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ppt" ContentType="application/vnd.ms-powerpoint"/>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2"/>
  </p:notesMasterIdLst>
  <p:sldIdLst>
    <p:sldId id="256" r:id="rId2"/>
    <p:sldId id="268" r:id="rId3"/>
    <p:sldId id="269" r:id="rId4"/>
    <p:sldId id="287" r:id="rId5"/>
    <p:sldId id="270" r:id="rId6"/>
    <p:sldId id="271" r:id="rId7"/>
    <p:sldId id="274" r:id="rId8"/>
    <p:sldId id="284" r:id="rId9"/>
    <p:sldId id="275" r:id="rId10"/>
    <p:sldId id="285" r:id="rId11"/>
    <p:sldId id="273" r:id="rId12"/>
    <p:sldId id="278" r:id="rId13"/>
    <p:sldId id="279" r:id="rId14"/>
    <p:sldId id="280" r:id="rId15"/>
    <p:sldId id="281" r:id="rId16"/>
    <p:sldId id="282" r:id="rId17"/>
    <p:sldId id="286" r:id="rId18"/>
    <p:sldId id="272" r:id="rId19"/>
    <p:sldId id="331" r:id="rId20"/>
    <p:sldId id="276" r:id="rId21"/>
    <p:sldId id="332" r:id="rId22"/>
    <p:sldId id="283" r:id="rId23"/>
    <p:sldId id="263" r:id="rId24"/>
    <p:sldId id="262" r:id="rId25"/>
    <p:sldId id="292" r:id="rId26"/>
    <p:sldId id="289" r:id="rId27"/>
    <p:sldId id="290" r:id="rId28"/>
    <p:sldId id="293" r:id="rId29"/>
    <p:sldId id="337" r:id="rId30"/>
    <p:sldId id="295" r:id="rId31"/>
    <p:sldId id="296" r:id="rId32"/>
    <p:sldId id="297" r:id="rId33"/>
    <p:sldId id="327" r:id="rId34"/>
    <p:sldId id="298" r:id="rId35"/>
    <p:sldId id="299" r:id="rId36"/>
    <p:sldId id="301" r:id="rId37"/>
    <p:sldId id="302" r:id="rId38"/>
    <p:sldId id="303" r:id="rId39"/>
    <p:sldId id="304" r:id="rId40"/>
    <p:sldId id="305" r:id="rId41"/>
    <p:sldId id="300" r:id="rId42"/>
    <p:sldId id="306" r:id="rId43"/>
    <p:sldId id="307" r:id="rId44"/>
    <p:sldId id="308" r:id="rId45"/>
    <p:sldId id="309" r:id="rId46"/>
    <p:sldId id="310" r:id="rId47"/>
    <p:sldId id="311" r:id="rId48"/>
    <p:sldId id="328" r:id="rId49"/>
    <p:sldId id="333" r:id="rId50"/>
    <p:sldId id="334" r:id="rId51"/>
    <p:sldId id="335" r:id="rId52"/>
    <p:sldId id="336" r:id="rId53"/>
    <p:sldId id="338" r:id="rId54"/>
    <p:sldId id="341" r:id="rId55"/>
    <p:sldId id="339" r:id="rId56"/>
    <p:sldId id="340" r:id="rId57"/>
    <p:sldId id="342" r:id="rId58"/>
    <p:sldId id="343" r:id="rId59"/>
    <p:sldId id="344" r:id="rId60"/>
    <p:sldId id="345" r:id="rId61"/>
    <p:sldId id="346" r:id="rId62"/>
    <p:sldId id="312" r:id="rId63"/>
    <p:sldId id="313" r:id="rId64"/>
    <p:sldId id="314" r:id="rId65"/>
    <p:sldId id="315" r:id="rId66"/>
    <p:sldId id="316" r:id="rId67"/>
    <p:sldId id="266" r:id="rId68"/>
    <p:sldId id="317" r:id="rId69"/>
    <p:sldId id="318" r:id="rId70"/>
    <p:sldId id="319" r:id="rId71"/>
    <p:sldId id="320" r:id="rId72"/>
    <p:sldId id="325" r:id="rId73"/>
    <p:sldId id="326" r:id="rId74"/>
    <p:sldId id="321" r:id="rId75"/>
    <p:sldId id="322" r:id="rId76"/>
    <p:sldId id="323" r:id="rId77"/>
    <p:sldId id="347" r:id="rId78"/>
    <p:sldId id="324" r:id="rId79"/>
    <p:sldId id="288" r:id="rId80"/>
    <p:sldId id="26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7" d="100"/>
          <a:sy n="67" d="100"/>
        </p:scale>
        <p:origin x="-182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FC97B6-6B84-2A42-AA10-6FF99AEB776A}" type="datetimeFigureOut">
              <a:rPr lang="en-US" smtClean="0"/>
              <a:pPr/>
              <a:t>10/06/16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224DDD-B06C-C74D-AA06-DDE70B47DDA8}" type="slidenum">
              <a:rPr lang="en-US" smtClean="0"/>
              <a:pPr/>
              <a:t>‹#›</a:t>
            </a:fld>
            <a:endParaRPr lang="en-US"/>
          </a:p>
        </p:txBody>
      </p:sp>
    </p:spTree>
    <p:extLst>
      <p:ext uri="{BB962C8B-B14F-4D97-AF65-F5344CB8AC3E}">
        <p14:creationId xmlns:p14="http://schemas.microsoft.com/office/powerpoint/2010/main" val="26509990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9C18FF5-156B-4827-80D5-71FD83F31D62}" type="slidenum">
              <a:rPr lang="en-US" smtClean="0"/>
              <a:pPr>
                <a:defRPr/>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p:spPr>
        <p:txBody>
          <a:bodyPr/>
          <a:lstStyle/>
          <a:p>
            <a:r>
              <a:rPr lang="en-US">
                <a:latin typeface="Arial" charset="0"/>
              </a:rPr>
              <a:t>TK, tyrosine kinase.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p:spPr>
        <p:txBody>
          <a:bodyPr/>
          <a:lstStyle/>
          <a:p>
            <a:r>
              <a:rPr lang="en-US">
                <a:latin typeface="Arial" charset="0"/>
              </a:rPr>
              <a:t>mCRC, metastatic colorectal cancer; NSCLC, non-small-cell lung cancer.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Grp="1" noChangeArrowheads="1"/>
          </p:cNvSpPr>
          <p:nvPr>
            <p:ph type="hdr" sz="quarter"/>
          </p:nvPr>
        </p:nvSpPr>
        <p:spPr>
          <a:ln/>
        </p:spPr>
        <p:txBody>
          <a:bodyPr/>
          <a:lstStyle/>
          <a:p>
            <a:r>
              <a:rPr lang="en-US"/>
              <a:t>Trial 709-Survival (CV)</a:t>
            </a:r>
          </a:p>
        </p:txBody>
      </p:sp>
      <p:sp>
        <p:nvSpPr>
          <p:cNvPr id="5" name="Rectangle 1027"/>
          <p:cNvSpPr>
            <a:spLocks noGrp="1" noChangeArrowheads="1"/>
          </p:cNvSpPr>
          <p:nvPr>
            <p:ph type="dt" idx="1"/>
          </p:nvPr>
        </p:nvSpPr>
        <p:spPr>
          <a:ln/>
        </p:spPr>
        <p:txBody>
          <a:bodyPr/>
          <a:lstStyle/>
          <a:p>
            <a:fld id="{3FA08820-F83A-DA49-BEC1-F5E50CA46291}" type="datetime8">
              <a:rPr lang="en-US"/>
              <a:pPr/>
              <a:t>10/06/16 13:06</a:t>
            </a:fld>
            <a:endParaRPr lang="en-US"/>
          </a:p>
        </p:txBody>
      </p:sp>
      <p:sp>
        <p:nvSpPr>
          <p:cNvPr id="7" name="Rectangle 1031"/>
          <p:cNvSpPr>
            <a:spLocks noGrp="1" noChangeArrowheads="1"/>
          </p:cNvSpPr>
          <p:nvPr>
            <p:ph type="sldNum" sz="quarter" idx="5"/>
          </p:nvPr>
        </p:nvSpPr>
        <p:spPr>
          <a:ln/>
        </p:spPr>
        <p:txBody>
          <a:bodyPr/>
          <a:lstStyle/>
          <a:p>
            <a:fld id="{9327ACA7-BD3C-4740-9CC2-21961335AEBA}" type="slidenum">
              <a:rPr lang="en-US"/>
              <a:pPr/>
              <a:t>36</a:t>
            </a:fld>
            <a:endParaRPr lang="en-US"/>
          </a:p>
        </p:txBody>
      </p:sp>
      <p:sp>
        <p:nvSpPr>
          <p:cNvPr id="924674" name="Rectangle 2"/>
          <p:cNvSpPr>
            <a:spLocks noGrp="1" noRot="1" noChangeAspect="1" noChangeArrowheads="1" noTextEdit="1"/>
          </p:cNvSpPr>
          <p:nvPr>
            <p:ph type="sldImg"/>
          </p:nvPr>
        </p:nvSpPr>
        <p:spPr>
          <a:xfrm>
            <a:off x="1146175" y="687388"/>
            <a:ext cx="4567238" cy="3425825"/>
          </a:xfrm>
          <a:ln/>
          <a:extLst>
            <a:ext uri="{FAA26D3D-D897-4be2-8F04-BA451C77F1D7}">
              <ma14:placeholderFlag xmlns:ma14="http://schemas.microsoft.com/office/mac/drawingml/2011/main" val="1"/>
            </a:ext>
          </a:extLst>
        </p:spPr>
      </p:sp>
      <p:sp>
        <p:nvSpPr>
          <p:cNvPr id="924675" name="Rectangle 3"/>
          <p:cNvSpPr>
            <a:spLocks noGrp="1" noChangeArrowheads="1"/>
          </p:cNvSpPr>
          <p:nvPr>
            <p:ph type="body" idx="1"/>
          </p:nvPr>
        </p:nvSpPr>
        <p:spPr>
          <a:xfrm>
            <a:off x="912813" y="4302125"/>
            <a:ext cx="5032375" cy="182563"/>
          </a:xfrm>
        </p:spPr>
        <p:txBody>
          <a:bodyPr/>
          <a:lstStyle/>
          <a:p>
            <a:endParaRPr lang="ja-JP" alt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Grp="1" noChangeArrowheads="1"/>
          </p:cNvSpPr>
          <p:nvPr>
            <p:ph type="hdr" sz="quarter"/>
          </p:nvPr>
        </p:nvSpPr>
        <p:spPr>
          <a:ln/>
        </p:spPr>
        <p:txBody>
          <a:bodyPr/>
          <a:lstStyle/>
          <a:p>
            <a:r>
              <a:rPr lang="en-US"/>
              <a:t>Trial 709-Survival (CV)</a:t>
            </a:r>
          </a:p>
        </p:txBody>
      </p:sp>
      <p:sp>
        <p:nvSpPr>
          <p:cNvPr id="5" name="Rectangle 1027"/>
          <p:cNvSpPr>
            <a:spLocks noGrp="1" noChangeArrowheads="1"/>
          </p:cNvSpPr>
          <p:nvPr>
            <p:ph type="dt" idx="1"/>
          </p:nvPr>
        </p:nvSpPr>
        <p:spPr>
          <a:ln/>
        </p:spPr>
        <p:txBody>
          <a:bodyPr/>
          <a:lstStyle/>
          <a:p>
            <a:fld id="{DC8DE317-B1D9-F446-AFA0-CA9D1AA5FF35}" type="datetime8">
              <a:rPr lang="en-US"/>
              <a:pPr/>
              <a:t>10/06/16 13:06</a:t>
            </a:fld>
            <a:endParaRPr lang="en-US"/>
          </a:p>
        </p:txBody>
      </p:sp>
      <p:sp>
        <p:nvSpPr>
          <p:cNvPr id="7" name="Rectangle 1031"/>
          <p:cNvSpPr>
            <a:spLocks noGrp="1" noChangeArrowheads="1"/>
          </p:cNvSpPr>
          <p:nvPr>
            <p:ph type="sldNum" sz="quarter" idx="5"/>
          </p:nvPr>
        </p:nvSpPr>
        <p:spPr>
          <a:ln/>
        </p:spPr>
        <p:txBody>
          <a:bodyPr/>
          <a:lstStyle/>
          <a:p>
            <a:fld id="{632C9C69-D89C-514E-97AA-318CB34AC0F9}" type="slidenum">
              <a:rPr lang="en-US"/>
              <a:pPr/>
              <a:t>37</a:t>
            </a:fld>
            <a:endParaRPr lang="en-US"/>
          </a:p>
        </p:txBody>
      </p:sp>
      <p:sp>
        <p:nvSpPr>
          <p:cNvPr id="926722" name="Rectangle 2"/>
          <p:cNvSpPr>
            <a:spLocks noGrp="1" noRot="1" noChangeAspect="1" noChangeArrowheads="1" noTextEdit="1"/>
          </p:cNvSpPr>
          <p:nvPr>
            <p:ph type="sldImg"/>
          </p:nvPr>
        </p:nvSpPr>
        <p:spPr>
          <a:xfrm>
            <a:off x="1146175" y="687388"/>
            <a:ext cx="4567238" cy="3425825"/>
          </a:xfrm>
          <a:ln/>
          <a:extLst>
            <a:ext uri="{FAA26D3D-D897-4be2-8F04-BA451C77F1D7}">
              <ma14:placeholderFlag xmlns:ma14="http://schemas.microsoft.com/office/mac/drawingml/2011/main" val="1"/>
            </a:ext>
          </a:extLst>
        </p:spPr>
      </p:sp>
      <p:sp>
        <p:nvSpPr>
          <p:cNvPr id="926723" name="Rectangle 3"/>
          <p:cNvSpPr>
            <a:spLocks noGrp="1" noChangeArrowheads="1"/>
          </p:cNvSpPr>
          <p:nvPr>
            <p:ph type="body" idx="1"/>
          </p:nvPr>
        </p:nvSpPr>
        <p:spPr>
          <a:xfrm>
            <a:off x="912813" y="4302125"/>
            <a:ext cx="5032375" cy="182563"/>
          </a:xfrm>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Grp="1" noChangeArrowheads="1"/>
          </p:cNvSpPr>
          <p:nvPr>
            <p:ph type="hdr" sz="quarter"/>
          </p:nvPr>
        </p:nvSpPr>
        <p:spPr>
          <a:ln/>
        </p:spPr>
        <p:txBody>
          <a:bodyPr/>
          <a:lstStyle/>
          <a:p>
            <a:r>
              <a:rPr lang="en-US"/>
              <a:t>Trial 709-Survival (CV)</a:t>
            </a:r>
          </a:p>
        </p:txBody>
      </p:sp>
      <p:sp>
        <p:nvSpPr>
          <p:cNvPr id="5" name="Rectangle 1027"/>
          <p:cNvSpPr>
            <a:spLocks noGrp="1" noChangeArrowheads="1"/>
          </p:cNvSpPr>
          <p:nvPr>
            <p:ph type="dt" idx="1"/>
          </p:nvPr>
        </p:nvSpPr>
        <p:spPr>
          <a:ln/>
        </p:spPr>
        <p:txBody>
          <a:bodyPr/>
          <a:lstStyle/>
          <a:p>
            <a:fld id="{280A8B3B-F5FE-1E41-B4EE-75E590DA535C}" type="datetime8">
              <a:rPr lang="en-US"/>
              <a:pPr/>
              <a:t>10/06/16 13:06</a:t>
            </a:fld>
            <a:endParaRPr lang="en-US"/>
          </a:p>
        </p:txBody>
      </p:sp>
      <p:sp>
        <p:nvSpPr>
          <p:cNvPr id="7" name="Rectangle 1031"/>
          <p:cNvSpPr>
            <a:spLocks noGrp="1" noChangeArrowheads="1"/>
          </p:cNvSpPr>
          <p:nvPr>
            <p:ph type="sldNum" sz="quarter" idx="5"/>
          </p:nvPr>
        </p:nvSpPr>
        <p:spPr>
          <a:ln/>
        </p:spPr>
        <p:txBody>
          <a:bodyPr/>
          <a:lstStyle/>
          <a:p>
            <a:fld id="{3AEC03D1-F3ED-6547-8EAB-F4AD72F5C46D}" type="slidenum">
              <a:rPr lang="en-US"/>
              <a:pPr/>
              <a:t>38</a:t>
            </a:fld>
            <a:endParaRPr lang="en-US"/>
          </a:p>
        </p:txBody>
      </p:sp>
      <p:sp>
        <p:nvSpPr>
          <p:cNvPr id="939010" name="Rectangle 2"/>
          <p:cNvSpPr>
            <a:spLocks noGrp="1" noRot="1" noChangeAspect="1" noChangeArrowheads="1" noTextEdit="1"/>
          </p:cNvSpPr>
          <p:nvPr>
            <p:ph type="sldImg"/>
          </p:nvPr>
        </p:nvSpPr>
        <p:spPr>
          <a:xfrm>
            <a:off x="1146175" y="687388"/>
            <a:ext cx="4567238" cy="3425825"/>
          </a:xfrm>
          <a:ln/>
          <a:extLst>
            <a:ext uri="{FAA26D3D-D897-4be2-8F04-BA451C77F1D7}">
              <ma14:placeholderFlag xmlns:ma14="http://schemas.microsoft.com/office/mac/drawingml/2011/main" val="1"/>
            </a:ext>
          </a:extLst>
        </p:spPr>
      </p:sp>
      <p:sp>
        <p:nvSpPr>
          <p:cNvPr id="939011" name="Rectangle 3"/>
          <p:cNvSpPr>
            <a:spLocks noGrp="1" noChangeArrowheads="1"/>
          </p:cNvSpPr>
          <p:nvPr>
            <p:ph type="body" idx="1"/>
          </p:nvPr>
        </p:nvSpPr>
        <p:spPr>
          <a:xfrm>
            <a:off x="914400" y="4259263"/>
            <a:ext cx="5029200" cy="212725"/>
          </a:xfrm>
        </p:spPr>
        <p:txBody>
          <a:bodyPr/>
          <a:lstStyle/>
          <a:p>
            <a:endParaRPr lang="en-GB"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Grp="1" noChangeArrowheads="1"/>
          </p:cNvSpPr>
          <p:nvPr>
            <p:ph type="hdr" sz="quarter"/>
          </p:nvPr>
        </p:nvSpPr>
        <p:spPr>
          <a:ln/>
        </p:spPr>
        <p:txBody>
          <a:bodyPr/>
          <a:lstStyle/>
          <a:p>
            <a:r>
              <a:rPr lang="en-US"/>
              <a:t>Trial 709-Survival (CV)</a:t>
            </a:r>
          </a:p>
        </p:txBody>
      </p:sp>
      <p:sp>
        <p:nvSpPr>
          <p:cNvPr id="5" name="Rectangle 1027"/>
          <p:cNvSpPr>
            <a:spLocks noGrp="1" noChangeArrowheads="1"/>
          </p:cNvSpPr>
          <p:nvPr>
            <p:ph type="dt" idx="1"/>
          </p:nvPr>
        </p:nvSpPr>
        <p:spPr>
          <a:ln/>
        </p:spPr>
        <p:txBody>
          <a:bodyPr/>
          <a:lstStyle/>
          <a:p>
            <a:fld id="{B603568A-B5C7-E842-853C-176D26C7EA20}" type="datetime8">
              <a:rPr lang="en-US"/>
              <a:pPr/>
              <a:t>10/06/16 13:06</a:t>
            </a:fld>
            <a:endParaRPr lang="en-US"/>
          </a:p>
        </p:txBody>
      </p:sp>
      <p:sp>
        <p:nvSpPr>
          <p:cNvPr id="7" name="Rectangle 1031"/>
          <p:cNvSpPr>
            <a:spLocks noGrp="1" noChangeArrowheads="1"/>
          </p:cNvSpPr>
          <p:nvPr>
            <p:ph type="sldNum" sz="quarter" idx="5"/>
          </p:nvPr>
        </p:nvSpPr>
        <p:spPr>
          <a:ln/>
        </p:spPr>
        <p:txBody>
          <a:bodyPr/>
          <a:lstStyle/>
          <a:p>
            <a:fld id="{CDF33406-358D-CC40-B99A-B685E3CC8BE0}" type="slidenum">
              <a:rPr lang="en-US"/>
              <a:pPr/>
              <a:t>39</a:t>
            </a:fld>
            <a:endParaRPr lang="en-US"/>
          </a:p>
        </p:txBody>
      </p:sp>
      <p:sp>
        <p:nvSpPr>
          <p:cNvPr id="941058" name="Rectangle 2"/>
          <p:cNvSpPr>
            <a:spLocks noGrp="1" noRot="1" noChangeAspect="1" noChangeArrowheads="1" noTextEdit="1"/>
          </p:cNvSpPr>
          <p:nvPr>
            <p:ph type="sldImg"/>
          </p:nvPr>
        </p:nvSpPr>
        <p:spPr>
          <a:xfrm>
            <a:off x="1146175" y="687388"/>
            <a:ext cx="4567238" cy="3425825"/>
          </a:xfrm>
          <a:ln/>
          <a:extLst>
            <a:ext uri="{FAA26D3D-D897-4be2-8F04-BA451C77F1D7}">
              <ma14:placeholderFlag xmlns:ma14="http://schemas.microsoft.com/office/mac/drawingml/2011/main" val="1"/>
            </a:ext>
          </a:extLst>
        </p:spPr>
      </p:sp>
      <p:sp>
        <p:nvSpPr>
          <p:cNvPr id="941059" name="Rectangle 3"/>
          <p:cNvSpPr>
            <a:spLocks noGrp="1" noChangeArrowheads="1"/>
          </p:cNvSpPr>
          <p:nvPr>
            <p:ph type="body" idx="1"/>
          </p:nvPr>
        </p:nvSpPr>
        <p:spPr>
          <a:xfrm>
            <a:off x="466725" y="4302125"/>
            <a:ext cx="6134100" cy="212725"/>
          </a:xfrm>
        </p:spPr>
        <p:txBody>
          <a:bodyPr/>
          <a:lstStyle/>
          <a:p>
            <a:endParaRPr lang="en-GB" sz="1400" b="1">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Grp="1" noChangeArrowheads="1"/>
          </p:cNvSpPr>
          <p:nvPr>
            <p:ph type="hdr" sz="quarter"/>
          </p:nvPr>
        </p:nvSpPr>
        <p:spPr>
          <a:ln/>
        </p:spPr>
        <p:txBody>
          <a:bodyPr/>
          <a:lstStyle/>
          <a:p>
            <a:r>
              <a:rPr lang="en-US"/>
              <a:t>Trial 709-Survival (CV)</a:t>
            </a:r>
          </a:p>
        </p:txBody>
      </p:sp>
      <p:sp>
        <p:nvSpPr>
          <p:cNvPr id="5" name="Rectangle 1027"/>
          <p:cNvSpPr>
            <a:spLocks noGrp="1" noChangeArrowheads="1"/>
          </p:cNvSpPr>
          <p:nvPr>
            <p:ph type="dt" idx="1"/>
          </p:nvPr>
        </p:nvSpPr>
        <p:spPr>
          <a:ln/>
        </p:spPr>
        <p:txBody>
          <a:bodyPr/>
          <a:lstStyle/>
          <a:p>
            <a:fld id="{F84425AC-627F-AB4B-AC5E-E198E1501EF8}" type="datetime8">
              <a:rPr lang="en-US"/>
              <a:pPr/>
              <a:t>10/06/16 13:06</a:t>
            </a:fld>
            <a:endParaRPr lang="en-US"/>
          </a:p>
        </p:txBody>
      </p:sp>
      <p:sp>
        <p:nvSpPr>
          <p:cNvPr id="7" name="Rectangle 1031"/>
          <p:cNvSpPr>
            <a:spLocks noGrp="1" noChangeArrowheads="1"/>
          </p:cNvSpPr>
          <p:nvPr>
            <p:ph type="sldNum" sz="quarter" idx="5"/>
          </p:nvPr>
        </p:nvSpPr>
        <p:spPr>
          <a:ln/>
        </p:spPr>
        <p:txBody>
          <a:bodyPr/>
          <a:lstStyle/>
          <a:p>
            <a:fld id="{514102AB-115B-8B49-9177-1CF90DF97DCD}" type="slidenum">
              <a:rPr lang="en-US"/>
              <a:pPr/>
              <a:t>40</a:t>
            </a:fld>
            <a:endParaRPr lang="en-US"/>
          </a:p>
        </p:txBody>
      </p:sp>
      <p:sp>
        <p:nvSpPr>
          <p:cNvPr id="945154" name="Rectangle 2"/>
          <p:cNvSpPr>
            <a:spLocks noGrp="1" noRot="1" noChangeAspect="1" noChangeArrowheads="1" noTextEdit="1"/>
          </p:cNvSpPr>
          <p:nvPr>
            <p:ph type="sldImg"/>
          </p:nvPr>
        </p:nvSpPr>
        <p:spPr>
          <a:xfrm>
            <a:off x="1146175" y="687388"/>
            <a:ext cx="4567238" cy="3425825"/>
          </a:xfrm>
          <a:ln/>
          <a:extLst>
            <a:ext uri="{FAA26D3D-D897-4be2-8F04-BA451C77F1D7}">
              <ma14:placeholderFlag xmlns:ma14="http://schemas.microsoft.com/office/mac/drawingml/2011/main" val="1"/>
            </a:ext>
          </a:extLst>
        </p:spPr>
      </p:sp>
      <p:sp>
        <p:nvSpPr>
          <p:cNvPr id="945155" name="Rectangle 3"/>
          <p:cNvSpPr>
            <a:spLocks noGrp="1" noChangeArrowheads="1"/>
          </p:cNvSpPr>
          <p:nvPr>
            <p:ph type="body" idx="1"/>
          </p:nvPr>
        </p:nvSpPr>
        <p:spPr>
          <a:xfrm>
            <a:off x="912813" y="4302125"/>
            <a:ext cx="5032375" cy="182563"/>
          </a:xfrm>
        </p:spPr>
        <p:txBody>
          <a:bodyPr/>
          <a:lstStyle/>
          <a:p>
            <a:endParaRPr lang="ja-JP" alt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992C70D-924F-C341-A617-2759F50EB040}" type="slidenum">
              <a:rPr lang="en-US"/>
              <a:pPr eaLnBrk="1" hangingPunct="1"/>
              <a:t>41</a:t>
            </a:fld>
            <a:endParaRPr lang="en-US"/>
          </a:p>
        </p:txBody>
      </p:sp>
      <p:sp>
        <p:nvSpPr>
          <p:cNvPr id="12288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19083FE-A6AB-D144-B9F8-01E934ABABC7}" type="slidenum">
              <a:rPr lang="en-CA" sz="1200">
                <a:latin typeface="Calibri" charset="0"/>
              </a:rPr>
              <a:pPr algn="r" eaLnBrk="1" hangingPunct="1"/>
              <a:t>41</a:t>
            </a:fld>
            <a:endParaRPr lang="en-CA" sz="1200">
              <a:latin typeface="Calibri" charset="0"/>
            </a:endParaRPr>
          </a:p>
        </p:txBody>
      </p:sp>
      <p:sp>
        <p:nvSpPr>
          <p:cNvPr id="2355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3446CF2-6110-BF4B-87E6-1243F748D944}" type="slidenum">
              <a:rPr lang="en-US" sz="1200">
                <a:cs typeface="Arial" charset="0"/>
              </a:rPr>
              <a:pPr algn="r" eaLnBrk="1" hangingPunct="1"/>
              <a:t>41</a:t>
            </a:fld>
            <a:endParaRPr lang="en-GB" sz="1200">
              <a:cs typeface="Arial" charset="0"/>
            </a:endParaRPr>
          </a:p>
        </p:txBody>
      </p:sp>
      <p:sp>
        <p:nvSpPr>
          <p:cNvPr id="23557" name="Slide Image Placeholder 1"/>
          <p:cNvSpPr>
            <a:spLocks noGrp="1" noRot="1" noChangeAspect="1" noTextEdit="1"/>
          </p:cNvSpPr>
          <p:nvPr>
            <p:ph type="sldImg"/>
          </p:nvPr>
        </p:nvSpPr>
        <p:spPr>
          <a:ln/>
        </p:spPr>
      </p:sp>
      <p:sp>
        <p:nvSpPr>
          <p:cNvPr id="23558" name="Notes Placeholder 2"/>
          <p:cNvSpPr>
            <a:spLocks noGrp="1"/>
          </p:cNvSpPr>
          <p:nvPr>
            <p:ph type="body" idx="1"/>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defTabSz="457200" eaLnBrk="1" hangingPunct="1">
              <a:spcBef>
                <a:spcPts val="300"/>
              </a:spcBef>
              <a:spcAft>
                <a:spcPts val="300"/>
              </a:spcAft>
              <a:buFontTx/>
              <a:buChar char="•"/>
            </a:pPr>
            <a:r>
              <a:rPr lang="en-US" i="1">
                <a:latin typeface="Arial" charset="0"/>
              </a:rPr>
              <a:t>IPASS</a:t>
            </a:r>
          </a:p>
        </p:txBody>
      </p:sp>
      <p:sp>
        <p:nvSpPr>
          <p:cNvPr id="2355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94339D6C-503E-074F-94FA-BAB41ED21D2D}" type="slidenum">
              <a:rPr lang="zh-TW" altLang="en-GB" sz="1200">
                <a:cs typeface="Arial" charset="0"/>
              </a:rPr>
              <a:pPr algn="r"/>
              <a:t>41</a:t>
            </a:fld>
            <a:endParaRPr lang="en-GB" altLang="zh-TW" sz="120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A4E216F-4A96-4BE4-A09E-E16099002EA7}" type="slidenum">
              <a:rPr lang="en-US"/>
              <a:pPr/>
              <a:t>42</a:t>
            </a:fld>
            <a:endParaRPr lang="en-US"/>
          </a:p>
        </p:txBody>
      </p:sp>
      <p:sp>
        <p:nvSpPr>
          <p:cNvPr id="1974274" name="Rectangle 2"/>
          <p:cNvSpPr>
            <a:spLocks noGrp="1" noRot="1" noChangeAspect="1" noChangeArrowheads="1"/>
          </p:cNvSpPr>
          <p:nvPr>
            <p:ph type="sldImg"/>
          </p:nvPr>
        </p:nvSpPr>
        <p:spPr bwMode="auto">
          <a:xfrm>
            <a:off x="1143000" y="687388"/>
            <a:ext cx="4572000" cy="3429000"/>
          </a:xfrm>
          <a:prstGeom prst="rect">
            <a:avLst/>
          </a:prstGeom>
          <a:solidFill>
            <a:srgbClr val="FFFFFF"/>
          </a:solidFill>
          <a:ln>
            <a:solidFill>
              <a:srgbClr val="000000"/>
            </a:solidFill>
            <a:miter lim="800000"/>
            <a:headEnd/>
            <a:tailEnd/>
          </a:ln>
        </p:spPr>
      </p:sp>
      <p:sp>
        <p:nvSpPr>
          <p:cNvPr id="1974275" name="Rectangle 3"/>
          <p:cNvSpPr>
            <a:spLocks noGrp="1" noChangeArrowheads="1"/>
          </p:cNvSpPr>
          <p:nvPr>
            <p:ph type="body" idx="1"/>
          </p:nvPr>
        </p:nvSpPr>
        <p:spPr bwMode="auto">
          <a:xfrm>
            <a:off x="686115" y="4344030"/>
            <a:ext cx="5485772" cy="4112913"/>
          </a:xfrm>
          <a:prstGeom prst="rect">
            <a:avLst/>
          </a:prstGeom>
          <a:solidFill>
            <a:srgbClr val="FFFFFF"/>
          </a:solidFill>
          <a:ln>
            <a:solidFill>
              <a:srgbClr val="000000"/>
            </a:solidFill>
            <a:miter lim="800000"/>
            <a:headEnd/>
            <a:tailEnd/>
          </a:ln>
        </p:spPr>
        <p:txBody>
          <a:bodyPr lIns="89856" tIns="44927" rIns="89856" bIns="44927"/>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44588" y="685800"/>
            <a:ext cx="4570412" cy="3429000"/>
          </a:xfrm>
          <a:ln/>
        </p:spPr>
      </p:sp>
      <p:sp>
        <p:nvSpPr>
          <p:cNvPr id="29698"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9C18FF5-156B-4827-80D5-71FD83F31D62}" type="slidenum">
              <a:rPr lang="en-US" smtClean="0"/>
              <a:pPr>
                <a:defRPr/>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44588" y="685800"/>
            <a:ext cx="4570412" cy="3429000"/>
          </a:xfrm>
          <a:ln/>
        </p:spPr>
      </p:sp>
      <p:sp>
        <p:nvSpPr>
          <p:cNvPr id="31746"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p:spPr>
        <p:txBody>
          <a:bodyPr/>
          <a:lstStyle/>
          <a:p>
            <a:r>
              <a:rPr lang="en-US" i="1">
                <a:latin typeface="Arial" charset="0"/>
              </a:rPr>
              <a:t>ADCC, antibody-dependent cellular cytotoxicity; EGFR, epidermal growth factor receptor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E9BD43E-D94E-4277-943B-70ECA2E55529}" type="slidenum">
              <a:rPr lang="en-US">
                <a:latin typeface="Arial" pitchFamily="34" charset="0"/>
                <a:cs typeface="Arial" pitchFamily="34" charset="0"/>
              </a:rPr>
              <a:pPr/>
              <a:t>49</a:t>
            </a:fld>
            <a:endParaRPr lang="en-US">
              <a:latin typeface="Arial" pitchFamily="34" charset="0"/>
              <a:cs typeface="Arial" pitchFamily="34" charset="0"/>
            </a:endParaRPr>
          </a:p>
        </p:txBody>
      </p:sp>
      <p:sp>
        <p:nvSpPr>
          <p:cNvPr id="18435" name="Rectangle 2"/>
          <p:cNvSpPr>
            <a:spLocks noGrp="1" noRot="1" noChangeAspect="1" noChangeArrowheads="1" noTextEdit="1"/>
          </p:cNvSpPr>
          <p:nvPr>
            <p:ph type="sldImg"/>
          </p:nvPr>
        </p:nvSpPr>
        <p:spPr>
          <a:xfrm>
            <a:off x="1104900" y="650875"/>
            <a:ext cx="4641850" cy="3481388"/>
          </a:xfrm>
          <a:ln/>
        </p:spPr>
      </p:sp>
      <p:sp>
        <p:nvSpPr>
          <p:cNvPr id="18436" name="Rectangle 3"/>
          <p:cNvSpPr>
            <a:spLocks noGrp="1" noChangeArrowheads="1"/>
          </p:cNvSpPr>
          <p:nvPr>
            <p:ph type="body" idx="1"/>
          </p:nvPr>
        </p:nvSpPr>
        <p:spPr>
          <a:xfrm>
            <a:off x="754063" y="4262438"/>
            <a:ext cx="5351462" cy="4038600"/>
          </a:xfrm>
          <a:noFill/>
          <a:ln/>
        </p:spPr>
        <p:txBody>
          <a:bodyPr/>
          <a:lstStyle/>
          <a:p>
            <a:pPr eaLnBrk="1" hangingPunct="1"/>
            <a:r>
              <a:rPr lang="en-US" sz="1000" smtClean="0">
                <a:latin typeface="Arial" pitchFamily="34" charset="0"/>
                <a:cs typeface="Arial" pitchFamily="34" charset="0"/>
              </a:rPr>
              <a:t>The Ph chromosome is the result of a reciprocal translocation, t(9;22)(q34;q11), between the long arms of chromosomes 9 and 22.</a:t>
            </a:r>
          </a:p>
          <a:p>
            <a:pPr eaLnBrk="1" hangingPunct="1"/>
            <a:r>
              <a:rPr lang="en-US" sz="1000" smtClean="0">
                <a:latin typeface="Arial" pitchFamily="34" charset="0"/>
                <a:cs typeface="Arial" pitchFamily="34" charset="0"/>
              </a:rPr>
              <a:t>A segment of the </a:t>
            </a:r>
            <a:r>
              <a:rPr lang="en-US" sz="1000" i="1" smtClean="0">
                <a:latin typeface="Arial" pitchFamily="34" charset="0"/>
                <a:cs typeface="Arial" pitchFamily="34" charset="0"/>
              </a:rPr>
              <a:t>abl</a:t>
            </a:r>
            <a:r>
              <a:rPr lang="en-US" sz="1000" smtClean="0">
                <a:latin typeface="Arial" pitchFamily="34" charset="0"/>
                <a:cs typeface="Arial" pitchFamily="34" charset="0"/>
              </a:rPr>
              <a:t> gene (Abelson mouse leukemia proto-oncogene) on chromosome 9q34 coding for a nonreceptor tyrosine kinase is translocated to the </a:t>
            </a:r>
            <a:r>
              <a:rPr lang="en-US" sz="1000" i="1" smtClean="0">
                <a:latin typeface="Arial" pitchFamily="34" charset="0"/>
                <a:cs typeface="Arial" pitchFamily="34" charset="0"/>
              </a:rPr>
              <a:t>bcr</a:t>
            </a:r>
            <a:r>
              <a:rPr lang="en-US" sz="1000" smtClean="0">
                <a:latin typeface="Arial" pitchFamily="34" charset="0"/>
                <a:cs typeface="Arial" pitchFamily="34" charset="0"/>
              </a:rPr>
              <a:t> gene (breakpoint cluster region) on chromosome 22q11 to form an abnormal hybrid </a:t>
            </a:r>
            <a:r>
              <a:rPr lang="en-US" sz="1000" i="1" smtClean="0">
                <a:latin typeface="Arial" pitchFamily="34" charset="0"/>
                <a:cs typeface="Arial" pitchFamily="34" charset="0"/>
              </a:rPr>
              <a:t>bcr-abl</a:t>
            </a:r>
            <a:r>
              <a:rPr lang="en-US" sz="1000" smtClean="0">
                <a:latin typeface="Arial" pitchFamily="34" charset="0"/>
                <a:cs typeface="Arial" pitchFamily="34" charset="0"/>
              </a:rPr>
              <a:t> gene.</a:t>
            </a:r>
          </a:p>
          <a:p>
            <a:pPr eaLnBrk="1" hangingPunct="1"/>
            <a:r>
              <a:rPr lang="en-US" sz="1000" smtClean="0">
                <a:latin typeface="Arial" pitchFamily="34" charset="0"/>
                <a:cs typeface="Arial" pitchFamily="34" charset="0"/>
              </a:rPr>
              <a:t>The </a:t>
            </a:r>
            <a:r>
              <a:rPr lang="en-US" sz="1000" i="1" smtClean="0">
                <a:latin typeface="Arial" pitchFamily="34" charset="0"/>
                <a:cs typeface="Arial" pitchFamily="34" charset="0"/>
              </a:rPr>
              <a:t>bcr-abl</a:t>
            </a:r>
            <a:r>
              <a:rPr lang="en-US" sz="1000" smtClean="0">
                <a:latin typeface="Arial" pitchFamily="34" charset="0"/>
                <a:cs typeface="Arial" pitchFamily="34" charset="0"/>
              </a:rPr>
              <a:t> gene is transcribed into a hybrid messenger RNA; the translation product of this RNA is an abnormal fusion protein tyrosine kinase.</a:t>
            </a:r>
          </a:p>
          <a:p>
            <a:pPr eaLnBrk="1" hangingPunct="1"/>
            <a:r>
              <a:rPr lang="en-US" sz="1000" smtClean="0">
                <a:latin typeface="Arial" pitchFamily="34" charset="0"/>
                <a:cs typeface="Arial" pitchFamily="34" charset="0"/>
              </a:rPr>
              <a:t>The Ph chromosome was first described in 1960 as a shortened chromosome 22 present in myeloid cells from patients with CML. This was the first report of a human cancer associated with a specific genetic abnormality.</a:t>
            </a:r>
          </a:p>
          <a:p>
            <a:pPr eaLnBrk="1" hangingPunct="1"/>
            <a:r>
              <a:rPr lang="en-US" sz="1000" smtClean="0">
                <a:latin typeface="Arial" pitchFamily="34" charset="0"/>
                <a:cs typeface="Arial" pitchFamily="34" charset="0"/>
              </a:rPr>
              <a:t>Ninety-five percent of patients with CML have the Ph chromosome—hence, this chromosome is the hallmark of CML.</a:t>
            </a:r>
          </a:p>
          <a:p>
            <a:pPr eaLnBrk="1" hangingPunct="1"/>
            <a:r>
              <a:rPr lang="en-US" sz="1000" smtClean="0">
                <a:latin typeface="Arial" pitchFamily="34" charset="0"/>
                <a:cs typeface="Arial" pitchFamily="34" charset="0"/>
              </a:rPr>
              <a:t>The Ph chromosome can be detected in BM cells in metaphase by standard cytogenetic techniques.</a:t>
            </a:r>
          </a:p>
          <a:p>
            <a:pPr eaLnBrk="1" hangingPunct="1"/>
            <a:r>
              <a:rPr lang="en-US" sz="1000" smtClean="0">
                <a:latin typeface="Arial" pitchFamily="34" charset="0"/>
                <a:cs typeface="Arial" pitchFamily="34" charset="0"/>
              </a:rPr>
              <a:t>The Ph chromosome is present in all myeloid cell lineages, including erythrocytes, granulocytes, monocytes, and megakaryocytes, as well as some cells of lymphocytic lineage, indicating that malignant transformation to CML originates at the stem cell level.</a:t>
            </a:r>
          </a:p>
          <a:p>
            <a:pPr eaLnBrk="1" hangingPunct="1"/>
            <a:r>
              <a:rPr lang="en-US" sz="1000" smtClean="0">
                <a:latin typeface="Arial" pitchFamily="34" charset="0"/>
                <a:cs typeface="Arial" pitchFamily="34" charset="0"/>
              </a:rPr>
              <a:t>Irradiated mice that received BM infected with a retrovirus carrying the p210 </a:t>
            </a:r>
            <a:br>
              <a:rPr lang="en-US" sz="1000" smtClean="0">
                <a:latin typeface="Arial" pitchFamily="34" charset="0"/>
                <a:cs typeface="Arial" pitchFamily="34" charset="0"/>
              </a:rPr>
            </a:br>
            <a:r>
              <a:rPr lang="en-US" sz="1000" smtClean="0">
                <a:latin typeface="Arial" pitchFamily="34" charset="0"/>
                <a:cs typeface="Arial" pitchFamily="34" charset="0"/>
              </a:rPr>
              <a:t>Bcr-Abl kinase encoded by the Ph chromosome developed hematologic malignancies, including a myoproliferative disease similar to chronic phase CML.</a:t>
            </a:r>
            <a:endParaRPr lang="en-US" sz="1000" b="1" i="1" smtClean="0">
              <a:latin typeface="Arial" pitchFamily="34" charset="0"/>
              <a:cs typeface="Arial" pitchFamily="34" charset="0"/>
            </a:endParaRPr>
          </a:p>
        </p:txBody>
      </p:sp>
      <p:sp>
        <p:nvSpPr>
          <p:cNvPr id="18437" name="Text Box 4"/>
          <p:cNvSpPr txBox="1">
            <a:spLocks noChangeArrowheads="1"/>
          </p:cNvSpPr>
          <p:nvPr/>
        </p:nvSpPr>
        <p:spPr bwMode="auto">
          <a:xfrm>
            <a:off x="758825" y="7410450"/>
            <a:ext cx="5641975" cy="1401763"/>
          </a:xfrm>
          <a:prstGeom prst="rect">
            <a:avLst/>
          </a:prstGeom>
          <a:noFill/>
          <a:ln w="12700">
            <a:noFill/>
            <a:miter lim="800000"/>
            <a:headEnd type="none" w="sm" len="sm"/>
            <a:tailEnd type="none" w="sm" len="sm"/>
          </a:ln>
        </p:spPr>
        <p:txBody>
          <a:bodyPr lIns="89908" tIns="44955" rIns="89908" bIns="44955" anchor="b">
            <a:spAutoFit/>
          </a:bodyPr>
          <a:lstStyle/>
          <a:p>
            <a:pPr defTabSz="898525" eaLnBrk="0" hangingPunct="0">
              <a:spcBef>
                <a:spcPct val="15000"/>
              </a:spcBef>
            </a:pPr>
            <a:r>
              <a:rPr lang="en-US" sz="800"/>
              <a:t>Daley GQ, Van Etten RA, Baltimore D. Induction of chronic myelogenous leukemia in mice by the P210bcr/abl gene of the Philadelphia chromosome. </a:t>
            </a:r>
            <a:r>
              <a:rPr lang="en-US" sz="800" i="1"/>
              <a:t>Science</a:t>
            </a:r>
            <a:r>
              <a:rPr lang="en-US" sz="800"/>
              <a:t>. 1990;247:824-830.</a:t>
            </a:r>
          </a:p>
          <a:p>
            <a:pPr defTabSz="898525" eaLnBrk="0" hangingPunct="0">
              <a:spcBef>
                <a:spcPct val="15000"/>
              </a:spcBef>
            </a:pPr>
            <a:r>
              <a:rPr lang="en-US" sz="800"/>
              <a:t>Osarogiagbon UR, McGlave PB. Chronic myelogenous leukemia. </a:t>
            </a:r>
            <a:r>
              <a:rPr lang="en-US" sz="800" i="1"/>
              <a:t>Curr Opin Hematol</a:t>
            </a:r>
            <a:r>
              <a:rPr lang="en-US" sz="800"/>
              <a:t>. 1999;6:241-246.</a:t>
            </a:r>
          </a:p>
          <a:p>
            <a:pPr defTabSz="898525" eaLnBrk="0" hangingPunct="0">
              <a:spcBef>
                <a:spcPct val="15000"/>
              </a:spcBef>
            </a:pPr>
            <a:r>
              <a:rPr lang="en-US" sz="800"/>
              <a:t>Faderl S, Talpaz M, Estrov Z, O’Brien S, Kurzrock R, Kantarjian HM. The biology of chronic myeloid leukemia. </a:t>
            </a:r>
            <a:r>
              <a:rPr lang="en-US" sz="800" i="1"/>
              <a:t>N Engl J Med</a:t>
            </a:r>
            <a:r>
              <a:rPr lang="en-US" sz="800"/>
              <a:t>. 1999;341:164-172.</a:t>
            </a:r>
          </a:p>
          <a:p>
            <a:pPr defTabSz="898525" eaLnBrk="0" hangingPunct="0">
              <a:spcBef>
                <a:spcPct val="15000"/>
              </a:spcBef>
            </a:pPr>
            <a:r>
              <a:rPr lang="en-US" sz="800"/>
              <a:t>Melo JV. The diversity of BCR-ABL fusion proteins and their relationship to leukemia phenotype. </a:t>
            </a:r>
            <a:r>
              <a:rPr lang="en-US" sz="800" i="1"/>
              <a:t>Blood</a:t>
            </a:r>
            <a:r>
              <a:rPr lang="en-US" sz="800"/>
              <a:t>. </a:t>
            </a:r>
            <a:br>
              <a:rPr lang="en-US" sz="800"/>
            </a:br>
            <a:r>
              <a:rPr lang="en-US" sz="800"/>
              <a:t>1996;88:2375-2384.</a:t>
            </a:r>
          </a:p>
          <a:p>
            <a:pPr defTabSz="898525" eaLnBrk="0" hangingPunct="0">
              <a:spcBef>
                <a:spcPct val="15000"/>
              </a:spcBef>
            </a:pPr>
            <a:r>
              <a:rPr lang="en-US" sz="800"/>
              <a:t>Pasternak G, Hochhaus A, Schultheis B, Hehlmann R. Chronic myelogenous leukemia: molecular and cellular aspects. </a:t>
            </a:r>
            <a:br>
              <a:rPr lang="en-US" sz="800"/>
            </a:br>
            <a:r>
              <a:rPr lang="en-US" sz="800" i="1"/>
              <a:t>J Cancer Res Clin Oncol</a:t>
            </a:r>
            <a:r>
              <a:rPr lang="en-US" sz="800"/>
              <a:t>. 1998;124:643-660.</a:t>
            </a:r>
          </a:p>
          <a:p>
            <a:pPr defTabSz="898525" eaLnBrk="0" hangingPunct="0">
              <a:spcBef>
                <a:spcPct val="15000"/>
              </a:spcBef>
            </a:pPr>
            <a:r>
              <a:rPr lang="en-US" sz="800"/>
              <a:t>Sawyers CL. Chronic myeloid leukemia. </a:t>
            </a:r>
            <a:r>
              <a:rPr lang="en-US" sz="800" i="1"/>
              <a:t>N Engl J Med</a:t>
            </a:r>
            <a:r>
              <a:rPr lang="en-US" sz="800"/>
              <a:t>. 1999;340:1330-1340.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1CD8E0B-A654-4B09-B721-282FABFA9813}" type="slidenum">
              <a:rPr lang="en-US">
                <a:latin typeface="Arial" pitchFamily="34" charset="0"/>
                <a:cs typeface="Arial" pitchFamily="34" charset="0"/>
              </a:rPr>
              <a:pPr/>
              <a:t>50</a:t>
            </a:fld>
            <a:endParaRPr lang="en-US">
              <a:latin typeface="Arial" pitchFamily="34" charset="0"/>
              <a:cs typeface="Arial" pitchFamily="34" charset="0"/>
            </a:endParaRPr>
          </a:p>
        </p:txBody>
      </p:sp>
      <p:sp>
        <p:nvSpPr>
          <p:cNvPr id="19459" name="Rectangle 2"/>
          <p:cNvSpPr>
            <a:spLocks noGrp="1" noRot="1" noChangeAspect="1" noChangeArrowheads="1" noTextEdit="1"/>
          </p:cNvSpPr>
          <p:nvPr>
            <p:ph type="sldImg"/>
          </p:nvPr>
        </p:nvSpPr>
        <p:spPr>
          <a:xfrm>
            <a:off x="1108075" y="652463"/>
            <a:ext cx="4640263" cy="3479800"/>
          </a:xfrm>
          <a:ln/>
        </p:spPr>
      </p:sp>
      <p:sp>
        <p:nvSpPr>
          <p:cNvPr id="19460" name="Rectangle 3"/>
          <p:cNvSpPr>
            <a:spLocks noGrp="1" noChangeArrowheads="1"/>
          </p:cNvSpPr>
          <p:nvPr>
            <p:ph type="body" idx="1"/>
          </p:nvPr>
        </p:nvSpPr>
        <p:spPr>
          <a:xfrm>
            <a:off x="754063" y="4262438"/>
            <a:ext cx="5353050" cy="4037012"/>
          </a:xfrm>
          <a:noFill/>
          <a:ln/>
        </p:spPr>
        <p:txBody>
          <a:bodyPr/>
          <a:lstStyle/>
          <a:p>
            <a:pPr eaLnBrk="1" hangingPunct="1"/>
            <a:r>
              <a:rPr lang="en-US" smtClean="0">
                <a:latin typeface="Arial" pitchFamily="34" charset="0"/>
                <a:cs typeface="Arial" pitchFamily="34" charset="0"/>
              </a:rPr>
              <a:t>Bcr-Abl is a disregulated tyrosine kinase protein capable of both auto- and substrate phosphorylation.</a:t>
            </a:r>
          </a:p>
          <a:p>
            <a:pPr lvl="1" eaLnBrk="1" hangingPunct="1"/>
            <a:r>
              <a:rPr lang="en-US" smtClean="0">
                <a:latin typeface="Arial" pitchFamily="34" charset="0"/>
                <a:cs typeface="Arial" pitchFamily="34" charset="0"/>
              </a:rPr>
              <a:t>Highly plastic structure with both open (active) and closed (autoinhibited) stages.</a:t>
            </a:r>
          </a:p>
          <a:p>
            <a:pPr lvl="1" eaLnBrk="1" hangingPunct="1"/>
            <a:r>
              <a:rPr lang="en-US" smtClean="0">
                <a:latin typeface="Arial" pitchFamily="34" charset="0"/>
                <a:cs typeface="Arial" pitchFamily="34" charset="0"/>
              </a:rPr>
              <a:t>State is regulated both intramolecularly and by other proteins. </a:t>
            </a:r>
          </a:p>
          <a:p>
            <a:pPr eaLnBrk="1" hangingPunct="1"/>
            <a:r>
              <a:rPr lang="en-US" smtClean="0">
                <a:latin typeface="Arial" pitchFamily="34" charset="0"/>
                <a:cs typeface="Arial" pitchFamily="34" charset="0"/>
              </a:rPr>
              <a:t>Bcr-Abl signaling begins when adenosine triphosphate (ATP) binds to the kinase domain. This allows the binding of the substrate to be phosphorylated. Following phosphate transfer, the phosphosubstrate is competent to bind to and activate downstream effector molecules.</a:t>
            </a:r>
          </a:p>
        </p:txBody>
      </p:sp>
      <p:sp>
        <p:nvSpPr>
          <p:cNvPr id="19461" name="Text Box 4"/>
          <p:cNvSpPr txBox="1">
            <a:spLocks noChangeArrowheads="1"/>
          </p:cNvSpPr>
          <p:nvPr/>
        </p:nvSpPr>
        <p:spPr bwMode="auto">
          <a:xfrm>
            <a:off x="754063" y="8151813"/>
            <a:ext cx="5656262" cy="649287"/>
          </a:xfrm>
          <a:prstGeom prst="rect">
            <a:avLst/>
          </a:prstGeom>
          <a:noFill/>
          <a:ln w="12700">
            <a:noFill/>
            <a:miter lim="800000"/>
            <a:headEnd type="none" w="sm" len="sm"/>
            <a:tailEnd type="none" w="sm" len="sm"/>
          </a:ln>
        </p:spPr>
        <p:txBody>
          <a:bodyPr wrap="none" lIns="89902" tIns="44952" rIns="89902" bIns="44952" anchor="b">
            <a:spAutoFit/>
          </a:bodyPr>
          <a:lstStyle/>
          <a:p>
            <a:pPr defTabSz="898525" eaLnBrk="0" hangingPunct="0">
              <a:spcBef>
                <a:spcPct val="30000"/>
              </a:spcBef>
            </a:pPr>
            <a:r>
              <a:rPr lang="en-US" sz="800"/>
              <a:t>Hantschel O, Superti-Furga G. Regulation of the c-Abl and Bcr-Abl tyrosine kinases. </a:t>
            </a:r>
            <a:r>
              <a:rPr lang="en-US" sz="800" i="1"/>
              <a:t>Nat Rev Mol Cell Biol</a:t>
            </a:r>
            <a:r>
              <a:rPr lang="en-US" sz="800"/>
              <a:t>. 2004;5:33-44.</a:t>
            </a:r>
          </a:p>
          <a:p>
            <a:pPr defTabSz="898525" eaLnBrk="0" hangingPunct="0">
              <a:spcBef>
                <a:spcPct val="30000"/>
              </a:spcBef>
            </a:pPr>
            <a:r>
              <a:rPr lang="en-US" sz="800"/>
              <a:t>Savage DG, Antman KH. Imatinib mesylate–a new oral targeted therapy. </a:t>
            </a:r>
            <a:r>
              <a:rPr lang="en-US" sz="800" i="1"/>
              <a:t>N Engl J Med.</a:t>
            </a:r>
            <a:r>
              <a:rPr lang="en-US" sz="800"/>
              <a:t> 2002;346:683-693.</a:t>
            </a:r>
          </a:p>
          <a:p>
            <a:pPr defTabSz="898525" eaLnBrk="0" hangingPunct="0">
              <a:spcBef>
                <a:spcPct val="30000"/>
              </a:spcBef>
            </a:pPr>
            <a:r>
              <a:rPr lang="de-DE" sz="800"/>
              <a:t>Scheijen B, Griffin JD. Tyrosine kinase oncogenes in normal hematopoiesis and hematological disease. </a:t>
            </a:r>
            <a:br>
              <a:rPr lang="de-DE" sz="800"/>
            </a:br>
            <a:r>
              <a:rPr lang="de-DE" sz="800" i="1"/>
              <a:t>Oncogene</a:t>
            </a:r>
            <a:r>
              <a:rPr lang="de-DE" sz="800"/>
              <a:t>. 2002;21:3314-3333.</a:t>
            </a:r>
            <a:endParaRPr lang="en-US" sz="8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84996" name="Slide Number Placeholder 3"/>
          <p:cNvSpPr>
            <a:spLocks noGrp="1"/>
          </p:cNvSpPr>
          <p:nvPr>
            <p:ph type="sldNum" sz="quarter" idx="5"/>
          </p:nvPr>
        </p:nvSpPr>
        <p:spPr>
          <a:noFill/>
        </p:spPr>
        <p:txBody>
          <a:bodyPr/>
          <a:lstStyle/>
          <a:p>
            <a:fld id="{D63C4D03-321E-46BF-ADB8-54A789C37E04}" type="slidenum">
              <a:rPr lang="en-US" smtClean="0">
                <a:latin typeface="Arial" pitchFamily="34" charset="0"/>
              </a:rPr>
              <a:pPr/>
              <a:t>51</a:t>
            </a:fld>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F71588-AE4C-40A1-B31A-B493E616DD77}" type="slidenum">
              <a:rPr lang="en-US">
                <a:solidFill>
                  <a:srgbClr val="000000"/>
                </a:solidFill>
              </a:rPr>
              <a:pPr fontAlgn="base">
                <a:spcBef>
                  <a:spcPct val="0"/>
                </a:spcBef>
                <a:spcAft>
                  <a:spcPct val="0"/>
                </a:spcAft>
              </a:pPr>
              <a:t>61</a:t>
            </a:fld>
            <a:endParaRPr 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4221E3C-340F-D848-B255-2BA323DFBE76}" type="slidenum">
              <a:rPr lang="en-US" sz="1200"/>
              <a:pPr algn="r" eaLnBrk="1" hangingPunct="1"/>
              <a:t>63</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a:lstStyle/>
          <a:p>
            <a:fld id="{E361CB40-EE90-4A9A-B526-3C5A7218311A}" type="slidenum">
              <a:rPr lang="en-US"/>
              <a:pPr/>
              <a:t>21</a:t>
            </a:fld>
            <a:endParaRPr lang="en-US"/>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ea typeface="ＭＳ Ｐゴシック" pitchFamily="34" charset="-128"/>
              </a:rPr>
              <a:t>This slide illustrates the incremental benefit we have seen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250950" y="990600"/>
            <a:ext cx="4368800" cy="3276600"/>
          </a:xfrm>
          <a:ln/>
        </p:spPr>
      </p:sp>
      <p:sp>
        <p:nvSpPr>
          <p:cNvPr id="44034" name="Rectangle 3"/>
          <p:cNvSpPr>
            <a:spLocks noGrp="1" noChangeArrowheads="1"/>
          </p:cNvSpPr>
          <p:nvPr>
            <p:ph type="body" idx="1"/>
          </p:nvPr>
        </p:nvSpPr>
        <p:spPr>
          <a:xfrm>
            <a:off x="942083" y="4419298"/>
            <a:ext cx="5088433" cy="4115405"/>
          </a:xfrm>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247775" y="990600"/>
            <a:ext cx="4367213" cy="3276600"/>
          </a:xfrm>
          <a:ln/>
        </p:spPr>
      </p:sp>
      <p:sp>
        <p:nvSpPr>
          <p:cNvPr id="48130" name="Rectangle 3"/>
          <p:cNvSpPr>
            <a:spLocks noGrp="1" noChangeArrowheads="1"/>
          </p:cNvSpPr>
          <p:nvPr>
            <p:ph type="body" idx="1"/>
          </p:nvPr>
        </p:nvSpPr>
        <p:spPr>
          <a:xfrm>
            <a:off x="942083" y="4419298"/>
            <a:ext cx="5088433" cy="4115405"/>
          </a:xfrm>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247775" y="990600"/>
            <a:ext cx="4367213" cy="3276600"/>
          </a:xfrm>
          <a:ln/>
        </p:spPr>
      </p:sp>
      <p:sp>
        <p:nvSpPr>
          <p:cNvPr id="50178" name="Rectangle 3"/>
          <p:cNvSpPr>
            <a:spLocks noGrp="1" noChangeArrowheads="1"/>
          </p:cNvSpPr>
          <p:nvPr>
            <p:ph type="body" idx="1"/>
          </p:nvPr>
        </p:nvSpPr>
        <p:spPr>
          <a:xfrm>
            <a:off x="942083" y="4419298"/>
            <a:ext cx="5088433" cy="4115405"/>
          </a:xfrm>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5700" y="695325"/>
            <a:ext cx="4548188" cy="3413125"/>
          </a:xfrm>
          <a:ln/>
        </p:spPr>
      </p:sp>
      <p:sp>
        <p:nvSpPr>
          <p:cNvPr id="54274" name="Rectangle 3"/>
          <p:cNvSpPr>
            <a:spLocks noGrp="1" noChangeArrowheads="1"/>
          </p:cNvSpPr>
          <p:nvPr>
            <p:ph type="body" idx="1"/>
          </p:nvPr>
        </p:nvSpPr>
        <p:spPr>
          <a:xfrm>
            <a:off x="913805" y="4343703"/>
            <a:ext cx="5030391" cy="4112381"/>
          </a:xfrm>
          <a:noFill/>
          <a:extLst>
            <a:ext uri="{FAA26D3D-D897-4be2-8F04-BA451C77F1D7}">
              <ma14:placeholderFlag xmlns:ma14="http://schemas.microsoft.com/office/mac/drawingml/2011/main" val="1"/>
            </a:ext>
          </a:extLst>
        </p:spPr>
        <p:txBody>
          <a:bodyPr lIns="90632" tIns="44521" rIns="90632" bIns="44521"/>
          <a:lstStyle/>
          <a:p>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5700" y="695325"/>
            <a:ext cx="4548188" cy="3413125"/>
          </a:xfrm>
          <a:ln/>
        </p:spPr>
      </p:sp>
      <p:sp>
        <p:nvSpPr>
          <p:cNvPr id="56322" name="Rectangle 3"/>
          <p:cNvSpPr>
            <a:spLocks noGrp="1" noChangeArrowheads="1"/>
          </p:cNvSpPr>
          <p:nvPr>
            <p:ph type="body" idx="1"/>
          </p:nvPr>
        </p:nvSpPr>
        <p:spPr>
          <a:xfrm>
            <a:off x="913805" y="4343703"/>
            <a:ext cx="5030391" cy="4112381"/>
          </a:xfrm>
          <a:noFill/>
          <a:extLst>
            <a:ext uri="{FAA26D3D-D897-4be2-8F04-BA451C77F1D7}">
              <ma14:placeholderFlag xmlns:ma14="http://schemas.microsoft.com/office/mac/drawingml/2011/main" val="1"/>
            </a:ext>
          </a:extLst>
        </p:spPr>
        <p:txBody>
          <a:bodyPr lIns="90632" tIns="44521" rIns="90632" bIns="44521"/>
          <a:lstStyle/>
          <a:p>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defTabSz="914485">
              <a:defRPr sz="2300">
                <a:solidFill>
                  <a:schemeClr val="tx1"/>
                </a:solidFill>
                <a:latin typeface="Arial" charset="0"/>
                <a:ea typeface="ＭＳ Ｐゴシック" charset="0"/>
                <a:cs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fld id="{8C54BBB7-E8B1-CF4B-90CB-ABB1958BD162}" type="slidenum">
              <a:rPr lang="en-US" sz="1200"/>
              <a:pPr/>
              <a:t>70</a:t>
            </a:fld>
            <a:endParaRPr lang="en-US" sz="1200"/>
          </a:p>
        </p:txBody>
      </p:sp>
      <p:sp>
        <p:nvSpPr>
          <p:cNvPr id="58370" name="Rectangle 2"/>
          <p:cNvSpPr>
            <a:spLocks noGrp="1" noRot="1" noChangeAspect="1" noChangeArrowheads="1" noTextEdit="1"/>
          </p:cNvSpPr>
          <p:nvPr>
            <p:ph type="sldImg"/>
          </p:nvPr>
        </p:nvSpPr>
        <p:spPr>
          <a:xfrm>
            <a:off x="1182688" y="674688"/>
            <a:ext cx="4570412" cy="3429000"/>
          </a:xfrm>
          <a:ln/>
        </p:spPr>
      </p:sp>
      <p:sp>
        <p:nvSpPr>
          <p:cNvPr id="58371" name="Rectangle 3"/>
          <p:cNvSpPr>
            <a:spLocks noGrp="1" noChangeArrowheads="1"/>
          </p:cNvSpPr>
          <p:nvPr>
            <p:ph type="body" idx="1"/>
          </p:nvPr>
        </p:nvSpPr>
        <p:spPr>
          <a:xfrm>
            <a:off x="915294" y="4343704"/>
            <a:ext cx="5027414" cy="4113892"/>
          </a:xfrm>
          <a:noFill/>
          <a:extLst>
            <a:ext uri="{FAA26D3D-D897-4be2-8F04-BA451C77F1D7}">
              <ma14:placeholderFlag xmlns:ma14="http://schemas.microsoft.com/office/mac/drawingml/2011/main" val="1"/>
            </a:ext>
          </a:extLst>
        </p:spPr>
        <p:txBody>
          <a:bodyPr lIns="91391" tIns="45695" rIns="91391" bIns="45695"/>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5700" y="695325"/>
            <a:ext cx="4548188" cy="3413125"/>
          </a:xfrm>
          <a:ln/>
        </p:spPr>
      </p:sp>
      <p:sp>
        <p:nvSpPr>
          <p:cNvPr id="60418" name="Rectangle 3"/>
          <p:cNvSpPr>
            <a:spLocks noGrp="1" noChangeArrowheads="1"/>
          </p:cNvSpPr>
          <p:nvPr>
            <p:ph type="body" idx="1"/>
          </p:nvPr>
        </p:nvSpPr>
        <p:spPr>
          <a:xfrm>
            <a:off x="913805" y="4343703"/>
            <a:ext cx="5030391" cy="4112381"/>
          </a:xfrm>
          <a:noFill/>
          <a:extLst>
            <a:ext uri="{FAA26D3D-D897-4be2-8F04-BA451C77F1D7}">
              <ma14:placeholderFlag xmlns:ma14="http://schemas.microsoft.com/office/mac/drawingml/2011/main" val="1"/>
            </a:ext>
          </a:extLst>
        </p:spPr>
        <p:txBody>
          <a:bodyPr lIns="90632" tIns="44521" rIns="90632" bIns="44521"/>
          <a:lstStyle/>
          <a:p>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xfrm>
            <a:off x="1143000" y="687388"/>
            <a:ext cx="4572000" cy="3429000"/>
          </a:xfrm>
          <a:ln/>
        </p:spPr>
      </p:sp>
      <p:sp>
        <p:nvSpPr>
          <p:cNvPr id="28675" name="Rectangle 1027"/>
          <p:cNvSpPr>
            <a:spLocks noGrp="1" noChangeArrowheads="1"/>
          </p:cNvSpPr>
          <p:nvPr>
            <p:ph type="body" idx="1"/>
          </p:nvPr>
        </p:nvSpPr>
        <p:spPr>
          <a:xfrm>
            <a:off x="686361" y="4345421"/>
            <a:ext cx="5485279" cy="4570556"/>
          </a:xfrm>
          <a:solidFill>
            <a:srgbClr val="FFFFFF"/>
          </a:solidFill>
          <a:ln>
            <a:solidFill>
              <a:srgbClr val="000000"/>
            </a:solidFill>
          </a:ln>
        </p:spPr>
        <p:txBody>
          <a:bodyPr lIns="91429" tIns="45714" rIns="91429" bIns="45714"/>
          <a:lstStyle/>
          <a:p>
            <a:pPr marL="205146" indent="-205146" defTabSz="820583">
              <a:buFontTx/>
              <a:buAutoNum type="arabicPeriod"/>
            </a:pPr>
            <a:r>
              <a:rPr lang="en-US">
                <a:latin typeface="Times New Roman" charset="0"/>
              </a:rPr>
              <a:t>Several mechanisms have been shown to participate in the regulation of </a:t>
            </a:r>
            <a:r>
              <a:rPr lang="en-US" i="1">
                <a:latin typeface="Times New Roman" charset="0"/>
              </a:rPr>
              <a:t>VEGF</a:t>
            </a:r>
            <a:r>
              <a:rPr lang="en-US">
                <a:latin typeface="Times New Roman" charset="0"/>
              </a:rPr>
              <a:t> gene expression. Among these, hypoxia plays a major role, both </a:t>
            </a:r>
            <a:r>
              <a:rPr lang="en-US" i="1">
                <a:latin typeface="Times New Roman" charset="0"/>
              </a:rPr>
              <a:t>in vitro </a:t>
            </a:r>
            <a:r>
              <a:rPr lang="en-US">
                <a:latin typeface="Times New Roman" charset="0"/>
              </a:rPr>
              <a:t>and </a:t>
            </a:r>
            <a:r>
              <a:rPr lang="en-US" i="1">
                <a:latin typeface="Times New Roman" charset="0"/>
              </a:rPr>
              <a:t>in vivo</a:t>
            </a:r>
            <a:r>
              <a:rPr lang="en-US">
                <a:latin typeface="Times New Roman" charset="0"/>
              </a:rPr>
              <a:t>. VEGF mRNA expression is rapidly and reversibly induced by exposure to low pO</a:t>
            </a:r>
            <a:r>
              <a:rPr lang="en-US" baseline="-25000">
                <a:latin typeface="Times New Roman" charset="0"/>
              </a:rPr>
              <a:t>2</a:t>
            </a:r>
            <a:r>
              <a:rPr lang="en-US">
                <a:latin typeface="Times New Roman" charset="0"/>
              </a:rPr>
              <a:t> in a variety of normal and transformed cultured cell types.</a:t>
            </a:r>
          </a:p>
          <a:p>
            <a:pPr marL="205146" indent="-205146" defTabSz="820583">
              <a:buFontTx/>
              <a:buAutoNum type="arabicPeriod"/>
            </a:pPr>
            <a:r>
              <a:rPr lang="en-US">
                <a:latin typeface="Times New Roman" charset="0"/>
              </a:rPr>
              <a:t>Several cytokines or growth factors up-regulate VEGF mRNA expression and/or induce release of VEGF protein. For example, exposure of quiescent human keratinocytes to serum, epidermal growth factor (EGF), TGF-</a:t>
            </a:r>
            <a:r>
              <a:rPr lang="el-GR">
                <a:latin typeface="Times New Roman" charset="0"/>
                <a:cs typeface="Arial" charset="0"/>
              </a:rPr>
              <a:t>β</a:t>
            </a:r>
            <a:r>
              <a:rPr lang="en-US">
                <a:latin typeface="Times New Roman" charset="0"/>
              </a:rPr>
              <a:t> or keratinocyte growth factor results in a marked induction of VEGF mRNA expression.(Ferrara &amp; Davis 1997)</a:t>
            </a:r>
          </a:p>
          <a:p>
            <a:pPr marL="205146" indent="-205146" defTabSz="820583">
              <a:buFontTx/>
              <a:buAutoNum type="arabicPeriod"/>
            </a:pPr>
            <a:r>
              <a:rPr lang="en-US">
                <a:latin typeface="Times New Roman" charset="0"/>
              </a:rPr>
              <a:t>A number of oncogenes have also been identified that  promote VEGF expression.  For example kRAS, HRAS and erbB-2 up-regulate VEGF and HPV-16 stimulates secretion of VEGF. Mutated p53 protein has reduced ability to down-regulate VEGF transcription, a property that wild-type p53 possesses, and in this case the response of tumor cells to anti-angiogenic agents can be reduced (Kerbel &amp; Folkman 2002).</a:t>
            </a:r>
          </a:p>
          <a:p>
            <a:pPr marL="205146" indent="-205146" defTabSz="820583"/>
            <a:endParaRPr lang="en-US">
              <a:latin typeface="Times New Roman" charset="0"/>
            </a:endParaRPr>
          </a:p>
          <a:p>
            <a:pPr marL="205146" indent="-205146" defTabSz="820583"/>
            <a:endParaRPr lang="en-US">
              <a:latin typeface="Times New Roman" charset="0"/>
            </a:endParaRPr>
          </a:p>
          <a:p>
            <a:pPr marL="205146" indent="-205146" defTabSz="820583"/>
            <a:endParaRPr lang="en-US">
              <a:latin typeface="Times New Roman" charset="0"/>
            </a:endParaRPr>
          </a:p>
          <a:p>
            <a:pPr marL="205146" indent="-205146" defTabSz="820583"/>
            <a:endParaRPr lang="en-GB">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44588" y="685800"/>
            <a:ext cx="4570412" cy="3429000"/>
          </a:xfrm>
          <a:ln/>
        </p:spPr>
      </p:sp>
      <p:sp>
        <p:nvSpPr>
          <p:cNvPr id="62466"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43000" y="679450"/>
            <a:ext cx="4589463" cy="3443288"/>
          </a:xfrm>
          <a:ln/>
        </p:spPr>
      </p:sp>
      <p:sp>
        <p:nvSpPr>
          <p:cNvPr id="64514" name="Rectangle 3"/>
          <p:cNvSpPr>
            <a:spLocks noGrp="1" noChangeArrowheads="1"/>
          </p:cNvSpPr>
          <p:nvPr>
            <p:ph type="body" idx="1"/>
          </p:nvPr>
        </p:nvSpPr>
        <p:spPr>
          <a:xfrm>
            <a:off x="915293" y="4428369"/>
            <a:ext cx="5089922" cy="4044345"/>
          </a:xfrm>
          <a:noFill/>
        </p:spPr>
        <p:txBody>
          <a:bodyPr/>
          <a:lstStyle/>
          <a:p>
            <a:pPr>
              <a:spcBef>
                <a:spcPct val="0"/>
              </a:spcBef>
            </a:pPr>
            <a:r>
              <a:rPr lang="en-US" i="1">
                <a:latin typeface="Arial" charset="0"/>
              </a:rPr>
              <a:t>PlGF, placenta growth factor.</a:t>
            </a:r>
          </a:p>
          <a:p>
            <a:pPr>
              <a:spcBef>
                <a:spcPct val="20000"/>
              </a:spcBef>
            </a:pPr>
            <a:endParaRPr lang="en-US">
              <a:latin typeface="Arial" charset="0"/>
            </a:endParaRPr>
          </a:p>
        </p:txBody>
      </p:sp>
      <p:sp>
        <p:nvSpPr>
          <p:cNvPr id="65540" name="Rectangle 4"/>
          <p:cNvSpPr>
            <a:spLocks noChangeArrowheads="1"/>
          </p:cNvSpPr>
          <p:nvPr/>
        </p:nvSpPr>
        <p:spPr bwMode="auto">
          <a:xfrm>
            <a:off x="915294" y="8481786"/>
            <a:ext cx="1835431" cy="21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9690" tIns="44844" rIns="89690" bIns="44844">
            <a:spAutoFit/>
          </a:bodyPr>
          <a:lstStyle/>
          <a:p>
            <a:pPr defTabSz="896465">
              <a:lnSpc>
                <a:spcPct val="90000"/>
              </a:lnSpc>
              <a:spcBef>
                <a:spcPct val="30000"/>
              </a:spcBef>
              <a:defRPr/>
            </a:pPr>
            <a:r>
              <a:rPr lang="en-US" sz="900"/>
              <a:t>Ferrara et al. </a:t>
            </a:r>
            <a:r>
              <a:rPr lang="en-US" sz="900" i="1"/>
              <a:t>Nat Med.</a:t>
            </a:r>
            <a:r>
              <a:rPr lang="en-US" sz="900"/>
              <a:t> 2003;9:669.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2DA291-5546-5C4A-B78E-C9D300D2999A}" type="slidenum">
              <a:rPr lang="en-US" sz="1200"/>
              <a:pPr/>
              <a:t>26</a:t>
            </a:fld>
            <a:endParaRPr lang="en-US"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247775" y="990600"/>
            <a:ext cx="4367213" cy="3276600"/>
          </a:xfrm>
          <a:ln/>
        </p:spPr>
      </p:sp>
      <p:sp>
        <p:nvSpPr>
          <p:cNvPr id="66562" name="Rectangle 3"/>
          <p:cNvSpPr>
            <a:spLocks noGrp="1" noChangeArrowheads="1"/>
          </p:cNvSpPr>
          <p:nvPr>
            <p:ph type="body" idx="1"/>
          </p:nvPr>
        </p:nvSpPr>
        <p:spPr>
          <a:xfrm>
            <a:off x="942083" y="4419298"/>
            <a:ext cx="5088433" cy="4115405"/>
          </a:xfrm>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8EE6A2-F386-2740-87E1-858A8DEB1802}" type="slidenum">
              <a:rPr lang="en-US" sz="1200"/>
              <a:pPr/>
              <a:t>77</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lvl1pPr defTabSz="914485">
              <a:defRPr sz="2300">
                <a:solidFill>
                  <a:schemeClr val="tx1"/>
                </a:solidFill>
                <a:latin typeface="Arial" charset="0"/>
                <a:ea typeface="ＭＳ Ｐゴシック" charset="0"/>
                <a:cs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fld id="{F4FBB8C3-E00F-D54C-8BDA-4A3591DF8D0A}" type="slidenum">
              <a:rPr lang="en-US" sz="1200"/>
              <a:pPr/>
              <a:t>78</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FADD52-9F51-0741-B76B-F38628448B04}" type="slidenum">
              <a:rPr lang="en-US" sz="1200"/>
              <a:pPr/>
              <a:t>27</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lvl1pPr defTabSz="914485">
              <a:defRPr sz="2300">
                <a:solidFill>
                  <a:schemeClr val="tx1"/>
                </a:solidFill>
                <a:latin typeface="Arial" charset="0"/>
                <a:ea typeface="ＭＳ Ｐゴシック" charset="0"/>
                <a:cs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fld id="{99E67100-2E5A-A749-80B6-8973BC6067FF}" type="slidenum">
              <a:rPr lang="en-US" sz="1200"/>
              <a:pPr/>
              <a:t>28</a:t>
            </a:fld>
            <a:endParaRPr lang="en-US" sz="1200"/>
          </a:p>
        </p:txBody>
      </p:sp>
      <p:sp>
        <p:nvSpPr>
          <p:cNvPr id="13314" name="Rectangle 2"/>
          <p:cNvSpPr>
            <a:spLocks noGrp="1" noRot="1" noChangeAspect="1" noChangeArrowheads="1" noTextEdit="1"/>
          </p:cNvSpPr>
          <p:nvPr>
            <p:ph type="sldImg"/>
          </p:nvPr>
        </p:nvSpPr>
        <p:spPr>
          <a:xfrm>
            <a:off x="1060450" y="444500"/>
            <a:ext cx="4733925" cy="3551238"/>
          </a:xfrm>
          <a:ln/>
        </p:spPr>
      </p:sp>
      <p:sp>
        <p:nvSpPr>
          <p:cNvPr id="13315" name="Rectangle 3"/>
          <p:cNvSpPr>
            <a:spLocks noGrp="1" noChangeArrowheads="1"/>
          </p:cNvSpPr>
          <p:nvPr>
            <p:ph type="body" idx="1"/>
          </p:nvPr>
        </p:nvSpPr>
        <p:spPr>
          <a:xfrm>
            <a:off x="669727" y="4269619"/>
            <a:ext cx="5365254" cy="4047370"/>
          </a:xfrm>
          <a:noFill/>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
        <p:nvSpPr>
          <p:cNvPr id="13316" name="Text Box 4"/>
          <p:cNvSpPr txBox="1">
            <a:spLocks noChangeArrowheads="1"/>
          </p:cNvSpPr>
          <p:nvPr/>
        </p:nvSpPr>
        <p:spPr bwMode="gray">
          <a:xfrm>
            <a:off x="766465" y="8690429"/>
            <a:ext cx="5107781" cy="24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05" tIns="44752" rIns="89505" bIns="44752">
            <a:spAutoFit/>
          </a:bodyPr>
          <a:lstStyle>
            <a:lvl1pPr defTabSz="944563">
              <a:defRPr sz="2400">
                <a:solidFill>
                  <a:schemeClr val="tx1"/>
                </a:solidFill>
                <a:latin typeface="Arial" charset="0"/>
                <a:ea typeface="ＭＳ Ｐゴシック" charset="0"/>
                <a:cs typeface="ＭＳ Ｐゴシック" charset="0"/>
              </a:defRPr>
            </a:lvl1pPr>
            <a:lvl2pPr marL="742950" indent="-285750" defTabSz="944563">
              <a:defRPr sz="2400">
                <a:solidFill>
                  <a:schemeClr val="tx1"/>
                </a:solidFill>
                <a:latin typeface="Arial" charset="0"/>
                <a:ea typeface="ＭＳ Ｐゴシック" charset="0"/>
              </a:defRPr>
            </a:lvl2pPr>
            <a:lvl3pPr marL="1143000" indent="-228600" defTabSz="944563">
              <a:defRPr sz="2400">
                <a:solidFill>
                  <a:schemeClr val="tx1"/>
                </a:solidFill>
                <a:latin typeface="Arial" charset="0"/>
                <a:ea typeface="ＭＳ Ｐゴシック" charset="0"/>
              </a:defRPr>
            </a:lvl3pPr>
            <a:lvl4pPr marL="1600200" indent="-228600" defTabSz="944563">
              <a:defRPr sz="2400">
                <a:solidFill>
                  <a:schemeClr val="tx1"/>
                </a:solidFill>
                <a:latin typeface="Arial" charset="0"/>
                <a:ea typeface="ＭＳ Ｐゴシック" charset="0"/>
              </a:defRPr>
            </a:lvl4pPr>
            <a:lvl5pPr marL="2057400" indent="-228600" defTabSz="944563">
              <a:defRPr sz="2400">
                <a:solidFill>
                  <a:schemeClr val="tx1"/>
                </a:solidFill>
                <a:latin typeface="Arial" charset="0"/>
                <a:ea typeface="ＭＳ Ｐゴシック" charset="0"/>
              </a:defRPr>
            </a:lvl5pPr>
            <a:lvl6pPr marL="2514600" indent="-228600" defTabSz="9445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45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45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4563"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Yarden and Sliwkowski. </a:t>
            </a:r>
            <a:r>
              <a:rPr lang="en-US" sz="1000" i="1"/>
              <a:t>Nat Rev Mol Cell Biol</a:t>
            </a:r>
            <a:r>
              <a:rPr lang="en-US" sz="1000"/>
              <a:t>. 2001;2:127.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defTabSz="914485">
              <a:defRPr sz="2300">
                <a:solidFill>
                  <a:schemeClr val="tx1"/>
                </a:solidFill>
                <a:latin typeface="Arial" charset="0"/>
                <a:ea typeface="ＭＳ Ｐゴシック" charset="0"/>
                <a:cs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fld id="{E3DF3BA2-E8F1-C147-98D0-169DC57881F3}" type="slidenum">
              <a:rPr lang="en-US" sz="1200"/>
              <a:pPr/>
              <a:t>30</a:t>
            </a:fld>
            <a:endParaRPr lang="en-US" sz="1200"/>
          </a:p>
        </p:txBody>
      </p:sp>
      <p:sp>
        <p:nvSpPr>
          <p:cNvPr id="15362" name="Rectangle 2"/>
          <p:cNvSpPr>
            <a:spLocks noGrp="1" noRot="1" noChangeAspect="1" noChangeArrowheads="1" noTextEdit="1"/>
          </p:cNvSpPr>
          <p:nvPr>
            <p:ph type="sldImg"/>
          </p:nvPr>
        </p:nvSpPr>
        <p:spPr>
          <a:xfrm>
            <a:off x="1182688" y="674688"/>
            <a:ext cx="4570412" cy="3429000"/>
          </a:xfrm>
          <a:ln/>
        </p:spPr>
      </p:sp>
      <p:sp>
        <p:nvSpPr>
          <p:cNvPr id="15363" name="Rectangle 3"/>
          <p:cNvSpPr>
            <a:spLocks noGrp="1" noChangeArrowheads="1"/>
          </p:cNvSpPr>
          <p:nvPr>
            <p:ph type="body" idx="1"/>
          </p:nvPr>
        </p:nvSpPr>
        <p:spPr>
          <a:xfrm>
            <a:off x="915294" y="4343704"/>
            <a:ext cx="5027414" cy="4113892"/>
          </a:xfrm>
          <a:noFill/>
          <a:extLst>
            <a:ext uri="{FAA26D3D-D897-4be2-8F04-BA451C77F1D7}">
              <ma14:placeholderFlag xmlns:ma14="http://schemas.microsoft.com/office/mac/drawingml/2011/main" val="1"/>
            </a:ext>
          </a:extLst>
        </p:spPr>
        <p:txBody>
          <a:bodyPr lIns="91391" tIns="45695" rIns="91391" bIns="45695"/>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D287534-1680-6B42-A491-E24A635519DB}" type="datetimeFigureOut">
              <a:rPr lang="en-US" smtClean="0"/>
              <a:pPr/>
              <a:t>10/06/16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87534-1680-6B42-A491-E24A635519DB}" type="datetimeFigureOut">
              <a:rPr lang="en-US" smtClean="0"/>
              <a:pPr/>
              <a:t>10/06/16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0C455-3496-664F-89A2-EC2516A22D52}"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D287534-1680-6B42-A491-E24A635519DB}" type="datetimeFigureOut">
              <a:rPr lang="en-US" smtClean="0"/>
              <a:pPr/>
              <a:t>10/06/16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D287534-1680-6B42-A491-E24A635519DB}" type="datetimeFigureOut">
              <a:rPr lang="en-US" smtClean="0"/>
              <a:pPr/>
              <a:t>10/06/16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E36A9AA-F100-FA4B-ABD4-3233658659AA}" type="slidenum">
              <a:rPr lang="en-US"/>
              <a:pPr/>
              <a:t>‹#›</a:t>
            </a:fld>
            <a:endParaRPr lang="en-US"/>
          </a:p>
        </p:txBody>
      </p:sp>
    </p:spTree>
    <p:extLst>
      <p:ext uri="{BB962C8B-B14F-4D97-AF65-F5344CB8AC3E}">
        <p14:creationId xmlns:p14="http://schemas.microsoft.com/office/powerpoint/2010/main" val="3687812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801688"/>
            <a:ext cx="8467725" cy="1103312"/>
          </a:xfrm>
        </p:spPr>
        <p:txBody>
          <a:bodyPr/>
          <a:lstStyle/>
          <a:p>
            <a:r>
              <a:rPr lang="en-US"/>
              <a:t>Click to edit Master title style</a:t>
            </a:r>
            <a:endParaRPr lang="en-IN"/>
          </a:p>
        </p:txBody>
      </p:sp>
      <p:sp>
        <p:nvSpPr>
          <p:cNvPr id="3" name="Table Placeholder 2"/>
          <p:cNvSpPr>
            <a:spLocks noGrp="1"/>
          </p:cNvSpPr>
          <p:nvPr>
            <p:ph type="tbl" idx="1"/>
          </p:nvPr>
        </p:nvSpPr>
        <p:spPr>
          <a:xfrm>
            <a:off x="381000" y="1981200"/>
            <a:ext cx="8458200" cy="4378325"/>
          </a:xfrm>
        </p:spPr>
        <p:txBody>
          <a:bodyPr/>
          <a:lstStyle/>
          <a:p>
            <a:pPr lvl="0"/>
            <a:endParaRPr lang="en-IN" noProof="0"/>
          </a:p>
        </p:txBody>
      </p:sp>
    </p:spTree>
    <p:extLst>
      <p:ext uri="{BB962C8B-B14F-4D97-AF65-F5344CB8AC3E}">
        <p14:creationId xmlns:p14="http://schemas.microsoft.com/office/powerpoint/2010/main" val="386884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D287534-1680-6B42-A491-E24A635519DB}" type="datetimeFigureOut">
              <a:rPr lang="en-US" smtClean="0"/>
              <a:pPr/>
              <a:t>10/06/16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D287534-1680-6B42-A491-E24A635519DB}" type="datetimeFigureOut">
              <a:rPr lang="en-US" smtClean="0"/>
              <a:pPr/>
              <a:t>10/06/16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0C455-3496-664F-89A2-EC2516A22D52}"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287534-1680-6B42-A491-E24A635519DB}" type="datetimeFigureOut">
              <a:rPr lang="en-US" smtClean="0"/>
              <a:pPr/>
              <a:t>10/06/16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D287534-1680-6B42-A491-E24A635519DB}" type="datetimeFigureOut">
              <a:rPr lang="en-US" smtClean="0"/>
              <a:pPr/>
              <a:t>10/06/16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D287534-1680-6B42-A491-E24A635519DB}" type="datetimeFigureOut">
              <a:rPr lang="en-US" smtClean="0"/>
              <a:pPr/>
              <a:t>10/06/16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D287534-1680-6B42-A491-E24A635519DB}" type="datetimeFigureOut">
              <a:rPr lang="en-US" smtClean="0"/>
              <a:pPr/>
              <a:t>10/06/16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87534-1680-6B42-A491-E24A635519DB}" type="datetimeFigureOut">
              <a:rPr lang="en-US" smtClean="0"/>
              <a:pPr/>
              <a:t>10/06/16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87534-1680-6B42-A491-E24A635519DB}" type="datetimeFigureOut">
              <a:rPr lang="en-US" smtClean="0"/>
              <a:pPr/>
              <a:t>10/06/16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0C455-3496-664F-89A2-EC2516A22D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8000">
              <a:schemeClr val="accent3">
                <a:lumMod val="60000"/>
                <a:lumOff val="40000"/>
              </a:schemeClr>
            </a:gs>
            <a:gs pos="98000">
              <a:srgbClr val="FFFF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3D287534-1680-6B42-A491-E24A635519DB}" type="datetimeFigureOut">
              <a:rPr lang="en-US" smtClean="0"/>
              <a:pPr/>
              <a:t>10/06/16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D00C455-3496-664F-89A2-EC2516A22D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 Id="rId3" Type="http://schemas.openxmlformats.org/officeDocument/2006/relationships/hyperlink" Target="http://www.cell.com/abstract/S0092-8674(11)00127-9"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PowerPoint_97_-_2003_Presentation1.ppt"/><Relationship Id="rId5" Type="http://schemas.openxmlformats.org/officeDocument/2006/relationships/image" Target="../media/image24.wmf"/><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8.wm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9.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gif"/></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5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1060" y="1854269"/>
            <a:ext cx="5036956" cy="1569660"/>
          </a:xfrm>
          <a:prstGeom prst="rect">
            <a:avLst/>
          </a:prstGeom>
          <a:noFill/>
        </p:spPr>
        <p:txBody>
          <a:bodyPr wrap="none" rtlCol="0">
            <a:spAutoFit/>
          </a:bodyPr>
          <a:lstStyle/>
          <a:p>
            <a:pPr algn="ctr"/>
            <a:r>
              <a:rPr lang="en-US" sz="3200" dirty="0" smtClean="0">
                <a:solidFill>
                  <a:srgbClr val="000090"/>
                </a:solidFill>
              </a:rPr>
              <a:t>Targeting Targets</a:t>
            </a:r>
          </a:p>
          <a:p>
            <a:pPr algn="ctr"/>
            <a:r>
              <a:rPr lang="en-US" sz="3200" dirty="0" smtClean="0">
                <a:solidFill>
                  <a:srgbClr val="000090"/>
                </a:solidFill>
              </a:rPr>
              <a:t>Has personalized medicine in </a:t>
            </a:r>
          </a:p>
          <a:p>
            <a:pPr algn="ctr"/>
            <a:r>
              <a:rPr lang="en-US" sz="3200" dirty="0" smtClean="0">
                <a:solidFill>
                  <a:srgbClr val="000090"/>
                </a:solidFill>
              </a:rPr>
              <a:t>cancer come of age?</a:t>
            </a:r>
            <a:endParaRPr lang="en-US" sz="3200" dirty="0">
              <a:solidFill>
                <a:srgbClr val="000090"/>
              </a:solidFill>
            </a:endParaRPr>
          </a:p>
        </p:txBody>
      </p:sp>
      <p:sp>
        <p:nvSpPr>
          <p:cNvPr id="2" name="TextBox 1"/>
          <p:cNvSpPr txBox="1"/>
          <p:nvPr/>
        </p:nvSpPr>
        <p:spPr>
          <a:xfrm>
            <a:off x="2335971" y="308429"/>
            <a:ext cx="4437633" cy="1015663"/>
          </a:xfrm>
          <a:prstGeom prst="rect">
            <a:avLst/>
          </a:prstGeom>
          <a:noFill/>
        </p:spPr>
        <p:txBody>
          <a:bodyPr wrap="none" rtlCol="0">
            <a:spAutoFit/>
          </a:bodyPr>
          <a:lstStyle/>
          <a:p>
            <a:pPr algn="ctr"/>
            <a:r>
              <a:rPr lang="en-US" sz="2000" i="1" dirty="0" smtClean="0"/>
              <a:t>ASET Colloquium</a:t>
            </a:r>
          </a:p>
          <a:p>
            <a:pPr algn="ctr"/>
            <a:r>
              <a:rPr lang="en-US" sz="2000" i="1" dirty="0" smtClean="0"/>
              <a:t>Tata Institute for Fundamental Research</a:t>
            </a:r>
          </a:p>
          <a:p>
            <a:pPr algn="ctr"/>
            <a:r>
              <a:rPr lang="en-US" sz="2000" i="1" dirty="0" smtClean="0"/>
              <a:t>10</a:t>
            </a:r>
            <a:r>
              <a:rPr lang="en-US" sz="2000" i="1" baseline="30000" dirty="0" smtClean="0"/>
              <a:t>th</a:t>
            </a:r>
            <a:r>
              <a:rPr lang="en-US" sz="2000" i="1" dirty="0" smtClean="0"/>
              <a:t> June 2016</a:t>
            </a:r>
            <a:endParaRPr lang="en-US" sz="2000" i="1" dirty="0"/>
          </a:p>
        </p:txBody>
      </p:sp>
      <p:sp>
        <p:nvSpPr>
          <p:cNvPr id="3" name="TextBox 2"/>
          <p:cNvSpPr txBox="1"/>
          <p:nvPr/>
        </p:nvSpPr>
        <p:spPr>
          <a:xfrm>
            <a:off x="5064993" y="4553857"/>
            <a:ext cx="3417221" cy="2031325"/>
          </a:xfrm>
          <a:prstGeom prst="rect">
            <a:avLst/>
          </a:prstGeom>
          <a:noFill/>
        </p:spPr>
        <p:txBody>
          <a:bodyPr wrap="none" rtlCol="0">
            <a:spAutoFit/>
          </a:bodyPr>
          <a:lstStyle/>
          <a:p>
            <a:pPr algn="r"/>
            <a:r>
              <a:rPr lang="en-US" i="1" dirty="0" smtClean="0"/>
              <a:t>Dr. Hari Menon. MD DM</a:t>
            </a:r>
          </a:p>
          <a:p>
            <a:pPr algn="r"/>
            <a:r>
              <a:rPr lang="en-US" i="1" dirty="0" smtClean="0"/>
              <a:t>Professor</a:t>
            </a:r>
          </a:p>
          <a:p>
            <a:pPr algn="r"/>
            <a:r>
              <a:rPr lang="en-US" i="1" dirty="0" smtClean="0"/>
              <a:t>Leukemia Lymphoma Unit</a:t>
            </a:r>
          </a:p>
          <a:p>
            <a:pPr algn="r"/>
            <a:r>
              <a:rPr lang="en-US" i="1" dirty="0" smtClean="0"/>
              <a:t>Department of Medical Oncology</a:t>
            </a:r>
          </a:p>
          <a:p>
            <a:pPr algn="r"/>
            <a:r>
              <a:rPr lang="en-US" i="1" dirty="0" smtClean="0"/>
              <a:t>Tata Memorial Hospital</a:t>
            </a:r>
          </a:p>
          <a:p>
            <a:pPr algn="r"/>
            <a:r>
              <a:rPr lang="en-US" i="1" dirty="0" err="1" smtClean="0"/>
              <a:t>Parel</a:t>
            </a:r>
            <a:r>
              <a:rPr lang="en-US" i="1" dirty="0" smtClean="0"/>
              <a:t>, Mumbai</a:t>
            </a:r>
          </a:p>
          <a:p>
            <a:endParaRPr lang="en-US" dirty="0"/>
          </a:p>
        </p:txBody>
      </p:sp>
    </p:spTree>
    <p:extLst>
      <p:ext uri="{BB962C8B-B14F-4D97-AF65-F5344CB8AC3E}">
        <p14:creationId xmlns:p14="http://schemas.microsoft.com/office/powerpoint/2010/main" val="2428964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5858" y="579891"/>
            <a:ext cx="6339114" cy="3565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2413000" y="4920120"/>
            <a:ext cx="4572000" cy="1077218"/>
          </a:xfrm>
          <a:prstGeom prst="rect">
            <a:avLst/>
          </a:prstGeom>
        </p:spPr>
        <p:txBody>
          <a:bodyPr>
            <a:spAutoFit/>
          </a:bodyPr>
          <a:lstStyle/>
          <a:p>
            <a:pPr algn="ctr"/>
            <a:r>
              <a:rPr lang="en-US" sz="3200" dirty="0"/>
              <a:t>Cancer cells can quickly grow out of </a:t>
            </a:r>
            <a:r>
              <a:rPr lang="en-US" sz="3200" dirty="0" smtClean="0"/>
              <a:t>control</a:t>
            </a:r>
            <a:endParaRPr lang="en-US" sz="3200" dirty="0"/>
          </a:p>
        </p:txBody>
      </p:sp>
    </p:spTree>
    <p:extLst>
      <p:ext uri="{BB962C8B-B14F-4D97-AF65-F5344CB8AC3E}">
        <p14:creationId xmlns:p14="http://schemas.microsoft.com/office/powerpoint/2010/main" val="6861221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0825"/>
          <a:stretch/>
        </p:blipFill>
        <p:spPr>
          <a:xfrm>
            <a:off x="508002" y="1117890"/>
            <a:ext cx="9525000" cy="54449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Box 2"/>
          <p:cNvSpPr txBox="1"/>
          <p:nvPr/>
        </p:nvSpPr>
        <p:spPr>
          <a:xfrm>
            <a:off x="2812149" y="145311"/>
            <a:ext cx="5479143" cy="646331"/>
          </a:xfrm>
          <a:prstGeom prst="rect">
            <a:avLst/>
          </a:prstGeom>
          <a:noFill/>
        </p:spPr>
        <p:txBody>
          <a:bodyPr wrap="square" rtlCol="0">
            <a:spAutoFit/>
          </a:bodyPr>
          <a:lstStyle/>
          <a:p>
            <a:pPr algn="ctr"/>
            <a:r>
              <a:rPr lang="en-US" sz="3600" dirty="0"/>
              <a:t>T</a:t>
            </a:r>
            <a:r>
              <a:rPr lang="en-US" sz="3600" dirty="0" smtClean="0"/>
              <a:t>he Cell cycle and Cancer</a:t>
            </a:r>
            <a:endParaRPr lang="en-US" sz="3600" dirty="0"/>
          </a:p>
        </p:txBody>
      </p:sp>
    </p:spTree>
    <p:extLst>
      <p:ext uri="{BB962C8B-B14F-4D97-AF65-F5344CB8AC3E}">
        <p14:creationId xmlns:p14="http://schemas.microsoft.com/office/powerpoint/2010/main" val="12340951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370616">
            <a:off x="86016" y="434879"/>
            <a:ext cx="3922088" cy="1200329"/>
          </a:xfrm>
          <a:prstGeom prst="rect">
            <a:avLst/>
          </a:prstGeom>
          <a:noFill/>
        </p:spPr>
        <p:txBody>
          <a:bodyPr wrap="square" rtlCol="0">
            <a:spAutoFit/>
          </a:bodyPr>
          <a:lstStyle/>
          <a:p>
            <a:pPr algn="ctr"/>
            <a:r>
              <a:rPr lang="en-US" sz="3600" dirty="0" smtClean="0">
                <a:solidFill>
                  <a:srgbClr val="3D5185"/>
                </a:solidFill>
              </a:rPr>
              <a:t>The Hallmarks of Cancer</a:t>
            </a:r>
            <a:endParaRPr lang="en-US" sz="3600" dirty="0">
              <a:solidFill>
                <a:srgbClr val="3D5185"/>
              </a:solidFill>
            </a:endParaRPr>
          </a:p>
        </p:txBody>
      </p:sp>
      <p:pic>
        <p:nvPicPr>
          <p:cNvPr id="3" name="Picture 4" descr="Cover"/>
          <p:cNvPicPr>
            <a:picLocks noChangeAspect="1" noChangeArrowheads="1"/>
          </p:cNvPicPr>
          <p:nvPr/>
        </p:nvPicPr>
        <p:blipFill rotWithShape="1">
          <a:blip r:embed="rId2"/>
          <a:srcRect l="31654" t="17940" r="31654" b="19986"/>
          <a:stretch/>
        </p:blipFill>
        <p:spPr bwMode="auto">
          <a:xfrm>
            <a:off x="2848429" y="2267856"/>
            <a:ext cx="2830285" cy="2876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Oval 13"/>
          <p:cNvSpPr/>
          <p:nvPr/>
        </p:nvSpPr>
        <p:spPr>
          <a:xfrm>
            <a:off x="5823856" y="2086426"/>
            <a:ext cx="2721430" cy="1397001"/>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dirty="0">
                <a:solidFill>
                  <a:srgbClr val="3D5185"/>
                </a:solidFill>
              </a:rPr>
              <a:t>Evading growth suppressors</a:t>
            </a:r>
          </a:p>
        </p:txBody>
      </p:sp>
      <p:sp>
        <p:nvSpPr>
          <p:cNvPr id="15" name="Oval 14"/>
          <p:cNvSpPr/>
          <p:nvPr/>
        </p:nvSpPr>
        <p:spPr>
          <a:xfrm>
            <a:off x="3175000" y="692832"/>
            <a:ext cx="2648856" cy="1375451"/>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dirty="0">
                <a:solidFill>
                  <a:srgbClr val="3D5185"/>
                </a:solidFill>
              </a:rPr>
              <a:t>Sustaining Proliferative signaling</a:t>
            </a:r>
          </a:p>
        </p:txBody>
      </p:sp>
      <p:sp>
        <p:nvSpPr>
          <p:cNvPr id="16" name="Oval 15"/>
          <p:cNvSpPr/>
          <p:nvPr/>
        </p:nvSpPr>
        <p:spPr>
          <a:xfrm>
            <a:off x="344716" y="2267856"/>
            <a:ext cx="2427513" cy="1118531"/>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dirty="0" smtClean="0">
                <a:solidFill>
                  <a:srgbClr val="3D5185"/>
                </a:solidFill>
              </a:rPr>
              <a:t>Resisting cell death</a:t>
            </a:r>
            <a:endParaRPr lang="en-US" sz="2400" dirty="0">
              <a:solidFill>
                <a:srgbClr val="3D5185"/>
              </a:solidFill>
            </a:endParaRPr>
          </a:p>
        </p:txBody>
      </p:sp>
      <p:sp>
        <p:nvSpPr>
          <p:cNvPr id="17" name="Oval 16"/>
          <p:cNvSpPr/>
          <p:nvPr/>
        </p:nvSpPr>
        <p:spPr>
          <a:xfrm>
            <a:off x="326571" y="4136572"/>
            <a:ext cx="2648858" cy="1310622"/>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dirty="0" smtClean="0">
                <a:solidFill>
                  <a:srgbClr val="3D5185"/>
                </a:solidFill>
              </a:rPr>
              <a:t>Inducing angiogenesis</a:t>
            </a:r>
            <a:endParaRPr lang="en-US" sz="2400" dirty="0">
              <a:solidFill>
                <a:srgbClr val="3D5185"/>
              </a:solidFill>
            </a:endParaRPr>
          </a:p>
        </p:txBody>
      </p:sp>
      <p:sp>
        <p:nvSpPr>
          <p:cNvPr id="18" name="Oval 17"/>
          <p:cNvSpPr/>
          <p:nvPr/>
        </p:nvSpPr>
        <p:spPr>
          <a:xfrm>
            <a:off x="2975429" y="5455564"/>
            <a:ext cx="2703285" cy="1275436"/>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dirty="0" smtClean="0">
                <a:solidFill>
                  <a:srgbClr val="3D5185"/>
                </a:solidFill>
              </a:rPr>
              <a:t>Enabling replicative mortality</a:t>
            </a:r>
            <a:endParaRPr lang="en-US" sz="2400" dirty="0">
              <a:solidFill>
                <a:srgbClr val="3D5185"/>
              </a:solidFill>
            </a:endParaRPr>
          </a:p>
        </p:txBody>
      </p:sp>
      <p:sp>
        <p:nvSpPr>
          <p:cNvPr id="19" name="Oval 18"/>
          <p:cNvSpPr/>
          <p:nvPr/>
        </p:nvSpPr>
        <p:spPr>
          <a:xfrm>
            <a:off x="5823856" y="3828143"/>
            <a:ext cx="2721429" cy="1487713"/>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3D5185"/>
                </a:solidFill>
              </a:rPr>
              <a:t>Activating </a:t>
            </a:r>
            <a:r>
              <a:rPr lang="en-US" sz="2400" dirty="0" smtClean="0">
                <a:solidFill>
                  <a:srgbClr val="3D5185"/>
                </a:solidFill>
              </a:rPr>
              <a:t>Invasion &amp; </a:t>
            </a:r>
            <a:r>
              <a:rPr lang="en-US" sz="2400" dirty="0">
                <a:solidFill>
                  <a:srgbClr val="3D5185"/>
                </a:solidFill>
              </a:rPr>
              <a:t>metastasis</a:t>
            </a:r>
            <a:endParaRPr lang="en-US" sz="2400" dirty="0"/>
          </a:p>
        </p:txBody>
      </p:sp>
      <p:sp>
        <p:nvSpPr>
          <p:cNvPr id="20" name="Rectangle 6"/>
          <p:cNvSpPr>
            <a:spLocks noChangeArrowheads="1"/>
          </p:cNvSpPr>
          <p:nvPr/>
        </p:nvSpPr>
        <p:spPr bwMode="auto">
          <a:xfrm>
            <a:off x="1932214" y="6604001"/>
            <a:ext cx="7211786" cy="231775"/>
          </a:xfrm>
          <a:prstGeom prst="rect">
            <a:avLst/>
          </a:prstGeom>
          <a:noFill/>
          <a:ln w="9525">
            <a:noFill/>
            <a:miter lim="800000"/>
            <a:headEnd/>
            <a:tailEnd/>
          </a:ln>
          <a:effectLst/>
        </p:spPr>
        <p:txBody>
          <a:bodyPr wrap="square" anchor="ctr">
            <a:spAutoFit/>
          </a:bodyPr>
          <a:lstStyle/>
          <a:p>
            <a:pPr algn="r">
              <a:buClr>
                <a:srgbClr val="000000"/>
              </a:buClr>
              <a:buSzPct val="100000"/>
            </a:pPr>
            <a:r>
              <a:rPr lang="en-US" sz="900" dirty="0">
                <a:solidFill>
                  <a:srgbClr val="3D5185"/>
                </a:solidFill>
                <a:sym typeface="Arial" charset="0"/>
              </a:rPr>
              <a:t>Source: </a:t>
            </a:r>
            <a:r>
              <a:rPr lang="en-US" sz="900" dirty="0">
                <a:solidFill>
                  <a:srgbClr val="3D5185"/>
                </a:solidFill>
                <a:sym typeface="Arial" charset="0"/>
                <a:hlinkClick r:id="rId3"/>
              </a:rPr>
              <a:t>Cell , Volume 144, Issue 5, Pages 646-</a:t>
            </a:r>
            <a:r>
              <a:rPr lang="en-US" sz="900" dirty="0" smtClean="0">
                <a:solidFill>
                  <a:srgbClr val="3D5185"/>
                </a:solidFill>
                <a:sym typeface="Arial" charset="0"/>
                <a:hlinkClick r:id="rId3"/>
              </a:rPr>
              <a:t>674</a:t>
            </a:r>
            <a:r>
              <a:rPr lang="en-US" sz="900" dirty="0" smtClean="0">
                <a:solidFill>
                  <a:srgbClr val="3D5185"/>
                </a:solidFill>
                <a:sym typeface="Arial" charset="0"/>
              </a:rPr>
              <a:t>j.cell</a:t>
            </a:r>
            <a:r>
              <a:rPr lang="en-US" sz="900" dirty="0">
                <a:solidFill>
                  <a:srgbClr val="3D5185"/>
                </a:solidFill>
                <a:sym typeface="Arial" charset="0"/>
              </a:rPr>
              <a:t>.2011.02.013)</a:t>
            </a:r>
          </a:p>
        </p:txBody>
      </p:sp>
    </p:spTree>
    <p:extLst>
      <p:ext uri="{BB962C8B-B14F-4D97-AF65-F5344CB8AC3E}">
        <p14:creationId xmlns:p14="http://schemas.microsoft.com/office/powerpoint/2010/main" val="1697534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heckerboard(across)">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heckerboard(across)">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ver"/>
          <p:cNvPicPr>
            <a:picLocks noChangeAspect="1" noChangeArrowheads="1"/>
          </p:cNvPicPr>
          <p:nvPr/>
        </p:nvPicPr>
        <p:blipFill>
          <a:blip r:embed="rId2"/>
          <a:srcRect/>
          <a:stretch>
            <a:fillRect/>
          </a:stretch>
        </p:blipFill>
        <p:spPr bwMode="auto">
          <a:xfrm>
            <a:off x="1263072" y="1034142"/>
            <a:ext cx="6865054" cy="5123499"/>
          </a:xfrm>
          <a:prstGeom prst="rect">
            <a:avLst/>
          </a:prstGeom>
          <a:noFill/>
          <a:ln w="63500">
            <a:solidFill>
              <a:srgbClr val="FFFFFF"/>
            </a:solidFill>
            <a:miter lim="800000"/>
            <a:headEnd/>
            <a:tailEnd/>
          </a:ln>
        </p:spPr>
      </p:pic>
      <p:sp>
        <p:nvSpPr>
          <p:cNvPr id="3" name="Oval 2"/>
          <p:cNvSpPr/>
          <p:nvPr/>
        </p:nvSpPr>
        <p:spPr>
          <a:xfrm>
            <a:off x="308429" y="381000"/>
            <a:ext cx="8835571" cy="611414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73715" y="486620"/>
            <a:ext cx="1989735" cy="369332"/>
          </a:xfrm>
          <a:prstGeom prst="rect">
            <a:avLst/>
          </a:prstGeom>
          <a:noFill/>
        </p:spPr>
        <p:txBody>
          <a:bodyPr wrap="none" rtlCol="0">
            <a:spAutoFit/>
          </a:bodyPr>
          <a:lstStyle/>
          <a:p>
            <a:r>
              <a:rPr lang="en-US" b="1" dirty="0" smtClean="0">
                <a:solidFill>
                  <a:srgbClr val="3D5185"/>
                </a:solidFill>
              </a:rPr>
              <a:t>Microenvironment</a:t>
            </a:r>
            <a:endParaRPr lang="en-US" b="1" dirty="0">
              <a:solidFill>
                <a:srgbClr val="3D5185"/>
              </a:solidFill>
            </a:endParaRPr>
          </a:p>
        </p:txBody>
      </p:sp>
      <p:sp>
        <p:nvSpPr>
          <p:cNvPr id="5" name="TextBox 4"/>
          <p:cNvSpPr txBox="1"/>
          <p:nvPr/>
        </p:nvSpPr>
        <p:spPr>
          <a:xfrm>
            <a:off x="86015" y="126448"/>
            <a:ext cx="6118841" cy="400110"/>
          </a:xfrm>
          <a:prstGeom prst="rect">
            <a:avLst/>
          </a:prstGeom>
          <a:noFill/>
        </p:spPr>
        <p:txBody>
          <a:bodyPr wrap="square" rtlCol="0">
            <a:spAutoFit/>
          </a:bodyPr>
          <a:lstStyle/>
          <a:p>
            <a:r>
              <a:rPr lang="en-US" sz="2000" dirty="0" smtClean="0">
                <a:solidFill>
                  <a:srgbClr val="3D5185"/>
                </a:solidFill>
              </a:rPr>
              <a:t>The Hallmarks of Cancer</a:t>
            </a:r>
            <a:endParaRPr lang="en-US" sz="2000" dirty="0">
              <a:solidFill>
                <a:srgbClr val="3D5185"/>
              </a:solidFill>
            </a:endParaRPr>
          </a:p>
        </p:txBody>
      </p:sp>
    </p:spTree>
    <p:extLst>
      <p:ext uri="{BB962C8B-B14F-4D97-AF65-F5344CB8AC3E}">
        <p14:creationId xmlns:p14="http://schemas.microsoft.com/office/powerpoint/2010/main" val="2824927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ver"/>
          <p:cNvPicPr>
            <a:picLocks noChangeAspect="1" noChangeArrowheads="1"/>
          </p:cNvPicPr>
          <p:nvPr/>
        </p:nvPicPr>
        <p:blipFill>
          <a:blip r:embed="rId2"/>
          <a:srcRect/>
          <a:stretch>
            <a:fillRect/>
          </a:stretch>
        </p:blipFill>
        <p:spPr bwMode="auto">
          <a:xfrm>
            <a:off x="417286" y="544286"/>
            <a:ext cx="8381999" cy="5715000"/>
          </a:xfrm>
          <a:prstGeom prst="rect">
            <a:avLst/>
          </a:prstGeom>
          <a:noFill/>
          <a:ln w="63500">
            <a:solidFill>
              <a:srgbClr val="FFFFFF"/>
            </a:solidFill>
            <a:miter lim="800000"/>
            <a:headEnd/>
            <a:tailEnd/>
          </a:ln>
        </p:spPr>
      </p:pic>
      <p:sp>
        <p:nvSpPr>
          <p:cNvPr id="3" name="Oval 2"/>
          <p:cNvSpPr/>
          <p:nvPr/>
        </p:nvSpPr>
        <p:spPr>
          <a:xfrm>
            <a:off x="235857" y="3810000"/>
            <a:ext cx="2812143" cy="1741714"/>
          </a:xfrm>
          <a:prstGeom prst="ellipse">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3D5185"/>
                </a:solidFill>
              </a:rPr>
              <a:t>Genome Instability and mutation</a:t>
            </a:r>
            <a:endParaRPr lang="en-US" sz="2400" dirty="0">
              <a:solidFill>
                <a:srgbClr val="3D5185"/>
              </a:solidFill>
            </a:endParaRPr>
          </a:p>
        </p:txBody>
      </p:sp>
      <p:sp>
        <p:nvSpPr>
          <p:cNvPr id="4" name="Oval 3"/>
          <p:cNvSpPr/>
          <p:nvPr/>
        </p:nvSpPr>
        <p:spPr>
          <a:xfrm>
            <a:off x="6164942" y="3810000"/>
            <a:ext cx="2812143" cy="1741714"/>
          </a:xfrm>
          <a:prstGeom prst="ellipse">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3D5185"/>
                </a:solidFill>
              </a:rPr>
              <a:t>Tumor Promoting Inflammation</a:t>
            </a:r>
            <a:endParaRPr lang="en-US" sz="2400" dirty="0">
              <a:solidFill>
                <a:srgbClr val="3D5185"/>
              </a:solidFill>
            </a:endParaRPr>
          </a:p>
        </p:txBody>
      </p:sp>
      <p:sp>
        <p:nvSpPr>
          <p:cNvPr id="5" name="Oval 4"/>
          <p:cNvSpPr/>
          <p:nvPr/>
        </p:nvSpPr>
        <p:spPr>
          <a:xfrm>
            <a:off x="6164942" y="1328058"/>
            <a:ext cx="2812143" cy="1741714"/>
          </a:xfrm>
          <a:prstGeom prst="ellipse">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3D5185"/>
                </a:solidFill>
              </a:rPr>
              <a:t>Avoiding Immune destruction</a:t>
            </a:r>
            <a:endParaRPr lang="en-US" sz="2400" dirty="0">
              <a:solidFill>
                <a:srgbClr val="3D5185"/>
              </a:solidFill>
            </a:endParaRPr>
          </a:p>
        </p:txBody>
      </p:sp>
      <p:sp>
        <p:nvSpPr>
          <p:cNvPr id="6" name="Oval 5"/>
          <p:cNvSpPr/>
          <p:nvPr/>
        </p:nvSpPr>
        <p:spPr>
          <a:xfrm>
            <a:off x="235857" y="1328058"/>
            <a:ext cx="2812143" cy="1741714"/>
          </a:xfrm>
          <a:prstGeom prst="ellipse">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3D5185"/>
                </a:solidFill>
              </a:rPr>
              <a:t>Deregulating cellular energetics</a:t>
            </a:r>
            <a:endParaRPr lang="en-US" sz="2400" dirty="0">
              <a:solidFill>
                <a:srgbClr val="3D5185"/>
              </a:solidFill>
            </a:endParaRPr>
          </a:p>
        </p:txBody>
      </p:sp>
      <p:sp>
        <p:nvSpPr>
          <p:cNvPr id="7" name="TextBox 6"/>
          <p:cNvSpPr txBox="1"/>
          <p:nvPr/>
        </p:nvSpPr>
        <p:spPr>
          <a:xfrm>
            <a:off x="86015" y="126448"/>
            <a:ext cx="6118841" cy="400110"/>
          </a:xfrm>
          <a:prstGeom prst="rect">
            <a:avLst/>
          </a:prstGeom>
          <a:noFill/>
        </p:spPr>
        <p:txBody>
          <a:bodyPr wrap="square" rtlCol="0">
            <a:spAutoFit/>
          </a:bodyPr>
          <a:lstStyle/>
          <a:p>
            <a:r>
              <a:rPr lang="en-US" sz="2000" dirty="0" smtClean="0">
                <a:solidFill>
                  <a:srgbClr val="3D5185"/>
                </a:solidFill>
              </a:rPr>
              <a:t>The Hallmarks of Cancer</a:t>
            </a:r>
            <a:endParaRPr lang="en-US" sz="2000" dirty="0">
              <a:solidFill>
                <a:srgbClr val="3D5185"/>
              </a:solidFill>
            </a:endParaRPr>
          </a:p>
        </p:txBody>
      </p:sp>
    </p:spTree>
    <p:extLst>
      <p:ext uri="{BB962C8B-B14F-4D97-AF65-F5344CB8AC3E}">
        <p14:creationId xmlns:p14="http://schemas.microsoft.com/office/powerpoint/2010/main" val="21301978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ver"/>
          <p:cNvPicPr>
            <a:picLocks noChangeAspect="1" noChangeArrowheads="1"/>
          </p:cNvPicPr>
          <p:nvPr/>
        </p:nvPicPr>
        <p:blipFill>
          <a:blip r:embed="rId2"/>
          <a:srcRect/>
          <a:stretch>
            <a:fillRect/>
          </a:stretch>
        </p:blipFill>
        <p:spPr bwMode="auto">
          <a:xfrm>
            <a:off x="834571" y="471715"/>
            <a:ext cx="7601858" cy="5839052"/>
          </a:xfrm>
          <a:prstGeom prst="rect">
            <a:avLst/>
          </a:prstGeom>
          <a:noFill/>
          <a:ln w="63500">
            <a:solidFill>
              <a:srgbClr val="FFFFFF"/>
            </a:solidFill>
            <a:miter lim="800000"/>
            <a:headEnd/>
            <a:tailEnd/>
          </a:ln>
        </p:spPr>
      </p:pic>
      <p:sp>
        <p:nvSpPr>
          <p:cNvPr id="3" name="TextBox 2"/>
          <p:cNvSpPr txBox="1"/>
          <p:nvPr/>
        </p:nvSpPr>
        <p:spPr>
          <a:xfrm>
            <a:off x="86015" y="35733"/>
            <a:ext cx="6118841" cy="400110"/>
          </a:xfrm>
          <a:prstGeom prst="rect">
            <a:avLst/>
          </a:prstGeom>
          <a:noFill/>
        </p:spPr>
        <p:txBody>
          <a:bodyPr wrap="square" rtlCol="0">
            <a:spAutoFit/>
          </a:bodyPr>
          <a:lstStyle/>
          <a:p>
            <a:r>
              <a:rPr lang="en-US" sz="2000" dirty="0" smtClean="0">
                <a:solidFill>
                  <a:srgbClr val="3D5185"/>
                </a:solidFill>
              </a:rPr>
              <a:t>The Hallmarks of Cancer</a:t>
            </a:r>
            <a:endParaRPr lang="en-US" sz="2000" dirty="0">
              <a:solidFill>
                <a:srgbClr val="3D5185"/>
              </a:solidFill>
            </a:endParaRPr>
          </a:p>
        </p:txBody>
      </p:sp>
    </p:spTree>
    <p:extLst>
      <p:ext uri="{BB962C8B-B14F-4D97-AF65-F5344CB8AC3E}">
        <p14:creationId xmlns:p14="http://schemas.microsoft.com/office/powerpoint/2010/main" val="28195351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ver"/>
          <p:cNvPicPr>
            <a:picLocks noChangeAspect="1" noChangeArrowheads="1"/>
          </p:cNvPicPr>
          <p:nvPr/>
        </p:nvPicPr>
        <p:blipFill>
          <a:blip r:embed="rId2"/>
          <a:srcRect/>
          <a:stretch>
            <a:fillRect/>
          </a:stretch>
        </p:blipFill>
        <p:spPr bwMode="auto">
          <a:xfrm>
            <a:off x="816429" y="576036"/>
            <a:ext cx="7674427" cy="6032500"/>
          </a:xfrm>
          <a:prstGeom prst="rect">
            <a:avLst/>
          </a:prstGeom>
          <a:noFill/>
          <a:ln w="63500">
            <a:solidFill>
              <a:srgbClr val="FFFFFF"/>
            </a:solidFill>
            <a:miter lim="800000"/>
            <a:headEnd/>
            <a:tailEnd/>
          </a:ln>
        </p:spPr>
      </p:pic>
    </p:spTree>
    <p:extLst>
      <p:ext uri="{BB962C8B-B14F-4D97-AF65-F5344CB8AC3E}">
        <p14:creationId xmlns:p14="http://schemas.microsoft.com/office/powerpoint/2010/main" val="20689788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386" y="308428"/>
            <a:ext cx="3895472" cy="29754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404385" y="3414264"/>
            <a:ext cx="3568901" cy="3046988"/>
          </a:xfrm>
          <a:prstGeom prst="rect">
            <a:avLst/>
          </a:prstGeom>
        </p:spPr>
        <p:txBody>
          <a:bodyPr wrap="square">
            <a:spAutoFit/>
          </a:bodyPr>
          <a:lstStyle/>
          <a:p>
            <a:pPr algn="ctr"/>
            <a:r>
              <a:rPr lang="en-US" sz="3200" dirty="0"/>
              <a:t>As cancer cells mutate, they continue to increase in genetic </a:t>
            </a:r>
            <a:r>
              <a:rPr lang="en-US" sz="3200" dirty="0" smtClean="0"/>
              <a:t>diversity.</a:t>
            </a:r>
          </a:p>
          <a:p>
            <a:pPr algn="ctr"/>
            <a:r>
              <a:rPr lang="en-US" sz="3200" dirty="0" smtClean="0"/>
              <a:t>They become “smarter”</a:t>
            </a:r>
            <a:endParaRPr lang="en-US" sz="3200" dirty="0"/>
          </a:p>
        </p:txBody>
      </p:sp>
      <p:pic>
        <p:nvPicPr>
          <p:cNvPr id="4" name="Picture 3"/>
          <p:cNvPicPr>
            <a:picLocks noChangeAspect="1"/>
          </p:cNvPicPr>
          <p:nvPr/>
        </p:nvPicPr>
        <p:blipFill>
          <a:blip r:embed="rId3"/>
          <a:stretch>
            <a:fillRect/>
          </a:stretch>
        </p:blipFill>
        <p:spPr>
          <a:xfrm>
            <a:off x="4463143" y="308428"/>
            <a:ext cx="4426857" cy="31058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ectangle 4"/>
          <p:cNvSpPr/>
          <p:nvPr/>
        </p:nvSpPr>
        <p:spPr>
          <a:xfrm>
            <a:off x="5442857" y="3855515"/>
            <a:ext cx="3084286" cy="2677656"/>
          </a:xfrm>
          <a:prstGeom prst="rect">
            <a:avLst/>
          </a:prstGeom>
        </p:spPr>
        <p:txBody>
          <a:bodyPr wrap="square">
            <a:spAutoFit/>
          </a:bodyPr>
          <a:lstStyle/>
          <a:p>
            <a:pPr algn="ctr"/>
            <a:r>
              <a:rPr lang="en-US" sz="2800" dirty="0"/>
              <a:t>A cancer </a:t>
            </a:r>
            <a:r>
              <a:rPr lang="en-US" sz="2800" dirty="0" smtClean="0"/>
              <a:t>tumor </a:t>
            </a:r>
            <a:r>
              <a:rPr lang="en-US" sz="2800" dirty="0"/>
              <a:t>is like a tree with many branches where each new branch has new mutations </a:t>
            </a:r>
          </a:p>
        </p:txBody>
      </p:sp>
    </p:spTree>
    <p:extLst>
      <p:ext uri="{BB962C8B-B14F-4D97-AF65-F5344CB8AC3E}">
        <p14:creationId xmlns:p14="http://schemas.microsoft.com/office/powerpoint/2010/main" val="391464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253" t="31822" r="7253" b="59140"/>
          <a:stretch/>
        </p:blipFill>
        <p:spPr>
          <a:xfrm>
            <a:off x="361651" y="1213304"/>
            <a:ext cx="8102600" cy="549776"/>
          </a:xfrm>
          <a:prstGeom prst="rect">
            <a:avLst/>
          </a:prstGeom>
        </p:spPr>
      </p:pic>
      <p:pic>
        <p:nvPicPr>
          <p:cNvPr id="3" name="Picture 2"/>
          <p:cNvPicPr>
            <a:picLocks noChangeAspect="1"/>
          </p:cNvPicPr>
          <p:nvPr/>
        </p:nvPicPr>
        <p:blipFill rotWithShape="1">
          <a:blip r:embed="rId2"/>
          <a:srcRect l="26341" t="59535" r="24285"/>
          <a:stretch/>
        </p:blipFill>
        <p:spPr>
          <a:xfrm>
            <a:off x="1326934" y="2211751"/>
            <a:ext cx="6558848" cy="4083820"/>
          </a:xfrm>
          <a:prstGeom prst="rect">
            <a:avLst/>
          </a:prstGeom>
        </p:spPr>
      </p:pic>
      <p:sp>
        <p:nvSpPr>
          <p:cNvPr id="4" name="TextBox 3"/>
          <p:cNvSpPr txBox="1"/>
          <p:nvPr/>
        </p:nvSpPr>
        <p:spPr>
          <a:xfrm>
            <a:off x="2182586" y="358653"/>
            <a:ext cx="4645222" cy="584776"/>
          </a:xfrm>
          <a:prstGeom prst="rect">
            <a:avLst/>
          </a:prstGeom>
          <a:noFill/>
        </p:spPr>
        <p:txBody>
          <a:bodyPr wrap="none" rtlCol="0">
            <a:spAutoFit/>
          </a:bodyPr>
          <a:lstStyle/>
          <a:p>
            <a:r>
              <a:rPr lang="en-US" sz="3200" dirty="0" smtClean="0"/>
              <a:t>What is targeted therapy ?</a:t>
            </a:r>
            <a:endParaRPr lang="en-US" sz="3200" dirty="0"/>
          </a:p>
        </p:txBody>
      </p:sp>
    </p:spTree>
    <p:extLst>
      <p:ext uri="{BB962C8B-B14F-4D97-AF65-F5344CB8AC3E}">
        <p14:creationId xmlns:p14="http://schemas.microsoft.com/office/powerpoint/2010/main" val="30437662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82029" y="1079499"/>
            <a:ext cx="3454400" cy="4445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TextBox 2"/>
          <p:cNvSpPr txBox="1"/>
          <p:nvPr/>
        </p:nvSpPr>
        <p:spPr>
          <a:xfrm>
            <a:off x="5247250" y="5866228"/>
            <a:ext cx="2525371" cy="369332"/>
          </a:xfrm>
          <a:prstGeom prst="rect">
            <a:avLst/>
          </a:prstGeom>
          <a:noFill/>
        </p:spPr>
        <p:txBody>
          <a:bodyPr wrap="none" rtlCol="0">
            <a:spAutoFit/>
          </a:bodyPr>
          <a:lstStyle/>
          <a:p>
            <a:r>
              <a:rPr lang="en-US" dirty="0" smtClean="0"/>
              <a:t>Sidney Farber 1903-1973</a:t>
            </a:r>
            <a:endParaRPr lang="en-US" dirty="0"/>
          </a:p>
        </p:txBody>
      </p:sp>
      <p:sp>
        <p:nvSpPr>
          <p:cNvPr id="4" name="TextBox 3"/>
          <p:cNvSpPr txBox="1"/>
          <p:nvPr/>
        </p:nvSpPr>
        <p:spPr>
          <a:xfrm>
            <a:off x="886265" y="1079499"/>
            <a:ext cx="4095764" cy="3970318"/>
          </a:xfrm>
          <a:prstGeom prst="rect">
            <a:avLst/>
          </a:prstGeom>
          <a:noFill/>
        </p:spPr>
        <p:txBody>
          <a:bodyPr wrap="square" rtlCol="0">
            <a:spAutoFit/>
          </a:bodyPr>
          <a:lstStyle/>
          <a:p>
            <a:r>
              <a:rPr lang="en-US" dirty="0" smtClean="0"/>
              <a:t>Father of modern chemotherapy.</a:t>
            </a:r>
          </a:p>
          <a:p>
            <a:endParaRPr lang="en-US" dirty="0" smtClean="0"/>
          </a:p>
          <a:p>
            <a:r>
              <a:rPr lang="en-US" dirty="0" smtClean="0"/>
              <a:t>First to understand </a:t>
            </a:r>
            <a:r>
              <a:rPr lang="en-US" dirty="0" err="1" smtClean="0"/>
              <a:t>folate</a:t>
            </a:r>
            <a:r>
              <a:rPr lang="en-US" dirty="0" smtClean="0"/>
              <a:t> antagonism can arrest cancer growth. </a:t>
            </a:r>
          </a:p>
          <a:p>
            <a:endParaRPr lang="en-US" dirty="0" smtClean="0"/>
          </a:p>
          <a:p>
            <a:r>
              <a:rPr lang="en-US" dirty="0" smtClean="0"/>
              <a:t>He </a:t>
            </a:r>
            <a:r>
              <a:rPr lang="en-US" dirty="0" err="1" smtClean="0"/>
              <a:t>hypothesised</a:t>
            </a:r>
            <a:r>
              <a:rPr lang="en-US" dirty="0" smtClean="0"/>
              <a:t> that folic acid antagonists would inhibit or arrest the proliferation of cancer cells.</a:t>
            </a:r>
          </a:p>
          <a:p>
            <a:endParaRPr lang="en-US" dirty="0" smtClean="0"/>
          </a:p>
          <a:p>
            <a:r>
              <a:rPr lang="en-US" dirty="0" smtClean="0"/>
              <a:t>Used </a:t>
            </a:r>
            <a:r>
              <a:rPr lang="en-US" dirty="0" err="1" smtClean="0"/>
              <a:t>Aminopterin</a:t>
            </a:r>
            <a:r>
              <a:rPr lang="en-US" dirty="0" smtClean="0"/>
              <a:t> in treating acute lymphatic leukemia.</a:t>
            </a:r>
          </a:p>
          <a:p>
            <a:endParaRPr lang="en-US" dirty="0" smtClean="0"/>
          </a:p>
          <a:p>
            <a:r>
              <a:rPr lang="en-US" dirty="0" smtClean="0"/>
              <a:t>For the first time produced short term remission.</a:t>
            </a:r>
            <a:endParaRPr lang="en-US" dirty="0"/>
          </a:p>
        </p:txBody>
      </p:sp>
    </p:spTree>
    <p:extLst>
      <p:ext uri="{BB962C8B-B14F-4D97-AF65-F5344CB8AC3E}">
        <p14:creationId xmlns:p14="http://schemas.microsoft.com/office/powerpoint/2010/main" val="26789880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131094" y="1215571"/>
            <a:ext cx="2805906" cy="4862286"/>
            <a:chOff x="739" y="1501"/>
            <a:chExt cx="1325" cy="2300"/>
          </a:xfrm>
        </p:grpSpPr>
        <p:pic>
          <p:nvPicPr>
            <p:cNvPr id="3" name="Picture 5"/>
            <p:cNvPicPr>
              <a:picLocks noChangeAspect="1" noChangeArrowheads="1"/>
            </p:cNvPicPr>
            <p:nvPr/>
          </p:nvPicPr>
          <p:blipFill>
            <a:blip r:embed="rId2"/>
            <a:srcRect/>
            <a:stretch>
              <a:fillRect/>
            </a:stretch>
          </p:blipFill>
          <p:spPr bwMode="auto">
            <a:xfrm>
              <a:off x="739" y="1501"/>
              <a:ext cx="1325" cy="1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Box 6"/>
            <p:cNvSpPr txBox="1">
              <a:spLocks noChangeArrowheads="1"/>
            </p:cNvSpPr>
            <p:nvPr/>
          </p:nvSpPr>
          <p:spPr bwMode="auto">
            <a:xfrm>
              <a:off x="801" y="3397"/>
              <a:ext cx="1200" cy="404"/>
            </a:xfrm>
            <a:prstGeom prst="rect">
              <a:avLst/>
            </a:prstGeom>
            <a:noFill/>
            <a:ln w="9525">
              <a:noFill/>
              <a:miter lim="800000"/>
              <a:headEnd/>
              <a:tailEnd/>
            </a:ln>
            <a:effectLst/>
          </p:spPr>
          <p:txBody>
            <a:bodyPr>
              <a:spAutoFit/>
            </a:bodyPr>
            <a:lstStyle/>
            <a:p>
              <a:pPr algn="ctr">
                <a:spcBef>
                  <a:spcPct val="50000"/>
                </a:spcBef>
              </a:pPr>
              <a:r>
                <a:rPr lang="en-US" sz="1800" b="1">
                  <a:latin typeface="Arial Narrow" pitchFamily="34" charset="0"/>
                </a:rPr>
                <a:t>Sir William Osler (1849-1919)</a:t>
              </a:r>
              <a:endParaRPr lang="en-US" sz="2000">
                <a:latin typeface="Arial Narrow" pitchFamily="34" charset="0"/>
              </a:endParaRPr>
            </a:p>
          </p:txBody>
        </p:sp>
      </p:grpSp>
      <p:sp>
        <p:nvSpPr>
          <p:cNvPr id="5" name="Text Box 7"/>
          <p:cNvSpPr txBox="1">
            <a:spLocks noChangeArrowheads="1"/>
          </p:cNvSpPr>
          <p:nvPr/>
        </p:nvSpPr>
        <p:spPr bwMode="auto">
          <a:xfrm>
            <a:off x="3635375" y="844035"/>
            <a:ext cx="5486400" cy="1771650"/>
          </a:xfrm>
          <a:prstGeom prst="rect">
            <a:avLst/>
          </a:prstGeom>
          <a:noFill/>
          <a:ln w="9525">
            <a:noFill/>
            <a:miter lim="800000"/>
            <a:headEnd/>
            <a:tailEnd/>
          </a:ln>
          <a:effectLst/>
        </p:spPr>
        <p:txBody>
          <a:bodyPr>
            <a:spAutoFit/>
          </a:bodyPr>
          <a:lstStyle/>
          <a:p>
            <a:pPr algn="ctr">
              <a:spcBef>
                <a:spcPts val="500"/>
              </a:spcBef>
              <a:spcAft>
                <a:spcPts val="500"/>
              </a:spcAft>
            </a:pPr>
            <a:r>
              <a:rPr kumimoji="1" lang="en-US" sz="3200" b="1" dirty="0"/>
              <a:t>The Practice of Medicine</a:t>
            </a:r>
            <a:br>
              <a:rPr kumimoji="1" lang="en-US" sz="3200" b="1" dirty="0"/>
            </a:br>
            <a:r>
              <a:rPr kumimoji="1" lang="en-US" sz="3200" b="1" dirty="0"/>
              <a:t>in 1892  </a:t>
            </a:r>
          </a:p>
          <a:p>
            <a:pPr>
              <a:spcBef>
                <a:spcPct val="50000"/>
              </a:spcBef>
            </a:pPr>
            <a:endParaRPr lang="en-US" sz="2800" b="1" dirty="0"/>
          </a:p>
        </p:txBody>
      </p:sp>
      <p:sp>
        <p:nvSpPr>
          <p:cNvPr id="6" name="Text Box 8"/>
          <p:cNvSpPr txBox="1">
            <a:spLocks noChangeArrowheads="1"/>
          </p:cNvSpPr>
          <p:nvPr/>
        </p:nvSpPr>
        <p:spPr bwMode="auto">
          <a:xfrm>
            <a:off x="4519612" y="2177055"/>
            <a:ext cx="3863012" cy="3046988"/>
          </a:xfrm>
          <a:prstGeom prst="rect">
            <a:avLst/>
          </a:prstGeom>
          <a:noFill/>
          <a:ln w="9525">
            <a:noFill/>
            <a:miter lim="800000"/>
            <a:headEnd/>
            <a:tailEnd/>
          </a:ln>
          <a:effectLst/>
        </p:spPr>
        <p:txBody>
          <a:bodyPr wrap="square">
            <a:spAutoFit/>
          </a:bodyPr>
          <a:lstStyle/>
          <a:p>
            <a:pPr algn="ctr" eaLnBrk="1" hangingPunct="1">
              <a:spcBef>
                <a:spcPct val="50000"/>
              </a:spcBef>
            </a:pPr>
            <a:r>
              <a:rPr lang="en-US" sz="3200" dirty="0"/>
              <a:t>“If it were not for the great variability among individuals, medicine might as well be a science and not an art”</a:t>
            </a:r>
          </a:p>
        </p:txBody>
      </p:sp>
      <p:cxnSp>
        <p:nvCxnSpPr>
          <p:cNvPr id="9" name="Straight Connector 8"/>
          <p:cNvCxnSpPr/>
          <p:nvPr/>
        </p:nvCxnSpPr>
        <p:spPr>
          <a:xfrm flipV="1">
            <a:off x="6114143" y="1396996"/>
            <a:ext cx="1052286" cy="457774"/>
          </a:xfrm>
          <a:prstGeom prst="line">
            <a:avLst/>
          </a:prstGeom>
          <a:ln w="762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66000" y="1342566"/>
            <a:ext cx="1016624" cy="584776"/>
          </a:xfrm>
          <a:prstGeom prst="rect">
            <a:avLst/>
          </a:prstGeom>
          <a:noFill/>
        </p:spPr>
        <p:txBody>
          <a:bodyPr wrap="none" rtlCol="0">
            <a:spAutoFit/>
          </a:bodyPr>
          <a:lstStyle/>
          <a:p>
            <a:r>
              <a:rPr lang="en-US" sz="3200" b="1" dirty="0" smtClean="0">
                <a:solidFill>
                  <a:srgbClr val="000090"/>
                </a:solidFill>
              </a:rPr>
              <a:t>2016</a:t>
            </a:r>
            <a:endParaRPr lang="en-US" sz="3200" b="1" dirty="0">
              <a:solidFill>
                <a:srgbClr val="000090"/>
              </a:solidFill>
            </a:endParaRPr>
          </a:p>
        </p:txBody>
      </p:sp>
    </p:spTree>
    <p:extLst>
      <p:ext uri="{BB962C8B-B14F-4D97-AF65-F5344CB8AC3E}">
        <p14:creationId xmlns:p14="http://schemas.microsoft.com/office/powerpoint/2010/main" val="2350648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333"/>
          <a:stretch/>
        </p:blipFill>
        <p:spPr>
          <a:xfrm>
            <a:off x="290286" y="1560286"/>
            <a:ext cx="8636000" cy="4548414"/>
          </a:xfrm>
          <a:prstGeom prst="rect">
            <a:avLst/>
          </a:prstGeom>
        </p:spPr>
      </p:pic>
      <p:sp>
        <p:nvSpPr>
          <p:cNvPr id="3" name="TextBox 2"/>
          <p:cNvSpPr txBox="1"/>
          <p:nvPr/>
        </p:nvSpPr>
        <p:spPr>
          <a:xfrm>
            <a:off x="1437494" y="653144"/>
            <a:ext cx="6357855" cy="646331"/>
          </a:xfrm>
          <a:prstGeom prst="rect">
            <a:avLst/>
          </a:prstGeom>
          <a:noFill/>
        </p:spPr>
        <p:txBody>
          <a:bodyPr wrap="none" rtlCol="0">
            <a:spAutoFit/>
          </a:bodyPr>
          <a:lstStyle/>
          <a:p>
            <a:pPr algn="ctr"/>
            <a:r>
              <a:rPr lang="en-US" sz="3600" dirty="0"/>
              <a:t>T</a:t>
            </a:r>
            <a:r>
              <a:rPr lang="en-US" sz="3600" dirty="0" smtClean="0"/>
              <a:t>argeting the phases of cell cycle</a:t>
            </a:r>
            <a:endParaRPr lang="en-US" sz="3600" dirty="0"/>
          </a:p>
        </p:txBody>
      </p:sp>
    </p:spTree>
    <p:extLst>
      <p:ext uri="{BB962C8B-B14F-4D97-AF65-F5344CB8AC3E}">
        <p14:creationId xmlns:p14="http://schemas.microsoft.com/office/powerpoint/2010/main" val="23200221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2"/>
          <p:cNvSpPr>
            <a:spLocks noChangeShapeType="1"/>
          </p:cNvSpPr>
          <p:nvPr/>
        </p:nvSpPr>
        <p:spPr bwMode="auto">
          <a:xfrm>
            <a:off x="1422400" y="1450975"/>
            <a:ext cx="0" cy="3948113"/>
          </a:xfrm>
          <a:prstGeom prst="line">
            <a:avLst/>
          </a:prstGeom>
          <a:noFill/>
          <a:ln w="9525">
            <a:solidFill>
              <a:srgbClr val="002060"/>
            </a:solidFill>
            <a:round/>
            <a:headEnd/>
            <a:tailEnd/>
          </a:ln>
        </p:spPr>
        <p:txBody>
          <a:bodyPr/>
          <a:lstStyle/>
          <a:p>
            <a:endParaRPr lang="en-US"/>
          </a:p>
        </p:txBody>
      </p:sp>
      <p:sp>
        <p:nvSpPr>
          <p:cNvPr id="10243" name="Line 3"/>
          <p:cNvSpPr>
            <a:spLocks noChangeShapeType="1"/>
          </p:cNvSpPr>
          <p:nvPr/>
        </p:nvSpPr>
        <p:spPr bwMode="auto">
          <a:xfrm>
            <a:off x="1408113" y="5413375"/>
            <a:ext cx="6589712" cy="0"/>
          </a:xfrm>
          <a:prstGeom prst="line">
            <a:avLst/>
          </a:prstGeom>
          <a:noFill/>
          <a:ln w="9525">
            <a:solidFill>
              <a:srgbClr val="002060"/>
            </a:solidFill>
            <a:round/>
            <a:headEnd/>
            <a:tailEnd/>
          </a:ln>
        </p:spPr>
        <p:txBody>
          <a:bodyPr/>
          <a:lstStyle/>
          <a:p>
            <a:endParaRPr lang="en-US"/>
          </a:p>
        </p:txBody>
      </p:sp>
      <p:sp>
        <p:nvSpPr>
          <p:cNvPr id="10244" name="Freeform 4"/>
          <p:cNvSpPr>
            <a:spLocks/>
          </p:cNvSpPr>
          <p:nvPr/>
        </p:nvSpPr>
        <p:spPr bwMode="auto">
          <a:xfrm>
            <a:off x="1465263" y="1597025"/>
            <a:ext cx="3281362" cy="3700463"/>
          </a:xfrm>
          <a:custGeom>
            <a:avLst/>
            <a:gdLst>
              <a:gd name="T0" fmla="*/ 0 w 2067"/>
              <a:gd name="T1" fmla="*/ 0 h 2331"/>
              <a:gd name="T2" fmla="*/ 2147483647 w 2067"/>
              <a:gd name="T3" fmla="*/ 2147483647 h 2331"/>
              <a:gd name="T4" fmla="*/ 2147483647 w 2067"/>
              <a:gd name="T5" fmla="*/ 2147483647 h 2331"/>
              <a:gd name="T6" fmla="*/ 2147483647 w 2067"/>
              <a:gd name="T7" fmla="*/ 2147483647 h 2331"/>
              <a:gd name="T8" fmla="*/ 2147483647 w 2067"/>
              <a:gd name="T9" fmla="*/ 2147483647 h 2331"/>
              <a:gd name="T10" fmla="*/ 0 60000 65536"/>
              <a:gd name="T11" fmla="*/ 0 60000 65536"/>
              <a:gd name="T12" fmla="*/ 0 60000 65536"/>
              <a:gd name="T13" fmla="*/ 0 60000 65536"/>
              <a:gd name="T14" fmla="*/ 0 60000 65536"/>
              <a:gd name="T15" fmla="*/ 0 w 2067"/>
              <a:gd name="T16" fmla="*/ 0 h 2331"/>
              <a:gd name="T17" fmla="*/ 2067 w 2067"/>
              <a:gd name="T18" fmla="*/ 2331 h 2331"/>
            </a:gdLst>
            <a:ahLst/>
            <a:cxnLst>
              <a:cxn ang="T10">
                <a:pos x="T0" y="T1"/>
              </a:cxn>
              <a:cxn ang="T11">
                <a:pos x="T2" y="T3"/>
              </a:cxn>
              <a:cxn ang="T12">
                <a:pos x="T4" y="T5"/>
              </a:cxn>
              <a:cxn ang="T13">
                <a:pos x="T6" y="T7"/>
              </a:cxn>
              <a:cxn ang="T14">
                <a:pos x="T8" y="T9"/>
              </a:cxn>
            </a:cxnLst>
            <a:rect l="T15" t="T16" r="T17" b="T18"/>
            <a:pathLst>
              <a:path w="2067" h="2331">
                <a:moveTo>
                  <a:pt x="0" y="0"/>
                </a:moveTo>
                <a:cubicBezTo>
                  <a:pt x="172" y="577"/>
                  <a:pt x="345" y="1154"/>
                  <a:pt x="503" y="1463"/>
                </a:cubicBezTo>
                <a:cubicBezTo>
                  <a:pt x="661" y="1772"/>
                  <a:pt x="758" y="1728"/>
                  <a:pt x="951" y="1856"/>
                </a:cubicBezTo>
                <a:cubicBezTo>
                  <a:pt x="1144" y="1984"/>
                  <a:pt x="1478" y="2152"/>
                  <a:pt x="1664" y="2231"/>
                </a:cubicBezTo>
                <a:cubicBezTo>
                  <a:pt x="1850" y="2310"/>
                  <a:pt x="2000" y="2314"/>
                  <a:pt x="2067" y="2331"/>
                </a:cubicBezTo>
              </a:path>
            </a:pathLst>
          </a:custGeom>
          <a:noFill/>
          <a:ln w="9525">
            <a:solidFill>
              <a:srgbClr val="002060"/>
            </a:solidFill>
            <a:round/>
            <a:headEnd/>
            <a:tailEnd/>
          </a:ln>
        </p:spPr>
        <p:txBody>
          <a:bodyPr/>
          <a:lstStyle/>
          <a:p>
            <a:endParaRPr lang="en-US" sz="1800"/>
          </a:p>
        </p:txBody>
      </p:sp>
      <p:sp>
        <p:nvSpPr>
          <p:cNvPr id="10245" name="Freeform 5"/>
          <p:cNvSpPr>
            <a:spLocks/>
          </p:cNvSpPr>
          <p:nvPr/>
        </p:nvSpPr>
        <p:spPr bwMode="auto">
          <a:xfrm>
            <a:off x="1495425" y="1597025"/>
            <a:ext cx="5472113" cy="3090863"/>
          </a:xfrm>
          <a:custGeom>
            <a:avLst/>
            <a:gdLst>
              <a:gd name="T0" fmla="*/ 0 w 3282"/>
              <a:gd name="T1" fmla="*/ 0 h 2130"/>
              <a:gd name="T2" fmla="*/ 2147483647 w 3282"/>
              <a:gd name="T3" fmla="*/ 2147483647 h 2130"/>
              <a:gd name="T4" fmla="*/ 2147483647 w 3282"/>
              <a:gd name="T5" fmla="*/ 2147483647 h 2130"/>
              <a:gd name="T6" fmla="*/ 2147483647 w 3282"/>
              <a:gd name="T7" fmla="*/ 2147483647 h 2130"/>
              <a:gd name="T8" fmla="*/ 2147483647 w 3282"/>
              <a:gd name="T9" fmla="*/ 2147483647 h 2130"/>
              <a:gd name="T10" fmla="*/ 0 60000 65536"/>
              <a:gd name="T11" fmla="*/ 0 60000 65536"/>
              <a:gd name="T12" fmla="*/ 0 60000 65536"/>
              <a:gd name="T13" fmla="*/ 0 60000 65536"/>
              <a:gd name="T14" fmla="*/ 0 60000 65536"/>
              <a:gd name="T15" fmla="*/ 0 w 3282"/>
              <a:gd name="T16" fmla="*/ 0 h 2130"/>
              <a:gd name="T17" fmla="*/ 3282 w 3282"/>
              <a:gd name="T18" fmla="*/ 2130 h 2130"/>
            </a:gdLst>
            <a:ahLst/>
            <a:cxnLst>
              <a:cxn ang="T10">
                <a:pos x="T0" y="T1"/>
              </a:cxn>
              <a:cxn ang="T11">
                <a:pos x="T2" y="T3"/>
              </a:cxn>
              <a:cxn ang="T12">
                <a:pos x="T4" y="T5"/>
              </a:cxn>
              <a:cxn ang="T13">
                <a:pos x="T6" y="T7"/>
              </a:cxn>
              <a:cxn ang="T14">
                <a:pos x="T8" y="T9"/>
              </a:cxn>
            </a:cxnLst>
            <a:rect l="T15" t="T16" r="T17" b="T18"/>
            <a:pathLst>
              <a:path w="3282" h="2130">
                <a:moveTo>
                  <a:pt x="0" y="0"/>
                </a:moveTo>
                <a:cubicBezTo>
                  <a:pt x="202" y="415"/>
                  <a:pt x="405" y="831"/>
                  <a:pt x="594" y="1079"/>
                </a:cubicBezTo>
                <a:cubicBezTo>
                  <a:pt x="783" y="1327"/>
                  <a:pt x="863" y="1348"/>
                  <a:pt x="1133" y="1490"/>
                </a:cubicBezTo>
                <a:cubicBezTo>
                  <a:pt x="1403" y="1632"/>
                  <a:pt x="1854" y="1822"/>
                  <a:pt x="2212" y="1929"/>
                </a:cubicBezTo>
                <a:cubicBezTo>
                  <a:pt x="2570" y="2036"/>
                  <a:pt x="3104" y="2097"/>
                  <a:pt x="3282" y="2130"/>
                </a:cubicBezTo>
              </a:path>
            </a:pathLst>
          </a:custGeom>
          <a:noFill/>
          <a:ln w="9525">
            <a:solidFill>
              <a:srgbClr val="002060"/>
            </a:solidFill>
            <a:round/>
            <a:headEnd/>
            <a:tailEnd/>
          </a:ln>
        </p:spPr>
        <p:txBody>
          <a:bodyPr/>
          <a:lstStyle/>
          <a:p>
            <a:endParaRPr lang="en-US" sz="1800"/>
          </a:p>
        </p:txBody>
      </p:sp>
      <p:sp>
        <p:nvSpPr>
          <p:cNvPr id="10246" name="Freeform 6"/>
          <p:cNvSpPr>
            <a:spLocks/>
          </p:cNvSpPr>
          <p:nvPr/>
        </p:nvSpPr>
        <p:spPr bwMode="auto">
          <a:xfrm>
            <a:off x="1495425" y="1625600"/>
            <a:ext cx="5557838" cy="2105025"/>
          </a:xfrm>
          <a:custGeom>
            <a:avLst/>
            <a:gdLst>
              <a:gd name="T0" fmla="*/ 0 w 3501"/>
              <a:gd name="T1" fmla="*/ 0 h 1326"/>
              <a:gd name="T2" fmla="*/ 2147483647 w 3501"/>
              <a:gd name="T3" fmla="*/ 2147483647 h 1326"/>
              <a:gd name="T4" fmla="*/ 2147483647 w 3501"/>
              <a:gd name="T5" fmla="*/ 2147483647 h 1326"/>
              <a:gd name="T6" fmla="*/ 2147483647 w 3501"/>
              <a:gd name="T7" fmla="*/ 2147483647 h 1326"/>
              <a:gd name="T8" fmla="*/ 2147483647 w 3501"/>
              <a:gd name="T9" fmla="*/ 2147483647 h 1326"/>
              <a:gd name="T10" fmla="*/ 2147483647 w 3501"/>
              <a:gd name="T11" fmla="*/ 2147483647 h 1326"/>
              <a:gd name="T12" fmla="*/ 0 60000 65536"/>
              <a:gd name="T13" fmla="*/ 0 60000 65536"/>
              <a:gd name="T14" fmla="*/ 0 60000 65536"/>
              <a:gd name="T15" fmla="*/ 0 60000 65536"/>
              <a:gd name="T16" fmla="*/ 0 60000 65536"/>
              <a:gd name="T17" fmla="*/ 0 60000 65536"/>
              <a:gd name="T18" fmla="*/ 0 w 3501"/>
              <a:gd name="T19" fmla="*/ 0 h 1326"/>
              <a:gd name="T20" fmla="*/ 3501 w 3501"/>
              <a:gd name="T21" fmla="*/ 1326 h 1326"/>
            </a:gdLst>
            <a:ahLst/>
            <a:cxnLst>
              <a:cxn ang="T12">
                <a:pos x="T0" y="T1"/>
              </a:cxn>
              <a:cxn ang="T13">
                <a:pos x="T2" y="T3"/>
              </a:cxn>
              <a:cxn ang="T14">
                <a:pos x="T4" y="T5"/>
              </a:cxn>
              <a:cxn ang="T15">
                <a:pos x="T6" y="T7"/>
              </a:cxn>
              <a:cxn ang="T16">
                <a:pos x="T8" y="T9"/>
              </a:cxn>
              <a:cxn ang="T17">
                <a:pos x="T10" y="T11"/>
              </a:cxn>
            </a:cxnLst>
            <a:rect l="T18" t="T19" r="T20" b="T21"/>
            <a:pathLst>
              <a:path w="3501" h="1326">
                <a:moveTo>
                  <a:pt x="0" y="0"/>
                </a:moveTo>
                <a:cubicBezTo>
                  <a:pt x="20" y="16"/>
                  <a:pt x="40" y="32"/>
                  <a:pt x="183" y="165"/>
                </a:cubicBezTo>
                <a:cubicBezTo>
                  <a:pt x="326" y="298"/>
                  <a:pt x="637" y="650"/>
                  <a:pt x="859" y="795"/>
                </a:cubicBezTo>
                <a:cubicBezTo>
                  <a:pt x="1081" y="940"/>
                  <a:pt x="1244" y="966"/>
                  <a:pt x="1517" y="1033"/>
                </a:cubicBezTo>
                <a:cubicBezTo>
                  <a:pt x="1790" y="1100"/>
                  <a:pt x="2165" y="1149"/>
                  <a:pt x="2496" y="1198"/>
                </a:cubicBezTo>
                <a:cubicBezTo>
                  <a:pt x="2827" y="1247"/>
                  <a:pt x="3337" y="1305"/>
                  <a:pt x="3501" y="1326"/>
                </a:cubicBezTo>
              </a:path>
            </a:pathLst>
          </a:custGeom>
          <a:noFill/>
          <a:ln w="9525">
            <a:solidFill>
              <a:srgbClr val="002060"/>
            </a:solidFill>
            <a:round/>
            <a:headEnd/>
            <a:tailEnd/>
          </a:ln>
        </p:spPr>
        <p:txBody>
          <a:bodyPr/>
          <a:lstStyle/>
          <a:p>
            <a:endParaRPr lang="en-US" sz="1800"/>
          </a:p>
        </p:txBody>
      </p:sp>
      <p:sp>
        <p:nvSpPr>
          <p:cNvPr id="10247" name="Freeform 7"/>
          <p:cNvSpPr>
            <a:spLocks/>
          </p:cNvSpPr>
          <p:nvPr/>
        </p:nvSpPr>
        <p:spPr bwMode="auto">
          <a:xfrm>
            <a:off x="1647825" y="1778000"/>
            <a:ext cx="5659438" cy="1320800"/>
          </a:xfrm>
          <a:custGeom>
            <a:avLst/>
            <a:gdLst>
              <a:gd name="T0" fmla="*/ 0 w 3501"/>
              <a:gd name="T1" fmla="*/ 0 h 1326"/>
              <a:gd name="T2" fmla="*/ 2147483647 w 3501"/>
              <a:gd name="T3" fmla="*/ 2147483647 h 1326"/>
              <a:gd name="T4" fmla="*/ 2147483647 w 3501"/>
              <a:gd name="T5" fmla="*/ 2147483647 h 1326"/>
              <a:gd name="T6" fmla="*/ 2147483647 w 3501"/>
              <a:gd name="T7" fmla="*/ 2147483647 h 1326"/>
              <a:gd name="T8" fmla="*/ 2147483647 w 3501"/>
              <a:gd name="T9" fmla="*/ 2147483647 h 1326"/>
              <a:gd name="T10" fmla="*/ 2147483647 w 3501"/>
              <a:gd name="T11" fmla="*/ 2147483647 h 1326"/>
              <a:gd name="T12" fmla="*/ 0 60000 65536"/>
              <a:gd name="T13" fmla="*/ 0 60000 65536"/>
              <a:gd name="T14" fmla="*/ 0 60000 65536"/>
              <a:gd name="T15" fmla="*/ 0 60000 65536"/>
              <a:gd name="T16" fmla="*/ 0 60000 65536"/>
              <a:gd name="T17" fmla="*/ 0 60000 65536"/>
              <a:gd name="T18" fmla="*/ 0 w 3501"/>
              <a:gd name="T19" fmla="*/ 0 h 1326"/>
              <a:gd name="T20" fmla="*/ 3501 w 3501"/>
              <a:gd name="T21" fmla="*/ 1326 h 1326"/>
            </a:gdLst>
            <a:ahLst/>
            <a:cxnLst>
              <a:cxn ang="T12">
                <a:pos x="T0" y="T1"/>
              </a:cxn>
              <a:cxn ang="T13">
                <a:pos x="T2" y="T3"/>
              </a:cxn>
              <a:cxn ang="T14">
                <a:pos x="T4" y="T5"/>
              </a:cxn>
              <a:cxn ang="T15">
                <a:pos x="T6" y="T7"/>
              </a:cxn>
              <a:cxn ang="T16">
                <a:pos x="T8" y="T9"/>
              </a:cxn>
              <a:cxn ang="T17">
                <a:pos x="T10" y="T11"/>
              </a:cxn>
            </a:cxnLst>
            <a:rect l="T18" t="T19" r="T20" b="T21"/>
            <a:pathLst>
              <a:path w="3501" h="1326">
                <a:moveTo>
                  <a:pt x="0" y="0"/>
                </a:moveTo>
                <a:cubicBezTo>
                  <a:pt x="20" y="16"/>
                  <a:pt x="40" y="32"/>
                  <a:pt x="183" y="165"/>
                </a:cubicBezTo>
                <a:cubicBezTo>
                  <a:pt x="326" y="298"/>
                  <a:pt x="637" y="650"/>
                  <a:pt x="859" y="795"/>
                </a:cubicBezTo>
                <a:cubicBezTo>
                  <a:pt x="1081" y="940"/>
                  <a:pt x="1244" y="966"/>
                  <a:pt x="1517" y="1033"/>
                </a:cubicBezTo>
                <a:cubicBezTo>
                  <a:pt x="1790" y="1100"/>
                  <a:pt x="2165" y="1149"/>
                  <a:pt x="2496" y="1198"/>
                </a:cubicBezTo>
                <a:cubicBezTo>
                  <a:pt x="2827" y="1247"/>
                  <a:pt x="3337" y="1305"/>
                  <a:pt x="3501" y="1326"/>
                </a:cubicBezTo>
              </a:path>
            </a:pathLst>
          </a:custGeom>
          <a:noFill/>
          <a:ln w="9525">
            <a:solidFill>
              <a:srgbClr val="002060"/>
            </a:solidFill>
            <a:round/>
            <a:headEnd/>
            <a:tailEnd/>
          </a:ln>
        </p:spPr>
        <p:txBody>
          <a:bodyPr/>
          <a:lstStyle/>
          <a:p>
            <a:endParaRPr lang="en-US" sz="1800"/>
          </a:p>
        </p:txBody>
      </p:sp>
      <p:sp>
        <p:nvSpPr>
          <p:cNvPr id="10248" name="Text Box 8"/>
          <p:cNvSpPr txBox="1">
            <a:spLocks noChangeArrowheads="1"/>
          </p:cNvSpPr>
          <p:nvPr/>
        </p:nvSpPr>
        <p:spPr bwMode="auto">
          <a:xfrm>
            <a:off x="1982788" y="4273550"/>
            <a:ext cx="1205073" cy="369332"/>
          </a:xfrm>
          <a:prstGeom prst="rect">
            <a:avLst/>
          </a:prstGeom>
          <a:noFill/>
          <a:ln w="9525">
            <a:solidFill>
              <a:srgbClr val="002060"/>
            </a:solidFill>
            <a:miter lim="800000"/>
            <a:headEnd/>
            <a:tailEnd/>
          </a:ln>
        </p:spPr>
        <p:txBody>
          <a:bodyPr wrap="none">
            <a:spAutoFit/>
          </a:bodyPr>
          <a:lstStyle/>
          <a:p>
            <a:pPr eaLnBrk="0" hangingPunct="0"/>
            <a:r>
              <a:rPr lang="en-US" dirty="0">
                <a:solidFill>
                  <a:srgbClr val="002060"/>
                </a:solidFill>
              </a:rPr>
              <a:t>No surgery</a:t>
            </a:r>
          </a:p>
        </p:txBody>
      </p:sp>
      <p:sp>
        <p:nvSpPr>
          <p:cNvPr id="10249" name="Text Box 9"/>
          <p:cNvSpPr txBox="1">
            <a:spLocks noChangeArrowheads="1"/>
          </p:cNvSpPr>
          <p:nvPr/>
        </p:nvSpPr>
        <p:spPr bwMode="auto">
          <a:xfrm>
            <a:off x="3522663" y="3679825"/>
            <a:ext cx="1335237" cy="369332"/>
          </a:xfrm>
          <a:prstGeom prst="rect">
            <a:avLst/>
          </a:prstGeom>
          <a:noFill/>
          <a:ln w="9525">
            <a:solidFill>
              <a:srgbClr val="002060"/>
            </a:solidFill>
            <a:miter lim="800000"/>
            <a:headEnd/>
            <a:tailEnd/>
          </a:ln>
        </p:spPr>
        <p:txBody>
          <a:bodyPr wrap="none">
            <a:spAutoFit/>
          </a:bodyPr>
          <a:lstStyle/>
          <a:p>
            <a:pPr eaLnBrk="0" hangingPunct="0"/>
            <a:r>
              <a:rPr lang="en-US" dirty="0">
                <a:solidFill>
                  <a:srgbClr val="002060"/>
                </a:solidFill>
              </a:rPr>
              <a:t>mastectomy</a:t>
            </a:r>
          </a:p>
        </p:txBody>
      </p:sp>
      <p:sp>
        <p:nvSpPr>
          <p:cNvPr id="10250" name="Text Box 10"/>
          <p:cNvSpPr txBox="1">
            <a:spLocks noChangeArrowheads="1"/>
          </p:cNvSpPr>
          <p:nvPr/>
        </p:nvSpPr>
        <p:spPr bwMode="auto">
          <a:xfrm>
            <a:off x="3913188" y="3025775"/>
            <a:ext cx="1845955" cy="369332"/>
          </a:xfrm>
          <a:prstGeom prst="rect">
            <a:avLst/>
          </a:prstGeom>
          <a:noFill/>
          <a:ln w="9525">
            <a:solidFill>
              <a:srgbClr val="002060"/>
            </a:solidFill>
            <a:miter lim="800000"/>
            <a:headEnd/>
            <a:tailEnd/>
          </a:ln>
        </p:spPr>
        <p:txBody>
          <a:bodyPr wrap="none">
            <a:spAutoFit/>
          </a:bodyPr>
          <a:lstStyle/>
          <a:p>
            <a:pPr eaLnBrk="0" hangingPunct="0"/>
            <a:r>
              <a:rPr lang="en-US" dirty="0" err="1">
                <a:solidFill>
                  <a:srgbClr val="002060"/>
                </a:solidFill>
              </a:rPr>
              <a:t>chemoTx</a:t>
            </a:r>
            <a:r>
              <a:rPr lang="en-US" dirty="0">
                <a:solidFill>
                  <a:srgbClr val="002060"/>
                </a:solidFill>
              </a:rPr>
              <a:t> + </a:t>
            </a:r>
            <a:r>
              <a:rPr lang="en-US" dirty="0" err="1">
                <a:solidFill>
                  <a:srgbClr val="002060"/>
                </a:solidFill>
              </a:rPr>
              <a:t>antiER</a:t>
            </a:r>
            <a:endParaRPr lang="en-US" dirty="0">
              <a:solidFill>
                <a:srgbClr val="002060"/>
              </a:solidFill>
            </a:endParaRPr>
          </a:p>
        </p:txBody>
      </p:sp>
      <p:sp>
        <p:nvSpPr>
          <p:cNvPr id="10251" name="Text Box 11"/>
          <p:cNvSpPr txBox="1">
            <a:spLocks noChangeArrowheads="1"/>
          </p:cNvSpPr>
          <p:nvPr/>
        </p:nvSpPr>
        <p:spPr bwMode="auto">
          <a:xfrm>
            <a:off x="3579813" y="2359025"/>
            <a:ext cx="2914772" cy="369332"/>
          </a:xfrm>
          <a:prstGeom prst="rect">
            <a:avLst/>
          </a:prstGeom>
          <a:noFill/>
          <a:ln w="9525">
            <a:solidFill>
              <a:srgbClr val="002060"/>
            </a:solidFill>
            <a:miter lim="800000"/>
            <a:headEnd/>
            <a:tailEnd/>
          </a:ln>
        </p:spPr>
        <p:txBody>
          <a:bodyPr wrap="none">
            <a:spAutoFit/>
          </a:bodyPr>
          <a:lstStyle/>
          <a:p>
            <a:pPr eaLnBrk="0" hangingPunct="0"/>
            <a:r>
              <a:rPr lang="en-US" dirty="0" err="1">
                <a:solidFill>
                  <a:srgbClr val="002060"/>
                </a:solidFill>
              </a:rPr>
              <a:t>chemoTx</a:t>
            </a:r>
            <a:r>
              <a:rPr lang="en-US" dirty="0">
                <a:solidFill>
                  <a:srgbClr val="002060"/>
                </a:solidFill>
              </a:rPr>
              <a:t> + </a:t>
            </a:r>
            <a:r>
              <a:rPr lang="en-US" dirty="0" err="1">
                <a:solidFill>
                  <a:srgbClr val="002060"/>
                </a:solidFill>
              </a:rPr>
              <a:t>antiER</a:t>
            </a:r>
            <a:r>
              <a:rPr lang="en-US" dirty="0">
                <a:solidFill>
                  <a:srgbClr val="002060"/>
                </a:solidFill>
              </a:rPr>
              <a:t> + targeted </a:t>
            </a:r>
          </a:p>
        </p:txBody>
      </p:sp>
      <p:sp>
        <p:nvSpPr>
          <p:cNvPr id="10252" name="Rectangle 12"/>
          <p:cNvSpPr>
            <a:spLocks noGrp="1" noChangeArrowheads="1"/>
          </p:cNvSpPr>
          <p:nvPr>
            <p:ph type="title"/>
          </p:nvPr>
        </p:nvSpPr>
        <p:spPr/>
        <p:txBody>
          <a:bodyPr/>
          <a:lstStyle/>
          <a:p>
            <a:r>
              <a:rPr lang="en-US" sz="3200" dirty="0" smtClean="0">
                <a:solidFill>
                  <a:srgbClr val="002060"/>
                </a:solidFill>
                <a:latin typeface="+mn-lt"/>
                <a:ea typeface="ＭＳ Ｐゴシック" pitchFamily="34" charset="-128"/>
              </a:rPr>
              <a:t>Incremental Benefit</a:t>
            </a:r>
            <a:br>
              <a:rPr lang="en-US" sz="3200" dirty="0" smtClean="0">
                <a:solidFill>
                  <a:srgbClr val="002060"/>
                </a:solidFill>
                <a:latin typeface="+mn-lt"/>
                <a:ea typeface="ＭＳ Ｐゴシック" pitchFamily="34" charset="-128"/>
              </a:rPr>
            </a:br>
            <a:r>
              <a:rPr lang="en-US" sz="3200" dirty="0" smtClean="0">
                <a:solidFill>
                  <a:srgbClr val="002060"/>
                </a:solidFill>
                <a:latin typeface="+mn-lt"/>
                <a:ea typeface="ＭＳ Ｐゴシック" pitchFamily="34" charset="-128"/>
              </a:rPr>
              <a:t>Example of breast cancer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over"/>
          <p:cNvPicPr>
            <a:picLocks noChangeAspect="1" noChangeArrowheads="1"/>
          </p:cNvPicPr>
          <p:nvPr/>
        </p:nvPicPr>
        <p:blipFill>
          <a:blip r:embed="rId2"/>
          <a:srcRect/>
          <a:stretch>
            <a:fillRect/>
          </a:stretch>
        </p:blipFill>
        <p:spPr bwMode="auto">
          <a:xfrm>
            <a:off x="943429" y="1010424"/>
            <a:ext cx="7352393" cy="5392399"/>
          </a:xfrm>
          <a:prstGeom prst="rect">
            <a:avLst/>
          </a:prstGeom>
          <a:noFill/>
          <a:ln w="63500">
            <a:solidFill>
              <a:srgbClr val="FFFFFF"/>
            </a:solidFill>
            <a:miter lim="800000"/>
            <a:headEnd/>
            <a:tailEnd/>
          </a:ln>
        </p:spPr>
      </p:pic>
      <p:sp>
        <p:nvSpPr>
          <p:cNvPr id="4" name="TextBox 3"/>
          <p:cNvSpPr txBox="1"/>
          <p:nvPr/>
        </p:nvSpPr>
        <p:spPr>
          <a:xfrm>
            <a:off x="1577191" y="326503"/>
            <a:ext cx="6118841" cy="400110"/>
          </a:xfrm>
          <a:prstGeom prst="rect">
            <a:avLst/>
          </a:prstGeom>
          <a:noFill/>
        </p:spPr>
        <p:txBody>
          <a:bodyPr wrap="square" rtlCol="0">
            <a:spAutoFit/>
          </a:bodyPr>
          <a:lstStyle/>
          <a:p>
            <a:r>
              <a:rPr lang="en-US" sz="2000" dirty="0" smtClean="0">
                <a:solidFill>
                  <a:srgbClr val="3D5185"/>
                </a:solidFill>
              </a:rPr>
              <a:t>The Hallmarks of Cancer – Targets that have emerged</a:t>
            </a:r>
            <a:endParaRPr lang="en-US" sz="2000" dirty="0">
              <a:solidFill>
                <a:srgbClr val="3D5185"/>
              </a:solidFill>
            </a:endParaRPr>
          </a:p>
        </p:txBody>
      </p:sp>
    </p:spTree>
    <p:extLst>
      <p:ext uri="{BB962C8B-B14F-4D97-AF65-F5344CB8AC3E}">
        <p14:creationId xmlns:p14="http://schemas.microsoft.com/office/powerpoint/2010/main" val="34434498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2715" y="598714"/>
            <a:ext cx="7431314" cy="41801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2286000" y="4958193"/>
            <a:ext cx="4572000" cy="1231106"/>
          </a:xfrm>
          <a:prstGeom prst="rect">
            <a:avLst/>
          </a:prstGeom>
        </p:spPr>
        <p:txBody>
          <a:bodyPr>
            <a:spAutoFit/>
          </a:bodyPr>
          <a:lstStyle/>
          <a:p>
            <a:endParaRPr lang="en-US" dirty="0"/>
          </a:p>
          <a:p>
            <a:pPr algn="ctr"/>
            <a:r>
              <a:rPr lang="en-US" sz="2800" dirty="0"/>
              <a:t>Targeted drugs can cause some cancer cells to dissolve </a:t>
            </a:r>
          </a:p>
        </p:txBody>
      </p:sp>
    </p:spTree>
    <p:extLst>
      <p:ext uri="{BB962C8B-B14F-4D97-AF65-F5344CB8AC3E}">
        <p14:creationId xmlns:p14="http://schemas.microsoft.com/office/powerpoint/2010/main" val="28200306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0285" y="689429"/>
            <a:ext cx="6141156" cy="3454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2286000" y="4738691"/>
            <a:ext cx="4572000" cy="1569660"/>
          </a:xfrm>
          <a:prstGeom prst="rect">
            <a:avLst/>
          </a:prstGeom>
        </p:spPr>
        <p:txBody>
          <a:bodyPr>
            <a:spAutoFit/>
          </a:bodyPr>
          <a:lstStyle/>
          <a:p>
            <a:pPr algn="ctr"/>
            <a:r>
              <a:rPr lang="en-US" sz="3200" dirty="0"/>
              <a:t>Cancerous cells often need to be attacked more than </a:t>
            </a:r>
            <a:r>
              <a:rPr lang="en-US" sz="3200" dirty="0" smtClean="0"/>
              <a:t>once</a:t>
            </a:r>
            <a:endParaRPr lang="en-US" sz="3200" dirty="0"/>
          </a:p>
        </p:txBody>
      </p:sp>
    </p:spTree>
    <p:extLst>
      <p:ext uri="{BB962C8B-B14F-4D97-AF65-F5344CB8AC3E}">
        <p14:creationId xmlns:p14="http://schemas.microsoft.com/office/powerpoint/2010/main" val="26725338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364566"/>
            <a:ext cx="5297714" cy="3416320"/>
          </a:xfrm>
          <a:prstGeom prst="rect">
            <a:avLst/>
          </a:prstGeom>
          <a:noFill/>
        </p:spPr>
        <p:txBody>
          <a:bodyPr wrap="square" rtlCol="0">
            <a:spAutoFit/>
          </a:bodyPr>
          <a:lstStyle/>
          <a:p>
            <a:pPr algn="ctr"/>
            <a:r>
              <a:rPr lang="en-US" sz="3600" dirty="0" smtClean="0"/>
              <a:t>Is targeted therapy  becoming as successful?</a:t>
            </a:r>
          </a:p>
          <a:p>
            <a:pPr algn="ctr"/>
            <a:endParaRPr lang="en-US" sz="3600" dirty="0" smtClean="0"/>
          </a:p>
          <a:p>
            <a:pPr algn="ctr"/>
            <a:endParaRPr lang="en-US" sz="3600" dirty="0" smtClean="0"/>
          </a:p>
          <a:p>
            <a:pPr algn="ctr"/>
            <a:r>
              <a:rPr lang="en-US" sz="3600" dirty="0" smtClean="0"/>
              <a:t>The problems</a:t>
            </a:r>
          </a:p>
          <a:p>
            <a:pPr algn="ctr"/>
            <a:r>
              <a:rPr lang="en-US" sz="3600" dirty="0" smtClean="0"/>
              <a:t>The possible solutions</a:t>
            </a:r>
            <a:endParaRPr lang="en-US" sz="3600" dirty="0"/>
          </a:p>
        </p:txBody>
      </p:sp>
    </p:spTree>
    <p:extLst>
      <p:ext uri="{BB962C8B-B14F-4D97-AF65-F5344CB8AC3E}">
        <p14:creationId xmlns:p14="http://schemas.microsoft.com/office/powerpoint/2010/main" val="30296037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85738" y="152400"/>
            <a:ext cx="61563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u="sng"/>
              <a:t>Human cancers are heterogeneous</a:t>
            </a:r>
            <a:endParaRPr lang="en-US" sz="2800" u="sng"/>
          </a:p>
        </p:txBody>
      </p:sp>
      <p:pic>
        <p:nvPicPr>
          <p:cNvPr id="10243" name="Picture 5" descr="nrclino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3" y="762000"/>
            <a:ext cx="8287657"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6"/>
          <p:cNvSpPr txBox="1">
            <a:spLocks noChangeArrowheads="1"/>
          </p:cNvSpPr>
          <p:nvPr/>
        </p:nvSpPr>
        <p:spPr bwMode="auto">
          <a:xfrm>
            <a:off x="76200" y="6507163"/>
            <a:ext cx="861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Meric-Bernstam, F. </a:t>
            </a:r>
            <a:r>
              <a:rPr lang="en-GB" sz="1200"/>
              <a:t>&amp; Mills, G. B.</a:t>
            </a:r>
            <a:r>
              <a:rPr lang="en-GB" sz="1200" i="1"/>
              <a:t> </a:t>
            </a:r>
            <a:r>
              <a:rPr lang="en-US" sz="1200">
                <a:solidFill>
                  <a:srgbClr val="211D1E"/>
                </a:solidFill>
                <a:cs typeface="Arial" charset="0"/>
              </a:rPr>
              <a:t>(</a:t>
            </a:r>
            <a:r>
              <a:rPr lang="en-GB" sz="1200">
                <a:cs typeface="Arial" charset="0"/>
              </a:rPr>
              <a:t>2012)</a:t>
            </a:r>
            <a:r>
              <a:rPr lang="en-US" sz="1200">
                <a:cs typeface="Arial" charset="0"/>
              </a:rPr>
              <a:t>  </a:t>
            </a:r>
            <a:r>
              <a:rPr lang="en-US" sz="1200" i="1">
                <a:cs typeface="Arial" charset="0"/>
              </a:rPr>
              <a:t>Nat. Rev. Clin. Oncol. </a:t>
            </a:r>
            <a:r>
              <a:rPr lang="en-US" sz="1200">
                <a:cs typeface="Arial" charset="0"/>
              </a:rPr>
              <a:t>doi:10.1038/nrclinonc.2012.127</a:t>
            </a:r>
          </a:p>
        </p:txBody>
      </p:sp>
    </p:spTree>
    <p:extLst>
      <p:ext uri="{BB962C8B-B14F-4D97-AF65-F5344CB8AC3E}">
        <p14:creationId xmlns:p14="http://schemas.microsoft.com/office/powerpoint/2010/main" val="33148862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5"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05429"/>
            <a:ext cx="7843838" cy="439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26"/>
          <p:cNvSpPr txBox="1">
            <a:spLocks noChangeArrowheads="1"/>
          </p:cNvSpPr>
          <p:nvPr/>
        </p:nvSpPr>
        <p:spPr bwMode="auto">
          <a:xfrm>
            <a:off x="76200" y="6507163"/>
            <a:ext cx="861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Beltran H </a:t>
            </a:r>
            <a:r>
              <a:rPr lang="en-US" sz="1200" i="1"/>
              <a:t>et al</a:t>
            </a:r>
            <a:r>
              <a:rPr lang="en-US" sz="1200"/>
              <a:t> (2012) Cancer Res</a:t>
            </a:r>
            <a:endParaRPr lang="en-US" sz="1200">
              <a:cs typeface="Arial" charset="0"/>
            </a:endParaRPr>
          </a:p>
        </p:txBody>
      </p:sp>
      <p:sp>
        <p:nvSpPr>
          <p:cNvPr id="11268" name="Rectangle 27"/>
          <p:cNvSpPr>
            <a:spLocks noChangeArrowheads="1"/>
          </p:cNvSpPr>
          <p:nvPr/>
        </p:nvSpPr>
        <p:spPr bwMode="auto">
          <a:xfrm>
            <a:off x="962025" y="1066800"/>
            <a:ext cx="672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DNA-sequencing of aggressive prostate cancers</a:t>
            </a:r>
          </a:p>
        </p:txBody>
      </p:sp>
      <p:sp>
        <p:nvSpPr>
          <p:cNvPr id="11269" name="Rectangle 28"/>
          <p:cNvSpPr>
            <a:spLocks noChangeArrowheads="1"/>
          </p:cNvSpPr>
          <p:nvPr/>
        </p:nvSpPr>
        <p:spPr bwMode="auto">
          <a:xfrm>
            <a:off x="185738" y="152400"/>
            <a:ext cx="61563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u="sng"/>
              <a:t>Human cancers are heterogeneous</a:t>
            </a:r>
            <a:endParaRPr lang="en-US" sz="2800" u="sng"/>
          </a:p>
        </p:txBody>
      </p:sp>
    </p:spTree>
    <p:extLst>
      <p:ext uri="{BB962C8B-B14F-4D97-AF65-F5344CB8AC3E}">
        <p14:creationId xmlns:p14="http://schemas.microsoft.com/office/powerpoint/2010/main" val="22783667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sz="4000" dirty="0">
                <a:solidFill>
                  <a:srgbClr val="000090"/>
                </a:solidFill>
                <a:latin typeface="+mn-lt"/>
                <a:cs typeface="+mj-cs"/>
              </a:rPr>
              <a:t>Cancer </a:t>
            </a:r>
            <a:r>
              <a:rPr lang="en-US" sz="4000" dirty="0" smtClean="0">
                <a:solidFill>
                  <a:srgbClr val="000090"/>
                </a:solidFill>
                <a:latin typeface="+mn-lt"/>
              </a:rPr>
              <a:t/>
            </a:r>
            <a:br>
              <a:rPr lang="en-US" sz="4000" dirty="0" smtClean="0">
                <a:solidFill>
                  <a:srgbClr val="000090"/>
                </a:solidFill>
                <a:latin typeface="+mn-lt"/>
              </a:rPr>
            </a:br>
            <a:r>
              <a:rPr lang="en-US" sz="4000" dirty="0" smtClean="0">
                <a:solidFill>
                  <a:srgbClr val="000090"/>
                </a:solidFill>
                <a:latin typeface="+mn-lt"/>
                <a:cs typeface="+mj-cs"/>
              </a:rPr>
              <a:t>More </a:t>
            </a:r>
            <a:r>
              <a:rPr lang="en-US" sz="4000" dirty="0">
                <a:solidFill>
                  <a:srgbClr val="000090"/>
                </a:solidFill>
                <a:latin typeface="+mn-lt"/>
                <a:cs typeface="+mj-cs"/>
              </a:rPr>
              <a:t>Complex Than Ever Thought</a:t>
            </a:r>
          </a:p>
        </p:txBody>
      </p:sp>
      <p:sp>
        <p:nvSpPr>
          <p:cNvPr id="12291" name="Rectangle 8"/>
          <p:cNvSpPr>
            <a:spLocks noGrp="1" noChangeArrowheads="1"/>
          </p:cNvSpPr>
          <p:nvPr>
            <p:ph type="body" idx="1"/>
          </p:nvPr>
        </p:nvSpPr>
        <p:spPr>
          <a:xfrm>
            <a:off x="549275" y="1908630"/>
            <a:ext cx="8042276" cy="3679370"/>
          </a:xfrm>
        </p:spPr>
        <p:txBody>
          <a:bodyPr>
            <a:noAutofit/>
          </a:bodyPr>
          <a:lstStyle/>
          <a:p>
            <a:pPr eaLnBrk="1" hangingPunct="1">
              <a:defRPr/>
            </a:pPr>
            <a:r>
              <a:rPr lang="en-US" sz="3200" dirty="0">
                <a:solidFill>
                  <a:schemeClr val="tx1"/>
                </a:solidFill>
              </a:rPr>
              <a:t>Systematic analysis of genetic alterations in human breast and colorectal cancers (N = 22)</a:t>
            </a:r>
          </a:p>
          <a:p>
            <a:pPr eaLnBrk="1" hangingPunct="1">
              <a:defRPr/>
            </a:pPr>
            <a:r>
              <a:rPr lang="en-US" sz="3200" dirty="0">
                <a:solidFill>
                  <a:schemeClr val="tx1"/>
                </a:solidFill>
              </a:rPr>
              <a:t>13,023 genes analyzed</a:t>
            </a:r>
          </a:p>
          <a:p>
            <a:pPr eaLnBrk="1" hangingPunct="1">
              <a:defRPr/>
            </a:pPr>
            <a:r>
              <a:rPr lang="en-US" sz="3200" dirty="0">
                <a:solidFill>
                  <a:schemeClr val="tx1"/>
                </a:solidFill>
              </a:rPr>
              <a:t>Average of 90 mutated genes per case</a:t>
            </a:r>
          </a:p>
          <a:p>
            <a:pPr lvl="1" eaLnBrk="1" hangingPunct="1">
              <a:defRPr/>
            </a:pPr>
            <a:r>
              <a:rPr lang="en-US" sz="2800" dirty="0">
                <a:solidFill>
                  <a:schemeClr val="tx1"/>
                </a:solidFill>
              </a:rPr>
              <a:t>Only a subset (average of 11 per case) thought to be relevant to neoplastic process</a:t>
            </a:r>
          </a:p>
        </p:txBody>
      </p:sp>
      <p:sp>
        <p:nvSpPr>
          <p:cNvPr id="2" name="Text Box 3"/>
          <p:cNvSpPr txBox="1">
            <a:spLocks noChangeArrowheads="1"/>
          </p:cNvSpPr>
          <p:nvPr/>
        </p:nvSpPr>
        <p:spPr bwMode="auto">
          <a:xfrm>
            <a:off x="282575" y="6380163"/>
            <a:ext cx="37306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a:t>Sj</a:t>
            </a:r>
            <a:r>
              <a:rPr lang="en-US" sz="1400">
                <a:cs typeface="Arial" charset="0"/>
              </a:rPr>
              <a:t>ö</a:t>
            </a:r>
            <a:r>
              <a:rPr lang="en-US" sz="1400">
                <a:ea typeface="Arial" charset="0"/>
                <a:cs typeface="Arial" charset="0"/>
              </a:rPr>
              <a:t>blom T, et al. Science</a:t>
            </a:r>
            <a:r>
              <a:rPr lang="en-US" sz="1400" i="1">
                <a:ea typeface="Arial" charset="0"/>
                <a:cs typeface="Arial" charset="0"/>
              </a:rPr>
              <a:t>. </a:t>
            </a:r>
            <a:r>
              <a:rPr lang="en-US" sz="1400">
                <a:ea typeface="Arial" charset="0"/>
                <a:cs typeface="Arial" charset="0"/>
              </a:rPr>
              <a:t>2006;314:268-274.</a:t>
            </a:r>
          </a:p>
        </p:txBody>
      </p:sp>
    </p:spTree>
    <p:extLst>
      <p:ext uri="{BB962C8B-B14F-4D97-AF65-F5344CB8AC3E}">
        <p14:creationId xmlns:p14="http://schemas.microsoft.com/office/powerpoint/2010/main" val="38028541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7280" y="1266092"/>
            <a:ext cx="6921305" cy="1077218"/>
          </a:xfrm>
          <a:prstGeom prst="rect">
            <a:avLst/>
          </a:prstGeom>
        </p:spPr>
        <p:txBody>
          <a:bodyPr wrap="square">
            <a:spAutoFit/>
          </a:bodyPr>
          <a:lstStyle/>
          <a:p>
            <a:pPr algn="ctr"/>
            <a:r>
              <a:rPr lang="en-US" sz="3200" dirty="0" smtClean="0"/>
              <a:t>If you know the target, and there is only one target you can be very specific.</a:t>
            </a:r>
          </a:p>
        </p:txBody>
      </p:sp>
      <p:sp>
        <p:nvSpPr>
          <p:cNvPr id="5" name="Rectangle 4"/>
          <p:cNvSpPr/>
          <p:nvPr/>
        </p:nvSpPr>
        <p:spPr>
          <a:xfrm>
            <a:off x="548639" y="3105835"/>
            <a:ext cx="8018585" cy="1077218"/>
          </a:xfrm>
          <a:prstGeom prst="rect">
            <a:avLst/>
          </a:prstGeom>
        </p:spPr>
        <p:txBody>
          <a:bodyPr wrap="square">
            <a:spAutoFit/>
          </a:bodyPr>
          <a:lstStyle/>
          <a:p>
            <a:pPr algn="ctr"/>
            <a:r>
              <a:rPr lang="en-US" sz="3200" dirty="0" smtClean="0"/>
              <a:t>If you don’t really know or it’s a really big target, a larger weapon may be needed.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656773" y="707571"/>
            <a:ext cx="4405085" cy="4789714"/>
          </a:xfrm>
          <a:prstGeom prst="rect">
            <a:avLst/>
          </a:prstGeom>
        </p:spPr>
        <p:txBody>
          <a:bodyPr vert="horz"/>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IN" sz="3200" b="0" i="0" u="none" strike="noStrike" kern="0" cap="none" spc="0" normalizeH="0" baseline="0" noProof="0" dirty="0">
                <a:ln>
                  <a:noFill/>
                </a:ln>
                <a:solidFill>
                  <a:schemeClr val="tx1"/>
                </a:solidFill>
                <a:effectLst/>
                <a:uLnTx/>
                <a:uFillTx/>
                <a:latin typeface="Calibri" pitchFamily="34" charset="0"/>
                <a:ea typeface="MS PGothic" pitchFamily="34" charset="-128"/>
                <a:cs typeface="+mn-cs"/>
              </a:rPr>
              <a:t>“</a:t>
            </a:r>
            <a:r>
              <a:rPr kumimoji="0" lang="en-IN" sz="3200" b="0" i="0" u="none" strike="noStrike" kern="0" cap="none" spc="0" normalizeH="0" baseline="0" noProof="0" dirty="0">
                <a:ln>
                  <a:noFill/>
                </a:ln>
                <a:solidFill>
                  <a:schemeClr val="tx1"/>
                </a:solidFill>
                <a:effectLst/>
                <a:uLnTx/>
                <a:uFillTx/>
                <a:ea typeface="MS PGothic" pitchFamily="34" charset="-128"/>
                <a:cs typeface="+mn-cs"/>
              </a:rPr>
              <a:t>Variability is the law of life and like no two faces are the same or no two bodies are alike, no two individuals react alike or behave alike under the abnormal conditions which we know as disease.”  </a:t>
            </a:r>
          </a:p>
        </p:txBody>
      </p:sp>
      <p:grpSp>
        <p:nvGrpSpPr>
          <p:cNvPr id="3" name="Group 4"/>
          <p:cNvGrpSpPr>
            <a:grpSpLocks/>
          </p:cNvGrpSpPr>
          <p:nvPr/>
        </p:nvGrpSpPr>
        <p:grpSpPr bwMode="auto">
          <a:xfrm>
            <a:off x="5285952" y="707572"/>
            <a:ext cx="3115085" cy="5423138"/>
            <a:chOff x="2701" y="1458"/>
            <a:chExt cx="1471" cy="2368"/>
          </a:xfrm>
        </p:grpSpPr>
        <p:pic>
          <p:nvPicPr>
            <p:cNvPr id="4" name="Picture 5"/>
            <p:cNvPicPr>
              <a:picLocks noChangeAspect="1" noChangeArrowheads="1"/>
            </p:cNvPicPr>
            <p:nvPr/>
          </p:nvPicPr>
          <p:blipFill>
            <a:blip r:embed="rId2"/>
            <a:srcRect/>
            <a:stretch>
              <a:fillRect/>
            </a:stretch>
          </p:blipFill>
          <p:spPr bwMode="auto">
            <a:xfrm>
              <a:off x="2847" y="1458"/>
              <a:ext cx="1325" cy="183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ext Box 6"/>
            <p:cNvSpPr txBox="1">
              <a:spLocks noChangeArrowheads="1"/>
            </p:cNvSpPr>
            <p:nvPr/>
          </p:nvSpPr>
          <p:spPr bwMode="auto">
            <a:xfrm>
              <a:off x="2701" y="3422"/>
              <a:ext cx="1200" cy="404"/>
            </a:xfrm>
            <a:prstGeom prst="rect">
              <a:avLst/>
            </a:prstGeom>
            <a:noFill/>
            <a:ln w="9525">
              <a:noFill/>
              <a:miter lim="800000"/>
              <a:headEnd/>
              <a:tailEnd/>
            </a:ln>
            <a:effectLst/>
          </p:spPr>
          <p:txBody>
            <a:bodyPr>
              <a:spAutoFit/>
            </a:bodyPr>
            <a:lstStyle/>
            <a:p>
              <a:pPr algn="ctr">
                <a:spcBef>
                  <a:spcPct val="50000"/>
                </a:spcBef>
              </a:pPr>
              <a:r>
                <a:rPr lang="en-US" sz="1800" b="1" dirty="0">
                  <a:latin typeface="Arial Narrow" pitchFamily="34" charset="0"/>
                </a:rPr>
                <a:t>Sir William Osler (1849-1919)</a:t>
              </a:r>
              <a:endParaRPr lang="en-US" sz="2000" dirty="0">
                <a:latin typeface="Arial Narrow" pitchFamily="34" charset="0"/>
              </a:endParaRPr>
            </a:p>
          </p:txBody>
        </p:sp>
      </p:grpSp>
    </p:spTree>
    <p:extLst>
      <p:ext uri="{BB962C8B-B14F-4D97-AF65-F5344CB8AC3E}">
        <p14:creationId xmlns:p14="http://schemas.microsoft.com/office/powerpoint/2010/main" val="26912056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5"/>
          <p:cNvSpPr txBox="1">
            <a:spLocks noChangeArrowheads="1"/>
          </p:cNvSpPr>
          <p:nvPr/>
        </p:nvSpPr>
        <p:spPr bwMode="auto">
          <a:xfrm>
            <a:off x="282575" y="6380163"/>
            <a:ext cx="555783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spcAft>
                <a:spcPct val="25000"/>
              </a:spcAft>
              <a:buClr>
                <a:schemeClr val="folHlink"/>
              </a:buClr>
              <a:buFont typeface="Wingdings" charset="0"/>
              <a:buNone/>
            </a:pPr>
            <a:r>
              <a:rPr lang="en-US" sz="1400"/>
              <a:t>1. Weinstein IB. Science. 2002;297:63-64. </a:t>
            </a:r>
          </a:p>
        </p:txBody>
      </p:sp>
      <p:sp>
        <p:nvSpPr>
          <p:cNvPr id="14339" name="Rectangle 9"/>
          <p:cNvSpPr>
            <a:spLocks noGrp="1" noChangeArrowheads="1"/>
          </p:cNvSpPr>
          <p:nvPr>
            <p:ph type="title" idx="4294967295"/>
          </p:nvPr>
        </p:nvSpPr>
        <p:spPr>
          <a:xfrm>
            <a:off x="676275" y="326570"/>
            <a:ext cx="8042276" cy="863961"/>
          </a:xfrm>
        </p:spPr>
        <p:txBody>
          <a:bodyPr/>
          <a:lstStyle/>
          <a:p>
            <a:pPr eaLnBrk="1" hangingPunct="1">
              <a:defRPr/>
            </a:pPr>
            <a:r>
              <a:rPr lang="en-US" dirty="0">
                <a:solidFill>
                  <a:srgbClr val="000090"/>
                </a:solidFill>
                <a:latin typeface="+mn-lt"/>
                <a:cs typeface="+mj-cs"/>
              </a:rPr>
              <a:t>Different Models Emerge</a:t>
            </a:r>
          </a:p>
        </p:txBody>
      </p:sp>
      <p:sp>
        <p:nvSpPr>
          <p:cNvPr id="14340" name="Rectangle 10"/>
          <p:cNvSpPr>
            <a:spLocks noGrp="1" noChangeArrowheads="1"/>
          </p:cNvSpPr>
          <p:nvPr>
            <p:ph type="body" idx="4294967295"/>
          </p:nvPr>
        </p:nvSpPr>
        <p:spPr/>
        <p:txBody>
          <a:bodyPr>
            <a:normAutofit/>
          </a:bodyPr>
          <a:lstStyle/>
          <a:p>
            <a:pPr eaLnBrk="1" hangingPunct="1">
              <a:defRPr/>
            </a:pPr>
            <a:r>
              <a:rPr lang="en-US" sz="3200" dirty="0">
                <a:solidFill>
                  <a:srgbClr val="000000"/>
                </a:solidFill>
              </a:rPr>
              <a:t>Tumors with real “oncogene addiction”</a:t>
            </a:r>
            <a:r>
              <a:rPr lang="en-US" sz="3200" baseline="30000" dirty="0">
                <a:solidFill>
                  <a:srgbClr val="000000"/>
                </a:solidFill>
              </a:rPr>
              <a:t>[1]</a:t>
            </a:r>
          </a:p>
          <a:p>
            <a:pPr lvl="1" eaLnBrk="1" hangingPunct="1">
              <a:defRPr/>
            </a:pPr>
            <a:r>
              <a:rPr lang="en-US" sz="2800" dirty="0">
                <a:solidFill>
                  <a:srgbClr val="000000"/>
                </a:solidFill>
              </a:rPr>
              <a:t>EGFR-mutated NSCLC, GIST, CML</a:t>
            </a:r>
          </a:p>
          <a:p>
            <a:pPr eaLnBrk="1" hangingPunct="1">
              <a:defRPr/>
            </a:pPr>
            <a:r>
              <a:rPr lang="en-US" sz="3200" dirty="0">
                <a:solidFill>
                  <a:srgbClr val="000000"/>
                </a:solidFill>
              </a:rPr>
              <a:t>Tumors with a more complex genetic makeup</a:t>
            </a:r>
          </a:p>
          <a:p>
            <a:pPr lvl="1" eaLnBrk="1" hangingPunct="1">
              <a:defRPr/>
            </a:pPr>
            <a:r>
              <a:rPr lang="en-US" sz="2800" dirty="0">
                <a:solidFill>
                  <a:srgbClr val="000000"/>
                </a:solidFill>
              </a:rPr>
              <a:t>Deciphering relative importance of one pathway </a:t>
            </a:r>
            <a:r>
              <a:rPr lang="en-US" sz="2800" dirty="0" err="1">
                <a:solidFill>
                  <a:srgbClr val="000000"/>
                </a:solidFill>
              </a:rPr>
              <a:t>vs</a:t>
            </a:r>
            <a:r>
              <a:rPr lang="en-US" sz="2800" dirty="0">
                <a:solidFill>
                  <a:srgbClr val="000000"/>
                </a:solidFill>
              </a:rPr>
              <a:t> others</a:t>
            </a:r>
          </a:p>
          <a:p>
            <a:pPr lvl="1" eaLnBrk="1" hangingPunct="1">
              <a:defRPr/>
            </a:pPr>
            <a:r>
              <a:rPr lang="en-US" sz="2800" dirty="0">
                <a:solidFill>
                  <a:srgbClr val="000000"/>
                </a:solidFill>
              </a:rPr>
              <a:t>Importance of drug combinations</a:t>
            </a:r>
          </a:p>
        </p:txBody>
      </p:sp>
    </p:spTree>
    <p:extLst>
      <p:ext uri="{BB962C8B-B14F-4D97-AF65-F5344CB8AC3E}">
        <p14:creationId xmlns:p14="http://schemas.microsoft.com/office/powerpoint/2010/main" val="34338782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ctrTitle" idx="4294967295"/>
          </p:nvPr>
        </p:nvSpPr>
        <p:spPr>
          <a:xfrm>
            <a:off x="725715" y="2195285"/>
            <a:ext cx="8077200" cy="1204685"/>
          </a:xfrm>
        </p:spPr>
        <p:txBody>
          <a:bodyPr/>
          <a:lstStyle/>
          <a:p>
            <a:pPr algn="ctr" eaLnBrk="1" hangingPunct="1">
              <a:defRPr/>
            </a:pPr>
            <a:r>
              <a:rPr lang="en-GB" sz="4000" dirty="0" smtClean="0">
                <a:solidFill>
                  <a:srgbClr val="000090"/>
                </a:solidFill>
                <a:latin typeface="Arial" charset="0"/>
                <a:cs typeface="+mj-cs"/>
              </a:rPr>
              <a:t>EGFR</a:t>
            </a:r>
            <a:br>
              <a:rPr lang="en-GB" sz="4000" dirty="0" smtClean="0">
                <a:solidFill>
                  <a:srgbClr val="000090"/>
                </a:solidFill>
                <a:latin typeface="Arial" charset="0"/>
                <a:cs typeface="+mj-cs"/>
              </a:rPr>
            </a:br>
            <a:r>
              <a:rPr lang="en-GB" sz="4000" dirty="0" smtClean="0">
                <a:solidFill>
                  <a:srgbClr val="000090"/>
                </a:solidFill>
                <a:latin typeface="Arial" charset="0"/>
              </a:rPr>
              <a:t>Epidermal Growth factor receptor</a:t>
            </a:r>
            <a:endParaRPr lang="en-US" sz="4000" dirty="0">
              <a:solidFill>
                <a:srgbClr val="000090"/>
              </a:solidFill>
              <a:latin typeface="Arial" charset="0"/>
              <a:cs typeface="+mj-cs"/>
            </a:endParaRPr>
          </a:p>
        </p:txBody>
      </p:sp>
    </p:spTree>
    <p:extLst>
      <p:ext uri="{BB962C8B-B14F-4D97-AF65-F5344CB8AC3E}">
        <p14:creationId xmlns:p14="http://schemas.microsoft.com/office/powerpoint/2010/main" val="6849232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27088" y="1241425"/>
            <a:ext cx="7561262" cy="5211763"/>
          </a:xfrm>
          <a:prstGeom prst="rect">
            <a:avLst/>
          </a:prstGeom>
          <a:noFill/>
          <a:ln>
            <a:noFill/>
          </a:ln>
          <a:effectLst/>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819275"/>
            <a:ext cx="5494337" cy="4314825"/>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Grp="1" noChangeArrowheads="1"/>
          </p:cNvSpPr>
          <p:nvPr>
            <p:ph type="title"/>
          </p:nvPr>
        </p:nvSpPr>
        <p:spPr/>
        <p:txBody>
          <a:bodyPr/>
          <a:lstStyle/>
          <a:p>
            <a:pPr eaLnBrk="1" hangingPunct="1">
              <a:defRPr/>
            </a:pPr>
            <a:r>
              <a:rPr lang="en-GB" sz="4000" dirty="0">
                <a:solidFill>
                  <a:srgbClr val="000090"/>
                </a:solidFill>
                <a:latin typeface="+mn-lt"/>
                <a:cs typeface="+mj-cs"/>
              </a:rPr>
              <a:t>The Epidermal Growth Factor Pathway</a:t>
            </a:r>
            <a:endParaRPr lang="en-US" sz="4000" dirty="0">
              <a:solidFill>
                <a:srgbClr val="000090"/>
              </a:solidFill>
              <a:latin typeface="+mn-lt"/>
              <a:cs typeface="+mj-cs"/>
            </a:endParaRPr>
          </a:p>
        </p:txBody>
      </p:sp>
      <p:sp>
        <p:nvSpPr>
          <p:cNvPr id="18437" name="Text Box 8"/>
          <p:cNvSpPr txBox="1">
            <a:spLocks noChangeArrowheads="1"/>
          </p:cNvSpPr>
          <p:nvPr/>
        </p:nvSpPr>
        <p:spPr bwMode="auto">
          <a:xfrm>
            <a:off x="287338" y="6184900"/>
            <a:ext cx="79533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eaLnBrk="1" hangingPunct="1">
              <a:spcBef>
                <a:spcPct val="0"/>
              </a:spcBef>
              <a:spcAft>
                <a:spcPct val="0"/>
              </a:spcAft>
              <a:buFont typeface="Wingdings" charset="0"/>
              <a:buNone/>
              <a:defRPr/>
            </a:pPr>
            <a:r>
              <a:rPr lang="en-US" sz="1400" smtClean="0">
                <a:cs typeface="+mn-cs"/>
              </a:rPr>
              <a:t>Ciardiello F, et al. EGFR Antagonists in Cancer Treatment. N Engl J Med. 2008:358:1160-1174.</a:t>
            </a:r>
          </a:p>
          <a:p>
            <a:pPr eaLnBrk="1" hangingPunct="1">
              <a:spcBef>
                <a:spcPct val="0"/>
              </a:spcBef>
              <a:spcAft>
                <a:spcPct val="0"/>
              </a:spcAft>
              <a:buFont typeface="Wingdings" charset="0"/>
              <a:buNone/>
              <a:defRPr/>
            </a:pPr>
            <a:r>
              <a:rPr lang="en-US" sz="1400" smtClean="0">
                <a:cs typeface="+mn-cs"/>
              </a:rPr>
              <a:t>Copyright © 2008 Massachusetts Medical Society. All rights reserved.</a:t>
            </a:r>
          </a:p>
        </p:txBody>
      </p:sp>
    </p:spTree>
    <p:extLst>
      <p:ext uri="{BB962C8B-B14F-4D97-AF65-F5344CB8AC3E}">
        <p14:creationId xmlns:p14="http://schemas.microsoft.com/office/powerpoint/2010/main" val="9615940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3019166550"/>
              </p:ext>
            </p:extLst>
          </p:nvPr>
        </p:nvGraphicFramePr>
        <p:xfrm>
          <a:off x="1307978" y="1365022"/>
          <a:ext cx="6645324" cy="4983993"/>
        </p:xfrm>
        <a:graphic>
          <a:graphicData uri="http://schemas.openxmlformats.org/presentationml/2006/ole">
            <mc:AlternateContent xmlns:mc="http://schemas.openxmlformats.org/markup-compatibility/2006">
              <mc:Choice xmlns:v="urn:schemas-microsoft-com:vml" Requires="v">
                <p:oleObj spid="_x0000_s84996" name="Slide" r:id="rId4" imgW="4572000" imgH="3429000" progId="PowerPoint.Show.8">
                  <p:embed/>
                </p:oleObj>
              </mc:Choice>
              <mc:Fallback>
                <p:oleObj name="Slide" r:id="rId4" imgW="4572000" imgH="3429000" progId="PowerPoint.Show.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7978" y="1365022"/>
                        <a:ext cx="6645324" cy="49839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2350570" y="401915"/>
            <a:ext cx="4853487" cy="523220"/>
          </a:xfrm>
          <a:prstGeom prst="rect">
            <a:avLst/>
          </a:prstGeom>
          <a:noFill/>
        </p:spPr>
        <p:txBody>
          <a:bodyPr wrap="none" rtlCol="0">
            <a:spAutoFit/>
          </a:bodyPr>
          <a:lstStyle/>
          <a:p>
            <a:r>
              <a:rPr lang="en-US" sz="2800" dirty="0" smtClean="0">
                <a:solidFill>
                  <a:srgbClr val="000000"/>
                </a:solidFill>
              </a:rPr>
              <a:t>The relevance of EGFR targeting</a:t>
            </a:r>
            <a:endParaRPr lang="en-US" sz="2800" dirty="0">
              <a:solidFill>
                <a:srgbClr val="000000"/>
              </a:solidFill>
            </a:endParaRPr>
          </a:p>
        </p:txBody>
      </p:sp>
    </p:spTree>
    <p:extLst>
      <p:ext uri="{BB962C8B-B14F-4D97-AF65-F5344CB8AC3E}">
        <p14:creationId xmlns:p14="http://schemas.microsoft.com/office/powerpoint/2010/main" val="580409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76275" y="308428"/>
            <a:ext cx="8042276" cy="845818"/>
          </a:xfrm>
        </p:spPr>
        <p:txBody>
          <a:bodyPr/>
          <a:lstStyle/>
          <a:p>
            <a:pPr eaLnBrk="1" hangingPunct="1">
              <a:defRPr/>
            </a:pPr>
            <a:r>
              <a:rPr lang="en-US" sz="4000" dirty="0">
                <a:solidFill>
                  <a:srgbClr val="000090"/>
                </a:solidFill>
                <a:latin typeface="+mn-lt"/>
                <a:cs typeface="+mj-cs"/>
              </a:rPr>
              <a:t>Available EGFR-Directed Therapeutics</a:t>
            </a:r>
          </a:p>
        </p:txBody>
      </p:sp>
      <p:sp>
        <p:nvSpPr>
          <p:cNvPr id="22531" name="Rectangle 3"/>
          <p:cNvSpPr>
            <a:spLocks noGrp="1" noChangeArrowheads="1"/>
          </p:cNvSpPr>
          <p:nvPr>
            <p:ph type="body" idx="1"/>
          </p:nvPr>
        </p:nvSpPr>
        <p:spPr/>
        <p:txBody>
          <a:bodyPr>
            <a:noAutofit/>
          </a:bodyPr>
          <a:lstStyle/>
          <a:p>
            <a:pPr eaLnBrk="1" hangingPunct="1">
              <a:defRPr/>
            </a:pPr>
            <a:r>
              <a:rPr lang="en-US" sz="3600" dirty="0">
                <a:solidFill>
                  <a:srgbClr val="000090"/>
                </a:solidFill>
              </a:rPr>
              <a:t>Small-molecule TK inhibitors</a:t>
            </a:r>
          </a:p>
          <a:p>
            <a:pPr lvl="1" eaLnBrk="1" hangingPunct="1">
              <a:defRPr/>
            </a:pPr>
            <a:r>
              <a:rPr lang="en-US" sz="3600" dirty="0" err="1">
                <a:solidFill>
                  <a:srgbClr val="000090"/>
                </a:solidFill>
              </a:rPr>
              <a:t>Gefitinib</a:t>
            </a:r>
            <a:endParaRPr lang="en-US" sz="3600" dirty="0">
              <a:solidFill>
                <a:srgbClr val="000090"/>
              </a:solidFill>
            </a:endParaRPr>
          </a:p>
          <a:p>
            <a:pPr lvl="1" eaLnBrk="1" hangingPunct="1">
              <a:defRPr/>
            </a:pPr>
            <a:r>
              <a:rPr lang="en-US" sz="3600" dirty="0" err="1">
                <a:solidFill>
                  <a:srgbClr val="000090"/>
                </a:solidFill>
              </a:rPr>
              <a:t>Erlotinib</a:t>
            </a:r>
            <a:endParaRPr lang="en-US" sz="3600" dirty="0">
              <a:solidFill>
                <a:srgbClr val="000090"/>
              </a:solidFill>
            </a:endParaRPr>
          </a:p>
          <a:p>
            <a:pPr eaLnBrk="1" hangingPunct="1">
              <a:defRPr/>
            </a:pPr>
            <a:r>
              <a:rPr lang="en-US" sz="3600" dirty="0">
                <a:solidFill>
                  <a:srgbClr val="000090"/>
                </a:solidFill>
              </a:rPr>
              <a:t>Monoclonal antibodies</a:t>
            </a:r>
          </a:p>
          <a:p>
            <a:pPr lvl="1" eaLnBrk="1" hangingPunct="1">
              <a:defRPr/>
            </a:pPr>
            <a:r>
              <a:rPr lang="en-US" sz="3600" dirty="0" err="1">
                <a:solidFill>
                  <a:srgbClr val="000090"/>
                </a:solidFill>
              </a:rPr>
              <a:t>Cetuximab</a:t>
            </a:r>
            <a:endParaRPr lang="en-US" sz="3600" dirty="0">
              <a:solidFill>
                <a:srgbClr val="000090"/>
              </a:solidFill>
            </a:endParaRPr>
          </a:p>
          <a:p>
            <a:pPr lvl="1" eaLnBrk="1" hangingPunct="1">
              <a:defRPr/>
            </a:pPr>
            <a:r>
              <a:rPr lang="en-US" sz="3600" dirty="0" err="1">
                <a:solidFill>
                  <a:srgbClr val="000090"/>
                </a:solidFill>
              </a:rPr>
              <a:t>Panitumumab</a:t>
            </a:r>
            <a:endParaRPr lang="en-US" sz="3600" dirty="0">
              <a:solidFill>
                <a:srgbClr val="000090"/>
              </a:solidFill>
            </a:endParaRPr>
          </a:p>
        </p:txBody>
      </p:sp>
    </p:spTree>
    <p:extLst>
      <p:ext uri="{BB962C8B-B14F-4D97-AF65-F5344CB8AC3E}">
        <p14:creationId xmlns:p14="http://schemas.microsoft.com/office/powerpoint/2010/main" val="12830599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08000" y="420688"/>
            <a:ext cx="8467725" cy="1103312"/>
          </a:xfrm>
        </p:spPr>
        <p:txBody>
          <a:bodyPr/>
          <a:lstStyle/>
          <a:p>
            <a:pPr eaLnBrk="1" hangingPunct="1">
              <a:defRPr/>
            </a:pPr>
            <a:r>
              <a:rPr lang="en-US" sz="4000" dirty="0">
                <a:solidFill>
                  <a:srgbClr val="000090"/>
                </a:solidFill>
                <a:latin typeface="+mn-lt"/>
                <a:cs typeface="+mj-cs"/>
              </a:rPr>
              <a:t>EGFR-Directed Therapeutics: </a:t>
            </a:r>
            <a:br>
              <a:rPr lang="en-US" sz="4000" dirty="0">
                <a:solidFill>
                  <a:srgbClr val="000090"/>
                </a:solidFill>
                <a:latin typeface="+mn-lt"/>
                <a:cs typeface="+mj-cs"/>
              </a:rPr>
            </a:br>
            <a:r>
              <a:rPr lang="en-US" sz="4000" dirty="0">
                <a:solidFill>
                  <a:srgbClr val="000090"/>
                </a:solidFill>
                <a:latin typeface="+mn-lt"/>
                <a:cs typeface="+mj-cs"/>
              </a:rPr>
              <a:t>Clinical Indications</a:t>
            </a:r>
          </a:p>
        </p:txBody>
      </p:sp>
      <p:graphicFrame>
        <p:nvGraphicFramePr>
          <p:cNvPr id="125030" name="Group 102"/>
          <p:cNvGraphicFramePr>
            <a:graphicFrameLocks noGrp="1"/>
          </p:cNvGraphicFramePr>
          <p:nvPr>
            <p:ph idx="1"/>
            <p:extLst>
              <p:ext uri="{D42A27DB-BD31-4B8C-83A1-F6EECF244321}">
                <p14:modId xmlns:p14="http://schemas.microsoft.com/office/powerpoint/2010/main" val="923644655"/>
              </p:ext>
            </p:extLst>
          </p:nvPr>
        </p:nvGraphicFramePr>
        <p:xfrm>
          <a:off x="381000" y="2066925"/>
          <a:ext cx="8467725" cy="2378076"/>
        </p:xfrm>
        <a:graphic>
          <a:graphicData uri="http://schemas.openxmlformats.org/drawingml/2006/table">
            <a:tbl>
              <a:tblPr/>
              <a:tblGrid>
                <a:gridCol w="3535363">
                  <a:extLst>
                    <a:ext uri="{9D8B030D-6E8A-4147-A177-3AD203B41FA5}"/>
                  </a:extLst>
                </a:gridCol>
                <a:gridCol w="4932362">
                  <a:extLst>
                    <a:ext uri="{9D8B030D-6E8A-4147-A177-3AD203B41FA5}"/>
                  </a:extLst>
                </a:gridCol>
              </a:tblGrid>
              <a:tr h="365858">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Agent</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1" i="0" u="none" strike="noStrike" cap="none" normalizeH="0" baseline="0">
                          <a:ln>
                            <a:noFill/>
                          </a:ln>
                          <a:solidFill>
                            <a:schemeClr val="tx1"/>
                          </a:solidFill>
                          <a:effectLst/>
                          <a:latin typeface="Arial" panose="020B0604020202020204" pitchFamily="34" charset="0"/>
                        </a:rPr>
                        <a:t>Indication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extLst>
              </a:tr>
              <a:tr h="365858">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Gefitinib</a:t>
                      </a:r>
                      <a:endParaRPr kumimoji="0" lang="en-US" altLang="en-US" sz="1800" b="0" i="0" u="none" strike="noStrike" cap="none" normalizeH="0" baseline="0" dirty="0">
                        <a:ln>
                          <a:noFill/>
                        </a:ln>
                        <a:solidFill>
                          <a:srgbClr val="000000"/>
                        </a:solidFill>
                        <a:effectLst/>
                        <a:latin typeface="Arial" panose="020B0604020202020204"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dirty="0">
                          <a:ln>
                            <a:noFill/>
                          </a:ln>
                          <a:solidFill>
                            <a:srgbClr val="000000"/>
                          </a:solidFill>
                          <a:effectLst/>
                          <a:latin typeface="Arial" panose="020B0604020202020204" pitchFamily="34" charset="0"/>
                        </a:rPr>
                        <a:t>Locally advanced or metastatic NSCLC</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extLst>
              </a:tr>
              <a:tr h="640251">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rPr>
                        <a:t>Erlotinib</a:t>
                      </a:r>
                    </a:p>
                    <a:p>
                      <a:pPr marL="0" marR="0" lvl="0" indent="0" algn="l"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endParaRPr kumimoji="0" lang="en-US" altLang="en-US" sz="1800" b="0" i="0" u="none" strike="noStrike" cap="none" normalizeH="0" baseline="0">
                        <a:ln>
                          <a:noFill/>
                        </a:ln>
                        <a:solidFill>
                          <a:srgbClr val="000000"/>
                        </a:solidFill>
                        <a:effectLst/>
                        <a:latin typeface="Arial" panose="020B0604020202020204"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dirty="0">
                          <a:ln>
                            <a:noFill/>
                          </a:ln>
                          <a:solidFill>
                            <a:srgbClr val="000000"/>
                          </a:solidFill>
                          <a:effectLst/>
                          <a:latin typeface="Arial" panose="020B0604020202020204" pitchFamily="34" charset="0"/>
                        </a:rPr>
                        <a:t>Advanced NSCLC</a:t>
                      </a:r>
                    </a:p>
                    <a:p>
                      <a:pPr marL="0" marR="0" lvl="0" indent="0" algn="ctr"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dirty="0">
                          <a:ln>
                            <a:noFill/>
                          </a:ln>
                          <a:solidFill>
                            <a:srgbClr val="000000"/>
                          </a:solidFill>
                          <a:effectLst/>
                          <a:latin typeface="Arial" panose="020B0604020202020204" pitchFamily="34" charset="0"/>
                        </a:rPr>
                        <a:t>Advanced pancreatic cancer</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extLst>
              </a:tr>
              <a:tr h="640251">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rPr>
                        <a:t>Cetuximab</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dirty="0">
                          <a:ln>
                            <a:noFill/>
                          </a:ln>
                          <a:solidFill>
                            <a:srgbClr val="000000"/>
                          </a:solidFill>
                          <a:effectLst/>
                          <a:latin typeface="Arial" panose="020B0604020202020204" pitchFamily="34" charset="0"/>
                        </a:rPr>
                        <a:t>Head and neck cancer</a:t>
                      </a:r>
                      <a:br>
                        <a:rPr kumimoji="0" lang="en-US" altLang="en-US" sz="1800" b="0" i="0" u="none" strike="noStrike" cap="none" normalizeH="0" baseline="0" dirty="0">
                          <a:ln>
                            <a:noFill/>
                          </a:ln>
                          <a:solidFill>
                            <a:srgbClr val="000000"/>
                          </a:solidFill>
                          <a:effectLst/>
                          <a:latin typeface="Arial" panose="020B0604020202020204" pitchFamily="34" charset="0"/>
                        </a:rPr>
                      </a:br>
                      <a:r>
                        <a:rPr kumimoji="0" lang="en-US" altLang="en-US" sz="1800" b="0" i="0" u="none" strike="noStrike" cap="none" normalizeH="0" baseline="0" dirty="0">
                          <a:ln>
                            <a:noFill/>
                          </a:ln>
                          <a:solidFill>
                            <a:srgbClr val="000000"/>
                          </a:solidFill>
                          <a:effectLst/>
                          <a:latin typeface="Arial" panose="020B0604020202020204" pitchFamily="34" charset="0"/>
                        </a:rPr>
                        <a:t> </a:t>
                      </a:r>
                      <a:r>
                        <a:rPr kumimoji="0" lang="en-US" altLang="en-US" sz="1800" b="0" i="0" u="none" strike="noStrike" cap="none" normalizeH="0" baseline="0" dirty="0" err="1">
                          <a:ln>
                            <a:noFill/>
                          </a:ln>
                          <a:solidFill>
                            <a:srgbClr val="000000"/>
                          </a:solidFill>
                          <a:effectLst/>
                          <a:latin typeface="Arial" panose="020B0604020202020204" pitchFamily="34" charset="0"/>
                        </a:rPr>
                        <a:t>mCRC</a:t>
                      </a:r>
                      <a:endParaRPr kumimoji="0" lang="en-US" altLang="en-US" sz="1800" b="0" i="0" u="none" strike="noStrike" cap="none" normalizeH="0" baseline="0" dirty="0">
                        <a:ln>
                          <a:noFill/>
                        </a:ln>
                        <a:solidFill>
                          <a:srgbClr val="000000"/>
                        </a:solidFill>
                        <a:effectLst/>
                        <a:latin typeface="Arial" panose="020B0604020202020204"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extLst>
              </a:tr>
              <a:tr h="365858">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rPr>
                        <a:t>Panitumumab</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defRPr sz="2000">
                          <a:solidFill>
                            <a:schemeClr val="tx1"/>
                          </a:solidFill>
                          <a:latin typeface="Arial" panose="020B0604020202020204" pitchFamily="34" charset="0"/>
                        </a:defRPr>
                      </a:lvl1pPr>
                      <a:lvl2pPr>
                        <a:buFont typeface="Arial" panose="020B0604020202020204" pitchFamily="34" charset="0"/>
                        <a:defRPr sz="2000">
                          <a:solidFill>
                            <a:schemeClr val="tx1"/>
                          </a:solidFill>
                          <a:latin typeface="Arial" panose="020B0604020202020204" pitchFamily="34" charset="0"/>
                        </a:defRPr>
                      </a:lvl2pPr>
                      <a:lvl3pPr>
                        <a:buFont typeface="Arial" panose="020B0604020202020204" pitchFamily="34" charset="0"/>
                        <a:defRPr sz="1600">
                          <a:solidFill>
                            <a:schemeClr val="tx1"/>
                          </a:solidFill>
                          <a:latin typeface="Arial" panose="020B0604020202020204" pitchFamily="34" charset="0"/>
                        </a:defRPr>
                      </a:lvl3pPr>
                      <a:lvl4pPr>
                        <a:buFont typeface="Arial" panose="020B0604020202020204" pitchFamily="34" charset="0"/>
                        <a:defRPr sz="1400">
                          <a:solidFill>
                            <a:schemeClr val="tx1"/>
                          </a:solidFill>
                          <a:latin typeface="Arial" panose="020B0604020202020204" pitchFamily="34" charset="0"/>
                        </a:defRPr>
                      </a:lvl4pPr>
                      <a:lvl5pPr>
                        <a:buFont typeface="Arial" panose="020B0604020202020204" pitchFamily="34" charset="0"/>
                        <a:defRPr sz="1200">
                          <a:solidFill>
                            <a:schemeClr val="tx1"/>
                          </a:solidFill>
                          <a:latin typeface="Arial" panose="020B0604020202020204" pitchFamily="34" charset="0"/>
                        </a:defRPr>
                      </a:lvl5pPr>
                      <a:lvl6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6pPr>
                      <a:lvl7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7pPr>
                      <a:lvl8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8pPr>
                      <a:lvl9pPr fontAlgn="base">
                        <a:lnSpc>
                          <a:spcPct val="90000"/>
                        </a:lnSpc>
                        <a:spcBef>
                          <a:spcPct val="35000"/>
                        </a:spcBef>
                        <a:spcAft>
                          <a:spcPct val="25000"/>
                        </a:spcAft>
                        <a:buClr>
                          <a:schemeClr val="folHlink"/>
                        </a:buClr>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Tx/>
                        <a:buFont typeface="Wingdings" panose="05000000000000000000" pitchFamily="2" charset="2"/>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mCRC</a:t>
                      </a:r>
                      <a:endParaRPr kumimoji="0" lang="en-US" altLang="en-US" sz="1800" b="0" i="0" u="none" strike="noStrike" cap="none" normalizeH="0" baseline="0" dirty="0">
                        <a:ln>
                          <a:noFill/>
                        </a:ln>
                        <a:solidFill>
                          <a:srgbClr val="000000"/>
                        </a:solidFill>
                        <a:effectLst/>
                        <a:latin typeface="Arial" panose="020B0604020202020204"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extLst>
              </a:tr>
            </a:tbl>
          </a:graphicData>
        </a:graphic>
      </p:graphicFrame>
    </p:spTree>
    <p:extLst>
      <p:ext uri="{BB962C8B-B14F-4D97-AF65-F5344CB8AC3E}">
        <p14:creationId xmlns:p14="http://schemas.microsoft.com/office/powerpoint/2010/main" val="15986378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650" name="Picture 2" descr="overall"/>
          <p:cNvPicPr>
            <a:picLocks noChangeAspect="1" noChangeArrowheads="1"/>
          </p:cNvPicPr>
          <p:nvPr/>
        </p:nvPicPr>
        <p:blipFill>
          <a:blip r:embed="rId3">
            <a:extLst>
              <a:ext uri="{28A0092B-C50C-407E-A947-70E740481C1C}">
                <a14:useLocalDpi xmlns:a14="http://schemas.microsoft.com/office/drawing/2010/main" val="0"/>
              </a:ext>
            </a:extLst>
          </a:blip>
          <a:srcRect l="8250" b="4854"/>
          <a:stretch>
            <a:fillRect/>
          </a:stretch>
        </p:blipFill>
        <p:spPr bwMode="blackWhite">
          <a:xfrm>
            <a:off x="1373188" y="1676400"/>
            <a:ext cx="5453062" cy="3935413"/>
          </a:xfrm>
          <a:prstGeom prst="rect">
            <a:avLst/>
          </a:prstGeom>
          <a:noFill/>
          <a:extLst>
            <a:ext uri="{909E8E84-426E-40dd-AFC4-6F175D3DCCD1}">
              <a14:hiddenFill xmlns:a14="http://schemas.microsoft.com/office/drawing/2010/main">
                <a:solidFill>
                  <a:srgbClr val="FFFFFF"/>
                </a:solidFill>
              </a14:hiddenFill>
            </a:ext>
          </a:extLst>
        </p:spPr>
      </p:pic>
      <p:sp>
        <p:nvSpPr>
          <p:cNvPr id="923651" name="Rectangle 3"/>
          <p:cNvSpPr>
            <a:spLocks noGrp="1" noChangeArrowheads="1"/>
          </p:cNvSpPr>
          <p:nvPr>
            <p:ph type="title"/>
          </p:nvPr>
        </p:nvSpPr>
        <p:spPr/>
        <p:txBody>
          <a:bodyPr/>
          <a:lstStyle/>
          <a:p>
            <a:r>
              <a:rPr lang="en-GB" altLang="ja-JP" sz="4000" dirty="0" smtClean="0">
                <a:solidFill>
                  <a:srgbClr val="000090"/>
                </a:solidFill>
                <a:cs typeface="ＭＳ Ｐゴシック" charset="0"/>
              </a:rPr>
              <a:t>ISEL</a:t>
            </a:r>
            <a:br>
              <a:rPr lang="en-GB" altLang="ja-JP" sz="4000" dirty="0" smtClean="0">
                <a:solidFill>
                  <a:srgbClr val="000090"/>
                </a:solidFill>
                <a:cs typeface="ＭＳ Ｐゴシック" charset="0"/>
              </a:rPr>
            </a:br>
            <a:r>
              <a:rPr lang="en-GB" altLang="ja-JP" sz="4000" dirty="0" smtClean="0">
                <a:solidFill>
                  <a:srgbClr val="000090"/>
                </a:solidFill>
                <a:cs typeface="ＭＳ Ｐゴシック" charset="0"/>
              </a:rPr>
              <a:t> Overall </a:t>
            </a:r>
            <a:r>
              <a:rPr lang="en-GB" altLang="ja-JP" sz="4000" dirty="0">
                <a:solidFill>
                  <a:srgbClr val="000090"/>
                </a:solidFill>
                <a:cs typeface="ＭＳ Ｐゴシック" charset="0"/>
              </a:rPr>
              <a:t>Population</a:t>
            </a:r>
            <a:r>
              <a:rPr lang="en-GB" altLang="ja-JP" sz="4000" dirty="0">
                <a:solidFill>
                  <a:srgbClr val="000090"/>
                </a:solidFill>
                <a:cs typeface="Arial" charset="0"/>
              </a:rPr>
              <a:t>–</a:t>
            </a:r>
            <a:r>
              <a:rPr lang="en-GB" altLang="ja-JP" sz="4000" dirty="0">
                <a:solidFill>
                  <a:srgbClr val="000090"/>
                </a:solidFill>
                <a:cs typeface="ＭＳ Ｐゴシック" charset="0"/>
              </a:rPr>
              <a:t>Survival</a:t>
            </a:r>
          </a:p>
        </p:txBody>
      </p:sp>
      <p:sp>
        <p:nvSpPr>
          <p:cNvPr id="923652" name="Text Box 4"/>
          <p:cNvSpPr txBox="1">
            <a:spLocks noChangeArrowheads="1"/>
          </p:cNvSpPr>
          <p:nvPr/>
        </p:nvSpPr>
        <p:spPr bwMode="auto">
          <a:xfrm>
            <a:off x="273050" y="5602288"/>
            <a:ext cx="6842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1pPr>
            <a:lvl2pPr eaLnBrk="0" hangingPunct="0">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2pPr>
            <a:lvl3pPr eaLnBrk="0" hangingPunct="0">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3pPr>
            <a:lvl4pPr eaLnBrk="0" hangingPunct="0">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4pPr>
            <a:lvl5pPr eaLnBrk="0" hangingPunct="0">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796925" algn="r"/>
                <a:tab pos="1084263" algn="ctr"/>
                <a:tab pos="1776413" algn="ctr"/>
                <a:tab pos="2455863" algn="ctr"/>
                <a:tab pos="3148013" algn="ctr"/>
                <a:tab pos="3827463" algn="ctr"/>
                <a:tab pos="4572000" algn="ctr"/>
                <a:tab pos="5264150" algn="ctr"/>
                <a:tab pos="5943600" algn="ctr"/>
              </a:tabLst>
              <a:defRPr sz="2400">
                <a:solidFill>
                  <a:schemeClr val="tx1"/>
                </a:solidFill>
                <a:latin typeface="Times New Roman" charset="0"/>
                <a:ea typeface="ＭＳ Ｐゴシック" charset="0"/>
              </a:defRPr>
            </a:lvl9pPr>
          </a:lstStyle>
          <a:p>
            <a:pPr eaLnBrk="1" hangingPunct="1">
              <a:lnSpc>
                <a:spcPct val="90000"/>
              </a:lnSpc>
              <a:spcBef>
                <a:spcPct val="10000"/>
              </a:spcBef>
              <a:spcAft>
                <a:spcPct val="10000"/>
              </a:spcAft>
            </a:pPr>
            <a:r>
              <a:rPr lang="en-GB" altLang="ja-JP" sz="1800">
                <a:latin typeface="Arial" charset="0"/>
                <a:cs typeface="ＭＳ Ｐゴシック" charset="0"/>
              </a:rPr>
              <a:t>	Month:	0	2	4	6	8	10	12	14</a:t>
            </a:r>
          </a:p>
          <a:p>
            <a:pPr eaLnBrk="1" hangingPunct="1">
              <a:lnSpc>
                <a:spcPct val="90000"/>
              </a:lnSpc>
              <a:spcBef>
                <a:spcPct val="10000"/>
              </a:spcBef>
              <a:spcAft>
                <a:spcPct val="10000"/>
              </a:spcAft>
            </a:pPr>
            <a:r>
              <a:rPr lang="en-GB" altLang="ja-JP" sz="1800">
                <a:latin typeface="Arial" charset="0"/>
                <a:cs typeface="ＭＳ Ｐゴシック" charset="0"/>
              </a:rPr>
              <a:t>	At risk:	1692	1348	876	484	252	103	31</a:t>
            </a:r>
          </a:p>
        </p:txBody>
      </p:sp>
      <p:sp>
        <p:nvSpPr>
          <p:cNvPr id="923653" name="Text Box 5"/>
          <p:cNvSpPr txBox="1">
            <a:spLocks noChangeArrowheads="1"/>
          </p:cNvSpPr>
          <p:nvPr/>
        </p:nvSpPr>
        <p:spPr bwMode="auto">
          <a:xfrm rot="-5400000">
            <a:off x="-850106" y="3359944"/>
            <a:ext cx="263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t> Patients surviving (%)</a:t>
            </a:r>
          </a:p>
        </p:txBody>
      </p:sp>
      <p:graphicFrame>
        <p:nvGraphicFramePr>
          <p:cNvPr id="923654" name="Group 6"/>
          <p:cNvGraphicFramePr>
            <a:graphicFrameLocks noGrp="1"/>
          </p:cNvGraphicFramePr>
          <p:nvPr/>
        </p:nvGraphicFramePr>
        <p:xfrm>
          <a:off x="4873625" y="1676400"/>
          <a:ext cx="4040188" cy="2069592"/>
        </p:xfrm>
        <a:graphic>
          <a:graphicData uri="http://schemas.openxmlformats.org/drawingml/2006/table">
            <a:tbl>
              <a:tblPr/>
              <a:tblGrid>
                <a:gridCol w="2020888"/>
                <a:gridCol w="965200"/>
                <a:gridCol w="1054100"/>
              </a:tblGrid>
              <a:tr h="381000">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endParaRPr kumimoji="0" lang="en-GB" sz="1600" b="1" i="0" u="none" strike="noStrike" cap="none" normalizeH="0" baseline="0">
                        <a:ln>
                          <a:noFill/>
                        </a:ln>
                        <a:solidFill>
                          <a:schemeClr val="hlink"/>
                        </a:solidFill>
                        <a:effectLst/>
                        <a:latin typeface="Arial" charset="0"/>
                        <a:ea typeface="ＭＳ Ｐゴシック" charset="0"/>
                      </a:endParaRPr>
                    </a:p>
                  </a:txBody>
                  <a:tcPr marL="45720" marR="45720" anchor="b" horzOverflow="overflow">
                    <a:lnL cap="flat">
                      <a:noFill/>
                    </a:lnL>
                    <a:lnR>
                      <a:noFill/>
                    </a:lnR>
                    <a:lnT cap="flat">
                      <a:noFill/>
                    </a:lnT>
                    <a:lnB w="127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accent1"/>
                          </a:solidFill>
                          <a:effectLst/>
                          <a:latin typeface="Arial" charset="0"/>
                          <a:ea typeface="ＭＳ Ｐゴシック" charset="0"/>
                        </a:rPr>
                        <a:t>IRESSA</a:t>
                      </a:r>
                      <a:r>
                        <a:rPr kumimoji="0" lang="en-GB" sz="1600" b="1" i="0" u="none" strike="noStrike" cap="none" normalizeH="0" baseline="30000">
                          <a:ln>
                            <a:noFill/>
                          </a:ln>
                          <a:solidFill>
                            <a:schemeClr val="accent1"/>
                          </a:solidFill>
                          <a:effectLst/>
                          <a:latin typeface="Arial" charset="0"/>
                          <a:ea typeface="ＭＳ Ｐゴシック" charset="0"/>
                        </a:rPr>
                        <a:t>®</a:t>
                      </a:r>
                    </a:p>
                  </a:txBody>
                  <a:tcPr marL="45720" marR="45720" anchor="b" horzOverflow="overflow">
                    <a:lnL>
                      <a:noFill/>
                    </a:lnL>
                    <a:lnR>
                      <a:noFill/>
                    </a:lnR>
                    <a:lnT cap="flat">
                      <a:noFill/>
                    </a:lnT>
                    <a:lnB w="127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accent1"/>
                          </a:solidFill>
                          <a:effectLst/>
                          <a:latin typeface="Arial" charset="0"/>
                          <a:ea typeface="ＭＳ Ｐゴシック" charset="0"/>
                        </a:rPr>
                        <a:t>Placebo</a:t>
                      </a:r>
                    </a:p>
                  </a:txBody>
                  <a:tcPr marL="45720" marR="45720" anchor="b" horzOverflow="overflow">
                    <a:lnL>
                      <a:noFill/>
                    </a:lnL>
                    <a:lnR cap="flat">
                      <a:noFill/>
                    </a:lnR>
                    <a:lnT cap="flat">
                      <a:noFill/>
                    </a:lnT>
                    <a:lnB w="12700" cap="flat" cmpd="sng" algn="ctr">
                      <a:solidFill>
                        <a:schemeClr val="accent2"/>
                      </a:solidFill>
                      <a:prstDash val="solid"/>
                      <a:round/>
                      <a:headEnd type="none" w="sm" len="sm"/>
                      <a:tailEnd type="none" w="sm" len="sm"/>
                    </a:lnB>
                    <a:lnTlToBr>
                      <a:noFill/>
                    </a:lnTlToBr>
                    <a:lnBlToTr>
                      <a:noFill/>
                    </a:lnBlToTr>
                    <a:noFill/>
                  </a:tcPr>
                </a:tc>
              </a:tr>
              <a:tr h="333375">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Median (mo)</a:t>
                      </a:r>
                    </a:p>
                  </a:txBody>
                  <a:tcPr marL="45720" marR="45720" horzOverflow="overflow">
                    <a:lnL cap="flat">
                      <a:noFill/>
                    </a:lnL>
                    <a:lnR>
                      <a:noFill/>
                    </a:lnR>
                    <a:lnT w="12700" cap="flat" cmpd="sng" algn="ctr">
                      <a:solidFill>
                        <a:schemeClr val="accent2"/>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5.6</a:t>
                      </a:r>
                    </a:p>
                  </a:txBody>
                  <a:tcPr marL="45720" marR="45720" horzOverflow="overflow">
                    <a:lnL>
                      <a:noFill/>
                    </a:lnL>
                    <a:lnR>
                      <a:noFill/>
                    </a:lnR>
                    <a:lnT w="12700" cap="flat" cmpd="sng" algn="ctr">
                      <a:solidFill>
                        <a:schemeClr val="accent2"/>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5.1</a:t>
                      </a:r>
                    </a:p>
                  </a:txBody>
                  <a:tcPr marL="45720" marR="45720" horzOverflow="overflow">
                    <a:lnL>
                      <a:noFill/>
                    </a:lnL>
                    <a:lnR cap="flat">
                      <a:noFill/>
                    </a:lnR>
                    <a:lnT w="12700" cap="flat" cmpd="sng" algn="ctr">
                      <a:solidFill>
                        <a:schemeClr val="accent2"/>
                      </a:solidFill>
                      <a:prstDash val="solid"/>
                      <a:round/>
                      <a:headEnd type="none" w="sm" len="sm"/>
                      <a:tailEnd type="none" w="sm" len="sm"/>
                    </a:lnT>
                    <a:lnB>
                      <a:noFill/>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1 yr survival</a:t>
                      </a:r>
                    </a:p>
                  </a:txBody>
                  <a:tcPr marL="45720" marR="45720" horzOverflow="overflow">
                    <a:lnL cap="flat">
                      <a:noFill/>
                    </a:lnL>
                    <a:lnR>
                      <a:noFill/>
                    </a:lnR>
                    <a:lnT>
                      <a:noFill/>
                    </a:lnT>
                    <a:lnB w="127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27%</a:t>
                      </a:r>
                    </a:p>
                  </a:txBody>
                  <a:tcPr marL="45720" marR="45720" horzOverflow="overflow">
                    <a:lnL>
                      <a:noFill/>
                    </a:lnL>
                    <a:lnR>
                      <a:noFill/>
                    </a:lnR>
                    <a:lnT>
                      <a:noFill/>
                    </a:lnT>
                    <a:lnB w="127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22%</a:t>
                      </a:r>
                    </a:p>
                  </a:txBody>
                  <a:tcPr marL="45720" marR="45720" horzOverflow="overflow">
                    <a:lnL>
                      <a:noFill/>
                    </a:lnL>
                    <a:lnR cap="flat">
                      <a:noFill/>
                    </a:lnR>
                    <a:lnT>
                      <a:noFill/>
                    </a:lnT>
                    <a:lnB w="12700" cap="flat" cmpd="sng" algn="ctr">
                      <a:solidFill>
                        <a:schemeClr val="accent2"/>
                      </a:solidFill>
                      <a:prstDash val="solid"/>
                      <a:round/>
                      <a:headEnd type="none" w="sm" len="sm"/>
                      <a:tailEnd type="none" w="sm" len="sm"/>
                    </a:lnB>
                    <a:lnTlToBr>
                      <a:noFill/>
                    </a:lnTlToBr>
                    <a:lnBlToTr>
                      <a:noFill/>
                    </a:lnBlToTr>
                    <a:noFill/>
                  </a:tcPr>
                </a:tc>
              </a:tr>
              <a:tr h="819150">
                <a:tc gridSpan="3">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HR = 0.89 (0.78, 1.03), </a:t>
                      </a:r>
                      <a:r>
                        <a:rPr kumimoji="0" lang="en-GB" sz="1600" b="1" i="1" u="none" strike="noStrike" cap="none" normalizeH="0" baseline="0">
                          <a:ln>
                            <a:noFill/>
                          </a:ln>
                          <a:solidFill>
                            <a:schemeClr val="tx1"/>
                          </a:solidFill>
                          <a:effectLst/>
                          <a:latin typeface="Arial" charset="0"/>
                          <a:ea typeface="ＭＳ Ｐゴシック" charset="0"/>
                        </a:rPr>
                        <a:t>P </a:t>
                      </a:r>
                      <a:r>
                        <a:rPr kumimoji="0" lang="en-GB" sz="1600" b="1" i="0" u="none" strike="noStrike" cap="none" normalizeH="0" baseline="0">
                          <a:ln>
                            <a:noFill/>
                          </a:ln>
                          <a:solidFill>
                            <a:schemeClr val="tx1"/>
                          </a:solidFill>
                          <a:effectLst/>
                          <a:latin typeface="Arial" charset="0"/>
                          <a:ea typeface="ＭＳ Ｐゴシック" charset="0"/>
                        </a:rPr>
                        <a:t>= .11</a:t>
                      </a:r>
                    </a:p>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N = 1692, deaths = 969</a:t>
                      </a:r>
                    </a:p>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Cox analysis, </a:t>
                      </a:r>
                      <a:r>
                        <a:rPr kumimoji="0" lang="en-GB" sz="1600" b="1" i="1" u="none" strike="noStrike" cap="none" normalizeH="0" baseline="0">
                          <a:ln>
                            <a:noFill/>
                          </a:ln>
                          <a:solidFill>
                            <a:schemeClr val="tx1"/>
                          </a:solidFill>
                          <a:effectLst/>
                          <a:latin typeface="Arial" charset="0"/>
                          <a:ea typeface="ＭＳ Ｐゴシック" charset="0"/>
                        </a:rPr>
                        <a:t>P</a:t>
                      </a:r>
                      <a:r>
                        <a:rPr kumimoji="0" lang="en-GB" sz="1600" b="1" i="0" u="none" strike="noStrike" cap="none" normalizeH="0" baseline="0">
                          <a:ln>
                            <a:noFill/>
                          </a:ln>
                          <a:solidFill>
                            <a:schemeClr val="tx1"/>
                          </a:solidFill>
                          <a:effectLst/>
                          <a:latin typeface="Arial" charset="0"/>
                          <a:ea typeface="ＭＳ Ｐゴシック" charset="0"/>
                        </a:rPr>
                        <a:t> = .042</a:t>
                      </a:r>
                    </a:p>
                  </a:txBody>
                  <a:tcPr marL="45720" marR="45720" horzOverflow="overflow">
                    <a:lnL cap="flat">
                      <a:noFill/>
                    </a:lnL>
                    <a:lnR cap="flat">
                      <a:noFill/>
                    </a:lnR>
                    <a:lnT w="12700" cap="flat" cmpd="sng" algn="ctr">
                      <a:solidFill>
                        <a:schemeClr val="accent2"/>
                      </a:solidFill>
                      <a:prstDash val="solid"/>
                      <a:round/>
                      <a:headEnd type="none" w="sm" len="sm"/>
                      <a:tailEnd type="none" w="sm" len="sm"/>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923679" name="Text Box 31"/>
          <p:cNvSpPr txBox="1">
            <a:spLocks noChangeArrowheads="1"/>
          </p:cNvSpPr>
          <p:nvPr/>
        </p:nvSpPr>
        <p:spPr bwMode="auto">
          <a:xfrm>
            <a:off x="715963" y="1608138"/>
            <a:ext cx="67945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90000"/>
              </a:lnSpc>
              <a:spcBef>
                <a:spcPct val="25000"/>
              </a:spcBef>
              <a:spcAft>
                <a:spcPct val="20000"/>
              </a:spcAft>
            </a:pPr>
            <a:r>
              <a:rPr lang="en-US" sz="1800"/>
              <a:t>1.0</a:t>
            </a:r>
          </a:p>
          <a:p>
            <a:pPr algn="r">
              <a:lnSpc>
                <a:spcPct val="90000"/>
              </a:lnSpc>
              <a:spcBef>
                <a:spcPct val="25000"/>
              </a:spcBef>
              <a:spcAft>
                <a:spcPct val="20000"/>
              </a:spcAft>
            </a:pPr>
            <a:r>
              <a:rPr lang="en-US" sz="1800"/>
              <a:t>0.9</a:t>
            </a:r>
          </a:p>
          <a:p>
            <a:pPr algn="r">
              <a:lnSpc>
                <a:spcPct val="90000"/>
              </a:lnSpc>
              <a:spcBef>
                <a:spcPct val="25000"/>
              </a:spcBef>
              <a:spcAft>
                <a:spcPct val="20000"/>
              </a:spcAft>
            </a:pPr>
            <a:r>
              <a:rPr lang="en-US" sz="1800"/>
              <a:t>0.8</a:t>
            </a:r>
          </a:p>
          <a:p>
            <a:pPr algn="r">
              <a:lnSpc>
                <a:spcPct val="90000"/>
              </a:lnSpc>
              <a:spcBef>
                <a:spcPct val="25000"/>
              </a:spcBef>
              <a:spcAft>
                <a:spcPct val="20000"/>
              </a:spcAft>
            </a:pPr>
            <a:r>
              <a:rPr lang="en-US" sz="1800"/>
              <a:t>0.7</a:t>
            </a:r>
          </a:p>
          <a:p>
            <a:pPr algn="r">
              <a:lnSpc>
                <a:spcPct val="90000"/>
              </a:lnSpc>
              <a:spcBef>
                <a:spcPct val="25000"/>
              </a:spcBef>
              <a:spcAft>
                <a:spcPct val="20000"/>
              </a:spcAft>
            </a:pPr>
            <a:r>
              <a:rPr lang="en-US" sz="1800"/>
              <a:t>0.6</a:t>
            </a:r>
          </a:p>
          <a:p>
            <a:pPr algn="r">
              <a:lnSpc>
                <a:spcPct val="90000"/>
              </a:lnSpc>
              <a:spcBef>
                <a:spcPct val="25000"/>
              </a:spcBef>
              <a:spcAft>
                <a:spcPct val="20000"/>
              </a:spcAft>
            </a:pPr>
            <a:r>
              <a:rPr lang="en-US" sz="1800"/>
              <a:t>0.5</a:t>
            </a:r>
          </a:p>
          <a:p>
            <a:pPr algn="r">
              <a:lnSpc>
                <a:spcPct val="90000"/>
              </a:lnSpc>
              <a:spcBef>
                <a:spcPct val="25000"/>
              </a:spcBef>
              <a:spcAft>
                <a:spcPct val="20000"/>
              </a:spcAft>
            </a:pPr>
            <a:r>
              <a:rPr lang="en-US" sz="1800"/>
              <a:t>0.4</a:t>
            </a:r>
          </a:p>
          <a:p>
            <a:pPr algn="r">
              <a:lnSpc>
                <a:spcPct val="90000"/>
              </a:lnSpc>
              <a:spcBef>
                <a:spcPct val="25000"/>
              </a:spcBef>
              <a:spcAft>
                <a:spcPct val="20000"/>
              </a:spcAft>
            </a:pPr>
            <a:r>
              <a:rPr lang="en-US" sz="1800"/>
              <a:t>0.3</a:t>
            </a:r>
          </a:p>
          <a:p>
            <a:pPr algn="r">
              <a:lnSpc>
                <a:spcPct val="90000"/>
              </a:lnSpc>
              <a:spcBef>
                <a:spcPct val="25000"/>
              </a:spcBef>
              <a:spcAft>
                <a:spcPct val="20000"/>
              </a:spcAft>
            </a:pPr>
            <a:r>
              <a:rPr lang="en-US" sz="1800"/>
              <a:t>0.2</a:t>
            </a:r>
          </a:p>
          <a:p>
            <a:pPr algn="r">
              <a:lnSpc>
                <a:spcPct val="90000"/>
              </a:lnSpc>
              <a:spcBef>
                <a:spcPct val="25000"/>
              </a:spcBef>
              <a:spcAft>
                <a:spcPct val="20000"/>
              </a:spcAft>
            </a:pPr>
            <a:r>
              <a:rPr lang="en-US" sz="1800"/>
              <a:t>0.1</a:t>
            </a:r>
          </a:p>
          <a:p>
            <a:pPr algn="r">
              <a:lnSpc>
                <a:spcPct val="90000"/>
              </a:lnSpc>
              <a:spcBef>
                <a:spcPct val="25000"/>
              </a:spcBef>
              <a:spcAft>
                <a:spcPct val="20000"/>
              </a:spcAft>
            </a:pPr>
            <a:r>
              <a:rPr lang="en-US" sz="1800"/>
              <a:t>0.0</a:t>
            </a:r>
          </a:p>
        </p:txBody>
      </p:sp>
      <p:sp>
        <p:nvSpPr>
          <p:cNvPr id="923680" name="Text Box 32"/>
          <p:cNvSpPr txBox="1">
            <a:spLocks noChangeArrowheads="1"/>
          </p:cNvSpPr>
          <p:nvPr/>
        </p:nvSpPr>
        <p:spPr bwMode="auto">
          <a:xfrm>
            <a:off x="1571625" y="4619625"/>
            <a:ext cx="1943100" cy="714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74675" indent="-574675" eaLnBrk="0" hangingPunct="0">
              <a:defRPr sz="2400">
                <a:solidFill>
                  <a:schemeClr val="tx1"/>
                </a:solidFill>
                <a:latin typeface="Times New Roman" charset="0"/>
                <a:ea typeface="ＭＳ Ｐゴシック" charset="0"/>
              </a:defRPr>
            </a:lvl1pPr>
            <a:lvl2pPr marL="74136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spcAft>
                <a:spcPct val="10000"/>
              </a:spcAft>
            </a:pPr>
            <a:r>
              <a:rPr lang="ja-JP" altLang="en-GB" sz="1800">
                <a:solidFill>
                  <a:schemeClr val="accent1"/>
                </a:solidFill>
                <a:latin typeface="Arial" charset="0"/>
                <a:cs typeface="ＭＳ Ｐゴシック" charset="0"/>
              </a:rPr>
              <a:t>——</a:t>
            </a:r>
            <a:r>
              <a:rPr lang="ja-JP" altLang="en-GB" sz="1800">
                <a:solidFill>
                  <a:schemeClr val="accent2"/>
                </a:solidFill>
                <a:latin typeface="Arial" charset="0"/>
                <a:cs typeface="ＭＳ Ｐゴシック" charset="0"/>
              </a:rPr>
              <a:t>	</a:t>
            </a:r>
            <a:r>
              <a:rPr lang="en-GB" altLang="ja-JP" sz="1800">
                <a:latin typeface="Arial" charset="0"/>
                <a:cs typeface="ＭＳ Ｐゴシック" charset="0"/>
              </a:rPr>
              <a:t>IRESSA</a:t>
            </a:r>
            <a:r>
              <a:rPr lang="en-GB" altLang="ja-JP" sz="1800" baseline="30000">
                <a:latin typeface="Arial" charset="0"/>
                <a:cs typeface="ＭＳ Ｐゴシック" charset="0"/>
              </a:rPr>
              <a:t>®</a:t>
            </a:r>
          </a:p>
          <a:p>
            <a:pPr eaLnBrk="1" hangingPunct="1">
              <a:spcBef>
                <a:spcPct val="10000"/>
              </a:spcBef>
              <a:spcAft>
                <a:spcPct val="10000"/>
              </a:spcAft>
            </a:pPr>
            <a:r>
              <a:rPr lang="en-GB" altLang="ja-JP" sz="1800">
                <a:solidFill>
                  <a:schemeClr val="accent2"/>
                </a:solidFill>
                <a:latin typeface="Arial" charset="0"/>
                <a:cs typeface="ＭＳ Ｐゴシック" charset="0"/>
              </a:rPr>
              <a:t>------</a:t>
            </a:r>
            <a:r>
              <a:rPr lang="en-GB" altLang="ja-JP" sz="1800">
                <a:solidFill>
                  <a:srgbClr val="FF0000"/>
                </a:solidFill>
                <a:latin typeface="Arial" charset="0"/>
                <a:cs typeface="ＭＳ Ｐゴシック" charset="0"/>
              </a:rPr>
              <a:t>	</a:t>
            </a:r>
            <a:r>
              <a:rPr lang="en-GB" altLang="ja-JP" sz="1800">
                <a:latin typeface="Arial" charset="0"/>
                <a:cs typeface="ＭＳ Ｐゴシック" charset="0"/>
              </a:rPr>
              <a:t>Placebo</a:t>
            </a:r>
          </a:p>
        </p:txBody>
      </p:sp>
    </p:spTree>
    <p:extLst>
      <p:ext uri="{BB962C8B-B14F-4D97-AF65-F5344CB8AC3E}">
        <p14:creationId xmlns:p14="http://schemas.microsoft.com/office/powerpoint/2010/main" val="3146121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284163" y="242760"/>
            <a:ext cx="8458200" cy="1269825"/>
          </a:xfrm>
        </p:spPr>
        <p:txBody>
          <a:bodyPr/>
          <a:lstStyle/>
          <a:p>
            <a:r>
              <a:rPr lang="en-GB" sz="4000" dirty="0" smtClean="0">
                <a:solidFill>
                  <a:srgbClr val="000090"/>
                </a:solidFill>
                <a:latin typeface="+mn-lt"/>
              </a:rPr>
              <a:t>ISEL</a:t>
            </a:r>
            <a:br>
              <a:rPr lang="en-GB" sz="4000" dirty="0" smtClean="0">
                <a:solidFill>
                  <a:srgbClr val="000090"/>
                </a:solidFill>
                <a:latin typeface="+mn-lt"/>
              </a:rPr>
            </a:br>
            <a:r>
              <a:rPr lang="en-GB" sz="4000" dirty="0" smtClean="0">
                <a:solidFill>
                  <a:srgbClr val="000090"/>
                </a:solidFill>
                <a:latin typeface="+mn-lt"/>
              </a:rPr>
              <a:t>Adenocarcinoma </a:t>
            </a:r>
            <a:r>
              <a:rPr lang="en-GB" sz="4000" dirty="0">
                <a:solidFill>
                  <a:srgbClr val="000090"/>
                </a:solidFill>
                <a:latin typeface="+mn-lt"/>
              </a:rPr>
              <a:t>Population</a:t>
            </a:r>
            <a:r>
              <a:rPr lang="en-GB" altLang="ja-JP" sz="4000" dirty="0">
                <a:solidFill>
                  <a:srgbClr val="000090"/>
                </a:solidFill>
                <a:latin typeface="+mn-lt"/>
                <a:cs typeface="Arial" charset="0"/>
              </a:rPr>
              <a:t>–</a:t>
            </a:r>
            <a:r>
              <a:rPr lang="en-GB" sz="4000" dirty="0">
                <a:solidFill>
                  <a:srgbClr val="000090"/>
                </a:solidFill>
                <a:latin typeface="+mn-lt"/>
              </a:rPr>
              <a:t>Survival</a:t>
            </a:r>
          </a:p>
        </p:txBody>
      </p:sp>
      <p:pic>
        <p:nvPicPr>
          <p:cNvPr id="925699" name="Picture 3" descr="adeno"/>
          <p:cNvPicPr>
            <a:picLocks noChangeAspect="1" noChangeArrowheads="1"/>
          </p:cNvPicPr>
          <p:nvPr/>
        </p:nvPicPr>
        <p:blipFill>
          <a:blip r:embed="rId3">
            <a:extLst>
              <a:ext uri="{28A0092B-C50C-407E-A947-70E740481C1C}">
                <a14:useLocalDpi xmlns:a14="http://schemas.microsoft.com/office/drawing/2010/main" val="0"/>
              </a:ext>
            </a:extLst>
          </a:blip>
          <a:srcRect l="8000" b="4854"/>
          <a:stretch>
            <a:fillRect/>
          </a:stretch>
        </p:blipFill>
        <p:spPr bwMode="blackWhite">
          <a:xfrm>
            <a:off x="1362075" y="1803400"/>
            <a:ext cx="5494338" cy="3770313"/>
          </a:xfrm>
          <a:prstGeom prst="rect">
            <a:avLst/>
          </a:prstGeom>
          <a:noFill/>
          <a:extLst>
            <a:ext uri="{909E8E84-426E-40dd-AFC4-6F175D3DCCD1}">
              <a14:hiddenFill xmlns:a14="http://schemas.microsoft.com/office/drawing/2010/main">
                <a:solidFill>
                  <a:srgbClr val="FFFFFF"/>
                </a:solidFill>
              </a14:hiddenFill>
            </a:ext>
          </a:extLst>
        </p:spPr>
      </p:pic>
      <p:sp>
        <p:nvSpPr>
          <p:cNvPr id="925700" name="Text Box 4"/>
          <p:cNvSpPr txBox="1">
            <a:spLocks noChangeArrowheads="1"/>
          </p:cNvSpPr>
          <p:nvPr/>
        </p:nvSpPr>
        <p:spPr bwMode="auto">
          <a:xfrm>
            <a:off x="273050" y="5603875"/>
            <a:ext cx="6842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1pPr>
            <a:lvl2pPr eaLnBrk="0" hangingPunct="0">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2pPr>
            <a:lvl3pPr eaLnBrk="0" hangingPunct="0">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3pPr>
            <a:lvl4pPr eaLnBrk="0" hangingPunct="0">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4pPr>
            <a:lvl5pPr eaLnBrk="0" hangingPunct="0">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796925" algn="r"/>
                <a:tab pos="1084263" algn="ctr"/>
                <a:tab pos="1776413" algn="ctr"/>
                <a:tab pos="2463800" algn="ctr"/>
                <a:tab pos="3200400" algn="ctr"/>
                <a:tab pos="3886200" algn="ctr"/>
                <a:tab pos="4572000" algn="ctr"/>
                <a:tab pos="5264150" algn="ctr"/>
                <a:tab pos="5943600" algn="ctr"/>
              </a:tabLst>
              <a:defRPr sz="2400">
                <a:solidFill>
                  <a:schemeClr val="tx1"/>
                </a:solidFill>
                <a:latin typeface="Times New Roman" charset="0"/>
                <a:ea typeface="ＭＳ Ｐゴシック" charset="0"/>
              </a:defRPr>
            </a:lvl9pPr>
          </a:lstStyle>
          <a:p>
            <a:pPr eaLnBrk="1" hangingPunct="1">
              <a:lnSpc>
                <a:spcPct val="90000"/>
              </a:lnSpc>
              <a:spcBef>
                <a:spcPct val="10000"/>
              </a:spcBef>
              <a:spcAft>
                <a:spcPct val="10000"/>
              </a:spcAft>
            </a:pPr>
            <a:r>
              <a:rPr lang="en-GB" altLang="ja-JP" sz="1800">
                <a:latin typeface="Arial" charset="0"/>
                <a:cs typeface="ＭＳ Ｐゴシック" charset="0"/>
              </a:rPr>
              <a:t>	Month:	0	2	4	6	8	10	12	14</a:t>
            </a:r>
          </a:p>
          <a:p>
            <a:pPr eaLnBrk="1" hangingPunct="1">
              <a:lnSpc>
                <a:spcPct val="90000"/>
              </a:lnSpc>
              <a:spcBef>
                <a:spcPct val="10000"/>
              </a:spcBef>
              <a:spcAft>
                <a:spcPct val="10000"/>
              </a:spcAft>
            </a:pPr>
            <a:r>
              <a:rPr lang="en-GB" altLang="ja-JP" sz="1800">
                <a:latin typeface="Arial" charset="0"/>
                <a:cs typeface="ＭＳ Ｐゴシック" charset="0"/>
              </a:rPr>
              <a:t>	At risk:	813	670	447	262	145	65	18</a:t>
            </a:r>
          </a:p>
        </p:txBody>
      </p:sp>
      <p:sp>
        <p:nvSpPr>
          <p:cNvPr id="925702" name="Text Box 6"/>
          <p:cNvSpPr txBox="1">
            <a:spLocks noChangeArrowheads="1"/>
          </p:cNvSpPr>
          <p:nvPr/>
        </p:nvSpPr>
        <p:spPr bwMode="auto">
          <a:xfrm>
            <a:off x="715963" y="1724025"/>
            <a:ext cx="679450" cy="39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90000"/>
              </a:lnSpc>
              <a:spcBef>
                <a:spcPct val="20000"/>
              </a:spcBef>
              <a:spcAft>
                <a:spcPct val="20000"/>
              </a:spcAft>
            </a:pPr>
            <a:r>
              <a:rPr lang="en-US" sz="1800"/>
              <a:t>1.0</a:t>
            </a:r>
          </a:p>
          <a:p>
            <a:pPr algn="r">
              <a:lnSpc>
                <a:spcPct val="90000"/>
              </a:lnSpc>
              <a:spcBef>
                <a:spcPct val="20000"/>
              </a:spcBef>
              <a:spcAft>
                <a:spcPct val="20000"/>
              </a:spcAft>
            </a:pPr>
            <a:r>
              <a:rPr lang="en-US" sz="1800"/>
              <a:t>0.9</a:t>
            </a:r>
          </a:p>
          <a:p>
            <a:pPr algn="r">
              <a:lnSpc>
                <a:spcPct val="90000"/>
              </a:lnSpc>
              <a:spcBef>
                <a:spcPct val="20000"/>
              </a:spcBef>
              <a:spcAft>
                <a:spcPct val="20000"/>
              </a:spcAft>
            </a:pPr>
            <a:r>
              <a:rPr lang="en-US" sz="1800"/>
              <a:t>0.8</a:t>
            </a:r>
          </a:p>
          <a:p>
            <a:pPr algn="r">
              <a:lnSpc>
                <a:spcPct val="90000"/>
              </a:lnSpc>
              <a:spcBef>
                <a:spcPct val="20000"/>
              </a:spcBef>
              <a:spcAft>
                <a:spcPct val="20000"/>
              </a:spcAft>
            </a:pPr>
            <a:r>
              <a:rPr lang="en-US" sz="1800"/>
              <a:t>0.7</a:t>
            </a:r>
          </a:p>
          <a:p>
            <a:pPr algn="r">
              <a:lnSpc>
                <a:spcPct val="90000"/>
              </a:lnSpc>
              <a:spcBef>
                <a:spcPct val="20000"/>
              </a:spcBef>
              <a:spcAft>
                <a:spcPct val="20000"/>
              </a:spcAft>
            </a:pPr>
            <a:r>
              <a:rPr lang="en-US" sz="1800"/>
              <a:t>0.6</a:t>
            </a:r>
          </a:p>
          <a:p>
            <a:pPr algn="r">
              <a:lnSpc>
                <a:spcPct val="90000"/>
              </a:lnSpc>
              <a:spcBef>
                <a:spcPct val="20000"/>
              </a:spcBef>
              <a:spcAft>
                <a:spcPct val="20000"/>
              </a:spcAft>
            </a:pPr>
            <a:r>
              <a:rPr lang="en-US" sz="1800"/>
              <a:t>0.5</a:t>
            </a:r>
          </a:p>
          <a:p>
            <a:pPr algn="r">
              <a:lnSpc>
                <a:spcPct val="90000"/>
              </a:lnSpc>
              <a:spcBef>
                <a:spcPct val="20000"/>
              </a:spcBef>
              <a:spcAft>
                <a:spcPct val="20000"/>
              </a:spcAft>
            </a:pPr>
            <a:r>
              <a:rPr lang="en-US" sz="1800"/>
              <a:t>0.4</a:t>
            </a:r>
          </a:p>
          <a:p>
            <a:pPr algn="r">
              <a:lnSpc>
                <a:spcPct val="90000"/>
              </a:lnSpc>
              <a:spcBef>
                <a:spcPct val="20000"/>
              </a:spcBef>
              <a:spcAft>
                <a:spcPct val="20000"/>
              </a:spcAft>
            </a:pPr>
            <a:r>
              <a:rPr lang="en-US" sz="1800"/>
              <a:t>0.3</a:t>
            </a:r>
          </a:p>
          <a:p>
            <a:pPr algn="r">
              <a:lnSpc>
                <a:spcPct val="90000"/>
              </a:lnSpc>
              <a:spcBef>
                <a:spcPct val="20000"/>
              </a:spcBef>
              <a:spcAft>
                <a:spcPct val="20000"/>
              </a:spcAft>
            </a:pPr>
            <a:r>
              <a:rPr lang="en-US" sz="1800"/>
              <a:t>0.2</a:t>
            </a:r>
          </a:p>
          <a:p>
            <a:pPr algn="r">
              <a:lnSpc>
                <a:spcPct val="90000"/>
              </a:lnSpc>
              <a:spcBef>
                <a:spcPct val="20000"/>
              </a:spcBef>
              <a:spcAft>
                <a:spcPct val="20000"/>
              </a:spcAft>
            </a:pPr>
            <a:r>
              <a:rPr lang="en-US" sz="1800"/>
              <a:t>0.1</a:t>
            </a:r>
          </a:p>
          <a:p>
            <a:pPr algn="r">
              <a:lnSpc>
                <a:spcPct val="90000"/>
              </a:lnSpc>
              <a:spcBef>
                <a:spcPct val="20000"/>
              </a:spcBef>
              <a:spcAft>
                <a:spcPct val="20000"/>
              </a:spcAft>
            </a:pPr>
            <a:r>
              <a:rPr lang="en-US" sz="1800"/>
              <a:t>0.0</a:t>
            </a:r>
          </a:p>
        </p:txBody>
      </p:sp>
      <p:graphicFrame>
        <p:nvGraphicFramePr>
          <p:cNvPr id="925703" name="Group 7"/>
          <p:cNvGraphicFramePr>
            <a:graphicFrameLocks noGrp="1"/>
          </p:cNvGraphicFramePr>
          <p:nvPr/>
        </p:nvGraphicFramePr>
        <p:xfrm>
          <a:off x="4873625" y="1676400"/>
          <a:ext cx="4040188" cy="2069592"/>
        </p:xfrm>
        <a:graphic>
          <a:graphicData uri="http://schemas.openxmlformats.org/drawingml/2006/table">
            <a:tbl>
              <a:tblPr/>
              <a:tblGrid>
                <a:gridCol w="2020888"/>
                <a:gridCol w="965200"/>
                <a:gridCol w="1054100"/>
              </a:tblGrid>
              <a:tr h="381000">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endParaRPr kumimoji="0" lang="en-GB" sz="1600" b="1" i="0" u="none" strike="noStrike" cap="none" normalizeH="0" baseline="0">
                        <a:ln>
                          <a:noFill/>
                        </a:ln>
                        <a:solidFill>
                          <a:schemeClr val="hlink"/>
                        </a:solidFill>
                        <a:effectLst/>
                        <a:latin typeface="Arial" charset="0"/>
                        <a:ea typeface="ＭＳ Ｐゴシック" charset="0"/>
                      </a:endParaRPr>
                    </a:p>
                  </a:txBody>
                  <a:tcPr marL="45720" marR="45720" anchor="b" horzOverflow="overflow">
                    <a:lnL cap="flat">
                      <a:noFill/>
                    </a:lnL>
                    <a:lnR>
                      <a:noFill/>
                    </a:lnR>
                    <a:lnT cap="flat">
                      <a:noFill/>
                    </a:lnT>
                    <a:lnB w="127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accent1"/>
                          </a:solidFill>
                          <a:effectLst/>
                          <a:latin typeface="Arial" charset="0"/>
                          <a:ea typeface="ＭＳ Ｐゴシック" charset="0"/>
                        </a:rPr>
                        <a:t>IRESSA</a:t>
                      </a:r>
                      <a:r>
                        <a:rPr kumimoji="0" lang="en-GB" sz="1600" b="1" i="0" u="none" strike="noStrike" cap="none" normalizeH="0" baseline="30000">
                          <a:ln>
                            <a:noFill/>
                          </a:ln>
                          <a:solidFill>
                            <a:schemeClr val="accent1"/>
                          </a:solidFill>
                          <a:effectLst/>
                          <a:latin typeface="Arial" charset="0"/>
                          <a:ea typeface="ＭＳ Ｐゴシック" charset="0"/>
                        </a:rPr>
                        <a:t>®</a:t>
                      </a:r>
                    </a:p>
                  </a:txBody>
                  <a:tcPr marL="45720" marR="45720" anchor="b" horzOverflow="overflow">
                    <a:lnL>
                      <a:noFill/>
                    </a:lnL>
                    <a:lnR>
                      <a:noFill/>
                    </a:lnR>
                    <a:lnT cap="flat">
                      <a:noFill/>
                    </a:lnT>
                    <a:lnB w="127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accent1"/>
                          </a:solidFill>
                          <a:effectLst/>
                          <a:latin typeface="Arial" charset="0"/>
                          <a:ea typeface="ＭＳ Ｐゴシック" charset="0"/>
                        </a:rPr>
                        <a:t>Placebo</a:t>
                      </a:r>
                    </a:p>
                  </a:txBody>
                  <a:tcPr marL="45720" marR="45720" anchor="b" horzOverflow="overflow">
                    <a:lnL>
                      <a:noFill/>
                    </a:lnL>
                    <a:lnR cap="flat">
                      <a:noFill/>
                    </a:lnR>
                    <a:lnT cap="flat">
                      <a:noFill/>
                    </a:lnT>
                    <a:lnB w="12700" cap="flat" cmpd="sng" algn="ctr">
                      <a:solidFill>
                        <a:schemeClr val="accent2"/>
                      </a:solidFill>
                      <a:prstDash val="solid"/>
                      <a:round/>
                      <a:headEnd type="none" w="sm" len="sm"/>
                      <a:tailEnd type="none" w="sm" len="sm"/>
                    </a:lnB>
                    <a:lnTlToBr>
                      <a:noFill/>
                    </a:lnTlToBr>
                    <a:lnBlToTr>
                      <a:noFill/>
                    </a:lnBlToTr>
                    <a:noFill/>
                  </a:tcPr>
                </a:tc>
              </a:tr>
              <a:tr h="333375">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Median (mo)</a:t>
                      </a:r>
                    </a:p>
                  </a:txBody>
                  <a:tcPr marL="45720" marR="45720" horzOverflow="overflow">
                    <a:lnL cap="flat">
                      <a:noFill/>
                    </a:lnL>
                    <a:lnR>
                      <a:noFill/>
                    </a:lnR>
                    <a:lnT w="12700" cap="flat" cmpd="sng" algn="ctr">
                      <a:solidFill>
                        <a:schemeClr val="accent2"/>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6.3</a:t>
                      </a:r>
                    </a:p>
                  </a:txBody>
                  <a:tcPr marL="45720" marR="45720" horzOverflow="overflow">
                    <a:lnL>
                      <a:noFill/>
                    </a:lnL>
                    <a:lnR>
                      <a:noFill/>
                    </a:lnR>
                    <a:lnT w="12700" cap="flat" cmpd="sng" algn="ctr">
                      <a:solidFill>
                        <a:schemeClr val="accent2"/>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5.4</a:t>
                      </a:r>
                    </a:p>
                  </a:txBody>
                  <a:tcPr marL="45720" marR="45720" horzOverflow="overflow">
                    <a:lnL>
                      <a:noFill/>
                    </a:lnL>
                    <a:lnR cap="flat">
                      <a:noFill/>
                    </a:lnR>
                    <a:lnT w="12700" cap="flat" cmpd="sng" algn="ctr">
                      <a:solidFill>
                        <a:schemeClr val="accent2"/>
                      </a:solidFill>
                      <a:prstDash val="solid"/>
                      <a:round/>
                      <a:headEnd type="none" w="sm" len="sm"/>
                      <a:tailEnd type="none" w="sm" len="sm"/>
                    </a:lnT>
                    <a:lnB>
                      <a:noFill/>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1 yr survival</a:t>
                      </a:r>
                    </a:p>
                  </a:txBody>
                  <a:tcPr marL="45720" marR="45720" horzOverflow="overflow">
                    <a:lnL cap="flat">
                      <a:noFill/>
                    </a:lnL>
                    <a:lnR>
                      <a:noFill/>
                    </a:lnR>
                    <a:lnT>
                      <a:noFill/>
                    </a:lnT>
                    <a:lnB w="127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31%</a:t>
                      </a:r>
                    </a:p>
                  </a:txBody>
                  <a:tcPr marL="45720" marR="45720" horzOverflow="overflow">
                    <a:lnL>
                      <a:noFill/>
                    </a:lnL>
                    <a:lnR>
                      <a:noFill/>
                    </a:lnR>
                    <a:lnT>
                      <a:noFill/>
                    </a:lnT>
                    <a:lnB w="127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GB" sz="1600" b="1" i="0" u="none" strike="noStrike" cap="none" normalizeH="0" baseline="0">
                          <a:ln>
                            <a:noFill/>
                          </a:ln>
                          <a:solidFill>
                            <a:schemeClr val="tx1"/>
                          </a:solidFill>
                          <a:effectLst/>
                          <a:latin typeface="Arial" charset="0"/>
                          <a:ea typeface="ＭＳ Ｐゴシック" charset="0"/>
                        </a:rPr>
                        <a:t>17%</a:t>
                      </a:r>
                    </a:p>
                  </a:txBody>
                  <a:tcPr marL="45720" marR="45720" horzOverflow="overflow">
                    <a:lnL>
                      <a:noFill/>
                    </a:lnL>
                    <a:lnR cap="flat">
                      <a:noFill/>
                    </a:lnR>
                    <a:lnT>
                      <a:noFill/>
                    </a:lnT>
                    <a:lnB w="12700" cap="flat" cmpd="sng" algn="ctr">
                      <a:solidFill>
                        <a:schemeClr val="accent2"/>
                      </a:solidFill>
                      <a:prstDash val="solid"/>
                      <a:round/>
                      <a:headEnd type="none" w="sm" len="sm"/>
                      <a:tailEnd type="none" w="sm" len="sm"/>
                    </a:lnB>
                    <a:lnTlToBr>
                      <a:noFill/>
                    </a:lnTlToBr>
                    <a:lnBlToTr>
                      <a:noFill/>
                    </a:lnBlToTr>
                    <a:noFill/>
                  </a:tcPr>
                </a:tc>
              </a:tr>
              <a:tr h="819150">
                <a:tc gridSpan="3">
                  <a:txBody>
                    <a:bodyPr/>
                    <a:lstStyle/>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US" sz="1600" b="1" i="0" u="none" strike="noStrike" cap="none" normalizeH="0" baseline="0">
                          <a:ln>
                            <a:noFill/>
                          </a:ln>
                          <a:solidFill>
                            <a:schemeClr val="tx1"/>
                          </a:solidFill>
                          <a:effectLst/>
                          <a:latin typeface="Arial" charset="0"/>
                          <a:ea typeface="ＭＳ Ｐゴシック" charset="0"/>
                        </a:rPr>
                        <a:t>HR = 0.83 (0.67, 1.02), </a:t>
                      </a:r>
                      <a:r>
                        <a:rPr kumimoji="0" lang="en-US" sz="1600" b="1" i="1" u="none" strike="noStrike" cap="none" normalizeH="0" baseline="0">
                          <a:ln>
                            <a:noFill/>
                          </a:ln>
                          <a:solidFill>
                            <a:schemeClr val="tx1"/>
                          </a:solidFill>
                          <a:effectLst/>
                          <a:latin typeface="Arial" charset="0"/>
                          <a:ea typeface="ＭＳ Ｐゴシック" charset="0"/>
                        </a:rPr>
                        <a:t>P</a:t>
                      </a:r>
                      <a:r>
                        <a:rPr kumimoji="0" lang="en-US" sz="1600" b="1" i="0" u="none" strike="noStrike" cap="none" normalizeH="0" baseline="0">
                          <a:ln>
                            <a:noFill/>
                          </a:ln>
                          <a:solidFill>
                            <a:schemeClr val="tx1"/>
                          </a:solidFill>
                          <a:effectLst/>
                          <a:latin typeface="Arial" charset="0"/>
                          <a:ea typeface="ＭＳ Ｐゴシック" charset="0"/>
                        </a:rPr>
                        <a:t> = .07</a:t>
                      </a:r>
                    </a:p>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US" sz="1600" b="1" i="0" u="none" strike="noStrike" cap="none" normalizeH="0" baseline="0">
                          <a:ln>
                            <a:noFill/>
                          </a:ln>
                          <a:solidFill>
                            <a:schemeClr val="tx1"/>
                          </a:solidFill>
                          <a:effectLst/>
                          <a:latin typeface="Arial" charset="0"/>
                          <a:ea typeface="ＭＳ Ｐゴシック" charset="0"/>
                        </a:rPr>
                        <a:t>N = 813, deaths = 449</a:t>
                      </a:r>
                    </a:p>
                    <a:p>
                      <a:pPr marL="0" marR="0" lvl="0" indent="0" algn="ctr" defTabSz="914400" rtl="0" eaLnBrk="0" fontAlgn="base" latinLnBrk="0" hangingPunct="0">
                        <a:lnSpc>
                          <a:spcPct val="100000"/>
                        </a:lnSpc>
                        <a:spcBef>
                          <a:spcPct val="20000"/>
                        </a:spcBef>
                        <a:spcAft>
                          <a:spcPct val="20000"/>
                        </a:spcAft>
                        <a:buClr>
                          <a:schemeClr val="tx2"/>
                        </a:buClr>
                        <a:buSzTx/>
                        <a:buFontTx/>
                        <a:buNone/>
                        <a:tabLst/>
                      </a:pPr>
                      <a:r>
                        <a:rPr kumimoji="0" lang="en-US" sz="1600" b="1" i="0" u="none" strike="noStrike" cap="none" normalizeH="0" baseline="0">
                          <a:ln>
                            <a:noFill/>
                          </a:ln>
                          <a:solidFill>
                            <a:schemeClr val="tx1"/>
                          </a:solidFill>
                          <a:effectLst/>
                          <a:latin typeface="Arial" charset="0"/>
                          <a:ea typeface="ＭＳ Ｐゴシック" charset="0"/>
                        </a:rPr>
                        <a:t>Cox analysis, </a:t>
                      </a:r>
                      <a:r>
                        <a:rPr kumimoji="0" lang="en-US" sz="1600" b="1" i="1" u="none" strike="noStrike" cap="none" normalizeH="0" baseline="0">
                          <a:ln>
                            <a:noFill/>
                          </a:ln>
                          <a:solidFill>
                            <a:schemeClr val="tx1"/>
                          </a:solidFill>
                          <a:effectLst/>
                          <a:latin typeface="Arial" charset="0"/>
                          <a:ea typeface="ＭＳ Ｐゴシック" charset="0"/>
                        </a:rPr>
                        <a:t>P </a:t>
                      </a:r>
                      <a:r>
                        <a:rPr kumimoji="0" lang="en-US" sz="1600" b="1" i="0" u="none" strike="noStrike" cap="none" normalizeH="0" baseline="0">
                          <a:ln>
                            <a:noFill/>
                          </a:ln>
                          <a:solidFill>
                            <a:schemeClr val="tx1"/>
                          </a:solidFill>
                          <a:effectLst/>
                          <a:latin typeface="Arial" charset="0"/>
                          <a:ea typeface="ＭＳ Ｐゴシック" charset="0"/>
                        </a:rPr>
                        <a:t>= .030</a:t>
                      </a:r>
                    </a:p>
                  </a:txBody>
                  <a:tcPr marL="45720" marR="45720" horzOverflow="overflow">
                    <a:lnL cap="flat">
                      <a:noFill/>
                    </a:lnL>
                    <a:lnR cap="flat">
                      <a:noFill/>
                    </a:lnR>
                    <a:lnT w="12700" cap="flat" cmpd="sng" algn="ctr">
                      <a:solidFill>
                        <a:schemeClr val="accent2"/>
                      </a:solidFill>
                      <a:prstDash val="solid"/>
                      <a:round/>
                      <a:headEnd type="none" w="sm" len="sm"/>
                      <a:tailEnd type="none" w="sm" len="sm"/>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925728" name="Text Box 32"/>
          <p:cNvSpPr txBox="1">
            <a:spLocks noChangeArrowheads="1"/>
          </p:cNvSpPr>
          <p:nvPr/>
        </p:nvSpPr>
        <p:spPr bwMode="auto">
          <a:xfrm>
            <a:off x="1571625" y="4619625"/>
            <a:ext cx="1943100" cy="714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74675" indent="-574675" eaLnBrk="0" hangingPunct="0">
              <a:defRPr sz="2400">
                <a:solidFill>
                  <a:schemeClr val="tx1"/>
                </a:solidFill>
                <a:latin typeface="Times New Roman" charset="0"/>
                <a:ea typeface="ＭＳ Ｐゴシック" charset="0"/>
              </a:defRPr>
            </a:lvl1pPr>
            <a:lvl2pPr marL="74136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spcAft>
                <a:spcPct val="10000"/>
              </a:spcAft>
            </a:pPr>
            <a:r>
              <a:rPr lang="ja-JP" altLang="en-GB" sz="1800">
                <a:solidFill>
                  <a:schemeClr val="accent1"/>
                </a:solidFill>
                <a:latin typeface="Arial" charset="0"/>
                <a:cs typeface="ＭＳ Ｐゴシック" charset="0"/>
              </a:rPr>
              <a:t>——</a:t>
            </a:r>
            <a:r>
              <a:rPr lang="ja-JP" altLang="en-GB" sz="1800">
                <a:solidFill>
                  <a:schemeClr val="accent2"/>
                </a:solidFill>
                <a:latin typeface="Arial" charset="0"/>
                <a:cs typeface="ＭＳ Ｐゴシック" charset="0"/>
              </a:rPr>
              <a:t>	</a:t>
            </a:r>
            <a:r>
              <a:rPr lang="en-GB" altLang="ja-JP" sz="1800">
                <a:latin typeface="Arial" charset="0"/>
                <a:cs typeface="ＭＳ Ｐゴシック" charset="0"/>
              </a:rPr>
              <a:t>IRESSA</a:t>
            </a:r>
            <a:r>
              <a:rPr lang="en-GB" altLang="ja-JP" sz="1800" baseline="30000">
                <a:latin typeface="Arial" charset="0"/>
                <a:cs typeface="ＭＳ Ｐゴシック" charset="0"/>
              </a:rPr>
              <a:t>®</a:t>
            </a:r>
          </a:p>
          <a:p>
            <a:pPr eaLnBrk="1" hangingPunct="1">
              <a:spcBef>
                <a:spcPct val="10000"/>
              </a:spcBef>
              <a:spcAft>
                <a:spcPct val="10000"/>
              </a:spcAft>
            </a:pPr>
            <a:r>
              <a:rPr lang="en-GB" altLang="ja-JP" sz="1800">
                <a:solidFill>
                  <a:schemeClr val="accent2"/>
                </a:solidFill>
                <a:latin typeface="Arial" charset="0"/>
                <a:cs typeface="ＭＳ Ｐゴシック" charset="0"/>
              </a:rPr>
              <a:t>------</a:t>
            </a:r>
            <a:r>
              <a:rPr lang="en-GB" altLang="ja-JP" sz="1800">
                <a:solidFill>
                  <a:srgbClr val="FF0000"/>
                </a:solidFill>
                <a:latin typeface="Arial" charset="0"/>
                <a:cs typeface="ＭＳ Ｐゴシック" charset="0"/>
              </a:rPr>
              <a:t>	</a:t>
            </a:r>
            <a:r>
              <a:rPr lang="en-GB" altLang="ja-JP" sz="1800">
                <a:latin typeface="Arial" charset="0"/>
                <a:cs typeface="ＭＳ Ｐゴシック" charset="0"/>
              </a:rPr>
              <a:t>Placebo</a:t>
            </a:r>
          </a:p>
        </p:txBody>
      </p:sp>
      <p:sp>
        <p:nvSpPr>
          <p:cNvPr id="925730" name="Text Box 34"/>
          <p:cNvSpPr txBox="1">
            <a:spLocks noChangeArrowheads="1"/>
          </p:cNvSpPr>
          <p:nvPr/>
        </p:nvSpPr>
        <p:spPr bwMode="auto">
          <a:xfrm rot="-5400000">
            <a:off x="-850106" y="3359944"/>
            <a:ext cx="263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t> Patients surviving (%)</a:t>
            </a:r>
          </a:p>
        </p:txBody>
      </p:sp>
    </p:spTree>
    <p:extLst>
      <p:ext uri="{BB962C8B-B14F-4D97-AF65-F5344CB8AC3E}">
        <p14:creationId xmlns:p14="http://schemas.microsoft.com/office/powerpoint/2010/main" val="1708218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ChangeArrowheads="1"/>
          </p:cNvSpPr>
          <p:nvPr/>
        </p:nvSpPr>
        <p:spPr bwMode="auto">
          <a:xfrm>
            <a:off x="1295400" y="2613025"/>
            <a:ext cx="3238500" cy="515938"/>
          </a:xfrm>
          <a:prstGeom prst="rect">
            <a:avLst/>
          </a:prstGeom>
          <a:noFill/>
          <a:ln w="28575">
            <a:solidFill>
              <a:schemeClr val="accent1"/>
            </a:solidFill>
            <a:miter lim="800000"/>
            <a:headEnd type="none" w="sm" len="sm"/>
            <a:tailEnd type="none" w="sm" len="sm"/>
          </a:ln>
          <a:effectLst/>
          <a:extLst>
            <a:ext uri="{909E8E84-426E-40dd-AFC4-6F175D3DCCD1}">
              <a14:hiddenFill xmlns:a14="http://schemas.microsoft.com/office/drawing/2010/main">
                <a:solidFill>
                  <a:schemeClr val="hlink">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7987" name="Text Box 3"/>
          <p:cNvSpPr txBox="1">
            <a:spLocks noChangeArrowheads="1"/>
          </p:cNvSpPr>
          <p:nvPr/>
        </p:nvSpPr>
        <p:spPr bwMode="auto">
          <a:xfrm>
            <a:off x="1295400" y="2051050"/>
            <a:ext cx="3144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Adenocarcinoma</a:t>
            </a:r>
          </a:p>
        </p:txBody>
      </p:sp>
      <p:sp>
        <p:nvSpPr>
          <p:cNvPr id="937988" name="Text Box 4"/>
          <p:cNvSpPr txBox="1">
            <a:spLocks noChangeArrowheads="1"/>
          </p:cNvSpPr>
          <p:nvPr/>
        </p:nvSpPr>
        <p:spPr bwMode="auto">
          <a:xfrm>
            <a:off x="1300163" y="5416550"/>
            <a:ext cx="2357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All patients</a:t>
            </a:r>
          </a:p>
        </p:txBody>
      </p:sp>
      <p:sp>
        <p:nvSpPr>
          <p:cNvPr id="937989" name="Text Box 5"/>
          <p:cNvSpPr txBox="1">
            <a:spLocks noChangeArrowheads="1"/>
          </p:cNvSpPr>
          <p:nvPr/>
        </p:nvSpPr>
        <p:spPr bwMode="auto">
          <a:xfrm>
            <a:off x="1295400" y="4891088"/>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Female</a:t>
            </a:r>
          </a:p>
        </p:txBody>
      </p:sp>
      <p:sp>
        <p:nvSpPr>
          <p:cNvPr id="937990" name="Text Box 6"/>
          <p:cNvSpPr txBox="1">
            <a:spLocks noChangeArrowheads="1"/>
          </p:cNvSpPr>
          <p:nvPr/>
        </p:nvSpPr>
        <p:spPr bwMode="auto">
          <a:xfrm>
            <a:off x="1295400" y="4360863"/>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PS 0,1</a:t>
            </a:r>
          </a:p>
        </p:txBody>
      </p:sp>
      <p:sp>
        <p:nvSpPr>
          <p:cNvPr id="937991" name="Text Box 7"/>
          <p:cNvSpPr txBox="1">
            <a:spLocks noChangeArrowheads="1"/>
          </p:cNvSpPr>
          <p:nvPr/>
        </p:nvSpPr>
        <p:spPr bwMode="auto">
          <a:xfrm>
            <a:off x="1295400" y="3773488"/>
            <a:ext cx="1684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1 prior chemo</a:t>
            </a:r>
          </a:p>
        </p:txBody>
      </p:sp>
      <p:sp>
        <p:nvSpPr>
          <p:cNvPr id="937992" name="Text Box 8"/>
          <p:cNvSpPr txBox="1">
            <a:spLocks noChangeArrowheads="1"/>
          </p:cNvSpPr>
          <p:nvPr/>
        </p:nvSpPr>
        <p:spPr bwMode="auto">
          <a:xfrm>
            <a:off x="1295400" y="3194050"/>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Refractory</a:t>
            </a:r>
          </a:p>
        </p:txBody>
      </p:sp>
      <p:sp>
        <p:nvSpPr>
          <p:cNvPr id="937993" name="Text Box 9"/>
          <p:cNvSpPr txBox="1">
            <a:spLocks noChangeArrowheads="1"/>
          </p:cNvSpPr>
          <p:nvPr/>
        </p:nvSpPr>
        <p:spPr bwMode="auto">
          <a:xfrm>
            <a:off x="1295400" y="2614613"/>
            <a:ext cx="1797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Never smoked</a:t>
            </a:r>
          </a:p>
        </p:txBody>
      </p:sp>
      <p:sp>
        <p:nvSpPr>
          <p:cNvPr id="937994" name="Rectangle 10"/>
          <p:cNvSpPr>
            <a:spLocks noChangeArrowheads="1"/>
          </p:cNvSpPr>
          <p:nvPr/>
        </p:nvSpPr>
        <p:spPr bwMode="auto">
          <a:xfrm>
            <a:off x="1295400" y="2251075"/>
            <a:ext cx="2259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Non-adenocarcinoma</a:t>
            </a:r>
          </a:p>
        </p:txBody>
      </p:sp>
      <p:sp>
        <p:nvSpPr>
          <p:cNvPr id="937995" name="Rectangle 11"/>
          <p:cNvSpPr>
            <a:spLocks noChangeArrowheads="1"/>
          </p:cNvSpPr>
          <p:nvPr/>
        </p:nvSpPr>
        <p:spPr bwMode="auto">
          <a:xfrm>
            <a:off x="1295400" y="2816225"/>
            <a:ext cx="155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Ever smoked</a:t>
            </a:r>
          </a:p>
        </p:txBody>
      </p:sp>
      <p:sp>
        <p:nvSpPr>
          <p:cNvPr id="937996" name="Rectangle 12"/>
          <p:cNvSpPr>
            <a:spLocks noChangeArrowheads="1"/>
          </p:cNvSpPr>
          <p:nvPr/>
        </p:nvSpPr>
        <p:spPr bwMode="auto">
          <a:xfrm>
            <a:off x="1295400" y="3379788"/>
            <a:ext cx="1111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Intolerant</a:t>
            </a:r>
          </a:p>
        </p:txBody>
      </p:sp>
      <p:sp>
        <p:nvSpPr>
          <p:cNvPr id="937997" name="Rectangle 13"/>
          <p:cNvSpPr>
            <a:spLocks noChangeArrowheads="1"/>
          </p:cNvSpPr>
          <p:nvPr/>
        </p:nvSpPr>
        <p:spPr bwMode="auto">
          <a:xfrm>
            <a:off x="1295400" y="3946525"/>
            <a:ext cx="1927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2 prior chemos</a:t>
            </a:r>
          </a:p>
        </p:txBody>
      </p:sp>
      <p:sp>
        <p:nvSpPr>
          <p:cNvPr id="937998" name="Rectangle 14"/>
          <p:cNvSpPr>
            <a:spLocks noChangeArrowheads="1"/>
          </p:cNvSpPr>
          <p:nvPr/>
        </p:nvSpPr>
        <p:spPr bwMode="auto">
          <a:xfrm>
            <a:off x="1295400" y="4537075"/>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PS 2,3</a:t>
            </a:r>
          </a:p>
        </p:txBody>
      </p:sp>
      <p:sp>
        <p:nvSpPr>
          <p:cNvPr id="937999" name="Rectangle 15"/>
          <p:cNvSpPr>
            <a:spLocks noChangeArrowheads="1"/>
          </p:cNvSpPr>
          <p:nvPr/>
        </p:nvSpPr>
        <p:spPr bwMode="auto">
          <a:xfrm>
            <a:off x="1295400" y="5075238"/>
            <a:ext cx="636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Male</a:t>
            </a:r>
          </a:p>
        </p:txBody>
      </p:sp>
      <p:sp>
        <p:nvSpPr>
          <p:cNvPr id="938000" name="Text Box 16"/>
          <p:cNvSpPr txBox="1">
            <a:spLocks noChangeArrowheads="1"/>
          </p:cNvSpPr>
          <p:nvPr/>
        </p:nvSpPr>
        <p:spPr bwMode="auto">
          <a:xfrm>
            <a:off x="3067050" y="5926138"/>
            <a:ext cx="2500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t>Hazard ratio and 95% CI</a:t>
            </a:r>
          </a:p>
        </p:txBody>
      </p:sp>
      <p:sp>
        <p:nvSpPr>
          <p:cNvPr id="938001" name="Line 17"/>
          <p:cNvSpPr>
            <a:spLocks noChangeShapeType="1"/>
          </p:cNvSpPr>
          <p:nvPr/>
        </p:nvSpPr>
        <p:spPr bwMode="auto">
          <a:xfrm flipH="1">
            <a:off x="2514600" y="6362700"/>
            <a:ext cx="1676400" cy="1588"/>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8002" name="Line 18"/>
          <p:cNvSpPr>
            <a:spLocks noChangeShapeType="1"/>
          </p:cNvSpPr>
          <p:nvPr/>
        </p:nvSpPr>
        <p:spPr bwMode="auto">
          <a:xfrm>
            <a:off x="4343400" y="6362700"/>
            <a:ext cx="1676400" cy="1588"/>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8003" name="Text Box 19"/>
          <p:cNvSpPr txBox="1">
            <a:spLocks noChangeArrowheads="1"/>
          </p:cNvSpPr>
          <p:nvPr/>
        </p:nvSpPr>
        <p:spPr bwMode="auto">
          <a:xfrm>
            <a:off x="2514600" y="6418263"/>
            <a:ext cx="1763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t>Favors IRESSA</a:t>
            </a:r>
            <a:r>
              <a:rPr lang="en-GB" sz="1600" baseline="30000"/>
              <a:t>®</a:t>
            </a:r>
          </a:p>
        </p:txBody>
      </p:sp>
      <p:sp>
        <p:nvSpPr>
          <p:cNvPr id="938004" name="Text Box 20"/>
          <p:cNvSpPr txBox="1">
            <a:spLocks noChangeArrowheads="1"/>
          </p:cNvSpPr>
          <p:nvPr/>
        </p:nvSpPr>
        <p:spPr bwMode="auto">
          <a:xfrm>
            <a:off x="4297363" y="6418263"/>
            <a:ext cx="1673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t>Favors placebo</a:t>
            </a:r>
          </a:p>
        </p:txBody>
      </p:sp>
      <p:sp>
        <p:nvSpPr>
          <p:cNvPr id="938005" name="Text Box 21"/>
          <p:cNvSpPr txBox="1">
            <a:spLocks noChangeArrowheads="1"/>
          </p:cNvSpPr>
          <p:nvPr/>
        </p:nvSpPr>
        <p:spPr bwMode="auto">
          <a:xfrm>
            <a:off x="6286500" y="2051050"/>
            <a:ext cx="760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11.4%</a:t>
            </a:r>
          </a:p>
        </p:txBody>
      </p:sp>
      <p:sp>
        <p:nvSpPr>
          <p:cNvPr id="938006" name="Text Box 22"/>
          <p:cNvSpPr txBox="1">
            <a:spLocks noChangeArrowheads="1"/>
          </p:cNvSpPr>
          <p:nvPr/>
        </p:nvSpPr>
        <p:spPr bwMode="auto">
          <a:xfrm>
            <a:off x="6405563" y="541655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7.7%</a:t>
            </a:r>
          </a:p>
        </p:txBody>
      </p:sp>
      <p:sp>
        <p:nvSpPr>
          <p:cNvPr id="938007" name="Text Box 23"/>
          <p:cNvSpPr txBox="1">
            <a:spLocks noChangeArrowheads="1"/>
          </p:cNvSpPr>
          <p:nvPr/>
        </p:nvSpPr>
        <p:spPr bwMode="auto">
          <a:xfrm>
            <a:off x="6286500" y="4891088"/>
            <a:ext cx="760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14.0%</a:t>
            </a:r>
          </a:p>
        </p:txBody>
      </p:sp>
      <p:sp>
        <p:nvSpPr>
          <p:cNvPr id="938008" name="Text Box 24"/>
          <p:cNvSpPr txBox="1">
            <a:spLocks noChangeArrowheads="1"/>
          </p:cNvSpPr>
          <p:nvPr/>
        </p:nvSpPr>
        <p:spPr bwMode="auto">
          <a:xfrm>
            <a:off x="6400800" y="436086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8.3%</a:t>
            </a:r>
          </a:p>
        </p:txBody>
      </p:sp>
      <p:sp>
        <p:nvSpPr>
          <p:cNvPr id="938009" name="Text Box 25"/>
          <p:cNvSpPr txBox="1">
            <a:spLocks noChangeArrowheads="1"/>
          </p:cNvSpPr>
          <p:nvPr/>
        </p:nvSpPr>
        <p:spPr bwMode="auto">
          <a:xfrm>
            <a:off x="6400800" y="377348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7.4%</a:t>
            </a:r>
          </a:p>
        </p:txBody>
      </p:sp>
      <p:sp>
        <p:nvSpPr>
          <p:cNvPr id="938010" name="Text Box 26"/>
          <p:cNvSpPr txBox="1">
            <a:spLocks noChangeArrowheads="1"/>
          </p:cNvSpPr>
          <p:nvPr/>
        </p:nvSpPr>
        <p:spPr bwMode="auto">
          <a:xfrm>
            <a:off x="6400800" y="319405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7.8%</a:t>
            </a:r>
          </a:p>
        </p:txBody>
      </p:sp>
      <p:sp>
        <p:nvSpPr>
          <p:cNvPr id="938011" name="Text Box 27"/>
          <p:cNvSpPr txBox="1">
            <a:spLocks noChangeArrowheads="1"/>
          </p:cNvSpPr>
          <p:nvPr/>
        </p:nvSpPr>
        <p:spPr bwMode="auto">
          <a:xfrm>
            <a:off x="6286500" y="2614613"/>
            <a:ext cx="760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17.2%</a:t>
            </a:r>
          </a:p>
        </p:txBody>
      </p:sp>
      <p:sp>
        <p:nvSpPr>
          <p:cNvPr id="938012" name="Rectangle 28"/>
          <p:cNvSpPr>
            <a:spLocks noChangeArrowheads="1"/>
          </p:cNvSpPr>
          <p:nvPr/>
        </p:nvSpPr>
        <p:spPr bwMode="auto">
          <a:xfrm>
            <a:off x="6400800" y="225107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4.6%</a:t>
            </a:r>
          </a:p>
        </p:txBody>
      </p:sp>
      <p:sp>
        <p:nvSpPr>
          <p:cNvPr id="938013" name="Rectangle 29"/>
          <p:cNvSpPr>
            <a:spLocks noChangeArrowheads="1"/>
          </p:cNvSpPr>
          <p:nvPr/>
        </p:nvSpPr>
        <p:spPr bwMode="auto">
          <a:xfrm>
            <a:off x="6400800" y="281622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5.2%</a:t>
            </a:r>
          </a:p>
        </p:txBody>
      </p:sp>
      <p:sp>
        <p:nvSpPr>
          <p:cNvPr id="938014" name="Rectangle 30"/>
          <p:cNvSpPr>
            <a:spLocks noChangeArrowheads="1"/>
          </p:cNvSpPr>
          <p:nvPr/>
        </p:nvSpPr>
        <p:spPr bwMode="auto">
          <a:xfrm>
            <a:off x="6400800" y="337978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7.2%</a:t>
            </a:r>
          </a:p>
        </p:txBody>
      </p:sp>
      <p:sp>
        <p:nvSpPr>
          <p:cNvPr id="938015" name="Rectangle 31"/>
          <p:cNvSpPr>
            <a:spLocks noChangeArrowheads="1"/>
          </p:cNvSpPr>
          <p:nvPr/>
        </p:nvSpPr>
        <p:spPr bwMode="auto">
          <a:xfrm>
            <a:off x="6400800" y="394652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8.0%</a:t>
            </a:r>
          </a:p>
        </p:txBody>
      </p:sp>
      <p:sp>
        <p:nvSpPr>
          <p:cNvPr id="938016" name="Rectangle 32"/>
          <p:cNvSpPr>
            <a:spLocks noChangeArrowheads="1"/>
          </p:cNvSpPr>
          <p:nvPr/>
        </p:nvSpPr>
        <p:spPr bwMode="auto">
          <a:xfrm>
            <a:off x="6400800" y="453707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6.6%</a:t>
            </a:r>
          </a:p>
        </p:txBody>
      </p:sp>
      <p:sp>
        <p:nvSpPr>
          <p:cNvPr id="938017" name="Rectangle 33"/>
          <p:cNvSpPr>
            <a:spLocks noChangeArrowheads="1"/>
          </p:cNvSpPr>
          <p:nvPr/>
        </p:nvSpPr>
        <p:spPr bwMode="auto">
          <a:xfrm>
            <a:off x="6400800" y="507523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4.9%</a:t>
            </a:r>
          </a:p>
        </p:txBody>
      </p:sp>
      <p:sp>
        <p:nvSpPr>
          <p:cNvPr id="938018" name="Text Box 34"/>
          <p:cNvSpPr txBox="1">
            <a:spLocks noChangeArrowheads="1"/>
          </p:cNvSpPr>
          <p:nvPr/>
        </p:nvSpPr>
        <p:spPr bwMode="auto">
          <a:xfrm>
            <a:off x="2473325" y="1585913"/>
            <a:ext cx="1171575" cy="3968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a:solidFill>
                  <a:schemeClr val="tx2"/>
                </a:solidFill>
              </a:rPr>
              <a:t>Survival</a:t>
            </a:r>
          </a:p>
        </p:txBody>
      </p:sp>
      <p:sp>
        <p:nvSpPr>
          <p:cNvPr id="938019" name="Text Box 35"/>
          <p:cNvSpPr txBox="1">
            <a:spLocks noChangeArrowheads="1"/>
          </p:cNvSpPr>
          <p:nvPr/>
        </p:nvSpPr>
        <p:spPr bwMode="auto">
          <a:xfrm>
            <a:off x="5673725" y="1585913"/>
            <a:ext cx="1935163" cy="3968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a:solidFill>
                  <a:schemeClr val="tx2"/>
                </a:solidFill>
              </a:rPr>
              <a:t>Response rate</a:t>
            </a:r>
          </a:p>
        </p:txBody>
      </p:sp>
      <p:sp>
        <p:nvSpPr>
          <p:cNvPr id="938020" name="Rectangle 36"/>
          <p:cNvSpPr>
            <a:spLocks noGrp="1" noChangeArrowheads="1"/>
          </p:cNvSpPr>
          <p:nvPr>
            <p:ph type="title"/>
          </p:nvPr>
        </p:nvSpPr>
        <p:spPr>
          <a:xfrm>
            <a:off x="301625" y="647700"/>
            <a:ext cx="8540750" cy="762000"/>
          </a:xfrm>
          <a:noFill/>
          <a:ln/>
        </p:spPr>
        <p:txBody>
          <a:bodyPr/>
          <a:lstStyle/>
          <a:p>
            <a:r>
              <a:rPr lang="en-US" dirty="0">
                <a:solidFill>
                  <a:srgbClr val="000090"/>
                </a:solidFill>
              </a:rPr>
              <a:t>Effects in </a:t>
            </a:r>
            <a:r>
              <a:rPr lang="en-US" dirty="0" smtClean="0">
                <a:solidFill>
                  <a:srgbClr val="000090"/>
                </a:solidFill>
              </a:rPr>
              <a:t>subsets - ISEL</a:t>
            </a:r>
            <a:endParaRPr lang="en-US" dirty="0">
              <a:solidFill>
                <a:srgbClr val="000090"/>
              </a:solidFill>
            </a:endParaRPr>
          </a:p>
        </p:txBody>
      </p:sp>
      <p:sp>
        <p:nvSpPr>
          <p:cNvPr id="938021" name="Line 37"/>
          <p:cNvSpPr>
            <a:spLocks noChangeShapeType="1"/>
          </p:cNvSpPr>
          <p:nvPr/>
        </p:nvSpPr>
        <p:spPr bwMode="auto">
          <a:xfrm>
            <a:off x="3881438" y="223678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22" name="Rectangle 38"/>
          <p:cNvSpPr>
            <a:spLocks noChangeArrowheads="1"/>
          </p:cNvSpPr>
          <p:nvPr/>
        </p:nvSpPr>
        <p:spPr bwMode="auto">
          <a:xfrm>
            <a:off x="3881438" y="2157413"/>
            <a:ext cx="96837" cy="79375"/>
          </a:xfrm>
          <a:prstGeom prst="rect">
            <a:avLst/>
          </a:prstGeom>
          <a:solidFill>
            <a:schemeClr val="tx1"/>
          </a:solidFill>
          <a:ln w="7938">
            <a:solidFill>
              <a:schemeClr val="tx1"/>
            </a:solidFill>
            <a:miter lim="800000"/>
            <a:headEnd/>
            <a:tailEnd/>
          </a:ln>
        </p:spPr>
        <p:txBody>
          <a:bodyPr/>
          <a:lstStyle/>
          <a:p>
            <a:endParaRPr lang="en-US"/>
          </a:p>
        </p:txBody>
      </p:sp>
      <p:sp>
        <p:nvSpPr>
          <p:cNvPr id="938023" name="Line 39"/>
          <p:cNvSpPr>
            <a:spLocks noChangeShapeType="1"/>
          </p:cNvSpPr>
          <p:nvPr/>
        </p:nvSpPr>
        <p:spPr bwMode="auto">
          <a:xfrm>
            <a:off x="3670300" y="2190750"/>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24" name="Rectangle 40"/>
          <p:cNvSpPr>
            <a:spLocks noChangeArrowheads="1"/>
          </p:cNvSpPr>
          <p:nvPr/>
        </p:nvSpPr>
        <p:spPr bwMode="auto">
          <a:xfrm>
            <a:off x="3670300" y="2190750"/>
            <a:ext cx="520700" cy="11113"/>
          </a:xfrm>
          <a:prstGeom prst="rect">
            <a:avLst/>
          </a:prstGeom>
          <a:solidFill>
            <a:schemeClr val="tx1"/>
          </a:solidFill>
          <a:ln w="7938">
            <a:solidFill>
              <a:schemeClr val="tx1"/>
            </a:solidFill>
            <a:miter lim="800000"/>
            <a:headEnd/>
            <a:tailEnd/>
          </a:ln>
        </p:spPr>
        <p:txBody>
          <a:bodyPr/>
          <a:lstStyle/>
          <a:p>
            <a:endParaRPr lang="en-US"/>
          </a:p>
        </p:txBody>
      </p:sp>
      <p:sp>
        <p:nvSpPr>
          <p:cNvPr id="938025" name="Line 41"/>
          <p:cNvSpPr>
            <a:spLocks noChangeShapeType="1"/>
          </p:cNvSpPr>
          <p:nvPr/>
        </p:nvSpPr>
        <p:spPr bwMode="auto">
          <a:xfrm>
            <a:off x="4079875" y="2443163"/>
            <a:ext cx="1588"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26" name="Rectangle 42"/>
          <p:cNvSpPr>
            <a:spLocks noChangeArrowheads="1"/>
          </p:cNvSpPr>
          <p:nvPr/>
        </p:nvSpPr>
        <p:spPr bwMode="auto">
          <a:xfrm>
            <a:off x="4079875" y="2357438"/>
            <a:ext cx="103188" cy="85725"/>
          </a:xfrm>
          <a:prstGeom prst="rect">
            <a:avLst/>
          </a:prstGeom>
          <a:solidFill>
            <a:schemeClr val="tx1"/>
          </a:solidFill>
          <a:ln w="7938">
            <a:solidFill>
              <a:schemeClr val="tx1"/>
            </a:solidFill>
            <a:miter lim="800000"/>
            <a:headEnd/>
            <a:tailEnd/>
          </a:ln>
        </p:spPr>
        <p:txBody>
          <a:bodyPr/>
          <a:lstStyle/>
          <a:p>
            <a:endParaRPr lang="en-US"/>
          </a:p>
        </p:txBody>
      </p:sp>
      <p:sp>
        <p:nvSpPr>
          <p:cNvPr id="938027" name="Line 43"/>
          <p:cNvSpPr>
            <a:spLocks noChangeShapeType="1"/>
          </p:cNvSpPr>
          <p:nvPr/>
        </p:nvSpPr>
        <p:spPr bwMode="auto">
          <a:xfrm>
            <a:off x="3887788" y="239395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28" name="Rectangle 44"/>
          <p:cNvSpPr>
            <a:spLocks noChangeArrowheads="1"/>
          </p:cNvSpPr>
          <p:nvPr/>
        </p:nvSpPr>
        <p:spPr bwMode="auto">
          <a:xfrm>
            <a:off x="3887788" y="2393950"/>
            <a:ext cx="487362" cy="12700"/>
          </a:xfrm>
          <a:prstGeom prst="rect">
            <a:avLst/>
          </a:prstGeom>
          <a:solidFill>
            <a:schemeClr val="tx1"/>
          </a:solidFill>
          <a:ln w="7938">
            <a:solidFill>
              <a:schemeClr val="tx1"/>
            </a:solidFill>
            <a:miter lim="800000"/>
            <a:headEnd/>
            <a:tailEnd/>
          </a:ln>
        </p:spPr>
        <p:txBody>
          <a:bodyPr/>
          <a:lstStyle/>
          <a:p>
            <a:endParaRPr lang="en-US"/>
          </a:p>
        </p:txBody>
      </p:sp>
      <p:sp>
        <p:nvSpPr>
          <p:cNvPr id="938029" name="Line 45"/>
          <p:cNvSpPr>
            <a:spLocks noChangeShapeType="1"/>
          </p:cNvSpPr>
          <p:nvPr/>
        </p:nvSpPr>
        <p:spPr bwMode="auto">
          <a:xfrm>
            <a:off x="3644900" y="2781300"/>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30" name="Rectangle 46"/>
          <p:cNvSpPr>
            <a:spLocks noChangeArrowheads="1"/>
          </p:cNvSpPr>
          <p:nvPr/>
        </p:nvSpPr>
        <p:spPr bwMode="auto">
          <a:xfrm>
            <a:off x="3644900" y="2732088"/>
            <a:ext cx="60325" cy="49212"/>
          </a:xfrm>
          <a:prstGeom prst="rect">
            <a:avLst/>
          </a:prstGeom>
          <a:solidFill>
            <a:schemeClr val="tx1"/>
          </a:solidFill>
          <a:ln w="7938">
            <a:solidFill>
              <a:schemeClr val="tx1"/>
            </a:solidFill>
            <a:miter lim="800000"/>
            <a:headEnd/>
            <a:tailEnd/>
          </a:ln>
        </p:spPr>
        <p:txBody>
          <a:bodyPr/>
          <a:lstStyle/>
          <a:p>
            <a:endParaRPr lang="en-US"/>
          </a:p>
        </p:txBody>
      </p:sp>
      <p:sp>
        <p:nvSpPr>
          <p:cNvPr id="938031" name="Line 47"/>
          <p:cNvSpPr>
            <a:spLocks noChangeShapeType="1"/>
          </p:cNvSpPr>
          <p:nvPr/>
        </p:nvSpPr>
        <p:spPr bwMode="auto">
          <a:xfrm>
            <a:off x="3255963" y="275113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32" name="Rectangle 48"/>
          <p:cNvSpPr>
            <a:spLocks noChangeArrowheads="1"/>
          </p:cNvSpPr>
          <p:nvPr/>
        </p:nvSpPr>
        <p:spPr bwMode="auto">
          <a:xfrm>
            <a:off x="3255963" y="2751138"/>
            <a:ext cx="838200" cy="11112"/>
          </a:xfrm>
          <a:prstGeom prst="rect">
            <a:avLst/>
          </a:prstGeom>
          <a:solidFill>
            <a:schemeClr val="tx1"/>
          </a:solidFill>
          <a:ln w="7938">
            <a:solidFill>
              <a:schemeClr val="tx1"/>
            </a:solidFill>
            <a:miter lim="800000"/>
            <a:headEnd/>
            <a:tailEnd/>
          </a:ln>
        </p:spPr>
        <p:txBody>
          <a:bodyPr/>
          <a:lstStyle/>
          <a:p>
            <a:endParaRPr lang="en-US"/>
          </a:p>
        </p:txBody>
      </p:sp>
      <p:sp>
        <p:nvSpPr>
          <p:cNvPr id="938033" name="Line 49"/>
          <p:cNvSpPr>
            <a:spLocks noChangeShapeType="1"/>
          </p:cNvSpPr>
          <p:nvPr/>
        </p:nvSpPr>
        <p:spPr bwMode="auto">
          <a:xfrm>
            <a:off x="4052888" y="301307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34" name="Rectangle 50"/>
          <p:cNvSpPr>
            <a:spLocks noChangeArrowheads="1"/>
          </p:cNvSpPr>
          <p:nvPr/>
        </p:nvSpPr>
        <p:spPr bwMode="auto">
          <a:xfrm>
            <a:off x="4052888" y="2908300"/>
            <a:ext cx="128587" cy="104775"/>
          </a:xfrm>
          <a:prstGeom prst="rect">
            <a:avLst/>
          </a:prstGeom>
          <a:solidFill>
            <a:schemeClr val="tx1"/>
          </a:solidFill>
          <a:ln w="7938">
            <a:solidFill>
              <a:schemeClr val="tx1"/>
            </a:solidFill>
            <a:miter lim="800000"/>
            <a:headEnd/>
            <a:tailEnd/>
          </a:ln>
        </p:spPr>
        <p:txBody>
          <a:bodyPr/>
          <a:lstStyle/>
          <a:p>
            <a:endParaRPr lang="en-US"/>
          </a:p>
        </p:txBody>
      </p:sp>
      <p:sp>
        <p:nvSpPr>
          <p:cNvPr id="938035" name="Line 51"/>
          <p:cNvSpPr>
            <a:spLocks noChangeShapeType="1"/>
          </p:cNvSpPr>
          <p:nvPr/>
        </p:nvSpPr>
        <p:spPr bwMode="auto">
          <a:xfrm>
            <a:off x="3921125" y="2954338"/>
            <a:ext cx="1588"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36" name="Rectangle 52"/>
          <p:cNvSpPr>
            <a:spLocks noChangeArrowheads="1"/>
          </p:cNvSpPr>
          <p:nvPr/>
        </p:nvSpPr>
        <p:spPr bwMode="auto">
          <a:xfrm>
            <a:off x="3921125" y="2954338"/>
            <a:ext cx="393700" cy="11112"/>
          </a:xfrm>
          <a:prstGeom prst="rect">
            <a:avLst/>
          </a:prstGeom>
          <a:solidFill>
            <a:schemeClr val="tx1"/>
          </a:solidFill>
          <a:ln w="7938">
            <a:solidFill>
              <a:schemeClr val="tx1"/>
            </a:solidFill>
            <a:miter lim="800000"/>
            <a:headEnd/>
            <a:tailEnd/>
          </a:ln>
        </p:spPr>
        <p:txBody>
          <a:bodyPr/>
          <a:lstStyle/>
          <a:p>
            <a:endParaRPr lang="en-US"/>
          </a:p>
        </p:txBody>
      </p:sp>
      <p:sp>
        <p:nvSpPr>
          <p:cNvPr id="938037" name="Line 53"/>
          <p:cNvSpPr>
            <a:spLocks noChangeShapeType="1"/>
          </p:cNvSpPr>
          <p:nvPr/>
        </p:nvSpPr>
        <p:spPr bwMode="auto">
          <a:xfrm>
            <a:off x="3948113" y="337343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38" name="Rectangle 54"/>
          <p:cNvSpPr>
            <a:spLocks noChangeArrowheads="1"/>
          </p:cNvSpPr>
          <p:nvPr/>
        </p:nvSpPr>
        <p:spPr bwMode="auto">
          <a:xfrm>
            <a:off x="3948113" y="3260725"/>
            <a:ext cx="136525" cy="112713"/>
          </a:xfrm>
          <a:prstGeom prst="rect">
            <a:avLst/>
          </a:prstGeom>
          <a:solidFill>
            <a:schemeClr val="tx1"/>
          </a:solidFill>
          <a:ln w="7938">
            <a:solidFill>
              <a:schemeClr val="tx1"/>
            </a:solidFill>
            <a:miter lim="800000"/>
            <a:headEnd/>
            <a:tailEnd/>
          </a:ln>
        </p:spPr>
        <p:txBody>
          <a:bodyPr/>
          <a:lstStyle/>
          <a:p>
            <a:endParaRPr lang="en-US"/>
          </a:p>
        </p:txBody>
      </p:sp>
      <p:sp>
        <p:nvSpPr>
          <p:cNvPr id="938039" name="Line 55"/>
          <p:cNvSpPr>
            <a:spLocks noChangeShapeType="1"/>
          </p:cNvSpPr>
          <p:nvPr/>
        </p:nvSpPr>
        <p:spPr bwMode="auto">
          <a:xfrm>
            <a:off x="3833813" y="330993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40" name="Rectangle 56"/>
          <p:cNvSpPr>
            <a:spLocks noChangeArrowheads="1"/>
          </p:cNvSpPr>
          <p:nvPr/>
        </p:nvSpPr>
        <p:spPr bwMode="auto">
          <a:xfrm>
            <a:off x="3833813" y="3309938"/>
            <a:ext cx="366712" cy="12700"/>
          </a:xfrm>
          <a:prstGeom prst="rect">
            <a:avLst/>
          </a:prstGeom>
          <a:solidFill>
            <a:schemeClr val="tx1"/>
          </a:solidFill>
          <a:ln w="7938">
            <a:solidFill>
              <a:schemeClr val="tx1"/>
            </a:solidFill>
            <a:miter lim="800000"/>
            <a:headEnd/>
            <a:tailEnd/>
          </a:ln>
        </p:spPr>
        <p:txBody>
          <a:bodyPr/>
          <a:lstStyle/>
          <a:p>
            <a:endParaRPr lang="en-US"/>
          </a:p>
        </p:txBody>
      </p:sp>
      <p:sp>
        <p:nvSpPr>
          <p:cNvPr id="938041" name="Line 57"/>
          <p:cNvSpPr>
            <a:spLocks noChangeShapeType="1"/>
          </p:cNvSpPr>
          <p:nvPr/>
        </p:nvSpPr>
        <p:spPr bwMode="auto">
          <a:xfrm>
            <a:off x="4186238" y="353536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42" name="Rectangle 58"/>
          <p:cNvSpPr>
            <a:spLocks noChangeArrowheads="1"/>
          </p:cNvSpPr>
          <p:nvPr/>
        </p:nvSpPr>
        <p:spPr bwMode="auto">
          <a:xfrm>
            <a:off x="4186238" y="3503613"/>
            <a:ext cx="39687" cy="31750"/>
          </a:xfrm>
          <a:prstGeom prst="rect">
            <a:avLst/>
          </a:prstGeom>
          <a:solidFill>
            <a:schemeClr val="tx1"/>
          </a:solidFill>
          <a:ln w="7938">
            <a:solidFill>
              <a:schemeClr val="tx1"/>
            </a:solidFill>
            <a:miter lim="800000"/>
            <a:headEnd/>
            <a:tailEnd/>
          </a:ln>
        </p:spPr>
        <p:txBody>
          <a:bodyPr/>
          <a:lstStyle/>
          <a:p>
            <a:endParaRPr lang="en-US"/>
          </a:p>
        </p:txBody>
      </p:sp>
      <p:sp>
        <p:nvSpPr>
          <p:cNvPr id="938043" name="Line 59"/>
          <p:cNvSpPr>
            <a:spLocks noChangeShapeType="1"/>
          </p:cNvSpPr>
          <p:nvPr/>
        </p:nvSpPr>
        <p:spPr bwMode="auto">
          <a:xfrm>
            <a:off x="3524250" y="3514725"/>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44" name="Rectangle 60"/>
          <p:cNvSpPr>
            <a:spLocks noChangeArrowheads="1"/>
          </p:cNvSpPr>
          <p:nvPr/>
        </p:nvSpPr>
        <p:spPr bwMode="auto">
          <a:xfrm>
            <a:off x="3524250" y="3514725"/>
            <a:ext cx="1363663" cy="11113"/>
          </a:xfrm>
          <a:prstGeom prst="rect">
            <a:avLst/>
          </a:prstGeom>
          <a:solidFill>
            <a:schemeClr val="tx1"/>
          </a:solidFill>
          <a:ln w="7938">
            <a:solidFill>
              <a:schemeClr val="tx1"/>
            </a:solidFill>
            <a:miter lim="800000"/>
            <a:headEnd/>
            <a:tailEnd/>
          </a:ln>
        </p:spPr>
        <p:txBody>
          <a:bodyPr/>
          <a:lstStyle/>
          <a:p>
            <a:endParaRPr lang="en-US"/>
          </a:p>
        </p:txBody>
      </p:sp>
      <p:sp>
        <p:nvSpPr>
          <p:cNvPr id="938045" name="Line 61"/>
          <p:cNvSpPr>
            <a:spLocks noChangeShapeType="1"/>
          </p:cNvSpPr>
          <p:nvPr/>
        </p:nvSpPr>
        <p:spPr bwMode="auto">
          <a:xfrm>
            <a:off x="3871913" y="391795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46" name="Rectangle 62"/>
          <p:cNvSpPr>
            <a:spLocks noChangeArrowheads="1"/>
          </p:cNvSpPr>
          <p:nvPr/>
        </p:nvSpPr>
        <p:spPr bwMode="auto">
          <a:xfrm>
            <a:off x="3871913" y="3835400"/>
            <a:ext cx="100012" cy="82550"/>
          </a:xfrm>
          <a:prstGeom prst="rect">
            <a:avLst/>
          </a:prstGeom>
          <a:solidFill>
            <a:schemeClr val="tx1"/>
          </a:solidFill>
          <a:ln w="7938">
            <a:solidFill>
              <a:schemeClr val="tx1"/>
            </a:solidFill>
            <a:miter lim="800000"/>
            <a:headEnd/>
            <a:tailEnd/>
          </a:ln>
        </p:spPr>
        <p:txBody>
          <a:bodyPr/>
          <a:lstStyle/>
          <a:p>
            <a:endParaRPr lang="en-US"/>
          </a:p>
        </p:txBody>
      </p:sp>
      <p:sp>
        <p:nvSpPr>
          <p:cNvPr id="938047" name="Line 63"/>
          <p:cNvSpPr>
            <a:spLocks noChangeShapeType="1"/>
          </p:cNvSpPr>
          <p:nvPr/>
        </p:nvSpPr>
        <p:spPr bwMode="auto">
          <a:xfrm>
            <a:off x="3668713" y="387032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48" name="Rectangle 64"/>
          <p:cNvSpPr>
            <a:spLocks noChangeArrowheads="1"/>
          </p:cNvSpPr>
          <p:nvPr/>
        </p:nvSpPr>
        <p:spPr bwMode="auto">
          <a:xfrm>
            <a:off x="3668713" y="3870325"/>
            <a:ext cx="506412" cy="12700"/>
          </a:xfrm>
          <a:prstGeom prst="rect">
            <a:avLst/>
          </a:prstGeom>
          <a:solidFill>
            <a:schemeClr val="tx1"/>
          </a:solidFill>
          <a:ln w="7938">
            <a:solidFill>
              <a:schemeClr val="tx1"/>
            </a:solidFill>
            <a:miter lim="800000"/>
            <a:headEnd/>
            <a:tailEnd/>
          </a:ln>
        </p:spPr>
        <p:txBody>
          <a:bodyPr/>
          <a:lstStyle/>
          <a:p>
            <a:endParaRPr lang="en-US"/>
          </a:p>
        </p:txBody>
      </p:sp>
      <p:sp>
        <p:nvSpPr>
          <p:cNvPr id="938049" name="Line 65"/>
          <p:cNvSpPr>
            <a:spLocks noChangeShapeType="1"/>
          </p:cNvSpPr>
          <p:nvPr/>
        </p:nvSpPr>
        <p:spPr bwMode="auto">
          <a:xfrm>
            <a:off x="4122738" y="412115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50" name="Rectangle 66"/>
          <p:cNvSpPr>
            <a:spLocks noChangeArrowheads="1"/>
          </p:cNvSpPr>
          <p:nvPr/>
        </p:nvSpPr>
        <p:spPr bwMode="auto">
          <a:xfrm>
            <a:off x="4122738" y="4038600"/>
            <a:ext cx="101600" cy="82550"/>
          </a:xfrm>
          <a:prstGeom prst="rect">
            <a:avLst/>
          </a:prstGeom>
          <a:solidFill>
            <a:schemeClr val="tx1"/>
          </a:solidFill>
          <a:ln w="7938">
            <a:solidFill>
              <a:schemeClr val="tx1"/>
            </a:solidFill>
            <a:miter lim="800000"/>
            <a:headEnd/>
            <a:tailEnd/>
          </a:ln>
        </p:spPr>
        <p:txBody>
          <a:bodyPr/>
          <a:lstStyle/>
          <a:p>
            <a:endParaRPr lang="en-US"/>
          </a:p>
        </p:txBody>
      </p:sp>
      <p:sp>
        <p:nvSpPr>
          <p:cNvPr id="938051" name="Line 67"/>
          <p:cNvSpPr>
            <a:spLocks noChangeShapeType="1"/>
          </p:cNvSpPr>
          <p:nvPr/>
        </p:nvSpPr>
        <p:spPr bwMode="auto">
          <a:xfrm>
            <a:off x="3924300" y="4073525"/>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52" name="Rectangle 68"/>
          <p:cNvSpPr>
            <a:spLocks noChangeArrowheads="1"/>
          </p:cNvSpPr>
          <p:nvPr/>
        </p:nvSpPr>
        <p:spPr bwMode="auto">
          <a:xfrm>
            <a:off x="3924300" y="4073525"/>
            <a:ext cx="500063" cy="12700"/>
          </a:xfrm>
          <a:prstGeom prst="rect">
            <a:avLst/>
          </a:prstGeom>
          <a:solidFill>
            <a:schemeClr val="tx1"/>
          </a:solidFill>
          <a:ln w="7938">
            <a:solidFill>
              <a:schemeClr val="tx1"/>
            </a:solidFill>
            <a:miter lim="800000"/>
            <a:headEnd/>
            <a:tailEnd/>
          </a:ln>
        </p:spPr>
        <p:txBody>
          <a:bodyPr/>
          <a:lstStyle/>
          <a:p>
            <a:endParaRPr lang="en-US"/>
          </a:p>
        </p:txBody>
      </p:sp>
      <p:sp>
        <p:nvSpPr>
          <p:cNvPr id="938053" name="Line 69"/>
          <p:cNvSpPr>
            <a:spLocks noChangeShapeType="1"/>
          </p:cNvSpPr>
          <p:nvPr/>
        </p:nvSpPr>
        <p:spPr bwMode="auto">
          <a:xfrm>
            <a:off x="4078288" y="448151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54" name="Rectangle 70"/>
          <p:cNvSpPr>
            <a:spLocks noChangeArrowheads="1"/>
          </p:cNvSpPr>
          <p:nvPr/>
        </p:nvSpPr>
        <p:spPr bwMode="auto">
          <a:xfrm>
            <a:off x="4078288" y="4392613"/>
            <a:ext cx="106362" cy="88900"/>
          </a:xfrm>
          <a:prstGeom prst="rect">
            <a:avLst/>
          </a:prstGeom>
          <a:solidFill>
            <a:schemeClr val="tx1"/>
          </a:solidFill>
          <a:ln w="7938">
            <a:solidFill>
              <a:schemeClr val="tx1"/>
            </a:solidFill>
            <a:miter lim="800000"/>
            <a:headEnd/>
            <a:tailEnd/>
          </a:ln>
        </p:spPr>
        <p:txBody>
          <a:bodyPr/>
          <a:lstStyle/>
          <a:p>
            <a:endParaRPr lang="en-US"/>
          </a:p>
        </p:txBody>
      </p:sp>
      <p:sp>
        <p:nvSpPr>
          <p:cNvPr id="938055" name="Line 71"/>
          <p:cNvSpPr>
            <a:spLocks noChangeShapeType="1"/>
          </p:cNvSpPr>
          <p:nvPr/>
        </p:nvSpPr>
        <p:spPr bwMode="auto">
          <a:xfrm>
            <a:off x="3900488" y="443071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56" name="Rectangle 72"/>
          <p:cNvSpPr>
            <a:spLocks noChangeArrowheads="1"/>
          </p:cNvSpPr>
          <p:nvPr/>
        </p:nvSpPr>
        <p:spPr bwMode="auto">
          <a:xfrm>
            <a:off x="3900488" y="4430713"/>
            <a:ext cx="461962" cy="11112"/>
          </a:xfrm>
          <a:prstGeom prst="rect">
            <a:avLst/>
          </a:prstGeom>
          <a:solidFill>
            <a:schemeClr val="tx1"/>
          </a:solidFill>
          <a:ln w="7938">
            <a:solidFill>
              <a:schemeClr val="tx1"/>
            </a:solidFill>
            <a:miter lim="800000"/>
            <a:headEnd/>
            <a:tailEnd/>
          </a:ln>
        </p:spPr>
        <p:txBody>
          <a:bodyPr/>
          <a:lstStyle/>
          <a:p>
            <a:endParaRPr lang="en-US"/>
          </a:p>
        </p:txBody>
      </p:sp>
      <p:sp>
        <p:nvSpPr>
          <p:cNvPr id="938057" name="Line 73"/>
          <p:cNvSpPr>
            <a:spLocks noChangeShapeType="1"/>
          </p:cNvSpPr>
          <p:nvPr/>
        </p:nvSpPr>
        <p:spPr bwMode="auto">
          <a:xfrm>
            <a:off x="3887788" y="467836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58" name="Rectangle 74"/>
          <p:cNvSpPr>
            <a:spLocks noChangeArrowheads="1"/>
          </p:cNvSpPr>
          <p:nvPr/>
        </p:nvSpPr>
        <p:spPr bwMode="auto">
          <a:xfrm>
            <a:off x="3887788" y="4602163"/>
            <a:ext cx="92075" cy="76200"/>
          </a:xfrm>
          <a:prstGeom prst="rect">
            <a:avLst/>
          </a:prstGeom>
          <a:solidFill>
            <a:schemeClr val="tx1"/>
          </a:solidFill>
          <a:ln w="7938">
            <a:solidFill>
              <a:schemeClr val="tx1"/>
            </a:solidFill>
            <a:miter lim="800000"/>
            <a:headEnd/>
            <a:tailEnd/>
          </a:ln>
        </p:spPr>
        <p:txBody>
          <a:bodyPr/>
          <a:lstStyle/>
          <a:p>
            <a:endParaRPr lang="en-US"/>
          </a:p>
        </p:txBody>
      </p:sp>
      <p:sp>
        <p:nvSpPr>
          <p:cNvPr id="938059" name="Line 75"/>
          <p:cNvSpPr>
            <a:spLocks noChangeShapeType="1"/>
          </p:cNvSpPr>
          <p:nvPr/>
        </p:nvSpPr>
        <p:spPr bwMode="auto">
          <a:xfrm>
            <a:off x="3654425" y="4633913"/>
            <a:ext cx="1588"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60" name="Rectangle 76"/>
          <p:cNvSpPr>
            <a:spLocks noChangeArrowheads="1"/>
          </p:cNvSpPr>
          <p:nvPr/>
        </p:nvSpPr>
        <p:spPr bwMode="auto">
          <a:xfrm>
            <a:off x="3654425" y="4633913"/>
            <a:ext cx="557213" cy="12700"/>
          </a:xfrm>
          <a:prstGeom prst="rect">
            <a:avLst/>
          </a:prstGeom>
          <a:solidFill>
            <a:schemeClr val="tx1"/>
          </a:solidFill>
          <a:ln w="7938">
            <a:solidFill>
              <a:schemeClr val="tx1"/>
            </a:solidFill>
            <a:miter lim="800000"/>
            <a:headEnd/>
            <a:tailEnd/>
          </a:ln>
        </p:spPr>
        <p:txBody>
          <a:bodyPr/>
          <a:lstStyle/>
          <a:p>
            <a:endParaRPr lang="en-US"/>
          </a:p>
        </p:txBody>
      </p:sp>
      <p:sp>
        <p:nvSpPr>
          <p:cNvPr id="938061" name="Line 77"/>
          <p:cNvSpPr>
            <a:spLocks noChangeShapeType="1"/>
          </p:cNvSpPr>
          <p:nvPr/>
        </p:nvSpPr>
        <p:spPr bwMode="auto">
          <a:xfrm>
            <a:off x="3824288" y="502761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62" name="Rectangle 78"/>
          <p:cNvSpPr>
            <a:spLocks noChangeArrowheads="1"/>
          </p:cNvSpPr>
          <p:nvPr/>
        </p:nvSpPr>
        <p:spPr bwMode="auto">
          <a:xfrm>
            <a:off x="3824288" y="4965700"/>
            <a:ext cx="74612" cy="61913"/>
          </a:xfrm>
          <a:prstGeom prst="rect">
            <a:avLst/>
          </a:prstGeom>
          <a:solidFill>
            <a:schemeClr val="tx1"/>
          </a:solidFill>
          <a:ln w="7938">
            <a:solidFill>
              <a:schemeClr val="tx1"/>
            </a:solidFill>
            <a:miter lim="800000"/>
            <a:headEnd/>
            <a:tailEnd/>
          </a:ln>
        </p:spPr>
        <p:txBody>
          <a:bodyPr/>
          <a:lstStyle/>
          <a:p>
            <a:endParaRPr lang="en-US"/>
          </a:p>
        </p:txBody>
      </p:sp>
      <p:sp>
        <p:nvSpPr>
          <p:cNvPr id="938063" name="Line 79"/>
          <p:cNvSpPr>
            <a:spLocks noChangeShapeType="1"/>
          </p:cNvSpPr>
          <p:nvPr/>
        </p:nvSpPr>
        <p:spPr bwMode="auto">
          <a:xfrm>
            <a:off x="3532188" y="498951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64" name="Rectangle 80"/>
          <p:cNvSpPr>
            <a:spLocks noChangeArrowheads="1"/>
          </p:cNvSpPr>
          <p:nvPr/>
        </p:nvSpPr>
        <p:spPr bwMode="auto">
          <a:xfrm>
            <a:off x="3532188" y="4989513"/>
            <a:ext cx="658812" cy="12700"/>
          </a:xfrm>
          <a:prstGeom prst="rect">
            <a:avLst/>
          </a:prstGeom>
          <a:solidFill>
            <a:schemeClr val="tx1"/>
          </a:solidFill>
          <a:ln w="7938">
            <a:solidFill>
              <a:schemeClr val="tx1"/>
            </a:solidFill>
            <a:miter lim="800000"/>
            <a:headEnd/>
            <a:tailEnd/>
          </a:ln>
        </p:spPr>
        <p:txBody>
          <a:bodyPr/>
          <a:lstStyle/>
          <a:p>
            <a:endParaRPr lang="en-US"/>
          </a:p>
        </p:txBody>
      </p:sp>
      <p:sp>
        <p:nvSpPr>
          <p:cNvPr id="938065" name="Line 81"/>
          <p:cNvSpPr>
            <a:spLocks noChangeShapeType="1"/>
          </p:cNvSpPr>
          <p:nvPr/>
        </p:nvSpPr>
        <p:spPr bwMode="auto">
          <a:xfrm>
            <a:off x="4046538" y="524986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66" name="Rectangle 82"/>
          <p:cNvSpPr>
            <a:spLocks noChangeArrowheads="1"/>
          </p:cNvSpPr>
          <p:nvPr/>
        </p:nvSpPr>
        <p:spPr bwMode="auto">
          <a:xfrm>
            <a:off x="4046538" y="5151438"/>
            <a:ext cx="119062" cy="98425"/>
          </a:xfrm>
          <a:prstGeom prst="rect">
            <a:avLst/>
          </a:prstGeom>
          <a:solidFill>
            <a:schemeClr val="tx1"/>
          </a:solidFill>
          <a:ln w="7938">
            <a:solidFill>
              <a:schemeClr val="tx1"/>
            </a:solidFill>
            <a:miter lim="800000"/>
            <a:headEnd/>
            <a:tailEnd/>
          </a:ln>
        </p:spPr>
        <p:txBody>
          <a:bodyPr/>
          <a:lstStyle/>
          <a:p>
            <a:endParaRPr lang="en-US"/>
          </a:p>
        </p:txBody>
      </p:sp>
      <p:sp>
        <p:nvSpPr>
          <p:cNvPr id="938067" name="Line 83"/>
          <p:cNvSpPr>
            <a:spLocks noChangeShapeType="1"/>
          </p:cNvSpPr>
          <p:nvPr/>
        </p:nvSpPr>
        <p:spPr bwMode="auto">
          <a:xfrm>
            <a:off x="3894138" y="519430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68" name="Rectangle 84"/>
          <p:cNvSpPr>
            <a:spLocks noChangeArrowheads="1"/>
          </p:cNvSpPr>
          <p:nvPr/>
        </p:nvSpPr>
        <p:spPr bwMode="auto">
          <a:xfrm>
            <a:off x="3894138" y="5194300"/>
            <a:ext cx="423862" cy="11113"/>
          </a:xfrm>
          <a:prstGeom prst="rect">
            <a:avLst/>
          </a:prstGeom>
          <a:solidFill>
            <a:schemeClr val="tx1"/>
          </a:solidFill>
          <a:ln w="7938">
            <a:solidFill>
              <a:schemeClr val="tx1"/>
            </a:solidFill>
            <a:miter lim="800000"/>
            <a:headEnd/>
            <a:tailEnd/>
          </a:ln>
        </p:spPr>
        <p:txBody>
          <a:bodyPr/>
          <a:lstStyle/>
          <a:p>
            <a:endParaRPr lang="en-US"/>
          </a:p>
        </p:txBody>
      </p:sp>
      <p:sp>
        <p:nvSpPr>
          <p:cNvPr id="938069" name="Line 85"/>
          <p:cNvSpPr>
            <a:spLocks noChangeShapeType="1"/>
          </p:cNvSpPr>
          <p:nvPr/>
        </p:nvSpPr>
        <p:spPr bwMode="auto">
          <a:xfrm>
            <a:off x="3963988" y="569118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70" name="Rectangle 86"/>
          <p:cNvSpPr>
            <a:spLocks noChangeArrowheads="1"/>
          </p:cNvSpPr>
          <p:nvPr/>
        </p:nvSpPr>
        <p:spPr bwMode="auto">
          <a:xfrm>
            <a:off x="3963988" y="5575300"/>
            <a:ext cx="139700" cy="115888"/>
          </a:xfrm>
          <a:prstGeom prst="rect">
            <a:avLst/>
          </a:prstGeom>
          <a:solidFill>
            <a:schemeClr val="tx1"/>
          </a:solidFill>
          <a:ln w="7938">
            <a:solidFill>
              <a:schemeClr val="tx1"/>
            </a:solidFill>
            <a:miter lim="800000"/>
            <a:headEnd/>
            <a:tailEnd/>
          </a:ln>
        </p:spPr>
        <p:txBody>
          <a:bodyPr/>
          <a:lstStyle/>
          <a:p>
            <a:endParaRPr lang="en-US"/>
          </a:p>
        </p:txBody>
      </p:sp>
      <p:sp>
        <p:nvSpPr>
          <p:cNvPr id="938071" name="Line 87"/>
          <p:cNvSpPr>
            <a:spLocks noChangeShapeType="1"/>
          </p:cNvSpPr>
          <p:nvPr/>
        </p:nvSpPr>
        <p:spPr bwMode="auto">
          <a:xfrm>
            <a:off x="3857625" y="5626100"/>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72" name="Rectangle 88"/>
          <p:cNvSpPr>
            <a:spLocks noChangeArrowheads="1"/>
          </p:cNvSpPr>
          <p:nvPr/>
        </p:nvSpPr>
        <p:spPr bwMode="auto">
          <a:xfrm>
            <a:off x="3857625" y="5626100"/>
            <a:ext cx="354013" cy="12700"/>
          </a:xfrm>
          <a:prstGeom prst="rect">
            <a:avLst/>
          </a:prstGeom>
          <a:solidFill>
            <a:schemeClr val="tx1"/>
          </a:solidFill>
          <a:ln w="7938">
            <a:solidFill>
              <a:schemeClr val="tx1"/>
            </a:solidFill>
            <a:miter lim="800000"/>
            <a:headEnd/>
            <a:tailEnd/>
          </a:ln>
        </p:spPr>
        <p:txBody>
          <a:bodyPr/>
          <a:lstStyle/>
          <a:p>
            <a:endParaRPr lang="en-US"/>
          </a:p>
        </p:txBody>
      </p:sp>
      <p:sp>
        <p:nvSpPr>
          <p:cNvPr id="938073" name="Line 89"/>
          <p:cNvSpPr>
            <a:spLocks noChangeShapeType="1"/>
          </p:cNvSpPr>
          <p:nvPr/>
        </p:nvSpPr>
        <p:spPr bwMode="auto">
          <a:xfrm>
            <a:off x="2219325" y="5754688"/>
            <a:ext cx="1588"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74" name="Rectangle 90"/>
          <p:cNvSpPr>
            <a:spLocks noChangeArrowheads="1"/>
          </p:cNvSpPr>
          <p:nvPr/>
        </p:nvSpPr>
        <p:spPr bwMode="auto">
          <a:xfrm>
            <a:off x="2219325" y="5754688"/>
            <a:ext cx="3598863" cy="11112"/>
          </a:xfrm>
          <a:prstGeom prst="rect">
            <a:avLst/>
          </a:prstGeom>
          <a:solidFill>
            <a:schemeClr val="tx1"/>
          </a:solidFill>
          <a:ln w="7938">
            <a:solidFill>
              <a:schemeClr val="tx1"/>
            </a:solidFill>
            <a:miter lim="800000"/>
            <a:headEnd/>
            <a:tailEnd/>
          </a:ln>
        </p:spPr>
        <p:txBody>
          <a:bodyPr/>
          <a:lstStyle/>
          <a:p>
            <a:endParaRPr lang="en-US"/>
          </a:p>
        </p:txBody>
      </p:sp>
      <p:sp>
        <p:nvSpPr>
          <p:cNvPr id="938075" name="Line 91"/>
          <p:cNvSpPr>
            <a:spLocks noChangeShapeType="1"/>
          </p:cNvSpPr>
          <p:nvPr/>
        </p:nvSpPr>
        <p:spPr bwMode="auto">
          <a:xfrm>
            <a:off x="3003550" y="5759450"/>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76" name="Rectangle 92"/>
          <p:cNvSpPr>
            <a:spLocks noChangeArrowheads="1"/>
          </p:cNvSpPr>
          <p:nvPr/>
        </p:nvSpPr>
        <p:spPr bwMode="auto">
          <a:xfrm>
            <a:off x="2990850" y="5759450"/>
            <a:ext cx="12700" cy="25400"/>
          </a:xfrm>
          <a:prstGeom prst="rect">
            <a:avLst/>
          </a:prstGeom>
          <a:solidFill>
            <a:schemeClr val="tx1"/>
          </a:solidFill>
          <a:ln w="7938">
            <a:solidFill>
              <a:schemeClr val="tx1"/>
            </a:solidFill>
            <a:miter lim="800000"/>
            <a:headEnd/>
            <a:tailEnd/>
          </a:ln>
        </p:spPr>
        <p:txBody>
          <a:bodyPr/>
          <a:lstStyle/>
          <a:p>
            <a:endParaRPr lang="en-US"/>
          </a:p>
        </p:txBody>
      </p:sp>
      <p:sp>
        <p:nvSpPr>
          <p:cNvPr id="938077" name="Line 93"/>
          <p:cNvSpPr>
            <a:spLocks noChangeShapeType="1"/>
          </p:cNvSpPr>
          <p:nvPr/>
        </p:nvSpPr>
        <p:spPr bwMode="auto">
          <a:xfrm>
            <a:off x="3543300" y="5759450"/>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78" name="Rectangle 94"/>
          <p:cNvSpPr>
            <a:spLocks noChangeArrowheads="1"/>
          </p:cNvSpPr>
          <p:nvPr/>
        </p:nvSpPr>
        <p:spPr bwMode="auto">
          <a:xfrm>
            <a:off x="3530600" y="5759450"/>
            <a:ext cx="12700" cy="25400"/>
          </a:xfrm>
          <a:prstGeom prst="rect">
            <a:avLst/>
          </a:prstGeom>
          <a:solidFill>
            <a:schemeClr val="tx1"/>
          </a:solidFill>
          <a:ln w="7938">
            <a:solidFill>
              <a:schemeClr val="tx1"/>
            </a:solidFill>
            <a:miter lim="800000"/>
            <a:headEnd/>
            <a:tailEnd/>
          </a:ln>
        </p:spPr>
        <p:txBody>
          <a:bodyPr/>
          <a:lstStyle/>
          <a:p>
            <a:endParaRPr lang="en-US"/>
          </a:p>
        </p:txBody>
      </p:sp>
      <p:sp>
        <p:nvSpPr>
          <p:cNvPr id="938079" name="Line 95"/>
          <p:cNvSpPr>
            <a:spLocks noChangeShapeType="1"/>
          </p:cNvSpPr>
          <p:nvPr/>
        </p:nvSpPr>
        <p:spPr bwMode="auto">
          <a:xfrm>
            <a:off x="3927475" y="5759450"/>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80" name="Rectangle 96"/>
          <p:cNvSpPr>
            <a:spLocks noChangeArrowheads="1"/>
          </p:cNvSpPr>
          <p:nvPr/>
        </p:nvSpPr>
        <p:spPr bwMode="auto">
          <a:xfrm>
            <a:off x="3914775" y="5759450"/>
            <a:ext cx="12700" cy="25400"/>
          </a:xfrm>
          <a:prstGeom prst="rect">
            <a:avLst/>
          </a:prstGeom>
          <a:solidFill>
            <a:schemeClr val="tx1"/>
          </a:solidFill>
          <a:ln w="7938">
            <a:solidFill>
              <a:schemeClr val="tx1"/>
            </a:solidFill>
            <a:miter lim="800000"/>
            <a:headEnd/>
            <a:tailEnd/>
          </a:ln>
        </p:spPr>
        <p:txBody>
          <a:bodyPr/>
          <a:lstStyle/>
          <a:p>
            <a:endParaRPr lang="en-US"/>
          </a:p>
        </p:txBody>
      </p:sp>
      <p:sp>
        <p:nvSpPr>
          <p:cNvPr id="938081" name="Line 97"/>
          <p:cNvSpPr>
            <a:spLocks noChangeShapeType="1"/>
          </p:cNvSpPr>
          <p:nvPr/>
        </p:nvSpPr>
        <p:spPr bwMode="auto">
          <a:xfrm>
            <a:off x="4224338" y="575945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82" name="Rectangle 98"/>
          <p:cNvSpPr>
            <a:spLocks noChangeArrowheads="1"/>
          </p:cNvSpPr>
          <p:nvPr/>
        </p:nvSpPr>
        <p:spPr bwMode="auto">
          <a:xfrm>
            <a:off x="4211638" y="5759450"/>
            <a:ext cx="12700" cy="25400"/>
          </a:xfrm>
          <a:prstGeom prst="rect">
            <a:avLst/>
          </a:prstGeom>
          <a:solidFill>
            <a:schemeClr val="tx1"/>
          </a:solidFill>
          <a:ln w="7938">
            <a:solidFill>
              <a:schemeClr val="tx1"/>
            </a:solidFill>
            <a:miter lim="800000"/>
            <a:headEnd/>
            <a:tailEnd/>
          </a:ln>
        </p:spPr>
        <p:txBody>
          <a:bodyPr/>
          <a:lstStyle/>
          <a:p>
            <a:endParaRPr lang="en-US"/>
          </a:p>
        </p:txBody>
      </p:sp>
      <p:sp>
        <p:nvSpPr>
          <p:cNvPr id="938083" name="Line 99"/>
          <p:cNvSpPr>
            <a:spLocks noChangeShapeType="1"/>
          </p:cNvSpPr>
          <p:nvPr/>
        </p:nvSpPr>
        <p:spPr bwMode="auto">
          <a:xfrm>
            <a:off x="4765675" y="5759450"/>
            <a:ext cx="1588"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84" name="Rectangle 100"/>
          <p:cNvSpPr>
            <a:spLocks noChangeArrowheads="1"/>
          </p:cNvSpPr>
          <p:nvPr/>
        </p:nvSpPr>
        <p:spPr bwMode="auto">
          <a:xfrm>
            <a:off x="4752975" y="5759450"/>
            <a:ext cx="12700" cy="25400"/>
          </a:xfrm>
          <a:prstGeom prst="rect">
            <a:avLst/>
          </a:prstGeom>
          <a:solidFill>
            <a:schemeClr val="tx1"/>
          </a:solidFill>
          <a:ln w="7938">
            <a:solidFill>
              <a:schemeClr val="tx1"/>
            </a:solidFill>
            <a:miter lim="800000"/>
            <a:headEnd/>
            <a:tailEnd/>
          </a:ln>
        </p:spPr>
        <p:txBody>
          <a:bodyPr/>
          <a:lstStyle/>
          <a:p>
            <a:endParaRPr lang="en-US"/>
          </a:p>
        </p:txBody>
      </p:sp>
      <p:sp>
        <p:nvSpPr>
          <p:cNvPr id="938085" name="Rectangle 101"/>
          <p:cNvSpPr>
            <a:spLocks noChangeArrowheads="1"/>
          </p:cNvSpPr>
          <p:nvPr/>
        </p:nvSpPr>
        <p:spPr bwMode="auto">
          <a:xfrm>
            <a:off x="2811463" y="5767388"/>
            <a:ext cx="246062" cy="2127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400" b="0"/>
              <a:t>0.4</a:t>
            </a:r>
            <a:endParaRPr lang="en-GB"/>
          </a:p>
        </p:txBody>
      </p:sp>
      <p:sp>
        <p:nvSpPr>
          <p:cNvPr id="938086" name="Rectangle 102"/>
          <p:cNvSpPr>
            <a:spLocks noChangeArrowheads="1"/>
          </p:cNvSpPr>
          <p:nvPr/>
        </p:nvSpPr>
        <p:spPr bwMode="auto">
          <a:xfrm>
            <a:off x="3351213" y="5767388"/>
            <a:ext cx="246062" cy="2127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400" b="0"/>
              <a:t>0.6</a:t>
            </a:r>
            <a:endParaRPr lang="en-GB"/>
          </a:p>
        </p:txBody>
      </p:sp>
      <p:sp>
        <p:nvSpPr>
          <p:cNvPr id="938087" name="Rectangle 103"/>
          <p:cNvSpPr>
            <a:spLocks noChangeArrowheads="1"/>
          </p:cNvSpPr>
          <p:nvPr/>
        </p:nvSpPr>
        <p:spPr bwMode="auto">
          <a:xfrm>
            <a:off x="3735388" y="5767388"/>
            <a:ext cx="246062" cy="2127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400" b="0"/>
              <a:t>0.8</a:t>
            </a:r>
            <a:endParaRPr lang="en-GB"/>
          </a:p>
        </p:txBody>
      </p:sp>
      <p:sp>
        <p:nvSpPr>
          <p:cNvPr id="938088" name="Rectangle 104"/>
          <p:cNvSpPr>
            <a:spLocks noChangeArrowheads="1"/>
          </p:cNvSpPr>
          <p:nvPr/>
        </p:nvSpPr>
        <p:spPr bwMode="auto">
          <a:xfrm>
            <a:off x="4060825" y="5767388"/>
            <a:ext cx="196850" cy="2127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400" b="0"/>
              <a:t>  1</a:t>
            </a:r>
            <a:endParaRPr lang="en-GB"/>
          </a:p>
        </p:txBody>
      </p:sp>
      <p:sp>
        <p:nvSpPr>
          <p:cNvPr id="938089" name="Rectangle 105"/>
          <p:cNvSpPr>
            <a:spLocks noChangeArrowheads="1"/>
          </p:cNvSpPr>
          <p:nvPr/>
        </p:nvSpPr>
        <p:spPr bwMode="auto">
          <a:xfrm>
            <a:off x="4573588" y="5767388"/>
            <a:ext cx="246062" cy="2127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400" b="0"/>
              <a:t>1.5</a:t>
            </a:r>
            <a:endParaRPr lang="en-GB"/>
          </a:p>
        </p:txBody>
      </p:sp>
      <p:sp>
        <p:nvSpPr>
          <p:cNvPr id="938090" name="Line 106"/>
          <p:cNvSpPr>
            <a:spLocks noChangeShapeType="1"/>
          </p:cNvSpPr>
          <p:nvPr/>
        </p:nvSpPr>
        <p:spPr bwMode="auto">
          <a:xfrm>
            <a:off x="4211638" y="575945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91" name="Rectangle 107"/>
          <p:cNvSpPr>
            <a:spLocks noChangeArrowheads="1"/>
          </p:cNvSpPr>
          <p:nvPr/>
        </p:nvSpPr>
        <p:spPr bwMode="auto">
          <a:xfrm>
            <a:off x="4211638" y="5689600"/>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092" name="Line 108"/>
          <p:cNvSpPr>
            <a:spLocks noChangeShapeType="1"/>
          </p:cNvSpPr>
          <p:nvPr/>
        </p:nvSpPr>
        <p:spPr bwMode="auto">
          <a:xfrm>
            <a:off x="4211638" y="564673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93" name="Rectangle 109"/>
          <p:cNvSpPr>
            <a:spLocks noChangeArrowheads="1"/>
          </p:cNvSpPr>
          <p:nvPr/>
        </p:nvSpPr>
        <p:spPr bwMode="auto">
          <a:xfrm>
            <a:off x="4211638" y="5576888"/>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094" name="Line 110"/>
          <p:cNvSpPr>
            <a:spLocks noChangeShapeType="1"/>
          </p:cNvSpPr>
          <p:nvPr/>
        </p:nvSpPr>
        <p:spPr bwMode="auto">
          <a:xfrm>
            <a:off x="4211638" y="553402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95" name="Rectangle 111"/>
          <p:cNvSpPr>
            <a:spLocks noChangeArrowheads="1"/>
          </p:cNvSpPr>
          <p:nvPr/>
        </p:nvSpPr>
        <p:spPr bwMode="auto">
          <a:xfrm>
            <a:off x="4211638" y="5462588"/>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096" name="Line 112"/>
          <p:cNvSpPr>
            <a:spLocks noChangeShapeType="1"/>
          </p:cNvSpPr>
          <p:nvPr/>
        </p:nvSpPr>
        <p:spPr bwMode="auto">
          <a:xfrm>
            <a:off x="4211638" y="542131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97" name="Rectangle 113"/>
          <p:cNvSpPr>
            <a:spLocks noChangeArrowheads="1"/>
          </p:cNvSpPr>
          <p:nvPr/>
        </p:nvSpPr>
        <p:spPr bwMode="auto">
          <a:xfrm>
            <a:off x="4211638" y="5349875"/>
            <a:ext cx="12700" cy="71438"/>
          </a:xfrm>
          <a:prstGeom prst="rect">
            <a:avLst/>
          </a:prstGeom>
          <a:solidFill>
            <a:schemeClr val="tx1"/>
          </a:solidFill>
          <a:ln w="7938">
            <a:solidFill>
              <a:schemeClr val="tx1"/>
            </a:solidFill>
            <a:miter lim="800000"/>
            <a:headEnd/>
            <a:tailEnd/>
          </a:ln>
        </p:spPr>
        <p:txBody>
          <a:bodyPr/>
          <a:lstStyle/>
          <a:p>
            <a:endParaRPr lang="en-US"/>
          </a:p>
        </p:txBody>
      </p:sp>
      <p:sp>
        <p:nvSpPr>
          <p:cNvPr id="938098" name="Line 114"/>
          <p:cNvSpPr>
            <a:spLocks noChangeShapeType="1"/>
          </p:cNvSpPr>
          <p:nvPr/>
        </p:nvSpPr>
        <p:spPr bwMode="auto">
          <a:xfrm>
            <a:off x="4211638" y="530860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099" name="Rectangle 115"/>
          <p:cNvSpPr>
            <a:spLocks noChangeArrowheads="1"/>
          </p:cNvSpPr>
          <p:nvPr/>
        </p:nvSpPr>
        <p:spPr bwMode="auto">
          <a:xfrm>
            <a:off x="4211638" y="5237163"/>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100" name="Line 116"/>
          <p:cNvSpPr>
            <a:spLocks noChangeShapeType="1"/>
          </p:cNvSpPr>
          <p:nvPr/>
        </p:nvSpPr>
        <p:spPr bwMode="auto">
          <a:xfrm>
            <a:off x="4211638" y="519430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01" name="Rectangle 117"/>
          <p:cNvSpPr>
            <a:spLocks noChangeArrowheads="1"/>
          </p:cNvSpPr>
          <p:nvPr/>
        </p:nvSpPr>
        <p:spPr bwMode="auto">
          <a:xfrm>
            <a:off x="4211638" y="5124450"/>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02" name="Line 118"/>
          <p:cNvSpPr>
            <a:spLocks noChangeShapeType="1"/>
          </p:cNvSpPr>
          <p:nvPr/>
        </p:nvSpPr>
        <p:spPr bwMode="auto">
          <a:xfrm>
            <a:off x="4211638" y="508158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03" name="Rectangle 119"/>
          <p:cNvSpPr>
            <a:spLocks noChangeArrowheads="1"/>
          </p:cNvSpPr>
          <p:nvPr/>
        </p:nvSpPr>
        <p:spPr bwMode="auto">
          <a:xfrm>
            <a:off x="4211638" y="5011738"/>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04" name="Line 120"/>
          <p:cNvSpPr>
            <a:spLocks noChangeShapeType="1"/>
          </p:cNvSpPr>
          <p:nvPr/>
        </p:nvSpPr>
        <p:spPr bwMode="auto">
          <a:xfrm>
            <a:off x="4211638" y="496887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05" name="Rectangle 121"/>
          <p:cNvSpPr>
            <a:spLocks noChangeArrowheads="1"/>
          </p:cNvSpPr>
          <p:nvPr/>
        </p:nvSpPr>
        <p:spPr bwMode="auto">
          <a:xfrm>
            <a:off x="4211638" y="4897438"/>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106" name="Line 122"/>
          <p:cNvSpPr>
            <a:spLocks noChangeShapeType="1"/>
          </p:cNvSpPr>
          <p:nvPr/>
        </p:nvSpPr>
        <p:spPr bwMode="auto">
          <a:xfrm>
            <a:off x="4211638" y="485616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07" name="Rectangle 123"/>
          <p:cNvSpPr>
            <a:spLocks noChangeArrowheads="1"/>
          </p:cNvSpPr>
          <p:nvPr/>
        </p:nvSpPr>
        <p:spPr bwMode="auto">
          <a:xfrm>
            <a:off x="4211638" y="4784725"/>
            <a:ext cx="12700" cy="71438"/>
          </a:xfrm>
          <a:prstGeom prst="rect">
            <a:avLst/>
          </a:prstGeom>
          <a:solidFill>
            <a:schemeClr val="tx1"/>
          </a:solidFill>
          <a:ln w="7938">
            <a:solidFill>
              <a:schemeClr val="tx1"/>
            </a:solidFill>
            <a:miter lim="800000"/>
            <a:headEnd/>
            <a:tailEnd/>
          </a:ln>
        </p:spPr>
        <p:txBody>
          <a:bodyPr/>
          <a:lstStyle/>
          <a:p>
            <a:endParaRPr lang="en-US"/>
          </a:p>
        </p:txBody>
      </p:sp>
      <p:sp>
        <p:nvSpPr>
          <p:cNvPr id="938108" name="Line 124"/>
          <p:cNvSpPr>
            <a:spLocks noChangeShapeType="1"/>
          </p:cNvSpPr>
          <p:nvPr/>
        </p:nvSpPr>
        <p:spPr bwMode="auto">
          <a:xfrm>
            <a:off x="4211638" y="474345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09" name="Rectangle 125"/>
          <p:cNvSpPr>
            <a:spLocks noChangeArrowheads="1"/>
          </p:cNvSpPr>
          <p:nvPr/>
        </p:nvSpPr>
        <p:spPr bwMode="auto">
          <a:xfrm>
            <a:off x="4211638" y="4672013"/>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110" name="Line 126"/>
          <p:cNvSpPr>
            <a:spLocks noChangeShapeType="1"/>
          </p:cNvSpPr>
          <p:nvPr/>
        </p:nvSpPr>
        <p:spPr bwMode="auto">
          <a:xfrm>
            <a:off x="4211638" y="463073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11" name="Rectangle 127"/>
          <p:cNvSpPr>
            <a:spLocks noChangeArrowheads="1"/>
          </p:cNvSpPr>
          <p:nvPr/>
        </p:nvSpPr>
        <p:spPr bwMode="auto">
          <a:xfrm>
            <a:off x="4211638" y="4559300"/>
            <a:ext cx="12700" cy="71438"/>
          </a:xfrm>
          <a:prstGeom prst="rect">
            <a:avLst/>
          </a:prstGeom>
          <a:solidFill>
            <a:schemeClr val="tx1"/>
          </a:solidFill>
          <a:ln w="7938">
            <a:solidFill>
              <a:schemeClr val="tx1"/>
            </a:solidFill>
            <a:miter lim="800000"/>
            <a:headEnd/>
            <a:tailEnd/>
          </a:ln>
        </p:spPr>
        <p:txBody>
          <a:bodyPr/>
          <a:lstStyle/>
          <a:p>
            <a:endParaRPr lang="en-US"/>
          </a:p>
        </p:txBody>
      </p:sp>
      <p:sp>
        <p:nvSpPr>
          <p:cNvPr id="938112" name="Line 128"/>
          <p:cNvSpPr>
            <a:spLocks noChangeShapeType="1"/>
          </p:cNvSpPr>
          <p:nvPr/>
        </p:nvSpPr>
        <p:spPr bwMode="auto">
          <a:xfrm>
            <a:off x="4211638" y="451643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13" name="Rectangle 129"/>
          <p:cNvSpPr>
            <a:spLocks noChangeArrowheads="1"/>
          </p:cNvSpPr>
          <p:nvPr/>
        </p:nvSpPr>
        <p:spPr bwMode="auto">
          <a:xfrm>
            <a:off x="4211638" y="4446588"/>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14" name="Line 130"/>
          <p:cNvSpPr>
            <a:spLocks noChangeShapeType="1"/>
          </p:cNvSpPr>
          <p:nvPr/>
        </p:nvSpPr>
        <p:spPr bwMode="auto">
          <a:xfrm>
            <a:off x="4211638" y="440372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15" name="Rectangle 131"/>
          <p:cNvSpPr>
            <a:spLocks noChangeArrowheads="1"/>
          </p:cNvSpPr>
          <p:nvPr/>
        </p:nvSpPr>
        <p:spPr bwMode="auto">
          <a:xfrm>
            <a:off x="4211638" y="4333875"/>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16" name="Line 132"/>
          <p:cNvSpPr>
            <a:spLocks noChangeShapeType="1"/>
          </p:cNvSpPr>
          <p:nvPr/>
        </p:nvSpPr>
        <p:spPr bwMode="auto">
          <a:xfrm>
            <a:off x="4211638" y="429101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17" name="Rectangle 133"/>
          <p:cNvSpPr>
            <a:spLocks noChangeArrowheads="1"/>
          </p:cNvSpPr>
          <p:nvPr/>
        </p:nvSpPr>
        <p:spPr bwMode="auto">
          <a:xfrm>
            <a:off x="4211638" y="4219575"/>
            <a:ext cx="12700" cy="71438"/>
          </a:xfrm>
          <a:prstGeom prst="rect">
            <a:avLst/>
          </a:prstGeom>
          <a:solidFill>
            <a:schemeClr val="tx1"/>
          </a:solidFill>
          <a:ln w="7938">
            <a:solidFill>
              <a:schemeClr val="tx1"/>
            </a:solidFill>
            <a:miter lim="800000"/>
            <a:headEnd/>
            <a:tailEnd/>
          </a:ln>
        </p:spPr>
        <p:txBody>
          <a:bodyPr/>
          <a:lstStyle/>
          <a:p>
            <a:endParaRPr lang="en-US"/>
          </a:p>
        </p:txBody>
      </p:sp>
      <p:sp>
        <p:nvSpPr>
          <p:cNvPr id="938118" name="Line 134"/>
          <p:cNvSpPr>
            <a:spLocks noChangeShapeType="1"/>
          </p:cNvSpPr>
          <p:nvPr/>
        </p:nvSpPr>
        <p:spPr bwMode="auto">
          <a:xfrm>
            <a:off x="4211638" y="417830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19" name="Rectangle 135"/>
          <p:cNvSpPr>
            <a:spLocks noChangeArrowheads="1"/>
          </p:cNvSpPr>
          <p:nvPr/>
        </p:nvSpPr>
        <p:spPr bwMode="auto">
          <a:xfrm>
            <a:off x="4211638" y="4106863"/>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120" name="Line 136"/>
          <p:cNvSpPr>
            <a:spLocks noChangeShapeType="1"/>
          </p:cNvSpPr>
          <p:nvPr/>
        </p:nvSpPr>
        <p:spPr bwMode="auto">
          <a:xfrm>
            <a:off x="4211638" y="406558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21" name="Rectangle 137"/>
          <p:cNvSpPr>
            <a:spLocks noChangeArrowheads="1"/>
          </p:cNvSpPr>
          <p:nvPr/>
        </p:nvSpPr>
        <p:spPr bwMode="auto">
          <a:xfrm>
            <a:off x="4211638" y="3994150"/>
            <a:ext cx="12700" cy="71438"/>
          </a:xfrm>
          <a:prstGeom prst="rect">
            <a:avLst/>
          </a:prstGeom>
          <a:solidFill>
            <a:schemeClr val="tx1"/>
          </a:solidFill>
          <a:ln w="7938">
            <a:solidFill>
              <a:schemeClr val="tx1"/>
            </a:solidFill>
            <a:miter lim="800000"/>
            <a:headEnd/>
            <a:tailEnd/>
          </a:ln>
        </p:spPr>
        <p:txBody>
          <a:bodyPr/>
          <a:lstStyle/>
          <a:p>
            <a:endParaRPr lang="en-US"/>
          </a:p>
        </p:txBody>
      </p:sp>
      <p:sp>
        <p:nvSpPr>
          <p:cNvPr id="938122" name="Line 138"/>
          <p:cNvSpPr>
            <a:spLocks noChangeShapeType="1"/>
          </p:cNvSpPr>
          <p:nvPr/>
        </p:nvSpPr>
        <p:spPr bwMode="auto">
          <a:xfrm>
            <a:off x="4211638" y="395128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23" name="Rectangle 139"/>
          <p:cNvSpPr>
            <a:spLocks noChangeArrowheads="1"/>
          </p:cNvSpPr>
          <p:nvPr/>
        </p:nvSpPr>
        <p:spPr bwMode="auto">
          <a:xfrm>
            <a:off x="4211638" y="3881438"/>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24" name="Line 140"/>
          <p:cNvSpPr>
            <a:spLocks noChangeShapeType="1"/>
          </p:cNvSpPr>
          <p:nvPr/>
        </p:nvSpPr>
        <p:spPr bwMode="auto">
          <a:xfrm>
            <a:off x="4211638" y="383857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25" name="Rectangle 141"/>
          <p:cNvSpPr>
            <a:spLocks noChangeArrowheads="1"/>
          </p:cNvSpPr>
          <p:nvPr/>
        </p:nvSpPr>
        <p:spPr bwMode="auto">
          <a:xfrm>
            <a:off x="4211638" y="3768725"/>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26" name="Line 142"/>
          <p:cNvSpPr>
            <a:spLocks noChangeShapeType="1"/>
          </p:cNvSpPr>
          <p:nvPr/>
        </p:nvSpPr>
        <p:spPr bwMode="auto">
          <a:xfrm>
            <a:off x="4211638" y="372586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27" name="Rectangle 143"/>
          <p:cNvSpPr>
            <a:spLocks noChangeArrowheads="1"/>
          </p:cNvSpPr>
          <p:nvPr/>
        </p:nvSpPr>
        <p:spPr bwMode="auto">
          <a:xfrm>
            <a:off x="4211638" y="3654425"/>
            <a:ext cx="12700" cy="71438"/>
          </a:xfrm>
          <a:prstGeom prst="rect">
            <a:avLst/>
          </a:prstGeom>
          <a:solidFill>
            <a:schemeClr val="tx1"/>
          </a:solidFill>
          <a:ln w="7938">
            <a:solidFill>
              <a:schemeClr val="tx1"/>
            </a:solidFill>
            <a:miter lim="800000"/>
            <a:headEnd/>
            <a:tailEnd/>
          </a:ln>
        </p:spPr>
        <p:txBody>
          <a:bodyPr/>
          <a:lstStyle/>
          <a:p>
            <a:endParaRPr lang="en-US"/>
          </a:p>
        </p:txBody>
      </p:sp>
      <p:sp>
        <p:nvSpPr>
          <p:cNvPr id="938128" name="Line 144"/>
          <p:cNvSpPr>
            <a:spLocks noChangeShapeType="1"/>
          </p:cNvSpPr>
          <p:nvPr/>
        </p:nvSpPr>
        <p:spPr bwMode="auto">
          <a:xfrm>
            <a:off x="4211638" y="361315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29" name="Rectangle 145"/>
          <p:cNvSpPr>
            <a:spLocks noChangeArrowheads="1"/>
          </p:cNvSpPr>
          <p:nvPr/>
        </p:nvSpPr>
        <p:spPr bwMode="auto">
          <a:xfrm>
            <a:off x="4211638" y="3541713"/>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130" name="Line 146"/>
          <p:cNvSpPr>
            <a:spLocks noChangeShapeType="1"/>
          </p:cNvSpPr>
          <p:nvPr/>
        </p:nvSpPr>
        <p:spPr bwMode="auto">
          <a:xfrm>
            <a:off x="4211638" y="350043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31" name="Rectangle 147"/>
          <p:cNvSpPr>
            <a:spLocks noChangeArrowheads="1"/>
          </p:cNvSpPr>
          <p:nvPr/>
        </p:nvSpPr>
        <p:spPr bwMode="auto">
          <a:xfrm>
            <a:off x="4211638" y="3429000"/>
            <a:ext cx="12700" cy="71438"/>
          </a:xfrm>
          <a:prstGeom prst="rect">
            <a:avLst/>
          </a:prstGeom>
          <a:solidFill>
            <a:schemeClr val="tx1"/>
          </a:solidFill>
          <a:ln w="7938">
            <a:solidFill>
              <a:schemeClr val="tx1"/>
            </a:solidFill>
            <a:miter lim="800000"/>
            <a:headEnd/>
            <a:tailEnd/>
          </a:ln>
        </p:spPr>
        <p:txBody>
          <a:bodyPr/>
          <a:lstStyle/>
          <a:p>
            <a:endParaRPr lang="en-US"/>
          </a:p>
        </p:txBody>
      </p:sp>
      <p:sp>
        <p:nvSpPr>
          <p:cNvPr id="938132" name="Line 148"/>
          <p:cNvSpPr>
            <a:spLocks noChangeShapeType="1"/>
          </p:cNvSpPr>
          <p:nvPr/>
        </p:nvSpPr>
        <p:spPr bwMode="auto">
          <a:xfrm>
            <a:off x="4211638" y="338772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33" name="Rectangle 149"/>
          <p:cNvSpPr>
            <a:spLocks noChangeArrowheads="1"/>
          </p:cNvSpPr>
          <p:nvPr/>
        </p:nvSpPr>
        <p:spPr bwMode="auto">
          <a:xfrm>
            <a:off x="4211638" y="3316288"/>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134" name="Line 150"/>
          <p:cNvSpPr>
            <a:spLocks noChangeShapeType="1"/>
          </p:cNvSpPr>
          <p:nvPr/>
        </p:nvSpPr>
        <p:spPr bwMode="auto">
          <a:xfrm>
            <a:off x="4211638" y="327342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35" name="Rectangle 151"/>
          <p:cNvSpPr>
            <a:spLocks noChangeArrowheads="1"/>
          </p:cNvSpPr>
          <p:nvPr/>
        </p:nvSpPr>
        <p:spPr bwMode="auto">
          <a:xfrm>
            <a:off x="4211638" y="3203575"/>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36" name="Line 152"/>
          <p:cNvSpPr>
            <a:spLocks noChangeShapeType="1"/>
          </p:cNvSpPr>
          <p:nvPr/>
        </p:nvSpPr>
        <p:spPr bwMode="auto">
          <a:xfrm>
            <a:off x="4211638" y="316071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37" name="Rectangle 153"/>
          <p:cNvSpPr>
            <a:spLocks noChangeArrowheads="1"/>
          </p:cNvSpPr>
          <p:nvPr/>
        </p:nvSpPr>
        <p:spPr bwMode="auto">
          <a:xfrm>
            <a:off x="4211638" y="3090863"/>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38" name="Line 154"/>
          <p:cNvSpPr>
            <a:spLocks noChangeShapeType="1"/>
          </p:cNvSpPr>
          <p:nvPr/>
        </p:nvSpPr>
        <p:spPr bwMode="auto">
          <a:xfrm>
            <a:off x="4211638" y="304800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39" name="Rectangle 155"/>
          <p:cNvSpPr>
            <a:spLocks noChangeArrowheads="1"/>
          </p:cNvSpPr>
          <p:nvPr/>
        </p:nvSpPr>
        <p:spPr bwMode="auto">
          <a:xfrm>
            <a:off x="4211638" y="2978150"/>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40" name="Line 156"/>
          <p:cNvSpPr>
            <a:spLocks noChangeShapeType="1"/>
          </p:cNvSpPr>
          <p:nvPr/>
        </p:nvSpPr>
        <p:spPr bwMode="auto">
          <a:xfrm>
            <a:off x="4211638" y="293528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41" name="Rectangle 157"/>
          <p:cNvSpPr>
            <a:spLocks noChangeArrowheads="1"/>
          </p:cNvSpPr>
          <p:nvPr/>
        </p:nvSpPr>
        <p:spPr bwMode="auto">
          <a:xfrm>
            <a:off x="4211638" y="2863850"/>
            <a:ext cx="12700" cy="71438"/>
          </a:xfrm>
          <a:prstGeom prst="rect">
            <a:avLst/>
          </a:prstGeom>
          <a:solidFill>
            <a:schemeClr val="tx1"/>
          </a:solidFill>
          <a:ln w="7938">
            <a:solidFill>
              <a:schemeClr val="tx1"/>
            </a:solidFill>
            <a:miter lim="800000"/>
            <a:headEnd/>
            <a:tailEnd/>
          </a:ln>
        </p:spPr>
        <p:txBody>
          <a:bodyPr/>
          <a:lstStyle/>
          <a:p>
            <a:endParaRPr lang="en-US"/>
          </a:p>
        </p:txBody>
      </p:sp>
      <p:sp>
        <p:nvSpPr>
          <p:cNvPr id="938142" name="Line 158"/>
          <p:cNvSpPr>
            <a:spLocks noChangeShapeType="1"/>
          </p:cNvSpPr>
          <p:nvPr/>
        </p:nvSpPr>
        <p:spPr bwMode="auto">
          <a:xfrm>
            <a:off x="4211638" y="282257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43" name="Rectangle 159"/>
          <p:cNvSpPr>
            <a:spLocks noChangeArrowheads="1"/>
          </p:cNvSpPr>
          <p:nvPr/>
        </p:nvSpPr>
        <p:spPr bwMode="auto">
          <a:xfrm>
            <a:off x="4211638" y="2751138"/>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144" name="Line 160"/>
          <p:cNvSpPr>
            <a:spLocks noChangeShapeType="1"/>
          </p:cNvSpPr>
          <p:nvPr/>
        </p:nvSpPr>
        <p:spPr bwMode="auto">
          <a:xfrm>
            <a:off x="4211638" y="270827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45" name="Rectangle 161"/>
          <p:cNvSpPr>
            <a:spLocks noChangeArrowheads="1"/>
          </p:cNvSpPr>
          <p:nvPr/>
        </p:nvSpPr>
        <p:spPr bwMode="auto">
          <a:xfrm>
            <a:off x="4211638" y="2638425"/>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46" name="Line 162"/>
          <p:cNvSpPr>
            <a:spLocks noChangeShapeType="1"/>
          </p:cNvSpPr>
          <p:nvPr/>
        </p:nvSpPr>
        <p:spPr bwMode="auto">
          <a:xfrm>
            <a:off x="4211638" y="259556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47" name="Rectangle 163"/>
          <p:cNvSpPr>
            <a:spLocks noChangeArrowheads="1"/>
          </p:cNvSpPr>
          <p:nvPr/>
        </p:nvSpPr>
        <p:spPr bwMode="auto">
          <a:xfrm>
            <a:off x="4211638" y="2525713"/>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48" name="Line 164"/>
          <p:cNvSpPr>
            <a:spLocks noChangeShapeType="1"/>
          </p:cNvSpPr>
          <p:nvPr/>
        </p:nvSpPr>
        <p:spPr bwMode="auto">
          <a:xfrm>
            <a:off x="4211638" y="2482850"/>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49" name="Rectangle 165"/>
          <p:cNvSpPr>
            <a:spLocks noChangeArrowheads="1"/>
          </p:cNvSpPr>
          <p:nvPr/>
        </p:nvSpPr>
        <p:spPr bwMode="auto">
          <a:xfrm>
            <a:off x="4211638" y="2413000"/>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50" name="Line 166"/>
          <p:cNvSpPr>
            <a:spLocks noChangeShapeType="1"/>
          </p:cNvSpPr>
          <p:nvPr/>
        </p:nvSpPr>
        <p:spPr bwMode="auto">
          <a:xfrm>
            <a:off x="4211638" y="2370138"/>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51" name="Rectangle 167"/>
          <p:cNvSpPr>
            <a:spLocks noChangeArrowheads="1"/>
          </p:cNvSpPr>
          <p:nvPr/>
        </p:nvSpPr>
        <p:spPr bwMode="auto">
          <a:xfrm>
            <a:off x="4211638" y="2300288"/>
            <a:ext cx="12700" cy="69850"/>
          </a:xfrm>
          <a:prstGeom prst="rect">
            <a:avLst/>
          </a:prstGeom>
          <a:solidFill>
            <a:schemeClr val="tx1"/>
          </a:solidFill>
          <a:ln w="7938">
            <a:solidFill>
              <a:schemeClr val="tx1"/>
            </a:solidFill>
            <a:miter lim="800000"/>
            <a:headEnd/>
            <a:tailEnd/>
          </a:ln>
        </p:spPr>
        <p:txBody>
          <a:bodyPr/>
          <a:lstStyle/>
          <a:p>
            <a:endParaRPr lang="en-US"/>
          </a:p>
        </p:txBody>
      </p:sp>
      <p:sp>
        <p:nvSpPr>
          <p:cNvPr id="938152" name="Line 168"/>
          <p:cNvSpPr>
            <a:spLocks noChangeShapeType="1"/>
          </p:cNvSpPr>
          <p:nvPr/>
        </p:nvSpPr>
        <p:spPr bwMode="auto">
          <a:xfrm>
            <a:off x="4211638" y="2257425"/>
            <a:ext cx="1587"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53" name="Rectangle 169"/>
          <p:cNvSpPr>
            <a:spLocks noChangeArrowheads="1"/>
          </p:cNvSpPr>
          <p:nvPr/>
        </p:nvSpPr>
        <p:spPr bwMode="auto">
          <a:xfrm>
            <a:off x="4211638" y="2185988"/>
            <a:ext cx="12700" cy="71437"/>
          </a:xfrm>
          <a:prstGeom prst="rect">
            <a:avLst/>
          </a:prstGeom>
          <a:solidFill>
            <a:schemeClr val="tx1"/>
          </a:solidFill>
          <a:ln w="7938">
            <a:solidFill>
              <a:schemeClr val="tx1"/>
            </a:solidFill>
            <a:miter lim="800000"/>
            <a:headEnd/>
            <a:tailEnd/>
          </a:ln>
        </p:spPr>
        <p:txBody>
          <a:bodyPr/>
          <a:lstStyle/>
          <a:p>
            <a:endParaRPr lang="en-US"/>
          </a:p>
        </p:txBody>
      </p:sp>
      <p:sp>
        <p:nvSpPr>
          <p:cNvPr id="938154" name="Line 170"/>
          <p:cNvSpPr>
            <a:spLocks noChangeShapeType="1"/>
          </p:cNvSpPr>
          <p:nvPr/>
        </p:nvSpPr>
        <p:spPr bwMode="auto">
          <a:xfrm>
            <a:off x="4211638" y="2144713"/>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155" name="Rectangle 171"/>
          <p:cNvSpPr>
            <a:spLocks noChangeArrowheads="1"/>
          </p:cNvSpPr>
          <p:nvPr/>
        </p:nvSpPr>
        <p:spPr bwMode="auto">
          <a:xfrm>
            <a:off x="4211638" y="2119313"/>
            <a:ext cx="12700" cy="25400"/>
          </a:xfrm>
          <a:prstGeom prst="rect">
            <a:avLst/>
          </a:prstGeom>
          <a:solidFill>
            <a:schemeClr val="tx1"/>
          </a:solidFill>
          <a:ln w="7938">
            <a:solidFill>
              <a:schemeClr val="tx1"/>
            </a:solidFill>
            <a:miter lim="800000"/>
            <a:headEnd/>
            <a:tailEnd/>
          </a:ln>
        </p:spPr>
        <p:txBody>
          <a:bodyPr/>
          <a:lstStyle/>
          <a:p>
            <a:endParaRPr lang="en-US"/>
          </a:p>
        </p:txBody>
      </p:sp>
    </p:spTree>
    <p:extLst>
      <p:ext uri="{BB962C8B-B14F-4D97-AF65-F5344CB8AC3E}">
        <p14:creationId xmlns:p14="http://schemas.microsoft.com/office/powerpoint/2010/main" val="2201117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7986"/>
                                        </p:tgtEl>
                                        <p:attrNameLst>
                                          <p:attrName>style.visibility</p:attrName>
                                        </p:attrNameLst>
                                      </p:cBhvr>
                                      <p:to>
                                        <p:strVal val="visible"/>
                                      </p:to>
                                    </p:set>
                                    <p:animEffect transition="in" filter="dissolve">
                                      <p:cBhvr>
                                        <p:cTn id="7" dur="500"/>
                                        <p:tgtEl>
                                          <p:spTgt spid="93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8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ChangeArrowheads="1"/>
          </p:cNvSpPr>
          <p:nvPr/>
        </p:nvSpPr>
        <p:spPr bwMode="auto">
          <a:xfrm>
            <a:off x="954088" y="3908425"/>
            <a:ext cx="4119562" cy="544513"/>
          </a:xfrm>
          <a:prstGeom prst="rect">
            <a:avLst/>
          </a:prstGeom>
          <a:noFill/>
          <a:ln w="28575">
            <a:solidFill>
              <a:schemeClr val="accent1"/>
            </a:solidFill>
            <a:miter lim="800000"/>
            <a:headEnd type="none" w="sm" len="sm"/>
            <a:tailEnd type="none" w="sm" len="sm"/>
          </a:ln>
          <a:effectLst/>
          <a:extLst>
            <a:ext uri="{909E8E84-426E-40dd-AFC4-6F175D3DCCD1}">
              <a14:hiddenFill xmlns:a14="http://schemas.microsoft.com/office/drawing/2010/main">
                <a:solidFill>
                  <a:schemeClr val="hlink">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0035" name="Text Box 3"/>
          <p:cNvSpPr txBox="1">
            <a:spLocks noChangeArrowheads="1"/>
          </p:cNvSpPr>
          <p:nvPr/>
        </p:nvSpPr>
        <p:spPr bwMode="auto">
          <a:xfrm>
            <a:off x="977900" y="2011363"/>
            <a:ext cx="4038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Prior docetaxel</a:t>
            </a:r>
          </a:p>
        </p:txBody>
      </p:sp>
      <p:sp>
        <p:nvSpPr>
          <p:cNvPr id="940036" name="Text Box 4"/>
          <p:cNvSpPr txBox="1">
            <a:spLocks noChangeArrowheads="1"/>
          </p:cNvSpPr>
          <p:nvPr/>
        </p:nvSpPr>
        <p:spPr bwMode="auto">
          <a:xfrm>
            <a:off x="977900" y="5403850"/>
            <a:ext cx="2357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All patients</a:t>
            </a:r>
          </a:p>
        </p:txBody>
      </p:sp>
      <p:sp>
        <p:nvSpPr>
          <p:cNvPr id="940037" name="Text Box 5"/>
          <p:cNvSpPr txBox="1">
            <a:spLocks noChangeArrowheads="1"/>
          </p:cNvSpPr>
          <p:nvPr/>
        </p:nvSpPr>
        <p:spPr bwMode="auto">
          <a:xfrm>
            <a:off x="977900" y="3922713"/>
            <a:ext cx="1874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Asian ethnicity</a:t>
            </a:r>
          </a:p>
        </p:txBody>
      </p:sp>
      <p:sp>
        <p:nvSpPr>
          <p:cNvPr id="940038" name="Text Box 6"/>
          <p:cNvSpPr txBox="1">
            <a:spLocks noChangeArrowheads="1"/>
          </p:cNvSpPr>
          <p:nvPr/>
        </p:nvSpPr>
        <p:spPr bwMode="auto">
          <a:xfrm>
            <a:off x="977900" y="3538538"/>
            <a:ext cx="2771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Time since Dx: &gt;12 mo</a:t>
            </a:r>
          </a:p>
        </p:txBody>
      </p:sp>
      <p:sp>
        <p:nvSpPr>
          <p:cNvPr id="940039" name="Text Box 7"/>
          <p:cNvSpPr txBox="1">
            <a:spLocks noChangeArrowheads="1"/>
          </p:cNvSpPr>
          <p:nvPr/>
        </p:nvSpPr>
        <p:spPr bwMode="auto">
          <a:xfrm>
            <a:off x="977900" y="3162300"/>
            <a:ext cx="2740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Time since Dx: &lt;6 mo</a:t>
            </a:r>
          </a:p>
        </p:txBody>
      </p:sp>
      <p:sp>
        <p:nvSpPr>
          <p:cNvPr id="940040" name="Text Box 8"/>
          <p:cNvSpPr txBox="1">
            <a:spLocks noChangeArrowheads="1"/>
          </p:cNvSpPr>
          <p:nvPr/>
        </p:nvSpPr>
        <p:spPr bwMode="auto">
          <a:xfrm>
            <a:off x="977900" y="2579688"/>
            <a:ext cx="2308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&lt;65 yrs</a:t>
            </a:r>
          </a:p>
        </p:txBody>
      </p:sp>
      <p:sp>
        <p:nvSpPr>
          <p:cNvPr id="940041" name="Rectangle 9"/>
          <p:cNvSpPr>
            <a:spLocks noChangeArrowheads="1"/>
          </p:cNvSpPr>
          <p:nvPr/>
        </p:nvSpPr>
        <p:spPr bwMode="auto">
          <a:xfrm>
            <a:off x="977900" y="2212975"/>
            <a:ext cx="2198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No prior docetaxel</a:t>
            </a:r>
          </a:p>
        </p:txBody>
      </p:sp>
      <p:sp>
        <p:nvSpPr>
          <p:cNvPr id="940042" name="Rectangle 10"/>
          <p:cNvSpPr>
            <a:spLocks noChangeArrowheads="1"/>
          </p:cNvSpPr>
          <p:nvPr/>
        </p:nvSpPr>
        <p:spPr bwMode="auto">
          <a:xfrm>
            <a:off x="977900" y="2782888"/>
            <a:ext cx="1663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a:t>
            </a:r>
            <a:r>
              <a:rPr lang="en-GB" sz="1600">
                <a:sym typeface="Symbol" charset="0"/>
              </a:rPr>
              <a:t>65 yrs</a:t>
            </a:r>
          </a:p>
        </p:txBody>
      </p:sp>
      <p:sp>
        <p:nvSpPr>
          <p:cNvPr id="940043" name="Rectangle 11"/>
          <p:cNvSpPr>
            <a:spLocks noChangeArrowheads="1"/>
          </p:cNvSpPr>
          <p:nvPr/>
        </p:nvSpPr>
        <p:spPr bwMode="auto">
          <a:xfrm>
            <a:off x="977900" y="3352800"/>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Time since Dx: 6-12 mo</a:t>
            </a:r>
          </a:p>
        </p:txBody>
      </p:sp>
      <p:sp>
        <p:nvSpPr>
          <p:cNvPr id="940044" name="Rectangle 12"/>
          <p:cNvSpPr>
            <a:spLocks noChangeArrowheads="1"/>
          </p:cNvSpPr>
          <p:nvPr/>
        </p:nvSpPr>
        <p:spPr bwMode="auto">
          <a:xfrm>
            <a:off x="977900" y="4121150"/>
            <a:ext cx="2559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Non-Asian ethnicity</a:t>
            </a:r>
          </a:p>
        </p:txBody>
      </p:sp>
      <p:sp>
        <p:nvSpPr>
          <p:cNvPr id="940045" name="Text Box 13"/>
          <p:cNvSpPr txBox="1">
            <a:spLocks noChangeArrowheads="1"/>
          </p:cNvSpPr>
          <p:nvPr/>
        </p:nvSpPr>
        <p:spPr bwMode="auto">
          <a:xfrm>
            <a:off x="3740150" y="5989638"/>
            <a:ext cx="2500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t>Hazard ratio and 95% CI</a:t>
            </a:r>
          </a:p>
        </p:txBody>
      </p:sp>
      <p:sp>
        <p:nvSpPr>
          <p:cNvPr id="940046" name="Line 14"/>
          <p:cNvSpPr>
            <a:spLocks noChangeShapeType="1"/>
          </p:cNvSpPr>
          <p:nvPr/>
        </p:nvSpPr>
        <p:spPr bwMode="auto">
          <a:xfrm flipH="1">
            <a:off x="3111500" y="6359525"/>
            <a:ext cx="1676400" cy="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40047" name="Line 15"/>
          <p:cNvSpPr>
            <a:spLocks noChangeShapeType="1"/>
          </p:cNvSpPr>
          <p:nvPr/>
        </p:nvSpPr>
        <p:spPr bwMode="auto">
          <a:xfrm>
            <a:off x="4940300" y="6359525"/>
            <a:ext cx="1676400" cy="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40048" name="Text Box 16"/>
          <p:cNvSpPr txBox="1">
            <a:spLocks noChangeArrowheads="1"/>
          </p:cNvSpPr>
          <p:nvPr/>
        </p:nvSpPr>
        <p:spPr bwMode="auto">
          <a:xfrm>
            <a:off x="3078163" y="6415088"/>
            <a:ext cx="17637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t>Favors IRESSA</a:t>
            </a:r>
            <a:r>
              <a:rPr lang="en-GB" sz="1600" baseline="30000"/>
              <a:t>®</a:t>
            </a:r>
          </a:p>
        </p:txBody>
      </p:sp>
      <p:sp>
        <p:nvSpPr>
          <p:cNvPr id="940049" name="Text Box 17"/>
          <p:cNvSpPr txBox="1">
            <a:spLocks noChangeArrowheads="1"/>
          </p:cNvSpPr>
          <p:nvPr/>
        </p:nvSpPr>
        <p:spPr bwMode="auto">
          <a:xfrm>
            <a:off x="4886325" y="6415088"/>
            <a:ext cx="1673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t>Favors placebo</a:t>
            </a:r>
          </a:p>
        </p:txBody>
      </p:sp>
      <p:sp>
        <p:nvSpPr>
          <p:cNvPr id="940050" name="Text Box 18"/>
          <p:cNvSpPr txBox="1">
            <a:spLocks noChangeArrowheads="1"/>
          </p:cNvSpPr>
          <p:nvPr/>
        </p:nvSpPr>
        <p:spPr bwMode="auto">
          <a:xfrm>
            <a:off x="977900" y="4937125"/>
            <a:ext cx="3230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Prior chemo response: PD/NE</a:t>
            </a:r>
          </a:p>
        </p:txBody>
      </p:sp>
      <p:sp>
        <p:nvSpPr>
          <p:cNvPr id="940051" name="Text Box 19"/>
          <p:cNvSpPr txBox="1">
            <a:spLocks noChangeArrowheads="1"/>
          </p:cNvSpPr>
          <p:nvPr/>
        </p:nvSpPr>
        <p:spPr bwMode="auto">
          <a:xfrm>
            <a:off x="977900" y="4525963"/>
            <a:ext cx="32099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Prior chemo response: CR/PR</a:t>
            </a:r>
          </a:p>
        </p:txBody>
      </p:sp>
      <p:sp>
        <p:nvSpPr>
          <p:cNvPr id="940052" name="Rectangle 20"/>
          <p:cNvSpPr>
            <a:spLocks noChangeArrowheads="1"/>
          </p:cNvSpPr>
          <p:nvPr/>
        </p:nvSpPr>
        <p:spPr bwMode="auto">
          <a:xfrm>
            <a:off x="977900" y="4722813"/>
            <a:ext cx="297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a:t>Prior chemo response: SD</a:t>
            </a:r>
          </a:p>
        </p:txBody>
      </p:sp>
      <p:sp>
        <p:nvSpPr>
          <p:cNvPr id="940053" name="Text Box 21"/>
          <p:cNvSpPr txBox="1">
            <a:spLocks noChangeArrowheads="1"/>
          </p:cNvSpPr>
          <p:nvPr/>
        </p:nvSpPr>
        <p:spPr bwMode="auto">
          <a:xfrm>
            <a:off x="6654800" y="2011363"/>
            <a:ext cx="760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10.3%</a:t>
            </a:r>
          </a:p>
        </p:txBody>
      </p:sp>
      <p:sp>
        <p:nvSpPr>
          <p:cNvPr id="940054" name="Text Box 22"/>
          <p:cNvSpPr txBox="1">
            <a:spLocks noChangeArrowheads="1"/>
          </p:cNvSpPr>
          <p:nvPr/>
        </p:nvSpPr>
        <p:spPr bwMode="auto">
          <a:xfrm>
            <a:off x="6756400" y="540385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7.7%</a:t>
            </a:r>
          </a:p>
        </p:txBody>
      </p:sp>
      <p:sp>
        <p:nvSpPr>
          <p:cNvPr id="940055" name="Text Box 23"/>
          <p:cNvSpPr txBox="1">
            <a:spLocks noChangeArrowheads="1"/>
          </p:cNvSpPr>
          <p:nvPr/>
        </p:nvSpPr>
        <p:spPr bwMode="auto">
          <a:xfrm>
            <a:off x="6667500" y="3921125"/>
            <a:ext cx="760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12.0%</a:t>
            </a:r>
          </a:p>
        </p:txBody>
      </p:sp>
      <p:sp>
        <p:nvSpPr>
          <p:cNvPr id="940056" name="Text Box 24"/>
          <p:cNvSpPr txBox="1">
            <a:spLocks noChangeArrowheads="1"/>
          </p:cNvSpPr>
          <p:nvPr/>
        </p:nvSpPr>
        <p:spPr bwMode="auto">
          <a:xfrm>
            <a:off x="6756400" y="353853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9.3%</a:t>
            </a:r>
          </a:p>
        </p:txBody>
      </p:sp>
      <p:sp>
        <p:nvSpPr>
          <p:cNvPr id="940057" name="Text Box 25"/>
          <p:cNvSpPr txBox="1">
            <a:spLocks noChangeArrowheads="1"/>
          </p:cNvSpPr>
          <p:nvPr/>
        </p:nvSpPr>
        <p:spPr bwMode="auto">
          <a:xfrm>
            <a:off x="6756400" y="316230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6.8%</a:t>
            </a:r>
          </a:p>
        </p:txBody>
      </p:sp>
      <p:sp>
        <p:nvSpPr>
          <p:cNvPr id="940058" name="Text Box 26"/>
          <p:cNvSpPr txBox="1">
            <a:spLocks noChangeArrowheads="1"/>
          </p:cNvSpPr>
          <p:nvPr/>
        </p:nvSpPr>
        <p:spPr bwMode="auto">
          <a:xfrm>
            <a:off x="6756400" y="257968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7.1%</a:t>
            </a:r>
          </a:p>
        </p:txBody>
      </p:sp>
      <p:sp>
        <p:nvSpPr>
          <p:cNvPr id="940059" name="Rectangle 27"/>
          <p:cNvSpPr>
            <a:spLocks noChangeArrowheads="1"/>
          </p:cNvSpPr>
          <p:nvPr/>
        </p:nvSpPr>
        <p:spPr bwMode="auto">
          <a:xfrm>
            <a:off x="6756400" y="221297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6.7%</a:t>
            </a:r>
          </a:p>
        </p:txBody>
      </p:sp>
      <p:sp>
        <p:nvSpPr>
          <p:cNvPr id="940060" name="Rectangle 28"/>
          <p:cNvSpPr>
            <a:spLocks noChangeArrowheads="1"/>
          </p:cNvSpPr>
          <p:nvPr/>
        </p:nvSpPr>
        <p:spPr bwMode="auto">
          <a:xfrm>
            <a:off x="6756400" y="278288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sym typeface="Symbol" charset="0"/>
              </a:rPr>
              <a:t>8.7%</a:t>
            </a:r>
            <a:endParaRPr lang="en-GB" sz="1600"/>
          </a:p>
        </p:txBody>
      </p:sp>
      <p:sp>
        <p:nvSpPr>
          <p:cNvPr id="940061" name="Rectangle 29"/>
          <p:cNvSpPr>
            <a:spLocks noChangeArrowheads="1"/>
          </p:cNvSpPr>
          <p:nvPr/>
        </p:nvSpPr>
        <p:spPr bwMode="auto">
          <a:xfrm>
            <a:off x="6756400" y="335280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6.9%</a:t>
            </a:r>
          </a:p>
        </p:txBody>
      </p:sp>
      <p:sp>
        <p:nvSpPr>
          <p:cNvPr id="940062" name="Rectangle 30"/>
          <p:cNvSpPr>
            <a:spLocks noChangeArrowheads="1"/>
          </p:cNvSpPr>
          <p:nvPr/>
        </p:nvSpPr>
        <p:spPr bwMode="auto">
          <a:xfrm>
            <a:off x="6756400" y="412115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6.5%</a:t>
            </a:r>
          </a:p>
        </p:txBody>
      </p:sp>
      <p:sp>
        <p:nvSpPr>
          <p:cNvPr id="940063" name="Text Box 31"/>
          <p:cNvSpPr txBox="1">
            <a:spLocks noChangeArrowheads="1"/>
          </p:cNvSpPr>
          <p:nvPr/>
        </p:nvSpPr>
        <p:spPr bwMode="auto">
          <a:xfrm>
            <a:off x="6756400" y="493712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7.0%</a:t>
            </a:r>
          </a:p>
        </p:txBody>
      </p:sp>
      <p:sp>
        <p:nvSpPr>
          <p:cNvPr id="940064" name="Text Box 32"/>
          <p:cNvSpPr txBox="1">
            <a:spLocks noChangeArrowheads="1"/>
          </p:cNvSpPr>
          <p:nvPr/>
        </p:nvSpPr>
        <p:spPr bwMode="auto">
          <a:xfrm>
            <a:off x="6756400" y="452596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8.9%</a:t>
            </a:r>
          </a:p>
        </p:txBody>
      </p:sp>
      <p:sp>
        <p:nvSpPr>
          <p:cNvPr id="940065" name="Rectangle 33"/>
          <p:cNvSpPr>
            <a:spLocks noChangeArrowheads="1"/>
          </p:cNvSpPr>
          <p:nvPr/>
        </p:nvSpPr>
        <p:spPr bwMode="auto">
          <a:xfrm>
            <a:off x="6756400" y="472281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GB" sz="1600"/>
              <a:t>8.0%</a:t>
            </a:r>
          </a:p>
        </p:txBody>
      </p:sp>
      <p:sp>
        <p:nvSpPr>
          <p:cNvPr id="940066" name="Text Box 34"/>
          <p:cNvSpPr txBox="1">
            <a:spLocks noChangeArrowheads="1"/>
          </p:cNvSpPr>
          <p:nvPr/>
        </p:nvSpPr>
        <p:spPr bwMode="auto">
          <a:xfrm>
            <a:off x="2473325" y="1585913"/>
            <a:ext cx="1171575" cy="3968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a:solidFill>
                  <a:schemeClr val="tx2"/>
                </a:solidFill>
              </a:rPr>
              <a:t>Survival</a:t>
            </a:r>
          </a:p>
        </p:txBody>
      </p:sp>
      <p:sp>
        <p:nvSpPr>
          <p:cNvPr id="940067" name="Text Box 35"/>
          <p:cNvSpPr txBox="1">
            <a:spLocks noChangeArrowheads="1"/>
          </p:cNvSpPr>
          <p:nvPr/>
        </p:nvSpPr>
        <p:spPr bwMode="auto">
          <a:xfrm>
            <a:off x="6092825" y="1585913"/>
            <a:ext cx="1935163" cy="3968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a:solidFill>
                  <a:schemeClr val="tx2"/>
                </a:solidFill>
              </a:rPr>
              <a:t>Response rate</a:t>
            </a:r>
          </a:p>
        </p:txBody>
      </p:sp>
      <p:sp>
        <p:nvSpPr>
          <p:cNvPr id="940068" name="Rectangle 36"/>
          <p:cNvSpPr>
            <a:spLocks noGrp="1" noChangeArrowheads="1"/>
          </p:cNvSpPr>
          <p:nvPr>
            <p:ph type="title"/>
          </p:nvPr>
        </p:nvSpPr>
        <p:spPr>
          <a:xfrm>
            <a:off x="301625" y="647700"/>
            <a:ext cx="8540750" cy="762000"/>
          </a:xfrm>
          <a:noFill/>
          <a:ln/>
        </p:spPr>
        <p:txBody>
          <a:bodyPr/>
          <a:lstStyle/>
          <a:p>
            <a:r>
              <a:rPr lang="en-US" dirty="0">
                <a:solidFill>
                  <a:srgbClr val="000090"/>
                </a:solidFill>
              </a:rPr>
              <a:t>Effects in Subsets </a:t>
            </a:r>
            <a:r>
              <a:rPr lang="en-US" dirty="0" smtClean="0">
                <a:solidFill>
                  <a:srgbClr val="000090"/>
                </a:solidFill>
              </a:rPr>
              <a:t>- ISEL</a:t>
            </a:r>
            <a:endParaRPr lang="en-US" dirty="0">
              <a:solidFill>
                <a:srgbClr val="000090"/>
              </a:solidFill>
            </a:endParaRPr>
          </a:p>
        </p:txBody>
      </p:sp>
      <p:grpSp>
        <p:nvGrpSpPr>
          <p:cNvPr id="940069" name="Group 37"/>
          <p:cNvGrpSpPr>
            <a:grpSpLocks/>
          </p:cNvGrpSpPr>
          <p:nvPr/>
        </p:nvGrpSpPr>
        <p:grpSpPr bwMode="auto">
          <a:xfrm>
            <a:off x="2859088" y="2070100"/>
            <a:ext cx="3565525" cy="3956050"/>
            <a:chOff x="1801" y="1304"/>
            <a:chExt cx="2246" cy="2492"/>
          </a:xfrm>
        </p:grpSpPr>
        <p:sp>
          <p:nvSpPr>
            <p:cNvPr id="940070" name="Line 38"/>
            <p:cNvSpPr>
              <a:spLocks noChangeShapeType="1"/>
            </p:cNvSpPr>
            <p:nvPr/>
          </p:nvSpPr>
          <p:spPr bwMode="auto">
            <a:xfrm>
              <a:off x="2823" y="130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71" name="Line 39"/>
            <p:cNvSpPr>
              <a:spLocks noChangeShapeType="1"/>
            </p:cNvSpPr>
            <p:nvPr/>
          </p:nvSpPr>
          <p:spPr bwMode="auto">
            <a:xfrm>
              <a:off x="2935" y="1373"/>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72" name="Rectangle 40"/>
            <p:cNvSpPr>
              <a:spLocks noChangeArrowheads="1"/>
            </p:cNvSpPr>
            <p:nvPr/>
          </p:nvSpPr>
          <p:spPr bwMode="auto">
            <a:xfrm>
              <a:off x="2935" y="1334"/>
              <a:ext cx="46" cy="39"/>
            </a:xfrm>
            <a:prstGeom prst="rect">
              <a:avLst/>
            </a:prstGeom>
            <a:solidFill>
              <a:schemeClr val="tx1"/>
            </a:solidFill>
            <a:ln w="7938">
              <a:solidFill>
                <a:schemeClr val="tx1"/>
              </a:solidFill>
              <a:miter lim="800000"/>
              <a:headEnd/>
              <a:tailEnd/>
            </a:ln>
          </p:spPr>
          <p:txBody>
            <a:bodyPr/>
            <a:lstStyle/>
            <a:p>
              <a:endParaRPr lang="en-US"/>
            </a:p>
          </p:txBody>
        </p:sp>
        <p:sp>
          <p:nvSpPr>
            <p:cNvPr id="940073" name="Line 41"/>
            <p:cNvSpPr>
              <a:spLocks noChangeShapeType="1"/>
            </p:cNvSpPr>
            <p:nvPr/>
          </p:nvSpPr>
          <p:spPr bwMode="auto">
            <a:xfrm>
              <a:off x="2748" y="1349"/>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74" name="Rectangle 42"/>
            <p:cNvSpPr>
              <a:spLocks noChangeArrowheads="1"/>
            </p:cNvSpPr>
            <p:nvPr/>
          </p:nvSpPr>
          <p:spPr bwMode="auto">
            <a:xfrm>
              <a:off x="2748" y="1349"/>
              <a:ext cx="420" cy="8"/>
            </a:xfrm>
            <a:prstGeom prst="rect">
              <a:avLst/>
            </a:prstGeom>
            <a:solidFill>
              <a:schemeClr val="tx1"/>
            </a:solidFill>
            <a:ln w="7938">
              <a:solidFill>
                <a:schemeClr val="tx1"/>
              </a:solidFill>
              <a:miter lim="800000"/>
              <a:headEnd/>
              <a:tailEnd/>
            </a:ln>
          </p:spPr>
          <p:txBody>
            <a:bodyPr/>
            <a:lstStyle/>
            <a:p>
              <a:endParaRPr lang="en-US"/>
            </a:p>
          </p:txBody>
        </p:sp>
        <p:sp>
          <p:nvSpPr>
            <p:cNvPr id="940075" name="Line 43"/>
            <p:cNvSpPr>
              <a:spLocks noChangeShapeType="1"/>
            </p:cNvSpPr>
            <p:nvPr/>
          </p:nvSpPr>
          <p:spPr bwMode="auto">
            <a:xfrm>
              <a:off x="2893" y="1516"/>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76" name="Rectangle 44"/>
            <p:cNvSpPr>
              <a:spLocks noChangeArrowheads="1"/>
            </p:cNvSpPr>
            <p:nvPr/>
          </p:nvSpPr>
          <p:spPr bwMode="auto">
            <a:xfrm>
              <a:off x="2893" y="1452"/>
              <a:ext cx="75" cy="64"/>
            </a:xfrm>
            <a:prstGeom prst="rect">
              <a:avLst/>
            </a:prstGeom>
            <a:solidFill>
              <a:schemeClr val="tx1"/>
            </a:solidFill>
            <a:ln w="7938">
              <a:solidFill>
                <a:schemeClr val="tx1"/>
              </a:solidFill>
              <a:miter lim="800000"/>
              <a:headEnd/>
              <a:tailEnd/>
            </a:ln>
          </p:spPr>
          <p:txBody>
            <a:bodyPr/>
            <a:lstStyle/>
            <a:p>
              <a:endParaRPr lang="en-US"/>
            </a:p>
          </p:txBody>
        </p:sp>
        <p:sp>
          <p:nvSpPr>
            <p:cNvPr id="940077" name="Line 45"/>
            <p:cNvSpPr>
              <a:spLocks noChangeShapeType="1"/>
            </p:cNvSpPr>
            <p:nvPr/>
          </p:nvSpPr>
          <p:spPr bwMode="auto">
            <a:xfrm>
              <a:off x="2801" y="1480"/>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78" name="Rectangle 46"/>
            <p:cNvSpPr>
              <a:spLocks noChangeArrowheads="1"/>
            </p:cNvSpPr>
            <p:nvPr/>
          </p:nvSpPr>
          <p:spPr bwMode="auto">
            <a:xfrm>
              <a:off x="2801" y="1480"/>
              <a:ext cx="260" cy="8"/>
            </a:xfrm>
            <a:prstGeom prst="rect">
              <a:avLst/>
            </a:prstGeom>
            <a:solidFill>
              <a:schemeClr val="tx1"/>
            </a:solidFill>
            <a:ln w="7938">
              <a:solidFill>
                <a:schemeClr val="tx1"/>
              </a:solidFill>
              <a:miter lim="800000"/>
              <a:headEnd/>
              <a:tailEnd/>
            </a:ln>
          </p:spPr>
          <p:txBody>
            <a:bodyPr/>
            <a:lstStyle/>
            <a:p>
              <a:endParaRPr lang="en-US"/>
            </a:p>
          </p:txBody>
        </p:sp>
        <p:sp>
          <p:nvSpPr>
            <p:cNvPr id="940079" name="Line 47"/>
            <p:cNvSpPr>
              <a:spLocks noChangeShapeType="1"/>
            </p:cNvSpPr>
            <p:nvPr/>
          </p:nvSpPr>
          <p:spPr bwMode="auto">
            <a:xfrm>
              <a:off x="2814" y="1743"/>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80" name="Rectangle 48"/>
            <p:cNvSpPr>
              <a:spLocks noChangeArrowheads="1"/>
            </p:cNvSpPr>
            <p:nvPr/>
          </p:nvSpPr>
          <p:spPr bwMode="auto">
            <a:xfrm>
              <a:off x="2814" y="1684"/>
              <a:ext cx="70" cy="59"/>
            </a:xfrm>
            <a:prstGeom prst="rect">
              <a:avLst/>
            </a:prstGeom>
            <a:solidFill>
              <a:schemeClr val="tx1"/>
            </a:solidFill>
            <a:ln w="7938">
              <a:solidFill>
                <a:schemeClr val="tx1"/>
              </a:solidFill>
              <a:miter lim="800000"/>
              <a:headEnd/>
              <a:tailEnd/>
            </a:ln>
          </p:spPr>
          <p:txBody>
            <a:bodyPr/>
            <a:lstStyle/>
            <a:p>
              <a:endParaRPr lang="en-US"/>
            </a:p>
          </p:txBody>
        </p:sp>
        <p:sp>
          <p:nvSpPr>
            <p:cNvPr id="940081" name="Line 49"/>
            <p:cNvSpPr>
              <a:spLocks noChangeShapeType="1"/>
            </p:cNvSpPr>
            <p:nvPr/>
          </p:nvSpPr>
          <p:spPr bwMode="auto">
            <a:xfrm>
              <a:off x="2710" y="1710"/>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82" name="Rectangle 50"/>
            <p:cNvSpPr>
              <a:spLocks noChangeArrowheads="1"/>
            </p:cNvSpPr>
            <p:nvPr/>
          </p:nvSpPr>
          <p:spPr bwMode="auto">
            <a:xfrm>
              <a:off x="2710" y="1710"/>
              <a:ext cx="279" cy="8"/>
            </a:xfrm>
            <a:prstGeom prst="rect">
              <a:avLst/>
            </a:prstGeom>
            <a:solidFill>
              <a:schemeClr val="tx1"/>
            </a:solidFill>
            <a:ln w="7938">
              <a:solidFill>
                <a:schemeClr val="tx1"/>
              </a:solidFill>
              <a:miter lim="800000"/>
              <a:headEnd/>
              <a:tailEnd/>
            </a:ln>
          </p:spPr>
          <p:txBody>
            <a:bodyPr/>
            <a:lstStyle/>
            <a:p>
              <a:endParaRPr lang="en-US"/>
            </a:p>
          </p:txBody>
        </p:sp>
        <p:sp>
          <p:nvSpPr>
            <p:cNvPr id="940083" name="Line 51"/>
            <p:cNvSpPr>
              <a:spLocks noChangeShapeType="1"/>
            </p:cNvSpPr>
            <p:nvPr/>
          </p:nvSpPr>
          <p:spPr bwMode="auto">
            <a:xfrm>
              <a:off x="3035" y="1868"/>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84" name="Rectangle 52"/>
            <p:cNvSpPr>
              <a:spLocks noChangeArrowheads="1"/>
            </p:cNvSpPr>
            <p:nvPr/>
          </p:nvSpPr>
          <p:spPr bwMode="auto">
            <a:xfrm>
              <a:off x="3035" y="1822"/>
              <a:ext cx="54" cy="46"/>
            </a:xfrm>
            <a:prstGeom prst="rect">
              <a:avLst/>
            </a:prstGeom>
            <a:solidFill>
              <a:schemeClr val="tx1"/>
            </a:solidFill>
            <a:ln w="7938">
              <a:solidFill>
                <a:schemeClr val="tx1"/>
              </a:solidFill>
              <a:miter lim="800000"/>
              <a:headEnd/>
              <a:tailEnd/>
            </a:ln>
          </p:spPr>
          <p:txBody>
            <a:bodyPr/>
            <a:lstStyle/>
            <a:p>
              <a:endParaRPr lang="en-US"/>
            </a:p>
          </p:txBody>
        </p:sp>
        <p:sp>
          <p:nvSpPr>
            <p:cNvPr id="940085" name="Line 53"/>
            <p:cNvSpPr>
              <a:spLocks noChangeShapeType="1"/>
            </p:cNvSpPr>
            <p:nvPr/>
          </p:nvSpPr>
          <p:spPr bwMode="auto">
            <a:xfrm>
              <a:off x="2879" y="1841"/>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86" name="Rectangle 54"/>
            <p:cNvSpPr>
              <a:spLocks noChangeArrowheads="1"/>
            </p:cNvSpPr>
            <p:nvPr/>
          </p:nvSpPr>
          <p:spPr bwMode="auto">
            <a:xfrm>
              <a:off x="2879" y="1841"/>
              <a:ext cx="366" cy="8"/>
            </a:xfrm>
            <a:prstGeom prst="rect">
              <a:avLst/>
            </a:prstGeom>
            <a:solidFill>
              <a:schemeClr val="tx1"/>
            </a:solidFill>
            <a:ln w="7938">
              <a:solidFill>
                <a:schemeClr val="tx1"/>
              </a:solidFill>
              <a:miter lim="800000"/>
              <a:headEnd/>
              <a:tailEnd/>
            </a:ln>
          </p:spPr>
          <p:txBody>
            <a:bodyPr/>
            <a:lstStyle/>
            <a:p>
              <a:endParaRPr lang="en-US"/>
            </a:p>
          </p:txBody>
        </p:sp>
        <p:sp>
          <p:nvSpPr>
            <p:cNvPr id="940087" name="Line 55"/>
            <p:cNvSpPr>
              <a:spLocks noChangeShapeType="1"/>
            </p:cNvSpPr>
            <p:nvPr/>
          </p:nvSpPr>
          <p:spPr bwMode="auto">
            <a:xfrm>
              <a:off x="2810" y="209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88" name="Rectangle 56"/>
            <p:cNvSpPr>
              <a:spLocks noChangeArrowheads="1"/>
            </p:cNvSpPr>
            <p:nvPr/>
          </p:nvSpPr>
          <p:spPr bwMode="auto">
            <a:xfrm>
              <a:off x="2810" y="2054"/>
              <a:ext cx="47" cy="40"/>
            </a:xfrm>
            <a:prstGeom prst="rect">
              <a:avLst/>
            </a:prstGeom>
            <a:solidFill>
              <a:schemeClr val="tx1"/>
            </a:solidFill>
            <a:ln w="7938">
              <a:solidFill>
                <a:schemeClr val="tx1"/>
              </a:solidFill>
              <a:miter lim="800000"/>
              <a:headEnd/>
              <a:tailEnd/>
            </a:ln>
          </p:spPr>
          <p:txBody>
            <a:bodyPr/>
            <a:lstStyle/>
            <a:p>
              <a:endParaRPr lang="en-US"/>
            </a:p>
          </p:txBody>
        </p:sp>
        <p:sp>
          <p:nvSpPr>
            <p:cNvPr id="940089" name="Line 57"/>
            <p:cNvSpPr>
              <a:spLocks noChangeShapeType="1"/>
            </p:cNvSpPr>
            <p:nvPr/>
          </p:nvSpPr>
          <p:spPr bwMode="auto">
            <a:xfrm>
              <a:off x="2627" y="2070"/>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90" name="Rectangle 58"/>
            <p:cNvSpPr>
              <a:spLocks noChangeArrowheads="1"/>
            </p:cNvSpPr>
            <p:nvPr/>
          </p:nvSpPr>
          <p:spPr bwMode="auto">
            <a:xfrm>
              <a:off x="2627" y="2070"/>
              <a:ext cx="414" cy="8"/>
            </a:xfrm>
            <a:prstGeom prst="rect">
              <a:avLst/>
            </a:prstGeom>
            <a:solidFill>
              <a:schemeClr val="tx1"/>
            </a:solidFill>
            <a:ln w="7938">
              <a:solidFill>
                <a:schemeClr val="tx1"/>
              </a:solidFill>
              <a:miter lim="800000"/>
              <a:headEnd/>
              <a:tailEnd/>
            </a:ln>
          </p:spPr>
          <p:txBody>
            <a:bodyPr/>
            <a:lstStyle/>
            <a:p>
              <a:endParaRPr lang="en-US"/>
            </a:p>
          </p:txBody>
        </p:sp>
        <p:sp>
          <p:nvSpPr>
            <p:cNvPr id="940091" name="Line 59"/>
            <p:cNvSpPr>
              <a:spLocks noChangeShapeType="1"/>
            </p:cNvSpPr>
            <p:nvPr/>
          </p:nvSpPr>
          <p:spPr bwMode="auto">
            <a:xfrm>
              <a:off x="2923" y="2229"/>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92" name="Rectangle 60"/>
            <p:cNvSpPr>
              <a:spLocks noChangeArrowheads="1"/>
            </p:cNvSpPr>
            <p:nvPr/>
          </p:nvSpPr>
          <p:spPr bwMode="auto">
            <a:xfrm>
              <a:off x="2923" y="2182"/>
              <a:ext cx="55" cy="47"/>
            </a:xfrm>
            <a:prstGeom prst="rect">
              <a:avLst/>
            </a:prstGeom>
            <a:solidFill>
              <a:schemeClr val="tx1"/>
            </a:solidFill>
            <a:ln w="7938">
              <a:solidFill>
                <a:schemeClr val="tx1"/>
              </a:solidFill>
              <a:miter lim="800000"/>
              <a:headEnd/>
              <a:tailEnd/>
            </a:ln>
          </p:spPr>
          <p:txBody>
            <a:bodyPr/>
            <a:lstStyle/>
            <a:p>
              <a:endParaRPr lang="en-US"/>
            </a:p>
          </p:txBody>
        </p:sp>
        <p:sp>
          <p:nvSpPr>
            <p:cNvPr id="940093" name="Line 61"/>
            <p:cNvSpPr>
              <a:spLocks noChangeShapeType="1"/>
            </p:cNvSpPr>
            <p:nvPr/>
          </p:nvSpPr>
          <p:spPr bwMode="auto">
            <a:xfrm>
              <a:off x="2775" y="2201"/>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94" name="Rectangle 62"/>
            <p:cNvSpPr>
              <a:spLocks noChangeArrowheads="1"/>
            </p:cNvSpPr>
            <p:nvPr/>
          </p:nvSpPr>
          <p:spPr bwMode="auto">
            <a:xfrm>
              <a:off x="2775" y="2201"/>
              <a:ext cx="351" cy="8"/>
            </a:xfrm>
            <a:prstGeom prst="rect">
              <a:avLst/>
            </a:prstGeom>
            <a:solidFill>
              <a:schemeClr val="tx1"/>
            </a:solidFill>
            <a:ln w="7938">
              <a:solidFill>
                <a:schemeClr val="tx1"/>
              </a:solidFill>
              <a:miter lim="800000"/>
              <a:headEnd/>
              <a:tailEnd/>
            </a:ln>
          </p:spPr>
          <p:txBody>
            <a:bodyPr/>
            <a:lstStyle/>
            <a:p>
              <a:endParaRPr lang="en-US"/>
            </a:p>
          </p:txBody>
        </p:sp>
        <p:sp>
          <p:nvSpPr>
            <p:cNvPr id="940095" name="Line 63"/>
            <p:cNvSpPr>
              <a:spLocks noChangeShapeType="1"/>
            </p:cNvSpPr>
            <p:nvPr/>
          </p:nvSpPr>
          <p:spPr bwMode="auto">
            <a:xfrm>
              <a:off x="3004" y="235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96" name="Rectangle 64"/>
            <p:cNvSpPr>
              <a:spLocks noChangeArrowheads="1"/>
            </p:cNvSpPr>
            <p:nvPr/>
          </p:nvSpPr>
          <p:spPr bwMode="auto">
            <a:xfrm>
              <a:off x="3004" y="2315"/>
              <a:ext cx="49" cy="42"/>
            </a:xfrm>
            <a:prstGeom prst="rect">
              <a:avLst/>
            </a:prstGeom>
            <a:solidFill>
              <a:schemeClr val="tx1"/>
            </a:solidFill>
            <a:ln w="7938">
              <a:solidFill>
                <a:schemeClr val="tx1"/>
              </a:solidFill>
              <a:miter lim="800000"/>
              <a:headEnd/>
              <a:tailEnd/>
            </a:ln>
          </p:spPr>
          <p:txBody>
            <a:bodyPr/>
            <a:lstStyle/>
            <a:p>
              <a:endParaRPr lang="en-US"/>
            </a:p>
          </p:txBody>
        </p:sp>
        <p:sp>
          <p:nvSpPr>
            <p:cNvPr id="940097" name="Line 65"/>
            <p:cNvSpPr>
              <a:spLocks noChangeShapeType="1"/>
            </p:cNvSpPr>
            <p:nvPr/>
          </p:nvSpPr>
          <p:spPr bwMode="auto">
            <a:xfrm>
              <a:off x="2829" y="2332"/>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98" name="Rectangle 66"/>
            <p:cNvSpPr>
              <a:spLocks noChangeArrowheads="1"/>
            </p:cNvSpPr>
            <p:nvPr/>
          </p:nvSpPr>
          <p:spPr bwMode="auto">
            <a:xfrm>
              <a:off x="2829" y="2332"/>
              <a:ext cx="401" cy="8"/>
            </a:xfrm>
            <a:prstGeom prst="rect">
              <a:avLst/>
            </a:prstGeom>
            <a:solidFill>
              <a:schemeClr val="tx1"/>
            </a:solidFill>
            <a:ln w="7938">
              <a:solidFill>
                <a:schemeClr val="tx1"/>
              </a:solidFill>
              <a:miter lim="800000"/>
              <a:headEnd/>
              <a:tailEnd/>
            </a:ln>
          </p:spPr>
          <p:txBody>
            <a:bodyPr/>
            <a:lstStyle/>
            <a:p>
              <a:endParaRPr lang="en-US"/>
            </a:p>
          </p:txBody>
        </p:sp>
        <p:sp>
          <p:nvSpPr>
            <p:cNvPr id="940099" name="Line 67"/>
            <p:cNvSpPr>
              <a:spLocks noChangeShapeType="1"/>
            </p:cNvSpPr>
            <p:nvPr/>
          </p:nvSpPr>
          <p:spPr bwMode="auto">
            <a:xfrm>
              <a:off x="2690" y="2582"/>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0" name="Rectangle 68"/>
            <p:cNvSpPr>
              <a:spLocks noChangeArrowheads="1"/>
            </p:cNvSpPr>
            <p:nvPr/>
          </p:nvSpPr>
          <p:spPr bwMode="auto">
            <a:xfrm>
              <a:off x="2690" y="2550"/>
              <a:ext cx="37" cy="32"/>
            </a:xfrm>
            <a:prstGeom prst="rect">
              <a:avLst/>
            </a:prstGeom>
            <a:solidFill>
              <a:schemeClr val="tx1"/>
            </a:solidFill>
            <a:ln w="7938">
              <a:solidFill>
                <a:schemeClr val="tx1"/>
              </a:solidFill>
              <a:miter lim="800000"/>
              <a:headEnd/>
              <a:tailEnd/>
            </a:ln>
          </p:spPr>
          <p:txBody>
            <a:bodyPr/>
            <a:lstStyle/>
            <a:p>
              <a:endParaRPr lang="en-US"/>
            </a:p>
          </p:txBody>
        </p:sp>
        <p:sp>
          <p:nvSpPr>
            <p:cNvPr id="940101" name="Line 69"/>
            <p:cNvSpPr>
              <a:spLocks noChangeShapeType="1"/>
            </p:cNvSpPr>
            <p:nvPr/>
          </p:nvSpPr>
          <p:spPr bwMode="auto">
            <a:xfrm>
              <a:off x="2446" y="2562"/>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2" name="Rectangle 70"/>
            <p:cNvSpPr>
              <a:spLocks noChangeArrowheads="1"/>
            </p:cNvSpPr>
            <p:nvPr/>
          </p:nvSpPr>
          <p:spPr bwMode="auto">
            <a:xfrm>
              <a:off x="2446" y="2562"/>
              <a:ext cx="525" cy="7"/>
            </a:xfrm>
            <a:prstGeom prst="rect">
              <a:avLst/>
            </a:prstGeom>
            <a:solidFill>
              <a:schemeClr val="tx1"/>
            </a:solidFill>
            <a:ln w="7938">
              <a:solidFill>
                <a:schemeClr val="tx1"/>
              </a:solidFill>
              <a:miter lim="800000"/>
              <a:headEnd/>
              <a:tailEnd/>
            </a:ln>
          </p:spPr>
          <p:txBody>
            <a:bodyPr/>
            <a:lstStyle/>
            <a:p>
              <a:endParaRPr lang="en-US"/>
            </a:p>
          </p:txBody>
        </p:sp>
        <p:sp>
          <p:nvSpPr>
            <p:cNvPr id="940103" name="Line 71"/>
            <p:cNvSpPr>
              <a:spLocks noChangeShapeType="1"/>
            </p:cNvSpPr>
            <p:nvPr/>
          </p:nvSpPr>
          <p:spPr bwMode="auto">
            <a:xfrm>
              <a:off x="2952" y="2731"/>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4" name="Rectangle 72"/>
            <p:cNvSpPr>
              <a:spLocks noChangeArrowheads="1"/>
            </p:cNvSpPr>
            <p:nvPr/>
          </p:nvSpPr>
          <p:spPr bwMode="auto">
            <a:xfrm>
              <a:off x="2952" y="2663"/>
              <a:ext cx="80" cy="68"/>
            </a:xfrm>
            <a:prstGeom prst="rect">
              <a:avLst/>
            </a:prstGeom>
            <a:solidFill>
              <a:schemeClr val="tx1"/>
            </a:solidFill>
            <a:ln w="7938">
              <a:solidFill>
                <a:schemeClr val="tx1"/>
              </a:solidFill>
              <a:miter lim="800000"/>
              <a:headEnd/>
              <a:tailEnd/>
            </a:ln>
          </p:spPr>
          <p:txBody>
            <a:bodyPr/>
            <a:lstStyle/>
            <a:p>
              <a:endParaRPr lang="en-US"/>
            </a:p>
          </p:txBody>
        </p:sp>
        <p:sp>
          <p:nvSpPr>
            <p:cNvPr id="940105" name="Line 73"/>
            <p:cNvSpPr>
              <a:spLocks noChangeShapeType="1"/>
            </p:cNvSpPr>
            <p:nvPr/>
          </p:nvSpPr>
          <p:spPr bwMode="auto">
            <a:xfrm>
              <a:off x="2870" y="2693"/>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6" name="Rectangle 74"/>
            <p:cNvSpPr>
              <a:spLocks noChangeArrowheads="1"/>
            </p:cNvSpPr>
            <p:nvPr/>
          </p:nvSpPr>
          <p:spPr bwMode="auto">
            <a:xfrm>
              <a:off x="2870" y="2693"/>
              <a:ext cx="244" cy="8"/>
            </a:xfrm>
            <a:prstGeom prst="rect">
              <a:avLst/>
            </a:prstGeom>
            <a:solidFill>
              <a:schemeClr val="tx1"/>
            </a:solidFill>
            <a:ln w="7938">
              <a:solidFill>
                <a:schemeClr val="tx1"/>
              </a:solidFill>
              <a:miter lim="800000"/>
              <a:headEnd/>
              <a:tailEnd/>
            </a:ln>
          </p:spPr>
          <p:txBody>
            <a:bodyPr/>
            <a:lstStyle/>
            <a:p>
              <a:endParaRPr lang="en-US"/>
            </a:p>
          </p:txBody>
        </p:sp>
        <p:sp>
          <p:nvSpPr>
            <p:cNvPr id="940107" name="Line 75"/>
            <p:cNvSpPr>
              <a:spLocks noChangeShapeType="1"/>
            </p:cNvSpPr>
            <p:nvPr/>
          </p:nvSpPr>
          <p:spPr bwMode="auto">
            <a:xfrm>
              <a:off x="2881" y="2941"/>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8" name="Rectangle 76"/>
            <p:cNvSpPr>
              <a:spLocks noChangeArrowheads="1"/>
            </p:cNvSpPr>
            <p:nvPr/>
          </p:nvSpPr>
          <p:spPr bwMode="auto">
            <a:xfrm>
              <a:off x="2881" y="2911"/>
              <a:ext cx="36" cy="30"/>
            </a:xfrm>
            <a:prstGeom prst="rect">
              <a:avLst/>
            </a:prstGeom>
            <a:solidFill>
              <a:schemeClr val="tx1"/>
            </a:solidFill>
            <a:ln w="7938">
              <a:solidFill>
                <a:schemeClr val="tx1"/>
              </a:solidFill>
              <a:miter lim="800000"/>
              <a:headEnd/>
              <a:tailEnd/>
            </a:ln>
          </p:spPr>
          <p:txBody>
            <a:bodyPr/>
            <a:lstStyle/>
            <a:p>
              <a:endParaRPr lang="en-US"/>
            </a:p>
          </p:txBody>
        </p:sp>
        <p:sp>
          <p:nvSpPr>
            <p:cNvPr id="940109" name="Line 77"/>
            <p:cNvSpPr>
              <a:spLocks noChangeShapeType="1"/>
            </p:cNvSpPr>
            <p:nvPr/>
          </p:nvSpPr>
          <p:spPr bwMode="auto">
            <a:xfrm>
              <a:off x="2626" y="2922"/>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10" name="Rectangle 78"/>
            <p:cNvSpPr>
              <a:spLocks noChangeArrowheads="1"/>
            </p:cNvSpPr>
            <p:nvPr/>
          </p:nvSpPr>
          <p:spPr bwMode="auto">
            <a:xfrm>
              <a:off x="2626" y="2922"/>
              <a:ext cx="547" cy="8"/>
            </a:xfrm>
            <a:prstGeom prst="rect">
              <a:avLst/>
            </a:prstGeom>
            <a:solidFill>
              <a:schemeClr val="tx1"/>
            </a:solidFill>
            <a:ln w="7938">
              <a:solidFill>
                <a:schemeClr val="tx1"/>
              </a:solidFill>
              <a:miter lim="800000"/>
              <a:headEnd/>
              <a:tailEnd/>
            </a:ln>
          </p:spPr>
          <p:txBody>
            <a:bodyPr/>
            <a:lstStyle/>
            <a:p>
              <a:endParaRPr lang="en-US"/>
            </a:p>
          </p:txBody>
        </p:sp>
        <p:sp>
          <p:nvSpPr>
            <p:cNvPr id="940111" name="Line 79"/>
            <p:cNvSpPr>
              <a:spLocks noChangeShapeType="1"/>
            </p:cNvSpPr>
            <p:nvPr/>
          </p:nvSpPr>
          <p:spPr bwMode="auto">
            <a:xfrm>
              <a:off x="2880" y="3079"/>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12" name="Rectangle 80"/>
            <p:cNvSpPr>
              <a:spLocks noChangeArrowheads="1"/>
            </p:cNvSpPr>
            <p:nvPr/>
          </p:nvSpPr>
          <p:spPr bwMode="auto">
            <a:xfrm>
              <a:off x="2880" y="3036"/>
              <a:ext cx="51" cy="43"/>
            </a:xfrm>
            <a:prstGeom prst="rect">
              <a:avLst/>
            </a:prstGeom>
            <a:solidFill>
              <a:schemeClr val="tx1"/>
            </a:solidFill>
            <a:ln w="7938">
              <a:solidFill>
                <a:schemeClr val="tx1"/>
              </a:solidFill>
              <a:miter lim="800000"/>
              <a:headEnd/>
              <a:tailEnd/>
            </a:ln>
          </p:spPr>
          <p:txBody>
            <a:bodyPr/>
            <a:lstStyle/>
            <a:p>
              <a:endParaRPr lang="en-US"/>
            </a:p>
          </p:txBody>
        </p:sp>
        <p:sp>
          <p:nvSpPr>
            <p:cNvPr id="940113" name="Line 81"/>
            <p:cNvSpPr>
              <a:spLocks noChangeShapeType="1"/>
            </p:cNvSpPr>
            <p:nvPr/>
          </p:nvSpPr>
          <p:spPr bwMode="auto">
            <a:xfrm>
              <a:off x="2714" y="3053"/>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14" name="Rectangle 82"/>
            <p:cNvSpPr>
              <a:spLocks noChangeArrowheads="1"/>
            </p:cNvSpPr>
            <p:nvPr/>
          </p:nvSpPr>
          <p:spPr bwMode="auto">
            <a:xfrm>
              <a:off x="2714" y="3053"/>
              <a:ext cx="383" cy="8"/>
            </a:xfrm>
            <a:prstGeom prst="rect">
              <a:avLst/>
            </a:prstGeom>
            <a:solidFill>
              <a:schemeClr val="tx1"/>
            </a:solidFill>
            <a:ln w="7938">
              <a:solidFill>
                <a:schemeClr val="tx1"/>
              </a:solidFill>
              <a:miter lim="800000"/>
              <a:headEnd/>
              <a:tailEnd/>
            </a:ln>
          </p:spPr>
          <p:txBody>
            <a:bodyPr/>
            <a:lstStyle/>
            <a:p>
              <a:endParaRPr lang="en-US"/>
            </a:p>
          </p:txBody>
        </p:sp>
        <p:sp>
          <p:nvSpPr>
            <p:cNvPr id="940115" name="Line 83"/>
            <p:cNvSpPr>
              <a:spLocks noChangeShapeType="1"/>
            </p:cNvSpPr>
            <p:nvPr/>
          </p:nvSpPr>
          <p:spPr bwMode="auto">
            <a:xfrm>
              <a:off x="2925" y="3215"/>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16" name="Rectangle 84"/>
            <p:cNvSpPr>
              <a:spLocks noChangeArrowheads="1"/>
            </p:cNvSpPr>
            <p:nvPr/>
          </p:nvSpPr>
          <p:spPr bwMode="auto">
            <a:xfrm>
              <a:off x="2925" y="3162"/>
              <a:ext cx="62" cy="53"/>
            </a:xfrm>
            <a:prstGeom prst="rect">
              <a:avLst/>
            </a:prstGeom>
            <a:solidFill>
              <a:schemeClr val="tx1"/>
            </a:solidFill>
            <a:ln w="7938">
              <a:solidFill>
                <a:schemeClr val="tx1"/>
              </a:solidFill>
              <a:miter lim="800000"/>
              <a:headEnd/>
              <a:tailEnd/>
            </a:ln>
          </p:spPr>
          <p:txBody>
            <a:bodyPr/>
            <a:lstStyle/>
            <a:p>
              <a:endParaRPr lang="en-US"/>
            </a:p>
          </p:txBody>
        </p:sp>
        <p:sp>
          <p:nvSpPr>
            <p:cNvPr id="940117" name="Line 85"/>
            <p:cNvSpPr>
              <a:spLocks noChangeShapeType="1"/>
            </p:cNvSpPr>
            <p:nvPr/>
          </p:nvSpPr>
          <p:spPr bwMode="auto">
            <a:xfrm>
              <a:off x="2799" y="318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18" name="Rectangle 86"/>
            <p:cNvSpPr>
              <a:spLocks noChangeArrowheads="1"/>
            </p:cNvSpPr>
            <p:nvPr/>
          </p:nvSpPr>
          <p:spPr bwMode="auto">
            <a:xfrm>
              <a:off x="2799" y="3184"/>
              <a:ext cx="315" cy="8"/>
            </a:xfrm>
            <a:prstGeom prst="rect">
              <a:avLst/>
            </a:prstGeom>
            <a:solidFill>
              <a:schemeClr val="tx1"/>
            </a:solidFill>
            <a:ln w="7938">
              <a:solidFill>
                <a:schemeClr val="tx1"/>
              </a:solidFill>
              <a:miter lim="800000"/>
              <a:headEnd/>
              <a:tailEnd/>
            </a:ln>
          </p:spPr>
          <p:txBody>
            <a:bodyPr/>
            <a:lstStyle/>
            <a:p>
              <a:endParaRPr lang="en-US"/>
            </a:p>
          </p:txBody>
        </p:sp>
        <p:sp>
          <p:nvSpPr>
            <p:cNvPr id="940119" name="Line 87"/>
            <p:cNvSpPr>
              <a:spLocks noChangeShapeType="1"/>
            </p:cNvSpPr>
            <p:nvPr/>
          </p:nvSpPr>
          <p:spPr bwMode="auto">
            <a:xfrm>
              <a:off x="2889" y="350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20" name="Rectangle 88"/>
            <p:cNvSpPr>
              <a:spLocks noChangeArrowheads="1"/>
            </p:cNvSpPr>
            <p:nvPr/>
          </p:nvSpPr>
          <p:spPr bwMode="auto">
            <a:xfrm>
              <a:off x="2889" y="3430"/>
              <a:ext cx="88" cy="74"/>
            </a:xfrm>
            <a:prstGeom prst="rect">
              <a:avLst/>
            </a:prstGeom>
            <a:solidFill>
              <a:schemeClr val="tx1"/>
            </a:solidFill>
            <a:ln w="7938">
              <a:solidFill>
                <a:schemeClr val="tx1"/>
              </a:solidFill>
              <a:miter lim="800000"/>
              <a:headEnd/>
              <a:tailEnd/>
            </a:ln>
          </p:spPr>
          <p:txBody>
            <a:bodyPr/>
            <a:lstStyle/>
            <a:p>
              <a:endParaRPr lang="en-US"/>
            </a:p>
          </p:txBody>
        </p:sp>
        <p:sp>
          <p:nvSpPr>
            <p:cNvPr id="940121" name="Line 89"/>
            <p:cNvSpPr>
              <a:spLocks noChangeShapeType="1"/>
            </p:cNvSpPr>
            <p:nvPr/>
          </p:nvSpPr>
          <p:spPr bwMode="auto">
            <a:xfrm>
              <a:off x="2823" y="3463"/>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22" name="Rectangle 90"/>
            <p:cNvSpPr>
              <a:spLocks noChangeArrowheads="1"/>
            </p:cNvSpPr>
            <p:nvPr/>
          </p:nvSpPr>
          <p:spPr bwMode="auto">
            <a:xfrm>
              <a:off x="2823" y="3463"/>
              <a:ext cx="221" cy="8"/>
            </a:xfrm>
            <a:prstGeom prst="rect">
              <a:avLst/>
            </a:prstGeom>
            <a:solidFill>
              <a:schemeClr val="tx1"/>
            </a:solidFill>
            <a:ln w="7938">
              <a:solidFill>
                <a:schemeClr val="tx1"/>
              </a:solidFill>
              <a:miter lim="800000"/>
              <a:headEnd/>
              <a:tailEnd/>
            </a:ln>
          </p:spPr>
          <p:txBody>
            <a:bodyPr/>
            <a:lstStyle/>
            <a:p>
              <a:endParaRPr lang="en-US"/>
            </a:p>
          </p:txBody>
        </p:sp>
        <p:sp>
          <p:nvSpPr>
            <p:cNvPr id="940123" name="Line 91"/>
            <p:cNvSpPr>
              <a:spLocks noChangeShapeType="1"/>
            </p:cNvSpPr>
            <p:nvPr/>
          </p:nvSpPr>
          <p:spPr bwMode="auto">
            <a:xfrm>
              <a:off x="1801" y="364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24" name="Rectangle 92"/>
            <p:cNvSpPr>
              <a:spLocks noChangeArrowheads="1"/>
            </p:cNvSpPr>
            <p:nvPr/>
          </p:nvSpPr>
          <p:spPr bwMode="auto">
            <a:xfrm>
              <a:off x="1801" y="3644"/>
              <a:ext cx="2246" cy="6"/>
            </a:xfrm>
            <a:prstGeom prst="rect">
              <a:avLst/>
            </a:prstGeom>
            <a:solidFill>
              <a:schemeClr val="tx1"/>
            </a:solidFill>
            <a:ln w="7938">
              <a:solidFill>
                <a:schemeClr val="tx1"/>
              </a:solidFill>
              <a:miter lim="800000"/>
              <a:headEnd/>
              <a:tailEnd/>
            </a:ln>
          </p:spPr>
          <p:txBody>
            <a:bodyPr/>
            <a:lstStyle/>
            <a:p>
              <a:endParaRPr lang="en-US"/>
            </a:p>
          </p:txBody>
        </p:sp>
        <p:sp>
          <p:nvSpPr>
            <p:cNvPr id="940125" name="Line 93"/>
            <p:cNvSpPr>
              <a:spLocks noChangeShapeType="1"/>
            </p:cNvSpPr>
            <p:nvPr/>
          </p:nvSpPr>
          <p:spPr bwMode="auto">
            <a:xfrm>
              <a:off x="2290" y="364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26" name="Rectangle 94"/>
            <p:cNvSpPr>
              <a:spLocks noChangeArrowheads="1"/>
            </p:cNvSpPr>
            <p:nvPr/>
          </p:nvSpPr>
          <p:spPr bwMode="auto">
            <a:xfrm>
              <a:off x="2283" y="3647"/>
              <a:ext cx="7" cy="16"/>
            </a:xfrm>
            <a:prstGeom prst="rect">
              <a:avLst/>
            </a:prstGeom>
            <a:solidFill>
              <a:schemeClr val="tx1"/>
            </a:solidFill>
            <a:ln w="7938">
              <a:solidFill>
                <a:schemeClr val="tx1"/>
              </a:solidFill>
              <a:miter lim="800000"/>
              <a:headEnd/>
              <a:tailEnd/>
            </a:ln>
          </p:spPr>
          <p:txBody>
            <a:bodyPr/>
            <a:lstStyle/>
            <a:p>
              <a:endParaRPr lang="en-US"/>
            </a:p>
          </p:txBody>
        </p:sp>
        <p:sp>
          <p:nvSpPr>
            <p:cNvPr id="940127" name="Line 95"/>
            <p:cNvSpPr>
              <a:spLocks noChangeShapeType="1"/>
            </p:cNvSpPr>
            <p:nvPr/>
          </p:nvSpPr>
          <p:spPr bwMode="auto">
            <a:xfrm>
              <a:off x="2627" y="364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28" name="Rectangle 96"/>
            <p:cNvSpPr>
              <a:spLocks noChangeArrowheads="1"/>
            </p:cNvSpPr>
            <p:nvPr/>
          </p:nvSpPr>
          <p:spPr bwMode="auto">
            <a:xfrm>
              <a:off x="2620" y="3647"/>
              <a:ext cx="7" cy="16"/>
            </a:xfrm>
            <a:prstGeom prst="rect">
              <a:avLst/>
            </a:prstGeom>
            <a:solidFill>
              <a:schemeClr val="tx1"/>
            </a:solidFill>
            <a:ln w="7938">
              <a:solidFill>
                <a:schemeClr val="tx1"/>
              </a:solidFill>
              <a:miter lim="800000"/>
              <a:headEnd/>
              <a:tailEnd/>
            </a:ln>
          </p:spPr>
          <p:txBody>
            <a:bodyPr/>
            <a:lstStyle/>
            <a:p>
              <a:endParaRPr lang="en-US"/>
            </a:p>
          </p:txBody>
        </p:sp>
        <p:sp>
          <p:nvSpPr>
            <p:cNvPr id="940129" name="Line 97"/>
            <p:cNvSpPr>
              <a:spLocks noChangeShapeType="1"/>
            </p:cNvSpPr>
            <p:nvPr/>
          </p:nvSpPr>
          <p:spPr bwMode="auto">
            <a:xfrm>
              <a:off x="2867" y="364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30" name="Rectangle 98"/>
            <p:cNvSpPr>
              <a:spLocks noChangeArrowheads="1"/>
            </p:cNvSpPr>
            <p:nvPr/>
          </p:nvSpPr>
          <p:spPr bwMode="auto">
            <a:xfrm>
              <a:off x="2859" y="3647"/>
              <a:ext cx="8" cy="16"/>
            </a:xfrm>
            <a:prstGeom prst="rect">
              <a:avLst/>
            </a:prstGeom>
            <a:solidFill>
              <a:schemeClr val="tx1"/>
            </a:solidFill>
            <a:ln w="7938">
              <a:solidFill>
                <a:schemeClr val="tx1"/>
              </a:solidFill>
              <a:miter lim="800000"/>
              <a:headEnd/>
              <a:tailEnd/>
            </a:ln>
          </p:spPr>
          <p:txBody>
            <a:bodyPr/>
            <a:lstStyle/>
            <a:p>
              <a:endParaRPr lang="en-US"/>
            </a:p>
          </p:txBody>
        </p:sp>
        <p:sp>
          <p:nvSpPr>
            <p:cNvPr id="940131" name="Line 99"/>
            <p:cNvSpPr>
              <a:spLocks noChangeShapeType="1"/>
            </p:cNvSpPr>
            <p:nvPr/>
          </p:nvSpPr>
          <p:spPr bwMode="auto">
            <a:xfrm>
              <a:off x="3052" y="364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32" name="Rectangle 100"/>
            <p:cNvSpPr>
              <a:spLocks noChangeArrowheads="1"/>
            </p:cNvSpPr>
            <p:nvPr/>
          </p:nvSpPr>
          <p:spPr bwMode="auto">
            <a:xfrm>
              <a:off x="3045" y="3647"/>
              <a:ext cx="7" cy="16"/>
            </a:xfrm>
            <a:prstGeom prst="rect">
              <a:avLst/>
            </a:prstGeom>
            <a:solidFill>
              <a:schemeClr val="tx1"/>
            </a:solidFill>
            <a:ln w="7938">
              <a:solidFill>
                <a:schemeClr val="tx1"/>
              </a:solidFill>
              <a:miter lim="800000"/>
              <a:headEnd/>
              <a:tailEnd/>
            </a:ln>
          </p:spPr>
          <p:txBody>
            <a:bodyPr/>
            <a:lstStyle/>
            <a:p>
              <a:endParaRPr lang="en-US"/>
            </a:p>
          </p:txBody>
        </p:sp>
        <p:sp>
          <p:nvSpPr>
            <p:cNvPr id="940133" name="Line 101"/>
            <p:cNvSpPr>
              <a:spLocks noChangeShapeType="1"/>
            </p:cNvSpPr>
            <p:nvPr/>
          </p:nvSpPr>
          <p:spPr bwMode="auto">
            <a:xfrm>
              <a:off x="3389" y="364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34" name="Rectangle 102"/>
            <p:cNvSpPr>
              <a:spLocks noChangeArrowheads="1"/>
            </p:cNvSpPr>
            <p:nvPr/>
          </p:nvSpPr>
          <p:spPr bwMode="auto">
            <a:xfrm>
              <a:off x="3382" y="3647"/>
              <a:ext cx="7" cy="16"/>
            </a:xfrm>
            <a:prstGeom prst="rect">
              <a:avLst/>
            </a:prstGeom>
            <a:solidFill>
              <a:schemeClr val="tx1"/>
            </a:solidFill>
            <a:ln w="7938">
              <a:solidFill>
                <a:schemeClr val="tx1"/>
              </a:solidFill>
              <a:miter lim="800000"/>
              <a:headEnd/>
              <a:tailEnd/>
            </a:ln>
          </p:spPr>
          <p:txBody>
            <a:bodyPr/>
            <a:lstStyle/>
            <a:p>
              <a:endParaRPr lang="en-US"/>
            </a:p>
          </p:txBody>
        </p:sp>
        <p:sp>
          <p:nvSpPr>
            <p:cNvPr id="940135" name="Rectangle 103"/>
            <p:cNvSpPr>
              <a:spLocks noChangeArrowheads="1"/>
            </p:cNvSpPr>
            <p:nvPr/>
          </p:nvSpPr>
          <p:spPr bwMode="auto">
            <a:xfrm>
              <a:off x="2171" y="3652"/>
              <a:ext cx="167" cy="144"/>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500" b="0"/>
                <a:t>0.4</a:t>
              </a:r>
              <a:endParaRPr lang="en-GB"/>
            </a:p>
          </p:txBody>
        </p:sp>
        <p:sp>
          <p:nvSpPr>
            <p:cNvPr id="940136" name="Rectangle 104"/>
            <p:cNvSpPr>
              <a:spLocks noChangeArrowheads="1"/>
            </p:cNvSpPr>
            <p:nvPr/>
          </p:nvSpPr>
          <p:spPr bwMode="auto">
            <a:xfrm>
              <a:off x="2508" y="3652"/>
              <a:ext cx="167" cy="144"/>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500" b="0"/>
                <a:t>0.6</a:t>
              </a:r>
              <a:endParaRPr lang="en-GB"/>
            </a:p>
          </p:txBody>
        </p:sp>
        <p:sp>
          <p:nvSpPr>
            <p:cNvPr id="940137" name="Rectangle 105"/>
            <p:cNvSpPr>
              <a:spLocks noChangeArrowheads="1"/>
            </p:cNvSpPr>
            <p:nvPr/>
          </p:nvSpPr>
          <p:spPr bwMode="auto">
            <a:xfrm>
              <a:off x="2748" y="3652"/>
              <a:ext cx="167" cy="144"/>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500" b="0"/>
                <a:t>0.8</a:t>
              </a:r>
              <a:endParaRPr lang="en-GB"/>
            </a:p>
          </p:txBody>
        </p:sp>
        <p:sp>
          <p:nvSpPr>
            <p:cNvPr id="940138" name="Rectangle 106"/>
            <p:cNvSpPr>
              <a:spLocks noChangeArrowheads="1"/>
            </p:cNvSpPr>
            <p:nvPr/>
          </p:nvSpPr>
          <p:spPr bwMode="auto">
            <a:xfrm>
              <a:off x="2950" y="3652"/>
              <a:ext cx="133" cy="144"/>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500" b="0"/>
                <a:t>  1</a:t>
              </a:r>
              <a:endParaRPr lang="en-GB"/>
            </a:p>
          </p:txBody>
        </p:sp>
        <p:sp>
          <p:nvSpPr>
            <p:cNvPr id="940139" name="Rectangle 107"/>
            <p:cNvSpPr>
              <a:spLocks noChangeArrowheads="1"/>
            </p:cNvSpPr>
            <p:nvPr/>
          </p:nvSpPr>
          <p:spPr bwMode="auto">
            <a:xfrm>
              <a:off x="3271" y="3652"/>
              <a:ext cx="167" cy="144"/>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r>
                <a:rPr lang="en-GB" sz="1500" b="0"/>
                <a:t>1.5</a:t>
              </a:r>
              <a:endParaRPr lang="en-GB"/>
            </a:p>
          </p:txBody>
        </p:sp>
        <p:sp>
          <p:nvSpPr>
            <p:cNvPr id="940140" name="Line 108"/>
            <p:cNvSpPr>
              <a:spLocks noChangeShapeType="1"/>
            </p:cNvSpPr>
            <p:nvPr/>
          </p:nvSpPr>
          <p:spPr bwMode="auto">
            <a:xfrm>
              <a:off x="3045" y="364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41" name="Rectangle 109"/>
            <p:cNvSpPr>
              <a:spLocks noChangeArrowheads="1"/>
            </p:cNvSpPr>
            <p:nvPr/>
          </p:nvSpPr>
          <p:spPr bwMode="auto">
            <a:xfrm>
              <a:off x="3045" y="3601"/>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42" name="Line 110"/>
            <p:cNvSpPr>
              <a:spLocks noChangeShapeType="1"/>
            </p:cNvSpPr>
            <p:nvPr/>
          </p:nvSpPr>
          <p:spPr bwMode="auto">
            <a:xfrm>
              <a:off x="3045" y="357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43" name="Rectangle 111"/>
            <p:cNvSpPr>
              <a:spLocks noChangeArrowheads="1"/>
            </p:cNvSpPr>
            <p:nvPr/>
          </p:nvSpPr>
          <p:spPr bwMode="auto">
            <a:xfrm>
              <a:off x="3045" y="3529"/>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44" name="Line 112"/>
            <p:cNvSpPr>
              <a:spLocks noChangeShapeType="1"/>
            </p:cNvSpPr>
            <p:nvPr/>
          </p:nvSpPr>
          <p:spPr bwMode="auto">
            <a:xfrm>
              <a:off x="3045" y="3502"/>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45" name="Rectangle 113"/>
            <p:cNvSpPr>
              <a:spLocks noChangeArrowheads="1"/>
            </p:cNvSpPr>
            <p:nvPr/>
          </p:nvSpPr>
          <p:spPr bwMode="auto">
            <a:xfrm>
              <a:off x="3045" y="3456"/>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46" name="Line 114"/>
            <p:cNvSpPr>
              <a:spLocks noChangeShapeType="1"/>
            </p:cNvSpPr>
            <p:nvPr/>
          </p:nvSpPr>
          <p:spPr bwMode="auto">
            <a:xfrm>
              <a:off x="3045" y="3429"/>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47" name="Rectangle 115"/>
            <p:cNvSpPr>
              <a:spLocks noChangeArrowheads="1"/>
            </p:cNvSpPr>
            <p:nvPr/>
          </p:nvSpPr>
          <p:spPr bwMode="auto">
            <a:xfrm>
              <a:off x="3045" y="3383"/>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48" name="Line 116"/>
            <p:cNvSpPr>
              <a:spLocks noChangeShapeType="1"/>
            </p:cNvSpPr>
            <p:nvPr/>
          </p:nvSpPr>
          <p:spPr bwMode="auto">
            <a:xfrm>
              <a:off x="3045" y="3356"/>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49" name="Rectangle 117"/>
            <p:cNvSpPr>
              <a:spLocks noChangeArrowheads="1"/>
            </p:cNvSpPr>
            <p:nvPr/>
          </p:nvSpPr>
          <p:spPr bwMode="auto">
            <a:xfrm>
              <a:off x="3045" y="3310"/>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50" name="Line 118"/>
            <p:cNvSpPr>
              <a:spLocks noChangeShapeType="1"/>
            </p:cNvSpPr>
            <p:nvPr/>
          </p:nvSpPr>
          <p:spPr bwMode="auto">
            <a:xfrm>
              <a:off x="3045" y="3283"/>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1" name="Rectangle 119"/>
            <p:cNvSpPr>
              <a:spLocks noChangeArrowheads="1"/>
            </p:cNvSpPr>
            <p:nvPr/>
          </p:nvSpPr>
          <p:spPr bwMode="auto">
            <a:xfrm>
              <a:off x="3045" y="3238"/>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52" name="Line 120"/>
            <p:cNvSpPr>
              <a:spLocks noChangeShapeType="1"/>
            </p:cNvSpPr>
            <p:nvPr/>
          </p:nvSpPr>
          <p:spPr bwMode="auto">
            <a:xfrm>
              <a:off x="3045" y="3211"/>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3" name="Rectangle 121"/>
            <p:cNvSpPr>
              <a:spLocks noChangeArrowheads="1"/>
            </p:cNvSpPr>
            <p:nvPr/>
          </p:nvSpPr>
          <p:spPr bwMode="auto">
            <a:xfrm>
              <a:off x="3045" y="3165"/>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54" name="Line 122"/>
            <p:cNvSpPr>
              <a:spLocks noChangeShapeType="1"/>
            </p:cNvSpPr>
            <p:nvPr/>
          </p:nvSpPr>
          <p:spPr bwMode="auto">
            <a:xfrm>
              <a:off x="3045" y="3138"/>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5" name="Rectangle 123"/>
            <p:cNvSpPr>
              <a:spLocks noChangeArrowheads="1"/>
            </p:cNvSpPr>
            <p:nvPr/>
          </p:nvSpPr>
          <p:spPr bwMode="auto">
            <a:xfrm>
              <a:off x="3045" y="3092"/>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56" name="Line 124"/>
            <p:cNvSpPr>
              <a:spLocks noChangeShapeType="1"/>
            </p:cNvSpPr>
            <p:nvPr/>
          </p:nvSpPr>
          <p:spPr bwMode="auto">
            <a:xfrm>
              <a:off x="3045" y="3065"/>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7" name="Rectangle 125"/>
            <p:cNvSpPr>
              <a:spLocks noChangeArrowheads="1"/>
            </p:cNvSpPr>
            <p:nvPr/>
          </p:nvSpPr>
          <p:spPr bwMode="auto">
            <a:xfrm>
              <a:off x="3045" y="3020"/>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58" name="Line 126"/>
            <p:cNvSpPr>
              <a:spLocks noChangeShapeType="1"/>
            </p:cNvSpPr>
            <p:nvPr/>
          </p:nvSpPr>
          <p:spPr bwMode="auto">
            <a:xfrm>
              <a:off x="3045" y="2992"/>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9" name="Rectangle 127"/>
            <p:cNvSpPr>
              <a:spLocks noChangeArrowheads="1"/>
            </p:cNvSpPr>
            <p:nvPr/>
          </p:nvSpPr>
          <p:spPr bwMode="auto">
            <a:xfrm>
              <a:off x="3045" y="2947"/>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60" name="Line 128"/>
            <p:cNvSpPr>
              <a:spLocks noChangeShapeType="1"/>
            </p:cNvSpPr>
            <p:nvPr/>
          </p:nvSpPr>
          <p:spPr bwMode="auto">
            <a:xfrm>
              <a:off x="3045" y="2920"/>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61" name="Rectangle 129"/>
            <p:cNvSpPr>
              <a:spLocks noChangeArrowheads="1"/>
            </p:cNvSpPr>
            <p:nvPr/>
          </p:nvSpPr>
          <p:spPr bwMode="auto">
            <a:xfrm>
              <a:off x="3045" y="2874"/>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62" name="Line 130"/>
            <p:cNvSpPr>
              <a:spLocks noChangeShapeType="1"/>
            </p:cNvSpPr>
            <p:nvPr/>
          </p:nvSpPr>
          <p:spPr bwMode="auto">
            <a:xfrm>
              <a:off x="3045" y="284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63" name="Rectangle 131"/>
            <p:cNvSpPr>
              <a:spLocks noChangeArrowheads="1"/>
            </p:cNvSpPr>
            <p:nvPr/>
          </p:nvSpPr>
          <p:spPr bwMode="auto">
            <a:xfrm>
              <a:off x="3045" y="2801"/>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64" name="Line 132"/>
            <p:cNvSpPr>
              <a:spLocks noChangeShapeType="1"/>
            </p:cNvSpPr>
            <p:nvPr/>
          </p:nvSpPr>
          <p:spPr bwMode="auto">
            <a:xfrm>
              <a:off x="3045" y="277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65" name="Rectangle 133"/>
            <p:cNvSpPr>
              <a:spLocks noChangeArrowheads="1"/>
            </p:cNvSpPr>
            <p:nvPr/>
          </p:nvSpPr>
          <p:spPr bwMode="auto">
            <a:xfrm>
              <a:off x="3045" y="2729"/>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66" name="Line 134"/>
            <p:cNvSpPr>
              <a:spLocks noChangeShapeType="1"/>
            </p:cNvSpPr>
            <p:nvPr/>
          </p:nvSpPr>
          <p:spPr bwMode="auto">
            <a:xfrm>
              <a:off x="3045" y="2701"/>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67" name="Rectangle 135"/>
            <p:cNvSpPr>
              <a:spLocks noChangeArrowheads="1"/>
            </p:cNvSpPr>
            <p:nvPr/>
          </p:nvSpPr>
          <p:spPr bwMode="auto">
            <a:xfrm>
              <a:off x="3045" y="2656"/>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68" name="Line 136"/>
            <p:cNvSpPr>
              <a:spLocks noChangeShapeType="1"/>
            </p:cNvSpPr>
            <p:nvPr/>
          </p:nvSpPr>
          <p:spPr bwMode="auto">
            <a:xfrm>
              <a:off x="3045" y="2629"/>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69" name="Rectangle 137"/>
            <p:cNvSpPr>
              <a:spLocks noChangeArrowheads="1"/>
            </p:cNvSpPr>
            <p:nvPr/>
          </p:nvSpPr>
          <p:spPr bwMode="auto">
            <a:xfrm>
              <a:off x="3045" y="2583"/>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70" name="Line 138"/>
            <p:cNvSpPr>
              <a:spLocks noChangeShapeType="1"/>
            </p:cNvSpPr>
            <p:nvPr/>
          </p:nvSpPr>
          <p:spPr bwMode="auto">
            <a:xfrm>
              <a:off x="3045" y="2556"/>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71" name="Rectangle 139"/>
            <p:cNvSpPr>
              <a:spLocks noChangeArrowheads="1"/>
            </p:cNvSpPr>
            <p:nvPr/>
          </p:nvSpPr>
          <p:spPr bwMode="auto">
            <a:xfrm>
              <a:off x="3045" y="2510"/>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72" name="Line 140"/>
            <p:cNvSpPr>
              <a:spLocks noChangeShapeType="1"/>
            </p:cNvSpPr>
            <p:nvPr/>
          </p:nvSpPr>
          <p:spPr bwMode="auto">
            <a:xfrm>
              <a:off x="3045" y="2483"/>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73" name="Rectangle 141"/>
            <p:cNvSpPr>
              <a:spLocks noChangeArrowheads="1"/>
            </p:cNvSpPr>
            <p:nvPr/>
          </p:nvSpPr>
          <p:spPr bwMode="auto">
            <a:xfrm>
              <a:off x="3045" y="2438"/>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74" name="Line 142"/>
            <p:cNvSpPr>
              <a:spLocks noChangeShapeType="1"/>
            </p:cNvSpPr>
            <p:nvPr/>
          </p:nvSpPr>
          <p:spPr bwMode="auto">
            <a:xfrm>
              <a:off x="3045" y="2410"/>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75" name="Rectangle 143"/>
            <p:cNvSpPr>
              <a:spLocks noChangeArrowheads="1"/>
            </p:cNvSpPr>
            <p:nvPr/>
          </p:nvSpPr>
          <p:spPr bwMode="auto">
            <a:xfrm>
              <a:off x="3045" y="2365"/>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76" name="Line 144"/>
            <p:cNvSpPr>
              <a:spLocks noChangeShapeType="1"/>
            </p:cNvSpPr>
            <p:nvPr/>
          </p:nvSpPr>
          <p:spPr bwMode="auto">
            <a:xfrm>
              <a:off x="3045" y="2338"/>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77" name="Rectangle 145"/>
            <p:cNvSpPr>
              <a:spLocks noChangeArrowheads="1"/>
            </p:cNvSpPr>
            <p:nvPr/>
          </p:nvSpPr>
          <p:spPr bwMode="auto">
            <a:xfrm>
              <a:off x="3045" y="2292"/>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78" name="Line 146"/>
            <p:cNvSpPr>
              <a:spLocks noChangeShapeType="1"/>
            </p:cNvSpPr>
            <p:nvPr/>
          </p:nvSpPr>
          <p:spPr bwMode="auto">
            <a:xfrm>
              <a:off x="3045" y="2265"/>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79" name="Rectangle 147"/>
            <p:cNvSpPr>
              <a:spLocks noChangeArrowheads="1"/>
            </p:cNvSpPr>
            <p:nvPr/>
          </p:nvSpPr>
          <p:spPr bwMode="auto">
            <a:xfrm>
              <a:off x="3045" y="2219"/>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80" name="Line 148"/>
            <p:cNvSpPr>
              <a:spLocks noChangeShapeType="1"/>
            </p:cNvSpPr>
            <p:nvPr/>
          </p:nvSpPr>
          <p:spPr bwMode="auto">
            <a:xfrm>
              <a:off x="3045" y="2192"/>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81" name="Rectangle 149"/>
            <p:cNvSpPr>
              <a:spLocks noChangeArrowheads="1"/>
            </p:cNvSpPr>
            <p:nvPr/>
          </p:nvSpPr>
          <p:spPr bwMode="auto">
            <a:xfrm>
              <a:off x="3045" y="2147"/>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82" name="Line 150"/>
            <p:cNvSpPr>
              <a:spLocks noChangeShapeType="1"/>
            </p:cNvSpPr>
            <p:nvPr/>
          </p:nvSpPr>
          <p:spPr bwMode="auto">
            <a:xfrm>
              <a:off x="3045" y="2120"/>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83" name="Rectangle 151"/>
            <p:cNvSpPr>
              <a:spLocks noChangeArrowheads="1"/>
            </p:cNvSpPr>
            <p:nvPr/>
          </p:nvSpPr>
          <p:spPr bwMode="auto">
            <a:xfrm>
              <a:off x="3045" y="2074"/>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84" name="Line 152"/>
            <p:cNvSpPr>
              <a:spLocks noChangeShapeType="1"/>
            </p:cNvSpPr>
            <p:nvPr/>
          </p:nvSpPr>
          <p:spPr bwMode="auto">
            <a:xfrm>
              <a:off x="3045" y="2047"/>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85" name="Rectangle 153"/>
            <p:cNvSpPr>
              <a:spLocks noChangeArrowheads="1"/>
            </p:cNvSpPr>
            <p:nvPr/>
          </p:nvSpPr>
          <p:spPr bwMode="auto">
            <a:xfrm>
              <a:off x="3045" y="2002"/>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86" name="Line 154"/>
            <p:cNvSpPr>
              <a:spLocks noChangeShapeType="1"/>
            </p:cNvSpPr>
            <p:nvPr/>
          </p:nvSpPr>
          <p:spPr bwMode="auto">
            <a:xfrm>
              <a:off x="3045" y="197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87" name="Rectangle 155"/>
            <p:cNvSpPr>
              <a:spLocks noChangeArrowheads="1"/>
            </p:cNvSpPr>
            <p:nvPr/>
          </p:nvSpPr>
          <p:spPr bwMode="auto">
            <a:xfrm>
              <a:off x="3045" y="1929"/>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88" name="Line 156"/>
            <p:cNvSpPr>
              <a:spLocks noChangeShapeType="1"/>
            </p:cNvSpPr>
            <p:nvPr/>
          </p:nvSpPr>
          <p:spPr bwMode="auto">
            <a:xfrm>
              <a:off x="3045" y="1901"/>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89" name="Rectangle 157"/>
            <p:cNvSpPr>
              <a:spLocks noChangeArrowheads="1"/>
            </p:cNvSpPr>
            <p:nvPr/>
          </p:nvSpPr>
          <p:spPr bwMode="auto">
            <a:xfrm>
              <a:off x="3045" y="1856"/>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90" name="Line 158"/>
            <p:cNvSpPr>
              <a:spLocks noChangeShapeType="1"/>
            </p:cNvSpPr>
            <p:nvPr/>
          </p:nvSpPr>
          <p:spPr bwMode="auto">
            <a:xfrm>
              <a:off x="3045" y="1829"/>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91" name="Rectangle 159"/>
            <p:cNvSpPr>
              <a:spLocks noChangeArrowheads="1"/>
            </p:cNvSpPr>
            <p:nvPr/>
          </p:nvSpPr>
          <p:spPr bwMode="auto">
            <a:xfrm>
              <a:off x="3045" y="1783"/>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192" name="Line 160"/>
            <p:cNvSpPr>
              <a:spLocks noChangeShapeType="1"/>
            </p:cNvSpPr>
            <p:nvPr/>
          </p:nvSpPr>
          <p:spPr bwMode="auto">
            <a:xfrm>
              <a:off x="3045" y="1756"/>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93" name="Rectangle 161"/>
            <p:cNvSpPr>
              <a:spLocks noChangeArrowheads="1"/>
            </p:cNvSpPr>
            <p:nvPr/>
          </p:nvSpPr>
          <p:spPr bwMode="auto">
            <a:xfrm>
              <a:off x="3045" y="1711"/>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94" name="Line 162"/>
            <p:cNvSpPr>
              <a:spLocks noChangeShapeType="1"/>
            </p:cNvSpPr>
            <p:nvPr/>
          </p:nvSpPr>
          <p:spPr bwMode="auto">
            <a:xfrm>
              <a:off x="3045" y="1683"/>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95" name="Rectangle 163"/>
            <p:cNvSpPr>
              <a:spLocks noChangeArrowheads="1"/>
            </p:cNvSpPr>
            <p:nvPr/>
          </p:nvSpPr>
          <p:spPr bwMode="auto">
            <a:xfrm>
              <a:off x="3045" y="1638"/>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96" name="Line 164"/>
            <p:cNvSpPr>
              <a:spLocks noChangeShapeType="1"/>
            </p:cNvSpPr>
            <p:nvPr/>
          </p:nvSpPr>
          <p:spPr bwMode="auto">
            <a:xfrm>
              <a:off x="3045" y="1610"/>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97" name="Rectangle 165"/>
            <p:cNvSpPr>
              <a:spLocks noChangeArrowheads="1"/>
            </p:cNvSpPr>
            <p:nvPr/>
          </p:nvSpPr>
          <p:spPr bwMode="auto">
            <a:xfrm>
              <a:off x="3045" y="1565"/>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198" name="Line 166"/>
            <p:cNvSpPr>
              <a:spLocks noChangeShapeType="1"/>
            </p:cNvSpPr>
            <p:nvPr/>
          </p:nvSpPr>
          <p:spPr bwMode="auto">
            <a:xfrm>
              <a:off x="3045" y="1538"/>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99" name="Rectangle 167"/>
            <p:cNvSpPr>
              <a:spLocks noChangeArrowheads="1"/>
            </p:cNvSpPr>
            <p:nvPr/>
          </p:nvSpPr>
          <p:spPr bwMode="auto">
            <a:xfrm>
              <a:off x="3045" y="1492"/>
              <a:ext cx="7" cy="46"/>
            </a:xfrm>
            <a:prstGeom prst="rect">
              <a:avLst/>
            </a:prstGeom>
            <a:solidFill>
              <a:schemeClr val="tx1"/>
            </a:solidFill>
            <a:ln w="7938">
              <a:solidFill>
                <a:schemeClr val="tx1"/>
              </a:solidFill>
              <a:miter lim="800000"/>
              <a:headEnd/>
              <a:tailEnd/>
            </a:ln>
          </p:spPr>
          <p:txBody>
            <a:bodyPr/>
            <a:lstStyle/>
            <a:p>
              <a:endParaRPr lang="en-US"/>
            </a:p>
          </p:txBody>
        </p:sp>
        <p:sp>
          <p:nvSpPr>
            <p:cNvPr id="940200" name="Line 168"/>
            <p:cNvSpPr>
              <a:spLocks noChangeShapeType="1"/>
            </p:cNvSpPr>
            <p:nvPr/>
          </p:nvSpPr>
          <p:spPr bwMode="auto">
            <a:xfrm>
              <a:off x="3045" y="1465"/>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201" name="Rectangle 169"/>
            <p:cNvSpPr>
              <a:spLocks noChangeArrowheads="1"/>
            </p:cNvSpPr>
            <p:nvPr/>
          </p:nvSpPr>
          <p:spPr bwMode="auto">
            <a:xfrm>
              <a:off x="3045" y="1420"/>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202" name="Line 170"/>
            <p:cNvSpPr>
              <a:spLocks noChangeShapeType="1"/>
            </p:cNvSpPr>
            <p:nvPr/>
          </p:nvSpPr>
          <p:spPr bwMode="auto">
            <a:xfrm>
              <a:off x="3045" y="1392"/>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203" name="Rectangle 171"/>
            <p:cNvSpPr>
              <a:spLocks noChangeArrowheads="1"/>
            </p:cNvSpPr>
            <p:nvPr/>
          </p:nvSpPr>
          <p:spPr bwMode="auto">
            <a:xfrm>
              <a:off x="3045" y="1347"/>
              <a:ext cx="7" cy="45"/>
            </a:xfrm>
            <a:prstGeom prst="rect">
              <a:avLst/>
            </a:prstGeom>
            <a:solidFill>
              <a:schemeClr val="tx1"/>
            </a:solidFill>
            <a:ln w="7938">
              <a:solidFill>
                <a:schemeClr val="tx1"/>
              </a:solidFill>
              <a:miter lim="800000"/>
              <a:headEnd/>
              <a:tailEnd/>
            </a:ln>
          </p:spPr>
          <p:txBody>
            <a:bodyPr/>
            <a:lstStyle/>
            <a:p>
              <a:endParaRPr lang="en-US"/>
            </a:p>
          </p:txBody>
        </p:sp>
        <p:sp>
          <p:nvSpPr>
            <p:cNvPr id="940204" name="Line 172"/>
            <p:cNvSpPr>
              <a:spLocks noChangeShapeType="1"/>
            </p:cNvSpPr>
            <p:nvPr/>
          </p:nvSpPr>
          <p:spPr bwMode="auto">
            <a:xfrm>
              <a:off x="3045" y="1319"/>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205" name="Rectangle 173"/>
            <p:cNvSpPr>
              <a:spLocks noChangeArrowheads="1"/>
            </p:cNvSpPr>
            <p:nvPr/>
          </p:nvSpPr>
          <p:spPr bwMode="auto">
            <a:xfrm>
              <a:off x="3045" y="1304"/>
              <a:ext cx="7" cy="15"/>
            </a:xfrm>
            <a:prstGeom prst="rect">
              <a:avLst/>
            </a:prstGeom>
            <a:solidFill>
              <a:schemeClr val="tx1"/>
            </a:solidFill>
            <a:ln w="7938">
              <a:solidFill>
                <a:schemeClr val="tx1"/>
              </a:solidFill>
              <a:miter lim="800000"/>
              <a:headEnd/>
              <a:tailEnd/>
            </a:ln>
          </p:spPr>
          <p:txBody>
            <a:bodyPr/>
            <a:lstStyle/>
            <a:p>
              <a:endParaRPr lang="en-US"/>
            </a:p>
          </p:txBody>
        </p:sp>
      </p:grpSp>
    </p:spTree>
    <p:extLst>
      <p:ext uri="{BB962C8B-B14F-4D97-AF65-F5344CB8AC3E}">
        <p14:creationId xmlns:p14="http://schemas.microsoft.com/office/powerpoint/2010/main" val="268083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0034"/>
                                        </p:tgtEl>
                                        <p:attrNameLst>
                                          <p:attrName>style.visibility</p:attrName>
                                        </p:attrNameLst>
                                      </p:cBhvr>
                                      <p:to>
                                        <p:strVal val="visible"/>
                                      </p:to>
                                    </p:set>
                                    <p:animEffect transition="in" filter="dissolve">
                                      <p:cBhvr>
                                        <p:cTn id="7" dur="500"/>
                                        <p:tgtEl>
                                          <p:spTgt spid="940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xfrm>
            <a:off x="762006" y="435430"/>
            <a:ext cx="6781800" cy="1485876"/>
          </a:xfrm>
        </p:spPr>
        <p:txBody>
          <a:bodyPr/>
          <a:lstStyle/>
          <a:p>
            <a:r>
              <a:rPr lang="en-US" dirty="0" smtClean="0">
                <a:solidFill>
                  <a:srgbClr val="3D5185"/>
                </a:solidFill>
              </a:rPr>
              <a:t>Genes Environment and </a:t>
            </a:r>
            <a:br>
              <a:rPr lang="en-US" dirty="0" smtClean="0">
                <a:solidFill>
                  <a:srgbClr val="3D5185"/>
                </a:solidFill>
              </a:rPr>
            </a:br>
            <a:r>
              <a:rPr lang="en-US" dirty="0" smtClean="0">
                <a:solidFill>
                  <a:srgbClr val="3D5185"/>
                </a:solidFill>
              </a:rPr>
              <a:t>Disease</a:t>
            </a:r>
            <a:endParaRPr lang="en-US" dirty="0">
              <a:solidFill>
                <a:srgbClr val="3D5185"/>
              </a:solidFill>
            </a:endParaRPr>
          </a:p>
        </p:txBody>
      </p:sp>
      <p:sp>
        <p:nvSpPr>
          <p:cNvPr id="37892" name="Text Box 4"/>
          <p:cNvSpPr txBox="1">
            <a:spLocks noChangeArrowheads="1"/>
          </p:cNvSpPr>
          <p:nvPr/>
        </p:nvSpPr>
        <p:spPr bwMode="auto">
          <a:xfrm>
            <a:off x="762006" y="2743200"/>
            <a:ext cx="533400" cy="3170099"/>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spcBef>
                <a:spcPct val="50000"/>
              </a:spcBef>
            </a:pPr>
            <a:r>
              <a:rPr lang="en-US" sz="4000" b="1" dirty="0" smtClean="0">
                <a:solidFill>
                  <a:srgbClr val="3D5185"/>
                </a:solidFill>
                <a:latin typeface="Arial" pitchFamily="34" charset="0"/>
              </a:rPr>
              <a:t>GENES</a:t>
            </a:r>
          </a:p>
        </p:txBody>
      </p:sp>
      <p:sp>
        <p:nvSpPr>
          <p:cNvPr id="37893" name="Text Box 5"/>
          <p:cNvSpPr txBox="1">
            <a:spLocks noChangeArrowheads="1"/>
          </p:cNvSpPr>
          <p:nvPr/>
        </p:nvSpPr>
        <p:spPr bwMode="auto">
          <a:xfrm>
            <a:off x="7848612" y="1132793"/>
            <a:ext cx="533400" cy="5509200"/>
          </a:xfrm>
          <a:prstGeom prst="rect">
            <a:avLst/>
          </a:prstGeom>
          <a:solidFill>
            <a:srgbClr val="97A7D0"/>
          </a:solidFill>
          <a:ln w="9525">
            <a:solidFill>
              <a:schemeClr val="tx1"/>
            </a:solidFill>
            <a:miter lim="800000"/>
            <a:headEnd/>
            <a:tailEnd/>
          </a:ln>
          <a:effectLst/>
        </p:spPr>
        <p:txBody>
          <a:bodyPr>
            <a:spAutoFit/>
          </a:bodyPr>
          <a:lstStyle/>
          <a:p>
            <a:pPr algn="ctr">
              <a:spcBef>
                <a:spcPct val="50000"/>
              </a:spcBef>
            </a:pPr>
            <a:r>
              <a:rPr lang="en-US" sz="3200" b="1" dirty="0">
                <a:solidFill>
                  <a:srgbClr val="3D5185"/>
                </a:solidFill>
                <a:latin typeface="Arial" pitchFamily="34" charset="0"/>
              </a:rPr>
              <a:t>ENVIRONMENT</a:t>
            </a:r>
          </a:p>
        </p:txBody>
      </p:sp>
      <p:sp>
        <p:nvSpPr>
          <p:cNvPr id="37894" name="Text Box 6"/>
          <p:cNvSpPr txBox="1">
            <a:spLocks noChangeArrowheads="1"/>
          </p:cNvSpPr>
          <p:nvPr/>
        </p:nvSpPr>
        <p:spPr bwMode="auto">
          <a:xfrm>
            <a:off x="2989952" y="3886200"/>
            <a:ext cx="3886200" cy="366713"/>
          </a:xfrm>
          <a:prstGeom prst="rect">
            <a:avLst/>
          </a:prstGeom>
          <a:solidFill>
            <a:schemeClr val="accent4">
              <a:lumMod val="60000"/>
              <a:lumOff val="40000"/>
            </a:schemeClr>
          </a:solidFill>
          <a:ln w="9525">
            <a:solidFill>
              <a:schemeClr val="tx1"/>
            </a:solidFill>
            <a:miter lim="800000"/>
            <a:headEnd/>
            <a:tailEnd/>
          </a:ln>
          <a:effectLst/>
        </p:spPr>
        <p:txBody>
          <a:bodyPr>
            <a:spAutoFit/>
          </a:bodyPr>
          <a:lstStyle/>
          <a:p>
            <a:pPr algn="ctr">
              <a:spcBef>
                <a:spcPct val="50000"/>
              </a:spcBef>
            </a:pPr>
            <a:r>
              <a:rPr lang="en-US">
                <a:latin typeface="Arial" pitchFamily="34" charset="0"/>
              </a:rPr>
              <a:t>Diabetes</a:t>
            </a:r>
          </a:p>
        </p:txBody>
      </p:sp>
      <p:sp>
        <p:nvSpPr>
          <p:cNvPr id="37895" name="Text Box 7"/>
          <p:cNvSpPr txBox="1">
            <a:spLocks noChangeArrowheads="1"/>
          </p:cNvSpPr>
          <p:nvPr/>
        </p:nvSpPr>
        <p:spPr bwMode="auto">
          <a:xfrm>
            <a:off x="4513952" y="3124200"/>
            <a:ext cx="2667000" cy="366713"/>
          </a:xfrm>
          <a:prstGeom prst="rect">
            <a:avLst/>
          </a:prstGeom>
          <a:solidFill>
            <a:schemeClr val="accent4">
              <a:lumMod val="60000"/>
              <a:lumOff val="40000"/>
            </a:schemeClr>
          </a:solidFill>
          <a:ln w="9525">
            <a:solidFill>
              <a:schemeClr val="tx1"/>
            </a:solidFill>
            <a:miter lim="800000"/>
            <a:headEnd/>
            <a:tailEnd/>
          </a:ln>
          <a:effectLst/>
        </p:spPr>
        <p:txBody>
          <a:bodyPr>
            <a:spAutoFit/>
          </a:bodyPr>
          <a:lstStyle/>
          <a:p>
            <a:pPr algn="ctr">
              <a:spcBef>
                <a:spcPct val="50000"/>
              </a:spcBef>
            </a:pPr>
            <a:r>
              <a:rPr lang="en-US">
                <a:latin typeface="Arial" pitchFamily="34" charset="0"/>
              </a:rPr>
              <a:t>HIV/AIDS</a:t>
            </a:r>
          </a:p>
        </p:txBody>
      </p:sp>
      <p:sp>
        <p:nvSpPr>
          <p:cNvPr id="37896" name="Text Box 8"/>
          <p:cNvSpPr txBox="1">
            <a:spLocks noChangeArrowheads="1"/>
          </p:cNvSpPr>
          <p:nvPr/>
        </p:nvSpPr>
        <p:spPr bwMode="auto">
          <a:xfrm>
            <a:off x="6418952" y="2743200"/>
            <a:ext cx="914400" cy="366713"/>
          </a:xfrm>
          <a:prstGeom prst="rect">
            <a:avLst/>
          </a:prstGeom>
          <a:solidFill>
            <a:schemeClr val="accent4">
              <a:lumMod val="60000"/>
              <a:lumOff val="40000"/>
            </a:schemeClr>
          </a:solidFill>
          <a:ln w="9525">
            <a:solidFill>
              <a:schemeClr val="tx1"/>
            </a:solidFill>
            <a:miter lim="800000"/>
            <a:headEnd/>
            <a:tailEnd/>
          </a:ln>
          <a:effectLst/>
        </p:spPr>
        <p:txBody>
          <a:bodyPr>
            <a:spAutoFit/>
          </a:bodyPr>
          <a:lstStyle/>
          <a:p>
            <a:pPr algn="ctr">
              <a:spcBef>
                <a:spcPct val="50000"/>
              </a:spcBef>
            </a:pPr>
            <a:r>
              <a:rPr lang="en-US" dirty="0">
                <a:latin typeface="Arial" pitchFamily="34" charset="0"/>
              </a:rPr>
              <a:t>Lead</a:t>
            </a:r>
          </a:p>
        </p:txBody>
      </p:sp>
      <p:sp>
        <p:nvSpPr>
          <p:cNvPr id="37897" name="Text Box 9"/>
          <p:cNvSpPr txBox="1">
            <a:spLocks noChangeArrowheads="1"/>
          </p:cNvSpPr>
          <p:nvPr/>
        </p:nvSpPr>
        <p:spPr bwMode="auto">
          <a:xfrm>
            <a:off x="3523352" y="3505200"/>
            <a:ext cx="3657600" cy="366713"/>
          </a:xfrm>
          <a:prstGeom prst="rect">
            <a:avLst/>
          </a:prstGeom>
          <a:solidFill>
            <a:schemeClr val="accent4">
              <a:lumMod val="60000"/>
              <a:lumOff val="40000"/>
            </a:schemeClr>
          </a:solidFill>
          <a:ln w="9525">
            <a:solidFill>
              <a:schemeClr val="tx1"/>
            </a:solidFill>
            <a:miter lim="800000"/>
            <a:headEnd/>
            <a:tailEnd/>
          </a:ln>
          <a:effectLst/>
        </p:spPr>
        <p:txBody>
          <a:bodyPr>
            <a:spAutoFit/>
          </a:bodyPr>
          <a:lstStyle/>
          <a:p>
            <a:pPr algn="ctr">
              <a:spcBef>
                <a:spcPct val="50000"/>
              </a:spcBef>
            </a:pPr>
            <a:r>
              <a:rPr lang="en-US" b="1" dirty="0">
                <a:solidFill>
                  <a:srgbClr val="3D5185"/>
                </a:solidFill>
                <a:latin typeface="Arial" pitchFamily="34" charset="0"/>
              </a:rPr>
              <a:t>Asthma</a:t>
            </a:r>
          </a:p>
        </p:txBody>
      </p:sp>
      <p:sp>
        <p:nvSpPr>
          <p:cNvPr id="37898" name="Text Box 10"/>
          <p:cNvSpPr txBox="1">
            <a:spLocks noChangeArrowheads="1"/>
          </p:cNvSpPr>
          <p:nvPr/>
        </p:nvSpPr>
        <p:spPr bwMode="auto">
          <a:xfrm>
            <a:off x="1923152" y="4267200"/>
            <a:ext cx="5410200" cy="366713"/>
          </a:xfrm>
          <a:prstGeom prst="rect">
            <a:avLst/>
          </a:prstGeom>
          <a:solidFill>
            <a:schemeClr val="accent4">
              <a:lumMod val="60000"/>
              <a:lumOff val="40000"/>
            </a:schemeClr>
          </a:solidFill>
          <a:ln w="9525">
            <a:solidFill>
              <a:schemeClr val="tx1"/>
            </a:solidFill>
            <a:miter lim="800000"/>
            <a:headEnd/>
            <a:tailEnd/>
          </a:ln>
          <a:effectLst/>
        </p:spPr>
        <p:txBody>
          <a:bodyPr>
            <a:spAutoFit/>
          </a:bodyPr>
          <a:lstStyle/>
          <a:p>
            <a:pPr algn="ctr">
              <a:spcBef>
                <a:spcPct val="50000"/>
              </a:spcBef>
            </a:pPr>
            <a:r>
              <a:rPr lang="en-US">
                <a:latin typeface="Arial" pitchFamily="34" charset="0"/>
              </a:rPr>
              <a:t>Cancer</a:t>
            </a:r>
          </a:p>
        </p:txBody>
      </p:sp>
      <p:sp>
        <p:nvSpPr>
          <p:cNvPr id="37899" name="Text Box 11"/>
          <p:cNvSpPr txBox="1">
            <a:spLocks noChangeArrowheads="1"/>
          </p:cNvSpPr>
          <p:nvPr/>
        </p:nvSpPr>
        <p:spPr bwMode="auto">
          <a:xfrm>
            <a:off x="2304152" y="4648200"/>
            <a:ext cx="2438400" cy="366713"/>
          </a:xfrm>
          <a:prstGeom prst="rect">
            <a:avLst/>
          </a:prstGeom>
          <a:solidFill>
            <a:schemeClr val="accent4">
              <a:lumMod val="60000"/>
              <a:lumOff val="40000"/>
            </a:schemeClr>
          </a:solidFill>
          <a:ln w="9525">
            <a:solidFill>
              <a:schemeClr val="tx1"/>
            </a:solidFill>
            <a:miter lim="800000"/>
            <a:headEnd/>
            <a:tailEnd/>
          </a:ln>
          <a:effectLst/>
        </p:spPr>
        <p:txBody>
          <a:bodyPr>
            <a:spAutoFit/>
          </a:bodyPr>
          <a:lstStyle/>
          <a:p>
            <a:pPr algn="ctr">
              <a:spcBef>
                <a:spcPct val="50000"/>
              </a:spcBef>
            </a:pPr>
            <a:r>
              <a:rPr lang="en-US">
                <a:latin typeface="Arial" pitchFamily="34" charset="0"/>
              </a:rPr>
              <a:t>Phenylketonuria</a:t>
            </a:r>
          </a:p>
        </p:txBody>
      </p:sp>
      <p:sp>
        <p:nvSpPr>
          <p:cNvPr id="37900" name="Text Box 12"/>
          <p:cNvSpPr txBox="1">
            <a:spLocks noChangeArrowheads="1"/>
          </p:cNvSpPr>
          <p:nvPr/>
        </p:nvSpPr>
        <p:spPr bwMode="auto">
          <a:xfrm>
            <a:off x="1770752" y="5105400"/>
            <a:ext cx="2362200" cy="366713"/>
          </a:xfrm>
          <a:prstGeom prst="rect">
            <a:avLst/>
          </a:prstGeom>
          <a:solidFill>
            <a:schemeClr val="accent4">
              <a:lumMod val="60000"/>
              <a:lumOff val="40000"/>
            </a:schemeClr>
          </a:solidFill>
          <a:ln w="9525">
            <a:solidFill>
              <a:schemeClr val="tx1"/>
            </a:solidFill>
            <a:miter lim="800000"/>
            <a:headEnd/>
            <a:tailEnd/>
          </a:ln>
          <a:effectLst/>
        </p:spPr>
        <p:txBody>
          <a:bodyPr>
            <a:spAutoFit/>
          </a:bodyPr>
          <a:lstStyle/>
          <a:p>
            <a:pPr algn="ctr">
              <a:spcBef>
                <a:spcPct val="50000"/>
              </a:spcBef>
            </a:pPr>
            <a:r>
              <a:rPr lang="en-US">
                <a:latin typeface="Arial" pitchFamily="34" charset="0"/>
              </a:rPr>
              <a:t>Cystic Fibrosis</a:t>
            </a:r>
          </a:p>
        </p:txBody>
      </p:sp>
      <p:sp>
        <p:nvSpPr>
          <p:cNvPr id="37901" name="Text Box 13"/>
          <p:cNvSpPr txBox="1">
            <a:spLocks noChangeArrowheads="1"/>
          </p:cNvSpPr>
          <p:nvPr/>
        </p:nvSpPr>
        <p:spPr bwMode="auto">
          <a:xfrm>
            <a:off x="1694552" y="5486400"/>
            <a:ext cx="1905000" cy="461665"/>
          </a:xfrm>
          <a:prstGeom prst="rect">
            <a:avLst/>
          </a:prstGeom>
          <a:solidFill>
            <a:schemeClr val="accent4">
              <a:lumMod val="60000"/>
              <a:lumOff val="40000"/>
            </a:schemeClr>
          </a:solidFill>
          <a:ln w="9525">
            <a:solidFill>
              <a:schemeClr val="tx1"/>
            </a:solidFill>
            <a:miter lim="800000"/>
            <a:headEnd/>
            <a:tailEnd/>
          </a:ln>
          <a:effectLst/>
        </p:spPr>
        <p:txBody>
          <a:bodyPr wrap="square">
            <a:spAutoFit/>
          </a:bodyPr>
          <a:lstStyle/>
          <a:p>
            <a:pPr algn="ctr">
              <a:spcBef>
                <a:spcPct val="50000"/>
              </a:spcBef>
            </a:pPr>
            <a:r>
              <a:rPr lang="en-US">
                <a:latin typeface="Arial" pitchFamily="34" charset="0"/>
              </a:rPr>
              <a:t>Tay-Sachs</a:t>
            </a:r>
          </a:p>
        </p:txBody>
      </p:sp>
    </p:spTree>
    <p:extLst>
      <p:ext uri="{BB962C8B-B14F-4D97-AF65-F5344CB8AC3E}">
        <p14:creationId xmlns:p14="http://schemas.microsoft.com/office/powerpoint/2010/main" val="2186992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901"/>
                                        </p:tgtEl>
                                        <p:attrNameLst>
                                          <p:attrName>style.visibility</p:attrName>
                                        </p:attrNameLst>
                                      </p:cBhvr>
                                      <p:to>
                                        <p:strVal val="visible"/>
                                      </p:to>
                                    </p:set>
                                    <p:anim calcmode="lin" valueType="num">
                                      <p:cBhvr additive="base">
                                        <p:cTn id="7" dur="500" fill="hold"/>
                                        <p:tgtEl>
                                          <p:spTgt spid="37901"/>
                                        </p:tgtEl>
                                        <p:attrNameLst>
                                          <p:attrName>ppt_x</p:attrName>
                                        </p:attrNameLst>
                                      </p:cBhvr>
                                      <p:tavLst>
                                        <p:tav tm="0">
                                          <p:val>
                                            <p:strVal val="#ppt_x"/>
                                          </p:val>
                                        </p:tav>
                                        <p:tav tm="100000">
                                          <p:val>
                                            <p:strVal val="#ppt_x"/>
                                          </p:val>
                                        </p:tav>
                                      </p:tavLst>
                                    </p:anim>
                                    <p:anim calcmode="lin" valueType="num">
                                      <p:cBhvr additive="base">
                                        <p:cTn id="8" dur="500" fill="hold"/>
                                        <p:tgtEl>
                                          <p:spTgt spid="379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900"/>
                                        </p:tgtEl>
                                        <p:attrNameLst>
                                          <p:attrName>style.visibility</p:attrName>
                                        </p:attrNameLst>
                                      </p:cBhvr>
                                      <p:to>
                                        <p:strVal val="visible"/>
                                      </p:to>
                                    </p:set>
                                    <p:anim calcmode="lin" valueType="num">
                                      <p:cBhvr additive="base">
                                        <p:cTn id="11" dur="500" fill="hold"/>
                                        <p:tgtEl>
                                          <p:spTgt spid="37900"/>
                                        </p:tgtEl>
                                        <p:attrNameLst>
                                          <p:attrName>ppt_x</p:attrName>
                                        </p:attrNameLst>
                                      </p:cBhvr>
                                      <p:tavLst>
                                        <p:tav tm="0">
                                          <p:val>
                                            <p:strVal val="#ppt_x"/>
                                          </p:val>
                                        </p:tav>
                                        <p:tav tm="100000">
                                          <p:val>
                                            <p:strVal val="#ppt_x"/>
                                          </p:val>
                                        </p:tav>
                                      </p:tavLst>
                                    </p:anim>
                                    <p:anim calcmode="lin" valueType="num">
                                      <p:cBhvr additive="base">
                                        <p:cTn id="12" dur="500" fill="hold"/>
                                        <p:tgtEl>
                                          <p:spTgt spid="379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899"/>
                                        </p:tgtEl>
                                        <p:attrNameLst>
                                          <p:attrName>style.visibility</p:attrName>
                                        </p:attrNameLst>
                                      </p:cBhvr>
                                      <p:to>
                                        <p:strVal val="visible"/>
                                      </p:to>
                                    </p:set>
                                    <p:anim calcmode="lin" valueType="num">
                                      <p:cBhvr additive="base">
                                        <p:cTn id="15" dur="500" fill="hold"/>
                                        <p:tgtEl>
                                          <p:spTgt spid="37899"/>
                                        </p:tgtEl>
                                        <p:attrNameLst>
                                          <p:attrName>ppt_x</p:attrName>
                                        </p:attrNameLst>
                                      </p:cBhvr>
                                      <p:tavLst>
                                        <p:tav tm="0">
                                          <p:val>
                                            <p:strVal val="#ppt_x"/>
                                          </p:val>
                                        </p:tav>
                                        <p:tav tm="100000">
                                          <p:val>
                                            <p:strVal val="#ppt_x"/>
                                          </p:val>
                                        </p:tav>
                                      </p:tavLst>
                                    </p:anim>
                                    <p:anim calcmode="lin" valueType="num">
                                      <p:cBhvr additive="base">
                                        <p:cTn id="16" dur="500" fill="hold"/>
                                        <p:tgtEl>
                                          <p:spTgt spid="3789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37896"/>
                                        </p:tgtEl>
                                        <p:attrNameLst>
                                          <p:attrName>style.visibility</p:attrName>
                                        </p:attrNameLst>
                                      </p:cBhvr>
                                      <p:to>
                                        <p:strVal val="visible"/>
                                      </p:to>
                                    </p:set>
                                    <p:anim calcmode="lin" valueType="num">
                                      <p:cBhvr additive="base">
                                        <p:cTn id="21" dur="500" fill="hold"/>
                                        <p:tgtEl>
                                          <p:spTgt spid="37896"/>
                                        </p:tgtEl>
                                        <p:attrNameLst>
                                          <p:attrName>ppt_x</p:attrName>
                                        </p:attrNameLst>
                                      </p:cBhvr>
                                      <p:tavLst>
                                        <p:tav tm="0">
                                          <p:val>
                                            <p:strVal val="#ppt_x"/>
                                          </p:val>
                                        </p:tav>
                                        <p:tav tm="100000">
                                          <p:val>
                                            <p:strVal val="#ppt_x"/>
                                          </p:val>
                                        </p:tav>
                                      </p:tavLst>
                                    </p:anim>
                                    <p:anim calcmode="lin" valueType="num">
                                      <p:cBhvr additive="base">
                                        <p:cTn id="22" dur="500" fill="hold"/>
                                        <p:tgtEl>
                                          <p:spTgt spid="37896"/>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37894"/>
                                        </p:tgtEl>
                                        <p:attrNameLst>
                                          <p:attrName>style.visibility</p:attrName>
                                        </p:attrNameLst>
                                      </p:cBhvr>
                                      <p:to>
                                        <p:strVal val="visible"/>
                                      </p:to>
                                    </p:set>
                                    <p:anim calcmode="lin" valueType="num">
                                      <p:cBhvr additive="base">
                                        <p:cTn id="25" dur="500" fill="hold"/>
                                        <p:tgtEl>
                                          <p:spTgt spid="37894"/>
                                        </p:tgtEl>
                                        <p:attrNameLst>
                                          <p:attrName>ppt_x</p:attrName>
                                        </p:attrNameLst>
                                      </p:cBhvr>
                                      <p:tavLst>
                                        <p:tav tm="0">
                                          <p:val>
                                            <p:strVal val="#ppt_x"/>
                                          </p:val>
                                        </p:tav>
                                        <p:tav tm="100000">
                                          <p:val>
                                            <p:strVal val="#ppt_x"/>
                                          </p:val>
                                        </p:tav>
                                      </p:tavLst>
                                    </p:anim>
                                    <p:anim calcmode="lin" valueType="num">
                                      <p:cBhvr additive="base">
                                        <p:cTn id="26" dur="500" fill="hold"/>
                                        <p:tgtEl>
                                          <p:spTgt spid="3789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37895"/>
                                        </p:tgtEl>
                                        <p:attrNameLst>
                                          <p:attrName>style.visibility</p:attrName>
                                        </p:attrNameLst>
                                      </p:cBhvr>
                                      <p:to>
                                        <p:strVal val="visible"/>
                                      </p:to>
                                    </p:set>
                                    <p:anim calcmode="lin" valueType="num">
                                      <p:cBhvr additive="base">
                                        <p:cTn id="29" dur="500" fill="hold"/>
                                        <p:tgtEl>
                                          <p:spTgt spid="37895"/>
                                        </p:tgtEl>
                                        <p:attrNameLst>
                                          <p:attrName>ppt_x</p:attrName>
                                        </p:attrNameLst>
                                      </p:cBhvr>
                                      <p:tavLst>
                                        <p:tav tm="0">
                                          <p:val>
                                            <p:strVal val="#ppt_x"/>
                                          </p:val>
                                        </p:tav>
                                        <p:tav tm="100000">
                                          <p:val>
                                            <p:strVal val="#ppt_x"/>
                                          </p:val>
                                        </p:tav>
                                      </p:tavLst>
                                    </p:anim>
                                    <p:anim calcmode="lin" valueType="num">
                                      <p:cBhvr additive="base">
                                        <p:cTn id="30" dur="500" fill="hold"/>
                                        <p:tgtEl>
                                          <p:spTgt spid="3789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7898"/>
                                        </p:tgtEl>
                                        <p:attrNameLst>
                                          <p:attrName>style.visibility</p:attrName>
                                        </p:attrNameLst>
                                      </p:cBhvr>
                                      <p:to>
                                        <p:strVal val="visible"/>
                                      </p:to>
                                    </p:set>
                                    <p:anim calcmode="lin" valueType="num">
                                      <p:cBhvr additive="base">
                                        <p:cTn id="35" dur="500" fill="hold"/>
                                        <p:tgtEl>
                                          <p:spTgt spid="37898"/>
                                        </p:tgtEl>
                                        <p:attrNameLst>
                                          <p:attrName>ppt_x</p:attrName>
                                        </p:attrNameLst>
                                      </p:cBhvr>
                                      <p:tavLst>
                                        <p:tav tm="0">
                                          <p:val>
                                            <p:strVal val="0-#ppt_w/2"/>
                                          </p:val>
                                        </p:tav>
                                        <p:tav tm="100000">
                                          <p:val>
                                            <p:strVal val="#ppt_x"/>
                                          </p:val>
                                        </p:tav>
                                      </p:tavLst>
                                    </p:anim>
                                    <p:anim calcmode="lin" valueType="num">
                                      <p:cBhvr additive="base">
                                        <p:cTn id="36" dur="500" fill="hold"/>
                                        <p:tgtEl>
                                          <p:spTgt spid="3789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7897"/>
                                        </p:tgtEl>
                                        <p:attrNameLst>
                                          <p:attrName>style.visibility</p:attrName>
                                        </p:attrNameLst>
                                      </p:cBhvr>
                                      <p:to>
                                        <p:strVal val="visible"/>
                                      </p:to>
                                    </p:set>
                                    <p:anim calcmode="lin" valueType="num">
                                      <p:cBhvr additive="base">
                                        <p:cTn id="41" dur="500" fill="hold"/>
                                        <p:tgtEl>
                                          <p:spTgt spid="37897"/>
                                        </p:tgtEl>
                                        <p:attrNameLst>
                                          <p:attrName>ppt_x</p:attrName>
                                        </p:attrNameLst>
                                      </p:cBhvr>
                                      <p:tavLst>
                                        <p:tav tm="0">
                                          <p:val>
                                            <p:strVal val="1+#ppt_w/2"/>
                                          </p:val>
                                        </p:tav>
                                        <p:tav tm="100000">
                                          <p:val>
                                            <p:strVal val="#ppt_x"/>
                                          </p:val>
                                        </p:tav>
                                      </p:tavLst>
                                    </p:anim>
                                    <p:anim calcmode="lin" valueType="num">
                                      <p:cBhvr additive="base">
                                        <p:cTn id="42" dur="500" fill="hold"/>
                                        <p:tgtEl>
                                          <p:spTgt spid="378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P spid="37899" grpId="0" animBg="1"/>
      <p:bldP spid="37900" grpId="0" animBg="1"/>
      <p:bldP spid="3790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0" name="Picture 2" descr="RACE0a"/>
          <p:cNvPicPr>
            <a:picLocks noChangeAspect="1" noChangeArrowheads="1"/>
          </p:cNvPicPr>
          <p:nvPr/>
        </p:nvPicPr>
        <p:blipFill>
          <a:blip r:embed="rId3">
            <a:extLst>
              <a:ext uri="{28A0092B-C50C-407E-A947-70E740481C1C}">
                <a14:useLocalDpi xmlns:a14="http://schemas.microsoft.com/office/drawing/2010/main" val="0"/>
              </a:ext>
            </a:extLst>
          </a:blip>
          <a:srcRect l="8000" b="5177"/>
          <a:stretch>
            <a:fillRect/>
          </a:stretch>
        </p:blipFill>
        <p:spPr bwMode="blackWhite">
          <a:xfrm>
            <a:off x="4981575" y="2541588"/>
            <a:ext cx="3997325" cy="3182937"/>
          </a:xfrm>
          <a:prstGeom prst="rect">
            <a:avLst/>
          </a:prstGeom>
          <a:noFill/>
          <a:extLst>
            <a:ext uri="{909E8E84-426E-40dd-AFC4-6F175D3DCCD1}">
              <a14:hiddenFill xmlns:a14="http://schemas.microsoft.com/office/drawing/2010/main">
                <a:solidFill>
                  <a:srgbClr val="FFFFFF"/>
                </a:solidFill>
              </a14:hiddenFill>
            </a:ext>
          </a:extLst>
        </p:spPr>
      </p:pic>
      <p:pic>
        <p:nvPicPr>
          <p:cNvPr id="944131" name="Picture 3" descr="RACE1a"/>
          <p:cNvPicPr>
            <a:picLocks noChangeAspect="1" noChangeArrowheads="1"/>
          </p:cNvPicPr>
          <p:nvPr/>
        </p:nvPicPr>
        <p:blipFill>
          <a:blip r:embed="rId4">
            <a:extLst>
              <a:ext uri="{28A0092B-C50C-407E-A947-70E740481C1C}">
                <a14:useLocalDpi xmlns:a14="http://schemas.microsoft.com/office/drawing/2010/main" val="0"/>
              </a:ext>
            </a:extLst>
          </a:blip>
          <a:srcRect l="7500" b="5177"/>
          <a:stretch>
            <a:fillRect/>
          </a:stretch>
        </p:blipFill>
        <p:spPr bwMode="blackWhite">
          <a:xfrm>
            <a:off x="808038" y="2541588"/>
            <a:ext cx="4017962" cy="3182937"/>
          </a:xfrm>
          <a:prstGeom prst="rect">
            <a:avLst/>
          </a:prstGeom>
          <a:noFill/>
          <a:extLst>
            <a:ext uri="{909E8E84-426E-40dd-AFC4-6F175D3DCCD1}">
              <a14:hiddenFill xmlns:a14="http://schemas.microsoft.com/office/drawing/2010/main">
                <a:solidFill>
                  <a:srgbClr val="FFFFFF"/>
                </a:solidFill>
              </a14:hiddenFill>
            </a:ext>
          </a:extLst>
        </p:spPr>
      </p:pic>
      <p:sp>
        <p:nvSpPr>
          <p:cNvPr id="944132" name="Rectangle 4"/>
          <p:cNvSpPr>
            <a:spLocks noGrp="1" noChangeArrowheads="1"/>
          </p:cNvSpPr>
          <p:nvPr>
            <p:ph type="title"/>
          </p:nvPr>
        </p:nvSpPr>
        <p:spPr/>
        <p:txBody>
          <a:bodyPr/>
          <a:lstStyle/>
          <a:p>
            <a:r>
              <a:rPr lang="en-GB" altLang="ja-JP" dirty="0">
                <a:solidFill>
                  <a:srgbClr val="000090"/>
                </a:solidFill>
                <a:cs typeface="ＭＳ Ｐゴシック" charset="0"/>
              </a:rPr>
              <a:t>Survival by Ethnic Origin</a:t>
            </a:r>
          </a:p>
        </p:txBody>
      </p:sp>
      <p:sp>
        <p:nvSpPr>
          <p:cNvPr id="944133" name="Text Box 5"/>
          <p:cNvSpPr txBox="1">
            <a:spLocks noChangeArrowheads="1"/>
          </p:cNvSpPr>
          <p:nvPr/>
        </p:nvSpPr>
        <p:spPr bwMode="auto">
          <a:xfrm>
            <a:off x="1879600" y="2651125"/>
            <a:ext cx="31877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altLang="ja-JP" sz="1600">
                <a:cs typeface="ＭＳ Ｐゴシック" charset="0"/>
              </a:rPr>
              <a:t>Asian (n = 342)</a:t>
            </a:r>
            <a:br>
              <a:rPr lang="en-GB" altLang="ja-JP" sz="1600">
                <a:cs typeface="ＭＳ Ｐゴシック" charset="0"/>
              </a:rPr>
            </a:br>
            <a:r>
              <a:rPr lang="en-GB" altLang="ja-JP" sz="1600">
                <a:cs typeface="ＭＳ Ｐゴシック" charset="0"/>
              </a:rPr>
              <a:t>HR = 0.66  (0.48, 0.91), </a:t>
            </a:r>
            <a:r>
              <a:rPr lang="en-GB" altLang="ja-JP" sz="1600" i="1">
                <a:cs typeface="ＭＳ Ｐゴシック" charset="0"/>
              </a:rPr>
              <a:t>P </a:t>
            </a:r>
            <a:r>
              <a:rPr lang="en-GB" altLang="ja-JP" sz="1600">
                <a:cs typeface="ＭＳ Ｐゴシック" charset="0"/>
              </a:rPr>
              <a:t>= .011</a:t>
            </a:r>
          </a:p>
          <a:p>
            <a:pPr algn="ctr">
              <a:spcBef>
                <a:spcPct val="50000"/>
              </a:spcBef>
            </a:pPr>
            <a:r>
              <a:rPr lang="en-GB" altLang="ja-JP" sz="1600">
                <a:cs typeface="ＭＳ Ｐゴシック" charset="0"/>
              </a:rPr>
              <a:t>RR = 12.0% </a:t>
            </a:r>
          </a:p>
        </p:txBody>
      </p:sp>
      <p:sp>
        <p:nvSpPr>
          <p:cNvPr id="944134" name="Text Box 6"/>
          <p:cNvSpPr txBox="1">
            <a:spLocks noChangeArrowheads="1"/>
          </p:cNvSpPr>
          <p:nvPr/>
        </p:nvSpPr>
        <p:spPr bwMode="auto">
          <a:xfrm>
            <a:off x="5943600" y="2651125"/>
            <a:ext cx="32004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altLang="ja-JP" sz="1600">
                <a:cs typeface="ＭＳ Ｐゴシック" charset="0"/>
              </a:rPr>
              <a:t>Non-Asian (n = 1350)</a:t>
            </a:r>
            <a:br>
              <a:rPr lang="en-GB" altLang="ja-JP" sz="1600">
                <a:cs typeface="ＭＳ Ｐゴシック" charset="0"/>
              </a:rPr>
            </a:br>
            <a:r>
              <a:rPr lang="en-GB" altLang="ja-JP" sz="1600">
                <a:cs typeface="ＭＳ Ｐゴシック" charset="0"/>
              </a:rPr>
              <a:t>HR = 0.93  (0.81, 1.08), </a:t>
            </a:r>
            <a:r>
              <a:rPr lang="en-GB" altLang="ja-JP" sz="1600" i="1">
                <a:cs typeface="ＭＳ Ｐゴシック" charset="0"/>
              </a:rPr>
              <a:t>P </a:t>
            </a:r>
            <a:r>
              <a:rPr lang="en-GB" altLang="ja-JP" sz="1600">
                <a:cs typeface="ＭＳ Ｐゴシック" charset="0"/>
              </a:rPr>
              <a:t>= .364</a:t>
            </a:r>
          </a:p>
          <a:p>
            <a:pPr algn="ctr">
              <a:spcBef>
                <a:spcPct val="50000"/>
              </a:spcBef>
            </a:pPr>
            <a:r>
              <a:rPr lang="en-GB" altLang="ja-JP" sz="1600">
                <a:cs typeface="ＭＳ Ｐゴシック" charset="0"/>
              </a:rPr>
              <a:t>RR = 6.5%</a:t>
            </a:r>
          </a:p>
        </p:txBody>
      </p:sp>
      <p:sp>
        <p:nvSpPr>
          <p:cNvPr id="944135" name="Text Box 7"/>
          <p:cNvSpPr txBox="1">
            <a:spLocks noChangeArrowheads="1"/>
          </p:cNvSpPr>
          <p:nvPr/>
        </p:nvSpPr>
        <p:spPr bwMode="auto">
          <a:xfrm>
            <a:off x="568325" y="5710238"/>
            <a:ext cx="444658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1pPr>
            <a:lvl2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2pPr>
            <a:lvl3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3pPr>
            <a:lvl4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4pPr>
            <a:lvl5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9pPr>
          </a:lstStyle>
          <a:p>
            <a:pPr eaLnBrk="1" hangingPunct="1">
              <a:lnSpc>
                <a:spcPct val="90000"/>
              </a:lnSpc>
              <a:spcBef>
                <a:spcPct val="10000"/>
              </a:spcBef>
              <a:spcAft>
                <a:spcPct val="10000"/>
              </a:spcAft>
            </a:pPr>
            <a:r>
              <a:rPr lang="en-GB" altLang="ja-JP" sz="1300">
                <a:latin typeface="Arial" charset="0"/>
                <a:cs typeface="ＭＳ Ｐゴシック" charset="0"/>
              </a:rPr>
              <a:t>	0	1	2	3	4	5	6	7	8	9	10	11	12	13	14	15</a:t>
            </a:r>
          </a:p>
        </p:txBody>
      </p:sp>
      <p:sp>
        <p:nvSpPr>
          <p:cNvPr id="944138" name="Text Box 10"/>
          <p:cNvSpPr txBox="1">
            <a:spLocks noChangeArrowheads="1"/>
          </p:cNvSpPr>
          <p:nvPr/>
        </p:nvSpPr>
        <p:spPr bwMode="auto">
          <a:xfrm>
            <a:off x="427038" y="2457450"/>
            <a:ext cx="469900"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103000"/>
              </a:lnSpc>
              <a:spcBef>
                <a:spcPct val="20000"/>
              </a:spcBef>
              <a:spcAft>
                <a:spcPct val="20000"/>
              </a:spcAft>
            </a:pPr>
            <a:r>
              <a:rPr lang="en-US" sz="1400"/>
              <a:t>1.0</a:t>
            </a:r>
          </a:p>
          <a:p>
            <a:pPr algn="r">
              <a:lnSpc>
                <a:spcPct val="103000"/>
              </a:lnSpc>
              <a:spcBef>
                <a:spcPct val="20000"/>
              </a:spcBef>
              <a:spcAft>
                <a:spcPct val="20000"/>
              </a:spcAft>
            </a:pPr>
            <a:r>
              <a:rPr lang="en-US" sz="1400"/>
              <a:t>0.9</a:t>
            </a:r>
          </a:p>
          <a:p>
            <a:pPr algn="r">
              <a:lnSpc>
                <a:spcPct val="103000"/>
              </a:lnSpc>
              <a:spcBef>
                <a:spcPct val="20000"/>
              </a:spcBef>
              <a:spcAft>
                <a:spcPct val="20000"/>
              </a:spcAft>
            </a:pPr>
            <a:r>
              <a:rPr lang="en-US" sz="1400"/>
              <a:t>0.8</a:t>
            </a:r>
          </a:p>
          <a:p>
            <a:pPr algn="r">
              <a:lnSpc>
                <a:spcPct val="103000"/>
              </a:lnSpc>
              <a:spcBef>
                <a:spcPct val="20000"/>
              </a:spcBef>
              <a:spcAft>
                <a:spcPct val="20000"/>
              </a:spcAft>
            </a:pPr>
            <a:r>
              <a:rPr lang="en-US" sz="1400"/>
              <a:t>0.7</a:t>
            </a:r>
          </a:p>
          <a:p>
            <a:pPr algn="r">
              <a:lnSpc>
                <a:spcPct val="103000"/>
              </a:lnSpc>
              <a:spcBef>
                <a:spcPct val="20000"/>
              </a:spcBef>
              <a:spcAft>
                <a:spcPct val="20000"/>
              </a:spcAft>
            </a:pPr>
            <a:r>
              <a:rPr lang="en-US" sz="1400"/>
              <a:t>0.6</a:t>
            </a:r>
          </a:p>
          <a:p>
            <a:pPr algn="r">
              <a:lnSpc>
                <a:spcPct val="103000"/>
              </a:lnSpc>
              <a:spcBef>
                <a:spcPct val="20000"/>
              </a:spcBef>
              <a:spcAft>
                <a:spcPct val="20000"/>
              </a:spcAft>
            </a:pPr>
            <a:r>
              <a:rPr lang="en-US" sz="1400"/>
              <a:t>0.5</a:t>
            </a:r>
          </a:p>
          <a:p>
            <a:pPr algn="r">
              <a:lnSpc>
                <a:spcPct val="103000"/>
              </a:lnSpc>
              <a:spcBef>
                <a:spcPct val="20000"/>
              </a:spcBef>
              <a:spcAft>
                <a:spcPct val="20000"/>
              </a:spcAft>
            </a:pPr>
            <a:r>
              <a:rPr lang="en-US" sz="1400"/>
              <a:t>0.4</a:t>
            </a:r>
          </a:p>
          <a:p>
            <a:pPr algn="r">
              <a:lnSpc>
                <a:spcPct val="103000"/>
              </a:lnSpc>
              <a:spcBef>
                <a:spcPct val="20000"/>
              </a:spcBef>
              <a:spcAft>
                <a:spcPct val="20000"/>
              </a:spcAft>
            </a:pPr>
            <a:r>
              <a:rPr lang="en-US" sz="1400"/>
              <a:t>0.3</a:t>
            </a:r>
          </a:p>
          <a:p>
            <a:pPr algn="r">
              <a:lnSpc>
                <a:spcPct val="103000"/>
              </a:lnSpc>
              <a:spcBef>
                <a:spcPct val="20000"/>
              </a:spcBef>
              <a:spcAft>
                <a:spcPct val="20000"/>
              </a:spcAft>
            </a:pPr>
            <a:r>
              <a:rPr lang="en-US" sz="1400"/>
              <a:t>0.2</a:t>
            </a:r>
          </a:p>
          <a:p>
            <a:pPr algn="r">
              <a:lnSpc>
                <a:spcPct val="103000"/>
              </a:lnSpc>
              <a:spcBef>
                <a:spcPct val="20000"/>
              </a:spcBef>
              <a:spcAft>
                <a:spcPct val="20000"/>
              </a:spcAft>
            </a:pPr>
            <a:r>
              <a:rPr lang="en-US" sz="1400"/>
              <a:t>0.1</a:t>
            </a:r>
          </a:p>
          <a:p>
            <a:pPr algn="r">
              <a:lnSpc>
                <a:spcPct val="103000"/>
              </a:lnSpc>
              <a:spcBef>
                <a:spcPct val="20000"/>
              </a:spcBef>
              <a:spcAft>
                <a:spcPct val="20000"/>
              </a:spcAft>
            </a:pPr>
            <a:r>
              <a:rPr lang="en-US" sz="1400"/>
              <a:t>0.0</a:t>
            </a:r>
          </a:p>
        </p:txBody>
      </p:sp>
      <p:sp>
        <p:nvSpPr>
          <p:cNvPr id="944139" name="Text Box 11"/>
          <p:cNvSpPr txBox="1">
            <a:spLocks noChangeArrowheads="1"/>
          </p:cNvSpPr>
          <p:nvPr/>
        </p:nvSpPr>
        <p:spPr bwMode="auto">
          <a:xfrm>
            <a:off x="4730750" y="5710238"/>
            <a:ext cx="444658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1pPr>
            <a:lvl2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2pPr>
            <a:lvl3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3pPr>
            <a:lvl4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4pPr>
            <a:lvl5pPr eaLnBrk="0" hangingPunct="0">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228600" algn="ctr"/>
                <a:tab pos="457200" algn="ctr"/>
                <a:tab pos="742950" algn="ctr"/>
                <a:tab pos="971550" algn="ctr"/>
                <a:tab pos="1257300" algn="ctr"/>
                <a:tab pos="1485900" algn="ctr"/>
                <a:tab pos="1771650" algn="ctr"/>
                <a:tab pos="2000250" algn="ctr"/>
                <a:tab pos="2286000" algn="ctr"/>
                <a:tab pos="2514600" algn="ctr"/>
                <a:tab pos="2743200" algn="ctr"/>
                <a:tab pos="3028950" algn="ctr"/>
                <a:tab pos="3257550" algn="ctr"/>
                <a:tab pos="3543300" algn="ctr"/>
                <a:tab pos="3771900" algn="ctr"/>
                <a:tab pos="4057650" algn="ctr"/>
                <a:tab pos="5943600" algn="ctr"/>
              </a:tabLst>
              <a:defRPr sz="2400">
                <a:solidFill>
                  <a:schemeClr val="tx1"/>
                </a:solidFill>
                <a:latin typeface="Times New Roman" charset="0"/>
                <a:ea typeface="ＭＳ Ｐゴシック" charset="0"/>
              </a:defRPr>
            </a:lvl9pPr>
          </a:lstStyle>
          <a:p>
            <a:pPr eaLnBrk="1" hangingPunct="1">
              <a:lnSpc>
                <a:spcPct val="90000"/>
              </a:lnSpc>
              <a:spcBef>
                <a:spcPct val="10000"/>
              </a:spcBef>
              <a:spcAft>
                <a:spcPct val="10000"/>
              </a:spcAft>
            </a:pPr>
            <a:r>
              <a:rPr lang="en-GB" altLang="ja-JP" sz="1300">
                <a:latin typeface="Arial" charset="0"/>
                <a:cs typeface="ＭＳ Ｐゴシック" charset="0"/>
              </a:rPr>
              <a:t>	0	1	2	3	4	5	6	7	8	9	10	11	12	13	14	15</a:t>
            </a:r>
          </a:p>
        </p:txBody>
      </p:sp>
      <p:sp>
        <p:nvSpPr>
          <p:cNvPr id="944140" name="Text Box 12"/>
          <p:cNvSpPr txBox="1">
            <a:spLocks noChangeArrowheads="1"/>
          </p:cNvSpPr>
          <p:nvPr/>
        </p:nvSpPr>
        <p:spPr bwMode="auto">
          <a:xfrm>
            <a:off x="3668713" y="1608138"/>
            <a:ext cx="1943100" cy="714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74675" indent="-574675" eaLnBrk="0" hangingPunct="0">
              <a:defRPr sz="2400">
                <a:solidFill>
                  <a:schemeClr val="tx1"/>
                </a:solidFill>
                <a:latin typeface="Times New Roman" charset="0"/>
                <a:ea typeface="ＭＳ Ｐゴシック" charset="0"/>
              </a:defRPr>
            </a:lvl1pPr>
            <a:lvl2pPr marL="74136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spcAft>
                <a:spcPct val="10000"/>
              </a:spcAft>
            </a:pPr>
            <a:r>
              <a:rPr lang="ja-JP" altLang="en-GB" sz="1800">
                <a:solidFill>
                  <a:schemeClr val="accent1"/>
                </a:solidFill>
                <a:latin typeface="Arial" charset="0"/>
                <a:cs typeface="ＭＳ Ｐゴシック" charset="0"/>
              </a:rPr>
              <a:t>——</a:t>
            </a:r>
            <a:r>
              <a:rPr lang="ja-JP" altLang="en-GB" sz="1800">
                <a:solidFill>
                  <a:schemeClr val="accent2"/>
                </a:solidFill>
                <a:latin typeface="Arial" charset="0"/>
                <a:cs typeface="ＭＳ Ｐゴシック" charset="0"/>
              </a:rPr>
              <a:t>	</a:t>
            </a:r>
            <a:r>
              <a:rPr lang="en-GB" altLang="ja-JP" sz="1800">
                <a:latin typeface="Arial" charset="0"/>
                <a:cs typeface="ＭＳ Ｐゴシック" charset="0"/>
              </a:rPr>
              <a:t>IRESSA</a:t>
            </a:r>
            <a:r>
              <a:rPr lang="en-GB" altLang="ja-JP" sz="1800" baseline="30000">
                <a:latin typeface="Arial" charset="0"/>
                <a:cs typeface="ＭＳ Ｐゴシック" charset="0"/>
              </a:rPr>
              <a:t>®</a:t>
            </a:r>
          </a:p>
          <a:p>
            <a:pPr eaLnBrk="1" hangingPunct="1">
              <a:spcBef>
                <a:spcPct val="10000"/>
              </a:spcBef>
              <a:spcAft>
                <a:spcPct val="10000"/>
              </a:spcAft>
            </a:pPr>
            <a:r>
              <a:rPr lang="en-GB" altLang="ja-JP" sz="1800">
                <a:solidFill>
                  <a:schemeClr val="accent2"/>
                </a:solidFill>
                <a:latin typeface="Arial" charset="0"/>
                <a:cs typeface="ＭＳ Ｐゴシック" charset="0"/>
              </a:rPr>
              <a:t>------</a:t>
            </a:r>
            <a:r>
              <a:rPr lang="en-GB" altLang="ja-JP" sz="1800">
                <a:solidFill>
                  <a:srgbClr val="FF0000"/>
                </a:solidFill>
                <a:latin typeface="Arial" charset="0"/>
                <a:cs typeface="ＭＳ Ｐゴシック" charset="0"/>
              </a:rPr>
              <a:t>	</a:t>
            </a:r>
            <a:r>
              <a:rPr lang="en-GB" altLang="ja-JP" sz="1800">
                <a:latin typeface="Arial" charset="0"/>
                <a:cs typeface="ＭＳ Ｐゴシック" charset="0"/>
              </a:rPr>
              <a:t>Placebo</a:t>
            </a:r>
          </a:p>
        </p:txBody>
      </p:sp>
      <p:sp>
        <p:nvSpPr>
          <p:cNvPr id="944141" name="Text Box 13"/>
          <p:cNvSpPr txBox="1">
            <a:spLocks noChangeArrowheads="1"/>
          </p:cNvSpPr>
          <p:nvPr/>
        </p:nvSpPr>
        <p:spPr bwMode="auto">
          <a:xfrm rot="-21600000">
            <a:off x="4219575" y="6037263"/>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sz="1800"/>
              <a:t>Time, mo</a:t>
            </a:r>
          </a:p>
        </p:txBody>
      </p:sp>
      <p:sp>
        <p:nvSpPr>
          <p:cNvPr id="944142" name="Text Box 14"/>
          <p:cNvSpPr txBox="1">
            <a:spLocks noChangeArrowheads="1"/>
          </p:cNvSpPr>
          <p:nvPr/>
        </p:nvSpPr>
        <p:spPr bwMode="auto">
          <a:xfrm rot="-5400000">
            <a:off x="-896143" y="3972719"/>
            <a:ext cx="2309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sz="1600"/>
              <a:t>Patients surviving (%)</a:t>
            </a:r>
          </a:p>
        </p:txBody>
      </p:sp>
    </p:spTree>
    <p:extLst>
      <p:ext uri="{BB962C8B-B14F-4D97-AF65-F5344CB8AC3E}">
        <p14:creationId xmlns:p14="http://schemas.microsoft.com/office/powerpoint/2010/main" val="2940044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681037" y="280108"/>
            <a:ext cx="8042276" cy="660227"/>
          </a:xfrm>
        </p:spPr>
        <p:txBody>
          <a:bodyPr anchor="b"/>
          <a:lstStyle/>
          <a:p>
            <a:pPr eaLnBrk="1" hangingPunct="1"/>
            <a:r>
              <a:rPr lang="en-GB" altLang="zh-TW" sz="2500" dirty="0">
                <a:solidFill>
                  <a:srgbClr val="002060"/>
                </a:solidFill>
                <a:latin typeface="Arial" charset="0"/>
                <a:ea typeface="PMingLiU" charset="0"/>
                <a:cs typeface="PMingLiU" charset="0"/>
              </a:rPr>
              <a:t>IPASS: PFS and OS by Known EGFR Mutation Status</a:t>
            </a:r>
          </a:p>
        </p:txBody>
      </p:sp>
      <p:sp>
        <p:nvSpPr>
          <p:cNvPr id="8195" name="Text Box 18"/>
          <p:cNvSpPr txBox="1">
            <a:spLocks noChangeArrowheads="1"/>
          </p:cNvSpPr>
          <p:nvPr/>
        </p:nvSpPr>
        <p:spPr bwMode="auto">
          <a:xfrm rot="-5400000">
            <a:off x="-1342231" y="3207544"/>
            <a:ext cx="4364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cs typeface="Arial" charset="0"/>
              </a:rPr>
              <a:t>Probability of progression-free survival</a:t>
            </a:r>
          </a:p>
        </p:txBody>
      </p:sp>
      <p:sp>
        <p:nvSpPr>
          <p:cNvPr id="8196" name="Text Box 45"/>
          <p:cNvSpPr txBox="1">
            <a:spLocks noChangeArrowheads="1"/>
          </p:cNvSpPr>
          <p:nvPr/>
        </p:nvSpPr>
        <p:spPr bwMode="auto">
          <a:xfrm>
            <a:off x="8723313" y="470535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chemeClr val="bg1"/>
                </a:solidFill>
                <a:cs typeface="Arial" charset="0"/>
              </a:rPr>
              <a:t>52</a:t>
            </a:r>
          </a:p>
        </p:txBody>
      </p:sp>
      <p:grpSp>
        <p:nvGrpSpPr>
          <p:cNvPr id="8197" name="Group 104"/>
          <p:cNvGrpSpPr>
            <a:grpSpLocks/>
          </p:cNvGrpSpPr>
          <p:nvPr/>
        </p:nvGrpSpPr>
        <p:grpSpPr bwMode="auto">
          <a:xfrm>
            <a:off x="1485900" y="1654175"/>
            <a:ext cx="1824038" cy="2643188"/>
            <a:chOff x="606" y="1658"/>
            <a:chExt cx="1149" cy="1741"/>
          </a:xfrm>
        </p:grpSpPr>
        <p:grpSp>
          <p:nvGrpSpPr>
            <p:cNvPr id="8279" name="Group 105"/>
            <p:cNvGrpSpPr>
              <a:grpSpLocks/>
            </p:cNvGrpSpPr>
            <p:nvPr/>
          </p:nvGrpSpPr>
          <p:grpSpPr bwMode="auto">
            <a:xfrm>
              <a:off x="606" y="1658"/>
              <a:ext cx="1149" cy="1741"/>
              <a:chOff x="606" y="1658"/>
              <a:chExt cx="1149" cy="1741"/>
            </a:xfrm>
          </p:grpSpPr>
          <p:sp>
            <p:nvSpPr>
              <p:cNvPr id="8282" name="Freeform 106"/>
              <p:cNvSpPr>
                <a:spLocks/>
              </p:cNvSpPr>
              <p:nvPr/>
            </p:nvSpPr>
            <p:spPr bwMode="auto">
              <a:xfrm>
                <a:off x="667" y="1658"/>
                <a:ext cx="1088" cy="1688"/>
              </a:xfrm>
              <a:custGeom>
                <a:avLst/>
                <a:gdLst>
                  <a:gd name="T0" fmla="*/ 0 w 2260"/>
                  <a:gd name="T1" fmla="*/ 0 h 1688"/>
                  <a:gd name="T2" fmla="*/ 0 w 2260"/>
                  <a:gd name="T3" fmla="*/ 1688 h 1688"/>
                  <a:gd name="T4" fmla="*/ 0 w 2260"/>
                  <a:gd name="T5" fmla="*/ 1688 h 1688"/>
                  <a:gd name="T6" fmla="*/ 0 60000 65536"/>
                  <a:gd name="T7" fmla="*/ 0 60000 65536"/>
                  <a:gd name="T8" fmla="*/ 0 60000 65536"/>
                  <a:gd name="T9" fmla="*/ 0 w 2260"/>
                  <a:gd name="T10" fmla="*/ 0 h 1688"/>
                  <a:gd name="T11" fmla="*/ 2260 w 2260"/>
                  <a:gd name="T12" fmla="*/ 1688 h 1688"/>
                </a:gdLst>
                <a:ahLst/>
                <a:cxnLst>
                  <a:cxn ang="T6">
                    <a:pos x="T0" y="T1"/>
                  </a:cxn>
                  <a:cxn ang="T7">
                    <a:pos x="T2" y="T3"/>
                  </a:cxn>
                  <a:cxn ang="T8">
                    <a:pos x="T4" y="T5"/>
                  </a:cxn>
                </a:cxnLst>
                <a:rect l="T9" t="T10" r="T11" b="T12"/>
                <a:pathLst>
                  <a:path w="2260" h="1688">
                    <a:moveTo>
                      <a:pt x="0" y="0"/>
                    </a:moveTo>
                    <a:lnTo>
                      <a:pt x="0" y="1688"/>
                    </a:lnTo>
                    <a:lnTo>
                      <a:pt x="2260" y="1688"/>
                    </a:lnTo>
                  </a:path>
                </a:pathLst>
              </a:custGeom>
              <a:noFill/>
              <a:ln w="317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83" name="Line 107"/>
              <p:cNvSpPr>
                <a:spLocks noChangeShapeType="1"/>
              </p:cNvSpPr>
              <p:nvPr/>
            </p:nvSpPr>
            <p:spPr bwMode="auto">
              <a:xfrm>
                <a:off x="669" y="3342"/>
                <a:ext cx="0" cy="57"/>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84" name="Line 108"/>
              <p:cNvSpPr>
                <a:spLocks noChangeShapeType="1"/>
              </p:cNvSpPr>
              <p:nvPr/>
            </p:nvSpPr>
            <p:spPr bwMode="auto">
              <a:xfrm>
                <a:off x="1030" y="3342"/>
                <a:ext cx="0" cy="57"/>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85" name="Line 109"/>
              <p:cNvSpPr>
                <a:spLocks noChangeShapeType="1"/>
              </p:cNvSpPr>
              <p:nvPr/>
            </p:nvSpPr>
            <p:spPr bwMode="auto">
              <a:xfrm>
                <a:off x="1392" y="3342"/>
                <a:ext cx="0" cy="57"/>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86" name="Line 110"/>
              <p:cNvSpPr>
                <a:spLocks noChangeShapeType="1"/>
              </p:cNvSpPr>
              <p:nvPr/>
            </p:nvSpPr>
            <p:spPr bwMode="auto">
              <a:xfrm>
                <a:off x="851" y="3342"/>
                <a:ext cx="0" cy="57"/>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87" name="Line 111"/>
              <p:cNvSpPr>
                <a:spLocks noChangeShapeType="1"/>
              </p:cNvSpPr>
              <p:nvPr/>
            </p:nvSpPr>
            <p:spPr bwMode="auto">
              <a:xfrm>
                <a:off x="1571" y="3342"/>
                <a:ext cx="0" cy="57"/>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88" name="Line 112"/>
              <p:cNvSpPr>
                <a:spLocks noChangeShapeType="1"/>
              </p:cNvSpPr>
              <p:nvPr/>
            </p:nvSpPr>
            <p:spPr bwMode="auto">
              <a:xfrm rot="5400000">
                <a:off x="634" y="3316"/>
                <a:ext cx="0" cy="55"/>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89" name="Line 113"/>
              <p:cNvSpPr>
                <a:spLocks noChangeShapeType="1"/>
              </p:cNvSpPr>
              <p:nvPr/>
            </p:nvSpPr>
            <p:spPr bwMode="auto">
              <a:xfrm rot="5400000">
                <a:off x="634" y="2975"/>
                <a:ext cx="0" cy="55"/>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0" name="Line 114"/>
              <p:cNvSpPr>
                <a:spLocks noChangeShapeType="1"/>
              </p:cNvSpPr>
              <p:nvPr/>
            </p:nvSpPr>
            <p:spPr bwMode="auto">
              <a:xfrm rot="5400000">
                <a:off x="634" y="2639"/>
                <a:ext cx="0" cy="55"/>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1" name="Line 115"/>
              <p:cNvSpPr>
                <a:spLocks noChangeShapeType="1"/>
              </p:cNvSpPr>
              <p:nvPr/>
            </p:nvSpPr>
            <p:spPr bwMode="auto">
              <a:xfrm rot="5400000">
                <a:off x="634" y="2301"/>
                <a:ext cx="0" cy="55"/>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2" name="Line 116"/>
              <p:cNvSpPr>
                <a:spLocks noChangeShapeType="1"/>
              </p:cNvSpPr>
              <p:nvPr/>
            </p:nvSpPr>
            <p:spPr bwMode="auto">
              <a:xfrm rot="5400000">
                <a:off x="634" y="1965"/>
                <a:ext cx="0" cy="55"/>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3" name="Line 117"/>
              <p:cNvSpPr>
                <a:spLocks noChangeShapeType="1"/>
              </p:cNvSpPr>
              <p:nvPr/>
            </p:nvSpPr>
            <p:spPr bwMode="auto">
              <a:xfrm rot="5400000">
                <a:off x="634" y="1638"/>
                <a:ext cx="0" cy="55"/>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8280" name="Line 118"/>
            <p:cNvSpPr>
              <a:spLocks noChangeShapeType="1"/>
            </p:cNvSpPr>
            <p:nvPr/>
          </p:nvSpPr>
          <p:spPr bwMode="auto">
            <a:xfrm>
              <a:off x="1744" y="3342"/>
              <a:ext cx="0" cy="57"/>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81" name="Line 119"/>
            <p:cNvSpPr>
              <a:spLocks noChangeShapeType="1"/>
            </p:cNvSpPr>
            <p:nvPr/>
          </p:nvSpPr>
          <p:spPr bwMode="auto">
            <a:xfrm>
              <a:off x="1219" y="3342"/>
              <a:ext cx="0" cy="57"/>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8198" name="Group 125"/>
          <p:cNvGrpSpPr>
            <a:grpSpLocks/>
          </p:cNvGrpSpPr>
          <p:nvPr/>
        </p:nvGrpSpPr>
        <p:grpSpPr bwMode="auto">
          <a:xfrm>
            <a:off x="1568450" y="1671638"/>
            <a:ext cx="1911350" cy="2890837"/>
            <a:chOff x="1130" y="1250"/>
            <a:chExt cx="1204" cy="1904"/>
          </a:xfrm>
        </p:grpSpPr>
        <p:sp>
          <p:nvSpPr>
            <p:cNvPr id="8269" name="Text Box 99"/>
            <p:cNvSpPr txBox="1">
              <a:spLocks noChangeArrowheads="1"/>
            </p:cNvSpPr>
            <p:nvPr/>
          </p:nvSpPr>
          <p:spPr bwMode="auto">
            <a:xfrm>
              <a:off x="1220" y="2962"/>
              <a:ext cx="178" cy="1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4</a:t>
              </a:r>
            </a:p>
          </p:txBody>
        </p:sp>
        <p:sp>
          <p:nvSpPr>
            <p:cNvPr id="8270" name="Text Box 100"/>
            <p:cNvSpPr txBox="1">
              <a:spLocks noChangeArrowheads="1"/>
            </p:cNvSpPr>
            <p:nvPr/>
          </p:nvSpPr>
          <p:spPr bwMode="auto">
            <a:xfrm>
              <a:off x="1407" y="2962"/>
              <a:ext cx="178" cy="1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8</a:t>
              </a:r>
            </a:p>
          </p:txBody>
        </p:sp>
        <p:sp>
          <p:nvSpPr>
            <p:cNvPr id="8271" name="Text Box 101"/>
            <p:cNvSpPr txBox="1">
              <a:spLocks noChangeArrowheads="1"/>
            </p:cNvSpPr>
            <p:nvPr/>
          </p:nvSpPr>
          <p:spPr bwMode="auto">
            <a:xfrm>
              <a:off x="1739" y="2962"/>
              <a:ext cx="240" cy="1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16</a:t>
              </a:r>
            </a:p>
          </p:txBody>
        </p:sp>
        <p:sp>
          <p:nvSpPr>
            <p:cNvPr id="8272" name="Text Box 102"/>
            <p:cNvSpPr txBox="1">
              <a:spLocks noChangeArrowheads="1"/>
            </p:cNvSpPr>
            <p:nvPr/>
          </p:nvSpPr>
          <p:spPr bwMode="auto">
            <a:xfrm>
              <a:off x="2094" y="2962"/>
              <a:ext cx="240" cy="1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24</a:t>
              </a:r>
            </a:p>
          </p:txBody>
        </p:sp>
        <p:sp>
          <p:nvSpPr>
            <p:cNvPr id="8273" name="Text Box 103"/>
            <p:cNvSpPr txBox="1">
              <a:spLocks noChangeArrowheads="1"/>
            </p:cNvSpPr>
            <p:nvPr/>
          </p:nvSpPr>
          <p:spPr bwMode="auto">
            <a:xfrm>
              <a:off x="1568" y="2962"/>
              <a:ext cx="240" cy="1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12</a:t>
              </a:r>
            </a:p>
          </p:txBody>
        </p:sp>
        <p:sp>
          <p:nvSpPr>
            <p:cNvPr id="8274" name="Text Box 120"/>
            <p:cNvSpPr txBox="1">
              <a:spLocks noChangeArrowheads="1"/>
            </p:cNvSpPr>
            <p:nvPr/>
          </p:nvSpPr>
          <p:spPr bwMode="auto">
            <a:xfrm>
              <a:off x="1920" y="2962"/>
              <a:ext cx="240" cy="1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20</a:t>
              </a:r>
            </a:p>
          </p:txBody>
        </p:sp>
        <p:sp>
          <p:nvSpPr>
            <p:cNvPr id="8275" name="Freeform 139"/>
            <p:cNvSpPr>
              <a:spLocks/>
            </p:cNvSpPr>
            <p:nvPr/>
          </p:nvSpPr>
          <p:spPr bwMode="auto">
            <a:xfrm>
              <a:off x="1139" y="1251"/>
              <a:ext cx="952" cy="1570"/>
            </a:xfrm>
            <a:custGeom>
              <a:avLst/>
              <a:gdLst>
                <a:gd name="T0" fmla="*/ 0 w 4266"/>
                <a:gd name="T1" fmla="*/ 110545739 h 2183"/>
                <a:gd name="T2" fmla="*/ 0 w 4266"/>
                <a:gd name="T3" fmla="*/ 110545739 h 2183"/>
                <a:gd name="T4" fmla="*/ 0 w 4266"/>
                <a:gd name="T5" fmla="*/ 110545739 h 2183"/>
                <a:gd name="T6" fmla="*/ 0 w 4266"/>
                <a:gd name="T7" fmla="*/ 110545739 h 2183"/>
                <a:gd name="T8" fmla="*/ 0 w 4266"/>
                <a:gd name="T9" fmla="*/ 110545739 h 2183"/>
                <a:gd name="T10" fmla="*/ 0 w 4266"/>
                <a:gd name="T11" fmla="*/ 110545739 h 2183"/>
                <a:gd name="T12" fmla="*/ 0 w 4266"/>
                <a:gd name="T13" fmla="*/ 110545739 h 2183"/>
                <a:gd name="T14" fmla="*/ 0 w 4266"/>
                <a:gd name="T15" fmla="*/ 110545739 h 2183"/>
                <a:gd name="T16" fmla="*/ 0 w 4266"/>
                <a:gd name="T17" fmla="*/ 110545739 h 2183"/>
                <a:gd name="T18" fmla="*/ 0 w 4266"/>
                <a:gd name="T19" fmla="*/ 110545739 h 2183"/>
                <a:gd name="T20" fmla="*/ 0 w 4266"/>
                <a:gd name="T21" fmla="*/ 110545739 h 2183"/>
                <a:gd name="T22" fmla="*/ 0 w 4266"/>
                <a:gd name="T23" fmla="*/ 110545739 h 2183"/>
                <a:gd name="T24" fmla="*/ 2948 w 4266"/>
                <a:gd name="T25" fmla="*/ 110545739 h 2183"/>
                <a:gd name="T26" fmla="*/ 2948 w 4266"/>
                <a:gd name="T27" fmla="*/ 110545739 h 2183"/>
                <a:gd name="T28" fmla="*/ 2948 w 4266"/>
                <a:gd name="T29" fmla="*/ 110545739 h 2183"/>
                <a:gd name="T30" fmla="*/ 2948 w 4266"/>
                <a:gd name="T31" fmla="*/ 110545739 h 2183"/>
                <a:gd name="T32" fmla="*/ 2948 w 4266"/>
                <a:gd name="T33" fmla="*/ 110545739 h 2183"/>
                <a:gd name="T34" fmla="*/ 2948 w 4266"/>
                <a:gd name="T35" fmla="*/ 110545739 h 2183"/>
                <a:gd name="T36" fmla="*/ 2948 w 4266"/>
                <a:gd name="T37" fmla="*/ 110545739 h 2183"/>
                <a:gd name="T38" fmla="*/ 2948 w 4266"/>
                <a:gd name="T39" fmla="*/ 110545739 h 2183"/>
                <a:gd name="T40" fmla="*/ 2948 w 4266"/>
                <a:gd name="T41" fmla="*/ 110545739 h 2183"/>
                <a:gd name="T42" fmla="*/ 2948 w 4266"/>
                <a:gd name="T43" fmla="*/ 110545739 h 2183"/>
                <a:gd name="T44" fmla="*/ 2948 w 4266"/>
                <a:gd name="T45" fmla="*/ 110545739 h 2183"/>
                <a:gd name="T46" fmla="*/ 2948 w 4266"/>
                <a:gd name="T47" fmla="*/ 110545739 h 2183"/>
                <a:gd name="T48" fmla="*/ 2948 w 4266"/>
                <a:gd name="T49" fmla="*/ 110545739 h 2183"/>
                <a:gd name="T50" fmla="*/ 2948 w 4266"/>
                <a:gd name="T51" fmla="*/ 110545739 h 2183"/>
                <a:gd name="T52" fmla="*/ 2948 w 4266"/>
                <a:gd name="T53" fmla="*/ 110545739 h 2183"/>
                <a:gd name="T54" fmla="*/ 2948 w 4266"/>
                <a:gd name="T55" fmla="*/ 110545739 h 2183"/>
                <a:gd name="T56" fmla="*/ 2948 w 4266"/>
                <a:gd name="T57" fmla="*/ 110545739 h 2183"/>
                <a:gd name="T58" fmla="*/ 2948 w 4266"/>
                <a:gd name="T59" fmla="*/ 110545739 h 2183"/>
                <a:gd name="T60" fmla="*/ 2948 w 4266"/>
                <a:gd name="T61" fmla="*/ 110545739 h 2183"/>
                <a:gd name="T62" fmla="*/ 2948 w 4266"/>
                <a:gd name="T63" fmla="*/ 110545739 h 2183"/>
                <a:gd name="T64" fmla="*/ 2948 w 4266"/>
                <a:gd name="T65" fmla="*/ 110545739 h 2183"/>
                <a:gd name="T66" fmla="*/ 2948 w 4266"/>
                <a:gd name="T67" fmla="*/ 110545739 h 2183"/>
                <a:gd name="T68" fmla="*/ 2948 w 4266"/>
                <a:gd name="T69" fmla="*/ 110545739 h 2183"/>
                <a:gd name="T70" fmla="*/ 2948 w 4266"/>
                <a:gd name="T71" fmla="*/ 110545739 h 2183"/>
                <a:gd name="T72" fmla="*/ 2948 w 4266"/>
                <a:gd name="T73" fmla="*/ 110545739 h 2183"/>
                <a:gd name="T74" fmla="*/ 2948 w 4266"/>
                <a:gd name="T75" fmla="*/ 110545739 h 2183"/>
                <a:gd name="T76" fmla="*/ 2948 w 4266"/>
                <a:gd name="T77" fmla="*/ 110545739 h 2183"/>
                <a:gd name="T78" fmla="*/ 2948 w 4266"/>
                <a:gd name="T79" fmla="*/ 110545739 h 2183"/>
                <a:gd name="T80" fmla="*/ 2948 w 4266"/>
                <a:gd name="T81" fmla="*/ 110545739 h 2183"/>
                <a:gd name="T82" fmla="*/ 2948 w 4266"/>
                <a:gd name="T83" fmla="*/ 110545739 h 2183"/>
                <a:gd name="T84" fmla="*/ 2948 w 4266"/>
                <a:gd name="T85" fmla="*/ 110545739 h 2183"/>
                <a:gd name="T86" fmla="*/ 2948 w 4266"/>
                <a:gd name="T87" fmla="*/ 110545739 h 2183"/>
                <a:gd name="T88" fmla="*/ 2948 w 4266"/>
                <a:gd name="T89" fmla="*/ 110545739 h 2183"/>
                <a:gd name="T90" fmla="*/ 2948 w 4266"/>
                <a:gd name="T91" fmla="*/ 110545739 h 2183"/>
                <a:gd name="T92" fmla="*/ 2948 w 4266"/>
                <a:gd name="T93" fmla="*/ 110545739 h 2183"/>
                <a:gd name="T94" fmla="*/ 2948 w 4266"/>
                <a:gd name="T95" fmla="*/ 110545739 h 2183"/>
                <a:gd name="T96" fmla="*/ 2948 w 4266"/>
                <a:gd name="T97" fmla="*/ 110545739 h 2183"/>
                <a:gd name="T98" fmla="*/ 2948 w 4266"/>
                <a:gd name="T99" fmla="*/ 110545739 h 21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66"/>
                <a:gd name="T151" fmla="*/ 0 h 2183"/>
                <a:gd name="T152" fmla="*/ 4266 w 4266"/>
                <a:gd name="T153" fmla="*/ 2183 h 21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66" h="2183">
                  <a:moveTo>
                    <a:pt x="0" y="0"/>
                  </a:moveTo>
                  <a:lnTo>
                    <a:pt x="253" y="0"/>
                  </a:lnTo>
                  <a:lnTo>
                    <a:pt x="253" y="14"/>
                  </a:lnTo>
                  <a:lnTo>
                    <a:pt x="265" y="14"/>
                  </a:lnTo>
                  <a:lnTo>
                    <a:pt x="265" y="31"/>
                  </a:lnTo>
                  <a:lnTo>
                    <a:pt x="272" y="31"/>
                  </a:lnTo>
                  <a:lnTo>
                    <a:pt x="272" y="64"/>
                  </a:lnTo>
                  <a:lnTo>
                    <a:pt x="279" y="64"/>
                  </a:lnTo>
                  <a:lnTo>
                    <a:pt x="279" y="85"/>
                  </a:lnTo>
                  <a:lnTo>
                    <a:pt x="411" y="85"/>
                  </a:lnTo>
                  <a:lnTo>
                    <a:pt x="411" y="97"/>
                  </a:lnTo>
                  <a:lnTo>
                    <a:pt x="447" y="97"/>
                  </a:lnTo>
                  <a:lnTo>
                    <a:pt x="447" y="118"/>
                  </a:lnTo>
                  <a:lnTo>
                    <a:pt x="475" y="118"/>
                  </a:lnTo>
                  <a:lnTo>
                    <a:pt x="475" y="158"/>
                  </a:lnTo>
                  <a:lnTo>
                    <a:pt x="496" y="158"/>
                  </a:lnTo>
                  <a:lnTo>
                    <a:pt x="496" y="170"/>
                  </a:lnTo>
                  <a:lnTo>
                    <a:pt x="511" y="170"/>
                  </a:lnTo>
                  <a:lnTo>
                    <a:pt x="511" y="206"/>
                  </a:lnTo>
                  <a:lnTo>
                    <a:pt x="520" y="206"/>
                  </a:lnTo>
                  <a:lnTo>
                    <a:pt x="520" y="220"/>
                  </a:lnTo>
                  <a:lnTo>
                    <a:pt x="527" y="220"/>
                  </a:lnTo>
                  <a:lnTo>
                    <a:pt x="527" y="241"/>
                  </a:lnTo>
                  <a:lnTo>
                    <a:pt x="534" y="241"/>
                  </a:lnTo>
                  <a:lnTo>
                    <a:pt x="534" y="255"/>
                  </a:lnTo>
                  <a:lnTo>
                    <a:pt x="541" y="255"/>
                  </a:lnTo>
                  <a:lnTo>
                    <a:pt x="541" y="310"/>
                  </a:lnTo>
                  <a:lnTo>
                    <a:pt x="688" y="310"/>
                  </a:lnTo>
                  <a:lnTo>
                    <a:pt x="688" y="326"/>
                  </a:lnTo>
                  <a:lnTo>
                    <a:pt x="723" y="326"/>
                  </a:lnTo>
                  <a:lnTo>
                    <a:pt x="723" y="347"/>
                  </a:lnTo>
                  <a:lnTo>
                    <a:pt x="730" y="347"/>
                  </a:lnTo>
                  <a:lnTo>
                    <a:pt x="730" y="359"/>
                  </a:lnTo>
                  <a:lnTo>
                    <a:pt x="763" y="359"/>
                  </a:lnTo>
                  <a:lnTo>
                    <a:pt x="763" y="380"/>
                  </a:lnTo>
                  <a:lnTo>
                    <a:pt x="778" y="380"/>
                  </a:lnTo>
                  <a:lnTo>
                    <a:pt x="778" y="416"/>
                  </a:lnTo>
                  <a:lnTo>
                    <a:pt x="799" y="416"/>
                  </a:lnTo>
                  <a:lnTo>
                    <a:pt x="799" y="487"/>
                  </a:lnTo>
                  <a:lnTo>
                    <a:pt x="877" y="487"/>
                  </a:lnTo>
                  <a:lnTo>
                    <a:pt x="877" y="501"/>
                  </a:lnTo>
                  <a:lnTo>
                    <a:pt x="955" y="501"/>
                  </a:lnTo>
                  <a:lnTo>
                    <a:pt x="955" y="515"/>
                  </a:lnTo>
                  <a:lnTo>
                    <a:pt x="1047" y="515"/>
                  </a:lnTo>
                  <a:lnTo>
                    <a:pt x="1047" y="534"/>
                  </a:lnTo>
                  <a:lnTo>
                    <a:pt x="1068" y="534"/>
                  </a:lnTo>
                  <a:lnTo>
                    <a:pt x="1068" y="574"/>
                  </a:lnTo>
                  <a:lnTo>
                    <a:pt x="1077" y="574"/>
                  </a:lnTo>
                  <a:lnTo>
                    <a:pt x="1077" y="607"/>
                  </a:lnTo>
                  <a:lnTo>
                    <a:pt x="1085" y="607"/>
                  </a:lnTo>
                  <a:lnTo>
                    <a:pt x="1085" y="621"/>
                  </a:lnTo>
                  <a:lnTo>
                    <a:pt x="1096" y="621"/>
                  </a:lnTo>
                  <a:lnTo>
                    <a:pt x="1096" y="645"/>
                  </a:lnTo>
                  <a:lnTo>
                    <a:pt x="1113" y="645"/>
                  </a:lnTo>
                  <a:lnTo>
                    <a:pt x="1113" y="659"/>
                  </a:lnTo>
                  <a:lnTo>
                    <a:pt x="1153" y="659"/>
                  </a:lnTo>
                  <a:lnTo>
                    <a:pt x="1153" y="680"/>
                  </a:lnTo>
                  <a:lnTo>
                    <a:pt x="1266" y="680"/>
                  </a:lnTo>
                  <a:lnTo>
                    <a:pt x="1266" y="692"/>
                  </a:lnTo>
                  <a:lnTo>
                    <a:pt x="1302" y="692"/>
                  </a:lnTo>
                  <a:lnTo>
                    <a:pt x="1302" y="714"/>
                  </a:lnTo>
                  <a:lnTo>
                    <a:pt x="1307" y="714"/>
                  </a:lnTo>
                  <a:lnTo>
                    <a:pt x="1307" y="749"/>
                  </a:lnTo>
                  <a:lnTo>
                    <a:pt x="1316" y="749"/>
                  </a:lnTo>
                  <a:lnTo>
                    <a:pt x="1316" y="770"/>
                  </a:lnTo>
                  <a:lnTo>
                    <a:pt x="1328" y="770"/>
                  </a:lnTo>
                  <a:lnTo>
                    <a:pt x="1328" y="827"/>
                  </a:lnTo>
                  <a:lnTo>
                    <a:pt x="1337" y="827"/>
                  </a:lnTo>
                  <a:lnTo>
                    <a:pt x="1337" y="843"/>
                  </a:lnTo>
                  <a:lnTo>
                    <a:pt x="1342" y="843"/>
                  </a:lnTo>
                  <a:lnTo>
                    <a:pt x="1342" y="898"/>
                  </a:lnTo>
                  <a:lnTo>
                    <a:pt x="1359" y="898"/>
                  </a:lnTo>
                  <a:lnTo>
                    <a:pt x="1359" y="919"/>
                  </a:lnTo>
                  <a:lnTo>
                    <a:pt x="1377" y="919"/>
                  </a:lnTo>
                  <a:lnTo>
                    <a:pt x="1377" y="931"/>
                  </a:lnTo>
                  <a:lnTo>
                    <a:pt x="1562" y="931"/>
                  </a:lnTo>
                  <a:lnTo>
                    <a:pt x="1562" y="955"/>
                  </a:lnTo>
                  <a:lnTo>
                    <a:pt x="1566" y="955"/>
                  </a:lnTo>
                  <a:lnTo>
                    <a:pt x="1566" y="973"/>
                  </a:lnTo>
                  <a:lnTo>
                    <a:pt x="1583" y="973"/>
                  </a:lnTo>
                  <a:lnTo>
                    <a:pt x="1583" y="988"/>
                  </a:lnTo>
                  <a:lnTo>
                    <a:pt x="1604" y="988"/>
                  </a:lnTo>
                  <a:lnTo>
                    <a:pt x="1604" y="1032"/>
                  </a:lnTo>
                  <a:lnTo>
                    <a:pt x="1625" y="1032"/>
                  </a:lnTo>
                  <a:lnTo>
                    <a:pt x="1625" y="1056"/>
                  </a:lnTo>
                  <a:lnTo>
                    <a:pt x="1751" y="1056"/>
                  </a:lnTo>
                  <a:lnTo>
                    <a:pt x="1751" y="1075"/>
                  </a:lnTo>
                  <a:lnTo>
                    <a:pt x="1814" y="1075"/>
                  </a:lnTo>
                  <a:lnTo>
                    <a:pt x="1814" y="1094"/>
                  </a:lnTo>
                  <a:lnTo>
                    <a:pt x="1822" y="1094"/>
                  </a:lnTo>
                  <a:lnTo>
                    <a:pt x="1822" y="1118"/>
                  </a:lnTo>
                  <a:lnTo>
                    <a:pt x="1831" y="1118"/>
                  </a:lnTo>
                  <a:lnTo>
                    <a:pt x="1831" y="1136"/>
                  </a:lnTo>
                  <a:lnTo>
                    <a:pt x="1866" y="1136"/>
                  </a:lnTo>
                  <a:lnTo>
                    <a:pt x="1866" y="1181"/>
                  </a:lnTo>
                  <a:lnTo>
                    <a:pt x="1874" y="1181"/>
                  </a:lnTo>
                  <a:lnTo>
                    <a:pt x="1874" y="1224"/>
                  </a:lnTo>
                  <a:lnTo>
                    <a:pt x="1881" y="1224"/>
                  </a:lnTo>
                  <a:lnTo>
                    <a:pt x="1881" y="1245"/>
                  </a:lnTo>
                  <a:lnTo>
                    <a:pt x="2105" y="1245"/>
                  </a:lnTo>
                  <a:lnTo>
                    <a:pt x="2105" y="1266"/>
                  </a:lnTo>
                  <a:lnTo>
                    <a:pt x="2140" y="1266"/>
                  </a:lnTo>
                  <a:lnTo>
                    <a:pt x="2140" y="1292"/>
                  </a:lnTo>
                  <a:lnTo>
                    <a:pt x="2152" y="1292"/>
                  </a:lnTo>
                  <a:lnTo>
                    <a:pt x="2152" y="1321"/>
                  </a:lnTo>
                  <a:lnTo>
                    <a:pt x="2166" y="1321"/>
                  </a:lnTo>
                  <a:lnTo>
                    <a:pt x="2166" y="1349"/>
                  </a:lnTo>
                  <a:lnTo>
                    <a:pt x="2209" y="1349"/>
                  </a:lnTo>
                  <a:lnTo>
                    <a:pt x="2209" y="1380"/>
                  </a:lnTo>
                  <a:lnTo>
                    <a:pt x="2218" y="1380"/>
                  </a:lnTo>
                  <a:lnTo>
                    <a:pt x="2218" y="1399"/>
                  </a:lnTo>
                  <a:lnTo>
                    <a:pt x="2322" y="1399"/>
                  </a:lnTo>
                  <a:lnTo>
                    <a:pt x="2322" y="1427"/>
                  </a:lnTo>
                  <a:lnTo>
                    <a:pt x="2346" y="1427"/>
                  </a:lnTo>
                  <a:lnTo>
                    <a:pt x="2346" y="1455"/>
                  </a:lnTo>
                  <a:lnTo>
                    <a:pt x="2358" y="1455"/>
                  </a:lnTo>
                  <a:lnTo>
                    <a:pt x="2358" y="1512"/>
                  </a:lnTo>
                  <a:lnTo>
                    <a:pt x="2365" y="1512"/>
                  </a:lnTo>
                  <a:lnTo>
                    <a:pt x="2365" y="1540"/>
                  </a:lnTo>
                  <a:lnTo>
                    <a:pt x="2386" y="1540"/>
                  </a:lnTo>
                  <a:lnTo>
                    <a:pt x="2386" y="1566"/>
                  </a:lnTo>
                  <a:lnTo>
                    <a:pt x="2410" y="1566"/>
                  </a:lnTo>
                  <a:lnTo>
                    <a:pt x="2410" y="1595"/>
                  </a:lnTo>
                  <a:lnTo>
                    <a:pt x="2627" y="1595"/>
                  </a:lnTo>
                  <a:lnTo>
                    <a:pt x="2627" y="1651"/>
                  </a:lnTo>
                  <a:lnTo>
                    <a:pt x="2648" y="1651"/>
                  </a:lnTo>
                  <a:lnTo>
                    <a:pt x="2648" y="1692"/>
                  </a:lnTo>
                  <a:lnTo>
                    <a:pt x="2655" y="1692"/>
                  </a:lnTo>
                  <a:lnTo>
                    <a:pt x="2655" y="1715"/>
                  </a:lnTo>
                  <a:lnTo>
                    <a:pt x="2667" y="1715"/>
                  </a:lnTo>
                  <a:lnTo>
                    <a:pt x="2667" y="1746"/>
                  </a:lnTo>
                  <a:lnTo>
                    <a:pt x="2688" y="1746"/>
                  </a:lnTo>
                  <a:lnTo>
                    <a:pt x="2688" y="1781"/>
                  </a:lnTo>
                  <a:lnTo>
                    <a:pt x="2696" y="1781"/>
                  </a:lnTo>
                  <a:lnTo>
                    <a:pt x="2696" y="1817"/>
                  </a:lnTo>
                  <a:lnTo>
                    <a:pt x="2929" y="1817"/>
                  </a:lnTo>
                  <a:lnTo>
                    <a:pt x="2929" y="1850"/>
                  </a:lnTo>
                  <a:lnTo>
                    <a:pt x="3227" y="1850"/>
                  </a:lnTo>
                  <a:lnTo>
                    <a:pt x="3227" y="1935"/>
                  </a:lnTo>
                  <a:lnTo>
                    <a:pt x="3246" y="1935"/>
                  </a:lnTo>
                  <a:lnTo>
                    <a:pt x="3246" y="1977"/>
                  </a:lnTo>
                  <a:lnTo>
                    <a:pt x="3274" y="1977"/>
                  </a:lnTo>
                  <a:lnTo>
                    <a:pt x="3274" y="2020"/>
                  </a:lnTo>
                  <a:lnTo>
                    <a:pt x="3425" y="2020"/>
                  </a:lnTo>
                  <a:lnTo>
                    <a:pt x="3425" y="2063"/>
                  </a:lnTo>
                  <a:lnTo>
                    <a:pt x="3430" y="2063"/>
                  </a:lnTo>
                  <a:lnTo>
                    <a:pt x="3430" y="2105"/>
                  </a:lnTo>
                  <a:lnTo>
                    <a:pt x="3473" y="2105"/>
                  </a:lnTo>
                  <a:lnTo>
                    <a:pt x="3473" y="2140"/>
                  </a:lnTo>
                  <a:lnTo>
                    <a:pt x="3992" y="2140"/>
                  </a:lnTo>
                  <a:lnTo>
                    <a:pt x="3992" y="2183"/>
                  </a:lnTo>
                  <a:lnTo>
                    <a:pt x="4266" y="2183"/>
                  </a:lnTo>
                </a:path>
              </a:pathLst>
            </a:cu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76" name="Freeform 143"/>
            <p:cNvSpPr>
              <a:spLocks/>
            </p:cNvSpPr>
            <p:nvPr/>
          </p:nvSpPr>
          <p:spPr bwMode="auto">
            <a:xfrm>
              <a:off x="1138" y="1251"/>
              <a:ext cx="825" cy="1636"/>
            </a:xfrm>
            <a:custGeom>
              <a:avLst/>
              <a:gdLst>
                <a:gd name="T0" fmla="*/ 0 w 3687"/>
                <a:gd name="T1" fmla="*/ 0 h 2268"/>
                <a:gd name="T2" fmla="*/ 0 w 3687"/>
                <a:gd name="T3" fmla="*/ 113551103 h 2268"/>
                <a:gd name="T4" fmla="*/ 0 w 3687"/>
                <a:gd name="T5" fmla="*/ 113551103 h 2268"/>
                <a:gd name="T6" fmla="*/ 0 w 3687"/>
                <a:gd name="T7" fmla="*/ 113551103 h 2268"/>
                <a:gd name="T8" fmla="*/ 0 w 3687"/>
                <a:gd name="T9" fmla="*/ 113551103 h 2268"/>
                <a:gd name="T10" fmla="*/ 0 w 3687"/>
                <a:gd name="T11" fmla="*/ 113551103 h 2268"/>
                <a:gd name="T12" fmla="*/ 0 w 3687"/>
                <a:gd name="T13" fmla="*/ 113551103 h 2268"/>
                <a:gd name="T14" fmla="*/ 0 w 3687"/>
                <a:gd name="T15" fmla="*/ 113551103 h 2268"/>
                <a:gd name="T16" fmla="*/ 0 w 3687"/>
                <a:gd name="T17" fmla="*/ 113551103 h 2268"/>
                <a:gd name="T18" fmla="*/ 0 w 3687"/>
                <a:gd name="T19" fmla="*/ 113551103 h 2268"/>
                <a:gd name="T20" fmla="*/ 0 w 3687"/>
                <a:gd name="T21" fmla="*/ 113551103 h 2268"/>
                <a:gd name="T22" fmla="*/ 0 w 3687"/>
                <a:gd name="T23" fmla="*/ 113551103 h 2268"/>
                <a:gd name="T24" fmla="*/ 0 w 3687"/>
                <a:gd name="T25" fmla="*/ 113551103 h 2268"/>
                <a:gd name="T26" fmla="*/ 0 w 3687"/>
                <a:gd name="T27" fmla="*/ 113551103 h 2268"/>
                <a:gd name="T28" fmla="*/ 0 w 3687"/>
                <a:gd name="T29" fmla="*/ 113551103 h 2268"/>
                <a:gd name="T30" fmla="*/ 0 w 3687"/>
                <a:gd name="T31" fmla="*/ 113551103 h 2268"/>
                <a:gd name="T32" fmla="*/ 0 w 3687"/>
                <a:gd name="T33" fmla="*/ 113551103 h 2268"/>
                <a:gd name="T34" fmla="*/ 0 w 3687"/>
                <a:gd name="T35" fmla="*/ 113551103 h 2268"/>
                <a:gd name="T36" fmla="*/ 0 w 3687"/>
                <a:gd name="T37" fmla="*/ 113551103 h 2268"/>
                <a:gd name="T38" fmla="*/ 0 w 3687"/>
                <a:gd name="T39" fmla="*/ 113551103 h 2268"/>
                <a:gd name="T40" fmla="*/ 0 w 3687"/>
                <a:gd name="T41" fmla="*/ 113551103 h 2268"/>
                <a:gd name="T42" fmla="*/ 0 w 3687"/>
                <a:gd name="T43" fmla="*/ 113551103 h 2268"/>
                <a:gd name="T44" fmla="*/ 0 w 3687"/>
                <a:gd name="T45" fmla="*/ 113551103 h 2268"/>
                <a:gd name="T46" fmla="*/ 0 w 3687"/>
                <a:gd name="T47" fmla="*/ 113551103 h 2268"/>
                <a:gd name="T48" fmla="*/ 0 w 3687"/>
                <a:gd name="T49" fmla="*/ 113551103 h 2268"/>
                <a:gd name="T50" fmla="*/ 0 w 3687"/>
                <a:gd name="T51" fmla="*/ 113551103 h 2268"/>
                <a:gd name="T52" fmla="*/ 0 w 3687"/>
                <a:gd name="T53" fmla="*/ 113551103 h 2268"/>
                <a:gd name="T54" fmla="*/ 0 w 3687"/>
                <a:gd name="T55" fmla="*/ 113551103 h 2268"/>
                <a:gd name="T56" fmla="*/ 0 w 3687"/>
                <a:gd name="T57" fmla="*/ 113551103 h 2268"/>
                <a:gd name="T58" fmla="*/ 0 w 3687"/>
                <a:gd name="T59" fmla="*/ 113551103 h 2268"/>
                <a:gd name="T60" fmla="*/ 0 w 3687"/>
                <a:gd name="T61" fmla="*/ 113551103 h 2268"/>
                <a:gd name="T62" fmla="*/ 0 w 3687"/>
                <a:gd name="T63" fmla="*/ 113551103 h 2268"/>
                <a:gd name="T64" fmla="*/ 0 w 3687"/>
                <a:gd name="T65" fmla="*/ 113551103 h 2268"/>
                <a:gd name="T66" fmla="*/ 0 w 3687"/>
                <a:gd name="T67" fmla="*/ 113551103 h 2268"/>
                <a:gd name="T68" fmla="*/ 0 w 3687"/>
                <a:gd name="T69" fmla="*/ 113551103 h 2268"/>
                <a:gd name="T70" fmla="*/ 0 w 3687"/>
                <a:gd name="T71" fmla="*/ 113551103 h 2268"/>
                <a:gd name="T72" fmla="*/ 0 w 3687"/>
                <a:gd name="T73" fmla="*/ 113551103 h 2268"/>
                <a:gd name="T74" fmla="*/ 0 w 3687"/>
                <a:gd name="T75" fmla="*/ 113551103 h 2268"/>
                <a:gd name="T76" fmla="*/ 0 w 3687"/>
                <a:gd name="T77" fmla="*/ 113551103 h 2268"/>
                <a:gd name="T78" fmla="*/ 3020 w 3687"/>
                <a:gd name="T79" fmla="*/ 113551103 h 2268"/>
                <a:gd name="T80" fmla="*/ 3020 w 3687"/>
                <a:gd name="T81" fmla="*/ 113551103 h 2268"/>
                <a:gd name="T82" fmla="*/ 3020 w 3687"/>
                <a:gd name="T83" fmla="*/ 113551103 h 2268"/>
                <a:gd name="T84" fmla="*/ 3020 w 3687"/>
                <a:gd name="T85" fmla="*/ 113551103 h 2268"/>
                <a:gd name="T86" fmla="*/ 3020 w 3687"/>
                <a:gd name="T87" fmla="*/ 113551103 h 2268"/>
                <a:gd name="T88" fmla="*/ 3020 w 3687"/>
                <a:gd name="T89" fmla="*/ 113551103 h 2268"/>
                <a:gd name="T90" fmla="*/ 3020 w 3687"/>
                <a:gd name="T91" fmla="*/ 113551103 h 2268"/>
                <a:gd name="T92" fmla="*/ 3020 w 3687"/>
                <a:gd name="T93" fmla="*/ 113551103 h 2268"/>
                <a:gd name="T94" fmla="*/ 3020 w 3687"/>
                <a:gd name="T95" fmla="*/ 113551103 h 2268"/>
                <a:gd name="T96" fmla="*/ 3020 w 3687"/>
                <a:gd name="T97" fmla="*/ 113551103 h 2268"/>
                <a:gd name="T98" fmla="*/ 3020 w 3687"/>
                <a:gd name="T99" fmla="*/ 113551103 h 2268"/>
                <a:gd name="T100" fmla="*/ 3020 w 3687"/>
                <a:gd name="T101" fmla="*/ 113551103 h 2268"/>
                <a:gd name="T102" fmla="*/ 3020 w 3687"/>
                <a:gd name="T103" fmla="*/ 113551103 h 22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87"/>
                <a:gd name="T157" fmla="*/ 0 h 2268"/>
                <a:gd name="T158" fmla="*/ 3687 w 3687"/>
                <a:gd name="T159" fmla="*/ 2268 h 22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687" h="2268">
                  <a:moveTo>
                    <a:pt x="0" y="0"/>
                  </a:moveTo>
                  <a:lnTo>
                    <a:pt x="113" y="0"/>
                  </a:lnTo>
                  <a:lnTo>
                    <a:pt x="113" y="26"/>
                  </a:lnTo>
                  <a:lnTo>
                    <a:pt x="122" y="26"/>
                  </a:lnTo>
                  <a:lnTo>
                    <a:pt x="122" y="36"/>
                  </a:lnTo>
                  <a:lnTo>
                    <a:pt x="127" y="36"/>
                  </a:lnTo>
                  <a:lnTo>
                    <a:pt x="127" y="76"/>
                  </a:lnTo>
                  <a:lnTo>
                    <a:pt x="134" y="76"/>
                  </a:lnTo>
                  <a:lnTo>
                    <a:pt x="134" y="99"/>
                  </a:lnTo>
                  <a:lnTo>
                    <a:pt x="144" y="99"/>
                  </a:lnTo>
                  <a:lnTo>
                    <a:pt x="144" y="161"/>
                  </a:lnTo>
                  <a:lnTo>
                    <a:pt x="148" y="161"/>
                  </a:lnTo>
                  <a:lnTo>
                    <a:pt x="148" y="222"/>
                  </a:lnTo>
                  <a:lnTo>
                    <a:pt x="155" y="222"/>
                  </a:lnTo>
                  <a:lnTo>
                    <a:pt x="155" y="274"/>
                  </a:lnTo>
                  <a:lnTo>
                    <a:pt x="165" y="274"/>
                  </a:lnTo>
                  <a:lnTo>
                    <a:pt x="165" y="321"/>
                  </a:lnTo>
                  <a:lnTo>
                    <a:pt x="177" y="321"/>
                  </a:lnTo>
                  <a:lnTo>
                    <a:pt x="177" y="357"/>
                  </a:lnTo>
                  <a:lnTo>
                    <a:pt x="193" y="357"/>
                  </a:lnTo>
                  <a:lnTo>
                    <a:pt x="193" y="376"/>
                  </a:lnTo>
                  <a:lnTo>
                    <a:pt x="200" y="376"/>
                  </a:lnTo>
                  <a:lnTo>
                    <a:pt x="200" y="397"/>
                  </a:lnTo>
                  <a:lnTo>
                    <a:pt x="214" y="397"/>
                  </a:lnTo>
                  <a:lnTo>
                    <a:pt x="214" y="442"/>
                  </a:lnTo>
                  <a:lnTo>
                    <a:pt x="222" y="449"/>
                  </a:lnTo>
                  <a:lnTo>
                    <a:pt x="222" y="473"/>
                  </a:lnTo>
                  <a:lnTo>
                    <a:pt x="226" y="473"/>
                  </a:lnTo>
                  <a:lnTo>
                    <a:pt x="226" y="525"/>
                  </a:lnTo>
                  <a:lnTo>
                    <a:pt x="252" y="525"/>
                  </a:lnTo>
                  <a:lnTo>
                    <a:pt x="252" y="595"/>
                  </a:lnTo>
                  <a:lnTo>
                    <a:pt x="262" y="595"/>
                  </a:lnTo>
                  <a:lnTo>
                    <a:pt x="262" y="723"/>
                  </a:lnTo>
                  <a:lnTo>
                    <a:pt x="269" y="723"/>
                  </a:lnTo>
                  <a:lnTo>
                    <a:pt x="269" y="950"/>
                  </a:lnTo>
                  <a:lnTo>
                    <a:pt x="276" y="950"/>
                  </a:lnTo>
                  <a:lnTo>
                    <a:pt x="276" y="1101"/>
                  </a:lnTo>
                  <a:lnTo>
                    <a:pt x="283" y="1101"/>
                  </a:lnTo>
                  <a:lnTo>
                    <a:pt x="283" y="1151"/>
                  </a:lnTo>
                  <a:lnTo>
                    <a:pt x="290" y="1151"/>
                  </a:lnTo>
                  <a:lnTo>
                    <a:pt x="290" y="1177"/>
                  </a:lnTo>
                  <a:lnTo>
                    <a:pt x="321" y="1177"/>
                  </a:lnTo>
                  <a:lnTo>
                    <a:pt x="321" y="1203"/>
                  </a:lnTo>
                  <a:lnTo>
                    <a:pt x="351" y="1203"/>
                  </a:lnTo>
                  <a:lnTo>
                    <a:pt x="351" y="1229"/>
                  </a:lnTo>
                  <a:lnTo>
                    <a:pt x="403" y="1229"/>
                  </a:lnTo>
                  <a:lnTo>
                    <a:pt x="403" y="1278"/>
                  </a:lnTo>
                  <a:lnTo>
                    <a:pt x="418" y="1278"/>
                  </a:lnTo>
                  <a:lnTo>
                    <a:pt x="418" y="1307"/>
                  </a:lnTo>
                  <a:lnTo>
                    <a:pt x="429" y="1307"/>
                  </a:lnTo>
                  <a:lnTo>
                    <a:pt x="429" y="1328"/>
                  </a:lnTo>
                  <a:lnTo>
                    <a:pt x="439" y="1328"/>
                  </a:lnTo>
                  <a:lnTo>
                    <a:pt x="439" y="1356"/>
                  </a:lnTo>
                  <a:lnTo>
                    <a:pt x="446" y="1356"/>
                  </a:lnTo>
                  <a:lnTo>
                    <a:pt x="446" y="1377"/>
                  </a:lnTo>
                  <a:lnTo>
                    <a:pt x="470" y="1377"/>
                  </a:lnTo>
                  <a:lnTo>
                    <a:pt x="470" y="1401"/>
                  </a:lnTo>
                  <a:lnTo>
                    <a:pt x="522" y="1401"/>
                  </a:lnTo>
                  <a:lnTo>
                    <a:pt x="522" y="1455"/>
                  </a:lnTo>
                  <a:lnTo>
                    <a:pt x="531" y="1455"/>
                  </a:lnTo>
                  <a:lnTo>
                    <a:pt x="531" y="1486"/>
                  </a:lnTo>
                  <a:lnTo>
                    <a:pt x="538" y="1486"/>
                  </a:lnTo>
                  <a:lnTo>
                    <a:pt x="538" y="1564"/>
                  </a:lnTo>
                  <a:lnTo>
                    <a:pt x="545" y="1564"/>
                  </a:lnTo>
                  <a:lnTo>
                    <a:pt x="545" y="1583"/>
                  </a:lnTo>
                  <a:lnTo>
                    <a:pt x="555" y="1583"/>
                  </a:lnTo>
                  <a:lnTo>
                    <a:pt x="555" y="1609"/>
                  </a:lnTo>
                  <a:lnTo>
                    <a:pt x="637" y="1609"/>
                  </a:lnTo>
                  <a:lnTo>
                    <a:pt x="637" y="1633"/>
                  </a:lnTo>
                  <a:lnTo>
                    <a:pt x="647" y="1633"/>
                  </a:lnTo>
                  <a:lnTo>
                    <a:pt x="647" y="1666"/>
                  </a:lnTo>
                  <a:lnTo>
                    <a:pt x="663" y="1666"/>
                  </a:lnTo>
                  <a:lnTo>
                    <a:pt x="663" y="1682"/>
                  </a:lnTo>
                  <a:lnTo>
                    <a:pt x="734" y="1682"/>
                  </a:lnTo>
                  <a:lnTo>
                    <a:pt x="734" y="1708"/>
                  </a:lnTo>
                  <a:lnTo>
                    <a:pt x="753" y="1708"/>
                  </a:lnTo>
                  <a:lnTo>
                    <a:pt x="753" y="1739"/>
                  </a:lnTo>
                  <a:lnTo>
                    <a:pt x="774" y="1739"/>
                  </a:lnTo>
                  <a:lnTo>
                    <a:pt x="774" y="1760"/>
                  </a:lnTo>
                  <a:lnTo>
                    <a:pt x="791" y="1760"/>
                  </a:lnTo>
                  <a:lnTo>
                    <a:pt x="791" y="1836"/>
                  </a:lnTo>
                  <a:lnTo>
                    <a:pt x="805" y="1836"/>
                  </a:lnTo>
                  <a:lnTo>
                    <a:pt x="805" y="1888"/>
                  </a:lnTo>
                  <a:lnTo>
                    <a:pt x="817" y="1888"/>
                  </a:lnTo>
                  <a:lnTo>
                    <a:pt x="817" y="1916"/>
                  </a:lnTo>
                  <a:lnTo>
                    <a:pt x="826" y="1916"/>
                  </a:lnTo>
                  <a:lnTo>
                    <a:pt x="826" y="1942"/>
                  </a:lnTo>
                  <a:lnTo>
                    <a:pt x="845" y="1942"/>
                  </a:lnTo>
                  <a:lnTo>
                    <a:pt x="845" y="1963"/>
                  </a:lnTo>
                  <a:lnTo>
                    <a:pt x="1051" y="1963"/>
                  </a:lnTo>
                  <a:lnTo>
                    <a:pt x="1051" y="1992"/>
                  </a:lnTo>
                  <a:lnTo>
                    <a:pt x="1072" y="1992"/>
                  </a:lnTo>
                  <a:lnTo>
                    <a:pt x="1072" y="2022"/>
                  </a:lnTo>
                  <a:lnTo>
                    <a:pt x="1081" y="2022"/>
                  </a:lnTo>
                  <a:lnTo>
                    <a:pt x="1081" y="2072"/>
                  </a:lnTo>
                  <a:lnTo>
                    <a:pt x="1107" y="2072"/>
                  </a:lnTo>
                  <a:lnTo>
                    <a:pt x="1107" y="2122"/>
                  </a:lnTo>
                  <a:lnTo>
                    <a:pt x="1561" y="2122"/>
                  </a:lnTo>
                  <a:lnTo>
                    <a:pt x="1561" y="2157"/>
                  </a:lnTo>
                  <a:lnTo>
                    <a:pt x="1615" y="2157"/>
                  </a:lnTo>
                  <a:lnTo>
                    <a:pt x="1615" y="2195"/>
                  </a:lnTo>
                  <a:lnTo>
                    <a:pt x="2376" y="2195"/>
                  </a:lnTo>
                  <a:lnTo>
                    <a:pt x="2376" y="2235"/>
                  </a:lnTo>
                  <a:lnTo>
                    <a:pt x="3687" y="2235"/>
                  </a:lnTo>
                  <a:lnTo>
                    <a:pt x="3687" y="2268"/>
                  </a:lnTo>
                </a:path>
              </a:pathLst>
            </a:custGeom>
            <a:noFill/>
            <a:ln w="38100">
              <a:solidFill>
                <a:srgbClr val="00206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77" name="Freeform 147"/>
            <p:cNvSpPr>
              <a:spLocks/>
            </p:cNvSpPr>
            <p:nvPr/>
          </p:nvSpPr>
          <p:spPr bwMode="auto">
            <a:xfrm>
              <a:off x="1132" y="1251"/>
              <a:ext cx="888" cy="1605"/>
            </a:xfrm>
            <a:custGeom>
              <a:avLst/>
              <a:gdLst>
                <a:gd name="T0" fmla="*/ 0 w 3954"/>
                <a:gd name="T1" fmla="*/ 115416307 h 2221"/>
                <a:gd name="T2" fmla="*/ 0 w 3954"/>
                <a:gd name="T3" fmla="*/ 115416307 h 2221"/>
                <a:gd name="T4" fmla="*/ 0 w 3954"/>
                <a:gd name="T5" fmla="*/ 115416307 h 2221"/>
                <a:gd name="T6" fmla="*/ 0 w 3954"/>
                <a:gd name="T7" fmla="*/ 115416307 h 2221"/>
                <a:gd name="T8" fmla="*/ 0 w 3954"/>
                <a:gd name="T9" fmla="*/ 115416307 h 2221"/>
                <a:gd name="T10" fmla="*/ 0 w 3954"/>
                <a:gd name="T11" fmla="*/ 115416307 h 2221"/>
                <a:gd name="T12" fmla="*/ 0 w 3954"/>
                <a:gd name="T13" fmla="*/ 115416307 h 2221"/>
                <a:gd name="T14" fmla="*/ 0 w 3954"/>
                <a:gd name="T15" fmla="*/ 115416307 h 2221"/>
                <a:gd name="T16" fmla="*/ 0 w 3954"/>
                <a:gd name="T17" fmla="*/ 115416307 h 2221"/>
                <a:gd name="T18" fmla="*/ 0 w 3954"/>
                <a:gd name="T19" fmla="*/ 115416307 h 2221"/>
                <a:gd name="T20" fmla="*/ 0 w 3954"/>
                <a:gd name="T21" fmla="*/ 115416307 h 2221"/>
                <a:gd name="T22" fmla="*/ 0 w 3954"/>
                <a:gd name="T23" fmla="*/ 115416307 h 2221"/>
                <a:gd name="T24" fmla="*/ 0 w 3954"/>
                <a:gd name="T25" fmla="*/ 115416307 h 2221"/>
                <a:gd name="T26" fmla="*/ 3121 w 3954"/>
                <a:gd name="T27" fmla="*/ 115416307 h 2221"/>
                <a:gd name="T28" fmla="*/ 3121 w 3954"/>
                <a:gd name="T29" fmla="*/ 115416307 h 2221"/>
                <a:gd name="T30" fmla="*/ 3121 w 3954"/>
                <a:gd name="T31" fmla="*/ 115416307 h 2221"/>
                <a:gd name="T32" fmla="*/ 3121 w 3954"/>
                <a:gd name="T33" fmla="*/ 115416307 h 2221"/>
                <a:gd name="T34" fmla="*/ 3121 w 3954"/>
                <a:gd name="T35" fmla="*/ 115416307 h 2221"/>
                <a:gd name="T36" fmla="*/ 3121 w 3954"/>
                <a:gd name="T37" fmla="*/ 115416307 h 2221"/>
                <a:gd name="T38" fmla="*/ 3121 w 3954"/>
                <a:gd name="T39" fmla="*/ 115416307 h 2221"/>
                <a:gd name="T40" fmla="*/ 3121 w 3954"/>
                <a:gd name="T41" fmla="*/ 115416307 h 2221"/>
                <a:gd name="T42" fmla="*/ 3121 w 3954"/>
                <a:gd name="T43" fmla="*/ 115416307 h 2221"/>
                <a:gd name="T44" fmla="*/ 3121 w 3954"/>
                <a:gd name="T45" fmla="*/ 115416307 h 2221"/>
                <a:gd name="T46" fmla="*/ 3121 w 3954"/>
                <a:gd name="T47" fmla="*/ 115416307 h 2221"/>
                <a:gd name="T48" fmla="*/ 3121 w 3954"/>
                <a:gd name="T49" fmla="*/ 115416307 h 2221"/>
                <a:gd name="T50" fmla="*/ 3121 w 3954"/>
                <a:gd name="T51" fmla="*/ 115416307 h 2221"/>
                <a:gd name="T52" fmla="*/ 3121 w 3954"/>
                <a:gd name="T53" fmla="*/ 115416307 h 2221"/>
                <a:gd name="T54" fmla="*/ 3121 w 3954"/>
                <a:gd name="T55" fmla="*/ 115416307 h 2221"/>
                <a:gd name="T56" fmla="*/ 3121 w 3954"/>
                <a:gd name="T57" fmla="*/ 115416307 h 2221"/>
                <a:gd name="T58" fmla="*/ 3121 w 3954"/>
                <a:gd name="T59" fmla="*/ 115416307 h 2221"/>
                <a:gd name="T60" fmla="*/ 3121 w 3954"/>
                <a:gd name="T61" fmla="*/ 115416307 h 2221"/>
                <a:gd name="T62" fmla="*/ 3121 w 3954"/>
                <a:gd name="T63" fmla="*/ 115416307 h 2221"/>
                <a:gd name="T64" fmla="*/ 3121 w 3954"/>
                <a:gd name="T65" fmla="*/ 115416307 h 2221"/>
                <a:gd name="T66" fmla="*/ 3121 w 3954"/>
                <a:gd name="T67" fmla="*/ 115416307 h 2221"/>
                <a:gd name="T68" fmla="*/ 3121 w 3954"/>
                <a:gd name="T69" fmla="*/ 115416307 h 2221"/>
                <a:gd name="T70" fmla="*/ 3121 w 3954"/>
                <a:gd name="T71" fmla="*/ 115416307 h 2221"/>
                <a:gd name="T72" fmla="*/ 3121 w 3954"/>
                <a:gd name="T73" fmla="*/ 115416307 h 2221"/>
                <a:gd name="T74" fmla="*/ 3121 w 3954"/>
                <a:gd name="T75" fmla="*/ 115416307 h 2221"/>
                <a:gd name="T76" fmla="*/ 3121 w 3954"/>
                <a:gd name="T77" fmla="*/ 115416307 h 2221"/>
                <a:gd name="T78" fmla="*/ 3121 w 3954"/>
                <a:gd name="T79" fmla="*/ 115416307 h 2221"/>
                <a:gd name="T80" fmla="*/ 3121 w 3954"/>
                <a:gd name="T81" fmla="*/ 115416307 h 2221"/>
                <a:gd name="T82" fmla="*/ 3121 w 3954"/>
                <a:gd name="T83" fmla="*/ 115416307 h 2221"/>
                <a:gd name="T84" fmla="*/ 3121 w 3954"/>
                <a:gd name="T85" fmla="*/ 115416307 h 2221"/>
                <a:gd name="T86" fmla="*/ 3121 w 3954"/>
                <a:gd name="T87" fmla="*/ 115416307 h 2221"/>
                <a:gd name="T88" fmla="*/ 3121 w 3954"/>
                <a:gd name="T89" fmla="*/ 115416307 h 2221"/>
                <a:gd name="T90" fmla="*/ 3121 w 3954"/>
                <a:gd name="T91" fmla="*/ 115416307 h 2221"/>
                <a:gd name="T92" fmla="*/ 3121 w 3954"/>
                <a:gd name="T93" fmla="*/ 115416307 h 2221"/>
                <a:gd name="T94" fmla="*/ 3121 w 3954"/>
                <a:gd name="T95" fmla="*/ 115416307 h 2221"/>
                <a:gd name="T96" fmla="*/ 3121 w 3954"/>
                <a:gd name="T97" fmla="*/ 115416307 h 2221"/>
                <a:gd name="T98" fmla="*/ 3121 w 3954"/>
                <a:gd name="T99" fmla="*/ 115416307 h 2221"/>
                <a:gd name="T100" fmla="*/ 3121 w 3954"/>
                <a:gd name="T101" fmla="*/ 115416307 h 2221"/>
                <a:gd name="T102" fmla="*/ 3121 w 3954"/>
                <a:gd name="T103" fmla="*/ 115416307 h 2221"/>
                <a:gd name="T104" fmla="*/ 3121 w 3954"/>
                <a:gd name="T105" fmla="*/ 115416307 h 2221"/>
                <a:gd name="T106" fmla="*/ 3121 w 3954"/>
                <a:gd name="T107" fmla="*/ 115416307 h 2221"/>
                <a:gd name="T108" fmla="*/ 3121 w 3954"/>
                <a:gd name="T109" fmla="*/ 115416307 h 2221"/>
                <a:gd name="T110" fmla="*/ 3121 w 3954"/>
                <a:gd name="T111" fmla="*/ 115416307 h 2221"/>
                <a:gd name="T112" fmla="*/ 3121 w 3954"/>
                <a:gd name="T113" fmla="*/ 115416307 h 2221"/>
                <a:gd name="T114" fmla="*/ 3121 w 3954"/>
                <a:gd name="T115" fmla="*/ 115416307 h 2221"/>
                <a:gd name="T116" fmla="*/ 3121 w 3954"/>
                <a:gd name="T117" fmla="*/ 115416307 h 22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54"/>
                <a:gd name="T178" fmla="*/ 0 h 2221"/>
                <a:gd name="T179" fmla="*/ 3954 w 3954"/>
                <a:gd name="T180" fmla="*/ 2221 h 22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54" h="2221">
                  <a:moveTo>
                    <a:pt x="0" y="0"/>
                  </a:moveTo>
                  <a:lnTo>
                    <a:pt x="88" y="0"/>
                  </a:lnTo>
                  <a:lnTo>
                    <a:pt x="88" y="12"/>
                  </a:lnTo>
                  <a:lnTo>
                    <a:pt x="121" y="12"/>
                  </a:lnTo>
                  <a:lnTo>
                    <a:pt x="121" y="33"/>
                  </a:lnTo>
                  <a:lnTo>
                    <a:pt x="166" y="33"/>
                  </a:lnTo>
                  <a:lnTo>
                    <a:pt x="166" y="48"/>
                  </a:lnTo>
                  <a:lnTo>
                    <a:pt x="227" y="48"/>
                  </a:lnTo>
                  <a:lnTo>
                    <a:pt x="227" y="69"/>
                  </a:lnTo>
                  <a:lnTo>
                    <a:pt x="237" y="69"/>
                  </a:lnTo>
                  <a:lnTo>
                    <a:pt x="237" y="100"/>
                  </a:lnTo>
                  <a:lnTo>
                    <a:pt x="244" y="100"/>
                  </a:lnTo>
                  <a:lnTo>
                    <a:pt x="244" y="119"/>
                  </a:lnTo>
                  <a:lnTo>
                    <a:pt x="260" y="119"/>
                  </a:lnTo>
                  <a:lnTo>
                    <a:pt x="260" y="133"/>
                  </a:lnTo>
                  <a:lnTo>
                    <a:pt x="277" y="133"/>
                  </a:lnTo>
                  <a:lnTo>
                    <a:pt x="277" y="170"/>
                  </a:lnTo>
                  <a:lnTo>
                    <a:pt x="291" y="170"/>
                  </a:lnTo>
                  <a:lnTo>
                    <a:pt x="291" y="201"/>
                  </a:lnTo>
                  <a:lnTo>
                    <a:pt x="357" y="201"/>
                  </a:lnTo>
                  <a:lnTo>
                    <a:pt x="357" y="225"/>
                  </a:lnTo>
                  <a:lnTo>
                    <a:pt x="404" y="225"/>
                  </a:lnTo>
                  <a:lnTo>
                    <a:pt x="404" y="239"/>
                  </a:lnTo>
                  <a:lnTo>
                    <a:pt x="511" y="239"/>
                  </a:lnTo>
                  <a:lnTo>
                    <a:pt x="511" y="258"/>
                  </a:lnTo>
                  <a:lnTo>
                    <a:pt x="525" y="258"/>
                  </a:lnTo>
                  <a:lnTo>
                    <a:pt x="525" y="281"/>
                  </a:lnTo>
                  <a:lnTo>
                    <a:pt x="534" y="281"/>
                  </a:lnTo>
                  <a:lnTo>
                    <a:pt x="534" y="298"/>
                  </a:lnTo>
                  <a:lnTo>
                    <a:pt x="541" y="298"/>
                  </a:lnTo>
                  <a:lnTo>
                    <a:pt x="541" y="333"/>
                  </a:lnTo>
                  <a:lnTo>
                    <a:pt x="555" y="333"/>
                  </a:lnTo>
                  <a:lnTo>
                    <a:pt x="555" y="352"/>
                  </a:lnTo>
                  <a:lnTo>
                    <a:pt x="581" y="352"/>
                  </a:lnTo>
                  <a:lnTo>
                    <a:pt x="581" y="367"/>
                  </a:lnTo>
                  <a:lnTo>
                    <a:pt x="591" y="367"/>
                  </a:lnTo>
                  <a:lnTo>
                    <a:pt x="591" y="388"/>
                  </a:lnTo>
                  <a:lnTo>
                    <a:pt x="603" y="388"/>
                  </a:lnTo>
                  <a:lnTo>
                    <a:pt x="603" y="402"/>
                  </a:lnTo>
                  <a:lnTo>
                    <a:pt x="766" y="402"/>
                  </a:lnTo>
                  <a:lnTo>
                    <a:pt x="766" y="437"/>
                  </a:lnTo>
                  <a:lnTo>
                    <a:pt x="794" y="437"/>
                  </a:lnTo>
                  <a:lnTo>
                    <a:pt x="794" y="508"/>
                  </a:lnTo>
                  <a:lnTo>
                    <a:pt x="801" y="508"/>
                  </a:lnTo>
                  <a:lnTo>
                    <a:pt x="801" y="527"/>
                  </a:lnTo>
                  <a:lnTo>
                    <a:pt x="813" y="527"/>
                  </a:lnTo>
                  <a:lnTo>
                    <a:pt x="813" y="541"/>
                  </a:lnTo>
                  <a:lnTo>
                    <a:pt x="820" y="541"/>
                  </a:lnTo>
                  <a:lnTo>
                    <a:pt x="820" y="577"/>
                  </a:lnTo>
                  <a:lnTo>
                    <a:pt x="841" y="577"/>
                  </a:lnTo>
                  <a:lnTo>
                    <a:pt x="841" y="600"/>
                  </a:lnTo>
                  <a:lnTo>
                    <a:pt x="898" y="600"/>
                  </a:lnTo>
                  <a:lnTo>
                    <a:pt x="898" y="619"/>
                  </a:lnTo>
                  <a:lnTo>
                    <a:pt x="940" y="619"/>
                  </a:lnTo>
                  <a:lnTo>
                    <a:pt x="940" y="633"/>
                  </a:lnTo>
                  <a:lnTo>
                    <a:pt x="974" y="633"/>
                  </a:lnTo>
                  <a:lnTo>
                    <a:pt x="974" y="655"/>
                  </a:lnTo>
                  <a:lnTo>
                    <a:pt x="985" y="655"/>
                  </a:lnTo>
                  <a:lnTo>
                    <a:pt x="985" y="671"/>
                  </a:lnTo>
                  <a:lnTo>
                    <a:pt x="1014" y="671"/>
                  </a:lnTo>
                  <a:lnTo>
                    <a:pt x="1014" y="690"/>
                  </a:lnTo>
                  <a:lnTo>
                    <a:pt x="1025" y="690"/>
                  </a:lnTo>
                  <a:lnTo>
                    <a:pt x="1025" y="742"/>
                  </a:lnTo>
                  <a:lnTo>
                    <a:pt x="1033" y="742"/>
                  </a:lnTo>
                  <a:lnTo>
                    <a:pt x="1033" y="777"/>
                  </a:lnTo>
                  <a:lnTo>
                    <a:pt x="1040" y="777"/>
                  </a:lnTo>
                  <a:lnTo>
                    <a:pt x="1040" y="799"/>
                  </a:lnTo>
                  <a:lnTo>
                    <a:pt x="1047" y="799"/>
                  </a:lnTo>
                  <a:lnTo>
                    <a:pt x="1047" y="813"/>
                  </a:lnTo>
                  <a:lnTo>
                    <a:pt x="1054" y="813"/>
                  </a:lnTo>
                  <a:lnTo>
                    <a:pt x="1054" y="853"/>
                  </a:lnTo>
                  <a:lnTo>
                    <a:pt x="1061" y="853"/>
                  </a:lnTo>
                  <a:lnTo>
                    <a:pt x="1061" y="888"/>
                  </a:lnTo>
                  <a:lnTo>
                    <a:pt x="1068" y="888"/>
                  </a:lnTo>
                  <a:lnTo>
                    <a:pt x="1068" y="926"/>
                  </a:lnTo>
                  <a:lnTo>
                    <a:pt x="1075" y="926"/>
                  </a:lnTo>
                  <a:lnTo>
                    <a:pt x="1075" y="938"/>
                  </a:lnTo>
                  <a:lnTo>
                    <a:pt x="1082" y="938"/>
                  </a:lnTo>
                  <a:lnTo>
                    <a:pt x="1082" y="976"/>
                  </a:lnTo>
                  <a:lnTo>
                    <a:pt x="1089" y="976"/>
                  </a:lnTo>
                  <a:lnTo>
                    <a:pt x="1089" y="1016"/>
                  </a:lnTo>
                  <a:lnTo>
                    <a:pt x="1096" y="1016"/>
                  </a:lnTo>
                  <a:lnTo>
                    <a:pt x="1096" y="1033"/>
                  </a:lnTo>
                  <a:lnTo>
                    <a:pt x="1111" y="1033"/>
                  </a:lnTo>
                  <a:lnTo>
                    <a:pt x="1111" y="1051"/>
                  </a:lnTo>
                  <a:lnTo>
                    <a:pt x="1118" y="1051"/>
                  </a:lnTo>
                  <a:lnTo>
                    <a:pt x="1118" y="1070"/>
                  </a:lnTo>
                  <a:lnTo>
                    <a:pt x="1132" y="1070"/>
                  </a:lnTo>
                  <a:lnTo>
                    <a:pt x="1132" y="1085"/>
                  </a:lnTo>
                  <a:lnTo>
                    <a:pt x="1167" y="1085"/>
                  </a:lnTo>
                  <a:lnTo>
                    <a:pt x="1167" y="1106"/>
                  </a:lnTo>
                  <a:lnTo>
                    <a:pt x="1188" y="1106"/>
                  </a:lnTo>
                  <a:lnTo>
                    <a:pt x="1188" y="1122"/>
                  </a:lnTo>
                  <a:lnTo>
                    <a:pt x="1224" y="1122"/>
                  </a:lnTo>
                  <a:lnTo>
                    <a:pt x="1224" y="1144"/>
                  </a:lnTo>
                  <a:lnTo>
                    <a:pt x="1264" y="1144"/>
                  </a:lnTo>
                  <a:lnTo>
                    <a:pt x="1264" y="1165"/>
                  </a:lnTo>
                  <a:lnTo>
                    <a:pt x="1278" y="1165"/>
                  </a:lnTo>
                  <a:lnTo>
                    <a:pt x="1278" y="1179"/>
                  </a:lnTo>
                  <a:lnTo>
                    <a:pt x="1288" y="1179"/>
                  </a:lnTo>
                  <a:lnTo>
                    <a:pt x="1288" y="1200"/>
                  </a:lnTo>
                  <a:lnTo>
                    <a:pt x="1295" y="1200"/>
                  </a:lnTo>
                  <a:lnTo>
                    <a:pt x="1295" y="1219"/>
                  </a:lnTo>
                  <a:lnTo>
                    <a:pt x="1302" y="1219"/>
                  </a:lnTo>
                  <a:lnTo>
                    <a:pt x="1302" y="1236"/>
                  </a:lnTo>
                  <a:lnTo>
                    <a:pt x="1309" y="1236"/>
                  </a:lnTo>
                  <a:lnTo>
                    <a:pt x="1309" y="1257"/>
                  </a:lnTo>
                  <a:lnTo>
                    <a:pt x="1316" y="1257"/>
                  </a:lnTo>
                  <a:lnTo>
                    <a:pt x="1316" y="1295"/>
                  </a:lnTo>
                  <a:lnTo>
                    <a:pt x="1328" y="1295"/>
                  </a:lnTo>
                  <a:lnTo>
                    <a:pt x="1328" y="1314"/>
                  </a:lnTo>
                  <a:lnTo>
                    <a:pt x="1351" y="1314"/>
                  </a:lnTo>
                  <a:lnTo>
                    <a:pt x="1351" y="1333"/>
                  </a:lnTo>
                  <a:lnTo>
                    <a:pt x="1370" y="1333"/>
                  </a:lnTo>
                  <a:lnTo>
                    <a:pt x="1370" y="1354"/>
                  </a:lnTo>
                  <a:lnTo>
                    <a:pt x="1385" y="1354"/>
                  </a:lnTo>
                  <a:lnTo>
                    <a:pt x="1385" y="1368"/>
                  </a:lnTo>
                  <a:lnTo>
                    <a:pt x="1394" y="1368"/>
                  </a:lnTo>
                  <a:lnTo>
                    <a:pt x="1394" y="1389"/>
                  </a:lnTo>
                  <a:lnTo>
                    <a:pt x="1427" y="1389"/>
                  </a:lnTo>
                  <a:lnTo>
                    <a:pt x="1427" y="1410"/>
                  </a:lnTo>
                  <a:lnTo>
                    <a:pt x="1444" y="1410"/>
                  </a:lnTo>
                  <a:lnTo>
                    <a:pt x="1444" y="1432"/>
                  </a:lnTo>
                  <a:lnTo>
                    <a:pt x="1453" y="1432"/>
                  </a:lnTo>
                  <a:lnTo>
                    <a:pt x="1453" y="1451"/>
                  </a:lnTo>
                  <a:lnTo>
                    <a:pt x="1462" y="1451"/>
                  </a:lnTo>
                  <a:lnTo>
                    <a:pt x="1462" y="1474"/>
                  </a:lnTo>
                  <a:lnTo>
                    <a:pt x="1479" y="1474"/>
                  </a:lnTo>
                  <a:lnTo>
                    <a:pt x="1479" y="1493"/>
                  </a:lnTo>
                  <a:lnTo>
                    <a:pt x="1555" y="1493"/>
                  </a:lnTo>
                  <a:lnTo>
                    <a:pt x="1555" y="1519"/>
                  </a:lnTo>
                  <a:lnTo>
                    <a:pt x="1562" y="1519"/>
                  </a:lnTo>
                  <a:lnTo>
                    <a:pt x="1562" y="1562"/>
                  </a:lnTo>
                  <a:lnTo>
                    <a:pt x="1576" y="1562"/>
                  </a:lnTo>
                  <a:lnTo>
                    <a:pt x="1576" y="1583"/>
                  </a:lnTo>
                  <a:lnTo>
                    <a:pt x="1590" y="1583"/>
                  </a:lnTo>
                  <a:lnTo>
                    <a:pt x="1590" y="1597"/>
                  </a:lnTo>
                  <a:lnTo>
                    <a:pt x="1599" y="1597"/>
                  </a:lnTo>
                  <a:lnTo>
                    <a:pt x="1599" y="1640"/>
                  </a:lnTo>
                  <a:lnTo>
                    <a:pt x="1611" y="1640"/>
                  </a:lnTo>
                  <a:lnTo>
                    <a:pt x="1611" y="1701"/>
                  </a:lnTo>
                  <a:lnTo>
                    <a:pt x="1625" y="1701"/>
                  </a:lnTo>
                  <a:lnTo>
                    <a:pt x="1625" y="1720"/>
                  </a:lnTo>
                  <a:lnTo>
                    <a:pt x="1642" y="1720"/>
                  </a:lnTo>
                  <a:lnTo>
                    <a:pt x="1642" y="1743"/>
                  </a:lnTo>
                  <a:lnTo>
                    <a:pt x="1649" y="1743"/>
                  </a:lnTo>
                  <a:lnTo>
                    <a:pt x="1649" y="1762"/>
                  </a:lnTo>
                  <a:lnTo>
                    <a:pt x="1689" y="1762"/>
                  </a:lnTo>
                  <a:lnTo>
                    <a:pt x="1689" y="1784"/>
                  </a:lnTo>
                  <a:lnTo>
                    <a:pt x="1746" y="1784"/>
                  </a:lnTo>
                  <a:lnTo>
                    <a:pt x="1746" y="1817"/>
                  </a:lnTo>
                  <a:lnTo>
                    <a:pt x="1824" y="1817"/>
                  </a:lnTo>
                  <a:lnTo>
                    <a:pt x="1824" y="1838"/>
                  </a:lnTo>
                  <a:lnTo>
                    <a:pt x="1873" y="1838"/>
                  </a:lnTo>
                  <a:lnTo>
                    <a:pt x="1873" y="1878"/>
                  </a:lnTo>
                  <a:lnTo>
                    <a:pt x="1881" y="1878"/>
                  </a:lnTo>
                  <a:lnTo>
                    <a:pt x="1881" y="1897"/>
                  </a:lnTo>
                  <a:lnTo>
                    <a:pt x="1916" y="1897"/>
                  </a:lnTo>
                  <a:lnTo>
                    <a:pt x="1916" y="1928"/>
                  </a:lnTo>
                  <a:lnTo>
                    <a:pt x="1956" y="1928"/>
                  </a:lnTo>
                  <a:lnTo>
                    <a:pt x="1956" y="1947"/>
                  </a:lnTo>
                  <a:lnTo>
                    <a:pt x="2133" y="1947"/>
                  </a:lnTo>
                  <a:lnTo>
                    <a:pt x="2133" y="1975"/>
                  </a:lnTo>
                  <a:lnTo>
                    <a:pt x="2147" y="1975"/>
                  </a:lnTo>
                  <a:lnTo>
                    <a:pt x="2147" y="1999"/>
                  </a:lnTo>
                  <a:lnTo>
                    <a:pt x="2204" y="1999"/>
                  </a:lnTo>
                  <a:lnTo>
                    <a:pt x="2204" y="2036"/>
                  </a:lnTo>
                  <a:lnTo>
                    <a:pt x="2240" y="2036"/>
                  </a:lnTo>
                  <a:lnTo>
                    <a:pt x="2240" y="2062"/>
                  </a:lnTo>
                  <a:lnTo>
                    <a:pt x="2457" y="2062"/>
                  </a:lnTo>
                  <a:lnTo>
                    <a:pt x="2457" y="2095"/>
                  </a:lnTo>
                  <a:lnTo>
                    <a:pt x="2714" y="2095"/>
                  </a:lnTo>
                  <a:lnTo>
                    <a:pt x="2714" y="2138"/>
                  </a:lnTo>
                  <a:lnTo>
                    <a:pt x="2901" y="2138"/>
                  </a:lnTo>
                  <a:lnTo>
                    <a:pt x="2901" y="2183"/>
                  </a:lnTo>
                  <a:lnTo>
                    <a:pt x="3210" y="2183"/>
                  </a:lnTo>
                  <a:lnTo>
                    <a:pt x="3210" y="2221"/>
                  </a:lnTo>
                  <a:lnTo>
                    <a:pt x="3954" y="2221"/>
                  </a:lnTo>
                </a:path>
              </a:pathLst>
            </a:cu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78" name="Freeform 151"/>
            <p:cNvSpPr>
              <a:spLocks/>
            </p:cNvSpPr>
            <p:nvPr/>
          </p:nvSpPr>
          <p:spPr bwMode="auto">
            <a:xfrm>
              <a:off x="1130" y="1250"/>
              <a:ext cx="553" cy="1640"/>
            </a:xfrm>
            <a:custGeom>
              <a:avLst/>
              <a:gdLst>
                <a:gd name="T0" fmla="*/ 0 w 2450"/>
                <a:gd name="T1" fmla="*/ 0 h 2268"/>
                <a:gd name="T2" fmla="*/ 0 w 2450"/>
                <a:gd name="T3" fmla="*/ 116074341 h 2268"/>
                <a:gd name="T4" fmla="*/ 0 w 2450"/>
                <a:gd name="T5" fmla="*/ 116074341 h 2268"/>
                <a:gd name="T6" fmla="*/ 0 w 2450"/>
                <a:gd name="T7" fmla="*/ 116074341 h 2268"/>
                <a:gd name="T8" fmla="*/ 0 w 2450"/>
                <a:gd name="T9" fmla="*/ 116074341 h 2268"/>
                <a:gd name="T10" fmla="*/ 0 w 2450"/>
                <a:gd name="T11" fmla="*/ 116074341 h 2268"/>
                <a:gd name="T12" fmla="*/ 0 w 2450"/>
                <a:gd name="T13" fmla="*/ 116074341 h 2268"/>
                <a:gd name="T14" fmla="*/ 0 w 2450"/>
                <a:gd name="T15" fmla="*/ 116074341 h 2268"/>
                <a:gd name="T16" fmla="*/ 0 w 2450"/>
                <a:gd name="T17" fmla="*/ 116074341 h 2268"/>
                <a:gd name="T18" fmla="*/ 0 w 2450"/>
                <a:gd name="T19" fmla="*/ 116074341 h 2268"/>
                <a:gd name="T20" fmla="*/ 0 w 2450"/>
                <a:gd name="T21" fmla="*/ 116074341 h 2268"/>
                <a:gd name="T22" fmla="*/ 0 w 2450"/>
                <a:gd name="T23" fmla="*/ 116074341 h 2268"/>
                <a:gd name="T24" fmla="*/ 0 w 2450"/>
                <a:gd name="T25" fmla="*/ 116074341 h 2268"/>
                <a:gd name="T26" fmla="*/ 0 w 2450"/>
                <a:gd name="T27" fmla="*/ 116074341 h 2268"/>
                <a:gd name="T28" fmla="*/ 0 w 2450"/>
                <a:gd name="T29" fmla="*/ 116074341 h 2268"/>
                <a:gd name="T30" fmla="*/ 0 w 2450"/>
                <a:gd name="T31" fmla="*/ 116074341 h 2268"/>
                <a:gd name="T32" fmla="*/ 0 w 2450"/>
                <a:gd name="T33" fmla="*/ 116074341 h 2268"/>
                <a:gd name="T34" fmla="*/ 0 w 2450"/>
                <a:gd name="T35" fmla="*/ 116074341 h 2268"/>
                <a:gd name="T36" fmla="*/ 0 w 2450"/>
                <a:gd name="T37" fmla="*/ 116074341 h 2268"/>
                <a:gd name="T38" fmla="*/ 3266 w 2450"/>
                <a:gd name="T39" fmla="*/ 116074341 h 2268"/>
                <a:gd name="T40" fmla="*/ 3266 w 2450"/>
                <a:gd name="T41" fmla="*/ 116074341 h 2268"/>
                <a:gd name="T42" fmla="*/ 3266 w 2450"/>
                <a:gd name="T43" fmla="*/ 116074341 h 2268"/>
                <a:gd name="T44" fmla="*/ 3266 w 2450"/>
                <a:gd name="T45" fmla="*/ 116074341 h 2268"/>
                <a:gd name="T46" fmla="*/ 3266 w 2450"/>
                <a:gd name="T47" fmla="*/ 116074341 h 2268"/>
                <a:gd name="T48" fmla="*/ 3266 w 2450"/>
                <a:gd name="T49" fmla="*/ 116074341 h 2268"/>
                <a:gd name="T50" fmla="*/ 3266 w 2450"/>
                <a:gd name="T51" fmla="*/ 116074341 h 2268"/>
                <a:gd name="T52" fmla="*/ 3266 w 2450"/>
                <a:gd name="T53" fmla="*/ 116074341 h 2268"/>
                <a:gd name="T54" fmla="*/ 3266 w 2450"/>
                <a:gd name="T55" fmla="*/ 116074341 h 2268"/>
                <a:gd name="T56" fmla="*/ 3266 w 2450"/>
                <a:gd name="T57" fmla="*/ 116074341 h 2268"/>
                <a:gd name="T58" fmla="*/ 3266 w 2450"/>
                <a:gd name="T59" fmla="*/ 116074341 h 2268"/>
                <a:gd name="T60" fmla="*/ 3266 w 2450"/>
                <a:gd name="T61" fmla="*/ 116074341 h 2268"/>
                <a:gd name="T62" fmla="*/ 3266 w 2450"/>
                <a:gd name="T63" fmla="*/ 116074341 h 2268"/>
                <a:gd name="T64" fmla="*/ 3266 w 2450"/>
                <a:gd name="T65" fmla="*/ 116074341 h 2268"/>
                <a:gd name="T66" fmla="*/ 3266 w 2450"/>
                <a:gd name="T67" fmla="*/ 116074341 h 2268"/>
                <a:gd name="T68" fmla="*/ 3266 w 2450"/>
                <a:gd name="T69" fmla="*/ 116074341 h 2268"/>
                <a:gd name="T70" fmla="*/ 3266 w 2450"/>
                <a:gd name="T71" fmla="*/ 116074341 h 2268"/>
                <a:gd name="T72" fmla="*/ 3266 w 2450"/>
                <a:gd name="T73" fmla="*/ 116074341 h 2268"/>
                <a:gd name="T74" fmla="*/ 3266 w 2450"/>
                <a:gd name="T75" fmla="*/ 116074341 h 2268"/>
                <a:gd name="T76" fmla="*/ 3266 w 2450"/>
                <a:gd name="T77" fmla="*/ 116074341 h 2268"/>
                <a:gd name="T78" fmla="*/ 3266 w 2450"/>
                <a:gd name="T79" fmla="*/ 116074341 h 2268"/>
                <a:gd name="T80" fmla="*/ 3266 w 2450"/>
                <a:gd name="T81" fmla="*/ 116074341 h 2268"/>
                <a:gd name="T82" fmla="*/ 3266 w 2450"/>
                <a:gd name="T83" fmla="*/ 116074341 h 2268"/>
                <a:gd name="T84" fmla="*/ 3266 w 2450"/>
                <a:gd name="T85" fmla="*/ 116074341 h 2268"/>
                <a:gd name="T86" fmla="*/ 3266 w 2450"/>
                <a:gd name="T87" fmla="*/ 116074341 h 2268"/>
                <a:gd name="T88" fmla="*/ 3266 w 2450"/>
                <a:gd name="T89" fmla="*/ 116074341 h 2268"/>
                <a:gd name="T90" fmla="*/ 3266 w 2450"/>
                <a:gd name="T91" fmla="*/ 116074341 h 2268"/>
                <a:gd name="T92" fmla="*/ 3266 w 2450"/>
                <a:gd name="T93" fmla="*/ 116074341 h 2268"/>
                <a:gd name="T94" fmla="*/ 3266 w 2450"/>
                <a:gd name="T95" fmla="*/ 116074341 h 2268"/>
                <a:gd name="T96" fmla="*/ 3266 w 2450"/>
                <a:gd name="T97" fmla="*/ 116074341 h 2268"/>
                <a:gd name="T98" fmla="*/ 3266 w 2450"/>
                <a:gd name="T99" fmla="*/ 116074341 h 2268"/>
                <a:gd name="T100" fmla="*/ 3266 w 2450"/>
                <a:gd name="T101" fmla="*/ 116074341 h 2268"/>
                <a:gd name="T102" fmla="*/ 3266 w 2450"/>
                <a:gd name="T103" fmla="*/ 116074341 h 2268"/>
                <a:gd name="T104" fmla="*/ 3266 w 2450"/>
                <a:gd name="T105" fmla="*/ 116074341 h 2268"/>
                <a:gd name="T106" fmla="*/ 3266 w 2450"/>
                <a:gd name="T107" fmla="*/ 116074341 h 2268"/>
                <a:gd name="T108" fmla="*/ 3266 w 2450"/>
                <a:gd name="T109" fmla="*/ 116074341 h 2268"/>
                <a:gd name="T110" fmla="*/ 3266 w 2450"/>
                <a:gd name="T111" fmla="*/ 116074341 h 2268"/>
                <a:gd name="T112" fmla="*/ 3266 w 2450"/>
                <a:gd name="T113" fmla="*/ 116074341 h 2268"/>
                <a:gd name="T114" fmla="*/ 3266 w 2450"/>
                <a:gd name="T115" fmla="*/ 116074341 h 22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50"/>
                <a:gd name="T175" fmla="*/ 0 h 2268"/>
                <a:gd name="T176" fmla="*/ 2450 w 2450"/>
                <a:gd name="T177" fmla="*/ 2268 h 22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50" h="2268">
                  <a:moveTo>
                    <a:pt x="0" y="0"/>
                  </a:moveTo>
                  <a:lnTo>
                    <a:pt x="152" y="0"/>
                  </a:lnTo>
                  <a:lnTo>
                    <a:pt x="152" y="19"/>
                  </a:lnTo>
                  <a:lnTo>
                    <a:pt x="166" y="19"/>
                  </a:lnTo>
                  <a:lnTo>
                    <a:pt x="166" y="34"/>
                  </a:lnTo>
                  <a:lnTo>
                    <a:pt x="178" y="34"/>
                  </a:lnTo>
                  <a:lnTo>
                    <a:pt x="178" y="45"/>
                  </a:lnTo>
                  <a:lnTo>
                    <a:pt x="227" y="45"/>
                  </a:lnTo>
                  <a:lnTo>
                    <a:pt x="227" y="69"/>
                  </a:lnTo>
                  <a:lnTo>
                    <a:pt x="237" y="69"/>
                  </a:lnTo>
                  <a:lnTo>
                    <a:pt x="237" y="78"/>
                  </a:lnTo>
                  <a:lnTo>
                    <a:pt x="263" y="78"/>
                  </a:lnTo>
                  <a:lnTo>
                    <a:pt x="263" y="97"/>
                  </a:lnTo>
                  <a:lnTo>
                    <a:pt x="272" y="97"/>
                  </a:lnTo>
                  <a:lnTo>
                    <a:pt x="272" y="130"/>
                  </a:lnTo>
                  <a:lnTo>
                    <a:pt x="277" y="130"/>
                  </a:lnTo>
                  <a:lnTo>
                    <a:pt x="277" y="171"/>
                  </a:lnTo>
                  <a:lnTo>
                    <a:pt x="284" y="171"/>
                  </a:lnTo>
                  <a:lnTo>
                    <a:pt x="284" y="267"/>
                  </a:lnTo>
                  <a:lnTo>
                    <a:pt x="319" y="267"/>
                  </a:lnTo>
                  <a:lnTo>
                    <a:pt x="319" y="296"/>
                  </a:lnTo>
                  <a:lnTo>
                    <a:pt x="407" y="296"/>
                  </a:lnTo>
                  <a:lnTo>
                    <a:pt x="407" y="324"/>
                  </a:lnTo>
                  <a:lnTo>
                    <a:pt x="454" y="324"/>
                  </a:lnTo>
                  <a:lnTo>
                    <a:pt x="454" y="352"/>
                  </a:lnTo>
                  <a:lnTo>
                    <a:pt x="475" y="352"/>
                  </a:lnTo>
                  <a:lnTo>
                    <a:pt x="475" y="381"/>
                  </a:lnTo>
                  <a:lnTo>
                    <a:pt x="539" y="381"/>
                  </a:lnTo>
                  <a:lnTo>
                    <a:pt x="539" y="466"/>
                  </a:lnTo>
                  <a:lnTo>
                    <a:pt x="567" y="466"/>
                  </a:lnTo>
                  <a:lnTo>
                    <a:pt x="567" y="494"/>
                  </a:lnTo>
                  <a:lnTo>
                    <a:pt x="589" y="494"/>
                  </a:lnTo>
                  <a:lnTo>
                    <a:pt x="589" y="523"/>
                  </a:lnTo>
                  <a:lnTo>
                    <a:pt x="603" y="523"/>
                  </a:lnTo>
                  <a:lnTo>
                    <a:pt x="603" y="546"/>
                  </a:lnTo>
                  <a:lnTo>
                    <a:pt x="659" y="546"/>
                  </a:lnTo>
                  <a:lnTo>
                    <a:pt x="659" y="582"/>
                  </a:lnTo>
                  <a:lnTo>
                    <a:pt x="700" y="582"/>
                  </a:lnTo>
                  <a:lnTo>
                    <a:pt x="700" y="605"/>
                  </a:lnTo>
                  <a:lnTo>
                    <a:pt x="778" y="605"/>
                  </a:lnTo>
                  <a:lnTo>
                    <a:pt x="778" y="634"/>
                  </a:lnTo>
                  <a:lnTo>
                    <a:pt x="799" y="634"/>
                  </a:lnTo>
                  <a:lnTo>
                    <a:pt x="799" y="690"/>
                  </a:lnTo>
                  <a:lnTo>
                    <a:pt x="830" y="690"/>
                  </a:lnTo>
                  <a:lnTo>
                    <a:pt x="830" y="719"/>
                  </a:lnTo>
                  <a:lnTo>
                    <a:pt x="841" y="719"/>
                  </a:lnTo>
                  <a:lnTo>
                    <a:pt x="841" y="747"/>
                  </a:lnTo>
                  <a:lnTo>
                    <a:pt x="848" y="747"/>
                  </a:lnTo>
                  <a:lnTo>
                    <a:pt x="848" y="832"/>
                  </a:lnTo>
                  <a:lnTo>
                    <a:pt x="905" y="832"/>
                  </a:lnTo>
                  <a:lnTo>
                    <a:pt x="905" y="896"/>
                  </a:lnTo>
                  <a:lnTo>
                    <a:pt x="926" y="896"/>
                  </a:lnTo>
                  <a:lnTo>
                    <a:pt x="926" y="924"/>
                  </a:lnTo>
                  <a:lnTo>
                    <a:pt x="969" y="924"/>
                  </a:lnTo>
                  <a:lnTo>
                    <a:pt x="969" y="953"/>
                  </a:lnTo>
                  <a:lnTo>
                    <a:pt x="1018" y="953"/>
                  </a:lnTo>
                  <a:lnTo>
                    <a:pt x="1018" y="986"/>
                  </a:lnTo>
                  <a:lnTo>
                    <a:pt x="1035" y="986"/>
                  </a:lnTo>
                  <a:lnTo>
                    <a:pt x="1035" y="1014"/>
                  </a:lnTo>
                  <a:lnTo>
                    <a:pt x="1040" y="1014"/>
                  </a:lnTo>
                  <a:lnTo>
                    <a:pt x="1040" y="1047"/>
                  </a:lnTo>
                  <a:lnTo>
                    <a:pt x="1047" y="1047"/>
                  </a:lnTo>
                  <a:lnTo>
                    <a:pt x="1047" y="1073"/>
                  </a:lnTo>
                  <a:lnTo>
                    <a:pt x="1056" y="1073"/>
                  </a:lnTo>
                  <a:lnTo>
                    <a:pt x="1056" y="1116"/>
                  </a:lnTo>
                  <a:lnTo>
                    <a:pt x="1061" y="1116"/>
                  </a:lnTo>
                  <a:lnTo>
                    <a:pt x="1061" y="1134"/>
                  </a:lnTo>
                  <a:lnTo>
                    <a:pt x="1073" y="1134"/>
                  </a:lnTo>
                  <a:lnTo>
                    <a:pt x="1073" y="1172"/>
                  </a:lnTo>
                  <a:lnTo>
                    <a:pt x="1082" y="1172"/>
                  </a:lnTo>
                  <a:lnTo>
                    <a:pt x="1082" y="1241"/>
                  </a:lnTo>
                  <a:lnTo>
                    <a:pt x="1089" y="1241"/>
                  </a:lnTo>
                  <a:lnTo>
                    <a:pt x="1089" y="1276"/>
                  </a:lnTo>
                  <a:lnTo>
                    <a:pt x="1096" y="1276"/>
                  </a:lnTo>
                  <a:lnTo>
                    <a:pt x="1096" y="1290"/>
                  </a:lnTo>
                  <a:lnTo>
                    <a:pt x="1146" y="1290"/>
                  </a:lnTo>
                  <a:lnTo>
                    <a:pt x="1146" y="1326"/>
                  </a:lnTo>
                  <a:lnTo>
                    <a:pt x="1274" y="1326"/>
                  </a:lnTo>
                  <a:lnTo>
                    <a:pt x="1274" y="1364"/>
                  </a:lnTo>
                  <a:lnTo>
                    <a:pt x="1321" y="1364"/>
                  </a:lnTo>
                  <a:lnTo>
                    <a:pt x="1321" y="1392"/>
                  </a:lnTo>
                  <a:lnTo>
                    <a:pt x="1330" y="1392"/>
                  </a:lnTo>
                  <a:lnTo>
                    <a:pt x="1330" y="1420"/>
                  </a:lnTo>
                  <a:lnTo>
                    <a:pt x="1335" y="1420"/>
                  </a:lnTo>
                  <a:lnTo>
                    <a:pt x="1335" y="1491"/>
                  </a:lnTo>
                  <a:lnTo>
                    <a:pt x="1344" y="1491"/>
                  </a:lnTo>
                  <a:lnTo>
                    <a:pt x="1344" y="1524"/>
                  </a:lnTo>
                  <a:lnTo>
                    <a:pt x="1352" y="1524"/>
                  </a:lnTo>
                  <a:lnTo>
                    <a:pt x="1352" y="1553"/>
                  </a:lnTo>
                  <a:lnTo>
                    <a:pt x="1413" y="1553"/>
                  </a:lnTo>
                  <a:lnTo>
                    <a:pt x="1413" y="1586"/>
                  </a:lnTo>
                  <a:lnTo>
                    <a:pt x="1427" y="1586"/>
                  </a:lnTo>
                  <a:lnTo>
                    <a:pt x="1427" y="1664"/>
                  </a:lnTo>
                  <a:lnTo>
                    <a:pt x="1441" y="1664"/>
                  </a:lnTo>
                  <a:lnTo>
                    <a:pt x="1441" y="1723"/>
                  </a:lnTo>
                  <a:lnTo>
                    <a:pt x="1493" y="1723"/>
                  </a:lnTo>
                  <a:lnTo>
                    <a:pt x="1493" y="1756"/>
                  </a:lnTo>
                  <a:lnTo>
                    <a:pt x="1505" y="1756"/>
                  </a:lnTo>
                  <a:lnTo>
                    <a:pt x="1505" y="1794"/>
                  </a:lnTo>
                  <a:lnTo>
                    <a:pt x="1562" y="1794"/>
                  </a:lnTo>
                  <a:lnTo>
                    <a:pt x="1562" y="1829"/>
                  </a:lnTo>
                  <a:lnTo>
                    <a:pt x="1576" y="1829"/>
                  </a:lnTo>
                  <a:lnTo>
                    <a:pt x="1576" y="1857"/>
                  </a:lnTo>
                  <a:lnTo>
                    <a:pt x="1590" y="1857"/>
                  </a:lnTo>
                  <a:lnTo>
                    <a:pt x="1590" y="1890"/>
                  </a:lnTo>
                  <a:lnTo>
                    <a:pt x="1822" y="1890"/>
                  </a:lnTo>
                  <a:lnTo>
                    <a:pt x="1822" y="1966"/>
                  </a:lnTo>
                  <a:lnTo>
                    <a:pt x="1878" y="1966"/>
                  </a:lnTo>
                  <a:lnTo>
                    <a:pt x="1878" y="2016"/>
                  </a:lnTo>
                  <a:lnTo>
                    <a:pt x="1892" y="2016"/>
                  </a:lnTo>
                  <a:lnTo>
                    <a:pt x="1892" y="2053"/>
                  </a:lnTo>
                  <a:lnTo>
                    <a:pt x="1985" y="2053"/>
                  </a:lnTo>
                  <a:lnTo>
                    <a:pt x="1985" y="2124"/>
                  </a:lnTo>
                  <a:lnTo>
                    <a:pt x="2091" y="2124"/>
                  </a:lnTo>
                  <a:lnTo>
                    <a:pt x="2091" y="2195"/>
                  </a:lnTo>
                  <a:lnTo>
                    <a:pt x="2450" y="2195"/>
                  </a:lnTo>
                  <a:lnTo>
                    <a:pt x="2450" y="2268"/>
                  </a:lnTo>
                </a:path>
              </a:pathLst>
            </a:custGeom>
            <a:noFill/>
            <a:ln w="38100">
              <a:solidFill>
                <a:srgbClr val="00206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199" name="Text Box 17"/>
          <p:cNvSpPr txBox="1">
            <a:spLocks noChangeArrowheads="1"/>
          </p:cNvSpPr>
          <p:nvPr/>
        </p:nvSpPr>
        <p:spPr bwMode="auto">
          <a:xfrm>
            <a:off x="966788" y="4568825"/>
            <a:ext cx="31543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Time from randomisation (months)</a:t>
            </a:r>
          </a:p>
        </p:txBody>
      </p:sp>
      <p:sp>
        <p:nvSpPr>
          <p:cNvPr id="8200" name="Text Box 92"/>
          <p:cNvSpPr txBox="1">
            <a:spLocks noChangeArrowheads="1"/>
          </p:cNvSpPr>
          <p:nvPr/>
        </p:nvSpPr>
        <p:spPr bwMode="auto">
          <a:xfrm>
            <a:off x="1117600" y="1520825"/>
            <a:ext cx="4302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1.0</a:t>
            </a:r>
          </a:p>
        </p:txBody>
      </p:sp>
      <p:sp>
        <p:nvSpPr>
          <p:cNvPr id="8201" name="Text Box 93"/>
          <p:cNvSpPr txBox="1">
            <a:spLocks noChangeArrowheads="1"/>
          </p:cNvSpPr>
          <p:nvPr/>
        </p:nvSpPr>
        <p:spPr bwMode="auto">
          <a:xfrm>
            <a:off x="1117600" y="2014538"/>
            <a:ext cx="430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0.8</a:t>
            </a:r>
          </a:p>
        </p:txBody>
      </p:sp>
      <p:sp>
        <p:nvSpPr>
          <p:cNvPr id="8202" name="Text Box 94"/>
          <p:cNvSpPr txBox="1">
            <a:spLocks noChangeArrowheads="1"/>
          </p:cNvSpPr>
          <p:nvPr/>
        </p:nvSpPr>
        <p:spPr bwMode="auto">
          <a:xfrm>
            <a:off x="1117600" y="2520950"/>
            <a:ext cx="430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0.6</a:t>
            </a:r>
          </a:p>
        </p:txBody>
      </p:sp>
      <p:sp>
        <p:nvSpPr>
          <p:cNvPr id="8203" name="Text Box 95"/>
          <p:cNvSpPr txBox="1">
            <a:spLocks noChangeArrowheads="1"/>
          </p:cNvSpPr>
          <p:nvPr/>
        </p:nvSpPr>
        <p:spPr bwMode="auto">
          <a:xfrm>
            <a:off x="1117600" y="3033713"/>
            <a:ext cx="430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0.4</a:t>
            </a:r>
          </a:p>
        </p:txBody>
      </p:sp>
      <p:sp>
        <p:nvSpPr>
          <p:cNvPr id="8204" name="Text Box 96"/>
          <p:cNvSpPr txBox="1">
            <a:spLocks noChangeArrowheads="1"/>
          </p:cNvSpPr>
          <p:nvPr/>
        </p:nvSpPr>
        <p:spPr bwMode="auto">
          <a:xfrm>
            <a:off x="1117600" y="3540125"/>
            <a:ext cx="4302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0.2</a:t>
            </a:r>
          </a:p>
        </p:txBody>
      </p:sp>
      <p:sp>
        <p:nvSpPr>
          <p:cNvPr id="8205" name="Text Box 97"/>
          <p:cNvSpPr txBox="1">
            <a:spLocks noChangeArrowheads="1"/>
          </p:cNvSpPr>
          <p:nvPr/>
        </p:nvSpPr>
        <p:spPr bwMode="auto">
          <a:xfrm>
            <a:off x="1117600" y="4064000"/>
            <a:ext cx="4302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0.0</a:t>
            </a:r>
          </a:p>
        </p:txBody>
      </p:sp>
      <p:sp>
        <p:nvSpPr>
          <p:cNvPr id="8206" name="Text Box 98"/>
          <p:cNvSpPr txBox="1">
            <a:spLocks noChangeArrowheads="1"/>
          </p:cNvSpPr>
          <p:nvPr/>
        </p:nvSpPr>
        <p:spPr bwMode="auto">
          <a:xfrm>
            <a:off x="1443038" y="4271963"/>
            <a:ext cx="2825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0</a:t>
            </a:r>
          </a:p>
        </p:txBody>
      </p:sp>
      <p:sp>
        <p:nvSpPr>
          <p:cNvPr id="8207" name="Text Placeholder 2"/>
          <p:cNvSpPr>
            <a:spLocks/>
          </p:cNvSpPr>
          <p:nvPr/>
        </p:nvSpPr>
        <p:spPr bwMode="auto">
          <a:xfrm>
            <a:off x="1704975" y="1190625"/>
            <a:ext cx="20002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defTabSz="457200" eaLnBrk="0" hangingPunct="0">
              <a:spcBef>
                <a:spcPct val="30000"/>
              </a:spcBef>
              <a:spcAft>
                <a:spcPct val="30000"/>
              </a:spcAft>
              <a:buClr>
                <a:srgbClr val="FF3300"/>
              </a:buClr>
              <a:buSzPct val="80000"/>
              <a:buFont typeface="Wingdings" charset="0"/>
              <a:buNone/>
            </a:pPr>
            <a:r>
              <a:rPr lang="en-GB" altLang="zh-TW" b="1">
                <a:solidFill>
                  <a:srgbClr val="000000"/>
                </a:solidFill>
                <a:latin typeface="Calibri" charset="0"/>
                <a:ea typeface="PMingLiU" charset="0"/>
                <a:cs typeface="Arial" charset="0"/>
              </a:rPr>
              <a:t>PFS (2008)</a:t>
            </a:r>
          </a:p>
        </p:txBody>
      </p:sp>
      <p:grpSp>
        <p:nvGrpSpPr>
          <p:cNvPr id="8208" name="Group 157"/>
          <p:cNvGrpSpPr>
            <a:grpSpLocks/>
          </p:cNvGrpSpPr>
          <p:nvPr/>
        </p:nvGrpSpPr>
        <p:grpSpPr bwMode="auto">
          <a:xfrm>
            <a:off x="2260600" y="1593850"/>
            <a:ext cx="1889125" cy="808038"/>
            <a:chOff x="1566" y="1217"/>
            <a:chExt cx="1190" cy="532"/>
          </a:xfrm>
        </p:grpSpPr>
        <p:sp>
          <p:nvSpPr>
            <p:cNvPr id="8264" name="Rectangle 84"/>
            <p:cNvSpPr>
              <a:spLocks noChangeArrowheads="1"/>
            </p:cNvSpPr>
            <p:nvPr/>
          </p:nvSpPr>
          <p:spPr bwMode="auto">
            <a:xfrm>
              <a:off x="1566" y="1217"/>
              <a:ext cx="1125" cy="53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457200" eaLnBrk="0" hangingPunct="0">
                <a:spcBef>
                  <a:spcPct val="10000"/>
                </a:spcBef>
                <a:spcAft>
                  <a:spcPct val="10000"/>
                </a:spcAft>
              </a:pPr>
              <a:r>
                <a:rPr lang="en-GB" altLang="ja-JP" sz="1200" b="1">
                  <a:solidFill>
                    <a:srgbClr val="000000"/>
                  </a:solidFill>
                  <a:latin typeface="Calibri" charset="0"/>
                  <a:cs typeface="Arial" charset="0"/>
                </a:rPr>
                <a:t>Gefitinib </a:t>
              </a:r>
              <a:r>
                <a:rPr lang="en-GB" altLang="ja-JP" sz="1200" b="1" i="1">
                  <a:solidFill>
                    <a:srgbClr val="000000"/>
                  </a:solidFill>
                  <a:latin typeface="Calibri" charset="0"/>
                  <a:cs typeface="Arial" charset="0"/>
                </a:rPr>
                <a:t>EGFR</a:t>
              </a:r>
              <a:r>
                <a:rPr lang="en-GB" altLang="ja-JP" sz="1200" b="1">
                  <a:solidFill>
                    <a:srgbClr val="000000"/>
                  </a:solidFill>
                  <a:latin typeface="Calibri" charset="0"/>
                  <a:cs typeface="Arial" charset="0"/>
                </a:rPr>
                <a:t> M+</a:t>
              </a:r>
            </a:p>
            <a:p>
              <a:pPr defTabSz="457200" eaLnBrk="0" hangingPunct="0">
                <a:spcBef>
                  <a:spcPct val="10000"/>
                </a:spcBef>
                <a:spcAft>
                  <a:spcPct val="10000"/>
                </a:spcAft>
              </a:pPr>
              <a:r>
                <a:rPr lang="en-GB" altLang="ja-JP" sz="1200" b="1">
                  <a:solidFill>
                    <a:srgbClr val="000000"/>
                  </a:solidFill>
                  <a:latin typeface="Calibri" charset="0"/>
                  <a:cs typeface="Arial" charset="0"/>
                </a:rPr>
                <a:t>Gefitinib </a:t>
              </a:r>
              <a:r>
                <a:rPr lang="en-GB" altLang="ja-JP" sz="1200" b="1" i="1">
                  <a:solidFill>
                    <a:srgbClr val="000000"/>
                  </a:solidFill>
                  <a:latin typeface="Calibri" charset="0"/>
                  <a:cs typeface="Arial" charset="0"/>
                </a:rPr>
                <a:t>EGFR</a:t>
              </a:r>
              <a:r>
                <a:rPr lang="en-GB" altLang="ja-JP" sz="1200" b="1">
                  <a:solidFill>
                    <a:srgbClr val="000000"/>
                  </a:solidFill>
                  <a:latin typeface="Calibri" charset="0"/>
                  <a:cs typeface="Arial" charset="0"/>
                </a:rPr>
                <a:t> M-</a:t>
              </a:r>
            </a:p>
            <a:p>
              <a:pPr defTabSz="457200" eaLnBrk="0" hangingPunct="0">
                <a:spcBef>
                  <a:spcPct val="10000"/>
                </a:spcBef>
                <a:spcAft>
                  <a:spcPct val="10000"/>
                </a:spcAft>
              </a:pPr>
              <a:r>
                <a:rPr lang="en-GB" altLang="ja-JP" sz="1200" b="1">
                  <a:solidFill>
                    <a:srgbClr val="000000"/>
                  </a:solidFill>
                  <a:latin typeface="Calibri" charset="0"/>
                  <a:cs typeface="Arial" charset="0"/>
                </a:rPr>
                <a:t>C / P </a:t>
              </a:r>
              <a:r>
                <a:rPr lang="en-GB" altLang="ja-JP" sz="1200" b="1" i="1">
                  <a:solidFill>
                    <a:srgbClr val="000000"/>
                  </a:solidFill>
                  <a:latin typeface="Calibri" charset="0"/>
                  <a:cs typeface="Arial" charset="0"/>
                </a:rPr>
                <a:t>EGFR</a:t>
              </a:r>
              <a:r>
                <a:rPr lang="en-GB" altLang="ja-JP" sz="1200" b="1">
                  <a:solidFill>
                    <a:srgbClr val="000000"/>
                  </a:solidFill>
                  <a:latin typeface="Calibri" charset="0"/>
                  <a:cs typeface="Arial" charset="0"/>
                </a:rPr>
                <a:t> M+</a:t>
              </a:r>
            </a:p>
            <a:p>
              <a:pPr defTabSz="457200" eaLnBrk="0" hangingPunct="0">
                <a:spcBef>
                  <a:spcPct val="10000"/>
                </a:spcBef>
                <a:spcAft>
                  <a:spcPct val="10000"/>
                </a:spcAft>
              </a:pPr>
              <a:r>
                <a:rPr lang="en-GB" altLang="ja-JP" sz="1200" b="1">
                  <a:solidFill>
                    <a:srgbClr val="000000"/>
                  </a:solidFill>
                  <a:latin typeface="Calibri" charset="0"/>
                  <a:cs typeface="Arial" charset="0"/>
                </a:rPr>
                <a:t>C / P </a:t>
              </a:r>
              <a:r>
                <a:rPr lang="en-GB" altLang="ja-JP" sz="1200" b="1" i="1">
                  <a:solidFill>
                    <a:srgbClr val="000000"/>
                  </a:solidFill>
                  <a:latin typeface="Calibri" charset="0"/>
                  <a:cs typeface="Arial" charset="0"/>
                </a:rPr>
                <a:t>EGFR</a:t>
              </a:r>
              <a:r>
                <a:rPr lang="en-GB" altLang="ja-JP" sz="1200" b="1">
                  <a:solidFill>
                    <a:srgbClr val="000000"/>
                  </a:solidFill>
                  <a:latin typeface="Calibri" charset="0"/>
                  <a:cs typeface="Arial" charset="0"/>
                </a:rPr>
                <a:t> M-</a:t>
              </a:r>
            </a:p>
          </p:txBody>
        </p:sp>
        <p:sp>
          <p:nvSpPr>
            <p:cNvPr id="8265" name="Line 153"/>
            <p:cNvSpPr>
              <a:spLocks noChangeShapeType="1"/>
            </p:cNvSpPr>
            <p:nvPr/>
          </p:nvSpPr>
          <p:spPr bwMode="auto">
            <a:xfrm>
              <a:off x="2487" y="1271"/>
              <a:ext cx="269" cy="0"/>
            </a:xfrm>
            <a:prstGeom prst="line">
              <a:avLst/>
            </a:prstGeom>
            <a:noFill/>
            <a:ln w="381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66" name="Line 154"/>
            <p:cNvSpPr>
              <a:spLocks noChangeShapeType="1"/>
            </p:cNvSpPr>
            <p:nvPr/>
          </p:nvSpPr>
          <p:spPr bwMode="auto">
            <a:xfrm>
              <a:off x="2487" y="1416"/>
              <a:ext cx="269" cy="0"/>
            </a:xfrm>
            <a:prstGeom prst="line">
              <a:avLst/>
            </a:prstGeom>
            <a:noFill/>
            <a:ln w="38100">
              <a:solidFill>
                <a:srgbClr val="00206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67" name="Line 155"/>
            <p:cNvSpPr>
              <a:spLocks noChangeShapeType="1"/>
            </p:cNvSpPr>
            <p:nvPr/>
          </p:nvSpPr>
          <p:spPr bwMode="auto">
            <a:xfrm>
              <a:off x="2487" y="1561"/>
              <a:ext cx="269" cy="0"/>
            </a:xfrm>
            <a:prstGeom prst="line">
              <a:avLst/>
            </a:prstGeom>
            <a:noFill/>
            <a:ln w="381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68" name="Line 156"/>
            <p:cNvSpPr>
              <a:spLocks noChangeShapeType="1"/>
            </p:cNvSpPr>
            <p:nvPr/>
          </p:nvSpPr>
          <p:spPr bwMode="auto">
            <a:xfrm>
              <a:off x="2487" y="1694"/>
              <a:ext cx="269" cy="0"/>
            </a:xfrm>
            <a:prstGeom prst="line">
              <a:avLst/>
            </a:prstGeom>
            <a:noFill/>
            <a:ln w="38100">
              <a:solidFill>
                <a:srgbClr val="00206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8209" name="Freeform 171"/>
          <p:cNvSpPr>
            <a:spLocks/>
          </p:cNvSpPr>
          <p:nvPr/>
        </p:nvSpPr>
        <p:spPr bwMode="auto">
          <a:xfrm>
            <a:off x="5310188" y="1668463"/>
            <a:ext cx="3106737" cy="2138362"/>
          </a:xfrm>
          <a:custGeom>
            <a:avLst/>
            <a:gdLst>
              <a:gd name="T0" fmla="*/ 0 w 4275"/>
              <a:gd name="T1" fmla="*/ 2147483647 h 2013"/>
              <a:gd name="T2" fmla="*/ 0 w 4275"/>
              <a:gd name="T3" fmla="*/ 2147483647 h 2013"/>
              <a:gd name="T4" fmla="*/ 0 w 4275"/>
              <a:gd name="T5" fmla="*/ 2147483647 h 2013"/>
              <a:gd name="T6" fmla="*/ 0 w 4275"/>
              <a:gd name="T7" fmla="*/ 2147483647 h 2013"/>
              <a:gd name="T8" fmla="*/ 0 w 4275"/>
              <a:gd name="T9" fmla="*/ 2147483647 h 2013"/>
              <a:gd name="T10" fmla="*/ 0 w 4275"/>
              <a:gd name="T11" fmla="*/ 2147483647 h 2013"/>
              <a:gd name="T12" fmla="*/ 0 w 4275"/>
              <a:gd name="T13" fmla="*/ 2147483647 h 2013"/>
              <a:gd name="T14" fmla="*/ 0 w 4275"/>
              <a:gd name="T15" fmla="*/ 2147483647 h 2013"/>
              <a:gd name="T16" fmla="*/ 0 w 4275"/>
              <a:gd name="T17" fmla="*/ 2147483647 h 2013"/>
              <a:gd name="T18" fmla="*/ 0 w 4275"/>
              <a:gd name="T19" fmla="*/ 2147483647 h 2013"/>
              <a:gd name="T20" fmla="*/ 0 w 4275"/>
              <a:gd name="T21" fmla="*/ 2147483647 h 2013"/>
              <a:gd name="T22" fmla="*/ 0 w 4275"/>
              <a:gd name="T23" fmla="*/ 2147483647 h 2013"/>
              <a:gd name="T24" fmla="*/ 0 w 4275"/>
              <a:gd name="T25" fmla="*/ 2147483647 h 2013"/>
              <a:gd name="T26" fmla="*/ 0 w 4275"/>
              <a:gd name="T27" fmla="*/ 2147483647 h 2013"/>
              <a:gd name="T28" fmla="*/ 0 w 4275"/>
              <a:gd name="T29" fmla="*/ 2147483647 h 2013"/>
              <a:gd name="T30" fmla="*/ 0 w 4275"/>
              <a:gd name="T31" fmla="*/ 2147483647 h 2013"/>
              <a:gd name="T32" fmla="*/ 0 w 4275"/>
              <a:gd name="T33" fmla="*/ 2147483647 h 2013"/>
              <a:gd name="T34" fmla="*/ 0 w 4275"/>
              <a:gd name="T35" fmla="*/ 2147483647 h 2013"/>
              <a:gd name="T36" fmla="*/ 0 w 4275"/>
              <a:gd name="T37" fmla="*/ 2147483647 h 2013"/>
              <a:gd name="T38" fmla="*/ 0 w 4275"/>
              <a:gd name="T39" fmla="*/ 2147483647 h 2013"/>
              <a:gd name="T40" fmla="*/ 0 w 4275"/>
              <a:gd name="T41" fmla="*/ 2147483647 h 2013"/>
              <a:gd name="T42" fmla="*/ 0 w 4275"/>
              <a:gd name="T43" fmla="*/ 2147483647 h 2013"/>
              <a:gd name="T44" fmla="*/ 0 w 4275"/>
              <a:gd name="T45" fmla="*/ 2147483647 h 2013"/>
              <a:gd name="T46" fmla="*/ 0 w 4275"/>
              <a:gd name="T47" fmla="*/ 2147483647 h 2013"/>
              <a:gd name="T48" fmla="*/ 0 w 4275"/>
              <a:gd name="T49" fmla="*/ 2147483647 h 2013"/>
              <a:gd name="T50" fmla="*/ 0 w 4275"/>
              <a:gd name="T51" fmla="*/ 2147483647 h 2013"/>
              <a:gd name="T52" fmla="*/ 0 w 4275"/>
              <a:gd name="T53" fmla="*/ 2147483647 h 2013"/>
              <a:gd name="T54" fmla="*/ 0 w 4275"/>
              <a:gd name="T55" fmla="*/ 2147483647 h 2013"/>
              <a:gd name="T56" fmla="*/ 0 w 4275"/>
              <a:gd name="T57" fmla="*/ 2147483647 h 2013"/>
              <a:gd name="T58" fmla="*/ 0 w 4275"/>
              <a:gd name="T59" fmla="*/ 2147483647 h 2013"/>
              <a:gd name="T60" fmla="*/ 0 w 4275"/>
              <a:gd name="T61" fmla="*/ 2147483647 h 2013"/>
              <a:gd name="T62" fmla="*/ 0 w 4275"/>
              <a:gd name="T63" fmla="*/ 2147483647 h 2013"/>
              <a:gd name="T64" fmla="*/ 0 w 4275"/>
              <a:gd name="T65" fmla="*/ 2147483647 h 2013"/>
              <a:gd name="T66" fmla="*/ 0 w 4275"/>
              <a:gd name="T67" fmla="*/ 2147483647 h 2013"/>
              <a:gd name="T68" fmla="*/ 0 w 4275"/>
              <a:gd name="T69" fmla="*/ 2147483647 h 2013"/>
              <a:gd name="T70" fmla="*/ 0 w 4275"/>
              <a:gd name="T71" fmla="*/ 2147483647 h 2013"/>
              <a:gd name="T72" fmla="*/ 0 w 4275"/>
              <a:gd name="T73" fmla="*/ 2147483647 h 2013"/>
              <a:gd name="T74" fmla="*/ 0 w 4275"/>
              <a:gd name="T75" fmla="*/ 2147483647 h 2013"/>
              <a:gd name="T76" fmla="*/ 0 w 4275"/>
              <a:gd name="T77" fmla="*/ 2147483647 h 2013"/>
              <a:gd name="T78" fmla="*/ 0 w 4275"/>
              <a:gd name="T79" fmla="*/ 2147483647 h 2013"/>
              <a:gd name="T80" fmla="*/ 0 w 4275"/>
              <a:gd name="T81" fmla="*/ 2147483647 h 2013"/>
              <a:gd name="T82" fmla="*/ 0 w 4275"/>
              <a:gd name="T83" fmla="*/ 2147483647 h 2013"/>
              <a:gd name="T84" fmla="*/ 0 w 4275"/>
              <a:gd name="T85" fmla="*/ 2147483647 h 2013"/>
              <a:gd name="T86" fmla="*/ 0 w 4275"/>
              <a:gd name="T87" fmla="*/ 2147483647 h 2013"/>
              <a:gd name="T88" fmla="*/ 0 w 4275"/>
              <a:gd name="T89" fmla="*/ 2147483647 h 2013"/>
              <a:gd name="T90" fmla="*/ 0 w 4275"/>
              <a:gd name="T91" fmla="*/ 2147483647 h 2013"/>
              <a:gd name="T92" fmla="*/ 0 w 4275"/>
              <a:gd name="T93" fmla="*/ 2147483647 h 2013"/>
              <a:gd name="T94" fmla="*/ 0 w 4275"/>
              <a:gd name="T95" fmla="*/ 2147483647 h 2013"/>
              <a:gd name="T96" fmla="*/ 0 w 4275"/>
              <a:gd name="T97" fmla="*/ 2147483647 h 2013"/>
              <a:gd name="T98" fmla="*/ 0 w 4275"/>
              <a:gd name="T99" fmla="*/ 2147483647 h 2013"/>
              <a:gd name="T100" fmla="*/ 0 w 4275"/>
              <a:gd name="T101" fmla="*/ 2147483647 h 2013"/>
              <a:gd name="T102" fmla="*/ 0 w 4275"/>
              <a:gd name="T103" fmla="*/ 2147483647 h 2013"/>
              <a:gd name="T104" fmla="*/ 0 w 4275"/>
              <a:gd name="T105" fmla="*/ 2147483647 h 2013"/>
              <a:gd name="T106" fmla="*/ 0 w 4275"/>
              <a:gd name="T107" fmla="*/ 2147483647 h 2013"/>
              <a:gd name="T108" fmla="*/ 0 w 4275"/>
              <a:gd name="T109" fmla="*/ 2147483647 h 2013"/>
              <a:gd name="T110" fmla="*/ 0 w 4275"/>
              <a:gd name="T111" fmla="*/ 2147483647 h 2013"/>
              <a:gd name="T112" fmla="*/ 0 w 4275"/>
              <a:gd name="T113" fmla="*/ 2147483647 h 20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75"/>
              <a:gd name="T172" fmla="*/ 0 h 2013"/>
              <a:gd name="T173" fmla="*/ 4275 w 4275"/>
              <a:gd name="T174" fmla="*/ 2013 h 20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75" h="2013">
                <a:moveTo>
                  <a:pt x="0" y="0"/>
                </a:moveTo>
                <a:lnTo>
                  <a:pt x="59" y="0"/>
                </a:lnTo>
                <a:lnTo>
                  <a:pt x="59" y="14"/>
                </a:lnTo>
                <a:lnTo>
                  <a:pt x="127" y="14"/>
                </a:lnTo>
                <a:lnTo>
                  <a:pt x="127" y="50"/>
                </a:lnTo>
                <a:lnTo>
                  <a:pt x="269" y="50"/>
                </a:lnTo>
                <a:lnTo>
                  <a:pt x="269" y="73"/>
                </a:lnTo>
                <a:lnTo>
                  <a:pt x="366" y="73"/>
                </a:lnTo>
                <a:lnTo>
                  <a:pt x="366" y="92"/>
                </a:lnTo>
                <a:lnTo>
                  <a:pt x="481" y="92"/>
                </a:lnTo>
                <a:lnTo>
                  <a:pt x="481" y="106"/>
                </a:lnTo>
                <a:lnTo>
                  <a:pt x="557" y="106"/>
                </a:lnTo>
                <a:lnTo>
                  <a:pt x="557" y="130"/>
                </a:lnTo>
                <a:lnTo>
                  <a:pt x="564" y="130"/>
                </a:lnTo>
                <a:lnTo>
                  <a:pt x="564" y="149"/>
                </a:lnTo>
                <a:lnTo>
                  <a:pt x="600" y="149"/>
                </a:lnTo>
                <a:lnTo>
                  <a:pt x="600" y="165"/>
                </a:lnTo>
                <a:lnTo>
                  <a:pt x="635" y="165"/>
                </a:lnTo>
                <a:lnTo>
                  <a:pt x="635" y="206"/>
                </a:lnTo>
                <a:lnTo>
                  <a:pt x="659" y="206"/>
                </a:lnTo>
                <a:lnTo>
                  <a:pt x="659" y="220"/>
                </a:lnTo>
                <a:lnTo>
                  <a:pt x="692" y="220"/>
                </a:lnTo>
                <a:lnTo>
                  <a:pt x="692" y="241"/>
                </a:lnTo>
                <a:lnTo>
                  <a:pt x="713" y="241"/>
                </a:lnTo>
                <a:lnTo>
                  <a:pt x="713" y="262"/>
                </a:lnTo>
                <a:lnTo>
                  <a:pt x="746" y="262"/>
                </a:lnTo>
                <a:lnTo>
                  <a:pt x="746" y="276"/>
                </a:lnTo>
                <a:lnTo>
                  <a:pt x="777" y="276"/>
                </a:lnTo>
                <a:lnTo>
                  <a:pt x="777" y="298"/>
                </a:lnTo>
                <a:lnTo>
                  <a:pt x="810" y="298"/>
                </a:lnTo>
                <a:lnTo>
                  <a:pt x="810" y="333"/>
                </a:lnTo>
                <a:lnTo>
                  <a:pt x="840" y="333"/>
                </a:lnTo>
                <a:lnTo>
                  <a:pt x="840" y="354"/>
                </a:lnTo>
                <a:lnTo>
                  <a:pt x="855" y="354"/>
                </a:lnTo>
                <a:lnTo>
                  <a:pt x="855" y="371"/>
                </a:lnTo>
                <a:lnTo>
                  <a:pt x="862" y="371"/>
                </a:lnTo>
                <a:lnTo>
                  <a:pt x="862" y="390"/>
                </a:lnTo>
                <a:lnTo>
                  <a:pt x="869" y="390"/>
                </a:lnTo>
                <a:lnTo>
                  <a:pt x="869" y="411"/>
                </a:lnTo>
                <a:lnTo>
                  <a:pt x="883" y="411"/>
                </a:lnTo>
                <a:lnTo>
                  <a:pt x="883" y="423"/>
                </a:lnTo>
                <a:lnTo>
                  <a:pt x="895" y="423"/>
                </a:lnTo>
                <a:lnTo>
                  <a:pt x="895" y="447"/>
                </a:lnTo>
                <a:lnTo>
                  <a:pt x="902" y="447"/>
                </a:lnTo>
                <a:lnTo>
                  <a:pt x="902" y="466"/>
                </a:lnTo>
                <a:lnTo>
                  <a:pt x="959" y="466"/>
                </a:lnTo>
                <a:lnTo>
                  <a:pt x="959" y="480"/>
                </a:lnTo>
                <a:lnTo>
                  <a:pt x="1037" y="480"/>
                </a:lnTo>
                <a:lnTo>
                  <a:pt x="1037" y="539"/>
                </a:lnTo>
                <a:lnTo>
                  <a:pt x="1053" y="539"/>
                </a:lnTo>
                <a:lnTo>
                  <a:pt x="1053" y="558"/>
                </a:lnTo>
                <a:lnTo>
                  <a:pt x="1072" y="558"/>
                </a:lnTo>
                <a:lnTo>
                  <a:pt x="1072" y="581"/>
                </a:lnTo>
                <a:lnTo>
                  <a:pt x="1107" y="581"/>
                </a:lnTo>
                <a:lnTo>
                  <a:pt x="1107" y="603"/>
                </a:lnTo>
                <a:lnTo>
                  <a:pt x="1136" y="603"/>
                </a:lnTo>
                <a:lnTo>
                  <a:pt x="1136" y="617"/>
                </a:lnTo>
                <a:lnTo>
                  <a:pt x="1148" y="617"/>
                </a:lnTo>
                <a:lnTo>
                  <a:pt x="1148" y="636"/>
                </a:lnTo>
                <a:lnTo>
                  <a:pt x="1157" y="636"/>
                </a:lnTo>
                <a:lnTo>
                  <a:pt x="1157" y="659"/>
                </a:lnTo>
                <a:lnTo>
                  <a:pt x="1164" y="659"/>
                </a:lnTo>
                <a:lnTo>
                  <a:pt x="1164" y="669"/>
                </a:lnTo>
                <a:lnTo>
                  <a:pt x="1178" y="669"/>
                </a:lnTo>
                <a:lnTo>
                  <a:pt x="1178" y="714"/>
                </a:lnTo>
                <a:lnTo>
                  <a:pt x="1221" y="714"/>
                </a:lnTo>
                <a:lnTo>
                  <a:pt x="1221" y="749"/>
                </a:lnTo>
                <a:lnTo>
                  <a:pt x="1277" y="749"/>
                </a:lnTo>
                <a:lnTo>
                  <a:pt x="1277" y="773"/>
                </a:lnTo>
                <a:lnTo>
                  <a:pt x="1292" y="773"/>
                </a:lnTo>
                <a:lnTo>
                  <a:pt x="1292" y="784"/>
                </a:lnTo>
                <a:lnTo>
                  <a:pt x="1306" y="784"/>
                </a:lnTo>
                <a:lnTo>
                  <a:pt x="1306" y="806"/>
                </a:lnTo>
                <a:lnTo>
                  <a:pt x="1348" y="806"/>
                </a:lnTo>
                <a:lnTo>
                  <a:pt x="1348" y="827"/>
                </a:lnTo>
                <a:lnTo>
                  <a:pt x="1370" y="827"/>
                </a:lnTo>
                <a:lnTo>
                  <a:pt x="1370" y="844"/>
                </a:lnTo>
                <a:lnTo>
                  <a:pt x="1516" y="844"/>
                </a:lnTo>
                <a:lnTo>
                  <a:pt x="1516" y="862"/>
                </a:lnTo>
                <a:lnTo>
                  <a:pt x="1544" y="862"/>
                </a:lnTo>
                <a:lnTo>
                  <a:pt x="1544" y="884"/>
                </a:lnTo>
                <a:lnTo>
                  <a:pt x="1559" y="884"/>
                </a:lnTo>
                <a:lnTo>
                  <a:pt x="1559" y="917"/>
                </a:lnTo>
                <a:lnTo>
                  <a:pt x="1573" y="917"/>
                </a:lnTo>
                <a:lnTo>
                  <a:pt x="1573" y="940"/>
                </a:lnTo>
                <a:lnTo>
                  <a:pt x="1608" y="940"/>
                </a:lnTo>
                <a:lnTo>
                  <a:pt x="1608" y="962"/>
                </a:lnTo>
                <a:lnTo>
                  <a:pt x="1644" y="962"/>
                </a:lnTo>
                <a:lnTo>
                  <a:pt x="1644" y="978"/>
                </a:lnTo>
                <a:lnTo>
                  <a:pt x="1651" y="978"/>
                </a:lnTo>
                <a:lnTo>
                  <a:pt x="1651" y="997"/>
                </a:lnTo>
                <a:lnTo>
                  <a:pt x="1672" y="997"/>
                </a:lnTo>
                <a:lnTo>
                  <a:pt x="1672" y="1018"/>
                </a:lnTo>
                <a:lnTo>
                  <a:pt x="1705" y="1018"/>
                </a:lnTo>
                <a:lnTo>
                  <a:pt x="1705" y="1030"/>
                </a:lnTo>
                <a:lnTo>
                  <a:pt x="1740" y="1030"/>
                </a:lnTo>
                <a:lnTo>
                  <a:pt x="1740" y="1054"/>
                </a:lnTo>
                <a:lnTo>
                  <a:pt x="1771" y="1054"/>
                </a:lnTo>
                <a:lnTo>
                  <a:pt x="1771" y="1075"/>
                </a:lnTo>
                <a:lnTo>
                  <a:pt x="1833" y="1075"/>
                </a:lnTo>
                <a:lnTo>
                  <a:pt x="1833" y="1089"/>
                </a:lnTo>
                <a:lnTo>
                  <a:pt x="1892" y="1089"/>
                </a:lnTo>
                <a:lnTo>
                  <a:pt x="1892" y="1110"/>
                </a:lnTo>
                <a:lnTo>
                  <a:pt x="1903" y="1110"/>
                </a:lnTo>
                <a:lnTo>
                  <a:pt x="1903" y="1129"/>
                </a:lnTo>
                <a:lnTo>
                  <a:pt x="1927" y="1129"/>
                </a:lnTo>
                <a:lnTo>
                  <a:pt x="1927" y="1153"/>
                </a:lnTo>
                <a:lnTo>
                  <a:pt x="1946" y="1153"/>
                </a:lnTo>
                <a:lnTo>
                  <a:pt x="1946" y="1167"/>
                </a:lnTo>
                <a:lnTo>
                  <a:pt x="1953" y="1167"/>
                </a:lnTo>
                <a:lnTo>
                  <a:pt x="1953" y="1188"/>
                </a:lnTo>
                <a:lnTo>
                  <a:pt x="1977" y="1188"/>
                </a:lnTo>
                <a:lnTo>
                  <a:pt x="1977" y="1210"/>
                </a:lnTo>
                <a:lnTo>
                  <a:pt x="1981" y="1210"/>
                </a:lnTo>
                <a:lnTo>
                  <a:pt x="1981" y="1222"/>
                </a:lnTo>
                <a:lnTo>
                  <a:pt x="1996" y="1222"/>
                </a:lnTo>
                <a:lnTo>
                  <a:pt x="1996" y="1243"/>
                </a:lnTo>
                <a:lnTo>
                  <a:pt x="2031" y="1243"/>
                </a:lnTo>
                <a:lnTo>
                  <a:pt x="2031" y="1264"/>
                </a:lnTo>
                <a:lnTo>
                  <a:pt x="2102" y="1264"/>
                </a:lnTo>
                <a:lnTo>
                  <a:pt x="2102" y="1285"/>
                </a:lnTo>
                <a:lnTo>
                  <a:pt x="2201" y="1285"/>
                </a:lnTo>
                <a:lnTo>
                  <a:pt x="2201" y="1302"/>
                </a:lnTo>
                <a:lnTo>
                  <a:pt x="2272" y="1302"/>
                </a:lnTo>
                <a:lnTo>
                  <a:pt x="2272" y="1321"/>
                </a:lnTo>
                <a:lnTo>
                  <a:pt x="2305" y="1321"/>
                </a:lnTo>
                <a:lnTo>
                  <a:pt x="2305" y="1363"/>
                </a:lnTo>
                <a:lnTo>
                  <a:pt x="2355" y="1363"/>
                </a:lnTo>
                <a:lnTo>
                  <a:pt x="2355" y="1380"/>
                </a:lnTo>
                <a:lnTo>
                  <a:pt x="2421" y="1380"/>
                </a:lnTo>
                <a:lnTo>
                  <a:pt x="2421" y="1396"/>
                </a:lnTo>
                <a:lnTo>
                  <a:pt x="2449" y="1396"/>
                </a:lnTo>
                <a:lnTo>
                  <a:pt x="2449" y="1420"/>
                </a:lnTo>
                <a:lnTo>
                  <a:pt x="2638" y="1420"/>
                </a:lnTo>
                <a:lnTo>
                  <a:pt x="2638" y="1444"/>
                </a:lnTo>
                <a:lnTo>
                  <a:pt x="2692" y="1444"/>
                </a:lnTo>
                <a:lnTo>
                  <a:pt x="2692" y="1463"/>
                </a:lnTo>
                <a:lnTo>
                  <a:pt x="2699" y="1463"/>
                </a:lnTo>
                <a:lnTo>
                  <a:pt x="2699" y="1479"/>
                </a:lnTo>
                <a:lnTo>
                  <a:pt x="2714" y="1479"/>
                </a:lnTo>
                <a:lnTo>
                  <a:pt x="2714" y="1496"/>
                </a:lnTo>
                <a:lnTo>
                  <a:pt x="2737" y="1496"/>
                </a:lnTo>
                <a:lnTo>
                  <a:pt x="2737" y="1519"/>
                </a:lnTo>
                <a:lnTo>
                  <a:pt x="2759" y="1519"/>
                </a:lnTo>
                <a:lnTo>
                  <a:pt x="2759" y="1540"/>
                </a:lnTo>
                <a:lnTo>
                  <a:pt x="2777" y="1540"/>
                </a:lnTo>
                <a:lnTo>
                  <a:pt x="2777" y="1576"/>
                </a:lnTo>
                <a:lnTo>
                  <a:pt x="2877" y="1576"/>
                </a:lnTo>
                <a:lnTo>
                  <a:pt x="2877" y="1600"/>
                </a:lnTo>
                <a:lnTo>
                  <a:pt x="2893" y="1600"/>
                </a:lnTo>
                <a:lnTo>
                  <a:pt x="2893" y="1621"/>
                </a:lnTo>
                <a:lnTo>
                  <a:pt x="3061" y="1621"/>
                </a:lnTo>
                <a:lnTo>
                  <a:pt x="3061" y="1640"/>
                </a:lnTo>
                <a:lnTo>
                  <a:pt x="3075" y="1640"/>
                </a:lnTo>
                <a:lnTo>
                  <a:pt x="3075" y="1668"/>
                </a:lnTo>
                <a:lnTo>
                  <a:pt x="3099" y="1668"/>
                </a:lnTo>
                <a:lnTo>
                  <a:pt x="3099" y="1689"/>
                </a:lnTo>
                <a:lnTo>
                  <a:pt x="3132" y="1689"/>
                </a:lnTo>
                <a:lnTo>
                  <a:pt x="3132" y="1718"/>
                </a:lnTo>
                <a:lnTo>
                  <a:pt x="3257" y="1718"/>
                </a:lnTo>
                <a:lnTo>
                  <a:pt x="3257" y="1739"/>
                </a:lnTo>
                <a:lnTo>
                  <a:pt x="3399" y="1739"/>
                </a:lnTo>
                <a:lnTo>
                  <a:pt x="3399" y="1765"/>
                </a:lnTo>
                <a:lnTo>
                  <a:pt x="3434" y="1765"/>
                </a:lnTo>
                <a:lnTo>
                  <a:pt x="3434" y="1796"/>
                </a:lnTo>
                <a:lnTo>
                  <a:pt x="3694" y="1796"/>
                </a:lnTo>
                <a:lnTo>
                  <a:pt x="3694" y="1843"/>
                </a:lnTo>
                <a:lnTo>
                  <a:pt x="3767" y="1843"/>
                </a:lnTo>
                <a:lnTo>
                  <a:pt x="3767" y="1902"/>
                </a:lnTo>
                <a:lnTo>
                  <a:pt x="4155" y="1902"/>
                </a:lnTo>
                <a:lnTo>
                  <a:pt x="4155" y="2013"/>
                </a:lnTo>
                <a:lnTo>
                  <a:pt x="4275" y="2013"/>
                </a:lnTo>
              </a:path>
            </a:pathLst>
          </a:cu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0" name="Freeform 175"/>
          <p:cNvSpPr>
            <a:spLocks/>
          </p:cNvSpPr>
          <p:nvPr/>
        </p:nvSpPr>
        <p:spPr bwMode="auto">
          <a:xfrm>
            <a:off x="5305425" y="1676400"/>
            <a:ext cx="3244850" cy="2290763"/>
          </a:xfrm>
          <a:custGeom>
            <a:avLst/>
            <a:gdLst>
              <a:gd name="T0" fmla="*/ 0 w 4434"/>
              <a:gd name="T1" fmla="*/ 2147483647 h 2169"/>
              <a:gd name="T2" fmla="*/ 0 w 4434"/>
              <a:gd name="T3" fmla="*/ 2147483647 h 2169"/>
              <a:gd name="T4" fmla="*/ 0 w 4434"/>
              <a:gd name="T5" fmla="*/ 2147483647 h 2169"/>
              <a:gd name="T6" fmla="*/ 0 w 4434"/>
              <a:gd name="T7" fmla="*/ 2147483647 h 2169"/>
              <a:gd name="T8" fmla="*/ 0 w 4434"/>
              <a:gd name="T9" fmla="*/ 2147483647 h 2169"/>
              <a:gd name="T10" fmla="*/ 0 w 4434"/>
              <a:gd name="T11" fmla="*/ 2147483647 h 2169"/>
              <a:gd name="T12" fmla="*/ 0 w 4434"/>
              <a:gd name="T13" fmla="*/ 2147483647 h 2169"/>
              <a:gd name="T14" fmla="*/ 0 w 4434"/>
              <a:gd name="T15" fmla="*/ 2147483647 h 2169"/>
              <a:gd name="T16" fmla="*/ 0 w 4434"/>
              <a:gd name="T17" fmla="*/ 2147483647 h 2169"/>
              <a:gd name="T18" fmla="*/ 0 w 4434"/>
              <a:gd name="T19" fmla="*/ 2147483647 h 2169"/>
              <a:gd name="T20" fmla="*/ 0 w 4434"/>
              <a:gd name="T21" fmla="*/ 2147483647 h 2169"/>
              <a:gd name="T22" fmla="*/ 0 w 4434"/>
              <a:gd name="T23" fmla="*/ 2147483647 h 2169"/>
              <a:gd name="T24" fmla="*/ 0 w 4434"/>
              <a:gd name="T25" fmla="*/ 2147483647 h 2169"/>
              <a:gd name="T26" fmla="*/ 0 w 4434"/>
              <a:gd name="T27" fmla="*/ 2147483647 h 2169"/>
              <a:gd name="T28" fmla="*/ 0 w 4434"/>
              <a:gd name="T29" fmla="*/ 2147483647 h 2169"/>
              <a:gd name="T30" fmla="*/ 0 w 4434"/>
              <a:gd name="T31" fmla="*/ 2147483647 h 2169"/>
              <a:gd name="T32" fmla="*/ 0 w 4434"/>
              <a:gd name="T33" fmla="*/ 2147483647 h 2169"/>
              <a:gd name="T34" fmla="*/ 0 w 4434"/>
              <a:gd name="T35" fmla="*/ 2147483647 h 2169"/>
              <a:gd name="T36" fmla="*/ 0 w 4434"/>
              <a:gd name="T37" fmla="*/ 2147483647 h 2169"/>
              <a:gd name="T38" fmla="*/ 0 w 4434"/>
              <a:gd name="T39" fmla="*/ 2147483647 h 2169"/>
              <a:gd name="T40" fmla="*/ 0 w 4434"/>
              <a:gd name="T41" fmla="*/ 2147483647 h 2169"/>
              <a:gd name="T42" fmla="*/ 0 w 4434"/>
              <a:gd name="T43" fmla="*/ 2147483647 h 2169"/>
              <a:gd name="T44" fmla="*/ 0 w 4434"/>
              <a:gd name="T45" fmla="*/ 2147483647 h 2169"/>
              <a:gd name="T46" fmla="*/ 0 w 4434"/>
              <a:gd name="T47" fmla="*/ 2147483647 h 2169"/>
              <a:gd name="T48" fmla="*/ 0 w 4434"/>
              <a:gd name="T49" fmla="*/ 2147483647 h 2169"/>
              <a:gd name="T50" fmla="*/ 0 w 4434"/>
              <a:gd name="T51" fmla="*/ 2147483647 h 2169"/>
              <a:gd name="T52" fmla="*/ 0 w 4434"/>
              <a:gd name="T53" fmla="*/ 2147483647 h 2169"/>
              <a:gd name="T54" fmla="*/ 0 w 4434"/>
              <a:gd name="T55" fmla="*/ 2147483647 h 2169"/>
              <a:gd name="T56" fmla="*/ 0 w 4434"/>
              <a:gd name="T57" fmla="*/ 2147483647 h 2169"/>
              <a:gd name="T58" fmla="*/ 0 w 4434"/>
              <a:gd name="T59" fmla="*/ 2147483647 h 2169"/>
              <a:gd name="T60" fmla="*/ 0 w 4434"/>
              <a:gd name="T61" fmla="*/ 2147483647 h 2169"/>
              <a:gd name="T62" fmla="*/ 0 w 4434"/>
              <a:gd name="T63" fmla="*/ 2147483647 h 2169"/>
              <a:gd name="T64" fmla="*/ 0 w 4434"/>
              <a:gd name="T65" fmla="*/ 2147483647 h 2169"/>
              <a:gd name="T66" fmla="*/ 0 w 4434"/>
              <a:gd name="T67" fmla="*/ 2147483647 h 2169"/>
              <a:gd name="T68" fmla="*/ 0 w 4434"/>
              <a:gd name="T69" fmla="*/ 2147483647 h 2169"/>
              <a:gd name="T70" fmla="*/ 0 w 4434"/>
              <a:gd name="T71" fmla="*/ 2147483647 h 2169"/>
              <a:gd name="T72" fmla="*/ 0 w 4434"/>
              <a:gd name="T73" fmla="*/ 2147483647 h 2169"/>
              <a:gd name="T74" fmla="*/ 0 w 4434"/>
              <a:gd name="T75" fmla="*/ 2147483647 h 2169"/>
              <a:gd name="T76" fmla="*/ 0 w 4434"/>
              <a:gd name="T77" fmla="*/ 2147483647 h 2169"/>
              <a:gd name="T78" fmla="*/ 0 w 4434"/>
              <a:gd name="T79" fmla="*/ 2147483647 h 2169"/>
              <a:gd name="T80" fmla="*/ 0 w 4434"/>
              <a:gd name="T81" fmla="*/ 2147483647 h 2169"/>
              <a:gd name="T82" fmla="*/ 0 w 4434"/>
              <a:gd name="T83" fmla="*/ 2147483647 h 2169"/>
              <a:gd name="T84" fmla="*/ 0 w 4434"/>
              <a:gd name="T85" fmla="*/ 2147483647 h 2169"/>
              <a:gd name="T86" fmla="*/ 0 w 4434"/>
              <a:gd name="T87" fmla="*/ 2147483647 h 2169"/>
              <a:gd name="T88" fmla="*/ 0 w 4434"/>
              <a:gd name="T89" fmla="*/ 2147483647 h 21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34"/>
              <a:gd name="T136" fmla="*/ 0 h 2169"/>
              <a:gd name="T137" fmla="*/ 4434 w 4434"/>
              <a:gd name="T138" fmla="*/ 2169 h 21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34" h="2169">
                <a:moveTo>
                  <a:pt x="0" y="0"/>
                </a:moveTo>
                <a:lnTo>
                  <a:pt x="59" y="0"/>
                </a:lnTo>
                <a:lnTo>
                  <a:pt x="59" y="14"/>
                </a:lnTo>
                <a:lnTo>
                  <a:pt x="90" y="14"/>
                </a:lnTo>
                <a:lnTo>
                  <a:pt x="90" y="24"/>
                </a:lnTo>
                <a:lnTo>
                  <a:pt x="128" y="24"/>
                </a:lnTo>
                <a:lnTo>
                  <a:pt x="128" y="38"/>
                </a:lnTo>
                <a:lnTo>
                  <a:pt x="137" y="38"/>
                </a:lnTo>
                <a:lnTo>
                  <a:pt x="137" y="50"/>
                </a:lnTo>
                <a:lnTo>
                  <a:pt x="260" y="50"/>
                </a:lnTo>
                <a:lnTo>
                  <a:pt x="260" y="78"/>
                </a:lnTo>
                <a:lnTo>
                  <a:pt x="272" y="78"/>
                </a:lnTo>
                <a:lnTo>
                  <a:pt x="272" y="111"/>
                </a:lnTo>
                <a:lnTo>
                  <a:pt x="305" y="111"/>
                </a:lnTo>
                <a:lnTo>
                  <a:pt x="305" y="142"/>
                </a:lnTo>
                <a:lnTo>
                  <a:pt x="341" y="142"/>
                </a:lnTo>
                <a:lnTo>
                  <a:pt x="341" y="196"/>
                </a:lnTo>
                <a:lnTo>
                  <a:pt x="371" y="196"/>
                </a:lnTo>
                <a:lnTo>
                  <a:pt x="371" y="227"/>
                </a:lnTo>
                <a:lnTo>
                  <a:pt x="421" y="227"/>
                </a:lnTo>
                <a:lnTo>
                  <a:pt x="421" y="258"/>
                </a:lnTo>
                <a:lnTo>
                  <a:pt x="442" y="258"/>
                </a:lnTo>
                <a:lnTo>
                  <a:pt x="442" y="284"/>
                </a:lnTo>
                <a:lnTo>
                  <a:pt x="449" y="284"/>
                </a:lnTo>
                <a:lnTo>
                  <a:pt x="449" y="310"/>
                </a:lnTo>
                <a:lnTo>
                  <a:pt x="485" y="310"/>
                </a:lnTo>
                <a:lnTo>
                  <a:pt x="485" y="340"/>
                </a:lnTo>
                <a:lnTo>
                  <a:pt x="504" y="340"/>
                </a:lnTo>
                <a:lnTo>
                  <a:pt x="504" y="366"/>
                </a:lnTo>
                <a:lnTo>
                  <a:pt x="522" y="366"/>
                </a:lnTo>
                <a:lnTo>
                  <a:pt x="522" y="425"/>
                </a:lnTo>
                <a:lnTo>
                  <a:pt x="551" y="425"/>
                </a:lnTo>
                <a:lnTo>
                  <a:pt x="551" y="508"/>
                </a:lnTo>
                <a:lnTo>
                  <a:pt x="567" y="508"/>
                </a:lnTo>
                <a:lnTo>
                  <a:pt x="567" y="536"/>
                </a:lnTo>
                <a:lnTo>
                  <a:pt x="591" y="536"/>
                </a:lnTo>
                <a:lnTo>
                  <a:pt x="591" y="562"/>
                </a:lnTo>
                <a:lnTo>
                  <a:pt x="600" y="562"/>
                </a:lnTo>
                <a:lnTo>
                  <a:pt x="600" y="621"/>
                </a:lnTo>
                <a:lnTo>
                  <a:pt x="652" y="621"/>
                </a:lnTo>
                <a:lnTo>
                  <a:pt x="652" y="652"/>
                </a:lnTo>
                <a:lnTo>
                  <a:pt x="659" y="652"/>
                </a:lnTo>
                <a:lnTo>
                  <a:pt x="659" y="681"/>
                </a:lnTo>
                <a:lnTo>
                  <a:pt x="702" y="681"/>
                </a:lnTo>
                <a:lnTo>
                  <a:pt x="702" y="707"/>
                </a:lnTo>
                <a:lnTo>
                  <a:pt x="730" y="707"/>
                </a:lnTo>
                <a:lnTo>
                  <a:pt x="730" y="735"/>
                </a:lnTo>
                <a:lnTo>
                  <a:pt x="759" y="735"/>
                </a:lnTo>
                <a:lnTo>
                  <a:pt x="759" y="768"/>
                </a:lnTo>
                <a:lnTo>
                  <a:pt x="778" y="768"/>
                </a:lnTo>
                <a:lnTo>
                  <a:pt x="778" y="799"/>
                </a:lnTo>
                <a:lnTo>
                  <a:pt x="792" y="799"/>
                </a:lnTo>
                <a:lnTo>
                  <a:pt x="792" y="827"/>
                </a:lnTo>
                <a:lnTo>
                  <a:pt x="834" y="827"/>
                </a:lnTo>
                <a:lnTo>
                  <a:pt x="834" y="855"/>
                </a:lnTo>
                <a:lnTo>
                  <a:pt x="898" y="855"/>
                </a:lnTo>
                <a:lnTo>
                  <a:pt x="898" y="881"/>
                </a:lnTo>
                <a:lnTo>
                  <a:pt x="952" y="881"/>
                </a:lnTo>
                <a:lnTo>
                  <a:pt x="952" y="910"/>
                </a:lnTo>
                <a:lnTo>
                  <a:pt x="1011" y="910"/>
                </a:lnTo>
                <a:lnTo>
                  <a:pt x="1011" y="938"/>
                </a:lnTo>
                <a:lnTo>
                  <a:pt x="1040" y="938"/>
                </a:lnTo>
                <a:lnTo>
                  <a:pt x="1040" y="1002"/>
                </a:lnTo>
                <a:lnTo>
                  <a:pt x="1061" y="1002"/>
                </a:lnTo>
                <a:lnTo>
                  <a:pt x="1061" y="1035"/>
                </a:lnTo>
                <a:lnTo>
                  <a:pt x="1070" y="1035"/>
                </a:lnTo>
                <a:lnTo>
                  <a:pt x="1070" y="1061"/>
                </a:lnTo>
                <a:lnTo>
                  <a:pt x="1082" y="1061"/>
                </a:lnTo>
                <a:lnTo>
                  <a:pt x="1082" y="1094"/>
                </a:lnTo>
                <a:lnTo>
                  <a:pt x="1099" y="1094"/>
                </a:lnTo>
                <a:lnTo>
                  <a:pt x="1099" y="1113"/>
                </a:lnTo>
                <a:lnTo>
                  <a:pt x="1129" y="1113"/>
                </a:lnTo>
                <a:lnTo>
                  <a:pt x="1129" y="1203"/>
                </a:lnTo>
                <a:lnTo>
                  <a:pt x="1200" y="1203"/>
                </a:lnTo>
                <a:lnTo>
                  <a:pt x="1200" y="1240"/>
                </a:lnTo>
                <a:lnTo>
                  <a:pt x="1217" y="1240"/>
                </a:lnTo>
                <a:lnTo>
                  <a:pt x="1217" y="1266"/>
                </a:lnTo>
                <a:lnTo>
                  <a:pt x="1266" y="1266"/>
                </a:lnTo>
                <a:lnTo>
                  <a:pt x="1266" y="1295"/>
                </a:lnTo>
                <a:lnTo>
                  <a:pt x="1321" y="1295"/>
                </a:lnTo>
                <a:lnTo>
                  <a:pt x="1321" y="1328"/>
                </a:lnTo>
                <a:lnTo>
                  <a:pt x="1366" y="1328"/>
                </a:lnTo>
                <a:lnTo>
                  <a:pt x="1366" y="1356"/>
                </a:lnTo>
                <a:lnTo>
                  <a:pt x="1394" y="1356"/>
                </a:lnTo>
                <a:lnTo>
                  <a:pt x="1394" y="1385"/>
                </a:lnTo>
                <a:lnTo>
                  <a:pt x="1493" y="1385"/>
                </a:lnTo>
                <a:lnTo>
                  <a:pt x="1493" y="1446"/>
                </a:lnTo>
                <a:lnTo>
                  <a:pt x="1514" y="1446"/>
                </a:lnTo>
                <a:lnTo>
                  <a:pt x="1514" y="1474"/>
                </a:lnTo>
                <a:lnTo>
                  <a:pt x="1545" y="1474"/>
                </a:lnTo>
                <a:lnTo>
                  <a:pt x="1545" y="1503"/>
                </a:lnTo>
                <a:lnTo>
                  <a:pt x="1555" y="1503"/>
                </a:lnTo>
                <a:lnTo>
                  <a:pt x="1555" y="1543"/>
                </a:lnTo>
                <a:lnTo>
                  <a:pt x="1564" y="1543"/>
                </a:lnTo>
                <a:lnTo>
                  <a:pt x="1564" y="1559"/>
                </a:lnTo>
                <a:lnTo>
                  <a:pt x="1703" y="1559"/>
                </a:lnTo>
                <a:lnTo>
                  <a:pt x="1703" y="1590"/>
                </a:lnTo>
                <a:lnTo>
                  <a:pt x="1767" y="1590"/>
                </a:lnTo>
                <a:lnTo>
                  <a:pt x="1767" y="1618"/>
                </a:lnTo>
                <a:lnTo>
                  <a:pt x="1831" y="1618"/>
                </a:lnTo>
                <a:lnTo>
                  <a:pt x="1831" y="1654"/>
                </a:lnTo>
                <a:lnTo>
                  <a:pt x="1852" y="1654"/>
                </a:lnTo>
                <a:lnTo>
                  <a:pt x="1852" y="1682"/>
                </a:lnTo>
                <a:lnTo>
                  <a:pt x="1878" y="1682"/>
                </a:lnTo>
                <a:lnTo>
                  <a:pt x="1878" y="1711"/>
                </a:lnTo>
                <a:lnTo>
                  <a:pt x="1907" y="1711"/>
                </a:lnTo>
                <a:lnTo>
                  <a:pt x="1907" y="1737"/>
                </a:lnTo>
                <a:lnTo>
                  <a:pt x="1928" y="1737"/>
                </a:lnTo>
                <a:lnTo>
                  <a:pt x="1928" y="1765"/>
                </a:lnTo>
                <a:lnTo>
                  <a:pt x="1956" y="1765"/>
                </a:lnTo>
                <a:lnTo>
                  <a:pt x="1956" y="1803"/>
                </a:lnTo>
                <a:lnTo>
                  <a:pt x="2173" y="1803"/>
                </a:lnTo>
                <a:lnTo>
                  <a:pt x="2173" y="1829"/>
                </a:lnTo>
                <a:lnTo>
                  <a:pt x="2240" y="1829"/>
                </a:lnTo>
                <a:lnTo>
                  <a:pt x="2240" y="1859"/>
                </a:lnTo>
                <a:lnTo>
                  <a:pt x="2429" y="1859"/>
                </a:lnTo>
                <a:lnTo>
                  <a:pt x="2429" y="1885"/>
                </a:lnTo>
                <a:lnTo>
                  <a:pt x="2521" y="1885"/>
                </a:lnTo>
                <a:lnTo>
                  <a:pt x="2521" y="1921"/>
                </a:lnTo>
                <a:lnTo>
                  <a:pt x="2535" y="1921"/>
                </a:lnTo>
                <a:lnTo>
                  <a:pt x="2535" y="1952"/>
                </a:lnTo>
                <a:lnTo>
                  <a:pt x="2601" y="1952"/>
                </a:lnTo>
                <a:lnTo>
                  <a:pt x="2601" y="1978"/>
                </a:lnTo>
                <a:lnTo>
                  <a:pt x="2615" y="1978"/>
                </a:lnTo>
                <a:lnTo>
                  <a:pt x="2615" y="2004"/>
                </a:lnTo>
                <a:lnTo>
                  <a:pt x="2684" y="2004"/>
                </a:lnTo>
                <a:lnTo>
                  <a:pt x="2684" y="2037"/>
                </a:lnTo>
                <a:lnTo>
                  <a:pt x="2972" y="2037"/>
                </a:lnTo>
                <a:lnTo>
                  <a:pt x="2972" y="2070"/>
                </a:lnTo>
                <a:lnTo>
                  <a:pt x="3021" y="2070"/>
                </a:lnTo>
                <a:lnTo>
                  <a:pt x="3021" y="2096"/>
                </a:lnTo>
                <a:lnTo>
                  <a:pt x="3043" y="2096"/>
                </a:lnTo>
                <a:lnTo>
                  <a:pt x="3043" y="2131"/>
                </a:lnTo>
                <a:lnTo>
                  <a:pt x="3088" y="2131"/>
                </a:lnTo>
                <a:lnTo>
                  <a:pt x="3088" y="2169"/>
                </a:lnTo>
                <a:lnTo>
                  <a:pt x="4434" y="2169"/>
                </a:lnTo>
              </a:path>
            </a:pathLst>
          </a:custGeom>
          <a:noFill/>
          <a:ln w="38100">
            <a:solidFill>
              <a:srgbClr val="00206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1" name="Text Box 33"/>
          <p:cNvSpPr txBox="1">
            <a:spLocks noChangeArrowheads="1"/>
          </p:cNvSpPr>
          <p:nvPr/>
        </p:nvSpPr>
        <p:spPr bwMode="auto">
          <a:xfrm>
            <a:off x="4826000" y="1528763"/>
            <a:ext cx="430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1.0</a:t>
            </a:r>
          </a:p>
        </p:txBody>
      </p:sp>
      <p:sp>
        <p:nvSpPr>
          <p:cNvPr id="8212" name="Text Box 34"/>
          <p:cNvSpPr txBox="1">
            <a:spLocks noChangeArrowheads="1"/>
          </p:cNvSpPr>
          <p:nvPr/>
        </p:nvSpPr>
        <p:spPr bwMode="auto">
          <a:xfrm>
            <a:off x="4826000" y="2024063"/>
            <a:ext cx="430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0.8</a:t>
            </a:r>
          </a:p>
        </p:txBody>
      </p:sp>
      <p:sp>
        <p:nvSpPr>
          <p:cNvPr id="8213" name="Text Box 35"/>
          <p:cNvSpPr txBox="1">
            <a:spLocks noChangeArrowheads="1"/>
          </p:cNvSpPr>
          <p:nvPr/>
        </p:nvSpPr>
        <p:spPr bwMode="auto">
          <a:xfrm>
            <a:off x="4826000" y="2530475"/>
            <a:ext cx="4302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0.6</a:t>
            </a:r>
          </a:p>
        </p:txBody>
      </p:sp>
      <p:sp>
        <p:nvSpPr>
          <p:cNvPr id="8214" name="Text Box 36"/>
          <p:cNvSpPr txBox="1">
            <a:spLocks noChangeArrowheads="1"/>
          </p:cNvSpPr>
          <p:nvPr/>
        </p:nvSpPr>
        <p:spPr bwMode="auto">
          <a:xfrm>
            <a:off x="4826000" y="3043238"/>
            <a:ext cx="430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0.4</a:t>
            </a:r>
          </a:p>
        </p:txBody>
      </p:sp>
      <p:sp>
        <p:nvSpPr>
          <p:cNvPr id="8215" name="Text Box 37"/>
          <p:cNvSpPr txBox="1">
            <a:spLocks noChangeArrowheads="1"/>
          </p:cNvSpPr>
          <p:nvPr/>
        </p:nvSpPr>
        <p:spPr bwMode="auto">
          <a:xfrm>
            <a:off x="4826000" y="3549650"/>
            <a:ext cx="4302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0.2</a:t>
            </a:r>
          </a:p>
        </p:txBody>
      </p:sp>
      <p:sp>
        <p:nvSpPr>
          <p:cNvPr id="8216" name="Text Box 38"/>
          <p:cNvSpPr txBox="1">
            <a:spLocks noChangeArrowheads="1"/>
          </p:cNvSpPr>
          <p:nvPr/>
        </p:nvSpPr>
        <p:spPr bwMode="auto">
          <a:xfrm>
            <a:off x="4826000" y="4073525"/>
            <a:ext cx="4302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GB" altLang="zh-TW" sz="1400" b="1">
                <a:solidFill>
                  <a:srgbClr val="000000"/>
                </a:solidFill>
                <a:cs typeface="Arial" charset="0"/>
              </a:rPr>
              <a:t>0.0</a:t>
            </a:r>
          </a:p>
        </p:txBody>
      </p:sp>
      <p:sp>
        <p:nvSpPr>
          <p:cNvPr id="8217" name="Text Box 39"/>
          <p:cNvSpPr txBox="1">
            <a:spLocks noChangeArrowheads="1"/>
          </p:cNvSpPr>
          <p:nvPr/>
        </p:nvSpPr>
        <p:spPr bwMode="auto">
          <a:xfrm>
            <a:off x="5151438" y="4281488"/>
            <a:ext cx="2825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0</a:t>
            </a:r>
          </a:p>
        </p:txBody>
      </p:sp>
      <p:sp>
        <p:nvSpPr>
          <p:cNvPr id="8218" name="Text Box 40"/>
          <p:cNvSpPr txBox="1">
            <a:spLocks noChangeArrowheads="1"/>
          </p:cNvSpPr>
          <p:nvPr/>
        </p:nvSpPr>
        <p:spPr bwMode="auto">
          <a:xfrm>
            <a:off x="5432425" y="4275138"/>
            <a:ext cx="2825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4</a:t>
            </a:r>
          </a:p>
        </p:txBody>
      </p:sp>
      <p:sp>
        <p:nvSpPr>
          <p:cNvPr id="8219" name="Text Box 41"/>
          <p:cNvSpPr txBox="1">
            <a:spLocks noChangeArrowheads="1"/>
          </p:cNvSpPr>
          <p:nvPr/>
        </p:nvSpPr>
        <p:spPr bwMode="auto">
          <a:xfrm>
            <a:off x="5680075" y="4275138"/>
            <a:ext cx="2825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8</a:t>
            </a:r>
          </a:p>
        </p:txBody>
      </p:sp>
      <p:sp>
        <p:nvSpPr>
          <p:cNvPr id="8220" name="Text Box 42"/>
          <p:cNvSpPr txBox="1">
            <a:spLocks noChangeArrowheads="1"/>
          </p:cNvSpPr>
          <p:nvPr/>
        </p:nvSpPr>
        <p:spPr bwMode="auto">
          <a:xfrm>
            <a:off x="5888038"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12</a:t>
            </a:r>
          </a:p>
        </p:txBody>
      </p:sp>
      <p:sp>
        <p:nvSpPr>
          <p:cNvPr id="8221" name="Text Box 43"/>
          <p:cNvSpPr txBox="1">
            <a:spLocks noChangeArrowheads="1"/>
          </p:cNvSpPr>
          <p:nvPr/>
        </p:nvSpPr>
        <p:spPr bwMode="auto">
          <a:xfrm>
            <a:off x="6145213"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16</a:t>
            </a:r>
          </a:p>
        </p:txBody>
      </p:sp>
      <p:sp>
        <p:nvSpPr>
          <p:cNvPr id="8222" name="Text Box 44"/>
          <p:cNvSpPr txBox="1">
            <a:spLocks noChangeArrowheads="1"/>
          </p:cNvSpPr>
          <p:nvPr/>
        </p:nvSpPr>
        <p:spPr bwMode="auto">
          <a:xfrm>
            <a:off x="6396038"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20</a:t>
            </a:r>
          </a:p>
        </p:txBody>
      </p:sp>
      <p:sp>
        <p:nvSpPr>
          <p:cNvPr id="8223" name="Text Box 46"/>
          <p:cNvSpPr txBox="1">
            <a:spLocks noChangeArrowheads="1"/>
          </p:cNvSpPr>
          <p:nvPr/>
        </p:nvSpPr>
        <p:spPr bwMode="auto">
          <a:xfrm>
            <a:off x="7956550"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44</a:t>
            </a:r>
          </a:p>
        </p:txBody>
      </p:sp>
      <p:sp>
        <p:nvSpPr>
          <p:cNvPr id="8224" name="Text Box 47"/>
          <p:cNvSpPr txBox="1">
            <a:spLocks noChangeArrowheads="1"/>
          </p:cNvSpPr>
          <p:nvPr/>
        </p:nvSpPr>
        <p:spPr bwMode="auto">
          <a:xfrm>
            <a:off x="5405438" y="4568825"/>
            <a:ext cx="31543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Time from randomisation (months)</a:t>
            </a:r>
          </a:p>
        </p:txBody>
      </p:sp>
      <p:sp>
        <p:nvSpPr>
          <p:cNvPr id="8225" name="Text Box 48"/>
          <p:cNvSpPr txBox="1">
            <a:spLocks noChangeArrowheads="1"/>
          </p:cNvSpPr>
          <p:nvPr/>
        </p:nvSpPr>
        <p:spPr bwMode="auto">
          <a:xfrm rot="-5400000">
            <a:off x="3280568" y="2755107"/>
            <a:ext cx="2849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Probability of survival</a:t>
            </a:r>
          </a:p>
        </p:txBody>
      </p:sp>
      <p:sp>
        <p:nvSpPr>
          <p:cNvPr id="8226" name="Text Placeholder 2"/>
          <p:cNvSpPr>
            <a:spLocks/>
          </p:cNvSpPr>
          <p:nvPr/>
        </p:nvSpPr>
        <p:spPr bwMode="auto">
          <a:xfrm>
            <a:off x="5975350" y="1190625"/>
            <a:ext cx="20002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defTabSz="457200" eaLnBrk="0" hangingPunct="0">
              <a:spcBef>
                <a:spcPct val="30000"/>
              </a:spcBef>
              <a:spcAft>
                <a:spcPct val="30000"/>
              </a:spcAft>
              <a:buClr>
                <a:srgbClr val="FF3300"/>
              </a:buClr>
              <a:buSzPct val="80000"/>
              <a:buFont typeface="Wingdings" charset="0"/>
              <a:buNone/>
            </a:pPr>
            <a:r>
              <a:rPr lang="en-GB" altLang="zh-TW" b="1">
                <a:solidFill>
                  <a:srgbClr val="000000"/>
                </a:solidFill>
                <a:latin typeface="Calibri" charset="0"/>
                <a:ea typeface="PMingLiU" charset="0"/>
                <a:cs typeface="Arial" charset="0"/>
              </a:rPr>
              <a:t>OS (2010)</a:t>
            </a:r>
          </a:p>
        </p:txBody>
      </p:sp>
      <p:sp>
        <p:nvSpPr>
          <p:cNvPr id="8227" name="Text Box 50"/>
          <p:cNvSpPr txBox="1">
            <a:spLocks noChangeArrowheads="1"/>
          </p:cNvSpPr>
          <p:nvPr/>
        </p:nvSpPr>
        <p:spPr bwMode="auto">
          <a:xfrm>
            <a:off x="6661150"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24</a:t>
            </a:r>
          </a:p>
        </p:txBody>
      </p:sp>
      <p:sp>
        <p:nvSpPr>
          <p:cNvPr id="8228" name="Text Box 51"/>
          <p:cNvSpPr txBox="1">
            <a:spLocks noChangeArrowheads="1"/>
          </p:cNvSpPr>
          <p:nvPr/>
        </p:nvSpPr>
        <p:spPr bwMode="auto">
          <a:xfrm>
            <a:off x="6919913"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28</a:t>
            </a:r>
          </a:p>
        </p:txBody>
      </p:sp>
      <p:sp>
        <p:nvSpPr>
          <p:cNvPr id="8229" name="Text Box 52"/>
          <p:cNvSpPr txBox="1">
            <a:spLocks noChangeArrowheads="1"/>
          </p:cNvSpPr>
          <p:nvPr/>
        </p:nvSpPr>
        <p:spPr bwMode="auto">
          <a:xfrm>
            <a:off x="7173913"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32</a:t>
            </a:r>
          </a:p>
        </p:txBody>
      </p:sp>
      <p:sp>
        <p:nvSpPr>
          <p:cNvPr id="8230" name="Text Box 53"/>
          <p:cNvSpPr txBox="1">
            <a:spLocks noChangeArrowheads="1"/>
          </p:cNvSpPr>
          <p:nvPr/>
        </p:nvSpPr>
        <p:spPr bwMode="auto">
          <a:xfrm>
            <a:off x="7437438"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36</a:t>
            </a:r>
          </a:p>
        </p:txBody>
      </p:sp>
      <p:sp>
        <p:nvSpPr>
          <p:cNvPr id="8231" name="Text Box 54"/>
          <p:cNvSpPr txBox="1">
            <a:spLocks noChangeArrowheads="1"/>
          </p:cNvSpPr>
          <p:nvPr/>
        </p:nvSpPr>
        <p:spPr bwMode="auto">
          <a:xfrm>
            <a:off x="7659688" y="4292600"/>
            <a:ext cx="4651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40</a:t>
            </a:r>
          </a:p>
        </p:txBody>
      </p:sp>
      <p:sp>
        <p:nvSpPr>
          <p:cNvPr id="8232" name="Text Box 55"/>
          <p:cNvSpPr txBox="1">
            <a:spLocks noChangeArrowheads="1"/>
          </p:cNvSpPr>
          <p:nvPr/>
        </p:nvSpPr>
        <p:spPr bwMode="auto">
          <a:xfrm>
            <a:off x="8210550" y="4275138"/>
            <a:ext cx="381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48</a:t>
            </a:r>
          </a:p>
        </p:txBody>
      </p:sp>
      <p:grpSp>
        <p:nvGrpSpPr>
          <p:cNvPr id="8233" name="Group 56"/>
          <p:cNvGrpSpPr>
            <a:grpSpLocks/>
          </p:cNvGrpSpPr>
          <p:nvPr/>
        </p:nvGrpSpPr>
        <p:grpSpPr bwMode="auto">
          <a:xfrm>
            <a:off x="5194300" y="1663700"/>
            <a:ext cx="3514725" cy="2643188"/>
            <a:chOff x="3414" y="1664"/>
            <a:chExt cx="2214" cy="1741"/>
          </a:xfrm>
        </p:grpSpPr>
        <p:grpSp>
          <p:nvGrpSpPr>
            <p:cNvPr id="8242" name="Group 57"/>
            <p:cNvGrpSpPr>
              <a:grpSpLocks/>
            </p:cNvGrpSpPr>
            <p:nvPr/>
          </p:nvGrpSpPr>
          <p:grpSpPr bwMode="auto">
            <a:xfrm>
              <a:off x="3414" y="1664"/>
              <a:ext cx="2214" cy="1741"/>
              <a:chOff x="3414" y="1664"/>
              <a:chExt cx="2214" cy="1741"/>
            </a:xfrm>
          </p:grpSpPr>
          <p:sp>
            <p:nvSpPr>
              <p:cNvPr id="8250" name="Freeform 58"/>
              <p:cNvSpPr>
                <a:spLocks/>
              </p:cNvSpPr>
              <p:nvPr/>
            </p:nvSpPr>
            <p:spPr bwMode="auto">
              <a:xfrm>
                <a:off x="3475" y="1664"/>
                <a:ext cx="2153" cy="1688"/>
              </a:xfrm>
              <a:custGeom>
                <a:avLst/>
                <a:gdLst>
                  <a:gd name="T0" fmla="*/ 0 w 2260"/>
                  <a:gd name="T1" fmla="*/ 0 h 1688"/>
                  <a:gd name="T2" fmla="*/ 0 w 2260"/>
                  <a:gd name="T3" fmla="*/ 1688 h 1688"/>
                  <a:gd name="T4" fmla="*/ 265 w 2260"/>
                  <a:gd name="T5" fmla="*/ 1688 h 1688"/>
                  <a:gd name="T6" fmla="*/ 0 60000 65536"/>
                  <a:gd name="T7" fmla="*/ 0 60000 65536"/>
                  <a:gd name="T8" fmla="*/ 0 60000 65536"/>
                  <a:gd name="T9" fmla="*/ 0 w 2260"/>
                  <a:gd name="T10" fmla="*/ 0 h 1688"/>
                  <a:gd name="T11" fmla="*/ 2260 w 2260"/>
                  <a:gd name="T12" fmla="*/ 1688 h 1688"/>
                </a:gdLst>
                <a:ahLst/>
                <a:cxnLst>
                  <a:cxn ang="T6">
                    <a:pos x="T0" y="T1"/>
                  </a:cxn>
                  <a:cxn ang="T7">
                    <a:pos x="T2" y="T3"/>
                  </a:cxn>
                  <a:cxn ang="T8">
                    <a:pos x="T4" y="T5"/>
                  </a:cxn>
                </a:cxnLst>
                <a:rect l="T9" t="T10" r="T11" b="T12"/>
                <a:pathLst>
                  <a:path w="2260" h="1688">
                    <a:moveTo>
                      <a:pt x="0" y="0"/>
                    </a:moveTo>
                    <a:lnTo>
                      <a:pt x="0" y="1688"/>
                    </a:lnTo>
                    <a:lnTo>
                      <a:pt x="2260" y="1688"/>
                    </a:lnTo>
                  </a:path>
                </a:pathLst>
              </a:custGeom>
              <a:noFill/>
              <a:ln w="317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51" name="Line 59"/>
              <p:cNvSpPr>
                <a:spLocks noChangeShapeType="1"/>
              </p:cNvSpPr>
              <p:nvPr/>
            </p:nvSpPr>
            <p:spPr bwMode="auto">
              <a:xfrm>
                <a:off x="3477"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52" name="Line 60"/>
              <p:cNvSpPr>
                <a:spLocks noChangeShapeType="1"/>
              </p:cNvSpPr>
              <p:nvPr/>
            </p:nvSpPr>
            <p:spPr bwMode="auto">
              <a:xfrm>
                <a:off x="3652"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53" name="Line 61"/>
              <p:cNvSpPr>
                <a:spLocks noChangeShapeType="1"/>
              </p:cNvSpPr>
              <p:nvPr/>
            </p:nvSpPr>
            <p:spPr bwMode="auto">
              <a:xfrm>
                <a:off x="3811"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54" name="Line 62"/>
              <p:cNvSpPr>
                <a:spLocks noChangeShapeType="1"/>
              </p:cNvSpPr>
              <p:nvPr/>
            </p:nvSpPr>
            <p:spPr bwMode="auto">
              <a:xfrm>
                <a:off x="3973"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55" name="Line 63"/>
              <p:cNvSpPr>
                <a:spLocks noChangeShapeType="1"/>
              </p:cNvSpPr>
              <p:nvPr/>
            </p:nvSpPr>
            <p:spPr bwMode="auto">
              <a:xfrm>
                <a:off x="4133"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56" name="Line 64"/>
              <p:cNvSpPr>
                <a:spLocks noChangeShapeType="1"/>
              </p:cNvSpPr>
              <p:nvPr/>
            </p:nvSpPr>
            <p:spPr bwMode="auto">
              <a:xfrm>
                <a:off x="4294"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57" name="Line 65"/>
              <p:cNvSpPr>
                <a:spLocks noChangeShapeType="1"/>
              </p:cNvSpPr>
              <p:nvPr/>
            </p:nvSpPr>
            <p:spPr bwMode="auto">
              <a:xfrm>
                <a:off x="5618"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58" name="Line 66"/>
              <p:cNvSpPr>
                <a:spLocks noChangeShapeType="1"/>
              </p:cNvSpPr>
              <p:nvPr/>
            </p:nvSpPr>
            <p:spPr bwMode="auto">
              <a:xfrm rot="5400000">
                <a:off x="3442" y="3322"/>
                <a:ext cx="0" cy="55"/>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59" name="Line 67"/>
              <p:cNvSpPr>
                <a:spLocks noChangeShapeType="1"/>
              </p:cNvSpPr>
              <p:nvPr/>
            </p:nvSpPr>
            <p:spPr bwMode="auto">
              <a:xfrm rot="5400000">
                <a:off x="3442" y="2981"/>
                <a:ext cx="0" cy="55"/>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60" name="Line 68"/>
              <p:cNvSpPr>
                <a:spLocks noChangeShapeType="1"/>
              </p:cNvSpPr>
              <p:nvPr/>
            </p:nvSpPr>
            <p:spPr bwMode="auto">
              <a:xfrm rot="5400000">
                <a:off x="3442" y="2645"/>
                <a:ext cx="0" cy="55"/>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61" name="Line 69"/>
              <p:cNvSpPr>
                <a:spLocks noChangeShapeType="1"/>
              </p:cNvSpPr>
              <p:nvPr/>
            </p:nvSpPr>
            <p:spPr bwMode="auto">
              <a:xfrm rot="5400000">
                <a:off x="3442" y="2307"/>
                <a:ext cx="0" cy="55"/>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62" name="Line 70"/>
              <p:cNvSpPr>
                <a:spLocks noChangeShapeType="1"/>
              </p:cNvSpPr>
              <p:nvPr/>
            </p:nvSpPr>
            <p:spPr bwMode="auto">
              <a:xfrm rot="5400000">
                <a:off x="3442" y="1971"/>
                <a:ext cx="0" cy="55"/>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63" name="Line 71"/>
              <p:cNvSpPr>
                <a:spLocks noChangeShapeType="1"/>
              </p:cNvSpPr>
              <p:nvPr/>
            </p:nvSpPr>
            <p:spPr bwMode="auto">
              <a:xfrm rot="5400000">
                <a:off x="3442" y="1644"/>
                <a:ext cx="0" cy="55"/>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8243" name="Line 72"/>
            <p:cNvSpPr>
              <a:spLocks noChangeShapeType="1"/>
            </p:cNvSpPr>
            <p:nvPr/>
          </p:nvSpPr>
          <p:spPr bwMode="auto">
            <a:xfrm>
              <a:off x="5277"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4" name="Line 73"/>
            <p:cNvSpPr>
              <a:spLocks noChangeShapeType="1"/>
            </p:cNvSpPr>
            <p:nvPr/>
          </p:nvSpPr>
          <p:spPr bwMode="auto">
            <a:xfrm>
              <a:off x="4461"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5" name="Line 74"/>
            <p:cNvSpPr>
              <a:spLocks noChangeShapeType="1"/>
            </p:cNvSpPr>
            <p:nvPr/>
          </p:nvSpPr>
          <p:spPr bwMode="auto">
            <a:xfrm>
              <a:off x="4624"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6" name="Line 75"/>
            <p:cNvSpPr>
              <a:spLocks noChangeShapeType="1"/>
            </p:cNvSpPr>
            <p:nvPr/>
          </p:nvSpPr>
          <p:spPr bwMode="auto">
            <a:xfrm>
              <a:off x="4784"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7" name="Line 76"/>
            <p:cNvSpPr>
              <a:spLocks noChangeShapeType="1"/>
            </p:cNvSpPr>
            <p:nvPr/>
          </p:nvSpPr>
          <p:spPr bwMode="auto">
            <a:xfrm>
              <a:off x="4950"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8" name="Line 77"/>
            <p:cNvSpPr>
              <a:spLocks noChangeShapeType="1"/>
            </p:cNvSpPr>
            <p:nvPr/>
          </p:nvSpPr>
          <p:spPr bwMode="auto">
            <a:xfrm>
              <a:off x="5114"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9" name="Line 78"/>
            <p:cNvSpPr>
              <a:spLocks noChangeShapeType="1"/>
            </p:cNvSpPr>
            <p:nvPr/>
          </p:nvSpPr>
          <p:spPr bwMode="auto">
            <a:xfrm>
              <a:off x="5437" y="3348"/>
              <a:ext cx="0" cy="57"/>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8234" name="Freeform 162"/>
          <p:cNvSpPr>
            <a:spLocks/>
          </p:cNvSpPr>
          <p:nvPr/>
        </p:nvSpPr>
        <p:spPr bwMode="auto">
          <a:xfrm>
            <a:off x="5294313" y="1676400"/>
            <a:ext cx="3187700" cy="2125663"/>
          </a:xfrm>
          <a:custGeom>
            <a:avLst/>
            <a:gdLst>
              <a:gd name="T0" fmla="*/ 0 w 4363"/>
              <a:gd name="T1" fmla="*/ 2147483647 h 2017"/>
              <a:gd name="T2" fmla="*/ 0 w 4363"/>
              <a:gd name="T3" fmla="*/ 2147483647 h 2017"/>
              <a:gd name="T4" fmla="*/ 0 w 4363"/>
              <a:gd name="T5" fmla="*/ 2147483647 h 2017"/>
              <a:gd name="T6" fmla="*/ 0 w 4363"/>
              <a:gd name="T7" fmla="*/ 2147483647 h 2017"/>
              <a:gd name="T8" fmla="*/ 0 w 4363"/>
              <a:gd name="T9" fmla="*/ 2147483647 h 2017"/>
              <a:gd name="T10" fmla="*/ 0 w 4363"/>
              <a:gd name="T11" fmla="*/ 2147483647 h 2017"/>
              <a:gd name="T12" fmla="*/ 0 w 4363"/>
              <a:gd name="T13" fmla="*/ 2147483647 h 2017"/>
              <a:gd name="T14" fmla="*/ 0 w 4363"/>
              <a:gd name="T15" fmla="*/ 2147483647 h 2017"/>
              <a:gd name="T16" fmla="*/ 0 w 4363"/>
              <a:gd name="T17" fmla="*/ 2147483647 h 2017"/>
              <a:gd name="T18" fmla="*/ 0 w 4363"/>
              <a:gd name="T19" fmla="*/ 2147483647 h 2017"/>
              <a:gd name="T20" fmla="*/ 0 w 4363"/>
              <a:gd name="T21" fmla="*/ 2147483647 h 2017"/>
              <a:gd name="T22" fmla="*/ 0 w 4363"/>
              <a:gd name="T23" fmla="*/ 2147483647 h 2017"/>
              <a:gd name="T24" fmla="*/ 0 w 4363"/>
              <a:gd name="T25" fmla="*/ 2147483647 h 2017"/>
              <a:gd name="T26" fmla="*/ 0 w 4363"/>
              <a:gd name="T27" fmla="*/ 2147483647 h 2017"/>
              <a:gd name="T28" fmla="*/ 0 w 4363"/>
              <a:gd name="T29" fmla="*/ 2147483647 h 2017"/>
              <a:gd name="T30" fmla="*/ 0 w 4363"/>
              <a:gd name="T31" fmla="*/ 2147483647 h 2017"/>
              <a:gd name="T32" fmla="*/ 0 w 4363"/>
              <a:gd name="T33" fmla="*/ 2147483647 h 2017"/>
              <a:gd name="T34" fmla="*/ 0 w 4363"/>
              <a:gd name="T35" fmla="*/ 2147483647 h 2017"/>
              <a:gd name="T36" fmla="*/ 0 w 4363"/>
              <a:gd name="T37" fmla="*/ 2147483647 h 2017"/>
              <a:gd name="T38" fmla="*/ 0 w 4363"/>
              <a:gd name="T39" fmla="*/ 2147483647 h 2017"/>
              <a:gd name="T40" fmla="*/ 0 w 4363"/>
              <a:gd name="T41" fmla="*/ 2147483647 h 2017"/>
              <a:gd name="T42" fmla="*/ 0 w 4363"/>
              <a:gd name="T43" fmla="*/ 2147483647 h 2017"/>
              <a:gd name="T44" fmla="*/ 0 w 4363"/>
              <a:gd name="T45" fmla="*/ 2147483647 h 2017"/>
              <a:gd name="T46" fmla="*/ 0 w 4363"/>
              <a:gd name="T47" fmla="*/ 2147483647 h 2017"/>
              <a:gd name="T48" fmla="*/ 0 w 4363"/>
              <a:gd name="T49" fmla="*/ 2147483647 h 2017"/>
              <a:gd name="T50" fmla="*/ 0 w 4363"/>
              <a:gd name="T51" fmla="*/ 2147483647 h 2017"/>
              <a:gd name="T52" fmla="*/ 0 w 4363"/>
              <a:gd name="T53" fmla="*/ 2147483647 h 2017"/>
              <a:gd name="T54" fmla="*/ 0 w 4363"/>
              <a:gd name="T55" fmla="*/ 2147483647 h 2017"/>
              <a:gd name="T56" fmla="*/ 0 w 4363"/>
              <a:gd name="T57" fmla="*/ 2147483647 h 2017"/>
              <a:gd name="T58" fmla="*/ 0 w 4363"/>
              <a:gd name="T59" fmla="*/ 2147483647 h 2017"/>
              <a:gd name="T60" fmla="*/ 0 w 4363"/>
              <a:gd name="T61" fmla="*/ 2147483647 h 2017"/>
              <a:gd name="T62" fmla="*/ 0 w 4363"/>
              <a:gd name="T63" fmla="*/ 2147483647 h 2017"/>
              <a:gd name="T64" fmla="*/ 0 w 4363"/>
              <a:gd name="T65" fmla="*/ 2147483647 h 2017"/>
              <a:gd name="T66" fmla="*/ 0 w 4363"/>
              <a:gd name="T67" fmla="*/ 2147483647 h 2017"/>
              <a:gd name="T68" fmla="*/ 0 w 4363"/>
              <a:gd name="T69" fmla="*/ 2147483647 h 2017"/>
              <a:gd name="T70" fmla="*/ 0 w 4363"/>
              <a:gd name="T71" fmla="*/ 2147483647 h 2017"/>
              <a:gd name="T72" fmla="*/ 0 w 4363"/>
              <a:gd name="T73" fmla="*/ 2147483647 h 2017"/>
              <a:gd name="T74" fmla="*/ 0 w 4363"/>
              <a:gd name="T75" fmla="*/ 2147483647 h 2017"/>
              <a:gd name="T76" fmla="*/ 0 w 4363"/>
              <a:gd name="T77" fmla="*/ 2147483647 h 2017"/>
              <a:gd name="T78" fmla="*/ 0 w 4363"/>
              <a:gd name="T79" fmla="*/ 2147483647 h 2017"/>
              <a:gd name="T80" fmla="*/ 0 w 4363"/>
              <a:gd name="T81" fmla="*/ 2147483647 h 2017"/>
              <a:gd name="T82" fmla="*/ 0 w 4363"/>
              <a:gd name="T83" fmla="*/ 2147483647 h 2017"/>
              <a:gd name="T84" fmla="*/ 0 w 4363"/>
              <a:gd name="T85" fmla="*/ 2147483647 h 2017"/>
              <a:gd name="T86" fmla="*/ 0 w 4363"/>
              <a:gd name="T87" fmla="*/ 2147483647 h 2017"/>
              <a:gd name="T88" fmla="*/ 0 w 4363"/>
              <a:gd name="T89" fmla="*/ 2147483647 h 2017"/>
              <a:gd name="T90" fmla="*/ 0 w 4363"/>
              <a:gd name="T91" fmla="*/ 2147483647 h 2017"/>
              <a:gd name="T92" fmla="*/ 0 w 4363"/>
              <a:gd name="T93" fmla="*/ 2147483647 h 2017"/>
              <a:gd name="T94" fmla="*/ 0 w 4363"/>
              <a:gd name="T95" fmla="*/ 2147483647 h 20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63"/>
              <a:gd name="T145" fmla="*/ 0 h 2017"/>
              <a:gd name="T146" fmla="*/ 4363 w 4363"/>
              <a:gd name="T147" fmla="*/ 2017 h 20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63" h="2017">
                <a:moveTo>
                  <a:pt x="0" y="0"/>
                </a:moveTo>
                <a:lnTo>
                  <a:pt x="194" y="0"/>
                </a:lnTo>
                <a:lnTo>
                  <a:pt x="194" y="16"/>
                </a:lnTo>
                <a:lnTo>
                  <a:pt x="293" y="16"/>
                </a:lnTo>
                <a:lnTo>
                  <a:pt x="293" y="38"/>
                </a:lnTo>
                <a:lnTo>
                  <a:pt x="300" y="38"/>
                </a:lnTo>
                <a:lnTo>
                  <a:pt x="300" y="54"/>
                </a:lnTo>
                <a:lnTo>
                  <a:pt x="312" y="54"/>
                </a:lnTo>
                <a:lnTo>
                  <a:pt x="312" y="73"/>
                </a:lnTo>
                <a:lnTo>
                  <a:pt x="364" y="73"/>
                </a:lnTo>
                <a:lnTo>
                  <a:pt x="364" y="89"/>
                </a:lnTo>
                <a:lnTo>
                  <a:pt x="475" y="89"/>
                </a:lnTo>
                <a:lnTo>
                  <a:pt x="475" y="108"/>
                </a:lnTo>
                <a:lnTo>
                  <a:pt x="678" y="108"/>
                </a:lnTo>
                <a:lnTo>
                  <a:pt x="678" y="123"/>
                </a:lnTo>
                <a:lnTo>
                  <a:pt x="709" y="123"/>
                </a:lnTo>
                <a:lnTo>
                  <a:pt x="709" y="165"/>
                </a:lnTo>
                <a:lnTo>
                  <a:pt x="721" y="165"/>
                </a:lnTo>
                <a:lnTo>
                  <a:pt x="721" y="179"/>
                </a:lnTo>
                <a:lnTo>
                  <a:pt x="730" y="179"/>
                </a:lnTo>
                <a:lnTo>
                  <a:pt x="730" y="201"/>
                </a:lnTo>
                <a:lnTo>
                  <a:pt x="744" y="201"/>
                </a:lnTo>
                <a:lnTo>
                  <a:pt x="744" y="215"/>
                </a:lnTo>
                <a:lnTo>
                  <a:pt x="780" y="215"/>
                </a:lnTo>
                <a:lnTo>
                  <a:pt x="780" y="257"/>
                </a:lnTo>
                <a:lnTo>
                  <a:pt x="787" y="257"/>
                </a:lnTo>
                <a:lnTo>
                  <a:pt x="787" y="293"/>
                </a:lnTo>
                <a:lnTo>
                  <a:pt x="919" y="293"/>
                </a:lnTo>
                <a:lnTo>
                  <a:pt x="919" y="309"/>
                </a:lnTo>
                <a:lnTo>
                  <a:pt x="948" y="309"/>
                </a:lnTo>
                <a:lnTo>
                  <a:pt x="948" y="328"/>
                </a:lnTo>
                <a:lnTo>
                  <a:pt x="969" y="328"/>
                </a:lnTo>
                <a:lnTo>
                  <a:pt x="969" y="347"/>
                </a:lnTo>
                <a:lnTo>
                  <a:pt x="1004" y="347"/>
                </a:lnTo>
                <a:lnTo>
                  <a:pt x="1004" y="364"/>
                </a:lnTo>
                <a:lnTo>
                  <a:pt x="1016" y="364"/>
                </a:lnTo>
                <a:lnTo>
                  <a:pt x="1016" y="385"/>
                </a:lnTo>
                <a:lnTo>
                  <a:pt x="1033" y="385"/>
                </a:lnTo>
                <a:lnTo>
                  <a:pt x="1033" y="399"/>
                </a:lnTo>
                <a:lnTo>
                  <a:pt x="1040" y="399"/>
                </a:lnTo>
                <a:lnTo>
                  <a:pt x="1040" y="442"/>
                </a:lnTo>
                <a:lnTo>
                  <a:pt x="1047" y="442"/>
                </a:lnTo>
                <a:lnTo>
                  <a:pt x="1047" y="453"/>
                </a:lnTo>
                <a:lnTo>
                  <a:pt x="1085" y="453"/>
                </a:lnTo>
                <a:lnTo>
                  <a:pt x="1085" y="491"/>
                </a:lnTo>
                <a:lnTo>
                  <a:pt x="1174" y="491"/>
                </a:lnTo>
                <a:lnTo>
                  <a:pt x="1174" y="512"/>
                </a:lnTo>
                <a:lnTo>
                  <a:pt x="1196" y="512"/>
                </a:lnTo>
                <a:lnTo>
                  <a:pt x="1196" y="545"/>
                </a:lnTo>
                <a:lnTo>
                  <a:pt x="1217" y="545"/>
                </a:lnTo>
                <a:lnTo>
                  <a:pt x="1217" y="569"/>
                </a:lnTo>
                <a:lnTo>
                  <a:pt x="1224" y="569"/>
                </a:lnTo>
                <a:lnTo>
                  <a:pt x="1224" y="583"/>
                </a:lnTo>
                <a:lnTo>
                  <a:pt x="1231" y="583"/>
                </a:lnTo>
                <a:lnTo>
                  <a:pt x="1231" y="602"/>
                </a:lnTo>
                <a:lnTo>
                  <a:pt x="1250" y="602"/>
                </a:lnTo>
                <a:lnTo>
                  <a:pt x="1250" y="623"/>
                </a:lnTo>
                <a:lnTo>
                  <a:pt x="1288" y="623"/>
                </a:lnTo>
                <a:lnTo>
                  <a:pt x="1288" y="638"/>
                </a:lnTo>
                <a:lnTo>
                  <a:pt x="1300" y="638"/>
                </a:lnTo>
                <a:lnTo>
                  <a:pt x="1300" y="659"/>
                </a:lnTo>
                <a:lnTo>
                  <a:pt x="1349" y="659"/>
                </a:lnTo>
                <a:lnTo>
                  <a:pt x="1349" y="680"/>
                </a:lnTo>
                <a:lnTo>
                  <a:pt x="1359" y="680"/>
                </a:lnTo>
                <a:lnTo>
                  <a:pt x="1359" y="692"/>
                </a:lnTo>
                <a:lnTo>
                  <a:pt x="1420" y="692"/>
                </a:lnTo>
                <a:lnTo>
                  <a:pt x="1420" y="718"/>
                </a:lnTo>
                <a:lnTo>
                  <a:pt x="1427" y="718"/>
                </a:lnTo>
                <a:lnTo>
                  <a:pt x="1427" y="730"/>
                </a:lnTo>
                <a:lnTo>
                  <a:pt x="1455" y="730"/>
                </a:lnTo>
                <a:lnTo>
                  <a:pt x="1455" y="751"/>
                </a:lnTo>
                <a:lnTo>
                  <a:pt x="1512" y="751"/>
                </a:lnTo>
                <a:lnTo>
                  <a:pt x="1512" y="772"/>
                </a:lnTo>
                <a:lnTo>
                  <a:pt x="1519" y="772"/>
                </a:lnTo>
                <a:lnTo>
                  <a:pt x="1519" y="786"/>
                </a:lnTo>
                <a:lnTo>
                  <a:pt x="1526" y="786"/>
                </a:lnTo>
                <a:lnTo>
                  <a:pt x="1526" y="805"/>
                </a:lnTo>
                <a:lnTo>
                  <a:pt x="1564" y="805"/>
                </a:lnTo>
                <a:lnTo>
                  <a:pt x="1564" y="831"/>
                </a:lnTo>
                <a:lnTo>
                  <a:pt x="1576" y="831"/>
                </a:lnTo>
                <a:lnTo>
                  <a:pt x="1576" y="843"/>
                </a:lnTo>
                <a:lnTo>
                  <a:pt x="1618" y="843"/>
                </a:lnTo>
                <a:lnTo>
                  <a:pt x="1618" y="864"/>
                </a:lnTo>
                <a:lnTo>
                  <a:pt x="1668" y="864"/>
                </a:lnTo>
                <a:lnTo>
                  <a:pt x="1668" y="879"/>
                </a:lnTo>
                <a:lnTo>
                  <a:pt x="1694" y="879"/>
                </a:lnTo>
                <a:lnTo>
                  <a:pt x="1694" y="900"/>
                </a:lnTo>
                <a:lnTo>
                  <a:pt x="1703" y="900"/>
                </a:lnTo>
                <a:lnTo>
                  <a:pt x="1703" y="923"/>
                </a:lnTo>
                <a:lnTo>
                  <a:pt x="1718" y="923"/>
                </a:lnTo>
                <a:lnTo>
                  <a:pt x="1718" y="933"/>
                </a:lnTo>
                <a:lnTo>
                  <a:pt x="1744" y="933"/>
                </a:lnTo>
                <a:lnTo>
                  <a:pt x="1744" y="957"/>
                </a:lnTo>
                <a:lnTo>
                  <a:pt x="1751" y="957"/>
                </a:lnTo>
                <a:lnTo>
                  <a:pt x="1751" y="978"/>
                </a:lnTo>
                <a:lnTo>
                  <a:pt x="1767" y="978"/>
                </a:lnTo>
                <a:lnTo>
                  <a:pt x="1767" y="1013"/>
                </a:lnTo>
                <a:lnTo>
                  <a:pt x="1774" y="1013"/>
                </a:lnTo>
                <a:lnTo>
                  <a:pt x="1774" y="1030"/>
                </a:lnTo>
                <a:lnTo>
                  <a:pt x="1781" y="1030"/>
                </a:lnTo>
                <a:lnTo>
                  <a:pt x="1781" y="1051"/>
                </a:lnTo>
                <a:lnTo>
                  <a:pt x="1788" y="1051"/>
                </a:lnTo>
                <a:lnTo>
                  <a:pt x="1788" y="1070"/>
                </a:lnTo>
                <a:lnTo>
                  <a:pt x="1807" y="1070"/>
                </a:lnTo>
                <a:lnTo>
                  <a:pt x="1807" y="1103"/>
                </a:lnTo>
                <a:lnTo>
                  <a:pt x="1822" y="1103"/>
                </a:lnTo>
                <a:lnTo>
                  <a:pt x="1822" y="1117"/>
                </a:lnTo>
                <a:lnTo>
                  <a:pt x="1843" y="1117"/>
                </a:lnTo>
                <a:lnTo>
                  <a:pt x="1843" y="1141"/>
                </a:lnTo>
                <a:lnTo>
                  <a:pt x="1857" y="1141"/>
                </a:lnTo>
                <a:lnTo>
                  <a:pt x="1857" y="1162"/>
                </a:lnTo>
                <a:lnTo>
                  <a:pt x="1864" y="1162"/>
                </a:lnTo>
                <a:lnTo>
                  <a:pt x="1864" y="1174"/>
                </a:lnTo>
                <a:lnTo>
                  <a:pt x="1925" y="1174"/>
                </a:lnTo>
                <a:lnTo>
                  <a:pt x="1925" y="1198"/>
                </a:lnTo>
                <a:lnTo>
                  <a:pt x="1935" y="1198"/>
                </a:lnTo>
                <a:lnTo>
                  <a:pt x="1935" y="1216"/>
                </a:lnTo>
                <a:lnTo>
                  <a:pt x="1949" y="1216"/>
                </a:lnTo>
                <a:lnTo>
                  <a:pt x="1949" y="1233"/>
                </a:lnTo>
                <a:lnTo>
                  <a:pt x="2015" y="1233"/>
                </a:lnTo>
                <a:lnTo>
                  <a:pt x="2015" y="1252"/>
                </a:lnTo>
                <a:lnTo>
                  <a:pt x="2048" y="1252"/>
                </a:lnTo>
                <a:lnTo>
                  <a:pt x="2048" y="1266"/>
                </a:lnTo>
                <a:lnTo>
                  <a:pt x="2086" y="1266"/>
                </a:lnTo>
                <a:lnTo>
                  <a:pt x="2086" y="1287"/>
                </a:lnTo>
                <a:lnTo>
                  <a:pt x="2147" y="1287"/>
                </a:lnTo>
                <a:lnTo>
                  <a:pt x="2147" y="1309"/>
                </a:lnTo>
                <a:lnTo>
                  <a:pt x="2190" y="1309"/>
                </a:lnTo>
                <a:lnTo>
                  <a:pt x="2190" y="1325"/>
                </a:lnTo>
                <a:lnTo>
                  <a:pt x="2240" y="1325"/>
                </a:lnTo>
                <a:lnTo>
                  <a:pt x="2240" y="1346"/>
                </a:lnTo>
                <a:lnTo>
                  <a:pt x="2258" y="1346"/>
                </a:lnTo>
                <a:lnTo>
                  <a:pt x="2258" y="1365"/>
                </a:lnTo>
                <a:lnTo>
                  <a:pt x="2287" y="1365"/>
                </a:lnTo>
                <a:lnTo>
                  <a:pt x="2287" y="1377"/>
                </a:lnTo>
                <a:lnTo>
                  <a:pt x="2403" y="1377"/>
                </a:lnTo>
                <a:lnTo>
                  <a:pt x="2403" y="1401"/>
                </a:lnTo>
                <a:lnTo>
                  <a:pt x="2424" y="1401"/>
                </a:lnTo>
                <a:lnTo>
                  <a:pt x="2424" y="1417"/>
                </a:lnTo>
                <a:lnTo>
                  <a:pt x="2429" y="1417"/>
                </a:lnTo>
                <a:lnTo>
                  <a:pt x="2429" y="1436"/>
                </a:lnTo>
                <a:lnTo>
                  <a:pt x="2445" y="1436"/>
                </a:lnTo>
                <a:lnTo>
                  <a:pt x="2445" y="1457"/>
                </a:lnTo>
                <a:lnTo>
                  <a:pt x="2452" y="1457"/>
                </a:lnTo>
                <a:lnTo>
                  <a:pt x="2452" y="1474"/>
                </a:lnTo>
                <a:lnTo>
                  <a:pt x="2464" y="1474"/>
                </a:lnTo>
                <a:lnTo>
                  <a:pt x="2464" y="1493"/>
                </a:lnTo>
                <a:lnTo>
                  <a:pt x="2495" y="1493"/>
                </a:lnTo>
                <a:lnTo>
                  <a:pt x="2495" y="1514"/>
                </a:lnTo>
                <a:lnTo>
                  <a:pt x="2577" y="1514"/>
                </a:lnTo>
                <a:lnTo>
                  <a:pt x="2577" y="1528"/>
                </a:lnTo>
                <a:lnTo>
                  <a:pt x="2596" y="1528"/>
                </a:lnTo>
                <a:lnTo>
                  <a:pt x="2596" y="1547"/>
                </a:lnTo>
                <a:lnTo>
                  <a:pt x="2634" y="1547"/>
                </a:lnTo>
                <a:lnTo>
                  <a:pt x="2634" y="1566"/>
                </a:lnTo>
                <a:lnTo>
                  <a:pt x="2691" y="1566"/>
                </a:lnTo>
                <a:lnTo>
                  <a:pt x="2691" y="1585"/>
                </a:lnTo>
                <a:lnTo>
                  <a:pt x="2719" y="1585"/>
                </a:lnTo>
                <a:lnTo>
                  <a:pt x="2719" y="1606"/>
                </a:lnTo>
                <a:lnTo>
                  <a:pt x="2745" y="1606"/>
                </a:lnTo>
                <a:lnTo>
                  <a:pt x="2745" y="1618"/>
                </a:lnTo>
                <a:lnTo>
                  <a:pt x="2759" y="1618"/>
                </a:lnTo>
                <a:lnTo>
                  <a:pt x="2759" y="1665"/>
                </a:lnTo>
                <a:lnTo>
                  <a:pt x="2861" y="1665"/>
                </a:lnTo>
                <a:lnTo>
                  <a:pt x="2861" y="1677"/>
                </a:lnTo>
                <a:lnTo>
                  <a:pt x="2986" y="1677"/>
                </a:lnTo>
                <a:lnTo>
                  <a:pt x="2986" y="1696"/>
                </a:lnTo>
                <a:lnTo>
                  <a:pt x="3000" y="1696"/>
                </a:lnTo>
                <a:lnTo>
                  <a:pt x="3000" y="1713"/>
                </a:lnTo>
                <a:lnTo>
                  <a:pt x="3007" y="1713"/>
                </a:lnTo>
                <a:lnTo>
                  <a:pt x="3007" y="1731"/>
                </a:lnTo>
                <a:lnTo>
                  <a:pt x="3014" y="1731"/>
                </a:lnTo>
                <a:lnTo>
                  <a:pt x="3014" y="1753"/>
                </a:lnTo>
                <a:lnTo>
                  <a:pt x="3092" y="1753"/>
                </a:lnTo>
                <a:lnTo>
                  <a:pt x="3092" y="1769"/>
                </a:lnTo>
                <a:lnTo>
                  <a:pt x="3142" y="1769"/>
                </a:lnTo>
                <a:lnTo>
                  <a:pt x="3142" y="1791"/>
                </a:lnTo>
                <a:lnTo>
                  <a:pt x="3163" y="1791"/>
                </a:lnTo>
                <a:lnTo>
                  <a:pt x="3163" y="1812"/>
                </a:lnTo>
                <a:lnTo>
                  <a:pt x="3203" y="1812"/>
                </a:lnTo>
                <a:lnTo>
                  <a:pt x="3203" y="1831"/>
                </a:lnTo>
                <a:lnTo>
                  <a:pt x="3345" y="1831"/>
                </a:lnTo>
                <a:lnTo>
                  <a:pt x="3345" y="1861"/>
                </a:lnTo>
                <a:lnTo>
                  <a:pt x="3423" y="1861"/>
                </a:lnTo>
                <a:lnTo>
                  <a:pt x="3423" y="1887"/>
                </a:lnTo>
                <a:lnTo>
                  <a:pt x="3491" y="1887"/>
                </a:lnTo>
                <a:lnTo>
                  <a:pt x="3491" y="1918"/>
                </a:lnTo>
                <a:lnTo>
                  <a:pt x="3565" y="1918"/>
                </a:lnTo>
                <a:lnTo>
                  <a:pt x="3565" y="1958"/>
                </a:lnTo>
                <a:lnTo>
                  <a:pt x="3876" y="1958"/>
                </a:lnTo>
                <a:lnTo>
                  <a:pt x="3876" y="2017"/>
                </a:lnTo>
                <a:lnTo>
                  <a:pt x="4363" y="2017"/>
                </a:lnTo>
              </a:path>
            </a:pathLst>
          </a:cu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5" name="Freeform 167"/>
          <p:cNvSpPr>
            <a:spLocks/>
          </p:cNvSpPr>
          <p:nvPr/>
        </p:nvSpPr>
        <p:spPr bwMode="auto">
          <a:xfrm>
            <a:off x="5300663" y="1676400"/>
            <a:ext cx="3022600" cy="2338388"/>
          </a:xfrm>
          <a:custGeom>
            <a:avLst/>
            <a:gdLst>
              <a:gd name="T0" fmla="*/ 0 w 4132"/>
              <a:gd name="T1" fmla="*/ 2147483647 h 2218"/>
              <a:gd name="T2" fmla="*/ 0 w 4132"/>
              <a:gd name="T3" fmla="*/ 2147483647 h 2218"/>
              <a:gd name="T4" fmla="*/ 0 w 4132"/>
              <a:gd name="T5" fmla="*/ 2147483647 h 2218"/>
              <a:gd name="T6" fmla="*/ 0 w 4132"/>
              <a:gd name="T7" fmla="*/ 2147483647 h 2218"/>
              <a:gd name="T8" fmla="*/ 0 w 4132"/>
              <a:gd name="T9" fmla="*/ 2147483647 h 2218"/>
              <a:gd name="T10" fmla="*/ 0 w 4132"/>
              <a:gd name="T11" fmla="*/ 2147483647 h 2218"/>
              <a:gd name="T12" fmla="*/ 0 w 4132"/>
              <a:gd name="T13" fmla="*/ 2147483647 h 2218"/>
              <a:gd name="T14" fmla="*/ 0 w 4132"/>
              <a:gd name="T15" fmla="*/ 2147483647 h 2218"/>
              <a:gd name="T16" fmla="*/ 0 w 4132"/>
              <a:gd name="T17" fmla="*/ 2147483647 h 2218"/>
              <a:gd name="T18" fmla="*/ 0 w 4132"/>
              <a:gd name="T19" fmla="*/ 2147483647 h 2218"/>
              <a:gd name="T20" fmla="*/ 0 w 4132"/>
              <a:gd name="T21" fmla="*/ 2147483647 h 2218"/>
              <a:gd name="T22" fmla="*/ 0 w 4132"/>
              <a:gd name="T23" fmla="*/ 2147483647 h 2218"/>
              <a:gd name="T24" fmla="*/ 0 w 4132"/>
              <a:gd name="T25" fmla="*/ 2147483647 h 2218"/>
              <a:gd name="T26" fmla="*/ 0 w 4132"/>
              <a:gd name="T27" fmla="*/ 2147483647 h 2218"/>
              <a:gd name="T28" fmla="*/ 0 w 4132"/>
              <a:gd name="T29" fmla="*/ 2147483647 h 2218"/>
              <a:gd name="T30" fmla="*/ 0 w 4132"/>
              <a:gd name="T31" fmla="*/ 2147483647 h 2218"/>
              <a:gd name="T32" fmla="*/ 0 w 4132"/>
              <a:gd name="T33" fmla="*/ 2147483647 h 2218"/>
              <a:gd name="T34" fmla="*/ 0 w 4132"/>
              <a:gd name="T35" fmla="*/ 2147483647 h 2218"/>
              <a:gd name="T36" fmla="*/ 0 w 4132"/>
              <a:gd name="T37" fmla="*/ 2147483647 h 2218"/>
              <a:gd name="T38" fmla="*/ 0 w 4132"/>
              <a:gd name="T39" fmla="*/ 2147483647 h 2218"/>
              <a:gd name="T40" fmla="*/ 0 w 4132"/>
              <a:gd name="T41" fmla="*/ 2147483647 h 2218"/>
              <a:gd name="T42" fmla="*/ 0 w 4132"/>
              <a:gd name="T43" fmla="*/ 2147483647 h 2218"/>
              <a:gd name="T44" fmla="*/ 0 w 4132"/>
              <a:gd name="T45" fmla="*/ 2147483647 h 2218"/>
              <a:gd name="T46" fmla="*/ 0 w 4132"/>
              <a:gd name="T47" fmla="*/ 2147483647 h 2218"/>
              <a:gd name="T48" fmla="*/ 0 w 4132"/>
              <a:gd name="T49" fmla="*/ 2147483647 h 2218"/>
              <a:gd name="T50" fmla="*/ 0 w 4132"/>
              <a:gd name="T51" fmla="*/ 2147483647 h 2218"/>
              <a:gd name="T52" fmla="*/ 0 w 4132"/>
              <a:gd name="T53" fmla="*/ 2147483647 h 2218"/>
              <a:gd name="T54" fmla="*/ 0 w 4132"/>
              <a:gd name="T55" fmla="*/ 2147483647 h 2218"/>
              <a:gd name="T56" fmla="*/ 0 w 4132"/>
              <a:gd name="T57" fmla="*/ 2147483647 h 2218"/>
              <a:gd name="T58" fmla="*/ 0 w 4132"/>
              <a:gd name="T59" fmla="*/ 2147483647 h 2218"/>
              <a:gd name="T60" fmla="*/ 0 w 4132"/>
              <a:gd name="T61" fmla="*/ 2147483647 h 2218"/>
              <a:gd name="T62" fmla="*/ 0 w 4132"/>
              <a:gd name="T63" fmla="*/ 2147483647 h 2218"/>
              <a:gd name="T64" fmla="*/ 0 w 4132"/>
              <a:gd name="T65" fmla="*/ 2147483647 h 2218"/>
              <a:gd name="T66" fmla="*/ 0 w 4132"/>
              <a:gd name="T67" fmla="*/ 2147483647 h 2218"/>
              <a:gd name="T68" fmla="*/ 0 w 4132"/>
              <a:gd name="T69" fmla="*/ 2147483647 h 2218"/>
              <a:gd name="T70" fmla="*/ 0 w 4132"/>
              <a:gd name="T71" fmla="*/ 2147483647 h 2218"/>
              <a:gd name="T72" fmla="*/ 0 w 4132"/>
              <a:gd name="T73" fmla="*/ 2147483647 h 2218"/>
              <a:gd name="T74" fmla="*/ 0 w 4132"/>
              <a:gd name="T75" fmla="*/ 2147483647 h 2218"/>
              <a:gd name="T76" fmla="*/ 0 w 4132"/>
              <a:gd name="T77" fmla="*/ 2147483647 h 2218"/>
              <a:gd name="T78" fmla="*/ 0 w 4132"/>
              <a:gd name="T79" fmla="*/ 2147483647 h 2218"/>
              <a:gd name="T80" fmla="*/ 0 w 4132"/>
              <a:gd name="T81" fmla="*/ 2147483647 h 2218"/>
              <a:gd name="T82" fmla="*/ 0 w 4132"/>
              <a:gd name="T83" fmla="*/ 2147483647 h 2218"/>
              <a:gd name="T84" fmla="*/ 0 w 4132"/>
              <a:gd name="T85" fmla="*/ 2147483647 h 2218"/>
              <a:gd name="T86" fmla="*/ 0 w 4132"/>
              <a:gd name="T87" fmla="*/ 2147483647 h 2218"/>
              <a:gd name="T88" fmla="*/ 0 w 4132"/>
              <a:gd name="T89" fmla="*/ 2147483647 h 2218"/>
              <a:gd name="T90" fmla="*/ 0 w 4132"/>
              <a:gd name="T91" fmla="*/ 2147483647 h 2218"/>
              <a:gd name="T92" fmla="*/ 0 w 4132"/>
              <a:gd name="T93" fmla="*/ 2147483647 h 2218"/>
              <a:gd name="T94" fmla="*/ 0 w 4132"/>
              <a:gd name="T95" fmla="*/ 2147483647 h 22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32"/>
              <a:gd name="T145" fmla="*/ 0 h 2218"/>
              <a:gd name="T146" fmla="*/ 4132 w 4132"/>
              <a:gd name="T147" fmla="*/ 2218 h 22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32" h="2218">
                <a:moveTo>
                  <a:pt x="0" y="0"/>
                </a:moveTo>
                <a:lnTo>
                  <a:pt x="62" y="0"/>
                </a:lnTo>
                <a:lnTo>
                  <a:pt x="62" y="24"/>
                </a:lnTo>
                <a:lnTo>
                  <a:pt x="67" y="24"/>
                </a:lnTo>
                <a:lnTo>
                  <a:pt x="67" y="50"/>
                </a:lnTo>
                <a:lnTo>
                  <a:pt x="76" y="50"/>
                </a:lnTo>
                <a:lnTo>
                  <a:pt x="76" y="78"/>
                </a:lnTo>
                <a:lnTo>
                  <a:pt x="107" y="78"/>
                </a:lnTo>
                <a:lnTo>
                  <a:pt x="107" y="99"/>
                </a:lnTo>
                <a:lnTo>
                  <a:pt x="123" y="99"/>
                </a:lnTo>
                <a:lnTo>
                  <a:pt x="123" y="123"/>
                </a:lnTo>
                <a:lnTo>
                  <a:pt x="140" y="123"/>
                </a:lnTo>
                <a:lnTo>
                  <a:pt x="140" y="154"/>
                </a:lnTo>
                <a:lnTo>
                  <a:pt x="152" y="154"/>
                </a:lnTo>
                <a:lnTo>
                  <a:pt x="152" y="175"/>
                </a:lnTo>
                <a:lnTo>
                  <a:pt x="194" y="175"/>
                </a:lnTo>
                <a:lnTo>
                  <a:pt x="194" y="213"/>
                </a:lnTo>
                <a:lnTo>
                  <a:pt x="201" y="213"/>
                </a:lnTo>
                <a:lnTo>
                  <a:pt x="201" y="234"/>
                </a:lnTo>
                <a:lnTo>
                  <a:pt x="230" y="234"/>
                </a:lnTo>
                <a:lnTo>
                  <a:pt x="230" y="255"/>
                </a:lnTo>
                <a:lnTo>
                  <a:pt x="239" y="255"/>
                </a:lnTo>
                <a:lnTo>
                  <a:pt x="239" y="281"/>
                </a:lnTo>
                <a:lnTo>
                  <a:pt x="293" y="281"/>
                </a:lnTo>
                <a:lnTo>
                  <a:pt x="293" y="321"/>
                </a:lnTo>
                <a:lnTo>
                  <a:pt x="300" y="321"/>
                </a:lnTo>
                <a:lnTo>
                  <a:pt x="300" y="364"/>
                </a:lnTo>
                <a:lnTo>
                  <a:pt x="308" y="364"/>
                </a:lnTo>
                <a:lnTo>
                  <a:pt x="308" y="421"/>
                </a:lnTo>
                <a:lnTo>
                  <a:pt x="326" y="421"/>
                </a:lnTo>
                <a:lnTo>
                  <a:pt x="326" y="439"/>
                </a:lnTo>
                <a:lnTo>
                  <a:pt x="334" y="439"/>
                </a:lnTo>
                <a:lnTo>
                  <a:pt x="334" y="470"/>
                </a:lnTo>
                <a:lnTo>
                  <a:pt x="348" y="470"/>
                </a:lnTo>
                <a:lnTo>
                  <a:pt x="348" y="524"/>
                </a:lnTo>
                <a:lnTo>
                  <a:pt x="355" y="524"/>
                </a:lnTo>
                <a:lnTo>
                  <a:pt x="355" y="550"/>
                </a:lnTo>
                <a:lnTo>
                  <a:pt x="364" y="550"/>
                </a:lnTo>
                <a:lnTo>
                  <a:pt x="364" y="600"/>
                </a:lnTo>
                <a:lnTo>
                  <a:pt x="416" y="600"/>
                </a:lnTo>
                <a:lnTo>
                  <a:pt x="416" y="645"/>
                </a:lnTo>
                <a:lnTo>
                  <a:pt x="421" y="645"/>
                </a:lnTo>
                <a:lnTo>
                  <a:pt x="421" y="687"/>
                </a:lnTo>
                <a:lnTo>
                  <a:pt x="426" y="687"/>
                </a:lnTo>
                <a:lnTo>
                  <a:pt x="426" y="704"/>
                </a:lnTo>
                <a:lnTo>
                  <a:pt x="442" y="704"/>
                </a:lnTo>
                <a:lnTo>
                  <a:pt x="442" y="730"/>
                </a:lnTo>
                <a:lnTo>
                  <a:pt x="452" y="730"/>
                </a:lnTo>
                <a:lnTo>
                  <a:pt x="452" y="758"/>
                </a:lnTo>
                <a:lnTo>
                  <a:pt x="508" y="758"/>
                </a:lnTo>
                <a:lnTo>
                  <a:pt x="508" y="787"/>
                </a:lnTo>
                <a:lnTo>
                  <a:pt x="527" y="787"/>
                </a:lnTo>
                <a:lnTo>
                  <a:pt x="527" y="813"/>
                </a:lnTo>
                <a:lnTo>
                  <a:pt x="546" y="813"/>
                </a:lnTo>
                <a:lnTo>
                  <a:pt x="546" y="834"/>
                </a:lnTo>
                <a:lnTo>
                  <a:pt x="556" y="834"/>
                </a:lnTo>
                <a:lnTo>
                  <a:pt x="556" y="862"/>
                </a:lnTo>
                <a:lnTo>
                  <a:pt x="560" y="862"/>
                </a:lnTo>
                <a:lnTo>
                  <a:pt x="560" y="888"/>
                </a:lnTo>
                <a:lnTo>
                  <a:pt x="598" y="888"/>
                </a:lnTo>
                <a:lnTo>
                  <a:pt x="598" y="917"/>
                </a:lnTo>
                <a:lnTo>
                  <a:pt x="652" y="917"/>
                </a:lnTo>
                <a:lnTo>
                  <a:pt x="652" y="940"/>
                </a:lnTo>
                <a:lnTo>
                  <a:pt x="702" y="940"/>
                </a:lnTo>
                <a:lnTo>
                  <a:pt x="702" y="966"/>
                </a:lnTo>
                <a:lnTo>
                  <a:pt x="794" y="966"/>
                </a:lnTo>
                <a:lnTo>
                  <a:pt x="794" y="994"/>
                </a:lnTo>
                <a:lnTo>
                  <a:pt x="891" y="994"/>
                </a:lnTo>
                <a:lnTo>
                  <a:pt x="891" y="1023"/>
                </a:lnTo>
                <a:lnTo>
                  <a:pt x="905" y="1023"/>
                </a:lnTo>
                <a:lnTo>
                  <a:pt x="905" y="1051"/>
                </a:lnTo>
                <a:lnTo>
                  <a:pt x="948" y="1051"/>
                </a:lnTo>
                <a:lnTo>
                  <a:pt x="948" y="1103"/>
                </a:lnTo>
                <a:lnTo>
                  <a:pt x="962" y="1103"/>
                </a:lnTo>
                <a:lnTo>
                  <a:pt x="962" y="1129"/>
                </a:lnTo>
                <a:lnTo>
                  <a:pt x="983" y="1129"/>
                </a:lnTo>
                <a:lnTo>
                  <a:pt x="983" y="1157"/>
                </a:lnTo>
                <a:lnTo>
                  <a:pt x="1004" y="1157"/>
                </a:lnTo>
                <a:lnTo>
                  <a:pt x="1004" y="1190"/>
                </a:lnTo>
                <a:lnTo>
                  <a:pt x="1014" y="1190"/>
                </a:lnTo>
                <a:lnTo>
                  <a:pt x="1014" y="1214"/>
                </a:lnTo>
                <a:lnTo>
                  <a:pt x="1047" y="1214"/>
                </a:lnTo>
                <a:lnTo>
                  <a:pt x="1047" y="1245"/>
                </a:lnTo>
                <a:lnTo>
                  <a:pt x="1054" y="1245"/>
                </a:lnTo>
                <a:lnTo>
                  <a:pt x="1054" y="1268"/>
                </a:lnTo>
                <a:lnTo>
                  <a:pt x="1082" y="1268"/>
                </a:lnTo>
                <a:lnTo>
                  <a:pt x="1082" y="1294"/>
                </a:lnTo>
                <a:lnTo>
                  <a:pt x="1125" y="1294"/>
                </a:lnTo>
                <a:lnTo>
                  <a:pt x="1125" y="1323"/>
                </a:lnTo>
                <a:lnTo>
                  <a:pt x="1146" y="1323"/>
                </a:lnTo>
                <a:lnTo>
                  <a:pt x="1146" y="1346"/>
                </a:lnTo>
                <a:lnTo>
                  <a:pt x="1186" y="1346"/>
                </a:lnTo>
                <a:lnTo>
                  <a:pt x="1186" y="1396"/>
                </a:lnTo>
                <a:lnTo>
                  <a:pt x="1203" y="1396"/>
                </a:lnTo>
                <a:lnTo>
                  <a:pt x="1203" y="1434"/>
                </a:lnTo>
                <a:lnTo>
                  <a:pt x="1224" y="1434"/>
                </a:lnTo>
                <a:lnTo>
                  <a:pt x="1224" y="1481"/>
                </a:lnTo>
                <a:lnTo>
                  <a:pt x="1234" y="1481"/>
                </a:lnTo>
                <a:lnTo>
                  <a:pt x="1234" y="1509"/>
                </a:lnTo>
                <a:lnTo>
                  <a:pt x="1264" y="1509"/>
                </a:lnTo>
                <a:lnTo>
                  <a:pt x="1264" y="1540"/>
                </a:lnTo>
                <a:lnTo>
                  <a:pt x="1309" y="1540"/>
                </a:lnTo>
                <a:lnTo>
                  <a:pt x="1309" y="1568"/>
                </a:lnTo>
                <a:lnTo>
                  <a:pt x="1505" y="1568"/>
                </a:lnTo>
                <a:lnTo>
                  <a:pt x="1505" y="1597"/>
                </a:lnTo>
                <a:lnTo>
                  <a:pt x="1593" y="1597"/>
                </a:lnTo>
                <a:lnTo>
                  <a:pt x="1593" y="1625"/>
                </a:lnTo>
                <a:lnTo>
                  <a:pt x="1668" y="1625"/>
                </a:lnTo>
                <a:lnTo>
                  <a:pt x="1668" y="1653"/>
                </a:lnTo>
                <a:lnTo>
                  <a:pt x="1857" y="1653"/>
                </a:lnTo>
                <a:lnTo>
                  <a:pt x="1857" y="1701"/>
                </a:lnTo>
                <a:lnTo>
                  <a:pt x="1872" y="1701"/>
                </a:lnTo>
                <a:lnTo>
                  <a:pt x="1872" y="1729"/>
                </a:lnTo>
                <a:lnTo>
                  <a:pt x="1942" y="1729"/>
                </a:lnTo>
                <a:lnTo>
                  <a:pt x="1942" y="1757"/>
                </a:lnTo>
                <a:lnTo>
                  <a:pt x="1971" y="1757"/>
                </a:lnTo>
                <a:lnTo>
                  <a:pt x="1971" y="1788"/>
                </a:lnTo>
                <a:lnTo>
                  <a:pt x="2001" y="1788"/>
                </a:lnTo>
                <a:lnTo>
                  <a:pt x="2001" y="1816"/>
                </a:lnTo>
                <a:lnTo>
                  <a:pt x="2098" y="1816"/>
                </a:lnTo>
                <a:lnTo>
                  <a:pt x="2098" y="1845"/>
                </a:lnTo>
                <a:lnTo>
                  <a:pt x="2190" y="1845"/>
                </a:lnTo>
                <a:lnTo>
                  <a:pt x="2190" y="1871"/>
                </a:lnTo>
                <a:lnTo>
                  <a:pt x="2330" y="1871"/>
                </a:lnTo>
                <a:lnTo>
                  <a:pt x="2330" y="1897"/>
                </a:lnTo>
                <a:lnTo>
                  <a:pt x="2457" y="1897"/>
                </a:lnTo>
                <a:lnTo>
                  <a:pt x="2457" y="1923"/>
                </a:lnTo>
                <a:lnTo>
                  <a:pt x="2642" y="1923"/>
                </a:lnTo>
                <a:lnTo>
                  <a:pt x="2642" y="1951"/>
                </a:lnTo>
                <a:lnTo>
                  <a:pt x="2668" y="1951"/>
                </a:lnTo>
                <a:lnTo>
                  <a:pt x="2668" y="1975"/>
                </a:lnTo>
                <a:lnTo>
                  <a:pt x="2753" y="1975"/>
                </a:lnTo>
                <a:lnTo>
                  <a:pt x="2753" y="2003"/>
                </a:lnTo>
                <a:lnTo>
                  <a:pt x="2762" y="2003"/>
                </a:lnTo>
                <a:lnTo>
                  <a:pt x="2762" y="2034"/>
                </a:lnTo>
                <a:lnTo>
                  <a:pt x="2850" y="2034"/>
                </a:lnTo>
                <a:lnTo>
                  <a:pt x="2850" y="2062"/>
                </a:lnTo>
                <a:lnTo>
                  <a:pt x="2890" y="2062"/>
                </a:lnTo>
                <a:lnTo>
                  <a:pt x="2890" y="2090"/>
                </a:lnTo>
                <a:lnTo>
                  <a:pt x="2982" y="2090"/>
                </a:lnTo>
                <a:lnTo>
                  <a:pt x="2982" y="2119"/>
                </a:lnTo>
                <a:lnTo>
                  <a:pt x="3284" y="2119"/>
                </a:lnTo>
                <a:lnTo>
                  <a:pt x="3284" y="2175"/>
                </a:lnTo>
                <a:lnTo>
                  <a:pt x="3580" y="2175"/>
                </a:lnTo>
                <a:lnTo>
                  <a:pt x="3580" y="2218"/>
                </a:lnTo>
                <a:lnTo>
                  <a:pt x="4132" y="2218"/>
                </a:lnTo>
              </a:path>
            </a:pathLst>
          </a:custGeom>
          <a:noFill/>
          <a:ln w="38100">
            <a:solidFill>
              <a:srgbClr val="00206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6" name="TextBox 9"/>
          <p:cNvSpPr txBox="1">
            <a:spLocks noChangeArrowheads="1"/>
          </p:cNvSpPr>
          <p:nvPr/>
        </p:nvSpPr>
        <p:spPr bwMode="auto">
          <a:xfrm>
            <a:off x="6586538" y="2195513"/>
            <a:ext cx="11191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Mutation +</a:t>
            </a:r>
          </a:p>
        </p:txBody>
      </p:sp>
      <p:sp>
        <p:nvSpPr>
          <p:cNvPr id="8237" name="TextBox 10"/>
          <p:cNvSpPr txBox="1">
            <a:spLocks noChangeArrowheads="1"/>
          </p:cNvSpPr>
          <p:nvPr/>
        </p:nvSpPr>
        <p:spPr bwMode="auto">
          <a:xfrm>
            <a:off x="5605463" y="3600450"/>
            <a:ext cx="12715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ltLang="zh-TW" sz="1400" b="1">
                <a:solidFill>
                  <a:srgbClr val="000000"/>
                </a:solidFill>
                <a:cs typeface="Arial" charset="0"/>
              </a:rPr>
              <a:t>Mutation -</a:t>
            </a:r>
          </a:p>
        </p:txBody>
      </p:sp>
      <p:sp>
        <p:nvSpPr>
          <p:cNvPr id="8238" name="Line 180"/>
          <p:cNvSpPr>
            <a:spLocks noChangeShapeType="1"/>
          </p:cNvSpPr>
          <p:nvPr/>
        </p:nvSpPr>
        <p:spPr bwMode="auto">
          <a:xfrm flipV="1">
            <a:off x="6243638" y="3381375"/>
            <a:ext cx="0" cy="239713"/>
          </a:xfrm>
          <a:prstGeom prst="line">
            <a:avLst/>
          </a:prstGeom>
          <a:noFill/>
          <a:ln w="38100">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239" name="Line 182"/>
          <p:cNvSpPr>
            <a:spLocks noChangeShapeType="1"/>
          </p:cNvSpPr>
          <p:nvPr/>
        </p:nvSpPr>
        <p:spPr bwMode="auto">
          <a:xfrm flipH="1">
            <a:off x="6435725" y="2351088"/>
            <a:ext cx="220663" cy="0"/>
          </a:xfrm>
          <a:prstGeom prst="line">
            <a:avLst/>
          </a:prstGeom>
          <a:noFill/>
          <a:ln w="38100">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240" name="TextBox 15"/>
          <p:cNvSpPr txBox="1">
            <a:spLocks noChangeArrowheads="1"/>
          </p:cNvSpPr>
          <p:nvPr/>
        </p:nvSpPr>
        <p:spPr bwMode="auto">
          <a:xfrm>
            <a:off x="223838" y="5403850"/>
            <a:ext cx="865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GB" altLang="zh-TW" sz="1200">
                <a:solidFill>
                  <a:srgbClr val="000000"/>
                </a:solidFill>
                <a:latin typeface="Minion Pro" charset="0"/>
                <a:cs typeface="Minion Pro" charset="0"/>
              </a:rPr>
              <a:t>Patients at risk excludes censored patients and those who have experienced an event </a:t>
            </a:r>
            <a:endParaRPr lang="en-GB" altLang="zh-TW" sz="1200" baseline="-25000">
              <a:solidFill>
                <a:srgbClr val="000000"/>
              </a:solidFill>
              <a:latin typeface="Minion Pro" charset="0"/>
              <a:cs typeface="Minion Pro" charset="0"/>
            </a:endParaRPr>
          </a:p>
        </p:txBody>
      </p:sp>
      <p:sp>
        <p:nvSpPr>
          <p:cNvPr id="8241" name="Text Box 124"/>
          <p:cNvSpPr txBox="1">
            <a:spLocks noChangeArrowheads="1"/>
          </p:cNvSpPr>
          <p:nvPr/>
        </p:nvSpPr>
        <p:spPr bwMode="auto">
          <a:xfrm>
            <a:off x="7250113" y="6480175"/>
            <a:ext cx="17494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altLang="zh-TW" sz="1100" b="1">
                <a:solidFill>
                  <a:schemeClr val="bg1"/>
                </a:solidFill>
                <a:latin typeface="Minion Pro" charset="0"/>
                <a:ea typeface="PMingLiU" charset="0"/>
                <a:cs typeface="Minion Pro" charset="0"/>
              </a:rPr>
              <a:t>Yang CH et al. ESMO 2010 </a:t>
            </a:r>
          </a:p>
        </p:txBody>
      </p:sp>
    </p:spTree>
    <p:extLst>
      <p:ext uri="{BB962C8B-B14F-4D97-AF65-F5344CB8AC3E}">
        <p14:creationId xmlns:p14="http://schemas.microsoft.com/office/powerpoint/2010/main" val="338600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250" name="Rectangle 2"/>
          <p:cNvSpPr>
            <a:spLocks noChangeArrowheads="1"/>
          </p:cNvSpPr>
          <p:nvPr/>
        </p:nvSpPr>
        <p:spPr bwMode="auto">
          <a:xfrm>
            <a:off x="1239838" y="344488"/>
            <a:ext cx="6629400" cy="1143000"/>
          </a:xfrm>
          <a:prstGeom prst="rect">
            <a:avLst/>
          </a:prstGeom>
          <a:noFill/>
          <a:ln w="9525">
            <a:noFill/>
            <a:miter lim="800000"/>
            <a:headEnd/>
            <a:tailEnd/>
          </a:ln>
          <a:effectLst/>
        </p:spPr>
        <p:txBody>
          <a:bodyPr lIns="92075" tIns="46038" rIns="92075" bIns="46038" anchor="ctr"/>
          <a:lstStyle/>
          <a:p>
            <a:pPr algn="ctr"/>
            <a:r>
              <a:rPr lang="en-US" sz="4100" dirty="0">
                <a:solidFill>
                  <a:srgbClr val="000090"/>
                </a:solidFill>
              </a:rPr>
              <a:t>Herceptin - The Importance of Patient Selection</a:t>
            </a:r>
            <a:endParaRPr lang="en-US" sz="3600" dirty="0">
              <a:solidFill>
                <a:srgbClr val="000090"/>
              </a:solidFill>
            </a:endParaRPr>
          </a:p>
        </p:txBody>
      </p:sp>
      <p:sp>
        <p:nvSpPr>
          <p:cNvPr id="1973251" name="Text Box 3"/>
          <p:cNvSpPr txBox="1">
            <a:spLocks noChangeArrowheads="1"/>
          </p:cNvSpPr>
          <p:nvPr/>
        </p:nvSpPr>
        <p:spPr bwMode="auto">
          <a:xfrm>
            <a:off x="1524000" y="2286000"/>
            <a:ext cx="2570163" cy="835025"/>
          </a:xfrm>
          <a:prstGeom prst="rect">
            <a:avLst/>
          </a:prstGeom>
          <a:noFill/>
          <a:ln w="12700">
            <a:solidFill>
              <a:schemeClr val="tx1"/>
            </a:solidFill>
            <a:miter lim="800000"/>
            <a:headEnd type="none" w="sm" len="sm"/>
            <a:tailEnd type="none" w="sm" len="sm"/>
          </a:ln>
          <a:effectLst/>
        </p:spPr>
        <p:txBody>
          <a:bodyPr wrap="none">
            <a:spAutoFit/>
          </a:bodyPr>
          <a:lstStyle/>
          <a:p>
            <a:pPr algn="ctr"/>
            <a:r>
              <a:rPr lang="en-US">
                <a:latin typeface="Arial" pitchFamily="34" charset="0"/>
              </a:rPr>
              <a:t>All Breast Cancer</a:t>
            </a:r>
          </a:p>
          <a:p>
            <a:pPr algn="ctr"/>
            <a:r>
              <a:rPr lang="en-US">
                <a:latin typeface="Arial" pitchFamily="34" charset="0"/>
              </a:rPr>
              <a:t>Patients</a:t>
            </a:r>
            <a:endParaRPr lang="en-US"/>
          </a:p>
        </p:txBody>
      </p:sp>
      <p:sp>
        <p:nvSpPr>
          <p:cNvPr id="1973252" name="Text Box 4"/>
          <p:cNvSpPr txBox="1">
            <a:spLocks noChangeArrowheads="1"/>
          </p:cNvSpPr>
          <p:nvPr/>
        </p:nvSpPr>
        <p:spPr bwMode="auto">
          <a:xfrm>
            <a:off x="1676400" y="5257800"/>
            <a:ext cx="2217738" cy="412750"/>
          </a:xfrm>
          <a:prstGeom prst="rect">
            <a:avLst/>
          </a:prstGeom>
          <a:noFill/>
          <a:ln w="12700">
            <a:noFill/>
            <a:miter lim="800000"/>
            <a:headEnd type="none" w="sm" len="sm"/>
            <a:tailEnd type="none" w="sm" len="sm"/>
          </a:ln>
          <a:effectLst/>
        </p:spPr>
        <p:txBody>
          <a:bodyPr wrap="none">
            <a:spAutoFit/>
          </a:bodyPr>
          <a:lstStyle/>
          <a:p>
            <a:r>
              <a:rPr lang="en-US" sz="2100">
                <a:latin typeface="Arial" pitchFamily="34" charset="0"/>
              </a:rPr>
              <a:t>&lt; 10% Response</a:t>
            </a:r>
            <a:endParaRPr lang="en-US"/>
          </a:p>
        </p:txBody>
      </p:sp>
      <p:sp>
        <p:nvSpPr>
          <p:cNvPr id="1973253" name="Text Box 5"/>
          <p:cNvSpPr txBox="1">
            <a:spLocks noChangeArrowheads="1"/>
          </p:cNvSpPr>
          <p:nvPr/>
        </p:nvSpPr>
        <p:spPr bwMode="auto">
          <a:xfrm>
            <a:off x="2057400" y="4038600"/>
            <a:ext cx="1322388" cy="412750"/>
          </a:xfrm>
          <a:prstGeom prst="rect">
            <a:avLst/>
          </a:prstGeom>
          <a:noFill/>
          <a:ln w="12700">
            <a:noFill/>
            <a:miter lim="800000"/>
            <a:headEnd type="none" w="sm" len="sm"/>
            <a:tailEnd type="none" w="sm" len="sm"/>
          </a:ln>
          <a:effectLst/>
        </p:spPr>
        <p:txBody>
          <a:bodyPr wrap="none">
            <a:spAutoFit/>
          </a:bodyPr>
          <a:lstStyle/>
          <a:p>
            <a:r>
              <a:rPr lang="en-US" sz="2100">
                <a:latin typeface="Arial" pitchFamily="34" charset="0"/>
              </a:rPr>
              <a:t>Herceptin</a:t>
            </a:r>
            <a:endParaRPr lang="en-US"/>
          </a:p>
        </p:txBody>
      </p:sp>
      <p:sp>
        <p:nvSpPr>
          <p:cNvPr id="1973254" name="Line 6"/>
          <p:cNvSpPr>
            <a:spLocks noChangeShapeType="1"/>
          </p:cNvSpPr>
          <p:nvPr/>
        </p:nvSpPr>
        <p:spPr bwMode="auto">
          <a:xfrm>
            <a:off x="2667000" y="3276600"/>
            <a:ext cx="0" cy="690563"/>
          </a:xfrm>
          <a:prstGeom prst="line">
            <a:avLst/>
          </a:prstGeom>
          <a:noFill/>
          <a:ln w="28575">
            <a:solidFill>
              <a:schemeClr val="tx1"/>
            </a:solidFill>
            <a:round/>
            <a:headEnd type="none" w="sm" len="sm"/>
            <a:tailEnd type="triangle" w="med" len="med"/>
          </a:ln>
          <a:effectLst/>
        </p:spPr>
        <p:txBody>
          <a:bodyPr wrap="none" anchor="ctr"/>
          <a:lstStyle/>
          <a:p>
            <a:endParaRPr lang="en-IN"/>
          </a:p>
        </p:txBody>
      </p:sp>
      <p:sp>
        <p:nvSpPr>
          <p:cNvPr id="1973255" name="Line 7"/>
          <p:cNvSpPr>
            <a:spLocks noChangeShapeType="1"/>
          </p:cNvSpPr>
          <p:nvPr/>
        </p:nvSpPr>
        <p:spPr bwMode="auto">
          <a:xfrm>
            <a:off x="2667000" y="4495800"/>
            <a:ext cx="0" cy="690563"/>
          </a:xfrm>
          <a:prstGeom prst="line">
            <a:avLst/>
          </a:prstGeom>
          <a:noFill/>
          <a:ln w="28575">
            <a:solidFill>
              <a:schemeClr val="tx1"/>
            </a:solidFill>
            <a:round/>
            <a:headEnd type="none" w="sm" len="sm"/>
            <a:tailEnd type="triangle" w="med" len="med"/>
          </a:ln>
          <a:effectLst/>
        </p:spPr>
        <p:txBody>
          <a:bodyPr wrap="none" anchor="ctr"/>
          <a:lstStyle/>
          <a:p>
            <a:endParaRPr lang="en-IN"/>
          </a:p>
        </p:txBody>
      </p:sp>
      <p:sp>
        <p:nvSpPr>
          <p:cNvPr id="1973256" name="Text Box 8"/>
          <p:cNvSpPr txBox="1">
            <a:spLocks noChangeArrowheads="1"/>
          </p:cNvSpPr>
          <p:nvPr/>
        </p:nvSpPr>
        <p:spPr bwMode="auto">
          <a:xfrm>
            <a:off x="4495800" y="2286000"/>
            <a:ext cx="3070225" cy="835025"/>
          </a:xfrm>
          <a:prstGeom prst="rect">
            <a:avLst/>
          </a:prstGeom>
          <a:noFill/>
          <a:ln w="12700">
            <a:solidFill>
              <a:schemeClr val="tx1"/>
            </a:solidFill>
            <a:miter lim="800000"/>
            <a:headEnd type="none" w="sm" len="sm"/>
            <a:tailEnd type="none" w="sm" len="sm"/>
          </a:ln>
          <a:effectLst/>
        </p:spPr>
        <p:txBody>
          <a:bodyPr wrap="none">
            <a:spAutoFit/>
          </a:bodyPr>
          <a:lstStyle/>
          <a:p>
            <a:pPr algn="ctr"/>
            <a:r>
              <a:rPr lang="en-US">
                <a:latin typeface="Arial" pitchFamily="34" charset="0"/>
              </a:rPr>
              <a:t>Her2+ Breast Cancer</a:t>
            </a:r>
          </a:p>
          <a:p>
            <a:pPr algn="ctr"/>
            <a:r>
              <a:rPr lang="en-US">
                <a:latin typeface="Arial" pitchFamily="34" charset="0"/>
              </a:rPr>
              <a:t>Patients</a:t>
            </a:r>
            <a:endParaRPr lang="en-US"/>
          </a:p>
        </p:txBody>
      </p:sp>
      <p:sp>
        <p:nvSpPr>
          <p:cNvPr id="1973257" name="Text Box 9"/>
          <p:cNvSpPr txBox="1">
            <a:spLocks noChangeArrowheads="1"/>
          </p:cNvSpPr>
          <p:nvPr/>
        </p:nvSpPr>
        <p:spPr bwMode="auto">
          <a:xfrm>
            <a:off x="4895850" y="5257800"/>
            <a:ext cx="2371725" cy="412750"/>
          </a:xfrm>
          <a:prstGeom prst="rect">
            <a:avLst/>
          </a:prstGeom>
          <a:noFill/>
          <a:ln w="12700">
            <a:noFill/>
            <a:miter lim="800000"/>
            <a:headEnd type="none" w="sm" len="sm"/>
            <a:tailEnd type="none" w="sm" len="sm"/>
          </a:ln>
          <a:effectLst/>
        </p:spPr>
        <p:txBody>
          <a:bodyPr wrap="none">
            <a:spAutoFit/>
          </a:bodyPr>
          <a:lstStyle/>
          <a:p>
            <a:r>
              <a:rPr lang="en-US" sz="2100">
                <a:latin typeface="Arial" pitchFamily="34" charset="0"/>
              </a:rPr>
              <a:t>35-50% Response</a:t>
            </a:r>
            <a:endParaRPr lang="en-US"/>
          </a:p>
        </p:txBody>
      </p:sp>
      <p:sp>
        <p:nvSpPr>
          <p:cNvPr id="1973258" name="Text Box 10"/>
          <p:cNvSpPr txBox="1">
            <a:spLocks noChangeArrowheads="1"/>
          </p:cNvSpPr>
          <p:nvPr/>
        </p:nvSpPr>
        <p:spPr bwMode="auto">
          <a:xfrm>
            <a:off x="5276850" y="4038600"/>
            <a:ext cx="1322388" cy="412750"/>
          </a:xfrm>
          <a:prstGeom prst="rect">
            <a:avLst/>
          </a:prstGeom>
          <a:noFill/>
          <a:ln w="12700">
            <a:noFill/>
            <a:miter lim="800000"/>
            <a:headEnd type="none" w="sm" len="sm"/>
            <a:tailEnd type="none" w="sm" len="sm"/>
          </a:ln>
          <a:effectLst/>
        </p:spPr>
        <p:txBody>
          <a:bodyPr wrap="none">
            <a:spAutoFit/>
          </a:bodyPr>
          <a:lstStyle/>
          <a:p>
            <a:r>
              <a:rPr lang="en-US" sz="2100">
                <a:latin typeface="Arial" pitchFamily="34" charset="0"/>
              </a:rPr>
              <a:t>Herceptin</a:t>
            </a:r>
            <a:endParaRPr lang="en-US"/>
          </a:p>
        </p:txBody>
      </p:sp>
      <p:sp>
        <p:nvSpPr>
          <p:cNvPr id="1973259" name="Line 11"/>
          <p:cNvSpPr>
            <a:spLocks noChangeShapeType="1"/>
          </p:cNvSpPr>
          <p:nvPr/>
        </p:nvSpPr>
        <p:spPr bwMode="auto">
          <a:xfrm>
            <a:off x="5886450" y="3276600"/>
            <a:ext cx="0" cy="690563"/>
          </a:xfrm>
          <a:prstGeom prst="line">
            <a:avLst/>
          </a:prstGeom>
          <a:noFill/>
          <a:ln w="28575">
            <a:solidFill>
              <a:schemeClr val="tx1"/>
            </a:solidFill>
            <a:round/>
            <a:headEnd type="none" w="sm" len="sm"/>
            <a:tailEnd type="triangle" w="med" len="med"/>
          </a:ln>
          <a:effectLst/>
        </p:spPr>
        <p:txBody>
          <a:bodyPr wrap="none" anchor="ctr"/>
          <a:lstStyle/>
          <a:p>
            <a:endParaRPr lang="en-IN"/>
          </a:p>
        </p:txBody>
      </p:sp>
      <p:sp>
        <p:nvSpPr>
          <p:cNvPr id="1973260" name="Line 12"/>
          <p:cNvSpPr>
            <a:spLocks noChangeShapeType="1"/>
          </p:cNvSpPr>
          <p:nvPr/>
        </p:nvSpPr>
        <p:spPr bwMode="auto">
          <a:xfrm>
            <a:off x="5886450" y="4495800"/>
            <a:ext cx="0" cy="690563"/>
          </a:xfrm>
          <a:prstGeom prst="line">
            <a:avLst/>
          </a:prstGeom>
          <a:noFill/>
          <a:ln w="28575">
            <a:solidFill>
              <a:schemeClr val="tx1"/>
            </a:solidFill>
            <a:round/>
            <a:headEnd type="none" w="sm" len="sm"/>
            <a:tailEnd type="triangle" w="med" len="med"/>
          </a:ln>
          <a:effectLst/>
        </p:spPr>
        <p:txBody>
          <a:bodyPr wrap="none" anchor="ctr"/>
          <a:lstStyle/>
          <a:p>
            <a:endParaRPr lang="en-IN"/>
          </a:p>
        </p:txBody>
      </p:sp>
    </p:spTree>
    <p:extLst>
      <p:ext uri="{BB962C8B-B14F-4D97-AF65-F5344CB8AC3E}">
        <p14:creationId xmlns:p14="http://schemas.microsoft.com/office/powerpoint/2010/main" val="446184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732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32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732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73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3256" grpId="0" animBg="1"/>
      <p:bldP spid="1973257" grpId="0"/>
      <p:bldP spid="1973258" grpId="0"/>
      <p:bldP spid="1973259" grpId="0" animBg="1"/>
      <p:bldP spid="197326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1290638"/>
            <a:ext cx="9199563" cy="5383212"/>
            <a:chOff x="0" y="813"/>
            <a:chExt cx="5795" cy="3391"/>
          </a:xfrm>
        </p:grpSpPr>
        <p:grpSp>
          <p:nvGrpSpPr>
            <p:cNvPr id="2" name="Group 3"/>
            <p:cNvGrpSpPr>
              <a:grpSpLocks/>
            </p:cNvGrpSpPr>
            <p:nvPr/>
          </p:nvGrpSpPr>
          <p:grpSpPr bwMode="auto">
            <a:xfrm>
              <a:off x="0" y="813"/>
              <a:ext cx="5795" cy="3391"/>
              <a:chOff x="0" y="813"/>
              <a:chExt cx="5795" cy="3391"/>
            </a:xfrm>
          </p:grpSpPr>
          <p:sp>
            <p:nvSpPr>
              <p:cNvPr id="3" name="AutoShape 4"/>
              <p:cNvSpPr>
                <a:spLocks noChangeArrowheads="1"/>
              </p:cNvSpPr>
              <p:nvPr/>
            </p:nvSpPr>
            <p:spPr bwMode="auto">
              <a:xfrm rot="10800000">
                <a:off x="1072" y="1615"/>
                <a:ext cx="3034" cy="1725"/>
              </a:xfrm>
              <a:custGeom>
                <a:avLst/>
                <a:gdLst>
                  <a:gd name="T0" fmla="*/ 329 w 21600"/>
                  <a:gd name="T1" fmla="*/ 69 h 21600"/>
                  <a:gd name="T2" fmla="*/ 213 w 21600"/>
                  <a:gd name="T3" fmla="*/ 138 h 21600"/>
                  <a:gd name="T4" fmla="*/ 97 w 21600"/>
                  <a:gd name="T5" fmla="*/ 69 h 21600"/>
                  <a:gd name="T6" fmla="*/ 213 w 21600"/>
                  <a:gd name="T7" fmla="*/ 0 h 21600"/>
                  <a:gd name="T8" fmla="*/ 0 60000 65536"/>
                  <a:gd name="T9" fmla="*/ 0 60000 65536"/>
                  <a:gd name="T10" fmla="*/ 0 60000 65536"/>
                  <a:gd name="T11" fmla="*/ 0 60000 65536"/>
                  <a:gd name="T12" fmla="*/ 6714 w 21600"/>
                  <a:gd name="T13" fmla="*/ 6712 h 21600"/>
                  <a:gd name="T14" fmla="*/ 14886 w 21600"/>
                  <a:gd name="T15" fmla="*/ 14888 h 21600"/>
                </a:gdLst>
                <a:ahLst/>
                <a:cxnLst>
                  <a:cxn ang="T8">
                    <a:pos x="T0" y="T1"/>
                  </a:cxn>
                  <a:cxn ang="T9">
                    <a:pos x="T2" y="T3"/>
                  </a:cxn>
                  <a:cxn ang="T10">
                    <a:pos x="T4" y="T5"/>
                  </a:cxn>
                  <a:cxn ang="T11">
                    <a:pos x="T6" y="T7"/>
                  </a:cxn>
                </a:cxnLst>
                <a:rect l="T12" t="T13" r="T14" b="T15"/>
                <a:pathLst>
                  <a:path w="21600" h="21600">
                    <a:moveTo>
                      <a:pt x="0" y="0"/>
                    </a:moveTo>
                    <a:lnTo>
                      <a:pt x="9828" y="21600"/>
                    </a:lnTo>
                    <a:lnTo>
                      <a:pt x="11772" y="21600"/>
                    </a:lnTo>
                    <a:lnTo>
                      <a:pt x="21600" y="0"/>
                    </a:lnTo>
                    <a:lnTo>
                      <a:pt x="0" y="0"/>
                    </a:lnTo>
                    <a:close/>
                  </a:path>
                </a:pathLst>
              </a:custGeom>
              <a:gradFill rotWithShape="1">
                <a:gsLst>
                  <a:gs pos="0">
                    <a:srgbClr val="FFFF9E">
                      <a:alpha val="10001"/>
                    </a:srgbClr>
                  </a:gs>
                  <a:gs pos="100000">
                    <a:srgbClr val="FFFF00">
                      <a:alpha val="87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2" name="Line 5"/>
              <p:cNvSpPr>
                <a:spLocks noChangeShapeType="1"/>
              </p:cNvSpPr>
              <p:nvPr/>
            </p:nvSpPr>
            <p:spPr bwMode="auto">
              <a:xfrm rot="19180455" flipH="1">
                <a:off x="1909" y="2133"/>
                <a:ext cx="99" cy="10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693" name="Line 6"/>
              <p:cNvSpPr>
                <a:spLocks noChangeShapeType="1"/>
              </p:cNvSpPr>
              <p:nvPr/>
            </p:nvSpPr>
            <p:spPr bwMode="auto">
              <a:xfrm rot="21193579" flipH="1">
                <a:off x="3566" y="2117"/>
                <a:ext cx="99" cy="10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694" name="Line 7"/>
              <p:cNvSpPr>
                <a:spLocks noChangeShapeType="1"/>
              </p:cNvSpPr>
              <p:nvPr/>
            </p:nvSpPr>
            <p:spPr bwMode="auto">
              <a:xfrm rot="17660911" flipH="1">
                <a:off x="1865" y="2557"/>
                <a:ext cx="234" cy="13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695" name="Line 8"/>
              <p:cNvSpPr>
                <a:spLocks noChangeShapeType="1"/>
              </p:cNvSpPr>
              <p:nvPr/>
            </p:nvSpPr>
            <p:spPr bwMode="auto">
              <a:xfrm rot="21290228" flipH="1">
                <a:off x="3136" y="2359"/>
                <a:ext cx="117" cy="11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696" name="Line 9"/>
              <p:cNvSpPr>
                <a:spLocks noChangeShapeType="1"/>
              </p:cNvSpPr>
              <p:nvPr/>
            </p:nvSpPr>
            <p:spPr bwMode="auto">
              <a:xfrm rot="17395114" flipH="1">
                <a:off x="3798" y="2300"/>
                <a:ext cx="87" cy="11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697" name="Line 10"/>
              <p:cNvSpPr>
                <a:spLocks noChangeShapeType="1"/>
              </p:cNvSpPr>
              <p:nvPr/>
            </p:nvSpPr>
            <p:spPr bwMode="auto">
              <a:xfrm rot="19180455" flipH="1">
                <a:off x="3152" y="2689"/>
                <a:ext cx="100" cy="10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698" name="Line 11"/>
              <p:cNvSpPr>
                <a:spLocks noChangeShapeType="1"/>
              </p:cNvSpPr>
              <p:nvPr/>
            </p:nvSpPr>
            <p:spPr bwMode="auto">
              <a:xfrm rot="19180455" flipH="1">
                <a:off x="3997" y="2610"/>
                <a:ext cx="100" cy="1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699" name="Line 12"/>
              <p:cNvSpPr>
                <a:spLocks noChangeShapeType="1"/>
              </p:cNvSpPr>
              <p:nvPr/>
            </p:nvSpPr>
            <p:spPr bwMode="auto">
              <a:xfrm rot="19180455" flipH="1">
                <a:off x="3158" y="3014"/>
                <a:ext cx="101" cy="10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700" name="Line 13"/>
              <p:cNvSpPr>
                <a:spLocks noChangeShapeType="1"/>
              </p:cNvSpPr>
              <p:nvPr/>
            </p:nvSpPr>
            <p:spPr bwMode="auto">
              <a:xfrm rot="21290228" flipH="1">
                <a:off x="3921" y="2914"/>
                <a:ext cx="117" cy="11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701" name="Line 14"/>
              <p:cNvSpPr>
                <a:spLocks noChangeShapeType="1"/>
              </p:cNvSpPr>
              <p:nvPr/>
            </p:nvSpPr>
            <p:spPr bwMode="auto">
              <a:xfrm rot="21290228" flipH="1">
                <a:off x="2257" y="1788"/>
                <a:ext cx="101" cy="1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4" name="Group 15"/>
              <p:cNvGrpSpPr>
                <a:grpSpLocks/>
              </p:cNvGrpSpPr>
              <p:nvPr/>
            </p:nvGrpSpPr>
            <p:grpSpPr bwMode="auto">
              <a:xfrm>
                <a:off x="0" y="1306"/>
                <a:ext cx="5795" cy="390"/>
                <a:chOff x="-8" y="1191"/>
                <a:chExt cx="5795" cy="390"/>
              </a:xfrm>
            </p:grpSpPr>
            <p:sp>
              <p:nvSpPr>
                <p:cNvPr id="5" name="Freeform 16"/>
                <p:cNvSpPr>
                  <a:spLocks/>
                </p:cNvSpPr>
                <p:nvPr/>
              </p:nvSpPr>
              <p:spPr bwMode="auto">
                <a:xfrm>
                  <a:off x="0" y="1263"/>
                  <a:ext cx="5775" cy="250"/>
                </a:xfrm>
                <a:custGeom>
                  <a:avLst/>
                  <a:gdLst>
                    <a:gd name="T0" fmla="*/ 0 w 5772"/>
                    <a:gd name="T1" fmla="*/ 58 h 1078"/>
                    <a:gd name="T2" fmla="*/ 2798 w 5772"/>
                    <a:gd name="T3" fmla="*/ 2 h 1078"/>
                    <a:gd name="T4" fmla="*/ 5778 w 5772"/>
                    <a:gd name="T5" fmla="*/ 47 h 1078"/>
                    <a:gd name="T6" fmla="*/ 0 60000 65536"/>
                    <a:gd name="T7" fmla="*/ 0 60000 65536"/>
                    <a:gd name="T8" fmla="*/ 0 60000 65536"/>
                  </a:gdLst>
                  <a:ahLst/>
                  <a:cxnLst>
                    <a:cxn ang="T6">
                      <a:pos x="T0" y="T1"/>
                    </a:cxn>
                    <a:cxn ang="T7">
                      <a:pos x="T2" y="T3"/>
                    </a:cxn>
                    <a:cxn ang="T8">
                      <a:pos x="T4" y="T5"/>
                    </a:cxn>
                  </a:cxnLst>
                  <a:rect l="0" t="0" r="r" b="b"/>
                  <a:pathLst>
                    <a:path w="5772" h="1078">
                      <a:moveTo>
                        <a:pt x="0" y="1078"/>
                      </a:moveTo>
                      <a:cubicBezTo>
                        <a:pt x="917" y="573"/>
                        <a:pt x="1834" y="68"/>
                        <a:pt x="2796" y="34"/>
                      </a:cubicBezTo>
                      <a:cubicBezTo>
                        <a:pt x="3758" y="0"/>
                        <a:pt x="5276" y="734"/>
                        <a:pt x="5772" y="874"/>
                      </a:cubicBezTo>
                    </a:path>
                  </a:pathLst>
                </a:custGeom>
                <a:noFill/>
                <a:ln w="146050">
                  <a:solidFill>
                    <a:srgbClr val="FF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55" name="Freeform 17"/>
                <p:cNvSpPr>
                  <a:spLocks noChangeAspect="1"/>
                </p:cNvSpPr>
                <p:nvPr/>
              </p:nvSpPr>
              <p:spPr bwMode="auto">
                <a:xfrm rot="-805898">
                  <a:off x="4513" y="131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56" name="Freeform 18"/>
                <p:cNvSpPr>
                  <a:spLocks noChangeAspect="1"/>
                </p:cNvSpPr>
                <p:nvPr/>
              </p:nvSpPr>
              <p:spPr bwMode="auto">
                <a:xfrm rot="-805898">
                  <a:off x="4527" y="131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57" name="Freeform 19"/>
                <p:cNvSpPr>
                  <a:spLocks noChangeAspect="1"/>
                </p:cNvSpPr>
                <p:nvPr/>
              </p:nvSpPr>
              <p:spPr bwMode="auto">
                <a:xfrm rot="-805898">
                  <a:off x="4549" y="132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58" name="Freeform 20"/>
                <p:cNvSpPr>
                  <a:spLocks noChangeAspect="1"/>
                </p:cNvSpPr>
                <p:nvPr/>
              </p:nvSpPr>
              <p:spPr bwMode="auto">
                <a:xfrm rot="-805898">
                  <a:off x="4563" y="132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59" name="Freeform 21"/>
                <p:cNvSpPr>
                  <a:spLocks noChangeAspect="1"/>
                </p:cNvSpPr>
                <p:nvPr/>
              </p:nvSpPr>
              <p:spPr bwMode="auto">
                <a:xfrm rot="-805898">
                  <a:off x="4585" y="132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0" name="Freeform 22"/>
                <p:cNvSpPr>
                  <a:spLocks noChangeAspect="1"/>
                </p:cNvSpPr>
                <p:nvPr/>
              </p:nvSpPr>
              <p:spPr bwMode="auto">
                <a:xfrm rot="-805898">
                  <a:off x="4599"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861" name="Group 23"/>
                <p:cNvGrpSpPr>
                  <a:grpSpLocks/>
                </p:cNvGrpSpPr>
                <p:nvPr/>
              </p:nvGrpSpPr>
              <p:grpSpPr bwMode="auto">
                <a:xfrm>
                  <a:off x="4505" y="1287"/>
                  <a:ext cx="144" cy="40"/>
                  <a:chOff x="4497" y="1296"/>
                  <a:chExt cx="144" cy="40"/>
                </a:xfrm>
              </p:grpSpPr>
              <p:sp>
                <p:nvSpPr>
                  <p:cNvPr id="29900" name="Oval 24"/>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901" name="Oval 25"/>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902" name="Oval 26"/>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903" name="Oval 27"/>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862" name="Freeform 28"/>
                <p:cNvSpPr>
                  <a:spLocks noChangeAspect="1"/>
                </p:cNvSpPr>
                <p:nvPr/>
              </p:nvSpPr>
              <p:spPr bwMode="auto">
                <a:xfrm rot="-805898">
                  <a:off x="4620" y="13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3" name="Freeform 29"/>
                <p:cNvSpPr>
                  <a:spLocks noChangeAspect="1"/>
                </p:cNvSpPr>
                <p:nvPr/>
              </p:nvSpPr>
              <p:spPr bwMode="auto">
                <a:xfrm rot="-805898">
                  <a:off x="4634" y="132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4" name="Freeform 30"/>
                <p:cNvSpPr>
                  <a:spLocks noChangeAspect="1"/>
                </p:cNvSpPr>
                <p:nvPr/>
              </p:nvSpPr>
              <p:spPr bwMode="auto">
                <a:xfrm rot="9994102">
                  <a:off x="4526" y="136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5" name="Freeform 31"/>
                <p:cNvSpPr>
                  <a:spLocks noChangeAspect="1"/>
                </p:cNvSpPr>
                <p:nvPr/>
              </p:nvSpPr>
              <p:spPr bwMode="auto">
                <a:xfrm rot="9994102">
                  <a:off x="4512" y="136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6" name="Freeform 32"/>
                <p:cNvSpPr>
                  <a:spLocks noChangeAspect="1"/>
                </p:cNvSpPr>
                <p:nvPr/>
              </p:nvSpPr>
              <p:spPr bwMode="auto">
                <a:xfrm rot="9994102">
                  <a:off x="4561" y="13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7" name="Freeform 33"/>
                <p:cNvSpPr>
                  <a:spLocks noChangeAspect="1"/>
                </p:cNvSpPr>
                <p:nvPr/>
              </p:nvSpPr>
              <p:spPr bwMode="auto">
                <a:xfrm rot="9994102">
                  <a:off x="4547" y="136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8" name="Freeform 34"/>
                <p:cNvSpPr>
                  <a:spLocks noChangeAspect="1"/>
                </p:cNvSpPr>
                <p:nvPr/>
              </p:nvSpPr>
              <p:spPr bwMode="auto">
                <a:xfrm rot="9994102">
                  <a:off x="4598" y="13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9" name="Freeform 35"/>
                <p:cNvSpPr>
                  <a:spLocks noChangeAspect="1"/>
                </p:cNvSpPr>
                <p:nvPr/>
              </p:nvSpPr>
              <p:spPr bwMode="auto">
                <a:xfrm rot="9994102">
                  <a:off x="4584" y="136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870" name="Group 36"/>
                <p:cNvGrpSpPr>
                  <a:grpSpLocks/>
                </p:cNvGrpSpPr>
                <p:nvPr/>
              </p:nvGrpSpPr>
              <p:grpSpPr bwMode="auto">
                <a:xfrm>
                  <a:off x="4502" y="1393"/>
                  <a:ext cx="145" cy="40"/>
                  <a:chOff x="4494" y="1402"/>
                  <a:chExt cx="145" cy="40"/>
                </a:xfrm>
              </p:grpSpPr>
              <p:sp>
                <p:nvSpPr>
                  <p:cNvPr id="29896" name="Oval 37"/>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97" name="Oval 38"/>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98" name="Oval 39"/>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99" name="Oval 40"/>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871" name="Freeform 41"/>
                <p:cNvSpPr>
                  <a:spLocks noChangeAspect="1"/>
                </p:cNvSpPr>
                <p:nvPr/>
              </p:nvSpPr>
              <p:spPr bwMode="auto">
                <a:xfrm rot="9994102">
                  <a:off x="4634" y="13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2" name="Freeform 42"/>
                <p:cNvSpPr>
                  <a:spLocks noChangeAspect="1"/>
                </p:cNvSpPr>
                <p:nvPr/>
              </p:nvSpPr>
              <p:spPr bwMode="auto">
                <a:xfrm rot="9994102">
                  <a:off x="4620" y="13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3" name="Freeform 43"/>
                <p:cNvSpPr>
                  <a:spLocks noChangeAspect="1"/>
                </p:cNvSpPr>
                <p:nvPr/>
              </p:nvSpPr>
              <p:spPr bwMode="auto">
                <a:xfrm rot="-805898">
                  <a:off x="4370" y="130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4" name="Freeform 44"/>
                <p:cNvSpPr>
                  <a:spLocks noChangeAspect="1"/>
                </p:cNvSpPr>
                <p:nvPr/>
              </p:nvSpPr>
              <p:spPr bwMode="auto">
                <a:xfrm rot="-805898">
                  <a:off x="4384" y="130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5" name="Freeform 45"/>
                <p:cNvSpPr>
                  <a:spLocks noChangeAspect="1"/>
                </p:cNvSpPr>
                <p:nvPr/>
              </p:nvSpPr>
              <p:spPr bwMode="auto">
                <a:xfrm rot="-805898">
                  <a:off x="4406" y="130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6" name="Freeform 46"/>
                <p:cNvSpPr>
                  <a:spLocks noChangeAspect="1"/>
                </p:cNvSpPr>
                <p:nvPr/>
              </p:nvSpPr>
              <p:spPr bwMode="auto">
                <a:xfrm rot="-805898">
                  <a:off x="4420" y="130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7" name="Freeform 47"/>
                <p:cNvSpPr>
                  <a:spLocks noChangeAspect="1"/>
                </p:cNvSpPr>
                <p:nvPr/>
              </p:nvSpPr>
              <p:spPr bwMode="auto">
                <a:xfrm rot="-805898">
                  <a:off x="4442" y="131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8" name="Freeform 48"/>
                <p:cNvSpPr>
                  <a:spLocks noChangeAspect="1"/>
                </p:cNvSpPr>
                <p:nvPr/>
              </p:nvSpPr>
              <p:spPr bwMode="auto">
                <a:xfrm rot="-805898">
                  <a:off x="4456" y="131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879" name="Group 49"/>
                <p:cNvGrpSpPr>
                  <a:grpSpLocks/>
                </p:cNvGrpSpPr>
                <p:nvPr/>
              </p:nvGrpSpPr>
              <p:grpSpPr bwMode="auto">
                <a:xfrm>
                  <a:off x="4362" y="1275"/>
                  <a:ext cx="144" cy="40"/>
                  <a:chOff x="4497" y="1296"/>
                  <a:chExt cx="144" cy="40"/>
                </a:xfrm>
              </p:grpSpPr>
              <p:sp>
                <p:nvSpPr>
                  <p:cNvPr id="29892" name="Oval 50"/>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93" name="Oval 51"/>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94" name="Oval 52"/>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95" name="Oval 53"/>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880" name="Freeform 54"/>
                <p:cNvSpPr>
                  <a:spLocks noChangeAspect="1"/>
                </p:cNvSpPr>
                <p:nvPr/>
              </p:nvSpPr>
              <p:spPr bwMode="auto">
                <a:xfrm rot="-805898">
                  <a:off x="4477" y="131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1" name="Freeform 55"/>
                <p:cNvSpPr>
                  <a:spLocks noChangeAspect="1"/>
                </p:cNvSpPr>
                <p:nvPr/>
              </p:nvSpPr>
              <p:spPr bwMode="auto">
                <a:xfrm rot="-805898">
                  <a:off x="4491" y="131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2" name="Freeform 56"/>
                <p:cNvSpPr>
                  <a:spLocks noChangeAspect="1"/>
                </p:cNvSpPr>
                <p:nvPr/>
              </p:nvSpPr>
              <p:spPr bwMode="auto">
                <a:xfrm rot="9994102">
                  <a:off x="4383" y="13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3" name="Freeform 57"/>
                <p:cNvSpPr>
                  <a:spLocks noChangeAspect="1"/>
                </p:cNvSpPr>
                <p:nvPr/>
              </p:nvSpPr>
              <p:spPr bwMode="auto">
                <a:xfrm rot="9994102">
                  <a:off x="4369" y="134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4" name="Freeform 58"/>
                <p:cNvSpPr>
                  <a:spLocks noChangeAspect="1"/>
                </p:cNvSpPr>
                <p:nvPr/>
              </p:nvSpPr>
              <p:spPr bwMode="auto">
                <a:xfrm rot="9994102">
                  <a:off x="4418" y="135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5" name="Freeform 59"/>
                <p:cNvSpPr>
                  <a:spLocks noChangeAspect="1"/>
                </p:cNvSpPr>
                <p:nvPr/>
              </p:nvSpPr>
              <p:spPr bwMode="auto">
                <a:xfrm rot="9994102">
                  <a:off x="4404" y="135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6" name="Freeform 60"/>
                <p:cNvSpPr>
                  <a:spLocks noChangeAspect="1"/>
                </p:cNvSpPr>
                <p:nvPr/>
              </p:nvSpPr>
              <p:spPr bwMode="auto">
                <a:xfrm rot="9994102">
                  <a:off x="4455" y="135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7" name="Freeform 61"/>
                <p:cNvSpPr>
                  <a:spLocks noChangeAspect="1"/>
                </p:cNvSpPr>
                <p:nvPr/>
              </p:nvSpPr>
              <p:spPr bwMode="auto">
                <a:xfrm rot="9994102">
                  <a:off x="4441" y="135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888" name="Group 62"/>
                <p:cNvGrpSpPr>
                  <a:grpSpLocks/>
                </p:cNvGrpSpPr>
                <p:nvPr/>
              </p:nvGrpSpPr>
              <p:grpSpPr bwMode="auto">
                <a:xfrm>
                  <a:off x="4359" y="1381"/>
                  <a:ext cx="145" cy="40"/>
                  <a:chOff x="4494" y="1402"/>
                  <a:chExt cx="145" cy="40"/>
                </a:xfrm>
              </p:grpSpPr>
              <p:sp>
                <p:nvSpPr>
                  <p:cNvPr id="29888" name="Oval 63"/>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89" name="Oval 64"/>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90" name="Oval 65"/>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91" name="Oval 66"/>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889" name="Freeform 67"/>
                <p:cNvSpPr>
                  <a:spLocks noChangeAspect="1"/>
                </p:cNvSpPr>
                <p:nvPr/>
              </p:nvSpPr>
              <p:spPr bwMode="auto">
                <a:xfrm rot="9994102">
                  <a:off x="4491" y="136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0" name="Freeform 68"/>
                <p:cNvSpPr>
                  <a:spLocks noChangeAspect="1"/>
                </p:cNvSpPr>
                <p:nvPr/>
              </p:nvSpPr>
              <p:spPr bwMode="auto">
                <a:xfrm rot="9994102">
                  <a:off x="4477" y="136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1" name="Freeform 69"/>
                <p:cNvSpPr>
                  <a:spLocks noChangeAspect="1"/>
                </p:cNvSpPr>
                <p:nvPr/>
              </p:nvSpPr>
              <p:spPr bwMode="auto">
                <a:xfrm rot="-805898">
                  <a:off x="4229" y="12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2" name="Freeform 70"/>
                <p:cNvSpPr>
                  <a:spLocks noChangeAspect="1"/>
                </p:cNvSpPr>
                <p:nvPr/>
              </p:nvSpPr>
              <p:spPr bwMode="auto">
                <a:xfrm rot="-805898">
                  <a:off x="4243" y="129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3" name="Freeform 71"/>
                <p:cNvSpPr>
                  <a:spLocks noChangeAspect="1"/>
                </p:cNvSpPr>
                <p:nvPr/>
              </p:nvSpPr>
              <p:spPr bwMode="auto">
                <a:xfrm rot="-805898">
                  <a:off x="4265" y="129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4" name="Freeform 72"/>
                <p:cNvSpPr>
                  <a:spLocks noChangeAspect="1"/>
                </p:cNvSpPr>
                <p:nvPr/>
              </p:nvSpPr>
              <p:spPr bwMode="auto">
                <a:xfrm rot="-805898">
                  <a:off x="4279" y="129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5" name="Freeform 73"/>
                <p:cNvSpPr>
                  <a:spLocks noChangeAspect="1"/>
                </p:cNvSpPr>
                <p:nvPr/>
              </p:nvSpPr>
              <p:spPr bwMode="auto">
                <a:xfrm rot="-805898">
                  <a:off x="4301" y="129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6" name="Freeform 74"/>
                <p:cNvSpPr>
                  <a:spLocks noChangeAspect="1"/>
                </p:cNvSpPr>
                <p:nvPr/>
              </p:nvSpPr>
              <p:spPr bwMode="auto">
                <a:xfrm rot="-805898">
                  <a:off x="4315" y="130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897" name="Group 75"/>
                <p:cNvGrpSpPr>
                  <a:grpSpLocks/>
                </p:cNvGrpSpPr>
                <p:nvPr/>
              </p:nvGrpSpPr>
              <p:grpSpPr bwMode="auto">
                <a:xfrm>
                  <a:off x="4221" y="1262"/>
                  <a:ext cx="144" cy="40"/>
                  <a:chOff x="4497" y="1296"/>
                  <a:chExt cx="144" cy="40"/>
                </a:xfrm>
              </p:grpSpPr>
              <p:sp>
                <p:nvSpPr>
                  <p:cNvPr id="29884" name="Oval 76"/>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85" name="Oval 77"/>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86" name="Oval 78"/>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87" name="Oval 79"/>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898" name="Freeform 80"/>
                <p:cNvSpPr>
                  <a:spLocks noChangeAspect="1"/>
                </p:cNvSpPr>
                <p:nvPr/>
              </p:nvSpPr>
              <p:spPr bwMode="auto">
                <a:xfrm rot="-805898">
                  <a:off x="4336" y="130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9" name="Freeform 81"/>
                <p:cNvSpPr>
                  <a:spLocks noChangeAspect="1"/>
                </p:cNvSpPr>
                <p:nvPr/>
              </p:nvSpPr>
              <p:spPr bwMode="auto">
                <a:xfrm rot="-805898">
                  <a:off x="4350" y="130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00" name="Freeform 82"/>
                <p:cNvSpPr>
                  <a:spLocks noChangeAspect="1"/>
                </p:cNvSpPr>
                <p:nvPr/>
              </p:nvSpPr>
              <p:spPr bwMode="auto">
                <a:xfrm rot="9994102">
                  <a:off x="4242"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01" name="Freeform 83"/>
                <p:cNvSpPr>
                  <a:spLocks noChangeAspect="1"/>
                </p:cNvSpPr>
                <p:nvPr/>
              </p:nvSpPr>
              <p:spPr bwMode="auto">
                <a:xfrm rot="9994102">
                  <a:off x="4228"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02" name="Freeform 84"/>
                <p:cNvSpPr>
                  <a:spLocks noChangeAspect="1"/>
                </p:cNvSpPr>
                <p:nvPr/>
              </p:nvSpPr>
              <p:spPr bwMode="auto">
                <a:xfrm rot="9994102">
                  <a:off x="4277" y="134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03" name="Freeform 85"/>
                <p:cNvSpPr>
                  <a:spLocks noChangeAspect="1"/>
                </p:cNvSpPr>
                <p:nvPr/>
              </p:nvSpPr>
              <p:spPr bwMode="auto">
                <a:xfrm rot="9994102">
                  <a:off x="4263" y="13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04" name="Freeform 86"/>
                <p:cNvSpPr>
                  <a:spLocks noChangeAspect="1"/>
                </p:cNvSpPr>
                <p:nvPr/>
              </p:nvSpPr>
              <p:spPr bwMode="auto">
                <a:xfrm rot="9994102">
                  <a:off x="4314" y="134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05" name="Freeform 87"/>
                <p:cNvSpPr>
                  <a:spLocks noChangeAspect="1"/>
                </p:cNvSpPr>
                <p:nvPr/>
              </p:nvSpPr>
              <p:spPr bwMode="auto">
                <a:xfrm rot="9994102">
                  <a:off x="4300" y="134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06" name="Group 88"/>
                <p:cNvGrpSpPr>
                  <a:grpSpLocks/>
                </p:cNvGrpSpPr>
                <p:nvPr/>
              </p:nvGrpSpPr>
              <p:grpSpPr bwMode="auto">
                <a:xfrm>
                  <a:off x="4218" y="1368"/>
                  <a:ext cx="145" cy="40"/>
                  <a:chOff x="4494" y="1402"/>
                  <a:chExt cx="145" cy="40"/>
                </a:xfrm>
              </p:grpSpPr>
              <p:sp>
                <p:nvSpPr>
                  <p:cNvPr id="29880" name="Oval 89"/>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81" name="Oval 90"/>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82" name="Oval 91"/>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83" name="Oval 92"/>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07" name="Freeform 93"/>
                <p:cNvSpPr>
                  <a:spLocks noChangeAspect="1"/>
                </p:cNvSpPr>
                <p:nvPr/>
              </p:nvSpPr>
              <p:spPr bwMode="auto">
                <a:xfrm rot="9994102">
                  <a:off x="4350" y="134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08" name="Freeform 94"/>
                <p:cNvSpPr>
                  <a:spLocks noChangeAspect="1"/>
                </p:cNvSpPr>
                <p:nvPr/>
              </p:nvSpPr>
              <p:spPr bwMode="auto">
                <a:xfrm rot="9994102">
                  <a:off x="4336" y="134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09" name="Freeform 95"/>
                <p:cNvSpPr>
                  <a:spLocks noChangeAspect="1"/>
                </p:cNvSpPr>
                <p:nvPr/>
              </p:nvSpPr>
              <p:spPr bwMode="auto">
                <a:xfrm rot="-805898">
                  <a:off x="4657" y="132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10" name="Freeform 96"/>
                <p:cNvSpPr>
                  <a:spLocks noChangeAspect="1"/>
                </p:cNvSpPr>
                <p:nvPr/>
              </p:nvSpPr>
              <p:spPr bwMode="auto">
                <a:xfrm rot="-805898">
                  <a:off x="467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11" name="Freeform 97"/>
                <p:cNvSpPr>
                  <a:spLocks noChangeAspect="1"/>
                </p:cNvSpPr>
                <p:nvPr/>
              </p:nvSpPr>
              <p:spPr bwMode="auto">
                <a:xfrm rot="-805898">
                  <a:off x="4693" y="13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12" name="Freeform 98"/>
                <p:cNvSpPr>
                  <a:spLocks noChangeAspect="1"/>
                </p:cNvSpPr>
                <p:nvPr/>
              </p:nvSpPr>
              <p:spPr bwMode="auto">
                <a:xfrm rot="-805898">
                  <a:off x="470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13" name="Freeform 99"/>
                <p:cNvSpPr>
                  <a:spLocks noChangeAspect="1"/>
                </p:cNvSpPr>
                <p:nvPr/>
              </p:nvSpPr>
              <p:spPr bwMode="auto">
                <a:xfrm rot="-805898">
                  <a:off x="4729"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14" name="Freeform 100"/>
                <p:cNvSpPr>
                  <a:spLocks noChangeAspect="1"/>
                </p:cNvSpPr>
                <p:nvPr/>
              </p:nvSpPr>
              <p:spPr bwMode="auto">
                <a:xfrm rot="-805898">
                  <a:off x="4743"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15" name="Group 101"/>
                <p:cNvGrpSpPr>
                  <a:grpSpLocks/>
                </p:cNvGrpSpPr>
                <p:nvPr/>
              </p:nvGrpSpPr>
              <p:grpSpPr bwMode="auto">
                <a:xfrm>
                  <a:off x="4649" y="1299"/>
                  <a:ext cx="144" cy="40"/>
                  <a:chOff x="4497" y="1296"/>
                  <a:chExt cx="144" cy="40"/>
                </a:xfrm>
              </p:grpSpPr>
              <p:sp>
                <p:nvSpPr>
                  <p:cNvPr id="29876" name="Oval 102"/>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77" name="Oval 103"/>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78" name="Oval 104"/>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79" name="Oval 105"/>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16" name="Freeform 106"/>
                <p:cNvSpPr>
                  <a:spLocks noChangeAspect="1"/>
                </p:cNvSpPr>
                <p:nvPr/>
              </p:nvSpPr>
              <p:spPr bwMode="auto">
                <a:xfrm rot="-805898">
                  <a:off x="4764" y="133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17" name="Freeform 107"/>
                <p:cNvSpPr>
                  <a:spLocks noChangeAspect="1"/>
                </p:cNvSpPr>
                <p:nvPr/>
              </p:nvSpPr>
              <p:spPr bwMode="auto">
                <a:xfrm rot="-805898">
                  <a:off x="4778" y="13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18" name="Freeform 108"/>
                <p:cNvSpPr>
                  <a:spLocks noChangeAspect="1"/>
                </p:cNvSpPr>
                <p:nvPr/>
              </p:nvSpPr>
              <p:spPr bwMode="auto">
                <a:xfrm rot="9994102">
                  <a:off x="4670"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19" name="Freeform 109"/>
                <p:cNvSpPr>
                  <a:spLocks noChangeAspect="1"/>
                </p:cNvSpPr>
                <p:nvPr/>
              </p:nvSpPr>
              <p:spPr bwMode="auto">
                <a:xfrm rot="9994102">
                  <a:off x="4656" y="13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20" name="Freeform 110"/>
                <p:cNvSpPr>
                  <a:spLocks noChangeAspect="1"/>
                </p:cNvSpPr>
                <p:nvPr/>
              </p:nvSpPr>
              <p:spPr bwMode="auto">
                <a:xfrm rot="9994102">
                  <a:off x="4705"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21" name="Freeform 111"/>
                <p:cNvSpPr>
                  <a:spLocks noChangeAspect="1"/>
                </p:cNvSpPr>
                <p:nvPr/>
              </p:nvSpPr>
              <p:spPr bwMode="auto">
                <a:xfrm rot="9994102">
                  <a:off x="4691"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22" name="Freeform 112"/>
                <p:cNvSpPr>
                  <a:spLocks noChangeAspect="1"/>
                </p:cNvSpPr>
                <p:nvPr/>
              </p:nvSpPr>
              <p:spPr bwMode="auto">
                <a:xfrm rot="9994102">
                  <a:off x="474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23" name="Freeform 113"/>
                <p:cNvSpPr>
                  <a:spLocks noChangeAspect="1"/>
                </p:cNvSpPr>
                <p:nvPr/>
              </p:nvSpPr>
              <p:spPr bwMode="auto">
                <a:xfrm rot="9994102">
                  <a:off x="4728" y="13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24" name="Group 114"/>
                <p:cNvGrpSpPr>
                  <a:grpSpLocks/>
                </p:cNvGrpSpPr>
                <p:nvPr/>
              </p:nvGrpSpPr>
              <p:grpSpPr bwMode="auto">
                <a:xfrm>
                  <a:off x="4646" y="1405"/>
                  <a:ext cx="145" cy="40"/>
                  <a:chOff x="4494" y="1402"/>
                  <a:chExt cx="145" cy="40"/>
                </a:xfrm>
              </p:grpSpPr>
              <p:sp>
                <p:nvSpPr>
                  <p:cNvPr id="29872" name="Oval 115"/>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73" name="Oval 116"/>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74" name="Oval 117"/>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75" name="Oval 118"/>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25" name="Freeform 119"/>
                <p:cNvSpPr>
                  <a:spLocks noChangeAspect="1"/>
                </p:cNvSpPr>
                <p:nvPr/>
              </p:nvSpPr>
              <p:spPr bwMode="auto">
                <a:xfrm rot="9994102">
                  <a:off x="4778" y="138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26" name="Freeform 120"/>
                <p:cNvSpPr>
                  <a:spLocks noChangeAspect="1"/>
                </p:cNvSpPr>
                <p:nvPr/>
              </p:nvSpPr>
              <p:spPr bwMode="auto">
                <a:xfrm rot="9994102">
                  <a:off x="4764" y="13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27" name="Freeform 121"/>
                <p:cNvSpPr>
                  <a:spLocks noChangeAspect="1"/>
                </p:cNvSpPr>
                <p:nvPr/>
              </p:nvSpPr>
              <p:spPr bwMode="auto">
                <a:xfrm rot="-805898">
                  <a:off x="4799" y="134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28" name="Freeform 122"/>
                <p:cNvSpPr>
                  <a:spLocks noChangeAspect="1"/>
                </p:cNvSpPr>
                <p:nvPr/>
              </p:nvSpPr>
              <p:spPr bwMode="auto">
                <a:xfrm rot="-805898">
                  <a:off x="4813" y="134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29" name="Freeform 123"/>
                <p:cNvSpPr>
                  <a:spLocks noChangeAspect="1"/>
                </p:cNvSpPr>
                <p:nvPr/>
              </p:nvSpPr>
              <p:spPr bwMode="auto">
                <a:xfrm rot="-805898">
                  <a:off x="4835" y="134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30" name="Freeform 124"/>
                <p:cNvSpPr>
                  <a:spLocks noChangeAspect="1"/>
                </p:cNvSpPr>
                <p:nvPr/>
              </p:nvSpPr>
              <p:spPr bwMode="auto">
                <a:xfrm rot="-805898">
                  <a:off x="4849" y="134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31" name="Freeform 125"/>
                <p:cNvSpPr>
                  <a:spLocks noChangeAspect="1"/>
                </p:cNvSpPr>
                <p:nvPr/>
              </p:nvSpPr>
              <p:spPr bwMode="auto">
                <a:xfrm rot="-805898">
                  <a:off x="4871" y="13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32" name="Freeform 126"/>
                <p:cNvSpPr>
                  <a:spLocks noChangeAspect="1"/>
                </p:cNvSpPr>
                <p:nvPr/>
              </p:nvSpPr>
              <p:spPr bwMode="auto">
                <a:xfrm rot="-805898">
                  <a:off x="4885" y="135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33" name="Group 127"/>
                <p:cNvGrpSpPr>
                  <a:grpSpLocks/>
                </p:cNvGrpSpPr>
                <p:nvPr/>
              </p:nvGrpSpPr>
              <p:grpSpPr bwMode="auto">
                <a:xfrm>
                  <a:off x="4791" y="1313"/>
                  <a:ext cx="144" cy="40"/>
                  <a:chOff x="4497" y="1296"/>
                  <a:chExt cx="144" cy="40"/>
                </a:xfrm>
              </p:grpSpPr>
              <p:sp>
                <p:nvSpPr>
                  <p:cNvPr id="29868" name="Oval 128"/>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69" name="Oval 129"/>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70" name="Oval 130"/>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71" name="Oval 131"/>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34" name="Freeform 132"/>
                <p:cNvSpPr>
                  <a:spLocks noChangeAspect="1"/>
                </p:cNvSpPr>
                <p:nvPr/>
              </p:nvSpPr>
              <p:spPr bwMode="auto">
                <a:xfrm rot="-805898">
                  <a:off x="4906" y="135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35" name="Freeform 133"/>
                <p:cNvSpPr>
                  <a:spLocks noChangeAspect="1"/>
                </p:cNvSpPr>
                <p:nvPr/>
              </p:nvSpPr>
              <p:spPr bwMode="auto">
                <a:xfrm rot="-805898">
                  <a:off x="4920" y="135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36" name="Freeform 134"/>
                <p:cNvSpPr>
                  <a:spLocks noChangeAspect="1"/>
                </p:cNvSpPr>
                <p:nvPr/>
              </p:nvSpPr>
              <p:spPr bwMode="auto">
                <a:xfrm rot="9994102">
                  <a:off x="4812" y="138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37" name="Freeform 135"/>
                <p:cNvSpPr>
                  <a:spLocks noChangeAspect="1"/>
                </p:cNvSpPr>
                <p:nvPr/>
              </p:nvSpPr>
              <p:spPr bwMode="auto">
                <a:xfrm rot="9994102">
                  <a:off x="4798" y="138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38" name="Freeform 136"/>
                <p:cNvSpPr>
                  <a:spLocks noChangeAspect="1"/>
                </p:cNvSpPr>
                <p:nvPr/>
              </p:nvSpPr>
              <p:spPr bwMode="auto">
                <a:xfrm rot="9994102">
                  <a:off x="4847" y="139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39" name="Freeform 137"/>
                <p:cNvSpPr>
                  <a:spLocks noChangeAspect="1"/>
                </p:cNvSpPr>
                <p:nvPr/>
              </p:nvSpPr>
              <p:spPr bwMode="auto">
                <a:xfrm rot="9994102">
                  <a:off x="4833" y="13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40" name="Freeform 138"/>
                <p:cNvSpPr>
                  <a:spLocks noChangeAspect="1"/>
                </p:cNvSpPr>
                <p:nvPr/>
              </p:nvSpPr>
              <p:spPr bwMode="auto">
                <a:xfrm rot="9994102">
                  <a:off x="4884" y="139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41" name="Freeform 139"/>
                <p:cNvSpPr>
                  <a:spLocks noChangeAspect="1"/>
                </p:cNvSpPr>
                <p:nvPr/>
              </p:nvSpPr>
              <p:spPr bwMode="auto">
                <a:xfrm rot="9994102">
                  <a:off x="4870" y="139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42" name="Group 140"/>
                <p:cNvGrpSpPr>
                  <a:grpSpLocks/>
                </p:cNvGrpSpPr>
                <p:nvPr/>
              </p:nvGrpSpPr>
              <p:grpSpPr bwMode="auto">
                <a:xfrm>
                  <a:off x="4788" y="1419"/>
                  <a:ext cx="145" cy="40"/>
                  <a:chOff x="4494" y="1402"/>
                  <a:chExt cx="145" cy="40"/>
                </a:xfrm>
              </p:grpSpPr>
              <p:sp>
                <p:nvSpPr>
                  <p:cNvPr id="29864" name="Oval 141"/>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65" name="Oval 142"/>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66" name="Oval 143"/>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67" name="Oval 144"/>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43" name="Freeform 145"/>
                <p:cNvSpPr>
                  <a:spLocks noChangeAspect="1"/>
                </p:cNvSpPr>
                <p:nvPr/>
              </p:nvSpPr>
              <p:spPr bwMode="auto">
                <a:xfrm rot="9994102">
                  <a:off x="4920" y="139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44" name="Freeform 146"/>
                <p:cNvSpPr>
                  <a:spLocks noChangeAspect="1"/>
                </p:cNvSpPr>
                <p:nvPr/>
              </p:nvSpPr>
              <p:spPr bwMode="auto">
                <a:xfrm rot="9994102">
                  <a:off x="4906" y="139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45" name="Freeform 147"/>
                <p:cNvSpPr>
                  <a:spLocks noChangeAspect="1"/>
                </p:cNvSpPr>
                <p:nvPr/>
              </p:nvSpPr>
              <p:spPr bwMode="auto">
                <a:xfrm rot="-805898">
                  <a:off x="4941" y="135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46" name="Freeform 148"/>
                <p:cNvSpPr>
                  <a:spLocks noChangeAspect="1"/>
                </p:cNvSpPr>
                <p:nvPr/>
              </p:nvSpPr>
              <p:spPr bwMode="auto">
                <a:xfrm rot="-805898">
                  <a:off x="4955" y="135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47" name="Freeform 149"/>
                <p:cNvSpPr>
                  <a:spLocks noChangeAspect="1"/>
                </p:cNvSpPr>
                <p:nvPr/>
              </p:nvSpPr>
              <p:spPr bwMode="auto">
                <a:xfrm rot="-805898">
                  <a:off x="4977" y="135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48" name="Freeform 150"/>
                <p:cNvSpPr>
                  <a:spLocks noChangeAspect="1"/>
                </p:cNvSpPr>
                <p:nvPr/>
              </p:nvSpPr>
              <p:spPr bwMode="auto">
                <a:xfrm rot="-805898">
                  <a:off x="4991" y="136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49" name="Freeform 151"/>
                <p:cNvSpPr>
                  <a:spLocks noChangeAspect="1"/>
                </p:cNvSpPr>
                <p:nvPr/>
              </p:nvSpPr>
              <p:spPr bwMode="auto">
                <a:xfrm rot="-805898">
                  <a:off x="5013" y="136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50" name="Freeform 152"/>
                <p:cNvSpPr>
                  <a:spLocks noChangeAspect="1"/>
                </p:cNvSpPr>
                <p:nvPr/>
              </p:nvSpPr>
              <p:spPr bwMode="auto">
                <a:xfrm rot="-805898">
                  <a:off x="5027" y="136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51" name="Group 153"/>
                <p:cNvGrpSpPr>
                  <a:grpSpLocks/>
                </p:cNvGrpSpPr>
                <p:nvPr/>
              </p:nvGrpSpPr>
              <p:grpSpPr bwMode="auto">
                <a:xfrm>
                  <a:off x="4933" y="1326"/>
                  <a:ext cx="144" cy="40"/>
                  <a:chOff x="4497" y="1296"/>
                  <a:chExt cx="144" cy="40"/>
                </a:xfrm>
              </p:grpSpPr>
              <p:sp>
                <p:nvSpPr>
                  <p:cNvPr id="29860" name="Oval 154"/>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61" name="Oval 155"/>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62" name="Oval 156"/>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63" name="Oval 157"/>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52" name="Freeform 158"/>
                <p:cNvSpPr>
                  <a:spLocks noChangeAspect="1"/>
                </p:cNvSpPr>
                <p:nvPr/>
              </p:nvSpPr>
              <p:spPr bwMode="auto">
                <a:xfrm rot="-805898">
                  <a:off x="5048" y="13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53" name="Freeform 159"/>
                <p:cNvSpPr>
                  <a:spLocks noChangeAspect="1"/>
                </p:cNvSpPr>
                <p:nvPr/>
              </p:nvSpPr>
              <p:spPr bwMode="auto">
                <a:xfrm rot="-805898">
                  <a:off x="5062" y="136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54" name="Freeform 160"/>
                <p:cNvSpPr>
                  <a:spLocks noChangeAspect="1"/>
                </p:cNvSpPr>
                <p:nvPr/>
              </p:nvSpPr>
              <p:spPr bwMode="auto">
                <a:xfrm rot="9994102">
                  <a:off x="4954" y="140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55" name="Freeform 161"/>
                <p:cNvSpPr>
                  <a:spLocks noChangeAspect="1"/>
                </p:cNvSpPr>
                <p:nvPr/>
              </p:nvSpPr>
              <p:spPr bwMode="auto">
                <a:xfrm rot="9994102">
                  <a:off x="4940" y="140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56" name="Freeform 162"/>
                <p:cNvSpPr>
                  <a:spLocks noChangeAspect="1"/>
                </p:cNvSpPr>
                <p:nvPr/>
              </p:nvSpPr>
              <p:spPr bwMode="auto">
                <a:xfrm rot="9994102">
                  <a:off x="4989" y="140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57" name="Freeform 163"/>
                <p:cNvSpPr>
                  <a:spLocks noChangeAspect="1"/>
                </p:cNvSpPr>
                <p:nvPr/>
              </p:nvSpPr>
              <p:spPr bwMode="auto">
                <a:xfrm rot="9994102">
                  <a:off x="4975" y="140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58" name="Freeform 164"/>
                <p:cNvSpPr>
                  <a:spLocks noChangeAspect="1"/>
                </p:cNvSpPr>
                <p:nvPr/>
              </p:nvSpPr>
              <p:spPr bwMode="auto">
                <a:xfrm rot="9994102">
                  <a:off x="5026" y="140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59" name="Freeform 165"/>
                <p:cNvSpPr>
                  <a:spLocks noChangeAspect="1"/>
                </p:cNvSpPr>
                <p:nvPr/>
              </p:nvSpPr>
              <p:spPr bwMode="auto">
                <a:xfrm rot="9994102">
                  <a:off x="5012" y="140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60" name="Group 166"/>
                <p:cNvGrpSpPr>
                  <a:grpSpLocks/>
                </p:cNvGrpSpPr>
                <p:nvPr/>
              </p:nvGrpSpPr>
              <p:grpSpPr bwMode="auto">
                <a:xfrm>
                  <a:off x="4930" y="1432"/>
                  <a:ext cx="145" cy="40"/>
                  <a:chOff x="4494" y="1402"/>
                  <a:chExt cx="145" cy="40"/>
                </a:xfrm>
              </p:grpSpPr>
              <p:sp>
                <p:nvSpPr>
                  <p:cNvPr id="29856" name="Oval 167"/>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57" name="Oval 168"/>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58" name="Oval 169"/>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59" name="Oval 170"/>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61" name="Freeform 171"/>
                <p:cNvSpPr>
                  <a:spLocks noChangeAspect="1"/>
                </p:cNvSpPr>
                <p:nvPr/>
              </p:nvSpPr>
              <p:spPr bwMode="auto">
                <a:xfrm rot="9994102">
                  <a:off x="5062" y="141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62" name="Freeform 172"/>
                <p:cNvSpPr>
                  <a:spLocks noChangeAspect="1"/>
                </p:cNvSpPr>
                <p:nvPr/>
              </p:nvSpPr>
              <p:spPr bwMode="auto">
                <a:xfrm rot="9994102">
                  <a:off x="5048" y="141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63" name="Freeform 173"/>
                <p:cNvSpPr>
                  <a:spLocks noChangeAspect="1"/>
                </p:cNvSpPr>
                <p:nvPr/>
              </p:nvSpPr>
              <p:spPr bwMode="auto">
                <a:xfrm rot="-805898">
                  <a:off x="5651" y="141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64" name="Freeform 174"/>
                <p:cNvSpPr>
                  <a:spLocks noChangeAspect="1"/>
                </p:cNvSpPr>
                <p:nvPr/>
              </p:nvSpPr>
              <p:spPr bwMode="auto">
                <a:xfrm rot="-805898">
                  <a:off x="5665" y="141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65" name="Freeform 175"/>
                <p:cNvSpPr>
                  <a:spLocks noChangeAspect="1"/>
                </p:cNvSpPr>
                <p:nvPr/>
              </p:nvSpPr>
              <p:spPr bwMode="auto">
                <a:xfrm rot="-805898">
                  <a:off x="5687" y="142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66" name="Freeform 176"/>
                <p:cNvSpPr>
                  <a:spLocks noChangeAspect="1"/>
                </p:cNvSpPr>
                <p:nvPr/>
              </p:nvSpPr>
              <p:spPr bwMode="auto">
                <a:xfrm rot="-805898">
                  <a:off x="5701" y="142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67" name="Freeform 177"/>
                <p:cNvSpPr>
                  <a:spLocks noChangeAspect="1"/>
                </p:cNvSpPr>
                <p:nvPr/>
              </p:nvSpPr>
              <p:spPr bwMode="auto">
                <a:xfrm rot="-805898">
                  <a:off x="5723" y="14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68" name="Freeform 178"/>
                <p:cNvSpPr>
                  <a:spLocks noChangeAspect="1"/>
                </p:cNvSpPr>
                <p:nvPr/>
              </p:nvSpPr>
              <p:spPr bwMode="auto">
                <a:xfrm rot="-805898">
                  <a:off x="5737" y="14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69" name="Group 179"/>
                <p:cNvGrpSpPr>
                  <a:grpSpLocks/>
                </p:cNvGrpSpPr>
                <p:nvPr/>
              </p:nvGrpSpPr>
              <p:grpSpPr bwMode="auto">
                <a:xfrm>
                  <a:off x="5643" y="1388"/>
                  <a:ext cx="144" cy="40"/>
                  <a:chOff x="4497" y="1296"/>
                  <a:chExt cx="144" cy="40"/>
                </a:xfrm>
              </p:grpSpPr>
              <p:sp>
                <p:nvSpPr>
                  <p:cNvPr id="29852" name="Oval 180"/>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53" name="Oval 181"/>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54" name="Oval 182"/>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55" name="Oval 183"/>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70" name="Freeform 184"/>
                <p:cNvSpPr>
                  <a:spLocks noChangeAspect="1"/>
                </p:cNvSpPr>
                <p:nvPr/>
              </p:nvSpPr>
              <p:spPr bwMode="auto">
                <a:xfrm rot="-805898">
                  <a:off x="5758" y="142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1" name="Freeform 185"/>
                <p:cNvSpPr>
                  <a:spLocks noChangeAspect="1"/>
                </p:cNvSpPr>
                <p:nvPr/>
              </p:nvSpPr>
              <p:spPr bwMode="auto">
                <a:xfrm rot="-805898">
                  <a:off x="5772" y="14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2" name="Freeform 186"/>
                <p:cNvSpPr>
                  <a:spLocks noChangeAspect="1"/>
                </p:cNvSpPr>
                <p:nvPr/>
              </p:nvSpPr>
              <p:spPr bwMode="auto">
                <a:xfrm rot="9994102">
                  <a:off x="5664" y="146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3" name="Freeform 187"/>
                <p:cNvSpPr>
                  <a:spLocks noChangeAspect="1"/>
                </p:cNvSpPr>
                <p:nvPr/>
              </p:nvSpPr>
              <p:spPr bwMode="auto">
                <a:xfrm rot="9994102">
                  <a:off x="5650" y="146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4" name="Freeform 188"/>
                <p:cNvSpPr>
                  <a:spLocks noChangeAspect="1"/>
                </p:cNvSpPr>
                <p:nvPr/>
              </p:nvSpPr>
              <p:spPr bwMode="auto">
                <a:xfrm rot="9994102">
                  <a:off x="5699" y="146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5" name="Freeform 189"/>
                <p:cNvSpPr>
                  <a:spLocks noChangeAspect="1"/>
                </p:cNvSpPr>
                <p:nvPr/>
              </p:nvSpPr>
              <p:spPr bwMode="auto">
                <a:xfrm rot="9994102">
                  <a:off x="5685" y="14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6" name="Freeform 190"/>
                <p:cNvSpPr>
                  <a:spLocks noChangeAspect="1"/>
                </p:cNvSpPr>
                <p:nvPr/>
              </p:nvSpPr>
              <p:spPr bwMode="auto">
                <a:xfrm rot="9994102">
                  <a:off x="5736" y="14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7" name="Freeform 191"/>
                <p:cNvSpPr>
                  <a:spLocks noChangeAspect="1"/>
                </p:cNvSpPr>
                <p:nvPr/>
              </p:nvSpPr>
              <p:spPr bwMode="auto">
                <a:xfrm rot="9994102">
                  <a:off x="5722" y="14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78" name="Group 192"/>
                <p:cNvGrpSpPr>
                  <a:grpSpLocks/>
                </p:cNvGrpSpPr>
                <p:nvPr/>
              </p:nvGrpSpPr>
              <p:grpSpPr bwMode="auto">
                <a:xfrm>
                  <a:off x="5640" y="1494"/>
                  <a:ext cx="145" cy="40"/>
                  <a:chOff x="4494" y="1402"/>
                  <a:chExt cx="145" cy="40"/>
                </a:xfrm>
              </p:grpSpPr>
              <p:sp>
                <p:nvSpPr>
                  <p:cNvPr id="29848" name="Oval 193"/>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49" name="Oval 194"/>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50" name="Oval 195"/>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51" name="Oval 196"/>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79" name="Freeform 197"/>
                <p:cNvSpPr>
                  <a:spLocks noChangeAspect="1"/>
                </p:cNvSpPr>
                <p:nvPr/>
              </p:nvSpPr>
              <p:spPr bwMode="auto">
                <a:xfrm rot="9994102">
                  <a:off x="5772" y="14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0" name="Freeform 198"/>
                <p:cNvSpPr>
                  <a:spLocks noChangeAspect="1"/>
                </p:cNvSpPr>
                <p:nvPr/>
              </p:nvSpPr>
              <p:spPr bwMode="auto">
                <a:xfrm rot="9994102">
                  <a:off x="5758" y="14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1" name="Freeform 199"/>
                <p:cNvSpPr>
                  <a:spLocks noChangeAspect="1"/>
                </p:cNvSpPr>
                <p:nvPr/>
              </p:nvSpPr>
              <p:spPr bwMode="auto">
                <a:xfrm rot="-805898">
                  <a:off x="5509" y="140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2" name="Freeform 200"/>
                <p:cNvSpPr>
                  <a:spLocks noChangeAspect="1"/>
                </p:cNvSpPr>
                <p:nvPr/>
              </p:nvSpPr>
              <p:spPr bwMode="auto">
                <a:xfrm rot="-805898">
                  <a:off x="5523" y="140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3" name="Freeform 201"/>
                <p:cNvSpPr>
                  <a:spLocks noChangeAspect="1"/>
                </p:cNvSpPr>
                <p:nvPr/>
              </p:nvSpPr>
              <p:spPr bwMode="auto">
                <a:xfrm rot="-805898">
                  <a:off x="5545" y="140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4" name="Freeform 202"/>
                <p:cNvSpPr>
                  <a:spLocks noChangeAspect="1"/>
                </p:cNvSpPr>
                <p:nvPr/>
              </p:nvSpPr>
              <p:spPr bwMode="auto">
                <a:xfrm rot="-805898">
                  <a:off x="5559" y="141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5" name="Freeform 203"/>
                <p:cNvSpPr>
                  <a:spLocks noChangeAspect="1"/>
                </p:cNvSpPr>
                <p:nvPr/>
              </p:nvSpPr>
              <p:spPr bwMode="auto">
                <a:xfrm rot="-805898">
                  <a:off x="5581" y="141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6" name="Freeform 204"/>
                <p:cNvSpPr>
                  <a:spLocks noChangeAspect="1"/>
                </p:cNvSpPr>
                <p:nvPr/>
              </p:nvSpPr>
              <p:spPr bwMode="auto">
                <a:xfrm rot="-805898">
                  <a:off x="5595" y="141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87" name="Group 205"/>
                <p:cNvGrpSpPr>
                  <a:grpSpLocks/>
                </p:cNvGrpSpPr>
                <p:nvPr/>
              </p:nvGrpSpPr>
              <p:grpSpPr bwMode="auto">
                <a:xfrm>
                  <a:off x="5501" y="1376"/>
                  <a:ext cx="144" cy="40"/>
                  <a:chOff x="4497" y="1296"/>
                  <a:chExt cx="144" cy="40"/>
                </a:xfrm>
              </p:grpSpPr>
              <p:sp>
                <p:nvSpPr>
                  <p:cNvPr id="29844" name="Oval 206"/>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45" name="Oval 207"/>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46" name="Oval 208"/>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47" name="Oval 209"/>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88" name="Freeform 210"/>
                <p:cNvSpPr>
                  <a:spLocks noChangeAspect="1"/>
                </p:cNvSpPr>
                <p:nvPr/>
              </p:nvSpPr>
              <p:spPr bwMode="auto">
                <a:xfrm rot="-805898">
                  <a:off x="5616" y="141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9" name="Freeform 211"/>
                <p:cNvSpPr>
                  <a:spLocks noChangeAspect="1"/>
                </p:cNvSpPr>
                <p:nvPr/>
              </p:nvSpPr>
              <p:spPr bwMode="auto">
                <a:xfrm rot="-805898">
                  <a:off x="5630" y="141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0" name="Freeform 212"/>
                <p:cNvSpPr>
                  <a:spLocks noChangeAspect="1"/>
                </p:cNvSpPr>
                <p:nvPr/>
              </p:nvSpPr>
              <p:spPr bwMode="auto">
                <a:xfrm rot="9994102">
                  <a:off x="5522" y="145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1" name="Freeform 213"/>
                <p:cNvSpPr>
                  <a:spLocks noChangeAspect="1"/>
                </p:cNvSpPr>
                <p:nvPr/>
              </p:nvSpPr>
              <p:spPr bwMode="auto">
                <a:xfrm rot="9994102">
                  <a:off x="5508" y="14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2" name="Freeform 214"/>
                <p:cNvSpPr>
                  <a:spLocks noChangeAspect="1"/>
                </p:cNvSpPr>
                <p:nvPr/>
              </p:nvSpPr>
              <p:spPr bwMode="auto">
                <a:xfrm rot="9994102">
                  <a:off x="5557" y="145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3" name="Freeform 215"/>
                <p:cNvSpPr>
                  <a:spLocks noChangeAspect="1"/>
                </p:cNvSpPr>
                <p:nvPr/>
              </p:nvSpPr>
              <p:spPr bwMode="auto">
                <a:xfrm rot="9994102">
                  <a:off x="5543" y="145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4" name="Freeform 216"/>
                <p:cNvSpPr>
                  <a:spLocks noChangeAspect="1"/>
                </p:cNvSpPr>
                <p:nvPr/>
              </p:nvSpPr>
              <p:spPr bwMode="auto">
                <a:xfrm rot="9994102">
                  <a:off x="5594" y="145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5" name="Freeform 217"/>
                <p:cNvSpPr>
                  <a:spLocks noChangeAspect="1"/>
                </p:cNvSpPr>
                <p:nvPr/>
              </p:nvSpPr>
              <p:spPr bwMode="auto">
                <a:xfrm rot="9994102">
                  <a:off x="5580" y="145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96" name="Group 218"/>
                <p:cNvGrpSpPr>
                  <a:grpSpLocks/>
                </p:cNvGrpSpPr>
                <p:nvPr/>
              </p:nvGrpSpPr>
              <p:grpSpPr bwMode="auto">
                <a:xfrm>
                  <a:off x="5498" y="1482"/>
                  <a:ext cx="145" cy="40"/>
                  <a:chOff x="4494" y="1402"/>
                  <a:chExt cx="145" cy="40"/>
                </a:xfrm>
              </p:grpSpPr>
              <p:sp>
                <p:nvSpPr>
                  <p:cNvPr id="29840" name="Oval 219"/>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41" name="Oval 220"/>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42" name="Oval 221"/>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43" name="Oval 222"/>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8997" name="Freeform 223"/>
                <p:cNvSpPr>
                  <a:spLocks noChangeAspect="1"/>
                </p:cNvSpPr>
                <p:nvPr/>
              </p:nvSpPr>
              <p:spPr bwMode="auto">
                <a:xfrm rot="9994102">
                  <a:off x="5630" y="146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8" name="Freeform 224"/>
                <p:cNvSpPr>
                  <a:spLocks noChangeAspect="1"/>
                </p:cNvSpPr>
                <p:nvPr/>
              </p:nvSpPr>
              <p:spPr bwMode="auto">
                <a:xfrm rot="9994102">
                  <a:off x="5616" y="146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9" name="Freeform 225"/>
                <p:cNvSpPr>
                  <a:spLocks noChangeAspect="1"/>
                </p:cNvSpPr>
                <p:nvPr/>
              </p:nvSpPr>
              <p:spPr bwMode="auto">
                <a:xfrm rot="-805898">
                  <a:off x="5368" y="139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00" name="Freeform 226"/>
                <p:cNvSpPr>
                  <a:spLocks noChangeAspect="1"/>
                </p:cNvSpPr>
                <p:nvPr/>
              </p:nvSpPr>
              <p:spPr bwMode="auto">
                <a:xfrm rot="-805898">
                  <a:off x="5382" y="139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01" name="Freeform 227"/>
                <p:cNvSpPr>
                  <a:spLocks noChangeAspect="1"/>
                </p:cNvSpPr>
                <p:nvPr/>
              </p:nvSpPr>
              <p:spPr bwMode="auto">
                <a:xfrm rot="-805898">
                  <a:off x="5404" y="139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02" name="Freeform 228"/>
                <p:cNvSpPr>
                  <a:spLocks noChangeAspect="1"/>
                </p:cNvSpPr>
                <p:nvPr/>
              </p:nvSpPr>
              <p:spPr bwMode="auto">
                <a:xfrm rot="-805898">
                  <a:off x="5418" y="139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03" name="Freeform 229"/>
                <p:cNvSpPr>
                  <a:spLocks noChangeAspect="1"/>
                </p:cNvSpPr>
                <p:nvPr/>
              </p:nvSpPr>
              <p:spPr bwMode="auto">
                <a:xfrm rot="-805898">
                  <a:off x="5440" y="140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04" name="Freeform 230"/>
                <p:cNvSpPr>
                  <a:spLocks noChangeAspect="1"/>
                </p:cNvSpPr>
                <p:nvPr/>
              </p:nvSpPr>
              <p:spPr bwMode="auto">
                <a:xfrm rot="-805898">
                  <a:off x="5454" y="140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05" name="Group 231"/>
                <p:cNvGrpSpPr>
                  <a:grpSpLocks/>
                </p:cNvGrpSpPr>
                <p:nvPr/>
              </p:nvGrpSpPr>
              <p:grpSpPr bwMode="auto">
                <a:xfrm>
                  <a:off x="5360" y="1365"/>
                  <a:ext cx="144" cy="40"/>
                  <a:chOff x="4497" y="1296"/>
                  <a:chExt cx="144" cy="40"/>
                </a:xfrm>
              </p:grpSpPr>
              <p:sp>
                <p:nvSpPr>
                  <p:cNvPr id="29836" name="Oval 232"/>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37" name="Oval 233"/>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38" name="Oval 234"/>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39" name="Oval 235"/>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06" name="Freeform 236"/>
                <p:cNvSpPr>
                  <a:spLocks noChangeAspect="1"/>
                </p:cNvSpPr>
                <p:nvPr/>
              </p:nvSpPr>
              <p:spPr bwMode="auto">
                <a:xfrm rot="-805898">
                  <a:off x="5475" y="140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07" name="Freeform 237"/>
                <p:cNvSpPr>
                  <a:spLocks noChangeAspect="1"/>
                </p:cNvSpPr>
                <p:nvPr/>
              </p:nvSpPr>
              <p:spPr bwMode="auto">
                <a:xfrm rot="-805898">
                  <a:off x="5489" y="140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08" name="Freeform 238"/>
                <p:cNvSpPr>
                  <a:spLocks noChangeAspect="1"/>
                </p:cNvSpPr>
                <p:nvPr/>
              </p:nvSpPr>
              <p:spPr bwMode="auto">
                <a:xfrm rot="9994102">
                  <a:off x="5381" y="14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09" name="Freeform 239"/>
                <p:cNvSpPr>
                  <a:spLocks noChangeAspect="1"/>
                </p:cNvSpPr>
                <p:nvPr/>
              </p:nvSpPr>
              <p:spPr bwMode="auto">
                <a:xfrm rot="9994102">
                  <a:off x="5367" y="143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10" name="Freeform 240"/>
                <p:cNvSpPr>
                  <a:spLocks noChangeAspect="1"/>
                </p:cNvSpPr>
                <p:nvPr/>
              </p:nvSpPr>
              <p:spPr bwMode="auto">
                <a:xfrm rot="9994102">
                  <a:off x="5416" y="144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11" name="Freeform 241"/>
                <p:cNvSpPr>
                  <a:spLocks noChangeAspect="1"/>
                </p:cNvSpPr>
                <p:nvPr/>
              </p:nvSpPr>
              <p:spPr bwMode="auto">
                <a:xfrm rot="9994102">
                  <a:off x="5402" y="144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12" name="Freeform 242"/>
                <p:cNvSpPr>
                  <a:spLocks noChangeAspect="1"/>
                </p:cNvSpPr>
                <p:nvPr/>
              </p:nvSpPr>
              <p:spPr bwMode="auto">
                <a:xfrm rot="9994102">
                  <a:off x="5453" y="144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13" name="Freeform 243"/>
                <p:cNvSpPr>
                  <a:spLocks noChangeAspect="1"/>
                </p:cNvSpPr>
                <p:nvPr/>
              </p:nvSpPr>
              <p:spPr bwMode="auto">
                <a:xfrm rot="9994102">
                  <a:off x="5439" y="144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14" name="Group 244"/>
                <p:cNvGrpSpPr>
                  <a:grpSpLocks/>
                </p:cNvGrpSpPr>
                <p:nvPr/>
              </p:nvGrpSpPr>
              <p:grpSpPr bwMode="auto">
                <a:xfrm>
                  <a:off x="5357" y="1471"/>
                  <a:ext cx="145" cy="40"/>
                  <a:chOff x="4494" y="1402"/>
                  <a:chExt cx="145" cy="40"/>
                </a:xfrm>
              </p:grpSpPr>
              <p:sp>
                <p:nvSpPr>
                  <p:cNvPr id="29832" name="Oval 245"/>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33" name="Oval 246"/>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34" name="Oval 247"/>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35" name="Oval 248"/>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15" name="Freeform 249"/>
                <p:cNvSpPr>
                  <a:spLocks noChangeAspect="1"/>
                </p:cNvSpPr>
                <p:nvPr/>
              </p:nvSpPr>
              <p:spPr bwMode="auto">
                <a:xfrm rot="9994102">
                  <a:off x="5489" y="145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16" name="Freeform 250"/>
                <p:cNvSpPr>
                  <a:spLocks noChangeAspect="1"/>
                </p:cNvSpPr>
                <p:nvPr/>
              </p:nvSpPr>
              <p:spPr bwMode="auto">
                <a:xfrm rot="9994102">
                  <a:off x="5475" y="14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17" name="Freeform 251"/>
                <p:cNvSpPr>
                  <a:spLocks noChangeAspect="1"/>
                </p:cNvSpPr>
                <p:nvPr/>
              </p:nvSpPr>
              <p:spPr bwMode="auto">
                <a:xfrm rot="-805898">
                  <a:off x="5226" y="13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18" name="Freeform 252"/>
                <p:cNvSpPr>
                  <a:spLocks noChangeAspect="1"/>
                </p:cNvSpPr>
                <p:nvPr/>
              </p:nvSpPr>
              <p:spPr bwMode="auto">
                <a:xfrm rot="-805898">
                  <a:off x="5240"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19" name="Freeform 253"/>
                <p:cNvSpPr>
                  <a:spLocks noChangeAspect="1"/>
                </p:cNvSpPr>
                <p:nvPr/>
              </p:nvSpPr>
              <p:spPr bwMode="auto">
                <a:xfrm rot="-805898">
                  <a:off x="5262" y="13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20" name="Freeform 254"/>
                <p:cNvSpPr>
                  <a:spLocks noChangeAspect="1"/>
                </p:cNvSpPr>
                <p:nvPr/>
              </p:nvSpPr>
              <p:spPr bwMode="auto">
                <a:xfrm rot="-805898">
                  <a:off x="5276" y="138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21" name="Freeform 255"/>
                <p:cNvSpPr>
                  <a:spLocks noChangeAspect="1"/>
                </p:cNvSpPr>
                <p:nvPr/>
              </p:nvSpPr>
              <p:spPr bwMode="auto">
                <a:xfrm rot="-805898">
                  <a:off x="5298" y="138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22" name="Freeform 256"/>
                <p:cNvSpPr>
                  <a:spLocks noChangeAspect="1"/>
                </p:cNvSpPr>
                <p:nvPr/>
              </p:nvSpPr>
              <p:spPr bwMode="auto">
                <a:xfrm rot="-805898">
                  <a:off x="5312" y="138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23" name="Group 257"/>
                <p:cNvGrpSpPr>
                  <a:grpSpLocks/>
                </p:cNvGrpSpPr>
                <p:nvPr/>
              </p:nvGrpSpPr>
              <p:grpSpPr bwMode="auto">
                <a:xfrm>
                  <a:off x="5218" y="1351"/>
                  <a:ext cx="144" cy="40"/>
                  <a:chOff x="4497" y="1296"/>
                  <a:chExt cx="144" cy="40"/>
                </a:xfrm>
              </p:grpSpPr>
              <p:sp>
                <p:nvSpPr>
                  <p:cNvPr id="29828" name="Oval 258"/>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29" name="Oval 259"/>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30" name="Oval 260"/>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31" name="Oval 261"/>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24" name="Freeform 262"/>
                <p:cNvSpPr>
                  <a:spLocks noChangeAspect="1"/>
                </p:cNvSpPr>
                <p:nvPr/>
              </p:nvSpPr>
              <p:spPr bwMode="auto">
                <a:xfrm rot="-805898">
                  <a:off x="5333" y="13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25" name="Freeform 263"/>
                <p:cNvSpPr>
                  <a:spLocks noChangeAspect="1"/>
                </p:cNvSpPr>
                <p:nvPr/>
              </p:nvSpPr>
              <p:spPr bwMode="auto">
                <a:xfrm rot="-805898">
                  <a:off x="5347" y="139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26" name="Freeform 264"/>
                <p:cNvSpPr>
                  <a:spLocks noChangeAspect="1"/>
                </p:cNvSpPr>
                <p:nvPr/>
              </p:nvSpPr>
              <p:spPr bwMode="auto">
                <a:xfrm rot="9994102">
                  <a:off x="5239" y="14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27" name="Freeform 265"/>
                <p:cNvSpPr>
                  <a:spLocks noChangeAspect="1"/>
                </p:cNvSpPr>
                <p:nvPr/>
              </p:nvSpPr>
              <p:spPr bwMode="auto">
                <a:xfrm rot="9994102">
                  <a:off x="5225" y="14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28" name="Freeform 266"/>
                <p:cNvSpPr>
                  <a:spLocks noChangeAspect="1"/>
                </p:cNvSpPr>
                <p:nvPr/>
              </p:nvSpPr>
              <p:spPr bwMode="auto">
                <a:xfrm rot="9994102">
                  <a:off x="5274" y="14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29" name="Freeform 267"/>
                <p:cNvSpPr>
                  <a:spLocks noChangeAspect="1"/>
                </p:cNvSpPr>
                <p:nvPr/>
              </p:nvSpPr>
              <p:spPr bwMode="auto">
                <a:xfrm rot="9994102">
                  <a:off x="5260" y="14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30" name="Freeform 268"/>
                <p:cNvSpPr>
                  <a:spLocks noChangeAspect="1"/>
                </p:cNvSpPr>
                <p:nvPr/>
              </p:nvSpPr>
              <p:spPr bwMode="auto">
                <a:xfrm rot="9994102">
                  <a:off x="5311" y="14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31" name="Freeform 269"/>
                <p:cNvSpPr>
                  <a:spLocks noChangeAspect="1"/>
                </p:cNvSpPr>
                <p:nvPr/>
              </p:nvSpPr>
              <p:spPr bwMode="auto">
                <a:xfrm rot="9994102">
                  <a:off x="5297" y="14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32" name="Group 270"/>
                <p:cNvGrpSpPr>
                  <a:grpSpLocks/>
                </p:cNvGrpSpPr>
                <p:nvPr/>
              </p:nvGrpSpPr>
              <p:grpSpPr bwMode="auto">
                <a:xfrm>
                  <a:off x="5215" y="1457"/>
                  <a:ext cx="145" cy="40"/>
                  <a:chOff x="4494" y="1402"/>
                  <a:chExt cx="145" cy="40"/>
                </a:xfrm>
              </p:grpSpPr>
              <p:sp>
                <p:nvSpPr>
                  <p:cNvPr id="29824" name="Oval 271"/>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25" name="Oval 272"/>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26" name="Oval 273"/>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27" name="Oval 274"/>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33" name="Freeform 275"/>
                <p:cNvSpPr>
                  <a:spLocks noChangeAspect="1"/>
                </p:cNvSpPr>
                <p:nvPr/>
              </p:nvSpPr>
              <p:spPr bwMode="auto">
                <a:xfrm rot="9994102">
                  <a:off x="5347" y="14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34" name="Freeform 276"/>
                <p:cNvSpPr>
                  <a:spLocks noChangeAspect="1"/>
                </p:cNvSpPr>
                <p:nvPr/>
              </p:nvSpPr>
              <p:spPr bwMode="auto">
                <a:xfrm rot="9994102">
                  <a:off x="5333" y="14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35" name="Freeform 277"/>
                <p:cNvSpPr>
                  <a:spLocks noChangeAspect="1"/>
                </p:cNvSpPr>
                <p:nvPr/>
              </p:nvSpPr>
              <p:spPr bwMode="auto">
                <a:xfrm rot="-805898">
                  <a:off x="5084" y="136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36" name="Freeform 278"/>
                <p:cNvSpPr>
                  <a:spLocks noChangeAspect="1"/>
                </p:cNvSpPr>
                <p:nvPr/>
              </p:nvSpPr>
              <p:spPr bwMode="auto">
                <a:xfrm rot="-805898">
                  <a:off x="5098" y="136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37" name="Freeform 279"/>
                <p:cNvSpPr>
                  <a:spLocks noChangeAspect="1"/>
                </p:cNvSpPr>
                <p:nvPr/>
              </p:nvSpPr>
              <p:spPr bwMode="auto">
                <a:xfrm rot="-805898">
                  <a:off x="5120"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38" name="Freeform 280"/>
                <p:cNvSpPr>
                  <a:spLocks noChangeAspect="1"/>
                </p:cNvSpPr>
                <p:nvPr/>
              </p:nvSpPr>
              <p:spPr bwMode="auto">
                <a:xfrm rot="-805898">
                  <a:off x="5134" y="13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39" name="Freeform 281"/>
                <p:cNvSpPr>
                  <a:spLocks noChangeAspect="1"/>
                </p:cNvSpPr>
                <p:nvPr/>
              </p:nvSpPr>
              <p:spPr bwMode="auto">
                <a:xfrm rot="-805898">
                  <a:off x="5156"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0" name="Freeform 282"/>
                <p:cNvSpPr>
                  <a:spLocks noChangeAspect="1"/>
                </p:cNvSpPr>
                <p:nvPr/>
              </p:nvSpPr>
              <p:spPr bwMode="auto">
                <a:xfrm rot="-805898">
                  <a:off x="5170" y="137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41" name="Group 283"/>
                <p:cNvGrpSpPr>
                  <a:grpSpLocks/>
                </p:cNvGrpSpPr>
                <p:nvPr/>
              </p:nvGrpSpPr>
              <p:grpSpPr bwMode="auto">
                <a:xfrm>
                  <a:off x="5076" y="1338"/>
                  <a:ext cx="144" cy="40"/>
                  <a:chOff x="4497" y="1296"/>
                  <a:chExt cx="144" cy="40"/>
                </a:xfrm>
              </p:grpSpPr>
              <p:sp>
                <p:nvSpPr>
                  <p:cNvPr id="29820" name="Oval 284"/>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21" name="Oval 285"/>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22" name="Oval 286"/>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23" name="Oval 287"/>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42" name="Freeform 288"/>
                <p:cNvSpPr>
                  <a:spLocks noChangeAspect="1"/>
                </p:cNvSpPr>
                <p:nvPr/>
              </p:nvSpPr>
              <p:spPr bwMode="auto">
                <a:xfrm rot="-805898">
                  <a:off x="5191"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3" name="Freeform 289"/>
                <p:cNvSpPr>
                  <a:spLocks noChangeAspect="1"/>
                </p:cNvSpPr>
                <p:nvPr/>
              </p:nvSpPr>
              <p:spPr bwMode="auto">
                <a:xfrm rot="-805898">
                  <a:off x="5205" y="137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4" name="Freeform 290"/>
                <p:cNvSpPr>
                  <a:spLocks noChangeAspect="1"/>
                </p:cNvSpPr>
                <p:nvPr/>
              </p:nvSpPr>
              <p:spPr bwMode="auto">
                <a:xfrm rot="9994102">
                  <a:off x="5097" y="141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5" name="Freeform 291"/>
                <p:cNvSpPr>
                  <a:spLocks noChangeAspect="1"/>
                </p:cNvSpPr>
                <p:nvPr/>
              </p:nvSpPr>
              <p:spPr bwMode="auto">
                <a:xfrm rot="9994102">
                  <a:off x="5083" y="141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6" name="Freeform 292"/>
                <p:cNvSpPr>
                  <a:spLocks noChangeAspect="1"/>
                </p:cNvSpPr>
                <p:nvPr/>
              </p:nvSpPr>
              <p:spPr bwMode="auto">
                <a:xfrm rot="9994102">
                  <a:off x="5132" y="141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7" name="Freeform 293"/>
                <p:cNvSpPr>
                  <a:spLocks noChangeAspect="1"/>
                </p:cNvSpPr>
                <p:nvPr/>
              </p:nvSpPr>
              <p:spPr bwMode="auto">
                <a:xfrm rot="9994102">
                  <a:off x="5118" y="141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8" name="Freeform 294"/>
                <p:cNvSpPr>
                  <a:spLocks noChangeAspect="1"/>
                </p:cNvSpPr>
                <p:nvPr/>
              </p:nvSpPr>
              <p:spPr bwMode="auto">
                <a:xfrm rot="9994102">
                  <a:off x="5169" y="142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9" name="Freeform 295"/>
                <p:cNvSpPr>
                  <a:spLocks noChangeAspect="1"/>
                </p:cNvSpPr>
                <p:nvPr/>
              </p:nvSpPr>
              <p:spPr bwMode="auto">
                <a:xfrm rot="9994102">
                  <a:off x="5155" y="141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50" name="Group 296"/>
                <p:cNvGrpSpPr>
                  <a:grpSpLocks/>
                </p:cNvGrpSpPr>
                <p:nvPr/>
              </p:nvGrpSpPr>
              <p:grpSpPr bwMode="auto">
                <a:xfrm>
                  <a:off x="5073" y="1444"/>
                  <a:ext cx="145" cy="40"/>
                  <a:chOff x="4494" y="1402"/>
                  <a:chExt cx="145" cy="40"/>
                </a:xfrm>
              </p:grpSpPr>
              <p:sp>
                <p:nvSpPr>
                  <p:cNvPr id="29816" name="Oval 297"/>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17" name="Oval 298"/>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18" name="Oval 299"/>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19" name="Oval 300"/>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51" name="Freeform 301"/>
                <p:cNvSpPr>
                  <a:spLocks noChangeAspect="1"/>
                </p:cNvSpPr>
                <p:nvPr/>
              </p:nvSpPr>
              <p:spPr bwMode="auto">
                <a:xfrm rot="9994102">
                  <a:off x="5205" y="142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52" name="Freeform 302"/>
                <p:cNvSpPr>
                  <a:spLocks noChangeAspect="1"/>
                </p:cNvSpPr>
                <p:nvPr/>
              </p:nvSpPr>
              <p:spPr bwMode="auto">
                <a:xfrm rot="9994102">
                  <a:off x="5191" y="14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53" name="Freeform 303"/>
                <p:cNvSpPr>
                  <a:spLocks noChangeAspect="1"/>
                </p:cNvSpPr>
                <p:nvPr/>
              </p:nvSpPr>
              <p:spPr bwMode="auto">
                <a:xfrm rot="-946992">
                  <a:off x="4088" y="12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54" name="Freeform 304"/>
                <p:cNvSpPr>
                  <a:spLocks noChangeAspect="1"/>
                </p:cNvSpPr>
                <p:nvPr/>
              </p:nvSpPr>
              <p:spPr bwMode="auto">
                <a:xfrm rot="-946992">
                  <a:off x="4102" y="12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55" name="Freeform 305"/>
                <p:cNvSpPr>
                  <a:spLocks noChangeAspect="1"/>
                </p:cNvSpPr>
                <p:nvPr/>
              </p:nvSpPr>
              <p:spPr bwMode="auto">
                <a:xfrm rot="-946992">
                  <a:off x="4125" y="128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56" name="Freeform 306"/>
                <p:cNvSpPr>
                  <a:spLocks noChangeAspect="1"/>
                </p:cNvSpPr>
                <p:nvPr/>
              </p:nvSpPr>
              <p:spPr bwMode="auto">
                <a:xfrm rot="-946992">
                  <a:off x="4139" y="128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57" name="Freeform 307"/>
                <p:cNvSpPr>
                  <a:spLocks noChangeAspect="1"/>
                </p:cNvSpPr>
                <p:nvPr/>
              </p:nvSpPr>
              <p:spPr bwMode="auto">
                <a:xfrm rot="-946992">
                  <a:off x="4161" y="128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58" name="Freeform 308"/>
                <p:cNvSpPr>
                  <a:spLocks noChangeAspect="1"/>
                </p:cNvSpPr>
                <p:nvPr/>
              </p:nvSpPr>
              <p:spPr bwMode="auto">
                <a:xfrm rot="-946992">
                  <a:off x="4175" y="128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59" name="Group 309"/>
                <p:cNvGrpSpPr>
                  <a:grpSpLocks/>
                </p:cNvGrpSpPr>
                <p:nvPr/>
              </p:nvGrpSpPr>
              <p:grpSpPr bwMode="auto">
                <a:xfrm rot="-141092">
                  <a:off x="4079" y="1253"/>
                  <a:ext cx="144" cy="40"/>
                  <a:chOff x="4497" y="1296"/>
                  <a:chExt cx="144" cy="40"/>
                </a:xfrm>
              </p:grpSpPr>
              <p:sp>
                <p:nvSpPr>
                  <p:cNvPr id="29812" name="Oval 310"/>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13" name="Oval 311"/>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14" name="Oval 312"/>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15" name="Oval 313"/>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60" name="Freeform 314"/>
                <p:cNvSpPr>
                  <a:spLocks noChangeAspect="1"/>
                </p:cNvSpPr>
                <p:nvPr/>
              </p:nvSpPr>
              <p:spPr bwMode="auto">
                <a:xfrm rot="-946992">
                  <a:off x="4196" y="12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1" name="Freeform 315"/>
                <p:cNvSpPr>
                  <a:spLocks noChangeAspect="1"/>
                </p:cNvSpPr>
                <p:nvPr/>
              </p:nvSpPr>
              <p:spPr bwMode="auto">
                <a:xfrm rot="-946992">
                  <a:off x="4210" y="12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2" name="Freeform 316"/>
                <p:cNvSpPr>
                  <a:spLocks noChangeAspect="1"/>
                </p:cNvSpPr>
                <p:nvPr/>
              </p:nvSpPr>
              <p:spPr bwMode="auto">
                <a:xfrm rot="9853008">
                  <a:off x="4103"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3" name="Freeform 317"/>
                <p:cNvSpPr>
                  <a:spLocks noChangeAspect="1"/>
                </p:cNvSpPr>
                <p:nvPr/>
              </p:nvSpPr>
              <p:spPr bwMode="auto">
                <a:xfrm rot="9853008">
                  <a:off x="4089"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4" name="Freeform 318"/>
                <p:cNvSpPr>
                  <a:spLocks noChangeAspect="1"/>
                </p:cNvSpPr>
                <p:nvPr/>
              </p:nvSpPr>
              <p:spPr bwMode="auto">
                <a:xfrm rot="9853008">
                  <a:off x="4138" y="13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5" name="Freeform 319"/>
                <p:cNvSpPr>
                  <a:spLocks noChangeAspect="1"/>
                </p:cNvSpPr>
                <p:nvPr/>
              </p:nvSpPr>
              <p:spPr bwMode="auto">
                <a:xfrm rot="9853008">
                  <a:off x="4124" y="13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6" name="Freeform 320"/>
                <p:cNvSpPr>
                  <a:spLocks noChangeAspect="1"/>
                </p:cNvSpPr>
                <p:nvPr/>
              </p:nvSpPr>
              <p:spPr bwMode="auto">
                <a:xfrm rot="9853008">
                  <a:off x="4176"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7" name="Freeform 321"/>
                <p:cNvSpPr>
                  <a:spLocks noChangeAspect="1"/>
                </p:cNvSpPr>
                <p:nvPr/>
              </p:nvSpPr>
              <p:spPr bwMode="auto">
                <a:xfrm rot="9853008">
                  <a:off x="4161"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68" name="Group 322"/>
                <p:cNvGrpSpPr>
                  <a:grpSpLocks/>
                </p:cNvGrpSpPr>
                <p:nvPr/>
              </p:nvGrpSpPr>
              <p:grpSpPr bwMode="auto">
                <a:xfrm rot="-141092">
                  <a:off x="4081" y="1358"/>
                  <a:ext cx="145" cy="40"/>
                  <a:chOff x="4494" y="1402"/>
                  <a:chExt cx="145" cy="40"/>
                </a:xfrm>
              </p:grpSpPr>
              <p:sp>
                <p:nvSpPr>
                  <p:cNvPr id="29808" name="Oval 323"/>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09" name="Oval 324"/>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10" name="Oval 325"/>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11" name="Oval 326"/>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69" name="Freeform 327"/>
                <p:cNvSpPr>
                  <a:spLocks noChangeAspect="1"/>
                </p:cNvSpPr>
                <p:nvPr/>
              </p:nvSpPr>
              <p:spPr bwMode="auto">
                <a:xfrm rot="9853008">
                  <a:off x="42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70" name="Freeform 328"/>
                <p:cNvSpPr>
                  <a:spLocks noChangeAspect="1"/>
                </p:cNvSpPr>
                <p:nvPr/>
              </p:nvSpPr>
              <p:spPr bwMode="auto">
                <a:xfrm rot="9853008">
                  <a:off x="4198"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71" name="Freeform 329"/>
                <p:cNvSpPr>
                  <a:spLocks noChangeAspect="1"/>
                </p:cNvSpPr>
                <p:nvPr/>
              </p:nvSpPr>
              <p:spPr bwMode="auto">
                <a:xfrm rot="-946992">
                  <a:off x="3945" y="12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72" name="Freeform 330"/>
                <p:cNvSpPr>
                  <a:spLocks noChangeAspect="1"/>
                </p:cNvSpPr>
                <p:nvPr/>
              </p:nvSpPr>
              <p:spPr bwMode="auto">
                <a:xfrm rot="-946992">
                  <a:off x="3959" y="12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73" name="Freeform 331"/>
                <p:cNvSpPr>
                  <a:spLocks noChangeAspect="1"/>
                </p:cNvSpPr>
                <p:nvPr/>
              </p:nvSpPr>
              <p:spPr bwMode="auto">
                <a:xfrm rot="-946992">
                  <a:off x="3982" y="12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74" name="Freeform 332"/>
                <p:cNvSpPr>
                  <a:spLocks noChangeAspect="1"/>
                </p:cNvSpPr>
                <p:nvPr/>
              </p:nvSpPr>
              <p:spPr bwMode="auto">
                <a:xfrm rot="-946992">
                  <a:off x="3996" y="12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75" name="Freeform 333"/>
                <p:cNvSpPr>
                  <a:spLocks noChangeAspect="1"/>
                </p:cNvSpPr>
                <p:nvPr/>
              </p:nvSpPr>
              <p:spPr bwMode="auto">
                <a:xfrm rot="-946992">
                  <a:off x="4018" y="127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76" name="Freeform 334"/>
                <p:cNvSpPr>
                  <a:spLocks noChangeAspect="1"/>
                </p:cNvSpPr>
                <p:nvPr/>
              </p:nvSpPr>
              <p:spPr bwMode="auto">
                <a:xfrm rot="-946992">
                  <a:off x="4032" y="127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77" name="Group 335"/>
                <p:cNvGrpSpPr>
                  <a:grpSpLocks/>
                </p:cNvGrpSpPr>
                <p:nvPr/>
              </p:nvGrpSpPr>
              <p:grpSpPr bwMode="auto">
                <a:xfrm rot="-141092">
                  <a:off x="3936" y="1243"/>
                  <a:ext cx="144" cy="40"/>
                  <a:chOff x="4497" y="1296"/>
                  <a:chExt cx="144" cy="40"/>
                </a:xfrm>
              </p:grpSpPr>
              <p:sp>
                <p:nvSpPr>
                  <p:cNvPr id="29804" name="Oval 336"/>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05" name="Oval 337"/>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06" name="Oval 338"/>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07" name="Oval 339"/>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78" name="Freeform 340"/>
                <p:cNvSpPr>
                  <a:spLocks noChangeAspect="1"/>
                </p:cNvSpPr>
                <p:nvPr/>
              </p:nvSpPr>
              <p:spPr bwMode="auto">
                <a:xfrm rot="-946992">
                  <a:off x="4053" y="12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79" name="Freeform 341"/>
                <p:cNvSpPr>
                  <a:spLocks noChangeAspect="1"/>
                </p:cNvSpPr>
                <p:nvPr/>
              </p:nvSpPr>
              <p:spPr bwMode="auto">
                <a:xfrm rot="-946992">
                  <a:off x="4067" y="12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0" name="Freeform 342"/>
                <p:cNvSpPr>
                  <a:spLocks noChangeAspect="1"/>
                </p:cNvSpPr>
                <p:nvPr/>
              </p:nvSpPr>
              <p:spPr bwMode="auto">
                <a:xfrm rot="9853008">
                  <a:off x="3960" y="131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1" name="Freeform 343"/>
                <p:cNvSpPr>
                  <a:spLocks noChangeAspect="1"/>
                </p:cNvSpPr>
                <p:nvPr/>
              </p:nvSpPr>
              <p:spPr bwMode="auto">
                <a:xfrm rot="9853008">
                  <a:off x="3946" y="131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2" name="Freeform 344"/>
                <p:cNvSpPr>
                  <a:spLocks noChangeAspect="1"/>
                </p:cNvSpPr>
                <p:nvPr/>
              </p:nvSpPr>
              <p:spPr bwMode="auto">
                <a:xfrm rot="9853008">
                  <a:off x="3995" y="132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3" name="Freeform 345"/>
                <p:cNvSpPr>
                  <a:spLocks noChangeAspect="1"/>
                </p:cNvSpPr>
                <p:nvPr/>
              </p:nvSpPr>
              <p:spPr bwMode="auto">
                <a:xfrm rot="9853008">
                  <a:off x="3981" y="132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4" name="Freeform 346"/>
                <p:cNvSpPr>
                  <a:spLocks noChangeAspect="1"/>
                </p:cNvSpPr>
                <p:nvPr/>
              </p:nvSpPr>
              <p:spPr bwMode="auto">
                <a:xfrm rot="9853008">
                  <a:off x="4033" y="13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5" name="Freeform 347"/>
                <p:cNvSpPr>
                  <a:spLocks noChangeAspect="1"/>
                </p:cNvSpPr>
                <p:nvPr/>
              </p:nvSpPr>
              <p:spPr bwMode="auto">
                <a:xfrm rot="9853008">
                  <a:off x="4018" y="13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86" name="Group 348"/>
                <p:cNvGrpSpPr>
                  <a:grpSpLocks/>
                </p:cNvGrpSpPr>
                <p:nvPr/>
              </p:nvGrpSpPr>
              <p:grpSpPr bwMode="auto">
                <a:xfrm rot="-141092">
                  <a:off x="3938" y="1348"/>
                  <a:ext cx="145" cy="40"/>
                  <a:chOff x="4494" y="1402"/>
                  <a:chExt cx="145" cy="40"/>
                </a:xfrm>
              </p:grpSpPr>
              <p:sp>
                <p:nvSpPr>
                  <p:cNvPr id="29800" name="Oval 349"/>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01" name="Oval 350"/>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02" name="Oval 351"/>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803" name="Oval 352"/>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87" name="Freeform 353"/>
                <p:cNvSpPr>
                  <a:spLocks noChangeAspect="1"/>
                </p:cNvSpPr>
                <p:nvPr/>
              </p:nvSpPr>
              <p:spPr bwMode="auto">
                <a:xfrm rot="9853008">
                  <a:off x="406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8" name="Freeform 354"/>
                <p:cNvSpPr>
                  <a:spLocks noChangeAspect="1"/>
                </p:cNvSpPr>
                <p:nvPr/>
              </p:nvSpPr>
              <p:spPr bwMode="auto">
                <a:xfrm rot="9853008">
                  <a:off x="4055"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9" name="Freeform 355"/>
                <p:cNvSpPr>
                  <a:spLocks noChangeAspect="1"/>
                </p:cNvSpPr>
                <p:nvPr/>
              </p:nvSpPr>
              <p:spPr bwMode="auto">
                <a:xfrm rot="-946992">
                  <a:off x="3802" y="12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0" name="Freeform 356"/>
                <p:cNvSpPr>
                  <a:spLocks noChangeAspect="1"/>
                </p:cNvSpPr>
                <p:nvPr/>
              </p:nvSpPr>
              <p:spPr bwMode="auto">
                <a:xfrm rot="-946992">
                  <a:off x="3816" y="12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1" name="Freeform 357"/>
                <p:cNvSpPr>
                  <a:spLocks noChangeAspect="1"/>
                </p:cNvSpPr>
                <p:nvPr/>
              </p:nvSpPr>
              <p:spPr bwMode="auto">
                <a:xfrm rot="-946992">
                  <a:off x="3839" y="12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2" name="Freeform 358"/>
                <p:cNvSpPr>
                  <a:spLocks noChangeAspect="1"/>
                </p:cNvSpPr>
                <p:nvPr/>
              </p:nvSpPr>
              <p:spPr bwMode="auto">
                <a:xfrm rot="-946992">
                  <a:off x="3853" y="12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3" name="Freeform 359"/>
                <p:cNvSpPr>
                  <a:spLocks noChangeAspect="1"/>
                </p:cNvSpPr>
                <p:nvPr/>
              </p:nvSpPr>
              <p:spPr bwMode="auto">
                <a:xfrm rot="-946992">
                  <a:off x="3875"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4" name="Freeform 360"/>
                <p:cNvSpPr>
                  <a:spLocks noChangeAspect="1"/>
                </p:cNvSpPr>
                <p:nvPr/>
              </p:nvSpPr>
              <p:spPr bwMode="auto">
                <a:xfrm rot="-946992">
                  <a:off x="3889"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95" name="Group 361"/>
                <p:cNvGrpSpPr>
                  <a:grpSpLocks/>
                </p:cNvGrpSpPr>
                <p:nvPr/>
              </p:nvGrpSpPr>
              <p:grpSpPr bwMode="auto">
                <a:xfrm rot="-141092">
                  <a:off x="3793" y="1235"/>
                  <a:ext cx="144" cy="40"/>
                  <a:chOff x="4497" y="1296"/>
                  <a:chExt cx="144" cy="40"/>
                </a:xfrm>
              </p:grpSpPr>
              <p:sp>
                <p:nvSpPr>
                  <p:cNvPr id="29796" name="Oval 362"/>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97" name="Oval 363"/>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98" name="Oval 364"/>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99" name="Oval 365"/>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096" name="Freeform 366"/>
                <p:cNvSpPr>
                  <a:spLocks noChangeAspect="1"/>
                </p:cNvSpPr>
                <p:nvPr/>
              </p:nvSpPr>
              <p:spPr bwMode="auto">
                <a:xfrm rot="-946992">
                  <a:off x="3910" y="12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7" name="Freeform 367"/>
                <p:cNvSpPr>
                  <a:spLocks noChangeAspect="1"/>
                </p:cNvSpPr>
                <p:nvPr/>
              </p:nvSpPr>
              <p:spPr bwMode="auto">
                <a:xfrm rot="-946992">
                  <a:off x="3924" y="12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8" name="Freeform 368"/>
                <p:cNvSpPr>
                  <a:spLocks noChangeAspect="1"/>
                </p:cNvSpPr>
                <p:nvPr/>
              </p:nvSpPr>
              <p:spPr bwMode="auto">
                <a:xfrm rot="9853008">
                  <a:off x="3817" y="131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9" name="Freeform 369"/>
                <p:cNvSpPr>
                  <a:spLocks noChangeAspect="1"/>
                </p:cNvSpPr>
                <p:nvPr/>
              </p:nvSpPr>
              <p:spPr bwMode="auto">
                <a:xfrm rot="9853008">
                  <a:off x="3803" y="131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0" name="Freeform 370"/>
                <p:cNvSpPr>
                  <a:spLocks noChangeAspect="1"/>
                </p:cNvSpPr>
                <p:nvPr/>
              </p:nvSpPr>
              <p:spPr bwMode="auto">
                <a:xfrm rot="9853008">
                  <a:off x="3852" y="131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1" name="Freeform 371"/>
                <p:cNvSpPr>
                  <a:spLocks noChangeAspect="1"/>
                </p:cNvSpPr>
                <p:nvPr/>
              </p:nvSpPr>
              <p:spPr bwMode="auto">
                <a:xfrm rot="9853008">
                  <a:off x="3838" y="131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2" name="Freeform 372"/>
                <p:cNvSpPr>
                  <a:spLocks noChangeAspect="1"/>
                </p:cNvSpPr>
                <p:nvPr/>
              </p:nvSpPr>
              <p:spPr bwMode="auto">
                <a:xfrm rot="9853008">
                  <a:off x="3890" y="131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3" name="Freeform 373"/>
                <p:cNvSpPr>
                  <a:spLocks noChangeAspect="1"/>
                </p:cNvSpPr>
                <p:nvPr/>
              </p:nvSpPr>
              <p:spPr bwMode="auto">
                <a:xfrm rot="9853008">
                  <a:off x="3875" y="131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04" name="Group 374"/>
                <p:cNvGrpSpPr>
                  <a:grpSpLocks/>
                </p:cNvGrpSpPr>
                <p:nvPr/>
              </p:nvGrpSpPr>
              <p:grpSpPr bwMode="auto">
                <a:xfrm rot="-141092">
                  <a:off x="3795" y="1340"/>
                  <a:ext cx="145" cy="40"/>
                  <a:chOff x="4494" y="1402"/>
                  <a:chExt cx="145" cy="40"/>
                </a:xfrm>
              </p:grpSpPr>
              <p:sp>
                <p:nvSpPr>
                  <p:cNvPr id="29792" name="Oval 375"/>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93" name="Oval 376"/>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94" name="Oval 377"/>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95" name="Oval 378"/>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05" name="Freeform 379"/>
                <p:cNvSpPr>
                  <a:spLocks noChangeAspect="1"/>
                </p:cNvSpPr>
                <p:nvPr/>
              </p:nvSpPr>
              <p:spPr bwMode="auto">
                <a:xfrm rot="9853008">
                  <a:off x="3926" y="131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6" name="Freeform 380"/>
                <p:cNvSpPr>
                  <a:spLocks noChangeAspect="1"/>
                </p:cNvSpPr>
                <p:nvPr/>
              </p:nvSpPr>
              <p:spPr bwMode="auto">
                <a:xfrm rot="9853008">
                  <a:off x="3912" y="131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7" name="Freeform 381"/>
                <p:cNvSpPr>
                  <a:spLocks noChangeAspect="1"/>
                </p:cNvSpPr>
                <p:nvPr/>
              </p:nvSpPr>
              <p:spPr bwMode="auto">
                <a:xfrm rot="-946992">
                  <a:off x="3660" y="125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8" name="Freeform 382"/>
                <p:cNvSpPr>
                  <a:spLocks noChangeAspect="1"/>
                </p:cNvSpPr>
                <p:nvPr/>
              </p:nvSpPr>
              <p:spPr bwMode="auto">
                <a:xfrm rot="-946992">
                  <a:off x="3674" y="125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9" name="Freeform 383"/>
                <p:cNvSpPr>
                  <a:spLocks noChangeAspect="1"/>
                </p:cNvSpPr>
                <p:nvPr/>
              </p:nvSpPr>
              <p:spPr bwMode="auto">
                <a:xfrm rot="-946992">
                  <a:off x="3697" y="126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0" name="Freeform 384"/>
                <p:cNvSpPr>
                  <a:spLocks noChangeAspect="1"/>
                </p:cNvSpPr>
                <p:nvPr/>
              </p:nvSpPr>
              <p:spPr bwMode="auto">
                <a:xfrm rot="-946992">
                  <a:off x="3711" y="126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1" name="Freeform 385"/>
                <p:cNvSpPr>
                  <a:spLocks noChangeAspect="1"/>
                </p:cNvSpPr>
                <p:nvPr/>
              </p:nvSpPr>
              <p:spPr bwMode="auto">
                <a:xfrm rot="-946992">
                  <a:off x="3733" y="126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2" name="Freeform 386"/>
                <p:cNvSpPr>
                  <a:spLocks noChangeAspect="1"/>
                </p:cNvSpPr>
                <p:nvPr/>
              </p:nvSpPr>
              <p:spPr bwMode="auto">
                <a:xfrm rot="-946992">
                  <a:off x="3747" y="126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13" name="Group 387"/>
                <p:cNvGrpSpPr>
                  <a:grpSpLocks/>
                </p:cNvGrpSpPr>
                <p:nvPr/>
              </p:nvGrpSpPr>
              <p:grpSpPr bwMode="auto">
                <a:xfrm rot="-141092">
                  <a:off x="3651" y="1227"/>
                  <a:ext cx="144" cy="40"/>
                  <a:chOff x="4497" y="1296"/>
                  <a:chExt cx="144" cy="40"/>
                </a:xfrm>
              </p:grpSpPr>
              <p:sp>
                <p:nvSpPr>
                  <p:cNvPr id="29788" name="Oval 388"/>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89" name="Oval 389"/>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90" name="Oval 390"/>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91" name="Oval 391"/>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14" name="Freeform 392"/>
                <p:cNvSpPr>
                  <a:spLocks noChangeAspect="1"/>
                </p:cNvSpPr>
                <p:nvPr/>
              </p:nvSpPr>
              <p:spPr bwMode="auto">
                <a:xfrm rot="-946992">
                  <a:off x="3768" y="126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5" name="Freeform 393"/>
                <p:cNvSpPr>
                  <a:spLocks noChangeAspect="1"/>
                </p:cNvSpPr>
                <p:nvPr/>
              </p:nvSpPr>
              <p:spPr bwMode="auto">
                <a:xfrm rot="-946992">
                  <a:off x="3782" y="126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6" name="Freeform 394"/>
                <p:cNvSpPr>
                  <a:spLocks noChangeAspect="1"/>
                </p:cNvSpPr>
                <p:nvPr/>
              </p:nvSpPr>
              <p:spPr bwMode="auto">
                <a:xfrm rot="9853008">
                  <a:off x="3675" y="130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7" name="Freeform 395"/>
                <p:cNvSpPr>
                  <a:spLocks noChangeAspect="1"/>
                </p:cNvSpPr>
                <p:nvPr/>
              </p:nvSpPr>
              <p:spPr bwMode="auto">
                <a:xfrm rot="9853008">
                  <a:off x="3661" y="130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8" name="Freeform 396"/>
                <p:cNvSpPr>
                  <a:spLocks noChangeAspect="1"/>
                </p:cNvSpPr>
                <p:nvPr/>
              </p:nvSpPr>
              <p:spPr bwMode="auto">
                <a:xfrm rot="9853008">
                  <a:off x="3710" y="130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9" name="Freeform 397"/>
                <p:cNvSpPr>
                  <a:spLocks noChangeAspect="1"/>
                </p:cNvSpPr>
                <p:nvPr/>
              </p:nvSpPr>
              <p:spPr bwMode="auto">
                <a:xfrm rot="9853008">
                  <a:off x="3696" y="130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0" name="Freeform 398"/>
                <p:cNvSpPr>
                  <a:spLocks noChangeAspect="1"/>
                </p:cNvSpPr>
                <p:nvPr/>
              </p:nvSpPr>
              <p:spPr bwMode="auto">
                <a:xfrm rot="9853008">
                  <a:off x="3748" y="130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1" name="Freeform 399"/>
                <p:cNvSpPr>
                  <a:spLocks noChangeAspect="1"/>
                </p:cNvSpPr>
                <p:nvPr/>
              </p:nvSpPr>
              <p:spPr bwMode="auto">
                <a:xfrm rot="9853008">
                  <a:off x="3733" y="130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22" name="Group 400"/>
                <p:cNvGrpSpPr>
                  <a:grpSpLocks/>
                </p:cNvGrpSpPr>
                <p:nvPr/>
              </p:nvGrpSpPr>
              <p:grpSpPr bwMode="auto">
                <a:xfrm rot="-141092">
                  <a:off x="3653" y="1332"/>
                  <a:ext cx="145" cy="40"/>
                  <a:chOff x="4494" y="1402"/>
                  <a:chExt cx="145" cy="40"/>
                </a:xfrm>
              </p:grpSpPr>
              <p:sp>
                <p:nvSpPr>
                  <p:cNvPr id="29784" name="Oval 401"/>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85" name="Oval 402"/>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86" name="Oval 403"/>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87" name="Oval 404"/>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23" name="Freeform 405"/>
                <p:cNvSpPr>
                  <a:spLocks noChangeAspect="1"/>
                </p:cNvSpPr>
                <p:nvPr/>
              </p:nvSpPr>
              <p:spPr bwMode="auto">
                <a:xfrm rot="9853008">
                  <a:off x="3784" y="131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4" name="Freeform 406"/>
                <p:cNvSpPr>
                  <a:spLocks noChangeAspect="1"/>
                </p:cNvSpPr>
                <p:nvPr/>
              </p:nvSpPr>
              <p:spPr bwMode="auto">
                <a:xfrm rot="9853008">
                  <a:off x="3770" y="131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5" name="Freeform 407"/>
                <p:cNvSpPr>
                  <a:spLocks noChangeAspect="1"/>
                </p:cNvSpPr>
                <p:nvPr/>
              </p:nvSpPr>
              <p:spPr bwMode="auto">
                <a:xfrm rot="-946992">
                  <a:off x="3517" y="12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6" name="Freeform 408"/>
                <p:cNvSpPr>
                  <a:spLocks noChangeAspect="1"/>
                </p:cNvSpPr>
                <p:nvPr/>
              </p:nvSpPr>
              <p:spPr bwMode="auto">
                <a:xfrm rot="-946992">
                  <a:off x="3531" y="12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7" name="Freeform 409"/>
                <p:cNvSpPr>
                  <a:spLocks noChangeAspect="1"/>
                </p:cNvSpPr>
                <p:nvPr/>
              </p:nvSpPr>
              <p:spPr bwMode="auto">
                <a:xfrm rot="-946992">
                  <a:off x="3554" y="125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8" name="Freeform 410"/>
                <p:cNvSpPr>
                  <a:spLocks noChangeAspect="1"/>
                </p:cNvSpPr>
                <p:nvPr/>
              </p:nvSpPr>
              <p:spPr bwMode="auto">
                <a:xfrm rot="-946992">
                  <a:off x="3568" y="125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9" name="Freeform 411"/>
                <p:cNvSpPr>
                  <a:spLocks noChangeAspect="1"/>
                </p:cNvSpPr>
                <p:nvPr/>
              </p:nvSpPr>
              <p:spPr bwMode="auto">
                <a:xfrm rot="-946992">
                  <a:off x="3590" y="125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0" name="Freeform 412"/>
                <p:cNvSpPr>
                  <a:spLocks noChangeAspect="1"/>
                </p:cNvSpPr>
                <p:nvPr/>
              </p:nvSpPr>
              <p:spPr bwMode="auto">
                <a:xfrm rot="-946992">
                  <a:off x="3604" y="125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31" name="Group 413"/>
                <p:cNvGrpSpPr>
                  <a:grpSpLocks/>
                </p:cNvGrpSpPr>
                <p:nvPr/>
              </p:nvGrpSpPr>
              <p:grpSpPr bwMode="auto">
                <a:xfrm rot="-141092">
                  <a:off x="3508" y="1219"/>
                  <a:ext cx="144" cy="40"/>
                  <a:chOff x="4497" y="1296"/>
                  <a:chExt cx="144" cy="40"/>
                </a:xfrm>
              </p:grpSpPr>
              <p:sp>
                <p:nvSpPr>
                  <p:cNvPr id="29780" name="Oval 414"/>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81" name="Oval 415"/>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82" name="Oval 416"/>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83" name="Oval 417"/>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32" name="Freeform 418"/>
                <p:cNvSpPr>
                  <a:spLocks noChangeAspect="1"/>
                </p:cNvSpPr>
                <p:nvPr/>
              </p:nvSpPr>
              <p:spPr bwMode="auto">
                <a:xfrm rot="-946992">
                  <a:off x="3625" y="125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3" name="Freeform 419"/>
                <p:cNvSpPr>
                  <a:spLocks noChangeAspect="1"/>
                </p:cNvSpPr>
                <p:nvPr/>
              </p:nvSpPr>
              <p:spPr bwMode="auto">
                <a:xfrm rot="-946992">
                  <a:off x="3639" y="125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4" name="Freeform 420"/>
                <p:cNvSpPr>
                  <a:spLocks noChangeAspect="1"/>
                </p:cNvSpPr>
                <p:nvPr/>
              </p:nvSpPr>
              <p:spPr bwMode="auto">
                <a:xfrm rot="9853008">
                  <a:off x="3532" y="129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5" name="Freeform 421"/>
                <p:cNvSpPr>
                  <a:spLocks noChangeAspect="1"/>
                </p:cNvSpPr>
                <p:nvPr/>
              </p:nvSpPr>
              <p:spPr bwMode="auto">
                <a:xfrm rot="9853008">
                  <a:off x="3518" y="129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6" name="Freeform 422"/>
                <p:cNvSpPr>
                  <a:spLocks noChangeAspect="1"/>
                </p:cNvSpPr>
                <p:nvPr/>
              </p:nvSpPr>
              <p:spPr bwMode="auto">
                <a:xfrm rot="9853008">
                  <a:off x="3567" y="129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7" name="Freeform 423"/>
                <p:cNvSpPr>
                  <a:spLocks noChangeAspect="1"/>
                </p:cNvSpPr>
                <p:nvPr/>
              </p:nvSpPr>
              <p:spPr bwMode="auto">
                <a:xfrm rot="9853008">
                  <a:off x="3553" y="129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8" name="Freeform 424"/>
                <p:cNvSpPr>
                  <a:spLocks noChangeAspect="1"/>
                </p:cNvSpPr>
                <p:nvPr/>
              </p:nvSpPr>
              <p:spPr bwMode="auto">
                <a:xfrm rot="9853008">
                  <a:off x="3605" y="129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9" name="Freeform 425"/>
                <p:cNvSpPr>
                  <a:spLocks noChangeAspect="1"/>
                </p:cNvSpPr>
                <p:nvPr/>
              </p:nvSpPr>
              <p:spPr bwMode="auto">
                <a:xfrm rot="9853008">
                  <a:off x="3590" y="129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40" name="Group 426"/>
                <p:cNvGrpSpPr>
                  <a:grpSpLocks/>
                </p:cNvGrpSpPr>
                <p:nvPr/>
              </p:nvGrpSpPr>
              <p:grpSpPr bwMode="auto">
                <a:xfrm rot="-141092">
                  <a:off x="3510" y="1324"/>
                  <a:ext cx="145" cy="40"/>
                  <a:chOff x="4494" y="1402"/>
                  <a:chExt cx="145" cy="40"/>
                </a:xfrm>
              </p:grpSpPr>
              <p:sp>
                <p:nvSpPr>
                  <p:cNvPr id="29776" name="Oval 427"/>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77" name="Oval 428"/>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78" name="Oval 429"/>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79" name="Oval 430"/>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41" name="Freeform 431"/>
                <p:cNvSpPr>
                  <a:spLocks noChangeAspect="1"/>
                </p:cNvSpPr>
                <p:nvPr/>
              </p:nvSpPr>
              <p:spPr bwMode="auto">
                <a:xfrm rot="9853008">
                  <a:off x="3641" y="130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42" name="Freeform 432"/>
                <p:cNvSpPr>
                  <a:spLocks noChangeAspect="1"/>
                </p:cNvSpPr>
                <p:nvPr/>
              </p:nvSpPr>
              <p:spPr bwMode="auto">
                <a:xfrm rot="9853008">
                  <a:off x="3627" y="130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43" name="Freeform 433"/>
                <p:cNvSpPr>
                  <a:spLocks noChangeAspect="1"/>
                </p:cNvSpPr>
                <p:nvPr/>
              </p:nvSpPr>
              <p:spPr bwMode="auto">
                <a:xfrm rot="-1642690">
                  <a:off x="7" y="147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44" name="Freeform 434"/>
                <p:cNvSpPr>
                  <a:spLocks noChangeAspect="1"/>
                </p:cNvSpPr>
                <p:nvPr/>
              </p:nvSpPr>
              <p:spPr bwMode="auto">
                <a:xfrm rot="-1642690">
                  <a:off x="21" y="14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45" name="Freeform 435"/>
                <p:cNvSpPr>
                  <a:spLocks noChangeAspect="1"/>
                </p:cNvSpPr>
                <p:nvPr/>
              </p:nvSpPr>
              <p:spPr bwMode="auto">
                <a:xfrm rot="-1642690">
                  <a:off x="43" y="14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46" name="Freeform 436"/>
                <p:cNvSpPr>
                  <a:spLocks noChangeAspect="1"/>
                </p:cNvSpPr>
                <p:nvPr/>
              </p:nvSpPr>
              <p:spPr bwMode="auto">
                <a:xfrm rot="-1642690">
                  <a:off x="57" y="14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48" name="Oval 437"/>
                <p:cNvSpPr>
                  <a:spLocks noChangeAspect="1" noChangeArrowheads="1"/>
                </p:cNvSpPr>
                <p:nvPr/>
              </p:nvSpPr>
              <p:spPr bwMode="auto">
                <a:xfrm rot="-442690">
                  <a:off x="-8" y="144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149" name="Oval 438"/>
                <p:cNvSpPr>
                  <a:spLocks noChangeAspect="1" noChangeArrowheads="1"/>
                </p:cNvSpPr>
                <p:nvPr/>
              </p:nvSpPr>
              <p:spPr bwMode="auto">
                <a:xfrm rot="-442690">
                  <a:off x="28" y="144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150" name="Oval 439"/>
                <p:cNvSpPr>
                  <a:spLocks noChangeAspect="1" noChangeArrowheads="1"/>
                </p:cNvSpPr>
                <p:nvPr/>
              </p:nvSpPr>
              <p:spPr bwMode="auto">
                <a:xfrm rot="-442690">
                  <a:off x="62" y="143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 name="Freeform 440"/>
                <p:cNvSpPr>
                  <a:spLocks noChangeAspect="1"/>
                </p:cNvSpPr>
                <p:nvPr/>
              </p:nvSpPr>
              <p:spPr bwMode="auto">
                <a:xfrm rot="-1642690">
                  <a:off x="78" y="14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51" name="Freeform 441"/>
                <p:cNvSpPr>
                  <a:spLocks noChangeAspect="1"/>
                </p:cNvSpPr>
                <p:nvPr/>
              </p:nvSpPr>
              <p:spPr bwMode="auto">
                <a:xfrm rot="-1642690">
                  <a:off x="92" y="14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52" name="Freeform 442"/>
                <p:cNvSpPr>
                  <a:spLocks noChangeAspect="1"/>
                </p:cNvSpPr>
                <p:nvPr/>
              </p:nvSpPr>
              <p:spPr bwMode="auto">
                <a:xfrm rot="9157310">
                  <a:off x="30" y="152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53" name="Freeform 443"/>
                <p:cNvSpPr>
                  <a:spLocks noChangeAspect="1"/>
                </p:cNvSpPr>
                <p:nvPr/>
              </p:nvSpPr>
              <p:spPr bwMode="auto">
                <a:xfrm rot="9157310">
                  <a:off x="16" y="15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54" name="Freeform 444"/>
                <p:cNvSpPr>
                  <a:spLocks noChangeAspect="1"/>
                </p:cNvSpPr>
                <p:nvPr/>
              </p:nvSpPr>
              <p:spPr bwMode="auto">
                <a:xfrm rot="9157310">
                  <a:off x="67" y="151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55" name="Freeform 445"/>
                <p:cNvSpPr>
                  <a:spLocks noChangeAspect="1"/>
                </p:cNvSpPr>
                <p:nvPr/>
              </p:nvSpPr>
              <p:spPr bwMode="auto">
                <a:xfrm rot="9157310">
                  <a:off x="53" y="151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57" name="Oval 446"/>
                <p:cNvSpPr>
                  <a:spLocks noChangeAspect="1" noChangeArrowheads="1"/>
                </p:cNvSpPr>
                <p:nvPr/>
              </p:nvSpPr>
              <p:spPr bwMode="auto">
                <a:xfrm rot="10357310">
                  <a:off x="13" y="155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158" name="Oval 447"/>
                <p:cNvSpPr>
                  <a:spLocks noChangeAspect="1" noChangeArrowheads="1"/>
                </p:cNvSpPr>
                <p:nvPr/>
              </p:nvSpPr>
              <p:spPr bwMode="auto">
                <a:xfrm rot="10357310">
                  <a:off x="49" y="154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159" name="Oval 448"/>
                <p:cNvSpPr>
                  <a:spLocks noChangeAspect="1" noChangeArrowheads="1"/>
                </p:cNvSpPr>
                <p:nvPr/>
              </p:nvSpPr>
              <p:spPr bwMode="auto">
                <a:xfrm rot="10357310">
                  <a:off x="85" y="154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7" name="Freeform 449"/>
                <p:cNvSpPr>
                  <a:spLocks noChangeAspect="1"/>
                </p:cNvSpPr>
                <p:nvPr/>
              </p:nvSpPr>
              <p:spPr bwMode="auto">
                <a:xfrm rot="9157310">
                  <a:off x="103" y="151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0" name="Freeform 450"/>
                <p:cNvSpPr>
                  <a:spLocks noChangeAspect="1"/>
                </p:cNvSpPr>
                <p:nvPr/>
              </p:nvSpPr>
              <p:spPr bwMode="auto">
                <a:xfrm rot="9157310">
                  <a:off x="89" y="151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1" name="Freeform 451"/>
                <p:cNvSpPr>
                  <a:spLocks noChangeAspect="1"/>
                </p:cNvSpPr>
                <p:nvPr/>
              </p:nvSpPr>
              <p:spPr bwMode="auto">
                <a:xfrm rot="-1642690">
                  <a:off x="113" y="146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2" name="Freeform 452"/>
                <p:cNvSpPr>
                  <a:spLocks noChangeAspect="1"/>
                </p:cNvSpPr>
                <p:nvPr/>
              </p:nvSpPr>
              <p:spPr bwMode="auto">
                <a:xfrm rot="-1642690">
                  <a:off x="126" y="146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3" name="Freeform 453"/>
                <p:cNvSpPr>
                  <a:spLocks noChangeAspect="1"/>
                </p:cNvSpPr>
                <p:nvPr/>
              </p:nvSpPr>
              <p:spPr bwMode="auto">
                <a:xfrm rot="-1642690">
                  <a:off x="148" y="146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4" name="Freeform 454"/>
                <p:cNvSpPr>
                  <a:spLocks noChangeAspect="1"/>
                </p:cNvSpPr>
                <p:nvPr/>
              </p:nvSpPr>
              <p:spPr bwMode="auto">
                <a:xfrm rot="-1642690">
                  <a:off x="162" y="145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5" name="Freeform 455"/>
                <p:cNvSpPr>
                  <a:spLocks noChangeAspect="1"/>
                </p:cNvSpPr>
                <p:nvPr/>
              </p:nvSpPr>
              <p:spPr bwMode="auto">
                <a:xfrm rot="-1642690">
                  <a:off x="184" y="145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6" name="Freeform 456"/>
                <p:cNvSpPr>
                  <a:spLocks noChangeAspect="1"/>
                </p:cNvSpPr>
                <p:nvPr/>
              </p:nvSpPr>
              <p:spPr bwMode="auto">
                <a:xfrm rot="-1642690">
                  <a:off x="198" y="145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67" name="Group 457"/>
                <p:cNvGrpSpPr>
                  <a:grpSpLocks/>
                </p:cNvGrpSpPr>
                <p:nvPr/>
              </p:nvGrpSpPr>
              <p:grpSpPr bwMode="auto">
                <a:xfrm rot="-836791">
                  <a:off x="97" y="1422"/>
                  <a:ext cx="144" cy="40"/>
                  <a:chOff x="4497" y="1296"/>
                  <a:chExt cx="144" cy="40"/>
                </a:xfrm>
              </p:grpSpPr>
              <p:sp>
                <p:nvSpPr>
                  <p:cNvPr id="29772" name="Oval 458"/>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73" name="Oval 459"/>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74" name="Oval 460"/>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75" name="Oval 461"/>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68" name="Freeform 462"/>
                <p:cNvSpPr>
                  <a:spLocks noChangeAspect="1"/>
                </p:cNvSpPr>
                <p:nvPr/>
              </p:nvSpPr>
              <p:spPr bwMode="auto">
                <a:xfrm rot="-1642690">
                  <a:off x="219" y="14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9" name="Freeform 463"/>
                <p:cNvSpPr>
                  <a:spLocks noChangeAspect="1"/>
                </p:cNvSpPr>
                <p:nvPr/>
              </p:nvSpPr>
              <p:spPr bwMode="auto">
                <a:xfrm rot="-1642690">
                  <a:off x="233" y="144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70" name="Freeform 464"/>
                <p:cNvSpPr>
                  <a:spLocks noChangeAspect="1"/>
                </p:cNvSpPr>
                <p:nvPr/>
              </p:nvSpPr>
              <p:spPr bwMode="auto">
                <a:xfrm rot="9157310">
                  <a:off x="136" y="150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71" name="Freeform 465"/>
                <p:cNvSpPr>
                  <a:spLocks noChangeAspect="1"/>
                </p:cNvSpPr>
                <p:nvPr/>
              </p:nvSpPr>
              <p:spPr bwMode="auto">
                <a:xfrm rot="9157310">
                  <a:off x="122" y="150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72" name="Freeform 466"/>
                <p:cNvSpPr>
                  <a:spLocks noChangeAspect="1"/>
                </p:cNvSpPr>
                <p:nvPr/>
              </p:nvSpPr>
              <p:spPr bwMode="auto">
                <a:xfrm rot="9157310">
                  <a:off x="171" y="150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73" name="Freeform 467"/>
                <p:cNvSpPr>
                  <a:spLocks noChangeAspect="1"/>
                </p:cNvSpPr>
                <p:nvPr/>
              </p:nvSpPr>
              <p:spPr bwMode="auto">
                <a:xfrm rot="9157310">
                  <a:off x="157" y="150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74" name="Freeform 468"/>
                <p:cNvSpPr>
                  <a:spLocks noChangeAspect="1"/>
                </p:cNvSpPr>
                <p:nvPr/>
              </p:nvSpPr>
              <p:spPr bwMode="auto">
                <a:xfrm rot="9157310">
                  <a:off x="208" y="149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75" name="Freeform 469"/>
                <p:cNvSpPr>
                  <a:spLocks noChangeAspect="1"/>
                </p:cNvSpPr>
                <p:nvPr/>
              </p:nvSpPr>
              <p:spPr bwMode="auto">
                <a:xfrm rot="9157310">
                  <a:off x="194" y="149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76" name="Group 470"/>
                <p:cNvGrpSpPr>
                  <a:grpSpLocks/>
                </p:cNvGrpSpPr>
                <p:nvPr/>
              </p:nvGrpSpPr>
              <p:grpSpPr bwMode="auto">
                <a:xfrm rot="-836791">
                  <a:off x="119" y="1525"/>
                  <a:ext cx="145" cy="40"/>
                  <a:chOff x="4494" y="1402"/>
                  <a:chExt cx="145" cy="40"/>
                </a:xfrm>
              </p:grpSpPr>
              <p:sp>
                <p:nvSpPr>
                  <p:cNvPr id="29768" name="Oval 471"/>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69" name="Oval 472"/>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70" name="Oval 473"/>
                  <p:cNvSpPr>
                    <a:spLocks noChangeAspect="1" noChangeArrowheads="1"/>
                  </p:cNvSpPr>
                  <p:nvPr/>
                </p:nvSpPr>
                <p:spPr bwMode="auto">
                  <a:xfrm rot="-10405899">
                    <a:off x="4565"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71" name="Oval 474"/>
                  <p:cNvSpPr>
                    <a:spLocks noChangeAspect="1" noChangeArrowheads="1"/>
                  </p:cNvSpPr>
                  <p:nvPr/>
                </p:nvSpPr>
                <p:spPr bwMode="auto">
                  <a:xfrm rot="-10405899">
                    <a:off x="4601"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77" name="Freeform 475"/>
                <p:cNvSpPr>
                  <a:spLocks noChangeAspect="1"/>
                </p:cNvSpPr>
                <p:nvPr/>
              </p:nvSpPr>
              <p:spPr bwMode="auto">
                <a:xfrm rot="9157310">
                  <a:off x="244" y="14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78" name="Freeform 476"/>
                <p:cNvSpPr>
                  <a:spLocks noChangeAspect="1"/>
                </p:cNvSpPr>
                <p:nvPr/>
              </p:nvSpPr>
              <p:spPr bwMode="auto">
                <a:xfrm rot="9157310">
                  <a:off x="230" y="149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79" name="Freeform 477"/>
                <p:cNvSpPr>
                  <a:spLocks noChangeAspect="1"/>
                </p:cNvSpPr>
                <p:nvPr/>
              </p:nvSpPr>
              <p:spPr bwMode="auto">
                <a:xfrm rot="-1548512">
                  <a:off x="255" y="144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80" name="Freeform 478"/>
                <p:cNvSpPr>
                  <a:spLocks noChangeAspect="1"/>
                </p:cNvSpPr>
                <p:nvPr/>
              </p:nvSpPr>
              <p:spPr bwMode="auto">
                <a:xfrm rot="-1548512">
                  <a:off x="269" y="144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81" name="Freeform 479"/>
                <p:cNvSpPr>
                  <a:spLocks noChangeAspect="1"/>
                </p:cNvSpPr>
                <p:nvPr/>
              </p:nvSpPr>
              <p:spPr bwMode="auto">
                <a:xfrm rot="-1548512">
                  <a:off x="291" y="143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82" name="Freeform 480"/>
                <p:cNvSpPr>
                  <a:spLocks noChangeAspect="1"/>
                </p:cNvSpPr>
                <p:nvPr/>
              </p:nvSpPr>
              <p:spPr bwMode="auto">
                <a:xfrm rot="-1548512">
                  <a:off x="305" y="14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83" name="Freeform 481"/>
                <p:cNvSpPr>
                  <a:spLocks noChangeAspect="1"/>
                </p:cNvSpPr>
                <p:nvPr/>
              </p:nvSpPr>
              <p:spPr bwMode="auto">
                <a:xfrm rot="-1548512">
                  <a:off x="327" y="143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84" name="Freeform 482"/>
                <p:cNvSpPr>
                  <a:spLocks noChangeAspect="1"/>
                </p:cNvSpPr>
                <p:nvPr/>
              </p:nvSpPr>
              <p:spPr bwMode="auto">
                <a:xfrm rot="-1548512">
                  <a:off x="341" y="14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85" name="Group 483"/>
                <p:cNvGrpSpPr>
                  <a:grpSpLocks/>
                </p:cNvGrpSpPr>
                <p:nvPr/>
              </p:nvGrpSpPr>
              <p:grpSpPr bwMode="auto">
                <a:xfrm rot="-742613">
                  <a:off x="240" y="1402"/>
                  <a:ext cx="144" cy="40"/>
                  <a:chOff x="4497" y="1296"/>
                  <a:chExt cx="144" cy="40"/>
                </a:xfrm>
              </p:grpSpPr>
              <p:sp>
                <p:nvSpPr>
                  <p:cNvPr id="29764" name="Oval 484"/>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65" name="Oval 485"/>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66" name="Oval 486"/>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67" name="Oval 487"/>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86" name="Freeform 488"/>
                <p:cNvSpPr>
                  <a:spLocks noChangeAspect="1"/>
                </p:cNvSpPr>
                <p:nvPr/>
              </p:nvSpPr>
              <p:spPr bwMode="auto">
                <a:xfrm rot="-1548512">
                  <a:off x="362" y="143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87" name="Freeform 489"/>
                <p:cNvSpPr>
                  <a:spLocks noChangeAspect="1"/>
                </p:cNvSpPr>
                <p:nvPr/>
              </p:nvSpPr>
              <p:spPr bwMode="auto">
                <a:xfrm rot="-1548512">
                  <a:off x="376" y="14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88" name="Freeform 490"/>
                <p:cNvSpPr>
                  <a:spLocks noChangeAspect="1"/>
                </p:cNvSpPr>
                <p:nvPr/>
              </p:nvSpPr>
              <p:spPr bwMode="auto">
                <a:xfrm rot="9251488">
                  <a:off x="277" y="148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89" name="Freeform 491"/>
                <p:cNvSpPr>
                  <a:spLocks noChangeAspect="1"/>
                </p:cNvSpPr>
                <p:nvPr/>
              </p:nvSpPr>
              <p:spPr bwMode="auto">
                <a:xfrm rot="9251488">
                  <a:off x="264" y="148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90" name="Freeform 492"/>
                <p:cNvSpPr>
                  <a:spLocks noChangeAspect="1"/>
                </p:cNvSpPr>
                <p:nvPr/>
              </p:nvSpPr>
              <p:spPr bwMode="auto">
                <a:xfrm rot="9251488">
                  <a:off x="312" y="14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91" name="Freeform 493"/>
                <p:cNvSpPr>
                  <a:spLocks noChangeAspect="1"/>
                </p:cNvSpPr>
                <p:nvPr/>
              </p:nvSpPr>
              <p:spPr bwMode="auto">
                <a:xfrm rot="9251488">
                  <a:off x="299" y="14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92" name="Freeform 494"/>
                <p:cNvSpPr>
                  <a:spLocks noChangeAspect="1"/>
                </p:cNvSpPr>
                <p:nvPr/>
              </p:nvSpPr>
              <p:spPr bwMode="auto">
                <a:xfrm rot="9251488">
                  <a:off x="349" y="14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93" name="Freeform 495"/>
                <p:cNvSpPr>
                  <a:spLocks noChangeAspect="1"/>
                </p:cNvSpPr>
                <p:nvPr/>
              </p:nvSpPr>
              <p:spPr bwMode="auto">
                <a:xfrm rot="9251488">
                  <a:off x="335" y="147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194" name="Group 496"/>
                <p:cNvGrpSpPr>
                  <a:grpSpLocks/>
                </p:cNvGrpSpPr>
                <p:nvPr/>
              </p:nvGrpSpPr>
              <p:grpSpPr bwMode="auto">
                <a:xfrm rot="-742613">
                  <a:off x="260" y="1505"/>
                  <a:ext cx="145" cy="40"/>
                  <a:chOff x="4494" y="1402"/>
                  <a:chExt cx="145" cy="40"/>
                </a:xfrm>
              </p:grpSpPr>
              <p:sp>
                <p:nvSpPr>
                  <p:cNvPr id="29760" name="Oval 497"/>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61" name="Oval 498"/>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62" name="Oval 499"/>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63" name="Oval 500"/>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195" name="Freeform 501"/>
                <p:cNvSpPr>
                  <a:spLocks noChangeAspect="1"/>
                </p:cNvSpPr>
                <p:nvPr/>
              </p:nvSpPr>
              <p:spPr bwMode="auto">
                <a:xfrm rot="9251488">
                  <a:off x="385" y="14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96" name="Freeform 502"/>
                <p:cNvSpPr>
                  <a:spLocks noChangeAspect="1"/>
                </p:cNvSpPr>
                <p:nvPr/>
              </p:nvSpPr>
              <p:spPr bwMode="auto">
                <a:xfrm rot="9251488">
                  <a:off x="371" y="14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97" name="Freeform 503"/>
                <p:cNvSpPr>
                  <a:spLocks noChangeAspect="1"/>
                </p:cNvSpPr>
                <p:nvPr/>
              </p:nvSpPr>
              <p:spPr bwMode="auto">
                <a:xfrm rot="-1595356">
                  <a:off x="685" y="13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98" name="Freeform 504"/>
                <p:cNvSpPr>
                  <a:spLocks noChangeAspect="1"/>
                </p:cNvSpPr>
                <p:nvPr/>
              </p:nvSpPr>
              <p:spPr bwMode="auto">
                <a:xfrm rot="-1595356">
                  <a:off x="699" y="138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99" name="Freeform 505"/>
                <p:cNvSpPr>
                  <a:spLocks noChangeAspect="1"/>
                </p:cNvSpPr>
                <p:nvPr/>
              </p:nvSpPr>
              <p:spPr bwMode="auto">
                <a:xfrm rot="-1595356">
                  <a:off x="721" y="138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0" name="Freeform 506"/>
                <p:cNvSpPr>
                  <a:spLocks noChangeAspect="1"/>
                </p:cNvSpPr>
                <p:nvPr/>
              </p:nvSpPr>
              <p:spPr bwMode="auto">
                <a:xfrm rot="-1595356">
                  <a:off x="735" y="13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1" name="Freeform 507"/>
                <p:cNvSpPr>
                  <a:spLocks noChangeAspect="1"/>
                </p:cNvSpPr>
                <p:nvPr/>
              </p:nvSpPr>
              <p:spPr bwMode="auto">
                <a:xfrm rot="-1595356">
                  <a:off x="757"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2" name="Freeform 508"/>
                <p:cNvSpPr>
                  <a:spLocks noChangeAspect="1"/>
                </p:cNvSpPr>
                <p:nvPr/>
              </p:nvSpPr>
              <p:spPr bwMode="auto">
                <a:xfrm rot="-1595356">
                  <a:off x="770" y="13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03" name="Group 509"/>
                <p:cNvGrpSpPr>
                  <a:grpSpLocks/>
                </p:cNvGrpSpPr>
                <p:nvPr/>
              </p:nvGrpSpPr>
              <p:grpSpPr bwMode="auto">
                <a:xfrm rot="-789456">
                  <a:off x="669" y="1349"/>
                  <a:ext cx="144" cy="40"/>
                  <a:chOff x="4497" y="1296"/>
                  <a:chExt cx="144" cy="40"/>
                </a:xfrm>
              </p:grpSpPr>
              <p:sp>
                <p:nvSpPr>
                  <p:cNvPr id="29756" name="Oval 510"/>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57" name="Oval 511"/>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58" name="Oval 512"/>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59" name="Oval 513"/>
                  <p:cNvSpPr>
                    <a:spLocks noChangeAspect="1" noChangeArrowheads="1"/>
                  </p:cNvSpPr>
                  <p:nvPr/>
                </p:nvSpPr>
                <p:spPr bwMode="auto">
                  <a:xfrm rot="394101">
                    <a:off x="4603"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04" name="Freeform 514"/>
                <p:cNvSpPr>
                  <a:spLocks noChangeAspect="1"/>
                </p:cNvSpPr>
                <p:nvPr/>
              </p:nvSpPr>
              <p:spPr bwMode="auto">
                <a:xfrm rot="-1595356">
                  <a:off x="791"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5" name="Freeform 515"/>
                <p:cNvSpPr>
                  <a:spLocks noChangeAspect="1"/>
                </p:cNvSpPr>
                <p:nvPr/>
              </p:nvSpPr>
              <p:spPr bwMode="auto">
                <a:xfrm rot="-1595356">
                  <a:off x="805"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6" name="Freeform 516"/>
                <p:cNvSpPr>
                  <a:spLocks noChangeAspect="1"/>
                </p:cNvSpPr>
                <p:nvPr/>
              </p:nvSpPr>
              <p:spPr bwMode="auto">
                <a:xfrm rot="9204646">
                  <a:off x="708" y="14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7" name="Freeform 517"/>
                <p:cNvSpPr>
                  <a:spLocks noChangeAspect="1"/>
                </p:cNvSpPr>
                <p:nvPr/>
              </p:nvSpPr>
              <p:spPr bwMode="auto">
                <a:xfrm rot="9204646">
                  <a:off x="694" y="143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8" name="Freeform 518"/>
                <p:cNvSpPr>
                  <a:spLocks noChangeAspect="1"/>
                </p:cNvSpPr>
                <p:nvPr/>
              </p:nvSpPr>
              <p:spPr bwMode="auto">
                <a:xfrm rot="9204646">
                  <a:off x="743" y="14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9" name="Freeform 519"/>
                <p:cNvSpPr>
                  <a:spLocks noChangeAspect="1"/>
                </p:cNvSpPr>
                <p:nvPr/>
              </p:nvSpPr>
              <p:spPr bwMode="auto">
                <a:xfrm rot="9204646">
                  <a:off x="729" y="143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10" name="Freeform 520"/>
                <p:cNvSpPr>
                  <a:spLocks noChangeAspect="1"/>
                </p:cNvSpPr>
                <p:nvPr/>
              </p:nvSpPr>
              <p:spPr bwMode="auto">
                <a:xfrm rot="9204646">
                  <a:off x="780" y="14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11" name="Freeform 521"/>
                <p:cNvSpPr>
                  <a:spLocks noChangeAspect="1"/>
                </p:cNvSpPr>
                <p:nvPr/>
              </p:nvSpPr>
              <p:spPr bwMode="auto">
                <a:xfrm rot="9204646">
                  <a:off x="766" y="14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12" name="Group 522"/>
                <p:cNvGrpSpPr>
                  <a:grpSpLocks/>
                </p:cNvGrpSpPr>
                <p:nvPr/>
              </p:nvGrpSpPr>
              <p:grpSpPr bwMode="auto">
                <a:xfrm rot="-789456">
                  <a:off x="691" y="1452"/>
                  <a:ext cx="145" cy="40"/>
                  <a:chOff x="4494" y="1402"/>
                  <a:chExt cx="145" cy="40"/>
                </a:xfrm>
              </p:grpSpPr>
              <p:sp>
                <p:nvSpPr>
                  <p:cNvPr id="29752" name="Oval 523"/>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53" name="Oval 524"/>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54" name="Oval 525"/>
                  <p:cNvSpPr>
                    <a:spLocks noChangeAspect="1" noChangeArrowheads="1"/>
                  </p:cNvSpPr>
                  <p:nvPr/>
                </p:nvSpPr>
                <p:spPr bwMode="auto">
                  <a:xfrm rot="-10405899">
                    <a:off x="4565"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55" name="Oval 526"/>
                  <p:cNvSpPr>
                    <a:spLocks noChangeAspect="1" noChangeArrowheads="1"/>
                  </p:cNvSpPr>
                  <p:nvPr/>
                </p:nvSpPr>
                <p:spPr bwMode="auto">
                  <a:xfrm rot="-10405899">
                    <a:off x="4601"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13" name="Freeform 527"/>
                <p:cNvSpPr>
                  <a:spLocks noChangeAspect="1"/>
                </p:cNvSpPr>
                <p:nvPr/>
              </p:nvSpPr>
              <p:spPr bwMode="auto">
                <a:xfrm rot="9204646">
                  <a:off x="815" y="141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14" name="Freeform 528"/>
                <p:cNvSpPr>
                  <a:spLocks noChangeAspect="1"/>
                </p:cNvSpPr>
                <p:nvPr/>
              </p:nvSpPr>
              <p:spPr bwMode="auto">
                <a:xfrm rot="9204646">
                  <a:off x="802" y="142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15" name="Freeform 529"/>
                <p:cNvSpPr>
                  <a:spLocks noChangeAspect="1"/>
                </p:cNvSpPr>
                <p:nvPr/>
              </p:nvSpPr>
              <p:spPr bwMode="auto">
                <a:xfrm rot="-1595425">
                  <a:off x="542" y="141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16" name="Freeform 530"/>
                <p:cNvSpPr>
                  <a:spLocks noChangeAspect="1"/>
                </p:cNvSpPr>
                <p:nvPr/>
              </p:nvSpPr>
              <p:spPr bwMode="auto">
                <a:xfrm rot="-1595425">
                  <a:off x="556" y="140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17" name="Freeform 531"/>
                <p:cNvSpPr>
                  <a:spLocks noChangeAspect="1"/>
                </p:cNvSpPr>
                <p:nvPr/>
              </p:nvSpPr>
              <p:spPr bwMode="auto">
                <a:xfrm rot="-1595425">
                  <a:off x="578" y="140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18" name="Freeform 532"/>
                <p:cNvSpPr>
                  <a:spLocks noChangeAspect="1"/>
                </p:cNvSpPr>
                <p:nvPr/>
              </p:nvSpPr>
              <p:spPr bwMode="auto">
                <a:xfrm rot="-1595425">
                  <a:off x="592" y="140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19" name="Freeform 533"/>
                <p:cNvSpPr>
                  <a:spLocks noChangeAspect="1"/>
                </p:cNvSpPr>
                <p:nvPr/>
              </p:nvSpPr>
              <p:spPr bwMode="auto">
                <a:xfrm rot="-1595425">
                  <a:off x="614" y="140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20" name="Freeform 534"/>
                <p:cNvSpPr>
                  <a:spLocks noChangeAspect="1"/>
                </p:cNvSpPr>
                <p:nvPr/>
              </p:nvSpPr>
              <p:spPr bwMode="auto">
                <a:xfrm rot="-1595425">
                  <a:off x="627" y="139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21" name="Group 535"/>
                <p:cNvGrpSpPr>
                  <a:grpSpLocks/>
                </p:cNvGrpSpPr>
                <p:nvPr/>
              </p:nvGrpSpPr>
              <p:grpSpPr bwMode="auto">
                <a:xfrm rot="-789526">
                  <a:off x="526" y="1368"/>
                  <a:ext cx="144" cy="40"/>
                  <a:chOff x="4497" y="1296"/>
                  <a:chExt cx="144" cy="40"/>
                </a:xfrm>
              </p:grpSpPr>
              <p:sp>
                <p:nvSpPr>
                  <p:cNvPr id="29748" name="Oval 536"/>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49" name="Oval 537"/>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50" name="Oval 538"/>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51" name="Oval 539"/>
                  <p:cNvSpPr>
                    <a:spLocks noChangeAspect="1" noChangeArrowheads="1"/>
                  </p:cNvSpPr>
                  <p:nvPr/>
                </p:nvSpPr>
                <p:spPr bwMode="auto">
                  <a:xfrm rot="394101">
                    <a:off x="4603"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22" name="Freeform 540"/>
                <p:cNvSpPr>
                  <a:spLocks noChangeAspect="1"/>
                </p:cNvSpPr>
                <p:nvPr/>
              </p:nvSpPr>
              <p:spPr bwMode="auto">
                <a:xfrm rot="-1595425">
                  <a:off x="648" y="139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23" name="Freeform 541"/>
                <p:cNvSpPr>
                  <a:spLocks noChangeAspect="1"/>
                </p:cNvSpPr>
                <p:nvPr/>
              </p:nvSpPr>
              <p:spPr bwMode="auto">
                <a:xfrm rot="-1595425">
                  <a:off x="662" y="139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24" name="Freeform 542"/>
                <p:cNvSpPr>
                  <a:spLocks noChangeAspect="1"/>
                </p:cNvSpPr>
                <p:nvPr/>
              </p:nvSpPr>
              <p:spPr bwMode="auto">
                <a:xfrm rot="9204573">
                  <a:off x="565" y="145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25" name="Freeform 543"/>
                <p:cNvSpPr>
                  <a:spLocks noChangeAspect="1"/>
                </p:cNvSpPr>
                <p:nvPr/>
              </p:nvSpPr>
              <p:spPr bwMode="auto">
                <a:xfrm rot="9204573">
                  <a:off x="551" y="145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26" name="Freeform 544"/>
                <p:cNvSpPr>
                  <a:spLocks noChangeAspect="1"/>
                </p:cNvSpPr>
                <p:nvPr/>
              </p:nvSpPr>
              <p:spPr bwMode="auto">
                <a:xfrm rot="9204573">
                  <a:off x="600" y="144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27" name="Freeform 545"/>
                <p:cNvSpPr>
                  <a:spLocks noChangeAspect="1"/>
                </p:cNvSpPr>
                <p:nvPr/>
              </p:nvSpPr>
              <p:spPr bwMode="auto">
                <a:xfrm rot="9204573">
                  <a:off x="586" y="14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28" name="Freeform 546"/>
                <p:cNvSpPr>
                  <a:spLocks noChangeAspect="1"/>
                </p:cNvSpPr>
                <p:nvPr/>
              </p:nvSpPr>
              <p:spPr bwMode="auto">
                <a:xfrm rot="9204573">
                  <a:off x="637" y="144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29" name="Freeform 547"/>
                <p:cNvSpPr>
                  <a:spLocks noChangeAspect="1"/>
                </p:cNvSpPr>
                <p:nvPr/>
              </p:nvSpPr>
              <p:spPr bwMode="auto">
                <a:xfrm rot="9204573">
                  <a:off x="623" y="144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30" name="Group 548"/>
                <p:cNvGrpSpPr>
                  <a:grpSpLocks/>
                </p:cNvGrpSpPr>
                <p:nvPr/>
              </p:nvGrpSpPr>
              <p:grpSpPr bwMode="auto">
                <a:xfrm rot="-789526">
                  <a:off x="548" y="1471"/>
                  <a:ext cx="145" cy="40"/>
                  <a:chOff x="4494" y="1402"/>
                  <a:chExt cx="145" cy="40"/>
                </a:xfrm>
              </p:grpSpPr>
              <p:sp>
                <p:nvSpPr>
                  <p:cNvPr id="29744" name="Oval 549"/>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45" name="Oval 550"/>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46" name="Oval 551"/>
                  <p:cNvSpPr>
                    <a:spLocks noChangeAspect="1" noChangeArrowheads="1"/>
                  </p:cNvSpPr>
                  <p:nvPr/>
                </p:nvSpPr>
                <p:spPr bwMode="auto">
                  <a:xfrm rot="-10405899">
                    <a:off x="4565"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47" name="Oval 552"/>
                  <p:cNvSpPr>
                    <a:spLocks noChangeAspect="1" noChangeArrowheads="1"/>
                  </p:cNvSpPr>
                  <p:nvPr/>
                </p:nvSpPr>
                <p:spPr bwMode="auto">
                  <a:xfrm rot="-10405899">
                    <a:off x="4601"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31" name="Freeform 553"/>
                <p:cNvSpPr>
                  <a:spLocks noChangeAspect="1"/>
                </p:cNvSpPr>
                <p:nvPr/>
              </p:nvSpPr>
              <p:spPr bwMode="auto">
                <a:xfrm rot="9204573">
                  <a:off x="673" y="143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32" name="Freeform 554"/>
                <p:cNvSpPr>
                  <a:spLocks noChangeAspect="1"/>
                </p:cNvSpPr>
                <p:nvPr/>
              </p:nvSpPr>
              <p:spPr bwMode="auto">
                <a:xfrm rot="9204573">
                  <a:off x="659" y="14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33" name="Freeform 555"/>
                <p:cNvSpPr>
                  <a:spLocks noChangeAspect="1"/>
                </p:cNvSpPr>
                <p:nvPr/>
              </p:nvSpPr>
              <p:spPr bwMode="auto">
                <a:xfrm rot="-1595425">
                  <a:off x="401" y="14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34" name="Freeform 556"/>
                <p:cNvSpPr>
                  <a:spLocks noChangeAspect="1"/>
                </p:cNvSpPr>
                <p:nvPr/>
              </p:nvSpPr>
              <p:spPr bwMode="auto">
                <a:xfrm rot="-1595425">
                  <a:off x="415" y="14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35" name="Freeform 557"/>
                <p:cNvSpPr>
                  <a:spLocks noChangeAspect="1"/>
                </p:cNvSpPr>
                <p:nvPr/>
              </p:nvSpPr>
              <p:spPr bwMode="auto">
                <a:xfrm rot="-1595425">
                  <a:off x="437" y="14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36" name="Freeform 558"/>
                <p:cNvSpPr>
                  <a:spLocks noChangeAspect="1"/>
                </p:cNvSpPr>
                <p:nvPr/>
              </p:nvSpPr>
              <p:spPr bwMode="auto">
                <a:xfrm rot="-1595425">
                  <a:off x="451" y="142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37" name="Freeform 559"/>
                <p:cNvSpPr>
                  <a:spLocks noChangeAspect="1"/>
                </p:cNvSpPr>
                <p:nvPr/>
              </p:nvSpPr>
              <p:spPr bwMode="auto">
                <a:xfrm rot="-1595425">
                  <a:off x="473" y="141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38" name="Freeform 560"/>
                <p:cNvSpPr>
                  <a:spLocks noChangeAspect="1"/>
                </p:cNvSpPr>
                <p:nvPr/>
              </p:nvSpPr>
              <p:spPr bwMode="auto">
                <a:xfrm rot="-1595425">
                  <a:off x="486" y="141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39" name="Group 561"/>
                <p:cNvGrpSpPr>
                  <a:grpSpLocks/>
                </p:cNvGrpSpPr>
                <p:nvPr/>
              </p:nvGrpSpPr>
              <p:grpSpPr bwMode="auto">
                <a:xfrm rot="-789526">
                  <a:off x="385" y="1385"/>
                  <a:ext cx="144" cy="40"/>
                  <a:chOff x="4497" y="1296"/>
                  <a:chExt cx="144" cy="40"/>
                </a:xfrm>
              </p:grpSpPr>
              <p:sp>
                <p:nvSpPr>
                  <p:cNvPr id="29740" name="Oval 562"/>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41" name="Oval 563"/>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42" name="Oval 564"/>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43" name="Oval 565"/>
                  <p:cNvSpPr>
                    <a:spLocks noChangeAspect="1" noChangeArrowheads="1"/>
                  </p:cNvSpPr>
                  <p:nvPr/>
                </p:nvSpPr>
                <p:spPr bwMode="auto">
                  <a:xfrm rot="394101">
                    <a:off x="4603"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40" name="Freeform 566"/>
                <p:cNvSpPr>
                  <a:spLocks noChangeAspect="1"/>
                </p:cNvSpPr>
                <p:nvPr/>
              </p:nvSpPr>
              <p:spPr bwMode="auto">
                <a:xfrm rot="-1595425">
                  <a:off x="507" y="141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41" name="Freeform 567"/>
                <p:cNvSpPr>
                  <a:spLocks noChangeAspect="1"/>
                </p:cNvSpPr>
                <p:nvPr/>
              </p:nvSpPr>
              <p:spPr bwMode="auto">
                <a:xfrm rot="-1595425">
                  <a:off x="521" y="141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42" name="Freeform 568"/>
                <p:cNvSpPr>
                  <a:spLocks noChangeAspect="1"/>
                </p:cNvSpPr>
                <p:nvPr/>
              </p:nvSpPr>
              <p:spPr bwMode="auto">
                <a:xfrm rot="9204573">
                  <a:off x="424" y="14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43" name="Freeform 569"/>
                <p:cNvSpPr>
                  <a:spLocks noChangeAspect="1"/>
                </p:cNvSpPr>
                <p:nvPr/>
              </p:nvSpPr>
              <p:spPr bwMode="auto">
                <a:xfrm rot="9204573">
                  <a:off x="410" y="14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44" name="Freeform 570"/>
                <p:cNvSpPr>
                  <a:spLocks noChangeAspect="1"/>
                </p:cNvSpPr>
                <p:nvPr/>
              </p:nvSpPr>
              <p:spPr bwMode="auto">
                <a:xfrm rot="9204573">
                  <a:off x="459" y="146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45" name="Freeform 571"/>
                <p:cNvSpPr>
                  <a:spLocks noChangeAspect="1"/>
                </p:cNvSpPr>
                <p:nvPr/>
              </p:nvSpPr>
              <p:spPr bwMode="auto">
                <a:xfrm rot="9204573">
                  <a:off x="445" y="146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46" name="Freeform 572"/>
                <p:cNvSpPr>
                  <a:spLocks noChangeAspect="1"/>
                </p:cNvSpPr>
                <p:nvPr/>
              </p:nvSpPr>
              <p:spPr bwMode="auto">
                <a:xfrm rot="9204573">
                  <a:off x="496" y="145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47" name="Freeform 573"/>
                <p:cNvSpPr>
                  <a:spLocks noChangeAspect="1"/>
                </p:cNvSpPr>
                <p:nvPr/>
              </p:nvSpPr>
              <p:spPr bwMode="auto">
                <a:xfrm rot="9204573">
                  <a:off x="482" y="146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48" name="Group 574"/>
                <p:cNvGrpSpPr>
                  <a:grpSpLocks/>
                </p:cNvGrpSpPr>
                <p:nvPr/>
              </p:nvGrpSpPr>
              <p:grpSpPr bwMode="auto">
                <a:xfrm rot="-789526">
                  <a:off x="407" y="1488"/>
                  <a:ext cx="145" cy="40"/>
                  <a:chOff x="4494" y="1402"/>
                  <a:chExt cx="145" cy="40"/>
                </a:xfrm>
              </p:grpSpPr>
              <p:sp>
                <p:nvSpPr>
                  <p:cNvPr id="29736" name="Oval 575"/>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37" name="Oval 576"/>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38" name="Oval 577"/>
                  <p:cNvSpPr>
                    <a:spLocks noChangeAspect="1" noChangeArrowheads="1"/>
                  </p:cNvSpPr>
                  <p:nvPr/>
                </p:nvSpPr>
                <p:spPr bwMode="auto">
                  <a:xfrm rot="-10405899">
                    <a:off x="4565"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39" name="Oval 578"/>
                  <p:cNvSpPr>
                    <a:spLocks noChangeAspect="1" noChangeArrowheads="1"/>
                  </p:cNvSpPr>
                  <p:nvPr/>
                </p:nvSpPr>
                <p:spPr bwMode="auto">
                  <a:xfrm rot="-10405899">
                    <a:off x="4601"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49" name="Freeform 579"/>
                <p:cNvSpPr>
                  <a:spLocks noChangeAspect="1"/>
                </p:cNvSpPr>
                <p:nvPr/>
              </p:nvSpPr>
              <p:spPr bwMode="auto">
                <a:xfrm rot="9204573">
                  <a:off x="532" y="145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50" name="Freeform 580"/>
                <p:cNvSpPr>
                  <a:spLocks noChangeAspect="1"/>
                </p:cNvSpPr>
                <p:nvPr/>
              </p:nvSpPr>
              <p:spPr bwMode="auto">
                <a:xfrm rot="9204573">
                  <a:off x="518" y="145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51" name="Freeform 581"/>
                <p:cNvSpPr>
                  <a:spLocks noChangeAspect="1"/>
                </p:cNvSpPr>
                <p:nvPr/>
              </p:nvSpPr>
              <p:spPr bwMode="auto">
                <a:xfrm rot="-1595197">
                  <a:off x="827" y="13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52" name="Freeform 582"/>
                <p:cNvSpPr>
                  <a:spLocks noChangeAspect="1"/>
                </p:cNvSpPr>
                <p:nvPr/>
              </p:nvSpPr>
              <p:spPr bwMode="auto">
                <a:xfrm rot="-1595197">
                  <a:off x="841"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53" name="Freeform 583"/>
                <p:cNvSpPr>
                  <a:spLocks noChangeAspect="1"/>
                </p:cNvSpPr>
                <p:nvPr/>
              </p:nvSpPr>
              <p:spPr bwMode="auto">
                <a:xfrm rot="-1595197">
                  <a:off x="863" y="13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54" name="Freeform 584"/>
                <p:cNvSpPr>
                  <a:spLocks noChangeAspect="1"/>
                </p:cNvSpPr>
                <p:nvPr/>
              </p:nvSpPr>
              <p:spPr bwMode="auto">
                <a:xfrm rot="-1595197">
                  <a:off x="877" y="13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55" name="Freeform 585"/>
                <p:cNvSpPr>
                  <a:spLocks noChangeAspect="1"/>
                </p:cNvSpPr>
                <p:nvPr/>
              </p:nvSpPr>
              <p:spPr bwMode="auto">
                <a:xfrm rot="-1595197">
                  <a:off x="899" y="136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56" name="Freeform 586"/>
                <p:cNvSpPr>
                  <a:spLocks noChangeAspect="1"/>
                </p:cNvSpPr>
                <p:nvPr/>
              </p:nvSpPr>
              <p:spPr bwMode="auto">
                <a:xfrm rot="-1595197">
                  <a:off x="912" y="136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57" name="Group 587"/>
                <p:cNvGrpSpPr>
                  <a:grpSpLocks/>
                </p:cNvGrpSpPr>
                <p:nvPr/>
              </p:nvGrpSpPr>
              <p:grpSpPr bwMode="auto">
                <a:xfrm rot="-789298">
                  <a:off x="811" y="1331"/>
                  <a:ext cx="144" cy="40"/>
                  <a:chOff x="4497" y="1296"/>
                  <a:chExt cx="144" cy="40"/>
                </a:xfrm>
              </p:grpSpPr>
              <p:sp>
                <p:nvSpPr>
                  <p:cNvPr id="29732" name="Oval 588"/>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33" name="Oval 589"/>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34" name="Oval 590"/>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35" name="Oval 591"/>
                  <p:cNvSpPr>
                    <a:spLocks noChangeAspect="1" noChangeArrowheads="1"/>
                  </p:cNvSpPr>
                  <p:nvPr/>
                </p:nvSpPr>
                <p:spPr bwMode="auto">
                  <a:xfrm rot="394101">
                    <a:off x="4603"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58" name="Freeform 592"/>
                <p:cNvSpPr>
                  <a:spLocks noChangeAspect="1"/>
                </p:cNvSpPr>
                <p:nvPr/>
              </p:nvSpPr>
              <p:spPr bwMode="auto">
                <a:xfrm rot="-1595197">
                  <a:off x="933" y="135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59" name="Freeform 593"/>
                <p:cNvSpPr>
                  <a:spLocks noChangeAspect="1"/>
                </p:cNvSpPr>
                <p:nvPr/>
              </p:nvSpPr>
              <p:spPr bwMode="auto">
                <a:xfrm rot="-1595197">
                  <a:off x="947" y="135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60" name="Freeform 594"/>
                <p:cNvSpPr>
                  <a:spLocks noChangeAspect="1"/>
                </p:cNvSpPr>
                <p:nvPr/>
              </p:nvSpPr>
              <p:spPr bwMode="auto">
                <a:xfrm rot="9204803">
                  <a:off x="850" y="141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61" name="Freeform 595"/>
                <p:cNvSpPr>
                  <a:spLocks noChangeAspect="1"/>
                </p:cNvSpPr>
                <p:nvPr/>
              </p:nvSpPr>
              <p:spPr bwMode="auto">
                <a:xfrm rot="9204803">
                  <a:off x="836" y="141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62" name="Freeform 596"/>
                <p:cNvSpPr>
                  <a:spLocks noChangeAspect="1"/>
                </p:cNvSpPr>
                <p:nvPr/>
              </p:nvSpPr>
              <p:spPr bwMode="auto">
                <a:xfrm rot="9204803">
                  <a:off x="885" y="141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63" name="Freeform 597"/>
                <p:cNvSpPr>
                  <a:spLocks noChangeAspect="1"/>
                </p:cNvSpPr>
                <p:nvPr/>
              </p:nvSpPr>
              <p:spPr bwMode="auto">
                <a:xfrm rot="9204803">
                  <a:off x="871" y="141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64" name="Freeform 598"/>
                <p:cNvSpPr>
                  <a:spLocks noChangeAspect="1"/>
                </p:cNvSpPr>
                <p:nvPr/>
              </p:nvSpPr>
              <p:spPr bwMode="auto">
                <a:xfrm rot="9204803">
                  <a:off x="922" y="140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65" name="Freeform 599"/>
                <p:cNvSpPr>
                  <a:spLocks noChangeAspect="1"/>
                </p:cNvSpPr>
                <p:nvPr/>
              </p:nvSpPr>
              <p:spPr bwMode="auto">
                <a:xfrm rot="9204803">
                  <a:off x="908" y="140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66" name="Group 600"/>
                <p:cNvGrpSpPr>
                  <a:grpSpLocks/>
                </p:cNvGrpSpPr>
                <p:nvPr/>
              </p:nvGrpSpPr>
              <p:grpSpPr bwMode="auto">
                <a:xfrm rot="-789298">
                  <a:off x="833" y="1434"/>
                  <a:ext cx="145" cy="40"/>
                  <a:chOff x="4494" y="1402"/>
                  <a:chExt cx="145" cy="40"/>
                </a:xfrm>
              </p:grpSpPr>
              <p:sp>
                <p:nvSpPr>
                  <p:cNvPr id="29728" name="Oval 601"/>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29" name="Oval 602"/>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30" name="Oval 603"/>
                  <p:cNvSpPr>
                    <a:spLocks noChangeAspect="1" noChangeArrowheads="1"/>
                  </p:cNvSpPr>
                  <p:nvPr/>
                </p:nvSpPr>
                <p:spPr bwMode="auto">
                  <a:xfrm rot="-10405899">
                    <a:off x="4565"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31" name="Oval 604"/>
                  <p:cNvSpPr>
                    <a:spLocks noChangeAspect="1" noChangeArrowheads="1"/>
                  </p:cNvSpPr>
                  <p:nvPr/>
                </p:nvSpPr>
                <p:spPr bwMode="auto">
                  <a:xfrm rot="-10405899">
                    <a:off x="4601"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67" name="Freeform 605"/>
                <p:cNvSpPr>
                  <a:spLocks noChangeAspect="1"/>
                </p:cNvSpPr>
                <p:nvPr/>
              </p:nvSpPr>
              <p:spPr bwMode="auto">
                <a:xfrm rot="9204803">
                  <a:off x="957" y="140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68" name="Freeform 606"/>
                <p:cNvSpPr>
                  <a:spLocks noChangeAspect="1"/>
                </p:cNvSpPr>
                <p:nvPr/>
              </p:nvSpPr>
              <p:spPr bwMode="auto">
                <a:xfrm rot="9204803">
                  <a:off x="944" y="140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69" name="Freeform 607"/>
                <p:cNvSpPr>
                  <a:spLocks noChangeAspect="1"/>
                </p:cNvSpPr>
                <p:nvPr/>
              </p:nvSpPr>
              <p:spPr bwMode="auto">
                <a:xfrm rot="-1548109">
                  <a:off x="968" y="135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70" name="Freeform 608"/>
                <p:cNvSpPr>
                  <a:spLocks noChangeAspect="1"/>
                </p:cNvSpPr>
                <p:nvPr/>
              </p:nvSpPr>
              <p:spPr bwMode="auto">
                <a:xfrm rot="-1548109">
                  <a:off x="982" y="135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71" name="Freeform 609"/>
                <p:cNvSpPr>
                  <a:spLocks noChangeAspect="1"/>
                </p:cNvSpPr>
                <p:nvPr/>
              </p:nvSpPr>
              <p:spPr bwMode="auto">
                <a:xfrm rot="-1548109">
                  <a:off x="1004" y="135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72" name="Freeform 610"/>
                <p:cNvSpPr>
                  <a:spLocks noChangeAspect="1"/>
                </p:cNvSpPr>
                <p:nvPr/>
              </p:nvSpPr>
              <p:spPr bwMode="auto">
                <a:xfrm rot="-1548109">
                  <a:off x="1018" y="135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73" name="Freeform 611"/>
                <p:cNvSpPr>
                  <a:spLocks noChangeAspect="1"/>
                </p:cNvSpPr>
                <p:nvPr/>
              </p:nvSpPr>
              <p:spPr bwMode="auto">
                <a:xfrm rot="-1548109">
                  <a:off x="1040" y="134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74" name="Freeform 612"/>
                <p:cNvSpPr>
                  <a:spLocks noChangeAspect="1"/>
                </p:cNvSpPr>
                <p:nvPr/>
              </p:nvSpPr>
              <p:spPr bwMode="auto">
                <a:xfrm rot="-1548109">
                  <a:off x="1054" y="134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75" name="Group 613"/>
                <p:cNvGrpSpPr>
                  <a:grpSpLocks/>
                </p:cNvGrpSpPr>
                <p:nvPr/>
              </p:nvGrpSpPr>
              <p:grpSpPr bwMode="auto">
                <a:xfrm rot="-742209">
                  <a:off x="953" y="1315"/>
                  <a:ext cx="144" cy="40"/>
                  <a:chOff x="4497" y="1296"/>
                  <a:chExt cx="144" cy="40"/>
                </a:xfrm>
              </p:grpSpPr>
              <p:sp>
                <p:nvSpPr>
                  <p:cNvPr id="29724" name="Oval 614"/>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25" name="Oval 615"/>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26" name="Oval 616"/>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27" name="Oval 617"/>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76" name="Freeform 618"/>
                <p:cNvSpPr>
                  <a:spLocks noChangeAspect="1"/>
                </p:cNvSpPr>
                <p:nvPr/>
              </p:nvSpPr>
              <p:spPr bwMode="auto">
                <a:xfrm rot="-1548109">
                  <a:off x="1075" y="134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77" name="Freeform 619"/>
                <p:cNvSpPr>
                  <a:spLocks noChangeAspect="1"/>
                </p:cNvSpPr>
                <p:nvPr/>
              </p:nvSpPr>
              <p:spPr bwMode="auto">
                <a:xfrm rot="-1548109">
                  <a:off x="1089" y="134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78" name="Freeform 620"/>
                <p:cNvSpPr>
                  <a:spLocks noChangeAspect="1"/>
                </p:cNvSpPr>
                <p:nvPr/>
              </p:nvSpPr>
              <p:spPr bwMode="auto">
                <a:xfrm rot="9251891">
                  <a:off x="990" y="139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79" name="Freeform 621"/>
                <p:cNvSpPr>
                  <a:spLocks noChangeAspect="1"/>
                </p:cNvSpPr>
                <p:nvPr/>
              </p:nvSpPr>
              <p:spPr bwMode="auto">
                <a:xfrm rot="9251891">
                  <a:off x="977" y="140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80" name="Freeform 622"/>
                <p:cNvSpPr>
                  <a:spLocks noChangeAspect="1"/>
                </p:cNvSpPr>
                <p:nvPr/>
              </p:nvSpPr>
              <p:spPr bwMode="auto">
                <a:xfrm rot="9251891">
                  <a:off x="1025" y="139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81" name="Freeform 623"/>
                <p:cNvSpPr>
                  <a:spLocks noChangeAspect="1"/>
                </p:cNvSpPr>
                <p:nvPr/>
              </p:nvSpPr>
              <p:spPr bwMode="auto">
                <a:xfrm rot="9251891">
                  <a:off x="1012" y="139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82" name="Freeform 624"/>
                <p:cNvSpPr>
                  <a:spLocks noChangeAspect="1"/>
                </p:cNvSpPr>
                <p:nvPr/>
              </p:nvSpPr>
              <p:spPr bwMode="auto">
                <a:xfrm rot="9251891">
                  <a:off x="1062" y="139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83" name="Freeform 625"/>
                <p:cNvSpPr>
                  <a:spLocks noChangeAspect="1"/>
                </p:cNvSpPr>
                <p:nvPr/>
              </p:nvSpPr>
              <p:spPr bwMode="auto">
                <a:xfrm rot="9251891">
                  <a:off x="1048" y="139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84" name="Group 626"/>
                <p:cNvGrpSpPr>
                  <a:grpSpLocks/>
                </p:cNvGrpSpPr>
                <p:nvPr/>
              </p:nvGrpSpPr>
              <p:grpSpPr bwMode="auto">
                <a:xfrm rot="-742209">
                  <a:off x="973" y="1418"/>
                  <a:ext cx="145" cy="40"/>
                  <a:chOff x="4494" y="1402"/>
                  <a:chExt cx="145" cy="40"/>
                </a:xfrm>
              </p:grpSpPr>
              <p:sp>
                <p:nvSpPr>
                  <p:cNvPr id="29720" name="Oval 627"/>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21" name="Oval 628"/>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22" name="Oval 629"/>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23" name="Oval 630"/>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85" name="Freeform 631"/>
                <p:cNvSpPr>
                  <a:spLocks noChangeAspect="1"/>
                </p:cNvSpPr>
                <p:nvPr/>
              </p:nvSpPr>
              <p:spPr bwMode="auto">
                <a:xfrm rot="9251891">
                  <a:off x="1098" y="138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86" name="Freeform 632"/>
                <p:cNvSpPr>
                  <a:spLocks noChangeAspect="1"/>
                </p:cNvSpPr>
                <p:nvPr/>
              </p:nvSpPr>
              <p:spPr bwMode="auto">
                <a:xfrm rot="9251891">
                  <a:off x="1084" y="138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87" name="Freeform 633"/>
                <p:cNvSpPr>
                  <a:spLocks noChangeAspect="1"/>
                </p:cNvSpPr>
                <p:nvPr/>
              </p:nvSpPr>
              <p:spPr bwMode="auto">
                <a:xfrm rot="-1548109">
                  <a:off x="1111" y="13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88" name="Freeform 634"/>
                <p:cNvSpPr>
                  <a:spLocks noChangeAspect="1"/>
                </p:cNvSpPr>
                <p:nvPr/>
              </p:nvSpPr>
              <p:spPr bwMode="auto">
                <a:xfrm rot="-1548109">
                  <a:off x="1125" y="133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89" name="Freeform 635"/>
                <p:cNvSpPr>
                  <a:spLocks noChangeAspect="1"/>
                </p:cNvSpPr>
                <p:nvPr/>
              </p:nvSpPr>
              <p:spPr bwMode="auto">
                <a:xfrm rot="-1548109">
                  <a:off x="1147"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90" name="Freeform 636"/>
                <p:cNvSpPr>
                  <a:spLocks noChangeAspect="1"/>
                </p:cNvSpPr>
                <p:nvPr/>
              </p:nvSpPr>
              <p:spPr bwMode="auto">
                <a:xfrm rot="-1548109">
                  <a:off x="116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91" name="Freeform 637"/>
                <p:cNvSpPr>
                  <a:spLocks noChangeAspect="1"/>
                </p:cNvSpPr>
                <p:nvPr/>
              </p:nvSpPr>
              <p:spPr bwMode="auto">
                <a:xfrm rot="-1548109">
                  <a:off x="1183" y="13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92" name="Freeform 638"/>
                <p:cNvSpPr>
                  <a:spLocks noChangeAspect="1"/>
                </p:cNvSpPr>
                <p:nvPr/>
              </p:nvSpPr>
              <p:spPr bwMode="auto">
                <a:xfrm rot="-1548109">
                  <a:off x="1197"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93" name="Group 639"/>
                <p:cNvGrpSpPr>
                  <a:grpSpLocks/>
                </p:cNvGrpSpPr>
                <p:nvPr/>
              </p:nvGrpSpPr>
              <p:grpSpPr bwMode="auto">
                <a:xfrm rot="-742209">
                  <a:off x="1096" y="1299"/>
                  <a:ext cx="144" cy="40"/>
                  <a:chOff x="4497" y="1296"/>
                  <a:chExt cx="144" cy="40"/>
                </a:xfrm>
              </p:grpSpPr>
              <p:sp>
                <p:nvSpPr>
                  <p:cNvPr id="29716" name="Oval 640"/>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17" name="Oval 641"/>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18" name="Oval 642"/>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19" name="Oval 643"/>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294" name="Freeform 644"/>
                <p:cNvSpPr>
                  <a:spLocks noChangeAspect="1"/>
                </p:cNvSpPr>
                <p:nvPr/>
              </p:nvSpPr>
              <p:spPr bwMode="auto">
                <a:xfrm rot="-1548109">
                  <a:off x="1218" y="132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95" name="Freeform 645"/>
                <p:cNvSpPr>
                  <a:spLocks noChangeAspect="1"/>
                </p:cNvSpPr>
                <p:nvPr/>
              </p:nvSpPr>
              <p:spPr bwMode="auto">
                <a:xfrm rot="-1548109">
                  <a:off x="1232"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96" name="Freeform 646"/>
                <p:cNvSpPr>
                  <a:spLocks noChangeAspect="1"/>
                </p:cNvSpPr>
                <p:nvPr/>
              </p:nvSpPr>
              <p:spPr bwMode="auto">
                <a:xfrm rot="9251891">
                  <a:off x="1133"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97" name="Freeform 647"/>
                <p:cNvSpPr>
                  <a:spLocks noChangeAspect="1"/>
                </p:cNvSpPr>
                <p:nvPr/>
              </p:nvSpPr>
              <p:spPr bwMode="auto">
                <a:xfrm rot="9251891">
                  <a:off x="1120" y="13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98" name="Freeform 648"/>
                <p:cNvSpPr>
                  <a:spLocks noChangeAspect="1"/>
                </p:cNvSpPr>
                <p:nvPr/>
              </p:nvSpPr>
              <p:spPr bwMode="auto">
                <a:xfrm rot="9251891">
                  <a:off x="1168" y="137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99" name="Freeform 649"/>
                <p:cNvSpPr>
                  <a:spLocks noChangeAspect="1"/>
                </p:cNvSpPr>
                <p:nvPr/>
              </p:nvSpPr>
              <p:spPr bwMode="auto">
                <a:xfrm rot="9251891">
                  <a:off x="1155"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00" name="Freeform 650"/>
                <p:cNvSpPr>
                  <a:spLocks noChangeAspect="1"/>
                </p:cNvSpPr>
                <p:nvPr/>
              </p:nvSpPr>
              <p:spPr bwMode="auto">
                <a:xfrm rot="9251891">
                  <a:off x="1205"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01" name="Freeform 651"/>
                <p:cNvSpPr>
                  <a:spLocks noChangeAspect="1"/>
                </p:cNvSpPr>
                <p:nvPr/>
              </p:nvSpPr>
              <p:spPr bwMode="auto">
                <a:xfrm rot="9251891">
                  <a:off x="1191" y="137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02" name="Group 652"/>
                <p:cNvGrpSpPr>
                  <a:grpSpLocks/>
                </p:cNvGrpSpPr>
                <p:nvPr/>
              </p:nvGrpSpPr>
              <p:grpSpPr bwMode="auto">
                <a:xfrm rot="-742209">
                  <a:off x="1116" y="1402"/>
                  <a:ext cx="145" cy="40"/>
                  <a:chOff x="4494" y="1402"/>
                  <a:chExt cx="145" cy="40"/>
                </a:xfrm>
              </p:grpSpPr>
              <p:sp>
                <p:nvSpPr>
                  <p:cNvPr id="29712" name="Oval 653"/>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13" name="Oval 654"/>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14" name="Oval 655"/>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15" name="Oval 656"/>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03" name="Freeform 657"/>
                <p:cNvSpPr>
                  <a:spLocks noChangeAspect="1"/>
                </p:cNvSpPr>
                <p:nvPr/>
              </p:nvSpPr>
              <p:spPr bwMode="auto">
                <a:xfrm rot="9251891">
                  <a:off x="1241"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04" name="Freeform 658"/>
                <p:cNvSpPr>
                  <a:spLocks noChangeAspect="1"/>
                </p:cNvSpPr>
                <p:nvPr/>
              </p:nvSpPr>
              <p:spPr bwMode="auto">
                <a:xfrm rot="9251891">
                  <a:off x="1227" y="13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05" name="Freeform 659"/>
                <p:cNvSpPr>
                  <a:spLocks noChangeAspect="1"/>
                </p:cNvSpPr>
                <p:nvPr/>
              </p:nvSpPr>
              <p:spPr bwMode="auto">
                <a:xfrm rot="-1548109">
                  <a:off x="1254"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06" name="Freeform 660"/>
                <p:cNvSpPr>
                  <a:spLocks noChangeAspect="1"/>
                </p:cNvSpPr>
                <p:nvPr/>
              </p:nvSpPr>
              <p:spPr bwMode="auto">
                <a:xfrm rot="-1548109">
                  <a:off x="1268" y="13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07" name="Freeform 661"/>
                <p:cNvSpPr>
                  <a:spLocks noChangeAspect="1"/>
                </p:cNvSpPr>
                <p:nvPr/>
              </p:nvSpPr>
              <p:spPr bwMode="auto">
                <a:xfrm rot="-1548109">
                  <a:off x="1290" y="132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08" name="Freeform 662"/>
                <p:cNvSpPr>
                  <a:spLocks noChangeAspect="1"/>
                </p:cNvSpPr>
                <p:nvPr/>
              </p:nvSpPr>
              <p:spPr bwMode="auto">
                <a:xfrm rot="-1548109">
                  <a:off x="1304" y="131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09" name="Freeform 663"/>
                <p:cNvSpPr>
                  <a:spLocks noChangeAspect="1"/>
                </p:cNvSpPr>
                <p:nvPr/>
              </p:nvSpPr>
              <p:spPr bwMode="auto">
                <a:xfrm rot="-1548109">
                  <a:off x="1326" y="131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10" name="Freeform 664"/>
                <p:cNvSpPr>
                  <a:spLocks noChangeAspect="1"/>
                </p:cNvSpPr>
                <p:nvPr/>
              </p:nvSpPr>
              <p:spPr bwMode="auto">
                <a:xfrm rot="-1548109">
                  <a:off x="1340" y="131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11" name="Group 665"/>
                <p:cNvGrpSpPr>
                  <a:grpSpLocks/>
                </p:cNvGrpSpPr>
                <p:nvPr/>
              </p:nvGrpSpPr>
              <p:grpSpPr bwMode="auto">
                <a:xfrm rot="-742209">
                  <a:off x="1239" y="1284"/>
                  <a:ext cx="144" cy="40"/>
                  <a:chOff x="4497" y="1296"/>
                  <a:chExt cx="144" cy="40"/>
                </a:xfrm>
              </p:grpSpPr>
              <p:sp>
                <p:nvSpPr>
                  <p:cNvPr id="29708" name="Oval 666"/>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09" name="Oval 667"/>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10" name="Oval 668"/>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11" name="Oval 669"/>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12" name="Freeform 670"/>
                <p:cNvSpPr>
                  <a:spLocks noChangeAspect="1"/>
                </p:cNvSpPr>
                <p:nvPr/>
              </p:nvSpPr>
              <p:spPr bwMode="auto">
                <a:xfrm rot="-1548109">
                  <a:off x="1361" y="131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13" name="Freeform 671"/>
                <p:cNvSpPr>
                  <a:spLocks noChangeAspect="1"/>
                </p:cNvSpPr>
                <p:nvPr/>
              </p:nvSpPr>
              <p:spPr bwMode="auto">
                <a:xfrm rot="-1548109">
                  <a:off x="1375" y="131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14" name="Freeform 672"/>
                <p:cNvSpPr>
                  <a:spLocks noChangeAspect="1"/>
                </p:cNvSpPr>
                <p:nvPr/>
              </p:nvSpPr>
              <p:spPr bwMode="auto">
                <a:xfrm rot="9251891">
                  <a:off x="1276" y="136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15" name="Freeform 673"/>
                <p:cNvSpPr>
                  <a:spLocks noChangeAspect="1"/>
                </p:cNvSpPr>
                <p:nvPr/>
              </p:nvSpPr>
              <p:spPr bwMode="auto">
                <a:xfrm rot="9251891">
                  <a:off x="1263" y="13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16" name="Freeform 674"/>
                <p:cNvSpPr>
                  <a:spLocks noChangeAspect="1"/>
                </p:cNvSpPr>
                <p:nvPr/>
              </p:nvSpPr>
              <p:spPr bwMode="auto">
                <a:xfrm rot="9251891">
                  <a:off x="1311" y="136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17" name="Freeform 675"/>
                <p:cNvSpPr>
                  <a:spLocks noChangeAspect="1"/>
                </p:cNvSpPr>
                <p:nvPr/>
              </p:nvSpPr>
              <p:spPr bwMode="auto">
                <a:xfrm rot="9251891">
                  <a:off x="1298" y="13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18" name="Freeform 676"/>
                <p:cNvSpPr>
                  <a:spLocks noChangeAspect="1"/>
                </p:cNvSpPr>
                <p:nvPr/>
              </p:nvSpPr>
              <p:spPr bwMode="auto">
                <a:xfrm rot="9251891">
                  <a:off x="1348" y="135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19" name="Freeform 677"/>
                <p:cNvSpPr>
                  <a:spLocks noChangeAspect="1"/>
                </p:cNvSpPr>
                <p:nvPr/>
              </p:nvSpPr>
              <p:spPr bwMode="auto">
                <a:xfrm rot="9251891">
                  <a:off x="1334" y="136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20" name="Group 678"/>
                <p:cNvGrpSpPr>
                  <a:grpSpLocks/>
                </p:cNvGrpSpPr>
                <p:nvPr/>
              </p:nvGrpSpPr>
              <p:grpSpPr bwMode="auto">
                <a:xfrm rot="-742209">
                  <a:off x="1259" y="1387"/>
                  <a:ext cx="145" cy="40"/>
                  <a:chOff x="4494" y="1402"/>
                  <a:chExt cx="145" cy="40"/>
                </a:xfrm>
              </p:grpSpPr>
              <p:sp>
                <p:nvSpPr>
                  <p:cNvPr id="29704" name="Oval 679"/>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05" name="Oval 680"/>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06" name="Oval 681"/>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07" name="Oval 682"/>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21" name="Freeform 683"/>
                <p:cNvSpPr>
                  <a:spLocks noChangeAspect="1"/>
                </p:cNvSpPr>
                <p:nvPr/>
              </p:nvSpPr>
              <p:spPr bwMode="auto">
                <a:xfrm rot="9251891">
                  <a:off x="1384" y="135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22" name="Freeform 684"/>
                <p:cNvSpPr>
                  <a:spLocks noChangeAspect="1"/>
                </p:cNvSpPr>
                <p:nvPr/>
              </p:nvSpPr>
              <p:spPr bwMode="auto">
                <a:xfrm rot="9251891">
                  <a:off x="1370" y="135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23" name="Freeform 685"/>
                <p:cNvSpPr>
                  <a:spLocks noChangeAspect="1"/>
                </p:cNvSpPr>
                <p:nvPr/>
              </p:nvSpPr>
              <p:spPr bwMode="auto">
                <a:xfrm rot="-1548109">
                  <a:off x="1397" y="131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24" name="Freeform 686"/>
                <p:cNvSpPr>
                  <a:spLocks noChangeAspect="1"/>
                </p:cNvSpPr>
                <p:nvPr/>
              </p:nvSpPr>
              <p:spPr bwMode="auto">
                <a:xfrm rot="-1548109">
                  <a:off x="1411" y="130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25" name="Freeform 687"/>
                <p:cNvSpPr>
                  <a:spLocks noChangeAspect="1"/>
                </p:cNvSpPr>
                <p:nvPr/>
              </p:nvSpPr>
              <p:spPr bwMode="auto">
                <a:xfrm rot="-1548109">
                  <a:off x="1433" y="130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26" name="Freeform 688"/>
                <p:cNvSpPr>
                  <a:spLocks noChangeAspect="1"/>
                </p:cNvSpPr>
                <p:nvPr/>
              </p:nvSpPr>
              <p:spPr bwMode="auto">
                <a:xfrm rot="-1548109">
                  <a:off x="1447" y="130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27" name="Freeform 689"/>
                <p:cNvSpPr>
                  <a:spLocks noChangeAspect="1"/>
                </p:cNvSpPr>
                <p:nvPr/>
              </p:nvSpPr>
              <p:spPr bwMode="auto">
                <a:xfrm rot="-1548109">
                  <a:off x="1469" y="130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28" name="Freeform 690"/>
                <p:cNvSpPr>
                  <a:spLocks noChangeAspect="1"/>
                </p:cNvSpPr>
                <p:nvPr/>
              </p:nvSpPr>
              <p:spPr bwMode="auto">
                <a:xfrm rot="-1548109">
                  <a:off x="1483" y="130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29" name="Group 691"/>
                <p:cNvGrpSpPr>
                  <a:grpSpLocks/>
                </p:cNvGrpSpPr>
                <p:nvPr/>
              </p:nvGrpSpPr>
              <p:grpSpPr bwMode="auto">
                <a:xfrm rot="-742209">
                  <a:off x="1382" y="1269"/>
                  <a:ext cx="144" cy="40"/>
                  <a:chOff x="4497" y="1296"/>
                  <a:chExt cx="144" cy="40"/>
                </a:xfrm>
              </p:grpSpPr>
              <p:sp>
                <p:nvSpPr>
                  <p:cNvPr id="29700" name="Oval 692"/>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01" name="Oval 693"/>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02" name="Oval 694"/>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703" name="Oval 695"/>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30" name="Freeform 696"/>
                <p:cNvSpPr>
                  <a:spLocks noChangeAspect="1"/>
                </p:cNvSpPr>
                <p:nvPr/>
              </p:nvSpPr>
              <p:spPr bwMode="auto">
                <a:xfrm rot="-1548109">
                  <a:off x="1504" y="129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31" name="Freeform 697"/>
                <p:cNvSpPr>
                  <a:spLocks noChangeAspect="1"/>
                </p:cNvSpPr>
                <p:nvPr/>
              </p:nvSpPr>
              <p:spPr bwMode="auto">
                <a:xfrm rot="-1548109">
                  <a:off x="1518" y="129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32" name="Freeform 698"/>
                <p:cNvSpPr>
                  <a:spLocks noChangeAspect="1"/>
                </p:cNvSpPr>
                <p:nvPr/>
              </p:nvSpPr>
              <p:spPr bwMode="auto">
                <a:xfrm rot="9251891">
                  <a:off x="1419" y="135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33" name="Freeform 699"/>
                <p:cNvSpPr>
                  <a:spLocks noChangeAspect="1"/>
                </p:cNvSpPr>
                <p:nvPr/>
              </p:nvSpPr>
              <p:spPr bwMode="auto">
                <a:xfrm rot="9251891">
                  <a:off x="1406" y="135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34" name="Freeform 700"/>
                <p:cNvSpPr>
                  <a:spLocks noChangeAspect="1"/>
                </p:cNvSpPr>
                <p:nvPr/>
              </p:nvSpPr>
              <p:spPr bwMode="auto">
                <a:xfrm rot="9251891">
                  <a:off x="1454" y="134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35" name="Freeform 701"/>
                <p:cNvSpPr>
                  <a:spLocks noChangeAspect="1"/>
                </p:cNvSpPr>
                <p:nvPr/>
              </p:nvSpPr>
              <p:spPr bwMode="auto">
                <a:xfrm rot="9251891">
                  <a:off x="1441" y="135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36" name="Freeform 702"/>
                <p:cNvSpPr>
                  <a:spLocks noChangeAspect="1"/>
                </p:cNvSpPr>
                <p:nvPr/>
              </p:nvSpPr>
              <p:spPr bwMode="auto">
                <a:xfrm rot="9251891">
                  <a:off x="1491" y="134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37" name="Freeform 703"/>
                <p:cNvSpPr>
                  <a:spLocks noChangeAspect="1"/>
                </p:cNvSpPr>
                <p:nvPr/>
              </p:nvSpPr>
              <p:spPr bwMode="auto">
                <a:xfrm rot="9251891">
                  <a:off x="1477" y="134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38" name="Group 704"/>
                <p:cNvGrpSpPr>
                  <a:grpSpLocks/>
                </p:cNvGrpSpPr>
                <p:nvPr/>
              </p:nvGrpSpPr>
              <p:grpSpPr bwMode="auto">
                <a:xfrm rot="-742209">
                  <a:off x="1402" y="1372"/>
                  <a:ext cx="145" cy="40"/>
                  <a:chOff x="4494" y="1402"/>
                  <a:chExt cx="145" cy="40"/>
                </a:xfrm>
              </p:grpSpPr>
              <p:sp>
                <p:nvSpPr>
                  <p:cNvPr id="29696" name="Oval 705"/>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97" name="Oval 706"/>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98" name="Oval 707"/>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99" name="Oval 708"/>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39" name="Freeform 709"/>
                <p:cNvSpPr>
                  <a:spLocks noChangeAspect="1"/>
                </p:cNvSpPr>
                <p:nvPr/>
              </p:nvSpPr>
              <p:spPr bwMode="auto">
                <a:xfrm rot="9251891">
                  <a:off x="1527" y="13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40" name="Freeform 710"/>
                <p:cNvSpPr>
                  <a:spLocks noChangeAspect="1"/>
                </p:cNvSpPr>
                <p:nvPr/>
              </p:nvSpPr>
              <p:spPr bwMode="auto">
                <a:xfrm rot="9251891">
                  <a:off x="1513" y="134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41" name="Freeform 711"/>
                <p:cNvSpPr>
                  <a:spLocks noChangeAspect="1"/>
                </p:cNvSpPr>
                <p:nvPr/>
              </p:nvSpPr>
              <p:spPr bwMode="auto">
                <a:xfrm rot="-1501018">
                  <a:off x="1541" y="129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42" name="Freeform 712"/>
                <p:cNvSpPr>
                  <a:spLocks noChangeAspect="1"/>
                </p:cNvSpPr>
                <p:nvPr/>
              </p:nvSpPr>
              <p:spPr bwMode="auto">
                <a:xfrm rot="-1501018">
                  <a:off x="1555" y="129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43" name="Freeform 713"/>
                <p:cNvSpPr>
                  <a:spLocks noChangeAspect="1"/>
                </p:cNvSpPr>
                <p:nvPr/>
              </p:nvSpPr>
              <p:spPr bwMode="auto">
                <a:xfrm rot="-1501018">
                  <a:off x="1577" y="129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44" name="Freeform 714"/>
                <p:cNvSpPr>
                  <a:spLocks noChangeAspect="1"/>
                </p:cNvSpPr>
                <p:nvPr/>
              </p:nvSpPr>
              <p:spPr bwMode="auto">
                <a:xfrm rot="-1501018">
                  <a:off x="1591" y="12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45" name="Freeform 715"/>
                <p:cNvSpPr>
                  <a:spLocks noChangeAspect="1"/>
                </p:cNvSpPr>
                <p:nvPr/>
              </p:nvSpPr>
              <p:spPr bwMode="auto">
                <a:xfrm rot="-1501018">
                  <a:off x="1613" y="128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46" name="Freeform 716"/>
                <p:cNvSpPr>
                  <a:spLocks noChangeAspect="1"/>
                </p:cNvSpPr>
                <p:nvPr/>
              </p:nvSpPr>
              <p:spPr bwMode="auto">
                <a:xfrm rot="-1501018">
                  <a:off x="1627" y="128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47" name="Group 717"/>
                <p:cNvGrpSpPr>
                  <a:grpSpLocks/>
                </p:cNvGrpSpPr>
                <p:nvPr/>
              </p:nvGrpSpPr>
              <p:grpSpPr bwMode="auto">
                <a:xfrm rot="-695120">
                  <a:off x="1527" y="1255"/>
                  <a:ext cx="144" cy="40"/>
                  <a:chOff x="4497" y="1296"/>
                  <a:chExt cx="144" cy="40"/>
                </a:xfrm>
              </p:grpSpPr>
              <p:sp>
                <p:nvSpPr>
                  <p:cNvPr id="29692" name="Oval 718"/>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93" name="Oval 719"/>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94" name="Oval 720"/>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95" name="Oval 721"/>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48" name="Freeform 722"/>
                <p:cNvSpPr>
                  <a:spLocks noChangeAspect="1"/>
                </p:cNvSpPr>
                <p:nvPr/>
              </p:nvSpPr>
              <p:spPr bwMode="auto">
                <a:xfrm rot="-1501018">
                  <a:off x="1648" y="128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49" name="Freeform 723"/>
                <p:cNvSpPr>
                  <a:spLocks noChangeAspect="1"/>
                </p:cNvSpPr>
                <p:nvPr/>
              </p:nvSpPr>
              <p:spPr bwMode="auto">
                <a:xfrm rot="-1501018">
                  <a:off x="1662" y="12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50" name="Freeform 724"/>
                <p:cNvSpPr>
                  <a:spLocks noChangeAspect="1"/>
                </p:cNvSpPr>
                <p:nvPr/>
              </p:nvSpPr>
              <p:spPr bwMode="auto">
                <a:xfrm rot="9298982">
                  <a:off x="1563" y="133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51" name="Freeform 725"/>
                <p:cNvSpPr>
                  <a:spLocks noChangeAspect="1"/>
                </p:cNvSpPr>
                <p:nvPr/>
              </p:nvSpPr>
              <p:spPr bwMode="auto">
                <a:xfrm rot="9298982">
                  <a:off x="1549" y="13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52" name="Freeform 726"/>
                <p:cNvSpPr>
                  <a:spLocks noChangeAspect="1"/>
                </p:cNvSpPr>
                <p:nvPr/>
              </p:nvSpPr>
              <p:spPr bwMode="auto">
                <a:xfrm rot="9298982">
                  <a:off x="1598" y="133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53" name="Freeform 727"/>
                <p:cNvSpPr>
                  <a:spLocks noChangeAspect="1"/>
                </p:cNvSpPr>
                <p:nvPr/>
              </p:nvSpPr>
              <p:spPr bwMode="auto">
                <a:xfrm rot="9298982">
                  <a:off x="1584"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54" name="Freeform 728"/>
                <p:cNvSpPr>
                  <a:spLocks noChangeAspect="1"/>
                </p:cNvSpPr>
                <p:nvPr/>
              </p:nvSpPr>
              <p:spPr bwMode="auto">
                <a:xfrm rot="9298982">
                  <a:off x="1635" y="133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55" name="Freeform 729"/>
                <p:cNvSpPr>
                  <a:spLocks noChangeAspect="1"/>
                </p:cNvSpPr>
                <p:nvPr/>
              </p:nvSpPr>
              <p:spPr bwMode="auto">
                <a:xfrm rot="9298982">
                  <a:off x="1621"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56" name="Group 730"/>
                <p:cNvGrpSpPr>
                  <a:grpSpLocks/>
                </p:cNvGrpSpPr>
                <p:nvPr/>
              </p:nvGrpSpPr>
              <p:grpSpPr bwMode="auto">
                <a:xfrm rot="-695120">
                  <a:off x="1545" y="1360"/>
                  <a:ext cx="145" cy="40"/>
                  <a:chOff x="4494" y="1402"/>
                  <a:chExt cx="145" cy="40"/>
                </a:xfrm>
              </p:grpSpPr>
              <p:sp>
                <p:nvSpPr>
                  <p:cNvPr id="29688" name="Oval 731"/>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89" name="Oval 732"/>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90" name="Oval 733"/>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91" name="Oval 734"/>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57" name="Freeform 735"/>
                <p:cNvSpPr>
                  <a:spLocks noChangeAspect="1"/>
                </p:cNvSpPr>
                <p:nvPr/>
              </p:nvSpPr>
              <p:spPr bwMode="auto">
                <a:xfrm rot="9298982">
                  <a:off x="1671" y="132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58" name="Freeform 736"/>
                <p:cNvSpPr>
                  <a:spLocks noChangeAspect="1"/>
                </p:cNvSpPr>
                <p:nvPr/>
              </p:nvSpPr>
              <p:spPr bwMode="auto">
                <a:xfrm rot="9298982">
                  <a:off x="1657"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59" name="Freeform 737"/>
                <p:cNvSpPr>
                  <a:spLocks noChangeAspect="1"/>
                </p:cNvSpPr>
                <p:nvPr/>
              </p:nvSpPr>
              <p:spPr bwMode="auto">
                <a:xfrm rot="-1406204">
                  <a:off x="1686" y="12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60" name="Freeform 738"/>
                <p:cNvSpPr>
                  <a:spLocks noChangeAspect="1"/>
                </p:cNvSpPr>
                <p:nvPr/>
              </p:nvSpPr>
              <p:spPr bwMode="auto">
                <a:xfrm rot="-1406204">
                  <a:off x="1700" y="127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61" name="Freeform 739"/>
                <p:cNvSpPr>
                  <a:spLocks noChangeAspect="1"/>
                </p:cNvSpPr>
                <p:nvPr/>
              </p:nvSpPr>
              <p:spPr bwMode="auto">
                <a:xfrm rot="-1406204">
                  <a:off x="1722" y="12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62" name="Freeform 740"/>
                <p:cNvSpPr>
                  <a:spLocks noChangeAspect="1"/>
                </p:cNvSpPr>
                <p:nvPr/>
              </p:nvSpPr>
              <p:spPr bwMode="auto">
                <a:xfrm rot="-1406204">
                  <a:off x="1736" y="12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63" name="Freeform 741"/>
                <p:cNvSpPr>
                  <a:spLocks noChangeAspect="1"/>
                </p:cNvSpPr>
                <p:nvPr/>
              </p:nvSpPr>
              <p:spPr bwMode="auto">
                <a:xfrm rot="-1406204">
                  <a:off x="1758" y="127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64" name="Freeform 742"/>
                <p:cNvSpPr>
                  <a:spLocks noChangeAspect="1"/>
                </p:cNvSpPr>
                <p:nvPr/>
              </p:nvSpPr>
              <p:spPr bwMode="auto">
                <a:xfrm rot="-1406204">
                  <a:off x="1772" y="12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65" name="Group 743"/>
                <p:cNvGrpSpPr>
                  <a:grpSpLocks/>
                </p:cNvGrpSpPr>
                <p:nvPr/>
              </p:nvGrpSpPr>
              <p:grpSpPr bwMode="auto">
                <a:xfrm rot="-600305">
                  <a:off x="1672" y="1241"/>
                  <a:ext cx="144" cy="40"/>
                  <a:chOff x="4497" y="1296"/>
                  <a:chExt cx="144" cy="40"/>
                </a:xfrm>
              </p:grpSpPr>
              <p:sp>
                <p:nvSpPr>
                  <p:cNvPr id="29684" name="Oval 744"/>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85" name="Oval 745"/>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86" name="Oval 746"/>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87" name="Oval 747"/>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66" name="Freeform 748"/>
                <p:cNvSpPr>
                  <a:spLocks noChangeAspect="1"/>
                </p:cNvSpPr>
                <p:nvPr/>
              </p:nvSpPr>
              <p:spPr bwMode="auto">
                <a:xfrm rot="-1406204">
                  <a:off x="1793" y="12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67" name="Freeform 749"/>
                <p:cNvSpPr>
                  <a:spLocks noChangeAspect="1"/>
                </p:cNvSpPr>
                <p:nvPr/>
              </p:nvSpPr>
              <p:spPr bwMode="auto">
                <a:xfrm rot="-1406204">
                  <a:off x="1807"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68" name="Freeform 750"/>
                <p:cNvSpPr>
                  <a:spLocks noChangeAspect="1"/>
                </p:cNvSpPr>
                <p:nvPr/>
              </p:nvSpPr>
              <p:spPr bwMode="auto">
                <a:xfrm rot="9393794">
                  <a:off x="1706" y="13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69" name="Freeform 751"/>
                <p:cNvSpPr>
                  <a:spLocks noChangeAspect="1"/>
                </p:cNvSpPr>
                <p:nvPr/>
              </p:nvSpPr>
              <p:spPr bwMode="auto">
                <a:xfrm rot="9393794">
                  <a:off x="1692"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70" name="Freeform 752"/>
                <p:cNvSpPr>
                  <a:spLocks noChangeAspect="1"/>
                </p:cNvSpPr>
                <p:nvPr/>
              </p:nvSpPr>
              <p:spPr bwMode="auto">
                <a:xfrm rot="9393794">
                  <a:off x="1742" y="132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71" name="Freeform 753"/>
                <p:cNvSpPr>
                  <a:spLocks noChangeAspect="1"/>
                </p:cNvSpPr>
                <p:nvPr/>
              </p:nvSpPr>
              <p:spPr bwMode="auto">
                <a:xfrm rot="9393794">
                  <a:off x="1728" y="132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72" name="Freeform 754"/>
                <p:cNvSpPr>
                  <a:spLocks noChangeAspect="1"/>
                </p:cNvSpPr>
                <p:nvPr/>
              </p:nvSpPr>
              <p:spPr bwMode="auto">
                <a:xfrm rot="9393794">
                  <a:off x="1778" y="131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73" name="Freeform 755"/>
                <p:cNvSpPr>
                  <a:spLocks noChangeAspect="1"/>
                </p:cNvSpPr>
                <p:nvPr/>
              </p:nvSpPr>
              <p:spPr bwMode="auto">
                <a:xfrm rot="9393794">
                  <a:off x="1765" y="131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74" name="Group 756"/>
                <p:cNvGrpSpPr>
                  <a:grpSpLocks/>
                </p:cNvGrpSpPr>
                <p:nvPr/>
              </p:nvGrpSpPr>
              <p:grpSpPr bwMode="auto">
                <a:xfrm rot="-600305">
                  <a:off x="1688" y="1346"/>
                  <a:ext cx="145" cy="40"/>
                  <a:chOff x="4494" y="1402"/>
                  <a:chExt cx="145" cy="40"/>
                </a:xfrm>
              </p:grpSpPr>
              <p:sp>
                <p:nvSpPr>
                  <p:cNvPr id="29680" name="Oval 757"/>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81" name="Oval 758"/>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82" name="Oval 759"/>
                  <p:cNvSpPr>
                    <a:spLocks noChangeAspect="1" noChangeArrowheads="1"/>
                  </p:cNvSpPr>
                  <p:nvPr/>
                </p:nvSpPr>
                <p:spPr bwMode="auto">
                  <a:xfrm rot="-10405899">
                    <a:off x="4566"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83" name="Oval 760"/>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75" name="Freeform 761"/>
                <p:cNvSpPr>
                  <a:spLocks noChangeAspect="1"/>
                </p:cNvSpPr>
                <p:nvPr/>
              </p:nvSpPr>
              <p:spPr bwMode="auto">
                <a:xfrm rot="9393794">
                  <a:off x="1815" y="131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76" name="Freeform 762"/>
                <p:cNvSpPr>
                  <a:spLocks noChangeAspect="1"/>
                </p:cNvSpPr>
                <p:nvPr/>
              </p:nvSpPr>
              <p:spPr bwMode="auto">
                <a:xfrm rot="9393794">
                  <a:off x="1801" y="131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77" name="Freeform 763"/>
                <p:cNvSpPr>
                  <a:spLocks noChangeAspect="1"/>
                </p:cNvSpPr>
                <p:nvPr/>
              </p:nvSpPr>
              <p:spPr bwMode="auto">
                <a:xfrm rot="-1359769">
                  <a:off x="1832" y="126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78" name="Freeform 764"/>
                <p:cNvSpPr>
                  <a:spLocks noChangeAspect="1"/>
                </p:cNvSpPr>
                <p:nvPr/>
              </p:nvSpPr>
              <p:spPr bwMode="auto">
                <a:xfrm rot="-1359769">
                  <a:off x="1846" y="126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79" name="Freeform 765"/>
                <p:cNvSpPr>
                  <a:spLocks noChangeAspect="1"/>
                </p:cNvSpPr>
                <p:nvPr/>
              </p:nvSpPr>
              <p:spPr bwMode="auto">
                <a:xfrm rot="-1359769">
                  <a:off x="1868" y="126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80" name="Freeform 766"/>
                <p:cNvSpPr>
                  <a:spLocks noChangeAspect="1"/>
                </p:cNvSpPr>
                <p:nvPr/>
              </p:nvSpPr>
              <p:spPr bwMode="auto">
                <a:xfrm rot="-1359769">
                  <a:off x="1882" y="12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81" name="Freeform 767"/>
                <p:cNvSpPr>
                  <a:spLocks noChangeAspect="1"/>
                </p:cNvSpPr>
                <p:nvPr/>
              </p:nvSpPr>
              <p:spPr bwMode="auto">
                <a:xfrm rot="-1359769">
                  <a:off x="1904" y="126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82" name="Freeform 768"/>
                <p:cNvSpPr>
                  <a:spLocks noChangeAspect="1"/>
                </p:cNvSpPr>
                <p:nvPr/>
              </p:nvSpPr>
              <p:spPr bwMode="auto">
                <a:xfrm rot="-1359769">
                  <a:off x="1918" y="126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83" name="Group 769"/>
                <p:cNvGrpSpPr>
                  <a:grpSpLocks/>
                </p:cNvGrpSpPr>
                <p:nvPr/>
              </p:nvGrpSpPr>
              <p:grpSpPr bwMode="auto">
                <a:xfrm rot="-553869">
                  <a:off x="1819" y="1231"/>
                  <a:ext cx="144" cy="40"/>
                  <a:chOff x="4497" y="1296"/>
                  <a:chExt cx="144" cy="40"/>
                </a:xfrm>
              </p:grpSpPr>
              <p:sp>
                <p:nvSpPr>
                  <p:cNvPr id="29676" name="Oval 770"/>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77" name="Oval 771"/>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78" name="Oval 772"/>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79" name="Oval 773"/>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84" name="Freeform 774"/>
                <p:cNvSpPr>
                  <a:spLocks noChangeAspect="1"/>
                </p:cNvSpPr>
                <p:nvPr/>
              </p:nvSpPr>
              <p:spPr bwMode="auto">
                <a:xfrm rot="-1359769">
                  <a:off x="1939" y="126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85" name="Freeform 775"/>
                <p:cNvSpPr>
                  <a:spLocks noChangeAspect="1"/>
                </p:cNvSpPr>
                <p:nvPr/>
              </p:nvSpPr>
              <p:spPr bwMode="auto">
                <a:xfrm rot="-1359769">
                  <a:off x="1953" y="126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86" name="Freeform 776"/>
                <p:cNvSpPr>
                  <a:spLocks noChangeAspect="1"/>
                </p:cNvSpPr>
                <p:nvPr/>
              </p:nvSpPr>
              <p:spPr bwMode="auto">
                <a:xfrm rot="9440229">
                  <a:off x="1852" y="131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87" name="Freeform 777"/>
                <p:cNvSpPr>
                  <a:spLocks noChangeAspect="1"/>
                </p:cNvSpPr>
                <p:nvPr/>
              </p:nvSpPr>
              <p:spPr bwMode="auto">
                <a:xfrm rot="9440229">
                  <a:off x="1838" y="131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88" name="Freeform 778"/>
                <p:cNvSpPr>
                  <a:spLocks noChangeAspect="1"/>
                </p:cNvSpPr>
                <p:nvPr/>
              </p:nvSpPr>
              <p:spPr bwMode="auto">
                <a:xfrm rot="9440229">
                  <a:off x="1887" y="131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89" name="Freeform 779"/>
                <p:cNvSpPr>
                  <a:spLocks noChangeAspect="1"/>
                </p:cNvSpPr>
                <p:nvPr/>
              </p:nvSpPr>
              <p:spPr bwMode="auto">
                <a:xfrm rot="9440229">
                  <a:off x="1873" y="131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90" name="Freeform 780"/>
                <p:cNvSpPr>
                  <a:spLocks noChangeAspect="1"/>
                </p:cNvSpPr>
                <p:nvPr/>
              </p:nvSpPr>
              <p:spPr bwMode="auto">
                <a:xfrm rot="9440229">
                  <a:off x="1924" y="130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91" name="Freeform 781"/>
                <p:cNvSpPr>
                  <a:spLocks noChangeAspect="1"/>
                </p:cNvSpPr>
                <p:nvPr/>
              </p:nvSpPr>
              <p:spPr bwMode="auto">
                <a:xfrm rot="9440229">
                  <a:off x="1910" y="130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392" name="Group 782"/>
                <p:cNvGrpSpPr>
                  <a:grpSpLocks/>
                </p:cNvGrpSpPr>
                <p:nvPr/>
              </p:nvGrpSpPr>
              <p:grpSpPr bwMode="auto">
                <a:xfrm rot="-553869">
                  <a:off x="1833" y="1336"/>
                  <a:ext cx="145" cy="40"/>
                  <a:chOff x="4494" y="1402"/>
                  <a:chExt cx="145" cy="40"/>
                </a:xfrm>
              </p:grpSpPr>
              <p:sp>
                <p:nvSpPr>
                  <p:cNvPr id="29672" name="Oval 783"/>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73" name="Oval 784"/>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74" name="Oval 785"/>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75" name="Oval 786"/>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393" name="Freeform 787"/>
                <p:cNvSpPr>
                  <a:spLocks noChangeAspect="1"/>
                </p:cNvSpPr>
                <p:nvPr/>
              </p:nvSpPr>
              <p:spPr bwMode="auto">
                <a:xfrm rot="9440229">
                  <a:off x="1960" y="130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94" name="Freeform 788"/>
                <p:cNvSpPr>
                  <a:spLocks noChangeAspect="1"/>
                </p:cNvSpPr>
                <p:nvPr/>
              </p:nvSpPr>
              <p:spPr bwMode="auto">
                <a:xfrm rot="9440229">
                  <a:off x="1946" y="130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95" name="Freeform 789"/>
                <p:cNvSpPr>
                  <a:spLocks noChangeAspect="1"/>
                </p:cNvSpPr>
                <p:nvPr/>
              </p:nvSpPr>
              <p:spPr bwMode="auto">
                <a:xfrm rot="-1406204">
                  <a:off x="1975" y="125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96" name="Freeform 790"/>
                <p:cNvSpPr>
                  <a:spLocks noChangeAspect="1"/>
                </p:cNvSpPr>
                <p:nvPr/>
              </p:nvSpPr>
              <p:spPr bwMode="auto">
                <a:xfrm rot="-1406204">
                  <a:off x="1989" y="125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97" name="Freeform 791"/>
                <p:cNvSpPr>
                  <a:spLocks noChangeAspect="1"/>
                </p:cNvSpPr>
                <p:nvPr/>
              </p:nvSpPr>
              <p:spPr bwMode="auto">
                <a:xfrm rot="-1406204">
                  <a:off x="2011" y="125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98" name="Freeform 792"/>
                <p:cNvSpPr>
                  <a:spLocks noChangeAspect="1"/>
                </p:cNvSpPr>
                <p:nvPr/>
              </p:nvSpPr>
              <p:spPr bwMode="auto">
                <a:xfrm rot="-1406204">
                  <a:off x="2025" y="125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99" name="Freeform 793"/>
                <p:cNvSpPr>
                  <a:spLocks noChangeAspect="1"/>
                </p:cNvSpPr>
                <p:nvPr/>
              </p:nvSpPr>
              <p:spPr bwMode="auto">
                <a:xfrm rot="-1406204">
                  <a:off x="2047" y="125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0" name="Freeform 794"/>
                <p:cNvSpPr>
                  <a:spLocks noChangeAspect="1"/>
                </p:cNvSpPr>
                <p:nvPr/>
              </p:nvSpPr>
              <p:spPr bwMode="auto">
                <a:xfrm rot="-1406204">
                  <a:off x="2061" y="125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01" name="Group 795"/>
                <p:cNvGrpSpPr>
                  <a:grpSpLocks/>
                </p:cNvGrpSpPr>
                <p:nvPr/>
              </p:nvGrpSpPr>
              <p:grpSpPr bwMode="auto">
                <a:xfrm rot="-600305">
                  <a:off x="1961" y="1219"/>
                  <a:ext cx="144" cy="40"/>
                  <a:chOff x="4497" y="1296"/>
                  <a:chExt cx="144" cy="40"/>
                </a:xfrm>
              </p:grpSpPr>
              <p:sp>
                <p:nvSpPr>
                  <p:cNvPr id="29668" name="Oval 796"/>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69" name="Oval 797"/>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70" name="Oval 798"/>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71" name="Oval 799"/>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02" name="Freeform 800"/>
                <p:cNvSpPr>
                  <a:spLocks noChangeAspect="1"/>
                </p:cNvSpPr>
                <p:nvPr/>
              </p:nvSpPr>
              <p:spPr bwMode="auto">
                <a:xfrm rot="-1406204">
                  <a:off x="2082" y="125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3" name="Freeform 801"/>
                <p:cNvSpPr>
                  <a:spLocks noChangeAspect="1"/>
                </p:cNvSpPr>
                <p:nvPr/>
              </p:nvSpPr>
              <p:spPr bwMode="auto">
                <a:xfrm rot="-1406204">
                  <a:off x="2096" y="124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4" name="Freeform 802"/>
                <p:cNvSpPr>
                  <a:spLocks noChangeAspect="1"/>
                </p:cNvSpPr>
                <p:nvPr/>
              </p:nvSpPr>
              <p:spPr bwMode="auto">
                <a:xfrm rot="9393794">
                  <a:off x="1995" y="130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5" name="Freeform 803"/>
                <p:cNvSpPr>
                  <a:spLocks noChangeAspect="1"/>
                </p:cNvSpPr>
                <p:nvPr/>
              </p:nvSpPr>
              <p:spPr bwMode="auto">
                <a:xfrm rot="9393794">
                  <a:off x="1981" y="130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6" name="Freeform 804"/>
                <p:cNvSpPr>
                  <a:spLocks noChangeAspect="1"/>
                </p:cNvSpPr>
                <p:nvPr/>
              </p:nvSpPr>
              <p:spPr bwMode="auto">
                <a:xfrm rot="9393794">
                  <a:off x="2031" y="129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7" name="Freeform 805"/>
                <p:cNvSpPr>
                  <a:spLocks noChangeAspect="1"/>
                </p:cNvSpPr>
                <p:nvPr/>
              </p:nvSpPr>
              <p:spPr bwMode="auto">
                <a:xfrm rot="9393794">
                  <a:off x="2017" y="130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8" name="Freeform 806"/>
                <p:cNvSpPr>
                  <a:spLocks noChangeAspect="1"/>
                </p:cNvSpPr>
                <p:nvPr/>
              </p:nvSpPr>
              <p:spPr bwMode="auto">
                <a:xfrm rot="9393794">
                  <a:off x="2067" y="129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9" name="Freeform 807"/>
                <p:cNvSpPr>
                  <a:spLocks noChangeAspect="1"/>
                </p:cNvSpPr>
                <p:nvPr/>
              </p:nvSpPr>
              <p:spPr bwMode="auto">
                <a:xfrm rot="9393794">
                  <a:off x="2054" y="129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10" name="Group 808"/>
                <p:cNvGrpSpPr>
                  <a:grpSpLocks/>
                </p:cNvGrpSpPr>
                <p:nvPr/>
              </p:nvGrpSpPr>
              <p:grpSpPr bwMode="auto">
                <a:xfrm rot="-600305">
                  <a:off x="1977" y="1324"/>
                  <a:ext cx="145" cy="40"/>
                  <a:chOff x="4494" y="1402"/>
                  <a:chExt cx="145" cy="40"/>
                </a:xfrm>
              </p:grpSpPr>
              <p:sp>
                <p:nvSpPr>
                  <p:cNvPr id="29664" name="Oval 809"/>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65" name="Oval 810"/>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66" name="Oval 811"/>
                  <p:cNvSpPr>
                    <a:spLocks noChangeAspect="1" noChangeArrowheads="1"/>
                  </p:cNvSpPr>
                  <p:nvPr/>
                </p:nvSpPr>
                <p:spPr bwMode="auto">
                  <a:xfrm rot="-10405899">
                    <a:off x="4566"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67" name="Oval 812"/>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11" name="Freeform 813"/>
                <p:cNvSpPr>
                  <a:spLocks noChangeAspect="1"/>
                </p:cNvSpPr>
                <p:nvPr/>
              </p:nvSpPr>
              <p:spPr bwMode="auto">
                <a:xfrm rot="9393794">
                  <a:off x="2104" y="129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2" name="Freeform 814"/>
                <p:cNvSpPr>
                  <a:spLocks noChangeAspect="1"/>
                </p:cNvSpPr>
                <p:nvPr/>
              </p:nvSpPr>
              <p:spPr bwMode="auto">
                <a:xfrm rot="9393794">
                  <a:off x="2090" y="129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3" name="Freeform 815"/>
                <p:cNvSpPr>
                  <a:spLocks noChangeAspect="1"/>
                </p:cNvSpPr>
                <p:nvPr/>
              </p:nvSpPr>
              <p:spPr bwMode="auto">
                <a:xfrm rot="-1359115">
                  <a:off x="2119" y="124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4" name="Freeform 816"/>
                <p:cNvSpPr>
                  <a:spLocks noChangeAspect="1"/>
                </p:cNvSpPr>
                <p:nvPr/>
              </p:nvSpPr>
              <p:spPr bwMode="auto">
                <a:xfrm rot="-1359115">
                  <a:off x="2133" y="124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5" name="Freeform 817"/>
                <p:cNvSpPr>
                  <a:spLocks noChangeAspect="1"/>
                </p:cNvSpPr>
                <p:nvPr/>
              </p:nvSpPr>
              <p:spPr bwMode="auto">
                <a:xfrm rot="-1359115">
                  <a:off x="2155" y="124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6" name="Freeform 818"/>
                <p:cNvSpPr>
                  <a:spLocks noChangeAspect="1"/>
                </p:cNvSpPr>
                <p:nvPr/>
              </p:nvSpPr>
              <p:spPr bwMode="auto">
                <a:xfrm rot="-1359115">
                  <a:off x="2169" y="124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7" name="Freeform 819"/>
                <p:cNvSpPr>
                  <a:spLocks noChangeAspect="1"/>
                </p:cNvSpPr>
                <p:nvPr/>
              </p:nvSpPr>
              <p:spPr bwMode="auto">
                <a:xfrm rot="-1359115">
                  <a:off x="2191" y="124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8" name="Freeform 820"/>
                <p:cNvSpPr>
                  <a:spLocks noChangeAspect="1"/>
                </p:cNvSpPr>
                <p:nvPr/>
              </p:nvSpPr>
              <p:spPr bwMode="auto">
                <a:xfrm rot="-1359115">
                  <a:off x="2205" y="124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19" name="Group 821"/>
                <p:cNvGrpSpPr>
                  <a:grpSpLocks/>
                </p:cNvGrpSpPr>
                <p:nvPr/>
              </p:nvGrpSpPr>
              <p:grpSpPr bwMode="auto">
                <a:xfrm rot="-553216">
                  <a:off x="2106" y="1210"/>
                  <a:ext cx="144" cy="40"/>
                  <a:chOff x="4497" y="1296"/>
                  <a:chExt cx="144" cy="40"/>
                </a:xfrm>
              </p:grpSpPr>
              <p:sp>
                <p:nvSpPr>
                  <p:cNvPr id="29660" name="Oval 822"/>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61" name="Oval 823"/>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62" name="Oval 824"/>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63" name="Oval 825"/>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20" name="Freeform 826"/>
                <p:cNvSpPr>
                  <a:spLocks noChangeAspect="1"/>
                </p:cNvSpPr>
                <p:nvPr/>
              </p:nvSpPr>
              <p:spPr bwMode="auto">
                <a:xfrm rot="-1359115">
                  <a:off x="2226" y="124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1" name="Freeform 827"/>
                <p:cNvSpPr>
                  <a:spLocks noChangeAspect="1"/>
                </p:cNvSpPr>
                <p:nvPr/>
              </p:nvSpPr>
              <p:spPr bwMode="auto">
                <a:xfrm rot="-1359115">
                  <a:off x="2240" y="124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2" name="Freeform 828"/>
                <p:cNvSpPr>
                  <a:spLocks noChangeAspect="1"/>
                </p:cNvSpPr>
                <p:nvPr/>
              </p:nvSpPr>
              <p:spPr bwMode="auto">
                <a:xfrm rot="9440885">
                  <a:off x="2139" y="129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3" name="Freeform 829"/>
                <p:cNvSpPr>
                  <a:spLocks noChangeAspect="1"/>
                </p:cNvSpPr>
                <p:nvPr/>
              </p:nvSpPr>
              <p:spPr bwMode="auto">
                <a:xfrm rot="9440885">
                  <a:off x="2125" y="129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4" name="Freeform 830"/>
                <p:cNvSpPr>
                  <a:spLocks noChangeAspect="1"/>
                </p:cNvSpPr>
                <p:nvPr/>
              </p:nvSpPr>
              <p:spPr bwMode="auto">
                <a:xfrm rot="9440885">
                  <a:off x="2174" y="129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5" name="Freeform 831"/>
                <p:cNvSpPr>
                  <a:spLocks noChangeAspect="1"/>
                </p:cNvSpPr>
                <p:nvPr/>
              </p:nvSpPr>
              <p:spPr bwMode="auto">
                <a:xfrm rot="9440885">
                  <a:off x="2160" y="129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6" name="Freeform 832"/>
                <p:cNvSpPr>
                  <a:spLocks noChangeAspect="1"/>
                </p:cNvSpPr>
                <p:nvPr/>
              </p:nvSpPr>
              <p:spPr bwMode="auto">
                <a:xfrm rot="9440885">
                  <a:off x="2211" y="128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7" name="Freeform 833"/>
                <p:cNvSpPr>
                  <a:spLocks noChangeAspect="1"/>
                </p:cNvSpPr>
                <p:nvPr/>
              </p:nvSpPr>
              <p:spPr bwMode="auto">
                <a:xfrm rot="9440885">
                  <a:off x="2197" y="128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28" name="Group 834"/>
                <p:cNvGrpSpPr>
                  <a:grpSpLocks/>
                </p:cNvGrpSpPr>
                <p:nvPr/>
              </p:nvGrpSpPr>
              <p:grpSpPr bwMode="auto">
                <a:xfrm rot="-553216">
                  <a:off x="2120" y="1315"/>
                  <a:ext cx="145" cy="40"/>
                  <a:chOff x="4494" y="1402"/>
                  <a:chExt cx="145" cy="40"/>
                </a:xfrm>
              </p:grpSpPr>
              <p:sp>
                <p:nvSpPr>
                  <p:cNvPr id="29656" name="Oval 835"/>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57" name="Oval 836"/>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58" name="Oval 837"/>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59" name="Oval 838"/>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29" name="Freeform 839"/>
                <p:cNvSpPr>
                  <a:spLocks noChangeAspect="1"/>
                </p:cNvSpPr>
                <p:nvPr/>
              </p:nvSpPr>
              <p:spPr bwMode="auto">
                <a:xfrm rot="9440885">
                  <a:off x="2247" y="128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30" name="Freeform 840"/>
                <p:cNvSpPr>
                  <a:spLocks noChangeAspect="1"/>
                </p:cNvSpPr>
                <p:nvPr/>
              </p:nvSpPr>
              <p:spPr bwMode="auto">
                <a:xfrm rot="9440885">
                  <a:off x="2233" y="128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31" name="Freeform 841"/>
                <p:cNvSpPr>
                  <a:spLocks noChangeAspect="1"/>
                </p:cNvSpPr>
                <p:nvPr/>
              </p:nvSpPr>
              <p:spPr bwMode="auto">
                <a:xfrm rot="-1359045">
                  <a:off x="2264" y="124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32" name="Freeform 842"/>
                <p:cNvSpPr>
                  <a:spLocks noChangeAspect="1"/>
                </p:cNvSpPr>
                <p:nvPr/>
              </p:nvSpPr>
              <p:spPr bwMode="auto">
                <a:xfrm rot="-1359045">
                  <a:off x="2278" y="124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33" name="Freeform 843"/>
                <p:cNvSpPr>
                  <a:spLocks noChangeAspect="1"/>
                </p:cNvSpPr>
                <p:nvPr/>
              </p:nvSpPr>
              <p:spPr bwMode="auto">
                <a:xfrm rot="-1359045">
                  <a:off x="2300" y="124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34" name="Freeform 844"/>
                <p:cNvSpPr>
                  <a:spLocks noChangeAspect="1"/>
                </p:cNvSpPr>
                <p:nvPr/>
              </p:nvSpPr>
              <p:spPr bwMode="auto">
                <a:xfrm rot="-1359045">
                  <a:off x="2314" y="12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35" name="Freeform 845"/>
                <p:cNvSpPr>
                  <a:spLocks noChangeAspect="1"/>
                </p:cNvSpPr>
                <p:nvPr/>
              </p:nvSpPr>
              <p:spPr bwMode="auto">
                <a:xfrm rot="-1359045">
                  <a:off x="2336" y="12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36" name="Freeform 846"/>
                <p:cNvSpPr>
                  <a:spLocks noChangeAspect="1"/>
                </p:cNvSpPr>
                <p:nvPr/>
              </p:nvSpPr>
              <p:spPr bwMode="auto">
                <a:xfrm rot="-1359045">
                  <a:off x="2350" y="123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37" name="Group 847"/>
                <p:cNvGrpSpPr>
                  <a:grpSpLocks/>
                </p:cNvGrpSpPr>
                <p:nvPr/>
              </p:nvGrpSpPr>
              <p:grpSpPr bwMode="auto">
                <a:xfrm rot="-553146">
                  <a:off x="2251" y="1205"/>
                  <a:ext cx="144" cy="40"/>
                  <a:chOff x="4497" y="1296"/>
                  <a:chExt cx="144" cy="40"/>
                </a:xfrm>
              </p:grpSpPr>
              <p:sp>
                <p:nvSpPr>
                  <p:cNvPr id="29652" name="Oval 848"/>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53" name="Oval 849"/>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54" name="Oval 850"/>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55" name="Oval 851"/>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38" name="Freeform 852"/>
                <p:cNvSpPr>
                  <a:spLocks noChangeAspect="1"/>
                </p:cNvSpPr>
                <p:nvPr/>
              </p:nvSpPr>
              <p:spPr bwMode="auto">
                <a:xfrm rot="-1359045">
                  <a:off x="2371" y="12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39" name="Freeform 853"/>
                <p:cNvSpPr>
                  <a:spLocks noChangeAspect="1"/>
                </p:cNvSpPr>
                <p:nvPr/>
              </p:nvSpPr>
              <p:spPr bwMode="auto">
                <a:xfrm rot="-1359045">
                  <a:off x="2385" y="12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40" name="Freeform 854"/>
                <p:cNvSpPr>
                  <a:spLocks noChangeAspect="1"/>
                </p:cNvSpPr>
                <p:nvPr/>
              </p:nvSpPr>
              <p:spPr bwMode="auto">
                <a:xfrm rot="9440955">
                  <a:off x="2284" y="128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41" name="Freeform 855"/>
                <p:cNvSpPr>
                  <a:spLocks noChangeAspect="1"/>
                </p:cNvSpPr>
                <p:nvPr/>
              </p:nvSpPr>
              <p:spPr bwMode="auto">
                <a:xfrm rot="9440955">
                  <a:off x="2270" y="128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42" name="Freeform 856"/>
                <p:cNvSpPr>
                  <a:spLocks noChangeAspect="1"/>
                </p:cNvSpPr>
                <p:nvPr/>
              </p:nvSpPr>
              <p:spPr bwMode="auto">
                <a:xfrm rot="9440955">
                  <a:off x="2319" y="128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43" name="Freeform 857"/>
                <p:cNvSpPr>
                  <a:spLocks noChangeAspect="1"/>
                </p:cNvSpPr>
                <p:nvPr/>
              </p:nvSpPr>
              <p:spPr bwMode="auto">
                <a:xfrm rot="9440955">
                  <a:off x="2305" y="128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44" name="Freeform 858"/>
                <p:cNvSpPr>
                  <a:spLocks noChangeAspect="1"/>
                </p:cNvSpPr>
                <p:nvPr/>
              </p:nvSpPr>
              <p:spPr bwMode="auto">
                <a:xfrm rot="9440955">
                  <a:off x="2356" y="12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45" name="Freeform 859"/>
                <p:cNvSpPr>
                  <a:spLocks noChangeAspect="1"/>
                </p:cNvSpPr>
                <p:nvPr/>
              </p:nvSpPr>
              <p:spPr bwMode="auto">
                <a:xfrm rot="9440955">
                  <a:off x="2342" y="128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46" name="Group 860"/>
                <p:cNvGrpSpPr>
                  <a:grpSpLocks/>
                </p:cNvGrpSpPr>
                <p:nvPr/>
              </p:nvGrpSpPr>
              <p:grpSpPr bwMode="auto">
                <a:xfrm rot="-553146">
                  <a:off x="2265" y="1310"/>
                  <a:ext cx="145" cy="40"/>
                  <a:chOff x="4494" y="1402"/>
                  <a:chExt cx="145" cy="40"/>
                </a:xfrm>
              </p:grpSpPr>
              <p:sp>
                <p:nvSpPr>
                  <p:cNvPr id="29648" name="Oval 861"/>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49" name="Oval 862"/>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50" name="Oval 863"/>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51" name="Oval 864"/>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47" name="Freeform 865"/>
                <p:cNvSpPr>
                  <a:spLocks noChangeAspect="1"/>
                </p:cNvSpPr>
                <p:nvPr/>
              </p:nvSpPr>
              <p:spPr bwMode="auto">
                <a:xfrm rot="9440955">
                  <a:off x="2392" y="12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48" name="Freeform 866"/>
                <p:cNvSpPr>
                  <a:spLocks noChangeAspect="1"/>
                </p:cNvSpPr>
                <p:nvPr/>
              </p:nvSpPr>
              <p:spPr bwMode="auto">
                <a:xfrm rot="9440955">
                  <a:off x="2378" y="12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49" name="Freeform 867"/>
                <p:cNvSpPr>
                  <a:spLocks noChangeAspect="1"/>
                </p:cNvSpPr>
                <p:nvPr/>
              </p:nvSpPr>
              <p:spPr bwMode="auto">
                <a:xfrm rot="-1311956">
                  <a:off x="2407" y="12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0" name="Freeform 868"/>
                <p:cNvSpPr>
                  <a:spLocks noChangeAspect="1"/>
                </p:cNvSpPr>
                <p:nvPr/>
              </p:nvSpPr>
              <p:spPr bwMode="auto">
                <a:xfrm rot="-1311956">
                  <a:off x="2421" y="12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1" name="Freeform 869"/>
                <p:cNvSpPr>
                  <a:spLocks noChangeAspect="1"/>
                </p:cNvSpPr>
                <p:nvPr/>
              </p:nvSpPr>
              <p:spPr bwMode="auto">
                <a:xfrm rot="-1311956">
                  <a:off x="2443" y="123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2" name="Freeform 870"/>
                <p:cNvSpPr>
                  <a:spLocks noChangeAspect="1"/>
                </p:cNvSpPr>
                <p:nvPr/>
              </p:nvSpPr>
              <p:spPr bwMode="auto">
                <a:xfrm rot="-1311956">
                  <a:off x="2457" y="12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3" name="Freeform 871"/>
                <p:cNvSpPr>
                  <a:spLocks noChangeAspect="1"/>
                </p:cNvSpPr>
                <p:nvPr/>
              </p:nvSpPr>
              <p:spPr bwMode="auto">
                <a:xfrm rot="-1311956">
                  <a:off x="2479" y="12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4" name="Freeform 872"/>
                <p:cNvSpPr>
                  <a:spLocks noChangeAspect="1"/>
                </p:cNvSpPr>
                <p:nvPr/>
              </p:nvSpPr>
              <p:spPr bwMode="auto">
                <a:xfrm rot="-1311956">
                  <a:off x="2493" y="12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55" name="Group 873"/>
                <p:cNvGrpSpPr>
                  <a:grpSpLocks/>
                </p:cNvGrpSpPr>
                <p:nvPr/>
              </p:nvGrpSpPr>
              <p:grpSpPr bwMode="auto">
                <a:xfrm rot="-506057">
                  <a:off x="2395" y="1199"/>
                  <a:ext cx="144" cy="40"/>
                  <a:chOff x="4497" y="1296"/>
                  <a:chExt cx="144" cy="40"/>
                </a:xfrm>
              </p:grpSpPr>
              <p:sp>
                <p:nvSpPr>
                  <p:cNvPr id="29644" name="Oval 874"/>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45" name="Oval 875"/>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46" name="Oval 876"/>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47" name="Oval 877"/>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56" name="Freeform 878"/>
                <p:cNvSpPr>
                  <a:spLocks noChangeAspect="1"/>
                </p:cNvSpPr>
                <p:nvPr/>
              </p:nvSpPr>
              <p:spPr bwMode="auto">
                <a:xfrm rot="-1311956">
                  <a:off x="2514" y="12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7" name="Freeform 879"/>
                <p:cNvSpPr>
                  <a:spLocks noChangeAspect="1"/>
                </p:cNvSpPr>
                <p:nvPr/>
              </p:nvSpPr>
              <p:spPr bwMode="auto">
                <a:xfrm rot="-1311956">
                  <a:off x="2528" y="123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8" name="Freeform 880"/>
                <p:cNvSpPr>
                  <a:spLocks noChangeAspect="1"/>
                </p:cNvSpPr>
                <p:nvPr/>
              </p:nvSpPr>
              <p:spPr bwMode="auto">
                <a:xfrm rot="9488042">
                  <a:off x="2427" y="12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9" name="Freeform 881"/>
                <p:cNvSpPr>
                  <a:spLocks noChangeAspect="1"/>
                </p:cNvSpPr>
                <p:nvPr/>
              </p:nvSpPr>
              <p:spPr bwMode="auto">
                <a:xfrm rot="9488042">
                  <a:off x="2413" y="12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0" name="Freeform 882"/>
                <p:cNvSpPr>
                  <a:spLocks noChangeAspect="1"/>
                </p:cNvSpPr>
                <p:nvPr/>
              </p:nvSpPr>
              <p:spPr bwMode="auto">
                <a:xfrm rot="9488042">
                  <a:off x="2462" y="127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1" name="Freeform 883"/>
                <p:cNvSpPr>
                  <a:spLocks noChangeAspect="1"/>
                </p:cNvSpPr>
                <p:nvPr/>
              </p:nvSpPr>
              <p:spPr bwMode="auto">
                <a:xfrm rot="9488042">
                  <a:off x="2448" y="12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2" name="Freeform 884"/>
                <p:cNvSpPr>
                  <a:spLocks noChangeAspect="1"/>
                </p:cNvSpPr>
                <p:nvPr/>
              </p:nvSpPr>
              <p:spPr bwMode="auto">
                <a:xfrm rot="9488042">
                  <a:off x="2499" y="12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3" name="Freeform 885"/>
                <p:cNvSpPr>
                  <a:spLocks noChangeAspect="1"/>
                </p:cNvSpPr>
                <p:nvPr/>
              </p:nvSpPr>
              <p:spPr bwMode="auto">
                <a:xfrm rot="9488042">
                  <a:off x="2485" y="12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64" name="Group 886"/>
                <p:cNvGrpSpPr>
                  <a:grpSpLocks/>
                </p:cNvGrpSpPr>
                <p:nvPr/>
              </p:nvGrpSpPr>
              <p:grpSpPr bwMode="auto">
                <a:xfrm rot="-506057">
                  <a:off x="2407" y="1304"/>
                  <a:ext cx="145" cy="40"/>
                  <a:chOff x="4494" y="1402"/>
                  <a:chExt cx="145" cy="40"/>
                </a:xfrm>
              </p:grpSpPr>
              <p:sp>
                <p:nvSpPr>
                  <p:cNvPr id="29640" name="Oval 887"/>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41" name="Oval 888"/>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42" name="Oval 889"/>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43" name="Oval 890"/>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65" name="Freeform 891"/>
                <p:cNvSpPr>
                  <a:spLocks noChangeAspect="1"/>
                </p:cNvSpPr>
                <p:nvPr/>
              </p:nvSpPr>
              <p:spPr bwMode="auto">
                <a:xfrm rot="9488042">
                  <a:off x="2535" y="12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6" name="Freeform 892"/>
                <p:cNvSpPr>
                  <a:spLocks noChangeAspect="1"/>
                </p:cNvSpPr>
                <p:nvPr/>
              </p:nvSpPr>
              <p:spPr bwMode="auto">
                <a:xfrm rot="9488042">
                  <a:off x="2521" y="127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7" name="Freeform 893"/>
                <p:cNvSpPr>
                  <a:spLocks noChangeAspect="1"/>
                </p:cNvSpPr>
                <p:nvPr/>
              </p:nvSpPr>
              <p:spPr bwMode="auto">
                <a:xfrm rot="-1264867">
                  <a:off x="2550" y="123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8" name="Freeform 894"/>
                <p:cNvSpPr>
                  <a:spLocks noChangeAspect="1"/>
                </p:cNvSpPr>
                <p:nvPr/>
              </p:nvSpPr>
              <p:spPr bwMode="auto">
                <a:xfrm rot="-1264867">
                  <a:off x="2564" y="12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9" name="Freeform 895"/>
                <p:cNvSpPr>
                  <a:spLocks noChangeAspect="1"/>
                </p:cNvSpPr>
                <p:nvPr/>
              </p:nvSpPr>
              <p:spPr bwMode="auto">
                <a:xfrm rot="-1264867">
                  <a:off x="2587" y="12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0" name="Freeform 896"/>
                <p:cNvSpPr>
                  <a:spLocks noChangeAspect="1"/>
                </p:cNvSpPr>
                <p:nvPr/>
              </p:nvSpPr>
              <p:spPr bwMode="auto">
                <a:xfrm rot="-1264867">
                  <a:off x="2601" y="12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1" name="Freeform 897"/>
                <p:cNvSpPr>
                  <a:spLocks noChangeAspect="1"/>
                </p:cNvSpPr>
                <p:nvPr/>
              </p:nvSpPr>
              <p:spPr bwMode="auto">
                <a:xfrm rot="-1264867">
                  <a:off x="2623" y="12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2" name="Freeform 898"/>
                <p:cNvSpPr>
                  <a:spLocks noChangeAspect="1"/>
                </p:cNvSpPr>
                <p:nvPr/>
              </p:nvSpPr>
              <p:spPr bwMode="auto">
                <a:xfrm rot="-1264867">
                  <a:off x="2637" y="122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73" name="Group 899"/>
                <p:cNvGrpSpPr>
                  <a:grpSpLocks/>
                </p:cNvGrpSpPr>
                <p:nvPr/>
              </p:nvGrpSpPr>
              <p:grpSpPr bwMode="auto">
                <a:xfrm rot="-458968">
                  <a:off x="2538" y="1194"/>
                  <a:ext cx="144" cy="40"/>
                  <a:chOff x="4497" y="1296"/>
                  <a:chExt cx="144" cy="40"/>
                </a:xfrm>
              </p:grpSpPr>
              <p:sp>
                <p:nvSpPr>
                  <p:cNvPr id="29636" name="Oval 900"/>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37" name="Oval 901"/>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38" name="Oval 902"/>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39" name="Oval 903"/>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74" name="Freeform 904"/>
                <p:cNvSpPr>
                  <a:spLocks noChangeAspect="1"/>
                </p:cNvSpPr>
                <p:nvPr/>
              </p:nvSpPr>
              <p:spPr bwMode="auto">
                <a:xfrm rot="-1264867">
                  <a:off x="2658"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5" name="Freeform 905"/>
                <p:cNvSpPr>
                  <a:spLocks noChangeAspect="1"/>
                </p:cNvSpPr>
                <p:nvPr/>
              </p:nvSpPr>
              <p:spPr bwMode="auto">
                <a:xfrm rot="-1264867">
                  <a:off x="2672"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6" name="Freeform 906"/>
                <p:cNvSpPr>
                  <a:spLocks noChangeAspect="1"/>
                </p:cNvSpPr>
                <p:nvPr/>
              </p:nvSpPr>
              <p:spPr bwMode="auto">
                <a:xfrm rot="9535133">
                  <a:off x="2569" y="12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7" name="Freeform 907"/>
                <p:cNvSpPr>
                  <a:spLocks noChangeAspect="1"/>
                </p:cNvSpPr>
                <p:nvPr/>
              </p:nvSpPr>
              <p:spPr bwMode="auto">
                <a:xfrm rot="9535133">
                  <a:off x="2555" y="12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8" name="Freeform 908"/>
                <p:cNvSpPr>
                  <a:spLocks noChangeAspect="1"/>
                </p:cNvSpPr>
                <p:nvPr/>
              </p:nvSpPr>
              <p:spPr bwMode="auto">
                <a:xfrm rot="9535133">
                  <a:off x="2605" y="12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9" name="Freeform 909"/>
                <p:cNvSpPr>
                  <a:spLocks noChangeAspect="1"/>
                </p:cNvSpPr>
                <p:nvPr/>
              </p:nvSpPr>
              <p:spPr bwMode="auto">
                <a:xfrm rot="9535133">
                  <a:off x="2591" y="12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80" name="Freeform 910"/>
                <p:cNvSpPr>
                  <a:spLocks noChangeAspect="1"/>
                </p:cNvSpPr>
                <p:nvPr/>
              </p:nvSpPr>
              <p:spPr bwMode="auto">
                <a:xfrm rot="9535133">
                  <a:off x="2642"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81" name="Freeform 911"/>
                <p:cNvSpPr>
                  <a:spLocks noChangeAspect="1"/>
                </p:cNvSpPr>
                <p:nvPr/>
              </p:nvSpPr>
              <p:spPr bwMode="auto">
                <a:xfrm rot="9535133">
                  <a:off x="2628" y="12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82" name="Group 912"/>
                <p:cNvGrpSpPr>
                  <a:grpSpLocks/>
                </p:cNvGrpSpPr>
                <p:nvPr/>
              </p:nvGrpSpPr>
              <p:grpSpPr bwMode="auto">
                <a:xfrm rot="-458968">
                  <a:off x="2550" y="1299"/>
                  <a:ext cx="145" cy="40"/>
                  <a:chOff x="4494" y="1402"/>
                  <a:chExt cx="145" cy="40"/>
                </a:xfrm>
              </p:grpSpPr>
              <p:sp>
                <p:nvSpPr>
                  <p:cNvPr id="29632" name="Oval 913"/>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33" name="Oval 914"/>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34" name="Oval 915"/>
                  <p:cNvSpPr>
                    <a:spLocks noChangeAspect="1" noChangeArrowheads="1"/>
                  </p:cNvSpPr>
                  <p:nvPr/>
                </p:nvSpPr>
                <p:spPr bwMode="auto">
                  <a:xfrm rot="-10405899">
                    <a:off x="4566"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35" name="Oval 916"/>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83" name="Freeform 917"/>
                <p:cNvSpPr>
                  <a:spLocks noChangeAspect="1"/>
                </p:cNvSpPr>
                <p:nvPr/>
              </p:nvSpPr>
              <p:spPr bwMode="auto">
                <a:xfrm rot="9535133">
                  <a:off x="2678"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84" name="Freeform 918"/>
                <p:cNvSpPr>
                  <a:spLocks noChangeAspect="1"/>
                </p:cNvSpPr>
                <p:nvPr/>
              </p:nvSpPr>
              <p:spPr bwMode="auto">
                <a:xfrm rot="9535133">
                  <a:off x="2664"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85" name="Freeform 919"/>
                <p:cNvSpPr>
                  <a:spLocks noChangeAspect="1"/>
                </p:cNvSpPr>
                <p:nvPr/>
              </p:nvSpPr>
              <p:spPr bwMode="auto">
                <a:xfrm rot="-1170688">
                  <a:off x="2695"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86" name="Freeform 920"/>
                <p:cNvSpPr>
                  <a:spLocks noChangeAspect="1"/>
                </p:cNvSpPr>
                <p:nvPr/>
              </p:nvSpPr>
              <p:spPr bwMode="auto">
                <a:xfrm rot="-1170688">
                  <a:off x="2709"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87" name="Freeform 921"/>
                <p:cNvSpPr>
                  <a:spLocks noChangeAspect="1"/>
                </p:cNvSpPr>
                <p:nvPr/>
              </p:nvSpPr>
              <p:spPr bwMode="auto">
                <a:xfrm rot="-1170688">
                  <a:off x="2731"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88" name="Freeform 922"/>
                <p:cNvSpPr>
                  <a:spLocks noChangeAspect="1"/>
                </p:cNvSpPr>
                <p:nvPr/>
              </p:nvSpPr>
              <p:spPr bwMode="auto">
                <a:xfrm rot="-1170688">
                  <a:off x="2745"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89" name="Freeform 923"/>
                <p:cNvSpPr>
                  <a:spLocks noChangeAspect="1"/>
                </p:cNvSpPr>
                <p:nvPr/>
              </p:nvSpPr>
              <p:spPr bwMode="auto">
                <a:xfrm rot="-1170688">
                  <a:off x="2767"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0" name="Freeform 924"/>
                <p:cNvSpPr>
                  <a:spLocks noChangeAspect="1"/>
                </p:cNvSpPr>
                <p:nvPr/>
              </p:nvSpPr>
              <p:spPr bwMode="auto">
                <a:xfrm rot="-1170688">
                  <a:off x="2781"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491" name="Group 925"/>
                <p:cNvGrpSpPr>
                  <a:grpSpLocks/>
                </p:cNvGrpSpPr>
                <p:nvPr/>
              </p:nvGrpSpPr>
              <p:grpSpPr bwMode="auto">
                <a:xfrm rot="-364789">
                  <a:off x="2684" y="1191"/>
                  <a:ext cx="144" cy="40"/>
                  <a:chOff x="4497" y="1296"/>
                  <a:chExt cx="144" cy="40"/>
                </a:xfrm>
              </p:grpSpPr>
              <p:sp>
                <p:nvSpPr>
                  <p:cNvPr id="29628" name="Oval 926"/>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29" name="Oval 927"/>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30" name="Oval 928"/>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31" name="Oval 929"/>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492" name="Freeform 930"/>
                <p:cNvSpPr>
                  <a:spLocks noChangeAspect="1"/>
                </p:cNvSpPr>
                <p:nvPr/>
              </p:nvSpPr>
              <p:spPr bwMode="auto">
                <a:xfrm rot="-1170688">
                  <a:off x="2802"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 name="Freeform 931"/>
                <p:cNvSpPr>
                  <a:spLocks noChangeAspect="1"/>
                </p:cNvSpPr>
                <p:nvPr/>
              </p:nvSpPr>
              <p:spPr bwMode="auto">
                <a:xfrm rot="-1170688">
                  <a:off x="2816" y="12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 name="Freeform 932"/>
                <p:cNvSpPr>
                  <a:spLocks noChangeAspect="1"/>
                </p:cNvSpPr>
                <p:nvPr/>
              </p:nvSpPr>
              <p:spPr bwMode="auto">
                <a:xfrm rot="9629312">
                  <a:off x="2713" y="12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 name="Freeform 933"/>
                <p:cNvSpPr>
                  <a:spLocks noChangeAspect="1"/>
                </p:cNvSpPr>
                <p:nvPr/>
              </p:nvSpPr>
              <p:spPr bwMode="auto">
                <a:xfrm rot="9629312">
                  <a:off x="2699"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 name="Freeform 934"/>
                <p:cNvSpPr>
                  <a:spLocks noChangeAspect="1"/>
                </p:cNvSpPr>
                <p:nvPr/>
              </p:nvSpPr>
              <p:spPr bwMode="auto">
                <a:xfrm rot="9629312">
                  <a:off x="2748"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7" name="Freeform 935"/>
                <p:cNvSpPr>
                  <a:spLocks noChangeAspect="1"/>
                </p:cNvSpPr>
                <p:nvPr/>
              </p:nvSpPr>
              <p:spPr bwMode="auto">
                <a:xfrm rot="9629312">
                  <a:off x="2734"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8" name="Freeform 936"/>
                <p:cNvSpPr>
                  <a:spLocks noChangeAspect="1"/>
                </p:cNvSpPr>
                <p:nvPr/>
              </p:nvSpPr>
              <p:spPr bwMode="auto">
                <a:xfrm rot="9629312">
                  <a:off x="2785" y="12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9" name="Freeform 937"/>
                <p:cNvSpPr>
                  <a:spLocks noChangeAspect="1"/>
                </p:cNvSpPr>
                <p:nvPr/>
              </p:nvSpPr>
              <p:spPr bwMode="auto">
                <a:xfrm rot="9629312">
                  <a:off x="2771" y="12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500" name="Group 938"/>
                <p:cNvGrpSpPr>
                  <a:grpSpLocks/>
                </p:cNvGrpSpPr>
                <p:nvPr/>
              </p:nvGrpSpPr>
              <p:grpSpPr bwMode="auto">
                <a:xfrm rot="-364789">
                  <a:off x="2692" y="1296"/>
                  <a:ext cx="145" cy="40"/>
                  <a:chOff x="4494" y="1402"/>
                  <a:chExt cx="145" cy="40"/>
                </a:xfrm>
              </p:grpSpPr>
              <p:sp>
                <p:nvSpPr>
                  <p:cNvPr id="29624" name="Oval 939"/>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25" name="Oval 940"/>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26" name="Oval 941"/>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27" name="Oval 942"/>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501" name="Freeform 943"/>
                <p:cNvSpPr>
                  <a:spLocks noChangeAspect="1"/>
                </p:cNvSpPr>
                <p:nvPr/>
              </p:nvSpPr>
              <p:spPr bwMode="auto">
                <a:xfrm rot="9629312">
                  <a:off x="2821" y="12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02" name="Freeform 944"/>
                <p:cNvSpPr>
                  <a:spLocks noChangeAspect="1"/>
                </p:cNvSpPr>
                <p:nvPr/>
              </p:nvSpPr>
              <p:spPr bwMode="auto">
                <a:xfrm rot="9629312">
                  <a:off x="2807" y="12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03" name="Freeform 945"/>
                <p:cNvSpPr>
                  <a:spLocks noChangeAspect="1"/>
                </p:cNvSpPr>
                <p:nvPr/>
              </p:nvSpPr>
              <p:spPr bwMode="auto">
                <a:xfrm rot="-1123599">
                  <a:off x="2839"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04" name="Freeform 946"/>
                <p:cNvSpPr>
                  <a:spLocks noChangeAspect="1"/>
                </p:cNvSpPr>
                <p:nvPr/>
              </p:nvSpPr>
              <p:spPr bwMode="auto">
                <a:xfrm rot="-1123599">
                  <a:off x="2853"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05" name="Freeform 947"/>
                <p:cNvSpPr>
                  <a:spLocks noChangeAspect="1"/>
                </p:cNvSpPr>
                <p:nvPr/>
              </p:nvSpPr>
              <p:spPr bwMode="auto">
                <a:xfrm rot="-1123599">
                  <a:off x="2875"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06" name="Freeform 948"/>
                <p:cNvSpPr>
                  <a:spLocks noChangeAspect="1"/>
                </p:cNvSpPr>
                <p:nvPr/>
              </p:nvSpPr>
              <p:spPr bwMode="auto">
                <a:xfrm rot="-1123599">
                  <a:off x="2889"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07" name="Freeform 949"/>
                <p:cNvSpPr>
                  <a:spLocks noChangeAspect="1"/>
                </p:cNvSpPr>
                <p:nvPr/>
              </p:nvSpPr>
              <p:spPr bwMode="auto">
                <a:xfrm rot="-1123599">
                  <a:off x="2912"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08" name="Freeform 950"/>
                <p:cNvSpPr>
                  <a:spLocks noChangeAspect="1"/>
                </p:cNvSpPr>
                <p:nvPr/>
              </p:nvSpPr>
              <p:spPr bwMode="auto">
                <a:xfrm rot="-1123599">
                  <a:off x="2926"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509" name="Group 951"/>
                <p:cNvGrpSpPr>
                  <a:grpSpLocks/>
                </p:cNvGrpSpPr>
                <p:nvPr/>
              </p:nvGrpSpPr>
              <p:grpSpPr bwMode="auto">
                <a:xfrm rot="-317700">
                  <a:off x="2829" y="1192"/>
                  <a:ext cx="144" cy="40"/>
                  <a:chOff x="4497" y="1296"/>
                  <a:chExt cx="144" cy="40"/>
                </a:xfrm>
              </p:grpSpPr>
              <p:sp>
                <p:nvSpPr>
                  <p:cNvPr id="29620" name="Oval 952"/>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21" name="Oval 953"/>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22" name="Oval 954"/>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23" name="Oval 955"/>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510" name="Freeform 956"/>
                <p:cNvSpPr>
                  <a:spLocks noChangeAspect="1"/>
                </p:cNvSpPr>
                <p:nvPr/>
              </p:nvSpPr>
              <p:spPr bwMode="auto">
                <a:xfrm rot="-1123599">
                  <a:off x="2947"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11" name="Freeform 957"/>
                <p:cNvSpPr>
                  <a:spLocks noChangeAspect="1"/>
                </p:cNvSpPr>
                <p:nvPr/>
              </p:nvSpPr>
              <p:spPr bwMode="auto">
                <a:xfrm rot="-1123599">
                  <a:off x="2961"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12" name="Freeform 958"/>
                <p:cNvSpPr>
                  <a:spLocks noChangeAspect="1"/>
                </p:cNvSpPr>
                <p:nvPr/>
              </p:nvSpPr>
              <p:spPr bwMode="auto">
                <a:xfrm rot="9676399">
                  <a:off x="2856"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13" name="Freeform 959"/>
                <p:cNvSpPr>
                  <a:spLocks noChangeAspect="1"/>
                </p:cNvSpPr>
                <p:nvPr/>
              </p:nvSpPr>
              <p:spPr bwMode="auto">
                <a:xfrm rot="9676399">
                  <a:off x="2842"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14" name="Freeform 960"/>
                <p:cNvSpPr>
                  <a:spLocks noChangeAspect="1"/>
                </p:cNvSpPr>
                <p:nvPr/>
              </p:nvSpPr>
              <p:spPr bwMode="auto">
                <a:xfrm rot="9676399">
                  <a:off x="2892"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15" name="Freeform 961"/>
                <p:cNvSpPr>
                  <a:spLocks noChangeAspect="1"/>
                </p:cNvSpPr>
                <p:nvPr/>
              </p:nvSpPr>
              <p:spPr bwMode="auto">
                <a:xfrm rot="9676399">
                  <a:off x="2878"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16" name="Freeform 962"/>
                <p:cNvSpPr>
                  <a:spLocks noChangeAspect="1"/>
                </p:cNvSpPr>
                <p:nvPr/>
              </p:nvSpPr>
              <p:spPr bwMode="auto">
                <a:xfrm rot="9676399">
                  <a:off x="2929"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17" name="Freeform 963"/>
                <p:cNvSpPr>
                  <a:spLocks noChangeAspect="1"/>
                </p:cNvSpPr>
                <p:nvPr/>
              </p:nvSpPr>
              <p:spPr bwMode="auto">
                <a:xfrm rot="9676399">
                  <a:off x="2915"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518" name="Group 964"/>
                <p:cNvGrpSpPr>
                  <a:grpSpLocks/>
                </p:cNvGrpSpPr>
                <p:nvPr/>
              </p:nvGrpSpPr>
              <p:grpSpPr bwMode="auto">
                <a:xfrm rot="-317700">
                  <a:off x="2835" y="1297"/>
                  <a:ext cx="145" cy="40"/>
                  <a:chOff x="4494" y="1402"/>
                  <a:chExt cx="145" cy="40"/>
                </a:xfrm>
              </p:grpSpPr>
              <p:sp>
                <p:nvSpPr>
                  <p:cNvPr id="29616" name="Oval 965"/>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17" name="Oval 966"/>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18" name="Oval 967"/>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19" name="Oval 968"/>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519" name="Freeform 969"/>
                <p:cNvSpPr>
                  <a:spLocks noChangeAspect="1"/>
                </p:cNvSpPr>
                <p:nvPr/>
              </p:nvSpPr>
              <p:spPr bwMode="auto">
                <a:xfrm rot="9676399">
                  <a:off x="2965"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20" name="Freeform 970"/>
                <p:cNvSpPr>
                  <a:spLocks noChangeAspect="1"/>
                </p:cNvSpPr>
                <p:nvPr/>
              </p:nvSpPr>
              <p:spPr bwMode="auto">
                <a:xfrm rot="9676399">
                  <a:off x="2951"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21" name="Freeform 971"/>
                <p:cNvSpPr>
                  <a:spLocks noChangeAspect="1"/>
                </p:cNvSpPr>
                <p:nvPr/>
              </p:nvSpPr>
              <p:spPr bwMode="auto">
                <a:xfrm rot="-1076510">
                  <a:off x="2982"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22" name="Freeform 972"/>
                <p:cNvSpPr>
                  <a:spLocks noChangeAspect="1"/>
                </p:cNvSpPr>
                <p:nvPr/>
              </p:nvSpPr>
              <p:spPr bwMode="auto">
                <a:xfrm rot="-1076510">
                  <a:off x="2997" y="12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24" name="Oval 973"/>
                <p:cNvSpPr>
                  <a:spLocks noChangeAspect="1" noChangeArrowheads="1"/>
                </p:cNvSpPr>
                <p:nvPr/>
              </p:nvSpPr>
              <p:spPr bwMode="auto">
                <a:xfrm rot="123490">
                  <a:off x="2971" y="119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8" name="Freeform 974"/>
                <p:cNvSpPr>
                  <a:spLocks noChangeAspect="1"/>
                </p:cNvSpPr>
                <p:nvPr/>
              </p:nvSpPr>
              <p:spPr bwMode="auto">
                <a:xfrm rot="9723490">
                  <a:off x="2999"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25" name="Freeform 975"/>
                <p:cNvSpPr>
                  <a:spLocks noChangeAspect="1"/>
                </p:cNvSpPr>
                <p:nvPr/>
              </p:nvSpPr>
              <p:spPr bwMode="auto">
                <a:xfrm rot="9723490">
                  <a:off x="2985" y="12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27" name="Oval 976"/>
                <p:cNvSpPr>
                  <a:spLocks noChangeAspect="1" noChangeArrowheads="1"/>
                </p:cNvSpPr>
                <p:nvPr/>
              </p:nvSpPr>
              <p:spPr bwMode="auto">
                <a:xfrm rot="-10676510">
                  <a:off x="2977" y="13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9" name="Freeform 977"/>
                <p:cNvSpPr>
                  <a:spLocks noChangeAspect="1"/>
                </p:cNvSpPr>
                <p:nvPr/>
              </p:nvSpPr>
              <p:spPr bwMode="auto">
                <a:xfrm rot="-1076510">
                  <a:off x="3019"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28" name="Freeform 978"/>
                <p:cNvSpPr>
                  <a:spLocks noChangeAspect="1"/>
                </p:cNvSpPr>
                <p:nvPr/>
              </p:nvSpPr>
              <p:spPr bwMode="auto">
                <a:xfrm rot="-1076510">
                  <a:off x="3033" y="122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29" name="Freeform 979"/>
                <p:cNvSpPr>
                  <a:spLocks noChangeAspect="1"/>
                </p:cNvSpPr>
                <p:nvPr/>
              </p:nvSpPr>
              <p:spPr bwMode="auto">
                <a:xfrm rot="-1076510">
                  <a:off x="3055" y="12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30" name="Freeform 980"/>
                <p:cNvSpPr>
                  <a:spLocks noChangeAspect="1"/>
                </p:cNvSpPr>
                <p:nvPr/>
              </p:nvSpPr>
              <p:spPr bwMode="auto">
                <a:xfrm rot="-1076510">
                  <a:off x="3069" y="12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32" name="Oval 981"/>
                <p:cNvSpPr>
                  <a:spLocks noChangeAspect="1" noChangeArrowheads="1"/>
                </p:cNvSpPr>
                <p:nvPr/>
              </p:nvSpPr>
              <p:spPr bwMode="auto">
                <a:xfrm rot="123490">
                  <a:off x="3007" y="119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533" name="Oval 982"/>
                <p:cNvSpPr>
                  <a:spLocks noChangeAspect="1" noChangeArrowheads="1"/>
                </p:cNvSpPr>
                <p:nvPr/>
              </p:nvSpPr>
              <p:spPr bwMode="auto">
                <a:xfrm rot="123490">
                  <a:off x="3044" y="11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534" name="Oval 983"/>
                <p:cNvSpPr>
                  <a:spLocks noChangeAspect="1" noChangeArrowheads="1"/>
                </p:cNvSpPr>
                <p:nvPr/>
              </p:nvSpPr>
              <p:spPr bwMode="auto">
                <a:xfrm rot="123490">
                  <a:off x="3079" y="11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10" name="Freeform 984"/>
                <p:cNvSpPr>
                  <a:spLocks noChangeAspect="1"/>
                </p:cNvSpPr>
                <p:nvPr/>
              </p:nvSpPr>
              <p:spPr bwMode="auto">
                <a:xfrm rot="-1076510">
                  <a:off x="3090" y="12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35" name="Freeform 985"/>
                <p:cNvSpPr>
                  <a:spLocks noChangeAspect="1"/>
                </p:cNvSpPr>
                <p:nvPr/>
              </p:nvSpPr>
              <p:spPr bwMode="auto">
                <a:xfrm rot="-1076510">
                  <a:off x="3104" y="12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36" name="Freeform 986"/>
                <p:cNvSpPr>
                  <a:spLocks noChangeAspect="1"/>
                </p:cNvSpPr>
                <p:nvPr/>
              </p:nvSpPr>
              <p:spPr bwMode="auto">
                <a:xfrm rot="9723490">
                  <a:off x="3034"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37" name="Freeform 987"/>
                <p:cNvSpPr>
                  <a:spLocks noChangeAspect="1"/>
                </p:cNvSpPr>
                <p:nvPr/>
              </p:nvSpPr>
              <p:spPr bwMode="auto">
                <a:xfrm rot="9723490">
                  <a:off x="3020"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38" name="Freeform 988"/>
                <p:cNvSpPr>
                  <a:spLocks noChangeAspect="1"/>
                </p:cNvSpPr>
                <p:nvPr/>
              </p:nvSpPr>
              <p:spPr bwMode="auto">
                <a:xfrm rot="9723490">
                  <a:off x="3071" y="127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39" name="Freeform 989"/>
                <p:cNvSpPr>
                  <a:spLocks noChangeAspect="1"/>
                </p:cNvSpPr>
                <p:nvPr/>
              </p:nvSpPr>
              <p:spPr bwMode="auto">
                <a:xfrm rot="9723490">
                  <a:off x="3057" y="127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41" name="Oval 990"/>
                <p:cNvSpPr>
                  <a:spLocks noChangeAspect="1" noChangeArrowheads="1"/>
                </p:cNvSpPr>
                <p:nvPr/>
              </p:nvSpPr>
              <p:spPr bwMode="auto">
                <a:xfrm rot="-10676510">
                  <a:off x="3012"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542" name="Oval 991"/>
                <p:cNvSpPr>
                  <a:spLocks noChangeAspect="1" noChangeArrowheads="1"/>
                </p:cNvSpPr>
                <p:nvPr/>
              </p:nvSpPr>
              <p:spPr bwMode="auto">
                <a:xfrm rot="-10676510">
                  <a:off x="3050"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543" name="Oval 992"/>
                <p:cNvSpPr>
                  <a:spLocks noChangeAspect="1" noChangeArrowheads="1"/>
                </p:cNvSpPr>
                <p:nvPr/>
              </p:nvSpPr>
              <p:spPr bwMode="auto">
                <a:xfrm rot="-10676510">
                  <a:off x="3086"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11" name="Freeform 993"/>
                <p:cNvSpPr>
                  <a:spLocks noChangeAspect="1"/>
                </p:cNvSpPr>
                <p:nvPr/>
              </p:nvSpPr>
              <p:spPr bwMode="auto">
                <a:xfrm rot="9723490">
                  <a:off x="3108" y="12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44" name="Freeform 994"/>
                <p:cNvSpPr>
                  <a:spLocks noChangeAspect="1"/>
                </p:cNvSpPr>
                <p:nvPr/>
              </p:nvSpPr>
              <p:spPr bwMode="auto">
                <a:xfrm rot="9723490">
                  <a:off x="3094" y="12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45" name="Freeform 995"/>
                <p:cNvSpPr>
                  <a:spLocks noChangeAspect="1"/>
                </p:cNvSpPr>
                <p:nvPr/>
              </p:nvSpPr>
              <p:spPr bwMode="auto">
                <a:xfrm rot="-946992">
                  <a:off x="3375" y="12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46" name="Freeform 996"/>
                <p:cNvSpPr>
                  <a:spLocks noChangeAspect="1"/>
                </p:cNvSpPr>
                <p:nvPr/>
              </p:nvSpPr>
              <p:spPr bwMode="auto">
                <a:xfrm rot="-946992">
                  <a:off x="3389" y="124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47" name="Freeform 997"/>
                <p:cNvSpPr>
                  <a:spLocks noChangeAspect="1"/>
                </p:cNvSpPr>
                <p:nvPr/>
              </p:nvSpPr>
              <p:spPr bwMode="auto">
                <a:xfrm rot="-946992">
                  <a:off x="3412" y="124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48" name="Freeform 998"/>
                <p:cNvSpPr>
                  <a:spLocks noChangeAspect="1"/>
                </p:cNvSpPr>
                <p:nvPr/>
              </p:nvSpPr>
              <p:spPr bwMode="auto">
                <a:xfrm rot="-946992">
                  <a:off x="3426" y="124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49" name="Freeform 999"/>
                <p:cNvSpPr>
                  <a:spLocks noChangeAspect="1"/>
                </p:cNvSpPr>
                <p:nvPr/>
              </p:nvSpPr>
              <p:spPr bwMode="auto">
                <a:xfrm rot="-946992">
                  <a:off x="3448" y="124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50" name="Freeform 1000"/>
                <p:cNvSpPr>
                  <a:spLocks noChangeAspect="1"/>
                </p:cNvSpPr>
                <p:nvPr/>
              </p:nvSpPr>
              <p:spPr bwMode="auto">
                <a:xfrm rot="-946992">
                  <a:off x="3462" y="124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551" name="Group 1001"/>
                <p:cNvGrpSpPr>
                  <a:grpSpLocks/>
                </p:cNvGrpSpPr>
                <p:nvPr/>
              </p:nvGrpSpPr>
              <p:grpSpPr bwMode="auto">
                <a:xfrm rot="-141092">
                  <a:off x="3366" y="1209"/>
                  <a:ext cx="144" cy="40"/>
                  <a:chOff x="4497" y="1296"/>
                  <a:chExt cx="144" cy="40"/>
                </a:xfrm>
              </p:grpSpPr>
              <p:sp>
                <p:nvSpPr>
                  <p:cNvPr id="29612" name="Oval 1002"/>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13" name="Oval 1003"/>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14" name="Oval 1004"/>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15" name="Oval 1005"/>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552" name="Freeform 1006"/>
                <p:cNvSpPr>
                  <a:spLocks noChangeAspect="1"/>
                </p:cNvSpPr>
                <p:nvPr/>
              </p:nvSpPr>
              <p:spPr bwMode="auto">
                <a:xfrm rot="-946992">
                  <a:off x="3483" y="124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53" name="Freeform 1007"/>
                <p:cNvSpPr>
                  <a:spLocks noChangeAspect="1"/>
                </p:cNvSpPr>
                <p:nvPr/>
              </p:nvSpPr>
              <p:spPr bwMode="auto">
                <a:xfrm rot="-946992">
                  <a:off x="3497" y="124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54" name="Freeform 1008"/>
                <p:cNvSpPr>
                  <a:spLocks noChangeAspect="1"/>
                </p:cNvSpPr>
                <p:nvPr/>
              </p:nvSpPr>
              <p:spPr bwMode="auto">
                <a:xfrm rot="9853008">
                  <a:off x="3390" y="128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55" name="Freeform 1009"/>
                <p:cNvSpPr>
                  <a:spLocks noChangeAspect="1"/>
                </p:cNvSpPr>
                <p:nvPr/>
              </p:nvSpPr>
              <p:spPr bwMode="auto">
                <a:xfrm rot="9853008">
                  <a:off x="3376" y="128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56" name="Freeform 1010"/>
                <p:cNvSpPr>
                  <a:spLocks noChangeAspect="1"/>
                </p:cNvSpPr>
                <p:nvPr/>
              </p:nvSpPr>
              <p:spPr bwMode="auto">
                <a:xfrm rot="9853008">
                  <a:off x="3425" y="128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57" name="Freeform 1011"/>
                <p:cNvSpPr>
                  <a:spLocks noChangeAspect="1"/>
                </p:cNvSpPr>
                <p:nvPr/>
              </p:nvSpPr>
              <p:spPr bwMode="auto">
                <a:xfrm rot="9853008">
                  <a:off x="3411" y="128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58" name="Freeform 1012"/>
                <p:cNvSpPr>
                  <a:spLocks noChangeAspect="1"/>
                </p:cNvSpPr>
                <p:nvPr/>
              </p:nvSpPr>
              <p:spPr bwMode="auto">
                <a:xfrm rot="9853008">
                  <a:off x="3463" y="128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59" name="Freeform 1013"/>
                <p:cNvSpPr>
                  <a:spLocks noChangeAspect="1"/>
                </p:cNvSpPr>
                <p:nvPr/>
              </p:nvSpPr>
              <p:spPr bwMode="auto">
                <a:xfrm rot="9853008">
                  <a:off x="3448" y="128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560" name="Group 1014"/>
                <p:cNvGrpSpPr>
                  <a:grpSpLocks/>
                </p:cNvGrpSpPr>
                <p:nvPr/>
              </p:nvGrpSpPr>
              <p:grpSpPr bwMode="auto">
                <a:xfrm rot="-141092">
                  <a:off x="3368" y="1314"/>
                  <a:ext cx="145" cy="40"/>
                  <a:chOff x="4494" y="1402"/>
                  <a:chExt cx="145" cy="40"/>
                </a:xfrm>
              </p:grpSpPr>
              <p:sp>
                <p:nvSpPr>
                  <p:cNvPr id="29608" name="Oval 1015"/>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09" name="Oval 1016"/>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10" name="Oval 1017"/>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11" name="Oval 1018"/>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561" name="Freeform 1019"/>
                <p:cNvSpPr>
                  <a:spLocks noChangeAspect="1"/>
                </p:cNvSpPr>
                <p:nvPr/>
              </p:nvSpPr>
              <p:spPr bwMode="auto">
                <a:xfrm rot="9853008">
                  <a:off x="3499" y="129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62" name="Freeform 1020"/>
                <p:cNvSpPr>
                  <a:spLocks noChangeAspect="1"/>
                </p:cNvSpPr>
                <p:nvPr/>
              </p:nvSpPr>
              <p:spPr bwMode="auto">
                <a:xfrm rot="9853008">
                  <a:off x="3485" y="129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63" name="Freeform 1021"/>
                <p:cNvSpPr>
                  <a:spLocks noChangeAspect="1"/>
                </p:cNvSpPr>
                <p:nvPr/>
              </p:nvSpPr>
              <p:spPr bwMode="auto">
                <a:xfrm rot="-946992">
                  <a:off x="3232" y="12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64" name="Freeform 1022"/>
                <p:cNvSpPr>
                  <a:spLocks noChangeAspect="1"/>
                </p:cNvSpPr>
                <p:nvPr/>
              </p:nvSpPr>
              <p:spPr bwMode="auto">
                <a:xfrm rot="-946992">
                  <a:off x="3246" y="12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65" name="Freeform 1023"/>
                <p:cNvSpPr>
                  <a:spLocks noChangeAspect="1"/>
                </p:cNvSpPr>
                <p:nvPr/>
              </p:nvSpPr>
              <p:spPr bwMode="auto">
                <a:xfrm rot="-946992">
                  <a:off x="3269" y="123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66" name="Freeform 1024"/>
                <p:cNvSpPr>
                  <a:spLocks noChangeAspect="1"/>
                </p:cNvSpPr>
                <p:nvPr/>
              </p:nvSpPr>
              <p:spPr bwMode="auto">
                <a:xfrm rot="-946992">
                  <a:off x="3283" y="123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67" name="Freeform 1025"/>
                <p:cNvSpPr>
                  <a:spLocks noChangeAspect="1"/>
                </p:cNvSpPr>
                <p:nvPr/>
              </p:nvSpPr>
              <p:spPr bwMode="auto">
                <a:xfrm rot="-946992">
                  <a:off x="3305" y="12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68" name="Freeform 1026"/>
                <p:cNvSpPr>
                  <a:spLocks noChangeAspect="1"/>
                </p:cNvSpPr>
                <p:nvPr/>
              </p:nvSpPr>
              <p:spPr bwMode="auto">
                <a:xfrm rot="-946992">
                  <a:off x="3319" y="12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569" name="Group 1027"/>
                <p:cNvGrpSpPr>
                  <a:grpSpLocks/>
                </p:cNvGrpSpPr>
                <p:nvPr/>
              </p:nvGrpSpPr>
              <p:grpSpPr bwMode="auto">
                <a:xfrm rot="-141092">
                  <a:off x="3223" y="1201"/>
                  <a:ext cx="144" cy="40"/>
                  <a:chOff x="4497" y="1296"/>
                  <a:chExt cx="144" cy="40"/>
                </a:xfrm>
              </p:grpSpPr>
              <p:sp>
                <p:nvSpPr>
                  <p:cNvPr id="29604" name="Oval 1028"/>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05" name="Oval 1029"/>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06" name="Oval 1030"/>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07" name="Oval 1031"/>
                  <p:cNvSpPr>
                    <a:spLocks noChangeAspect="1" noChangeArrowheads="1"/>
                  </p:cNvSpPr>
                  <p:nvPr/>
                </p:nvSpPr>
                <p:spPr bwMode="auto">
                  <a:xfrm rot="394101">
                    <a:off x="4604"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570" name="Freeform 1032"/>
                <p:cNvSpPr>
                  <a:spLocks noChangeAspect="1"/>
                </p:cNvSpPr>
                <p:nvPr/>
              </p:nvSpPr>
              <p:spPr bwMode="auto">
                <a:xfrm rot="-946992">
                  <a:off x="3340" y="123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71" name="Freeform 1033"/>
                <p:cNvSpPr>
                  <a:spLocks noChangeAspect="1"/>
                </p:cNvSpPr>
                <p:nvPr/>
              </p:nvSpPr>
              <p:spPr bwMode="auto">
                <a:xfrm rot="-946992">
                  <a:off x="3354" y="123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72" name="Freeform 1034"/>
                <p:cNvSpPr>
                  <a:spLocks noChangeAspect="1"/>
                </p:cNvSpPr>
                <p:nvPr/>
              </p:nvSpPr>
              <p:spPr bwMode="auto">
                <a:xfrm rot="9853008">
                  <a:off x="3247" y="12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73" name="Freeform 1035"/>
                <p:cNvSpPr>
                  <a:spLocks noChangeAspect="1"/>
                </p:cNvSpPr>
                <p:nvPr/>
              </p:nvSpPr>
              <p:spPr bwMode="auto">
                <a:xfrm rot="9853008">
                  <a:off x="3233" y="12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74" name="Freeform 1036"/>
                <p:cNvSpPr>
                  <a:spLocks noChangeAspect="1"/>
                </p:cNvSpPr>
                <p:nvPr/>
              </p:nvSpPr>
              <p:spPr bwMode="auto">
                <a:xfrm rot="9853008">
                  <a:off x="3282" y="12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75" name="Freeform 1037"/>
                <p:cNvSpPr>
                  <a:spLocks noChangeAspect="1"/>
                </p:cNvSpPr>
                <p:nvPr/>
              </p:nvSpPr>
              <p:spPr bwMode="auto">
                <a:xfrm rot="9853008">
                  <a:off x="3268" y="128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76" name="Freeform 1038"/>
                <p:cNvSpPr>
                  <a:spLocks noChangeAspect="1"/>
                </p:cNvSpPr>
                <p:nvPr/>
              </p:nvSpPr>
              <p:spPr bwMode="auto">
                <a:xfrm rot="9853008">
                  <a:off x="3320" y="12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77" name="Freeform 1039"/>
                <p:cNvSpPr>
                  <a:spLocks noChangeAspect="1"/>
                </p:cNvSpPr>
                <p:nvPr/>
              </p:nvSpPr>
              <p:spPr bwMode="auto">
                <a:xfrm rot="9853008">
                  <a:off x="3305" y="12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578" name="Group 1040"/>
                <p:cNvGrpSpPr>
                  <a:grpSpLocks/>
                </p:cNvGrpSpPr>
                <p:nvPr/>
              </p:nvGrpSpPr>
              <p:grpSpPr bwMode="auto">
                <a:xfrm rot="-141092">
                  <a:off x="3225" y="1306"/>
                  <a:ext cx="145" cy="40"/>
                  <a:chOff x="4494" y="1402"/>
                  <a:chExt cx="145" cy="40"/>
                </a:xfrm>
              </p:grpSpPr>
              <p:sp>
                <p:nvSpPr>
                  <p:cNvPr id="29600" name="Oval 1041"/>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01" name="Oval 1042"/>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02" name="Oval 1043"/>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603" name="Oval 1044"/>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29579" name="Freeform 1045"/>
                <p:cNvSpPr>
                  <a:spLocks noChangeAspect="1"/>
                </p:cNvSpPr>
                <p:nvPr/>
              </p:nvSpPr>
              <p:spPr bwMode="auto">
                <a:xfrm rot="9853008">
                  <a:off x="3356" y="12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80" name="Freeform 1046"/>
                <p:cNvSpPr>
                  <a:spLocks noChangeAspect="1"/>
                </p:cNvSpPr>
                <p:nvPr/>
              </p:nvSpPr>
              <p:spPr bwMode="auto">
                <a:xfrm rot="9853008">
                  <a:off x="3342" y="128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81" name="Freeform 1047"/>
                <p:cNvSpPr>
                  <a:spLocks noChangeAspect="1"/>
                </p:cNvSpPr>
                <p:nvPr/>
              </p:nvSpPr>
              <p:spPr bwMode="auto">
                <a:xfrm rot="-1076510">
                  <a:off x="3127" y="12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82" name="Freeform 1048"/>
                <p:cNvSpPr>
                  <a:spLocks noChangeAspect="1"/>
                </p:cNvSpPr>
                <p:nvPr/>
              </p:nvSpPr>
              <p:spPr bwMode="auto">
                <a:xfrm rot="-1076510">
                  <a:off x="3141" y="12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83" name="Freeform 1049"/>
                <p:cNvSpPr>
                  <a:spLocks noChangeAspect="1"/>
                </p:cNvSpPr>
                <p:nvPr/>
              </p:nvSpPr>
              <p:spPr bwMode="auto">
                <a:xfrm rot="-1076510">
                  <a:off x="3163" y="12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84" name="Freeform 1050"/>
                <p:cNvSpPr>
                  <a:spLocks noChangeAspect="1"/>
                </p:cNvSpPr>
                <p:nvPr/>
              </p:nvSpPr>
              <p:spPr bwMode="auto">
                <a:xfrm rot="-1076510">
                  <a:off x="3177" y="12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86" name="Oval 1051"/>
                <p:cNvSpPr>
                  <a:spLocks noChangeAspect="1" noChangeArrowheads="1"/>
                </p:cNvSpPr>
                <p:nvPr/>
              </p:nvSpPr>
              <p:spPr bwMode="auto">
                <a:xfrm rot="123490">
                  <a:off x="3115" y="12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587" name="Oval 1052"/>
                <p:cNvSpPr>
                  <a:spLocks noChangeAspect="1" noChangeArrowheads="1"/>
                </p:cNvSpPr>
                <p:nvPr/>
              </p:nvSpPr>
              <p:spPr bwMode="auto">
                <a:xfrm rot="123490">
                  <a:off x="3152" y="12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588" name="Oval 1053"/>
                <p:cNvSpPr>
                  <a:spLocks noChangeAspect="1" noChangeArrowheads="1"/>
                </p:cNvSpPr>
                <p:nvPr/>
              </p:nvSpPr>
              <p:spPr bwMode="auto">
                <a:xfrm rot="123490">
                  <a:off x="3187" y="12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12" name="Freeform 1054"/>
                <p:cNvSpPr>
                  <a:spLocks noChangeAspect="1"/>
                </p:cNvSpPr>
                <p:nvPr/>
              </p:nvSpPr>
              <p:spPr bwMode="auto">
                <a:xfrm rot="-1076510">
                  <a:off x="3198" y="12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89" name="Freeform 1055"/>
                <p:cNvSpPr>
                  <a:spLocks noChangeAspect="1"/>
                </p:cNvSpPr>
                <p:nvPr/>
              </p:nvSpPr>
              <p:spPr bwMode="auto">
                <a:xfrm rot="-1076510">
                  <a:off x="3212" y="123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90" name="Freeform 1056"/>
                <p:cNvSpPr>
                  <a:spLocks noChangeAspect="1"/>
                </p:cNvSpPr>
                <p:nvPr/>
              </p:nvSpPr>
              <p:spPr bwMode="auto">
                <a:xfrm rot="9723490">
                  <a:off x="3142" y="12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91" name="Freeform 1057"/>
                <p:cNvSpPr>
                  <a:spLocks noChangeAspect="1"/>
                </p:cNvSpPr>
                <p:nvPr/>
              </p:nvSpPr>
              <p:spPr bwMode="auto">
                <a:xfrm rot="9723490">
                  <a:off x="3128" y="12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92" name="Freeform 1058"/>
                <p:cNvSpPr>
                  <a:spLocks noChangeAspect="1"/>
                </p:cNvSpPr>
                <p:nvPr/>
              </p:nvSpPr>
              <p:spPr bwMode="auto">
                <a:xfrm rot="9723490">
                  <a:off x="3179" y="12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93" name="Freeform 1059"/>
                <p:cNvSpPr>
                  <a:spLocks noChangeAspect="1"/>
                </p:cNvSpPr>
                <p:nvPr/>
              </p:nvSpPr>
              <p:spPr bwMode="auto">
                <a:xfrm rot="9723490">
                  <a:off x="3165" y="127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95" name="Oval 1060"/>
                <p:cNvSpPr>
                  <a:spLocks noChangeAspect="1" noChangeArrowheads="1"/>
                </p:cNvSpPr>
                <p:nvPr/>
              </p:nvSpPr>
              <p:spPr bwMode="auto">
                <a:xfrm rot="-10676510">
                  <a:off x="3120"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596" name="Oval 1061"/>
                <p:cNvSpPr>
                  <a:spLocks noChangeAspect="1" noChangeArrowheads="1"/>
                </p:cNvSpPr>
                <p:nvPr/>
              </p:nvSpPr>
              <p:spPr bwMode="auto">
                <a:xfrm rot="-10676510">
                  <a:off x="3158"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9597" name="Oval 1062"/>
                <p:cNvSpPr>
                  <a:spLocks noChangeAspect="1" noChangeArrowheads="1"/>
                </p:cNvSpPr>
                <p:nvPr/>
              </p:nvSpPr>
              <p:spPr bwMode="auto">
                <a:xfrm rot="-10676510">
                  <a:off x="319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13" name="Freeform 1063"/>
                <p:cNvSpPr>
                  <a:spLocks noChangeAspect="1"/>
                </p:cNvSpPr>
                <p:nvPr/>
              </p:nvSpPr>
              <p:spPr bwMode="auto">
                <a:xfrm rot="9723490">
                  <a:off x="3216" y="12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98" name="Freeform 1064"/>
                <p:cNvSpPr>
                  <a:spLocks noChangeAspect="1"/>
                </p:cNvSpPr>
                <p:nvPr/>
              </p:nvSpPr>
              <p:spPr bwMode="auto">
                <a:xfrm rot="9723490">
                  <a:off x="3202" y="12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02" name="Group 1065"/>
              <p:cNvGrpSpPr>
                <a:grpSpLocks/>
              </p:cNvGrpSpPr>
              <p:nvPr/>
            </p:nvGrpSpPr>
            <p:grpSpPr bwMode="auto">
              <a:xfrm>
                <a:off x="2381" y="813"/>
                <a:ext cx="413" cy="1021"/>
                <a:chOff x="2295" y="302"/>
                <a:chExt cx="833" cy="2058"/>
              </a:xfrm>
            </p:grpSpPr>
            <p:grpSp>
              <p:nvGrpSpPr>
                <p:cNvPr id="28818" name="Group 1066"/>
                <p:cNvGrpSpPr>
                  <a:grpSpLocks/>
                </p:cNvGrpSpPr>
                <p:nvPr/>
              </p:nvGrpSpPr>
              <p:grpSpPr bwMode="auto">
                <a:xfrm>
                  <a:off x="2647" y="302"/>
                  <a:ext cx="481" cy="2056"/>
                  <a:chOff x="2751" y="683"/>
                  <a:chExt cx="481" cy="2056"/>
                </a:xfrm>
              </p:grpSpPr>
              <p:grpSp>
                <p:nvGrpSpPr>
                  <p:cNvPr id="28838" name="Group 1067"/>
                  <p:cNvGrpSpPr>
                    <a:grpSpLocks/>
                  </p:cNvGrpSpPr>
                  <p:nvPr/>
                </p:nvGrpSpPr>
                <p:grpSpPr bwMode="auto">
                  <a:xfrm>
                    <a:off x="2778" y="683"/>
                    <a:ext cx="454" cy="993"/>
                    <a:chOff x="4652" y="743"/>
                    <a:chExt cx="454" cy="993"/>
                  </a:xfrm>
                </p:grpSpPr>
                <p:sp>
                  <p:nvSpPr>
                    <p:cNvPr id="57388" name="Rectangle 1068"/>
                    <p:cNvSpPr>
                      <a:spLocks noChangeArrowheads="1"/>
                    </p:cNvSpPr>
                    <p:nvPr/>
                  </p:nvSpPr>
                  <p:spPr bwMode="auto">
                    <a:xfrm rot="5400000" flipH="1">
                      <a:off x="4704" y="1004"/>
                      <a:ext cx="83" cy="186"/>
                    </a:xfrm>
                    <a:prstGeom prst="rect">
                      <a:avLst/>
                    </a:prstGeom>
                    <a:gradFill rotWithShape="1">
                      <a:gsLst>
                        <a:gs pos="0">
                          <a:schemeClr val="hlink">
                            <a:gamma/>
                            <a:shade val="46275"/>
                            <a:invGamma/>
                          </a:schemeClr>
                        </a:gs>
                        <a:gs pos="100000">
                          <a:schemeClr val="hlink"/>
                        </a:gs>
                      </a:gsLst>
                      <a:lin ang="18900000" scaled="1"/>
                    </a:gradFill>
                    <a:ln>
                      <a:noFill/>
                    </a:ln>
                    <a:effectLst/>
                    <a:scene3d>
                      <a:camera prst="legacyObliqueTopRight"/>
                      <a:lightRig rig="legacyFlat3" dir="b"/>
                    </a:scene3d>
                    <a:sp3d extrusionH="36500" prstMaterial="legacyPlastic">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57389" name="Rectangle 1069"/>
                    <p:cNvSpPr>
                      <a:spLocks noChangeAspect="1" noChangeArrowheads="1"/>
                    </p:cNvSpPr>
                    <p:nvPr/>
                  </p:nvSpPr>
                  <p:spPr bwMode="auto">
                    <a:xfrm rot="10668347" flipH="1">
                      <a:off x="4803" y="743"/>
                      <a:ext cx="81" cy="528"/>
                    </a:xfrm>
                    <a:prstGeom prst="rect">
                      <a:avLst/>
                    </a:prstGeom>
                    <a:gradFill rotWithShape="1">
                      <a:gsLst>
                        <a:gs pos="0">
                          <a:schemeClr val="hlink">
                            <a:gamma/>
                            <a:shade val="46275"/>
                            <a:invGamma/>
                          </a:schemeClr>
                        </a:gs>
                        <a:gs pos="100000">
                          <a:schemeClr val="hlink"/>
                        </a:gs>
                      </a:gsLst>
                      <a:lin ang="18900000" scaled="1"/>
                    </a:gradFill>
                    <a:ln>
                      <a:noFill/>
                    </a:ln>
                    <a:effectLst/>
                    <a:scene3d>
                      <a:camera prst="legacyObliqueTopRight"/>
                      <a:lightRig rig="legacyFlat3" dir="b"/>
                    </a:scene3d>
                    <a:sp3d extrusionH="36500" prstMaterial="legacyPlastic">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57390" name="Rectangle 1070"/>
                    <p:cNvSpPr>
                      <a:spLocks noChangeAspect="1" noChangeArrowheads="1"/>
                    </p:cNvSpPr>
                    <p:nvPr/>
                  </p:nvSpPr>
                  <p:spPr bwMode="auto">
                    <a:xfrm rot="15384110" flipH="1">
                      <a:off x="4847" y="819"/>
                      <a:ext cx="276" cy="210"/>
                    </a:xfrm>
                    <a:prstGeom prst="rect">
                      <a:avLst/>
                    </a:prstGeom>
                    <a:gradFill rotWithShape="1">
                      <a:gsLst>
                        <a:gs pos="0">
                          <a:schemeClr val="folHlink"/>
                        </a:gs>
                        <a:gs pos="100000">
                          <a:schemeClr val="folHlink">
                            <a:gamma/>
                            <a:shade val="46275"/>
                            <a:invGamma/>
                          </a:schemeClr>
                        </a:gs>
                      </a:gsLst>
                      <a:path path="shape">
                        <a:fillToRect l="50000" t="50000" r="50000" b="50000"/>
                      </a:path>
                    </a:gradFill>
                    <a:ln>
                      <a:noFill/>
                    </a:ln>
                    <a:effectLst/>
                    <a:scene3d>
                      <a:camera prst="legacyObliqueTopRight"/>
                      <a:lightRig rig="legacyFlat3" dir="b"/>
                    </a:scene3d>
                    <a:sp3d extrusionH="36500" prstMaterial="legacyMatte">
                      <a:bevelT w="13500" h="13500" prst="angle"/>
                      <a:bevelB w="13500" h="13500" prst="angle"/>
                      <a:extrusionClr>
                        <a:schemeClr val="folHlink"/>
                      </a:extrusionClr>
                      <a:contourClr>
                        <a:schemeClr val="fo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57391" name="Rectangle 1071"/>
                    <p:cNvSpPr>
                      <a:spLocks noChangeArrowheads="1"/>
                    </p:cNvSpPr>
                    <p:nvPr/>
                  </p:nvSpPr>
                  <p:spPr bwMode="auto">
                    <a:xfrm rot="5400000" flipH="1">
                      <a:off x="4727" y="1172"/>
                      <a:ext cx="83" cy="75"/>
                    </a:xfrm>
                    <a:prstGeom prst="rect">
                      <a:avLst/>
                    </a:prstGeom>
                    <a:gradFill rotWithShape="1">
                      <a:gsLst>
                        <a:gs pos="0">
                          <a:schemeClr val="hlink">
                            <a:gamma/>
                            <a:shade val="46275"/>
                            <a:invGamma/>
                          </a:schemeClr>
                        </a:gs>
                        <a:gs pos="100000">
                          <a:schemeClr val="hlink"/>
                        </a:gs>
                      </a:gsLst>
                      <a:lin ang="18900000" scaled="1"/>
                    </a:gradFill>
                    <a:ln>
                      <a:noFill/>
                    </a:ln>
                    <a:effectLst/>
                    <a:scene3d>
                      <a:camera prst="legacyObliqueTopRight"/>
                      <a:lightRig rig="legacyFlat3" dir="b"/>
                    </a:scene3d>
                    <a:sp3d extrusionH="36500" prstMaterial="legacyPlastic">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nvGrpSpPr>
                    <p:cNvPr id="28847" name="Group 1072"/>
                    <p:cNvGrpSpPr>
                      <a:grpSpLocks noChangeAspect="1"/>
                    </p:cNvGrpSpPr>
                    <p:nvPr/>
                  </p:nvGrpSpPr>
                  <p:grpSpPr bwMode="auto">
                    <a:xfrm rot="624753" flipH="1">
                      <a:off x="4659" y="1263"/>
                      <a:ext cx="236" cy="473"/>
                      <a:chOff x="4725" y="1439"/>
                      <a:chExt cx="157" cy="315"/>
                    </a:xfrm>
                  </p:grpSpPr>
                  <p:sp>
                    <p:nvSpPr>
                      <p:cNvPr id="57393" name="Rectangle 1073"/>
                      <p:cNvSpPr>
                        <a:spLocks noChangeAspect="1" noChangeArrowheads="1"/>
                      </p:cNvSpPr>
                      <p:nvPr/>
                    </p:nvSpPr>
                    <p:spPr bwMode="auto">
                      <a:xfrm rot="-1999646">
                        <a:off x="4727" y="1439"/>
                        <a:ext cx="47" cy="315"/>
                      </a:xfrm>
                      <a:prstGeom prst="rect">
                        <a:avLst/>
                      </a:prstGeom>
                      <a:gradFill rotWithShape="1">
                        <a:gsLst>
                          <a:gs pos="0">
                            <a:schemeClr val="accent1">
                              <a:gamma/>
                              <a:shade val="46275"/>
                              <a:invGamma/>
                            </a:schemeClr>
                          </a:gs>
                          <a:gs pos="100000">
                            <a:schemeClr val="accent1"/>
                          </a:gs>
                        </a:gsLst>
                        <a:lin ang="18900000" scaled="1"/>
                      </a:gradFill>
                      <a:ln>
                        <a:noFill/>
                      </a:ln>
                      <a:effectLst/>
                      <a:scene3d>
                        <a:camera prst="legacyObliqueTopRight"/>
                        <a:lightRig rig="legacyFlat3" dir="b"/>
                      </a:scene3d>
                      <a:sp3d extrusionH="36500" prstMaterial="legacyPlastic">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28854" name="Rectangle 1074"/>
                      <p:cNvSpPr>
                        <a:spLocks noChangeAspect="1" noChangeArrowheads="1"/>
                      </p:cNvSpPr>
                      <p:nvPr/>
                    </p:nvSpPr>
                    <p:spPr bwMode="auto">
                      <a:xfrm rot="-1999646">
                        <a:off x="4809" y="1618"/>
                        <a:ext cx="75" cy="39"/>
                      </a:xfrm>
                      <a:prstGeom prst="rect">
                        <a:avLst/>
                      </a:prstGeom>
                      <a:solidFill>
                        <a:schemeClr val="accent1"/>
                      </a:solidFill>
                      <a:ln w="9525">
                        <a:miter lim="800000"/>
                        <a:headEnd/>
                        <a:tailEnd/>
                      </a:ln>
                      <a:effectLst/>
                      <a:scene3d>
                        <a:camera prst="legacyObliqueTopRight"/>
                        <a:lightRig rig="legacyFlat3" dir="b"/>
                      </a:scene3d>
                      <a:sp3d extrusionH="36500" prstMaterial="legacyPlastic">
                        <a:bevelT w="13500" h="13500" prst="angle"/>
                        <a:bevelB w="13500" h="13500" prst="angle"/>
                        <a:extrusionClr>
                          <a:schemeClr val="accent1"/>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grpSp>
                  <p:nvGrpSpPr>
                    <p:cNvPr id="28848" name="Group 1075"/>
                    <p:cNvGrpSpPr>
                      <a:grpSpLocks/>
                    </p:cNvGrpSpPr>
                    <p:nvPr/>
                  </p:nvGrpSpPr>
                  <p:grpSpPr bwMode="auto">
                    <a:xfrm rot="16909755" flipH="1">
                      <a:off x="4887" y="1137"/>
                      <a:ext cx="163" cy="274"/>
                      <a:chOff x="3692" y="1254"/>
                      <a:chExt cx="160" cy="302"/>
                    </a:xfrm>
                  </p:grpSpPr>
                  <p:sp>
                    <p:nvSpPr>
                      <p:cNvPr id="57396" name="AutoShape 1076"/>
                      <p:cNvSpPr>
                        <a:spLocks noChangeArrowheads="1"/>
                      </p:cNvSpPr>
                      <p:nvPr/>
                    </p:nvSpPr>
                    <p:spPr bwMode="auto">
                      <a:xfrm>
                        <a:off x="3692" y="1297"/>
                        <a:ext cx="160" cy="258"/>
                      </a:xfrm>
                      <a:prstGeom prst="roundRect">
                        <a:avLst>
                          <a:gd name="adj" fmla="val 16667"/>
                        </a:avLst>
                      </a:prstGeom>
                      <a:gradFill rotWithShape="1">
                        <a:gsLst>
                          <a:gs pos="0">
                            <a:schemeClr val="accent2"/>
                          </a:gs>
                          <a:gs pos="100000">
                            <a:schemeClr val="accent2">
                              <a:gamma/>
                              <a:shade val="46275"/>
                              <a:invGamma/>
                            </a:schemeClr>
                          </a:gs>
                        </a:gsLst>
                        <a:lin ang="5400000" scaled="1"/>
                      </a:gradFill>
                      <a:ln>
                        <a:noFill/>
                      </a:ln>
                      <a:effectLst/>
                      <a:scene3d>
                        <a:camera prst="legacyPerspectiveTopLeft">
                          <a:rot lat="300000" lon="300000" rev="0"/>
                        </a:camera>
                        <a:lightRig rig="legacyFlat4" dir="b"/>
                      </a:scene3d>
                      <a:sp3d extrusionH="100000" prstMaterial="legacyMatte">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algn="ctr">
                            <a:noFill/>
                            <a:round/>
                            <a:headEnd/>
                            <a:tailEnd/>
                          </a14:hiddenLine>
                        </a:ext>
                        <a:ext uri="{AF507438-7753-43e0-B8FC-AC1667EBCBE1}">
                          <a14:hiddenEffects xmlns:a14="http://schemas.microsoft.com/office/drawing/2010/main">
                            <a:effectLst>
                              <a:outerShdw sy="50000" rotWithShape="0">
                                <a:schemeClr val="bg2">
                                  <a:alpha val="50000"/>
                                </a:scheme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57397" name="AutoShape 1077"/>
                      <p:cNvSpPr>
                        <a:spLocks noChangeArrowheads="1"/>
                      </p:cNvSpPr>
                      <p:nvPr/>
                    </p:nvSpPr>
                    <p:spPr bwMode="auto">
                      <a:xfrm>
                        <a:off x="3695" y="1254"/>
                        <a:ext cx="73" cy="82"/>
                      </a:xfrm>
                      <a:prstGeom prst="roundRect">
                        <a:avLst>
                          <a:gd name="adj" fmla="val 16667"/>
                        </a:avLst>
                      </a:prstGeom>
                      <a:gradFill rotWithShape="1">
                        <a:gsLst>
                          <a:gs pos="0">
                            <a:schemeClr val="accent2">
                              <a:gamma/>
                              <a:shade val="46275"/>
                              <a:invGamma/>
                            </a:schemeClr>
                          </a:gs>
                          <a:gs pos="100000">
                            <a:schemeClr val="accent2"/>
                          </a:gs>
                        </a:gsLst>
                        <a:lin ang="5400000" scaled="1"/>
                      </a:gradFill>
                      <a:ln>
                        <a:noFill/>
                      </a:ln>
                      <a:effectLst/>
                      <a:scene3d>
                        <a:camera prst="legacyPerspectiveTopLeft">
                          <a:rot lat="300000" lon="300000" rev="0"/>
                        </a:camera>
                        <a:lightRig rig="legacyFlat4" dir="b"/>
                      </a:scene3d>
                      <a:sp3d extrusionH="100000" prstMaterial="legacyMatte">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algn="ctr">
                            <a:no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sp>
                  <p:nvSpPr>
                    <p:cNvPr id="28850" name="AutoShape 1078"/>
                    <p:cNvSpPr>
                      <a:spLocks noChangeAspect="1" noChangeArrowheads="1"/>
                    </p:cNvSpPr>
                    <p:nvPr/>
                  </p:nvSpPr>
                  <p:spPr bwMode="auto">
                    <a:xfrm flipH="1">
                      <a:off x="4963" y="1059"/>
                      <a:ext cx="137" cy="145"/>
                    </a:xfrm>
                    <a:prstGeom prst="hexagon">
                      <a:avLst>
                        <a:gd name="adj" fmla="val 25000"/>
                        <a:gd name="vf" fmla="val 115470"/>
                      </a:avLst>
                    </a:prstGeom>
                    <a:solidFill>
                      <a:schemeClr val="tx2"/>
                    </a:solidFill>
                    <a:ln w="9525">
                      <a:miter lim="800000"/>
                      <a:headEnd/>
                      <a:tailEnd/>
                    </a:ln>
                    <a:effectLst/>
                    <a:scene3d>
                      <a:camera prst="legacyObliqueRight">
                        <a:rot lat="300000" lon="20399998" rev="0"/>
                      </a:camera>
                      <a:lightRig rig="legacyFlat2" dir="b"/>
                    </a:scene3d>
                    <a:sp3d extrusionH="163500" prstMaterial="legacyPlastic">
                      <a:bevelT w="13500" h="13500" prst="angle"/>
                      <a:bevelB w="13500" h="13500" prst="angle"/>
                      <a:extrusionClr>
                        <a:schemeClr val="tx2"/>
                      </a:extrusionClr>
                    </a:sp3d>
                    <a:extLst>
                      <a:ext uri="{AF507438-7753-43e0-B8FC-AC1667EBCBE1}">
                        <a14:hiddenEffects xmlns:a14="http://schemas.microsoft.com/office/drawing/2010/main">
                          <a:effectLst>
                            <a:outerShdw blurRad="63500" dist="17961" dir="2700000" algn="ctr" rotWithShape="0">
                              <a:srgbClr val="959236">
                                <a:alpha val="74998"/>
                              </a:srgb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grpSp>
                <p:nvGrpSpPr>
                  <p:cNvPr id="28839" name="Group 1079"/>
                  <p:cNvGrpSpPr>
                    <a:grpSpLocks/>
                  </p:cNvGrpSpPr>
                  <p:nvPr/>
                </p:nvGrpSpPr>
                <p:grpSpPr bwMode="auto">
                  <a:xfrm>
                    <a:off x="2751" y="1644"/>
                    <a:ext cx="210" cy="1095"/>
                    <a:chOff x="2751" y="1644"/>
                    <a:chExt cx="210" cy="1095"/>
                  </a:xfrm>
                </p:grpSpPr>
                <p:sp>
                  <p:nvSpPr>
                    <p:cNvPr id="28841" name="AutoShape 1080"/>
                    <p:cNvSpPr>
                      <a:spLocks noChangeArrowheads="1"/>
                    </p:cNvSpPr>
                    <p:nvPr/>
                  </p:nvSpPr>
                  <p:spPr bwMode="auto">
                    <a:xfrm rot="10800000" flipH="1">
                      <a:off x="2766" y="2556"/>
                      <a:ext cx="196" cy="183"/>
                    </a:xfrm>
                    <a:prstGeom prst="flowChartOnlineStorage">
                      <a:avLst/>
                    </a:prstGeom>
                    <a:gradFill rotWithShape="1">
                      <a:gsLst>
                        <a:gs pos="0">
                          <a:srgbClr val="99CCFF"/>
                        </a:gs>
                        <a:gs pos="100000">
                          <a:srgbClr val="475E76"/>
                        </a:gs>
                      </a:gsLst>
                      <a:path path="rect">
                        <a:fillToRect l="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842" name="Rectangle 1081"/>
                    <p:cNvSpPr>
                      <a:spLocks noChangeArrowheads="1"/>
                    </p:cNvSpPr>
                    <p:nvPr/>
                  </p:nvSpPr>
                  <p:spPr bwMode="auto">
                    <a:xfrm flipH="1">
                      <a:off x="2798" y="2060"/>
                      <a:ext cx="83" cy="502"/>
                    </a:xfrm>
                    <a:prstGeom prst="rect">
                      <a:avLst/>
                    </a:prstGeom>
                    <a:gradFill rotWithShape="1">
                      <a:gsLst>
                        <a:gs pos="0">
                          <a:srgbClr val="475E76"/>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843" name="Rectangle 1082"/>
                    <p:cNvSpPr>
                      <a:spLocks noChangeArrowheads="1"/>
                    </p:cNvSpPr>
                    <p:nvPr/>
                  </p:nvSpPr>
                  <p:spPr bwMode="auto">
                    <a:xfrm flipH="1">
                      <a:off x="2752" y="1644"/>
                      <a:ext cx="173" cy="472"/>
                    </a:xfrm>
                    <a:prstGeom prst="rect">
                      <a:avLst/>
                    </a:prstGeom>
                    <a:gradFill rotWithShape="1">
                      <a:gsLst>
                        <a:gs pos="0">
                          <a:srgbClr val="002F47"/>
                        </a:gs>
                        <a:gs pos="50000">
                          <a:srgbClr val="006699"/>
                        </a:gs>
                        <a:gs pos="100000">
                          <a:srgbClr val="002F47"/>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grpSp>
            <p:grpSp>
              <p:nvGrpSpPr>
                <p:cNvPr id="28819" name="Group 1083"/>
                <p:cNvGrpSpPr>
                  <a:grpSpLocks/>
                </p:cNvGrpSpPr>
                <p:nvPr/>
              </p:nvGrpSpPr>
              <p:grpSpPr bwMode="auto">
                <a:xfrm>
                  <a:off x="2295" y="302"/>
                  <a:ext cx="454" cy="2058"/>
                  <a:chOff x="2295" y="302"/>
                  <a:chExt cx="454" cy="2058"/>
                </a:xfrm>
              </p:grpSpPr>
              <p:grpSp>
                <p:nvGrpSpPr>
                  <p:cNvPr id="28820" name="Group 1084"/>
                  <p:cNvGrpSpPr>
                    <a:grpSpLocks/>
                  </p:cNvGrpSpPr>
                  <p:nvPr/>
                </p:nvGrpSpPr>
                <p:grpSpPr bwMode="auto">
                  <a:xfrm>
                    <a:off x="2295" y="302"/>
                    <a:ext cx="454" cy="2058"/>
                    <a:chOff x="2386" y="677"/>
                    <a:chExt cx="454" cy="2058"/>
                  </a:xfrm>
                </p:grpSpPr>
                <p:grpSp>
                  <p:nvGrpSpPr>
                    <p:cNvPr id="28822" name="Group 1085"/>
                    <p:cNvGrpSpPr>
                      <a:grpSpLocks/>
                    </p:cNvGrpSpPr>
                    <p:nvPr/>
                  </p:nvGrpSpPr>
                  <p:grpSpPr bwMode="auto">
                    <a:xfrm>
                      <a:off x="2607" y="677"/>
                      <a:ext cx="233" cy="528"/>
                      <a:chOff x="2649" y="695"/>
                      <a:chExt cx="233" cy="528"/>
                    </a:xfrm>
                  </p:grpSpPr>
                  <p:sp>
                    <p:nvSpPr>
                      <p:cNvPr id="57406" name="Rectangle 1086"/>
                      <p:cNvSpPr>
                        <a:spLocks noChangeArrowheads="1"/>
                      </p:cNvSpPr>
                      <p:nvPr/>
                    </p:nvSpPr>
                    <p:spPr bwMode="auto">
                      <a:xfrm rot="16200000">
                        <a:off x="2750" y="958"/>
                        <a:ext cx="83" cy="182"/>
                      </a:xfrm>
                      <a:prstGeom prst="rect">
                        <a:avLst/>
                      </a:prstGeom>
                      <a:gradFill rotWithShape="1">
                        <a:gsLst>
                          <a:gs pos="0">
                            <a:schemeClr val="hlink">
                              <a:gamma/>
                              <a:shade val="46275"/>
                              <a:invGamma/>
                            </a:schemeClr>
                          </a:gs>
                          <a:gs pos="100000">
                            <a:schemeClr val="hlink"/>
                          </a:gs>
                        </a:gsLst>
                        <a:lin ang="18900000" scaled="1"/>
                      </a:gradFill>
                      <a:ln>
                        <a:noFill/>
                      </a:ln>
                      <a:effectLst/>
                      <a:scene3d>
                        <a:camera prst="legacyObliqueTopRight"/>
                        <a:lightRig rig="legacyFlat3" dir="b"/>
                      </a:scene3d>
                      <a:sp3d extrusionH="36500" prstMaterial="legacyPlastic">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57407" name="Rectangle 1087"/>
                      <p:cNvSpPr>
                        <a:spLocks noChangeAspect="1" noChangeArrowheads="1"/>
                      </p:cNvSpPr>
                      <p:nvPr/>
                    </p:nvSpPr>
                    <p:spPr bwMode="auto">
                      <a:xfrm rot="32531653">
                        <a:off x="2650" y="695"/>
                        <a:ext cx="81" cy="528"/>
                      </a:xfrm>
                      <a:prstGeom prst="rect">
                        <a:avLst/>
                      </a:prstGeom>
                      <a:gradFill rotWithShape="1">
                        <a:gsLst>
                          <a:gs pos="0">
                            <a:schemeClr val="hlink">
                              <a:gamma/>
                              <a:shade val="46275"/>
                              <a:invGamma/>
                            </a:schemeClr>
                          </a:gs>
                          <a:gs pos="100000">
                            <a:schemeClr val="hlink"/>
                          </a:gs>
                        </a:gsLst>
                        <a:lin ang="18900000" scaled="1"/>
                      </a:gradFill>
                      <a:ln>
                        <a:noFill/>
                      </a:ln>
                      <a:effectLst/>
                      <a:scene3d>
                        <a:camera prst="legacyObliqueTopRight"/>
                        <a:lightRig rig="legacyFlat3" dir="b"/>
                      </a:scene3d>
                      <a:sp3d extrusionH="36500" prstMaterial="legacyPlastic">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sp>
                  <p:nvSpPr>
                    <p:cNvPr id="57408" name="Rectangle 1088"/>
                    <p:cNvSpPr>
                      <a:spLocks noChangeAspect="1" noChangeArrowheads="1"/>
                    </p:cNvSpPr>
                    <p:nvPr/>
                  </p:nvSpPr>
                  <p:spPr bwMode="auto">
                    <a:xfrm rot="6215890">
                      <a:off x="2369" y="753"/>
                      <a:ext cx="276" cy="210"/>
                    </a:xfrm>
                    <a:prstGeom prst="rect">
                      <a:avLst/>
                    </a:prstGeom>
                    <a:gradFill rotWithShape="1">
                      <a:gsLst>
                        <a:gs pos="0">
                          <a:schemeClr val="folHlink"/>
                        </a:gs>
                        <a:gs pos="100000">
                          <a:schemeClr val="folHlink">
                            <a:gamma/>
                            <a:shade val="46275"/>
                            <a:invGamma/>
                          </a:schemeClr>
                        </a:gs>
                      </a:gsLst>
                      <a:path path="shape">
                        <a:fillToRect l="50000" t="50000" r="50000" b="50000"/>
                      </a:path>
                    </a:gradFill>
                    <a:ln>
                      <a:noFill/>
                    </a:ln>
                    <a:effectLst/>
                    <a:scene3d>
                      <a:camera prst="legacyObliqueTopRight"/>
                      <a:lightRig rig="legacyFlat3" dir="b"/>
                    </a:scene3d>
                    <a:sp3d extrusionH="36500" prstMaterial="legacyMatte">
                      <a:bevelT w="13500" h="13500" prst="angle"/>
                      <a:bevelB w="13500" h="13500" prst="angle"/>
                      <a:extrusionClr>
                        <a:schemeClr val="folHlink"/>
                      </a:extrusionClr>
                      <a:contourClr>
                        <a:schemeClr val="fo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nvGrpSpPr>
                    <p:cNvPr id="28824" name="Group 1089"/>
                    <p:cNvGrpSpPr>
                      <a:grpSpLocks/>
                    </p:cNvGrpSpPr>
                    <p:nvPr/>
                  </p:nvGrpSpPr>
                  <p:grpSpPr bwMode="auto">
                    <a:xfrm>
                      <a:off x="2386" y="1126"/>
                      <a:ext cx="429" cy="550"/>
                      <a:chOff x="2428" y="1144"/>
                      <a:chExt cx="429" cy="550"/>
                    </a:xfrm>
                  </p:grpSpPr>
                  <p:grpSp>
                    <p:nvGrpSpPr>
                      <p:cNvPr id="14" name="Group 1090"/>
                      <p:cNvGrpSpPr>
                        <a:grpSpLocks noChangeAspect="1"/>
                      </p:cNvGrpSpPr>
                      <p:nvPr/>
                    </p:nvGrpSpPr>
                    <p:grpSpPr bwMode="auto">
                      <a:xfrm rot="-624753">
                        <a:off x="2621" y="1221"/>
                        <a:ext cx="236" cy="473"/>
                        <a:chOff x="4725" y="1439"/>
                        <a:chExt cx="157" cy="315"/>
                      </a:xfrm>
                    </p:grpSpPr>
                    <p:sp>
                      <p:nvSpPr>
                        <p:cNvPr id="57411" name="Rectangle 1091"/>
                        <p:cNvSpPr>
                          <a:spLocks noChangeAspect="1" noChangeArrowheads="1"/>
                        </p:cNvSpPr>
                        <p:nvPr/>
                      </p:nvSpPr>
                      <p:spPr bwMode="auto">
                        <a:xfrm rot="-1999646">
                          <a:off x="4725" y="1437"/>
                          <a:ext cx="47" cy="315"/>
                        </a:xfrm>
                        <a:prstGeom prst="rect">
                          <a:avLst/>
                        </a:prstGeom>
                        <a:gradFill rotWithShape="1">
                          <a:gsLst>
                            <a:gs pos="0">
                              <a:schemeClr val="accent1">
                                <a:gamma/>
                                <a:shade val="46275"/>
                                <a:invGamma/>
                              </a:schemeClr>
                            </a:gs>
                            <a:gs pos="100000">
                              <a:schemeClr val="accent1"/>
                            </a:gs>
                          </a:gsLst>
                          <a:lin ang="18900000" scaled="1"/>
                        </a:gradFill>
                        <a:ln>
                          <a:noFill/>
                        </a:ln>
                        <a:effectLst/>
                        <a:scene3d>
                          <a:camera prst="legacyObliqueTopRight"/>
                          <a:lightRig rig="legacyFlat3" dir="b"/>
                        </a:scene3d>
                        <a:sp3d extrusionH="36500" prstMaterial="legacyPlastic">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28836" name="Rectangle 1092"/>
                        <p:cNvSpPr>
                          <a:spLocks noChangeAspect="1" noChangeArrowheads="1"/>
                        </p:cNvSpPr>
                        <p:nvPr/>
                      </p:nvSpPr>
                      <p:spPr bwMode="auto">
                        <a:xfrm rot="-1999646">
                          <a:off x="4807" y="1619"/>
                          <a:ext cx="75" cy="39"/>
                        </a:xfrm>
                        <a:prstGeom prst="rect">
                          <a:avLst/>
                        </a:prstGeom>
                        <a:solidFill>
                          <a:schemeClr val="accent1"/>
                        </a:solidFill>
                        <a:ln w="9525">
                          <a:miter lim="800000"/>
                          <a:headEnd/>
                          <a:tailEnd/>
                        </a:ln>
                        <a:effectLst/>
                        <a:scene3d>
                          <a:camera prst="legacyObliqueTopRight"/>
                          <a:lightRig rig="legacyFlat3" dir="b"/>
                        </a:scene3d>
                        <a:sp3d extrusionH="36500" prstMaterial="legacyPlastic">
                          <a:bevelT w="13500" h="13500" prst="angle"/>
                          <a:bevelB w="13500" h="13500" prst="angle"/>
                          <a:extrusionClr>
                            <a:schemeClr val="accent1"/>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grpSp>
                    <p:nvGrpSpPr>
                      <p:cNvPr id="28831" name="Group 1093"/>
                      <p:cNvGrpSpPr>
                        <a:grpSpLocks/>
                      </p:cNvGrpSpPr>
                      <p:nvPr/>
                    </p:nvGrpSpPr>
                    <p:grpSpPr bwMode="auto">
                      <a:xfrm rot="4690245">
                        <a:off x="2483" y="1089"/>
                        <a:ext cx="163" cy="274"/>
                        <a:chOff x="3692" y="1254"/>
                        <a:chExt cx="160" cy="302"/>
                      </a:xfrm>
                    </p:grpSpPr>
                    <p:sp>
                      <p:nvSpPr>
                        <p:cNvPr id="57414" name="AutoShape 1094"/>
                        <p:cNvSpPr>
                          <a:spLocks noChangeArrowheads="1"/>
                        </p:cNvSpPr>
                        <p:nvPr/>
                      </p:nvSpPr>
                      <p:spPr bwMode="auto">
                        <a:xfrm>
                          <a:off x="3689" y="1304"/>
                          <a:ext cx="160" cy="256"/>
                        </a:xfrm>
                        <a:prstGeom prst="roundRect">
                          <a:avLst>
                            <a:gd name="adj" fmla="val 16667"/>
                          </a:avLst>
                        </a:prstGeom>
                        <a:gradFill rotWithShape="1">
                          <a:gsLst>
                            <a:gs pos="0">
                              <a:schemeClr val="accent2"/>
                            </a:gs>
                            <a:gs pos="100000">
                              <a:schemeClr val="accent2">
                                <a:gamma/>
                                <a:shade val="46275"/>
                                <a:invGamma/>
                              </a:schemeClr>
                            </a:gs>
                          </a:gsLst>
                          <a:lin ang="5400000" scaled="1"/>
                        </a:gradFill>
                        <a:ln>
                          <a:noFill/>
                        </a:ln>
                        <a:effectLst/>
                        <a:scene3d>
                          <a:camera prst="legacyPerspectiveTopLeft">
                            <a:rot lat="300000" lon="300000" rev="0"/>
                          </a:camera>
                          <a:lightRig rig="legacyFlat4" dir="b"/>
                        </a:scene3d>
                        <a:sp3d extrusionH="100000" prstMaterial="legacyMatte">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algn="ctr">
                              <a:noFill/>
                              <a:round/>
                              <a:headEnd/>
                              <a:tailEnd/>
                            </a14:hiddenLine>
                          </a:ext>
                          <a:ext uri="{AF507438-7753-43e0-B8FC-AC1667EBCBE1}">
                            <a14:hiddenEffects xmlns:a14="http://schemas.microsoft.com/office/drawing/2010/main">
                              <a:effectLst>
                                <a:outerShdw sy="50000" rotWithShape="0">
                                  <a:schemeClr val="bg2">
                                    <a:alpha val="50000"/>
                                  </a:scheme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57415" name="AutoShape 1095"/>
                        <p:cNvSpPr>
                          <a:spLocks noChangeArrowheads="1"/>
                        </p:cNvSpPr>
                        <p:nvPr/>
                      </p:nvSpPr>
                      <p:spPr bwMode="auto">
                        <a:xfrm>
                          <a:off x="3692" y="1259"/>
                          <a:ext cx="73" cy="82"/>
                        </a:xfrm>
                        <a:prstGeom prst="roundRect">
                          <a:avLst>
                            <a:gd name="adj" fmla="val 16667"/>
                          </a:avLst>
                        </a:prstGeom>
                        <a:gradFill rotWithShape="1">
                          <a:gsLst>
                            <a:gs pos="0">
                              <a:schemeClr val="accent2">
                                <a:gamma/>
                                <a:shade val="46275"/>
                                <a:invGamma/>
                              </a:schemeClr>
                            </a:gs>
                            <a:gs pos="100000">
                              <a:schemeClr val="accent2"/>
                            </a:gs>
                          </a:gsLst>
                          <a:lin ang="5400000" scaled="1"/>
                        </a:gradFill>
                        <a:ln>
                          <a:noFill/>
                        </a:ln>
                        <a:effectLst/>
                        <a:scene3d>
                          <a:camera prst="legacyPerspectiveTopLeft">
                            <a:rot lat="300000" lon="300000" rev="0"/>
                          </a:camera>
                          <a:lightRig rig="legacyFlat4" dir="b"/>
                        </a:scene3d>
                        <a:sp3d extrusionH="100000" prstMaterial="legacyMatte">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algn="ctr">
                              <a:no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sp>
                  <p:nvSpPr>
                    <p:cNvPr id="28826" name="AutoShape 1096"/>
                    <p:cNvSpPr>
                      <a:spLocks noChangeAspect="1" noChangeArrowheads="1"/>
                    </p:cNvSpPr>
                    <p:nvPr/>
                  </p:nvSpPr>
                  <p:spPr bwMode="auto">
                    <a:xfrm>
                      <a:off x="2404" y="985"/>
                      <a:ext cx="137" cy="143"/>
                    </a:xfrm>
                    <a:prstGeom prst="hexagon">
                      <a:avLst>
                        <a:gd name="adj" fmla="val 25000"/>
                        <a:gd name="vf" fmla="val 115470"/>
                      </a:avLst>
                    </a:prstGeom>
                    <a:solidFill>
                      <a:schemeClr val="tx2"/>
                    </a:solidFill>
                    <a:ln w="9525">
                      <a:miter lim="800000"/>
                      <a:headEnd/>
                      <a:tailEnd/>
                    </a:ln>
                    <a:effectLst/>
                    <a:scene3d>
                      <a:camera prst="legacyObliqueRight">
                        <a:rot lat="300000" lon="20399998" rev="0"/>
                      </a:camera>
                      <a:lightRig rig="legacyFlat2" dir="b"/>
                    </a:scene3d>
                    <a:sp3d extrusionH="163500" prstMaterial="legacyPlastic">
                      <a:bevelT w="13500" h="13500" prst="angle"/>
                      <a:bevelB w="13500" h="13500" prst="angle"/>
                      <a:extrusionClr>
                        <a:schemeClr val="tx2"/>
                      </a:extrusionClr>
                    </a:sp3d>
                    <a:extLst>
                      <a:ext uri="{AF507438-7753-43e0-B8FC-AC1667EBCBE1}">
                        <a14:hiddenEffects xmlns:a14="http://schemas.microsoft.com/office/drawing/2010/main">
                          <a:effectLst>
                            <a:outerShdw blurRad="63500" dist="17961" dir="2700000" algn="ctr" rotWithShape="0">
                              <a:srgbClr val="959236">
                                <a:alpha val="74998"/>
                              </a:srgb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nvGrpSpPr>
                    <p:cNvPr id="15" name="Group 1097"/>
                    <p:cNvGrpSpPr>
                      <a:grpSpLocks/>
                    </p:cNvGrpSpPr>
                    <p:nvPr/>
                  </p:nvGrpSpPr>
                  <p:grpSpPr bwMode="auto">
                    <a:xfrm>
                      <a:off x="2613" y="1640"/>
                      <a:ext cx="210" cy="1095"/>
                      <a:chOff x="2613" y="1640"/>
                      <a:chExt cx="210" cy="1095"/>
                    </a:xfrm>
                  </p:grpSpPr>
                  <p:sp>
                    <p:nvSpPr>
                      <p:cNvPr id="28828" name="AutoShape 1098"/>
                      <p:cNvSpPr>
                        <a:spLocks noChangeArrowheads="1"/>
                      </p:cNvSpPr>
                      <p:nvPr/>
                    </p:nvSpPr>
                    <p:spPr bwMode="auto">
                      <a:xfrm rot="10800000">
                        <a:off x="2614" y="2552"/>
                        <a:ext cx="196" cy="183"/>
                      </a:xfrm>
                      <a:prstGeom prst="flowChartOnlineStorage">
                        <a:avLst/>
                      </a:prstGeom>
                      <a:gradFill rotWithShape="1">
                        <a:gsLst>
                          <a:gs pos="0">
                            <a:srgbClr val="99CCFF"/>
                          </a:gs>
                          <a:gs pos="100000">
                            <a:srgbClr val="475E76"/>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829" name="Rectangle 1099"/>
                      <p:cNvSpPr>
                        <a:spLocks noChangeArrowheads="1"/>
                      </p:cNvSpPr>
                      <p:nvPr/>
                    </p:nvSpPr>
                    <p:spPr bwMode="auto">
                      <a:xfrm>
                        <a:off x="2695" y="2056"/>
                        <a:ext cx="83" cy="502"/>
                      </a:xfrm>
                      <a:prstGeom prst="rect">
                        <a:avLst/>
                      </a:prstGeom>
                      <a:gradFill rotWithShape="1">
                        <a:gsLst>
                          <a:gs pos="0">
                            <a:srgbClr val="99CCFF"/>
                          </a:gs>
                          <a:gs pos="100000">
                            <a:srgbClr val="475E7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830" name="Rectangle 1100"/>
                      <p:cNvSpPr>
                        <a:spLocks noChangeArrowheads="1"/>
                      </p:cNvSpPr>
                      <p:nvPr/>
                    </p:nvSpPr>
                    <p:spPr bwMode="auto">
                      <a:xfrm>
                        <a:off x="2650" y="1640"/>
                        <a:ext cx="173" cy="472"/>
                      </a:xfrm>
                      <a:prstGeom prst="rect">
                        <a:avLst/>
                      </a:prstGeom>
                      <a:gradFill rotWithShape="1">
                        <a:gsLst>
                          <a:gs pos="0">
                            <a:srgbClr val="002F47"/>
                          </a:gs>
                          <a:gs pos="50000">
                            <a:srgbClr val="006699"/>
                          </a:gs>
                          <a:gs pos="100000">
                            <a:srgbClr val="002F47"/>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grpSp>
              <p:sp>
                <p:nvSpPr>
                  <p:cNvPr id="57421" name="Rectangle 1101"/>
                  <p:cNvSpPr>
                    <a:spLocks noChangeArrowheads="1"/>
                  </p:cNvSpPr>
                  <p:nvPr/>
                </p:nvSpPr>
                <p:spPr bwMode="auto">
                  <a:xfrm rot="16200000">
                    <a:off x="2593" y="738"/>
                    <a:ext cx="81" cy="75"/>
                  </a:xfrm>
                  <a:prstGeom prst="rect">
                    <a:avLst/>
                  </a:prstGeom>
                  <a:gradFill rotWithShape="1">
                    <a:gsLst>
                      <a:gs pos="0">
                        <a:schemeClr val="hlink">
                          <a:gamma/>
                          <a:shade val="46275"/>
                          <a:invGamma/>
                        </a:schemeClr>
                      </a:gs>
                      <a:gs pos="100000">
                        <a:schemeClr val="hlink"/>
                      </a:gs>
                    </a:gsLst>
                    <a:lin ang="18900000" scaled="1"/>
                  </a:gradFill>
                  <a:ln>
                    <a:noFill/>
                  </a:ln>
                  <a:effectLst/>
                  <a:scene3d>
                    <a:camera prst="legacyObliqueTopRight"/>
                    <a:lightRig rig="legacyFlat3" dir="b"/>
                  </a:scene3d>
                  <a:sp3d extrusionH="36500" prstMaterial="legacyPlastic">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sp>
            <p:nvSpPr>
              <p:cNvPr id="28704" name="AutoShape 1102"/>
              <p:cNvSpPr>
                <a:spLocks/>
              </p:cNvSpPr>
              <p:nvPr/>
            </p:nvSpPr>
            <p:spPr bwMode="auto">
              <a:xfrm rot="5400000">
                <a:off x="2240" y="1955"/>
                <a:ext cx="689" cy="3457"/>
              </a:xfrm>
              <a:prstGeom prst="leftBracket">
                <a:avLst>
                  <a:gd name="adj" fmla="val 4181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nvGrpSpPr>
              <p:cNvPr id="16" name="Group 1103"/>
              <p:cNvGrpSpPr>
                <a:grpSpLocks/>
              </p:cNvGrpSpPr>
              <p:nvPr/>
            </p:nvGrpSpPr>
            <p:grpSpPr bwMode="auto">
              <a:xfrm>
                <a:off x="870" y="3415"/>
                <a:ext cx="3445" cy="789"/>
                <a:chOff x="870" y="3415"/>
                <a:chExt cx="3445" cy="789"/>
              </a:xfrm>
            </p:grpSpPr>
            <p:grpSp>
              <p:nvGrpSpPr>
                <p:cNvPr id="28705" name="Group 1104"/>
                <p:cNvGrpSpPr>
                  <a:grpSpLocks/>
                </p:cNvGrpSpPr>
                <p:nvPr/>
              </p:nvGrpSpPr>
              <p:grpSpPr bwMode="auto">
                <a:xfrm>
                  <a:off x="1718" y="3477"/>
                  <a:ext cx="996" cy="727"/>
                  <a:chOff x="1718" y="3477"/>
                  <a:chExt cx="996" cy="727"/>
                </a:xfrm>
              </p:grpSpPr>
              <p:sp>
                <p:nvSpPr>
                  <p:cNvPr id="28760" name="Text Box 1105"/>
                  <p:cNvSpPr txBox="1">
                    <a:spLocks noChangeArrowheads="1"/>
                  </p:cNvSpPr>
                  <p:nvPr/>
                </p:nvSpPr>
                <p:spPr bwMode="auto">
                  <a:xfrm>
                    <a:off x="1718" y="4012"/>
                    <a:ext cx="9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eaLnBrk="1" hangingPunct="1">
                      <a:lnSpc>
                        <a:spcPct val="100000"/>
                      </a:lnSpc>
                      <a:spcBef>
                        <a:spcPct val="50000"/>
                      </a:spcBef>
                      <a:spcAft>
                        <a:spcPct val="0"/>
                      </a:spcAft>
                      <a:buClrTx/>
                      <a:buFontTx/>
                      <a:buNone/>
                      <a:defRPr/>
                    </a:pPr>
                    <a:r>
                      <a:rPr lang="en-US" sz="1400" b="1" smtClean="0">
                        <a:cs typeface="+mn-cs"/>
                      </a:rPr>
                      <a:t>Proliferation</a:t>
                    </a:r>
                  </a:p>
                </p:txBody>
              </p:sp>
              <p:grpSp>
                <p:nvGrpSpPr>
                  <p:cNvPr id="17" name="Group 1106"/>
                  <p:cNvGrpSpPr>
                    <a:grpSpLocks/>
                  </p:cNvGrpSpPr>
                  <p:nvPr/>
                </p:nvGrpSpPr>
                <p:grpSpPr bwMode="auto">
                  <a:xfrm flipH="1">
                    <a:off x="1954" y="3477"/>
                    <a:ext cx="546" cy="455"/>
                    <a:chOff x="1812" y="2285"/>
                    <a:chExt cx="685" cy="570"/>
                  </a:xfrm>
                </p:grpSpPr>
                <p:grpSp>
                  <p:nvGrpSpPr>
                    <p:cNvPr id="28761" name="Group 1107"/>
                    <p:cNvGrpSpPr>
                      <a:grpSpLocks/>
                    </p:cNvGrpSpPr>
                    <p:nvPr/>
                  </p:nvGrpSpPr>
                  <p:grpSpPr bwMode="auto">
                    <a:xfrm>
                      <a:off x="2210" y="2382"/>
                      <a:ext cx="112" cy="114"/>
                      <a:chOff x="2477" y="3375"/>
                      <a:chExt cx="147" cy="149"/>
                    </a:xfrm>
                  </p:grpSpPr>
                  <p:sp>
                    <p:nvSpPr>
                      <p:cNvPr id="28816" name="Oval 1108"/>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29" name="Oval 1109"/>
                      <p:cNvSpPr>
                        <a:spLocks noChangeArrowheads="1"/>
                      </p:cNvSpPr>
                      <p:nvPr/>
                    </p:nvSpPr>
                    <p:spPr bwMode="auto">
                      <a:xfrm>
                        <a:off x="2477" y="3373"/>
                        <a:ext cx="143" cy="142"/>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62" name="Group 1110"/>
                    <p:cNvGrpSpPr>
                      <a:grpSpLocks/>
                    </p:cNvGrpSpPr>
                    <p:nvPr/>
                  </p:nvGrpSpPr>
                  <p:grpSpPr bwMode="auto">
                    <a:xfrm>
                      <a:off x="1978" y="2644"/>
                      <a:ext cx="105" cy="106"/>
                      <a:chOff x="2477" y="3375"/>
                      <a:chExt cx="147" cy="149"/>
                    </a:xfrm>
                  </p:grpSpPr>
                  <p:sp>
                    <p:nvSpPr>
                      <p:cNvPr id="28814" name="Oval 1111"/>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32" name="Oval 1112"/>
                      <p:cNvSpPr>
                        <a:spLocks noChangeArrowheads="1"/>
                      </p:cNvSpPr>
                      <p:nvPr/>
                    </p:nvSpPr>
                    <p:spPr bwMode="auto">
                      <a:xfrm>
                        <a:off x="2475" y="3378"/>
                        <a:ext cx="144" cy="137"/>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63" name="Group 1113"/>
                    <p:cNvGrpSpPr>
                      <a:grpSpLocks/>
                    </p:cNvGrpSpPr>
                    <p:nvPr/>
                  </p:nvGrpSpPr>
                  <p:grpSpPr bwMode="auto">
                    <a:xfrm>
                      <a:off x="1886" y="2379"/>
                      <a:ext cx="93" cy="94"/>
                      <a:chOff x="2477" y="3375"/>
                      <a:chExt cx="147" cy="149"/>
                    </a:xfrm>
                  </p:grpSpPr>
                  <p:sp>
                    <p:nvSpPr>
                      <p:cNvPr id="28812" name="Oval 1114"/>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35" name="Oval 1115"/>
                      <p:cNvSpPr>
                        <a:spLocks noChangeArrowheads="1"/>
                      </p:cNvSpPr>
                      <p:nvPr/>
                    </p:nvSpPr>
                    <p:spPr bwMode="auto">
                      <a:xfrm>
                        <a:off x="2477" y="3375"/>
                        <a:ext cx="141" cy="141"/>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64" name="Group 1116"/>
                    <p:cNvGrpSpPr>
                      <a:grpSpLocks/>
                    </p:cNvGrpSpPr>
                    <p:nvPr/>
                  </p:nvGrpSpPr>
                  <p:grpSpPr bwMode="auto">
                    <a:xfrm>
                      <a:off x="2099" y="2391"/>
                      <a:ext cx="93" cy="94"/>
                      <a:chOff x="2477" y="3375"/>
                      <a:chExt cx="147" cy="149"/>
                    </a:xfrm>
                  </p:grpSpPr>
                  <p:sp>
                    <p:nvSpPr>
                      <p:cNvPr id="28810" name="Oval 1117"/>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38" name="Oval 1118"/>
                      <p:cNvSpPr>
                        <a:spLocks noChangeArrowheads="1"/>
                      </p:cNvSpPr>
                      <p:nvPr/>
                    </p:nvSpPr>
                    <p:spPr bwMode="auto">
                      <a:xfrm>
                        <a:off x="2477" y="3378"/>
                        <a:ext cx="141" cy="139"/>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65" name="Group 1119"/>
                    <p:cNvGrpSpPr>
                      <a:grpSpLocks/>
                    </p:cNvGrpSpPr>
                    <p:nvPr/>
                  </p:nvGrpSpPr>
                  <p:grpSpPr bwMode="auto">
                    <a:xfrm>
                      <a:off x="2245" y="2472"/>
                      <a:ext cx="147" cy="149"/>
                      <a:chOff x="2477" y="3375"/>
                      <a:chExt cx="147" cy="149"/>
                    </a:xfrm>
                  </p:grpSpPr>
                  <p:sp>
                    <p:nvSpPr>
                      <p:cNvPr id="28808" name="Oval 1120"/>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41" name="Oval 1121"/>
                      <p:cNvSpPr>
                        <a:spLocks noChangeArrowheads="1"/>
                      </p:cNvSpPr>
                      <p:nvPr/>
                    </p:nvSpPr>
                    <p:spPr bwMode="auto">
                      <a:xfrm>
                        <a:off x="2477" y="3375"/>
                        <a:ext cx="141" cy="142"/>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66" name="Group 1122"/>
                    <p:cNvGrpSpPr>
                      <a:grpSpLocks/>
                    </p:cNvGrpSpPr>
                    <p:nvPr/>
                  </p:nvGrpSpPr>
                  <p:grpSpPr bwMode="auto">
                    <a:xfrm>
                      <a:off x="2068" y="2600"/>
                      <a:ext cx="147" cy="149"/>
                      <a:chOff x="2477" y="3375"/>
                      <a:chExt cx="147" cy="149"/>
                    </a:xfrm>
                  </p:grpSpPr>
                  <p:sp>
                    <p:nvSpPr>
                      <p:cNvPr id="28806" name="Oval 1123"/>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44" name="Oval 1124"/>
                      <p:cNvSpPr>
                        <a:spLocks noChangeArrowheads="1"/>
                      </p:cNvSpPr>
                      <p:nvPr/>
                    </p:nvSpPr>
                    <p:spPr bwMode="auto">
                      <a:xfrm>
                        <a:off x="2477" y="3373"/>
                        <a:ext cx="141" cy="143"/>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67" name="Group 1125"/>
                    <p:cNvGrpSpPr>
                      <a:grpSpLocks/>
                    </p:cNvGrpSpPr>
                    <p:nvPr/>
                  </p:nvGrpSpPr>
                  <p:grpSpPr bwMode="auto">
                    <a:xfrm>
                      <a:off x="2350" y="2583"/>
                      <a:ext cx="147" cy="149"/>
                      <a:chOff x="2477" y="3375"/>
                      <a:chExt cx="147" cy="149"/>
                    </a:xfrm>
                  </p:grpSpPr>
                  <p:sp>
                    <p:nvSpPr>
                      <p:cNvPr id="28804" name="Oval 1126"/>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47" name="Oval 1127"/>
                      <p:cNvSpPr>
                        <a:spLocks noChangeArrowheads="1"/>
                      </p:cNvSpPr>
                      <p:nvPr/>
                    </p:nvSpPr>
                    <p:spPr bwMode="auto">
                      <a:xfrm>
                        <a:off x="2477" y="3375"/>
                        <a:ext cx="141" cy="142"/>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68" name="Group 1128"/>
                    <p:cNvGrpSpPr>
                      <a:grpSpLocks/>
                    </p:cNvGrpSpPr>
                    <p:nvPr/>
                  </p:nvGrpSpPr>
                  <p:grpSpPr bwMode="auto">
                    <a:xfrm rot="-1710681">
                      <a:off x="2317" y="2358"/>
                      <a:ext cx="147" cy="149"/>
                      <a:chOff x="2477" y="3375"/>
                      <a:chExt cx="147" cy="149"/>
                    </a:xfrm>
                  </p:grpSpPr>
                  <p:sp>
                    <p:nvSpPr>
                      <p:cNvPr id="28802" name="Oval 1129"/>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50" name="Oval 1130"/>
                      <p:cNvSpPr>
                        <a:spLocks noChangeArrowheads="1"/>
                      </p:cNvSpPr>
                      <p:nvPr/>
                    </p:nvSpPr>
                    <p:spPr bwMode="auto">
                      <a:xfrm>
                        <a:off x="2480" y="3373"/>
                        <a:ext cx="141" cy="143"/>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69" name="Group 1131"/>
                    <p:cNvGrpSpPr>
                      <a:grpSpLocks/>
                    </p:cNvGrpSpPr>
                    <p:nvPr/>
                  </p:nvGrpSpPr>
                  <p:grpSpPr bwMode="auto">
                    <a:xfrm rot="-1710681">
                      <a:off x="1957" y="2344"/>
                      <a:ext cx="164" cy="166"/>
                      <a:chOff x="2477" y="3375"/>
                      <a:chExt cx="147" cy="149"/>
                    </a:xfrm>
                  </p:grpSpPr>
                  <p:sp>
                    <p:nvSpPr>
                      <p:cNvPr id="28800" name="Oval 1132"/>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53" name="Oval 1133"/>
                      <p:cNvSpPr>
                        <a:spLocks noChangeArrowheads="1"/>
                      </p:cNvSpPr>
                      <p:nvPr/>
                    </p:nvSpPr>
                    <p:spPr bwMode="auto">
                      <a:xfrm>
                        <a:off x="2479" y="3374"/>
                        <a:ext cx="141" cy="143"/>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0" name="Group 1134"/>
                    <p:cNvGrpSpPr>
                      <a:grpSpLocks/>
                    </p:cNvGrpSpPr>
                    <p:nvPr/>
                  </p:nvGrpSpPr>
                  <p:grpSpPr bwMode="auto">
                    <a:xfrm rot="5114289">
                      <a:off x="1813" y="2454"/>
                      <a:ext cx="164" cy="166"/>
                      <a:chOff x="2477" y="3375"/>
                      <a:chExt cx="147" cy="149"/>
                    </a:xfrm>
                  </p:grpSpPr>
                  <p:sp>
                    <p:nvSpPr>
                      <p:cNvPr id="28798" name="Oval 1135"/>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56" name="Oval 1136"/>
                      <p:cNvSpPr>
                        <a:spLocks noChangeArrowheads="1"/>
                      </p:cNvSpPr>
                      <p:nvPr/>
                    </p:nvSpPr>
                    <p:spPr bwMode="auto">
                      <a:xfrm>
                        <a:off x="2479" y="3375"/>
                        <a:ext cx="141" cy="141"/>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1" name="Group 1137"/>
                    <p:cNvGrpSpPr>
                      <a:grpSpLocks/>
                    </p:cNvGrpSpPr>
                    <p:nvPr/>
                  </p:nvGrpSpPr>
                  <p:grpSpPr bwMode="auto">
                    <a:xfrm>
                      <a:off x="2127" y="2706"/>
                      <a:ext cx="147" cy="149"/>
                      <a:chOff x="2477" y="3375"/>
                      <a:chExt cx="147" cy="149"/>
                    </a:xfrm>
                  </p:grpSpPr>
                  <p:sp>
                    <p:nvSpPr>
                      <p:cNvPr id="28796" name="Oval 1138"/>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59" name="Oval 1139"/>
                      <p:cNvSpPr>
                        <a:spLocks noChangeArrowheads="1"/>
                      </p:cNvSpPr>
                      <p:nvPr/>
                    </p:nvSpPr>
                    <p:spPr bwMode="auto">
                      <a:xfrm>
                        <a:off x="2477" y="3375"/>
                        <a:ext cx="141" cy="142"/>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2" name="Group 1140"/>
                    <p:cNvGrpSpPr>
                      <a:grpSpLocks/>
                    </p:cNvGrpSpPr>
                    <p:nvPr/>
                  </p:nvGrpSpPr>
                  <p:grpSpPr bwMode="auto">
                    <a:xfrm>
                      <a:off x="2216" y="2607"/>
                      <a:ext cx="147" cy="149"/>
                      <a:chOff x="2477" y="3375"/>
                      <a:chExt cx="147" cy="149"/>
                    </a:xfrm>
                  </p:grpSpPr>
                  <p:sp>
                    <p:nvSpPr>
                      <p:cNvPr id="28794" name="Oval 1141"/>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62" name="Oval 1142"/>
                      <p:cNvSpPr>
                        <a:spLocks noChangeArrowheads="1"/>
                      </p:cNvSpPr>
                      <p:nvPr/>
                    </p:nvSpPr>
                    <p:spPr bwMode="auto">
                      <a:xfrm>
                        <a:off x="2477" y="3375"/>
                        <a:ext cx="141" cy="142"/>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3" name="Group 1143"/>
                    <p:cNvGrpSpPr>
                      <a:grpSpLocks/>
                    </p:cNvGrpSpPr>
                    <p:nvPr/>
                  </p:nvGrpSpPr>
                  <p:grpSpPr bwMode="auto">
                    <a:xfrm>
                      <a:off x="2113" y="2466"/>
                      <a:ext cx="147" cy="149"/>
                      <a:chOff x="2477" y="3375"/>
                      <a:chExt cx="147" cy="149"/>
                    </a:xfrm>
                  </p:grpSpPr>
                  <p:sp>
                    <p:nvSpPr>
                      <p:cNvPr id="28792" name="Oval 1144"/>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65" name="Oval 1145"/>
                      <p:cNvSpPr>
                        <a:spLocks noChangeArrowheads="1"/>
                      </p:cNvSpPr>
                      <p:nvPr/>
                    </p:nvSpPr>
                    <p:spPr bwMode="auto">
                      <a:xfrm>
                        <a:off x="2477" y="3373"/>
                        <a:ext cx="141" cy="143"/>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4" name="Group 1146"/>
                    <p:cNvGrpSpPr>
                      <a:grpSpLocks/>
                    </p:cNvGrpSpPr>
                    <p:nvPr/>
                  </p:nvGrpSpPr>
                  <p:grpSpPr bwMode="auto">
                    <a:xfrm>
                      <a:off x="1976" y="2496"/>
                      <a:ext cx="147" cy="149"/>
                      <a:chOff x="2477" y="3375"/>
                      <a:chExt cx="147" cy="149"/>
                    </a:xfrm>
                  </p:grpSpPr>
                  <p:sp>
                    <p:nvSpPr>
                      <p:cNvPr id="28790" name="Oval 1147"/>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68" name="Oval 1148"/>
                      <p:cNvSpPr>
                        <a:spLocks noChangeArrowheads="1"/>
                      </p:cNvSpPr>
                      <p:nvPr/>
                    </p:nvSpPr>
                    <p:spPr bwMode="auto">
                      <a:xfrm>
                        <a:off x="2477" y="3373"/>
                        <a:ext cx="141" cy="143"/>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5" name="Group 1149"/>
                    <p:cNvGrpSpPr>
                      <a:grpSpLocks/>
                    </p:cNvGrpSpPr>
                    <p:nvPr/>
                  </p:nvGrpSpPr>
                  <p:grpSpPr bwMode="auto">
                    <a:xfrm>
                      <a:off x="2120" y="2285"/>
                      <a:ext cx="147" cy="149"/>
                      <a:chOff x="2477" y="3375"/>
                      <a:chExt cx="147" cy="149"/>
                    </a:xfrm>
                  </p:grpSpPr>
                  <p:sp>
                    <p:nvSpPr>
                      <p:cNvPr id="28788" name="Oval 1150"/>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71" name="Oval 1151"/>
                      <p:cNvSpPr>
                        <a:spLocks noChangeArrowheads="1"/>
                      </p:cNvSpPr>
                      <p:nvPr/>
                    </p:nvSpPr>
                    <p:spPr bwMode="auto">
                      <a:xfrm>
                        <a:off x="2479" y="3375"/>
                        <a:ext cx="141" cy="142"/>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6" name="Group 1152"/>
                    <p:cNvGrpSpPr>
                      <a:grpSpLocks/>
                    </p:cNvGrpSpPr>
                    <p:nvPr/>
                  </p:nvGrpSpPr>
                  <p:grpSpPr bwMode="auto">
                    <a:xfrm>
                      <a:off x="2039" y="2722"/>
                      <a:ext cx="93" cy="94"/>
                      <a:chOff x="2477" y="3375"/>
                      <a:chExt cx="147" cy="149"/>
                    </a:xfrm>
                  </p:grpSpPr>
                  <p:sp>
                    <p:nvSpPr>
                      <p:cNvPr id="28786" name="Oval 1153"/>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74" name="Oval 1154"/>
                      <p:cNvSpPr>
                        <a:spLocks noChangeArrowheads="1"/>
                      </p:cNvSpPr>
                      <p:nvPr/>
                    </p:nvSpPr>
                    <p:spPr bwMode="auto">
                      <a:xfrm>
                        <a:off x="2477" y="3375"/>
                        <a:ext cx="141" cy="141"/>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7" name="Group 1155"/>
                    <p:cNvGrpSpPr>
                      <a:grpSpLocks/>
                    </p:cNvGrpSpPr>
                    <p:nvPr/>
                  </p:nvGrpSpPr>
                  <p:grpSpPr bwMode="auto">
                    <a:xfrm>
                      <a:off x="1907" y="2598"/>
                      <a:ext cx="93" cy="94"/>
                      <a:chOff x="2477" y="3375"/>
                      <a:chExt cx="147" cy="149"/>
                    </a:xfrm>
                  </p:grpSpPr>
                  <p:sp>
                    <p:nvSpPr>
                      <p:cNvPr id="28784" name="Oval 1156"/>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77" name="Oval 1157"/>
                      <p:cNvSpPr>
                        <a:spLocks noChangeArrowheads="1"/>
                      </p:cNvSpPr>
                      <p:nvPr/>
                    </p:nvSpPr>
                    <p:spPr bwMode="auto">
                      <a:xfrm>
                        <a:off x="2480" y="3375"/>
                        <a:ext cx="139" cy="141"/>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8" name="Group 1158"/>
                    <p:cNvGrpSpPr>
                      <a:grpSpLocks/>
                    </p:cNvGrpSpPr>
                    <p:nvPr/>
                  </p:nvGrpSpPr>
                  <p:grpSpPr bwMode="auto">
                    <a:xfrm>
                      <a:off x="1903" y="2694"/>
                      <a:ext cx="105" cy="106"/>
                      <a:chOff x="2477" y="3375"/>
                      <a:chExt cx="147" cy="149"/>
                    </a:xfrm>
                  </p:grpSpPr>
                  <p:sp>
                    <p:nvSpPr>
                      <p:cNvPr id="28782" name="Oval 1159"/>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80" name="Oval 1160"/>
                      <p:cNvSpPr>
                        <a:spLocks noChangeArrowheads="1"/>
                      </p:cNvSpPr>
                      <p:nvPr/>
                    </p:nvSpPr>
                    <p:spPr bwMode="auto">
                      <a:xfrm>
                        <a:off x="2480" y="3372"/>
                        <a:ext cx="139" cy="143"/>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nvGrpSpPr>
                    <p:cNvPr id="28779" name="Group 1161"/>
                    <p:cNvGrpSpPr>
                      <a:grpSpLocks/>
                    </p:cNvGrpSpPr>
                    <p:nvPr/>
                  </p:nvGrpSpPr>
                  <p:grpSpPr bwMode="auto">
                    <a:xfrm>
                      <a:off x="1850" y="2651"/>
                      <a:ext cx="74" cy="75"/>
                      <a:chOff x="2477" y="3375"/>
                      <a:chExt cx="147" cy="149"/>
                    </a:xfrm>
                  </p:grpSpPr>
                  <p:sp>
                    <p:nvSpPr>
                      <p:cNvPr id="28780" name="Oval 1162"/>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alpha val="74997"/>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charset="0"/>
                          <a:buChar char="§"/>
                        </a:pPr>
                        <a:endParaRPr lang="en-US"/>
                      </a:p>
                    </p:txBody>
                  </p:sp>
                  <p:sp>
                    <p:nvSpPr>
                      <p:cNvPr id="57483" name="Oval 1163"/>
                      <p:cNvSpPr>
                        <a:spLocks noChangeArrowheads="1"/>
                      </p:cNvSpPr>
                      <p:nvPr/>
                    </p:nvSpPr>
                    <p:spPr bwMode="auto">
                      <a:xfrm>
                        <a:off x="2476" y="3375"/>
                        <a:ext cx="142" cy="142"/>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grpSp>
            </p:grpSp>
            <p:grpSp>
              <p:nvGrpSpPr>
                <p:cNvPr id="28706" name="Group 1164"/>
                <p:cNvGrpSpPr>
                  <a:grpSpLocks/>
                </p:cNvGrpSpPr>
                <p:nvPr/>
              </p:nvGrpSpPr>
              <p:grpSpPr bwMode="auto">
                <a:xfrm>
                  <a:off x="3367" y="3473"/>
                  <a:ext cx="948" cy="725"/>
                  <a:chOff x="3367" y="3473"/>
                  <a:chExt cx="948" cy="725"/>
                </a:xfrm>
              </p:grpSpPr>
              <p:sp>
                <p:nvSpPr>
                  <p:cNvPr id="28732" name="Text Box 1165"/>
                  <p:cNvSpPr txBox="1">
                    <a:spLocks noChangeArrowheads="1"/>
                  </p:cNvSpPr>
                  <p:nvPr/>
                </p:nvSpPr>
                <p:spPr bwMode="auto">
                  <a:xfrm>
                    <a:off x="3367" y="4006"/>
                    <a:ext cx="94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eaLnBrk="1" hangingPunct="1">
                      <a:lnSpc>
                        <a:spcPct val="100000"/>
                      </a:lnSpc>
                      <a:spcBef>
                        <a:spcPct val="50000"/>
                      </a:spcBef>
                      <a:spcAft>
                        <a:spcPct val="0"/>
                      </a:spcAft>
                      <a:buClrTx/>
                      <a:buFontTx/>
                      <a:buNone/>
                      <a:defRPr/>
                    </a:pPr>
                    <a:r>
                      <a:rPr lang="en-US" sz="1400" b="1" smtClean="0">
                        <a:cs typeface="+mn-cs"/>
                      </a:rPr>
                      <a:t>Metastasis</a:t>
                    </a:r>
                  </a:p>
                </p:txBody>
              </p:sp>
              <p:grpSp>
                <p:nvGrpSpPr>
                  <p:cNvPr id="18" name="Group 1166"/>
                  <p:cNvGrpSpPr>
                    <a:grpSpLocks/>
                  </p:cNvGrpSpPr>
                  <p:nvPr/>
                </p:nvGrpSpPr>
                <p:grpSpPr bwMode="auto">
                  <a:xfrm flipH="1">
                    <a:off x="3517" y="3473"/>
                    <a:ext cx="590" cy="480"/>
                    <a:chOff x="4405" y="2253"/>
                    <a:chExt cx="944" cy="767"/>
                  </a:xfrm>
                </p:grpSpPr>
                <p:grpSp>
                  <p:nvGrpSpPr>
                    <p:cNvPr id="28733" name="Group 1167"/>
                    <p:cNvGrpSpPr>
                      <a:grpSpLocks/>
                    </p:cNvGrpSpPr>
                    <p:nvPr/>
                  </p:nvGrpSpPr>
                  <p:grpSpPr bwMode="auto">
                    <a:xfrm>
                      <a:off x="4544" y="2253"/>
                      <a:ext cx="608" cy="574"/>
                      <a:chOff x="4448" y="3053"/>
                      <a:chExt cx="608" cy="574"/>
                    </a:xfrm>
                  </p:grpSpPr>
                  <p:sp>
                    <p:nvSpPr>
                      <p:cNvPr id="19" name="Freeform 1168"/>
                      <p:cNvSpPr>
                        <a:spLocks/>
                      </p:cNvSpPr>
                      <p:nvPr/>
                    </p:nvSpPr>
                    <p:spPr bwMode="auto">
                      <a:xfrm>
                        <a:off x="4457" y="3067"/>
                        <a:ext cx="599" cy="560"/>
                      </a:xfrm>
                      <a:custGeom>
                        <a:avLst/>
                        <a:gdLst>
                          <a:gd name="T0" fmla="*/ 230 w 599"/>
                          <a:gd name="T1" fmla="*/ 304 h 560"/>
                          <a:gd name="T2" fmla="*/ 179 w 599"/>
                          <a:gd name="T3" fmla="*/ 436 h 560"/>
                          <a:gd name="T4" fmla="*/ 201 w 599"/>
                          <a:gd name="T5" fmla="*/ 540 h 560"/>
                          <a:gd name="T6" fmla="*/ 273 w 599"/>
                          <a:gd name="T7" fmla="*/ 547 h 560"/>
                          <a:gd name="T8" fmla="*/ 256 w 599"/>
                          <a:gd name="T9" fmla="*/ 463 h 560"/>
                          <a:gd name="T10" fmla="*/ 223 w 599"/>
                          <a:gd name="T11" fmla="*/ 439 h 560"/>
                          <a:gd name="T12" fmla="*/ 311 w 599"/>
                          <a:gd name="T13" fmla="*/ 321 h 560"/>
                          <a:gd name="T14" fmla="*/ 357 w 599"/>
                          <a:gd name="T15" fmla="*/ 360 h 560"/>
                          <a:gd name="T16" fmla="*/ 491 w 599"/>
                          <a:gd name="T17" fmla="*/ 396 h 560"/>
                          <a:gd name="T18" fmla="*/ 587 w 599"/>
                          <a:gd name="T19" fmla="*/ 381 h 560"/>
                          <a:gd name="T20" fmla="*/ 561 w 599"/>
                          <a:gd name="T21" fmla="*/ 328 h 560"/>
                          <a:gd name="T22" fmla="*/ 446 w 599"/>
                          <a:gd name="T23" fmla="*/ 340 h 560"/>
                          <a:gd name="T24" fmla="*/ 383 w 599"/>
                          <a:gd name="T25" fmla="*/ 316 h 560"/>
                          <a:gd name="T26" fmla="*/ 391 w 599"/>
                          <a:gd name="T27" fmla="*/ 268 h 560"/>
                          <a:gd name="T28" fmla="*/ 359 w 599"/>
                          <a:gd name="T29" fmla="*/ 208 h 560"/>
                          <a:gd name="T30" fmla="*/ 338 w 599"/>
                          <a:gd name="T31" fmla="*/ 187 h 560"/>
                          <a:gd name="T32" fmla="*/ 371 w 599"/>
                          <a:gd name="T33" fmla="*/ 146 h 560"/>
                          <a:gd name="T34" fmla="*/ 451 w 599"/>
                          <a:gd name="T35" fmla="*/ 141 h 560"/>
                          <a:gd name="T36" fmla="*/ 506 w 599"/>
                          <a:gd name="T37" fmla="*/ 96 h 560"/>
                          <a:gd name="T38" fmla="*/ 472 w 599"/>
                          <a:gd name="T39" fmla="*/ 50 h 560"/>
                          <a:gd name="T40" fmla="*/ 388 w 599"/>
                          <a:gd name="T41" fmla="*/ 81 h 560"/>
                          <a:gd name="T42" fmla="*/ 347 w 599"/>
                          <a:gd name="T43" fmla="*/ 110 h 560"/>
                          <a:gd name="T44" fmla="*/ 302 w 599"/>
                          <a:gd name="T45" fmla="*/ 168 h 560"/>
                          <a:gd name="T46" fmla="*/ 254 w 599"/>
                          <a:gd name="T47" fmla="*/ 141 h 560"/>
                          <a:gd name="T48" fmla="*/ 239 w 599"/>
                          <a:gd name="T49" fmla="*/ 33 h 560"/>
                          <a:gd name="T50" fmla="*/ 167 w 599"/>
                          <a:gd name="T51" fmla="*/ 2 h 560"/>
                          <a:gd name="T52" fmla="*/ 131 w 599"/>
                          <a:gd name="T53" fmla="*/ 19 h 560"/>
                          <a:gd name="T54" fmla="*/ 151 w 599"/>
                          <a:gd name="T55" fmla="*/ 72 h 560"/>
                          <a:gd name="T56" fmla="*/ 206 w 599"/>
                          <a:gd name="T57" fmla="*/ 103 h 560"/>
                          <a:gd name="T58" fmla="*/ 225 w 599"/>
                          <a:gd name="T59" fmla="*/ 160 h 560"/>
                          <a:gd name="T60" fmla="*/ 208 w 599"/>
                          <a:gd name="T61" fmla="*/ 175 h 560"/>
                          <a:gd name="T62" fmla="*/ 194 w 599"/>
                          <a:gd name="T63" fmla="*/ 213 h 560"/>
                          <a:gd name="T64" fmla="*/ 95 w 599"/>
                          <a:gd name="T65" fmla="*/ 182 h 560"/>
                          <a:gd name="T66" fmla="*/ 28 w 599"/>
                          <a:gd name="T67" fmla="*/ 184 h 560"/>
                          <a:gd name="T68" fmla="*/ 2 w 599"/>
                          <a:gd name="T69" fmla="*/ 235 h 560"/>
                          <a:gd name="T70" fmla="*/ 43 w 599"/>
                          <a:gd name="T71" fmla="*/ 290 h 560"/>
                          <a:gd name="T72" fmla="*/ 110 w 599"/>
                          <a:gd name="T73" fmla="*/ 259 h 560"/>
                          <a:gd name="T74" fmla="*/ 129 w 599"/>
                          <a:gd name="T75" fmla="*/ 240 h 560"/>
                          <a:gd name="T76" fmla="*/ 201 w 599"/>
                          <a:gd name="T77" fmla="*/ 261 h 560"/>
                          <a:gd name="T78" fmla="*/ 230 w 599"/>
                          <a:gd name="T79" fmla="*/ 304 h 5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9" h="560">
                            <a:moveTo>
                              <a:pt x="230" y="304"/>
                            </a:moveTo>
                            <a:cubicBezTo>
                              <a:pt x="226" y="333"/>
                              <a:pt x="184" y="397"/>
                              <a:pt x="179" y="436"/>
                            </a:cubicBezTo>
                            <a:cubicBezTo>
                              <a:pt x="174" y="475"/>
                              <a:pt x="185" y="522"/>
                              <a:pt x="201" y="540"/>
                            </a:cubicBezTo>
                            <a:cubicBezTo>
                              <a:pt x="217" y="558"/>
                              <a:pt x="264" y="560"/>
                              <a:pt x="273" y="547"/>
                            </a:cubicBezTo>
                            <a:cubicBezTo>
                              <a:pt x="282" y="534"/>
                              <a:pt x="264" y="481"/>
                              <a:pt x="256" y="463"/>
                            </a:cubicBezTo>
                            <a:cubicBezTo>
                              <a:pt x="248" y="445"/>
                              <a:pt x="214" y="463"/>
                              <a:pt x="223" y="439"/>
                            </a:cubicBezTo>
                            <a:cubicBezTo>
                              <a:pt x="232" y="415"/>
                              <a:pt x="289" y="334"/>
                              <a:pt x="311" y="321"/>
                            </a:cubicBezTo>
                            <a:cubicBezTo>
                              <a:pt x="333" y="308"/>
                              <a:pt x="327" y="348"/>
                              <a:pt x="357" y="360"/>
                            </a:cubicBezTo>
                            <a:cubicBezTo>
                              <a:pt x="387" y="372"/>
                              <a:pt x="453" y="393"/>
                              <a:pt x="491" y="396"/>
                            </a:cubicBezTo>
                            <a:cubicBezTo>
                              <a:pt x="529" y="399"/>
                              <a:pt x="575" y="392"/>
                              <a:pt x="587" y="381"/>
                            </a:cubicBezTo>
                            <a:cubicBezTo>
                              <a:pt x="599" y="370"/>
                              <a:pt x="584" y="335"/>
                              <a:pt x="561" y="328"/>
                            </a:cubicBezTo>
                            <a:cubicBezTo>
                              <a:pt x="538" y="321"/>
                              <a:pt x="476" y="342"/>
                              <a:pt x="446" y="340"/>
                            </a:cubicBezTo>
                            <a:cubicBezTo>
                              <a:pt x="416" y="338"/>
                              <a:pt x="392" y="328"/>
                              <a:pt x="383" y="316"/>
                            </a:cubicBezTo>
                            <a:cubicBezTo>
                              <a:pt x="374" y="304"/>
                              <a:pt x="395" y="286"/>
                              <a:pt x="391" y="268"/>
                            </a:cubicBezTo>
                            <a:cubicBezTo>
                              <a:pt x="387" y="250"/>
                              <a:pt x="368" y="221"/>
                              <a:pt x="359" y="208"/>
                            </a:cubicBezTo>
                            <a:cubicBezTo>
                              <a:pt x="350" y="195"/>
                              <a:pt x="336" y="197"/>
                              <a:pt x="338" y="187"/>
                            </a:cubicBezTo>
                            <a:cubicBezTo>
                              <a:pt x="340" y="177"/>
                              <a:pt x="352" y="154"/>
                              <a:pt x="371" y="146"/>
                            </a:cubicBezTo>
                            <a:cubicBezTo>
                              <a:pt x="390" y="138"/>
                              <a:pt x="429" y="149"/>
                              <a:pt x="451" y="141"/>
                            </a:cubicBezTo>
                            <a:cubicBezTo>
                              <a:pt x="473" y="133"/>
                              <a:pt x="503" y="111"/>
                              <a:pt x="506" y="96"/>
                            </a:cubicBezTo>
                            <a:cubicBezTo>
                              <a:pt x="509" y="81"/>
                              <a:pt x="492" y="52"/>
                              <a:pt x="472" y="50"/>
                            </a:cubicBezTo>
                            <a:cubicBezTo>
                              <a:pt x="452" y="48"/>
                              <a:pt x="409" y="71"/>
                              <a:pt x="388" y="81"/>
                            </a:cubicBezTo>
                            <a:cubicBezTo>
                              <a:pt x="367" y="91"/>
                              <a:pt x="361" y="96"/>
                              <a:pt x="347" y="110"/>
                            </a:cubicBezTo>
                            <a:cubicBezTo>
                              <a:pt x="333" y="124"/>
                              <a:pt x="317" y="163"/>
                              <a:pt x="302" y="168"/>
                            </a:cubicBezTo>
                            <a:cubicBezTo>
                              <a:pt x="287" y="173"/>
                              <a:pt x="264" y="163"/>
                              <a:pt x="254" y="141"/>
                            </a:cubicBezTo>
                            <a:cubicBezTo>
                              <a:pt x="244" y="119"/>
                              <a:pt x="253" y="56"/>
                              <a:pt x="239" y="33"/>
                            </a:cubicBezTo>
                            <a:cubicBezTo>
                              <a:pt x="225" y="10"/>
                              <a:pt x="185" y="4"/>
                              <a:pt x="167" y="2"/>
                            </a:cubicBezTo>
                            <a:cubicBezTo>
                              <a:pt x="149" y="0"/>
                              <a:pt x="134" y="7"/>
                              <a:pt x="131" y="19"/>
                            </a:cubicBezTo>
                            <a:cubicBezTo>
                              <a:pt x="128" y="31"/>
                              <a:pt x="139" y="58"/>
                              <a:pt x="151" y="72"/>
                            </a:cubicBezTo>
                            <a:cubicBezTo>
                              <a:pt x="163" y="86"/>
                              <a:pt x="194" y="88"/>
                              <a:pt x="206" y="103"/>
                            </a:cubicBezTo>
                            <a:cubicBezTo>
                              <a:pt x="218" y="118"/>
                              <a:pt x="225" y="148"/>
                              <a:pt x="225" y="160"/>
                            </a:cubicBezTo>
                            <a:cubicBezTo>
                              <a:pt x="225" y="172"/>
                              <a:pt x="213" y="166"/>
                              <a:pt x="208" y="175"/>
                            </a:cubicBezTo>
                            <a:cubicBezTo>
                              <a:pt x="203" y="184"/>
                              <a:pt x="213" y="212"/>
                              <a:pt x="194" y="213"/>
                            </a:cubicBezTo>
                            <a:cubicBezTo>
                              <a:pt x="175" y="214"/>
                              <a:pt x="123" y="187"/>
                              <a:pt x="95" y="182"/>
                            </a:cubicBezTo>
                            <a:cubicBezTo>
                              <a:pt x="67" y="177"/>
                              <a:pt x="43" y="175"/>
                              <a:pt x="28" y="184"/>
                            </a:cubicBezTo>
                            <a:cubicBezTo>
                              <a:pt x="13" y="193"/>
                              <a:pt x="0" y="217"/>
                              <a:pt x="2" y="235"/>
                            </a:cubicBezTo>
                            <a:cubicBezTo>
                              <a:pt x="4" y="253"/>
                              <a:pt x="25" y="286"/>
                              <a:pt x="43" y="290"/>
                            </a:cubicBezTo>
                            <a:cubicBezTo>
                              <a:pt x="61" y="294"/>
                              <a:pt x="96" y="267"/>
                              <a:pt x="110" y="259"/>
                            </a:cubicBezTo>
                            <a:cubicBezTo>
                              <a:pt x="124" y="251"/>
                              <a:pt x="114" y="240"/>
                              <a:pt x="129" y="240"/>
                            </a:cubicBezTo>
                            <a:cubicBezTo>
                              <a:pt x="144" y="240"/>
                              <a:pt x="183" y="251"/>
                              <a:pt x="201" y="261"/>
                            </a:cubicBezTo>
                            <a:cubicBezTo>
                              <a:pt x="219" y="271"/>
                              <a:pt x="234" y="275"/>
                              <a:pt x="230" y="304"/>
                            </a:cubicBezTo>
                            <a:close/>
                          </a:path>
                        </a:pathLst>
                      </a:custGeom>
                      <a:solidFill>
                        <a:srgbClr val="545458"/>
                      </a:solidFill>
                      <a:ln>
                        <a:noFill/>
                      </a:ln>
                      <a:effectLst/>
                      <a:extLst>
                        <a:ext uri="{91240B29-F687-4f45-9708-019B960494DF}">
                          <a14:hiddenLine xmlns:a14="http://schemas.microsoft.com/office/drawing/2010/main" w="9525" cap="flat" cmpd="sng">
                            <a:solidFill>
                              <a:srgbClr val="B2B2B2"/>
                            </a:solidFill>
                            <a:prstDash val="solid"/>
                            <a:round/>
                            <a:headEnd/>
                            <a:tailEnd/>
                          </a14:hiddenLine>
                        </a:ext>
                        <a:ext uri="{AF507438-7753-43e0-B8FC-AC1667EBCBE1}">
                          <a14:hiddenEffects xmlns:a14="http://schemas.microsoft.com/office/drawing/2010/main">
                            <a:effectLst>
                              <a:outerShdw dist="17961" dir="2700000" algn="ctr" rotWithShape="0">
                                <a:srgbClr val="323235"/>
                              </a:outerShdw>
                            </a:effectLst>
                          </a14:hiddenEffects>
                        </a:ext>
                      </a:extLst>
                    </p:spPr>
                    <p:txBody>
                      <a:bodyPr/>
                      <a:lstStyle/>
                      <a:p>
                        <a:endParaRPr lang="en-US"/>
                      </a:p>
                    </p:txBody>
                  </p:sp>
                  <p:sp>
                    <p:nvSpPr>
                      <p:cNvPr id="28752" name="Freeform 1169"/>
                      <p:cNvSpPr>
                        <a:spLocks/>
                      </p:cNvSpPr>
                      <p:nvPr/>
                    </p:nvSpPr>
                    <p:spPr bwMode="auto">
                      <a:xfrm>
                        <a:off x="4448" y="3053"/>
                        <a:ext cx="599" cy="560"/>
                      </a:xfrm>
                      <a:custGeom>
                        <a:avLst/>
                        <a:gdLst>
                          <a:gd name="T0" fmla="*/ 230 w 599"/>
                          <a:gd name="T1" fmla="*/ 304 h 560"/>
                          <a:gd name="T2" fmla="*/ 179 w 599"/>
                          <a:gd name="T3" fmla="*/ 436 h 560"/>
                          <a:gd name="T4" fmla="*/ 201 w 599"/>
                          <a:gd name="T5" fmla="*/ 540 h 560"/>
                          <a:gd name="T6" fmla="*/ 273 w 599"/>
                          <a:gd name="T7" fmla="*/ 547 h 560"/>
                          <a:gd name="T8" fmla="*/ 256 w 599"/>
                          <a:gd name="T9" fmla="*/ 463 h 560"/>
                          <a:gd name="T10" fmla="*/ 223 w 599"/>
                          <a:gd name="T11" fmla="*/ 439 h 560"/>
                          <a:gd name="T12" fmla="*/ 311 w 599"/>
                          <a:gd name="T13" fmla="*/ 321 h 560"/>
                          <a:gd name="T14" fmla="*/ 357 w 599"/>
                          <a:gd name="T15" fmla="*/ 360 h 560"/>
                          <a:gd name="T16" fmla="*/ 491 w 599"/>
                          <a:gd name="T17" fmla="*/ 396 h 560"/>
                          <a:gd name="T18" fmla="*/ 587 w 599"/>
                          <a:gd name="T19" fmla="*/ 381 h 560"/>
                          <a:gd name="T20" fmla="*/ 561 w 599"/>
                          <a:gd name="T21" fmla="*/ 328 h 560"/>
                          <a:gd name="T22" fmla="*/ 446 w 599"/>
                          <a:gd name="T23" fmla="*/ 340 h 560"/>
                          <a:gd name="T24" fmla="*/ 383 w 599"/>
                          <a:gd name="T25" fmla="*/ 316 h 560"/>
                          <a:gd name="T26" fmla="*/ 391 w 599"/>
                          <a:gd name="T27" fmla="*/ 268 h 560"/>
                          <a:gd name="T28" fmla="*/ 359 w 599"/>
                          <a:gd name="T29" fmla="*/ 208 h 560"/>
                          <a:gd name="T30" fmla="*/ 338 w 599"/>
                          <a:gd name="T31" fmla="*/ 187 h 560"/>
                          <a:gd name="T32" fmla="*/ 371 w 599"/>
                          <a:gd name="T33" fmla="*/ 146 h 560"/>
                          <a:gd name="T34" fmla="*/ 451 w 599"/>
                          <a:gd name="T35" fmla="*/ 141 h 560"/>
                          <a:gd name="T36" fmla="*/ 506 w 599"/>
                          <a:gd name="T37" fmla="*/ 96 h 560"/>
                          <a:gd name="T38" fmla="*/ 472 w 599"/>
                          <a:gd name="T39" fmla="*/ 50 h 560"/>
                          <a:gd name="T40" fmla="*/ 388 w 599"/>
                          <a:gd name="T41" fmla="*/ 81 h 560"/>
                          <a:gd name="T42" fmla="*/ 347 w 599"/>
                          <a:gd name="T43" fmla="*/ 110 h 560"/>
                          <a:gd name="T44" fmla="*/ 302 w 599"/>
                          <a:gd name="T45" fmla="*/ 168 h 560"/>
                          <a:gd name="T46" fmla="*/ 254 w 599"/>
                          <a:gd name="T47" fmla="*/ 141 h 560"/>
                          <a:gd name="T48" fmla="*/ 239 w 599"/>
                          <a:gd name="T49" fmla="*/ 33 h 560"/>
                          <a:gd name="T50" fmla="*/ 167 w 599"/>
                          <a:gd name="T51" fmla="*/ 2 h 560"/>
                          <a:gd name="T52" fmla="*/ 131 w 599"/>
                          <a:gd name="T53" fmla="*/ 19 h 560"/>
                          <a:gd name="T54" fmla="*/ 151 w 599"/>
                          <a:gd name="T55" fmla="*/ 72 h 560"/>
                          <a:gd name="T56" fmla="*/ 206 w 599"/>
                          <a:gd name="T57" fmla="*/ 103 h 560"/>
                          <a:gd name="T58" fmla="*/ 225 w 599"/>
                          <a:gd name="T59" fmla="*/ 160 h 560"/>
                          <a:gd name="T60" fmla="*/ 208 w 599"/>
                          <a:gd name="T61" fmla="*/ 175 h 560"/>
                          <a:gd name="T62" fmla="*/ 194 w 599"/>
                          <a:gd name="T63" fmla="*/ 213 h 560"/>
                          <a:gd name="T64" fmla="*/ 95 w 599"/>
                          <a:gd name="T65" fmla="*/ 182 h 560"/>
                          <a:gd name="T66" fmla="*/ 28 w 599"/>
                          <a:gd name="T67" fmla="*/ 184 h 560"/>
                          <a:gd name="T68" fmla="*/ 2 w 599"/>
                          <a:gd name="T69" fmla="*/ 235 h 560"/>
                          <a:gd name="T70" fmla="*/ 43 w 599"/>
                          <a:gd name="T71" fmla="*/ 290 h 560"/>
                          <a:gd name="T72" fmla="*/ 110 w 599"/>
                          <a:gd name="T73" fmla="*/ 259 h 560"/>
                          <a:gd name="T74" fmla="*/ 129 w 599"/>
                          <a:gd name="T75" fmla="*/ 240 h 560"/>
                          <a:gd name="T76" fmla="*/ 201 w 599"/>
                          <a:gd name="T77" fmla="*/ 261 h 560"/>
                          <a:gd name="T78" fmla="*/ 230 w 599"/>
                          <a:gd name="T79" fmla="*/ 304 h 5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9" h="560">
                            <a:moveTo>
                              <a:pt x="230" y="304"/>
                            </a:moveTo>
                            <a:cubicBezTo>
                              <a:pt x="226" y="333"/>
                              <a:pt x="184" y="397"/>
                              <a:pt x="179" y="436"/>
                            </a:cubicBezTo>
                            <a:cubicBezTo>
                              <a:pt x="174" y="475"/>
                              <a:pt x="185" y="522"/>
                              <a:pt x="201" y="540"/>
                            </a:cubicBezTo>
                            <a:cubicBezTo>
                              <a:pt x="217" y="558"/>
                              <a:pt x="264" y="560"/>
                              <a:pt x="273" y="547"/>
                            </a:cubicBezTo>
                            <a:cubicBezTo>
                              <a:pt x="282" y="534"/>
                              <a:pt x="264" y="481"/>
                              <a:pt x="256" y="463"/>
                            </a:cubicBezTo>
                            <a:cubicBezTo>
                              <a:pt x="248" y="445"/>
                              <a:pt x="214" y="463"/>
                              <a:pt x="223" y="439"/>
                            </a:cubicBezTo>
                            <a:cubicBezTo>
                              <a:pt x="232" y="415"/>
                              <a:pt x="289" y="334"/>
                              <a:pt x="311" y="321"/>
                            </a:cubicBezTo>
                            <a:cubicBezTo>
                              <a:pt x="333" y="308"/>
                              <a:pt x="327" y="348"/>
                              <a:pt x="357" y="360"/>
                            </a:cubicBezTo>
                            <a:cubicBezTo>
                              <a:pt x="387" y="372"/>
                              <a:pt x="453" y="393"/>
                              <a:pt x="491" y="396"/>
                            </a:cubicBezTo>
                            <a:cubicBezTo>
                              <a:pt x="529" y="399"/>
                              <a:pt x="575" y="392"/>
                              <a:pt x="587" y="381"/>
                            </a:cubicBezTo>
                            <a:cubicBezTo>
                              <a:pt x="599" y="370"/>
                              <a:pt x="584" y="335"/>
                              <a:pt x="561" y="328"/>
                            </a:cubicBezTo>
                            <a:cubicBezTo>
                              <a:pt x="538" y="321"/>
                              <a:pt x="476" y="342"/>
                              <a:pt x="446" y="340"/>
                            </a:cubicBezTo>
                            <a:cubicBezTo>
                              <a:pt x="416" y="338"/>
                              <a:pt x="392" y="328"/>
                              <a:pt x="383" y="316"/>
                            </a:cubicBezTo>
                            <a:cubicBezTo>
                              <a:pt x="374" y="304"/>
                              <a:pt x="395" y="286"/>
                              <a:pt x="391" y="268"/>
                            </a:cubicBezTo>
                            <a:cubicBezTo>
                              <a:pt x="387" y="250"/>
                              <a:pt x="368" y="221"/>
                              <a:pt x="359" y="208"/>
                            </a:cubicBezTo>
                            <a:cubicBezTo>
                              <a:pt x="350" y="195"/>
                              <a:pt x="336" y="197"/>
                              <a:pt x="338" y="187"/>
                            </a:cubicBezTo>
                            <a:cubicBezTo>
                              <a:pt x="340" y="177"/>
                              <a:pt x="352" y="154"/>
                              <a:pt x="371" y="146"/>
                            </a:cubicBezTo>
                            <a:cubicBezTo>
                              <a:pt x="390" y="138"/>
                              <a:pt x="429" y="149"/>
                              <a:pt x="451" y="141"/>
                            </a:cubicBezTo>
                            <a:cubicBezTo>
                              <a:pt x="473" y="133"/>
                              <a:pt x="503" y="111"/>
                              <a:pt x="506" y="96"/>
                            </a:cubicBezTo>
                            <a:cubicBezTo>
                              <a:pt x="509" y="81"/>
                              <a:pt x="492" y="52"/>
                              <a:pt x="472" y="50"/>
                            </a:cubicBezTo>
                            <a:cubicBezTo>
                              <a:pt x="452" y="48"/>
                              <a:pt x="409" y="71"/>
                              <a:pt x="388" y="81"/>
                            </a:cubicBezTo>
                            <a:cubicBezTo>
                              <a:pt x="367" y="91"/>
                              <a:pt x="361" y="96"/>
                              <a:pt x="347" y="110"/>
                            </a:cubicBezTo>
                            <a:cubicBezTo>
                              <a:pt x="333" y="124"/>
                              <a:pt x="317" y="163"/>
                              <a:pt x="302" y="168"/>
                            </a:cubicBezTo>
                            <a:cubicBezTo>
                              <a:pt x="287" y="173"/>
                              <a:pt x="264" y="163"/>
                              <a:pt x="254" y="141"/>
                            </a:cubicBezTo>
                            <a:cubicBezTo>
                              <a:pt x="244" y="119"/>
                              <a:pt x="253" y="56"/>
                              <a:pt x="239" y="33"/>
                            </a:cubicBezTo>
                            <a:cubicBezTo>
                              <a:pt x="225" y="10"/>
                              <a:pt x="185" y="4"/>
                              <a:pt x="167" y="2"/>
                            </a:cubicBezTo>
                            <a:cubicBezTo>
                              <a:pt x="149" y="0"/>
                              <a:pt x="134" y="7"/>
                              <a:pt x="131" y="19"/>
                            </a:cubicBezTo>
                            <a:cubicBezTo>
                              <a:pt x="128" y="31"/>
                              <a:pt x="139" y="58"/>
                              <a:pt x="151" y="72"/>
                            </a:cubicBezTo>
                            <a:cubicBezTo>
                              <a:pt x="163" y="86"/>
                              <a:pt x="194" y="88"/>
                              <a:pt x="206" y="103"/>
                            </a:cubicBezTo>
                            <a:cubicBezTo>
                              <a:pt x="218" y="118"/>
                              <a:pt x="225" y="148"/>
                              <a:pt x="225" y="160"/>
                            </a:cubicBezTo>
                            <a:cubicBezTo>
                              <a:pt x="225" y="172"/>
                              <a:pt x="213" y="166"/>
                              <a:pt x="208" y="175"/>
                            </a:cubicBezTo>
                            <a:cubicBezTo>
                              <a:pt x="203" y="184"/>
                              <a:pt x="213" y="212"/>
                              <a:pt x="194" y="213"/>
                            </a:cubicBezTo>
                            <a:cubicBezTo>
                              <a:pt x="175" y="214"/>
                              <a:pt x="123" y="187"/>
                              <a:pt x="95" y="182"/>
                            </a:cubicBezTo>
                            <a:cubicBezTo>
                              <a:pt x="67" y="177"/>
                              <a:pt x="43" y="175"/>
                              <a:pt x="28" y="184"/>
                            </a:cubicBezTo>
                            <a:cubicBezTo>
                              <a:pt x="13" y="193"/>
                              <a:pt x="0" y="217"/>
                              <a:pt x="2" y="235"/>
                            </a:cubicBezTo>
                            <a:cubicBezTo>
                              <a:pt x="4" y="253"/>
                              <a:pt x="25" y="286"/>
                              <a:pt x="43" y="290"/>
                            </a:cubicBezTo>
                            <a:cubicBezTo>
                              <a:pt x="61" y="294"/>
                              <a:pt x="96" y="267"/>
                              <a:pt x="110" y="259"/>
                            </a:cubicBezTo>
                            <a:cubicBezTo>
                              <a:pt x="124" y="251"/>
                              <a:pt x="114" y="240"/>
                              <a:pt x="129" y="240"/>
                            </a:cubicBezTo>
                            <a:cubicBezTo>
                              <a:pt x="144" y="240"/>
                              <a:pt x="183" y="251"/>
                              <a:pt x="201" y="261"/>
                            </a:cubicBezTo>
                            <a:cubicBezTo>
                              <a:pt x="219" y="271"/>
                              <a:pt x="234" y="275"/>
                              <a:pt x="230" y="304"/>
                            </a:cubicBezTo>
                            <a:close/>
                          </a:path>
                        </a:pathLst>
                      </a:custGeom>
                      <a:solidFill>
                        <a:srgbClr val="FFCC99"/>
                      </a:solidFill>
                      <a:ln>
                        <a:noFill/>
                      </a:ln>
                      <a:effectLst/>
                      <a:extLst>
                        <a:ext uri="{91240B29-F687-4f45-9708-019B960494DF}">
                          <a14:hiddenLine xmlns:a14="http://schemas.microsoft.com/office/drawing/2010/main" w="9525" cap="flat" cmpd="sng">
                            <a:solidFill>
                              <a:srgbClr val="B2B2B2"/>
                            </a:solidFill>
                            <a:prstDash val="solid"/>
                            <a:round/>
                            <a:headEnd/>
                            <a:tailEnd/>
                          </a14:hiddenLine>
                        </a:ext>
                        <a:ext uri="{AF507438-7753-43e0-B8FC-AC1667EBCBE1}">
                          <a14:hiddenEffects xmlns:a14="http://schemas.microsoft.com/office/drawing/2010/main">
                            <a:effectLst>
                              <a:outerShdw dist="17961" dir="2700000" algn="ctr" rotWithShape="0">
                                <a:srgbClr val="997A5C"/>
                              </a:outerShdw>
                            </a:effectLst>
                          </a14:hiddenEffects>
                        </a:ext>
                      </a:extLst>
                    </p:spPr>
                    <p:txBody>
                      <a:bodyPr/>
                      <a:lstStyle/>
                      <a:p>
                        <a:endParaRPr lang="en-US"/>
                      </a:p>
                    </p:txBody>
                  </p:sp>
                  <p:sp>
                    <p:nvSpPr>
                      <p:cNvPr id="28754" name="Oval 1170"/>
                      <p:cNvSpPr>
                        <a:spLocks noChangeArrowheads="1"/>
                      </p:cNvSpPr>
                      <p:nvPr/>
                    </p:nvSpPr>
                    <p:spPr bwMode="auto">
                      <a:xfrm rot="-1198274">
                        <a:off x="4858" y="3130"/>
                        <a:ext cx="80" cy="40"/>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7961" dir="2700000" algn="ctr" rotWithShape="0">
                                <a:srgbClr val="7D0C03">
                                  <a:alpha val="74998"/>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55" name="Oval 1171"/>
                      <p:cNvSpPr>
                        <a:spLocks noChangeArrowheads="1"/>
                      </p:cNvSpPr>
                      <p:nvPr/>
                    </p:nvSpPr>
                    <p:spPr bwMode="auto">
                      <a:xfrm rot="1918607">
                        <a:off x="4589" y="3075"/>
                        <a:ext cx="82" cy="38"/>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56" name="Oval 1172"/>
                      <p:cNvSpPr>
                        <a:spLocks noChangeArrowheads="1"/>
                      </p:cNvSpPr>
                      <p:nvPr/>
                    </p:nvSpPr>
                    <p:spPr bwMode="auto">
                      <a:xfrm rot="2932527">
                        <a:off x="4631" y="3531"/>
                        <a:ext cx="80" cy="38"/>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57" name="Oval 1173"/>
                      <p:cNvSpPr>
                        <a:spLocks noChangeArrowheads="1"/>
                      </p:cNvSpPr>
                      <p:nvPr/>
                    </p:nvSpPr>
                    <p:spPr bwMode="auto">
                      <a:xfrm rot="-216194">
                        <a:off x="4935" y="3393"/>
                        <a:ext cx="80" cy="40"/>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58" name="Oval 1174"/>
                      <p:cNvSpPr>
                        <a:spLocks noChangeArrowheads="1"/>
                      </p:cNvSpPr>
                      <p:nvPr/>
                    </p:nvSpPr>
                    <p:spPr bwMode="auto">
                      <a:xfrm rot="-2625954">
                        <a:off x="4466" y="3254"/>
                        <a:ext cx="77" cy="59"/>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0" name="Freeform 1175"/>
                      <p:cNvSpPr>
                        <a:spLocks/>
                      </p:cNvSpPr>
                      <p:nvPr/>
                    </p:nvSpPr>
                    <p:spPr bwMode="auto">
                      <a:xfrm>
                        <a:off x="4448" y="3054"/>
                        <a:ext cx="599" cy="560"/>
                      </a:xfrm>
                      <a:custGeom>
                        <a:avLst/>
                        <a:gdLst>
                          <a:gd name="T0" fmla="*/ 230 w 599"/>
                          <a:gd name="T1" fmla="*/ 304 h 560"/>
                          <a:gd name="T2" fmla="*/ 179 w 599"/>
                          <a:gd name="T3" fmla="*/ 436 h 560"/>
                          <a:gd name="T4" fmla="*/ 201 w 599"/>
                          <a:gd name="T5" fmla="*/ 540 h 560"/>
                          <a:gd name="T6" fmla="*/ 273 w 599"/>
                          <a:gd name="T7" fmla="*/ 547 h 560"/>
                          <a:gd name="T8" fmla="*/ 256 w 599"/>
                          <a:gd name="T9" fmla="*/ 463 h 560"/>
                          <a:gd name="T10" fmla="*/ 223 w 599"/>
                          <a:gd name="T11" fmla="*/ 439 h 560"/>
                          <a:gd name="T12" fmla="*/ 311 w 599"/>
                          <a:gd name="T13" fmla="*/ 321 h 560"/>
                          <a:gd name="T14" fmla="*/ 357 w 599"/>
                          <a:gd name="T15" fmla="*/ 360 h 560"/>
                          <a:gd name="T16" fmla="*/ 491 w 599"/>
                          <a:gd name="T17" fmla="*/ 396 h 560"/>
                          <a:gd name="T18" fmla="*/ 587 w 599"/>
                          <a:gd name="T19" fmla="*/ 381 h 560"/>
                          <a:gd name="T20" fmla="*/ 561 w 599"/>
                          <a:gd name="T21" fmla="*/ 328 h 560"/>
                          <a:gd name="T22" fmla="*/ 446 w 599"/>
                          <a:gd name="T23" fmla="*/ 340 h 560"/>
                          <a:gd name="T24" fmla="*/ 383 w 599"/>
                          <a:gd name="T25" fmla="*/ 316 h 560"/>
                          <a:gd name="T26" fmla="*/ 391 w 599"/>
                          <a:gd name="T27" fmla="*/ 268 h 560"/>
                          <a:gd name="T28" fmla="*/ 359 w 599"/>
                          <a:gd name="T29" fmla="*/ 208 h 560"/>
                          <a:gd name="T30" fmla="*/ 338 w 599"/>
                          <a:gd name="T31" fmla="*/ 187 h 560"/>
                          <a:gd name="T32" fmla="*/ 371 w 599"/>
                          <a:gd name="T33" fmla="*/ 146 h 560"/>
                          <a:gd name="T34" fmla="*/ 451 w 599"/>
                          <a:gd name="T35" fmla="*/ 141 h 560"/>
                          <a:gd name="T36" fmla="*/ 506 w 599"/>
                          <a:gd name="T37" fmla="*/ 96 h 560"/>
                          <a:gd name="T38" fmla="*/ 472 w 599"/>
                          <a:gd name="T39" fmla="*/ 50 h 560"/>
                          <a:gd name="T40" fmla="*/ 388 w 599"/>
                          <a:gd name="T41" fmla="*/ 81 h 560"/>
                          <a:gd name="T42" fmla="*/ 347 w 599"/>
                          <a:gd name="T43" fmla="*/ 110 h 560"/>
                          <a:gd name="T44" fmla="*/ 302 w 599"/>
                          <a:gd name="T45" fmla="*/ 168 h 560"/>
                          <a:gd name="T46" fmla="*/ 254 w 599"/>
                          <a:gd name="T47" fmla="*/ 141 h 560"/>
                          <a:gd name="T48" fmla="*/ 239 w 599"/>
                          <a:gd name="T49" fmla="*/ 33 h 560"/>
                          <a:gd name="T50" fmla="*/ 167 w 599"/>
                          <a:gd name="T51" fmla="*/ 2 h 560"/>
                          <a:gd name="T52" fmla="*/ 131 w 599"/>
                          <a:gd name="T53" fmla="*/ 19 h 560"/>
                          <a:gd name="T54" fmla="*/ 151 w 599"/>
                          <a:gd name="T55" fmla="*/ 72 h 560"/>
                          <a:gd name="T56" fmla="*/ 206 w 599"/>
                          <a:gd name="T57" fmla="*/ 103 h 560"/>
                          <a:gd name="T58" fmla="*/ 225 w 599"/>
                          <a:gd name="T59" fmla="*/ 160 h 560"/>
                          <a:gd name="T60" fmla="*/ 208 w 599"/>
                          <a:gd name="T61" fmla="*/ 175 h 560"/>
                          <a:gd name="T62" fmla="*/ 194 w 599"/>
                          <a:gd name="T63" fmla="*/ 213 h 560"/>
                          <a:gd name="T64" fmla="*/ 95 w 599"/>
                          <a:gd name="T65" fmla="*/ 182 h 560"/>
                          <a:gd name="T66" fmla="*/ 28 w 599"/>
                          <a:gd name="T67" fmla="*/ 184 h 560"/>
                          <a:gd name="T68" fmla="*/ 2 w 599"/>
                          <a:gd name="T69" fmla="*/ 235 h 560"/>
                          <a:gd name="T70" fmla="*/ 43 w 599"/>
                          <a:gd name="T71" fmla="*/ 290 h 560"/>
                          <a:gd name="T72" fmla="*/ 110 w 599"/>
                          <a:gd name="T73" fmla="*/ 259 h 560"/>
                          <a:gd name="T74" fmla="*/ 129 w 599"/>
                          <a:gd name="T75" fmla="*/ 240 h 560"/>
                          <a:gd name="T76" fmla="*/ 201 w 599"/>
                          <a:gd name="T77" fmla="*/ 261 h 560"/>
                          <a:gd name="T78" fmla="*/ 230 w 599"/>
                          <a:gd name="T79" fmla="*/ 304 h 5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9" h="560">
                            <a:moveTo>
                              <a:pt x="230" y="304"/>
                            </a:moveTo>
                            <a:cubicBezTo>
                              <a:pt x="226" y="333"/>
                              <a:pt x="184" y="397"/>
                              <a:pt x="179" y="436"/>
                            </a:cubicBezTo>
                            <a:cubicBezTo>
                              <a:pt x="174" y="475"/>
                              <a:pt x="185" y="522"/>
                              <a:pt x="201" y="540"/>
                            </a:cubicBezTo>
                            <a:cubicBezTo>
                              <a:pt x="217" y="558"/>
                              <a:pt x="264" y="560"/>
                              <a:pt x="273" y="547"/>
                            </a:cubicBezTo>
                            <a:cubicBezTo>
                              <a:pt x="282" y="534"/>
                              <a:pt x="264" y="481"/>
                              <a:pt x="256" y="463"/>
                            </a:cubicBezTo>
                            <a:cubicBezTo>
                              <a:pt x="248" y="445"/>
                              <a:pt x="214" y="463"/>
                              <a:pt x="223" y="439"/>
                            </a:cubicBezTo>
                            <a:cubicBezTo>
                              <a:pt x="232" y="415"/>
                              <a:pt x="289" y="334"/>
                              <a:pt x="311" y="321"/>
                            </a:cubicBezTo>
                            <a:cubicBezTo>
                              <a:pt x="333" y="308"/>
                              <a:pt x="327" y="348"/>
                              <a:pt x="357" y="360"/>
                            </a:cubicBezTo>
                            <a:cubicBezTo>
                              <a:pt x="387" y="372"/>
                              <a:pt x="453" y="393"/>
                              <a:pt x="491" y="396"/>
                            </a:cubicBezTo>
                            <a:cubicBezTo>
                              <a:pt x="529" y="399"/>
                              <a:pt x="575" y="392"/>
                              <a:pt x="587" y="381"/>
                            </a:cubicBezTo>
                            <a:cubicBezTo>
                              <a:pt x="599" y="370"/>
                              <a:pt x="584" y="335"/>
                              <a:pt x="561" y="328"/>
                            </a:cubicBezTo>
                            <a:cubicBezTo>
                              <a:pt x="538" y="321"/>
                              <a:pt x="476" y="342"/>
                              <a:pt x="446" y="340"/>
                            </a:cubicBezTo>
                            <a:cubicBezTo>
                              <a:pt x="416" y="338"/>
                              <a:pt x="392" y="328"/>
                              <a:pt x="383" y="316"/>
                            </a:cubicBezTo>
                            <a:cubicBezTo>
                              <a:pt x="374" y="304"/>
                              <a:pt x="395" y="286"/>
                              <a:pt x="391" y="268"/>
                            </a:cubicBezTo>
                            <a:cubicBezTo>
                              <a:pt x="387" y="250"/>
                              <a:pt x="368" y="221"/>
                              <a:pt x="359" y="208"/>
                            </a:cubicBezTo>
                            <a:cubicBezTo>
                              <a:pt x="350" y="195"/>
                              <a:pt x="336" y="197"/>
                              <a:pt x="338" y="187"/>
                            </a:cubicBezTo>
                            <a:cubicBezTo>
                              <a:pt x="340" y="177"/>
                              <a:pt x="352" y="154"/>
                              <a:pt x="371" y="146"/>
                            </a:cubicBezTo>
                            <a:cubicBezTo>
                              <a:pt x="390" y="138"/>
                              <a:pt x="429" y="149"/>
                              <a:pt x="451" y="141"/>
                            </a:cubicBezTo>
                            <a:cubicBezTo>
                              <a:pt x="473" y="133"/>
                              <a:pt x="503" y="111"/>
                              <a:pt x="506" y="96"/>
                            </a:cubicBezTo>
                            <a:cubicBezTo>
                              <a:pt x="509" y="81"/>
                              <a:pt x="492" y="52"/>
                              <a:pt x="472" y="50"/>
                            </a:cubicBezTo>
                            <a:cubicBezTo>
                              <a:pt x="452" y="48"/>
                              <a:pt x="409" y="71"/>
                              <a:pt x="388" y="81"/>
                            </a:cubicBezTo>
                            <a:cubicBezTo>
                              <a:pt x="367" y="91"/>
                              <a:pt x="361" y="96"/>
                              <a:pt x="347" y="110"/>
                            </a:cubicBezTo>
                            <a:cubicBezTo>
                              <a:pt x="333" y="124"/>
                              <a:pt x="317" y="163"/>
                              <a:pt x="302" y="168"/>
                            </a:cubicBezTo>
                            <a:cubicBezTo>
                              <a:pt x="287" y="173"/>
                              <a:pt x="264" y="163"/>
                              <a:pt x="254" y="141"/>
                            </a:cubicBezTo>
                            <a:cubicBezTo>
                              <a:pt x="244" y="119"/>
                              <a:pt x="253" y="56"/>
                              <a:pt x="239" y="33"/>
                            </a:cubicBezTo>
                            <a:cubicBezTo>
                              <a:pt x="225" y="10"/>
                              <a:pt x="185" y="4"/>
                              <a:pt x="167" y="2"/>
                            </a:cubicBezTo>
                            <a:cubicBezTo>
                              <a:pt x="149" y="0"/>
                              <a:pt x="134" y="7"/>
                              <a:pt x="131" y="19"/>
                            </a:cubicBezTo>
                            <a:cubicBezTo>
                              <a:pt x="128" y="31"/>
                              <a:pt x="139" y="58"/>
                              <a:pt x="151" y="72"/>
                            </a:cubicBezTo>
                            <a:cubicBezTo>
                              <a:pt x="163" y="86"/>
                              <a:pt x="194" y="88"/>
                              <a:pt x="206" y="103"/>
                            </a:cubicBezTo>
                            <a:cubicBezTo>
                              <a:pt x="218" y="118"/>
                              <a:pt x="225" y="148"/>
                              <a:pt x="225" y="160"/>
                            </a:cubicBezTo>
                            <a:cubicBezTo>
                              <a:pt x="225" y="172"/>
                              <a:pt x="213" y="166"/>
                              <a:pt x="208" y="175"/>
                            </a:cubicBezTo>
                            <a:cubicBezTo>
                              <a:pt x="203" y="184"/>
                              <a:pt x="213" y="212"/>
                              <a:pt x="194" y="213"/>
                            </a:cubicBezTo>
                            <a:cubicBezTo>
                              <a:pt x="175" y="214"/>
                              <a:pt x="123" y="187"/>
                              <a:pt x="95" y="182"/>
                            </a:cubicBezTo>
                            <a:cubicBezTo>
                              <a:pt x="67" y="177"/>
                              <a:pt x="43" y="175"/>
                              <a:pt x="28" y="184"/>
                            </a:cubicBezTo>
                            <a:cubicBezTo>
                              <a:pt x="13" y="193"/>
                              <a:pt x="0" y="217"/>
                              <a:pt x="2" y="235"/>
                            </a:cubicBezTo>
                            <a:cubicBezTo>
                              <a:pt x="4" y="253"/>
                              <a:pt x="25" y="286"/>
                              <a:pt x="43" y="290"/>
                            </a:cubicBezTo>
                            <a:cubicBezTo>
                              <a:pt x="61" y="294"/>
                              <a:pt x="96" y="267"/>
                              <a:pt x="110" y="259"/>
                            </a:cubicBezTo>
                            <a:cubicBezTo>
                              <a:pt x="124" y="251"/>
                              <a:pt x="114" y="240"/>
                              <a:pt x="129" y="240"/>
                            </a:cubicBezTo>
                            <a:cubicBezTo>
                              <a:pt x="144" y="240"/>
                              <a:pt x="183" y="251"/>
                              <a:pt x="201" y="261"/>
                            </a:cubicBezTo>
                            <a:cubicBezTo>
                              <a:pt x="219" y="271"/>
                              <a:pt x="234" y="275"/>
                              <a:pt x="230" y="304"/>
                            </a:cubicBezTo>
                            <a:close/>
                          </a:path>
                        </a:pathLst>
                      </a:custGeom>
                      <a:gradFill rotWithShape="1">
                        <a:gsLst>
                          <a:gs pos="0">
                            <a:srgbClr val="D11405"/>
                          </a:gs>
                          <a:gs pos="100000">
                            <a:schemeClr val="tx1">
                              <a:alpha val="45000"/>
                            </a:schemeClr>
                          </a:gs>
                        </a:gsLst>
                        <a:path path="rect">
                          <a:fillToRect l="50000" t="50000" r="50000" b="50000"/>
                        </a:path>
                      </a:gradFill>
                      <a:ln>
                        <a:noFill/>
                      </a:ln>
                      <a:effectLst/>
                      <a:extLst>
                        <a:ext uri="{91240B29-F687-4f45-9708-019B960494DF}">
                          <a14:hiddenLine xmlns:a14="http://schemas.microsoft.com/office/drawing/2010/main" w="9525" cap="flat" cmpd="sng">
                            <a:solidFill>
                              <a:srgbClr val="B2B2B2"/>
                            </a:solidFill>
                            <a:prstDash val="solid"/>
                            <a:round/>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en-US"/>
                      </a:p>
                    </p:txBody>
                  </p:sp>
                </p:grpSp>
                <p:grpSp>
                  <p:nvGrpSpPr>
                    <p:cNvPr id="28734" name="Group 1176"/>
                    <p:cNvGrpSpPr>
                      <a:grpSpLocks/>
                    </p:cNvGrpSpPr>
                    <p:nvPr/>
                  </p:nvGrpSpPr>
                  <p:grpSpPr bwMode="auto">
                    <a:xfrm>
                      <a:off x="4405" y="2696"/>
                      <a:ext cx="299" cy="324"/>
                      <a:chOff x="3760" y="3469"/>
                      <a:chExt cx="299" cy="324"/>
                    </a:xfrm>
                  </p:grpSpPr>
                  <p:sp>
                    <p:nvSpPr>
                      <p:cNvPr id="28743" name="Freeform 1177"/>
                      <p:cNvSpPr>
                        <a:spLocks/>
                      </p:cNvSpPr>
                      <p:nvPr/>
                    </p:nvSpPr>
                    <p:spPr bwMode="auto">
                      <a:xfrm>
                        <a:off x="3765" y="3479"/>
                        <a:ext cx="294" cy="314"/>
                      </a:xfrm>
                      <a:custGeom>
                        <a:avLst/>
                        <a:gdLst>
                          <a:gd name="T0" fmla="*/ 135 w 310"/>
                          <a:gd name="T1" fmla="*/ 11 h 331"/>
                          <a:gd name="T2" fmla="*/ 133 w 310"/>
                          <a:gd name="T3" fmla="*/ 60 h 331"/>
                          <a:gd name="T4" fmla="*/ 141 w 310"/>
                          <a:gd name="T5" fmla="*/ 81 h 331"/>
                          <a:gd name="T6" fmla="*/ 102 w 310"/>
                          <a:gd name="T7" fmla="*/ 107 h 331"/>
                          <a:gd name="T8" fmla="*/ 65 w 310"/>
                          <a:gd name="T9" fmla="*/ 85 h 331"/>
                          <a:gd name="T10" fmla="*/ 53 w 310"/>
                          <a:gd name="T11" fmla="*/ 60 h 331"/>
                          <a:gd name="T12" fmla="*/ 9 w 310"/>
                          <a:gd name="T13" fmla="*/ 64 h 331"/>
                          <a:gd name="T14" fmla="*/ 11 w 310"/>
                          <a:gd name="T15" fmla="*/ 112 h 331"/>
                          <a:gd name="T16" fmla="*/ 79 w 310"/>
                          <a:gd name="T17" fmla="*/ 155 h 331"/>
                          <a:gd name="T18" fmla="*/ 70 w 310"/>
                          <a:gd name="T19" fmla="*/ 189 h 331"/>
                          <a:gd name="T20" fmla="*/ 26 w 310"/>
                          <a:gd name="T21" fmla="*/ 226 h 331"/>
                          <a:gd name="T22" fmla="*/ 43 w 310"/>
                          <a:gd name="T23" fmla="*/ 290 h 331"/>
                          <a:gd name="T24" fmla="*/ 118 w 310"/>
                          <a:gd name="T25" fmla="*/ 183 h 331"/>
                          <a:gd name="T26" fmla="*/ 133 w 310"/>
                          <a:gd name="T27" fmla="*/ 223 h 331"/>
                          <a:gd name="T28" fmla="*/ 172 w 310"/>
                          <a:gd name="T29" fmla="*/ 285 h 331"/>
                          <a:gd name="T30" fmla="*/ 204 w 310"/>
                          <a:gd name="T31" fmla="*/ 245 h 331"/>
                          <a:gd name="T32" fmla="*/ 159 w 310"/>
                          <a:gd name="T33" fmla="*/ 191 h 331"/>
                          <a:gd name="T34" fmla="*/ 178 w 310"/>
                          <a:gd name="T35" fmla="*/ 146 h 331"/>
                          <a:gd name="T36" fmla="*/ 221 w 310"/>
                          <a:gd name="T37" fmla="*/ 152 h 331"/>
                          <a:gd name="T38" fmla="*/ 230 w 310"/>
                          <a:gd name="T39" fmla="*/ 187 h 331"/>
                          <a:gd name="T40" fmla="*/ 260 w 310"/>
                          <a:gd name="T41" fmla="*/ 183 h 331"/>
                          <a:gd name="T42" fmla="*/ 273 w 310"/>
                          <a:gd name="T43" fmla="*/ 141 h 331"/>
                          <a:gd name="T44" fmla="*/ 226 w 310"/>
                          <a:gd name="T45" fmla="*/ 112 h 331"/>
                          <a:gd name="T46" fmla="*/ 183 w 310"/>
                          <a:gd name="T47" fmla="*/ 107 h 331"/>
                          <a:gd name="T48" fmla="*/ 170 w 310"/>
                          <a:gd name="T49" fmla="*/ 43 h 331"/>
                          <a:gd name="T50" fmla="*/ 192 w 310"/>
                          <a:gd name="T51" fmla="*/ 6 h 331"/>
                          <a:gd name="T52" fmla="*/ 135 w 310"/>
                          <a:gd name="T53" fmla="*/ 11 h 3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0" h="331">
                            <a:moveTo>
                              <a:pt x="150" y="13"/>
                            </a:moveTo>
                            <a:cubicBezTo>
                              <a:pt x="139" y="23"/>
                              <a:pt x="147" y="53"/>
                              <a:pt x="148" y="66"/>
                            </a:cubicBezTo>
                            <a:cubicBezTo>
                              <a:pt x="149" y="79"/>
                              <a:pt x="163" y="81"/>
                              <a:pt x="157" y="90"/>
                            </a:cubicBezTo>
                            <a:cubicBezTo>
                              <a:pt x="151" y="99"/>
                              <a:pt x="128" y="118"/>
                              <a:pt x="114" y="119"/>
                            </a:cubicBezTo>
                            <a:cubicBezTo>
                              <a:pt x="100" y="120"/>
                              <a:pt x="82" y="104"/>
                              <a:pt x="73" y="95"/>
                            </a:cubicBezTo>
                            <a:cubicBezTo>
                              <a:pt x="64" y="86"/>
                              <a:pt x="69" y="70"/>
                              <a:pt x="59" y="66"/>
                            </a:cubicBezTo>
                            <a:cubicBezTo>
                              <a:pt x="49" y="62"/>
                              <a:pt x="19" y="61"/>
                              <a:pt x="11" y="71"/>
                            </a:cubicBezTo>
                            <a:cubicBezTo>
                              <a:pt x="3" y="81"/>
                              <a:pt x="0" y="107"/>
                              <a:pt x="13" y="124"/>
                            </a:cubicBezTo>
                            <a:cubicBezTo>
                              <a:pt x="26" y="141"/>
                              <a:pt x="77" y="158"/>
                              <a:pt x="88" y="172"/>
                            </a:cubicBezTo>
                            <a:cubicBezTo>
                              <a:pt x="99" y="186"/>
                              <a:pt x="88" y="197"/>
                              <a:pt x="78" y="210"/>
                            </a:cubicBezTo>
                            <a:cubicBezTo>
                              <a:pt x="68" y="223"/>
                              <a:pt x="33" y="232"/>
                              <a:pt x="28" y="251"/>
                            </a:cubicBezTo>
                            <a:cubicBezTo>
                              <a:pt x="23" y="270"/>
                              <a:pt x="30" y="331"/>
                              <a:pt x="47" y="323"/>
                            </a:cubicBezTo>
                            <a:cubicBezTo>
                              <a:pt x="64" y="315"/>
                              <a:pt x="114" y="216"/>
                              <a:pt x="131" y="203"/>
                            </a:cubicBezTo>
                            <a:cubicBezTo>
                              <a:pt x="148" y="190"/>
                              <a:pt x="138" y="229"/>
                              <a:pt x="148" y="248"/>
                            </a:cubicBezTo>
                            <a:cubicBezTo>
                              <a:pt x="158" y="267"/>
                              <a:pt x="178" y="312"/>
                              <a:pt x="191" y="316"/>
                            </a:cubicBezTo>
                            <a:cubicBezTo>
                              <a:pt x="204" y="320"/>
                              <a:pt x="229" y="289"/>
                              <a:pt x="227" y="272"/>
                            </a:cubicBezTo>
                            <a:cubicBezTo>
                              <a:pt x="225" y="255"/>
                              <a:pt x="182" y="230"/>
                              <a:pt x="177" y="212"/>
                            </a:cubicBezTo>
                            <a:cubicBezTo>
                              <a:pt x="172" y="194"/>
                              <a:pt x="187" y="169"/>
                              <a:pt x="198" y="162"/>
                            </a:cubicBezTo>
                            <a:cubicBezTo>
                              <a:pt x="209" y="155"/>
                              <a:pt x="236" y="161"/>
                              <a:pt x="246" y="169"/>
                            </a:cubicBezTo>
                            <a:cubicBezTo>
                              <a:pt x="256" y="177"/>
                              <a:pt x="249" y="202"/>
                              <a:pt x="256" y="208"/>
                            </a:cubicBezTo>
                            <a:cubicBezTo>
                              <a:pt x="263" y="214"/>
                              <a:pt x="281" y="212"/>
                              <a:pt x="289" y="203"/>
                            </a:cubicBezTo>
                            <a:cubicBezTo>
                              <a:pt x="297" y="194"/>
                              <a:pt x="310" y="170"/>
                              <a:pt x="304" y="157"/>
                            </a:cubicBezTo>
                            <a:cubicBezTo>
                              <a:pt x="298" y="144"/>
                              <a:pt x="268" y="130"/>
                              <a:pt x="251" y="124"/>
                            </a:cubicBezTo>
                            <a:cubicBezTo>
                              <a:pt x="234" y="118"/>
                              <a:pt x="213" y="132"/>
                              <a:pt x="203" y="119"/>
                            </a:cubicBezTo>
                            <a:cubicBezTo>
                              <a:pt x="193" y="106"/>
                              <a:pt x="187" y="66"/>
                              <a:pt x="189" y="47"/>
                            </a:cubicBezTo>
                            <a:cubicBezTo>
                              <a:pt x="191" y="28"/>
                              <a:pt x="220" y="12"/>
                              <a:pt x="213" y="6"/>
                            </a:cubicBezTo>
                            <a:cubicBezTo>
                              <a:pt x="206" y="0"/>
                              <a:pt x="161" y="3"/>
                              <a:pt x="150" y="13"/>
                            </a:cubicBezTo>
                            <a:close/>
                          </a:path>
                        </a:pathLst>
                      </a:custGeom>
                      <a:solidFill>
                        <a:srgbClr val="545458"/>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44" name="Freeform 1178"/>
                      <p:cNvSpPr>
                        <a:spLocks/>
                      </p:cNvSpPr>
                      <p:nvPr/>
                    </p:nvSpPr>
                    <p:spPr bwMode="auto">
                      <a:xfrm>
                        <a:off x="3762" y="3469"/>
                        <a:ext cx="294" cy="314"/>
                      </a:xfrm>
                      <a:custGeom>
                        <a:avLst/>
                        <a:gdLst>
                          <a:gd name="T0" fmla="*/ 135 w 310"/>
                          <a:gd name="T1" fmla="*/ 11 h 331"/>
                          <a:gd name="T2" fmla="*/ 133 w 310"/>
                          <a:gd name="T3" fmla="*/ 60 h 331"/>
                          <a:gd name="T4" fmla="*/ 141 w 310"/>
                          <a:gd name="T5" fmla="*/ 81 h 331"/>
                          <a:gd name="T6" fmla="*/ 102 w 310"/>
                          <a:gd name="T7" fmla="*/ 107 h 331"/>
                          <a:gd name="T8" fmla="*/ 65 w 310"/>
                          <a:gd name="T9" fmla="*/ 85 h 331"/>
                          <a:gd name="T10" fmla="*/ 53 w 310"/>
                          <a:gd name="T11" fmla="*/ 60 h 331"/>
                          <a:gd name="T12" fmla="*/ 9 w 310"/>
                          <a:gd name="T13" fmla="*/ 64 h 331"/>
                          <a:gd name="T14" fmla="*/ 11 w 310"/>
                          <a:gd name="T15" fmla="*/ 112 h 331"/>
                          <a:gd name="T16" fmla="*/ 79 w 310"/>
                          <a:gd name="T17" fmla="*/ 155 h 331"/>
                          <a:gd name="T18" fmla="*/ 70 w 310"/>
                          <a:gd name="T19" fmla="*/ 189 h 331"/>
                          <a:gd name="T20" fmla="*/ 26 w 310"/>
                          <a:gd name="T21" fmla="*/ 226 h 331"/>
                          <a:gd name="T22" fmla="*/ 43 w 310"/>
                          <a:gd name="T23" fmla="*/ 290 h 331"/>
                          <a:gd name="T24" fmla="*/ 118 w 310"/>
                          <a:gd name="T25" fmla="*/ 183 h 331"/>
                          <a:gd name="T26" fmla="*/ 133 w 310"/>
                          <a:gd name="T27" fmla="*/ 223 h 331"/>
                          <a:gd name="T28" fmla="*/ 172 w 310"/>
                          <a:gd name="T29" fmla="*/ 285 h 331"/>
                          <a:gd name="T30" fmla="*/ 204 w 310"/>
                          <a:gd name="T31" fmla="*/ 245 h 331"/>
                          <a:gd name="T32" fmla="*/ 159 w 310"/>
                          <a:gd name="T33" fmla="*/ 191 h 331"/>
                          <a:gd name="T34" fmla="*/ 178 w 310"/>
                          <a:gd name="T35" fmla="*/ 146 h 331"/>
                          <a:gd name="T36" fmla="*/ 221 w 310"/>
                          <a:gd name="T37" fmla="*/ 152 h 331"/>
                          <a:gd name="T38" fmla="*/ 230 w 310"/>
                          <a:gd name="T39" fmla="*/ 187 h 331"/>
                          <a:gd name="T40" fmla="*/ 260 w 310"/>
                          <a:gd name="T41" fmla="*/ 183 h 331"/>
                          <a:gd name="T42" fmla="*/ 273 w 310"/>
                          <a:gd name="T43" fmla="*/ 141 h 331"/>
                          <a:gd name="T44" fmla="*/ 226 w 310"/>
                          <a:gd name="T45" fmla="*/ 112 h 331"/>
                          <a:gd name="T46" fmla="*/ 183 w 310"/>
                          <a:gd name="T47" fmla="*/ 107 h 331"/>
                          <a:gd name="T48" fmla="*/ 170 w 310"/>
                          <a:gd name="T49" fmla="*/ 43 h 331"/>
                          <a:gd name="T50" fmla="*/ 192 w 310"/>
                          <a:gd name="T51" fmla="*/ 6 h 331"/>
                          <a:gd name="T52" fmla="*/ 135 w 310"/>
                          <a:gd name="T53" fmla="*/ 11 h 3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0" h="331">
                            <a:moveTo>
                              <a:pt x="150" y="13"/>
                            </a:moveTo>
                            <a:cubicBezTo>
                              <a:pt x="139" y="23"/>
                              <a:pt x="147" y="53"/>
                              <a:pt x="148" y="66"/>
                            </a:cubicBezTo>
                            <a:cubicBezTo>
                              <a:pt x="149" y="79"/>
                              <a:pt x="163" y="81"/>
                              <a:pt x="157" y="90"/>
                            </a:cubicBezTo>
                            <a:cubicBezTo>
                              <a:pt x="151" y="99"/>
                              <a:pt x="128" y="118"/>
                              <a:pt x="114" y="119"/>
                            </a:cubicBezTo>
                            <a:cubicBezTo>
                              <a:pt x="100" y="120"/>
                              <a:pt x="82" y="104"/>
                              <a:pt x="73" y="95"/>
                            </a:cubicBezTo>
                            <a:cubicBezTo>
                              <a:pt x="64" y="86"/>
                              <a:pt x="69" y="70"/>
                              <a:pt x="59" y="66"/>
                            </a:cubicBezTo>
                            <a:cubicBezTo>
                              <a:pt x="49" y="62"/>
                              <a:pt x="19" y="61"/>
                              <a:pt x="11" y="71"/>
                            </a:cubicBezTo>
                            <a:cubicBezTo>
                              <a:pt x="3" y="81"/>
                              <a:pt x="0" y="107"/>
                              <a:pt x="13" y="124"/>
                            </a:cubicBezTo>
                            <a:cubicBezTo>
                              <a:pt x="26" y="141"/>
                              <a:pt x="77" y="158"/>
                              <a:pt x="88" y="172"/>
                            </a:cubicBezTo>
                            <a:cubicBezTo>
                              <a:pt x="99" y="186"/>
                              <a:pt x="88" y="197"/>
                              <a:pt x="78" y="210"/>
                            </a:cubicBezTo>
                            <a:cubicBezTo>
                              <a:pt x="68" y="223"/>
                              <a:pt x="33" y="232"/>
                              <a:pt x="28" y="251"/>
                            </a:cubicBezTo>
                            <a:cubicBezTo>
                              <a:pt x="23" y="270"/>
                              <a:pt x="30" y="331"/>
                              <a:pt x="47" y="323"/>
                            </a:cubicBezTo>
                            <a:cubicBezTo>
                              <a:pt x="64" y="315"/>
                              <a:pt x="114" y="216"/>
                              <a:pt x="131" y="203"/>
                            </a:cubicBezTo>
                            <a:cubicBezTo>
                              <a:pt x="148" y="190"/>
                              <a:pt x="138" y="229"/>
                              <a:pt x="148" y="248"/>
                            </a:cubicBezTo>
                            <a:cubicBezTo>
                              <a:pt x="158" y="267"/>
                              <a:pt x="178" y="312"/>
                              <a:pt x="191" y="316"/>
                            </a:cubicBezTo>
                            <a:cubicBezTo>
                              <a:pt x="204" y="320"/>
                              <a:pt x="229" y="289"/>
                              <a:pt x="227" y="272"/>
                            </a:cubicBezTo>
                            <a:cubicBezTo>
                              <a:pt x="225" y="255"/>
                              <a:pt x="182" y="230"/>
                              <a:pt x="177" y="212"/>
                            </a:cubicBezTo>
                            <a:cubicBezTo>
                              <a:pt x="172" y="194"/>
                              <a:pt x="187" y="169"/>
                              <a:pt x="198" y="162"/>
                            </a:cubicBezTo>
                            <a:cubicBezTo>
                              <a:pt x="209" y="155"/>
                              <a:pt x="236" y="161"/>
                              <a:pt x="246" y="169"/>
                            </a:cubicBezTo>
                            <a:cubicBezTo>
                              <a:pt x="256" y="177"/>
                              <a:pt x="249" y="202"/>
                              <a:pt x="256" y="208"/>
                            </a:cubicBezTo>
                            <a:cubicBezTo>
                              <a:pt x="263" y="214"/>
                              <a:pt x="281" y="212"/>
                              <a:pt x="289" y="203"/>
                            </a:cubicBezTo>
                            <a:cubicBezTo>
                              <a:pt x="297" y="194"/>
                              <a:pt x="310" y="170"/>
                              <a:pt x="304" y="157"/>
                            </a:cubicBezTo>
                            <a:cubicBezTo>
                              <a:pt x="298" y="144"/>
                              <a:pt x="268" y="130"/>
                              <a:pt x="251" y="124"/>
                            </a:cubicBezTo>
                            <a:cubicBezTo>
                              <a:pt x="234" y="118"/>
                              <a:pt x="213" y="132"/>
                              <a:pt x="203" y="119"/>
                            </a:cubicBezTo>
                            <a:cubicBezTo>
                              <a:pt x="193" y="106"/>
                              <a:pt x="187" y="66"/>
                              <a:pt x="189" y="47"/>
                            </a:cubicBezTo>
                            <a:cubicBezTo>
                              <a:pt x="191" y="28"/>
                              <a:pt x="220" y="12"/>
                              <a:pt x="213" y="6"/>
                            </a:cubicBezTo>
                            <a:cubicBezTo>
                              <a:pt x="206" y="0"/>
                              <a:pt x="161" y="3"/>
                              <a:pt x="150" y="13"/>
                            </a:cubicBezTo>
                            <a:close/>
                          </a:path>
                        </a:pathLst>
                      </a:custGeom>
                      <a:solidFill>
                        <a:srgbClr val="FFCC9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46" name="Oval 1179"/>
                      <p:cNvSpPr>
                        <a:spLocks noChangeArrowheads="1"/>
                      </p:cNvSpPr>
                      <p:nvPr/>
                    </p:nvSpPr>
                    <p:spPr bwMode="auto">
                      <a:xfrm rot="-1766956">
                        <a:off x="3917" y="3672"/>
                        <a:ext cx="32" cy="89"/>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1" name="Freeform 1180"/>
                      <p:cNvSpPr>
                        <a:spLocks/>
                      </p:cNvSpPr>
                      <p:nvPr/>
                    </p:nvSpPr>
                    <p:spPr bwMode="auto">
                      <a:xfrm>
                        <a:off x="3760" y="3471"/>
                        <a:ext cx="294" cy="314"/>
                      </a:xfrm>
                      <a:custGeom>
                        <a:avLst/>
                        <a:gdLst>
                          <a:gd name="T0" fmla="*/ 135 w 310"/>
                          <a:gd name="T1" fmla="*/ 11 h 331"/>
                          <a:gd name="T2" fmla="*/ 133 w 310"/>
                          <a:gd name="T3" fmla="*/ 60 h 331"/>
                          <a:gd name="T4" fmla="*/ 141 w 310"/>
                          <a:gd name="T5" fmla="*/ 81 h 331"/>
                          <a:gd name="T6" fmla="*/ 102 w 310"/>
                          <a:gd name="T7" fmla="*/ 107 h 331"/>
                          <a:gd name="T8" fmla="*/ 65 w 310"/>
                          <a:gd name="T9" fmla="*/ 85 h 331"/>
                          <a:gd name="T10" fmla="*/ 53 w 310"/>
                          <a:gd name="T11" fmla="*/ 60 h 331"/>
                          <a:gd name="T12" fmla="*/ 9 w 310"/>
                          <a:gd name="T13" fmla="*/ 64 h 331"/>
                          <a:gd name="T14" fmla="*/ 11 w 310"/>
                          <a:gd name="T15" fmla="*/ 112 h 331"/>
                          <a:gd name="T16" fmla="*/ 79 w 310"/>
                          <a:gd name="T17" fmla="*/ 155 h 331"/>
                          <a:gd name="T18" fmla="*/ 70 w 310"/>
                          <a:gd name="T19" fmla="*/ 189 h 331"/>
                          <a:gd name="T20" fmla="*/ 26 w 310"/>
                          <a:gd name="T21" fmla="*/ 226 h 331"/>
                          <a:gd name="T22" fmla="*/ 43 w 310"/>
                          <a:gd name="T23" fmla="*/ 290 h 331"/>
                          <a:gd name="T24" fmla="*/ 118 w 310"/>
                          <a:gd name="T25" fmla="*/ 183 h 331"/>
                          <a:gd name="T26" fmla="*/ 133 w 310"/>
                          <a:gd name="T27" fmla="*/ 223 h 331"/>
                          <a:gd name="T28" fmla="*/ 172 w 310"/>
                          <a:gd name="T29" fmla="*/ 285 h 331"/>
                          <a:gd name="T30" fmla="*/ 204 w 310"/>
                          <a:gd name="T31" fmla="*/ 245 h 331"/>
                          <a:gd name="T32" fmla="*/ 159 w 310"/>
                          <a:gd name="T33" fmla="*/ 191 h 331"/>
                          <a:gd name="T34" fmla="*/ 178 w 310"/>
                          <a:gd name="T35" fmla="*/ 146 h 331"/>
                          <a:gd name="T36" fmla="*/ 221 w 310"/>
                          <a:gd name="T37" fmla="*/ 152 h 331"/>
                          <a:gd name="T38" fmla="*/ 230 w 310"/>
                          <a:gd name="T39" fmla="*/ 187 h 331"/>
                          <a:gd name="T40" fmla="*/ 260 w 310"/>
                          <a:gd name="T41" fmla="*/ 183 h 331"/>
                          <a:gd name="T42" fmla="*/ 273 w 310"/>
                          <a:gd name="T43" fmla="*/ 141 h 331"/>
                          <a:gd name="T44" fmla="*/ 226 w 310"/>
                          <a:gd name="T45" fmla="*/ 112 h 331"/>
                          <a:gd name="T46" fmla="*/ 183 w 310"/>
                          <a:gd name="T47" fmla="*/ 107 h 331"/>
                          <a:gd name="T48" fmla="*/ 170 w 310"/>
                          <a:gd name="T49" fmla="*/ 43 h 331"/>
                          <a:gd name="T50" fmla="*/ 192 w 310"/>
                          <a:gd name="T51" fmla="*/ 6 h 331"/>
                          <a:gd name="T52" fmla="*/ 135 w 310"/>
                          <a:gd name="T53" fmla="*/ 11 h 3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0" h="331">
                            <a:moveTo>
                              <a:pt x="150" y="13"/>
                            </a:moveTo>
                            <a:cubicBezTo>
                              <a:pt x="139" y="23"/>
                              <a:pt x="147" y="53"/>
                              <a:pt x="148" y="66"/>
                            </a:cubicBezTo>
                            <a:cubicBezTo>
                              <a:pt x="149" y="79"/>
                              <a:pt x="163" y="81"/>
                              <a:pt x="157" y="90"/>
                            </a:cubicBezTo>
                            <a:cubicBezTo>
                              <a:pt x="151" y="99"/>
                              <a:pt x="128" y="118"/>
                              <a:pt x="114" y="119"/>
                            </a:cubicBezTo>
                            <a:cubicBezTo>
                              <a:pt x="100" y="120"/>
                              <a:pt x="82" y="104"/>
                              <a:pt x="73" y="95"/>
                            </a:cubicBezTo>
                            <a:cubicBezTo>
                              <a:pt x="64" y="86"/>
                              <a:pt x="69" y="70"/>
                              <a:pt x="59" y="66"/>
                            </a:cubicBezTo>
                            <a:cubicBezTo>
                              <a:pt x="49" y="62"/>
                              <a:pt x="19" y="61"/>
                              <a:pt x="11" y="71"/>
                            </a:cubicBezTo>
                            <a:cubicBezTo>
                              <a:pt x="3" y="81"/>
                              <a:pt x="0" y="107"/>
                              <a:pt x="13" y="124"/>
                            </a:cubicBezTo>
                            <a:cubicBezTo>
                              <a:pt x="26" y="141"/>
                              <a:pt x="77" y="158"/>
                              <a:pt x="88" y="172"/>
                            </a:cubicBezTo>
                            <a:cubicBezTo>
                              <a:pt x="99" y="186"/>
                              <a:pt x="88" y="197"/>
                              <a:pt x="78" y="210"/>
                            </a:cubicBezTo>
                            <a:cubicBezTo>
                              <a:pt x="68" y="223"/>
                              <a:pt x="33" y="232"/>
                              <a:pt x="28" y="251"/>
                            </a:cubicBezTo>
                            <a:cubicBezTo>
                              <a:pt x="23" y="270"/>
                              <a:pt x="30" y="331"/>
                              <a:pt x="47" y="323"/>
                            </a:cubicBezTo>
                            <a:cubicBezTo>
                              <a:pt x="64" y="315"/>
                              <a:pt x="114" y="216"/>
                              <a:pt x="131" y="203"/>
                            </a:cubicBezTo>
                            <a:cubicBezTo>
                              <a:pt x="148" y="190"/>
                              <a:pt x="138" y="229"/>
                              <a:pt x="148" y="248"/>
                            </a:cubicBezTo>
                            <a:cubicBezTo>
                              <a:pt x="158" y="267"/>
                              <a:pt x="178" y="312"/>
                              <a:pt x="191" y="316"/>
                            </a:cubicBezTo>
                            <a:cubicBezTo>
                              <a:pt x="204" y="320"/>
                              <a:pt x="229" y="289"/>
                              <a:pt x="227" y="272"/>
                            </a:cubicBezTo>
                            <a:cubicBezTo>
                              <a:pt x="225" y="255"/>
                              <a:pt x="182" y="230"/>
                              <a:pt x="177" y="212"/>
                            </a:cubicBezTo>
                            <a:cubicBezTo>
                              <a:pt x="172" y="194"/>
                              <a:pt x="187" y="169"/>
                              <a:pt x="198" y="162"/>
                            </a:cubicBezTo>
                            <a:cubicBezTo>
                              <a:pt x="209" y="155"/>
                              <a:pt x="236" y="161"/>
                              <a:pt x="246" y="169"/>
                            </a:cubicBezTo>
                            <a:cubicBezTo>
                              <a:pt x="256" y="177"/>
                              <a:pt x="249" y="202"/>
                              <a:pt x="256" y="208"/>
                            </a:cubicBezTo>
                            <a:cubicBezTo>
                              <a:pt x="263" y="214"/>
                              <a:pt x="281" y="212"/>
                              <a:pt x="289" y="203"/>
                            </a:cubicBezTo>
                            <a:cubicBezTo>
                              <a:pt x="297" y="194"/>
                              <a:pt x="310" y="170"/>
                              <a:pt x="304" y="157"/>
                            </a:cubicBezTo>
                            <a:cubicBezTo>
                              <a:pt x="298" y="144"/>
                              <a:pt x="268" y="130"/>
                              <a:pt x="251" y="124"/>
                            </a:cubicBezTo>
                            <a:cubicBezTo>
                              <a:pt x="234" y="118"/>
                              <a:pt x="213" y="132"/>
                              <a:pt x="203" y="119"/>
                            </a:cubicBezTo>
                            <a:cubicBezTo>
                              <a:pt x="193" y="106"/>
                              <a:pt x="187" y="66"/>
                              <a:pt x="189" y="47"/>
                            </a:cubicBezTo>
                            <a:cubicBezTo>
                              <a:pt x="191" y="28"/>
                              <a:pt x="220" y="12"/>
                              <a:pt x="213" y="6"/>
                            </a:cubicBezTo>
                            <a:cubicBezTo>
                              <a:pt x="206" y="0"/>
                              <a:pt x="161" y="3"/>
                              <a:pt x="150" y="13"/>
                            </a:cubicBezTo>
                            <a:close/>
                          </a:path>
                        </a:pathLst>
                      </a:custGeom>
                      <a:gradFill rotWithShape="1">
                        <a:gsLst>
                          <a:gs pos="0">
                            <a:srgbClr val="CC0000"/>
                          </a:gs>
                          <a:gs pos="100000">
                            <a:schemeClr val="tx1">
                              <a:alpha val="45000"/>
                            </a:schemeClr>
                          </a:gs>
                        </a:gsLst>
                        <a:path path="rect">
                          <a:fillToRect l="50000" t="50000" r="50000" b="50000"/>
                        </a:path>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48" name="Oval 1181"/>
                      <p:cNvSpPr>
                        <a:spLocks noChangeArrowheads="1"/>
                      </p:cNvSpPr>
                      <p:nvPr/>
                    </p:nvSpPr>
                    <p:spPr bwMode="auto">
                      <a:xfrm rot="-2625954">
                        <a:off x="3770" y="3539"/>
                        <a:ext cx="54" cy="42"/>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49" name="Oval 1182"/>
                      <p:cNvSpPr>
                        <a:spLocks noChangeArrowheads="1"/>
                      </p:cNvSpPr>
                      <p:nvPr/>
                    </p:nvSpPr>
                    <p:spPr bwMode="auto">
                      <a:xfrm rot="-5069468">
                        <a:off x="4000" y="3617"/>
                        <a:ext cx="46" cy="27"/>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50" name="Oval 1183"/>
                      <p:cNvSpPr>
                        <a:spLocks noChangeArrowheads="1"/>
                      </p:cNvSpPr>
                      <p:nvPr/>
                    </p:nvSpPr>
                    <p:spPr bwMode="auto">
                      <a:xfrm rot="-5069468">
                        <a:off x="3776" y="3715"/>
                        <a:ext cx="64" cy="29"/>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51" name="Oval 1184"/>
                      <p:cNvSpPr>
                        <a:spLocks noChangeArrowheads="1"/>
                      </p:cNvSpPr>
                      <p:nvPr/>
                    </p:nvSpPr>
                    <p:spPr bwMode="auto">
                      <a:xfrm rot="-2625954">
                        <a:off x="3902" y="3481"/>
                        <a:ext cx="45" cy="26"/>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grpSp>
                  <p:nvGrpSpPr>
                    <p:cNvPr id="28735" name="Group 1185"/>
                    <p:cNvGrpSpPr>
                      <a:grpSpLocks/>
                    </p:cNvGrpSpPr>
                    <p:nvPr/>
                  </p:nvGrpSpPr>
                  <p:grpSpPr bwMode="auto">
                    <a:xfrm>
                      <a:off x="5007" y="2621"/>
                      <a:ext cx="342" cy="378"/>
                      <a:chOff x="3722" y="3345"/>
                      <a:chExt cx="342" cy="378"/>
                    </a:xfrm>
                  </p:grpSpPr>
                  <p:sp>
                    <p:nvSpPr>
                      <p:cNvPr id="28736" name="Freeform 1186"/>
                      <p:cNvSpPr>
                        <a:spLocks/>
                      </p:cNvSpPr>
                      <p:nvPr/>
                    </p:nvSpPr>
                    <p:spPr bwMode="auto">
                      <a:xfrm>
                        <a:off x="3728" y="3352"/>
                        <a:ext cx="336" cy="371"/>
                      </a:xfrm>
                      <a:custGeom>
                        <a:avLst/>
                        <a:gdLst>
                          <a:gd name="T0" fmla="*/ 8 w 336"/>
                          <a:gd name="T1" fmla="*/ 116 h 371"/>
                          <a:gd name="T2" fmla="*/ 8 w 336"/>
                          <a:gd name="T3" fmla="*/ 159 h 371"/>
                          <a:gd name="T4" fmla="*/ 58 w 336"/>
                          <a:gd name="T5" fmla="*/ 159 h 371"/>
                          <a:gd name="T6" fmla="*/ 106 w 336"/>
                          <a:gd name="T7" fmla="*/ 180 h 371"/>
                          <a:gd name="T8" fmla="*/ 123 w 336"/>
                          <a:gd name="T9" fmla="*/ 250 h 371"/>
                          <a:gd name="T10" fmla="*/ 99 w 336"/>
                          <a:gd name="T11" fmla="*/ 300 h 371"/>
                          <a:gd name="T12" fmla="*/ 75 w 336"/>
                          <a:gd name="T13" fmla="*/ 324 h 371"/>
                          <a:gd name="T14" fmla="*/ 80 w 336"/>
                          <a:gd name="T15" fmla="*/ 353 h 371"/>
                          <a:gd name="T16" fmla="*/ 123 w 336"/>
                          <a:gd name="T17" fmla="*/ 365 h 371"/>
                          <a:gd name="T18" fmla="*/ 154 w 336"/>
                          <a:gd name="T19" fmla="*/ 317 h 371"/>
                          <a:gd name="T20" fmla="*/ 154 w 336"/>
                          <a:gd name="T21" fmla="*/ 269 h 371"/>
                          <a:gd name="T22" fmla="*/ 188 w 336"/>
                          <a:gd name="T23" fmla="*/ 240 h 371"/>
                          <a:gd name="T24" fmla="*/ 231 w 336"/>
                          <a:gd name="T25" fmla="*/ 274 h 371"/>
                          <a:gd name="T26" fmla="*/ 248 w 336"/>
                          <a:gd name="T27" fmla="*/ 300 h 371"/>
                          <a:gd name="T28" fmla="*/ 315 w 336"/>
                          <a:gd name="T29" fmla="*/ 312 h 371"/>
                          <a:gd name="T30" fmla="*/ 334 w 336"/>
                          <a:gd name="T31" fmla="*/ 272 h 371"/>
                          <a:gd name="T32" fmla="*/ 306 w 336"/>
                          <a:gd name="T33" fmla="*/ 252 h 371"/>
                          <a:gd name="T34" fmla="*/ 250 w 336"/>
                          <a:gd name="T35" fmla="*/ 252 h 371"/>
                          <a:gd name="T36" fmla="*/ 258 w 336"/>
                          <a:gd name="T37" fmla="*/ 195 h 371"/>
                          <a:gd name="T38" fmla="*/ 217 w 336"/>
                          <a:gd name="T39" fmla="*/ 144 h 371"/>
                          <a:gd name="T40" fmla="*/ 190 w 336"/>
                          <a:gd name="T41" fmla="*/ 118 h 371"/>
                          <a:gd name="T42" fmla="*/ 222 w 336"/>
                          <a:gd name="T43" fmla="*/ 70 h 371"/>
                          <a:gd name="T44" fmla="*/ 270 w 336"/>
                          <a:gd name="T45" fmla="*/ 56 h 371"/>
                          <a:gd name="T46" fmla="*/ 270 w 336"/>
                          <a:gd name="T47" fmla="*/ 8 h 371"/>
                          <a:gd name="T48" fmla="*/ 212 w 336"/>
                          <a:gd name="T49" fmla="*/ 8 h 371"/>
                          <a:gd name="T50" fmla="*/ 183 w 336"/>
                          <a:gd name="T51" fmla="*/ 41 h 371"/>
                          <a:gd name="T52" fmla="*/ 145 w 336"/>
                          <a:gd name="T53" fmla="*/ 96 h 371"/>
                          <a:gd name="T54" fmla="*/ 133 w 336"/>
                          <a:gd name="T55" fmla="*/ 113 h 371"/>
                          <a:gd name="T56" fmla="*/ 75 w 336"/>
                          <a:gd name="T57" fmla="*/ 101 h 371"/>
                          <a:gd name="T58" fmla="*/ 25 w 336"/>
                          <a:gd name="T59" fmla="*/ 99 h 371"/>
                          <a:gd name="T60" fmla="*/ 8 w 336"/>
                          <a:gd name="T61" fmla="*/ 11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6" h="371">
                            <a:moveTo>
                              <a:pt x="8" y="116"/>
                            </a:moveTo>
                            <a:cubicBezTo>
                              <a:pt x="5" y="126"/>
                              <a:pt x="0" y="152"/>
                              <a:pt x="8" y="159"/>
                            </a:cubicBezTo>
                            <a:cubicBezTo>
                              <a:pt x="16" y="166"/>
                              <a:pt x="42" y="156"/>
                              <a:pt x="58" y="159"/>
                            </a:cubicBezTo>
                            <a:cubicBezTo>
                              <a:pt x="74" y="162"/>
                              <a:pt x="95" y="165"/>
                              <a:pt x="106" y="180"/>
                            </a:cubicBezTo>
                            <a:cubicBezTo>
                              <a:pt x="117" y="195"/>
                              <a:pt x="124" y="230"/>
                              <a:pt x="123" y="250"/>
                            </a:cubicBezTo>
                            <a:cubicBezTo>
                              <a:pt x="122" y="270"/>
                              <a:pt x="107" y="288"/>
                              <a:pt x="99" y="300"/>
                            </a:cubicBezTo>
                            <a:cubicBezTo>
                              <a:pt x="91" y="312"/>
                              <a:pt x="78" y="315"/>
                              <a:pt x="75" y="324"/>
                            </a:cubicBezTo>
                            <a:cubicBezTo>
                              <a:pt x="72" y="333"/>
                              <a:pt x="72" y="346"/>
                              <a:pt x="80" y="353"/>
                            </a:cubicBezTo>
                            <a:cubicBezTo>
                              <a:pt x="88" y="360"/>
                              <a:pt x="111" y="371"/>
                              <a:pt x="123" y="365"/>
                            </a:cubicBezTo>
                            <a:cubicBezTo>
                              <a:pt x="135" y="359"/>
                              <a:pt x="149" y="333"/>
                              <a:pt x="154" y="317"/>
                            </a:cubicBezTo>
                            <a:cubicBezTo>
                              <a:pt x="159" y="301"/>
                              <a:pt x="148" y="282"/>
                              <a:pt x="154" y="269"/>
                            </a:cubicBezTo>
                            <a:cubicBezTo>
                              <a:pt x="160" y="256"/>
                              <a:pt x="175" y="239"/>
                              <a:pt x="188" y="240"/>
                            </a:cubicBezTo>
                            <a:cubicBezTo>
                              <a:pt x="201" y="241"/>
                              <a:pt x="221" y="264"/>
                              <a:pt x="231" y="274"/>
                            </a:cubicBezTo>
                            <a:cubicBezTo>
                              <a:pt x="241" y="284"/>
                              <a:pt x="234" y="294"/>
                              <a:pt x="248" y="300"/>
                            </a:cubicBezTo>
                            <a:cubicBezTo>
                              <a:pt x="262" y="306"/>
                              <a:pt x="301" y="317"/>
                              <a:pt x="315" y="312"/>
                            </a:cubicBezTo>
                            <a:cubicBezTo>
                              <a:pt x="329" y="307"/>
                              <a:pt x="336" y="282"/>
                              <a:pt x="334" y="272"/>
                            </a:cubicBezTo>
                            <a:cubicBezTo>
                              <a:pt x="332" y="262"/>
                              <a:pt x="320" y="255"/>
                              <a:pt x="306" y="252"/>
                            </a:cubicBezTo>
                            <a:cubicBezTo>
                              <a:pt x="292" y="249"/>
                              <a:pt x="258" y="261"/>
                              <a:pt x="250" y="252"/>
                            </a:cubicBezTo>
                            <a:cubicBezTo>
                              <a:pt x="242" y="243"/>
                              <a:pt x="263" y="213"/>
                              <a:pt x="258" y="195"/>
                            </a:cubicBezTo>
                            <a:cubicBezTo>
                              <a:pt x="253" y="177"/>
                              <a:pt x="228" y="157"/>
                              <a:pt x="217" y="144"/>
                            </a:cubicBezTo>
                            <a:cubicBezTo>
                              <a:pt x="206" y="131"/>
                              <a:pt x="189" y="130"/>
                              <a:pt x="190" y="118"/>
                            </a:cubicBezTo>
                            <a:cubicBezTo>
                              <a:pt x="191" y="106"/>
                              <a:pt x="209" y="80"/>
                              <a:pt x="222" y="70"/>
                            </a:cubicBezTo>
                            <a:cubicBezTo>
                              <a:pt x="235" y="60"/>
                              <a:pt x="262" y="66"/>
                              <a:pt x="270" y="56"/>
                            </a:cubicBezTo>
                            <a:cubicBezTo>
                              <a:pt x="278" y="46"/>
                              <a:pt x="280" y="16"/>
                              <a:pt x="270" y="8"/>
                            </a:cubicBezTo>
                            <a:cubicBezTo>
                              <a:pt x="260" y="0"/>
                              <a:pt x="226" y="3"/>
                              <a:pt x="212" y="8"/>
                            </a:cubicBezTo>
                            <a:cubicBezTo>
                              <a:pt x="198" y="13"/>
                              <a:pt x="194" y="26"/>
                              <a:pt x="183" y="41"/>
                            </a:cubicBezTo>
                            <a:cubicBezTo>
                              <a:pt x="172" y="56"/>
                              <a:pt x="153" y="84"/>
                              <a:pt x="145" y="96"/>
                            </a:cubicBezTo>
                            <a:cubicBezTo>
                              <a:pt x="137" y="108"/>
                              <a:pt x="145" y="112"/>
                              <a:pt x="133" y="113"/>
                            </a:cubicBezTo>
                            <a:cubicBezTo>
                              <a:pt x="121" y="114"/>
                              <a:pt x="93" y="103"/>
                              <a:pt x="75" y="101"/>
                            </a:cubicBezTo>
                            <a:cubicBezTo>
                              <a:pt x="57" y="99"/>
                              <a:pt x="36" y="97"/>
                              <a:pt x="25" y="99"/>
                            </a:cubicBezTo>
                            <a:cubicBezTo>
                              <a:pt x="14" y="101"/>
                              <a:pt x="11" y="106"/>
                              <a:pt x="8" y="116"/>
                            </a:cubicBezTo>
                            <a:close/>
                          </a:path>
                        </a:pathLst>
                      </a:custGeom>
                      <a:solidFill>
                        <a:srgbClr val="5F5F5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7" name="Freeform 1187"/>
                      <p:cNvSpPr>
                        <a:spLocks/>
                      </p:cNvSpPr>
                      <p:nvPr/>
                    </p:nvSpPr>
                    <p:spPr bwMode="auto">
                      <a:xfrm>
                        <a:off x="3722" y="3345"/>
                        <a:ext cx="336" cy="371"/>
                      </a:xfrm>
                      <a:custGeom>
                        <a:avLst/>
                        <a:gdLst>
                          <a:gd name="T0" fmla="*/ 8 w 336"/>
                          <a:gd name="T1" fmla="*/ 116 h 371"/>
                          <a:gd name="T2" fmla="*/ 8 w 336"/>
                          <a:gd name="T3" fmla="*/ 159 h 371"/>
                          <a:gd name="T4" fmla="*/ 58 w 336"/>
                          <a:gd name="T5" fmla="*/ 159 h 371"/>
                          <a:gd name="T6" fmla="*/ 106 w 336"/>
                          <a:gd name="T7" fmla="*/ 180 h 371"/>
                          <a:gd name="T8" fmla="*/ 123 w 336"/>
                          <a:gd name="T9" fmla="*/ 250 h 371"/>
                          <a:gd name="T10" fmla="*/ 99 w 336"/>
                          <a:gd name="T11" fmla="*/ 300 h 371"/>
                          <a:gd name="T12" fmla="*/ 75 w 336"/>
                          <a:gd name="T13" fmla="*/ 324 h 371"/>
                          <a:gd name="T14" fmla="*/ 80 w 336"/>
                          <a:gd name="T15" fmla="*/ 353 h 371"/>
                          <a:gd name="T16" fmla="*/ 123 w 336"/>
                          <a:gd name="T17" fmla="*/ 365 h 371"/>
                          <a:gd name="T18" fmla="*/ 154 w 336"/>
                          <a:gd name="T19" fmla="*/ 317 h 371"/>
                          <a:gd name="T20" fmla="*/ 154 w 336"/>
                          <a:gd name="T21" fmla="*/ 269 h 371"/>
                          <a:gd name="T22" fmla="*/ 188 w 336"/>
                          <a:gd name="T23" fmla="*/ 240 h 371"/>
                          <a:gd name="T24" fmla="*/ 231 w 336"/>
                          <a:gd name="T25" fmla="*/ 274 h 371"/>
                          <a:gd name="T26" fmla="*/ 248 w 336"/>
                          <a:gd name="T27" fmla="*/ 300 h 371"/>
                          <a:gd name="T28" fmla="*/ 315 w 336"/>
                          <a:gd name="T29" fmla="*/ 312 h 371"/>
                          <a:gd name="T30" fmla="*/ 334 w 336"/>
                          <a:gd name="T31" fmla="*/ 272 h 371"/>
                          <a:gd name="T32" fmla="*/ 306 w 336"/>
                          <a:gd name="T33" fmla="*/ 252 h 371"/>
                          <a:gd name="T34" fmla="*/ 250 w 336"/>
                          <a:gd name="T35" fmla="*/ 252 h 371"/>
                          <a:gd name="T36" fmla="*/ 258 w 336"/>
                          <a:gd name="T37" fmla="*/ 195 h 371"/>
                          <a:gd name="T38" fmla="*/ 217 w 336"/>
                          <a:gd name="T39" fmla="*/ 144 h 371"/>
                          <a:gd name="T40" fmla="*/ 190 w 336"/>
                          <a:gd name="T41" fmla="*/ 118 h 371"/>
                          <a:gd name="T42" fmla="*/ 222 w 336"/>
                          <a:gd name="T43" fmla="*/ 70 h 371"/>
                          <a:gd name="T44" fmla="*/ 270 w 336"/>
                          <a:gd name="T45" fmla="*/ 56 h 371"/>
                          <a:gd name="T46" fmla="*/ 270 w 336"/>
                          <a:gd name="T47" fmla="*/ 8 h 371"/>
                          <a:gd name="T48" fmla="*/ 212 w 336"/>
                          <a:gd name="T49" fmla="*/ 8 h 371"/>
                          <a:gd name="T50" fmla="*/ 183 w 336"/>
                          <a:gd name="T51" fmla="*/ 41 h 371"/>
                          <a:gd name="T52" fmla="*/ 145 w 336"/>
                          <a:gd name="T53" fmla="*/ 96 h 371"/>
                          <a:gd name="T54" fmla="*/ 133 w 336"/>
                          <a:gd name="T55" fmla="*/ 113 h 371"/>
                          <a:gd name="T56" fmla="*/ 75 w 336"/>
                          <a:gd name="T57" fmla="*/ 101 h 371"/>
                          <a:gd name="T58" fmla="*/ 25 w 336"/>
                          <a:gd name="T59" fmla="*/ 99 h 371"/>
                          <a:gd name="T60" fmla="*/ 8 w 336"/>
                          <a:gd name="T61" fmla="*/ 11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6" h="371">
                            <a:moveTo>
                              <a:pt x="8" y="116"/>
                            </a:moveTo>
                            <a:cubicBezTo>
                              <a:pt x="5" y="126"/>
                              <a:pt x="0" y="152"/>
                              <a:pt x="8" y="159"/>
                            </a:cubicBezTo>
                            <a:cubicBezTo>
                              <a:pt x="16" y="166"/>
                              <a:pt x="42" y="156"/>
                              <a:pt x="58" y="159"/>
                            </a:cubicBezTo>
                            <a:cubicBezTo>
                              <a:pt x="74" y="162"/>
                              <a:pt x="95" y="165"/>
                              <a:pt x="106" y="180"/>
                            </a:cubicBezTo>
                            <a:cubicBezTo>
                              <a:pt x="117" y="195"/>
                              <a:pt x="124" y="230"/>
                              <a:pt x="123" y="250"/>
                            </a:cubicBezTo>
                            <a:cubicBezTo>
                              <a:pt x="122" y="270"/>
                              <a:pt x="107" y="288"/>
                              <a:pt x="99" y="300"/>
                            </a:cubicBezTo>
                            <a:cubicBezTo>
                              <a:pt x="91" y="312"/>
                              <a:pt x="78" y="315"/>
                              <a:pt x="75" y="324"/>
                            </a:cubicBezTo>
                            <a:cubicBezTo>
                              <a:pt x="72" y="333"/>
                              <a:pt x="72" y="346"/>
                              <a:pt x="80" y="353"/>
                            </a:cubicBezTo>
                            <a:cubicBezTo>
                              <a:pt x="88" y="360"/>
                              <a:pt x="111" y="371"/>
                              <a:pt x="123" y="365"/>
                            </a:cubicBezTo>
                            <a:cubicBezTo>
                              <a:pt x="135" y="359"/>
                              <a:pt x="149" y="333"/>
                              <a:pt x="154" y="317"/>
                            </a:cubicBezTo>
                            <a:cubicBezTo>
                              <a:pt x="159" y="301"/>
                              <a:pt x="148" y="282"/>
                              <a:pt x="154" y="269"/>
                            </a:cubicBezTo>
                            <a:cubicBezTo>
                              <a:pt x="160" y="256"/>
                              <a:pt x="175" y="239"/>
                              <a:pt x="188" y="240"/>
                            </a:cubicBezTo>
                            <a:cubicBezTo>
                              <a:pt x="201" y="241"/>
                              <a:pt x="221" y="264"/>
                              <a:pt x="231" y="274"/>
                            </a:cubicBezTo>
                            <a:cubicBezTo>
                              <a:pt x="241" y="284"/>
                              <a:pt x="234" y="294"/>
                              <a:pt x="248" y="300"/>
                            </a:cubicBezTo>
                            <a:cubicBezTo>
                              <a:pt x="262" y="306"/>
                              <a:pt x="301" y="317"/>
                              <a:pt x="315" y="312"/>
                            </a:cubicBezTo>
                            <a:cubicBezTo>
                              <a:pt x="329" y="307"/>
                              <a:pt x="336" y="282"/>
                              <a:pt x="334" y="272"/>
                            </a:cubicBezTo>
                            <a:cubicBezTo>
                              <a:pt x="332" y="262"/>
                              <a:pt x="320" y="255"/>
                              <a:pt x="306" y="252"/>
                            </a:cubicBezTo>
                            <a:cubicBezTo>
                              <a:pt x="292" y="249"/>
                              <a:pt x="258" y="261"/>
                              <a:pt x="250" y="252"/>
                            </a:cubicBezTo>
                            <a:cubicBezTo>
                              <a:pt x="242" y="243"/>
                              <a:pt x="263" y="213"/>
                              <a:pt x="258" y="195"/>
                            </a:cubicBezTo>
                            <a:cubicBezTo>
                              <a:pt x="253" y="177"/>
                              <a:pt x="228" y="157"/>
                              <a:pt x="217" y="144"/>
                            </a:cubicBezTo>
                            <a:cubicBezTo>
                              <a:pt x="206" y="131"/>
                              <a:pt x="189" y="130"/>
                              <a:pt x="190" y="118"/>
                            </a:cubicBezTo>
                            <a:cubicBezTo>
                              <a:pt x="191" y="106"/>
                              <a:pt x="209" y="80"/>
                              <a:pt x="222" y="70"/>
                            </a:cubicBezTo>
                            <a:cubicBezTo>
                              <a:pt x="235" y="60"/>
                              <a:pt x="262" y="66"/>
                              <a:pt x="270" y="56"/>
                            </a:cubicBezTo>
                            <a:cubicBezTo>
                              <a:pt x="278" y="46"/>
                              <a:pt x="280" y="16"/>
                              <a:pt x="270" y="8"/>
                            </a:cubicBezTo>
                            <a:cubicBezTo>
                              <a:pt x="260" y="0"/>
                              <a:pt x="226" y="3"/>
                              <a:pt x="212" y="8"/>
                            </a:cubicBezTo>
                            <a:cubicBezTo>
                              <a:pt x="198" y="13"/>
                              <a:pt x="194" y="26"/>
                              <a:pt x="183" y="41"/>
                            </a:cubicBezTo>
                            <a:cubicBezTo>
                              <a:pt x="172" y="56"/>
                              <a:pt x="153" y="84"/>
                              <a:pt x="145" y="96"/>
                            </a:cubicBezTo>
                            <a:cubicBezTo>
                              <a:pt x="137" y="108"/>
                              <a:pt x="145" y="112"/>
                              <a:pt x="133" y="113"/>
                            </a:cubicBezTo>
                            <a:cubicBezTo>
                              <a:pt x="121" y="114"/>
                              <a:pt x="93" y="103"/>
                              <a:pt x="75" y="101"/>
                            </a:cubicBezTo>
                            <a:cubicBezTo>
                              <a:pt x="57" y="99"/>
                              <a:pt x="36" y="97"/>
                              <a:pt x="25" y="99"/>
                            </a:cubicBezTo>
                            <a:cubicBezTo>
                              <a:pt x="14" y="101"/>
                              <a:pt x="11" y="106"/>
                              <a:pt x="8" y="116"/>
                            </a:cubicBezTo>
                            <a:close/>
                          </a:path>
                        </a:pathLst>
                      </a:custGeom>
                      <a:solidFill>
                        <a:srgbClr val="FFCC9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9" name="Oval 1188"/>
                      <p:cNvSpPr>
                        <a:spLocks noChangeArrowheads="1"/>
                      </p:cNvSpPr>
                      <p:nvPr/>
                    </p:nvSpPr>
                    <p:spPr bwMode="auto">
                      <a:xfrm rot="-2625954">
                        <a:off x="3806" y="3651"/>
                        <a:ext cx="58" cy="35"/>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40" name="Oval 1189"/>
                      <p:cNvSpPr>
                        <a:spLocks noChangeArrowheads="1"/>
                      </p:cNvSpPr>
                      <p:nvPr/>
                    </p:nvSpPr>
                    <p:spPr bwMode="auto">
                      <a:xfrm>
                        <a:off x="3979" y="3610"/>
                        <a:ext cx="59" cy="34"/>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41" name="Oval 1190"/>
                      <p:cNvSpPr>
                        <a:spLocks noChangeArrowheads="1"/>
                      </p:cNvSpPr>
                      <p:nvPr/>
                    </p:nvSpPr>
                    <p:spPr bwMode="auto">
                      <a:xfrm>
                        <a:off x="3930" y="3362"/>
                        <a:ext cx="58" cy="35"/>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8742" name="Oval 1191"/>
                      <p:cNvSpPr>
                        <a:spLocks noChangeArrowheads="1"/>
                      </p:cNvSpPr>
                      <p:nvPr/>
                    </p:nvSpPr>
                    <p:spPr bwMode="auto">
                      <a:xfrm>
                        <a:off x="3736" y="3456"/>
                        <a:ext cx="59" cy="35"/>
                      </a:xfrm>
                      <a:prstGeom prst="ellipse">
                        <a:avLst/>
                      </a:prstGeom>
                      <a:solidFill>
                        <a:srgbClr val="D11405">
                          <a:alpha val="2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2700" dir="16200000" algn="ctr" rotWithShape="0">
                                <a:srgbClr val="7D0C03">
                                  <a:alpha val="50000"/>
                                </a:srgb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22" name="Freeform 1192"/>
                      <p:cNvSpPr>
                        <a:spLocks/>
                      </p:cNvSpPr>
                      <p:nvPr/>
                    </p:nvSpPr>
                    <p:spPr bwMode="auto">
                      <a:xfrm>
                        <a:off x="3723" y="3345"/>
                        <a:ext cx="336" cy="371"/>
                      </a:xfrm>
                      <a:custGeom>
                        <a:avLst/>
                        <a:gdLst>
                          <a:gd name="T0" fmla="*/ 8 w 336"/>
                          <a:gd name="T1" fmla="*/ 116 h 371"/>
                          <a:gd name="T2" fmla="*/ 8 w 336"/>
                          <a:gd name="T3" fmla="*/ 159 h 371"/>
                          <a:gd name="T4" fmla="*/ 58 w 336"/>
                          <a:gd name="T5" fmla="*/ 159 h 371"/>
                          <a:gd name="T6" fmla="*/ 106 w 336"/>
                          <a:gd name="T7" fmla="*/ 180 h 371"/>
                          <a:gd name="T8" fmla="*/ 123 w 336"/>
                          <a:gd name="T9" fmla="*/ 250 h 371"/>
                          <a:gd name="T10" fmla="*/ 99 w 336"/>
                          <a:gd name="T11" fmla="*/ 300 h 371"/>
                          <a:gd name="T12" fmla="*/ 75 w 336"/>
                          <a:gd name="T13" fmla="*/ 324 h 371"/>
                          <a:gd name="T14" fmla="*/ 80 w 336"/>
                          <a:gd name="T15" fmla="*/ 353 h 371"/>
                          <a:gd name="T16" fmla="*/ 123 w 336"/>
                          <a:gd name="T17" fmla="*/ 365 h 371"/>
                          <a:gd name="T18" fmla="*/ 154 w 336"/>
                          <a:gd name="T19" fmla="*/ 317 h 371"/>
                          <a:gd name="T20" fmla="*/ 154 w 336"/>
                          <a:gd name="T21" fmla="*/ 269 h 371"/>
                          <a:gd name="T22" fmla="*/ 188 w 336"/>
                          <a:gd name="T23" fmla="*/ 240 h 371"/>
                          <a:gd name="T24" fmla="*/ 231 w 336"/>
                          <a:gd name="T25" fmla="*/ 274 h 371"/>
                          <a:gd name="T26" fmla="*/ 248 w 336"/>
                          <a:gd name="T27" fmla="*/ 300 h 371"/>
                          <a:gd name="T28" fmla="*/ 315 w 336"/>
                          <a:gd name="T29" fmla="*/ 312 h 371"/>
                          <a:gd name="T30" fmla="*/ 334 w 336"/>
                          <a:gd name="T31" fmla="*/ 272 h 371"/>
                          <a:gd name="T32" fmla="*/ 306 w 336"/>
                          <a:gd name="T33" fmla="*/ 252 h 371"/>
                          <a:gd name="T34" fmla="*/ 250 w 336"/>
                          <a:gd name="T35" fmla="*/ 252 h 371"/>
                          <a:gd name="T36" fmla="*/ 258 w 336"/>
                          <a:gd name="T37" fmla="*/ 195 h 371"/>
                          <a:gd name="T38" fmla="*/ 217 w 336"/>
                          <a:gd name="T39" fmla="*/ 144 h 371"/>
                          <a:gd name="T40" fmla="*/ 190 w 336"/>
                          <a:gd name="T41" fmla="*/ 118 h 371"/>
                          <a:gd name="T42" fmla="*/ 222 w 336"/>
                          <a:gd name="T43" fmla="*/ 70 h 371"/>
                          <a:gd name="T44" fmla="*/ 270 w 336"/>
                          <a:gd name="T45" fmla="*/ 56 h 371"/>
                          <a:gd name="T46" fmla="*/ 270 w 336"/>
                          <a:gd name="T47" fmla="*/ 8 h 371"/>
                          <a:gd name="T48" fmla="*/ 212 w 336"/>
                          <a:gd name="T49" fmla="*/ 8 h 371"/>
                          <a:gd name="T50" fmla="*/ 183 w 336"/>
                          <a:gd name="T51" fmla="*/ 41 h 371"/>
                          <a:gd name="T52" fmla="*/ 145 w 336"/>
                          <a:gd name="T53" fmla="*/ 96 h 371"/>
                          <a:gd name="T54" fmla="*/ 133 w 336"/>
                          <a:gd name="T55" fmla="*/ 113 h 371"/>
                          <a:gd name="T56" fmla="*/ 75 w 336"/>
                          <a:gd name="T57" fmla="*/ 101 h 371"/>
                          <a:gd name="T58" fmla="*/ 25 w 336"/>
                          <a:gd name="T59" fmla="*/ 99 h 371"/>
                          <a:gd name="T60" fmla="*/ 8 w 336"/>
                          <a:gd name="T61" fmla="*/ 11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6" h="371">
                            <a:moveTo>
                              <a:pt x="8" y="116"/>
                            </a:moveTo>
                            <a:cubicBezTo>
                              <a:pt x="5" y="126"/>
                              <a:pt x="0" y="152"/>
                              <a:pt x="8" y="159"/>
                            </a:cubicBezTo>
                            <a:cubicBezTo>
                              <a:pt x="16" y="166"/>
                              <a:pt x="42" y="156"/>
                              <a:pt x="58" y="159"/>
                            </a:cubicBezTo>
                            <a:cubicBezTo>
                              <a:pt x="74" y="162"/>
                              <a:pt x="95" y="165"/>
                              <a:pt x="106" y="180"/>
                            </a:cubicBezTo>
                            <a:cubicBezTo>
                              <a:pt x="117" y="195"/>
                              <a:pt x="124" y="230"/>
                              <a:pt x="123" y="250"/>
                            </a:cubicBezTo>
                            <a:cubicBezTo>
                              <a:pt x="122" y="270"/>
                              <a:pt x="107" y="288"/>
                              <a:pt x="99" y="300"/>
                            </a:cubicBezTo>
                            <a:cubicBezTo>
                              <a:pt x="91" y="312"/>
                              <a:pt x="78" y="315"/>
                              <a:pt x="75" y="324"/>
                            </a:cubicBezTo>
                            <a:cubicBezTo>
                              <a:pt x="72" y="333"/>
                              <a:pt x="72" y="346"/>
                              <a:pt x="80" y="353"/>
                            </a:cubicBezTo>
                            <a:cubicBezTo>
                              <a:pt x="88" y="360"/>
                              <a:pt x="111" y="371"/>
                              <a:pt x="123" y="365"/>
                            </a:cubicBezTo>
                            <a:cubicBezTo>
                              <a:pt x="135" y="359"/>
                              <a:pt x="149" y="333"/>
                              <a:pt x="154" y="317"/>
                            </a:cubicBezTo>
                            <a:cubicBezTo>
                              <a:pt x="159" y="301"/>
                              <a:pt x="148" y="282"/>
                              <a:pt x="154" y="269"/>
                            </a:cubicBezTo>
                            <a:cubicBezTo>
                              <a:pt x="160" y="256"/>
                              <a:pt x="175" y="239"/>
                              <a:pt x="188" y="240"/>
                            </a:cubicBezTo>
                            <a:cubicBezTo>
                              <a:pt x="201" y="241"/>
                              <a:pt x="221" y="264"/>
                              <a:pt x="231" y="274"/>
                            </a:cubicBezTo>
                            <a:cubicBezTo>
                              <a:pt x="241" y="284"/>
                              <a:pt x="234" y="294"/>
                              <a:pt x="248" y="300"/>
                            </a:cubicBezTo>
                            <a:cubicBezTo>
                              <a:pt x="262" y="306"/>
                              <a:pt x="301" y="317"/>
                              <a:pt x="315" y="312"/>
                            </a:cubicBezTo>
                            <a:cubicBezTo>
                              <a:pt x="329" y="307"/>
                              <a:pt x="336" y="282"/>
                              <a:pt x="334" y="272"/>
                            </a:cubicBezTo>
                            <a:cubicBezTo>
                              <a:pt x="332" y="262"/>
                              <a:pt x="320" y="255"/>
                              <a:pt x="306" y="252"/>
                            </a:cubicBezTo>
                            <a:cubicBezTo>
                              <a:pt x="292" y="249"/>
                              <a:pt x="258" y="261"/>
                              <a:pt x="250" y="252"/>
                            </a:cubicBezTo>
                            <a:cubicBezTo>
                              <a:pt x="242" y="243"/>
                              <a:pt x="263" y="213"/>
                              <a:pt x="258" y="195"/>
                            </a:cubicBezTo>
                            <a:cubicBezTo>
                              <a:pt x="253" y="177"/>
                              <a:pt x="228" y="157"/>
                              <a:pt x="217" y="144"/>
                            </a:cubicBezTo>
                            <a:cubicBezTo>
                              <a:pt x="206" y="131"/>
                              <a:pt x="189" y="130"/>
                              <a:pt x="190" y="118"/>
                            </a:cubicBezTo>
                            <a:cubicBezTo>
                              <a:pt x="191" y="106"/>
                              <a:pt x="209" y="80"/>
                              <a:pt x="222" y="70"/>
                            </a:cubicBezTo>
                            <a:cubicBezTo>
                              <a:pt x="235" y="60"/>
                              <a:pt x="262" y="66"/>
                              <a:pt x="270" y="56"/>
                            </a:cubicBezTo>
                            <a:cubicBezTo>
                              <a:pt x="278" y="46"/>
                              <a:pt x="280" y="16"/>
                              <a:pt x="270" y="8"/>
                            </a:cubicBezTo>
                            <a:cubicBezTo>
                              <a:pt x="260" y="0"/>
                              <a:pt x="226" y="3"/>
                              <a:pt x="212" y="8"/>
                            </a:cubicBezTo>
                            <a:cubicBezTo>
                              <a:pt x="198" y="13"/>
                              <a:pt x="194" y="26"/>
                              <a:pt x="183" y="41"/>
                            </a:cubicBezTo>
                            <a:cubicBezTo>
                              <a:pt x="172" y="56"/>
                              <a:pt x="153" y="84"/>
                              <a:pt x="145" y="96"/>
                            </a:cubicBezTo>
                            <a:cubicBezTo>
                              <a:pt x="137" y="108"/>
                              <a:pt x="145" y="112"/>
                              <a:pt x="133" y="113"/>
                            </a:cubicBezTo>
                            <a:cubicBezTo>
                              <a:pt x="121" y="114"/>
                              <a:pt x="93" y="103"/>
                              <a:pt x="75" y="101"/>
                            </a:cubicBezTo>
                            <a:cubicBezTo>
                              <a:pt x="57" y="99"/>
                              <a:pt x="36" y="97"/>
                              <a:pt x="25" y="99"/>
                            </a:cubicBezTo>
                            <a:cubicBezTo>
                              <a:pt x="14" y="101"/>
                              <a:pt x="11" y="106"/>
                              <a:pt x="8" y="116"/>
                            </a:cubicBezTo>
                            <a:close/>
                          </a:path>
                        </a:pathLst>
                      </a:custGeom>
                      <a:gradFill rotWithShape="1">
                        <a:gsLst>
                          <a:gs pos="0">
                            <a:srgbClr val="CC0000"/>
                          </a:gs>
                          <a:gs pos="100000">
                            <a:schemeClr val="tx1">
                              <a:alpha val="45000"/>
                            </a:schemeClr>
                          </a:gs>
                        </a:gsLst>
                        <a:path path="rect">
                          <a:fillToRect l="50000" t="50000" r="50000" b="50000"/>
                        </a:path>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28707" name="Group 1193"/>
                <p:cNvGrpSpPr>
                  <a:grpSpLocks/>
                </p:cNvGrpSpPr>
                <p:nvPr/>
              </p:nvGrpSpPr>
              <p:grpSpPr bwMode="auto">
                <a:xfrm>
                  <a:off x="2506" y="3423"/>
                  <a:ext cx="1091" cy="771"/>
                  <a:chOff x="2506" y="3423"/>
                  <a:chExt cx="1091" cy="771"/>
                </a:xfrm>
              </p:grpSpPr>
              <p:sp>
                <p:nvSpPr>
                  <p:cNvPr id="28725" name="Text Box 1194"/>
                  <p:cNvSpPr txBox="1">
                    <a:spLocks noChangeArrowheads="1"/>
                  </p:cNvSpPr>
                  <p:nvPr/>
                </p:nvSpPr>
                <p:spPr bwMode="auto">
                  <a:xfrm>
                    <a:off x="2506" y="4002"/>
                    <a:ext cx="10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eaLnBrk="1" hangingPunct="1">
                      <a:lnSpc>
                        <a:spcPct val="100000"/>
                      </a:lnSpc>
                      <a:spcBef>
                        <a:spcPct val="50000"/>
                      </a:spcBef>
                      <a:spcAft>
                        <a:spcPct val="0"/>
                      </a:spcAft>
                      <a:buClrTx/>
                      <a:buFontTx/>
                      <a:buNone/>
                      <a:defRPr/>
                    </a:pPr>
                    <a:r>
                      <a:rPr lang="en-US" sz="1400" b="1" smtClean="0">
                        <a:cs typeface="+mn-cs"/>
                      </a:rPr>
                      <a:t>Angiogenesis</a:t>
                    </a:r>
                  </a:p>
                </p:txBody>
              </p:sp>
              <p:grpSp>
                <p:nvGrpSpPr>
                  <p:cNvPr id="23" name="Group 1195"/>
                  <p:cNvGrpSpPr>
                    <a:grpSpLocks/>
                  </p:cNvGrpSpPr>
                  <p:nvPr/>
                </p:nvGrpSpPr>
                <p:grpSpPr bwMode="auto">
                  <a:xfrm flipH="1">
                    <a:off x="2793" y="3423"/>
                    <a:ext cx="392" cy="550"/>
                    <a:chOff x="3268" y="2032"/>
                    <a:chExt cx="642" cy="901"/>
                  </a:xfrm>
                </p:grpSpPr>
                <p:sp>
                  <p:nvSpPr>
                    <p:cNvPr id="28726" name="Freeform 1196"/>
                    <p:cNvSpPr>
                      <a:spLocks/>
                    </p:cNvSpPr>
                    <p:nvPr/>
                  </p:nvSpPr>
                  <p:spPr bwMode="auto">
                    <a:xfrm>
                      <a:off x="3268" y="2032"/>
                      <a:ext cx="642" cy="901"/>
                    </a:xfrm>
                    <a:custGeom>
                      <a:avLst/>
                      <a:gdLst>
                        <a:gd name="T0" fmla="*/ 15 w 642"/>
                        <a:gd name="T1" fmla="*/ 548 h 901"/>
                        <a:gd name="T2" fmla="*/ 60 w 642"/>
                        <a:gd name="T3" fmla="*/ 598 h 901"/>
                        <a:gd name="T4" fmla="*/ 84 w 642"/>
                        <a:gd name="T5" fmla="*/ 653 h 901"/>
                        <a:gd name="T6" fmla="*/ 128 w 642"/>
                        <a:gd name="T7" fmla="*/ 680 h 901"/>
                        <a:gd name="T8" fmla="*/ 128 w 642"/>
                        <a:gd name="T9" fmla="*/ 802 h 901"/>
                        <a:gd name="T10" fmla="*/ 132 w 642"/>
                        <a:gd name="T11" fmla="*/ 884 h 901"/>
                        <a:gd name="T12" fmla="*/ 188 w 642"/>
                        <a:gd name="T13" fmla="*/ 884 h 901"/>
                        <a:gd name="T14" fmla="*/ 185 w 642"/>
                        <a:gd name="T15" fmla="*/ 781 h 901"/>
                        <a:gd name="T16" fmla="*/ 185 w 642"/>
                        <a:gd name="T17" fmla="*/ 673 h 901"/>
                        <a:gd name="T18" fmla="*/ 228 w 642"/>
                        <a:gd name="T19" fmla="*/ 622 h 901"/>
                        <a:gd name="T20" fmla="*/ 272 w 642"/>
                        <a:gd name="T21" fmla="*/ 646 h 901"/>
                        <a:gd name="T22" fmla="*/ 279 w 642"/>
                        <a:gd name="T23" fmla="*/ 721 h 901"/>
                        <a:gd name="T24" fmla="*/ 245 w 642"/>
                        <a:gd name="T25" fmla="*/ 773 h 901"/>
                        <a:gd name="T26" fmla="*/ 228 w 642"/>
                        <a:gd name="T27" fmla="*/ 821 h 901"/>
                        <a:gd name="T28" fmla="*/ 248 w 642"/>
                        <a:gd name="T29" fmla="*/ 838 h 901"/>
                        <a:gd name="T30" fmla="*/ 288 w 642"/>
                        <a:gd name="T31" fmla="*/ 800 h 901"/>
                        <a:gd name="T32" fmla="*/ 315 w 642"/>
                        <a:gd name="T33" fmla="*/ 759 h 901"/>
                        <a:gd name="T34" fmla="*/ 370 w 642"/>
                        <a:gd name="T35" fmla="*/ 769 h 901"/>
                        <a:gd name="T36" fmla="*/ 430 w 642"/>
                        <a:gd name="T37" fmla="*/ 764 h 901"/>
                        <a:gd name="T38" fmla="*/ 471 w 642"/>
                        <a:gd name="T39" fmla="*/ 713 h 901"/>
                        <a:gd name="T40" fmla="*/ 555 w 642"/>
                        <a:gd name="T41" fmla="*/ 586 h 901"/>
                        <a:gd name="T42" fmla="*/ 548 w 642"/>
                        <a:gd name="T43" fmla="*/ 380 h 901"/>
                        <a:gd name="T44" fmla="*/ 560 w 642"/>
                        <a:gd name="T45" fmla="*/ 310 h 901"/>
                        <a:gd name="T46" fmla="*/ 634 w 642"/>
                        <a:gd name="T47" fmla="*/ 176 h 901"/>
                        <a:gd name="T48" fmla="*/ 605 w 642"/>
                        <a:gd name="T49" fmla="*/ 142 h 901"/>
                        <a:gd name="T50" fmla="*/ 569 w 642"/>
                        <a:gd name="T51" fmla="*/ 159 h 901"/>
                        <a:gd name="T52" fmla="*/ 509 w 642"/>
                        <a:gd name="T53" fmla="*/ 253 h 901"/>
                        <a:gd name="T54" fmla="*/ 396 w 642"/>
                        <a:gd name="T55" fmla="*/ 245 h 901"/>
                        <a:gd name="T56" fmla="*/ 375 w 642"/>
                        <a:gd name="T57" fmla="*/ 231 h 901"/>
                        <a:gd name="T58" fmla="*/ 389 w 642"/>
                        <a:gd name="T59" fmla="*/ 152 h 901"/>
                        <a:gd name="T60" fmla="*/ 449 w 642"/>
                        <a:gd name="T61" fmla="*/ 89 h 901"/>
                        <a:gd name="T62" fmla="*/ 428 w 642"/>
                        <a:gd name="T63" fmla="*/ 8 h 901"/>
                        <a:gd name="T64" fmla="*/ 394 w 642"/>
                        <a:gd name="T65" fmla="*/ 41 h 901"/>
                        <a:gd name="T66" fmla="*/ 387 w 642"/>
                        <a:gd name="T67" fmla="*/ 94 h 901"/>
                        <a:gd name="T68" fmla="*/ 303 w 642"/>
                        <a:gd name="T69" fmla="*/ 152 h 901"/>
                        <a:gd name="T70" fmla="*/ 233 w 642"/>
                        <a:gd name="T71" fmla="*/ 238 h 901"/>
                        <a:gd name="T72" fmla="*/ 178 w 642"/>
                        <a:gd name="T73" fmla="*/ 221 h 901"/>
                        <a:gd name="T74" fmla="*/ 166 w 642"/>
                        <a:gd name="T75" fmla="*/ 296 h 901"/>
                        <a:gd name="T76" fmla="*/ 214 w 642"/>
                        <a:gd name="T77" fmla="*/ 308 h 901"/>
                        <a:gd name="T78" fmla="*/ 207 w 642"/>
                        <a:gd name="T79" fmla="*/ 387 h 901"/>
                        <a:gd name="T80" fmla="*/ 190 w 642"/>
                        <a:gd name="T81" fmla="*/ 454 h 901"/>
                        <a:gd name="T82" fmla="*/ 94 w 642"/>
                        <a:gd name="T83" fmla="*/ 469 h 901"/>
                        <a:gd name="T84" fmla="*/ 36 w 642"/>
                        <a:gd name="T85" fmla="*/ 421 h 901"/>
                        <a:gd name="T86" fmla="*/ 3 w 642"/>
                        <a:gd name="T87" fmla="*/ 452 h 901"/>
                        <a:gd name="T88" fmla="*/ 44 w 642"/>
                        <a:gd name="T89" fmla="*/ 502 h 901"/>
                        <a:gd name="T90" fmla="*/ 202 w 642"/>
                        <a:gd name="T91" fmla="*/ 505 h 901"/>
                        <a:gd name="T92" fmla="*/ 214 w 642"/>
                        <a:gd name="T93" fmla="*/ 553 h 901"/>
                        <a:gd name="T94" fmla="*/ 214 w 642"/>
                        <a:gd name="T95" fmla="*/ 586 h 901"/>
                        <a:gd name="T96" fmla="*/ 152 w 642"/>
                        <a:gd name="T97" fmla="*/ 591 h 901"/>
                        <a:gd name="T98" fmla="*/ 94 w 642"/>
                        <a:gd name="T99" fmla="*/ 557 h 901"/>
                        <a:gd name="T100" fmla="*/ 32 w 642"/>
                        <a:gd name="T101" fmla="*/ 509 h 901"/>
                        <a:gd name="T102" fmla="*/ 3 w 642"/>
                        <a:gd name="T103" fmla="*/ 536 h 901"/>
                        <a:gd name="T104" fmla="*/ 15 w 642"/>
                        <a:gd name="T105" fmla="*/ 548 h 9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42" h="901">
                          <a:moveTo>
                            <a:pt x="15" y="548"/>
                          </a:moveTo>
                          <a:cubicBezTo>
                            <a:pt x="24" y="558"/>
                            <a:pt x="48" y="580"/>
                            <a:pt x="60" y="598"/>
                          </a:cubicBezTo>
                          <a:cubicBezTo>
                            <a:pt x="72" y="616"/>
                            <a:pt x="73" y="639"/>
                            <a:pt x="84" y="653"/>
                          </a:cubicBezTo>
                          <a:cubicBezTo>
                            <a:pt x="95" y="667"/>
                            <a:pt x="121" y="655"/>
                            <a:pt x="128" y="680"/>
                          </a:cubicBezTo>
                          <a:cubicBezTo>
                            <a:pt x="135" y="705"/>
                            <a:pt x="127" y="768"/>
                            <a:pt x="128" y="802"/>
                          </a:cubicBezTo>
                          <a:cubicBezTo>
                            <a:pt x="129" y="836"/>
                            <a:pt x="122" y="870"/>
                            <a:pt x="132" y="884"/>
                          </a:cubicBezTo>
                          <a:cubicBezTo>
                            <a:pt x="142" y="898"/>
                            <a:pt x="179" y="901"/>
                            <a:pt x="188" y="884"/>
                          </a:cubicBezTo>
                          <a:cubicBezTo>
                            <a:pt x="197" y="867"/>
                            <a:pt x="185" y="816"/>
                            <a:pt x="185" y="781"/>
                          </a:cubicBezTo>
                          <a:cubicBezTo>
                            <a:pt x="185" y="746"/>
                            <a:pt x="178" y="699"/>
                            <a:pt x="185" y="673"/>
                          </a:cubicBezTo>
                          <a:cubicBezTo>
                            <a:pt x="192" y="647"/>
                            <a:pt x="214" y="626"/>
                            <a:pt x="228" y="622"/>
                          </a:cubicBezTo>
                          <a:cubicBezTo>
                            <a:pt x="242" y="618"/>
                            <a:pt x="264" y="630"/>
                            <a:pt x="272" y="646"/>
                          </a:cubicBezTo>
                          <a:cubicBezTo>
                            <a:pt x="280" y="662"/>
                            <a:pt x="284" y="700"/>
                            <a:pt x="279" y="721"/>
                          </a:cubicBezTo>
                          <a:cubicBezTo>
                            <a:pt x="274" y="742"/>
                            <a:pt x="253" y="756"/>
                            <a:pt x="245" y="773"/>
                          </a:cubicBezTo>
                          <a:cubicBezTo>
                            <a:pt x="237" y="790"/>
                            <a:pt x="228" y="810"/>
                            <a:pt x="228" y="821"/>
                          </a:cubicBezTo>
                          <a:cubicBezTo>
                            <a:pt x="228" y="832"/>
                            <a:pt x="238" y="841"/>
                            <a:pt x="248" y="838"/>
                          </a:cubicBezTo>
                          <a:cubicBezTo>
                            <a:pt x="258" y="835"/>
                            <a:pt x="277" y="813"/>
                            <a:pt x="288" y="800"/>
                          </a:cubicBezTo>
                          <a:cubicBezTo>
                            <a:pt x="299" y="787"/>
                            <a:pt x="301" y="764"/>
                            <a:pt x="315" y="759"/>
                          </a:cubicBezTo>
                          <a:cubicBezTo>
                            <a:pt x="329" y="754"/>
                            <a:pt x="351" y="768"/>
                            <a:pt x="370" y="769"/>
                          </a:cubicBezTo>
                          <a:cubicBezTo>
                            <a:pt x="389" y="770"/>
                            <a:pt x="413" y="773"/>
                            <a:pt x="430" y="764"/>
                          </a:cubicBezTo>
                          <a:cubicBezTo>
                            <a:pt x="447" y="755"/>
                            <a:pt x="450" y="743"/>
                            <a:pt x="471" y="713"/>
                          </a:cubicBezTo>
                          <a:cubicBezTo>
                            <a:pt x="492" y="683"/>
                            <a:pt x="542" y="641"/>
                            <a:pt x="555" y="586"/>
                          </a:cubicBezTo>
                          <a:cubicBezTo>
                            <a:pt x="568" y="531"/>
                            <a:pt x="547" y="426"/>
                            <a:pt x="548" y="380"/>
                          </a:cubicBezTo>
                          <a:cubicBezTo>
                            <a:pt x="549" y="334"/>
                            <a:pt x="546" y="344"/>
                            <a:pt x="560" y="310"/>
                          </a:cubicBezTo>
                          <a:cubicBezTo>
                            <a:pt x="574" y="276"/>
                            <a:pt x="626" y="204"/>
                            <a:pt x="634" y="176"/>
                          </a:cubicBezTo>
                          <a:cubicBezTo>
                            <a:pt x="642" y="148"/>
                            <a:pt x="616" y="145"/>
                            <a:pt x="605" y="142"/>
                          </a:cubicBezTo>
                          <a:cubicBezTo>
                            <a:pt x="594" y="139"/>
                            <a:pt x="585" y="141"/>
                            <a:pt x="569" y="159"/>
                          </a:cubicBezTo>
                          <a:cubicBezTo>
                            <a:pt x="553" y="177"/>
                            <a:pt x="538" y="239"/>
                            <a:pt x="509" y="253"/>
                          </a:cubicBezTo>
                          <a:cubicBezTo>
                            <a:pt x="480" y="267"/>
                            <a:pt x="418" y="249"/>
                            <a:pt x="396" y="245"/>
                          </a:cubicBezTo>
                          <a:cubicBezTo>
                            <a:pt x="374" y="241"/>
                            <a:pt x="376" y="246"/>
                            <a:pt x="375" y="231"/>
                          </a:cubicBezTo>
                          <a:cubicBezTo>
                            <a:pt x="374" y="216"/>
                            <a:pt x="377" y="176"/>
                            <a:pt x="389" y="152"/>
                          </a:cubicBezTo>
                          <a:cubicBezTo>
                            <a:pt x="401" y="128"/>
                            <a:pt x="443" y="113"/>
                            <a:pt x="449" y="89"/>
                          </a:cubicBezTo>
                          <a:cubicBezTo>
                            <a:pt x="455" y="65"/>
                            <a:pt x="437" y="16"/>
                            <a:pt x="428" y="8"/>
                          </a:cubicBezTo>
                          <a:cubicBezTo>
                            <a:pt x="419" y="0"/>
                            <a:pt x="401" y="27"/>
                            <a:pt x="394" y="41"/>
                          </a:cubicBezTo>
                          <a:cubicBezTo>
                            <a:pt x="387" y="55"/>
                            <a:pt x="402" y="76"/>
                            <a:pt x="387" y="94"/>
                          </a:cubicBezTo>
                          <a:cubicBezTo>
                            <a:pt x="372" y="112"/>
                            <a:pt x="329" y="128"/>
                            <a:pt x="303" y="152"/>
                          </a:cubicBezTo>
                          <a:cubicBezTo>
                            <a:pt x="277" y="176"/>
                            <a:pt x="254" y="227"/>
                            <a:pt x="233" y="238"/>
                          </a:cubicBezTo>
                          <a:cubicBezTo>
                            <a:pt x="212" y="249"/>
                            <a:pt x="189" y="211"/>
                            <a:pt x="178" y="221"/>
                          </a:cubicBezTo>
                          <a:cubicBezTo>
                            <a:pt x="167" y="231"/>
                            <a:pt x="160" y="282"/>
                            <a:pt x="166" y="296"/>
                          </a:cubicBezTo>
                          <a:cubicBezTo>
                            <a:pt x="172" y="310"/>
                            <a:pt x="207" y="293"/>
                            <a:pt x="214" y="308"/>
                          </a:cubicBezTo>
                          <a:cubicBezTo>
                            <a:pt x="221" y="323"/>
                            <a:pt x="211" y="363"/>
                            <a:pt x="207" y="387"/>
                          </a:cubicBezTo>
                          <a:cubicBezTo>
                            <a:pt x="203" y="411"/>
                            <a:pt x="209" y="440"/>
                            <a:pt x="190" y="454"/>
                          </a:cubicBezTo>
                          <a:cubicBezTo>
                            <a:pt x="171" y="468"/>
                            <a:pt x="120" y="474"/>
                            <a:pt x="94" y="469"/>
                          </a:cubicBezTo>
                          <a:cubicBezTo>
                            <a:pt x="68" y="464"/>
                            <a:pt x="51" y="424"/>
                            <a:pt x="36" y="421"/>
                          </a:cubicBezTo>
                          <a:cubicBezTo>
                            <a:pt x="21" y="418"/>
                            <a:pt x="2" y="439"/>
                            <a:pt x="3" y="452"/>
                          </a:cubicBezTo>
                          <a:cubicBezTo>
                            <a:pt x="4" y="465"/>
                            <a:pt x="11" y="493"/>
                            <a:pt x="44" y="502"/>
                          </a:cubicBezTo>
                          <a:cubicBezTo>
                            <a:pt x="77" y="511"/>
                            <a:pt x="174" y="497"/>
                            <a:pt x="202" y="505"/>
                          </a:cubicBezTo>
                          <a:cubicBezTo>
                            <a:pt x="230" y="513"/>
                            <a:pt x="212" y="540"/>
                            <a:pt x="214" y="553"/>
                          </a:cubicBezTo>
                          <a:cubicBezTo>
                            <a:pt x="216" y="566"/>
                            <a:pt x="224" y="580"/>
                            <a:pt x="214" y="586"/>
                          </a:cubicBezTo>
                          <a:cubicBezTo>
                            <a:pt x="204" y="592"/>
                            <a:pt x="172" y="596"/>
                            <a:pt x="152" y="591"/>
                          </a:cubicBezTo>
                          <a:cubicBezTo>
                            <a:pt x="132" y="586"/>
                            <a:pt x="114" y="571"/>
                            <a:pt x="94" y="557"/>
                          </a:cubicBezTo>
                          <a:cubicBezTo>
                            <a:pt x="74" y="543"/>
                            <a:pt x="47" y="512"/>
                            <a:pt x="32" y="509"/>
                          </a:cubicBezTo>
                          <a:cubicBezTo>
                            <a:pt x="17" y="506"/>
                            <a:pt x="6" y="530"/>
                            <a:pt x="3" y="536"/>
                          </a:cubicBezTo>
                          <a:cubicBezTo>
                            <a:pt x="0" y="542"/>
                            <a:pt x="6" y="538"/>
                            <a:pt x="15" y="548"/>
                          </a:cubicBezTo>
                          <a:close/>
                        </a:path>
                      </a:pathLst>
                    </a:custGeom>
                    <a:gradFill rotWithShape="1">
                      <a:gsLst>
                        <a:gs pos="0">
                          <a:srgbClr val="51245A"/>
                        </a:gs>
                        <a:gs pos="100000">
                          <a:srgbClr val="CC0000"/>
                        </a:gs>
                      </a:gsLst>
                      <a:lin ang="2700000" scaled="1"/>
                    </a:gradFill>
                    <a:ln>
                      <a:noFill/>
                    </a:ln>
                    <a:effectLst>
                      <a:prstShdw prst="shdw17" dist="17961" dir="2700000">
                        <a:srgbClr val="311636"/>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a:lstStyle/>
                    <a:p>
                      <a:endParaRPr lang="en-US"/>
                    </a:p>
                  </p:txBody>
                </p:sp>
                <p:sp>
                  <p:nvSpPr>
                    <p:cNvPr id="28727" name="Freeform 1197"/>
                    <p:cNvSpPr>
                      <a:spLocks/>
                    </p:cNvSpPr>
                    <p:nvPr/>
                  </p:nvSpPr>
                  <p:spPr bwMode="auto">
                    <a:xfrm>
                      <a:off x="3508" y="2207"/>
                      <a:ext cx="109" cy="279"/>
                    </a:xfrm>
                    <a:custGeom>
                      <a:avLst/>
                      <a:gdLst>
                        <a:gd name="T0" fmla="*/ 78 w 109"/>
                        <a:gd name="T1" fmla="*/ 27 h 279"/>
                        <a:gd name="T2" fmla="*/ 44 w 109"/>
                        <a:gd name="T3" fmla="*/ 73 h 279"/>
                        <a:gd name="T4" fmla="*/ 18 w 109"/>
                        <a:gd name="T5" fmla="*/ 171 h 279"/>
                        <a:gd name="T6" fmla="*/ 1 w 109"/>
                        <a:gd name="T7" fmla="*/ 251 h 279"/>
                        <a:gd name="T8" fmla="*/ 25 w 109"/>
                        <a:gd name="T9" fmla="*/ 277 h 279"/>
                        <a:gd name="T10" fmla="*/ 99 w 109"/>
                        <a:gd name="T11" fmla="*/ 236 h 279"/>
                        <a:gd name="T12" fmla="*/ 78 w 109"/>
                        <a:gd name="T13" fmla="*/ 27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 h="279">
                          <a:moveTo>
                            <a:pt x="78" y="27"/>
                          </a:moveTo>
                          <a:cubicBezTo>
                            <a:pt x="69" y="0"/>
                            <a:pt x="54" y="49"/>
                            <a:pt x="44" y="73"/>
                          </a:cubicBezTo>
                          <a:cubicBezTo>
                            <a:pt x="34" y="97"/>
                            <a:pt x="25" y="141"/>
                            <a:pt x="18" y="171"/>
                          </a:cubicBezTo>
                          <a:cubicBezTo>
                            <a:pt x="11" y="201"/>
                            <a:pt x="0" y="233"/>
                            <a:pt x="1" y="251"/>
                          </a:cubicBezTo>
                          <a:cubicBezTo>
                            <a:pt x="2" y="269"/>
                            <a:pt x="9" y="279"/>
                            <a:pt x="25" y="277"/>
                          </a:cubicBezTo>
                          <a:cubicBezTo>
                            <a:pt x="41" y="275"/>
                            <a:pt x="89" y="278"/>
                            <a:pt x="99" y="236"/>
                          </a:cubicBezTo>
                          <a:cubicBezTo>
                            <a:pt x="109" y="194"/>
                            <a:pt x="87" y="54"/>
                            <a:pt x="78" y="27"/>
                          </a:cubicBezTo>
                          <a:close/>
                        </a:path>
                      </a:pathLst>
                    </a:custGeom>
                    <a:solidFill>
                      <a:schemeClr val="bg1"/>
                    </a:solidFill>
                    <a:ln>
                      <a:noFill/>
                    </a:ln>
                    <a:effectLst>
                      <a:prstShdw prst="shdw17" dist="17961" dir="13500000">
                        <a:srgbClr val="000025"/>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a:lstStyle/>
                    <a:p>
                      <a:endParaRPr lang="en-US"/>
                    </a:p>
                  </p:txBody>
                </p:sp>
                <p:sp>
                  <p:nvSpPr>
                    <p:cNvPr id="28728" name="Freeform 1198"/>
                    <p:cNvSpPr>
                      <a:spLocks/>
                    </p:cNvSpPr>
                    <p:nvPr/>
                  </p:nvSpPr>
                  <p:spPr bwMode="auto">
                    <a:xfrm>
                      <a:off x="3630" y="2317"/>
                      <a:ext cx="149" cy="120"/>
                    </a:xfrm>
                    <a:custGeom>
                      <a:avLst/>
                      <a:gdLst>
                        <a:gd name="T0" fmla="*/ 18 w 149"/>
                        <a:gd name="T1" fmla="*/ 16 h 120"/>
                        <a:gd name="T2" fmla="*/ 128 w 149"/>
                        <a:gd name="T3" fmla="*/ 13 h 120"/>
                        <a:gd name="T4" fmla="*/ 143 w 149"/>
                        <a:gd name="T5" fmla="*/ 47 h 120"/>
                        <a:gd name="T6" fmla="*/ 107 w 149"/>
                        <a:gd name="T7" fmla="*/ 93 h 120"/>
                        <a:gd name="T8" fmla="*/ 20 w 149"/>
                        <a:gd name="T9" fmla="*/ 107 h 120"/>
                        <a:gd name="T10" fmla="*/ 18 w 149"/>
                        <a:gd name="T11" fmla="*/ 16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9" h="120">
                          <a:moveTo>
                            <a:pt x="18" y="16"/>
                          </a:moveTo>
                          <a:cubicBezTo>
                            <a:pt x="36" y="0"/>
                            <a:pt x="107" y="8"/>
                            <a:pt x="128" y="13"/>
                          </a:cubicBezTo>
                          <a:cubicBezTo>
                            <a:pt x="149" y="18"/>
                            <a:pt x="146" y="34"/>
                            <a:pt x="143" y="47"/>
                          </a:cubicBezTo>
                          <a:cubicBezTo>
                            <a:pt x="140" y="60"/>
                            <a:pt x="127" y="83"/>
                            <a:pt x="107" y="93"/>
                          </a:cubicBezTo>
                          <a:cubicBezTo>
                            <a:pt x="87" y="103"/>
                            <a:pt x="35" y="120"/>
                            <a:pt x="20" y="107"/>
                          </a:cubicBezTo>
                          <a:cubicBezTo>
                            <a:pt x="5" y="94"/>
                            <a:pt x="0" y="32"/>
                            <a:pt x="18" y="16"/>
                          </a:cubicBezTo>
                          <a:close/>
                        </a:path>
                      </a:pathLst>
                    </a:custGeom>
                    <a:solidFill>
                      <a:schemeClr val="bg1"/>
                    </a:solidFill>
                    <a:ln>
                      <a:noFill/>
                    </a:ln>
                    <a:effectLst>
                      <a:prstShdw prst="shdw17" dist="17961" dir="13500000">
                        <a:srgbClr val="000025"/>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a:lstStyle/>
                    <a:p>
                      <a:endParaRPr lang="en-US"/>
                    </a:p>
                  </p:txBody>
                </p:sp>
                <p:sp>
                  <p:nvSpPr>
                    <p:cNvPr id="28729" name="Freeform 1199"/>
                    <p:cNvSpPr>
                      <a:spLocks/>
                    </p:cNvSpPr>
                    <p:nvPr/>
                  </p:nvSpPr>
                  <p:spPr bwMode="auto">
                    <a:xfrm>
                      <a:off x="3526" y="2496"/>
                      <a:ext cx="127" cy="169"/>
                    </a:xfrm>
                    <a:custGeom>
                      <a:avLst/>
                      <a:gdLst>
                        <a:gd name="T0" fmla="*/ 96 w 127"/>
                        <a:gd name="T1" fmla="*/ 7 h 169"/>
                        <a:gd name="T2" fmla="*/ 14 w 127"/>
                        <a:gd name="T3" fmla="*/ 46 h 169"/>
                        <a:gd name="T4" fmla="*/ 12 w 127"/>
                        <a:gd name="T5" fmla="*/ 94 h 169"/>
                        <a:gd name="T6" fmla="*/ 76 w 127"/>
                        <a:gd name="T7" fmla="*/ 168 h 169"/>
                        <a:gd name="T8" fmla="*/ 120 w 127"/>
                        <a:gd name="T9" fmla="*/ 98 h 169"/>
                        <a:gd name="T10" fmla="*/ 117 w 127"/>
                        <a:gd name="T11" fmla="*/ 14 h 169"/>
                        <a:gd name="T12" fmla="*/ 96 w 127"/>
                        <a:gd name="T13" fmla="*/ 7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169">
                          <a:moveTo>
                            <a:pt x="96" y="7"/>
                          </a:moveTo>
                          <a:cubicBezTo>
                            <a:pt x="79" y="12"/>
                            <a:pt x="28" y="31"/>
                            <a:pt x="14" y="46"/>
                          </a:cubicBezTo>
                          <a:cubicBezTo>
                            <a:pt x="0" y="61"/>
                            <a:pt x="2" y="74"/>
                            <a:pt x="12" y="94"/>
                          </a:cubicBezTo>
                          <a:cubicBezTo>
                            <a:pt x="22" y="114"/>
                            <a:pt x="58" y="167"/>
                            <a:pt x="76" y="168"/>
                          </a:cubicBezTo>
                          <a:cubicBezTo>
                            <a:pt x="94" y="169"/>
                            <a:pt x="113" y="124"/>
                            <a:pt x="120" y="98"/>
                          </a:cubicBezTo>
                          <a:cubicBezTo>
                            <a:pt x="127" y="72"/>
                            <a:pt x="123" y="28"/>
                            <a:pt x="117" y="14"/>
                          </a:cubicBezTo>
                          <a:cubicBezTo>
                            <a:pt x="111" y="0"/>
                            <a:pt x="113" y="2"/>
                            <a:pt x="96" y="7"/>
                          </a:cubicBezTo>
                          <a:close/>
                        </a:path>
                      </a:pathLst>
                    </a:custGeom>
                    <a:solidFill>
                      <a:schemeClr val="bg1"/>
                    </a:solidFill>
                    <a:ln>
                      <a:noFill/>
                    </a:ln>
                    <a:effectLst>
                      <a:prstShdw prst="shdw17" dist="17961" dir="13500000">
                        <a:srgbClr val="000025"/>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a:lstStyle/>
                    <a:p>
                      <a:endParaRPr lang="en-US"/>
                    </a:p>
                  </p:txBody>
                </p:sp>
                <p:sp>
                  <p:nvSpPr>
                    <p:cNvPr id="28730" name="Freeform 1200"/>
                    <p:cNvSpPr>
                      <a:spLocks/>
                    </p:cNvSpPr>
                    <p:nvPr/>
                  </p:nvSpPr>
                  <p:spPr bwMode="auto">
                    <a:xfrm>
                      <a:off x="3623" y="2457"/>
                      <a:ext cx="162" cy="301"/>
                    </a:xfrm>
                    <a:custGeom>
                      <a:avLst/>
                      <a:gdLst>
                        <a:gd name="T0" fmla="*/ 131 w 162"/>
                        <a:gd name="T1" fmla="*/ 20 h 301"/>
                        <a:gd name="T2" fmla="*/ 80 w 162"/>
                        <a:gd name="T3" fmla="*/ 22 h 301"/>
                        <a:gd name="T4" fmla="*/ 71 w 162"/>
                        <a:gd name="T5" fmla="*/ 85 h 301"/>
                        <a:gd name="T6" fmla="*/ 66 w 162"/>
                        <a:gd name="T7" fmla="*/ 157 h 301"/>
                        <a:gd name="T8" fmla="*/ 8 w 162"/>
                        <a:gd name="T9" fmla="*/ 245 h 301"/>
                        <a:gd name="T10" fmla="*/ 18 w 162"/>
                        <a:gd name="T11" fmla="*/ 279 h 301"/>
                        <a:gd name="T12" fmla="*/ 71 w 162"/>
                        <a:gd name="T13" fmla="*/ 279 h 301"/>
                        <a:gd name="T14" fmla="*/ 150 w 162"/>
                        <a:gd name="T15" fmla="*/ 145 h 301"/>
                        <a:gd name="T16" fmla="*/ 131 w 162"/>
                        <a:gd name="T17" fmla="*/ 20 h 3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301">
                          <a:moveTo>
                            <a:pt x="131" y="20"/>
                          </a:moveTo>
                          <a:cubicBezTo>
                            <a:pt x="119" y="0"/>
                            <a:pt x="90" y="11"/>
                            <a:pt x="80" y="22"/>
                          </a:cubicBezTo>
                          <a:cubicBezTo>
                            <a:pt x="70" y="33"/>
                            <a:pt x="73" y="63"/>
                            <a:pt x="71" y="85"/>
                          </a:cubicBezTo>
                          <a:cubicBezTo>
                            <a:pt x="69" y="107"/>
                            <a:pt x="76" y="130"/>
                            <a:pt x="66" y="157"/>
                          </a:cubicBezTo>
                          <a:cubicBezTo>
                            <a:pt x="56" y="184"/>
                            <a:pt x="16" y="225"/>
                            <a:pt x="8" y="245"/>
                          </a:cubicBezTo>
                          <a:cubicBezTo>
                            <a:pt x="0" y="265"/>
                            <a:pt x="8" y="273"/>
                            <a:pt x="18" y="279"/>
                          </a:cubicBezTo>
                          <a:cubicBezTo>
                            <a:pt x="28" y="285"/>
                            <a:pt x="49" y="301"/>
                            <a:pt x="71" y="279"/>
                          </a:cubicBezTo>
                          <a:cubicBezTo>
                            <a:pt x="93" y="257"/>
                            <a:pt x="138" y="188"/>
                            <a:pt x="150" y="145"/>
                          </a:cubicBezTo>
                          <a:cubicBezTo>
                            <a:pt x="162" y="102"/>
                            <a:pt x="143" y="40"/>
                            <a:pt x="131" y="20"/>
                          </a:cubicBezTo>
                          <a:close/>
                        </a:path>
                      </a:pathLst>
                    </a:custGeom>
                    <a:solidFill>
                      <a:schemeClr val="bg1"/>
                    </a:solidFill>
                    <a:ln>
                      <a:noFill/>
                    </a:ln>
                    <a:effectLst>
                      <a:prstShdw prst="shdw17" dist="17961" dir="13500000">
                        <a:srgbClr val="000025"/>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a:lstStyle/>
                    <a:p>
                      <a:endParaRPr lang="en-US"/>
                    </a:p>
                  </p:txBody>
                </p:sp>
              </p:grpSp>
            </p:grpSp>
            <p:grpSp>
              <p:nvGrpSpPr>
                <p:cNvPr id="28708" name="Group 1201"/>
                <p:cNvGrpSpPr>
                  <a:grpSpLocks/>
                </p:cNvGrpSpPr>
                <p:nvPr/>
              </p:nvGrpSpPr>
              <p:grpSpPr bwMode="auto">
                <a:xfrm>
                  <a:off x="870" y="3415"/>
                  <a:ext cx="944" cy="785"/>
                  <a:chOff x="870" y="3415"/>
                  <a:chExt cx="944" cy="785"/>
                </a:xfrm>
              </p:grpSpPr>
              <p:sp>
                <p:nvSpPr>
                  <p:cNvPr id="28710" name="Text Box 1202"/>
                  <p:cNvSpPr txBox="1">
                    <a:spLocks noChangeArrowheads="1"/>
                  </p:cNvSpPr>
                  <p:nvPr/>
                </p:nvSpPr>
                <p:spPr bwMode="auto">
                  <a:xfrm>
                    <a:off x="870" y="4008"/>
                    <a:ext cx="94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eaLnBrk="1" hangingPunct="1">
                      <a:lnSpc>
                        <a:spcPct val="100000"/>
                      </a:lnSpc>
                      <a:spcBef>
                        <a:spcPct val="50000"/>
                      </a:spcBef>
                      <a:spcAft>
                        <a:spcPct val="0"/>
                      </a:spcAft>
                      <a:buClrTx/>
                      <a:buFontTx/>
                      <a:buNone/>
                      <a:defRPr/>
                    </a:pPr>
                    <a:r>
                      <a:rPr lang="en-US" sz="1400" b="1" smtClean="0">
                        <a:cs typeface="+mn-cs"/>
                      </a:rPr>
                      <a:t>Apoptosis</a:t>
                    </a:r>
                  </a:p>
                </p:txBody>
              </p:sp>
              <p:grpSp>
                <p:nvGrpSpPr>
                  <p:cNvPr id="24" name="Group 1203"/>
                  <p:cNvGrpSpPr>
                    <a:grpSpLocks/>
                  </p:cNvGrpSpPr>
                  <p:nvPr/>
                </p:nvGrpSpPr>
                <p:grpSpPr bwMode="auto">
                  <a:xfrm>
                    <a:off x="1040" y="3415"/>
                    <a:ext cx="613" cy="615"/>
                    <a:chOff x="1040" y="3415"/>
                    <a:chExt cx="613" cy="615"/>
                  </a:xfrm>
                </p:grpSpPr>
                <p:sp>
                  <p:nvSpPr>
                    <p:cNvPr id="28711" name="Freeform 1204"/>
                    <p:cNvSpPr>
                      <a:spLocks/>
                    </p:cNvSpPr>
                    <p:nvPr/>
                  </p:nvSpPr>
                  <p:spPr bwMode="auto">
                    <a:xfrm>
                      <a:off x="1040" y="3415"/>
                      <a:ext cx="613" cy="615"/>
                    </a:xfrm>
                    <a:custGeom>
                      <a:avLst/>
                      <a:gdLst>
                        <a:gd name="T0" fmla="*/ 48 w 1106"/>
                        <a:gd name="T1" fmla="*/ 129 h 1109"/>
                        <a:gd name="T2" fmla="*/ 0 w 1106"/>
                        <a:gd name="T3" fmla="*/ 153 h 1109"/>
                        <a:gd name="T4" fmla="*/ 48 w 1106"/>
                        <a:gd name="T5" fmla="*/ 195 h 1109"/>
                        <a:gd name="T6" fmla="*/ 38 w 1106"/>
                        <a:gd name="T7" fmla="*/ 241 h 1109"/>
                        <a:gd name="T8" fmla="*/ 97 w 1106"/>
                        <a:gd name="T9" fmla="*/ 241 h 1109"/>
                        <a:gd name="T10" fmla="*/ 91 w 1106"/>
                        <a:gd name="T11" fmla="*/ 292 h 1109"/>
                        <a:gd name="T12" fmla="*/ 142 w 1106"/>
                        <a:gd name="T13" fmla="*/ 270 h 1109"/>
                        <a:gd name="T14" fmla="*/ 137 w 1106"/>
                        <a:gd name="T15" fmla="*/ 332 h 1109"/>
                        <a:gd name="T16" fmla="*/ 164 w 1106"/>
                        <a:gd name="T17" fmla="*/ 327 h 1109"/>
                        <a:gd name="T18" fmla="*/ 196 w 1106"/>
                        <a:gd name="T19" fmla="*/ 276 h 1109"/>
                        <a:gd name="T20" fmla="*/ 225 w 1106"/>
                        <a:gd name="T21" fmla="*/ 336 h 1109"/>
                        <a:gd name="T22" fmla="*/ 236 w 1106"/>
                        <a:gd name="T23" fmla="*/ 273 h 1109"/>
                        <a:gd name="T24" fmla="*/ 330 w 1106"/>
                        <a:gd name="T25" fmla="*/ 273 h 1109"/>
                        <a:gd name="T26" fmla="*/ 295 w 1106"/>
                        <a:gd name="T27" fmla="*/ 235 h 1109"/>
                        <a:gd name="T28" fmla="*/ 263 w 1106"/>
                        <a:gd name="T29" fmla="*/ 206 h 1109"/>
                        <a:gd name="T30" fmla="*/ 314 w 1106"/>
                        <a:gd name="T31" fmla="*/ 153 h 1109"/>
                        <a:gd name="T32" fmla="*/ 209 w 1106"/>
                        <a:gd name="T33" fmla="*/ 157 h 1109"/>
                        <a:gd name="T34" fmla="*/ 271 w 1106"/>
                        <a:gd name="T35" fmla="*/ 85 h 1109"/>
                        <a:gd name="T36" fmla="*/ 198 w 1106"/>
                        <a:gd name="T37" fmla="*/ 72 h 1109"/>
                        <a:gd name="T38" fmla="*/ 177 w 1106"/>
                        <a:gd name="T39" fmla="*/ 1 h 1109"/>
                        <a:gd name="T40" fmla="*/ 131 w 1106"/>
                        <a:gd name="T41" fmla="*/ 73 h 1109"/>
                        <a:gd name="T42" fmla="*/ 112 w 1106"/>
                        <a:gd name="T43" fmla="*/ 40 h 1109"/>
                        <a:gd name="T44" fmla="*/ 78 w 1106"/>
                        <a:gd name="T45" fmla="*/ 11 h 1109"/>
                        <a:gd name="T46" fmla="*/ 78 w 1106"/>
                        <a:gd name="T47" fmla="*/ 94 h 1109"/>
                        <a:gd name="T48" fmla="*/ 33 w 1106"/>
                        <a:gd name="T49" fmla="*/ 40 h 1109"/>
                        <a:gd name="T50" fmla="*/ 48 w 1106"/>
                        <a:gd name="T51" fmla="*/ 129 h 11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06" h="1109">
                          <a:moveTo>
                            <a:pt x="156" y="420"/>
                          </a:moveTo>
                          <a:cubicBezTo>
                            <a:pt x="138" y="480"/>
                            <a:pt x="0" y="459"/>
                            <a:pt x="0" y="495"/>
                          </a:cubicBezTo>
                          <a:cubicBezTo>
                            <a:pt x="0" y="531"/>
                            <a:pt x="136" y="586"/>
                            <a:pt x="157" y="634"/>
                          </a:cubicBezTo>
                          <a:cubicBezTo>
                            <a:pt x="178" y="682"/>
                            <a:pt x="97" y="758"/>
                            <a:pt x="123" y="783"/>
                          </a:cubicBezTo>
                          <a:cubicBezTo>
                            <a:pt x="149" y="808"/>
                            <a:pt x="286" y="756"/>
                            <a:pt x="315" y="783"/>
                          </a:cubicBezTo>
                          <a:cubicBezTo>
                            <a:pt x="344" y="810"/>
                            <a:pt x="272" y="932"/>
                            <a:pt x="297" y="948"/>
                          </a:cubicBezTo>
                          <a:cubicBezTo>
                            <a:pt x="322" y="964"/>
                            <a:pt x="438" y="857"/>
                            <a:pt x="463" y="879"/>
                          </a:cubicBezTo>
                          <a:cubicBezTo>
                            <a:pt x="488" y="901"/>
                            <a:pt x="433" y="1049"/>
                            <a:pt x="445" y="1079"/>
                          </a:cubicBezTo>
                          <a:cubicBezTo>
                            <a:pt x="457" y="1109"/>
                            <a:pt x="501" y="1092"/>
                            <a:pt x="533" y="1062"/>
                          </a:cubicBezTo>
                          <a:cubicBezTo>
                            <a:pt x="565" y="1032"/>
                            <a:pt x="604" y="891"/>
                            <a:pt x="637" y="896"/>
                          </a:cubicBezTo>
                          <a:cubicBezTo>
                            <a:pt x="670" y="901"/>
                            <a:pt x="710" y="1093"/>
                            <a:pt x="732" y="1092"/>
                          </a:cubicBezTo>
                          <a:cubicBezTo>
                            <a:pt x="754" y="1091"/>
                            <a:pt x="711" y="921"/>
                            <a:pt x="768" y="887"/>
                          </a:cubicBezTo>
                          <a:cubicBezTo>
                            <a:pt x="825" y="853"/>
                            <a:pt x="1042" y="907"/>
                            <a:pt x="1074" y="887"/>
                          </a:cubicBezTo>
                          <a:cubicBezTo>
                            <a:pt x="1106" y="867"/>
                            <a:pt x="996" y="801"/>
                            <a:pt x="960" y="765"/>
                          </a:cubicBezTo>
                          <a:cubicBezTo>
                            <a:pt x="924" y="729"/>
                            <a:pt x="846" y="714"/>
                            <a:pt x="856" y="669"/>
                          </a:cubicBezTo>
                          <a:cubicBezTo>
                            <a:pt x="866" y="624"/>
                            <a:pt x="1050" y="521"/>
                            <a:pt x="1021" y="495"/>
                          </a:cubicBezTo>
                          <a:cubicBezTo>
                            <a:pt x="992" y="469"/>
                            <a:pt x="704" y="548"/>
                            <a:pt x="681" y="512"/>
                          </a:cubicBezTo>
                          <a:cubicBezTo>
                            <a:pt x="658" y="476"/>
                            <a:pt x="888" y="322"/>
                            <a:pt x="882" y="276"/>
                          </a:cubicBezTo>
                          <a:cubicBezTo>
                            <a:pt x="876" y="230"/>
                            <a:pt x="697" y="279"/>
                            <a:pt x="646" y="233"/>
                          </a:cubicBezTo>
                          <a:cubicBezTo>
                            <a:pt x="595" y="187"/>
                            <a:pt x="611" y="0"/>
                            <a:pt x="575" y="1"/>
                          </a:cubicBezTo>
                          <a:cubicBezTo>
                            <a:pt x="539" y="2"/>
                            <a:pt x="462" y="215"/>
                            <a:pt x="427" y="237"/>
                          </a:cubicBezTo>
                          <a:cubicBezTo>
                            <a:pt x="392" y="259"/>
                            <a:pt x="394" y="165"/>
                            <a:pt x="365" y="132"/>
                          </a:cubicBezTo>
                          <a:cubicBezTo>
                            <a:pt x="336" y="99"/>
                            <a:pt x="271" y="7"/>
                            <a:pt x="252" y="36"/>
                          </a:cubicBezTo>
                          <a:cubicBezTo>
                            <a:pt x="233" y="65"/>
                            <a:pt x="276" y="291"/>
                            <a:pt x="252" y="307"/>
                          </a:cubicBezTo>
                          <a:cubicBezTo>
                            <a:pt x="228" y="323"/>
                            <a:pt x="124" y="113"/>
                            <a:pt x="108" y="132"/>
                          </a:cubicBezTo>
                          <a:cubicBezTo>
                            <a:pt x="92" y="151"/>
                            <a:pt x="140" y="341"/>
                            <a:pt x="156" y="420"/>
                          </a:cubicBezTo>
                          <a:close/>
                        </a:path>
                      </a:pathLst>
                    </a:custGeom>
                    <a:gradFill rotWithShape="1">
                      <a:gsLst>
                        <a:gs pos="0">
                          <a:schemeClr val="bg2">
                            <a:alpha val="0"/>
                          </a:schemeClr>
                        </a:gs>
                        <a:gs pos="100000">
                          <a:srgbClr val="E7E7E8">
                            <a:alpha val="31000"/>
                          </a:srgbClr>
                        </a:gs>
                      </a:gsLst>
                      <a:path path="rect">
                        <a:fillToRect l="50000" t="50000" r="50000" b="50000"/>
                      </a:path>
                    </a:gradFill>
                    <a:ln w="12700" cap="flat" cmpd="sng">
                      <a:solidFill>
                        <a:schemeClr val="bg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712" name="Group 1205"/>
                    <p:cNvGrpSpPr>
                      <a:grpSpLocks/>
                    </p:cNvGrpSpPr>
                    <p:nvPr/>
                  </p:nvGrpSpPr>
                  <p:grpSpPr bwMode="auto">
                    <a:xfrm>
                      <a:off x="1306" y="3548"/>
                      <a:ext cx="63" cy="107"/>
                      <a:chOff x="384" y="2640"/>
                      <a:chExt cx="200" cy="336"/>
                    </a:xfrm>
                  </p:grpSpPr>
                  <p:sp>
                    <p:nvSpPr>
                      <p:cNvPr id="28722" name="Freeform 1206"/>
                      <p:cNvSpPr>
                        <a:spLocks/>
                      </p:cNvSpPr>
                      <p:nvPr/>
                    </p:nvSpPr>
                    <p:spPr bwMode="auto">
                      <a:xfrm flipH="1">
                        <a:off x="384"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28723" name="Freeform 1207"/>
                      <p:cNvSpPr>
                        <a:spLocks/>
                      </p:cNvSpPr>
                      <p:nvPr/>
                    </p:nvSpPr>
                    <p:spPr bwMode="auto">
                      <a:xfrm>
                        <a:off x="432"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grpSp>
                <p:grpSp>
                  <p:nvGrpSpPr>
                    <p:cNvPr id="28713" name="Group 1208"/>
                    <p:cNvGrpSpPr>
                      <a:grpSpLocks/>
                    </p:cNvGrpSpPr>
                    <p:nvPr/>
                  </p:nvGrpSpPr>
                  <p:grpSpPr bwMode="auto">
                    <a:xfrm rot="-2975221">
                      <a:off x="1173" y="3601"/>
                      <a:ext cx="63" cy="107"/>
                      <a:chOff x="384" y="2640"/>
                      <a:chExt cx="200" cy="336"/>
                    </a:xfrm>
                  </p:grpSpPr>
                  <p:sp>
                    <p:nvSpPr>
                      <p:cNvPr id="28720" name="Freeform 1209"/>
                      <p:cNvSpPr>
                        <a:spLocks/>
                      </p:cNvSpPr>
                      <p:nvPr/>
                    </p:nvSpPr>
                    <p:spPr bwMode="auto">
                      <a:xfrm flipH="1">
                        <a:off x="384"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28721" name="Freeform 1210"/>
                      <p:cNvSpPr>
                        <a:spLocks/>
                      </p:cNvSpPr>
                      <p:nvPr/>
                    </p:nvSpPr>
                    <p:spPr bwMode="auto">
                      <a:xfrm>
                        <a:off x="432"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grpSp>
                <p:grpSp>
                  <p:nvGrpSpPr>
                    <p:cNvPr id="28714" name="Group 1211"/>
                    <p:cNvGrpSpPr>
                      <a:grpSpLocks/>
                    </p:cNvGrpSpPr>
                    <p:nvPr/>
                  </p:nvGrpSpPr>
                  <p:grpSpPr bwMode="auto">
                    <a:xfrm rot="-3619398">
                      <a:off x="1359" y="3762"/>
                      <a:ext cx="63" cy="106"/>
                      <a:chOff x="384" y="2640"/>
                      <a:chExt cx="200" cy="336"/>
                    </a:xfrm>
                  </p:grpSpPr>
                  <p:sp>
                    <p:nvSpPr>
                      <p:cNvPr id="28718" name="Freeform 1212"/>
                      <p:cNvSpPr>
                        <a:spLocks/>
                      </p:cNvSpPr>
                      <p:nvPr/>
                    </p:nvSpPr>
                    <p:spPr bwMode="auto">
                      <a:xfrm flipH="1">
                        <a:off x="384"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28719" name="Freeform 1213"/>
                      <p:cNvSpPr>
                        <a:spLocks/>
                      </p:cNvSpPr>
                      <p:nvPr/>
                    </p:nvSpPr>
                    <p:spPr bwMode="auto">
                      <a:xfrm>
                        <a:off x="432"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grpSp>
                <p:sp>
                  <p:nvSpPr>
                    <p:cNvPr id="28715" name="Freeform 1214"/>
                    <p:cNvSpPr>
                      <a:spLocks/>
                    </p:cNvSpPr>
                    <p:nvPr/>
                  </p:nvSpPr>
                  <p:spPr bwMode="auto">
                    <a:xfrm rot="17980602" flipH="1">
                      <a:off x="1176" y="3731"/>
                      <a:ext cx="48" cy="107"/>
                    </a:xfrm>
                    <a:custGeom>
                      <a:avLst/>
                      <a:gdLst>
                        <a:gd name="T0" fmla="*/ 1 w 152"/>
                        <a:gd name="T1" fmla="*/ 0 h 336"/>
                        <a:gd name="T2" fmla="*/ 10 w 152"/>
                        <a:gd name="T3" fmla="*/ 10 h 336"/>
                        <a:gd name="T4" fmla="*/ 1 w 152"/>
                        <a:gd name="T5" fmla="*/ 24 h 336"/>
                        <a:gd name="T6" fmla="*/ 15 w 152"/>
                        <a:gd name="T7" fmla="*/ 34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28716" name="Freeform 1215"/>
                    <p:cNvSpPr>
                      <a:spLocks/>
                    </p:cNvSpPr>
                    <p:nvPr/>
                  </p:nvSpPr>
                  <p:spPr bwMode="auto">
                    <a:xfrm rot="-3619398">
                      <a:off x="1353" y="3690"/>
                      <a:ext cx="36" cy="80"/>
                    </a:xfrm>
                    <a:custGeom>
                      <a:avLst/>
                      <a:gdLst>
                        <a:gd name="T0" fmla="*/ 0 w 152"/>
                        <a:gd name="T1" fmla="*/ 0 h 336"/>
                        <a:gd name="T2" fmla="*/ 6 w 152"/>
                        <a:gd name="T3" fmla="*/ 5 h 336"/>
                        <a:gd name="T4" fmla="*/ 0 w 152"/>
                        <a:gd name="T5" fmla="*/ 14 h 336"/>
                        <a:gd name="T6" fmla="*/ 9 w 152"/>
                        <a:gd name="T7" fmla="*/ 19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28717" name="Freeform 1216"/>
                    <p:cNvSpPr>
                      <a:spLocks/>
                    </p:cNvSpPr>
                    <p:nvPr/>
                  </p:nvSpPr>
                  <p:spPr bwMode="auto">
                    <a:xfrm rot="-3619398">
                      <a:off x="1328" y="3819"/>
                      <a:ext cx="36" cy="80"/>
                    </a:xfrm>
                    <a:custGeom>
                      <a:avLst/>
                      <a:gdLst>
                        <a:gd name="T0" fmla="*/ 0 w 152"/>
                        <a:gd name="T1" fmla="*/ 0 h 336"/>
                        <a:gd name="T2" fmla="*/ 6 w 152"/>
                        <a:gd name="T3" fmla="*/ 5 h 336"/>
                        <a:gd name="T4" fmla="*/ 0 w 152"/>
                        <a:gd name="T5" fmla="*/ 14 h 336"/>
                        <a:gd name="T6" fmla="*/ 9 w 152"/>
                        <a:gd name="T7" fmla="*/ 19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cmpd="sng">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grpSp>
            </p:grpSp>
          </p:grpSp>
        </p:grpSp>
        <p:sp>
          <p:nvSpPr>
            <p:cNvPr id="28690" name="Line 1217"/>
            <p:cNvSpPr>
              <a:spLocks noChangeShapeType="1"/>
            </p:cNvSpPr>
            <p:nvPr/>
          </p:nvSpPr>
          <p:spPr bwMode="auto">
            <a:xfrm rot="21290228" flipH="1">
              <a:off x="2257" y="1788"/>
              <a:ext cx="101" cy="10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57538" name="AutoShape 1218"/>
          <p:cNvSpPr>
            <a:spLocks noChangeArrowheads="1"/>
          </p:cNvSpPr>
          <p:nvPr/>
        </p:nvSpPr>
        <p:spPr bwMode="auto">
          <a:xfrm>
            <a:off x="4392613" y="2679700"/>
            <a:ext cx="746125" cy="198438"/>
          </a:xfrm>
          <a:prstGeom prst="roundRect">
            <a:avLst>
              <a:gd name="adj" fmla="val 16667"/>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Shc</a:t>
            </a:r>
          </a:p>
        </p:txBody>
      </p:sp>
      <p:sp>
        <p:nvSpPr>
          <p:cNvPr id="57539" name="AutoShape 1219"/>
          <p:cNvSpPr>
            <a:spLocks noChangeArrowheads="1"/>
          </p:cNvSpPr>
          <p:nvPr/>
        </p:nvSpPr>
        <p:spPr bwMode="auto">
          <a:xfrm>
            <a:off x="2900363" y="3094038"/>
            <a:ext cx="746125" cy="198437"/>
          </a:xfrm>
          <a:prstGeom prst="roundRect">
            <a:avLst>
              <a:gd name="adj" fmla="val 16667"/>
            </a:avLst>
          </a:prstGeom>
          <a:gradFill rotWithShape="1">
            <a:gsLst>
              <a:gs pos="0">
                <a:schemeClr val="accent2"/>
              </a:gs>
              <a:gs pos="100000">
                <a:schemeClr val="accent2">
                  <a:gamma/>
                  <a:shade val="51373"/>
                  <a:invGamma/>
                </a:schemeClr>
              </a:gs>
            </a:gsLst>
            <a:lin ang="5400000" scaled="1"/>
          </a:gra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PI3-K</a:t>
            </a:r>
          </a:p>
        </p:txBody>
      </p:sp>
      <p:sp>
        <p:nvSpPr>
          <p:cNvPr id="28677" name="AutoShape 1220"/>
          <p:cNvSpPr>
            <a:spLocks noChangeArrowheads="1"/>
          </p:cNvSpPr>
          <p:nvPr/>
        </p:nvSpPr>
        <p:spPr bwMode="auto">
          <a:xfrm>
            <a:off x="6019800" y="3884613"/>
            <a:ext cx="746125" cy="196850"/>
          </a:xfrm>
          <a:prstGeom prst="roundRect">
            <a:avLst>
              <a:gd name="adj" fmla="val 16667"/>
            </a:avLst>
          </a:prstGeom>
          <a:gradFill rotWithShape="1">
            <a:gsLst>
              <a:gs pos="0">
                <a:srgbClr val="009999"/>
              </a:gs>
              <a:gs pos="100000">
                <a:srgbClr val="004F4F"/>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Raf</a:t>
            </a:r>
          </a:p>
        </p:txBody>
      </p:sp>
      <p:sp>
        <p:nvSpPr>
          <p:cNvPr id="28678" name="AutoShape 1221"/>
          <p:cNvSpPr>
            <a:spLocks noChangeArrowheads="1"/>
          </p:cNvSpPr>
          <p:nvPr/>
        </p:nvSpPr>
        <p:spPr bwMode="auto">
          <a:xfrm>
            <a:off x="4692650" y="4000500"/>
            <a:ext cx="746125" cy="196850"/>
          </a:xfrm>
          <a:prstGeom prst="roundRect">
            <a:avLst>
              <a:gd name="adj" fmla="val 16667"/>
            </a:avLst>
          </a:prstGeom>
          <a:gradFill rotWithShape="1">
            <a:gsLst>
              <a:gs pos="0">
                <a:srgbClr val="996633"/>
              </a:gs>
              <a:gs pos="100000">
                <a:srgbClr val="4F341A"/>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MEKK-1</a:t>
            </a:r>
          </a:p>
        </p:txBody>
      </p:sp>
      <p:sp>
        <p:nvSpPr>
          <p:cNvPr id="28679" name="AutoShape 1222"/>
          <p:cNvSpPr>
            <a:spLocks noChangeArrowheads="1"/>
          </p:cNvSpPr>
          <p:nvPr/>
        </p:nvSpPr>
        <p:spPr bwMode="auto">
          <a:xfrm>
            <a:off x="6048375" y="4362450"/>
            <a:ext cx="744538" cy="196850"/>
          </a:xfrm>
          <a:prstGeom prst="roundRect">
            <a:avLst>
              <a:gd name="adj" fmla="val 16667"/>
            </a:avLst>
          </a:prstGeom>
          <a:gradFill rotWithShape="1">
            <a:gsLst>
              <a:gs pos="0">
                <a:srgbClr val="669900"/>
              </a:gs>
              <a:gs pos="100000">
                <a:srgbClr val="344F00"/>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MEK</a:t>
            </a:r>
          </a:p>
        </p:txBody>
      </p:sp>
      <p:sp>
        <p:nvSpPr>
          <p:cNvPr id="28680" name="AutoShape 1223"/>
          <p:cNvSpPr>
            <a:spLocks noChangeArrowheads="1"/>
          </p:cNvSpPr>
          <p:nvPr/>
        </p:nvSpPr>
        <p:spPr bwMode="auto">
          <a:xfrm>
            <a:off x="4718050" y="4518025"/>
            <a:ext cx="744538" cy="196850"/>
          </a:xfrm>
          <a:prstGeom prst="roundRect">
            <a:avLst>
              <a:gd name="adj" fmla="val 16667"/>
            </a:avLst>
          </a:prstGeom>
          <a:gradFill rotWithShape="1">
            <a:gsLst>
              <a:gs pos="0">
                <a:srgbClr val="5F5F5F"/>
              </a:gs>
              <a:gs pos="100000">
                <a:srgbClr val="313131"/>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MKK-7</a:t>
            </a:r>
          </a:p>
        </p:txBody>
      </p:sp>
      <p:sp>
        <p:nvSpPr>
          <p:cNvPr id="57544" name="AutoShape 1224"/>
          <p:cNvSpPr>
            <a:spLocks noChangeArrowheads="1"/>
          </p:cNvSpPr>
          <p:nvPr/>
        </p:nvSpPr>
        <p:spPr bwMode="auto">
          <a:xfrm>
            <a:off x="4722813" y="5060950"/>
            <a:ext cx="746125" cy="196850"/>
          </a:xfrm>
          <a:prstGeom prst="roundRect">
            <a:avLst>
              <a:gd name="adj" fmla="val 16667"/>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JNK</a:t>
            </a:r>
          </a:p>
        </p:txBody>
      </p:sp>
      <p:sp>
        <p:nvSpPr>
          <p:cNvPr id="28682" name="AutoShape 1225"/>
          <p:cNvSpPr>
            <a:spLocks noChangeArrowheads="1"/>
          </p:cNvSpPr>
          <p:nvPr/>
        </p:nvSpPr>
        <p:spPr bwMode="auto">
          <a:xfrm>
            <a:off x="5773738" y="4864100"/>
            <a:ext cx="746125" cy="196850"/>
          </a:xfrm>
          <a:prstGeom prst="roundRect">
            <a:avLst>
              <a:gd name="adj" fmla="val 16667"/>
            </a:avLst>
          </a:prstGeom>
          <a:gradFill rotWithShape="1">
            <a:gsLst>
              <a:gs pos="0">
                <a:srgbClr val="333399"/>
              </a:gs>
              <a:gs pos="100000">
                <a:srgbClr val="1A1A4F"/>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ERK</a:t>
            </a:r>
          </a:p>
        </p:txBody>
      </p:sp>
      <p:sp>
        <p:nvSpPr>
          <p:cNvPr id="28683" name="AutoShape 1226"/>
          <p:cNvSpPr>
            <a:spLocks noChangeArrowheads="1"/>
          </p:cNvSpPr>
          <p:nvPr/>
        </p:nvSpPr>
        <p:spPr bwMode="auto">
          <a:xfrm>
            <a:off x="5224463" y="3581400"/>
            <a:ext cx="746125" cy="196850"/>
          </a:xfrm>
          <a:prstGeom prst="roundRect">
            <a:avLst>
              <a:gd name="adj" fmla="val 16667"/>
            </a:avLst>
          </a:prstGeom>
          <a:gradFill rotWithShape="1">
            <a:gsLst>
              <a:gs pos="0">
                <a:srgbClr val="FB7F75"/>
              </a:gs>
              <a:gs pos="100000">
                <a:srgbClr val="81413C"/>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Ras</a:t>
            </a:r>
          </a:p>
        </p:txBody>
      </p:sp>
      <p:sp>
        <p:nvSpPr>
          <p:cNvPr id="57547" name="AutoShape 1227"/>
          <p:cNvSpPr>
            <a:spLocks noChangeArrowheads="1"/>
          </p:cNvSpPr>
          <p:nvPr/>
        </p:nvSpPr>
        <p:spPr bwMode="auto">
          <a:xfrm>
            <a:off x="2979738" y="4510088"/>
            <a:ext cx="746125" cy="196850"/>
          </a:xfrm>
          <a:prstGeom prst="roundRect">
            <a:avLst>
              <a:gd name="adj" fmla="val 16667"/>
            </a:avLst>
          </a:prstGeom>
          <a:gradFill rotWithShape="1">
            <a:gsLst>
              <a:gs pos="0">
                <a:schemeClr val="folHlink"/>
              </a:gs>
              <a:gs pos="100000">
                <a:schemeClr val="folHlink">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mTOR</a:t>
            </a:r>
          </a:p>
        </p:txBody>
      </p:sp>
      <p:sp>
        <p:nvSpPr>
          <p:cNvPr id="28685" name="AutoShape 1228"/>
          <p:cNvSpPr>
            <a:spLocks noChangeArrowheads="1"/>
          </p:cNvSpPr>
          <p:nvPr/>
        </p:nvSpPr>
        <p:spPr bwMode="auto">
          <a:xfrm>
            <a:off x="4749800" y="2944813"/>
            <a:ext cx="742950" cy="196850"/>
          </a:xfrm>
          <a:prstGeom prst="roundRect">
            <a:avLst>
              <a:gd name="adj" fmla="val 16667"/>
            </a:avLst>
          </a:prstGeom>
          <a:gradFill rotWithShape="1">
            <a:gsLst>
              <a:gs pos="0">
                <a:srgbClr val="CC0000"/>
              </a:gs>
              <a:gs pos="100000">
                <a:srgbClr val="690000"/>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Grb2</a:t>
            </a:r>
          </a:p>
        </p:txBody>
      </p:sp>
      <p:sp>
        <p:nvSpPr>
          <p:cNvPr id="57549" name="AutoShape 1229"/>
          <p:cNvSpPr>
            <a:spLocks noChangeArrowheads="1"/>
          </p:cNvSpPr>
          <p:nvPr/>
        </p:nvSpPr>
        <p:spPr bwMode="auto">
          <a:xfrm>
            <a:off x="2676525" y="3676650"/>
            <a:ext cx="744538" cy="196850"/>
          </a:xfrm>
          <a:prstGeom prst="roundRect">
            <a:avLst>
              <a:gd name="adj" fmla="val 16667"/>
            </a:avLst>
          </a:prstGeom>
          <a:gradFill rotWithShape="1">
            <a:gsLst>
              <a:gs pos="0">
                <a:schemeClr val="hlink"/>
              </a:gs>
              <a:gs pos="100000">
                <a:schemeClr val="hlink">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AKT</a:t>
            </a:r>
          </a:p>
        </p:txBody>
      </p:sp>
      <p:sp>
        <p:nvSpPr>
          <p:cNvPr id="28687" name="AutoShape 1230"/>
          <p:cNvSpPr>
            <a:spLocks noChangeArrowheads="1"/>
          </p:cNvSpPr>
          <p:nvPr/>
        </p:nvSpPr>
        <p:spPr bwMode="auto">
          <a:xfrm>
            <a:off x="5634038" y="3114675"/>
            <a:ext cx="744537" cy="196850"/>
          </a:xfrm>
          <a:prstGeom prst="roundRect">
            <a:avLst>
              <a:gd name="adj" fmla="val 16667"/>
            </a:avLst>
          </a:prstGeom>
          <a:gradFill rotWithShape="1">
            <a:gsLst>
              <a:gs pos="0">
                <a:srgbClr val="A400A4"/>
              </a:gs>
              <a:gs pos="100000">
                <a:srgbClr val="4C004C"/>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Sos-1</a:t>
            </a:r>
          </a:p>
        </p:txBody>
      </p:sp>
      <p:sp>
        <p:nvSpPr>
          <p:cNvPr id="28688" name="Rectangle 1231"/>
          <p:cNvSpPr>
            <a:spLocks noGrp="1" noChangeArrowheads="1"/>
          </p:cNvSpPr>
          <p:nvPr>
            <p:ph type="title"/>
          </p:nvPr>
        </p:nvSpPr>
        <p:spPr>
          <a:xfrm>
            <a:off x="549275" y="470646"/>
            <a:ext cx="8042276" cy="818923"/>
          </a:xfrm>
          <a:extLst>
            <a:ext uri="{91240B29-F687-4f45-9708-019B960494DF}">
              <a14:hiddenLine xmlns:a14="http://schemas.microsoft.com/office/drawing/2010/main" w="9525">
                <a:solidFill>
                  <a:schemeClr val="accent1"/>
                </a:solidFill>
                <a:miter lim="800000"/>
                <a:headEnd/>
                <a:tailEnd/>
              </a14:hiddenLine>
            </a:ext>
          </a:extLst>
        </p:spPr>
        <p:txBody>
          <a:bodyPr/>
          <a:lstStyle/>
          <a:p>
            <a:pPr eaLnBrk="1" hangingPunct="1">
              <a:defRPr/>
            </a:pPr>
            <a:r>
              <a:rPr lang="en-US" dirty="0">
                <a:solidFill>
                  <a:srgbClr val="000090"/>
                </a:solidFill>
                <a:latin typeface="Arial" charset="0"/>
                <a:cs typeface="+mj-cs"/>
              </a:rPr>
              <a:t>Which Target?</a:t>
            </a:r>
          </a:p>
        </p:txBody>
      </p:sp>
    </p:spTree>
    <p:extLst>
      <p:ext uri="{BB962C8B-B14F-4D97-AF65-F5344CB8AC3E}">
        <p14:creationId xmlns:p14="http://schemas.microsoft.com/office/powerpoint/2010/main" val="20083577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1000"/>
                                        <p:tgtEl>
                                          <p:spTgt spid="56322"/>
                                        </p:tgtEl>
                                        <p:attrNameLst>
                                          <p:attrName>ppt_w</p:attrName>
                                        </p:attrNameLst>
                                      </p:cBhvr>
                                      <p:tavLst>
                                        <p:tav tm="0">
                                          <p:val>
                                            <p:strVal val="ppt_w"/>
                                          </p:val>
                                        </p:tav>
                                        <p:tav tm="100000">
                                          <p:val>
                                            <p:fltVal val="0"/>
                                          </p:val>
                                        </p:tav>
                                      </p:tavLst>
                                    </p:anim>
                                    <p:anim calcmode="lin" valueType="num">
                                      <p:cBhvr>
                                        <p:cTn id="7" dur="1000"/>
                                        <p:tgtEl>
                                          <p:spTgt spid="56322"/>
                                        </p:tgtEl>
                                        <p:attrNameLst>
                                          <p:attrName>ppt_h</p:attrName>
                                        </p:attrNameLst>
                                      </p:cBhvr>
                                      <p:tavLst>
                                        <p:tav tm="0">
                                          <p:val>
                                            <p:strVal val="ppt_h"/>
                                          </p:val>
                                        </p:tav>
                                        <p:tav tm="100000">
                                          <p:val>
                                            <p:fltVal val="0"/>
                                          </p:val>
                                        </p:tav>
                                      </p:tavLst>
                                    </p:anim>
                                    <p:animEffect transition="out" filter="fade">
                                      <p:cBhvr>
                                        <p:cTn id="8" dur="1000"/>
                                        <p:tgtEl>
                                          <p:spTgt spid="56322"/>
                                        </p:tgtEl>
                                      </p:cBhvr>
                                    </p:animEffect>
                                    <p:set>
                                      <p:cBhvr>
                                        <p:cTn id="9" dur="1" fill="hold">
                                          <p:stCondLst>
                                            <p:cond delay="999"/>
                                          </p:stCondLst>
                                        </p:cTn>
                                        <p:tgtEl>
                                          <p:spTgt spid="56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456113" y="2689225"/>
            <a:ext cx="676275" cy="209550"/>
          </a:xfrm>
          <a:prstGeom prst="roundRect">
            <a:avLst>
              <a:gd name="adj" fmla="val 16667"/>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Shc</a:t>
            </a:r>
          </a:p>
        </p:txBody>
      </p:sp>
      <p:sp>
        <p:nvSpPr>
          <p:cNvPr id="59395" name="AutoShape 3"/>
          <p:cNvSpPr>
            <a:spLocks noChangeArrowheads="1"/>
          </p:cNvSpPr>
          <p:nvPr/>
        </p:nvSpPr>
        <p:spPr bwMode="auto">
          <a:xfrm>
            <a:off x="2963863" y="3103563"/>
            <a:ext cx="676275" cy="209550"/>
          </a:xfrm>
          <a:prstGeom prst="roundRect">
            <a:avLst>
              <a:gd name="adj" fmla="val 16667"/>
            </a:avLst>
          </a:prstGeom>
          <a:gradFill rotWithShape="1">
            <a:gsLst>
              <a:gs pos="0">
                <a:schemeClr val="accent2"/>
              </a:gs>
              <a:gs pos="100000">
                <a:schemeClr val="accent2">
                  <a:gamma/>
                  <a:shade val="51373"/>
                  <a:invGamma/>
                </a:schemeClr>
              </a:gs>
            </a:gsLst>
            <a:lin ang="5400000" scaled="1"/>
          </a:gra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PI3-K</a:t>
            </a:r>
          </a:p>
        </p:txBody>
      </p:sp>
      <p:sp>
        <p:nvSpPr>
          <p:cNvPr id="59396" name="AutoShape 4"/>
          <p:cNvSpPr>
            <a:spLocks noChangeArrowheads="1"/>
          </p:cNvSpPr>
          <p:nvPr/>
        </p:nvSpPr>
        <p:spPr bwMode="auto">
          <a:xfrm>
            <a:off x="6083300" y="3894138"/>
            <a:ext cx="676275" cy="209550"/>
          </a:xfrm>
          <a:prstGeom prst="roundRect">
            <a:avLst>
              <a:gd name="adj" fmla="val 16667"/>
            </a:avLst>
          </a:prstGeom>
          <a:gradFill rotWithShape="1">
            <a:gsLst>
              <a:gs pos="0">
                <a:srgbClr val="009999"/>
              </a:gs>
              <a:gs pos="100000">
                <a:srgbClr val="004F4F"/>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Raf</a:t>
            </a:r>
          </a:p>
        </p:txBody>
      </p:sp>
      <p:sp>
        <p:nvSpPr>
          <p:cNvPr id="59397" name="AutoShape 5"/>
          <p:cNvSpPr>
            <a:spLocks noChangeArrowheads="1"/>
          </p:cNvSpPr>
          <p:nvPr/>
        </p:nvSpPr>
        <p:spPr bwMode="auto">
          <a:xfrm>
            <a:off x="4756150" y="4010025"/>
            <a:ext cx="676275" cy="209550"/>
          </a:xfrm>
          <a:prstGeom prst="roundRect">
            <a:avLst>
              <a:gd name="adj" fmla="val 16667"/>
            </a:avLst>
          </a:prstGeom>
          <a:gradFill rotWithShape="1">
            <a:gsLst>
              <a:gs pos="0">
                <a:srgbClr val="996633"/>
              </a:gs>
              <a:gs pos="100000">
                <a:srgbClr val="4F341A"/>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MEKK-1</a:t>
            </a:r>
          </a:p>
        </p:txBody>
      </p:sp>
      <p:sp>
        <p:nvSpPr>
          <p:cNvPr id="59398" name="AutoShape 6"/>
          <p:cNvSpPr>
            <a:spLocks noChangeArrowheads="1"/>
          </p:cNvSpPr>
          <p:nvPr/>
        </p:nvSpPr>
        <p:spPr bwMode="auto">
          <a:xfrm>
            <a:off x="6111875" y="4371975"/>
            <a:ext cx="676275" cy="209550"/>
          </a:xfrm>
          <a:prstGeom prst="roundRect">
            <a:avLst>
              <a:gd name="adj" fmla="val 16667"/>
            </a:avLst>
          </a:prstGeom>
          <a:gradFill rotWithShape="1">
            <a:gsLst>
              <a:gs pos="0">
                <a:srgbClr val="669900"/>
              </a:gs>
              <a:gs pos="100000">
                <a:srgbClr val="344F00"/>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MEK</a:t>
            </a:r>
          </a:p>
        </p:txBody>
      </p:sp>
      <p:sp>
        <p:nvSpPr>
          <p:cNvPr id="59399" name="AutoShape 7"/>
          <p:cNvSpPr>
            <a:spLocks noChangeArrowheads="1"/>
          </p:cNvSpPr>
          <p:nvPr/>
        </p:nvSpPr>
        <p:spPr bwMode="auto">
          <a:xfrm>
            <a:off x="4781550" y="4527550"/>
            <a:ext cx="676275" cy="209550"/>
          </a:xfrm>
          <a:prstGeom prst="roundRect">
            <a:avLst>
              <a:gd name="adj" fmla="val 16667"/>
            </a:avLst>
          </a:prstGeom>
          <a:gradFill rotWithShape="1">
            <a:gsLst>
              <a:gs pos="0">
                <a:srgbClr val="5F5F5F"/>
              </a:gs>
              <a:gs pos="100000">
                <a:srgbClr val="313131"/>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MKK-7</a:t>
            </a:r>
          </a:p>
        </p:txBody>
      </p:sp>
      <p:sp>
        <p:nvSpPr>
          <p:cNvPr id="59400" name="AutoShape 8"/>
          <p:cNvSpPr>
            <a:spLocks noChangeArrowheads="1"/>
          </p:cNvSpPr>
          <p:nvPr/>
        </p:nvSpPr>
        <p:spPr bwMode="auto">
          <a:xfrm>
            <a:off x="4786313" y="5070475"/>
            <a:ext cx="676275" cy="209550"/>
          </a:xfrm>
          <a:prstGeom prst="roundRect">
            <a:avLst>
              <a:gd name="adj" fmla="val 16667"/>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JNK</a:t>
            </a:r>
          </a:p>
        </p:txBody>
      </p:sp>
      <p:sp>
        <p:nvSpPr>
          <p:cNvPr id="59401" name="AutoShape 9"/>
          <p:cNvSpPr>
            <a:spLocks noChangeArrowheads="1"/>
          </p:cNvSpPr>
          <p:nvPr/>
        </p:nvSpPr>
        <p:spPr bwMode="auto">
          <a:xfrm>
            <a:off x="5837238" y="4873625"/>
            <a:ext cx="676275" cy="209550"/>
          </a:xfrm>
          <a:prstGeom prst="roundRect">
            <a:avLst>
              <a:gd name="adj" fmla="val 16667"/>
            </a:avLst>
          </a:prstGeom>
          <a:gradFill rotWithShape="1">
            <a:gsLst>
              <a:gs pos="0">
                <a:srgbClr val="333399"/>
              </a:gs>
              <a:gs pos="100000">
                <a:srgbClr val="1A1A4F"/>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ERK</a:t>
            </a:r>
          </a:p>
        </p:txBody>
      </p:sp>
      <p:sp>
        <p:nvSpPr>
          <p:cNvPr id="59402" name="AutoShape 10"/>
          <p:cNvSpPr>
            <a:spLocks noChangeArrowheads="1"/>
          </p:cNvSpPr>
          <p:nvPr/>
        </p:nvSpPr>
        <p:spPr bwMode="auto">
          <a:xfrm>
            <a:off x="5287963" y="3590925"/>
            <a:ext cx="676275" cy="209550"/>
          </a:xfrm>
          <a:prstGeom prst="roundRect">
            <a:avLst>
              <a:gd name="adj" fmla="val 16667"/>
            </a:avLst>
          </a:prstGeom>
          <a:gradFill rotWithShape="1">
            <a:gsLst>
              <a:gs pos="0">
                <a:srgbClr val="FB7F75"/>
              </a:gs>
              <a:gs pos="100000">
                <a:srgbClr val="81413C"/>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Ras</a:t>
            </a:r>
          </a:p>
        </p:txBody>
      </p:sp>
      <p:sp>
        <p:nvSpPr>
          <p:cNvPr id="59403" name="AutoShape 11"/>
          <p:cNvSpPr>
            <a:spLocks noChangeArrowheads="1"/>
          </p:cNvSpPr>
          <p:nvPr/>
        </p:nvSpPr>
        <p:spPr bwMode="auto">
          <a:xfrm>
            <a:off x="3043238" y="4519613"/>
            <a:ext cx="676275" cy="209550"/>
          </a:xfrm>
          <a:prstGeom prst="roundRect">
            <a:avLst>
              <a:gd name="adj" fmla="val 16667"/>
            </a:avLst>
          </a:prstGeom>
          <a:gradFill rotWithShape="1">
            <a:gsLst>
              <a:gs pos="0">
                <a:schemeClr val="folHlink"/>
              </a:gs>
              <a:gs pos="100000">
                <a:schemeClr val="folHlink">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mTOR</a:t>
            </a:r>
          </a:p>
        </p:txBody>
      </p:sp>
      <p:sp>
        <p:nvSpPr>
          <p:cNvPr id="59404" name="AutoShape 12"/>
          <p:cNvSpPr>
            <a:spLocks noChangeArrowheads="1"/>
          </p:cNvSpPr>
          <p:nvPr/>
        </p:nvSpPr>
        <p:spPr bwMode="auto">
          <a:xfrm>
            <a:off x="4813300" y="2954338"/>
            <a:ext cx="676275" cy="209550"/>
          </a:xfrm>
          <a:prstGeom prst="roundRect">
            <a:avLst>
              <a:gd name="adj" fmla="val 16667"/>
            </a:avLst>
          </a:prstGeom>
          <a:gradFill rotWithShape="1">
            <a:gsLst>
              <a:gs pos="0">
                <a:srgbClr val="CC0000"/>
              </a:gs>
              <a:gs pos="100000">
                <a:srgbClr val="690000"/>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Grb2</a:t>
            </a:r>
          </a:p>
        </p:txBody>
      </p:sp>
      <p:sp>
        <p:nvSpPr>
          <p:cNvPr id="59405" name="AutoShape 13"/>
          <p:cNvSpPr>
            <a:spLocks noChangeArrowheads="1"/>
          </p:cNvSpPr>
          <p:nvPr/>
        </p:nvSpPr>
        <p:spPr bwMode="auto">
          <a:xfrm>
            <a:off x="2740025" y="3686175"/>
            <a:ext cx="676275" cy="209550"/>
          </a:xfrm>
          <a:prstGeom prst="roundRect">
            <a:avLst>
              <a:gd name="adj" fmla="val 16667"/>
            </a:avLst>
          </a:prstGeom>
          <a:gradFill rotWithShape="1">
            <a:gsLst>
              <a:gs pos="0">
                <a:schemeClr val="hlink"/>
              </a:gs>
              <a:gs pos="100000">
                <a:schemeClr val="hlink">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AKT</a:t>
            </a:r>
          </a:p>
        </p:txBody>
      </p:sp>
      <p:sp>
        <p:nvSpPr>
          <p:cNvPr id="59406" name="AutoShape 14"/>
          <p:cNvSpPr>
            <a:spLocks noChangeArrowheads="1"/>
          </p:cNvSpPr>
          <p:nvPr/>
        </p:nvSpPr>
        <p:spPr bwMode="auto">
          <a:xfrm>
            <a:off x="5697538" y="3124200"/>
            <a:ext cx="676275" cy="209550"/>
          </a:xfrm>
          <a:prstGeom prst="roundRect">
            <a:avLst>
              <a:gd name="adj" fmla="val 16667"/>
            </a:avLst>
          </a:prstGeom>
          <a:gradFill rotWithShape="1">
            <a:gsLst>
              <a:gs pos="0">
                <a:srgbClr val="A400A4"/>
              </a:gs>
              <a:gs pos="100000">
                <a:srgbClr val="4C004C"/>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Sos-1</a:t>
            </a:r>
          </a:p>
        </p:txBody>
      </p:sp>
      <p:sp>
        <p:nvSpPr>
          <p:cNvPr id="31759" name="Rectangle 15"/>
          <p:cNvSpPr>
            <a:spLocks noGrp="1" noChangeArrowheads="1"/>
          </p:cNvSpPr>
          <p:nvPr>
            <p:ph type="title"/>
          </p:nvPr>
        </p:nvSpPr>
        <p:spPr>
          <a:extLst>
            <a:ext uri="{91240B29-F687-4f45-9708-019B960494DF}">
              <a14:hiddenLine xmlns:a14="http://schemas.microsoft.com/office/drawing/2010/main" w="9525">
                <a:solidFill>
                  <a:schemeClr val="accent1"/>
                </a:solidFill>
                <a:miter lim="800000"/>
                <a:headEnd/>
                <a:tailEnd/>
              </a14:hiddenLine>
            </a:ext>
          </a:extLst>
        </p:spPr>
        <p:txBody>
          <a:bodyPr/>
          <a:lstStyle/>
          <a:p>
            <a:pPr eaLnBrk="1" hangingPunct="1">
              <a:defRPr/>
            </a:pPr>
            <a:r>
              <a:rPr lang="en-US" dirty="0">
                <a:solidFill>
                  <a:srgbClr val="000090"/>
                </a:solidFill>
                <a:latin typeface="+mn-lt"/>
                <a:cs typeface="+mj-cs"/>
              </a:rPr>
              <a:t>Which Target?</a:t>
            </a:r>
          </a:p>
        </p:txBody>
      </p:sp>
    </p:spTree>
    <p:extLst>
      <p:ext uri="{BB962C8B-B14F-4D97-AF65-F5344CB8AC3E}">
        <p14:creationId xmlns:p14="http://schemas.microsoft.com/office/powerpoint/2010/main" val="34114649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afterEffect">
                                  <p:stCondLst>
                                    <p:cond delay="0"/>
                                  </p:stCondLst>
                                  <p:childTnLst>
                                    <p:animMotion origin="layout" path="M -0.03819 -0.04098 L -0.28576 -0.12269 " pathEditMode="relative" rAng="0" ptsTypes="AA">
                                      <p:cBhvr>
                                        <p:cTn id="6" dur="1000" fill="hold"/>
                                        <p:tgtEl>
                                          <p:spTgt spid="59397"/>
                                        </p:tgtEl>
                                        <p:attrNameLst>
                                          <p:attrName>ppt_x</p:attrName>
                                          <p:attrName>ppt_y</p:attrName>
                                        </p:attrNameLst>
                                      </p:cBhvr>
                                      <p:rCtr x="-12378" y="-4097"/>
                                    </p:animMotion>
                                  </p:childTnLst>
                                </p:cTn>
                              </p:par>
                              <p:par>
                                <p:cTn id="7" presetID="0" presetClass="path" presetSubtype="0" accel="50000" decel="50000" fill="hold" grpId="0" nodeType="withEffect">
                                  <p:stCondLst>
                                    <p:cond delay="0"/>
                                  </p:stCondLst>
                                  <p:childTnLst>
                                    <p:animMotion origin="layout" path="M -0.03593 -0.04143 L -0.06684 -0.24074 " pathEditMode="relative" rAng="0" ptsTypes="AA">
                                      <p:cBhvr>
                                        <p:cTn id="8" dur="1000" fill="hold"/>
                                        <p:tgtEl>
                                          <p:spTgt spid="59402"/>
                                        </p:tgtEl>
                                        <p:attrNameLst>
                                          <p:attrName>ppt_x</p:attrName>
                                          <p:attrName>ppt_y</p:attrName>
                                        </p:attrNameLst>
                                      </p:cBhvr>
                                      <p:rCtr x="-1545" y="-9977"/>
                                    </p:animMotion>
                                  </p:childTnLst>
                                </p:cTn>
                              </p:par>
                              <p:par>
                                <p:cTn id="9" presetID="0" presetClass="path" presetSubtype="0" accel="50000" decel="50000" fill="hold" grpId="0" nodeType="withEffect">
                                  <p:stCondLst>
                                    <p:cond delay="0"/>
                                  </p:stCondLst>
                                  <p:childTnLst>
                                    <p:animMotion origin="layout" path="M 5E-6 1.11111E-6 L -0.13612 -0.26366 " pathEditMode="relative" rAng="0" ptsTypes="AA">
                                      <p:cBhvr>
                                        <p:cTn id="10" dur="1000" fill="hold"/>
                                        <p:tgtEl>
                                          <p:spTgt spid="59406"/>
                                        </p:tgtEl>
                                        <p:attrNameLst>
                                          <p:attrName>ppt_x</p:attrName>
                                          <p:attrName>ppt_y</p:attrName>
                                        </p:attrNameLst>
                                      </p:cBhvr>
                                      <p:rCtr x="-6806" y="-13194"/>
                                    </p:animMotion>
                                  </p:childTnLst>
                                </p:cTn>
                              </p:par>
                              <p:par>
                                <p:cTn id="11" presetID="0" presetClass="path" presetSubtype="0" accel="50000" decel="50000" fill="hold" grpId="0" nodeType="withEffect">
                                  <p:stCondLst>
                                    <p:cond delay="0"/>
                                  </p:stCondLst>
                                  <p:childTnLst>
                                    <p:animMotion origin="layout" path="M -0.03784 -0.0375 L -0.11267 -0.12847 " pathEditMode="relative" rAng="0" ptsTypes="AA">
                                      <p:cBhvr>
                                        <p:cTn id="12" dur="1000" fill="hold"/>
                                        <p:tgtEl>
                                          <p:spTgt spid="59404"/>
                                        </p:tgtEl>
                                        <p:attrNameLst>
                                          <p:attrName>ppt_x</p:attrName>
                                          <p:attrName>ppt_y</p:attrName>
                                        </p:attrNameLst>
                                      </p:cBhvr>
                                      <p:rCtr x="-3750" y="-4560"/>
                                    </p:animMotion>
                                  </p:childTnLst>
                                </p:cTn>
                              </p:par>
                              <p:par>
                                <p:cTn id="13" presetID="0" presetClass="path" presetSubtype="0" accel="50000" decel="50000" fill="hold" grpId="0" nodeType="withEffect">
                                  <p:stCondLst>
                                    <p:cond delay="0"/>
                                  </p:stCondLst>
                                  <p:childTnLst>
                                    <p:animMotion origin="layout" path="M -0.03698 -0.03889 L -0.20469 -0.06782 " pathEditMode="relative" rAng="0" ptsTypes="AA">
                                      <p:cBhvr>
                                        <p:cTn id="14" dur="1000" fill="hold"/>
                                        <p:tgtEl>
                                          <p:spTgt spid="59394"/>
                                        </p:tgtEl>
                                        <p:attrNameLst>
                                          <p:attrName>ppt_x</p:attrName>
                                          <p:attrName>ppt_y</p:attrName>
                                        </p:attrNameLst>
                                      </p:cBhvr>
                                      <p:rCtr x="-8385" y="-1458"/>
                                    </p:animMotion>
                                  </p:childTnLst>
                                </p:cTn>
                              </p:par>
                              <p:par>
                                <p:cTn id="15" presetID="0" presetClass="path" presetSubtype="0" accel="50000" decel="50000" fill="hold" grpId="0" nodeType="withEffect">
                                  <p:stCondLst>
                                    <p:cond delay="0"/>
                                  </p:stCondLst>
                                  <p:childTnLst>
                                    <p:animMotion origin="layout" path="M 2.5E-6 -3.33333E-6 L 0.07309 0.12732 " pathEditMode="relative" rAng="0" ptsTypes="AA">
                                      <p:cBhvr>
                                        <p:cTn id="16" dur="1000" fill="hold"/>
                                        <p:tgtEl>
                                          <p:spTgt spid="59405"/>
                                        </p:tgtEl>
                                        <p:attrNameLst>
                                          <p:attrName>ppt_x</p:attrName>
                                          <p:attrName>ppt_y</p:attrName>
                                        </p:attrNameLst>
                                      </p:cBhvr>
                                      <p:rCtr x="3646" y="6366"/>
                                    </p:animMotion>
                                  </p:childTnLst>
                                </p:cTn>
                              </p:par>
                              <p:par>
                                <p:cTn id="17" presetID="0" presetClass="path" presetSubtype="0" accel="50000" decel="50000" fill="hold" grpId="0" nodeType="withEffect">
                                  <p:stCondLst>
                                    <p:cond delay="0"/>
                                  </p:stCondLst>
                                  <p:childTnLst>
                                    <p:animMotion origin="layout" path="M -0.03559 -0.03889 L -0.38576 -0.14236 " pathEditMode="relative" rAng="0" ptsTypes="AA">
                                      <p:cBhvr>
                                        <p:cTn id="18" dur="1000" fill="hold"/>
                                        <p:tgtEl>
                                          <p:spTgt spid="59396"/>
                                        </p:tgtEl>
                                        <p:attrNameLst>
                                          <p:attrName>ppt_x</p:attrName>
                                          <p:attrName>ppt_y</p:attrName>
                                        </p:attrNameLst>
                                      </p:cBhvr>
                                      <p:rCtr x="-17517" y="-5185"/>
                                    </p:animMotion>
                                  </p:childTnLst>
                                </p:cTn>
                              </p:par>
                              <p:par>
                                <p:cTn id="19" presetID="0" presetClass="path" presetSubtype="0" accel="50000" decel="50000" fill="hold" grpId="0" nodeType="withEffect">
                                  <p:stCondLst>
                                    <p:cond delay="0"/>
                                  </p:stCondLst>
                                  <p:childTnLst>
                                    <p:animMotion origin="layout" path="M -0.03698 -0.03889 L -0.51945 -0.19676 " pathEditMode="relative" rAng="0" ptsTypes="AA">
                                      <p:cBhvr>
                                        <p:cTn id="20" dur="1000" fill="hold"/>
                                        <p:tgtEl>
                                          <p:spTgt spid="59398"/>
                                        </p:tgtEl>
                                        <p:attrNameLst>
                                          <p:attrName>ppt_x</p:attrName>
                                          <p:attrName>ppt_y</p:attrName>
                                        </p:attrNameLst>
                                      </p:cBhvr>
                                      <p:rCtr x="-24132" y="-7894"/>
                                    </p:animMotion>
                                  </p:childTnLst>
                                </p:cTn>
                              </p:par>
                              <p:par>
                                <p:cTn id="21" presetID="0" presetClass="path" presetSubtype="0" accel="50000" decel="50000" fill="hold" grpId="0" nodeType="withEffect">
                                  <p:stCondLst>
                                    <p:cond delay="0"/>
                                  </p:stCondLst>
                                  <p:childTnLst>
                                    <p:animMotion origin="layout" path="M -0.0375 -0.04236 L -0.27743 -0.06921 " pathEditMode="relative" rAng="0" ptsTypes="AA">
                                      <p:cBhvr>
                                        <p:cTn id="22" dur="1000" fill="hold"/>
                                        <p:tgtEl>
                                          <p:spTgt spid="59399"/>
                                        </p:tgtEl>
                                        <p:attrNameLst>
                                          <p:attrName>ppt_x</p:attrName>
                                          <p:attrName>ppt_y</p:attrName>
                                        </p:attrNameLst>
                                      </p:cBhvr>
                                      <p:rCtr x="-11997" y="-1343"/>
                                    </p:animMotion>
                                  </p:childTnLst>
                                </p:cTn>
                              </p:par>
                              <p:par>
                                <p:cTn id="23" presetID="0" presetClass="path" presetSubtype="0" accel="50000" decel="50000" fill="hold" grpId="0" nodeType="withEffect">
                                  <p:stCondLst>
                                    <p:cond delay="0"/>
                                  </p:stCondLst>
                                  <p:childTnLst>
                                    <p:animMotion origin="layout" path="M -0.04045 -0.04005 L -0.42014 -0.08727 " pathEditMode="relative" rAng="0" ptsTypes="AA">
                                      <p:cBhvr>
                                        <p:cTn id="24" dur="1000" fill="hold"/>
                                        <p:tgtEl>
                                          <p:spTgt spid="59401"/>
                                        </p:tgtEl>
                                        <p:attrNameLst>
                                          <p:attrName>ppt_x</p:attrName>
                                          <p:attrName>ppt_y</p:attrName>
                                        </p:attrNameLst>
                                      </p:cBhvr>
                                      <p:rCtr x="-18993" y="-2361"/>
                                    </p:animMotion>
                                  </p:childTnLst>
                                </p:cTn>
                              </p:par>
                              <p:par>
                                <p:cTn id="25" presetID="63" presetClass="path" presetSubtype="0" accel="50000" decel="50000" fill="hold" grpId="0" nodeType="withEffect">
                                  <p:stCondLst>
                                    <p:cond delay="0"/>
                                  </p:stCondLst>
                                  <p:childTnLst>
                                    <p:animMotion origin="layout" path="M 3.33333E-6 3.7037E-7 L 0.16423 -0.21898 " pathEditMode="relative" rAng="0" ptsTypes="AA">
                                      <p:cBhvr>
                                        <p:cTn id="26" dur="1000" fill="hold"/>
                                        <p:tgtEl>
                                          <p:spTgt spid="59395"/>
                                        </p:tgtEl>
                                        <p:attrNameLst>
                                          <p:attrName>ppt_x</p:attrName>
                                          <p:attrName>ppt_y</p:attrName>
                                        </p:attrNameLst>
                                      </p:cBhvr>
                                      <p:rCtr x="8212" y="-10949"/>
                                    </p:animMotion>
                                  </p:childTnLst>
                                </p:cTn>
                              </p:par>
                              <p:par>
                                <p:cTn id="27" presetID="35" presetClass="path" presetSubtype="0" accel="50000" decel="50000" fill="hold" grpId="0" nodeType="withEffect">
                                  <p:stCondLst>
                                    <p:cond delay="0"/>
                                  </p:stCondLst>
                                  <p:childTnLst>
                                    <p:animMotion origin="layout" path="M -2.22222E-6 4.81481E-6 L -0.31892 -0.17871 " pathEditMode="relative" rAng="0" ptsTypes="AA">
                                      <p:cBhvr>
                                        <p:cTn id="28" dur="1000" fill="hold"/>
                                        <p:tgtEl>
                                          <p:spTgt spid="59400"/>
                                        </p:tgtEl>
                                        <p:attrNameLst>
                                          <p:attrName>ppt_x</p:attrName>
                                          <p:attrName>ppt_y</p:attrName>
                                        </p:attrNameLst>
                                      </p:cBhvr>
                                      <p:rCtr x="-15955" y="-8935"/>
                                    </p:animMotion>
                                  </p:childTnLst>
                                </p:cTn>
                              </p:par>
                              <p:par>
                                <p:cTn id="29" presetID="1" presetClass="exit" presetSubtype="0" fill="hold" grpId="0" nodeType="withEffect">
                                  <p:stCondLst>
                                    <p:cond delay="0"/>
                                  </p:stCondLst>
                                  <p:childTnLst>
                                    <p:set>
                                      <p:cBhvr>
                                        <p:cTn id="30" dur="1" fill="hold">
                                          <p:stCondLst>
                                            <p:cond delay="0"/>
                                          </p:stCondLst>
                                        </p:cTn>
                                        <p:tgtEl>
                                          <p:spTgt spid="59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5" grpId="0" animBg="1"/>
      <p:bldP spid="59396" grpId="0" animBg="1"/>
      <p:bldP spid="59397" grpId="0" animBg="1"/>
      <p:bldP spid="59398" grpId="0" animBg="1"/>
      <p:bldP spid="59399" grpId="0" animBg="1"/>
      <p:bldP spid="59400" grpId="0" animBg="1"/>
      <p:bldP spid="59401" grpId="0" animBg="1"/>
      <p:bldP spid="59402" grpId="0" animBg="1"/>
      <p:bldP spid="59403" grpId="0" animBg="1"/>
      <p:bldP spid="59404" grpId="0" animBg="1"/>
      <p:bldP spid="59405" grpId="0" animBg="1"/>
      <p:bldP spid="5940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82575" y="6356350"/>
            <a:ext cx="5672138" cy="3048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en-US" sz="1400">
                <a:cs typeface="+mn-cs"/>
              </a:rPr>
              <a:t>Courtesy of I. Serebriiskii and E. Golemis, Fox Chase Cancer Center.</a:t>
            </a:r>
          </a:p>
        </p:txBody>
      </p:sp>
      <p:grpSp>
        <p:nvGrpSpPr>
          <p:cNvPr id="61443" name="Group 3"/>
          <p:cNvGrpSpPr>
            <a:grpSpLocks/>
          </p:cNvGrpSpPr>
          <p:nvPr/>
        </p:nvGrpSpPr>
        <p:grpSpPr bwMode="auto">
          <a:xfrm>
            <a:off x="1190625" y="911225"/>
            <a:ext cx="6505575" cy="5248275"/>
            <a:chOff x="240" y="580"/>
            <a:chExt cx="4098" cy="3306"/>
          </a:xfrm>
        </p:grpSpPr>
        <p:grpSp>
          <p:nvGrpSpPr>
            <p:cNvPr id="32798" name="Group 4"/>
            <p:cNvGrpSpPr>
              <a:grpSpLocks/>
            </p:cNvGrpSpPr>
            <p:nvPr/>
          </p:nvGrpSpPr>
          <p:grpSpPr bwMode="auto">
            <a:xfrm>
              <a:off x="760" y="737"/>
              <a:ext cx="3163" cy="2944"/>
              <a:chOff x="890" y="738"/>
              <a:chExt cx="2893" cy="2692"/>
            </a:xfrm>
          </p:grpSpPr>
          <p:sp>
            <p:nvSpPr>
              <p:cNvPr id="33505" name="Line 5"/>
              <p:cNvSpPr>
                <a:spLocks noChangeShapeType="1"/>
              </p:cNvSpPr>
              <p:nvPr/>
            </p:nvSpPr>
            <p:spPr bwMode="auto">
              <a:xfrm>
                <a:off x="1661" y="2894"/>
                <a:ext cx="198" cy="25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06" name="Line 6"/>
              <p:cNvSpPr>
                <a:spLocks noChangeShapeType="1"/>
              </p:cNvSpPr>
              <p:nvPr/>
            </p:nvSpPr>
            <p:spPr bwMode="auto">
              <a:xfrm>
                <a:off x="1859" y="3145"/>
                <a:ext cx="201" cy="25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07" name="Freeform 7"/>
              <p:cNvSpPr>
                <a:spLocks/>
              </p:cNvSpPr>
              <p:nvPr/>
            </p:nvSpPr>
            <p:spPr bwMode="auto">
              <a:xfrm>
                <a:off x="2030" y="3369"/>
                <a:ext cx="52" cy="52"/>
              </a:xfrm>
              <a:custGeom>
                <a:avLst/>
                <a:gdLst>
                  <a:gd name="T0" fmla="*/ 52 w 52"/>
                  <a:gd name="T1" fmla="*/ 52 h 52"/>
                  <a:gd name="T2" fmla="*/ 0 w 52"/>
                  <a:gd name="T3" fmla="*/ 35 h 52"/>
                  <a:gd name="T4" fmla="*/ 43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08" name="Freeform 8"/>
              <p:cNvSpPr>
                <a:spLocks/>
              </p:cNvSpPr>
              <p:nvPr/>
            </p:nvSpPr>
            <p:spPr bwMode="auto">
              <a:xfrm>
                <a:off x="2030" y="3369"/>
                <a:ext cx="52" cy="52"/>
              </a:xfrm>
              <a:custGeom>
                <a:avLst/>
                <a:gdLst>
                  <a:gd name="T0" fmla="*/ 52 w 52"/>
                  <a:gd name="T1" fmla="*/ 52 h 52"/>
                  <a:gd name="T2" fmla="*/ 0 w 52"/>
                  <a:gd name="T3" fmla="*/ 35 h 52"/>
                  <a:gd name="T4" fmla="*/ 43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09" name="Line 9"/>
              <p:cNvSpPr>
                <a:spLocks noChangeShapeType="1"/>
              </p:cNvSpPr>
              <p:nvPr/>
            </p:nvSpPr>
            <p:spPr bwMode="auto">
              <a:xfrm flipH="1">
                <a:off x="2183" y="1176"/>
                <a:ext cx="1276" cy="204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10" name="Freeform 10"/>
              <p:cNvSpPr>
                <a:spLocks/>
              </p:cNvSpPr>
              <p:nvPr/>
            </p:nvSpPr>
            <p:spPr bwMode="auto">
              <a:xfrm>
                <a:off x="2159" y="3188"/>
                <a:ext cx="44" cy="52"/>
              </a:xfrm>
              <a:custGeom>
                <a:avLst/>
                <a:gdLst>
                  <a:gd name="T0" fmla="*/ 0 w 44"/>
                  <a:gd name="T1" fmla="*/ 52 h 52"/>
                  <a:gd name="T2" fmla="*/ 0 w 44"/>
                  <a:gd name="T3" fmla="*/ 0 h 52"/>
                  <a:gd name="T4" fmla="*/ 44 w 44"/>
                  <a:gd name="T5" fmla="*/ 26 h 52"/>
                  <a:gd name="T6" fmla="*/ 0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0" y="52"/>
                    </a:moveTo>
                    <a:lnTo>
                      <a:pt x="0" y="0"/>
                    </a:lnTo>
                    <a:lnTo>
                      <a:pt x="44"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11" name="Freeform 11"/>
              <p:cNvSpPr>
                <a:spLocks/>
              </p:cNvSpPr>
              <p:nvPr/>
            </p:nvSpPr>
            <p:spPr bwMode="auto">
              <a:xfrm>
                <a:off x="2159" y="3188"/>
                <a:ext cx="44" cy="52"/>
              </a:xfrm>
              <a:custGeom>
                <a:avLst/>
                <a:gdLst>
                  <a:gd name="T0" fmla="*/ 0 w 44"/>
                  <a:gd name="T1" fmla="*/ 52 h 52"/>
                  <a:gd name="T2" fmla="*/ 0 w 44"/>
                  <a:gd name="T3" fmla="*/ 0 h 52"/>
                  <a:gd name="T4" fmla="*/ 44 w 44"/>
                  <a:gd name="T5" fmla="*/ 26 h 52"/>
                  <a:gd name="T6" fmla="*/ 0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0" y="52"/>
                    </a:moveTo>
                    <a:lnTo>
                      <a:pt x="0" y="0"/>
                    </a:lnTo>
                    <a:lnTo>
                      <a:pt x="44" y="26"/>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12" name="Line 12"/>
              <p:cNvSpPr>
                <a:spLocks noChangeShapeType="1"/>
              </p:cNvSpPr>
              <p:nvPr/>
            </p:nvSpPr>
            <p:spPr bwMode="auto">
              <a:xfrm flipH="1">
                <a:off x="2826" y="3039"/>
                <a:ext cx="609" cy="11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13" name="Line 13"/>
              <p:cNvSpPr>
                <a:spLocks noChangeShapeType="1"/>
              </p:cNvSpPr>
              <p:nvPr/>
            </p:nvSpPr>
            <p:spPr bwMode="auto">
              <a:xfrm flipH="1">
                <a:off x="2220" y="3153"/>
                <a:ext cx="606" cy="11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14" name="Freeform 14"/>
              <p:cNvSpPr>
                <a:spLocks/>
              </p:cNvSpPr>
              <p:nvPr/>
            </p:nvSpPr>
            <p:spPr bwMode="auto">
              <a:xfrm>
                <a:off x="2177" y="3240"/>
                <a:ext cx="52" cy="43"/>
              </a:xfrm>
              <a:custGeom>
                <a:avLst/>
                <a:gdLst>
                  <a:gd name="T0" fmla="*/ 0 w 52"/>
                  <a:gd name="T1" fmla="*/ 34 h 43"/>
                  <a:gd name="T2" fmla="*/ 43 w 52"/>
                  <a:gd name="T3" fmla="*/ 0 h 43"/>
                  <a:gd name="T4" fmla="*/ 52 w 52"/>
                  <a:gd name="T5" fmla="*/ 43 h 43"/>
                  <a:gd name="T6" fmla="*/ 0 w 52"/>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4"/>
                    </a:moveTo>
                    <a:lnTo>
                      <a:pt x="43" y="0"/>
                    </a:lnTo>
                    <a:lnTo>
                      <a:pt x="52" y="43"/>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15" name="Freeform 15"/>
              <p:cNvSpPr>
                <a:spLocks/>
              </p:cNvSpPr>
              <p:nvPr/>
            </p:nvSpPr>
            <p:spPr bwMode="auto">
              <a:xfrm>
                <a:off x="2177" y="3240"/>
                <a:ext cx="52" cy="43"/>
              </a:xfrm>
              <a:custGeom>
                <a:avLst/>
                <a:gdLst>
                  <a:gd name="T0" fmla="*/ 0 w 52"/>
                  <a:gd name="T1" fmla="*/ 34 h 43"/>
                  <a:gd name="T2" fmla="*/ 43 w 52"/>
                  <a:gd name="T3" fmla="*/ 0 h 43"/>
                  <a:gd name="T4" fmla="*/ 52 w 52"/>
                  <a:gd name="T5" fmla="*/ 43 h 43"/>
                  <a:gd name="T6" fmla="*/ 0 w 52"/>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4"/>
                    </a:moveTo>
                    <a:lnTo>
                      <a:pt x="43" y="0"/>
                    </a:lnTo>
                    <a:lnTo>
                      <a:pt x="52" y="43"/>
                    </a:lnTo>
                    <a:lnTo>
                      <a:pt x="0" y="3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16" name="Line 16"/>
              <p:cNvSpPr>
                <a:spLocks noChangeShapeType="1"/>
              </p:cNvSpPr>
              <p:nvPr/>
            </p:nvSpPr>
            <p:spPr bwMode="auto">
              <a:xfrm>
                <a:off x="1965" y="1532"/>
                <a:ext cx="84" cy="8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17" name="Line 17"/>
              <p:cNvSpPr>
                <a:spLocks noChangeShapeType="1"/>
              </p:cNvSpPr>
              <p:nvPr/>
            </p:nvSpPr>
            <p:spPr bwMode="auto">
              <a:xfrm>
                <a:off x="2049" y="2368"/>
                <a:ext cx="85" cy="83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18" name="Freeform 18"/>
              <p:cNvSpPr>
                <a:spLocks/>
              </p:cNvSpPr>
              <p:nvPr/>
            </p:nvSpPr>
            <p:spPr bwMode="auto">
              <a:xfrm>
                <a:off x="2108" y="3188"/>
                <a:ext cx="43" cy="52"/>
              </a:xfrm>
              <a:custGeom>
                <a:avLst/>
                <a:gdLst>
                  <a:gd name="T0" fmla="*/ 26 w 43"/>
                  <a:gd name="T1" fmla="*/ 52 h 52"/>
                  <a:gd name="T2" fmla="*/ 0 w 43"/>
                  <a:gd name="T3" fmla="*/ 9 h 52"/>
                  <a:gd name="T4" fmla="*/ 43 w 43"/>
                  <a:gd name="T5" fmla="*/ 0 h 52"/>
                  <a:gd name="T6" fmla="*/ 26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19" name="Freeform 19"/>
              <p:cNvSpPr>
                <a:spLocks/>
              </p:cNvSpPr>
              <p:nvPr/>
            </p:nvSpPr>
            <p:spPr bwMode="auto">
              <a:xfrm>
                <a:off x="2108" y="3188"/>
                <a:ext cx="43" cy="52"/>
              </a:xfrm>
              <a:custGeom>
                <a:avLst/>
                <a:gdLst>
                  <a:gd name="T0" fmla="*/ 26 w 43"/>
                  <a:gd name="T1" fmla="*/ 52 h 52"/>
                  <a:gd name="T2" fmla="*/ 0 w 43"/>
                  <a:gd name="T3" fmla="*/ 9 h 52"/>
                  <a:gd name="T4" fmla="*/ 43 w 43"/>
                  <a:gd name="T5" fmla="*/ 0 h 52"/>
                  <a:gd name="T6" fmla="*/ 26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20" name="Line 20"/>
              <p:cNvSpPr>
                <a:spLocks noChangeShapeType="1"/>
              </p:cNvSpPr>
              <p:nvPr/>
            </p:nvSpPr>
            <p:spPr bwMode="auto">
              <a:xfrm>
                <a:off x="1233" y="3002"/>
                <a:ext cx="831" cy="2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21" name="Freeform 21"/>
              <p:cNvSpPr>
                <a:spLocks/>
              </p:cNvSpPr>
              <p:nvPr/>
            </p:nvSpPr>
            <p:spPr bwMode="auto">
              <a:xfrm>
                <a:off x="2047" y="3231"/>
                <a:ext cx="52" cy="43"/>
              </a:xfrm>
              <a:custGeom>
                <a:avLst/>
                <a:gdLst>
                  <a:gd name="T0" fmla="*/ 52 w 52"/>
                  <a:gd name="T1" fmla="*/ 35 h 43"/>
                  <a:gd name="T2" fmla="*/ 0 w 52"/>
                  <a:gd name="T3" fmla="*/ 43 h 43"/>
                  <a:gd name="T4" fmla="*/ 17 w 52"/>
                  <a:gd name="T5" fmla="*/ 0 h 43"/>
                  <a:gd name="T6" fmla="*/ 52 w 52"/>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35"/>
                    </a:moveTo>
                    <a:lnTo>
                      <a:pt x="0" y="43"/>
                    </a:lnTo>
                    <a:lnTo>
                      <a:pt x="17" y="0"/>
                    </a:lnTo>
                    <a:lnTo>
                      <a:pt x="5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22" name="Freeform 22"/>
              <p:cNvSpPr>
                <a:spLocks/>
              </p:cNvSpPr>
              <p:nvPr/>
            </p:nvSpPr>
            <p:spPr bwMode="auto">
              <a:xfrm>
                <a:off x="2047" y="3231"/>
                <a:ext cx="52" cy="43"/>
              </a:xfrm>
              <a:custGeom>
                <a:avLst/>
                <a:gdLst>
                  <a:gd name="T0" fmla="*/ 52 w 52"/>
                  <a:gd name="T1" fmla="*/ 35 h 43"/>
                  <a:gd name="T2" fmla="*/ 0 w 52"/>
                  <a:gd name="T3" fmla="*/ 43 h 43"/>
                  <a:gd name="T4" fmla="*/ 17 w 52"/>
                  <a:gd name="T5" fmla="*/ 0 h 43"/>
                  <a:gd name="T6" fmla="*/ 52 w 52"/>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35"/>
                    </a:moveTo>
                    <a:lnTo>
                      <a:pt x="0" y="43"/>
                    </a:lnTo>
                    <a:lnTo>
                      <a:pt x="17" y="0"/>
                    </a:lnTo>
                    <a:lnTo>
                      <a:pt x="52" y="3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23" name="Line 23"/>
              <p:cNvSpPr>
                <a:spLocks noChangeShapeType="1"/>
              </p:cNvSpPr>
              <p:nvPr/>
            </p:nvSpPr>
            <p:spPr bwMode="auto">
              <a:xfrm flipH="1" flipV="1">
                <a:off x="2006" y="2959"/>
                <a:ext cx="166" cy="14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24" name="Line 24"/>
              <p:cNvSpPr>
                <a:spLocks noChangeShapeType="1"/>
              </p:cNvSpPr>
              <p:nvPr/>
            </p:nvSpPr>
            <p:spPr bwMode="auto">
              <a:xfrm flipH="1" flipV="1">
                <a:off x="1840" y="2808"/>
                <a:ext cx="166" cy="151"/>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25" name="Freeform 25"/>
              <p:cNvSpPr>
                <a:spLocks/>
              </p:cNvSpPr>
              <p:nvPr/>
            </p:nvSpPr>
            <p:spPr bwMode="auto">
              <a:xfrm>
                <a:off x="1805" y="2782"/>
                <a:ext cx="52" cy="52"/>
              </a:xfrm>
              <a:custGeom>
                <a:avLst/>
                <a:gdLst>
                  <a:gd name="T0" fmla="*/ 0 w 52"/>
                  <a:gd name="T1" fmla="*/ 0 h 52"/>
                  <a:gd name="T2" fmla="*/ 52 w 52"/>
                  <a:gd name="T3" fmla="*/ 9 h 52"/>
                  <a:gd name="T4" fmla="*/ 18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9"/>
                    </a:lnTo>
                    <a:lnTo>
                      <a:pt x="18"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26" name="Freeform 26"/>
              <p:cNvSpPr>
                <a:spLocks/>
              </p:cNvSpPr>
              <p:nvPr/>
            </p:nvSpPr>
            <p:spPr bwMode="auto">
              <a:xfrm>
                <a:off x="1805" y="2782"/>
                <a:ext cx="52" cy="52"/>
              </a:xfrm>
              <a:custGeom>
                <a:avLst/>
                <a:gdLst>
                  <a:gd name="T0" fmla="*/ 0 w 52"/>
                  <a:gd name="T1" fmla="*/ 0 h 52"/>
                  <a:gd name="T2" fmla="*/ 52 w 52"/>
                  <a:gd name="T3" fmla="*/ 9 h 52"/>
                  <a:gd name="T4" fmla="*/ 18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9"/>
                    </a:lnTo>
                    <a:lnTo>
                      <a:pt x="18"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27" name="Line 27"/>
              <p:cNvSpPr>
                <a:spLocks noChangeShapeType="1"/>
              </p:cNvSpPr>
              <p:nvPr/>
            </p:nvSpPr>
            <p:spPr bwMode="auto">
              <a:xfrm flipH="1" flipV="1">
                <a:off x="1631" y="2463"/>
                <a:ext cx="149" cy="29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28" name="Line 28"/>
              <p:cNvSpPr>
                <a:spLocks noChangeShapeType="1"/>
              </p:cNvSpPr>
              <p:nvPr/>
            </p:nvSpPr>
            <p:spPr bwMode="auto">
              <a:xfrm flipH="1" flipV="1">
                <a:off x="1482" y="2174"/>
                <a:ext cx="149" cy="28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29" name="Line 29"/>
              <p:cNvSpPr>
                <a:spLocks noChangeShapeType="1"/>
              </p:cNvSpPr>
              <p:nvPr/>
            </p:nvSpPr>
            <p:spPr bwMode="auto">
              <a:xfrm flipH="1" flipV="1">
                <a:off x="1331" y="1882"/>
                <a:ext cx="151" cy="292"/>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30" name="Freeform 30"/>
              <p:cNvSpPr>
                <a:spLocks/>
              </p:cNvSpPr>
              <p:nvPr/>
            </p:nvSpPr>
            <p:spPr bwMode="auto">
              <a:xfrm>
                <a:off x="1313" y="1841"/>
                <a:ext cx="44" cy="52"/>
              </a:xfrm>
              <a:custGeom>
                <a:avLst/>
                <a:gdLst>
                  <a:gd name="T0" fmla="*/ 0 w 44"/>
                  <a:gd name="T1" fmla="*/ 0 h 52"/>
                  <a:gd name="T2" fmla="*/ 44 w 44"/>
                  <a:gd name="T3" fmla="*/ 35 h 52"/>
                  <a:gd name="T4" fmla="*/ 0 w 44"/>
                  <a:gd name="T5" fmla="*/ 52 h 52"/>
                  <a:gd name="T6" fmla="*/ 0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0" y="0"/>
                    </a:moveTo>
                    <a:lnTo>
                      <a:pt x="44" y="35"/>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31" name="Freeform 31"/>
              <p:cNvSpPr>
                <a:spLocks/>
              </p:cNvSpPr>
              <p:nvPr/>
            </p:nvSpPr>
            <p:spPr bwMode="auto">
              <a:xfrm>
                <a:off x="1313" y="1841"/>
                <a:ext cx="44" cy="52"/>
              </a:xfrm>
              <a:custGeom>
                <a:avLst/>
                <a:gdLst>
                  <a:gd name="T0" fmla="*/ 0 w 44"/>
                  <a:gd name="T1" fmla="*/ 0 h 52"/>
                  <a:gd name="T2" fmla="*/ 44 w 44"/>
                  <a:gd name="T3" fmla="*/ 35 h 52"/>
                  <a:gd name="T4" fmla="*/ 0 w 44"/>
                  <a:gd name="T5" fmla="*/ 52 h 52"/>
                  <a:gd name="T6" fmla="*/ 0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0" y="0"/>
                    </a:moveTo>
                    <a:lnTo>
                      <a:pt x="44" y="35"/>
                    </a:lnTo>
                    <a:lnTo>
                      <a:pt x="0"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32" name="Line 32"/>
              <p:cNvSpPr>
                <a:spLocks noChangeShapeType="1"/>
              </p:cNvSpPr>
              <p:nvPr/>
            </p:nvSpPr>
            <p:spPr bwMode="auto">
              <a:xfrm>
                <a:off x="1065" y="2199"/>
                <a:ext cx="326" cy="25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33" name="Line 33"/>
              <p:cNvSpPr>
                <a:spLocks noChangeShapeType="1"/>
              </p:cNvSpPr>
              <p:nvPr/>
            </p:nvSpPr>
            <p:spPr bwMode="auto">
              <a:xfrm>
                <a:off x="1391" y="2454"/>
                <a:ext cx="326" cy="25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34" name="Freeform 34"/>
              <p:cNvSpPr>
                <a:spLocks/>
              </p:cNvSpPr>
              <p:nvPr/>
            </p:nvSpPr>
            <p:spPr bwMode="auto">
              <a:xfrm>
                <a:off x="1693" y="2670"/>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35" name="Freeform 35"/>
              <p:cNvSpPr>
                <a:spLocks/>
              </p:cNvSpPr>
              <p:nvPr/>
            </p:nvSpPr>
            <p:spPr bwMode="auto">
              <a:xfrm>
                <a:off x="1693" y="2670"/>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36" name="Line 36"/>
              <p:cNvSpPr>
                <a:spLocks noChangeShapeType="1"/>
              </p:cNvSpPr>
              <p:nvPr/>
            </p:nvSpPr>
            <p:spPr bwMode="auto">
              <a:xfrm flipV="1">
                <a:off x="1780" y="958"/>
                <a:ext cx="1256" cy="179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37" name="Freeform 37"/>
              <p:cNvSpPr>
                <a:spLocks/>
              </p:cNvSpPr>
              <p:nvPr/>
            </p:nvSpPr>
            <p:spPr bwMode="auto">
              <a:xfrm>
                <a:off x="3006" y="926"/>
                <a:ext cx="43" cy="52"/>
              </a:xfrm>
              <a:custGeom>
                <a:avLst/>
                <a:gdLst>
                  <a:gd name="T0" fmla="*/ 43 w 43"/>
                  <a:gd name="T1" fmla="*/ 0 h 52"/>
                  <a:gd name="T2" fmla="*/ 43 w 43"/>
                  <a:gd name="T3" fmla="*/ 52 h 52"/>
                  <a:gd name="T4" fmla="*/ 0 w 43"/>
                  <a:gd name="T5" fmla="*/ 26 h 52"/>
                  <a:gd name="T6" fmla="*/ 43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38" name="Freeform 38"/>
              <p:cNvSpPr>
                <a:spLocks/>
              </p:cNvSpPr>
              <p:nvPr/>
            </p:nvSpPr>
            <p:spPr bwMode="auto">
              <a:xfrm>
                <a:off x="3006" y="926"/>
                <a:ext cx="43" cy="52"/>
              </a:xfrm>
              <a:custGeom>
                <a:avLst/>
                <a:gdLst>
                  <a:gd name="T0" fmla="*/ 43 w 43"/>
                  <a:gd name="T1" fmla="*/ 0 h 52"/>
                  <a:gd name="T2" fmla="*/ 43 w 43"/>
                  <a:gd name="T3" fmla="*/ 52 h 52"/>
                  <a:gd name="T4" fmla="*/ 0 w 43"/>
                  <a:gd name="T5" fmla="*/ 26 h 52"/>
                  <a:gd name="T6" fmla="*/ 43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39" name="Line 39"/>
              <p:cNvSpPr>
                <a:spLocks noChangeShapeType="1"/>
              </p:cNvSpPr>
              <p:nvPr/>
            </p:nvSpPr>
            <p:spPr bwMode="auto">
              <a:xfrm flipV="1">
                <a:off x="2000" y="1185"/>
                <a:ext cx="1379" cy="12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40" name="Freeform 40"/>
              <p:cNvSpPr>
                <a:spLocks/>
              </p:cNvSpPr>
              <p:nvPr/>
            </p:nvSpPr>
            <p:spPr bwMode="auto">
              <a:xfrm>
                <a:off x="3360" y="1159"/>
                <a:ext cx="51" cy="43"/>
              </a:xfrm>
              <a:custGeom>
                <a:avLst/>
                <a:gdLst>
                  <a:gd name="T0" fmla="*/ 51 w 51"/>
                  <a:gd name="T1" fmla="*/ 17 h 43"/>
                  <a:gd name="T2" fmla="*/ 8 w 51"/>
                  <a:gd name="T3" fmla="*/ 43 h 43"/>
                  <a:gd name="T4" fmla="*/ 0 w 51"/>
                  <a:gd name="T5" fmla="*/ 0 h 43"/>
                  <a:gd name="T6" fmla="*/ 51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8" y="43"/>
                    </a:lnTo>
                    <a:lnTo>
                      <a:pt x="0" y="0"/>
                    </a:lnTo>
                    <a:lnTo>
                      <a:pt x="5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41" name="Freeform 41"/>
              <p:cNvSpPr>
                <a:spLocks/>
              </p:cNvSpPr>
              <p:nvPr/>
            </p:nvSpPr>
            <p:spPr bwMode="auto">
              <a:xfrm>
                <a:off x="3360" y="1159"/>
                <a:ext cx="51" cy="43"/>
              </a:xfrm>
              <a:custGeom>
                <a:avLst/>
                <a:gdLst>
                  <a:gd name="T0" fmla="*/ 51 w 51"/>
                  <a:gd name="T1" fmla="*/ 17 h 43"/>
                  <a:gd name="T2" fmla="*/ 8 w 51"/>
                  <a:gd name="T3" fmla="*/ 43 h 43"/>
                  <a:gd name="T4" fmla="*/ 0 w 51"/>
                  <a:gd name="T5" fmla="*/ 0 h 43"/>
                  <a:gd name="T6" fmla="*/ 51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8" y="43"/>
                    </a:lnTo>
                    <a:lnTo>
                      <a:pt x="0" y="0"/>
                    </a:lnTo>
                    <a:lnTo>
                      <a:pt x="51"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42" name="Line 42"/>
              <p:cNvSpPr>
                <a:spLocks noChangeShapeType="1"/>
              </p:cNvSpPr>
              <p:nvPr/>
            </p:nvSpPr>
            <p:spPr bwMode="auto">
              <a:xfrm flipH="1">
                <a:off x="2267" y="1176"/>
                <a:ext cx="1192" cy="42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43" name="Freeform 43"/>
              <p:cNvSpPr>
                <a:spLocks/>
              </p:cNvSpPr>
              <p:nvPr/>
            </p:nvSpPr>
            <p:spPr bwMode="auto">
              <a:xfrm>
                <a:off x="2229" y="1573"/>
                <a:ext cx="51" cy="35"/>
              </a:xfrm>
              <a:custGeom>
                <a:avLst/>
                <a:gdLst>
                  <a:gd name="T0" fmla="*/ 0 w 51"/>
                  <a:gd name="T1" fmla="*/ 35 h 35"/>
                  <a:gd name="T2" fmla="*/ 34 w 51"/>
                  <a:gd name="T3" fmla="*/ 0 h 35"/>
                  <a:gd name="T4" fmla="*/ 51 w 51"/>
                  <a:gd name="T5" fmla="*/ 35 h 35"/>
                  <a:gd name="T6" fmla="*/ 0 w 51"/>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5">
                    <a:moveTo>
                      <a:pt x="0" y="35"/>
                    </a:moveTo>
                    <a:lnTo>
                      <a:pt x="34" y="0"/>
                    </a:lnTo>
                    <a:lnTo>
                      <a:pt x="5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44" name="Freeform 44"/>
              <p:cNvSpPr>
                <a:spLocks/>
              </p:cNvSpPr>
              <p:nvPr/>
            </p:nvSpPr>
            <p:spPr bwMode="auto">
              <a:xfrm>
                <a:off x="2229" y="1573"/>
                <a:ext cx="51" cy="35"/>
              </a:xfrm>
              <a:custGeom>
                <a:avLst/>
                <a:gdLst>
                  <a:gd name="T0" fmla="*/ 0 w 51"/>
                  <a:gd name="T1" fmla="*/ 35 h 35"/>
                  <a:gd name="T2" fmla="*/ 34 w 51"/>
                  <a:gd name="T3" fmla="*/ 0 h 35"/>
                  <a:gd name="T4" fmla="*/ 51 w 51"/>
                  <a:gd name="T5" fmla="*/ 35 h 35"/>
                  <a:gd name="T6" fmla="*/ 0 w 51"/>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5">
                    <a:moveTo>
                      <a:pt x="0" y="35"/>
                    </a:moveTo>
                    <a:lnTo>
                      <a:pt x="34" y="0"/>
                    </a:lnTo>
                    <a:lnTo>
                      <a:pt x="51" y="3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45" name="Line 45"/>
              <p:cNvSpPr>
                <a:spLocks noChangeShapeType="1"/>
              </p:cNvSpPr>
              <p:nvPr/>
            </p:nvSpPr>
            <p:spPr bwMode="auto">
              <a:xfrm flipH="1" flipV="1">
                <a:off x="1907" y="2156"/>
                <a:ext cx="572" cy="95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46" name="Line 46"/>
              <p:cNvSpPr>
                <a:spLocks noChangeShapeType="1"/>
              </p:cNvSpPr>
              <p:nvPr/>
            </p:nvSpPr>
            <p:spPr bwMode="auto">
              <a:xfrm flipH="1" flipV="1">
                <a:off x="1333" y="1198"/>
                <a:ext cx="574" cy="95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47" name="Freeform 47"/>
              <p:cNvSpPr>
                <a:spLocks/>
              </p:cNvSpPr>
              <p:nvPr/>
            </p:nvSpPr>
            <p:spPr bwMode="auto">
              <a:xfrm>
                <a:off x="1305" y="1159"/>
                <a:ext cx="43" cy="52"/>
              </a:xfrm>
              <a:custGeom>
                <a:avLst/>
                <a:gdLst>
                  <a:gd name="T0" fmla="*/ 0 w 43"/>
                  <a:gd name="T1" fmla="*/ 0 h 52"/>
                  <a:gd name="T2" fmla="*/ 43 w 43"/>
                  <a:gd name="T3" fmla="*/ 26 h 52"/>
                  <a:gd name="T4" fmla="*/ 0 w 43"/>
                  <a:gd name="T5" fmla="*/ 5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26"/>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48" name="Freeform 48"/>
              <p:cNvSpPr>
                <a:spLocks/>
              </p:cNvSpPr>
              <p:nvPr/>
            </p:nvSpPr>
            <p:spPr bwMode="auto">
              <a:xfrm>
                <a:off x="1305" y="1159"/>
                <a:ext cx="43" cy="52"/>
              </a:xfrm>
              <a:custGeom>
                <a:avLst/>
                <a:gdLst>
                  <a:gd name="T0" fmla="*/ 0 w 43"/>
                  <a:gd name="T1" fmla="*/ 0 h 52"/>
                  <a:gd name="T2" fmla="*/ 43 w 43"/>
                  <a:gd name="T3" fmla="*/ 26 h 52"/>
                  <a:gd name="T4" fmla="*/ 0 w 43"/>
                  <a:gd name="T5" fmla="*/ 5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26"/>
                    </a:lnTo>
                    <a:lnTo>
                      <a:pt x="0"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49" name="Line 49"/>
              <p:cNvSpPr>
                <a:spLocks noChangeShapeType="1"/>
              </p:cNvSpPr>
              <p:nvPr/>
            </p:nvSpPr>
            <p:spPr bwMode="auto">
              <a:xfrm flipV="1">
                <a:off x="2539" y="2508"/>
                <a:ext cx="609" cy="55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50" name="Line 50"/>
              <p:cNvSpPr>
                <a:spLocks noChangeShapeType="1"/>
              </p:cNvSpPr>
              <p:nvPr/>
            </p:nvSpPr>
            <p:spPr bwMode="auto">
              <a:xfrm flipV="1">
                <a:off x="3148" y="1956"/>
                <a:ext cx="611" cy="55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51" name="Freeform 51"/>
              <p:cNvSpPr>
                <a:spLocks/>
              </p:cNvSpPr>
              <p:nvPr/>
            </p:nvSpPr>
            <p:spPr bwMode="auto">
              <a:xfrm>
                <a:off x="3731" y="1927"/>
                <a:ext cx="52" cy="52"/>
              </a:xfrm>
              <a:custGeom>
                <a:avLst/>
                <a:gdLst>
                  <a:gd name="T0" fmla="*/ 52 w 52"/>
                  <a:gd name="T1" fmla="*/ 0 h 52"/>
                  <a:gd name="T2" fmla="*/ 34 w 52"/>
                  <a:gd name="T3" fmla="*/ 52 h 52"/>
                  <a:gd name="T4" fmla="*/ 0 w 52"/>
                  <a:gd name="T5" fmla="*/ 9 h 52"/>
                  <a:gd name="T6" fmla="*/ 5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34" y="52"/>
                    </a:lnTo>
                    <a:lnTo>
                      <a:pt x="0" y="9"/>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52" name="Freeform 52"/>
              <p:cNvSpPr>
                <a:spLocks/>
              </p:cNvSpPr>
              <p:nvPr/>
            </p:nvSpPr>
            <p:spPr bwMode="auto">
              <a:xfrm>
                <a:off x="3731" y="1927"/>
                <a:ext cx="52" cy="52"/>
              </a:xfrm>
              <a:custGeom>
                <a:avLst/>
                <a:gdLst>
                  <a:gd name="T0" fmla="*/ 52 w 52"/>
                  <a:gd name="T1" fmla="*/ 0 h 52"/>
                  <a:gd name="T2" fmla="*/ 34 w 52"/>
                  <a:gd name="T3" fmla="*/ 52 h 52"/>
                  <a:gd name="T4" fmla="*/ 0 w 52"/>
                  <a:gd name="T5" fmla="*/ 9 h 52"/>
                  <a:gd name="T6" fmla="*/ 5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34" y="52"/>
                    </a:lnTo>
                    <a:lnTo>
                      <a:pt x="0" y="9"/>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53" name="Freeform 53"/>
              <p:cNvSpPr>
                <a:spLocks/>
              </p:cNvSpPr>
              <p:nvPr/>
            </p:nvSpPr>
            <p:spPr bwMode="auto">
              <a:xfrm>
                <a:off x="2505" y="3033"/>
                <a:ext cx="52" cy="51"/>
              </a:xfrm>
              <a:custGeom>
                <a:avLst/>
                <a:gdLst>
                  <a:gd name="T0" fmla="*/ 0 w 52"/>
                  <a:gd name="T1" fmla="*/ 51 h 51"/>
                  <a:gd name="T2" fmla="*/ 17 w 52"/>
                  <a:gd name="T3" fmla="*/ 0 h 51"/>
                  <a:gd name="T4" fmla="*/ 52 w 52"/>
                  <a:gd name="T5" fmla="*/ 43 h 51"/>
                  <a:gd name="T6" fmla="*/ 0 w 5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51"/>
                    </a:moveTo>
                    <a:lnTo>
                      <a:pt x="17" y="0"/>
                    </a:lnTo>
                    <a:lnTo>
                      <a:pt x="52" y="43"/>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54" name="Freeform 54"/>
              <p:cNvSpPr>
                <a:spLocks/>
              </p:cNvSpPr>
              <p:nvPr/>
            </p:nvSpPr>
            <p:spPr bwMode="auto">
              <a:xfrm>
                <a:off x="2505" y="3033"/>
                <a:ext cx="52" cy="51"/>
              </a:xfrm>
              <a:custGeom>
                <a:avLst/>
                <a:gdLst>
                  <a:gd name="T0" fmla="*/ 0 w 52"/>
                  <a:gd name="T1" fmla="*/ 51 h 51"/>
                  <a:gd name="T2" fmla="*/ 17 w 52"/>
                  <a:gd name="T3" fmla="*/ 0 h 51"/>
                  <a:gd name="T4" fmla="*/ 52 w 52"/>
                  <a:gd name="T5" fmla="*/ 43 h 51"/>
                  <a:gd name="T6" fmla="*/ 0 w 5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51"/>
                    </a:moveTo>
                    <a:lnTo>
                      <a:pt x="17" y="0"/>
                    </a:lnTo>
                    <a:lnTo>
                      <a:pt x="52" y="43"/>
                    </a:lnTo>
                    <a:lnTo>
                      <a:pt x="0"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55" name="Line 55"/>
              <p:cNvSpPr>
                <a:spLocks noChangeShapeType="1"/>
              </p:cNvSpPr>
              <p:nvPr/>
            </p:nvSpPr>
            <p:spPr bwMode="auto">
              <a:xfrm flipH="1">
                <a:off x="2617" y="1332"/>
                <a:ext cx="125" cy="85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56" name="Line 56"/>
              <p:cNvSpPr>
                <a:spLocks noChangeShapeType="1"/>
              </p:cNvSpPr>
              <p:nvPr/>
            </p:nvSpPr>
            <p:spPr bwMode="auto">
              <a:xfrm flipH="1">
                <a:off x="2492" y="2184"/>
                <a:ext cx="125" cy="85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57" name="Freeform 57"/>
              <p:cNvSpPr>
                <a:spLocks/>
              </p:cNvSpPr>
              <p:nvPr/>
            </p:nvSpPr>
            <p:spPr bwMode="auto">
              <a:xfrm>
                <a:off x="2462" y="3015"/>
                <a:ext cx="43" cy="52"/>
              </a:xfrm>
              <a:custGeom>
                <a:avLst/>
                <a:gdLst>
                  <a:gd name="T0" fmla="*/ 17 w 43"/>
                  <a:gd name="T1" fmla="*/ 52 h 52"/>
                  <a:gd name="T2" fmla="*/ 0 w 43"/>
                  <a:gd name="T3" fmla="*/ 0 h 52"/>
                  <a:gd name="T4" fmla="*/ 43 w 43"/>
                  <a:gd name="T5" fmla="*/ 9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9"/>
                    </a:lnTo>
                    <a:lnTo>
                      <a:pt x="17"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58" name="Freeform 58"/>
              <p:cNvSpPr>
                <a:spLocks/>
              </p:cNvSpPr>
              <p:nvPr/>
            </p:nvSpPr>
            <p:spPr bwMode="auto">
              <a:xfrm>
                <a:off x="2462" y="3015"/>
                <a:ext cx="43" cy="52"/>
              </a:xfrm>
              <a:custGeom>
                <a:avLst/>
                <a:gdLst>
                  <a:gd name="T0" fmla="*/ 17 w 43"/>
                  <a:gd name="T1" fmla="*/ 52 h 52"/>
                  <a:gd name="T2" fmla="*/ 0 w 43"/>
                  <a:gd name="T3" fmla="*/ 0 h 52"/>
                  <a:gd name="T4" fmla="*/ 43 w 43"/>
                  <a:gd name="T5" fmla="*/ 9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9"/>
                    </a:lnTo>
                    <a:lnTo>
                      <a:pt x="17"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59" name="Line 59"/>
              <p:cNvSpPr>
                <a:spLocks noChangeShapeType="1"/>
              </p:cNvSpPr>
              <p:nvPr/>
            </p:nvSpPr>
            <p:spPr bwMode="auto">
              <a:xfrm>
                <a:off x="966" y="2588"/>
                <a:ext cx="719" cy="25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60" name="Line 60"/>
              <p:cNvSpPr>
                <a:spLocks noChangeShapeType="1"/>
              </p:cNvSpPr>
              <p:nvPr/>
            </p:nvSpPr>
            <p:spPr bwMode="auto">
              <a:xfrm>
                <a:off x="1685" y="2838"/>
                <a:ext cx="720" cy="251"/>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61" name="Freeform 61"/>
              <p:cNvSpPr>
                <a:spLocks/>
              </p:cNvSpPr>
              <p:nvPr/>
            </p:nvSpPr>
            <p:spPr bwMode="auto">
              <a:xfrm>
                <a:off x="2384" y="3058"/>
                <a:ext cx="52" cy="35"/>
              </a:xfrm>
              <a:custGeom>
                <a:avLst/>
                <a:gdLst>
                  <a:gd name="T0" fmla="*/ 52 w 52"/>
                  <a:gd name="T1" fmla="*/ 35 h 35"/>
                  <a:gd name="T2" fmla="*/ 0 w 52"/>
                  <a:gd name="T3" fmla="*/ 35 h 35"/>
                  <a:gd name="T4" fmla="*/ 17 w 52"/>
                  <a:gd name="T5" fmla="*/ 0 h 35"/>
                  <a:gd name="T6" fmla="*/ 52 w 52"/>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5">
                    <a:moveTo>
                      <a:pt x="52" y="35"/>
                    </a:moveTo>
                    <a:lnTo>
                      <a:pt x="0" y="35"/>
                    </a:lnTo>
                    <a:lnTo>
                      <a:pt x="17" y="0"/>
                    </a:lnTo>
                    <a:lnTo>
                      <a:pt x="5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62" name="Freeform 62"/>
              <p:cNvSpPr>
                <a:spLocks/>
              </p:cNvSpPr>
              <p:nvPr/>
            </p:nvSpPr>
            <p:spPr bwMode="auto">
              <a:xfrm>
                <a:off x="2384" y="3058"/>
                <a:ext cx="52" cy="35"/>
              </a:xfrm>
              <a:custGeom>
                <a:avLst/>
                <a:gdLst>
                  <a:gd name="T0" fmla="*/ 52 w 52"/>
                  <a:gd name="T1" fmla="*/ 35 h 35"/>
                  <a:gd name="T2" fmla="*/ 0 w 52"/>
                  <a:gd name="T3" fmla="*/ 35 h 35"/>
                  <a:gd name="T4" fmla="*/ 17 w 52"/>
                  <a:gd name="T5" fmla="*/ 0 h 35"/>
                  <a:gd name="T6" fmla="*/ 52 w 52"/>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5">
                    <a:moveTo>
                      <a:pt x="52" y="35"/>
                    </a:moveTo>
                    <a:lnTo>
                      <a:pt x="0" y="35"/>
                    </a:lnTo>
                    <a:lnTo>
                      <a:pt x="17" y="0"/>
                    </a:lnTo>
                    <a:lnTo>
                      <a:pt x="52" y="3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63" name="Line 63"/>
              <p:cNvSpPr>
                <a:spLocks noChangeShapeType="1"/>
              </p:cNvSpPr>
              <p:nvPr/>
            </p:nvSpPr>
            <p:spPr bwMode="auto">
              <a:xfrm flipH="1" flipV="1">
                <a:off x="968" y="2389"/>
                <a:ext cx="1511" cy="72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64" name="Freeform 64"/>
              <p:cNvSpPr>
                <a:spLocks/>
              </p:cNvSpPr>
              <p:nvPr/>
            </p:nvSpPr>
            <p:spPr bwMode="auto">
              <a:xfrm>
                <a:off x="933" y="2368"/>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65" name="Freeform 65"/>
              <p:cNvSpPr>
                <a:spLocks/>
              </p:cNvSpPr>
              <p:nvPr/>
            </p:nvSpPr>
            <p:spPr bwMode="auto">
              <a:xfrm>
                <a:off x="933" y="2368"/>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66" name="Line 66"/>
              <p:cNvSpPr>
                <a:spLocks noChangeShapeType="1"/>
              </p:cNvSpPr>
              <p:nvPr/>
            </p:nvSpPr>
            <p:spPr bwMode="auto">
              <a:xfrm flipH="1">
                <a:off x="1499" y="3115"/>
                <a:ext cx="980" cy="5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67" name="Freeform 67"/>
              <p:cNvSpPr>
                <a:spLocks/>
              </p:cNvSpPr>
              <p:nvPr/>
            </p:nvSpPr>
            <p:spPr bwMode="auto">
              <a:xfrm>
                <a:off x="1460" y="3136"/>
                <a:ext cx="52" cy="43"/>
              </a:xfrm>
              <a:custGeom>
                <a:avLst/>
                <a:gdLst>
                  <a:gd name="T0" fmla="*/ 0 w 52"/>
                  <a:gd name="T1" fmla="*/ 26 h 43"/>
                  <a:gd name="T2" fmla="*/ 43 w 52"/>
                  <a:gd name="T3" fmla="*/ 0 h 43"/>
                  <a:gd name="T4" fmla="*/ 52 w 52"/>
                  <a:gd name="T5" fmla="*/ 43 h 43"/>
                  <a:gd name="T6" fmla="*/ 0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26"/>
                    </a:moveTo>
                    <a:lnTo>
                      <a:pt x="43" y="0"/>
                    </a:lnTo>
                    <a:lnTo>
                      <a:pt x="52" y="43"/>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68" name="Freeform 68"/>
              <p:cNvSpPr>
                <a:spLocks/>
              </p:cNvSpPr>
              <p:nvPr/>
            </p:nvSpPr>
            <p:spPr bwMode="auto">
              <a:xfrm>
                <a:off x="1460" y="3136"/>
                <a:ext cx="52" cy="43"/>
              </a:xfrm>
              <a:custGeom>
                <a:avLst/>
                <a:gdLst>
                  <a:gd name="T0" fmla="*/ 0 w 52"/>
                  <a:gd name="T1" fmla="*/ 26 h 43"/>
                  <a:gd name="T2" fmla="*/ 43 w 52"/>
                  <a:gd name="T3" fmla="*/ 0 h 43"/>
                  <a:gd name="T4" fmla="*/ 52 w 52"/>
                  <a:gd name="T5" fmla="*/ 43 h 43"/>
                  <a:gd name="T6" fmla="*/ 0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26"/>
                    </a:moveTo>
                    <a:lnTo>
                      <a:pt x="43" y="0"/>
                    </a:lnTo>
                    <a:lnTo>
                      <a:pt x="52" y="43"/>
                    </a:lnTo>
                    <a:lnTo>
                      <a:pt x="0"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69" name="Line 69"/>
              <p:cNvSpPr>
                <a:spLocks noChangeShapeType="1"/>
              </p:cNvSpPr>
              <p:nvPr/>
            </p:nvSpPr>
            <p:spPr bwMode="auto">
              <a:xfrm flipH="1" flipV="1">
                <a:off x="2224" y="1703"/>
                <a:ext cx="553" cy="133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70" name="Freeform 70"/>
              <p:cNvSpPr>
                <a:spLocks/>
              </p:cNvSpPr>
              <p:nvPr/>
            </p:nvSpPr>
            <p:spPr bwMode="auto">
              <a:xfrm>
                <a:off x="2203" y="1660"/>
                <a:ext cx="43" cy="52"/>
              </a:xfrm>
              <a:custGeom>
                <a:avLst/>
                <a:gdLst>
                  <a:gd name="T0" fmla="*/ 0 w 43"/>
                  <a:gd name="T1" fmla="*/ 0 h 52"/>
                  <a:gd name="T2" fmla="*/ 43 w 43"/>
                  <a:gd name="T3" fmla="*/ 34 h 52"/>
                  <a:gd name="T4" fmla="*/ 0 w 43"/>
                  <a:gd name="T5" fmla="*/ 5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34"/>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71" name="Freeform 71"/>
              <p:cNvSpPr>
                <a:spLocks/>
              </p:cNvSpPr>
              <p:nvPr/>
            </p:nvSpPr>
            <p:spPr bwMode="auto">
              <a:xfrm>
                <a:off x="2203" y="1660"/>
                <a:ext cx="43" cy="52"/>
              </a:xfrm>
              <a:custGeom>
                <a:avLst/>
                <a:gdLst>
                  <a:gd name="T0" fmla="*/ 0 w 43"/>
                  <a:gd name="T1" fmla="*/ 0 h 52"/>
                  <a:gd name="T2" fmla="*/ 43 w 43"/>
                  <a:gd name="T3" fmla="*/ 34 h 52"/>
                  <a:gd name="T4" fmla="*/ 0 w 43"/>
                  <a:gd name="T5" fmla="*/ 5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34"/>
                    </a:lnTo>
                    <a:lnTo>
                      <a:pt x="0"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72" name="Line 72"/>
              <p:cNvSpPr>
                <a:spLocks noChangeShapeType="1"/>
              </p:cNvSpPr>
              <p:nvPr/>
            </p:nvSpPr>
            <p:spPr bwMode="auto">
              <a:xfrm flipH="1">
                <a:off x="2807" y="1632"/>
                <a:ext cx="524" cy="133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73" name="Freeform 73"/>
              <p:cNvSpPr>
                <a:spLocks/>
              </p:cNvSpPr>
              <p:nvPr/>
            </p:nvSpPr>
            <p:spPr bwMode="auto">
              <a:xfrm>
                <a:off x="2790" y="2946"/>
                <a:ext cx="43" cy="52"/>
              </a:xfrm>
              <a:custGeom>
                <a:avLst/>
                <a:gdLst>
                  <a:gd name="T0" fmla="*/ 0 w 43"/>
                  <a:gd name="T1" fmla="*/ 52 h 52"/>
                  <a:gd name="T2" fmla="*/ 0 w 43"/>
                  <a:gd name="T3" fmla="*/ 0 h 52"/>
                  <a:gd name="T4" fmla="*/ 43 w 43"/>
                  <a:gd name="T5" fmla="*/ 18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8"/>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74" name="Freeform 74"/>
              <p:cNvSpPr>
                <a:spLocks/>
              </p:cNvSpPr>
              <p:nvPr/>
            </p:nvSpPr>
            <p:spPr bwMode="auto">
              <a:xfrm>
                <a:off x="2790" y="2946"/>
                <a:ext cx="43" cy="52"/>
              </a:xfrm>
              <a:custGeom>
                <a:avLst/>
                <a:gdLst>
                  <a:gd name="T0" fmla="*/ 0 w 43"/>
                  <a:gd name="T1" fmla="*/ 52 h 52"/>
                  <a:gd name="T2" fmla="*/ 0 w 43"/>
                  <a:gd name="T3" fmla="*/ 0 h 52"/>
                  <a:gd name="T4" fmla="*/ 43 w 43"/>
                  <a:gd name="T5" fmla="*/ 18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8"/>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75" name="Line 75"/>
              <p:cNvSpPr>
                <a:spLocks noChangeShapeType="1"/>
              </p:cNvSpPr>
              <p:nvPr/>
            </p:nvSpPr>
            <p:spPr bwMode="auto">
              <a:xfrm flipH="1">
                <a:off x="2252" y="995"/>
                <a:ext cx="622" cy="57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76" name="Freeform 76"/>
              <p:cNvSpPr>
                <a:spLocks/>
              </p:cNvSpPr>
              <p:nvPr/>
            </p:nvSpPr>
            <p:spPr bwMode="auto">
              <a:xfrm>
                <a:off x="2220" y="1539"/>
                <a:ext cx="52" cy="52"/>
              </a:xfrm>
              <a:custGeom>
                <a:avLst/>
                <a:gdLst>
                  <a:gd name="T0" fmla="*/ 0 w 52"/>
                  <a:gd name="T1" fmla="*/ 52 h 52"/>
                  <a:gd name="T2" fmla="*/ 17 w 52"/>
                  <a:gd name="T3" fmla="*/ 0 h 52"/>
                  <a:gd name="T4" fmla="*/ 52 w 52"/>
                  <a:gd name="T5" fmla="*/ 43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3"/>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77" name="Freeform 77"/>
              <p:cNvSpPr>
                <a:spLocks/>
              </p:cNvSpPr>
              <p:nvPr/>
            </p:nvSpPr>
            <p:spPr bwMode="auto">
              <a:xfrm>
                <a:off x="2220" y="1539"/>
                <a:ext cx="52" cy="52"/>
              </a:xfrm>
              <a:custGeom>
                <a:avLst/>
                <a:gdLst>
                  <a:gd name="T0" fmla="*/ 0 w 52"/>
                  <a:gd name="T1" fmla="*/ 52 h 52"/>
                  <a:gd name="T2" fmla="*/ 17 w 52"/>
                  <a:gd name="T3" fmla="*/ 0 h 52"/>
                  <a:gd name="T4" fmla="*/ 52 w 52"/>
                  <a:gd name="T5" fmla="*/ 43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3"/>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78" name="Line 78"/>
              <p:cNvSpPr>
                <a:spLocks noChangeShapeType="1"/>
              </p:cNvSpPr>
              <p:nvPr/>
            </p:nvSpPr>
            <p:spPr bwMode="auto">
              <a:xfrm flipH="1">
                <a:off x="1525" y="995"/>
                <a:ext cx="1349" cy="48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79" name="Freeform 79"/>
              <p:cNvSpPr>
                <a:spLocks/>
              </p:cNvSpPr>
              <p:nvPr/>
            </p:nvSpPr>
            <p:spPr bwMode="auto">
              <a:xfrm>
                <a:off x="1486" y="1453"/>
                <a:ext cx="52" cy="34"/>
              </a:xfrm>
              <a:custGeom>
                <a:avLst/>
                <a:gdLst>
                  <a:gd name="T0" fmla="*/ 0 w 52"/>
                  <a:gd name="T1" fmla="*/ 34 h 34"/>
                  <a:gd name="T2" fmla="*/ 35 w 52"/>
                  <a:gd name="T3" fmla="*/ 0 h 34"/>
                  <a:gd name="T4" fmla="*/ 52 w 52"/>
                  <a:gd name="T5" fmla="*/ 34 h 34"/>
                  <a:gd name="T6" fmla="*/ 0 w 52"/>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0" name="Freeform 80"/>
              <p:cNvSpPr>
                <a:spLocks/>
              </p:cNvSpPr>
              <p:nvPr/>
            </p:nvSpPr>
            <p:spPr bwMode="auto">
              <a:xfrm>
                <a:off x="1486" y="1453"/>
                <a:ext cx="52" cy="34"/>
              </a:xfrm>
              <a:custGeom>
                <a:avLst/>
                <a:gdLst>
                  <a:gd name="T0" fmla="*/ 0 w 52"/>
                  <a:gd name="T1" fmla="*/ 34 h 34"/>
                  <a:gd name="T2" fmla="*/ 35 w 52"/>
                  <a:gd name="T3" fmla="*/ 0 h 34"/>
                  <a:gd name="T4" fmla="*/ 52 w 52"/>
                  <a:gd name="T5" fmla="*/ 34 h 34"/>
                  <a:gd name="T6" fmla="*/ 0 w 52"/>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1" name="Line 81"/>
              <p:cNvSpPr>
                <a:spLocks noChangeShapeType="1"/>
              </p:cNvSpPr>
              <p:nvPr/>
            </p:nvSpPr>
            <p:spPr bwMode="auto">
              <a:xfrm flipV="1">
                <a:off x="1233" y="2938"/>
                <a:ext cx="890" cy="6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82" name="Freeform 82"/>
              <p:cNvSpPr>
                <a:spLocks/>
              </p:cNvSpPr>
              <p:nvPr/>
            </p:nvSpPr>
            <p:spPr bwMode="auto">
              <a:xfrm>
                <a:off x="2108" y="2912"/>
                <a:ext cx="51" cy="43"/>
              </a:xfrm>
              <a:custGeom>
                <a:avLst/>
                <a:gdLst>
                  <a:gd name="T0" fmla="*/ 51 w 51"/>
                  <a:gd name="T1" fmla="*/ 17 h 43"/>
                  <a:gd name="T2" fmla="*/ 8 w 51"/>
                  <a:gd name="T3" fmla="*/ 43 h 43"/>
                  <a:gd name="T4" fmla="*/ 0 w 51"/>
                  <a:gd name="T5" fmla="*/ 0 h 43"/>
                  <a:gd name="T6" fmla="*/ 51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8" y="43"/>
                    </a:lnTo>
                    <a:lnTo>
                      <a:pt x="0" y="0"/>
                    </a:lnTo>
                    <a:lnTo>
                      <a:pt x="5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3" name="Freeform 83"/>
              <p:cNvSpPr>
                <a:spLocks/>
              </p:cNvSpPr>
              <p:nvPr/>
            </p:nvSpPr>
            <p:spPr bwMode="auto">
              <a:xfrm>
                <a:off x="2108" y="2912"/>
                <a:ext cx="51" cy="43"/>
              </a:xfrm>
              <a:custGeom>
                <a:avLst/>
                <a:gdLst>
                  <a:gd name="T0" fmla="*/ 51 w 51"/>
                  <a:gd name="T1" fmla="*/ 17 h 43"/>
                  <a:gd name="T2" fmla="*/ 8 w 51"/>
                  <a:gd name="T3" fmla="*/ 43 h 43"/>
                  <a:gd name="T4" fmla="*/ 0 w 51"/>
                  <a:gd name="T5" fmla="*/ 0 h 43"/>
                  <a:gd name="T6" fmla="*/ 51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8" y="43"/>
                    </a:lnTo>
                    <a:lnTo>
                      <a:pt x="0" y="0"/>
                    </a:lnTo>
                    <a:lnTo>
                      <a:pt x="51"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4" name="Line 84"/>
              <p:cNvSpPr>
                <a:spLocks noChangeShapeType="1"/>
              </p:cNvSpPr>
              <p:nvPr/>
            </p:nvSpPr>
            <p:spPr bwMode="auto">
              <a:xfrm>
                <a:off x="966" y="2588"/>
                <a:ext cx="1159" cy="32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85" name="Freeform 85"/>
              <p:cNvSpPr>
                <a:spLocks/>
              </p:cNvSpPr>
              <p:nvPr/>
            </p:nvSpPr>
            <p:spPr bwMode="auto">
              <a:xfrm>
                <a:off x="2108" y="2877"/>
                <a:ext cx="51" cy="43"/>
              </a:xfrm>
              <a:custGeom>
                <a:avLst/>
                <a:gdLst>
                  <a:gd name="T0" fmla="*/ 51 w 51"/>
                  <a:gd name="T1" fmla="*/ 35 h 43"/>
                  <a:gd name="T2" fmla="*/ 0 w 51"/>
                  <a:gd name="T3" fmla="*/ 43 h 43"/>
                  <a:gd name="T4" fmla="*/ 8 w 51"/>
                  <a:gd name="T5" fmla="*/ 0 h 43"/>
                  <a:gd name="T6" fmla="*/ 51 w 51"/>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35"/>
                    </a:moveTo>
                    <a:lnTo>
                      <a:pt x="0" y="43"/>
                    </a:lnTo>
                    <a:lnTo>
                      <a:pt x="8" y="0"/>
                    </a:lnTo>
                    <a:lnTo>
                      <a:pt x="5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6" name="Freeform 86"/>
              <p:cNvSpPr>
                <a:spLocks/>
              </p:cNvSpPr>
              <p:nvPr/>
            </p:nvSpPr>
            <p:spPr bwMode="auto">
              <a:xfrm>
                <a:off x="2108" y="2877"/>
                <a:ext cx="51" cy="43"/>
              </a:xfrm>
              <a:custGeom>
                <a:avLst/>
                <a:gdLst>
                  <a:gd name="T0" fmla="*/ 51 w 51"/>
                  <a:gd name="T1" fmla="*/ 35 h 43"/>
                  <a:gd name="T2" fmla="*/ 0 w 51"/>
                  <a:gd name="T3" fmla="*/ 43 h 43"/>
                  <a:gd name="T4" fmla="*/ 8 w 51"/>
                  <a:gd name="T5" fmla="*/ 0 h 43"/>
                  <a:gd name="T6" fmla="*/ 51 w 51"/>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35"/>
                    </a:moveTo>
                    <a:lnTo>
                      <a:pt x="0" y="43"/>
                    </a:lnTo>
                    <a:lnTo>
                      <a:pt x="8" y="0"/>
                    </a:lnTo>
                    <a:lnTo>
                      <a:pt x="51" y="3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7" name="Line 87"/>
              <p:cNvSpPr>
                <a:spLocks noChangeShapeType="1"/>
              </p:cNvSpPr>
              <p:nvPr/>
            </p:nvSpPr>
            <p:spPr bwMode="auto">
              <a:xfrm flipH="1" flipV="1">
                <a:off x="968" y="2385"/>
                <a:ext cx="1235" cy="54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88" name="Freeform 88"/>
              <p:cNvSpPr>
                <a:spLocks/>
              </p:cNvSpPr>
              <p:nvPr/>
            </p:nvSpPr>
            <p:spPr bwMode="auto">
              <a:xfrm>
                <a:off x="933" y="2368"/>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9" name="Freeform 89"/>
              <p:cNvSpPr>
                <a:spLocks/>
              </p:cNvSpPr>
              <p:nvPr/>
            </p:nvSpPr>
            <p:spPr bwMode="auto">
              <a:xfrm>
                <a:off x="933" y="2368"/>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90" name="Line 90"/>
              <p:cNvSpPr>
                <a:spLocks noChangeShapeType="1"/>
              </p:cNvSpPr>
              <p:nvPr/>
            </p:nvSpPr>
            <p:spPr bwMode="auto">
              <a:xfrm flipH="1">
                <a:off x="2794" y="1632"/>
                <a:ext cx="537" cy="61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91" name="Line 91"/>
              <p:cNvSpPr>
                <a:spLocks noChangeShapeType="1"/>
              </p:cNvSpPr>
              <p:nvPr/>
            </p:nvSpPr>
            <p:spPr bwMode="auto">
              <a:xfrm flipH="1">
                <a:off x="2254" y="2251"/>
                <a:ext cx="540" cy="62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92" name="Freeform 92"/>
              <p:cNvSpPr>
                <a:spLocks/>
              </p:cNvSpPr>
              <p:nvPr/>
            </p:nvSpPr>
            <p:spPr bwMode="auto">
              <a:xfrm>
                <a:off x="2229" y="2843"/>
                <a:ext cx="51" cy="51"/>
              </a:xfrm>
              <a:custGeom>
                <a:avLst/>
                <a:gdLst>
                  <a:gd name="T0" fmla="*/ 0 w 51"/>
                  <a:gd name="T1" fmla="*/ 51 h 51"/>
                  <a:gd name="T2" fmla="*/ 8 w 51"/>
                  <a:gd name="T3" fmla="*/ 0 h 51"/>
                  <a:gd name="T4" fmla="*/ 51 w 51"/>
                  <a:gd name="T5" fmla="*/ 34 h 51"/>
                  <a:gd name="T6" fmla="*/ 0 w 51"/>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51"/>
                    </a:moveTo>
                    <a:lnTo>
                      <a:pt x="8" y="0"/>
                    </a:lnTo>
                    <a:lnTo>
                      <a:pt x="51" y="34"/>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93" name="Freeform 93"/>
              <p:cNvSpPr>
                <a:spLocks/>
              </p:cNvSpPr>
              <p:nvPr/>
            </p:nvSpPr>
            <p:spPr bwMode="auto">
              <a:xfrm>
                <a:off x="2229" y="2843"/>
                <a:ext cx="51" cy="51"/>
              </a:xfrm>
              <a:custGeom>
                <a:avLst/>
                <a:gdLst>
                  <a:gd name="T0" fmla="*/ 0 w 51"/>
                  <a:gd name="T1" fmla="*/ 51 h 51"/>
                  <a:gd name="T2" fmla="*/ 8 w 51"/>
                  <a:gd name="T3" fmla="*/ 0 h 51"/>
                  <a:gd name="T4" fmla="*/ 51 w 51"/>
                  <a:gd name="T5" fmla="*/ 34 h 51"/>
                  <a:gd name="T6" fmla="*/ 0 w 51"/>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51"/>
                    </a:moveTo>
                    <a:lnTo>
                      <a:pt x="8" y="0"/>
                    </a:lnTo>
                    <a:lnTo>
                      <a:pt x="51" y="34"/>
                    </a:lnTo>
                    <a:lnTo>
                      <a:pt x="0"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94" name="Line 94"/>
              <p:cNvSpPr>
                <a:spLocks noChangeShapeType="1"/>
              </p:cNvSpPr>
              <p:nvPr/>
            </p:nvSpPr>
            <p:spPr bwMode="auto">
              <a:xfrm>
                <a:off x="1682" y="863"/>
                <a:ext cx="851" cy="105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95" name="Line 95"/>
              <p:cNvSpPr>
                <a:spLocks noChangeShapeType="1"/>
              </p:cNvSpPr>
              <p:nvPr/>
            </p:nvSpPr>
            <p:spPr bwMode="auto">
              <a:xfrm>
                <a:off x="2533" y="1919"/>
                <a:ext cx="852" cy="105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96" name="Freeform 96"/>
              <p:cNvSpPr>
                <a:spLocks/>
              </p:cNvSpPr>
              <p:nvPr/>
            </p:nvSpPr>
            <p:spPr bwMode="auto">
              <a:xfrm>
                <a:off x="3351" y="2946"/>
                <a:ext cx="52" cy="52"/>
              </a:xfrm>
              <a:custGeom>
                <a:avLst/>
                <a:gdLst>
                  <a:gd name="T0" fmla="*/ 52 w 52"/>
                  <a:gd name="T1" fmla="*/ 52 h 52"/>
                  <a:gd name="T2" fmla="*/ 0 w 52"/>
                  <a:gd name="T3" fmla="*/ 35 h 52"/>
                  <a:gd name="T4" fmla="*/ 43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97" name="Freeform 97"/>
              <p:cNvSpPr>
                <a:spLocks/>
              </p:cNvSpPr>
              <p:nvPr/>
            </p:nvSpPr>
            <p:spPr bwMode="auto">
              <a:xfrm>
                <a:off x="3351" y="2946"/>
                <a:ext cx="52" cy="52"/>
              </a:xfrm>
              <a:custGeom>
                <a:avLst/>
                <a:gdLst>
                  <a:gd name="T0" fmla="*/ 52 w 52"/>
                  <a:gd name="T1" fmla="*/ 52 h 52"/>
                  <a:gd name="T2" fmla="*/ 0 w 52"/>
                  <a:gd name="T3" fmla="*/ 35 h 52"/>
                  <a:gd name="T4" fmla="*/ 43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98" name="Line 98"/>
              <p:cNvSpPr>
                <a:spLocks noChangeShapeType="1"/>
              </p:cNvSpPr>
              <p:nvPr/>
            </p:nvSpPr>
            <p:spPr bwMode="auto">
              <a:xfrm flipV="1">
                <a:off x="2108" y="783"/>
                <a:ext cx="453" cy="31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99" name="Freeform 99"/>
              <p:cNvSpPr>
                <a:spLocks/>
              </p:cNvSpPr>
              <p:nvPr/>
            </p:nvSpPr>
            <p:spPr bwMode="auto">
              <a:xfrm>
                <a:off x="2539" y="753"/>
                <a:ext cx="52" cy="43"/>
              </a:xfrm>
              <a:custGeom>
                <a:avLst/>
                <a:gdLst>
                  <a:gd name="T0" fmla="*/ 52 w 52"/>
                  <a:gd name="T1" fmla="*/ 0 h 43"/>
                  <a:gd name="T2" fmla="*/ 26 w 52"/>
                  <a:gd name="T3" fmla="*/ 43 h 43"/>
                  <a:gd name="T4" fmla="*/ 0 w 52"/>
                  <a:gd name="T5" fmla="*/ 0 h 43"/>
                  <a:gd name="T6" fmla="*/ 5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26" y="43"/>
                    </a:lnTo>
                    <a:lnTo>
                      <a:pt x="0" y="0"/>
                    </a:lnTo>
                    <a:lnTo>
                      <a:pt x="5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00" name="Freeform 100"/>
              <p:cNvSpPr>
                <a:spLocks/>
              </p:cNvSpPr>
              <p:nvPr/>
            </p:nvSpPr>
            <p:spPr bwMode="auto">
              <a:xfrm>
                <a:off x="2539" y="753"/>
                <a:ext cx="52" cy="43"/>
              </a:xfrm>
              <a:custGeom>
                <a:avLst/>
                <a:gdLst>
                  <a:gd name="T0" fmla="*/ 52 w 52"/>
                  <a:gd name="T1" fmla="*/ 0 h 43"/>
                  <a:gd name="T2" fmla="*/ 26 w 52"/>
                  <a:gd name="T3" fmla="*/ 43 h 43"/>
                  <a:gd name="T4" fmla="*/ 0 w 52"/>
                  <a:gd name="T5" fmla="*/ 0 h 43"/>
                  <a:gd name="T6" fmla="*/ 5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26" y="43"/>
                    </a:lnTo>
                    <a:lnTo>
                      <a:pt x="0" y="0"/>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01" name="Line 101"/>
              <p:cNvSpPr>
                <a:spLocks noChangeShapeType="1"/>
              </p:cNvSpPr>
              <p:nvPr/>
            </p:nvSpPr>
            <p:spPr bwMode="auto">
              <a:xfrm flipH="1" flipV="1">
                <a:off x="2423" y="788"/>
                <a:ext cx="438" cy="1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02" name="Line 102"/>
              <p:cNvSpPr>
                <a:spLocks noChangeShapeType="1"/>
              </p:cNvSpPr>
              <p:nvPr/>
            </p:nvSpPr>
            <p:spPr bwMode="auto">
              <a:xfrm flipH="1" flipV="1">
                <a:off x="1987" y="779"/>
                <a:ext cx="436" cy="9"/>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03" name="Freeform 103"/>
              <p:cNvSpPr>
                <a:spLocks/>
              </p:cNvSpPr>
              <p:nvPr/>
            </p:nvSpPr>
            <p:spPr bwMode="auto">
              <a:xfrm>
                <a:off x="1944" y="753"/>
                <a:ext cx="51" cy="43"/>
              </a:xfrm>
              <a:custGeom>
                <a:avLst/>
                <a:gdLst>
                  <a:gd name="T0" fmla="*/ 0 w 51"/>
                  <a:gd name="T1" fmla="*/ 17 h 43"/>
                  <a:gd name="T2" fmla="*/ 51 w 51"/>
                  <a:gd name="T3" fmla="*/ 0 h 43"/>
                  <a:gd name="T4" fmla="*/ 43 w 51"/>
                  <a:gd name="T5" fmla="*/ 43 h 43"/>
                  <a:gd name="T6" fmla="*/ 0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04" name="Freeform 104"/>
              <p:cNvSpPr>
                <a:spLocks/>
              </p:cNvSpPr>
              <p:nvPr/>
            </p:nvSpPr>
            <p:spPr bwMode="auto">
              <a:xfrm>
                <a:off x="1944" y="753"/>
                <a:ext cx="51" cy="43"/>
              </a:xfrm>
              <a:custGeom>
                <a:avLst/>
                <a:gdLst>
                  <a:gd name="T0" fmla="*/ 0 w 51"/>
                  <a:gd name="T1" fmla="*/ 17 h 43"/>
                  <a:gd name="T2" fmla="*/ 51 w 51"/>
                  <a:gd name="T3" fmla="*/ 0 h 43"/>
                  <a:gd name="T4" fmla="*/ 43 w 51"/>
                  <a:gd name="T5" fmla="*/ 43 h 43"/>
                  <a:gd name="T6" fmla="*/ 0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05" name="Line 105"/>
              <p:cNvSpPr>
                <a:spLocks noChangeShapeType="1"/>
              </p:cNvSpPr>
              <p:nvPr/>
            </p:nvSpPr>
            <p:spPr bwMode="auto">
              <a:xfrm flipH="1">
                <a:off x="2306" y="738"/>
                <a:ext cx="322" cy="1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06" name="Line 106"/>
              <p:cNvSpPr>
                <a:spLocks noChangeShapeType="1"/>
              </p:cNvSpPr>
              <p:nvPr/>
            </p:nvSpPr>
            <p:spPr bwMode="auto">
              <a:xfrm flipH="1">
                <a:off x="1987" y="755"/>
                <a:ext cx="319" cy="18"/>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07" name="Freeform 107"/>
              <p:cNvSpPr>
                <a:spLocks/>
              </p:cNvSpPr>
              <p:nvPr/>
            </p:nvSpPr>
            <p:spPr bwMode="auto">
              <a:xfrm>
                <a:off x="1944" y="745"/>
                <a:ext cx="51" cy="43"/>
              </a:xfrm>
              <a:custGeom>
                <a:avLst/>
                <a:gdLst>
                  <a:gd name="T0" fmla="*/ 0 w 51"/>
                  <a:gd name="T1" fmla="*/ 25 h 43"/>
                  <a:gd name="T2" fmla="*/ 43 w 51"/>
                  <a:gd name="T3" fmla="*/ 0 h 43"/>
                  <a:gd name="T4" fmla="*/ 51 w 51"/>
                  <a:gd name="T5" fmla="*/ 43 h 43"/>
                  <a:gd name="T6" fmla="*/ 0 w 51"/>
                  <a:gd name="T7" fmla="*/ 2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25"/>
                    </a:moveTo>
                    <a:lnTo>
                      <a:pt x="43" y="0"/>
                    </a:lnTo>
                    <a:lnTo>
                      <a:pt x="51" y="43"/>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08" name="Freeform 108"/>
              <p:cNvSpPr>
                <a:spLocks/>
              </p:cNvSpPr>
              <p:nvPr/>
            </p:nvSpPr>
            <p:spPr bwMode="auto">
              <a:xfrm>
                <a:off x="1944" y="745"/>
                <a:ext cx="51" cy="43"/>
              </a:xfrm>
              <a:custGeom>
                <a:avLst/>
                <a:gdLst>
                  <a:gd name="T0" fmla="*/ 0 w 51"/>
                  <a:gd name="T1" fmla="*/ 25 h 43"/>
                  <a:gd name="T2" fmla="*/ 43 w 51"/>
                  <a:gd name="T3" fmla="*/ 0 h 43"/>
                  <a:gd name="T4" fmla="*/ 51 w 51"/>
                  <a:gd name="T5" fmla="*/ 43 h 43"/>
                  <a:gd name="T6" fmla="*/ 0 w 51"/>
                  <a:gd name="T7" fmla="*/ 2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25"/>
                    </a:moveTo>
                    <a:lnTo>
                      <a:pt x="43" y="0"/>
                    </a:lnTo>
                    <a:lnTo>
                      <a:pt x="51" y="43"/>
                    </a:lnTo>
                    <a:lnTo>
                      <a:pt x="0" y="2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09" name="Line 109"/>
              <p:cNvSpPr>
                <a:spLocks noChangeShapeType="1"/>
              </p:cNvSpPr>
              <p:nvPr/>
            </p:nvSpPr>
            <p:spPr bwMode="auto">
              <a:xfrm flipH="1">
                <a:off x="2216" y="738"/>
                <a:ext cx="412" cy="57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10" name="Line 110"/>
              <p:cNvSpPr>
                <a:spLocks noChangeShapeType="1"/>
              </p:cNvSpPr>
              <p:nvPr/>
            </p:nvSpPr>
            <p:spPr bwMode="auto">
              <a:xfrm flipH="1">
                <a:off x="1805" y="1310"/>
                <a:ext cx="411" cy="57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11" name="Line 111"/>
              <p:cNvSpPr>
                <a:spLocks noChangeShapeType="1"/>
              </p:cNvSpPr>
              <p:nvPr/>
            </p:nvSpPr>
            <p:spPr bwMode="auto">
              <a:xfrm flipH="1">
                <a:off x="1395" y="1880"/>
                <a:ext cx="410" cy="572"/>
              </a:xfrm>
              <a:prstGeom prst="line">
                <a:avLst/>
              </a:prstGeom>
              <a:noFill/>
              <a:ln w="20638">
                <a:solidFill>
                  <a:srgbClr val="2A36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12" name="Freeform 112"/>
              <p:cNvSpPr>
                <a:spLocks/>
              </p:cNvSpPr>
              <p:nvPr/>
            </p:nvSpPr>
            <p:spPr bwMode="auto">
              <a:xfrm>
                <a:off x="1365" y="2428"/>
                <a:ext cx="52" cy="52"/>
              </a:xfrm>
              <a:custGeom>
                <a:avLst/>
                <a:gdLst>
                  <a:gd name="T0" fmla="*/ 0 w 52"/>
                  <a:gd name="T1" fmla="*/ 52 h 52"/>
                  <a:gd name="T2" fmla="*/ 9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13" name="Freeform 113"/>
              <p:cNvSpPr>
                <a:spLocks/>
              </p:cNvSpPr>
              <p:nvPr/>
            </p:nvSpPr>
            <p:spPr bwMode="auto">
              <a:xfrm>
                <a:off x="1365" y="2428"/>
                <a:ext cx="52" cy="52"/>
              </a:xfrm>
              <a:custGeom>
                <a:avLst/>
                <a:gdLst>
                  <a:gd name="T0" fmla="*/ 0 w 52"/>
                  <a:gd name="T1" fmla="*/ 52 h 52"/>
                  <a:gd name="T2" fmla="*/ 9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26"/>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14" name="Line 114"/>
              <p:cNvSpPr>
                <a:spLocks noChangeShapeType="1"/>
              </p:cNvSpPr>
              <p:nvPr/>
            </p:nvSpPr>
            <p:spPr bwMode="auto">
              <a:xfrm flipH="1">
                <a:off x="2285" y="1332"/>
                <a:ext cx="457" cy="15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15" name="Line 115"/>
              <p:cNvSpPr>
                <a:spLocks noChangeShapeType="1"/>
              </p:cNvSpPr>
              <p:nvPr/>
            </p:nvSpPr>
            <p:spPr bwMode="auto">
              <a:xfrm flipH="1">
                <a:off x="1827" y="1483"/>
                <a:ext cx="458" cy="15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16" name="Line 116"/>
              <p:cNvSpPr>
                <a:spLocks noChangeShapeType="1"/>
              </p:cNvSpPr>
              <p:nvPr/>
            </p:nvSpPr>
            <p:spPr bwMode="auto">
              <a:xfrm flipH="1">
                <a:off x="1372" y="1634"/>
                <a:ext cx="455" cy="15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17" name="Freeform 117"/>
              <p:cNvSpPr>
                <a:spLocks/>
              </p:cNvSpPr>
              <p:nvPr/>
            </p:nvSpPr>
            <p:spPr bwMode="auto">
              <a:xfrm>
                <a:off x="1331" y="1755"/>
                <a:ext cx="51" cy="34"/>
              </a:xfrm>
              <a:custGeom>
                <a:avLst/>
                <a:gdLst>
                  <a:gd name="T0" fmla="*/ 0 w 51"/>
                  <a:gd name="T1" fmla="*/ 34 h 34"/>
                  <a:gd name="T2" fmla="*/ 34 w 51"/>
                  <a:gd name="T3" fmla="*/ 0 h 34"/>
                  <a:gd name="T4" fmla="*/ 51 w 51"/>
                  <a:gd name="T5" fmla="*/ 34 h 34"/>
                  <a:gd name="T6" fmla="*/ 0 w 51"/>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4">
                    <a:moveTo>
                      <a:pt x="0" y="34"/>
                    </a:moveTo>
                    <a:lnTo>
                      <a:pt x="34" y="0"/>
                    </a:lnTo>
                    <a:lnTo>
                      <a:pt x="51"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18" name="Freeform 118"/>
              <p:cNvSpPr>
                <a:spLocks/>
              </p:cNvSpPr>
              <p:nvPr/>
            </p:nvSpPr>
            <p:spPr bwMode="auto">
              <a:xfrm>
                <a:off x="1331" y="1755"/>
                <a:ext cx="51" cy="34"/>
              </a:xfrm>
              <a:custGeom>
                <a:avLst/>
                <a:gdLst>
                  <a:gd name="T0" fmla="*/ 0 w 51"/>
                  <a:gd name="T1" fmla="*/ 34 h 34"/>
                  <a:gd name="T2" fmla="*/ 34 w 51"/>
                  <a:gd name="T3" fmla="*/ 0 h 34"/>
                  <a:gd name="T4" fmla="*/ 51 w 51"/>
                  <a:gd name="T5" fmla="*/ 34 h 34"/>
                  <a:gd name="T6" fmla="*/ 0 w 51"/>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4">
                    <a:moveTo>
                      <a:pt x="0" y="34"/>
                    </a:moveTo>
                    <a:lnTo>
                      <a:pt x="34" y="0"/>
                    </a:lnTo>
                    <a:lnTo>
                      <a:pt x="51" y="34"/>
                    </a:lnTo>
                    <a:lnTo>
                      <a:pt x="0" y="3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19" name="Line 119"/>
              <p:cNvSpPr>
                <a:spLocks noChangeShapeType="1"/>
              </p:cNvSpPr>
              <p:nvPr/>
            </p:nvSpPr>
            <p:spPr bwMode="auto">
              <a:xfrm>
                <a:off x="2742" y="1332"/>
                <a:ext cx="503" cy="26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20" name="Line 120"/>
              <p:cNvSpPr>
                <a:spLocks noChangeShapeType="1"/>
              </p:cNvSpPr>
              <p:nvPr/>
            </p:nvSpPr>
            <p:spPr bwMode="auto">
              <a:xfrm>
                <a:off x="3245" y="1599"/>
                <a:ext cx="503" cy="266"/>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21" name="Freeform 121"/>
              <p:cNvSpPr>
                <a:spLocks/>
              </p:cNvSpPr>
              <p:nvPr/>
            </p:nvSpPr>
            <p:spPr bwMode="auto">
              <a:xfrm>
                <a:off x="3722" y="1832"/>
                <a:ext cx="52" cy="44"/>
              </a:xfrm>
              <a:custGeom>
                <a:avLst/>
                <a:gdLst>
                  <a:gd name="T0" fmla="*/ 52 w 52"/>
                  <a:gd name="T1" fmla="*/ 44 h 44"/>
                  <a:gd name="T2" fmla="*/ 0 w 52"/>
                  <a:gd name="T3" fmla="*/ 44 h 44"/>
                  <a:gd name="T4" fmla="*/ 26 w 52"/>
                  <a:gd name="T5" fmla="*/ 0 h 44"/>
                  <a:gd name="T6" fmla="*/ 52 w 52"/>
                  <a:gd name="T7" fmla="*/ 44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44"/>
                    </a:moveTo>
                    <a:lnTo>
                      <a:pt x="0" y="44"/>
                    </a:lnTo>
                    <a:lnTo>
                      <a:pt x="26" y="0"/>
                    </a:lnTo>
                    <a:lnTo>
                      <a:pt x="52"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22" name="Freeform 122"/>
              <p:cNvSpPr>
                <a:spLocks/>
              </p:cNvSpPr>
              <p:nvPr/>
            </p:nvSpPr>
            <p:spPr bwMode="auto">
              <a:xfrm>
                <a:off x="3722" y="1832"/>
                <a:ext cx="52" cy="44"/>
              </a:xfrm>
              <a:custGeom>
                <a:avLst/>
                <a:gdLst>
                  <a:gd name="T0" fmla="*/ 52 w 52"/>
                  <a:gd name="T1" fmla="*/ 44 h 44"/>
                  <a:gd name="T2" fmla="*/ 0 w 52"/>
                  <a:gd name="T3" fmla="*/ 44 h 44"/>
                  <a:gd name="T4" fmla="*/ 26 w 52"/>
                  <a:gd name="T5" fmla="*/ 0 h 44"/>
                  <a:gd name="T6" fmla="*/ 52 w 52"/>
                  <a:gd name="T7" fmla="*/ 44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44"/>
                    </a:moveTo>
                    <a:lnTo>
                      <a:pt x="0" y="44"/>
                    </a:lnTo>
                    <a:lnTo>
                      <a:pt x="26" y="0"/>
                    </a:lnTo>
                    <a:lnTo>
                      <a:pt x="52" y="4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23" name="Line 123"/>
              <p:cNvSpPr>
                <a:spLocks noChangeShapeType="1"/>
              </p:cNvSpPr>
              <p:nvPr/>
            </p:nvSpPr>
            <p:spPr bwMode="auto">
              <a:xfrm>
                <a:off x="2742" y="1332"/>
                <a:ext cx="838" cy="71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24" name="Freeform 124"/>
              <p:cNvSpPr>
                <a:spLocks/>
              </p:cNvSpPr>
              <p:nvPr/>
            </p:nvSpPr>
            <p:spPr bwMode="auto">
              <a:xfrm>
                <a:off x="3549" y="2014"/>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25" name="Freeform 125"/>
              <p:cNvSpPr>
                <a:spLocks/>
              </p:cNvSpPr>
              <p:nvPr/>
            </p:nvSpPr>
            <p:spPr bwMode="auto">
              <a:xfrm>
                <a:off x="3549" y="2014"/>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26" name="Line 126"/>
              <p:cNvSpPr>
                <a:spLocks noChangeShapeType="1"/>
              </p:cNvSpPr>
              <p:nvPr/>
            </p:nvSpPr>
            <p:spPr bwMode="auto">
              <a:xfrm flipV="1">
                <a:off x="1294" y="1371"/>
                <a:ext cx="684" cy="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27" name="Line 127"/>
              <p:cNvSpPr>
                <a:spLocks noChangeShapeType="1"/>
              </p:cNvSpPr>
              <p:nvPr/>
            </p:nvSpPr>
            <p:spPr bwMode="auto">
              <a:xfrm flipV="1">
                <a:off x="1978" y="1336"/>
                <a:ext cx="684" cy="35"/>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28" name="Freeform 128"/>
              <p:cNvSpPr>
                <a:spLocks/>
              </p:cNvSpPr>
              <p:nvPr/>
            </p:nvSpPr>
            <p:spPr bwMode="auto">
              <a:xfrm>
                <a:off x="2643" y="1314"/>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29" name="Freeform 129"/>
              <p:cNvSpPr>
                <a:spLocks/>
              </p:cNvSpPr>
              <p:nvPr/>
            </p:nvSpPr>
            <p:spPr bwMode="auto">
              <a:xfrm>
                <a:off x="2643" y="1314"/>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30" name="Line 130"/>
              <p:cNvSpPr>
                <a:spLocks noChangeShapeType="1"/>
              </p:cNvSpPr>
              <p:nvPr/>
            </p:nvSpPr>
            <p:spPr bwMode="auto">
              <a:xfrm flipH="1">
                <a:off x="2628" y="1332"/>
                <a:ext cx="114" cy="94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31" name="Line 131"/>
              <p:cNvSpPr>
                <a:spLocks noChangeShapeType="1"/>
              </p:cNvSpPr>
              <p:nvPr/>
            </p:nvSpPr>
            <p:spPr bwMode="auto">
              <a:xfrm flipH="1">
                <a:off x="2511" y="2273"/>
                <a:ext cx="117" cy="93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32" name="Freeform 132"/>
              <p:cNvSpPr>
                <a:spLocks/>
              </p:cNvSpPr>
              <p:nvPr/>
            </p:nvSpPr>
            <p:spPr bwMode="auto">
              <a:xfrm>
                <a:off x="2488" y="3197"/>
                <a:ext cx="43" cy="51"/>
              </a:xfrm>
              <a:custGeom>
                <a:avLst/>
                <a:gdLst>
                  <a:gd name="T0" fmla="*/ 17 w 43"/>
                  <a:gd name="T1" fmla="*/ 51 h 51"/>
                  <a:gd name="T2" fmla="*/ 0 w 43"/>
                  <a:gd name="T3" fmla="*/ 0 h 51"/>
                  <a:gd name="T4" fmla="*/ 43 w 43"/>
                  <a:gd name="T5" fmla="*/ 8 h 51"/>
                  <a:gd name="T6" fmla="*/ 17 w 43"/>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17" y="51"/>
                    </a:moveTo>
                    <a:lnTo>
                      <a:pt x="0" y="0"/>
                    </a:lnTo>
                    <a:lnTo>
                      <a:pt x="43" y="8"/>
                    </a:lnTo>
                    <a:lnTo>
                      <a:pt x="17"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33" name="Freeform 133"/>
              <p:cNvSpPr>
                <a:spLocks/>
              </p:cNvSpPr>
              <p:nvPr/>
            </p:nvSpPr>
            <p:spPr bwMode="auto">
              <a:xfrm>
                <a:off x="2488" y="3197"/>
                <a:ext cx="43" cy="51"/>
              </a:xfrm>
              <a:custGeom>
                <a:avLst/>
                <a:gdLst>
                  <a:gd name="T0" fmla="*/ 17 w 43"/>
                  <a:gd name="T1" fmla="*/ 51 h 51"/>
                  <a:gd name="T2" fmla="*/ 0 w 43"/>
                  <a:gd name="T3" fmla="*/ 0 h 51"/>
                  <a:gd name="T4" fmla="*/ 43 w 43"/>
                  <a:gd name="T5" fmla="*/ 8 h 51"/>
                  <a:gd name="T6" fmla="*/ 17 w 43"/>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17" y="51"/>
                    </a:moveTo>
                    <a:lnTo>
                      <a:pt x="0" y="0"/>
                    </a:lnTo>
                    <a:lnTo>
                      <a:pt x="43" y="8"/>
                    </a:lnTo>
                    <a:lnTo>
                      <a:pt x="17"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34" name="Line 134"/>
              <p:cNvSpPr>
                <a:spLocks noChangeShapeType="1"/>
              </p:cNvSpPr>
              <p:nvPr/>
            </p:nvSpPr>
            <p:spPr bwMode="auto">
              <a:xfrm flipH="1">
                <a:off x="2533" y="1332"/>
                <a:ext cx="209" cy="20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35" name="Freeform 135"/>
              <p:cNvSpPr>
                <a:spLocks/>
              </p:cNvSpPr>
              <p:nvPr/>
            </p:nvSpPr>
            <p:spPr bwMode="auto">
              <a:xfrm>
                <a:off x="2505" y="3369"/>
                <a:ext cx="43" cy="52"/>
              </a:xfrm>
              <a:custGeom>
                <a:avLst/>
                <a:gdLst>
                  <a:gd name="T0" fmla="*/ 17 w 43"/>
                  <a:gd name="T1" fmla="*/ 52 h 52"/>
                  <a:gd name="T2" fmla="*/ 0 w 43"/>
                  <a:gd name="T3" fmla="*/ 0 h 52"/>
                  <a:gd name="T4" fmla="*/ 43 w 43"/>
                  <a:gd name="T5" fmla="*/ 9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9"/>
                    </a:lnTo>
                    <a:lnTo>
                      <a:pt x="17"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36" name="Freeform 136"/>
              <p:cNvSpPr>
                <a:spLocks/>
              </p:cNvSpPr>
              <p:nvPr/>
            </p:nvSpPr>
            <p:spPr bwMode="auto">
              <a:xfrm>
                <a:off x="2505" y="3369"/>
                <a:ext cx="43" cy="52"/>
              </a:xfrm>
              <a:custGeom>
                <a:avLst/>
                <a:gdLst>
                  <a:gd name="T0" fmla="*/ 17 w 43"/>
                  <a:gd name="T1" fmla="*/ 52 h 52"/>
                  <a:gd name="T2" fmla="*/ 0 w 43"/>
                  <a:gd name="T3" fmla="*/ 0 h 52"/>
                  <a:gd name="T4" fmla="*/ 43 w 43"/>
                  <a:gd name="T5" fmla="*/ 9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9"/>
                    </a:lnTo>
                    <a:lnTo>
                      <a:pt x="17"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37" name="Line 137"/>
              <p:cNvSpPr>
                <a:spLocks noChangeShapeType="1"/>
              </p:cNvSpPr>
              <p:nvPr/>
            </p:nvSpPr>
            <p:spPr bwMode="auto">
              <a:xfrm flipV="1">
                <a:off x="1607" y="1390"/>
                <a:ext cx="1081" cy="119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38" name="Freeform 138"/>
              <p:cNvSpPr>
                <a:spLocks/>
              </p:cNvSpPr>
              <p:nvPr/>
            </p:nvSpPr>
            <p:spPr bwMode="auto">
              <a:xfrm>
                <a:off x="2660" y="1358"/>
                <a:ext cx="52" cy="51"/>
              </a:xfrm>
              <a:custGeom>
                <a:avLst/>
                <a:gdLst>
                  <a:gd name="T0" fmla="*/ 52 w 52"/>
                  <a:gd name="T1" fmla="*/ 0 h 51"/>
                  <a:gd name="T2" fmla="*/ 43 w 52"/>
                  <a:gd name="T3" fmla="*/ 51 h 51"/>
                  <a:gd name="T4" fmla="*/ 0 w 52"/>
                  <a:gd name="T5" fmla="*/ 17 h 51"/>
                  <a:gd name="T6" fmla="*/ 52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0"/>
                    </a:moveTo>
                    <a:lnTo>
                      <a:pt x="43" y="51"/>
                    </a:lnTo>
                    <a:lnTo>
                      <a:pt x="0" y="17"/>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39" name="Freeform 139"/>
              <p:cNvSpPr>
                <a:spLocks/>
              </p:cNvSpPr>
              <p:nvPr/>
            </p:nvSpPr>
            <p:spPr bwMode="auto">
              <a:xfrm>
                <a:off x="2660" y="1358"/>
                <a:ext cx="52" cy="51"/>
              </a:xfrm>
              <a:custGeom>
                <a:avLst/>
                <a:gdLst>
                  <a:gd name="T0" fmla="*/ 52 w 52"/>
                  <a:gd name="T1" fmla="*/ 0 h 51"/>
                  <a:gd name="T2" fmla="*/ 43 w 52"/>
                  <a:gd name="T3" fmla="*/ 51 h 51"/>
                  <a:gd name="T4" fmla="*/ 0 w 52"/>
                  <a:gd name="T5" fmla="*/ 17 h 51"/>
                  <a:gd name="T6" fmla="*/ 52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0"/>
                    </a:moveTo>
                    <a:lnTo>
                      <a:pt x="43" y="51"/>
                    </a:lnTo>
                    <a:lnTo>
                      <a:pt x="0" y="17"/>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40" name="Line 140"/>
              <p:cNvSpPr>
                <a:spLocks noChangeShapeType="1"/>
              </p:cNvSpPr>
              <p:nvPr/>
            </p:nvSpPr>
            <p:spPr bwMode="auto">
              <a:xfrm flipV="1">
                <a:off x="1492" y="1384"/>
                <a:ext cx="1190" cy="984"/>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41" name="Freeform 141"/>
              <p:cNvSpPr>
                <a:spLocks/>
              </p:cNvSpPr>
              <p:nvPr/>
            </p:nvSpPr>
            <p:spPr bwMode="auto">
              <a:xfrm>
                <a:off x="2652" y="1358"/>
                <a:ext cx="51" cy="51"/>
              </a:xfrm>
              <a:custGeom>
                <a:avLst/>
                <a:gdLst>
                  <a:gd name="T0" fmla="*/ 51 w 51"/>
                  <a:gd name="T1" fmla="*/ 0 h 51"/>
                  <a:gd name="T2" fmla="*/ 34 w 51"/>
                  <a:gd name="T3" fmla="*/ 51 h 51"/>
                  <a:gd name="T4" fmla="*/ 0 w 51"/>
                  <a:gd name="T5" fmla="*/ 8 h 51"/>
                  <a:gd name="T6" fmla="*/ 51 w 5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51" y="0"/>
                    </a:moveTo>
                    <a:lnTo>
                      <a:pt x="34" y="51"/>
                    </a:lnTo>
                    <a:lnTo>
                      <a:pt x="0" y="8"/>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42" name="Freeform 142"/>
              <p:cNvSpPr>
                <a:spLocks/>
              </p:cNvSpPr>
              <p:nvPr/>
            </p:nvSpPr>
            <p:spPr bwMode="auto">
              <a:xfrm>
                <a:off x="2652" y="1358"/>
                <a:ext cx="51" cy="51"/>
              </a:xfrm>
              <a:custGeom>
                <a:avLst/>
                <a:gdLst>
                  <a:gd name="T0" fmla="*/ 51 w 51"/>
                  <a:gd name="T1" fmla="*/ 0 h 51"/>
                  <a:gd name="T2" fmla="*/ 34 w 51"/>
                  <a:gd name="T3" fmla="*/ 51 h 51"/>
                  <a:gd name="T4" fmla="*/ 0 w 51"/>
                  <a:gd name="T5" fmla="*/ 8 h 51"/>
                  <a:gd name="T6" fmla="*/ 51 w 5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51" y="0"/>
                    </a:moveTo>
                    <a:lnTo>
                      <a:pt x="34" y="51"/>
                    </a:lnTo>
                    <a:lnTo>
                      <a:pt x="0" y="8"/>
                    </a:lnTo>
                    <a:lnTo>
                      <a:pt x="51"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43" name="Line 143"/>
              <p:cNvSpPr>
                <a:spLocks noChangeShapeType="1"/>
              </p:cNvSpPr>
              <p:nvPr/>
            </p:nvSpPr>
            <p:spPr bwMode="auto">
              <a:xfrm flipH="1">
                <a:off x="2289" y="1260"/>
                <a:ext cx="211" cy="2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44" name="Line 144"/>
              <p:cNvSpPr>
                <a:spLocks noChangeShapeType="1"/>
              </p:cNvSpPr>
              <p:nvPr/>
            </p:nvSpPr>
            <p:spPr bwMode="auto">
              <a:xfrm flipH="1">
                <a:off x="2077" y="1284"/>
                <a:ext cx="212" cy="22"/>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45" name="Freeform 145"/>
              <p:cNvSpPr>
                <a:spLocks/>
              </p:cNvSpPr>
              <p:nvPr/>
            </p:nvSpPr>
            <p:spPr bwMode="auto">
              <a:xfrm>
                <a:off x="2039" y="1280"/>
                <a:ext cx="51" cy="43"/>
              </a:xfrm>
              <a:custGeom>
                <a:avLst/>
                <a:gdLst>
                  <a:gd name="T0" fmla="*/ 0 w 51"/>
                  <a:gd name="T1" fmla="*/ 26 h 43"/>
                  <a:gd name="T2" fmla="*/ 43 w 51"/>
                  <a:gd name="T3" fmla="*/ 0 h 43"/>
                  <a:gd name="T4" fmla="*/ 51 w 51"/>
                  <a:gd name="T5" fmla="*/ 43 h 43"/>
                  <a:gd name="T6" fmla="*/ 0 w 51"/>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26"/>
                    </a:moveTo>
                    <a:lnTo>
                      <a:pt x="43" y="0"/>
                    </a:lnTo>
                    <a:lnTo>
                      <a:pt x="51" y="43"/>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46" name="Freeform 146"/>
              <p:cNvSpPr>
                <a:spLocks/>
              </p:cNvSpPr>
              <p:nvPr/>
            </p:nvSpPr>
            <p:spPr bwMode="auto">
              <a:xfrm>
                <a:off x="2039" y="1280"/>
                <a:ext cx="51" cy="43"/>
              </a:xfrm>
              <a:custGeom>
                <a:avLst/>
                <a:gdLst>
                  <a:gd name="T0" fmla="*/ 0 w 51"/>
                  <a:gd name="T1" fmla="*/ 26 h 43"/>
                  <a:gd name="T2" fmla="*/ 43 w 51"/>
                  <a:gd name="T3" fmla="*/ 0 h 43"/>
                  <a:gd name="T4" fmla="*/ 51 w 51"/>
                  <a:gd name="T5" fmla="*/ 43 h 43"/>
                  <a:gd name="T6" fmla="*/ 0 w 51"/>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26"/>
                    </a:moveTo>
                    <a:lnTo>
                      <a:pt x="43" y="0"/>
                    </a:lnTo>
                    <a:lnTo>
                      <a:pt x="51" y="43"/>
                    </a:lnTo>
                    <a:lnTo>
                      <a:pt x="0"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47" name="Line 147"/>
              <p:cNvSpPr>
                <a:spLocks noChangeShapeType="1"/>
              </p:cNvSpPr>
              <p:nvPr/>
            </p:nvSpPr>
            <p:spPr bwMode="auto">
              <a:xfrm>
                <a:off x="2500" y="1260"/>
                <a:ext cx="531" cy="8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48" name="Freeform 148"/>
              <p:cNvSpPr>
                <a:spLocks/>
              </p:cNvSpPr>
              <p:nvPr/>
            </p:nvSpPr>
            <p:spPr bwMode="auto">
              <a:xfrm>
                <a:off x="3014" y="1314"/>
                <a:ext cx="52" cy="44"/>
              </a:xfrm>
              <a:custGeom>
                <a:avLst/>
                <a:gdLst>
                  <a:gd name="T0" fmla="*/ 52 w 52"/>
                  <a:gd name="T1" fmla="*/ 26 h 44"/>
                  <a:gd name="T2" fmla="*/ 0 w 52"/>
                  <a:gd name="T3" fmla="*/ 44 h 44"/>
                  <a:gd name="T4" fmla="*/ 9 w 52"/>
                  <a:gd name="T5" fmla="*/ 0 h 44"/>
                  <a:gd name="T6" fmla="*/ 52 w 52"/>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26"/>
                    </a:moveTo>
                    <a:lnTo>
                      <a:pt x="0" y="44"/>
                    </a:lnTo>
                    <a:lnTo>
                      <a:pt x="9" y="0"/>
                    </a:lnTo>
                    <a:lnTo>
                      <a:pt x="5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49" name="Freeform 149"/>
              <p:cNvSpPr>
                <a:spLocks/>
              </p:cNvSpPr>
              <p:nvPr/>
            </p:nvSpPr>
            <p:spPr bwMode="auto">
              <a:xfrm>
                <a:off x="3014" y="1314"/>
                <a:ext cx="52" cy="44"/>
              </a:xfrm>
              <a:custGeom>
                <a:avLst/>
                <a:gdLst>
                  <a:gd name="T0" fmla="*/ 52 w 52"/>
                  <a:gd name="T1" fmla="*/ 26 h 44"/>
                  <a:gd name="T2" fmla="*/ 0 w 52"/>
                  <a:gd name="T3" fmla="*/ 44 h 44"/>
                  <a:gd name="T4" fmla="*/ 9 w 52"/>
                  <a:gd name="T5" fmla="*/ 0 h 44"/>
                  <a:gd name="T6" fmla="*/ 52 w 52"/>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26"/>
                    </a:moveTo>
                    <a:lnTo>
                      <a:pt x="0" y="44"/>
                    </a:lnTo>
                    <a:lnTo>
                      <a:pt x="9" y="0"/>
                    </a:lnTo>
                    <a:lnTo>
                      <a:pt x="5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50" name="Line 150"/>
              <p:cNvSpPr>
                <a:spLocks noChangeShapeType="1"/>
              </p:cNvSpPr>
              <p:nvPr/>
            </p:nvSpPr>
            <p:spPr bwMode="auto">
              <a:xfrm>
                <a:off x="2500" y="1260"/>
                <a:ext cx="529" cy="50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51" name="Line 151"/>
              <p:cNvSpPr>
                <a:spLocks noChangeShapeType="1"/>
              </p:cNvSpPr>
              <p:nvPr/>
            </p:nvSpPr>
            <p:spPr bwMode="auto">
              <a:xfrm>
                <a:off x="3029" y="1763"/>
                <a:ext cx="531" cy="50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52" name="Freeform 152"/>
              <p:cNvSpPr>
                <a:spLocks/>
              </p:cNvSpPr>
              <p:nvPr/>
            </p:nvSpPr>
            <p:spPr bwMode="auto">
              <a:xfrm>
                <a:off x="3532" y="2238"/>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53" name="Freeform 153"/>
              <p:cNvSpPr>
                <a:spLocks/>
              </p:cNvSpPr>
              <p:nvPr/>
            </p:nvSpPr>
            <p:spPr bwMode="auto">
              <a:xfrm>
                <a:off x="3532" y="2238"/>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54" name="Line 154"/>
              <p:cNvSpPr>
                <a:spLocks noChangeShapeType="1"/>
              </p:cNvSpPr>
              <p:nvPr/>
            </p:nvSpPr>
            <p:spPr bwMode="auto">
              <a:xfrm flipV="1">
                <a:off x="1294" y="1362"/>
                <a:ext cx="375" cy="4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55" name="Line 155"/>
              <p:cNvSpPr>
                <a:spLocks noChangeShapeType="1"/>
              </p:cNvSpPr>
              <p:nvPr/>
            </p:nvSpPr>
            <p:spPr bwMode="auto">
              <a:xfrm flipV="1">
                <a:off x="1669" y="1314"/>
                <a:ext cx="376" cy="4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56" name="Line 156"/>
              <p:cNvSpPr>
                <a:spLocks noChangeShapeType="1"/>
              </p:cNvSpPr>
              <p:nvPr/>
            </p:nvSpPr>
            <p:spPr bwMode="auto">
              <a:xfrm flipV="1">
                <a:off x="2045" y="1269"/>
                <a:ext cx="376" cy="45"/>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57" name="Freeform 157"/>
              <p:cNvSpPr>
                <a:spLocks/>
              </p:cNvSpPr>
              <p:nvPr/>
            </p:nvSpPr>
            <p:spPr bwMode="auto">
              <a:xfrm>
                <a:off x="2401" y="1245"/>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58" name="Freeform 158"/>
              <p:cNvSpPr>
                <a:spLocks/>
              </p:cNvSpPr>
              <p:nvPr/>
            </p:nvSpPr>
            <p:spPr bwMode="auto">
              <a:xfrm>
                <a:off x="2401" y="1245"/>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59" name="Line 159"/>
              <p:cNvSpPr>
                <a:spLocks noChangeShapeType="1"/>
              </p:cNvSpPr>
              <p:nvPr/>
            </p:nvSpPr>
            <p:spPr bwMode="auto">
              <a:xfrm flipV="1">
                <a:off x="955" y="1457"/>
                <a:ext cx="734" cy="17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60" name="Line 160"/>
              <p:cNvSpPr>
                <a:spLocks noChangeShapeType="1"/>
              </p:cNvSpPr>
              <p:nvPr/>
            </p:nvSpPr>
            <p:spPr bwMode="auto">
              <a:xfrm flipV="1">
                <a:off x="1689" y="1280"/>
                <a:ext cx="734" cy="17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61" name="Freeform 161"/>
              <p:cNvSpPr>
                <a:spLocks/>
              </p:cNvSpPr>
              <p:nvPr/>
            </p:nvSpPr>
            <p:spPr bwMode="auto">
              <a:xfrm>
                <a:off x="2401" y="1254"/>
                <a:ext cx="52" cy="43"/>
              </a:xfrm>
              <a:custGeom>
                <a:avLst/>
                <a:gdLst>
                  <a:gd name="T0" fmla="*/ 52 w 52"/>
                  <a:gd name="T1" fmla="*/ 9 h 43"/>
                  <a:gd name="T2" fmla="*/ 9 w 52"/>
                  <a:gd name="T3" fmla="*/ 43 h 43"/>
                  <a:gd name="T4" fmla="*/ 0 w 52"/>
                  <a:gd name="T5" fmla="*/ 0 h 43"/>
                  <a:gd name="T6" fmla="*/ 52 w 52"/>
                  <a:gd name="T7" fmla="*/ 9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9"/>
                    </a:moveTo>
                    <a:lnTo>
                      <a:pt x="9" y="43"/>
                    </a:lnTo>
                    <a:lnTo>
                      <a:pt x="0" y="0"/>
                    </a:lnTo>
                    <a:lnTo>
                      <a:pt x="52" y="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62" name="Freeform 162"/>
              <p:cNvSpPr>
                <a:spLocks/>
              </p:cNvSpPr>
              <p:nvPr/>
            </p:nvSpPr>
            <p:spPr bwMode="auto">
              <a:xfrm>
                <a:off x="2401" y="1254"/>
                <a:ext cx="52" cy="43"/>
              </a:xfrm>
              <a:custGeom>
                <a:avLst/>
                <a:gdLst>
                  <a:gd name="T0" fmla="*/ 52 w 52"/>
                  <a:gd name="T1" fmla="*/ 9 h 43"/>
                  <a:gd name="T2" fmla="*/ 9 w 52"/>
                  <a:gd name="T3" fmla="*/ 43 h 43"/>
                  <a:gd name="T4" fmla="*/ 0 w 52"/>
                  <a:gd name="T5" fmla="*/ 0 h 43"/>
                  <a:gd name="T6" fmla="*/ 52 w 52"/>
                  <a:gd name="T7" fmla="*/ 9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9"/>
                    </a:moveTo>
                    <a:lnTo>
                      <a:pt x="9" y="43"/>
                    </a:lnTo>
                    <a:lnTo>
                      <a:pt x="0" y="0"/>
                    </a:lnTo>
                    <a:lnTo>
                      <a:pt x="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63" name="Line 163"/>
              <p:cNvSpPr>
                <a:spLocks noChangeShapeType="1"/>
              </p:cNvSpPr>
              <p:nvPr/>
            </p:nvSpPr>
            <p:spPr bwMode="auto">
              <a:xfrm flipH="1">
                <a:off x="2140" y="1260"/>
                <a:ext cx="360" cy="55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64" name="Line 164"/>
              <p:cNvSpPr>
                <a:spLocks noChangeShapeType="1"/>
              </p:cNvSpPr>
              <p:nvPr/>
            </p:nvSpPr>
            <p:spPr bwMode="auto">
              <a:xfrm flipH="1">
                <a:off x="1780" y="1815"/>
                <a:ext cx="360" cy="55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65" name="Freeform 165"/>
              <p:cNvSpPr>
                <a:spLocks/>
              </p:cNvSpPr>
              <p:nvPr/>
            </p:nvSpPr>
            <p:spPr bwMode="auto">
              <a:xfrm>
                <a:off x="1754" y="2351"/>
                <a:ext cx="43" cy="51"/>
              </a:xfrm>
              <a:custGeom>
                <a:avLst/>
                <a:gdLst>
                  <a:gd name="T0" fmla="*/ 0 w 43"/>
                  <a:gd name="T1" fmla="*/ 51 h 51"/>
                  <a:gd name="T2" fmla="*/ 0 w 43"/>
                  <a:gd name="T3" fmla="*/ 0 h 51"/>
                  <a:gd name="T4" fmla="*/ 43 w 43"/>
                  <a:gd name="T5" fmla="*/ 25 h 51"/>
                  <a:gd name="T6" fmla="*/ 0 w 43"/>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66" name="Freeform 166"/>
              <p:cNvSpPr>
                <a:spLocks/>
              </p:cNvSpPr>
              <p:nvPr/>
            </p:nvSpPr>
            <p:spPr bwMode="auto">
              <a:xfrm>
                <a:off x="1754" y="2351"/>
                <a:ext cx="43" cy="51"/>
              </a:xfrm>
              <a:custGeom>
                <a:avLst/>
                <a:gdLst>
                  <a:gd name="T0" fmla="*/ 0 w 43"/>
                  <a:gd name="T1" fmla="*/ 51 h 51"/>
                  <a:gd name="T2" fmla="*/ 0 w 43"/>
                  <a:gd name="T3" fmla="*/ 0 h 51"/>
                  <a:gd name="T4" fmla="*/ 43 w 43"/>
                  <a:gd name="T5" fmla="*/ 25 h 51"/>
                  <a:gd name="T6" fmla="*/ 0 w 43"/>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67" name="Line 167"/>
              <p:cNvSpPr>
                <a:spLocks noChangeShapeType="1"/>
              </p:cNvSpPr>
              <p:nvPr/>
            </p:nvSpPr>
            <p:spPr bwMode="auto">
              <a:xfrm flipH="1">
                <a:off x="1216" y="1811"/>
                <a:ext cx="80" cy="5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68" name="Line 168"/>
              <p:cNvSpPr>
                <a:spLocks noChangeShapeType="1"/>
              </p:cNvSpPr>
              <p:nvPr/>
            </p:nvSpPr>
            <p:spPr bwMode="auto">
              <a:xfrm flipH="1">
                <a:off x="1136" y="1863"/>
                <a:ext cx="80" cy="51"/>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69" name="Freeform 169"/>
              <p:cNvSpPr>
                <a:spLocks/>
              </p:cNvSpPr>
              <p:nvPr/>
            </p:nvSpPr>
            <p:spPr bwMode="auto">
              <a:xfrm>
                <a:off x="1097" y="1884"/>
                <a:ext cx="52" cy="43"/>
              </a:xfrm>
              <a:custGeom>
                <a:avLst/>
                <a:gdLst>
                  <a:gd name="T0" fmla="*/ 0 w 52"/>
                  <a:gd name="T1" fmla="*/ 43 h 43"/>
                  <a:gd name="T2" fmla="*/ 26 w 52"/>
                  <a:gd name="T3" fmla="*/ 0 h 43"/>
                  <a:gd name="T4" fmla="*/ 52 w 52"/>
                  <a:gd name="T5" fmla="*/ 43 h 43"/>
                  <a:gd name="T6" fmla="*/ 0 w 52"/>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26" y="0"/>
                    </a:lnTo>
                    <a:lnTo>
                      <a:pt x="52" y="4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70" name="Freeform 170"/>
              <p:cNvSpPr>
                <a:spLocks/>
              </p:cNvSpPr>
              <p:nvPr/>
            </p:nvSpPr>
            <p:spPr bwMode="auto">
              <a:xfrm>
                <a:off x="1097" y="1884"/>
                <a:ext cx="52" cy="43"/>
              </a:xfrm>
              <a:custGeom>
                <a:avLst/>
                <a:gdLst>
                  <a:gd name="T0" fmla="*/ 0 w 52"/>
                  <a:gd name="T1" fmla="*/ 43 h 43"/>
                  <a:gd name="T2" fmla="*/ 26 w 52"/>
                  <a:gd name="T3" fmla="*/ 0 h 43"/>
                  <a:gd name="T4" fmla="*/ 52 w 52"/>
                  <a:gd name="T5" fmla="*/ 43 h 43"/>
                  <a:gd name="T6" fmla="*/ 0 w 52"/>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26" y="0"/>
                    </a:lnTo>
                    <a:lnTo>
                      <a:pt x="52" y="43"/>
                    </a:lnTo>
                    <a:lnTo>
                      <a:pt x="0"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71" name="Line 171"/>
              <p:cNvSpPr>
                <a:spLocks noChangeShapeType="1"/>
              </p:cNvSpPr>
              <p:nvPr/>
            </p:nvSpPr>
            <p:spPr bwMode="auto">
              <a:xfrm>
                <a:off x="1296" y="1811"/>
                <a:ext cx="1181" cy="159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72" name="Freeform 172"/>
              <p:cNvSpPr>
                <a:spLocks/>
              </p:cNvSpPr>
              <p:nvPr/>
            </p:nvSpPr>
            <p:spPr bwMode="auto">
              <a:xfrm>
                <a:off x="2444" y="3378"/>
                <a:ext cx="52" cy="52"/>
              </a:xfrm>
              <a:custGeom>
                <a:avLst/>
                <a:gdLst>
                  <a:gd name="T0" fmla="*/ 52 w 52"/>
                  <a:gd name="T1" fmla="*/ 52 h 52"/>
                  <a:gd name="T2" fmla="*/ 0 w 52"/>
                  <a:gd name="T3" fmla="*/ 26 h 52"/>
                  <a:gd name="T4" fmla="*/ 44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26"/>
                    </a:lnTo>
                    <a:lnTo>
                      <a:pt x="44" y="0"/>
                    </a:lnTo>
                    <a:lnTo>
                      <a:pt x="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73" name="Freeform 173"/>
              <p:cNvSpPr>
                <a:spLocks/>
              </p:cNvSpPr>
              <p:nvPr/>
            </p:nvSpPr>
            <p:spPr bwMode="auto">
              <a:xfrm>
                <a:off x="2444" y="3378"/>
                <a:ext cx="52" cy="52"/>
              </a:xfrm>
              <a:custGeom>
                <a:avLst/>
                <a:gdLst>
                  <a:gd name="T0" fmla="*/ 52 w 52"/>
                  <a:gd name="T1" fmla="*/ 52 h 52"/>
                  <a:gd name="T2" fmla="*/ 0 w 52"/>
                  <a:gd name="T3" fmla="*/ 26 h 52"/>
                  <a:gd name="T4" fmla="*/ 44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26"/>
                    </a:lnTo>
                    <a:lnTo>
                      <a:pt x="44" y="0"/>
                    </a:lnTo>
                    <a:lnTo>
                      <a:pt x="52"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74" name="Line 174"/>
              <p:cNvSpPr>
                <a:spLocks noChangeShapeType="1"/>
              </p:cNvSpPr>
              <p:nvPr/>
            </p:nvSpPr>
            <p:spPr bwMode="auto">
              <a:xfrm>
                <a:off x="1296" y="1811"/>
                <a:ext cx="1122" cy="24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75" name="Line 175"/>
              <p:cNvSpPr>
                <a:spLocks noChangeShapeType="1"/>
              </p:cNvSpPr>
              <p:nvPr/>
            </p:nvSpPr>
            <p:spPr bwMode="auto">
              <a:xfrm>
                <a:off x="2418" y="2057"/>
                <a:ext cx="1123" cy="24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76" name="Freeform 176"/>
              <p:cNvSpPr>
                <a:spLocks/>
              </p:cNvSpPr>
              <p:nvPr/>
            </p:nvSpPr>
            <p:spPr bwMode="auto">
              <a:xfrm>
                <a:off x="3524" y="2273"/>
                <a:ext cx="51" cy="43"/>
              </a:xfrm>
              <a:custGeom>
                <a:avLst/>
                <a:gdLst>
                  <a:gd name="T0" fmla="*/ 51 w 51"/>
                  <a:gd name="T1" fmla="*/ 34 h 43"/>
                  <a:gd name="T2" fmla="*/ 0 w 51"/>
                  <a:gd name="T3" fmla="*/ 43 h 43"/>
                  <a:gd name="T4" fmla="*/ 8 w 51"/>
                  <a:gd name="T5" fmla="*/ 0 h 43"/>
                  <a:gd name="T6" fmla="*/ 51 w 51"/>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34"/>
                    </a:moveTo>
                    <a:lnTo>
                      <a:pt x="0" y="43"/>
                    </a:lnTo>
                    <a:lnTo>
                      <a:pt x="8" y="0"/>
                    </a:lnTo>
                    <a:lnTo>
                      <a:pt x="5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77" name="Freeform 177"/>
              <p:cNvSpPr>
                <a:spLocks/>
              </p:cNvSpPr>
              <p:nvPr/>
            </p:nvSpPr>
            <p:spPr bwMode="auto">
              <a:xfrm>
                <a:off x="3524" y="2273"/>
                <a:ext cx="51" cy="43"/>
              </a:xfrm>
              <a:custGeom>
                <a:avLst/>
                <a:gdLst>
                  <a:gd name="T0" fmla="*/ 51 w 51"/>
                  <a:gd name="T1" fmla="*/ 34 h 43"/>
                  <a:gd name="T2" fmla="*/ 0 w 51"/>
                  <a:gd name="T3" fmla="*/ 43 h 43"/>
                  <a:gd name="T4" fmla="*/ 8 w 51"/>
                  <a:gd name="T5" fmla="*/ 0 h 43"/>
                  <a:gd name="T6" fmla="*/ 51 w 51"/>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34"/>
                    </a:moveTo>
                    <a:lnTo>
                      <a:pt x="0" y="43"/>
                    </a:lnTo>
                    <a:lnTo>
                      <a:pt x="8" y="0"/>
                    </a:lnTo>
                    <a:lnTo>
                      <a:pt x="51"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78" name="Line 178"/>
              <p:cNvSpPr>
                <a:spLocks noChangeShapeType="1"/>
              </p:cNvSpPr>
              <p:nvPr/>
            </p:nvSpPr>
            <p:spPr bwMode="auto">
              <a:xfrm flipV="1">
                <a:off x="890" y="1824"/>
                <a:ext cx="326" cy="4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79" name="Freeform 179"/>
              <p:cNvSpPr>
                <a:spLocks/>
              </p:cNvSpPr>
              <p:nvPr/>
            </p:nvSpPr>
            <p:spPr bwMode="auto">
              <a:xfrm>
                <a:off x="1192" y="1798"/>
                <a:ext cx="52" cy="43"/>
              </a:xfrm>
              <a:custGeom>
                <a:avLst/>
                <a:gdLst>
                  <a:gd name="T0" fmla="*/ 52 w 52"/>
                  <a:gd name="T1" fmla="*/ 17 h 43"/>
                  <a:gd name="T2" fmla="*/ 9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9" y="43"/>
                    </a:lnTo>
                    <a:lnTo>
                      <a:pt x="0" y="0"/>
                    </a:lnTo>
                    <a:lnTo>
                      <a:pt x="5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80" name="Freeform 180"/>
              <p:cNvSpPr>
                <a:spLocks/>
              </p:cNvSpPr>
              <p:nvPr/>
            </p:nvSpPr>
            <p:spPr bwMode="auto">
              <a:xfrm>
                <a:off x="1192" y="1798"/>
                <a:ext cx="52" cy="43"/>
              </a:xfrm>
              <a:custGeom>
                <a:avLst/>
                <a:gdLst>
                  <a:gd name="T0" fmla="*/ 52 w 52"/>
                  <a:gd name="T1" fmla="*/ 17 h 43"/>
                  <a:gd name="T2" fmla="*/ 9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9" y="43"/>
                    </a:lnTo>
                    <a:lnTo>
                      <a:pt x="0" y="0"/>
                    </a:lnTo>
                    <a:lnTo>
                      <a:pt x="52"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81" name="Line 181"/>
              <p:cNvSpPr>
                <a:spLocks noChangeShapeType="1"/>
              </p:cNvSpPr>
              <p:nvPr/>
            </p:nvSpPr>
            <p:spPr bwMode="auto">
              <a:xfrm flipH="1" flipV="1">
                <a:off x="1490" y="2389"/>
                <a:ext cx="171" cy="50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82" name="Line 182"/>
              <p:cNvSpPr>
                <a:spLocks noChangeShapeType="1"/>
              </p:cNvSpPr>
              <p:nvPr/>
            </p:nvSpPr>
            <p:spPr bwMode="auto">
              <a:xfrm flipH="1" flipV="1">
                <a:off x="1322" y="1886"/>
                <a:ext cx="168" cy="50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83" name="Freeform 183"/>
              <p:cNvSpPr>
                <a:spLocks/>
              </p:cNvSpPr>
              <p:nvPr/>
            </p:nvSpPr>
            <p:spPr bwMode="auto">
              <a:xfrm>
                <a:off x="1305" y="1850"/>
                <a:ext cx="34" cy="52"/>
              </a:xfrm>
              <a:custGeom>
                <a:avLst/>
                <a:gdLst>
                  <a:gd name="T0" fmla="*/ 0 w 34"/>
                  <a:gd name="T1" fmla="*/ 0 h 52"/>
                  <a:gd name="T2" fmla="*/ 34 w 34"/>
                  <a:gd name="T3" fmla="*/ 34 h 52"/>
                  <a:gd name="T4" fmla="*/ 0 w 34"/>
                  <a:gd name="T5" fmla="*/ 52 h 52"/>
                  <a:gd name="T6" fmla="*/ 0 w 3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2">
                    <a:moveTo>
                      <a:pt x="0" y="0"/>
                    </a:moveTo>
                    <a:lnTo>
                      <a:pt x="34" y="34"/>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84" name="Freeform 184"/>
              <p:cNvSpPr>
                <a:spLocks/>
              </p:cNvSpPr>
              <p:nvPr/>
            </p:nvSpPr>
            <p:spPr bwMode="auto">
              <a:xfrm>
                <a:off x="1305" y="1850"/>
                <a:ext cx="34" cy="52"/>
              </a:xfrm>
              <a:custGeom>
                <a:avLst/>
                <a:gdLst>
                  <a:gd name="T0" fmla="*/ 0 w 34"/>
                  <a:gd name="T1" fmla="*/ 0 h 52"/>
                  <a:gd name="T2" fmla="*/ 34 w 34"/>
                  <a:gd name="T3" fmla="*/ 34 h 52"/>
                  <a:gd name="T4" fmla="*/ 0 w 34"/>
                  <a:gd name="T5" fmla="*/ 52 h 52"/>
                  <a:gd name="T6" fmla="*/ 0 w 3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2">
                    <a:moveTo>
                      <a:pt x="0" y="0"/>
                    </a:moveTo>
                    <a:lnTo>
                      <a:pt x="34" y="34"/>
                    </a:lnTo>
                    <a:lnTo>
                      <a:pt x="0"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85" name="Line 185"/>
              <p:cNvSpPr>
                <a:spLocks noChangeShapeType="1"/>
              </p:cNvSpPr>
              <p:nvPr/>
            </p:nvSpPr>
            <p:spPr bwMode="auto">
              <a:xfrm>
                <a:off x="1296" y="1811"/>
                <a:ext cx="196" cy="28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86" name="Line 186"/>
              <p:cNvSpPr>
                <a:spLocks noChangeShapeType="1"/>
              </p:cNvSpPr>
              <p:nvPr/>
            </p:nvSpPr>
            <p:spPr bwMode="auto">
              <a:xfrm>
                <a:off x="1492" y="2091"/>
                <a:ext cx="199" cy="283"/>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87" name="Freeform 187"/>
              <p:cNvSpPr>
                <a:spLocks/>
              </p:cNvSpPr>
              <p:nvPr/>
            </p:nvSpPr>
            <p:spPr bwMode="auto">
              <a:xfrm>
                <a:off x="1659" y="2351"/>
                <a:ext cx="51" cy="51"/>
              </a:xfrm>
              <a:custGeom>
                <a:avLst/>
                <a:gdLst>
                  <a:gd name="T0" fmla="*/ 51 w 51"/>
                  <a:gd name="T1" fmla="*/ 51 h 51"/>
                  <a:gd name="T2" fmla="*/ 0 w 51"/>
                  <a:gd name="T3" fmla="*/ 25 h 51"/>
                  <a:gd name="T4" fmla="*/ 43 w 51"/>
                  <a:gd name="T5" fmla="*/ 0 h 51"/>
                  <a:gd name="T6" fmla="*/ 51 w 51"/>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51" y="51"/>
                    </a:moveTo>
                    <a:lnTo>
                      <a:pt x="0" y="25"/>
                    </a:lnTo>
                    <a:lnTo>
                      <a:pt x="43" y="0"/>
                    </a:lnTo>
                    <a:lnTo>
                      <a:pt x="51"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88" name="Freeform 188"/>
              <p:cNvSpPr>
                <a:spLocks/>
              </p:cNvSpPr>
              <p:nvPr/>
            </p:nvSpPr>
            <p:spPr bwMode="auto">
              <a:xfrm>
                <a:off x="1659" y="2351"/>
                <a:ext cx="51" cy="51"/>
              </a:xfrm>
              <a:custGeom>
                <a:avLst/>
                <a:gdLst>
                  <a:gd name="T0" fmla="*/ 51 w 51"/>
                  <a:gd name="T1" fmla="*/ 51 h 51"/>
                  <a:gd name="T2" fmla="*/ 0 w 51"/>
                  <a:gd name="T3" fmla="*/ 25 h 51"/>
                  <a:gd name="T4" fmla="*/ 43 w 51"/>
                  <a:gd name="T5" fmla="*/ 0 h 51"/>
                  <a:gd name="T6" fmla="*/ 51 w 51"/>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51" y="51"/>
                    </a:moveTo>
                    <a:lnTo>
                      <a:pt x="0" y="25"/>
                    </a:lnTo>
                    <a:lnTo>
                      <a:pt x="43" y="0"/>
                    </a:lnTo>
                    <a:lnTo>
                      <a:pt x="5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89" name="Line 189"/>
              <p:cNvSpPr>
                <a:spLocks noChangeShapeType="1"/>
              </p:cNvSpPr>
              <p:nvPr/>
            </p:nvSpPr>
            <p:spPr bwMode="auto">
              <a:xfrm flipH="1" flipV="1">
                <a:off x="1311" y="1889"/>
                <a:ext cx="229" cy="1144"/>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90" name="Freeform 190"/>
              <p:cNvSpPr>
                <a:spLocks/>
              </p:cNvSpPr>
              <p:nvPr/>
            </p:nvSpPr>
            <p:spPr bwMode="auto">
              <a:xfrm>
                <a:off x="1287" y="1850"/>
                <a:ext cx="44" cy="52"/>
              </a:xfrm>
              <a:custGeom>
                <a:avLst/>
                <a:gdLst>
                  <a:gd name="T0" fmla="*/ 9 w 44"/>
                  <a:gd name="T1" fmla="*/ 0 h 52"/>
                  <a:gd name="T2" fmla="*/ 44 w 44"/>
                  <a:gd name="T3" fmla="*/ 43 h 52"/>
                  <a:gd name="T4" fmla="*/ 0 w 44"/>
                  <a:gd name="T5" fmla="*/ 52 h 52"/>
                  <a:gd name="T6" fmla="*/ 9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1" name="Freeform 191"/>
              <p:cNvSpPr>
                <a:spLocks/>
              </p:cNvSpPr>
              <p:nvPr/>
            </p:nvSpPr>
            <p:spPr bwMode="auto">
              <a:xfrm>
                <a:off x="1287" y="1850"/>
                <a:ext cx="44" cy="52"/>
              </a:xfrm>
              <a:custGeom>
                <a:avLst/>
                <a:gdLst>
                  <a:gd name="T0" fmla="*/ 9 w 44"/>
                  <a:gd name="T1" fmla="*/ 0 h 52"/>
                  <a:gd name="T2" fmla="*/ 44 w 44"/>
                  <a:gd name="T3" fmla="*/ 43 h 52"/>
                  <a:gd name="T4" fmla="*/ 0 w 44"/>
                  <a:gd name="T5" fmla="*/ 52 h 52"/>
                  <a:gd name="T6" fmla="*/ 9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2" name="Line 192"/>
              <p:cNvSpPr>
                <a:spLocks noChangeShapeType="1"/>
              </p:cNvSpPr>
              <p:nvPr/>
            </p:nvSpPr>
            <p:spPr bwMode="auto">
              <a:xfrm flipH="1" flipV="1">
                <a:off x="2067" y="1358"/>
                <a:ext cx="1552" cy="96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93" name="Freeform 193"/>
              <p:cNvSpPr>
                <a:spLocks/>
              </p:cNvSpPr>
              <p:nvPr/>
            </p:nvSpPr>
            <p:spPr bwMode="auto">
              <a:xfrm>
                <a:off x="2030" y="1332"/>
                <a:ext cx="52" cy="43"/>
              </a:xfrm>
              <a:custGeom>
                <a:avLst/>
                <a:gdLst>
                  <a:gd name="T0" fmla="*/ 0 w 52"/>
                  <a:gd name="T1" fmla="*/ 0 h 43"/>
                  <a:gd name="T2" fmla="*/ 52 w 52"/>
                  <a:gd name="T3" fmla="*/ 0 h 43"/>
                  <a:gd name="T4" fmla="*/ 26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4" name="Freeform 194"/>
              <p:cNvSpPr>
                <a:spLocks/>
              </p:cNvSpPr>
              <p:nvPr/>
            </p:nvSpPr>
            <p:spPr bwMode="auto">
              <a:xfrm>
                <a:off x="2030" y="1332"/>
                <a:ext cx="52" cy="43"/>
              </a:xfrm>
              <a:custGeom>
                <a:avLst/>
                <a:gdLst>
                  <a:gd name="T0" fmla="*/ 0 w 52"/>
                  <a:gd name="T1" fmla="*/ 0 h 43"/>
                  <a:gd name="T2" fmla="*/ 52 w 52"/>
                  <a:gd name="T3" fmla="*/ 0 h 43"/>
                  <a:gd name="T4" fmla="*/ 26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5" name="Line 195"/>
              <p:cNvSpPr>
                <a:spLocks noChangeShapeType="1"/>
              </p:cNvSpPr>
              <p:nvPr/>
            </p:nvSpPr>
            <p:spPr bwMode="auto">
              <a:xfrm>
                <a:off x="3109" y="1353"/>
                <a:ext cx="473" cy="89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96" name="Freeform 196"/>
              <p:cNvSpPr>
                <a:spLocks/>
              </p:cNvSpPr>
              <p:nvPr/>
            </p:nvSpPr>
            <p:spPr bwMode="auto">
              <a:xfrm>
                <a:off x="3549" y="2230"/>
                <a:ext cx="44" cy="51"/>
              </a:xfrm>
              <a:custGeom>
                <a:avLst/>
                <a:gdLst>
                  <a:gd name="T0" fmla="*/ 44 w 44"/>
                  <a:gd name="T1" fmla="*/ 51 h 51"/>
                  <a:gd name="T2" fmla="*/ 0 w 44"/>
                  <a:gd name="T3" fmla="*/ 17 h 51"/>
                  <a:gd name="T4" fmla="*/ 44 w 44"/>
                  <a:gd name="T5" fmla="*/ 0 h 51"/>
                  <a:gd name="T6" fmla="*/ 44 w 44"/>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1">
                    <a:moveTo>
                      <a:pt x="44" y="51"/>
                    </a:moveTo>
                    <a:lnTo>
                      <a:pt x="0" y="17"/>
                    </a:lnTo>
                    <a:lnTo>
                      <a:pt x="44" y="0"/>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7" name="Freeform 197"/>
              <p:cNvSpPr>
                <a:spLocks/>
              </p:cNvSpPr>
              <p:nvPr/>
            </p:nvSpPr>
            <p:spPr bwMode="auto">
              <a:xfrm>
                <a:off x="3549" y="2230"/>
                <a:ext cx="44" cy="51"/>
              </a:xfrm>
              <a:custGeom>
                <a:avLst/>
                <a:gdLst>
                  <a:gd name="T0" fmla="*/ 44 w 44"/>
                  <a:gd name="T1" fmla="*/ 51 h 51"/>
                  <a:gd name="T2" fmla="*/ 0 w 44"/>
                  <a:gd name="T3" fmla="*/ 17 h 51"/>
                  <a:gd name="T4" fmla="*/ 44 w 44"/>
                  <a:gd name="T5" fmla="*/ 0 h 51"/>
                  <a:gd name="T6" fmla="*/ 44 w 44"/>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1">
                    <a:moveTo>
                      <a:pt x="44" y="51"/>
                    </a:moveTo>
                    <a:lnTo>
                      <a:pt x="0" y="17"/>
                    </a:lnTo>
                    <a:lnTo>
                      <a:pt x="44" y="0"/>
                    </a:lnTo>
                    <a:lnTo>
                      <a:pt x="4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8" name="Line 198"/>
              <p:cNvSpPr>
                <a:spLocks noChangeShapeType="1"/>
              </p:cNvSpPr>
              <p:nvPr/>
            </p:nvSpPr>
            <p:spPr bwMode="auto">
              <a:xfrm>
                <a:off x="2377" y="1071"/>
                <a:ext cx="1185" cy="119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99" name="Freeform 199"/>
              <p:cNvSpPr>
                <a:spLocks/>
              </p:cNvSpPr>
              <p:nvPr/>
            </p:nvSpPr>
            <p:spPr bwMode="auto">
              <a:xfrm>
                <a:off x="3532" y="2230"/>
                <a:ext cx="52" cy="51"/>
              </a:xfrm>
              <a:custGeom>
                <a:avLst/>
                <a:gdLst>
                  <a:gd name="T0" fmla="*/ 52 w 52"/>
                  <a:gd name="T1" fmla="*/ 51 h 51"/>
                  <a:gd name="T2" fmla="*/ 0 w 52"/>
                  <a:gd name="T3" fmla="*/ 34 h 51"/>
                  <a:gd name="T4" fmla="*/ 35 w 52"/>
                  <a:gd name="T5" fmla="*/ 0 h 51"/>
                  <a:gd name="T6" fmla="*/ 52 w 5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5" y="0"/>
                    </a:lnTo>
                    <a:lnTo>
                      <a:pt x="5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00" name="Freeform 200"/>
              <p:cNvSpPr>
                <a:spLocks/>
              </p:cNvSpPr>
              <p:nvPr/>
            </p:nvSpPr>
            <p:spPr bwMode="auto">
              <a:xfrm>
                <a:off x="3532" y="2230"/>
                <a:ext cx="52" cy="51"/>
              </a:xfrm>
              <a:custGeom>
                <a:avLst/>
                <a:gdLst>
                  <a:gd name="T0" fmla="*/ 52 w 52"/>
                  <a:gd name="T1" fmla="*/ 51 h 51"/>
                  <a:gd name="T2" fmla="*/ 0 w 52"/>
                  <a:gd name="T3" fmla="*/ 34 h 51"/>
                  <a:gd name="T4" fmla="*/ 35 w 52"/>
                  <a:gd name="T5" fmla="*/ 0 h 51"/>
                  <a:gd name="T6" fmla="*/ 52 w 5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5" y="0"/>
                    </a:lnTo>
                    <a:lnTo>
                      <a:pt x="52"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01" name="Line 201"/>
              <p:cNvSpPr>
                <a:spLocks noChangeShapeType="1"/>
              </p:cNvSpPr>
              <p:nvPr/>
            </p:nvSpPr>
            <p:spPr bwMode="auto">
              <a:xfrm>
                <a:off x="890" y="1871"/>
                <a:ext cx="2651" cy="4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02" name="Freeform 202"/>
              <p:cNvSpPr>
                <a:spLocks/>
              </p:cNvSpPr>
              <p:nvPr/>
            </p:nvSpPr>
            <p:spPr bwMode="auto">
              <a:xfrm>
                <a:off x="3524" y="2281"/>
                <a:ext cx="51" cy="44"/>
              </a:xfrm>
              <a:custGeom>
                <a:avLst/>
                <a:gdLst>
                  <a:gd name="T0" fmla="*/ 51 w 51"/>
                  <a:gd name="T1" fmla="*/ 26 h 44"/>
                  <a:gd name="T2" fmla="*/ 0 w 51"/>
                  <a:gd name="T3" fmla="*/ 44 h 44"/>
                  <a:gd name="T4" fmla="*/ 8 w 51"/>
                  <a:gd name="T5" fmla="*/ 0 h 44"/>
                  <a:gd name="T6" fmla="*/ 51 w 51"/>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26"/>
                    </a:moveTo>
                    <a:lnTo>
                      <a:pt x="0" y="44"/>
                    </a:lnTo>
                    <a:lnTo>
                      <a:pt x="8" y="0"/>
                    </a:lnTo>
                    <a:lnTo>
                      <a:pt x="5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03" name="Freeform 203"/>
              <p:cNvSpPr>
                <a:spLocks/>
              </p:cNvSpPr>
              <p:nvPr/>
            </p:nvSpPr>
            <p:spPr bwMode="auto">
              <a:xfrm>
                <a:off x="3524" y="2281"/>
                <a:ext cx="51" cy="44"/>
              </a:xfrm>
              <a:custGeom>
                <a:avLst/>
                <a:gdLst>
                  <a:gd name="T0" fmla="*/ 51 w 51"/>
                  <a:gd name="T1" fmla="*/ 26 h 44"/>
                  <a:gd name="T2" fmla="*/ 0 w 51"/>
                  <a:gd name="T3" fmla="*/ 44 h 44"/>
                  <a:gd name="T4" fmla="*/ 8 w 51"/>
                  <a:gd name="T5" fmla="*/ 0 h 44"/>
                  <a:gd name="T6" fmla="*/ 51 w 51"/>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26"/>
                    </a:moveTo>
                    <a:lnTo>
                      <a:pt x="0" y="44"/>
                    </a:lnTo>
                    <a:lnTo>
                      <a:pt x="8" y="0"/>
                    </a:lnTo>
                    <a:lnTo>
                      <a:pt x="51"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04" name="Line 204"/>
              <p:cNvSpPr>
                <a:spLocks noChangeShapeType="1"/>
              </p:cNvSpPr>
              <p:nvPr/>
            </p:nvSpPr>
            <p:spPr bwMode="auto">
              <a:xfrm>
                <a:off x="2382" y="891"/>
                <a:ext cx="1185" cy="136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2799" name="Freeform 205"/>
            <p:cNvSpPr>
              <a:spLocks/>
            </p:cNvSpPr>
            <p:nvPr/>
          </p:nvSpPr>
          <p:spPr bwMode="auto">
            <a:xfrm>
              <a:off x="3648" y="2369"/>
              <a:ext cx="57" cy="55"/>
            </a:xfrm>
            <a:custGeom>
              <a:avLst/>
              <a:gdLst>
                <a:gd name="T0" fmla="*/ 62 w 52"/>
                <a:gd name="T1" fmla="*/ 59 h 51"/>
                <a:gd name="T2" fmla="*/ 0 w 52"/>
                <a:gd name="T3" fmla="*/ 40 h 51"/>
                <a:gd name="T4" fmla="*/ 52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43" y="0"/>
                  </a:lnTo>
                  <a:lnTo>
                    <a:pt x="5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0" name="Freeform 206"/>
            <p:cNvSpPr>
              <a:spLocks/>
            </p:cNvSpPr>
            <p:nvPr/>
          </p:nvSpPr>
          <p:spPr bwMode="auto">
            <a:xfrm>
              <a:off x="3648" y="2369"/>
              <a:ext cx="57" cy="55"/>
            </a:xfrm>
            <a:custGeom>
              <a:avLst/>
              <a:gdLst>
                <a:gd name="T0" fmla="*/ 62 w 52"/>
                <a:gd name="T1" fmla="*/ 59 h 51"/>
                <a:gd name="T2" fmla="*/ 0 w 52"/>
                <a:gd name="T3" fmla="*/ 40 h 51"/>
                <a:gd name="T4" fmla="*/ 52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43" y="0"/>
                  </a:lnTo>
                  <a:lnTo>
                    <a:pt x="52"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1" name="Line 207"/>
            <p:cNvSpPr>
              <a:spLocks noChangeShapeType="1"/>
            </p:cNvSpPr>
            <p:nvPr/>
          </p:nvSpPr>
          <p:spPr bwMode="auto">
            <a:xfrm>
              <a:off x="2950" y="1247"/>
              <a:ext cx="373" cy="57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2" name="Line 208"/>
            <p:cNvSpPr>
              <a:spLocks noChangeShapeType="1"/>
            </p:cNvSpPr>
            <p:nvPr/>
          </p:nvSpPr>
          <p:spPr bwMode="auto">
            <a:xfrm>
              <a:off x="3323" y="1821"/>
              <a:ext cx="372" cy="573"/>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3" name="Freeform 209"/>
            <p:cNvSpPr>
              <a:spLocks/>
            </p:cNvSpPr>
            <p:nvPr/>
          </p:nvSpPr>
          <p:spPr bwMode="auto">
            <a:xfrm>
              <a:off x="3667" y="2369"/>
              <a:ext cx="48" cy="55"/>
            </a:xfrm>
            <a:custGeom>
              <a:avLst/>
              <a:gdLst>
                <a:gd name="T0" fmla="*/ 52 w 44"/>
                <a:gd name="T1" fmla="*/ 59 h 51"/>
                <a:gd name="T2" fmla="*/ 0 w 44"/>
                <a:gd name="T3" fmla="*/ 30 h 51"/>
                <a:gd name="T4" fmla="*/ 52 w 44"/>
                <a:gd name="T5" fmla="*/ 0 h 51"/>
                <a:gd name="T6" fmla="*/ 52 w 44"/>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1">
                  <a:moveTo>
                    <a:pt x="44" y="51"/>
                  </a:moveTo>
                  <a:lnTo>
                    <a:pt x="0" y="26"/>
                  </a:lnTo>
                  <a:lnTo>
                    <a:pt x="44" y="0"/>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4" name="Freeform 210"/>
            <p:cNvSpPr>
              <a:spLocks/>
            </p:cNvSpPr>
            <p:nvPr/>
          </p:nvSpPr>
          <p:spPr bwMode="auto">
            <a:xfrm>
              <a:off x="3667" y="2369"/>
              <a:ext cx="48" cy="55"/>
            </a:xfrm>
            <a:custGeom>
              <a:avLst/>
              <a:gdLst>
                <a:gd name="T0" fmla="*/ 52 w 44"/>
                <a:gd name="T1" fmla="*/ 59 h 51"/>
                <a:gd name="T2" fmla="*/ 0 w 44"/>
                <a:gd name="T3" fmla="*/ 30 h 51"/>
                <a:gd name="T4" fmla="*/ 52 w 44"/>
                <a:gd name="T5" fmla="*/ 0 h 51"/>
                <a:gd name="T6" fmla="*/ 52 w 44"/>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1">
                  <a:moveTo>
                    <a:pt x="44" y="51"/>
                  </a:moveTo>
                  <a:lnTo>
                    <a:pt x="0" y="26"/>
                  </a:lnTo>
                  <a:lnTo>
                    <a:pt x="44" y="0"/>
                  </a:lnTo>
                  <a:lnTo>
                    <a:pt x="44"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5" name="Line 211"/>
            <p:cNvSpPr>
              <a:spLocks noChangeShapeType="1"/>
            </p:cNvSpPr>
            <p:nvPr/>
          </p:nvSpPr>
          <p:spPr bwMode="auto">
            <a:xfrm flipV="1">
              <a:off x="765" y="2467"/>
              <a:ext cx="2891" cy="3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6" name="Freeform 212"/>
            <p:cNvSpPr>
              <a:spLocks/>
            </p:cNvSpPr>
            <p:nvPr/>
          </p:nvSpPr>
          <p:spPr bwMode="auto">
            <a:xfrm>
              <a:off x="3640" y="2444"/>
              <a:ext cx="55" cy="47"/>
            </a:xfrm>
            <a:custGeom>
              <a:avLst/>
              <a:gdLst>
                <a:gd name="T0" fmla="*/ 59 w 51"/>
                <a:gd name="T1" fmla="*/ 21 h 43"/>
                <a:gd name="T2" fmla="*/ 0 w 51"/>
                <a:gd name="T3" fmla="*/ 51 h 43"/>
                <a:gd name="T4" fmla="*/ 0 w 51"/>
                <a:gd name="T5" fmla="*/ 0 h 43"/>
                <a:gd name="T6" fmla="*/ 59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0" y="43"/>
                  </a:lnTo>
                  <a:lnTo>
                    <a:pt x="0" y="0"/>
                  </a:lnTo>
                  <a:lnTo>
                    <a:pt x="51" y="1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7" name="Freeform 213"/>
            <p:cNvSpPr>
              <a:spLocks/>
            </p:cNvSpPr>
            <p:nvPr/>
          </p:nvSpPr>
          <p:spPr bwMode="auto">
            <a:xfrm>
              <a:off x="3640" y="2444"/>
              <a:ext cx="55" cy="47"/>
            </a:xfrm>
            <a:custGeom>
              <a:avLst/>
              <a:gdLst>
                <a:gd name="T0" fmla="*/ 59 w 51"/>
                <a:gd name="T1" fmla="*/ 21 h 43"/>
                <a:gd name="T2" fmla="*/ 0 w 51"/>
                <a:gd name="T3" fmla="*/ 51 h 43"/>
                <a:gd name="T4" fmla="*/ 0 w 51"/>
                <a:gd name="T5" fmla="*/ 0 h 43"/>
                <a:gd name="T6" fmla="*/ 59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0" y="43"/>
                  </a:lnTo>
                  <a:lnTo>
                    <a:pt x="0" y="0"/>
                  </a:lnTo>
                  <a:lnTo>
                    <a:pt x="51"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8" name="Line 214"/>
            <p:cNvSpPr>
              <a:spLocks noChangeShapeType="1"/>
            </p:cNvSpPr>
            <p:nvPr/>
          </p:nvSpPr>
          <p:spPr bwMode="auto">
            <a:xfrm flipV="1">
              <a:off x="470" y="2064"/>
              <a:ext cx="229" cy="41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9" name="Line 215"/>
            <p:cNvSpPr>
              <a:spLocks noChangeShapeType="1"/>
            </p:cNvSpPr>
            <p:nvPr/>
          </p:nvSpPr>
          <p:spPr bwMode="auto">
            <a:xfrm flipV="1">
              <a:off x="699" y="1654"/>
              <a:ext cx="229" cy="41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0" name="Line 216"/>
            <p:cNvSpPr>
              <a:spLocks noChangeShapeType="1"/>
            </p:cNvSpPr>
            <p:nvPr/>
          </p:nvSpPr>
          <p:spPr bwMode="auto">
            <a:xfrm flipV="1">
              <a:off x="928" y="1242"/>
              <a:ext cx="229" cy="412"/>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1" name="Freeform 217"/>
            <p:cNvSpPr>
              <a:spLocks/>
            </p:cNvSpPr>
            <p:nvPr/>
          </p:nvSpPr>
          <p:spPr bwMode="auto">
            <a:xfrm>
              <a:off x="1128" y="1198"/>
              <a:ext cx="47" cy="56"/>
            </a:xfrm>
            <a:custGeom>
              <a:avLst/>
              <a:gdLst>
                <a:gd name="T0" fmla="*/ 51 w 43"/>
                <a:gd name="T1" fmla="*/ 0 h 52"/>
                <a:gd name="T2" fmla="*/ 51 w 43"/>
                <a:gd name="T3" fmla="*/ 60 h 52"/>
                <a:gd name="T4" fmla="*/ 0 w 43"/>
                <a:gd name="T5" fmla="*/ 30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12" name="Freeform 218"/>
            <p:cNvSpPr>
              <a:spLocks/>
            </p:cNvSpPr>
            <p:nvPr/>
          </p:nvSpPr>
          <p:spPr bwMode="auto">
            <a:xfrm>
              <a:off x="1128" y="1198"/>
              <a:ext cx="47" cy="56"/>
            </a:xfrm>
            <a:custGeom>
              <a:avLst/>
              <a:gdLst>
                <a:gd name="T0" fmla="*/ 51 w 43"/>
                <a:gd name="T1" fmla="*/ 0 h 52"/>
                <a:gd name="T2" fmla="*/ 51 w 43"/>
                <a:gd name="T3" fmla="*/ 60 h 52"/>
                <a:gd name="T4" fmla="*/ 0 w 43"/>
                <a:gd name="T5" fmla="*/ 30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13" name="Line 219"/>
            <p:cNvSpPr>
              <a:spLocks noChangeShapeType="1"/>
            </p:cNvSpPr>
            <p:nvPr/>
          </p:nvSpPr>
          <p:spPr bwMode="auto">
            <a:xfrm flipV="1">
              <a:off x="470" y="1444"/>
              <a:ext cx="2636" cy="103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4" name="Freeform 220"/>
            <p:cNvSpPr>
              <a:spLocks/>
            </p:cNvSpPr>
            <p:nvPr/>
          </p:nvSpPr>
          <p:spPr bwMode="auto">
            <a:xfrm>
              <a:off x="3082" y="1424"/>
              <a:ext cx="57" cy="47"/>
            </a:xfrm>
            <a:custGeom>
              <a:avLst/>
              <a:gdLst>
                <a:gd name="T0" fmla="*/ 62 w 52"/>
                <a:gd name="T1" fmla="*/ 0 h 43"/>
                <a:gd name="T2" fmla="*/ 21 w 52"/>
                <a:gd name="T3" fmla="*/ 51 h 43"/>
                <a:gd name="T4" fmla="*/ 0 w 52"/>
                <a:gd name="T5" fmla="*/ 0 h 43"/>
                <a:gd name="T6" fmla="*/ 6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17" y="43"/>
                  </a:lnTo>
                  <a:lnTo>
                    <a:pt x="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15" name="Freeform 221"/>
            <p:cNvSpPr>
              <a:spLocks/>
            </p:cNvSpPr>
            <p:nvPr/>
          </p:nvSpPr>
          <p:spPr bwMode="auto">
            <a:xfrm>
              <a:off x="3082" y="1424"/>
              <a:ext cx="57" cy="47"/>
            </a:xfrm>
            <a:custGeom>
              <a:avLst/>
              <a:gdLst>
                <a:gd name="T0" fmla="*/ 62 w 52"/>
                <a:gd name="T1" fmla="*/ 0 h 43"/>
                <a:gd name="T2" fmla="*/ 21 w 52"/>
                <a:gd name="T3" fmla="*/ 51 h 43"/>
                <a:gd name="T4" fmla="*/ 0 w 52"/>
                <a:gd name="T5" fmla="*/ 0 h 43"/>
                <a:gd name="T6" fmla="*/ 6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17" y="43"/>
                  </a:lnTo>
                  <a:lnTo>
                    <a:pt x="0" y="0"/>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16" name="Line 222"/>
            <p:cNvSpPr>
              <a:spLocks noChangeShapeType="1"/>
            </p:cNvSpPr>
            <p:nvPr/>
          </p:nvSpPr>
          <p:spPr bwMode="auto">
            <a:xfrm flipH="1" flipV="1">
              <a:off x="529" y="2540"/>
              <a:ext cx="606" cy="67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7" name="Freeform 223"/>
            <p:cNvSpPr>
              <a:spLocks/>
            </p:cNvSpPr>
            <p:nvPr/>
          </p:nvSpPr>
          <p:spPr bwMode="auto">
            <a:xfrm>
              <a:off x="496" y="2501"/>
              <a:ext cx="56" cy="56"/>
            </a:xfrm>
            <a:custGeom>
              <a:avLst/>
              <a:gdLst>
                <a:gd name="T0" fmla="*/ 0 w 51"/>
                <a:gd name="T1" fmla="*/ 0 h 51"/>
                <a:gd name="T2" fmla="*/ 61 w 51"/>
                <a:gd name="T3" fmla="*/ 21 h 51"/>
                <a:gd name="T4" fmla="*/ 10 w 51"/>
                <a:gd name="T5" fmla="*/ 61 h 51"/>
                <a:gd name="T6" fmla="*/ 0 w 5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0"/>
                  </a:moveTo>
                  <a:lnTo>
                    <a:pt x="51" y="17"/>
                  </a:lnTo>
                  <a:lnTo>
                    <a:pt x="8" y="5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18" name="Freeform 224"/>
            <p:cNvSpPr>
              <a:spLocks/>
            </p:cNvSpPr>
            <p:nvPr/>
          </p:nvSpPr>
          <p:spPr bwMode="auto">
            <a:xfrm>
              <a:off x="496" y="2501"/>
              <a:ext cx="56" cy="56"/>
            </a:xfrm>
            <a:custGeom>
              <a:avLst/>
              <a:gdLst>
                <a:gd name="T0" fmla="*/ 0 w 51"/>
                <a:gd name="T1" fmla="*/ 0 h 51"/>
                <a:gd name="T2" fmla="*/ 61 w 51"/>
                <a:gd name="T3" fmla="*/ 21 h 51"/>
                <a:gd name="T4" fmla="*/ 10 w 51"/>
                <a:gd name="T5" fmla="*/ 61 h 51"/>
                <a:gd name="T6" fmla="*/ 0 w 5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0"/>
                  </a:moveTo>
                  <a:lnTo>
                    <a:pt x="51" y="17"/>
                  </a:lnTo>
                  <a:lnTo>
                    <a:pt x="8" y="51"/>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19" name="Line 225"/>
            <p:cNvSpPr>
              <a:spLocks noChangeShapeType="1"/>
            </p:cNvSpPr>
            <p:nvPr/>
          </p:nvSpPr>
          <p:spPr bwMode="auto">
            <a:xfrm flipH="1" flipV="1">
              <a:off x="548" y="2514"/>
              <a:ext cx="1613" cy="81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0" name="Freeform 226"/>
            <p:cNvSpPr>
              <a:spLocks/>
            </p:cNvSpPr>
            <p:nvPr/>
          </p:nvSpPr>
          <p:spPr bwMode="auto">
            <a:xfrm>
              <a:off x="505" y="2491"/>
              <a:ext cx="57" cy="47"/>
            </a:xfrm>
            <a:custGeom>
              <a:avLst/>
              <a:gdLst>
                <a:gd name="T0" fmla="*/ 0 w 52"/>
                <a:gd name="T1" fmla="*/ 0 h 43"/>
                <a:gd name="T2" fmla="*/ 62 w 52"/>
                <a:gd name="T3" fmla="*/ 0 h 43"/>
                <a:gd name="T4" fmla="*/ 4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21" name="Freeform 227"/>
            <p:cNvSpPr>
              <a:spLocks/>
            </p:cNvSpPr>
            <p:nvPr/>
          </p:nvSpPr>
          <p:spPr bwMode="auto">
            <a:xfrm>
              <a:off x="505" y="2491"/>
              <a:ext cx="57" cy="47"/>
            </a:xfrm>
            <a:custGeom>
              <a:avLst/>
              <a:gdLst>
                <a:gd name="T0" fmla="*/ 0 w 52"/>
                <a:gd name="T1" fmla="*/ 0 h 43"/>
                <a:gd name="T2" fmla="*/ 62 w 52"/>
                <a:gd name="T3" fmla="*/ 0 h 43"/>
                <a:gd name="T4" fmla="*/ 4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22" name="Line 228"/>
            <p:cNvSpPr>
              <a:spLocks noChangeShapeType="1"/>
            </p:cNvSpPr>
            <p:nvPr/>
          </p:nvSpPr>
          <p:spPr bwMode="auto">
            <a:xfrm flipH="1" flipV="1">
              <a:off x="1074" y="2805"/>
              <a:ext cx="529" cy="29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3" name="Line 229"/>
            <p:cNvSpPr>
              <a:spLocks noChangeShapeType="1"/>
            </p:cNvSpPr>
            <p:nvPr/>
          </p:nvSpPr>
          <p:spPr bwMode="auto">
            <a:xfrm flipH="1" flipV="1">
              <a:off x="545" y="2517"/>
              <a:ext cx="529" cy="28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4" name="Freeform 230"/>
            <p:cNvSpPr>
              <a:spLocks/>
            </p:cNvSpPr>
            <p:nvPr/>
          </p:nvSpPr>
          <p:spPr bwMode="auto">
            <a:xfrm>
              <a:off x="505" y="2491"/>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25" name="Freeform 231"/>
            <p:cNvSpPr>
              <a:spLocks/>
            </p:cNvSpPr>
            <p:nvPr/>
          </p:nvSpPr>
          <p:spPr bwMode="auto">
            <a:xfrm>
              <a:off x="505" y="2491"/>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26" name="Line 232"/>
            <p:cNvSpPr>
              <a:spLocks noChangeShapeType="1"/>
            </p:cNvSpPr>
            <p:nvPr/>
          </p:nvSpPr>
          <p:spPr bwMode="auto">
            <a:xfrm>
              <a:off x="2950" y="1247"/>
              <a:ext cx="236" cy="29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7" name="Line 233"/>
            <p:cNvSpPr>
              <a:spLocks noChangeShapeType="1"/>
            </p:cNvSpPr>
            <p:nvPr/>
          </p:nvSpPr>
          <p:spPr bwMode="auto">
            <a:xfrm>
              <a:off x="3186" y="1544"/>
              <a:ext cx="236" cy="29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8" name="Line 234"/>
            <p:cNvSpPr>
              <a:spLocks noChangeShapeType="1"/>
            </p:cNvSpPr>
            <p:nvPr/>
          </p:nvSpPr>
          <p:spPr bwMode="auto">
            <a:xfrm>
              <a:off x="3422" y="1842"/>
              <a:ext cx="236" cy="295"/>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9" name="Line 235"/>
            <p:cNvSpPr>
              <a:spLocks noChangeShapeType="1"/>
            </p:cNvSpPr>
            <p:nvPr/>
          </p:nvSpPr>
          <p:spPr bwMode="auto">
            <a:xfrm>
              <a:off x="3658" y="2137"/>
              <a:ext cx="236" cy="297"/>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30" name="Freeform 236"/>
            <p:cNvSpPr>
              <a:spLocks/>
            </p:cNvSpPr>
            <p:nvPr/>
          </p:nvSpPr>
          <p:spPr bwMode="auto">
            <a:xfrm>
              <a:off x="3856" y="2406"/>
              <a:ext cx="57" cy="57"/>
            </a:xfrm>
            <a:custGeom>
              <a:avLst/>
              <a:gdLst>
                <a:gd name="T0" fmla="*/ 62 w 52"/>
                <a:gd name="T1" fmla="*/ 62 h 52"/>
                <a:gd name="T2" fmla="*/ 0 w 52"/>
                <a:gd name="T3" fmla="*/ 42 h 52"/>
                <a:gd name="T4" fmla="*/ 52 w 52"/>
                <a:gd name="T5" fmla="*/ 0 h 52"/>
                <a:gd name="T6" fmla="*/ 62 w 52"/>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31" name="Freeform 237"/>
            <p:cNvSpPr>
              <a:spLocks/>
            </p:cNvSpPr>
            <p:nvPr/>
          </p:nvSpPr>
          <p:spPr bwMode="auto">
            <a:xfrm>
              <a:off x="3856" y="2406"/>
              <a:ext cx="57" cy="57"/>
            </a:xfrm>
            <a:custGeom>
              <a:avLst/>
              <a:gdLst>
                <a:gd name="T0" fmla="*/ 62 w 52"/>
                <a:gd name="T1" fmla="*/ 62 h 52"/>
                <a:gd name="T2" fmla="*/ 0 w 52"/>
                <a:gd name="T3" fmla="*/ 42 h 52"/>
                <a:gd name="T4" fmla="*/ 52 w 52"/>
                <a:gd name="T5" fmla="*/ 0 h 52"/>
                <a:gd name="T6" fmla="*/ 62 w 52"/>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32" name="Line 238"/>
            <p:cNvSpPr>
              <a:spLocks noChangeShapeType="1"/>
            </p:cNvSpPr>
            <p:nvPr/>
          </p:nvSpPr>
          <p:spPr bwMode="auto">
            <a:xfrm flipH="1" flipV="1">
              <a:off x="2544" y="1358"/>
              <a:ext cx="1257" cy="18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33" name="Line 239"/>
            <p:cNvSpPr>
              <a:spLocks noChangeShapeType="1"/>
            </p:cNvSpPr>
            <p:nvPr/>
          </p:nvSpPr>
          <p:spPr bwMode="auto">
            <a:xfrm flipH="1" flipV="1">
              <a:off x="1283" y="1179"/>
              <a:ext cx="1261" cy="179"/>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34" name="Freeform 240"/>
            <p:cNvSpPr>
              <a:spLocks/>
            </p:cNvSpPr>
            <p:nvPr/>
          </p:nvSpPr>
          <p:spPr bwMode="auto">
            <a:xfrm>
              <a:off x="1242" y="1151"/>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35" name="Freeform 241"/>
            <p:cNvSpPr>
              <a:spLocks/>
            </p:cNvSpPr>
            <p:nvPr/>
          </p:nvSpPr>
          <p:spPr bwMode="auto">
            <a:xfrm>
              <a:off x="1242" y="1151"/>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36" name="Line 242"/>
            <p:cNvSpPr>
              <a:spLocks noChangeShapeType="1"/>
            </p:cNvSpPr>
            <p:nvPr/>
          </p:nvSpPr>
          <p:spPr bwMode="auto">
            <a:xfrm flipH="1" flipV="1">
              <a:off x="2931" y="1457"/>
              <a:ext cx="870" cy="8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37" name="Line 243"/>
            <p:cNvSpPr>
              <a:spLocks noChangeShapeType="1"/>
            </p:cNvSpPr>
            <p:nvPr/>
          </p:nvSpPr>
          <p:spPr bwMode="auto">
            <a:xfrm flipH="1" flipV="1">
              <a:off x="2058" y="1377"/>
              <a:ext cx="873" cy="8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38" name="Freeform 244"/>
            <p:cNvSpPr>
              <a:spLocks/>
            </p:cNvSpPr>
            <p:nvPr/>
          </p:nvSpPr>
          <p:spPr bwMode="auto">
            <a:xfrm>
              <a:off x="2016" y="1349"/>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39" name="Freeform 245"/>
            <p:cNvSpPr>
              <a:spLocks/>
            </p:cNvSpPr>
            <p:nvPr/>
          </p:nvSpPr>
          <p:spPr bwMode="auto">
            <a:xfrm>
              <a:off x="2016" y="1349"/>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40" name="Line 246"/>
            <p:cNvSpPr>
              <a:spLocks noChangeShapeType="1"/>
            </p:cNvSpPr>
            <p:nvPr/>
          </p:nvSpPr>
          <p:spPr bwMode="auto">
            <a:xfrm flipH="1" flipV="1">
              <a:off x="3271" y="1429"/>
              <a:ext cx="530" cy="11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41" name="Freeform 247"/>
            <p:cNvSpPr>
              <a:spLocks/>
            </p:cNvSpPr>
            <p:nvPr/>
          </p:nvSpPr>
          <p:spPr bwMode="auto">
            <a:xfrm>
              <a:off x="3224" y="1405"/>
              <a:ext cx="56" cy="47"/>
            </a:xfrm>
            <a:custGeom>
              <a:avLst/>
              <a:gdLst>
                <a:gd name="T0" fmla="*/ 0 w 51"/>
                <a:gd name="T1" fmla="*/ 11 h 43"/>
                <a:gd name="T2" fmla="*/ 61 w 51"/>
                <a:gd name="T3" fmla="*/ 0 h 43"/>
                <a:gd name="T4" fmla="*/ 52 w 51"/>
                <a:gd name="T5" fmla="*/ 51 h 43"/>
                <a:gd name="T6" fmla="*/ 0 w 51"/>
                <a:gd name="T7" fmla="*/ 1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9"/>
                  </a:moveTo>
                  <a:lnTo>
                    <a:pt x="51" y="0"/>
                  </a:lnTo>
                  <a:lnTo>
                    <a:pt x="43" y="4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42" name="Freeform 248"/>
            <p:cNvSpPr>
              <a:spLocks/>
            </p:cNvSpPr>
            <p:nvPr/>
          </p:nvSpPr>
          <p:spPr bwMode="auto">
            <a:xfrm>
              <a:off x="3224" y="1405"/>
              <a:ext cx="56" cy="47"/>
            </a:xfrm>
            <a:custGeom>
              <a:avLst/>
              <a:gdLst>
                <a:gd name="T0" fmla="*/ 0 w 51"/>
                <a:gd name="T1" fmla="*/ 11 h 43"/>
                <a:gd name="T2" fmla="*/ 61 w 51"/>
                <a:gd name="T3" fmla="*/ 0 h 43"/>
                <a:gd name="T4" fmla="*/ 52 w 51"/>
                <a:gd name="T5" fmla="*/ 51 h 43"/>
                <a:gd name="T6" fmla="*/ 0 w 51"/>
                <a:gd name="T7" fmla="*/ 1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9"/>
                  </a:moveTo>
                  <a:lnTo>
                    <a:pt x="51" y="0"/>
                  </a:lnTo>
                  <a:lnTo>
                    <a:pt x="43" y="43"/>
                  </a:lnTo>
                  <a:lnTo>
                    <a:pt x="0" y="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43" name="Line 249"/>
            <p:cNvSpPr>
              <a:spLocks noChangeShapeType="1"/>
            </p:cNvSpPr>
            <p:nvPr/>
          </p:nvSpPr>
          <p:spPr bwMode="auto">
            <a:xfrm flipH="1">
              <a:off x="2632" y="1540"/>
              <a:ext cx="1169" cy="1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44" name="Line 250"/>
            <p:cNvSpPr>
              <a:spLocks noChangeShapeType="1"/>
            </p:cNvSpPr>
            <p:nvPr/>
          </p:nvSpPr>
          <p:spPr bwMode="auto">
            <a:xfrm flipH="1">
              <a:off x="1458" y="1558"/>
              <a:ext cx="1174" cy="22"/>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45" name="Freeform 251"/>
            <p:cNvSpPr>
              <a:spLocks/>
            </p:cNvSpPr>
            <p:nvPr/>
          </p:nvSpPr>
          <p:spPr bwMode="auto">
            <a:xfrm>
              <a:off x="1411" y="1546"/>
              <a:ext cx="57" cy="49"/>
            </a:xfrm>
            <a:custGeom>
              <a:avLst/>
              <a:gdLst>
                <a:gd name="T0" fmla="*/ 0 w 52"/>
                <a:gd name="T1" fmla="*/ 32 h 44"/>
                <a:gd name="T2" fmla="*/ 62 w 52"/>
                <a:gd name="T3" fmla="*/ 0 h 44"/>
                <a:gd name="T4" fmla="*/ 62 w 52"/>
                <a:gd name="T5" fmla="*/ 55 h 44"/>
                <a:gd name="T6" fmla="*/ 0 w 52"/>
                <a:gd name="T7" fmla="*/ 32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26"/>
                  </a:moveTo>
                  <a:lnTo>
                    <a:pt x="52" y="0"/>
                  </a:lnTo>
                  <a:lnTo>
                    <a:pt x="52" y="44"/>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46" name="Freeform 252"/>
            <p:cNvSpPr>
              <a:spLocks/>
            </p:cNvSpPr>
            <p:nvPr/>
          </p:nvSpPr>
          <p:spPr bwMode="auto">
            <a:xfrm>
              <a:off x="1411" y="1546"/>
              <a:ext cx="57" cy="49"/>
            </a:xfrm>
            <a:custGeom>
              <a:avLst/>
              <a:gdLst>
                <a:gd name="T0" fmla="*/ 0 w 52"/>
                <a:gd name="T1" fmla="*/ 32 h 44"/>
                <a:gd name="T2" fmla="*/ 62 w 52"/>
                <a:gd name="T3" fmla="*/ 0 h 44"/>
                <a:gd name="T4" fmla="*/ 62 w 52"/>
                <a:gd name="T5" fmla="*/ 55 h 44"/>
                <a:gd name="T6" fmla="*/ 0 w 52"/>
                <a:gd name="T7" fmla="*/ 32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26"/>
                  </a:moveTo>
                  <a:lnTo>
                    <a:pt x="52" y="0"/>
                  </a:lnTo>
                  <a:lnTo>
                    <a:pt x="52" y="44"/>
                  </a:lnTo>
                  <a:lnTo>
                    <a:pt x="0"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47" name="Line 253"/>
            <p:cNvSpPr>
              <a:spLocks noChangeShapeType="1"/>
            </p:cNvSpPr>
            <p:nvPr/>
          </p:nvSpPr>
          <p:spPr bwMode="auto">
            <a:xfrm flipV="1">
              <a:off x="831" y="1632"/>
              <a:ext cx="1442" cy="8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48" name="Line 254"/>
            <p:cNvSpPr>
              <a:spLocks noChangeShapeType="1"/>
            </p:cNvSpPr>
            <p:nvPr/>
          </p:nvSpPr>
          <p:spPr bwMode="auto">
            <a:xfrm flipV="1">
              <a:off x="2273" y="1544"/>
              <a:ext cx="1442" cy="8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49" name="Freeform 255"/>
            <p:cNvSpPr>
              <a:spLocks/>
            </p:cNvSpPr>
            <p:nvPr/>
          </p:nvSpPr>
          <p:spPr bwMode="auto">
            <a:xfrm>
              <a:off x="3695" y="1519"/>
              <a:ext cx="57" cy="47"/>
            </a:xfrm>
            <a:custGeom>
              <a:avLst/>
              <a:gdLst>
                <a:gd name="T0" fmla="*/ 62 w 52"/>
                <a:gd name="T1" fmla="*/ 21 h 43"/>
                <a:gd name="T2" fmla="*/ 11 w 52"/>
                <a:gd name="T3" fmla="*/ 51 h 43"/>
                <a:gd name="T4" fmla="*/ 0 w 52"/>
                <a:gd name="T5" fmla="*/ 0 h 43"/>
                <a:gd name="T6" fmla="*/ 62 w 52"/>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9" y="43"/>
                  </a:lnTo>
                  <a:lnTo>
                    <a:pt x="0" y="0"/>
                  </a:lnTo>
                  <a:lnTo>
                    <a:pt x="5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50" name="Freeform 256"/>
            <p:cNvSpPr>
              <a:spLocks/>
            </p:cNvSpPr>
            <p:nvPr/>
          </p:nvSpPr>
          <p:spPr bwMode="auto">
            <a:xfrm>
              <a:off x="3695" y="1519"/>
              <a:ext cx="57" cy="47"/>
            </a:xfrm>
            <a:custGeom>
              <a:avLst/>
              <a:gdLst>
                <a:gd name="T0" fmla="*/ 62 w 52"/>
                <a:gd name="T1" fmla="*/ 21 h 43"/>
                <a:gd name="T2" fmla="*/ 11 w 52"/>
                <a:gd name="T3" fmla="*/ 51 h 43"/>
                <a:gd name="T4" fmla="*/ 0 w 52"/>
                <a:gd name="T5" fmla="*/ 0 h 43"/>
                <a:gd name="T6" fmla="*/ 62 w 52"/>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9" y="43"/>
                  </a:lnTo>
                  <a:lnTo>
                    <a:pt x="0" y="0"/>
                  </a:lnTo>
                  <a:lnTo>
                    <a:pt x="52"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51" name="Line 257"/>
            <p:cNvSpPr>
              <a:spLocks noChangeShapeType="1"/>
            </p:cNvSpPr>
            <p:nvPr/>
          </p:nvSpPr>
          <p:spPr bwMode="auto">
            <a:xfrm>
              <a:off x="1029" y="1358"/>
              <a:ext cx="2686" cy="17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52" name="Freeform 258"/>
            <p:cNvSpPr>
              <a:spLocks/>
            </p:cNvSpPr>
            <p:nvPr/>
          </p:nvSpPr>
          <p:spPr bwMode="auto">
            <a:xfrm>
              <a:off x="3695" y="1499"/>
              <a:ext cx="57" cy="47"/>
            </a:xfrm>
            <a:custGeom>
              <a:avLst/>
              <a:gdLst>
                <a:gd name="T0" fmla="*/ 62 w 52"/>
                <a:gd name="T1" fmla="*/ 31 h 43"/>
                <a:gd name="T2" fmla="*/ 0 w 52"/>
                <a:gd name="T3" fmla="*/ 51 h 43"/>
                <a:gd name="T4" fmla="*/ 11 w 52"/>
                <a:gd name="T5" fmla="*/ 0 h 43"/>
                <a:gd name="T6" fmla="*/ 62 w 52"/>
                <a:gd name="T7" fmla="*/ 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53" name="Freeform 259"/>
            <p:cNvSpPr>
              <a:spLocks/>
            </p:cNvSpPr>
            <p:nvPr/>
          </p:nvSpPr>
          <p:spPr bwMode="auto">
            <a:xfrm>
              <a:off x="3695" y="1499"/>
              <a:ext cx="57" cy="47"/>
            </a:xfrm>
            <a:custGeom>
              <a:avLst/>
              <a:gdLst>
                <a:gd name="T0" fmla="*/ 62 w 52"/>
                <a:gd name="T1" fmla="*/ 31 h 43"/>
                <a:gd name="T2" fmla="*/ 0 w 52"/>
                <a:gd name="T3" fmla="*/ 51 h 43"/>
                <a:gd name="T4" fmla="*/ 11 w 52"/>
                <a:gd name="T5" fmla="*/ 0 h 43"/>
                <a:gd name="T6" fmla="*/ 62 w 52"/>
                <a:gd name="T7" fmla="*/ 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54" name="Line 260"/>
            <p:cNvSpPr>
              <a:spLocks noChangeShapeType="1"/>
            </p:cNvSpPr>
            <p:nvPr/>
          </p:nvSpPr>
          <p:spPr bwMode="auto">
            <a:xfrm flipH="1" flipV="1">
              <a:off x="2846" y="1668"/>
              <a:ext cx="397" cy="1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55" name="Line 261"/>
            <p:cNvSpPr>
              <a:spLocks noChangeShapeType="1"/>
            </p:cNvSpPr>
            <p:nvPr/>
          </p:nvSpPr>
          <p:spPr bwMode="auto">
            <a:xfrm flipH="1" flipV="1">
              <a:off x="2450" y="1533"/>
              <a:ext cx="396" cy="13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56" name="Line 262"/>
            <p:cNvSpPr>
              <a:spLocks noChangeShapeType="1"/>
            </p:cNvSpPr>
            <p:nvPr/>
          </p:nvSpPr>
          <p:spPr bwMode="auto">
            <a:xfrm flipH="1" flipV="1">
              <a:off x="2053" y="1396"/>
              <a:ext cx="397" cy="13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57" name="Freeform 263"/>
            <p:cNvSpPr>
              <a:spLocks/>
            </p:cNvSpPr>
            <p:nvPr/>
          </p:nvSpPr>
          <p:spPr bwMode="auto">
            <a:xfrm>
              <a:off x="2016" y="1377"/>
              <a:ext cx="56" cy="38"/>
            </a:xfrm>
            <a:custGeom>
              <a:avLst/>
              <a:gdLst>
                <a:gd name="T0" fmla="*/ 0 w 51"/>
                <a:gd name="T1" fmla="*/ 0 h 35"/>
                <a:gd name="T2" fmla="*/ 61 w 51"/>
                <a:gd name="T3" fmla="*/ 0 h 35"/>
                <a:gd name="T4" fmla="*/ 41 w 51"/>
                <a:gd name="T5" fmla="*/ 41 h 35"/>
                <a:gd name="T6" fmla="*/ 0 w 51"/>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5">
                  <a:moveTo>
                    <a:pt x="0" y="0"/>
                  </a:moveTo>
                  <a:lnTo>
                    <a:pt x="51" y="0"/>
                  </a:lnTo>
                  <a:lnTo>
                    <a:pt x="34" y="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58" name="Freeform 264"/>
            <p:cNvSpPr>
              <a:spLocks/>
            </p:cNvSpPr>
            <p:nvPr/>
          </p:nvSpPr>
          <p:spPr bwMode="auto">
            <a:xfrm>
              <a:off x="2016" y="1377"/>
              <a:ext cx="56" cy="38"/>
            </a:xfrm>
            <a:custGeom>
              <a:avLst/>
              <a:gdLst>
                <a:gd name="T0" fmla="*/ 0 w 51"/>
                <a:gd name="T1" fmla="*/ 0 h 35"/>
                <a:gd name="T2" fmla="*/ 61 w 51"/>
                <a:gd name="T3" fmla="*/ 0 h 35"/>
                <a:gd name="T4" fmla="*/ 41 w 51"/>
                <a:gd name="T5" fmla="*/ 41 h 35"/>
                <a:gd name="T6" fmla="*/ 0 w 51"/>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5">
                  <a:moveTo>
                    <a:pt x="0" y="0"/>
                  </a:moveTo>
                  <a:lnTo>
                    <a:pt x="51" y="0"/>
                  </a:lnTo>
                  <a:lnTo>
                    <a:pt x="34" y="35"/>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59" name="Line 265"/>
            <p:cNvSpPr>
              <a:spLocks noChangeShapeType="1"/>
            </p:cNvSpPr>
            <p:nvPr/>
          </p:nvSpPr>
          <p:spPr bwMode="auto">
            <a:xfrm flipH="1" flipV="1">
              <a:off x="2756" y="1762"/>
              <a:ext cx="487" cy="4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60" name="Line 266"/>
            <p:cNvSpPr>
              <a:spLocks noChangeShapeType="1"/>
            </p:cNvSpPr>
            <p:nvPr/>
          </p:nvSpPr>
          <p:spPr bwMode="auto">
            <a:xfrm flipH="1" flipV="1">
              <a:off x="2271" y="1717"/>
              <a:ext cx="485" cy="4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61" name="Freeform 267"/>
            <p:cNvSpPr>
              <a:spLocks/>
            </p:cNvSpPr>
            <p:nvPr/>
          </p:nvSpPr>
          <p:spPr bwMode="auto">
            <a:xfrm>
              <a:off x="2224" y="1689"/>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62" name="Freeform 268"/>
            <p:cNvSpPr>
              <a:spLocks/>
            </p:cNvSpPr>
            <p:nvPr/>
          </p:nvSpPr>
          <p:spPr bwMode="auto">
            <a:xfrm>
              <a:off x="2224" y="1689"/>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63" name="Line 269"/>
            <p:cNvSpPr>
              <a:spLocks noChangeShapeType="1"/>
            </p:cNvSpPr>
            <p:nvPr/>
          </p:nvSpPr>
          <p:spPr bwMode="auto">
            <a:xfrm flipH="1" flipV="1">
              <a:off x="3200" y="1497"/>
              <a:ext cx="43" cy="30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64" name="Freeform 270"/>
            <p:cNvSpPr>
              <a:spLocks/>
            </p:cNvSpPr>
            <p:nvPr/>
          </p:nvSpPr>
          <p:spPr bwMode="auto">
            <a:xfrm>
              <a:off x="3167" y="1452"/>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65" name="Freeform 271"/>
            <p:cNvSpPr>
              <a:spLocks/>
            </p:cNvSpPr>
            <p:nvPr/>
          </p:nvSpPr>
          <p:spPr bwMode="auto">
            <a:xfrm>
              <a:off x="3167" y="1452"/>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66" name="Line 272"/>
            <p:cNvSpPr>
              <a:spLocks noChangeShapeType="1"/>
            </p:cNvSpPr>
            <p:nvPr/>
          </p:nvSpPr>
          <p:spPr bwMode="auto">
            <a:xfrm>
              <a:off x="831" y="1717"/>
              <a:ext cx="1161" cy="4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67" name="Line 273"/>
            <p:cNvSpPr>
              <a:spLocks noChangeShapeType="1"/>
            </p:cNvSpPr>
            <p:nvPr/>
          </p:nvSpPr>
          <p:spPr bwMode="auto">
            <a:xfrm>
              <a:off x="1992" y="1760"/>
              <a:ext cx="1163" cy="3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68" name="Freeform 274"/>
            <p:cNvSpPr>
              <a:spLocks/>
            </p:cNvSpPr>
            <p:nvPr/>
          </p:nvSpPr>
          <p:spPr bwMode="auto">
            <a:xfrm>
              <a:off x="3139" y="1764"/>
              <a:ext cx="57" cy="47"/>
            </a:xfrm>
            <a:custGeom>
              <a:avLst/>
              <a:gdLst>
                <a:gd name="T0" fmla="*/ 62 w 52"/>
                <a:gd name="T1" fmla="*/ 31 h 43"/>
                <a:gd name="T2" fmla="*/ 0 w 52"/>
                <a:gd name="T3" fmla="*/ 51 h 43"/>
                <a:gd name="T4" fmla="*/ 11 w 52"/>
                <a:gd name="T5" fmla="*/ 0 h 43"/>
                <a:gd name="T6" fmla="*/ 62 w 52"/>
                <a:gd name="T7" fmla="*/ 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69" name="Freeform 275"/>
            <p:cNvSpPr>
              <a:spLocks/>
            </p:cNvSpPr>
            <p:nvPr/>
          </p:nvSpPr>
          <p:spPr bwMode="auto">
            <a:xfrm>
              <a:off x="3139" y="1764"/>
              <a:ext cx="57" cy="47"/>
            </a:xfrm>
            <a:custGeom>
              <a:avLst/>
              <a:gdLst>
                <a:gd name="T0" fmla="*/ 62 w 52"/>
                <a:gd name="T1" fmla="*/ 31 h 43"/>
                <a:gd name="T2" fmla="*/ 0 w 52"/>
                <a:gd name="T3" fmla="*/ 51 h 43"/>
                <a:gd name="T4" fmla="*/ 11 w 52"/>
                <a:gd name="T5" fmla="*/ 0 h 43"/>
                <a:gd name="T6" fmla="*/ 62 w 52"/>
                <a:gd name="T7" fmla="*/ 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70" name="Line 276"/>
            <p:cNvSpPr>
              <a:spLocks noChangeShapeType="1"/>
            </p:cNvSpPr>
            <p:nvPr/>
          </p:nvSpPr>
          <p:spPr bwMode="auto">
            <a:xfrm flipH="1" flipV="1">
              <a:off x="1619" y="2986"/>
              <a:ext cx="542" cy="34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71" name="Line 277"/>
            <p:cNvSpPr>
              <a:spLocks noChangeShapeType="1"/>
            </p:cNvSpPr>
            <p:nvPr/>
          </p:nvSpPr>
          <p:spPr bwMode="auto">
            <a:xfrm flipH="1" flipV="1">
              <a:off x="1079" y="2642"/>
              <a:ext cx="540" cy="34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72" name="Freeform 278"/>
            <p:cNvSpPr>
              <a:spLocks/>
            </p:cNvSpPr>
            <p:nvPr/>
          </p:nvSpPr>
          <p:spPr bwMode="auto">
            <a:xfrm>
              <a:off x="1043" y="2614"/>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73" name="Freeform 279"/>
            <p:cNvSpPr>
              <a:spLocks/>
            </p:cNvSpPr>
            <p:nvPr/>
          </p:nvSpPr>
          <p:spPr bwMode="auto">
            <a:xfrm>
              <a:off x="1043" y="2614"/>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74" name="Line 280"/>
            <p:cNvSpPr>
              <a:spLocks noChangeShapeType="1"/>
            </p:cNvSpPr>
            <p:nvPr/>
          </p:nvSpPr>
          <p:spPr bwMode="auto">
            <a:xfrm flipH="1" flipV="1">
              <a:off x="925" y="2566"/>
              <a:ext cx="81" cy="2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75" name="Line 281"/>
            <p:cNvSpPr>
              <a:spLocks noChangeShapeType="1"/>
            </p:cNvSpPr>
            <p:nvPr/>
          </p:nvSpPr>
          <p:spPr bwMode="auto">
            <a:xfrm flipH="1" flipV="1">
              <a:off x="847" y="2536"/>
              <a:ext cx="78" cy="3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76" name="Freeform 282"/>
            <p:cNvSpPr>
              <a:spLocks/>
            </p:cNvSpPr>
            <p:nvPr/>
          </p:nvSpPr>
          <p:spPr bwMode="auto">
            <a:xfrm>
              <a:off x="807" y="2519"/>
              <a:ext cx="57" cy="47"/>
            </a:xfrm>
            <a:custGeom>
              <a:avLst/>
              <a:gdLst>
                <a:gd name="T0" fmla="*/ 0 w 52"/>
                <a:gd name="T1" fmla="*/ 0 h 43"/>
                <a:gd name="T2" fmla="*/ 62 w 52"/>
                <a:gd name="T3" fmla="*/ 0 h 43"/>
                <a:gd name="T4" fmla="*/ 4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77" name="Freeform 283"/>
            <p:cNvSpPr>
              <a:spLocks/>
            </p:cNvSpPr>
            <p:nvPr/>
          </p:nvSpPr>
          <p:spPr bwMode="auto">
            <a:xfrm>
              <a:off x="807" y="2519"/>
              <a:ext cx="57" cy="47"/>
            </a:xfrm>
            <a:custGeom>
              <a:avLst/>
              <a:gdLst>
                <a:gd name="T0" fmla="*/ 0 w 52"/>
                <a:gd name="T1" fmla="*/ 0 h 43"/>
                <a:gd name="T2" fmla="*/ 62 w 52"/>
                <a:gd name="T3" fmla="*/ 0 h 43"/>
                <a:gd name="T4" fmla="*/ 4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78" name="Line 284"/>
            <p:cNvSpPr>
              <a:spLocks noChangeShapeType="1"/>
            </p:cNvSpPr>
            <p:nvPr/>
          </p:nvSpPr>
          <p:spPr bwMode="auto">
            <a:xfrm>
              <a:off x="955" y="2073"/>
              <a:ext cx="41" cy="43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79" name="Freeform 285"/>
            <p:cNvSpPr>
              <a:spLocks/>
            </p:cNvSpPr>
            <p:nvPr/>
          </p:nvSpPr>
          <p:spPr bwMode="auto">
            <a:xfrm>
              <a:off x="967" y="2491"/>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80" name="Freeform 286"/>
            <p:cNvSpPr>
              <a:spLocks/>
            </p:cNvSpPr>
            <p:nvPr/>
          </p:nvSpPr>
          <p:spPr bwMode="auto">
            <a:xfrm>
              <a:off x="967" y="2491"/>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81" name="Line 287"/>
            <p:cNvSpPr>
              <a:spLocks noChangeShapeType="1"/>
            </p:cNvSpPr>
            <p:nvPr/>
          </p:nvSpPr>
          <p:spPr bwMode="auto">
            <a:xfrm flipH="1">
              <a:off x="1145" y="2170"/>
              <a:ext cx="12" cy="19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82" name="Line 288"/>
            <p:cNvSpPr>
              <a:spLocks noChangeShapeType="1"/>
            </p:cNvSpPr>
            <p:nvPr/>
          </p:nvSpPr>
          <p:spPr bwMode="auto">
            <a:xfrm flipH="1">
              <a:off x="1130" y="2363"/>
              <a:ext cx="15" cy="19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83" name="Line 289"/>
            <p:cNvSpPr>
              <a:spLocks noChangeShapeType="1"/>
            </p:cNvSpPr>
            <p:nvPr/>
          </p:nvSpPr>
          <p:spPr bwMode="auto">
            <a:xfrm flipH="1">
              <a:off x="1118" y="2559"/>
              <a:ext cx="12" cy="193"/>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84" name="Freeform 290"/>
            <p:cNvSpPr>
              <a:spLocks/>
            </p:cNvSpPr>
            <p:nvPr/>
          </p:nvSpPr>
          <p:spPr bwMode="auto">
            <a:xfrm>
              <a:off x="1090" y="2736"/>
              <a:ext cx="48" cy="57"/>
            </a:xfrm>
            <a:custGeom>
              <a:avLst/>
              <a:gdLst>
                <a:gd name="T0" fmla="*/ 22 w 44"/>
                <a:gd name="T1" fmla="*/ 62 h 52"/>
                <a:gd name="T2" fmla="*/ 0 w 44"/>
                <a:gd name="T3" fmla="*/ 0 h 52"/>
                <a:gd name="T4" fmla="*/ 52 w 44"/>
                <a:gd name="T5" fmla="*/ 11 h 52"/>
                <a:gd name="T6" fmla="*/ 22 w 44"/>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18" y="52"/>
                  </a:moveTo>
                  <a:lnTo>
                    <a:pt x="0" y="0"/>
                  </a:lnTo>
                  <a:lnTo>
                    <a:pt x="44" y="9"/>
                  </a:lnTo>
                  <a:lnTo>
                    <a:pt x="1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85" name="Freeform 291"/>
            <p:cNvSpPr>
              <a:spLocks/>
            </p:cNvSpPr>
            <p:nvPr/>
          </p:nvSpPr>
          <p:spPr bwMode="auto">
            <a:xfrm>
              <a:off x="1090" y="2736"/>
              <a:ext cx="48" cy="57"/>
            </a:xfrm>
            <a:custGeom>
              <a:avLst/>
              <a:gdLst>
                <a:gd name="T0" fmla="*/ 22 w 44"/>
                <a:gd name="T1" fmla="*/ 62 h 52"/>
                <a:gd name="T2" fmla="*/ 0 w 44"/>
                <a:gd name="T3" fmla="*/ 0 h 52"/>
                <a:gd name="T4" fmla="*/ 52 w 44"/>
                <a:gd name="T5" fmla="*/ 11 h 52"/>
                <a:gd name="T6" fmla="*/ 22 w 44"/>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18" y="52"/>
                  </a:moveTo>
                  <a:lnTo>
                    <a:pt x="0" y="0"/>
                  </a:lnTo>
                  <a:lnTo>
                    <a:pt x="44" y="9"/>
                  </a:lnTo>
                  <a:lnTo>
                    <a:pt x="18"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86" name="Line 292"/>
            <p:cNvSpPr>
              <a:spLocks noChangeShapeType="1"/>
            </p:cNvSpPr>
            <p:nvPr/>
          </p:nvSpPr>
          <p:spPr bwMode="auto">
            <a:xfrm>
              <a:off x="1014" y="1813"/>
              <a:ext cx="45" cy="47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87" name="Line 293"/>
            <p:cNvSpPr>
              <a:spLocks noChangeShapeType="1"/>
            </p:cNvSpPr>
            <p:nvPr/>
          </p:nvSpPr>
          <p:spPr bwMode="auto">
            <a:xfrm>
              <a:off x="1059" y="2283"/>
              <a:ext cx="45" cy="46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88" name="Freeform 294"/>
            <p:cNvSpPr>
              <a:spLocks/>
            </p:cNvSpPr>
            <p:nvPr/>
          </p:nvSpPr>
          <p:spPr bwMode="auto">
            <a:xfrm>
              <a:off x="1071" y="2736"/>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89" name="Freeform 295"/>
            <p:cNvSpPr>
              <a:spLocks/>
            </p:cNvSpPr>
            <p:nvPr/>
          </p:nvSpPr>
          <p:spPr bwMode="auto">
            <a:xfrm>
              <a:off x="1071" y="2736"/>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90" name="Freeform 296"/>
            <p:cNvSpPr>
              <a:spLocks/>
            </p:cNvSpPr>
            <p:nvPr/>
          </p:nvSpPr>
          <p:spPr bwMode="auto">
            <a:xfrm>
              <a:off x="1039" y="2868"/>
              <a:ext cx="141" cy="71"/>
            </a:xfrm>
            <a:custGeom>
              <a:avLst/>
              <a:gdLst>
                <a:gd name="T0" fmla="*/ 154 w 129"/>
                <a:gd name="T1" fmla="*/ 78 h 65"/>
                <a:gd name="T2" fmla="*/ 154 w 129"/>
                <a:gd name="T3" fmla="*/ 78 h 65"/>
                <a:gd name="T4" fmla="*/ 152 w 129"/>
                <a:gd name="T5" fmla="*/ 62 h 65"/>
                <a:gd name="T6" fmla="*/ 146 w 129"/>
                <a:gd name="T7" fmla="*/ 47 h 65"/>
                <a:gd name="T8" fmla="*/ 142 w 129"/>
                <a:gd name="T9" fmla="*/ 34 h 65"/>
                <a:gd name="T10" fmla="*/ 131 w 129"/>
                <a:gd name="T11" fmla="*/ 24 h 65"/>
                <a:gd name="T12" fmla="*/ 120 w 129"/>
                <a:gd name="T13" fmla="*/ 13 h 65"/>
                <a:gd name="T14" fmla="*/ 108 w 129"/>
                <a:gd name="T15" fmla="*/ 5 h 65"/>
                <a:gd name="T16" fmla="*/ 93 w 129"/>
                <a:gd name="T17" fmla="*/ 2 h 65"/>
                <a:gd name="T18" fmla="*/ 78 w 129"/>
                <a:gd name="T19" fmla="*/ 0 h 65"/>
                <a:gd name="T20" fmla="*/ 78 w 129"/>
                <a:gd name="T21" fmla="*/ 0 h 65"/>
                <a:gd name="T22" fmla="*/ 62 w 129"/>
                <a:gd name="T23" fmla="*/ 2 h 65"/>
                <a:gd name="T24" fmla="*/ 49 w 129"/>
                <a:gd name="T25" fmla="*/ 5 h 65"/>
                <a:gd name="T26" fmla="*/ 36 w 129"/>
                <a:gd name="T27" fmla="*/ 13 h 65"/>
                <a:gd name="T28" fmla="*/ 23 w 129"/>
                <a:gd name="T29" fmla="*/ 24 h 65"/>
                <a:gd name="T30" fmla="*/ 15 w 129"/>
                <a:gd name="T31" fmla="*/ 34 h 65"/>
                <a:gd name="T32" fmla="*/ 8 w 129"/>
                <a:gd name="T33" fmla="*/ 47 h 65"/>
                <a:gd name="T34" fmla="*/ 2 w 129"/>
                <a:gd name="T35" fmla="*/ 62 h 65"/>
                <a:gd name="T36" fmla="*/ 0 w 129"/>
                <a:gd name="T37" fmla="*/ 78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65">
                  <a:moveTo>
                    <a:pt x="129" y="65"/>
                  </a:moveTo>
                  <a:lnTo>
                    <a:pt x="129" y="65"/>
                  </a:lnTo>
                  <a:lnTo>
                    <a:pt x="127" y="52"/>
                  </a:lnTo>
                  <a:lnTo>
                    <a:pt x="123" y="39"/>
                  </a:lnTo>
                  <a:lnTo>
                    <a:pt x="119" y="28"/>
                  </a:lnTo>
                  <a:lnTo>
                    <a:pt x="110" y="20"/>
                  </a:lnTo>
                  <a:lnTo>
                    <a:pt x="101" y="11"/>
                  </a:lnTo>
                  <a:lnTo>
                    <a:pt x="91" y="5"/>
                  </a:lnTo>
                  <a:lnTo>
                    <a:pt x="78" y="2"/>
                  </a:lnTo>
                  <a:lnTo>
                    <a:pt x="65" y="0"/>
                  </a:lnTo>
                  <a:lnTo>
                    <a:pt x="52" y="2"/>
                  </a:lnTo>
                  <a:lnTo>
                    <a:pt x="41" y="5"/>
                  </a:lnTo>
                  <a:lnTo>
                    <a:pt x="30" y="11"/>
                  </a:lnTo>
                  <a:lnTo>
                    <a:pt x="19" y="20"/>
                  </a:lnTo>
                  <a:lnTo>
                    <a:pt x="13" y="28"/>
                  </a:lnTo>
                  <a:lnTo>
                    <a:pt x="6" y="39"/>
                  </a:lnTo>
                  <a:lnTo>
                    <a:pt x="2" y="52"/>
                  </a:lnTo>
                  <a:lnTo>
                    <a:pt x="0" y="65"/>
                  </a:lnTo>
                </a:path>
              </a:pathLst>
            </a:custGeom>
            <a:noFill/>
            <a:ln w="20638">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91" name="Freeform 297"/>
            <p:cNvSpPr>
              <a:spLocks/>
            </p:cNvSpPr>
            <p:nvPr/>
          </p:nvSpPr>
          <p:spPr bwMode="auto">
            <a:xfrm>
              <a:off x="1039" y="2939"/>
              <a:ext cx="141" cy="69"/>
            </a:xfrm>
            <a:custGeom>
              <a:avLst/>
              <a:gdLst>
                <a:gd name="T0" fmla="*/ 0 w 129"/>
                <a:gd name="T1" fmla="*/ 0 h 63"/>
                <a:gd name="T2" fmla="*/ 0 w 129"/>
                <a:gd name="T3" fmla="*/ 0 h 63"/>
                <a:gd name="T4" fmla="*/ 2 w 129"/>
                <a:gd name="T5" fmla="*/ 15 h 63"/>
                <a:gd name="T6" fmla="*/ 8 w 129"/>
                <a:gd name="T7" fmla="*/ 28 h 63"/>
                <a:gd name="T8" fmla="*/ 15 w 129"/>
                <a:gd name="T9" fmla="*/ 42 h 63"/>
                <a:gd name="T10" fmla="*/ 23 w 129"/>
                <a:gd name="T11" fmla="*/ 54 h 63"/>
                <a:gd name="T12" fmla="*/ 36 w 129"/>
                <a:gd name="T13" fmla="*/ 62 h 63"/>
                <a:gd name="T14" fmla="*/ 49 w 129"/>
                <a:gd name="T15" fmla="*/ 70 h 63"/>
                <a:gd name="T16" fmla="*/ 62 w 129"/>
                <a:gd name="T17" fmla="*/ 76 h 63"/>
                <a:gd name="T18" fmla="*/ 78 w 129"/>
                <a:gd name="T19" fmla="*/ 76 h 63"/>
                <a:gd name="T20" fmla="*/ 78 w 129"/>
                <a:gd name="T21" fmla="*/ 76 h 63"/>
                <a:gd name="T22" fmla="*/ 93 w 129"/>
                <a:gd name="T23" fmla="*/ 76 h 63"/>
                <a:gd name="T24" fmla="*/ 108 w 129"/>
                <a:gd name="T25" fmla="*/ 70 h 63"/>
                <a:gd name="T26" fmla="*/ 120 w 129"/>
                <a:gd name="T27" fmla="*/ 62 h 63"/>
                <a:gd name="T28" fmla="*/ 131 w 129"/>
                <a:gd name="T29" fmla="*/ 54 h 63"/>
                <a:gd name="T30" fmla="*/ 142 w 129"/>
                <a:gd name="T31" fmla="*/ 42 h 63"/>
                <a:gd name="T32" fmla="*/ 146 w 129"/>
                <a:gd name="T33" fmla="*/ 28 h 63"/>
                <a:gd name="T34" fmla="*/ 152 w 129"/>
                <a:gd name="T35" fmla="*/ 15 h 63"/>
                <a:gd name="T36" fmla="*/ 154 w 129"/>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63">
                  <a:moveTo>
                    <a:pt x="0" y="0"/>
                  </a:moveTo>
                  <a:lnTo>
                    <a:pt x="0" y="0"/>
                  </a:lnTo>
                  <a:lnTo>
                    <a:pt x="2" y="13"/>
                  </a:lnTo>
                  <a:lnTo>
                    <a:pt x="6" y="24"/>
                  </a:lnTo>
                  <a:lnTo>
                    <a:pt x="13" y="35"/>
                  </a:lnTo>
                  <a:lnTo>
                    <a:pt x="19" y="45"/>
                  </a:lnTo>
                  <a:lnTo>
                    <a:pt x="30" y="52"/>
                  </a:lnTo>
                  <a:lnTo>
                    <a:pt x="41" y="58"/>
                  </a:lnTo>
                  <a:lnTo>
                    <a:pt x="52" y="63"/>
                  </a:lnTo>
                  <a:lnTo>
                    <a:pt x="65" y="63"/>
                  </a:lnTo>
                  <a:lnTo>
                    <a:pt x="78" y="63"/>
                  </a:lnTo>
                  <a:lnTo>
                    <a:pt x="91" y="58"/>
                  </a:lnTo>
                  <a:lnTo>
                    <a:pt x="101" y="52"/>
                  </a:lnTo>
                  <a:lnTo>
                    <a:pt x="110" y="45"/>
                  </a:lnTo>
                  <a:lnTo>
                    <a:pt x="119" y="35"/>
                  </a:lnTo>
                  <a:lnTo>
                    <a:pt x="123" y="24"/>
                  </a:lnTo>
                  <a:lnTo>
                    <a:pt x="127" y="13"/>
                  </a:lnTo>
                  <a:lnTo>
                    <a:pt x="129" y="0"/>
                  </a:lnTo>
                </a:path>
              </a:pathLst>
            </a:custGeom>
            <a:noFill/>
            <a:ln w="20638">
              <a:solidFill>
                <a:srgbClr val="64BAA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92" name="Line 298"/>
            <p:cNvSpPr>
              <a:spLocks noChangeShapeType="1"/>
            </p:cNvSpPr>
            <p:nvPr/>
          </p:nvSpPr>
          <p:spPr bwMode="auto">
            <a:xfrm flipH="1" flipV="1">
              <a:off x="1218" y="2658"/>
              <a:ext cx="52" cy="40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93" name="Line 299"/>
            <p:cNvSpPr>
              <a:spLocks noChangeShapeType="1"/>
            </p:cNvSpPr>
            <p:nvPr/>
          </p:nvSpPr>
          <p:spPr bwMode="auto">
            <a:xfrm flipH="1" flipV="1">
              <a:off x="1169" y="2255"/>
              <a:ext cx="49" cy="403"/>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94" name="Freeform 300"/>
            <p:cNvSpPr>
              <a:spLocks/>
            </p:cNvSpPr>
            <p:nvPr/>
          </p:nvSpPr>
          <p:spPr bwMode="auto">
            <a:xfrm>
              <a:off x="1138" y="2208"/>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95" name="Freeform 301"/>
            <p:cNvSpPr>
              <a:spLocks/>
            </p:cNvSpPr>
            <p:nvPr/>
          </p:nvSpPr>
          <p:spPr bwMode="auto">
            <a:xfrm>
              <a:off x="1138" y="2208"/>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96" name="Line 302"/>
            <p:cNvSpPr>
              <a:spLocks noChangeShapeType="1"/>
            </p:cNvSpPr>
            <p:nvPr/>
          </p:nvSpPr>
          <p:spPr bwMode="auto">
            <a:xfrm>
              <a:off x="843" y="2760"/>
              <a:ext cx="356" cy="25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97" name="Freeform 303"/>
            <p:cNvSpPr>
              <a:spLocks/>
            </p:cNvSpPr>
            <p:nvPr/>
          </p:nvSpPr>
          <p:spPr bwMode="auto">
            <a:xfrm>
              <a:off x="1166" y="2982"/>
              <a:ext cx="56" cy="47"/>
            </a:xfrm>
            <a:custGeom>
              <a:avLst/>
              <a:gdLst>
                <a:gd name="T0" fmla="*/ 61 w 51"/>
                <a:gd name="T1" fmla="*/ 51 h 43"/>
                <a:gd name="T2" fmla="*/ 0 w 51"/>
                <a:gd name="T3" fmla="*/ 40 h 43"/>
                <a:gd name="T4" fmla="*/ 30 w 51"/>
                <a:gd name="T5" fmla="*/ 0 h 43"/>
                <a:gd name="T6" fmla="*/ 61 w 51"/>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43"/>
                  </a:moveTo>
                  <a:lnTo>
                    <a:pt x="0" y="34"/>
                  </a:lnTo>
                  <a:lnTo>
                    <a:pt x="25" y="0"/>
                  </a:lnTo>
                  <a:lnTo>
                    <a:pt x="51"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98" name="Freeform 304"/>
            <p:cNvSpPr>
              <a:spLocks/>
            </p:cNvSpPr>
            <p:nvPr/>
          </p:nvSpPr>
          <p:spPr bwMode="auto">
            <a:xfrm>
              <a:off x="1166" y="2982"/>
              <a:ext cx="56" cy="47"/>
            </a:xfrm>
            <a:custGeom>
              <a:avLst/>
              <a:gdLst>
                <a:gd name="T0" fmla="*/ 61 w 51"/>
                <a:gd name="T1" fmla="*/ 51 h 43"/>
                <a:gd name="T2" fmla="*/ 0 w 51"/>
                <a:gd name="T3" fmla="*/ 40 h 43"/>
                <a:gd name="T4" fmla="*/ 30 w 51"/>
                <a:gd name="T5" fmla="*/ 0 h 43"/>
                <a:gd name="T6" fmla="*/ 61 w 51"/>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43"/>
                  </a:moveTo>
                  <a:lnTo>
                    <a:pt x="0" y="34"/>
                  </a:lnTo>
                  <a:lnTo>
                    <a:pt x="25" y="0"/>
                  </a:lnTo>
                  <a:lnTo>
                    <a:pt x="51"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99" name="Line 305"/>
            <p:cNvSpPr>
              <a:spLocks noChangeShapeType="1"/>
            </p:cNvSpPr>
            <p:nvPr/>
          </p:nvSpPr>
          <p:spPr bwMode="auto">
            <a:xfrm>
              <a:off x="1014" y="1813"/>
              <a:ext cx="119" cy="58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00" name="Line 306"/>
            <p:cNvSpPr>
              <a:spLocks noChangeShapeType="1"/>
            </p:cNvSpPr>
            <p:nvPr/>
          </p:nvSpPr>
          <p:spPr bwMode="auto">
            <a:xfrm>
              <a:off x="1133" y="2394"/>
              <a:ext cx="118" cy="58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01" name="Freeform 307"/>
            <p:cNvSpPr>
              <a:spLocks/>
            </p:cNvSpPr>
            <p:nvPr/>
          </p:nvSpPr>
          <p:spPr bwMode="auto">
            <a:xfrm>
              <a:off x="1213" y="2954"/>
              <a:ext cx="48" cy="56"/>
            </a:xfrm>
            <a:custGeom>
              <a:avLst/>
              <a:gdLst>
                <a:gd name="T0" fmla="*/ 42 w 43"/>
                <a:gd name="T1" fmla="*/ 60 h 52"/>
                <a:gd name="T2" fmla="*/ 0 w 43"/>
                <a:gd name="T3" fmla="*/ 11 h 52"/>
                <a:gd name="T4" fmla="*/ 54 w 43"/>
                <a:gd name="T5" fmla="*/ 0 h 52"/>
                <a:gd name="T6" fmla="*/ 42 w 43"/>
                <a:gd name="T7" fmla="*/ 6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4" y="52"/>
                  </a:moveTo>
                  <a:lnTo>
                    <a:pt x="0" y="9"/>
                  </a:lnTo>
                  <a:lnTo>
                    <a:pt x="43" y="0"/>
                  </a:lnTo>
                  <a:lnTo>
                    <a:pt x="34"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02" name="Freeform 308"/>
            <p:cNvSpPr>
              <a:spLocks/>
            </p:cNvSpPr>
            <p:nvPr/>
          </p:nvSpPr>
          <p:spPr bwMode="auto">
            <a:xfrm>
              <a:off x="1213" y="2954"/>
              <a:ext cx="48" cy="56"/>
            </a:xfrm>
            <a:custGeom>
              <a:avLst/>
              <a:gdLst>
                <a:gd name="T0" fmla="*/ 42 w 43"/>
                <a:gd name="T1" fmla="*/ 60 h 52"/>
                <a:gd name="T2" fmla="*/ 0 w 43"/>
                <a:gd name="T3" fmla="*/ 11 h 52"/>
                <a:gd name="T4" fmla="*/ 54 w 43"/>
                <a:gd name="T5" fmla="*/ 0 h 52"/>
                <a:gd name="T6" fmla="*/ 42 w 43"/>
                <a:gd name="T7" fmla="*/ 6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4" y="52"/>
                  </a:moveTo>
                  <a:lnTo>
                    <a:pt x="0" y="9"/>
                  </a:lnTo>
                  <a:lnTo>
                    <a:pt x="43" y="0"/>
                  </a:lnTo>
                  <a:lnTo>
                    <a:pt x="3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03" name="Line 309"/>
            <p:cNvSpPr>
              <a:spLocks noChangeShapeType="1"/>
            </p:cNvSpPr>
            <p:nvPr/>
          </p:nvSpPr>
          <p:spPr bwMode="auto">
            <a:xfrm flipH="1" flipV="1">
              <a:off x="1328" y="3175"/>
              <a:ext cx="142" cy="7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04" name="Line 310"/>
            <p:cNvSpPr>
              <a:spLocks noChangeShapeType="1"/>
            </p:cNvSpPr>
            <p:nvPr/>
          </p:nvSpPr>
          <p:spPr bwMode="auto">
            <a:xfrm flipH="1" flipV="1">
              <a:off x="1187" y="3107"/>
              <a:ext cx="141" cy="68"/>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05" name="Line 311"/>
            <p:cNvSpPr>
              <a:spLocks noChangeShapeType="1"/>
            </p:cNvSpPr>
            <p:nvPr/>
          </p:nvSpPr>
          <p:spPr bwMode="auto">
            <a:xfrm flipH="1" flipV="1">
              <a:off x="1045" y="3036"/>
              <a:ext cx="142" cy="71"/>
            </a:xfrm>
            <a:prstGeom prst="line">
              <a:avLst/>
            </a:prstGeom>
            <a:noFill/>
            <a:ln w="20638">
              <a:solidFill>
                <a:srgbClr val="2A36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06" name="Freeform 312"/>
            <p:cNvSpPr>
              <a:spLocks/>
            </p:cNvSpPr>
            <p:nvPr/>
          </p:nvSpPr>
          <p:spPr bwMode="auto">
            <a:xfrm>
              <a:off x="1006" y="3010"/>
              <a:ext cx="57" cy="47"/>
            </a:xfrm>
            <a:custGeom>
              <a:avLst/>
              <a:gdLst>
                <a:gd name="T0" fmla="*/ 0 w 52"/>
                <a:gd name="T1" fmla="*/ 0 h 43"/>
                <a:gd name="T2" fmla="*/ 62 w 52"/>
                <a:gd name="T3" fmla="*/ 0 h 43"/>
                <a:gd name="T4" fmla="*/ 41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07" name="Freeform 313"/>
            <p:cNvSpPr>
              <a:spLocks/>
            </p:cNvSpPr>
            <p:nvPr/>
          </p:nvSpPr>
          <p:spPr bwMode="auto">
            <a:xfrm>
              <a:off x="1006" y="3010"/>
              <a:ext cx="57" cy="47"/>
            </a:xfrm>
            <a:custGeom>
              <a:avLst/>
              <a:gdLst>
                <a:gd name="T0" fmla="*/ 0 w 52"/>
                <a:gd name="T1" fmla="*/ 0 h 43"/>
                <a:gd name="T2" fmla="*/ 62 w 52"/>
                <a:gd name="T3" fmla="*/ 0 h 43"/>
                <a:gd name="T4" fmla="*/ 41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08" name="Line 314"/>
            <p:cNvSpPr>
              <a:spLocks noChangeShapeType="1"/>
            </p:cNvSpPr>
            <p:nvPr/>
          </p:nvSpPr>
          <p:spPr bwMode="auto">
            <a:xfrm flipH="1" flipV="1">
              <a:off x="911" y="2811"/>
              <a:ext cx="559" cy="43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09" name="Freeform 315"/>
            <p:cNvSpPr>
              <a:spLocks/>
            </p:cNvSpPr>
            <p:nvPr/>
          </p:nvSpPr>
          <p:spPr bwMode="auto">
            <a:xfrm>
              <a:off x="873" y="2784"/>
              <a:ext cx="57" cy="56"/>
            </a:xfrm>
            <a:custGeom>
              <a:avLst/>
              <a:gdLst>
                <a:gd name="T0" fmla="*/ 0 w 52"/>
                <a:gd name="T1" fmla="*/ 0 h 51"/>
                <a:gd name="T2" fmla="*/ 62 w 52"/>
                <a:gd name="T3" fmla="*/ 10 h 51"/>
                <a:gd name="T4" fmla="*/ 21 w 52"/>
                <a:gd name="T5" fmla="*/ 61 h 51"/>
                <a:gd name="T6" fmla="*/ 0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0"/>
                  </a:moveTo>
                  <a:lnTo>
                    <a:pt x="52" y="8"/>
                  </a:lnTo>
                  <a:lnTo>
                    <a:pt x="17" y="5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10" name="Freeform 316"/>
            <p:cNvSpPr>
              <a:spLocks/>
            </p:cNvSpPr>
            <p:nvPr/>
          </p:nvSpPr>
          <p:spPr bwMode="auto">
            <a:xfrm>
              <a:off x="873" y="2784"/>
              <a:ext cx="57" cy="56"/>
            </a:xfrm>
            <a:custGeom>
              <a:avLst/>
              <a:gdLst>
                <a:gd name="T0" fmla="*/ 0 w 52"/>
                <a:gd name="T1" fmla="*/ 0 h 51"/>
                <a:gd name="T2" fmla="*/ 62 w 52"/>
                <a:gd name="T3" fmla="*/ 10 h 51"/>
                <a:gd name="T4" fmla="*/ 21 w 52"/>
                <a:gd name="T5" fmla="*/ 61 h 51"/>
                <a:gd name="T6" fmla="*/ 0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0"/>
                  </a:moveTo>
                  <a:lnTo>
                    <a:pt x="52" y="8"/>
                  </a:lnTo>
                  <a:lnTo>
                    <a:pt x="17" y="51"/>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11" name="Line 317"/>
            <p:cNvSpPr>
              <a:spLocks noChangeShapeType="1"/>
            </p:cNvSpPr>
            <p:nvPr/>
          </p:nvSpPr>
          <p:spPr bwMode="auto">
            <a:xfrm>
              <a:off x="760" y="1976"/>
              <a:ext cx="1725" cy="168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12" name="Freeform 318"/>
            <p:cNvSpPr>
              <a:spLocks/>
            </p:cNvSpPr>
            <p:nvPr/>
          </p:nvSpPr>
          <p:spPr bwMode="auto">
            <a:xfrm>
              <a:off x="2450" y="3634"/>
              <a:ext cx="57" cy="55"/>
            </a:xfrm>
            <a:custGeom>
              <a:avLst/>
              <a:gdLst>
                <a:gd name="T0" fmla="*/ 62 w 52"/>
                <a:gd name="T1" fmla="*/ 59 h 51"/>
                <a:gd name="T2" fmla="*/ 0 w 52"/>
                <a:gd name="T3" fmla="*/ 40 h 51"/>
                <a:gd name="T4" fmla="*/ 41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4" y="0"/>
                  </a:lnTo>
                  <a:lnTo>
                    <a:pt x="5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13" name="Freeform 319"/>
            <p:cNvSpPr>
              <a:spLocks/>
            </p:cNvSpPr>
            <p:nvPr/>
          </p:nvSpPr>
          <p:spPr bwMode="auto">
            <a:xfrm>
              <a:off x="2450" y="3634"/>
              <a:ext cx="57" cy="55"/>
            </a:xfrm>
            <a:custGeom>
              <a:avLst/>
              <a:gdLst>
                <a:gd name="T0" fmla="*/ 62 w 52"/>
                <a:gd name="T1" fmla="*/ 59 h 51"/>
                <a:gd name="T2" fmla="*/ 0 w 52"/>
                <a:gd name="T3" fmla="*/ 40 h 51"/>
                <a:gd name="T4" fmla="*/ 41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4" y="0"/>
                  </a:lnTo>
                  <a:lnTo>
                    <a:pt x="52"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14" name="Line 320"/>
            <p:cNvSpPr>
              <a:spLocks noChangeShapeType="1"/>
            </p:cNvSpPr>
            <p:nvPr/>
          </p:nvSpPr>
          <p:spPr bwMode="auto">
            <a:xfrm>
              <a:off x="760" y="1976"/>
              <a:ext cx="158" cy="7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15" name="Line 321"/>
            <p:cNvSpPr>
              <a:spLocks noChangeShapeType="1"/>
            </p:cNvSpPr>
            <p:nvPr/>
          </p:nvSpPr>
          <p:spPr bwMode="auto">
            <a:xfrm>
              <a:off x="918" y="2052"/>
              <a:ext cx="161" cy="8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16" name="Freeform 322"/>
            <p:cNvSpPr>
              <a:spLocks/>
            </p:cNvSpPr>
            <p:nvPr/>
          </p:nvSpPr>
          <p:spPr bwMode="auto">
            <a:xfrm>
              <a:off x="1053" y="2094"/>
              <a:ext cx="57" cy="47"/>
            </a:xfrm>
            <a:custGeom>
              <a:avLst/>
              <a:gdLst>
                <a:gd name="T0" fmla="*/ 62 w 52"/>
                <a:gd name="T1" fmla="*/ 51 h 43"/>
                <a:gd name="T2" fmla="*/ 0 w 52"/>
                <a:gd name="T3" fmla="*/ 51 h 43"/>
                <a:gd name="T4" fmla="*/ 21 w 52"/>
                <a:gd name="T5" fmla="*/ 0 h 43"/>
                <a:gd name="T6" fmla="*/ 62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17" y="0"/>
                  </a:lnTo>
                  <a:lnTo>
                    <a:pt x="5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17" name="Freeform 323"/>
            <p:cNvSpPr>
              <a:spLocks/>
            </p:cNvSpPr>
            <p:nvPr/>
          </p:nvSpPr>
          <p:spPr bwMode="auto">
            <a:xfrm>
              <a:off x="1053" y="2094"/>
              <a:ext cx="57" cy="47"/>
            </a:xfrm>
            <a:custGeom>
              <a:avLst/>
              <a:gdLst>
                <a:gd name="T0" fmla="*/ 62 w 52"/>
                <a:gd name="T1" fmla="*/ 51 h 43"/>
                <a:gd name="T2" fmla="*/ 0 w 52"/>
                <a:gd name="T3" fmla="*/ 51 h 43"/>
                <a:gd name="T4" fmla="*/ 21 w 52"/>
                <a:gd name="T5" fmla="*/ 0 h 43"/>
                <a:gd name="T6" fmla="*/ 62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17" y="0"/>
                  </a:lnTo>
                  <a:lnTo>
                    <a:pt x="52"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18" name="Line 324"/>
            <p:cNvSpPr>
              <a:spLocks noChangeShapeType="1"/>
            </p:cNvSpPr>
            <p:nvPr/>
          </p:nvSpPr>
          <p:spPr bwMode="auto">
            <a:xfrm flipH="1" flipV="1">
              <a:off x="807" y="2410"/>
              <a:ext cx="36" cy="35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19" name="Line 325"/>
            <p:cNvSpPr>
              <a:spLocks noChangeShapeType="1"/>
            </p:cNvSpPr>
            <p:nvPr/>
          </p:nvSpPr>
          <p:spPr bwMode="auto">
            <a:xfrm flipH="1" flipV="1">
              <a:off x="770" y="2061"/>
              <a:ext cx="37" cy="34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20" name="Freeform 326"/>
            <p:cNvSpPr>
              <a:spLocks/>
            </p:cNvSpPr>
            <p:nvPr/>
          </p:nvSpPr>
          <p:spPr bwMode="auto">
            <a:xfrm>
              <a:off x="741" y="2019"/>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21" name="Freeform 327"/>
            <p:cNvSpPr>
              <a:spLocks/>
            </p:cNvSpPr>
            <p:nvPr/>
          </p:nvSpPr>
          <p:spPr bwMode="auto">
            <a:xfrm>
              <a:off x="741" y="2019"/>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22" name="Line 328"/>
            <p:cNvSpPr>
              <a:spLocks noChangeShapeType="1"/>
            </p:cNvSpPr>
            <p:nvPr/>
          </p:nvSpPr>
          <p:spPr bwMode="auto">
            <a:xfrm flipH="1" flipV="1">
              <a:off x="904" y="2685"/>
              <a:ext cx="63" cy="31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23" name="Line 329"/>
            <p:cNvSpPr>
              <a:spLocks noChangeShapeType="1"/>
            </p:cNvSpPr>
            <p:nvPr/>
          </p:nvSpPr>
          <p:spPr bwMode="auto">
            <a:xfrm flipH="1" flipV="1">
              <a:off x="841" y="2373"/>
              <a:ext cx="63" cy="31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24" name="Line 330"/>
            <p:cNvSpPr>
              <a:spLocks noChangeShapeType="1"/>
            </p:cNvSpPr>
            <p:nvPr/>
          </p:nvSpPr>
          <p:spPr bwMode="auto">
            <a:xfrm flipH="1" flipV="1">
              <a:off x="776" y="2061"/>
              <a:ext cx="65" cy="312"/>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25" name="Freeform 331"/>
            <p:cNvSpPr>
              <a:spLocks/>
            </p:cNvSpPr>
            <p:nvPr/>
          </p:nvSpPr>
          <p:spPr bwMode="auto">
            <a:xfrm>
              <a:off x="751" y="2019"/>
              <a:ext cx="47" cy="57"/>
            </a:xfrm>
            <a:custGeom>
              <a:avLst/>
              <a:gdLst>
                <a:gd name="T0" fmla="*/ 10 w 43"/>
                <a:gd name="T1" fmla="*/ 0 h 52"/>
                <a:gd name="T2" fmla="*/ 51 w 43"/>
                <a:gd name="T3" fmla="*/ 52 h 52"/>
                <a:gd name="T4" fmla="*/ 0 w 43"/>
                <a:gd name="T5" fmla="*/ 62 h 52"/>
                <a:gd name="T6" fmla="*/ 1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8" y="0"/>
                  </a:moveTo>
                  <a:lnTo>
                    <a:pt x="43" y="43"/>
                  </a:lnTo>
                  <a:lnTo>
                    <a:pt x="0" y="52"/>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26" name="Freeform 332"/>
            <p:cNvSpPr>
              <a:spLocks/>
            </p:cNvSpPr>
            <p:nvPr/>
          </p:nvSpPr>
          <p:spPr bwMode="auto">
            <a:xfrm>
              <a:off x="751" y="2019"/>
              <a:ext cx="47" cy="57"/>
            </a:xfrm>
            <a:custGeom>
              <a:avLst/>
              <a:gdLst>
                <a:gd name="T0" fmla="*/ 10 w 43"/>
                <a:gd name="T1" fmla="*/ 0 h 52"/>
                <a:gd name="T2" fmla="*/ 51 w 43"/>
                <a:gd name="T3" fmla="*/ 52 h 52"/>
                <a:gd name="T4" fmla="*/ 0 w 43"/>
                <a:gd name="T5" fmla="*/ 62 h 52"/>
                <a:gd name="T6" fmla="*/ 1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8" y="0"/>
                  </a:moveTo>
                  <a:lnTo>
                    <a:pt x="43" y="43"/>
                  </a:lnTo>
                  <a:lnTo>
                    <a:pt x="0" y="52"/>
                  </a:lnTo>
                  <a:lnTo>
                    <a:pt x="8"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27" name="Line 333"/>
            <p:cNvSpPr>
              <a:spLocks noChangeShapeType="1"/>
            </p:cNvSpPr>
            <p:nvPr/>
          </p:nvSpPr>
          <p:spPr bwMode="auto">
            <a:xfrm flipH="1">
              <a:off x="925" y="1813"/>
              <a:ext cx="89" cy="5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28" name="Line 334"/>
            <p:cNvSpPr>
              <a:spLocks noChangeShapeType="1"/>
            </p:cNvSpPr>
            <p:nvPr/>
          </p:nvSpPr>
          <p:spPr bwMode="auto">
            <a:xfrm flipH="1">
              <a:off x="833" y="1872"/>
              <a:ext cx="92" cy="5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29" name="Freeform 335"/>
            <p:cNvSpPr>
              <a:spLocks/>
            </p:cNvSpPr>
            <p:nvPr/>
          </p:nvSpPr>
          <p:spPr bwMode="auto">
            <a:xfrm>
              <a:off x="798" y="1896"/>
              <a:ext cx="57" cy="47"/>
            </a:xfrm>
            <a:custGeom>
              <a:avLst/>
              <a:gdLst>
                <a:gd name="T0" fmla="*/ 0 w 52"/>
                <a:gd name="T1" fmla="*/ 51 h 43"/>
                <a:gd name="T2" fmla="*/ 32 w 52"/>
                <a:gd name="T3" fmla="*/ 0 h 43"/>
                <a:gd name="T4" fmla="*/ 62 w 52"/>
                <a:gd name="T5" fmla="*/ 51 h 43"/>
                <a:gd name="T6" fmla="*/ 0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26" y="0"/>
                  </a:lnTo>
                  <a:lnTo>
                    <a:pt x="52" y="4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30" name="Freeform 336"/>
            <p:cNvSpPr>
              <a:spLocks/>
            </p:cNvSpPr>
            <p:nvPr/>
          </p:nvSpPr>
          <p:spPr bwMode="auto">
            <a:xfrm>
              <a:off x="798" y="1896"/>
              <a:ext cx="57" cy="47"/>
            </a:xfrm>
            <a:custGeom>
              <a:avLst/>
              <a:gdLst>
                <a:gd name="T0" fmla="*/ 0 w 52"/>
                <a:gd name="T1" fmla="*/ 51 h 43"/>
                <a:gd name="T2" fmla="*/ 32 w 52"/>
                <a:gd name="T3" fmla="*/ 0 h 43"/>
                <a:gd name="T4" fmla="*/ 62 w 52"/>
                <a:gd name="T5" fmla="*/ 51 h 43"/>
                <a:gd name="T6" fmla="*/ 0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26" y="0"/>
                  </a:lnTo>
                  <a:lnTo>
                    <a:pt x="52" y="43"/>
                  </a:lnTo>
                  <a:lnTo>
                    <a:pt x="0"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31" name="Line 337"/>
            <p:cNvSpPr>
              <a:spLocks noChangeShapeType="1"/>
            </p:cNvSpPr>
            <p:nvPr/>
          </p:nvSpPr>
          <p:spPr bwMode="auto">
            <a:xfrm>
              <a:off x="765" y="2505"/>
              <a:ext cx="854" cy="58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32" name="Line 338"/>
            <p:cNvSpPr>
              <a:spLocks noChangeShapeType="1"/>
            </p:cNvSpPr>
            <p:nvPr/>
          </p:nvSpPr>
          <p:spPr bwMode="auto">
            <a:xfrm>
              <a:off x="1619" y="3088"/>
              <a:ext cx="854" cy="58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33" name="Freeform 339"/>
            <p:cNvSpPr>
              <a:spLocks/>
            </p:cNvSpPr>
            <p:nvPr/>
          </p:nvSpPr>
          <p:spPr bwMode="auto">
            <a:xfrm>
              <a:off x="2450" y="3642"/>
              <a:ext cx="57" cy="47"/>
            </a:xfrm>
            <a:custGeom>
              <a:avLst/>
              <a:gdLst>
                <a:gd name="T0" fmla="*/ 62 w 52"/>
                <a:gd name="T1" fmla="*/ 51 h 43"/>
                <a:gd name="T2" fmla="*/ 0 w 52"/>
                <a:gd name="T3" fmla="*/ 51 h 43"/>
                <a:gd name="T4" fmla="*/ 32 w 52"/>
                <a:gd name="T5" fmla="*/ 0 h 43"/>
                <a:gd name="T6" fmla="*/ 62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26" y="0"/>
                  </a:lnTo>
                  <a:lnTo>
                    <a:pt x="5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34" name="Freeform 340"/>
            <p:cNvSpPr>
              <a:spLocks/>
            </p:cNvSpPr>
            <p:nvPr/>
          </p:nvSpPr>
          <p:spPr bwMode="auto">
            <a:xfrm>
              <a:off x="2450" y="3642"/>
              <a:ext cx="57" cy="47"/>
            </a:xfrm>
            <a:custGeom>
              <a:avLst/>
              <a:gdLst>
                <a:gd name="T0" fmla="*/ 62 w 52"/>
                <a:gd name="T1" fmla="*/ 51 h 43"/>
                <a:gd name="T2" fmla="*/ 0 w 52"/>
                <a:gd name="T3" fmla="*/ 51 h 43"/>
                <a:gd name="T4" fmla="*/ 32 w 52"/>
                <a:gd name="T5" fmla="*/ 0 h 43"/>
                <a:gd name="T6" fmla="*/ 62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26" y="0"/>
                  </a:lnTo>
                  <a:lnTo>
                    <a:pt x="52"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35" name="Line 341"/>
            <p:cNvSpPr>
              <a:spLocks noChangeShapeType="1"/>
            </p:cNvSpPr>
            <p:nvPr/>
          </p:nvSpPr>
          <p:spPr bwMode="auto">
            <a:xfrm flipH="1">
              <a:off x="849" y="1703"/>
              <a:ext cx="3029" cy="77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36" name="Freeform 342"/>
            <p:cNvSpPr>
              <a:spLocks/>
            </p:cNvSpPr>
            <p:nvPr/>
          </p:nvSpPr>
          <p:spPr bwMode="auto">
            <a:xfrm>
              <a:off x="807" y="2453"/>
              <a:ext cx="57" cy="48"/>
            </a:xfrm>
            <a:custGeom>
              <a:avLst/>
              <a:gdLst>
                <a:gd name="T0" fmla="*/ 0 w 52"/>
                <a:gd name="T1" fmla="*/ 41 h 44"/>
                <a:gd name="T2" fmla="*/ 53 w 52"/>
                <a:gd name="T3" fmla="*/ 0 h 44"/>
                <a:gd name="T4" fmla="*/ 62 w 52"/>
                <a:gd name="T5" fmla="*/ 52 h 44"/>
                <a:gd name="T6" fmla="*/ 0 w 52"/>
                <a:gd name="T7" fmla="*/ 4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35"/>
                  </a:moveTo>
                  <a:lnTo>
                    <a:pt x="44" y="0"/>
                  </a:lnTo>
                  <a:lnTo>
                    <a:pt x="52" y="44"/>
                  </a:lnTo>
                  <a:lnTo>
                    <a:pt x="0" y="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37" name="Freeform 343"/>
            <p:cNvSpPr>
              <a:spLocks/>
            </p:cNvSpPr>
            <p:nvPr/>
          </p:nvSpPr>
          <p:spPr bwMode="auto">
            <a:xfrm>
              <a:off x="807" y="2453"/>
              <a:ext cx="57" cy="48"/>
            </a:xfrm>
            <a:custGeom>
              <a:avLst/>
              <a:gdLst>
                <a:gd name="T0" fmla="*/ 0 w 52"/>
                <a:gd name="T1" fmla="*/ 41 h 44"/>
                <a:gd name="T2" fmla="*/ 53 w 52"/>
                <a:gd name="T3" fmla="*/ 0 h 44"/>
                <a:gd name="T4" fmla="*/ 62 w 52"/>
                <a:gd name="T5" fmla="*/ 52 h 44"/>
                <a:gd name="T6" fmla="*/ 0 w 52"/>
                <a:gd name="T7" fmla="*/ 4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35"/>
                  </a:moveTo>
                  <a:lnTo>
                    <a:pt x="44" y="0"/>
                  </a:lnTo>
                  <a:lnTo>
                    <a:pt x="52" y="44"/>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38" name="Line 344"/>
            <p:cNvSpPr>
              <a:spLocks noChangeShapeType="1"/>
            </p:cNvSpPr>
            <p:nvPr/>
          </p:nvSpPr>
          <p:spPr bwMode="auto">
            <a:xfrm flipH="1">
              <a:off x="831" y="2335"/>
              <a:ext cx="120" cy="11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39" name="Freeform 345"/>
            <p:cNvSpPr>
              <a:spLocks/>
            </p:cNvSpPr>
            <p:nvPr/>
          </p:nvSpPr>
          <p:spPr bwMode="auto">
            <a:xfrm>
              <a:off x="798" y="2416"/>
              <a:ext cx="57" cy="56"/>
            </a:xfrm>
            <a:custGeom>
              <a:avLst/>
              <a:gdLst>
                <a:gd name="T0" fmla="*/ 0 w 52"/>
                <a:gd name="T1" fmla="*/ 60 h 52"/>
                <a:gd name="T2" fmla="*/ 21 w 52"/>
                <a:gd name="T3" fmla="*/ 0 h 52"/>
                <a:gd name="T4" fmla="*/ 62 w 52"/>
                <a:gd name="T5" fmla="*/ 50 h 52"/>
                <a:gd name="T6" fmla="*/ 0 w 52"/>
                <a:gd name="T7" fmla="*/ 6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3"/>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40" name="Freeform 346"/>
            <p:cNvSpPr>
              <a:spLocks/>
            </p:cNvSpPr>
            <p:nvPr/>
          </p:nvSpPr>
          <p:spPr bwMode="auto">
            <a:xfrm>
              <a:off x="798" y="2416"/>
              <a:ext cx="57" cy="56"/>
            </a:xfrm>
            <a:custGeom>
              <a:avLst/>
              <a:gdLst>
                <a:gd name="T0" fmla="*/ 0 w 52"/>
                <a:gd name="T1" fmla="*/ 60 h 52"/>
                <a:gd name="T2" fmla="*/ 21 w 52"/>
                <a:gd name="T3" fmla="*/ 0 h 52"/>
                <a:gd name="T4" fmla="*/ 62 w 52"/>
                <a:gd name="T5" fmla="*/ 50 h 52"/>
                <a:gd name="T6" fmla="*/ 0 w 52"/>
                <a:gd name="T7" fmla="*/ 6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3"/>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41" name="Line 347"/>
            <p:cNvSpPr>
              <a:spLocks noChangeShapeType="1"/>
            </p:cNvSpPr>
            <p:nvPr/>
          </p:nvSpPr>
          <p:spPr bwMode="auto">
            <a:xfrm flipH="1" flipV="1">
              <a:off x="755" y="2326"/>
              <a:ext cx="88" cy="43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42" name="Freeform 348"/>
            <p:cNvSpPr>
              <a:spLocks/>
            </p:cNvSpPr>
            <p:nvPr/>
          </p:nvSpPr>
          <p:spPr bwMode="auto">
            <a:xfrm>
              <a:off x="731" y="2283"/>
              <a:ext cx="48" cy="57"/>
            </a:xfrm>
            <a:custGeom>
              <a:avLst/>
              <a:gdLst>
                <a:gd name="T0" fmla="*/ 11 w 44"/>
                <a:gd name="T1" fmla="*/ 0 h 52"/>
                <a:gd name="T2" fmla="*/ 52 w 44"/>
                <a:gd name="T3" fmla="*/ 52 h 52"/>
                <a:gd name="T4" fmla="*/ 0 w 44"/>
                <a:gd name="T5" fmla="*/ 62 h 52"/>
                <a:gd name="T6" fmla="*/ 11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43" name="Freeform 349"/>
            <p:cNvSpPr>
              <a:spLocks/>
            </p:cNvSpPr>
            <p:nvPr/>
          </p:nvSpPr>
          <p:spPr bwMode="auto">
            <a:xfrm>
              <a:off x="731" y="2283"/>
              <a:ext cx="48" cy="57"/>
            </a:xfrm>
            <a:custGeom>
              <a:avLst/>
              <a:gdLst>
                <a:gd name="T0" fmla="*/ 11 w 44"/>
                <a:gd name="T1" fmla="*/ 0 h 52"/>
                <a:gd name="T2" fmla="*/ 52 w 44"/>
                <a:gd name="T3" fmla="*/ 52 h 52"/>
                <a:gd name="T4" fmla="*/ 0 w 44"/>
                <a:gd name="T5" fmla="*/ 62 h 52"/>
                <a:gd name="T6" fmla="*/ 11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44" name="Line 350"/>
            <p:cNvSpPr>
              <a:spLocks noChangeShapeType="1"/>
            </p:cNvSpPr>
            <p:nvPr/>
          </p:nvSpPr>
          <p:spPr bwMode="auto">
            <a:xfrm flipH="1" flipV="1">
              <a:off x="918" y="2805"/>
              <a:ext cx="1477" cy="92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45" name="Freeform 351"/>
            <p:cNvSpPr>
              <a:spLocks/>
            </p:cNvSpPr>
            <p:nvPr/>
          </p:nvSpPr>
          <p:spPr bwMode="auto">
            <a:xfrm>
              <a:off x="873" y="2774"/>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46" name="Freeform 352"/>
            <p:cNvSpPr>
              <a:spLocks/>
            </p:cNvSpPr>
            <p:nvPr/>
          </p:nvSpPr>
          <p:spPr bwMode="auto">
            <a:xfrm>
              <a:off x="873" y="2774"/>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47" name="Line 353"/>
            <p:cNvSpPr>
              <a:spLocks noChangeShapeType="1"/>
            </p:cNvSpPr>
            <p:nvPr/>
          </p:nvSpPr>
          <p:spPr bwMode="auto">
            <a:xfrm flipV="1">
              <a:off x="843" y="2503"/>
              <a:ext cx="137" cy="2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48" name="Line 354"/>
            <p:cNvSpPr>
              <a:spLocks noChangeShapeType="1"/>
            </p:cNvSpPr>
            <p:nvPr/>
          </p:nvSpPr>
          <p:spPr bwMode="auto">
            <a:xfrm flipV="1">
              <a:off x="980" y="2245"/>
              <a:ext cx="136" cy="25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49" name="Freeform 355"/>
            <p:cNvSpPr>
              <a:spLocks/>
            </p:cNvSpPr>
            <p:nvPr/>
          </p:nvSpPr>
          <p:spPr bwMode="auto">
            <a:xfrm>
              <a:off x="1081" y="2208"/>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50" name="Freeform 356"/>
            <p:cNvSpPr>
              <a:spLocks/>
            </p:cNvSpPr>
            <p:nvPr/>
          </p:nvSpPr>
          <p:spPr bwMode="auto">
            <a:xfrm>
              <a:off x="1081" y="2208"/>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51" name="Line 357"/>
            <p:cNvSpPr>
              <a:spLocks noChangeShapeType="1"/>
            </p:cNvSpPr>
            <p:nvPr/>
          </p:nvSpPr>
          <p:spPr bwMode="auto">
            <a:xfrm flipV="1">
              <a:off x="843" y="2245"/>
              <a:ext cx="1477" cy="51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52" name="Line 358"/>
            <p:cNvSpPr>
              <a:spLocks noChangeShapeType="1"/>
            </p:cNvSpPr>
            <p:nvPr/>
          </p:nvSpPr>
          <p:spPr bwMode="auto">
            <a:xfrm flipV="1">
              <a:off x="2320" y="1731"/>
              <a:ext cx="1475" cy="51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53" name="Freeform 359"/>
            <p:cNvSpPr>
              <a:spLocks/>
            </p:cNvSpPr>
            <p:nvPr/>
          </p:nvSpPr>
          <p:spPr bwMode="auto">
            <a:xfrm>
              <a:off x="3771" y="1707"/>
              <a:ext cx="57" cy="38"/>
            </a:xfrm>
            <a:custGeom>
              <a:avLst/>
              <a:gdLst>
                <a:gd name="T0" fmla="*/ 62 w 52"/>
                <a:gd name="T1" fmla="*/ 0 h 35"/>
                <a:gd name="T2" fmla="*/ 22 w 52"/>
                <a:gd name="T3" fmla="*/ 41 h 35"/>
                <a:gd name="T4" fmla="*/ 0 w 52"/>
                <a:gd name="T5" fmla="*/ 0 h 35"/>
                <a:gd name="T6" fmla="*/ 62 w 52"/>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5">
                  <a:moveTo>
                    <a:pt x="52" y="0"/>
                  </a:moveTo>
                  <a:lnTo>
                    <a:pt x="18" y="35"/>
                  </a:lnTo>
                  <a:lnTo>
                    <a:pt x="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54" name="Freeform 360"/>
            <p:cNvSpPr>
              <a:spLocks/>
            </p:cNvSpPr>
            <p:nvPr/>
          </p:nvSpPr>
          <p:spPr bwMode="auto">
            <a:xfrm>
              <a:off x="3771" y="1707"/>
              <a:ext cx="57" cy="38"/>
            </a:xfrm>
            <a:custGeom>
              <a:avLst/>
              <a:gdLst>
                <a:gd name="T0" fmla="*/ 62 w 52"/>
                <a:gd name="T1" fmla="*/ 0 h 35"/>
                <a:gd name="T2" fmla="*/ 22 w 52"/>
                <a:gd name="T3" fmla="*/ 41 h 35"/>
                <a:gd name="T4" fmla="*/ 0 w 52"/>
                <a:gd name="T5" fmla="*/ 0 h 35"/>
                <a:gd name="T6" fmla="*/ 62 w 52"/>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5">
                  <a:moveTo>
                    <a:pt x="52" y="0"/>
                  </a:moveTo>
                  <a:lnTo>
                    <a:pt x="18" y="35"/>
                  </a:lnTo>
                  <a:lnTo>
                    <a:pt x="0" y="0"/>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55" name="Line 361"/>
            <p:cNvSpPr>
              <a:spLocks noChangeShapeType="1"/>
            </p:cNvSpPr>
            <p:nvPr/>
          </p:nvSpPr>
          <p:spPr bwMode="auto">
            <a:xfrm flipH="1" flipV="1">
              <a:off x="1045" y="3039"/>
              <a:ext cx="1350" cy="69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56" name="Freeform 362"/>
            <p:cNvSpPr>
              <a:spLocks/>
            </p:cNvSpPr>
            <p:nvPr/>
          </p:nvSpPr>
          <p:spPr bwMode="auto">
            <a:xfrm>
              <a:off x="1006" y="3010"/>
              <a:ext cx="57" cy="47"/>
            </a:xfrm>
            <a:custGeom>
              <a:avLst/>
              <a:gdLst>
                <a:gd name="T0" fmla="*/ 0 w 52"/>
                <a:gd name="T1" fmla="*/ 0 h 43"/>
                <a:gd name="T2" fmla="*/ 62 w 52"/>
                <a:gd name="T3" fmla="*/ 0 h 43"/>
                <a:gd name="T4" fmla="*/ 41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57" name="Freeform 363"/>
            <p:cNvSpPr>
              <a:spLocks/>
            </p:cNvSpPr>
            <p:nvPr/>
          </p:nvSpPr>
          <p:spPr bwMode="auto">
            <a:xfrm>
              <a:off x="1006" y="3010"/>
              <a:ext cx="57" cy="47"/>
            </a:xfrm>
            <a:custGeom>
              <a:avLst/>
              <a:gdLst>
                <a:gd name="T0" fmla="*/ 0 w 52"/>
                <a:gd name="T1" fmla="*/ 0 h 43"/>
                <a:gd name="T2" fmla="*/ 62 w 52"/>
                <a:gd name="T3" fmla="*/ 0 h 43"/>
                <a:gd name="T4" fmla="*/ 41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58" name="Line 364"/>
            <p:cNvSpPr>
              <a:spLocks noChangeShapeType="1"/>
            </p:cNvSpPr>
            <p:nvPr/>
          </p:nvSpPr>
          <p:spPr bwMode="auto">
            <a:xfrm flipH="1">
              <a:off x="2933" y="1703"/>
              <a:ext cx="945" cy="42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59" name="Line 365"/>
            <p:cNvSpPr>
              <a:spLocks noChangeShapeType="1"/>
            </p:cNvSpPr>
            <p:nvPr/>
          </p:nvSpPr>
          <p:spPr bwMode="auto">
            <a:xfrm flipH="1">
              <a:off x="1992" y="2123"/>
              <a:ext cx="941" cy="41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60" name="Line 366"/>
            <p:cNvSpPr>
              <a:spLocks noChangeShapeType="1"/>
            </p:cNvSpPr>
            <p:nvPr/>
          </p:nvSpPr>
          <p:spPr bwMode="auto">
            <a:xfrm flipH="1">
              <a:off x="1048" y="2542"/>
              <a:ext cx="944" cy="421"/>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61" name="Freeform 367"/>
            <p:cNvSpPr>
              <a:spLocks/>
            </p:cNvSpPr>
            <p:nvPr/>
          </p:nvSpPr>
          <p:spPr bwMode="auto">
            <a:xfrm>
              <a:off x="1006" y="2925"/>
              <a:ext cx="57" cy="47"/>
            </a:xfrm>
            <a:custGeom>
              <a:avLst/>
              <a:gdLst>
                <a:gd name="T0" fmla="*/ 0 w 52"/>
                <a:gd name="T1" fmla="*/ 51 h 43"/>
                <a:gd name="T2" fmla="*/ 41 w 52"/>
                <a:gd name="T3" fmla="*/ 0 h 43"/>
                <a:gd name="T4" fmla="*/ 62 w 52"/>
                <a:gd name="T5" fmla="*/ 51 h 43"/>
                <a:gd name="T6" fmla="*/ 0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34" y="0"/>
                  </a:lnTo>
                  <a:lnTo>
                    <a:pt x="52" y="4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62" name="Freeform 368"/>
            <p:cNvSpPr>
              <a:spLocks/>
            </p:cNvSpPr>
            <p:nvPr/>
          </p:nvSpPr>
          <p:spPr bwMode="auto">
            <a:xfrm>
              <a:off x="1006" y="2925"/>
              <a:ext cx="57" cy="47"/>
            </a:xfrm>
            <a:custGeom>
              <a:avLst/>
              <a:gdLst>
                <a:gd name="T0" fmla="*/ 0 w 52"/>
                <a:gd name="T1" fmla="*/ 51 h 43"/>
                <a:gd name="T2" fmla="*/ 41 w 52"/>
                <a:gd name="T3" fmla="*/ 0 h 43"/>
                <a:gd name="T4" fmla="*/ 62 w 52"/>
                <a:gd name="T5" fmla="*/ 51 h 43"/>
                <a:gd name="T6" fmla="*/ 0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34" y="0"/>
                  </a:lnTo>
                  <a:lnTo>
                    <a:pt x="52" y="43"/>
                  </a:lnTo>
                  <a:lnTo>
                    <a:pt x="0"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63" name="Line 369"/>
            <p:cNvSpPr>
              <a:spLocks noChangeShapeType="1"/>
            </p:cNvSpPr>
            <p:nvPr/>
          </p:nvSpPr>
          <p:spPr bwMode="auto">
            <a:xfrm flipH="1" flipV="1">
              <a:off x="762" y="2324"/>
              <a:ext cx="205" cy="67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64" name="Freeform 370"/>
            <p:cNvSpPr>
              <a:spLocks/>
            </p:cNvSpPr>
            <p:nvPr/>
          </p:nvSpPr>
          <p:spPr bwMode="auto">
            <a:xfrm>
              <a:off x="741" y="2283"/>
              <a:ext cx="47" cy="57"/>
            </a:xfrm>
            <a:custGeom>
              <a:avLst/>
              <a:gdLst>
                <a:gd name="T0" fmla="*/ 11 w 43"/>
                <a:gd name="T1" fmla="*/ 0 h 52"/>
                <a:gd name="T2" fmla="*/ 51 w 43"/>
                <a:gd name="T3" fmla="*/ 41 h 52"/>
                <a:gd name="T4" fmla="*/ 0 w 43"/>
                <a:gd name="T5" fmla="*/ 62 h 52"/>
                <a:gd name="T6" fmla="*/ 1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9" y="0"/>
                  </a:moveTo>
                  <a:lnTo>
                    <a:pt x="43" y="34"/>
                  </a:lnTo>
                  <a:lnTo>
                    <a:pt x="0" y="5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65" name="Freeform 371"/>
            <p:cNvSpPr>
              <a:spLocks/>
            </p:cNvSpPr>
            <p:nvPr/>
          </p:nvSpPr>
          <p:spPr bwMode="auto">
            <a:xfrm>
              <a:off x="741" y="2283"/>
              <a:ext cx="47" cy="57"/>
            </a:xfrm>
            <a:custGeom>
              <a:avLst/>
              <a:gdLst>
                <a:gd name="T0" fmla="*/ 11 w 43"/>
                <a:gd name="T1" fmla="*/ 0 h 52"/>
                <a:gd name="T2" fmla="*/ 51 w 43"/>
                <a:gd name="T3" fmla="*/ 41 h 52"/>
                <a:gd name="T4" fmla="*/ 0 w 43"/>
                <a:gd name="T5" fmla="*/ 62 h 52"/>
                <a:gd name="T6" fmla="*/ 1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9" y="0"/>
                  </a:moveTo>
                  <a:lnTo>
                    <a:pt x="43" y="34"/>
                  </a:lnTo>
                  <a:lnTo>
                    <a:pt x="0" y="52"/>
                  </a:lnTo>
                  <a:lnTo>
                    <a:pt x="9"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66" name="Line 372"/>
            <p:cNvSpPr>
              <a:spLocks noChangeShapeType="1"/>
            </p:cNvSpPr>
            <p:nvPr/>
          </p:nvSpPr>
          <p:spPr bwMode="auto">
            <a:xfrm flipV="1">
              <a:off x="967" y="2330"/>
              <a:ext cx="190" cy="66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67" name="Line 373"/>
            <p:cNvSpPr>
              <a:spLocks noChangeShapeType="1"/>
            </p:cNvSpPr>
            <p:nvPr/>
          </p:nvSpPr>
          <p:spPr bwMode="auto">
            <a:xfrm flipV="1">
              <a:off x="1157" y="1664"/>
              <a:ext cx="191" cy="66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68" name="Freeform 374"/>
            <p:cNvSpPr>
              <a:spLocks/>
            </p:cNvSpPr>
            <p:nvPr/>
          </p:nvSpPr>
          <p:spPr bwMode="auto">
            <a:xfrm>
              <a:off x="1317" y="1623"/>
              <a:ext cx="47" cy="56"/>
            </a:xfrm>
            <a:custGeom>
              <a:avLst/>
              <a:gdLst>
                <a:gd name="T0" fmla="*/ 40 w 43"/>
                <a:gd name="T1" fmla="*/ 0 h 51"/>
                <a:gd name="T2" fmla="*/ 51 w 43"/>
                <a:gd name="T3" fmla="*/ 61 h 51"/>
                <a:gd name="T4" fmla="*/ 0 w 43"/>
                <a:gd name="T5" fmla="*/ 41 h 51"/>
                <a:gd name="T6" fmla="*/ 40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34" y="0"/>
                  </a:moveTo>
                  <a:lnTo>
                    <a:pt x="43" y="51"/>
                  </a:lnTo>
                  <a:lnTo>
                    <a:pt x="0" y="34"/>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69" name="Freeform 375"/>
            <p:cNvSpPr>
              <a:spLocks/>
            </p:cNvSpPr>
            <p:nvPr/>
          </p:nvSpPr>
          <p:spPr bwMode="auto">
            <a:xfrm>
              <a:off x="1317" y="1623"/>
              <a:ext cx="47" cy="56"/>
            </a:xfrm>
            <a:custGeom>
              <a:avLst/>
              <a:gdLst>
                <a:gd name="T0" fmla="*/ 40 w 43"/>
                <a:gd name="T1" fmla="*/ 0 h 51"/>
                <a:gd name="T2" fmla="*/ 51 w 43"/>
                <a:gd name="T3" fmla="*/ 61 h 51"/>
                <a:gd name="T4" fmla="*/ 0 w 43"/>
                <a:gd name="T5" fmla="*/ 41 h 51"/>
                <a:gd name="T6" fmla="*/ 40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34" y="0"/>
                  </a:moveTo>
                  <a:lnTo>
                    <a:pt x="43" y="51"/>
                  </a:lnTo>
                  <a:lnTo>
                    <a:pt x="0" y="34"/>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70" name="Line 376"/>
            <p:cNvSpPr>
              <a:spLocks noChangeShapeType="1"/>
            </p:cNvSpPr>
            <p:nvPr/>
          </p:nvSpPr>
          <p:spPr bwMode="auto">
            <a:xfrm flipV="1">
              <a:off x="967" y="2626"/>
              <a:ext cx="86" cy="37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71" name="Line 377"/>
            <p:cNvSpPr>
              <a:spLocks noChangeShapeType="1"/>
            </p:cNvSpPr>
            <p:nvPr/>
          </p:nvSpPr>
          <p:spPr bwMode="auto">
            <a:xfrm flipV="1">
              <a:off x="1053" y="2255"/>
              <a:ext cx="85" cy="37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72" name="Freeform 378"/>
            <p:cNvSpPr>
              <a:spLocks/>
            </p:cNvSpPr>
            <p:nvPr/>
          </p:nvSpPr>
          <p:spPr bwMode="auto">
            <a:xfrm>
              <a:off x="1100" y="2208"/>
              <a:ext cx="47" cy="57"/>
            </a:xfrm>
            <a:custGeom>
              <a:avLst/>
              <a:gdLst>
                <a:gd name="T0" fmla="*/ 42 w 43"/>
                <a:gd name="T1" fmla="*/ 0 h 52"/>
                <a:gd name="T2" fmla="*/ 51 w 43"/>
                <a:gd name="T3" fmla="*/ 62 h 52"/>
                <a:gd name="T4" fmla="*/ 0 w 43"/>
                <a:gd name="T5" fmla="*/ 52 h 52"/>
                <a:gd name="T6" fmla="*/ 42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43"/>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73" name="Freeform 379"/>
            <p:cNvSpPr>
              <a:spLocks/>
            </p:cNvSpPr>
            <p:nvPr/>
          </p:nvSpPr>
          <p:spPr bwMode="auto">
            <a:xfrm>
              <a:off x="1100" y="2208"/>
              <a:ext cx="47" cy="57"/>
            </a:xfrm>
            <a:custGeom>
              <a:avLst/>
              <a:gdLst>
                <a:gd name="T0" fmla="*/ 42 w 43"/>
                <a:gd name="T1" fmla="*/ 0 h 52"/>
                <a:gd name="T2" fmla="*/ 51 w 43"/>
                <a:gd name="T3" fmla="*/ 62 h 52"/>
                <a:gd name="T4" fmla="*/ 0 w 43"/>
                <a:gd name="T5" fmla="*/ 52 h 52"/>
                <a:gd name="T6" fmla="*/ 42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43"/>
                  </a:lnTo>
                  <a:lnTo>
                    <a:pt x="3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74" name="Line 380"/>
            <p:cNvSpPr>
              <a:spLocks noChangeShapeType="1"/>
            </p:cNvSpPr>
            <p:nvPr/>
          </p:nvSpPr>
          <p:spPr bwMode="auto">
            <a:xfrm>
              <a:off x="1135" y="3213"/>
              <a:ext cx="696" cy="41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75" name="Freeform 381"/>
            <p:cNvSpPr>
              <a:spLocks/>
            </p:cNvSpPr>
            <p:nvPr/>
          </p:nvSpPr>
          <p:spPr bwMode="auto">
            <a:xfrm>
              <a:off x="1808" y="3595"/>
              <a:ext cx="56" cy="47"/>
            </a:xfrm>
            <a:custGeom>
              <a:avLst/>
              <a:gdLst>
                <a:gd name="T0" fmla="*/ 61 w 51"/>
                <a:gd name="T1" fmla="*/ 51 h 43"/>
                <a:gd name="T2" fmla="*/ 0 w 51"/>
                <a:gd name="T3" fmla="*/ 51 h 43"/>
                <a:gd name="T4" fmla="*/ 32 w 51"/>
                <a:gd name="T5" fmla="*/ 0 h 43"/>
                <a:gd name="T6" fmla="*/ 61 w 51"/>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43"/>
                  </a:moveTo>
                  <a:lnTo>
                    <a:pt x="0" y="43"/>
                  </a:lnTo>
                  <a:lnTo>
                    <a:pt x="26" y="0"/>
                  </a:lnTo>
                  <a:lnTo>
                    <a:pt x="51"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76" name="Freeform 382"/>
            <p:cNvSpPr>
              <a:spLocks/>
            </p:cNvSpPr>
            <p:nvPr/>
          </p:nvSpPr>
          <p:spPr bwMode="auto">
            <a:xfrm>
              <a:off x="1808" y="3595"/>
              <a:ext cx="56" cy="47"/>
            </a:xfrm>
            <a:custGeom>
              <a:avLst/>
              <a:gdLst>
                <a:gd name="T0" fmla="*/ 61 w 51"/>
                <a:gd name="T1" fmla="*/ 51 h 43"/>
                <a:gd name="T2" fmla="*/ 0 w 51"/>
                <a:gd name="T3" fmla="*/ 51 h 43"/>
                <a:gd name="T4" fmla="*/ 32 w 51"/>
                <a:gd name="T5" fmla="*/ 0 h 43"/>
                <a:gd name="T6" fmla="*/ 61 w 51"/>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43"/>
                  </a:moveTo>
                  <a:lnTo>
                    <a:pt x="0" y="43"/>
                  </a:lnTo>
                  <a:lnTo>
                    <a:pt x="26" y="0"/>
                  </a:lnTo>
                  <a:lnTo>
                    <a:pt x="51"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77" name="Line 383"/>
            <p:cNvSpPr>
              <a:spLocks noChangeShapeType="1"/>
            </p:cNvSpPr>
            <p:nvPr/>
          </p:nvSpPr>
          <p:spPr bwMode="auto">
            <a:xfrm flipH="1">
              <a:off x="1387" y="874"/>
              <a:ext cx="239" cy="112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78" name="Line 384"/>
            <p:cNvSpPr>
              <a:spLocks noChangeShapeType="1"/>
            </p:cNvSpPr>
            <p:nvPr/>
          </p:nvSpPr>
          <p:spPr bwMode="auto">
            <a:xfrm flipH="1">
              <a:off x="1152" y="2000"/>
              <a:ext cx="235" cy="112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79" name="Freeform 385"/>
            <p:cNvSpPr>
              <a:spLocks/>
            </p:cNvSpPr>
            <p:nvPr/>
          </p:nvSpPr>
          <p:spPr bwMode="auto">
            <a:xfrm>
              <a:off x="1128" y="3104"/>
              <a:ext cx="47" cy="57"/>
            </a:xfrm>
            <a:custGeom>
              <a:avLst/>
              <a:gdLst>
                <a:gd name="T0" fmla="*/ 11 w 43"/>
                <a:gd name="T1" fmla="*/ 62 h 52"/>
                <a:gd name="T2" fmla="*/ 0 w 43"/>
                <a:gd name="T3" fmla="*/ 0 h 52"/>
                <a:gd name="T4" fmla="*/ 51 w 43"/>
                <a:gd name="T5" fmla="*/ 11 h 52"/>
                <a:gd name="T6" fmla="*/ 1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9" y="52"/>
                  </a:moveTo>
                  <a:lnTo>
                    <a:pt x="0" y="0"/>
                  </a:lnTo>
                  <a:lnTo>
                    <a:pt x="43" y="9"/>
                  </a:lnTo>
                  <a:lnTo>
                    <a:pt x="9"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80" name="Freeform 386"/>
            <p:cNvSpPr>
              <a:spLocks/>
            </p:cNvSpPr>
            <p:nvPr/>
          </p:nvSpPr>
          <p:spPr bwMode="auto">
            <a:xfrm>
              <a:off x="1128" y="3104"/>
              <a:ext cx="47" cy="57"/>
            </a:xfrm>
            <a:custGeom>
              <a:avLst/>
              <a:gdLst>
                <a:gd name="T0" fmla="*/ 11 w 43"/>
                <a:gd name="T1" fmla="*/ 62 h 52"/>
                <a:gd name="T2" fmla="*/ 0 w 43"/>
                <a:gd name="T3" fmla="*/ 0 h 52"/>
                <a:gd name="T4" fmla="*/ 51 w 43"/>
                <a:gd name="T5" fmla="*/ 11 h 52"/>
                <a:gd name="T6" fmla="*/ 1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9" y="52"/>
                  </a:moveTo>
                  <a:lnTo>
                    <a:pt x="0" y="0"/>
                  </a:lnTo>
                  <a:lnTo>
                    <a:pt x="43" y="9"/>
                  </a:lnTo>
                  <a:lnTo>
                    <a:pt x="9"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81" name="Line 387"/>
            <p:cNvSpPr>
              <a:spLocks noChangeShapeType="1"/>
            </p:cNvSpPr>
            <p:nvPr/>
          </p:nvSpPr>
          <p:spPr bwMode="auto">
            <a:xfrm flipV="1">
              <a:off x="1135" y="1556"/>
              <a:ext cx="62" cy="16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82" name="Freeform 388"/>
            <p:cNvSpPr>
              <a:spLocks/>
            </p:cNvSpPr>
            <p:nvPr/>
          </p:nvSpPr>
          <p:spPr bwMode="auto">
            <a:xfrm>
              <a:off x="1166" y="1509"/>
              <a:ext cx="47" cy="57"/>
            </a:xfrm>
            <a:custGeom>
              <a:avLst/>
              <a:gdLst>
                <a:gd name="T0" fmla="*/ 30 w 43"/>
                <a:gd name="T1" fmla="*/ 0 h 52"/>
                <a:gd name="T2" fmla="*/ 51 w 43"/>
                <a:gd name="T3" fmla="*/ 62 h 52"/>
                <a:gd name="T4" fmla="*/ 0 w 43"/>
                <a:gd name="T5" fmla="*/ 52 h 52"/>
                <a:gd name="T6" fmla="*/ 3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5" y="0"/>
                  </a:moveTo>
                  <a:lnTo>
                    <a:pt x="43" y="52"/>
                  </a:lnTo>
                  <a:lnTo>
                    <a:pt x="0" y="4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83" name="Freeform 389"/>
            <p:cNvSpPr>
              <a:spLocks/>
            </p:cNvSpPr>
            <p:nvPr/>
          </p:nvSpPr>
          <p:spPr bwMode="auto">
            <a:xfrm>
              <a:off x="1166" y="1509"/>
              <a:ext cx="47" cy="57"/>
            </a:xfrm>
            <a:custGeom>
              <a:avLst/>
              <a:gdLst>
                <a:gd name="T0" fmla="*/ 30 w 43"/>
                <a:gd name="T1" fmla="*/ 0 h 52"/>
                <a:gd name="T2" fmla="*/ 51 w 43"/>
                <a:gd name="T3" fmla="*/ 62 h 52"/>
                <a:gd name="T4" fmla="*/ 0 w 43"/>
                <a:gd name="T5" fmla="*/ 52 h 52"/>
                <a:gd name="T6" fmla="*/ 3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5" y="0"/>
                  </a:moveTo>
                  <a:lnTo>
                    <a:pt x="43" y="52"/>
                  </a:lnTo>
                  <a:lnTo>
                    <a:pt x="0" y="43"/>
                  </a:lnTo>
                  <a:lnTo>
                    <a:pt x="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84" name="Line 390"/>
            <p:cNvSpPr>
              <a:spLocks noChangeShapeType="1"/>
            </p:cNvSpPr>
            <p:nvPr/>
          </p:nvSpPr>
          <p:spPr bwMode="auto">
            <a:xfrm flipV="1">
              <a:off x="3082" y="2826"/>
              <a:ext cx="118" cy="2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85" name="Line 391"/>
            <p:cNvSpPr>
              <a:spLocks noChangeShapeType="1"/>
            </p:cNvSpPr>
            <p:nvPr/>
          </p:nvSpPr>
          <p:spPr bwMode="auto">
            <a:xfrm flipV="1">
              <a:off x="3200" y="2795"/>
              <a:ext cx="118" cy="3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86" name="Freeform 392"/>
            <p:cNvSpPr>
              <a:spLocks/>
            </p:cNvSpPr>
            <p:nvPr/>
          </p:nvSpPr>
          <p:spPr bwMode="auto">
            <a:xfrm>
              <a:off x="3300" y="2774"/>
              <a:ext cx="56" cy="47"/>
            </a:xfrm>
            <a:custGeom>
              <a:avLst/>
              <a:gdLst>
                <a:gd name="T0" fmla="*/ 60 w 52"/>
                <a:gd name="T1" fmla="*/ 11 h 43"/>
                <a:gd name="T2" fmla="*/ 10 w 52"/>
                <a:gd name="T3" fmla="*/ 51 h 43"/>
                <a:gd name="T4" fmla="*/ 0 w 52"/>
                <a:gd name="T5" fmla="*/ 0 h 43"/>
                <a:gd name="T6" fmla="*/ 60 w 52"/>
                <a:gd name="T7" fmla="*/ 1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9"/>
                  </a:moveTo>
                  <a:lnTo>
                    <a:pt x="8" y="43"/>
                  </a:lnTo>
                  <a:lnTo>
                    <a:pt x="0" y="0"/>
                  </a:lnTo>
                  <a:lnTo>
                    <a:pt x="52" y="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87" name="Freeform 393"/>
            <p:cNvSpPr>
              <a:spLocks/>
            </p:cNvSpPr>
            <p:nvPr/>
          </p:nvSpPr>
          <p:spPr bwMode="auto">
            <a:xfrm>
              <a:off x="3300" y="2774"/>
              <a:ext cx="56" cy="47"/>
            </a:xfrm>
            <a:custGeom>
              <a:avLst/>
              <a:gdLst>
                <a:gd name="T0" fmla="*/ 60 w 52"/>
                <a:gd name="T1" fmla="*/ 11 h 43"/>
                <a:gd name="T2" fmla="*/ 10 w 52"/>
                <a:gd name="T3" fmla="*/ 51 h 43"/>
                <a:gd name="T4" fmla="*/ 0 w 52"/>
                <a:gd name="T5" fmla="*/ 0 h 43"/>
                <a:gd name="T6" fmla="*/ 60 w 52"/>
                <a:gd name="T7" fmla="*/ 1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9"/>
                  </a:moveTo>
                  <a:lnTo>
                    <a:pt x="8" y="43"/>
                  </a:lnTo>
                  <a:lnTo>
                    <a:pt x="0" y="0"/>
                  </a:lnTo>
                  <a:lnTo>
                    <a:pt x="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88" name="Line 394"/>
            <p:cNvSpPr>
              <a:spLocks noChangeShapeType="1"/>
            </p:cNvSpPr>
            <p:nvPr/>
          </p:nvSpPr>
          <p:spPr bwMode="auto">
            <a:xfrm flipH="1">
              <a:off x="2181" y="1301"/>
              <a:ext cx="61" cy="1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89" name="Line 395"/>
            <p:cNvSpPr>
              <a:spLocks noChangeShapeType="1"/>
            </p:cNvSpPr>
            <p:nvPr/>
          </p:nvSpPr>
          <p:spPr bwMode="auto">
            <a:xfrm flipH="1">
              <a:off x="2120" y="1318"/>
              <a:ext cx="61" cy="14"/>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90" name="Line 396"/>
            <p:cNvSpPr>
              <a:spLocks noChangeShapeType="1"/>
            </p:cNvSpPr>
            <p:nvPr/>
          </p:nvSpPr>
          <p:spPr bwMode="auto">
            <a:xfrm flipH="1">
              <a:off x="2058" y="1332"/>
              <a:ext cx="62" cy="1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91" name="Freeform 397"/>
            <p:cNvSpPr>
              <a:spLocks/>
            </p:cNvSpPr>
            <p:nvPr/>
          </p:nvSpPr>
          <p:spPr bwMode="auto">
            <a:xfrm>
              <a:off x="2016" y="1311"/>
              <a:ext cx="56" cy="47"/>
            </a:xfrm>
            <a:custGeom>
              <a:avLst/>
              <a:gdLst>
                <a:gd name="T0" fmla="*/ 0 w 51"/>
                <a:gd name="T1" fmla="*/ 40 h 43"/>
                <a:gd name="T2" fmla="*/ 52 w 51"/>
                <a:gd name="T3" fmla="*/ 0 h 43"/>
                <a:gd name="T4" fmla="*/ 61 w 51"/>
                <a:gd name="T5" fmla="*/ 51 h 43"/>
                <a:gd name="T6" fmla="*/ 0 w 51"/>
                <a:gd name="T7" fmla="*/ 4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34"/>
                  </a:moveTo>
                  <a:lnTo>
                    <a:pt x="43" y="0"/>
                  </a:lnTo>
                  <a:lnTo>
                    <a:pt x="51" y="43"/>
                  </a:lnTo>
                  <a:lnTo>
                    <a:pt x="0" y="3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92" name="Freeform 398"/>
            <p:cNvSpPr>
              <a:spLocks/>
            </p:cNvSpPr>
            <p:nvPr/>
          </p:nvSpPr>
          <p:spPr bwMode="auto">
            <a:xfrm>
              <a:off x="2016" y="1311"/>
              <a:ext cx="56" cy="47"/>
            </a:xfrm>
            <a:custGeom>
              <a:avLst/>
              <a:gdLst>
                <a:gd name="T0" fmla="*/ 0 w 51"/>
                <a:gd name="T1" fmla="*/ 40 h 43"/>
                <a:gd name="T2" fmla="*/ 52 w 51"/>
                <a:gd name="T3" fmla="*/ 0 h 43"/>
                <a:gd name="T4" fmla="*/ 61 w 51"/>
                <a:gd name="T5" fmla="*/ 51 h 43"/>
                <a:gd name="T6" fmla="*/ 0 w 51"/>
                <a:gd name="T7" fmla="*/ 4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34"/>
                  </a:moveTo>
                  <a:lnTo>
                    <a:pt x="43" y="0"/>
                  </a:lnTo>
                  <a:lnTo>
                    <a:pt x="51" y="43"/>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93" name="Line 399"/>
            <p:cNvSpPr>
              <a:spLocks noChangeShapeType="1"/>
            </p:cNvSpPr>
            <p:nvPr/>
          </p:nvSpPr>
          <p:spPr bwMode="auto">
            <a:xfrm flipH="1">
              <a:off x="1843" y="1301"/>
              <a:ext cx="399" cy="76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94" name="Line 400"/>
            <p:cNvSpPr>
              <a:spLocks noChangeShapeType="1"/>
            </p:cNvSpPr>
            <p:nvPr/>
          </p:nvSpPr>
          <p:spPr bwMode="auto">
            <a:xfrm flipH="1">
              <a:off x="1444" y="2066"/>
              <a:ext cx="399" cy="76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95" name="Freeform 401"/>
            <p:cNvSpPr>
              <a:spLocks/>
            </p:cNvSpPr>
            <p:nvPr/>
          </p:nvSpPr>
          <p:spPr bwMode="auto">
            <a:xfrm>
              <a:off x="1421" y="2803"/>
              <a:ext cx="47" cy="57"/>
            </a:xfrm>
            <a:custGeom>
              <a:avLst/>
              <a:gdLst>
                <a:gd name="T0" fmla="*/ 0 w 43"/>
                <a:gd name="T1" fmla="*/ 62 h 52"/>
                <a:gd name="T2" fmla="*/ 0 w 43"/>
                <a:gd name="T3" fmla="*/ 0 h 52"/>
                <a:gd name="T4" fmla="*/ 51 w 43"/>
                <a:gd name="T5" fmla="*/ 32 h 52"/>
                <a:gd name="T6" fmla="*/ 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96" name="Freeform 402"/>
            <p:cNvSpPr>
              <a:spLocks/>
            </p:cNvSpPr>
            <p:nvPr/>
          </p:nvSpPr>
          <p:spPr bwMode="auto">
            <a:xfrm>
              <a:off x="1421" y="2803"/>
              <a:ext cx="47" cy="57"/>
            </a:xfrm>
            <a:custGeom>
              <a:avLst/>
              <a:gdLst>
                <a:gd name="T0" fmla="*/ 0 w 43"/>
                <a:gd name="T1" fmla="*/ 62 h 52"/>
                <a:gd name="T2" fmla="*/ 0 w 43"/>
                <a:gd name="T3" fmla="*/ 0 h 52"/>
                <a:gd name="T4" fmla="*/ 51 w 43"/>
                <a:gd name="T5" fmla="*/ 32 h 52"/>
                <a:gd name="T6" fmla="*/ 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97" name="Line 403"/>
            <p:cNvSpPr>
              <a:spLocks noChangeShapeType="1"/>
            </p:cNvSpPr>
            <p:nvPr/>
          </p:nvSpPr>
          <p:spPr bwMode="auto">
            <a:xfrm flipH="1">
              <a:off x="1778" y="1301"/>
              <a:ext cx="464" cy="6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98" name="Line 404"/>
            <p:cNvSpPr>
              <a:spLocks noChangeShapeType="1"/>
            </p:cNvSpPr>
            <p:nvPr/>
          </p:nvSpPr>
          <p:spPr bwMode="auto">
            <a:xfrm flipH="1">
              <a:off x="1312" y="1958"/>
              <a:ext cx="466" cy="65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2999" name="Group 405"/>
            <p:cNvGrpSpPr>
              <a:grpSpLocks/>
            </p:cNvGrpSpPr>
            <p:nvPr/>
          </p:nvGrpSpPr>
          <p:grpSpPr bwMode="auto">
            <a:xfrm>
              <a:off x="831" y="905"/>
              <a:ext cx="3145" cy="2936"/>
              <a:chOff x="955" y="891"/>
              <a:chExt cx="2877" cy="2686"/>
            </a:xfrm>
          </p:grpSpPr>
          <p:sp>
            <p:nvSpPr>
              <p:cNvPr id="33305" name="Freeform 406"/>
              <p:cNvSpPr>
                <a:spLocks/>
              </p:cNvSpPr>
              <p:nvPr/>
            </p:nvSpPr>
            <p:spPr bwMode="auto">
              <a:xfrm>
                <a:off x="1365" y="2428"/>
                <a:ext cx="52" cy="52"/>
              </a:xfrm>
              <a:custGeom>
                <a:avLst/>
                <a:gdLst>
                  <a:gd name="T0" fmla="*/ 0 w 52"/>
                  <a:gd name="T1" fmla="*/ 52 h 52"/>
                  <a:gd name="T2" fmla="*/ 9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06" name="Freeform 407"/>
              <p:cNvSpPr>
                <a:spLocks/>
              </p:cNvSpPr>
              <p:nvPr/>
            </p:nvSpPr>
            <p:spPr bwMode="auto">
              <a:xfrm>
                <a:off x="1365" y="2428"/>
                <a:ext cx="52" cy="52"/>
              </a:xfrm>
              <a:custGeom>
                <a:avLst/>
                <a:gdLst>
                  <a:gd name="T0" fmla="*/ 0 w 52"/>
                  <a:gd name="T1" fmla="*/ 52 h 52"/>
                  <a:gd name="T2" fmla="*/ 9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26"/>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07" name="Line 408"/>
              <p:cNvSpPr>
                <a:spLocks noChangeShapeType="1"/>
              </p:cNvSpPr>
              <p:nvPr/>
            </p:nvSpPr>
            <p:spPr bwMode="auto">
              <a:xfrm flipV="1">
                <a:off x="1069" y="1660"/>
                <a:ext cx="432" cy="30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08" name="Line 409"/>
              <p:cNvSpPr>
                <a:spLocks noChangeShapeType="1"/>
              </p:cNvSpPr>
              <p:nvPr/>
            </p:nvSpPr>
            <p:spPr bwMode="auto">
              <a:xfrm flipV="1">
                <a:off x="1501" y="1362"/>
                <a:ext cx="432" cy="29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09" name="Freeform 410"/>
              <p:cNvSpPr>
                <a:spLocks/>
              </p:cNvSpPr>
              <p:nvPr/>
            </p:nvSpPr>
            <p:spPr bwMode="auto">
              <a:xfrm>
                <a:off x="1909" y="1332"/>
                <a:ext cx="52" cy="43"/>
              </a:xfrm>
              <a:custGeom>
                <a:avLst/>
                <a:gdLst>
                  <a:gd name="T0" fmla="*/ 52 w 52"/>
                  <a:gd name="T1" fmla="*/ 0 h 43"/>
                  <a:gd name="T2" fmla="*/ 26 w 52"/>
                  <a:gd name="T3" fmla="*/ 43 h 43"/>
                  <a:gd name="T4" fmla="*/ 0 w 52"/>
                  <a:gd name="T5" fmla="*/ 0 h 43"/>
                  <a:gd name="T6" fmla="*/ 5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26" y="43"/>
                    </a:lnTo>
                    <a:lnTo>
                      <a:pt x="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10" name="Freeform 411"/>
              <p:cNvSpPr>
                <a:spLocks/>
              </p:cNvSpPr>
              <p:nvPr/>
            </p:nvSpPr>
            <p:spPr bwMode="auto">
              <a:xfrm>
                <a:off x="1909" y="1332"/>
                <a:ext cx="52" cy="43"/>
              </a:xfrm>
              <a:custGeom>
                <a:avLst/>
                <a:gdLst>
                  <a:gd name="T0" fmla="*/ 52 w 52"/>
                  <a:gd name="T1" fmla="*/ 0 h 43"/>
                  <a:gd name="T2" fmla="*/ 26 w 52"/>
                  <a:gd name="T3" fmla="*/ 43 h 43"/>
                  <a:gd name="T4" fmla="*/ 0 w 52"/>
                  <a:gd name="T5" fmla="*/ 0 h 43"/>
                  <a:gd name="T6" fmla="*/ 5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26" y="43"/>
                    </a:lnTo>
                    <a:lnTo>
                      <a:pt x="0" y="0"/>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11" name="Line 412"/>
              <p:cNvSpPr>
                <a:spLocks noChangeShapeType="1"/>
              </p:cNvSpPr>
              <p:nvPr/>
            </p:nvSpPr>
            <p:spPr bwMode="auto">
              <a:xfrm>
                <a:off x="1136" y="1306"/>
                <a:ext cx="784" cy="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12" name="Freeform 413"/>
              <p:cNvSpPr>
                <a:spLocks/>
              </p:cNvSpPr>
              <p:nvPr/>
            </p:nvSpPr>
            <p:spPr bwMode="auto">
              <a:xfrm>
                <a:off x="1900" y="1280"/>
                <a:ext cx="52" cy="43"/>
              </a:xfrm>
              <a:custGeom>
                <a:avLst/>
                <a:gdLst>
                  <a:gd name="T0" fmla="*/ 52 w 52"/>
                  <a:gd name="T1" fmla="*/ 26 h 43"/>
                  <a:gd name="T2" fmla="*/ 0 w 52"/>
                  <a:gd name="T3" fmla="*/ 43 h 43"/>
                  <a:gd name="T4" fmla="*/ 0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0" y="0"/>
                    </a:lnTo>
                    <a:lnTo>
                      <a:pt x="52"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13" name="Freeform 414"/>
              <p:cNvSpPr>
                <a:spLocks/>
              </p:cNvSpPr>
              <p:nvPr/>
            </p:nvSpPr>
            <p:spPr bwMode="auto">
              <a:xfrm>
                <a:off x="1900" y="1280"/>
                <a:ext cx="52" cy="43"/>
              </a:xfrm>
              <a:custGeom>
                <a:avLst/>
                <a:gdLst>
                  <a:gd name="T0" fmla="*/ 52 w 52"/>
                  <a:gd name="T1" fmla="*/ 26 h 43"/>
                  <a:gd name="T2" fmla="*/ 0 w 52"/>
                  <a:gd name="T3" fmla="*/ 43 h 43"/>
                  <a:gd name="T4" fmla="*/ 0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0" y="0"/>
                    </a:lnTo>
                    <a:lnTo>
                      <a:pt x="5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14" name="Line 415"/>
              <p:cNvSpPr>
                <a:spLocks noChangeShapeType="1"/>
              </p:cNvSpPr>
              <p:nvPr/>
            </p:nvSpPr>
            <p:spPr bwMode="auto">
              <a:xfrm flipV="1">
                <a:off x="1482" y="1390"/>
                <a:ext cx="490" cy="133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15" name="Freeform 416"/>
              <p:cNvSpPr>
                <a:spLocks/>
              </p:cNvSpPr>
              <p:nvPr/>
            </p:nvSpPr>
            <p:spPr bwMode="auto">
              <a:xfrm>
                <a:off x="1944" y="1349"/>
                <a:ext cx="34" cy="52"/>
              </a:xfrm>
              <a:custGeom>
                <a:avLst/>
                <a:gdLst>
                  <a:gd name="T0" fmla="*/ 34 w 34"/>
                  <a:gd name="T1" fmla="*/ 0 h 52"/>
                  <a:gd name="T2" fmla="*/ 34 w 34"/>
                  <a:gd name="T3" fmla="*/ 52 h 52"/>
                  <a:gd name="T4" fmla="*/ 0 w 34"/>
                  <a:gd name="T5" fmla="*/ 35 h 52"/>
                  <a:gd name="T6" fmla="*/ 34 w 3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2">
                    <a:moveTo>
                      <a:pt x="34" y="0"/>
                    </a:moveTo>
                    <a:lnTo>
                      <a:pt x="34" y="52"/>
                    </a:lnTo>
                    <a:lnTo>
                      <a:pt x="0" y="35"/>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16" name="Freeform 417"/>
              <p:cNvSpPr>
                <a:spLocks/>
              </p:cNvSpPr>
              <p:nvPr/>
            </p:nvSpPr>
            <p:spPr bwMode="auto">
              <a:xfrm>
                <a:off x="1944" y="1349"/>
                <a:ext cx="34" cy="52"/>
              </a:xfrm>
              <a:custGeom>
                <a:avLst/>
                <a:gdLst>
                  <a:gd name="T0" fmla="*/ 34 w 34"/>
                  <a:gd name="T1" fmla="*/ 0 h 52"/>
                  <a:gd name="T2" fmla="*/ 34 w 34"/>
                  <a:gd name="T3" fmla="*/ 52 h 52"/>
                  <a:gd name="T4" fmla="*/ 0 w 34"/>
                  <a:gd name="T5" fmla="*/ 35 h 52"/>
                  <a:gd name="T6" fmla="*/ 34 w 3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2">
                    <a:moveTo>
                      <a:pt x="34" y="0"/>
                    </a:moveTo>
                    <a:lnTo>
                      <a:pt x="34" y="52"/>
                    </a:lnTo>
                    <a:lnTo>
                      <a:pt x="0" y="35"/>
                    </a:lnTo>
                    <a:lnTo>
                      <a:pt x="34"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17" name="Line 418"/>
              <p:cNvSpPr>
                <a:spLocks noChangeShapeType="1"/>
              </p:cNvSpPr>
              <p:nvPr/>
            </p:nvSpPr>
            <p:spPr bwMode="auto">
              <a:xfrm flipH="1" flipV="1">
                <a:off x="2880" y="2402"/>
                <a:ext cx="415" cy="51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18" name="Line 419"/>
              <p:cNvSpPr>
                <a:spLocks noChangeShapeType="1"/>
              </p:cNvSpPr>
              <p:nvPr/>
            </p:nvSpPr>
            <p:spPr bwMode="auto">
              <a:xfrm flipH="1" flipV="1">
                <a:off x="2464" y="1891"/>
                <a:ext cx="416" cy="51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19" name="Line 420"/>
              <p:cNvSpPr>
                <a:spLocks noChangeShapeType="1"/>
              </p:cNvSpPr>
              <p:nvPr/>
            </p:nvSpPr>
            <p:spPr bwMode="auto">
              <a:xfrm flipH="1" flipV="1">
                <a:off x="2049" y="1377"/>
                <a:ext cx="415" cy="514"/>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20" name="Freeform 421"/>
              <p:cNvSpPr>
                <a:spLocks/>
              </p:cNvSpPr>
              <p:nvPr/>
            </p:nvSpPr>
            <p:spPr bwMode="auto">
              <a:xfrm>
                <a:off x="2021" y="1340"/>
                <a:ext cx="52" cy="52"/>
              </a:xfrm>
              <a:custGeom>
                <a:avLst/>
                <a:gdLst>
                  <a:gd name="T0" fmla="*/ 0 w 52"/>
                  <a:gd name="T1" fmla="*/ 0 h 52"/>
                  <a:gd name="T2" fmla="*/ 52 w 52"/>
                  <a:gd name="T3" fmla="*/ 18 h 52"/>
                  <a:gd name="T4" fmla="*/ 9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8"/>
                    </a:lnTo>
                    <a:lnTo>
                      <a:pt x="9"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21" name="Freeform 422"/>
              <p:cNvSpPr>
                <a:spLocks/>
              </p:cNvSpPr>
              <p:nvPr/>
            </p:nvSpPr>
            <p:spPr bwMode="auto">
              <a:xfrm>
                <a:off x="2021" y="1340"/>
                <a:ext cx="52" cy="52"/>
              </a:xfrm>
              <a:custGeom>
                <a:avLst/>
                <a:gdLst>
                  <a:gd name="T0" fmla="*/ 0 w 52"/>
                  <a:gd name="T1" fmla="*/ 0 h 52"/>
                  <a:gd name="T2" fmla="*/ 52 w 52"/>
                  <a:gd name="T3" fmla="*/ 18 h 52"/>
                  <a:gd name="T4" fmla="*/ 9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8"/>
                    </a:lnTo>
                    <a:lnTo>
                      <a:pt x="9"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22" name="Line 423"/>
              <p:cNvSpPr>
                <a:spLocks noChangeShapeType="1"/>
              </p:cNvSpPr>
              <p:nvPr/>
            </p:nvSpPr>
            <p:spPr bwMode="auto">
              <a:xfrm flipH="1" flipV="1">
                <a:off x="2013" y="1394"/>
                <a:ext cx="373" cy="208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23" name="Freeform 424"/>
              <p:cNvSpPr>
                <a:spLocks/>
              </p:cNvSpPr>
              <p:nvPr/>
            </p:nvSpPr>
            <p:spPr bwMode="auto">
              <a:xfrm>
                <a:off x="1995" y="1349"/>
                <a:ext cx="44" cy="52"/>
              </a:xfrm>
              <a:custGeom>
                <a:avLst/>
                <a:gdLst>
                  <a:gd name="T0" fmla="*/ 9 w 44"/>
                  <a:gd name="T1" fmla="*/ 0 h 52"/>
                  <a:gd name="T2" fmla="*/ 44 w 44"/>
                  <a:gd name="T3" fmla="*/ 43 h 52"/>
                  <a:gd name="T4" fmla="*/ 0 w 44"/>
                  <a:gd name="T5" fmla="*/ 52 h 52"/>
                  <a:gd name="T6" fmla="*/ 9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24" name="Freeform 425"/>
              <p:cNvSpPr>
                <a:spLocks/>
              </p:cNvSpPr>
              <p:nvPr/>
            </p:nvSpPr>
            <p:spPr bwMode="auto">
              <a:xfrm>
                <a:off x="1995" y="1349"/>
                <a:ext cx="44" cy="52"/>
              </a:xfrm>
              <a:custGeom>
                <a:avLst/>
                <a:gdLst>
                  <a:gd name="T0" fmla="*/ 9 w 44"/>
                  <a:gd name="T1" fmla="*/ 0 h 52"/>
                  <a:gd name="T2" fmla="*/ 44 w 44"/>
                  <a:gd name="T3" fmla="*/ 43 h 52"/>
                  <a:gd name="T4" fmla="*/ 0 w 44"/>
                  <a:gd name="T5" fmla="*/ 52 h 52"/>
                  <a:gd name="T6" fmla="*/ 9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25" name="Line 426"/>
              <p:cNvSpPr>
                <a:spLocks noChangeShapeType="1"/>
              </p:cNvSpPr>
              <p:nvPr/>
            </p:nvSpPr>
            <p:spPr bwMode="auto">
              <a:xfrm flipH="1">
                <a:off x="1762" y="1314"/>
                <a:ext cx="238" cy="8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26" name="Line 427"/>
              <p:cNvSpPr>
                <a:spLocks noChangeShapeType="1"/>
              </p:cNvSpPr>
              <p:nvPr/>
            </p:nvSpPr>
            <p:spPr bwMode="auto">
              <a:xfrm flipH="1">
                <a:off x="1525" y="1399"/>
                <a:ext cx="237" cy="84"/>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27" name="Freeform 428"/>
              <p:cNvSpPr>
                <a:spLocks/>
              </p:cNvSpPr>
              <p:nvPr/>
            </p:nvSpPr>
            <p:spPr bwMode="auto">
              <a:xfrm>
                <a:off x="1486" y="1453"/>
                <a:ext cx="52" cy="34"/>
              </a:xfrm>
              <a:custGeom>
                <a:avLst/>
                <a:gdLst>
                  <a:gd name="T0" fmla="*/ 0 w 52"/>
                  <a:gd name="T1" fmla="*/ 34 h 34"/>
                  <a:gd name="T2" fmla="*/ 35 w 52"/>
                  <a:gd name="T3" fmla="*/ 0 h 34"/>
                  <a:gd name="T4" fmla="*/ 52 w 52"/>
                  <a:gd name="T5" fmla="*/ 34 h 34"/>
                  <a:gd name="T6" fmla="*/ 0 w 52"/>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28" name="Freeform 429"/>
              <p:cNvSpPr>
                <a:spLocks/>
              </p:cNvSpPr>
              <p:nvPr/>
            </p:nvSpPr>
            <p:spPr bwMode="auto">
              <a:xfrm>
                <a:off x="1486" y="1453"/>
                <a:ext cx="52" cy="34"/>
              </a:xfrm>
              <a:custGeom>
                <a:avLst/>
                <a:gdLst>
                  <a:gd name="T0" fmla="*/ 0 w 52"/>
                  <a:gd name="T1" fmla="*/ 34 h 34"/>
                  <a:gd name="T2" fmla="*/ 35 w 52"/>
                  <a:gd name="T3" fmla="*/ 0 h 34"/>
                  <a:gd name="T4" fmla="*/ 52 w 52"/>
                  <a:gd name="T5" fmla="*/ 34 h 34"/>
                  <a:gd name="T6" fmla="*/ 0 w 52"/>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29" name="Line 430"/>
              <p:cNvSpPr>
                <a:spLocks noChangeShapeType="1"/>
              </p:cNvSpPr>
              <p:nvPr/>
            </p:nvSpPr>
            <p:spPr bwMode="auto">
              <a:xfrm flipV="1">
                <a:off x="1253" y="1709"/>
                <a:ext cx="345" cy="33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30" name="Line 431"/>
              <p:cNvSpPr>
                <a:spLocks noChangeShapeType="1"/>
              </p:cNvSpPr>
              <p:nvPr/>
            </p:nvSpPr>
            <p:spPr bwMode="auto">
              <a:xfrm flipV="1">
                <a:off x="1598" y="1371"/>
                <a:ext cx="343" cy="338"/>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31" name="Freeform 432"/>
              <p:cNvSpPr>
                <a:spLocks/>
              </p:cNvSpPr>
              <p:nvPr/>
            </p:nvSpPr>
            <p:spPr bwMode="auto">
              <a:xfrm>
                <a:off x="1909" y="1340"/>
                <a:ext cx="52" cy="52"/>
              </a:xfrm>
              <a:custGeom>
                <a:avLst/>
                <a:gdLst>
                  <a:gd name="T0" fmla="*/ 52 w 52"/>
                  <a:gd name="T1" fmla="*/ 0 h 52"/>
                  <a:gd name="T2" fmla="*/ 35 w 52"/>
                  <a:gd name="T3" fmla="*/ 52 h 52"/>
                  <a:gd name="T4" fmla="*/ 0 w 52"/>
                  <a:gd name="T5" fmla="*/ 18 h 52"/>
                  <a:gd name="T6" fmla="*/ 5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35" y="52"/>
                    </a:lnTo>
                    <a:lnTo>
                      <a:pt x="0" y="18"/>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32" name="Freeform 433"/>
              <p:cNvSpPr>
                <a:spLocks/>
              </p:cNvSpPr>
              <p:nvPr/>
            </p:nvSpPr>
            <p:spPr bwMode="auto">
              <a:xfrm>
                <a:off x="1909" y="1340"/>
                <a:ext cx="52" cy="52"/>
              </a:xfrm>
              <a:custGeom>
                <a:avLst/>
                <a:gdLst>
                  <a:gd name="T0" fmla="*/ 52 w 52"/>
                  <a:gd name="T1" fmla="*/ 0 h 52"/>
                  <a:gd name="T2" fmla="*/ 35 w 52"/>
                  <a:gd name="T3" fmla="*/ 52 h 52"/>
                  <a:gd name="T4" fmla="*/ 0 w 52"/>
                  <a:gd name="T5" fmla="*/ 18 h 52"/>
                  <a:gd name="T6" fmla="*/ 5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35" y="52"/>
                    </a:lnTo>
                    <a:lnTo>
                      <a:pt x="0" y="18"/>
                    </a:lnTo>
                    <a:lnTo>
                      <a:pt x="52"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33" name="Line 434"/>
              <p:cNvSpPr>
                <a:spLocks noChangeShapeType="1"/>
              </p:cNvSpPr>
              <p:nvPr/>
            </p:nvSpPr>
            <p:spPr bwMode="auto">
              <a:xfrm flipH="1" flipV="1">
                <a:off x="2595" y="1336"/>
                <a:ext cx="514" cy="1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34" name="Line 435"/>
              <p:cNvSpPr>
                <a:spLocks noChangeShapeType="1"/>
              </p:cNvSpPr>
              <p:nvPr/>
            </p:nvSpPr>
            <p:spPr bwMode="auto">
              <a:xfrm flipH="1" flipV="1">
                <a:off x="2077" y="1319"/>
                <a:ext cx="518" cy="1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35" name="Freeform 436"/>
              <p:cNvSpPr>
                <a:spLocks/>
              </p:cNvSpPr>
              <p:nvPr/>
            </p:nvSpPr>
            <p:spPr bwMode="auto">
              <a:xfrm>
                <a:off x="2039" y="1297"/>
                <a:ext cx="51" cy="43"/>
              </a:xfrm>
              <a:custGeom>
                <a:avLst/>
                <a:gdLst>
                  <a:gd name="T0" fmla="*/ 0 w 51"/>
                  <a:gd name="T1" fmla="*/ 17 h 43"/>
                  <a:gd name="T2" fmla="*/ 51 w 51"/>
                  <a:gd name="T3" fmla="*/ 0 h 43"/>
                  <a:gd name="T4" fmla="*/ 43 w 51"/>
                  <a:gd name="T5" fmla="*/ 43 h 43"/>
                  <a:gd name="T6" fmla="*/ 0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36" name="Freeform 437"/>
              <p:cNvSpPr>
                <a:spLocks/>
              </p:cNvSpPr>
              <p:nvPr/>
            </p:nvSpPr>
            <p:spPr bwMode="auto">
              <a:xfrm>
                <a:off x="2039" y="1297"/>
                <a:ext cx="51" cy="43"/>
              </a:xfrm>
              <a:custGeom>
                <a:avLst/>
                <a:gdLst>
                  <a:gd name="T0" fmla="*/ 0 w 51"/>
                  <a:gd name="T1" fmla="*/ 17 h 43"/>
                  <a:gd name="T2" fmla="*/ 51 w 51"/>
                  <a:gd name="T3" fmla="*/ 0 h 43"/>
                  <a:gd name="T4" fmla="*/ 43 w 51"/>
                  <a:gd name="T5" fmla="*/ 43 h 43"/>
                  <a:gd name="T6" fmla="*/ 0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37" name="Line 438"/>
              <p:cNvSpPr>
                <a:spLocks noChangeShapeType="1"/>
              </p:cNvSpPr>
              <p:nvPr/>
            </p:nvSpPr>
            <p:spPr bwMode="auto">
              <a:xfrm flipH="1">
                <a:off x="2052" y="891"/>
                <a:ext cx="330" cy="36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38" name="Freeform 439"/>
              <p:cNvSpPr>
                <a:spLocks/>
              </p:cNvSpPr>
              <p:nvPr/>
            </p:nvSpPr>
            <p:spPr bwMode="auto">
              <a:xfrm>
                <a:off x="2021" y="1228"/>
                <a:ext cx="52" cy="52"/>
              </a:xfrm>
              <a:custGeom>
                <a:avLst/>
                <a:gdLst>
                  <a:gd name="T0" fmla="*/ 0 w 52"/>
                  <a:gd name="T1" fmla="*/ 52 h 52"/>
                  <a:gd name="T2" fmla="*/ 9 w 52"/>
                  <a:gd name="T3" fmla="*/ 0 h 52"/>
                  <a:gd name="T4" fmla="*/ 52 w 52"/>
                  <a:gd name="T5" fmla="*/ 35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35"/>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39" name="Freeform 440"/>
              <p:cNvSpPr>
                <a:spLocks/>
              </p:cNvSpPr>
              <p:nvPr/>
            </p:nvSpPr>
            <p:spPr bwMode="auto">
              <a:xfrm>
                <a:off x="2021" y="1228"/>
                <a:ext cx="52" cy="52"/>
              </a:xfrm>
              <a:custGeom>
                <a:avLst/>
                <a:gdLst>
                  <a:gd name="T0" fmla="*/ 0 w 52"/>
                  <a:gd name="T1" fmla="*/ 52 h 52"/>
                  <a:gd name="T2" fmla="*/ 9 w 52"/>
                  <a:gd name="T3" fmla="*/ 0 h 52"/>
                  <a:gd name="T4" fmla="*/ 52 w 52"/>
                  <a:gd name="T5" fmla="*/ 35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35"/>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40" name="Line 441"/>
              <p:cNvSpPr>
                <a:spLocks noChangeShapeType="1"/>
              </p:cNvSpPr>
              <p:nvPr/>
            </p:nvSpPr>
            <p:spPr bwMode="auto">
              <a:xfrm flipV="1">
                <a:off x="955" y="1338"/>
                <a:ext cx="967" cy="29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41" name="Freeform 442"/>
              <p:cNvSpPr>
                <a:spLocks/>
              </p:cNvSpPr>
              <p:nvPr/>
            </p:nvSpPr>
            <p:spPr bwMode="auto">
              <a:xfrm>
                <a:off x="1900" y="1314"/>
                <a:ext cx="52" cy="44"/>
              </a:xfrm>
              <a:custGeom>
                <a:avLst/>
                <a:gdLst>
                  <a:gd name="T0" fmla="*/ 52 w 52"/>
                  <a:gd name="T1" fmla="*/ 9 h 44"/>
                  <a:gd name="T2" fmla="*/ 18 w 52"/>
                  <a:gd name="T3" fmla="*/ 44 h 44"/>
                  <a:gd name="T4" fmla="*/ 0 w 52"/>
                  <a:gd name="T5" fmla="*/ 0 h 44"/>
                  <a:gd name="T6" fmla="*/ 52 w 52"/>
                  <a:gd name="T7" fmla="*/ 9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9"/>
                    </a:moveTo>
                    <a:lnTo>
                      <a:pt x="18" y="44"/>
                    </a:lnTo>
                    <a:lnTo>
                      <a:pt x="0" y="0"/>
                    </a:lnTo>
                    <a:lnTo>
                      <a:pt x="52" y="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42" name="Freeform 443"/>
              <p:cNvSpPr>
                <a:spLocks/>
              </p:cNvSpPr>
              <p:nvPr/>
            </p:nvSpPr>
            <p:spPr bwMode="auto">
              <a:xfrm>
                <a:off x="1900" y="1314"/>
                <a:ext cx="52" cy="44"/>
              </a:xfrm>
              <a:custGeom>
                <a:avLst/>
                <a:gdLst>
                  <a:gd name="T0" fmla="*/ 52 w 52"/>
                  <a:gd name="T1" fmla="*/ 9 h 44"/>
                  <a:gd name="T2" fmla="*/ 18 w 52"/>
                  <a:gd name="T3" fmla="*/ 44 h 44"/>
                  <a:gd name="T4" fmla="*/ 0 w 52"/>
                  <a:gd name="T5" fmla="*/ 0 h 44"/>
                  <a:gd name="T6" fmla="*/ 52 w 52"/>
                  <a:gd name="T7" fmla="*/ 9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9"/>
                    </a:moveTo>
                    <a:lnTo>
                      <a:pt x="18" y="44"/>
                    </a:lnTo>
                    <a:lnTo>
                      <a:pt x="0" y="0"/>
                    </a:lnTo>
                    <a:lnTo>
                      <a:pt x="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43" name="Line 444"/>
              <p:cNvSpPr>
                <a:spLocks noChangeShapeType="1"/>
              </p:cNvSpPr>
              <p:nvPr/>
            </p:nvSpPr>
            <p:spPr bwMode="auto">
              <a:xfrm>
                <a:off x="2000" y="1314"/>
                <a:ext cx="49" cy="8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44" name="Line 445"/>
              <p:cNvSpPr>
                <a:spLocks noChangeShapeType="1"/>
              </p:cNvSpPr>
              <p:nvPr/>
            </p:nvSpPr>
            <p:spPr bwMode="auto">
              <a:xfrm>
                <a:off x="2049" y="1396"/>
                <a:ext cx="52" cy="8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45" name="Line 446"/>
              <p:cNvSpPr>
                <a:spLocks noChangeShapeType="1"/>
              </p:cNvSpPr>
              <p:nvPr/>
            </p:nvSpPr>
            <p:spPr bwMode="auto">
              <a:xfrm>
                <a:off x="2101" y="1478"/>
                <a:ext cx="50" cy="83"/>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46" name="Freeform 447"/>
              <p:cNvSpPr>
                <a:spLocks/>
              </p:cNvSpPr>
              <p:nvPr/>
            </p:nvSpPr>
            <p:spPr bwMode="auto">
              <a:xfrm>
                <a:off x="2125" y="1539"/>
                <a:ext cx="43" cy="52"/>
              </a:xfrm>
              <a:custGeom>
                <a:avLst/>
                <a:gdLst>
                  <a:gd name="T0" fmla="*/ 43 w 43"/>
                  <a:gd name="T1" fmla="*/ 52 h 52"/>
                  <a:gd name="T2" fmla="*/ 0 w 43"/>
                  <a:gd name="T3" fmla="*/ 26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26"/>
                    </a:lnTo>
                    <a:lnTo>
                      <a:pt x="43" y="0"/>
                    </a:lnTo>
                    <a:lnTo>
                      <a:pt x="43"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47" name="Freeform 448"/>
              <p:cNvSpPr>
                <a:spLocks/>
              </p:cNvSpPr>
              <p:nvPr/>
            </p:nvSpPr>
            <p:spPr bwMode="auto">
              <a:xfrm>
                <a:off x="2125" y="1539"/>
                <a:ext cx="43" cy="52"/>
              </a:xfrm>
              <a:custGeom>
                <a:avLst/>
                <a:gdLst>
                  <a:gd name="T0" fmla="*/ 43 w 43"/>
                  <a:gd name="T1" fmla="*/ 52 h 52"/>
                  <a:gd name="T2" fmla="*/ 0 w 43"/>
                  <a:gd name="T3" fmla="*/ 26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26"/>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48" name="Freeform 449"/>
              <p:cNvSpPr>
                <a:spLocks/>
              </p:cNvSpPr>
              <p:nvPr/>
            </p:nvSpPr>
            <p:spPr bwMode="auto">
              <a:xfrm>
                <a:off x="1933" y="1340"/>
                <a:ext cx="127" cy="130"/>
              </a:xfrm>
              <a:custGeom>
                <a:avLst/>
                <a:gdLst>
                  <a:gd name="T0" fmla="*/ 127 w 127"/>
                  <a:gd name="T1" fmla="*/ 65 h 130"/>
                  <a:gd name="T2" fmla="*/ 127 w 127"/>
                  <a:gd name="T3" fmla="*/ 65 h 130"/>
                  <a:gd name="T4" fmla="*/ 125 w 127"/>
                  <a:gd name="T5" fmla="*/ 52 h 130"/>
                  <a:gd name="T6" fmla="*/ 123 w 127"/>
                  <a:gd name="T7" fmla="*/ 39 h 130"/>
                  <a:gd name="T8" fmla="*/ 116 w 127"/>
                  <a:gd name="T9" fmla="*/ 28 h 130"/>
                  <a:gd name="T10" fmla="*/ 108 w 127"/>
                  <a:gd name="T11" fmla="*/ 20 h 130"/>
                  <a:gd name="T12" fmla="*/ 99 w 127"/>
                  <a:gd name="T13" fmla="*/ 11 h 130"/>
                  <a:gd name="T14" fmla="*/ 88 w 127"/>
                  <a:gd name="T15" fmla="*/ 5 h 130"/>
                  <a:gd name="T16" fmla="*/ 75 w 127"/>
                  <a:gd name="T17" fmla="*/ 2 h 130"/>
                  <a:gd name="T18" fmla="*/ 62 w 127"/>
                  <a:gd name="T19" fmla="*/ 0 h 130"/>
                  <a:gd name="T20" fmla="*/ 62 w 127"/>
                  <a:gd name="T21" fmla="*/ 0 h 130"/>
                  <a:gd name="T22" fmla="*/ 52 w 127"/>
                  <a:gd name="T23" fmla="*/ 2 h 130"/>
                  <a:gd name="T24" fmla="*/ 39 w 127"/>
                  <a:gd name="T25" fmla="*/ 5 h 130"/>
                  <a:gd name="T26" fmla="*/ 28 w 127"/>
                  <a:gd name="T27" fmla="*/ 11 h 130"/>
                  <a:gd name="T28" fmla="*/ 19 w 127"/>
                  <a:gd name="T29" fmla="*/ 20 h 130"/>
                  <a:gd name="T30" fmla="*/ 11 w 127"/>
                  <a:gd name="T31" fmla="*/ 28 h 130"/>
                  <a:gd name="T32" fmla="*/ 4 w 127"/>
                  <a:gd name="T33" fmla="*/ 39 h 130"/>
                  <a:gd name="T34" fmla="*/ 0 w 127"/>
                  <a:gd name="T35" fmla="*/ 52 h 130"/>
                  <a:gd name="T36" fmla="*/ 0 w 127"/>
                  <a:gd name="T37" fmla="*/ 65 h 130"/>
                  <a:gd name="T38" fmla="*/ 0 w 127"/>
                  <a:gd name="T39" fmla="*/ 65 h 130"/>
                  <a:gd name="T40" fmla="*/ 0 w 127"/>
                  <a:gd name="T41" fmla="*/ 78 h 130"/>
                  <a:gd name="T42" fmla="*/ 4 w 127"/>
                  <a:gd name="T43" fmla="*/ 89 h 130"/>
                  <a:gd name="T44" fmla="*/ 11 w 127"/>
                  <a:gd name="T45" fmla="*/ 100 h 130"/>
                  <a:gd name="T46" fmla="*/ 19 w 127"/>
                  <a:gd name="T47" fmla="*/ 110 h 130"/>
                  <a:gd name="T48" fmla="*/ 28 w 127"/>
                  <a:gd name="T49" fmla="*/ 117 h 130"/>
                  <a:gd name="T50" fmla="*/ 39 w 127"/>
                  <a:gd name="T51" fmla="*/ 123 h 130"/>
                  <a:gd name="T52" fmla="*/ 52 w 127"/>
                  <a:gd name="T53" fmla="*/ 128 h 130"/>
                  <a:gd name="T54" fmla="*/ 62 w 127"/>
                  <a:gd name="T55" fmla="*/ 130 h 130"/>
                  <a:gd name="T56" fmla="*/ 62 w 127"/>
                  <a:gd name="T57" fmla="*/ 130 h 130"/>
                  <a:gd name="T58" fmla="*/ 75 w 127"/>
                  <a:gd name="T59" fmla="*/ 128 h 130"/>
                  <a:gd name="T60" fmla="*/ 88 w 127"/>
                  <a:gd name="T61" fmla="*/ 123 h 130"/>
                  <a:gd name="T62" fmla="*/ 99 w 127"/>
                  <a:gd name="T63" fmla="*/ 117 h 130"/>
                  <a:gd name="T64" fmla="*/ 108 w 127"/>
                  <a:gd name="T65" fmla="*/ 110 h 130"/>
                  <a:gd name="T66" fmla="*/ 116 w 127"/>
                  <a:gd name="T67" fmla="*/ 100 h 130"/>
                  <a:gd name="T68" fmla="*/ 123 w 127"/>
                  <a:gd name="T69" fmla="*/ 89 h 130"/>
                  <a:gd name="T70" fmla="*/ 125 w 127"/>
                  <a:gd name="T71" fmla="*/ 78 h 130"/>
                  <a:gd name="T72" fmla="*/ 127 w 127"/>
                  <a:gd name="T73" fmla="*/ 65 h 130"/>
                  <a:gd name="T74" fmla="*/ 127 w 127"/>
                  <a:gd name="T75" fmla="*/ 65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30">
                    <a:moveTo>
                      <a:pt x="127" y="65"/>
                    </a:moveTo>
                    <a:lnTo>
                      <a:pt x="127" y="65"/>
                    </a:lnTo>
                    <a:lnTo>
                      <a:pt x="125" y="52"/>
                    </a:lnTo>
                    <a:lnTo>
                      <a:pt x="123" y="39"/>
                    </a:lnTo>
                    <a:lnTo>
                      <a:pt x="116" y="28"/>
                    </a:lnTo>
                    <a:lnTo>
                      <a:pt x="108" y="20"/>
                    </a:lnTo>
                    <a:lnTo>
                      <a:pt x="99" y="11"/>
                    </a:lnTo>
                    <a:lnTo>
                      <a:pt x="88" y="5"/>
                    </a:lnTo>
                    <a:lnTo>
                      <a:pt x="75" y="2"/>
                    </a:lnTo>
                    <a:lnTo>
                      <a:pt x="62" y="0"/>
                    </a:lnTo>
                    <a:lnTo>
                      <a:pt x="52" y="2"/>
                    </a:lnTo>
                    <a:lnTo>
                      <a:pt x="39" y="5"/>
                    </a:lnTo>
                    <a:lnTo>
                      <a:pt x="28" y="11"/>
                    </a:lnTo>
                    <a:lnTo>
                      <a:pt x="19" y="20"/>
                    </a:lnTo>
                    <a:lnTo>
                      <a:pt x="11" y="28"/>
                    </a:lnTo>
                    <a:lnTo>
                      <a:pt x="4" y="39"/>
                    </a:lnTo>
                    <a:lnTo>
                      <a:pt x="0" y="52"/>
                    </a:lnTo>
                    <a:lnTo>
                      <a:pt x="0" y="65"/>
                    </a:lnTo>
                    <a:lnTo>
                      <a:pt x="0" y="78"/>
                    </a:lnTo>
                    <a:lnTo>
                      <a:pt x="4" y="89"/>
                    </a:lnTo>
                    <a:lnTo>
                      <a:pt x="11" y="100"/>
                    </a:lnTo>
                    <a:lnTo>
                      <a:pt x="19" y="110"/>
                    </a:lnTo>
                    <a:lnTo>
                      <a:pt x="28" y="117"/>
                    </a:lnTo>
                    <a:lnTo>
                      <a:pt x="39" y="123"/>
                    </a:lnTo>
                    <a:lnTo>
                      <a:pt x="52" y="128"/>
                    </a:lnTo>
                    <a:lnTo>
                      <a:pt x="62" y="130"/>
                    </a:lnTo>
                    <a:lnTo>
                      <a:pt x="75" y="128"/>
                    </a:lnTo>
                    <a:lnTo>
                      <a:pt x="88" y="123"/>
                    </a:lnTo>
                    <a:lnTo>
                      <a:pt x="99" y="117"/>
                    </a:lnTo>
                    <a:lnTo>
                      <a:pt x="108" y="110"/>
                    </a:lnTo>
                    <a:lnTo>
                      <a:pt x="116" y="100"/>
                    </a:lnTo>
                    <a:lnTo>
                      <a:pt x="123" y="89"/>
                    </a:lnTo>
                    <a:lnTo>
                      <a:pt x="125" y="78"/>
                    </a:lnTo>
                    <a:lnTo>
                      <a:pt x="127" y="65"/>
                    </a:lnTo>
                    <a:close/>
                  </a:path>
                </a:pathLst>
              </a:custGeom>
              <a:noFill/>
              <a:ln w="20638">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49" name="Line 450"/>
              <p:cNvSpPr>
                <a:spLocks noChangeShapeType="1"/>
              </p:cNvSpPr>
              <p:nvPr/>
            </p:nvSpPr>
            <p:spPr bwMode="auto">
              <a:xfrm flipV="1">
                <a:off x="1965" y="1463"/>
                <a:ext cx="11" cy="6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50" name="Line 451"/>
              <p:cNvSpPr>
                <a:spLocks noChangeShapeType="1"/>
              </p:cNvSpPr>
              <p:nvPr/>
            </p:nvSpPr>
            <p:spPr bwMode="auto">
              <a:xfrm flipV="1">
                <a:off x="1976" y="1394"/>
                <a:ext cx="11" cy="6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51" name="Freeform 452"/>
              <p:cNvSpPr>
                <a:spLocks/>
              </p:cNvSpPr>
              <p:nvPr/>
            </p:nvSpPr>
            <p:spPr bwMode="auto">
              <a:xfrm>
                <a:off x="1961" y="1349"/>
                <a:ext cx="43" cy="52"/>
              </a:xfrm>
              <a:custGeom>
                <a:avLst/>
                <a:gdLst>
                  <a:gd name="T0" fmla="*/ 26 w 43"/>
                  <a:gd name="T1" fmla="*/ 0 h 52"/>
                  <a:gd name="T2" fmla="*/ 43 w 43"/>
                  <a:gd name="T3" fmla="*/ 52 h 52"/>
                  <a:gd name="T4" fmla="*/ 0 w 43"/>
                  <a:gd name="T5" fmla="*/ 43 h 52"/>
                  <a:gd name="T6" fmla="*/ 26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0"/>
                    </a:moveTo>
                    <a:lnTo>
                      <a:pt x="43" y="52"/>
                    </a:lnTo>
                    <a:lnTo>
                      <a:pt x="0" y="4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52" name="Freeform 453"/>
              <p:cNvSpPr>
                <a:spLocks/>
              </p:cNvSpPr>
              <p:nvPr/>
            </p:nvSpPr>
            <p:spPr bwMode="auto">
              <a:xfrm>
                <a:off x="1961" y="1349"/>
                <a:ext cx="43" cy="52"/>
              </a:xfrm>
              <a:custGeom>
                <a:avLst/>
                <a:gdLst>
                  <a:gd name="T0" fmla="*/ 26 w 43"/>
                  <a:gd name="T1" fmla="*/ 0 h 52"/>
                  <a:gd name="T2" fmla="*/ 43 w 43"/>
                  <a:gd name="T3" fmla="*/ 52 h 52"/>
                  <a:gd name="T4" fmla="*/ 0 w 43"/>
                  <a:gd name="T5" fmla="*/ 43 h 52"/>
                  <a:gd name="T6" fmla="*/ 26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0"/>
                    </a:moveTo>
                    <a:lnTo>
                      <a:pt x="43" y="52"/>
                    </a:lnTo>
                    <a:lnTo>
                      <a:pt x="0" y="43"/>
                    </a:lnTo>
                    <a:lnTo>
                      <a:pt x="26"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53" name="Line 454"/>
              <p:cNvSpPr>
                <a:spLocks noChangeShapeType="1"/>
              </p:cNvSpPr>
              <p:nvPr/>
            </p:nvSpPr>
            <p:spPr bwMode="auto">
              <a:xfrm flipV="1">
                <a:off x="1736" y="2091"/>
                <a:ext cx="82" cy="34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54" name="Line 455"/>
              <p:cNvSpPr>
                <a:spLocks noChangeShapeType="1"/>
              </p:cNvSpPr>
              <p:nvPr/>
            </p:nvSpPr>
            <p:spPr bwMode="auto">
              <a:xfrm flipV="1">
                <a:off x="1818" y="1742"/>
                <a:ext cx="80" cy="34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55" name="Line 456"/>
              <p:cNvSpPr>
                <a:spLocks noChangeShapeType="1"/>
              </p:cNvSpPr>
              <p:nvPr/>
            </p:nvSpPr>
            <p:spPr bwMode="auto">
              <a:xfrm flipV="1">
                <a:off x="1898" y="1392"/>
                <a:ext cx="82" cy="35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56" name="Freeform 457"/>
              <p:cNvSpPr>
                <a:spLocks/>
              </p:cNvSpPr>
              <p:nvPr/>
            </p:nvSpPr>
            <p:spPr bwMode="auto">
              <a:xfrm>
                <a:off x="1952" y="1349"/>
                <a:ext cx="43" cy="52"/>
              </a:xfrm>
              <a:custGeom>
                <a:avLst/>
                <a:gdLst>
                  <a:gd name="T0" fmla="*/ 35 w 43"/>
                  <a:gd name="T1" fmla="*/ 0 h 52"/>
                  <a:gd name="T2" fmla="*/ 43 w 43"/>
                  <a:gd name="T3" fmla="*/ 52 h 52"/>
                  <a:gd name="T4" fmla="*/ 0 w 43"/>
                  <a:gd name="T5" fmla="*/ 43 h 52"/>
                  <a:gd name="T6" fmla="*/ 35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43"/>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57" name="Freeform 458"/>
              <p:cNvSpPr>
                <a:spLocks/>
              </p:cNvSpPr>
              <p:nvPr/>
            </p:nvSpPr>
            <p:spPr bwMode="auto">
              <a:xfrm>
                <a:off x="1952" y="1349"/>
                <a:ext cx="43" cy="52"/>
              </a:xfrm>
              <a:custGeom>
                <a:avLst/>
                <a:gdLst>
                  <a:gd name="T0" fmla="*/ 35 w 43"/>
                  <a:gd name="T1" fmla="*/ 0 h 52"/>
                  <a:gd name="T2" fmla="*/ 43 w 43"/>
                  <a:gd name="T3" fmla="*/ 52 h 52"/>
                  <a:gd name="T4" fmla="*/ 0 w 43"/>
                  <a:gd name="T5" fmla="*/ 43 h 52"/>
                  <a:gd name="T6" fmla="*/ 35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43"/>
                    </a:lnTo>
                    <a:lnTo>
                      <a:pt x="3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58" name="Line 459"/>
              <p:cNvSpPr>
                <a:spLocks noChangeShapeType="1"/>
              </p:cNvSpPr>
              <p:nvPr/>
            </p:nvSpPr>
            <p:spPr bwMode="auto">
              <a:xfrm flipH="1">
                <a:off x="1512" y="1532"/>
                <a:ext cx="453" cy="111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59" name="Freeform 460"/>
              <p:cNvSpPr>
                <a:spLocks/>
              </p:cNvSpPr>
              <p:nvPr/>
            </p:nvSpPr>
            <p:spPr bwMode="auto">
              <a:xfrm>
                <a:off x="1495" y="2627"/>
                <a:ext cx="43" cy="52"/>
              </a:xfrm>
              <a:custGeom>
                <a:avLst/>
                <a:gdLst>
                  <a:gd name="T0" fmla="*/ 0 w 43"/>
                  <a:gd name="T1" fmla="*/ 52 h 52"/>
                  <a:gd name="T2" fmla="*/ 0 w 43"/>
                  <a:gd name="T3" fmla="*/ 0 h 52"/>
                  <a:gd name="T4" fmla="*/ 43 w 43"/>
                  <a:gd name="T5" fmla="*/ 17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60" name="Freeform 461"/>
              <p:cNvSpPr>
                <a:spLocks/>
              </p:cNvSpPr>
              <p:nvPr/>
            </p:nvSpPr>
            <p:spPr bwMode="auto">
              <a:xfrm>
                <a:off x="1495" y="2627"/>
                <a:ext cx="43" cy="52"/>
              </a:xfrm>
              <a:custGeom>
                <a:avLst/>
                <a:gdLst>
                  <a:gd name="T0" fmla="*/ 0 w 43"/>
                  <a:gd name="T1" fmla="*/ 52 h 52"/>
                  <a:gd name="T2" fmla="*/ 0 w 43"/>
                  <a:gd name="T3" fmla="*/ 0 h 52"/>
                  <a:gd name="T4" fmla="*/ 43 w 43"/>
                  <a:gd name="T5" fmla="*/ 17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61" name="Line 462"/>
              <p:cNvSpPr>
                <a:spLocks noChangeShapeType="1"/>
              </p:cNvSpPr>
              <p:nvPr/>
            </p:nvSpPr>
            <p:spPr bwMode="auto">
              <a:xfrm>
                <a:off x="1965" y="1532"/>
                <a:ext cx="78" cy="3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62" name="Line 463"/>
              <p:cNvSpPr>
                <a:spLocks noChangeShapeType="1"/>
              </p:cNvSpPr>
              <p:nvPr/>
            </p:nvSpPr>
            <p:spPr bwMode="auto">
              <a:xfrm>
                <a:off x="2043" y="1565"/>
                <a:ext cx="78" cy="3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63" name="Freeform 464"/>
              <p:cNvSpPr>
                <a:spLocks/>
              </p:cNvSpPr>
              <p:nvPr/>
            </p:nvSpPr>
            <p:spPr bwMode="auto">
              <a:xfrm>
                <a:off x="2099" y="1565"/>
                <a:ext cx="52" cy="43"/>
              </a:xfrm>
              <a:custGeom>
                <a:avLst/>
                <a:gdLst>
                  <a:gd name="T0" fmla="*/ 52 w 52"/>
                  <a:gd name="T1" fmla="*/ 43 h 43"/>
                  <a:gd name="T2" fmla="*/ 0 w 52"/>
                  <a:gd name="T3" fmla="*/ 43 h 43"/>
                  <a:gd name="T4" fmla="*/ 17 w 52"/>
                  <a:gd name="T5" fmla="*/ 0 h 43"/>
                  <a:gd name="T6" fmla="*/ 52 w 52"/>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17" y="0"/>
                    </a:lnTo>
                    <a:lnTo>
                      <a:pt x="5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64" name="Freeform 465"/>
              <p:cNvSpPr>
                <a:spLocks/>
              </p:cNvSpPr>
              <p:nvPr/>
            </p:nvSpPr>
            <p:spPr bwMode="auto">
              <a:xfrm>
                <a:off x="2099" y="1565"/>
                <a:ext cx="52" cy="43"/>
              </a:xfrm>
              <a:custGeom>
                <a:avLst/>
                <a:gdLst>
                  <a:gd name="T0" fmla="*/ 52 w 52"/>
                  <a:gd name="T1" fmla="*/ 43 h 43"/>
                  <a:gd name="T2" fmla="*/ 0 w 52"/>
                  <a:gd name="T3" fmla="*/ 43 h 43"/>
                  <a:gd name="T4" fmla="*/ 17 w 52"/>
                  <a:gd name="T5" fmla="*/ 0 h 43"/>
                  <a:gd name="T6" fmla="*/ 52 w 52"/>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17" y="0"/>
                    </a:lnTo>
                    <a:lnTo>
                      <a:pt x="52"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65" name="Line 466"/>
              <p:cNvSpPr>
                <a:spLocks noChangeShapeType="1"/>
              </p:cNvSpPr>
              <p:nvPr/>
            </p:nvSpPr>
            <p:spPr bwMode="auto">
              <a:xfrm flipH="1" flipV="1">
                <a:off x="1669" y="1476"/>
                <a:ext cx="296" cy="5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66" name="Line 467"/>
              <p:cNvSpPr>
                <a:spLocks noChangeShapeType="1"/>
              </p:cNvSpPr>
              <p:nvPr/>
            </p:nvSpPr>
            <p:spPr bwMode="auto">
              <a:xfrm flipH="1" flipV="1">
                <a:off x="1372" y="1422"/>
                <a:ext cx="297" cy="5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67" name="Freeform 468"/>
              <p:cNvSpPr>
                <a:spLocks/>
              </p:cNvSpPr>
              <p:nvPr/>
            </p:nvSpPr>
            <p:spPr bwMode="auto">
              <a:xfrm>
                <a:off x="1331" y="1401"/>
                <a:ext cx="51" cy="43"/>
              </a:xfrm>
              <a:custGeom>
                <a:avLst/>
                <a:gdLst>
                  <a:gd name="T0" fmla="*/ 0 w 51"/>
                  <a:gd name="T1" fmla="*/ 8 h 43"/>
                  <a:gd name="T2" fmla="*/ 51 w 51"/>
                  <a:gd name="T3" fmla="*/ 0 h 43"/>
                  <a:gd name="T4" fmla="*/ 43 w 51"/>
                  <a:gd name="T5" fmla="*/ 43 h 43"/>
                  <a:gd name="T6" fmla="*/ 0 w 51"/>
                  <a:gd name="T7" fmla="*/ 8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8"/>
                    </a:moveTo>
                    <a:lnTo>
                      <a:pt x="51" y="0"/>
                    </a:lnTo>
                    <a:lnTo>
                      <a:pt x="43" y="4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68" name="Freeform 469"/>
              <p:cNvSpPr>
                <a:spLocks/>
              </p:cNvSpPr>
              <p:nvPr/>
            </p:nvSpPr>
            <p:spPr bwMode="auto">
              <a:xfrm>
                <a:off x="1331" y="1401"/>
                <a:ext cx="51" cy="43"/>
              </a:xfrm>
              <a:custGeom>
                <a:avLst/>
                <a:gdLst>
                  <a:gd name="T0" fmla="*/ 0 w 51"/>
                  <a:gd name="T1" fmla="*/ 8 h 43"/>
                  <a:gd name="T2" fmla="*/ 51 w 51"/>
                  <a:gd name="T3" fmla="*/ 0 h 43"/>
                  <a:gd name="T4" fmla="*/ 43 w 51"/>
                  <a:gd name="T5" fmla="*/ 43 h 43"/>
                  <a:gd name="T6" fmla="*/ 0 w 51"/>
                  <a:gd name="T7" fmla="*/ 8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8"/>
                    </a:moveTo>
                    <a:lnTo>
                      <a:pt x="51" y="0"/>
                    </a:lnTo>
                    <a:lnTo>
                      <a:pt x="43" y="43"/>
                    </a:lnTo>
                    <a:lnTo>
                      <a:pt x="0" y="8"/>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69" name="Line 470"/>
              <p:cNvSpPr>
                <a:spLocks noChangeShapeType="1"/>
              </p:cNvSpPr>
              <p:nvPr/>
            </p:nvSpPr>
            <p:spPr bwMode="auto">
              <a:xfrm flipH="1" flipV="1">
                <a:off x="1214" y="1325"/>
                <a:ext cx="751" cy="20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70" name="Freeform 471"/>
              <p:cNvSpPr>
                <a:spLocks/>
              </p:cNvSpPr>
              <p:nvPr/>
            </p:nvSpPr>
            <p:spPr bwMode="auto">
              <a:xfrm>
                <a:off x="1175" y="1306"/>
                <a:ext cx="52" cy="43"/>
              </a:xfrm>
              <a:custGeom>
                <a:avLst/>
                <a:gdLst>
                  <a:gd name="T0" fmla="*/ 0 w 52"/>
                  <a:gd name="T1" fmla="*/ 8 h 43"/>
                  <a:gd name="T2" fmla="*/ 52 w 52"/>
                  <a:gd name="T3" fmla="*/ 0 h 43"/>
                  <a:gd name="T4" fmla="*/ 43 w 52"/>
                  <a:gd name="T5" fmla="*/ 43 h 43"/>
                  <a:gd name="T6" fmla="*/ 0 w 52"/>
                  <a:gd name="T7" fmla="*/ 8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8"/>
                    </a:moveTo>
                    <a:lnTo>
                      <a:pt x="52" y="0"/>
                    </a:lnTo>
                    <a:lnTo>
                      <a:pt x="43" y="4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71" name="Freeform 472"/>
              <p:cNvSpPr>
                <a:spLocks/>
              </p:cNvSpPr>
              <p:nvPr/>
            </p:nvSpPr>
            <p:spPr bwMode="auto">
              <a:xfrm>
                <a:off x="1175" y="1306"/>
                <a:ext cx="52" cy="43"/>
              </a:xfrm>
              <a:custGeom>
                <a:avLst/>
                <a:gdLst>
                  <a:gd name="T0" fmla="*/ 0 w 52"/>
                  <a:gd name="T1" fmla="*/ 8 h 43"/>
                  <a:gd name="T2" fmla="*/ 52 w 52"/>
                  <a:gd name="T3" fmla="*/ 0 h 43"/>
                  <a:gd name="T4" fmla="*/ 43 w 52"/>
                  <a:gd name="T5" fmla="*/ 43 h 43"/>
                  <a:gd name="T6" fmla="*/ 0 w 52"/>
                  <a:gd name="T7" fmla="*/ 8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8"/>
                    </a:moveTo>
                    <a:lnTo>
                      <a:pt x="52" y="0"/>
                    </a:lnTo>
                    <a:lnTo>
                      <a:pt x="43" y="43"/>
                    </a:lnTo>
                    <a:lnTo>
                      <a:pt x="0" y="8"/>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72" name="Line 473"/>
              <p:cNvSpPr>
                <a:spLocks noChangeShapeType="1"/>
              </p:cNvSpPr>
              <p:nvPr/>
            </p:nvSpPr>
            <p:spPr bwMode="auto">
              <a:xfrm flipH="1">
                <a:off x="1756" y="1532"/>
                <a:ext cx="209" cy="82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73" name="Freeform 474"/>
              <p:cNvSpPr>
                <a:spLocks/>
              </p:cNvSpPr>
              <p:nvPr/>
            </p:nvSpPr>
            <p:spPr bwMode="auto">
              <a:xfrm>
                <a:off x="1736" y="2342"/>
                <a:ext cx="44" cy="52"/>
              </a:xfrm>
              <a:custGeom>
                <a:avLst/>
                <a:gdLst>
                  <a:gd name="T0" fmla="*/ 9 w 44"/>
                  <a:gd name="T1" fmla="*/ 52 h 52"/>
                  <a:gd name="T2" fmla="*/ 0 w 44"/>
                  <a:gd name="T3" fmla="*/ 0 h 52"/>
                  <a:gd name="T4" fmla="*/ 44 w 44"/>
                  <a:gd name="T5" fmla="*/ 9 h 52"/>
                  <a:gd name="T6" fmla="*/ 9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52"/>
                    </a:moveTo>
                    <a:lnTo>
                      <a:pt x="0" y="0"/>
                    </a:lnTo>
                    <a:lnTo>
                      <a:pt x="44" y="9"/>
                    </a:lnTo>
                    <a:lnTo>
                      <a:pt x="9"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74" name="Freeform 475"/>
              <p:cNvSpPr>
                <a:spLocks/>
              </p:cNvSpPr>
              <p:nvPr/>
            </p:nvSpPr>
            <p:spPr bwMode="auto">
              <a:xfrm>
                <a:off x="1736" y="2342"/>
                <a:ext cx="44" cy="52"/>
              </a:xfrm>
              <a:custGeom>
                <a:avLst/>
                <a:gdLst>
                  <a:gd name="T0" fmla="*/ 9 w 44"/>
                  <a:gd name="T1" fmla="*/ 52 h 52"/>
                  <a:gd name="T2" fmla="*/ 0 w 44"/>
                  <a:gd name="T3" fmla="*/ 0 h 52"/>
                  <a:gd name="T4" fmla="*/ 44 w 44"/>
                  <a:gd name="T5" fmla="*/ 9 h 52"/>
                  <a:gd name="T6" fmla="*/ 9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52"/>
                    </a:moveTo>
                    <a:lnTo>
                      <a:pt x="0" y="0"/>
                    </a:lnTo>
                    <a:lnTo>
                      <a:pt x="44" y="9"/>
                    </a:lnTo>
                    <a:lnTo>
                      <a:pt x="9"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75" name="Line 476"/>
              <p:cNvSpPr>
                <a:spLocks noChangeShapeType="1"/>
              </p:cNvSpPr>
              <p:nvPr/>
            </p:nvSpPr>
            <p:spPr bwMode="auto">
              <a:xfrm flipH="1">
                <a:off x="2008" y="891"/>
                <a:ext cx="374" cy="57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76" name="Freeform 477"/>
              <p:cNvSpPr>
                <a:spLocks/>
              </p:cNvSpPr>
              <p:nvPr/>
            </p:nvSpPr>
            <p:spPr bwMode="auto">
              <a:xfrm>
                <a:off x="1987" y="1444"/>
                <a:ext cx="43" cy="52"/>
              </a:xfrm>
              <a:custGeom>
                <a:avLst/>
                <a:gdLst>
                  <a:gd name="T0" fmla="*/ 0 w 43"/>
                  <a:gd name="T1" fmla="*/ 52 h 52"/>
                  <a:gd name="T2" fmla="*/ 0 w 43"/>
                  <a:gd name="T3" fmla="*/ 0 h 52"/>
                  <a:gd name="T4" fmla="*/ 43 w 43"/>
                  <a:gd name="T5" fmla="*/ 26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77" name="Freeform 478"/>
              <p:cNvSpPr>
                <a:spLocks/>
              </p:cNvSpPr>
              <p:nvPr/>
            </p:nvSpPr>
            <p:spPr bwMode="auto">
              <a:xfrm>
                <a:off x="1987" y="1444"/>
                <a:ext cx="43" cy="52"/>
              </a:xfrm>
              <a:custGeom>
                <a:avLst/>
                <a:gdLst>
                  <a:gd name="T0" fmla="*/ 0 w 43"/>
                  <a:gd name="T1" fmla="*/ 52 h 52"/>
                  <a:gd name="T2" fmla="*/ 0 w 43"/>
                  <a:gd name="T3" fmla="*/ 0 h 52"/>
                  <a:gd name="T4" fmla="*/ 43 w 43"/>
                  <a:gd name="T5" fmla="*/ 26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78" name="Line 479"/>
              <p:cNvSpPr>
                <a:spLocks noChangeShapeType="1"/>
              </p:cNvSpPr>
              <p:nvPr/>
            </p:nvSpPr>
            <p:spPr bwMode="auto">
              <a:xfrm flipH="1">
                <a:off x="1823" y="1532"/>
                <a:ext cx="142" cy="64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79" name="Line 480"/>
              <p:cNvSpPr>
                <a:spLocks noChangeShapeType="1"/>
              </p:cNvSpPr>
              <p:nvPr/>
            </p:nvSpPr>
            <p:spPr bwMode="auto">
              <a:xfrm flipH="1">
                <a:off x="1678" y="2174"/>
                <a:ext cx="145" cy="64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80" name="Freeform 481"/>
              <p:cNvSpPr>
                <a:spLocks/>
              </p:cNvSpPr>
              <p:nvPr/>
            </p:nvSpPr>
            <p:spPr bwMode="auto">
              <a:xfrm>
                <a:off x="1659" y="2799"/>
                <a:ext cx="43" cy="52"/>
              </a:xfrm>
              <a:custGeom>
                <a:avLst/>
                <a:gdLst>
                  <a:gd name="T0" fmla="*/ 8 w 43"/>
                  <a:gd name="T1" fmla="*/ 52 h 52"/>
                  <a:gd name="T2" fmla="*/ 0 w 43"/>
                  <a:gd name="T3" fmla="*/ 0 h 52"/>
                  <a:gd name="T4" fmla="*/ 43 w 43"/>
                  <a:gd name="T5" fmla="*/ 9 h 52"/>
                  <a:gd name="T6" fmla="*/ 8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8" y="52"/>
                    </a:moveTo>
                    <a:lnTo>
                      <a:pt x="0" y="0"/>
                    </a:lnTo>
                    <a:lnTo>
                      <a:pt x="43" y="9"/>
                    </a:lnTo>
                    <a:lnTo>
                      <a:pt x="8"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81" name="Freeform 482"/>
              <p:cNvSpPr>
                <a:spLocks/>
              </p:cNvSpPr>
              <p:nvPr/>
            </p:nvSpPr>
            <p:spPr bwMode="auto">
              <a:xfrm>
                <a:off x="1659" y="2799"/>
                <a:ext cx="43" cy="52"/>
              </a:xfrm>
              <a:custGeom>
                <a:avLst/>
                <a:gdLst>
                  <a:gd name="T0" fmla="*/ 8 w 43"/>
                  <a:gd name="T1" fmla="*/ 52 h 52"/>
                  <a:gd name="T2" fmla="*/ 0 w 43"/>
                  <a:gd name="T3" fmla="*/ 0 h 52"/>
                  <a:gd name="T4" fmla="*/ 43 w 43"/>
                  <a:gd name="T5" fmla="*/ 9 h 52"/>
                  <a:gd name="T6" fmla="*/ 8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8" y="52"/>
                    </a:moveTo>
                    <a:lnTo>
                      <a:pt x="0" y="0"/>
                    </a:lnTo>
                    <a:lnTo>
                      <a:pt x="43" y="9"/>
                    </a:lnTo>
                    <a:lnTo>
                      <a:pt x="8"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82" name="Line 483"/>
              <p:cNvSpPr>
                <a:spLocks noChangeShapeType="1"/>
              </p:cNvSpPr>
              <p:nvPr/>
            </p:nvSpPr>
            <p:spPr bwMode="auto">
              <a:xfrm flipH="1">
                <a:off x="2544" y="1353"/>
                <a:ext cx="565" cy="100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83" name="Line 484"/>
              <p:cNvSpPr>
                <a:spLocks noChangeShapeType="1"/>
              </p:cNvSpPr>
              <p:nvPr/>
            </p:nvSpPr>
            <p:spPr bwMode="auto">
              <a:xfrm flipH="1">
                <a:off x="1978" y="2355"/>
                <a:ext cx="566" cy="99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84" name="Freeform 485"/>
              <p:cNvSpPr>
                <a:spLocks/>
              </p:cNvSpPr>
              <p:nvPr/>
            </p:nvSpPr>
            <p:spPr bwMode="auto">
              <a:xfrm>
                <a:off x="1952" y="3326"/>
                <a:ext cx="43" cy="52"/>
              </a:xfrm>
              <a:custGeom>
                <a:avLst/>
                <a:gdLst>
                  <a:gd name="T0" fmla="*/ 0 w 43"/>
                  <a:gd name="T1" fmla="*/ 52 h 52"/>
                  <a:gd name="T2" fmla="*/ 0 w 43"/>
                  <a:gd name="T3" fmla="*/ 0 h 52"/>
                  <a:gd name="T4" fmla="*/ 43 w 43"/>
                  <a:gd name="T5" fmla="*/ 26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85" name="Freeform 486"/>
              <p:cNvSpPr>
                <a:spLocks/>
              </p:cNvSpPr>
              <p:nvPr/>
            </p:nvSpPr>
            <p:spPr bwMode="auto">
              <a:xfrm>
                <a:off x="1952" y="3326"/>
                <a:ext cx="43" cy="52"/>
              </a:xfrm>
              <a:custGeom>
                <a:avLst/>
                <a:gdLst>
                  <a:gd name="T0" fmla="*/ 0 w 43"/>
                  <a:gd name="T1" fmla="*/ 52 h 52"/>
                  <a:gd name="T2" fmla="*/ 0 w 43"/>
                  <a:gd name="T3" fmla="*/ 0 h 52"/>
                  <a:gd name="T4" fmla="*/ 43 w 43"/>
                  <a:gd name="T5" fmla="*/ 26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86" name="Line 487"/>
              <p:cNvSpPr>
                <a:spLocks noChangeShapeType="1"/>
              </p:cNvSpPr>
              <p:nvPr/>
            </p:nvSpPr>
            <p:spPr bwMode="auto">
              <a:xfrm flipH="1">
                <a:off x="1542" y="1353"/>
                <a:ext cx="1567" cy="131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87" name="Freeform 488"/>
              <p:cNvSpPr>
                <a:spLocks/>
              </p:cNvSpPr>
              <p:nvPr/>
            </p:nvSpPr>
            <p:spPr bwMode="auto">
              <a:xfrm>
                <a:off x="1512" y="2635"/>
                <a:ext cx="52" cy="52"/>
              </a:xfrm>
              <a:custGeom>
                <a:avLst/>
                <a:gdLst>
                  <a:gd name="T0" fmla="*/ 0 w 52"/>
                  <a:gd name="T1" fmla="*/ 52 h 52"/>
                  <a:gd name="T2" fmla="*/ 17 w 52"/>
                  <a:gd name="T3" fmla="*/ 0 h 52"/>
                  <a:gd name="T4" fmla="*/ 52 w 52"/>
                  <a:gd name="T5" fmla="*/ 44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4"/>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88" name="Freeform 489"/>
              <p:cNvSpPr>
                <a:spLocks/>
              </p:cNvSpPr>
              <p:nvPr/>
            </p:nvSpPr>
            <p:spPr bwMode="auto">
              <a:xfrm>
                <a:off x="1512" y="2635"/>
                <a:ext cx="52" cy="52"/>
              </a:xfrm>
              <a:custGeom>
                <a:avLst/>
                <a:gdLst>
                  <a:gd name="T0" fmla="*/ 0 w 52"/>
                  <a:gd name="T1" fmla="*/ 52 h 52"/>
                  <a:gd name="T2" fmla="*/ 17 w 52"/>
                  <a:gd name="T3" fmla="*/ 0 h 52"/>
                  <a:gd name="T4" fmla="*/ 52 w 52"/>
                  <a:gd name="T5" fmla="*/ 44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4"/>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89" name="Line 490"/>
              <p:cNvSpPr>
                <a:spLocks noChangeShapeType="1"/>
              </p:cNvSpPr>
              <p:nvPr/>
            </p:nvSpPr>
            <p:spPr bwMode="auto">
              <a:xfrm flipH="1">
                <a:off x="2690" y="1353"/>
                <a:ext cx="419" cy="12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90" name="Line 491"/>
              <p:cNvSpPr>
                <a:spLocks noChangeShapeType="1"/>
              </p:cNvSpPr>
              <p:nvPr/>
            </p:nvSpPr>
            <p:spPr bwMode="auto">
              <a:xfrm flipH="1">
                <a:off x="2270" y="1478"/>
                <a:ext cx="420" cy="12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91" name="Freeform 492"/>
              <p:cNvSpPr>
                <a:spLocks/>
              </p:cNvSpPr>
              <p:nvPr/>
            </p:nvSpPr>
            <p:spPr bwMode="auto">
              <a:xfrm>
                <a:off x="2229" y="1573"/>
                <a:ext cx="51" cy="44"/>
              </a:xfrm>
              <a:custGeom>
                <a:avLst/>
                <a:gdLst>
                  <a:gd name="T0" fmla="*/ 0 w 51"/>
                  <a:gd name="T1" fmla="*/ 35 h 44"/>
                  <a:gd name="T2" fmla="*/ 34 w 51"/>
                  <a:gd name="T3" fmla="*/ 0 h 44"/>
                  <a:gd name="T4" fmla="*/ 51 w 51"/>
                  <a:gd name="T5" fmla="*/ 44 h 44"/>
                  <a:gd name="T6" fmla="*/ 0 w 51"/>
                  <a:gd name="T7" fmla="*/ 35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0" y="35"/>
                    </a:moveTo>
                    <a:lnTo>
                      <a:pt x="34" y="0"/>
                    </a:lnTo>
                    <a:lnTo>
                      <a:pt x="51" y="44"/>
                    </a:lnTo>
                    <a:lnTo>
                      <a:pt x="0" y="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92" name="Freeform 493"/>
              <p:cNvSpPr>
                <a:spLocks/>
              </p:cNvSpPr>
              <p:nvPr/>
            </p:nvSpPr>
            <p:spPr bwMode="auto">
              <a:xfrm>
                <a:off x="2229" y="1573"/>
                <a:ext cx="51" cy="44"/>
              </a:xfrm>
              <a:custGeom>
                <a:avLst/>
                <a:gdLst>
                  <a:gd name="T0" fmla="*/ 0 w 51"/>
                  <a:gd name="T1" fmla="*/ 35 h 44"/>
                  <a:gd name="T2" fmla="*/ 34 w 51"/>
                  <a:gd name="T3" fmla="*/ 0 h 44"/>
                  <a:gd name="T4" fmla="*/ 51 w 51"/>
                  <a:gd name="T5" fmla="*/ 44 h 44"/>
                  <a:gd name="T6" fmla="*/ 0 w 51"/>
                  <a:gd name="T7" fmla="*/ 35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0" y="35"/>
                    </a:moveTo>
                    <a:lnTo>
                      <a:pt x="34" y="0"/>
                    </a:lnTo>
                    <a:lnTo>
                      <a:pt x="51" y="44"/>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93" name="Line 494"/>
              <p:cNvSpPr>
                <a:spLocks noChangeShapeType="1"/>
              </p:cNvSpPr>
              <p:nvPr/>
            </p:nvSpPr>
            <p:spPr bwMode="auto">
              <a:xfrm flipH="1" flipV="1">
                <a:off x="2451" y="1099"/>
                <a:ext cx="658" cy="25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94" name="Freeform 495"/>
              <p:cNvSpPr>
                <a:spLocks/>
              </p:cNvSpPr>
              <p:nvPr/>
            </p:nvSpPr>
            <p:spPr bwMode="auto">
              <a:xfrm>
                <a:off x="2410" y="1081"/>
                <a:ext cx="52" cy="43"/>
              </a:xfrm>
              <a:custGeom>
                <a:avLst/>
                <a:gdLst>
                  <a:gd name="T0" fmla="*/ 0 w 52"/>
                  <a:gd name="T1" fmla="*/ 0 h 43"/>
                  <a:gd name="T2" fmla="*/ 52 w 52"/>
                  <a:gd name="T3" fmla="*/ 0 h 43"/>
                  <a:gd name="T4" fmla="*/ 34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95" name="Freeform 496"/>
              <p:cNvSpPr>
                <a:spLocks/>
              </p:cNvSpPr>
              <p:nvPr/>
            </p:nvSpPr>
            <p:spPr bwMode="auto">
              <a:xfrm>
                <a:off x="2410" y="1081"/>
                <a:ext cx="52" cy="43"/>
              </a:xfrm>
              <a:custGeom>
                <a:avLst/>
                <a:gdLst>
                  <a:gd name="T0" fmla="*/ 0 w 52"/>
                  <a:gd name="T1" fmla="*/ 0 h 43"/>
                  <a:gd name="T2" fmla="*/ 52 w 52"/>
                  <a:gd name="T3" fmla="*/ 0 h 43"/>
                  <a:gd name="T4" fmla="*/ 34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96" name="Line 497"/>
              <p:cNvSpPr>
                <a:spLocks noChangeShapeType="1"/>
              </p:cNvSpPr>
              <p:nvPr/>
            </p:nvSpPr>
            <p:spPr bwMode="auto">
              <a:xfrm flipH="1">
                <a:off x="2546" y="1353"/>
                <a:ext cx="563" cy="37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97" name="Line 498"/>
              <p:cNvSpPr>
                <a:spLocks noChangeShapeType="1"/>
              </p:cNvSpPr>
              <p:nvPr/>
            </p:nvSpPr>
            <p:spPr bwMode="auto">
              <a:xfrm flipH="1">
                <a:off x="1980" y="1727"/>
                <a:ext cx="566" cy="37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98" name="Line 499"/>
              <p:cNvSpPr>
                <a:spLocks noChangeShapeType="1"/>
              </p:cNvSpPr>
              <p:nvPr/>
            </p:nvSpPr>
            <p:spPr bwMode="auto">
              <a:xfrm flipH="1">
                <a:off x="1415" y="2100"/>
                <a:ext cx="565" cy="371"/>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99" name="Freeform 500"/>
              <p:cNvSpPr>
                <a:spLocks/>
              </p:cNvSpPr>
              <p:nvPr/>
            </p:nvSpPr>
            <p:spPr bwMode="auto">
              <a:xfrm>
                <a:off x="1382" y="2445"/>
                <a:ext cx="52" cy="44"/>
              </a:xfrm>
              <a:custGeom>
                <a:avLst/>
                <a:gdLst>
                  <a:gd name="T0" fmla="*/ 0 w 52"/>
                  <a:gd name="T1" fmla="*/ 44 h 44"/>
                  <a:gd name="T2" fmla="*/ 26 w 52"/>
                  <a:gd name="T3" fmla="*/ 0 h 44"/>
                  <a:gd name="T4" fmla="*/ 52 w 52"/>
                  <a:gd name="T5" fmla="*/ 44 h 44"/>
                  <a:gd name="T6" fmla="*/ 0 w 52"/>
                  <a:gd name="T7" fmla="*/ 44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44"/>
                    </a:moveTo>
                    <a:lnTo>
                      <a:pt x="26" y="0"/>
                    </a:lnTo>
                    <a:lnTo>
                      <a:pt x="52" y="44"/>
                    </a:lnTo>
                    <a:lnTo>
                      <a:pt x="0" y="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00" name="Freeform 501"/>
              <p:cNvSpPr>
                <a:spLocks/>
              </p:cNvSpPr>
              <p:nvPr/>
            </p:nvSpPr>
            <p:spPr bwMode="auto">
              <a:xfrm>
                <a:off x="1382" y="2445"/>
                <a:ext cx="52" cy="44"/>
              </a:xfrm>
              <a:custGeom>
                <a:avLst/>
                <a:gdLst>
                  <a:gd name="T0" fmla="*/ 0 w 52"/>
                  <a:gd name="T1" fmla="*/ 44 h 44"/>
                  <a:gd name="T2" fmla="*/ 26 w 52"/>
                  <a:gd name="T3" fmla="*/ 0 h 44"/>
                  <a:gd name="T4" fmla="*/ 52 w 52"/>
                  <a:gd name="T5" fmla="*/ 44 h 44"/>
                  <a:gd name="T6" fmla="*/ 0 w 52"/>
                  <a:gd name="T7" fmla="*/ 44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44"/>
                    </a:moveTo>
                    <a:lnTo>
                      <a:pt x="26" y="0"/>
                    </a:lnTo>
                    <a:lnTo>
                      <a:pt x="52" y="44"/>
                    </a:lnTo>
                    <a:lnTo>
                      <a:pt x="0"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01" name="Line 502"/>
              <p:cNvSpPr>
                <a:spLocks noChangeShapeType="1"/>
              </p:cNvSpPr>
              <p:nvPr/>
            </p:nvSpPr>
            <p:spPr bwMode="auto">
              <a:xfrm>
                <a:off x="1136" y="1306"/>
                <a:ext cx="1893" cy="4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02" name="Freeform 503"/>
              <p:cNvSpPr>
                <a:spLocks/>
              </p:cNvSpPr>
              <p:nvPr/>
            </p:nvSpPr>
            <p:spPr bwMode="auto">
              <a:xfrm>
                <a:off x="3014" y="1323"/>
                <a:ext cx="52" cy="43"/>
              </a:xfrm>
              <a:custGeom>
                <a:avLst/>
                <a:gdLst>
                  <a:gd name="T0" fmla="*/ 52 w 52"/>
                  <a:gd name="T1" fmla="*/ 26 h 43"/>
                  <a:gd name="T2" fmla="*/ 0 w 52"/>
                  <a:gd name="T3" fmla="*/ 43 h 43"/>
                  <a:gd name="T4" fmla="*/ 9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03" name="Freeform 504"/>
              <p:cNvSpPr>
                <a:spLocks/>
              </p:cNvSpPr>
              <p:nvPr/>
            </p:nvSpPr>
            <p:spPr bwMode="auto">
              <a:xfrm>
                <a:off x="3014" y="1323"/>
                <a:ext cx="52" cy="43"/>
              </a:xfrm>
              <a:custGeom>
                <a:avLst/>
                <a:gdLst>
                  <a:gd name="T0" fmla="*/ 52 w 52"/>
                  <a:gd name="T1" fmla="*/ 26 h 43"/>
                  <a:gd name="T2" fmla="*/ 0 w 52"/>
                  <a:gd name="T3" fmla="*/ 43 h 43"/>
                  <a:gd name="T4" fmla="*/ 9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04" name="Line 505"/>
              <p:cNvSpPr>
                <a:spLocks noChangeShapeType="1"/>
              </p:cNvSpPr>
              <p:nvPr/>
            </p:nvSpPr>
            <p:spPr bwMode="auto">
              <a:xfrm flipV="1">
                <a:off x="955" y="1364"/>
                <a:ext cx="2076" cy="27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05" name="Freeform 506"/>
              <p:cNvSpPr>
                <a:spLocks/>
              </p:cNvSpPr>
              <p:nvPr/>
            </p:nvSpPr>
            <p:spPr bwMode="auto">
              <a:xfrm>
                <a:off x="3014" y="1340"/>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06" name="Freeform 507"/>
              <p:cNvSpPr>
                <a:spLocks/>
              </p:cNvSpPr>
              <p:nvPr/>
            </p:nvSpPr>
            <p:spPr bwMode="auto">
              <a:xfrm>
                <a:off x="3014" y="1340"/>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07" name="Line 508"/>
              <p:cNvSpPr>
                <a:spLocks noChangeShapeType="1"/>
              </p:cNvSpPr>
              <p:nvPr/>
            </p:nvSpPr>
            <p:spPr bwMode="auto">
              <a:xfrm flipH="1">
                <a:off x="1529" y="1353"/>
                <a:ext cx="1580" cy="14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08" name="Freeform 509"/>
              <p:cNvSpPr>
                <a:spLocks/>
              </p:cNvSpPr>
              <p:nvPr/>
            </p:nvSpPr>
            <p:spPr bwMode="auto">
              <a:xfrm>
                <a:off x="1486" y="1478"/>
                <a:ext cx="52" cy="44"/>
              </a:xfrm>
              <a:custGeom>
                <a:avLst/>
                <a:gdLst>
                  <a:gd name="T0" fmla="*/ 0 w 52"/>
                  <a:gd name="T1" fmla="*/ 26 h 44"/>
                  <a:gd name="T2" fmla="*/ 43 w 52"/>
                  <a:gd name="T3" fmla="*/ 0 h 44"/>
                  <a:gd name="T4" fmla="*/ 52 w 52"/>
                  <a:gd name="T5" fmla="*/ 44 h 44"/>
                  <a:gd name="T6" fmla="*/ 0 w 52"/>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26"/>
                    </a:moveTo>
                    <a:lnTo>
                      <a:pt x="43" y="0"/>
                    </a:lnTo>
                    <a:lnTo>
                      <a:pt x="52" y="44"/>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09" name="Freeform 510"/>
              <p:cNvSpPr>
                <a:spLocks/>
              </p:cNvSpPr>
              <p:nvPr/>
            </p:nvSpPr>
            <p:spPr bwMode="auto">
              <a:xfrm>
                <a:off x="1486" y="1478"/>
                <a:ext cx="52" cy="44"/>
              </a:xfrm>
              <a:custGeom>
                <a:avLst/>
                <a:gdLst>
                  <a:gd name="T0" fmla="*/ 0 w 52"/>
                  <a:gd name="T1" fmla="*/ 26 h 44"/>
                  <a:gd name="T2" fmla="*/ 43 w 52"/>
                  <a:gd name="T3" fmla="*/ 0 h 44"/>
                  <a:gd name="T4" fmla="*/ 52 w 52"/>
                  <a:gd name="T5" fmla="*/ 44 h 44"/>
                  <a:gd name="T6" fmla="*/ 0 w 52"/>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26"/>
                    </a:moveTo>
                    <a:lnTo>
                      <a:pt x="43" y="0"/>
                    </a:lnTo>
                    <a:lnTo>
                      <a:pt x="52" y="44"/>
                    </a:lnTo>
                    <a:lnTo>
                      <a:pt x="0"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10" name="Line 511"/>
              <p:cNvSpPr>
                <a:spLocks noChangeShapeType="1"/>
              </p:cNvSpPr>
              <p:nvPr/>
            </p:nvSpPr>
            <p:spPr bwMode="auto">
              <a:xfrm flipH="1">
                <a:off x="1799" y="1353"/>
                <a:ext cx="1310" cy="10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11" name="Freeform 512"/>
              <p:cNvSpPr>
                <a:spLocks/>
              </p:cNvSpPr>
              <p:nvPr/>
            </p:nvSpPr>
            <p:spPr bwMode="auto">
              <a:xfrm>
                <a:off x="1762" y="2359"/>
                <a:ext cx="52" cy="52"/>
              </a:xfrm>
              <a:custGeom>
                <a:avLst/>
                <a:gdLst>
                  <a:gd name="T0" fmla="*/ 0 w 52"/>
                  <a:gd name="T1" fmla="*/ 52 h 52"/>
                  <a:gd name="T2" fmla="*/ 18 w 52"/>
                  <a:gd name="T3" fmla="*/ 0 h 52"/>
                  <a:gd name="T4" fmla="*/ 52 w 52"/>
                  <a:gd name="T5" fmla="*/ 43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8" y="0"/>
                    </a:lnTo>
                    <a:lnTo>
                      <a:pt x="52" y="43"/>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12" name="Freeform 513"/>
              <p:cNvSpPr>
                <a:spLocks/>
              </p:cNvSpPr>
              <p:nvPr/>
            </p:nvSpPr>
            <p:spPr bwMode="auto">
              <a:xfrm>
                <a:off x="1762" y="2359"/>
                <a:ext cx="52" cy="52"/>
              </a:xfrm>
              <a:custGeom>
                <a:avLst/>
                <a:gdLst>
                  <a:gd name="T0" fmla="*/ 0 w 52"/>
                  <a:gd name="T1" fmla="*/ 52 h 52"/>
                  <a:gd name="T2" fmla="*/ 18 w 52"/>
                  <a:gd name="T3" fmla="*/ 0 h 52"/>
                  <a:gd name="T4" fmla="*/ 52 w 52"/>
                  <a:gd name="T5" fmla="*/ 43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8" y="0"/>
                    </a:lnTo>
                    <a:lnTo>
                      <a:pt x="52" y="43"/>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13" name="Line 514"/>
              <p:cNvSpPr>
                <a:spLocks noChangeShapeType="1"/>
              </p:cNvSpPr>
              <p:nvPr/>
            </p:nvSpPr>
            <p:spPr bwMode="auto">
              <a:xfrm flipV="1">
                <a:off x="1741" y="2430"/>
                <a:ext cx="216" cy="72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14" name="Line 515"/>
              <p:cNvSpPr>
                <a:spLocks noChangeShapeType="1"/>
              </p:cNvSpPr>
              <p:nvPr/>
            </p:nvSpPr>
            <p:spPr bwMode="auto">
              <a:xfrm flipV="1">
                <a:off x="1957" y="1705"/>
                <a:ext cx="213" cy="72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15" name="Freeform 516"/>
              <p:cNvSpPr>
                <a:spLocks/>
              </p:cNvSpPr>
              <p:nvPr/>
            </p:nvSpPr>
            <p:spPr bwMode="auto">
              <a:xfrm>
                <a:off x="2142" y="1668"/>
                <a:ext cx="43" cy="52"/>
              </a:xfrm>
              <a:custGeom>
                <a:avLst/>
                <a:gdLst>
                  <a:gd name="T0" fmla="*/ 35 w 43"/>
                  <a:gd name="T1" fmla="*/ 0 h 52"/>
                  <a:gd name="T2" fmla="*/ 43 w 43"/>
                  <a:gd name="T3" fmla="*/ 52 h 52"/>
                  <a:gd name="T4" fmla="*/ 0 w 43"/>
                  <a:gd name="T5" fmla="*/ 35 h 52"/>
                  <a:gd name="T6" fmla="*/ 35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35"/>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16" name="Freeform 517"/>
              <p:cNvSpPr>
                <a:spLocks/>
              </p:cNvSpPr>
              <p:nvPr/>
            </p:nvSpPr>
            <p:spPr bwMode="auto">
              <a:xfrm>
                <a:off x="2142" y="1668"/>
                <a:ext cx="43" cy="52"/>
              </a:xfrm>
              <a:custGeom>
                <a:avLst/>
                <a:gdLst>
                  <a:gd name="T0" fmla="*/ 35 w 43"/>
                  <a:gd name="T1" fmla="*/ 0 h 52"/>
                  <a:gd name="T2" fmla="*/ 43 w 43"/>
                  <a:gd name="T3" fmla="*/ 52 h 52"/>
                  <a:gd name="T4" fmla="*/ 0 w 43"/>
                  <a:gd name="T5" fmla="*/ 35 h 52"/>
                  <a:gd name="T6" fmla="*/ 35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35"/>
                    </a:lnTo>
                    <a:lnTo>
                      <a:pt x="3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17" name="Line 518"/>
              <p:cNvSpPr>
                <a:spLocks noChangeShapeType="1"/>
              </p:cNvSpPr>
              <p:nvPr/>
            </p:nvSpPr>
            <p:spPr bwMode="auto">
              <a:xfrm>
                <a:off x="1741" y="3158"/>
                <a:ext cx="1435" cy="30"/>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18" name="Freeform 519"/>
              <p:cNvSpPr>
                <a:spLocks/>
              </p:cNvSpPr>
              <p:nvPr/>
            </p:nvSpPr>
            <p:spPr bwMode="auto">
              <a:xfrm>
                <a:off x="3152" y="3162"/>
                <a:ext cx="52" cy="43"/>
              </a:xfrm>
              <a:custGeom>
                <a:avLst/>
                <a:gdLst>
                  <a:gd name="T0" fmla="*/ 52 w 52"/>
                  <a:gd name="T1" fmla="*/ 26 h 43"/>
                  <a:gd name="T2" fmla="*/ 0 w 52"/>
                  <a:gd name="T3" fmla="*/ 43 h 43"/>
                  <a:gd name="T4" fmla="*/ 0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0" y="0"/>
                    </a:lnTo>
                    <a:lnTo>
                      <a:pt x="5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19" name="Freeform 520"/>
              <p:cNvSpPr>
                <a:spLocks/>
              </p:cNvSpPr>
              <p:nvPr/>
            </p:nvSpPr>
            <p:spPr bwMode="auto">
              <a:xfrm>
                <a:off x="3152" y="3162"/>
                <a:ext cx="52" cy="43"/>
              </a:xfrm>
              <a:custGeom>
                <a:avLst/>
                <a:gdLst>
                  <a:gd name="T0" fmla="*/ 52 w 52"/>
                  <a:gd name="T1" fmla="*/ 26 h 43"/>
                  <a:gd name="T2" fmla="*/ 0 w 52"/>
                  <a:gd name="T3" fmla="*/ 43 h 43"/>
                  <a:gd name="T4" fmla="*/ 0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0" y="0"/>
                    </a:lnTo>
                    <a:lnTo>
                      <a:pt x="52"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20" name="Line 521"/>
              <p:cNvSpPr>
                <a:spLocks noChangeShapeType="1"/>
              </p:cNvSpPr>
              <p:nvPr/>
            </p:nvSpPr>
            <p:spPr bwMode="auto">
              <a:xfrm>
                <a:off x="1661" y="2894"/>
                <a:ext cx="242" cy="45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21" name="Freeform 522"/>
              <p:cNvSpPr>
                <a:spLocks/>
              </p:cNvSpPr>
              <p:nvPr/>
            </p:nvSpPr>
            <p:spPr bwMode="auto">
              <a:xfrm>
                <a:off x="1875" y="3326"/>
                <a:ext cx="43" cy="52"/>
              </a:xfrm>
              <a:custGeom>
                <a:avLst/>
                <a:gdLst>
                  <a:gd name="T0" fmla="*/ 43 w 43"/>
                  <a:gd name="T1" fmla="*/ 52 h 52"/>
                  <a:gd name="T2" fmla="*/ 0 w 43"/>
                  <a:gd name="T3" fmla="*/ 26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26"/>
                    </a:lnTo>
                    <a:lnTo>
                      <a:pt x="43" y="0"/>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22" name="Freeform 523"/>
              <p:cNvSpPr>
                <a:spLocks/>
              </p:cNvSpPr>
              <p:nvPr/>
            </p:nvSpPr>
            <p:spPr bwMode="auto">
              <a:xfrm>
                <a:off x="1875" y="3326"/>
                <a:ext cx="43" cy="52"/>
              </a:xfrm>
              <a:custGeom>
                <a:avLst/>
                <a:gdLst>
                  <a:gd name="T0" fmla="*/ 43 w 43"/>
                  <a:gd name="T1" fmla="*/ 52 h 52"/>
                  <a:gd name="T2" fmla="*/ 0 w 43"/>
                  <a:gd name="T3" fmla="*/ 26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26"/>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23" name="Line 524"/>
              <p:cNvSpPr>
                <a:spLocks noChangeShapeType="1"/>
              </p:cNvSpPr>
              <p:nvPr/>
            </p:nvSpPr>
            <p:spPr bwMode="auto">
              <a:xfrm flipH="1" flipV="1">
                <a:off x="1538" y="2778"/>
                <a:ext cx="123" cy="11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24" name="Freeform 525"/>
              <p:cNvSpPr>
                <a:spLocks/>
              </p:cNvSpPr>
              <p:nvPr/>
            </p:nvSpPr>
            <p:spPr bwMode="auto">
              <a:xfrm>
                <a:off x="1503" y="2748"/>
                <a:ext cx="52" cy="51"/>
              </a:xfrm>
              <a:custGeom>
                <a:avLst/>
                <a:gdLst>
                  <a:gd name="T0" fmla="*/ 0 w 52"/>
                  <a:gd name="T1" fmla="*/ 0 h 51"/>
                  <a:gd name="T2" fmla="*/ 52 w 52"/>
                  <a:gd name="T3" fmla="*/ 8 h 51"/>
                  <a:gd name="T4" fmla="*/ 18 w 52"/>
                  <a:gd name="T5" fmla="*/ 51 h 51"/>
                  <a:gd name="T6" fmla="*/ 0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0"/>
                    </a:moveTo>
                    <a:lnTo>
                      <a:pt x="52" y="8"/>
                    </a:lnTo>
                    <a:lnTo>
                      <a:pt x="18" y="51"/>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25" name="Freeform 526"/>
              <p:cNvSpPr>
                <a:spLocks/>
              </p:cNvSpPr>
              <p:nvPr/>
            </p:nvSpPr>
            <p:spPr bwMode="auto">
              <a:xfrm>
                <a:off x="1503" y="2748"/>
                <a:ext cx="52" cy="51"/>
              </a:xfrm>
              <a:custGeom>
                <a:avLst/>
                <a:gdLst>
                  <a:gd name="T0" fmla="*/ 0 w 52"/>
                  <a:gd name="T1" fmla="*/ 0 h 51"/>
                  <a:gd name="T2" fmla="*/ 52 w 52"/>
                  <a:gd name="T3" fmla="*/ 8 h 51"/>
                  <a:gd name="T4" fmla="*/ 18 w 52"/>
                  <a:gd name="T5" fmla="*/ 51 h 51"/>
                  <a:gd name="T6" fmla="*/ 0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0"/>
                    </a:moveTo>
                    <a:lnTo>
                      <a:pt x="52" y="8"/>
                    </a:lnTo>
                    <a:lnTo>
                      <a:pt x="18" y="5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26" name="Freeform 527"/>
              <p:cNvSpPr>
                <a:spLocks/>
              </p:cNvSpPr>
              <p:nvPr/>
            </p:nvSpPr>
            <p:spPr bwMode="auto">
              <a:xfrm>
                <a:off x="1594" y="2918"/>
                <a:ext cx="127" cy="65"/>
              </a:xfrm>
              <a:custGeom>
                <a:avLst/>
                <a:gdLst>
                  <a:gd name="T0" fmla="*/ 127 w 127"/>
                  <a:gd name="T1" fmla="*/ 65 h 65"/>
                  <a:gd name="T2" fmla="*/ 127 w 127"/>
                  <a:gd name="T3" fmla="*/ 65 h 65"/>
                  <a:gd name="T4" fmla="*/ 127 w 127"/>
                  <a:gd name="T5" fmla="*/ 52 h 65"/>
                  <a:gd name="T6" fmla="*/ 123 w 127"/>
                  <a:gd name="T7" fmla="*/ 41 h 65"/>
                  <a:gd name="T8" fmla="*/ 116 w 127"/>
                  <a:gd name="T9" fmla="*/ 28 h 65"/>
                  <a:gd name="T10" fmla="*/ 110 w 127"/>
                  <a:gd name="T11" fmla="*/ 20 h 65"/>
                  <a:gd name="T12" fmla="*/ 99 w 127"/>
                  <a:gd name="T13" fmla="*/ 11 h 65"/>
                  <a:gd name="T14" fmla="*/ 88 w 127"/>
                  <a:gd name="T15" fmla="*/ 7 h 65"/>
                  <a:gd name="T16" fmla="*/ 78 w 127"/>
                  <a:gd name="T17" fmla="*/ 2 h 65"/>
                  <a:gd name="T18" fmla="*/ 65 w 127"/>
                  <a:gd name="T19" fmla="*/ 0 h 65"/>
                  <a:gd name="T20" fmla="*/ 65 w 127"/>
                  <a:gd name="T21" fmla="*/ 0 h 65"/>
                  <a:gd name="T22" fmla="*/ 52 w 127"/>
                  <a:gd name="T23" fmla="*/ 2 h 65"/>
                  <a:gd name="T24" fmla="*/ 39 w 127"/>
                  <a:gd name="T25" fmla="*/ 7 h 65"/>
                  <a:gd name="T26" fmla="*/ 28 w 127"/>
                  <a:gd name="T27" fmla="*/ 11 h 65"/>
                  <a:gd name="T28" fmla="*/ 19 w 127"/>
                  <a:gd name="T29" fmla="*/ 20 h 65"/>
                  <a:gd name="T30" fmla="*/ 11 w 127"/>
                  <a:gd name="T31" fmla="*/ 28 h 65"/>
                  <a:gd name="T32" fmla="*/ 4 w 127"/>
                  <a:gd name="T33" fmla="*/ 41 h 65"/>
                  <a:gd name="T34" fmla="*/ 2 w 127"/>
                  <a:gd name="T35" fmla="*/ 52 h 65"/>
                  <a:gd name="T36" fmla="*/ 0 w 127"/>
                  <a:gd name="T37" fmla="*/ 65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7" h="65">
                    <a:moveTo>
                      <a:pt x="127" y="65"/>
                    </a:moveTo>
                    <a:lnTo>
                      <a:pt x="127" y="65"/>
                    </a:lnTo>
                    <a:lnTo>
                      <a:pt x="127" y="52"/>
                    </a:lnTo>
                    <a:lnTo>
                      <a:pt x="123" y="41"/>
                    </a:lnTo>
                    <a:lnTo>
                      <a:pt x="116" y="28"/>
                    </a:lnTo>
                    <a:lnTo>
                      <a:pt x="110" y="20"/>
                    </a:lnTo>
                    <a:lnTo>
                      <a:pt x="99" y="11"/>
                    </a:lnTo>
                    <a:lnTo>
                      <a:pt x="88" y="7"/>
                    </a:lnTo>
                    <a:lnTo>
                      <a:pt x="78" y="2"/>
                    </a:lnTo>
                    <a:lnTo>
                      <a:pt x="65" y="0"/>
                    </a:lnTo>
                    <a:lnTo>
                      <a:pt x="52" y="2"/>
                    </a:lnTo>
                    <a:lnTo>
                      <a:pt x="39" y="7"/>
                    </a:lnTo>
                    <a:lnTo>
                      <a:pt x="28" y="11"/>
                    </a:lnTo>
                    <a:lnTo>
                      <a:pt x="19" y="20"/>
                    </a:lnTo>
                    <a:lnTo>
                      <a:pt x="11" y="28"/>
                    </a:lnTo>
                    <a:lnTo>
                      <a:pt x="4" y="41"/>
                    </a:lnTo>
                    <a:lnTo>
                      <a:pt x="2" y="52"/>
                    </a:lnTo>
                    <a:lnTo>
                      <a:pt x="0" y="65"/>
                    </a:lnTo>
                  </a:path>
                </a:pathLst>
              </a:custGeom>
              <a:noFill/>
              <a:ln w="20638">
                <a:solidFill>
                  <a:srgbClr val="6097B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27" name="Freeform 528"/>
              <p:cNvSpPr>
                <a:spLocks/>
              </p:cNvSpPr>
              <p:nvPr/>
            </p:nvSpPr>
            <p:spPr bwMode="auto">
              <a:xfrm>
                <a:off x="1594" y="2983"/>
                <a:ext cx="127" cy="65"/>
              </a:xfrm>
              <a:custGeom>
                <a:avLst/>
                <a:gdLst>
                  <a:gd name="T0" fmla="*/ 0 w 127"/>
                  <a:gd name="T1" fmla="*/ 0 h 65"/>
                  <a:gd name="T2" fmla="*/ 0 w 127"/>
                  <a:gd name="T3" fmla="*/ 0 h 65"/>
                  <a:gd name="T4" fmla="*/ 2 w 127"/>
                  <a:gd name="T5" fmla="*/ 13 h 65"/>
                  <a:gd name="T6" fmla="*/ 4 w 127"/>
                  <a:gd name="T7" fmla="*/ 26 h 65"/>
                  <a:gd name="T8" fmla="*/ 11 w 127"/>
                  <a:gd name="T9" fmla="*/ 37 h 65"/>
                  <a:gd name="T10" fmla="*/ 19 w 127"/>
                  <a:gd name="T11" fmla="*/ 45 h 65"/>
                  <a:gd name="T12" fmla="*/ 28 w 127"/>
                  <a:gd name="T13" fmla="*/ 54 h 65"/>
                  <a:gd name="T14" fmla="*/ 39 w 127"/>
                  <a:gd name="T15" fmla="*/ 58 h 65"/>
                  <a:gd name="T16" fmla="*/ 52 w 127"/>
                  <a:gd name="T17" fmla="*/ 63 h 65"/>
                  <a:gd name="T18" fmla="*/ 65 w 127"/>
                  <a:gd name="T19" fmla="*/ 65 h 65"/>
                  <a:gd name="T20" fmla="*/ 65 w 127"/>
                  <a:gd name="T21" fmla="*/ 65 h 65"/>
                  <a:gd name="T22" fmla="*/ 78 w 127"/>
                  <a:gd name="T23" fmla="*/ 63 h 65"/>
                  <a:gd name="T24" fmla="*/ 88 w 127"/>
                  <a:gd name="T25" fmla="*/ 58 h 65"/>
                  <a:gd name="T26" fmla="*/ 99 w 127"/>
                  <a:gd name="T27" fmla="*/ 54 h 65"/>
                  <a:gd name="T28" fmla="*/ 110 w 127"/>
                  <a:gd name="T29" fmla="*/ 45 h 65"/>
                  <a:gd name="T30" fmla="*/ 116 w 127"/>
                  <a:gd name="T31" fmla="*/ 37 h 65"/>
                  <a:gd name="T32" fmla="*/ 123 w 127"/>
                  <a:gd name="T33" fmla="*/ 26 h 65"/>
                  <a:gd name="T34" fmla="*/ 127 w 127"/>
                  <a:gd name="T35" fmla="*/ 13 h 65"/>
                  <a:gd name="T36" fmla="*/ 127 w 127"/>
                  <a:gd name="T37" fmla="*/ 0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7" h="65">
                    <a:moveTo>
                      <a:pt x="0" y="0"/>
                    </a:moveTo>
                    <a:lnTo>
                      <a:pt x="0" y="0"/>
                    </a:lnTo>
                    <a:lnTo>
                      <a:pt x="2" y="13"/>
                    </a:lnTo>
                    <a:lnTo>
                      <a:pt x="4" y="26"/>
                    </a:lnTo>
                    <a:lnTo>
                      <a:pt x="11" y="37"/>
                    </a:lnTo>
                    <a:lnTo>
                      <a:pt x="19" y="45"/>
                    </a:lnTo>
                    <a:lnTo>
                      <a:pt x="28" y="54"/>
                    </a:lnTo>
                    <a:lnTo>
                      <a:pt x="39" y="58"/>
                    </a:lnTo>
                    <a:lnTo>
                      <a:pt x="52" y="63"/>
                    </a:lnTo>
                    <a:lnTo>
                      <a:pt x="65" y="65"/>
                    </a:lnTo>
                    <a:lnTo>
                      <a:pt x="78" y="63"/>
                    </a:lnTo>
                    <a:lnTo>
                      <a:pt x="88" y="58"/>
                    </a:lnTo>
                    <a:lnTo>
                      <a:pt x="99" y="54"/>
                    </a:lnTo>
                    <a:lnTo>
                      <a:pt x="110" y="45"/>
                    </a:lnTo>
                    <a:lnTo>
                      <a:pt x="116" y="37"/>
                    </a:lnTo>
                    <a:lnTo>
                      <a:pt x="123" y="26"/>
                    </a:lnTo>
                    <a:lnTo>
                      <a:pt x="127" y="13"/>
                    </a:lnTo>
                    <a:lnTo>
                      <a:pt x="127" y="0"/>
                    </a:lnTo>
                  </a:path>
                </a:pathLst>
              </a:custGeom>
              <a:noFill/>
              <a:ln w="20638">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28" name="Line 529"/>
              <p:cNvSpPr>
                <a:spLocks noChangeShapeType="1"/>
              </p:cNvSpPr>
              <p:nvPr/>
            </p:nvSpPr>
            <p:spPr bwMode="auto">
              <a:xfrm flipH="1">
                <a:off x="1715" y="911"/>
                <a:ext cx="414" cy="53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29" name="Line 530"/>
              <p:cNvSpPr>
                <a:spLocks noChangeShapeType="1"/>
              </p:cNvSpPr>
              <p:nvPr/>
            </p:nvSpPr>
            <p:spPr bwMode="auto">
              <a:xfrm flipH="1">
                <a:off x="1303" y="1448"/>
                <a:ext cx="412" cy="536"/>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30" name="Freeform 531"/>
              <p:cNvSpPr>
                <a:spLocks/>
              </p:cNvSpPr>
              <p:nvPr/>
            </p:nvSpPr>
            <p:spPr bwMode="auto">
              <a:xfrm>
                <a:off x="1279" y="1953"/>
                <a:ext cx="52" cy="52"/>
              </a:xfrm>
              <a:custGeom>
                <a:avLst/>
                <a:gdLst>
                  <a:gd name="T0" fmla="*/ 0 w 52"/>
                  <a:gd name="T1" fmla="*/ 52 h 52"/>
                  <a:gd name="T2" fmla="*/ 8 w 52"/>
                  <a:gd name="T3" fmla="*/ 0 h 52"/>
                  <a:gd name="T4" fmla="*/ 52 w 52"/>
                  <a:gd name="T5" fmla="*/ 35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8" y="0"/>
                    </a:lnTo>
                    <a:lnTo>
                      <a:pt x="52" y="35"/>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31" name="Freeform 532"/>
              <p:cNvSpPr>
                <a:spLocks/>
              </p:cNvSpPr>
              <p:nvPr/>
            </p:nvSpPr>
            <p:spPr bwMode="auto">
              <a:xfrm>
                <a:off x="1279" y="1953"/>
                <a:ext cx="52" cy="52"/>
              </a:xfrm>
              <a:custGeom>
                <a:avLst/>
                <a:gdLst>
                  <a:gd name="T0" fmla="*/ 0 w 52"/>
                  <a:gd name="T1" fmla="*/ 52 h 52"/>
                  <a:gd name="T2" fmla="*/ 8 w 52"/>
                  <a:gd name="T3" fmla="*/ 0 h 52"/>
                  <a:gd name="T4" fmla="*/ 52 w 52"/>
                  <a:gd name="T5" fmla="*/ 35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8" y="0"/>
                    </a:lnTo>
                    <a:lnTo>
                      <a:pt x="52" y="35"/>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32" name="Line 533"/>
              <p:cNvSpPr>
                <a:spLocks noChangeShapeType="1"/>
              </p:cNvSpPr>
              <p:nvPr/>
            </p:nvSpPr>
            <p:spPr bwMode="auto">
              <a:xfrm flipH="1" flipV="1">
                <a:off x="1303" y="2111"/>
                <a:ext cx="1083" cy="136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33" name="Freeform 534"/>
              <p:cNvSpPr>
                <a:spLocks/>
              </p:cNvSpPr>
              <p:nvPr/>
            </p:nvSpPr>
            <p:spPr bwMode="auto">
              <a:xfrm>
                <a:off x="1279" y="2074"/>
                <a:ext cx="52" cy="52"/>
              </a:xfrm>
              <a:custGeom>
                <a:avLst/>
                <a:gdLst>
                  <a:gd name="T0" fmla="*/ 0 w 52"/>
                  <a:gd name="T1" fmla="*/ 0 h 52"/>
                  <a:gd name="T2" fmla="*/ 52 w 52"/>
                  <a:gd name="T3" fmla="*/ 17 h 52"/>
                  <a:gd name="T4" fmla="*/ 8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7"/>
                    </a:lnTo>
                    <a:lnTo>
                      <a:pt x="8"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34" name="Freeform 535"/>
              <p:cNvSpPr>
                <a:spLocks/>
              </p:cNvSpPr>
              <p:nvPr/>
            </p:nvSpPr>
            <p:spPr bwMode="auto">
              <a:xfrm>
                <a:off x="1279" y="2074"/>
                <a:ext cx="52" cy="52"/>
              </a:xfrm>
              <a:custGeom>
                <a:avLst/>
                <a:gdLst>
                  <a:gd name="T0" fmla="*/ 0 w 52"/>
                  <a:gd name="T1" fmla="*/ 0 h 52"/>
                  <a:gd name="T2" fmla="*/ 52 w 52"/>
                  <a:gd name="T3" fmla="*/ 17 h 52"/>
                  <a:gd name="T4" fmla="*/ 8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7"/>
                    </a:lnTo>
                    <a:lnTo>
                      <a:pt x="8"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35" name="Line 536"/>
              <p:cNvSpPr>
                <a:spLocks noChangeShapeType="1"/>
              </p:cNvSpPr>
              <p:nvPr/>
            </p:nvSpPr>
            <p:spPr bwMode="auto">
              <a:xfrm flipH="1">
                <a:off x="1333" y="1621"/>
                <a:ext cx="2409" cy="41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36" name="Freeform 537"/>
              <p:cNvSpPr>
                <a:spLocks/>
              </p:cNvSpPr>
              <p:nvPr/>
            </p:nvSpPr>
            <p:spPr bwMode="auto">
              <a:xfrm>
                <a:off x="1287" y="2005"/>
                <a:ext cx="52" cy="43"/>
              </a:xfrm>
              <a:custGeom>
                <a:avLst/>
                <a:gdLst>
                  <a:gd name="T0" fmla="*/ 0 w 52"/>
                  <a:gd name="T1" fmla="*/ 35 h 43"/>
                  <a:gd name="T2" fmla="*/ 44 w 52"/>
                  <a:gd name="T3" fmla="*/ 0 h 43"/>
                  <a:gd name="T4" fmla="*/ 52 w 52"/>
                  <a:gd name="T5" fmla="*/ 43 h 43"/>
                  <a:gd name="T6" fmla="*/ 0 w 52"/>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5"/>
                    </a:moveTo>
                    <a:lnTo>
                      <a:pt x="44" y="0"/>
                    </a:lnTo>
                    <a:lnTo>
                      <a:pt x="52" y="43"/>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37" name="Freeform 538"/>
              <p:cNvSpPr>
                <a:spLocks/>
              </p:cNvSpPr>
              <p:nvPr/>
            </p:nvSpPr>
            <p:spPr bwMode="auto">
              <a:xfrm>
                <a:off x="1287" y="2005"/>
                <a:ext cx="52" cy="43"/>
              </a:xfrm>
              <a:custGeom>
                <a:avLst/>
                <a:gdLst>
                  <a:gd name="T0" fmla="*/ 0 w 52"/>
                  <a:gd name="T1" fmla="*/ 35 h 43"/>
                  <a:gd name="T2" fmla="*/ 44 w 52"/>
                  <a:gd name="T3" fmla="*/ 0 h 43"/>
                  <a:gd name="T4" fmla="*/ 52 w 52"/>
                  <a:gd name="T5" fmla="*/ 43 h 43"/>
                  <a:gd name="T6" fmla="*/ 0 w 52"/>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5"/>
                    </a:moveTo>
                    <a:lnTo>
                      <a:pt x="44" y="0"/>
                    </a:lnTo>
                    <a:lnTo>
                      <a:pt x="52" y="43"/>
                    </a:lnTo>
                    <a:lnTo>
                      <a:pt x="0" y="3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38" name="Line 539"/>
              <p:cNvSpPr>
                <a:spLocks noChangeShapeType="1"/>
              </p:cNvSpPr>
              <p:nvPr/>
            </p:nvSpPr>
            <p:spPr bwMode="auto">
              <a:xfrm flipV="1">
                <a:off x="1065" y="2098"/>
                <a:ext cx="127" cy="10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39" name="Freeform 540"/>
              <p:cNvSpPr>
                <a:spLocks/>
              </p:cNvSpPr>
              <p:nvPr/>
            </p:nvSpPr>
            <p:spPr bwMode="auto">
              <a:xfrm>
                <a:off x="1167" y="2074"/>
                <a:ext cx="51" cy="52"/>
              </a:xfrm>
              <a:custGeom>
                <a:avLst/>
                <a:gdLst>
                  <a:gd name="T0" fmla="*/ 51 w 51"/>
                  <a:gd name="T1" fmla="*/ 0 h 52"/>
                  <a:gd name="T2" fmla="*/ 34 w 51"/>
                  <a:gd name="T3" fmla="*/ 52 h 52"/>
                  <a:gd name="T4" fmla="*/ 0 w 51"/>
                  <a:gd name="T5" fmla="*/ 9 h 52"/>
                  <a:gd name="T6" fmla="*/ 51 w 51"/>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2">
                    <a:moveTo>
                      <a:pt x="51" y="0"/>
                    </a:moveTo>
                    <a:lnTo>
                      <a:pt x="34" y="52"/>
                    </a:lnTo>
                    <a:lnTo>
                      <a:pt x="0" y="9"/>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40" name="Freeform 541"/>
              <p:cNvSpPr>
                <a:spLocks/>
              </p:cNvSpPr>
              <p:nvPr/>
            </p:nvSpPr>
            <p:spPr bwMode="auto">
              <a:xfrm>
                <a:off x="1167" y="2074"/>
                <a:ext cx="51" cy="52"/>
              </a:xfrm>
              <a:custGeom>
                <a:avLst/>
                <a:gdLst>
                  <a:gd name="T0" fmla="*/ 51 w 51"/>
                  <a:gd name="T1" fmla="*/ 0 h 52"/>
                  <a:gd name="T2" fmla="*/ 34 w 51"/>
                  <a:gd name="T3" fmla="*/ 52 h 52"/>
                  <a:gd name="T4" fmla="*/ 0 w 51"/>
                  <a:gd name="T5" fmla="*/ 9 h 52"/>
                  <a:gd name="T6" fmla="*/ 51 w 51"/>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2">
                    <a:moveTo>
                      <a:pt x="51" y="0"/>
                    </a:moveTo>
                    <a:lnTo>
                      <a:pt x="34" y="52"/>
                    </a:lnTo>
                    <a:lnTo>
                      <a:pt x="0" y="9"/>
                    </a:lnTo>
                    <a:lnTo>
                      <a:pt x="51"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41" name="Line 542"/>
              <p:cNvSpPr>
                <a:spLocks noChangeShapeType="1"/>
              </p:cNvSpPr>
              <p:nvPr/>
            </p:nvSpPr>
            <p:spPr bwMode="auto">
              <a:xfrm flipV="1">
                <a:off x="1900" y="2368"/>
                <a:ext cx="834" cy="24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42" name="Line 543"/>
              <p:cNvSpPr>
                <a:spLocks noChangeShapeType="1"/>
              </p:cNvSpPr>
              <p:nvPr/>
            </p:nvSpPr>
            <p:spPr bwMode="auto">
              <a:xfrm flipV="1">
                <a:off x="2734" y="2120"/>
                <a:ext cx="831" cy="24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43" name="Freeform 544"/>
              <p:cNvSpPr>
                <a:spLocks/>
              </p:cNvSpPr>
              <p:nvPr/>
            </p:nvSpPr>
            <p:spPr bwMode="auto">
              <a:xfrm>
                <a:off x="3541" y="2091"/>
                <a:ext cx="52" cy="44"/>
              </a:xfrm>
              <a:custGeom>
                <a:avLst/>
                <a:gdLst>
                  <a:gd name="T0" fmla="*/ 52 w 52"/>
                  <a:gd name="T1" fmla="*/ 9 h 44"/>
                  <a:gd name="T2" fmla="*/ 17 w 52"/>
                  <a:gd name="T3" fmla="*/ 44 h 44"/>
                  <a:gd name="T4" fmla="*/ 0 w 52"/>
                  <a:gd name="T5" fmla="*/ 0 h 44"/>
                  <a:gd name="T6" fmla="*/ 52 w 52"/>
                  <a:gd name="T7" fmla="*/ 9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9"/>
                    </a:moveTo>
                    <a:lnTo>
                      <a:pt x="17" y="44"/>
                    </a:lnTo>
                    <a:lnTo>
                      <a:pt x="0" y="0"/>
                    </a:lnTo>
                    <a:lnTo>
                      <a:pt x="5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44" name="Freeform 545"/>
              <p:cNvSpPr>
                <a:spLocks/>
              </p:cNvSpPr>
              <p:nvPr/>
            </p:nvSpPr>
            <p:spPr bwMode="auto">
              <a:xfrm>
                <a:off x="3541" y="2091"/>
                <a:ext cx="52" cy="44"/>
              </a:xfrm>
              <a:custGeom>
                <a:avLst/>
                <a:gdLst>
                  <a:gd name="T0" fmla="*/ 52 w 52"/>
                  <a:gd name="T1" fmla="*/ 9 h 44"/>
                  <a:gd name="T2" fmla="*/ 17 w 52"/>
                  <a:gd name="T3" fmla="*/ 44 h 44"/>
                  <a:gd name="T4" fmla="*/ 0 w 52"/>
                  <a:gd name="T5" fmla="*/ 0 h 44"/>
                  <a:gd name="T6" fmla="*/ 52 w 52"/>
                  <a:gd name="T7" fmla="*/ 9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9"/>
                    </a:moveTo>
                    <a:lnTo>
                      <a:pt x="17" y="44"/>
                    </a:lnTo>
                    <a:lnTo>
                      <a:pt x="0" y="0"/>
                    </a:lnTo>
                    <a:lnTo>
                      <a:pt x="52" y="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45" name="Freeform 546"/>
              <p:cNvSpPr>
                <a:spLocks/>
              </p:cNvSpPr>
              <p:nvPr/>
            </p:nvSpPr>
            <p:spPr bwMode="auto">
              <a:xfrm>
                <a:off x="1834" y="2642"/>
                <a:ext cx="127" cy="127"/>
              </a:xfrm>
              <a:custGeom>
                <a:avLst/>
                <a:gdLst>
                  <a:gd name="T0" fmla="*/ 127 w 127"/>
                  <a:gd name="T1" fmla="*/ 62 h 127"/>
                  <a:gd name="T2" fmla="*/ 127 w 127"/>
                  <a:gd name="T3" fmla="*/ 62 h 127"/>
                  <a:gd name="T4" fmla="*/ 127 w 127"/>
                  <a:gd name="T5" fmla="*/ 50 h 127"/>
                  <a:gd name="T6" fmla="*/ 123 w 127"/>
                  <a:gd name="T7" fmla="*/ 39 h 127"/>
                  <a:gd name="T8" fmla="*/ 116 w 127"/>
                  <a:gd name="T9" fmla="*/ 28 h 127"/>
                  <a:gd name="T10" fmla="*/ 110 w 127"/>
                  <a:gd name="T11" fmla="*/ 17 h 127"/>
                  <a:gd name="T12" fmla="*/ 99 w 127"/>
                  <a:gd name="T13" fmla="*/ 11 h 127"/>
                  <a:gd name="T14" fmla="*/ 88 w 127"/>
                  <a:gd name="T15" fmla="*/ 4 h 127"/>
                  <a:gd name="T16" fmla="*/ 77 w 127"/>
                  <a:gd name="T17" fmla="*/ 0 h 127"/>
                  <a:gd name="T18" fmla="*/ 64 w 127"/>
                  <a:gd name="T19" fmla="*/ 0 h 127"/>
                  <a:gd name="T20" fmla="*/ 64 w 127"/>
                  <a:gd name="T21" fmla="*/ 0 h 127"/>
                  <a:gd name="T22" fmla="*/ 51 w 127"/>
                  <a:gd name="T23" fmla="*/ 0 h 127"/>
                  <a:gd name="T24" fmla="*/ 38 w 127"/>
                  <a:gd name="T25" fmla="*/ 4 h 127"/>
                  <a:gd name="T26" fmla="*/ 28 w 127"/>
                  <a:gd name="T27" fmla="*/ 11 h 127"/>
                  <a:gd name="T28" fmla="*/ 19 w 127"/>
                  <a:gd name="T29" fmla="*/ 17 h 127"/>
                  <a:gd name="T30" fmla="*/ 10 w 127"/>
                  <a:gd name="T31" fmla="*/ 28 h 127"/>
                  <a:gd name="T32" fmla="*/ 6 w 127"/>
                  <a:gd name="T33" fmla="*/ 39 h 127"/>
                  <a:gd name="T34" fmla="*/ 2 w 127"/>
                  <a:gd name="T35" fmla="*/ 50 h 127"/>
                  <a:gd name="T36" fmla="*/ 0 w 127"/>
                  <a:gd name="T37" fmla="*/ 62 h 127"/>
                  <a:gd name="T38" fmla="*/ 0 w 127"/>
                  <a:gd name="T39" fmla="*/ 62 h 127"/>
                  <a:gd name="T40" fmla="*/ 2 w 127"/>
                  <a:gd name="T41" fmla="*/ 75 h 127"/>
                  <a:gd name="T42" fmla="*/ 6 w 127"/>
                  <a:gd name="T43" fmla="*/ 88 h 127"/>
                  <a:gd name="T44" fmla="*/ 10 w 127"/>
                  <a:gd name="T45" fmla="*/ 99 h 127"/>
                  <a:gd name="T46" fmla="*/ 19 w 127"/>
                  <a:gd name="T47" fmla="*/ 108 h 127"/>
                  <a:gd name="T48" fmla="*/ 28 w 127"/>
                  <a:gd name="T49" fmla="*/ 116 h 127"/>
                  <a:gd name="T50" fmla="*/ 38 w 127"/>
                  <a:gd name="T51" fmla="*/ 123 h 127"/>
                  <a:gd name="T52" fmla="*/ 51 w 127"/>
                  <a:gd name="T53" fmla="*/ 125 h 127"/>
                  <a:gd name="T54" fmla="*/ 64 w 127"/>
                  <a:gd name="T55" fmla="*/ 127 h 127"/>
                  <a:gd name="T56" fmla="*/ 64 w 127"/>
                  <a:gd name="T57" fmla="*/ 127 h 127"/>
                  <a:gd name="T58" fmla="*/ 77 w 127"/>
                  <a:gd name="T59" fmla="*/ 125 h 127"/>
                  <a:gd name="T60" fmla="*/ 88 w 127"/>
                  <a:gd name="T61" fmla="*/ 123 h 127"/>
                  <a:gd name="T62" fmla="*/ 99 w 127"/>
                  <a:gd name="T63" fmla="*/ 116 h 127"/>
                  <a:gd name="T64" fmla="*/ 110 w 127"/>
                  <a:gd name="T65" fmla="*/ 108 h 127"/>
                  <a:gd name="T66" fmla="*/ 116 w 127"/>
                  <a:gd name="T67" fmla="*/ 99 h 127"/>
                  <a:gd name="T68" fmla="*/ 123 w 127"/>
                  <a:gd name="T69" fmla="*/ 88 h 127"/>
                  <a:gd name="T70" fmla="*/ 127 w 127"/>
                  <a:gd name="T71" fmla="*/ 75 h 127"/>
                  <a:gd name="T72" fmla="*/ 127 w 127"/>
                  <a:gd name="T73" fmla="*/ 62 h 127"/>
                  <a:gd name="T74" fmla="*/ 127 w 127"/>
                  <a:gd name="T75" fmla="*/ 62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27">
                    <a:moveTo>
                      <a:pt x="127" y="62"/>
                    </a:moveTo>
                    <a:lnTo>
                      <a:pt x="127" y="62"/>
                    </a:lnTo>
                    <a:lnTo>
                      <a:pt x="127" y="50"/>
                    </a:lnTo>
                    <a:lnTo>
                      <a:pt x="123" y="39"/>
                    </a:lnTo>
                    <a:lnTo>
                      <a:pt x="116" y="28"/>
                    </a:lnTo>
                    <a:lnTo>
                      <a:pt x="110" y="17"/>
                    </a:lnTo>
                    <a:lnTo>
                      <a:pt x="99" y="11"/>
                    </a:lnTo>
                    <a:lnTo>
                      <a:pt x="88" y="4"/>
                    </a:lnTo>
                    <a:lnTo>
                      <a:pt x="77" y="0"/>
                    </a:lnTo>
                    <a:lnTo>
                      <a:pt x="64" y="0"/>
                    </a:lnTo>
                    <a:lnTo>
                      <a:pt x="51" y="0"/>
                    </a:lnTo>
                    <a:lnTo>
                      <a:pt x="38" y="4"/>
                    </a:lnTo>
                    <a:lnTo>
                      <a:pt x="28" y="11"/>
                    </a:lnTo>
                    <a:lnTo>
                      <a:pt x="19" y="17"/>
                    </a:lnTo>
                    <a:lnTo>
                      <a:pt x="10" y="28"/>
                    </a:lnTo>
                    <a:lnTo>
                      <a:pt x="6" y="39"/>
                    </a:lnTo>
                    <a:lnTo>
                      <a:pt x="2" y="50"/>
                    </a:lnTo>
                    <a:lnTo>
                      <a:pt x="0" y="62"/>
                    </a:lnTo>
                    <a:lnTo>
                      <a:pt x="2" y="75"/>
                    </a:lnTo>
                    <a:lnTo>
                      <a:pt x="6" y="88"/>
                    </a:lnTo>
                    <a:lnTo>
                      <a:pt x="10" y="99"/>
                    </a:lnTo>
                    <a:lnTo>
                      <a:pt x="19" y="108"/>
                    </a:lnTo>
                    <a:lnTo>
                      <a:pt x="28" y="116"/>
                    </a:lnTo>
                    <a:lnTo>
                      <a:pt x="38" y="123"/>
                    </a:lnTo>
                    <a:lnTo>
                      <a:pt x="51" y="125"/>
                    </a:lnTo>
                    <a:lnTo>
                      <a:pt x="64" y="127"/>
                    </a:lnTo>
                    <a:lnTo>
                      <a:pt x="77" y="125"/>
                    </a:lnTo>
                    <a:lnTo>
                      <a:pt x="88" y="123"/>
                    </a:lnTo>
                    <a:lnTo>
                      <a:pt x="99" y="116"/>
                    </a:lnTo>
                    <a:lnTo>
                      <a:pt x="110" y="108"/>
                    </a:lnTo>
                    <a:lnTo>
                      <a:pt x="116" y="99"/>
                    </a:lnTo>
                    <a:lnTo>
                      <a:pt x="123" y="88"/>
                    </a:lnTo>
                    <a:lnTo>
                      <a:pt x="127" y="75"/>
                    </a:lnTo>
                    <a:lnTo>
                      <a:pt x="127" y="62"/>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46" name="Line 547"/>
              <p:cNvSpPr>
                <a:spLocks noChangeShapeType="1"/>
              </p:cNvSpPr>
              <p:nvPr/>
            </p:nvSpPr>
            <p:spPr bwMode="auto">
              <a:xfrm flipV="1">
                <a:off x="1492" y="2107"/>
                <a:ext cx="2070" cy="26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47" name="Freeform 548"/>
              <p:cNvSpPr>
                <a:spLocks/>
              </p:cNvSpPr>
              <p:nvPr/>
            </p:nvSpPr>
            <p:spPr bwMode="auto">
              <a:xfrm>
                <a:off x="3541" y="2083"/>
                <a:ext cx="52" cy="43"/>
              </a:xfrm>
              <a:custGeom>
                <a:avLst/>
                <a:gdLst>
                  <a:gd name="T0" fmla="*/ 52 w 52"/>
                  <a:gd name="T1" fmla="*/ 17 h 43"/>
                  <a:gd name="T2" fmla="*/ 8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8" y="43"/>
                    </a:lnTo>
                    <a:lnTo>
                      <a:pt x="0" y="0"/>
                    </a:lnTo>
                    <a:lnTo>
                      <a:pt x="52" y="1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48" name="Freeform 549"/>
              <p:cNvSpPr>
                <a:spLocks/>
              </p:cNvSpPr>
              <p:nvPr/>
            </p:nvSpPr>
            <p:spPr bwMode="auto">
              <a:xfrm>
                <a:off x="3541" y="2083"/>
                <a:ext cx="52" cy="43"/>
              </a:xfrm>
              <a:custGeom>
                <a:avLst/>
                <a:gdLst>
                  <a:gd name="T0" fmla="*/ 52 w 52"/>
                  <a:gd name="T1" fmla="*/ 17 h 43"/>
                  <a:gd name="T2" fmla="*/ 8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8" y="43"/>
                    </a:lnTo>
                    <a:lnTo>
                      <a:pt x="0" y="0"/>
                    </a:lnTo>
                    <a:lnTo>
                      <a:pt x="52"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49" name="Line 550"/>
              <p:cNvSpPr>
                <a:spLocks noChangeShapeType="1"/>
              </p:cNvSpPr>
              <p:nvPr/>
            </p:nvSpPr>
            <p:spPr bwMode="auto">
              <a:xfrm flipH="1" flipV="1">
                <a:off x="2086" y="2961"/>
                <a:ext cx="417" cy="33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50" name="Line 551"/>
              <p:cNvSpPr>
                <a:spLocks noChangeShapeType="1"/>
              </p:cNvSpPr>
              <p:nvPr/>
            </p:nvSpPr>
            <p:spPr bwMode="auto">
              <a:xfrm flipH="1" flipV="1">
                <a:off x="1669" y="2631"/>
                <a:ext cx="417" cy="33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51" name="Freeform 552"/>
              <p:cNvSpPr>
                <a:spLocks/>
              </p:cNvSpPr>
              <p:nvPr/>
            </p:nvSpPr>
            <p:spPr bwMode="auto">
              <a:xfrm>
                <a:off x="1633" y="2601"/>
                <a:ext cx="52" cy="52"/>
              </a:xfrm>
              <a:custGeom>
                <a:avLst/>
                <a:gdLst>
                  <a:gd name="T0" fmla="*/ 0 w 52"/>
                  <a:gd name="T1" fmla="*/ 0 h 52"/>
                  <a:gd name="T2" fmla="*/ 52 w 52"/>
                  <a:gd name="T3" fmla="*/ 9 h 52"/>
                  <a:gd name="T4" fmla="*/ 17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9"/>
                    </a:lnTo>
                    <a:lnTo>
                      <a:pt x="17"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52" name="Freeform 553"/>
              <p:cNvSpPr>
                <a:spLocks/>
              </p:cNvSpPr>
              <p:nvPr/>
            </p:nvSpPr>
            <p:spPr bwMode="auto">
              <a:xfrm>
                <a:off x="1633" y="2601"/>
                <a:ext cx="52" cy="52"/>
              </a:xfrm>
              <a:custGeom>
                <a:avLst/>
                <a:gdLst>
                  <a:gd name="T0" fmla="*/ 0 w 52"/>
                  <a:gd name="T1" fmla="*/ 0 h 52"/>
                  <a:gd name="T2" fmla="*/ 52 w 52"/>
                  <a:gd name="T3" fmla="*/ 9 h 52"/>
                  <a:gd name="T4" fmla="*/ 17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9"/>
                    </a:lnTo>
                    <a:lnTo>
                      <a:pt x="17"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53" name="Line 554"/>
              <p:cNvSpPr>
                <a:spLocks noChangeShapeType="1"/>
              </p:cNvSpPr>
              <p:nvPr/>
            </p:nvSpPr>
            <p:spPr bwMode="auto">
              <a:xfrm flipH="1">
                <a:off x="1685" y="2096"/>
                <a:ext cx="2147" cy="46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54" name="Freeform 555"/>
              <p:cNvSpPr>
                <a:spLocks/>
              </p:cNvSpPr>
              <p:nvPr/>
            </p:nvSpPr>
            <p:spPr bwMode="auto">
              <a:xfrm>
                <a:off x="1641" y="2532"/>
                <a:ext cx="52" cy="43"/>
              </a:xfrm>
              <a:custGeom>
                <a:avLst/>
                <a:gdLst>
                  <a:gd name="T0" fmla="*/ 0 w 52"/>
                  <a:gd name="T1" fmla="*/ 34 h 43"/>
                  <a:gd name="T2" fmla="*/ 44 w 52"/>
                  <a:gd name="T3" fmla="*/ 0 h 43"/>
                  <a:gd name="T4" fmla="*/ 52 w 52"/>
                  <a:gd name="T5" fmla="*/ 43 h 43"/>
                  <a:gd name="T6" fmla="*/ 0 w 52"/>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4"/>
                    </a:moveTo>
                    <a:lnTo>
                      <a:pt x="44" y="0"/>
                    </a:lnTo>
                    <a:lnTo>
                      <a:pt x="52" y="43"/>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55" name="Freeform 556"/>
              <p:cNvSpPr>
                <a:spLocks/>
              </p:cNvSpPr>
              <p:nvPr/>
            </p:nvSpPr>
            <p:spPr bwMode="auto">
              <a:xfrm>
                <a:off x="1641" y="2532"/>
                <a:ext cx="52" cy="43"/>
              </a:xfrm>
              <a:custGeom>
                <a:avLst/>
                <a:gdLst>
                  <a:gd name="T0" fmla="*/ 0 w 52"/>
                  <a:gd name="T1" fmla="*/ 34 h 43"/>
                  <a:gd name="T2" fmla="*/ 44 w 52"/>
                  <a:gd name="T3" fmla="*/ 0 h 43"/>
                  <a:gd name="T4" fmla="*/ 52 w 52"/>
                  <a:gd name="T5" fmla="*/ 43 h 43"/>
                  <a:gd name="T6" fmla="*/ 0 w 52"/>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4"/>
                    </a:moveTo>
                    <a:lnTo>
                      <a:pt x="44" y="0"/>
                    </a:lnTo>
                    <a:lnTo>
                      <a:pt x="52" y="43"/>
                    </a:lnTo>
                    <a:lnTo>
                      <a:pt x="0" y="3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56" name="Freeform 557"/>
              <p:cNvSpPr>
                <a:spLocks/>
              </p:cNvSpPr>
              <p:nvPr/>
            </p:nvSpPr>
            <p:spPr bwMode="auto">
              <a:xfrm>
                <a:off x="1875" y="3449"/>
                <a:ext cx="127" cy="128"/>
              </a:xfrm>
              <a:custGeom>
                <a:avLst/>
                <a:gdLst>
                  <a:gd name="T0" fmla="*/ 127 w 127"/>
                  <a:gd name="T1" fmla="*/ 65 h 128"/>
                  <a:gd name="T2" fmla="*/ 127 w 127"/>
                  <a:gd name="T3" fmla="*/ 65 h 128"/>
                  <a:gd name="T4" fmla="*/ 125 w 127"/>
                  <a:gd name="T5" fmla="*/ 52 h 128"/>
                  <a:gd name="T6" fmla="*/ 123 w 127"/>
                  <a:gd name="T7" fmla="*/ 39 h 128"/>
                  <a:gd name="T8" fmla="*/ 116 w 127"/>
                  <a:gd name="T9" fmla="*/ 28 h 128"/>
                  <a:gd name="T10" fmla="*/ 107 w 127"/>
                  <a:gd name="T11" fmla="*/ 20 h 128"/>
                  <a:gd name="T12" fmla="*/ 99 w 127"/>
                  <a:gd name="T13" fmla="*/ 11 h 128"/>
                  <a:gd name="T14" fmla="*/ 88 w 127"/>
                  <a:gd name="T15" fmla="*/ 4 h 128"/>
                  <a:gd name="T16" fmla="*/ 75 w 127"/>
                  <a:gd name="T17" fmla="*/ 2 h 128"/>
                  <a:gd name="T18" fmla="*/ 62 w 127"/>
                  <a:gd name="T19" fmla="*/ 0 h 128"/>
                  <a:gd name="T20" fmla="*/ 62 w 127"/>
                  <a:gd name="T21" fmla="*/ 0 h 128"/>
                  <a:gd name="T22" fmla="*/ 49 w 127"/>
                  <a:gd name="T23" fmla="*/ 2 h 128"/>
                  <a:gd name="T24" fmla="*/ 38 w 127"/>
                  <a:gd name="T25" fmla="*/ 4 h 128"/>
                  <a:gd name="T26" fmla="*/ 28 w 127"/>
                  <a:gd name="T27" fmla="*/ 11 h 128"/>
                  <a:gd name="T28" fmla="*/ 17 w 127"/>
                  <a:gd name="T29" fmla="*/ 20 h 128"/>
                  <a:gd name="T30" fmla="*/ 10 w 127"/>
                  <a:gd name="T31" fmla="*/ 28 h 128"/>
                  <a:gd name="T32" fmla="*/ 4 w 127"/>
                  <a:gd name="T33" fmla="*/ 39 h 128"/>
                  <a:gd name="T34" fmla="*/ 0 w 127"/>
                  <a:gd name="T35" fmla="*/ 52 h 128"/>
                  <a:gd name="T36" fmla="*/ 0 w 127"/>
                  <a:gd name="T37" fmla="*/ 65 h 128"/>
                  <a:gd name="T38" fmla="*/ 0 w 127"/>
                  <a:gd name="T39" fmla="*/ 65 h 128"/>
                  <a:gd name="T40" fmla="*/ 0 w 127"/>
                  <a:gd name="T41" fmla="*/ 78 h 128"/>
                  <a:gd name="T42" fmla="*/ 4 w 127"/>
                  <a:gd name="T43" fmla="*/ 89 h 128"/>
                  <a:gd name="T44" fmla="*/ 10 w 127"/>
                  <a:gd name="T45" fmla="*/ 99 h 128"/>
                  <a:gd name="T46" fmla="*/ 17 w 127"/>
                  <a:gd name="T47" fmla="*/ 110 h 128"/>
                  <a:gd name="T48" fmla="*/ 28 w 127"/>
                  <a:gd name="T49" fmla="*/ 117 h 128"/>
                  <a:gd name="T50" fmla="*/ 38 w 127"/>
                  <a:gd name="T51" fmla="*/ 123 h 128"/>
                  <a:gd name="T52" fmla="*/ 49 w 127"/>
                  <a:gd name="T53" fmla="*/ 128 h 128"/>
                  <a:gd name="T54" fmla="*/ 62 w 127"/>
                  <a:gd name="T55" fmla="*/ 128 h 128"/>
                  <a:gd name="T56" fmla="*/ 62 w 127"/>
                  <a:gd name="T57" fmla="*/ 128 h 128"/>
                  <a:gd name="T58" fmla="*/ 75 w 127"/>
                  <a:gd name="T59" fmla="*/ 128 h 128"/>
                  <a:gd name="T60" fmla="*/ 88 w 127"/>
                  <a:gd name="T61" fmla="*/ 123 h 128"/>
                  <a:gd name="T62" fmla="*/ 99 w 127"/>
                  <a:gd name="T63" fmla="*/ 117 h 128"/>
                  <a:gd name="T64" fmla="*/ 107 w 127"/>
                  <a:gd name="T65" fmla="*/ 110 h 128"/>
                  <a:gd name="T66" fmla="*/ 116 w 127"/>
                  <a:gd name="T67" fmla="*/ 99 h 128"/>
                  <a:gd name="T68" fmla="*/ 123 w 127"/>
                  <a:gd name="T69" fmla="*/ 89 h 128"/>
                  <a:gd name="T70" fmla="*/ 125 w 127"/>
                  <a:gd name="T71" fmla="*/ 78 h 128"/>
                  <a:gd name="T72" fmla="*/ 127 w 127"/>
                  <a:gd name="T73" fmla="*/ 65 h 128"/>
                  <a:gd name="T74" fmla="*/ 127 w 127"/>
                  <a:gd name="T75" fmla="*/ 65 h 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28">
                    <a:moveTo>
                      <a:pt x="127" y="65"/>
                    </a:moveTo>
                    <a:lnTo>
                      <a:pt x="127" y="65"/>
                    </a:lnTo>
                    <a:lnTo>
                      <a:pt x="125" y="52"/>
                    </a:lnTo>
                    <a:lnTo>
                      <a:pt x="123" y="39"/>
                    </a:lnTo>
                    <a:lnTo>
                      <a:pt x="116" y="28"/>
                    </a:lnTo>
                    <a:lnTo>
                      <a:pt x="107" y="20"/>
                    </a:lnTo>
                    <a:lnTo>
                      <a:pt x="99" y="11"/>
                    </a:lnTo>
                    <a:lnTo>
                      <a:pt x="88" y="4"/>
                    </a:lnTo>
                    <a:lnTo>
                      <a:pt x="75" y="2"/>
                    </a:lnTo>
                    <a:lnTo>
                      <a:pt x="62" y="0"/>
                    </a:lnTo>
                    <a:lnTo>
                      <a:pt x="49" y="2"/>
                    </a:lnTo>
                    <a:lnTo>
                      <a:pt x="38" y="4"/>
                    </a:lnTo>
                    <a:lnTo>
                      <a:pt x="28" y="11"/>
                    </a:lnTo>
                    <a:lnTo>
                      <a:pt x="17" y="20"/>
                    </a:lnTo>
                    <a:lnTo>
                      <a:pt x="10" y="28"/>
                    </a:lnTo>
                    <a:lnTo>
                      <a:pt x="4" y="39"/>
                    </a:lnTo>
                    <a:lnTo>
                      <a:pt x="0" y="52"/>
                    </a:lnTo>
                    <a:lnTo>
                      <a:pt x="0" y="65"/>
                    </a:lnTo>
                    <a:lnTo>
                      <a:pt x="0" y="78"/>
                    </a:lnTo>
                    <a:lnTo>
                      <a:pt x="4" y="89"/>
                    </a:lnTo>
                    <a:lnTo>
                      <a:pt x="10" y="99"/>
                    </a:lnTo>
                    <a:lnTo>
                      <a:pt x="17" y="110"/>
                    </a:lnTo>
                    <a:lnTo>
                      <a:pt x="28" y="117"/>
                    </a:lnTo>
                    <a:lnTo>
                      <a:pt x="38" y="123"/>
                    </a:lnTo>
                    <a:lnTo>
                      <a:pt x="49" y="128"/>
                    </a:lnTo>
                    <a:lnTo>
                      <a:pt x="62" y="128"/>
                    </a:lnTo>
                    <a:lnTo>
                      <a:pt x="75" y="128"/>
                    </a:lnTo>
                    <a:lnTo>
                      <a:pt x="88" y="123"/>
                    </a:lnTo>
                    <a:lnTo>
                      <a:pt x="99" y="117"/>
                    </a:lnTo>
                    <a:lnTo>
                      <a:pt x="107" y="110"/>
                    </a:lnTo>
                    <a:lnTo>
                      <a:pt x="116" y="99"/>
                    </a:lnTo>
                    <a:lnTo>
                      <a:pt x="123" y="89"/>
                    </a:lnTo>
                    <a:lnTo>
                      <a:pt x="125" y="78"/>
                    </a:lnTo>
                    <a:lnTo>
                      <a:pt x="127"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57" name="Line 558"/>
              <p:cNvSpPr>
                <a:spLocks noChangeShapeType="1"/>
              </p:cNvSpPr>
              <p:nvPr/>
            </p:nvSpPr>
            <p:spPr bwMode="auto">
              <a:xfrm>
                <a:off x="1123" y="1722"/>
                <a:ext cx="782" cy="163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58" name="Freeform 559"/>
              <p:cNvSpPr>
                <a:spLocks/>
              </p:cNvSpPr>
              <p:nvPr/>
            </p:nvSpPr>
            <p:spPr bwMode="auto">
              <a:xfrm>
                <a:off x="1875" y="3326"/>
                <a:ext cx="43" cy="52"/>
              </a:xfrm>
              <a:custGeom>
                <a:avLst/>
                <a:gdLst>
                  <a:gd name="T0" fmla="*/ 43 w 43"/>
                  <a:gd name="T1" fmla="*/ 52 h 52"/>
                  <a:gd name="T2" fmla="*/ 0 w 43"/>
                  <a:gd name="T3" fmla="*/ 17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59" name="Freeform 560"/>
              <p:cNvSpPr>
                <a:spLocks/>
              </p:cNvSpPr>
              <p:nvPr/>
            </p:nvSpPr>
            <p:spPr bwMode="auto">
              <a:xfrm>
                <a:off x="1875" y="3326"/>
                <a:ext cx="43" cy="52"/>
              </a:xfrm>
              <a:custGeom>
                <a:avLst/>
                <a:gdLst>
                  <a:gd name="T0" fmla="*/ 43 w 43"/>
                  <a:gd name="T1" fmla="*/ 52 h 52"/>
                  <a:gd name="T2" fmla="*/ 0 w 43"/>
                  <a:gd name="T3" fmla="*/ 17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60" name="Line 561"/>
              <p:cNvSpPr>
                <a:spLocks noChangeShapeType="1"/>
              </p:cNvSpPr>
              <p:nvPr/>
            </p:nvSpPr>
            <p:spPr bwMode="auto">
              <a:xfrm flipH="1">
                <a:off x="2080" y="3108"/>
                <a:ext cx="92" cy="12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61" name="Line 562"/>
              <p:cNvSpPr>
                <a:spLocks noChangeShapeType="1"/>
              </p:cNvSpPr>
              <p:nvPr/>
            </p:nvSpPr>
            <p:spPr bwMode="auto">
              <a:xfrm flipH="1">
                <a:off x="1987" y="3233"/>
                <a:ext cx="93" cy="12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62" name="Freeform 563"/>
              <p:cNvSpPr>
                <a:spLocks/>
              </p:cNvSpPr>
              <p:nvPr/>
            </p:nvSpPr>
            <p:spPr bwMode="auto">
              <a:xfrm>
                <a:off x="1961" y="3335"/>
                <a:ext cx="52" cy="52"/>
              </a:xfrm>
              <a:custGeom>
                <a:avLst/>
                <a:gdLst>
                  <a:gd name="T0" fmla="*/ 0 w 52"/>
                  <a:gd name="T1" fmla="*/ 52 h 52"/>
                  <a:gd name="T2" fmla="*/ 8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8" y="0"/>
                    </a:lnTo>
                    <a:lnTo>
                      <a:pt x="52" y="26"/>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63" name="Freeform 564"/>
              <p:cNvSpPr>
                <a:spLocks/>
              </p:cNvSpPr>
              <p:nvPr/>
            </p:nvSpPr>
            <p:spPr bwMode="auto">
              <a:xfrm>
                <a:off x="1961" y="3335"/>
                <a:ext cx="52" cy="52"/>
              </a:xfrm>
              <a:custGeom>
                <a:avLst/>
                <a:gdLst>
                  <a:gd name="T0" fmla="*/ 0 w 52"/>
                  <a:gd name="T1" fmla="*/ 52 h 52"/>
                  <a:gd name="T2" fmla="*/ 8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8" y="0"/>
                    </a:lnTo>
                    <a:lnTo>
                      <a:pt x="52" y="26"/>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64" name="Line 565"/>
              <p:cNvSpPr>
                <a:spLocks noChangeShapeType="1"/>
              </p:cNvSpPr>
              <p:nvPr/>
            </p:nvSpPr>
            <p:spPr bwMode="auto">
              <a:xfrm flipV="1">
                <a:off x="1736" y="1699"/>
                <a:ext cx="419" cy="74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65" name="Freeform 566"/>
              <p:cNvSpPr>
                <a:spLocks/>
              </p:cNvSpPr>
              <p:nvPr/>
            </p:nvSpPr>
            <p:spPr bwMode="auto">
              <a:xfrm>
                <a:off x="2125" y="1660"/>
                <a:ext cx="43" cy="52"/>
              </a:xfrm>
              <a:custGeom>
                <a:avLst/>
                <a:gdLst>
                  <a:gd name="T0" fmla="*/ 43 w 43"/>
                  <a:gd name="T1" fmla="*/ 0 h 52"/>
                  <a:gd name="T2" fmla="*/ 43 w 43"/>
                  <a:gd name="T3" fmla="*/ 52 h 52"/>
                  <a:gd name="T4" fmla="*/ 0 w 43"/>
                  <a:gd name="T5" fmla="*/ 26 h 52"/>
                  <a:gd name="T6" fmla="*/ 43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66" name="Freeform 567"/>
              <p:cNvSpPr>
                <a:spLocks/>
              </p:cNvSpPr>
              <p:nvPr/>
            </p:nvSpPr>
            <p:spPr bwMode="auto">
              <a:xfrm>
                <a:off x="2125" y="1660"/>
                <a:ext cx="43" cy="52"/>
              </a:xfrm>
              <a:custGeom>
                <a:avLst/>
                <a:gdLst>
                  <a:gd name="T0" fmla="*/ 43 w 43"/>
                  <a:gd name="T1" fmla="*/ 0 h 52"/>
                  <a:gd name="T2" fmla="*/ 43 w 43"/>
                  <a:gd name="T3" fmla="*/ 52 h 52"/>
                  <a:gd name="T4" fmla="*/ 0 w 43"/>
                  <a:gd name="T5" fmla="*/ 26 h 52"/>
                  <a:gd name="T6" fmla="*/ 43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67" name="Freeform 568"/>
              <p:cNvSpPr>
                <a:spLocks/>
              </p:cNvSpPr>
              <p:nvPr/>
            </p:nvSpPr>
            <p:spPr bwMode="auto">
              <a:xfrm>
                <a:off x="2127" y="1653"/>
                <a:ext cx="127" cy="128"/>
              </a:xfrm>
              <a:custGeom>
                <a:avLst/>
                <a:gdLst>
                  <a:gd name="T0" fmla="*/ 127 w 127"/>
                  <a:gd name="T1" fmla="*/ 65 h 128"/>
                  <a:gd name="T2" fmla="*/ 127 w 127"/>
                  <a:gd name="T3" fmla="*/ 65 h 128"/>
                  <a:gd name="T4" fmla="*/ 125 w 127"/>
                  <a:gd name="T5" fmla="*/ 52 h 128"/>
                  <a:gd name="T6" fmla="*/ 123 w 127"/>
                  <a:gd name="T7" fmla="*/ 39 h 128"/>
                  <a:gd name="T8" fmla="*/ 117 w 127"/>
                  <a:gd name="T9" fmla="*/ 28 h 128"/>
                  <a:gd name="T10" fmla="*/ 108 w 127"/>
                  <a:gd name="T11" fmla="*/ 20 h 128"/>
                  <a:gd name="T12" fmla="*/ 99 w 127"/>
                  <a:gd name="T13" fmla="*/ 11 h 128"/>
                  <a:gd name="T14" fmla="*/ 89 w 127"/>
                  <a:gd name="T15" fmla="*/ 5 h 128"/>
                  <a:gd name="T16" fmla="*/ 76 w 127"/>
                  <a:gd name="T17" fmla="*/ 2 h 128"/>
                  <a:gd name="T18" fmla="*/ 63 w 127"/>
                  <a:gd name="T19" fmla="*/ 0 h 128"/>
                  <a:gd name="T20" fmla="*/ 63 w 127"/>
                  <a:gd name="T21" fmla="*/ 0 h 128"/>
                  <a:gd name="T22" fmla="*/ 52 w 127"/>
                  <a:gd name="T23" fmla="*/ 2 h 128"/>
                  <a:gd name="T24" fmla="*/ 39 w 127"/>
                  <a:gd name="T25" fmla="*/ 5 h 128"/>
                  <a:gd name="T26" fmla="*/ 28 w 127"/>
                  <a:gd name="T27" fmla="*/ 11 h 128"/>
                  <a:gd name="T28" fmla="*/ 19 w 127"/>
                  <a:gd name="T29" fmla="*/ 20 h 128"/>
                  <a:gd name="T30" fmla="*/ 11 w 127"/>
                  <a:gd name="T31" fmla="*/ 28 h 128"/>
                  <a:gd name="T32" fmla="*/ 4 w 127"/>
                  <a:gd name="T33" fmla="*/ 39 h 128"/>
                  <a:gd name="T34" fmla="*/ 0 w 127"/>
                  <a:gd name="T35" fmla="*/ 52 h 128"/>
                  <a:gd name="T36" fmla="*/ 0 w 127"/>
                  <a:gd name="T37" fmla="*/ 65 h 128"/>
                  <a:gd name="T38" fmla="*/ 0 w 127"/>
                  <a:gd name="T39" fmla="*/ 65 h 128"/>
                  <a:gd name="T40" fmla="*/ 0 w 127"/>
                  <a:gd name="T41" fmla="*/ 78 h 128"/>
                  <a:gd name="T42" fmla="*/ 4 w 127"/>
                  <a:gd name="T43" fmla="*/ 89 h 128"/>
                  <a:gd name="T44" fmla="*/ 11 w 127"/>
                  <a:gd name="T45" fmla="*/ 100 h 128"/>
                  <a:gd name="T46" fmla="*/ 19 w 127"/>
                  <a:gd name="T47" fmla="*/ 110 h 128"/>
                  <a:gd name="T48" fmla="*/ 28 w 127"/>
                  <a:gd name="T49" fmla="*/ 117 h 128"/>
                  <a:gd name="T50" fmla="*/ 39 w 127"/>
                  <a:gd name="T51" fmla="*/ 123 h 128"/>
                  <a:gd name="T52" fmla="*/ 52 w 127"/>
                  <a:gd name="T53" fmla="*/ 128 h 128"/>
                  <a:gd name="T54" fmla="*/ 63 w 127"/>
                  <a:gd name="T55" fmla="*/ 128 h 128"/>
                  <a:gd name="T56" fmla="*/ 63 w 127"/>
                  <a:gd name="T57" fmla="*/ 128 h 128"/>
                  <a:gd name="T58" fmla="*/ 76 w 127"/>
                  <a:gd name="T59" fmla="*/ 128 h 128"/>
                  <a:gd name="T60" fmla="*/ 89 w 127"/>
                  <a:gd name="T61" fmla="*/ 123 h 128"/>
                  <a:gd name="T62" fmla="*/ 99 w 127"/>
                  <a:gd name="T63" fmla="*/ 117 h 128"/>
                  <a:gd name="T64" fmla="*/ 108 w 127"/>
                  <a:gd name="T65" fmla="*/ 110 h 128"/>
                  <a:gd name="T66" fmla="*/ 117 w 127"/>
                  <a:gd name="T67" fmla="*/ 100 h 128"/>
                  <a:gd name="T68" fmla="*/ 123 w 127"/>
                  <a:gd name="T69" fmla="*/ 89 h 128"/>
                  <a:gd name="T70" fmla="*/ 125 w 127"/>
                  <a:gd name="T71" fmla="*/ 78 h 128"/>
                  <a:gd name="T72" fmla="*/ 127 w 127"/>
                  <a:gd name="T73" fmla="*/ 65 h 128"/>
                  <a:gd name="T74" fmla="*/ 127 w 127"/>
                  <a:gd name="T75" fmla="*/ 65 h 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28">
                    <a:moveTo>
                      <a:pt x="127" y="65"/>
                    </a:moveTo>
                    <a:lnTo>
                      <a:pt x="127" y="65"/>
                    </a:lnTo>
                    <a:lnTo>
                      <a:pt x="125" y="52"/>
                    </a:lnTo>
                    <a:lnTo>
                      <a:pt x="123" y="39"/>
                    </a:lnTo>
                    <a:lnTo>
                      <a:pt x="117" y="28"/>
                    </a:lnTo>
                    <a:lnTo>
                      <a:pt x="108" y="20"/>
                    </a:lnTo>
                    <a:lnTo>
                      <a:pt x="99" y="11"/>
                    </a:lnTo>
                    <a:lnTo>
                      <a:pt x="89" y="5"/>
                    </a:lnTo>
                    <a:lnTo>
                      <a:pt x="76" y="2"/>
                    </a:lnTo>
                    <a:lnTo>
                      <a:pt x="63" y="0"/>
                    </a:lnTo>
                    <a:lnTo>
                      <a:pt x="52" y="2"/>
                    </a:lnTo>
                    <a:lnTo>
                      <a:pt x="39" y="5"/>
                    </a:lnTo>
                    <a:lnTo>
                      <a:pt x="28" y="11"/>
                    </a:lnTo>
                    <a:lnTo>
                      <a:pt x="19" y="20"/>
                    </a:lnTo>
                    <a:lnTo>
                      <a:pt x="11" y="28"/>
                    </a:lnTo>
                    <a:lnTo>
                      <a:pt x="4" y="39"/>
                    </a:lnTo>
                    <a:lnTo>
                      <a:pt x="0" y="52"/>
                    </a:lnTo>
                    <a:lnTo>
                      <a:pt x="0" y="65"/>
                    </a:lnTo>
                    <a:lnTo>
                      <a:pt x="0" y="78"/>
                    </a:lnTo>
                    <a:lnTo>
                      <a:pt x="4" y="89"/>
                    </a:lnTo>
                    <a:lnTo>
                      <a:pt x="11" y="100"/>
                    </a:lnTo>
                    <a:lnTo>
                      <a:pt x="19" y="110"/>
                    </a:lnTo>
                    <a:lnTo>
                      <a:pt x="28" y="117"/>
                    </a:lnTo>
                    <a:lnTo>
                      <a:pt x="39" y="123"/>
                    </a:lnTo>
                    <a:lnTo>
                      <a:pt x="52" y="128"/>
                    </a:lnTo>
                    <a:lnTo>
                      <a:pt x="63" y="128"/>
                    </a:lnTo>
                    <a:lnTo>
                      <a:pt x="76" y="128"/>
                    </a:lnTo>
                    <a:lnTo>
                      <a:pt x="89" y="123"/>
                    </a:lnTo>
                    <a:lnTo>
                      <a:pt x="99" y="117"/>
                    </a:lnTo>
                    <a:lnTo>
                      <a:pt x="108" y="110"/>
                    </a:lnTo>
                    <a:lnTo>
                      <a:pt x="117" y="100"/>
                    </a:lnTo>
                    <a:lnTo>
                      <a:pt x="123" y="89"/>
                    </a:lnTo>
                    <a:lnTo>
                      <a:pt x="125" y="78"/>
                    </a:lnTo>
                    <a:lnTo>
                      <a:pt x="127"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68" name="Line 569"/>
              <p:cNvSpPr>
                <a:spLocks noChangeShapeType="1"/>
              </p:cNvSpPr>
              <p:nvPr/>
            </p:nvSpPr>
            <p:spPr bwMode="auto">
              <a:xfrm flipV="1">
                <a:off x="955" y="1630"/>
                <a:ext cx="1159" cy="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69" name="Freeform 570"/>
              <p:cNvSpPr>
                <a:spLocks/>
              </p:cNvSpPr>
              <p:nvPr/>
            </p:nvSpPr>
            <p:spPr bwMode="auto">
              <a:xfrm>
                <a:off x="2090" y="1608"/>
                <a:ext cx="52" cy="43"/>
              </a:xfrm>
              <a:custGeom>
                <a:avLst/>
                <a:gdLst>
                  <a:gd name="T0" fmla="*/ 52 w 52"/>
                  <a:gd name="T1" fmla="*/ 17 h 43"/>
                  <a:gd name="T2" fmla="*/ 0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0" y="43"/>
                    </a:lnTo>
                    <a:lnTo>
                      <a:pt x="0" y="0"/>
                    </a:lnTo>
                    <a:lnTo>
                      <a:pt x="5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70" name="Freeform 571"/>
              <p:cNvSpPr>
                <a:spLocks/>
              </p:cNvSpPr>
              <p:nvPr/>
            </p:nvSpPr>
            <p:spPr bwMode="auto">
              <a:xfrm>
                <a:off x="2090" y="1608"/>
                <a:ext cx="52" cy="43"/>
              </a:xfrm>
              <a:custGeom>
                <a:avLst/>
                <a:gdLst>
                  <a:gd name="T0" fmla="*/ 52 w 52"/>
                  <a:gd name="T1" fmla="*/ 17 h 43"/>
                  <a:gd name="T2" fmla="*/ 0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0" y="43"/>
                    </a:lnTo>
                    <a:lnTo>
                      <a:pt x="0" y="0"/>
                    </a:lnTo>
                    <a:lnTo>
                      <a:pt x="52"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71" name="Line 572"/>
              <p:cNvSpPr>
                <a:spLocks noChangeShapeType="1"/>
              </p:cNvSpPr>
              <p:nvPr/>
            </p:nvSpPr>
            <p:spPr bwMode="auto">
              <a:xfrm>
                <a:off x="1449" y="1509"/>
                <a:ext cx="665" cy="10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72" name="Freeform 573"/>
              <p:cNvSpPr>
                <a:spLocks/>
              </p:cNvSpPr>
              <p:nvPr/>
            </p:nvSpPr>
            <p:spPr bwMode="auto">
              <a:xfrm>
                <a:off x="2099" y="1591"/>
                <a:ext cx="52" cy="43"/>
              </a:xfrm>
              <a:custGeom>
                <a:avLst/>
                <a:gdLst>
                  <a:gd name="T0" fmla="*/ 52 w 52"/>
                  <a:gd name="T1" fmla="*/ 26 h 43"/>
                  <a:gd name="T2" fmla="*/ 0 w 52"/>
                  <a:gd name="T3" fmla="*/ 43 h 43"/>
                  <a:gd name="T4" fmla="*/ 9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73" name="Freeform 574"/>
              <p:cNvSpPr>
                <a:spLocks/>
              </p:cNvSpPr>
              <p:nvPr/>
            </p:nvSpPr>
            <p:spPr bwMode="auto">
              <a:xfrm>
                <a:off x="2099" y="1591"/>
                <a:ext cx="52" cy="43"/>
              </a:xfrm>
              <a:custGeom>
                <a:avLst/>
                <a:gdLst>
                  <a:gd name="T0" fmla="*/ 52 w 52"/>
                  <a:gd name="T1" fmla="*/ 26 h 43"/>
                  <a:gd name="T2" fmla="*/ 0 w 52"/>
                  <a:gd name="T3" fmla="*/ 43 h 43"/>
                  <a:gd name="T4" fmla="*/ 9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74" name="Line 575"/>
              <p:cNvSpPr>
                <a:spLocks noChangeShapeType="1"/>
              </p:cNvSpPr>
              <p:nvPr/>
            </p:nvSpPr>
            <p:spPr bwMode="auto">
              <a:xfrm flipH="1" flipV="1">
                <a:off x="2945" y="2508"/>
                <a:ext cx="350" cy="40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75" name="Line 576"/>
              <p:cNvSpPr>
                <a:spLocks noChangeShapeType="1"/>
              </p:cNvSpPr>
              <p:nvPr/>
            </p:nvSpPr>
            <p:spPr bwMode="auto">
              <a:xfrm flipH="1" flipV="1">
                <a:off x="2595" y="2098"/>
                <a:ext cx="350" cy="41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76" name="Line 577"/>
              <p:cNvSpPr>
                <a:spLocks noChangeShapeType="1"/>
              </p:cNvSpPr>
              <p:nvPr/>
            </p:nvSpPr>
            <p:spPr bwMode="auto">
              <a:xfrm flipH="1" flipV="1">
                <a:off x="2246" y="1690"/>
                <a:ext cx="349" cy="408"/>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77" name="Freeform 578"/>
              <p:cNvSpPr>
                <a:spLocks/>
              </p:cNvSpPr>
              <p:nvPr/>
            </p:nvSpPr>
            <p:spPr bwMode="auto">
              <a:xfrm>
                <a:off x="2220" y="1660"/>
                <a:ext cx="52" cy="52"/>
              </a:xfrm>
              <a:custGeom>
                <a:avLst/>
                <a:gdLst>
                  <a:gd name="T0" fmla="*/ 0 w 52"/>
                  <a:gd name="T1" fmla="*/ 0 h 52"/>
                  <a:gd name="T2" fmla="*/ 52 w 52"/>
                  <a:gd name="T3" fmla="*/ 17 h 52"/>
                  <a:gd name="T4" fmla="*/ 9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7"/>
                    </a:lnTo>
                    <a:lnTo>
                      <a:pt x="9"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78" name="Freeform 579"/>
              <p:cNvSpPr>
                <a:spLocks/>
              </p:cNvSpPr>
              <p:nvPr/>
            </p:nvSpPr>
            <p:spPr bwMode="auto">
              <a:xfrm>
                <a:off x="2220" y="1660"/>
                <a:ext cx="52" cy="52"/>
              </a:xfrm>
              <a:custGeom>
                <a:avLst/>
                <a:gdLst>
                  <a:gd name="T0" fmla="*/ 0 w 52"/>
                  <a:gd name="T1" fmla="*/ 0 h 52"/>
                  <a:gd name="T2" fmla="*/ 52 w 52"/>
                  <a:gd name="T3" fmla="*/ 17 h 52"/>
                  <a:gd name="T4" fmla="*/ 9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7"/>
                    </a:lnTo>
                    <a:lnTo>
                      <a:pt x="9"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79" name="Line 580"/>
              <p:cNvSpPr>
                <a:spLocks noChangeShapeType="1"/>
              </p:cNvSpPr>
              <p:nvPr/>
            </p:nvSpPr>
            <p:spPr bwMode="auto">
              <a:xfrm flipH="1">
                <a:off x="1434" y="2135"/>
                <a:ext cx="11" cy="47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0" name="Line 581"/>
              <p:cNvSpPr>
                <a:spLocks noChangeShapeType="1"/>
              </p:cNvSpPr>
              <p:nvPr/>
            </p:nvSpPr>
            <p:spPr bwMode="auto">
              <a:xfrm flipH="1">
                <a:off x="1421" y="2614"/>
                <a:ext cx="13" cy="47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1" name="Freeform 582"/>
              <p:cNvSpPr>
                <a:spLocks/>
              </p:cNvSpPr>
              <p:nvPr/>
            </p:nvSpPr>
            <p:spPr bwMode="auto">
              <a:xfrm>
                <a:off x="1400" y="3076"/>
                <a:ext cx="43" cy="52"/>
              </a:xfrm>
              <a:custGeom>
                <a:avLst/>
                <a:gdLst>
                  <a:gd name="T0" fmla="*/ 17 w 43"/>
                  <a:gd name="T1" fmla="*/ 52 h 52"/>
                  <a:gd name="T2" fmla="*/ 0 w 43"/>
                  <a:gd name="T3" fmla="*/ 0 h 52"/>
                  <a:gd name="T4" fmla="*/ 43 w 43"/>
                  <a:gd name="T5" fmla="*/ 0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0"/>
                    </a:lnTo>
                    <a:lnTo>
                      <a:pt x="17"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82" name="Freeform 583"/>
              <p:cNvSpPr>
                <a:spLocks/>
              </p:cNvSpPr>
              <p:nvPr/>
            </p:nvSpPr>
            <p:spPr bwMode="auto">
              <a:xfrm>
                <a:off x="1400" y="3076"/>
                <a:ext cx="43" cy="52"/>
              </a:xfrm>
              <a:custGeom>
                <a:avLst/>
                <a:gdLst>
                  <a:gd name="T0" fmla="*/ 17 w 43"/>
                  <a:gd name="T1" fmla="*/ 52 h 52"/>
                  <a:gd name="T2" fmla="*/ 0 w 43"/>
                  <a:gd name="T3" fmla="*/ 0 h 52"/>
                  <a:gd name="T4" fmla="*/ 43 w 43"/>
                  <a:gd name="T5" fmla="*/ 0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0"/>
                    </a:lnTo>
                    <a:lnTo>
                      <a:pt x="17"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83" name="Line 584"/>
              <p:cNvSpPr>
                <a:spLocks noChangeShapeType="1"/>
              </p:cNvSpPr>
              <p:nvPr/>
            </p:nvSpPr>
            <p:spPr bwMode="auto">
              <a:xfrm flipH="1" flipV="1">
                <a:off x="1365" y="1161"/>
                <a:ext cx="2275" cy="93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4" name="Freeform 585"/>
              <p:cNvSpPr>
                <a:spLocks/>
              </p:cNvSpPr>
              <p:nvPr/>
            </p:nvSpPr>
            <p:spPr bwMode="auto">
              <a:xfrm>
                <a:off x="1322" y="1142"/>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85" name="Freeform 586"/>
              <p:cNvSpPr>
                <a:spLocks/>
              </p:cNvSpPr>
              <p:nvPr/>
            </p:nvSpPr>
            <p:spPr bwMode="auto">
              <a:xfrm>
                <a:off x="1322" y="1142"/>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86" name="Line 587"/>
              <p:cNvSpPr>
                <a:spLocks noChangeShapeType="1"/>
              </p:cNvSpPr>
              <p:nvPr/>
            </p:nvSpPr>
            <p:spPr bwMode="auto">
              <a:xfrm>
                <a:off x="1292" y="1129"/>
                <a:ext cx="60" cy="98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7" name="Line 588"/>
              <p:cNvSpPr>
                <a:spLocks noChangeShapeType="1"/>
              </p:cNvSpPr>
              <p:nvPr/>
            </p:nvSpPr>
            <p:spPr bwMode="auto">
              <a:xfrm>
                <a:off x="1352" y="2111"/>
                <a:ext cx="63" cy="98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8" name="Freeform 589"/>
              <p:cNvSpPr>
                <a:spLocks/>
              </p:cNvSpPr>
              <p:nvPr/>
            </p:nvSpPr>
            <p:spPr bwMode="auto">
              <a:xfrm>
                <a:off x="1382" y="3076"/>
                <a:ext cx="44" cy="52"/>
              </a:xfrm>
              <a:custGeom>
                <a:avLst/>
                <a:gdLst>
                  <a:gd name="T0" fmla="*/ 26 w 44"/>
                  <a:gd name="T1" fmla="*/ 52 h 52"/>
                  <a:gd name="T2" fmla="*/ 0 w 44"/>
                  <a:gd name="T3" fmla="*/ 8 h 52"/>
                  <a:gd name="T4" fmla="*/ 44 w 44"/>
                  <a:gd name="T5" fmla="*/ 0 h 52"/>
                  <a:gd name="T6" fmla="*/ 26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8"/>
                    </a:lnTo>
                    <a:lnTo>
                      <a:pt x="44" y="0"/>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89" name="Freeform 590"/>
              <p:cNvSpPr>
                <a:spLocks/>
              </p:cNvSpPr>
              <p:nvPr/>
            </p:nvSpPr>
            <p:spPr bwMode="auto">
              <a:xfrm>
                <a:off x="1382" y="3076"/>
                <a:ext cx="44" cy="52"/>
              </a:xfrm>
              <a:custGeom>
                <a:avLst/>
                <a:gdLst>
                  <a:gd name="T0" fmla="*/ 26 w 44"/>
                  <a:gd name="T1" fmla="*/ 52 h 52"/>
                  <a:gd name="T2" fmla="*/ 0 w 44"/>
                  <a:gd name="T3" fmla="*/ 8 h 52"/>
                  <a:gd name="T4" fmla="*/ 44 w 44"/>
                  <a:gd name="T5" fmla="*/ 0 h 52"/>
                  <a:gd name="T6" fmla="*/ 26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8"/>
                    </a:lnTo>
                    <a:lnTo>
                      <a:pt x="44" y="0"/>
                    </a:lnTo>
                    <a:lnTo>
                      <a:pt x="2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90" name="Line 591"/>
              <p:cNvSpPr>
                <a:spLocks noChangeShapeType="1"/>
              </p:cNvSpPr>
              <p:nvPr/>
            </p:nvSpPr>
            <p:spPr bwMode="auto">
              <a:xfrm flipH="1" flipV="1">
                <a:off x="1596" y="2029"/>
                <a:ext cx="140" cy="41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91" name="Line 592"/>
              <p:cNvSpPr>
                <a:spLocks noChangeShapeType="1"/>
              </p:cNvSpPr>
              <p:nvPr/>
            </p:nvSpPr>
            <p:spPr bwMode="auto">
              <a:xfrm flipH="1" flipV="1">
                <a:off x="1456" y="1617"/>
                <a:ext cx="140" cy="41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92" name="Line 593"/>
              <p:cNvSpPr>
                <a:spLocks noChangeShapeType="1"/>
              </p:cNvSpPr>
              <p:nvPr/>
            </p:nvSpPr>
            <p:spPr bwMode="auto">
              <a:xfrm flipH="1" flipV="1">
                <a:off x="1318" y="1207"/>
                <a:ext cx="138" cy="41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93" name="Freeform 594"/>
              <p:cNvSpPr>
                <a:spLocks/>
              </p:cNvSpPr>
              <p:nvPr/>
            </p:nvSpPr>
            <p:spPr bwMode="auto">
              <a:xfrm>
                <a:off x="1305" y="1168"/>
                <a:ext cx="34" cy="51"/>
              </a:xfrm>
              <a:custGeom>
                <a:avLst/>
                <a:gdLst>
                  <a:gd name="T0" fmla="*/ 0 w 34"/>
                  <a:gd name="T1" fmla="*/ 0 h 51"/>
                  <a:gd name="T2" fmla="*/ 34 w 34"/>
                  <a:gd name="T3" fmla="*/ 34 h 51"/>
                  <a:gd name="T4" fmla="*/ 0 w 34"/>
                  <a:gd name="T5" fmla="*/ 51 h 51"/>
                  <a:gd name="T6" fmla="*/ 0 w 34"/>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1">
                    <a:moveTo>
                      <a:pt x="0" y="0"/>
                    </a:moveTo>
                    <a:lnTo>
                      <a:pt x="34" y="34"/>
                    </a:lnTo>
                    <a:lnTo>
                      <a:pt x="0" y="5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94" name="Freeform 595"/>
              <p:cNvSpPr>
                <a:spLocks/>
              </p:cNvSpPr>
              <p:nvPr/>
            </p:nvSpPr>
            <p:spPr bwMode="auto">
              <a:xfrm>
                <a:off x="1305" y="1168"/>
                <a:ext cx="34" cy="51"/>
              </a:xfrm>
              <a:custGeom>
                <a:avLst/>
                <a:gdLst>
                  <a:gd name="T0" fmla="*/ 0 w 34"/>
                  <a:gd name="T1" fmla="*/ 0 h 51"/>
                  <a:gd name="T2" fmla="*/ 34 w 34"/>
                  <a:gd name="T3" fmla="*/ 34 h 51"/>
                  <a:gd name="T4" fmla="*/ 0 w 34"/>
                  <a:gd name="T5" fmla="*/ 51 h 51"/>
                  <a:gd name="T6" fmla="*/ 0 w 34"/>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1">
                    <a:moveTo>
                      <a:pt x="0" y="0"/>
                    </a:moveTo>
                    <a:lnTo>
                      <a:pt x="34" y="34"/>
                    </a:lnTo>
                    <a:lnTo>
                      <a:pt x="0" y="51"/>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95" name="Line 596"/>
              <p:cNvSpPr>
                <a:spLocks noChangeShapeType="1"/>
              </p:cNvSpPr>
              <p:nvPr/>
            </p:nvSpPr>
            <p:spPr bwMode="auto">
              <a:xfrm>
                <a:off x="1294" y="1407"/>
                <a:ext cx="39" cy="56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96" name="Line 597"/>
              <p:cNvSpPr>
                <a:spLocks noChangeShapeType="1"/>
              </p:cNvSpPr>
              <p:nvPr/>
            </p:nvSpPr>
            <p:spPr bwMode="auto">
              <a:xfrm>
                <a:off x="1333" y="1968"/>
                <a:ext cx="41" cy="56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97" name="Line 598"/>
              <p:cNvSpPr>
                <a:spLocks noChangeShapeType="1"/>
              </p:cNvSpPr>
              <p:nvPr/>
            </p:nvSpPr>
            <p:spPr bwMode="auto">
              <a:xfrm>
                <a:off x="1374" y="2530"/>
                <a:ext cx="41" cy="56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98" name="Freeform 599"/>
              <p:cNvSpPr>
                <a:spLocks/>
              </p:cNvSpPr>
              <p:nvPr/>
            </p:nvSpPr>
            <p:spPr bwMode="auto">
              <a:xfrm>
                <a:off x="1382" y="3076"/>
                <a:ext cx="44" cy="52"/>
              </a:xfrm>
              <a:custGeom>
                <a:avLst/>
                <a:gdLst>
                  <a:gd name="T0" fmla="*/ 26 w 44"/>
                  <a:gd name="T1" fmla="*/ 52 h 52"/>
                  <a:gd name="T2" fmla="*/ 0 w 44"/>
                  <a:gd name="T3" fmla="*/ 8 h 52"/>
                  <a:gd name="T4" fmla="*/ 44 w 44"/>
                  <a:gd name="T5" fmla="*/ 0 h 52"/>
                  <a:gd name="T6" fmla="*/ 26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8"/>
                    </a:lnTo>
                    <a:lnTo>
                      <a:pt x="44" y="0"/>
                    </a:lnTo>
                    <a:lnTo>
                      <a:pt x="26"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99" name="Freeform 600"/>
              <p:cNvSpPr>
                <a:spLocks/>
              </p:cNvSpPr>
              <p:nvPr/>
            </p:nvSpPr>
            <p:spPr bwMode="auto">
              <a:xfrm>
                <a:off x="1382" y="3076"/>
                <a:ext cx="44" cy="52"/>
              </a:xfrm>
              <a:custGeom>
                <a:avLst/>
                <a:gdLst>
                  <a:gd name="T0" fmla="*/ 26 w 44"/>
                  <a:gd name="T1" fmla="*/ 52 h 52"/>
                  <a:gd name="T2" fmla="*/ 0 w 44"/>
                  <a:gd name="T3" fmla="*/ 8 h 52"/>
                  <a:gd name="T4" fmla="*/ 44 w 44"/>
                  <a:gd name="T5" fmla="*/ 0 h 52"/>
                  <a:gd name="T6" fmla="*/ 26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8"/>
                    </a:lnTo>
                    <a:lnTo>
                      <a:pt x="44" y="0"/>
                    </a:lnTo>
                    <a:lnTo>
                      <a:pt x="2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00" name="Line 601"/>
              <p:cNvSpPr>
                <a:spLocks noChangeShapeType="1"/>
              </p:cNvSpPr>
              <p:nvPr/>
            </p:nvSpPr>
            <p:spPr bwMode="auto">
              <a:xfrm flipH="1">
                <a:off x="1594" y="2439"/>
                <a:ext cx="142" cy="33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01" name="Line 602"/>
              <p:cNvSpPr>
                <a:spLocks noChangeShapeType="1"/>
              </p:cNvSpPr>
              <p:nvPr/>
            </p:nvSpPr>
            <p:spPr bwMode="auto">
              <a:xfrm flipH="1">
                <a:off x="1451" y="2769"/>
                <a:ext cx="143" cy="328"/>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02" name="Freeform 603"/>
              <p:cNvSpPr>
                <a:spLocks/>
              </p:cNvSpPr>
              <p:nvPr/>
            </p:nvSpPr>
            <p:spPr bwMode="auto">
              <a:xfrm>
                <a:off x="1434" y="3076"/>
                <a:ext cx="43" cy="52"/>
              </a:xfrm>
              <a:custGeom>
                <a:avLst/>
                <a:gdLst>
                  <a:gd name="T0" fmla="*/ 0 w 43"/>
                  <a:gd name="T1" fmla="*/ 52 h 52"/>
                  <a:gd name="T2" fmla="*/ 0 w 43"/>
                  <a:gd name="T3" fmla="*/ 0 h 52"/>
                  <a:gd name="T4" fmla="*/ 43 w 43"/>
                  <a:gd name="T5" fmla="*/ 17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03" name="Freeform 604"/>
              <p:cNvSpPr>
                <a:spLocks/>
              </p:cNvSpPr>
              <p:nvPr/>
            </p:nvSpPr>
            <p:spPr bwMode="auto">
              <a:xfrm>
                <a:off x="1434" y="3076"/>
                <a:ext cx="43" cy="52"/>
              </a:xfrm>
              <a:custGeom>
                <a:avLst/>
                <a:gdLst>
                  <a:gd name="T0" fmla="*/ 0 w 43"/>
                  <a:gd name="T1" fmla="*/ 52 h 52"/>
                  <a:gd name="T2" fmla="*/ 0 w 43"/>
                  <a:gd name="T3" fmla="*/ 0 h 52"/>
                  <a:gd name="T4" fmla="*/ 43 w 43"/>
                  <a:gd name="T5" fmla="*/ 17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04" name="Freeform 605"/>
              <p:cNvSpPr>
                <a:spLocks/>
              </p:cNvSpPr>
              <p:nvPr/>
            </p:nvSpPr>
            <p:spPr bwMode="auto">
              <a:xfrm>
                <a:off x="1352" y="3197"/>
                <a:ext cx="130" cy="127"/>
              </a:xfrm>
              <a:custGeom>
                <a:avLst/>
                <a:gdLst>
                  <a:gd name="T0" fmla="*/ 130 w 130"/>
                  <a:gd name="T1" fmla="*/ 64 h 127"/>
                  <a:gd name="T2" fmla="*/ 130 w 130"/>
                  <a:gd name="T3" fmla="*/ 64 h 127"/>
                  <a:gd name="T4" fmla="*/ 128 w 130"/>
                  <a:gd name="T5" fmla="*/ 51 h 127"/>
                  <a:gd name="T6" fmla="*/ 123 w 130"/>
                  <a:gd name="T7" fmla="*/ 38 h 127"/>
                  <a:gd name="T8" fmla="*/ 119 w 130"/>
                  <a:gd name="T9" fmla="*/ 28 h 127"/>
                  <a:gd name="T10" fmla="*/ 110 w 130"/>
                  <a:gd name="T11" fmla="*/ 19 h 127"/>
                  <a:gd name="T12" fmla="*/ 102 w 130"/>
                  <a:gd name="T13" fmla="*/ 10 h 127"/>
                  <a:gd name="T14" fmla="*/ 91 w 130"/>
                  <a:gd name="T15" fmla="*/ 4 h 127"/>
                  <a:gd name="T16" fmla="*/ 78 w 130"/>
                  <a:gd name="T17" fmla="*/ 2 h 127"/>
                  <a:gd name="T18" fmla="*/ 65 w 130"/>
                  <a:gd name="T19" fmla="*/ 0 h 127"/>
                  <a:gd name="T20" fmla="*/ 65 w 130"/>
                  <a:gd name="T21" fmla="*/ 0 h 127"/>
                  <a:gd name="T22" fmla="*/ 52 w 130"/>
                  <a:gd name="T23" fmla="*/ 2 h 127"/>
                  <a:gd name="T24" fmla="*/ 41 w 130"/>
                  <a:gd name="T25" fmla="*/ 4 h 127"/>
                  <a:gd name="T26" fmla="*/ 30 w 130"/>
                  <a:gd name="T27" fmla="*/ 10 h 127"/>
                  <a:gd name="T28" fmla="*/ 20 w 130"/>
                  <a:gd name="T29" fmla="*/ 19 h 127"/>
                  <a:gd name="T30" fmla="*/ 13 w 130"/>
                  <a:gd name="T31" fmla="*/ 28 h 127"/>
                  <a:gd name="T32" fmla="*/ 7 w 130"/>
                  <a:gd name="T33" fmla="*/ 38 h 127"/>
                  <a:gd name="T34" fmla="*/ 2 w 130"/>
                  <a:gd name="T35" fmla="*/ 51 h 127"/>
                  <a:gd name="T36" fmla="*/ 0 w 130"/>
                  <a:gd name="T37" fmla="*/ 64 h 127"/>
                  <a:gd name="T38" fmla="*/ 0 w 130"/>
                  <a:gd name="T39" fmla="*/ 64 h 127"/>
                  <a:gd name="T40" fmla="*/ 2 w 130"/>
                  <a:gd name="T41" fmla="*/ 77 h 127"/>
                  <a:gd name="T42" fmla="*/ 7 w 130"/>
                  <a:gd name="T43" fmla="*/ 88 h 127"/>
                  <a:gd name="T44" fmla="*/ 13 w 130"/>
                  <a:gd name="T45" fmla="*/ 99 h 127"/>
                  <a:gd name="T46" fmla="*/ 20 w 130"/>
                  <a:gd name="T47" fmla="*/ 110 h 127"/>
                  <a:gd name="T48" fmla="*/ 30 w 130"/>
                  <a:gd name="T49" fmla="*/ 116 h 127"/>
                  <a:gd name="T50" fmla="*/ 41 w 130"/>
                  <a:gd name="T51" fmla="*/ 123 h 127"/>
                  <a:gd name="T52" fmla="*/ 52 w 130"/>
                  <a:gd name="T53" fmla="*/ 127 h 127"/>
                  <a:gd name="T54" fmla="*/ 65 w 130"/>
                  <a:gd name="T55" fmla="*/ 127 h 127"/>
                  <a:gd name="T56" fmla="*/ 65 w 130"/>
                  <a:gd name="T57" fmla="*/ 127 h 127"/>
                  <a:gd name="T58" fmla="*/ 78 w 130"/>
                  <a:gd name="T59" fmla="*/ 127 h 127"/>
                  <a:gd name="T60" fmla="*/ 91 w 130"/>
                  <a:gd name="T61" fmla="*/ 123 h 127"/>
                  <a:gd name="T62" fmla="*/ 102 w 130"/>
                  <a:gd name="T63" fmla="*/ 116 h 127"/>
                  <a:gd name="T64" fmla="*/ 110 w 130"/>
                  <a:gd name="T65" fmla="*/ 110 h 127"/>
                  <a:gd name="T66" fmla="*/ 119 w 130"/>
                  <a:gd name="T67" fmla="*/ 99 h 127"/>
                  <a:gd name="T68" fmla="*/ 123 w 130"/>
                  <a:gd name="T69" fmla="*/ 88 h 127"/>
                  <a:gd name="T70" fmla="*/ 128 w 130"/>
                  <a:gd name="T71" fmla="*/ 77 h 127"/>
                  <a:gd name="T72" fmla="*/ 130 w 130"/>
                  <a:gd name="T73" fmla="*/ 64 h 127"/>
                  <a:gd name="T74" fmla="*/ 130 w 130"/>
                  <a:gd name="T75" fmla="*/ 64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0" h="127">
                    <a:moveTo>
                      <a:pt x="130" y="64"/>
                    </a:moveTo>
                    <a:lnTo>
                      <a:pt x="130" y="64"/>
                    </a:lnTo>
                    <a:lnTo>
                      <a:pt x="128" y="51"/>
                    </a:lnTo>
                    <a:lnTo>
                      <a:pt x="123" y="38"/>
                    </a:lnTo>
                    <a:lnTo>
                      <a:pt x="119" y="28"/>
                    </a:lnTo>
                    <a:lnTo>
                      <a:pt x="110" y="19"/>
                    </a:lnTo>
                    <a:lnTo>
                      <a:pt x="102" y="10"/>
                    </a:lnTo>
                    <a:lnTo>
                      <a:pt x="91" y="4"/>
                    </a:lnTo>
                    <a:lnTo>
                      <a:pt x="78" y="2"/>
                    </a:lnTo>
                    <a:lnTo>
                      <a:pt x="65" y="0"/>
                    </a:lnTo>
                    <a:lnTo>
                      <a:pt x="52" y="2"/>
                    </a:lnTo>
                    <a:lnTo>
                      <a:pt x="41" y="4"/>
                    </a:lnTo>
                    <a:lnTo>
                      <a:pt x="30" y="10"/>
                    </a:lnTo>
                    <a:lnTo>
                      <a:pt x="20" y="19"/>
                    </a:lnTo>
                    <a:lnTo>
                      <a:pt x="13" y="28"/>
                    </a:lnTo>
                    <a:lnTo>
                      <a:pt x="7" y="38"/>
                    </a:lnTo>
                    <a:lnTo>
                      <a:pt x="2" y="51"/>
                    </a:lnTo>
                    <a:lnTo>
                      <a:pt x="0" y="64"/>
                    </a:lnTo>
                    <a:lnTo>
                      <a:pt x="2" y="77"/>
                    </a:lnTo>
                    <a:lnTo>
                      <a:pt x="7" y="88"/>
                    </a:lnTo>
                    <a:lnTo>
                      <a:pt x="13" y="99"/>
                    </a:lnTo>
                    <a:lnTo>
                      <a:pt x="20" y="110"/>
                    </a:lnTo>
                    <a:lnTo>
                      <a:pt x="30" y="116"/>
                    </a:lnTo>
                    <a:lnTo>
                      <a:pt x="41" y="123"/>
                    </a:lnTo>
                    <a:lnTo>
                      <a:pt x="52" y="127"/>
                    </a:lnTo>
                    <a:lnTo>
                      <a:pt x="65" y="127"/>
                    </a:lnTo>
                    <a:lnTo>
                      <a:pt x="78" y="127"/>
                    </a:lnTo>
                    <a:lnTo>
                      <a:pt x="91" y="123"/>
                    </a:lnTo>
                    <a:lnTo>
                      <a:pt x="102" y="116"/>
                    </a:lnTo>
                    <a:lnTo>
                      <a:pt x="110" y="110"/>
                    </a:lnTo>
                    <a:lnTo>
                      <a:pt x="119" y="99"/>
                    </a:lnTo>
                    <a:lnTo>
                      <a:pt x="123" y="88"/>
                    </a:lnTo>
                    <a:lnTo>
                      <a:pt x="128" y="77"/>
                    </a:lnTo>
                    <a:lnTo>
                      <a:pt x="130" y="64"/>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3000" name="Line 606"/>
            <p:cNvSpPr>
              <a:spLocks noChangeShapeType="1"/>
            </p:cNvSpPr>
            <p:nvPr/>
          </p:nvSpPr>
          <p:spPr bwMode="auto">
            <a:xfrm flipV="1">
              <a:off x="1407" y="2660"/>
              <a:ext cx="219" cy="24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01" name="Freeform 607"/>
            <p:cNvSpPr>
              <a:spLocks/>
            </p:cNvSpPr>
            <p:nvPr/>
          </p:nvSpPr>
          <p:spPr bwMode="auto">
            <a:xfrm>
              <a:off x="1591" y="2623"/>
              <a:ext cx="57" cy="57"/>
            </a:xfrm>
            <a:custGeom>
              <a:avLst/>
              <a:gdLst>
                <a:gd name="T0" fmla="*/ 62 w 52"/>
                <a:gd name="T1" fmla="*/ 0 h 52"/>
                <a:gd name="T2" fmla="*/ 52 w 52"/>
                <a:gd name="T3" fmla="*/ 62 h 52"/>
                <a:gd name="T4" fmla="*/ 0 w 52"/>
                <a:gd name="T5" fmla="*/ 21 h 52"/>
                <a:gd name="T6" fmla="*/ 6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43" y="52"/>
                  </a:lnTo>
                  <a:lnTo>
                    <a:pt x="0" y="17"/>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02" name="Freeform 608"/>
            <p:cNvSpPr>
              <a:spLocks/>
            </p:cNvSpPr>
            <p:nvPr/>
          </p:nvSpPr>
          <p:spPr bwMode="auto">
            <a:xfrm>
              <a:off x="1591" y="2623"/>
              <a:ext cx="57" cy="57"/>
            </a:xfrm>
            <a:custGeom>
              <a:avLst/>
              <a:gdLst>
                <a:gd name="T0" fmla="*/ 62 w 52"/>
                <a:gd name="T1" fmla="*/ 0 h 52"/>
                <a:gd name="T2" fmla="*/ 52 w 52"/>
                <a:gd name="T3" fmla="*/ 62 h 52"/>
                <a:gd name="T4" fmla="*/ 0 w 52"/>
                <a:gd name="T5" fmla="*/ 21 h 52"/>
                <a:gd name="T6" fmla="*/ 6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43" y="52"/>
                  </a:lnTo>
                  <a:lnTo>
                    <a:pt x="0" y="17"/>
                  </a:lnTo>
                  <a:lnTo>
                    <a:pt x="52"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03" name="Line 609"/>
            <p:cNvSpPr>
              <a:spLocks noChangeShapeType="1"/>
            </p:cNvSpPr>
            <p:nvPr/>
          </p:nvSpPr>
          <p:spPr bwMode="auto">
            <a:xfrm>
              <a:off x="1201" y="1469"/>
              <a:ext cx="111" cy="26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04" name="Line 610"/>
            <p:cNvSpPr>
              <a:spLocks noChangeShapeType="1"/>
            </p:cNvSpPr>
            <p:nvPr/>
          </p:nvSpPr>
          <p:spPr bwMode="auto">
            <a:xfrm>
              <a:off x="1312" y="1731"/>
              <a:ext cx="114" cy="26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05" name="Line 611"/>
            <p:cNvSpPr>
              <a:spLocks noChangeShapeType="1"/>
            </p:cNvSpPr>
            <p:nvPr/>
          </p:nvSpPr>
          <p:spPr bwMode="auto">
            <a:xfrm>
              <a:off x="1426" y="1992"/>
              <a:ext cx="113" cy="263"/>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06" name="Line 612"/>
            <p:cNvSpPr>
              <a:spLocks noChangeShapeType="1"/>
            </p:cNvSpPr>
            <p:nvPr/>
          </p:nvSpPr>
          <p:spPr bwMode="auto">
            <a:xfrm>
              <a:off x="1539" y="2255"/>
              <a:ext cx="111" cy="262"/>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07" name="Freeform 613"/>
            <p:cNvSpPr>
              <a:spLocks/>
            </p:cNvSpPr>
            <p:nvPr/>
          </p:nvSpPr>
          <p:spPr bwMode="auto">
            <a:xfrm>
              <a:off x="1609" y="2491"/>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08" name="Freeform 614"/>
            <p:cNvSpPr>
              <a:spLocks/>
            </p:cNvSpPr>
            <p:nvPr/>
          </p:nvSpPr>
          <p:spPr bwMode="auto">
            <a:xfrm>
              <a:off x="1609" y="2491"/>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09" name="Freeform 615"/>
            <p:cNvSpPr>
              <a:spLocks/>
            </p:cNvSpPr>
            <p:nvPr/>
          </p:nvSpPr>
          <p:spPr bwMode="auto">
            <a:xfrm>
              <a:off x="1611" y="2625"/>
              <a:ext cx="140" cy="139"/>
            </a:xfrm>
            <a:custGeom>
              <a:avLst/>
              <a:gdLst>
                <a:gd name="T0" fmla="*/ 153 w 128"/>
                <a:gd name="T1" fmla="*/ 78 h 127"/>
                <a:gd name="T2" fmla="*/ 153 w 128"/>
                <a:gd name="T3" fmla="*/ 78 h 127"/>
                <a:gd name="T4" fmla="*/ 153 w 128"/>
                <a:gd name="T5" fmla="*/ 62 h 127"/>
                <a:gd name="T6" fmla="*/ 149 w 128"/>
                <a:gd name="T7" fmla="*/ 47 h 127"/>
                <a:gd name="T8" fmla="*/ 140 w 128"/>
                <a:gd name="T9" fmla="*/ 34 h 127"/>
                <a:gd name="T10" fmla="*/ 132 w 128"/>
                <a:gd name="T11" fmla="*/ 23 h 127"/>
                <a:gd name="T12" fmla="*/ 119 w 128"/>
                <a:gd name="T13" fmla="*/ 13 h 127"/>
                <a:gd name="T14" fmla="*/ 106 w 128"/>
                <a:gd name="T15" fmla="*/ 4 h 127"/>
                <a:gd name="T16" fmla="*/ 93 w 128"/>
                <a:gd name="T17" fmla="*/ 2 h 127"/>
                <a:gd name="T18" fmla="*/ 78 w 128"/>
                <a:gd name="T19" fmla="*/ 0 h 127"/>
                <a:gd name="T20" fmla="*/ 78 w 128"/>
                <a:gd name="T21" fmla="*/ 0 h 127"/>
                <a:gd name="T22" fmla="*/ 62 w 128"/>
                <a:gd name="T23" fmla="*/ 2 h 127"/>
                <a:gd name="T24" fmla="*/ 47 w 128"/>
                <a:gd name="T25" fmla="*/ 4 h 127"/>
                <a:gd name="T26" fmla="*/ 35 w 128"/>
                <a:gd name="T27" fmla="*/ 13 h 127"/>
                <a:gd name="T28" fmla="*/ 24 w 128"/>
                <a:gd name="T29" fmla="*/ 23 h 127"/>
                <a:gd name="T30" fmla="*/ 13 w 128"/>
                <a:gd name="T31" fmla="*/ 34 h 127"/>
                <a:gd name="T32" fmla="*/ 9 w 128"/>
                <a:gd name="T33" fmla="*/ 47 h 127"/>
                <a:gd name="T34" fmla="*/ 3 w 128"/>
                <a:gd name="T35" fmla="*/ 62 h 127"/>
                <a:gd name="T36" fmla="*/ 0 w 128"/>
                <a:gd name="T37" fmla="*/ 78 h 127"/>
                <a:gd name="T38" fmla="*/ 0 w 128"/>
                <a:gd name="T39" fmla="*/ 78 h 127"/>
                <a:gd name="T40" fmla="*/ 3 w 128"/>
                <a:gd name="T41" fmla="*/ 93 h 127"/>
                <a:gd name="T42" fmla="*/ 9 w 128"/>
                <a:gd name="T43" fmla="*/ 105 h 127"/>
                <a:gd name="T44" fmla="*/ 13 w 128"/>
                <a:gd name="T45" fmla="*/ 118 h 127"/>
                <a:gd name="T46" fmla="*/ 24 w 128"/>
                <a:gd name="T47" fmla="*/ 131 h 127"/>
                <a:gd name="T48" fmla="*/ 35 w 128"/>
                <a:gd name="T49" fmla="*/ 139 h 127"/>
                <a:gd name="T50" fmla="*/ 47 w 128"/>
                <a:gd name="T51" fmla="*/ 148 h 127"/>
                <a:gd name="T52" fmla="*/ 62 w 128"/>
                <a:gd name="T53" fmla="*/ 152 h 127"/>
                <a:gd name="T54" fmla="*/ 78 w 128"/>
                <a:gd name="T55" fmla="*/ 152 h 127"/>
                <a:gd name="T56" fmla="*/ 78 w 128"/>
                <a:gd name="T57" fmla="*/ 152 h 127"/>
                <a:gd name="T58" fmla="*/ 93 w 128"/>
                <a:gd name="T59" fmla="*/ 152 h 127"/>
                <a:gd name="T60" fmla="*/ 106 w 128"/>
                <a:gd name="T61" fmla="*/ 148 h 127"/>
                <a:gd name="T62" fmla="*/ 119 w 128"/>
                <a:gd name="T63" fmla="*/ 139 h 127"/>
                <a:gd name="T64" fmla="*/ 132 w 128"/>
                <a:gd name="T65" fmla="*/ 131 h 127"/>
                <a:gd name="T66" fmla="*/ 140 w 128"/>
                <a:gd name="T67" fmla="*/ 118 h 127"/>
                <a:gd name="T68" fmla="*/ 149 w 128"/>
                <a:gd name="T69" fmla="*/ 105 h 127"/>
                <a:gd name="T70" fmla="*/ 153 w 128"/>
                <a:gd name="T71" fmla="*/ 93 h 127"/>
                <a:gd name="T72" fmla="*/ 153 w 128"/>
                <a:gd name="T73" fmla="*/ 78 h 127"/>
                <a:gd name="T74" fmla="*/ 153 w 128"/>
                <a:gd name="T75" fmla="*/ 78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8" h="127">
                  <a:moveTo>
                    <a:pt x="128" y="65"/>
                  </a:moveTo>
                  <a:lnTo>
                    <a:pt x="128" y="65"/>
                  </a:lnTo>
                  <a:lnTo>
                    <a:pt x="128" y="52"/>
                  </a:lnTo>
                  <a:lnTo>
                    <a:pt x="124" y="39"/>
                  </a:lnTo>
                  <a:lnTo>
                    <a:pt x="117" y="28"/>
                  </a:lnTo>
                  <a:lnTo>
                    <a:pt x="111" y="19"/>
                  </a:lnTo>
                  <a:lnTo>
                    <a:pt x="100" y="11"/>
                  </a:lnTo>
                  <a:lnTo>
                    <a:pt x="89" y="4"/>
                  </a:lnTo>
                  <a:lnTo>
                    <a:pt x="78" y="2"/>
                  </a:lnTo>
                  <a:lnTo>
                    <a:pt x="65" y="0"/>
                  </a:lnTo>
                  <a:lnTo>
                    <a:pt x="52" y="2"/>
                  </a:lnTo>
                  <a:lnTo>
                    <a:pt x="39" y="4"/>
                  </a:lnTo>
                  <a:lnTo>
                    <a:pt x="29" y="11"/>
                  </a:lnTo>
                  <a:lnTo>
                    <a:pt x="20" y="19"/>
                  </a:lnTo>
                  <a:lnTo>
                    <a:pt x="11" y="28"/>
                  </a:lnTo>
                  <a:lnTo>
                    <a:pt x="7" y="39"/>
                  </a:lnTo>
                  <a:lnTo>
                    <a:pt x="3" y="52"/>
                  </a:lnTo>
                  <a:lnTo>
                    <a:pt x="0" y="65"/>
                  </a:lnTo>
                  <a:lnTo>
                    <a:pt x="3" y="78"/>
                  </a:lnTo>
                  <a:lnTo>
                    <a:pt x="7" y="88"/>
                  </a:lnTo>
                  <a:lnTo>
                    <a:pt x="11" y="99"/>
                  </a:lnTo>
                  <a:lnTo>
                    <a:pt x="20" y="110"/>
                  </a:lnTo>
                  <a:lnTo>
                    <a:pt x="29" y="116"/>
                  </a:lnTo>
                  <a:lnTo>
                    <a:pt x="39" y="123"/>
                  </a:lnTo>
                  <a:lnTo>
                    <a:pt x="52" y="127"/>
                  </a:lnTo>
                  <a:lnTo>
                    <a:pt x="65" y="127"/>
                  </a:lnTo>
                  <a:lnTo>
                    <a:pt x="78" y="127"/>
                  </a:lnTo>
                  <a:lnTo>
                    <a:pt x="89" y="123"/>
                  </a:lnTo>
                  <a:lnTo>
                    <a:pt x="100" y="116"/>
                  </a:lnTo>
                  <a:lnTo>
                    <a:pt x="111" y="110"/>
                  </a:lnTo>
                  <a:lnTo>
                    <a:pt x="117" y="99"/>
                  </a:lnTo>
                  <a:lnTo>
                    <a:pt x="124" y="88"/>
                  </a:lnTo>
                  <a:lnTo>
                    <a:pt x="128" y="78"/>
                  </a:lnTo>
                  <a:lnTo>
                    <a:pt x="128"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10" name="Line 616"/>
            <p:cNvSpPr>
              <a:spLocks noChangeShapeType="1"/>
            </p:cNvSpPr>
            <p:nvPr/>
          </p:nvSpPr>
          <p:spPr bwMode="auto">
            <a:xfrm flipH="1">
              <a:off x="2330" y="1214"/>
              <a:ext cx="299" cy="4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11" name="Line 617"/>
            <p:cNvSpPr>
              <a:spLocks noChangeShapeType="1"/>
            </p:cNvSpPr>
            <p:nvPr/>
          </p:nvSpPr>
          <p:spPr bwMode="auto">
            <a:xfrm flipH="1">
              <a:off x="2032" y="1650"/>
              <a:ext cx="298" cy="43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12" name="Line 618"/>
            <p:cNvSpPr>
              <a:spLocks noChangeShapeType="1"/>
            </p:cNvSpPr>
            <p:nvPr/>
          </p:nvSpPr>
          <p:spPr bwMode="auto">
            <a:xfrm flipH="1">
              <a:off x="1735" y="2087"/>
              <a:ext cx="297" cy="439"/>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13" name="Freeform 619"/>
            <p:cNvSpPr>
              <a:spLocks/>
            </p:cNvSpPr>
            <p:nvPr/>
          </p:nvSpPr>
          <p:spPr bwMode="auto">
            <a:xfrm>
              <a:off x="1704" y="2501"/>
              <a:ext cx="47" cy="55"/>
            </a:xfrm>
            <a:custGeom>
              <a:avLst/>
              <a:gdLst>
                <a:gd name="T0" fmla="*/ 0 w 43"/>
                <a:gd name="T1" fmla="*/ 59 h 51"/>
                <a:gd name="T2" fmla="*/ 0 w 43"/>
                <a:gd name="T3" fmla="*/ 0 h 51"/>
                <a:gd name="T4" fmla="*/ 51 w 43"/>
                <a:gd name="T5" fmla="*/ 29 h 51"/>
                <a:gd name="T6" fmla="*/ 0 w 43"/>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14" name="Freeform 620"/>
            <p:cNvSpPr>
              <a:spLocks/>
            </p:cNvSpPr>
            <p:nvPr/>
          </p:nvSpPr>
          <p:spPr bwMode="auto">
            <a:xfrm>
              <a:off x="1704" y="2501"/>
              <a:ext cx="47" cy="55"/>
            </a:xfrm>
            <a:custGeom>
              <a:avLst/>
              <a:gdLst>
                <a:gd name="T0" fmla="*/ 0 w 43"/>
                <a:gd name="T1" fmla="*/ 59 h 51"/>
                <a:gd name="T2" fmla="*/ 0 w 43"/>
                <a:gd name="T3" fmla="*/ 0 h 51"/>
                <a:gd name="T4" fmla="*/ 51 w 43"/>
                <a:gd name="T5" fmla="*/ 29 h 51"/>
                <a:gd name="T6" fmla="*/ 0 w 43"/>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15" name="Freeform 621"/>
            <p:cNvSpPr>
              <a:spLocks/>
            </p:cNvSpPr>
            <p:nvPr/>
          </p:nvSpPr>
          <p:spPr bwMode="auto">
            <a:xfrm>
              <a:off x="2601" y="1179"/>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16" name="Freeform 622"/>
            <p:cNvSpPr>
              <a:spLocks/>
            </p:cNvSpPr>
            <p:nvPr/>
          </p:nvSpPr>
          <p:spPr bwMode="auto">
            <a:xfrm>
              <a:off x="2601" y="1179"/>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17" name="Line 623"/>
            <p:cNvSpPr>
              <a:spLocks noChangeShapeType="1"/>
            </p:cNvSpPr>
            <p:nvPr/>
          </p:nvSpPr>
          <p:spPr bwMode="auto">
            <a:xfrm>
              <a:off x="831" y="1717"/>
              <a:ext cx="397" cy="41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18" name="Line 624"/>
            <p:cNvSpPr>
              <a:spLocks noChangeShapeType="1"/>
            </p:cNvSpPr>
            <p:nvPr/>
          </p:nvSpPr>
          <p:spPr bwMode="auto">
            <a:xfrm>
              <a:off x="1228" y="2127"/>
              <a:ext cx="395" cy="40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19" name="Freeform 625"/>
            <p:cNvSpPr>
              <a:spLocks/>
            </p:cNvSpPr>
            <p:nvPr/>
          </p:nvSpPr>
          <p:spPr bwMode="auto">
            <a:xfrm>
              <a:off x="1591" y="2501"/>
              <a:ext cx="57" cy="55"/>
            </a:xfrm>
            <a:custGeom>
              <a:avLst/>
              <a:gdLst>
                <a:gd name="T0" fmla="*/ 62 w 52"/>
                <a:gd name="T1" fmla="*/ 59 h 51"/>
                <a:gd name="T2" fmla="*/ 0 w 52"/>
                <a:gd name="T3" fmla="*/ 40 h 51"/>
                <a:gd name="T4" fmla="*/ 42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5" y="0"/>
                  </a:lnTo>
                  <a:lnTo>
                    <a:pt x="52"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20" name="Freeform 626"/>
            <p:cNvSpPr>
              <a:spLocks/>
            </p:cNvSpPr>
            <p:nvPr/>
          </p:nvSpPr>
          <p:spPr bwMode="auto">
            <a:xfrm>
              <a:off x="1591" y="2501"/>
              <a:ext cx="57" cy="55"/>
            </a:xfrm>
            <a:custGeom>
              <a:avLst/>
              <a:gdLst>
                <a:gd name="T0" fmla="*/ 62 w 52"/>
                <a:gd name="T1" fmla="*/ 59 h 51"/>
                <a:gd name="T2" fmla="*/ 0 w 52"/>
                <a:gd name="T3" fmla="*/ 40 h 51"/>
                <a:gd name="T4" fmla="*/ 42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5" y="0"/>
                  </a:lnTo>
                  <a:lnTo>
                    <a:pt x="52"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21" name="Line 627"/>
            <p:cNvSpPr>
              <a:spLocks noChangeShapeType="1"/>
            </p:cNvSpPr>
            <p:nvPr/>
          </p:nvSpPr>
          <p:spPr bwMode="auto">
            <a:xfrm>
              <a:off x="1586" y="2359"/>
              <a:ext cx="33" cy="77"/>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22" name="Line 628"/>
            <p:cNvSpPr>
              <a:spLocks noChangeShapeType="1"/>
            </p:cNvSpPr>
            <p:nvPr/>
          </p:nvSpPr>
          <p:spPr bwMode="auto">
            <a:xfrm>
              <a:off x="1619" y="2436"/>
              <a:ext cx="33" cy="8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23" name="Freeform 629"/>
            <p:cNvSpPr>
              <a:spLocks/>
            </p:cNvSpPr>
            <p:nvPr/>
          </p:nvSpPr>
          <p:spPr bwMode="auto">
            <a:xfrm>
              <a:off x="1619" y="2491"/>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24" name="Freeform 630"/>
            <p:cNvSpPr>
              <a:spLocks/>
            </p:cNvSpPr>
            <p:nvPr/>
          </p:nvSpPr>
          <p:spPr bwMode="auto">
            <a:xfrm>
              <a:off x="1619" y="2491"/>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25" name="Line 631"/>
            <p:cNvSpPr>
              <a:spLocks noChangeShapeType="1"/>
            </p:cNvSpPr>
            <p:nvPr/>
          </p:nvSpPr>
          <p:spPr bwMode="auto">
            <a:xfrm>
              <a:off x="1371" y="1580"/>
              <a:ext cx="289" cy="934"/>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26" name="Freeform 632"/>
            <p:cNvSpPr>
              <a:spLocks/>
            </p:cNvSpPr>
            <p:nvPr/>
          </p:nvSpPr>
          <p:spPr bwMode="auto">
            <a:xfrm>
              <a:off x="1629" y="2491"/>
              <a:ext cx="47" cy="57"/>
            </a:xfrm>
            <a:custGeom>
              <a:avLst/>
              <a:gdLst>
                <a:gd name="T0" fmla="*/ 40 w 43"/>
                <a:gd name="T1" fmla="*/ 62 h 52"/>
                <a:gd name="T2" fmla="*/ 0 w 43"/>
                <a:gd name="T3" fmla="*/ 21 h 52"/>
                <a:gd name="T4" fmla="*/ 51 w 43"/>
                <a:gd name="T5" fmla="*/ 0 h 52"/>
                <a:gd name="T6" fmla="*/ 4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4" y="52"/>
                  </a:moveTo>
                  <a:lnTo>
                    <a:pt x="0" y="17"/>
                  </a:lnTo>
                  <a:lnTo>
                    <a:pt x="43" y="0"/>
                  </a:lnTo>
                  <a:lnTo>
                    <a:pt x="34"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27" name="Freeform 633"/>
            <p:cNvSpPr>
              <a:spLocks/>
            </p:cNvSpPr>
            <p:nvPr/>
          </p:nvSpPr>
          <p:spPr bwMode="auto">
            <a:xfrm>
              <a:off x="1629" y="2491"/>
              <a:ext cx="47" cy="57"/>
            </a:xfrm>
            <a:custGeom>
              <a:avLst/>
              <a:gdLst>
                <a:gd name="T0" fmla="*/ 40 w 43"/>
                <a:gd name="T1" fmla="*/ 62 h 52"/>
                <a:gd name="T2" fmla="*/ 0 w 43"/>
                <a:gd name="T3" fmla="*/ 21 h 52"/>
                <a:gd name="T4" fmla="*/ 51 w 43"/>
                <a:gd name="T5" fmla="*/ 0 h 52"/>
                <a:gd name="T6" fmla="*/ 4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4" y="52"/>
                  </a:moveTo>
                  <a:lnTo>
                    <a:pt x="0" y="17"/>
                  </a:lnTo>
                  <a:lnTo>
                    <a:pt x="43" y="0"/>
                  </a:lnTo>
                  <a:lnTo>
                    <a:pt x="3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28" name="Line 634"/>
            <p:cNvSpPr>
              <a:spLocks noChangeShapeType="1"/>
            </p:cNvSpPr>
            <p:nvPr/>
          </p:nvSpPr>
          <p:spPr bwMode="auto">
            <a:xfrm flipH="1">
              <a:off x="1898" y="985"/>
              <a:ext cx="453" cy="92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29" name="Line 635"/>
            <p:cNvSpPr>
              <a:spLocks noChangeShapeType="1"/>
            </p:cNvSpPr>
            <p:nvPr/>
          </p:nvSpPr>
          <p:spPr bwMode="auto">
            <a:xfrm flipH="1">
              <a:off x="1444" y="1906"/>
              <a:ext cx="454" cy="92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30" name="Freeform 636"/>
            <p:cNvSpPr>
              <a:spLocks/>
            </p:cNvSpPr>
            <p:nvPr/>
          </p:nvSpPr>
          <p:spPr bwMode="auto">
            <a:xfrm>
              <a:off x="1421" y="2802"/>
              <a:ext cx="47" cy="57"/>
            </a:xfrm>
            <a:custGeom>
              <a:avLst/>
              <a:gdLst>
                <a:gd name="T0" fmla="*/ 0 w 43"/>
                <a:gd name="T1" fmla="*/ 62 h 52"/>
                <a:gd name="T2" fmla="*/ 0 w 43"/>
                <a:gd name="T3" fmla="*/ 0 h 52"/>
                <a:gd name="T4" fmla="*/ 51 w 43"/>
                <a:gd name="T5" fmla="*/ 21 h 52"/>
                <a:gd name="T6" fmla="*/ 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31" name="Freeform 637"/>
            <p:cNvSpPr>
              <a:spLocks/>
            </p:cNvSpPr>
            <p:nvPr/>
          </p:nvSpPr>
          <p:spPr bwMode="auto">
            <a:xfrm>
              <a:off x="1421" y="2802"/>
              <a:ext cx="47" cy="57"/>
            </a:xfrm>
            <a:custGeom>
              <a:avLst/>
              <a:gdLst>
                <a:gd name="T0" fmla="*/ 0 w 43"/>
                <a:gd name="T1" fmla="*/ 62 h 52"/>
                <a:gd name="T2" fmla="*/ 0 w 43"/>
                <a:gd name="T3" fmla="*/ 0 h 52"/>
                <a:gd name="T4" fmla="*/ 51 w 43"/>
                <a:gd name="T5" fmla="*/ 21 h 52"/>
                <a:gd name="T6" fmla="*/ 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32" name="Freeform 638"/>
            <p:cNvSpPr>
              <a:spLocks/>
            </p:cNvSpPr>
            <p:nvPr/>
          </p:nvSpPr>
          <p:spPr bwMode="auto">
            <a:xfrm>
              <a:off x="2318" y="943"/>
              <a:ext cx="47" cy="57"/>
            </a:xfrm>
            <a:custGeom>
              <a:avLst/>
              <a:gdLst>
                <a:gd name="T0" fmla="*/ 51 w 43"/>
                <a:gd name="T1" fmla="*/ 0 h 52"/>
                <a:gd name="T2" fmla="*/ 51 w 43"/>
                <a:gd name="T3" fmla="*/ 62 h 52"/>
                <a:gd name="T4" fmla="*/ 0 w 43"/>
                <a:gd name="T5" fmla="*/ 41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34"/>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33" name="Freeform 639"/>
            <p:cNvSpPr>
              <a:spLocks/>
            </p:cNvSpPr>
            <p:nvPr/>
          </p:nvSpPr>
          <p:spPr bwMode="auto">
            <a:xfrm>
              <a:off x="2318" y="943"/>
              <a:ext cx="47" cy="57"/>
            </a:xfrm>
            <a:custGeom>
              <a:avLst/>
              <a:gdLst>
                <a:gd name="T0" fmla="*/ 51 w 43"/>
                <a:gd name="T1" fmla="*/ 0 h 52"/>
                <a:gd name="T2" fmla="*/ 51 w 43"/>
                <a:gd name="T3" fmla="*/ 62 h 52"/>
                <a:gd name="T4" fmla="*/ 0 w 43"/>
                <a:gd name="T5" fmla="*/ 41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34"/>
                  </a:lnTo>
                  <a:lnTo>
                    <a:pt x="43"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34" name="Line 640"/>
            <p:cNvSpPr>
              <a:spLocks noChangeShapeType="1"/>
            </p:cNvSpPr>
            <p:nvPr/>
          </p:nvSpPr>
          <p:spPr bwMode="auto">
            <a:xfrm flipH="1" flipV="1">
              <a:off x="2573" y="926"/>
              <a:ext cx="94" cy="1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35" name="Line 641"/>
            <p:cNvSpPr>
              <a:spLocks noChangeShapeType="1"/>
            </p:cNvSpPr>
            <p:nvPr/>
          </p:nvSpPr>
          <p:spPr bwMode="auto">
            <a:xfrm flipH="1" flipV="1">
              <a:off x="2479" y="917"/>
              <a:ext cx="94" cy="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36" name="Freeform 642"/>
            <p:cNvSpPr>
              <a:spLocks/>
            </p:cNvSpPr>
            <p:nvPr/>
          </p:nvSpPr>
          <p:spPr bwMode="auto">
            <a:xfrm>
              <a:off x="2430" y="886"/>
              <a:ext cx="57" cy="47"/>
            </a:xfrm>
            <a:custGeom>
              <a:avLst/>
              <a:gdLst>
                <a:gd name="T0" fmla="*/ 0 w 52"/>
                <a:gd name="T1" fmla="*/ 21 h 43"/>
                <a:gd name="T2" fmla="*/ 62 w 52"/>
                <a:gd name="T3" fmla="*/ 0 h 43"/>
                <a:gd name="T4" fmla="*/ 53 w 52"/>
                <a:gd name="T5" fmla="*/ 51 h 43"/>
                <a:gd name="T6" fmla="*/ 0 w 52"/>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17"/>
                  </a:moveTo>
                  <a:lnTo>
                    <a:pt x="52" y="0"/>
                  </a:lnTo>
                  <a:lnTo>
                    <a:pt x="44" y="43"/>
                  </a:lnTo>
                  <a:lnTo>
                    <a:pt x="0" y="1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37" name="Freeform 643"/>
            <p:cNvSpPr>
              <a:spLocks/>
            </p:cNvSpPr>
            <p:nvPr/>
          </p:nvSpPr>
          <p:spPr bwMode="auto">
            <a:xfrm>
              <a:off x="2430" y="886"/>
              <a:ext cx="57" cy="47"/>
            </a:xfrm>
            <a:custGeom>
              <a:avLst/>
              <a:gdLst>
                <a:gd name="T0" fmla="*/ 0 w 52"/>
                <a:gd name="T1" fmla="*/ 21 h 43"/>
                <a:gd name="T2" fmla="*/ 62 w 52"/>
                <a:gd name="T3" fmla="*/ 0 h 43"/>
                <a:gd name="T4" fmla="*/ 53 w 52"/>
                <a:gd name="T5" fmla="*/ 51 h 43"/>
                <a:gd name="T6" fmla="*/ 0 w 52"/>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17"/>
                  </a:moveTo>
                  <a:lnTo>
                    <a:pt x="52" y="0"/>
                  </a:lnTo>
                  <a:lnTo>
                    <a:pt x="44" y="43"/>
                  </a:lnTo>
                  <a:lnTo>
                    <a:pt x="0"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38" name="Line 644"/>
            <p:cNvSpPr>
              <a:spLocks noChangeShapeType="1"/>
            </p:cNvSpPr>
            <p:nvPr/>
          </p:nvSpPr>
          <p:spPr bwMode="auto">
            <a:xfrm flipH="1">
              <a:off x="1850" y="904"/>
              <a:ext cx="541" cy="85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39" name="Line 645"/>
            <p:cNvSpPr>
              <a:spLocks noChangeShapeType="1"/>
            </p:cNvSpPr>
            <p:nvPr/>
          </p:nvSpPr>
          <p:spPr bwMode="auto">
            <a:xfrm flipH="1">
              <a:off x="1307" y="1757"/>
              <a:ext cx="543" cy="85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40" name="Freeform 646"/>
            <p:cNvSpPr>
              <a:spLocks/>
            </p:cNvSpPr>
            <p:nvPr/>
          </p:nvSpPr>
          <p:spPr bwMode="auto">
            <a:xfrm>
              <a:off x="1279" y="2576"/>
              <a:ext cx="47" cy="56"/>
            </a:xfrm>
            <a:custGeom>
              <a:avLst/>
              <a:gdLst>
                <a:gd name="T0" fmla="*/ 0 w 43"/>
                <a:gd name="T1" fmla="*/ 61 h 51"/>
                <a:gd name="T2" fmla="*/ 0 w 43"/>
                <a:gd name="T3" fmla="*/ 0 h 51"/>
                <a:gd name="T4" fmla="*/ 51 w 43"/>
                <a:gd name="T5" fmla="*/ 30 h 51"/>
                <a:gd name="T6" fmla="*/ 0 w 43"/>
                <a:gd name="T7" fmla="*/ 6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41" name="Freeform 647"/>
            <p:cNvSpPr>
              <a:spLocks/>
            </p:cNvSpPr>
            <p:nvPr/>
          </p:nvSpPr>
          <p:spPr bwMode="auto">
            <a:xfrm>
              <a:off x="1279" y="2576"/>
              <a:ext cx="47" cy="56"/>
            </a:xfrm>
            <a:custGeom>
              <a:avLst/>
              <a:gdLst>
                <a:gd name="T0" fmla="*/ 0 w 43"/>
                <a:gd name="T1" fmla="*/ 61 h 51"/>
                <a:gd name="T2" fmla="*/ 0 w 43"/>
                <a:gd name="T3" fmla="*/ 0 h 51"/>
                <a:gd name="T4" fmla="*/ 51 w 43"/>
                <a:gd name="T5" fmla="*/ 30 h 51"/>
                <a:gd name="T6" fmla="*/ 0 w 43"/>
                <a:gd name="T7" fmla="*/ 6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42" name="Line 648"/>
            <p:cNvSpPr>
              <a:spLocks noChangeShapeType="1"/>
            </p:cNvSpPr>
            <p:nvPr/>
          </p:nvSpPr>
          <p:spPr bwMode="auto">
            <a:xfrm flipH="1" flipV="1">
              <a:off x="1391" y="2288"/>
              <a:ext cx="16" cy="61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43" name="Line 649"/>
            <p:cNvSpPr>
              <a:spLocks noChangeShapeType="1"/>
            </p:cNvSpPr>
            <p:nvPr/>
          </p:nvSpPr>
          <p:spPr bwMode="auto">
            <a:xfrm flipH="1" flipV="1">
              <a:off x="1373" y="1668"/>
              <a:ext cx="18" cy="62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44" name="Freeform 650"/>
            <p:cNvSpPr>
              <a:spLocks/>
            </p:cNvSpPr>
            <p:nvPr/>
          </p:nvSpPr>
          <p:spPr bwMode="auto">
            <a:xfrm>
              <a:off x="1346" y="1623"/>
              <a:ext cx="47" cy="56"/>
            </a:xfrm>
            <a:custGeom>
              <a:avLst/>
              <a:gdLst>
                <a:gd name="T0" fmla="*/ 21 w 43"/>
                <a:gd name="T1" fmla="*/ 0 h 51"/>
                <a:gd name="T2" fmla="*/ 51 w 43"/>
                <a:gd name="T3" fmla="*/ 52 h 51"/>
                <a:gd name="T4" fmla="*/ 0 w 43"/>
                <a:gd name="T5" fmla="*/ 61 h 51"/>
                <a:gd name="T6" fmla="*/ 21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17" y="0"/>
                  </a:moveTo>
                  <a:lnTo>
                    <a:pt x="43" y="43"/>
                  </a:lnTo>
                  <a:lnTo>
                    <a:pt x="0" y="51"/>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45" name="Freeform 651"/>
            <p:cNvSpPr>
              <a:spLocks/>
            </p:cNvSpPr>
            <p:nvPr/>
          </p:nvSpPr>
          <p:spPr bwMode="auto">
            <a:xfrm>
              <a:off x="1346" y="1623"/>
              <a:ext cx="47" cy="56"/>
            </a:xfrm>
            <a:custGeom>
              <a:avLst/>
              <a:gdLst>
                <a:gd name="T0" fmla="*/ 21 w 43"/>
                <a:gd name="T1" fmla="*/ 0 h 51"/>
                <a:gd name="T2" fmla="*/ 51 w 43"/>
                <a:gd name="T3" fmla="*/ 52 h 51"/>
                <a:gd name="T4" fmla="*/ 0 w 43"/>
                <a:gd name="T5" fmla="*/ 61 h 51"/>
                <a:gd name="T6" fmla="*/ 21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17" y="0"/>
                  </a:moveTo>
                  <a:lnTo>
                    <a:pt x="43" y="43"/>
                  </a:lnTo>
                  <a:lnTo>
                    <a:pt x="0" y="51"/>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46" name="Line 652"/>
            <p:cNvSpPr>
              <a:spLocks noChangeShapeType="1"/>
            </p:cNvSpPr>
            <p:nvPr/>
          </p:nvSpPr>
          <p:spPr bwMode="auto">
            <a:xfrm flipV="1">
              <a:off x="1260" y="2175"/>
              <a:ext cx="52" cy="50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47" name="Line 653"/>
            <p:cNvSpPr>
              <a:spLocks noChangeShapeType="1"/>
            </p:cNvSpPr>
            <p:nvPr/>
          </p:nvSpPr>
          <p:spPr bwMode="auto">
            <a:xfrm flipV="1">
              <a:off x="1312" y="1668"/>
              <a:ext cx="52" cy="50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48" name="Freeform 654"/>
            <p:cNvSpPr>
              <a:spLocks/>
            </p:cNvSpPr>
            <p:nvPr/>
          </p:nvSpPr>
          <p:spPr bwMode="auto">
            <a:xfrm>
              <a:off x="1336" y="1623"/>
              <a:ext cx="47" cy="56"/>
            </a:xfrm>
            <a:custGeom>
              <a:avLst/>
              <a:gdLst>
                <a:gd name="T0" fmla="*/ 31 w 43"/>
                <a:gd name="T1" fmla="*/ 0 h 51"/>
                <a:gd name="T2" fmla="*/ 51 w 43"/>
                <a:gd name="T3" fmla="*/ 61 h 51"/>
                <a:gd name="T4" fmla="*/ 0 w 43"/>
                <a:gd name="T5" fmla="*/ 52 h 51"/>
                <a:gd name="T6" fmla="*/ 31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26" y="0"/>
                  </a:moveTo>
                  <a:lnTo>
                    <a:pt x="43" y="51"/>
                  </a:lnTo>
                  <a:lnTo>
                    <a:pt x="0" y="4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49" name="Freeform 655"/>
            <p:cNvSpPr>
              <a:spLocks/>
            </p:cNvSpPr>
            <p:nvPr/>
          </p:nvSpPr>
          <p:spPr bwMode="auto">
            <a:xfrm>
              <a:off x="1336" y="1623"/>
              <a:ext cx="47" cy="56"/>
            </a:xfrm>
            <a:custGeom>
              <a:avLst/>
              <a:gdLst>
                <a:gd name="T0" fmla="*/ 31 w 43"/>
                <a:gd name="T1" fmla="*/ 0 h 51"/>
                <a:gd name="T2" fmla="*/ 51 w 43"/>
                <a:gd name="T3" fmla="*/ 61 h 51"/>
                <a:gd name="T4" fmla="*/ 0 w 43"/>
                <a:gd name="T5" fmla="*/ 52 h 51"/>
                <a:gd name="T6" fmla="*/ 31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26" y="0"/>
                  </a:moveTo>
                  <a:lnTo>
                    <a:pt x="43" y="51"/>
                  </a:lnTo>
                  <a:lnTo>
                    <a:pt x="0" y="43"/>
                  </a:lnTo>
                  <a:lnTo>
                    <a:pt x="26"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50" name="Line 656"/>
            <p:cNvSpPr>
              <a:spLocks noChangeShapeType="1"/>
            </p:cNvSpPr>
            <p:nvPr/>
          </p:nvSpPr>
          <p:spPr bwMode="auto">
            <a:xfrm flipH="1">
              <a:off x="2271" y="1141"/>
              <a:ext cx="405" cy="1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51" name="Line 657"/>
            <p:cNvSpPr>
              <a:spLocks noChangeShapeType="1"/>
            </p:cNvSpPr>
            <p:nvPr/>
          </p:nvSpPr>
          <p:spPr bwMode="auto">
            <a:xfrm flipH="1">
              <a:off x="1862" y="1277"/>
              <a:ext cx="409" cy="13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52" name="Line 658"/>
            <p:cNvSpPr>
              <a:spLocks noChangeShapeType="1"/>
            </p:cNvSpPr>
            <p:nvPr/>
          </p:nvSpPr>
          <p:spPr bwMode="auto">
            <a:xfrm flipH="1">
              <a:off x="1454" y="1415"/>
              <a:ext cx="408" cy="13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53" name="Freeform 659"/>
            <p:cNvSpPr>
              <a:spLocks/>
            </p:cNvSpPr>
            <p:nvPr/>
          </p:nvSpPr>
          <p:spPr bwMode="auto">
            <a:xfrm>
              <a:off x="1411" y="1519"/>
              <a:ext cx="57" cy="37"/>
            </a:xfrm>
            <a:custGeom>
              <a:avLst/>
              <a:gdLst>
                <a:gd name="T0" fmla="*/ 0 w 52"/>
                <a:gd name="T1" fmla="*/ 40 h 34"/>
                <a:gd name="T2" fmla="*/ 42 w 52"/>
                <a:gd name="T3" fmla="*/ 0 h 34"/>
                <a:gd name="T4" fmla="*/ 62 w 52"/>
                <a:gd name="T5" fmla="*/ 40 h 34"/>
                <a:gd name="T6" fmla="*/ 0 w 52"/>
                <a:gd name="T7" fmla="*/ 4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54" name="Freeform 660"/>
            <p:cNvSpPr>
              <a:spLocks/>
            </p:cNvSpPr>
            <p:nvPr/>
          </p:nvSpPr>
          <p:spPr bwMode="auto">
            <a:xfrm>
              <a:off x="1411" y="1519"/>
              <a:ext cx="57" cy="37"/>
            </a:xfrm>
            <a:custGeom>
              <a:avLst/>
              <a:gdLst>
                <a:gd name="T0" fmla="*/ 0 w 52"/>
                <a:gd name="T1" fmla="*/ 40 h 34"/>
                <a:gd name="T2" fmla="*/ 42 w 52"/>
                <a:gd name="T3" fmla="*/ 0 h 34"/>
                <a:gd name="T4" fmla="*/ 62 w 52"/>
                <a:gd name="T5" fmla="*/ 40 h 34"/>
                <a:gd name="T6" fmla="*/ 0 w 52"/>
                <a:gd name="T7" fmla="*/ 4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55" name="Line 661"/>
            <p:cNvSpPr>
              <a:spLocks noChangeShapeType="1"/>
            </p:cNvSpPr>
            <p:nvPr/>
          </p:nvSpPr>
          <p:spPr bwMode="auto">
            <a:xfrm flipV="1">
              <a:off x="831" y="1660"/>
              <a:ext cx="228" cy="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56" name="Line 662"/>
            <p:cNvSpPr>
              <a:spLocks noChangeShapeType="1"/>
            </p:cNvSpPr>
            <p:nvPr/>
          </p:nvSpPr>
          <p:spPr bwMode="auto">
            <a:xfrm flipV="1">
              <a:off x="1059" y="1601"/>
              <a:ext cx="230" cy="5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57" name="Freeform 663"/>
            <p:cNvSpPr>
              <a:spLocks/>
            </p:cNvSpPr>
            <p:nvPr/>
          </p:nvSpPr>
          <p:spPr bwMode="auto">
            <a:xfrm>
              <a:off x="1270" y="1575"/>
              <a:ext cx="56" cy="48"/>
            </a:xfrm>
            <a:custGeom>
              <a:avLst/>
              <a:gdLst>
                <a:gd name="T0" fmla="*/ 61 w 51"/>
                <a:gd name="T1" fmla="*/ 11 h 44"/>
                <a:gd name="T2" fmla="*/ 10 w 51"/>
                <a:gd name="T3" fmla="*/ 52 h 44"/>
                <a:gd name="T4" fmla="*/ 0 w 51"/>
                <a:gd name="T5" fmla="*/ 0 h 44"/>
                <a:gd name="T6" fmla="*/ 61 w 51"/>
                <a:gd name="T7" fmla="*/ 1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9"/>
                  </a:moveTo>
                  <a:lnTo>
                    <a:pt x="8" y="44"/>
                  </a:lnTo>
                  <a:lnTo>
                    <a:pt x="0" y="0"/>
                  </a:lnTo>
                  <a:lnTo>
                    <a:pt x="5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58" name="Freeform 664"/>
            <p:cNvSpPr>
              <a:spLocks/>
            </p:cNvSpPr>
            <p:nvPr/>
          </p:nvSpPr>
          <p:spPr bwMode="auto">
            <a:xfrm>
              <a:off x="1270" y="1575"/>
              <a:ext cx="56" cy="48"/>
            </a:xfrm>
            <a:custGeom>
              <a:avLst/>
              <a:gdLst>
                <a:gd name="T0" fmla="*/ 61 w 51"/>
                <a:gd name="T1" fmla="*/ 11 h 44"/>
                <a:gd name="T2" fmla="*/ 10 w 51"/>
                <a:gd name="T3" fmla="*/ 52 h 44"/>
                <a:gd name="T4" fmla="*/ 0 w 51"/>
                <a:gd name="T5" fmla="*/ 0 h 44"/>
                <a:gd name="T6" fmla="*/ 61 w 51"/>
                <a:gd name="T7" fmla="*/ 1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9"/>
                  </a:moveTo>
                  <a:lnTo>
                    <a:pt x="8" y="44"/>
                  </a:lnTo>
                  <a:lnTo>
                    <a:pt x="0" y="0"/>
                  </a:lnTo>
                  <a:lnTo>
                    <a:pt x="51" y="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59" name="Line 665"/>
            <p:cNvSpPr>
              <a:spLocks noChangeShapeType="1"/>
            </p:cNvSpPr>
            <p:nvPr/>
          </p:nvSpPr>
          <p:spPr bwMode="auto">
            <a:xfrm flipV="1">
              <a:off x="951" y="2161"/>
              <a:ext cx="2" cy="17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60" name="Freeform 666"/>
            <p:cNvSpPr>
              <a:spLocks/>
            </p:cNvSpPr>
            <p:nvPr/>
          </p:nvSpPr>
          <p:spPr bwMode="auto">
            <a:xfrm>
              <a:off x="911" y="2114"/>
              <a:ext cx="66" cy="55"/>
            </a:xfrm>
            <a:custGeom>
              <a:avLst/>
              <a:gdLst>
                <a:gd name="T0" fmla="*/ 41 w 61"/>
                <a:gd name="T1" fmla="*/ 0 h 51"/>
                <a:gd name="T2" fmla="*/ 0 w 61"/>
                <a:gd name="T3" fmla="*/ 59 h 51"/>
                <a:gd name="T4" fmla="*/ 71 w 61"/>
                <a:gd name="T5" fmla="*/ 59 h 51"/>
                <a:gd name="T6" fmla="*/ 41 w 6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1">
                  <a:moveTo>
                    <a:pt x="35" y="0"/>
                  </a:moveTo>
                  <a:lnTo>
                    <a:pt x="0" y="51"/>
                  </a:lnTo>
                  <a:lnTo>
                    <a:pt x="61" y="51"/>
                  </a:lnTo>
                  <a:lnTo>
                    <a:pt x="3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61" name="Freeform 667"/>
            <p:cNvSpPr>
              <a:spLocks/>
            </p:cNvSpPr>
            <p:nvPr/>
          </p:nvSpPr>
          <p:spPr bwMode="auto">
            <a:xfrm>
              <a:off x="911" y="2114"/>
              <a:ext cx="66" cy="55"/>
            </a:xfrm>
            <a:custGeom>
              <a:avLst/>
              <a:gdLst>
                <a:gd name="T0" fmla="*/ 41 w 61"/>
                <a:gd name="T1" fmla="*/ 0 h 51"/>
                <a:gd name="T2" fmla="*/ 0 w 61"/>
                <a:gd name="T3" fmla="*/ 59 h 51"/>
                <a:gd name="T4" fmla="*/ 71 w 61"/>
                <a:gd name="T5" fmla="*/ 59 h 51"/>
                <a:gd name="T6" fmla="*/ 41 w 6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1">
                  <a:moveTo>
                    <a:pt x="35" y="0"/>
                  </a:moveTo>
                  <a:lnTo>
                    <a:pt x="0" y="51"/>
                  </a:lnTo>
                  <a:lnTo>
                    <a:pt x="61" y="51"/>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62" name="Line 668"/>
            <p:cNvSpPr>
              <a:spLocks noChangeShapeType="1"/>
            </p:cNvSpPr>
            <p:nvPr/>
          </p:nvSpPr>
          <p:spPr bwMode="auto">
            <a:xfrm flipV="1">
              <a:off x="951" y="2118"/>
              <a:ext cx="28" cy="21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63" name="Line 669"/>
            <p:cNvSpPr>
              <a:spLocks noChangeShapeType="1"/>
            </p:cNvSpPr>
            <p:nvPr/>
          </p:nvSpPr>
          <p:spPr bwMode="auto">
            <a:xfrm flipV="1">
              <a:off x="979" y="1900"/>
              <a:ext cx="27" cy="21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64" name="Freeform 670"/>
            <p:cNvSpPr>
              <a:spLocks/>
            </p:cNvSpPr>
            <p:nvPr/>
          </p:nvSpPr>
          <p:spPr bwMode="auto">
            <a:xfrm>
              <a:off x="977" y="1858"/>
              <a:ext cx="47" cy="57"/>
            </a:xfrm>
            <a:custGeom>
              <a:avLst/>
              <a:gdLst>
                <a:gd name="T0" fmla="*/ 31 w 43"/>
                <a:gd name="T1" fmla="*/ 0 h 52"/>
                <a:gd name="T2" fmla="*/ 51 w 43"/>
                <a:gd name="T3" fmla="*/ 62 h 52"/>
                <a:gd name="T4" fmla="*/ 0 w 43"/>
                <a:gd name="T5" fmla="*/ 53 h 52"/>
                <a:gd name="T6" fmla="*/ 3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0"/>
                  </a:moveTo>
                  <a:lnTo>
                    <a:pt x="43" y="52"/>
                  </a:lnTo>
                  <a:lnTo>
                    <a:pt x="0" y="44"/>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65" name="Freeform 671"/>
            <p:cNvSpPr>
              <a:spLocks/>
            </p:cNvSpPr>
            <p:nvPr/>
          </p:nvSpPr>
          <p:spPr bwMode="auto">
            <a:xfrm>
              <a:off x="977" y="1858"/>
              <a:ext cx="47" cy="57"/>
            </a:xfrm>
            <a:custGeom>
              <a:avLst/>
              <a:gdLst>
                <a:gd name="T0" fmla="*/ 31 w 43"/>
                <a:gd name="T1" fmla="*/ 0 h 52"/>
                <a:gd name="T2" fmla="*/ 51 w 43"/>
                <a:gd name="T3" fmla="*/ 62 h 52"/>
                <a:gd name="T4" fmla="*/ 0 w 43"/>
                <a:gd name="T5" fmla="*/ 53 h 52"/>
                <a:gd name="T6" fmla="*/ 3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0"/>
                  </a:moveTo>
                  <a:lnTo>
                    <a:pt x="43" y="52"/>
                  </a:lnTo>
                  <a:lnTo>
                    <a:pt x="0" y="44"/>
                  </a:lnTo>
                  <a:lnTo>
                    <a:pt x="26"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66" name="Line 672"/>
            <p:cNvSpPr>
              <a:spLocks noChangeShapeType="1"/>
            </p:cNvSpPr>
            <p:nvPr/>
          </p:nvSpPr>
          <p:spPr bwMode="auto">
            <a:xfrm>
              <a:off x="3170" y="1146"/>
              <a:ext cx="219" cy="154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67" name="Freeform 673"/>
            <p:cNvSpPr>
              <a:spLocks/>
            </p:cNvSpPr>
            <p:nvPr/>
          </p:nvSpPr>
          <p:spPr bwMode="auto">
            <a:xfrm>
              <a:off x="3365" y="2670"/>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68" name="Freeform 674"/>
            <p:cNvSpPr>
              <a:spLocks/>
            </p:cNvSpPr>
            <p:nvPr/>
          </p:nvSpPr>
          <p:spPr bwMode="auto">
            <a:xfrm>
              <a:off x="3365" y="2670"/>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69" name="Freeform 675"/>
            <p:cNvSpPr>
              <a:spLocks/>
            </p:cNvSpPr>
            <p:nvPr/>
          </p:nvSpPr>
          <p:spPr bwMode="auto">
            <a:xfrm>
              <a:off x="3096" y="1173"/>
              <a:ext cx="142" cy="140"/>
            </a:xfrm>
            <a:custGeom>
              <a:avLst/>
              <a:gdLst>
                <a:gd name="T0" fmla="*/ 155 w 130"/>
                <a:gd name="T1" fmla="*/ 78 h 128"/>
                <a:gd name="T2" fmla="*/ 155 w 130"/>
                <a:gd name="T3" fmla="*/ 78 h 128"/>
                <a:gd name="T4" fmla="*/ 152 w 130"/>
                <a:gd name="T5" fmla="*/ 62 h 128"/>
                <a:gd name="T6" fmla="*/ 146 w 130"/>
                <a:gd name="T7" fmla="*/ 47 h 128"/>
                <a:gd name="T8" fmla="*/ 142 w 130"/>
                <a:gd name="T9" fmla="*/ 35 h 128"/>
                <a:gd name="T10" fmla="*/ 131 w 130"/>
                <a:gd name="T11" fmla="*/ 24 h 128"/>
                <a:gd name="T12" fmla="*/ 121 w 130"/>
                <a:gd name="T13" fmla="*/ 13 h 128"/>
                <a:gd name="T14" fmla="*/ 108 w 130"/>
                <a:gd name="T15" fmla="*/ 5 h 128"/>
                <a:gd name="T16" fmla="*/ 93 w 130"/>
                <a:gd name="T17" fmla="*/ 3 h 128"/>
                <a:gd name="T18" fmla="*/ 78 w 130"/>
                <a:gd name="T19" fmla="*/ 0 h 128"/>
                <a:gd name="T20" fmla="*/ 78 w 130"/>
                <a:gd name="T21" fmla="*/ 0 h 128"/>
                <a:gd name="T22" fmla="*/ 62 w 130"/>
                <a:gd name="T23" fmla="*/ 3 h 128"/>
                <a:gd name="T24" fmla="*/ 49 w 130"/>
                <a:gd name="T25" fmla="*/ 5 h 128"/>
                <a:gd name="T26" fmla="*/ 36 w 130"/>
                <a:gd name="T27" fmla="*/ 13 h 128"/>
                <a:gd name="T28" fmla="*/ 24 w 130"/>
                <a:gd name="T29" fmla="*/ 24 h 128"/>
                <a:gd name="T30" fmla="*/ 15 w 130"/>
                <a:gd name="T31" fmla="*/ 35 h 128"/>
                <a:gd name="T32" fmla="*/ 9 w 130"/>
                <a:gd name="T33" fmla="*/ 47 h 128"/>
                <a:gd name="T34" fmla="*/ 2 w 130"/>
                <a:gd name="T35" fmla="*/ 62 h 128"/>
                <a:gd name="T36" fmla="*/ 0 w 130"/>
                <a:gd name="T37" fmla="*/ 78 h 128"/>
                <a:gd name="T38" fmla="*/ 0 w 130"/>
                <a:gd name="T39" fmla="*/ 78 h 128"/>
                <a:gd name="T40" fmla="*/ 2 w 130"/>
                <a:gd name="T41" fmla="*/ 93 h 128"/>
                <a:gd name="T42" fmla="*/ 9 w 130"/>
                <a:gd name="T43" fmla="*/ 106 h 128"/>
                <a:gd name="T44" fmla="*/ 15 w 130"/>
                <a:gd name="T45" fmla="*/ 119 h 128"/>
                <a:gd name="T46" fmla="*/ 24 w 130"/>
                <a:gd name="T47" fmla="*/ 132 h 128"/>
                <a:gd name="T48" fmla="*/ 36 w 130"/>
                <a:gd name="T49" fmla="*/ 140 h 128"/>
                <a:gd name="T50" fmla="*/ 49 w 130"/>
                <a:gd name="T51" fmla="*/ 148 h 128"/>
                <a:gd name="T52" fmla="*/ 62 w 130"/>
                <a:gd name="T53" fmla="*/ 153 h 128"/>
                <a:gd name="T54" fmla="*/ 78 w 130"/>
                <a:gd name="T55" fmla="*/ 153 h 128"/>
                <a:gd name="T56" fmla="*/ 78 w 130"/>
                <a:gd name="T57" fmla="*/ 153 h 128"/>
                <a:gd name="T58" fmla="*/ 93 w 130"/>
                <a:gd name="T59" fmla="*/ 153 h 128"/>
                <a:gd name="T60" fmla="*/ 108 w 130"/>
                <a:gd name="T61" fmla="*/ 148 h 128"/>
                <a:gd name="T62" fmla="*/ 121 w 130"/>
                <a:gd name="T63" fmla="*/ 140 h 128"/>
                <a:gd name="T64" fmla="*/ 131 w 130"/>
                <a:gd name="T65" fmla="*/ 132 h 128"/>
                <a:gd name="T66" fmla="*/ 142 w 130"/>
                <a:gd name="T67" fmla="*/ 119 h 128"/>
                <a:gd name="T68" fmla="*/ 146 w 130"/>
                <a:gd name="T69" fmla="*/ 106 h 128"/>
                <a:gd name="T70" fmla="*/ 152 w 130"/>
                <a:gd name="T71" fmla="*/ 93 h 128"/>
                <a:gd name="T72" fmla="*/ 155 w 130"/>
                <a:gd name="T73" fmla="*/ 78 h 128"/>
                <a:gd name="T74" fmla="*/ 155 w 130"/>
                <a:gd name="T75" fmla="*/ 78 h 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0" h="128">
                  <a:moveTo>
                    <a:pt x="130" y="65"/>
                  </a:moveTo>
                  <a:lnTo>
                    <a:pt x="130" y="65"/>
                  </a:lnTo>
                  <a:lnTo>
                    <a:pt x="127" y="52"/>
                  </a:lnTo>
                  <a:lnTo>
                    <a:pt x="123" y="39"/>
                  </a:lnTo>
                  <a:lnTo>
                    <a:pt x="119" y="29"/>
                  </a:lnTo>
                  <a:lnTo>
                    <a:pt x="110" y="20"/>
                  </a:lnTo>
                  <a:lnTo>
                    <a:pt x="102" y="11"/>
                  </a:lnTo>
                  <a:lnTo>
                    <a:pt x="91" y="5"/>
                  </a:lnTo>
                  <a:lnTo>
                    <a:pt x="78" y="3"/>
                  </a:lnTo>
                  <a:lnTo>
                    <a:pt x="65" y="0"/>
                  </a:lnTo>
                  <a:lnTo>
                    <a:pt x="52" y="3"/>
                  </a:lnTo>
                  <a:lnTo>
                    <a:pt x="41" y="5"/>
                  </a:lnTo>
                  <a:lnTo>
                    <a:pt x="30" y="11"/>
                  </a:lnTo>
                  <a:lnTo>
                    <a:pt x="20" y="20"/>
                  </a:lnTo>
                  <a:lnTo>
                    <a:pt x="13" y="29"/>
                  </a:lnTo>
                  <a:lnTo>
                    <a:pt x="7" y="39"/>
                  </a:lnTo>
                  <a:lnTo>
                    <a:pt x="2" y="52"/>
                  </a:lnTo>
                  <a:lnTo>
                    <a:pt x="0" y="65"/>
                  </a:lnTo>
                  <a:lnTo>
                    <a:pt x="2" y="78"/>
                  </a:lnTo>
                  <a:lnTo>
                    <a:pt x="7" y="89"/>
                  </a:lnTo>
                  <a:lnTo>
                    <a:pt x="13" y="100"/>
                  </a:lnTo>
                  <a:lnTo>
                    <a:pt x="20" y="111"/>
                  </a:lnTo>
                  <a:lnTo>
                    <a:pt x="30" y="117"/>
                  </a:lnTo>
                  <a:lnTo>
                    <a:pt x="41" y="123"/>
                  </a:lnTo>
                  <a:lnTo>
                    <a:pt x="52" y="128"/>
                  </a:lnTo>
                  <a:lnTo>
                    <a:pt x="65" y="128"/>
                  </a:lnTo>
                  <a:lnTo>
                    <a:pt x="78" y="128"/>
                  </a:lnTo>
                  <a:lnTo>
                    <a:pt x="91" y="123"/>
                  </a:lnTo>
                  <a:lnTo>
                    <a:pt x="102" y="117"/>
                  </a:lnTo>
                  <a:lnTo>
                    <a:pt x="110" y="111"/>
                  </a:lnTo>
                  <a:lnTo>
                    <a:pt x="119" y="100"/>
                  </a:lnTo>
                  <a:lnTo>
                    <a:pt x="123" y="89"/>
                  </a:lnTo>
                  <a:lnTo>
                    <a:pt x="127" y="78"/>
                  </a:lnTo>
                  <a:lnTo>
                    <a:pt x="130" y="65"/>
                  </a:lnTo>
                  <a:close/>
                </a:path>
              </a:pathLst>
            </a:custGeom>
            <a:noFill/>
            <a:ln w="20638">
              <a:solidFill>
                <a:srgbClr val="5AAAC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70" name="Line 676"/>
            <p:cNvSpPr>
              <a:spLocks noChangeShapeType="1"/>
            </p:cNvSpPr>
            <p:nvPr/>
          </p:nvSpPr>
          <p:spPr bwMode="auto">
            <a:xfrm flipV="1">
              <a:off x="2395" y="2075"/>
              <a:ext cx="1508" cy="16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71" name="Freeform 677"/>
            <p:cNvSpPr>
              <a:spLocks/>
            </p:cNvSpPr>
            <p:nvPr/>
          </p:nvSpPr>
          <p:spPr bwMode="auto">
            <a:xfrm>
              <a:off x="3866" y="2037"/>
              <a:ext cx="57" cy="57"/>
            </a:xfrm>
            <a:custGeom>
              <a:avLst/>
              <a:gdLst>
                <a:gd name="T0" fmla="*/ 62 w 52"/>
                <a:gd name="T1" fmla="*/ 0 h 52"/>
                <a:gd name="T2" fmla="*/ 52 w 52"/>
                <a:gd name="T3" fmla="*/ 62 h 52"/>
                <a:gd name="T4" fmla="*/ 0 w 52"/>
                <a:gd name="T5" fmla="*/ 22 h 52"/>
                <a:gd name="T6" fmla="*/ 6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43" y="52"/>
                  </a:lnTo>
                  <a:lnTo>
                    <a:pt x="0" y="18"/>
                  </a:lnTo>
                  <a:lnTo>
                    <a:pt x="5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2" name="Freeform 678"/>
            <p:cNvSpPr>
              <a:spLocks/>
            </p:cNvSpPr>
            <p:nvPr/>
          </p:nvSpPr>
          <p:spPr bwMode="auto">
            <a:xfrm>
              <a:off x="3866" y="2037"/>
              <a:ext cx="57" cy="57"/>
            </a:xfrm>
            <a:custGeom>
              <a:avLst/>
              <a:gdLst>
                <a:gd name="T0" fmla="*/ 62 w 52"/>
                <a:gd name="T1" fmla="*/ 0 h 52"/>
                <a:gd name="T2" fmla="*/ 52 w 52"/>
                <a:gd name="T3" fmla="*/ 62 h 52"/>
                <a:gd name="T4" fmla="*/ 0 w 52"/>
                <a:gd name="T5" fmla="*/ 22 h 52"/>
                <a:gd name="T6" fmla="*/ 6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43" y="52"/>
                  </a:lnTo>
                  <a:lnTo>
                    <a:pt x="0" y="18"/>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3" name="Freeform 679"/>
            <p:cNvSpPr>
              <a:spLocks/>
            </p:cNvSpPr>
            <p:nvPr/>
          </p:nvSpPr>
          <p:spPr bwMode="auto">
            <a:xfrm>
              <a:off x="3330" y="2802"/>
              <a:ext cx="139" cy="141"/>
            </a:xfrm>
            <a:custGeom>
              <a:avLst/>
              <a:gdLst>
                <a:gd name="T0" fmla="*/ 152 w 127"/>
                <a:gd name="T1" fmla="*/ 78 h 129"/>
                <a:gd name="T2" fmla="*/ 152 w 127"/>
                <a:gd name="T3" fmla="*/ 78 h 129"/>
                <a:gd name="T4" fmla="*/ 150 w 127"/>
                <a:gd name="T5" fmla="*/ 62 h 129"/>
                <a:gd name="T6" fmla="*/ 148 w 127"/>
                <a:gd name="T7" fmla="*/ 47 h 129"/>
                <a:gd name="T8" fmla="*/ 139 w 127"/>
                <a:gd name="T9" fmla="*/ 34 h 129"/>
                <a:gd name="T10" fmla="*/ 129 w 127"/>
                <a:gd name="T11" fmla="*/ 23 h 129"/>
                <a:gd name="T12" fmla="*/ 118 w 127"/>
                <a:gd name="T13" fmla="*/ 13 h 129"/>
                <a:gd name="T14" fmla="*/ 105 w 127"/>
                <a:gd name="T15" fmla="*/ 8 h 129"/>
                <a:gd name="T16" fmla="*/ 90 w 127"/>
                <a:gd name="T17" fmla="*/ 2 h 129"/>
                <a:gd name="T18" fmla="*/ 74 w 127"/>
                <a:gd name="T19" fmla="*/ 0 h 129"/>
                <a:gd name="T20" fmla="*/ 74 w 127"/>
                <a:gd name="T21" fmla="*/ 0 h 129"/>
                <a:gd name="T22" fmla="*/ 62 w 127"/>
                <a:gd name="T23" fmla="*/ 2 h 129"/>
                <a:gd name="T24" fmla="*/ 47 w 127"/>
                <a:gd name="T25" fmla="*/ 8 h 129"/>
                <a:gd name="T26" fmla="*/ 34 w 127"/>
                <a:gd name="T27" fmla="*/ 13 h 129"/>
                <a:gd name="T28" fmla="*/ 23 w 127"/>
                <a:gd name="T29" fmla="*/ 23 h 129"/>
                <a:gd name="T30" fmla="*/ 13 w 127"/>
                <a:gd name="T31" fmla="*/ 34 h 129"/>
                <a:gd name="T32" fmla="*/ 4 w 127"/>
                <a:gd name="T33" fmla="*/ 47 h 129"/>
                <a:gd name="T34" fmla="*/ 2 w 127"/>
                <a:gd name="T35" fmla="*/ 62 h 129"/>
                <a:gd name="T36" fmla="*/ 0 w 127"/>
                <a:gd name="T37" fmla="*/ 78 h 129"/>
                <a:gd name="T38" fmla="*/ 0 w 127"/>
                <a:gd name="T39" fmla="*/ 78 h 129"/>
                <a:gd name="T40" fmla="*/ 2 w 127"/>
                <a:gd name="T41" fmla="*/ 92 h 129"/>
                <a:gd name="T42" fmla="*/ 4 w 127"/>
                <a:gd name="T43" fmla="*/ 107 h 129"/>
                <a:gd name="T44" fmla="*/ 13 w 127"/>
                <a:gd name="T45" fmla="*/ 120 h 129"/>
                <a:gd name="T46" fmla="*/ 23 w 127"/>
                <a:gd name="T47" fmla="*/ 131 h 129"/>
                <a:gd name="T48" fmla="*/ 34 w 127"/>
                <a:gd name="T49" fmla="*/ 142 h 129"/>
                <a:gd name="T50" fmla="*/ 47 w 127"/>
                <a:gd name="T51" fmla="*/ 146 h 129"/>
                <a:gd name="T52" fmla="*/ 62 w 127"/>
                <a:gd name="T53" fmla="*/ 152 h 129"/>
                <a:gd name="T54" fmla="*/ 74 w 127"/>
                <a:gd name="T55" fmla="*/ 154 h 129"/>
                <a:gd name="T56" fmla="*/ 74 w 127"/>
                <a:gd name="T57" fmla="*/ 154 h 129"/>
                <a:gd name="T58" fmla="*/ 90 w 127"/>
                <a:gd name="T59" fmla="*/ 152 h 129"/>
                <a:gd name="T60" fmla="*/ 105 w 127"/>
                <a:gd name="T61" fmla="*/ 146 h 129"/>
                <a:gd name="T62" fmla="*/ 118 w 127"/>
                <a:gd name="T63" fmla="*/ 142 h 129"/>
                <a:gd name="T64" fmla="*/ 129 w 127"/>
                <a:gd name="T65" fmla="*/ 131 h 129"/>
                <a:gd name="T66" fmla="*/ 139 w 127"/>
                <a:gd name="T67" fmla="*/ 120 h 129"/>
                <a:gd name="T68" fmla="*/ 148 w 127"/>
                <a:gd name="T69" fmla="*/ 107 h 129"/>
                <a:gd name="T70" fmla="*/ 150 w 127"/>
                <a:gd name="T71" fmla="*/ 92 h 129"/>
                <a:gd name="T72" fmla="*/ 152 w 127"/>
                <a:gd name="T73" fmla="*/ 78 h 129"/>
                <a:gd name="T74" fmla="*/ 152 w 127"/>
                <a:gd name="T75" fmla="*/ 78 h 1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29">
                  <a:moveTo>
                    <a:pt x="127" y="65"/>
                  </a:moveTo>
                  <a:lnTo>
                    <a:pt x="127" y="65"/>
                  </a:lnTo>
                  <a:lnTo>
                    <a:pt x="125" y="52"/>
                  </a:lnTo>
                  <a:lnTo>
                    <a:pt x="123" y="39"/>
                  </a:lnTo>
                  <a:lnTo>
                    <a:pt x="116" y="28"/>
                  </a:lnTo>
                  <a:lnTo>
                    <a:pt x="108" y="19"/>
                  </a:lnTo>
                  <a:lnTo>
                    <a:pt x="99" y="11"/>
                  </a:lnTo>
                  <a:lnTo>
                    <a:pt x="88" y="6"/>
                  </a:lnTo>
                  <a:lnTo>
                    <a:pt x="75" y="2"/>
                  </a:lnTo>
                  <a:lnTo>
                    <a:pt x="62" y="0"/>
                  </a:lnTo>
                  <a:lnTo>
                    <a:pt x="52" y="2"/>
                  </a:lnTo>
                  <a:lnTo>
                    <a:pt x="39" y="6"/>
                  </a:lnTo>
                  <a:lnTo>
                    <a:pt x="28" y="11"/>
                  </a:lnTo>
                  <a:lnTo>
                    <a:pt x="19" y="19"/>
                  </a:lnTo>
                  <a:lnTo>
                    <a:pt x="11" y="28"/>
                  </a:lnTo>
                  <a:lnTo>
                    <a:pt x="4" y="39"/>
                  </a:lnTo>
                  <a:lnTo>
                    <a:pt x="2" y="52"/>
                  </a:lnTo>
                  <a:lnTo>
                    <a:pt x="0" y="65"/>
                  </a:lnTo>
                  <a:lnTo>
                    <a:pt x="2" y="77"/>
                  </a:lnTo>
                  <a:lnTo>
                    <a:pt x="4" y="90"/>
                  </a:lnTo>
                  <a:lnTo>
                    <a:pt x="11" y="101"/>
                  </a:lnTo>
                  <a:lnTo>
                    <a:pt x="19" y="110"/>
                  </a:lnTo>
                  <a:lnTo>
                    <a:pt x="28" y="119"/>
                  </a:lnTo>
                  <a:lnTo>
                    <a:pt x="39" y="123"/>
                  </a:lnTo>
                  <a:lnTo>
                    <a:pt x="52" y="127"/>
                  </a:lnTo>
                  <a:lnTo>
                    <a:pt x="62" y="129"/>
                  </a:lnTo>
                  <a:lnTo>
                    <a:pt x="75" y="127"/>
                  </a:lnTo>
                  <a:lnTo>
                    <a:pt x="88" y="123"/>
                  </a:lnTo>
                  <a:lnTo>
                    <a:pt x="99" y="119"/>
                  </a:lnTo>
                  <a:lnTo>
                    <a:pt x="108" y="110"/>
                  </a:lnTo>
                  <a:lnTo>
                    <a:pt x="116" y="101"/>
                  </a:lnTo>
                  <a:lnTo>
                    <a:pt x="123" y="90"/>
                  </a:lnTo>
                  <a:lnTo>
                    <a:pt x="125" y="77"/>
                  </a:lnTo>
                  <a:lnTo>
                    <a:pt x="127"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74" name="Line 680"/>
            <p:cNvSpPr>
              <a:spLocks noChangeShapeType="1"/>
            </p:cNvSpPr>
            <p:nvPr/>
          </p:nvSpPr>
          <p:spPr bwMode="auto">
            <a:xfrm>
              <a:off x="831" y="1717"/>
              <a:ext cx="535" cy="111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75" name="Freeform 681"/>
            <p:cNvSpPr>
              <a:spLocks/>
            </p:cNvSpPr>
            <p:nvPr/>
          </p:nvSpPr>
          <p:spPr bwMode="auto">
            <a:xfrm>
              <a:off x="1336" y="2802"/>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 name="Freeform 682"/>
            <p:cNvSpPr>
              <a:spLocks/>
            </p:cNvSpPr>
            <p:nvPr/>
          </p:nvSpPr>
          <p:spPr bwMode="auto">
            <a:xfrm>
              <a:off x="1336" y="2802"/>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7" name="Line 683"/>
            <p:cNvSpPr>
              <a:spLocks noChangeShapeType="1"/>
            </p:cNvSpPr>
            <p:nvPr/>
          </p:nvSpPr>
          <p:spPr bwMode="auto">
            <a:xfrm flipH="1" flipV="1">
              <a:off x="1242" y="2066"/>
              <a:ext cx="344" cy="29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78" name="Line 684"/>
            <p:cNvSpPr>
              <a:spLocks noChangeShapeType="1"/>
            </p:cNvSpPr>
            <p:nvPr/>
          </p:nvSpPr>
          <p:spPr bwMode="auto">
            <a:xfrm flipH="1" flipV="1">
              <a:off x="896" y="1774"/>
              <a:ext cx="346" cy="29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79" name="Freeform 685"/>
            <p:cNvSpPr>
              <a:spLocks/>
            </p:cNvSpPr>
            <p:nvPr/>
          </p:nvSpPr>
          <p:spPr bwMode="auto">
            <a:xfrm>
              <a:off x="864" y="1745"/>
              <a:ext cx="56" cy="57"/>
            </a:xfrm>
            <a:custGeom>
              <a:avLst/>
              <a:gdLst>
                <a:gd name="T0" fmla="*/ 0 w 52"/>
                <a:gd name="T1" fmla="*/ 0 h 52"/>
                <a:gd name="T2" fmla="*/ 60 w 52"/>
                <a:gd name="T3" fmla="*/ 10 h 52"/>
                <a:gd name="T4" fmla="*/ 20 w 52"/>
                <a:gd name="T5" fmla="*/ 6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8"/>
                  </a:lnTo>
                  <a:lnTo>
                    <a:pt x="18"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80" name="Freeform 686"/>
            <p:cNvSpPr>
              <a:spLocks/>
            </p:cNvSpPr>
            <p:nvPr/>
          </p:nvSpPr>
          <p:spPr bwMode="auto">
            <a:xfrm>
              <a:off x="864" y="1745"/>
              <a:ext cx="56" cy="57"/>
            </a:xfrm>
            <a:custGeom>
              <a:avLst/>
              <a:gdLst>
                <a:gd name="T0" fmla="*/ 0 w 52"/>
                <a:gd name="T1" fmla="*/ 0 h 52"/>
                <a:gd name="T2" fmla="*/ 60 w 52"/>
                <a:gd name="T3" fmla="*/ 10 h 52"/>
                <a:gd name="T4" fmla="*/ 20 w 52"/>
                <a:gd name="T5" fmla="*/ 6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8"/>
                  </a:lnTo>
                  <a:lnTo>
                    <a:pt x="18"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81" name="Line 687"/>
            <p:cNvSpPr>
              <a:spLocks noChangeShapeType="1"/>
            </p:cNvSpPr>
            <p:nvPr/>
          </p:nvSpPr>
          <p:spPr bwMode="auto">
            <a:xfrm flipV="1">
              <a:off x="1175" y="1865"/>
              <a:ext cx="300" cy="56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82" name="Line 688"/>
            <p:cNvSpPr>
              <a:spLocks noChangeShapeType="1"/>
            </p:cNvSpPr>
            <p:nvPr/>
          </p:nvSpPr>
          <p:spPr bwMode="auto">
            <a:xfrm flipV="1">
              <a:off x="1475" y="1299"/>
              <a:ext cx="299" cy="56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83" name="Freeform 689"/>
            <p:cNvSpPr>
              <a:spLocks/>
            </p:cNvSpPr>
            <p:nvPr/>
          </p:nvSpPr>
          <p:spPr bwMode="auto">
            <a:xfrm>
              <a:off x="1742" y="1254"/>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84" name="Freeform 690"/>
            <p:cNvSpPr>
              <a:spLocks/>
            </p:cNvSpPr>
            <p:nvPr/>
          </p:nvSpPr>
          <p:spPr bwMode="auto">
            <a:xfrm>
              <a:off x="1742" y="1254"/>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85" name="Line 691"/>
            <p:cNvSpPr>
              <a:spLocks noChangeShapeType="1"/>
            </p:cNvSpPr>
            <p:nvPr/>
          </p:nvSpPr>
          <p:spPr bwMode="auto">
            <a:xfrm flipH="1" flipV="1">
              <a:off x="1307" y="2755"/>
              <a:ext cx="100" cy="15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86" name="Freeform 692"/>
            <p:cNvSpPr>
              <a:spLocks/>
            </p:cNvSpPr>
            <p:nvPr/>
          </p:nvSpPr>
          <p:spPr bwMode="auto">
            <a:xfrm>
              <a:off x="1279" y="2717"/>
              <a:ext cx="47" cy="57"/>
            </a:xfrm>
            <a:custGeom>
              <a:avLst/>
              <a:gdLst>
                <a:gd name="T0" fmla="*/ 0 w 43"/>
                <a:gd name="T1" fmla="*/ 0 h 52"/>
                <a:gd name="T2" fmla="*/ 51 w 43"/>
                <a:gd name="T3" fmla="*/ 32 h 52"/>
                <a:gd name="T4" fmla="*/ 0 w 43"/>
                <a:gd name="T5" fmla="*/ 6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26"/>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87" name="Freeform 693"/>
            <p:cNvSpPr>
              <a:spLocks/>
            </p:cNvSpPr>
            <p:nvPr/>
          </p:nvSpPr>
          <p:spPr bwMode="auto">
            <a:xfrm>
              <a:off x="1279" y="2717"/>
              <a:ext cx="47" cy="57"/>
            </a:xfrm>
            <a:custGeom>
              <a:avLst/>
              <a:gdLst>
                <a:gd name="T0" fmla="*/ 0 w 43"/>
                <a:gd name="T1" fmla="*/ 0 h 52"/>
                <a:gd name="T2" fmla="*/ 51 w 43"/>
                <a:gd name="T3" fmla="*/ 32 h 52"/>
                <a:gd name="T4" fmla="*/ 0 w 43"/>
                <a:gd name="T5" fmla="*/ 6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26"/>
                  </a:lnTo>
                  <a:lnTo>
                    <a:pt x="0"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88" name="Freeform 694"/>
            <p:cNvSpPr>
              <a:spLocks/>
            </p:cNvSpPr>
            <p:nvPr/>
          </p:nvSpPr>
          <p:spPr bwMode="auto">
            <a:xfrm>
              <a:off x="1189" y="2707"/>
              <a:ext cx="139" cy="142"/>
            </a:xfrm>
            <a:custGeom>
              <a:avLst/>
              <a:gdLst>
                <a:gd name="T0" fmla="*/ 152 w 127"/>
                <a:gd name="T1" fmla="*/ 78 h 130"/>
                <a:gd name="T2" fmla="*/ 152 w 127"/>
                <a:gd name="T3" fmla="*/ 78 h 130"/>
                <a:gd name="T4" fmla="*/ 150 w 127"/>
                <a:gd name="T5" fmla="*/ 62 h 130"/>
                <a:gd name="T6" fmla="*/ 148 w 127"/>
                <a:gd name="T7" fmla="*/ 47 h 130"/>
                <a:gd name="T8" fmla="*/ 140 w 127"/>
                <a:gd name="T9" fmla="*/ 35 h 130"/>
                <a:gd name="T10" fmla="*/ 129 w 127"/>
                <a:gd name="T11" fmla="*/ 24 h 130"/>
                <a:gd name="T12" fmla="*/ 118 w 127"/>
                <a:gd name="T13" fmla="*/ 13 h 130"/>
                <a:gd name="T14" fmla="*/ 106 w 127"/>
                <a:gd name="T15" fmla="*/ 9 h 130"/>
                <a:gd name="T16" fmla="*/ 91 w 127"/>
                <a:gd name="T17" fmla="*/ 3 h 130"/>
                <a:gd name="T18" fmla="*/ 76 w 127"/>
                <a:gd name="T19" fmla="*/ 0 h 130"/>
                <a:gd name="T20" fmla="*/ 76 w 127"/>
                <a:gd name="T21" fmla="*/ 0 h 130"/>
                <a:gd name="T22" fmla="*/ 60 w 127"/>
                <a:gd name="T23" fmla="*/ 3 h 130"/>
                <a:gd name="T24" fmla="*/ 47 w 127"/>
                <a:gd name="T25" fmla="*/ 9 h 130"/>
                <a:gd name="T26" fmla="*/ 34 w 127"/>
                <a:gd name="T27" fmla="*/ 13 h 130"/>
                <a:gd name="T28" fmla="*/ 21 w 127"/>
                <a:gd name="T29" fmla="*/ 24 h 130"/>
                <a:gd name="T30" fmla="*/ 13 w 127"/>
                <a:gd name="T31" fmla="*/ 35 h 130"/>
                <a:gd name="T32" fmla="*/ 4 w 127"/>
                <a:gd name="T33" fmla="*/ 47 h 130"/>
                <a:gd name="T34" fmla="*/ 0 w 127"/>
                <a:gd name="T35" fmla="*/ 62 h 130"/>
                <a:gd name="T36" fmla="*/ 0 w 127"/>
                <a:gd name="T37" fmla="*/ 78 h 130"/>
                <a:gd name="T38" fmla="*/ 0 w 127"/>
                <a:gd name="T39" fmla="*/ 78 h 130"/>
                <a:gd name="T40" fmla="*/ 0 w 127"/>
                <a:gd name="T41" fmla="*/ 93 h 130"/>
                <a:gd name="T42" fmla="*/ 4 w 127"/>
                <a:gd name="T43" fmla="*/ 108 h 130"/>
                <a:gd name="T44" fmla="*/ 13 w 127"/>
                <a:gd name="T45" fmla="*/ 121 h 130"/>
                <a:gd name="T46" fmla="*/ 21 w 127"/>
                <a:gd name="T47" fmla="*/ 132 h 130"/>
                <a:gd name="T48" fmla="*/ 34 w 127"/>
                <a:gd name="T49" fmla="*/ 142 h 130"/>
                <a:gd name="T50" fmla="*/ 47 w 127"/>
                <a:gd name="T51" fmla="*/ 146 h 130"/>
                <a:gd name="T52" fmla="*/ 60 w 127"/>
                <a:gd name="T53" fmla="*/ 153 h 130"/>
                <a:gd name="T54" fmla="*/ 76 w 127"/>
                <a:gd name="T55" fmla="*/ 155 h 130"/>
                <a:gd name="T56" fmla="*/ 76 w 127"/>
                <a:gd name="T57" fmla="*/ 155 h 130"/>
                <a:gd name="T58" fmla="*/ 91 w 127"/>
                <a:gd name="T59" fmla="*/ 153 h 130"/>
                <a:gd name="T60" fmla="*/ 106 w 127"/>
                <a:gd name="T61" fmla="*/ 146 h 130"/>
                <a:gd name="T62" fmla="*/ 118 w 127"/>
                <a:gd name="T63" fmla="*/ 142 h 130"/>
                <a:gd name="T64" fmla="*/ 129 w 127"/>
                <a:gd name="T65" fmla="*/ 132 h 130"/>
                <a:gd name="T66" fmla="*/ 140 w 127"/>
                <a:gd name="T67" fmla="*/ 121 h 130"/>
                <a:gd name="T68" fmla="*/ 148 w 127"/>
                <a:gd name="T69" fmla="*/ 108 h 130"/>
                <a:gd name="T70" fmla="*/ 150 w 127"/>
                <a:gd name="T71" fmla="*/ 93 h 130"/>
                <a:gd name="T72" fmla="*/ 152 w 127"/>
                <a:gd name="T73" fmla="*/ 78 h 130"/>
                <a:gd name="T74" fmla="*/ 152 w 127"/>
                <a:gd name="T75" fmla="*/ 78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30">
                  <a:moveTo>
                    <a:pt x="127" y="65"/>
                  </a:moveTo>
                  <a:lnTo>
                    <a:pt x="127" y="65"/>
                  </a:lnTo>
                  <a:lnTo>
                    <a:pt x="125" y="52"/>
                  </a:lnTo>
                  <a:lnTo>
                    <a:pt x="123" y="39"/>
                  </a:lnTo>
                  <a:lnTo>
                    <a:pt x="117" y="29"/>
                  </a:lnTo>
                  <a:lnTo>
                    <a:pt x="108" y="20"/>
                  </a:lnTo>
                  <a:lnTo>
                    <a:pt x="99" y="11"/>
                  </a:lnTo>
                  <a:lnTo>
                    <a:pt x="89" y="7"/>
                  </a:lnTo>
                  <a:lnTo>
                    <a:pt x="76" y="3"/>
                  </a:lnTo>
                  <a:lnTo>
                    <a:pt x="63" y="0"/>
                  </a:lnTo>
                  <a:lnTo>
                    <a:pt x="50" y="3"/>
                  </a:lnTo>
                  <a:lnTo>
                    <a:pt x="39" y="7"/>
                  </a:lnTo>
                  <a:lnTo>
                    <a:pt x="28" y="11"/>
                  </a:lnTo>
                  <a:lnTo>
                    <a:pt x="17" y="20"/>
                  </a:lnTo>
                  <a:lnTo>
                    <a:pt x="11" y="29"/>
                  </a:lnTo>
                  <a:lnTo>
                    <a:pt x="4" y="39"/>
                  </a:lnTo>
                  <a:lnTo>
                    <a:pt x="0" y="52"/>
                  </a:lnTo>
                  <a:lnTo>
                    <a:pt x="0" y="65"/>
                  </a:lnTo>
                  <a:lnTo>
                    <a:pt x="0" y="78"/>
                  </a:lnTo>
                  <a:lnTo>
                    <a:pt x="4" y="91"/>
                  </a:lnTo>
                  <a:lnTo>
                    <a:pt x="11" y="102"/>
                  </a:lnTo>
                  <a:lnTo>
                    <a:pt x="17" y="111"/>
                  </a:lnTo>
                  <a:lnTo>
                    <a:pt x="28" y="119"/>
                  </a:lnTo>
                  <a:lnTo>
                    <a:pt x="39" y="123"/>
                  </a:lnTo>
                  <a:lnTo>
                    <a:pt x="50" y="128"/>
                  </a:lnTo>
                  <a:lnTo>
                    <a:pt x="63" y="130"/>
                  </a:lnTo>
                  <a:lnTo>
                    <a:pt x="76" y="128"/>
                  </a:lnTo>
                  <a:lnTo>
                    <a:pt x="89" y="123"/>
                  </a:lnTo>
                  <a:lnTo>
                    <a:pt x="99" y="119"/>
                  </a:lnTo>
                  <a:lnTo>
                    <a:pt x="108" y="111"/>
                  </a:lnTo>
                  <a:lnTo>
                    <a:pt x="117" y="102"/>
                  </a:lnTo>
                  <a:lnTo>
                    <a:pt x="123" y="91"/>
                  </a:lnTo>
                  <a:lnTo>
                    <a:pt x="125" y="78"/>
                  </a:lnTo>
                  <a:lnTo>
                    <a:pt x="127"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89" name="Line 695"/>
            <p:cNvSpPr>
              <a:spLocks noChangeShapeType="1"/>
            </p:cNvSpPr>
            <p:nvPr/>
          </p:nvSpPr>
          <p:spPr bwMode="auto">
            <a:xfrm flipH="1">
              <a:off x="1511" y="2359"/>
              <a:ext cx="75" cy="23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90" name="Line 696"/>
            <p:cNvSpPr>
              <a:spLocks noChangeShapeType="1"/>
            </p:cNvSpPr>
            <p:nvPr/>
          </p:nvSpPr>
          <p:spPr bwMode="auto">
            <a:xfrm flipH="1">
              <a:off x="1432" y="2590"/>
              <a:ext cx="79" cy="23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91" name="Freeform 697"/>
            <p:cNvSpPr>
              <a:spLocks/>
            </p:cNvSpPr>
            <p:nvPr/>
          </p:nvSpPr>
          <p:spPr bwMode="auto">
            <a:xfrm>
              <a:off x="1411" y="2802"/>
              <a:ext cx="39" cy="57"/>
            </a:xfrm>
            <a:custGeom>
              <a:avLst/>
              <a:gdLst>
                <a:gd name="T0" fmla="*/ 0 w 35"/>
                <a:gd name="T1" fmla="*/ 62 h 52"/>
                <a:gd name="T2" fmla="*/ 0 w 35"/>
                <a:gd name="T3" fmla="*/ 0 h 52"/>
                <a:gd name="T4" fmla="*/ 43 w 35"/>
                <a:gd name="T5" fmla="*/ 21 h 52"/>
                <a:gd name="T6" fmla="*/ 0 w 35"/>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52">
                  <a:moveTo>
                    <a:pt x="0" y="52"/>
                  </a:moveTo>
                  <a:lnTo>
                    <a:pt x="0" y="0"/>
                  </a:lnTo>
                  <a:lnTo>
                    <a:pt x="35" y="17"/>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92" name="Freeform 698"/>
            <p:cNvSpPr>
              <a:spLocks/>
            </p:cNvSpPr>
            <p:nvPr/>
          </p:nvSpPr>
          <p:spPr bwMode="auto">
            <a:xfrm>
              <a:off x="1411" y="2802"/>
              <a:ext cx="39" cy="57"/>
            </a:xfrm>
            <a:custGeom>
              <a:avLst/>
              <a:gdLst>
                <a:gd name="T0" fmla="*/ 0 w 35"/>
                <a:gd name="T1" fmla="*/ 62 h 52"/>
                <a:gd name="T2" fmla="*/ 0 w 35"/>
                <a:gd name="T3" fmla="*/ 0 h 52"/>
                <a:gd name="T4" fmla="*/ 43 w 35"/>
                <a:gd name="T5" fmla="*/ 21 h 52"/>
                <a:gd name="T6" fmla="*/ 0 w 35"/>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52">
                  <a:moveTo>
                    <a:pt x="0" y="52"/>
                  </a:moveTo>
                  <a:lnTo>
                    <a:pt x="0" y="0"/>
                  </a:lnTo>
                  <a:lnTo>
                    <a:pt x="35" y="17"/>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93" name="Freeform 699"/>
            <p:cNvSpPr>
              <a:spLocks/>
            </p:cNvSpPr>
            <p:nvPr/>
          </p:nvSpPr>
          <p:spPr bwMode="auto">
            <a:xfrm>
              <a:off x="2605" y="1169"/>
              <a:ext cx="140" cy="139"/>
            </a:xfrm>
            <a:custGeom>
              <a:avLst/>
              <a:gdLst>
                <a:gd name="T0" fmla="*/ 153 w 128"/>
                <a:gd name="T1" fmla="*/ 78 h 127"/>
                <a:gd name="T2" fmla="*/ 153 w 128"/>
                <a:gd name="T3" fmla="*/ 78 h 127"/>
                <a:gd name="T4" fmla="*/ 150 w 128"/>
                <a:gd name="T5" fmla="*/ 62 h 127"/>
                <a:gd name="T6" fmla="*/ 148 w 128"/>
                <a:gd name="T7" fmla="*/ 47 h 127"/>
                <a:gd name="T8" fmla="*/ 140 w 128"/>
                <a:gd name="T9" fmla="*/ 34 h 127"/>
                <a:gd name="T10" fmla="*/ 129 w 128"/>
                <a:gd name="T11" fmla="*/ 24 h 127"/>
                <a:gd name="T12" fmla="*/ 118 w 128"/>
                <a:gd name="T13" fmla="*/ 13 h 127"/>
                <a:gd name="T14" fmla="*/ 106 w 128"/>
                <a:gd name="T15" fmla="*/ 4 h 127"/>
                <a:gd name="T16" fmla="*/ 91 w 128"/>
                <a:gd name="T17" fmla="*/ 2 h 127"/>
                <a:gd name="T18" fmla="*/ 75 w 128"/>
                <a:gd name="T19" fmla="*/ 0 h 127"/>
                <a:gd name="T20" fmla="*/ 75 w 128"/>
                <a:gd name="T21" fmla="*/ 0 h 127"/>
                <a:gd name="T22" fmla="*/ 60 w 128"/>
                <a:gd name="T23" fmla="*/ 2 h 127"/>
                <a:gd name="T24" fmla="*/ 47 w 128"/>
                <a:gd name="T25" fmla="*/ 4 h 127"/>
                <a:gd name="T26" fmla="*/ 34 w 128"/>
                <a:gd name="T27" fmla="*/ 13 h 127"/>
                <a:gd name="T28" fmla="*/ 21 w 128"/>
                <a:gd name="T29" fmla="*/ 24 h 127"/>
                <a:gd name="T30" fmla="*/ 13 w 128"/>
                <a:gd name="T31" fmla="*/ 34 h 127"/>
                <a:gd name="T32" fmla="*/ 4 w 128"/>
                <a:gd name="T33" fmla="*/ 47 h 127"/>
                <a:gd name="T34" fmla="*/ 0 w 128"/>
                <a:gd name="T35" fmla="*/ 62 h 127"/>
                <a:gd name="T36" fmla="*/ 0 w 128"/>
                <a:gd name="T37" fmla="*/ 78 h 127"/>
                <a:gd name="T38" fmla="*/ 0 w 128"/>
                <a:gd name="T39" fmla="*/ 78 h 127"/>
                <a:gd name="T40" fmla="*/ 0 w 128"/>
                <a:gd name="T41" fmla="*/ 93 h 127"/>
                <a:gd name="T42" fmla="*/ 4 w 128"/>
                <a:gd name="T43" fmla="*/ 106 h 127"/>
                <a:gd name="T44" fmla="*/ 13 w 128"/>
                <a:gd name="T45" fmla="*/ 118 h 127"/>
                <a:gd name="T46" fmla="*/ 21 w 128"/>
                <a:gd name="T47" fmla="*/ 131 h 127"/>
                <a:gd name="T48" fmla="*/ 34 w 128"/>
                <a:gd name="T49" fmla="*/ 140 h 127"/>
                <a:gd name="T50" fmla="*/ 47 w 128"/>
                <a:gd name="T51" fmla="*/ 148 h 127"/>
                <a:gd name="T52" fmla="*/ 60 w 128"/>
                <a:gd name="T53" fmla="*/ 152 h 127"/>
                <a:gd name="T54" fmla="*/ 75 w 128"/>
                <a:gd name="T55" fmla="*/ 152 h 127"/>
                <a:gd name="T56" fmla="*/ 75 w 128"/>
                <a:gd name="T57" fmla="*/ 152 h 127"/>
                <a:gd name="T58" fmla="*/ 91 w 128"/>
                <a:gd name="T59" fmla="*/ 152 h 127"/>
                <a:gd name="T60" fmla="*/ 106 w 128"/>
                <a:gd name="T61" fmla="*/ 148 h 127"/>
                <a:gd name="T62" fmla="*/ 118 w 128"/>
                <a:gd name="T63" fmla="*/ 140 h 127"/>
                <a:gd name="T64" fmla="*/ 129 w 128"/>
                <a:gd name="T65" fmla="*/ 131 h 127"/>
                <a:gd name="T66" fmla="*/ 140 w 128"/>
                <a:gd name="T67" fmla="*/ 118 h 127"/>
                <a:gd name="T68" fmla="*/ 148 w 128"/>
                <a:gd name="T69" fmla="*/ 106 h 127"/>
                <a:gd name="T70" fmla="*/ 150 w 128"/>
                <a:gd name="T71" fmla="*/ 93 h 127"/>
                <a:gd name="T72" fmla="*/ 153 w 128"/>
                <a:gd name="T73" fmla="*/ 78 h 127"/>
                <a:gd name="T74" fmla="*/ 153 w 128"/>
                <a:gd name="T75" fmla="*/ 78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8" h="127">
                  <a:moveTo>
                    <a:pt x="128" y="65"/>
                  </a:moveTo>
                  <a:lnTo>
                    <a:pt x="128" y="65"/>
                  </a:lnTo>
                  <a:lnTo>
                    <a:pt x="125" y="52"/>
                  </a:lnTo>
                  <a:lnTo>
                    <a:pt x="123" y="39"/>
                  </a:lnTo>
                  <a:lnTo>
                    <a:pt x="117" y="28"/>
                  </a:lnTo>
                  <a:lnTo>
                    <a:pt x="108" y="20"/>
                  </a:lnTo>
                  <a:lnTo>
                    <a:pt x="99" y="11"/>
                  </a:lnTo>
                  <a:lnTo>
                    <a:pt x="89" y="4"/>
                  </a:lnTo>
                  <a:lnTo>
                    <a:pt x="76" y="2"/>
                  </a:lnTo>
                  <a:lnTo>
                    <a:pt x="63" y="0"/>
                  </a:lnTo>
                  <a:lnTo>
                    <a:pt x="50" y="2"/>
                  </a:lnTo>
                  <a:lnTo>
                    <a:pt x="39" y="4"/>
                  </a:lnTo>
                  <a:lnTo>
                    <a:pt x="28" y="11"/>
                  </a:lnTo>
                  <a:lnTo>
                    <a:pt x="17" y="20"/>
                  </a:lnTo>
                  <a:lnTo>
                    <a:pt x="11" y="28"/>
                  </a:lnTo>
                  <a:lnTo>
                    <a:pt x="4" y="39"/>
                  </a:lnTo>
                  <a:lnTo>
                    <a:pt x="0" y="52"/>
                  </a:lnTo>
                  <a:lnTo>
                    <a:pt x="0" y="65"/>
                  </a:lnTo>
                  <a:lnTo>
                    <a:pt x="0" y="78"/>
                  </a:lnTo>
                  <a:lnTo>
                    <a:pt x="4" y="89"/>
                  </a:lnTo>
                  <a:lnTo>
                    <a:pt x="11" y="99"/>
                  </a:lnTo>
                  <a:lnTo>
                    <a:pt x="17" y="110"/>
                  </a:lnTo>
                  <a:lnTo>
                    <a:pt x="28" y="117"/>
                  </a:lnTo>
                  <a:lnTo>
                    <a:pt x="39" y="123"/>
                  </a:lnTo>
                  <a:lnTo>
                    <a:pt x="50" y="127"/>
                  </a:lnTo>
                  <a:lnTo>
                    <a:pt x="63" y="127"/>
                  </a:lnTo>
                  <a:lnTo>
                    <a:pt x="76" y="127"/>
                  </a:lnTo>
                  <a:lnTo>
                    <a:pt x="89" y="123"/>
                  </a:lnTo>
                  <a:lnTo>
                    <a:pt x="99" y="117"/>
                  </a:lnTo>
                  <a:lnTo>
                    <a:pt x="108" y="110"/>
                  </a:lnTo>
                  <a:lnTo>
                    <a:pt x="117" y="99"/>
                  </a:lnTo>
                  <a:lnTo>
                    <a:pt x="123" y="89"/>
                  </a:lnTo>
                  <a:lnTo>
                    <a:pt x="125" y="78"/>
                  </a:lnTo>
                  <a:lnTo>
                    <a:pt x="128" y="65"/>
                  </a:lnTo>
                  <a:close/>
                </a:path>
              </a:pathLst>
            </a:custGeom>
            <a:noFill/>
            <a:ln w="20638">
              <a:solidFill>
                <a:srgbClr val="6097B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94" name="Line 700"/>
            <p:cNvSpPr>
              <a:spLocks noChangeShapeType="1"/>
            </p:cNvSpPr>
            <p:nvPr/>
          </p:nvSpPr>
          <p:spPr bwMode="auto">
            <a:xfrm>
              <a:off x="2669" y="994"/>
              <a:ext cx="3" cy="5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95" name="Freeform 701"/>
            <p:cNvSpPr>
              <a:spLocks/>
            </p:cNvSpPr>
            <p:nvPr/>
          </p:nvSpPr>
          <p:spPr bwMode="auto">
            <a:xfrm>
              <a:off x="2638" y="1037"/>
              <a:ext cx="48" cy="57"/>
            </a:xfrm>
            <a:custGeom>
              <a:avLst/>
              <a:gdLst>
                <a:gd name="T0" fmla="*/ 31 w 44"/>
                <a:gd name="T1" fmla="*/ 62 h 52"/>
                <a:gd name="T2" fmla="*/ 0 w 44"/>
                <a:gd name="T3" fmla="*/ 11 h 52"/>
                <a:gd name="T4" fmla="*/ 52 w 44"/>
                <a:gd name="T5" fmla="*/ 0 h 52"/>
                <a:gd name="T6" fmla="*/ 31 w 44"/>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9"/>
                  </a:lnTo>
                  <a:lnTo>
                    <a:pt x="44" y="0"/>
                  </a:lnTo>
                  <a:lnTo>
                    <a:pt x="26"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96" name="Freeform 702"/>
            <p:cNvSpPr>
              <a:spLocks/>
            </p:cNvSpPr>
            <p:nvPr/>
          </p:nvSpPr>
          <p:spPr bwMode="auto">
            <a:xfrm>
              <a:off x="2638" y="1037"/>
              <a:ext cx="48" cy="57"/>
            </a:xfrm>
            <a:custGeom>
              <a:avLst/>
              <a:gdLst>
                <a:gd name="T0" fmla="*/ 31 w 44"/>
                <a:gd name="T1" fmla="*/ 62 h 52"/>
                <a:gd name="T2" fmla="*/ 0 w 44"/>
                <a:gd name="T3" fmla="*/ 11 h 52"/>
                <a:gd name="T4" fmla="*/ 52 w 44"/>
                <a:gd name="T5" fmla="*/ 0 h 52"/>
                <a:gd name="T6" fmla="*/ 31 w 44"/>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9"/>
                  </a:lnTo>
                  <a:lnTo>
                    <a:pt x="44" y="0"/>
                  </a:lnTo>
                  <a:lnTo>
                    <a:pt x="2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97" name="Freeform 703"/>
            <p:cNvSpPr>
              <a:spLocks/>
            </p:cNvSpPr>
            <p:nvPr/>
          </p:nvSpPr>
          <p:spPr bwMode="auto">
            <a:xfrm>
              <a:off x="1497" y="1403"/>
              <a:ext cx="141" cy="139"/>
            </a:xfrm>
            <a:custGeom>
              <a:avLst/>
              <a:gdLst>
                <a:gd name="T0" fmla="*/ 154 w 129"/>
                <a:gd name="T1" fmla="*/ 78 h 127"/>
                <a:gd name="T2" fmla="*/ 154 w 129"/>
                <a:gd name="T3" fmla="*/ 78 h 127"/>
                <a:gd name="T4" fmla="*/ 152 w 129"/>
                <a:gd name="T5" fmla="*/ 62 h 127"/>
                <a:gd name="T6" fmla="*/ 146 w 129"/>
                <a:gd name="T7" fmla="*/ 47 h 127"/>
                <a:gd name="T8" fmla="*/ 141 w 129"/>
                <a:gd name="T9" fmla="*/ 34 h 127"/>
                <a:gd name="T10" fmla="*/ 131 w 129"/>
                <a:gd name="T11" fmla="*/ 23 h 127"/>
                <a:gd name="T12" fmla="*/ 118 w 129"/>
                <a:gd name="T13" fmla="*/ 13 h 127"/>
                <a:gd name="T14" fmla="*/ 105 w 129"/>
                <a:gd name="T15" fmla="*/ 4 h 127"/>
                <a:gd name="T16" fmla="*/ 92 w 129"/>
                <a:gd name="T17" fmla="*/ 2 h 127"/>
                <a:gd name="T18" fmla="*/ 77 w 129"/>
                <a:gd name="T19" fmla="*/ 0 h 127"/>
                <a:gd name="T20" fmla="*/ 77 w 129"/>
                <a:gd name="T21" fmla="*/ 0 h 127"/>
                <a:gd name="T22" fmla="*/ 62 w 129"/>
                <a:gd name="T23" fmla="*/ 2 h 127"/>
                <a:gd name="T24" fmla="*/ 47 w 129"/>
                <a:gd name="T25" fmla="*/ 4 h 127"/>
                <a:gd name="T26" fmla="*/ 34 w 129"/>
                <a:gd name="T27" fmla="*/ 13 h 127"/>
                <a:gd name="T28" fmla="*/ 23 w 129"/>
                <a:gd name="T29" fmla="*/ 23 h 127"/>
                <a:gd name="T30" fmla="*/ 13 w 129"/>
                <a:gd name="T31" fmla="*/ 34 h 127"/>
                <a:gd name="T32" fmla="*/ 4 w 129"/>
                <a:gd name="T33" fmla="*/ 47 h 127"/>
                <a:gd name="T34" fmla="*/ 2 w 129"/>
                <a:gd name="T35" fmla="*/ 62 h 127"/>
                <a:gd name="T36" fmla="*/ 0 w 129"/>
                <a:gd name="T37" fmla="*/ 78 h 127"/>
                <a:gd name="T38" fmla="*/ 0 w 129"/>
                <a:gd name="T39" fmla="*/ 78 h 127"/>
                <a:gd name="T40" fmla="*/ 2 w 129"/>
                <a:gd name="T41" fmla="*/ 93 h 127"/>
                <a:gd name="T42" fmla="*/ 4 w 129"/>
                <a:gd name="T43" fmla="*/ 105 h 127"/>
                <a:gd name="T44" fmla="*/ 13 w 129"/>
                <a:gd name="T45" fmla="*/ 118 h 127"/>
                <a:gd name="T46" fmla="*/ 23 w 129"/>
                <a:gd name="T47" fmla="*/ 131 h 127"/>
                <a:gd name="T48" fmla="*/ 34 w 129"/>
                <a:gd name="T49" fmla="*/ 139 h 127"/>
                <a:gd name="T50" fmla="*/ 47 w 129"/>
                <a:gd name="T51" fmla="*/ 148 h 127"/>
                <a:gd name="T52" fmla="*/ 62 w 129"/>
                <a:gd name="T53" fmla="*/ 152 h 127"/>
                <a:gd name="T54" fmla="*/ 77 w 129"/>
                <a:gd name="T55" fmla="*/ 152 h 127"/>
                <a:gd name="T56" fmla="*/ 77 w 129"/>
                <a:gd name="T57" fmla="*/ 152 h 127"/>
                <a:gd name="T58" fmla="*/ 92 w 129"/>
                <a:gd name="T59" fmla="*/ 152 h 127"/>
                <a:gd name="T60" fmla="*/ 105 w 129"/>
                <a:gd name="T61" fmla="*/ 148 h 127"/>
                <a:gd name="T62" fmla="*/ 118 w 129"/>
                <a:gd name="T63" fmla="*/ 139 h 127"/>
                <a:gd name="T64" fmla="*/ 131 w 129"/>
                <a:gd name="T65" fmla="*/ 131 h 127"/>
                <a:gd name="T66" fmla="*/ 141 w 129"/>
                <a:gd name="T67" fmla="*/ 118 h 127"/>
                <a:gd name="T68" fmla="*/ 146 w 129"/>
                <a:gd name="T69" fmla="*/ 105 h 127"/>
                <a:gd name="T70" fmla="*/ 152 w 129"/>
                <a:gd name="T71" fmla="*/ 93 h 127"/>
                <a:gd name="T72" fmla="*/ 154 w 129"/>
                <a:gd name="T73" fmla="*/ 78 h 127"/>
                <a:gd name="T74" fmla="*/ 154 w 129"/>
                <a:gd name="T75" fmla="*/ 78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9" h="127">
                  <a:moveTo>
                    <a:pt x="129" y="65"/>
                  </a:moveTo>
                  <a:lnTo>
                    <a:pt x="129" y="65"/>
                  </a:lnTo>
                  <a:lnTo>
                    <a:pt x="127" y="52"/>
                  </a:lnTo>
                  <a:lnTo>
                    <a:pt x="123" y="39"/>
                  </a:lnTo>
                  <a:lnTo>
                    <a:pt x="118" y="28"/>
                  </a:lnTo>
                  <a:lnTo>
                    <a:pt x="110" y="19"/>
                  </a:lnTo>
                  <a:lnTo>
                    <a:pt x="99" y="11"/>
                  </a:lnTo>
                  <a:lnTo>
                    <a:pt x="88" y="4"/>
                  </a:lnTo>
                  <a:lnTo>
                    <a:pt x="77" y="2"/>
                  </a:lnTo>
                  <a:lnTo>
                    <a:pt x="64" y="0"/>
                  </a:lnTo>
                  <a:lnTo>
                    <a:pt x="52" y="2"/>
                  </a:lnTo>
                  <a:lnTo>
                    <a:pt x="39" y="4"/>
                  </a:lnTo>
                  <a:lnTo>
                    <a:pt x="28" y="11"/>
                  </a:lnTo>
                  <a:lnTo>
                    <a:pt x="19" y="19"/>
                  </a:lnTo>
                  <a:lnTo>
                    <a:pt x="11" y="28"/>
                  </a:lnTo>
                  <a:lnTo>
                    <a:pt x="4" y="39"/>
                  </a:lnTo>
                  <a:lnTo>
                    <a:pt x="2" y="52"/>
                  </a:lnTo>
                  <a:lnTo>
                    <a:pt x="0" y="65"/>
                  </a:lnTo>
                  <a:lnTo>
                    <a:pt x="2" y="78"/>
                  </a:lnTo>
                  <a:lnTo>
                    <a:pt x="4" y="88"/>
                  </a:lnTo>
                  <a:lnTo>
                    <a:pt x="11" y="99"/>
                  </a:lnTo>
                  <a:lnTo>
                    <a:pt x="19" y="110"/>
                  </a:lnTo>
                  <a:lnTo>
                    <a:pt x="28" y="116"/>
                  </a:lnTo>
                  <a:lnTo>
                    <a:pt x="39" y="123"/>
                  </a:lnTo>
                  <a:lnTo>
                    <a:pt x="52" y="127"/>
                  </a:lnTo>
                  <a:lnTo>
                    <a:pt x="64" y="127"/>
                  </a:lnTo>
                  <a:lnTo>
                    <a:pt x="77" y="127"/>
                  </a:lnTo>
                  <a:lnTo>
                    <a:pt x="88" y="123"/>
                  </a:lnTo>
                  <a:lnTo>
                    <a:pt x="99" y="116"/>
                  </a:lnTo>
                  <a:lnTo>
                    <a:pt x="110" y="110"/>
                  </a:lnTo>
                  <a:lnTo>
                    <a:pt x="118" y="99"/>
                  </a:lnTo>
                  <a:lnTo>
                    <a:pt x="123" y="88"/>
                  </a:lnTo>
                  <a:lnTo>
                    <a:pt x="127" y="78"/>
                  </a:lnTo>
                  <a:lnTo>
                    <a:pt x="129"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98" name="Freeform 704"/>
            <p:cNvSpPr>
              <a:spLocks/>
            </p:cNvSpPr>
            <p:nvPr/>
          </p:nvSpPr>
          <p:spPr bwMode="auto">
            <a:xfrm>
              <a:off x="413" y="2420"/>
              <a:ext cx="110" cy="111"/>
            </a:xfrm>
            <a:custGeom>
              <a:avLst/>
              <a:gdLst>
                <a:gd name="T0" fmla="*/ 120 w 101"/>
                <a:gd name="T1" fmla="*/ 59 h 102"/>
                <a:gd name="T2" fmla="*/ 120 w 101"/>
                <a:gd name="T3" fmla="*/ 59 h 102"/>
                <a:gd name="T4" fmla="*/ 120 w 101"/>
                <a:gd name="T5" fmla="*/ 46 h 102"/>
                <a:gd name="T6" fmla="*/ 118 w 101"/>
                <a:gd name="T7" fmla="*/ 36 h 102"/>
                <a:gd name="T8" fmla="*/ 110 w 101"/>
                <a:gd name="T9" fmla="*/ 26 h 102"/>
                <a:gd name="T10" fmla="*/ 105 w 101"/>
                <a:gd name="T11" fmla="*/ 15 h 102"/>
                <a:gd name="T12" fmla="*/ 95 w 101"/>
                <a:gd name="T13" fmla="*/ 11 h 102"/>
                <a:gd name="T14" fmla="*/ 84 w 101"/>
                <a:gd name="T15" fmla="*/ 2 h 102"/>
                <a:gd name="T16" fmla="*/ 75 w 101"/>
                <a:gd name="T17" fmla="*/ 0 h 102"/>
                <a:gd name="T18" fmla="*/ 62 w 101"/>
                <a:gd name="T19" fmla="*/ 0 h 102"/>
                <a:gd name="T20" fmla="*/ 62 w 101"/>
                <a:gd name="T21" fmla="*/ 0 h 102"/>
                <a:gd name="T22" fmla="*/ 49 w 101"/>
                <a:gd name="T23" fmla="*/ 0 h 102"/>
                <a:gd name="T24" fmla="*/ 38 w 101"/>
                <a:gd name="T25" fmla="*/ 2 h 102"/>
                <a:gd name="T26" fmla="*/ 28 w 101"/>
                <a:gd name="T27" fmla="*/ 11 h 102"/>
                <a:gd name="T28" fmla="*/ 17 w 101"/>
                <a:gd name="T29" fmla="*/ 15 h 102"/>
                <a:gd name="T30" fmla="*/ 11 w 101"/>
                <a:gd name="T31" fmla="*/ 26 h 102"/>
                <a:gd name="T32" fmla="*/ 4 w 101"/>
                <a:gd name="T33" fmla="*/ 36 h 102"/>
                <a:gd name="T34" fmla="*/ 2 w 101"/>
                <a:gd name="T35" fmla="*/ 46 h 102"/>
                <a:gd name="T36" fmla="*/ 0 w 101"/>
                <a:gd name="T37" fmla="*/ 59 h 102"/>
                <a:gd name="T38" fmla="*/ 0 w 101"/>
                <a:gd name="T39" fmla="*/ 59 h 102"/>
                <a:gd name="T40" fmla="*/ 2 w 101"/>
                <a:gd name="T41" fmla="*/ 72 h 102"/>
                <a:gd name="T42" fmla="*/ 4 w 101"/>
                <a:gd name="T43" fmla="*/ 82 h 102"/>
                <a:gd name="T44" fmla="*/ 11 w 101"/>
                <a:gd name="T45" fmla="*/ 92 h 102"/>
                <a:gd name="T46" fmla="*/ 17 w 101"/>
                <a:gd name="T47" fmla="*/ 102 h 102"/>
                <a:gd name="T48" fmla="*/ 28 w 101"/>
                <a:gd name="T49" fmla="*/ 110 h 102"/>
                <a:gd name="T50" fmla="*/ 38 w 101"/>
                <a:gd name="T51" fmla="*/ 115 h 102"/>
                <a:gd name="T52" fmla="*/ 49 w 101"/>
                <a:gd name="T53" fmla="*/ 118 h 102"/>
                <a:gd name="T54" fmla="*/ 62 w 101"/>
                <a:gd name="T55" fmla="*/ 121 h 102"/>
                <a:gd name="T56" fmla="*/ 62 w 101"/>
                <a:gd name="T57" fmla="*/ 121 h 102"/>
                <a:gd name="T58" fmla="*/ 75 w 101"/>
                <a:gd name="T59" fmla="*/ 118 h 102"/>
                <a:gd name="T60" fmla="*/ 84 w 101"/>
                <a:gd name="T61" fmla="*/ 115 h 102"/>
                <a:gd name="T62" fmla="*/ 95 w 101"/>
                <a:gd name="T63" fmla="*/ 110 h 102"/>
                <a:gd name="T64" fmla="*/ 105 w 101"/>
                <a:gd name="T65" fmla="*/ 102 h 102"/>
                <a:gd name="T66" fmla="*/ 110 w 101"/>
                <a:gd name="T67" fmla="*/ 92 h 102"/>
                <a:gd name="T68" fmla="*/ 118 w 101"/>
                <a:gd name="T69" fmla="*/ 82 h 102"/>
                <a:gd name="T70" fmla="*/ 120 w 101"/>
                <a:gd name="T71" fmla="*/ 72 h 102"/>
                <a:gd name="T72" fmla="*/ 120 w 101"/>
                <a:gd name="T73" fmla="*/ 59 h 102"/>
                <a:gd name="T74" fmla="*/ 62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39"/>
                  </a:lnTo>
                  <a:lnTo>
                    <a:pt x="99" y="30"/>
                  </a:lnTo>
                  <a:lnTo>
                    <a:pt x="93" y="22"/>
                  </a:lnTo>
                  <a:lnTo>
                    <a:pt x="88" y="13"/>
                  </a:lnTo>
                  <a:lnTo>
                    <a:pt x="80" y="9"/>
                  </a:lnTo>
                  <a:lnTo>
                    <a:pt x="71" y="2"/>
                  </a:lnTo>
                  <a:lnTo>
                    <a:pt x="63" y="0"/>
                  </a:lnTo>
                  <a:lnTo>
                    <a:pt x="52" y="0"/>
                  </a:lnTo>
                  <a:lnTo>
                    <a:pt x="41" y="0"/>
                  </a:lnTo>
                  <a:lnTo>
                    <a:pt x="32" y="2"/>
                  </a:lnTo>
                  <a:lnTo>
                    <a:pt x="24" y="9"/>
                  </a:lnTo>
                  <a:lnTo>
                    <a:pt x="15" y="13"/>
                  </a:lnTo>
                  <a:lnTo>
                    <a:pt x="9" y="22"/>
                  </a:lnTo>
                  <a:lnTo>
                    <a:pt x="4" y="30"/>
                  </a:lnTo>
                  <a:lnTo>
                    <a:pt x="2" y="39"/>
                  </a:lnTo>
                  <a:lnTo>
                    <a:pt x="0" y="50"/>
                  </a:lnTo>
                  <a:lnTo>
                    <a:pt x="2" y="61"/>
                  </a:lnTo>
                  <a:lnTo>
                    <a:pt x="4" y="69"/>
                  </a:lnTo>
                  <a:lnTo>
                    <a:pt x="9" y="78"/>
                  </a:lnTo>
                  <a:lnTo>
                    <a:pt x="15" y="86"/>
                  </a:lnTo>
                  <a:lnTo>
                    <a:pt x="24" y="93"/>
                  </a:lnTo>
                  <a:lnTo>
                    <a:pt x="32" y="97"/>
                  </a:lnTo>
                  <a:lnTo>
                    <a:pt x="41" y="99"/>
                  </a:lnTo>
                  <a:lnTo>
                    <a:pt x="52" y="102"/>
                  </a:lnTo>
                  <a:lnTo>
                    <a:pt x="63" y="99"/>
                  </a:lnTo>
                  <a:lnTo>
                    <a:pt x="71" y="97"/>
                  </a:lnTo>
                  <a:lnTo>
                    <a:pt x="80" y="93"/>
                  </a:lnTo>
                  <a:lnTo>
                    <a:pt x="88" y="86"/>
                  </a:lnTo>
                  <a:lnTo>
                    <a:pt x="93" y="78"/>
                  </a:lnTo>
                  <a:lnTo>
                    <a:pt x="99" y="69"/>
                  </a:lnTo>
                  <a:lnTo>
                    <a:pt x="101" y="61"/>
                  </a:lnTo>
                  <a:lnTo>
                    <a:pt x="101" y="50"/>
                  </a:lnTo>
                  <a:lnTo>
                    <a:pt x="52" y="50"/>
                  </a:lnTo>
                  <a:lnTo>
                    <a:pt x="101" y="50"/>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99" name="Freeform 705"/>
            <p:cNvSpPr>
              <a:spLocks/>
            </p:cNvSpPr>
            <p:nvPr/>
          </p:nvSpPr>
          <p:spPr bwMode="auto">
            <a:xfrm>
              <a:off x="413" y="2420"/>
              <a:ext cx="110" cy="111"/>
            </a:xfrm>
            <a:custGeom>
              <a:avLst/>
              <a:gdLst>
                <a:gd name="T0" fmla="*/ 120 w 101"/>
                <a:gd name="T1" fmla="*/ 59 h 102"/>
                <a:gd name="T2" fmla="*/ 120 w 101"/>
                <a:gd name="T3" fmla="*/ 59 h 102"/>
                <a:gd name="T4" fmla="*/ 120 w 101"/>
                <a:gd name="T5" fmla="*/ 46 h 102"/>
                <a:gd name="T6" fmla="*/ 118 w 101"/>
                <a:gd name="T7" fmla="*/ 36 h 102"/>
                <a:gd name="T8" fmla="*/ 110 w 101"/>
                <a:gd name="T9" fmla="*/ 26 h 102"/>
                <a:gd name="T10" fmla="*/ 105 w 101"/>
                <a:gd name="T11" fmla="*/ 15 h 102"/>
                <a:gd name="T12" fmla="*/ 95 w 101"/>
                <a:gd name="T13" fmla="*/ 11 h 102"/>
                <a:gd name="T14" fmla="*/ 84 w 101"/>
                <a:gd name="T15" fmla="*/ 2 h 102"/>
                <a:gd name="T16" fmla="*/ 75 w 101"/>
                <a:gd name="T17" fmla="*/ 0 h 102"/>
                <a:gd name="T18" fmla="*/ 62 w 101"/>
                <a:gd name="T19" fmla="*/ 0 h 102"/>
                <a:gd name="T20" fmla="*/ 62 w 101"/>
                <a:gd name="T21" fmla="*/ 0 h 102"/>
                <a:gd name="T22" fmla="*/ 49 w 101"/>
                <a:gd name="T23" fmla="*/ 0 h 102"/>
                <a:gd name="T24" fmla="*/ 38 w 101"/>
                <a:gd name="T25" fmla="*/ 2 h 102"/>
                <a:gd name="T26" fmla="*/ 28 w 101"/>
                <a:gd name="T27" fmla="*/ 11 h 102"/>
                <a:gd name="T28" fmla="*/ 17 w 101"/>
                <a:gd name="T29" fmla="*/ 15 h 102"/>
                <a:gd name="T30" fmla="*/ 11 w 101"/>
                <a:gd name="T31" fmla="*/ 26 h 102"/>
                <a:gd name="T32" fmla="*/ 4 w 101"/>
                <a:gd name="T33" fmla="*/ 36 h 102"/>
                <a:gd name="T34" fmla="*/ 2 w 101"/>
                <a:gd name="T35" fmla="*/ 46 h 102"/>
                <a:gd name="T36" fmla="*/ 0 w 101"/>
                <a:gd name="T37" fmla="*/ 59 h 102"/>
                <a:gd name="T38" fmla="*/ 0 w 101"/>
                <a:gd name="T39" fmla="*/ 59 h 102"/>
                <a:gd name="T40" fmla="*/ 2 w 101"/>
                <a:gd name="T41" fmla="*/ 72 h 102"/>
                <a:gd name="T42" fmla="*/ 4 w 101"/>
                <a:gd name="T43" fmla="*/ 82 h 102"/>
                <a:gd name="T44" fmla="*/ 11 w 101"/>
                <a:gd name="T45" fmla="*/ 92 h 102"/>
                <a:gd name="T46" fmla="*/ 17 w 101"/>
                <a:gd name="T47" fmla="*/ 102 h 102"/>
                <a:gd name="T48" fmla="*/ 28 w 101"/>
                <a:gd name="T49" fmla="*/ 110 h 102"/>
                <a:gd name="T50" fmla="*/ 38 w 101"/>
                <a:gd name="T51" fmla="*/ 115 h 102"/>
                <a:gd name="T52" fmla="*/ 49 w 101"/>
                <a:gd name="T53" fmla="*/ 118 h 102"/>
                <a:gd name="T54" fmla="*/ 62 w 101"/>
                <a:gd name="T55" fmla="*/ 121 h 102"/>
                <a:gd name="T56" fmla="*/ 62 w 101"/>
                <a:gd name="T57" fmla="*/ 121 h 102"/>
                <a:gd name="T58" fmla="*/ 75 w 101"/>
                <a:gd name="T59" fmla="*/ 118 h 102"/>
                <a:gd name="T60" fmla="*/ 84 w 101"/>
                <a:gd name="T61" fmla="*/ 115 h 102"/>
                <a:gd name="T62" fmla="*/ 95 w 101"/>
                <a:gd name="T63" fmla="*/ 110 h 102"/>
                <a:gd name="T64" fmla="*/ 105 w 101"/>
                <a:gd name="T65" fmla="*/ 102 h 102"/>
                <a:gd name="T66" fmla="*/ 110 w 101"/>
                <a:gd name="T67" fmla="*/ 92 h 102"/>
                <a:gd name="T68" fmla="*/ 118 w 101"/>
                <a:gd name="T69" fmla="*/ 82 h 102"/>
                <a:gd name="T70" fmla="*/ 120 w 101"/>
                <a:gd name="T71" fmla="*/ 72 h 102"/>
                <a:gd name="T72" fmla="*/ 120 w 101"/>
                <a:gd name="T73" fmla="*/ 59 h 102"/>
                <a:gd name="T74" fmla="*/ 62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39"/>
                  </a:lnTo>
                  <a:lnTo>
                    <a:pt x="99" y="30"/>
                  </a:lnTo>
                  <a:lnTo>
                    <a:pt x="93" y="22"/>
                  </a:lnTo>
                  <a:lnTo>
                    <a:pt x="88" y="13"/>
                  </a:lnTo>
                  <a:lnTo>
                    <a:pt x="80" y="9"/>
                  </a:lnTo>
                  <a:lnTo>
                    <a:pt x="71" y="2"/>
                  </a:lnTo>
                  <a:lnTo>
                    <a:pt x="63" y="0"/>
                  </a:lnTo>
                  <a:lnTo>
                    <a:pt x="52" y="0"/>
                  </a:lnTo>
                  <a:lnTo>
                    <a:pt x="41" y="0"/>
                  </a:lnTo>
                  <a:lnTo>
                    <a:pt x="32" y="2"/>
                  </a:lnTo>
                  <a:lnTo>
                    <a:pt x="24" y="9"/>
                  </a:lnTo>
                  <a:lnTo>
                    <a:pt x="15" y="13"/>
                  </a:lnTo>
                  <a:lnTo>
                    <a:pt x="9" y="22"/>
                  </a:lnTo>
                  <a:lnTo>
                    <a:pt x="4" y="30"/>
                  </a:lnTo>
                  <a:lnTo>
                    <a:pt x="2" y="39"/>
                  </a:lnTo>
                  <a:lnTo>
                    <a:pt x="0" y="50"/>
                  </a:lnTo>
                  <a:lnTo>
                    <a:pt x="2" y="61"/>
                  </a:lnTo>
                  <a:lnTo>
                    <a:pt x="4" y="69"/>
                  </a:lnTo>
                  <a:lnTo>
                    <a:pt x="9" y="78"/>
                  </a:lnTo>
                  <a:lnTo>
                    <a:pt x="15" y="86"/>
                  </a:lnTo>
                  <a:lnTo>
                    <a:pt x="24" y="93"/>
                  </a:lnTo>
                  <a:lnTo>
                    <a:pt x="32" y="97"/>
                  </a:lnTo>
                  <a:lnTo>
                    <a:pt x="41" y="99"/>
                  </a:lnTo>
                  <a:lnTo>
                    <a:pt x="52" y="102"/>
                  </a:lnTo>
                  <a:lnTo>
                    <a:pt x="63" y="99"/>
                  </a:lnTo>
                  <a:lnTo>
                    <a:pt x="71" y="97"/>
                  </a:lnTo>
                  <a:lnTo>
                    <a:pt x="80" y="93"/>
                  </a:lnTo>
                  <a:lnTo>
                    <a:pt x="88" y="86"/>
                  </a:lnTo>
                  <a:lnTo>
                    <a:pt x="93" y="78"/>
                  </a:lnTo>
                  <a:lnTo>
                    <a:pt x="99" y="69"/>
                  </a:lnTo>
                  <a:lnTo>
                    <a:pt x="101" y="61"/>
                  </a:lnTo>
                  <a:lnTo>
                    <a:pt x="101" y="50"/>
                  </a:lnTo>
                  <a:lnTo>
                    <a:pt x="52" y="50"/>
                  </a:lnTo>
                  <a:lnTo>
                    <a:pt x="101"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0" name="Freeform 706"/>
            <p:cNvSpPr>
              <a:spLocks/>
            </p:cNvSpPr>
            <p:nvPr/>
          </p:nvSpPr>
          <p:spPr bwMode="auto">
            <a:xfrm>
              <a:off x="2037" y="3656"/>
              <a:ext cx="110" cy="114"/>
            </a:xfrm>
            <a:custGeom>
              <a:avLst/>
              <a:gdLst>
                <a:gd name="T0" fmla="*/ 120 w 101"/>
                <a:gd name="T1" fmla="*/ 62 h 104"/>
                <a:gd name="T2" fmla="*/ 120 w 101"/>
                <a:gd name="T3" fmla="*/ 62 h 104"/>
                <a:gd name="T4" fmla="*/ 120 w 101"/>
                <a:gd name="T5" fmla="*/ 49 h 104"/>
                <a:gd name="T6" fmla="*/ 118 w 101"/>
                <a:gd name="T7" fmla="*/ 39 h 104"/>
                <a:gd name="T8" fmla="*/ 110 w 101"/>
                <a:gd name="T9" fmla="*/ 29 h 104"/>
                <a:gd name="T10" fmla="*/ 102 w 101"/>
                <a:gd name="T11" fmla="*/ 18 h 104"/>
                <a:gd name="T12" fmla="*/ 95 w 101"/>
                <a:gd name="T13" fmla="*/ 11 h 104"/>
                <a:gd name="T14" fmla="*/ 84 w 101"/>
                <a:gd name="T15" fmla="*/ 4 h 104"/>
                <a:gd name="T16" fmla="*/ 75 w 101"/>
                <a:gd name="T17" fmla="*/ 0 h 104"/>
                <a:gd name="T18" fmla="*/ 62 w 101"/>
                <a:gd name="T19" fmla="*/ 0 h 104"/>
                <a:gd name="T20" fmla="*/ 62 w 101"/>
                <a:gd name="T21" fmla="*/ 0 h 104"/>
                <a:gd name="T22" fmla="*/ 49 w 101"/>
                <a:gd name="T23" fmla="*/ 0 h 104"/>
                <a:gd name="T24" fmla="*/ 38 w 101"/>
                <a:gd name="T25" fmla="*/ 4 h 104"/>
                <a:gd name="T26" fmla="*/ 26 w 101"/>
                <a:gd name="T27" fmla="*/ 11 h 104"/>
                <a:gd name="T28" fmla="*/ 17 w 101"/>
                <a:gd name="T29" fmla="*/ 18 h 104"/>
                <a:gd name="T30" fmla="*/ 11 w 101"/>
                <a:gd name="T31" fmla="*/ 29 h 104"/>
                <a:gd name="T32" fmla="*/ 4 w 101"/>
                <a:gd name="T33" fmla="*/ 39 h 104"/>
                <a:gd name="T34" fmla="*/ 0 w 101"/>
                <a:gd name="T35" fmla="*/ 49 h 104"/>
                <a:gd name="T36" fmla="*/ 0 w 101"/>
                <a:gd name="T37" fmla="*/ 62 h 104"/>
                <a:gd name="T38" fmla="*/ 0 w 101"/>
                <a:gd name="T39" fmla="*/ 62 h 104"/>
                <a:gd name="T40" fmla="*/ 0 w 101"/>
                <a:gd name="T41" fmla="*/ 76 h 104"/>
                <a:gd name="T42" fmla="*/ 4 w 101"/>
                <a:gd name="T43" fmla="*/ 86 h 104"/>
                <a:gd name="T44" fmla="*/ 11 w 101"/>
                <a:gd name="T45" fmla="*/ 96 h 104"/>
                <a:gd name="T46" fmla="*/ 17 w 101"/>
                <a:gd name="T47" fmla="*/ 107 h 104"/>
                <a:gd name="T48" fmla="*/ 26 w 101"/>
                <a:gd name="T49" fmla="*/ 112 h 104"/>
                <a:gd name="T50" fmla="*/ 38 w 101"/>
                <a:gd name="T51" fmla="*/ 119 h 104"/>
                <a:gd name="T52" fmla="*/ 49 w 101"/>
                <a:gd name="T53" fmla="*/ 123 h 104"/>
                <a:gd name="T54" fmla="*/ 62 w 101"/>
                <a:gd name="T55" fmla="*/ 125 h 104"/>
                <a:gd name="T56" fmla="*/ 62 w 101"/>
                <a:gd name="T57" fmla="*/ 125 h 104"/>
                <a:gd name="T58" fmla="*/ 75 w 101"/>
                <a:gd name="T59" fmla="*/ 123 h 104"/>
                <a:gd name="T60" fmla="*/ 84 w 101"/>
                <a:gd name="T61" fmla="*/ 119 h 104"/>
                <a:gd name="T62" fmla="*/ 95 w 101"/>
                <a:gd name="T63" fmla="*/ 112 h 104"/>
                <a:gd name="T64" fmla="*/ 102 w 101"/>
                <a:gd name="T65" fmla="*/ 107 h 104"/>
                <a:gd name="T66" fmla="*/ 110 w 101"/>
                <a:gd name="T67" fmla="*/ 96 h 104"/>
                <a:gd name="T68" fmla="*/ 118 w 101"/>
                <a:gd name="T69" fmla="*/ 86 h 104"/>
                <a:gd name="T70" fmla="*/ 120 w 101"/>
                <a:gd name="T71" fmla="*/ 76 h 104"/>
                <a:gd name="T72" fmla="*/ 120 w 101"/>
                <a:gd name="T73" fmla="*/ 62 h 104"/>
                <a:gd name="T74" fmla="*/ 62 w 101"/>
                <a:gd name="T75" fmla="*/ 62 h 104"/>
                <a:gd name="T76" fmla="*/ 120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9" y="33"/>
                  </a:lnTo>
                  <a:lnTo>
                    <a:pt x="93" y="24"/>
                  </a:lnTo>
                  <a:lnTo>
                    <a:pt x="86" y="15"/>
                  </a:lnTo>
                  <a:lnTo>
                    <a:pt x="80" y="9"/>
                  </a:lnTo>
                  <a:lnTo>
                    <a:pt x="71" y="4"/>
                  </a:lnTo>
                  <a:lnTo>
                    <a:pt x="63" y="0"/>
                  </a:lnTo>
                  <a:lnTo>
                    <a:pt x="52" y="0"/>
                  </a:lnTo>
                  <a:lnTo>
                    <a:pt x="41" y="0"/>
                  </a:lnTo>
                  <a:lnTo>
                    <a:pt x="32" y="4"/>
                  </a:lnTo>
                  <a:lnTo>
                    <a:pt x="22" y="9"/>
                  </a:lnTo>
                  <a:lnTo>
                    <a:pt x="15" y="15"/>
                  </a:lnTo>
                  <a:lnTo>
                    <a:pt x="9" y="24"/>
                  </a:lnTo>
                  <a:lnTo>
                    <a:pt x="4" y="33"/>
                  </a:lnTo>
                  <a:lnTo>
                    <a:pt x="0" y="41"/>
                  </a:lnTo>
                  <a:lnTo>
                    <a:pt x="0" y="52"/>
                  </a:lnTo>
                  <a:lnTo>
                    <a:pt x="0" y="63"/>
                  </a:lnTo>
                  <a:lnTo>
                    <a:pt x="4" y="71"/>
                  </a:lnTo>
                  <a:lnTo>
                    <a:pt x="9" y="80"/>
                  </a:lnTo>
                  <a:lnTo>
                    <a:pt x="15" y="89"/>
                  </a:lnTo>
                  <a:lnTo>
                    <a:pt x="22" y="93"/>
                  </a:lnTo>
                  <a:lnTo>
                    <a:pt x="32" y="99"/>
                  </a:lnTo>
                  <a:lnTo>
                    <a:pt x="41" y="102"/>
                  </a:lnTo>
                  <a:lnTo>
                    <a:pt x="52" y="104"/>
                  </a:lnTo>
                  <a:lnTo>
                    <a:pt x="63" y="102"/>
                  </a:lnTo>
                  <a:lnTo>
                    <a:pt x="71" y="99"/>
                  </a:lnTo>
                  <a:lnTo>
                    <a:pt x="80" y="93"/>
                  </a:lnTo>
                  <a:lnTo>
                    <a:pt x="86" y="89"/>
                  </a:lnTo>
                  <a:lnTo>
                    <a:pt x="93" y="80"/>
                  </a:lnTo>
                  <a:lnTo>
                    <a:pt x="99" y="71"/>
                  </a:lnTo>
                  <a:lnTo>
                    <a:pt x="101" y="63"/>
                  </a:lnTo>
                  <a:lnTo>
                    <a:pt x="101" y="52"/>
                  </a:lnTo>
                  <a:lnTo>
                    <a:pt x="52" y="52"/>
                  </a:lnTo>
                  <a:lnTo>
                    <a:pt x="101" y="52"/>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1" name="Freeform 707"/>
            <p:cNvSpPr>
              <a:spLocks/>
            </p:cNvSpPr>
            <p:nvPr/>
          </p:nvSpPr>
          <p:spPr bwMode="auto">
            <a:xfrm>
              <a:off x="2037" y="3656"/>
              <a:ext cx="110" cy="114"/>
            </a:xfrm>
            <a:custGeom>
              <a:avLst/>
              <a:gdLst>
                <a:gd name="T0" fmla="*/ 120 w 101"/>
                <a:gd name="T1" fmla="*/ 62 h 104"/>
                <a:gd name="T2" fmla="*/ 120 w 101"/>
                <a:gd name="T3" fmla="*/ 62 h 104"/>
                <a:gd name="T4" fmla="*/ 120 w 101"/>
                <a:gd name="T5" fmla="*/ 49 h 104"/>
                <a:gd name="T6" fmla="*/ 118 w 101"/>
                <a:gd name="T7" fmla="*/ 39 h 104"/>
                <a:gd name="T8" fmla="*/ 110 w 101"/>
                <a:gd name="T9" fmla="*/ 29 h 104"/>
                <a:gd name="T10" fmla="*/ 102 w 101"/>
                <a:gd name="T11" fmla="*/ 18 h 104"/>
                <a:gd name="T12" fmla="*/ 95 w 101"/>
                <a:gd name="T13" fmla="*/ 11 h 104"/>
                <a:gd name="T14" fmla="*/ 84 w 101"/>
                <a:gd name="T15" fmla="*/ 4 h 104"/>
                <a:gd name="T16" fmla="*/ 75 w 101"/>
                <a:gd name="T17" fmla="*/ 0 h 104"/>
                <a:gd name="T18" fmla="*/ 62 w 101"/>
                <a:gd name="T19" fmla="*/ 0 h 104"/>
                <a:gd name="T20" fmla="*/ 62 w 101"/>
                <a:gd name="T21" fmla="*/ 0 h 104"/>
                <a:gd name="T22" fmla="*/ 49 w 101"/>
                <a:gd name="T23" fmla="*/ 0 h 104"/>
                <a:gd name="T24" fmla="*/ 38 w 101"/>
                <a:gd name="T25" fmla="*/ 4 h 104"/>
                <a:gd name="T26" fmla="*/ 26 w 101"/>
                <a:gd name="T27" fmla="*/ 11 h 104"/>
                <a:gd name="T28" fmla="*/ 17 w 101"/>
                <a:gd name="T29" fmla="*/ 18 h 104"/>
                <a:gd name="T30" fmla="*/ 11 w 101"/>
                <a:gd name="T31" fmla="*/ 29 h 104"/>
                <a:gd name="T32" fmla="*/ 4 w 101"/>
                <a:gd name="T33" fmla="*/ 39 h 104"/>
                <a:gd name="T34" fmla="*/ 0 w 101"/>
                <a:gd name="T35" fmla="*/ 49 h 104"/>
                <a:gd name="T36" fmla="*/ 0 w 101"/>
                <a:gd name="T37" fmla="*/ 62 h 104"/>
                <a:gd name="T38" fmla="*/ 0 w 101"/>
                <a:gd name="T39" fmla="*/ 62 h 104"/>
                <a:gd name="T40" fmla="*/ 0 w 101"/>
                <a:gd name="T41" fmla="*/ 76 h 104"/>
                <a:gd name="T42" fmla="*/ 4 w 101"/>
                <a:gd name="T43" fmla="*/ 86 h 104"/>
                <a:gd name="T44" fmla="*/ 11 w 101"/>
                <a:gd name="T45" fmla="*/ 96 h 104"/>
                <a:gd name="T46" fmla="*/ 17 w 101"/>
                <a:gd name="T47" fmla="*/ 107 h 104"/>
                <a:gd name="T48" fmla="*/ 26 w 101"/>
                <a:gd name="T49" fmla="*/ 112 h 104"/>
                <a:gd name="T50" fmla="*/ 38 w 101"/>
                <a:gd name="T51" fmla="*/ 119 h 104"/>
                <a:gd name="T52" fmla="*/ 49 w 101"/>
                <a:gd name="T53" fmla="*/ 123 h 104"/>
                <a:gd name="T54" fmla="*/ 62 w 101"/>
                <a:gd name="T55" fmla="*/ 125 h 104"/>
                <a:gd name="T56" fmla="*/ 62 w 101"/>
                <a:gd name="T57" fmla="*/ 125 h 104"/>
                <a:gd name="T58" fmla="*/ 75 w 101"/>
                <a:gd name="T59" fmla="*/ 123 h 104"/>
                <a:gd name="T60" fmla="*/ 84 w 101"/>
                <a:gd name="T61" fmla="*/ 119 h 104"/>
                <a:gd name="T62" fmla="*/ 95 w 101"/>
                <a:gd name="T63" fmla="*/ 112 h 104"/>
                <a:gd name="T64" fmla="*/ 102 w 101"/>
                <a:gd name="T65" fmla="*/ 107 h 104"/>
                <a:gd name="T66" fmla="*/ 110 w 101"/>
                <a:gd name="T67" fmla="*/ 96 h 104"/>
                <a:gd name="T68" fmla="*/ 118 w 101"/>
                <a:gd name="T69" fmla="*/ 86 h 104"/>
                <a:gd name="T70" fmla="*/ 120 w 101"/>
                <a:gd name="T71" fmla="*/ 76 h 104"/>
                <a:gd name="T72" fmla="*/ 120 w 101"/>
                <a:gd name="T73" fmla="*/ 62 h 104"/>
                <a:gd name="T74" fmla="*/ 62 w 101"/>
                <a:gd name="T75" fmla="*/ 62 h 104"/>
                <a:gd name="T76" fmla="*/ 120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9" y="33"/>
                  </a:lnTo>
                  <a:lnTo>
                    <a:pt x="93" y="24"/>
                  </a:lnTo>
                  <a:lnTo>
                    <a:pt x="86" y="15"/>
                  </a:lnTo>
                  <a:lnTo>
                    <a:pt x="80" y="9"/>
                  </a:lnTo>
                  <a:lnTo>
                    <a:pt x="71" y="4"/>
                  </a:lnTo>
                  <a:lnTo>
                    <a:pt x="63" y="0"/>
                  </a:lnTo>
                  <a:lnTo>
                    <a:pt x="52" y="0"/>
                  </a:lnTo>
                  <a:lnTo>
                    <a:pt x="41" y="0"/>
                  </a:lnTo>
                  <a:lnTo>
                    <a:pt x="32" y="4"/>
                  </a:lnTo>
                  <a:lnTo>
                    <a:pt x="22" y="9"/>
                  </a:lnTo>
                  <a:lnTo>
                    <a:pt x="15" y="15"/>
                  </a:lnTo>
                  <a:lnTo>
                    <a:pt x="9" y="24"/>
                  </a:lnTo>
                  <a:lnTo>
                    <a:pt x="4" y="33"/>
                  </a:lnTo>
                  <a:lnTo>
                    <a:pt x="0" y="41"/>
                  </a:lnTo>
                  <a:lnTo>
                    <a:pt x="0" y="52"/>
                  </a:lnTo>
                  <a:lnTo>
                    <a:pt x="0" y="63"/>
                  </a:lnTo>
                  <a:lnTo>
                    <a:pt x="4" y="71"/>
                  </a:lnTo>
                  <a:lnTo>
                    <a:pt x="9" y="80"/>
                  </a:lnTo>
                  <a:lnTo>
                    <a:pt x="15" y="89"/>
                  </a:lnTo>
                  <a:lnTo>
                    <a:pt x="22" y="93"/>
                  </a:lnTo>
                  <a:lnTo>
                    <a:pt x="32" y="99"/>
                  </a:lnTo>
                  <a:lnTo>
                    <a:pt x="41" y="102"/>
                  </a:lnTo>
                  <a:lnTo>
                    <a:pt x="52" y="104"/>
                  </a:lnTo>
                  <a:lnTo>
                    <a:pt x="63" y="102"/>
                  </a:lnTo>
                  <a:lnTo>
                    <a:pt x="71" y="99"/>
                  </a:lnTo>
                  <a:lnTo>
                    <a:pt x="80" y="93"/>
                  </a:lnTo>
                  <a:lnTo>
                    <a:pt x="86" y="89"/>
                  </a:lnTo>
                  <a:lnTo>
                    <a:pt x="93" y="80"/>
                  </a:lnTo>
                  <a:lnTo>
                    <a:pt x="99" y="71"/>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2" name="Freeform 708"/>
            <p:cNvSpPr>
              <a:spLocks/>
            </p:cNvSpPr>
            <p:nvPr/>
          </p:nvSpPr>
          <p:spPr bwMode="auto">
            <a:xfrm>
              <a:off x="1850" y="3619"/>
              <a:ext cx="114" cy="111"/>
            </a:xfrm>
            <a:custGeom>
              <a:avLst/>
              <a:gdLst>
                <a:gd name="T0" fmla="*/ 125 w 104"/>
                <a:gd name="T1" fmla="*/ 59 h 101"/>
                <a:gd name="T2" fmla="*/ 125 w 104"/>
                <a:gd name="T3" fmla="*/ 59 h 101"/>
                <a:gd name="T4" fmla="*/ 125 w 104"/>
                <a:gd name="T5" fmla="*/ 46 h 101"/>
                <a:gd name="T6" fmla="*/ 121 w 104"/>
                <a:gd name="T7" fmla="*/ 36 h 101"/>
                <a:gd name="T8" fmla="*/ 114 w 104"/>
                <a:gd name="T9" fmla="*/ 25 h 101"/>
                <a:gd name="T10" fmla="*/ 107 w 104"/>
                <a:gd name="T11" fmla="*/ 15 h 101"/>
                <a:gd name="T12" fmla="*/ 99 w 104"/>
                <a:gd name="T13" fmla="*/ 10 h 101"/>
                <a:gd name="T14" fmla="*/ 89 w 104"/>
                <a:gd name="T15" fmla="*/ 2 h 101"/>
                <a:gd name="T16" fmla="*/ 76 w 104"/>
                <a:gd name="T17" fmla="*/ 0 h 101"/>
                <a:gd name="T18" fmla="*/ 62 w 104"/>
                <a:gd name="T19" fmla="*/ 0 h 101"/>
                <a:gd name="T20" fmla="*/ 62 w 104"/>
                <a:gd name="T21" fmla="*/ 0 h 101"/>
                <a:gd name="T22" fmla="*/ 53 w 104"/>
                <a:gd name="T23" fmla="*/ 0 h 101"/>
                <a:gd name="T24" fmla="*/ 39 w 104"/>
                <a:gd name="T25" fmla="*/ 2 h 101"/>
                <a:gd name="T26" fmla="*/ 29 w 104"/>
                <a:gd name="T27" fmla="*/ 10 h 101"/>
                <a:gd name="T28" fmla="*/ 22 w 104"/>
                <a:gd name="T29" fmla="*/ 15 h 101"/>
                <a:gd name="T30" fmla="*/ 13 w 104"/>
                <a:gd name="T31" fmla="*/ 25 h 101"/>
                <a:gd name="T32" fmla="*/ 5 w 104"/>
                <a:gd name="T33" fmla="*/ 36 h 101"/>
                <a:gd name="T34" fmla="*/ 3 w 104"/>
                <a:gd name="T35" fmla="*/ 46 h 101"/>
                <a:gd name="T36" fmla="*/ 0 w 104"/>
                <a:gd name="T37" fmla="*/ 59 h 101"/>
                <a:gd name="T38" fmla="*/ 0 w 104"/>
                <a:gd name="T39" fmla="*/ 59 h 101"/>
                <a:gd name="T40" fmla="*/ 3 w 104"/>
                <a:gd name="T41" fmla="*/ 73 h 101"/>
                <a:gd name="T42" fmla="*/ 5 w 104"/>
                <a:gd name="T43" fmla="*/ 84 h 101"/>
                <a:gd name="T44" fmla="*/ 13 w 104"/>
                <a:gd name="T45" fmla="*/ 93 h 101"/>
                <a:gd name="T46" fmla="*/ 22 w 104"/>
                <a:gd name="T47" fmla="*/ 104 h 101"/>
                <a:gd name="T48" fmla="*/ 29 w 104"/>
                <a:gd name="T49" fmla="*/ 111 h 101"/>
                <a:gd name="T50" fmla="*/ 39 w 104"/>
                <a:gd name="T51" fmla="*/ 118 h 101"/>
                <a:gd name="T52" fmla="*/ 53 w 104"/>
                <a:gd name="T53" fmla="*/ 120 h 101"/>
                <a:gd name="T54" fmla="*/ 62 w 104"/>
                <a:gd name="T55" fmla="*/ 122 h 101"/>
                <a:gd name="T56" fmla="*/ 62 w 104"/>
                <a:gd name="T57" fmla="*/ 122 h 101"/>
                <a:gd name="T58" fmla="*/ 76 w 104"/>
                <a:gd name="T59" fmla="*/ 120 h 101"/>
                <a:gd name="T60" fmla="*/ 89 w 104"/>
                <a:gd name="T61" fmla="*/ 118 h 101"/>
                <a:gd name="T62" fmla="*/ 99 w 104"/>
                <a:gd name="T63" fmla="*/ 111 h 101"/>
                <a:gd name="T64" fmla="*/ 107 w 104"/>
                <a:gd name="T65" fmla="*/ 104 h 101"/>
                <a:gd name="T66" fmla="*/ 114 w 104"/>
                <a:gd name="T67" fmla="*/ 93 h 101"/>
                <a:gd name="T68" fmla="*/ 121 w 104"/>
                <a:gd name="T69" fmla="*/ 84 h 101"/>
                <a:gd name="T70" fmla="*/ 125 w 104"/>
                <a:gd name="T71" fmla="*/ 73 h 101"/>
                <a:gd name="T72" fmla="*/ 125 w 104"/>
                <a:gd name="T73" fmla="*/ 59 h 101"/>
                <a:gd name="T74" fmla="*/ 62 w 104"/>
                <a:gd name="T75" fmla="*/ 59 h 101"/>
                <a:gd name="T76" fmla="*/ 125 w 104"/>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4" y="38"/>
                  </a:lnTo>
                  <a:lnTo>
                    <a:pt x="100" y="30"/>
                  </a:lnTo>
                  <a:lnTo>
                    <a:pt x="95" y="21"/>
                  </a:lnTo>
                  <a:lnTo>
                    <a:pt x="89" y="13"/>
                  </a:lnTo>
                  <a:lnTo>
                    <a:pt x="82" y="8"/>
                  </a:lnTo>
                  <a:lnTo>
                    <a:pt x="74" y="2"/>
                  </a:lnTo>
                  <a:lnTo>
                    <a:pt x="63" y="0"/>
                  </a:lnTo>
                  <a:lnTo>
                    <a:pt x="52" y="0"/>
                  </a:lnTo>
                  <a:lnTo>
                    <a:pt x="44" y="0"/>
                  </a:lnTo>
                  <a:lnTo>
                    <a:pt x="33" y="2"/>
                  </a:lnTo>
                  <a:lnTo>
                    <a:pt x="24" y="8"/>
                  </a:lnTo>
                  <a:lnTo>
                    <a:pt x="18" y="13"/>
                  </a:lnTo>
                  <a:lnTo>
                    <a:pt x="11" y="21"/>
                  </a:lnTo>
                  <a:lnTo>
                    <a:pt x="5" y="30"/>
                  </a:lnTo>
                  <a:lnTo>
                    <a:pt x="3" y="38"/>
                  </a:lnTo>
                  <a:lnTo>
                    <a:pt x="0" y="49"/>
                  </a:lnTo>
                  <a:lnTo>
                    <a:pt x="3" y="60"/>
                  </a:lnTo>
                  <a:lnTo>
                    <a:pt x="5" y="69"/>
                  </a:lnTo>
                  <a:lnTo>
                    <a:pt x="11" y="77"/>
                  </a:lnTo>
                  <a:lnTo>
                    <a:pt x="18" y="86"/>
                  </a:lnTo>
                  <a:lnTo>
                    <a:pt x="24" y="92"/>
                  </a:lnTo>
                  <a:lnTo>
                    <a:pt x="33" y="97"/>
                  </a:lnTo>
                  <a:lnTo>
                    <a:pt x="44" y="99"/>
                  </a:lnTo>
                  <a:lnTo>
                    <a:pt x="52" y="101"/>
                  </a:lnTo>
                  <a:lnTo>
                    <a:pt x="63" y="99"/>
                  </a:lnTo>
                  <a:lnTo>
                    <a:pt x="74" y="97"/>
                  </a:lnTo>
                  <a:lnTo>
                    <a:pt x="82" y="92"/>
                  </a:lnTo>
                  <a:lnTo>
                    <a:pt x="89" y="86"/>
                  </a:lnTo>
                  <a:lnTo>
                    <a:pt x="95" y="77"/>
                  </a:lnTo>
                  <a:lnTo>
                    <a:pt x="100" y="69"/>
                  </a:lnTo>
                  <a:lnTo>
                    <a:pt x="104" y="60"/>
                  </a:lnTo>
                  <a:lnTo>
                    <a:pt x="104" y="49"/>
                  </a:lnTo>
                  <a:lnTo>
                    <a:pt x="52" y="49"/>
                  </a:lnTo>
                  <a:lnTo>
                    <a:pt x="104" y="49"/>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3" name="Freeform 709"/>
            <p:cNvSpPr>
              <a:spLocks/>
            </p:cNvSpPr>
            <p:nvPr/>
          </p:nvSpPr>
          <p:spPr bwMode="auto">
            <a:xfrm>
              <a:off x="1850" y="3619"/>
              <a:ext cx="114" cy="111"/>
            </a:xfrm>
            <a:custGeom>
              <a:avLst/>
              <a:gdLst>
                <a:gd name="T0" fmla="*/ 125 w 104"/>
                <a:gd name="T1" fmla="*/ 59 h 101"/>
                <a:gd name="T2" fmla="*/ 125 w 104"/>
                <a:gd name="T3" fmla="*/ 59 h 101"/>
                <a:gd name="T4" fmla="*/ 125 w 104"/>
                <a:gd name="T5" fmla="*/ 46 h 101"/>
                <a:gd name="T6" fmla="*/ 121 w 104"/>
                <a:gd name="T7" fmla="*/ 36 h 101"/>
                <a:gd name="T8" fmla="*/ 114 w 104"/>
                <a:gd name="T9" fmla="*/ 25 h 101"/>
                <a:gd name="T10" fmla="*/ 107 w 104"/>
                <a:gd name="T11" fmla="*/ 15 h 101"/>
                <a:gd name="T12" fmla="*/ 99 w 104"/>
                <a:gd name="T13" fmla="*/ 10 h 101"/>
                <a:gd name="T14" fmla="*/ 89 w 104"/>
                <a:gd name="T15" fmla="*/ 2 h 101"/>
                <a:gd name="T16" fmla="*/ 76 w 104"/>
                <a:gd name="T17" fmla="*/ 0 h 101"/>
                <a:gd name="T18" fmla="*/ 62 w 104"/>
                <a:gd name="T19" fmla="*/ 0 h 101"/>
                <a:gd name="T20" fmla="*/ 62 w 104"/>
                <a:gd name="T21" fmla="*/ 0 h 101"/>
                <a:gd name="T22" fmla="*/ 53 w 104"/>
                <a:gd name="T23" fmla="*/ 0 h 101"/>
                <a:gd name="T24" fmla="*/ 39 w 104"/>
                <a:gd name="T25" fmla="*/ 2 h 101"/>
                <a:gd name="T26" fmla="*/ 29 w 104"/>
                <a:gd name="T27" fmla="*/ 10 h 101"/>
                <a:gd name="T28" fmla="*/ 22 w 104"/>
                <a:gd name="T29" fmla="*/ 15 h 101"/>
                <a:gd name="T30" fmla="*/ 13 w 104"/>
                <a:gd name="T31" fmla="*/ 25 h 101"/>
                <a:gd name="T32" fmla="*/ 5 w 104"/>
                <a:gd name="T33" fmla="*/ 36 h 101"/>
                <a:gd name="T34" fmla="*/ 3 w 104"/>
                <a:gd name="T35" fmla="*/ 46 h 101"/>
                <a:gd name="T36" fmla="*/ 0 w 104"/>
                <a:gd name="T37" fmla="*/ 59 h 101"/>
                <a:gd name="T38" fmla="*/ 0 w 104"/>
                <a:gd name="T39" fmla="*/ 59 h 101"/>
                <a:gd name="T40" fmla="*/ 3 w 104"/>
                <a:gd name="T41" fmla="*/ 73 h 101"/>
                <a:gd name="T42" fmla="*/ 5 w 104"/>
                <a:gd name="T43" fmla="*/ 84 h 101"/>
                <a:gd name="T44" fmla="*/ 13 w 104"/>
                <a:gd name="T45" fmla="*/ 93 h 101"/>
                <a:gd name="T46" fmla="*/ 22 w 104"/>
                <a:gd name="T47" fmla="*/ 104 h 101"/>
                <a:gd name="T48" fmla="*/ 29 w 104"/>
                <a:gd name="T49" fmla="*/ 111 h 101"/>
                <a:gd name="T50" fmla="*/ 39 w 104"/>
                <a:gd name="T51" fmla="*/ 118 h 101"/>
                <a:gd name="T52" fmla="*/ 53 w 104"/>
                <a:gd name="T53" fmla="*/ 120 h 101"/>
                <a:gd name="T54" fmla="*/ 62 w 104"/>
                <a:gd name="T55" fmla="*/ 122 h 101"/>
                <a:gd name="T56" fmla="*/ 62 w 104"/>
                <a:gd name="T57" fmla="*/ 122 h 101"/>
                <a:gd name="T58" fmla="*/ 76 w 104"/>
                <a:gd name="T59" fmla="*/ 120 h 101"/>
                <a:gd name="T60" fmla="*/ 89 w 104"/>
                <a:gd name="T61" fmla="*/ 118 h 101"/>
                <a:gd name="T62" fmla="*/ 99 w 104"/>
                <a:gd name="T63" fmla="*/ 111 h 101"/>
                <a:gd name="T64" fmla="*/ 107 w 104"/>
                <a:gd name="T65" fmla="*/ 104 h 101"/>
                <a:gd name="T66" fmla="*/ 114 w 104"/>
                <a:gd name="T67" fmla="*/ 93 h 101"/>
                <a:gd name="T68" fmla="*/ 121 w 104"/>
                <a:gd name="T69" fmla="*/ 84 h 101"/>
                <a:gd name="T70" fmla="*/ 125 w 104"/>
                <a:gd name="T71" fmla="*/ 73 h 101"/>
                <a:gd name="T72" fmla="*/ 125 w 104"/>
                <a:gd name="T73" fmla="*/ 59 h 101"/>
                <a:gd name="T74" fmla="*/ 62 w 104"/>
                <a:gd name="T75" fmla="*/ 59 h 101"/>
                <a:gd name="T76" fmla="*/ 125 w 104"/>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4" y="38"/>
                  </a:lnTo>
                  <a:lnTo>
                    <a:pt x="100" y="30"/>
                  </a:lnTo>
                  <a:lnTo>
                    <a:pt x="95" y="21"/>
                  </a:lnTo>
                  <a:lnTo>
                    <a:pt x="89" y="13"/>
                  </a:lnTo>
                  <a:lnTo>
                    <a:pt x="82" y="8"/>
                  </a:lnTo>
                  <a:lnTo>
                    <a:pt x="74" y="2"/>
                  </a:lnTo>
                  <a:lnTo>
                    <a:pt x="63" y="0"/>
                  </a:lnTo>
                  <a:lnTo>
                    <a:pt x="52" y="0"/>
                  </a:lnTo>
                  <a:lnTo>
                    <a:pt x="44" y="0"/>
                  </a:lnTo>
                  <a:lnTo>
                    <a:pt x="33" y="2"/>
                  </a:lnTo>
                  <a:lnTo>
                    <a:pt x="24" y="8"/>
                  </a:lnTo>
                  <a:lnTo>
                    <a:pt x="18" y="13"/>
                  </a:lnTo>
                  <a:lnTo>
                    <a:pt x="11" y="21"/>
                  </a:lnTo>
                  <a:lnTo>
                    <a:pt x="5" y="30"/>
                  </a:lnTo>
                  <a:lnTo>
                    <a:pt x="3" y="38"/>
                  </a:lnTo>
                  <a:lnTo>
                    <a:pt x="0" y="49"/>
                  </a:lnTo>
                  <a:lnTo>
                    <a:pt x="3" y="60"/>
                  </a:lnTo>
                  <a:lnTo>
                    <a:pt x="5" y="69"/>
                  </a:lnTo>
                  <a:lnTo>
                    <a:pt x="11" y="77"/>
                  </a:lnTo>
                  <a:lnTo>
                    <a:pt x="18" y="86"/>
                  </a:lnTo>
                  <a:lnTo>
                    <a:pt x="24" y="92"/>
                  </a:lnTo>
                  <a:lnTo>
                    <a:pt x="33" y="97"/>
                  </a:lnTo>
                  <a:lnTo>
                    <a:pt x="44" y="99"/>
                  </a:lnTo>
                  <a:lnTo>
                    <a:pt x="52" y="101"/>
                  </a:lnTo>
                  <a:lnTo>
                    <a:pt x="63" y="99"/>
                  </a:lnTo>
                  <a:lnTo>
                    <a:pt x="74" y="97"/>
                  </a:lnTo>
                  <a:lnTo>
                    <a:pt x="82" y="92"/>
                  </a:lnTo>
                  <a:lnTo>
                    <a:pt x="89" y="86"/>
                  </a:lnTo>
                  <a:lnTo>
                    <a:pt x="95" y="77"/>
                  </a:lnTo>
                  <a:lnTo>
                    <a:pt x="100" y="69"/>
                  </a:lnTo>
                  <a:lnTo>
                    <a:pt x="104" y="60"/>
                  </a:lnTo>
                  <a:lnTo>
                    <a:pt x="104" y="49"/>
                  </a:lnTo>
                  <a:lnTo>
                    <a:pt x="52" y="49"/>
                  </a:lnTo>
                  <a:lnTo>
                    <a:pt x="104"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4" name="Freeform 710"/>
            <p:cNvSpPr>
              <a:spLocks/>
            </p:cNvSpPr>
            <p:nvPr/>
          </p:nvSpPr>
          <p:spPr bwMode="auto">
            <a:xfrm>
              <a:off x="2072" y="3465"/>
              <a:ext cx="111" cy="111"/>
            </a:xfrm>
            <a:custGeom>
              <a:avLst/>
              <a:gdLst>
                <a:gd name="T0" fmla="*/ 121 w 102"/>
                <a:gd name="T1" fmla="*/ 59 h 102"/>
                <a:gd name="T2" fmla="*/ 121 w 102"/>
                <a:gd name="T3" fmla="*/ 59 h 102"/>
                <a:gd name="T4" fmla="*/ 119 w 102"/>
                <a:gd name="T5" fmla="*/ 49 h 102"/>
                <a:gd name="T6" fmla="*/ 115 w 102"/>
                <a:gd name="T7" fmla="*/ 37 h 102"/>
                <a:gd name="T8" fmla="*/ 110 w 102"/>
                <a:gd name="T9" fmla="*/ 26 h 102"/>
                <a:gd name="T10" fmla="*/ 103 w 102"/>
                <a:gd name="T11" fmla="*/ 17 h 102"/>
                <a:gd name="T12" fmla="*/ 95 w 102"/>
                <a:gd name="T13" fmla="*/ 11 h 102"/>
                <a:gd name="T14" fmla="*/ 85 w 102"/>
                <a:gd name="T15" fmla="*/ 5 h 102"/>
                <a:gd name="T16" fmla="*/ 72 w 102"/>
                <a:gd name="T17" fmla="*/ 0 h 102"/>
                <a:gd name="T18" fmla="*/ 59 w 102"/>
                <a:gd name="T19" fmla="*/ 0 h 102"/>
                <a:gd name="T20" fmla="*/ 59 w 102"/>
                <a:gd name="T21" fmla="*/ 0 h 102"/>
                <a:gd name="T22" fmla="*/ 46 w 102"/>
                <a:gd name="T23" fmla="*/ 0 h 102"/>
                <a:gd name="T24" fmla="*/ 37 w 102"/>
                <a:gd name="T25" fmla="*/ 5 h 102"/>
                <a:gd name="T26" fmla="*/ 26 w 102"/>
                <a:gd name="T27" fmla="*/ 11 h 102"/>
                <a:gd name="T28" fmla="*/ 17 w 102"/>
                <a:gd name="T29" fmla="*/ 17 h 102"/>
                <a:gd name="T30" fmla="*/ 11 w 102"/>
                <a:gd name="T31" fmla="*/ 26 h 102"/>
                <a:gd name="T32" fmla="*/ 5 w 102"/>
                <a:gd name="T33" fmla="*/ 37 h 102"/>
                <a:gd name="T34" fmla="*/ 0 w 102"/>
                <a:gd name="T35" fmla="*/ 49 h 102"/>
                <a:gd name="T36" fmla="*/ 0 w 102"/>
                <a:gd name="T37" fmla="*/ 59 h 102"/>
                <a:gd name="T38" fmla="*/ 0 w 102"/>
                <a:gd name="T39" fmla="*/ 59 h 102"/>
                <a:gd name="T40" fmla="*/ 0 w 102"/>
                <a:gd name="T41" fmla="*/ 72 h 102"/>
                <a:gd name="T42" fmla="*/ 5 w 102"/>
                <a:gd name="T43" fmla="*/ 85 h 102"/>
                <a:gd name="T44" fmla="*/ 11 w 102"/>
                <a:gd name="T45" fmla="*/ 95 h 102"/>
                <a:gd name="T46" fmla="*/ 17 w 102"/>
                <a:gd name="T47" fmla="*/ 103 h 102"/>
                <a:gd name="T48" fmla="*/ 26 w 102"/>
                <a:gd name="T49" fmla="*/ 110 h 102"/>
                <a:gd name="T50" fmla="*/ 37 w 102"/>
                <a:gd name="T51" fmla="*/ 115 h 102"/>
                <a:gd name="T52" fmla="*/ 46 w 102"/>
                <a:gd name="T53" fmla="*/ 119 h 102"/>
                <a:gd name="T54" fmla="*/ 59 w 102"/>
                <a:gd name="T55" fmla="*/ 121 h 102"/>
                <a:gd name="T56" fmla="*/ 59 w 102"/>
                <a:gd name="T57" fmla="*/ 121 h 102"/>
                <a:gd name="T58" fmla="*/ 72 w 102"/>
                <a:gd name="T59" fmla="*/ 119 h 102"/>
                <a:gd name="T60" fmla="*/ 85 w 102"/>
                <a:gd name="T61" fmla="*/ 115 h 102"/>
                <a:gd name="T62" fmla="*/ 95 w 102"/>
                <a:gd name="T63" fmla="*/ 110 h 102"/>
                <a:gd name="T64" fmla="*/ 103 w 102"/>
                <a:gd name="T65" fmla="*/ 103 h 102"/>
                <a:gd name="T66" fmla="*/ 110 w 102"/>
                <a:gd name="T67" fmla="*/ 95 h 102"/>
                <a:gd name="T68" fmla="*/ 115 w 102"/>
                <a:gd name="T69" fmla="*/ 85 h 102"/>
                <a:gd name="T70" fmla="*/ 119 w 102"/>
                <a:gd name="T71" fmla="*/ 72 h 102"/>
                <a:gd name="T72" fmla="*/ 121 w 102"/>
                <a:gd name="T73" fmla="*/ 59 h 102"/>
                <a:gd name="T74" fmla="*/ 59 w 102"/>
                <a:gd name="T75" fmla="*/ 59 h 102"/>
                <a:gd name="T76" fmla="*/ 121 w 102"/>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0"/>
                  </a:moveTo>
                  <a:lnTo>
                    <a:pt x="102" y="50"/>
                  </a:lnTo>
                  <a:lnTo>
                    <a:pt x="100" y="41"/>
                  </a:lnTo>
                  <a:lnTo>
                    <a:pt x="97" y="31"/>
                  </a:lnTo>
                  <a:lnTo>
                    <a:pt x="93" y="22"/>
                  </a:lnTo>
                  <a:lnTo>
                    <a:pt x="87" y="15"/>
                  </a:lnTo>
                  <a:lnTo>
                    <a:pt x="80" y="9"/>
                  </a:lnTo>
                  <a:lnTo>
                    <a:pt x="72" y="5"/>
                  </a:lnTo>
                  <a:lnTo>
                    <a:pt x="61" y="0"/>
                  </a:lnTo>
                  <a:lnTo>
                    <a:pt x="50" y="0"/>
                  </a:lnTo>
                  <a:lnTo>
                    <a:pt x="39" y="0"/>
                  </a:lnTo>
                  <a:lnTo>
                    <a:pt x="31" y="5"/>
                  </a:lnTo>
                  <a:lnTo>
                    <a:pt x="22" y="9"/>
                  </a:lnTo>
                  <a:lnTo>
                    <a:pt x="15" y="15"/>
                  </a:lnTo>
                  <a:lnTo>
                    <a:pt x="9" y="22"/>
                  </a:lnTo>
                  <a:lnTo>
                    <a:pt x="5" y="31"/>
                  </a:lnTo>
                  <a:lnTo>
                    <a:pt x="0" y="41"/>
                  </a:lnTo>
                  <a:lnTo>
                    <a:pt x="0" y="50"/>
                  </a:lnTo>
                  <a:lnTo>
                    <a:pt x="0" y="61"/>
                  </a:lnTo>
                  <a:lnTo>
                    <a:pt x="5" y="72"/>
                  </a:lnTo>
                  <a:lnTo>
                    <a:pt x="9" y="80"/>
                  </a:lnTo>
                  <a:lnTo>
                    <a:pt x="15" y="87"/>
                  </a:lnTo>
                  <a:lnTo>
                    <a:pt x="22" y="93"/>
                  </a:lnTo>
                  <a:lnTo>
                    <a:pt x="31" y="97"/>
                  </a:lnTo>
                  <a:lnTo>
                    <a:pt x="39" y="100"/>
                  </a:lnTo>
                  <a:lnTo>
                    <a:pt x="50" y="102"/>
                  </a:lnTo>
                  <a:lnTo>
                    <a:pt x="61" y="100"/>
                  </a:lnTo>
                  <a:lnTo>
                    <a:pt x="72" y="97"/>
                  </a:lnTo>
                  <a:lnTo>
                    <a:pt x="80" y="93"/>
                  </a:lnTo>
                  <a:lnTo>
                    <a:pt x="87" y="87"/>
                  </a:lnTo>
                  <a:lnTo>
                    <a:pt x="93" y="80"/>
                  </a:lnTo>
                  <a:lnTo>
                    <a:pt x="97" y="72"/>
                  </a:lnTo>
                  <a:lnTo>
                    <a:pt x="100" y="61"/>
                  </a:lnTo>
                  <a:lnTo>
                    <a:pt x="102" y="50"/>
                  </a:lnTo>
                  <a:lnTo>
                    <a:pt x="50" y="50"/>
                  </a:lnTo>
                  <a:lnTo>
                    <a:pt x="102" y="50"/>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5" name="Freeform 711"/>
            <p:cNvSpPr>
              <a:spLocks/>
            </p:cNvSpPr>
            <p:nvPr/>
          </p:nvSpPr>
          <p:spPr bwMode="auto">
            <a:xfrm>
              <a:off x="2072" y="3465"/>
              <a:ext cx="111" cy="111"/>
            </a:xfrm>
            <a:custGeom>
              <a:avLst/>
              <a:gdLst>
                <a:gd name="T0" fmla="*/ 121 w 102"/>
                <a:gd name="T1" fmla="*/ 59 h 102"/>
                <a:gd name="T2" fmla="*/ 121 w 102"/>
                <a:gd name="T3" fmla="*/ 59 h 102"/>
                <a:gd name="T4" fmla="*/ 119 w 102"/>
                <a:gd name="T5" fmla="*/ 49 h 102"/>
                <a:gd name="T6" fmla="*/ 115 w 102"/>
                <a:gd name="T7" fmla="*/ 37 h 102"/>
                <a:gd name="T8" fmla="*/ 110 w 102"/>
                <a:gd name="T9" fmla="*/ 26 h 102"/>
                <a:gd name="T10" fmla="*/ 103 w 102"/>
                <a:gd name="T11" fmla="*/ 17 h 102"/>
                <a:gd name="T12" fmla="*/ 95 w 102"/>
                <a:gd name="T13" fmla="*/ 11 h 102"/>
                <a:gd name="T14" fmla="*/ 85 w 102"/>
                <a:gd name="T15" fmla="*/ 5 h 102"/>
                <a:gd name="T16" fmla="*/ 72 w 102"/>
                <a:gd name="T17" fmla="*/ 0 h 102"/>
                <a:gd name="T18" fmla="*/ 59 w 102"/>
                <a:gd name="T19" fmla="*/ 0 h 102"/>
                <a:gd name="T20" fmla="*/ 59 w 102"/>
                <a:gd name="T21" fmla="*/ 0 h 102"/>
                <a:gd name="T22" fmla="*/ 46 w 102"/>
                <a:gd name="T23" fmla="*/ 0 h 102"/>
                <a:gd name="T24" fmla="*/ 37 w 102"/>
                <a:gd name="T25" fmla="*/ 5 h 102"/>
                <a:gd name="T26" fmla="*/ 26 w 102"/>
                <a:gd name="T27" fmla="*/ 11 h 102"/>
                <a:gd name="T28" fmla="*/ 17 w 102"/>
                <a:gd name="T29" fmla="*/ 17 h 102"/>
                <a:gd name="T30" fmla="*/ 11 w 102"/>
                <a:gd name="T31" fmla="*/ 26 h 102"/>
                <a:gd name="T32" fmla="*/ 5 w 102"/>
                <a:gd name="T33" fmla="*/ 37 h 102"/>
                <a:gd name="T34" fmla="*/ 0 w 102"/>
                <a:gd name="T35" fmla="*/ 49 h 102"/>
                <a:gd name="T36" fmla="*/ 0 w 102"/>
                <a:gd name="T37" fmla="*/ 59 h 102"/>
                <a:gd name="T38" fmla="*/ 0 w 102"/>
                <a:gd name="T39" fmla="*/ 59 h 102"/>
                <a:gd name="T40" fmla="*/ 0 w 102"/>
                <a:gd name="T41" fmla="*/ 72 h 102"/>
                <a:gd name="T42" fmla="*/ 5 w 102"/>
                <a:gd name="T43" fmla="*/ 85 h 102"/>
                <a:gd name="T44" fmla="*/ 11 w 102"/>
                <a:gd name="T45" fmla="*/ 95 h 102"/>
                <a:gd name="T46" fmla="*/ 17 w 102"/>
                <a:gd name="T47" fmla="*/ 103 h 102"/>
                <a:gd name="T48" fmla="*/ 26 w 102"/>
                <a:gd name="T49" fmla="*/ 110 h 102"/>
                <a:gd name="T50" fmla="*/ 37 w 102"/>
                <a:gd name="T51" fmla="*/ 115 h 102"/>
                <a:gd name="T52" fmla="*/ 46 w 102"/>
                <a:gd name="T53" fmla="*/ 119 h 102"/>
                <a:gd name="T54" fmla="*/ 59 w 102"/>
                <a:gd name="T55" fmla="*/ 121 h 102"/>
                <a:gd name="T56" fmla="*/ 59 w 102"/>
                <a:gd name="T57" fmla="*/ 121 h 102"/>
                <a:gd name="T58" fmla="*/ 72 w 102"/>
                <a:gd name="T59" fmla="*/ 119 h 102"/>
                <a:gd name="T60" fmla="*/ 85 w 102"/>
                <a:gd name="T61" fmla="*/ 115 h 102"/>
                <a:gd name="T62" fmla="*/ 95 w 102"/>
                <a:gd name="T63" fmla="*/ 110 h 102"/>
                <a:gd name="T64" fmla="*/ 103 w 102"/>
                <a:gd name="T65" fmla="*/ 103 h 102"/>
                <a:gd name="T66" fmla="*/ 110 w 102"/>
                <a:gd name="T67" fmla="*/ 95 h 102"/>
                <a:gd name="T68" fmla="*/ 115 w 102"/>
                <a:gd name="T69" fmla="*/ 85 h 102"/>
                <a:gd name="T70" fmla="*/ 119 w 102"/>
                <a:gd name="T71" fmla="*/ 72 h 102"/>
                <a:gd name="T72" fmla="*/ 121 w 102"/>
                <a:gd name="T73" fmla="*/ 59 h 102"/>
                <a:gd name="T74" fmla="*/ 59 w 102"/>
                <a:gd name="T75" fmla="*/ 59 h 102"/>
                <a:gd name="T76" fmla="*/ 121 w 102"/>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0"/>
                  </a:moveTo>
                  <a:lnTo>
                    <a:pt x="102" y="50"/>
                  </a:lnTo>
                  <a:lnTo>
                    <a:pt x="100" y="41"/>
                  </a:lnTo>
                  <a:lnTo>
                    <a:pt x="97" y="31"/>
                  </a:lnTo>
                  <a:lnTo>
                    <a:pt x="93" y="22"/>
                  </a:lnTo>
                  <a:lnTo>
                    <a:pt x="87" y="15"/>
                  </a:lnTo>
                  <a:lnTo>
                    <a:pt x="80" y="9"/>
                  </a:lnTo>
                  <a:lnTo>
                    <a:pt x="72" y="5"/>
                  </a:lnTo>
                  <a:lnTo>
                    <a:pt x="61" y="0"/>
                  </a:lnTo>
                  <a:lnTo>
                    <a:pt x="50" y="0"/>
                  </a:lnTo>
                  <a:lnTo>
                    <a:pt x="39" y="0"/>
                  </a:lnTo>
                  <a:lnTo>
                    <a:pt x="31" y="5"/>
                  </a:lnTo>
                  <a:lnTo>
                    <a:pt x="22" y="9"/>
                  </a:lnTo>
                  <a:lnTo>
                    <a:pt x="15" y="15"/>
                  </a:lnTo>
                  <a:lnTo>
                    <a:pt x="9" y="22"/>
                  </a:lnTo>
                  <a:lnTo>
                    <a:pt x="5" y="31"/>
                  </a:lnTo>
                  <a:lnTo>
                    <a:pt x="0" y="41"/>
                  </a:lnTo>
                  <a:lnTo>
                    <a:pt x="0" y="50"/>
                  </a:lnTo>
                  <a:lnTo>
                    <a:pt x="0" y="61"/>
                  </a:lnTo>
                  <a:lnTo>
                    <a:pt x="5" y="72"/>
                  </a:lnTo>
                  <a:lnTo>
                    <a:pt x="9" y="80"/>
                  </a:lnTo>
                  <a:lnTo>
                    <a:pt x="15" y="87"/>
                  </a:lnTo>
                  <a:lnTo>
                    <a:pt x="22" y="93"/>
                  </a:lnTo>
                  <a:lnTo>
                    <a:pt x="31" y="97"/>
                  </a:lnTo>
                  <a:lnTo>
                    <a:pt x="39" y="100"/>
                  </a:lnTo>
                  <a:lnTo>
                    <a:pt x="50" y="102"/>
                  </a:lnTo>
                  <a:lnTo>
                    <a:pt x="61" y="100"/>
                  </a:lnTo>
                  <a:lnTo>
                    <a:pt x="72" y="97"/>
                  </a:lnTo>
                  <a:lnTo>
                    <a:pt x="80" y="93"/>
                  </a:lnTo>
                  <a:lnTo>
                    <a:pt x="87" y="87"/>
                  </a:lnTo>
                  <a:lnTo>
                    <a:pt x="93" y="80"/>
                  </a:lnTo>
                  <a:lnTo>
                    <a:pt x="97" y="72"/>
                  </a:lnTo>
                  <a:lnTo>
                    <a:pt x="100" y="61"/>
                  </a:lnTo>
                  <a:lnTo>
                    <a:pt x="102" y="50"/>
                  </a:lnTo>
                  <a:lnTo>
                    <a:pt x="50" y="50"/>
                  </a:lnTo>
                  <a:lnTo>
                    <a:pt x="10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6" name="Freeform 712"/>
            <p:cNvSpPr>
              <a:spLocks/>
            </p:cNvSpPr>
            <p:nvPr/>
          </p:nvSpPr>
          <p:spPr bwMode="auto">
            <a:xfrm>
              <a:off x="2106" y="3271"/>
              <a:ext cx="110" cy="112"/>
            </a:xfrm>
            <a:custGeom>
              <a:avLst/>
              <a:gdLst>
                <a:gd name="T0" fmla="*/ 120 w 101"/>
                <a:gd name="T1" fmla="*/ 63 h 102"/>
                <a:gd name="T2" fmla="*/ 120 w 101"/>
                <a:gd name="T3" fmla="*/ 63 h 102"/>
                <a:gd name="T4" fmla="*/ 120 w 101"/>
                <a:gd name="T5" fmla="*/ 49 h 102"/>
                <a:gd name="T6" fmla="*/ 115 w 101"/>
                <a:gd name="T7" fmla="*/ 40 h 102"/>
                <a:gd name="T8" fmla="*/ 109 w 101"/>
                <a:gd name="T9" fmla="*/ 29 h 102"/>
                <a:gd name="T10" fmla="*/ 102 w 101"/>
                <a:gd name="T11" fmla="*/ 18 h 102"/>
                <a:gd name="T12" fmla="*/ 94 w 101"/>
                <a:gd name="T13" fmla="*/ 11 h 102"/>
                <a:gd name="T14" fmla="*/ 84 w 101"/>
                <a:gd name="T15" fmla="*/ 5 h 102"/>
                <a:gd name="T16" fmla="*/ 71 w 101"/>
                <a:gd name="T17" fmla="*/ 2 h 102"/>
                <a:gd name="T18" fmla="*/ 61 w 101"/>
                <a:gd name="T19" fmla="*/ 0 h 102"/>
                <a:gd name="T20" fmla="*/ 61 w 101"/>
                <a:gd name="T21" fmla="*/ 0 h 102"/>
                <a:gd name="T22" fmla="*/ 49 w 101"/>
                <a:gd name="T23" fmla="*/ 2 h 102"/>
                <a:gd name="T24" fmla="*/ 36 w 101"/>
                <a:gd name="T25" fmla="*/ 5 h 102"/>
                <a:gd name="T26" fmla="*/ 25 w 101"/>
                <a:gd name="T27" fmla="*/ 11 h 102"/>
                <a:gd name="T28" fmla="*/ 17 w 101"/>
                <a:gd name="T29" fmla="*/ 18 h 102"/>
                <a:gd name="T30" fmla="*/ 10 w 101"/>
                <a:gd name="T31" fmla="*/ 29 h 102"/>
                <a:gd name="T32" fmla="*/ 4 w 101"/>
                <a:gd name="T33" fmla="*/ 40 h 102"/>
                <a:gd name="T34" fmla="*/ 2 w 101"/>
                <a:gd name="T35" fmla="*/ 49 h 102"/>
                <a:gd name="T36" fmla="*/ 0 w 101"/>
                <a:gd name="T37" fmla="*/ 63 h 102"/>
                <a:gd name="T38" fmla="*/ 0 w 101"/>
                <a:gd name="T39" fmla="*/ 63 h 102"/>
                <a:gd name="T40" fmla="*/ 2 w 101"/>
                <a:gd name="T41" fmla="*/ 76 h 102"/>
                <a:gd name="T42" fmla="*/ 4 w 101"/>
                <a:gd name="T43" fmla="*/ 87 h 102"/>
                <a:gd name="T44" fmla="*/ 10 w 101"/>
                <a:gd name="T45" fmla="*/ 97 h 102"/>
                <a:gd name="T46" fmla="*/ 17 w 101"/>
                <a:gd name="T47" fmla="*/ 108 h 102"/>
                <a:gd name="T48" fmla="*/ 25 w 101"/>
                <a:gd name="T49" fmla="*/ 112 h 102"/>
                <a:gd name="T50" fmla="*/ 36 w 101"/>
                <a:gd name="T51" fmla="*/ 121 h 102"/>
                <a:gd name="T52" fmla="*/ 49 w 101"/>
                <a:gd name="T53" fmla="*/ 123 h 102"/>
                <a:gd name="T54" fmla="*/ 61 w 101"/>
                <a:gd name="T55" fmla="*/ 123 h 102"/>
                <a:gd name="T56" fmla="*/ 61 w 101"/>
                <a:gd name="T57" fmla="*/ 123 h 102"/>
                <a:gd name="T58" fmla="*/ 71 w 101"/>
                <a:gd name="T59" fmla="*/ 123 h 102"/>
                <a:gd name="T60" fmla="*/ 84 w 101"/>
                <a:gd name="T61" fmla="*/ 121 h 102"/>
                <a:gd name="T62" fmla="*/ 94 w 101"/>
                <a:gd name="T63" fmla="*/ 112 h 102"/>
                <a:gd name="T64" fmla="*/ 102 w 101"/>
                <a:gd name="T65" fmla="*/ 108 h 102"/>
                <a:gd name="T66" fmla="*/ 109 w 101"/>
                <a:gd name="T67" fmla="*/ 97 h 102"/>
                <a:gd name="T68" fmla="*/ 115 w 101"/>
                <a:gd name="T69" fmla="*/ 87 h 102"/>
                <a:gd name="T70" fmla="*/ 120 w 101"/>
                <a:gd name="T71" fmla="*/ 76 h 102"/>
                <a:gd name="T72" fmla="*/ 120 w 101"/>
                <a:gd name="T73" fmla="*/ 63 h 102"/>
                <a:gd name="T74" fmla="*/ 61 w 101"/>
                <a:gd name="T75" fmla="*/ 63 h 102"/>
                <a:gd name="T76" fmla="*/ 120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7" y="33"/>
                  </a:lnTo>
                  <a:lnTo>
                    <a:pt x="92" y="24"/>
                  </a:lnTo>
                  <a:lnTo>
                    <a:pt x="86" y="15"/>
                  </a:lnTo>
                  <a:lnTo>
                    <a:pt x="79" y="9"/>
                  </a:lnTo>
                  <a:lnTo>
                    <a:pt x="71" y="5"/>
                  </a:lnTo>
                  <a:lnTo>
                    <a:pt x="60" y="2"/>
                  </a:lnTo>
                  <a:lnTo>
                    <a:pt x="51" y="0"/>
                  </a:lnTo>
                  <a:lnTo>
                    <a:pt x="41" y="2"/>
                  </a:lnTo>
                  <a:lnTo>
                    <a:pt x="30" y="5"/>
                  </a:lnTo>
                  <a:lnTo>
                    <a:pt x="21" y="9"/>
                  </a:lnTo>
                  <a:lnTo>
                    <a:pt x="15" y="15"/>
                  </a:lnTo>
                  <a:lnTo>
                    <a:pt x="8" y="24"/>
                  </a:lnTo>
                  <a:lnTo>
                    <a:pt x="4" y="33"/>
                  </a:lnTo>
                  <a:lnTo>
                    <a:pt x="2" y="41"/>
                  </a:lnTo>
                  <a:lnTo>
                    <a:pt x="0" y="52"/>
                  </a:lnTo>
                  <a:lnTo>
                    <a:pt x="2" y="63"/>
                  </a:lnTo>
                  <a:lnTo>
                    <a:pt x="4" y="72"/>
                  </a:lnTo>
                  <a:lnTo>
                    <a:pt x="8" y="80"/>
                  </a:lnTo>
                  <a:lnTo>
                    <a:pt x="15" y="89"/>
                  </a:lnTo>
                  <a:lnTo>
                    <a:pt x="21" y="93"/>
                  </a:lnTo>
                  <a:lnTo>
                    <a:pt x="30" y="100"/>
                  </a:lnTo>
                  <a:lnTo>
                    <a:pt x="41" y="102"/>
                  </a:lnTo>
                  <a:lnTo>
                    <a:pt x="51" y="102"/>
                  </a:lnTo>
                  <a:lnTo>
                    <a:pt x="60" y="102"/>
                  </a:lnTo>
                  <a:lnTo>
                    <a:pt x="71" y="100"/>
                  </a:lnTo>
                  <a:lnTo>
                    <a:pt x="79" y="93"/>
                  </a:lnTo>
                  <a:lnTo>
                    <a:pt x="86" y="89"/>
                  </a:lnTo>
                  <a:lnTo>
                    <a:pt x="92" y="80"/>
                  </a:lnTo>
                  <a:lnTo>
                    <a:pt x="97" y="72"/>
                  </a:lnTo>
                  <a:lnTo>
                    <a:pt x="101" y="63"/>
                  </a:lnTo>
                  <a:lnTo>
                    <a:pt x="101" y="52"/>
                  </a:lnTo>
                  <a:lnTo>
                    <a:pt x="51" y="52"/>
                  </a:lnTo>
                  <a:lnTo>
                    <a:pt x="101" y="52"/>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7" name="Freeform 713"/>
            <p:cNvSpPr>
              <a:spLocks/>
            </p:cNvSpPr>
            <p:nvPr/>
          </p:nvSpPr>
          <p:spPr bwMode="auto">
            <a:xfrm>
              <a:off x="2106" y="3271"/>
              <a:ext cx="110" cy="112"/>
            </a:xfrm>
            <a:custGeom>
              <a:avLst/>
              <a:gdLst>
                <a:gd name="T0" fmla="*/ 120 w 101"/>
                <a:gd name="T1" fmla="*/ 63 h 102"/>
                <a:gd name="T2" fmla="*/ 120 w 101"/>
                <a:gd name="T3" fmla="*/ 63 h 102"/>
                <a:gd name="T4" fmla="*/ 120 w 101"/>
                <a:gd name="T5" fmla="*/ 49 h 102"/>
                <a:gd name="T6" fmla="*/ 115 w 101"/>
                <a:gd name="T7" fmla="*/ 40 h 102"/>
                <a:gd name="T8" fmla="*/ 109 w 101"/>
                <a:gd name="T9" fmla="*/ 29 h 102"/>
                <a:gd name="T10" fmla="*/ 102 w 101"/>
                <a:gd name="T11" fmla="*/ 18 h 102"/>
                <a:gd name="T12" fmla="*/ 94 w 101"/>
                <a:gd name="T13" fmla="*/ 11 h 102"/>
                <a:gd name="T14" fmla="*/ 84 w 101"/>
                <a:gd name="T15" fmla="*/ 5 h 102"/>
                <a:gd name="T16" fmla="*/ 71 w 101"/>
                <a:gd name="T17" fmla="*/ 2 h 102"/>
                <a:gd name="T18" fmla="*/ 61 w 101"/>
                <a:gd name="T19" fmla="*/ 0 h 102"/>
                <a:gd name="T20" fmla="*/ 61 w 101"/>
                <a:gd name="T21" fmla="*/ 0 h 102"/>
                <a:gd name="T22" fmla="*/ 49 w 101"/>
                <a:gd name="T23" fmla="*/ 2 h 102"/>
                <a:gd name="T24" fmla="*/ 36 w 101"/>
                <a:gd name="T25" fmla="*/ 5 h 102"/>
                <a:gd name="T26" fmla="*/ 25 w 101"/>
                <a:gd name="T27" fmla="*/ 11 h 102"/>
                <a:gd name="T28" fmla="*/ 17 w 101"/>
                <a:gd name="T29" fmla="*/ 18 h 102"/>
                <a:gd name="T30" fmla="*/ 10 w 101"/>
                <a:gd name="T31" fmla="*/ 29 h 102"/>
                <a:gd name="T32" fmla="*/ 4 w 101"/>
                <a:gd name="T33" fmla="*/ 40 h 102"/>
                <a:gd name="T34" fmla="*/ 2 w 101"/>
                <a:gd name="T35" fmla="*/ 49 h 102"/>
                <a:gd name="T36" fmla="*/ 0 w 101"/>
                <a:gd name="T37" fmla="*/ 63 h 102"/>
                <a:gd name="T38" fmla="*/ 0 w 101"/>
                <a:gd name="T39" fmla="*/ 63 h 102"/>
                <a:gd name="T40" fmla="*/ 2 w 101"/>
                <a:gd name="T41" fmla="*/ 76 h 102"/>
                <a:gd name="T42" fmla="*/ 4 w 101"/>
                <a:gd name="T43" fmla="*/ 87 h 102"/>
                <a:gd name="T44" fmla="*/ 10 w 101"/>
                <a:gd name="T45" fmla="*/ 97 h 102"/>
                <a:gd name="T46" fmla="*/ 17 w 101"/>
                <a:gd name="T47" fmla="*/ 108 h 102"/>
                <a:gd name="T48" fmla="*/ 25 w 101"/>
                <a:gd name="T49" fmla="*/ 112 h 102"/>
                <a:gd name="T50" fmla="*/ 36 w 101"/>
                <a:gd name="T51" fmla="*/ 121 h 102"/>
                <a:gd name="T52" fmla="*/ 49 w 101"/>
                <a:gd name="T53" fmla="*/ 123 h 102"/>
                <a:gd name="T54" fmla="*/ 61 w 101"/>
                <a:gd name="T55" fmla="*/ 123 h 102"/>
                <a:gd name="T56" fmla="*/ 61 w 101"/>
                <a:gd name="T57" fmla="*/ 123 h 102"/>
                <a:gd name="T58" fmla="*/ 71 w 101"/>
                <a:gd name="T59" fmla="*/ 123 h 102"/>
                <a:gd name="T60" fmla="*/ 84 w 101"/>
                <a:gd name="T61" fmla="*/ 121 h 102"/>
                <a:gd name="T62" fmla="*/ 94 w 101"/>
                <a:gd name="T63" fmla="*/ 112 h 102"/>
                <a:gd name="T64" fmla="*/ 102 w 101"/>
                <a:gd name="T65" fmla="*/ 108 h 102"/>
                <a:gd name="T66" fmla="*/ 109 w 101"/>
                <a:gd name="T67" fmla="*/ 97 h 102"/>
                <a:gd name="T68" fmla="*/ 115 w 101"/>
                <a:gd name="T69" fmla="*/ 87 h 102"/>
                <a:gd name="T70" fmla="*/ 120 w 101"/>
                <a:gd name="T71" fmla="*/ 76 h 102"/>
                <a:gd name="T72" fmla="*/ 120 w 101"/>
                <a:gd name="T73" fmla="*/ 63 h 102"/>
                <a:gd name="T74" fmla="*/ 61 w 101"/>
                <a:gd name="T75" fmla="*/ 63 h 102"/>
                <a:gd name="T76" fmla="*/ 120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7" y="33"/>
                  </a:lnTo>
                  <a:lnTo>
                    <a:pt x="92" y="24"/>
                  </a:lnTo>
                  <a:lnTo>
                    <a:pt x="86" y="15"/>
                  </a:lnTo>
                  <a:lnTo>
                    <a:pt x="79" y="9"/>
                  </a:lnTo>
                  <a:lnTo>
                    <a:pt x="71" y="5"/>
                  </a:lnTo>
                  <a:lnTo>
                    <a:pt x="60" y="2"/>
                  </a:lnTo>
                  <a:lnTo>
                    <a:pt x="51" y="0"/>
                  </a:lnTo>
                  <a:lnTo>
                    <a:pt x="41" y="2"/>
                  </a:lnTo>
                  <a:lnTo>
                    <a:pt x="30" y="5"/>
                  </a:lnTo>
                  <a:lnTo>
                    <a:pt x="21" y="9"/>
                  </a:lnTo>
                  <a:lnTo>
                    <a:pt x="15" y="15"/>
                  </a:lnTo>
                  <a:lnTo>
                    <a:pt x="8" y="24"/>
                  </a:lnTo>
                  <a:lnTo>
                    <a:pt x="4" y="33"/>
                  </a:lnTo>
                  <a:lnTo>
                    <a:pt x="2" y="41"/>
                  </a:lnTo>
                  <a:lnTo>
                    <a:pt x="0" y="52"/>
                  </a:lnTo>
                  <a:lnTo>
                    <a:pt x="2" y="63"/>
                  </a:lnTo>
                  <a:lnTo>
                    <a:pt x="4" y="72"/>
                  </a:lnTo>
                  <a:lnTo>
                    <a:pt x="8" y="80"/>
                  </a:lnTo>
                  <a:lnTo>
                    <a:pt x="15" y="89"/>
                  </a:lnTo>
                  <a:lnTo>
                    <a:pt x="21" y="93"/>
                  </a:lnTo>
                  <a:lnTo>
                    <a:pt x="30" y="100"/>
                  </a:lnTo>
                  <a:lnTo>
                    <a:pt x="41" y="102"/>
                  </a:lnTo>
                  <a:lnTo>
                    <a:pt x="51" y="102"/>
                  </a:lnTo>
                  <a:lnTo>
                    <a:pt x="60" y="102"/>
                  </a:lnTo>
                  <a:lnTo>
                    <a:pt x="71" y="100"/>
                  </a:lnTo>
                  <a:lnTo>
                    <a:pt x="79" y="93"/>
                  </a:lnTo>
                  <a:lnTo>
                    <a:pt x="86" y="89"/>
                  </a:lnTo>
                  <a:lnTo>
                    <a:pt x="92" y="80"/>
                  </a:lnTo>
                  <a:lnTo>
                    <a:pt x="97" y="72"/>
                  </a:lnTo>
                  <a:lnTo>
                    <a:pt x="101" y="63"/>
                  </a:lnTo>
                  <a:lnTo>
                    <a:pt x="101" y="52"/>
                  </a:lnTo>
                  <a:lnTo>
                    <a:pt x="51"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8" name="Freeform 714"/>
            <p:cNvSpPr>
              <a:spLocks/>
            </p:cNvSpPr>
            <p:nvPr/>
          </p:nvSpPr>
          <p:spPr bwMode="auto">
            <a:xfrm>
              <a:off x="2138" y="3080"/>
              <a:ext cx="113" cy="112"/>
            </a:xfrm>
            <a:custGeom>
              <a:avLst/>
              <a:gdLst>
                <a:gd name="T0" fmla="*/ 124 w 103"/>
                <a:gd name="T1" fmla="*/ 60 h 102"/>
                <a:gd name="T2" fmla="*/ 124 w 103"/>
                <a:gd name="T3" fmla="*/ 60 h 102"/>
                <a:gd name="T4" fmla="*/ 122 w 103"/>
                <a:gd name="T5" fmla="*/ 47 h 102"/>
                <a:gd name="T6" fmla="*/ 120 w 103"/>
                <a:gd name="T7" fmla="*/ 37 h 102"/>
                <a:gd name="T8" fmla="*/ 114 w 103"/>
                <a:gd name="T9" fmla="*/ 26 h 102"/>
                <a:gd name="T10" fmla="*/ 106 w 103"/>
                <a:gd name="T11" fmla="*/ 15 h 102"/>
                <a:gd name="T12" fmla="*/ 97 w 103"/>
                <a:gd name="T13" fmla="*/ 11 h 102"/>
                <a:gd name="T14" fmla="*/ 86 w 103"/>
                <a:gd name="T15" fmla="*/ 3 h 102"/>
                <a:gd name="T16" fmla="*/ 75 w 103"/>
                <a:gd name="T17" fmla="*/ 0 h 102"/>
                <a:gd name="T18" fmla="*/ 63 w 103"/>
                <a:gd name="T19" fmla="*/ 0 h 102"/>
                <a:gd name="T20" fmla="*/ 63 w 103"/>
                <a:gd name="T21" fmla="*/ 0 h 102"/>
                <a:gd name="T22" fmla="*/ 49 w 103"/>
                <a:gd name="T23" fmla="*/ 0 h 102"/>
                <a:gd name="T24" fmla="*/ 38 w 103"/>
                <a:gd name="T25" fmla="*/ 3 h 102"/>
                <a:gd name="T26" fmla="*/ 29 w 103"/>
                <a:gd name="T27" fmla="*/ 11 h 102"/>
                <a:gd name="T28" fmla="*/ 18 w 103"/>
                <a:gd name="T29" fmla="*/ 15 h 102"/>
                <a:gd name="T30" fmla="*/ 13 w 103"/>
                <a:gd name="T31" fmla="*/ 26 h 102"/>
                <a:gd name="T32" fmla="*/ 4 w 103"/>
                <a:gd name="T33" fmla="*/ 37 h 102"/>
                <a:gd name="T34" fmla="*/ 2 w 103"/>
                <a:gd name="T35" fmla="*/ 47 h 102"/>
                <a:gd name="T36" fmla="*/ 0 w 103"/>
                <a:gd name="T37" fmla="*/ 60 h 102"/>
                <a:gd name="T38" fmla="*/ 0 w 103"/>
                <a:gd name="T39" fmla="*/ 60 h 102"/>
                <a:gd name="T40" fmla="*/ 2 w 103"/>
                <a:gd name="T41" fmla="*/ 74 h 102"/>
                <a:gd name="T42" fmla="*/ 4 w 103"/>
                <a:gd name="T43" fmla="*/ 85 h 102"/>
                <a:gd name="T44" fmla="*/ 13 w 103"/>
                <a:gd name="T45" fmla="*/ 94 h 102"/>
                <a:gd name="T46" fmla="*/ 18 w 103"/>
                <a:gd name="T47" fmla="*/ 105 h 102"/>
                <a:gd name="T48" fmla="*/ 29 w 103"/>
                <a:gd name="T49" fmla="*/ 112 h 102"/>
                <a:gd name="T50" fmla="*/ 38 w 103"/>
                <a:gd name="T51" fmla="*/ 119 h 102"/>
                <a:gd name="T52" fmla="*/ 49 w 103"/>
                <a:gd name="T53" fmla="*/ 121 h 102"/>
                <a:gd name="T54" fmla="*/ 63 w 103"/>
                <a:gd name="T55" fmla="*/ 123 h 102"/>
                <a:gd name="T56" fmla="*/ 63 w 103"/>
                <a:gd name="T57" fmla="*/ 123 h 102"/>
                <a:gd name="T58" fmla="*/ 75 w 103"/>
                <a:gd name="T59" fmla="*/ 121 h 102"/>
                <a:gd name="T60" fmla="*/ 86 w 103"/>
                <a:gd name="T61" fmla="*/ 119 h 102"/>
                <a:gd name="T62" fmla="*/ 97 w 103"/>
                <a:gd name="T63" fmla="*/ 112 h 102"/>
                <a:gd name="T64" fmla="*/ 106 w 103"/>
                <a:gd name="T65" fmla="*/ 105 h 102"/>
                <a:gd name="T66" fmla="*/ 114 w 103"/>
                <a:gd name="T67" fmla="*/ 94 h 102"/>
                <a:gd name="T68" fmla="*/ 120 w 103"/>
                <a:gd name="T69" fmla="*/ 85 h 102"/>
                <a:gd name="T70" fmla="*/ 122 w 103"/>
                <a:gd name="T71" fmla="*/ 74 h 102"/>
                <a:gd name="T72" fmla="*/ 124 w 103"/>
                <a:gd name="T73" fmla="*/ 60 h 102"/>
                <a:gd name="T74" fmla="*/ 63 w 103"/>
                <a:gd name="T75" fmla="*/ 60 h 102"/>
                <a:gd name="T76" fmla="*/ 124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1"/>
                  </a:lnTo>
                  <a:lnTo>
                    <a:pt x="95" y="22"/>
                  </a:lnTo>
                  <a:lnTo>
                    <a:pt x="88" y="13"/>
                  </a:lnTo>
                  <a:lnTo>
                    <a:pt x="80" y="9"/>
                  </a:lnTo>
                  <a:lnTo>
                    <a:pt x="71" y="3"/>
                  </a:lnTo>
                  <a:lnTo>
                    <a:pt x="62" y="0"/>
                  </a:lnTo>
                  <a:lnTo>
                    <a:pt x="52" y="0"/>
                  </a:lnTo>
                  <a:lnTo>
                    <a:pt x="41" y="0"/>
                  </a:lnTo>
                  <a:lnTo>
                    <a:pt x="32" y="3"/>
                  </a:lnTo>
                  <a:lnTo>
                    <a:pt x="24" y="9"/>
                  </a:lnTo>
                  <a:lnTo>
                    <a:pt x="15" y="13"/>
                  </a:lnTo>
                  <a:lnTo>
                    <a:pt x="11" y="22"/>
                  </a:lnTo>
                  <a:lnTo>
                    <a:pt x="4" y="31"/>
                  </a:lnTo>
                  <a:lnTo>
                    <a:pt x="2" y="39"/>
                  </a:lnTo>
                  <a:lnTo>
                    <a:pt x="0" y="50"/>
                  </a:lnTo>
                  <a:lnTo>
                    <a:pt x="2" y="61"/>
                  </a:lnTo>
                  <a:lnTo>
                    <a:pt x="4" y="70"/>
                  </a:lnTo>
                  <a:lnTo>
                    <a:pt x="11" y="78"/>
                  </a:lnTo>
                  <a:lnTo>
                    <a:pt x="15" y="87"/>
                  </a:lnTo>
                  <a:lnTo>
                    <a:pt x="24" y="93"/>
                  </a:lnTo>
                  <a:lnTo>
                    <a:pt x="32" y="98"/>
                  </a:lnTo>
                  <a:lnTo>
                    <a:pt x="41" y="100"/>
                  </a:lnTo>
                  <a:lnTo>
                    <a:pt x="52" y="102"/>
                  </a:lnTo>
                  <a:lnTo>
                    <a:pt x="62" y="100"/>
                  </a:lnTo>
                  <a:lnTo>
                    <a:pt x="71" y="98"/>
                  </a:lnTo>
                  <a:lnTo>
                    <a:pt x="80" y="93"/>
                  </a:lnTo>
                  <a:lnTo>
                    <a:pt x="88" y="87"/>
                  </a:lnTo>
                  <a:lnTo>
                    <a:pt x="95" y="78"/>
                  </a:lnTo>
                  <a:lnTo>
                    <a:pt x="99" y="70"/>
                  </a:lnTo>
                  <a:lnTo>
                    <a:pt x="101" y="61"/>
                  </a:lnTo>
                  <a:lnTo>
                    <a:pt x="103" y="50"/>
                  </a:lnTo>
                  <a:lnTo>
                    <a:pt x="52" y="50"/>
                  </a:lnTo>
                  <a:lnTo>
                    <a:pt x="103" y="50"/>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9" name="Freeform 715"/>
            <p:cNvSpPr>
              <a:spLocks/>
            </p:cNvSpPr>
            <p:nvPr/>
          </p:nvSpPr>
          <p:spPr bwMode="auto">
            <a:xfrm>
              <a:off x="2138" y="3080"/>
              <a:ext cx="113" cy="112"/>
            </a:xfrm>
            <a:custGeom>
              <a:avLst/>
              <a:gdLst>
                <a:gd name="T0" fmla="*/ 124 w 103"/>
                <a:gd name="T1" fmla="*/ 60 h 102"/>
                <a:gd name="T2" fmla="*/ 124 w 103"/>
                <a:gd name="T3" fmla="*/ 60 h 102"/>
                <a:gd name="T4" fmla="*/ 122 w 103"/>
                <a:gd name="T5" fmla="*/ 47 h 102"/>
                <a:gd name="T6" fmla="*/ 120 w 103"/>
                <a:gd name="T7" fmla="*/ 37 h 102"/>
                <a:gd name="T8" fmla="*/ 114 w 103"/>
                <a:gd name="T9" fmla="*/ 26 h 102"/>
                <a:gd name="T10" fmla="*/ 106 w 103"/>
                <a:gd name="T11" fmla="*/ 15 h 102"/>
                <a:gd name="T12" fmla="*/ 97 w 103"/>
                <a:gd name="T13" fmla="*/ 11 h 102"/>
                <a:gd name="T14" fmla="*/ 86 w 103"/>
                <a:gd name="T15" fmla="*/ 3 h 102"/>
                <a:gd name="T16" fmla="*/ 75 w 103"/>
                <a:gd name="T17" fmla="*/ 0 h 102"/>
                <a:gd name="T18" fmla="*/ 63 w 103"/>
                <a:gd name="T19" fmla="*/ 0 h 102"/>
                <a:gd name="T20" fmla="*/ 63 w 103"/>
                <a:gd name="T21" fmla="*/ 0 h 102"/>
                <a:gd name="T22" fmla="*/ 49 w 103"/>
                <a:gd name="T23" fmla="*/ 0 h 102"/>
                <a:gd name="T24" fmla="*/ 38 w 103"/>
                <a:gd name="T25" fmla="*/ 3 h 102"/>
                <a:gd name="T26" fmla="*/ 29 w 103"/>
                <a:gd name="T27" fmla="*/ 11 h 102"/>
                <a:gd name="T28" fmla="*/ 18 w 103"/>
                <a:gd name="T29" fmla="*/ 15 h 102"/>
                <a:gd name="T30" fmla="*/ 13 w 103"/>
                <a:gd name="T31" fmla="*/ 26 h 102"/>
                <a:gd name="T32" fmla="*/ 4 w 103"/>
                <a:gd name="T33" fmla="*/ 37 h 102"/>
                <a:gd name="T34" fmla="*/ 2 w 103"/>
                <a:gd name="T35" fmla="*/ 47 h 102"/>
                <a:gd name="T36" fmla="*/ 0 w 103"/>
                <a:gd name="T37" fmla="*/ 60 h 102"/>
                <a:gd name="T38" fmla="*/ 0 w 103"/>
                <a:gd name="T39" fmla="*/ 60 h 102"/>
                <a:gd name="T40" fmla="*/ 2 w 103"/>
                <a:gd name="T41" fmla="*/ 74 h 102"/>
                <a:gd name="T42" fmla="*/ 4 w 103"/>
                <a:gd name="T43" fmla="*/ 85 h 102"/>
                <a:gd name="T44" fmla="*/ 13 w 103"/>
                <a:gd name="T45" fmla="*/ 94 h 102"/>
                <a:gd name="T46" fmla="*/ 18 w 103"/>
                <a:gd name="T47" fmla="*/ 105 h 102"/>
                <a:gd name="T48" fmla="*/ 29 w 103"/>
                <a:gd name="T49" fmla="*/ 112 h 102"/>
                <a:gd name="T50" fmla="*/ 38 w 103"/>
                <a:gd name="T51" fmla="*/ 119 h 102"/>
                <a:gd name="T52" fmla="*/ 49 w 103"/>
                <a:gd name="T53" fmla="*/ 121 h 102"/>
                <a:gd name="T54" fmla="*/ 63 w 103"/>
                <a:gd name="T55" fmla="*/ 123 h 102"/>
                <a:gd name="T56" fmla="*/ 63 w 103"/>
                <a:gd name="T57" fmla="*/ 123 h 102"/>
                <a:gd name="T58" fmla="*/ 75 w 103"/>
                <a:gd name="T59" fmla="*/ 121 h 102"/>
                <a:gd name="T60" fmla="*/ 86 w 103"/>
                <a:gd name="T61" fmla="*/ 119 h 102"/>
                <a:gd name="T62" fmla="*/ 97 w 103"/>
                <a:gd name="T63" fmla="*/ 112 h 102"/>
                <a:gd name="T64" fmla="*/ 106 w 103"/>
                <a:gd name="T65" fmla="*/ 105 h 102"/>
                <a:gd name="T66" fmla="*/ 114 w 103"/>
                <a:gd name="T67" fmla="*/ 94 h 102"/>
                <a:gd name="T68" fmla="*/ 120 w 103"/>
                <a:gd name="T69" fmla="*/ 85 h 102"/>
                <a:gd name="T70" fmla="*/ 122 w 103"/>
                <a:gd name="T71" fmla="*/ 74 h 102"/>
                <a:gd name="T72" fmla="*/ 124 w 103"/>
                <a:gd name="T73" fmla="*/ 60 h 102"/>
                <a:gd name="T74" fmla="*/ 63 w 103"/>
                <a:gd name="T75" fmla="*/ 60 h 102"/>
                <a:gd name="T76" fmla="*/ 124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1"/>
                  </a:lnTo>
                  <a:lnTo>
                    <a:pt x="95" y="22"/>
                  </a:lnTo>
                  <a:lnTo>
                    <a:pt x="88" y="13"/>
                  </a:lnTo>
                  <a:lnTo>
                    <a:pt x="80" y="9"/>
                  </a:lnTo>
                  <a:lnTo>
                    <a:pt x="71" y="3"/>
                  </a:lnTo>
                  <a:lnTo>
                    <a:pt x="62" y="0"/>
                  </a:lnTo>
                  <a:lnTo>
                    <a:pt x="52" y="0"/>
                  </a:lnTo>
                  <a:lnTo>
                    <a:pt x="41" y="0"/>
                  </a:lnTo>
                  <a:lnTo>
                    <a:pt x="32" y="3"/>
                  </a:lnTo>
                  <a:lnTo>
                    <a:pt x="24" y="9"/>
                  </a:lnTo>
                  <a:lnTo>
                    <a:pt x="15" y="13"/>
                  </a:lnTo>
                  <a:lnTo>
                    <a:pt x="11" y="22"/>
                  </a:lnTo>
                  <a:lnTo>
                    <a:pt x="4" y="31"/>
                  </a:lnTo>
                  <a:lnTo>
                    <a:pt x="2" y="39"/>
                  </a:lnTo>
                  <a:lnTo>
                    <a:pt x="0" y="50"/>
                  </a:lnTo>
                  <a:lnTo>
                    <a:pt x="2" y="61"/>
                  </a:lnTo>
                  <a:lnTo>
                    <a:pt x="4" y="70"/>
                  </a:lnTo>
                  <a:lnTo>
                    <a:pt x="11" y="78"/>
                  </a:lnTo>
                  <a:lnTo>
                    <a:pt x="15" y="87"/>
                  </a:lnTo>
                  <a:lnTo>
                    <a:pt x="24" y="93"/>
                  </a:lnTo>
                  <a:lnTo>
                    <a:pt x="32" y="98"/>
                  </a:lnTo>
                  <a:lnTo>
                    <a:pt x="41" y="100"/>
                  </a:lnTo>
                  <a:lnTo>
                    <a:pt x="52" y="102"/>
                  </a:lnTo>
                  <a:lnTo>
                    <a:pt x="62" y="100"/>
                  </a:lnTo>
                  <a:lnTo>
                    <a:pt x="71" y="98"/>
                  </a:lnTo>
                  <a:lnTo>
                    <a:pt x="80" y="93"/>
                  </a:lnTo>
                  <a:lnTo>
                    <a:pt x="88" y="87"/>
                  </a:lnTo>
                  <a:lnTo>
                    <a:pt x="95" y="78"/>
                  </a:lnTo>
                  <a:lnTo>
                    <a:pt x="99" y="70"/>
                  </a:lnTo>
                  <a:lnTo>
                    <a:pt x="101" y="61"/>
                  </a:lnTo>
                  <a:lnTo>
                    <a:pt x="103" y="50"/>
                  </a:lnTo>
                  <a:lnTo>
                    <a:pt x="52" y="50"/>
                  </a:lnTo>
                  <a:lnTo>
                    <a:pt x="103"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0" name="Freeform 716"/>
            <p:cNvSpPr>
              <a:spLocks/>
            </p:cNvSpPr>
            <p:nvPr/>
          </p:nvSpPr>
          <p:spPr bwMode="auto">
            <a:xfrm>
              <a:off x="973" y="1301"/>
              <a:ext cx="112" cy="111"/>
            </a:xfrm>
            <a:custGeom>
              <a:avLst/>
              <a:gdLst>
                <a:gd name="T0" fmla="*/ 122 w 103"/>
                <a:gd name="T1" fmla="*/ 63 h 101"/>
                <a:gd name="T2" fmla="*/ 122 w 103"/>
                <a:gd name="T3" fmla="*/ 63 h 101"/>
                <a:gd name="T4" fmla="*/ 122 w 103"/>
                <a:gd name="T5" fmla="*/ 49 h 101"/>
                <a:gd name="T6" fmla="*/ 117 w 103"/>
                <a:gd name="T7" fmla="*/ 36 h 101"/>
                <a:gd name="T8" fmla="*/ 112 w 103"/>
                <a:gd name="T9" fmla="*/ 26 h 101"/>
                <a:gd name="T10" fmla="*/ 104 w 103"/>
                <a:gd name="T11" fmla="*/ 18 h 101"/>
                <a:gd name="T12" fmla="*/ 94 w 103"/>
                <a:gd name="T13" fmla="*/ 11 h 101"/>
                <a:gd name="T14" fmla="*/ 84 w 103"/>
                <a:gd name="T15" fmla="*/ 2 h 101"/>
                <a:gd name="T16" fmla="*/ 73 w 103"/>
                <a:gd name="T17" fmla="*/ 0 h 101"/>
                <a:gd name="T18" fmla="*/ 60 w 103"/>
                <a:gd name="T19" fmla="*/ 0 h 101"/>
                <a:gd name="T20" fmla="*/ 60 w 103"/>
                <a:gd name="T21" fmla="*/ 0 h 101"/>
                <a:gd name="T22" fmla="*/ 49 w 103"/>
                <a:gd name="T23" fmla="*/ 0 h 101"/>
                <a:gd name="T24" fmla="*/ 38 w 103"/>
                <a:gd name="T25" fmla="*/ 2 h 101"/>
                <a:gd name="T26" fmla="*/ 27 w 103"/>
                <a:gd name="T27" fmla="*/ 11 h 101"/>
                <a:gd name="T28" fmla="*/ 17 w 103"/>
                <a:gd name="T29" fmla="*/ 18 h 101"/>
                <a:gd name="T30" fmla="*/ 12 w 103"/>
                <a:gd name="T31" fmla="*/ 26 h 101"/>
                <a:gd name="T32" fmla="*/ 4 w 103"/>
                <a:gd name="T33" fmla="*/ 36 h 101"/>
                <a:gd name="T34" fmla="*/ 2 w 103"/>
                <a:gd name="T35" fmla="*/ 49 h 101"/>
                <a:gd name="T36" fmla="*/ 0 w 103"/>
                <a:gd name="T37" fmla="*/ 63 h 101"/>
                <a:gd name="T38" fmla="*/ 0 w 103"/>
                <a:gd name="T39" fmla="*/ 63 h 101"/>
                <a:gd name="T40" fmla="*/ 2 w 103"/>
                <a:gd name="T41" fmla="*/ 73 h 101"/>
                <a:gd name="T42" fmla="*/ 4 w 103"/>
                <a:gd name="T43" fmla="*/ 86 h 101"/>
                <a:gd name="T44" fmla="*/ 12 w 103"/>
                <a:gd name="T45" fmla="*/ 97 h 101"/>
                <a:gd name="T46" fmla="*/ 17 w 103"/>
                <a:gd name="T47" fmla="*/ 104 h 101"/>
                <a:gd name="T48" fmla="*/ 27 w 103"/>
                <a:gd name="T49" fmla="*/ 112 h 101"/>
                <a:gd name="T50" fmla="*/ 38 w 103"/>
                <a:gd name="T51" fmla="*/ 118 h 101"/>
                <a:gd name="T52" fmla="*/ 49 w 103"/>
                <a:gd name="T53" fmla="*/ 122 h 101"/>
                <a:gd name="T54" fmla="*/ 60 w 103"/>
                <a:gd name="T55" fmla="*/ 122 h 101"/>
                <a:gd name="T56" fmla="*/ 60 w 103"/>
                <a:gd name="T57" fmla="*/ 122 h 101"/>
                <a:gd name="T58" fmla="*/ 73 w 103"/>
                <a:gd name="T59" fmla="*/ 122 h 101"/>
                <a:gd name="T60" fmla="*/ 84 w 103"/>
                <a:gd name="T61" fmla="*/ 118 h 101"/>
                <a:gd name="T62" fmla="*/ 94 w 103"/>
                <a:gd name="T63" fmla="*/ 112 h 101"/>
                <a:gd name="T64" fmla="*/ 104 w 103"/>
                <a:gd name="T65" fmla="*/ 104 h 101"/>
                <a:gd name="T66" fmla="*/ 112 w 103"/>
                <a:gd name="T67" fmla="*/ 97 h 101"/>
                <a:gd name="T68" fmla="*/ 117 w 103"/>
                <a:gd name="T69" fmla="*/ 86 h 101"/>
                <a:gd name="T70" fmla="*/ 122 w 103"/>
                <a:gd name="T71" fmla="*/ 73 h 101"/>
                <a:gd name="T72" fmla="*/ 122 w 103"/>
                <a:gd name="T73" fmla="*/ 63 h 101"/>
                <a:gd name="T74" fmla="*/ 60 w 103"/>
                <a:gd name="T75" fmla="*/ 63 h 101"/>
                <a:gd name="T76" fmla="*/ 122 w 103"/>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1">
                  <a:moveTo>
                    <a:pt x="103" y="52"/>
                  </a:moveTo>
                  <a:lnTo>
                    <a:pt x="103" y="52"/>
                  </a:lnTo>
                  <a:lnTo>
                    <a:pt x="103" y="41"/>
                  </a:lnTo>
                  <a:lnTo>
                    <a:pt x="99" y="30"/>
                  </a:lnTo>
                  <a:lnTo>
                    <a:pt x="95" y="22"/>
                  </a:lnTo>
                  <a:lnTo>
                    <a:pt x="88" y="15"/>
                  </a:lnTo>
                  <a:lnTo>
                    <a:pt x="79" y="9"/>
                  </a:lnTo>
                  <a:lnTo>
                    <a:pt x="71" y="2"/>
                  </a:lnTo>
                  <a:lnTo>
                    <a:pt x="62" y="0"/>
                  </a:lnTo>
                  <a:lnTo>
                    <a:pt x="51" y="0"/>
                  </a:lnTo>
                  <a:lnTo>
                    <a:pt x="41" y="0"/>
                  </a:lnTo>
                  <a:lnTo>
                    <a:pt x="32" y="2"/>
                  </a:lnTo>
                  <a:lnTo>
                    <a:pt x="23" y="9"/>
                  </a:lnTo>
                  <a:lnTo>
                    <a:pt x="15" y="15"/>
                  </a:lnTo>
                  <a:lnTo>
                    <a:pt x="10" y="22"/>
                  </a:lnTo>
                  <a:lnTo>
                    <a:pt x="4" y="30"/>
                  </a:lnTo>
                  <a:lnTo>
                    <a:pt x="2" y="41"/>
                  </a:lnTo>
                  <a:lnTo>
                    <a:pt x="0" y="52"/>
                  </a:lnTo>
                  <a:lnTo>
                    <a:pt x="2" y="60"/>
                  </a:lnTo>
                  <a:lnTo>
                    <a:pt x="4" y="71"/>
                  </a:lnTo>
                  <a:lnTo>
                    <a:pt x="10" y="80"/>
                  </a:lnTo>
                  <a:lnTo>
                    <a:pt x="15" y="86"/>
                  </a:lnTo>
                  <a:lnTo>
                    <a:pt x="23" y="93"/>
                  </a:lnTo>
                  <a:lnTo>
                    <a:pt x="32" y="97"/>
                  </a:lnTo>
                  <a:lnTo>
                    <a:pt x="41" y="101"/>
                  </a:lnTo>
                  <a:lnTo>
                    <a:pt x="51" y="101"/>
                  </a:lnTo>
                  <a:lnTo>
                    <a:pt x="62" y="101"/>
                  </a:lnTo>
                  <a:lnTo>
                    <a:pt x="71" y="97"/>
                  </a:lnTo>
                  <a:lnTo>
                    <a:pt x="79" y="93"/>
                  </a:lnTo>
                  <a:lnTo>
                    <a:pt x="88" y="86"/>
                  </a:lnTo>
                  <a:lnTo>
                    <a:pt x="95" y="80"/>
                  </a:lnTo>
                  <a:lnTo>
                    <a:pt x="99" y="71"/>
                  </a:lnTo>
                  <a:lnTo>
                    <a:pt x="103" y="60"/>
                  </a:lnTo>
                  <a:lnTo>
                    <a:pt x="103" y="52"/>
                  </a:lnTo>
                  <a:lnTo>
                    <a:pt x="51" y="52"/>
                  </a:lnTo>
                  <a:lnTo>
                    <a:pt x="103"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1" name="Freeform 717"/>
            <p:cNvSpPr>
              <a:spLocks/>
            </p:cNvSpPr>
            <p:nvPr/>
          </p:nvSpPr>
          <p:spPr bwMode="auto">
            <a:xfrm>
              <a:off x="973" y="1301"/>
              <a:ext cx="112" cy="111"/>
            </a:xfrm>
            <a:custGeom>
              <a:avLst/>
              <a:gdLst>
                <a:gd name="T0" fmla="*/ 122 w 103"/>
                <a:gd name="T1" fmla="*/ 63 h 101"/>
                <a:gd name="T2" fmla="*/ 122 w 103"/>
                <a:gd name="T3" fmla="*/ 63 h 101"/>
                <a:gd name="T4" fmla="*/ 122 w 103"/>
                <a:gd name="T5" fmla="*/ 49 h 101"/>
                <a:gd name="T6" fmla="*/ 117 w 103"/>
                <a:gd name="T7" fmla="*/ 36 h 101"/>
                <a:gd name="T8" fmla="*/ 112 w 103"/>
                <a:gd name="T9" fmla="*/ 26 h 101"/>
                <a:gd name="T10" fmla="*/ 104 w 103"/>
                <a:gd name="T11" fmla="*/ 18 h 101"/>
                <a:gd name="T12" fmla="*/ 94 w 103"/>
                <a:gd name="T13" fmla="*/ 11 h 101"/>
                <a:gd name="T14" fmla="*/ 84 w 103"/>
                <a:gd name="T15" fmla="*/ 2 h 101"/>
                <a:gd name="T16" fmla="*/ 73 w 103"/>
                <a:gd name="T17" fmla="*/ 0 h 101"/>
                <a:gd name="T18" fmla="*/ 60 w 103"/>
                <a:gd name="T19" fmla="*/ 0 h 101"/>
                <a:gd name="T20" fmla="*/ 60 w 103"/>
                <a:gd name="T21" fmla="*/ 0 h 101"/>
                <a:gd name="T22" fmla="*/ 49 w 103"/>
                <a:gd name="T23" fmla="*/ 0 h 101"/>
                <a:gd name="T24" fmla="*/ 38 w 103"/>
                <a:gd name="T25" fmla="*/ 2 h 101"/>
                <a:gd name="T26" fmla="*/ 27 w 103"/>
                <a:gd name="T27" fmla="*/ 11 h 101"/>
                <a:gd name="T28" fmla="*/ 17 w 103"/>
                <a:gd name="T29" fmla="*/ 18 h 101"/>
                <a:gd name="T30" fmla="*/ 12 w 103"/>
                <a:gd name="T31" fmla="*/ 26 h 101"/>
                <a:gd name="T32" fmla="*/ 4 w 103"/>
                <a:gd name="T33" fmla="*/ 36 h 101"/>
                <a:gd name="T34" fmla="*/ 2 w 103"/>
                <a:gd name="T35" fmla="*/ 49 h 101"/>
                <a:gd name="T36" fmla="*/ 0 w 103"/>
                <a:gd name="T37" fmla="*/ 63 h 101"/>
                <a:gd name="T38" fmla="*/ 0 w 103"/>
                <a:gd name="T39" fmla="*/ 63 h 101"/>
                <a:gd name="T40" fmla="*/ 2 w 103"/>
                <a:gd name="T41" fmla="*/ 73 h 101"/>
                <a:gd name="T42" fmla="*/ 4 w 103"/>
                <a:gd name="T43" fmla="*/ 86 h 101"/>
                <a:gd name="T44" fmla="*/ 12 w 103"/>
                <a:gd name="T45" fmla="*/ 97 h 101"/>
                <a:gd name="T46" fmla="*/ 17 w 103"/>
                <a:gd name="T47" fmla="*/ 104 h 101"/>
                <a:gd name="T48" fmla="*/ 27 w 103"/>
                <a:gd name="T49" fmla="*/ 112 h 101"/>
                <a:gd name="T50" fmla="*/ 38 w 103"/>
                <a:gd name="T51" fmla="*/ 118 h 101"/>
                <a:gd name="T52" fmla="*/ 49 w 103"/>
                <a:gd name="T53" fmla="*/ 122 h 101"/>
                <a:gd name="T54" fmla="*/ 60 w 103"/>
                <a:gd name="T55" fmla="*/ 122 h 101"/>
                <a:gd name="T56" fmla="*/ 60 w 103"/>
                <a:gd name="T57" fmla="*/ 122 h 101"/>
                <a:gd name="T58" fmla="*/ 73 w 103"/>
                <a:gd name="T59" fmla="*/ 122 h 101"/>
                <a:gd name="T60" fmla="*/ 84 w 103"/>
                <a:gd name="T61" fmla="*/ 118 h 101"/>
                <a:gd name="T62" fmla="*/ 94 w 103"/>
                <a:gd name="T63" fmla="*/ 112 h 101"/>
                <a:gd name="T64" fmla="*/ 104 w 103"/>
                <a:gd name="T65" fmla="*/ 104 h 101"/>
                <a:gd name="T66" fmla="*/ 112 w 103"/>
                <a:gd name="T67" fmla="*/ 97 h 101"/>
                <a:gd name="T68" fmla="*/ 117 w 103"/>
                <a:gd name="T69" fmla="*/ 86 h 101"/>
                <a:gd name="T70" fmla="*/ 122 w 103"/>
                <a:gd name="T71" fmla="*/ 73 h 101"/>
                <a:gd name="T72" fmla="*/ 122 w 103"/>
                <a:gd name="T73" fmla="*/ 63 h 101"/>
                <a:gd name="T74" fmla="*/ 60 w 103"/>
                <a:gd name="T75" fmla="*/ 63 h 101"/>
                <a:gd name="T76" fmla="*/ 122 w 103"/>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1">
                  <a:moveTo>
                    <a:pt x="103" y="52"/>
                  </a:moveTo>
                  <a:lnTo>
                    <a:pt x="103" y="52"/>
                  </a:lnTo>
                  <a:lnTo>
                    <a:pt x="103" y="41"/>
                  </a:lnTo>
                  <a:lnTo>
                    <a:pt x="99" y="30"/>
                  </a:lnTo>
                  <a:lnTo>
                    <a:pt x="95" y="22"/>
                  </a:lnTo>
                  <a:lnTo>
                    <a:pt x="88" y="15"/>
                  </a:lnTo>
                  <a:lnTo>
                    <a:pt x="79" y="9"/>
                  </a:lnTo>
                  <a:lnTo>
                    <a:pt x="71" y="2"/>
                  </a:lnTo>
                  <a:lnTo>
                    <a:pt x="62" y="0"/>
                  </a:lnTo>
                  <a:lnTo>
                    <a:pt x="51" y="0"/>
                  </a:lnTo>
                  <a:lnTo>
                    <a:pt x="41" y="0"/>
                  </a:lnTo>
                  <a:lnTo>
                    <a:pt x="32" y="2"/>
                  </a:lnTo>
                  <a:lnTo>
                    <a:pt x="23" y="9"/>
                  </a:lnTo>
                  <a:lnTo>
                    <a:pt x="15" y="15"/>
                  </a:lnTo>
                  <a:lnTo>
                    <a:pt x="10" y="22"/>
                  </a:lnTo>
                  <a:lnTo>
                    <a:pt x="4" y="30"/>
                  </a:lnTo>
                  <a:lnTo>
                    <a:pt x="2" y="41"/>
                  </a:lnTo>
                  <a:lnTo>
                    <a:pt x="0" y="52"/>
                  </a:lnTo>
                  <a:lnTo>
                    <a:pt x="2" y="60"/>
                  </a:lnTo>
                  <a:lnTo>
                    <a:pt x="4" y="71"/>
                  </a:lnTo>
                  <a:lnTo>
                    <a:pt x="10" y="80"/>
                  </a:lnTo>
                  <a:lnTo>
                    <a:pt x="15" y="86"/>
                  </a:lnTo>
                  <a:lnTo>
                    <a:pt x="23" y="93"/>
                  </a:lnTo>
                  <a:lnTo>
                    <a:pt x="32" y="97"/>
                  </a:lnTo>
                  <a:lnTo>
                    <a:pt x="41" y="101"/>
                  </a:lnTo>
                  <a:lnTo>
                    <a:pt x="51" y="101"/>
                  </a:lnTo>
                  <a:lnTo>
                    <a:pt x="62" y="101"/>
                  </a:lnTo>
                  <a:lnTo>
                    <a:pt x="71" y="97"/>
                  </a:lnTo>
                  <a:lnTo>
                    <a:pt x="79" y="93"/>
                  </a:lnTo>
                  <a:lnTo>
                    <a:pt x="88" y="86"/>
                  </a:lnTo>
                  <a:lnTo>
                    <a:pt x="95" y="80"/>
                  </a:lnTo>
                  <a:lnTo>
                    <a:pt x="99" y="71"/>
                  </a:lnTo>
                  <a:lnTo>
                    <a:pt x="103" y="60"/>
                  </a:lnTo>
                  <a:lnTo>
                    <a:pt x="103" y="52"/>
                  </a:lnTo>
                  <a:lnTo>
                    <a:pt x="51"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2" name="Freeform 718"/>
            <p:cNvSpPr>
              <a:spLocks/>
            </p:cNvSpPr>
            <p:nvPr/>
          </p:nvSpPr>
          <p:spPr bwMode="auto">
            <a:xfrm>
              <a:off x="1142" y="1110"/>
              <a:ext cx="114" cy="112"/>
            </a:xfrm>
            <a:custGeom>
              <a:avLst/>
              <a:gdLst>
                <a:gd name="T0" fmla="*/ 125 w 104"/>
                <a:gd name="T1" fmla="*/ 60 h 102"/>
                <a:gd name="T2" fmla="*/ 125 w 104"/>
                <a:gd name="T3" fmla="*/ 60 h 102"/>
                <a:gd name="T4" fmla="*/ 122 w 104"/>
                <a:gd name="T5" fmla="*/ 49 h 102"/>
                <a:gd name="T6" fmla="*/ 119 w 104"/>
                <a:gd name="T7" fmla="*/ 36 h 102"/>
                <a:gd name="T8" fmla="*/ 114 w 104"/>
                <a:gd name="T9" fmla="*/ 26 h 102"/>
                <a:gd name="T10" fmla="*/ 105 w 104"/>
                <a:gd name="T11" fmla="*/ 18 h 102"/>
                <a:gd name="T12" fmla="*/ 96 w 104"/>
                <a:gd name="T13" fmla="*/ 11 h 102"/>
                <a:gd name="T14" fmla="*/ 86 w 104"/>
                <a:gd name="T15" fmla="*/ 4 h 102"/>
                <a:gd name="T16" fmla="*/ 76 w 104"/>
                <a:gd name="T17" fmla="*/ 0 h 102"/>
                <a:gd name="T18" fmla="*/ 62 w 104"/>
                <a:gd name="T19" fmla="*/ 0 h 102"/>
                <a:gd name="T20" fmla="*/ 62 w 104"/>
                <a:gd name="T21" fmla="*/ 0 h 102"/>
                <a:gd name="T22" fmla="*/ 49 w 104"/>
                <a:gd name="T23" fmla="*/ 0 h 102"/>
                <a:gd name="T24" fmla="*/ 38 w 104"/>
                <a:gd name="T25" fmla="*/ 4 h 102"/>
                <a:gd name="T26" fmla="*/ 29 w 104"/>
                <a:gd name="T27" fmla="*/ 11 h 102"/>
                <a:gd name="T28" fmla="*/ 18 w 104"/>
                <a:gd name="T29" fmla="*/ 18 h 102"/>
                <a:gd name="T30" fmla="*/ 11 w 104"/>
                <a:gd name="T31" fmla="*/ 26 h 102"/>
                <a:gd name="T32" fmla="*/ 4 w 104"/>
                <a:gd name="T33" fmla="*/ 36 h 102"/>
                <a:gd name="T34" fmla="*/ 2 w 104"/>
                <a:gd name="T35" fmla="*/ 49 h 102"/>
                <a:gd name="T36" fmla="*/ 0 w 104"/>
                <a:gd name="T37" fmla="*/ 60 h 102"/>
                <a:gd name="T38" fmla="*/ 0 w 104"/>
                <a:gd name="T39" fmla="*/ 60 h 102"/>
                <a:gd name="T40" fmla="*/ 2 w 104"/>
                <a:gd name="T41" fmla="*/ 74 h 102"/>
                <a:gd name="T42" fmla="*/ 4 w 104"/>
                <a:gd name="T43" fmla="*/ 86 h 102"/>
                <a:gd name="T44" fmla="*/ 11 w 104"/>
                <a:gd name="T45" fmla="*/ 97 h 102"/>
                <a:gd name="T46" fmla="*/ 18 w 104"/>
                <a:gd name="T47" fmla="*/ 105 h 102"/>
                <a:gd name="T48" fmla="*/ 29 w 104"/>
                <a:gd name="T49" fmla="*/ 112 h 102"/>
                <a:gd name="T50" fmla="*/ 38 w 104"/>
                <a:gd name="T51" fmla="*/ 117 h 102"/>
                <a:gd name="T52" fmla="*/ 49 w 104"/>
                <a:gd name="T53" fmla="*/ 123 h 102"/>
                <a:gd name="T54" fmla="*/ 62 w 104"/>
                <a:gd name="T55" fmla="*/ 123 h 102"/>
                <a:gd name="T56" fmla="*/ 62 w 104"/>
                <a:gd name="T57" fmla="*/ 123 h 102"/>
                <a:gd name="T58" fmla="*/ 76 w 104"/>
                <a:gd name="T59" fmla="*/ 123 h 102"/>
                <a:gd name="T60" fmla="*/ 86 w 104"/>
                <a:gd name="T61" fmla="*/ 117 h 102"/>
                <a:gd name="T62" fmla="*/ 96 w 104"/>
                <a:gd name="T63" fmla="*/ 112 h 102"/>
                <a:gd name="T64" fmla="*/ 105 w 104"/>
                <a:gd name="T65" fmla="*/ 105 h 102"/>
                <a:gd name="T66" fmla="*/ 114 w 104"/>
                <a:gd name="T67" fmla="*/ 97 h 102"/>
                <a:gd name="T68" fmla="*/ 119 w 104"/>
                <a:gd name="T69" fmla="*/ 86 h 102"/>
                <a:gd name="T70" fmla="*/ 122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4"/>
                  </a:lnTo>
                  <a:lnTo>
                    <a:pt x="63" y="0"/>
                  </a:lnTo>
                  <a:lnTo>
                    <a:pt x="52" y="0"/>
                  </a:lnTo>
                  <a:lnTo>
                    <a:pt x="41" y="0"/>
                  </a:lnTo>
                  <a:lnTo>
                    <a:pt x="32" y="4"/>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2"/>
                  </a:lnTo>
                  <a:lnTo>
                    <a:pt x="52" y="102"/>
                  </a:lnTo>
                  <a:lnTo>
                    <a:pt x="63" y="102"/>
                  </a:lnTo>
                  <a:lnTo>
                    <a:pt x="71" y="97"/>
                  </a:lnTo>
                  <a:lnTo>
                    <a:pt x="80" y="93"/>
                  </a:lnTo>
                  <a:lnTo>
                    <a:pt x="88" y="87"/>
                  </a:lnTo>
                  <a:lnTo>
                    <a:pt x="95" y="80"/>
                  </a:lnTo>
                  <a:lnTo>
                    <a:pt x="99" y="71"/>
                  </a:lnTo>
                  <a:lnTo>
                    <a:pt x="101" y="61"/>
                  </a:lnTo>
                  <a:lnTo>
                    <a:pt x="104" y="50"/>
                  </a:lnTo>
                  <a:lnTo>
                    <a:pt x="52" y="50"/>
                  </a:lnTo>
                  <a:lnTo>
                    <a:pt x="104" y="50"/>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3" name="Freeform 719"/>
            <p:cNvSpPr>
              <a:spLocks/>
            </p:cNvSpPr>
            <p:nvPr/>
          </p:nvSpPr>
          <p:spPr bwMode="auto">
            <a:xfrm>
              <a:off x="1142" y="1110"/>
              <a:ext cx="114" cy="112"/>
            </a:xfrm>
            <a:custGeom>
              <a:avLst/>
              <a:gdLst>
                <a:gd name="T0" fmla="*/ 125 w 104"/>
                <a:gd name="T1" fmla="*/ 60 h 102"/>
                <a:gd name="T2" fmla="*/ 125 w 104"/>
                <a:gd name="T3" fmla="*/ 60 h 102"/>
                <a:gd name="T4" fmla="*/ 122 w 104"/>
                <a:gd name="T5" fmla="*/ 49 h 102"/>
                <a:gd name="T6" fmla="*/ 119 w 104"/>
                <a:gd name="T7" fmla="*/ 36 h 102"/>
                <a:gd name="T8" fmla="*/ 114 w 104"/>
                <a:gd name="T9" fmla="*/ 26 h 102"/>
                <a:gd name="T10" fmla="*/ 105 w 104"/>
                <a:gd name="T11" fmla="*/ 18 h 102"/>
                <a:gd name="T12" fmla="*/ 96 w 104"/>
                <a:gd name="T13" fmla="*/ 11 h 102"/>
                <a:gd name="T14" fmla="*/ 86 w 104"/>
                <a:gd name="T15" fmla="*/ 4 h 102"/>
                <a:gd name="T16" fmla="*/ 76 w 104"/>
                <a:gd name="T17" fmla="*/ 0 h 102"/>
                <a:gd name="T18" fmla="*/ 62 w 104"/>
                <a:gd name="T19" fmla="*/ 0 h 102"/>
                <a:gd name="T20" fmla="*/ 62 w 104"/>
                <a:gd name="T21" fmla="*/ 0 h 102"/>
                <a:gd name="T22" fmla="*/ 49 w 104"/>
                <a:gd name="T23" fmla="*/ 0 h 102"/>
                <a:gd name="T24" fmla="*/ 38 w 104"/>
                <a:gd name="T25" fmla="*/ 4 h 102"/>
                <a:gd name="T26" fmla="*/ 29 w 104"/>
                <a:gd name="T27" fmla="*/ 11 h 102"/>
                <a:gd name="T28" fmla="*/ 18 w 104"/>
                <a:gd name="T29" fmla="*/ 18 h 102"/>
                <a:gd name="T30" fmla="*/ 11 w 104"/>
                <a:gd name="T31" fmla="*/ 26 h 102"/>
                <a:gd name="T32" fmla="*/ 4 w 104"/>
                <a:gd name="T33" fmla="*/ 36 h 102"/>
                <a:gd name="T34" fmla="*/ 2 w 104"/>
                <a:gd name="T35" fmla="*/ 49 h 102"/>
                <a:gd name="T36" fmla="*/ 0 w 104"/>
                <a:gd name="T37" fmla="*/ 60 h 102"/>
                <a:gd name="T38" fmla="*/ 0 w 104"/>
                <a:gd name="T39" fmla="*/ 60 h 102"/>
                <a:gd name="T40" fmla="*/ 2 w 104"/>
                <a:gd name="T41" fmla="*/ 74 h 102"/>
                <a:gd name="T42" fmla="*/ 4 w 104"/>
                <a:gd name="T43" fmla="*/ 86 h 102"/>
                <a:gd name="T44" fmla="*/ 11 w 104"/>
                <a:gd name="T45" fmla="*/ 97 h 102"/>
                <a:gd name="T46" fmla="*/ 18 w 104"/>
                <a:gd name="T47" fmla="*/ 105 h 102"/>
                <a:gd name="T48" fmla="*/ 29 w 104"/>
                <a:gd name="T49" fmla="*/ 112 h 102"/>
                <a:gd name="T50" fmla="*/ 38 w 104"/>
                <a:gd name="T51" fmla="*/ 117 h 102"/>
                <a:gd name="T52" fmla="*/ 49 w 104"/>
                <a:gd name="T53" fmla="*/ 123 h 102"/>
                <a:gd name="T54" fmla="*/ 62 w 104"/>
                <a:gd name="T55" fmla="*/ 123 h 102"/>
                <a:gd name="T56" fmla="*/ 62 w 104"/>
                <a:gd name="T57" fmla="*/ 123 h 102"/>
                <a:gd name="T58" fmla="*/ 76 w 104"/>
                <a:gd name="T59" fmla="*/ 123 h 102"/>
                <a:gd name="T60" fmla="*/ 86 w 104"/>
                <a:gd name="T61" fmla="*/ 117 h 102"/>
                <a:gd name="T62" fmla="*/ 96 w 104"/>
                <a:gd name="T63" fmla="*/ 112 h 102"/>
                <a:gd name="T64" fmla="*/ 105 w 104"/>
                <a:gd name="T65" fmla="*/ 105 h 102"/>
                <a:gd name="T66" fmla="*/ 114 w 104"/>
                <a:gd name="T67" fmla="*/ 97 h 102"/>
                <a:gd name="T68" fmla="*/ 119 w 104"/>
                <a:gd name="T69" fmla="*/ 86 h 102"/>
                <a:gd name="T70" fmla="*/ 122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4"/>
                  </a:lnTo>
                  <a:lnTo>
                    <a:pt x="63" y="0"/>
                  </a:lnTo>
                  <a:lnTo>
                    <a:pt x="52" y="0"/>
                  </a:lnTo>
                  <a:lnTo>
                    <a:pt x="41" y="0"/>
                  </a:lnTo>
                  <a:lnTo>
                    <a:pt x="32" y="4"/>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2"/>
                  </a:lnTo>
                  <a:lnTo>
                    <a:pt x="52" y="102"/>
                  </a:lnTo>
                  <a:lnTo>
                    <a:pt x="63" y="102"/>
                  </a:lnTo>
                  <a:lnTo>
                    <a:pt x="71" y="97"/>
                  </a:lnTo>
                  <a:lnTo>
                    <a:pt x="80" y="93"/>
                  </a:lnTo>
                  <a:lnTo>
                    <a:pt x="88" y="87"/>
                  </a:lnTo>
                  <a:lnTo>
                    <a:pt x="95" y="80"/>
                  </a:lnTo>
                  <a:lnTo>
                    <a:pt x="99" y="71"/>
                  </a:lnTo>
                  <a:lnTo>
                    <a:pt x="101" y="61"/>
                  </a:lnTo>
                  <a:lnTo>
                    <a:pt x="104" y="50"/>
                  </a:lnTo>
                  <a:lnTo>
                    <a:pt x="52" y="50"/>
                  </a:lnTo>
                  <a:lnTo>
                    <a:pt x="10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4" name="Freeform 720"/>
            <p:cNvSpPr>
              <a:spLocks/>
            </p:cNvSpPr>
            <p:nvPr/>
          </p:nvSpPr>
          <p:spPr bwMode="auto">
            <a:xfrm>
              <a:off x="1342" y="947"/>
              <a:ext cx="112" cy="114"/>
            </a:xfrm>
            <a:custGeom>
              <a:avLst/>
              <a:gdLst>
                <a:gd name="T0" fmla="*/ 123 w 102"/>
                <a:gd name="T1" fmla="*/ 62 h 104"/>
                <a:gd name="T2" fmla="*/ 123 w 102"/>
                <a:gd name="T3" fmla="*/ 62 h 104"/>
                <a:gd name="T4" fmla="*/ 123 w 102"/>
                <a:gd name="T5" fmla="*/ 49 h 104"/>
                <a:gd name="T6" fmla="*/ 121 w 102"/>
                <a:gd name="T7" fmla="*/ 36 h 104"/>
                <a:gd name="T8" fmla="*/ 112 w 102"/>
                <a:gd name="T9" fmla="*/ 26 h 104"/>
                <a:gd name="T10" fmla="*/ 108 w 102"/>
                <a:gd name="T11" fmla="*/ 18 h 104"/>
                <a:gd name="T12" fmla="*/ 97 w 102"/>
                <a:gd name="T13" fmla="*/ 11 h 104"/>
                <a:gd name="T14" fmla="*/ 87 w 102"/>
                <a:gd name="T15" fmla="*/ 5 h 104"/>
                <a:gd name="T16" fmla="*/ 76 w 102"/>
                <a:gd name="T17" fmla="*/ 0 h 104"/>
                <a:gd name="T18" fmla="*/ 63 w 102"/>
                <a:gd name="T19" fmla="*/ 0 h 104"/>
                <a:gd name="T20" fmla="*/ 63 w 102"/>
                <a:gd name="T21" fmla="*/ 0 h 104"/>
                <a:gd name="T22" fmla="*/ 49 w 102"/>
                <a:gd name="T23" fmla="*/ 0 h 104"/>
                <a:gd name="T24" fmla="*/ 40 w 102"/>
                <a:gd name="T25" fmla="*/ 5 h 104"/>
                <a:gd name="T26" fmla="*/ 29 w 102"/>
                <a:gd name="T27" fmla="*/ 11 h 104"/>
                <a:gd name="T28" fmla="*/ 20 w 102"/>
                <a:gd name="T29" fmla="*/ 18 h 104"/>
                <a:gd name="T30" fmla="*/ 11 w 102"/>
                <a:gd name="T31" fmla="*/ 26 h 104"/>
                <a:gd name="T32" fmla="*/ 5 w 102"/>
                <a:gd name="T33" fmla="*/ 36 h 104"/>
                <a:gd name="T34" fmla="*/ 3 w 102"/>
                <a:gd name="T35" fmla="*/ 49 h 104"/>
                <a:gd name="T36" fmla="*/ 0 w 102"/>
                <a:gd name="T37" fmla="*/ 62 h 104"/>
                <a:gd name="T38" fmla="*/ 0 w 102"/>
                <a:gd name="T39" fmla="*/ 62 h 104"/>
                <a:gd name="T40" fmla="*/ 3 w 102"/>
                <a:gd name="T41" fmla="*/ 73 h 104"/>
                <a:gd name="T42" fmla="*/ 5 w 102"/>
                <a:gd name="T43" fmla="*/ 86 h 104"/>
                <a:gd name="T44" fmla="*/ 11 w 102"/>
                <a:gd name="T45" fmla="*/ 96 h 104"/>
                <a:gd name="T46" fmla="*/ 20 w 102"/>
                <a:gd name="T47" fmla="*/ 107 h 104"/>
                <a:gd name="T48" fmla="*/ 29 w 102"/>
                <a:gd name="T49" fmla="*/ 112 h 104"/>
                <a:gd name="T50" fmla="*/ 40 w 102"/>
                <a:gd name="T51" fmla="*/ 121 h 104"/>
                <a:gd name="T52" fmla="*/ 49 w 102"/>
                <a:gd name="T53" fmla="*/ 123 h 104"/>
                <a:gd name="T54" fmla="*/ 63 w 102"/>
                <a:gd name="T55" fmla="*/ 125 h 104"/>
                <a:gd name="T56" fmla="*/ 63 w 102"/>
                <a:gd name="T57" fmla="*/ 125 h 104"/>
                <a:gd name="T58" fmla="*/ 76 w 102"/>
                <a:gd name="T59" fmla="*/ 123 h 104"/>
                <a:gd name="T60" fmla="*/ 87 w 102"/>
                <a:gd name="T61" fmla="*/ 121 h 104"/>
                <a:gd name="T62" fmla="*/ 97 w 102"/>
                <a:gd name="T63" fmla="*/ 112 h 104"/>
                <a:gd name="T64" fmla="*/ 108 w 102"/>
                <a:gd name="T65" fmla="*/ 107 h 104"/>
                <a:gd name="T66" fmla="*/ 112 w 102"/>
                <a:gd name="T67" fmla="*/ 96 h 104"/>
                <a:gd name="T68" fmla="*/ 121 w 102"/>
                <a:gd name="T69" fmla="*/ 86 h 104"/>
                <a:gd name="T70" fmla="*/ 123 w 102"/>
                <a:gd name="T71" fmla="*/ 73 h 104"/>
                <a:gd name="T72" fmla="*/ 123 w 102"/>
                <a:gd name="T73" fmla="*/ 62 h 104"/>
                <a:gd name="T74" fmla="*/ 63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0"/>
                  </a:lnTo>
                  <a:lnTo>
                    <a:pt x="93" y="22"/>
                  </a:lnTo>
                  <a:lnTo>
                    <a:pt x="89" y="15"/>
                  </a:lnTo>
                  <a:lnTo>
                    <a:pt x="80" y="9"/>
                  </a:lnTo>
                  <a:lnTo>
                    <a:pt x="72" y="5"/>
                  </a:lnTo>
                  <a:lnTo>
                    <a:pt x="63" y="0"/>
                  </a:lnTo>
                  <a:lnTo>
                    <a:pt x="52" y="0"/>
                  </a:lnTo>
                  <a:lnTo>
                    <a:pt x="41" y="0"/>
                  </a:lnTo>
                  <a:lnTo>
                    <a:pt x="33" y="5"/>
                  </a:lnTo>
                  <a:lnTo>
                    <a:pt x="24" y="9"/>
                  </a:lnTo>
                  <a:lnTo>
                    <a:pt x="16" y="15"/>
                  </a:lnTo>
                  <a:lnTo>
                    <a:pt x="9" y="22"/>
                  </a:lnTo>
                  <a:lnTo>
                    <a:pt x="5" y="30"/>
                  </a:lnTo>
                  <a:lnTo>
                    <a:pt x="3" y="41"/>
                  </a:lnTo>
                  <a:lnTo>
                    <a:pt x="0" y="52"/>
                  </a:lnTo>
                  <a:lnTo>
                    <a:pt x="3" y="61"/>
                  </a:lnTo>
                  <a:lnTo>
                    <a:pt x="5" y="71"/>
                  </a:lnTo>
                  <a:lnTo>
                    <a:pt x="9" y="80"/>
                  </a:lnTo>
                  <a:lnTo>
                    <a:pt x="16" y="89"/>
                  </a:lnTo>
                  <a:lnTo>
                    <a:pt x="24" y="93"/>
                  </a:lnTo>
                  <a:lnTo>
                    <a:pt x="33" y="100"/>
                  </a:lnTo>
                  <a:lnTo>
                    <a:pt x="41" y="102"/>
                  </a:lnTo>
                  <a:lnTo>
                    <a:pt x="52" y="104"/>
                  </a:lnTo>
                  <a:lnTo>
                    <a:pt x="63" y="102"/>
                  </a:lnTo>
                  <a:lnTo>
                    <a:pt x="72" y="100"/>
                  </a:lnTo>
                  <a:lnTo>
                    <a:pt x="80" y="93"/>
                  </a:lnTo>
                  <a:lnTo>
                    <a:pt x="89" y="89"/>
                  </a:lnTo>
                  <a:lnTo>
                    <a:pt x="93" y="80"/>
                  </a:lnTo>
                  <a:lnTo>
                    <a:pt x="100" y="71"/>
                  </a:lnTo>
                  <a:lnTo>
                    <a:pt x="102" y="61"/>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5" name="Freeform 721"/>
            <p:cNvSpPr>
              <a:spLocks/>
            </p:cNvSpPr>
            <p:nvPr/>
          </p:nvSpPr>
          <p:spPr bwMode="auto">
            <a:xfrm>
              <a:off x="1342" y="947"/>
              <a:ext cx="112" cy="114"/>
            </a:xfrm>
            <a:custGeom>
              <a:avLst/>
              <a:gdLst>
                <a:gd name="T0" fmla="*/ 123 w 102"/>
                <a:gd name="T1" fmla="*/ 62 h 104"/>
                <a:gd name="T2" fmla="*/ 123 w 102"/>
                <a:gd name="T3" fmla="*/ 62 h 104"/>
                <a:gd name="T4" fmla="*/ 123 w 102"/>
                <a:gd name="T5" fmla="*/ 49 h 104"/>
                <a:gd name="T6" fmla="*/ 121 w 102"/>
                <a:gd name="T7" fmla="*/ 36 h 104"/>
                <a:gd name="T8" fmla="*/ 112 w 102"/>
                <a:gd name="T9" fmla="*/ 26 h 104"/>
                <a:gd name="T10" fmla="*/ 108 w 102"/>
                <a:gd name="T11" fmla="*/ 18 h 104"/>
                <a:gd name="T12" fmla="*/ 97 w 102"/>
                <a:gd name="T13" fmla="*/ 11 h 104"/>
                <a:gd name="T14" fmla="*/ 87 w 102"/>
                <a:gd name="T15" fmla="*/ 5 h 104"/>
                <a:gd name="T16" fmla="*/ 76 w 102"/>
                <a:gd name="T17" fmla="*/ 0 h 104"/>
                <a:gd name="T18" fmla="*/ 63 w 102"/>
                <a:gd name="T19" fmla="*/ 0 h 104"/>
                <a:gd name="T20" fmla="*/ 63 w 102"/>
                <a:gd name="T21" fmla="*/ 0 h 104"/>
                <a:gd name="T22" fmla="*/ 49 w 102"/>
                <a:gd name="T23" fmla="*/ 0 h 104"/>
                <a:gd name="T24" fmla="*/ 40 w 102"/>
                <a:gd name="T25" fmla="*/ 5 h 104"/>
                <a:gd name="T26" fmla="*/ 29 w 102"/>
                <a:gd name="T27" fmla="*/ 11 h 104"/>
                <a:gd name="T28" fmla="*/ 20 w 102"/>
                <a:gd name="T29" fmla="*/ 18 h 104"/>
                <a:gd name="T30" fmla="*/ 11 w 102"/>
                <a:gd name="T31" fmla="*/ 26 h 104"/>
                <a:gd name="T32" fmla="*/ 5 w 102"/>
                <a:gd name="T33" fmla="*/ 36 h 104"/>
                <a:gd name="T34" fmla="*/ 3 w 102"/>
                <a:gd name="T35" fmla="*/ 49 h 104"/>
                <a:gd name="T36" fmla="*/ 0 w 102"/>
                <a:gd name="T37" fmla="*/ 62 h 104"/>
                <a:gd name="T38" fmla="*/ 0 w 102"/>
                <a:gd name="T39" fmla="*/ 62 h 104"/>
                <a:gd name="T40" fmla="*/ 3 w 102"/>
                <a:gd name="T41" fmla="*/ 73 h 104"/>
                <a:gd name="T42" fmla="*/ 5 w 102"/>
                <a:gd name="T43" fmla="*/ 86 h 104"/>
                <a:gd name="T44" fmla="*/ 11 w 102"/>
                <a:gd name="T45" fmla="*/ 96 h 104"/>
                <a:gd name="T46" fmla="*/ 20 w 102"/>
                <a:gd name="T47" fmla="*/ 107 h 104"/>
                <a:gd name="T48" fmla="*/ 29 w 102"/>
                <a:gd name="T49" fmla="*/ 112 h 104"/>
                <a:gd name="T50" fmla="*/ 40 w 102"/>
                <a:gd name="T51" fmla="*/ 121 h 104"/>
                <a:gd name="T52" fmla="*/ 49 w 102"/>
                <a:gd name="T53" fmla="*/ 123 h 104"/>
                <a:gd name="T54" fmla="*/ 63 w 102"/>
                <a:gd name="T55" fmla="*/ 125 h 104"/>
                <a:gd name="T56" fmla="*/ 63 w 102"/>
                <a:gd name="T57" fmla="*/ 125 h 104"/>
                <a:gd name="T58" fmla="*/ 76 w 102"/>
                <a:gd name="T59" fmla="*/ 123 h 104"/>
                <a:gd name="T60" fmla="*/ 87 w 102"/>
                <a:gd name="T61" fmla="*/ 121 h 104"/>
                <a:gd name="T62" fmla="*/ 97 w 102"/>
                <a:gd name="T63" fmla="*/ 112 h 104"/>
                <a:gd name="T64" fmla="*/ 108 w 102"/>
                <a:gd name="T65" fmla="*/ 107 h 104"/>
                <a:gd name="T66" fmla="*/ 112 w 102"/>
                <a:gd name="T67" fmla="*/ 96 h 104"/>
                <a:gd name="T68" fmla="*/ 121 w 102"/>
                <a:gd name="T69" fmla="*/ 86 h 104"/>
                <a:gd name="T70" fmla="*/ 123 w 102"/>
                <a:gd name="T71" fmla="*/ 73 h 104"/>
                <a:gd name="T72" fmla="*/ 123 w 102"/>
                <a:gd name="T73" fmla="*/ 62 h 104"/>
                <a:gd name="T74" fmla="*/ 63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0"/>
                  </a:lnTo>
                  <a:lnTo>
                    <a:pt x="93" y="22"/>
                  </a:lnTo>
                  <a:lnTo>
                    <a:pt x="89" y="15"/>
                  </a:lnTo>
                  <a:lnTo>
                    <a:pt x="80" y="9"/>
                  </a:lnTo>
                  <a:lnTo>
                    <a:pt x="72" y="5"/>
                  </a:lnTo>
                  <a:lnTo>
                    <a:pt x="63" y="0"/>
                  </a:lnTo>
                  <a:lnTo>
                    <a:pt x="52" y="0"/>
                  </a:lnTo>
                  <a:lnTo>
                    <a:pt x="41" y="0"/>
                  </a:lnTo>
                  <a:lnTo>
                    <a:pt x="33" y="5"/>
                  </a:lnTo>
                  <a:lnTo>
                    <a:pt x="24" y="9"/>
                  </a:lnTo>
                  <a:lnTo>
                    <a:pt x="16" y="15"/>
                  </a:lnTo>
                  <a:lnTo>
                    <a:pt x="9" y="22"/>
                  </a:lnTo>
                  <a:lnTo>
                    <a:pt x="5" y="30"/>
                  </a:lnTo>
                  <a:lnTo>
                    <a:pt x="3" y="41"/>
                  </a:lnTo>
                  <a:lnTo>
                    <a:pt x="0" y="52"/>
                  </a:lnTo>
                  <a:lnTo>
                    <a:pt x="3" y="61"/>
                  </a:lnTo>
                  <a:lnTo>
                    <a:pt x="5" y="71"/>
                  </a:lnTo>
                  <a:lnTo>
                    <a:pt x="9" y="80"/>
                  </a:lnTo>
                  <a:lnTo>
                    <a:pt x="16" y="89"/>
                  </a:lnTo>
                  <a:lnTo>
                    <a:pt x="24" y="93"/>
                  </a:lnTo>
                  <a:lnTo>
                    <a:pt x="33" y="100"/>
                  </a:lnTo>
                  <a:lnTo>
                    <a:pt x="41" y="102"/>
                  </a:lnTo>
                  <a:lnTo>
                    <a:pt x="52" y="104"/>
                  </a:lnTo>
                  <a:lnTo>
                    <a:pt x="63" y="102"/>
                  </a:lnTo>
                  <a:lnTo>
                    <a:pt x="72" y="100"/>
                  </a:lnTo>
                  <a:lnTo>
                    <a:pt x="80" y="93"/>
                  </a:lnTo>
                  <a:lnTo>
                    <a:pt x="89" y="89"/>
                  </a:lnTo>
                  <a:lnTo>
                    <a:pt x="93" y="80"/>
                  </a:lnTo>
                  <a:lnTo>
                    <a:pt x="100" y="71"/>
                  </a:lnTo>
                  <a:lnTo>
                    <a:pt x="102" y="61"/>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6" name="Freeform 722"/>
            <p:cNvSpPr>
              <a:spLocks/>
            </p:cNvSpPr>
            <p:nvPr/>
          </p:nvSpPr>
          <p:spPr bwMode="auto">
            <a:xfrm>
              <a:off x="1570" y="818"/>
              <a:ext cx="110" cy="111"/>
            </a:xfrm>
            <a:custGeom>
              <a:avLst/>
              <a:gdLst>
                <a:gd name="T0" fmla="*/ 120 w 101"/>
                <a:gd name="T1" fmla="*/ 62 h 101"/>
                <a:gd name="T2" fmla="*/ 120 w 101"/>
                <a:gd name="T3" fmla="*/ 62 h 101"/>
                <a:gd name="T4" fmla="*/ 120 w 101"/>
                <a:gd name="T5" fmla="*/ 49 h 101"/>
                <a:gd name="T6" fmla="*/ 118 w 101"/>
                <a:gd name="T7" fmla="*/ 38 h 101"/>
                <a:gd name="T8" fmla="*/ 109 w 101"/>
                <a:gd name="T9" fmla="*/ 27 h 101"/>
                <a:gd name="T10" fmla="*/ 102 w 101"/>
                <a:gd name="T11" fmla="*/ 18 h 101"/>
                <a:gd name="T12" fmla="*/ 94 w 101"/>
                <a:gd name="T13" fmla="*/ 10 h 101"/>
                <a:gd name="T14" fmla="*/ 84 w 101"/>
                <a:gd name="T15" fmla="*/ 4 h 101"/>
                <a:gd name="T16" fmla="*/ 74 w 101"/>
                <a:gd name="T17" fmla="*/ 2 h 101"/>
                <a:gd name="T18" fmla="*/ 61 w 101"/>
                <a:gd name="T19" fmla="*/ 0 h 101"/>
                <a:gd name="T20" fmla="*/ 61 w 101"/>
                <a:gd name="T21" fmla="*/ 0 h 101"/>
                <a:gd name="T22" fmla="*/ 49 w 101"/>
                <a:gd name="T23" fmla="*/ 2 h 101"/>
                <a:gd name="T24" fmla="*/ 38 w 101"/>
                <a:gd name="T25" fmla="*/ 4 h 101"/>
                <a:gd name="T26" fmla="*/ 25 w 101"/>
                <a:gd name="T27" fmla="*/ 10 h 101"/>
                <a:gd name="T28" fmla="*/ 17 w 101"/>
                <a:gd name="T29" fmla="*/ 18 h 101"/>
                <a:gd name="T30" fmla="*/ 10 w 101"/>
                <a:gd name="T31" fmla="*/ 27 h 101"/>
                <a:gd name="T32" fmla="*/ 4 w 101"/>
                <a:gd name="T33" fmla="*/ 38 h 101"/>
                <a:gd name="T34" fmla="*/ 0 w 101"/>
                <a:gd name="T35" fmla="*/ 49 h 101"/>
                <a:gd name="T36" fmla="*/ 0 w 101"/>
                <a:gd name="T37" fmla="*/ 62 h 101"/>
                <a:gd name="T38" fmla="*/ 0 w 101"/>
                <a:gd name="T39" fmla="*/ 62 h 101"/>
                <a:gd name="T40" fmla="*/ 0 w 101"/>
                <a:gd name="T41" fmla="*/ 75 h 101"/>
                <a:gd name="T42" fmla="*/ 4 w 101"/>
                <a:gd name="T43" fmla="*/ 86 h 101"/>
                <a:gd name="T44" fmla="*/ 10 w 101"/>
                <a:gd name="T45" fmla="*/ 96 h 101"/>
                <a:gd name="T46" fmla="*/ 17 w 101"/>
                <a:gd name="T47" fmla="*/ 107 h 101"/>
                <a:gd name="T48" fmla="*/ 25 w 101"/>
                <a:gd name="T49" fmla="*/ 111 h 101"/>
                <a:gd name="T50" fmla="*/ 38 w 101"/>
                <a:gd name="T51" fmla="*/ 120 h 101"/>
                <a:gd name="T52" fmla="*/ 49 w 101"/>
                <a:gd name="T53" fmla="*/ 122 h 101"/>
                <a:gd name="T54" fmla="*/ 61 w 101"/>
                <a:gd name="T55" fmla="*/ 122 h 101"/>
                <a:gd name="T56" fmla="*/ 61 w 101"/>
                <a:gd name="T57" fmla="*/ 122 h 101"/>
                <a:gd name="T58" fmla="*/ 74 w 101"/>
                <a:gd name="T59" fmla="*/ 122 h 101"/>
                <a:gd name="T60" fmla="*/ 84 w 101"/>
                <a:gd name="T61" fmla="*/ 120 h 101"/>
                <a:gd name="T62" fmla="*/ 94 w 101"/>
                <a:gd name="T63" fmla="*/ 111 h 101"/>
                <a:gd name="T64" fmla="*/ 102 w 101"/>
                <a:gd name="T65" fmla="*/ 107 h 101"/>
                <a:gd name="T66" fmla="*/ 109 w 101"/>
                <a:gd name="T67" fmla="*/ 96 h 101"/>
                <a:gd name="T68" fmla="*/ 118 w 101"/>
                <a:gd name="T69" fmla="*/ 86 h 101"/>
                <a:gd name="T70" fmla="*/ 120 w 101"/>
                <a:gd name="T71" fmla="*/ 75 h 101"/>
                <a:gd name="T72" fmla="*/ 120 w 101"/>
                <a:gd name="T73" fmla="*/ 62 h 101"/>
                <a:gd name="T74" fmla="*/ 61 w 101"/>
                <a:gd name="T75" fmla="*/ 62 h 101"/>
                <a:gd name="T76" fmla="*/ 120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9" y="32"/>
                  </a:lnTo>
                  <a:lnTo>
                    <a:pt x="92" y="23"/>
                  </a:lnTo>
                  <a:lnTo>
                    <a:pt x="86" y="15"/>
                  </a:lnTo>
                  <a:lnTo>
                    <a:pt x="79" y="8"/>
                  </a:lnTo>
                  <a:lnTo>
                    <a:pt x="71" y="4"/>
                  </a:lnTo>
                  <a:lnTo>
                    <a:pt x="62" y="2"/>
                  </a:lnTo>
                  <a:lnTo>
                    <a:pt x="51" y="0"/>
                  </a:lnTo>
                  <a:lnTo>
                    <a:pt x="41" y="2"/>
                  </a:lnTo>
                  <a:lnTo>
                    <a:pt x="32" y="4"/>
                  </a:lnTo>
                  <a:lnTo>
                    <a:pt x="21" y="8"/>
                  </a:lnTo>
                  <a:lnTo>
                    <a:pt x="15" y="15"/>
                  </a:lnTo>
                  <a:lnTo>
                    <a:pt x="8" y="23"/>
                  </a:lnTo>
                  <a:lnTo>
                    <a:pt x="4" y="32"/>
                  </a:lnTo>
                  <a:lnTo>
                    <a:pt x="0" y="41"/>
                  </a:lnTo>
                  <a:lnTo>
                    <a:pt x="0" y="51"/>
                  </a:lnTo>
                  <a:lnTo>
                    <a:pt x="0" y="62"/>
                  </a:lnTo>
                  <a:lnTo>
                    <a:pt x="4" y="71"/>
                  </a:lnTo>
                  <a:lnTo>
                    <a:pt x="8" y="79"/>
                  </a:lnTo>
                  <a:lnTo>
                    <a:pt x="15" y="88"/>
                  </a:lnTo>
                  <a:lnTo>
                    <a:pt x="21" y="92"/>
                  </a:lnTo>
                  <a:lnTo>
                    <a:pt x="32" y="99"/>
                  </a:lnTo>
                  <a:lnTo>
                    <a:pt x="41" y="101"/>
                  </a:lnTo>
                  <a:lnTo>
                    <a:pt x="51" y="101"/>
                  </a:lnTo>
                  <a:lnTo>
                    <a:pt x="62" y="101"/>
                  </a:lnTo>
                  <a:lnTo>
                    <a:pt x="71" y="99"/>
                  </a:lnTo>
                  <a:lnTo>
                    <a:pt x="79" y="92"/>
                  </a:lnTo>
                  <a:lnTo>
                    <a:pt x="86" y="88"/>
                  </a:lnTo>
                  <a:lnTo>
                    <a:pt x="92" y="79"/>
                  </a:lnTo>
                  <a:lnTo>
                    <a:pt x="99" y="71"/>
                  </a:lnTo>
                  <a:lnTo>
                    <a:pt x="101" y="62"/>
                  </a:lnTo>
                  <a:lnTo>
                    <a:pt x="101" y="51"/>
                  </a:lnTo>
                  <a:lnTo>
                    <a:pt x="51"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7" name="Freeform 723"/>
            <p:cNvSpPr>
              <a:spLocks/>
            </p:cNvSpPr>
            <p:nvPr/>
          </p:nvSpPr>
          <p:spPr bwMode="auto">
            <a:xfrm>
              <a:off x="1570" y="818"/>
              <a:ext cx="110" cy="111"/>
            </a:xfrm>
            <a:custGeom>
              <a:avLst/>
              <a:gdLst>
                <a:gd name="T0" fmla="*/ 120 w 101"/>
                <a:gd name="T1" fmla="*/ 62 h 101"/>
                <a:gd name="T2" fmla="*/ 120 w 101"/>
                <a:gd name="T3" fmla="*/ 62 h 101"/>
                <a:gd name="T4" fmla="*/ 120 w 101"/>
                <a:gd name="T5" fmla="*/ 49 h 101"/>
                <a:gd name="T6" fmla="*/ 118 w 101"/>
                <a:gd name="T7" fmla="*/ 38 h 101"/>
                <a:gd name="T8" fmla="*/ 109 w 101"/>
                <a:gd name="T9" fmla="*/ 27 h 101"/>
                <a:gd name="T10" fmla="*/ 102 w 101"/>
                <a:gd name="T11" fmla="*/ 18 h 101"/>
                <a:gd name="T12" fmla="*/ 94 w 101"/>
                <a:gd name="T13" fmla="*/ 10 h 101"/>
                <a:gd name="T14" fmla="*/ 84 w 101"/>
                <a:gd name="T15" fmla="*/ 4 h 101"/>
                <a:gd name="T16" fmla="*/ 74 w 101"/>
                <a:gd name="T17" fmla="*/ 2 h 101"/>
                <a:gd name="T18" fmla="*/ 61 w 101"/>
                <a:gd name="T19" fmla="*/ 0 h 101"/>
                <a:gd name="T20" fmla="*/ 61 w 101"/>
                <a:gd name="T21" fmla="*/ 0 h 101"/>
                <a:gd name="T22" fmla="*/ 49 w 101"/>
                <a:gd name="T23" fmla="*/ 2 h 101"/>
                <a:gd name="T24" fmla="*/ 38 w 101"/>
                <a:gd name="T25" fmla="*/ 4 h 101"/>
                <a:gd name="T26" fmla="*/ 25 w 101"/>
                <a:gd name="T27" fmla="*/ 10 h 101"/>
                <a:gd name="T28" fmla="*/ 17 w 101"/>
                <a:gd name="T29" fmla="*/ 18 h 101"/>
                <a:gd name="T30" fmla="*/ 10 w 101"/>
                <a:gd name="T31" fmla="*/ 27 h 101"/>
                <a:gd name="T32" fmla="*/ 4 w 101"/>
                <a:gd name="T33" fmla="*/ 38 h 101"/>
                <a:gd name="T34" fmla="*/ 0 w 101"/>
                <a:gd name="T35" fmla="*/ 49 h 101"/>
                <a:gd name="T36" fmla="*/ 0 w 101"/>
                <a:gd name="T37" fmla="*/ 62 h 101"/>
                <a:gd name="T38" fmla="*/ 0 w 101"/>
                <a:gd name="T39" fmla="*/ 62 h 101"/>
                <a:gd name="T40" fmla="*/ 0 w 101"/>
                <a:gd name="T41" fmla="*/ 75 h 101"/>
                <a:gd name="T42" fmla="*/ 4 w 101"/>
                <a:gd name="T43" fmla="*/ 86 h 101"/>
                <a:gd name="T44" fmla="*/ 10 w 101"/>
                <a:gd name="T45" fmla="*/ 96 h 101"/>
                <a:gd name="T46" fmla="*/ 17 w 101"/>
                <a:gd name="T47" fmla="*/ 107 h 101"/>
                <a:gd name="T48" fmla="*/ 25 w 101"/>
                <a:gd name="T49" fmla="*/ 111 h 101"/>
                <a:gd name="T50" fmla="*/ 38 w 101"/>
                <a:gd name="T51" fmla="*/ 120 h 101"/>
                <a:gd name="T52" fmla="*/ 49 w 101"/>
                <a:gd name="T53" fmla="*/ 122 h 101"/>
                <a:gd name="T54" fmla="*/ 61 w 101"/>
                <a:gd name="T55" fmla="*/ 122 h 101"/>
                <a:gd name="T56" fmla="*/ 61 w 101"/>
                <a:gd name="T57" fmla="*/ 122 h 101"/>
                <a:gd name="T58" fmla="*/ 74 w 101"/>
                <a:gd name="T59" fmla="*/ 122 h 101"/>
                <a:gd name="T60" fmla="*/ 84 w 101"/>
                <a:gd name="T61" fmla="*/ 120 h 101"/>
                <a:gd name="T62" fmla="*/ 94 w 101"/>
                <a:gd name="T63" fmla="*/ 111 h 101"/>
                <a:gd name="T64" fmla="*/ 102 w 101"/>
                <a:gd name="T65" fmla="*/ 107 h 101"/>
                <a:gd name="T66" fmla="*/ 109 w 101"/>
                <a:gd name="T67" fmla="*/ 96 h 101"/>
                <a:gd name="T68" fmla="*/ 118 w 101"/>
                <a:gd name="T69" fmla="*/ 86 h 101"/>
                <a:gd name="T70" fmla="*/ 120 w 101"/>
                <a:gd name="T71" fmla="*/ 75 h 101"/>
                <a:gd name="T72" fmla="*/ 120 w 101"/>
                <a:gd name="T73" fmla="*/ 62 h 101"/>
                <a:gd name="T74" fmla="*/ 61 w 101"/>
                <a:gd name="T75" fmla="*/ 62 h 101"/>
                <a:gd name="T76" fmla="*/ 120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9" y="32"/>
                  </a:lnTo>
                  <a:lnTo>
                    <a:pt x="92" y="23"/>
                  </a:lnTo>
                  <a:lnTo>
                    <a:pt x="86" y="15"/>
                  </a:lnTo>
                  <a:lnTo>
                    <a:pt x="79" y="8"/>
                  </a:lnTo>
                  <a:lnTo>
                    <a:pt x="71" y="4"/>
                  </a:lnTo>
                  <a:lnTo>
                    <a:pt x="62" y="2"/>
                  </a:lnTo>
                  <a:lnTo>
                    <a:pt x="51" y="0"/>
                  </a:lnTo>
                  <a:lnTo>
                    <a:pt x="41" y="2"/>
                  </a:lnTo>
                  <a:lnTo>
                    <a:pt x="32" y="4"/>
                  </a:lnTo>
                  <a:lnTo>
                    <a:pt x="21" y="8"/>
                  </a:lnTo>
                  <a:lnTo>
                    <a:pt x="15" y="15"/>
                  </a:lnTo>
                  <a:lnTo>
                    <a:pt x="8" y="23"/>
                  </a:lnTo>
                  <a:lnTo>
                    <a:pt x="4" y="32"/>
                  </a:lnTo>
                  <a:lnTo>
                    <a:pt x="0" y="41"/>
                  </a:lnTo>
                  <a:lnTo>
                    <a:pt x="0" y="51"/>
                  </a:lnTo>
                  <a:lnTo>
                    <a:pt x="0" y="62"/>
                  </a:lnTo>
                  <a:lnTo>
                    <a:pt x="4" y="71"/>
                  </a:lnTo>
                  <a:lnTo>
                    <a:pt x="8" y="79"/>
                  </a:lnTo>
                  <a:lnTo>
                    <a:pt x="15" y="88"/>
                  </a:lnTo>
                  <a:lnTo>
                    <a:pt x="21" y="92"/>
                  </a:lnTo>
                  <a:lnTo>
                    <a:pt x="32" y="99"/>
                  </a:lnTo>
                  <a:lnTo>
                    <a:pt x="41" y="101"/>
                  </a:lnTo>
                  <a:lnTo>
                    <a:pt x="51" y="101"/>
                  </a:lnTo>
                  <a:lnTo>
                    <a:pt x="62" y="101"/>
                  </a:lnTo>
                  <a:lnTo>
                    <a:pt x="71" y="99"/>
                  </a:lnTo>
                  <a:lnTo>
                    <a:pt x="79" y="92"/>
                  </a:lnTo>
                  <a:lnTo>
                    <a:pt x="86" y="88"/>
                  </a:lnTo>
                  <a:lnTo>
                    <a:pt x="92" y="79"/>
                  </a:lnTo>
                  <a:lnTo>
                    <a:pt x="99" y="71"/>
                  </a:lnTo>
                  <a:lnTo>
                    <a:pt x="101" y="62"/>
                  </a:lnTo>
                  <a:lnTo>
                    <a:pt x="101" y="51"/>
                  </a:lnTo>
                  <a:lnTo>
                    <a:pt x="51"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8" name="Freeform 724"/>
            <p:cNvSpPr>
              <a:spLocks/>
            </p:cNvSpPr>
            <p:nvPr/>
          </p:nvSpPr>
          <p:spPr bwMode="auto">
            <a:xfrm>
              <a:off x="1815" y="725"/>
              <a:ext cx="111" cy="112"/>
            </a:xfrm>
            <a:custGeom>
              <a:avLst/>
              <a:gdLst>
                <a:gd name="T0" fmla="*/ 121 w 102"/>
                <a:gd name="T1" fmla="*/ 60 h 102"/>
                <a:gd name="T2" fmla="*/ 121 w 102"/>
                <a:gd name="T3" fmla="*/ 60 h 102"/>
                <a:gd name="T4" fmla="*/ 121 w 102"/>
                <a:gd name="T5" fmla="*/ 47 h 102"/>
                <a:gd name="T6" fmla="*/ 118 w 102"/>
                <a:gd name="T7" fmla="*/ 37 h 102"/>
                <a:gd name="T8" fmla="*/ 110 w 102"/>
                <a:gd name="T9" fmla="*/ 26 h 102"/>
                <a:gd name="T10" fmla="*/ 106 w 102"/>
                <a:gd name="T11" fmla="*/ 15 h 102"/>
                <a:gd name="T12" fmla="*/ 95 w 102"/>
                <a:gd name="T13" fmla="*/ 11 h 102"/>
                <a:gd name="T14" fmla="*/ 84 w 102"/>
                <a:gd name="T15" fmla="*/ 2 h 102"/>
                <a:gd name="T16" fmla="*/ 75 w 102"/>
                <a:gd name="T17" fmla="*/ 0 h 102"/>
                <a:gd name="T18" fmla="*/ 62 w 102"/>
                <a:gd name="T19" fmla="*/ 0 h 102"/>
                <a:gd name="T20" fmla="*/ 62 w 102"/>
                <a:gd name="T21" fmla="*/ 0 h 102"/>
                <a:gd name="T22" fmla="*/ 49 w 102"/>
                <a:gd name="T23" fmla="*/ 0 h 102"/>
                <a:gd name="T24" fmla="*/ 38 w 102"/>
                <a:gd name="T25" fmla="*/ 2 h 102"/>
                <a:gd name="T26" fmla="*/ 28 w 102"/>
                <a:gd name="T27" fmla="*/ 11 h 102"/>
                <a:gd name="T28" fmla="*/ 17 w 102"/>
                <a:gd name="T29" fmla="*/ 15 h 102"/>
                <a:gd name="T30" fmla="*/ 11 w 102"/>
                <a:gd name="T31" fmla="*/ 26 h 102"/>
                <a:gd name="T32" fmla="*/ 4 w 102"/>
                <a:gd name="T33" fmla="*/ 37 h 102"/>
                <a:gd name="T34" fmla="*/ 2 w 102"/>
                <a:gd name="T35" fmla="*/ 47 h 102"/>
                <a:gd name="T36" fmla="*/ 0 w 102"/>
                <a:gd name="T37" fmla="*/ 60 h 102"/>
                <a:gd name="T38" fmla="*/ 0 w 102"/>
                <a:gd name="T39" fmla="*/ 60 h 102"/>
                <a:gd name="T40" fmla="*/ 2 w 102"/>
                <a:gd name="T41" fmla="*/ 74 h 102"/>
                <a:gd name="T42" fmla="*/ 4 w 102"/>
                <a:gd name="T43" fmla="*/ 83 h 102"/>
                <a:gd name="T44" fmla="*/ 11 w 102"/>
                <a:gd name="T45" fmla="*/ 94 h 102"/>
                <a:gd name="T46" fmla="*/ 17 w 102"/>
                <a:gd name="T47" fmla="*/ 105 h 102"/>
                <a:gd name="T48" fmla="*/ 28 w 102"/>
                <a:gd name="T49" fmla="*/ 112 h 102"/>
                <a:gd name="T50" fmla="*/ 38 w 102"/>
                <a:gd name="T51" fmla="*/ 117 h 102"/>
                <a:gd name="T52" fmla="*/ 49 w 102"/>
                <a:gd name="T53" fmla="*/ 121 h 102"/>
                <a:gd name="T54" fmla="*/ 62 w 102"/>
                <a:gd name="T55" fmla="*/ 123 h 102"/>
                <a:gd name="T56" fmla="*/ 62 w 102"/>
                <a:gd name="T57" fmla="*/ 123 h 102"/>
                <a:gd name="T58" fmla="*/ 75 w 102"/>
                <a:gd name="T59" fmla="*/ 121 h 102"/>
                <a:gd name="T60" fmla="*/ 84 w 102"/>
                <a:gd name="T61" fmla="*/ 117 h 102"/>
                <a:gd name="T62" fmla="*/ 95 w 102"/>
                <a:gd name="T63" fmla="*/ 112 h 102"/>
                <a:gd name="T64" fmla="*/ 106 w 102"/>
                <a:gd name="T65" fmla="*/ 105 h 102"/>
                <a:gd name="T66" fmla="*/ 110 w 102"/>
                <a:gd name="T67" fmla="*/ 94 h 102"/>
                <a:gd name="T68" fmla="*/ 118 w 102"/>
                <a:gd name="T69" fmla="*/ 83 h 102"/>
                <a:gd name="T70" fmla="*/ 121 w 102"/>
                <a:gd name="T71" fmla="*/ 74 h 102"/>
                <a:gd name="T72" fmla="*/ 121 w 102"/>
                <a:gd name="T73" fmla="*/ 60 h 102"/>
                <a:gd name="T74" fmla="*/ 62 w 102"/>
                <a:gd name="T75" fmla="*/ 60 h 102"/>
                <a:gd name="T76" fmla="*/ 121 w 102"/>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0"/>
                  </a:moveTo>
                  <a:lnTo>
                    <a:pt x="102" y="50"/>
                  </a:lnTo>
                  <a:lnTo>
                    <a:pt x="102" y="39"/>
                  </a:lnTo>
                  <a:lnTo>
                    <a:pt x="99" y="31"/>
                  </a:lnTo>
                  <a:lnTo>
                    <a:pt x="93" y="22"/>
                  </a:lnTo>
                  <a:lnTo>
                    <a:pt x="89" y="13"/>
                  </a:lnTo>
                  <a:lnTo>
                    <a:pt x="80" y="9"/>
                  </a:lnTo>
                  <a:lnTo>
                    <a:pt x="71" y="2"/>
                  </a:lnTo>
                  <a:lnTo>
                    <a:pt x="63" y="0"/>
                  </a:lnTo>
                  <a:lnTo>
                    <a:pt x="52" y="0"/>
                  </a:lnTo>
                  <a:lnTo>
                    <a:pt x="41" y="0"/>
                  </a:lnTo>
                  <a:lnTo>
                    <a:pt x="32" y="2"/>
                  </a:lnTo>
                  <a:lnTo>
                    <a:pt x="24" y="9"/>
                  </a:lnTo>
                  <a:lnTo>
                    <a:pt x="15" y="13"/>
                  </a:lnTo>
                  <a:lnTo>
                    <a:pt x="9" y="22"/>
                  </a:lnTo>
                  <a:lnTo>
                    <a:pt x="4" y="31"/>
                  </a:lnTo>
                  <a:lnTo>
                    <a:pt x="2" y="39"/>
                  </a:lnTo>
                  <a:lnTo>
                    <a:pt x="0" y="50"/>
                  </a:lnTo>
                  <a:lnTo>
                    <a:pt x="2" y="61"/>
                  </a:lnTo>
                  <a:lnTo>
                    <a:pt x="4" y="69"/>
                  </a:lnTo>
                  <a:lnTo>
                    <a:pt x="9" y="78"/>
                  </a:lnTo>
                  <a:lnTo>
                    <a:pt x="15" y="87"/>
                  </a:lnTo>
                  <a:lnTo>
                    <a:pt x="24" y="93"/>
                  </a:lnTo>
                  <a:lnTo>
                    <a:pt x="32" y="97"/>
                  </a:lnTo>
                  <a:lnTo>
                    <a:pt x="41" y="100"/>
                  </a:lnTo>
                  <a:lnTo>
                    <a:pt x="52" y="102"/>
                  </a:lnTo>
                  <a:lnTo>
                    <a:pt x="63" y="100"/>
                  </a:lnTo>
                  <a:lnTo>
                    <a:pt x="71" y="97"/>
                  </a:lnTo>
                  <a:lnTo>
                    <a:pt x="80" y="93"/>
                  </a:lnTo>
                  <a:lnTo>
                    <a:pt x="89" y="87"/>
                  </a:lnTo>
                  <a:lnTo>
                    <a:pt x="93" y="78"/>
                  </a:lnTo>
                  <a:lnTo>
                    <a:pt x="99" y="69"/>
                  </a:lnTo>
                  <a:lnTo>
                    <a:pt x="102" y="61"/>
                  </a:lnTo>
                  <a:lnTo>
                    <a:pt x="102" y="50"/>
                  </a:lnTo>
                  <a:lnTo>
                    <a:pt x="52" y="50"/>
                  </a:lnTo>
                  <a:lnTo>
                    <a:pt x="102" y="50"/>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9" name="Freeform 725"/>
            <p:cNvSpPr>
              <a:spLocks/>
            </p:cNvSpPr>
            <p:nvPr/>
          </p:nvSpPr>
          <p:spPr bwMode="auto">
            <a:xfrm>
              <a:off x="1815" y="725"/>
              <a:ext cx="111" cy="112"/>
            </a:xfrm>
            <a:custGeom>
              <a:avLst/>
              <a:gdLst>
                <a:gd name="T0" fmla="*/ 121 w 102"/>
                <a:gd name="T1" fmla="*/ 60 h 102"/>
                <a:gd name="T2" fmla="*/ 121 w 102"/>
                <a:gd name="T3" fmla="*/ 60 h 102"/>
                <a:gd name="T4" fmla="*/ 121 w 102"/>
                <a:gd name="T5" fmla="*/ 47 h 102"/>
                <a:gd name="T6" fmla="*/ 118 w 102"/>
                <a:gd name="T7" fmla="*/ 37 h 102"/>
                <a:gd name="T8" fmla="*/ 110 w 102"/>
                <a:gd name="T9" fmla="*/ 26 h 102"/>
                <a:gd name="T10" fmla="*/ 106 w 102"/>
                <a:gd name="T11" fmla="*/ 15 h 102"/>
                <a:gd name="T12" fmla="*/ 95 w 102"/>
                <a:gd name="T13" fmla="*/ 11 h 102"/>
                <a:gd name="T14" fmla="*/ 84 w 102"/>
                <a:gd name="T15" fmla="*/ 2 h 102"/>
                <a:gd name="T16" fmla="*/ 75 w 102"/>
                <a:gd name="T17" fmla="*/ 0 h 102"/>
                <a:gd name="T18" fmla="*/ 62 w 102"/>
                <a:gd name="T19" fmla="*/ 0 h 102"/>
                <a:gd name="T20" fmla="*/ 62 w 102"/>
                <a:gd name="T21" fmla="*/ 0 h 102"/>
                <a:gd name="T22" fmla="*/ 49 w 102"/>
                <a:gd name="T23" fmla="*/ 0 h 102"/>
                <a:gd name="T24" fmla="*/ 38 w 102"/>
                <a:gd name="T25" fmla="*/ 2 h 102"/>
                <a:gd name="T26" fmla="*/ 28 w 102"/>
                <a:gd name="T27" fmla="*/ 11 h 102"/>
                <a:gd name="T28" fmla="*/ 17 w 102"/>
                <a:gd name="T29" fmla="*/ 15 h 102"/>
                <a:gd name="T30" fmla="*/ 11 w 102"/>
                <a:gd name="T31" fmla="*/ 26 h 102"/>
                <a:gd name="T32" fmla="*/ 4 w 102"/>
                <a:gd name="T33" fmla="*/ 37 h 102"/>
                <a:gd name="T34" fmla="*/ 2 w 102"/>
                <a:gd name="T35" fmla="*/ 47 h 102"/>
                <a:gd name="T36" fmla="*/ 0 w 102"/>
                <a:gd name="T37" fmla="*/ 60 h 102"/>
                <a:gd name="T38" fmla="*/ 0 w 102"/>
                <a:gd name="T39" fmla="*/ 60 h 102"/>
                <a:gd name="T40" fmla="*/ 2 w 102"/>
                <a:gd name="T41" fmla="*/ 74 h 102"/>
                <a:gd name="T42" fmla="*/ 4 w 102"/>
                <a:gd name="T43" fmla="*/ 83 h 102"/>
                <a:gd name="T44" fmla="*/ 11 w 102"/>
                <a:gd name="T45" fmla="*/ 94 h 102"/>
                <a:gd name="T46" fmla="*/ 17 w 102"/>
                <a:gd name="T47" fmla="*/ 105 h 102"/>
                <a:gd name="T48" fmla="*/ 28 w 102"/>
                <a:gd name="T49" fmla="*/ 112 h 102"/>
                <a:gd name="T50" fmla="*/ 38 w 102"/>
                <a:gd name="T51" fmla="*/ 117 h 102"/>
                <a:gd name="T52" fmla="*/ 49 w 102"/>
                <a:gd name="T53" fmla="*/ 121 h 102"/>
                <a:gd name="T54" fmla="*/ 62 w 102"/>
                <a:gd name="T55" fmla="*/ 123 h 102"/>
                <a:gd name="T56" fmla="*/ 62 w 102"/>
                <a:gd name="T57" fmla="*/ 123 h 102"/>
                <a:gd name="T58" fmla="*/ 75 w 102"/>
                <a:gd name="T59" fmla="*/ 121 h 102"/>
                <a:gd name="T60" fmla="*/ 84 w 102"/>
                <a:gd name="T61" fmla="*/ 117 h 102"/>
                <a:gd name="T62" fmla="*/ 95 w 102"/>
                <a:gd name="T63" fmla="*/ 112 h 102"/>
                <a:gd name="T64" fmla="*/ 106 w 102"/>
                <a:gd name="T65" fmla="*/ 105 h 102"/>
                <a:gd name="T66" fmla="*/ 110 w 102"/>
                <a:gd name="T67" fmla="*/ 94 h 102"/>
                <a:gd name="T68" fmla="*/ 118 w 102"/>
                <a:gd name="T69" fmla="*/ 83 h 102"/>
                <a:gd name="T70" fmla="*/ 121 w 102"/>
                <a:gd name="T71" fmla="*/ 74 h 102"/>
                <a:gd name="T72" fmla="*/ 121 w 102"/>
                <a:gd name="T73" fmla="*/ 60 h 102"/>
                <a:gd name="T74" fmla="*/ 62 w 102"/>
                <a:gd name="T75" fmla="*/ 60 h 102"/>
                <a:gd name="T76" fmla="*/ 121 w 102"/>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0"/>
                  </a:moveTo>
                  <a:lnTo>
                    <a:pt x="102" y="50"/>
                  </a:lnTo>
                  <a:lnTo>
                    <a:pt x="102" y="39"/>
                  </a:lnTo>
                  <a:lnTo>
                    <a:pt x="99" y="31"/>
                  </a:lnTo>
                  <a:lnTo>
                    <a:pt x="93" y="22"/>
                  </a:lnTo>
                  <a:lnTo>
                    <a:pt x="89" y="13"/>
                  </a:lnTo>
                  <a:lnTo>
                    <a:pt x="80" y="9"/>
                  </a:lnTo>
                  <a:lnTo>
                    <a:pt x="71" y="2"/>
                  </a:lnTo>
                  <a:lnTo>
                    <a:pt x="63" y="0"/>
                  </a:lnTo>
                  <a:lnTo>
                    <a:pt x="52" y="0"/>
                  </a:lnTo>
                  <a:lnTo>
                    <a:pt x="41" y="0"/>
                  </a:lnTo>
                  <a:lnTo>
                    <a:pt x="32" y="2"/>
                  </a:lnTo>
                  <a:lnTo>
                    <a:pt x="24" y="9"/>
                  </a:lnTo>
                  <a:lnTo>
                    <a:pt x="15" y="13"/>
                  </a:lnTo>
                  <a:lnTo>
                    <a:pt x="9" y="22"/>
                  </a:lnTo>
                  <a:lnTo>
                    <a:pt x="4" y="31"/>
                  </a:lnTo>
                  <a:lnTo>
                    <a:pt x="2" y="39"/>
                  </a:lnTo>
                  <a:lnTo>
                    <a:pt x="0" y="50"/>
                  </a:lnTo>
                  <a:lnTo>
                    <a:pt x="2" y="61"/>
                  </a:lnTo>
                  <a:lnTo>
                    <a:pt x="4" y="69"/>
                  </a:lnTo>
                  <a:lnTo>
                    <a:pt x="9" y="78"/>
                  </a:lnTo>
                  <a:lnTo>
                    <a:pt x="15" y="87"/>
                  </a:lnTo>
                  <a:lnTo>
                    <a:pt x="24" y="93"/>
                  </a:lnTo>
                  <a:lnTo>
                    <a:pt x="32" y="97"/>
                  </a:lnTo>
                  <a:lnTo>
                    <a:pt x="41" y="100"/>
                  </a:lnTo>
                  <a:lnTo>
                    <a:pt x="52" y="102"/>
                  </a:lnTo>
                  <a:lnTo>
                    <a:pt x="63" y="100"/>
                  </a:lnTo>
                  <a:lnTo>
                    <a:pt x="71" y="97"/>
                  </a:lnTo>
                  <a:lnTo>
                    <a:pt x="80" y="93"/>
                  </a:lnTo>
                  <a:lnTo>
                    <a:pt x="89" y="87"/>
                  </a:lnTo>
                  <a:lnTo>
                    <a:pt x="93" y="78"/>
                  </a:lnTo>
                  <a:lnTo>
                    <a:pt x="99" y="69"/>
                  </a:lnTo>
                  <a:lnTo>
                    <a:pt x="102" y="61"/>
                  </a:lnTo>
                  <a:lnTo>
                    <a:pt x="102" y="50"/>
                  </a:lnTo>
                  <a:lnTo>
                    <a:pt x="52" y="50"/>
                  </a:lnTo>
                  <a:lnTo>
                    <a:pt x="10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0" name="Freeform 726"/>
            <p:cNvSpPr>
              <a:spLocks/>
            </p:cNvSpPr>
            <p:nvPr/>
          </p:nvSpPr>
          <p:spPr bwMode="auto">
            <a:xfrm>
              <a:off x="2075" y="676"/>
              <a:ext cx="110" cy="110"/>
            </a:xfrm>
            <a:custGeom>
              <a:avLst/>
              <a:gdLst>
                <a:gd name="T0" fmla="*/ 120 w 101"/>
                <a:gd name="T1" fmla="*/ 62 h 101"/>
                <a:gd name="T2" fmla="*/ 120 w 101"/>
                <a:gd name="T3" fmla="*/ 62 h 101"/>
                <a:gd name="T4" fmla="*/ 120 w 101"/>
                <a:gd name="T5" fmla="*/ 49 h 101"/>
                <a:gd name="T6" fmla="*/ 118 w 101"/>
                <a:gd name="T7" fmla="*/ 38 h 101"/>
                <a:gd name="T8" fmla="*/ 109 w 101"/>
                <a:gd name="T9" fmla="*/ 28 h 101"/>
                <a:gd name="T10" fmla="*/ 102 w 101"/>
                <a:gd name="T11" fmla="*/ 17 h 101"/>
                <a:gd name="T12" fmla="*/ 94 w 101"/>
                <a:gd name="T13" fmla="*/ 11 h 101"/>
                <a:gd name="T14" fmla="*/ 84 w 101"/>
                <a:gd name="T15" fmla="*/ 4 h 101"/>
                <a:gd name="T16" fmla="*/ 71 w 101"/>
                <a:gd name="T17" fmla="*/ 2 h 101"/>
                <a:gd name="T18" fmla="*/ 58 w 101"/>
                <a:gd name="T19" fmla="*/ 0 h 101"/>
                <a:gd name="T20" fmla="*/ 58 w 101"/>
                <a:gd name="T21" fmla="*/ 0 h 101"/>
                <a:gd name="T22" fmla="*/ 49 w 101"/>
                <a:gd name="T23" fmla="*/ 2 h 101"/>
                <a:gd name="T24" fmla="*/ 36 w 101"/>
                <a:gd name="T25" fmla="*/ 4 h 101"/>
                <a:gd name="T26" fmla="*/ 25 w 101"/>
                <a:gd name="T27" fmla="*/ 11 h 101"/>
                <a:gd name="T28" fmla="*/ 17 w 101"/>
                <a:gd name="T29" fmla="*/ 17 h 101"/>
                <a:gd name="T30" fmla="*/ 10 w 101"/>
                <a:gd name="T31" fmla="*/ 28 h 101"/>
                <a:gd name="T32" fmla="*/ 4 w 101"/>
                <a:gd name="T33" fmla="*/ 38 h 101"/>
                <a:gd name="T34" fmla="*/ 0 w 101"/>
                <a:gd name="T35" fmla="*/ 49 h 101"/>
                <a:gd name="T36" fmla="*/ 0 w 101"/>
                <a:gd name="T37" fmla="*/ 62 h 101"/>
                <a:gd name="T38" fmla="*/ 0 w 101"/>
                <a:gd name="T39" fmla="*/ 62 h 101"/>
                <a:gd name="T40" fmla="*/ 0 w 101"/>
                <a:gd name="T41" fmla="*/ 71 h 101"/>
                <a:gd name="T42" fmla="*/ 4 w 101"/>
                <a:gd name="T43" fmla="*/ 84 h 101"/>
                <a:gd name="T44" fmla="*/ 10 w 101"/>
                <a:gd name="T45" fmla="*/ 95 h 101"/>
                <a:gd name="T46" fmla="*/ 17 w 101"/>
                <a:gd name="T47" fmla="*/ 102 h 101"/>
                <a:gd name="T48" fmla="*/ 25 w 101"/>
                <a:gd name="T49" fmla="*/ 110 h 101"/>
                <a:gd name="T50" fmla="*/ 36 w 101"/>
                <a:gd name="T51" fmla="*/ 115 h 101"/>
                <a:gd name="T52" fmla="*/ 49 w 101"/>
                <a:gd name="T53" fmla="*/ 120 h 101"/>
                <a:gd name="T54" fmla="*/ 58 w 101"/>
                <a:gd name="T55" fmla="*/ 120 h 101"/>
                <a:gd name="T56" fmla="*/ 58 w 101"/>
                <a:gd name="T57" fmla="*/ 120 h 101"/>
                <a:gd name="T58" fmla="*/ 71 w 101"/>
                <a:gd name="T59" fmla="*/ 120 h 101"/>
                <a:gd name="T60" fmla="*/ 84 w 101"/>
                <a:gd name="T61" fmla="*/ 115 h 101"/>
                <a:gd name="T62" fmla="*/ 94 w 101"/>
                <a:gd name="T63" fmla="*/ 110 h 101"/>
                <a:gd name="T64" fmla="*/ 102 w 101"/>
                <a:gd name="T65" fmla="*/ 102 h 101"/>
                <a:gd name="T66" fmla="*/ 109 w 101"/>
                <a:gd name="T67" fmla="*/ 95 h 101"/>
                <a:gd name="T68" fmla="*/ 118 w 101"/>
                <a:gd name="T69" fmla="*/ 84 h 101"/>
                <a:gd name="T70" fmla="*/ 120 w 101"/>
                <a:gd name="T71" fmla="*/ 71 h 101"/>
                <a:gd name="T72" fmla="*/ 120 w 101"/>
                <a:gd name="T73" fmla="*/ 62 h 101"/>
                <a:gd name="T74" fmla="*/ 58 w 101"/>
                <a:gd name="T75" fmla="*/ 62 h 101"/>
                <a:gd name="T76" fmla="*/ 120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2"/>
                  </a:lnTo>
                  <a:lnTo>
                    <a:pt x="92" y="24"/>
                  </a:lnTo>
                  <a:lnTo>
                    <a:pt x="86" y="15"/>
                  </a:lnTo>
                  <a:lnTo>
                    <a:pt x="79" y="9"/>
                  </a:lnTo>
                  <a:lnTo>
                    <a:pt x="71" y="4"/>
                  </a:lnTo>
                  <a:lnTo>
                    <a:pt x="60" y="2"/>
                  </a:lnTo>
                  <a:lnTo>
                    <a:pt x="49" y="0"/>
                  </a:lnTo>
                  <a:lnTo>
                    <a:pt x="41" y="2"/>
                  </a:lnTo>
                  <a:lnTo>
                    <a:pt x="30" y="4"/>
                  </a:lnTo>
                  <a:lnTo>
                    <a:pt x="21" y="9"/>
                  </a:lnTo>
                  <a:lnTo>
                    <a:pt x="15" y="15"/>
                  </a:lnTo>
                  <a:lnTo>
                    <a:pt x="8" y="24"/>
                  </a:lnTo>
                  <a:lnTo>
                    <a:pt x="4" y="32"/>
                  </a:lnTo>
                  <a:lnTo>
                    <a:pt x="0" y="41"/>
                  </a:lnTo>
                  <a:lnTo>
                    <a:pt x="0" y="52"/>
                  </a:lnTo>
                  <a:lnTo>
                    <a:pt x="0" y="60"/>
                  </a:lnTo>
                  <a:lnTo>
                    <a:pt x="4" y="71"/>
                  </a:lnTo>
                  <a:lnTo>
                    <a:pt x="8" y="80"/>
                  </a:lnTo>
                  <a:lnTo>
                    <a:pt x="15" y="86"/>
                  </a:lnTo>
                  <a:lnTo>
                    <a:pt x="21" y="93"/>
                  </a:lnTo>
                  <a:lnTo>
                    <a:pt x="30" y="97"/>
                  </a:lnTo>
                  <a:lnTo>
                    <a:pt x="41" y="101"/>
                  </a:lnTo>
                  <a:lnTo>
                    <a:pt x="49" y="101"/>
                  </a:lnTo>
                  <a:lnTo>
                    <a:pt x="60" y="101"/>
                  </a:lnTo>
                  <a:lnTo>
                    <a:pt x="71" y="97"/>
                  </a:lnTo>
                  <a:lnTo>
                    <a:pt x="79" y="93"/>
                  </a:lnTo>
                  <a:lnTo>
                    <a:pt x="86" y="86"/>
                  </a:lnTo>
                  <a:lnTo>
                    <a:pt x="92" y="80"/>
                  </a:lnTo>
                  <a:lnTo>
                    <a:pt x="99" y="71"/>
                  </a:lnTo>
                  <a:lnTo>
                    <a:pt x="101" y="60"/>
                  </a:lnTo>
                  <a:lnTo>
                    <a:pt x="101" y="52"/>
                  </a:lnTo>
                  <a:lnTo>
                    <a:pt x="49"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1" name="Freeform 727"/>
            <p:cNvSpPr>
              <a:spLocks/>
            </p:cNvSpPr>
            <p:nvPr/>
          </p:nvSpPr>
          <p:spPr bwMode="auto">
            <a:xfrm>
              <a:off x="2075" y="676"/>
              <a:ext cx="110" cy="110"/>
            </a:xfrm>
            <a:custGeom>
              <a:avLst/>
              <a:gdLst>
                <a:gd name="T0" fmla="*/ 120 w 101"/>
                <a:gd name="T1" fmla="*/ 62 h 101"/>
                <a:gd name="T2" fmla="*/ 120 w 101"/>
                <a:gd name="T3" fmla="*/ 62 h 101"/>
                <a:gd name="T4" fmla="*/ 120 w 101"/>
                <a:gd name="T5" fmla="*/ 49 h 101"/>
                <a:gd name="T6" fmla="*/ 118 w 101"/>
                <a:gd name="T7" fmla="*/ 38 h 101"/>
                <a:gd name="T8" fmla="*/ 109 w 101"/>
                <a:gd name="T9" fmla="*/ 28 h 101"/>
                <a:gd name="T10" fmla="*/ 102 w 101"/>
                <a:gd name="T11" fmla="*/ 17 h 101"/>
                <a:gd name="T12" fmla="*/ 94 w 101"/>
                <a:gd name="T13" fmla="*/ 11 h 101"/>
                <a:gd name="T14" fmla="*/ 84 w 101"/>
                <a:gd name="T15" fmla="*/ 4 h 101"/>
                <a:gd name="T16" fmla="*/ 71 w 101"/>
                <a:gd name="T17" fmla="*/ 2 h 101"/>
                <a:gd name="T18" fmla="*/ 58 w 101"/>
                <a:gd name="T19" fmla="*/ 0 h 101"/>
                <a:gd name="T20" fmla="*/ 58 w 101"/>
                <a:gd name="T21" fmla="*/ 0 h 101"/>
                <a:gd name="T22" fmla="*/ 49 w 101"/>
                <a:gd name="T23" fmla="*/ 2 h 101"/>
                <a:gd name="T24" fmla="*/ 36 w 101"/>
                <a:gd name="T25" fmla="*/ 4 h 101"/>
                <a:gd name="T26" fmla="*/ 25 w 101"/>
                <a:gd name="T27" fmla="*/ 11 h 101"/>
                <a:gd name="T28" fmla="*/ 17 w 101"/>
                <a:gd name="T29" fmla="*/ 17 h 101"/>
                <a:gd name="T30" fmla="*/ 10 w 101"/>
                <a:gd name="T31" fmla="*/ 28 h 101"/>
                <a:gd name="T32" fmla="*/ 4 w 101"/>
                <a:gd name="T33" fmla="*/ 38 h 101"/>
                <a:gd name="T34" fmla="*/ 0 w 101"/>
                <a:gd name="T35" fmla="*/ 49 h 101"/>
                <a:gd name="T36" fmla="*/ 0 w 101"/>
                <a:gd name="T37" fmla="*/ 62 h 101"/>
                <a:gd name="T38" fmla="*/ 0 w 101"/>
                <a:gd name="T39" fmla="*/ 62 h 101"/>
                <a:gd name="T40" fmla="*/ 0 w 101"/>
                <a:gd name="T41" fmla="*/ 71 h 101"/>
                <a:gd name="T42" fmla="*/ 4 w 101"/>
                <a:gd name="T43" fmla="*/ 84 h 101"/>
                <a:gd name="T44" fmla="*/ 10 w 101"/>
                <a:gd name="T45" fmla="*/ 95 h 101"/>
                <a:gd name="T46" fmla="*/ 17 w 101"/>
                <a:gd name="T47" fmla="*/ 102 h 101"/>
                <a:gd name="T48" fmla="*/ 25 w 101"/>
                <a:gd name="T49" fmla="*/ 110 h 101"/>
                <a:gd name="T50" fmla="*/ 36 w 101"/>
                <a:gd name="T51" fmla="*/ 115 h 101"/>
                <a:gd name="T52" fmla="*/ 49 w 101"/>
                <a:gd name="T53" fmla="*/ 120 h 101"/>
                <a:gd name="T54" fmla="*/ 58 w 101"/>
                <a:gd name="T55" fmla="*/ 120 h 101"/>
                <a:gd name="T56" fmla="*/ 58 w 101"/>
                <a:gd name="T57" fmla="*/ 120 h 101"/>
                <a:gd name="T58" fmla="*/ 71 w 101"/>
                <a:gd name="T59" fmla="*/ 120 h 101"/>
                <a:gd name="T60" fmla="*/ 84 w 101"/>
                <a:gd name="T61" fmla="*/ 115 h 101"/>
                <a:gd name="T62" fmla="*/ 94 w 101"/>
                <a:gd name="T63" fmla="*/ 110 h 101"/>
                <a:gd name="T64" fmla="*/ 102 w 101"/>
                <a:gd name="T65" fmla="*/ 102 h 101"/>
                <a:gd name="T66" fmla="*/ 109 w 101"/>
                <a:gd name="T67" fmla="*/ 95 h 101"/>
                <a:gd name="T68" fmla="*/ 118 w 101"/>
                <a:gd name="T69" fmla="*/ 84 h 101"/>
                <a:gd name="T70" fmla="*/ 120 w 101"/>
                <a:gd name="T71" fmla="*/ 71 h 101"/>
                <a:gd name="T72" fmla="*/ 120 w 101"/>
                <a:gd name="T73" fmla="*/ 62 h 101"/>
                <a:gd name="T74" fmla="*/ 58 w 101"/>
                <a:gd name="T75" fmla="*/ 62 h 101"/>
                <a:gd name="T76" fmla="*/ 120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2"/>
                  </a:lnTo>
                  <a:lnTo>
                    <a:pt x="92" y="24"/>
                  </a:lnTo>
                  <a:lnTo>
                    <a:pt x="86" y="15"/>
                  </a:lnTo>
                  <a:lnTo>
                    <a:pt x="79" y="9"/>
                  </a:lnTo>
                  <a:lnTo>
                    <a:pt x="71" y="4"/>
                  </a:lnTo>
                  <a:lnTo>
                    <a:pt x="60" y="2"/>
                  </a:lnTo>
                  <a:lnTo>
                    <a:pt x="49" y="0"/>
                  </a:lnTo>
                  <a:lnTo>
                    <a:pt x="41" y="2"/>
                  </a:lnTo>
                  <a:lnTo>
                    <a:pt x="30" y="4"/>
                  </a:lnTo>
                  <a:lnTo>
                    <a:pt x="21" y="9"/>
                  </a:lnTo>
                  <a:lnTo>
                    <a:pt x="15" y="15"/>
                  </a:lnTo>
                  <a:lnTo>
                    <a:pt x="8" y="24"/>
                  </a:lnTo>
                  <a:lnTo>
                    <a:pt x="4" y="32"/>
                  </a:lnTo>
                  <a:lnTo>
                    <a:pt x="0" y="41"/>
                  </a:lnTo>
                  <a:lnTo>
                    <a:pt x="0" y="52"/>
                  </a:lnTo>
                  <a:lnTo>
                    <a:pt x="0" y="60"/>
                  </a:lnTo>
                  <a:lnTo>
                    <a:pt x="4" y="71"/>
                  </a:lnTo>
                  <a:lnTo>
                    <a:pt x="8" y="80"/>
                  </a:lnTo>
                  <a:lnTo>
                    <a:pt x="15" y="86"/>
                  </a:lnTo>
                  <a:lnTo>
                    <a:pt x="21" y="93"/>
                  </a:lnTo>
                  <a:lnTo>
                    <a:pt x="30" y="97"/>
                  </a:lnTo>
                  <a:lnTo>
                    <a:pt x="41" y="101"/>
                  </a:lnTo>
                  <a:lnTo>
                    <a:pt x="49" y="101"/>
                  </a:lnTo>
                  <a:lnTo>
                    <a:pt x="60" y="101"/>
                  </a:lnTo>
                  <a:lnTo>
                    <a:pt x="71" y="97"/>
                  </a:lnTo>
                  <a:lnTo>
                    <a:pt x="79" y="93"/>
                  </a:lnTo>
                  <a:lnTo>
                    <a:pt x="86" y="86"/>
                  </a:lnTo>
                  <a:lnTo>
                    <a:pt x="92" y="80"/>
                  </a:lnTo>
                  <a:lnTo>
                    <a:pt x="99" y="71"/>
                  </a:lnTo>
                  <a:lnTo>
                    <a:pt x="101" y="60"/>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2" name="Freeform 728"/>
            <p:cNvSpPr>
              <a:spLocks/>
            </p:cNvSpPr>
            <p:nvPr/>
          </p:nvSpPr>
          <p:spPr bwMode="auto">
            <a:xfrm>
              <a:off x="2339" y="676"/>
              <a:ext cx="113" cy="110"/>
            </a:xfrm>
            <a:custGeom>
              <a:avLst/>
              <a:gdLst>
                <a:gd name="T0" fmla="*/ 123 w 104"/>
                <a:gd name="T1" fmla="*/ 62 h 101"/>
                <a:gd name="T2" fmla="*/ 123 w 104"/>
                <a:gd name="T3" fmla="*/ 62 h 101"/>
                <a:gd name="T4" fmla="*/ 121 w 104"/>
                <a:gd name="T5" fmla="*/ 49 h 101"/>
                <a:gd name="T6" fmla="*/ 118 w 104"/>
                <a:gd name="T7" fmla="*/ 38 h 101"/>
                <a:gd name="T8" fmla="*/ 112 w 104"/>
                <a:gd name="T9" fmla="*/ 28 h 101"/>
                <a:gd name="T10" fmla="*/ 105 w 104"/>
                <a:gd name="T11" fmla="*/ 17 h 101"/>
                <a:gd name="T12" fmla="*/ 95 w 104"/>
                <a:gd name="T13" fmla="*/ 11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9 w 104"/>
                <a:gd name="T25" fmla="*/ 4 h 101"/>
                <a:gd name="T26" fmla="*/ 28 w 104"/>
                <a:gd name="T27" fmla="*/ 11 h 101"/>
                <a:gd name="T28" fmla="*/ 17 w 104"/>
                <a:gd name="T29" fmla="*/ 17 h 101"/>
                <a:gd name="T30" fmla="*/ 11 w 104"/>
                <a:gd name="T31" fmla="*/ 28 h 101"/>
                <a:gd name="T32" fmla="*/ 5 w 104"/>
                <a:gd name="T33" fmla="*/ 38 h 101"/>
                <a:gd name="T34" fmla="*/ 2 w 104"/>
                <a:gd name="T35" fmla="*/ 49 h 101"/>
                <a:gd name="T36" fmla="*/ 0 w 104"/>
                <a:gd name="T37" fmla="*/ 62 h 101"/>
                <a:gd name="T38" fmla="*/ 0 w 104"/>
                <a:gd name="T39" fmla="*/ 62 h 101"/>
                <a:gd name="T40" fmla="*/ 2 w 104"/>
                <a:gd name="T41" fmla="*/ 71 h 101"/>
                <a:gd name="T42" fmla="*/ 5 w 104"/>
                <a:gd name="T43" fmla="*/ 84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8 w 104"/>
                <a:gd name="T69" fmla="*/ 84 h 101"/>
                <a:gd name="T70" fmla="*/ 121 w 104"/>
                <a:gd name="T71" fmla="*/ 71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100" y="32"/>
                  </a:lnTo>
                  <a:lnTo>
                    <a:pt x="95" y="24"/>
                  </a:lnTo>
                  <a:lnTo>
                    <a:pt x="89" y="15"/>
                  </a:lnTo>
                  <a:lnTo>
                    <a:pt x="80" y="9"/>
                  </a:lnTo>
                  <a:lnTo>
                    <a:pt x="71" y="4"/>
                  </a:lnTo>
                  <a:lnTo>
                    <a:pt x="63" y="2"/>
                  </a:lnTo>
                  <a:lnTo>
                    <a:pt x="52" y="0"/>
                  </a:lnTo>
                  <a:lnTo>
                    <a:pt x="41" y="2"/>
                  </a:lnTo>
                  <a:lnTo>
                    <a:pt x="33" y="4"/>
                  </a:lnTo>
                  <a:lnTo>
                    <a:pt x="24" y="9"/>
                  </a:lnTo>
                  <a:lnTo>
                    <a:pt x="15" y="15"/>
                  </a:lnTo>
                  <a:lnTo>
                    <a:pt x="9" y="24"/>
                  </a:lnTo>
                  <a:lnTo>
                    <a:pt x="5" y="32"/>
                  </a:lnTo>
                  <a:lnTo>
                    <a:pt x="2" y="41"/>
                  </a:lnTo>
                  <a:lnTo>
                    <a:pt x="0" y="52"/>
                  </a:lnTo>
                  <a:lnTo>
                    <a:pt x="2" y="60"/>
                  </a:lnTo>
                  <a:lnTo>
                    <a:pt x="5" y="71"/>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100" y="71"/>
                  </a:lnTo>
                  <a:lnTo>
                    <a:pt x="102" y="60"/>
                  </a:lnTo>
                  <a:lnTo>
                    <a:pt x="104" y="52"/>
                  </a:lnTo>
                  <a:lnTo>
                    <a:pt x="52" y="52"/>
                  </a:lnTo>
                  <a:lnTo>
                    <a:pt x="104"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3" name="Freeform 729"/>
            <p:cNvSpPr>
              <a:spLocks/>
            </p:cNvSpPr>
            <p:nvPr/>
          </p:nvSpPr>
          <p:spPr bwMode="auto">
            <a:xfrm>
              <a:off x="2339" y="676"/>
              <a:ext cx="113" cy="110"/>
            </a:xfrm>
            <a:custGeom>
              <a:avLst/>
              <a:gdLst>
                <a:gd name="T0" fmla="*/ 123 w 104"/>
                <a:gd name="T1" fmla="*/ 62 h 101"/>
                <a:gd name="T2" fmla="*/ 123 w 104"/>
                <a:gd name="T3" fmla="*/ 62 h 101"/>
                <a:gd name="T4" fmla="*/ 121 w 104"/>
                <a:gd name="T5" fmla="*/ 49 h 101"/>
                <a:gd name="T6" fmla="*/ 118 w 104"/>
                <a:gd name="T7" fmla="*/ 38 h 101"/>
                <a:gd name="T8" fmla="*/ 112 w 104"/>
                <a:gd name="T9" fmla="*/ 28 h 101"/>
                <a:gd name="T10" fmla="*/ 105 w 104"/>
                <a:gd name="T11" fmla="*/ 17 h 101"/>
                <a:gd name="T12" fmla="*/ 95 w 104"/>
                <a:gd name="T13" fmla="*/ 11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9 w 104"/>
                <a:gd name="T25" fmla="*/ 4 h 101"/>
                <a:gd name="T26" fmla="*/ 28 w 104"/>
                <a:gd name="T27" fmla="*/ 11 h 101"/>
                <a:gd name="T28" fmla="*/ 17 w 104"/>
                <a:gd name="T29" fmla="*/ 17 h 101"/>
                <a:gd name="T30" fmla="*/ 11 w 104"/>
                <a:gd name="T31" fmla="*/ 28 h 101"/>
                <a:gd name="T32" fmla="*/ 5 w 104"/>
                <a:gd name="T33" fmla="*/ 38 h 101"/>
                <a:gd name="T34" fmla="*/ 2 w 104"/>
                <a:gd name="T35" fmla="*/ 49 h 101"/>
                <a:gd name="T36" fmla="*/ 0 w 104"/>
                <a:gd name="T37" fmla="*/ 62 h 101"/>
                <a:gd name="T38" fmla="*/ 0 w 104"/>
                <a:gd name="T39" fmla="*/ 62 h 101"/>
                <a:gd name="T40" fmla="*/ 2 w 104"/>
                <a:gd name="T41" fmla="*/ 71 h 101"/>
                <a:gd name="T42" fmla="*/ 5 w 104"/>
                <a:gd name="T43" fmla="*/ 84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8 w 104"/>
                <a:gd name="T69" fmla="*/ 84 h 101"/>
                <a:gd name="T70" fmla="*/ 121 w 104"/>
                <a:gd name="T71" fmla="*/ 71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100" y="32"/>
                  </a:lnTo>
                  <a:lnTo>
                    <a:pt x="95" y="24"/>
                  </a:lnTo>
                  <a:lnTo>
                    <a:pt x="89" y="15"/>
                  </a:lnTo>
                  <a:lnTo>
                    <a:pt x="80" y="9"/>
                  </a:lnTo>
                  <a:lnTo>
                    <a:pt x="71" y="4"/>
                  </a:lnTo>
                  <a:lnTo>
                    <a:pt x="63" y="2"/>
                  </a:lnTo>
                  <a:lnTo>
                    <a:pt x="52" y="0"/>
                  </a:lnTo>
                  <a:lnTo>
                    <a:pt x="41" y="2"/>
                  </a:lnTo>
                  <a:lnTo>
                    <a:pt x="33" y="4"/>
                  </a:lnTo>
                  <a:lnTo>
                    <a:pt x="24" y="9"/>
                  </a:lnTo>
                  <a:lnTo>
                    <a:pt x="15" y="15"/>
                  </a:lnTo>
                  <a:lnTo>
                    <a:pt x="9" y="24"/>
                  </a:lnTo>
                  <a:lnTo>
                    <a:pt x="5" y="32"/>
                  </a:lnTo>
                  <a:lnTo>
                    <a:pt x="2" y="41"/>
                  </a:lnTo>
                  <a:lnTo>
                    <a:pt x="0" y="52"/>
                  </a:lnTo>
                  <a:lnTo>
                    <a:pt x="2" y="60"/>
                  </a:lnTo>
                  <a:lnTo>
                    <a:pt x="5" y="71"/>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100" y="71"/>
                  </a:lnTo>
                  <a:lnTo>
                    <a:pt x="102"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4" name="Freeform 730"/>
            <p:cNvSpPr>
              <a:spLocks/>
            </p:cNvSpPr>
            <p:nvPr/>
          </p:nvSpPr>
          <p:spPr bwMode="auto">
            <a:xfrm>
              <a:off x="2603" y="680"/>
              <a:ext cx="111" cy="114"/>
            </a:xfrm>
            <a:custGeom>
              <a:avLst/>
              <a:gdLst>
                <a:gd name="T0" fmla="*/ 122 w 101"/>
                <a:gd name="T1" fmla="*/ 62 h 104"/>
                <a:gd name="T2" fmla="*/ 122 w 101"/>
                <a:gd name="T3" fmla="*/ 62 h 104"/>
                <a:gd name="T4" fmla="*/ 122 w 101"/>
                <a:gd name="T5" fmla="*/ 49 h 104"/>
                <a:gd name="T6" fmla="*/ 120 w 101"/>
                <a:gd name="T7" fmla="*/ 39 h 104"/>
                <a:gd name="T8" fmla="*/ 112 w 101"/>
                <a:gd name="T9" fmla="*/ 29 h 104"/>
                <a:gd name="T10" fmla="*/ 107 w 101"/>
                <a:gd name="T11" fmla="*/ 18 h 104"/>
                <a:gd name="T12" fmla="*/ 97 w 101"/>
                <a:gd name="T13" fmla="*/ 11 h 104"/>
                <a:gd name="T14" fmla="*/ 86 w 101"/>
                <a:gd name="T15" fmla="*/ 5 h 104"/>
                <a:gd name="T16" fmla="*/ 76 w 101"/>
                <a:gd name="T17" fmla="*/ 2 h 104"/>
                <a:gd name="T18" fmla="*/ 63 w 101"/>
                <a:gd name="T19" fmla="*/ 0 h 104"/>
                <a:gd name="T20" fmla="*/ 63 w 101"/>
                <a:gd name="T21" fmla="*/ 0 h 104"/>
                <a:gd name="T22" fmla="*/ 49 w 101"/>
                <a:gd name="T23" fmla="*/ 2 h 104"/>
                <a:gd name="T24" fmla="*/ 38 w 101"/>
                <a:gd name="T25" fmla="*/ 5 h 104"/>
                <a:gd name="T26" fmla="*/ 29 w 101"/>
                <a:gd name="T27" fmla="*/ 11 h 104"/>
                <a:gd name="T28" fmla="*/ 18 w 101"/>
                <a:gd name="T29" fmla="*/ 18 h 104"/>
                <a:gd name="T30" fmla="*/ 11 w 101"/>
                <a:gd name="T31" fmla="*/ 29 h 104"/>
                <a:gd name="T32" fmla="*/ 4 w 101"/>
                <a:gd name="T33" fmla="*/ 39 h 104"/>
                <a:gd name="T34" fmla="*/ 2 w 101"/>
                <a:gd name="T35" fmla="*/ 49 h 104"/>
                <a:gd name="T36" fmla="*/ 0 w 101"/>
                <a:gd name="T37" fmla="*/ 62 h 104"/>
                <a:gd name="T38" fmla="*/ 0 w 101"/>
                <a:gd name="T39" fmla="*/ 62 h 104"/>
                <a:gd name="T40" fmla="*/ 2 w 101"/>
                <a:gd name="T41" fmla="*/ 76 h 104"/>
                <a:gd name="T42" fmla="*/ 4 w 101"/>
                <a:gd name="T43" fmla="*/ 87 h 104"/>
                <a:gd name="T44" fmla="*/ 11 w 101"/>
                <a:gd name="T45" fmla="*/ 96 h 104"/>
                <a:gd name="T46" fmla="*/ 18 w 101"/>
                <a:gd name="T47" fmla="*/ 107 h 104"/>
                <a:gd name="T48" fmla="*/ 29 w 101"/>
                <a:gd name="T49" fmla="*/ 114 h 104"/>
                <a:gd name="T50" fmla="*/ 38 w 101"/>
                <a:gd name="T51" fmla="*/ 121 h 104"/>
                <a:gd name="T52" fmla="*/ 49 w 101"/>
                <a:gd name="T53" fmla="*/ 123 h 104"/>
                <a:gd name="T54" fmla="*/ 63 w 101"/>
                <a:gd name="T55" fmla="*/ 125 h 104"/>
                <a:gd name="T56" fmla="*/ 63 w 101"/>
                <a:gd name="T57" fmla="*/ 125 h 104"/>
                <a:gd name="T58" fmla="*/ 76 w 101"/>
                <a:gd name="T59" fmla="*/ 123 h 104"/>
                <a:gd name="T60" fmla="*/ 86 w 101"/>
                <a:gd name="T61" fmla="*/ 121 h 104"/>
                <a:gd name="T62" fmla="*/ 97 w 101"/>
                <a:gd name="T63" fmla="*/ 114 h 104"/>
                <a:gd name="T64" fmla="*/ 107 w 101"/>
                <a:gd name="T65" fmla="*/ 107 h 104"/>
                <a:gd name="T66" fmla="*/ 112 w 101"/>
                <a:gd name="T67" fmla="*/ 96 h 104"/>
                <a:gd name="T68" fmla="*/ 120 w 101"/>
                <a:gd name="T69" fmla="*/ 87 h 104"/>
                <a:gd name="T70" fmla="*/ 122 w 101"/>
                <a:gd name="T71" fmla="*/ 76 h 104"/>
                <a:gd name="T72" fmla="*/ 122 w 101"/>
                <a:gd name="T73" fmla="*/ 62 h 104"/>
                <a:gd name="T74" fmla="*/ 63 w 101"/>
                <a:gd name="T75" fmla="*/ 62 h 104"/>
                <a:gd name="T76" fmla="*/ 122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9" y="33"/>
                  </a:lnTo>
                  <a:lnTo>
                    <a:pt x="93" y="24"/>
                  </a:lnTo>
                  <a:lnTo>
                    <a:pt x="88" y="15"/>
                  </a:lnTo>
                  <a:lnTo>
                    <a:pt x="80" y="9"/>
                  </a:lnTo>
                  <a:lnTo>
                    <a:pt x="71" y="5"/>
                  </a:lnTo>
                  <a:lnTo>
                    <a:pt x="63" y="2"/>
                  </a:lnTo>
                  <a:lnTo>
                    <a:pt x="52" y="0"/>
                  </a:lnTo>
                  <a:lnTo>
                    <a:pt x="41" y="2"/>
                  </a:lnTo>
                  <a:lnTo>
                    <a:pt x="32" y="5"/>
                  </a:lnTo>
                  <a:lnTo>
                    <a:pt x="24" y="9"/>
                  </a:lnTo>
                  <a:lnTo>
                    <a:pt x="15" y="15"/>
                  </a:lnTo>
                  <a:lnTo>
                    <a:pt x="9" y="24"/>
                  </a:lnTo>
                  <a:lnTo>
                    <a:pt x="4" y="33"/>
                  </a:lnTo>
                  <a:lnTo>
                    <a:pt x="2" y="41"/>
                  </a:lnTo>
                  <a:lnTo>
                    <a:pt x="0" y="52"/>
                  </a:lnTo>
                  <a:lnTo>
                    <a:pt x="2" y="63"/>
                  </a:lnTo>
                  <a:lnTo>
                    <a:pt x="4" y="72"/>
                  </a:lnTo>
                  <a:lnTo>
                    <a:pt x="9" y="80"/>
                  </a:lnTo>
                  <a:lnTo>
                    <a:pt x="15" y="89"/>
                  </a:lnTo>
                  <a:lnTo>
                    <a:pt x="24" y="95"/>
                  </a:lnTo>
                  <a:lnTo>
                    <a:pt x="32" y="100"/>
                  </a:lnTo>
                  <a:lnTo>
                    <a:pt x="41" y="102"/>
                  </a:lnTo>
                  <a:lnTo>
                    <a:pt x="52" y="104"/>
                  </a:lnTo>
                  <a:lnTo>
                    <a:pt x="63" y="102"/>
                  </a:lnTo>
                  <a:lnTo>
                    <a:pt x="71" y="100"/>
                  </a:lnTo>
                  <a:lnTo>
                    <a:pt x="80" y="95"/>
                  </a:lnTo>
                  <a:lnTo>
                    <a:pt x="88" y="89"/>
                  </a:lnTo>
                  <a:lnTo>
                    <a:pt x="93" y="80"/>
                  </a:lnTo>
                  <a:lnTo>
                    <a:pt x="99" y="72"/>
                  </a:lnTo>
                  <a:lnTo>
                    <a:pt x="101" y="63"/>
                  </a:lnTo>
                  <a:lnTo>
                    <a:pt x="101" y="52"/>
                  </a:lnTo>
                  <a:lnTo>
                    <a:pt x="52"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5" name="Freeform 731"/>
            <p:cNvSpPr>
              <a:spLocks/>
            </p:cNvSpPr>
            <p:nvPr/>
          </p:nvSpPr>
          <p:spPr bwMode="auto">
            <a:xfrm>
              <a:off x="2603" y="680"/>
              <a:ext cx="111" cy="114"/>
            </a:xfrm>
            <a:custGeom>
              <a:avLst/>
              <a:gdLst>
                <a:gd name="T0" fmla="*/ 122 w 101"/>
                <a:gd name="T1" fmla="*/ 62 h 104"/>
                <a:gd name="T2" fmla="*/ 122 w 101"/>
                <a:gd name="T3" fmla="*/ 62 h 104"/>
                <a:gd name="T4" fmla="*/ 122 w 101"/>
                <a:gd name="T5" fmla="*/ 49 h 104"/>
                <a:gd name="T6" fmla="*/ 120 w 101"/>
                <a:gd name="T7" fmla="*/ 39 h 104"/>
                <a:gd name="T8" fmla="*/ 112 w 101"/>
                <a:gd name="T9" fmla="*/ 29 h 104"/>
                <a:gd name="T10" fmla="*/ 107 w 101"/>
                <a:gd name="T11" fmla="*/ 18 h 104"/>
                <a:gd name="T12" fmla="*/ 97 w 101"/>
                <a:gd name="T13" fmla="*/ 11 h 104"/>
                <a:gd name="T14" fmla="*/ 86 w 101"/>
                <a:gd name="T15" fmla="*/ 5 h 104"/>
                <a:gd name="T16" fmla="*/ 76 w 101"/>
                <a:gd name="T17" fmla="*/ 2 h 104"/>
                <a:gd name="T18" fmla="*/ 63 w 101"/>
                <a:gd name="T19" fmla="*/ 0 h 104"/>
                <a:gd name="T20" fmla="*/ 63 w 101"/>
                <a:gd name="T21" fmla="*/ 0 h 104"/>
                <a:gd name="T22" fmla="*/ 49 w 101"/>
                <a:gd name="T23" fmla="*/ 2 h 104"/>
                <a:gd name="T24" fmla="*/ 38 w 101"/>
                <a:gd name="T25" fmla="*/ 5 h 104"/>
                <a:gd name="T26" fmla="*/ 29 w 101"/>
                <a:gd name="T27" fmla="*/ 11 h 104"/>
                <a:gd name="T28" fmla="*/ 18 w 101"/>
                <a:gd name="T29" fmla="*/ 18 h 104"/>
                <a:gd name="T30" fmla="*/ 11 w 101"/>
                <a:gd name="T31" fmla="*/ 29 h 104"/>
                <a:gd name="T32" fmla="*/ 4 w 101"/>
                <a:gd name="T33" fmla="*/ 39 h 104"/>
                <a:gd name="T34" fmla="*/ 2 w 101"/>
                <a:gd name="T35" fmla="*/ 49 h 104"/>
                <a:gd name="T36" fmla="*/ 0 w 101"/>
                <a:gd name="T37" fmla="*/ 62 h 104"/>
                <a:gd name="T38" fmla="*/ 0 w 101"/>
                <a:gd name="T39" fmla="*/ 62 h 104"/>
                <a:gd name="T40" fmla="*/ 2 w 101"/>
                <a:gd name="T41" fmla="*/ 76 h 104"/>
                <a:gd name="T42" fmla="*/ 4 w 101"/>
                <a:gd name="T43" fmla="*/ 87 h 104"/>
                <a:gd name="T44" fmla="*/ 11 w 101"/>
                <a:gd name="T45" fmla="*/ 96 h 104"/>
                <a:gd name="T46" fmla="*/ 18 w 101"/>
                <a:gd name="T47" fmla="*/ 107 h 104"/>
                <a:gd name="T48" fmla="*/ 29 w 101"/>
                <a:gd name="T49" fmla="*/ 114 h 104"/>
                <a:gd name="T50" fmla="*/ 38 w 101"/>
                <a:gd name="T51" fmla="*/ 121 h 104"/>
                <a:gd name="T52" fmla="*/ 49 w 101"/>
                <a:gd name="T53" fmla="*/ 123 h 104"/>
                <a:gd name="T54" fmla="*/ 63 w 101"/>
                <a:gd name="T55" fmla="*/ 125 h 104"/>
                <a:gd name="T56" fmla="*/ 63 w 101"/>
                <a:gd name="T57" fmla="*/ 125 h 104"/>
                <a:gd name="T58" fmla="*/ 76 w 101"/>
                <a:gd name="T59" fmla="*/ 123 h 104"/>
                <a:gd name="T60" fmla="*/ 86 w 101"/>
                <a:gd name="T61" fmla="*/ 121 h 104"/>
                <a:gd name="T62" fmla="*/ 97 w 101"/>
                <a:gd name="T63" fmla="*/ 114 h 104"/>
                <a:gd name="T64" fmla="*/ 107 w 101"/>
                <a:gd name="T65" fmla="*/ 107 h 104"/>
                <a:gd name="T66" fmla="*/ 112 w 101"/>
                <a:gd name="T67" fmla="*/ 96 h 104"/>
                <a:gd name="T68" fmla="*/ 120 w 101"/>
                <a:gd name="T69" fmla="*/ 87 h 104"/>
                <a:gd name="T70" fmla="*/ 122 w 101"/>
                <a:gd name="T71" fmla="*/ 76 h 104"/>
                <a:gd name="T72" fmla="*/ 122 w 101"/>
                <a:gd name="T73" fmla="*/ 62 h 104"/>
                <a:gd name="T74" fmla="*/ 63 w 101"/>
                <a:gd name="T75" fmla="*/ 62 h 104"/>
                <a:gd name="T76" fmla="*/ 122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9" y="33"/>
                  </a:lnTo>
                  <a:lnTo>
                    <a:pt x="93" y="24"/>
                  </a:lnTo>
                  <a:lnTo>
                    <a:pt x="88" y="15"/>
                  </a:lnTo>
                  <a:lnTo>
                    <a:pt x="80" y="9"/>
                  </a:lnTo>
                  <a:lnTo>
                    <a:pt x="71" y="5"/>
                  </a:lnTo>
                  <a:lnTo>
                    <a:pt x="63" y="2"/>
                  </a:lnTo>
                  <a:lnTo>
                    <a:pt x="52" y="0"/>
                  </a:lnTo>
                  <a:lnTo>
                    <a:pt x="41" y="2"/>
                  </a:lnTo>
                  <a:lnTo>
                    <a:pt x="32" y="5"/>
                  </a:lnTo>
                  <a:lnTo>
                    <a:pt x="24" y="9"/>
                  </a:lnTo>
                  <a:lnTo>
                    <a:pt x="15" y="15"/>
                  </a:lnTo>
                  <a:lnTo>
                    <a:pt x="9" y="24"/>
                  </a:lnTo>
                  <a:lnTo>
                    <a:pt x="4" y="33"/>
                  </a:lnTo>
                  <a:lnTo>
                    <a:pt x="2" y="41"/>
                  </a:lnTo>
                  <a:lnTo>
                    <a:pt x="0" y="52"/>
                  </a:lnTo>
                  <a:lnTo>
                    <a:pt x="2" y="63"/>
                  </a:lnTo>
                  <a:lnTo>
                    <a:pt x="4" y="72"/>
                  </a:lnTo>
                  <a:lnTo>
                    <a:pt x="9" y="80"/>
                  </a:lnTo>
                  <a:lnTo>
                    <a:pt x="15" y="89"/>
                  </a:lnTo>
                  <a:lnTo>
                    <a:pt x="24" y="95"/>
                  </a:lnTo>
                  <a:lnTo>
                    <a:pt x="32" y="100"/>
                  </a:lnTo>
                  <a:lnTo>
                    <a:pt x="41" y="102"/>
                  </a:lnTo>
                  <a:lnTo>
                    <a:pt x="52" y="104"/>
                  </a:lnTo>
                  <a:lnTo>
                    <a:pt x="63" y="102"/>
                  </a:lnTo>
                  <a:lnTo>
                    <a:pt x="71" y="100"/>
                  </a:lnTo>
                  <a:lnTo>
                    <a:pt x="80" y="95"/>
                  </a:lnTo>
                  <a:lnTo>
                    <a:pt x="88" y="89"/>
                  </a:lnTo>
                  <a:lnTo>
                    <a:pt x="93" y="80"/>
                  </a:lnTo>
                  <a:lnTo>
                    <a:pt x="99" y="72"/>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6" name="Freeform 732"/>
            <p:cNvSpPr>
              <a:spLocks/>
            </p:cNvSpPr>
            <p:nvPr/>
          </p:nvSpPr>
          <p:spPr bwMode="auto">
            <a:xfrm>
              <a:off x="2860" y="747"/>
              <a:ext cx="112" cy="110"/>
            </a:xfrm>
            <a:custGeom>
              <a:avLst/>
              <a:gdLst>
                <a:gd name="T0" fmla="*/ 123 w 102"/>
                <a:gd name="T1" fmla="*/ 62 h 101"/>
                <a:gd name="T2" fmla="*/ 123 w 102"/>
                <a:gd name="T3" fmla="*/ 62 h 101"/>
                <a:gd name="T4" fmla="*/ 121 w 102"/>
                <a:gd name="T5" fmla="*/ 49 h 101"/>
                <a:gd name="T6" fmla="*/ 117 w 102"/>
                <a:gd name="T7" fmla="*/ 38 h 101"/>
                <a:gd name="T8" fmla="*/ 112 w 102"/>
                <a:gd name="T9" fmla="*/ 27 h 101"/>
                <a:gd name="T10" fmla="*/ 105 w 102"/>
                <a:gd name="T11" fmla="*/ 17 h 101"/>
                <a:gd name="T12" fmla="*/ 97 w 102"/>
                <a:gd name="T13" fmla="*/ 10 h 101"/>
                <a:gd name="T14" fmla="*/ 86 w 102"/>
                <a:gd name="T15" fmla="*/ 4 h 101"/>
                <a:gd name="T16" fmla="*/ 74 w 102"/>
                <a:gd name="T17" fmla="*/ 2 h 101"/>
                <a:gd name="T18" fmla="*/ 60 w 102"/>
                <a:gd name="T19" fmla="*/ 0 h 101"/>
                <a:gd name="T20" fmla="*/ 60 w 102"/>
                <a:gd name="T21" fmla="*/ 0 h 101"/>
                <a:gd name="T22" fmla="*/ 47 w 102"/>
                <a:gd name="T23" fmla="*/ 2 h 101"/>
                <a:gd name="T24" fmla="*/ 36 w 102"/>
                <a:gd name="T25" fmla="*/ 4 h 101"/>
                <a:gd name="T26" fmla="*/ 26 w 102"/>
                <a:gd name="T27" fmla="*/ 10 h 101"/>
                <a:gd name="T28" fmla="*/ 18 w 102"/>
                <a:gd name="T29" fmla="*/ 17 h 101"/>
                <a:gd name="T30" fmla="*/ 11 w 102"/>
                <a:gd name="T31" fmla="*/ 27 h 101"/>
                <a:gd name="T32" fmla="*/ 5 w 102"/>
                <a:gd name="T33" fmla="*/ 38 h 101"/>
                <a:gd name="T34" fmla="*/ 0 w 102"/>
                <a:gd name="T35" fmla="*/ 49 h 101"/>
                <a:gd name="T36" fmla="*/ 0 w 102"/>
                <a:gd name="T37" fmla="*/ 62 h 101"/>
                <a:gd name="T38" fmla="*/ 0 w 102"/>
                <a:gd name="T39" fmla="*/ 62 h 101"/>
                <a:gd name="T40" fmla="*/ 0 w 102"/>
                <a:gd name="T41" fmla="*/ 74 h 101"/>
                <a:gd name="T42" fmla="*/ 5 w 102"/>
                <a:gd name="T43" fmla="*/ 84 h 101"/>
                <a:gd name="T44" fmla="*/ 11 w 102"/>
                <a:gd name="T45" fmla="*/ 95 h 101"/>
                <a:gd name="T46" fmla="*/ 18 w 102"/>
                <a:gd name="T47" fmla="*/ 105 h 101"/>
                <a:gd name="T48" fmla="*/ 26 w 102"/>
                <a:gd name="T49" fmla="*/ 110 h 101"/>
                <a:gd name="T50" fmla="*/ 36 w 102"/>
                <a:gd name="T51" fmla="*/ 118 h 101"/>
                <a:gd name="T52" fmla="*/ 47 w 102"/>
                <a:gd name="T53" fmla="*/ 120 h 101"/>
                <a:gd name="T54" fmla="*/ 60 w 102"/>
                <a:gd name="T55" fmla="*/ 120 h 101"/>
                <a:gd name="T56" fmla="*/ 60 w 102"/>
                <a:gd name="T57" fmla="*/ 120 h 101"/>
                <a:gd name="T58" fmla="*/ 74 w 102"/>
                <a:gd name="T59" fmla="*/ 120 h 101"/>
                <a:gd name="T60" fmla="*/ 86 w 102"/>
                <a:gd name="T61" fmla="*/ 118 h 101"/>
                <a:gd name="T62" fmla="*/ 97 w 102"/>
                <a:gd name="T63" fmla="*/ 110 h 101"/>
                <a:gd name="T64" fmla="*/ 105 w 102"/>
                <a:gd name="T65" fmla="*/ 105 h 101"/>
                <a:gd name="T66" fmla="*/ 112 w 102"/>
                <a:gd name="T67" fmla="*/ 95 h 101"/>
                <a:gd name="T68" fmla="*/ 117 w 102"/>
                <a:gd name="T69" fmla="*/ 84 h 101"/>
                <a:gd name="T70" fmla="*/ 121 w 102"/>
                <a:gd name="T71" fmla="*/ 74 h 101"/>
                <a:gd name="T72" fmla="*/ 123 w 102"/>
                <a:gd name="T73" fmla="*/ 62 h 101"/>
                <a:gd name="T74" fmla="*/ 60 w 102"/>
                <a:gd name="T75" fmla="*/ 62 h 101"/>
                <a:gd name="T76" fmla="*/ 123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0" y="41"/>
                  </a:lnTo>
                  <a:lnTo>
                    <a:pt x="97" y="32"/>
                  </a:lnTo>
                  <a:lnTo>
                    <a:pt x="93" y="23"/>
                  </a:lnTo>
                  <a:lnTo>
                    <a:pt x="87" y="15"/>
                  </a:lnTo>
                  <a:lnTo>
                    <a:pt x="80" y="8"/>
                  </a:lnTo>
                  <a:lnTo>
                    <a:pt x="71" y="4"/>
                  </a:lnTo>
                  <a:lnTo>
                    <a:pt x="61" y="2"/>
                  </a:lnTo>
                  <a:lnTo>
                    <a:pt x="50" y="0"/>
                  </a:lnTo>
                  <a:lnTo>
                    <a:pt x="39" y="2"/>
                  </a:lnTo>
                  <a:lnTo>
                    <a:pt x="30" y="4"/>
                  </a:lnTo>
                  <a:lnTo>
                    <a:pt x="22" y="8"/>
                  </a:lnTo>
                  <a:lnTo>
                    <a:pt x="15" y="15"/>
                  </a:lnTo>
                  <a:lnTo>
                    <a:pt x="9" y="23"/>
                  </a:lnTo>
                  <a:lnTo>
                    <a:pt x="5" y="32"/>
                  </a:lnTo>
                  <a:lnTo>
                    <a:pt x="0" y="41"/>
                  </a:lnTo>
                  <a:lnTo>
                    <a:pt x="0" y="52"/>
                  </a:lnTo>
                  <a:lnTo>
                    <a:pt x="0" y="62"/>
                  </a:lnTo>
                  <a:lnTo>
                    <a:pt x="5" y="71"/>
                  </a:lnTo>
                  <a:lnTo>
                    <a:pt x="9" y="80"/>
                  </a:lnTo>
                  <a:lnTo>
                    <a:pt x="15" y="88"/>
                  </a:lnTo>
                  <a:lnTo>
                    <a:pt x="22" y="93"/>
                  </a:lnTo>
                  <a:lnTo>
                    <a:pt x="30" y="99"/>
                  </a:lnTo>
                  <a:lnTo>
                    <a:pt x="39" y="101"/>
                  </a:lnTo>
                  <a:lnTo>
                    <a:pt x="50" y="101"/>
                  </a:lnTo>
                  <a:lnTo>
                    <a:pt x="61" y="101"/>
                  </a:lnTo>
                  <a:lnTo>
                    <a:pt x="71" y="99"/>
                  </a:lnTo>
                  <a:lnTo>
                    <a:pt x="80" y="93"/>
                  </a:lnTo>
                  <a:lnTo>
                    <a:pt x="87" y="88"/>
                  </a:lnTo>
                  <a:lnTo>
                    <a:pt x="93" y="80"/>
                  </a:lnTo>
                  <a:lnTo>
                    <a:pt x="97" y="71"/>
                  </a:lnTo>
                  <a:lnTo>
                    <a:pt x="100" y="62"/>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7" name="Freeform 733"/>
            <p:cNvSpPr>
              <a:spLocks/>
            </p:cNvSpPr>
            <p:nvPr/>
          </p:nvSpPr>
          <p:spPr bwMode="auto">
            <a:xfrm>
              <a:off x="2860" y="747"/>
              <a:ext cx="112" cy="110"/>
            </a:xfrm>
            <a:custGeom>
              <a:avLst/>
              <a:gdLst>
                <a:gd name="T0" fmla="*/ 123 w 102"/>
                <a:gd name="T1" fmla="*/ 62 h 101"/>
                <a:gd name="T2" fmla="*/ 123 w 102"/>
                <a:gd name="T3" fmla="*/ 62 h 101"/>
                <a:gd name="T4" fmla="*/ 121 w 102"/>
                <a:gd name="T5" fmla="*/ 49 h 101"/>
                <a:gd name="T6" fmla="*/ 117 w 102"/>
                <a:gd name="T7" fmla="*/ 38 h 101"/>
                <a:gd name="T8" fmla="*/ 112 w 102"/>
                <a:gd name="T9" fmla="*/ 27 h 101"/>
                <a:gd name="T10" fmla="*/ 105 w 102"/>
                <a:gd name="T11" fmla="*/ 17 h 101"/>
                <a:gd name="T12" fmla="*/ 97 w 102"/>
                <a:gd name="T13" fmla="*/ 10 h 101"/>
                <a:gd name="T14" fmla="*/ 86 w 102"/>
                <a:gd name="T15" fmla="*/ 4 h 101"/>
                <a:gd name="T16" fmla="*/ 74 w 102"/>
                <a:gd name="T17" fmla="*/ 2 h 101"/>
                <a:gd name="T18" fmla="*/ 60 w 102"/>
                <a:gd name="T19" fmla="*/ 0 h 101"/>
                <a:gd name="T20" fmla="*/ 60 w 102"/>
                <a:gd name="T21" fmla="*/ 0 h 101"/>
                <a:gd name="T22" fmla="*/ 47 w 102"/>
                <a:gd name="T23" fmla="*/ 2 h 101"/>
                <a:gd name="T24" fmla="*/ 36 w 102"/>
                <a:gd name="T25" fmla="*/ 4 h 101"/>
                <a:gd name="T26" fmla="*/ 26 w 102"/>
                <a:gd name="T27" fmla="*/ 10 h 101"/>
                <a:gd name="T28" fmla="*/ 18 w 102"/>
                <a:gd name="T29" fmla="*/ 17 h 101"/>
                <a:gd name="T30" fmla="*/ 11 w 102"/>
                <a:gd name="T31" fmla="*/ 27 h 101"/>
                <a:gd name="T32" fmla="*/ 5 w 102"/>
                <a:gd name="T33" fmla="*/ 38 h 101"/>
                <a:gd name="T34" fmla="*/ 0 w 102"/>
                <a:gd name="T35" fmla="*/ 49 h 101"/>
                <a:gd name="T36" fmla="*/ 0 w 102"/>
                <a:gd name="T37" fmla="*/ 62 h 101"/>
                <a:gd name="T38" fmla="*/ 0 w 102"/>
                <a:gd name="T39" fmla="*/ 62 h 101"/>
                <a:gd name="T40" fmla="*/ 0 w 102"/>
                <a:gd name="T41" fmla="*/ 74 h 101"/>
                <a:gd name="T42" fmla="*/ 5 w 102"/>
                <a:gd name="T43" fmla="*/ 84 h 101"/>
                <a:gd name="T44" fmla="*/ 11 w 102"/>
                <a:gd name="T45" fmla="*/ 95 h 101"/>
                <a:gd name="T46" fmla="*/ 18 w 102"/>
                <a:gd name="T47" fmla="*/ 105 h 101"/>
                <a:gd name="T48" fmla="*/ 26 w 102"/>
                <a:gd name="T49" fmla="*/ 110 h 101"/>
                <a:gd name="T50" fmla="*/ 36 w 102"/>
                <a:gd name="T51" fmla="*/ 118 h 101"/>
                <a:gd name="T52" fmla="*/ 47 w 102"/>
                <a:gd name="T53" fmla="*/ 120 h 101"/>
                <a:gd name="T54" fmla="*/ 60 w 102"/>
                <a:gd name="T55" fmla="*/ 120 h 101"/>
                <a:gd name="T56" fmla="*/ 60 w 102"/>
                <a:gd name="T57" fmla="*/ 120 h 101"/>
                <a:gd name="T58" fmla="*/ 74 w 102"/>
                <a:gd name="T59" fmla="*/ 120 h 101"/>
                <a:gd name="T60" fmla="*/ 86 w 102"/>
                <a:gd name="T61" fmla="*/ 118 h 101"/>
                <a:gd name="T62" fmla="*/ 97 w 102"/>
                <a:gd name="T63" fmla="*/ 110 h 101"/>
                <a:gd name="T64" fmla="*/ 105 w 102"/>
                <a:gd name="T65" fmla="*/ 105 h 101"/>
                <a:gd name="T66" fmla="*/ 112 w 102"/>
                <a:gd name="T67" fmla="*/ 95 h 101"/>
                <a:gd name="T68" fmla="*/ 117 w 102"/>
                <a:gd name="T69" fmla="*/ 84 h 101"/>
                <a:gd name="T70" fmla="*/ 121 w 102"/>
                <a:gd name="T71" fmla="*/ 74 h 101"/>
                <a:gd name="T72" fmla="*/ 123 w 102"/>
                <a:gd name="T73" fmla="*/ 62 h 101"/>
                <a:gd name="T74" fmla="*/ 60 w 102"/>
                <a:gd name="T75" fmla="*/ 62 h 101"/>
                <a:gd name="T76" fmla="*/ 123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0" y="41"/>
                  </a:lnTo>
                  <a:lnTo>
                    <a:pt x="97" y="32"/>
                  </a:lnTo>
                  <a:lnTo>
                    <a:pt x="93" y="23"/>
                  </a:lnTo>
                  <a:lnTo>
                    <a:pt x="87" y="15"/>
                  </a:lnTo>
                  <a:lnTo>
                    <a:pt x="80" y="8"/>
                  </a:lnTo>
                  <a:lnTo>
                    <a:pt x="71" y="4"/>
                  </a:lnTo>
                  <a:lnTo>
                    <a:pt x="61" y="2"/>
                  </a:lnTo>
                  <a:lnTo>
                    <a:pt x="50" y="0"/>
                  </a:lnTo>
                  <a:lnTo>
                    <a:pt x="39" y="2"/>
                  </a:lnTo>
                  <a:lnTo>
                    <a:pt x="30" y="4"/>
                  </a:lnTo>
                  <a:lnTo>
                    <a:pt x="22" y="8"/>
                  </a:lnTo>
                  <a:lnTo>
                    <a:pt x="15" y="15"/>
                  </a:lnTo>
                  <a:lnTo>
                    <a:pt x="9" y="23"/>
                  </a:lnTo>
                  <a:lnTo>
                    <a:pt x="5" y="32"/>
                  </a:lnTo>
                  <a:lnTo>
                    <a:pt x="0" y="41"/>
                  </a:lnTo>
                  <a:lnTo>
                    <a:pt x="0" y="52"/>
                  </a:lnTo>
                  <a:lnTo>
                    <a:pt x="0" y="62"/>
                  </a:lnTo>
                  <a:lnTo>
                    <a:pt x="5" y="71"/>
                  </a:lnTo>
                  <a:lnTo>
                    <a:pt x="9" y="80"/>
                  </a:lnTo>
                  <a:lnTo>
                    <a:pt x="15" y="88"/>
                  </a:lnTo>
                  <a:lnTo>
                    <a:pt x="22" y="93"/>
                  </a:lnTo>
                  <a:lnTo>
                    <a:pt x="30" y="99"/>
                  </a:lnTo>
                  <a:lnTo>
                    <a:pt x="39" y="101"/>
                  </a:lnTo>
                  <a:lnTo>
                    <a:pt x="50" y="101"/>
                  </a:lnTo>
                  <a:lnTo>
                    <a:pt x="61" y="101"/>
                  </a:lnTo>
                  <a:lnTo>
                    <a:pt x="71" y="99"/>
                  </a:lnTo>
                  <a:lnTo>
                    <a:pt x="80" y="93"/>
                  </a:lnTo>
                  <a:lnTo>
                    <a:pt x="87" y="88"/>
                  </a:lnTo>
                  <a:lnTo>
                    <a:pt x="93" y="80"/>
                  </a:lnTo>
                  <a:lnTo>
                    <a:pt x="97" y="71"/>
                  </a:lnTo>
                  <a:lnTo>
                    <a:pt x="100"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8" name="Freeform 734"/>
            <p:cNvSpPr>
              <a:spLocks/>
            </p:cNvSpPr>
            <p:nvPr/>
          </p:nvSpPr>
          <p:spPr bwMode="auto">
            <a:xfrm>
              <a:off x="3101" y="851"/>
              <a:ext cx="111" cy="113"/>
            </a:xfrm>
            <a:custGeom>
              <a:avLst/>
              <a:gdLst>
                <a:gd name="T0" fmla="*/ 121 w 102"/>
                <a:gd name="T1" fmla="*/ 63 h 103"/>
                <a:gd name="T2" fmla="*/ 121 w 102"/>
                <a:gd name="T3" fmla="*/ 63 h 103"/>
                <a:gd name="T4" fmla="*/ 121 w 102"/>
                <a:gd name="T5" fmla="*/ 49 h 103"/>
                <a:gd name="T6" fmla="*/ 116 w 102"/>
                <a:gd name="T7" fmla="*/ 38 h 103"/>
                <a:gd name="T8" fmla="*/ 110 w 102"/>
                <a:gd name="T9" fmla="*/ 27 h 103"/>
                <a:gd name="T10" fmla="*/ 103 w 102"/>
                <a:gd name="T11" fmla="*/ 18 h 103"/>
                <a:gd name="T12" fmla="*/ 95 w 102"/>
                <a:gd name="T13" fmla="*/ 10 h 103"/>
                <a:gd name="T14" fmla="*/ 85 w 102"/>
                <a:gd name="T15" fmla="*/ 4 h 103"/>
                <a:gd name="T16" fmla="*/ 72 w 102"/>
                <a:gd name="T17" fmla="*/ 2 h 103"/>
                <a:gd name="T18" fmla="*/ 59 w 102"/>
                <a:gd name="T19" fmla="*/ 0 h 103"/>
                <a:gd name="T20" fmla="*/ 59 w 102"/>
                <a:gd name="T21" fmla="*/ 0 h 103"/>
                <a:gd name="T22" fmla="*/ 49 w 102"/>
                <a:gd name="T23" fmla="*/ 2 h 103"/>
                <a:gd name="T24" fmla="*/ 37 w 102"/>
                <a:gd name="T25" fmla="*/ 4 h 103"/>
                <a:gd name="T26" fmla="*/ 26 w 102"/>
                <a:gd name="T27" fmla="*/ 10 h 103"/>
                <a:gd name="T28" fmla="*/ 19 w 102"/>
                <a:gd name="T29" fmla="*/ 18 h 103"/>
                <a:gd name="T30" fmla="*/ 11 w 102"/>
                <a:gd name="T31" fmla="*/ 27 h 103"/>
                <a:gd name="T32" fmla="*/ 5 w 102"/>
                <a:gd name="T33" fmla="*/ 38 h 103"/>
                <a:gd name="T34" fmla="*/ 0 w 102"/>
                <a:gd name="T35" fmla="*/ 49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9 w 102"/>
                <a:gd name="T47" fmla="*/ 106 h 103"/>
                <a:gd name="T48" fmla="*/ 26 w 102"/>
                <a:gd name="T49" fmla="*/ 114 h 103"/>
                <a:gd name="T50" fmla="*/ 37 w 102"/>
                <a:gd name="T51" fmla="*/ 120 h 103"/>
                <a:gd name="T52" fmla="*/ 49 w 102"/>
                <a:gd name="T53" fmla="*/ 122 h 103"/>
                <a:gd name="T54" fmla="*/ 59 w 102"/>
                <a:gd name="T55" fmla="*/ 124 h 103"/>
                <a:gd name="T56" fmla="*/ 59 w 102"/>
                <a:gd name="T57" fmla="*/ 124 h 103"/>
                <a:gd name="T58" fmla="*/ 72 w 102"/>
                <a:gd name="T59" fmla="*/ 122 h 103"/>
                <a:gd name="T60" fmla="*/ 85 w 102"/>
                <a:gd name="T61" fmla="*/ 120 h 103"/>
                <a:gd name="T62" fmla="*/ 95 w 102"/>
                <a:gd name="T63" fmla="*/ 114 h 103"/>
                <a:gd name="T64" fmla="*/ 103 w 102"/>
                <a:gd name="T65" fmla="*/ 106 h 103"/>
                <a:gd name="T66" fmla="*/ 110 w 102"/>
                <a:gd name="T67" fmla="*/ 97 h 103"/>
                <a:gd name="T68" fmla="*/ 116 w 102"/>
                <a:gd name="T69" fmla="*/ 86 h 103"/>
                <a:gd name="T70" fmla="*/ 121 w 102"/>
                <a:gd name="T71" fmla="*/ 75 h 103"/>
                <a:gd name="T72" fmla="*/ 121 w 102"/>
                <a:gd name="T73" fmla="*/ 63 h 103"/>
                <a:gd name="T74" fmla="*/ 59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8" y="32"/>
                  </a:lnTo>
                  <a:lnTo>
                    <a:pt x="93" y="23"/>
                  </a:lnTo>
                  <a:lnTo>
                    <a:pt x="87" y="15"/>
                  </a:lnTo>
                  <a:lnTo>
                    <a:pt x="80" y="8"/>
                  </a:lnTo>
                  <a:lnTo>
                    <a:pt x="72" y="4"/>
                  </a:lnTo>
                  <a:lnTo>
                    <a:pt x="61" y="2"/>
                  </a:lnTo>
                  <a:lnTo>
                    <a:pt x="50" y="0"/>
                  </a:lnTo>
                  <a:lnTo>
                    <a:pt x="41" y="2"/>
                  </a:lnTo>
                  <a:lnTo>
                    <a:pt x="31" y="4"/>
                  </a:lnTo>
                  <a:lnTo>
                    <a:pt x="22" y="8"/>
                  </a:lnTo>
                  <a:lnTo>
                    <a:pt x="16" y="15"/>
                  </a:lnTo>
                  <a:lnTo>
                    <a:pt x="9" y="23"/>
                  </a:lnTo>
                  <a:lnTo>
                    <a:pt x="5" y="32"/>
                  </a:lnTo>
                  <a:lnTo>
                    <a:pt x="0" y="41"/>
                  </a:lnTo>
                  <a:lnTo>
                    <a:pt x="0" y="52"/>
                  </a:lnTo>
                  <a:lnTo>
                    <a:pt x="0" y="62"/>
                  </a:lnTo>
                  <a:lnTo>
                    <a:pt x="5" y="71"/>
                  </a:lnTo>
                  <a:lnTo>
                    <a:pt x="9" y="80"/>
                  </a:lnTo>
                  <a:lnTo>
                    <a:pt x="16"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9" name="Freeform 735"/>
            <p:cNvSpPr>
              <a:spLocks/>
            </p:cNvSpPr>
            <p:nvPr/>
          </p:nvSpPr>
          <p:spPr bwMode="auto">
            <a:xfrm>
              <a:off x="3101" y="851"/>
              <a:ext cx="111" cy="113"/>
            </a:xfrm>
            <a:custGeom>
              <a:avLst/>
              <a:gdLst>
                <a:gd name="T0" fmla="*/ 121 w 102"/>
                <a:gd name="T1" fmla="*/ 63 h 103"/>
                <a:gd name="T2" fmla="*/ 121 w 102"/>
                <a:gd name="T3" fmla="*/ 63 h 103"/>
                <a:gd name="T4" fmla="*/ 121 w 102"/>
                <a:gd name="T5" fmla="*/ 49 h 103"/>
                <a:gd name="T6" fmla="*/ 116 w 102"/>
                <a:gd name="T7" fmla="*/ 38 h 103"/>
                <a:gd name="T8" fmla="*/ 110 w 102"/>
                <a:gd name="T9" fmla="*/ 27 h 103"/>
                <a:gd name="T10" fmla="*/ 103 w 102"/>
                <a:gd name="T11" fmla="*/ 18 h 103"/>
                <a:gd name="T12" fmla="*/ 95 w 102"/>
                <a:gd name="T13" fmla="*/ 10 h 103"/>
                <a:gd name="T14" fmla="*/ 85 w 102"/>
                <a:gd name="T15" fmla="*/ 4 h 103"/>
                <a:gd name="T16" fmla="*/ 72 w 102"/>
                <a:gd name="T17" fmla="*/ 2 h 103"/>
                <a:gd name="T18" fmla="*/ 59 w 102"/>
                <a:gd name="T19" fmla="*/ 0 h 103"/>
                <a:gd name="T20" fmla="*/ 59 w 102"/>
                <a:gd name="T21" fmla="*/ 0 h 103"/>
                <a:gd name="T22" fmla="*/ 49 w 102"/>
                <a:gd name="T23" fmla="*/ 2 h 103"/>
                <a:gd name="T24" fmla="*/ 37 w 102"/>
                <a:gd name="T25" fmla="*/ 4 h 103"/>
                <a:gd name="T26" fmla="*/ 26 w 102"/>
                <a:gd name="T27" fmla="*/ 10 h 103"/>
                <a:gd name="T28" fmla="*/ 19 w 102"/>
                <a:gd name="T29" fmla="*/ 18 h 103"/>
                <a:gd name="T30" fmla="*/ 11 w 102"/>
                <a:gd name="T31" fmla="*/ 27 h 103"/>
                <a:gd name="T32" fmla="*/ 5 w 102"/>
                <a:gd name="T33" fmla="*/ 38 h 103"/>
                <a:gd name="T34" fmla="*/ 0 w 102"/>
                <a:gd name="T35" fmla="*/ 49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9 w 102"/>
                <a:gd name="T47" fmla="*/ 106 h 103"/>
                <a:gd name="T48" fmla="*/ 26 w 102"/>
                <a:gd name="T49" fmla="*/ 114 h 103"/>
                <a:gd name="T50" fmla="*/ 37 w 102"/>
                <a:gd name="T51" fmla="*/ 120 h 103"/>
                <a:gd name="T52" fmla="*/ 49 w 102"/>
                <a:gd name="T53" fmla="*/ 122 h 103"/>
                <a:gd name="T54" fmla="*/ 59 w 102"/>
                <a:gd name="T55" fmla="*/ 124 h 103"/>
                <a:gd name="T56" fmla="*/ 59 w 102"/>
                <a:gd name="T57" fmla="*/ 124 h 103"/>
                <a:gd name="T58" fmla="*/ 72 w 102"/>
                <a:gd name="T59" fmla="*/ 122 h 103"/>
                <a:gd name="T60" fmla="*/ 85 w 102"/>
                <a:gd name="T61" fmla="*/ 120 h 103"/>
                <a:gd name="T62" fmla="*/ 95 w 102"/>
                <a:gd name="T63" fmla="*/ 114 h 103"/>
                <a:gd name="T64" fmla="*/ 103 w 102"/>
                <a:gd name="T65" fmla="*/ 106 h 103"/>
                <a:gd name="T66" fmla="*/ 110 w 102"/>
                <a:gd name="T67" fmla="*/ 97 h 103"/>
                <a:gd name="T68" fmla="*/ 116 w 102"/>
                <a:gd name="T69" fmla="*/ 86 h 103"/>
                <a:gd name="T70" fmla="*/ 121 w 102"/>
                <a:gd name="T71" fmla="*/ 75 h 103"/>
                <a:gd name="T72" fmla="*/ 121 w 102"/>
                <a:gd name="T73" fmla="*/ 63 h 103"/>
                <a:gd name="T74" fmla="*/ 59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8" y="32"/>
                  </a:lnTo>
                  <a:lnTo>
                    <a:pt x="93" y="23"/>
                  </a:lnTo>
                  <a:lnTo>
                    <a:pt x="87" y="15"/>
                  </a:lnTo>
                  <a:lnTo>
                    <a:pt x="80" y="8"/>
                  </a:lnTo>
                  <a:lnTo>
                    <a:pt x="72" y="4"/>
                  </a:lnTo>
                  <a:lnTo>
                    <a:pt x="61" y="2"/>
                  </a:lnTo>
                  <a:lnTo>
                    <a:pt x="50" y="0"/>
                  </a:lnTo>
                  <a:lnTo>
                    <a:pt x="41" y="2"/>
                  </a:lnTo>
                  <a:lnTo>
                    <a:pt x="31" y="4"/>
                  </a:lnTo>
                  <a:lnTo>
                    <a:pt x="22" y="8"/>
                  </a:lnTo>
                  <a:lnTo>
                    <a:pt x="16" y="15"/>
                  </a:lnTo>
                  <a:lnTo>
                    <a:pt x="9" y="23"/>
                  </a:lnTo>
                  <a:lnTo>
                    <a:pt x="5" y="32"/>
                  </a:lnTo>
                  <a:lnTo>
                    <a:pt x="0" y="41"/>
                  </a:lnTo>
                  <a:lnTo>
                    <a:pt x="0" y="52"/>
                  </a:lnTo>
                  <a:lnTo>
                    <a:pt x="0" y="62"/>
                  </a:lnTo>
                  <a:lnTo>
                    <a:pt x="5" y="71"/>
                  </a:lnTo>
                  <a:lnTo>
                    <a:pt x="9" y="80"/>
                  </a:lnTo>
                  <a:lnTo>
                    <a:pt x="16"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0" name="Freeform 736"/>
            <p:cNvSpPr>
              <a:spLocks/>
            </p:cNvSpPr>
            <p:nvPr/>
          </p:nvSpPr>
          <p:spPr bwMode="auto">
            <a:xfrm>
              <a:off x="3318" y="990"/>
              <a:ext cx="114" cy="113"/>
            </a:xfrm>
            <a:custGeom>
              <a:avLst/>
              <a:gdLst>
                <a:gd name="T0" fmla="*/ 125 w 104"/>
                <a:gd name="T1" fmla="*/ 61 h 104"/>
                <a:gd name="T2" fmla="*/ 125 w 104"/>
                <a:gd name="T3" fmla="*/ 61 h 104"/>
                <a:gd name="T4" fmla="*/ 125 w 104"/>
                <a:gd name="T5" fmla="*/ 49 h 104"/>
                <a:gd name="T6" fmla="*/ 119 w 104"/>
                <a:gd name="T7" fmla="*/ 38 h 104"/>
                <a:gd name="T8" fmla="*/ 114 w 104"/>
                <a:gd name="T9" fmla="*/ 28 h 104"/>
                <a:gd name="T10" fmla="*/ 105 w 104"/>
                <a:gd name="T11" fmla="*/ 17 h 104"/>
                <a:gd name="T12" fmla="*/ 99 w 104"/>
                <a:gd name="T13" fmla="*/ 11 h 104"/>
                <a:gd name="T14" fmla="*/ 88 w 104"/>
                <a:gd name="T15" fmla="*/ 4 h 104"/>
                <a:gd name="T16" fmla="*/ 76 w 104"/>
                <a:gd name="T17" fmla="*/ 2 h 104"/>
                <a:gd name="T18" fmla="*/ 62 w 104"/>
                <a:gd name="T19" fmla="*/ 0 h 104"/>
                <a:gd name="T20" fmla="*/ 62 w 104"/>
                <a:gd name="T21" fmla="*/ 0 h 104"/>
                <a:gd name="T22" fmla="*/ 52 w 104"/>
                <a:gd name="T23" fmla="*/ 2 h 104"/>
                <a:gd name="T24" fmla="*/ 38 w 104"/>
                <a:gd name="T25" fmla="*/ 4 h 104"/>
                <a:gd name="T26" fmla="*/ 29 w 104"/>
                <a:gd name="T27" fmla="*/ 11 h 104"/>
                <a:gd name="T28" fmla="*/ 21 w 104"/>
                <a:gd name="T29" fmla="*/ 17 h 104"/>
                <a:gd name="T30" fmla="*/ 13 w 104"/>
                <a:gd name="T31" fmla="*/ 28 h 104"/>
                <a:gd name="T32" fmla="*/ 4 w 104"/>
                <a:gd name="T33" fmla="*/ 38 h 104"/>
                <a:gd name="T34" fmla="*/ 2 w 104"/>
                <a:gd name="T35" fmla="*/ 49 h 104"/>
                <a:gd name="T36" fmla="*/ 0 w 104"/>
                <a:gd name="T37" fmla="*/ 61 h 104"/>
                <a:gd name="T38" fmla="*/ 0 w 104"/>
                <a:gd name="T39" fmla="*/ 61 h 104"/>
                <a:gd name="T40" fmla="*/ 2 w 104"/>
                <a:gd name="T41" fmla="*/ 74 h 104"/>
                <a:gd name="T42" fmla="*/ 4 w 104"/>
                <a:gd name="T43" fmla="*/ 84 h 104"/>
                <a:gd name="T44" fmla="*/ 13 w 104"/>
                <a:gd name="T45" fmla="*/ 95 h 104"/>
                <a:gd name="T46" fmla="*/ 21 w 104"/>
                <a:gd name="T47" fmla="*/ 105 h 104"/>
                <a:gd name="T48" fmla="*/ 29 w 104"/>
                <a:gd name="T49" fmla="*/ 112 h 104"/>
                <a:gd name="T50" fmla="*/ 38 w 104"/>
                <a:gd name="T51" fmla="*/ 117 h 104"/>
                <a:gd name="T52" fmla="*/ 52 w 104"/>
                <a:gd name="T53" fmla="*/ 121 h 104"/>
                <a:gd name="T54" fmla="*/ 62 w 104"/>
                <a:gd name="T55" fmla="*/ 123 h 104"/>
                <a:gd name="T56" fmla="*/ 62 w 104"/>
                <a:gd name="T57" fmla="*/ 123 h 104"/>
                <a:gd name="T58" fmla="*/ 76 w 104"/>
                <a:gd name="T59" fmla="*/ 121 h 104"/>
                <a:gd name="T60" fmla="*/ 88 w 104"/>
                <a:gd name="T61" fmla="*/ 117 h 104"/>
                <a:gd name="T62" fmla="*/ 99 w 104"/>
                <a:gd name="T63" fmla="*/ 112 h 104"/>
                <a:gd name="T64" fmla="*/ 105 w 104"/>
                <a:gd name="T65" fmla="*/ 105 h 104"/>
                <a:gd name="T66" fmla="*/ 114 w 104"/>
                <a:gd name="T67" fmla="*/ 95 h 104"/>
                <a:gd name="T68" fmla="*/ 119 w 104"/>
                <a:gd name="T69" fmla="*/ 84 h 104"/>
                <a:gd name="T70" fmla="*/ 125 w 104"/>
                <a:gd name="T71" fmla="*/ 74 h 104"/>
                <a:gd name="T72" fmla="*/ 125 w 104"/>
                <a:gd name="T73" fmla="*/ 61 h 104"/>
                <a:gd name="T74" fmla="*/ 62 w 104"/>
                <a:gd name="T75" fmla="*/ 61 h 104"/>
                <a:gd name="T76" fmla="*/ 125 w 104"/>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4" y="41"/>
                  </a:lnTo>
                  <a:lnTo>
                    <a:pt x="99" y="32"/>
                  </a:lnTo>
                  <a:lnTo>
                    <a:pt x="95" y="24"/>
                  </a:lnTo>
                  <a:lnTo>
                    <a:pt x="88" y="15"/>
                  </a:lnTo>
                  <a:lnTo>
                    <a:pt x="82" y="9"/>
                  </a:lnTo>
                  <a:lnTo>
                    <a:pt x="73" y="4"/>
                  </a:lnTo>
                  <a:lnTo>
                    <a:pt x="63" y="2"/>
                  </a:lnTo>
                  <a:lnTo>
                    <a:pt x="52" y="0"/>
                  </a:lnTo>
                  <a:lnTo>
                    <a:pt x="43" y="2"/>
                  </a:lnTo>
                  <a:lnTo>
                    <a:pt x="32" y="4"/>
                  </a:lnTo>
                  <a:lnTo>
                    <a:pt x="24" y="9"/>
                  </a:lnTo>
                  <a:lnTo>
                    <a:pt x="17" y="15"/>
                  </a:lnTo>
                  <a:lnTo>
                    <a:pt x="11" y="24"/>
                  </a:lnTo>
                  <a:lnTo>
                    <a:pt x="4" y="32"/>
                  </a:lnTo>
                  <a:lnTo>
                    <a:pt x="2" y="41"/>
                  </a:lnTo>
                  <a:lnTo>
                    <a:pt x="0" y="52"/>
                  </a:lnTo>
                  <a:lnTo>
                    <a:pt x="2" y="63"/>
                  </a:lnTo>
                  <a:lnTo>
                    <a:pt x="4" y="71"/>
                  </a:lnTo>
                  <a:lnTo>
                    <a:pt x="11" y="80"/>
                  </a:lnTo>
                  <a:lnTo>
                    <a:pt x="17" y="89"/>
                  </a:lnTo>
                  <a:lnTo>
                    <a:pt x="24" y="95"/>
                  </a:lnTo>
                  <a:lnTo>
                    <a:pt x="32" y="99"/>
                  </a:lnTo>
                  <a:lnTo>
                    <a:pt x="43" y="102"/>
                  </a:lnTo>
                  <a:lnTo>
                    <a:pt x="52" y="104"/>
                  </a:lnTo>
                  <a:lnTo>
                    <a:pt x="63" y="102"/>
                  </a:lnTo>
                  <a:lnTo>
                    <a:pt x="73" y="99"/>
                  </a:lnTo>
                  <a:lnTo>
                    <a:pt x="82" y="95"/>
                  </a:lnTo>
                  <a:lnTo>
                    <a:pt x="88" y="89"/>
                  </a:lnTo>
                  <a:lnTo>
                    <a:pt x="95" y="80"/>
                  </a:lnTo>
                  <a:lnTo>
                    <a:pt x="99" y="71"/>
                  </a:lnTo>
                  <a:lnTo>
                    <a:pt x="104" y="63"/>
                  </a:lnTo>
                  <a:lnTo>
                    <a:pt x="104" y="52"/>
                  </a:lnTo>
                  <a:lnTo>
                    <a:pt x="52" y="52"/>
                  </a:lnTo>
                  <a:lnTo>
                    <a:pt x="104"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1" name="Freeform 737"/>
            <p:cNvSpPr>
              <a:spLocks/>
            </p:cNvSpPr>
            <p:nvPr/>
          </p:nvSpPr>
          <p:spPr bwMode="auto">
            <a:xfrm>
              <a:off x="3318" y="990"/>
              <a:ext cx="114" cy="113"/>
            </a:xfrm>
            <a:custGeom>
              <a:avLst/>
              <a:gdLst>
                <a:gd name="T0" fmla="*/ 125 w 104"/>
                <a:gd name="T1" fmla="*/ 61 h 104"/>
                <a:gd name="T2" fmla="*/ 125 w 104"/>
                <a:gd name="T3" fmla="*/ 61 h 104"/>
                <a:gd name="T4" fmla="*/ 125 w 104"/>
                <a:gd name="T5" fmla="*/ 49 h 104"/>
                <a:gd name="T6" fmla="*/ 119 w 104"/>
                <a:gd name="T7" fmla="*/ 38 h 104"/>
                <a:gd name="T8" fmla="*/ 114 w 104"/>
                <a:gd name="T9" fmla="*/ 28 h 104"/>
                <a:gd name="T10" fmla="*/ 105 w 104"/>
                <a:gd name="T11" fmla="*/ 17 h 104"/>
                <a:gd name="T12" fmla="*/ 99 w 104"/>
                <a:gd name="T13" fmla="*/ 11 h 104"/>
                <a:gd name="T14" fmla="*/ 88 w 104"/>
                <a:gd name="T15" fmla="*/ 4 h 104"/>
                <a:gd name="T16" fmla="*/ 76 w 104"/>
                <a:gd name="T17" fmla="*/ 2 h 104"/>
                <a:gd name="T18" fmla="*/ 62 w 104"/>
                <a:gd name="T19" fmla="*/ 0 h 104"/>
                <a:gd name="T20" fmla="*/ 62 w 104"/>
                <a:gd name="T21" fmla="*/ 0 h 104"/>
                <a:gd name="T22" fmla="*/ 52 w 104"/>
                <a:gd name="T23" fmla="*/ 2 h 104"/>
                <a:gd name="T24" fmla="*/ 38 w 104"/>
                <a:gd name="T25" fmla="*/ 4 h 104"/>
                <a:gd name="T26" fmla="*/ 29 w 104"/>
                <a:gd name="T27" fmla="*/ 11 h 104"/>
                <a:gd name="T28" fmla="*/ 21 w 104"/>
                <a:gd name="T29" fmla="*/ 17 h 104"/>
                <a:gd name="T30" fmla="*/ 13 w 104"/>
                <a:gd name="T31" fmla="*/ 28 h 104"/>
                <a:gd name="T32" fmla="*/ 4 w 104"/>
                <a:gd name="T33" fmla="*/ 38 h 104"/>
                <a:gd name="T34" fmla="*/ 2 w 104"/>
                <a:gd name="T35" fmla="*/ 49 h 104"/>
                <a:gd name="T36" fmla="*/ 0 w 104"/>
                <a:gd name="T37" fmla="*/ 61 h 104"/>
                <a:gd name="T38" fmla="*/ 0 w 104"/>
                <a:gd name="T39" fmla="*/ 61 h 104"/>
                <a:gd name="T40" fmla="*/ 2 w 104"/>
                <a:gd name="T41" fmla="*/ 74 h 104"/>
                <a:gd name="T42" fmla="*/ 4 w 104"/>
                <a:gd name="T43" fmla="*/ 84 h 104"/>
                <a:gd name="T44" fmla="*/ 13 w 104"/>
                <a:gd name="T45" fmla="*/ 95 h 104"/>
                <a:gd name="T46" fmla="*/ 21 w 104"/>
                <a:gd name="T47" fmla="*/ 105 h 104"/>
                <a:gd name="T48" fmla="*/ 29 w 104"/>
                <a:gd name="T49" fmla="*/ 112 h 104"/>
                <a:gd name="T50" fmla="*/ 38 w 104"/>
                <a:gd name="T51" fmla="*/ 117 h 104"/>
                <a:gd name="T52" fmla="*/ 52 w 104"/>
                <a:gd name="T53" fmla="*/ 121 h 104"/>
                <a:gd name="T54" fmla="*/ 62 w 104"/>
                <a:gd name="T55" fmla="*/ 123 h 104"/>
                <a:gd name="T56" fmla="*/ 62 w 104"/>
                <a:gd name="T57" fmla="*/ 123 h 104"/>
                <a:gd name="T58" fmla="*/ 76 w 104"/>
                <a:gd name="T59" fmla="*/ 121 h 104"/>
                <a:gd name="T60" fmla="*/ 88 w 104"/>
                <a:gd name="T61" fmla="*/ 117 h 104"/>
                <a:gd name="T62" fmla="*/ 99 w 104"/>
                <a:gd name="T63" fmla="*/ 112 h 104"/>
                <a:gd name="T64" fmla="*/ 105 w 104"/>
                <a:gd name="T65" fmla="*/ 105 h 104"/>
                <a:gd name="T66" fmla="*/ 114 w 104"/>
                <a:gd name="T67" fmla="*/ 95 h 104"/>
                <a:gd name="T68" fmla="*/ 119 w 104"/>
                <a:gd name="T69" fmla="*/ 84 h 104"/>
                <a:gd name="T70" fmla="*/ 125 w 104"/>
                <a:gd name="T71" fmla="*/ 74 h 104"/>
                <a:gd name="T72" fmla="*/ 125 w 104"/>
                <a:gd name="T73" fmla="*/ 61 h 104"/>
                <a:gd name="T74" fmla="*/ 62 w 104"/>
                <a:gd name="T75" fmla="*/ 61 h 104"/>
                <a:gd name="T76" fmla="*/ 125 w 104"/>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4" y="41"/>
                  </a:lnTo>
                  <a:lnTo>
                    <a:pt x="99" y="32"/>
                  </a:lnTo>
                  <a:lnTo>
                    <a:pt x="95" y="24"/>
                  </a:lnTo>
                  <a:lnTo>
                    <a:pt x="88" y="15"/>
                  </a:lnTo>
                  <a:lnTo>
                    <a:pt x="82" y="9"/>
                  </a:lnTo>
                  <a:lnTo>
                    <a:pt x="73" y="4"/>
                  </a:lnTo>
                  <a:lnTo>
                    <a:pt x="63" y="2"/>
                  </a:lnTo>
                  <a:lnTo>
                    <a:pt x="52" y="0"/>
                  </a:lnTo>
                  <a:lnTo>
                    <a:pt x="43" y="2"/>
                  </a:lnTo>
                  <a:lnTo>
                    <a:pt x="32" y="4"/>
                  </a:lnTo>
                  <a:lnTo>
                    <a:pt x="24" y="9"/>
                  </a:lnTo>
                  <a:lnTo>
                    <a:pt x="17" y="15"/>
                  </a:lnTo>
                  <a:lnTo>
                    <a:pt x="11" y="24"/>
                  </a:lnTo>
                  <a:lnTo>
                    <a:pt x="4" y="32"/>
                  </a:lnTo>
                  <a:lnTo>
                    <a:pt x="2" y="41"/>
                  </a:lnTo>
                  <a:lnTo>
                    <a:pt x="0" y="52"/>
                  </a:lnTo>
                  <a:lnTo>
                    <a:pt x="2" y="63"/>
                  </a:lnTo>
                  <a:lnTo>
                    <a:pt x="4" y="71"/>
                  </a:lnTo>
                  <a:lnTo>
                    <a:pt x="11" y="80"/>
                  </a:lnTo>
                  <a:lnTo>
                    <a:pt x="17" y="89"/>
                  </a:lnTo>
                  <a:lnTo>
                    <a:pt x="24" y="95"/>
                  </a:lnTo>
                  <a:lnTo>
                    <a:pt x="32" y="99"/>
                  </a:lnTo>
                  <a:lnTo>
                    <a:pt x="43" y="102"/>
                  </a:lnTo>
                  <a:lnTo>
                    <a:pt x="52" y="104"/>
                  </a:lnTo>
                  <a:lnTo>
                    <a:pt x="63" y="102"/>
                  </a:lnTo>
                  <a:lnTo>
                    <a:pt x="73" y="99"/>
                  </a:lnTo>
                  <a:lnTo>
                    <a:pt x="82" y="95"/>
                  </a:lnTo>
                  <a:lnTo>
                    <a:pt x="88" y="89"/>
                  </a:lnTo>
                  <a:lnTo>
                    <a:pt x="95" y="80"/>
                  </a:lnTo>
                  <a:lnTo>
                    <a:pt x="99" y="71"/>
                  </a:lnTo>
                  <a:lnTo>
                    <a:pt x="104"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2" name="Freeform 738"/>
            <p:cNvSpPr>
              <a:spLocks/>
            </p:cNvSpPr>
            <p:nvPr/>
          </p:nvSpPr>
          <p:spPr bwMode="auto">
            <a:xfrm>
              <a:off x="3512" y="1163"/>
              <a:ext cx="110" cy="110"/>
            </a:xfrm>
            <a:custGeom>
              <a:avLst/>
              <a:gdLst>
                <a:gd name="T0" fmla="*/ 120 w 101"/>
                <a:gd name="T1" fmla="*/ 58 h 101"/>
                <a:gd name="T2" fmla="*/ 120 w 101"/>
                <a:gd name="T3" fmla="*/ 58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6 w 101"/>
                <a:gd name="T27" fmla="*/ 10 h 101"/>
                <a:gd name="T28" fmla="*/ 17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7 w 101"/>
                <a:gd name="T47" fmla="*/ 102 h 101"/>
                <a:gd name="T48" fmla="*/ 26 w 101"/>
                <a:gd name="T49" fmla="*/ 109 h 101"/>
                <a:gd name="T50" fmla="*/ 36 w 101"/>
                <a:gd name="T51" fmla="*/ 115 h 101"/>
                <a:gd name="T52" fmla="*/ 49 w 101"/>
                <a:gd name="T53" fmla="*/ 120 h 101"/>
                <a:gd name="T54" fmla="*/ 62 w 101"/>
                <a:gd name="T55" fmla="*/ 120 h 101"/>
                <a:gd name="T56" fmla="*/ 62 w 101"/>
                <a:gd name="T57" fmla="*/ 120 h 101"/>
                <a:gd name="T58" fmla="*/ 71 w 101"/>
                <a:gd name="T59" fmla="*/ 120 h 101"/>
                <a:gd name="T60" fmla="*/ 84 w 101"/>
                <a:gd name="T61" fmla="*/ 115 h 101"/>
                <a:gd name="T62" fmla="*/ 95 w 101"/>
                <a:gd name="T63" fmla="*/ 109 h 101"/>
                <a:gd name="T64" fmla="*/ 102 w 101"/>
                <a:gd name="T65" fmla="*/ 102 h 101"/>
                <a:gd name="T66" fmla="*/ 110 w 101"/>
                <a:gd name="T67" fmla="*/ 95 h 101"/>
                <a:gd name="T68" fmla="*/ 115 w 101"/>
                <a:gd name="T69" fmla="*/ 84 h 101"/>
                <a:gd name="T70" fmla="*/ 120 w 101"/>
                <a:gd name="T71" fmla="*/ 71 h 101"/>
                <a:gd name="T72" fmla="*/ 120 w 101"/>
                <a:gd name="T73" fmla="*/ 58 h 101"/>
                <a:gd name="T74" fmla="*/ 62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2" y="8"/>
                  </a:lnTo>
                  <a:lnTo>
                    <a:pt x="15" y="15"/>
                  </a:lnTo>
                  <a:lnTo>
                    <a:pt x="9" y="21"/>
                  </a:lnTo>
                  <a:lnTo>
                    <a:pt x="4" y="30"/>
                  </a:lnTo>
                  <a:lnTo>
                    <a:pt x="2" y="41"/>
                  </a:lnTo>
                  <a:lnTo>
                    <a:pt x="0" y="49"/>
                  </a:lnTo>
                  <a:lnTo>
                    <a:pt x="2" y="60"/>
                  </a:lnTo>
                  <a:lnTo>
                    <a:pt x="4" y="71"/>
                  </a:lnTo>
                  <a:lnTo>
                    <a:pt x="9" y="80"/>
                  </a:lnTo>
                  <a:lnTo>
                    <a:pt x="15" y="86"/>
                  </a:lnTo>
                  <a:lnTo>
                    <a:pt x="22" y="92"/>
                  </a:lnTo>
                  <a:lnTo>
                    <a:pt x="30" y="97"/>
                  </a:lnTo>
                  <a:lnTo>
                    <a:pt x="41" y="101"/>
                  </a:lnTo>
                  <a:lnTo>
                    <a:pt x="52" y="101"/>
                  </a:lnTo>
                  <a:lnTo>
                    <a:pt x="60" y="101"/>
                  </a:lnTo>
                  <a:lnTo>
                    <a:pt x="71" y="97"/>
                  </a:lnTo>
                  <a:lnTo>
                    <a:pt x="80" y="92"/>
                  </a:lnTo>
                  <a:lnTo>
                    <a:pt x="86" y="86"/>
                  </a:lnTo>
                  <a:lnTo>
                    <a:pt x="93" y="80"/>
                  </a:lnTo>
                  <a:lnTo>
                    <a:pt x="97" y="71"/>
                  </a:lnTo>
                  <a:lnTo>
                    <a:pt x="101" y="60"/>
                  </a:lnTo>
                  <a:lnTo>
                    <a:pt x="101" y="49"/>
                  </a:lnTo>
                  <a:lnTo>
                    <a:pt x="52" y="49"/>
                  </a:lnTo>
                  <a:lnTo>
                    <a:pt x="101"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3" name="Freeform 739"/>
            <p:cNvSpPr>
              <a:spLocks/>
            </p:cNvSpPr>
            <p:nvPr/>
          </p:nvSpPr>
          <p:spPr bwMode="auto">
            <a:xfrm>
              <a:off x="3512" y="1163"/>
              <a:ext cx="110" cy="110"/>
            </a:xfrm>
            <a:custGeom>
              <a:avLst/>
              <a:gdLst>
                <a:gd name="T0" fmla="*/ 120 w 101"/>
                <a:gd name="T1" fmla="*/ 58 h 101"/>
                <a:gd name="T2" fmla="*/ 120 w 101"/>
                <a:gd name="T3" fmla="*/ 58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6 w 101"/>
                <a:gd name="T27" fmla="*/ 10 h 101"/>
                <a:gd name="T28" fmla="*/ 17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7 w 101"/>
                <a:gd name="T47" fmla="*/ 102 h 101"/>
                <a:gd name="T48" fmla="*/ 26 w 101"/>
                <a:gd name="T49" fmla="*/ 109 h 101"/>
                <a:gd name="T50" fmla="*/ 36 w 101"/>
                <a:gd name="T51" fmla="*/ 115 h 101"/>
                <a:gd name="T52" fmla="*/ 49 w 101"/>
                <a:gd name="T53" fmla="*/ 120 h 101"/>
                <a:gd name="T54" fmla="*/ 62 w 101"/>
                <a:gd name="T55" fmla="*/ 120 h 101"/>
                <a:gd name="T56" fmla="*/ 62 w 101"/>
                <a:gd name="T57" fmla="*/ 120 h 101"/>
                <a:gd name="T58" fmla="*/ 71 w 101"/>
                <a:gd name="T59" fmla="*/ 120 h 101"/>
                <a:gd name="T60" fmla="*/ 84 w 101"/>
                <a:gd name="T61" fmla="*/ 115 h 101"/>
                <a:gd name="T62" fmla="*/ 95 w 101"/>
                <a:gd name="T63" fmla="*/ 109 h 101"/>
                <a:gd name="T64" fmla="*/ 102 w 101"/>
                <a:gd name="T65" fmla="*/ 102 h 101"/>
                <a:gd name="T66" fmla="*/ 110 w 101"/>
                <a:gd name="T67" fmla="*/ 95 h 101"/>
                <a:gd name="T68" fmla="*/ 115 w 101"/>
                <a:gd name="T69" fmla="*/ 84 h 101"/>
                <a:gd name="T70" fmla="*/ 120 w 101"/>
                <a:gd name="T71" fmla="*/ 71 h 101"/>
                <a:gd name="T72" fmla="*/ 120 w 101"/>
                <a:gd name="T73" fmla="*/ 58 h 101"/>
                <a:gd name="T74" fmla="*/ 62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2" y="8"/>
                  </a:lnTo>
                  <a:lnTo>
                    <a:pt x="15" y="15"/>
                  </a:lnTo>
                  <a:lnTo>
                    <a:pt x="9" y="21"/>
                  </a:lnTo>
                  <a:lnTo>
                    <a:pt x="4" y="30"/>
                  </a:lnTo>
                  <a:lnTo>
                    <a:pt x="2" y="41"/>
                  </a:lnTo>
                  <a:lnTo>
                    <a:pt x="0" y="49"/>
                  </a:lnTo>
                  <a:lnTo>
                    <a:pt x="2" y="60"/>
                  </a:lnTo>
                  <a:lnTo>
                    <a:pt x="4" y="71"/>
                  </a:lnTo>
                  <a:lnTo>
                    <a:pt x="9" y="80"/>
                  </a:lnTo>
                  <a:lnTo>
                    <a:pt x="15" y="86"/>
                  </a:lnTo>
                  <a:lnTo>
                    <a:pt x="22" y="92"/>
                  </a:lnTo>
                  <a:lnTo>
                    <a:pt x="30" y="97"/>
                  </a:lnTo>
                  <a:lnTo>
                    <a:pt x="41" y="101"/>
                  </a:lnTo>
                  <a:lnTo>
                    <a:pt x="52" y="101"/>
                  </a:lnTo>
                  <a:lnTo>
                    <a:pt x="60" y="101"/>
                  </a:lnTo>
                  <a:lnTo>
                    <a:pt x="71" y="97"/>
                  </a:lnTo>
                  <a:lnTo>
                    <a:pt x="80" y="92"/>
                  </a:lnTo>
                  <a:lnTo>
                    <a:pt x="86" y="86"/>
                  </a:lnTo>
                  <a:lnTo>
                    <a:pt x="93" y="80"/>
                  </a:lnTo>
                  <a:lnTo>
                    <a:pt x="97" y="71"/>
                  </a:lnTo>
                  <a:lnTo>
                    <a:pt x="101" y="60"/>
                  </a:lnTo>
                  <a:lnTo>
                    <a:pt x="101" y="49"/>
                  </a:lnTo>
                  <a:lnTo>
                    <a:pt x="52"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4" name="Freeform 740"/>
            <p:cNvSpPr>
              <a:spLocks/>
            </p:cNvSpPr>
            <p:nvPr/>
          </p:nvSpPr>
          <p:spPr bwMode="auto">
            <a:xfrm>
              <a:off x="1326" y="1216"/>
              <a:ext cx="112" cy="112"/>
            </a:xfrm>
            <a:custGeom>
              <a:avLst/>
              <a:gdLst>
                <a:gd name="T0" fmla="*/ 123 w 102"/>
                <a:gd name="T1" fmla="*/ 63 h 102"/>
                <a:gd name="T2" fmla="*/ 123 w 102"/>
                <a:gd name="T3" fmla="*/ 63 h 102"/>
                <a:gd name="T4" fmla="*/ 121 w 102"/>
                <a:gd name="T5" fmla="*/ 49 h 102"/>
                <a:gd name="T6" fmla="*/ 117 w 102"/>
                <a:gd name="T7" fmla="*/ 37 h 102"/>
                <a:gd name="T8" fmla="*/ 112 w 102"/>
                <a:gd name="T9" fmla="*/ 26 h 102"/>
                <a:gd name="T10" fmla="*/ 105 w 102"/>
                <a:gd name="T11" fmla="*/ 18 h 102"/>
                <a:gd name="T12" fmla="*/ 97 w 102"/>
                <a:gd name="T13" fmla="*/ 11 h 102"/>
                <a:gd name="T14" fmla="*/ 87 w 102"/>
                <a:gd name="T15" fmla="*/ 2 h 102"/>
                <a:gd name="T16" fmla="*/ 74 w 102"/>
                <a:gd name="T17" fmla="*/ 0 h 102"/>
                <a:gd name="T18" fmla="*/ 60 w 102"/>
                <a:gd name="T19" fmla="*/ 0 h 102"/>
                <a:gd name="T20" fmla="*/ 60 w 102"/>
                <a:gd name="T21" fmla="*/ 0 h 102"/>
                <a:gd name="T22" fmla="*/ 47 w 102"/>
                <a:gd name="T23" fmla="*/ 0 h 102"/>
                <a:gd name="T24" fmla="*/ 37 w 102"/>
                <a:gd name="T25" fmla="*/ 2 h 102"/>
                <a:gd name="T26" fmla="*/ 26 w 102"/>
                <a:gd name="T27" fmla="*/ 11 h 102"/>
                <a:gd name="T28" fmla="*/ 18 w 102"/>
                <a:gd name="T29" fmla="*/ 18 h 102"/>
                <a:gd name="T30" fmla="*/ 11 w 102"/>
                <a:gd name="T31" fmla="*/ 26 h 102"/>
                <a:gd name="T32" fmla="*/ 5 w 102"/>
                <a:gd name="T33" fmla="*/ 37 h 102"/>
                <a:gd name="T34" fmla="*/ 0 w 102"/>
                <a:gd name="T35" fmla="*/ 49 h 102"/>
                <a:gd name="T36" fmla="*/ 0 w 102"/>
                <a:gd name="T37" fmla="*/ 63 h 102"/>
                <a:gd name="T38" fmla="*/ 0 w 102"/>
                <a:gd name="T39" fmla="*/ 63 h 102"/>
                <a:gd name="T40" fmla="*/ 0 w 102"/>
                <a:gd name="T41" fmla="*/ 74 h 102"/>
                <a:gd name="T42" fmla="*/ 5 w 102"/>
                <a:gd name="T43" fmla="*/ 87 h 102"/>
                <a:gd name="T44" fmla="*/ 11 w 102"/>
                <a:gd name="T45" fmla="*/ 97 h 102"/>
                <a:gd name="T46" fmla="*/ 18 w 102"/>
                <a:gd name="T47" fmla="*/ 105 h 102"/>
                <a:gd name="T48" fmla="*/ 26 w 102"/>
                <a:gd name="T49" fmla="*/ 112 h 102"/>
                <a:gd name="T50" fmla="*/ 37 w 102"/>
                <a:gd name="T51" fmla="*/ 117 h 102"/>
                <a:gd name="T52" fmla="*/ 47 w 102"/>
                <a:gd name="T53" fmla="*/ 123 h 102"/>
                <a:gd name="T54" fmla="*/ 60 w 102"/>
                <a:gd name="T55" fmla="*/ 123 h 102"/>
                <a:gd name="T56" fmla="*/ 60 w 102"/>
                <a:gd name="T57" fmla="*/ 123 h 102"/>
                <a:gd name="T58" fmla="*/ 74 w 102"/>
                <a:gd name="T59" fmla="*/ 123 h 102"/>
                <a:gd name="T60" fmla="*/ 87 w 102"/>
                <a:gd name="T61" fmla="*/ 117 h 102"/>
                <a:gd name="T62" fmla="*/ 97 w 102"/>
                <a:gd name="T63" fmla="*/ 112 h 102"/>
                <a:gd name="T64" fmla="*/ 105 w 102"/>
                <a:gd name="T65" fmla="*/ 105 h 102"/>
                <a:gd name="T66" fmla="*/ 112 w 102"/>
                <a:gd name="T67" fmla="*/ 97 h 102"/>
                <a:gd name="T68" fmla="*/ 117 w 102"/>
                <a:gd name="T69" fmla="*/ 87 h 102"/>
                <a:gd name="T70" fmla="*/ 121 w 102"/>
                <a:gd name="T71" fmla="*/ 74 h 102"/>
                <a:gd name="T72" fmla="*/ 123 w 102"/>
                <a:gd name="T73" fmla="*/ 63 h 102"/>
                <a:gd name="T74" fmla="*/ 60 w 102"/>
                <a:gd name="T75" fmla="*/ 63 h 102"/>
                <a:gd name="T76" fmla="*/ 123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0" y="41"/>
                  </a:lnTo>
                  <a:lnTo>
                    <a:pt x="97" y="31"/>
                  </a:lnTo>
                  <a:lnTo>
                    <a:pt x="93" y="22"/>
                  </a:lnTo>
                  <a:lnTo>
                    <a:pt x="87" y="15"/>
                  </a:lnTo>
                  <a:lnTo>
                    <a:pt x="80" y="9"/>
                  </a:lnTo>
                  <a:lnTo>
                    <a:pt x="72" y="2"/>
                  </a:lnTo>
                  <a:lnTo>
                    <a:pt x="61" y="0"/>
                  </a:lnTo>
                  <a:lnTo>
                    <a:pt x="50" y="0"/>
                  </a:lnTo>
                  <a:lnTo>
                    <a:pt x="39" y="0"/>
                  </a:lnTo>
                  <a:lnTo>
                    <a:pt x="31" y="2"/>
                  </a:lnTo>
                  <a:lnTo>
                    <a:pt x="22" y="9"/>
                  </a:lnTo>
                  <a:lnTo>
                    <a:pt x="15" y="15"/>
                  </a:lnTo>
                  <a:lnTo>
                    <a:pt x="9" y="22"/>
                  </a:lnTo>
                  <a:lnTo>
                    <a:pt x="5" y="31"/>
                  </a:lnTo>
                  <a:lnTo>
                    <a:pt x="0" y="41"/>
                  </a:lnTo>
                  <a:lnTo>
                    <a:pt x="0" y="52"/>
                  </a:lnTo>
                  <a:lnTo>
                    <a:pt x="0" y="61"/>
                  </a:lnTo>
                  <a:lnTo>
                    <a:pt x="5" y="72"/>
                  </a:lnTo>
                  <a:lnTo>
                    <a:pt x="9" y="80"/>
                  </a:lnTo>
                  <a:lnTo>
                    <a:pt x="15" y="87"/>
                  </a:lnTo>
                  <a:lnTo>
                    <a:pt x="22" y="93"/>
                  </a:lnTo>
                  <a:lnTo>
                    <a:pt x="31" y="97"/>
                  </a:lnTo>
                  <a:lnTo>
                    <a:pt x="39" y="102"/>
                  </a:lnTo>
                  <a:lnTo>
                    <a:pt x="50" y="102"/>
                  </a:lnTo>
                  <a:lnTo>
                    <a:pt x="61" y="102"/>
                  </a:lnTo>
                  <a:lnTo>
                    <a:pt x="72" y="97"/>
                  </a:lnTo>
                  <a:lnTo>
                    <a:pt x="80" y="93"/>
                  </a:lnTo>
                  <a:lnTo>
                    <a:pt x="87" y="87"/>
                  </a:lnTo>
                  <a:lnTo>
                    <a:pt x="93" y="80"/>
                  </a:lnTo>
                  <a:lnTo>
                    <a:pt x="97" y="72"/>
                  </a:lnTo>
                  <a:lnTo>
                    <a:pt x="100" y="61"/>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5" name="Freeform 741"/>
            <p:cNvSpPr>
              <a:spLocks/>
            </p:cNvSpPr>
            <p:nvPr/>
          </p:nvSpPr>
          <p:spPr bwMode="auto">
            <a:xfrm>
              <a:off x="1326" y="1216"/>
              <a:ext cx="112" cy="112"/>
            </a:xfrm>
            <a:custGeom>
              <a:avLst/>
              <a:gdLst>
                <a:gd name="T0" fmla="*/ 123 w 102"/>
                <a:gd name="T1" fmla="*/ 63 h 102"/>
                <a:gd name="T2" fmla="*/ 123 w 102"/>
                <a:gd name="T3" fmla="*/ 63 h 102"/>
                <a:gd name="T4" fmla="*/ 121 w 102"/>
                <a:gd name="T5" fmla="*/ 49 h 102"/>
                <a:gd name="T6" fmla="*/ 117 w 102"/>
                <a:gd name="T7" fmla="*/ 37 h 102"/>
                <a:gd name="T8" fmla="*/ 112 w 102"/>
                <a:gd name="T9" fmla="*/ 26 h 102"/>
                <a:gd name="T10" fmla="*/ 105 w 102"/>
                <a:gd name="T11" fmla="*/ 18 h 102"/>
                <a:gd name="T12" fmla="*/ 97 w 102"/>
                <a:gd name="T13" fmla="*/ 11 h 102"/>
                <a:gd name="T14" fmla="*/ 87 w 102"/>
                <a:gd name="T15" fmla="*/ 2 h 102"/>
                <a:gd name="T16" fmla="*/ 74 w 102"/>
                <a:gd name="T17" fmla="*/ 0 h 102"/>
                <a:gd name="T18" fmla="*/ 60 w 102"/>
                <a:gd name="T19" fmla="*/ 0 h 102"/>
                <a:gd name="T20" fmla="*/ 60 w 102"/>
                <a:gd name="T21" fmla="*/ 0 h 102"/>
                <a:gd name="T22" fmla="*/ 47 w 102"/>
                <a:gd name="T23" fmla="*/ 0 h 102"/>
                <a:gd name="T24" fmla="*/ 37 w 102"/>
                <a:gd name="T25" fmla="*/ 2 h 102"/>
                <a:gd name="T26" fmla="*/ 26 w 102"/>
                <a:gd name="T27" fmla="*/ 11 h 102"/>
                <a:gd name="T28" fmla="*/ 18 w 102"/>
                <a:gd name="T29" fmla="*/ 18 h 102"/>
                <a:gd name="T30" fmla="*/ 11 w 102"/>
                <a:gd name="T31" fmla="*/ 26 h 102"/>
                <a:gd name="T32" fmla="*/ 5 w 102"/>
                <a:gd name="T33" fmla="*/ 37 h 102"/>
                <a:gd name="T34" fmla="*/ 0 w 102"/>
                <a:gd name="T35" fmla="*/ 49 h 102"/>
                <a:gd name="T36" fmla="*/ 0 w 102"/>
                <a:gd name="T37" fmla="*/ 63 h 102"/>
                <a:gd name="T38" fmla="*/ 0 w 102"/>
                <a:gd name="T39" fmla="*/ 63 h 102"/>
                <a:gd name="T40" fmla="*/ 0 w 102"/>
                <a:gd name="T41" fmla="*/ 74 h 102"/>
                <a:gd name="T42" fmla="*/ 5 w 102"/>
                <a:gd name="T43" fmla="*/ 87 h 102"/>
                <a:gd name="T44" fmla="*/ 11 w 102"/>
                <a:gd name="T45" fmla="*/ 97 h 102"/>
                <a:gd name="T46" fmla="*/ 18 w 102"/>
                <a:gd name="T47" fmla="*/ 105 h 102"/>
                <a:gd name="T48" fmla="*/ 26 w 102"/>
                <a:gd name="T49" fmla="*/ 112 h 102"/>
                <a:gd name="T50" fmla="*/ 37 w 102"/>
                <a:gd name="T51" fmla="*/ 117 h 102"/>
                <a:gd name="T52" fmla="*/ 47 w 102"/>
                <a:gd name="T53" fmla="*/ 123 h 102"/>
                <a:gd name="T54" fmla="*/ 60 w 102"/>
                <a:gd name="T55" fmla="*/ 123 h 102"/>
                <a:gd name="T56" fmla="*/ 60 w 102"/>
                <a:gd name="T57" fmla="*/ 123 h 102"/>
                <a:gd name="T58" fmla="*/ 74 w 102"/>
                <a:gd name="T59" fmla="*/ 123 h 102"/>
                <a:gd name="T60" fmla="*/ 87 w 102"/>
                <a:gd name="T61" fmla="*/ 117 h 102"/>
                <a:gd name="T62" fmla="*/ 97 w 102"/>
                <a:gd name="T63" fmla="*/ 112 h 102"/>
                <a:gd name="T64" fmla="*/ 105 w 102"/>
                <a:gd name="T65" fmla="*/ 105 h 102"/>
                <a:gd name="T66" fmla="*/ 112 w 102"/>
                <a:gd name="T67" fmla="*/ 97 h 102"/>
                <a:gd name="T68" fmla="*/ 117 w 102"/>
                <a:gd name="T69" fmla="*/ 87 h 102"/>
                <a:gd name="T70" fmla="*/ 121 w 102"/>
                <a:gd name="T71" fmla="*/ 74 h 102"/>
                <a:gd name="T72" fmla="*/ 123 w 102"/>
                <a:gd name="T73" fmla="*/ 63 h 102"/>
                <a:gd name="T74" fmla="*/ 60 w 102"/>
                <a:gd name="T75" fmla="*/ 63 h 102"/>
                <a:gd name="T76" fmla="*/ 123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0" y="41"/>
                  </a:lnTo>
                  <a:lnTo>
                    <a:pt x="97" y="31"/>
                  </a:lnTo>
                  <a:lnTo>
                    <a:pt x="93" y="22"/>
                  </a:lnTo>
                  <a:lnTo>
                    <a:pt x="87" y="15"/>
                  </a:lnTo>
                  <a:lnTo>
                    <a:pt x="80" y="9"/>
                  </a:lnTo>
                  <a:lnTo>
                    <a:pt x="72" y="2"/>
                  </a:lnTo>
                  <a:lnTo>
                    <a:pt x="61" y="0"/>
                  </a:lnTo>
                  <a:lnTo>
                    <a:pt x="50" y="0"/>
                  </a:lnTo>
                  <a:lnTo>
                    <a:pt x="39" y="0"/>
                  </a:lnTo>
                  <a:lnTo>
                    <a:pt x="31" y="2"/>
                  </a:lnTo>
                  <a:lnTo>
                    <a:pt x="22" y="9"/>
                  </a:lnTo>
                  <a:lnTo>
                    <a:pt x="15" y="15"/>
                  </a:lnTo>
                  <a:lnTo>
                    <a:pt x="9" y="22"/>
                  </a:lnTo>
                  <a:lnTo>
                    <a:pt x="5" y="31"/>
                  </a:lnTo>
                  <a:lnTo>
                    <a:pt x="0" y="41"/>
                  </a:lnTo>
                  <a:lnTo>
                    <a:pt x="0" y="52"/>
                  </a:lnTo>
                  <a:lnTo>
                    <a:pt x="0" y="61"/>
                  </a:lnTo>
                  <a:lnTo>
                    <a:pt x="5" y="72"/>
                  </a:lnTo>
                  <a:lnTo>
                    <a:pt x="9" y="80"/>
                  </a:lnTo>
                  <a:lnTo>
                    <a:pt x="15" y="87"/>
                  </a:lnTo>
                  <a:lnTo>
                    <a:pt x="22" y="93"/>
                  </a:lnTo>
                  <a:lnTo>
                    <a:pt x="31" y="97"/>
                  </a:lnTo>
                  <a:lnTo>
                    <a:pt x="39" y="102"/>
                  </a:lnTo>
                  <a:lnTo>
                    <a:pt x="50" y="102"/>
                  </a:lnTo>
                  <a:lnTo>
                    <a:pt x="61" y="102"/>
                  </a:lnTo>
                  <a:lnTo>
                    <a:pt x="72" y="97"/>
                  </a:lnTo>
                  <a:lnTo>
                    <a:pt x="80" y="93"/>
                  </a:lnTo>
                  <a:lnTo>
                    <a:pt x="87" y="87"/>
                  </a:lnTo>
                  <a:lnTo>
                    <a:pt x="93" y="80"/>
                  </a:lnTo>
                  <a:lnTo>
                    <a:pt x="97" y="72"/>
                  </a:lnTo>
                  <a:lnTo>
                    <a:pt x="100" y="61"/>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6" name="Freeform 742"/>
            <p:cNvSpPr>
              <a:spLocks/>
            </p:cNvSpPr>
            <p:nvPr/>
          </p:nvSpPr>
          <p:spPr bwMode="auto">
            <a:xfrm>
              <a:off x="1544" y="1056"/>
              <a:ext cx="110" cy="113"/>
            </a:xfrm>
            <a:custGeom>
              <a:avLst/>
              <a:gdLst>
                <a:gd name="T0" fmla="*/ 120 w 101"/>
                <a:gd name="T1" fmla="*/ 61 h 103"/>
                <a:gd name="T2" fmla="*/ 120 w 101"/>
                <a:gd name="T3" fmla="*/ 61 h 103"/>
                <a:gd name="T4" fmla="*/ 120 w 101"/>
                <a:gd name="T5" fmla="*/ 49 h 103"/>
                <a:gd name="T6" fmla="*/ 115 w 101"/>
                <a:gd name="T7" fmla="*/ 36 h 103"/>
                <a:gd name="T8" fmla="*/ 110 w 101"/>
                <a:gd name="T9" fmla="*/ 25 h 103"/>
                <a:gd name="T10" fmla="*/ 102 w 101"/>
                <a:gd name="T11" fmla="*/ 18 h 103"/>
                <a:gd name="T12" fmla="*/ 95 w 101"/>
                <a:gd name="T13" fmla="*/ 10 h 103"/>
                <a:gd name="T14" fmla="*/ 84 w 101"/>
                <a:gd name="T15" fmla="*/ 4 h 103"/>
                <a:gd name="T16" fmla="*/ 71 w 101"/>
                <a:gd name="T17" fmla="*/ 0 h 103"/>
                <a:gd name="T18" fmla="*/ 62 w 101"/>
                <a:gd name="T19" fmla="*/ 0 h 103"/>
                <a:gd name="T20" fmla="*/ 62 w 101"/>
                <a:gd name="T21" fmla="*/ 0 h 103"/>
                <a:gd name="T22" fmla="*/ 49 w 101"/>
                <a:gd name="T23" fmla="*/ 0 h 103"/>
                <a:gd name="T24" fmla="*/ 36 w 101"/>
                <a:gd name="T25" fmla="*/ 4 h 103"/>
                <a:gd name="T26" fmla="*/ 25 w 101"/>
                <a:gd name="T27" fmla="*/ 10 h 103"/>
                <a:gd name="T28" fmla="*/ 17 w 101"/>
                <a:gd name="T29" fmla="*/ 18 h 103"/>
                <a:gd name="T30" fmla="*/ 11 w 101"/>
                <a:gd name="T31" fmla="*/ 25 h 103"/>
                <a:gd name="T32" fmla="*/ 4 w 101"/>
                <a:gd name="T33" fmla="*/ 36 h 103"/>
                <a:gd name="T34" fmla="*/ 2 w 101"/>
                <a:gd name="T35" fmla="*/ 49 h 103"/>
                <a:gd name="T36" fmla="*/ 0 w 101"/>
                <a:gd name="T37" fmla="*/ 61 h 103"/>
                <a:gd name="T38" fmla="*/ 0 w 101"/>
                <a:gd name="T39" fmla="*/ 61 h 103"/>
                <a:gd name="T40" fmla="*/ 2 w 101"/>
                <a:gd name="T41" fmla="*/ 72 h 103"/>
                <a:gd name="T42" fmla="*/ 4 w 101"/>
                <a:gd name="T43" fmla="*/ 86 h 103"/>
                <a:gd name="T44" fmla="*/ 11 w 101"/>
                <a:gd name="T45" fmla="*/ 95 h 103"/>
                <a:gd name="T46" fmla="*/ 17 w 101"/>
                <a:gd name="T47" fmla="*/ 106 h 103"/>
                <a:gd name="T48" fmla="*/ 25 w 101"/>
                <a:gd name="T49" fmla="*/ 111 h 103"/>
                <a:gd name="T50" fmla="*/ 36 w 101"/>
                <a:gd name="T51" fmla="*/ 120 h 103"/>
                <a:gd name="T52" fmla="*/ 49 w 101"/>
                <a:gd name="T53" fmla="*/ 122 h 103"/>
                <a:gd name="T54" fmla="*/ 62 w 101"/>
                <a:gd name="T55" fmla="*/ 124 h 103"/>
                <a:gd name="T56" fmla="*/ 62 w 101"/>
                <a:gd name="T57" fmla="*/ 124 h 103"/>
                <a:gd name="T58" fmla="*/ 71 w 101"/>
                <a:gd name="T59" fmla="*/ 122 h 103"/>
                <a:gd name="T60" fmla="*/ 84 w 101"/>
                <a:gd name="T61" fmla="*/ 120 h 103"/>
                <a:gd name="T62" fmla="*/ 95 w 101"/>
                <a:gd name="T63" fmla="*/ 111 h 103"/>
                <a:gd name="T64" fmla="*/ 102 w 101"/>
                <a:gd name="T65" fmla="*/ 106 h 103"/>
                <a:gd name="T66" fmla="*/ 110 w 101"/>
                <a:gd name="T67" fmla="*/ 95 h 103"/>
                <a:gd name="T68" fmla="*/ 115 w 101"/>
                <a:gd name="T69" fmla="*/ 86 h 103"/>
                <a:gd name="T70" fmla="*/ 120 w 101"/>
                <a:gd name="T71" fmla="*/ 72 h 103"/>
                <a:gd name="T72" fmla="*/ 120 w 101"/>
                <a:gd name="T73" fmla="*/ 61 h 103"/>
                <a:gd name="T74" fmla="*/ 62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51"/>
                  </a:lnTo>
                  <a:lnTo>
                    <a:pt x="2" y="60"/>
                  </a:lnTo>
                  <a:lnTo>
                    <a:pt x="4" y="71"/>
                  </a:lnTo>
                  <a:lnTo>
                    <a:pt x="9" y="79"/>
                  </a:lnTo>
                  <a:lnTo>
                    <a:pt x="15" y="88"/>
                  </a:lnTo>
                  <a:lnTo>
                    <a:pt x="21" y="92"/>
                  </a:lnTo>
                  <a:lnTo>
                    <a:pt x="30" y="99"/>
                  </a:lnTo>
                  <a:lnTo>
                    <a:pt x="41" y="101"/>
                  </a:lnTo>
                  <a:lnTo>
                    <a:pt x="52" y="103"/>
                  </a:lnTo>
                  <a:lnTo>
                    <a:pt x="60" y="101"/>
                  </a:lnTo>
                  <a:lnTo>
                    <a:pt x="71" y="99"/>
                  </a:lnTo>
                  <a:lnTo>
                    <a:pt x="80" y="92"/>
                  </a:lnTo>
                  <a:lnTo>
                    <a:pt x="86" y="88"/>
                  </a:lnTo>
                  <a:lnTo>
                    <a:pt x="93" y="79"/>
                  </a:lnTo>
                  <a:lnTo>
                    <a:pt x="97" y="71"/>
                  </a:lnTo>
                  <a:lnTo>
                    <a:pt x="101" y="60"/>
                  </a:lnTo>
                  <a:lnTo>
                    <a:pt x="101" y="51"/>
                  </a:lnTo>
                  <a:lnTo>
                    <a:pt x="52"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7" name="Freeform 743"/>
            <p:cNvSpPr>
              <a:spLocks/>
            </p:cNvSpPr>
            <p:nvPr/>
          </p:nvSpPr>
          <p:spPr bwMode="auto">
            <a:xfrm>
              <a:off x="1544" y="1056"/>
              <a:ext cx="110" cy="113"/>
            </a:xfrm>
            <a:custGeom>
              <a:avLst/>
              <a:gdLst>
                <a:gd name="T0" fmla="*/ 120 w 101"/>
                <a:gd name="T1" fmla="*/ 61 h 103"/>
                <a:gd name="T2" fmla="*/ 120 w 101"/>
                <a:gd name="T3" fmla="*/ 61 h 103"/>
                <a:gd name="T4" fmla="*/ 120 w 101"/>
                <a:gd name="T5" fmla="*/ 49 h 103"/>
                <a:gd name="T6" fmla="*/ 115 w 101"/>
                <a:gd name="T7" fmla="*/ 36 h 103"/>
                <a:gd name="T8" fmla="*/ 110 w 101"/>
                <a:gd name="T9" fmla="*/ 25 h 103"/>
                <a:gd name="T10" fmla="*/ 102 w 101"/>
                <a:gd name="T11" fmla="*/ 18 h 103"/>
                <a:gd name="T12" fmla="*/ 95 w 101"/>
                <a:gd name="T13" fmla="*/ 10 h 103"/>
                <a:gd name="T14" fmla="*/ 84 w 101"/>
                <a:gd name="T15" fmla="*/ 4 h 103"/>
                <a:gd name="T16" fmla="*/ 71 w 101"/>
                <a:gd name="T17" fmla="*/ 0 h 103"/>
                <a:gd name="T18" fmla="*/ 62 w 101"/>
                <a:gd name="T19" fmla="*/ 0 h 103"/>
                <a:gd name="T20" fmla="*/ 62 w 101"/>
                <a:gd name="T21" fmla="*/ 0 h 103"/>
                <a:gd name="T22" fmla="*/ 49 w 101"/>
                <a:gd name="T23" fmla="*/ 0 h 103"/>
                <a:gd name="T24" fmla="*/ 36 w 101"/>
                <a:gd name="T25" fmla="*/ 4 h 103"/>
                <a:gd name="T26" fmla="*/ 25 w 101"/>
                <a:gd name="T27" fmla="*/ 10 h 103"/>
                <a:gd name="T28" fmla="*/ 17 w 101"/>
                <a:gd name="T29" fmla="*/ 18 h 103"/>
                <a:gd name="T30" fmla="*/ 11 w 101"/>
                <a:gd name="T31" fmla="*/ 25 h 103"/>
                <a:gd name="T32" fmla="*/ 4 w 101"/>
                <a:gd name="T33" fmla="*/ 36 h 103"/>
                <a:gd name="T34" fmla="*/ 2 w 101"/>
                <a:gd name="T35" fmla="*/ 49 h 103"/>
                <a:gd name="T36" fmla="*/ 0 w 101"/>
                <a:gd name="T37" fmla="*/ 61 h 103"/>
                <a:gd name="T38" fmla="*/ 0 w 101"/>
                <a:gd name="T39" fmla="*/ 61 h 103"/>
                <a:gd name="T40" fmla="*/ 2 w 101"/>
                <a:gd name="T41" fmla="*/ 72 h 103"/>
                <a:gd name="T42" fmla="*/ 4 w 101"/>
                <a:gd name="T43" fmla="*/ 86 h 103"/>
                <a:gd name="T44" fmla="*/ 11 w 101"/>
                <a:gd name="T45" fmla="*/ 95 h 103"/>
                <a:gd name="T46" fmla="*/ 17 w 101"/>
                <a:gd name="T47" fmla="*/ 106 h 103"/>
                <a:gd name="T48" fmla="*/ 25 w 101"/>
                <a:gd name="T49" fmla="*/ 111 h 103"/>
                <a:gd name="T50" fmla="*/ 36 w 101"/>
                <a:gd name="T51" fmla="*/ 120 h 103"/>
                <a:gd name="T52" fmla="*/ 49 w 101"/>
                <a:gd name="T53" fmla="*/ 122 h 103"/>
                <a:gd name="T54" fmla="*/ 62 w 101"/>
                <a:gd name="T55" fmla="*/ 124 h 103"/>
                <a:gd name="T56" fmla="*/ 62 w 101"/>
                <a:gd name="T57" fmla="*/ 124 h 103"/>
                <a:gd name="T58" fmla="*/ 71 w 101"/>
                <a:gd name="T59" fmla="*/ 122 h 103"/>
                <a:gd name="T60" fmla="*/ 84 w 101"/>
                <a:gd name="T61" fmla="*/ 120 h 103"/>
                <a:gd name="T62" fmla="*/ 95 w 101"/>
                <a:gd name="T63" fmla="*/ 111 h 103"/>
                <a:gd name="T64" fmla="*/ 102 w 101"/>
                <a:gd name="T65" fmla="*/ 106 h 103"/>
                <a:gd name="T66" fmla="*/ 110 w 101"/>
                <a:gd name="T67" fmla="*/ 95 h 103"/>
                <a:gd name="T68" fmla="*/ 115 w 101"/>
                <a:gd name="T69" fmla="*/ 86 h 103"/>
                <a:gd name="T70" fmla="*/ 120 w 101"/>
                <a:gd name="T71" fmla="*/ 72 h 103"/>
                <a:gd name="T72" fmla="*/ 120 w 101"/>
                <a:gd name="T73" fmla="*/ 61 h 103"/>
                <a:gd name="T74" fmla="*/ 62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51"/>
                  </a:lnTo>
                  <a:lnTo>
                    <a:pt x="2" y="60"/>
                  </a:lnTo>
                  <a:lnTo>
                    <a:pt x="4" y="71"/>
                  </a:lnTo>
                  <a:lnTo>
                    <a:pt x="9" y="79"/>
                  </a:lnTo>
                  <a:lnTo>
                    <a:pt x="15" y="88"/>
                  </a:lnTo>
                  <a:lnTo>
                    <a:pt x="21" y="92"/>
                  </a:lnTo>
                  <a:lnTo>
                    <a:pt x="30" y="99"/>
                  </a:lnTo>
                  <a:lnTo>
                    <a:pt x="41" y="101"/>
                  </a:lnTo>
                  <a:lnTo>
                    <a:pt x="52" y="103"/>
                  </a:lnTo>
                  <a:lnTo>
                    <a:pt x="60" y="101"/>
                  </a:lnTo>
                  <a:lnTo>
                    <a:pt x="71" y="99"/>
                  </a:lnTo>
                  <a:lnTo>
                    <a:pt x="80" y="92"/>
                  </a:lnTo>
                  <a:lnTo>
                    <a:pt x="86" y="88"/>
                  </a:lnTo>
                  <a:lnTo>
                    <a:pt x="93" y="79"/>
                  </a:lnTo>
                  <a:lnTo>
                    <a:pt x="97" y="71"/>
                  </a:lnTo>
                  <a:lnTo>
                    <a:pt x="101" y="60"/>
                  </a:lnTo>
                  <a:lnTo>
                    <a:pt x="101" y="51"/>
                  </a:lnTo>
                  <a:lnTo>
                    <a:pt x="52"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8" name="Freeform 744"/>
            <p:cNvSpPr>
              <a:spLocks/>
            </p:cNvSpPr>
            <p:nvPr/>
          </p:nvSpPr>
          <p:spPr bwMode="auto">
            <a:xfrm>
              <a:off x="1792" y="938"/>
              <a:ext cx="110" cy="113"/>
            </a:xfrm>
            <a:custGeom>
              <a:avLst/>
              <a:gdLst>
                <a:gd name="T0" fmla="*/ 120 w 101"/>
                <a:gd name="T1" fmla="*/ 61 h 103"/>
                <a:gd name="T2" fmla="*/ 120 w 101"/>
                <a:gd name="T3" fmla="*/ 61 h 103"/>
                <a:gd name="T4" fmla="*/ 120 w 101"/>
                <a:gd name="T5" fmla="*/ 49 h 103"/>
                <a:gd name="T6" fmla="*/ 115 w 101"/>
                <a:gd name="T7" fmla="*/ 38 h 103"/>
                <a:gd name="T8" fmla="*/ 109 w 101"/>
                <a:gd name="T9" fmla="*/ 27 h 103"/>
                <a:gd name="T10" fmla="*/ 102 w 101"/>
                <a:gd name="T11" fmla="*/ 18 h 103"/>
                <a:gd name="T12" fmla="*/ 94 w 101"/>
                <a:gd name="T13" fmla="*/ 10 h 103"/>
                <a:gd name="T14" fmla="*/ 84 w 101"/>
                <a:gd name="T15" fmla="*/ 4 h 103"/>
                <a:gd name="T16" fmla="*/ 71 w 101"/>
                <a:gd name="T17" fmla="*/ 2 h 103"/>
                <a:gd name="T18" fmla="*/ 58 w 101"/>
                <a:gd name="T19" fmla="*/ 0 h 103"/>
                <a:gd name="T20" fmla="*/ 58 w 101"/>
                <a:gd name="T21" fmla="*/ 0 h 103"/>
                <a:gd name="T22" fmla="*/ 49 w 101"/>
                <a:gd name="T23" fmla="*/ 2 h 103"/>
                <a:gd name="T24" fmla="*/ 36 w 101"/>
                <a:gd name="T25" fmla="*/ 4 h 103"/>
                <a:gd name="T26" fmla="*/ 25 w 101"/>
                <a:gd name="T27" fmla="*/ 10 h 103"/>
                <a:gd name="T28" fmla="*/ 17 w 101"/>
                <a:gd name="T29" fmla="*/ 18 h 103"/>
                <a:gd name="T30" fmla="*/ 10 w 101"/>
                <a:gd name="T31" fmla="*/ 27 h 103"/>
                <a:gd name="T32" fmla="*/ 4 w 101"/>
                <a:gd name="T33" fmla="*/ 38 h 103"/>
                <a:gd name="T34" fmla="*/ 0 w 101"/>
                <a:gd name="T35" fmla="*/ 49 h 103"/>
                <a:gd name="T36" fmla="*/ 0 w 101"/>
                <a:gd name="T37" fmla="*/ 61 h 103"/>
                <a:gd name="T38" fmla="*/ 0 w 101"/>
                <a:gd name="T39" fmla="*/ 61 h 103"/>
                <a:gd name="T40" fmla="*/ 0 w 101"/>
                <a:gd name="T41" fmla="*/ 75 h 103"/>
                <a:gd name="T42" fmla="*/ 4 w 101"/>
                <a:gd name="T43" fmla="*/ 86 h 103"/>
                <a:gd name="T44" fmla="*/ 10 w 101"/>
                <a:gd name="T45" fmla="*/ 95 h 103"/>
                <a:gd name="T46" fmla="*/ 17 w 101"/>
                <a:gd name="T47" fmla="*/ 106 h 103"/>
                <a:gd name="T48" fmla="*/ 25 w 101"/>
                <a:gd name="T49" fmla="*/ 114 h 103"/>
                <a:gd name="T50" fmla="*/ 36 w 101"/>
                <a:gd name="T51" fmla="*/ 120 h 103"/>
                <a:gd name="T52" fmla="*/ 49 w 101"/>
                <a:gd name="T53" fmla="*/ 122 h 103"/>
                <a:gd name="T54" fmla="*/ 58 w 101"/>
                <a:gd name="T55" fmla="*/ 124 h 103"/>
                <a:gd name="T56" fmla="*/ 58 w 101"/>
                <a:gd name="T57" fmla="*/ 124 h 103"/>
                <a:gd name="T58" fmla="*/ 71 w 101"/>
                <a:gd name="T59" fmla="*/ 122 h 103"/>
                <a:gd name="T60" fmla="*/ 84 w 101"/>
                <a:gd name="T61" fmla="*/ 120 h 103"/>
                <a:gd name="T62" fmla="*/ 94 w 101"/>
                <a:gd name="T63" fmla="*/ 114 h 103"/>
                <a:gd name="T64" fmla="*/ 102 w 101"/>
                <a:gd name="T65" fmla="*/ 106 h 103"/>
                <a:gd name="T66" fmla="*/ 109 w 101"/>
                <a:gd name="T67" fmla="*/ 95 h 103"/>
                <a:gd name="T68" fmla="*/ 115 w 101"/>
                <a:gd name="T69" fmla="*/ 86 h 103"/>
                <a:gd name="T70" fmla="*/ 120 w 101"/>
                <a:gd name="T71" fmla="*/ 75 h 103"/>
                <a:gd name="T72" fmla="*/ 120 w 101"/>
                <a:gd name="T73" fmla="*/ 61 h 103"/>
                <a:gd name="T74" fmla="*/ 58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7" y="32"/>
                  </a:lnTo>
                  <a:lnTo>
                    <a:pt x="92" y="23"/>
                  </a:lnTo>
                  <a:lnTo>
                    <a:pt x="86" y="15"/>
                  </a:lnTo>
                  <a:lnTo>
                    <a:pt x="79" y="8"/>
                  </a:lnTo>
                  <a:lnTo>
                    <a:pt x="71" y="4"/>
                  </a:lnTo>
                  <a:lnTo>
                    <a:pt x="60" y="2"/>
                  </a:lnTo>
                  <a:lnTo>
                    <a:pt x="49" y="0"/>
                  </a:lnTo>
                  <a:lnTo>
                    <a:pt x="41" y="2"/>
                  </a:lnTo>
                  <a:lnTo>
                    <a:pt x="30" y="4"/>
                  </a:lnTo>
                  <a:lnTo>
                    <a:pt x="21" y="8"/>
                  </a:lnTo>
                  <a:lnTo>
                    <a:pt x="15" y="15"/>
                  </a:lnTo>
                  <a:lnTo>
                    <a:pt x="8" y="23"/>
                  </a:lnTo>
                  <a:lnTo>
                    <a:pt x="4" y="32"/>
                  </a:lnTo>
                  <a:lnTo>
                    <a:pt x="0" y="41"/>
                  </a:lnTo>
                  <a:lnTo>
                    <a:pt x="0" y="51"/>
                  </a:lnTo>
                  <a:lnTo>
                    <a:pt x="0" y="62"/>
                  </a:lnTo>
                  <a:lnTo>
                    <a:pt x="4" y="71"/>
                  </a:lnTo>
                  <a:lnTo>
                    <a:pt x="8" y="79"/>
                  </a:lnTo>
                  <a:lnTo>
                    <a:pt x="15" y="88"/>
                  </a:lnTo>
                  <a:lnTo>
                    <a:pt x="21" y="95"/>
                  </a:lnTo>
                  <a:lnTo>
                    <a:pt x="30" y="99"/>
                  </a:lnTo>
                  <a:lnTo>
                    <a:pt x="41" y="101"/>
                  </a:lnTo>
                  <a:lnTo>
                    <a:pt x="49" y="103"/>
                  </a:lnTo>
                  <a:lnTo>
                    <a:pt x="60" y="101"/>
                  </a:lnTo>
                  <a:lnTo>
                    <a:pt x="71" y="99"/>
                  </a:lnTo>
                  <a:lnTo>
                    <a:pt x="79" y="95"/>
                  </a:lnTo>
                  <a:lnTo>
                    <a:pt x="86" y="88"/>
                  </a:lnTo>
                  <a:lnTo>
                    <a:pt x="92" y="79"/>
                  </a:lnTo>
                  <a:lnTo>
                    <a:pt x="97" y="71"/>
                  </a:lnTo>
                  <a:lnTo>
                    <a:pt x="101" y="62"/>
                  </a:lnTo>
                  <a:lnTo>
                    <a:pt x="101" y="51"/>
                  </a:lnTo>
                  <a:lnTo>
                    <a:pt x="49"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9" name="Freeform 745"/>
            <p:cNvSpPr>
              <a:spLocks/>
            </p:cNvSpPr>
            <p:nvPr/>
          </p:nvSpPr>
          <p:spPr bwMode="auto">
            <a:xfrm>
              <a:off x="1792" y="938"/>
              <a:ext cx="110" cy="113"/>
            </a:xfrm>
            <a:custGeom>
              <a:avLst/>
              <a:gdLst>
                <a:gd name="T0" fmla="*/ 120 w 101"/>
                <a:gd name="T1" fmla="*/ 61 h 103"/>
                <a:gd name="T2" fmla="*/ 120 w 101"/>
                <a:gd name="T3" fmla="*/ 61 h 103"/>
                <a:gd name="T4" fmla="*/ 120 w 101"/>
                <a:gd name="T5" fmla="*/ 49 h 103"/>
                <a:gd name="T6" fmla="*/ 115 w 101"/>
                <a:gd name="T7" fmla="*/ 38 h 103"/>
                <a:gd name="T8" fmla="*/ 109 w 101"/>
                <a:gd name="T9" fmla="*/ 27 h 103"/>
                <a:gd name="T10" fmla="*/ 102 w 101"/>
                <a:gd name="T11" fmla="*/ 18 h 103"/>
                <a:gd name="T12" fmla="*/ 94 w 101"/>
                <a:gd name="T13" fmla="*/ 10 h 103"/>
                <a:gd name="T14" fmla="*/ 84 w 101"/>
                <a:gd name="T15" fmla="*/ 4 h 103"/>
                <a:gd name="T16" fmla="*/ 71 w 101"/>
                <a:gd name="T17" fmla="*/ 2 h 103"/>
                <a:gd name="T18" fmla="*/ 58 w 101"/>
                <a:gd name="T19" fmla="*/ 0 h 103"/>
                <a:gd name="T20" fmla="*/ 58 w 101"/>
                <a:gd name="T21" fmla="*/ 0 h 103"/>
                <a:gd name="T22" fmla="*/ 49 w 101"/>
                <a:gd name="T23" fmla="*/ 2 h 103"/>
                <a:gd name="T24" fmla="*/ 36 w 101"/>
                <a:gd name="T25" fmla="*/ 4 h 103"/>
                <a:gd name="T26" fmla="*/ 25 w 101"/>
                <a:gd name="T27" fmla="*/ 10 h 103"/>
                <a:gd name="T28" fmla="*/ 17 w 101"/>
                <a:gd name="T29" fmla="*/ 18 h 103"/>
                <a:gd name="T30" fmla="*/ 10 w 101"/>
                <a:gd name="T31" fmla="*/ 27 h 103"/>
                <a:gd name="T32" fmla="*/ 4 w 101"/>
                <a:gd name="T33" fmla="*/ 38 h 103"/>
                <a:gd name="T34" fmla="*/ 0 w 101"/>
                <a:gd name="T35" fmla="*/ 49 h 103"/>
                <a:gd name="T36" fmla="*/ 0 w 101"/>
                <a:gd name="T37" fmla="*/ 61 h 103"/>
                <a:gd name="T38" fmla="*/ 0 w 101"/>
                <a:gd name="T39" fmla="*/ 61 h 103"/>
                <a:gd name="T40" fmla="*/ 0 w 101"/>
                <a:gd name="T41" fmla="*/ 75 h 103"/>
                <a:gd name="T42" fmla="*/ 4 w 101"/>
                <a:gd name="T43" fmla="*/ 86 h 103"/>
                <a:gd name="T44" fmla="*/ 10 w 101"/>
                <a:gd name="T45" fmla="*/ 95 h 103"/>
                <a:gd name="T46" fmla="*/ 17 w 101"/>
                <a:gd name="T47" fmla="*/ 106 h 103"/>
                <a:gd name="T48" fmla="*/ 25 w 101"/>
                <a:gd name="T49" fmla="*/ 114 h 103"/>
                <a:gd name="T50" fmla="*/ 36 w 101"/>
                <a:gd name="T51" fmla="*/ 120 h 103"/>
                <a:gd name="T52" fmla="*/ 49 w 101"/>
                <a:gd name="T53" fmla="*/ 122 h 103"/>
                <a:gd name="T54" fmla="*/ 58 w 101"/>
                <a:gd name="T55" fmla="*/ 124 h 103"/>
                <a:gd name="T56" fmla="*/ 58 w 101"/>
                <a:gd name="T57" fmla="*/ 124 h 103"/>
                <a:gd name="T58" fmla="*/ 71 w 101"/>
                <a:gd name="T59" fmla="*/ 122 h 103"/>
                <a:gd name="T60" fmla="*/ 84 w 101"/>
                <a:gd name="T61" fmla="*/ 120 h 103"/>
                <a:gd name="T62" fmla="*/ 94 w 101"/>
                <a:gd name="T63" fmla="*/ 114 h 103"/>
                <a:gd name="T64" fmla="*/ 102 w 101"/>
                <a:gd name="T65" fmla="*/ 106 h 103"/>
                <a:gd name="T66" fmla="*/ 109 w 101"/>
                <a:gd name="T67" fmla="*/ 95 h 103"/>
                <a:gd name="T68" fmla="*/ 115 w 101"/>
                <a:gd name="T69" fmla="*/ 86 h 103"/>
                <a:gd name="T70" fmla="*/ 120 w 101"/>
                <a:gd name="T71" fmla="*/ 75 h 103"/>
                <a:gd name="T72" fmla="*/ 120 w 101"/>
                <a:gd name="T73" fmla="*/ 61 h 103"/>
                <a:gd name="T74" fmla="*/ 58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7" y="32"/>
                  </a:lnTo>
                  <a:lnTo>
                    <a:pt x="92" y="23"/>
                  </a:lnTo>
                  <a:lnTo>
                    <a:pt x="86" y="15"/>
                  </a:lnTo>
                  <a:lnTo>
                    <a:pt x="79" y="8"/>
                  </a:lnTo>
                  <a:lnTo>
                    <a:pt x="71" y="4"/>
                  </a:lnTo>
                  <a:lnTo>
                    <a:pt x="60" y="2"/>
                  </a:lnTo>
                  <a:lnTo>
                    <a:pt x="49" y="0"/>
                  </a:lnTo>
                  <a:lnTo>
                    <a:pt x="41" y="2"/>
                  </a:lnTo>
                  <a:lnTo>
                    <a:pt x="30" y="4"/>
                  </a:lnTo>
                  <a:lnTo>
                    <a:pt x="21" y="8"/>
                  </a:lnTo>
                  <a:lnTo>
                    <a:pt x="15" y="15"/>
                  </a:lnTo>
                  <a:lnTo>
                    <a:pt x="8" y="23"/>
                  </a:lnTo>
                  <a:lnTo>
                    <a:pt x="4" y="32"/>
                  </a:lnTo>
                  <a:lnTo>
                    <a:pt x="0" y="41"/>
                  </a:lnTo>
                  <a:lnTo>
                    <a:pt x="0" y="51"/>
                  </a:lnTo>
                  <a:lnTo>
                    <a:pt x="0" y="62"/>
                  </a:lnTo>
                  <a:lnTo>
                    <a:pt x="4" y="71"/>
                  </a:lnTo>
                  <a:lnTo>
                    <a:pt x="8" y="79"/>
                  </a:lnTo>
                  <a:lnTo>
                    <a:pt x="15" y="88"/>
                  </a:lnTo>
                  <a:lnTo>
                    <a:pt x="21" y="95"/>
                  </a:lnTo>
                  <a:lnTo>
                    <a:pt x="30" y="99"/>
                  </a:lnTo>
                  <a:lnTo>
                    <a:pt x="41" y="101"/>
                  </a:lnTo>
                  <a:lnTo>
                    <a:pt x="49" y="103"/>
                  </a:lnTo>
                  <a:lnTo>
                    <a:pt x="60" y="101"/>
                  </a:lnTo>
                  <a:lnTo>
                    <a:pt x="71" y="99"/>
                  </a:lnTo>
                  <a:lnTo>
                    <a:pt x="79" y="95"/>
                  </a:lnTo>
                  <a:lnTo>
                    <a:pt x="86" y="88"/>
                  </a:lnTo>
                  <a:lnTo>
                    <a:pt x="92" y="79"/>
                  </a:lnTo>
                  <a:lnTo>
                    <a:pt x="97" y="71"/>
                  </a:lnTo>
                  <a:lnTo>
                    <a:pt x="101" y="62"/>
                  </a:lnTo>
                  <a:lnTo>
                    <a:pt x="101" y="51"/>
                  </a:lnTo>
                  <a:lnTo>
                    <a:pt x="49"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0" name="Freeform 746"/>
            <p:cNvSpPr>
              <a:spLocks/>
            </p:cNvSpPr>
            <p:nvPr/>
          </p:nvSpPr>
          <p:spPr bwMode="auto">
            <a:xfrm>
              <a:off x="2058" y="870"/>
              <a:ext cx="111" cy="110"/>
            </a:xfrm>
            <a:custGeom>
              <a:avLst/>
              <a:gdLst>
                <a:gd name="T0" fmla="*/ 121 w 102"/>
                <a:gd name="T1" fmla="*/ 62 h 101"/>
                <a:gd name="T2" fmla="*/ 121 w 102"/>
                <a:gd name="T3" fmla="*/ 62 h 101"/>
                <a:gd name="T4" fmla="*/ 121 w 102"/>
                <a:gd name="T5" fmla="*/ 49 h 101"/>
                <a:gd name="T6" fmla="*/ 116 w 102"/>
                <a:gd name="T7" fmla="*/ 36 h 101"/>
                <a:gd name="T8" fmla="*/ 110 w 102"/>
                <a:gd name="T9" fmla="*/ 26 h 101"/>
                <a:gd name="T10" fmla="*/ 103 w 102"/>
                <a:gd name="T11" fmla="*/ 17 h 101"/>
                <a:gd name="T12" fmla="*/ 95 w 102"/>
                <a:gd name="T13" fmla="*/ 11 h 101"/>
                <a:gd name="T14" fmla="*/ 85 w 102"/>
                <a:gd name="T15" fmla="*/ 4 h 101"/>
                <a:gd name="T16" fmla="*/ 72 w 102"/>
                <a:gd name="T17" fmla="*/ 0 h 101"/>
                <a:gd name="T18" fmla="*/ 62 w 102"/>
                <a:gd name="T19" fmla="*/ 0 h 101"/>
                <a:gd name="T20" fmla="*/ 62 w 102"/>
                <a:gd name="T21" fmla="*/ 0 h 101"/>
                <a:gd name="T22" fmla="*/ 49 w 102"/>
                <a:gd name="T23" fmla="*/ 0 h 101"/>
                <a:gd name="T24" fmla="*/ 37 w 102"/>
                <a:gd name="T25" fmla="*/ 4 h 101"/>
                <a:gd name="T26" fmla="*/ 26 w 102"/>
                <a:gd name="T27" fmla="*/ 11 h 101"/>
                <a:gd name="T28" fmla="*/ 19 w 102"/>
                <a:gd name="T29" fmla="*/ 17 h 101"/>
                <a:gd name="T30" fmla="*/ 11 w 102"/>
                <a:gd name="T31" fmla="*/ 26 h 101"/>
                <a:gd name="T32" fmla="*/ 5 w 102"/>
                <a:gd name="T33" fmla="*/ 36 h 101"/>
                <a:gd name="T34" fmla="*/ 3 w 102"/>
                <a:gd name="T35" fmla="*/ 49 h 101"/>
                <a:gd name="T36" fmla="*/ 0 w 102"/>
                <a:gd name="T37" fmla="*/ 62 h 101"/>
                <a:gd name="T38" fmla="*/ 0 w 102"/>
                <a:gd name="T39" fmla="*/ 62 h 101"/>
                <a:gd name="T40" fmla="*/ 3 w 102"/>
                <a:gd name="T41" fmla="*/ 71 h 101"/>
                <a:gd name="T42" fmla="*/ 5 w 102"/>
                <a:gd name="T43" fmla="*/ 84 h 101"/>
                <a:gd name="T44" fmla="*/ 11 w 102"/>
                <a:gd name="T45" fmla="*/ 95 h 101"/>
                <a:gd name="T46" fmla="*/ 19 w 102"/>
                <a:gd name="T47" fmla="*/ 102 h 101"/>
                <a:gd name="T48" fmla="*/ 26 w 102"/>
                <a:gd name="T49" fmla="*/ 110 h 101"/>
                <a:gd name="T50" fmla="*/ 37 w 102"/>
                <a:gd name="T51" fmla="*/ 115 h 101"/>
                <a:gd name="T52" fmla="*/ 49 w 102"/>
                <a:gd name="T53" fmla="*/ 120 h 101"/>
                <a:gd name="T54" fmla="*/ 62 w 102"/>
                <a:gd name="T55" fmla="*/ 120 h 101"/>
                <a:gd name="T56" fmla="*/ 62 w 102"/>
                <a:gd name="T57" fmla="*/ 120 h 101"/>
                <a:gd name="T58" fmla="*/ 72 w 102"/>
                <a:gd name="T59" fmla="*/ 120 h 101"/>
                <a:gd name="T60" fmla="*/ 85 w 102"/>
                <a:gd name="T61" fmla="*/ 115 h 101"/>
                <a:gd name="T62" fmla="*/ 95 w 102"/>
                <a:gd name="T63" fmla="*/ 110 h 101"/>
                <a:gd name="T64" fmla="*/ 103 w 102"/>
                <a:gd name="T65" fmla="*/ 102 h 101"/>
                <a:gd name="T66" fmla="*/ 110 w 102"/>
                <a:gd name="T67" fmla="*/ 95 h 101"/>
                <a:gd name="T68" fmla="*/ 116 w 102"/>
                <a:gd name="T69" fmla="*/ 84 h 101"/>
                <a:gd name="T70" fmla="*/ 121 w 102"/>
                <a:gd name="T71" fmla="*/ 71 h 101"/>
                <a:gd name="T72" fmla="*/ 121 w 102"/>
                <a:gd name="T73" fmla="*/ 62 h 101"/>
                <a:gd name="T74" fmla="*/ 62 w 102"/>
                <a:gd name="T75" fmla="*/ 62 h 101"/>
                <a:gd name="T76" fmla="*/ 121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2" y="41"/>
                  </a:lnTo>
                  <a:lnTo>
                    <a:pt x="98" y="30"/>
                  </a:lnTo>
                  <a:lnTo>
                    <a:pt x="93" y="22"/>
                  </a:lnTo>
                  <a:lnTo>
                    <a:pt x="87" y="15"/>
                  </a:lnTo>
                  <a:lnTo>
                    <a:pt x="80" y="9"/>
                  </a:lnTo>
                  <a:lnTo>
                    <a:pt x="72" y="4"/>
                  </a:lnTo>
                  <a:lnTo>
                    <a:pt x="61" y="0"/>
                  </a:lnTo>
                  <a:lnTo>
                    <a:pt x="52" y="0"/>
                  </a:lnTo>
                  <a:lnTo>
                    <a:pt x="41" y="0"/>
                  </a:lnTo>
                  <a:lnTo>
                    <a:pt x="31" y="4"/>
                  </a:lnTo>
                  <a:lnTo>
                    <a:pt x="22" y="9"/>
                  </a:lnTo>
                  <a:lnTo>
                    <a:pt x="16" y="15"/>
                  </a:lnTo>
                  <a:lnTo>
                    <a:pt x="9" y="22"/>
                  </a:lnTo>
                  <a:lnTo>
                    <a:pt x="5" y="30"/>
                  </a:lnTo>
                  <a:lnTo>
                    <a:pt x="3" y="41"/>
                  </a:lnTo>
                  <a:lnTo>
                    <a:pt x="0" y="52"/>
                  </a:lnTo>
                  <a:lnTo>
                    <a:pt x="3" y="60"/>
                  </a:lnTo>
                  <a:lnTo>
                    <a:pt x="5" y="71"/>
                  </a:lnTo>
                  <a:lnTo>
                    <a:pt x="9" y="80"/>
                  </a:lnTo>
                  <a:lnTo>
                    <a:pt x="16" y="86"/>
                  </a:lnTo>
                  <a:lnTo>
                    <a:pt x="22" y="93"/>
                  </a:lnTo>
                  <a:lnTo>
                    <a:pt x="31" y="97"/>
                  </a:lnTo>
                  <a:lnTo>
                    <a:pt x="41" y="101"/>
                  </a:lnTo>
                  <a:lnTo>
                    <a:pt x="52" y="101"/>
                  </a:lnTo>
                  <a:lnTo>
                    <a:pt x="61" y="101"/>
                  </a:lnTo>
                  <a:lnTo>
                    <a:pt x="72" y="97"/>
                  </a:lnTo>
                  <a:lnTo>
                    <a:pt x="80" y="93"/>
                  </a:lnTo>
                  <a:lnTo>
                    <a:pt x="87" y="86"/>
                  </a:lnTo>
                  <a:lnTo>
                    <a:pt x="93" y="80"/>
                  </a:lnTo>
                  <a:lnTo>
                    <a:pt x="98" y="71"/>
                  </a:lnTo>
                  <a:lnTo>
                    <a:pt x="102" y="60"/>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1" name="Freeform 747"/>
            <p:cNvSpPr>
              <a:spLocks/>
            </p:cNvSpPr>
            <p:nvPr/>
          </p:nvSpPr>
          <p:spPr bwMode="auto">
            <a:xfrm>
              <a:off x="2058" y="870"/>
              <a:ext cx="111" cy="110"/>
            </a:xfrm>
            <a:custGeom>
              <a:avLst/>
              <a:gdLst>
                <a:gd name="T0" fmla="*/ 121 w 102"/>
                <a:gd name="T1" fmla="*/ 62 h 101"/>
                <a:gd name="T2" fmla="*/ 121 w 102"/>
                <a:gd name="T3" fmla="*/ 62 h 101"/>
                <a:gd name="T4" fmla="*/ 121 w 102"/>
                <a:gd name="T5" fmla="*/ 49 h 101"/>
                <a:gd name="T6" fmla="*/ 116 w 102"/>
                <a:gd name="T7" fmla="*/ 36 h 101"/>
                <a:gd name="T8" fmla="*/ 110 w 102"/>
                <a:gd name="T9" fmla="*/ 26 h 101"/>
                <a:gd name="T10" fmla="*/ 103 w 102"/>
                <a:gd name="T11" fmla="*/ 17 h 101"/>
                <a:gd name="T12" fmla="*/ 95 w 102"/>
                <a:gd name="T13" fmla="*/ 11 h 101"/>
                <a:gd name="T14" fmla="*/ 85 w 102"/>
                <a:gd name="T15" fmla="*/ 4 h 101"/>
                <a:gd name="T16" fmla="*/ 72 w 102"/>
                <a:gd name="T17" fmla="*/ 0 h 101"/>
                <a:gd name="T18" fmla="*/ 62 w 102"/>
                <a:gd name="T19" fmla="*/ 0 h 101"/>
                <a:gd name="T20" fmla="*/ 62 w 102"/>
                <a:gd name="T21" fmla="*/ 0 h 101"/>
                <a:gd name="T22" fmla="*/ 49 w 102"/>
                <a:gd name="T23" fmla="*/ 0 h 101"/>
                <a:gd name="T24" fmla="*/ 37 w 102"/>
                <a:gd name="T25" fmla="*/ 4 h 101"/>
                <a:gd name="T26" fmla="*/ 26 w 102"/>
                <a:gd name="T27" fmla="*/ 11 h 101"/>
                <a:gd name="T28" fmla="*/ 19 w 102"/>
                <a:gd name="T29" fmla="*/ 17 h 101"/>
                <a:gd name="T30" fmla="*/ 11 w 102"/>
                <a:gd name="T31" fmla="*/ 26 h 101"/>
                <a:gd name="T32" fmla="*/ 5 w 102"/>
                <a:gd name="T33" fmla="*/ 36 h 101"/>
                <a:gd name="T34" fmla="*/ 3 w 102"/>
                <a:gd name="T35" fmla="*/ 49 h 101"/>
                <a:gd name="T36" fmla="*/ 0 w 102"/>
                <a:gd name="T37" fmla="*/ 62 h 101"/>
                <a:gd name="T38" fmla="*/ 0 w 102"/>
                <a:gd name="T39" fmla="*/ 62 h 101"/>
                <a:gd name="T40" fmla="*/ 3 w 102"/>
                <a:gd name="T41" fmla="*/ 71 h 101"/>
                <a:gd name="T42" fmla="*/ 5 w 102"/>
                <a:gd name="T43" fmla="*/ 84 h 101"/>
                <a:gd name="T44" fmla="*/ 11 w 102"/>
                <a:gd name="T45" fmla="*/ 95 h 101"/>
                <a:gd name="T46" fmla="*/ 19 w 102"/>
                <a:gd name="T47" fmla="*/ 102 h 101"/>
                <a:gd name="T48" fmla="*/ 26 w 102"/>
                <a:gd name="T49" fmla="*/ 110 h 101"/>
                <a:gd name="T50" fmla="*/ 37 w 102"/>
                <a:gd name="T51" fmla="*/ 115 h 101"/>
                <a:gd name="T52" fmla="*/ 49 w 102"/>
                <a:gd name="T53" fmla="*/ 120 h 101"/>
                <a:gd name="T54" fmla="*/ 62 w 102"/>
                <a:gd name="T55" fmla="*/ 120 h 101"/>
                <a:gd name="T56" fmla="*/ 62 w 102"/>
                <a:gd name="T57" fmla="*/ 120 h 101"/>
                <a:gd name="T58" fmla="*/ 72 w 102"/>
                <a:gd name="T59" fmla="*/ 120 h 101"/>
                <a:gd name="T60" fmla="*/ 85 w 102"/>
                <a:gd name="T61" fmla="*/ 115 h 101"/>
                <a:gd name="T62" fmla="*/ 95 w 102"/>
                <a:gd name="T63" fmla="*/ 110 h 101"/>
                <a:gd name="T64" fmla="*/ 103 w 102"/>
                <a:gd name="T65" fmla="*/ 102 h 101"/>
                <a:gd name="T66" fmla="*/ 110 w 102"/>
                <a:gd name="T67" fmla="*/ 95 h 101"/>
                <a:gd name="T68" fmla="*/ 116 w 102"/>
                <a:gd name="T69" fmla="*/ 84 h 101"/>
                <a:gd name="T70" fmla="*/ 121 w 102"/>
                <a:gd name="T71" fmla="*/ 71 h 101"/>
                <a:gd name="T72" fmla="*/ 121 w 102"/>
                <a:gd name="T73" fmla="*/ 62 h 101"/>
                <a:gd name="T74" fmla="*/ 62 w 102"/>
                <a:gd name="T75" fmla="*/ 62 h 101"/>
                <a:gd name="T76" fmla="*/ 121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2" y="41"/>
                  </a:lnTo>
                  <a:lnTo>
                    <a:pt x="98" y="30"/>
                  </a:lnTo>
                  <a:lnTo>
                    <a:pt x="93" y="22"/>
                  </a:lnTo>
                  <a:lnTo>
                    <a:pt x="87" y="15"/>
                  </a:lnTo>
                  <a:lnTo>
                    <a:pt x="80" y="9"/>
                  </a:lnTo>
                  <a:lnTo>
                    <a:pt x="72" y="4"/>
                  </a:lnTo>
                  <a:lnTo>
                    <a:pt x="61" y="0"/>
                  </a:lnTo>
                  <a:lnTo>
                    <a:pt x="52" y="0"/>
                  </a:lnTo>
                  <a:lnTo>
                    <a:pt x="41" y="0"/>
                  </a:lnTo>
                  <a:lnTo>
                    <a:pt x="31" y="4"/>
                  </a:lnTo>
                  <a:lnTo>
                    <a:pt x="22" y="9"/>
                  </a:lnTo>
                  <a:lnTo>
                    <a:pt x="16" y="15"/>
                  </a:lnTo>
                  <a:lnTo>
                    <a:pt x="9" y="22"/>
                  </a:lnTo>
                  <a:lnTo>
                    <a:pt x="5" y="30"/>
                  </a:lnTo>
                  <a:lnTo>
                    <a:pt x="3" y="41"/>
                  </a:lnTo>
                  <a:lnTo>
                    <a:pt x="0" y="52"/>
                  </a:lnTo>
                  <a:lnTo>
                    <a:pt x="3" y="60"/>
                  </a:lnTo>
                  <a:lnTo>
                    <a:pt x="5" y="71"/>
                  </a:lnTo>
                  <a:lnTo>
                    <a:pt x="9" y="80"/>
                  </a:lnTo>
                  <a:lnTo>
                    <a:pt x="16" y="86"/>
                  </a:lnTo>
                  <a:lnTo>
                    <a:pt x="22" y="93"/>
                  </a:lnTo>
                  <a:lnTo>
                    <a:pt x="31" y="97"/>
                  </a:lnTo>
                  <a:lnTo>
                    <a:pt x="41" y="101"/>
                  </a:lnTo>
                  <a:lnTo>
                    <a:pt x="52" y="101"/>
                  </a:lnTo>
                  <a:lnTo>
                    <a:pt x="61" y="101"/>
                  </a:lnTo>
                  <a:lnTo>
                    <a:pt x="72" y="97"/>
                  </a:lnTo>
                  <a:lnTo>
                    <a:pt x="80" y="93"/>
                  </a:lnTo>
                  <a:lnTo>
                    <a:pt x="87" y="86"/>
                  </a:lnTo>
                  <a:lnTo>
                    <a:pt x="93" y="80"/>
                  </a:lnTo>
                  <a:lnTo>
                    <a:pt x="98" y="71"/>
                  </a:lnTo>
                  <a:lnTo>
                    <a:pt x="102" y="60"/>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2" name="Freeform 748"/>
            <p:cNvSpPr>
              <a:spLocks/>
            </p:cNvSpPr>
            <p:nvPr/>
          </p:nvSpPr>
          <p:spPr bwMode="auto">
            <a:xfrm>
              <a:off x="2334" y="851"/>
              <a:ext cx="111" cy="110"/>
            </a:xfrm>
            <a:custGeom>
              <a:avLst/>
              <a:gdLst>
                <a:gd name="T0" fmla="*/ 122 w 101"/>
                <a:gd name="T1" fmla="*/ 58 h 101"/>
                <a:gd name="T2" fmla="*/ 122 w 101"/>
                <a:gd name="T3" fmla="*/ 58 h 101"/>
                <a:gd name="T4" fmla="*/ 122 w 101"/>
                <a:gd name="T5" fmla="*/ 49 h 101"/>
                <a:gd name="T6" fmla="*/ 120 w 101"/>
                <a:gd name="T7" fmla="*/ 36 h 101"/>
                <a:gd name="T8" fmla="*/ 112 w 101"/>
                <a:gd name="T9" fmla="*/ 25 h 101"/>
                <a:gd name="T10" fmla="*/ 107 w 101"/>
                <a:gd name="T11" fmla="*/ 17 h 101"/>
                <a:gd name="T12" fmla="*/ 97 w 101"/>
                <a:gd name="T13" fmla="*/ 10 h 101"/>
                <a:gd name="T14" fmla="*/ 86 w 101"/>
                <a:gd name="T15" fmla="*/ 4 h 101"/>
                <a:gd name="T16" fmla="*/ 76 w 101"/>
                <a:gd name="T17" fmla="*/ 0 h 101"/>
                <a:gd name="T18" fmla="*/ 63 w 101"/>
                <a:gd name="T19" fmla="*/ 0 h 101"/>
                <a:gd name="T20" fmla="*/ 63 w 101"/>
                <a:gd name="T21" fmla="*/ 0 h 101"/>
                <a:gd name="T22" fmla="*/ 49 w 101"/>
                <a:gd name="T23" fmla="*/ 0 h 101"/>
                <a:gd name="T24" fmla="*/ 38 w 101"/>
                <a:gd name="T25" fmla="*/ 4 h 101"/>
                <a:gd name="T26" fmla="*/ 29 w 101"/>
                <a:gd name="T27" fmla="*/ 10 h 101"/>
                <a:gd name="T28" fmla="*/ 18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8 w 101"/>
                <a:gd name="T47" fmla="*/ 102 h 101"/>
                <a:gd name="T48" fmla="*/ 29 w 101"/>
                <a:gd name="T49" fmla="*/ 110 h 101"/>
                <a:gd name="T50" fmla="*/ 38 w 101"/>
                <a:gd name="T51" fmla="*/ 115 h 101"/>
                <a:gd name="T52" fmla="*/ 49 w 101"/>
                <a:gd name="T53" fmla="*/ 118 h 101"/>
                <a:gd name="T54" fmla="*/ 63 w 101"/>
                <a:gd name="T55" fmla="*/ 120 h 101"/>
                <a:gd name="T56" fmla="*/ 63 w 101"/>
                <a:gd name="T57" fmla="*/ 120 h 101"/>
                <a:gd name="T58" fmla="*/ 76 w 101"/>
                <a:gd name="T59" fmla="*/ 118 h 101"/>
                <a:gd name="T60" fmla="*/ 86 w 101"/>
                <a:gd name="T61" fmla="*/ 115 h 101"/>
                <a:gd name="T62" fmla="*/ 97 w 101"/>
                <a:gd name="T63" fmla="*/ 110 h 101"/>
                <a:gd name="T64" fmla="*/ 107 w 101"/>
                <a:gd name="T65" fmla="*/ 102 h 101"/>
                <a:gd name="T66" fmla="*/ 112 w 101"/>
                <a:gd name="T67" fmla="*/ 95 h 101"/>
                <a:gd name="T68" fmla="*/ 120 w 101"/>
                <a:gd name="T69" fmla="*/ 84 h 101"/>
                <a:gd name="T70" fmla="*/ 122 w 101"/>
                <a:gd name="T71" fmla="*/ 71 h 101"/>
                <a:gd name="T72" fmla="*/ 122 w 101"/>
                <a:gd name="T73" fmla="*/ 58 h 101"/>
                <a:gd name="T74" fmla="*/ 63 w 101"/>
                <a:gd name="T75" fmla="*/ 58 h 101"/>
                <a:gd name="T76" fmla="*/ 122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9" y="30"/>
                  </a:lnTo>
                  <a:lnTo>
                    <a:pt x="93" y="21"/>
                  </a:lnTo>
                  <a:lnTo>
                    <a:pt x="88" y="15"/>
                  </a:lnTo>
                  <a:lnTo>
                    <a:pt x="80" y="8"/>
                  </a:lnTo>
                  <a:lnTo>
                    <a:pt x="71" y="4"/>
                  </a:lnTo>
                  <a:lnTo>
                    <a:pt x="63" y="0"/>
                  </a:lnTo>
                  <a:lnTo>
                    <a:pt x="52" y="0"/>
                  </a:lnTo>
                  <a:lnTo>
                    <a:pt x="41" y="0"/>
                  </a:lnTo>
                  <a:lnTo>
                    <a:pt x="32" y="4"/>
                  </a:lnTo>
                  <a:lnTo>
                    <a:pt x="24" y="8"/>
                  </a:lnTo>
                  <a:lnTo>
                    <a:pt x="15" y="15"/>
                  </a:lnTo>
                  <a:lnTo>
                    <a:pt x="9" y="21"/>
                  </a:lnTo>
                  <a:lnTo>
                    <a:pt x="4" y="30"/>
                  </a:lnTo>
                  <a:lnTo>
                    <a:pt x="2" y="41"/>
                  </a:lnTo>
                  <a:lnTo>
                    <a:pt x="0" y="49"/>
                  </a:lnTo>
                  <a:lnTo>
                    <a:pt x="2" y="60"/>
                  </a:lnTo>
                  <a:lnTo>
                    <a:pt x="4" y="71"/>
                  </a:lnTo>
                  <a:lnTo>
                    <a:pt x="9" y="80"/>
                  </a:lnTo>
                  <a:lnTo>
                    <a:pt x="15" y="86"/>
                  </a:lnTo>
                  <a:lnTo>
                    <a:pt x="24" y="93"/>
                  </a:lnTo>
                  <a:lnTo>
                    <a:pt x="32" y="97"/>
                  </a:lnTo>
                  <a:lnTo>
                    <a:pt x="41" y="99"/>
                  </a:lnTo>
                  <a:lnTo>
                    <a:pt x="52" y="101"/>
                  </a:lnTo>
                  <a:lnTo>
                    <a:pt x="63" y="99"/>
                  </a:lnTo>
                  <a:lnTo>
                    <a:pt x="71" y="97"/>
                  </a:lnTo>
                  <a:lnTo>
                    <a:pt x="80" y="93"/>
                  </a:lnTo>
                  <a:lnTo>
                    <a:pt x="88" y="86"/>
                  </a:lnTo>
                  <a:lnTo>
                    <a:pt x="93" y="80"/>
                  </a:lnTo>
                  <a:lnTo>
                    <a:pt x="99" y="71"/>
                  </a:lnTo>
                  <a:lnTo>
                    <a:pt x="101" y="60"/>
                  </a:lnTo>
                  <a:lnTo>
                    <a:pt x="101" y="49"/>
                  </a:lnTo>
                  <a:lnTo>
                    <a:pt x="52"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3" name="Freeform 749"/>
            <p:cNvSpPr>
              <a:spLocks/>
            </p:cNvSpPr>
            <p:nvPr/>
          </p:nvSpPr>
          <p:spPr bwMode="auto">
            <a:xfrm>
              <a:off x="2610" y="882"/>
              <a:ext cx="111" cy="112"/>
            </a:xfrm>
            <a:custGeom>
              <a:avLst/>
              <a:gdLst>
                <a:gd name="T0" fmla="*/ 121 w 102"/>
                <a:gd name="T1" fmla="*/ 62 h 103"/>
                <a:gd name="T2" fmla="*/ 121 w 102"/>
                <a:gd name="T3" fmla="*/ 62 h 103"/>
                <a:gd name="T4" fmla="*/ 121 w 102"/>
                <a:gd name="T5" fmla="*/ 49 h 103"/>
                <a:gd name="T6" fmla="*/ 116 w 102"/>
                <a:gd name="T7" fmla="*/ 38 h 103"/>
                <a:gd name="T8" fmla="*/ 110 w 102"/>
                <a:gd name="T9" fmla="*/ 28 h 103"/>
                <a:gd name="T10" fmla="*/ 103 w 102"/>
                <a:gd name="T11" fmla="*/ 17 h 103"/>
                <a:gd name="T12" fmla="*/ 95 w 102"/>
                <a:gd name="T13" fmla="*/ 10 h 103"/>
                <a:gd name="T14" fmla="*/ 85 w 102"/>
                <a:gd name="T15" fmla="*/ 4 h 103"/>
                <a:gd name="T16" fmla="*/ 72 w 102"/>
                <a:gd name="T17" fmla="*/ 0 h 103"/>
                <a:gd name="T18" fmla="*/ 62 w 102"/>
                <a:gd name="T19" fmla="*/ 0 h 103"/>
                <a:gd name="T20" fmla="*/ 62 w 102"/>
                <a:gd name="T21" fmla="*/ 0 h 103"/>
                <a:gd name="T22" fmla="*/ 49 w 102"/>
                <a:gd name="T23" fmla="*/ 0 h 103"/>
                <a:gd name="T24" fmla="*/ 37 w 102"/>
                <a:gd name="T25" fmla="*/ 4 h 103"/>
                <a:gd name="T26" fmla="*/ 26 w 102"/>
                <a:gd name="T27" fmla="*/ 10 h 103"/>
                <a:gd name="T28" fmla="*/ 19 w 102"/>
                <a:gd name="T29" fmla="*/ 17 h 103"/>
                <a:gd name="T30" fmla="*/ 11 w 102"/>
                <a:gd name="T31" fmla="*/ 28 h 103"/>
                <a:gd name="T32" fmla="*/ 5 w 102"/>
                <a:gd name="T33" fmla="*/ 38 h 103"/>
                <a:gd name="T34" fmla="*/ 0 w 102"/>
                <a:gd name="T35" fmla="*/ 49 h 103"/>
                <a:gd name="T36" fmla="*/ 0 w 102"/>
                <a:gd name="T37" fmla="*/ 62 h 103"/>
                <a:gd name="T38" fmla="*/ 0 w 102"/>
                <a:gd name="T39" fmla="*/ 62 h 103"/>
                <a:gd name="T40" fmla="*/ 0 w 102"/>
                <a:gd name="T41" fmla="*/ 73 h 103"/>
                <a:gd name="T42" fmla="*/ 5 w 102"/>
                <a:gd name="T43" fmla="*/ 84 h 103"/>
                <a:gd name="T44" fmla="*/ 11 w 102"/>
                <a:gd name="T45" fmla="*/ 95 h 103"/>
                <a:gd name="T46" fmla="*/ 19 w 102"/>
                <a:gd name="T47" fmla="*/ 104 h 103"/>
                <a:gd name="T48" fmla="*/ 26 w 102"/>
                <a:gd name="T49" fmla="*/ 110 h 103"/>
                <a:gd name="T50" fmla="*/ 37 w 102"/>
                <a:gd name="T51" fmla="*/ 117 h 103"/>
                <a:gd name="T52" fmla="*/ 49 w 102"/>
                <a:gd name="T53" fmla="*/ 120 h 103"/>
                <a:gd name="T54" fmla="*/ 62 w 102"/>
                <a:gd name="T55" fmla="*/ 122 h 103"/>
                <a:gd name="T56" fmla="*/ 62 w 102"/>
                <a:gd name="T57" fmla="*/ 122 h 103"/>
                <a:gd name="T58" fmla="*/ 72 w 102"/>
                <a:gd name="T59" fmla="*/ 120 h 103"/>
                <a:gd name="T60" fmla="*/ 85 w 102"/>
                <a:gd name="T61" fmla="*/ 117 h 103"/>
                <a:gd name="T62" fmla="*/ 95 w 102"/>
                <a:gd name="T63" fmla="*/ 110 h 103"/>
                <a:gd name="T64" fmla="*/ 103 w 102"/>
                <a:gd name="T65" fmla="*/ 104 h 103"/>
                <a:gd name="T66" fmla="*/ 110 w 102"/>
                <a:gd name="T67" fmla="*/ 95 h 103"/>
                <a:gd name="T68" fmla="*/ 116 w 102"/>
                <a:gd name="T69" fmla="*/ 84 h 103"/>
                <a:gd name="T70" fmla="*/ 121 w 102"/>
                <a:gd name="T71" fmla="*/ 73 h 103"/>
                <a:gd name="T72" fmla="*/ 121 w 102"/>
                <a:gd name="T73" fmla="*/ 62 h 103"/>
                <a:gd name="T74" fmla="*/ 62 w 102"/>
                <a:gd name="T75" fmla="*/ 62 h 103"/>
                <a:gd name="T76" fmla="*/ 121 w 102"/>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8" y="32"/>
                  </a:lnTo>
                  <a:lnTo>
                    <a:pt x="93" y="24"/>
                  </a:lnTo>
                  <a:lnTo>
                    <a:pt x="87" y="15"/>
                  </a:lnTo>
                  <a:lnTo>
                    <a:pt x="80" y="8"/>
                  </a:lnTo>
                  <a:lnTo>
                    <a:pt x="72" y="4"/>
                  </a:lnTo>
                  <a:lnTo>
                    <a:pt x="61" y="0"/>
                  </a:lnTo>
                  <a:lnTo>
                    <a:pt x="52" y="0"/>
                  </a:lnTo>
                  <a:lnTo>
                    <a:pt x="41" y="0"/>
                  </a:lnTo>
                  <a:lnTo>
                    <a:pt x="31" y="4"/>
                  </a:lnTo>
                  <a:lnTo>
                    <a:pt x="22" y="8"/>
                  </a:lnTo>
                  <a:lnTo>
                    <a:pt x="16" y="15"/>
                  </a:lnTo>
                  <a:lnTo>
                    <a:pt x="9" y="24"/>
                  </a:lnTo>
                  <a:lnTo>
                    <a:pt x="5" y="32"/>
                  </a:lnTo>
                  <a:lnTo>
                    <a:pt x="0" y="41"/>
                  </a:lnTo>
                  <a:lnTo>
                    <a:pt x="0" y="52"/>
                  </a:lnTo>
                  <a:lnTo>
                    <a:pt x="0" y="62"/>
                  </a:lnTo>
                  <a:lnTo>
                    <a:pt x="5" y="71"/>
                  </a:lnTo>
                  <a:lnTo>
                    <a:pt x="9" y="80"/>
                  </a:lnTo>
                  <a:lnTo>
                    <a:pt x="16" y="88"/>
                  </a:lnTo>
                  <a:lnTo>
                    <a:pt x="22" y="93"/>
                  </a:lnTo>
                  <a:lnTo>
                    <a:pt x="31" y="99"/>
                  </a:lnTo>
                  <a:lnTo>
                    <a:pt x="41" y="101"/>
                  </a:lnTo>
                  <a:lnTo>
                    <a:pt x="52" y="103"/>
                  </a:lnTo>
                  <a:lnTo>
                    <a:pt x="61" y="101"/>
                  </a:lnTo>
                  <a:lnTo>
                    <a:pt x="72" y="99"/>
                  </a:lnTo>
                  <a:lnTo>
                    <a:pt x="80" y="93"/>
                  </a:lnTo>
                  <a:lnTo>
                    <a:pt x="87" y="88"/>
                  </a:lnTo>
                  <a:lnTo>
                    <a:pt x="93" y="80"/>
                  </a:lnTo>
                  <a:lnTo>
                    <a:pt x="98" y="71"/>
                  </a:lnTo>
                  <a:lnTo>
                    <a:pt x="102" y="62"/>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4" name="Freeform 750"/>
            <p:cNvSpPr>
              <a:spLocks/>
            </p:cNvSpPr>
            <p:nvPr/>
          </p:nvSpPr>
          <p:spPr bwMode="auto">
            <a:xfrm>
              <a:off x="2610" y="882"/>
              <a:ext cx="111" cy="112"/>
            </a:xfrm>
            <a:custGeom>
              <a:avLst/>
              <a:gdLst>
                <a:gd name="T0" fmla="*/ 121 w 102"/>
                <a:gd name="T1" fmla="*/ 62 h 103"/>
                <a:gd name="T2" fmla="*/ 121 w 102"/>
                <a:gd name="T3" fmla="*/ 62 h 103"/>
                <a:gd name="T4" fmla="*/ 121 w 102"/>
                <a:gd name="T5" fmla="*/ 49 h 103"/>
                <a:gd name="T6" fmla="*/ 116 w 102"/>
                <a:gd name="T7" fmla="*/ 38 h 103"/>
                <a:gd name="T8" fmla="*/ 110 w 102"/>
                <a:gd name="T9" fmla="*/ 28 h 103"/>
                <a:gd name="T10" fmla="*/ 103 w 102"/>
                <a:gd name="T11" fmla="*/ 17 h 103"/>
                <a:gd name="T12" fmla="*/ 95 w 102"/>
                <a:gd name="T13" fmla="*/ 10 h 103"/>
                <a:gd name="T14" fmla="*/ 85 w 102"/>
                <a:gd name="T15" fmla="*/ 4 h 103"/>
                <a:gd name="T16" fmla="*/ 72 w 102"/>
                <a:gd name="T17" fmla="*/ 0 h 103"/>
                <a:gd name="T18" fmla="*/ 62 w 102"/>
                <a:gd name="T19" fmla="*/ 0 h 103"/>
                <a:gd name="T20" fmla="*/ 62 w 102"/>
                <a:gd name="T21" fmla="*/ 0 h 103"/>
                <a:gd name="T22" fmla="*/ 49 w 102"/>
                <a:gd name="T23" fmla="*/ 0 h 103"/>
                <a:gd name="T24" fmla="*/ 37 w 102"/>
                <a:gd name="T25" fmla="*/ 4 h 103"/>
                <a:gd name="T26" fmla="*/ 26 w 102"/>
                <a:gd name="T27" fmla="*/ 10 h 103"/>
                <a:gd name="T28" fmla="*/ 19 w 102"/>
                <a:gd name="T29" fmla="*/ 17 h 103"/>
                <a:gd name="T30" fmla="*/ 11 w 102"/>
                <a:gd name="T31" fmla="*/ 28 h 103"/>
                <a:gd name="T32" fmla="*/ 5 w 102"/>
                <a:gd name="T33" fmla="*/ 38 h 103"/>
                <a:gd name="T34" fmla="*/ 0 w 102"/>
                <a:gd name="T35" fmla="*/ 49 h 103"/>
                <a:gd name="T36" fmla="*/ 0 w 102"/>
                <a:gd name="T37" fmla="*/ 62 h 103"/>
                <a:gd name="T38" fmla="*/ 0 w 102"/>
                <a:gd name="T39" fmla="*/ 62 h 103"/>
                <a:gd name="T40" fmla="*/ 0 w 102"/>
                <a:gd name="T41" fmla="*/ 73 h 103"/>
                <a:gd name="T42" fmla="*/ 5 w 102"/>
                <a:gd name="T43" fmla="*/ 84 h 103"/>
                <a:gd name="T44" fmla="*/ 11 w 102"/>
                <a:gd name="T45" fmla="*/ 95 h 103"/>
                <a:gd name="T46" fmla="*/ 19 w 102"/>
                <a:gd name="T47" fmla="*/ 104 h 103"/>
                <a:gd name="T48" fmla="*/ 26 w 102"/>
                <a:gd name="T49" fmla="*/ 110 h 103"/>
                <a:gd name="T50" fmla="*/ 37 w 102"/>
                <a:gd name="T51" fmla="*/ 117 h 103"/>
                <a:gd name="T52" fmla="*/ 49 w 102"/>
                <a:gd name="T53" fmla="*/ 120 h 103"/>
                <a:gd name="T54" fmla="*/ 62 w 102"/>
                <a:gd name="T55" fmla="*/ 122 h 103"/>
                <a:gd name="T56" fmla="*/ 62 w 102"/>
                <a:gd name="T57" fmla="*/ 122 h 103"/>
                <a:gd name="T58" fmla="*/ 72 w 102"/>
                <a:gd name="T59" fmla="*/ 120 h 103"/>
                <a:gd name="T60" fmla="*/ 85 w 102"/>
                <a:gd name="T61" fmla="*/ 117 h 103"/>
                <a:gd name="T62" fmla="*/ 95 w 102"/>
                <a:gd name="T63" fmla="*/ 110 h 103"/>
                <a:gd name="T64" fmla="*/ 103 w 102"/>
                <a:gd name="T65" fmla="*/ 104 h 103"/>
                <a:gd name="T66" fmla="*/ 110 w 102"/>
                <a:gd name="T67" fmla="*/ 95 h 103"/>
                <a:gd name="T68" fmla="*/ 116 w 102"/>
                <a:gd name="T69" fmla="*/ 84 h 103"/>
                <a:gd name="T70" fmla="*/ 121 w 102"/>
                <a:gd name="T71" fmla="*/ 73 h 103"/>
                <a:gd name="T72" fmla="*/ 121 w 102"/>
                <a:gd name="T73" fmla="*/ 62 h 103"/>
                <a:gd name="T74" fmla="*/ 62 w 102"/>
                <a:gd name="T75" fmla="*/ 62 h 103"/>
                <a:gd name="T76" fmla="*/ 121 w 102"/>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8" y="32"/>
                  </a:lnTo>
                  <a:lnTo>
                    <a:pt x="93" y="24"/>
                  </a:lnTo>
                  <a:lnTo>
                    <a:pt x="87" y="15"/>
                  </a:lnTo>
                  <a:lnTo>
                    <a:pt x="80" y="8"/>
                  </a:lnTo>
                  <a:lnTo>
                    <a:pt x="72" y="4"/>
                  </a:lnTo>
                  <a:lnTo>
                    <a:pt x="61" y="0"/>
                  </a:lnTo>
                  <a:lnTo>
                    <a:pt x="52" y="0"/>
                  </a:lnTo>
                  <a:lnTo>
                    <a:pt x="41" y="0"/>
                  </a:lnTo>
                  <a:lnTo>
                    <a:pt x="31" y="4"/>
                  </a:lnTo>
                  <a:lnTo>
                    <a:pt x="22" y="8"/>
                  </a:lnTo>
                  <a:lnTo>
                    <a:pt x="16" y="15"/>
                  </a:lnTo>
                  <a:lnTo>
                    <a:pt x="9" y="24"/>
                  </a:lnTo>
                  <a:lnTo>
                    <a:pt x="5" y="32"/>
                  </a:lnTo>
                  <a:lnTo>
                    <a:pt x="0" y="41"/>
                  </a:lnTo>
                  <a:lnTo>
                    <a:pt x="0" y="52"/>
                  </a:lnTo>
                  <a:lnTo>
                    <a:pt x="0" y="62"/>
                  </a:lnTo>
                  <a:lnTo>
                    <a:pt x="5" y="71"/>
                  </a:lnTo>
                  <a:lnTo>
                    <a:pt x="9" y="80"/>
                  </a:lnTo>
                  <a:lnTo>
                    <a:pt x="16" y="88"/>
                  </a:lnTo>
                  <a:lnTo>
                    <a:pt x="22" y="93"/>
                  </a:lnTo>
                  <a:lnTo>
                    <a:pt x="31" y="99"/>
                  </a:lnTo>
                  <a:lnTo>
                    <a:pt x="41" y="101"/>
                  </a:lnTo>
                  <a:lnTo>
                    <a:pt x="52" y="103"/>
                  </a:lnTo>
                  <a:lnTo>
                    <a:pt x="61" y="101"/>
                  </a:lnTo>
                  <a:lnTo>
                    <a:pt x="72" y="99"/>
                  </a:lnTo>
                  <a:lnTo>
                    <a:pt x="80" y="93"/>
                  </a:lnTo>
                  <a:lnTo>
                    <a:pt x="87" y="88"/>
                  </a:lnTo>
                  <a:lnTo>
                    <a:pt x="93" y="80"/>
                  </a:lnTo>
                  <a:lnTo>
                    <a:pt x="98" y="71"/>
                  </a:lnTo>
                  <a:lnTo>
                    <a:pt x="102" y="62"/>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5" name="Freeform 751"/>
            <p:cNvSpPr>
              <a:spLocks/>
            </p:cNvSpPr>
            <p:nvPr/>
          </p:nvSpPr>
          <p:spPr bwMode="auto">
            <a:xfrm>
              <a:off x="2872" y="961"/>
              <a:ext cx="114" cy="114"/>
            </a:xfrm>
            <a:custGeom>
              <a:avLst/>
              <a:gdLst>
                <a:gd name="T0" fmla="*/ 125 w 104"/>
                <a:gd name="T1" fmla="*/ 62 h 104"/>
                <a:gd name="T2" fmla="*/ 125 w 104"/>
                <a:gd name="T3" fmla="*/ 62 h 104"/>
                <a:gd name="T4" fmla="*/ 123 w 104"/>
                <a:gd name="T5" fmla="*/ 49 h 104"/>
                <a:gd name="T6" fmla="*/ 119 w 104"/>
                <a:gd name="T7" fmla="*/ 39 h 104"/>
                <a:gd name="T8" fmla="*/ 114 w 104"/>
                <a:gd name="T9" fmla="*/ 29 h 104"/>
                <a:gd name="T10" fmla="*/ 107 w 104"/>
                <a:gd name="T11" fmla="*/ 18 h 104"/>
                <a:gd name="T12" fmla="*/ 96 w 104"/>
                <a:gd name="T13" fmla="*/ 11 h 104"/>
                <a:gd name="T14" fmla="*/ 86 w 104"/>
                <a:gd name="T15" fmla="*/ 4 h 104"/>
                <a:gd name="T16" fmla="*/ 76 w 104"/>
                <a:gd name="T17" fmla="*/ 2 h 104"/>
                <a:gd name="T18" fmla="*/ 62 w 104"/>
                <a:gd name="T19" fmla="*/ 0 h 104"/>
                <a:gd name="T20" fmla="*/ 62 w 104"/>
                <a:gd name="T21" fmla="*/ 0 h 104"/>
                <a:gd name="T22" fmla="*/ 49 w 104"/>
                <a:gd name="T23" fmla="*/ 2 h 104"/>
                <a:gd name="T24" fmla="*/ 38 w 104"/>
                <a:gd name="T25" fmla="*/ 4 h 104"/>
                <a:gd name="T26" fmla="*/ 29 w 104"/>
                <a:gd name="T27" fmla="*/ 11 h 104"/>
                <a:gd name="T28" fmla="*/ 18 w 104"/>
                <a:gd name="T29" fmla="*/ 18 h 104"/>
                <a:gd name="T30" fmla="*/ 11 w 104"/>
                <a:gd name="T31" fmla="*/ 29 h 104"/>
                <a:gd name="T32" fmla="*/ 4 w 104"/>
                <a:gd name="T33" fmla="*/ 39 h 104"/>
                <a:gd name="T34" fmla="*/ 2 w 104"/>
                <a:gd name="T35" fmla="*/ 49 h 104"/>
                <a:gd name="T36" fmla="*/ 0 w 104"/>
                <a:gd name="T37" fmla="*/ 62 h 104"/>
                <a:gd name="T38" fmla="*/ 0 w 104"/>
                <a:gd name="T39" fmla="*/ 62 h 104"/>
                <a:gd name="T40" fmla="*/ 2 w 104"/>
                <a:gd name="T41" fmla="*/ 76 h 104"/>
                <a:gd name="T42" fmla="*/ 4 w 104"/>
                <a:gd name="T43" fmla="*/ 86 h 104"/>
                <a:gd name="T44" fmla="*/ 11 w 104"/>
                <a:gd name="T45" fmla="*/ 96 h 104"/>
                <a:gd name="T46" fmla="*/ 18 w 104"/>
                <a:gd name="T47" fmla="*/ 107 h 104"/>
                <a:gd name="T48" fmla="*/ 29 w 104"/>
                <a:gd name="T49" fmla="*/ 114 h 104"/>
                <a:gd name="T50" fmla="*/ 38 w 104"/>
                <a:gd name="T51" fmla="*/ 119 h 104"/>
                <a:gd name="T52" fmla="*/ 49 w 104"/>
                <a:gd name="T53" fmla="*/ 123 h 104"/>
                <a:gd name="T54" fmla="*/ 62 w 104"/>
                <a:gd name="T55" fmla="*/ 125 h 104"/>
                <a:gd name="T56" fmla="*/ 62 w 104"/>
                <a:gd name="T57" fmla="*/ 125 h 104"/>
                <a:gd name="T58" fmla="*/ 76 w 104"/>
                <a:gd name="T59" fmla="*/ 123 h 104"/>
                <a:gd name="T60" fmla="*/ 86 w 104"/>
                <a:gd name="T61" fmla="*/ 119 h 104"/>
                <a:gd name="T62" fmla="*/ 96 w 104"/>
                <a:gd name="T63" fmla="*/ 114 h 104"/>
                <a:gd name="T64" fmla="*/ 107 w 104"/>
                <a:gd name="T65" fmla="*/ 107 h 104"/>
                <a:gd name="T66" fmla="*/ 114 w 104"/>
                <a:gd name="T67" fmla="*/ 96 h 104"/>
                <a:gd name="T68" fmla="*/ 119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99" y="33"/>
                  </a:lnTo>
                  <a:lnTo>
                    <a:pt x="95" y="24"/>
                  </a:lnTo>
                  <a:lnTo>
                    <a:pt x="89" y="15"/>
                  </a:lnTo>
                  <a:lnTo>
                    <a:pt x="80" y="9"/>
                  </a:lnTo>
                  <a:lnTo>
                    <a:pt x="71" y="4"/>
                  </a:lnTo>
                  <a:lnTo>
                    <a:pt x="63" y="2"/>
                  </a:lnTo>
                  <a:lnTo>
                    <a:pt x="52" y="0"/>
                  </a:lnTo>
                  <a:lnTo>
                    <a:pt x="41" y="2"/>
                  </a:lnTo>
                  <a:lnTo>
                    <a:pt x="32" y="4"/>
                  </a:lnTo>
                  <a:lnTo>
                    <a:pt x="24" y="9"/>
                  </a:lnTo>
                  <a:lnTo>
                    <a:pt x="15" y="15"/>
                  </a:lnTo>
                  <a:lnTo>
                    <a:pt x="9" y="24"/>
                  </a:lnTo>
                  <a:lnTo>
                    <a:pt x="4" y="33"/>
                  </a:lnTo>
                  <a:lnTo>
                    <a:pt x="2" y="41"/>
                  </a:lnTo>
                  <a:lnTo>
                    <a:pt x="0" y="52"/>
                  </a:lnTo>
                  <a:lnTo>
                    <a:pt x="2" y="63"/>
                  </a:lnTo>
                  <a:lnTo>
                    <a:pt x="4" y="71"/>
                  </a:lnTo>
                  <a:lnTo>
                    <a:pt x="9" y="80"/>
                  </a:lnTo>
                  <a:lnTo>
                    <a:pt x="15" y="89"/>
                  </a:lnTo>
                  <a:lnTo>
                    <a:pt x="24" y="95"/>
                  </a:lnTo>
                  <a:lnTo>
                    <a:pt x="32" y="99"/>
                  </a:lnTo>
                  <a:lnTo>
                    <a:pt x="41" y="102"/>
                  </a:lnTo>
                  <a:lnTo>
                    <a:pt x="52" y="104"/>
                  </a:lnTo>
                  <a:lnTo>
                    <a:pt x="63" y="102"/>
                  </a:lnTo>
                  <a:lnTo>
                    <a:pt x="71" y="99"/>
                  </a:lnTo>
                  <a:lnTo>
                    <a:pt x="80" y="95"/>
                  </a:lnTo>
                  <a:lnTo>
                    <a:pt x="89" y="89"/>
                  </a:lnTo>
                  <a:lnTo>
                    <a:pt x="95" y="80"/>
                  </a:lnTo>
                  <a:lnTo>
                    <a:pt x="99" y="71"/>
                  </a:lnTo>
                  <a:lnTo>
                    <a:pt x="102" y="63"/>
                  </a:lnTo>
                  <a:lnTo>
                    <a:pt x="104" y="52"/>
                  </a:lnTo>
                  <a:lnTo>
                    <a:pt x="52" y="52"/>
                  </a:lnTo>
                  <a:lnTo>
                    <a:pt x="104"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6" name="Freeform 752"/>
            <p:cNvSpPr>
              <a:spLocks/>
            </p:cNvSpPr>
            <p:nvPr/>
          </p:nvSpPr>
          <p:spPr bwMode="auto">
            <a:xfrm>
              <a:off x="2872" y="961"/>
              <a:ext cx="114" cy="114"/>
            </a:xfrm>
            <a:custGeom>
              <a:avLst/>
              <a:gdLst>
                <a:gd name="T0" fmla="*/ 125 w 104"/>
                <a:gd name="T1" fmla="*/ 62 h 104"/>
                <a:gd name="T2" fmla="*/ 125 w 104"/>
                <a:gd name="T3" fmla="*/ 62 h 104"/>
                <a:gd name="T4" fmla="*/ 123 w 104"/>
                <a:gd name="T5" fmla="*/ 49 h 104"/>
                <a:gd name="T6" fmla="*/ 119 w 104"/>
                <a:gd name="T7" fmla="*/ 39 h 104"/>
                <a:gd name="T8" fmla="*/ 114 w 104"/>
                <a:gd name="T9" fmla="*/ 29 h 104"/>
                <a:gd name="T10" fmla="*/ 107 w 104"/>
                <a:gd name="T11" fmla="*/ 18 h 104"/>
                <a:gd name="T12" fmla="*/ 96 w 104"/>
                <a:gd name="T13" fmla="*/ 11 h 104"/>
                <a:gd name="T14" fmla="*/ 86 w 104"/>
                <a:gd name="T15" fmla="*/ 4 h 104"/>
                <a:gd name="T16" fmla="*/ 76 w 104"/>
                <a:gd name="T17" fmla="*/ 2 h 104"/>
                <a:gd name="T18" fmla="*/ 62 w 104"/>
                <a:gd name="T19" fmla="*/ 0 h 104"/>
                <a:gd name="T20" fmla="*/ 62 w 104"/>
                <a:gd name="T21" fmla="*/ 0 h 104"/>
                <a:gd name="T22" fmla="*/ 49 w 104"/>
                <a:gd name="T23" fmla="*/ 2 h 104"/>
                <a:gd name="T24" fmla="*/ 38 w 104"/>
                <a:gd name="T25" fmla="*/ 4 h 104"/>
                <a:gd name="T26" fmla="*/ 29 w 104"/>
                <a:gd name="T27" fmla="*/ 11 h 104"/>
                <a:gd name="T28" fmla="*/ 18 w 104"/>
                <a:gd name="T29" fmla="*/ 18 h 104"/>
                <a:gd name="T30" fmla="*/ 11 w 104"/>
                <a:gd name="T31" fmla="*/ 29 h 104"/>
                <a:gd name="T32" fmla="*/ 4 w 104"/>
                <a:gd name="T33" fmla="*/ 39 h 104"/>
                <a:gd name="T34" fmla="*/ 2 w 104"/>
                <a:gd name="T35" fmla="*/ 49 h 104"/>
                <a:gd name="T36" fmla="*/ 0 w 104"/>
                <a:gd name="T37" fmla="*/ 62 h 104"/>
                <a:gd name="T38" fmla="*/ 0 w 104"/>
                <a:gd name="T39" fmla="*/ 62 h 104"/>
                <a:gd name="T40" fmla="*/ 2 w 104"/>
                <a:gd name="T41" fmla="*/ 76 h 104"/>
                <a:gd name="T42" fmla="*/ 4 w 104"/>
                <a:gd name="T43" fmla="*/ 86 h 104"/>
                <a:gd name="T44" fmla="*/ 11 w 104"/>
                <a:gd name="T45" fmla="*/ 96 h 104"/>
                <a:gd name="T46" fmla="*/ 18 w 104"/>
                <a:gd name="T47" fmla="*/ 107 h 104"/>
                <a:gd name="T48" fmla="*/ 29 w 104"/>
                <a:gd name="T49" fmla="*/ 114 h 104"/>
                <a:gd name="T50" fmla="*/ 38 w 104"/>
                <a:gd name="T51" fmla="*/ 119 h 104"/>
                <a:gd name="T52" fmla="*/ 49 w 104"/>
                <a:gd name="T53" fmla="*/ 123 h 104"/>
                <a:gd name="T54" fmla="*/ 62 w 104"/>
                <a:gd name="T55" fmla="*/ 125 h 104"/>
                <a:gd name="T56" fmla="*/ 62 w 104"/>
                <a:gd name="T57" fmla="*/ 125 h 104"/>
                <a:gd name="T58" fmla="*/ 76 w 104"/>
                <a:gd name="T59" fmla="*/ 123 h 104"/>
                <a:gd name="T60" fmla="*/ 86 w 104"/>
                <a:gd name="T61" fmla="*/ 119 h 104"/>
                <a:gd name="T62" fmla="*/ 96 w 104"/>
                <a:gd name="T63" fmla="*/ 114 h 104"/>
                <a:gd name="T64" fmla="*/ 107 w 104"/>
                <a:gd name="T65" fmla="*/ 107 h 104"/>
                <a:gd name="T66" fmla="*/ 114 w 104"/>
                <a:gd name="T67" fmla="*/ 96 h 104"/>
                <a:gd name="T68" fmla="*/ 119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99" y="33"/>
                  </a:lnTo>
                  <a:lnTo>
                    <a:pt x="95" y="24"/>
                  </a:lnTo>
                  <a:lnTo>
                    <a:pt x="89" y="15"/>
                  </a:lnTo>
                  <a:lnTo>
                    <a:pt x="80" y="9"/>
                  </a:lnTo>
                  <a:lnTo>
                    <a:pt x="71" y="4"/>
                  </a:lnTo>
                  <a:lnTo>
                    <a:pt x="63" y="2"/>
                  </a:lnTo>
                  <a:lnTo>
                    <a:pt x="52" y="0"/>
                  </a:lnTo>
                  <a:lnTo>
                    <a:pt x="41" y="2"/>
                  </a:lnTo>
                  <a:lnTo>
                    <a:pt x="32" y="4"/>
                  </a:lnTo>
                  <a:lnTo>
                    <a:pt x="24" y="9"/>
                  </a:lnTo>
                  <a:lnTo>
                    <a:pt x="15" y="15"/>
                  </a:lnTo>
                  <a:lnTo>
                    <a:pt x="9" y="24"/>
                  </a:lnTo>
                  <a:lnTo>
                    <a:pt x="4" y="33"/>
                  </a:lnTo>
                  <a:lnTo>
                    <a:pt x="2" y="41"/>
                  </a:lnTo>
                  <a:lnTo>
                    <a:pt x="0" y="52"/>
                  </a:lnTo>
                  <a:lnTo>
                    <a:pt x="2" y="63"/>
                  </a:lnTo>
                  <a:lnTo>
                    <a:pt x="4" y="71"/>
                  </a:lnTo>
                  <a:lnTo>
                    <a:pt x="9" y="80"/>
                  </a:lnTo>
                  <a:lnTo>
                    <a:pt x="15" y="89"/>
                  </a:lnTo>
                  <a:lnTo>
                    <a:pt x="24" y="95"/>
                  </a:lnTo>
                  <a:lnTo>
                    <a:pt x="32" y="99"/>
                  </a:lnTo>
                  <a:lnTo>
                    <a:pt x="41" y="102"/>
                  </a:lnTo>
                  <a:lnTo>
                    <a:pt x="52" y="104"/>
                  </a:lnTo>
                  <a:lnTo>
                    <a:pt x="63" y="102"/>
                  </a:lnTo>
                  <a:lnTo>
                    <a:pt x="71" y="99"/>
                  </a:lnTo>
                  <a:lnTo>
                    <a:pt x="80" y="95"/>
                  </a:lnTo>
                  <a:lnTo>
                    <a:pt x="89" y="89"/>
                  </a:lnTo>
                  <a:lnTo>
                    <a:pt x="95" y="80"/>
                  </a:lnTo>
                  <a:lnTo>
                    <a:pt x="99"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7" name="Freeform 753"/>
            <p:cNvSpPr>
              <a:spLocks/>
            </p:cNvSpPr>
            <p:nvPr/>
          </p:nvSpPr>
          <p:spPr bwMode="auto">
            <a:xfrm>
              <a:off x="1317" y="1523"/>
              <a:ext cx="111" cy="114"/>
            </a:xfrm>
            <a:custGeom>
              <a:avLst/>
              <a:gdLst>
                <a:gd name="T0" fmla="*/ 122 w 101"/>
                <a:gd name="T1" fmla="*/ 62 h 104"/>
                <a:gd name="T2" fmla="*/ 122 w 101"/>
                <a:gd name="T3" fmla="*/ 62 h 104"/>
                <a:gd name="T4" fmla="*/ 122 w 101"/>
                <a:gd name="T5" fmla="*/ 49 h 104"/>
                <a:gd name="T6" fmla="*/ 118 w 101"/>
                <a:gd name="T7" fmla="*/ 38 h 104"/>
                <a:gd name="T8" fmla="*/ 111 w 101"/>
                <a:gd name="T9" fmla="*/ 29 h 104"/>
                <a:gd name="T10" fmla="*/ 104 w 101"/>
                <a:gd name="T11" fmla="*/ 18 h 104"/>
                <a:gd name="T12" fmla="*/ 97 w 101"/>
                <a:gd name="T13" fmla="*/ 11 h 104"/>
                <a:gd name="T14" fmla="*/ 86 w 101"/>
                <a:gd name="T15" fmla="*/ 4 h 104"/>
                <a:gd name="T16" fmla="*/ 73 w 101"/>
                <a:gd name="T17" fmla="*/ 2 h 104"/>
                <a:gd name="T18" fmla="*/ 59 w 101"/>
                <a:gd name="T19" fmla="*/ 0 h 104"/>
                <a:gd name="T20" fmla="*/ 59 w 101"/>
                <a:gd name="T21" fmla="*/ 0 h 104"/>
                <a:gd name="T22" fmla="*/ 49 w 101"/>
                <a:gd name="T23" fmla="*/ 2 h 104"/>
                <a:gd name="T24" fmla="*/ 36 w 101"/>
                <a:gd name="T25" fmla="*/ 4 h 104"/>
                <a:gd name="T26" fmla="*/ 25 w 101"/>
                <a:gd name="T27" fmla="*/ 11 h 104"/>
                <a:gd name="T28" fmla="*/ 18 w 101"/>
                <a:gd name="T29" fmla="*/ 18 h 104"/>
                <a:gd name="T30" fmla="*/ 10 w 101"/>
                <a:gd name="T31" fmla="*/ 29 h 104"/>
                <a:gd name="T32" fmla="*/ 4 w 101"/>
                <a:gd name="T33" fmla="*/ 38 h 104"/>
                <a:gd name="T34" fmla="*/ 0 w 101"/>
                <a:gd name="T35" fmla="*/ 49 h 104"/>
                <a:gd name="T36" fmla="*/ 0 w 101"/>
                <a:gd name="T37" fmla="*/ 62 h 104"/>
                <a:gd name="T38" fmla="*/ 0 w 101"/>
                <a:gd name="T39" fmla="*/ 62 h 104"/>
                <a:gd name="T40" fmla="*/ 0 w 101"/>
                <a:gd name="T41" fmla="*/ 75 h 104"/>
                <a:gd name="T42" fmla="*/ 4 w 101"/>
                <a:gd name="T43" fmla="*/ 86 h 104"/>
                <a:gd name="T44" fmla="*/ 10 w 101"/>
                <a:gd name="T45" fmla="*/ 96 h 104"/>
                <a:gd name="T46" fmla="*/ 18 w 101"/>
                <a:gd name="T47" fmla="*/ 105 h 104"/>
                <a:gd name="T48" fmla="*/ 25 w 101"/>
                <a:gd name="T49" fmla="*/ 114 h 104"/>
                <a:gd name="T50" fmla="*/ 36 w 101"/>
                <a:gd name="T51" fmla="*/ 119 h 104"/>
                <a:gd name="T52" fmla="*/ 49 w 101"/>
                <a:gd name="T53" fmla="*/ 122 h 104"/>
                <a:gd name="T54" fmla="*/ 59 w 101"/>
                <a:gd name="T55" fmla="*/ 125 h 104"/>
                <a:gd name="T56" fmla="*/ 59 w 101"/>
                <a:gd name="T57" fmla="*/ 125 h 104"/>
                <a:gd name="T58" fmla="*/ 73 w 101"/>
                <a:gd name="T59" fmla="*/ 122 h 104"/>
                <a:gd name="T60" fmla="*/ 86 w 101"/>
                <a:gd name="T61" fmla="*/ 119 h 104"/>
                <a:gd name="T62" fmla="*/ 97 w 101"/>
                <a:gd name="T63" fmla="*/ 114 h 104"/>
                <a:gd name="T64" fmla="*/ 104 w 101"/>
                <a:gd name="T65" fmla="*/ 105 h 104"/>
                <a:gd name="T66" fmla="*/ 111 w 101"/>
                <a:gd name="T67" fmla="*/ 96 h 104"/>
                <a:gd name="T68" fmla="*/ 118 w 101"/>
                <a:gd name="T69" fmla="*/ 86 h 104"/>
                <a:gd name="T70" fmla="*/ 122 w 101"/>
                <a:gd name="T71" fmla="*/ 75 h 104"/>
                <a:gd name="T72" fmla="*/ 122 w 101"/>
                <a:gd name="T73" fmla="*/ 62 h 104"/>
                <a:gd name="T74" fmla="*/ 59 w 101"/>
                <a:gd name="T75" fmla="*/ 62 h 104"/>
                <a:gd name="T76" fmla="*/ 122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2" y="24"/>
                  </a:lnTo>
                  <a:lnTo>
                    <a:pt x="86" y="15"/>
                  </a:lnTo>
                  <a:lnTo>
                    <a:pt x="80" y="9"/>
                  </a:lnTo>
                  <a:lnTo>
                    <a:pt x="71" y="4"/>
                  </a:lnTo>
                  <a:lnTo>
                    <a:pt x="60" y="2"/>
                  </a:lnTo>
                  <a:lnTo>
                    <a:pt x="49" y="0"/>
                  </a:lnTo>
                  <a:lnTo>
                    <a:pt x="41" y="2"/>
                  </a:lnTo>
                  <a:lnTo>
                    <a:pt x="30" y="4"/>
                  </a:lnTo>
                  <a:lnTo>
                    <a:pt x="21" y="9"/>
                  </a:lnTo>
                  <a:lnTo>
                    <a:pt x="15" y="15"/>
                  </a:lnTo>
                  <a:lnTo>
                    <a:pt x="8" y="24"/>
                  </a:lnTo>
                  <a:lnTo>
                    <a:pt x="4" y="32"/>
                  </a:lnTo>
                  <a:lnTo>
                    <a:pt x="0" y="41"/>
                  </a:lnTo>
                  <a:lnTo>
                    <a:pt x="0" y="52"/>
                  </a:lnTo>
                  <a:lnTo>
                    <a:pt x="0" y="62"/>
                  </a:lnTo>
                  <a:lnTo>
                    <a:pt x="4" y="71"/>
                  </a:lnTo>
                  <a:lnTo>
                    <a:pt x="8" y="80"/>
                  </a:lnTo>
                  <a:lnTo>
                    <a:pt x="15" y="88"/>
                  </a:lnTo>
                  <a:lnTo>
                    <a:pt x="21" y="95"/>
                  </a:lnTo>
                  <a:lnTo>
                    <a:pt x="30" y="99"/>
                  </a:lnTo>
                  <a:lnTo>
                    <a:pt x="41" y="101"/>
                  </a:lnTo>
                  <a:lnTo>
                    <a:pt x="49" y="104"/>
                  </a:lnTo>
                  <a:lnTo>
                    <a:pt x="60" y="101"/>
                  </a:lnTo>
                  <a:lnTo>
                    <a:pt x="71" y="99"/>
                  </a:lnTo>
                  <a:lnTo>
                    <a:pt x="80" y="95"/>
                  </a:lnTo>
                  <a:lnTo>
                    <a:pt x="86" y="88"/>
                  </a:lnTo>
                  <a:lnTo>
                    <a:pt x="92" y="80"/>
                  </a:lnTo>
                  <a:lnTo>
                    <a:pt x="97" y="71"/>
                  </a:lnTo>
                  <a:lnTo>
                    <a:pt x="101" y="62"/>
                  </a:lnTo>
                  <a:lnTo>
                    <a:pt x="101" y="52"/>
                  </a:lnTo>
                  <a:lnTo>
                    <a:pt x="49"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8" name="Freeform 754"/>
            <p:cNvSpPr>
              <a:spLocks/>
            </p:cNvSpPr>
            <p:nvPr/>
          </p:nvSpPr>
          <p:spPr bwMode="auto">
            <a:xfrm>
              <a:off x="1317" y="1523"/>
              <a:ext cx="111" cy="114"/>
            </a:xfrm>
            <a:custGeom>
              <a:avLst/>
              <a:gdLst>
                <a:gd name="T0" fmla="*/ 122 w 101"/>
                <a:gd name="T1" fmla="*/ 62 h 104"/>
                <a:gd name="T2" fmla="*/ 122 w 101"/>
                <a:gd name="T3" fmla="*/ 62 h 104"/>
                <a:gd name="T4" fmla="*/ 122 w 101"/>
                <a:gd name="T5" fmla="*/ 49 h 104"/>
                <a:gd name="T6" fmla="*/ 118 w 101"/>
                <a:gd name="T7" fmla="*/ 38 h 104"/>
                <a:gd name="T8" fmla="*/ 111 w 101"/>
                <a:gd name="T9" fmla="*/ 29 h 104"/>
                <a:gd name="T10" fmla="*/ 104 w 101"/>
                <a:gd name="T11" fmla="*/ 18 h 104"/>
                <a:gd name="T12" fmla="*/ 97 w 101"/>
                <a:gd name="T13" fmla="*/ 11 h 104"/>
                <a:gd name="T14" fmla="*/ 86 w 101"/>
                <a:gd name="T15" fmla="*/ 4 h 104"/>
                <a:gd name="T16" fmla="*/ 73 w 101"/>
                <a:gd name="T17" fmla="*/ 2 h 104"/>
                <a:gd name="T18" fmla="*/ 59 w 101"/>
                <a:gd name="T19" fmla="*/ 0 h 104"/>
                <a:gd name="T20" fmla="*/ 59 w 101"/>
                <a:gd name="T21" fmla="*/ 0 h 104"/>
                <a:gd name="T22" fmla="*/ 49 w 101"/>
                <a:gd name="T23" fmla="*/ 2 h 104"/>
                <a:gd name="T24" fmla="*/ 36 w 101"/>
                <a:gd name="T25" fmla="*/ 4 h 104"/>
                <a:gd name="T26" fmla="*/ 25 w 101"/>
                <a:gd name="T27" fmla="*/ 11 h 104"/>
                <a:gd name="T28" fmla="*/ 18 w 101"/>
                <a:gd name="T29" fmla="*/ 18 h 104"/>
                <a:gd name="T30" fmla="*/ 10 w 101"/>
                <a:gd name="T31" fmla="*/ 29 h 104"/>
                <a:gd name="T32" fmla="*/ 4 w 101"/>
                <a:gd name="T33" fmla="*/ 38 h 104"/>
                <a:gd name="T34" fmla="*/ 0 w 101"/>
                <a:gd name="T35" fmla="*/ 49 h 104"/>
                <a:gd name="T36" fmla="*/ 0 w 101"/>
                <a:gd name="T37" fmla="*/ 62 h 104"/>
                <a:gd name="T38" fmla="*/ 0 w 101"/>
                <a:gd name="T39" fmla="*/ 62 h 104"/>
                <a:gd name="T40" fmla="*/ 0 w 101"/>
                <a:gd name="T41" fmla="*/ 75 h 104"/>
                <a:gd name="T42" fmla="*/ 4 w 101"/>
                <a:gd name="T43" fmla="*/ 86 h 104"/>
                <a:gd name="T44" fmla="*/ 10 w 101"/>
                <a:gd name="T45" fmla="*/ 96 h 104"/>
                <a:gd name="T46" fmla="*/ 18 w 101"/>
                <a:gd name="T47" fmla="*/ 105 h 104"/>
                <a:gd name="T48" fmla="*/ 25 w 101"/>
                <a:gd name="T49" fmla="*/ 114 h 104"/>
                <a:gd name="T50" fmla="*/ 36 w 101"/>
                <a:gd name="T51" fmla="*/ 119 h 104"/>
                <a:gd name="T52" fmla="*/ 49 w 101"/>
                <a:gd name="T53" fmla="*/ 122 h 104"/>
                <a:gd name="T54" fmla="*/ 59 w 101"/>
                <a:gd name="T55" fmla="*/ 125 h 104"/>
                <a:gd name="T56" fmla="*/ 59 w 101"/>
                <a:gd name="T57" fmla="*/ 125 h 104"/>
                <a:gd name="T58" fmla="*/ 73 w 101"/>
                <a:gd name="T59" fmla="*/ 122 h 104"/>
                <a:gd name="T60" fmla="*/ 86 w 101"/>
                <a:gd name="T61" fmla="*/ 119 h 104"/>
                <a:gd name="T62" fmla="*/ 97 w 101"/>
                <a:gd name="T63" fmla="*/ 114 h 104"/>
                <a:gd name="T64" fmla="*/ 104 w 101"/>
                <a:gd name="T65" fmla="*/ 105 h 104"/>
                <a:gd name="T66" fmla="*/ 111 w 101"/>
                <a:gd name="T67" fmla="*/ 96 h 104"/>
                <a:gd name="T68" fmla="*/ 118 w 101"/>
                <a:gd name="T69" fmla="*/ 86 h 104"/>
                <a:gd name="T70" fmla="*/ 122 w 101"/>
                <a:gd name="T71" fmla="*/ 75 h 104"/>
                <a:gd name="T72" fmla="*/ 122 w 101"/>
                <a:gd name="T73" fmla="*/ 62 h 104"/>
                <a:gd name="T74" fmla="*/ 59 w 101"/>
                <a:gd name="T75" fmla="*/ 62 h 104"/>
                <a:gd name="T76" fmla="*/ 122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2" y="24"/>
                  </a:lnTo>
                  <a:lnTo>
                    <a:pt x="86" y="15"/>
                  </a:lnTo>
                  <a:lnTo>
                    <a:pt x="80" y="9"/>
                  </a:lnTo>
                  <a:lnTo>
                    <a:pt x="71" y="4"/>
                  </a:lnTo>
                  <a:lnTo>
                    <a:pt x="60" y="2"/>
                  </a:lnTo>
                  <a:lnTo>
                    <a:pt x="49" y="0"/>
                  </a:lnTo>
                  <a:lnTo>
                    <a:pt x="41" y="2"/>
                  </a:lnTo>
                  <a:lnTo>
                    <a:pt x="30" y="4"/>
                  </a:lnTo>
                  <a:lnTo>
                    <a:pt x="21" y="9"/>
                  </a:lnTo>
                  <a:lnTo>
                    <a:pt x="15" y="15"/>
                  </a:lnTo>
                  <a:lnTo>
                    <a:pt x="8" y="24"/>
                  </a:lnTo>
                  <a:lnTo>
                    <a:pt x="4" y="32"/>
                  </a:lnTo>
                  <a:lnTo>
                    <a:pt x="0" y="41"/>
                  </a:lnTo>
                  <a:lnTo>
                    <a:pt x="0" y="52"/>
                  </a:lnTo>
                  <a:lnTo>
                    <a:pt x="0" y="62"/>
                  </a:lnTo>
                  <a:lnTo>
                    <a:pt x="4" y="71"/>
                  </a:lnTo>
                  <a:lnTo>
                    <a:pt x="8" y="80"/>
                  </a:lnTo>
                  <a:lnTo>
                    <a:pt x="15" y="88"/>
                  </a:lnTo>
                  <a:lnTo>
                    <a:pt x="21" y="95"/>
                  </a:lnTo>
                  <a:lnTo>
                    <a:pt x="30" y="99"/>
                  </a:lnTo>
                  <a:lnTo>
                    <a:pt x="41" y="101"/>
                  </a:lnTo>
                  <a:lnTo>
                    <a:pt x="49" y="104"/>
                  </a:lnTo>
                  <a:lnTo>
                    <a:pt x="60" y="101"/>
                  </a:lnTo>
                  <a:lnTo>
                    <a:pt x="71" y="99"/>
                  </a:lnTo>
                  <a:lnTo>
                    <a:pt x="80" y="95"/>
                  </a:lnTo>
                  <a:lnTo>
                    <a:pt x="86" y="88"/>
                  </a:lnTo>
                  <a:lnTo>
                    <a:pt x="92" y="80"/>
                  </a:lnTo>
                  <a:lnTo>
                    <a:pt x="97" y="71"/>
                  </a:lnTo>
                  <a:lnTo>
                    <a:pt x="101" y="62"/>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9" name="Freeform 755"/>
            <p:cNvSpPr>
              <a:spLocks/>
            </p:cNvSpPr>
            <p:nvPr/>
          </p:nvSpPr>
          <p:spPr bwMode="auto">
            <a:xfrm>
              <a:off x="1513" y="1320"/>
              <a:ext cx="113" cy="111"/>
            </a:xfrm>
            <a:custGeom>
              <a:avLst/>
              <a:gdLst>
                <a:gd name="T0" fmla="*/ 124 w 103"/>
                <a:gd name="T1" fmla="*/ 59 h 102"/>
                <a:gd name="T2" fmla="*/ 124 w 103"/>
                <a:gd name="T3" fmla="*/ 59 h 102"/>
                <a:gd name="T4" fmla="*/ 122 w 103"/>
                <a:gd name="T5" fmla="*/ 46 h 102"/>
                <a:gd name="T6" fmla="*/ 120 w 103"/>
                <a:gd name="T7" fmla="*/ 36 h 102"/>
                <a:gd name="T8" fmla="*/ 114 w 103"/>
                <a:gd name="T9" fmla="*/ 26 h 102"/>
                <a:gd name="T10" fmla="*/ 106 w 103"/>
                <a:gd name="T11" fmla="*/ 17 h 102"/>
                <a:gd name="T12" fmla="*/ 97 w 103"/>
                <a:gd name="T13" fmla="*/ 11 h 102"/>
                <a:gd name="T14" fmla="*/ 86 w 103"/>
                <a:gd name="T15" fmla="*/ 2 h 102"/>
                <a:gd name="T16" fmla="*/ 75 w 103"/>
                <a:gd name="T17" fmla="*/ 0 h 102"/>
                <a:gd name="T18" fmla="*/ 63 w 103"/>
                <a:gd name="T19" fmla="*/ 0 h 102"/>
                <a:gd name="T20" fmla="*/ 63 w 103"/>
                <a:gd name="T21" fmla="*/ 0 h 102"/>
                <a:gd name="T22" fmla="*/ 49 w 103"/>
                <a:gd name="T23" fmla="*/ 0 h 102"/>
                <a:gd name="T24" fmla="*/ 38 w 103"/>
                <a:gd name="T25" fmla="*/ 2 h 102"/>
                <a:gd name="T26" fmla="*/ 29 w 103"/>
                <a:gd name="T27" fmla="*/ 11 h 102"/>
                <a:gd name="T28" fmla="*/ 18 w 103"/>
                <a:gd name="T29" fmla="*/ 17 h 102"/>
                <a:gd name="T30" fmla="*/ 10 w 103"/>
                <a:gd name="T31" fmla="*/ 26 h 102"/>
                <a:gd name="T32" fmla="*/ 4 w 103"/>
                <a:gd name="T33" fmla="*/ 36 h 102"/>
                <a:gd name="T34" fmla="*/ 2 w 103"/>
                <a:gd name="T35" fmla="*/ 46 h 102"/>
                <a:gd name="T36" fmla="*/ 0 w 103"/>
                <a:gd name="T37" fmla="*/ 59 h 102"/>
                <a:gd name="T38" fmla="*/ 0 w 103"/>
                <a:gd name="T39" fmla="*/ 59 h 102"/>
                <a:gd name="T40" fmla="*/ 2 w 103"/>
                <a:gd name="T41" fmla="*/ 72 h 102"/>
                <a:gd name="T42" fmla="*/ 4 w 103"/>
                <a:gd name="T43" fmla="*/ 82 h 102"/>
                <a:gd name="T44" fmla="*/ 10 w 103"/>
                <a:gd name="T45" fmla="*/ 95 h 102"/>
                <a:gd name="T46" fmla="*/ 18 w 103"/>
                <a:gd name="T47" fmla="*/ 103 h 102"/>
                <a:gd name="T48" fmla="*/ 29 w 103"/>
                <a:gd name="T49" fmla="*/ 110 h 102"/>
                <a:gd name="T50" fmla="*/ 38 w 103"/>
                <a:gd name="T51" fmla="*/ 115 h 102"/>
                <a:gd name="T52" fmla="*/ 49 w 103"/>
                <a:gd name="T53" fmla="*/ 121 h 102"/>
                <a:gd name="T54" fmla="*/ 63 w 103"/>
                <a:gd name="T55" fmla="*/ 121 h 102"/>
                <a:gd name="T56" fmla="*/ 63 w 103"/>
                <a:gd name="T57" fmla="*/ 121 h 102"/>
                <a:gd name="T58" fmla="*/ 75 w 103"/>
                <a:gd name="T59" fmla="*/ 121 h 102"/>
                <a:gd name="T60" fmla="*/ 86 w 103"/>
                <a:gd name="T61" fmla="*/ 115 h 102"/>
                <a:gd name="T62" fmla="*/ 97 w 103"/>
                <a:gd name="T63" fmla="*/ 110 h 102"/>
                <a:gd name="T64" fmla="*/ 106 w 103"/>
                <a:gd name="T65" fmla="*/ 103 h 102"/>
                <a:gd name="T66" fmla="*/ 114 w 103"/>
                <a:gd name="T67" fmla="*/ 95 h 102"/>
                <a:gd name="T68" fmla="*/ 120 w 103"/>
                <a:gd name="T69" fmla="*/ 82 h 102"/>
                <a:gd name="T70" fmla="*/ 122 w 103"/>
                <a:gd name="T71" fmla="*/ 72 h 102"/>
                <a:gd name="T72" fmla="*/ 124 w 103"/>
                <a:gd name="T73" fmla="*/ 59 h 102"/>
                <a:gd name="T74" fmla="*/ 63 w 103"/>
                <a:gd name="T75" fmla="*/ 59 h 102"/>
                <a:gd name="T76" fmla="*/ 124 w 103"/>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0"/>
                  </a:lnTo>
                  <a:lnTo>
                    <a:pt x="95" y="22"/>
                  </a:lnTo>
                  <a:lnTo>
                    <a:pt x="88" y="15"/>
                  </a:lnTo>
                  <a:lnTo>
                    <a:pt x="80" y="9"/>
                  </a:lnTo>
                  <a:lnTo>
                    <a:pt x="71" y="2"/>
                  </a:lnTo>
                  <a:lnTo>
                    <a:pt x="62" y="0"/>
                  </a:lnTo>
                  <a:lnTo>
                    <a:pt x="52" y="0"/>
                  </a:lnTo>
                  <a:lnTo>
                    <a:pt x="41" y="0"/>
                  </a:lnTo>
                  <a:lnTo>
                    <a:pt x="32" y="2"/>
                  </a:lnTo>
                  <a:lnTo>
                    <a:pt x="24" y="9"/>
                  </a:lnTo>
                  <a:lnTo>
                    <a:pt x="15" y="15"/>
                  </a:lnTo>
                  <a:lnTo>
                    <a:pt x="8" y="22"/>
                  </a:lnTo>
                  <a:lnTo>
                    <a:pt x="4" y="30"/>
                  </a:lnTo>
                  <a:lnTo>
                    <a:pt x="2" y="39"/>
                  </a:lnTo>
                  <a:lnTo>
                    <a:pt x="0" y="50"/>
                  </a:lnTo>
                  <a:lnTo>
                    <a:pt x="2" y="61"/>
                  </a:lnTo>
                  <a:lnTo>
                    <a:pt x="4" y="69"/>
                  </a:lnTo>
                  <a:lnTo>
                    <a:pt x="8" y="80"/>
                  </a:lnTo>
                  <a:lnTo>
                    <a:pt x="15" y="87"/>
                  </a:lnTo>
                  <a:lnTo>
                    <a:pt x="24" y="93"/>
                  </a:lnTo>
                  <a:lnTo>
                    <a:pt x="32" y="97"/>
                  </a:lnTo>
                  <a:lnTo>
                    <a:pt x="41" y="102"/>
                  </a:lnTo>
                  <a:lnTo>
                    <a:pt x="52" y="102"/>
                  </a:lnTo>
                  <a:lnTo>
                    <a:pt x="62" y="102"/>
                  </a:lnTo>
                  <a:lnTo>
                    <a:pt x="71" y="97"/>
                  </a:lnTo>
                  <a:lnTo>
                    <a:pt x="80" y="93"/>
                  </a:lnTo>
                  <a:lnTo>
                    <a:pt x="88" y="87"/>
                  </a:lnTo>
                  <a:lnTo>
                    <a:pt x="95" y="80"/>
                  </a:lnTo>
                  <a:lnTo>
                    <a:pt x="99" y="69"/>
                  </a:lnTo>
                  <a:lnTo>
                    <a:pt x="101" y="61"/>
                  </a:lnTo>
                  <a:lnTo>
                    <a:pt x="103" y="50"/>
                  </a:lnTo>
                  <a:lnTo>
                    <a:pt x="52" y="50"/>
                  </a:lnTo>
                  <a:lnTo>
                    <a:pt x="103" y="50"/>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0" name="Freeform 756"/>
            <p:cNvSpPr>
              <a:spLocks/>
            </p:cNvSpPr>
            <p:nvPr/>
          </p:nvSpPr>
          <p:spPr bwMode="auto">
            <a:xfrm>
              <a:off x="1513" y="1320"/>
              <a:ext cx="113" cy="111"/>
            </a:xfrm>
            <a:custGeom>
              <a:avLst/>
              <a:gdLst>
                <a:gd name="T0" fmla="*/ 124 w 103"/>
                <a:gd name="T1" fmla="*/ 59 h 102"/>
                <a:gd name="T2" fmla="*/ 124 w 103"/>
                <a:gd name="T3" fmla="*/ 59 h 102"/>
                <a:gd name="T4" fmla="*/ 122 w 103"/>
                <a:gd name="T5" fmla="*/ 46 h 102"/>
                <a:gd name="T6" fmla="*/ 120 w 103"/>
                <a:gd name="T7" fmla="*/ 36 h 102"/>
                <a:gd name="T8" fmla="*/ 114 w 103"/>
                <a:gd name="T9" fmla="*/ 26 h 102"/>
                <a:gd name="T10" fmla="*/ 106 w 103"/>
                <a:gd name="T11" fmla="*/ 17 h 102"/>
                <a:gd name="T12" fmla="*/ 97 w 103"/>
                <a:gd name="T13" fmla="*/ 11 h 102"/>
                <a:gd name="T14" fmla="*/ 86 w 103"/>
                <a:gd name="T15" fmla="*/ 2 h 102"/>
                <a:gd name="T16" fmla="*/ 75 w 103"/>
                <a:gd name="T17" fmla="*/ 0 h 102"/>
                <a:gd name="T18" fmla="*/ 63 w 103"/>
                <a:gd name="T19" fmla="*/ 0 h 102"/>
                <a:gd name="T20" fmla="*/ 63 w 103"/>
                <a:gd name="T21" fmla="*/ 0 h 102"/>
                <a:gd name="T22" fmla="*/ 49 w 103"/>
                <a:gd name="T23" fmla="*/ 0 h 102"/>
                <a:gd name="T24" fmla="*/ 38 w 103"/>
                <a:gd name="T25" fmla="*/ 2 h 102"/>
                <a:gd name="T26" fmla="*/ 29 w 103"/>
                <a:gd name="T27" fmla="*/ 11 h 102"/>
                <a:gd name="T28" fmla="*/ 18 w 103"/>
                <a:gd name="T29" fmla="*/ 17 h 102"/>
                <a:gd name="T30" fmla="*/ 10 w 103"/>
                <a:gd name="T31" fmla="*/ 26 h 102"/>
                <a:gd name="T32" fmla="*/ 4 w 103"/>
                <a:gd name="T33" fmla="*/ 36 h 102"/>
                <a:gd name="T34" fmla="*/ 2 w 103"/>
                <a:gd name="T35" fmla="*/ 46 h 102"/>
                <a:gd name="T36" fmla="*/ 0 w 103"/>
                <a:gd name="T37" fmla="*/ 59 h 102"/>
                <a:gd name="T38" fmla="*/ 0 w 103"/>
                <a:gd name="T39" fmla="*/ 59 h 102"/>
                <a:gd name="T40" fmla="*/ 2 w 103"/>
                <a:gd name="T41" fmla="*/ 72 h 102"/>
                <a:gd name="T42" fmla="*/ 4 w 103"/>
                <a:gd name="T43" fmla="*/ 82 h 102"/>
                <a:gd name="T44" fmla="*/ 10 w 103"/>
                <a:gd name="T45" fmla="*/ 95 h 102"/>
                <a:gd name="T46" fmla="*/ 18 w 103"/>
                <a:gd name="T47" fmla="*/ 103 h 102"/>
                <a:gd name="T48" fmla="*/ 29 w 103"/>
                <a:gd name="T49" fmla="*/ 110 h 102"/>
                <a:gd name="T50" fmla="*/ 38 w 103"/>
                <a:gd name="T51" fmla="*/ 115 h 102"/>
                <a:gd name="T52" fmla="*/ 49 w 103"/>
                <a:gd name="T53" fmla="*/ 121 h 102"/>
                <a:gd name="T54" fmla="*/ 63 w 103"/>
                <a:gd name="T55" fmla="*/ 121 h 102"/>
                <a:gd name="T56" fmla="*/ 63 w 103"/>
                <a:gd name="T57" fmla="*/ 121 h 102"/>
                <a:gd name="T58" fmla="*/ 75 w 103"/>
                <a:gd name="T59" fmla="*/ 121 h 102"/>
                <a:gd name="T60" fmla="*/ 86 w 103"/>
                <a:gd name="T61" fmla="*/ 115 h 102"/>
                <a:gd name="T62" fmla="*/ 97 w 103"/>
                <a:gd name="T63" fmla="*/ 110 h 102"/>
                <a:gd name="T64" fmla="*/ 106 w 103"/>
                <a:gd name="T65" fmla="*/ 103 h 102"/>
                <a:gd name="T66" fmla="*/ 114 w 103"/>
                <a:gd name="T67" fmla="*/ 95 h 102"/>
                <a:gd name="T68" fmla="*/ 120 w 103"/>
                <a:gd name="T69" fmla="*/ 82 h 102"/>
                <a:gd name="T70" fmla="*/ 122 w 103"/>
                <a:gd name="T71" fmla="*/ 72 h 102"/>
                <a:gd name="T72" fmla="*/ 124 w 103"/>
                <a:gd name="T73" fmla="*/ 59 h 102"/>
                <a:gd name="T74" fmla="*/ 63 w 103"/>
                <a:gd name="T75" fmla="*/ 59 h 102"/>
                <a:gd name="T76" fmla="*/ 124 w 103"/>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0"/>
                  </a:lnTo>
                  <a:lnTo>
                    <a:pt x="95" y="22"/>
                  </a:lnTo>
                  <a:lnTo>
                    <a:pt x="88" y="15"/>
                  </a:lnTo>
                  <a:lnTo>
                    <a:pt x="80" y="9"/>
                  </a:lnTo>
                  <a:lnTo>
                    <a:pt x="71" y="2"/>
                  </a:lnTo>
                  <a:lnTo>
                    <a:pt x="62" y="0"/>
                  </a:lnTo>
                  <a:lnTo>
                    <a:pt x="52" y="0"/>
                  </a:lnTo>
                  <a:lnTo>
                    <a:pt x="41" y="0"/>
                  </a:lnTo>
                  <a:lnTo>
                    <a:pt x="32" y="2"/>
                  </a:lnTo>
                  <a:lnTo>
                    <a:pt x="24" y="9"/>
                  </a:lnTo>
                  <a:lnTo>
                    <a:pt x="15" y="15"/>
                  </a:lnTo>
                  <a:lnTo>
                    <a:pt x="8" y="22"/>
                  </a:lnTo>
                  <a:lnTo>
                    <a:pt x="4" y="30"/>
                  </a:lnTo>
                  <a:lnTo>
                    <a:pt x="2" y="39"/>
                  </a:lnTo>
                  <a:lnTo>
                    <a:pt x="0" y="50"/>
                  </a:lnTo>
                  <a:lnTo>
                    <a:pt x="2" y="61"/>
                  </a:lnTo>
                  <a:lnTo>
                    <a:pt x="4" y="69"/>
                  </a:lnTo>
                  <a:lnTo>
                    <a:pt x="8" y="80"/>
                  </a:lnTo>
                  <a:lnTo>
                    <a:pt x="15" y="87"/>
                  </a:lnTo>
                  <a:lnTo>
                    <a:pt x="24" y="93"/>
                  </a:lnTo>
                  <a:lnTo>
                    <a:pt x="32" y="97"/>
                  </a:lnTo>
                  <a:lnTo>
                    <a:pt x="41" y="102"/>
                  </a:lnTo>
                  <a:lnTo>
                    <a:pt x="52" y="102"/>
                  </a:lnTo>
                  <a:lnTo>
                    <a:pt x="62" y="102"/>
                  </a:lnTo>
                  <a:lnTo>
                    <a:pt x="71" y="97"/>
                  </a:lnTo>
                  <a:lnTo>
                    <a:pt x="80" y="93"/>
                  </a:lnTo>
                  <a:lnTo>
                    <a:pt x="88" y="87"/>
                  </a:lnTo>
                  <a:lnTo>
                    <a:pt x="95" y="80"/>
                  </a:lnTo>
                  <a:lnTo>
                    <a:pt x="99" y="69"/>
                  </a:lnTo>
                  <a:lnTo>
                    <a:pt x="101" y="61"/>
                  </a:lnTo>
                  <a:lnTo>
                    <a:pt x="103" y="50"/>
                  </a:lnTo>
                  <a:lnTo>
                    <a:pt x="52" y="50"/>
                  </a:lnTo>
                  <a:lnTo>
                    <a:pt x="103"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1" name="Freeform 757"/>
            <p:cNvSpPr>
              <a:spLocks/>
            </p:cNvSpPr>
            <p:nvPr/>
          </p:nvSpPr>
          <p:spPr bwMode="auto">
            <a:xfrm>
              <a:off x="1758" y="1165"/>
              <a:ext cx="111" cy="112"/>
            </a:xfrm>
            <a:custGeom>
              <a:avLst/>
              <a:gdLst>
                <a:gd name="T0" fmla="*/ 121 w 102"/>
                <a:gd name="T1" fmla="*/ 62 h 103"/>
                <a:gd name="T2" fmla="*/ 121 w 102"/>
                <a:gd name="T3" fmla="*/ 62 h 103"/>
                <a:gd name="T4" fmla="*/ 121 w 102"/>
                <a:gd name="T5" fmla="*/ 51 h 103"/>
                <a:gd name="T6" fmla="*/ 119 w 102"/>
                <a:gd name="T7" fmla="*/ 38 h 103"/>
                <a:gd name="T8" fmla="*/ 110 w 102"/>
                <a:gd name="T9" fmla="*/ 28 h 103"/>
                <a:gd name="T10" fmla="*/ 106 w 102"/>
                <a:gd name="T11" fmla="*/ 17 h 103"/>
                <a:gd name="T12" fmla="*/ 95 w 102"/>
                <a:gd name="T13" fmla="*/ 10 h 103"/>
                <a:gd name="T14" fmla="*/ 85 w 102"/>
                <a:gd name="T15" fmla="*/ 4 h 103"/>
                <a:gd name="T16" fmla="*/ 75 w 102"/>
                <a:gd name="T17" fmla="*/ 2 h 103"/>
                <a:gd name="T18" fmla="*/ 62 w 102"/>
                <a:gd name="T19" fmla="*/ 0 h 103"/>
                <a:gd name="T20" fmla="*/ 62 w 102"/>
                <a:gd name="T21" fmla="*/ 0 h 103"/>
                <a:gd name="T22" fmla="*/ 49 w 102"/>
                <a:gd name="T23" fmla="*/ 2 h 103"/>
                <a:gd name="T24" fmla="*/ 39 w 102"/>
                <a:gd name="T25" fmla="*/ 4 h 103"/>
                <a:gd name="T26" fmla="*/ 28 w 102"/>
                <a:gd name="T27" fmla="*/ 10 h 103"/>
                <a:gd name="T28" fmla="*/ 17 w 102"/>
                <a:gd name="T29" fmla="*/ 17 h 103"/>
                <a:gd name="T30" fmla="*/ 11 w 102"/>
                <a:gd name="T31" fmla="*/ 28 h 103"/>
                <a:gd name="T32" fmla="*/ 5 w 102"/>
                <a:gd name="T33" fmla="*/ 38 h 103"/>
                <a:gd name="T34" fmla="*/ 2 w 102"/>
                <a:gd name="T35" fmla="*/ 51 h 103"/>
                <a:gd name="T36" fmla="*/ 0 w 102"/>
                <a:gd name="T37" fmla="*/ 62 h 103"/>
                <a:gd name="T38" fmla="*/ 0 w 102"/>
                <a:gd name="T39" fmla="*/ 62 h 103"/>
                <a:gd name="T40" fmla="*/ 2 w 102"/>
                <a:gd name="T41" fmla="*/ 73 h 103"/>
                <a:gd name="T42" fmla="*/ 5 w 102"/>
                <a:gd name="T43" fmla="*/ 84 h 103"/>
                <a:gd name="T44" fmla="*/ 11 w 102"/>
                <a:gd name="T45" fmla="*/ 95 h 103"/>
                <a:gd name="T46" fmla="*/ 17 w 102"/>
                <a:gd name="T47" fmla="*/ 104 h 103"/>
                <a:gd name="T48" fmla="*/ 28 w 102"/>
                <a:gd name="T49" fmla="*/ 112 h 103"/>
                <a:gd name="T50" fmla="*/ 39 w 102"/>
                <a:gd name="T51" fmla="*/ 117 h 103"/>
                <a:gd name="T52" fmla="*/ 49 w 102"/>
                <a:gd name="T53" fmla="*/ 120 h 103"/>
                <a:gd name="T54" fmla="*/ 62 w 102"/>
                <a:gd name="T55" fmla="*/ 122 h 103"/>
                <a:gd name="T56" fmla="*/ 62 w 102"/>
                <a:gd name="T57" fmla="*/ 122 h 103"/>
                <a:gd name="T58" fmla="*/ 75 w 102"/>
                <a:gd name="T59" fmla="*/ 120 h 103"/>
                <a:gd name="T60" fmla="*/ 85 w 102"/>
                <a:gd name="T61" fmla="*/ 117 h 103"/>
                <a:gd name="T62" fmla="*/ 95 w 102"/>
                <a:gd name="T63" fmla="*/ 112 h 103"/>
                <a:gd name="T64" fmla="*/ 106 w 102"/>
                <a:gd name="T65" fmla="*/ 104 h 103"/>
                <a:gd name="T66" fmla="*/ 110 w 102"/>
                <a:gd name="T67" fmla="*/ 95 h 103"/>
                <a:gd name="T68" fmla="*/ 119 w 102"/>
                <a:gd name="T69" fmla="*/ 84 h 103"/>
                <a:gd name="T70" fmla="*/ 121 w 102"/>
                <a:gd name="T71" fmla="*/ 73 h 103"/>
                <a:gd name="T72" fmla="*/ 121 w 102"/>
                <a:gd name="T73" fmla="*/ 62 h 103"/>
                <a:gd name="T74" fmla="*/ 62 w 102"/>
                <a:gd name="T75" fmla="*/ 62 h 103"/>
                <a:gd name="T76" fmla="*/ 121 w 102"/>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100" y="32"/>
                  </a:lnTo>
                  <a:lnTo>
                    <a:pt x="93" y="24"/>
                  </a:lnTo>
                  <a:lnTo>
                    <a:pt x="89" y="15"/>
                  </a:lnTo>
                  <a:lnTo>
                    <a:pt x="80" y="8"/>
                  </a:lnTo>
                  <a:lnTo>
                    <a:pt x="72" y="4"/>
                  </a:lnTo>
                  <a:lnTo>
                    <a:pt x="63" y="2"/>
                  </a:lnTo>
                  <a:lnTo>
                    <a:pt x="52" y="0"/>
                  </a:lnTo>
                  <a:lnTo>
                    <a:pt x="41" y="2"/>
                  </a:lnTo>
                  <a:lnTo>
                    <a:pt x="33" y="4"/>
                  </a:lnTo>
                  <a:lnTo>
                    <a:pt x="24" y="8"/>
                  </a:lnTo>
                  <a:lnTo>
                    <a:pt x="15" y="15"/>
                  </a:lnTo>
                  <a:lnTo>
                    <a:pt x="9" y="24"/>
                  </a:lnTo>
                  <a:lnTo>
                    <a:pt x="5" y="32"/>
                  </a:lnTo>
                  <a:lnTo>
                    <a:pt x="2" y="43"/>
                  </a:lnTo>
                  <a:lnTo>
                    <a:pt x="0" y="52"/>
                  </a:lnTo>
                  <a:lnTo>
                    <a:pt x="2" y="62"/>
                  </a:lnTo>
                  <a:lnTo>
                    <a:pt x="5" y="71"/>
                  </a:lnTo>
                  <a:lnTo>
                    <a:pt x="9" y="80"/>
                  </a:lnTo>
                  <a:lnTo>
                    <a:pt x="15" y="88"/>
                  </a:lnTo>
                  <a:lnTo>
                    <a:pt x="24" y="95"/>
                  </a:lnTo>
                  <a:lnTo>
                    <a:pt x="33" y="99"/>
                  </a:lnTo>
                  <a:lnTo>
                    <a:pt x="41" y="101"/>
                  </a:lnTo>
                  <a:lnTo>
                    <a:pt x="52" y="103"/>
                  </a:lnTo>
                  <a:lnTo>
                    <a:pt x="63" y="101"/>
                  </a:lnTo>
                  <a:lnTo>
                    <a:pt x="72" y="99"/>
                  </a:lnTo>
                  <a:lnTo>
                    <a:pt x="80" y="95"/>
                  </a:lnTo>
                  <a:lnTo>
                    <a:pt x="89" y="88"/>
                  </a:lnTo>
                  <a:lnTo>
                    <a:pt x="93" y="80"/>
                  </a:lnTo>
                  <a:lnTo>
                    <a:pt x="100" y="71"/>
                  </a:lnTo>
                  <a:lnTo>
                    <a:pt x="102" y="62"/>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2" name="Freeform 758"/>
            <p:cNvSpPr>
              <a:spLocks/>
            </p:cNvSpPr>
            <p:nvPr/>
          </p:nvSpPr>
          <p:spPr bwMode="auto">
            <a:xfrm>
              <a:off x="1758" y="1165"/>
              <a:ext cx="111" cy="112"/>
            </a:xfrm>
            <a:custGeom>
              <a:avLst/>
              <a:gdLst>
                <a:gd name="T0" fmla="*/ 121 w 102"/>
                <a:gd name="T1" fmla="*/ 62 h 103"/>
                <a:gd name="T2" fmla="*/ 121 w 102"/>
                <a:gd name="T3" fmla="*/ 62 h 103"/>
                <a:gd name="T4" fmla="*/ 121 w 102"/>
                <a:gd name="T5" fmla="*/ 51 h 103"/>
                <a:gd name="T6" fmla="*/ 119 w 102"/>
                <a:gd name="T7" fmla="*/ 38 h 103"/>
                <a:gd name="T8" fmla="*/ 110 w 102"/>
                <a:gd name="T9" fmla="*/ 28 h 103"/>
                <a:gd name="T10" fmla="*/ 106 w 102"/>
                <a:gd name="T11" fmla="*/ 17 h 103"/>
                <a:gd name="T12" fmla="*/ 95 w 102"/>
                <a:gd name="T13" fmla="*/ 10 h 103"/>
                <a:gd name="T14" fmla="*/ 85 w 102"/>
                <a:gd name="T15" fmla="*/ 4 h 103"/>
                <a:gd name="T16" fmla="*/ 75 w 102"/>
                <a:gd name="T17" fmla="*/ 2 h 103"/>
                <a:gd name="T18" fmla="*/ 62 w 102"/>
                <a:gd name="T19" fmla="*/ 0 h 103"/>
                <a:gd name="T20" fmla="*/ 62 w 102"/>
                <a:gd name="T21" fmla="*/ 0 h 103"/>
                <a:gd name="T22" fmla="*/ 49 w 102"/>
                <a:gd name="T23" fmla="*/ 2 h 103"/>
                <a:gd name="T24" fmla="*/ 39 w 102"/>
                <a:gd name="T25" fmla="*/ 4 h 103"/>
                <a:gd name="T26" fmla="*/ 28 w 102"/>
                <a:gd name="T27" fmla="*/ 10 h 103"/>
                <a:gd name="T28" fmla="*/ 17 w 102"/>
                <a:gd name="T29" fmla="*/ 17 h 103"/>
                <a:gd name="T30" fmla="*/ 11 w 102"/>
                <a:gd name="T31" fmla="*/ 28 h 103"/>
                <a:gd name="T32" fmla="*/ 5 w 102"/>
                <a:gd name="T33" fmla="*/ 38 h 103"/>
                <a:gd name="T34" fmla="*/ 2 w 102"/>
                <a:gd name="T35" fmla="*/ 51 h 103"/>
                <a:gd name="T36" fmla="*/ 0 w 102"/>
                <a:gd name="T37" fmla="*/ 62 h 103"/>
                <a:gd name="T38" fmla="*/ 0 w 102"/>
                <a:gd name="T39" fmla="*/ 62 h 103"/>
                <a:gd name="T40" fmla="*/ 2 w 102"/>
                <a:gd name="T41" fmla="*/ 73 h 103"/>
                <a:gd name="T42" fmla="*/ 5 w 102"/>
                <a:gd name="T43" fmla="*/ 84 h 103"/>
                <a:gd name="T44" fmla="*/ 11 w 102"/>
                <a:gd name="T45" fmla="*/ 95 h 103"/>
                <a:gd name="T46" fmla="*/ 17 w 102"/>
                <a:gd name="T47" fmla="*/ 104 h 103"/>
                <a:gd name="T48" fmla="*/ 28 w 102"/>
                <a:gd name="T49" fmla="*/ 112 h 103"/>
                <a:gd name="T50" fmla="*/ 39 w 102"/>
                <a:gd name="T51" fmla="*/ 117 h 103"/>
                <a:gd name="T52" fmla="*/ 49 w 102"/>
                <a:gd name="T53" fmla="*/ 120 h 103"/>
                <a:gd name="T54" fmla="*/ 62 w 102"/>
                <a:gd name="T55" fmla="*/ 122 h 103"/>
                <a:gd name="T56" fmla="*/ 62 w 102"/>
                <a:gd name="T57" fmla="*/ 122 h 103"/>
                <a:gd name="T58" fmla="*/ 75 w 102"/>
                <a:gd name="T59" fmla="*/ 120 h 103"/>
                <a:gd name="T60" fmla="*/ 85 w 102"/>
                <a:gd name="T61" fmla="*/ 117 h 103"/>
                <a:gd name="T62" fmla="*/ 95 w 102"/>
                <a:gd name="T63" fmla="*/ 112 h 103"/>
                <a:gd name="T64" fmla="*/ 106 w 102"/>
                <a:gd name="T65" fmla="*/ 104 h 103"/>
                <a:gd name="T66" fmla="*/ 110 w 102"/>
                <a:gd name="T67" fmla="*/ 95 h 103"/>
                <a:gd name="T68" fmla="*/ 119 w 102"/>
                <a:gd name="T69" fmla="*/ 84 h 103"/>
                <a:gd name="T70" fmla="*/ 121 w 102"/>
                <a:gd name="T71" fmla="*/ 73 h 103"/>
                <a:gd name="T72" fmla="*/ 121 w 102"/>
                <a:gd name="T73" fmla="*/ 62 h 103"/>
                <a:gd name="T74" fmla="*/ 62 w 102"/>
                <a:gd name="T75" fmla="*/ 62 h 103"/>
                <a:gd name="T76" fmla="*/ 121 w 102"/>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100" y="32"/>
                  </a:lnTo>
                  <a:lnTo>
                    <a:pt x="93" y="24"/>
                  </a:lnTo>
                  <a:lnTo>
                    <a:pt x="89" y="15"/>
                  </a:lnTo>
                  <a:lnTo>
                    <a:pt x="80" y="8"/>
                  </a:lnTo>
                  <a:lnTo>
                    <a:pt x="72" y="4"/>
                  </a:lnTo>
                  <a:lnTo>
                    <a:pt x="63" y="2"/>
                  </a:lnTo>
                  <a:lnTo>
                    <a:pt x="52" y="0"/>
                  </a:lnTo>
                  <a:lnTo>
                    <a:pt x="41" y="2"/>
                  </a:lnTo>
                  <a:lnTo>
                    <a:pt x="33" y="4"/>
                  </a:lnTo>
                  <a:lnTo>
                    <a:pt x="24" y="8"/>
                  </a:lnTo>
                  <a:lnTo>
                    <a:pt x="15" y="15"/>
                  </a:lnTo>
                  <a:lnTo>
                    <a:pt x="9" y="24"/>
                  </a:lnTo>
                  <a:lnTo>
                    <a:pt x="5" y="32"/>
                  </a:lnTo>
                  <a:lnTo>
                    <a:pt x="2" y="43"/>
                  </a:lnTo>
                  <a:lnTo>
                    <a:pt x="0" y="52"/>
                  </a:lnTo>
                  <a:lnTo>
                    <a:pt x="2" y="62"/>
                  </a:lnTo>
                  <a:lnTo>
                    <a:pt x="5" y="71"/>
                  </a:lnTo>
                  <a:lnTo>
                    <a:pt x="9" y="80"/>
                  </a:lnTo>
                  <a:lnTo>
                    <a:pt x="15" y="88"/>
                  </a:lnTo>
                  <a:lnTo>
                    <a:pt x="24" y="95"/>
                  </a:lnTo>
                  <a:lnTo>
                    <a:pt x="33" y="99"/>
                  </a:lnTo>
                  <a:lnTo>
                    <a:pt x="41" y="101"/>
                  </a:lnTo>
                  <a:lnTo>
                    <a:pt x="52" y="103"/>
                  </a:lnTo>
                  <a:lnTo>
                    <a:pt x="63" y="101"/>
                  </a:lnTo>
                  <a:lnTo>
                    <a:pt x="72" y="99"/>
                  </a:lnTo>
                  <a:lnTo>
                    <a:pt x="80" y="95"/>
                  </a:lnTo>
                  <a:lnTo>
                    <a:pt x="89" y="88"/>
                  </a:lnTo>
                  <a:lnTo>
                    <a:pt x="93" y="80"/>
                  </a:lnTo>
                  <a:lnTo>
                    <a:pt x="100" y="71"/>
                  </a:lnTo>
                  <a:lnTo>
                    <a:pt x="102" y="62"/>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3" name="Freeform 759"/>
            <p:cNvSpPr>
              <a:spLocks/>
            </p:cNvSpPr>
            <p:nvPr/>
          </p:nvSpPr>
          <p:spPr bwMode="auto">
            <a:xfrm>
              <a:off x="2330" y="1044"/>
              <a:ext cx="110" cy="113"/>
            </a:xfrm>
            <a:custGeom>
              <a:avLst/>
              <a:gdLst>
                <a:gd name="T0" fmla="*/ 120 w 101"/>
                <a:gd name="T1" fmla="*/ 63 h 103"/>
                <a:gd name="T2" fmla="*/ 120 w 101"/>
                <a:gd name="T3" fmla="*/ 63 h 103"/>
                <a:gd name="T4" fmla="*/ 120 w 101"/>
                <a:gd name="T5" fmla="*/ 49 h 103"/>
                <a:gd name="T6" fmla="*/ 118 w 101"/>
                <a:gd name="T7" fmla="*/ 38 h 103"/>
                <a:gd name="T8" fmla="*/ 109 w 101"/>
                <a:gd name="T9" fmla="*/ 27 h 103"/>
                <a:gd name="T10" fmla="*/ 105 w 101"/>
                <a:gd name="T11" fmla="*/ 18 h 103"/>
                <a:gd name="T12" fmla="*/ 94 w 101"/>
                <a:gd name="T13" fmla="*/ 10 h 103"/>
                <a:gd name="T14" fmla="*/ 84 w 101"/>
                <a:gd name="T15" fmla="*/ 4 h 103"/>
                <a:gd name="T16" fmla="*/ 74 w 101"/>
                <a:gd name="T17" fmla="*/ 2 h 103"/>
                <a:gd name="T18" fmla="*/ 61 w 101"/>
                <a:gd name="T19" fmla="*/ 0 h 103"/>
                <a:gd name="T20" fmla="*/ 61 w 101"/>
                <a:gd name="T21" fmla="*/ 0 h 103"/>
                <a:gd name="T22" fmla="*/ 49 w 101"/>
                <a:gd name="T23" fmla="*/ 2 h 103"/>
                <a:gd name="T24" fmla="*/ 38 w 101"/>
                <a:gd name="T25" fmla="*/ 4 h 103"/>
                <a:gd name="T26" fmla="*/ 27 w 101"/>
                <a:gd name="T27" fmla="*/ 10 h 103"/>
                <a:gd name="T28" fmla="*/ 17 w 101"/>
                <a:gd name="T29" fmla="*/ 18 h 103"/>
                <a:gd name="T30" fmla="*/ 10 w 101"/>
                <a:gd name="T31" fmla="*/ 27 h 103"/>
                <a:gd name="T32" fmla="*/ 4 w 101"/>
                <a:gd name="T33" fmla="*/ 38 h 103"/>
                <a:gd name="T34" fmla="*/ 2 w 101"/>
                <a:gd name="T35" fmla="*/ 49 h 103"/>
                <a:gd name="T36" fmla="*/ 0 w 101"/>
                <a:gd name="T37" fmla="*/ 63 h 103"/>
                <a:gd name="T38" fmla="*/ 0 w 101"/>
                <a:gd name="T39" fmla="*/ 63 h 103"/>
                <a:gd name="T40" fmla="*/ 2 w 101"/>
                <a:gd name="T41" fmla="*/ 75 h 103"/>
                <a:gd name="T42" fmla="*/ 4 w 101"/>
                <a:gd name="T43" fmla="*/ 86 h 103"/>
                <a:gd name="T44" fmla="*/ 10 w 101"/>
                <a:gd name="T45" fmla="*/ 97 h 103"/>
                <a:gd name="T46" fmla="*/ 17 w 101"/>
                <a:gd name="T47" fmla="*/ 106 h 103"/>
                <a:gd name="T48" fmla="*/ 27 w 101"/>
                <a:gd name="T49" fmla="*/ 114 h 103"/>
                <a:gd name="T50" fmla="*/ 38 w 101"/>
                <a:gd name="T51" fmla="*/ 120 h 103"/>
                <a:gd name="T52" fmla="*/ 49 w 101"/>
                <a:gd name="T53" fmla="*/ 122 h 103"/>
                <a:gd name="T54" fmla="*/ 61 w 101"/>
                <a:gd name="T55" fmla="*/ 124 h 103"/>
                <a:gd name="T56" fmla="*/ 61 w 101"/>
                <a:gd name="T57" fmla="*/ 124 h 103"/>
                <a:gd name="T58" fmla="*/ 74 w 101"/>
                <a:gd name="T59" fmla="*/ 122 h 103"/>
                <a:gd name="T60" fmla="*/ 84 w 101"/>
                <a:gd name="T61" fmla="*/ 120 h 103"/>
                <a:gd name="T62" fmla="*/ 94 w 101"/>
                <a:gd name="T63" fmla="*/ 114 h 103"/>
                <a:gd name="T64" fmla="*/ 105 w 101"/>
                <a:gd name="T65" fmla="*/ 106 h 103"/>
                <a:gd name="T66" fmla="*/ 109 w 101"/>
                <a:gd name="T67" fmla="*/ 97 h 103"/>
                <a:gd name="T68" fmla="*/ 118 w 101"/>
                <a:gd name="T69" fmla="*/ 86 h 103"/>
                <a:gd name="T70" fmla="*/ 120 w 101"/>
                <a:gd name="T71" fmla="*/ 75 h 103"/>
                <a:gd name="T72" fmla="*/ 120 w 101"/>
                <a:gd name="T73" fmla="*/ 63 h 103"/>
                <a:gd name="T74" fmla="*/ 61 w 101"/>
                <a:gd name="T75" fmla="*/ 63 h 103"/>
                <a:gd name="T76" fmla="*/ 120 w 101"/>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2"/>
                  </a:moveTo>
                  <a:lnTo>
                    <a:pt x="101" y="52"/>
                  </a:lnTo>
                  <a:lnTo>
                    <a:pt x="101" y="41"/>
                  </a:lnTo>
                  <a:lnTo>
                    <a:pt x="99" y="32"/>
                  </a:lnTo>
                  <a:lnTo>
                    <a:pt x="92" y="23"/>
                  </a:lnTo>
                  <a:lnTo>
                    <a:pt x="88" y="15"/>
                  </a:lnTo>
                  <a:lnTo>
                    <a:pt x="79" y="8"/>
                  </a:lnTo>
                  <a:lnTo>
                    <a:pt x="71" y="4"/>
                  </a:lnTo>
                  <a:lnTo>
                    <a:pt x="62" y="2"/>
                  </a:lnTo>
                  <a:lnTo>
                    <a:pt x="51" y="0"/>
                  </a:lnTo>
                  <a:lnTo>
                    <a:pt x="41" y="2"/>
                  </a:lnTo>
                  <a:lnTo>
                    <a:pt x="32" y="4"/>
                  </a:lnTo>
                  <a:lnTo>
                    <a:pt x="23" y="8"/>
                  </a:lnTo>
                  <a:lnTo>
                    <a:pt x="15" y="15"/>
                  </a:lnTo>
                  <a:lnTo>
                    <a:pt x="8" y="23"/>
                  </a:lnTo>
                  <a:lnTo>
                    <a:pt x="4" y="32"/>
                  </a:lnTo>
                  <a:lnTo>
                    <a:pt x="2" y="41"/>
                  </a:lnTo>
                  <a:lnTo>
                    <a:pt x="0" y="52"/>
                  </a:lnTo>
                  <a:lnTo>
                    <a:pt x="2" y="62"/>
                  </a:lnTo>
                  <a:lnTo>
                    <a:pt x="4" y="71"/>
                  </a:lnTo>
                  <a:lnTo>
                    <a:pt x="8" y="80"/>
                  </a:lnTo>
                  <a:lnTo>
                    <a:pt x="15" y="88"/>
                  </a:lnTo>
                  <a:lnTo>
                    <a:pt x="23" y="95"/>
                  </a:lnTo>
                  <a:lnTo>
                    <a:pt x="32" y="99"/>
                  </a:lnTo>
                  <a:lnTo>
                    <a:pt x="41" y="101"/>
                  </a:lnTo>
                  <a:lnTo>
                    <a:pt x="51" y="103"/>
                  </a:lnTo>
                  <a:lnTo>
                    <a:pt x="62" y="101"/>
                  </a:lnTo>
                  <a:lnTo>
                    <a:pt x="71" y="99"/>
                  </a:lnTo>
                  <a:lnTo>
                    <a:pt x="79" y="95"/>
                  </a:lnTo>
                  <a:lnTo>
                    <a:pt x="88" y="88"/>
                  </a:lnTo>
                  <a:lnTo>
                    <a:pt x="92" y="80"/>
                  </a:lnTo>
                  <a:lnTo>
                    <a:pt x="99" y="71"/>
                  </a:lnTo>
                  <a:lnTo>
                    <a:pt x="101" y="62"/>
                  </a:lnTo>
                  <a:lnTo>
                    <a:pt x="101" y="52"/>
                  </a:lnTo>
                  <a:lnTo>
                    <a:pt x="51"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4" name="Freeform 760"/>
            <p:cNvSpPr>
              <a:spLocks/>
            </p:cNvSpPr>
            <p:nvPr/>
          </p:nvSpPr>
          <p:spPr bwMode="auto">
            <a:xfrm>
              <a:off x="2622" y="1084"/>
              <a:ext cx="111" cy="113"/>
            </a:xfrm>
            <a:custGeom>
              <a:avLst/>
              <a:gdLst>
                <a:gd name="T0" fmla="*/ 121 w 102"/>
                <a:gd name="T1" fmla="*/ 61 h 104"/>
                <a:gd name="T2" fmla="*/ 121 w 102"/>
                <a:gd name="T3" fmla="*/ 61 h 104"/>
                <a:gd name="T4" fmla="*/ 121 w 102"/>
                <a:gd name="T5" fmla="*/ 49 h 104"/>
                <a:gd name="T6" fmla="*/ 115 w 102"/>
                <a:gd name="T7" fmla="*/ 39 h 104"/>
                <a:gd name="T8" fmla="*/ 110 w 102"/>
                <a:gd name="T9" fmla="*/ 28 h 104"/>
                <a:gd name="T10" fmla="*/ 103 w 102"/>
                <a:gd name="T11" fmla="*/ 18 h 104"/>
                <a:gd name="T12" fmla="*/ 95 w 102"/>
                <a:gd name="T13" fmla="*/ 11 h 104"/>
                <a:gd name="T14" fmla="*/ 84 w 102"/>
                <a:gd name="T15" fmla="*/ 5 h 104"/>
                <a:gd name="T16" fmla="*/ 72 w 102"/>
                <a:gd name="T17" fmla="*/ 3 h 104"/>
                <a:gd name="T18" fmla="*/ 59 w 102"/>
                <a:gd name="T19" fmla="*/ 0 h 104"/>
                <a:gd name="T20" fmla="*/ 59 w 102"/>
                <a:gd name="T21" fmla="*/ 0 h 104"/>
                <a:gd name="T22" fmla="*/ 49 w 102"/>
                <a:gd name="T23" fmla="*/ 3 h 104"/>
                <a:gd name="T24" fmla="*/ 36 w 102"/>
                <a:gd name="T25" fmla="*/ 5 h 104"/>
                <a:gd name="T26" fmla="*/ 26 w 102"/>
                <a:gd name="T27" fmla="*/ 11 h 104"/>
                <a:gd name="T28" fmla="*/ 17 w 102"/>
                <a:gd name="T29" fmla="*/ 18 h 104"/>
                <a:gd name="T30" fmla="*/ 11 w 102"/>
                <a:gd name="T31" fmla="*/ 28 h 104"/>
                <a:gd name="T32" fmla="*/ 5 w 102"/>
                <a:gd name="T33" fmla="*/ 39 h 104"/>
                <a:gd name="T34" fmla="*/ 0 w 102"/>
                <a:gd name="T35" fmla="*/ 49 h 104"/>
                <a:gd name="T36" fmla="*/ 0 w 102"/>
                <a:gd name="T37" fmla="*/ 61 h 104"/>
                <a:gd name="T38" fmla="*/ 0 w 102"/>
                <a:gd name="T39" fmla="*/ 61 h 104"/>
                <a:gd name="T40" fmla="*/ 0 w 102"/>
                <a:gd name="T41" fmla="*/ 74 h 104"/>
                <a:gd name="T42" fmla="*/ 5 w 102"/>
                <a:gd name="T43" fmla="*/ 85 h 104"/>
                <a:gd name="T44" fmla="*/ 11 w 102"/>
                <a:gd name="T45" fmla="*/ 95 h 104"/>
                <a:gd name="T46" fmla="*/ 17 w 102"/>
                <a:gd name="T47" fmla="*/ 105 h 104"/>
                <a:gd name="T48" fmla="*/ 26 w 102"/>
                <a:gd name="T49" fmla="*/ 112 h 104"/>
                <a:gd name="T50" fmla="*/ 36 w 102"/>
                <a:gd name="T51" fmla="*/ 118 h 104"/>
                <a:gd name="T52" fmla="*/ 49 w 102"/>
                <a:gd name="T53" fmla="*/ 121 h 104"/>
                <a:gd name="T54" fmla="*/ 59 w 102"/>
                <a:gd name="T55" fmla="*/ 123 h 104"/>
                <a:gd name="T56" fmla="*/ 59 w 102"/>
                <a:gd name="T57" fmla="*/ 123 h 104"/>
                <a:gd name="T58" fmla="*/ 72 w 102"/>
                <a:gd name="T59" fmla="*/ 121 h 104"/>
                <a:gd name="T60" fmla="*/ 84 w 102"/>
                <a:gd name="T61" fmla="*/ 118 h 104"/>
                <a:gd name="T62" fmla="*/ 95 w 102"/>
                <a:gd name="T63" fmla="*/ 112 h 104"/>
                <a:gd name="T64" fmla="*/ 103 w 102"/>
                <a:gd name="T65" fmla="*/ 105 h 104"/>
                <a:gd name="T66" fmla="*/ 110 w 102"/>
                <a:gd name="T67" fmla="*/ 95 h 104"/>
                <a:gd name="T68" fmla="*/ 115 w 102"/>
                <a:gd name="T69" fmla="*/ 85 h 104"/>
                <a:gd name="T70" fmla="*/ 121 w 102"/>
                <a:gd name="T71" fmla="*/ 74 h 104"/>
                <a:gd name="T72" fmla="*/ 121 w 102"/>
                <a:gd name="T73" fmla="*/ 61 h 104"/>
                <a:gd name="T74" fmla="*/ 59 w 102"/>
                <a:gd name="T75" fmla="*/ 61 h 104"/>
                <a:gd name="T76" fmla="*/ 121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3"/>
                  </a:lnTo>
                  <a:lnTo>
                    <a:pt x="93" y="24"/>
                  </a:lnTo>
                  <a:lnTo>
                    <a:pt x="87" y="16"/>
                  </a:lnTo>
                  <a:lnTo>
                    <a:pt x="80" y="9"/>
                  </a:lnTo>
                  <a:lnTo>
                    <a:pt x="71" y="5"/>
                  </a:lnTo>
                  <a:lnTo>
                    <a:pt x="61" y="3"/>
                  </a:lnTo>
                  <a:lnTo>
                    <a:pt x="50" y="0"/>
                  </a:lnTo>
                  <a:lnTo>
                    <a:pt x="41" y="3"/>
                  </a:lnTo>
                  <a:lnTo>
                    <a:pt x="30" y="5"/>
                  </a:lnTo>
                  <a:lnTo>
                    <a:pt x="22" y="9"/>
                  </a:lnTo>
                  <a:lnTo>
                    <a:pt x="15" y="16"/>
                  </a:lnTo>
                  <a:lnTo>
                    <a:pt x="9" y="24"/>
                  </a:lnTo>
                  <a:lnTo>
                    <a:pt x="5" y="33"/>
                  </a:lnTo>
                  <a:lnTo>
                    <a:pt x="0" y="41"/>
                  </a:lnTo>
                  <a:lnTo>
                    <a:pt x="0" y="52"/>
                  </a:lnTo>
                  <a:lnTo>
                    <a:pt x="0" y="63"/>
                  </a:lnTo>
                  <a:lnTo>
                    <a:pt x="5" y="72"/>
                  </a:lnTo>
                  <a:lnTo>
                    <a:pt x="9" y="80"/>
                  </a:lnTo>
                  <a:lnTo>
                    <a:pt x="15" y="89"/>
                  </a:lnTo>
                  <a:lnTo>
                    <a:pt x="22" y="95"/>
                  </a:lnTo>
                  <a:lnTo>
                    <a:pt x="30" y="100"/>
                  </a:lnTo>
                  <a:lnTo>
                    <a:pt x="41" y="102"/>
                  </a:lnTo>
                  <a:lnTo>
                    <a:pt x="50" y="104"/>
                  </a:lnTo>
                  <a:lnTo>
                    <a:pt x="61" y="102"/>
                  </a:lnTo>
                  <a:lnTo>
                    <a:pt x="71" y="100"/>
                  </a:lnTo>
                  <a:lnTo>
                    <a:pt x="80" y="95"/>
                  </a:lnTo>
                  <a:lnTo>
                    <a:pt x="87" y="89"/>
                  </a:lnTo>
                  <a:lnTo>
                    <a:pt x="93" y="80"/>
                  </a:lnTo>
                  <a:lnTo>
                    <a:pt x="97" y="72"/>
                  </a:lnTo>
                  <a:lnTo>
                    <a:pt x="102" y="63"/>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5" name="Freeform 761"/>
            <p:cNvSpPr>
              <a:spLocks/>
            </p:cNvSpPr>
            <p:nvPr/>
          </p:nvSpPr>
          <p:spPr bwMode="auto">
            <a:xfrm>
              <a:off x="2622" y="1084"/>
              <a:ext cx="111" cy="113"/>
            </a:xfrm>
            <a:custGeom>
              <a:avLst/>
              <a:gdLst>
                <a:gd name="T0" fmla="*/ 121 w 102"/>
                <a:gd name="T1" fmla="*/ 61 h 104"/>
                <a:gd name="T2" fmla="*/ 121 w 102"/>
                <a:gd name="T3" fmla="*/ 61 h 104"/>
                <a:gd name="T4" fmla="*/ 121 w 102"/>
                <a:gd name="T5" fmla="*/ 49 h 104"/>
                <a:gd name="T6" fmla="*/ 115 w 102"/>
                <a:gd name="T7" fmla="*/ 39 h 104"/>
                <a:gd name="T8" fmla="*/ 110 w 102"/>
                <a:gd name="T9" fmla="*/ 28 h 104"/>
                <a:gd name="T10" fmla="*/ 103 w 102"/>
                <a:gd name="T11" fmla="*/ 18 h 104"/>
                <a:gd name="T12" fmla="*/ 95 w 102"/>
                <a:gd name="T13" fmla="*/ 11 h 104"/>
                <a:gd name="T14" fmla="*/ 84 w 102"/>
                <a:gd name="T15" fmla="*/ 5 h 104"/>
                <a:gd name="T16" fmla="*/ 72 w 102"/>
                <a:gd name="T17" fmla="*/ 3 h 104"/>
                <a:gd name="T18" fmla="*/ 59 w 102"/>
                <a:gd name="T19" fmla="*/ 0 h 104"/>
                <a:gd name="T20" fmla="*/ 59 w 102"/>
                <a:gd name="T21" fmla="*/ 0 h 104"/>
                <a:gd name="T22" fmla="*/ 49 w 102"/>
                <a:gd name="T23" fmla="*/ 3 h 104"/>
                <a:gd name="T24" fmla="*/ 36 w 102"/>
                <a:gd name="T25" fmla="*/ 5 h 104"/>
                <a:gd name="T26" fmla="*/ 26 w 102"/>
                <a:gd name="T27" fmla="*/ 11 h 104"/>
                <a:gd name="T28" fmla="*/ 17 w 102"/>
                <a:gd name="T29" fmla="*/ 18 h 104"/>
                <a:gd name="T30" fmla="*/ 11 w 102"/>
                <a:gd name="T31" fmla="*/ 28 h 104"/>
                <a:gd name="T32" fmla="*/ 5 w 102"/>
                <a:gd name="T33" fmla="*/ 39 h 104"/>
                <a:gd name="T34" fmla="*/ 0 w 102"/>
                <a:gd name="T35" fmla="*/ 49 h 104"/>
                <a:gd name="T36" fmla="*/ 0 w 102"/>
                <a:gd name="T37" fmla="*/ 61 h 104"/>
                <a:gd name="T38" fmla="*/ 0 w 102"/>
                <a:gd name="T39" fmla="*/ 61 h 104"/>
                <a:gd name="T40" fmla="*/ 0 w 102"/>
                <a:gd name="T41" fmla="*/ 74 h 104"/>
                <a:gd name="T42" fmla="*/ 5 w 102"/>
                <a:gd name="T43" fmla="*/ 85 h 104"/>
                <a:gd name="T44" fmla="*/ 11 w 102"/>
                <a:gd name="T45" fmla="*/ 95 h 104"/>
                <a:gd name="T46" fmla="*/ 17 w 102"/>
                <a:gd name="T47" fmla="*/ 105 h 104"/>
                <a:gd name="T48" fmla="*/ 26 w 102"/>
                <a:gd name="T49" fmla="*/ 112 h 104"/>
                <a:gd name="T50" fmla="*/ 36 w 102"/>
                <a:gd name="T51" fmla="*/ 118 h 104"/>
                <a:gd name="T52" fmla="*/ 49 w 102"/>
                <a:gd name="T53" fmla="*/ 121 h 104"/>
                <a:gd name="T54" fmla="*/ 59 w 102"/>
                <a:gd name="T55" fmla="*/ 123 h 104"/>
                <a:gd name="T56" fmla="*/ 59 w 102"/>
                <a:gd name="T57" fmla="*/ 123 h 104"/>
                <a:gd name="T58" fmla="*/ 72 w 102"/>
                <a:gd name="T59" fmla="*/ 121 h 104"/>
                <a:gd name="T60" fmla="*/ 84 w 102"/>
                <a:gd name="T61" fmla="*/ 118 h 104"/>
                <a:gd name="T62" fmla="*/ 95 w 102"/>
                <a:gd name="T63" fmla="*/ 112 h 104"/>
                <a:gd name="T64" fmla="*/ 103 w 102"/>
                <a:gd name="T65" fmla="*/ 105 h 104"/>
                <a:gd name="T66" fmla="*/ 110 w 102"/>
                <a:gd name="T67" fmla="*/ 95 h 104"/>
                <a:gd name="T68" fmla="*/ 115 w 102"/>
                <a:gd name="T69" fmla="*/ 85 h 104"/>
                <a:gd name="T70" fmla="*/ 121 w 102"/>
                <a:gd name="T71" fmla="*/ 74 h 104"/>
                <a:gd name="T72" fmla="*/ 121 w 102"/>
                <a:gd name="T73" fmla="*/ 61 h 104"/>
                <a:gd name="T74" fmla="*/ 59 w 102"/>
                <a:gd name="T75" fmla="*/ 61 h 104"/>
                <a:gd name="T76" fmla="*/ 121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3"/>
                  </a:lnTo>
                  <a:lnTo>
                    <a:pt x="93" y="24"/>
                  </a:lnTo>
                  <a:lnTo>
                    <a:pt x="87" y="16"/>
                  </a:lnTo>
                  <a:lnTo>
                    <a:pt x="80" y="9"/>
                  </a:lnTo>
                  <a:lnTo>
                    <a:pt x="71" y="5"/>
                  </a:lnTo>
                  <a:lnTo>
                    <a:pt x="61" y="3"/>
                  </a:lnTo>
                  <a:lnTo>
                    <a:pt x="50" y="0"/>
                  </a:lnTo>
                  <a:lnTo>
                    <a:pt x="41" y="3"/>
                  </a:lnTo>
                  <a:lnTo>
                    <a:pt x="30" y="5"/>
                  </a:lnTo>
                  <a:lnTo>
                    <a:pt x="22" y="9"/>
                  </a:lnTo>
                  <a:lnTo>
                    <a:pt x="15" y="16"/>
                  </a:lnTo>
                  <a:lnTo>
                    <a:pt x="9" y="24"/>
                  </a:lnTo>
                  <a:lnTo>
                    <a:pt x="5" y="33"/>
                  </a:lnTo>
                  <a:lnTo>
                    <a:pt x="0" y="41"/>
                  </a:lnTo>
                  <a:lnTo>
                    <a:pt x="0" y="52"/>
                  </a:lnTo>
                  <a:lnTo>
                    <a:pt x="0" y="63"/>
                  </a:lnTo>
                  <a:lnTo>
                    <a:pt x="5" y="72"/>
                  </a:lnTo>
                  <a:lnTo>
                    <a:pt x="9" y="80"/>
                  </a:lnTo>
                  <a:lnTo>
                    <a:pt x="15" y="89"/>
                  </a:lnTo>
                  <a:lnTo>
                    <a:pt x="22" y="95"/>
                  </a:lnTo>
                  <a:lnTo>
                    <a:pt x="30" y="100"/>
                  </a:lnTo>
                  <a:lnTo>
                    <a:pt x="41" y="102"/>
                  </a:lnTo>
                  <a:lnTo>
                    <a:pt x="50" y="104"/>
                  </a:lnTo>
                  <a:lnTo>
                    <a:pt x="61" y="102"/>
                  </a:lnTo>
                  <a:lnTo>
                    <a:pt x="71" y="100"/>
                  </a:lnTo>
                  <a:lnTo>
                    <a:pt x="80" y="95"/>
                  </a:lnTo>
                  <a:lnTo>
                    <a:pt x="87" y="89"/>
                  </a:lnTo>
                  <a:lnTo>
                    <a:pt x="93" y="80"/>
                  </a:lnTo>
                  <a:lnTo>
                    <a:pt x="97" y="72"/>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6" name="Freeform 762"/>
            <p:cNvSpPr>
              <a:spLocks/>
            </p:cNvSpPr>
            <p:nvPr/>
          </p:nvSpPr>
          <p:spPr bwMode="auto">
            <a:xfrm>
              <a:off x="2893" y="1191"/>
              <a:ext cx="114" cy="110"/>
            </a:xfrm>
            <a:custGeom>
              <a:avLst/>
              <a:gdLst>
                <a:gd name="T0" fmla="*/ 125 w 104"/>
                <a:gd name="T1" fmla="*/ 61 h 101"/>
                <a:gd name="T2" fmla="*/ 125 w 104"/>
                <a:gd name="T3" fmla="*/ 61 h 101"/>
                <a:gd name="T4" fmla="*/ 123 w 104"/>
                <a:gd name="T5" fmla="*/ 49 h 101"/>
                <a:gd name="T6" fmla="*/ 121 w 104"/>
                <a:gd name="T7" fmla="*/ 38 h 101"/>
                <a:gd name="T8" fmla="*/ 114 w 104"/>
                <a:gd name="T9" fmla="*/ 27 h 101"/>
                <a:gd name="T10" fmla="*/ 107 w 104"/>
                <a:gd name="T11" fmla="*/ 17 h 101"/>
                <a:gd name="T12" fmla="*/ 96 w 104"/>
                <a:gd name="T13" fmla="*/ 10 h 101"/>
                <a:gd name="T14" fmla="*/ 87 w 104"/>
                <a:gd name="T15" fmla="*/ 4 h 101"/>
                <a:gd name="T16" fmla="*/ 76 w 104"/>
                <a:gd name="T17" fmla="*/ 2 h 101"/>
                <a:gd name="T18" fmla="*/ 62 w 104"/>
                <a:gd name="T19" fmla="*/ 0 h 101"/>
                <a:gd name="T20" fmla="*/ 62 w 104"/>
                <a:gd name="T21" fmla="*/ 0 h 101"/>
                <a:gd name="T22" fmla="*/ 49 w 104"/>
                <a:gd name="T23" fmla="*/ 2 h 101"/>
                <a:gd name="T24" fmla="*/ 39 w 104"/>
                <a:gd name="T25" fmla="*/ 4 h 101"/>
                <a:gd name="T26" fmla="*/ 29 w 104"/>
                <a:gd name="T27" fmla="*/ 10 h 101"/>
                <a:gd name="T28" fmla="*/ 20 w 104"/>
                <a:gd name="T29" fmla="*/ 17 h 101"/>
                <a:gd name="T30" fmla="*/ 11 w 104"/>
                <a:gd name="T31" fmla="*/ 27 h 101"/>
                <a:gd name="T32" fmla="*/ 5 w 104"/>
                <a:gd name="T33" fmla="*/ 38 h 101"/>
                <a:gd name="T34" fmla="*/ 3 w 104"/>
                <a:gd name="T35" fmla="*/ 49 h 101"/>
                <a:gd name="T36" fmla="*/ 0 w 104"/>
                <a:gd name="T37" fmla="*/ 61 h 101"/>
                <a:gd name="T38" fmla="*/ 0 w 104"/>
                <a:gd name="T39" fmla="*/ 61 h 101"/>
                <a:gd name="T40" fmla="*/ 3 w 104"/>
                <a:gd name="T41" fmla="*/ 74 h 101"/>
                <a:gd name="T42" fmla="*/ 5 w 104"/>
                <a:gd name="T43" fmla="*/ 84 h 101"/>
                <a:gd name="T44" fmla="*/ 11 w 104"/>
                <a:gd name="T45" fmla="*/ 94 h 101"/>
                <a:gd name="T46" fmla="*/ 20 w 104"/>
                <a:gd name="T47" fmla="*/ 105 h 101"/>
                <a:gd name="T48" fmla="*/ 29 w 104"/>
                <a:gd name="T49" fmla="*/ 109 h 101"/>
                <a:gd name="T50" fmla="*/ 39 w 104"/>
                <a:gd name="T51" fmla="*/ 118 h 101"/>
                <a:gd name="T52" fmla="*/ 49 w 104"/>
                <a:gd name="T53" fmla="*/ 120 h 101"/>
                <a:gd name="T54" fmla="*/ 62 w 104"/>
                <a:gd name="T55" fmla="*/ 120 h 101"/>
                <a:gd name="T56" fmla="*/ 62 w 104"/>
                <a:gd name="T57" fmla="*/ 120 h 101"/>
                <a:gd name="T58" fmla="*/ 76 w 104"/>
                <a:gd name="T59" fmla="*/ 120 h 101"/>
                <a:gd name="T60" fmla="*/ 87 w 104"/>
                <a:gd name="T61" fmla="*/ 118 h 101"/>
                <a:gd name="T62" fmla="*/ 96 w 104"/>
                <a:gd name="T63" fmla="*/ 109 h 101"/>
                <a:gd name="T64" fmla="*/ 107 w 104"/>
                <a:gd name="T65" fmla="*/ 105 h 101"/>
                <a:gd name="T66" fmla="*/ 114 w 104"/>
                <a:gd name="T67" fmla="*/ 94 h 101"/>
                <a:gd name="T68" fmla="*/ 121 w 104"/>
                <a:gd name="T69" fmla="*/ 84 h 101"/>
                <a:gd name="T70" fmla="*/ 123 w 104"/>
                <a:gd name="T71" fmla="*/ 74 h 101"/>
                <a:gd name="T72" fmla="*/ 125 w 104"/>
                <a:gd name="T73" fmla="*/ 61 h 101"/>
                <a:gd name="T74" fmla="*/ 62 w 104"/>
                <a:gd name="T75" fmla="*/ 61 h 101"/>
                <a:gd name="T76" fmla="*/ 125 w 104"/>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100" y="32"/>
                  </a:lnTo>
                  <a:lnTo>
                    <a:pt x="95" y="23"/>
                  </a:lnTo>
                  <a:lnTo>
                    <a:pt x="89" y="15"/>
                  </a:lnTo>
                  <a:lnTo>
                    <a:pt x="80" y="8"/>
                  </a:lnTo>
                  <a:lnTo>
                    <a:pt x="72" y="4"/>
                  </a:lnTo>
                  <a:lnTo>
                    <a:pt x="63" y="2"/>
                  </a:lnTo>
                  <a:lnTo>
                    <a:pt x="52" y="0"/>
                  </a:lnTo>
                  <a:lnTo>
                    <a:pt x="41" y="2"/>
                  </a:lnTo>
                  <a:lnTo>
                    <a:pt x="33" y="4"/>
                  </a:lnTo>
                  <a:lnTo>
                    <a:pt x="24" y="8"/>
                  </a:lnTo>
                  <a:lnTo>
                    <a:pt x="16" y="15"/>
                  </a:lnTo>
                  <a:lnTo>
                    <a:pt x="9" y="23"/>
                  </a:lnTo>
                  <a:lnTo>
                    <a:pt x="5" y="32"/>
                  </a:lnTo>
                  <a:lnTo>
                    <a:pt x="3" y="41"/>
                  </a:lnTo>
                  <a:lnTo>
                    <a:pt x="0" y="51"/>
                  </a:lnTo>
                  <a:lnTo>
                    <a:pt x="3" y="62"/>
                  </a:lnTo>
                  <a:lnTo>
                    <a:pt x="5" y="71"/>
                  </a:lnTo>
                  <a:lnTo>
                    <a:pt x="9" y="79"/>
                  </a:lnTo>
                  <a:lnTo>
                    <a:pt x="16" y="88"/>
                  </a:lnTo>
                  <a:lnTo>
                    <a:pt x="24" y="92"/>
                  </a:lnTo>
                  <a:lnTo>
                    <a:pt x="33" y="99"/>
                  </a:lnTo>
                  <a:lnTo>
                    <a:pt x="41" y="101"/>
                  </a:lnTo>
                  <a:lnTo>
                    <a:pt x="52" y="101"/>
                  </a:lnTo>
                  <a:lnTo>
                    <a:pt x="63" y="101"/>
                  </a:lnTo>
                  <a:lnTo>
                    <a:pt x="72" y="99"/>
                  </a:lnTo>
                  <a:lnTo>
                    <a:pt x="80" y="92"/>
                  </a:lnTo>
                  <a:lnTo>
                    <a:pt x="89" y="88"/>
                  </a:lnTo>
                  <a:lnTo>
                    <a:pt x="95" y="79"/>
                  </a:lnTo>
                  <a:lnTo>
                    <a:pt x="100" y="71"/>
                  </a:lnTo>
                  <a:lnTo>
                    <a:pt x="102" y="62"/>
                  </a:lnTo>
                  <a:lnTo>
                    <a:pt x="104" y="51"/>
                  </a:lnTo>
                  <a:lnTo>
                    <a:pt x="52" y="51"/>
                  </a:lnTo>
                  <a:lnTo>
                    <a:pt x="104"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7" name="Freeform 763"/>
            <p:cNvSpPr>
              <a:spLocks/>
            </p:cNvSpPr>
            <p:nvPr/>
          </p:nvSpPr>
          <p:spPr bwMode="auto">
            <a:xfrm>
              <a:off x="2893" y="1191"/>
              <a:ext cx="114" cy="110"/>
            </a:xfrm>
            <a:custGeom>
              <a:avLst/>
              <a:gdLst>
                <a:gd name="T0" fmla="*/ 125 w 104"/>
                <a:gd name="T1" fmla="*/ 61 h 101"/>
                <a:gd name="T2" fmla="*/ 125 w 104"/>
                <a:gd name="T3" fmla="*/ 61 h 101"/>
                <a:gd name="T4" fmla="*/ 123 w 104"/>
                <a:gd name="T5" fmla="*/ 49 h 101"/>
                <a:gd name="T6" fmla="*/ 121 w 104"/>
                <a:gd name="T7" fmla="*/ 38 h 101"/>
                <a:gd name="T8" fmla="*/ 114 w 104"/>
                <a:gd name="T9" fmla="*/ 27 h 101"/>
                <a:gd name="T10" fmla="*/ 107 w 104"/>
                <a:gd name="T11" fmla="*/ 17 h 101"/>
                <a:gd name="T12" fmla="*/ 96 w 104"/>
                <a:gd name="T13" fmla="*/ 10 h 101"/>
                <a:gd name="T14" fmla="*/ 87 w 104"/>
                <a:gd name="T15" fmla="*/ 4 h 101"/>
                <a:gd name="T16" fmla="*/ 76 w 104"/>
                <a:gd name="T17" fmla="*/ 2 h 101"/>
                <a:gd name="T18" fmla="*/ 62 w 104"/>
                <a:gd name="T19" fmla="*/ 0 h 101"/>
                <a:gd name="T20" fmla="*/ 62 w 104"/>
                <a:gd name="T21" fmla="*/ 0 h 101"/>
                <a:gd name="T22" fmla="*/ 49 w 104"/>
                <a:gd name="T23" fmla="*/ 2 h 101"/>
                <a:gd name="T24" fmla="*/ 39 w 104"/>
                <a:gd name="T25" fmla="*/ 4 h 101"/>
                <a:gd name="T26" fmla="*/ 29 w 104"/>
                <a:gd name="T27" fmla="*/ 10 h 101"/>
                <a:gd name="T28" fmla="*/ 20 w 104"/>
                <a:gd name="T29" fmla="*/ 17 h 101"/>
                <a:gd name="T30" fmla="*/ 11 w 104"/>
                <a:gd name="T31" fmla="*/ 27 h 101"/>
                <a:gd name="T32" fmla="*/ 5 w 104"/>
                <a:gd name="T33" fmla="*/ 38 h 101"/>
                <a:gd name="T34" fmla="*/ 3 w 104"/>
                <a:gd name="T35" fmla="*/ 49 h 101"/>
                <a:gd name="T36" fmla="*/ 0 w 104"/>
                <a:gd name="T37" fmla="*/ 61 h 101"/>
                <a:gd name="T38" fmla="*/ 0 w 104"/>
                <a:gd name="T39" fmla="*/ 61 h 101"/>
                <a:gd name="T40" fmla="*/ 3 w 104"/>
                <a:gd name="T41" fmla="*/ 74 h 101"/>
                <a:gd name="T42" fmla="*/ 5 w 104"/>
                <a:gd name="T43" fmla="*/ 84 h 101"/>
                <a:gd name="T44" fmla="*/ 11 w 104"/>
                <a:gd name="T45" fmla="*/ 94 h 101"/>
                <a:gd name="T46" fmla="*/ 20 w 104"/>
                <a:gd name="T47" fmla="*/ 105 h 101"/>
                <a:gd name="T48" fmla="*/ 29 w 104"/>
                <a:gd name="T49" fmla="*/ 109 h 101"/>
                <a:gd name="T50" fmla="*/ 39 w 104"/>
                <a:gd name="T51" fmla="*/ 118 h 101"/>
                <a:gd name="T52" fmla="*/ 49 w 104"/>
                <a:gd name="T53" fmla="*/ 120 h 101"/>
                <a:gd name="T54" fmla="*/ 62 w 104"/>
                <a:gd name="T55" fmla="*/ 120 h 101"/>
                <a:gd name="T56" fmla="*/ 62 w 104"/>
                <a:gd name="T57" fmla="*/ 120 h 101"/>
                <a:gd name="T58" fmla="*/ 76 w 104"/>
                <a:gd name="T59" fmla="*/ 120 h 101"/>
                <a:gd name="T60" fmla="*/ 87 w 104"/>
                <a:gd name="T61" fmla="*/ 118 h 101"/>
                <a:gd name="T62" fmla="*/ 96 w 104"/>
                <a:gd name="T63" fmla="*/ 109 h 101"/>
                <a:gd name="T64" fmla="*/ 107 w 104"/>
                <a:gd name="T65" fmla="*/ 105 h 101"/>
                <a:gd name="T66" fmla="*/ 114 w 104"/>
                <a:gd name="T67" fmla="*/ 94 h 101"/>
                <a:gd name="T68" fmla="*/ 121 w 104"/>
                <a:gd name="T69" fmla="*/ 84 h 101"/>
                <a:gd name="T70" fmla="*/ 123 w 104"/>
                <a:gd name="T71" fmla="*/ 74 h 101"/>
                <a:gd name="T72" fmla="*/ 125 w 104"/>
                <a:gd name="T73" fmla="*/ 61 h 101"/>
                <a:gd name="T74" fmla="*/ 62 w 104"/>
                <a:gd name="T75" fmla="*/ 61 h 101"/>
                <a:gd name="T76" fmla="*/ 125 w 104"/>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100" y="32"/>
                  </a:lnTo>
                  <a:lnTo>
                    <a:pt x="95" y="23"/>
                  </a:lnTo>
                  <a:lnTo>
                    <a:pt x="89" y="15"/>
                  </a:lnTo>
                  <a:lnTo>
                    <a:pt x="80" y="8"/>
                  </a:lnTo>
                  <a:lnTo>
                    <a:pt x="72" y="4"/>
                  </a:lnTo>
                  <a:lnTo>
                    <a:pt x="63" y="2"/>
                  </a:lnTo>
                  <a:lnTo>
                    <a:pt x="52" y="0"/>
                  </a:lnTo>
                  <a:lnTo>
                    <a:pt x="41" y="2"/>
                  </a:lnTo>
                  <a:lnTo>
                    <a:pt x="33" y="4"/>
                  </a:lnTo>
                  <a:lnTo>
                    <a:pt x="24" y="8"/>
                  </a:lnTo>
                  <a:lnTo>
                    <a:pt x="16" y="15"/>
                  </a:lnTo>
                  <a:lnTo>
                    <a:pt x="9" y="23"/>
                  </a:lnTo>
                  <a:lnTo>
                    <a:pt x="5" y="32"/>
                  </a:lnTo>
                  <a:lnTo>
                    <a:pt x="3" y="41"/>
                  </a:lnTo>
                  <a:lnTo>
                    <a:pt x="0" y="51"/>
                  </a:lnTo>
                  <a:lnTo>
                    <a:pt x="3" y="62"/>
                  </a:lnTo>
                  <a:lnTo>
                    <a:pt x="5" y="71"/>
                  </a:lnTo>
                  <a:lnTo>
                    <a:pt x="9" y="79"/>
                  </a:lnTo>
                  <a:lnTo>
                    <a:pt x="16" y="88"/>
                  </a:lnTo>
                  <a:lnTo>
                    <a:pt x="24" y="92"/>
                  </a:lnTo>
                  <a:lnTo>
                    <a:pt x="33" y="99"/>
                  </a:lnTo>
                  <a:lnTo>
                    <a:pt x="41" y="101"/>
                  </a:lnTo>
                  <a:lnTo>
                    <a:pt x="52" y="101"/>
                  </a:lnTo>
                  <a:lnTo>
                    <a:pt x="63" y="101"/>
                  </a:lnTo>
                  <a:lnTo>
                    <a:pt x="72" y="99"/>
                  </a:lnTo>
                  <a:lnTo>
                    <a:pt x="80" y="92"/>
                  </a:lnTo>
                  <a:lnTo>
                    <a:pt x="89" y="88"/>
                  </a:lnTo>
                  <a:lnTo>
                    <a:pt x="95" y="79"/>
                  </a:lnTo>
                  <a:lnTo>
                    <a:pt x="100" y="71"/>
                  </a:lnTo>
                  <a:lnTo>
                    <a:pt x="102" y="62"/>
                  </a:lnTo>
                  <a:lnTo>
                    <a:pt x="104" y="51"/>
                  </a:lnTo>
                  <a:lnTo>
                    <a:pt x="52" y="51"/>
                  </a:lnTo>
                  <a:lnTo>
                    <a:pt x="10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8" name="Freeform 764"/>
            <p:cNvSpPr>
              <a:spLocks/>
            </p:cNvSpPr>
            <p:nvPr/>
          </p:nvSpPr>
          <p:spPr bwMode="auto">
            <a:xfrm>
              <a:off x="3131" y="1356"/>
              <a:ext cx="112" cy="110"/>
            </a:xfrm>
            <a:custGeom>
              <a:avLst/>
              <a:gdLst>
                <a:gd name="T0" fmla="*/ 123 w 102"/>
                <a:gd name="T1" fmla="*/ 58 h 101"/>
                <a:gd name="T2" fmla="*/ 123 w 102"/>
                <a:gd name="T3" fmla="*/ 58 h 101"/>
                <a:gd name="T4" fmla="*/ 123 w 102"/>
                <a:gd name="T5" fmla="*/ 49 h 101"/>
                <a:gd name="T6" fmla="*/ 119 w 102"/>
                <a:gd name="T7" fmla="*/ 36 h 101"/>
                <a:gd name="T8" fmla="*/ 112 w 102"/>
                <a:gd name="T9" fmla="*/ 25 h 101"/>
                <a:gd name="T10" fmla="*/ 105 w 102"/>
                <a:gd name="T11" fmla="*/ 17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7 h 101"/>
                <a:gd name="T30" fmla="*/ 11 w 102"/>
                <a:gd name="T31" fmla="*/ 25 h 101"/>
                <a:gd name="T32" fmla="*/ 5 w 102"/>
                <a:gd name="T33" fmla="*/ 36 h 101"/>
                <a:gd name="T34" fmla="*/ 0 w 102"/>
                <a:gd name="T35" fmla="*/ 49 h 101"/>
                <a:gd name="T36" fmla="*/ 0 w 102"/>
                <a:gd name="T37" fmla="*/ 58 h 101"/>
                <a:gd name="T38" fmla="*/ 0 w 102"/>
                <a:gd name="T39" fmla="*/ 58 h 101"/>
                <a:gd name="T40" fmla="*/ 0 w 102"/>
                <a:gd name="T41" fmla="*/ 71 h 101"/>
                <a:gd name="T42" fmla="*/ 5 w 102"/>
                <a:gd name="T43" fmla="*/ 84 h 101"/>
                <a:gd name="T44" fmla="*/ 11 w 102"/>
                <a:gd name="T45" fmla="*/ 95 h 101"/>
                <a:gd name="T46" fmla="*/ 20 w 102"/>
                <a:gd name="T47" fmla="*/ 102 h 101"/>
                <a:gd name="T48" fmla="*/ 26 w 102"/>
                <a:gd name="T49" fmla="*/ 109 h 101"/>
                <a:gd name="T50" fmla="*/ 37 w 102"/>
                <a:gd name="T51" fmla="*/ 115 h 101"/>
                <a:gd name="T52" fmla="*/ 49 w 102"/>
                <a:gd name="T53" fmla="*/ 118 h 101"/>
                <a:gd name="T54" fmla="*/ 60 w 102"/>
                <a:gd name="T55" fmla="*/ 120 h 101"/>
                <a:gd name="T56" fmla="*/ 60 w 102"/>
                <a:gd name="T57" fmla="*/ 120 h 101"/>
                <a:gd name="T58" fmla="*/ 74 w 102"/>
                <a:gd name="T59" fmla="*/ 118 h 101"/>
                <a:gd name="T60" fmla="*/ 87 w 102"/>
                <a:gd name="T61" fmla="*/ 115 h 101"/>
                <a:gd name="T62" fmla="*/ 97 w 102"/>
                <a:gd name="T63" fmla="*/ 109 h 101"/>
                <a:gd name="T64" fmla="*/ 105 w 102"/>
                <a:gd name="T65" fmla="*/ 102 h 101"/>
                <a:gd name="T66" fmla="*/ 112 w 102"/>
                <a:gd name="T67" fmla="*/ 95 h 101"/>
                <a:gd name="T68" fmla="*/ 119 w 102"/>
                <a:gd name="T69" fmla="*/ 84 h 101"/>
                <a:gd name="T70" fmla="*/ 123 w 102"/>
                <a:gd name="T71" fmla="*/ 71 h 101"/>
                <a:gd name="T72" fmla="*/ 123 w 102"/>
                <a:gd name="T73" fmla="*/ 58 h 101"/>
                <a:gd name="T74" fmla="*/ 60 w 102"/>
                <a:gd name="T75" fmla="*/ 58 h 101"/>
                <a:gd name="T76" fmla="*/ 123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80"/>
                  </a:lnTo>
                  <a:lnTo>
                    <a:pt x="16" y="86"/>
                  </a:lnTo>
                  <a:lnTo>
                    <a:pt x="22" y="92"/>
                  </a:lnTo>
                  <a:lnTo>
                    <a:pt x="31" y="97"/>
                  </a:lnTo>
                  <a:lnTo>
                    <a:pt x="41" y="99"/>
                  </a:lnTo>
                  <a:lnTo>
                    <a:pt x="50" y="101"/>
                  </a:lnTo>
                  <a:lnTo>
                    <a:pt x="61" y="99"/>
                  </a:lnTo>
                  <a:lnTo>
                    <a:pt x="72" y="97"/>
                  </a:lnTo>
                  <a:lnTo>
                    <a:pt x="80" y="92"/>
                  </a:lnTo>
                  <a:lnTo>
                    <a:pt x="87" y="86"/>
                  </a:lnTo>
                  <a:lnTo>
                    <a:pt x="93" y="80"/>
                  </a:lnTo>
                  <a:lnTo>
                    <a:pt x="98" y="71"/>
                  </a:lnTo>
                  <a:lnTo>
                    <a:pt x="102" y="60"/>
                  </a:lnTo>
                  <a:lnTo>
                    <a:pt x="102" y="49"/>
                  </a:lnTo>
                  <a:lnTo>
                    <a:pt x="50" y="49"/>
                  </a:lnTo>
                  <a:lnTo>
                    <a:pt x="102"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9" name="Freeform 765"/>
            <p:cNvSpPr>
              <a:spLocks/>
            </p:cNvSpPr>
            <p:nvPr/>
          </p:nvSpPr>
          <p:spPr bwMode="auto">
            <a:xfrm>
              <a:off x="3131" y="1356"/>
              <a:ext cx="112" cy="110"/>
            </a:xfrm>
            <a:custGeom>
              <a:avLst/>
              <a:gdLst>
                <a:gd name="T0" fmla="*/ 123 w 102"/>
                <a:gd name="T1" fmla="*/ 58 h 101"/>
                <a:gd name="T2" fmla="*/ 123 w 102"/>
                <a:gd name="T3" fmla="*/ 58 h 101"/>
                <a:gd name="T4" fmla="*/ 123 w 102"/>
                <a:gd name="T5" fmla="*/ 49 h 101"/>
                <a:gd name="T6" fmla="*/ 119 w 102"/>
                <a:gd name="T7" fmla="*/ 36 h 101"/>
                <a:gd name="T8" fmla="*/ 112 w 102"/>
                <a:gd name="T9" fmla="*/ 25 h 101"/>
                <a:gd name="T10" fmla="*/ 105 w 102"/>
                <a:gd name="T11" fmla="*/ 17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7 h 101"/>
                <a:gd name="T30" fmla="*/ 11 w 102"/>
                <a:gd name="T31" fmla="*/ 25 h 101"/>
                <a:gd name="T32" fmla="*/ 5 w 102"/>
                <a:gd name="T33" fmla="*/ 36 h 101"/>
                <a:gd name="T34" fmla="*/ 0 w 102"/>
                <a:gd name="T35" fmla="*/ 49 h 101"/>
                <a:gd name="T36" fmla="*/ 0 w 102"/>
                <a:gd name="T37" fmla="*/ 58 h 101"/>
                <a:gd name="T38" fmla="*/ 0 w 102"/>
                <a:gd name="T39" fmla="*/ 58 h 101"/>
                <a:gd name="T40" fmla="*/ 0 w 102"/>
                <a:gd name="T41" fmla="*/ 71 h 101"/>
                <a:gd name="T42" fmla="*/ 5 w 102"/>
                <a:gd name="T43" fmla="*/ 84 h 101"/>
                <a:gd name="T44" fmla="*/ 11 w 102"/>
                <a:gd name="T45" fmla="*/ 95 h 101"/>
                <a:gd name="T46" fmla="*/ 20 w 102"/>
                <a:gd name="T47" fmla="*/ 102 h 101"/>
                <a:gd name="T48" fmla="*/ 26 w 102"/>
                <a:gd name="T49" fmla="*/ 109 h 101"/>
                <a:gd name="T50" fmla="*/ 37 w 102"/>
                <a:gd name="T51" fmla="*/ 115 h 101"/>
                <a:gd name="T52" fmla="*/ 49 w 102"/>
                <a:gd name="T53" fmla="*/ 118 h 101"/>
                <a:gd name="T54" fmla="*/ 60 w 102"/>
                <a:gd name="T55" fmla="*/ 120 h 101"/>
                <a:gd name="T56" fmla="*/ 60 w 102"/>
                <a:gd name="T57" fmla="*/ 120 h 101"/>
                <a:gd name="T58" fmla="*/ 74 w 102"/>
                <a:gd name="T59" fmla="*/ 118 h 101"/>
                <a:gd name="T60" fmla="*/ 87 w 102"/>
                <a:gd name="T61" fmla="*/ 115 h 101"/>
                <a:gd name="T62" fmla="*/ 97 w 102"/>
                <a:gd name="T63" fmla="*/ 109 h 101"/>
                <a:gd name="T64" fmla="*/ 105 w 102"/>
                <a:gd name="T65" fmla="*/ 102 h 101"/>
                <a:gd name="T66" fmla="*/ 112 w 102"/>
                <a:gd name="T67" fmla="*/ 95 h 101"/>
                <a:gd name="T68" fmla="*/ 119 w 102"/>
                <a:gd name="T69" fmla="*/ 84 h 101"/>
                <a:gd name="T70" fmla="*/ 123 w 102"/>
                <a:gd name="T71" fmla="*/ 71 h 101"/>
                <a:gd name="T72" fmla="*/ 123 w 102"/>
                <a:gd name="T73" fmla="*/ 58 h 101"/>
                <a:gd name="T74" fmla="*/ 60 w 102"/>
                <a:gd name="T75" fmla="*/ 58 h 101"/>
                <a:gd name="T76" fmla="*/ 123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80"/>
                  </a:lnTo>
                  <a:lnTo>
                    <a:pt x="16" y="86"/>
                  </a:lnTo>
                  <a:lnTo>
                    <a:pt x="22" y="92"/>
                  </a:lnTo>
                  <a:lnTo>
                    <a:pt x="31" y="97"/>
                  </a:lnTo>
                  <a:lnTo>
                    <a:pt x="41" y="99"/>
                  </a:lnTo>
                  <a:lnTo>
                    <a:pt x="50" y="101"/>
                  </a:lnTo>
                  <a:lnTo>
                    <a:pt x="61" y="99"/>
                  </a:lnTo>
                  <a:lnTo>
                    <a:pt x="72" y="97"/>
                  </a:lnTo>
                  <a:lnTo>
                    <a:pt x="80" y="92"/>
                  </a:lnTo>
                  <a:lnTo>
                    <a:pt x="87" y="86"/>
                  </a:lnTo>
                  <a:lnTo>
                    <a:pt x="93" y="80"/>
                  </a:lnTo>
                  <a:lnTo>
                    <a:pt x="98" y="71"/>
                  </a:lnTo>
                  <a:lnTo>
                    <a:pt x="102" y="60"/>
                  </a:lnTo>
                  <a:lnTo>
                    <a:pt x="102" y="49"/>
                  </a:lnTo>
                  <a:lnTo>
                    <a:pt x="50"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0" name="Freeform 766"/>
            <p:cNvSpPr>
              <a:spLocks/>
            </p:cNvSpPr>
            <p:nvPr/>
          </p:nvSpPr>
          <p:spPr bwMode="auto">
            <a:xfrm>
              <a:off x="1487" y="1637"/>
              <a:ext cx="113" cy="110"/>
            </a:xfrm>
            <a:custGeom>
              <a:avLst/>
              <a:gdLst>
                <a:gd name="T0" fmla="*/ 123 w 104"/>
                <a:gd name="T1" fmla="*/ 58 h 101"/>
                <a:gd name="T2" fmla="*/ 123 w 104"/>
                <a:gd name="T3" fmla="*/ 58 h 101"/>
                <a:gd name="T4" fmla="*/ 121 w 104"/>
                <a:gd name="T5" fmla="*/ 45 h 101"/>
                <a:gd name="T6" fmla="*/ 117 w 104"/>
                <a:gd name="T7" fmla="*/ 36 h 101"/>
                <a:gd name="T8" fmla="*/ 112 w 104"/>
                <a:gd name="T9" fmla="*/ 25 h 101"/>
                <a:gd name="T10" fmla="*/ 105 w 104"/>
                <a:gd name="T11" fmla="*/ 17 h 101"/>
                <a:gd name="T12" fmla="*/ 95 w 104"/>
                <a:gd name="T13" fmla="*/ 10 h 101"/>
                <a:gd name="T14" fmla="*/ 84 w 104"/>
                <a:gd name="T15" fmla="*/ 2 h 101"/>
                <a:gd name="T16" fmla="*/ 74 w 104"/>
                <a:gd name="T17" fmla="*/ 0 h 101"/>
                <a:gd name="T18" fmla="*/ 61 w 104"/>
                <a:gd name="T19" fmla="*/ 0 h 101"/>
                <a:gd name="T20" fmla="*/ 61 w 104"/>
                <a:gd name="T21" fmla="*/ 0 h 101"/>
                <a:gd name="T22" fmla="*/ 49 w 104"/>
                <a:gd name="T23" fmla="*/ 0 h 101"/>
                <a:gd name="T24" fmla="*/ 38 w 104"/>
                <a:gd name="T25" fmla="*/ 2 h 101"/>
                <a:gd name="T26" fmla="*/ 28 w 104"/>
                <a:gd name="T27" fmla="*/ 10 h 101"/>
                <a:gd name="T28" fmla="*/ 17 w 104"/>
                <a:gd name="T29" fmla="*/ 17 h 101"/>
                <a:gd name="T30" fmla="*/ 11 w 104"/>
                <a:gd name="T31" fmla="*/ 25 h 101"/>
                <a:gd name="T32" fmla="*/ 4 w 104"/>
                <a:gd name="T33" fmla="*/ 36 h 101"/>
                <a:gd name="T34" fmla="*/ 2 w 104"/>
                <a:gd name="T35" fmla="*/ 45 h 101"/>
                <a:gd name="T36" fmla="*/ 0 w 104"/>
                <a:gd name="T37" fmla="*/ 58 h 101"/>
                <a:gd name="T38" fmla="*/ 0 w 104"/>
                <a:gd name="T39" fmla="*/ 58 h 101"/>
                <a:gd name="T40" fmla="*/ 2 w 104"/>
                <a:gd name="T41" fmla="*/ 71 h 101"/>
                <a:gd name="T42" fmla="*/ 4 w 104"/>
                <a:gd name="T43" fmla="*/ 82 h 101"/>
                <a:gd name="T44" fmla="*/ 11 w 104"/>
                <a:gd name="T45" fmla="*/ 94 h 101"/>
                <a:gd name="T46" fmla="*/ 17 w 104"/>
                <a:gd name="T47" fmla="*/ 102 h 101"/>
                <a:gd name="T48" fmla="*/ 28 w 104"/>
                <a:gd name="T49" fmla="*/ 109 h 101"/>
                <a:gd name="T50" fmla="*/ 38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09 h 101"/>
                <a:gd name="T64" fmla="*/ 105 w 104"/>
                <a:gd name="T65" fmla="*/ 102 h 101"/>
                <a:gd name="T66" fmla="*/ 112 w 104"/>
                <a:gd name="T67" fmla="*/ 94 h 101"/>
                <a:gd name="T68" fmla="*/ 117 w 104"/>
                <a:gd name="T69" fmla="*/ 82 h 101"/>
                <a:gd name="T70" fmla="*/ 121 w 104"/>
                <a:gd name="T71" fmla="*/ 71 h 101"/>
                <a:gd name="T72" fmla="*/ 123 w 104"/>
                <a:gd name="T73" fmla="*/ 58 h 101"/>
                <a:gd name="T74" fmla="*/ 61 w 104"/>
                <a:gd name="T75" fmla="*/ 58 h 101"/>
                <a:gd name="T76" fmla="*/ 123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8"/>
                  </a:lnTo>
                  <a:lnTo>
                    <a:pt x="99" y="30"/>
                  </a:lnTo>
                  <a:lnTo>
                    <a:pt x="95" y="21"/>
                  </a:lnTo>
                  <a:lnTo>
                    <a:pt x="89" y="15"/>
                  </a:lnTo>
                  <a:lnTo>
                    <a:pt x="80" y="8"/>
                  </a:lnTo>
                  <a:lnTo>
                    <a:pt x="71" y="2"/>
                  </a:lnTo>
                  <a:lnTo>
                    <a:pt x="63" y="0"/>
                  </a:lnTo>
                  <a:lnTo>
                    <a:pt x="52" y="0"/>
                  </a:lnTo>
                  <a:lnTo>
                    <a:pt x="41" y="0"/>
                  </a:lnTo>
                  <a:lnTo>
                    <a:pt x="32" y="2"/>
                  </a:lnTo>
                  <a:lnTo>
                    <a:pt x="24" y="8"/>
                  </a:lnTo>
                  <a:lnTo>
                    <a:pt x="15" y="15"/>
                  </a:lnTo>
                  <a:lnTo>
                    <a:pt x="9" y="21"/>
                  </a:lnTo>
                  <a:lnTo>
                    <a:pt x="4" y="30"/>
                  </a:lnTo>
                  <a:lnTo>
                    <a:pt x="2" y="38"/>
                  </a:lnTo>
                  <a:lnTo>
                    <a:pt x="0" y="49"/>
                  </a:lnTo>
                  <a:lnTo>
                    <a:pt x="2" y="60"/>
                  </a:lnTo>
                  <a:lnTo>
                    <a:pt x="4" y="69"/>
                  </a:lnTo>
                  <a:lnTo>
                    <a:pt x="9" y="79"/>
                  </a:lnTo>
                  <a:lnTo>
                    <a:pt x="15" y="86"/>
                  </a:lnTo>
                  <a:lnTo>
                    <a:pt x="24" y="92"/>
                  </a:lnTo>
                  <a:lnTo>
                    <a:pt x="32" y="97"/>
                  </a:lnTo>
                  <a:lnTo>
                    <a:pt x="41" y="101"/>
                  </a:lnTo>
                  <a:lnTo>
                    <a:pt x="52" y="101"/>
                  </a:lnTo>
                  <a:lnTo>
                    <a:pt x="63" y="101"/>
                  </a:lnTo>
                  <a:lnTo>
                    <a:pt x="71" y="97"/>
                  </a:lnTo>
                  <a:lnTo>
                    <a:pt x="80" y="92"/>
                  </a:lnTo>
                  <a:lnTo>
                    <a:pt x="89" y="86"/>
                  </a:lnTo>
                  <a:lnTo>
                    <a:pt x="95" y="79"/>
                  </a:lnTo>
                  <a:lnTo>
                    <a:pt x="99" y="69"/>
                  </a:lnTo>
                  <a:lnTo>
                    <a:pt x="102" y="60"/>
                  </a:lnTo>
                  <a:lnTo>
                    <a:pt x="104" y="49"/>
                  </a:lnTo>
                  <a:lnTo>
                    <a:pt x="52" y="49"/>
                  </a:lnTo>
                  <a:lnTo>
                    <a:pt x="104"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1" name="Freeform 767"/>
            <p:cNvSpPr>
              <a:spLocks/>
            </p:cNvSpPr>
            <p:nvPr/>
          </p:nvSpPr>
          <p:spPr bwMode="auto">
            <a:xfrm>
              <a:off x="1487" y="1637"/>
              <a:ext cx="113" cy="110"/>
            </a:xfrm>
            <a:custGeom>
              <a:avLst/>
              <a:gdLst>
                <a:gd name="T0" fmla="*/ 123 w 104"/>
                <a:gd name="T1" fmla="*/ 58 h 101"/>
                <a:gd name="T2" fmla="*/ 123 w 104"/>
                <a:gd name="T3" fmla="*/ 58 h 101"/>
                <a:gd name="T4" fmla="*/ 121 w 104"/>
                <a:gd name="T5" fmla="*/ 45 h 101"/>
                <a:gd name="T6" fmla="*/ 117 w 104"/>
                <a:gd name="T7" fmla="*/ 36 h 101"/>
                <a:gd name="T8" fmla="*/ 112 w 104"/>
                <a:gd name="T9" fmla="*/ 25 h 101"/>
                <a:gd name="T10" fmla="*/ 105 w 104"/>
                <a:gd name="T11" fmla="*/ 17 h 101"/>
                <a:gd name="T12" fmla="*/ 95 w 104"/>
                <a:gd name="T13" fmla="*/ 10 h 101"/>
                <a:gd name="T14" fmla="*/ 84 w 104"/>
                <a:gd name="T15" fmla="*/ 2 h 101"/>
                <a:gd name="T16" fmla="*/ 74 w 104"/>
                <a:gd name="T17" fmla="*/ 0 h 101"/>
                <a:gd name="T18" fmla="*/ 61 w 104"/>
                <a:gd name="T19" fmla="*/ 0 h 101"/>
                <a:gd name="T20" fmla="*/ 61 w 104"/>
                <a:gd name="T21" fmla="*/ 0 h 101"/>
                <a:gd name="T22" fmla="*/ 49 w 104"/>
                <a:gd name="T23" fmla="*/ 0 h 101"/>
                <a:gd name="T24" fmla="*/ 38 w 104"/>
                <a:gd name="T25" fmla="*/ 2 h 101"/>
                <a:gd name="T26" fmla="*/ 28 w 104"/>
                <a:gd name="T27" fmla="*/ 10 h 101"/>
                <a:gd name="T28" fmla="*/ 17 w 104"/>
                <a:gd name="T29" fmla="*/ 17 h 101"/>
                <a:gd name="T30" fmla="*/ 11 w 104"/>
                <a:gd name="T31" fmla="*/ 25 h 101"/>
                <a:gd name="T32" fmla="*/ 4 w 104"/>
                <a:gd name="T33" fmla="*/ 36 h 101"/>
                <a:gd name="T34" fmla="*/ 2 w 104"/>
                <a:gd name="T35" fmla="*/ 45 h 101"/>
                <a:gd name="T36" fmla="*/ 0 w 104"/>
                <a:gd name="T37" fmla="*/ 58 h 101"/>
                <a:gd name="T38" fmla="*/ 0 w 104"/>
                <a:gd name="T39" fmla="*/ 58 h 101"/>
                <a:gd name="T40" fmla="*/ 2 w 104"/>
                <a:gd name="T41" fmla="*/ 71 h 101"/>
                <a:gd name="T42" fmla="*/ 4 w 104"/>
                <a:gd name="T43" fmla="*/ 82 h 101"/>
                <a:gd name="T44" fmla="*/ 11 w 104"/>
                <a:gd name="T45" fmla="*/ 94 h 101"/>
                <a:gd name="T46" fmla="*/ 17 w 104"/>
                <a:gd name="T47" fmla="*/ 102 h 101"/>
                <a:gd name="T48" fmla="*/ 28 w 104"/>
                <a:gd name="T49" fmla="*/ 109 h 101"/>
                <a:gd name="T50" fmla="*/ 38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09 h 101"/>
                <a:gd name="T64" fmla="*/ 105 w 104"/>
                <a:gd name="T65" fmla="*/ 102 h 101"/>
                <a:gd name="T66" fmla="*/ 112 w 104"/>
                <a:gd name="T67" fmla="*/ 94 h 101"/>
                <a:gd name="T68" fmla="*/ 117 w 104"/>
                <a:gd name="T69" fmla="*/ 82 h 101"/>
                <a:gd name="T70" fmla="*/ 121 w 104"/>
                <a:gd name="T71" fmla="*/ 71 h 101"/>
                <a:gd name="T72" fmla="*/ 123 w 104"/>
                <a:gd name="T73" fmla="*/ 58 h 101"/>
                <a:gd name="T74" fmla="*/ 61 w 104"/>
                <a:gd name="T75" fmla="*/ 58 h 101"/>
                <a:gd name="T76" fmla="*/ 123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8"/>
                  </a:lnTo>
                  <a:lnTo>
                    <a:pt x="99" y="30"/>
                  </a:lnTo>
                  <a:lnTo>
                    <a:pt x="95" y="21"/>
                  </a:lnTo>
                  <a:lnTo>
                    <a:pt x="89" y="15"/>
                  </a:lnTo>
                  <a:lnTo>
                    <a:pt x="80" y="8"/>
                  </a:lnTo>
                  <a:lnTo>
                    <a:pt x="71" y="2"/>
                  </a:lnTo>
                  <a:lnTo>
                    <a:pt x="63" y="0"/>
                  </a:lnTo>
                  <a:lnTo>
                    <a:pt x="52" y="0"/>
                  </a:lnTo>
                  <a:lnTo>
                    <a:pt x="41" y="0"/>
                  </a:lnTo>
                  <a:lnTo>
                    <a:pt x="32" y="2"/>
                  </a:lnTo>
                  <a:lnTo>
                    <a:pt x="24" y="8"/>
                  </a:lnTo>
                  <a:lnTo>
                    <a:pt x="15" y="15"/>
                  </a:lnTo>
                  <a:lnTo>
                    <a:pt x="9" y="21"/>
                  </a:lnTo>
                  <a:lnTo>
                    <a:pt x="4" y="30"/>
                  </a:lnTo>
                  <a:lnTo>
                    <a:pt x="2" y="38"/>
                  </a:lnTo>
                  <a:lnTo>
                    <a:pt x="0" y="49"/>
                  </a:lnTo>
                  <a:lnTo>
                    <a:pt x="2" y="60"/>
                  </a:lnTo>
                  <a:lnTo>
                    <a:pt x="4" y="69"/>
                  </a:lnTo>
                  <a:lnTo>
                    <a:pt x="9" y="79"/>
                  </a:lnTo>
                  <a:lnTo>
                    <a:pt x="15" y="86"/>
                  </a:lnTo>
                  <a:lnTo>
                    <a:pt x="24" y="92"/>
                  </a:lnTo>
                  <a:lnTo>
                    <a:pt x="32" y="97"/>
                  </a:lnTo>
                  <a:lnTo>
                    <a:pt x="41" y="101"/>
                  </a:lnTo>
                  <a:lnTo>
                    <a:pt x="52" y="101"/>
                  </a:lnTo>
                  <a:lnTo>
                    <a:pt x="63" y="101"/>
                  </a:lnTo>
                  <a:lnTo>
                    <a:pt x="71" y="97"/>
                  </a:lnTo>
                  <a:lnTo>
                    <a:pt x="80" y="92"/>
                  </a:lnTo>
                  <a:lnTo>
                    <a:pt x="89" y="86"/>
                  </a:lnTo>
                  <a:lnTo>
                    <a:pt x="95" y="79"/>
                  </a:lnTo>
                  <a:lnTo>
                    <a:pt x="99" y="69"/>
                  </a:lnTo>
                  <a:lnTo>
                    <a:pt x="102" y="60"/>
                  </a:lnTo>
                  <a:lnTo>
                    <a:pt x="104" y="49"/>
                  </a:lnTo>
                  <a:lnTo>
                    <a:pt x="52" y="49"/>
                  </a:lnTo>
                  <a:lnTo>
                    <a:pt x="104"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2" name="Freeform 768"/>
            <p:cNvSpPr>
              <a:spLocks/>
            </p:cNvSpPr>
            <p:nvPr/>
          </p:nvSpPr>
          <p:spPr bwMode="auto">
            <a:xfrm>
              <a:off x="1678" y="1446"/>
              <a:ext cx="111" cy="110"/>
            </a:xfrm>
            <a:custGeom>
              <a:avLst/>
              <a:gdLst>
                <a:gd name="T0" fmla="*/ 122 w 101"/>
                <a:gd name="T1" fmla="*/ 61 h 101"/>
                <a:gd name="T2" fmla="*/ 122 w 101"/>
                <a:gd name="T3" fmla="*/ 61 h 101"/>
                <a:gd name="T4" fmla="*/ 122 w 101"/>
                <a:gd name="T5" fmla="*/ 49 h 101"/>
                <a:gd name="T6" fmla="*/ 118 w 101"/>
                <a:gd name="T7" fmla="*/ 38 h 101"/>
                <a:gd name="T8" fmla="*/ 112 w 101"/>
                <a:gd name="T9" fmla="*/ 27 h 101"/>
                <a:gd name="T10" fmla="*/ 104 w 101"/>
                <a:gd name="T11" fmla="*/ 17 h 101"/>
                <a:gd name="T12" fmla="*/ 97 w 101"/>
                <a:gd name="T13" fmla="*/ 10 h 101"/>
                <a:gd name="T14" fmla="*/ 86 w 101"/>
                <a:gd name="T15" fmla="*/ 4 h 101"/>
                <a:gd name="T16" fmla="*/ 73 w 101"/>
                <a:gd name="T17" fmla="*/ 2 h 101"/>
                <a:gd name="T18" fmla="*/ 60 w 101"/>
                <a:gd name="T19" fmla="*/ 0 h 101"/>
                <a:gd name="T20" fmla="*/ 60 w 101"/>
                <a:gd name="T21" fmla="*/ 0 h 101"/>
                <a:gd name="T22" fmla="*/ 49 w 101"/>
                <a:gd name="T23" fmla="*/ 2 h 101"/>
                <a:gd name="T24" fmla="*/ 36 w 101"/>
                <a:gd name="T25" fmla="*/ 4 h 101"/>
                <a:gd name="T26" fmla="*/ 25 w 101"/>
                <a:gd name="T27" fmla="*/ 10 h 101"/>
                <a:gd name="T28" fmla="*/ 18 w 101"/>
                <a:gd name="T29" fmla="*/ 17 h 101"/>
                <a:gd name="T30" fmla="*/ 11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1 w 101"/>
                <a:gd name="T45" fmla="*/ 95 h 101"/>
                <a:gd name="T46" fmla="*/ 18 w 101"/>
                <a:gd name="T47" fmla="*/ 105 h 101"/>
                <a:gd name="T48" fmla="*/ 25 w 101"/>
                <a:gd name="T49" fmla="*/ 109 h 101"/>
                <a:gd name="T50" fmla="*/ 36 w 101"/>
                <a:gd name="T51" fmla="*/ 118 h 101"/>
                <a:gd name="T52" fmla="*/ 49 w 101"/>
                <a:gd name="T53" fmla="*/ 120 h 101"/>
                <a:gd name="T54" fmla="*/ 60 w 101"/>
                <a:gd name="T55" fmla="*/ 120 h 101"/>
                <a:gd name="T56" fmla="*/ 60 w 101"/>
                <a:gd name="T57" fmla="*/ 120 h 101"/>
                <a:gd name="T58" fmla="*/ 73 w 101"/>
                <a:gd name="T59" fmla="*/ 120 h 101"/>
                <a:gd name="T60" fmla="*/ 86 w 101"/>
                <a:gd name="T61" fmla="*/ 118 h 101"/>
                <a:gd name="T62" fmla="*/ 97 w 101"/>
                <a:gd name="T63" fmla="*/ 109 h 101"/>
                <a:gd name="T64" fmla="*/ 104 w 101"/>
                <a:gd name="T65" fmla="*/ 105 h 101"/>
                <a:gd name="T66" fmla="*/ 112 w 101"/>
                <a:gd name="T67" fmla="*/ 95 h 101"/>
                <a:gd name="T68" fmla="*/ 118 w 101"/>
                <a:gd name="T69" fmla="*/ 84 h 101"/>
                <a:gd name="T70" fmla="*/ 122 w 101"/>
                <a:gd name="T71" fmla="*/ 74 h 101"/>
                <a:gd name="T72" fmla="*/ 122 w 101"/>
                <a:gd name="T73" fmla="*/ 61 h 101"/>
                <a:gd name="T74" fmla="*/ 60 w 101"/>
                <a:gd name="T75" fmla="*/ 61 h 101"/>
                <a:gd name="T76" fmla="*/ 122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3" y="23"/>
                  </a:lnTo>
                  <a:lnTo>
                    <a:pt x="86" y="15"/>
                  </a:lnTo>
                  <a:lnTo>
                    <a:pt x="80" y="8"/>
                  </a:lnTo>
                  <a:lnTo>
                    <a:pt x="71" y="4"/>
                  </a:lnTo>
                  <a:lnTo>
                    <a:pt x="60" y="2"/>
                  </a:lnTo>
                  <a:lnTo>
                    <a:pt x="50" y="0"/>
                  </a:lnTo>
                  <a:lnTo>
                    <a:pt x="41" y="2"/>
                  </a:lnTo>
                  <a:lnTo>
                    <a:pt x="30" y="4"/>
                  </a:lnTo>
                  <a:lnTo>
                    <a:pt x="21" y="8"/>
                  </a:lnTo>
                  <a:lnTo>
                    <a:pt x="15" y="15"/>
                  </a:lnTo>
                  <a:lnTo>
                    <a:pt x="9" y="23"/>
                  </a:lnTo>
                  <a:lnTo>
                    <a:pt x="4" y="32"/>
                  </a:lnTo>
                  <a:lnTo>
                    <a:pt x="0" y="41"/>
                  </a:lnTo>
                  <a:lnTo>
                    <a:pt x="0" y="51"/>
                  </a:lnTo>
                  <a:lnTo>
                    <a:pt x="0" y="62"/>
                  </a:lnTo>
                  <a:lnTo>
                    <a:pt x="4" y="71"/>
                  </a:lnTo>
                  <a:lnTo>
                    <a:pt x="9" y="80"/>
                  </a:lnTo>
                  <a:lnTo>
                    <a:pt x="15" y="88"/>
                  </a:lnTo>
                  <a:lnTo>
                    <a:pt x="21" y="92"/>
                  </a:lnTo>
                  <a:lnTo>
                    <a:pt x="30" y="99"/>
                  </a:lnTo>
                  <a:lnTo>
                    <a:pt x="41" y="101"/>
                  </a:lnTo>
                  <a:lnTo>
                    <a:pt x="50" y="101"/>
                  </a:lnTo>
                  <a:lnTo>
                    <a:pt x="60" y="101"/>
                  </a:lnTo>
                  <a:lnTo>
                    <a:pt x="71" y="99"/>
                  </a:lnTo>
                  <a:lnTo>
                    <a:pt x="80" y="92"/>
                  </a:lnTo>
                  <a:lnTo>
                    <a:pt x="86" y="88"/>
                  </a:lnTo>
                  <a:lnTo>
                    <a:pt x="93" y="80"/>
                  </a:lnTo>
                  <a:lnTo>
                    <a:pt x="97" y="71"/>
                  </a:lnTo>
                  <a:lnTo>
                    <a:pt x="101" y="62"/>
                  </a:lnTo>
                  <a:lnTo>
                    <a:pt x="101" y="51"/>
                  </a:lnTo>
                  <a:lnTo>
                    <a:pt x="50"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3" name="Freeform 769"/>
            <p:cNvSpPr>
              <a:spLocks/>
            </p:cNvSpPr>
            <p:nvPr/>
          </p:nvSpPr>
          <p:spPr bwMode="auto">
            <a:xfrm>
              <a:off x="1678" y="1446"/>
              <a:ext cx="111" cy="110"/>
            </a:xfrm>
            <a:custGeom>
              <a:avLst/>
              <a:gdLst>
                <a:gd name="T0" fmla="*/ 122 w 101"/>
                <a:gd name="T1" fmla="*/ 61 h 101"/>
                <a:gd name="T2" fmla="*/ 122 w 101"/>
                <a:gd name="T3" fmla="*/ 61 h 101"/>
                <a:gd name="T4" fmla="*/ 122 w 101"/>
                <a:gd name="T5" fmla="*/ 49 h 101"/>
                <a:gd name="T6" fmla="*/ 118 w 101"/>
                <a:gd name="T7" fmla="*/ 38 h 101"/>
                <a:gd name="T8" fmla="*/ 112 w 101"/>
                <a:gd name="T9" fmla="*/ 27 h 101"/>
                <a:gd name="T10" fmla="*/ 104 w 101"/>
                <a:gd name="T11" fmla="*/ 17 h 101"/>
                <a:gd name="T12" fmla="*/ 97 w 101"/>
                <a:gd name="T13" fmla="*/ 10 h 101"/>
                <a:gd name="T14" fmla="*/ 86 w 101"/>
                <a:gd name="T15" fmla="*/ 4 h 101"/>
                <a:gd name="T16" fmla="*/ 73 w 101"/>
                <a:gd name="T17" fmla="*/ 2 h 101"/>
                <a:gd name="T18" fmla="*/ 60 w 101"/>
                <a:gd name="T19" fmla="*/ 0 h 101"/>
                <a:gd name="T20" fmla="*/ 60 w 101"/>
                <a:gd name="T21" fmla="*/ 0 h 101"/>
                <a:gd name="T22" fmla="*/ 49 w 101"/>
                <a:gd name="T23" fmla="*/ 2 h 101"/>
                <a:gd name="T24" fmla="*/ 36 w 101"/>
                <a:gd name="T25" fmla="*/ 4 h 101"/>
                <a:gd name="T26" fmla="*/ 25 w 101"/>
                <a:gd name="T27" fmla="*/ 10 h 101"/>
                <a:gd name="T28" fmla="*/ 18 w 101"/>
                <a:gd name="T29" fmla="*/ 17 h 101"/>
                <a:gd name="T30" fmla="*/ 11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1 w 101"/>
                <a:gd name="T45" fmla="*/ 95 h 101"/>
                <a:gd name="T46" fmla="*/ 18 w 101"/>
                <a:gd name="T47" fmla="*/ 105 h 101"/>
                <a:gd name="T48" fmla="*/ 25 w 101"/>
                <a:gd name="T49" fmla="*/ 109 h 101"/>
                <a:gd name="T50" fmla="*/ 36 w 101"/>
                <a:gd name="T51" fmla="*/ 118 h 101"/>
                <a:gd name="T52" fmla="*/ 49 w 101"/>
                <a:gd name="T53" fmla="*/ 120 h 101"/>
                <a:gd name="T54" fmla="*/ 60 w 101"/>
                <a:gd name="T55" fmla="*/ 120 h 101"/>
                <a:gd name="T56" fmla="*/ 60 w 101"/>
                <a:gd name="T57" fmla="*/ 120 h 101"/>
                <a:gd name="T58" fmla="*/ 73 w 101"/>
                <a:gd name="T59" fmla="*/ 120 h 101"/>
                <a:gd name="T60" fmla="*/ 86 w 101"/>
                <a:gd name="T61" fmla="*/ 118 h 101"/>
                <a:gd name="T62" fmla="*/ 97 w 101"/>
                <a:gd name="T63" fmla="*/ 109 h 101"/>
                <a:gd name="T64" fmla="*/ 104 w 101"/>
                <a:gd name="T65" fmla="*/ 105 h 101"/>
                <a:gd name="T66" fmla="*/ 112 w 101"/>
                <a:gd name="T67" fmla="*/ 95 h 101"/>
                <a:gd name="T68" fmla="*/ 118 w 101"/>
                <a:gd name="T69" fmla="*/ 84 h 101"/>
                <a:gd name="T70" fmla="*/ 122 w 101"/>
                <a:gd name="T71" fmla="*/ 74 h 101"/>
                <a:gd name="T72" fmla="*/ 122 w 101"/>
                <a:gd name="T73" fmla="*/ 61 h 101"/>
                <a:gd name="T74" fmla="*/ 60 w 101"/>
                <a:gd name="T75" fmla="*/ 61 h 101"/>
                <a:gd name="T76" fmla="*/ 122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3" y="23"/>
                  </a:lnTo>
                  <a:lnTo>
                    <a:pt x="86" y="15"/>
                  </a:lnTo>
                  <a:lnTo>
                    <a:pt x="80" y="8"/>
                  </a:lnTo>
                  <a:lnTo>
                    <a:pt x="71" y="4"/>
                  </a:lnTo>
                  <a:lnTo>
                    <a:pt x="60" y="2"/>
                  </a:lnTo>
                  <a:lnTo>
                    <a:pt x="50" y="0"/>
                  </a:lnTo>
                  <a:lnTo>
                    <a:pt x="41" y="2"/>
                  </a:lnTo>
                  <a:lnTo>
                    <a:pt x="30" y="4"/>
                  </a:lnTo>
                  <a:lnTo>
                    <a:pt x="21" y="8"/>
                  </a:lnTo>
                  <a:lnTo>
                    <a:pt x="15" y="15"/>
                  </a:lnTo>
                  <a:lnTo>
                    <a:pt x="9" y="23"/>
                  </a:lnTo>
                  <a:lnTo>
                    <a:pt x="4" y="32"/>
                  </a:lnTo>
                  <a:lnTo>
                    <a:pt x="0" y="41"/>
                  </a:lnTo>
                  <a:lnTo>
                    <a:pt x="0" y="51"/>
                  </a:lnTo>
                  <a:lnTo>
                    <a:pt x="0" y="62"/>
                  </a:lnTo>
                  <a:lnTo>
                    <a:pt x="4" y="71"/>
                  </a:lnTo>
                  <a:lnTo>
                    <a:pt x="9" y="80"/>
                  </a:lnTo>
                  <a:lnTo>
                    <a:pt x="15" y="88"/>
                  </a:lnTo>
                  <a:lnTo>
                    <a:pt x="21" y="92"/>
                  </a:lnTo>
                  <a:lnTo>
                    <a:pt x="30" y="99"/>
                  </a:lnTo>
                  <a:lnTo>
                    <a:pt x="41" y="101"/>
                  </a:lnTo>
                  <a:lnTo>
                    <a:pt x="50" y="101"/>
                  </a:lnTo>
                  <a:lnTo>
                    <a:pt x="60" y="101"/>
                  </a:lnTo>
                  <a:lnTo>
                    <a:pt x="71" y="99"/>
                  </a:lnTo>
                  <a:lnTo>
                    <a:pt x="80" y="92"/>
                  </a:lnTo>
                  <a:lnTo>
                    <a:pt x="86" y="88"/>
                  </a:lnTo>
                  <a:lnTo>
                    <a:pt x="93" y="80"/>
                  </a:lnTo>
                  <a:lnTo>
                    <a:pt x="97" y="71"/>
                  </a:lnTo>
                  <a:lnTo>
                    <a:pt x="101" y="62"/>
                  </a:lnTo>
                  <a:lnTo>
                    <a:pt x="101" y="51"/>
                  </a:lnTo>
                  <a:lnTo>
                    <a:pt x="50"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4" name="Freeform 770"/>
            <p:cNvSpPr>
              <a:spLocks/>
            </p:cNvSpPr>
            <p:nvPr/>
          </p:nvSpPr>
          <p:spPr bwMode="auto">
            <a:xfrm>
              <a:off x="2185" y="1245"/>
              <a:ext cx="111" cy="113"/>
            </a:xfrm>
            <a:custGeom>
              <a:avLst/>
              <a:gdLst>
                <a:gd name="T0" fmla="*/ 122 w 101"/>
                <a:gd name="T1" fmla="*/ 61 h 104"/>
                <a:gd name="T2" fmla="*/ 122 w 101"/>
                <a:gd name="T3" fmla="*/ 61 h 104"/>
                <a:gd name="T4" fmla="*/ 122 w 101"/>
                <a:gd name="T5" fmla="*/ 51 h 104"/>
                <a:gd name="T6" fmla="*/ 118 w 101"/>
                <a:gd name="T7" fmla="*/ 39 h 104"/>
                <a:gd name="T8" fmla="*/ 112 w 101"/>
                <a:gd name="T9" fmla="*/ 28 h 104"/>
                <a:gd name="T10" fmla="*/ 104 w 101"/>
                <a:gd name="T11" fmla="*/ 17 h 104"/>
                <a:gd name="T12" fmla="*/ 97 w 101"/>
                <a:gd name="T13" fmla="*/ 11 h 104"/>
                <a:gd name="T14" fmla="*/ 86 w 101"/>
                <a:gd name="T15" fmla="*/ 5 h 104"/>
                <a:gd name="T16" fmla="*/ 73 w 101"/>
                <a:gd name="T17" fmla="*/ 2 h 104"/>
                <a:gd name="T18" fmla="*/ 63 w 101"/>
                <a:gd name="T19" fmla="*/ 0 h 104"/>
                <a:gd name="T20" fmla="*/ 63 w 101"/>
                <a:gd name="T21" fmla="*/ 0 h 104"/>
                <a:gd name="T22" fmla="*/ 49 w 101"/>
                <a:gd name="T23" fmla="*/ 2 h 104"/>
                <a:gd name="T24" fmla="*/ 36 w 101"/>
                <a:gd name="T25" fmla="*/ 5 h 104"/>
                <a:gd name="T26" fmla="*/ 26 w 101"/>
                <a:gd name="T27" fmla="*/ 11 h 104"/>
                <a:gd name="T28" fmla="*/ 18 w 101"/>
                <a:gd name="T29" fmla="*/ 17 h 104"/>
                <a:gd name="T30" fmla="*/ 11 w 101"/>
                <a:gd name="T31" fmla="*/ 28 h 104"/>
                <a:gd name="T32" fmla="*/ 4 w 101"/>
                <a:gd name="T33" fmla="*/ 39 h 104"/>
                <a:gd name="T34" fmla="*/ 2 w 101"/>
                <a:gd name="T35" fmla="*/ 51 h 104"/>
                <a:gd name="T36" fmla="*/ 0 w 101"/>
                <a:gd name="T37" fmla="*/ 61 h 104"/>
                <a:gd name="T38" fmla="*/ 0 w 101"/>
                <a:gd name="T39" fmla="*/ 61 h 104"/>
                <a:gd name="T40" fmla="*/ 2 w 101"/>
                <a:gd name="T41" fmla="*/ 74 h 104"/>
                <a:gd name="T42" fmla="*/ 4 w 101"/>
                <a:gd name="T43" fmla="*/ 84 h 104"/>
                <a:gd name="T44" fmla="*/ 11 w 101"/>
                <a:gd name="T45" fmla="*/ 95 h 104"/>
                <a:gd name="T46" fmla="*/ 18 w 101"/>
                <a:gd name="T47" fmla="*/ 105 h 104"/>
                <a:gd name="T48" fmla="*/ 26 w 101"/>
                <a:gd name="T49" fmla="*/ 112 h 104"/>
                <a:gd name="T50" fmla="*/ 36 w 101"/>
                <a:gd name="T51" fmla="*/ 117 h 104"/>
                <a:gd name="T52" fmla="*/ 49 w 101"/>
                <a:gd name="T53" fmla="*/ 121 h 104"/>
                <a:gd name="T54" fmla="*/ 63 w 101"/>
                <a:gd name="T55" fmla="*/ 123 h 104"/>
                <a:gd name="T56" fmla="*/ 63 w 101"/>
                <a:gd name="T57" fmla="*/ 123 h 104"/>
                <a:gd name="T58" fmla="*/ 73 w 101"/>
                <a:gd name="T59" fmla="*/ 121 h 104"/>
                <a:gd name="T60" fmla="*/ 86 w 101"/>
                <a:gd name="T61" fmla="*/ 117 h 104"/>
                <a:gd name="T62" fmla="*/ 97 w 101"/>
                <a:gd name="T63" fmla="*/ 112 h 104"/>
                <a:gd name="T64" fmla="*/ 104 w 101"/>
                <a:gd name="T65" fmla="*/ 105 h 104"/>
                <a:gd name="T66" fmla="*/ 112 w 101"/>
                <a:gd name="T67" fmla="*/ 95 h 104"/>
                <a:gd name="T68" fmla="*/ 118 w 101"/>
                <a:gd name="T69" fmla="*/ 84 h 104"/>
                <a:gd name="T70" fmla="*/ 122 w 101"/>
                <a:gd name="T71" fmla="*/ 74 h 104"/>
                <a:gd name="T72" fmla="*/ 122 w 101"/>
                <a:gd name="T73" fmla="*/ 61 h 104"/>
                <a:gd name="T74" fmla="*/ 63 w 101"/>
                <a:gd name="T75" fmla="*/ 61 h 104"/>
                <a:gd name="T76" fmla="*/ 122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3"/>
                  </a:lnTo>
                  <a:lnTo>
                    <a:pt x="97" y="33"/>
                  </a:lnTo>
                  <a:lnTo>
                    <a:pt x="93" y="24"/>
                  </a:lnTo>
                  <a:lnTo>
                    <a:pt x="86" y="15"/>
                  </a:lnTo>
                  <a:lnTo>
                    <a:pt x="80" y="9"/>
                  </a:lnTo>
                  <a:lnTo>
                    <a:pt x="71" y="5"/>
                  </a:lnTo>
                  <a:lnTo>
                    <a:pt x="60" y="2"/>
                  </a:lnTo>
                  <a:lnTo>
                    <a:pt x="52" y="0"/>
                  </a:lnTo>
                  <a:lnTo>
                    <a:pt x="41" y="2"/>
                  </a:lnTo>
                  <a:lnTo>
                    <a:pt x="30" y="5"/>
                  </a:lnTo>
                  <a:lnTo>
                    <a:pt x="22" y="9"/>
                  </a:lnTo>
                  <a:lnTo>
                    <a:pt x="15" y="15"/>
                  </a:lnTo>
                  <a:lnTo>
                    <a:pt x="9" y="24"/>
                  </a:lnTo>
                  <a:lnTo>
                    <a:pt x="4" y="33"/>
                  </a:lnTo>
                  <a:lnTo>
                    <a:pt x="2" y="43"/>
                  </a:lnTo>
                  <a:lnTo>
                    <a:pt x="0" y="52"/>
                  </a:lnTo>
                  <a:lnTo>
                    <a:pt x="2" y="63"/>
                  </a:lnTo>
                  <a:lnTo>
                    <a:pt x="4" y="71"/>
                  </a:lnTo>
                  <a:lnTo>
                    <a:pt x="9" y="80"/>
                  </a:lnTo>
                  <a:lnTo>
                    <a:pt x="15" y="89"/>
                  </a:lnTo>
                  <a:lnTo>
                    <a:pt x="22" y="95"/>
                  </a:lnTo>
                  <a:lnTo>
                    <a:pt x="30" y="99"/>
                  </a:lnTo>
                  <a:lnTo>
                    <a:pt x="41" y="102"/>
                  </a:lnTo>
                  <a:lnTo>
                    <a:pt x="52" y="104"/>
                  </a:lnTo>
                  <a:lnTo>
                    <a:pt x="60" y="102"/>
                  </a:lnTo>
                  <a:lnTo>
                    <a:pt x="71" y="99"/>
                  </a:lnTo>
                  <a:lnTo>
                    <a:pt x="80" y="95"/>
                  </a:lnTo>
                  <a:lnTo>
                    <a:pt x="86" y="89"/>
                  </a:lnTo>
                  <a:lnTo>
                    <a:pt x="93" y="80"/>
                  </a:lnTo>
                  <a:lnTo>
                    <a:pt x="97" y="71"/>
                  </a:lnTo>
                  <a:lnTo>
                    <a:pt x="101" y="63"/>
                  </a:lnTo>
                  <a:lnTo>
                    <a:pt x="101" y="52"/>
                  </a:lnTo>
                  <a:lnTo>
                    <a:pt x="52"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5" name="Freeform 771"/>
            <p:cNvSpPr>
              <a:spLocks/>
            </p:cNvSpPr>
            <p:nvPr/>
          </p:nvSpPr>
          <p:spPr bwMode="auto">
            <a:xfrm>
              <a:off x="2185" y="1245"/>
              <a:ext cx="111" cy="113"/>
            </a:xfrm>
            <a:custGeom>
              <a:avLst/>
              <a:gdLst>
                <a:gd name="T0" fmla="*/ 122 w 101"/>
                <a:gd name="T1" fmla="*/ 61 h 104"/>
                <a:gd name="T2" fmla="*/ 122 w 101"/>
                <a:gd name="T3" fmla="*/ 61 h 104"/>
                <a:gd name="T4" fmla="*/ 122 w 101"/>
                <a:gd name="T5" fmla="*/ 51 h 104"/>
                <a:gd name="T6" fmla="*/ 118 w 101"/>
                <a:gd name="T7" fmla="*/ 39 h 104"/>
                <a:gd name="T8" fmla="*/ 112 w 101"/>
                <a:gd name="T9" fmla="*/ 28 h 104"/>
                <a:gd name="T10" fmla="*/ 104 w 101"/>
                <a:gd name="T11" fmla="*/ 17 h 104"/>
                <a:gd name="T12" fmla="*/ 97 w 101"/>
                <a:gd name="T13" fmla="*/ 11 h 104"/>
                <a:gd name="T14" fmla="*/ 86 w 101"/>
                <a:gd name="T15" fmla="*/ 5 h 104"/>
                <a:gd name="T16" fmla="*/ 73 w 101"/>
                <a:gd name="T17" fmla="*/ 2 h 104"/>
                <a:gd name="T18" fmla="*/ 63 w 101"/>
                <a:gd name="T19" fmla="*/ 0 h 104"/>
                <a:gd name="T20" fmla="*/ 63 w 101"/>
                <a:gd name="T21" fmla="*/ 0 h 104"/>
                <a:gd name="T22" fmla="*/ 49 w 101"/>
                <a:gd name="T23" fmla="*/ 2 h 104"/>
                <a:gd name="T24" fmla="*/ 36 w 101"/>
                <a:gd name="T25" fmla="*/ 5 h 104"/>
                <a:gd name="T26" fmla="*/ 26 w 101"/>
                <a:gd name="T27" fmla="*/ 11 h 104"/>
                <a:gd name="T28" fmla="*/ 18 w 101"/>
                <a:gd name="T29" fmla="*/ 17 h 104"/>
                <a:gd name="T30" fmla="*/ 11 w 101"/>
                <a:gd name="T31" fmla="*/ 28 h 104"/>
                <a:gd name="T32" fmla="*/ 4 w 101"/>
                <a:gd name="T33" fmla="*/ 39 h 104"/>
                <a:gd name="T34" fmla="*/ 2 w 101"/>
                <a:gd name="T35" fmla="*/ 51 h 104"/>
                <a:gd name="T36" fmla="*/ 0 w 101"/>
                <a:gd name="T37" fmla="*/ 61 h 104"/>
                <a:gd name="T38" fmla="*/ 0 w 101"/>
                <a:gd name="T39" fmla="*/ 61 h 104"/>
                <a:gd name="T40" fmla="*/ 2 w 101"/>
                <a:gd name="T41" fmla="*/ 74 h 104"/>
                <a:gd name="T42" fmla="*/ 4 w 101"/>
                <a:gd name="T43" fmla="*/ 84 h 104"/>
                <a:gd name="T44" fmla="*/ 11 w 101"/>
                <a:gd name="T45" fmla="*/ 95 h 104"/>
                <a:gd name="T46" fmla="*/ 18 w 101"/>
                <a:gd name="T47" fmla="*/ 105 h 104"/>
                <a:gd name="T48" fmla="*/ 26 w 101"/>
                <a:gd name="T49" fmla="*/ 112 h 104"/>
                <a:gd name="T50" fmla="*/ 36 w 101"/>
                <a:gd name="T51" fmla="*/ 117 h 104"/>
                <a:gd name="T52" fmla="*/ 49 w 101"/>
                <a:gd name="T53" fmla="*/ 121 h 104"/>
                <a:gd name="T54" fmla="*/ 63 w 101"/>
                <a:gd name="T55" fmla="*/ 123 h 104"/>
                <a:gd name="T56" fmla="*/ 63 w 101"/>
                <a:gd name="T57" fmla="*/ 123 h 104"/>
                <a:gd name="T58" fmla="*/ 73 w 101"/>
                <a:gd name="T59" fmla="*/ 121 h 104"/>
                <a:gd name="T60" fmla="*/ 86 w 101"/>
                <a:gd name="T61" fmla="*/ 117 h 104"/>
                <a:gd name="T62" fmla="*/ 97 w 101"/>
                <a:gd name="T63" fmla="*/ 112 h 104"/>
                <a:gd name="T64" fmla="*/ 104 w 101"/>
                <a:gd name="T65" fmla="*/ 105 h 104"/>
                <a:gd name="T66" fmla="*/ 112 w 101"/>
                <a:gd name="T67" fmla="*/ 95 h 104"/>
                <a:gd name="T68" fmla="*/ 118 w 101"/>
                <a:gd name="T69" fmla="*/ 84 h 104"/>
                <a:gd name="T70" fmla="*/ 122 w 101"/>
                <a:gd name="T71" fmla="*/ 74 h 104"/>
                <a:gd name="T72" fmla="*/ 122 w 101"/>
                <a:gd name="T73" fmla="*/ 61 h 104"/>
                <a:gd name="T74" fmla="*/ 63 w 101"/>
                <a:gd name="T75" fmla="*/ 61 h 104"/>
                <a:gd name="T76" fmla="*/ 122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3"/>
                  </a:lnTo>
                  <a:lnTo>
                    <a:pt x="97" y="33"/>
                  </a:lnTo>
                  <a:lnTo>
                    <a:pt x="93" y="24"/>
                  </a:lnTo>
                  <a:lnTo>
                    <a:pt x="86" y="15"/>
                  </a:lnTo>
                  <a:lnTo>
                    <a:pt x="80" y="9"/>
                  </a:lnTo>
                  <a:lnTo>
                    <a:pt x="71" y="5"/>
                  </a:lnTo>
                  <a:lnTo>
                    <a:pt x="60" y="2"/>
                  </a:lnTo>
                  <a:lnTo>
                    <a:pt x="52" y="0"/>
                  </a:lnTo>
                  <a:lnTo>
                    <a:pt x="41" y="2"/>
                  </a:lnTo>
                  <a:lnTo>
                    <a:pt x="30" y="5"/>
                  </a:lnTo>
                  <a:lnTo>
                    <a:pt x="22" y="9"/>
                  </a:lnTo>
                  <a:lnTo>
                    <a:pt x="15" y="15"/>
                  </a:lnTo>
                  <a:lnTo>
                    <a:pt x="9" y="24"/>
                  </a:lnTo>
                  <a:lnTo>
                    <a:pt x="4" y="33"/>
                  </a:lnTo>
                  <a:lnTo>
                    <a:pt x="2" y="43"/>
                  </a:lnTo>
                  <a:lnTo>
                    <a:pt x="0" y="52"/>
                  </a:lnTo>
                  <a:lnTo>
                    <a:pt x="2" y="63"/>
                  </a:lnTo>
                  <a:lnTo>
                    <a:pt x="4" y="71"/>
                  </a:lnTo>
                  <a:lnTo>
                    <a:pt x="9" y="80"/>
                  </a:lnTo>
                  <a:lnTo>
                    <a:pt x="15" y="89"/>
                  </a:lnTo>
                  <a:lnTo>
                    <a:pt x="22" y="95"/>
                  </a:lnTo>
                  <a:lnTo>
                    <a:pt x="30" y="99"/>
                  </a:lnTo>
                  <a:lnTo>
                    <a:pt x="41" y="102"/>
                  </a:lnTo>
                  <a:lnTo>
                    <a:pt x="52" y="104"/>
                  </a:lnTo>
                  <a:lnTo>
                    <a:pt x="60" y="102"/>
                  </a:lnTo>
                  <a:lnTo>
                    <a:pt x="71" y="99"/>
                  </a:lnTo>
                  <a:lnTo>
                    <a:pt x="80" y="95"/>
                  </a:lnTo>
                  <a:lnTo>
                    <a:pt x="86" y="89"/>
                  </a:lnTo>
                  <a:lnTo>
                    <a:pt x="93" y="80"/>
                  </a:lnTo>
                  <a:lnTo>
                    <a:pt x="97" y="71"/>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6" name="Freeform 772"/>
            <p:cNvSpPr>
              <a:spLocks/>
            </p:cNvSpPr>
            <p:nvPr/>
          </p:nvSpPr>
          <p:spPr bwMode="auto">
            <a:xfrm>
              <a:off x="2464" y="1252"/>
              <a:ext cx="111" cy="111"/>
            </a:xfrm>
            <a:custGeom>
              <a:avLst/>
              <a:gdLst>
                <a:gd name="T0" fmla="*/ 122 w 101"/>
                <a:gd name="T1" fmla="*/ 62 h 101"/>
                <a:gd name="T2" fmla="*/ 122 w 101"/>
                <a:gd name="T3" fmla="*/ 62 h 101"/>
                <a:gd name="T4" fmla="*/ 122 w 101"/>
                <a:gd name="T5" fmla="*/ 49 h 101"/>
                <a:gd name="T6" fmla="*/ 118 w 101"/>
                <a:gd name="T7" fmla="*/ 38 h 101"/>
                <a:gd name="T8" fmla="*/ 111 w 101"/>
                <a:gd name="T9" fmla="*/ 27 h 101"/>
                <a:gd name="T10" fmla="*/ 104 w 101"/>
                <a:gd name="T11" fmla="*/ 18 h 101"/>
                <a:gd name="T12" fmla="*/ 97 w 101"/>
                <a:gd name="T13" fmla="*/ 10 h 101"/>
                <a:gd name="T14" fmla="*/ 86 w 101"/>
                <a:gd name="T15" fmla="*/ 4 h 101"/>
                <a:gd name="T16" fmla="*/ 73 w 101"/>
                <a:gd name="T17" fmla="*/ 2 h 101"/>
                <a:gd name="T18" fmla="*/ 62 w 101"/>
                <a:gd name="T19" fmla="*/ 0 h 101"/>
                <a:gd name="T20" fmla="*/ 62 w 101"/>
                <a:gd name="T21" fmla="*/ 0 h 101"/>
                <a:gd name="T22" fmla="*/ 49 w 101"/>
                <a:gd name="T23" fmla="*/ 2 h 101"/>
                <a:gd name="T24" fmla="*/ 36 w 101"/>
                <a:gd name="T25" fmla="*/ 4 h 101"/>
                <a:gd name="T26" fmla="*/ 25 w 101"/>
                <a:gd name="T27" fmla="*/ 10 h 101"/>
                <a:gd name="T28" fmla="*/ 18 w 101"/>
                <a:gd name="T29" fmla="*/ 18 h 101"/>
                <a:gd name="T30" fmla="*/ 10 w 101"/>
                <a:gd name="T31" fmla="*/ 27 h 101"/>
                <a:gd name="T32" fmla="*/ 4 w 101"/>
                <a:gd name="T33" fmla="*/ 38 h 101"/>
                <a:gd name="T34" fmla="*/ 2 w 101"/>
                <a:gd name="T35" fmla="*/ 49 h 101"/>
                <a:gd name="T36" fmla="*/ 0 w 101"/>
                <a:gd name="T37" fmla="*/ 62 h 101"/>
                <a:gd name="T38" fmla="*/ 0 w 101"/>
                <a:gd name="T39" fmla="*/ 62 h 101"/>
                <a:gd name="T40" fmla="*/ 2 w 101"/>
                <a:gd name="T41" fmla="*/ 75 h 101"/>
                <a:gd name="T42" fmla="*/ 4 w 101"/>
                <a:gd name="T43" fmla="*/ 86 h 101"/>
                <a:gd name="T44" fmla="*/ 10 w 101"/>
                <a:gd name="T45" fmla="*/ 97 h 101"/>
                <a:gd name="T46" fmla="*/ 18 w 101"/>
                <a:gd name="T47" fmla="*/ 107 h 101"/>
                <a:gd name="T48" fmla="*/ 25 w 101"/>
                <a:gd name="T49" fmla="*/ 111 h 101"/>
                <a:gd name="T50" fmla="*/ 36 w 101"/>
                <a:gd name="T51" fmla="*/ 120 h 101"/>
                <a:gd name="T52" fmla="*/ 49 w 101"/>
                <a:gd name="T53" fmla="*/ 122 h 101"/>
                <a:gd name="T54" fmla="*/ 62 w 101"/>
                <a:gd name="T55" fmla="*/ 122 h 101"/>
                <a:gd name="T56" fmla="*/ 62 w 101"/>
                <a:gd name="T57" fmla="*/ 122 h 101"/>
                <a:gd name="T58" fmla="*/ 73 w 101"/>
                <a:gd name="T59" fmla="*/ 122 h 101"/>
                <a:gd name="T60" fmla="*/ 86 w 101"/>
                <a:gd name="T61" fmla="*/ 120 h 101"/>
                <a:gd name="T62" fmla="*/ 97 w 101"/>
                <a:gd name="T63" fmla="*/ 111 h 101"/>
                <a:gd name="T64" fmla="*/ 104 w 101"/>
                <a:gd name="T65" fmla="*/ 107 h 101"/>
                <a:gd name="T66" fmla="*/ 111 w 101"/>
                <a:gd name="T67" fmla="*/ 97 h 101"/>
                <a:gd name="T68" fmla="*/ 118 w 101"/>
                <a:gd name="T69" fmla="*/ 86 h 101"/>
                <a:gd name="T70" fmla="*/ 122 w 101"/>
                <a:gd name="T71" fmla="*/ 75 h 101"/>
                <a:gd name="T72" fmla="*/ 122 w 101"/>
                <a:gd name="T73" fmla="*/ 62 h 101"/>
                <a:gd name="T74" fmla="*/ 62 w 101"/>
                <a:gd name="T75" fmla="*/ 62 h 101"/>
                <a:gd name="T76" fmla="*/ 122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2" y="23"/>
                  </a:lnTo>
                  <a:lnTo>
                    <a:pt x="86" y="15"/>
                  </a:lnTo>
                  <a:lnTo>
                    <a:pt x="80" y="8"/>
                  </a:lnTo>
                  <a:lnTo>
                    <a:pt x="71" y="4"/>
                  </a:lnTo>
                  <a:lnTo>
                    <a:pt x="60" y="2"/>
                  </a:lnTo>
                  <a:lnTo>
                    <a:pt x="51" y="0"/>
                  </a:lnTo>
                  <a:lnTo>
                    <a:pt x="41" y="2"/>
                  </a:lnTo>
                  <a:lnTo>
                    <a:pt x="30" y="4"/>
                  </a:lnTo>
                  <a:lnTo>
                    <a:pt x="21" y="8"/>
                  </a:lnTo>
                  <a:lnTo>
                    <a:pt x="15" y="15"/>
                  </a:lnTo>
                  <a:lnTo>
                    <a:pt x="8" y="23"/>
                  </a:lnTo>
                  <a:lnTo>
                    <a:pt x="4" y="32"/>
                  </a:lnTo>
                  <a:lnTo>
                    <a:pt x="2" y="41"/>
                  </a:lnTo>
                  <a:lnTo>
                    <a:pt x="0" y="51"/>
                  </a:lnTo>
                  <a:lnTo>
                    <a:pt x="2" y="62"/>
                  </a:lnTo>
                  <a:lnTo>
                    <a:pt x="4" y="71"/>
                  </a:lnTo>
                  <a:lnTo>
                    <a:pt x="8" y="80"/>
                  </a:lnTo>
                  <a:lnTo>
                    <a:pt x="15" y="88"/>
                  </a:lnTo>
                  <a:lnTo>
                    <a:pt x="21" y="92"/>
                  </a:lnTo>
                  <a:lnTo>
                    <a:pt x="30" y="99"/>
                  </a:lnTo>
                  <a:lnTo>
                    <a:pt x="41" y="101"/>
                  </a:lnTo>
                  <a:lnTo>
                    <a:pt x="51" y="101"/>
                  </a:lnTo>
                  <a:lnTo>
                    <a:pt x="60" y="101"/>
                  </a:lnTo>
                  <a:lnTo>
                    <a:pt x="71" y="99"/>
                  </a:lnTo>
                  <a:lnTo>
                    <a:pt x="80" y="92"/>
                  </a:lnTo>
                  <a:lnTo>
                    <a:pt x="86" y="88"/>
                  </a:lnTo>
                  <a:lnTo>
                    <a:pt x="92" y="80"/>
                  </a:lnTo>
                  <a:lnTo>
                    <a:pt x="97" y="71"/>
                  </a:lnTo>
                  <a:lnTo>
                    <a:pt x="101" y="62"/>
                  </a:lnTo>
                  <a:lnTo>
                    <a:pt x="101" y="51"/>
                  </a:lnTo>
                  <a:lnTo>
                    <a:pt x="51"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7" name="Freeform 773"/>
            <p:cNvSpPr>
              <a:spLocks/>
            </p:cNvSpPr>
            <p:nvPr/>
          </p:nvSpPr>
          <p:spPr bwMode="auto">
            <a:xfrm>
              <a:off x="2728" y="1330"/>
              <a:ext cx="114" cy="113"/>
            </a:xfrm>
            <a:custGeom>
              <a:avLst/>
              <a:gdLst>
                <a:gd name="T0" fmla="*/ 125 w 104"/>
                <a:gd name="T1" fmla="*/ 61 h 104"/>
                <a:gd name="T2" fmla="*/ 125 w 104"/>
                <a:gd name="T3" fmla="*/ 61 h 104"/>
                <a:gd name="T4" fmla="*/ 123 w 104"/>
                <a:gd name="T5" fmla="*/ 49 h 104"/>
                <a:gd name="T6" fmla="*/ 121 w 104"/>
                <a:gd name="T7" fmla="*/ 38 h 104"/>
                <a:gd name="T8" fmla="*/ 114 w 104"/>
                <a:gd name="T9" fmla="*/ 28 h 104"/>
                <a:gd name="T10" fmla="*/ 107 w 104"/>
                <a:gd name="T11" fmla="*/ 17 h 104"/>
                <a:gd name="T12" fmla="*/ 96 w 104"/>
                <a:gd name="T13" fmla="*/ 11 h 104"/>
                <a:gd name="T14" fmla="*/ 87 w 104"/>
                <a:gd name="T15" fmla="*/ 4 h 104"/>
                <a:gd name="T16" fmla="*/ 76 w 104"/>
                <a:gd name="T17" fmla="*/ 0 h 104"/>
                <a:gd name="T18" fmla="*/ 62 w 104"/>
                <a:gd name="T19" fmla="*/ 0 h 104"/>
                <a:gd name="T20" fmla="*/ 62 w 104"/>
                <a:gd name="T21" fmla="*/ 0 h 104"/>
                <a:gd name="T22" fmla="*/ 49 w 104"/>
                <a:gd name="T23" fmla="*/ 0 h 104"/>
                <a:gd name="T24" fmla="*/ 39 w 104"/>
                <a:gd name="T25" fmla="*/ 4 h 104"/>
                <a:gd name="T26" fmla="*/ 29 w 104"/>
                <a:gd name="T27" fmla="*/ 11 h 104"/>
                <a:gd name="T28" fmla="*/ 20 w 104"/>
                <a:gd name="T29" fmla="*/ 17 h 104"/>
                <a:gd name="T30" fmla="*/ 11 w 104"/>
                <a:gd name="T31" fmla="*/ 28 h 104"/>
                <a:gd name="T32" fmla="*/ 5 w 104"/>
                <a:gd name="T33" fmla="*/ 38 h 104"/>
                <a:gd name="T34" fmla="*/ 3 w 104"/>
                <a:gd name="T35" fmla="*/ 49 h 104"/>
                <a:gd name="T36" fmla="*/ 0 w 104"/>
                <a:gd name="T37" fmla="*/ 61 h 104"/>
                <a:gd name="T38" fmla="*/ 0 w 104"/>
                <a:gd name="T39" fmla="*/ 61 h 104"/>
                <a:gd name="T40" fmla="*/ 3 w 104"/>
                <a:gd name="T41" fmla="*/ 73 h 104"/>
                <a:gd name="T42" fmla="*/ 5 w 104"/>
                <a:gd name="T43" fmla="*/ 84 h 104"/>
                <a:gd name="T44" fmla="*/ 11 w 104"/>
                <a:gd name="T45" fmla="*/ 95 h 104"/>
                <a:gd name="T46" fmla="*/ 20 w 104"/>
                <a:gd name="T47" fmla="*/ 104 h 104"/>
                <a:gd name="T48" fmla="*/ 29 w 104"/>
                <a:gd name="T49" fmla="*/ 110 h 104"/>
                <a:gd name="T50" fmla="*/ 39 w 104"/>
                <a:gd name="T51" fmla="*/ 117 h 104"/>
                <a:gd name="T52" fmla="*/ 49 w 104"/>
                <a:gd name="T53" fmla="*/ 120 h 104"/>
                <a:gd name="T54" fmla="*/ 62 w 104"/>
                <a:gd name="T55" fmla="*/ 123 h 104"/>
                <a:gd name="T56" fmla="*/ 62 w 104"/>
                <a:gd name="T57" fmla="*/ 123 h 104"/>
                <a:gd name="T58" fmla="*/ 76 w 104"/>
                <a:gd name="T59" fmla="*/ 120 h 104"/>
                <a:gd name="T60" fmla="*/ 87 w 104"/>
                <a:gd name="T61" fmla="*/ 117 h 104"/>
                <a:gd name="T62" fmla="*/ 96 w 104"/>
                <a:gd name="T63" fmla="*/ 110 h 104"/>
                <a:gd name="T64" fmla="*/ 107 w 104"/>
                <a:gd name="T65" fmla="*/ 104 h 104"/>
                <a:gd name="T66" fmla="*/ 114 w 104"/>
                <a:gd name="T67" fmla="*/ 95 h 104"/>
                <a:gd name="T68" fmla="*/ 121 w 104"/>
                <a:gd name="T69" fmla="*/ 84 h 104"/>
                <a:gd name="T70" fmla="*/ 123 w 104"/>
                <a:gd name="T71" fmla="*/ 73 h 104"/>
                <a:gd name="T72" fmla="*/ 125 w 104"/>
                <a:gd name="T73" fmla="*/ 61 h 104"/>
                <a:gd name="T74" fmla="*/ 62 w 104"/>
                <a:gd name="T75" fmla="*/ 61 h 104"/>
                <a:gd name="T76" fmla="*/ 125 w 104"/>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0"/>
                  </a:lnTo>
                  <a:lnTo>
                    <a:pt x="52" y="0"/>
                  </a:lnTo>
                  <a:lnTo>
                    <a:pt x="41" y="0"/>
                  </a:lnTo>
                  <a:lnTo>
                    <a:pt x="33" y="4"/>
                  </a:lnTo>
                  <a:lnTo>
                    <a:pt x="24" y="9"/>
                  </a:lnTo>
                  <a:lnTo>
                    <a:pt x="16" y="15"/>
                  </a:lnTo>
                  <a:lnTo>
                    <a:pt x="9" y="24"/>
                  </a:lnTo>
                  <a:lnTo>
                    <a:pt x="5" y="32"/>
                  </a:lnTo>
                  <a:lnTo>
                    <a:pt x="3" y="41"/>
                  </a:lnTo>
                  <a:lnTo>
                    <a:pt x="0" y="52"/>
                  </a:lnTo>
                  <a:lnTo>
                    <a:pt x="3" y="62"/>
                  </a:lnTo>
                  <a:lnTo>
                    <a:pt x="5" y="71"/>
                  </a:lnTo>
                  <a:lnTo>
                    <a:pt x="9" y="80"/>
                  </a:lnTo>
                  <a:lnTo>
                    <a:pt x="16" y="88"/>
                  </a:lnTo>
                  <a:lnTo>
                    <a:pt x="24" y="93"/>
                  </a:lnTo>
                  <a:lnTo>
                    <a:pt x="33" y="99"/>
                  </a:lnTo>
                  <a:lnTo>
                    <a:pt x="41" y="101"/>
                  </a:lnTo>
                  <a:lnTo>
                    <a:pt x="52" y="104"/>
                  </a:lnTo>
                  <a:lnTo>
                    <a:pt x="63" y="101"/>
                  </a:lnTo>
                  <a:lnTo>
                    <a:pt x="72" y="99"/>
                  </a:lnTo>
                  <a:lnTo>
                    <a:pt x="80" y="93"/>
                  </a:lnTo>
                  <a:lnTo>
                    <a:pt x="89" y="88"/>
                  </a:lnTo>
                  <a:lnTo>
                    <a:pt x="95" y="80"/>
                  </a:lnTo>
                  <a:lnTo>
                    <a:pt x="100" y="71"/>
                  </a:lnTo>
                  <a:lnTo>
                    <a:pt x="102" y="62"/>
                  </a:lnTo>
                  <a:lnTo>
                    <a:pt x="104" y="52"/>
                  </a:lnTo>
                  <a:lnTo>
                    <a:pt x="52" y="52"/>
                  </a:lnTo>
                  <a:lnTo>
                    <a:pt x="104"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8" name="Freeform 774"/>
            <p:cNvSpPr>
              <a:spLocks/>
            </p:cNvSpPr>
            <p:nvPr/>
          </p:nvSpPr>
          <p:spPr bwMode="auto">
            <a:xfrm>
              <a:off x="2728" y="1330"/>
              <a:ext cx="114" cy="113"/>
            </a:xfrm>
            <a:custGeom>
              <a:avLst/>
              <a:gdLst>
                <a:gd name="T0" fmla="*/ 125 w 104"/>
                <a:gd name="T1" fmla="*/ 61 h 104"/>
                <a:gd name="T2" fmla="*/ 125 w 104"/>
                <a:gd name="T3" fmla="*/ 61 h 104"/>
                <a:gd name="T4" fmla="*/ 123 w 104"/>
                <a:gd name="T5" fmla="*/ 49 h 104"/>
                <a:gd name="T6" fmla="*/ 121 w 104"/>
                <a:gd name="T7" fmla="*/ 38 h 104"/>
                <a:gd name="T8" fmla="*/ 114 w 104"/>
                <a:gd name="T9" fmla="*/ 28 h 104"/>
                <a:gd name="T10" fmla="*/ 107 w 104"/>
                <a:gd name="T11" fmla="*/ 17 h 104"/>
                <a:gd name="T12" fmla="*/ 96 w 104"/>
                <a:gd name="T13" fmla="*/ 11 h 104"/>
                <a:gd name="T14" fmla="*/ 87 w 104"/>
                <a:gd name="T15" fmla="*/ 4 h 104"/>
                <a:gd name="T16" fmla="*/ 76 w 104"/>
                <a:gd name="T17" fmla="*/ 0 h 104"/>
                <a:gd name="T18" fmla="*/ 62 w 104"/>
                <a:gd name="T19" fmla="*/ 0 h 104"/>
                <a:gd name="T20" fmla="*/ 62 w 104"/>
                <a:gd name="T21" fmla="*/ 0 h 104"/>
                <a:gd name="T22" fmla="*/ 49 w 104"/>
                <a:gd name="T23" fmla="*/ 0 h 104"/>
                <a:gd name="T24" fmla="*/ 39 w 104"/>
                <a:gd name="T25" fmla="*/ 4 h 104"/>
                <a:gd name="T26" fmla="*/ 29 w 104"/>
                <a:gd name="T27" fmla="*/ 11 h 104"/>
                <a:gd name="T28" fmla="*/ 20 w 104"/>
                <a:gd name="T29" fmla="*/ 17 h 104"/>
                <a:gd name="T30" fmla="*/ 11 w 104"/>
                <a:gd name="T31" fmla="*/ 28 h 104"/>
                <a:gd name="T32" fmla="*/ 5 w 104"/>
                <a:gd name="T33" fmla="*/ 38 h 104"/>
                <a:gd name="T34" fmla="*/ 3 w 104"/>
                <a:gd name="T35" fmla="*/ 49 h 104"/>
                <a:gd name="T36" fmla="*/ 0 w 104"/>
                <a:gd name="T37" fmla="*/ 61 h 104"/>
                <a:gd name="T38" fmla="*/ 0 w 104"/>
                <a:gd name="T39" fmla="*/ 61 h 104"/>
                <a:gd name="T40" fmla="*/ 3 w 104"/>
                <a:gd name="T41" fmla="*/ 73 h 104"/>
                <a:gd name="T42" fmla="*/ 5 w 104"/>
                <a:gd name="T43" fmla="*/ 84 h 104"/>
                <a:gd name="T44" fmla="*/ 11 w 104"/>
                <a:gd name="T45" fmla="*/ 95 h 104"/>
                <a:gd name="T46" fmla="*/ 20 w 104"/>
                <a:gd name="T47" fmla="*/ 104 h 104"/>
                <a:gd name="T48" fmla="*/ 29 w 104"/>
                <a:gd name="T49" fmla="*/ 110 h 104"/>
                <a:gd name="T50" fmla="*/ 39 w 104"/>
                <a:gd name="T51" fmla="*/ 117 h 104"/>
                <a:gd name="T52" fmla="*/ 49 w 104"/>
                <a:gd name="T53" fmla="*/ 120 h 104"/>
                <a:gd name="T54" fmla="*/ 62 w 104"/>
                <a:gd name="T55" fmla="*/ 123 h 104"/>
                <a:gd name="T56" fmla="*/ 62 w 104"/>
                <a:gd name="T57" fmla="*/ 123 h 104"/>
                <a:gd name="T58" fmla="*/ 76 w 104"/>
                <a:gd name="T59" fmla="*/ 120 h 104"/>
                <a:gd name="T60" fmla="*/ 87 w 104"/>
                <a:gd name="T61" fmla="*/ 117 h 104"/>
                <a:gd name="T62" fmla="*/ 96 w 104"/>
                <a:gd name="T63" fmla="*/ 110 h 104"/>
                <a:gd name="T64" fmla="*/ 107 w 104"/>
                <a:gd name="T65" fmla="*/ 104 h 104"/>
                <a:gd name="T66" fmla="*/ 114 w 104"/>
                <a:gd name="T67" fmla="*/ 95 h 104"/>
                <a:gd name="T68" fmla="*/ 121 w 104"/>
                <a:gd name="T69" fmla="*/ 84 h 104"/>
                <a:gd name="T70" fmla="*/ 123 w 104"/>
                <a:gd name="T71" fmla="*/ 73 h 104"/>
                <a:gd name="T72" fmla="*/ 125 w 104"/>
                <a:gd name="T73" fmla="*/ 61 h 104"/>
                <a:gd name="T74" fmla="*/ 62 w 104"/>
                <a:gd name="T75" fmla="*/ 61 h 104"/>
                <a:gd name="T76" fmla="*/ 125 w 104"/>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0"/>
                  </a:lnTo>
                  <a:lnTo>
                    <a:pt x="52" y="0"/>
                  </a:lnTo>
                  <a:lnTo>
                    <a:pt x="41" y="0"/>
                  </a:lnTo>
                  <a:lnTo>
                    <a:pt x="33" y="4"/>
                  </a:lnTo>
                  <a:lnTo>
                    <a:pt x="24" y="9"/>
                  </a:lnTo>
                  <a:lnTo>
                    <a:pt x="16" y="15"/>
                  </a:lnTo>
                  <a:lnTo>
                    <a:pt x="9" y="24"/>
                  </a:lnTo>
                  <a:lnTo>
                    <a:pt x="5" y="32"/>
                  </a:lnTo>
                  <a:lnTo>
                    <a:pt x="3" y="41"/>
                  </a:lnTo>
                  <a:lnTo>
                    <a:pt x="0" y="52"/>
                  </a:lnTo>
                  <a:lnTo>
                    <a:pt x="3" y="62"/>
                  </a:lnTo>
                  <a:lnTo>
                    <a:pt x="5" y="71"/>
                  </a:lnTo>
                  <a:lnTo>
                    <a:pt x="9" y="80"/>
                  </a:lnTo>
                  <a:lnTo>
                    <a:pt x="16" y="88"/>
                  </a:lnTo>
                  <a:lnTo>
                    <a:pt x="24" y="93"/>
                  </a:lnTo>
                  <a:lnTo>
                    <a:pt x="33" y="99"/>
                  </a:lnTo>
                  <a:lnTo>
                    <a:pt x="41" y="101"/>
                  </a:lnTo>
                  <a:lnTo>
                    <a:pt x="52" y="104"/>
                  </a:lnTo>
                  <a:lnTo>
                    <a:pt x="63" y="101"/>
                  </a:lnTo>
                  <a:lnTo>
                    <a:pt x="72" y="99"/>
                  </a:lnTo>
                  <a:lnTo>
                    <a:pt x="80" y="93"/>
                  </a:lnTo>
                  <a:lnTo>
                    <a:pt x="89" y="88"/>
                  </a:lnTo>
                  <a:lnTo>
                    <a:pt x="95" y="80"/>
                  </a:lnTo>
                  <a:lnTo>
                    <a:pt x="100" y="71"/>
                  </a:lnTo>
                  <a:lnTo>
                    <a:pt x="102" y="62"/>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9" name="Freeform 775"/>
            <p:cNvSpPr>
              <a:spLocks/>
            </p:cNvSpPr>
            <p:nvPr/>
          </p:nvSpPr>
          <p:spPr bwMode="auto">
            <a:xfrm>
              <a:off x="1660" y="1747"/>
              <a:ext cx="110" cy="111"/>
            </a:xfrm>
            <a:custGeom>
              <a:avLst/>
              <a:gdLst>
                <a:gd name="T0" fmla="*/ 120 w 101"/>
                <a:gd name="T1" fmla="*/ 63 h 101"/>
                <a:gd name="T2" fmla="*/ 120 w 101"/>
                <a:gd name="T3" fmla="*/ 63 h 101"/>
                <a:gd name="T4" fmla="*/ 120 w 101"/>
                <a:gd name="T5" fmla="*/ 49 h 101"/>
                <a:gd name="T6" fmla="*/ 118 w 101"/>
                <a:gd name="T7" fmla="*/ 36 h 101"/>
                <a:gd name="T8" fmla="*/ 109 w 101"/>
                <a:gd name="T9" fmla="*/ 26 h 101"/>
                <a:gd name="T10" fmla="*/ 102 w 101"/>
                <a:gd name="T11" fmla="*/ 18 h 101"/>
                <a:gd name="T12" fmla="*/ 95 w 101"/>
                <a:gd name="T13" fmla="*/ 11 h 101"/>
                <a:gd name="T14" fmla="*/ 84 w 101"/>
                <a:gd name="T15" fmla="*/ 4 h 101"/>
                <a:gd name="T16" fmla="*/ 71 w 101"/>
                <a:gd name="T17" fmla="*/ 0 h 101"/>
                <a:gd name="T18" fmla="*/ 58 w 101"/>
                <a:gd name="T19" fmla="*/ 0 h 101"/>
                <a:gd name="T20" fmla="*/ 58 w 101"/>
                <a:gd name="T21" fmla="*/ 0 h 101"/>
                <a:gd name="T22" fmla="*/ 49 w 101"/>
                <a:gd name="T23" fmla="*/ 0 h 101"/>
                <a:gd name="T24" fmla="*/ 36 w 101"/>
                <a:gd name="T25" fmla="*/ 4 h 101"/>
                <a:gd name="T26" fmla="*/ 25 w 101"/>
                <a:gd name="T27" fmla="*/ 11 h 101"/>
                <a:gd name="T28" fmla="*/ 17 w 101"/>
                <a:gd name="T29" fmla="*/ 18 h 101"/>
                <a:gd name="T30" fmla="*/ 10 w 101"/>
                <a:gd name="T31" fmla="*/ 26 h 101"/>
                <a:gd name="T32" fmla="*/ 4 w 101"/>
                <a:gd name="T33" fmla="*/ 36 h 101"/>
                <a:gd name="T34" fmla="*/ 0 w 101"/>
                <a:gd name="T35" fmla="*/ 49 h 101"/>
                <a:gd name="T36" fmla="*/ 0 w 101"/>
                <a:gd name="T37" fmla="*/ 63 h 101"/>
                <a:gd name="T38" fmla="*/ 0 w 101"/>
                <a:gd name="T39" fmla="*/ 63 h 101"/>
                <a:gd name="T40" fmla="*/ 0 w 101"/>
                <a:gd name="T41" fmla="*/ 73 h 101"/>
                <a:gd name="T42" fmla="*/ 4 w 101"/>
                <a:gd name="T43" fmla="*/ 86 h 101"/>
                <a:gd name="T44" fmla="*/ 10 w 101"/>
                <a:gd name="T45" fmla="*/ 97 h 101"/>
                <a:gd name="T46" fmla="*/ 17 w 101"/>
                <a:gd name="T47" fmla="*/ 104 h 101"/>
                <a:gd name="T48" fmla="*/ 25 w 101"/>
                <a:gd name="T49" fmla="*/ 112 h 101"/>
                <a:gd name="T50" fmla="*/ 36 w 101"/>
                <a:gd name="T51" fmla="*/ 118 h 101"/>
                <a:gd name="T52" fmla="*/ 49 w 101"/>
                <a:gd name="T53" fmla="*/ 122 h 101"/>
                <a:gd name="T54" fmla="*/ 58 w 101"/>
                <a:gd name="T55" fmla="*/ 122 h 101"/>
                <a:gd name="T56" fmla="*/ 58 w 101"/>
                <a:gd name="T57" fmla="*/ 122 h 101"/>
                <a:gd name="T58" fmla="*/ 71 w 101"/>
                <a:gd name="T59" fmla="*/ 122 h 101"/>
                <a:gd name="T60" fmla="*/ 84 w 101"/>
                <a:gd name="T61" fmla="*/ 118 h 101"/>
                <a:gd name="T62" fmla="*/ 95 w 101"/>
                <a:gd name="T63" fmla="*/ 112 h 101"/>
                <a:gd name="T64" fmla="*/ 102 w 101"/>
                <a:gd name="T65" fmla="*/ 104 h 101"/>
                <a:gd name="T66" fmla="*/ 109 w 101"/>
                <a:gd name="T67" fmla="*/ 97 h 101"/>
                <a:gd name="T68" fmla="*/ 118 w 101"/>
                <a:gd name="T69" fmla="*/ 86 h 101"/>
                <a:gd name="T70" fmla="*/ 120 w 101"/>
                <a:gd name="T71" fmla="*/ 73 h 101"/>
                <a:gd name="T72" fmla="*/ 120 w 101"/>
                <a:gd name="T73" fmla="*/ 63 h 101"/>
                <a:gd name="T74" fmla="*/ 58 w 101"/>
                <a:gd name="T75" fmla="*/ 63 h 101"/>
                <a:gd name="T76" fmla="*/ 120 w 101"/>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0"/>
                  </a:lnTo>
                  <a:lnTo>
                    <a:pt x="92" y="22"/>
                  </a:lnTo>
                  <a:lnTo>
                    <a:pt x="86" y="15"/>
                  </a:lnTo>
                  <a:lnTo>
                    <a:pt x="80" y="9"/>
                  </a:lnTo>
                  <a:lnTo>
                    <a:pt x="71" y="4"/>
                  </a:lnTo>
                  <a:lnTo>
                    <a:pt x="60" y="0"/>
                  </a:lnTo>
                  <a:lnTo>
                    <a:pt x="49" y="0"/>
                  </a:lnTo>
                  <a:lnTo>
                    <a:pt x="41" y="0"/>
                  </a:lnTo>
                  <a:lnTo>
                    <a:pt x="30" y="4"/>
                  </a:lnTo>
                  <a:lnTo>
                    <a:pt x="21" y="9"/>
                  </a:lnTo>
                  <a:lnTo>
                    <a:pt x="15" y="15"/>
                  </a:lnTo>
                  <a:lnTo>
                    <a:pt x="8" y="22"/>
                  </a:lnTo>
                  <a:lnTo>
                    <a:pt x="4" y="30"/>
                  </a:lnTo>
                  <a:lnTo>
                    <a:pt x="0" y="41"/>
                  </a:lnTo>
                  <a:lnTo>
                    <a:pt x="0" y="52"/>
                  </a:lnTo>
                  <a:lnTo>
                    <a:pt x="0" y="60"/>
                  </a:lnTo>
                  <a:lnTo>
                    <a:pt x="4" y="71"/>
                  </a:lnTo>
                  <a:lnTo>
                    <a:pt x="8" y="80"/>
                  </a:lnTo>
                  <a:lnTo>
                    <a:pt x="15" y="86"/>
                  </a:lnTo>
                  <a:lnTo>
                    <a:pt x="21" y="93"/>
                  </a:lnTo>
                  <a:lnTo>
                    <a:pt x="30" y="97"/>
                  </a:lnTo>
                  <a:lnTo>
                    <a:pt x="41" y="101"/>
                  </a:lnTo>
                  <a:lnTo>
                    <a:pt x="49" y="101"/>
                  </a:lnTo>
                  <a:lnTo>
                    <a:pt x="60" y="101"/>
                  </a:lnTo>
                  <a:lnTo>
                    <a:pt x="71" y="97"/>
                  </a:lnTo>
                  <a:lnTo>
                    <a:pt x="80" y="93"/>
                  </a:lnTo>
                  <a:lnTo>
                    <a:pt x="86" y="86"/>
                  </a:lnTo>
                  <a:lnTo>
                    <a:pt x="92" y="80"/>
                  </a:lnTo>
                  <a:lnTo>
                    <a:pt x="99" y="71"/>
                  </a:lnTo>
                  <a:lnTo>
                    <a:pt x="101" y="60"/>
                  </a:lnTo>
                  <a:lnTo>
                    <a:pt x="101" y="52"/>
                  </a:lnTo>
                  <a:lnTo>
                    <a:pt x="49"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0" name="Freeform 776"/>
            <p:cNvSpPr>
              <a:spLocks/>
            </p:cNvSpPr>
            <p:nvPr/>
          </p:nvSpPr>
          <p:spPr bwMode="auto">
            <a:xfrm>
              <a:off x="1660" y="1747"/>
              <a:ext cx="110" cy="111"/>
            </a:xfrm>
            <a:custGeom>
              <a:avLst/>
              <a:gdLst>
                <a:gd name="T0" fmla="*/ 120 w 101"/>
                <a:gd name="T1" fmla="*/ 63 h 101"/>
                <a:gd name="T2" fmla="*/ 120 w 101"/>
                <a:gd name="T3" fmla="*/ 63 h 101"/>
                <a:gd name="T4" fmla="*/ 120 w 101"/>
                <a:gd name="T5" fmla="*/ 49 h 101"/>
                <a:gd name="T6" fmla="*/ 118 w 101"/>
                <a:gd name="T7" fmla="*/ 36 h 101"/>
                <a:gd name="T8" fmla="*/ 109 w 101"/>
                <a:gd name="T9" fmla="*/ 26 h 101"/>
                <a:gd name="T10" fmla="*/ 102 w 101"/>
                <a:gd name="T11" fmla="*/ 18 h 101"/>
                <a:gd name="T12" fmla="*/ 95 w 101"/>
                <a:gd name="T13" fmla="*/ 11 h 101"/>
                <a:gd name="T14" fmla="*/ 84 w 101"/>
                <a:gd name="T15" fmla="*/ 4 h 101"/>
                <a:gd name="T16" fmla="*/ 71 w 101"/>
                <a:gd name="T17" fmla="*/ 0 h 101"/>
                <a:gd name="T18" fmla="*/ 58 w 101"/>
                <a:gd name="T19" fmla="*/ 0 h 101"/>
                <a:gd name="T20" fmla="*/ 58 w 101"/>
                <a:gd name="T21" fmla="*/ 0 h 101"/>
                <a:gd name="T22" fmla="*/ 49 w 101"/>
                <a:gd name="T23" fmla="*/ 0 h 101"/>
                <a:gd name="T24" fmla="*/ 36 w 101"/>
                <a:gd name="T25" fmla="*/ 4 h 101"/>
                <a:gd name="T26" fmla="*/ 25 w 101"/>
                <a:gd name="T27" fmla="*/ 11 h 101"/>
                <a:gd name="T28" fmla="*/ 17 w 101"/>
                <a:gd name="T29" fmla="*/ 18 h 101"/>
                <a:gd name="T30" fmla="*/ 10 w 101"/>
                <a:gd name="T31" fmla="*/ 26 h 101"/>
                <a:gd name="T32" fmla="*/ 4 w 101"/>
                <a:gd name="T33" fmla="*/ 36 h 101"/>
                <a:gd name="T34" fmla="*/ 0 w 101"/>
                <a:gd name="T35" fmla="*/ 49 h 101"/>
                <a:gd name="T36" fmla="*/ 0 w 101"/>
                <a:gd name="T37" fmla="*/ 63 h 101"/>
                <a:gd name="T38" fmla="*/ 0 w 101"/>
                <a:gd name="T39" fmla="*/ 63 h 101"/>
                <a:gd name="T40" fmla="*/ 0 w 101"/>
                <a:gd name="T41" fmla="*/ 73 h 101"/>
                <a:gd name="T42" fmla="*/ 4 w 101"/>
                <a:gd name="T43" fmla="*/ 86 h 101"/>
                <a:gd name="T44" fmla="*/ 10 w 101"/>
                <a:gd name="T45" fmla="*/ 97 h 101"/>
                <a:gd name="T46" fmla="*/ 17 w 101"/>
                <a:gd name="T47" fmla="*/ 104 h 101"/>
                <a:gd name="T48" fmla="*/ 25 w 101"/>
                <a:gd name="T49" fmla="*/ 112 h 101"/>
                <a:gd name="T50" fmla="*/ 36 w 101"/>
                <a:gd name="T51" fmla="*/ 118 h 101"/>
                <a:gd name="T52" fmla="*/ 49 w 101"/>
                <a:gd name="T53" fmla="*/ 122 h 101"/>
                <a:gd name="T54" fmla="*/ 58 w 101"/>
                <a:gd name="T55" fmla="*/ 122 h 101"/>
                <a:gd name="T56" fmla="*/ 58 w 101"/>
                <a:gd name="T57" fmla="*/ 122 h 101"/>
                <a:gd name="T58" fmla="*/ 71 w 101"/>
                <a:gd name="T59" fmla="*/ 122 h 101"/>
                <a:gd name="T60" fmla="*/ 84 w 101"/>
                <a:gd name="T61" fmla="*/ 118 h 101"/>
                <a:gd name="T62" fmla="*/ 95 w 101"/>
                <a:gd name="T63" fmla="*/ 112 h 101"/>
                <a:gd name="T64" fmla="*/ 102 w 101"/>
                <a:gd name="T65" fmla="*/ 104 h 101"/>
                <a:gd name="T66" fmla="*/ 109 w 101"/>
                <a:gd name="T67" fmla="*/ 97 h 101"/>
                <a:gd name="T68" fmla="*/ 118 w 101"/>
                <a:gd name="T69" fmla="*/ 86 h 101"/>
                <a:gd name="T70" fmla="*/ 120 w 101"/>
                <a:gd name="T71" fmla="*/ 73 h 101"/>
                <a:gd name="T72" fmla="*/ 120 w 101"/>
                <a:gd name="T73" fmla="*/ 63 h 101"/>
                <a:gd name="T74" fmla="*/ 58 w 101"/>
                <a:gd name="T75" fmla="*/ 63 h 101"/>
                <a:gd name="T76" fmla="*/ 120 w 101"/>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0"/>
                  </a:lnTo>
                  <a:lnTo>
                    <a:pt x="92" y="22"/>
                  </a:lnTo>
                  <a:lnTo>
                    <a:pt x="86" y="15"/>
                  </a:lnTo>
                  <a:lnTo>
                    <a:pt x="80" y="9"/>
                  </a:lnTo>
                  <a:lnTo>
                    <a:pt x="71" y="4"/>
                  </a:lnTo>
                  <a:lnTo>
                    <a:pt x="60" y="0"/>
                  </a:lnTo>
                  <a:lnTo>
                    <a:pt x="49" y="0"/>
                  </a:lnTo>
                  <a:lnTo>
                    <a:pt x="41" y="0"/>
                  </a:lnTo>
                  <a:lnTo>
                    <a:pt x="30" y="4"/>
                  </a:lnTo>
                  <a:lnTo>
                    <a:pt x="21" y="9"/>
                  </a:lnTo>
                  <a:lnTo>
                    <a:pt x="15" y="15"/>
                  </a:lnTo>
                  <a:lnTo>
                    <a:pt x="8" y="22"/>
                  </a:lnTo>
                  <a:lnTo>
                    <a:pt x="4" y="30"/>
                  </a:lnTo>
                  <a:lnTo>
                    <a:pt x="0" y="41"/>
                  </a:lnTo>
                  <a:lnTo>
                    <a:pt x="0" y="52"/>
                  </a:lnTo>
                  <a:lnTo>
                    <a:pt x="0" y="60"/>
                  </a:lnTo>
                  <a:lnTo>
                    <a:pt x="4" y="71"/>
                  </a:lnTo>
                  <a:lnTo>
                    <a:pt x="8" y="80"/>
                  </a:lnTo>
                  <a:lnTo>
                    <a:pt x="15" y="86"/>
                  </a:lnTo>
                  <a:lnTo>
                    <a:pt x="21" y="93"/>
                  </a:lnTo>
                  <a:lnTo>
                    <a:pt x="30" y="97"/>
                  </a:lnTo>
                  <a:lnTo>
                    <a:pt x="41" y="101"/>
                  </a:lnTo>
                  <a:lnTo>
                    <a:pt x="49" y="101"/>
                  </a:lnTo>
                  <a:lnTo>
                    <a:pt x="60" y="101"/>
                  </a:lnTo>
                  <a:lnTo>
                    <a:pt x="71" y="97"/>
                  </a:lnTo>
                  <a:lnTo>
                    <a:pt x="80" y="93"/>
                  </a:lnTo>
                  <a:lnTo>
                    <a:pt x="86" y="86"/>
                  </a:lnTo>
                  <a:lnTo>
                    <a:pt x="92" y="80"/>
                  </a:lnTo>
                  <a:lnTo>
                    <a:pt x="99" y="71"/>
                  </a:lnTo>
                  <a:lnTo>
                    <a:pt x="101" y="60"/>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1" name="Freeform 777"/>
            <p:cNvSpPr>
              <a:spLocks/>
            </p:cNvSpPr>
            <p:nvPr/>
          </p:nvSpPr>
          <p:spPr bwMode="auto">
            <a:xfrm>
              <a:off x="1882" y="1550"/>
              <a:ext cx="110" cy="110"/>
            </a:xfrm>
            <a:custGeom>
              <a:avLst/>
              <a:gdLst>
                <a:gd name="T0" fmla="*/ 120 w 101"/>
                <a:gd name="T1" fmla="*/ 61 h 101"/>
                <a:gd name="T2" fmla="*/ 120 w 101"/>
                <a:gd name="T3" fmla="*/ 61 h 101"/>
                <a:gd name="T4" fmla="*/ 120 w 101"/>
                <a:gd name="T5" fmla="*/ 49 h 101"/>
                <a:gd name="T6" fmla="*/ 115 w 101"/>
                <a:gd name="T7" fmla="*/ 38 h 101"/>
                <a:gd name="T8" fmla="*/ 109 w 101"/>
                <a:gd name="T9" fmla="*/ 27 h 101"/>
                <a:gd name="T10" fmla="*/ 102 w 101"/>
                <a:gd name="T11" fmla="*/ 17 h 101"/>
                <a:gd name="T12" fmla="*/ 94 w 101"/>
                <a:gd name="T13" fmla="*/ 10 h 101"/>
                <a:gd name="T14" fmla="*/ 84 w 101"/>
                <a:gd name="T15" fmla="*/ 4 h 101"/>
                <a:gd name="T16" fmla="*/ 71 w 101"/>
                <a:gd name="T17" fmla="*/ 2 h 101"/>
                <a:gd name="T18" fmla="*/ 58 w 101"/>
                <a:gd name="T19" fmla="*/ 0 h 101"/>
                <a:gd name="T20" fmla="*/ 58 w 101"/>
                <a:gd name="T21" fmla="*/ 0 h 101"/>
                <a:gd name="T22" fmla="*/ 49 w 101"/>
                <a:gd name="T23" fmla="*/ 2 h 101"/>
                <a:gd name="T24" fmla="*/ 36 w 101"/>
                <a:gd name="T25" fmla="*/ 4 h 101"/>
                <a:gd name="T26" fmla="*/ 25 w 101"/>
                <a:gd name="T27" fmla="*/ 10 h 101"/>
                <a:gd name="T28" fmla="*/ 17 w 101"/>
                <a:gd name="T29" fmla="*/ 17 h 101"/>
                <a:gd name="T30" fmla="*/ 10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0 w 101"/>
                <a:gd name="T45" fmla="*/ 95 h 101"/>
                <a:gd name="T46" fmla="*/ 17 w 101"/>
                <a:gd name="T47" fmla="*/ 105 h 101"/>
                <a:gd name="T48" fmla="*/ 25 w 101"/>
                <a:gd name="T49" fmla="*/ 109 h 101"/>
                <a:gd name="T50" fmla="*/ 36 w 101"/>
                <a:gd name="T51" fmla="*/ 118 h 101"/>
                <a:gd name="T52" fmla="*/ 49 w 101"/>
                <a:gd name="T53" fmla="*/ 120 h 101"/>
                <a:gd name="T54" fmla="*/ 58 w 101"/>
                <a:gd name="T55" fmla="*/ 120 h 101"/>
                <a:gd name="T56" fmla="*/ 58 w 101"/>
                <a:gd name="T57" fmla="*/ 120 h 101"/>
                <a:gd name="T58" fmla="*/ 71 w 101"/>
                <a:gd name="T59" fmla="*/ 120 h 101"/>
                <a:gd name="T60" fmla="*/ 84 w 101"/>
                <a:gd name="T61" fmla="*/ 118 h 101"/>
                <a:gd name="T62" fmla="*/ 94 w 101"/>
                <a:gd name="T63" fmla="*/ 109 h 101"/>
                <a:gd name="T64" fmla="*/ 102 w 101"/>
                <a:gd name="T65" fmla="*/ 105 h 101"/>
                <a:gd name="T66" fmla="*/ 109 w 101"/>
                <a:gd name="T67" fmla="*/ 95 h 101"/>
                <a:gd name="T68" fmla="*/ 115 w 101"/>
                <a:gd name="T69" fmla="*/ 84 h 101"/>
                <a:gd name="T70" fmla="*/ 120 w 101"/>
                <a:gd name="T71" fmla="*/ 74 h 101"/>
                <a:gd name="T72" fmla="*/ 120 w 101"/>
                <a:gd name="T73" fmla="*/ 61 h 101"/>
                <a:gd name="T74" fmla="*/ 58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2" y="23"/>
                  </a:lnTo>
                  <a:lnTo>
                    <a:pt x="86" y="15"/>
                  </a:lnTo>
                  <a:lnTo>
                    <a:pt x="79" y="8"/>
                  </a:lnTo>
                  <a:lnTo>
                    <a:pt x="71" y="4"/>
                  </a:lnTo>
                  <a:lnTo>
                    <a:pt x="60" y="2"/>
                  </a:lnTo>
                  <a:lnTo>
                    <a:pt x="49" y="0"/>
                  </a:lnTo>
                  <a:lnTo>
                    <a:pt x="41" y="2"/>
                  </a:lnTo>
                  <a:lnTo>
                    <a:pt x="30" y="4"/>
                  </a:lnTo>
                  <a:lnTo>
                    <a:pt x="21" y="8"/>
                  </a:lnTo>
                  <a:lnTo>
                    <a:pt x="15" y="15"/>
                  </a:lnTo>
                  <a:lnTo>
                    <a:pt x="8" y="23"/>
                  </a:lnTo>
                  <a:lnTo>
                    <a:pt x="4" y="32"/>
                  </a:lnTo>
                  <a:lnTo>
                    <a:pt x="0" y="41"/>
                  </a:lnTo>
                  <a:lnTo>
                    <a:pt x="0" y="51"/>
                  </a:lnTo>
                  <a:lnTo>
                    <a:pt x="0" y="62"/>
                  </a:lnTo>
                  <a:lnTo>
                    <a:pt x="4" y="71"/>
                  </a:lnTo>
                  <a:lnTo>
                    <a:pt x="8" y="80"/>
                  </a:lnTo>
                  <a:lnTo>
                    <a:pt x="15" y="88"/>
                  </a:lnTo>
                  <a:lnTo>
                    <a:pt x="21" y="92"/>
                  </a:lnTo>
                  <a:lnTo>
                    <a:pt x="30" y="99"/>
                  </a:lnTo>
                  <a:lnTo>
                    <a:pt x="41" y="101"/>
                  </a:lnTo>
                  <a:lnTo>
                    <a:pt x="49" y="101"/>
                  </a:lnTo>
                  <a:lnTo>
                    <a:pt x="60" y="101"/>
                  </a:lnTo>
                  <a:lnTo>
                    <a:pt x="71" y="99"/>
                  </a:lnTo>
                  <a:lnTo>
                    <a:pt x="79" y="92"/>
                  </a:lnTo>
                  <a:lnTo>
                    <a:pt x="86" y="88"/>
                  </a:lnTo>
                  <a:lnTo>
                    <a:pt x="92" y="80"/>
                  </a:lnTo>
                  <a:lnTo>
                    <a:pt x="97" y="71"/>
                  </a:lnTo>
                  <a:lnTo>
                    <a:pt x="101" y="62"/>
                  </a:lnTo>
                  <a:lnTo>
                    <a:pt x="101" y="51"/>
                  </a:lnTo>
                  <a:lnTo>
                    <a:pt x="49"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2" name="Freeform 778"/>
            <p:cNvSpPr>
              <a:spLocks/>
            </p:cNvSpPr>
            <p:nvPr/>
          </p:nvSpPr>
          <p:spPr bwMode="auto">
            <a:xfrm>
              <a:off x="1882" y="1550"/>
              <a:ext cx="110" cy="110"/>
            </a:xfrm>
            <a:custGeom>
              <a:avLst/>
              <a:gdLst>
                <a:gd name="T0" fmla="*/ 120 w 101"/>
                <a:gd name="T1" fmla="*/ 61 h 101"/>
                <a:gd name="T2" fmla="*/ 120 w 101"/>
                <a:gd name="T3" fmla="*/ 61 h 101"/>
                <a:gd name="T4" fmla="*/ 120 w 101"/>
                <a:gd name="T5" fmla="*/ 49 h 101"/>
                <a:gd name="T6" fmla="*/ 115 w 101"/>
                <a:gd name="T7" fmla="*/ 38 h 101"/>
                <a:gd name="T8" fmla="*/ 109 w 101"/>
                <a:gd name="T9" fmla="*/ 27 h 101"/>
                <a:gd name="T10" fmla="*/ 102 w 101"/>
                <a:gd name="T11" fmla="*/ 17 h 101"/>
                <a:gd name="T12" fmla="*/ 94 w 101"/>
                <a:gd name="T13" fmla="*/ 10 h 101"/>
                <a:gd name="T14" fmla="*/ 84 w 101"/>
                <a:gd name="T15" fmla="*/ 4 h 101"/>
                <a:gd name="T16" fmla="*/ 71 w 101"/>
                <a:gd name="T17" fmla="*/ 2 h 101"/>
                <a:gd name="T18" fmla="*/ 58 w 101"/>
                <a:gd name="T19" fmla="*/ 0 h 101"/>
                <a:gd name="T20" fmla="*/ 58 w 101"/>
                <a:gd name="T21" fmla="*/ 0 h 101"/>
                <a:gd name="T22" fmla="*/ 49 w 101"/>
                <a:gd name="T23" fmla="*/ 2 h 101"/>
                <a:gd name="T24" fmla="*/ 36 w 101"/>
                <a:gd name="T25" fmla="*/ 4 h 101"/>
                <a:gd name="T26" fmla="*/ 25 w 101"/>
                <a:gd name="T27" fmla="*/ 10 h 101"/>
                <a:gd name="T28" fmla="*/ 17 w 101"/>
                <a:gd name="T29" fmla="*/ 17 h 101"/>
                <a:gd name="T30" fmla="*/ 10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0 w 101"/>
                <a:gd name="T45" fmla="*/ 95 h 101"/>
                <a:gd name="T46" fmla="*/ 17 w 101"/>
                <a:gd name="T47" fmla="*/ 105 h 101"/>
                <a:gd name="T48" fmla="*/ 25 w 101"/>
                <a:gd name="T49" fmla="*/ 109 h 101"/>
                <a:gd name="T50" fmla="*/ 36 w 101"/>
                <a:gd name="T51" fmla="*/ 118 h 101"/>
                <a:gd name="T52" fmla="*/ 49 w 101"/>
                <a:gd name="T53" fmla="*/ 120 h 101"/>
                <a:gd name="T54" fmla="*/ 58 w 101"/>
                <a:gd name="T55" fmla="*/ 120 h 101"/>
                <a:gd name="T56" fmla="*/ 58 w 101"/>
                <a:gd name="T57" fmla="*/ 120 h 101"/>
                <a:gd name="T58" fmla="*/ 71 w 101"/>
                <a:gd name="T59" fmla="*/ 120 h 101"/>
                <a:gd name="T60" fmla="*/ 84 w 101"/>
                <a:gd name="T61" fmla="*/ 118 h 101"/>
                <a:gd name="T62" fmla="*/ 94 w 101"/>
                <a:gd name="T63" fmla="*/ 109 h 101"/>
                <a:gd name="T64" fmla="*/ 102 w 101"/>
                <a:gd name="T65" fmla="*/ 105 h 101"/>
                <a:gd name="T66" fmla="*/ 109 w 101"/>
                <a:gd name="T67" fmla="*/ 95 h 101"/>
                <a:gd name="T68" fmla="*/ 115 w 101"/>
                <a:gd name="T69" fmla="*/ 84 h 101"/>
                <a:gd name="T70" fmla="*/ 120 w 101"/>
                <a:gd name="T71" fmla="*/ 74 h 101"/>
                <a:gd name="T72" fmla="*/ 120 w 101"/>
                <a:gd name="T73" fmla="*/ 61 h 101"/>
                <a:gd name="T74" fmla="*/ 58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2" y="23"/>
                  </a:lnTo>
                  <a:lnTo>
                    <a:pt x="86" y="15"/>
                  </a:lnTo>
                  <a:lnTo>
                    <a:pt x="79" y="8"/>
                  </a:lnTo>
                  <a:lnTo>
                    <a:pt x="71" y="4"/>
                  </a:lnTo>
                  <a:lnTo>
                    <a:pt x="60" y="2"/>
                  </a:lnTo>
                  <a:lnTo>
                    <a:pt x="49" y="0"/>
                  </a:lnTo>
                  <a:lnTo>
                    <a:pt x="41" y="2"/>
                  </a:lnTo>
                  <a:lnTo>
                    <a:pt x="30" y="4"/>
                  </a:lnTo>
                  <a:lnTo>
                    <a:pt x="21" y="8"/>
                  </a:lnTo>
                  <a:lnTo>
                    <a:pt x="15" y="15"/>
                  </a:lnTo>
                  <a:lnTo>
                    <a:pt x="8" y="23"/>
                  </a:lnTo>
                  <a:lnTo>
                    <a:pt x="4" y="32"/>
                  </a:lnTo>
                  <a:lnTo>
                    <a:pt x="0" y="41"/>
                  </a:lnTo>
                  <a:lnTo>
                    <a:pt x="0" y="51"/>
                  </a:lnTo>
                  <a:lnTo>
                    <a:pt x="0" y="62"/>
                  </a:lnTo>
                  <a:lnTo>
                    <a:pt x="4" y="71"/>
                  </a:lnTo>
                  <a:lnTo>
                    <a:pt x="8" y="80"/>
                  </a:lnTo>
                  <a:lnTo>
                    <a:pt x="15" y="88"/>
                  </a:lnTo>
                  <a:lnTo>
                    <a:pt x="21" y="92"/>
                  </a:lnTo>
                  <a:lnTo>
                    <a:pt x="30" y="99"/>
                  </a:lnTo>
                  <a:lnTo>
                    <a:pt x="41" y="101"/>
                  </a:lnTo>
                  <a:lnTo>
                    <a:pt x="49" y="101"/>
                  </a:lnTo>
                  <a:lnTo>
                    <a:pt x="60" y="101"/>
                  </a:lnTo>
                  <a:lnTo>
                    <a:pt x="71" y="99"/>
                  </a:lnTo>
                  <a:lnTo>
                    <a:pt x="79" y="92"/>
                  </a:lnTo>
                  <a:lnTo>
                    <a:pt x="86" y="88"/>
                  </a:lnTo>
                  <a:lnTo>
                    <a:pt x="92" y="80"/>
                  </a:lnTo>
                  <a:lnTo>
                    <a:pt x="97" y="71"/>
                  </a:lnTo>
                  <a:lnTo>
                    <a:pt x="101" y="62"/>
                  </a:lnTo>
                  <a:lnTo>
                    <a:pt x="101" y="51"/>
                  </a:lnTo>
                  <a:lnTo>
                    <a:pt x="49"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3" name="Freeform 779"/>
            <p:cNvSpPr>
              <a:spLocks/>
            </p:cNvSpPr>
            <p:nvPr/>
          </p:nvSpPr>
          <p:spPr bwMode="auto">
            <a:xfrm>
              <a:off x="2167" y="1446"/>
              <a:ext cx="110" cy="110"/>
            </a:xfrm>
            <a:custGeom>
              <a:avLst/>
              <a:gdLst>
                <a:gd name="T0" fmla="*/ 120 w 101"/>
                <a:gd name="T1" fmla="*/ 61 h 101"/>
                <a:gd name="T2" fmla="*/ 120 w 101"/>
                <a:gd name="T3" fmla="*/ 61 h 101"/>
                <a:gd name="T4" fmla="*/ 120 w 101"/>
                <a:gd name="T5" fmla="*/ 49 h 101"/>
                <a:gd name="T6" fmla="*/ 115 w 101"/>
                <a:gd name="T7" fmla="*/ 38 h 101"/>
                <a:gd name="T8" fmla="*/ 110 w 101"/>
                <a:gd name="T9" fmla="*/ 27 h 101"/>
                <a:gd name="T10" fmla="*/ 102 w 101"/>
                <a:gd name="T11" fmla="*/ 17 h 101"/>
                <a:gd name="T12" fmla="*/ 95 w 101"/>
                <a:gd name="T13" fmla="*/ 10 h 101"/>
                <a:gd name="T14" fmla="*/ 84 w 101"/>
                <a:gd name="T15" fmla="*/ 4 h 101"/>
                <a:gd name="T16" fmla="*/ 71 w 101"/>
                <a:gd name="T17" fmla="*/ 2 h 101"/>
                <a:gd name="T18" fmla="*/ 62 w 101"/>
                <a:gd name="T19" fmla="*/ 0 h 101"/>
                <a:gd name="T20" fmla="*/ 62 w 101"/>
                <a:gd name="T21" fmla="*/ 0 h 101"/>
                <a:gd name="T22" fmla="*/ 49 w 101"/>
                <a:gd name="T23" fmla="*/ 2 h 101"/>
                <a:gd name="T24" fmla="*/ 36 w 101"/>
                <a:gd name="T25" fmla="*/ 4 h 101"/>
                <a:gd name="T26" fmla="*/ 25 w 101"/>
                <a:gd name="T27" fmla="*/ 10 h 101"/>
                <a:gd name="T28" fmla="*/ 17 w 101"/>
                <a:gd name="T29" fmla="*/ 17 h 101"/>
                <a:gd name="T30" fmla="*/ 10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0 w 101"/>
                <a:gd name="T45" fmla="*/ 95 h 101"/>
                <a:gd name="T46" fmla="*/ 17 w 101"/>
                <a:gd name="T47" fmla="*/ 105 h 101"/>
                <a:gd name="T48" fmla="*/ 25 w 101"/>
                <a:gd name="T49" fmla="*/ 109 h 101"/>
                <a:gd name="T50" fmla="*/ 36 w 101"/>
                <a:gd name="T51" fmla="*/ 118 h 101"/>
                <a:gd name="T52" fmla="*/ 49 w 101"/>
                <a:gd name="T53" fmla="*/ 120 h 101"/>
                <a:gd name="T54" fmla="*/ 62 w 101"/>
                <a:gd name="T55" fmla="*/ 120 h 101"/>
                <a:gd name="T56" fmla="*/ 62 w 101"/>
                <a:gd name="T57" fmla="*/ 120 h 101"/>
                <a:gd name="T58" fmla="*/ 71 w 101"/>
                <a:gd name="T59" fmla="*/ 120 h 101"/>
                <a:gd name="T60" fmla="*/ 84 w 101"/>
                <a:gd name="T61" fmla="*/ 118 h 101"/>
                <a:gd name="T62" fmla="*/ 95 w 101"/>
                <a:gd name="T63" fmla="*/ 109 h 101"/>
                <a:gd name="T64" fmla="*/ 102 w 101"/>
                <a:gd name="T65" fmla="*/ 105 h 101"/>
                <a:gd name="T66" fmla="*/ 110 w 101"/>
                <a:gd name="T67" fmla="*/ 95 h 101"/>
                <a:gd name="T68" fmla="*/ 115 w 101"/>
                <a:gd name="T69" fmla="*/ 84 h 101"/>
                <a:gd name="T70" fmla="*/ 120 w 101"/>
                <a:gd name="T71" fmla="*/ 74 h 101"/>
                <a:gd name="T72" fmla="*/ 120 w 101"/>
                <a:gd name="T73" fmla="*/ 61 h 101"/>
                <a:gd name="T74" fmla="*/ 62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3" y="23"/>
                  </a:lnTo>
                  <a:lnTo>
                    <a:pt x="86" y="15"/>
                  </a:lnTo>
                  <a:lnTo>
                    <a:pt x="80" y="8"/>
                  </a:lnTo>
                  <a:lnTo>
                    <a:pt x="71" y="4"/>
                  </a:lnTo>
                  <a:lnTo>
                    <a:pt x="60" y="2"/>
                  </a:lnTo>
                  <a:lnTo>
                    <a:pt x="52" y="0"/>
                  </a:lnTo>
                  <a:lnTo>
                    <a:pt x="41" y="2"/>
                  </a:lnTo>
                  <a:lnTo>
                    <a:pt x="30" y="4"/>
                  </a:lnTo>
                  <a:lnTo>
                    <a:pt x="21" y="8"/>
                  </a:lnTo>
                  <a:lnTo>
                    <a:pt x="15" y="15"/>
                  </a:lnTo>
                  <a:lnTo>
                    <a:pt x="8" y="23"/>
                  </a:lnTo>
                  <a:lnTo>
                    <a:pt x="4" y="32"/>
                  </a:lnTo>
                  <a:lnTo>
                    <a:pt x="0" y="41"/>
                  </a:lnTo>
                  <a:lnTo>
                    <a:pt x="0" y="51"/>
                  </a:lnTo>
                  <a:lnTo>
                    <a:pt x="0" y="62"/>
                  </a:lnTo>
                  <a:lnTo>
                    <a:pt x="4" y="71"/>
                  </a:lnTo>
                  <a:lnTo>
                    <a:pt x="8" y="80"/>
                  </a:lnTo>
                  <a:lnTo>
                    <a:pt x="15" y="88"/>
                  </a:lnTo>
                  <a:lnTo>
                    <a:pt x="21" y="92"/>
                  </a:lnTo>
                  <a:lnTo>
                    <a:pt x="30" y="99"/>
                  </a:lnTo>
                  <a:lnTo>
                    <a:pt x="41" y="101"/>
                  </a:lnTo>
                  <a:lnTo>
                    <a:pt x="52" y="101"/>
                  </a:lnTo>
                  <a:lnTo>
                    <a:pt x="60" y="101"/>
                  </a:lnTo>
                  <a:lnTo>
                    <a:pt x="71" y="99"/>
                  </a:lnTo>
                  <a:lnTo>
                    <a:pt x="80" y="92"/>
                  </a:lnTo>
                  <a:lnTo>
                    <a:pt x="86" y="88"/>
                  </a:lnTo>
                  <a:lnTo>
                    <a:pt x="93" y="80"/>
                  </a:lnTo>
                  <a:lnTo>
                    <a:pt x="97" y="71"/>
                  </a:lnTo>
                  <a:lnTo>
                    <a:pt x="101" y="62"/>
                  </a:lnTo>
                  <a:lnTo>
                    <a:pt x="101" y="51"/>
                  </a:lnTo>
                  <a:lnTo>
                    <a:pt x="52"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4" name="Freeform 780"/>
            <p:cNvSpPr>
              <a:spLocks/>
            </p:cNvSpPr>
            <p:nvPr/>
          </p:nvSpPr>
          <p:spPr bwMode="auto">
            <a:xfrm>
              <a:off x="2167" y="1446"/>
              <a:ext cx="110" cy="110"/>
            </a:xfrm>
            <a:custGeom>
              <a:avLst/>
              <a:gdLst>
                <a:gd name="T0" fmla="*/ 120 w 101"/>
                <a:gd name="T1" fmla="*/ 61 h 101"/>
                <a:gd name="T2" fmla="*/ 120 w 101"/>
                <a:gd name="T3" fmla="*/ 61 h 101"/>
                <a:gd name="T4" fmla="*/ 120 w 101"/>
                <a:gd name="T5" fmla="*/ 49 h 101"/>
                <a:gd name="T6" fmla="*/ 115 w 101"/>
                <a:gd name="T7" fmla="*/ 38 h 101"/>
                <a:gd name="T8" fmla="*/ 110 w 101"/>
                <a:gd name="T9" fmla="*/ 27 h 101"/>
                <a:gd name="T10" fmla="*/ 102 w 101"/>
                <a:gd name="T11" fmla="*/ 17 h 101"/>
                <a:gd name="T12" fmla="*/ 95 w 101"/>
                <a:gd name="T13" fmla="*/ 10 h 101"/>
                <a:gd name="T14" fmla="*/ 84 w 101"/>
                <a:gd name="T15" fmla="*/ 4 h 101"/>
                <a:gd name="T16" fmla="*/ 71 w 101"/>
                <a:gd name="T17" fmla="*/ 2 h 101"/>
                <a:gd name="T18" fmla="*/ 62 w 101"/>
                <a:gd name="T19" fmla="*/ 0 h 101"/>
                <a:gd name="T20" fmla="*/ 62 w 101"/>
                <a:gd name="T21" fmla="*/ 0 h 101"/>
                <a:gd name="T22" fmla="*/ 49 w 101"/>
                <a:gd name="T23" fmla="*/ 2 h 101"/>
                <a:gd name="T24" fmla="*/ 36 w 101"/>
                <a:gd name="T25" fmla="*/ 4 h 101"/>
                <a:gd name="T26" fmla="*/ 25 w 101"/>
                <a:gd name="T27" fmla="*/ 10 h 101"/>
                <a:gd name="T28" fmla="*/ 17 w 101"/>
                <a:gd name="T29" fmla="*/ 17 h 101"/>
                <a:gd name="T30" fmla="*/ 10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0 w 101"/>
                <a:gd name="T45" fmla="*/ 95 h 101"/>
                <a:gd name="T46" fmla="*/ 17 w 101"/>
                <a:gd name="T47" fmla="*/ 105 h 101"/>
                <a:gd name="T48" fmla="*/ 25 w 101"/>
                <a:gd name="T49" fmla="*/ 109 h 101"/>
                <a:gd name="T50" fmla="*/ 36 w 101"/>
                <a:gd name="T51" fmla="*/ 118 h 101"/>
                <a:gd name="T52" fmla="*/ 49 w 101"/>
                <a:gd name="T53" fmla="*/ 120 h 101"/>
                <a:gd name="T54" fmla="*/ 62 w 101"/>
                <a:gd name="T55" fmla="*/ 120 h 101"/>
                <a:gd name="T56" fmla="*/ 62 w 101"/>
                <a:gd name="T57" fmla="*/ 120 h 101"/>
                <a:gd name="T58" fmla="*/ 71 w 101"/>
                <a:gd name="T59" fmla="*/ 120 h 101"/>
                <a:gd name="T60" fmla="*/ 84 w 101"/>
                <a:gd name="T61" fmla="*/ 118 h 101"/>
                <a:gd name="T62" fmla="*/ 95 w 101"/>
                <a:gd name="T63" fmla="*/ 109 h 101"/>
                <a:gd name="T64" fmla="*/ 102 w 101"/>
                <a:gd name="T65" fmla="*/ 105 h 101"/>
                <a:gd name="T66" fmla="*/ 110 w 101"/>
                <a:gd name="T67" fmla="*/ 95 h 101"/>
                <a:gd name="T68" fmla="*/ 115 w 101"/>
                <a:gd name="T69" fmla="*/ 84 h 101"/>
                <a:gd name="T70" fmla="*/ 120 w 101"/>
                <a:gd name="T71" fmla="*/ 74 h 101"/>
                <a:gd name="T72" fmla="*/ 120 w 101"/>
                <a:gd name="T73" fmla="*/ 61 h 101"/>
                <a:gd name="T74" fmla="*/ 62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3" y="23"/>
                  </a:lnTo>
                  <a:lnTo>
                    <a:pt x="86" y="15"/>
                  </a:lnTo>
                  <a:lnTo>
                    <a:pt x="80" y="8"/>
                  </a:lnTo>
                  <a:lnTo>
                    <a:pt x="71" y="4"/>
                  </a:lnTo>
                  <a:lnTo>
                    <a:pt x="60" y="2"/>
                  </a:lnTo>
                  <a:lnTo>
                    <a:pt x="52" y="0"/>
                  </a:lnTo>
                  <a:lnTo>
                    <a:pt x="41" y="2"/>
                  </a:lnTo>
                  <a:lnTo>
                    <a:pt x="30" y="4"/>
                  </a:lnTo>
                  <a:lnTo>
                    <a:pt x="21" y="8"/>
                  </a:lnTo>
                  <a:lnTo>
                    <a:pt x="15" y="15"/>
                  </a:lnTo>
                  <a:lnTo>
                    <a:pt x="8" y="23"/>
                  </a:lnTo>
                  <a:lnTo>
                    <a:pt x="4" y="32"/>
                  </a:lnTo>
                  <a:lnTo>
                    <a:pt x="0" y="41"/>
                  </a:lnTo>
                  <a:lnTo>
                    <a:pt x="0" y="51"/>
                  </a:lnTo>
                  <a:lnTo>
                    <a:pt x="0" y="62"/>
                  </a:lnTo>
                  <a:lnTo>
                    <a:pt x="4" y="71"/>
                  </a:lnTo>
                  <a:lnTo>
                    <a:pt x="8" y="80"/>
                  </a:lnTo>
                  <a:lnTo>
                    <a:pt x="15" y="88"/>
                  </a:lnTo>
                  <a:lnTo>
                    <a:pt x="21" y="92"/>
                  </a:lnTo>
                  <a:lnTo>
                    <a:pt x="30" y="99"/>
                  </a:lnTo>
                  <a:lnTo>
                    <a:pt x="41" y="101"/>
                  </a:lnTo>
                  <a:lnTo>
                    <a:pt x="52" y="101"/>
                  </a:lnTo>
                  <a:lnTo>
                    <a:pt x="60" y="101"/>
                  </a:lnTo>
                  <a:lnTo>
                    <a:pt x="71" y="99"/>
                  </a:lnTo>
                  <a:lnTo>
                    <a:pt x="80" y="92"/>
                  </a:lnTo>
                  <a:lnTo>
                    <a:pt x="86" y="88"/>
                  </a:lnTo>
                  <a:lnTo>
                    <a:pt x="93" y="80"/>
                  </a:lnTo>
                  <a:lnTo>
                    <a:pt x="97" y="71"/>
                  </a:lnTo>
                  <a:lnTo>
                    <a:pt x="101" y="62"/>
                  </a:lnTo>
                  <a:lnTo>
                    <a:pt x="101" y="51"/>
                  </a:lnTo>
                  <a:lnTo>
                    <a:pt x="52"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5" name="Freeform 781"/>
            <p:cNvSpPr>
              <a:spLocks/>
            </p:cNvSpPr>
            <p:nvPr/>
          </p:nvSpPr>
          <p:spPr bwMode="auto">
            <a:xfrm>
              <a:off x="2473" y="1452"/>
              <a:ext cx="112" cy="114"/>
            </a:xfrm>
            <a:custGeom>
              <a:avLst/>
              <a:gdLst>
                <a:gd name="T0" fmla="*/ 123 w 102"/>
                <a:gd name="T1" fmla="*/ 62 h 104"/>
                <a:gd name="T2" fmla="*/ 123 w 102"/>
                <a:gd name="T3" fmla="*/ 62 h 104"/>
                <a:gd name="T4" fmla="*/ 123 w 102"/>
                <a:gd name="T5" fmla="*/ 49 h 104"/>
                <a:gd name="T6" fmla="*/ 117 w 102"/>
                <a:gd name="T7" fmla="*/ 36 h 104"/>
                <a:gd name="T8" fmla="*/ 112 w 102"/>
                <a:gd name="T9" fmla="*/ 26 h 104"/>
                <a:gd name="T10" fmla="*/ 105 w 102"/>
                <a:gd name="T11" fmla="*/ 18 h 104"/>
                <a:gd name="T12" fmla="*/ 97 w 102"/>
                <a:gd name="T13" fmla="*/ 11 h 104"/>
                <a:gd name="T14" fmla="*/ 87 w 102"/>
                <a:gd name="T15" fmla="*/ 4 h 104"/>
                <a:gd name="T16" fmla="*/ 74 w 102"/>
                <a:gd name="T17" fmla="*/ 0 h 104"/>
                <a:gd name="T18" fmla="*/ 63 w 102"/>
                <a:gd name="T19" fmla="*/ 0 h 104"/>
                <a:gd name="T20" fmla="*/ 63 w 102"/>
                <a:gd name="T21" fmla="*/ 0 h 104"/>
                <a:gd name="T22" fmla="*/ 49 w 102"/>
                <a:gd name="T23" fmla="*/ 0 h 104"/>
                <a:gd name="T24" fmla="*/ 37 w 102"/>
                <a:gd name="T25" fmla="*/ 4 h 104"/>
                <a:gd name="T26" fmla="*/ 26 w 102"/>
                <a:gd name="T27" fmla="*/ 11 h 104"/>
                <a:gd name="T28" fmla="*/ 18 w 102"/>
                <a:gd name="T29" fmla="*/ 18 h 104"/>
                <a:gd name="T30" fmla="*/ 11 w 102"/>
                <a:gd name="T31" fmla="*/ 26 h 104"/>
                <a:gd name="T32" fmla="*/ 5 w 102"/>
                <a:gd name="T33" fmla="*/ 36 h 104"/>
                <a:gd name="T34" fmla="*/ 0 w 102"/>
                <a:gd name="T35" fmla="*/ 49 h 104"/>
                <a:gd name="T36" fmla="*/ 0 w 102"/>
                <a:gd name="T37" fmla="*/ 62 h 104"/>
                <a:gd name="T38" fmla="*/ 0 w 102"/>
                <a:gd name="T39" fmla="*/ 62 h 104"/>
                <a:gd name="T40" fmla="*/ 0 w 102"/>
                <a:gd name="T41" fmla="*/ 73 h 104"/>
                <a:gd name="T42" fmla="*/ 5 w 102"/>
                <a:gd name="T43" fmla="*/ 86 h 104"/>
                <a:gd name="T44" fmla="*/ 11 w 102"/>
                <a:gd name="T45" fmla="*/ 96 h 104"/>
                <a:gd name="T46" fmla="*/ 18 w 102"/>
                <a:gd name="T47" fmla="*/ 107 h 104"/>
                <a:gd name="T48" fmla="*/ 26 w 102"/>
                <a:gd name="T49" fmla="*/ 112 h 104"/>
                <a:gd name="T50" fmla="*/ 37 w 102"/>
                <a:gd name="T51" fmla="*/ 119 h 104"/>
                <a:gd name="T52" fmla="*/ 49 w 102"/>
                <a:gd name="T53" fmla="*/ 123 h 104"/>
                <a:gd name="T54" fmla="*/ 63 w 102"/>
                <a:gd name="T55" fmla="*/ 125 h 104"/>
                <a:gd name="T56" fmla="*/ 63 w 102"/>
                <a:gd name="T57" fmla="*/ 125 h 104"/>
                <a:gd name="T58" fmla="*/ 74 w 102"/>
                <a:gd name="T59" fmla="*/ 123 h 104"/>
                <a:gd name="T60" fmla="*/ 87 w 102"/>
                <a:gd name="T61" fmla="*/ 119 h 104"/>
                <a:gd name="T62" fmla="*/ 97 w 102"/>
                <a:gd name="T63" fmla="*/ 112 h 104"/>
                <a:gd name="T64" fmla="*/ 105 w 102"/>
                <a:gd name="T65" fmla="*/ 107 h 104"/>
                <a:gd name="T66" fmla="*/ 112 w 102"/>
                <a:gd name="T67" fmla="*/ 96 h 104"/>
                <a:gd name="T68" fmla="*/ 117 w 102"/>
                <a:gd name="T69" fmla="*/ 86 h 104"/>
                <a:gd name="T70" fmla="*/ 123 w 102"/>
                <a:gd name="T71" fmla="*/ 73 h 104"/>
                <a:gd name="T72" fmla="*/ 123 w 102"/>
                <a:gd name="T73" fmla="*/ 62 h 104"/>
                <a:gd name="T74" fmla="*/ 63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0"/>
                  </a:lnTo>
                  <a:lnTo>
                    <a:pt x="93" y="22"/>
                  </a:lnTo>
                  <a:lnTo>
                    <a:pt x="87" y="15"/>
                  </a:lnTo>
                  <a:lnTo>
                    <a:pt x="80" y="9"/>
                  </a:lnTo>
                  <a:lnTo>
                    <a:pt x="72" y="4"/>
                  </a:lnTo>
                  <a:lnTo>
                    <a:pt x="61" y="0"/>
                  </a:lnTo>
                  <a:lnTo>
                    <a:pt x="52" y="0"/>
                  </a:lnTo>
                  <a:lnTo>
                    <a:pt x="41" y="0"/>
                  </a:lnTo>
                  <a:lnTo>
                    <a:pt x="31" y="4"/>
                  </a:lnTo>
                  <a:lnTo>
                    <a:pt x="22" y="9"/>
                  </a:lnTo>
                  <a:lnTo>
                    <a:pt x="15" y="15"/>
                  </a:lnTo>
                  <a:lnTo>
                    <a:pt x="9" y="22"/>
                  </a:lnTo>
                  <a:lnTo>
                    <a:pt x="5" y="30"/>
                  </a:lnTo>
                  <a:lnTo>
                    <a:pt x="0" y="41"/>
                  </a:lnTo>
                  <a:lnTo>
                    <a:pt x="0" y="52"/>
                  </a:lnTo>
                  <a:lnTo>
                    <a:pt x="0" y="61"/>
                  </a:lnTo>
                  <a:lnTo>
                    <a:pt x="5" y="71"/>
                  </a:lnTo>
                  <a:lnTo>
                    <a:pt x="9" y="80"/>
                  </a:lnTo>
                  <a:lnTo>
                    <a:pt x="15" y="89"/>
                  </a:lnTo>
                  <a:lnTo>
                    <a:pt x="22" y="93"/>
                  </a:lnTo>
                  <a:lnTo>
                    <a:pt x="31" y="99"/>
                  </a:lnTo>
                  <a:lnTo>
                    <a:pt x="41" y="102"/>
                  </a:lnTo>
                  <a:lnTo>
                    <a:pt x="52" y="104"/>
                  </a:lnTo>
                  <a:lnTo>
                    <a:pt x="61" y="102"/>
                  </a:lnTo>
                  <a:lnTo>
                    <a:pt x="72" y="99"/>
                  </a:lnTo>
                  <a:lnTo>
                    <a:pt x="80" y="93"/>
                  </a:lnTo>
                  <a:lnTo>
                    <a:pt x="87" y="89"/>
                  </a:lnTo>
                  <a:lnTo>
                    <a:pt x="93" y="80"/>
                  </a:lnTo>
                  <a:lnTo>
                    <a:pt x="97" y="71"/>
                  </a:lnTo>
                  <a:lnTo>
                    <a:pt x="102" y="61"/>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6" name="Freeform 782"/>
            <p:cNvSpPr>
              <a:spLocks/>
            </p:cNvSpPr>
            <p:nvPr/>
          </p:nvSpPr>
          <p:spPr bwMode="auto">
            <a:xfrm>
              <a:off x="2473" y="1452"/>
              <a:ext cx="112" cy="114"/>
            </a:xfrm>
            <a:custGeom>
              <a:avLst/>
              <a:gdLst>
                <a:gd name="T0" fmla="*/ 123 w 102"/>
                <a:gd name="T1" fmla="*/ 62 h 104"/>
                <a:gd name="T2" fmla="*/ 123 w 102"/>
                <a:gd name="T3" fmla="*/ 62 h 104"/>
                <a:gd name="T4" fmla="*/ 123 w 102"/>
                <a:gd name="T5" fmla="*/ 49 h 104"/>
                <a:gd name="T6" fmla="*/ 117 w 102"/>
                <a:gd name="T7" fmla="*/ 36 h 104"/>
                <a:gd name="T8" fmla="*/ 112 w 102"/>
                <a:gd name="T9" fmla="*/ 26 h 104"/>
                <a:gd name="T10" fmla="*/ 105 w 102"/>
                <a:gd name="T11" fmla="*/ 18 h 104"/>
                <a:gd name="T12" fmla="*/ 97 w 102"/>
                <a:gd name="T13" fmla="*/ 11 h 104"/>
                <a:gd name="T14" fmla="*/ 87 w 102"/>
                <a:gd name="T15" fmla="*/ 4 h 104"/>
                <a:gd name="T16" fmla="*/ 74 w 102"/>
                <a:gd name="T17" fmla="*/ 0 h 104"/>
                <a:gd name="T18" fmla="*/ 63 w 102"/>
                <a:gd name="T19" fmla="*/ 0 h 104"/>
                <a:gd name="T20" fmla="*/ 63 w 102"/>
                <a:gd name="T21" fmla="*/ 0 h 104"/>
                <a:gd name="T22" fmla="*/ 49 w 102"/>
                <a:gd name="T23" fmla="*/ 0 h 104"/>
                <a:gd name="T24" fmla="*/ 37 w 102"/>
                <a:gd name="T25" fmla="*/ 4 h 104"/>
                <a:gd name="T26" fmla="*/ 26 w 102"/>
                <a:gd name="T27" fmla="*/ 11 h 104"/>
                <a:gd name="T28" fmla="*/ 18 w 102"/>
                <a:gd name="T29" fmla="*/ 18 h 104"/>
                <a:gd name="T30" fmla="*/ 11 w 102"/>
                <a:gd name="T31" fmla="*/ 26 h 104"/>
                <a:gd name="T32" fmla="*/ 5 w 102"/>
                <a:gd name="T33" fmla="*/ 36 h 104"/>
                <a:gd name="T34" fmla="*/ 0 w 102"/>
                <a:gd name="T35" fmla="*/ 49 h 104"/>
                <a:gd name="T36" fmla="*/ 0 w 102"/>
                <a:gd name="T37" fmla="*/ 62 h 104"/>
                <a:gd name="T38" fmla="*/ 0 w 102"/>
                <a:gd name="T39" fmla="*/ 62 h 104"/>
                <a:gd name="T40" fmla="*/ 0 w 102"/>
                <a:gd name="T41" fmla="*/ 73 h 104"/>
                <a:gd name="T42" fmla="*/ 5 w 102"/>
                <a:gd name="T43" fmla="*/ 86 h 104"/>
                <a:gd name="T44" fmla="*/ 11 w 102"/>
                <a:gd name="T45" fmla="*/ 96 h 104"/>
                <a:gd name="T46" fmla="*/ 18 w 102"/>
                <a:gd name="T47" fmla="*/ 107 h 104"/>
                <a:gd name="T48" fmla="*/ 26 w 102"/>
                <a:gd name="T49" fmla="*/ 112 h 104"/>
                <a:gd name="T50" fmla="*/ 37 w 102"/>
                <a:gd name="T51" fmla="*/ 119 h 104"/>
                <a:gd name="T52" fmla="*/ 49 w 102"/>
                <a:gd name="T53" fmla="*/ 123 h 104"/>
                <a:gd name="T54" fmla="*/ 63 w 102"/>
                <a:gd name="T55" fmla="*/ 125 h 104"/>
                <a:gd name="T56" fmla="*/ 63 w 102"/>
                <a:gd name="T57" fmla="*/ 125 h 104"/>
                <a:gd name="T58" fmla="*/ 74 w 102"/>
                <a:gd name="T59" fmla="*/ 123 h 104"/>
                <a:gd name="T60" fmla="*/ 87 w 102"/>
                <a:gd name="T61" fmla="*/ 119 h 104"/>
                <a:gd name="T62" fmla="*/ 97 w 102"/>
                <a:gd name="T63" fmla="*/ 112 h 104"/>
                <a:gd name="T64" fmla="*/ 105 w 102"/>
                <a:gd name="T65" fmla="*/ 107 h 104"/>
                <a:gd name="T66" fmla="*/ 112 w 102"/>
                <a:gd name="T67" fmla="*/ 96 h 104"/>
                <a:gd name="T68" fmla="*/ 117 w 102"/>
                <a:gd name="T69" fmla="*/ 86 h 104"/>
                <a:gd name="T70" fmla="*/ 123 w 102"/>
                <a:gd name="T71" fmla="*/ 73 h 104"/>
                <a:gd name="T72" fmla="*/ 123 w 102"/>
                <a:gd name="T73" fmla="*/ 62 h 104"/>
                <a:gd name="T74" fmla="*/ 63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0"/>
                  </a:lnTo>
                  <a:lnTo>
                    <a:pt x="93" y="22"/>
                  </a:lnTo>
                  <a:lnTo>
                    <a:pt x="87" y="15"/>
                  </a:lnTo>
                  <a:lnTo>
                    <a:pt x="80" y="9"/>
                  </a:lnTo>
                  <a:lnTo>
                    <a:pt x="72" y="4"/>
                  </a:lnTo>
                  <a:lnTo>
                    <a:pt x="61" y="0"/>
                  </a:lnTo>
                  <a:lnTo>
                    <a:pt x="52" y="0"/>
                  </a:lnTo>
                  <a:lnTo>
                    <a:pt x="41" y="0"/>
                  </a:lnTo>
                  <a:lnTo>
                    <a:pt x="31" y="4"/>
                  </a:lnTo>
                  <a:lnTo>
                    <a:pt x="22" y="9"/>
                  </a:lnTo>
                  <a:lnTo>
                    <a:pt x="15" y="15"/>
                  </a:lnTo>
                  <a:lnTo>
                    <a:pt x="9" y="22"/>
                  </a:lnTo>
                  <a:lnTo>
                    <a:pt x="5" y="30"/>
                  </a:lnTo>
                  <a:lnTo>
                    <a:pt x="0" y="41"/>
                  </a:lnTo>
                  <a:lnTo>
                    <a:pt x="0" y="52"/>
                  </a:lnTo>
                  <a:lnTo>
                    <a:pt x="0" y="61"/>
                  </a:lnTo>
                  <a:lnTo>
                    <a:pt x="5" y="71"/>
                  </a:lnTo>
                  <a:lnTo>
                    <a:pt x="9" y="80"/>
                  </a:lnTo>
                  <a:lnTo>
                    <a:pt x="15" y="89"/>
                  </a:lnTo>
                  <a:lnTo>
                    <a:pt x="22" y="93"/>
                  </a:lnTo>
                  <a:lnTo>
                    <a:pt x="31" y="99"/>
                  </a:lnTo>
                  <a:lnTo>
                    <a:pt x="41" y="102"/>
                  </a:lnTo>
                  <a:lnTo>
                    <a:pt x="52" y="104"/>
                  </a:lnTo>
                  <a:lnTo>
                    <a:pt x="61" y="102"/>
                  </a:lnTo>
                  <a:lnTo>
                    <a:pt x="72" y="99"/>
                  </a:lnTo>
                  <a:lnTo>
                    <a:pt x="80" y="93"/>
                  </a:lnTo>
                  <a:lnTo>
                    <a:pt x="87" y="89"/>
                  </a:lnTo>
                  <a:lnTo>
                    <a:pt x="93" y="80"/>
                  </a:lnTo>
                  <a:lnTo>
                    <a:pt x="97" y="71"/>
                  </a:lnTo>
                  <a:lnTo>
                    <a:pt x="102" y="61"/>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7" name="Freeform 783"/>
            <p:cNvSpPr>
              <a:spLocks/>
            </p:cNvSpPr>
            <p:nvPr/>
          </p:nvSpPr>
          <p:spPr bwMode="auto">
            <a:xfrm>
              <a:off x="1831" y="1858"/>
              <a:ext cx="112" cy="114"/>
            </a:xfrm>
            <a:custGeom>
              <a:avLst/>
              <a:gdLst>
                <a:gd name="T0" fmla="*/ 123 w 102"/>
                <a:gd name="T1" fmla="*/ 62 h 104"/>
                <a:gd name="T2" fmla="*/ 123 w 102"/>
                <a:gd name="T3" fmla="*/ 62 h 104"/>
                <a:gd name="T4" fmla="*/ 120 w 102"/>
                <a:gd name="T5" fmla="*/ 49 h 104"/>
                <a:gd name="T6" fmla="*/ 117 w 102"/>
                <a:gd name="T7" fmla="*/ 39 h 104"/>
                <a:gd name="T8" fmla="*/ 112 w 102"/>
                <a:gd name="T9" fmla="*/ 29 h 104"/>
                <a:gd name="T10" fmla="*/ 105 w 102"/>
                <a:gd name="T11" fmla="*/ 20 h 104"/>
                <a:gd name="T12" fmla="*/ 97 w 102"/>
                <a:gd name="T13" fmla="*/ 11 h 104"/>
                <a:gd name="T14" fmla="*/ 86 w 102"/>
                <a:gd name="T15" fmla="*/ 5 h 104"/>
                <a:gd name="T16" fmla="*/ 74 w 102"/>
                <a:gd name="T17" fmla="*/ 3 h 104"/>
                <a:gd name="T18" fmla="*/ 60 w 102"/>
                <a:gd name="T19" fmla="*/ 0 h 104"/>
                <a:gd name="T20" fmla="*/ 60 w 102"/>
                <a:gd name="T21" fmla="*/ 0 h 104"/>
                <a:gd name="T22" fmla="*/ 47 w 102"/>
                <a:gd name="T23" fmla="*/ 3 h 104"/>
                <a:gd name="T24" fmla="*/ 36 w 102"/>
                <a:gd name="T25" fmla="*/ 5 h 104"/>
                <a:gd name="T26" fmla="*/ 26 w 102"/>
                <a:gd name="T27" fmla="*/ 11 h 104"/>
                <a:gd name="T28" fmla="*/ 18 w 102"/>
                <a:gd name="T29" fmla="*/ 20 h 104"/>
                <a:gd name="T30" fmla="*/ 11 w 102"/>
                <a:gd name="T31" fmla="*/ 29 h 104"/>
                <a:gd name="T32" fmla="*/ 5 w 102"/>
                <a:gd name="T33" fmla="*/ 39 h 104"/>
                <a:gd name="T34" fmla="*/ 0 w 102"/>
                <a:gd name="T35" fmla="*/ 49 h 104"/>
                <a:gd name="T36" fmla="*/ 0 w 102"/>
                <a:gd name="T37" fmla="*/ 62 h 104"/>
                <a:gd name="T38" fmla="*/ 0 w 102"/>
                <a:gd name="T39" fmla="*/ 62 h 104"/>
                <a:gd name="T40" fmla="*/ 0 w 102"/>
                <a:gd name="T41" fmla="*/ 76 h 104"/>
                <a:gd name="T42" fmla="*/ 5 w 102"/>
                <a:gd name="T43" fmla="*/ 87 h 104"/>
                <a:gd name="T44" fmla="*/ 11 w 102"/>
                <a:gd name="T45" fmla="*/ 96 h 104"/>
                <a:gd name="T46" fmla="*/ 18 w 102"/>
                <a:gd name="T47" fmla="*/ 107 h 104"/>
                <a:gd name="T48" fmla="*/ 26 w 102"/>
                <a:gd name="T49" fmla="*/ 114 h 104"/>
                <a:gd name="T50" fmla="*/ 36 w 102"/>
                <a:gd name="T51" fmla="*/ 121 h 104"/>
                <a:gd name="T52" fmla="*/ 47 w 102"/>
                <a:gd name="T53" fmla="*/ 123 h 104"/>
                <a:gd name="T54" fmla="*/ 60 w 102"/>
                <a:gd name="T55" fmla="*/ 125 h 104"/>
                <a:gd name="T56" fmla="*/ 60 w 102"/>
                <a:gd name="T57" fmla="*/ 125 h 104"/>
                <a:gd name="T58" fmla="*/ 74 w 102"/>
                <a:gd name="T59" fmla="*/ 123 h 104"/>
                <a:gd name="T60" fmla="*/ 86 w 102"/>
                <a:gd name="T61" fmla="*/ 121 h 104"/>
                <a:gd name="T62" fmla="*/ 97 w 102"/>
                <a:gd name="T63" fmla="*/ 114 h 104"/>
                <a:gd name="T64" fmla="*/ 105 w 102"/>
                <a:gd name="T65" fmla="*/ 107 h 104"/>
                <a:gd name="T66" fmla="*/ 112 w 102"/>
                <a:gd name="T67" fmla="*/ 96 h 104"/>
                <a:gd name="T68" fmla="*/ 117 w 102"/>
                <a:gd name="T69" fmla="*/ 87 h 104"/>
                <a:gd name="T70" fmla="*/ 120 w 102"/>
                <a:gd name="T71" fmla="*/ 76 h 104"/>
                <a:gd name="T72" fmla="*/ 123 w 102"/>
                <a:gd name="T73" fmla="*/ 62 h 104"/>
                <a:gd name="T74" fmla="*/ 60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99" y="41"/>
                  </a:lnTo>
                  <a:lnTo>
                    <a:pt x="97" y="33"/>
                  </a:lnTo>
                  <a:lnTo>
                    <a:pt x="93" y="24"/>
                  </a:lnTo>
                  <a:lnTo>
                    <a:pt x="87" y="16"/>
                  </a:lnTo>
                  <a:lnTo>
                    <a:pt x="80" y="9"/>
                  </a:lnTo>
                  <a:lnTo>
                    <a:pt x="71" y="5"/>
                  </a:lnTo>
                  <a:lnTo>
                    <a:pt x="61" y="3"/>
                  </a:lnTo>
                  <a:lnTo>
                    <a:pt x="50" y="0"/>
                  </a:lnTo>
                  <a:lnTo>
                    <a:pt x="39" y="3"/>
                  </a:lnTo>
                  <a:lnTo>
                    <a:pt x="30" y="5"/>
                  </a:lnTo>
                  <a:lnTo>
                    <a:pt x="22" y="9"/>
                  </a:lnTo>
                  <a:lnTo>
                    <a:pt x="15" y="16"/>
                  </a:lnTo>
                  <a:lnTo>
                    <a:pt x="9" y="24"/>
                  </a:lnTo>
                  <a:lnTo>
                    <a:pt x="5" y="33"/>
                  </a:lnTo>
                  <a:lnTo>
                    <a:pt x="0" y="41"/>
                  </a:lnTo>
                  <a:lnTo>
                    <a:pt x="0" y="52"/>
                  </a:lnTo>
                  <a:lnTo>
                    <a:pt x="0" y="63"/>
                  </a:lnTo>
                  <a:lnTo>
                    <a:pt x="5" y="72"/>
                  </a:lnTo>
                  <a:lnTo>
                    <a:pt x="9" y="80"/>
                  </a:lnTo>
                  <a:lnTo>
                    <a:pt x="15" y="89"/>
                  </a:lnTo>
                  <a:lnTo>
                    <a:pt x="22" y="95"/>
                  </a:lnTo>
                  <a:lnTo>
                    <a:pt x="30" y="100"/>
                  </a:lnTo>
                  <a:lnTo>
                    <a:pt x="39" y="102"/>
                  </a:lnTo>
                  <a:lnTo>
                    <a:pt x="50" y="104"/>
                  </a:lnTo>
                  <a:lnTo>
                    <a:pt x="61" y="102"/>
                  </a:lnTo>
                  <a:lnTo>
                    <a:pt x="71" y="100"/>
                  </a:lnTo>
                  <a:lnTo>
                    <a:pt x="80" y="95"/>
                  </a:lnTo>
                  <a:lnTo>
                    <a:pt x="87" y="89"/>
                  </a:lnTo>
                  <a:lnTo>
                    <a:pt x="93" y="80"/>
                  </a:lnTo>
                  <a:lnTo>
                    <a:pt x="97" y="72"/>
                  </a:lnTo>
                  <a:lnTo>
                    <a:pt x="99" y="63"/>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8" name="Freeform 784"/>
            <p:cNvSpPr>
              <a:spLocks/>
            </p:cNvSpPr>
            <p:nvPr/>
          </p:nvSpPr>
          <p:spPr bwMode="auto">
            <a:xfrm>
              <a:off x="1831" y="1858"/>
              <a:ext cx="112" cy="114"/>
            </a:xfrm>
            <a:custGeom>
              <a:avLst/>
              <a:gdLst>
                <a:gd name="T0" fmla="*/ 123 w 102"/>
                <a:gd name="T1" fmla="*/ 62 h 104"/>
                <a:gd name="T2" fmla="*/ 123 w 102"/>
                <a:gd name="T3" fmla="*/ 62 h 104"/>
                <a:gd name="T4" fmla="*/ 120 w 102"/>
                <a:gd name="T5" fmla="*/ 49 h 104"/>
                <a:gd name="T6" fmla="*/ 117 w 102"/>
                <a:gd name="T7" fmla="*/ 39 h 104"/>
                <a:gd name="T8" fmla="*/ 112 w 102"/>
                <a:gd name="T9" fmla="*/ 29 h 104"/>
                <a:gd name="T10" fmla="*/ 105 w 102"/>
                <a:gd name="T11" fmla="*/ 20 h 104"/>
                <a:gd name="T12" fmla="*/ 97 w 102"/>
                <a:gd name="T13" fmla="*/ 11 h 104"/>
                <a:gd name="T14" fmla="*/ 86 w 102"/>
                <a:gd name="T15" fmla="*/ 5 h 104"/>
                <a:gd name="T16" fmla="*/ 74 w 102"/>
                <a:gd name="T17" fmla="*/ 3 h 104"/>
                <a:gd name="T18" fmla="*/ 60 w 102"/>
                <a:gd name="T19" fmla="*/ 0 h 104"/>
                <a:gd name="T20" fmla="*/ 60 w 102"/>
                <a:gd name="T21" fmla="*/ 0 h 104"/>
                <a:gd name="T22" fmla="*/ 47 w 102"/>
                <a:gd name="T23" fmla="*/ 3 h 104"/>
                <a:gd name="T24" fmla="*/ 36 w 102"/>
                <a:gd name="T25" fmla="*/ 5 h 104"/>
                <a:gd name="T26" fmla="*/ 26 w 102"/>
                <a:gd name="T27" fmla="*/ 11 h 104"/>
                <a:gd name="T28" fmla="*/ 18 w 102"/>
                <a:gd name="T29" fmla="*/ 20 h 104"/>
                <a:gd name="T30" fmla="*/ 11 w 102"/>
                <a:gd name="T31" fmla="*/ 29 h 104"/>
                <a:gd name="T32" fmla="*/ 5 w 102"/>
                <a:gd name="T33" fmla="*/ 39 h 104"/>
                <a:gd name="T34" fmla="*/ 0 w 102"/>
                <a:gd name="T35" fmla="*/ 49 h 104"/>
                <a:gd name="T36" fmla="*/ 0 w 102"/>
                <a:gd name="T37" fmla="*/ 62 h 104"/>
                <a:gd name="T38" fmla="*/ 0 w 102"/>
                <a:gd name="T39" fmla="*/ 62 h 104"/>
                <a:gd name="T40" fmla="*/ 0 w 102"/>
                <a:gd name="T41" fmla="*/ 76 h 104"/>
                <a:gd name="T42" fmla="*/ 5 w 102"/>
                <a:gd name="T43" fmla="*/ 87 h 104"/>
                <a:gd name="T44" fmla="*/ 11 w 102"/>
                <a:gd name="T45" fmla="*/ 96 h 104"/>
                <a:gd name="T46" fmla="*/ 18 w 102"/>
                <a:gd name="T47" fmla="*/ 107 h 104"/>
                <a:gd name="T48" fmla="*/ 26 w 102"/>
                <a:gd name="T49" fmla="*/ 114 h 104"/>
                <a:gd name="T50" fmla="*/ 36 w 102"/>
                <a:gd name="T51" fmla="*/ 121 h 104"/>
                <a:gd name="T52" fmla="*/ 47 w 102"/>
                <a:gd name="T53" fmla="*/ 123 h 104"/>
                <a:gd name="T54" fmla="*/ 60 w 102"/>
                <a:gd name="T55" fmla="*/ 125 h 104"/>
                <a:gd name="T56" fmla="*/ 60 w 102"/>
                <a:gd name="T57" fmla="*/ 125 h 104"/>
                <a:gd name="T58" fmla="*/ 74 w 102"/>
                <a:gd name="T59" fmla="*/ 123 h 104"/>
                <a:gd name="T60" fmla="*/ 86 w 102"/>
                <a:gd name="T61" fmla="*/ 121 h 104"/>
                <a:gd name="T62" fmla="*/ 97 w 102"/>
                <a:gd name="T63" fmla="*/ 114 h 104"/>
                <a:gd name="T64" fmla="*/ 105 w 102"/>
                <a:gd name="T65" fmla="*/ 107 h 104"/>
                <a:gd name="T66" fmla="*/ 112 w 102"/>
                <a:gd name="T67" fmla="*/ 96 h 104"/>
                <a:gd name="T68" fmla="*/ 117 w 102"/>
                <a:gd name="T69" fmla="*/ 87 h 104"/>
                <a:gd name="T70" fmla="*/ 120 w 102"/>
                <a:gd name="T71" fmla="*/ 76 h 104"/>
                <a:gd name="T72" fmla="*/ 123 w 102"/>
                <a:gd name="T73" fmla="*/ 62 h 104"/>
                <a:gd name="T74" fmla="*/ 60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99" y="41"/>
                  </a:lnTo>
                  <a:lnTo>
                    <a:pt x="97" y="33"/>
                  </a:lnTo>
                  <a:lnTo>
                    <a:pt x="93" y="24"/>
                  </a:lnTo>
                  <a:lnTo>
                    <a:pt x="87" y="16"/>
                  </a:lnTo>
                  <a:lnTo>
                    <a:pt x="80" y="9"/>
                  </a:lnTo>
                  <a:lnTo>
                    <a:pt x="71" y="5"/>
                  </a:lnTo>
                  <a:lnTo>
                    <a:pt x="61" y="3"/>
                  </a:lnTo>
                  <a:lnTo>
                    <a:pt x="50" y="0"/>
                  </a:lnTo>
                  <a:lnTo>
                    <a:pt x="39" y="3"/>
                  </a:lnTo>
                  <a:lnTo>
                    <a:pt x="30" y="5"/>
                  </a:lnTo>
                  <a:lnTo>
                    <a:pt x="22" y="9"/>
                  </a:lnTo>
                  <a:lnTo>
                    <a:pt x="15" y="16"/>
                  </a:lnTo>
                  <a:lnTo>
                    <a:pt x="9" y="24"/>
                  </a:lnTo>
                  <a:lnTo>
                    <a:pt x="5" y="33"/>
                  </a:lnTo>
                  <a:lnTo>
                    <a:pt x="0" y="41"/>
                  </a:lnTo>
                  <a:lnTo>
                    <a:pt x="0" y="52"/>
                  </a:lnTo>
                  <a:lnTo>
                    <a:pt x="0" y="63"/>
                  </a:lnTo>
                  <a:lnTo>
                    <a:pt x="5" y="72"/>
                  </a:lnTo>
                  <a:lnTo>
                    <a:pt x="9" y="80"/>
                  </a:lnTo>
                  <a:lnTo>
                    <a:pt x="15" y="89"/>
                  </a:lnTo>
                  <a:lnTo>
                    <a:pt x="22" y="95"/>
                  </a:lnTo>
                  <a:lnTo>
                    <a:pt x="30" y="100"/>
                  </a:lnTo>
                  <a:lnTo>
                    <a:pt x="39" y="102"/>
                  </a:lnTo>
                  <a:lnTo>
                    <a:pt x="50" y="104"/>
                  </a:lnTo>
                  <a:lnTo>
                    <a:pt x="61" y="102"/>
                  </a:lnTo>
                  <a:lnTo>
                    <a:pt x="71" y="100"/>
                  </a:lnTo>
                  <a:lnTo>
                    <a:pt x="80" y="95"/>
                  </a:lnTo>
                  <a:lnTo>
                    <a:pt x="87" y="89"/>
                  </a:lnTo>
                  <a:lnTo>
                    <a:pt x="93" y="80"/>
                  </a:lnTo>
                  <a:lnTo>
                    <a:pt x="97" y="72"/>
                  </a:lnTo>
                  <a:lnTo>
                    <a:pt x="99"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9" name="Freeform 785"/>
            <p:cNvSpPr>
              <a:spLocks/>
            </p:cNvSpPr>
            <p:nvPr/>
          </p:nvSpPr>
          <p:spPr bwMode="auto">
            <a:xfrm>
              <a:off x="2129" y="1656"/>
              <a:ext cx="113" cy="110"/>
            </a:xfrm>
            <a:custGeom>
              <a:avLst/>
              <a:gdLst>
                <a:gd name="T0" fmla="*/ 123 w 104"/>
                <a:gd name="T1" fmla="*/ 58 h 101"/>
                <a:gd name="T2" fmla="*/ 123 w 104"/>
                <a:gd name="T3" fmla="*/ 58 h 101"/>
                <a:gd name="T4" fmla="*/ 121 w 104"/>
                <a:gd name="T5" fmla="*/ 46 h 101"/>
                <a:gd name="T6" fmla="*/ 117 w 104"/>
                <a:gd name="T7" fmla="*/ 36 h 101"/>
                <a:gd name="T8" fmla="*/ 112 w 104"/>
                <a:gd name="T9" fmla="*/ 25 h 101"/>
                <a:gd name="T10" fmla="*/ 105 w 104"/>
                <a:gd name="T11" fmla="*/ 17 h 101"/>
                <a:gd name="T12" fmla="*/ 95 w 104"/>
                <a:gd name="T13" fmla="*/ 10 h 101"/>
                <a:gd name="T14" fmla="*/ 84 w 104"/>
                <a:gd name="T15" fmla="*/ 2 h 101"/>
                <a:gd name="T16" fmla="*/ 74 w 104"/>
                <a:gd name="T17" fmla="*/ 0 h 101"/>
                <a:gd name="T18" fmla="*/ 61 w 104"/>
                <a:gd name="T19" fmla="*/ 0 h 101"/>
                <a:gd name="T20" fmla="*/ 61 w 104"/>
                <a:gd name="T21" fmla="*/ 0 h 101"/>
                <a:gd name="T22" fmla="*/ 49 w 104"/>
                <a:gd name="T23" fmla="*/ 0 h 101"/>
                <a:gd name="T24" fmla="*/ 39 w 104"/>
                <a:gd name="T25" fmla="*/ 2 h 101"/>
                <a:gd name="T26" fmla="*/ 28 w 104"/>
                <a:gd name="T27" fmla="*/ 10 h 101"/>
                <a:gd name="T28" fmla="*/ 17 w 104"/>
                <a:gd name="T29" fmla="*/ 17 h 101"/>
                <a:gd name="T30" fmla="*/ 11 w 104"/>
                <a:gd name="T31" fmla="*/ 25 h 101"/>
                <a:gd name="T32" fmla="*/ 4 w 104"/>
                <a:gd name="T33" fmla="*/ 36 h 101"/>
                <a:gd name="T34" fmla="*/ 2 w 104"/>
                <a:gd name="T35" fmla="*/ 46 h 101"/>
                <a:gd name="T36" fmla="*/ 0 w 104"/>
                <a:gd name="T37" fmla="*/ 58 h 101"/>
                <a:gd name="T38" fmla="*/ 0 w 104"/>
                <a:gd name="T39" fmla="*/ 58 h 101"/>
                <a:gd name="T40" fmla="*/ 2 w 104"/>
                <a:gd name="T41" fmla="*/ 71 h 101"/>
                <a:gd name="T42" fmla="*/ 4 w 104"/>
                <a:gd name="T43" fmla="*/ 82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7 w 104"/>
                <a:gd name="T69" fmla="*/ 82 h 101"/>
                <a:gd name="T70" fmla="*/ 121 w 104"/>
                <a:gd name="T71" fmla="*/ 71 h 101"/>
                <a:gd name="T72" fmla="*/ 123 w 104"/>
                <a:gd name="T73" fmla="*/ 58 h 101"/>
                <a:gd name="T74" fmla="*/ 61 w 104"/>
                <a:gd name="T75" fmla="*/ 58 h 101"/>
                <a:gd name="T76" fmla="*/ 123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9"/>
                  </a:lnTo>
                  <a:lnTo>
                    <a:pt x="99" y="30"/>
                  </a:lnTo>
                  <a:lnTo>
                    <a:pt x="95" y="21"/>
                  </a:lnTo>
                  <a:lnTo>
                    <a:pt x="89" y="15"/>
                  </a:lnTo>
                  <a:lnTo>
                    <a:pt x="80" y="8"/>
                  </a:lnTo>
                  <a:lnTo>
                    <a:pt x="71" y="2"/>
                  </a:lnTo>
                  <a:lnTo>
                    <a:pt x="63" y="0"/>
                  </a:lnTo>
                  <a:lnTo>
                    <a:pt x="52" y="0"/>
                  </a:lnTo>
                  <a:lnTo>
                    <a:pt x="41" y="0"/>
                  </a:lnTo>
                  <a:lnTo>
                    <a:pt x="33" y="2"/>
                  </a:lnTo>
                  <a:lnTo>
                    <a:pt x="24" y="8"/>
                  </a:lnTo>
                  <a:lnTo>
                    <a:pt x="15" y="15"/>
                  </a:lnTo>
                  <a:lnTo>
                    <a:pt x="9" y="21"/>
                  </a:lnTo>
                  <a:lnTo>
                    <a:pt x="4" y="30"/>
                  </a:lnTo>
                  <a:lnTo>
                    <a:pt x="2" y="39"/>
                  </a:lnTo>
                  <a:lnTo>
                    <a:pt x="0" y="49"/>
                  </a:lnTo>
                  <a:lnTo>
                    <a:pt x="2" y="60"/>
                  </a:lnTo>
                  <a:lnTo>
                    <a:pt x="4" y="69"/>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99" y="69"/>
                  </a:lnTo>
                  <a:lnTo>
                    <a:pt x="102" y="60"/>
                  </a:lnTo>
                  <a:lnTo>
                    <a:pt x="104" y="49"/>
                  </a:lnTo>
                  <a:lnTo>
                    <a:pt x="52" y="49"/>
                  </a:lnTo>
                  <a:lnTo>
                    <a:pt x="104"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0" name="Freeform 786"/>
            <p:cNvSpPr>
              <a:spLocks/>
            </p:cNvSpPr>
            <p:nvPr/>
          </p:nvSpPr>
          <p:spPr bwMode="auto">
            <a:xfrm>
              <a:off x="2129" y="1656"/>
              <a:ext cx="113" cy="110"/>
            </a:xfrm>
            <a:custGeom>
              <a:avLst/>
              <a:gdLst>
                <a:gd name="T0" fmla="*/ 123 w 104"/>
                <a:gd name="T1" fmla="*/ 58 h 101"/>
                <a:gd name="T2" fmla="*/ 123 w 104"/>
                <a:gd name="T3" fmla="*/ 58 h 101"/>
                <a:gd name="T4" fmla="*/ 121 w 104"/>
                <a:gd name="T5" fmla="*/ 46 h 101"/>
                <a:gd name="T6" fmla="*/ 117 w 104"/>
                <a:gd name="T7" fmla="*/ 36 h 101"/>
                <a:gd name="T8" fmla="*/ 112 w 104"/>
                <a:gd name="T9" fmla="*/ 25 h 101"/>
                <a:gd name="T10" fmla="*/ 105 w 104"/>
                <a:gd name="T11" fmla="*/ 17 h 101"/>
                <a:gd name="T12" fmla="*/ 95 w 104"/>
                <a:gd name="T13" fmla="*/ 10 h 101"/>
                <a:gd name="T14" fmla="*/ 84 w 104"/>
                <a:gd name="T15" fmla="*/ 2 h 101"/>
                <a:gd name="T16" fmla="*/ 74 w 104"/>
                <a:gd name="T17" fmla="*/ 0 h 101"/>
                <a:gd name="T18" fmla="*/ 61 w 104"/>
                <a:gd name="T19" fmla="*/ 0 h 101"/>
                <a:gd name="T20" fmla="*/ 61 w 104"/>
                <a:gd name="T21" fmla="*/ 0 h 101"/>
                <a:gd name="T22" fmla="*/ 49 w 104"/>
                <a:gd name="T23" fmla="*/ 0 h 101"/>
                <a:gd name="T24" fmla="*/ 39 w 104"/>
                <a:gd name="T25" fmla="*/ 2 h 101"/>
                <a:gd name="T26" fmla="*/ 28 w 104"/>
                <a:gd name="T27" fmla="*/ 10 h 101"/>
                <a:gd name="T28" fmla="*/ 17 w 104"/>
                <a:gd name="T29" fmla="*/ 17 h 101"/>
                <a:gd name="T30" fmla="*/ 11 w 104"/>
                <a:gd name="T31" fmla="*/ 25 h 101"/>
                <a:gd name="T32" fmla="*/ 4 w 104"/>
                <a:gd name="T33" fmla="*/ 36 h 101"/>
                <a:gd name="T34" fmla="*/ 2 w 104"/>
                <a:gd name="T35" fmla="*/ 46 h 101"/>
                <a:gd name="T36" fmla="*/ 0 w 104"/>
                <a:gd name="T37" fmla="*/ 58 h 101"/>
                <a:gd name="T38" fmla="*/ 0 w 104"/>
                <a:gd name="T39" fmla="*/ 58 h 101"/>
                <a:gd name="T40" fmla="*/ 2 w 104"/>
                <a:gd name="T41" fmla="*/ 71 h 101"/>
                <a:gd name="T42" fmla="*/ 4 w 104"/>
                <a:gd name="T43" fmla="*/ 82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7 w 104"/>
                <a:gd name="T69" fmla="*/ 82 h 101"/>
                <a:gd name="T70" fmla="*/ 121 w 104"/>
                <a:gd name="T71" fmla="*/ 71 h 101"/>
                <a:gd name="T72" fmla="*/ 123 w 104"/>
                <a:gd name="T73" fmla="*/ 58 h 101"/>
                <a:gd name="T74" fmla="*/ 61 w 104"/>
                <a:gd name="T75" fmla="*/ 58 h 101"/>
                <a:gd name="T76" fmla="*/ 123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9"/>
                  </a:lnTo>
                  <a:lnTo>
                    <a:pt x="99" y="30"/>
                  </a:lnTo>
                  <a:lnTo>
                    <a:pt x="95" y="21"/>
                  </a:lnTo>
                  <a:lnTo>
                    <a:pt x="89" y="15"/>
                  </a:lnTo>
                  <a:lnTo>
                    <a:pt x="80" y="8"/>
                  </a:lnTo>
                  <a:lnTo>
                    <a:pt x="71" y="2"/>
                  </a:lnTo>
                  <a:lnTo>
                    <a:pt x="63" y="0"/>
                  </a:lnTo>
                  <a:lnTo>
                    <a:pt x="52" y="0"/>
                  </a:lnTo>
                  <a:lnTo>
                    <a:pt x="41" y="0"/>
                  </a:lnTo>
                  <a:lnTo>
                    <a:pt x="33" y="2"/>
                  </a:lnTo>
                  <a:lnTo>
                    <a:pt x="24" y="8"/>
                  </a:lnTo>
                  <a:lnTo>
                    <a:pt x="15" y="15"/>
                  </a:lnTo>
                  <a:lnTo>
                    <a:pt x="9" y="21"/>
                  </a:lnTo>
                  <a:lnTo>
                    <a:pt x="4" y="30"/>
                  </a:lnTo>
                  <a:lnTo>
                    <a:pt x="2" y="39"/>
                  </a:lnTo>
                  <a:lnTo>
                    <a:pt x="0" y="49"/>
                  </a:lnTo>
                  <a:lnTo>
                    <a:pt x="2" y="60"/>
                  </a:lnTo>
                  <a:lnTo>
                    <a:pt x="4" y="69"/>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99" y="69"/>
                  </a:lnTo>
                  <a:lnTo>
                    <a:pt x="102" y="60"/>
                  </a:lnTo>
                  <a:lnTo>
                    <a:pt x="104" y="49"/>
                  </a:lnTo>
                  <a:lnTo>
                    <a:pt x="52" y="49"/>
                  </a:lnTo>
                  <a:lnTo>
                    <a:pt x="104"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1" name="Freeform 787"/>
            <p:cNvSpPr>
              <a:spLocks/>
            </p:cNvSpPr>
            <p:nvPr/>
          </p:nvSpPr>
          <p:spPr bwMode="auto">
            <a:xfrm>
              <a:off x="2499" y="1662"/>
              <a:ext cx="111" cy="112"/>
            </a:xfrm>
            <a:custGeom>
              <a:avLst/>
              <a:gdLst>
                <a:gd name="T0" fmla="*/ 122 w 101"/>
                <a:gd name="T1" fmla="*/ 63 h 102"/>
                <a:gd name="T2" fmla="*/ 122 w 101"/>
                <a:gd name="T3" fmla="*/ 63 h 102"/>
                <a:gd name="T4" fmla="*/ 122 w 101"/>
                <a:gd name="T5" fmla="*/ 49 h 102"/>
                <a:gd name="T6" fmla="*/ 120 w 101"/>
                <a:gd name="T7" fmla="*/ 40 h 102"/>
                <a:gd name="T8" fmla="*/ 112 w 101"/>
                <a:gd name="T9" fmla="*/ 29 h 102"/>
                <a:gd name="T10" fmla="*/ 104 w 101"/>
                <a:gd name="T11" fmla="*/ 18 h 102"/>
                <a:gd name="T12" fmla="*/ 97 w 101"/>
                <a:gd name="T13" fmla="*/ 11 h 102"/>
                <a:gd name="T14" fmla="*/ 86 w 101"/>
                <a:gd name="T15" fmla="*/ 5 h 102"/>
                <a:gd name="T16" fmla="*/ 76 w 101"/>
                <a:gd name="T17" fmla="*/ 2 h 102"/>
                <a:gd name="T18" fmla="*/ 63 w 101"/>
                <a:gd name="T19" fmla="*/ 0 h 102"/>
                <a:gd name="T20" fmla="*/ 63 w 101"/>
                <a:gd name="T21" fmla="*/ 0 h 102"/>
                <a:gd name="T22" fmla="*/ 49 w 101"/>
                <a:gd name="T23" fmla="*/ 2 h 102"/>
                <a:gd name="T24" fmla="*/ 38 w 101"/>
                <a:gd name="T25" fmla="*/ 5 h 102"/>
                <a:gd name="T26" fmla="*/ 29 w 101"/>
                <a:gd name="T27" fmla="*/ 11 h 102"/>
                <a:gd name="T28" fmla="*/ 18 w 101"/>
                <a:gd name="T29" fmla="*/ 18 h 102"/>
                <a:gd name="T30" fmla="*/ 11 w 101"/>
                <a:gd name="T31" fmla="*/ 29 h 102"/>
                <a:gd name="T32" fmla="*/ 4 w 101"/>
                <a:gd name="T33" fmla="*/ 40 h 102"/>
                <a:gd name="T34" fmla="*/ 2 w 101"/>
                <a:gd name="T35" fmla="*/ 49 h 102"/>
                <a:gd name="T36" fmla="*/ 0 w 101"/>
                <a:gd name="T37" fmla="*/ 63 h 102"/>
                <a:gd name="T38" fmla="*/ 0 w 101"/>
                <a:gd name="T39" fmla="*/ 63 h 102"/>
                <a:gd name="T40" fmla="*/ 2 w 101"/>
                <a:gd name="T41" fmla="*/ 76 h 102"/>
                <a:gd name="T42" fmla="*/ 4 w 101"/>
                <a:gd name="T43" fmla="*/ 86 h 102"/>
                <a:gd name="T44" fmla="*/ 11 w 101"/>
                <a:gd name="T45" fmla="*/ 97 h 102"/>
                <a:gd name="T46" fmla="*/ 18 w 101"/>
                <a:gd name="T47" fmla="*/ 108 h 102"/>
                <a:gd name="T48" fmla="*/ 29 w 101"/>
                <a:gd name="T49" fmla="*/ 112 h 102"/>
                <a:gd name="T50" fmla="*/ 38 w 101"/>
                <a:gd name="T51" fmla="*/ 121 h 102"/>
                <a:gd name="T52" fmla="*/ 49 w 101"/>
                <a:gd name="T53" fmla="*/ 123 h 102"/>
                <a:gd name="T54" fmla="*/ 63 w 101"/>
                <a:gd name="T55" fmla="*/ 123 h 102"/>
                <a:gd name="T56" fmla="*/ 63 w 101"/>
                <a:gd name="T57" fmla="*/ 123 h 102"/>
                <a:gd name="T58" fmla="*/ 76 w 101"/>
                <a:gd name="T59" fmla="*/ 123 h 102"/>
                <a:gd name="T60" fmla="*/ 86 w 101"/>
                <a:gd name="T61" fmla="*/ 121 h 102"/>
                <a:gd name="T62" fmla="*/ 97 w 101"/>
                <a:gd name="T63" fmla="*/ 112 h 102"/>
                <a:gd name="T64" fmla="*/ 104 w 101"/>
                <a:gd name="T65" fmla="*/ 108 h 102"/>
                <a:gd name="T66" fmla="*/ 112 w 101"/>
                <a:gd name="T67" fmla="*/ 97 h 102"/>
                <a:gd name="T68" fmla="*/ 120 w 101"/>
                <a:gd name="T69" fmla="*/ 86 h 102"/>
                <a:gd name="T70" fmla="*/ 122 w 101"/>
                <a:gd name="T71" fmla="*/ 76 h 102"/>
                <a:gd name="T72" fmla="*/ 122 w 101"/>
                <a:gd name="T73" fmla="*/ 63 h 102"/>
                <a:gd name="T74" fmla="*/ 63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3"/>
                  </a:lnTo>
                  <a:lnTo>
                    <a:pt x="93" y="24"/>
                  </a:lnTo>
                  <a:lnTo>
                    <a:pt x="86" y="15"/>
                  </a:lnTo>
                  <a:lnTo>
                    <a:pt x="80" y="9"/>
                  </a:lnTo>
                  <a:lnTo>
                    <a:pt x="71" y="5"/>
                  </a:lnTo>
                  <a:lnTo>
                    <a:pt x="63" y="2"/>
                  </a:lnTo>
                  <a:lnTo>
                    <a:pt x="52" y="0"/>
                  </a:lnTo>
                  <a:lnTo>
                    <a:pt x="41" y="2"/>
                  </a:lnTo>
                  <a:lnTo>
                    <a:pt x="32" y="5"/>
                  </a:lnTo>
                  <a:lnTo>
                    <a:pt x="24" y="9"/>
                  </a:lnTo>
                  <a:lnTo>
                    <a:pt x="15" y="15"/>
                  </a:lnTo>
                  <a:lnTo>
                    <a:pt x="9" y="24"/>
                  </a:lnTo>
                  <a:lnTo>
                    <a:pt x="4" y="33"/>
                  </a:lnTo>
                  <a:lnTo>
                    <a:pt x="2" y="41"/>
                  </a:lnTo>
                  <a:lnTo>
                    <a:pt x="0" y="52"/>
                  </a:lnTo>
                  <a:lnTo>
                    <a:pt x="2" y="63"/>
                  </a:lnTo>
                  <a:lnTo>
                    <a:pt x="4" y="71"/>
                  </a:lnTo>
                  <a:lnTo>
                    <a:pt x="9" y="80"/>
                  </a:lnTo>
                  <a:lnTo>
                    <a:pt x="15" y="89"/>
                  </a:lnTo>
                  <a:lnTo>
                    <a:pt x="24" y="93"/>
                  </a:lnTo>
                  <a:lnTo>
                    <a:pt x="32" y="100"/>
                  </a:lnTo>
                  <a:lnTo>
                    <a:pt x="41" y="102"/>
                  </a:lnTo>
                  <a:lnTo>
                    <a:pt x="52" y="102"/>
                  </a:lnTo>
                  <a:lnTo>
                    <a:pt x="63" y="102"/>
                  </a:lnTo>
                  <a:lnTo>
                    <a:pt x="71" y="100"/>
                  </a:lnTo>
                  <a:lnTo>
                    <a:pt x="80" y="93"/>
                  </a:lnTo>
                  <a:lnTo>
                    <a:pt x="86" y="89"/>
                  </a:lnTo>
                  <a:lnTo>
                    <a:pt x="93" y="80"/>
                  </a:lnTo>
                  <a:lnTo>
                    <a:pt x="99" y="71"/>
                  </a:lnTo>
                  <a:lnTo>
                    <a:pt x="101" y="63"/>
                  </a:lnTo>
                  <a:lnTo>
                    <a:pt x="101" y="52"/>
                  </a:lnTo>
                  <a:lnTo>
                    <a:pt x="52"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2" name="Freeform 788"/>
            <p:cNvSpPr>
              <a:spLocks/>
            </p:cNvSpPr>
            <p:nvPr/>
          </p:nvSpPr>
          <p:spPr bwMode="auto">
            <a:xfrm>
              <a:off x="2499" y="1662"/>
              <a:ext cx="111" cy="112"/>
            </a:xfrm>
            <a:custGeom>
              <a:avLst/>
              <a:gdLst>
                <a:gd name="T0" fmla="*/ 122 w 101"/>
                <a:gd name="T1" fmla="*/ 63 h 102"/>
                <a:gd name="T2" fmla="*/ 122 w 101"/>
                <a:gd name="T3" fmla="*/ 63 h 102"/>
                <a:gd name="T4" fmla="*/ 122 w 101"/>
                <a:gd name="T5" fmla="*/ 49 h 102"/>
                <a:gd name="T6" fmla="*/ 120 w 101"/>
                <a:gd name="T7" fmla="*/ 40 h 102"/>
                <a:gd name="T8" fmla="*/ 112 w 101"/>
                <a:gd name="T9" fmla="*/ 29 h 102"/>
                <a:gd name="T10" fmla="*/ 104 w 101"/>
                <a:gd name="T11" fmla="*/ 18 h 102"/>
                <a:gd name="T12" fmla="*/ 97 w 101"/>
                <a:gd name="T13" fmla="*/ 11 h 102"/>
                <a:gd name="T14" fmla="*/ 86 w 101"/>
                <a:gd name="T15" fmla="*/ 5 h 102"/>
                <a:gd name="T16" fmla="*/ 76 w 101"/>
                <a:gd name="T17" fmla="*/ 2 h 102"/>
                <a:gd name="T18" fmla="*/ 63 w 101"/>
                <a:gd name="T19" fmla="*/ 0 h 102"/>
                <a:gd name="T20" fmla="*/ 63 w 101"/>
                <a:gd name="T21" fmla="*/ 0 h 102"/>
                <a:gd name="T22" fmla="*/ 49 w 101"/>
                <a:gd name="T23" fmla="*/ 2 h 102"/>
                <a:gd name="T24" fmla="*/ 38 w 101"/>
                <a:gd name="T25" fmla="*/ 5 h 102"/>
                <a:gd name="T26" fmla="*/ 29 w 101"/>
                <a:gd name="T27" fmla="*/ 11 h 102"/>
                <a:gd name="T28" fmla="*/ 18 w 101"/>
                <a:gd name="T29" fmla="*/ 18 h 102"/>
                <a:gd name="T30" fmla="*/ 11 w 101"/>
                <a:gd name="T31" fmla="*/ 29 h 102"/>
                <a:gd name="T32" fmla="*/ 4 w 101"/>
                <a:gd name="T33" fmla="*/ 40 h 102"/>
                <a:gd name="T34" fmla="*/ 2 w 101"/>
                <a:gd name="T35" fmla="*/ 49 h 102"/>
                <a:gd name="T36" fmla="*/ 0 w 101"/>
                <a:gd name="T37" fmla="*/ 63 h 102"/>
                <a:gd name="T38" fmla="*/ 0 w 101"/>
                <a:gd name="T39" fmla="*/ 63 h 102"/>
                <a:gd name="T40" fmla="*/ 2 w 101"/>
                <a:gd name="T41" fmla="*/ 76 h 102"/>
                <a:gd name="T42" fmla="*/ 4 w 101"/>
                <a:gd name="T43" fmla="*/ 86 h 102"/>
                <a:gd name="T44" fmla="*/ 11 w 101"/>
                <a:gd name="T45" fmla="*/ 97 h 102"/>
                <a:gd name="T46" fmla="*/ 18 w 101"/>
                <a:gd name="T47" fmla="*/ 108 h 102"/>
                <a:gd name="T48" fmla="*/ 29 w 101"/>
                <a:gd name="T49" fmla="*/ 112 h 102"/>
                <a:gd name="T50" fmla="*/ 38 w 101"/>
                <a:gd name="T51" fmla="*/ 121 h 102"/>
                <a:gd name="T52" fmla="*/ 49 w 101"/>
                <a:gd name="T53" fmla="*/ 123 h 102"/>
                <a:gd name="T54" fmla="*/ 63 w 101"/>
                <a:gd name="T55" fmla="*/ 123 h 102"/>
                <a:gd name="T56" fmla="*/ 63 w 101"/>
                <a:gd name="T57" fmla="*/ 123 h 102"/>
                <a:gd name="T58" fmla="*/ 76 w 101"/>
                <a:gd name="T59" fmla="*/ 123 h 102"/>
                <a:gd name="T60" fmla="*/ 86 w 101"/>
                <a:gd name="T61" fmla="*/ 121 h 102"/>
                <a:gd name="T62" fmla="*/ 97 w 101"/>
                <a:gd name="T63" fmla="*/ 112 h 102"/>
                <a:gd name="T64" fmla="*/ 104 w 101"/>
                <a:gd name="T65" fmla="*/ 108 h 102"/>
                <a:gd name="T66" fmla="*/ 112 w 101"/>
                <a:gd name="T67" fmla="*/ 97 h 102"/>
                <a:gd name="T68" fmla="*/ 120 w 101"/>
                <a:gd name="T69" fmla="*/ 86 h 102"/>
                <a:gd name="T70" fmla="*/ 122 w 101"/>
                <a:gd name="T71" fmla="*/ 76 h 102"/>
                <a:gd name="T72" fmla="*/ 122 w 101"/>
                <a:gd name="T73" fmla="*/ 63 h 102"/>
                <a:gd name="T74" fmla="*/ 63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3"/>
                  </a:lnTo>
                  <a:lnTo>
                    <a:pt x="93" y="24"/>
                  </a:lnTo>
                  <a:lnTo>
                    <a:pt x="86" y="15"/>
                  </a:lnTo>
                  <a:lnTo>
                    <a:pt x="80" y="9"/>
                  </a:lnTo>
                  <a:lnTo>
                    <a:pt x="71" y="5"/>
                  </a:lnTo>
                  <a:lnTo>
                    <a:pt x="63" y="2"/>
                  </a:lnTo>
                  <a:lnTo>
                    <a:pt x="52" y="0"/>
                  </a:lnTo>
                  <a:lnTo>
                    <a:pt x="41" y="2"/>
                  </a:lnTo>
                  <a:lnTo>
                    <a:pt x="32" y="5"/>
                  </a:lnTo>
                  <a:lnTo>
                    <a:pt x="24" y="9"/>
                  </a:lnTo>
                  <a:lnTo>
                    <a:pt x="15" y="15"/>
                  </a:lnTo>
                  <a:lnTo>
                    <a:pt x="9" y="24"/>
                  </a:lnTo>
                  <a:lnTo>
                    <a:pt x="4" y="33"/>
                  </a:lnTo>
                  <a:lnTo>
                    <a:pt x="2" y="41"/>
                  </a:lnTo>
                  <a:lnTo>
                    <a:pt x="0" y="52"/>
                  </a:lnTo>
                  <a:lnTo>
                    <a:pt x="2" y="63"/>
                  </a:lnTo>
                  <a:lnTo>
                    <a:pt x="4" y="71"/>
                  </a:lnTo>
                  <a:lnTo>
                    <a:pt x="9" y="80"/>
                  </a:lnTo>
                  <a:lnTo>
                    <a:pt x="15" y="89"/>
                  </a:lnTo>
                  <a:lnTo>
                    <a:pt x="24" y="93"/>
                  </a:lnTo>
                  <a:lnTo>
                    <a:pt x="32" y="100"/>
                  </a:lnTo>
                  <a:lnTo>
                    <a:pt x="41" y="102"/>
                  </a:lnTo>
                  <a:lnTo>
                    <a:pt x="52" y="102"/>
                  </a:lnTo>
                  <a:lnTo>
                    <a:pt x="63" y="102"/>
                  </a:lnTo>
                  <a:lnTo>
                    <a:pt x="71" y="100"/>
                  </a:lnTo>
                  <a:lnTo>
                    <a:pt x="80" y="93"/>
                  </a:lnTo>
                  <a:lnTo>
                    <a:pt x="86" y="89"/>
                  </a:lnTo>
                  <a:lnTo>
                    <a:pt x="93" y="80"/>
                  </a:lnTo>
                  <a:lnTo>
                    <a:pt x="99" y="71"/>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3" name="Freeform 789"/>
            <p:cNvSpPr>
              <a:spLocks/>
            </p:cNvSpPr>
            <p:nvPr/>
          </p:nvSpPr>
          <p:spPr bwMode="auto">
            <a:xfrm>
              <a:off x="2037" y="1073"/>
              <a:ext cx="110" cy="110"/>
            </a:xfrm>
            <a:custGeom>
              <a:avLst/>
              <a:gdLst>
                <a:gd name="T0" fmla="*/ 120 w 101"/>
                <a:gd name="T1" fmla="*/ 61 h 101"/>
                <a:gd name="T2" fmla="*/ 120 w 101"/>
                <a:gd name="T3" fmla="*/ 61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59 w 101"/>
                <a:gd name="T19" fmla="*/ 0 h 101"/>
                <a:gd name="T20" fmla="*/ 59 w 101"/>
                <a:gd name="T21" fmla="*/ 0 h 101"/>
                <a:gd name="T22" fmla="*/ 49 w 101"/>
                <a:gd name="T23" fmla="*/ 0 h 101"/>
                <a:gd name="T24" fmla="*/ 36 w 101"/>
                <a:gd name="T25" fmla="*/ 4 h 101"/>
                <a:gd name="T26" fmla="*/ 26 w 101"/>
                <a:gd name="T27" fmla="*/ 10 h 101"/>
                <a:gd name="T28" fmla="*/ 17 w 101"/>
                <a:gd name="T29" fmla="*/ 17 h 101"/>
                <a:gd name="T30" fmla="*/ 11 w 101"/>
                <a:gd name="T31" fmla="*/ 25 h 101"/>
                <a:gd name="T32" fmla="*/ 4 w 101"/>
                <a:gd name="T33" fmla="*/ 36 h 101"/>
                <a:gd name="T34" fmla="*/ 0 w 101"/>
                <a:gd name="T35" fmla="*/ 49 h 101"/>
                <a:gd name="T36" fmla="*/ 0 w 101"/>
                <a:gd name="T37" fmla="*/ 61 h 101"/>
                <a:gd name="T38" fmla="*/ 0 w 101"/>
                <a:gd name="T39" fmla="*/ 61 h 101"/>
                <a:gd name="T40" fmla="*/ 0 w 101"/>
                <a:gd name="T41" fmla="*/ 71 h 101"/>
                <a:gd name="T42" fmla="*/ 4 w 101"/>
                <a:gd name="T43" fmla="*/ 84 h 101"/>
                <a:gd name="T44" fmla="*/ 11 w 101"/>
                <a:gd name="T45" fmla="*/ 94 h 101"/>
                <a:gd name="T46" fmla="*/ 17 w 101"/>
                <a:gd name="T47" fmla="*/ 102 h 101"/>
                <a:gd name="T48" fmla="*/ 26 w 101"/>
                <a:gd name="T49" fmla="*/ 109 h 101"/>
                <a:gd name="T50" fmla="*/ 36 w 101"/>
                <a:gd name="T51" fmla="*/ 115 h 101"/>
                <a:gd name="T52" fmla="*/ 49 w 101"/>
                <a:gd name="T53" fmla="*/ 120 h 101"/>
                <a:gd name="T54" fmla="*/ 59 w 101"/>
                <a:gd name="T55" fmla="*/ 120 h 101"/>
                <a:gd name="T56" fmla="*/ 59 w 101"/>
                <a:gd name="T57" fmla="*/ 120 h 101"/>
                <a:gd name="T58" fmla="*/ 71 w 101"/>
                <a:gd name="T59" fmla="*/ 120 h 101"/>
                <a:gd name="T60" fmla="*/ 84 w 101"/>
                <a:gd name="T61" fmla="*/ 115 h 101"/>
                <a:gd name="T62" fmla="*/ 95 w 101"/>
                <a:gd name="T63" fmla="*/ 109 h 101"/>
                <a:gd name="T64" fmla="*/ 102 w 101"/>
                <a:gd name="T65" fmla="*/ 102 h 101"/>
                <a:gd name="T66" fmla="*/ 110 w 101"/>
                <a:gd name="T67" fmla="*/ 94 h 101"/>
                <a:gd name="T68" fmla="*/ 115 w 101"/>
                <a:gd name="T69" fmla="*/ 84 h 101"/>
                <a:gd name="T70" fmla="*/ 120 w 101"/>
                <a:gd name="T71" fmla="*/ 71 h 101"/>
                <a:gd name="T72" fmla="*/ 120 w 101"/>
                <a:gd name="T73" fmla="*/ 61 h 101"/>
                <a:gd name="T74" fmla="*/ 59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0"/>
                  </a:lnTo>
                  <a:lnTo>
                    <a:pt x="93" y="21"/>
                  </a:lnTo>
                  <a:lnTo>
                    <a:pt x="86" y="15"/>
                  </a:lnTo>
                  <a:lnTo>
                    <a:pt x="80" y="8"/>
                  </a:lnTo>
                  <a:lnTo>
                    <a:pt x="71" y="4"/>
                  </a:lnTo>
                  <a:lnTo>
                    <a:pt x="60" y="0"/>
                  </a:lnTo>
                  <a:lnTo>
                    <a:pt x="50" y="0"/>
                  </a:lnTo>
                  <a:lnTo>
                    <a:pt x="41" y="0"/>
                  </a:lnTo>
                  <a:lnTo>
                    <a:pt x="30" y="4"/>
                  </a:lnTo>
                  <a:lnTo>
                    <a:pt x="22" y="8"/>
                  </a:lnTo>
                  <a:lnTo>
                    <a:pt x="15" y="15"/>
                  </a:lnTo>
                  <a:lnTo>
                    <a:pt x="9" y="21"/>
                  </a:lnTo>
                  <a:lnTo>
                    <a:pt x="4" y="30"/>
                  </a:lnTo>
                  <a:lnTo>
                    <a:pt x="0" y="41"/>
                  </a:lnTo>
                  <a:lnTo>
                    <a:pt x="0" y="51"/>
                  </a:lnTo>
                  <a:lnTo>
                    <a:pt x="0" y="60"/>
                  </a:lnTo>
                  <a:lnTo>
                    <a:pt x="4" y="71"/>
                  </a:lnTo>
                  <a:lnTo>
                    <a:pt x="9" y="79"/>
                  </a:lnTo>
                  <a:lnTo>
                    <a:pt x="15" y="86"/>
                  </a:lnTo>
                  <a:lnTo>
                    <a:pt x="22" y="92"/>
                  </a:lnTo>
                  <a:lnTo>
                    <a:pt x="30" y="97"/>
                  </a:lnTo>
                  <a:lnTo>
                    <a:pt x="41" y="101"/>
                  </a:lnTo>
                  <a:lnTo>
                    <a:pt x="50" y="101"/>
                  </a:lnTo>
                  <a:lnTo>
                    <a:pt x="60" y="101"/>
                  </a:lnTo>
                  <a:lnTo>
                    <a:pt x="71" y="97"/>
                  </a:lnTo>
                  <a:lnTo>
                    <a:pt x="80" y="92"/>
                  </a:lnTo>
                  <a:lnTo>
                    <a:pt x="86" y="86"/>
                  </a:lnTo>
                  <a:lnTo>
                    <a:pt x="93" y="79"/>
                  </a:lnTo>
                  <a:lnTo>
                    <a:pt x="97" y="71"/>
                  </a:lnTo>
                  <a:lnTo>
                    <a:pt x="101" y="60"/>
                  </a:lnTo>
                  <a:lnTo>
                    <a:pt x="101" y="51"/>
                  </a:lnTo>
                  <a:lnTo>
                    <a:pt x="50"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4" name="Freeform 790"/>
            <p:cNvSpPr>
              <a:spLocks/>
            </p:cNvSpPr>
            <p:nvPr/>
          </p:nvSpPr>
          <p:spPr bwMode="auto">
            <a:xfrm>
              <a:off x="2037" y="1073"/>
              <a:ext cx="110" cy="110"/>
            </a:xfrm>
            <a:custGeom>
              <a:avLst/>
              <a:gdLst>
                <a:gd name="T0" fmla="*/ 120 w 101"/>
                <a:gd name="T1" fmla="*/ 61 h 101"/>
                <a:gd name="T2" fmla="*/ 120 w 101"/>
                <a:gd name="T3" fmla="*/ 61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59 w 101"/>
                <a:gd name="T19" fmla="*/ 0 h 101"/>
                <a:gd name="T20" fmla="*/ 59 w 101"/>
                <a:gd name="T21" fmla="*/ 0 h 101"/>
                <a:gd name="T22" fmla="*/ 49 w 101"/>
                <a:gd name="T23" fmla="*/ 0 h 101"/>
                <a:gd name="T24" fmla="*/ 36 w 101"/>
                <a:gd name="T25" fmla="*/ 4 h 101"/>
                <a:gd name="T26" fmla="*/ 26 w 101"/>
                <a:gd name="T27" fmla="*/ 10 h 101"/>
                <a:gd name="T28" fmla="*/ 17 w 101"/>
                <a:gd name="T29" fmla="*/ 17 h 101"/>
                <a:gd name="T30" fmla="*/ 11 w 101"/>
                <a:gd name="T31" fmla="*/ 25 h 101"/>
                <a:gd name="T32" fmla="*/ 4 w 101"/>
                <a:gd name="T33" fmla="*/ 36 h 101"/>
                <a:gd name="T34" fmla="*/ 0 w 101"/>
                <a:gd name="T35" fmla="*/ 49 h 101"/>
                <a:gd name="T36" fmla="*/ 0 w 101"/>
                <a:gd name="T37" fmla="*/ 61 h 101"/>
                <a:gd name="T38" fmla="*/ 0 w 101"/>
                <a:gd name="T39" fmla="*/ 61 h 101"/>
                <a:gd name="T40" fmla="*/ 0 w 101"/>
                <a:gd name="T41" fmla="*/ 71 h 101"/>
                <a:gd name="T42" fmla="*/ 4 w 101"/>
                <a:gd name="T43" fmla="*/ 84 h 101"/>
                <a:gd name="T44" fmla="*/ 11 w 101"/>
                <a:gd name="T45" fmla="*/ 94 h 101"/>
                <a:gd name="T46" fmla="*/ 17 w 101"/>
                <a:gd name="T47" fmla="*/ 102 h 101"/>
                <a:gd name="T48" fmla="*/ 26 w 101"/>
                <a:gd name="T49" fmla="*/ 109 h 101"/>
                <a:gd name="T50" fmla="*/ 36 w 101"/>
                <a:gd name="T51" fmla="*/ 115 h 101"/>
                <a:gd name="T52" fmla="*/ 49 w 101"/>
                <a:gd name="T53" fmla="*/ 120 h 101"/>
                <a:gd name="T54" fmla="*/ 59 w 101"/>
                <a:gd name="T55" fmla="*/ 120 h 101"/>
                <a:gd name="T56" fmla="*/ 59 w 101"/>
                <a:gd name="T57" fmla="*/ 120 h 101"/>
                <a:gd name="T58" fmla="*/ 71 w 101"/>
                <a:gd name="T59" fmla="*/ 120 h 101"/>
                <a:gd name="T60" fmla="*/ 84 w 101"/>
                <a:gd name="T61" fmla="*/ 115 h 101"/>
                <a:gd name="T62" fmla="*/ 95 w 101"/>
                <a:gd name="T63" fmla="*/ 109 h 101"/>
                <a:gd name="T64" fmla="*/ 102 w 101"/>
                <a:gd name="T65" fmla="*/ 102 h 101"/>
                <a:gd name="T66" fmla="*/ 110 w 101"/>
                <a:gd name="T67" fmla="*/ 94 h 101"/>
                <a:gd name="T68" fmla="*/ 115 w 101"/>
                <a:gd name="T69" fmla="*/ 84 h 101"/>
                <a:gd name="T70" fmla="*/ 120 w 101"/>
                <a:gd name="T71" fmla="*/ 71 h 101"/>
                <a:gd name="T72" fmla="*/ 120 w 101"/>
                <a:gd name="T73" fmla="*/ 61 h 101"/>
                <a:gd name="T74" fmla="*/ 59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0"/>
                  </a:lnTo>
                  <a:lnTo>
                    <a:pt x="93" y="21"/>
                  </a:lnTo>
                  <a:lnTo>
                    <a:pt x="86" y="15"/>
                  </a:lnTo>
                  <a:lnTo>
                    <a:pt x="80" y="8"/>
                  </a:lnTo>
                  <a:lnTo>
                    <a:pt x="71" y="4"/>
                  </a:lnTo>
                  <a:lnTo>
                    <a:pt x="60" y="0"/>
                  </a:lnTo>
                  <a:lnTo>
                    <a:pt x="50" y="0"/>
                  </a:lnTo>
                  <a:lnTo>
                    <a:pt x="41" y="0"/>
                  </a:lnTo>
                  <a:lnTo>
                    <a:pt x="30" y="4"/>
                  </a:lnTo>
                  <a:lnTo>
                    <a:pt x="22" y="8"/>
                  </a:lnTo>
                  <a:lnTo>
                    <a:pt x="15" y="15"/>
                  </a:lnTo>
                  <a:lnTo>
                    <a:pt x="9" y="21"/>
                  </a:lnTo>
                  <a:lnTo>
                    <a:pt x="4" y="30"/>
                  </a:lnTo>
                  <a:lnTo>
                    <a:pt x="0" y="41"/>
                  </a:lnTo>
                  <a:lnTo>
                    <a:pt x="0" y="51"/>
                  </a:lnTo>
                  <a:lnTo>
                    <a:pt x="0" y="60"/>
                  </a:lnTo>
                  <a:lnTo>
                    <a:pt x="4" y="71"/>
                  </a:lnTo>
                  <a:lnTo>
                    <a:pt x="9" y="79"/>
                  </a:lnTo>
                  <a:lnTo>
                    <a:pt x="15" y="86"/>
                  </a:lnTo>
                  <a:lnTo>
                    <a:pt x="22" y="92"/>
                  </a:lnTo>
                  <a:lnTo>
                    <a:pt x="30" y="97"/>
                  </a:lnTo>
                  <a:lnTo>
                    <a:pt x="41" y="101"/>
                  </a:lnTo>
                  <a:lnTo>
                    <a:pt x="50" y="101"/>
                  </a:lnTo>
                  <a:lnTo>
                    <a:pt x="60" y="101"/>
                  </a:lnTo>
                  <a:lnTo>
                    <a:pt x="71" y="97"/>
                  </a:lnTo>
                  <a:lnTo>
                    <a:pt x="80" y="92"/>
                  </a:lnTo>
                  <a:lnTo>
                    <a:pt x="86" y="86"/>
                  </a:lnTo>
                  <a:lnTo>
                    <a:pt x="93" y="79"/>
                  </a:lnTo>
                  <a:lnTo>
                    <a:pt x="97" y="71"/>
                  </a:lnTo>
                  <a:lnTo>
                    <a:pt x="101" y="60"/>
                  </a:lnTo>
                  <a:lnTo>
                    <a:pt x="101" y="51"/>
                  </a:lnTo>
                  <a:lnTo>
                    <a:pt x="50"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5" name="Freeform 791"/>
            <p:cNvSpPr>
              <a:spLocks/>
            </p:cNvSpPr>
            <p:nvPr/>
          </p:nvSpPr>
          <p:spPr bwMode="auto">
            <a:xfrm>
              <a:off x="3115" y="1089"/>
              <a:ext cx="111" cy="113"/>
            </a:xfrm>
            <a:custGeom>
              <a:avLst/>
              <a:gdLst>
                <a:gd name="T0" fmla="*/ 121 w 102"/>
                <a:gd name="T1" fmla="*/ 63 h 103"/>
                <a:gd name="T2" fmla="*/ 121 w 102"/>
                <a:gd name="T3" fmla="*/ 63 h 103"/>
                <a:gd name="T4" fmla="*/ 121 w 102"/>
                <a:gd name="T5" fmla="*/ 52 h 103"/>
                <a:gd name="T6" fmla="*/ 116 w 102"/>
                <a:gd name="T7" fmla="*/ 38 h 103"/>
                <a:gd name="T8" fmla="*/ 110 w 102"/>
                <a:gd name="T9" fmla="*/ 27 h 103"/>
                <a:gd name="T10" fmla="*/ 103 w 102"/>
                <a:gd name="T11" fmla="*/ 18 h 103"/>
                <a:gd name="T12" fmla="*/ 95 w 102"/>
                <a:gd name="T13" fmla="*/ 10 h 103"/>
                <a:gd name="T14" fmla="*/ 85 w 102"/>
                <a:gd name="T15" fmla="*/ 4 h 103"/>
                <a:gd name="T16" fmla="*/ 72 w 102"/>
                <a:gd name="T17" fmla="*/ 2 h 103"/>
                <a:gd name="T18" fmla="*/ 59 w 102"/>
                <a:gd name="T19" fmla="*/ 0 h 103"/>
                <a:gd name="T20" fmla="*/ 59 w 102"/>
                <a:gd name="T21" fmla="*/ 0 h 103"/>
                <a:gd name="T22" fmla="*/ 49 w 102"/>
                <a:gd name="T23" fmla="*/ 2 h 103"/>
                <a:gd name="T24" fmla="*/ 37 w 102"/>
                <a:gd name="T25" fmla="*/ 4 h 103"/>
                <a:gd name="T26" fmla="*/ 26 w 102"/>
                <a:gd name="T27" fmla="*/ 10 h 103"/>
                <a:gd name="T28" fmla="*/ 17 w 102"/>
                <a:gd name="T29" fmla="*/ 18 h 103"/>
                <a:gd name="T30" fmla="*/ 11 w 102"/>
                <a:gd name="T31" fmla="*/ 27 h 103"/>
                <a:gd name="T32" fmla="*/ 5 w 102"/>
                <a:gd name="T33" fmla="*/ 38 h 103"/>
                <a:gd name="T34" fmla="*/ 0 w 102"/>
                <a:gd name="T35" fmla="*/ 52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7 w 102"/>
                <a:gd name="T47" fmla="*/ 106 h 103"/>
                <a:gd name="T48" fmla="*/ 26 w 102"/>
                <a:gd name="T49" fmla="*/ 114 h 103"/>
                <a:gd name="T50" fmla="*/ 37 w 102"/>
                <a:gd name="T51" fmla="*/ 120 h 103"/>
                <a:gd name="T52" fmla="*/ 49 w 102"/>
                <a:gd name="T53" fmla="*/ 122 h 103"/>
                <a:gd name="T54" fmla="*/ 59 w 102"/>
                <a:gd name="T55" fmla="*/ 124 h 103"/>
                <a:gd name="T56" fmla="*/ 59 w 102"/>
                <a:gd name="T57" fmla="*/ 124 h 103"/>
                <a:gd name="T58" fmla="*/ 72 w 102"/>
                <a:gd name="T59" fmla="*/ 122 h 103"/>
                <a:gd name="T60" fmla="*/ 85 w 102"/>
                <a:gd name="T61" fmla="*/ 120 h 103"/>
                <a:gd name="T62" fmla="*/ 95 w 102"/>
                <a:gd name="T63" fmla="*/ 114 h 103"/>
                <a:gd name="T64" fmla="*/ 103 w 102"/>
                <a:gd name="T65" fmla="*/ 106 h 103"/>
                <a:gd name="T66" fmla="*/ 110 w 102"/>
                <a:gd name="T67" fmla="*/ 97 h 103"/>
                <a:gd name="T68" fmla="*/ 116 w 102"/>
                <a:gd name="T69" fmla="*/ 86 h 103"/>
                <a:gd name="T70" fmla="*/ 121 w 102"/>
                <a:gd name="T71" fmla="*/ 75 h 103"/>
                <a:gd name="T72" fmla="*/ 121 w 102"/>
                <a:gd name="T73" fmla="*/ 63 h 103"/>
                <a:gd name="T74" fmla="*/ 59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98" y="32"/>
                  </a:lnTo>
                  <a:lnTo>
                    <a:pt x="93" y="23"/>
                  </a:lnTo>
                  <a:lnTo>
                    <a:pt x="87" y="15"/>
                  </a:lnTo>
                  <a:lnTo>
                    <a:pt x="80" y="8"/>
                  </a:lnTo>
                  <a:lnTo>
                    <a:pt x="72" y="4"/>
                  </a:lnTo>
                  <a:lnTo>
                    <a:pt x="61" y="2"/>
                  </a:lnTo>
                  <a:lnTo>
                    <a:pt x="50" y="0"/>
                  </a:lnTo>
                  <a:lnTo>
                    <a:pt x="41" y="2"/>
                  </a:lnTo>
                  <a:lnTo>
                    <a:pt x="31" y="4"/>
                  </a:lnTo>
                  <a:lnTo>
                    <a:pt x="22" y="8"/>
                  </a:lnTo>
                  <a:lnTo>
                    <a:pt x="15" y="15"/>
                  </a:lnTo>
                  <a:lnTo>
                    <a:pt x="9" y="23"/>
                  </a:lnTo>
                  <a:lnTo>
                    <a:pt x="5" y="32"/>
                  </a:lnTo>
                  <a:lnTo>
                    <a:pt x="0" y="43"/>
                  </a:lnTo>
                  <a:lnTo>
                    <a:pt x="0" y="52"/>
                  </a:lnTo>
                  <a:lnTo>
                    <a:pt x="0" y="62"/>
                  </a:lnTo>
                  <a:lnTo>
                    <a:pt x="5" y="71"/>
                  </a:lnTo>
                  <a:lnTo>
                    <a:pt x="9" y="80"/>
                  </a:lnTo>
                  <a:lnTo>
                    <a:pt x="15"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6" name="Freeform 792"/>
            <p:cNvSpPr>
              <a:spLocks/>
            </p:cNvSpPr>
            <p:nvPr/>
          </p:nvSpPr>
          <p:spPr bwMode="auto">
            <a:xfrm>
              <a:off x="3115" y="1089"/>
              <a:ext cx="111" cy="113"/>
            </a:xfrm>
            <a:custGeom>
              <a:avLst/>
              <a:gdLst>
                <a:gd name="T0" fmla="*/ 121 w 102"/>
                <a:gd name="T1" fmla="*/ 63 h 103"/>
                <a:gd name="T2" fmla="*/ 121 w 102"/>
                <a:gd name="T3" fmla="*/ 63 h 103"/>
                <a:gd name="T4" fmla="*/ 121 w 102"/>
                <a:gd name="T5" fmla="*/ 52 h 103"/>
                <a:gd name="T6" fmla="*/ 116 w 102"/>
                <a:gd name="T7" fmla="*/ 38 h 103"/>
                <a:gd name="T8" fmla="*/ 110 w 102"/>
                <a:gd name="T9" fmla="*/ 27 h 103"/>
                <a:gd name="T10" fmla="*/ 103 w 102"/>
                <a:gd name="T11" fmla="*/ 18 h 103"/>
                <a:gd name="T12" fmla="*/ 95 w 102"/>
                <a:gd name="T13" fmla="*/ 10 h 103"/>
                <a:gd name="T14" fmla="*/ 85 w 102"/>
                <a:gd name="T15" fmla="*/ 4 h 103"/>
                <a:gd name="T16" fmla="*/ 72 w 102"/>
                <a:gd name="T17" fmla="*/ 2 h 103"/>
                <a:gd name="T18" fmla="*/ 59 w 102"/>
                <a:gd name="T19" fmla="*/ 0 h 103"/>
                <a:gd name="T20" fmla="*/ 59 w 102"/>
                <a:gd name="T21" fmla="*/ 0 h 103"/>
                <a:gd name="T22" fmla="*/ 49 w 102"/>
                <a:gd name="T23" fmla="*/ 2 h 103"/>
                <a:gd name="T24" fmla="*/ 37 w 102"/>
                <a:gd name="T25" fmla="*/ 4 h 103"/>
                <a:gd name="T26" fmla="*/ 26 w 102"/>
                <a:gd name="T27" fmla="*/ 10 h 103"/>
                <a:gd name="T28" fmla="*/ 17 w 102"/>
                <a:gd name="T29" fmla="*/ 18 h 103"/>
                <a:gd name="T30" fmla="*/ 11 w 102"/>
                <a:gd name="T31" fmla="*/ 27 h 103"/>
                <a:gd name="T32" fmla="*/ 5 w 102"/>
                <a:gd name="T33" fmla="*/ 38 h 103"/>
                <a:gd name="T34" fmla="*/ 0 w 102"/>
                <a:gd name="T35" fmla="*/ 52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7 w 102"/>
                <a:gd name="T47" fmla="*/ 106 h 103"/>
                <a:gd name="T48" fmla="*/ 26 w 102"/>
                <a:gd name="T49" fmla="*/ 114 h 103"/>
                <a:gd name="T50" fmla="*/ 37 w 102"/>
                <a:gd name="T51" fmla="*/ 120 h 103"/>
                <a:gd name="T52" fmla="*/ 49 w 102"/>
                <a:gd name="T53" fmla="*/ 122 h 103"/>
                <a:gd name="T54" fmla="*/ 59 w 102"/>
                <a:gd name="T55" fmla="*/ 124 h 103"/>
                <a:gd name="T56" fmla="*/ 59 w 102"/>
                <a:gd name="T57" fmla="*/ 124 h 103"/>
                <a:gd name="T58" fmla="*/ 72 w 102"/>
                <a:gd name="T59" fmla="*/ 122 h 103"/>
                <a:gd name="T60" fmla="*/ 85 w 102"/>
                <a:gd name="T61" fmla="*/ 120 h 103"/>
                <a:gd name="T62" fmla="*/ 95 w 102"/>
                <a:gd name="T63" fmla="*/ 114 h 103"/>
                <a:gd name="T64" fmla="*/ 103 w 102"/>
                <a:gd name="T65" fmla="*/ 106 h 103"/>
                <a:gd name="T66" fmla="*/ 110 w 102"/>
                <a:gd name="T67" fmla="*/ 97 h 103"/>
                <a:gd name="T68" fmla="*/ 116 w 102"/>
                <a:gd name="T69" fmla="*/ 86 h 103"/>
                <a:gd name="T70" fmla="*/ 121 w 102"/>
                <a:gd name="T71" fmla="*/ 75 h 103"/>
                <a:gd name="T72" fmla="*/ 121 w 102"/>
                <a:gd name="T73" fmla="*/ 63 h 103"/>
                <a:gd name="T74" fmla="*/ 59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98" y="32"/>
                  </a:lnTo>
                  <a:lnTo>
                    <a:pt x="93" y="23"/>
                  </a:lnTo>
                  <a:lnTo>
                    <a:pt x="87" y="15"/>
                  </a:lnTo>
                  <a:lnTo>
                    <a:pt x="80" y="8"/>
                  </a:lnTo>
                  <a:lnTo>
                    <a:pt x="72" y="4"/>
                  </a:lnTo>
                  <a:lnTo>
                    <a:pt x="61" y="2"/>
                  </a:lnTo>
                  <a:lnTo>
                    <a:pt x="50" y="0"/>
                  </a:lnTo>
                  <a:lnTo>
                    <a:pt x="41" y="2"/>
                  </a:lnTo>
                  <a:lnTo>
                    <a:pt x="31" y="4"/>
                  </a:lnTo>
                  <a:lnTo>
                    <a:pt x="22" y="8"/>
                  </a:lnTo>
                  <a:lnTo>
                    <a:pt x="15" y="15"/>
                  </a:lnTo>
                  <a:lnTo>
                    <a:pt x="9" y="23"/>
                  </a:lnTo>
                  <a:lnTo>
                    <a:pt x="5" y="32"/>
                  </a:lnTo>
                  <a:lnTo>
                    <a:pt x="0" y="43"/>
                  </a:lnTo>
                  <a:lnTo>
                    <a:pt x="0" y="52"/>
                  </a:lnTo>
                  <a:lnTo>
                    <a:pt x="0" y="62"/>
                  </a:lnTo>
                  <a:lnTo>
                    <a:pt x="5" y="71"/>
                  </a:lnTo>
                  <a:lnTo>
                    <a:pt x="9" y="80"/>
                  </a:lnTo>
                  <a:lnTo>
                    <a:pt x="15"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7" name="Freeform 793"/>
            <p:cNvSpPr>
              <a:spLocks/>
            </p:cNvSpPr>
            <p:nvPr/>
          </p:nvSpPr>
          <p:spPr bwMode="auto">
            <a:xfrm>
              <a:off x="3486" y="3196"/>
              <a:ext cx="111" cy="112"/>
            </a:xfrm>
            <a:custGeom>
              <a:avLst/>
              <a:gdLst>
                <a:gd name="T0" fmla="*/ 121 w 102"/>
                <a:gd name="T1" fmla="*/ 63 h 102"/>
                <a:gd name="T2" fmla="*/ 121 w 102"/>
                <a:gd name="T3" fmla="*/ 63 h 102"/>
                <a:gd name="T4" fmla="*/ 121 w 102"/>
                <a:gd name="T5" fmla="*/ 49 h 102"/>
                <a:gd name="T6" fmla="*/ 119 w 102"/>
                <a:gd name="T7" fmla="*/ 36 h 102"/>
                <a:gd name="T8" fmla="*/ 110 w 102"/>
                <a:gd name="T9" fmla="*/ 26 h 102"/>
                <a:gd name="T10" fmla="*/ 106 w 102"/>
                <a:gd name="T11" fmla="*/ 18 h 102"/>
                <a:gd name="T12" fmla="*/ 95 w 102"/>
                <a:gd name="T13" fmla="*/ 11 h 102"/>
                <a:gd name="T14" fmla="*/ 84 w 102"/>
                <a:gd name="T15" fmla="*/ 5 h 102"/>
                <a:gd name="T16" fmla="*/ 75 w 102"/>
                <a:gd name="T17" fmla="*/ 0 h 102"/>
                <a:gd name="T18" fmla="*/ 62 w 102"/>
                <a:gd name="T19" fmla="*/ 0 h 102"/>
                <a:gd name="T20" fmla="*/ 62 w 102"/>
                <a:gd name="T21" fmla="*/ 0 h 102"/>
                <a:gd name="T22" fmla="*/ 49 w 102"/>
                <a:gd name="T23" fmla="*/ 0 h 102"/>
                <a:gd name="T24" fmla="*/ 39 w 102"/>
                <a:gd name="T25" fmla="*/ 5 h 102"/>
                <a:gd name="T26" fmla="*/ 28 w 102"/>
                <a:gd name="T27" fmla="*/ 11 h 102"/>
                <a:gd name="T28" fmla="*/ 17 w 102"/>
                <a:gd name="T29" fmla="*/ 18 h 102"/>
                <a:gd name="T30" fmla="*/ 11 w 102"/>
                <a:gd name="T31" fmla="*/ 26 h 102"/>
                <a:gd name="T32" fmla="*/ 5 w 102"/>
                <a:gd name="T33" fmla="*/ 36 h 102"/>
                <a:gd name="T34" fmla="*/ 2 w 102"/>
                <a:gd name="T35" fmla="*/ 49 h 102"/>
                <a:gd name="T36" fmla="*/ 0 w 102"/>
                <a:gd name="T37" fmla="*/ 63 h 102"/>
                <a:gd name="T38" fmla="*/ 0 w 102"/>
                <a:gd name="T39" fmla="*/ 63 h 102"/>
                <a:gd name="T40" fmla="*/ 2 w 102"/>
                <a:gd name="T41" fmla="*/ 74 h 102"/>
                <a:gd name="T42" fmla="*/ 5 w 102"/>
                <a:gd name="T43" fmla="*/ 86 h 102"/>
                <a:gd name="T44" fmla="*/ 11 w 102"/>
                <a:gd name="T45" fmla="*/ 97 h 102"/>
                <a:gd name="T46" fmla="*/ 17 w 102"/>
                <a:gd name="T47" fmla="*/ 105 h 102"/>
                <a:gd name="T48" fmla="*/ 28 w 102"/>
                <a:gd name="T49" fmla="*/ 112 h 102"/>
                <a:gd name="T50" fmla="*/ 39 w 102"/>
                <a:gd name="T51" fmla="*/ 117 h 102"/>
                <a:gd name="T52" fmla="*/ 49 w 102"/>
                <a:gd name="T53" fmla="*/ 123 h 102"/>
                <a:gd name="T54" fmla="*/ 62 w 102"/>
                <a:gd name="T55" fmla="*/ 123 h 102"/>
                <a:gd name="T56" fmla="*/ 62 w 102"/>
                <a:gd name="T57" fmla="*/ 123 h 102"/>
                <a:gd name="T58" fmla="*/ 75 w 102"/>
                <a:gd name="T59" fmla="*/ 123 h 102"/>
                <a:gd name="T60" fmla="*/ 84 w 102"/>
                <a:gd name="T61" fmla="*/ 117 h 102"/>
                <a:gd name="T62" fmla="*/ 95 w 102"/>
                <a:gd name="T63" fmla="*/ 112 h 102"/>
                <a:gd name="T64" fmla="*/ 106 w 102"/>
                <a:gd name="T65" fmla="*/ 105 h 102"/>
                <a:gd name="T66" fmla="*/ 110 w 102"/>
                <a:gd name="T67" fmla="*/ 97 h 102"/>
                <a:gd name="T68" fmla="*/ 119 w 102"/>
                <a:gd name="T69" fmla="*/ 86 h 102"/>
                <a:gd name="T70" fmla="*/ 121 w 102"/>
                <a:gd name="T71" fmla="*/ 74 h 102"/>
                <a:gd name="T72" fmla="*/ 121 w 102"/>
                <a:gd name="T73" fmla="*/ 63 h 102"/>
                <a:gd name="T74" fmla="*/ 62 w 102"/>
                <a:gd name="T75" fmla="*/ 63 h 102"/>
                <a:gd name="T76" fmla="*/ 121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100" y="30"/>
                  </a:lnTo>
                  <a:lnTo>
                    <a:pt x="93" y="22"/>
                  </a:lnTo>
                  <a:lnTo>
                    <a:pt x="89" y="15"/>
                  </a:lnTo>
                  <a:lnTo>
                    <a:pt x="80" y="9"/>
                  </a:lnTo>
                  <a:lnTo>
                    <a:pt x="71" y="5"/>
                  </a:lnTo>
                  <a:lnTo>
                    <a:pt x="63" y="0"/>
                  </a:lnTo>
                  <a:lnTo>
                    <a:pt x="52" y="0"/>
                  </a:lnTo>
                  <a:lnTo>
                    <a:pt x="41" y="0"/>
                  </a:lnTo>
                  <a:lnTo>
                    <a:pt x="33" y="5"/>
                  </a:lnTo>
                  <a:lnTo>
                    <a:pt x="24" y="9"/>
                  </a:lnTo>
                  <a:lnTo>
                    <a:pt x="15" y="15"/>
                  </a:lnTo>
                  <a:lnTo>
                    <a:pt x="9" y="22"/>
                  </a:lnTo>
                  <a:lnTo>
                    <a:pt x="5" y="30"/>
                  </a:lnTo>
                  <a:lnTo>
                    <a:pt x="2" y="41"/>
                  </a:lnTo>
                  <a:lnTo>
                    <a:pt x="0" y="52"/>
                  </a:lnTo>
                  <a:lnTo>
                    <a:pt x="2" y="61"/>
                  </a:lnTo>
                  <a:lnTo>
                    <a:pt x="5" y="71"/>
                  </a:lnTo>
                  <a:lnTo>
                    <a:pt x="9" y="80"/>
                  </a:lnTo>
                  <a:lnTo>
                    <a:pt x="15" y="87"/>
                  </a:lnTo>
                  <a:lnTo>
                    <a:pt x="24" y="93"/>
                  </a:lnTo>
                  <a:lnTo>
                    <a:pt x="33" y="97"/>
                  </a:lnTo>
                  <a:lnTo>
                    <a:pt x="41" y="102"/>
                  </a:lnTo>
                  <a:lnTo>
                    <a:pt x="52" y="102"/>
                  </a:lnTo>
                  <a:lnTo>
                    <a:pt x="63" y="102"/>
                  </a:lnTo>
                  <a:lnTo>
                    <a:pt x="71" y="97"/>
                  </a:lnTo>
                  <a:lnTo>
                    <a:pt x="80" y="93"/>
                  </a:lnTo>
                  <a:lnTo>
                    <a:pt x="89" y="87"/>
                  </a:lnTo>
                  <a:lnTo>
                    <a:pt x="93" y="80"/>
                  </a:lnTo>
                  <a:lnTo>
                    <a:pt x="100" y="71"/>
                  </a:lnTo>
                  <a:lnTo>
                    <a:pt x="102" y="61"/>
                  </a:lnTo>
                  <a:lnTo>
                    <a:pt x="102" y="52"/>
                  </a:lnTo>
                  <a:lnTo>
                    <a:pt x="52" y="52"/>
                  </a:lnTo>
                  <a:lnTo>
                    <a:pt x="102" y="52"/>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8" name="Freeform 794"/>
            <p:cNvSpPr>
              <a:spLocks/>
            </p:cNvSpPr>
            <p:nvPr/>
          </p:nvSpPr>
          <p:spPr bwMode="auto">
            <a:xfrm>
              <a:off x="3486" y="3196"/>
              <a:ext cx="111" cy="112"/>
            </a:xfrm>
            <a:custGeom>
              <a:avLst/>
              <a:gdLst>
                <a:gd name="T0" fmla="*/ 121 w 102"/>
                <a:gd name="T1" fmla="*/ 63 h 102"/>
                <a:gd name="T2" fmla="*/ 121 w 102"/>
                <a:gd name="T3" fmla="*/ 63 h 102"/>
                <a:gd name="T4" fmla="*/ 121 w 102"/>
                <a:gd name="T5" fmla="*/ 49 h 102"/>
                <a:gd name="T6" fmla="*/ 119 w 102"/>
                <a:gd name="T7" fmla="*/ 36 h 102"/>
                <a:gd name="T8" fmla="*/ 110 w 102"/>
                <a:gd name="T9" fmla="*/ 26 h 102"/>
                <a:gd name="T10" fmla="*/ 106 w 102"/>
                <a:gd name="T11" fmla="*/ 18 h 102"/>
                <a:gd name="T12" fmla="*/ 95 w 102"/>
                <a:gd name="T13" fmla="*/ 11 h 102"/>
                <a:gd name="T14" fmla="*/ 84 w 102"/>
                <a:gd name="T15" fmla="*/ 5 h 102"/>
                <a:gd name="T16" fmla="*/ 75 w 102"/>
                <a:gd name="T17" fmla="*/ 0 h 102"/>
                <a:gd name="T18" fmla="*/ 62 w 102"/>
                <a:gd name="T19" fmla="*/ 0 h 102"/>
                <a:gd name="T20" fmla="*/ 62 w 102"/>
                <a:gd name="T21" fmla="*/ 0 h 102"/>
                <a:gd name="T22" fmla="*/ 49 w 102"/>
                <a:gd name="T23" fmla="*/ 0 h 102"/>
                <a:gd name="T24" fmla="*/ 39 w 102"/>
                <a:gd name="T25" fmla="*/ 5 h 102"/>
                <a:gd name="T26" fmla="*/ 28 w 102"/>
                <a:gd name="T27" fmla="*/ 11 h 102"/>
                <a:gd name="T28" fmla="*/ 17 w 102"/>
                <a:gd name="T29" fmla="*/ 18 h 102"/>
                <a:gd name="T30" fmla="*/ 11 w 102"/>
                <a:gd name="T31" fmla="*/ 26 h 102"/>
                <a:gd name="T32" fmla="*/ 5 w 102"/>
                <a:gd name="T33" fmla="*/ 36 h 102"/>
                <a:gd name="T34" fmla="*/ 2 w 102"/>
                <a:gd name="T35" fmla="*/ 49 h 102"/>
                <a:gd name="T36" fmla="*/ 0 w 102"/>
                <a:gd name="T37" fmla="*/ 63 h 102"/>
                <a:gd name="T38" fmla="*/ 0 w 102"/>
                <a:gd name="T39" fmla="*/ 63 h 102"/>
                <a:gd name="T40" fmla="*/ 2 w 102"/>
                <a:gd name="T41" fmla="*/ 74 h 102"/>
                <a:gd name="T42" fmla="*/ 5 w 102"/>
                <a:gd name="T43" fmla="*/ 86 h 102"/>
                <a:gd name="T44" fmla="*/ 11 w 102"/>
                <a:gd name="T45" fmla="*/ 97 h 102"/>
                <a:gd name="T46" fmla="*/ 17 w 102"/>
                <a:gd name="T47" fmla="*/ 105 h 102"/>
                <a:gd name="T48" fmla="*/ 28 w 102"/>
                <a:gd name="T49" fmla="*/ 112 h 102"/>
                <a:gd name="T50" fmla="*/ 39 w 102"/>
                <a:gd name="T51" fmla="*/ 117 h 102"/>
                <a:gd name="T52" fmla="*/ 49 w 102"/>
                <a:gd name="T53" fmla="*/ 123 h 102"/>
                <a:gd name="T54" fmla="*/ 62 w 102"/>
                <a:gd name="T55" fmla="*/ 123 h 102"/>
                <a:gd name="T56" fmla="*/ 62 w 102"/>
                <a:gd name="T57" fmla="*/ 123 h 102"/>
                <a:gd name="T58" fmla="*/ 75 w 102"/>
                <a:gd name="T59" fmla="*/ 123 h 102"/>
                <a:gd name="T60" fmla="*/ 84 w 102"/>
                <a:gd name="T61" fmla="*/ 117 h 102"/>
                <a:gd name="T62" fmla="*/ 95 w 102"/>
                <a:gd name="T63" fmla="*/ 112 h 102"/>
                <a:gd name="T64" fmla="*/ 106 w 102"/>
                <a:gd name="T65" fmla="*/ 105 h 102"/>
                <a:gd name="T66" fmla="*/ 110 w 102"/>
                <a:gd name="T67" fmla="*/ 97 h 102"/>
                <a:gd name="T68" fmla="*/ 119 w 102"/>
                <a:gd name="T69" fmla="*/ 86 h 102"/>
                <a:gd name="T70" fmla="*/ 121 w 102"/>
                <a:gd name="T71" fmla="*/ 74 h 102"/>
                <a:gd name="T72" fmla="*/ 121 w 102"/>
                <a:gd name="T73" fmla="*/ 63 h 102"/>
                <a:gd name="T74" fmla="*/ 62 w 102"/>
                <a:gd name="T75" fmla="*/ 63 h 102"/>
                <a:gd name="T76" fmla="*/ 121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100" y="30"/>
                  </a:lnTo>
                  <a:lnTo>
                    <a:pt x="93" y="22"/>
                  </a:lnTo>
                  <a:lnTo>
                    <a:pt x="89" y="15"/>
                  </a:lnTo>
                  <a:lnTo>
                    <a:pt x="80" y="9"/>
                  </a:lnTo>
                  <a:lnTo>
                    <a:pt x="71" y="5"/>
                  </a:lnTo>
                  <a:lnTo>
                    <a:pt x="63" y="0"/>
                  </a:lnTo>
                  <a:lnTo>
                    <a:pt x="52" y="0"/>
                  </a:lnTo>
                  <a:lnTo>
                    <a:pt x="41" y="0"/>
                  </a:lnTo>
                  <a:lnTo>
                    <a:pt x="33" y="5"/>
                  </a:lnTo>
                  <a:lnTo>
                    <a:pt x="24" y="9"/>
                  </a:lnTo>
                  <a:lnTo>
                    <a:pt x="15" y="15"/>
                  </a:lnTo>
                  <a:lnTo>
                    <a:pt x="9" y="22"/>
                  </a:lnTo>
                  <a:lnTo>
                    <a:pt x="5" y="30"/>
                  </a:lnTo>
                  <a:lnTo>
                    <a:pt x="2" y="41"/>
                  </a:lnTo>
                  <a:lnTo>
                    <a:pt x="0" y="52"/>
                  </a:lnTo>
                  <a:lnTo>
                    <a:pt x="2" y="61"/>
                  </a:lnTo>
                  <a:lnTo>
                    <a:pt x="5" y="71"/>
                  </a:lnTo>
                  <a:lnTo>
                    <a:pt x="9" y="80"/>
                  </a:lnTo>
                  <a:lnTo>
                    <a:pt x="15" y="87"/>
                  </a:lnTo>
                  <a:lnTo>
                    <a:pt x="24" y="93"/>
                  </a:lnTo>
                  <a:lnTo>
                    <a:pt x="33" y="97"/>
                  </a:lnTo>
                  <a:lnTo>
                    <a:pt x="41" y="102"/>
                  </a:lnTo>
                  <a:lnTo>
                    <a:pt x="52" y="102"/>
                  </a:lnTo>
                  <a:lnTo>
                    <a:pt x="63" y="102"/>
                  </a:lnTo>
                  <a:lnTo>
                    <a:pt x="71" y="97"/>
                  </a:lnTo>
                  <a:lnTo>
                    <a:pt x="80" y="93"/>
                  </a:lnTo>
                  <a:lnTo>
                    <a:pt x="89" y="87"/>
                  </a:lnTo>
                  <a:lnTo>
                    <a:pt x="93" y="80"/>
                  </a:lnTo>
                  <a:lnTo>
                    <a:pt x="100" y="71"/>
                  </a:lnTo>
                  <a:lnTo>
                    <a:pt x="102" y="61"/>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9" name="Freeform 795"/>
            <p:cNvSpPr>
              <a:spLocks/>
            </p:cNvSpPr>
            <p:nvPr/>
          </p:nvSpPr>
          <p:spPr bwMode="auto">
            <a:xfrm>
              <a:off x="1536" y="3499"/>
              <a:ext cx="112" cy="110"/>
            </a:xfrm>
            <a:custGeom>
              <a:avLst/>
              <a:gdLst>
                <a:gd name="T0" fmla="*/ 123 w 102"/>
                <a:gd name="T1" fmla="*/ 58 h 101"/>
                <a:gd name="T2" fmla="*/ 123 w 102"/>
                <a:gd name="T3" fmla="*/ 58 h 101"/>
                <a:gd name="T4" fmla="*/ 123 w 102"/>
                <a:gd name="T5" fmla="*/ 49 h 101"/>
                <a:gd name="T6" fmla="*/ 119 w 102"/>
                <a:gd name="T7" fmla="*/ 36 h 101"/>
                <a:gd name="T8" fmla="*/ 112 w 102"/>
                <a:gd name="T9" fmla="*/ 25 h 101"/>
                <a:gd name="T10" fmla="*/ 105 w 102"/>
                <a:gd name="T11" fmla="*/ 17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7 h 101"/>
                <a:gd name="T30" fmla="*/ 11 w 102"/>
                <a:gd name="T31" fmla="*/ 25 h 101"/>
                <a:gd name="T32" fmla="*/ 5 w 102"/>
                <a:gd name="T33" fmla="*/ 36 h 101"/>
                <a:gd name="T34" fmla="*/ 0 w 102"/>
                <a:gd name="T35" fmla="*/ 49 h 101"/>
                <a:gd name="T36" fmla="*/ 0 w 102"/>
                <a:gd name="T37" fmla="*/ 58 h 101"/>
                <a:gd name="T38" fmla="*/ 0 w 102"/>
                <a:gd name="T39" fmla="*/ 58 h 101"/>
                <a:gd name="T40" fmla="*/ 0 w 102"/>
                <a:gd name="T41" fmla="*/ 71 h 101"/>
                <a:gd name="T42" fmla="*/ 5 w 102"/>
                <a:gd name="T43" fmla="*/ 84 h 101"/>
                <a:gd name="T44" fmla="*/ 11 w 102"/>
                <a:gd name="T45" fmla="*/ 94 h 101"/>
                <a:gd name="T46" fmla="*/ 20 w 102"/>
                <a:gd name="T47" fmla="*/ 102 h 101"/>
                <a:gd name="T48" fmla="*/ 26 w 102"/>
                <a:gd name="T49" fmla="*/ 109 h 101"/>
                <a:gd name="T50" fmla="*/ 37 w 102"/>
                <a:gd name="T51" fmla="*/ 115 h 101"/>
                <a:gd name="T52" fmla="*/ 49 w 102"/>
                <a:gd name="T53" fmla="*/ 120 h 101"/>
                <a:gd name="T54" fmla="*/ 60 w 102"/>
                <a:gd name="T55" fmla="*/ 120 h 101"/>
                <a:gd name="T56" fmla="*/ 60 w 102"/>
                <a:gd name="T57" fmla="*/ 120 h 101"/>
                <a:gd name="T58" fmla="*/ 74 w 102"/>
                <a:gd name="T59" fmla="*/ 120 h 101"/>
                <a:gd name="T60" fmla="*/ 87 w 102"/>
                <a:gd name="T61" fmla="*/ 115 h 101"/>
                <a:gd name="T62" fmla="*/ 97 w 102"/>
                <a:gd name="T63" fmla="*/ 109 h 101"/>
                <a:gd name="T64" fmla="*/ 105 w 102"/>
                <a:gd name="T65" fmla="*/ 102 h 101"/>
                <a:gd name="T66" fmla="*/ 112 w 102"/>
                <a:gd name="T67" fmla="*/ 94 h 101"/>
                <a:gd name="T68" fmla="*/ 119 w 102"/>
                <a:gd name="T69" fmla="*/ 84 h 101"/>
                <a:gd name="T70" fmla="*/ 123 w 102"/>
                <a:gd name="T71" fmla="*/ 71 h 101"/>
                <a:gd name="T72" fmla="*/ 123 w 102"/>
                <a:gd name="T73" fmla="*/ 58 h 101"/>
                <a:gd name="T74" fmla="*/ 60 w 102"/>
                <a:gd name="T75" fmla="*/ 58 h 101"/>
                <a:gd name="T76" fmla="*/ 123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79"/>
                  </a:lnTo>
                  <a:lnTo>
                    <a:pt x="16" y="86"/>
                  </a:lnTo>
                  <a:lnTo>
                    <a:pt x="22" y="92"/>
                  </a:lnTo>
                  <a:lnTo>
                    <a:pt x="31" y="97"/>
                  </a:lnTo>
                  <a:lnTo>
                    <a:pt x="41" y="101"/>
                  </a:lnTo>
                  <a:lnTo>
                    <a:pt x="50" y="101"/>
                  </a:lnTo>
                  <a:lnTo>
                    <a:pt x="61" y="101"/>
                  </a:lnTo>
                  <a:lnTo>
                    <a:pt x="72" y="97"/>
                  </a:lnTo>
                  <a:lnTo>
                    <a:pt x="80" y="92"/>
                  </a:lnTo>
                  <a:lnTo>
                    <a:pt x="87" y="86"/>
                  </a:lnTo>
                  <a:lnTo>
                    <a:pt x="93" y="79"/>
                  </a:lnTo>
                  <a:lnTo>
                    <a:pt x="98" y="71"/>
                  </a:lnTo>
                  <a:lnTo>
                    <a:pt x="102" y="60"/>
                  </a:lnTo>
                  <a:lnTo>
                    <a:pt x="102" y="49"/>
                  </a:lnTo>
                  <a:lnTo>
                    <a:pt x="50" y="49"/>
                  </a:lnTo>
                  <a:lnTo>
                    <a:pt x="102" y="49"/>
                  </a:lnTo>
                  <a:close/>
                </a:path>
              </a:pathLst>
            </a:custGeom>
            <a:solidFill>
              <a:srgbClr val="620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0" name="Freeform 796"/>
            <p:cNvSpPr>
              <a:spLocks/>
            </p:cNvSpPr>
            <p:nvPr/>
          </p:nvSpPr>
          <p:spPr bwMode="auto">
            <a:xfrm>
              <a:off x="1536" y="3499"/>
              <a:ext cx="112" cy="110"/>
            </a:xfrm>
            <a:custGeom>
              <a:avLst/>
              <a:gdLst>
                <a:gd name="T0" fmla="*/ 123 w 102"/>
                <a:gd name="T1" fmla="*/ 58 h 101"/>
                <a:gd name="T2" fmla="*/ 123 w 102"/>
                <a:gd name="T3" fmla="*/ 58 h 101"/>
                <a:gd name="T4" fmla="*/ 123 w 102"/>
                <a:gd name="T5" fmla="*/ 49 h 101"/>
                <a:gd name="T6" fmla="*/ 119 w 102"/>
                <a:gd name="T7" fmla="*/ 36 h 101"/>
                <a:gd name="T8" fmla="*/ 112 w 102"/>
                <a:gd name="T9" fmla="*/ 25 h 101"/>
                <a:gd name="T10" fmla="*/ 105 w 102"/>
                <a:gd name="T11" fmla="*/ 17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7 h 101"/>
                <a:gd name="T30" fmla="*/ 11 w 102"/>
                <a:gd name="T31" fmla="*/ 25 h 101"/>
                <a:gd name="T32" fmla="*/ 5 w 102"/>
                <a:gd name="T33" fmla="*/ 36 h 101"/>
                <a:gd name="T34" fmla="*/ 0 w 102"/>
                <a:gd name="T35" fmla="*/ 49 h 101"/>
                <a:gd name="T36" fmla="*/ 0 w 102"/>
                <a:gd name="T37" fmla="*/ 58 h 101"/>
                <a:gd name="T38" fmla="*/ 0 w 102"/>
                <a:gd name="T39" fmla="*/ 58 h 101"/>
                <a:gd name="T40" fmla="*/ 0 w 102"/>
                <a:gd name="T41" fmla="*/ 71 h 101"/>
                <a:gd name="T42" fmla="*/ 5 w 102"/>
                <a:gd name="T43" fmla="*/ 84 h 101"/>
                <a:gd name="T44" fmla="*/ 11 w 102"/>
                <a:gd name="T45" fmla="*/ 94 h 101"/>
                <a:gd name="T46" fmla="*/ 20 w 102"/>
                <a:gd name="T47" fmla="*/ 102 h 101"/>
                <a:gd name="T48" fmla="*/ 26 w 102"/>
                <a:gd name="T49" fmla="*/ 109 h 101"/>
                <a:gd name="T50" fmla="*/ 37 w 102"/>
                <a:gd name="T51" fmla="*/ 115 h 101"/>
                <a:gd name="T52" fmla="*/ 49 w 102"/>
                <a:gd name="T53" fmla="*/ 120 h 101"/>
                <a:gd name="T54" fmla="*/ 60 w 102"/>
                <a:gd name="T55" fmla="*/ 120 h 101"/>
                <a:gd name="T56" fmla="*/ 60 w 102"/>
                <a:gd name="T57" fmla="*/ 120 h 101"/>
                <a:gd name="T58" fmla="*/ 74 w 102"/>
                <a:gd name="T59" fmla="*/ 120 h 101"/>
                <a:gd name="T60" fmla="*/ 87 w 102"/>
                <a:gd name="T61" fmla="*/ 115 h 101"/>
                <a:gd name="T62" fmla="*/ 97 w 102"/>
                <a:gd name="T63" fmla="*/ 109 h 101"/>
                <a:gd name="T64" fmla="*/ 105 w 102"/>
                <a:gd name="T65" fmla="*/ 102 h 101"/>
                <a:gd name="T66" fmla="*/ 112 w 102"/>
                <a:gd name="T67" fmla="*/ 94 h 101"/>
                <a:gd name="T68" fmla="*/ 119 w 102"/>
                <a:gd name="T69" fmla="*/ 84 h 101"/>
                <a:gd name="T70" fmla="*/ 123 w 102"/>
                <a:gd name="T71" fmla="*/ 71 h 101"/>
                <a:gd name="T72" fmla="*/ 123 w 102"/>
                <a:gd name="T73" fmla="*/ 58 h 101"/>
                <a:gd name="T74" fmla="*/ 60 w 102"/>
                <a:gd name="T75" fmla="*/ 58 h 101"/>
                <a:gd name="T76" fmla="*/ 123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79"/>
                  </a:lnTo>
                  <a:lnTo>
                    <a:pt x="16" y="86"/>
                  </a:lnTo>
                  <a:lnTo>
                    <a:pt x="22" y="92"/>
                  </a:lnTo>
                  <a:lnTo>
                    <a:pt x="31" y="97"/>
                  </a:lnTo>
                  <a:lnTo>
                    <a:pt x="41" y="101"/>
                  </a:lnTo>
                  <a:lnTo>
                    <a:pt x="50" y="101"/>
                  </a:lnTo>
                  <a:lnTo>
                    <a:pt x="61" y="101"/>
                  </a:lnTo>
                  <a:lnTo>
                    <a:pt x="72" y="97"/>
                  </a:lnTo>
                  <a:lnTo>
                    <a:pt x="80" y="92"/>
                  </a:lnTo>
                  <a:lnTo>
                    <a:pt x="87" y="86"/>
                  </a:lnTo>
                  <a:lnTo>
                    <a:pt x="93" y="79"/>
                  </a:lnTo>
                  <a:lnTo>
                    <a:pt x="98" y="71"/>
                  </a:lnTo>
                  <a:lnTo>
                    <a:pt x="102" y="60"/>
                  </a:lnTo>
                  <a:lnTo>
                    <a:pt x="102" y="49"/>
                  </a:lnTo>
                  <a:lnTo>
                    <a:pt x="50"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1" name="Freeform 797"/>
            <p:cNvSpPr>
              <a:spLocks/>
            </p:cNvSpPr>
            <p:nvPr/>
          </p:nvSpPr>
          <p:spPr bwMode="auto">
            <a:xfrm>
              <a:off x="2931" y="3558"/>
              <a:ext cx="111" cy="113"/>
            </a:xfrm>
            <a:custGeom>
              <a:avLst/>
              <a:gdLst>
                <a:gd name="T0" fmla="*/ 122 w 101"/>
                <a:gd name="T1" fmla="*/ 61 h 103"/>
                <a:gd name="T2" fmla="*/ 122 w 101"/>
                <a:gd name="T3" fmla="*/ 61 h 103"/>
                <a:gd name="T4" fmla="*/ 120 w 101"/>
                <a:gd name="T5" fmla="*/ 52 h 103"/>
                <a:gd name="T6" fmla="*/ 118 w 101"/>
                <a:gd name="T7" fmla="*/ 38 h 103"/>
                <a:gd name="T8" fmla="*/ 112 w 101"/>
                <a:gd name="T9" fmla="*/ 27 h 103"/>
                <a:gd name="T10" fmla="*/ 104 w 101"/>
                <a:gd name="T11" fmla="*/ 18 h 103"/>
                <a:gd name="T12" fmla="*/ 97 w 101"/>
                <a:gd name="T13" fmla="*/ 10 h 103"/>
                <a:gd name="T14" fmla="*/ 86 w 101"/>
                <a:gd name="T15" fmla="*/ 4 h 103"/>
                <a:gd name="T16" fmla="*/ 73 w 101"/>
                <a:gd name="T17" fmla="*/ 2 h 103"/>
                <a:gd name="T18" fmla="*/ 60 w 101"/>
                <a:gd name="T19" fmla="*/ 0 h 103"/>
                <a:gd name="T20" fmla="*/ 60 w 101"/>
                <a:gd name="T21" fmla="*/ 0 h 103"/>
                <a:gd name="T22" fmla="*/ 47 w 101"/>
                <a:gd name="T23" fmla="*/ 2 h 103"/>
                <a:gd name="T24" fmla="*/ 36 w 101"/>
                <a:gd name="T25" fmla="*/ 4 h 103"/>
                <a:gd name="T26" fmla="*/ 26 w 101"/>
                <a:gd name="T27" fmla="*/ 10 h 103"/>
                <a:gd name="T28" fmla="*/ 18 w 101"/>
                <a:gd name="T29" fmla="*/ 18 h 103"/>
                <a:gd name="T30" fmla="*/ 11 w 101"/>
                <a:gd name="T31" fmla="*/ 27 h 103"/>
                <a:gd name="T32" fmla="*/ 4 w 101"/>
                <a:gd name="T33" fmla="*/ 38 h 103"/>
                <a:gd name="T34" fmla="*/ 0 w 101"/>
                <a:gd name="T35" fmla="*/ 52 h 103"/>
                <a:gd name="T36" fmla="*/ 0 w 101"/>
                <a:gd name="T37" fmla="*/ 61 h 103"/>
                <a:gd name="T38" fmla="*/ 0 w 101"/>
                <a:gd name="T39" fmla="*/ 61 h 103"/>
                <a:gd name="T40" fmla="*/ 0 w 101"/>
                <a:gd name="T41" fmla="*/ 75 h 103"/>
                <a:gd name="T42" fmla="*/ 4 w 101"/>
                <a:gd name="T43" fmla="*/ 86 h 103"/>
                <a:gd name="T44" fmla="*/ 11 w 101"/>
                <a:gd name="T45" fmla="*/ 95 h 103"/>
                <a:gd name="T46" fmla="*/ 18 w 101"/>
                <a:gd name="T47" fmla="*/ 106 h 103"/>
                <a:gd name="T48" fmla="*/ 26 w 101"/>
                <a:gd name="T49" fmla="*/ 113 h 103"/>
                <a:gd name="T50" fmla="*/ 36 w 101"/>
                <a:gd name="T51" fmla="*/ 120 h 103"/>
                <a:gd name="T52" fmla="*/ 47 w 101"/>
                <a:gd name="T53" fmla="*/ 122 h 103"/>
                <a:gd name="T54" fmla="*/ 60 w 101"/>
                <a:gd name="T55" fmla="*/ 124 h 103"/>
                <a:gd name="T56" fmla="*/ 60 w 101"/>
                <a:gd name="T57" fmla="*/ 124 h 103"/>
                <a:gd name="T58" fmla="*/ 73 w 101"/>
                <a:gd name="T59" fmla="*/ 122 h 103"/>
                <a:gd name="T60" fmla="*/ 86 w 101"/>
                <a:gd name="T61" fmla="*/ 120 h 103"/>
                <a:gd name="T62" fmla="*/ 97 w 101"/>
                <a:gd name="T63" fmla="*/ 113 h 103"/>
                <a:gd name="T64" fmla="*/ 104 w 101"/>
                <a:gd name="T65" fmla="*/ 106 h 103"/>
                <a:gd name="T66" fmla="*/ 112 w 101"/>
                <a:gd name="T67" fmla="*/ 95 h 103"/>
                <a:gd name="T68" fmla="*/ 118 w 101"/>
                <a:gd name="T69" fmla="*/ 86 h 103"/>
                <a:gd name="T70" fmla="*/ 120 w 101"/>
                <a:gd name="T71" fmla="*/ 75 h 103"/>
                <a:gd name="T72" fmla="*/ 122 w 101"/>
                <a:gd name="T73" fmla="*/ 61 h 103"/>
                <a:gd name="T74" fmla="*/ 60 w 101"/>
                <a:gd name="T75" fmla="*/ 61 h 103"/>
                <a:gd name="T76" fmla="*/ 122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99" y="43"/>
                  </a:lnTo>
                  <a:lnTo>
                    <a:pt x="97" y="32"/>
                  </a:lnTo>
                  <a:lnTo>
                    <a:pt x="93" y="23"/>
                  </a:lnTo>
                  <a:lnTo>
                    <a:pt x="86" y="15"/>
                  </a:lnTo>
                  <a:lnTo>
                    <a:pt x="80" y="8"/>
                  </a:lnTo>
                  <a:lnTo>
                    <a:pt x="71" y="4"/>
                  </a:lnTo>
                  <a:lnTo>
                    <a:pt x="60" y="2"/>
                  </a:lnTo>
                  <a:lnTo>
                    <a:pt x="50" y="0"/>
                  </a:lnTo>
                  <a:lnTo>
                    <a:pt x="39" y="2"/>
                  </a:lnTo>
                  <a:lnTo>
                    <a:pt x="30" y="4"/>
                  </a:lnTo>
                  <a:lnTo>
                    <a:pt x="22" y="8"/>
                  </a:lnTo>
                  <a:lnTo>
                    <a:pt x="15" y="15"/>
                  </a:lnTo>
                  <a:lnTo>
                    <a:pt x="9" y="23"/>
                  </a:lnTo>
                  <a:lnTo>
                    <a:pt x="4" y="32"/>
                  </a:lnTo>
                  <a:lnTo>
                    <a:pt x="0" y="43"/>
                  </a:lnTo>
                  <a:lnTo>
                    <a:pt x="0" y="51"/>
                  </a:lnTo>
                  <a:lnTo>
                    <a:pt x="0" y="62"/>
                  </a:lnTo>
                  <a:lnTo>
                    <a:pt x="4" y="71"/>
                  </a:lnTo>
                  <a:lnTo>
                    <a:pt x="9" y="79"/>
                  </a:lnTo>
                  <a:lnTo>
                    <a:pt x="15" y="88"/>
                  </a:lnTo>
                  <a:lnTo>
                    <a:pt x="22" y="94"/>
                  </a:lnTo>
                  <a:lnTo>
                    <a:pt x="30" y="99"/>
                  </a:lnTo>
                  <a:lnTo>
                    <a:pt x="39" y="101"/>
                  </a:lnTo>
                  <a:lnTo>
                    <a:pt x="50" y="103"/>
                  </a:lnTo>
                  <a:lnTo>
                    <a:pt x="60" y="101"/>
                  </a:lnTo>
                  <a:lnTo>
                    <a:pt x="71" y="99"/>
                  </a:lnTo>
                  <a:lnTo>
                    <a:pt x="80" y="94"/>
                  </a:lnTo>
                  <a:lnTo>
                    <a:pt x="86" y="88"/>
                  </a:lnTo>
                  <a:lnTo>
                    <a:pt x="93" y="79"/>
                  </a:lnTo>
                  <a:lnTo>
                    <a:pt x="97" y="71"/>
                  </a:lnTo>
                  <a:lnTo>
                    <a:pt x="99" y="62"/>
                  </a:lnTo>
                  <a:lnTo>
                    <a:pt x="101" y="51"/>
                  </a:lnTo>
                  <a:lnTo>
                    <a:pt x="50" y="51"/>
                  </a:lnTo>
                  <a:lnTo>
                    <a:pt x="101" y="51"/>
                  </a:lnTo>
                  <a:close/>
                </a:path>
              </a:pathLst>
            </a:custGeom>
            <a:solidFill>
              <a:srgbClr val="F8F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2" name="Freeform 798"/>
            <p:cNvSpPr>
              <a:spLocks/>
            </p:cNvSpPr>
            <p:nvPr/>
          </p:nvSpPr>
          <p:spPr bwMode="auto">
            <a:xfrm>
              <a:off x="2931" y="3558"/>
              <a:ext cx="111" cy="113"/>
            </a:xfrm>
            <a:custGeom>
              <a:avLst/>
              <a:gdLst>
                <a:gd name="T0" fmla="*/ 122 w 101"/>
                <a:gd name="T1" fmla="*/ 61 h 103"/>
                <a:gd name="T2" fmla="*/ 122 w 101"/>
                <a:gd name="T3" fmla="*/ 61 h 103"/>
                <a:gd name="T4" fmla="*/ 120 w 101"/>
                <a:gd name="T5" fmla="*/ 52 h 103"/>
                <a:gd name="T6" fmla="*/ 118 w 101"/>
                <a:gd name="T7" fmla="*/ 38 h 103"/>
                <a:gd name="T8" fmla="*/ 112 w 101"/>
                <a:gd name="T9" fmla="*/ 27 h 103"/>
                <a:gd name="T10" fmla="*/ 104 w 101"/>
                <a:gd name="T11" fmla="*/ 18 h 103"/>
                <a:gd name="T12" fmla="*/ 97 w 101"/>
                <a:gd name="T13" fmla="*/ 10 h 103"/>
                <a:gd name="T14" fmla="*/ 86 w 101"/>
                <a:gd name="T15" fmla="*/ 4 h 103"/>
                <a:gd name="T16" fmla="*/ 73 w 101"/>
                <a:gd name="T17" fmla="*/ 2 h 103"/>
                <a:gd name="T18" fmla="*/ 60 w 101"/>
                <a:gd name="T19" fmla="*/ 0 h 103"/>
                <a:gd name="T20" fmla="*/ 60 w 101"/>
                <a:gd name="T21" fmla="*/ 0 h 103"/>
                <a:gd name="T22" fmla="*/ 47 w 101"/>
                <a:gd name="T23" fmla="*/ 2 h 103"/>
                <a:gd name="T24" fmla="*/ 36 w 101"/>
                <a:gd name="T25" fmla="*/ 4 h 103"/>
                <a:gd name="T26" fmla="*/ 26 w 101"/>
                <a:gd name="T27" fmla="*/ 10 h 103"/>
                <a:gd name="T28" fmla="*/ 18 w 101"/>
                <a:gd name="T29" fmla="*/ 18 h 103"/>
                <a:gd name="T30" fmla="*/ 11 w 101"/>
                <a:gd name="T31" fmla="*/ 27 h 103"/>
                <a:gd name="T32" fmla="*/ 4 w 101"/>
                <a:gd name="T33" fmla="*/ 38 h 103"/>
                <a:gd name="T34" fmla="*/ 0 w 101"/>
                <a:gd name="T35" fmla="*/ 52 h 103"/>
                <a:gd name="T36" fmla="*/ 0 w 101"/>
                <a:gd name="T37" fmla="*/ 61 h 103"/>
                <a:gd name="T38" fmla="*/ 0 w 101"/>
                <a:gd name="T39" fmla="*/ 61 h 103"/>
                <a:gd name="T40" fmla="*/ 0 w 101"/>
                <a:gd name="T41" fmla="*/ 75 h 103"/>
                <a:gd name="T42" fmla="*/ 4 w 101"/>
                <a:gd name="T43" fmla="*/ 86 h 103"/>
                <a:gd name="T44" fmla="*/ 11 w 101"/>
                <a:gd name="T45" fmla="*/ 95 h 103"/>
                <a:gd name="T46" fmla="*/ 18 w 101"/>
                <a:gd name="T47" fmla="*/ 106 h 103"/>
                <a:gd name="T48" fmla="*/ 26 w 101"/>
                <a:gd name="T49" fmla="*/ 113 h 103"/>
                <a:gd name="T50" fmla="*/ 36 w 101"/>
                <a:gd name="T51" fmla="*/ 120 h 103"/>
                <a:gd name="T52" fmla="*/ 47 w 101"/>
                <a:gd name="T53" fmla="*/ 122 h 103"/>
                <a:gd name="T54" fmla="*/ 60 w 101"/>
                <a:gd name="T55" fmla="*/ 124 h 103"/>
                <a:gd name="T56" fmla="*/ 60 w 101"/>
                <a:gd name="T57" fmla="*/ 124 h 103"/>
                <a:gd name="T58" fmla="*/ 73 w 101"/>
                <a:gd name="T59" fmla="*/ 122 h 103"/>
                <a:gd name="T60" fmla="*/ 86 w 101"/>
                <a:gd name="T61" fmla="*/ 120 h 103"/>
                <a:gd name="T62" fmla="*/ 97 w 101"/>
                <a:gd name="T63" fmla="*/ 113 h 103"/>
                <a:gd name="T64" fmla="*/ 104 w 101"/>
                <a:gd name="T65" fmla="*/ 106 h 103"/>
                <a:gd name="T66" fmla="*/ 112 w 101"/>
                <a:gd name="T67" fmla="*/ 95 h 103"/>
                <a:gd name="T68" fmla="*/ 118 w 101"/>
                <a:gd name="T69" fmla="*/ 86 h 103"/>
                <a:gd name="T70" fmla="*/ 120 w 101"/>
                <a:gd name="T71" fmla="*/ 75 h 103"/>
                <a:gd name="T72" fmla="*/ 122 w 101"/>
                <a:gd name="T73" fmla="*/ 61 h 103"/>
                <a:gd name="T74" fmla="*/ 60 w 101"/>
                <a:gd name="T75" fmla="*/ 61 h 103"/>
                <a:gd name="T76" fmla="*/ 122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99" y="43"/>
                  </a:lnTo>
                  <a:lnTo>
                    <a:pt x="97" y="32"/>
                  </a:lnTo>
                  <a:lnTo>
                    <a:pt x="93" y="23"/>
                  </a:lnTo>
                  <a:lnTo>
                    <a:pt x="86" y="15"/>
                  </a:lnTo>
                  <a:lnTo>
                    <a:pt x="80" y="8"/>
                  </a:lnTo>
                  <a:lnTo>
                    <a:pt x="71" y="4"/>
                  </a:lnTo>
                  <a:lnTo>
                    <a:pt x="60" y="2"/>
                  </a:lnTo>
                  <a:lnTo>
                    <a:pt x="50" y="0"/>
                  </a:lnTo>
                  <a:lnTo>
                    <a:pt x="39" y="2"/>
                  </a:lnTo>
                  <a:lnTo>
                    <a:pt x="30" y="4"/>
                  </a:lnTo>
                  <a:lnTo>
                    <a:pt x="22" y="8"/>
                  </a:lnTo>
                  <a:lnTo>
                    <a:pt x="15" y="15"/>
                  </a:lnTo>
                  <a:lnTo>
                    <a:pt x="9" y="23"/>
                  </a:lnTo>
                  <a:lnTo>
                    <a:pt x="4" y="32"/>
                  </a:lnTo>
                  <a:lnTo>
                    <a:pt x="0" y="43"/>
                  </a:lnTo>
                  <a:lnTo>
                    <a:pt x="0" y="51"/>
                  </a:lnTo>
                  <a:lnTo>
                    <a:pt x="0" y="62"/>
                  </a:lnTo>
                  <a:lnTo>
                    <a:pt x="4" y="71"/>
                  </a:lnTo>
                  <a:lnTo>
                    <a:pt x="9" y="79"/>
                  </a:lnTo>
                  <a:lnTo>
                    <a:pt x="15" y="88"/>
                  </a:lnTo>
                  <a:lnTo>
                    <a:pt x="22" y="94"/>
                  </a:lnTo>
                  <a:lnTo>
                    <a:pt x="30" y="99"/>
                  </a:lnTo>
                  <a:lnTo>
                    <a:pt x="39" y="101"/>
                  </a:lnTo>
                  <a:lnTo>
                    <a:pt x="50" y="103"/>
                  </a:lnTo>
                  <a:lnTo>
                    <a:pt x="60" y="101"/>
                  </a:lnTo>
                  <a:lnTo>
                    <a:pt x="71" y="99"/>
                  </a:lnTo>
                  <a:lnTo>
                    <a:pt x="80" y="94"/>
                  </a:lnTo>
                  <a:lnTo>
                    <a:pt x="86" y="88"/>
                  </a:lnTo>
                  <a:lnTo>
                    <a:pt x="93" y="79"/>
                  </a:lnTo>
                  <a:lnTo>
                    <a:pt x="97" y="71"/>
                  </a:lnTo>
                  <a:lnTo>
                    <a:pt x="99" y="62"/>
                  </a:lnTo>
                  <a:lnTo>
                    <a:pt x="101" y="51"/>
                  </a:lnTo>
                  <a:lnTo>
                    <a:pt x="50"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3" name="Freeform 799"/>
            <p:cNvSpPr>
              <a:spLocks/>
            </p:cNvSpPr>
            <p:nvPr/>
          </p:nvSpPr>
          <p:spPr bwMode="auto">
            <a:xfrm>
              <a:off x="2489" y="3666"/>
              <a:ext cx="114" cy="113"/>
            </a:xfrm>
            <a:custGeom>
              <a:avLst/>
              <a:gdLst>
                <a:gd name="T0" fmla="*/ 125 w 104"/>
                <a:gd name="T1" fmla="*/ 63 h 103"/>
                <a:gd name="T2" fmla="*/ 125 w 104"/>
                <a:gd name="T3" fmla="*/ 63 h 103"/>
                <a:gd name="T4" fmla="*/ 123 w 104"/>
                <a:gd name="T5" fmla="*/ 49 h 103"/>
                <a:gd name="T6" fmla="*/ 121 w 104"/>
                <a:gd name="T7" fmla="*/ 38 h 103"/>
                <a:gd name="T8" fmla="*/ 114 w 104"/>
                <a:gd name="T9" fmla="*/ 29 h 103"/>
                <a:gd name="T10" fmla="*/ 107 w 104"/>
                <a:gd name="T11" fmla="*/ 18 h 103"/>
                <a:gd name="T12" fmla="*/ 96 w 104"/>
                <a:gd name="T13" fmla="*/ 10 h 103"/>
                <a:gd name="T14" fmla="*/ 87 w 104"/>
                <a:gd name="T15" fmla="*/ 4 h 103"/>
                <a:gd name="T16" fmla="*/ 76 w 104"/>
                <a:gd name="T17" fmla="*/ 2 h 103"/>
                <a:gd name="T18" fmla="*/ 62 w 104"/>
                <a:gd name="T19" fmla="*/ 0 h 103"/>
                <a:gd name="T20" fmla="*/ 62 w 104"/>
                <a:gd name="T21" fmla="*/ 0 h 103"/>
                <a:gd name="T22" fmla="*/ 49 w 104"/>
                <a:gd name="T23" fmla="*/ 2 h 103"/>
                <a:gd name="T24" fmla="*/ 39 w 104"/>
                <a:gd name="T25" fmla="*/ 4 h 103"/>
                <a:gd name="T26" fmla="*/ 29 w 104"/>
                <a:gd name="T27" fmla="*/ 10 h 103"/>
                <a:gd name="T28" fmla="*/ 20 w 104"/>
                <a:gd name="T29" fmla="*/ 18 h 103"/>
                <a:gd name="T30" fmla="*/ 11 w 104"/>
                <a:gd name="T31" fmla="*/ 29 h 103"/>
                <a:gd name="T32" fmla="*/ 5 w 104"/>
                <a:gd name="T33" fmla="*/ 38 h 103"/>
                <a:gd name="T34" fmla="*/ 3 w 104"/>
                <a:gd name="T35" fmla="*/ 49 h 103"/>
                <a:gd name="T36" fmla="*/ 0 w 104"/>
                <a:gd name="T37" fmla="*/ 63 h 103"/>
                <a:gd name="T38" fmla="*/ 0 w 104"/>
                <a:gd name="T39" fmla="*/ 63 h 103"/>
                <a:gd name="T40" fmla="*/ 3 w 104"/>
                <a:gd name="T41" fmla="*/ 75 h 103"/>
                <a:gd name="T42" fmla="*/ 5 w 104"/>
                <a:gd name="T43" fmla="*/ 86 h 103"/>
                <a:gd name="T44" fmla="*/ 11 w 104"/>
                <a:gd name="T45" fmla="*/ 97 h 103"/>
                <a:gd name="T46" fmla="*/ 20 w 104"/>
                <a:gd name="T47" fmla="*/ 106 h 103"/>
                <a:gd name="T48" fmla="*/ 29 w 104"/>
                <a:gd name="T49" fmla="*/ 114 h 103"/>
                <a:gd name="T50" fmla="*/ 39 w 104"/>
                <a:gd name="T51" fmla="*/ 120 h 103"/>
                <a:gd name="T52" fmla="*/ 49 w 104"/>
                <a:gd name="T53" fmla="*/ 122 h 103"/>
                <a:gd name="T54" fmla="*/ 62 w 104"/>
                <a:gd name="T55" fmla="*/ 124 h 103"/>
                <a:gd name="T56" fmla="*/ 62 w 104"/>
                <a:gd name="T57" fmla="*/ 124 h 103"/>
                <a:gd name="T58" fmla="*/ 76 w 104"/>
                <a:gd name="T59" fmla="*/ 122 h 103"/>
                <a:gd name="T60" fmla="*/ 87 w 104"/>
                <a:gd name="T61" fmla="*/ 120 h 103"/>
                <a:gd name="T62" fmla="*/ 96 w 104"/>
                <a:gd name="T63" fmla="*/ 114 h 103"/>
                <a:gd name="T64" fmla="*/ 107 w 104"/>
                <a:gd name="T65" fmla="*/ 106 h 103"/>
                <a:gd name="T66" fmla="*/ 114 w 104"/>
                <a:gd name="T67" fmla="*/ 97 h 103"/>
                <a:gd name="T68" fmla="*/ 121 w 104"/>
                <a:gd name="T69" fmla="*/ 86 h 103"/>
                <a:gd name="T70" fmla="*/ 123 w 104"/>
                <a:gd name="T71" fmla="*/ 75 h 103"/>
                <a:gd name="T72" fmla="*/ 125 w 104"/>
                <a:gd name="T73" fmla="*/ 63 h 103"/>
                <a:gd name="T74" fmla="*/ 62 w 104"/>
                <a:gd name="T75" fmla="*/ 63 h 103"/>
                <a:gd name="T76" fmla="*/ 125 w 104"/>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2"/>
                  </a:moveTo>
                  <a:lnTo>
                    <a:pt x="104" y="52"/>
                  </a:lnTo>
                  <a:lnTo>
                    <a:pt x="102" y="41"/>
                  </a:lnTo>
                  <a:lnTo>
                    <a:pt x="100" y="32"/>
                  </a:lnTo>
                  <a:lnTo>
                    <a:pt x="95" y="24"/>
                  </a:lnTo>
                  <a:lnTo>
                    <a:pt x="89" y="15"/>
                  </a:lnTo>
                  <a:lnTo>
                    <a:pt x="80" y="8"/>
                  </a:lnTo>
                  <a:lnTo>
                    <a:pt x="72" y="4"/>
                  </a:lnTo>
                  <a:lnTo>
                    <a:pt x="63" y="2"/>
                  </a:lnTo>
                  <a:lnTo>
                    <a:pt x="52" y="0"/>
                  </a:lnTo>
                  <a:lnTo>
                    <a:pt x="41" y="2"/>
                  </a:lnTo>
                  <a:lnTo>
                    <a:pt x="33" y="4"/>
                  </a:lnTo>
                  <a:lnTo>
                    <a:pt x="24" y="8"/>
                  </a:lnTo>
                  <a:lnTo>
                    <a:pt x="16" y="15"/>
                  </a:lnTo>
                  <a:lnTo>
                    <a:pt x="9" y="24"/>
                  </a:lnTo>
                  <a:lnTo>
                    <a:pt x="5" y="32"/>
                  </a:lnTo>
                  <a:lnTo>
                    <a:pt x="3" y="41"/>
                  </a:lnTo>
                  <a:lnTo>
                    <a:pt x="0" y="52"/>
                  </a:lnTo>
                  <a:lnTo>
                    <a:pt x="3" y="62"/>
                  </a:lnTo>
                  <a:lnTo>
                    <a:pt x="5" y="71"/>
                  </a:lnTo>
                  <a:lnTo>
                    <a:pt x="9" y="80"/>
                  </a:lnTo>
                  <a:lnTo>
                    <a:pt x="16" y="88"/>
                  </a:lnTo>
                  <a:lnTo>
                    <a:pt x="24" y="95"/>
                  </a:lnTo>
                  <a:lnTo>
                    <a:pt x="33" y="99"/>
                  </a:lnTo>
                  <a:lnTo>
                    <a:pt x="41" y="101"/>
                  </a:lnTo>
                  <a:lnTo>
                    <a:pt x="52" y="103"/>
                  </a:lnTo>
                  <a:lnTo>
                    <a:pt x="63" y="101"/>
                  </a:lnTo>
                  <a:lnTo>
                    <a:pt x="72" y="99"/>
                  </a:lnTo>
                  <a:lnTo>
                    <a:pt x="80" y="95"/>
                  </a:lnTo>
                  <a:lnTo>
                    <a:pt x="89" y="88"/>
                  </a:lnTo>
                  <a:lnTo>
                    <a:pt x="95" y="80"/>
                  </a:lnTo>
                  <a:lnTo>
                    <a:pt x="100" y="71"/>
                  </a:lnTo>
                  <a:lnTo>
                    <a:pt x="102" y="62"/>
                  </a:lnTo>
                  <a:lnTo>
                    <a:pt x="104" y="52"/>
                  </a:lnTo>
                  <a:lnTo>
                    <a:pt x="52" y="52"/>
                  </a:lnTo>
                  <a:lnTo>
                    <a:pt x="104" y="52"/>
                  </a:lnTo>
                  <a:close/>
                </a:path>
              </a:pathLst>
            </a:custGeom>
            <a:solidFill>
              <a:srgbClr val="62D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4" name="Freeform 800"/>
            <p:cNvSpPr>
              <a:spLocks/>
            </p:cNvSpPr>
            <p:nvPr/>
          </p:nvSpPr>
          <p:spPr bwMode="auto">
            <a:xfrm>
              <a:off x="2489" y="3666"/>
              <a:ext cx="114" cy="113"/>
            </a:xfrm>
            <a:custGeom>
              <a:avLst/>
              <a:gdLst>
                <a:gd name="T0" fmla="*/ 125 w 104"/>
                <a:gd name="T1" fmla="*/ 63 h 103"/>
                <a:gd name="T2" fmla="*/ 125 w 104"/>
                <a:gd name="T3" fmla="*/ 63 h 103"/>
                <a:gd name="T4" fmla="*/ 123 w 104"/>
                <a:gd name="T5" fmla="*/ 49 h 103"/>
                <a:gd name="T6" fmla="*/ 121 w 104"/>
                <a:gd name="T7" fmla="*/ 38 h 103"/>
                <a:gd name="T8" fmla="*/ 114 w 104"/>
                <a:gd name="T9" fmla="*/ 29 h 103"/>
                <a:gd name="T10" fmla="*/ 107 w 104"/>
                <a:gd name="T11" fmla="*/ 18 h 103"/>
                <a:gd name="T12" fmla="*/ 96 w 104"/>
                <a:gd name="T13" fmla="*/ 10 h 103"/>
                <a:gd name="T14" fmla="*/ 87 w 104"/>
                <a:gd name="T15" fmla="*/ 4 h 103"/>
                <a:gd name="T16" fmla="*/ 76 w 104"/>
                <a:gd name="T17" fmla="*/ 2 h 103"/>
                <a:gd name="T18" fmla="*/ 62 w 104"/>
                <a:gd name="T19" fmla="*/ 0 h 103"/>
                <a:gd name="T20" fmla="*/ 62 w 104"/>
                <a:gd name="T21" fmla="*/ 0 h 103"/>
                <a:gd name="T22" fmla="*/ 49 w 104"/>
                <a:gd name="T23" fmla="*/ 2 h 103"/>
                <a:gd name="T24" fmla="*/ 39 w 104"/>
                <a:gd name="T25" fmla="*/ 4 h 103"/>
                <a:gd name="T26" fmla="*/ 29 w 104"/>
                <a:gd name="T27" fmla="*/ 10 h 103"/>
                <a:gd name="T28" fmla="*/ 20 w 104"/>
                <a:gd name="T29" fmla="*/ 18 h 103"/>
                <a:gd name="T30" fmla="*/ 11 w 104"/>
                <a:gd name="T31" fmla="*/ 29 h 103"/>
                <a:gd name="T32" fmla="*/ 5 w 104"/>
                <a:gd name="T33" fmla="*/ 38 h 103"/>
                <a:gd name="T34" fmla="*/ 3 w 104"/>
                <a:gd name="T35" fmla="*/ 49 h 103"/>
                <a:gd name="T36" fmla="*/ 0 w 104"/>
                <a:gd name="T37" fmla="*/ 63 h 103"/>
                <a:gd name="T38" fmla="*/ 0 w 104"/>
                <a:gd name="T39" fmla="*/ 63 h 103"/>
                <a:gd name="T40" fmla="*/ 3 w 104"/>
                <a:gd name="T41" fmla="*/ 75 h 103"/>
                <a:gd name="T42" fmla="*/ 5 w 104"/>
                <a:gd name="T43" fmla="*/ 86 h 103"/>
                <a:gd name="T44" fmla="*/ 11 w 104"/>
                <a:gd name="T45" fmla="*/ 97 h 103"/>
                <a:gd name="T46" fmla="*/ 20 w 104"/>
                <a:gd name="T47" fmla="*/ 106 h 103"/>
                <a:gd name="T48" fmla="*/ 29 w 104"/>
                <a:gd name="T49" fmla="*/ 114 h 103"/>
                <a:gd name="T50" fmla="*/ 39 w 104"/>
                <a:gd name="T51" fmla="*/ 120 h 103"/>
                <a:gd name="T52" fmla="*/ 49 w 104"/>
                <a:gd name="T53" fmla="*/ 122 h 103"/>
                <a:gd name="T54" fmla="*/ 62 w 104"/>
                <a:gd name="T55" fmla="*/ 124 h 103"/>
                <a:gd name="T56" fmla="*/ 62 w 104"/>
                <a:gd name="T57" fmla="*/ 124 h 103"/>
                <a:gd name="T58" fmla="*/ 76 w 104"/>
                <a:gd name="T59" fmla="*/ 122 h 103"/>
                <a:gd name="T60" fmla="*/ 87 w 104"/>
                <a:gd name="T61" fmla="*/ 120 h 103"/>
                <a:gd name="T62" fmla="*/ 96 w 104"/>
                <a:gd name="T63" fmla="*/ 114 h 103"/>
                <a:gd name="T64" fmla="*/ 107 w 104"/>
                <a:gd name="T65" fmla="*/ 106 h 103"/>
                <a:gd name="T66" fmla="*/ 114 w 104"/>
                <a:gd name="T67" fmla="*/ 97 h 103"/>
                <a:gd name="T68" fmla="*/ 121 w 104"/>
                <a:gd name="T69" fmla="*/ 86 h 103"/>
                <a:gd name="T70" fmla="*/ 123 w 104"/>
                <a:gd name="T71" fmla="*/ 75 h 103"/>
                <a:gd name="T72" fmla="*/ 125 w 104"/>
                <a:gd name="T73" fmla="*/ 63 h 103"/>
                <a:gd name="T74" fmla="*/ 62 w 104"/>
                <a:gd name="T75" fmla="*/ 63 h 103"/>
                <a:gd name="T76" fmla="*/ 125 w 104"/>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2"/>
                  </a:moveTo>
                  <a:lnTo>
                    <a:pt x="104" y="52"/>
                  </a:lnTo>
                  <a:lnTo>
                    <a:pt x="102" y="41"/>
                  </a:lnTo>
                  <a:lnTo>
                    <a:pt x="100" y="32"/>
                  </a:lnTo>
                  <a:lnTo>
                    <a:pt x="95" y="24"/>
                  </a:lnTo>
                  <a:lnTo>
                    <a:pt x="89" y="15"/>
                  </a:lnTo>
                  <a:lnTo>
                    <a:pt x="80" y="8"/>
                  </a:lnTo>
                  <a:lnTo>
                    <a:pt x="72" y="4"/>
                  </a:lnTo>
                  <a:lnTo>
                    <a:pt x="63" y="2"/>
                  </a:lnTo>
                  <a:lnTo>
                    <a:pt x="52" y="0"/>
                  </a:lnTo>
                  <a:lnTo>
                    <a:pt x="41" y="2"/>
                  </a:lnTo>
                  <a:lnTo>
                    <a:pt x="33" y="4"/>
                  </a:lnTo>
                  <a:lnTo>
                    <a:pt x="24" y="8"/>
                  </a:lnTo>
                  <a:lnTo>
                    <a:pt x="16" y="15"/>
                  </a:lnTo>
                  <a:lnTo>
                    <a:pt x="9" y="24"/>
                  </a:lnTo>
                  <a:lnTo>
                    <a:pt x="5" y="32"/>
                  </a:lnTo>
                  <a:lnTo>
                    <a:pt x="3" y="41"/>
                  </a:lnTo>
                  <a:lnTo>
                    <a:pt x="0" y="52"/>
                  </a:lnTo>
                  <a:lnTo>
                    <a:pt x="3" y="62"/>
                  </a:lnTo>
                  <a:lnTo>
                    <a:pt x="5" y="71"/>
                  </a:lnTo>
                  <a:lnTo>
                    <a:pt x="9" y="80"/>
                  </a:lnTo>
                  <a:lnTo>
                    <a:pt x="16" y="88"/>
                  </a:lnTo>
                  <a:lnTo>
                    <a:pt x="24" y="95"/>
                  </a:lnTo>
                  <a:lnTo>
                    <a:pt x="33" y="99"/>
                  </a:lnTo>
                  <a:lnTo>
                    <a:pt x="41" y="101"/>
                  </a:lnTo>
                  <a:lnTo>
                    <a:pt x="52" y="103"/>
                  </a:lnTo>
                  <a:lnTo>
                    <a:pt x="63" y="101"/>
                  </a:lnTo>
                  <a:lnTo>
                    <a:pt x="72" y="99"/>
                  </a:lnTo>
                  <a:lnTo>
                    <a:pt x="80" y="95"/>
                  </a:lnTo>
                  <a:lnTo>
                    <a:pt x="89" y="88"/>
                  </a:lnTo>
                  <a:lnTo>
                    <a:pt x="95" y="80"/>
                  </a:lnTo>
                  <a:lnTo>
                    <a:pt x="100" y="71"/>
                  </a:lnTo>
                  <a:lnTo>
                    <a:pt x="102" y="62"/>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5" name="Freeform 801"/>
            <p:cNvSpPr>
              <a:spLocks/>
            </p:cNvSpPr>
            <p:nvPr/>
          </p:nvSpPr>
          <p:spPr bwMode="auto">
            <a:xfrm>
              <a:off x="2338" y="3675"/>
              <a:ext cx="114" cy="114"/>
            </a:xfrm>
            <a:custGeom>
              <a:avLst/>
              <a:gdLst>
                <a:gd name="T0" fmla="*/ 125 w 104"/>
                <a:gd name="T1" fmla="*/ 62 h 104"/>
                <a:gd name="T2" fmla="*/ 125 w 104"/>
                <a:gd name="T3" fmla="*/ 62 h 104"/>
                <a:gd name="T4" fmla="*/ 123 w 104"/>
                <a:gd name="T5" fmla="*/ 53 h 104"/>
                <a:gd name="T6" fmla="*/ 121 w 104"/>
                <a:gd name="T7" fmla="*/ 39 h 104"/>
                <a:gd name="T8" fmla="*/ 114 w 104"/>
                <a:gd name="T9" fmla="*/ 29 h 104"/>
                <a:gd name="T10" fmla="*/ 107 w 104"/>
                <a:gd name="T11" fmla="*/ 20 h 104"/>
                <a:gd name="T12" fmla="*/ 96 w 104"/>
                <a:gd name="T13" fmla="*/ 11 h 104"/>
                <a:gd name="T14" fmla="*/ 86 w 104"/>
                <a:gd name="T15" fmla="*/ 5 h 104"/>
                <a:gd name="T16" fmla="*/ 76 w 104"/>
                <a:gd name="T17" fmla="*/ 3 h 104"/>
                <a:gd name="T18" fmla="*/ 62 w 104"/>
                <a:gd name="T19" fmla="*/ 0 h 104"/>
                <a:gd name="T20" fmla="*/ 62 w 104"/>
                <a:gd name="T21" fmla="*/ 0 h 104"/>
                <a:gd name="T22" fmla="*/ 49 w 104"/>
                <a:gd name="T23" fmla="*/ 3 h 104"/>
                <a:gd name="T24" fmla="*/ 39 w 104"/>
                <a:gd name="T25" fmla="*/ 5 h 104"/>
                <a:gd name="T26" fmla="*/ 29 w 104"/>
                <a:gd name="T27" fmla="*/ 11 h 104"/>
                <a:gd name="T28" fmla="*/ 18 w 104"/>
                <a:gd name="T29" fmla="*/ 20 h 104"/>
                <a:gd name="T30" fmla="*/ 11 w 104"/>
                <a:gd name="T31" fmla="*/ 29 h 104"/>
                <a:gd name="T32" fmla="*/ 5 w 104"/>
                <a:gd name="T33" fmla="*/ 39 h 104"/>
                <a:gd name="T34" fmla="*/ 2 w 104"/>
                <a:gd name="T35" fmla="*/ 53 h 104"/>
                <a:gd name="T36" fmla="*/ 0 w 104"/>
                <a:gd name="T37" fmla="*/ 62 h 104"/>
                <a:gd name="T38" fmla="*/ 0 w 104"/>
                <a:gd name="T39" fmla="*/ 62 h 104"/>
                <a:gd name="T40" fmla="*/ 2 w 104"/>
                <a:gd name="T41" fmla="*/ 76 h 104"/>
                <a:gd name="T42" fmla="*/ 5 w 104"/>
                <a:gd name="T43" fmla="*/ 87 h 104"/>
                <a:gd name="T44" fmla="*/ 11 w 104"/>
                <a:gd name="T45" fmla="*/ 96 h 104"/>
                <a:gd name="T46" fmla="*/ 18 w 104"/>
                <a:gd name="T47" fmla="*/ 107 h 104"/>
                <a:gd name="T48" fmla="*/ 29 w 104"/>
                <a:gd name="T49" fmla="*/ 114 h 104"/>
                <a:gd name="T50" fmla="*/ 39 w 104"/>
                <a:gd name="T51" fmla="*/ 121 h 104"/>
                <a:gd name="T52" fmla="*/ 49 w 104"/>
                <a:gd name="T53" fmla="*/ 123 h 104"/>
                <a:gd name="T54" fmla="*/ 62 w 104"/>
                <a:gd name="T55" fmla="*/ 125 h 104"/>
                <a:gd name="T56" fmla="*/ 62 w 104"/>
                <a:gd name="T57" fmla="*/ 125 h 104"/>
                <a:gd name="T58" fmla="*/ 76 w 104"/>
                <a:gd name="T59" fmla="*/ 123 h 104"/>
                <a:gd name="T60" fmla="*/ 86 w 104"/>
                <a:gd name="T61" fmla="*/ 121 h 104"/>
                <a:gd name="T62" fmla="*/ 96 w 104"/>
                <a:gd name="T63" fmla="*/ 114 h 104"/>
                <a:gd name="T64" fmla="*/ 107 w 104"/>
                <a:gd name="T65" fmla="*/ 107 h 104"/>
                <a:gd name="T66" fmla="*/ 114 w 104"/>
                <a:gd name="T67" fmla="*/ 96 h 104"/>
                <a:gd name="T68" fmla="*/ 121 w 104"/>
                <a:gd name="T69" fmla="*/ 87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4"/>
                  </a:lnTo>
                  <a:lnTo>
                    <a:pt x="100" y="33"/>
                  </a:lnTo>
                  <a:lnTo>
                    <a:pt x="95" y="24"/>
                  </a:lnTo>
                  <a:lnTo>
                    <a:pt x="89" y="16"/>
                  </a:lnTo>
                  <a:lnTo>
                    <a:pt x="80" y="9"/>
                  </a:lnTo>
                  <a:lnTo>
                    <a:pt x="71" y="5"/>
                  </a:lnTo>
                  <a:lnTo>
                    <a:pt x="63" y="3"/>
                  </a:lnTo>
                  <a:lnTo>
                    <a:pt x="52" y="0"/>
                  </a:lnTo>
                  <a:lnTo>
                    <a:pt x="41" y="3"/>
                  </a:lnTo>
                  <a:lnTo>
                    <a:pt x="33" y="5"/>
                  </a:lnTo>
                  <a:lnTo>
                    <a:pt x="24" y="9"/>
                  </a:lnTo>
                  <a:lnTo>
                    <a:pt x="15" y="16"/>
                  </a:lnTo>
                  <a:lnTo>
                    <a:pt x="9" y="24"/>
                  </a:lnTo>
                  <a:lnTo>
                    <a:pt x="5" y="33"/>
                  </a:lnTo>
                  <a:lnTo>
                    <a:pt x="2" y="44"/>
                  </a:lnTo>
                  <a:lnTo>
                    <a:pt x="0" y="52"/>
                  </a:lnTo>
                  <a:lnTo>
                    <a:pt x="2" y="63"/>
                  </a:lnTo>
                  <a:lnTo>
                    <a:pt x="5" y="72"/>
                  </a:lnTo>
                  <a:lnTo>
                    <a:pt x="9" y="80"/>
                  </a:lnTo>
                  <a:lnTo>
                    <a:pt x="15" y="89"/>
                  </a:lnTo>
                  <a:lnTo>
                    <a:pt x="24" y="95"/>
                  </a:lnTo>
                  <a:lnTo>
                    <a:pt x="33" y="100"/>
                  </a:lnTo>
                  <a:lnTo>
                    <a:pt x="41" y="102"/>
                  </a:lnTo>
                  <a:lnTo>
                    <a:pt x="52" y="104"/>
                  </a:lnTo>
                  <a:lnTo>
                    <a:pt x="63" y="102"/>
                  </a:lnTo>
                  <a:lnTo>
                    <a:pt x="71" y="100"/>
                  </a:lnTo>
                  <a:lnTo>
                    <a:pt x="80" y="95"/>
                  </a:lnTo>
                  <a:lnTo>
                    <a:pt x="89" y="89"/>
                  </a:lnTo>
                  <a:lnTo>
                    <a:pt x="95" y="80"/>
                  </a:lnTo>
                  <a:lnTo>
                    <a:pt x="100" y="72"/>
                  </a:lnTo>
                  <a:lnTo>
                    <a:pt x="102" y="63"/>
                  </a:lnTo>
                  <a:lnTo>
                    <a:pt x="104" y="52"/>
                  </a:lnTo>
                  <a:lnTo>
                    <a:pt x="52" y="52"/>
                  </a:lnTo>
                  <a:lnTo>
                    <a:pt x="104" y="52"/>
                  </a:lnTo>
                  <a:close/>
                </a:path>
              </a:pathLst>
            </a:custGeom>
            <a:solidFill>
              <a:srgbClr val="62D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6" name="Freeform 802"/>
            <p:cNvSpPr>
              <a:spLocks/>
            </p:cNvSpPr>
            <p:nvPr/>
          </p:nvSpPr>
          <p:spPr bwMode="auto">
            <a:xfrm>
              <a:off x="2338" y="3675"/>
              <a:ext cx="114" cy="114"/>
            </a:xfrm>
            <a:custGeom>
              <a:avLst/>
              <a:gdLst>
                <a:gd name="T0" fmla="*/ 125 w 104"/>
                <a:gd name="T1" fmla="*/ 62 h 104"/>
                <a:gd name="T2" fmla="*/ 125 w 104"/>
                <a:gd name="T3" fmla="*/ 62 h 104"/>
                <a:gd name="T4" fmla="*/ 123 w 104"/>
                <a:gd name="T5" fmla="*/ 53 h 104"/>
                <a:gd name="T6" fmla="*/ 121 w 104"/>
                <a:gd name="T7" fmla="*/ 39 h 104"/>
                <a:gd name="T8" fmla="*/ 114 w 104"/>
                <a:gd name="T9" fmla="*/ 29 h 104"/>
                <a:gd name="T10" fmla="*/ 107 w 104"/>
                <a:gd name="T11" fmla="*/ 20 h 104"/>
                <a:gd name="T12" fmla="*/ 96 w 104"/>
                <a:gd name="T13" fmla="*/ 11 h 104"/>
                <a:gd name="T14" fmla="*/ 86 w 104"/>
                <a:gd name="T15" fmla="*/ 5 h 104"/>
                <a:gd name="T16" fmla="*/ 76 w 104"/>
                <a:gd name="T17" fmla="*/ 3 h 104"/>
                <a:gd name="T18" fmla="*/ 62 w 104"/>
                <a:gd name="T19" fmla="*/ 0 h 104"/>
                <a:gd name="T20" fmla="*/ 62 w 104"/>
                <a:gd name="T21" fmla="*/ 0 h 104"/>
                <a:gd name="T22" fmla="*/ 49 w 104"/>
                <a:gd name="T23" fmla="*/ 3 h 104"/>
                <a:gd name="T24" fmla="*/ 39 w 104"/>
                <a:gd name="T25" fmla="*/ 5 h 104"/>
                <a:gd name="T26" fmla="*/ 29 w 104"/>
                <a:gd name="T27" fmla="*/ 11 h 104"/>
                <a:gd name="T28" fmla="*/ 18 w 104"/>
                <a:gd name="T29" fmla="*/ 20 h 104"/>
                <a:gd name="T30" fmla="*/ 11 w 104"/>
                <a:gd name="T31" fmla="*/ 29 h 104"/>
                <a:gd name="T32" fmla="*/ 5 w 104"/>
                <a:gd name="T33" fmla="*/ 39 h 104"/>
                <a:gd name="T34" fmla="*/ 2 w 104"/>
                <a:gd name="T35" fmla="*/ 53 h 104"/>
                <a:gd name="T36" fmla="*/ 0 w 104"/>
                <a:gd name="T37" fmla="*/ 62 h 104"/>
                <a:gd name="T38" fmla="*/ 0 w 104"/>
                <a:gd name="T39" fmla="*/ 62 h 104"/>
                <a:gd name="T40" fmla="*/ 2 w 104"/>
                <a:gd name="T41" fmla="*/ 76 h 104"/>
                <a:gd name="T42" fmla="*/ 5 w 104"/>
                <a:gd name="T43" fmla="*/ 87 h 104"/>
                <a:gd name="T44" fmla="*/ 11 w 104"/>
                <a:gd name="T45" fmla="*/ 96 h 104"/>
                <a:gd name="T46" fmla="*/ 18 w 104"/>
                <a:gd name="T47" fmla="*/ 107 h 104"/>
                <a:gd name="T48" fmla="*/ 29 w 104"/>
                <a:gd name="T49" fmla="*/ 114 h 104"/>
                <a:gd name="T50" fmla="*/ 39 w 104"/>
                <a:gd name="T51" fmla="*/ 121 h 104"/>
                <a:gd name="T52" fmla="*/ 49 w 104"/>
                <a:gd name="T53" fmla="*/ 123 h 104"/>
                <a:gd name="T54" fmla="*/ 62 w 104"/>
                <a:gd name="T55" fmla="*/ 125 h 104"/>
                <a:gd name="T56" fmla="*/ 62 w 104"/>
                <a:gd name="T57" fmla="*/ 125 h 104"/>
                <a:gd name="T58" fmla="*/ 76 w 104"/>
                <a:gd name="T59" fmla="*/ 123 h 104"/>
                <a:gd name="T60" fmla="*/ 86 w 104"/>
                <a:gd name="T61" fmla="*/ 121 h 104"/>
                <a:gd name="T62" fmla="*/ 96 w 104"/>
                <a:gd name="T63" fmla="*/ 114 h 104"/>
                <a:gd name="T64" fmla="*/ 107 w 104"/>
                <a:gd name="T65" fmla="*/ 107 h 104"/>
                <a:gd name="T66" fmla="*/ 114 w 104"/>
                <a:gd name="T67" fmla="*/ 96 h 104"/>
                <a:gd name="T68" fmla="*/ 121 w 104"/>
                <a:gd name="T69" fmla="*/ 87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4"/>
                  </a:lnTo>
                  <a:lnTo>
                    <a:pt x="100" y="33"/>
                  </a:lnTo>
                  <a:lnTo>
                    <a:pt x="95" y="24"/>
                  </a:lnTo>
                  <a:lnTo>
                    <a:pt x="89" y="16"/>
                  </a:lnTo>
                  <a:lnTo>
                    <a:pt x="80" y="9"/>
                  </a:lnTo>
                  <a:lnTo>
                    <a:pt x="71" y="5"/>
                  </a:lnTo>
                  <a:lnTo>
                    <a:pt x="63" y="3"/>
                  </a:lnTo>
                  <a:lnTo>
                    <a:pt x="52" y="0"/>
                  </a:lnTo>
                  <a:lnTo>
                    <a:pt x="41" y="3"/>
                  </a:lnTo>
                  <a:lnTo>
                    <a:pt x="33" y="5"/>
                  </a:lnTo>
                  <a:lnTo>
                    <a:pt x="24" y="9"/>
                  </a:lnTo>
                  <a:lnTo>
                    <a:pt x="15" y="16"/>
                  </a:lnTo>
                  <a:lnTo>
                    <a:pt x="9" y="24"/>
                  </a:lnTo>
                  <a:lnTo>
                    <a:pt x="5" y="33"/>
                  </a:lnTo>
                  <a:lnTo>
                    <a:pt x="2" y="44"/>
                  </a:lnTo>
                  <a:lnTo>
                    <a:pt x="0" y="52"/>
                  </a:lnTo>
                  <a:lnTo>
                    <a:pt x="2" y="63"/>
                  </a:lnTo>
                  <a:lnTo>
                    <a:pt x="5" y="72"/>
                  </a:lnTo>
                  <a:lnTo>
                    <a:pt x="9" y="80"/>
                  </a:lnTo>
                  <a:lnTo>
                    <a:pt x="15" y="89"/>
                  </a:lnTo>
                  <a:lnTo>
                    <a:pt x="24" y="95"/>
                  </a:lnTo>
                  <a:lnTo>
                    <a:pt x="33" y="100"/>
                  </a:lnTo>
                  <a:lnTo>
                    <a:pt x="41" y="102"/>
                  </a:lnTo>
                  <a:lnTo>
                    <a:pt x="52" y="104"/>
                  </a:lnTo>
                  <a:lnTo>
                    <a:pt x="63" y="102"/>
                  </a:lnTo>
                  <a:lnTo>
                    <a:pt x="71" y="100"/>
                  </a:lnTo>
                  <a:lnTo>
                    <a:pt x="80" y="95"/>
                  </a:lnTo>
                  <a:lnTo>
                    <a:pt x="89" y="89"/>
                  </a:lnTo>
                  <a:lnTo>
                    <a:pt x="95" y="80"/>
                  </a:lnTo>
                  <a:lnTo>
                    <a:pt x="100" y="72"/>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7" name="Freeform 803"/>
            <p:cNvSpPr>
              <a:spLocks/>
            </p:cNvSpPr>
            <p:nvPr/>
          </p:nvSpPr>
          <p:spPr bwMode="auto">
            <a:xfrm>
              <a:off x="3709" y="2911"/>
              <a:ext cx="114" cy="114"/>
            </a:xfrm>
            <a:custGeom>
              <a:avLst/>
              <a:gdLst>
                <a:gd name="T0" fmla="*/ 125 w 104"/>
                <a:gd name="T1" fmla="*/ 62 h 104"/>
                <a:gd name="T2" fmla="*/ 125 w 104"/>
                <a:gd name="T3" fmla="*/ 62 h 104"/>
                <a:gd name="T4" fmla="*/ 123 w 104"/>
                <a:gd name="T5" fmla="*/ 49 h 104"/>
                <a:gd name="T6" fmla="*/ 121 w 104"/>
                <a:gd name="T7" fmla="*/ 38 h 104"/>
                <a:gd name="T8" fmla="*/ 114 w 104"/>
                <a:gd name="T9" fmla="*/ 29 h 104"/>
                <a:gd name="T10" fmla="*/ 107 w 104"/>
                <a:gd name="T11" fmla="*/ 18 h 104"/>
                <a:gd name="T12" fmla="*/ 96 w 104"/>
                <a:gd name="T13" fmla="*/ 11 h 104"/>
                <a:gd name="T14" fmla="*/ 87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18 w 104"/>
                <a:gd name="T29" fmla="*/ 18 h 104"/>
                <a:gd name="T30" fmla="*/ 11 w 104"/>
                <a:gd name="T31" fmla="*/ 29 h 104"/>
                <a:gd name="T32" fmla="*/ 5 w 104"/>
                <a:gd name="T33" fmla="*/ 38 h 104"/>
                <a:gd name="T34" fmla="*/ 2 w 104"/>
                <a:gd name="T35" fmla="*/ 49 h 104"/>
                <a:gd name="T36" fmla="*/ 0 w 104"/>
                <a:gd name="T37" fmla="*/ 62 h 104"/>
                <a:gd name="T38" fmla="*/ 0 w 104"/>
                <a:gd name="T39" fmla="*/ 62 h 104"/>
                <a:gd name="T40" fmla="*/ 2 w 104"/>
                <a:gd name="T41" fmla="*/ 76 h 104"/>
                <a:gd name="T42" fmla="*/ 5 w 104"/>
                <a:gd name="T43" fmla="*/ 86 h 104"/>
                <a:gd name="T44" fmla="*/ 11 w 104"/>
                <a:gd name="T45" fmla="*/ 96 h 104"/>
                <a:gd name="T46" fmla="*/ 18 w 104"/>
                <a:gd name="T47" fmla="*/ 107 h 104"/>
                <a:gd name="T48" fmla="*/ 29 w 104"/>
                <a:gd name="T49" fmla="*/ 114 h 104"/>
                <a:gd name="T50" fmla="*/ 39 w 104"/>
                <a:gd name="T51" fmla="*/ 119 h 104"/>
                <a:gd name="T52" fmla="*/ 49 w 104"/>
                <a:gd name="T53" fmla="*/ 123 h 104"/>
                <a:gd name="T54" fmla="*/ 62 w 104"/>
                <a:gd name="T55" fmla="*/ 125 h 104"/>
                <a:gd name="T56" fmla="*/ 62 w 104"/>
                <a:gd name="T57" fmla="*/ 125 h 104"/>
                <a:gd name="T58" fmla="*/ 76 w 104"/>
                <a:gd name="T59" fmla="*/ 123 h 104"/>
                <a:gd name="T60" fmla="*/ 87 w 104"/>
                <a:gd name="T61" fmla="*/ 119 h 104"/>
                <a:gd name="T62" fmla="*/ 96 w 104"/>
                <a:gd name="T63" fmla="*/ 114 h 104"/>
                <a:gd name="T64" fmla="*/ 107 w 104"/>
                <a:gd name="T65" fmla="*/ 107 h 104"/>
                <a:gd name="T66" fmla="*/ 114 w 104"/>
                <a:gd name="T67" fmla="*/ 96 h 104"/>
                <a:gd name="T68" fmla="*/ 121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2"/>
                  </a:lnTo>
                  <a:lnTo>
                    <a:pt x="52" y="0"/>
                  </a:lnTo>
                  <a:lnTo>
                    <a:pt x="41" y="2"/>
                  </a:lnTo>
                  <a:lnTo>
                    <a:pt x="33" y="4"/>
                  </a:lnTo>
                  <a:lnTo>
                    <a:pt x="24" y="9"/>
                  </a:lnTo>
                  <a:lnTo>
                    <a:pt x="15" y="15"/>
                  </a:lnTo>
                  <a:lnTo>
                    <a:pt x="9" y="24"/>
                  </a:lnTo>
                  <a:lnTo>
                    <a:pt x="5" y="32"/>
                  </a:lnTo>
                  <a:lnTo>
                    <a:pt x="2" y="41"/>
                  </a:lnTo>
                  <a:lnTo>
                    <a:pt x="0" y="52"/>
                  </a:lnTo>
                  <a:lnTo>
                    <a:pt x="2" y="63"/>
                  </a:lnTo>
                  <a:lnTo>
                    <a:pt x="5" y="71"/>
                  </a:lnTo>
                  <a:lnTo>
                    <a:pt x="9" y="80"/>
                  </a:lnTo>
                  <a:lnTo>
                    <a:pt x="15" y="89"/>
                  </a:lnTo>
                  <a:lnTo>
                    <a:pt x="24" y="95"/>
                  </a:lnTo>
                  <a:lnTo>
                    <a:pt x="33" y="99"/>
                  </a:lnTo>
                  <a:lnTo>
                    <a:pt x="41" y="102"/>
                  </a:lnTo>
                  <a:lnTo>
                    <a:pt x="52" y="104"/>
                  </a:lnTo>
                  <a:lnTo>
                    <a:pt x="63" y="102"/>
                  </a:lnTo>
                  <a:lnTo>
                    <a:pt x="72" y="99"/>
                  </a:lnTo>
                  <a:lnTo>
                    <a:pt x="80" y="95"/>
                  </a:lnTo>
                  <a:lnTo>
                    <a:pt x="89" y="89"/>
                  </a:lnTo>
                  <a:lnTo>
                    <a:pt x="95" y="80"/>
                  </a:lnTo>
                  <a:lnTo>
                    <a:pt x="100" y="71"/>
                  </a:lnTo>
                  <a:lnTo>
                    <a:pt x="102" y="63"/>
                  </a:lnTo>
                  <a:lnTo>
                    <a:pt x="104" y="52"/>
                  </a:lnTo>
                  <a:lnTo>
                    <a:pt x="52" y="52"/>
                  </a:lnTo>
                  <a:lnTo>
                    <a:pt x="104" y="5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8" name="Freeform 804"/>
            <p:cNvSpPr>
              <a:spLocks/>
            </p:cNvSpPr>
            <p:nvPr/>
          </p:nvSpPr>
          <p:spPr bwMode="auto">
            <a:xfrm>
              <a:off x="3709" y="2911"/>
              <a:ext cx="114" cy="114"/>
            </a:xfrm>
            <a:custGeom>
              <a:avLst/>
              <a:gdLst>
                <a:gd name="T0" fmla="*/ 125 w 104"/>
                <a:gd name="T1" fmla="*/ 62 h 104"/>
                <a:gd name="T2" fmla="*/ 125 w 104"/>
                <a:gd name="T3" fmla="*/ 62 h 104"/>
                <a:gd name="T4" fmla="*/ 123 w 104"/>
                <a:gd name="T5" fmla="*/ 49 h 104"/>
                <a:gd name="T6" fmla="*/ 121 w 104"/>
                <a:gd name="T7" fmla="*/ 38 h 104"/>
                <a:gd name="T8" fmla="*/ 114 w 104"/>
                <a:gd name="T9" fmla="*/ 29 h 104"/>
                <a:gd name="T10" fmla="*/ 107 w 104"/>
                <a:gd name="T11" fmla="*/ 18 h 104"/>
                <a:gd name="T12" fmla="*/ 96 w 104"/>
                <a:gd name="T13" fmla="*/ 11 h 104"/>
                <a:gd name="T14" fmla="*/ 87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18 w 104"/>
                <a:gd name="T29" fmla="*/ 18 h 104"/>
                <a:gd name="T30" fmla="*/ 11 w 104"/>
                <a:gd name="T31" fmla="*/ 29 h 104"/>
                <a:gd name="T32" fmla="*/ 5 w 104"/>
                <a:gd name="T33" fmla="*/ 38 h 104"/>
                <a:gd name="T34" fmla="*/ 2 w 104"/>
                <a:gd name="T35" fmla="*/ 49 h 104"/>
                <a:gd name="T36" fmla="*/ 0 w 104"/>
                <a:gd name="T37" fmla="*/ 62 h 104"/>
                <a:gd name="T38" fmla="*/ 0 w 104"/>
                <a:gd name="T39" fmla="*/ 62 h 104"/>
                <a:gd name="T40" fmla="*/ 2 w 104"/>
                <a:gd name="T41" fmla="*/ 76 h 104"/>
                <a:gd name="T42" fmla="*/ 5 w 104"/>
                <a:gd name="T43" fmla="*/ 86 h 104"/>
                <a:gd name="T44" fmla="*/ 11 w 104"/>
                <a:gd name="T45" fmla="*/ 96 h 104"/>
                <a:gd name="T46" fmla="*/ 18 w 104"/>
                <a:gd name="T47" fmla="*/ 107 h 104"/>
                <a:gd name="T48" fmla="*/ 29 w 104"/>
                <a:gd name="T49" fmla="*/ 114 h 104"/>
                <a:gd name="T50" fmla="*/ 39 w 104"/>
                <a:gd name="T51" fmla="*/ 119 h 104"/>
                <a:gd name="T52" fmla="*/ 49 w 104"/>
                <a:gd name="T53" fmla="*/ 123 h 104"/>
                <a:gd name="T54" fmla="*/ 62 w 104"/>
                <a:gd name="T55" fmla="*/ 125 h 104"/>
                <a:gd name="T56" fmla="*/ 62 w 104"/>
                <a:gd name="T57" fmla="*/ 125 h 104"/>
                <a:gd name="T58" fmla="*/ 76 w 104"/>
                <a:gd name="T59" fmla="*/ 123 h 104"/>
                <a:gd name="T60" fmla="*/ 87 w 104"/>
                <a:gd name="T61" fmla="*/ 119 h 104"/>
                <a:gd name="T62" fmla="*/ 96 w 104"/>
                <a:gd name="T63" fmla="*/ 114 h 104"/>
                <a:gd name="T64" fmla="*/ 107 w 104"/>
                <a:gd name="T65" fmla="*/ 107 h 104"/>
                <a:gd name="T66" fmla="*/ 114 w 104"/>
                <a:gd name="T67" fmla="*/ 96 h 104"/>
                <a:gd name="T68" fmla="*/ 121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2"/>
                  </a:lnTo>
                  <a:lnTo>
                    <a:pt x="52" y="0"/>
                  </a:lnTo>
                  <a:lnTo>
                    <a:pt x="41" y="2"/>
                  </a:lnTo>
                  <a:lnTo>
                    <a:pt x="33" y="4"/>
                  </a:lnTo>
                  <a:lnTo>
                    <a:pt x="24" y="9"/>
                  </a:lnTo>
                  <a:lnTo>
                    <a:pt x="15" y="15"/>
                  </a:lnTo>
                  <a:lnTo>
                    <a:pt x="9" y="24"/>
                  </a:lnTo>
                  <a:lnTo>
                    <a:pt x="5" y="32"/>
                  </a:lnTo>
                  <a:lnTo>
                    <a:pt x="2" y="41"/>
                  </a:lnTo>
                  <a:lnTo>
                    <a:pt x="0" y="52"/>
                  </a:lnTo>
                  <a:lnTo>
                    <a:pt x="2" y="63"/>
                  </a:lnTo>
                  <a:lnTo>
                    <a:pt x="5" y="71"/>
                  </a:lnTo>
                  <a:lnTo>
                    <a:pt x="9" y="80"/>
                  </a:lnTo>
                  <a:lnTo>
                    <a:pt x="15" y="89"/>
                  </a:lnTo>
                  <a:lnTo>
                    <a:pt x="24" y="95"/>
                  </a:lnTo>
                  <a:lnTo>
                    <a:pt x="33" y="99"/>
                  </a:lnTo>
                  <a:lnTo>
                    <a:pt x="41" y="102"/>
                  </a:lnTo>
                  <a:lnTo>
                    <a:pt x="52" y="104"/>
                  </a:lnTo>
                  <a:lnTo>
                    <a:pt x="63" y="102"/>
                  </a:lnTo>
                  <a:lnTo>
                    <a:pt x="72" y="99"/>
                  </a:lnTo>
                  <a:lnTo>
                    <a:pt x="80" y="95"/>
                  </a:lnTo>
                  <a:lnTo>
                    <a:pt x="89" y="89"/>
                  </a:lnTo>
                  <a:lnTo>
                    <a:pt x="95" y="80"/>
                  </a:lnTo>
                  <a:lnTo>
                    <a:pt x="100"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9" name="Freeform 805"/>
            <p:cNvSpPr>
              <a:spLocks/>
            </p:cNvSpPr>
            <p:nvPr/>
          </p:nvSpPr>
          <p:spPr bwMode="auto">
            <a:xfrm>
              <a:off x="3290" y="3365"/>
              <a:ext cx="111" cy="110"/>
            </a:xfrm>
            <a:custGeom>
              <a:avLst/>
              <a:gdLst>
                <a:gd name="T0" fmla="*/ 121 w 102"/>
                <a:gd name="T1" fmla="*/ 58 h 101"/>
                <a:gd name="T2" fmla="*/ 121 w 102"/>
                <a:gd name="T3" fmla="*/ 58 h 101"/>
                <a:gd name="T4" fmla="*/ 121 w 102"/>
                <a:gd name="T5" fmla="*/ 45 h 101"/>
                <a:gd name="T6" fmla="*/ 115 w 102"/>
                <a:gd name="T7" fmla="*/ 36 h 101"/>
                <a:gd name="T8" fmla="*/ 110 w 102"/>
                <a:gd name="T9" fmla="*/ 25 h 101"/>
                <a:gd name="T10" fmla="*/ 102 w 102"/>
                <a:gd name="T11" fmla="*/ 17 h 101"/>
                <a:gd name="T12" fmla="*/ 95 w 102"/>
                <a:gd name="T13" fmla="*/ 10 h 101"/>
                <a:gd name="T14" fmla="*/ 84 w 102"/>
                <a:gd name="T15" fmla="*/ 2 h 101"/>
                <a:gd name="T16" fmla="*/ 72 w 102"/>
                <a:gd name="T17" fmla="*/ 0 h 101"/>
                <a:gd name="T18" fmla="*/ 62 w 102"/>
                <a:gd name="T19" fmla="*/ 0 h 101"/>
                <a:gd name="T20" fmla="*/ 62 w 102"/>
                <a:gd name="T21" fmla="*/ 0 h 101"/>
                <a:gd name="T22" fmla="*/ 49 w 102"/>
                <a:gd name="T23" fmla="*/ 0 h 101"/>
                <a:gd name="T24" fmla="*/ 36 w 102"/>
                <a:gd name="T25" fmla="*/ 2 h 101"/>
                <a:gd name="T26" fmla="*/ 26 w 102"/>
                <a:gd name="T27" fmla="*/ 10 h 101"/>
                <a:gd name="T28" fmla="*/ 17 w 102"/>
                <a:gd name="T29" fmla="*/ 17 h 101"/>
                <a:gd name="T30" fmla="*/ 11 w 102"/>
                <a:gd name="T31" fmla="*/ 25 h 101"/>
                <a:gd name="T32" fmla="*/ 4 w 102"/>
                <a:gd name="T33" fmla="*/ 36 h 101"/>
                <a:gd name="T34" fmla="*/ 2 w 102"/>
                <a:gd name="T35" fmla="*/ 45 h 101"/>
                <a:gd name="T36" fmla="*/ 0 w 102"/>
                <a:gd name="T37" fmla="*/ 58 h 101"/>
                <a:gd name="T38" fmla="*/ 0 w 102"/>
                <a:gd name="T39" fmla="*/ 58 h 101"/>
                <a:gd name="T40" fmla="*/ 2 w 102"/>
                <a:gd name="T41" fmla="*/ 71 h 101"/>
                <a:gd name="T42" fmla="*/ 4 w 102"/>
                <a:gd name="T43" fmla="*/ 82 h 101"/>
                <a:gd name="T44" fmla="*/ 11 w 102"/>
                <a:gd name="T45" fmla="*/ 94 h 101"/>
                <a:gd name="T46" fmla="*/ 17 w 102"/>
                <a:gd name="T47" fmla="*/ 102 h 101"/>
                <a:gd name="T48" fmla="*/ 26 w 102"/>
                <a:gd name="T49" fmla="*/ 109 h 101"/>
                <a:gd name="T50" fmla="*/ 36 w 102"/>
                <a:gd name="T51" fmla="*/ 115 h 101"/>
                <a:gd name="T52" fmla="*/ 49 w 102"/>
                <a:gd name="T53" fmla="*/ 120 h 101"/>
                <a:gd name="T54" fmla="*/ 62 w 102"/>
                <a:gd name="T55" fmla="*/ 120 h 101"/>
                <a:gd name="T56" fmla="*/ 62 w 102"/>
                <a:gd name="T57" fmla="*/ 120 h 101"/>
                <a:gd name="T58" fmla="*/ 72 w 102"/>
                <a:gd name="T59" fmla="*/ 120 h 101"/>
                <a:gd name="T60" fmla="*/ 84 w 102"/>
                <a:gd name="T61" fmla="*/ 115 h 101"/>
                <a:gd name="T62" fmla="*/ 95 w 102"/>
                <a:gd name="T63" fmla="*/ 109 h 101"/>
                <a:gd name="T64" fmla="*/ 102 w 102"/>
                <a:gd name="T65" fmla="*/ 102 h 101"/>
                <a:gd name="T66" fmla="*/ 110 w 102"/>
                <a:gd name="T67" fmla="*/ 94 h 101"/>
                <a:gd name="T68" fmla="*/ 115 w 102"/>
                <a:gd name="T69" fmla="*/ 82 h 101"/>
                <a:gd name="T70" fmla="*/ 121 w 102"/>
                <a:gd name="T71" fmla="*/ 71 h 101"/>
                <a:gd name="T72" fmla="*/ 121 w 102"/>
                <a:gd name="T73" fmla="*/ 58 h 101"/>
                <a:gd name="T74" fmla="*/ 62 w 102"/>
                <a:gd name="T75" fmla="*/ 58 h 101"/>
                <a:gd name="T76" fmla="*/ 121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38"/>
                  </a:lnTo>
                  <a:lnTo>
                    <a:pt x="97" y="30"/>
                  </a:lnTo>
                  <a:lnTo>
                    <a:pt x="93" y="21"/>
                  </a:lnTo>
                  <a:lnTo>
                    <a:pt x="86" y="15"/>
                  </a:lnTo>
                  <a:lnTo>
                    <a:pt x="80" y="8"/>
                  </a:lnTo>
                  <a:lnTo>
                    <a:pt x="71" y="2"/>
                  </a:lnTo>
                  <a:lnTo>
                    <a:pt x="61" y="0"/>
                  </a:lnTo>
                  <a:lnTo>
                    <a:pt x="52" y="0"/>
                  </a:lnTo>
                  <a:lnTo>
                    <a:pt x="41" y="0"/>
                  </a:lnTo>
                  <a:lnTo>
                    <a:pt x="30" y="2"/>
                  </a:lnTo>
                  <a:lnTo>
                    <a:pt x="22" y="8"/>
                  </a:lnTo>
                  <a:lnTo>
                    <a:pt x="15" y="15"/>
                  </a:lnTo>
                  <a:lnTo>
                    <a:pt x="9" y="21"/>
                  </a:lnTo>
                  <a:lnTo>
                    <a:pt x="4" y="30"/>
                  </a:lnTo>
                  <a:lnTo>
                    <a:pt x="2" y="38"/>
                  </a:lnTo>
                  <a:lnTo>
                    <a:pt x="0" y="49"/>
                  </a:lnTo>
                  <a:lnTo>
                    <a:pt x="2" y="60"/>
                  </a:lnTo>
                  <a:lnTo>
                    <a:pt x="4" y="69"/>
                  </a:lnTo>
                  <a:lnTo>
                    <a:pt x="9" y="79"/>
                  </a:lnTo>
                  <a:lnTo>
                    <a:pt x="15" y="86"/>
                  </a:lnTo>
                  <a:lnTo>
                    <a:pt x="22" y="92"/>
                  </a:lnTo>
                  <a:lnTo>
                    <a:pt x="30" y="97"/>
                  </a:lnTo>
                  <a:lnTo>
                    <a:pt x="41" y="101"/>
                  </a:lnTo>
                  <a:lnTo>
                    <a:pt x="52" y="101"/>
                  </a:lnTo>
                  <a:lnTo>
                    <a:pt x="61" y="101"/>
                  </a:lnTo>
                  <a:lnTo>
                    <a:pt x="71" y="97"/>
                  </a:lnTo>
                  <a:lnTo>
                    <a:pt x="80" y="92"/>
                  </a:lnTo>
                  <a:lnTo>
                    <a:pt x="86" y="86"/>
                  </a:lnTo>
                  <a:lnTo>
                    <a:pt x="93" y="79"/>
                  </a:lnTo>
                  <a:lnTo>
                    <a:pt x="97" y="69"/>
                  </a:lnTo>
                  <a:lnTo>
                    <a:pt x="102" y="60"/>
                  </a:lnTo>
                  <a:lnTo>
                    <a:pt x="102" y="49"/>
                  </a:lnTo>
                  <a:lnTo>
                    <a:pt x="52" y="49"/>
                  </a:lnTo>
                  <a:lnTo>
                    <a:pt x="102" y="49"/>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0" name="Freeform 806"/>
            <p:cNvSpPr>
              <a:spLocks/>
            </p:cNvSpPr>
            <p:nvPr/>
          </p:nvSpPr>
          <p:spPr bwMode="auto">
            <a:xfrm>
              <a:off x="3290" y="3365"/>
              <a:ext cx="111" cy="110"/>
            </a:xfrm>
            <a:custGeom>
              <a:avLst/>
              <a:gdLst>
                <a:gd name="T0" fmla="*/ 121 w 102"/>
                <a:gd name="T1" fmla="*/ 58 h 101"/>
                <a:gd name="T2" fmla="*/ 121 w 102"/>
                <a:gd name="T3" fmla="*/ 58 h 101"/>
                <a:gd name="T4" fmla="*/ 121 w 102"/>
                <a:gd name="T5" fmla="*/ 45 h 101"/>
                <a:gd name="T6" fmla="*/ 115 w 102"/>
                <a:gd name="T7" fmla="*/ 36 h 101"/>
                <a:gd name="T8" fmla="*/ 110 w 102"/>
                <a:gd name="T9" fmla="*/ 25 h 101"/>
                <a:gd name="T10" fmla="*/ 102 w 102"/>
                <a:gd name="T11" fmla="*/ 17 h 101"/>
                <a:gd name="T12" fmla="*/ 95 w 102"/>
                <a:gd name="T13" fmla="*/ 10 h 101"/>
                <a:gd name="T14" fmla="*/ 84 w 102"/>
                <a:gd name="T15" fmla="*/ 2 h 101"/>
                <a:gd name="T16" fmla="*/ 72 w 102"/>
                <a:gd name="T17" fmla="*/ 0 h 101"/>
                <a:gd name="T18" fmla="*/ 62 w 102"/>
                <a:gd name="T19" fmla="*/ 0 h 101"/>
                <a:gd name="T20" fmla="*/ 62 w 102"/>
                <a:gd name="T21" fmla="*/ 0 h 101"/>
                <a:gd name="T22" fmla="*/ 49 w 102"/>
                <a:gd name="T23" fmla="*/ 0 h 101"/>
                <a:gd name="T24" fmla="*/ 36 w 102"/>
                <a:gd name="T25" fmla="*/ 2 h 101"/>
                <a:gd name="T26" fmla="*/ 26 w 102"/>
                <a:gd name="T27" fmla="*/ 10 h 101"/>
                <a:gd name="T28" fmla="*/ 17 w 102"/>
                <a:gd name="T29" fmla="*/ 17 h 101"/>
                <a:gd name="T30" fmla="*/ 11 w 102"/>
                <a:gd name="T31" fmla="*/ 25 h 101"/>
                <a:gd name="T32" fmla="*/ 4 w 102"/>
                <a:gd name="T33" fmla="*/ 36 h 101"/>
                <a:gd name="T34" fmla="*/ 2 w 102"/>
                <a:gd name="T35" fmla="*/ 45 h 101"/>
                <a:gd name="T36" fmla="*/ 0 w 102"/>
                <a:gd name="T37" fmla="*/ 58 h 101"/>
                <a:gd name="T38" fmla="*/ 0 w 102"/>
                <a:gd name="T39" fmla="*/ 58 h 101"/>
                <a:gd name="T40" fmla="*/ 2 w 102"/>
                <a:gd name="T41" fmla="*/ 71 h 101"/>
                <a:gd name="T42" fmla="*/ 4 w 102"/>
                <a:gd name="T43" fmla="*/ 82 h 101"/>
                <a:gd name="T44" fmla="*/ 11 w 102"/>
                <a:gd name="T45" fmla="*/ 94 h 101"/>
                <a:gd name="T46" fmla="*/ 17 w 102"/>
                <a:gd name="T47" fmla="*/ 102 h 101"/>
                <a:gd name="T48" fmla="*/ 26 w 102"/>
                <a:gd name="T49" fmla="*/ 109 h 101"/>
                <a:gd name="T50" fmla="*/ 36 w 102"/>
                <a:gd name="T51" fmla="*/ 115 h 101"/>
                <a:gd name="T52" fmla="*/ 49 w 102"/>
                <a:gd name="T53" fmla="*/ 120 h 101"/>
                <a:gd name="T54" fmla="*/ 62 w 102"/>
                <a:gd name="T55" fmla="*/ 120 h 101"/>
                <a:gd name="T56" fmla="*/ 62 w 102"/>
                <a:gd name="T57" fmla="*/ 120 h 101"/>
                <a:gd name="T58" fmla="*/ 72 w 102"/>
                <a:gd name="T59" fmla="*/ 120 h 101"/>
                <a:gd name="T60" fmla="*/ 84 w 102"/>
                <a:gd name="T61" fmla="*/ 115 h 101"/>
                <a:gd name="T62" fmla="*/ 95 w 102"/>
                <a:gd name="T63" fmla="*/ 109 h 101"/>
                <a:gd name="T64" fmla="*/ 102 w 102"/>
                <a:gd name="T65" fmla="*/ 102 h 101"/>
                <a:gd name="T66" fmla="*/ 110 w 102"/>
                <a:gd name="T67" fmla="*/ 94 h 101"/>
                <a:gd name="T68" fmla="*/ 115 w 102"/>
                <a:gd name="T69" fmla="*/ 82 h 101"/>
                <a:gd name="T70" fmla="*/ 121 w 102"/>
                <a:gd name="T71" fmla="*/ 71 h 101"/>
                <a:gd name="T72" fmla="*/ 121 w 102"/>
                <a:gd name="T73" fmla="*/ 58 h 101"/>
                <a:gd name="T74" fmla="*/ 62 w 102"/>
                <a:gd name="T75" fmla="*/ 58 h 101"/>
                <a:gd name="T76" fmla="*/ 121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38"/>
                  </a:lnTo>
                  <a:lnTo>
                    <a:pt x="97" y="30"/>
                  </a:lnTo>
                  <a:lnTo>
                    <a:pt x="93" y="21"/>
                  </a:lnTo>
                  <a:lnTo>
                    <a:pt x="86" y="15"/>
                  </a:lnTo>
                  <a:lnTo>
                    <a:pt x="80" y="8"/>
                  </a:lnTo>
                  <a:lnTo>
                    <a:pt x="71" y="2"/>
                  </a:lnTo>
                  <a:lnTo>
                    <a:pt x="61" y="0"/>
                  </a:lnTo>
                  <a:lnTo>
                    <a:pt x="52" y="0"/>
                  </a:lnTo>
                  <a:lnTo>
                    <a:pt x="41" y="0"/>
                  </a:lnTo>
                  <a:lnTo>
                    <a:pt x="30" y="2"/>
                  </a:lnTo>
                  <a:lnTo>
                    <a:pt x="22" y="8"/>
                  </a:lnTo>
                  <a:lnTo>
                    <a:pt x="15" y="15"/>
                  </a:lnTo>
                  <a:lnTo>
                    <a:pt x="9" y="21"/>
                  </a:lnTo>
                  <a:lnTo>
                    <a:pt x="4" y="30"/>
                  </a:lnTo>
                  <a:lnTo>
                    <a:pt x="2" y="38"/>
                  </a:lnTo>
                  <a:lnTo>
                    <a:pt x="0" y="49"/>
                  </a:lnTo>
                  <a:lnTo>
                    <a:pt x="2" y="60"/>
                  </a:lnTo>
                  <a:lnTo>
                    <a:pt x="4" y="69"/>
                  </a:lnTo>
                  <a:lnTo>
                    <a:pt x="9" y="79"/>
                  </a:lnTo>
                  <a:lnTo>
                    <a:pt x="15" y="86"/>
                  </a:lnTo>
                  <a:lnTo>
                    <a:pt x="22" y="92"/>
                  </a:lnTo>
                  <a:lnTo>
                    <a:pt x="30" y="97"/>
                  </a:lnTo>
                  <a:lnTo>
                    <a:pt x="41" y="101"/>
                  </a:lnTo>
                  <a:lnTo>
                    <a:pt x="52" y="101"/>
                  </a:lnTo>
                  <a:lnTo>
                    <a:pt x="61" y="101"/>
                  </a:lnTo>
                  <a:lnTo>
                    <a:pt x="71" y="97"/>
                  </a:lnTo>
                  <a:lnTo>
                    <a:pt x="80" y="92"/>
                  </a:lnTo>
                  <a:lnTo>
                    <a:pt x="86" y="86"/>
                  </a:lnTo>
                  <a:lnTo>
                    <a:pt x="93" y="79"/>
                  </a:lnTo>
                  <a:lnTo>
                    <a:pt x="97" y="69"/>
                  </a:lnTo>
                  <a:lnTo>
                    <a:pt x="102" y="60"/>
                  </a:lnTo>
                  <a:lnTo>
                    <a:pt x="102" y="49"/>
                  </a:lnTo>
                  <a:lnTo>
                    <a:pt x="52"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1" name="Freeform 807"/>
            <p:cNvSpPr>
              <a:spLocks/>
            </p:cNvSpPr>
            <p:nvPr/>
          </p:nvSpPr>
          <p:spPr bwMode="auto">
            <a:xfrm>
              <a:off x="3891" y="2448"/>
              <a:ext cx="114" cy="111"/>
            </a:xfrm>
            <a:custGeom>
              <a:avLst/>
              <a:gdLst>
                <a:gd name="T0" fmla="*/ 125 w 104"/>
                <a:gd name="T1" fmla="*/ 63 h 101"/>
                <a:gd name="T2" fmla="*/ 125 w 104"/>
                <a:gd name="T3" fmla="*/ 63 h 101"/>
                <a:gd name="T4" fmla="*/ 123 w 104"/>
                <a:gd name="T5" fmla="*/ 49 h 101"/>
                <a:gd name="T6" fmla="*/ 121 w 104"/>
                <a:gd name="T7" fmla="*/ 36 h 101"/>
                <a:gd name="T8" fmla="*/ 114 w 104"/>
                <a:gd name="T9" fmla="*/ 26 h 101"/>
                <a:gd name="T10" fmla="*/ 107 w 104"/>
                <a:gd name="T11" fmla="*/ 18 h 101"/>
                <a:gd name="T12" fmla="*/ 96 w 104"/>
                <a:gd name="T13" fmla="*/ 11 h 101"/>
                <a:gd name="T14" fmla="*/ 87 w 104"/>
                <a:gd name="T15" fmla="*/ 2 h 101"/>
                <a:gd name="T16" fmla="*/ 76 w 104"/>
                <a:gd name="T17" fmla="*/ 0 h 101"/>
                <a:gd name="T18" fmla="*/ 62 w 104"/>
                <a:gd name="T19" fmla="*/ 0 h 101"/>
                <a:gd name="T20" fmla="*/ 62 w 104"/>
                <a:gd name="T21" fmla="*/ 0 h 101"/>
                <a:gd name="T22" fmla="*/ 50 w 104"/>
                <a:gd name="T23" fmla="*/ 0 h 101"/>
                <a:gd name="T24" fmla="*/ 39 w 104"/>
                <a:gd name="T25" fmla="*/ 2 h 101"/>
                <a:gd name="T26" fmla="*/ 29 w 104"/>
                <a:gd name="T27" fmla="*/ 11 h 101"/>
                <a:gd name="T28" fmla="*/ 20 w 104"/>
                <a:gd name="T29" fmla="*/ 18 h 101"/>
                <a:gd name="T30" fmla="*/ 11 w 104"/>
                <a:gd name="T31" fmla="*/ 26 h 101"/>
                <a:gd name="T32" fmla="*/ 5 w 104"/>
                <a:gd name="T33" fmla="*/ 36 h 101"/>
                <a:gd name="T34" fmla="*/ 3 w 104"/>
                <a:gd name="T35" fmla="*/ 49 h 101"/>
                <a:gd name="T36" fmla="*/ 0 w 104"/>
                <a:gd name="T37" fmla="*/ 63 h 101"/>
                <a:gd name="T38" fmla="*/ 0 w 104"/>
                <a:gd name="T39" fmla="*/ 63 h 101"/>
                <a:gd name="T40" fmla="*/ 3 w 104"/>
                <a:gd name="T41" fmla="*/ 73 h 101"/>
                <a:gd name="T42" fmla="*/ 5 w 104"/>
                <a:gd name="T43" fmla="*/ 86 h 101"/>
                <a:gd name="T44" fmla="*/ 11 w 104"/>
                <a:gd name="T45" fmla="*/ 97 h 101"/>
                <a:gd name="T46" fmla="*/ 20 w 104"/>
                <a:gd name="T47" fmla="*/ 104 h 101"/>
                <a:gd name="T48" fmla="*/ 29 w 104"/>
                <a:gd name="T49" fmla="*/ 112 h 101"/>
                <a:gd name="T50" fmla="*/ 39 w 104"/>
                <a:gd name="T51" fmla="*/ 118 h 101"/>
                <a:gd name="T52" fmla="*/ 50 w 104"/>
                <a:gd name="T53" fmla="*/ 122 h 101"/>
                <a:gd name="T54" fmla="*/ 62 w 104"/>
                <a:gd name="T55" fmla="*/ 122 h 101"/>
                <a:gd name="T56" fmla="*/ 62 w 104"/>
                <a:gd name="T57" fmla="*/ 122 h 101"/>
                <a:gd name="T58" fmla="*/ 76 w 104"/>
                <a:gd name="T59" fmla="*/ 122 h 101"/>
                <a:gd name="T60" fmla="*/ 87 w 104"/>
                <a:gd name="T61" fmla="*/ 118 h 101"/>
                <a:gd name="T62" fmla="*/ 96 w 104"/>
                <a:gd name="T63" fmla="*/ 112 h 101"/>
                <a:gd name="T64" fmla="*/ 107 w 104"/>
                <a:gd name="T65" fmla="*/ 104 h 101"/>
                <a:gd name="T66" fmla="*/ 114 w 104"/>
                <a:gd name="T67" fmla="*/ 97 h 101"/>
                <a:gd name="T68" fmla="*/ 121 w 104"/>
                <a:gd name="T69" fmla="*/ 86 h 101"/>
                <a:gd name="T70" fmla="*/ 123 w 104"/>
                <a:gd name="T71" fmla="*/ 73 h 101"/>
                <a:gd name="T72" fmla="*/ 125 w 104"/>
                <a:gd name="T73" fmla="*/ 63 h 101"/>
                <a:gd name="T74" fmla="*/ 62 w 104"/>
                <a:gd name="T75" fmla="*/ 63 h 101"/>
                <a:gd name="T76" fmla="*/ 125 w 104"/>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100" y="30"/>
                  </a:lnTo>
                  <a:lnTo>
                    <a:pt x="95" y="22"/>
                  </a:lnTo>
                  <a:lnTo>
                    <a:pt x="89" y="15"/>
                  </a:lnTo>
                  <a:lnTo>
                    <a:pt x="80" y="9"/>
                  </a:lnTo>
                  <a:lnTo>
                    <a:pt x="72" y="2"/>
                  </a:lnTo>
                  <a:lnTo>
                    <a:pt x="63" y="0"/>
                  </a:lnTo>
                  <a:lnTo>
                    <a:pt x="52" y="0"/>
                  </a:lnTo>
                  <a:lnTo>
                    <a:pt x="42" y="0"/>
                  </a:lnTo>
                  <a:lnTo>
                    <a:pt x="33" y="2"/>
                  </a:lnTo>
                  <a:lnTo>
                    <a:pt x="24" y="9"/>
                  </a:lnTo>
                  <a:lnTo>
                    <a:pt x="16" y="15"/>
                  </a:lnTo>
                  <a:lnTo>
                    <a:pt x="9" y="22"/>
                  </a:lnTo>
                  <a:lnTo>
                    <a:pt x="5" y="30"/>
                  </a:lnTo>
                  <a:lnTo>
                    <a:pt x="3" y="41"/>
                  </a:lnTo>
                  <a:lnTo>
                    <a:pt x="0" y="52"/>
                  </a:lnTo>
                  <a:lnTo>
                    <a:pt x="3" y="60"/>
                  </a:lnTo>
                  <a:lnTo>
                    <a:pt x="5" y="71"/>
                  </a:lnTo>
                  <a:lnTo>
                    <a:pt x="9" y="80"/>
                  </a:lnTo>
                  <a:lnTo>
                    <a:pt x="16" y="86"/>
                  </a:lnTo>
                  <a:lnTo>
                    <a:pt x="24" y="93"/>
                  </a:lnTo>
                  <a:lnTo>
                    <a:pt x="33" y="97"/>
                  </a:lnTo>
                  <a:lnTo>
                    <a:pt x="42" y="101"/>
                  </a:lnTo>
                  <a:lnTo>
                    <a:pt x="52" y="101"/>
                  </a:lnTo>
                  <a:lnTo>
                    <a:pt x="63" y="101"/>
                  </a:lnTo>
                  <a:lnTo>
                    <a:pt x="72" y="97"/>
                  </a:lnTo>
                  <a:lnTo>
                    <a:pt x="80" y="93"/>
                  </a:lnTo>
                  <a:lnTo>
                    <a:pt x="89" y="86"/>
                  </a:lnTo>
                  <a:lnTo>
                    <a:pt x="95" y="80"/>
                  </a:lnTo>
                  <a:lnTo>
                    <a:pt x="100" y="71"/>
                  </a:lnTo>
                  <a:lnTo>
                    <a:pt x="102" y="60"/>
                  </a:lnTo>
                  <a:lnTo>
                    <a:pt x="104" y="52"/>
                  </a:lnTo>
                  <a:lnTo>
                    <a:pt x="52" y="52"/>
                  </a:lnTo>
                  <a:lnTo>
                    <a:pt x="104" y="52"/>
                  </a:lnTo>
                  <a:close/>
                </a:path>
              </a:pathLst>
            </a:custGeom>
            <a:solidFill>
              <a:srgbClr val="FB00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2" name="Freeform 808"/>
            <p:cNvSpPr>
              <a:spLocks/>
            </p:cNvSpPr>
            <p:nvPr/>
          </p:nvSpPr>
          <p:spPr bwMode="auto">
            <a:xfrm>
              <a:off x="3891" y="2448"/>
              <a:ext cx="114" cy="111"/>
            </a:xfrm>
            <a:custGeom>
              <a:avLst/>
              <a:gdLst>
                <a:gd name="T0" fmla="*/ 125 w 104"/>
                <a:gd name="T1" fmla="*/ 63 h 101"/>
                <a:gd name="T2" fmla="*/ 125 w 104"/>
                <a:gd name="T3" fmla="*/ 63 h 101"/>
                <a:gd name="T4" fmla="*/ 123 w 104"/>
                <a:gd name="T5" fmla="*/ 49 h 101"/>
                <a:gd name="T6" fmla="*/ 121 w 104"/>
                <a:gd name="T7" fmla="*/ 36 h 101"/>
                <a:gd name="T8" fmla="*/ 114 w 104"/>
                <a:gd name="T9" fmla="*/ 26 h 101"/>
                <a:gd name="T10" fmla="*/ 107 w 104"/>
                <a:gd name="T11" fmla="*/ 18 h 101"/>
                <a:gd name="T12" fmla="*/ 96 w 104"/>
                <a:gd name="T13" fmla="*/ 11 h 101"/>
                <a:gd name="T14" fmla="*/ 87 w 104"/>
                <a:gd name="T15" fmla="*/ 2 h 101"/>
                <a:gd name="T16" fmla="*/ 76 w 104"/>
                <a:gd name="T17" fmla="*/ 0 h 101"/>
                <a:gd name="T18" fmla="*/ 62 w 104"/>
                <a:gd name="T19" fmla="*/ 0 h 101"/>
                <a:gd name="T20" fmla="*/ 62 w 104"/>
                <a:gd name="T21" fmla="*/ 0 h 101"/>
                <a:gd name="T22" fmla="*/ 50 w 104"/>
                <a:gd name="T23" fmla="*/ 0 h 101"/>
                <a:gd name="T24" fmla="*/ 39 w 104"/>
                <a:gd name="T25" fmla="*/ 2 h 101"/>
                <a:gd name="T26" fmla="*/ 29 w 104"/>
                <a:gd name="T27" fmla="*/ 11 h 101"/>
                <a:gd name="T28" fmla="*/ 20 w 104"/>
                <a:gd name="T29" fmla="*/ 18 h 101"/>
                <a:gd name="T30" fmla="*/ 11 w 104"/>
                <a:gd name="T31" fmla="*/ 26 h 101"/>
                <a:gd name="T32" fmla="*/ 5 w 104"/>
                <a:gd name="T33" fmla="*/ 36 h 101"/>
                <a:gd name="T34" fmla="*/ 3 w 104"/>
                <a:gd name="T35" fmla="*/ 49 h 101"/>
                <a:gd name="T36" fmla="*/ 0 w 104"/>
                <a:gd name="T37" fmla="*/ 63 h 101"/>
                <a:gd name="T38" fmla="*/ 0 w 104"/>
                <a:gd name="T39" fmla="*/ 63 h 101"/>
                <a:gd name="T40" fmla="*/ 3 w 104"/>
                <a:gd name="T41" fmla="*/ 73 h 101"/>
                <a:gd name="T42" fmla="*/ 5 w 104"/>
                <a:gd name="T43" fmla="*/ 86 h 101"/>
                <a:gd name="T44" fmla="*/ 11 w 104"/>
                <a:gd name="T45" fmla="*/ 97 h 101"/>
                <a:gd name="T46" fmla="*/ 20 w 104"/>
                <a:gd name="T47" fmla="*/ 104 h 101"/>
                <a:gd name="T48" fmla="*/ 29 w 104"/>
                <a:gd name="T49" fmla="*/ 112 h 101"/>
                <a:gd name="T50" fmla="*/ 39 w 104"/>
                <a:gd name="T51" fmla="*/ 118 h 101"/>
                <a:gd name="T52" fmla="*/ 50 w 104"/>
                <a:gd name="T53" fmla="*/ 122 h 101"/>
                <a:gd name="T54" fmla="*/ 62 w 104"/>
                <a:gd name="T55" fmla="*/ 122 h 101"/>
                <a:gd name="T56" fmla="*/ 62 w 104"/>
                <a:gd name="T57" fmla="*/ 122 h 101"/>
                <a:gd name="T58" fmla="*/ 76 w 104"/>
                <a:gd name="T59" fmla="*/ 122 h 101"/>
                <a:gd name="T60" fmla="*/ 87 w 104"/>
                <a:gd name="T61" fmla="*/ 118 h 101"/>
                <a:gd name="T62" fmla="*/ 96 w 104"/>
                <a:gd name="T63" fmla="*/ 112 h 101"/>
                <a:gd name="T64" fmla="*/ 107 w 104"/>
                <a:gd name="T65" fmla="*/ 104 h 101"/>
                <a:gd name="T66" fmla="*/ 114 w 104"/>
                <a:gd name="T67" fmla="*/ 97 h 101"/>
                <a:gd name="T68" fmla="*/ 121 w 104"/>
                <a:gd name="T69" fmla="*/ 86 h 101"/>
                <a:gd name="T70" fmla="*/ 123 w 104"/>
                <a:gd name="T71" fmla="*/ 73 h 101"/>
                <a:gd name="T72" fmla="*/ 125 w 104"/>
                <a:gd name="T73" fmla="*/ 63 h 101"/>
                <a:gd name="T74" fmla="*/ 62 w 104"/>
                <a:gd name="T75" fmla="*/ 63 h 101"/>
                <a:gd name="T76" fmla="*/ 125 w 104"/>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100" y="30"/>
                  </a:lnTo>
                  <a:lnTo>
                    <a:pt x="95" y="22"/>
                  </a:lnTo>
                  <a:lnTo>
                    <a:pt x="89" y="15"/>
                  </a:lnTo>
                  <a:lnTo>
                    <a:pt x="80" y="9"/>
                  </a:lnTo>
                  <a:lnTo>
                    <a:pt x="72" y="2"/>
                  </a:lnTo>
                  <a:lnTo>
                    <a:pt x="63" y="0"/>
                  </a:lnTo>
                  <a:lnTo>
                    <a:pt x="52" y="0"/>
                  </a:lnTo>
                  <a:lnTo>
                    <a:pt x="42" y="0"/>
                  </a:lnTo>
                  <a:lnTo>
                    <a:pt x="33" y="2"/>
                  </a:lnTo>
                  <a:lnTo>
                    <a:pt x="24" y="9"/>
                  </a:lnTo>
                  <a:lnTo>
                    <a:pt x="16" y="15"/>
                  </a:lnTo>
                  <a:lnTo>
                    <a:pt x="9" y="22"/>
                  </a:lnTo>
                  <a:lnTo>
                    <a:pt x="5" y="30"/>
                  </a:lnTo>
                  <a:lnTo>
                    <a:pt x="3" y="41"/>
                  </a:lnTo>
                  <a:lnTo>
                    <a:pt x="0" y="52"/>
                  </a:lnTo>
                  <a:lnTo>
                    <a:pt x="3" y="60"/>
                  </a:lnTo>
                  <a:lnTo>
                    <a:pt x="5" y="71"/>
                  </a:lnTo>
                  <a:lnTo>
                    <a:pt x="9" y="80"/>
                  </a:lnTo>
                  <a:lnTo>
                    <a:pt x="16" y="86"/>
                  </a:lnTo>
                  <a:lnTo>
                    <a:pt x="24" y="93"/>
                  </a:lnTo>
                  <a:lnTo>
                    <a:pt x="33" y="97"/>
                  </a:lnTo>
                  <a:lnTo>
                    <a:pt x="42" y="101"/>
                  </a:lnTo>
                  <a:lnTo>
                    <a:pt x="52" y="101"/>
                  </a:lnTo>
                  <a:lnTo>
                    <a:pt x="63" y="101"/>
                  </a:lnTo>
                  <a:lnTo>
                    <a:pt x="72" y="97"/>
                  </a:lnTo>
                  <a:lnTo>
                    <a:pt x="80" y="93"/>
                  </a:lnTo>
                  <a:lnTo>
                    <a:pt x="89" y="86"/>
                  </a:lnTo>
                  <a:lnTo>
                    <a:pt x="95" y="80"/>
                  </a:lnTo>
                  <a:lnTo>
                    <a:pt x="100" y="71"/>
                  </a:lnTo>
                  <a:lnTo>
                    <a:pt x="102"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3" name="Freeform 809"/>
            <p:cNvSpPr>
              <a:spLocks/>
            </p:cNvSpPr>
            <p:nvPr/>
          </p:nvSpPr>
          <p:spPr bwMode="auto">
            <a:xfrm>
              <a:off x="3919" y="2165"/>
              <a:ext cx="114" cy="114"/>
            </a:xfrm>
            <a:custGeom>
              <a:avLst/>
              <a:gdLst>
                <a:gd name="T0" fmla="*/ 125 w 104"/>
                <a:gd name="T1" fmla="*/ 62 h 104"/>
                <a:gd name="T2" fmla="*/ 125 w 104"/>
                <a:gd name="T3" fmla="*/ 62 h 104"/>
                <a:gd name="T4" fmla="*/ 123 w 104"/>
                <a:gd name="T5" fmla="*/ 49 h 104"/>
                <a:gd name="T6" fmla="*/ 121 w 104"/>
                <a:gd name="T7" fmla="*/ 38 h 104"/>
                <a:gd name="T8" fmla="*/ 114 w 104"/>
                <a:gd name="T9" fmla="*/ 29 h 104"/>
                <a:gd name="T10" fmla="*/ 107 w 104"/>
                <a:gd name="T11" fmla="*/ 18 h 104"/>
                <a:gd name="T12" fmla="*/ 96 w 104"/>
                <a:gd name="T13" fmla="*/ 11 h 104"/>
                <a:gd name="T14" fmla="*/ 87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20 w 104"/>
                <a:gd name="T29" fmla="*/ 18 h 104"/>
                <a:gd name="T30" fmla="*/ 11 w 104"/>
                <a:gd name="T31" fmla="*/ 29 h 104"/>
                <a:gd name="T32" fmla="*/ 5 w 104"/>
                <a:gd name="T33" fmla="*/ 38 h 104"/>
                <a:gd name="T34" fmla="*/ 3 w 104"/>
                <a:gd name="T35" fmla="*/ 49 h 104"/>
                <a:gd name="T36" fmla="*/ 0 w 104"/>
                <a:gd name="T37" fmla="*/ 62 h 104"/>
                <a:gd name="T38" fmla="*/ 0 w 104"/>
                <a:gd name="T39" fmla="*/ 62 h 104"/>
                <a:gd name="T40" fmla="*/ 3 w 104"/>
                <a:gd name="T41" fmla="*/ 76 h 104"/>
                <a:gd name="T42" fmla="*/ 5 w 104"/>
                <a:gd name="T43" fmla="*/ 86 h 104"/>
                <a:gd name="T44" fmla="*/ 11 w 104"/>
                <a:gd name="T45" fmla="*/ 96 h 104"/>
                <a:gd name="T46" fmla="*/ 20 w 104"/>
                <a:gd name="T47" fmla="*/ 107 h 104"/>
                <a:gd name="T48" fmla="*/ 29 w 104"/>
                <a:gd name="T49" fmla="*/ 114 h 104"/>
                <a:gd name="T50" fmla="*/ 39 w 104"/>
                <a:gd name="T51" fmla="*/ 119 h 104"/>
                <a:gd name="T52" fmla="*/ 49 w 104"/>
                <a:gd name="T53" fmla="*/ 122 h 104"/>
                <a:gd name="T54" fmla="*/ 62 w 104"/>
                <a:gd name="T55" fmla="*/ 125 h 104"/>
                <a:gd name="T56" fmla="*/ 62 w 104"/>
                <a:gd name="T57" fmla="*/ 125 h 104"/>
                <a:gd name="T58" fmla="*/ 76 w 104"/>
                <a:gd name="T59" fmla="*/ 122 h 104"/>
                <a:gd name="T60" fmla="*/ 87 w 104"/>
                <a:gd name="T61" fmla="*/ 119 h 104"/>
                <a:gd name="T62" fmla="*/ 96 w 104"/>
                <a:gd name="T63" fmla="*/ 114 h 104"/>
                <a:gd name="T64" fmla="*/ 107 w 104"/>
                <a:gd name="T65" fmla="*/ 107 h 104"/>
                <a:gd name="T66" fmla="*/ 114 w 104"/>
                <a:gd name="T67" fmla="*/ 96 h 104"/>
                <a:gd name="T68" fmla="*/ 121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2"/>
                  </a:lnTo>
                  <a:lnTo>
                    <a:pt x="52" y="0"/>
                  </a:lnTo>
                  <a:lnTo>
                    <a:pt x="41" y="2"/>
                  </a:lnTo>
                  <a:lnTo>
                    <a:pt x="33" y="4"/>
                  </a:lnTo>
                  <a:lnTo>
                    <a:pt x="24" y="9"/>
                  </a:lnTo>
                  <a:lnTo>
                    <a:pt x="16" y="15"/>
                  </a:lnTo>
                  <a:lnTo>
                    <a:pt x="9" y="24"/>
                  </a:lnTo>
                  <a:lnTo>
                    <a:pt x="5" y="32"/>
                  </a:lnTo>
                  <a:lnTo>
                    <a:pt x="3" y="41"/>
                  </a:lnTo>
                  <a:lnTo>
                    <a:pt x="0" y="52"/>
                  </a:lnTo>
                  <a:lnTo>
                    <a:pt x="3" y="63"/>
                  </a:lnTo>
                  <a:lnTo>
                    <a:pt x="5" y="71"/>
                  </a:lnTo>
                  <a:lnTo>
                    <a:pt x="9" y="80"/>
                  </a:lnTo>
                  <a:lnTo>
                    <a:pt x="16" y="89"/>
                  </a:lnTo>
                  <a:lnTo>
                    <a:pt x="24" y="95"/>
                  </a:lnTo>
                  <a:lnTo>
                    <a:pt x="33" y="99"/>
                  </a:lnTo>
                  <a:lnTo>
                    <a:pt x="41" y="101"/>
                  </a:lnTo>
                  <a:lnTo>
                    <a:pt x="52" y="104"/>
                  </a:lnTo>
                  <a:lnTo>
                    <a:pt x="63" y="101"/>
                  </a:lnTo>
                  <a:lnTo>
                    <a:pt x="72" y="99"/>
                  </a:lnTo>
                  <a:lnTo>
                    <a:pt x="80" y="95"/>
                  </a:lnTo>
                  <a:lnTo>
                    <a:pt x="89" y="89"/>
                  </a:lnTo>
                  <a:lnTo>
                    <a:pt x="95" y="80"/>
                  </a:lnTo>
                  <a:lnTo>
                    <a:pt x="100" y="71"/>
                  </a:lnTo>
                  <a:lnTo>
                    <a:pt x="102" y="63"/>
                  </a:lnTo>
                  <a:lnTo>
                    <a:pt x="104" y="52"/>
                  </a:lnTo>
                  <a:lnTo>
                    <a:pt x="52" y="52"/>
                  </a:lnTo>
                  <a:lnTo>
                    <a:pt x="104" y="52"/>
                  </a:lnTo>
                  <a:close/>
                </a:path>
              </a:pathLst>
            </a:custGeom>
            <a:solidFill>
              <a:srgbClr val="12AD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4" name="Freeform 810"/>
            <p:cNvSpPr>
              <a:spLocks/>
            </p:cNvSpPr>
            <p:nvPr/>
          </p:nvSpPr>
          <p:spPr bwMode="auto">
            <a:xfrm>
              <a:off x="3919" y="2165"/>
              <a:ext cx="114" cy="114"/>
            </a:xfrm>
            <a:custGeom>
              <a:avLst/>
              <a:gdLst>
                <a:gd name="T0" fmla="*/ 125 w 104"/>
                <a:gd name="T1" fmla="*/ 62 h 104"/>
                <a:gd name="T2" fmla="*/ 125 w 104"/>
                <a:gd name="T3" fmla="*/ 62 h 104"/>
                <a:gd name="T4" fmla="*/ 123 w 104"/>
                <a:gd name="T5" fmla="*/ 49 h 104"/>
                <a:gd name="T6" fmla="*/ 121 w 104"/>
                <a:gd name="T7" fmla="*/ 38 h 104"/>
                <a:gd name="T8" fmla="*/ 114 w 104"/>
                <a:gd name="T9" fmla="*/ 29 h 104"/>
                <a:gd name="T10" fmla="*/ 107 w 104"/>
                <a:gd name="T11" fmla="*/ 18 h 104"/>
                <a:gd name="T12" fmla="*/ 96 w 104"/>
                <a:gd name="T13" fmla="*/ 11 h 104"/>
                <a:gd name="T14" fmla="*/ 87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20 w 104"/>
                <a:gd name="T29" fmla="*/ 18 h 104"/>
                <a:gd name="T30" fmla="*/ 11 w 104"/>
                <a:gd name="T31" fmla="*/ 29 h 104"/>
                <a:gd name="T32" fmla="*/ 5 w 104"/>
                <a:gd name="T33" fmla="*/ 38 h 104"/>
                <a:gd name="T34" fmla="*/ 3 w 104"/>
                <a:gd name="T35" fmla="*/ 49 h 104"/>
                <a:gd name="T36" fmla="*/ 0 w 104"/>
                <a:gd name="T37" fmla="*/ 62 h 104"/>
                <a:gd name="T38" fmla="*/ 0 w 104"/>
                <a:gd name="T39" fmla="*/ 62 h 104"/>
                <a:gd name="T40" fmla="*/ 3 w 104"/>
                <a:gd name="T41" fmla="*/ 76 h 104"/>
                <a:gd name="T42" fmla="*/ 5 w 104"/>
                <a:gd name="T43" fmla="*/ 86 h 104"/>
                <a:gd name="T44" fmla="*/ 11 w 104"/>
                <a:gd name="T45" fmla="*/ 96 h 104"/>
                <a:gd name="T46" fmla="*/ 20 w 104"/>
                <a:gd name="T47" fmla="*/ 107 h 104"/>
                <a:gd name="T48" fmla="*/ 29 w 104"/>
                <a:gd name="T49" fmla="*/ 114 h 104"/>
                <a:gd name="T50" fmla="*/ 39 w 104"/>
                <a:gd name="T51" fmla="*/ 119 h 104"/>
                <a:gd name="T52" fmla="*/ 49 w 104"/>
                <a:gd name="T53" fmla="*/ 122 h 104"/>
                <a:gd name="T54" fmla="*/ 62 w 104"/>
                <a:gd name="T55" fmla="*/ 125 h 104"/>
                <a:gd name="T56" fmla="*/ 62 w 104"/>
                <a:gd name="T57" fmla="*/ 125 h 104"/>
                <a:gd name="T58" fmla="*/ 76 w 104"/>
                <a:gd name="T59" fmla="*/ 122 h 104"/>
                <a:gd name="T60" fmla="*/ 87 w 104"/>
                <a:gd name="T61" fmla="*/ 119 h 104"/>
                <a:gd name="T62" fmla="*/ 96 w 104"/>
                <a:gd name="T63" fmla="*/ 114 h 104"/>
                <a:gd name="T64" fmla="*/ 107 w 104"/>
                <a:gd name="T65" fmla="*/ 107 h 104"/>
                <a:gd name="T66" fmla="*/ 114 w 104"/>
                <a:gd name="T67" fmla="*/ 96 h 104"/>
                <a:gd name="T68" fmla="*/ 121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2"/>
                  </a:lnTo>
                  <a:lnTo>
                    <a:pt x="52" y="0"/>
                  </a:lnTo>
                  <a:lnTo>
                    <a:pt x="41" y="2"/>
                  </a:lnTo>
                  <a:lnTo>
                    <a:pt x="33" y="4"/>
                  </a:lnTo>
                  <a:lnTo>
                    <a:pt x="24" y="9"/>
                  </a:lnTo>
                  <a:lnTo>
                    <a:pt x="16" y="15"/>
                  </a:lnTo>
                  <a:lnTo>
                    <a:pt x="9" y="24"/>
                  </a:lnTo>
                  <a:lnTo>
                    <a:pt x="5" y="32"/>
                  </a:lnTo>
                  <a:lnTo>
                    <a:pt x="3" y="41"/>
                  </a:lnTo>
                  <a:lnTo>
                    <a:pt x="0" y="52"/>
                  </a:lnTo>
                  <a:lnTo>
                    <a:pt x="3" y="63"/>
                  </a:lnTo>
                  <a:lnTo>
                    <a:pt x="5" y="71"/>
                  </a:lnTo>
                  <a:lnTo>
                    <a:pt x="9" y="80"/>
                  </a:lnTo>
                  <a:lnTo>
                    <a:pt x="16" y="89"/>
                  </a:lnTo>
                  <a:lnTo>
                    <a:pt x="24" y="95"/>
                  </a:lnTo>
                  <a:lnTo>
                    <a:pt x="33" y="99"/>
                  </a:lnTo>
                  <a:lnTo>
                    <a:pt x="41" y="101"/>
                  </a:lnTo>
                  <a:lnTo>
                    <a:pt x="52" y="104"/>
                  </a:lnTo>
                  <a:lnTo>
                    <a:pt x="63" y="101"/>
                  </a:lnTo>
                  <a:lnTo>
                    <a:pt x="72" y="99"/>
                  </a:lnTo>
                  <a:lnTo>
                    <a:pt x="80" y="95"/>
                  </a:lnTo>
                  <a:lnTo>
                    <a:pt x="89" y="89"/>
                  </a:lnTo>
                  <a:lnTo>
                    <a:pt x="95" y="80"/>
                  </a:lnTo>
                  <a:lnTo>
                    <a:pt x="100"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5" name="Freeform 811"/>
            <p:cNvSpPr>
              <a:spLocks/>
            </p:cNvSpPr>
            <p:nvPr/>
          </p:nvSpPr>
          <p:spPr bwMode="auto">
            <a:xfrm>
              <a:off x="3712" y="2165"/>
              <a:ext cx="111" cy="114"/>
            </a:xfrm>
            <a:custGeom>
              <a:avLst/>
              <a:gdLst>
                <a:gd name="T0" fmla="*/ 121 w 102"/>
                <a:gd name="T1" fmla="*/ 62 h 104"/>
                <a:gd name="T2" fmla="*/ 121 w 102"/>
                <a:gd name="T3" fmla="*/ 62 h 104"/>
                <a:gd name="T4" fmla="*/ 121 w 102"/>
                <a:gd name="T5" fmla="*/ 49 h 104"/>
                <a:gd name="T6" fmla="*/ 119 w 102"/>
                <a:gd name="T7" fmla="*/ 38 h 104"/>
                <a:gd name="T8" fmla="*/ 110 w 102"/>
                <a:gd name="T9" fmla="*/ 29 h 104"/>
                <a:gd name="T10" fmla="*/ 103 w 102"/>
                <a:gd name="T11" fmla="*/ 18 h 104"/>
                <a:gd name="T12" fmla="*/ 95 w 102"/>
                <a:gd name="T13" fmla="*/ 11 h 104"/>
                <a:gd name="T14" fmla="*/ 85 w 102"/>
                <a:gd name="T15" fmla="*/ 4 h 104"/>
                <a:gd name="T16" fmla="*/ 72 w 102"/>
                <a:gd name="T17" fmla="*/ 2 h 104"/>
                <a:gd name="T18" fmla="*/ 59 w 102"/>
                <a:gd name="T19" fmla="*/ 0 h 104"/>
                <a:gd name="T20" fmla="*/ 59 w 102"/>
                <a:gd name="T21" fmla="*/ 0 h 104"/>
                <a:gd name="T22" fmla="*/ 49 w 102"/>
                <a:gd name="T23" fmla="*/ 2 h 104"/>
                <a:gd name="T24" fmla="*/ 37 w 102"/>
                <a:gd name="T25" fmla="*/ 4 h 104"/>
                <a:gd name="T26" fmla="*/ 26 w 102"/>
                <a:gd name="T27" fmla="*/ 11 h 104"/>
                <a:gd name="T28" fmla="*/ 19 w 102"/>
                <a:gd name="T29" fmla="*/ 18 h 104"/>
                <a:gd name="T30" fmla="*/ 11 w 102"/>
                <a:gd name="T31" fmla="*/ 29 h 104"/>
                <a:gd name="T32" fmla="*/ 5 w 102"/>
                <a:gd name="T33" fmla="*/ 38 h 104"/>
                <a:gd name="T34" fmla="*/ 0 w 102"/>
                <a:gd name="T35" fmla="*/ 49 h 104"/>
                <a:gd name="T36" fmla="*/ 0 w 102"/>
                <a:gd name="T37" fmla="*/ 62 h 104"/>
                <a:gd name="T38" fmla="*/ 0 w 102"/>
                <a:gd name="T39" fmla="*/ 62 h 104"/>
                <a:gd name="T40" fmla="*/ 0 w 102"/>
                <a:gd name="T41" fmla="*/ 76 h 104"/>
                <a:gd name="T42" fmla="*/ 5 w 102"/>
                <a:gd name="T43" fmla="*/ 86 h 104"/>
                <a:gd name="T44" fmla="*/ 11 w 102"/>
                <a:gd name="T45" fmla="*/ 96 h 104"/>
                <a:gd name="T46" fmla="*/ 19 w 102"/>
                <a:gd name="T47" fmla="*/ 107 h 104"/>
                <a:gd name="T48" fmla="*/ 26 w 102"/>
                <a:gd name="T49" fmla="*/ 114 h 104"/>
                <a:gd name="T50" fmla="*/ 37 w 102"/>
                <a:gd name="T51" fmla="*/ 119 h 104"/>
                <a:gd name="T52" fmla="*/ 49 w 102"/>
                <a:gd name="T53" fmla="*/ 122 h 104"/>
                <a:gd name="T54" fmla="*/ 59 w 102"/>
                <a:gd name="T55" fmla="*/ 125 h 104"/>
                <a:gd name="T56" fmla="*/ 59 w 102"/>
                <a:gd name="T57" fmla="*/ 125 h 104"/>
                <a:gd name="T58" fmla="*/ 72 w 102"/>
                <a:gd name="T59" fmla="*/ 122 h 104"/>
                <a:gd name="T60" fmla="*/ 85 w 102"/>
                <a:gd name="T61" fmla="*/ 119 h 104"/>
                <a:gd name="T62" fmla="*/ 95 w 102"/>
                <a:gd name="T63" fmla="*/ 114 h 104"/>
                <a:gd name="T64" fmla="*/ 103 w 102"/>
                <a:gd name="T65" fmla="*/ 107 h 104"/>
                <a:gd name="T66" fmla="*/ 110 w 102"/>
                <a:gd name="T67" fmla="*/ 96 h 104"/>
                <a:gd name="T68" fmla="*/ 119 w 102"/>
                <a:gd name="T69" fmla="*/ 86 h 104"/>
                <a:gd name="T70" fmla="*/ 121 w 102"/>
                <a:gd name="T71" fmla="*/ 76 h 104"/>
                <a:gd name="T72" fmla="*/ 121 w 102"/>
                <a:gd name="T73" fmla="*/ 62 h 104"/>
                <a:gd name="T74" fmla="*/ 59 w 102"/>
                <a:gd name="T75" fmla="*/ 62 h 104"/>
                <a:gd name="T76" fmla="*/ 121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2"/>
                  </a:lnTo>
                  <a:lnTo>
                    <a:pt x="93" y="24"/>
                  </a:lnTo>
                  <a:lnTo>
                    <a:pt x="87" y="15"/>
                  </a:lnTo>
                  <a:lnTo>
                    <a:pt x="80" y="9"/>
                  </a:lnTo>
                  <a:lnTo>
                    <a:pt x="72" y="4"/>
                  </a:lnTo>
                  <a:lnTo>
                    <a:pt x="61" y="2"/>
                  </a:lnTo>
                  <a:lnTo>
                    <a:pt x="50" y="0"/>
                  </a:lnTo>
                  <a:lnTo>
                    <a:pt x="41" y="2"/>
                  </a:lnTo>
                  <a:lnTo>
                    <a:pt x="31" y="4"/>
                  </a:lnTo>
                  <a:lnTo>
                    <a:pt x="22" y="9"/>
                  </a:lnTo>
                  <a:lnTo>
                    <a:pt x="16" y="15"/>
                  </a:lnTo>
                  <a:lnTo>
                    <a:pt x="9" y="24"/>
                  </a:lnTo>
                  <a:lnTo>
                    <a:pt x="5" y="32"/>
                  </a:lnTo>
                  <a:lnTo>
                    <a:pt x="0" y="41"/>
                  </a:lnTo>
                  <a:lnTo>
                    <a:pt x="0" y="52"/>
                  </a:lnTo>
                  <a:lnTo>
                    <a:pt x="0" y="63"/>
                  </a:lnTo>
                  <a:lnTo>
                    <a:pt x="5" y="71"/>
                  </a:lnTo>
                  <a:lnTo>
                    <a:pt x="9" y="80"/>
                  </a:lnTo>
                  <a:lnTo>
                    <a:pt x="16" y="89"/>
                  </a:lnTo>
                  <a:lnTo>
                    <a:pt x="22" y="95"/>
                  </a:lnTo>
                  <a:lnTo>
                    <a:pt x="31" y="99"/>
                  </a:lnTo>
                  <a:lnTo>
                    <a:pt x="41" y="101"/>
                  </a:lnTo>
                  <a:lnTo>
                    <a:pt x="50" y="104"/>
                  </a:lnTo>
                  <a:lnTo>
                    <a:pt x="61" y="101"/>
                  </a:lnTo>
                  <a:lnTo>
                    <a:pt x="72" y="99"/>
                  </a:lnTo>
                  <a:lnTo>
                    <a:pt x="80" y="95"/>
                  </a:lnTo>
                  <a:lnTo>
                    <a:pt x="87" y="89"/>
                  </a:lnTo>
                  <a:lnTo>
                    <a:pt x="93" y="80"/>
                  </a:lnTo>
                  <a:lnTo>
                    <a:pt x="100" y="71"/>
                  </a:lnTo>
                  <a:lnTo>
                    <a:pt x="102" y="63"/>
                  </a:lnTo>
                  <a:lnTo>
                    <a:pt x="102" y="52"/>
                  </a:lnTo>
                  <a:lnTo>
                    <a:pt x="50" y="52"/>
                  </a:lnTo>
                  <a:lnTo>
                    <a:pt x="102" y="52"/>
                  </a:lnTo>
                  <a:close/>
                </a:path>
              </a:pathLst>
            </a:custGeom>
            <a:solidFill>
              <a:srgbClr val="12AD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6" name="Freeform 812"/>
            <p:cNvSpPr>
              <a:spLocks/>
            </p:cNvSpPr>
            <p:nvPr/>
          </p:nvSpPr>
          <p:spPr bwMode="auto">
            <a:xfrm>
              <a:off x="3712" y="2165"/>
              <a:ext cx="111" cy="114"/>
            </a:xfrm>
            <a:custGeom>
              <a:avLst/>
              <a:gdLst>
                <a:gd name="T0" fmla="*/ 121 w 102"/>
                <a:gd name="T1" fmla="*/ 62 h 104"/>
                <a:gd name="T2" fmla="*/ 121 w 102"/>
                <a:gd name="T3" fmla="*/ 62 h 104"/>
                <a:gd name="T4" fmla="*/ 121 w 102"/>
                <a:gd name="T5" fmla="*/ 49 h 104"/>
                <a:gd name="T6" fmla="*/ 119 w 102"/>
                <a:gd name="T7" fmla="*/ 38 h 104"/>
                <a:gd name="T8" fmla="*/ 110 w 102"/>
                <a:gd name="T9" fmla="*/ 29 h 104"/>
                <a:gd name="T10" fmla="*/ 103 w 102"/>
                <a:gd name="T11" fmla="*/ 18 h 104"/>
                <a:gd name="T12" fmla="*/ 95 w 102"/>
                <a:gd name="T13" fmla="*/ 11 h 104"/>
                <a:gd name="T14" fmla="*/ 85 w 102"/>
                <a:gd name="T15" fmla="*/ 4 h 104"/>
                <a:gd name="T16" fmla="*/ 72 w 102"/>
                <a:gd name="T17" fmla="*/ 2 h 104"/>
                <a:gd name="T18" fmla="*/ 59 w 102"/>
                <a:gd name="T19" fmla="*/ 0 h 104"/>
                <a:gd name="T20" fmla="*/ 59 w 102"/>
                <a:gd name="T21" fmla="*/ 0 h 104"/>
                <a:gd name="T22" fmla="*/ 49 w 102"/>
                <a:gd name="T23" fmla="*/ 2 h 104"/>
                <a:gd name="T24" fmla="*/ 37 w 102"/>
                <a:gd name="T25" fmla="*/ 4 h 104"/>
                <a:gd name="T26" fmla="*/ 26 w 102"/>
                <a:gd name="T27" fmla="*/ 11 h 104"/>
                <a:gd name="T28" fmla="*/ 19 w 102"/>
                <a:gd name="T29" fmla="*/ 18 h 104"/>
                <a:gd name="T30" fmla="*/ 11 w 102"/>
                <a:gd name="T31" fmla="*/ 29 h 104"/>
                <a:gd name="T32" fmla="*/ 5 w 102"/>
                <a:gd name="T33" fmla="*/ 38 h 104"/>
                <a:gd name="T34" fmla="*/ 0 w 102"/>
                <a:gd name="T35" fmla="*/ 49 h 104"/>
                <a:gd name="T36" fmla="*/ 0 w 102"/>
                <a:gd name="T37" fmla="*/ 62 h 104"/>
                <a:gd name="T38" fmla="*/ 0 w 102"/>
                <a:gd name="T39" fmla="*/ 62 h 104"/>
                <a:gd name="T40" fmla="*/ 0 w 102"/>
                <a:gd name="T41" fmla="*/ 76 h 104"/>
                <a:gd name="T42" fmla="*/ 5 w 102"/>
                <a:gd name="T43" fmla="*/ 86 h 104"/>
                <a:gd name="T44" fmla="*/ 11 w 102"/>
                <a:gd name="T45" fmla="*/ 96 h 104"/>
                <a:gd name="T46" fmla="*/ 19 w 102"/>
                <a:gd name="T47" fmla="*/ 107 h 104"/>
                <a:gd name="T48" fmla="*/ 26 w 102"/>
                <a:gd name="T49" fmla="*/ 114 h 104"/>
                <a:gd name="T50" fmla="*/ 37 w 102"/>
                <a:gd name="T51" fmla="*/ 119 h 104"/>
                <a:gd name="T52" fmla="*/ 49 w 102"/>
                <a:gd name="T53" fmla="*/ 122 h 104"/>
                <a:gd name="T54" fmla="*/ 59 w 102"/>
                <a:gd name="T55" fmla="*/ 125 h 104"/>
                <a:gd name="T56" fmla="*/ 59 w 102"/>
                <a:gd name="T57" fmla="*/ 125 h 104"/>
                <a:gd name="T58" fmla="*/ 72 w 102"/>
                <a:gd name="T59" fmla="*/ 122 h 104"/>
                <a:gd name="T60" fmla="*/ 85 w 102"/>
                <a:gd name="T61" fmla="*/ 119 h 104"/>
                <a:gd name="T62" fmla="*/ 95 w 102"/>
                <a:gd name="T63" fmla="*/ 114 h 104"/>
                <a:gd name="T64" fmla="*/ 103 w 102"/>
                <a:gd name="T65" fmla="*/ 107 h 104"/>
                <a:gd name="T66" fmla="*/ 110 w 102"/>
                <a:gd name="T67" fmla="*/ 96 h 104"/>
                <a:gd name="T68" fmla="*/ 119 w 102"/>
                <a:gd name="T69" fmla="*/ 86 h 104"/>
                <a:gd name="T70" fmla="*/ 121 w 102"/>
                <a:gd name="T71" fmla="*/ 76 h 104"/>
                <a:gd name="T72" fmla="*/ 121 w 102"/>
                <a:gd name="T73" fmla="*/ 62 h 104"/>
                <a:gd name="T74" fmla="*/ 59 w 102"/>
                <a:gd name="T75" fmla="*/ 62 h 104"/>
                <a:gd name="T76" fmla="*/ 121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2"/>
                  </a:lnTo>
                  <a:lnTo>
                    <a:pt x="93" y="24"/>
                  </a:lnTo>
                  <a:lnTo>
                    <a:pt x="87" y="15"/>
                  </a:lnTo>
                  <a:lnTo>
                    <a:pt x="80" y="9"/>
                  </a:lnTo>
                  <a:lnTo>
                    <a:pt x="72" y="4"/>
                  </a:lnTo>
                  <a:lnTo>
                    <a:pt x="61" y="2"/>
                  </a:lnTo>
                  <a:lnTo>
                    <a:pt x="50" y="0"/>
                  </a:lnTo>
                  <a:lnTo>
                    <a:pt x="41" y="2"/>
                  </a:lnTo>
                  <a:lnTo>
                    <a:pt x="31" y="4"/>
                  </a:lnTo>
                  <a:lnTo>
                    <a:pt x="22" y="9"/>
                  </a:lnTo>
                  <a:lnTo>
                    <a:pt x="16" y="15"/>
                  </a:lnTo>
                  <a:lnTo>
                    <a:pt x="9" y="24"/>
                  </a:lnTo>
                  <a:lnTo>
                    <a:pt x="5" y="32"/>
                  </a:lnTo>
                  <a:lnTo>
                    <a:pt x="0" y="41"/>
                  </a:lnTo>
                  <a:lnTo>
                    <a:pt x="0" y="52"/>
                  </a:lnTo>
                  <a:lnTo>
                    <a:pt x="0" y="63"/>
                  </a:lnTo>
                  <a:lnTo>
                    <a:pt x="5" y="71"/>
                  </a:lnTo>
                  <a:lnTo>
                    <a:pt x="9" y="80"/>
                  </a:lnTo>
                  <a:lnTo>
                    <a:pt x="16" y="89"/>
                  </a:lnTo>
                  <a:lnTo>
                    <a:pt x="22" y="95"/>
                  </a:lnTo>
                  <a:lnTo>
                    <a:pt x="31" y="99"/>
                  </a:lnTo>
                  <a:lnTo>
                    <a:pt x="41" y="101"/>
                  </a:lnTo>
                  <a:lnTo>
                    <a:pt x="50" y="104"/>
                  </a:lnTo>
                  <a:lnTo>
                    <a:pt x="61" y="101"/>
                  </a:lnTo>
                  <a:lnTo>
                    <a:pt x="72" y="99"/>
                  </a:lnTo>
                  <a:lnTo>
                    <a:pt x="80" y="95"/>
                  </a:lnTo>
                  <a:lnTo>
                    <a:pt x="87" y="89"/>
                  </a:lnTo>
                  <a:lnTo>
                    <a:pt x="93" y="80"/>
                  </a:lnTo>
                  <a:lnTo>
                    <a:pt x="100" y="71"/>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7" name="Freeform 813"/>
            <p:cNvSpPr>
              <a:spLocks/>
            </p:cNvSpPr>
            <p:nvPr/>
          </p:nvSpPr>
          <p:spPr bwMode="auto">
            <a:xfrm>
              <a:off x="3686" y="2410"/>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20 h 104"/>
                <a:gd name="T12" fmla="*/ 97 w 103"/>
                <a:gd name="T13" fmla="*/ 11 h 104"/>
                <a:gd name="T14" fmla="*/ 86 w 103"/>
                <a:gd name="T15" fmla="*/ 5 h 104"/>
                <a:gd name="T16" fmla="*/ 75 w 103"/>
                <a:gd name="T17" fmla="*/ 3 h 104"/>
                <a:gd name="T18" fmla="*/ 63 w 103"/>
                <a:gd name="T19" fmla="*/ 0 h 104"/>
                <a:gd name="T20" fmla="*/ 63 w 103"/>
                <a:gd name="T21" fmla="*/ 0 h 104"/>
                <a:gd name="T22" fmla="*/ 49 w 103"/>
                <a:gd name="T23" fmla="*/ 3 h 104"/>
                <a:gd name="T24" fmla="*/ 38 w 103"/>
                <a:gd name="T25" fmla="*/ 5 h 104"/>
                <a:gd name="T26" fmla="*/ 27 w 103"/>
                <a:gd name="T27" fmla="*/ 11 h 104"/>
                <a:gd name="T28" fmla="*/ 18 w 103"/>
                <a:gd name="T29" fmla="*/ 20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7 h 104"/>
                <a:gd name="T44" fmla="*/ 10 w 103"/>
                <a:gd name="T45" fmla="*/ 96 h 104"/>
                <a:gd name="T46" fmla="*/ 18 w 103"/>
                <a:gd name="T47" fmla="*/ 107 h 104"/>
                <a:gd name="T48" fmla="*/ 27 w 103"/>
                <a:gd name="T49" fmla="*/ 114 h 104"/>
                <a:gd name="T50" fmla="*/ 38 w 103"/>
                <a:gd name="T51" fmla="*/ 121 h 104"/>
                <a:gd name="T52" fmla="*/ 49 w 103"/>
                <a:gd name="T53" fmla="*/ 123 h 104"/>
                <a:gd name="T54" fmla="*/ 63 w 103"/>
                <a:gd name="T55" fmla="*/ 125 h 104"/>
                <a:gd name="T56" fmla="*/ 63 w 103"/>
                <a:gd name="T57" fmla="*/ 125 h 104"/>
                <a:gd name="T58" fmla="*/ 75 w 103"/>
                <a:gd name="T59" fmla="*/ 123 h 104"/>
                <a:gd name="T60" fmla="*/ 86 w 103"/>
                <a:gd name="T61" fmla="*/ 121 h 104"/>
                <a:gd name="T62" fmla="*/ 97 w 103"/>
                <a:gd name="T63" fmla="*/ 114 h 104"/>
                <a:gd name="T64" fmla="*/ 106 w 103"/>
                <a:gd name="T65" fmla="*/ 107 h 104"/>
                <a:gd name="T66" fmla="*/ 114 w 103"/>
                <a:gd name="T67" fmla="*/ 96 h 104"/>
                <a:gd name="T68" fmla="*/ 120 w 103"/>
                <a:gd name="T69" fmla="*/ 87 h 104"/>
                <a:gd name="T70" fmla="*/ 122 w 103"/>
                <a:gd name="T71" fmla="*/ 76 h 104"/>
                <a:gd name="T72" fmla="*/ 124 w 103"/>
                <a:gd name="T73" fmla="*/ 62 h 104"/>
                <a:gd name="T74" fmla="*/ 63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6"/>
                  </a:lnTo>
                  <a:lnTo>
                    <a:pt x="80" y="9"/>
                  </a:lnTo>
                  <a:lnTo>
                    <a:pt x="71" y="5"/>
                  </a:lnTo>
                  <a:lnTo>
                    <a:pt x="62" y="3"/>
                  </a:lnTo>
                  <a:lnTo>
                    <a:pt x="52" y="0"/>
                  </a:lnTo>
                  <a:lnTo>
                    <a:pt x="41" y="3"/>
                  </a:lnTo>
                  <a:lnTo>
                    <a:pt x="32" y="5"/>
                  </a:lnTo>
                  <a:lnTo>
                    <a:pt x="23" y="9"/>
                  </a:lnTo>
                  <a:lnTo>
                    <a:pt x="15" y="16"/>
                  </a:lnTo>
                  <a:lnTo>
                    <a:pt x="8" y="24"/>
                  </a:lnTo>
                  <a:lnTo>
                    <a:pt x="4" y="33"/>
                  </a:lnTo>
                  <a:lnTo>
                    <a:pt x="2" y="41"/>
                  </a:lnTo>
                  <a:lnTo>
                    <a:pt x="0" y="52"/>
                  </a:lnTo>
                  <a:lnTo>
                    <a:pt x="2" y="63"/>
                  </a:lnTo>
                  <a:lnTo>
                    <a:pt x="4" y="72"/>
                  </a:lnTo>
                  <a:lnTo>
                    <a:pt x="8" y="80"/>
                  </a:lnTo>
                  <a:lnTo>
                    <a:pt x="15" y="89"/>
                  </a:lnTo>
                  <a:lnTo>
                    <a:pt x="23" y="95"/>
                  </a:lnTo>
                  <a:lnTo>
                    <a:pt x="32" y="100"/>
                  </a:lnTo>
                  <a:lnTo>
                    <a:pt x="41" y="102"/>
                  </a:lnTo>
                  <a:lnTo>
                    <a:pt x="52" y="104"/>
                  </a:lnTo>
                  <a:lnTo>
                    <a:pt x="62" y="102"/>
                  </a:lnTo>
                  <a:lnTo>
                    <a:pt x="71" y="100"/>
                  </a:lnTo>
                  <a:lnTo>
                    <a:pt x="80" y="95"/>
                  </a:lnTo>
                  <a:lnTo>
                    <a:pt x="88" y="89"/>
                  </a:lnTo>
                  <a:lnTo>
                    <a:pt x="95" y="80"/>
                  </a:lnTo>
                  <a:lnTo>
                    <a:pt x="99" y="72"/>
                  </a:lnTo>
                  <a:lnTo>
                    <a:pt x="101" y="63"/>
                  </a:lnTo>
                  <a:lnTo>
                    <a:pt x="103" y="52"/>
                  </a:lnTo>
                  <a:lnTo>
                    <a:pt x="52" y="52"/>
                  </a:lnTo>
                  <a:lnTo>
                    <a:pt x="103" y="52"/>
                  </a:lnTo>
                  <a:close/>
                </a:path>
              </a:pathLst>
            </a:custGeom>
            <a:solidFill>
              <a:srgbClr val="FB00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8" name="Freeform 814"/>
            <p:cNvSpPr>
              <a:spLocks/>
            </p:cNvSpPr>
            <p:nvPr/>
          </p:nvSpPr>
          <p:spPr bwMode="auto">
            <a:xfrm>
              <a:off x="3686" y="2410"/>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20 h 104"/>
                <a:gd name="T12" fmla="*/ 97 w 103"/>
                <a:gd name="T13" fmla="*/ 11 h 104"/>
                <a:gd name="T14" fmla="*/ 86 w 103"/>
                <a:gd name="T15" fmla="*/ 5 h 104"/>
                <a:gd name="T16" fmla="*/ 75 w 103"/>
                <a:gd name="T17" fmla="*/ 3 h 104"/>
                <a:gd name="T18" fmla="*/ 63 w 103"/>
                <a:gd name="T19" fmla="*/ 0 h 104"/>
                <a:gd name="T20" fmla="*/ 63 w 103"/>
                <a:gd name="T21" fmla="*/ 0 h 104"/>
                <a:gd name="T22" fmla="*/ 49 w 103"/>
                <a:gd name="T23" fmla="*/ 3 h 104"/>
                <a:gd name="T24" fmla="*/ 38 w 103"/>
                <a:gd name="T25" fmla="*/ 5 h 104"/>
                <a:gd name="T26" fmla="*/ 27 w 103"/>
                <a:gd name="T27" fmla="*/ 11 h 104"/>
                <a:gd name="T28" fmla="*/ 18 w 103"/>
                <a:gd name="T29" fmla="*/ 20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7 h 104"/>
                <a:gd name="T44" fmla="*/ 10 w 103"/>
                <a:gd name="T45" fmla="*/ 96 h 104"/>
                <a:gd name="T46" fmla="*/ 18 w 103"/>
                <a:gd name="T47" fmla="*/ 107 h 104"/>
                <a:gd name="T48" fmla="*/ 27 w 103"/>
                <a:gd name="T49" fmla="*/ 114 h 104"/>
                <a:gd name="T50" fmla="*/ 38 w 103"/>
                <a:gd name="T51" fmla="*/ 121 h 104"/>
                <a:gd name="T52" fmla="*/ 49 w 103"/>
                <a:gd name="T53" fmla="*/ 123 h 104"/>
                <a:gd name="T54" fmla="*/ 63 w 103"/>
                <a:gd name="T55" fmla="*/ 125 h 104"/>
                <a:gd name="T56" fmla="*/ 63 w 103"/>
                <a:gd name="T57" fmla="*/ 125 h 104"/>
                <a:gd name="T58" fmla="*/ 75 w 103"/>
                <a:gd name="T59" fmla="*/ 123 h 104"/>
                <a:gd name="T60" fmla="*/ 86 w 103"/>
                <a:gd name="T61" fmla="*/ 121 h 104"/>
                <a:gd name="T62" fmla="*/ 97 w 103"/>
                <a:gd name="T63" fmla="*/ 114 h 104"/>
                <a:gd name="T64" fmla="*/ 106 w 103"/>
                <a:gd name="T65" fmla="*/ 107 h 104"/>
                <a:gd name="T66" fmla="*/ 114 w 103"/>
                <a:gd name="T67" fmla="*/ 96 h 104"/>
                <a:gd name="T68" fmla="*/ 120 w 103"/>
                <a:gd name="T69" fmla="*/ 87 h 104"/>
                <a:gd name="T70" fmla="*/ 122 w 103"/>
                <a:gd name="T71" fmla="*/ 76 h 104"/>
                <a:gd name="T72" fmla="*/ 124 w 103"/>
                <a:gd name="T73" fmla="*/ 62 h 104"/>
                <a:gd name="T74" fmla="*/ 63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6"/>
                  </a:lnTo>
                  <a:lnTo>
                    <a:pt x="80" y="9"/>
                  </a:lnTo>
                  <a:lnTo>
                    <a:pt x="71" y="5"/>
                  </a:lnTo>
                  <a:lnTo>
                    <a:pt x="62" y="3"/>
                  </a:lnTo>
                  <a:lnTo>
                    <a:pt x="52" y="0"/>
                  </a:lnTo>
                  <a:lnTo>
                    <a:pt x="41" y="3"/>
                  </a:lnTo>
                  <a:lnTo>
                    <a:pt x="32" y="5"/>
                  </a:lnTo>
                  <a:lnTo>
                    <a:pt x="23" y="9"/>
                  </a:lnTo>
                  <a:lnTo>
                    <a:pt x="15" y="16"/>
                  </a:lnTo>
                  <a:lnTo>
                    <a:pt x="8" y="24"/>
                  </a:lnTo>
                  <a:lnTo>
                    <a:pt x="4" y="33"/>
                  </a:lnTo>
                  <a:lnTo>
                    <a:pt x="2" y="41"/>
                  </a:lnTo>
                  <a:lnTo>
                    <a:pt x="0" y="52"/>
                  </a:lnTo>
                  <a:lnTo>
                    <a:pt x="2" y="63"/>
                  </a:lnTo>
                  <a:lnTo>
                    <a:pt x="4" y="72"/>
                  </a:lnTo>
                  <a:lnTo>
                    <a:pt x="8" y="80"/>
                  </a:lnTo>
                  <a:lnTo>
                    <a:pt x="15" y="89"/>
                  </a:lnTo>
                  <a:lnTo>
                    <a:pt x="23" y="95"/>
                  </a:lnTo>
                  <a:lnTo>
                    <a:pt x="32" y="100"/>
                  </a:lnTo>
                  <a:lnTo>
                    <a:pt x="41" y="102"/>
                  </a:lnTo>
                  <a:lnTo>
                    <a:pt x="52" y="104"/>
                  </a:lnTo>
                  <a:lnTo>
                    <a:pt x="62" y="102"/>
                  </a:lnTo>
                  <a:lnTo>
                    <a:pt x="71" y="100"/>
                  </a:lnTo>
                  <a:lnTo>
                    <a:pt x="80" y="95"/>
                  </a:lnTo>
                  <a:lnTo>
                    <a:pt x="88" y="89"/>
                  </a:lnTo>
                  <a:lnTo>
                    <a:pt x="95" y="80"/>
                  </a:lnTo>
                  <a:lnTo>
                    <a:pt x="99" y="72"/>
                  </a:lnTo>
                  <a:lnTo>
                    <a:pt x="101" y="63"/>
                  </a:lnTo>
                  <a:lnTo>
                    <a:pt x="103" y="52"/>
                  </a:lnTo>
                  <a:lnTo>
                    <a:pt x="52"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9" name="Freeform 815"/>
            <p:cNvSpPr>
              <a:spLocks/>
            </p:cNvSpPr>
            <p:nvPr/>
          </p:nvSpPr>
          <p:spPr bwMode="auto">
            <a:xfrm>
              <a:off x="3332" y="3064"/>
              <a:ext cx="114" cy="112"/>
            </a:xfrm>
            <a:custGeom>
              <a:avLst/>
              <a:gdLst>
                <a:gd name="T0" fmla="*/ 125 w 104"/>
                <a:gd name="T1" fmla="*/ 60 h 102"/>
                <a:gd name="T2" fmla="*/ 125 w 104"/>
                <a:gd name="T3" fmla="*/ 60 h 102"/>
                <a:gd name="T4" fmla="*/ 122 w 104"/>
                <a:gd name="T5" fmla="*/ 49 h 102"/>
                <a:gd name="T6" fmla="*/ 119 w 104"/>
                <a:gd name="T7" fmla="*/ 37 h 102"/>
                <a:gd name="T8" fmla="*/ 114 w 104"/>
                <a:gd name="T9" fmla="*/ 26 h 102"/>
                <a:gd name="T10" fmla="*/ 105 w 104"/>
                <a:gd name="T11" fmla="*/ 18 h 102"/>
                <a:gd name="T12" fmla="*/ 96 w 104"/>
                <a:gd name="T13" fmla="*/ 11 h 102"/>
                <a:gd name="T14" fmla="*/ 86 w 104"/>
                <a:gd name="T15" fmla="*/ 5 h 102"/>
                <a:gd name="T16" fmla="*/ 76 w 104"/>
                <a:gd name="T17" fmla="*/ 0 h 102"/>
                <a:gd name="T18" fmla="*/ 62 w 104"/>
                <a:gd name="T19" fmla="*/ 0 h 102"/>
                <a:gd name="T20" fmla="*/ 62 w 104"/>
                <a:gd name="T21" fmla="*/ 0 h 102"/>
                <a:gd name="T22" fmla="*/ 49 w 104"/>
                <a:gd name="T23" fmla="*/ 0 h 102"/>
                <a:gd name="T24" fmla="*/ 38 w 104"/>
                <a:gd name="T25" fmla="*/ 5 h 102"/>
                <a:gd name="T26" fmla="*/ 29 w 104"/>
                <a:gd name="T27" fmla="*/ 11 h 102"/>
                <a:gd name="T28" fmla="*/ 18 w 104"/>
                <a:gd name="T29" fmla="*/ 18 h 102"/>
                <a:gd name="T30" fmla="*/ 11 w 104"/>
                <a:gd name="T31" fmla="*/ 26 h 102"/>
                <a:gd name="T32" fmla="*/ 4 w 104"/>
                <a:gd name="T33" fmla="*/ 37 h 102"/>
                <a:gd name="T34" fmla="*/ 2 w 104"/>
                <a:gd name="T35" fmla="*/ 49 h 102"/>
                <a:gd name="T36" fmla="*/ 0 w 104"/>
                <a:gd name="T37" fmla="*/ 60 h 102"/>
                <a:gd name="T38" fmla="*/ 0 w 104"/>
                <a:gd name="T39" fmla="*/ 60 h 102"/>
                <a:gd name="T40" fmla="*/ 2 w 104"/>
                <a:gd name="T41" fmla="*/ 74 h 102"/>
                <a:gd name="T42" fmla="*/ 4 w 104"/>
                <a:gd name="T43" fmla="*/ 87 h 102"/>
                <a:gd name="T44" fmla="*/ 11 w 104"/>
                <a:gd name="T45" fmla="*/ 97 h 102"/>
                <a:gd name="T46" fmla="*/ 18 w 104"/>
                <a:gd name="T47" fmla="*/ 105 h 102"/>
                <a:gd name="T48" fmla="*/ 29 w 104"/>
                <a:gd name="T49" fmla="*/ 112 h 102"/>
                <a:gd name="T50" fmla="*/ 38 w 104"/>
                <a:gd name="T51" fmla="*/ 119 h 102"/>
                <a:gd name="T52" fmla="*/ 49 w 104"/>
                <a:gd name="T53" fmla="*/ 121 h 102"/>
                <a:gd name="T54" fmla="*/ 62 w 104"/>
                <a:gd name="T55" fmla="*/ 123 h 102"/>
                <a:gd name="T56" fmla="*/ 62 w 104"/>
                <a:gd name="T57" fmla="*/ 123 h 102"/>
                <a:gd name="T58" fmla="*/ 76 w 104"/>
                <a:gd name="T59" fmla="*/ 121 h 102"/>
                <a:gd name="T60" fmla="*/ 86 w 104"/>
                <a:gd name="T61" fmla="*/ 119 h 102"/>
                <a:gd name="T62" fmla="*/ 96 w 104"/>
                <a:gd name="T63" fmla="*/ 112 h 102"/>
                <a:gd name="T64" fmla="*/ 105 w 104"/>
                <a:gd name="T65" fmla="*/ 105 h 102"/>
                <a:gd name="T66" fmla="*/ 114 w 104"/>
                <a:gd name="T67" fmla="*/ 97 h 102"/>
                <a:gd name="T68" fmla="*/ 119 w 104"/>
                <a:gd name="T69" fmla="*/ 87 h 102"/>
                <a:gd name="T70" fmla="*/ 122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1"/>
                  </a:lnTo>
                  <a:lnTo>
                    <a:pt x="95" y="22"/>
                  </a:lnTo>
                  <a:lnTo>
                    <a:pt x="88" y="15"/>
                  </a:lnTo>
                  <a:lnTo>
                    <a:pt x="80" y="9"/>
                  </a:lnTo>
                  <a:lnTo>
                    <a:pt x="71" y="5"/>
                  </a:lnTo>
                  <a:lnTo>
                    <a:pt x="63" y="0"/>
                  </a:lnTo>
                  <a:lnTo>
                    <a:pt x="52" y="0"/>
                  </a:lnTo>
                  <a:lnTo>
                    <a:pt x="41" y="0"/>
                  </a:lnTo>
                  <a:lnTo>
                    <a:pt x="32" y="5"/>
                  </a:lnTo>
                  <a:lnTo>
                    <a:pt x="24" y="9"/>
                  </a:lnTo>
                  <a:lnTo>
                    <a:pt x="15" y="15"/>
                  </a:lnTo>
                  <a:lnTo>
                    <a:pt x="9" y="22"/>
                  </a:lnTo>
                  <a:lnTo>
                    <a:pt x="4" y="31"/>
                  </a:lnTo>
                  <a:lnTo>
                    <a:pt x="2" y="41"/>
                  </a:lnTo>
                  <a:lnTo>
                    <a:pt x="0" y="50"/>
                  </a:lnTo>
                  <a:lnTo>
                    <a:pt x="2" y="61"/>
                  </a:lnTo>
                  <a:lnTo>
                    <a:pt x="4" y="72"/>
                  </a:lnTo>
                  <a:lnTo>
                    <a:pt x="9" y="80"/>
                  </a:lnTo>
                  <a:lnTo>
                    <a:pt x="15" y="87"/>
                  </a:lnTo>
                  <a:lnTo>
                    <a:pt x="24" y="93"/>
                  </a:lnTo>
                  <a:lnTo>
                    <a:pt x="32" y="98"/>
                  </a:lnTo>
                  <a:lnTo>
                    <a:pt x="41" y="100"/>
                  </a:lnTo>
                  <a:lnTo>
                    <a:pt x="52" y="102"/>
                  </a:lnTo>
                  <a:lnTo>
                    <a:pt x="63" y="100"/>
                  </a:lnTo>
                  <a:lnTo>
                    <a:pt x="71" y="98"/>
                  </a:lnTo>
                  <a:lnTo>
                    <a:pt x="80" y="93"/>
                  </a:lnTo>
                  <a:lnTo>
                    <a:pt x="88" y="87"/>
                  </a:lnTo>
                  <a:lnTo>
                    <a:pt x="95" y="80"/>
                  </a:lnTo>
                  <a:lnTo>
                    <a:pt x="99" y="72"/>
                  </a:lnTo>
                  <a:lnTo>
                    <a:pt x="101" y="61"/>
                  </a:lnTo>
                  <a:lnTo>
                    <a:pt x="104" y="50"/>
                  </a:lnTo>
                  <a:lnTo>
                    <a:pt x="52" y="50"/>
                  </a:lnTo>
                  <a:lnTo>
                    <a:pt x="104" y="50"/>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0" name="Freeform 816"/>
            <p:cNvSpPr>
              <a:spLocks/>
            </p:cNvSpPr>
            <p:nvPr/>
          </p:nvSpPr>
          <p:spPr bwMode="auto">
            <a:xfrm>
              <a:off x="3332" y="3064"/>
              <a:ext cx="114" cy="112"/>
            </a:xfrm>
            <a:custGeom>
              <a:avLst/>
              <a:gdLst>
                <a:gd name="T0" fmla="*/ 125 w 104"/>
                <a:gd name="T1" fmla="*/ 60 h 102"/>
                <a:gd name="T2" fmla="*/ 125 w 104"/>
                <a:gd name="T3" fmla="*/ 60 h 102"/>
                <a:gd name="T4" fmla="*/ 122 w 104"/>
                <a:gd name="T5" fmla="*/ 49 h 102"/>
                <a:gd name="T6" fmla="*/ 119 w 104"/>
                <a:gd name="T7" fmla="*/ 37 h 102"/>
                <a:gd name="T8" fmla="*/ 114 w 104"/>
                <a:gd name="T9" fmla="*/ 26 h 102"/>
                <a:gd name="T10" fmla="*/ 105 w 104"/>
                <a:gd name="T11" fmla="*/ 18 h 102"/>
                <a:gd name="T12" fmla="*/ 96 w 104"/>
                <a:gd name="T13" fmla="*/ 11 h 102"/>
                <a:gd name="T14" fmla="*/ 86 w 104"/>
                <a:gd name="T15" fmla="*/ 5 h 102"/>
                <a:gd name="T16" fmla="*/ 76 w 104"/>
                <a:gd name="T17" fmla="*/ 0 h 102"/>
                <a:gd name="T18" fmla="*/ 62 w 104"/>
                <a:gd name="T19" fmla="*/ 0 h 102"/>
                <a:gd name="T20" fmla="*/ 62 w 104"/>
                <a:gd name="T21" fmla="*/ 0 h 102"/>
                <a:gd name="T22" fmla="*/ 49 w 104"/>
                <a:gd name="T23" fmla="*/ 0 h 102"/>
                <a:gd name="T24" fmla="*/ 38 w 104"/>
                <a:gd name="T25" fmla="*/ 5 h 102"/>
                <a:gd name="T26" fmla="*/ 29 w 104"/>
                <a:gd name="T27" fmla="*/ 11 h 102"/>
                <a:gd name="T28" fmla="*/ 18 w 104"/>
                <a:gd name="T29" fmla="*/ 18 h 102"/>
                <a:gd name="T30" fmla="*/ 11 w 104"/>
                <a:gd name="T31" fmla="*/ 26 h 102"/>
                <a:gd name="T32" fmla="*/ 4 w 104"/>
                <a:gd name="T33" fmla="*/ 37 h 102"/>
                <a:gd name="T34" fmla="*/ 2 w 104"/>
                <a:gd name="T35" fmla="*/ 49 h 102"/>
                <a:gd name="T36" fmla="*/ 0 w 104"/>
                <a:gd name="T37" fmla="*/ 60 h 102"/>
                <a:gd name="T38" fmla="*/ 0 w 104"/>
                <a:gd name="T39" fmla="*/ 60 h 102"/>
                <a:gd name="T40" fmla="*/ 2 w 104"/>
                <a:gd name="T41" fmla="*/ 74 h 102"/>
                <a:gd name="T42" fmla="*/ 4 w 104"/>
                <a:gd name="T43" fmla="*/ 87 h 102"/>
                <a:gd name="T44" fmla="*/ 11 w 104"/>
                <a:gd name="T45" fmla="*/ 97 h 102"/>
                <a:gd name="T46" fmla="*/ 18 w 104"/>
                <a:gd name="T47" fmla="*/ 105 h 102"/>
                <a:gd name="T48" fmla="*/ 29 w 104"/>
                <a:gd name="T49" fmla="*/ 112 h 102"/>
                <a:gd name="T50" fmla="*/ 38 w 104"/>
                <a:gd name="T51" fmla="*/ 119 h 102"/>
                <a:gd name="T52" fmla="*/ 49 w 104"/>
                <a:gd name="T53" fmla="*/ 121 h 102"/>
                <a:gd name="T54" fmla="*/ 62 w 104"/>
                <a:gd name="T55" fmla="*/ 123 h 102"/>
                <a:gd name="T56" fmla="*/ 62 w 104"/>
                <a:gd name="T57" fmla="*/ 123 h 102"/>
                <a:gd name="T58" fmla="*/ 76 w 104"/>
                <a:gd name="T59" fmla="*/ 121 h 102"/>
                <a:gd name="T60" fmla="*/ 86 w 104"/>
                <a:gd name="T61" fmla="*/ 119 h 102"/>
                <a:gd name="T62" fmla="*/ 96 w 104"/>
                <a:gd name="T63" fmla="*/ 112 h 102"/>
                <a:gd name="T64" fmla="*/ 105 w 104"/>
                <a:gd name="T65" fmla="*/ 105 h 102"/>
                <a:gd name="T66" fmla="*/ 114 w 104"/>
                <a:gd name="T67" fmla="*/ 97 h 102"/>
                <a:gd name="T68" fmla="*/ 119 w 104"/>
                <a:gd name="T69" fmla="*/ 87 h 102"/>
                <a:gd name="T70" fmla="*/ 122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1"/>
                  </a:lnTo>
                  <a:lnTo>
                    <a:pt x="95" y="22"/>
                  </a:lnTo>
                  <a:lnTo>
                    <a:pt x="88" y="15"/>
                  </a:lnTo>
                  <a:lnTo>
                    <a:pt x="80" y="9"/>
                  </a:lnTo>
                  <a:lnTo>
                    <a:pt x="71" y="5"/>
                  </a:lnTo>
                  <a:lnTo>
                    <a:pt x="63" y="0"/>
                  </a:lnTo>
                  <a:lnTo>
                    <a:pt x="52" y="0"/>
                  </a:lnTo>
                  <a:lnTo>
                    <a:pt x="41" y="0"/>
                  </a:lnTo>
                  <a:lnTo>
                    <a:pt x="32" y="5"/>
                  </a:lnTo>
                  <a:lnTo>
                    <a:pt x="24" y="9"/>
                  </a:lnTo>
                  <a:lnTo>
                    <a:pt x="15" y="15"/>
                  </a:lnTo>
                  <a:lnTo>
                    <a:pt x="9" y="22"/>
                  </a:lnTo>
                  <a:lnTo>
                    <a:pt x="4" y="31"/>
                  </a:lnTo>
                  <a:lnTo>
                    <a:pt x="2" y="41"/>
                  </a:lnTo>
                  <a:lnTo>
                    <a:pt x="0" y="50"/>
                  </a:lnTo>
                  <a:lnTo>
                    <a:pt x="2" y="61"/>
                  </a:lnTo>
                  <a:lnTo>
                    <a:pt x="4" y="72"/>
                  </a:lnTo>
                  <a:lnTo>
                    <a:pt x="9" y="80"/>
                  </a:lnTo>
                  <a:lnTo>
                    <a:pt x="15" y="87"/>
                  </a:lnTo>
                  <a:lnTo>
                    <a:pt x="24" y="93"/>
                  </a:lnTo>
                  <a:lnTo>
                    <a:pt x="32" y="98"/>
                  </a:lnTo>
                  <a:lnTo>
                    <a:pt x="41" y="100"/>
                  </a:lnTo>
                  <a:lnTo>
                    <a:pt x="52" y="102"/>
                  </a:lnTo>
                  <a:lnTo>
                    <a:pt x="63" y="100"/>
                  </a:lnTo>
                  <a:lnTo>
                    <a:pt x="71" y="98"/>
                  </a:lnTo>
                  <a:lnTo>
                    <a:pt x="80" y="93"/>
                  </a:lnTo>
                  <a:lnTo>
                    <a:pt x="88" y="87"/>
                  </a:lnTo>
                  <a:lnTo>
                    <a:pt x="95" y="80"/>
                  </a:lnTo>
                  <a:lnTo>
                    <a:pt x="99" y="72"/>
                  </a:lnTo>
                  <a:lnTo>
                    <a:pt x="101" y="61"/>
                  </a:lnTo>
                  <a:lnTo>
                    <a:pt x="104" y="50"/>
                  </a:lnTo>
                  <a:lnTo>
                    <a:pt x="52" y="50"/>
                  </a:lnTo>
                  <a:lnTo>
                    <a:pt x="10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1" name="Freeform 817"/>
            <p:cNvSpPr>
              <a:spLocks/>
            </p:cNvSpPr>
            <p:nvPr/>
          </p:nvSpPr>
          <p:spPr bwMode="auto">
            <a:xfrm>
              <a:off x="3809" y="2720"/>
              <a:ext cx="110" cy="111"/>
            </a:xfrm>
            <a:custGeom>
              <a:avLst/>
              <a:gdLst>
                <a:gd name="T0" fmla="*/ 120 w 101"/>
                <a:gd name="T1" fmla="*/ 62 h 102"/>
                <a:gd name="T2" fmla="*/ 120 w 101"/>
                <a:gd name="T3" fmla="*/ 62 h 102"/>
                <a:gd name="T4" fmla="*/ 120 w 101"/>
                <a:gd name="T5" fmla="*/ 49 h 102"/>
                <a:gd name="T6" fmla="*/ 115 w 101"/>
                <a:gd name="T7" fmla="*/ 36 h 102"/>
                <a:gd name="T8" fmla="*/ 110 w 101"/>
                <a:gd name="T9" fmla="*/ 26 h 102"/>
                <a:gd name="T10" fmla="*/ 102 w 101"/>
                <a:gd name="T11" fmla="*/ 17 h 102"/>
                <a:gd name="T12" fmla="*/ 95 w 101"/>
                <a:gd name="T13" fmla="*/ 11 h 102"/>
                <a:gd name="T14" fmla="*/ 84 w 101"/>
                <a:gd name="T15" fmla="*/ 5 h 102"/>
                <a:gd name="T16" fmla="*/ 71 w 101"/>
                <a:gd name="T17" fmla="*/ 0 h 102"/>
                <a:gd name="T18" fmla="*/ 59 w 101"/>
                <a:gd name="T19" fmla="*/ 0 h 102"/>
                <a:gd name="T20" fmla="*/ 59 w 101"/>
                <a:gd name="T21" fmla="*/ 0 h 102"/>
                <a:gd name="T22" fmla="*/ 49 w 101"/>
                <a:gd name="T23" fmla="*/ 0 h 102"/>
                <a:gd name="T24" fmla="*/ 36 w 101"/>
                <a:gd name="T25" fmla="*/ 5 h 102"/>
                <a:gd name="T26" fmla="*/ 26 w 101"/>
                <a:gd name="T27" fmla="*/ 11 h 102"/>
                <a:gd name="T28" fmla="*/ 17 w 101"/>
                <a:gd name="T29" fmla="*/ 17 h 102"/>
                <a:gd name="T30" fmla="*/ 11 w 101"/>
                <a:gd name="T31" fmla="*/ 26 h 102"/>
                <a:gd name="T32" fmla="*/ 4 w 101"/>
                <a:gd name="T33" fmla="*/ 36 h 102"/>
                <a:gd name="T34" fmla="*/ 0 w 101"/>
                <a:gd name="T35" fmla="*/ 49 h 102"/>
                <a:gd name="T36" fmla="*/ 0 w 101"/>
                <a:gd name="T37" fmla="*/ 62 h 102"/>
                <a:gd name="T38" fmla="*/ 0 w 101"/>
                <a:gd name="T39" fmla="*/ 62 h 102"/>
                <a:gd name="T40" fmla="*/ 0 w 101"/>
                <a:gd name="T41" fmla="*/ 72 h 102"/>
                <a:gd name="T42" fmla="*/ 4 w 101"/>
                <a:gd name="T43" fmla="*/ 84 h 102"/>
                <a:gd name="T44" fmla="*/ 11 w 101"/>
                <a:gd name="T45" fmla="*/ 95 h 102"/>
                <a:gd name="T46" fmla="*/ 17 w 101"/>
                <a:gd name="T47" fmla="*/ 103 h 102"/>
                <a:gd name="T48" fmla="*/ 26 w 101"/>
                <a:gd name="T49" fmla="*/ 110 h 102"/>
                <a:gd name="T50" fmla="*/ 36 w 101"/>
                <a:gd name="T51" fmla="*/ 115 h 102"/>
                <a:gd name="T52" fmla="*/ 49 w 101"/>
                <a:gd name="T53" fmla="*/ 121 h 102"/>
                <a:gd name="T54" fmla="*/ 59 w 101"/>
                <a:gd name="T55" fmla="*/ 121 h 102"/>
                <a:gd name="T56" fmla="*/ 59 w 101"/>
                <a:gd name="T57" fmla="*/ 121 h 102"/>
                <a:gd name="T58" fmla="*/ 71 w 101"/>
                <a:gd name="T59" fmla="*/ 121 h 102"/>
                <a:gd name="T60" fmla="*/ 84 w 101"/>
                <a:gd name="T61" fmla="*/ 115 h 102"/>
                <a:gd name="T62" fmla="*/ 95 w 101"/>
                <a:gd name="T63" fmla="*/ 110 h 102"/>
                <a:gd name="T64" fmla="*/ 102 w 101"/>
                <a:gd name="T65" fmla="*/ 103 h 102"/>
                <a:gd name="T66" fmla="*/ 110 w 101"/>
                <a:gd name="T67" fmla="*/ 95 h 102"/>
                <a:gd name="T68" fmla="*/ 115 w 101"/>
                <a:gd name="T69" fmla="*/ 84 h 102"/>
                <a:gd name="T70" fmla="*/ 120 w 101"/>
                <a:gd name="T71" fmla="*/ 72 h 102"/>
                <a:gd name="T72" fmla="*/ 120 w 101"/>
                <a:gd name="T73" fmla="*/ 62 h 102"/>
                <a:gd name="T74" fmla="*/ 59 w 101"/>
                <a:gd name="T75" fmla="*/ 62 h 102"/>
                <a:gd name="T76" fmla="*/ 120 w 101"/>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7" y="30"/>
                  </a:lnTo>
                  <a:lnTo>
                    <a:pt x="93" y="22"/>
                  </a:lnTo>
                  <a:lnTo>
                    <a:pt x="86" y="15"/>
                  </a:lnTo>
                  <a:lnTo>
                    <a:pt x="80" y="9"/>
                  </a:lnTo>
                  <a:lnTo>
                    <a:pt x="71" y="5"/>
                  </a:lnTo>
                  <a:lnTo>
                    <a:pt x="60" y="0"/>
                  </a:lnTo>
                  <a:lnTo>
                    <a:pt x="50" y="0"/>
                  </a:lnTo>
                  <a:lnTo>
                    <a:pt x="41" y="0"/>
                  </a:lnTo>
                  <a:lnTo>
                    <a:pt x="30" y="5"/>
                  </a:lnTo>
                  <a:lnTo>
                    <a:pt x="22" y="9"/>
                  </a:lnTo>
                  <a:lnTo>
                    <a:pt x="15" y="15"/>
                  </a:lnTo>
                  <a:lnTo>
                    <a:pt x="9" y="22"/>
                  </a:lnTo>
                  <a:lnTo>
                    <a:pt x="4" y="30"/>
                  </a:lnTo>
                  <a:lnTo>
                    <a:pt x="0" y="41"/>
                  </a:lnTo>
                  <a:lnTo>
                    <a:pt x="0" y="52"/>
                  </a:lnTo>
                  <a:lnTo>
                    <a:pt x="0" y="61"/>
                  </a:lnTo>
                  <a:lnTo>
                    <a:pt x="4" y="71"/>
                  </a:lnTo>
                  <a:lnTo>
                    <a:pt x="9" y="80"/>
                  </a:lnTo>
                  <a:lnTo>
                    <a:pt x="15" y="87"/>
                  </a:lnTo>
                  <a:lnTo>
                    <a:pt x="22" y="93"/>
                  </a:lnTo>
                  <a:lnTo>
                    <a:pt x="30" y="97"/>
                  </a:lnTo>
                  <a:lnTo>
                    <a:pt x="41" y="102"/>
                  </a:lnTo>
                  <a:lnTo>
                    <a:pt x="50" y="102"/>
                  </a:lnTo>
                  <a:lnTo>
                    <a:pt x="60" y="102"/>
                  </a:lnTo>
                  <a:lnTo>
                    <a:pt x="71" y="97"/>
                  </a:lnTo>
                  <a:lnTo>
                    <a:pt x="80" y="93"/>
                  </a:lnTo>
                  <a:lnTo>
                    <a:pt x="86" y="87"/>
                  </a:lnTo>
                  <a:lnTo>
                    <a:pt x="93" y="80"/>
                  </a:lnTo>
                  <a:lnTo>
                    <a:pt x="97" y="71"/>
                  </a:lnTo>
                  <a:lnTo>
                    <a:pt x="101" y="61"/>
                  </a:lnTo>
                  <a:lnTo>
                    <a:pt x="101" y="52"/>
                  </a:lnTo>
                  <a:lnTo>
                    <a:pt x="50" y="52"/>
                  </a:lnTo>
                  <a:lnTo>
                    <a:pt x="101" y="52"/>
                  </a:lnTo>
                  <a:close/>
                </a:path>
              </a:pathLst>
            </a:custGeom>
            <a:solidFill>
              <a:srgbClr val="FB00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2" name="Freeform 818"/>
            <p:cNvSpPr>
              <a:spLocks/>
            </p:cNvSpPr>
            <p:nvPr/>
          </p:nvSpPr>
          <p:spPr bwMode="auto">
            <a:xfrm>
              <a:off x="3809" y="2720"/>
              <a:ext cx="110" cy="111"/>
            </a:xfrm>
            <a:custGeom>
              <a:avLst/>
              <a:gdLst>
                <a:gd name="T0" fmla="*/ 120 w 101"/>
                <a:gd name="T1" fmla="*/ 62 h 102"/>
                <a:gd name="T2" fmla="*/ 120 w 101"/>
                <a:gd name="T3" fmla="*/ 62 h 102"/>
                <a:gd name="T4" fmla="*/ 120 w 101"/>
                <a:gd name="T5" fmla="*/ 49 h 102"/>
                <a:gd name="T6" fmla="*/ 115 w 101"/>
                <a:gd name="T7" fmla="*/ 36 h 102"/>
                <a:gd name="T8" fmla="*/ 110 w 101"/>
                <a:gd name="T9" fmla="*/ 26 h 102"/>
                <a:gd name="T10" fmla="*/ 102 w 101"/>
                <a:gd name="T11" fmla="*/ 17 h 102"/>
                <a:gd name="T12" fmla="*/ 95 w 101"/>
                <a:gd name="T13" fmla="*/ 11 h 102"/>
                <a:gd name="T14" fmla="*/ 84 w 101"/>
                <a:gd name="T15" fmla="*/ 5 h 102"/>
                <a:gd name="T16" fmla="*/ 71 w 101"/>
                <a:gd name="T17" fmla="*/ 0 h 102"/>
                <a:gd name="T18" fmla="*/ 59 w 101"/>
                <a:gd name="T19" fmla="*/ 0 h 102"/>
                <a:gd name="T20" fmla="*/ 59 w 101"/>
                <a:gd name="T21" fmla="*/ 0 h 102"/>
                <a:gd name="T22" fmla="*/ 49 w 101"/>
                <a:gd name="T23" fmla="*/ 0 h 102"/>
                <a:gd name="T24" fmla="*/ 36 w 101"/>
                <a:gd name="T25" fmla="*/ 5 h 102"/>
                <a:gd name="T26" fmla="*/ 26 w 101"/>
                <a:gd name="T27" fmla="*/ 11 h 102"/>
                <a:gd name="T28" fmla="*/ 17 w 101"/>
                <a:gd name="T29" fmla="*/ 17 h 102"/>
                <a:gd name="T30" fmla="*/ 11 w 101"/>
                <a:gd name="T31" fmla="*/ 26 h 102"/>
                <a:gd name="T32" fmla="*/ 4 w 101"/>
                <a:gd name="T33" fmla="*/ 36 h 102"/>
                <a:gd name="T34" fmla="*/ 0 w 101"/>
                <a:gd name="T35" fmla="*/ 49 h 102"/>
                <a:gd name="T36" fmla="*/ 0 w 101"/>
                <a:gd name="T37" fmla="*/ 62 h 102"/>
                <a:gd name="T38" fmla="*/ 0 w 101"/>
                <a:gd name="T39" fmla="*/ 62 h 102"/>
                <a:gd name="T40" fmla="*/ 0 w 101"/>
                <a:gd name="T41" fmla="*/ 72 h 102"/>
                <a:gd name="T42" fmla="*/ 4 w 101"/>
                <a:gd name="T43" fmla="*/ 84 h 102"/>
                <a:gd name="T44" fmla="*/ 11 w 101"/>
                <a:gd name="T45" fmla="*/ 95 h 102"/>
                <a:gd name="T46" fmla="*/ 17 w 101"/>
                <a:gd name="T47" fmla="*/ 103 h 102"/>
                <a:gd name="T48" fmla="*/ 26 w 101"/>
                <a:gd name="T49" fmla="*/ 110 h 102"/>
                <a:gd name="T50" fmla="*/ 36 w 101"/>
                <a:gd name="T51" fmla="*/ 115 h 102"/>
                <a:gd name="T52" fmla="*/ 49 w 101"/>
                <a:gd name="T53" fmla="*/ 121 h 102"/>
                <a:gd name="T54" fmla="*/ 59 w 101"/>
                <a:gd name="T55" fmla="*/ 121 h 102"/>
                <a:gd name="T56" fmla="*/ 59 w 101"/>
                <a:gd name="T57" fmla="*/ 121 h 102"/>
                <a:gd name="T58" fmla="*/ 71 w 101"/>
                <a:gd name="T59" fmla="*/ 121 h 102"/>
                <a:gd name="T60" fmla="*/ 84 w 101"/>
                <a:gd name="T61" fmla="*/ 115 h 102"/>
                <a:gd name="T62" fmla="*/ 95 w 101"/>
                <a:gd name="T63" fmla="*/ 110 h 102"/>
                <a:gd name="T64" fmla="*/ 102 w 101"/>
                <a:gd name="T65" fmla="*/ 103 h 102"/>
                <a:gd name="T66" fmla="*/ 110 w 101"/>
                <a:gd name="T67" fmla="*/ 95 h 102"/>
                <a:gd name="T68" fmla="*/ 115 w 101"/>
                <a:gd name="T69" fmla="*/ 84 h 102"/>
                <a:gd name="T70" fmla="*/ 120 w 101"/>
                <a:gd name="T71" fmla="*/ 72 h 102"/>
                <a:gd name="T72" fmla="*/ 120 w 101"/>
                <a:gd name="T73" fmla="*/ 62 h 102"/>
                <a:gd name="T74" fmla="*/ 59 w 101"/>
                <a:gd name="T75" fmla="*/ 62 h 102"/>
                <a:gd name="T76" fmla="*/ 120 w 101"/>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7" y="30"/>
                  </a:lnTo>
                  <a:lnTo>
                    <a:pt x="93" y="22"/>
                  </a:lnTo>
                  <a:lnTo>
                    <a:pt x="86" y="15"/>
                  </a:lnTo>
                  <a:lnTo>
                    <a:pt x="80" y="9"/>
                  </a:lnTo>
                  <a:lnTo>
                    <a:pt x="71" y="5"/>
                  </a:lnTo>
                  <a:lnTo>
                    <a:pt x="60" y="0"/>
                  </a:lnTo>
                  <a:lnTo>
                    <a:pt x="50" y="0"/>
                  </a:lnTo>
                  <a:lnTo>
                    <a:pt x="41" y="0"/>
                  </a:lnTo>
                  <a:lnTo>
                    <a:pt x="30" y="5"/>
                  </a:lnTo>
                  <a:lnTo>
                    <a:pt x="22" y="9"/>
                  </a:lnTo>
                  <a:lnTo>
                    <a:pt x="15" y="15"/>
                  </a:lnTo>
                  <a:lnTo>
                    <a:pt x="9" y="22"/>
                  </a:lnTo>
                  <a:lnTo>
                    <a:pt x="4" y="30"/>
                  </a:lnTo>
                  <a:lnTo>
                    <a:pt x="0" y="41"/>
                  </a:lnTo>
                  <a:lnTo>
                    <a:pt x="0" y="52"/>
                  </a:lnTo>
                  <a:lnTo>
                    <a:pt x="0" y="61"/>
                  </a:lnTo>
                  <a:lnTo>
                    <a:pt x="4" y="71"/>
                  </a:lnTo>
                  <a:lnTo>
                    <a:pt x="9" y="80"/>
                  </a:lnTo>
                  <a:lnTo>
                    <a:pt x="15" y="87"/>
                  </a:lnTo>
                  <a:lnTo>
                    <a:pt x="22" y="93"/>
                  </a:lnTo>
                  <a:lnTo>
                    <a:pt x="30" y="97"/>
                  </a:lnTo>
                  <a:lnTo>
                    <a:pt x="41" y="102"/>
                  </a:lnTo>
                  <a:lnTo>
                    <a:pt x="50" y="102"/>
                  </a:lnTo>
                  <a:lnTo>
                    <a:pt x="60" y="102"/>
                  </a:lnTo>
                  <a:lnTo>
                    <a:pt x="71" y="97"/>
                  </a:lnTo>
                  <a:lnTo>
                    <a:pt x="80" y="93"/>
                  </a:lnTo>
                  <a:lnTo>
                    <a:pt x="86" y="87"/>
                  </a:lnTo>
                  <a:lnTo>
                    <a:pt x="93" y="80"/>
                  </a:lnTo>
                  <a:lnTo>
                    <a:pt x="97" y="71"/>
                  </a:lnTo>
                  <a:lnTo>
                    <a:pt x="101" y="61"/>
                  </a:lnTo>
                  <a:lnTo>
                    <a:pt x="101" y="52"/>
                  </a:lnTo>
                  <a:lnTo>
                    <a:pt x="50"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3" name="Freeform 819"/>
            <p:cNvSpPr>
              <a:spLocks/>
            </p:cNvSpPr>
            <p:nvPr/>
          </p:nvSpPr>
          <p:spPr bwMode="auto">
            <a:xfrm>
              <a:off x="3163" y="3208"/>
              <a:ext cx="110" cy="114"/>
            </a:xfrm>
            <a:custGeom>
              <a:avLst/>
              <a:gdLst>
                <a:gd name="T0" fmla="*/ 120 w 101"/>
                <a:gd name="T1" fmla="*/ 62 h 104"/>
                <a:gd name="T2" fmla="*/ 120 w 101"/>
                <a:gd name="T3" fmla="*/ 62 h 104"/>
                <a:gd name="T4" fmla="*/ 120 w 101"/>
                <a:gd name="T5" fmla="*/ 49 h 104"/>
                <a:gd name="T6" fmla="*/ 115 w 101"/>
                <a:gd name="T7" fmla="*/ 38 h 104"/>
                <a:gd name="T8" fmla="*/ 109 w 101"/>
                <a:gd name="T9" fmla="*/ 29 h 104"/>
                <a:gd name="T10" fmla="*/ 102 w 101"/>
                <a:gd name="T11" fmla="*/ 18 h 104"/>
                <a:gd name="T12" fmla="*/ 94 w 101"/>
                <a:gd name="T13" fmla="*/ 11 h 104"/>
                <a:gd name="T14" fmla="*/ 84 w 101"/>
                <a:gd name="T15" fmla="*/ 4 h 104"/>
                <a:gd name="T16" fmla="*/ 71 w 101"/>
                <a:gd name="T17" fmla="*/ 0 h 104"/>
                <a:gd name="T18" fmla="*/ 61 w 101"/>
                <a:gd name="T19" fmla="*/ 0 h 104"/>
                <a:gd name="T20" fmla="*/ 61 w 101"/>
                <a:gd name="T21" fmla="*/ 0 h 104"/>
                <a:gd name="T22" fmla="*/ 49 w 101"/>
                <a:gd name="T23" fmla="*/ 0 h 104"/>
                <a:gd name="T24" fmla="*/ 36 w 101"/>
                <a:gd name="T25" fmla="*/ 4 h 104"/>
                <a:gd name="T26" fmla="*/ 25 w 101"/>
                <a:gd name="T27" fmla="*/ 11 h 104"/>
                <a:gd name="T28" fmla="*/ 17 w 101"/>
                <a:gd name="T29" fmla="*/ 18 h 104"/>
                <a:gd name="T30" fmla="*/ 10 w 101"/>
                <a:gd name="T31" fmla="*/ 29 h 104"/>
                <a:gd name="T32" fmla="*/ 4 w 101"/>
                <a:gd name="T33" fmla="*/ 38 h 104"/>
                <a:gd name="T34" fmla="*/ 2 w 101"/>
                <a:gd name="T35" fmla="*/ 49 h 104"/>
                <a:gd name="T36" fmla="*/ 0 w 101"/>
                <a:gd name="T37" fmla="*/ 62 h 104"/>
                <a:gd name="T38" fmla="*/ 0 w 101"/>
                <a:gd name="T39" fmla="*/ 62 h 104"/>
                <a:gd name="T40" fmla="*/ 2 w 101"/>
                <a:gd name="T41" fmla="*/ 76 h 104"/>
                <a:gd name="T42" fmla="*/ 4 w 101"/>
                <a:gd name="T43" fmla="*/ 86 h 104"/>
                <a:gd name="T44" fmla="*/ 10 w 101"/>
                <a:gd name="T45" fmla="*/ 96 h 104"/>
                <a:gd name="T46" fmla="*/ 17 w 101"/>
                <a:gd name="T47" fmla="*/ 107 h 104"/>
                <a:gd name="T48" fmla="*/ 25 w 101"/>
                <a:gd name="T49" fmla="*/ 112 h 104"/>
                <a:gd name="T50" fmla="*/ 36 w 101"/>
                <a:gd name="T51" fmla="*/ 119 h 104"/>
                <a:gd name="T52" fmla="*/ 49 w 101"/>
                <a:gd name="T53" fmla="*/ 123 h 104"/>
                <a:gd name="T54" fmla="*/ 61 w 101"/>
                <a:gd name="T55" fmla="*/ 125 h 104"/>
                <a:gd name="T56" fmla="*/ 61 w 101"/>
                <a:gd name="T57" fmla="*/ 125 h 104"/>
                <a:gd name="T58" fmla="*/ 71 w 101"/>
                <a:gd name="T59" fmla="*/ 123 h 104"/>
                <a:gd name="T60" fmla="*/ 84 w 101"/>
                <a:gd name="T61" fmla="*/ 119 h 104"/>
                <a:gd name="T62" fmla="*/ 94 w 101"/>
                <a:gd name="T63" fmla="*/ 112 h 104"/>
                <a:gd name="T64" fmla="*/ 102 w 101"/>
                <a:gd name="T65" fmla="*/ 107 h 104"/>
                <a:gd name="T66" fmla="*/ 109 w 101"/>
                <a:gd name="T67" fmla="*/ 96 h 104"/>
                <a:gd name="T68" fmla="*/ 115 w 101"/>
                <a:gd name="T69" fmla="*/ 86 h 104"/>
                <a:gd name="T70" fmla="*/ 120 w 101"/>
                <a:gd name="T71" fmla="*/ 76 h 104"/>
                <a:gd name="T72" fmla="*/ 120 w 101"/>
                <a:gd name="T73" fmla="*/ 62 h 104"/>
                <a:gd name="T74" fmla="*/ 61 w 101"/>
                <a:gd name="T75" fmla="*/ 62 h 104"/>
                <a:gd name="T76" fmla="*/ 120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2" y="24"/>
                  </a:lnTo>
                  <a:lnTo>
                    <a:pt x="86" y="15"/>
                  </a:lnTo>
                  <a:lnTo>
                    <a:pt x="79" y="9"/>
                  </a:lnTo>
                  <a:lnTo>
                    <a:pt x="71" y="4"/>
                  </a:lnTo>
                  <a:lnTo>
                    <a:pt x="60" y="0"/>
                  </a:lnTo>
                  <a:lnTo>
                    <a:pt x="51" y="0"/>
                  </a:lnTo>
                  <a:lnTo>
                    <a:pt x="41" y="0"/>
                  </a:lnTo>
                  <a:lnTo>
                    <a:pt x="30" y="4"/>
                  </a:lnTo>
                  <a:lnTo>
                    <a:pt x="21" y="9"/>
                  </a:lnTo>
                  <a:lnTo>
                    <a:pt x="15" y="15"/>
                  </a:lnTo>
                  <a:lnTo>
                    <a:pt x="8" y="24"/>
                  </a:lnTo>
                  <a:lnTo>
                    <a:pt x="4" y="32"/>
                  </a:lnTo>
                  <a:lnTo>
                    <a:pt x="2" y="41"/>
                  </a:lnTo>
                  <a:lnTo>
                    <a:pt x="0" y="52"/>
                  </a:lnTo>
                  <a:lnTo>
                    <a:pt x="2" y="63"/>
                  </a:lnTo>
                  <a:lnTo>
                    <a:pt x="4" y="71"/>
                  </a:lnTo>
                  <a:lnTo>
                    <a:pt x="8" y="80"/>
                  </a:lnTo>
                  <a:lnTo>
                    <a:pt x="15" y="89"/>
                  </a:lnTo>
                  <a:lnTo>
                    <a:pt x="21" y="93"/>
                  </a:lnTo>
                  <a:lnTo>
                    <a:pt x="30" y="99"/>
                  </a:lnTo>
                  <a:lnTo>
                    <a:pt x="41" y="102"/>
                  </a:lnTo>
                  <a:lnTo>
                    <a:pt x="51" y="104"/>
                  </a:lnTo>
                  <a:lnTo>
                    <a:pt x="60" y="102"/>
                  </a:lnTo>
                  <a:lnTo>
                    <a:pt x="71" y="99"/>
                  </a:lnTo>
                  <a:lnTo>
                    <a:pt x="79" y="93"/>
                  </a:lnTo>
                  <a:lnTo>
                    <a:pt x="86" y="89"/>
                  </a:lnTo>
                  <a:lnTo>
                    <a:pt x="92" y="80"/>
                  </a:lnTo>
                  <a:lnTo>
                    <a:pt x="97" y="71"/>
                  </a:lnTo>
                  <a:lnTo>
                    <a:pt x="101" y="63"/>
                  </a:lnTo>
                  <a:lnTo>
                    <a:pt x="101" y="52"/>
                  </a:lnTo>
                  <a:lnTo>
                    <a:pt x="51" y="52"/>
                  </a:lnTo>
                  <a:lnTo>
                    <a:pt x="101" y="52"/>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4" name="Freeform 820"/>
            <p:cNvSpPr>
              <a:spLocks/>
            </p:cNvSpPr>
            <p:nvPr/>
          </p:nvSpPr>
          <p:spPr bwMode="auto">
            <a:xfrm>
              <a:off x="3163" y="3208"/>
              <a:ext cx="110" cy="114"/>
            </a:xfrm>
            <a:custGeom>
              <a:avLst/>
              <a:gdLst>
                <a:gd name="T0" fmla="*/ 120 w 101"/>
                <a:gd name="T1" fmla="*/ 62 h 104"/>
                <a:gd name="T2" fmla="*/ 120 w 101"/>
                <a:gd name="T3" fmla="*/ 62 h 104"/>
                <a:gd name="T4" fmla="*/ 120 w 101"/>
                <a:gd name="T5" fmla="*/ 49 h 104"/>
                <a:gd name="T6" fmla="*/ 115 w 101"/>
                <a:gd name="T7" fmla="*/ 38 h 104"/>
                <a:gd name="T8" fmla="*/ 109 w 101"/>
                <a:gd name="T9" fmla="*/ 29 h 104"/>
                <a:gd name="T10" fmla="*/ 102 w 101"/>
                <a:gd name="T11" fmla="*/ 18 h 104"/>
                <a:gd name="T12" fmla="*/ 94 w 101"/>
                <a:gd name="T13" fmla="*/ 11 h 104"/>
                <a:gd name="T14" fmla="*/ 84 w 101"/>
                <a:gd name="T15" fmla="*/ 4 h 104"/>
                <a:gd name="T16" fmla="*/ 71 w 101"/>
                <a:gd name="T17" fmla="*/ 0 h 104"/>
                <a:gd name="T18" fmla="*/ 61 w 101"/>
                <a:gd name="T19" fmla="*/ 0 h 104"/>
                <a:gd name="T20" fmla="*/ 61 w 101"/>
                <a:gd name="T21" fmla="*/ 0 h 104"/>
                <a:gd name="T22" fmla="*/ 49 w 101"/>
                <a:gd name="T23" fmla="*/ 0 h 104"/>
                <a:gd name="T24" fmla="*/ 36 w 101"/>
                <a:gd name="T25" fmla="*/ 4 h 104"/>
                <a:gd name="T26" fmla="*/ 25 w 101"/>
                <a:gd name="T27" fmla="*/ 11 h 104"/>
                <a:gd name="T28" fmla="*/ 17 w 101"/>
                <a:gd name="T29" fmla="*/ 18 h 104"/>
                <a:gd name="T30" fmla="*/ 10 w 101"/>
                <a:gd name="T31" fmla="*/ 29 h 104"/>
                <a:gd name="T32" fmla="*/ 4 w 101"/>
                <a:gd name="T33" fmla="*/ 38 h 104"/>
                <a:gd name="T34" fmla="*/ 2 w 101"/>
                <a:gd name="T35" fmla="*/ 49 h 104"/>
                <a:gd name="T36" fmla="*/ 0 w 101"/>
                <a:gd name="T37" fmla="*/ 62 h 104"/>
                <a:gd name="T38" fmla="*/ 0 w 101"/>
                <a:gd name="T39" fmla="*/ 62 h 104"/>
                <a:gd name="T40" fmla="*/ 2 w 101"/>
                <a:gd name="T41" fmla="*/ 76 h 104"/>
                <a:gd name="T42" fmla="*/ 4 w 101"/>
                <a:gd name="T43" fmla="*/ 86 h 104"/>
                <a:gd name="T44" fmla="*/ 10 w 101"/>
                <a:gd name="T45" fmla="*/ 96 h 104"/>
                <a:gd name="T46" fmla="*/ 17 w 101"/>
                <a:gd name="T47" fmla="*/ 107 h 104"/>
                <a:gd name="T48" fmla="*/ 25 w 101"/>
                <a:gd name="T49" fmla="*/ 112 h 104"/>
                <a:gd name="T50" fmla="*/ 36 w 101"/>
                <a:gd name="T51" fmla="*/ 119 h 104"/>
                <a:gd name="T52" fmla="*/ 49 w 101"/>
                <a:gd name="T53" fmla="*/ 123 h 104"/>
                <a:gd name="T54" fmla="*/ 61 w 101"/>
                <a:gd name="T55" fmla="*/ 125 h 104"/>
                <a:gd name="T56" fmla="*/ 61 w 101"/>
                <a:gd name="T57" fmla="*/ 125 h 104"/>
                <a:gd name="T58" fmla="*/ 71 w 101"/>
                <a:gd name="T59" fmla="*/ 123 h 104"/>
                <a:gd name="T60" fmla="*/ 84 w 101"/>
                <a:gd name="T61" fmla="*/ 119 h 104"/>
                <a:gd name="T62" fmla="*/ 94 w 101"/>
                <a:gd name="T63" fmla="*/ 112 h 104"/>
                <a:gd name="T64" fmla="*/ 102 w 101"/>
                <a:gd name="T65" fmla="*/ 107 h 104"/>
                <a:gd name="T66" fmla="*/ 109 w 101"/>
                <a:gd name="T67" fmla="*/ 96 h 104"/>
                <a:gd name="T68" fmla="*/ 115 w 101"/>
                <a:gd name="T69" fmla="*/ 86 h 104"/>
                <a:gd name="T70" fmla="*/ 120 w 101"/>
                <a:gd name="T71" fmla="*/ 76 h 104"/>
                <a:gd name="T72" fmla="*/ 120 w 101"/>
                <a:gd name="T73" fmla="*/ 62 h 104"/>
                <a:gd name="T74" fmla="*/ 61 w 101"/>
                <a:gd name="T75" fmla="*/ 62 h 104"/>
                <a:gd name="T76" fmla="*/ 120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2" y="24"/>
                  </a:lnTo>
                  <a:lnTo>
                    <a:pt x="86" y="15"/>
                  </a:lnTo>
                  <a:lnTo>
                    <a:pt x="79" y="9"/>
                  </a:lnTo>
                  <a:lnTo>
                    <a:pt x="71" y="4"/>
                  </a:lnTo>
                  <a:lnTo>
                    <a:pt x="60" y="0"/>
                  </a:lnTo>
                  <a:lnTo>
                    <a:pt x="51" y="0"/>
                  </a:lnTo>
                  <a:lnTo>
                    <a:pt x="41" y="0"/>
                  </a:lnTo>
                  <a:lnTo>
                    <a:pt x="30" y="4"/>
                  </a:lnTo>
                  <a:lnTo>
                    <a:pt x="21" y="9"/>
                  </a:lnTo>
                  <a:lnTo>
                    <a:pt x="15" y="15"/>
                  </a:lnTo>
                  <a:lnTo>
                    <a:pt x="8" y="24"/>
                  </a:lnTo>
                  <a:lnTo>
                    <a:pt x="4" y="32"/>
                  </a:lnTo>
                  <a:lnTo>
                    <a:pt x="2" y="41"/>
                  </a:lnTo>
                  <a:lnTo>
                    <a:pt x="0" y="52"/>
                  </a:lnTo>
                  <a:lnTo>
                    <a:pt x="2" y="63"/>
                  </a:lnTo>
                  <a:lnTo>
                    <a:pt x="4" y="71"/>
                  </a:lnTo>
                  <a:lnTo>
                    <a:pt x="8" y="80"/>
                  </a:lnTo>
                  <a:lnTo>
                    <a:pt x="15" y="89"/>
                  </a:lnTo>
                  <a:lnTo>
                    <a:pt x="21" y="93"/>
                  </a:lnTo>
                  <a:lnTo>
                    <a:pt x="30" y="99"/>
                  </a:lnTo>
                  <a:lnTo>
                    <a:pt x="41" y="102"/>
                  </a:lnTo>
                  <a:lnTo>
                    <a:pt x="51" y="104"/>
                  </a:lnTo>
                  <a:lnTo>
                    <a:pt x="60" y="102"/>
                  </a:lnTo>
                  <a:lnTo>
                    <a:pt x="71" y="99"/>
                  </a:lnTo>
                  <a:lnTo>
                    <a:pt x="79" y="93"/>
                  </a:lnTo>
                  <a:lnTo>
                    <a:pt x="86" y="89"/>
                  </a:lnTo>
                  <a:lnTo>
                    <a:pt x="92" y="80"/>
                  </a:lnTo>
                  <a:lnTo>
                    <a:pt x="97" y="71"/>
                  </a:lnTo>
                  <a:lnTo>
                    <a:pt x="101" y="63"/>
                  </a:lnTo>
                  <a:lnTo>
                    <a:pt x="101" y="52"/>
                  </a:lnTo>
                  <a:lnTo>
                    <a:pt x="51"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5" name="Freeform 821"/>
            <p:cNvSpPr>
              <a:spLocks/>
            </p:cNvSpPr>
            <p:nvPr/>
          </p:nvSpPr>
          <p:spPr bwMode="auto">
            <a:xfrm>
              <a:off x="2466" y="3473"/>
              <a:ext cx="111" cy="113"/>
            </a:xfrm>
            <a:custGeom>
              <a:avLst/>
              <a:gdLst>
                <a:gd name="T0" fmla="*/ 122 w 101"/>
                <a:gd name="T1" fmla="*/ 63 h 103"/>
                <a:gd name="T2" fmla="*/ 122 w 101"/>
                <a:gd name="T3" fmla="*/ 63 h 103"/>
                <a:gd name="T4" fmla="*/ 122 w 101"/>
                <a:gd name="T5" fmla="*/ 49 h 103"/>
                <a:gd name="T6" fmla="*/ 120 w 101"/>
                <a:gd name="T7" fmla="*/ 38 h 103"/>
                <a:gd name="T8" fmla="*/ 112 w 101"/>
                <a:gd name="T9" fmla="*/ 29 h 103"/>
                <a:gd name="T10" fmla="*/ 107 w 101"/>
                <a:gd name="T11" fmla="*/ 18 h 103"/>
                <a:gd name="T12" fmla="*/ 97 w 101"/>
                <a:gd name="T13" fmla="*/ 10 h 103"/>
                <a:gd name="T14" fmla="*/ 86 w 101"/>
                <a:gd name="T15" fmla="*/ 4 h 103"/>
                <a:gd name="T16" fmla="*/ 75 w 101"/>
                <a:gd name="T17" fmla="*/ 2 h 103"/>
                <a:gd name="T18" fmla="*/ 63 w 101"/>
                <a:gd name="T19" fmla="*/ 0 h 103"/>
                <a:gd name="T20" fmla="*/ 63 w 101"/>
                <a:gd name="T21" fmla="*/ 0 h 103"/>
                <a:gd name="T22" fmla="*/ 49 w 101"/>
                <a:gd name="T23" fmla="*/ 2 h 103"/>
                <a:gd name="T24" fmla="*/ 38 w 101"/>
                <a:gd name="T25" fmla="*/ 4 h 103"/>
                <a:gd name="T26" fmla="*/ 29 w 101"/>
                <a:gd name="T27" fmla="*/ 10 h 103"/>
                <a:gd name="T28" fmla="*/ 18 w 101"/>
                <a:gd name="T29" fmla="*/ 18 h 103"/>
                <a:gd name="T30" fmla="*/ 10 w 101"/>
                <a:gd name="T31" fmla="*/ 29 h 103"/>
                <a:gd name="T32" fmla="*/ 4 w 101"/>
                <a:gd name="T33" fmla="*/ 38 h 103"/>
                <a:gd name="T34" fmla="*/ 2 w 101"/>
                <a:gd name="T35" fmla="*/ 49 h 103"/>
                <a:gd name="T36" fmla="*/ 0 w 101"/>
                <a:gd name="T37" fmla="*/ 63 h 103"/>
                <a:gd name="T38" fmla="*/ 0 w 101"/>
                <a:gd name="T39" fmla="*/ 63 h 103"/>
                <a:gd name="T40" fmla="*/ 2 w 101"/>
                <a:gd name="T41" fmla="*/ 75 h 103"/>
                <a:gd name="T42" fmla="*/ 4 w 101"/>
                <a:gd name="T43" fmla="*/ 86 h 103"/>
                <a:gd name="T44" fmla="*/ 10 w 101"/>
                <a:gd name="T45" fmla="*/ 97 h 103"/>
                <a:gd name="T46" fmla="*/ 18 w 101"/>
                <a:gd name="T47" fmla="*/ 106 h 103"/>
                <a:gd name="T48" fmla="*/ 29 w 101"/>
                <a:gd name="T49" fmla="*/ 114 h 103"/>
                <a:gd name="T50" fmla="*/ 38 w 101"/>
                <a:gd name="T51" fmla="*/ 120 h 103"/>
                <a:gd name="T52" fmla="*/ 49 w 101"/>
                <a:gd name="T53" fmla="*/ 122 h 103"/>
                <a:gd name="T54" fmla="*/ 63 w 101"/>
                <a:gd name="T55" fmla="*/ 124 h 103"/>
                <a:gd name="T56" fmla="*/ 63 w 101"/>
                <a:gd name="T57" fmla="*/ 124 h 103"/>
                <a:gd name="T58" fmla="*/ 75 w 101"/>
                <a:gd name="T59" fmla="*/ 122 h 103"/>
                <a:gd name="T60" fmla="*/ 86 w 101"/>
                <a:gd name="T61" fmla="*/ 120 h 103"/>
                <a:gd name="T62" fmla="*/ 97 w 101"/>
                <a:gd name="T63" fmla="*/ 114 h 103"/>
                <a:gd name="T64" fmla="*/ 107 w 101"/>
                <a:gd name="T65" fmla="*/ 106 h 103"/>
                <a:gd name="T66" fmla="*/ 112 w 101"/>
                <a:gd name="T67" fmla="*/ 97 h 103"/>
                <a:gd name="T68" fmla="*/ 120 w 101"/>
                <a:gd name="T69" fmla="*/ 86 h 103"/>
                <a:gd name="T70" fmla="*/ 122 w 101"/>
                <a:gd name="T71" fmla="*/ 75 h 103"/>
                <a:gd name="T72" fmla="*/ 122 w 101"/>
                <a:gd name="T73" fmla="*/ 63 h 103"/>
                <a:gd name="T74" fmla="*/ 63 w 101"/>
                <a:gd name="T75" fmla="*/ 63 h 103"/>
                <a:gd name="T76" fmla="*/ 122 w 101"/>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2"/>
                  </a:moveTo>
                  <a:lnTo>
                    <a:pt x="101" y="52"/>
                  </a:lnTo>
                  <a:lnTo>
                    <a:pt x="101" y="41"/>
                  </a:lnTo>
                  <a:lnTo>
                    <a:pt x="99" y="32"/>
                  </a:lnTo>
                  <a:lnTo>
                    <a:pt x="93" y="24"/>
                  </a:lnTo>
                  <a:lnTo>
                    <a:pt x="88" y="15"/>
                  </a:lnTo>
                  <a:lnTo>
                    <a:pt x="80" y="8"/>
                  </a:lnTo>
                  <a:lnTo>
                    <a:pt x="71" y="4"/>
                  </a:lnTo>
                  <a:lnTo>
                    <a:pt x="62" y="2"/>
                  </a:lnTo>
                  <a:lnTo>
                    <a:pt x="52" y="0"/>
                  </a:lnTo>
                  <a:lnTo>
                    <a:pt x="41" y="2"/>
                  </a:lnTo>
                  <a:lnTo>
                    <a:pt x="32" y="4"/>
                  </a:lnTo>
                  <a:lnTo>
                    <a:pt x="24" y="8"/>
                  </a:lnTo>
                  <a:lnTo>
                    <a:pt x="15" y="15"/>
                  </a:lnTo>
                  <a:lnTo>
                    <a:pt x="8" y="24"/>
                  </a:lnTo>
                  <a:lnTo>
                    <a:pt x="4" y="32"/>
                  </a:lnTo>
                  <a:lnTo>
                    <a:pt x="2" y="41"/>
                  </a:lnTo>
                  <a:lnTo>
                    <a:pt x="0" y="52"/>
                  </a:lnTo>
                  <a:lnTo>
                    <a:pt x="2" y="62"/>
                  </a:lnTo>
                  <a:lnTo>
                    <a:pt x="4" y="71"/>
                  </a:lnTo>
                  <a:lnTo>
                    <a:pt x="8" y="80"/>
                  </a:lnTo>
                  <a:lnTo>
                    <a:pt x="15" y="88"/>
                  </a:lnTo>
                  <a:lnTo>
                    <a:pt x="24" y="95"/>
                  </a:lnTo>
                  <a:lnTo>
                    <a:pt x="32" y="99"/>
                  </a:lnTo>
                  <a:lnTo>
                    <a:pt x="41" y="101"/>
                  </a:lnTo>
                  <a:lnTo>
                    <a:pt x="52" y="103"/>
                  </a:lnTo>
                  <a:lnTo>
                    <a:pt x="62" y="101"/>
                  </a:lnTo>
                  <a:lnTo>
                    <a:pt x="71" y="99"/>
                  </a:lnTo>
                  <a:lnTo>
                    <a:pt x="80" y="95"/>
                  </a:lnTo>
                  <a:lnTo>
                    <a:pt x="88" y="88"/>
                  </a:lnTo>
                  <a:lnTo>
                    <a:pt x="93" y="80"/>
                  </a:lnTo>
                  <a:lnTo>
                    <a:pt x="99" y="71"/>
                  </a:lnTo>
                  <a:lnTo>
                    <a:pt x="101" y="62"/>
                  </a:lnTo>
                  <a:lnTo>
                    <a:pt x="101" y="52"/>
                  </a:lnTo>
                  <a:lnTo>
                    <a:pt x="52" y="52"/>
                  </a:lnTo>
                  <a:lnTo>
                    <a:pt x="101" y="52"/>
                  </a:lnTo>
                  <a:close/>
                </a:path>
              </a:pathLst>
            </a:custGeom>
            <a:solidFill>
              <a:srgbClr val="62D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6" name="Freeform 822"/>
            <p:cNvSpPr>
              <a:spLocks/>
            </p:cNvSpPr>
            <p:nvPr/>
          </p:nvSpPr>
          <p:spPr bwMode="auto">
            <a:xfrm>
              <a:off x="2466" y="3473"/>
              <a:ext cx="111" cy="113"/>
            </a:xfrm>
            <a:custGeom>
              <a:avLst/>
              <a:gdLst>
                <a:gd name="T0" fmla="*/ 122 w 101"/>
                <a:gd name="T1" fmla="*/ 63 h 103"/>
                <a:gd name="T2" fmla="*/ 122 w 101"/>
                <a:gd name="T3" fmla="*/ 63 h 103"/>
                <a:gd name="T4" fmla="*/ 122 w 101"/>
                <a:gd name="T5" fmla="*/ 49 h 103"/>
                <a:gd name="T6" fmla="*/ 120 w 101"/>
                <a:gd name="T7" fmla="*/ 38 h 103"/>
                <a:gd name="T8" fmla="*/ 112 w 101"/>
                <a:gd name="T9" fmla="*/ 29 h 103"/>
                <a:gd name="T10" fmla="*/ 107 w 101"/>
                <a:gd name="T11" fmla="*/ 18 h 103"/>
                <a:gd name="T12" fmla="*/ 97 w 101"/>
                <a:gd name="T13" fmla="*/ 10 h 103"/>
                <a:gd name="T14" fmla="*/ 86 w 101"/>
                <a:gd name="T15" fmla="*/ 4 h 103"/>
                <a:gd name="T16" fmla="*/ 75 w 101"/>
                <a:gd name="T17" fmla="*/ 2 h 103"/>
                <a:gd name="T18" fmla="*/ 63 w 101"/>
                <a:gd name="T19" fmla="*/ 0 h 103"/>
                <a:gd name="T20" fmla="*/ 63 w 101"/>
                <a:gd name="T21" fmla="*/ 0 h 103"/>
                <a:gd name="T22" fmla="*/ 49 w 101"/>
                <a:gd name="T23" fmla="*/ 2 h 103"/>
                <a:gd name="T24" fmla="*/ 38 w 101"/>
                <a:gd name="T25" fmla="*/ 4 h 103"/>
                <a:gd name="T26" fmla="*/ 29 w 101"/>
                <a:gd name="T27" fmla="*/ 10 h 103"/>
                <a:gd name="T28" fmla="*/ 18 w 101"/>
                <a:gd name="T29" fmla="*/ 18 h 103"/>
                <a:gd name="T30" fmla="*/ 10 w 101"/>
                <a:gd name="T31" fmla="*/ 29 h 103"/>
                <a:gd name="T32" fmla="*/ 4 w 101"/>
                <a:gd name="T33" fmla="*/ 38 h 103"/>
                <a:gd name="T34" fmla="*/ 2 w 101"/>
                <a:gd name="T35" fmla="*/ 49 h 103"/>
                <a:gd name="T36" fmla="*/ 0 w 101"/>
                <a:gd name="T37" fmla="*/ 63 h 103"/>
                <a:gd name="T38" fmla="*/ 0 w 101"/>
                <a:gd name="T39" fmla="*/ 63 h 103"/>
                <a:gd name="T40" fmla="*/ 2 w 101"/>
                <a:gd name="T41" fmla="*/ 75 h 103"/>
                <a:gd name="T42" fmla="*/ 4 w 101"/>
                <a:gd name="T43" fmla="*/ 86 h 103"/>
                <a:gd name="T44" fmla="*/ 10 w 101"/>
                <a:gd name="T45" fmla="*/ 97 h 103"/>
                <a:gd name="T46" fmla="*/ 18 w 101"/>
                <a:gd name="T47" fmla="*/ 106 h 103"/>
                <a:gd name="T48" fmla="*/ 29 w 101"/>
                <a:gd name="T49" fmla="*/ 114 h 103"/>
                <a:gd name="T50" fmla="*/ 38 w 101"/>
                <a:gd name="T51" fmla="*/ 120 h 103"/>
                <a:gd name="T52" fmla="*/ 49 w 101"/>
                <a:gd name="T53" fmla="*/ 122 h 103"/>
                <a:gd name="T54" fmla="*/ 63 w 101"/>
                <a:gd name="T55" fmla="*/ 124 h 103"/>
                <a:gd name="T56" fmla="*/ 63 w 101"/>
                <a:gd name="T57" fmla="*/ 124 h 103"/>
                <a:gd name="T58" fmla="*/ 75 w 101"/>
                <a:gd name="T59" fmla="*/ 122 h 103"/>
                <a:gd name="T60" fmla="*/ 86 w 101"/>
                <a:gd name="T61" fmla="*/ 120 h 103"/>
                <a:gd name="T62" fmla="*/ 97 w 101"/>
                <a:gd name="T63" fmla="*/ 114 h 103"/>
                <a:gd name="T64" fmla="*/ 107 w 101"/>
                <a:gd name="T65" fmla="*/ 106 h 103"/>
                <a:gd name="T66" fmla="*/ 112 w 101"/>
                <a:gd name="T67" fmla="*/ 97 h 103"/>
                <a:gd name="T68" fmla="*/ 120 w 101"/>
                <a:gd name="T69" fmla="*/ 86 h 103"/>
                <a:gd name="T70" fmla="*/ 122 w 101"/>
                <a:gd name="T71" fmla="*/ 75 h 103"/>
                <a:gd name="T72" fmla="*/ 122 w 101"/>
                <a:gd name="T73" fmla="*/ 63 h 103"/>
                <a:gd name="T74" fmla="*/ 63 w 101"/>
                <a:gd name="T75" fmla="*/ 63 h 103"/>
                <a:gd name="T76" fmla="*/ 122 w 101"/>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2"/>
                  </a:moveTo>
                  <a:lnTo>
                    <a:pt x="101" y="52"/>
                  </a:lnTo>
                  <a:lnTo>
                    <a:pt x="101" y="41"/>
                  </a:lnTo>
                  <a:lnTo>
                    <a:pt x="99" y="32"/>
                  </a:lnTo>
                  <a:lnTo>
                    <a:pt x="93" y="24"/>
                  </a:lnTo>
                  <a:lnTo>
                    <a:pt x="88" y="15"/>
                  </a:lnTo>
                  <a:lnTo>
                    <a:pt x="80" y="8"/>
                  </a:lnTo>
                  <a:lnTo>
                    <a:pt x="71" y="4"/>
                  </a:lnTo>
                  <a:lnTo>
                    <a:pt x="62" y="2"/>
                  </a:lnTo>
                  <a:lnTo>
                    <a:pt x="52" y="0"/>
                  </a:lnTo>
                  <a:lnTo>
                    <a:pt x="41" y="2"/>
                  </a:lnTo>
                  <a:lnTo>
                    <a:pt x="32" y="4"/>
                  </a:lnTo>
                  <a:lnTo>
                    <a:pt x="24" y="8"/>
                  </a:lnTo>
                  <a:lnTo>
                    <a:pt x="15" y="15"/>
                  </a:lnTo>
                  <a:lnTo>
                    <a:pt x="8" y="24"/>
                  </a:lnTo>
                  <a:lnTo>
                    <a:pt x="4" y="32"/>
                  </a:lnTo>
                  <a:lnTo>
                    <a:pt x="2" y="41"/>
                  </a:lnTo>
                  <a:lnTo>
                    <a:pt x="0" y="52"/>
                  </a:lnTo>
                  <a:lnTo>
                    <a:pt x="2" y="62"/>
                  </a:lnTo>
                  <a:lnTo>
                    <a:pt x="4" y="71"/>
                  </a:lnTo>
                  <a:lnTo>
                    <a:pt x="8" y="80"/>
                  </a:lnTo>
                  <a:lnTo>
                    <a:pt x="15" y="88"/>
                  </a:lnTo>
                  <a:lnTo>
                    <a:pt x="24" y="95"/>
                  </a:lnTo>
                  <a:lnTo>
                    <a:pt x="32" y="99"/>
                  </a:lnTo>
                  <a:lnTo>
                    <a:pt x="41" y="101"/>
                  </a:lnTo>
                  <a:lnTo>
                    <a:pt x="52" y="103"/>
                  </a:lnTo>
                  <a:lnTo>
                    <a:pt x="62" y="101"/>
                  </a:lnTo>
                  <a:lnTo>
                    <a:pt x="71" y="99"/>
                  </a:lnTo>
                  <a:lnTo>
                    <a:pt x="80" y="95"/>
                  </a:lnTo>
                  <a:lnTo>
                    <a:pt x="88" y="88"/>
                  </a:lnTo>
                  <a:lnTo>
                    <a:pt x="93" y="80"/>
                  </a:lnTo>
                  <a:lnTo>
                    <a:pt x="99" y="71"/>
                  </a:lnTo>
                  <a:lnTo>
                    <a:pt x="101" y="62"/>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7" name="Freeform 823"/>
            <p:cNvSpPr>
              <a:spLocks/>
            </p:cNvSpPr>
            <p:nvPr/>
          </p:nvSpPr>
          <p:spPr bwMode="auto">
            <a:xfrm>
              <a:off x="2787" y="3607"/>
              <a:ext cx="111" cy="113"/>
            </a:xfrm>
            <a:custGeom>
              <a:avLst/>
              <a:gdLst>
                <a:gd name="T0" fmla="*/ 121 w 102"/>
                <a:gd name="T1" fmla="*/ 63 h 103"/>
                <a:gd name="T2" fmla="*/ 121 w 102"/>
                <a:gd name="T3" fmla="*/ 63 h 103"/>
                <a:gd name="T4" fmla="*/ 121 w 102"/>
                <a:gd name="T5" fmla="*/ 49 h 103"/>
                <a:gd name="T6" fmla="*/ 119 w 102"/>
                <a:gd name="T7" fmla="*/ 38 h 103"/>
                <a:gd name="T8" fmla="*/ 110 w 102"/>
                <a:gd name="T9" fmla="*/ 29 h 103"/>
                <a:gd name="T10" fmla="*/ 106 w 102"/>
                <a:gd name="T11" fmla="*/ 18 h 103"/>
                <a:gd name="T12" fmla="*/ 95 w 102"/>
                <a:gd name="T13" fmla="*/ 10 h 103"/>
                <a:gd name="T14" fmla="*/ 85 w 102"/>
                <a:gd name="T15" fmla="*/ 4 h 103"/>
                <a:gd name="T16" fmla="*/ 75 w 102"/>
                <a:gd name="T17" fmla="*/ 2 h 103"/>
                <a:gd name="T18" fmla="*/ 62 w 102"/>
                <a:gd name="T19" fmla="*/ 0 h 103"/>
                <a:gd name="T20" fmla="*/ 62 w 102"/>
                <a:gd name="T21" fmla="*/ 0 h 103"/>
                <a:gd name="T22" fmla="*/ 49 w 102"/>
                <a:gd name="T23" fmla="*/ 2 h 103"/>
                <a:gd name="T24" fmla="*/ 39 w 102"/>
                <a:gd name="T25" fmla="*/ 4 h 103"/>
                <a:gd name="T26" fmla="*/ 28 w 102"/>
                <a:gd name="T27" fmla="*/ 10 h 103"/>
                <a:gd name="T28" fmla="*/ 17 w 102"/>
                <a:gd name="T29" fmla="*/ 18 h 103"/>
                <a:gd name="T30" fmla="*/ 11 w 102"/>
                <a:gd name="T31" fmla="*/ 29 h 103"/>
                <a:gd name="T32" fmla="*/ 5 w 102"/>
                <a:gd name="T33" fmla="*/ 38 h 103"/>
                <a:gd name="T34" fmla="*/ 3 w 102"/>
                <a:gd name="T35" fmla="*/ 49 h 103"/>
                <a:gd name="T36" fmla="*/ 0 w 102"/>
                <a:gd name="T37" fmla="*/ 63 h 103"/>
                <a:gd name="T38" fmla="*/ 0 w 102"/>
                <a:gd name="T39" fmla="*/ 63 h 103"/>
                <a:gd name="T40" fmla="*/ 3 w 102"/>
                <a:gd name="T41" fmla="*/ 75 h 103"/>
                <a:gd name="T42" fmla="*/ 5 w 102"/>
                <a:gd name="T43" fmla="*/ 86 h 103"/>
                <a:gd name="T44" fmla="*/ 11 w 102"/>
                <a:gd name="T45" fmla="*/ 97 h 103"/>
                <a:gd name="T46" fmla="*/ 17 w 102"/>
                <a:gd name="T47" fmla="*/ 106 h 103"/>
                <a:gd name="T48" fmla="*/ 28 w 102"/>
                <a:gd name="T49" fmla="*/ 114 h 103"/>
                <a:gd name="T50" fmla="*/ 39 w 102"/>
                <a:gd name="T51" fmla="*/ 120 h 103"/>
                <a:gd name="T52" fmla="*/ 49 w 102"/>
                <a:gd name="T53" fmla="*/ 122 h 103"/>
                <a:gd name="T54" fmla="*/ 62 w 102"/>
                <a:gd name="T55" fmla="*/ 124 h 103"/>
                <a:gd name="T56" fmla="*/ 62 w 102"/>
                <a:gd name="T57" fmla="*/ 124 h 103"/>
                <a:gd name="T58" fmla="*/ 75 w 102"/>
                <a:gd name="T59" fmla="*/ 122 h 103"/>
                <a:gd name="T60" fmla="*/ 85 w 102"/>
                <a:gd name="T61" fmla="*/ 120 h 103"/>
                <a:gd name="T62" fmla="*/ 95 w 102"/>
                <a:gd name="T63" fmla="*/ 114 h 103"/>
                <a:gd name="T64" fmla="*/ 106 w 102"/>
                <a:gd name="T65" fmla="*/ 106 h 103"/>
                <a:gd name="T66" fmla="*/ 110 w 102"/>
                <a:gd name="T67" fmla="*/ 97 h 103"/>
                <a:gd name="T68" fmla="*/ 119 w 102"/>
                <a:gd name="T69" fmla="*/ 86 h 103"/>
                <a:gd name="T70" fmla="*/ 121 w 102"/>
                <a:gd name="T71" fmla="*/ 75 h 103"/>
                <a:gd name="T72" fmla="*/ 121 w 102"/>
                <a:gd name="T73" fmla="*/ 63 h 103"/>
                <a:gd name="T74" fmla="*/ 62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100" y="32"/>
                  </a:lnTo>
                  <a:lnTo>
                    <a:pt x="93" y="24"/>
                  </a:lnTo>
                  <a:lnTo>
                    <a:pt x="89" y="15"/>
                  </a:lnTo>
                  <a:lnTo>
                    <a:pt x="80" y="8"/>
                  </a:lnTo>
                  <a:lnTo>
                    <a:pt x="72" y="4"/>
                  </a:lnTo>
                  <a:lnTo>
                    <a:pt x="63" y="2"/>
                  </a:lnTo>
                  <a:lnTo>
                    <a:pt x="52" y="0"/>
                  </a:lnTo>
                  <a:lnTo>
                    <a:pt x="41" y="2"/>
                  </a:lnTo>
                  <a:lnTo>
                    <a:pt x="33" y="4"/>
                  </a:lnTo>
                  <a:lnTo>
                    <a:pt x="24" y="8"/>
                  </a:lnTo>
                  <a:lnTo>
                    <a:pt x="15" y="15"/>
                  </a:lnTo>
                  <a:lnTo>
                    <a:pt x="9" y="24"/>
                  </a:lnTo>
                  <a:lnTo>
                    <a:pt x="5" y="32"/>
                  </a:lnTo>
                  <a:lnTo>
                    <a:pt x="3" y="41"/>
                  </a:lnTo>
                  <a:lnTo>
                    <a:pt x="0" y="52"/>
                  </a:lnTo>
                  <a:lnTo>
                    <a:pt x="3" y="62"/>
                  </a:lnTo>
                  <a:lnTo>
                    <a:pt x="5" y="71"/>
                  </a:lnTo>
                  <a:lnTo>
                    <a:pt x="9" y="80"/>
                  </a:lnTo>
                  <a:lnTo>
                    <a:pt x="15" y="88"/>
                  </a:lnTo>
                  <a:lnTo>
                    <a:pt x="24" y="95"/>
                  </a:lnTo>
                  <a:lnTo>
                    <a:pt x="33" y="99"/>
                  </a:lnTo>
                  <a:lnTo>
                    <a:pt x="41" y="101"/>
                  </a:lnTo>
                  <a:lnTo>
                    <a:pt x="52" y="103"/>
                  </a:lnTo>
                  <a:lnTo>
                    <a:pt x="63" y="101"/>
                  </a:lnTo>
                  <a:lnTo>
                    <a:pt x="72" y="99"/>
                  </a:lnTo>
                  <a:lnTo>
                    <a:pt x="80" y="95"/>
                  </a:lnTo>
                  <a:lnTo>
                    <a:pt x="89" y="88"/>
                  </a:lnTo>
                  <a:lnTo>
                    <a:pt x="93" y="80"/>
                  </a:lnTo>
                  <a:lnTo>
                    <a:pt x="100" y="71"/>
                  </a:lnTo>
                  <a:lnTo>
                    <a:pt x="102" y="62"/>
                  </a:lnTo>
                  <a:lnTo>
                    <a:pt x="102" y="52"/>
                  </a:lnTo>
                  <a:lnTo>
                    <a:pt x="52" y="52"/>
                  </a:lnTo>
                  <a:lnTo>
                    <a:pt x="102" y="52"/>
                  </a:lnTo>
                  <a:close/>
                </a:path>
              </a:pathLst>
            </a:custGeom>
            <a:solidFill>
              <a:srgbClr val="F8F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8" name="Freeform 824"/>
            <p:cNvSpPr>
              <a:spLocks/>
            </p:cNvSpPr>
            <p:nvPr/>
          </p:nvSpPr>
          <p:spPr bwMode="auto">
            <a:xfrm>
              <a:off x="2787" y="3607"/>
              <a:ext cx="111" cy="113"/>
            </a:xfrm>
            <a:custGeom>
              <a:avLst/>
              <a:gdLst>
                <a:gd name="T0" fmla="*/ 121 w 102"/>
                <a:gd name="T1" fmla="*/ 63 h 103"/>
                <a:gd name="T2" fmla="*/ 121 w 102"/>
                <a:gd name="T3" fmla="*/ 63 h 103"/>
                <a:gd name="T4" fmla="*/ 121 w 102"/>
                <a:gd name="T5" fmla="*/ 49 h 103"/>
                <a:gd name="T6" fmla="*/ 119 w 102"/>
                <a:gd name="T7" fmla="*/ 38 h 103"/>
                <a:gd name="T8" fmla="*/ 110 w 102"/>
                <a:gd name="T9" fmla="*/ 29 h 103"/>
                <a:gd name="T10" fmla="*/ 106 w 102"/>
                <a:gd name="T11" fmla="*/ 18 h 103"/>
                <a:gd name="T12" fmla="*/ 95 w 102"/>
                <a:gd name="T13" fmla="*/ 10 h 103"/>
                <a:gd name="T14" fmla="*/ 85 w 102"/>
                <a:gd name="T15" fmla="*/ 4 h 103"/>
                <a:gd name="T16" fmla="*/ 75 w 102"/>
                <a:gd name="T17" fmla="*/ 2 h 103"/>
                <a:gd name="T18" fmla="*/ 62 w 102"/>
                <a:gd name="T19" fmla="*/ 0 h 103"/>
                <a:gd name="T20" fmla="*/ 62 w 102"/>
                <a:gd name="T21" fmla="*/ 0 h 103"/>
                <a:gd name="T22" fmla="*/ 49 w 102"/>
                <a:gd name="T23" fmla="*/ 2 h 103"/>
                <a:gd name="T24" fmla="*/ 39 w 102"/>
                <a:gd name="T25" fmla="*/ 4 h 103"/>
                <a:gd name="T26" fmla="*/ 28 w 102"/>
                <a:gd name="T27" fmla="*/ 10 h 103"/>
                <a:gd name="T28" fmla="*/ 17 w 102"/>
                <a:gd name="T29" fmla="*/ 18 h 103"/>
                <a:gd name="T30" fmla="*/ 11 w 102"/>
                <a:gd name="T31" fmla="*/ 29 h 103"/>
                <a:gd name="T32" fmla="*/ 5 w 102"/>
                <a:gd name="T33" fmla="*/ 38 h 103"/>
                <a:gd name="T34" fmla="*/ 3 w 102"/>
                <a:gd name="T35" fmla="*/ 49 h 103"/>
                <a:gd name="T36" fmla="*/ 0 w 102"/>
                <a:gd name="T37" fmla="*/ 63 h 103"/>
                <a:gd name="T38" fmla="*/ 0 w 102"/>
                <a:gd name="T39" fmla="*/ 63 h 103"/>
                <a:gd name="T40" fmla="*/ 3 w 102"/>
                <a:gd name="T41" fmla="*/ 75 h 103"/>
                <a:gd name="T42" fmla="*/ 5 w 102"/>
                <a:gd name="T43" fmla="*/ 86 h 103"/>
                <a:gd name="T44" fmla="*/ 11 w 102"/>
                <a:gd name="T45" fmla="*/ 97 h 103"/>
                <a:gd name="T46" fmla="*/ 17 w 102"/>
                <a:gd name="T47" fmla="*/ 106 h 103"/>
                <a:gd name="T48" fmla="*/ 28 w 102"/>
                <a:gd name="T49" fmla="*/ 114 h 103"/>
                <a:gd name="T50" fmla="*/ 39 w 102"/>
                <a:gd name="T51" fmla="*/ 120 h 103"/>
                <a:gd name="T52" fmla="*/ 49 w 102"/>
                <a:gd name="T53" fmla="*/ 122 h 103"/>
                <a:gd name="T54" fmla="*/ 62 w 102"/>
                <a:gd name="T55" fmla="*/ 124 h 103"/>
                <a:gd name="T56" fmla="*/ 62 w 102"/>
                <a:gd name="T57" fmla="*/ 124 h 103"/>
                <a:gd name="T58" fmla="*/ 75 w 102"/>
                <a:gd name="T59" fmla="*/ 122 h 103"/>
                <a:gd name="T60" fmla="*/ 85 w 102"/>
                <a:gd name="T61" fmla="*/ 120 h 103"/>
                <a:gd name="T62" fmla="*/ 95 w 102"/>
                <a:gd name="T63" fmla="*/ 114 h 103"/>
                <a:gd name="T64" fmla="*/ 106 w 102"/>
                <a:gd name="T65" fmla="*/ 106 h 103"/>
                <a:gd name="T66" fmla="*/ 110 w 102"/>
                <a:gd name="T67" fmla="*/ 97 h 103"/>
                <a:gd name="T68" fmla="*/ 119 w 102"/>
                <a:gd name="T69" fmla="*/ 86 h 103"/>
                <a:gd name="T70" fmla="*/ 121 w 102"/>
                <a:gd name="T71" fmla="*/ 75 h 103"/>
                <a:gd name="T72" fmla="*/ 121 w 102"/>
                <a:gd name="T73" fmla="*/ 63 h 103"/>
                <a:gd name="T74" fmla="*/ 62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100" y="32"/>
                  </a:lnTo>
                  <a:lnTo>
                    <a:pt x="93" y="24"/>
                  </a:lnTo>
                  <a:lnTo>
                    <a:pt x="89" y="15"/>
                  </a:lnTo>
                  <a:lnTo>
                    <a:pt x="80" y="8"/>
                  </a:lnTo>
                  <a:lnTo>
                    <a:pt x="72" y="4"/>
                  </a:lnTo>
                  <a:lnTo>
                    <a:pt x="63" y="2"/>
                  </a:lnTo>
                  <a:lnTo>
                    <a:pt x="52" y="0"/>
                  </a:lnTo>
                  <a:lnTo>
                    <a:pt x="41" y="2"/>
                  </a:lnTo>
                  <a:lnTo>
                    <a:pt x="33" y="4"/>
                  </a:lnTo>
                  <a:lnTo>
                    <a:pt x="24" y="8"/>
                  </a:lnTo>
                  <a:lnTo>
                    <a:pt x="15" y="15"/>
                  </a:lnTo>
                  <a:lnTo>
                    <a:pt x="9" y="24"/>
                  </a:lnTo>
                  <a:lnTo>
                    <a:pt x="5" y="32"/>
                  </a:lnTo>
                  <a:lnTo>
                    <a:pt x="3" y="41"/>
                  </a:lnTo>
                  <a:lnTo>
                    <a:pt x="0" y="52"/>
                  </a:lnTo>
                  <a:lnTo>
                    <a:pt x="3" y="62"/>
                  </a:lnTo>
                  <a:lnTo>
                    <a:pt x="5" y="71"/>
                  </a:lnTo>
                  <a:lnTo>
                    <a:pt x="9" y="80"/>
                  </a:lnTo>
                  <a:lnTo>
                    <a:pt x="15" y="88"/>
                  </a:lnTo>
                  <a:lnTo>
                    <a:pt x="24" y="95"/>
                  </a:lnTo>
                  <a:lnTo>
                    <a:pt x="33" y="99"/>
                  </a:lnTo>
                  <a:lnTo>
                    <a:pt x="41" y="101"/>
                  </a:lnTo>
                  <a:lnTo>
                    <a:pt x="52" y="103"/>
                  </a:lnTo>
                  <a:lnTo>
                    <a:pt x="63" y="101"/>
                  </a:lnTo>
                  <a:lnTo>
                    <a:pt x="72" y="99"/>
                  </a:lnTo>
                  <a:lnTo>
                    <a:pt x="80" y="95"/>
                  </a:lnTo>
                  <a:lnTo>
                    <a:pt x="89" y="88"/>
                  </a:lnTo>
                  <a:lnTo>
                    <a:pt x="93" y="80"/>
                  </a:lnTo>
                  <a:lnTo>
                    <a:pt x="100" y="71"/>
                  </a:lnTo>
                  <a:lnTo>
                    <a:pt x="102" y="62"/>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9" name="Freeform 825"/>
            <p:cNvSpPr>
              <a:spLocks/>
            </p:cNvSpPr>
            <p:nvPr/>
          </p:nvSpPr>
          <p:spPr bwMode="auto">
            <a:xfrm>
              <a:off x="3181" y="2930"/>
              <a:ext cx="111" cy="113"/>
            </a:xfrm>
            <a:custGeom>
              <a:avLst/>
              <a:gdLst>
                <a:gd name="T0" fmla="*/ 122 w 101"/>
                <a:gd name="T1" fmla="*/ 61 h 104"/>
                <a:gd name="T2" fmla="*/ 122 w 101"/>
                <a:gd name="T3" fmla="*/ 61 h 104"/>
                <a:gd name="T4" fmla="*/ 120 w 101"/>
                <a:gd name="T5" fmla="*/ 49 h 104"/>
                <a:gd name="T6" fmla="*/ 118 w 101"/>
                <a:gd name="T7" fmla="*/ 39 h 104"/>
                <a:gd name="T8" fmla="*/ 112 w 101"/>
                <a:gd name="T9" fmla="*/ 28 h 104"/>
                <a:gd name="T10" fmla="*/ 104 w 101"/>
                <a:gd name="T11" fmla="*/ 17 h 104"/>
                <a:gd name="T12" fmla="*/ 97 w 101"/>
                <a:gd name="T13" fmla="*/ 11 h 104"/>
                <a:gd name="T14" fmla="*/ 86 w 101"/>
                <a:gd name="T15" fmla="*/ 5 h 104"/>
                <a:gd name="T16" fmla="*/ 73 w 101"/>
                <a:gd name="T17" fmla="*/ 3 h 104"/>
                <a:gd name="T18" fmla="*/ 59 w 101"/>
                <a:gd name="T19" fmla="*/ 0 h 104"/>
                <a:gd name="T20" fmla="*/ 59 w 101"/>
                <a:gd name="T21" fmla="*/ 0 h 104"/>
                <a:gd name="T22" fmla="*/ 49 w 101"/>
                <a:gd name="T23" fmla="*/ 3 h 104"/>
                <a:gd name="T24" fmla="*/ 36 w 101"/>
                <a:gd name="T25" fmla="*/ 5 h 104"/>
                <a:gd name="T26" fmla="*/ 25 w 101"/>
                <a:gd name="T27" fmla="*/ 11 h 104"/>
                <a:gd name="T28" fmla="*/ 18 w 101"/>
                <a:gd name="T29" fmla="*/ 17 h 104"/>
                <a:gd name="T30" fmla="*/ 10 w 101"/>
                <a:gd name="T31" fmla="*/ 28 h 104"/>
                <a:gd name="T32" fmla="*/ 4 w 101"/>
                <a:gd name="T33" fmla="*/ 39 h 104"/>
                <a:gd name="T34" fmla="*/ 0 w 101"/>
                <a:gd name="T35" fmla="*/ 49 h 104"/>
                <a:gd name="T36" fmla="*/ 0 w 101"/>
                <a:gd name="T37" fmla="*/ 61 h 104"/>
                <a:gd name="T38" fmla="*/ 0 w 101"/>
                <a:gd name="T39" fmla="*/ 61 h 104"/>
                <a:gd name="T40" fmla="*/ 0 w 101"/>
                <a:gd name="T41" fmla="*/ 74 h 104"/>
                <a:gd name="T42" fmla="*/ 4 w 101"/>
                <a:gd name="T43" fmla="*/ 85 h 104"/>
                <a:gd name="T44" fmla="*/ 10 w 101"/>
                <a:gd name="T45" fmla="*/ 95 h 104"/>
                <a:gd name="T46" fmla="*/ 18 w 101"/>
                <a:gd name="T47" fmla="*/ 105 h 104"/>
                <a:gd name="T48" fmla="*/ 25 w 101"/>
                <a:gd name="T49" fmla="*/ 112 h 104"/>
                <a:gd name="T50" fmla="*/ 36 w 101"/>
                <a:gd name="T51" fmla="*/ 118 h 104"/>
                <a:gd name="T52" fmla="*/ 49 w 101"/>
                <a:gd name="T53" fmla="*/ 121 h 104"/>
                <a:gd name="T54" fmla="*/ 59 w 101"/>
                <a:gd name="T55" fmla="*/ 123 h 104"/>
                <a:gd name="T56" fmla="*/ 59 w 101"/>
                <a:gd name="T57" fmla="*/ 123 h 104"/>
                <a:gd name="T58" fmla="*/ 73 w 101"/>
                <a:gd name="T59" fmla="*/ 121 h 104"/>
                <a:gd name="T60" fmla="*/ 86 w 101"/>
                <a:gd name="T61" fmla="*/ 118 h 104"/>
                <a:gd name="T62" fmla="*/ 97 w 101"/>
                <a:gd name="T63" fmla="*/ 112 h 104"/>
                <a:gd name="T64" fmla="*/ 104 w 101"/>
                <a:gd name="T65" fmla="*/ 105 h 104"/>
                <a:gd name="T66" fmla="*/ 112 w 101"/>
                <a:gd name="T67" fmla="*/ 95 h 104"/>
                <a:gd name="T68" fmla="*/ 118 w 101"/>
                <a:gd name="T69" fmla="*/ 85 h 104"/>
                <a:gd name="T70" fmla="*/ 120 w 101"/>
                <a:gd name="T71" fmla="*/ 74 h 104"/>
                <a:gd name="T72" fmla="*/ 122 w 101"/>
                <a:gd name="T73" fmla="*/ 61 h 104"/>
                <a:gd name="T74" fmla="*/ 59 w 101"/>
                <a:gd name="T75" fmla="*/ 61 h 104"/>
                <a:gd name="T76" fmla="*/ 122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99" y="41"/>
                  </a:lnTo>
                  <a:lnTo>
                    <a:pt x="97" y="33"/>
                  </a:lnTo>
                  <a:lnTo>
                    <a:pt x="93" y="24"/>
                  </a:lnTo>
                  <a:lnTo>
                    <a:pt x="86" y="15"/>
                  </a:lnTo>
                  <a:lnTo>
                    <a:pt x="80" y="9"/>
                  </a:lnTo>
                  <a:lnTo>
                    <a:pt x="71" y="5"/>
                  </a:lnTo>
                  <a:lnTo>
                    <a:pt x="60" y="3"/>
                  </a:lnTo>
                  <a:lnTo>
                    <a:pt x="49" y="0"/>
                  </a:lnTo>
                  <a:lnTo>
                    <a:pt x="41" y="3"/>
                  </a:lnTo>
                  <a:lnTo>
                    <a:pt x="30" y="5"/>
                  </a:lnTo>
                  <a:lnTo>
                    <a:pt x="21" y="9"/>
                  </a:lnTo>
                  <a:lnTo>
                    <a:pt x="15" y="15"/>
                  </a:lnTo>
                  <a:lnTo>
                    <a:pt x="8" y="24"/>
                  </a:lnTo>
                  <a:lnTo>
                    <a:pt x="4" y="33"/>
                  </a:lnTo>
                  <a:lnTo>
                    <a:pt x="0" y="41"/>
                  </a:lnTo>
                  <a:lnTo>
                    <a:pt x="0" y="52"/>
                  </a:lnTo>
                  <a:lnTo>
                    <a:pt x="0" y="63"/>
                  </a:lnTo>
                  <a:lnTo>
                    <a:pt x="4" y="72"/>
                  </a:lnTo>
                  <a:lnTo>
                    <a:pt x="8" y="80"/>
                  </a:lnTo>
                  <a:lnTo>
                    <a:pt x="15" y="89"/>
                  </a:lnTo>
                  <a:lnTo>
                    <a:pt x="21" y="95"/>
                  </a:lnTo>
                  <a:lnTo>
                    <a:pt x="30" y="100"/>
                  </a:lnTo>
                  <a:lnTo>
                    <a:pt x="41" y="102"/>
                  </a:lnTo>
                  <a:lnTo>
                    <a:pt x="49" y="104"/>
                  </a:lnTo>
                  <a:lnTo>
                    <a:pt x="60" y="102"/>
                  </a:lnTo>
                  <a:lnTo>
                    <a:pt x="71" y="100"/>
                  </a:lnTo>
                  <a:lnTo>
                    <a:pt x="80" y="95"/>
                  </a:lnTo>
                  <a:lnTo>
                    <a:pt x="86" y="89"/>
                  </a:lnTo>
                  <a:lnTo>
                    <a:pt x="93" y="80"/>
                  </a:lnTo>
                  <a:lnTo>
                    <a:pt x="97" y="72"/>
                  </a:lnTo>
                  <a:lnTo>
                    <a:pt x="99" y="63"/>
                  </a:lnTo>
                  <a:lnTo>
                    <a:pt x="101" y="52"/>
                  </a:lnTo>
                  <a:lnTo>
                    <a:pt x="49" y="52"/>
                  </a:lnTo>
                  <a:lnTo>
                    <a:pt x="101" y="52"/>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0" name="Freeform 826"/>
            <p:cNvSpPr>
              <a:spLocks/>
            </p:cNvSpPr>
            <p:nvPr/>
          </p:nvSpPr>
          <p:spPr bwMode="auto">
            <a:xfrm>
              <a:off x="3181" y="2930"/>
              <a:ext cx="111" cy="113"/>
            </a:xfrm>
            <a:custGeom>
              <a:avLst/>
              <a:gdLst>
                <a:gd name="T0" fmla="*/ 122 w 101"/>
                <a:gd name="T1" fmla="*/ 61 h 104"/>
                <a:gd name="T2" fmla="*/ 122 w 101"/>
                <a:gd name="T3" fmla="*/ 61 h 104"/>
                <a:gd name="T4" fmla="*/ 120 w 101"/>
                <a:gd name="T5" fmla="*/ 49 h 104"/>
                <a:gd name="T6" fmla="*/ 118 w 101"/>
                <a:gd name="T7" fmla="*/ 39 h 104"/>
                <a:gd name="T8" fmla="*/ 112 w 101"/>
                <a:gd name="T9" fmla="*/ 28 h 104"/>
                <a:gd name="T10" fmla="*/ 104 w 101"/>
                <a:gd name="T11" fmla="*/ 17 h 104"/>
                <a:gd name="T12" fmla="*/ 97 w 101"/>
                <a:gd name="T13" fmla="*/ 11 h 104"/>
                <a:gd name="T14" fmla="*/ 86 w 101"/>
                <a:gd name="T15" fmla="*/ 5 h 104"/>
                <a:gd name="T16" fmla="*/ 73 w 101"/>
                <a:gd name="T17" fmla="*/ 3 h 104"/>
                <a:gd name="T18" fmla="*/ 59 w 101"/>
                <a:gd name="T19" fmla="*/ 0 h 104"/>
                <a:gd name="T20" fmla="*/ 59 w 101"/>
                <a:gd name="T21" fmla="*/ 0 h 104"/>
                <a:gd name="T22" fmla="*/ 49 w 101"/>
                <a:gd name="T23" fmla="*/ 3 h 104"/>
                <a:gd name="T24" fmla="*/ 36 w 101"/>
                <a:gd name="T25" fmla="*/ 5 h 104"/>
                <a:gd name="T26" fmla="*/ 25 w 101"/>
                <a:gd name="T27" fmla="*/ 11 h 104"/>
                <a:gd name="T28" fmla="*/ 18 w 101"/>
                <a:gd name="T29" fmla="*/ 17 h 104"/>
                <a:gd name="T30" fmla="*/ 10 w 101"/>
                <a:gd name="T31" fmla="*/ 28 h 104"/>
                <a:gd name="T32" fmla="*/ 4 w 101"/>
                <a:gd name="T33" fmla="*/ 39 h 104"/>
                <a:gd name="T34" fmla="*/ 0 w 101"/>
                <a:gd name="T35" fmla="*/ 49 h 104"/>
                <a:gd name="T36" fmla="*/ 0 w 101"/>
                <a:gd name="T37" fmla="*/ 61 h 104"/>
                <a:gd name="T38" fmla="*/ 0 w 101"/>
                <a:gd name="T39" fmla="*/ 61 h 104"/>
                <a:gd name="T40" fmla="*/ 0 w 101"/>
                <a:gd name="T41" fmla="*/ 74 h 104"/>
                <a:gd name="T42" fmla="*/ 4 w 101"/>
                <a:gd name="T43" fmla="*/ 85 h 104"/>
                <a:gd name="T44" fmla="*/ 10 w 101"/>
                <a:gd name="T45" fmla="*/ 95 h 104"/>
                <a:gd name="T46" fmla="*/ 18 w 101"/>
                <a:gd name="T47" fmla="*/ 105 h 104"/>
                <a:gd name="T48" fmla="*/ 25 w 101"/>
                <a:gd name="T49" fmla="*/ 112 h 104"/>
                <a:gd name="T50" fmla="*/ 36 w 101"/>
                <a:gd name="T51" fmla="*/ 118 h 104"/>
                <a:gd name="T52" fmla="*/ 49 w 101"/>
                <a:gd name="T53" fmla="*/ 121 h 104"/>
                <a:gd name="T54" fmla="*/ 59 w 101"/>
                <a:gd name="T55" fmla="*/ 123 h 104"/>
                <a:gd name="T56" fmla="*/ 59 w 101"/>
                <a:gd name="T57" fmla="*/ 123 h 104"/>
                <a:gd name="T58" fmla="*/ 73 w 101"/>
                <a:gd name="T59" fmla="*/ 121 h 104"/>
                <a:gd name="T60" fmla="*/ 86 w 101"/>
                <a:gd name="T61" fmla="*/ 118 h 104"/>
                <a:gd name="T62" fmla="*/ 97 w 101"/>
                <a:gd name="T63" fmla="*/ 112 h 104"/>
                <a:gd name="T64" fmla="*/ 104 w 101"/>
                <a:gd name="T65" fmla="*/ 105 h 104"/>
                <a:gd name="T66" fmla="*/ 112 w 101"/>
                <a:gd name="T67" fmla="*/ 95 h 104"/>
                <a:gd name="T68" fmla="*/ 118 w 101"/>
                <a:gd name="T69" fmla="*/ 85 h 104"/>
                <a:gd name="T70" fmla="*/ 120 w 101"/>
                <a:gd name="T71" fmla="*/ 74 h 104"/>
                <a:gd name="T72" fmla="*/ 122 w 101"/>
                <a:gd name="T73" fmla="*/ 61 h 104"/>
                <a:gd name="T74" fmla="*/ 59 w 101"/>
                <a:gd name="T75" fmla="*/ 61 h 104"/>
                <a:gd name="T76" fmla="*/ 122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99" y="41"/>
                  </a:lnTo>
                  <a:lnTo>
                    <a:pt x="97" y="33"/>
                  </a:lnTo>
                  <a:lnTo>
                    <a:pt x="93" y="24"/>
                  </a:lnTo>
                  <a:lnTo>
                    <a:pt x="86" y="15"/>
                  </a:lnTo>
                  <a:lnTo>
                    <a:pt x="80" y="9"/>
                  </a:lnTo>
                  <a:lnTo>
                    <a:pt x="71" y="5"/>
                  </a:lnTo>
                  <a:lnTo>
                    <a:pt x="60" y="3"/>
                  </a:lnTo>
                  <a:lnTo>
                    <a:pt x="49" y="0"/>
                  </a:lnTo>
                  <a:lnTo>
                    <a:pt x="41" y="3"/>
                  </a:lnTo>
                  <a:lnTo>
                    <a:pt x="30" y="5"/>
                  </a:lnTo>
                  <a:lnTo>
                    <a:pt x="21" y="9"/>
                  </a:lnTo>
                  <a:lnTo>
                    <a:pt x="15" y="15"/>
                  </a:lnTo>
                  <a:lnTo>
                    <a:pt x="8" y="24"/>
                  </a:lnTo>
                  <a:lnTo>
                    <a:pt x="4" y="33"/>
                  </a:lnTo>
                  <a:lnTo>
                    <a:pt x="0" y="41"/>
                  </a:lnTo>
                  <a:lnTo>
                    <a:pt x="0" y="52"/>
                  </a:lnTo>
                  <a:lnTo>
                    <a:pt x="0" y="63"/>
                  </a:lnTo>
                  <a:lnTo>
                    <a:pt x="4" y="72"/>
                  </a:lnTo>
                  <a:lnTo>
                    <a:pt x="8" y="80"/>
                  </a:lnTo>
                  <a:lnTo>
                    <a:pt x="15" y="89"/>
                  </a:lnTo>
                  <a:lnTo>
                    <a:pt x="21" y="95"/>
                  </a:lnTo>
                  <a:lnTo>
                    <a:pt x="30" y="100"/>
                  </a:lnTo>
                  <a:lnTo>
                    <a:pt x="41" y="102"/>
                  </a:lnTo>
                  <a:lnTo>
                    <a:pt x="49" y="104"/>
                  </a:lnTo>
                  <a:lnTo>
                    <a:pt x="60" y="102"/>
                  </a:lnTo>
                  <a:lnTo>
                    <a:pt x="71" y="100"/>
                  </a:lnTo>
                  <a:lnTo>
                    <a:pt x="80" y="95"/>
                  </a:lnTo>
                  <a:lnTo>
                    <a:pt x="86" y="89"/>
                  </a:lnTo>
                  <a:lnTo>
                    <a:pt x="93" y="80"/>
                  </a:lnTo>
                  <a:lnTo>
                    <a:pt x="97" y="72"/>
                  </a:lnTo>
                  <a:lnTo>
                    <a:pt x="99" y="63"/>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1" name="Freeform 827"/>
            <p:cNvSpPr>
              <a:spLocks/>
            </p:cNvSpPr>
            <p:nvPr/>
          </p:nvSpPr>
          <p:spPr bwMode="auto">
            <a:xfrm>
              <a:off x="3028" y="2797"/>
              <a:ext cx="111" cy="112"/>
            </a:xfrm>
            <a:custGeom>
              <a:avLst/>
              <a:gdLst>
                <a:gd name="T0" fmla="*/ 122 w 101"/>
                <a:gd name="T1" fmla="*/ 63 h 102"/>
                <a:gd name="T2" fmla="*/ 122 w 101"/>
                <a:gd name="T3" fmla="*/ 63 h 102"/>
                <a:gd name="T4" fmla="*/ 122 w 101"/>
                <a:gd name="T5" fmla="*/ 49 h 102"/>
                <a:gd name="T6" fmla="*/ 120 w 101"/>
                <a:gd name="T7" fmla="*/ 37 h 102"/>
                <a:gd name="T8" fmla="*/ 111 w 101"/>
                <a:gd name="T9" fmla="*/ 26 h 102"/>
                <a:gd name="T10" fmla="*/ 104 w 101"/>
                <a:gd name="T11" fmla="*/ 20 h 102"/>
                <a:gd name="T12" fmla="*/ 96 w 101"/>
                <a:gd name="T13" fmla="*/ 11 h 102"/>
                <a:gd name="T14" fmla="*/ 86 w 101"/>
                <a:gd name="T15" fmla="*/ 5 h 102"/>
                <a:gd name="T16" fmla="*/ 73 w 101"/>
                <a:gd name="T17" fmla="*/ 0 h 102"/>
                <a:gd name="T18" fmla="*/ 59 w 101"/>
                <a:gd name="T19" fmla="*/ 0 h 102"/>
                <a:gd name="T20" fmla="*/ 59 w 101"/>
                <a:gd name="T21" fmla="*/ 0 h 102"/>
                <a:gd name="T22" fmla="*/ 49 w 101"/>
                <a:gd name="T23" fmla="*/ 0 h 102"/>
                <a:gd name="T24" fmla="*/ 36 w 101"/>
                <a:gd name="T25" fmla="*/ 5 h 102"/>
                <a:gd name="T26" fmla="*/ 25 w 101"/>
                <a:gd name="T27" fmla="*/ 11 h 102"/>
                <a:gd name="T28" fmla="*/ 18 w 101"/>
                <a:gd name="T29" fmla="*/ 20 h 102"/>
                <a:gd name="T30" fmla="*/ 10 w 101"/>
                <a:gd name="T31" fmla="*/ 26 h 102"/>
                <a:gd name="T32" fmla="*/ 4 w 101"/>
                <a:gd name="T33" fmla="*/ 37 h 102"/>
                <a:gd name="T34" fmla="*/ 0 w 101"/>
                <a:gd name="T35" fmla="*/ 49 h 102"/>
                <a:gd name="T36" fmla="*/ 0 w 101"/>
                <a:gd name="T37" fmla="*/ 63 h 102"/>
                <a:gd name="T38" fmla="*/ 0 w 101"/>
                <a:gd name="T39" fmla="*/ 63 h 102"/>
                <a:gd name="T40" fmla="*/ 0 w 101"/>
                <a:gd name="T41" fmla="*/ 74 h 102"/>
                <a:gd name="T42" fmla="*/ 4 w 101"/>
                <a:gd name="T43" fmla="*/ 87 h 102"/>
                <a:gd name="T44" fmla="*/ 10 w 101"/>
                <a:gd name="T45" fmla="*/ 97 h 102"/>
                <a:gd name="T46" fmla="*/ 18 w 101"/>
                <a:gd name="T47" fmla="*/ 105 h 102"/>
                <a:gd name="T48" fmla="*/ 25 w 101"/>
                <a:gd name="T49" fmla="*/ 112 h 102"/>
                <a:gd name="T50" fmla="*/ 36 w 101"/>
                <a:gd name="T51" fmla="*/ 119 h 102"/>
                <a:gd name="T52" fmla="*/ 49 w 101"/>
                <a:gd name="T53" fmla="*/ 123 h 102"/>
                <a:gd name="T54" fmla="*/ 59 w 101"/>
                <a:gd name="T55" fmla="*/ 123 h 102"/>
                <a:gd name="T56" fmla="*/ 59 w 101"/>
                <a:gd name="T57" fmla="*/ 123 h 102"/>
                <a:gd name="T58" fmla="*/ 73 w 101"/>
                <a:gd name="T59" fmla="*/ 123 h 102"/>
                <a:gd name="T60" fmla="*/ 86 w 101"/>
                <a:gd name="T61" fmla="*/ 119 h 102"/>
                <a:gd name="T62" fmla="*/ 96 w 101"/>
                <a:gd name="T63" fmla="*/ 112 h 102"/>
                <a:gd name="T64" fmla="*/ 104 w 101"/>
                <a:gd name="T65" fmla="*/ 105 h 102"/>
                <a:gd name="T66" fmla="*/ 111 w 101"/>
                <a:gd name="T67" fmla="*/ 97 h 102"/>
                <a:gd name="T68" fmla="*/ 120 w 101"/>
                <a:gd name="T69" fmla="*/ 87 h 102"/>
                <a:gd name="T70" fmla="*/ 122 w 101"/>
                <a:gd name="T71" fmla="*/ 74 h 102"/>
                <a:gd name="T72" fmla="*/ 122 w 101"/>
                <a:gd name="T73" fmla="*/ 63 h 102"/>
                <a:gd name="T74" fmla="*/ 59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1"/>
                  </a:lnTo>
                  <a:lnTo>
                    <a:pt x="92" y="22"/>
                  </a:lnTo>
                  <a:lnTo>
                    <a:pt x="86" y="16"/>
                  </a:lnTo>
                  <a:lnTo>
                    <a:pt x="79" y="9"/>
                  </a:lnTo>
                  <a:lnTo>
                    <a:pt x="71" y="5"/>
                  </a:lnTo>
                  <a:lnTo>
                    <a:pt x="60" y="0"/>
                  </a:lnTo>
                  <a:lnTo>
                    <a:pt x="49" y="0"/>
                  </a:lnTo>
                  <a:lnTo>
                    <a:pt x="41" y="0"/>
                  </a:lnTo>
                  <a:lnTo>
                    <a:pt x="30" y="5"/>
                  </a:lnTo>
                  <a:lnTo>
                    <a:pt x="21" y="9"/>
                  </a:lnTo>
                  <a:lnTo>
                    <a:pt x="15" y="16"/>
                  </a:lnTo>
                  <a:lnTo>
                    <a:pt x="8" y="22"/>
                  </a:lnTo>
                  <a:lnTo>
                    <a:pt x="4" y="31"/>
                  </a:lnTo>
                  <a:lnTo>
                    <a:pt x="0" y="41"/>
                  </a:lnTo>
                  <a:lnTo>
                    <a:pt x="0" y="52"/>
                  </a:lnTo>
                  <a:lnTo>
                    <a:pt x="0" y="61"/>
                  </a:lnTo>
                  <a:lnTo>
                    <a:pt x="4" y="72"/>
                  </a:lnTo>
                  <a:lnTo>
                    <a:pt x="8" y="80"/>
                  </a:lnTo>
                  <a:lnTo>
                    <a:pt x="15" y="87"/>
                  </a:lnTo>
                  <a:lnTo>
                    <a:pt x="21" y="93"/>
                  </a:lnTo>
                  <a:lnTo>
                    <a:pt x="30" y="98"/>
                  </a:lnTo>
                  <a:lnTo>
                    <a:pt x="41" y="102"/>
                  </a:lnTo>
                  <a:lnTo>
                    <a:pt x="49" y="102"/>
                  </a:lnTo>
                  <a:lnTo>
                    <a:pt x="60" y="102"/>
                  </a:lnTo>
                  <a:lnTo>
                    <a:pt x="71" y="98"/>
                  </a:lnTo>
                  <a:lnTo>
                    <a:pt x="79" y="93"/>
                  </a:lnTo>
                  <a:lnTo>
                    <a:pt x="86" y="87"/>
                  </a:lnTo>
                  <a:lnTo>
                    <a:pt x="92" y="80"/>
                  </a:lnTo>
                  <a:lnTo>
                    <a:pt x="99" y="72"/>
                  </a:lnTo>
                  <a:lnTo>
                    <a:pt x="101" y="61"/>
                  </a:lnTo>
                  <a:lnTo>
                    <a:pt x="101" y="52"/>
                  </a:lnTo>
                  <a:lnTo>
                    <a:pt x="49" y="52"/>
                  </a:lnTo>
                  <a:lnTo>
                    <a:pt x="101" y="52"/>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2" name="Freeform 828"/>
            <p:cNvSpPr>
              <a:spLocks/>
            </p:cNvSpPr>
            <p:nvPr/>
          </p:nvSpPr>
          <p:spPr bwMode="auto">
            <a:xfrm>
              <a:off x="3028" y="2797"/>
              <a:ext cx="111" cy="112"/>
            </a:xfrm>
            <a:custGeom>
              <a:avLst/>
              <a:gdLst>
                <a:gd name="T0" fmla="*/ 122 w 101"/>
                <a:gd name="T1" fmla="*/ 63 h 102"/>
                <a:gd name="T2" fmla="*/ 122 w 101"/>
                <a:gd name="T3" fmla="*/ 63 h 102"/>
                <a:gd name="T4" fmla="*/ 122 w 101"/>
                <a:gd name="T5" fmla="*/ 49 h 102"/>
                <a:gd name="T6" fmla="*/ 120 w 101"/>
                <a:gd name="T7" fmla="*/ 37 h 102"/>
                <a:gd name="T8" fmla="*/ 111 w 101"/>
                <a:gd name="T9" fmla="*/ 26 h 102"/>
                <a:gd name="T10" fmla="*/ 104 w 101"/>
                <a:gd name="T11" fmla="*/ 20 h 102"/>
                <a:gd name="T12" fmla="*/ 96 w 101"/>
                <a:gd name="T13" fmla="*/ 11 h 102"/>
                <a:gd name="T14" fmla="*/ 86 w 101"/>
                <a:gd name="T15" fmla="*/ 5 h 102"/>
                <a:gd name="T16" fmla="*/ 73 w 101"/>
                <a:gd name="T17" fmla="*/ 0 h 102"/>
                <a:gd name="T18" fmla="*/ 59 w 101"/>
                <a:gd name="T19" fmla="*/ 0 h 102"/>
                <a:gd name="T20" fmla="*/ 59 w 101"/>
                <a:gd name="T21" fmla="*/ 0 h 102"/>
                <a:gd name="T22" fmla="*/ 49 w 101"/>
                <a:gd name="T23" fmla="*/ 0 h 102"/>
                <a:gd name="T24" fmla="*/ 36 w 101"/>
                <a:gd name="T25" fmla="*/ 5 h 102"/>
                <a:gd name="T26" fmla="*/ 25 w 101"/>
                <a:gd name="T27" fmla="*/ 11 h 102"/>
                <a:gd name="T28" fmla="*/ 18 w 101"/>
                <a:gd name="T29" fmla="*/ 20 h 102"/>
                <a:gd name="T30" fmla="*/ 10 w 101"/>
                <a:gd name="T31" fmla="*/ 26 h 102"/>
                <a:gd name="T32" fmla="*/ 4 w 101"/>
                <a:gd name="T33" fmla="*/ 37 h 102"/>
                <a:gd name="T34" fmla="*/ 0 w 101"/>
                <a:gd name="T35" fmla="*/ 49 h 102"/>
                <a:gd name="T36" fmla="*/ 0 w 101"/>
                <a:gd name="T37" fmla="*/ 63 h 102"/>
                <a:gd name="T38" fmla="*/ 0 w 101"/>
                <a:gd name="T39" fmla="*/ 63 h 102"/>
                <a:gd name="T40" fmla="*/ 0 w 101"/>
                <a:gd name="T41" fmla="*/ 74 h 102"/>
                <a:gd name="T42" fmla="*/ 4 w 101"/>
                <a:gd name="T43" fmla="*/ 87 h 102"/>
                <a:gd name="T44" fmla="*/ 10 w 101"/>
                <a:gd name="T45" fmla="*/ 97 h 102"/>
                <a:gd name="T46" fmla="*/ 18 w 101"/>
                <a:gd name="T47" fmla="*/ 105 h 102"/>
                <a:gd name="T48" fmla="*/ 25 w 101"/>
                <a:gd name="T49" fmla="*/ 112 h 102"/>
                <a:gd name="T50" fmla="*/ 36 w 101"/>
                <a:gd name="T51" fmla="*/ 119 h 102"/>
                <a:gd name="T52" fmla="*/ 49 w 101"/>
                <a:gd name="T53" fmla="*/ 123 h 102"/>
                <a:gd name="T54" fmla="*/ 59 w 101"/>
                <a:gd name="T55" fmla="*/ 123 h 102"/>
                <a:gd name="T56" fmla="*/ 59 w 101"/>
                <a:gd name="T57" fmla="*/ 123 h 102"/>
                <a:gd name="T58" fmla="*/ 73 w 101"/>
                <a:gd name="T59" fmla="*/ 123 h 102"/>
                <a:gd name="T60" fmla="*/ 86 w 101"/>
                <a:gd name="T61" fmla="*/ 119 h 102"/>
                <a:gd name="T62" fmla="*/ 96 w 101"/>
                <a:gd name="T63" fmla="*/ 112 h 102"/>
                <a:gd name="T64" fmla="*/ 104 w 101"/>
                <a:gd name="T65" fmla="*/ 105 h 102"/>
                <a:gd name="T66" fmla="*/ 111 w 101"/>
                <a:gd name="T67" fmla="*/ 97 h 102"/>
                <a:gd name="T68" fmla="*/ 120 w 101"/>
                <a:gd name="T69" fmla="*/ 87 h 102"/>
                <a:gd name="T70" fmla="*/ 122 w 101"/>
                <a:gd name="T71" fmla="*/ 74 h 102"/>
                <a:gd name="T72" fmla="*/ 122 w 101"/>
                <a:gd name="T73" fmla="*/ 63 h 102"/>
                <a:gd name="T74" fmla="*/ 59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1"/>
                  </a:lnTo>
                  <a:lnTo>
                    <a:pt x="92" y="22"/>
                  </a:lnTo>
                  <a:lnTo>
                    <a:pt x="86" y="16"/>
                  </a:lnTo>
                  <a:lnTo>
                    <a:pt x="79" y="9"/>
                  </a:lnTo>
                  <a:lnTo>
                    <a:pt x="71" y="5"/>
                  </a:lnTo>
                  <a:lnTo>
                    <a:pt x="60" y="0"/>
                  </a:lnTo>
                  <a:lnTo>
                    <a:pt x="49" y="0"/>
                  </a:lnTo>
                  <a:lnTo>
                    <a:pt x="41" y="0"/>
                  </a:lnTo>
                  <a:lnTo>
                    <a:pt x="30" y="5"/>
                  </a:lnTo>
                  <a:lnTo>
                    <a:pt x="21" y="9"/>
                  </a:lnTo>
                  <a:lnTo>
                    <a:pt x="15" y="16"/>
                  </a:lnTo>
                  <a:lnTo>
                    <a:pt x="8" y="22"/>
                  </a:lnTo>
                  <a:lnTo>
                    <a:pt x="4" y="31"/>
                  </a:lnTo>
                  <a:lnTo>
                    <a:pt x="0" y="41"/>
                  </a:lnTo>
                  <a:lnTo>
                    <a:pt x="0" y="52"/>
                  </a:lnTo>
                  <a:lnTo>
                    <a:pt x="0" y="61"/>
                  </a:lnTo>
                  <a:lnTo>
                    <a:pt x="4" y="72"/>
                  </a:lnTo>
                  <a:lnTo>
                    <a:pt x="8" y="80"/>
                  </a:lnTo>
                  <a:lnTo>
                    <a:pt x="15" y="87"/>
                  </a:lnTo>
                  <a:lnTo>
                    <a:pt x="21" y="93"/>
                  </a:lnTo>
                  <a:lnTo>
                    <a:pt x="30" y="98"/>
                  </a:lnTo>
                  <a:lnTo>
                    <a:pt x="41" y="102"/>
                  </a:lnTo>
                  <a:lnTo>
                    <a:pt x="49" y="102"/>
                  </a:lnTo>
                  <a:lnTo>
                    <a:pt x="60" y="102"/>
                  </a:lnTo>
                  <a:lnTo>
                    <a:pt x="71" y="98"/>
                  </a:lnTo>
                  <a:lnTo>
                    <a:pt x="79" y="93"/>
                  </a:lnTo>
                  <a:lnTo>
                    <a:pt x="86" y="87"/>
                  </a:lnTo>
                  <a:lnTo>
                    <a:pt x="92" y="80"/>
                  </a:lnTo>
                  <a:lnTo>
                    <a:pt x="99" y="72"/>
                  </a:lnTo>
                  <a:lnTo>
                    <a:pt x="101" y="61"/>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3" name="Freeform 829"/>
            <p:cNvSpPr>
              <a:spLocks/>
            </p:cNvSpPr>
            <p:nvPr/>
          </p:nvSpPr>
          <p:spPr bwMode="auto">
            <a:xfrm>
              <a:off x="2874" y="2666"/>
              <a:ext cx="114" cy="110"/>
            </a:xfrm>
            <a:custGeom>
              <a:avLst/>
              <a:gdLst>
                <a:gd name="T0" fmla="*/ 125 w 104"/>
                <a:gd name="T1" fmla="*/ 58 h 101"/>
                <a:gd name="T2" fmla="*/ 125 w 104"/>
                <a:gd name="T3" fmla="*/ 58 h 101"/>
                <a:gd name="T4" fmla="*/ 123 w 104"/>
                <a:gd name="T5" fmla="*/ 45 h 101"/>
                <a:gd name="T6" fmla="*/ 121 w 104"/>
                <a:gd name="T7" fmla="*/ 36 h 101"/>
                <a:gd name="T8" fmla="*/ 114 w 104"/>
                <a:gd name="T9" fmla="*/ 25 h 101"/>
                <a:gd name="T10" fmla="*/ 107 w 104"/>
                <a:gd name="T11" fmla="*/ 17 h 101"/>
                <a:gd name="T12" fmla="*/ 96 w 104"/>
                <a:gd name="T13" fmla="*/ 10 h 101"/>
                <a:gd name="T14" fmla="*/ 86 w 104"/>
                <a:gd name="T15" fmla="*/ 2 h 101"/>
                <a:gd name="T16" fmla="*/ 76 w 104"/>
                <a:gd name="T17" fmla="*/ 0 h 101"/>
                <a:gd name="T18" fmla="*/ 62 w 104"/>
                <a:gd name="T19" fmla="*/ 0 h 101"/>
                <a:gd name="T20" fmla="*/ 62 w 104"/>
                <a:gd name="T21" fmla="*/ 0 h 101"/>
                <a:gd name="T22" fmla="*/ 49 w 104"/>
                <a:gd name="T23" fmla="*/ 0 h 101"/>
                <a:gd name="T24" fmla="*/ 39 w 104"/>
                <a:gd name="T25" fmla="*/ 2 h 101"/>
                <a:gd name="T26" fmla="*/ 29 w 104"/>
                <a:gd name="T27" fmla="*/ 10 h 101"/>
                <a:gd name="T28" fmla="*/ 18 w 104"/>
                <a:gd name="T29" fmla="*/ 17 h 101"/>
                <a:gd name="T30" fmla="*/ 11 w 104"/>
                <a:gd name="T31" fmla="*/ 25 h 101"/>
                <a:gd name="T32" fmla="*/ 5 w 104"/>
                <a:gd name="T33" fmla="*/ 36 h 101"/>
                <a:gd name="T34" fmla="*/ 2 w 104"/>
                <a:gd name="T35" fmla="*/ 45 h 101"/>
                <a:gd name="T36" fmla="*/ 0 w 104"/>
                <a:gd name="T37" fmla="*/ 58 h 101"/>
                <a:gd name="T38" fmla="*/ 0 w 104"/>
                <a:gd name="T39" fmla="*/ 58 h 101"/>
                <a:gd name="T40" fmla="*/ 2 w 104"/>
                <a:gd name="T41" fmla="*/ 71 h 101"/>
                <a:gd name="T42" fmla="*/ 5 w 104"/>
                <a:gd name="T43" fmla="*/ 82 h 101"/>
                <a:gd name="T44" fmla="*/ 11 w 104"/>
                <a:gd name="T45" fmla="*/ 94 h 101"/>
                <a:gd name="T46" fmla="*/ 18 w 104"/>
                <a:gd name="T47" fmla="*/ 102 h 101"/>
                <a:gd name="T48" fmla="*/ 29 w 104"/>
                <a:gd name="T49" fmla="*/ 109 h 101"/>
                <a:gd name="T50" fmla="*/ 39 w 104"/>
                <a:gd name="T51" fmla="*/ 115 h 101"/>
                <a:gd name="T52" fmla="*/ 49 w 104"/>
                <a:gd name="T53" fmla="*/ 120 h 101"/>
                <a:gd name="T54" fmla="*/ 62 w 104"/>
                <a:gd name="T55" fmla="*/ 120 h 101"/>
                <a:gd name="T56" fmla="*/ 62 w 104"/>
                <a:gd name="T57" fmla="*/ 120 h 101"/>
                <a:gd name="T58" fmla="*/ 76 w 104"/>
                <a:gd name="T59" fmla="*/ 120 h 101"/>
                <a:gd name="T60" fmla="*/ 86 w 104"/>
                <a:gd name="T61" fmla="*/ 115 h 101"/>
                <a:gd name="T62" fmla="*/ 96 w 104"/>
                <a:gd name="T63" fmla="*/ 109 h 101"/>
                <a:gd name="T64" fmla="*/ 107 w 104"/>
                <a:gd name="T65" fmla="*/ 102 h 101"/>
                <a:gd name="T66" fmla="*/ 114 w 104"/>
                <a:gd name="T67" fmla="*/ 94 h 101"/>
                <a:gd name="T68" fmla="*/ 121 w 104"/>
                <a:gd name="T69" fmla="*/ 82 h 101"/>
                <a:gd name="T70" fmla="*/ 123 w 104"/>
                <a:gd name="T71" fmla="*/ 71 h 101"/>
                <a:gd name="T72" fmla="*/ 125 w 104"/>
                <a:gd name="T73" fmla="*/ 58 h 101"/>
                <a:gd name="T74" fmla="*/ 62 w 104"/>
                <a:gd name="T75" fmla="*/ 58 h 101"/>
                <a:gd name="T76" fmla="*/ 125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8"/>
                  </a:lnTo>
                  <a:lnTo>
                    <a:pt x="100" y="30"/>
                  </a:lnTo>
                  <a:lnTo>
                    <a:pt x="95" y="21"/>
                  </a:lnTo>
                  <a:lnTo>
                    <a:pt x="89" y="15"/>
                  </a:lnTo>
                  <a:lnTo>
                    <a:pt x="80" y="8"/>
                  </a:lnTo>
                  <a:lnTo>
                    <a:pt x="71" y="2"/>
                  </a:lnTo>
                  <a:lnTo>
                    <a:pt x="63" y="0"/>
                  </a:lnTo>
                  <a:lnTo>
                    <a:pt x="52" y="0"/>
                  </a:lnTo>
                  <a:lnTo>
                    <a:pt x="41" y="0"/>
                  </a:lnTo>
                  <a:lnTo>
                    <a:pt x="33" y="2"/>
                  </a:lnTo>
                  <a:lnTo>
                    <a:pt x="24" y="8"/>
                  </a:lnTo>
                  <a:lnTo>
                    <a:pt x="15" y="15"/>
                  </a:lnTo>
                  <a:lnTo>
                    <a:pt x="9" y="21"/>
                  </a:lnTo>
                  <a:lnTo>
                    <a:pt x="5" y="30"/>
                  </a:lnTo>
                  <a:lnTo>
                    <a:pt x="2" y="38"/>
                  </a:lnTo>
                  <a:lnTo>
                    <a:pt x="0" y="49"/>
                  </a:lnTo>
                  <a:lnTo>
                    <a:pt x="2" y="60"/>
                  </a:lnTo>
                  <a:lnTo>
                    <a:pt x="5" y="69"/>
                  </a:lnTo>
                  <a:lnTo>
                    <a:pt x="9" y="79"/>
                  </a:lnTo>
                  <a:lnTo>
                    <a:pt x="15" y="86"/>
                  </a:lnTo>
                  <a:lnTo>
                    <a:pt x="24" y="92"/>
                  </a:lnTo>
                  <a:lnTo>
                    <a:pt x="33" y="97"/>
                  </a:lnTo>
                  <a:lnTo>
                    <a:pt x="41" y="101"/>
                  </a:lnTo>
                  <a:lnTo>
                    <a:pt x="52" y="101"/>
                  </a:lnTo>
                  <a:lnTo>
                    <a:pt x="63" y="101"/>
                  </a:lnTo>
                  <a:lnTo>
                    <a:pt x="71" y="97"/>
                  </a:lnTo>
                  <a:lnTo>
                    <a:pt x="80" y="92"/>
                  </a:lnTo>
                  <a:lnTo>
                    <a:pt x="89" y="86"/>
                  </a:lnTo>
                  <a:lnTo>
                    <a:pt x="95" y="79"/>
                  </a:lnTo>
                  <a:lnTo>
                    <a:pt x="100" y="69"/>
                  </a:lnTo>
                  <a:lnTo>
                    <a:pt x="102" y="60"/>
                  </a:lnTo>
                  <a:lnTo>
                    <a:pt x="104" y="49"/>
                  </a:lnTo>
                  <a:lnTo>
                    <a:pt x="52" y="49"/>
                  </a:lnTo>
                  <a:lnTo>
                    <a:pt x="104" y="49"/>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4" name="Freeform 830"/>
            <p:cNvSpPr>
              <a:spLocks/>
            </p:cNvSpPr>
            <p:nvPr/>
          </p:nvSpPr>
          <p:spPr bwMode="auto">
            <a:xfrm>
              <a:off x="2874" y="2666"/>
              <a:ext cx="114" cy="110"/>
            </a:xfrm>
            <a:custGeom>
              <a:avLst/>
              <a:gdLst>
                <a:gd name="T0" fmla="*/ 125 w 104"/>
                <a:gd name="T1" fmla="*/ 58 h 101"/>
                <a:gd name="T2" fmla="*/ 125 w 104"/>
                <a:gd name="T3" fmla="*/ 58 h 101"/>
                <a:gd name="T4" fmla="*/ 123 w 104"/>
                <a:gd name="T5" fmla="*/ 45 h 101"/>
                <a:gd name="T6" fmla="*/ 121 w 104"/>
                <a:gd name="T7" fmla="*/ 36 h 101"/>
                <a:gd name="T8" fmla="*/ 114 w 104"/>
                <a:gd name="T9" fmla="*/ 25 h 101"/>
                <a:gd name="T10" fmla="*/ 107 w 104"/>
                <a:gd name="T11" fmla="*/ 17 h 101"/>
                <a:gd name="T12" fmla="*/ 96 w 104"/>
                <a:gd name="T13" fmla="*/ 10 h 101"/>
                <a:gd name="T14" fmla="*/ 86 w 104"/>
                <a:gd name="T15" fmla="*/ 2 h 101"/>
                <a:gd name="T16" fmla="*/ 76 w 104"/>
                <a:gd name="T17" fmla="*/ 0 h 101"/>
                <a:gd name="T18" fmla="*/ 62 w 104"/>
                <a:gd name="T19" fmla="*/ 0 h 101"/>
                <a:gd name="T20" fmla="*/ 62 w 104"/>
                <a:gd name="T21" fmla="*/ 0 h 101"/>
                <a:gd name="T22" fmla="*/ 49 w 104"/>
                <a:gd name="T23" fmla="*/ 0 h 101"/>
                <a:gd name="T24" fmla="*/ 39 w 104"/>
                <a:gd name="T25" fmla="*/ 2 h 101"/>
                <a:gd name="T26" fmla="*/ 29 w 104"/>
                <a:gd name="T27" fmla="*/ 10 h 101"/>
                <a:gd name="T28" fmla="*/ 18 w 104"/>
                <a:gd name="T29" fmla="*/ 17 h 101"/>
                <a:gd name="T30" fmla="*/ 11 w 104"/>
                <a:gd name="T31" fmla="*/ 25 h 101"/>
                <a:gd name="T32" fmla="*/ 5 w 104"/>
                <a:gd name="T33" fmla="*/ 36 h 101"/>
                <a:gd name="T34" fmla="*/ 2 w 104"/>
                <a:gd name="T35" fmla="*/ 45 h 101"/>
                <a:gd name="T36" fmla="*/ 0 w 104"/>
                <a:gd name="T37" fmla="*/ 58 h 101"/>
                <a:gd name="T38" fmla="*/ 0 w 104"/>
                <a:gd name="T39" fmla="*/ 58 h 101"/>
                <a:gd name="T40" fmla="*/ 2 w 104"/>
                <a:gd name="T41" fmla="*/ 71 h 101"/>
                <a:gd name="T42" fmla="*/ 5 w 104"/>
                <a:gd name="T43" fmla="*/ 82 h 101"/>
                <a:gd name="T44" fmla="*/ 11 w 104"/>
                <a:gd name="T45" fmla="*/ 94 h 101"/>
                <a:gd name="T46" fmla="*/ 18 w 104"/>
                <a:gd name="T47" fmla="*/ 102 h 101"/>
                <a:gd name="T48" fmla="*/ 29 w 104"/>
                <a:gd name="T49" fmla="*/ 109 h 101"/>
                <a:gd name="T50" fmla="*/ 39 w 104"/>
                <a:gd name="T51" fmla="*/ 115 h 101"/>
                <a:gd name="T52" fmla="*/ 49 w 104"/>
                <a:gd name="T53" fmla="*/ 120 h 101"/>
                <a:gd name="T54" fmla="*/ 62 w 104"/>
                <a:gd name="T55" fmla="*/ 120 h 101"/>
                <a:gd name="T56" fmla="*/ 62 w 104"/>
                <a:gd name="T57" fmla="*/ 120 h 101"/>
                <a:gd name="T58" fmla="*/ 76 w 104"/>
                <a:gd name="T59" fmla="*/ 120 h 101"/>
                <a:gd name="T60" fmla="*/ 86 w 104"/>
                <a:gd name="T61" fmla="*/ 115 h 101"/>
                <a:gd name="T62" fmla="*/ 96 w 104"/>
                <a:gd name="T63" fmla="*/ 109 h 101"/>
                <a:gd name="T64" fmla="*/ 107 w 104"/>
                <a:gd name="T65" fmla="*/ 102 h 101"/>
                <a:gd name="T66" fmla="*/ 114 w 104"/>
                <a:gd name="T67" fmla="*/ 94 h 101"/>
                <a:gd name="T68" fmla="*/ 121 w 104"/>
                <a:gd name="T69" fmla="*/ 82 h 101"/>
                <a:gd name="T70" fmla="*/ 123 w 104"/>
                <a:gd name="T71" fmla="*/ 71 h 101"/>
                <a:gd name="T72" fmla="*/ 125 w 104"/>
                <a:gd name="T73" fmla="*/ 58 h 101"/>
                <a:gd name="T74" fmla="*/ 62 w 104"/>
                <a:gd name="T75" fmla="*/ 58 h 101"/>
                <a:gd name="T76" fmla="*/ 125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8"/>
                  </a:lnTo>
                  <a:lnTo>
                    <a:pt x="100" y="30"/>
                  </a:lnTo>
                  <a:lnTo>
                    <a:pt x="95" y="21"/>
                  </a:lnTo>
                  <a:lnTo>
                    <a:pt x="89" y="15"/>
                  </a:lnTo>
                  <a:lnTo>
                    <a:pt x="80" y="8"/>
                  </a:lnTo>
                  <a:lnTo>
                    <a:pt x="71" y="2"/>
                  </a:lnTo>
                  <a:lnTo>
                    <a:pt x="63" y="0"/>
                  </a:lnTo>
                  <a:lnTo>
                    <a:pt x="52" y="0"/>
                  </a:lnTo>
                  <a:lnTo>
                    <a:pt x="41" y="0"/>
                  </a:lnTo>
                  <a:lnTo>
                    <a:pt x="33" y="2"/>
                  </a:lnTo>
                  <a:lnTo>
                    <a:pt x="24" y="8"/>
                  </a:lnTo>
                  <a:lnTo>
                    <a:pt x="15" y="15"/>
                  </a:lnTo>
                  <a:lnTo>
                    <a:pt x="9" y="21"/>
                  </a:lnTo>
                  <a:lnTo>
                    <a:pt x="5" y="30"/>
                  </a:lnTo>
                  <a:lnTo>
                    <a:pt x="2" y="38"/>
                  </a:lnTo>
                  <a:lnTo>
                    <a:pt x="0" y="49"/>
                  </a:lnTo>
                  <a:lnTo>
                    <a:pt x="2" y="60"/>
                  </a:lnTo>
                  <a:lnTo>
                    <a:pt x="5" y="69"/>
                  </a:lnTo>
                  <a:lnTo>
                    <a:pt x="9" y="79"/>
                  </a:lnTo>
                  <a:lnTo>
                    <a:pt x="15" y="86"/>
                  </a:lnTo>
                  <a:lnTo>
                    <a:pt x="24" y="92"/>
                  </a:lnTo>
                  <a:lnTo>
                    <a:pt x="33" y="97"/>
                  </a:lnTo>
                  <a:lnTo>
                    <a:pt x="41" y="101"/>
                  </a:lnTo>
                  <a:lnTo>
                    <a:pt x="52" y="101"/>
                  </a:lnTo>
                  <a:lnTo>
                    <a:pt x="63" y="101"/>
                  </a:lnTo>
                  <a:lnTo>
                    <a:pt x="71" y="97"/>
                  </a:lnTo>
                  <a:lnTo>
                    <a:pt x="80" y="92"/>
                  </a:lnTo>
                  <a:lnTo>
                    <a:pt x="89" y="86"/>
                  </a:lnTo>
                  <a:lnTo>
                    <a:pt x="95" y="79"/>
                  </a:lnTo>
                  <a:lnTo>
                    <a:pt x="100" y="69"/>
                  </a:lnTo>
                  <a:lnTo>
                    <a:pt x="102" y="60"/>
                  </a:lnTo>
                  <a:lnTo>
                    <a:pt x="104" y="49"/>
                  </a:lnTo>
                  <a:lnTo>
                    <a:pt x="52" y="49"/>
                  </a:lnTo>
                  <a:lnTo>
                    <a:pt x="104"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5" name="Freeform 831"/>
            <p:cNvSpPr>
              <a:spLocks/>
            </p:cNvSpPr>
            <p:nvPr/>
          </p:nvSpPr>
          <p:spPr bwMode="auto">
            <a:xfrm>
              <a:off x="2848" y="3378"/>
              <a:ext cx="111" cy="114"/>
            </a:xfrm>
            <a:custGeom>
              <a:avLst/>
              <a:gdLst>
                <a:gd name="T0" fmla="*/ 121 w 102"/>
                <a:gd name="T1" fmla="*/ 62 h 104"/>
                <a:gd name="T2" fmla="*/ 121 w 102"/>
                <a:gd name="T3" fmla="*/ 62 h 104"/>
                <a:gd name="T4" fmla="*/ 121 w 102"/>
                <a:gd name="T5" fmla="*/ 49 h 104"/>
                <a:gd name="T6" fmla="*/ 119 w 102"/>
                <a:gd name="T7" fmla="*/ 39 h 104"/>
                <a:gd name="T8" fmla="*/ 110 w 102"/>
                <a:gd name="T9" fmla="*/ 29 h 104"/>
                <a:gd name="T10" fmla="*/ 106 w 102"/>
                <a:gd name="T11" fmla="*/ 20 h 104"/>
                <a:gd name="T12" fmla="*/ 95 w 102"/>
                <a:gd name="T13" fmla="*/ 11 h 104"/>
                <a:gd name="T14" fmla="*/ 85 w 102"/>
                <a:gd name="T15" fmla="*/ 5 h 104"/>
                <a:gd name="T16" fmla="*/ 75 w 102"/>
                <a:gd name="T17" fmla="*/ 3 h 104"/>
                <a:gd name="T18" fmla="*/ 62 w 102"/>
                <a:gd name="T19" fmla="*/ 0 h 104"/>
                <a:gd name="T20" fmla="*/ 62 w 102"/>
                <a:gd name="T21" fmla="*/ 0 h 104"/>
                <a:gd name="T22" fmla="*/ 49 w 102"/>
                <a:gd name="T23" fmla="*/ 3 h 104"/>
                <a:gd name="T24" fmla="*/ 39 w 102"/>
                <a:gd name="T25" fmla="*/ 5 h 104"/>
                <a:gd name="T26" fmla="*/ 28 w 102"/>
                <a:gd name="T27" fmla="*/ 11 h 104"/>
                <a:gd name="T28" fmla="*/ 19 w 102"/>
                <a:gd name="T29" fmla="*/ 20 h 104"/>
                <a:gd name="T30" fmla="*/ 11 w 102"/>
                <a:gd name="T31" fmla="*/ 29 h 104"/>
                <a:gd name="T32" fmla="*/ 5 w 102"/>
                <a:gd name="T33" fmla="*/ 39 h 104"/>
                <a:gd name="T34" fmla="*/ 3 w 102"/>
                <a:gd name="T35" fmla="*/ 49 h 104"/>
                <a:gd name="T36" fmla="*/ 0 w 102"/>
                <a:gd name="T37" fmla="*/ 62 h 104"/>
                <a:gd name="T38" fmla="*/ 0 w 102"/>
                <a:gd name="T39" fmla="*/ 62 h 104"/>
                <a:gd name="T40" fmla="*/ 3 w 102"/>
                <a:gd name="T41" fmla="*/ 76 h 104"/>
                <a:gd name="T42" fmla="*/ 5 w 102"/>
                <a:gd name="T43" fmla="*/ 87 h 104"/>
                <a:gd name="T44" fmla="*/ 11 w 102"/>
                <a:gd name="T45" fmla="*/ 96 h 104"/>
                <a:gd name="T46" fmla="*/ 19 w 102"/>
                <a:gd name="T47" fmla="*/ 107 h 104"/>
                <a:gd name="T48" fmla="*/ 28 w 102"/>
                <a:gd name="T49" fmla="*/ 114 h 104"/>
                <a:gd name="T50" fmla="*/ 39 w 102"/>
                <a:gd name="T51" fmla="*/ 121 h 104"/>
                <a:gd name="T52" fmla="*/ 49 w 102"/>
                <a:gd name="T53" fmla="*/ 123 h 104"/>
                <a:gd name="T54" fmla="*/ 62 w 102"/>
                <a:gd name="T55" fmla="*/ 125 h 104"/>
                <a:gd name="T56" fmla="*/ 62 w 102"/>
                <a:gd name="T57" fmla="*/ 125 h 104"/>
                <a:gd name="T58" fmla="*/ 75 w 102"/>
                <a:gd name="T59" fmla="*/ 123 h 104"/>
                <a:gd name="T60" fmla="*/ 85 w 102"/>
                <a:gd name="T61" fmla="*/ 121 h 104"/>
                <a:gd name="T62" fmla="*/ 95 w 102"/>
                <a:gd name="T63" fmla="*/ 114 h 104"/>
                <a:gd name="T64" fmla="*/ 106 w 102"/>
                <a:gd name="T65" fmla="*/ 107 h 104"/>
                <a:gd name="T66" fmla="*/ 110 w 102"/>
                <a:gd name="T67" fmla="*/ 96 h 104"/>
                <a:gd name="T68" fmla="*/ 119 w 102"/>
                <a:gd name="T69" fmla="*/ 87 h 104"/>
                <a:gd name="T70" fmla="*/ 121 w 102"/>
                <a:gd name="T71" fmla="*/ 76 h 104"/>
                <a:gd name="T72" fmla="*/ 121 w 102"/>
                <a:gd name="T73" fmla="*/ 62 h 104"/>
                <a:gd name="T74" fmla="*/ 62 w 102"/>
                <a:gd name="T75" fmla="*/ 62 h 104"/>
                <a:gd name="T76" fmla="*/ 121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3"/>
                  </a:lnTo>
                  <a:lnTo>
                    <a:pt x="93" y="24"/>
                  </a:lnTo>
                  <a:lnTo>
                    <a:pt x="89" y="16"/>
                  </a:lnTo>
                  <a:lnTo>
                    <a:pt x="80" y="9"/>
                  </a:lnTo>
                  <a:lnTo>
                    <a:pt x="72" y="5"/>
                  </a:lnTo>
                  <a:lnTo>
                    <a:pt x="63" y="3"/>
                  </a:lnTo>
                  <a:lnTo>
                    <a:pt x="52" y="0"/>
                  </a:lnTo>
                  <a:lnTo>
                    <a:pt x="41" y="3"/>
                  </a:lnTo>
                  <a:lnTo>
                    <a:pt x="33" y="5"/>
                  </a:lnTo>
                  <a:lnTo>
                    <a:pt x="24" y="9"/>
                  </a:lnTo>
                  <a:lnTo>
                    <a:pt x="16" y="16"/>
                  </a:lnTo>
                  <a:lnTo>
                    <a:pt x="9" y="24"/>
                  </a:lnTo>
                  <a:lnTo>
                    <a:pt x="5" y="33"/>
                  </a:lnTo>
                  <a:lnTo>
                    <a:pt x="3" y="41"/>
                  </a:lnTo>
                  <a:lnTo>
                    <a:pt x="0" y="52"/>
                  </a:lnTo>
                  <a:lnTo>
                    <a:pt x="3" y="63"/>
                  </a:lnTo>
                  <a:lnTo>
                    <a:pt x="5" y="72"/>
                  </a:lnTo>
                  <a:lnTo>
                    <a:pt x="9" y="80"/>
                  </a:lnTo>
                  <a:lnTo>
                    <a:pt x="16" y="89"/>
                  </a:lnTo>
                  <a:lnTo>
                    <a:pt x="24" y="95"/>
                  </a:lnTo>
                  <a:lnTo>
                    <a:pt x="33" y="100"/>
                  </a:lnTo>
                  <a:lnTo>
                    <a:pt x="41" y="102"/>
                  </a:lnTo>
                  <a:lnTo>
                    <a:pt x="52" y="104"/>
                  </a:lnTo>
                  <a:lnTo>
                    <a:pt x="63" y="102"/>
                  </a:lnTo>
                  <a:lnTo>
                    <a:pt x="72" y="100"/>
                  </a:lnTo>
                  <a:lnTo>
                    <a:pt x="80" y="95"/>
                  </a:lnTo>
                  <a:lnTo>
                    <a:pt x="89" y="89"/>
                  </a:lnTo>
                  <a:lnTo>
                    <a:pt x="93" y="80"/>
                  </a:lnTo>
                  <a:lnTo>
                    <a:pt x="100" y="72"/>
                  </a:lnTo>
                  <a:lnTo>
                    <a:pt x="102" y="63"/>
                  </a:lnTo>
                  <a:lnTo>
                    <a:pt x="102" y="52"/>
                  </a:lnTo>
                  <a:lnTo>
                    <a:pt x="52" y="52"/>
                  </a:lnTo>
                  <a:lnTo>
                    <a:pt x="102" y="52"/>
                  </a:lnTo>
                  <a:close/>
                </a:path>
              </a:pathLst>
            </a:custGeom>
            <a:solidFill>
              <a:srgbClr val="F8F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6" name="Freeform 832"/>
            <p:cNvSpPr>
              <a:spLocks/>
            </p:cNvSpPr>
            <p:nvPr/>
          </p:nvSpPr>
          <p:spPr bwMode="auto">
            <a:xfrm>
              <a:off x="2848" y="3378"/>
              <a:ext cx="111" cy="114"/>
            </a:xfrm>
            <a:custGeom>
              <a:avLst/>
              <a:gdLst>
                <a:gd name="T0" fmla="*/ 121 w 102"/>
                <a:gd name="T1" fmla="*/ 62 h 104"/>
                <a:gd name="T2" fmla="*/ 121 w 102"/>
                <a:gd name="T3" fmla="*/ 62 h 104"/>
                <a:gd name="T4" fmla="*/ 121 w 102"/>
                <a:gd name="T5" fmla="*/ 49 h 104"/>
                <a:gd name="T6" fmla="*/ 119 w 102"/>
                <a:gd name="T7" fmla="*/ 39 h 104"/>
                <a:gd name="T8" fmla="*/ 110 w 102"/>
                <a:gd name="T9" fmla="*/ 29 h 104"/>
                <a:gd name="T10" fmla="*/ 106 w 102"/>
                <a:gd name="T11" fmla="*/ 20 h 104"/>
                <a:gd name="T12" fmla="*/ 95 w 102"/>
                <a:gd name="T13" fmla="*/ 11 h 104"/>
                <a:gd name="T14" fmla="*/ 85 w 102"/>
                <a:gd name="T15" fmla="*/ 5 h 104"/>
                <a:gd name="T16" fmla="*/ 75 w 102"/>
                <a:gd name="T17" fmla="*/ 3 h 104"/>
                <a:gd name="T18" fmla="*/ 62 w 102"/>
                <a:gd name="T19" fmla="*/ 0 h 104"/>
                <a:gd name="T20" fmla="*/ 62 w 102"/>
                <a:gd name="T21" fmla="*/ 0 h 104"/>
                <a:gd name="T22" fmla="*/ 49 w 102"/>
                <a:gd name="T23" fmla="*/ 3 h 104"/>
                <a:gd name="T24" fmla="*/ 39 w 102"/>
                <a:gd name="T25" fmla="*/ 5 h 104"/>
                <a:gd name="T26" fmla="*/ 28 w 102"/>
                <a:gd name="T27" fmla="*/ 11 h 104"/>
                <a:gd name="T28" fmla="*/ 19 w 102"/>
                <a:gd name="T29" fmla="*/ 20 h 104"/>
                <a:gd name="T30" fmla="*/ 11 w 102"/>
                <a:gd name="T31" fmla="*/ 29 h 104"/>
                <a:gd name="T32" fmla="*/ 5 w 102"/>
                <a:gd name="T33" fmla="*/ 39 h 104"/>
                <a:gd name="T34" fmla="*/ 3 w 102"/>
                <a:gd name="T35" fmla="*/ 49 h 104"/>
                <a:gd name="T36" fmla="*/ 0 w 102"/>
                <a:gd name="T37" fmla="*/ 62 h 104"/>
                <a:gd name="T38" fmla="*/ 0 w 102"/>
                <a:gd name="T39" fmla="*/ 62 h 104"/>
                <a:gd name="T40" fmla="*/ 3 w 102"/>
                <a:gd name="T41" fmla="*/ 76 h 104"/>
                <a:gd name="T42" fmla="*/ 5 w 102"/>
                <a:gd name="T43" fmla="*/ 87 h 104"/>
                <a:gd name="T44" fmla="*/ 11 w 102"/>
                <a:gd name="T45" fmla="*/ 96 h 104"/>
                <a:gd name="T46" fmla="*/ 19 w 102"/>
                <a:gd name="T47" fmla="*/ 107 h 104"/>
                <a:gd name="T48" fmla="*/ 28 w 102"/>
                <a:gd name="T49" fmla="*/ 114 h 104"/>
                <a:gd name="T50" fmla="*/ 39 w 102"/>
                <a:gd name="T51" fmla="*/ 121 h 104"/>
                <a:gd name="T52" fmla="*/ 49 w 102"/>
                <a:gd name="T53" fmla="*/ 123 h 104"/>
                <a:gd name="T54" fmla="*/ 62 w 102"/>
                <a:gd name="T55" fmla="*/ 125 h 104"/>
                <a:gd name="T56" fmla="*/ 62 w 102"/>
                <a:gd name="T57" fmla="*/ 125 h 104"/>
                <a:gd name="T58" fmla="*/ 75 w 102"/>
                <a:gd name="T59" fmla="*/ 123 h 104"/>
                <a:gd name="T60" fmla="*/ 85 w 102"/>
                <a:gd name="T61" fmla="*/ 121 h 104"/>
                <a:gd name="T62" fmla="*/ 95 w 102"/>
                <a:gd name="T63" fmla="*/ 114 h 104"/>
                <a:gd name="T64" fmla="*/ 106 w 102"/>
                <a:gd name="T65" fmla="*/ 107 h 104"/>
                <a:gd name="T66" fmla="*/ 110 w 102"/>
                <a:gd name="T67" fmla="*/ 96 h 104"/>
                <a:gd name="T68" fmla="*/ 119 w 102"/>
                <a:gd name="T69" fmla="*/ 87 h 104"/>
                <a:gd name="T70" fmla="*/ 121 w 102"/>
                <a:gd name="T71" fmla="*/ 76 h 104"/>
                <a:gd name="T72" fmla="*/ 121 w 102"/>
                <a:gd name="T73" fmla="*/ 62 h 104"/>
                <a:gd name="T74" fmla="*/ 62 w 102"/>
                <a:gd name="T75" fmla="*/ 62 h 104"/>
                <a:gd name="T76" fmla="*/ 121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3"/>
                  </a:lnTo>
                  <a:lnTo>
                    <a:pt x="93" y="24"/>
                  </a:lnTo>
                  <a:lnTo>
                    <a:pt x="89" y="16"/>
                  </a:lnTo>
                  <a:lnTo>
                    <a:pt x="80" y="9"/>
                  </a:lnTo>
                  <a:lnTo>
                    <a:pt x="72" y="5"/>
                  </a:lnTo>
                  <a:lnTo>
                    <a:pt x="63" y="3"/>
                  </a:lnTo>
                  <a:lnTo>
                    <a:pt x="52" y="0"/>
                  </a:lnTo>
                  <a:lnTo>
                    <a:pt x="41" y="3"/>
                  </a:lnTo>
                  <a:lnTo>
                    <a:pt x="33" y="5"/>
                  </a:lnTo>
                  <a:lnTo>
                    <a:pt x="24" y="9"/>
                  </a:lnTo>
                  <a:lnTo>
                    <a:pt x="16" y="16"/>
                  </a:lnTo>
                  <a:lnTo>
                    <a:pt x="9" y="24"/>
                  </a:lnTo>
                  <a:lnTo>
                    <a:pt x="5" y="33"/>
                  </a:lnTo>
                  <a:lnTo>
                    <a:pt x="3" y="41"/>
                  </a:lnTo>
                  <a:lnTo>
                    <a:pt x="0" y="52"/>
                  </a:lnTo>
                  <a:lnTo>
                    <a:pt x="3" y="63"/>
                  </a:lnTo>
                  <a:lnTo>
                    <a:pt x="5" y="72"/>
                  </a:lnTo>
                  <a:lnTo>
                    <a:pt x="9" y="80"/>
                  </a:lnTo>
                  <a:lnTo>
                    <a:pt x="16" y="89"/>
                  </a:lnTo>
                  <a:lnTo>
                    <a:pt x="24" y="95"/>
                  </a:lnTo>
                  <a:lnTo>
                    <a:pt x="33" y="100"/>
                  </a:lnTo>
                  <a:lnTo>
                    <a:pt x="41" y="102"/>
                  </a:lnTo>
                  <a:lnTo>
                    <a:pt x="52" y="104"/>
                  </a:lnTo>
                  <a:lnTo>
                    <a:pt x="63" y="102"/>
                  </a:lnTo>
                  <a:lnTo>
                    <a:pt x="72" y="100"/>
                  </a:lnTo>
                  <a:lnTo>
                    <a:pt x="80" y="95"/>
                  </a:lnTo>
                  <a:lnTo>
                    <a:pt x="89" y="89"/>
                  </a:lnTo>
                  <a:lnTo>
                    <a:pt x="93" y="80"/>
                  </a:lnTo>
                  <a:lnTo>
                    <a:pt x="100" y="72"/>
                  </a:lnTo>
                  <a:lnTo>
                    <a:pt x="102" y="63"/>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7" name="Freeform 833"/>
            <p:cNvSpPr>
              <a:spLocks/>
            </p:cNvSpPr>
            <p:nvPr/>
          </p:nvSpPr>
          <p:spPr bwMode="auto">
            <a:xfrm>
              <a:off x="2768" y="3199"/>
              <a:ext cx="112" cy="113"/>
            </a:xfrm>
            <a:custGeom>
              <a:avLst/>
              <a:gdLst>
                <a:gd name="T0" fmla="*/ 123 w 102"/>
                <a:gd name="T1" fmla="*/ 61 h 104"/>
                <a:gd name="T2" fmla="*/ 123 w 102"/>
                <a:gd name="T3" fmla="*/ 61 h 104"/>
                <a:gd name="T4" fmla="*/ 123 w 102"/>
                <a:gd name="T5" fmla="*/ 49 h 104"/>
                <a:gd name="T6" fmla="*/ 117 w 102"/>
                <a:gd name="T7" fmla="*/ 39 h 104"/>
                <a:gd name="T8" fmla="*/ 112 w 102"/>
                <a:gd name="T9" fmla="*/ 28 h 104"/>
                <a:gd name="T10" fmla="*/ 103 w 102"/>
                <a:gd name="T11" fmla="*/ 18 h 104"/>
                <a:gd name="T12" fmla="*/ 97 w 102"/>
                <a:gd name="T13" fmla="*/ 11 h 104"/>
                <a:gd name="T14" fmla="*/ 86 w 102"/>
                <a:gd name="T15" fmla="*/ 5 h 104"/>
                <a:gd name="T16" fmla="*/ 74 w 102"/>
                <a:gd name="T17" fmla="*/ 3 h 104"/>
                <a:gd name="T18" fmla="*/ 60 w 102"/>
                <a:gd name="T19" fmla="*/ 0 h 104"/>
                <a:gd name="T20" fmla="*/ 60 w 102"/>
                <a:gd name="T21" fmla="*/ 0 h 104"/>
                <a:gd name="T22" fmla="*/ 49 w 102"/>
                <a:gd name="T23" fmla="*/ 3 h 104"/>
                <a:gd name="T24" fmla="*/ 36 w 102"/>
                <a:gd name="T25" fmla="*/ 5 h 104"/>
                <a:gd name="T26" fmla="*/ 26 w 102"/>
                <a:gd name="T27" fmla="*/ 11 h 104"/>
                <a:gd name="T28" fmla="*/ 18 w 102"/>
                <a:gd name="T29" fmla="*/ 18 h 104"/>
                <a:gd name="T30" fmla="*/ 11 w 102"/>
                <a:gd name="T31" fmla="*/ 28 h 104"/>
                <a:gd name="T32" fmla="*/ 4 w 102"/>
                <a:gd name="T33" fmla="*/ 39 h 104"/>
                <a:gd name="T34" fmla="*/ 0 w 102"/>
                <a:gd name="T35" fmla="*/ 49 h 104"/>
                <a:gd name="T36" fmla="*/ 0 w 102"/>
                <a:gd name="T37" fmla="*/ 61 h 104"/>
                <a:gd name="T38" fmla="*/ 0 w 102"/>
                <a:gd name="T39" fmla="*/ 61 h 104"/>
                <a:gd name="T40" fmla="*/ 0 w 102"/>
                <a:gd name="T41" fmla="*/ 74 h 104"/>
                <a:gd name="T42" fmla="*/ 4 w 102"/>
                <a:gd name="T43" fmla="*/ 85 h 104"/>
                <a:gd name="T44" fmla="*/ 11 w 102"/>
                <a:gd name="T45" fmla="*/ 95 h 104"/>
                <a:gd name="T46" fmla="*/ 18 w 102"/>
                <a:gd name="T47" fmla="*/ 105 h 104"/>
                <a:gd name="T48" fmla="*/ 26 w 102"/>
                <a:gd name="T49" fmla="*/ 112 h 104"/>
                <a:gd name="T50" fmla="*/ 36 w 102"/>
                <a:gd name="T51" fmla="*/ 118 h 104"/>
                <a:gd name="T52" fmla="*/ 49 w 102"/>
                <a:gd name="T53" fmla="*/ 121 h 104"/>
                <a:gd name="T54" fmla="*/ 60 w 102"/>
                <a:gd name="T55" fmla="*/ 123 h 104"/>
                <a:gd name="T56" fmla="*/ 60 w 102"/>
                <a:gd name="T57" fmla="*/ 123 h 104"/>
                <a:gd name="T58" fmla="*/ 74 w 102"/>
                <a:gd name="T59" fmla="*/ 121 h 104"/>
                <a:gd name="T60" fmla="*/ 86 w 102"/>
                <a:gd name="T61" fmla="*/ 118 h 104"/>
                <a:gd name="T62" fmla="*/ 97 w 102"/>
                <a:gd name="T63" fmla="*/ 112 h 104"/>
                <a:gd name="T64" fmla="*/ 103 w 102"/>
                <a:gd name="T65" fmla="*/ 105 h 104"/>
                <a:gd name="T66" fmla="*/ 112 w 102"/>
                <a:gd name="T67" fmla="*/ 95 h 104"/>
                <a:gd name="T68" fmla="*/ 117 w 102"/>
                <a:gd name="T69" fmla="*/ 85 h 104"/>
                <a:gd name="T70" fmla="*/ 123 w 102"/>
                <a:gd name="T71" fmla="*/ 74 h 104"/>
                <a:gd name="T72" fmla="*/ 123 w 102"/>
                <a:gd name="T73" fmla="*/ 61 h 104"/>
                <a:gd name="T74" fmla="*/ 60 w 102"/>
                <a:gd name="T75" fmla="*/ 61 h 104"/>
                <a:gd name="T76" fmla="*/ 123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3"/>
                  </a:lnTo>
                  <a:lnTo>
                    <a:pt x="93" y="24"/>
                  </a:lnTo>
                  <a:lnTo>
                    <a:pt x="86" y="16"/>
                  </a:lnTo>
                  <a:lnTo>
                    <a:pt x="80" y="9"/>
                  </a:lnTo>
                  <a:lnTo>
                    <a:pt x="71" y="5"/>
                  </a:lnTo>
                  <a:lnTo>
                    <a:pt x="61" y="3"/>
                  </a:lnTo>
                  <a:lnTo>
                    <a:pt x="50" y="0"/>
                  </a:lnTo>
                  <a:lnTo>
                    <a:pt x="41" y="3"/>
                  </a:lnTo>
                  <a:lnTo>
                    <a:pt x="30" y="5"/>
                  </a:lnTo>
                  <a:lnTo>
                    <a:pt x="22" y="9"/>
                  </a:lnTo>
                  <a:lnTo>
                    <a:pt x="15" y="16"/>
                  </a:lnTo>
                  <a:lnTo>
                    <a:pt x="9" y="24"/>
                  </a:lnTo>
                  <a:lnTo>
                    <a:pt x="4" y="33"/>
                  </a:lnTo>
                  <a:lnTo>
                    <a:pt x="0" y="41"/>
                  </a:lnTo>
                  <a:lnTo>
                    <a:pt x="0" y="52"/>
                  </a:lnTo>
                  <a:lnTo>
                    <a:pt x="0" y="63"/>
                  </a:lnTo>
                  <a:lnTo>
                    <a:pt x="4" y="72"/>
                  </a:lnTo>
                  <a:lnTo>
                    <a:pt x="9" y="80"/>
                  </a:lnTo>
                  <a:lnTo>
                    <a:pt x="15" y="89"/>
                  </a:lnTo>
                  <a:lnTo>
                    <a:pt x="22" y="95"/>
                  </a:lnTo>
                  <a:lnTo>
                    <a:pt x="30" y="100"/>
                  </a:lnTo>
                  <a:lnTo>
                    <a:pt x="41" y="102"/>
                  </a:lnTo>
                  <a:lnTo>
                    <a:pt x="50" y="104"/>
                  </a:lnTo>
                  <a:lnTo>
                    <a:pt x="61" y="102"/>
                  </a:lnTo>
                  <a:lnTo>
                    <a:pt x="71" y="100"/>
                  </a:lnTo>
                  <a:lnTo>
                    <a:pt x="80" y="95"/>
                  </a:lnTo>
                  <a:lnTo>
                    <a:pt x="86" y="89"/>
                  </a:lnTo>
                  <a:lnTo>
                    <a:pt x="93" y="80"/>
                  </a:lnTo>
                  <a:lnTo>
                    <a:pt x="97" y="72"/>
                  </a:lnTo>
                  <a:lnTo>
                    <a:pt x="102" y="63"/>
                  </a:lnTo>
                  <a:lnTo>
                    <a:pt x="102" y="52"/>
                  </a:lnTo>
                  <a:lnTo>
                    <a:pt x="50" y="52"/>
                  </a:lnTo>
                  <a:lnTo>
                    <a:pt x="102" y="52"/>
                  </a:lnTo>
                  <a:close/>
                </a:path>
              </a:pathLst>
            </a:custGeom>
            <a:solidFill>
              <a:srgbClr val="F8F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8" name="Freeform 834"/>
            <p:cNvSpPr>
              <a:spLocks/>
            </p:cNvSpPr>
            <p:nvPr/>
          </p:nvSpPr>
          <p:spPr bwMode="auto">
            <a:xfrm>
              <a:off x="2768" y="3199"/>
              <a:ext cx="112" cy="113"/>
            </a:xfrm>
            <a:custGeom>
              <a:avLst/>
              <a:gdLst>
                <a:gd name="T0" fmla="*/ 123 w 102"/>
                <a:gd name="T1" fmla="*/ 61 h 104"/>
                <a:gd name="T2" fmla="*/ 123 w 102"/>
                <a:gd name="T3" fmla="*/ 61 h 104"/>
                <a:gd name="T4" fmla="*/ 123 w 102"/>
                <a:gd name="T5" fmla="*/ 49 h 104"/>
                <a:gd name="T6" fmla="*/ 117 w 102"/>
                <a:gd name="T7" fmla="*/ 39 h 104"/>
                <a:gd name="T8" fmla="*/ 112 w 102"/>
                <a:gd name="T9" fmla="*/ 28 h 104"/>
                <a:gd name="T10" fmla="*/ 103 w 102"/>
                <a:gd name="T11" fmla="*/ 18 h 104"/>
                <a:gd name="T12" fmla="*/ 97 w 102"/>
                <a:gd name="T13" fmla="*/ 11 h 104"/>
                <a:gd name="T14" fmla="*/ 86 w 102"/>
                <a:gd name="T15" fmla="*/ 5 h 104"/>
                <a:gd name="T16" fmla="*/ 74 w 102"/>
                <a:gd name="T17" fmla="*/ 3 h 104"/>
                <a:gd name="T18" fmla="*/ 60 w 102"/>
                <a:gd name="T19" fmla="*/ 0 h 104"/>
                <a:gd name="T20" fmla="*/ 60 w 102"/>
                <a:gd name="T21" fmla="*/ 0 h 104"/>
                <a:gd name="T22" fmla="*/ 49 w 102"/>
                <a:gd name="T23" fmla="*/ 3 h 104"/>
                <a:gd name="T24" fmla="*/ 36 w 102"/>
                <a:gd name="T25" fmla="*/ 5 h 104"/>
                <a:gd name="T26" fmla="*/ 26 w 102"/>
                <a:gd name="T27" fmla="*/ 11 h 104"/>
                <a:gd name="T28" fmla="*/ 18 w 102"/>
                <a:gd name="T29" fmla="*/ 18 h 104"/>
                <a:gd name="T30" fmla="*/ 11 w 102"/>
                <a:gd name="T31" fmla="*/ 28 h 104"/>
                <a:gd name="T32" fmla="*/ 4 w 102"/>
                <a:gd name="T33" fmla="*/ 39 h 104"/>
                <a:gd name="T34" fmla="*/ 0 w 102"/>
                <a:gd name="T35" fmla="*/ 49 h 104"/>
                <a:gd name="T36" fmla="*/ 0 w 102"/>
                <a:gd name="T37" fmla="*/ 61 h 104"/>
                <a:gd name="T38" fmla="*/ 0 w 102"/>
                <a:gd name="T39" fmla="*/ 61 h 104"/>
                <a:gd name="T40" fmla="*/ 0 w 102"/>
                <a:gd name="T41" fmla="*/ 74 h 104"/>
                <a:gd name="T42" fmla="*/ 4 w 102"/>
                <a:gd name="T43" fmla="*/ 85 h 104"/>
                <a:gd name="T44" fmla="*/ 11 w 102"/>
                <a:gd name="T45" fmla="*/ 95 h 104"/>
                <a:gd name="T46" fmla="*/ 18 w 102"/>
                <a:gd name="T47" fmla="*/ 105 h 104"/>
                <a:gd name="T48" fmla="*/ 26 w 102"/>
                <a:gd name="T49" fmla="*/ 112 h 104"/>
                <a:gd name="T50" fmla="*/ 36 w 102"/>
                <a:gd name="T51" fmla="*/ 118 h 104"/>
                <a:gd name="T52" fmla="*/ 49 w 102"/>
                <a:gd name="T53" fmla="*/ 121 h 104"/>
                <a:gd name="T54" fmla="*/ 60 w 102"/>
                <a:gd name="T55" fmla="*/ 123 h 104"/>
                <a:gd name="T56" fmla="*/ 60 w 102"/>
                <a:gd name="T57" fmla="*/ 123 h 104"/>
                <a:gd name="T58" fmla="*/ 74 w 102"/>
                <a:gd name="T59" fmla="*/ 121 h 104"/>
                <a:gd name="T60" fmla="*/ 86 w 102"/>
                <a:gd name="T61" fmla="*/ 118 h 104"/>
                <a:gd name="T62" fmla="*/ 97 w 102"/>
                <a:gd name="T63" fmla="*/ 112 h 104"/>
                <a:gd name="T64" fmla="*/ 103 w 102"/>
                <a:gd name="T65" fmla="*/ 105 h 104"/>
                <a:gd name="T66" fmla="*/ 112 w 102"/>
                <a:gd name="T67" fmla="*/ 95 h 104"/>
                <a:gd name="T68" fmla="*/ 117 w 102"/>
                <a:gd name="T69" fmla="*/ 85 h 104"/>
                <a:gd name="T70" fmla="*/ 123 w 102"/>
                <a:gd name="T71" fmla="*/ 74 h 104"/>
                <a:gd name="T72" fmla="*/ 123 w 102"/>
                <a:gd name="T73" fmla="*/ 61 h 104"/>
                <a:gd name="T74" fmla="*/ 60 w 102"/>
                <a:gd name="T75" fmla="*/ 61 h 104"/>
                <a:gd name="T76" fmla="*/ 123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3"/>
                  </a:lnTo>
                  <a:lnTo>
                    <a:pt x="93" y="24"/>
                  </a:lnTo>
                  <a:lnTo>
                    <a:pt x="86" y="16"/>
                  </a:lnTo>
                  <a:lnTo>
                    <a:pt x="80" y="9"/>
                  </a:lnTo>
                  <a:lnTo>
                    <a:pt x="71" y="5"/>
                  </a:lnTo>
                  <a:lnTo>
                    <a:pt x="61" y="3"/>
                  </a:lnTo>
                  <a:lnTo>
                    <a:pt x="50" y="0"/>
                  </a:lnTo>
                  <a:lnTo>
                    <a:pt x="41" y="3"/>
                  </a:lnTo>
                  <a:lnTo>
                    <a:pt x="30" y="5"/>
                  </a:lnTo>
                  <a:lnTo>
                    <a:pt x="22" y="9"/>
                  </a:lnTo>
                  <a:lnTo>
                    <a:pt x="15" y="16"/>
                  </a:lnTo>
                  <a:lnTo>
                    <a:pt x="9" y="24"/>
                  </a:lnTo>
                  <a:lnTo>
                    <a:pt x="4" y="33"/>
                  </a:lnTo>
                  <a:lnTo>
                    <a:pt x="0" y="41"/>
                  </a:lnTo>
                  <a:lnTo>
                    <a:pt x="0" y="52"/>
                  </a:lnTo>
                  <a:lnTo>
                    <a:pt x="0" y="63"/>
                  </a:lnTo>
                  <a:lnTo>
                    <a:pt x="4" y="72"/>
                  </a:lnTo>
                  <a:lnTo>
                    <a:pt x="9" y="80"/>
                  </a:lnTo>
                  <a:lnTo>
                    <a:pt x="15" y="89"/>
                  </a:lnTo>
                  <a:lnTo>
                    <a:pt x="22" y="95"/>
                  </a:lnTo>
                  <a:lnTo>
                    <a:pt x="30" y="100"/>
                  </a:lnTo>
                  <a:lnTo>
                    <a:pt x="41" y="102"/>
                  </a:lnTo>
                  <a:lnTo>
                    <a:pt x="50" y="104"/>
                  </a:lnTo>
                  <a:lnTo>
                    <a:pt x="61" y="102"/>
                  </a:lnTo>
                  <a:lnTo>
                    <a:pt x="71" y="100"/>
                  </a:lnTo>
                  <a:lnTo>
                    <a:pt x="80" y="95"/>
                  </a:lnTo>
                  <a:lnTo>
                    <a:pt x="86" y="89"/>
                  </a:lnTo>
                  <a:lnTo>
                    <a:pt x="93" y="80"/>
                  </a:lnTo>
                  <a:lnTo>
                    <a:pt x="97" y="72"/>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9" name="Freeform 835"/>
            <p:cNvSpPr>
              <a:spLocks/>
            </p:cNvSpPr>
            <p:nvPr/>
          </p:nvSpPr>
          <p:spPr bwMode="auto">
            <a:xfrm>
              <a:off x="2442" y="3279"/>
              <a:ext cx="112" cy="113"/>
            </a:xfrm>
            <a:custGeom>
              <a:avLst/>
              <a:gdLst>
                <a:gd name="T0" fmla="*/ 123 w 102"/>
                <a:gd name="T1" fmla="*/ 63 h 103"/>
                <a:gd name="T2" fmla="*/ 123 w 102"/>
                <a:gd name="T3" fmla="*/ 63 h 103"/>
                <a:gd name="T4" fmla="*/ 123 w 102"/>
                <a:gd name="T5" fmla="*/ 49 h 103"/>
                <a:gd name="T6" fmla="*/ 117 w 102"/>
                <a:gd name="T7" fmla="*/ 38 h 103"/>
                <a:gd name="T8" fmla="*/ 112 w 102"/>
                <a:gd name="T9" fmla="*/ 29 h 103"/>
                <a:gd name="T10" fmla="*/ 105 w 102"/>
                <a:gd name="T11" fmla="*/ 18 h 103"/>
                <a:gd name="T12" fmla="*/ 97 w 102"/>
                <a:gd name="T13" fmla="*/ 10 h 103"/>
                <a:gd name="T14" fmla="*/ 86 w 102"/>
                <a:gd name="T15" fmla="*/ 4 h 103"/>
                <a:gd name="T16" fmla="*/ 74 w 102"/>
                <a:gd name="T17" fmla="*/ 2 h 103"/>
                <a:gd name="T18" fmla="*/ 60 w 102"/>
                <a:gd name="T19" fmla="*/ 0 h 103"/>
                <a:gd name="T20" fmla="*/ 60 w 102"/>
                <a:gd name="T21" fmla="*/ 0 h 103"/>
                <a:gd name="T22" fmla="*/ 49 w 102"/>
                <a:gd name="T23" fmla="*/ 2 h 103"/>
                <a:gd name="T24" fmla="*/ 36 w 102"/>
                <a:gd name="T25" fmla="*/ 4 h 103"/>
                <a:gd name="T26" fmla="*/ 26 w 102"/>
                <a:gd name="T27" fmla="*/ 10 h 103"/>
                <a:gd name="T28" fmla="*/ 18 w 102"/>
                <a:gd name="T29" fmla="*/ 18 h 103"/>
                <a:gd name="T30" fmla="*/ 11 w 102"/>
                <a:gd name="T31" fmla="*/ 29 h 103"/>
                <a:gd name="T32" fmla="*/ 5 w 102"/>
                <a:gd name="T33" fmla="*/ 38 h 103"/>
                <a:gd name="T34" fmla="*/ 0 w 102"/>
                <a:gd name="T35" fmla="*/ 49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8 w 102"/>
                <a:gd name="T47" fmla="*/ 106 h 103"/>
                <a:gd name="T48" fmla="*/ 26 w 102"/>
                <a:gd name="T49" fmla="*/ 114 h 103"/>
                <a:gd name="T50" fmla="*/ 36 w 102"/>
                <a:gd name="T51" fmla="*/ 120 h 103"/>
                <a:gd name="T52" fmla="*/ 49 w 102"/>
                <a:gd name="T53" fmla="*/ 122 h 103"/>
                <a:gd name="T54" fmla="*/ 60 w 102"/>
                <a:gd name="T55" fmla="*/ 124 h 103"/>
                <a:gd name="T56" fmla="*/ 60 w 102"/>
                <a:gd name="T57" fmla="*/ 124 h 103"/>
                <a:gd name="T58" fmla="*/ 74 w 102"/>
                <a:gd name="T59" fmla="*/ 122 h 103"/>
                <a:gd name="T60" fmla="*/ 86 w 102"/>
                <a:gd name="T61" fmla="*/ 120 h 103"/>
                <a:gd name="T62" fmla="*/ 97 w 102"/>
                <a:gd name="T63" fmla="*/ 114 h 103"/>
                <a:gd name="T64" fmla="*/ 105 w 102"/>
                <a:gd name="T65" fmla="*/ 106 h 103"/>
                <a:gd name="T66" fmla="*/ 112 w 102"/>
                <a:gd name="T67" fmla="*/ 97 h 103"/>
                <a:gd name="T68" fmla="*/ 117 w 102"/>
                <a:gd name="T69" fmla="*/ 86 h 103"/>
                <a:gd name="T70" fmla="*/ 123 w 102"/>
                <a:gd name="T71" fmla="*/ 75 h 103"/>
                <a:gd name="T72" fmla="*/ 123 w 102"/>
                <a:gd name="T73" fmla="*/ 63 h 103"/>
                <a:gd name="T74" fmla="*/ 60 w 102"/>
                <a:gd name="T75" fmla="*/ 63 h 103"/>
                <a:gd name="T76" fmla="*/ 123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7" y="32"/>
                  </a:lnTo>
                  <a:lnTo>
                    <a:pt x="93" y="24"/>
                  </a:lnTo>
                  <a:lnTo>
                    <a:pt x="87" y="15"/>
                  </a:lnTo>
                  <a:lnTo>
                    <a:pt x="80" y="8"/>
                  </a:lnTo>
                  <a:lnTo>
                    <a:pt x="71" y="4"/>
                  </a:lnTo>
                  <a:lnTo>
                    <a:pt x="61" y="2"/>
                  </a:lnTo>
                  <a:lnTo>
                    <a:pt x="50" y="0"/>
                  </a:lnTo>
                  <a:lnTo>
                    <a:pt x="41" y="2"/>
                  </a:lnTo>
                  <a:lnTo>
                    <a:pt x="30" y="4"/>
                  </a:lnTo>
                  <a:lnTo>
                    <a:pt x="22" y="8"/>
                  </a:lnTo>
                  <a:lnTo>
                    <a:pt x="15" y="15"/>
                  </a:lnTo>
                  <a:lnTo>
                    <a:pt x="9" y="24"/>
                  </a:lnTo>
                  <a:lnTo>
                    <a:pt x="5" y="32"/>
                  </a:lnTo>
                  <a:lnTo>
                    <a:pt x="0" y="41"/>
                  </a:lnTo>
                  <a:lnTo>
                    <a:pt x="0" y="52"/>
                  </a:lnTo>
                  <a:lnTo>
                    <a:pt x="0" y="62"/>
                  </a:lnTo>
                  <a:lnTo>
                    <a:pt x="5" y="71"/>
                  </a:lnTo>
                  <a:lnTo>
                    <a:pt x="9" y="80"/>
                  </a:lnTo>
                  <a:lnTo>
                    <a:pt x="15" y="88"/>
                  </a:lnTo>
                  <a:lnTo>
                    <a:pt x="22" y="95"/>
                  </a:lnTo>
                  <a:lnTo>
                    <a:pt x="30" y="99"/>
                  </a:lnTo>
                  <a:lnTo>
                    <a:pt x="41" y="101"/>
                  </a:lnTo>
                  <a:lnTo>
                    <a:pt x="50" y="103"/>
                  </a:lnTo>
                  <a:lnTo>
                    <a:pt x="61" y="101"/>
                  </a:lnTo>
                  <a:lnTo>
                    <a:pt x="71" y="99"/>
                  </a:lnTo>
                  <a:lnTo>
                    <a:pt x="80" y="95"/>
                  </a:lnTo>
                  <a:lnTo>
                    <a:pt x="87" y="88"/>
                  </a:lnTo>
                  <a:lnTo>
                    <a:pt x="93" y="80"/>
                  </a:lnTo>
                  <a:lnTo>
                    <a:pt x="97" y="71"/>
                  </a:lnTo>
                  <a:lnTo>
                    <a:pt x="102" y="62"/>
                  </a:lnTo>
                  <a:lnTo>
                    <a:pt x="102" y="52"/>
                  </a:lnTo>
                  <a:lnTo>
                    <a:pt x="50" y="52"/>
                  </a:lnTo>
                  <a:lnTo>
                    <a:pt x="102" y="52"/>
                  </a:lnTo>
                  <a:close/>
                </a:path>
              </a:pathLst>
            </a:custGeom>
            <a:solidFill>
              <a:srgbClr val="62D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0" name="Freeform 836"/>
            <p:cNvSpPr>
              <a:spLocks/>
            </p:cNvSpPr>
            <p:nvPr/>
          </p:nvSpPr>
          <p:spPr bwMode="auto">
            <a:xfrm>
              <a:off x="2442" y="3279"/>
              <a:ext cx="112" cy="113"/>
            </a:xfrm>
            <a:custGeom>
              <a:avLst/>
              <a:gdLst>
                <a:gd name="T0" fmla="*/ 123 w 102"/>
                <a:gd name="T1" fmla="*/ 63 h 103"/>
                <a:gd name="T2" fmla="*/ 123 w 102"/>
                <a:gd name="T3" fmla="*/ 63 h 103"/>
                <a:gd name="T4" fmla="*/ 123 w 102"/>
                <a:gd name="T5" fmla="*/ 49 h 103"/>
                <a:gd name="T6" fmla="*/ 117 w 102"/>
                <a:gd name="T7" fmla="*/ 38 h 103"/>
                <a:gd name="T8" fmla="*/ 112 w 102"/>
                <a:gd name="T9" fmla="*/ 29 h 103"/>
                <a:gd name="T10" fmla="*/ 105 w 102"/>
                <a:gd name="T11" fmla="*/ 18 h 103"/>
                <a:gd name="T12" fmla="*/ 97 w 102"/>
                <a:gd name="T13" fmla="*/ 10 h 103"/>
                <a:gd name="T14" fmla="*/ 86 w 102"/>
                <a:gd name="T15" fmla="*/ 4 h 103"/>
                <a:gd name="T16" fmla="*/ 74 w 102"/>
                <a:gd name="T17" fmla="*/ 2 h 103"/>
                <a:gd name="T18" fmla="*/ 60 w 102"/>
                <a:gd name="T19" fmla="*/ 0 h 103"/>
                <a:gd name="T20" fmla="*/ 60 w 102"/>
                <a:gd name="T21" fmla="*/ 0 h 103"/>
                <a:gd name="T22" fmla="*/ 49 w 102"/>
                <a:gd name="T23" fmla="*/ 2 h 103"/>
                <a:gd name="T24" fmla="*/ 36 w 102"/>
                <a:gd name="T25" fmla="*/ 4 h 103"/>
                <a:gd name="T26" fmla="*/ 26 w 102"/>
                <a:gd name="T27" fmla="*/ 10 h 103"/>
                <a:gd name="T28" fmla="*/ 18 w 102"/>
                <a:gd name="T29" fmla="*/ 18 h 103"/>
                <a:gd name="T30" fmla="*/ 11 w 102"/>
                <a:gd name="T31" fmla="*/ 29 h 103"/>
                <a:gd name="T32" fmla="*/ 5 w 102"/>
                <a:gd name="T33" fmla="*/ 38 h 103"/>
                <a:gd name="T34" fmla="*/ 0 w 102"/>
                <a:gd name="T35" fmla="*/ 49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8 w 102"/>
                <a:gd name="T47" fmla="*/ 106 h 103"/>
                <a:gd name="T48" fmla="*/ 26 w 102"/>
                <a:gd name="T49" fmla="*/ 114 h 103"/>
                <a:gd name="T50" fmla="*/ 36 w 102"/>
                <a:gd name="T51" fmla="*/ 120 h 103"/>
                <a:gd name="T52" fmla="*/ 49 w 102"/>
                <a:gd name="T53" fmla="*/ 122 h 103"/>
                <a:gd name="T54" fmla="*/ 60 w 102"/>
                <a:gd name="T55" fmla="*/ 124 h 103"/>
                <a:gd name="T56" fmla="*/ 60 w 102"/>
                <a:gd name="T57" fmla="*/ 124 h 103"/>
                <a:gd name="T58" fmla="*/ 74 w 102"/>
                <a:gd name="T59" fmla="*/ 122 h 103"/>
                <a:gd name="T60" fmla="*/ 86 w 102"/>
                <a:gd name="T61" fmla="*/ 120 h 103"/>
                <a:gd name="T62" fmla="*/ 97 w 102"/>
                <a:gd name="T63" fmla="*/ 114 h 103"/>
                <a:gd name="T64" fmla="*/ 105 w 102"/>
                <a:gd name="T65" fmla="*/ 106 h 103"/>
                <a:gd name="T66" fmla="*/ 112 w 102"/>
                <a:gd name="T67" fmla="*/ 97 h 103"/>
                <a:gd name="T68" fmla="*/ 117 w 102"/>
                <a:gd name="T69" fmla="*/ 86 h 103"/>
                <a:gd name="T70" fmla="*/ 123 w 102"/>
                <a:gd name="T71" fmla="*/ 75 h 103"/>
                <a:gd name="T72" fmla="*/ 123 w 102"/>
                <a:gd name="T73" fmla="*/ 63 h 103"/>
                <a:gd name="T74" fmla="*/ 60 w 102"/>
                <a:gd name="T75" fmla="*/ 63 h 103"/>
                <a:gd name="T76" fmla="*/ 123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7" y="32"/>
                  </a:lnTo>
                  <a:lnTo>
                    <a:pt x="93" y="24"/>
                  </a:lnTo>
                  <a:lnTo>
                    <a:pt x="87" y="15"/>
                  </a:lnTo>
                  <a:lnTo>
                    <a:pt x="80" y="8"/>
                  </a:lnTo>
                  <a:lnTo>
                    <a:pt x="71" y="4"/>
                  </a:lnTo>
                  <a:lnTo>
                    <a:pt x="61" y="2"/>
                  </a:lnTo>
                  <a:lnTo>
                    <a:pt x="50" y="0"/>
                  </a:lnTo>
                  <a:lnTo>
                    <a:pt x="41" y="2"/>
                  </a:lnTo>
                  <a:lnTo>
                    <a:pt x="30" y="4"/>
                  </a:lnTo>
                  <a:lnTo>
                    <a:pt x="22" y="8"/>
                  </a:lnTo>
                  <a:lnTo>
                    <a:pt x="15" y="15"/>
                  </a:lnTo>
                  <a:lnTo>
                    <a:pt x="9" y="24"/>
                  </a:lnTo>
                  <a:lnTo>
                    <a:pt x="5" y="32"/>
                  </a:lnTo>
                  <a:lnTo>
                    <a:pt x="0" y="41"/>
                  </a:lnTo>
                  <a:lnTo>
                    <a:pt x="0" y="52"/>
                  </a:lnTo>
                  <a:lnTo>
                    <a:pt x="0" y="62"/>
                  </a:lnTo>
                  <a:lnTo>
                    <a:pt x="5" y="71"/>
                  </a:lnTo>
                  <a:lnTo>
                    <a:pt x="9" y="80"/>
                  </a:lnTo>
                  <a:lnTo>
                    <a:pt x="15" y="88"/>
                  </a:lnTo>
                  <a:lnTo>
                    <a:pt x="22" y="95"/>
                  </a:lnTo>
                  <a:lnTo>
                    <a:pt x="30" y="99"/>
                  </a:lnTo>
                  <a:lnTo>
                    <a:pt x="41" y="101"/>
                  </a:lnTo>
                  <a:lnTo>
                    <a:pt x="50" y="103"/>
                  </a:lnTo>
                  <a:lnTo>
                    <a:pt x="61" y="101"/>
                  </a:lnTo>
                  <a:lnTo>
                    <a:pt x="71" y="99"/>
                  </a:lnTo>
                  <a:lnTo>
                    <a:pt x="80" y="95"/>
                  </a:lnTo>
                  <a:lnTo>
                    <a:pt x="87" y="88"/>
                  </a:lnTo>
                  <a:lnTo>
                    <a:pt x="93" y="80"/>
                  </a:lnTo>
                  <a:lnTo>
                    <a:pt x="97" y="71"/>
                  </a:lnTo>
                  <a:lnTo>
                    <a:pt x="102"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1" name="Freeform 837"/>
            <p:cNvSpPr>
              <a:spLocks/>
            </p:cNvSpPr>
            <p:nvPr/>
          </p:nvSpPr>
          <p:spPr bwMode="auto">
            <a:xfrm>
              <a:off x="1633" y="3326"/>
              <a:ext cx="114" cy="111"/>
            </a:xfrm>
            <a:custGeom>
              <a:avLst/>
              <a:gdLst>
                <a:gd name="T0" fmla="*/ 125 w 104"/>
                <a:gd name="T1" fmla="*/ 63 h 101"/>
                <a:gd name="T2" fmla="*/ 125 w 104"/>
                <a:gd name="T3" fmla="*/ 63 h 101"/>
                <a:gd name="T4" fmla="*/ 125 w 104"/>
                <a:gd name="T5" fmla="*/ 49 h 101"/>
                <a:gd name="T6" fmla="*/ 119 w 104"/>
                <a:gd name="T7" fmla="*/ 36 h 101"/>
                <a:gd name="T8" fmla="*/ 114 w 104"/>
                <a:gd name="T9" fmla="*/ 26 h 101"/>
                <a:gd name="T10" fmla="*/ 105 w 104"/>
                <a:gd name="T11" fmla="*/ 18 h 101"/>
                <a:gd name="T12" fmla="*/ 99 w 104"/>
                <a:gd name="T13" fmla="*/ 11 h 101"/>
                <a:gd name="T14" fmla="*/ 88 w 104"/>
                <a:gd name="T15" fmla="*/ 4 h 101"/>
                <a:gd name="T16" fmla="*/ 75 w 104"/>
                <a:gd name="T17" fmla="*/ 0 h 101"/>
                <a:gd name="T18" fmla="*/ 62 w 104"/>
                <a:gd name="T19" fmla="*/ 0 h 101"/>
                <a:gd name="T20" fmla="*/ 62 w 104"/>
                <a:gd name="T21" fmla="*/ 0 h 101"/>
                <a:gd name="T22" fmla="*/ 52 w 104"/>
                <a:gd name="T23" fmla="*/ 0 h 101"/>
                <a:gd name="T24" fmla="*/ 38 w 104"/>
                <a:gd name="T25" fmla="*/ 4 h 101"/>
                <a:gd name="T26" fmla="*/ 29 w 104"/>
                <a:gd name="T27" fmla="*/ 11 h 101"/>
                <a:gd name="T28" fmla="*/ 21 w 104"/>
                <a:gd name="T29" fmla="*/ 18 h 101"/>
                <a:gd name="T30" fmla="*/ 13 w 104"/>
                <a:gd name="T31" fmla="*/ 26 h 101"/>
                <a:gd name="T32" fmla="*/ 4 w 104"/>
                <a:gd name="T33" fmla="*/ 36 h 101"/>
                <a:gd name="T34" fmla="*/ 2 w 104"/>
                <a:gd name="T35" fmla="*/ 49 h 101"/>
                <a:gd name="T36" fmla="*/ 0 w 104"/>
                <a:gd name="T37" fmla="*/ 63 h 101"/>
                <a:gd name="T38" fmla="*/ 0 w 104"/>
                <a:gd name="T39" fmla="*/ 63 h 101"/>
                <a:gd name="T40" fmla="*/ 2 w 104"/>
                <a:gd name="T41" fmla="*/ 73 h 101"/>
                <a:gd name="T42" fmla="*/ 4 w 104"/>
                <a:gd name="T43" fmla="*/ 86 h 101"/>
                <a:gd name="T44" fmla="*/ 13 w 104"/>
                <a:gd name="T45" fmla="*/ 97 h 101"/>
                <a:gd name="T46" fmla="*/ 21 w 104"/>
                <a:gd name="T47" fmla="*/ 104 h 101"/>
                <a:gd name="T48" fmla="*/ 29 w 104"/>
                <a:gd name="T49" fmla="*/ 112 h 101"/>
                <a:gd name="T50" fmla="*/ 38 w 104"/>
                <a:gd name="T51" fmla="*/ 118 h 101"/>
                <a:gd name="T52" fmla="*/ 52 w 104"/>
                <a:gd name="T53" fmla="*/ 122 h 101"/>
                <a:gd name="T54" fmla="*/ 62 w 104"/>
                <a:gd name="T55" fmla="*/ 122 h 101"/>
                <a:gd name="T56" fmla="*/ 62 w 104"/>
                <a:gd name="T57" fmla="*/ 122 h 101"/>
                <a:gd name="T58" fmla="*/ 75 w 104"/>
                <a:gd name="T59" fmla="*/ 122 h 101"/>
                <a:gd name="T60" fmla="*/ 88 w 104"/>
                <a:gd name="T61" fmla="*/ 118 h 101"/>
                <a:gd name="T62" fmla="*/ 99 w 104"/>
                <a:gd name="T63" fmla="*/ 112 h 101"/>
                <a:gd name="T64" fmla="*/ 105 w 104"/>
                <a:gd name="T65" fmla="*/ 104 h 101"/>
                <a:gd name="T66" fmla="*/ 114 w 104"/>
                <a:gd name="T67" fmla="*/ 97 h 101"/>
                <a:gd name="T68" fmla="*/ 119 w 104"/>
                <a:gd name="T69" fmla="*/ 86 h 101"/>
                <a:gd name="T70" fmla="*/ 125 w 104"/>
                <a:gd name="T71" fmla="*/ 73 h 101"/>
                <a:gd name="T72" fmla="*/ 125 w 104"/>
                <a:gd name="T73" fmla="*/ 63 h 101"/>
                <a:gd name="T74" fmla="*/ 62 w 104"/>
                <a:gd name="T75" fmla="*/ 63 h 101"/>
                <a:gd name="T76" fmla="*/ 125 w 104"/>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4" y="41"/>
                  </a:lnTo>
                  <a:lnTo>
                    <a:pt x="99" y="30"/>
                  </a:lnTo>
                  <a:lnTo>
                    <a:pt x="95" y="22"/>
                  </a:lnTo>
                  <a:lnTo>
                    <a:pt x="88" y="15"/>
                  </a:lnTo>
                  <a:lnTo>
                    <a:pt x="82" y="9"/>
                  </a:lnTo>
                  <a:lnTo>
                    <a:pt x="73" y="4"/>
                  </a:lnTo>
                  <a:lnTo>
                    <a:pt x="62" y="0"/>
                  </a:lnTo>
                  <a:lnTo>
                    <a:pt x="52" y="0"/>
                  </a:lnTo>
                  <a:lnTo>
                    <a:pt x="43" y="0"/>
                  </a:lnTo>
                  <a:lnTo>
                    <a:pt x="32" y="4"/>
                  </a:lnTo>
                  <a:lnTo>
                    <a:pt x="24" y="9"/>
                  </a:lnTo>
                  <a:lnTo>
                    <a:pt x="17" y="15"/>
                  </a:lnTo>
                  <a:lnTo>
                    <a:pt x="11" y="22"/>
                  </a:lnTo>
                  <a:lnTo>
                    <a:pt x="4" y="30"/>
                  </a:lnTo>
                  <a:lnTo>
                    <a:pt x="2" y="41"/>
                  </a:lnTo>
                  <a:lnTo>
                    <a:pt x="0" y="52"/>
                  </a:lnTo>
                  <a:lnTo>
                    <a:pt x="2" y="60"/>
                  </a:lnTo>
                  <a:lnTo>
                    <a:pt x="4" y="71"/>
                  </a:lnTo>
                  <a:lnTo>
                    <a:pt x="11" y="80"/>
                  </a:lnTo>
                  <a:lnTo>
                    <a:pt x="17" y="86"/>
                  </a:lnTo>
                  <a:lnTo>
                    <a:pt x="24" y="93"/>
                  </a:lnTo>
                  <a:lnTo>
                    <a:pt x="32" y="97"/>
                  </a:lnTo>
                  <a:lnTo>
                    <a:pt x="43" y="101"/>
                  </a:lnTo>
                  <a:lnTo>
                    <a:pt x="52" y="101"/>
                  </a:lnTo>
                  <a:lnTo>
                    <a:pt x="62" y="101"/>
                  </a:lnTo>
                  <a:lnTo>
                    <a:pt x="73" y="97"/>
                  </a:lnTo>
                  <a:lnTo>
                    <a:pt x="82" y="93"/>
                  </a:lnTo>
                  <a:lnTo>
                    <a:pt x="88" y="86"/>
                  </a:lnTo>
                  <a:lnTo>
                    <a:pt x="95" y="80"/>
                  </a:lnTo>
                  <a:lnTo>
                    <a:pt x="99" y="71"/>
                  </a:lnTo>
                  <a:lnTo>
                    <a:pt x="104" y="60"/>
                  </a:lnTo>
                  <a:lnTo>
                    <a:pt x="104" y="52"/>
                  </a:lnTo>
                  <a:lnTo>
                    <a:pt x="52" y="52"/>
                  </a:lnTo>
                  <a:lnTo>
                    <a:pt x="104" y="52"/>
                  </a:lnTo>
                  <a:close/>
                </a:path>
              </a:pathLst>
            </a:custGeom>
            <a:solidFill>
              <a:srgbClr val="620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2" name="Freeform 838"/>
            <p:cNvSpPr>
              <a:spLocks/>
            </p:cNvSpPr>
            <p:nvPr/>
          </p:nvSpPr>
          <p:spPr bwMode="auto">
            <a:xfrm>
              <a:off x="1633" y="3326"/>
              <a:ext cx="114" cy="111"/>
            </a:xfrm>
            <a:custGeom>
              <a:avLst/>
              <a:gdLst>
                <a:gd name="T0" fmla="*/ 125 w 104"/>
                <a:gd name="T1" fmla="*/ 63 h 101"/>
                <a:gd name="T2" fmla="*/ 125 w 104"/>
                <a:gd name="T3" fmla="*/ 63 h 101"/>
                <a:gd name="T4" fmla="*/ 125 w 104"/>
                <a:gd name="T5" fmla="*/ 49 h 101"/>
                <a:gd name="T6" fmla="*/ 119 w 104"/>
                <a:gd name="T7" fmla="*/ 36 h 101"/>
                <a:gd name="T8" fmla="*/ 114 w 104"/>
                <a:gd name="T9" fmla="*/ 26 h 101"/>
                <a:gd name="T10" fmla="*/ 105 w 104"/>
                <a:gd name="T11" fmla="*/ 18 h 101"/>
                <a:gd name="T12" fmla="*/ 99 w 104"/>
                <a:gd name="T13" fmla="*/ 11 h 101"/>
                <a:gd name="T14" fmla="*/ 88 w 104"/>
                <a:gd name="T15" fmla="*/ 4 h 101"/>
                <a:gd name="T16" fmla="*/ 75 w 104"/>
                <a:gd name="T17" fmla="*/ 0 h 101"/>
                <a:gd name="T18" fmla="*/ 62 w 104"/>
                <a:gd name="T19" fmla="*/ 0 h 101"/>
                <a:gd name="T20" fmla="*/ 62 w 104"/>
                <a:gd name="T21" fmla="*/ 0 h 101"/>
                <a:gd name="T22" fmla="*/ 52 w 104"/>
                <a:gd name="T23" fmla="*/ 0 h 101"/>
                <a:gd name="T24" fmla="*/ 38 w 104"/>
                <a:gd name="T25" fmla="*/ 4 h 101"/>
                <a:gd name="T26" fmla="*/ 29 w 104"/>
                <a:gd name="T27" fmla="*/ 11 h 101"/>
                <a:gd name="T28" fmla="*/ 21 w 104"/>
                <a:gd name="T29" fmla="*/ 18 h 101"/>
                <a:gd name="T30" fmla="*/ 13 w 104"/>
                <a:gd name="T31" fmla="*/ 26 h 101"/>
                <a:gd name="T32" fmla="*/ 4 w 104"/>
                <a:gd name="T33" fmla="*/ 36 h 101"/>
                <a:gd name="T34" fmla="*/ 2 w 104"/>
                <a:gd name="T35" fmla="*/ 49 h 101"/>
                <a:gd name="T36" fmla="*/ 0 w 104"/>
                <a:gd name="T37" fmla="*/ 63 h 101"/>
                <a:gd name="T38" fmla="*/ 0 w 104"/>
                <a:gd name="T39" fmla="*/ 63 h 101"/>
                <a:gd name="T40" fmla="*/ 2 w 104"/>
                <a:gd name="T41" fmla="*/ 73 h 101"/>
                <a:gd name="T42" fmla="*/ 4 w 104"/>
                <a:gd name="T43" fmla="*/ 86 h 101"/>
                <a:gd name="T44" fmla="*/ 13 w 104"/>
                <a:gd name="T45" fmla="*/ 97 h 101"/>
                <a:gd name="T46" fmla="*/ 21 w 104"/>
                <a:gd name="T47" fmla="*/ 104 h 101"/>
                <a:gd name="T48" fmla="*/ 29 w 104"/>
                <a:gd name="T49" fmla="*/ 112 h 101"/>
                <a:gd name="T50" fmla="*/ 38 w 104"/>
                <a:gd name="T51" fmla="*/ 118 h 101"/>
                <a:gd name="T52" fmla="*/ 52 w 104"/>
                <a:gd name="T53" fmla="*/ 122 h 101"/>
                <a:gd name="T54" fmla="*/ 62 w 104"/>
                <a:gd name="T55" fmla="*/ 122 h 101"/>
                <a:gd name="T56" fmla="*/ 62 w 104"/>
                <a:gd name="T57" fmla="*/ 122 h 101"/>
                <a:gd name="T58" fmla="*/ 75 w 104"/>
                <a:gd name="T59" fmla="*/ 122 h 101"/>
                <a:gd name="T60" fmla="*/ 88 w 104"/>
                <a:gd name="T61" fmla="*/ 118 h 101"/>
                <a:gd name="T62" fmla="*/ 99 w 104"/>
                <a:gd name="T63" fmla="*/ 112 h 101"/>
                <a:gd name="T64" fmla="*/ 105 w 104"/>
                <a:gd name="T65" fmla="*/ 104 h 101"/>
                <a:gd name="T66" fmla="*/ 114 w 104"/>
                <a:gd name="T67" fmla="*/ 97 h 101"/>
                <a:gd name="T68" fmla="*/ 119 w 104"/>
                <a:gd name="T69" fmla="*/ 86 h 101"/>
                <a:gd name="T70" fmla="*/ 125 w 104"/>
                <a:gd name="T71" fmla="*/ 73 h 101"/>
                <a:gd name="T72" fmla="*/ 125 w 104"/>
                <a:gd name="T73" fmla="*/ 63 h 101"/>
                <a:gd name="T74" fmla="*/ 62 w 104"/>
                <a:gd name="T75" fmla="*/ 63 h 101"/>
                <a:gd name="T76" fmla="*/ 125 w 104"/>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4" y="41"/>
                  </a:lnTo>
                  <a:lnTo>
                    <a:pt x="99" y="30"/>
                  </a:lnTo>
                  <a:lnTo>
                    <a:pt x="95" y="22"/>
                  </a:lnTo>
                  <a:lnTo>
                    <a:pt x="88" y="15"/>
                  </a:lnTo>
                  <a:lnTo>
                    <a:pt x="82" y="9"/>
                  </a:lnTo>
                  <a:lnTo>
                    <a:pt x="73" y="4"/>
                  </a:lnTo>
                  <a:lnTo>
                    <a:pt x="62" y="0"/>
                  </a:lnTo>
                  <a:lnTo>
                    <a:pt x="52" y="0"/>
                  </a:lnTo>
                  <a:lnTo>
                    <a:pt x="43" y="0"/>
                  </a:lnTo>
                  <a:lnTo>
                    <a:pt x="32" y="4"/>
                  </a:lnTo>
                  <a:lnTo>
                    <a:pt x="24" y="9"/>
                  </a:lnTo>
                  <a:lnTo>
                    <a:pt x="17" y="15"/>
                  </a:lnTo>
                  <a:lnTo>
                    <a:pt x="11" y="22"/>
                  </a:lnTo>
                  <a:lnTo>
                    <a:pt x="4" y="30"/>
                  </a:lnTo>
                  <a:lnTo>
                    <a:pt x="2" y="41"/>
                  </a:lnTo>
                  <a:lnTo>
                    <a:pt x="0" y="52"/>
                  </a:lnTo>
                  <a:lnTo>
                    <a:pt x="2" y="60"/>
                  </a:lnTo>
                  <a:lnTo>
                    <a:pt x="4" y="71"/>
                  </a:lnTo>
                  <a:lnTo>
                    <a:pt x="11" y="80"/>
                  </a:lnTo>
                  <a:lnTo>
                    <a:pt x="17" y="86"/>
                  </a:lnTo>
                  <a:lnTo>
                    <a:pt x="24" y="93"/>
                  </a:lnTo>
                  <a:lnTo>
                    <a:pt x="32" y="97"/>
                  </a:lnTo>
                  <a:lnTo>
                    <a:pt x="43" y="101"/>
                  </a:lnTo>
                  <a:lnTo>
                    <a:pt x="52" y="101"/>
                  </a:lnTo>
                  <a:lnTo>
                    <a:pt x="62" y="101"/>
                  </a:lnTo>
                  <a:lnTo>
                    <a:pt x="73" y="97"/>
                  </a:lnTo>
                  <a:lnTo>
                    <a:pt x="82" y="93"/>
                  </a:lnTo>
                  <a:lnTo>
                    <a:pt x="88" y="86"/>
                  </a:lnTo>
                  <a:lnTo>
                    <a:pt x="95" y="80"/>
                  </a:lnTo>
                  <a:lnTo>
                    <a:pt x="99" y="71"/>
                  </a:lnTo>
                  <a:lnTo>
                    <a:pt x="104"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3" name="Freeform 839"/>
            <p:cNvSpPr>
              <a:spLocks/>
            </p:cNvSpPr>
            <p:nvPr/>
          </p:nvSpPr>
          <p:spPr bwMode="auto">
            <a:xfrm>
              <a:off x="3905" y="1953"/>
              <a:ext cx="112" cy="113"/>
            </a:xfrm>
            <a:custGeom>
              <a:avLst/>
              <a:gdLst>
                <a:gd name="T0" fmla="*/ 123 w 102"/>
                <a:gd name="T1" fmla="*/ 63 h 103"/>
                <a:gd name="T2" fmla="*/ 123 w 102"/>
                <a:gd name="T3" fmla="*/ 63 h 103"/>
                <a:gd name="T4" fmla="*/ 123 w 102"/>
                <a:gd name="T5" fmla="*/ 52 h 103"/>
                <a:gd name="T6" fmla="*/ 119 w 102"/>
                <a:gd name="T7" fmla="*/ 38 h 103"/>
                <a:gd name="T8" fmla="*/ 112 w 102"/>
                <a:gd name="T9" fmla="*/ 27 h 103"/>
                <a:gd name="T10" fmla="*/ 105 w 102"/>
                <a:gd name="T11" fmla="*/ 18 h 103"/>
                <a:gd name="T12" fmla="*/ 97 w 102"/>
                <a:gd name="T13" fmla="*/ 10 h 103"/>
                <a:gd name="T14" fmla="*/ 87 w 102"/>
                <a:gd name="T15" fmla="*/ 4 h 103"/>
                <a:gd name="T16" fmla="*/ 74 w 102"/>
                <a:gd name="T17" fmla="*/ 2 h 103"/>
                <a:gd name="T18" fmla="*/ 60 w 102"/>
                <a:gd name="T19" fmla="*/ 0 h 103"/>
                <a:gd name="T20" fmla="*/ 60 w 102"/>
                <a:gd name="T21" fmla="*/ 0 h 103"/>
                <a:gd name="T22" fmla="*/ 49 w 102"/>
                <a:gd name="T23" fmla="*/ 2 h 103"/>
                <a:gd name="T24" fmla="*/ 37 w 102"/>
                <a:gd name="T25" fmla="*/ 4 h 103"/>
                <a:gd name="T26" fmla="*/ 26 w 102"/>
                <a:gd name="T27" fmla="*/ 10 h 103"/>
                <a:gd name="T28" fmla="*/ 20 w 102"/>
                <a:gd name="T29" fmla="*/ 18 h 103"/>
                <a:gd name="T30" fmla="*/ 11 w 102"/>
                <a:gd name="T31" fmla="*/ 27 h 103"/>
                <a:gd name="T32" fmla="*/ 5 w 102"/>
                <a:gd name="T33" fmla="*/ 38 h 103"/>
                <a:gd name="T34" fmla="*/ 0 w 102"/>
                <a:gd name="T35" fmla="*/ 52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20 w 102"/>
                <a:gd name="T47" fmla="*/ 106 h 103"/>
                <a:gd name="T48" fmla="*/ 26 w 102"/>
                <a:gd name="T49" fmla="*/ 114 h 103"/>
                <a:gd name="T50" fmla="*/ 37 w 102"/>
                <a:gd name="T51" fmla="*/ 120 h 103"/>
                <a:gd name="T52" fmla="*/ 49 w 102"/>
                <a:gd name="T53" fmla="*/ 122 h 103"/>
                <a:gd name="T54" fmla="*/ 60 w 102"/>
                <a:gd name="T55" fmla="*/ 124 h 103"/>
                <a:gd name="T56" fmla="*/ 60 w 102"/>
                <a:gd name="T57" fmla="*/ 124 h 103"/>
                <a:gd name="T58" fmla="*/ 74 w 102"/>
                <a:gd name="T59" fmla="*/ 122 h 103"/>
                <a:gd name="T60" fmla="*/ 87 w 102"/>
                <a:gd name="T61" fmla="*/ 120 h 103"/>
                <a:gd name="T62" fmla="*/ 97 w 102"/>
                <a:gd name="T63" fmla="*/ 114 h 103"/>
                <a:gd name="T64" fmla="*/ 105 w 102"/>
                <a:gd name="T65" fmla="*/ 106 h 103"/>
                <a:gd name="T66" fmla="*/ 112 w 102"/>
                <a:gd name="T67" fmla="*/ 97 h 103"/>
                <a:gd name="T68" fmla="*/ 119 w 102"/>
                <a:gd name="T69" fmla="*/ 86 h 103"/>
                <a:gd name="T70" fmla="*/ 123 w 102"/>
                <a:gd name="T71" fmla="*/ 75 h 103"/>
                <a:gd name="T72" fmla="*/ 123 w 102"/>
                <a:gd name="T73" fmla="*/ 63 h 103"/>
                <a:gd name="T74" fmla="*/ 60 w 102"/>
                <a:gd name="T75" fmla="*/ 63 h 103"/>
                <a:gd name="T76" fmla="*/ 123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98" y="32"/>
                  </a:lnTo>
                  <a:lnTo>
                    <a:pt x="93" y="23"/>
                  </a:lnTo>
                  <a:lnTo>
                    <a:pt x="87" y="15"/>
                  </a:lnTo>
                  <a:lnTo>
                    <a:pt x="80" y="8"/>
                  </a:lnTo>
                  <a:lnTo>
                    <a:pt x="72" y="4"/>
                  </a:lnTo>
                  <a:lnTo>
                    <a:pt x="61" y="2"/>
                  </a:lnTo>
                  <a:lnTo>
                    <a:pt x="50" y="0"/>
                  </a:lnTo>
                  <a:lnTo>
                    <a:pt x="41" y="2"/>
                  </a:lnTo>
                  <a:lnTo>
                    <a:pt x="31" y="4"/>
                  </a:lnTo>
                  <a:lnTo>
                    <a:pt x="22" y="8"/>
                  </a:lnTo>
                  <a:lnTo>
                    <a:pt x="16" y="15"/>
                  </a:lnTo>
                  <a:lnTo>
                    <a:pt x="9" y="23"/>
                  </a:lnTo>
                  <a:lnTo>
                    <a:pt x="5" y="32"/>
                  </a:lnTo>
                  <a:lnTo>
                    <a:pt x="0" y="43"/>
                  </a:lnTo>
                  <a:lnTo>
                    <a:pt x="0" y="52"/>
                  </a:lnTo>
                  <a:lnTo>
                    <a:pt x="0" y="62"/>
                  </a:lnTo>
                  <a:lnTo>
                    <a:pt x="5" y="71"/>
                  </a:lnTo>
                  <a:lnTo>
                    <a:pt x="9" y="80"/>
                  </a:lnTo>
                  <a:lnTo>
                    <a:pt x="16"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4" name="Freeform 840"/>
            <p:cNvSpPr>
              <a:spLocks/>
            </p:cNvSpPr>
            <p:nvPr/>
          </p:nvSpPr>
          <p:spPr bwMode="auto">
            <a:xfrm>
              <a:off x="3905" y="1953"/>
              <a:ext cx="112" cy="113"/>
            </a:xfrm>
            <a:custGeom>
              <a:avLst/>
              <a:gdLst>
                <a:gd name="T0" fmla="*/ 123 w 102"/>
                <a:gd name="T1" fmla="*/ 63 h 103"/>
                <a:gd name="T2" fmla="*/ 123 w 102"/>
                <a:gd name="T3" fmla="*/ 63 h 103"/>
                <a:gd name="T4" fmla="*/ 123 w 102"/>
                <a:gd name="T5" fmla="*/ 52 h 103"/>
                <a:gd name="T6" fmla="*/ 119 w 102"/>
                <a:gd name="T7" fmla="*/ 38 h 103"/>
                <a:gd name="T8" fmla="*/ 112 w 102"/>
                <a:gd name="T9" fmla="*/ 27 h 103"/>
                <a:gd name="T10" fmla="*/ 105 w 102"/>
                <a:gd name="T11" fmla="*/ 18 h 103"/>
                <a:gd name="T12" fmla="*/ 97 w 102"/>
                <a:gd name="T13" fmla="*/ 10 h 103"/>
                <a:gd name="T14" fmla="*/ 87 w 102"/>
                <a:gd name="T15" fmla="*/ 4 h 103"/>
                <a:gd name="T16" fmla="*/ 74 w 102"/>
                <a:gd name="T17" fmla="*/ 2 h 103"/>
                <a:gd name="T18" fmla="*/ 60 w 102"/>
                <a:gd name="T19" fmla="*/ 0 h 103"/>
                <a:gd name="T20" fmla="*/ 60 w 102"/>
                <a:gd name="T21" fmla="*/ 0 h 103"/>
                <a:gd name="T22" fmla="*/ 49 w 102"/>
                <a:gd name="T23" fmla="*/ 2 h 103"/>
                <a:gd name="T24" fmla="*/ 37 w 102"/>
                <a:gd name="T25" fmla="*/ 4 h 103"/>
                <a:gd name="T26" fmla="*/ 26 w 102"/>
                <a:gd name="T27" fmla="*/ 10 h 103"/>
                <a:gd name="T28" fmla="*/ 20 w 102"/>
                <a:gd name="T29" fmla="*/ 18 h 103"/>
                <a:gd name="T30" fmla="*/ 11 w 102"/>
                <a:gd name="T31" fmla="*/ 27 h 103"/>
                <a:gd name="T32" fmla="*/ 5 w 102"/>
                <a:gd name="T33" fmla="*/ 38 h 103"/>
                <a:gd name="T34" fmla="*/ 0 w 102"/>
                <a:gd name="T35" fmla="*/ 52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20 w 102"/>
                <a:gd name="T47" fmla="*/ 106 h 103"/>
                <a:gd name="T48" fmla="*/ 26 w 102"/>
                <a:gd name="T49" fmla="*/ 114 h 103"/>
                <a:gd name="T50" fmla="*/ 37 w 102"/>
                <a:gd name="T51" fmla="*/ 120 h 103"/>
                <a:gd name="T52" fmla="*/ 49 w 102"/>
                <a:gd name="T53" fmla="*/ 122 h 103"/>
                <a:gd name="T54" fmla="*/ 60 w 102"/>
                <a:gd name="T55" fmla="*/ 124 h 103"/>
                <a:gd name="T56" fmla="*/ 60 w 102"/>
                <a:gd name="T57" fmla="*/ 124 h 103"/>
                <a:gd name="T58" fmla="*/ 74 w 102"/>
                <a:gd name="T59" fmla="*/ 122 h 103"/>
                <a:gd name="T60" fmla="*/ 87 w 102"/>
                <a:gd name="T61" fmla="*/ 120 h 103"/>
                <a:gd name="T62" fmla="*/ 97 w 102"/>
                <a:gd name="T63" fmla="*/ 114 h 103"/>
                <a:gd name="T64" fmla="*/ 105 w 102"/>
                <a:gd name="T65" fmla="*/ 106 h 103"/>
                <a:gd name="T66" fmla="*/ 112 w 102"/>
                <a:gd name="T67" fmla="*/ 97 h 103"/>
                <a:gd name="T68" fmla="*/ 119 w 102"/>
                <a:gd name="T69" fmla="*/ 86 h 103"/>
                <a:gd name="T70" fmla="*/ 123 w 102"/>
                <a:gd name="T71" fmla="*/ 75 h 103"/>
                <a:gd name="T72" fmla="*/ 123 w 102"/>
                <a:gd name="T73" fmla="*/ 63 h 103"/>
                <a:gd name="T74" fmla="*/ 60 w 102"/>
                <a:gd name="T75" fmla="*/ 63 h 103"/>
                <a:gd name="T76" fmla="*/ 123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98" y="32"/>
                  </a:lnTo>
                  <a:lnTo>
                    <a:pt x="93" y="23"/>
                  </a:lnTo>
                  <a:lnTo>
                    <a:pt x="87" y="15"/>
                  </a:lnTo>
                  <a:lnTo>
                    <a:pt x="80" y="8"/>
                  </a:lnTo>
                  <a:lnTo>
                    <a:pt x="72" y="4"/>
                  </a:lnTo>
                  <a:lnTo>
                    <a:pt x="61" y="2"/>
                  </a:lnTo>
                  <a:lnTo>
                    <a:pt x="50" y="0"/>
                  </a:lnTo>
                  <a:lnTo>
                    <a:pt x="41" y="2"/>
                  </a:lnTo>
                  <a:lnTo>
                    <a:pt x="31" y="4"/>
                  </a:lnTo>
                  <a:lnTo>
                    <a:pt x="22" y="8"/>
                  </a:lnTo>
                  <a:lnTo>
                    <a:pt x="16" y="15"/>
                  </a:lnTo>
                  <a:lnTo>
                    <a:pt x="9" y="23"/>
                  </a:lnTo>
                  <a:lnTo>
                    <a:pt x="5" y="32"/>
                  </a:lnTo>
                  <a:lnTo>
                    <a:pt x="0" y="43"/>
                  </a:lnTo>
                  <a:lnTo>
                    <a:pt x="0" y="52"/>
                  </a:lnTo>
                  <a:lnTo>
                    <a:pt x="0" y="62"/>
                  </a:lnTo>
                  <a:lnTo>
                    <a:pt x="5" y="71"/>
                  </a:lnTo>
                  <a:lnTo>
                    <a:pt x="9" y="80"/>
                  </a:lnTo>
                  <a:lnTo>
                    <a:pt x="16"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5" name="Freeform 841"/>
            <p:cNvSpPr>
              <a:spLocks/>
            </p:cNvSpPr>
            <p:nvPr/>
          </p:nvSpPr>
          <p:spPr bwMode="auto">
            <a:xfrm>
              <a:off x="3821" y="1646"/>
              <a:ext cx="113" cy="111"/>
            </a:xfrm>
            <a:custGeom>
              <a:avLst/>
              <a:gdLst>
                <a:gd name="T0" fmla="*/ 124 w 103"/>
                <a:gd name="T1" fmla="*/ 62 h 102"/>
                <a:gd name="T2" fmla="*/ 124 w 103"/>
                <a:gd name="T3" fmla="*/ 62 h 102"/>
                <a:gd name="T4" fmla="*/ 122 w 103"/>
                <a:gd name="T5" fmla="*/ 49 h 102"/>
                <a:gd name="T6" fmla="*/ 120 w 103"/>
                <a:gd name="T7" fmla="*/ 36 h 102"/>
                <a:gd name="T8" fmla="*/ 114 w 103"/>
                <a:gd name="T9" fmla="*/ 26 h 102"/>
                <a:gd name="T10" fmla="*/ 106 w 103"/>
                <a:gd name="T11" fmla="*/ 17 h 102"/>
                <a:gd name="T12" fmla="*/ 97 w 103"/>
                <a:gd name="T13" fmla="*/ 11 h 102"/>
                <a:gd name="T14" fmla="*/ 86 w 103"/>
                <a:gd name="T15" fmla="*/ 2 h 102"/>
                <a:gd name="T16" fmla="*/ 75 w 103"/>
                <a:gd name="T17" fmla="*/ 0 h 102"/>
                <a:gd name="T18" fmla="*/ 63 w 103"/>
                <a:gd name="T19" fmla="*/ 0 h 102"/>
                <a:gd name="T20" fmla="*/ 63 w 103"/>
                <a:gd name="T21" fmla="*/ 0 h 102"/>
                <a:gd name="T22" fmla="*/ 49 w 103"/>
                <a:gd name="T23" fmla="*/ 0 h 102"/>
                <a:gd name="T24" fmla="*/ 38 w 103"/>
                <a:gd name="T25" fmla="*/ 2 h 102"/>
                <a:gd name="T26" fmla="*/ 27 w 103"/>
                <a:gd name="T27" fmla="*/ 11 h 102"/>
                <a:gd name="T28" fmla="*/ 18 w 103"/>
                <a:gd name="T29" fmla="*/ 17 h 102"/>
                <a:gd name="T30" fmla="*/ 10 w 103"/>
                <a:gd name="T31" fmla="*/ 26 h 102"/>
                <a:gd name="T32" fmla="*/ 4 w 103"/>
                <a:gd name="T33" fmla="*/ 36 h 102"/>
                <a:gd name="T34" fmla="*/ 2 w 103"/>
                <a:gd name="T35" fmla="*/ 49 h 102"/>
                <a:gd name="T36" fmla="*/ 0 w 103"/>
                <a:gd name="T37" fmla="*/ 62 h 102"/>
                <a:gd name="T38" fmla="*/ 0 w 103"/>
                <a:gd name="T39" fmla="*/ 62 h 102"/>
                <a:gd name="T40" fmla="*/ 2 w 103"/>
                <a:gd name="T41" fmla="*/ 72 h 102"/>
                <a:gd name="T42" fmla="*/ 4 w 103"/>
                <a:gd name="T43" fmla="*/ 84 h 102"/>
                <a:gd name="T44" fmla="*/ 10 w 103"/>
                <a:gd name="T45" fmla="*/ 95 h 102"/>
                <a:gd name="T46" fmla="*/ 18 w 103"/>
                <a:gd name="T47" fmla="*/ 102 h 102"/>
                <a:gd name="T48" fmla="*/ 27 w 103"/>
                <a:gd name="T49" fmla="*/ 110 h 102"/>
                <a:gd name="T50" fmla="*/ 38 w 103"/>
                <a:gd name="T51" fmla="*/ 115 h 102"/>
                <a:gd name="T52" fmla="*/ 49 w 103"/>
                <a:gd name="T53" fmla="*/ 121 h 102"/>
                <a:gd name="T54" fmla="*/ 63 w 103"/>
                <a:gd name="T55" fmla="*/ 121 h 102"/>
                <a:gd name="T56" fmla="*/ 63 w 103"/>
                <a:gd name="T57" fmla="*/ 121 h 102"/>
                <a:gd name="T58" fmla="*/ 75 w 103"/>
                <a:gd name="T59" fmla="*/ 121 h 102"/>
                <a:gd name="T60" fmla="*/ 86 w 103"/>
                <a:gd name="T61" fmla="*/ 115 h 102"/>
                <a:gd name="T62" fmla="*/ 97 w 103"/>
                <a:gd name="T63" fmla="*/ 110 h 102"/>
                <a:gd name="T64" fmla="*/ 106 w 103"/>
                <a:gd name="T65" fmla="*/ 102 h 102"/>
                <a:gd name="T66" fmla="*/ 114 w 103"/>
                <a:gd name="T67" fmla="*/ 95 h 102"/>
                <a:gd name="T68" fmla="*/ 120 w 103"/>
                <a:gd name="T69" fmla="*/ 84 h 102"/>
                <a:gd name="T70" fmla="*/ 122 w 103"/>
                <a:gd name="T71" fmla="*/ 72 h 102"/>
                <a:gd name="T72" fmla="*/ 124 w 103"/>
                <a:gd name="T73" fmla="*/ 62 h 102"/>
                <a:gd name="T74" fmla="*/ 63 w 103"/>
                <a:gd name="T75" fmla="*/ 62 h 102"/>
                <a:gd name="T76" fmla="*/ 124 w 103"/>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2"/>
                  </a:moveTo>
                  <a:lnTo>
                    <a:pt x="103" y="52"/>
                  </a:lnTo>
                  <a:lnTo>
                    <a:pt x="101" y="41"/>
                  </a:lnTo>
                  <a:lnTo>
                    <a:pt x="99" y="30"/>
                  </a:lnTo>
                  <a:lnTo>
                    <a:pt x="95" y="22"/>
                  </a:lnTo>
                  <a:lnTo>
                    <a:pt x="88" y="15"/>
                  </a:lnTo>
                  <a:lnTo>
                    <a:pt x="80" y="9"/>
                  </a:lnTo>
                  <a:lnTo>
                    <a:pt x="71" y="2"/>
                  </a:lnTo>
                  <a:lnTo>
                    <a:pt x="62" y="0"/>
                  </a:lnTo>
                  <a:lnTo>
                    <a:pt x="52" y="0"/>
                  </a:lnTo>
                  <a:lnTo>
                    <a:pt x="41" y="0"/>
                  </a:lnTo>
                  <a:lnTo>
                    <a:pt x="32" y="2"/>
                  </a:lnTo>
                  <a:lnTo>
                    <a:pt x="23" y="9"/>
                  </a:lnTo>
                  <a:lnTo>
                    <a:pt x="15" y="15"/>
                  </a:lnTo>
                  <a:lnTo>
                    <a:pt x="8" y="22"/>
                  </a:lnTo>
                  <a:lnTo>
                    <a:pt x="4" y="30"/>
                  </a:lnTo>
                  <a:lnTo>
                    <a:pt x="2" y="41"/>
                  </a:lnTo>
                  <a:lnTo>
                    <a:pt x="0" y="52"/>
                  </a:lnTo>
                  <a:lnTo>
                    <a:pt x="2" y="61"/>
                  </a:lnTo>
                  <a:lnTo>
                    <a:pt x="4" y="71"/>
                  </a:lnTo>
                  <a:lnTo>
                    <a:pt x="8" y="80"/>
                  </a:lnTo>
                  <a:lnTo>
                    <a:pt x="15" y="86"/>
                  </a:lnTo>
                  <a:lnTo>
                    <a:pt x="23" y="93"/>
                  </a:lnTo>
                  <a:lnTo>
                    <a:pt x="32" y="97"/>
                  </a:lnTo>
                  <a:lnTo>
                    <a:pt x="41" y="102"/>
                  </a:lnTo>
                  <a:lnTo>
                    <a:pt x="52" y="102"/>
                  </a:lnTo>
                  <a:lnTo>
                    <a:pt x="62" y="102"/>
                  </a:lnTo>
                  <a:lnTo>
                    <a:pt x="71" y="97"/>
                  </a:lnTo>
                  <a:lnTo>
                    <a:pt x="80" y="93"/>
                  </a:lnTo>
                  <a:lnTo>
                    <a:pt x="88" y="86"/>
                  </a:lnTo>
                  <a:lnTo>
                    <a:pt x="95" y="80"/>
                  </a:lnTo>
                  <a:lnTo>
                    <a:pt x="99" y="71"/>
                  </a:lnTo>
                  <a:lnTo>
                    <a:pt x="101" y="61"/>
                  </a:lnTo>
                  <a:lnTo>
                    <a:pt x="103" y="52"/>
                  </a:lnTo>
                  <a:lnTo>
                    <a:pt x="52" y="52"/>
                  </a:lnTo>
                  <a:lnTo>
                    <a:pt x="103" y="52"/>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6" name="Freeform 842"/>
            <p:cNvSpPr>
              <a:spLocks/>
            </p:cNvSpPr>
            <p:nvPr/>
          </p:nvSpPr>
          <p:spPr bwMode="auto">
            <a:xfrm>
              <a:off x="3821" y="1646"/>
              <a:ext cx="113" cy="111"/>
            </a:xfrm>
            <a:custGeom>
              <a:avLst/>
              <a:gdLst>
                <a:gd name="T0" fmla="*/ 124 w 103"/>
                <a:gd name="T1" fmla="*/ 62 h 102"/>
                <a:gd name="T2" fmla="*/ 124 w 103"/>
                <a:gd name="T3" fmla="*/ 62 h 102"/>
                <a:gd name="T4" fmla="*/ 122 w 103"/>
                <a:gd name="T5" fmla="*/ 49 h 102"/>
                <a:gd name="T6" fmla="*/ 120 w 103"/>
                <a:gd name="T7" fmla="*/ 36 h 102"/>
                <a:gd name="T8" fmla="*/ 114 w 103"/>
                <a:gd name="T9" fmla="*/ 26 h 102"/>
                <a:gd name="T10" fmla="*/ 106 w 103"/>
                <a:gd name="T11" fmla="*/ 17 h 102"/>
                <a:gd name="T12" fmla="*/ 97 w 103"/>
                <a:gd name="T13" fmla="*/ 11 h 102"/>
                <a:gd name="T14" fmla="*/ 86 w 103"/>
                <a:gd name="T15" fmla="*/ 2 h 102"/>
                <a:gd name="T16" fmla="*/ 75 w 103"/>
                <a:gd name="T17" fmla="*/ 0 h 102"/>
                <a:gd name="T18" fmla="*/ 63 w 103"/>
                <a:gd name="T19" fmla="*/ 0 h 102"/>
                <a:gd name="T20" fmla="*/ 63 w 103"/>
                <a:gd name="T21" fmla="*/ 0 h 102"/>
                <a:gd name="T22" fmla="*/ 49 w 103"/>
                <a:gd name="T23" fmla="*/ 0 h 102"/>
                <a:gd name="T24" fmla="*/ 38 w 103"/>
                <a:gd name="T25" fmla="*/ 2 h 102"/>
                <a:gd name="T26" fmla="*/ 27 w 103"/>
                <a:gd name="T27" fmla="*/ 11 h 102"/>
                <a:gd name="T28" fmla="*/ 18 w 103"/>
                <a:gd name="T29" fmla="*/ 17 h 102"/>
                <a:gd name="T30" fmla="*/ 10 w 103"/>
                <a:gd name="T31" fmla="*/ 26 h 102"/>
                <a:gd name="T32" fmla="*/ 4 w 103"/>
                <a:gd name="T33" fmla="*/ 36 h 102"/>
                <a:gd name="T34" fmla="*/ 2 w 103"/>
                <a:gd name="T35" fmla="*/ 49 h 102"/>
                <a:gd name="T36" fmla="*/ 0 w 103"/>
                <a:gd name="T37" fmla="*/ 62 h 102"/>
                <a:gd name="T38" fmla="*/ 0 w 103"/>
                <a:gd name="T39" fmla="*/ 62 h 102"/>
                <a:gd name="T40" fmla="*/ 2 w 103"/>
                <a:gd name="T41" fmla="*/ 72 h 102"/>
                <a:gd name="T42" fmla="*/ 4 w 103"/>
                <a:gd name="T43" fmla="*/ 84 h 102"/>
                <a:gd name="T44" fmla="*/ 10 w 103"/>
                <a:gd name="T45" fmla="*/ 95 h 102"/>
                <a:gd name="T46" fmla="*/ 18 w 103"/>
                <a:gd name="T47" fmla="*/ 102 h 102"/>
                <a:gd name="T48" fmla="*/ 27 w 103"/>
                <a:gd name="T49" fmla="*/ 110 h 102"/>
                <a:gd name="T50" fmla="*/ 38 w 103"/>
                <a:gd name="T51" fmla="*/ 115 h 102"/>
                <a:gd name="T52" fmla="*/ 49 w 103"/>
                <a:gd name="T53" fmla="*/ 121 h 102"/>
                <a:gd name="T54" fmla="*/ 63 w 103"/>
                <a:gd name="T55" fmla="*/ 121 h 102"/>
                <a:gd name="T56" fmla="*/ 63 w 103"/>
                <a:gd name="T57" fmla="*/ 121 h 102"/>
                <a:gd name="T58" fmla="*/ 75 w 103"/>
                <a:gd name="T59" fmla="*/ 121 h 102"/>
                <a:gd name="T60" fmla="*/ 86 w 103"/>
                <a:gd name="T61" fmla="*/ 115 h 102"/>
                <a:gd name="T62" fmla="*/ 97 w 103"/>
                <a:gd name="T63" fmla="*/ 110 h 102"/>
                <a:gd name="T64" fmla="*/ 106 w 103"/>
                <a:gd name="T65" fmla="*/ 102 h 102"/>
                <a:gd name="T66" fmla="*/ 114 w 103"/>
                <a:gd name="T67" fmla="*/ 95 h 102"/>
                <a:gd name="T68" fmla="*/ 120 w 103"/>
                <a:gd name="T69" fmla="*/ 84 h 102"/>
                <a:gd name="T70" fmla="*/ 122 w 103"/>
                <a:gd name="T71" fmla="*/ 72 h 102"/>
                <a:gd name="T72" fmla="*/ 124 w 103"/>
                <a:gd name="T73" fmla="*/ 62 h 102"/>
                <a:gd name="T74" fmla="*/ 63 w 103"/>
                <a:gd name="T75" fmla="*/ 62 h 102"/>
                <a:gd name="T76" fmla="*/ 124 w 103"/>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2"/>
                  </a:moveTo>
                  <a:lnTo>
                    <a:pt x="103" y="52"/>
                  </a:lnTo>
                  <a:lnTo>
                    <a:pt x="101" y="41"/>
                  </a:lnTo>
                  <a:lnTo>
                    <a:pt x="99" y="30"/>
                  </a:lnTo>
                  <a:lnTo>
                    <a:pt x="95" y="22"/>
                  </a:lnTo>
                  <a:lnTo>
                    <a:pt x="88" y="15"/>
                  </a:lnTo>
                  <a:lnTo>
                    <a:pt x="80" y="9"/>
                  </a:lnTo>
                  <a:lnTo>
                    <a:pt x="71" y="2"/>
                  </a:lnTo>
                  <a:lnTo>
                    <a:pt x="62" y="0"/>
                  </a:lnTo>
                  <a:lnTo>
                    <a:pt x="52" y="0"/>
                  </a:lnTo>
                  <a:lnTo>
                    <a:pt x="41" y="0"/>
                  </a:lnTo>
                  <a:lnTo>
                    <a:pt x="32" y="2"/>
                  </a:lnTo>
                  <a:lnTo>
                    <a:pt x="23" y="9"/>
                  </a:lnTo>
                  <a:lnTo>
                    <a:pt x="15" y="15"/>
                  </a:lnTo>
                  <a:lnTo>
                    <a:pt x="8" y="22"/>
                  </a:lnTo>
                  <a:lnTo>
                    <a:pt x="4" y="30"/>
                  </a:lnTo>
                  <a:lnTo>
                    <a:pt x="2" y="41"/>
                  </a:lnTo>
                  <a:lnTo>
                    <a:pt x="0" y="52"/>
                  </a:lnTo>
                  <a:lnTo>
                    <a:pt x="2" y="61"/>
                  </a:lnTo>
                  <a:lnTo>
                    <a:pt x="4" y="71"/>
                  </a:lnTo>
                  <a:lnTo>
                    <a:pt x="8" y="80"/>
                  </a:lnTo>
                  <a:lnTo>
                    <a:pt x="15" y="86"/>
                  </a:lnTo>
                  <a:lnTo>
                    <a:pt x="23" y="93"/>
                  </a:lnTo>
                  <a:lnTo>
                    <a:pt x="32" y="97"/>
                  </a:lnTo>
                  <a:lnTo>
                    <a:pt x="41" y="102"/>
                  </a:lnTo>
                  <a:lnTo>
                    <a:pt x="52" y="102"/>
                  </a:lnTo>
                  <a:lnTo>
                    <a:pt x="62" y="102"/>
                  </a:lnTo>
                  <a:lnTo>
                    <a:pt x="71" y="97"/>
                  </a:lnTo>
                  <a:lnTo>
                    <a:pt x="80" y="93"/>
                  </a:lnTo>
                  <a:lnTo>
                    <a:pt x="88" y="86"/>
                  </a:lnTo>
                  <a:lnTo>
                    <a:pt x="95" y="80"/>
                  </a:lnTo>
                  <a:lnTo>
                    <a:pt x="99" y="71"/>
                  </a:lnTo>
                  <a:lnTo>
                    <a:pt x="101" y="61"/>
                  </a:lnTo>
                  <a:lnTo>
                    <a:pt x="103" y="52"/>
                  </a:lnTo>
                  <a:lnTo>
                    <a:pt x="52"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7" name="Freeform 843"/>
            <p:cNvSpPr>
              <a:spLocks/>
            </p:cNvSpPr>
            <p:nvPr/>
          </p:nvSpPr>
          <p:spPr bwMode="auto">
            <a:xfrm>
              <a:off x="3558" y="1570"/>
              <a:ext cx="114" cy="114"/>
            </a:xfrm>
            <a:custGeom>
              <a:avLst/>
              <a:gdLst>
                <a:gd name="T0" fmla="*/ 125 w 104"/>
                <a:gd name="T1" fmla="*/ 62 h 104"/>
                <a:gd name="T2" fmla="*/ 125 w 104"/>
                <a:gd name="T3" fmla="*/ 62 h 104"/>
                <a:gd name="T4" fmla="*/ 123 w 104"/>
                <a:gd name="T5" fmla="*/ 49 h 104"/>
                <a:gd name="T6" fmla="*/ 119 w 104"/>
                <a:gd name="T7" fmla="*/ 38 h 104"/>
                <a:gd name="T8" fmla="*/ 114 w 104"/>
                <a:gd name="T9" fmla="*/ 29 h 104"/>
                <a:gd name="T10" fmla="*/ 107 w 104"/>
                <a:gd name="T11" fmla="*/ 18 h 104"/>
                <a:gd name="T12" fmla="*/ 96 w 104"/>
                <a:gd name="T13" fmla="*/ 11 h 104"/>
                <a:gd name="T14" fmla="*/ 86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18 w 104"/>
                <a:gd name="T29" fmla="*/ 18 h 104"/>
                <a:gd name="T30" fmla="*/ 11 w 104"/>
                <a:gd name="T31" fmla="*/ 29 h 104"/>
                <a:gd name="T32" fmla="*/ 4 w 104"/>
                <a:gd name="T33" fmla="*/ 38 h 104"/>
                <a:gd name="T34" fmla="*/ 2 w 104"/>
                <a:gd name="T35" fmla="*/ 49 h 104"/>
                <a:gd name="T36" fmla="*/ 0 w 104"/>
                <a:gd name="T37" fmla="*/ 62 h 104"/>
                <a:gd name="T38" fmla="*/ 0 w 104"/>
                <a:gd name="T39" fmla="*/ 62 h 104"/>
                <a:gd name="T40" fmla="*/ 2 w 104"/>
                <a:gd name="T41" fmla="*/ 76 h 104"/>
                <a:gd name="T42" fmla="*/ 4 w 104"/>
                <a:gd name="T43" fmla="*/ 86 h 104"/>
                <a:gd name="T44" fmla="*/ 11 w 104"/>
                <a:gd name="T45" fmla="*/ 96 h 104"/>
                <a:gd name="T46" fmla="*/ 18 w 104"/>
                <a:gd name="T47" fmla="*/ 107 h 104"/>
                <a:gd name="T48" fmla="*/ 29 w 104"/>
                <a:gd name="T49" fmla="*/ 114 h 104"/>
                <a:gd name="T50" fmla="*/ 39 w 104"/>
                <a:gd name="T51" fmla="*/ 119 h 104"/>
                <a:gd name="T52" fmla="*/ 49 w 104"/>
                <a:gd name="T53" fmla="*/ 123 h 104"/>
                <a:gd name="T54" fmla="*/ 62 w 104"/>
                <a:gd name="T55" fmla="*/ 125 h 104"/>
                <a:gd name="T56" fmla="*/ 62 w 104"/>
                <a:gd name="T57" fmla="*/ 125 h 104"/>
                <a:gd name="T58" fmla="*/ 76 w 104"/>
                <a:gd name="T59" fmla="*/ 123 h 104"/>
                <a:gd name="T60" fmla="*/ 86 w 104"/>
                <a:gd name="T61" fmla="*/ 119 h 104"/>
                <a:gd name="T62" fmla="*/ 96 w 104"/>
                <a:gd name="T63" fmla="*/ 114 h 104"/>
                <a:gd name="T64" fmla="*/ 107 w 104"/>
                <a:gd name="T65" fmla="*/ 107 h 104"/>
                <a:gd name="T66" fmla="*/ 114 w 104"/>
                <a:gd name="T67" fmla="*/ 96 h 104"/>
                <a:gd name="T68" fmla="*/ 119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99" y="32"/>
                  </a:lnTo>
                  <a:lnTo>
                    <a:pt x="95" y="24"/>
                  </a:lnTo>
                  <a:lnTo>
                    <a:pt x="89" y="15"/>
                  </a:lnTo>
                  <a:lnTo>
                    <a:pt x="80" y="9"/>
                  </a:lnTo>
                  <a:lnTo>
                    <a:pt x="71" y="4"/>
                  </a:lnTo>
                  <a:lnTo>
                    <a:pt x="63" y="2"/>
                  </a:lnTo>
                  <a:lnTo>
                    <a:pt x="52" y="0"/>
                  </a:lnTo>
                  <a:lnTo>
                    <a:pt x="41" y="2"/>
                  </a:lnTo>
                  <a:lnTo>
                    <a:pt x="33" y="4"/>
                  </a:lnTo>
                  <a:lnTo>
                    <a:pt x="24" y="9"/>
                  </a:lnTo>
                  <a:lnTo>
                    <a:pt x="15" y="15"/>
                  </a:lnTo>
                  <a:lnTo>
                    <a:pt x="9" y="24"/>
                  </a:lnTo>
                  <a:lnTo>
                    <a:pt x="4" y="32"/>
                  </a:lnTo>
                  <a:lnTo>
                    <a:pt x="2" y="41"/>
                  </a:lnTo>
                  <a:lnTo>
                    <a:pt x="0" y="52"/>
                  </a:lnTo>
                  <a:lnTo>
                    <a:pt x="2" y="63"/>
                  </a:lnTo>
                  <a:lnTo>
                    <a:pt x="4" y="71"/>
                  </a:lnTo>
                  <a:lnTo>
                    <a:pt x="9" y="80"/>
                  </a:lnTo>
                  <a:lnTo>
                    <a:pt x="15" y="89"/>
                  </a:lnTo>
                  <a:lnTo>
                    <a:pt x="24" y="95"/>
                  </a:lnTo>
                  <a:lnTo>
                    <a:pt x="33" y="99"/>
                  </a:lnTo>
                  <a:lnTo>
                    <a:pt x="41" y="102"/>
                  </a:lnTo>
                  <a:lnTo>
                    <a:pt x="52" y="104"/>
                  </a:lnTo>
                  <a:lnTo>
                    <a:pt x="63" y="102"/>
                  </a:lnTo>
                  <a:lnTo>
                    <a:pt x="71" y="99"/>
                  </a:lnTo>
                  <a:lnTo>
                    <a:pt x="80" y="95"/>
                  </a:lnTo>
                  <a:lnTo>
                    <a:pt x="89" y="89"/>
                  </a:lnTo>
                  <a:lnTo>
                    <a:pt x="95" y="80"/>
                  </a:lnTo>
                  <a:lnTo>
                    <a:pt x="99" y="71"/>
                  </a:lnTo>
                  <a:lnTo>
                    <a:pt x="102" y="63"/>
                  </a:lnTo>
                  <a:lnTo>
                    <a:pt x="104" y="52"/>
                  </a:lnTo>
                  <a:lnTo>
                    <a:pt x="52" y="52"/>
                  </a:lnTo>
                  <a:lnTo>
                    <a:pt x="104" y="52"/>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8" name="Freeform 844"/>
            <p:cNvSpPr>
              <a:spLocks/>
            </p:cNvSpPr>
            <p:nvPr/>
          </p:nvSpPr>
          <p:spPr bwMode="auto">
            <a:xfrm>
              <a:off x="3558" y="1570"/>
              <a:ext cx="114" cy="114"/>
            </a:xfrm>
            <a:custGeom>
              <a:avLst/>
              <a:gdLst>
                <a:gd name="T0" fmla="*/ 125 w 104"/>
                <a:gd name="T1" fmla="*/ 62 h 104"/>
                <a:gd name="T2" fmla="*/ 125 w 104"/>
                <a:gd name="T3" fmla="*/ 62 h 104"/>
                <a:gd name="T4" fmla="*/ 123 w 104"/>
                <a:gd name="T5" fmla="*/ 49 h 104"/>
                <a:gd name="T6" fmla="*/ 119 w 104"/>
                <a:gd name="T7" fmla="*/ 38 h 104"/>
                <a:gd name="T8" fmla="*/ 114 w 104"/>
                <a:gd name="T9" fmla="*/ 29 h 104"/>
                <a:gd name="T10" fmla="*/ 107 w 104"/>
                <a:gd name="T11" fmla="*/ 18 h 104"/>
                <a:gd name="T12" fmla="*/ 96 w 104"/>
                <a:gd name="T13" fmla="*/ 11 h 104"/>
                <a:gd name="T14" fmla="*/ 86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18 w 104"/>
                <a:gd name="T29" fmla="*/ 18 h 104"/>
                <a:gd name="T30" fmla="*/ 11 w 104"/>
                <a:gd name="T31" fmla="*/ 29 h 104"/>
                <a:gd name="T32" fmla="*/ 4 w 104"/>
                <a:gd name="T33" fmla="*/ 38 h 104"/>
                <a:gd name="T34" fmla="*/ 2 w 104"/>
                <a:gd name="T35" fmla="*/ 49 h 104"/>
                <a:gd name="T36" fmla="*/ 0 w 104"/>
                <a:gd name="T37" fmla="*/ 62 h 104"/>
                <a:gd name="T38" fmla="*/ 0 w 104"/>
                <a:gd name="T39" fmla="*/ 62 h 104"/>
                <a:gd name="T40" fmla="*/ 2 w 104"/>
                <a:gd name="T41" fmla="*/ 76 h 104"/>
                <a:gd name="T42" fmla="*/ 4 w 104"/>
                <a:gd name="T43" fmla="*/ 86 h 104"/>
                <a:gd name="T44" fmla="*/ 11 w 104"/>
                <a:gd name="T45" fmla="*/ 96 h 104"/>
                <a:gd name="T46" fmla="*/ 18 w 104"/>
                <a:gd name="T47" fmla="*/ 107 h 104"/>
                <a:gd name="T48" fmla="*/ 29 w 104"/>
                <a:gd name="T49" fmla="*/ 114 h 104"/>
                <a:gd name="T50" fmla="*/ 39 w 104"/>
                <a:gd name="T51" fmla="*/ 119 h 104"/>
                <a:gd name="T52" fmla="*/ 49 w 104"/>
                <a:gd name="T53" fmla="*/ 123 h 104"/>
                <a:gd name="T54" fmla="*/ 62 w 104"/>
                <a:gd name="T55" fmla="*/ 125 h 104"/>
                <a:gd name="T56" fmla="*/ 62 w 104"/>
                <a:gd name="T57" fmla="*/ 125 h 104"/>
                <a:gd name="T58" fmla="*/ 76 w 104"/>
                <a:gd name="T59" fmla="*/ 123 h 104"/>
                <a:gd name="T60" fmla="*/ 86 w 104"/>
                <a:gd name="T61" fmla="*/ 119 h 104"/>
                <a:gd name="T62" fmla="*/ 96 w 104"/>
                <a:gd name="T63" fmla="*/ 114 h 104"/>
                <a:gd name="T64" fmla="*/ 107 w 104"/>
                <a:gd name="T65" fmla="*/ 107 h 104"/>
                <a:gd name="T66" fmla="*/ 114 w 104"/>
                <a:gd name="T67" fmla="*/ 96 h 104"/>
                <a:gd name="T68" fmla="*/ 119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99" y="32"/>
                  </a:lnTo>
                  <a:lnTo>
                    <a:pt x="95" y="24"/>
                  </a:lnTo>
                  <a:lnTo>
                    <a:pt x="89" y="15"/>
                  </a:lnTo>
                  <a:lnTo>
                    <a:pt x="80" y="9"/>
                  </a:lnTo>
                  <a:lnTo>
                    <a:pt x="71" y="4"/>
                  </a:lnTo>
                  <a:lnTo>
                    <a:pt x="63" y="2"/>
                  </a:lnTo>
                  <a:lnTo>
                    <a:pt x="52" y="0"/>
                  </a:lnTo>
                  <a:lnTo>
                    <a:pt x="41" y="2"/>
                  </a:lnTo>
                  <a:lnTo>
                    <a:pt x="33" y="4"/>
                  </a:lnTo>
                  <a:lnTo>
                    <a:pt x="24" y="9"/>
                  </a:lnTo>
                  <a:lnTo>
                    <a:pt x="15" y="15"/>
                  </a:lnTo>
                  <a:lnTo>
                    <a:pt x="9" y="24"/>
                  </a:lnTo>
                  <a:lnTo>
                    <a:pt x="4" y="32"/>
                  </a:lnTo>
                  <a:lnTo>
                    <a:pt x="2" y="41"/>
                  </a:lnTo>
                  <a:lnTo>
                    <a:pt x="0" y="52"/>
                  </a:lnTo>
                  <a:lnTo>
                    <a:pt x="2" y="63"/>
                  </a:lnTo>
                  <a:lnTo>
                    <a:pt x="4" y="71"/>
                  </a:lnTo>
                  <a:lnTo>
                    <a:pt x="9" y="80"/>
                  </a:lnTo>
                  <a:lnTo>
                    <a:pt x="15" y="89"/>
                  </a:lnTo>
                  <a:lnTo>
                    <a:pt x="24" y="95"/>
                  </a:lnTo>
                  <a:lnTo>
                    <a:pt x="33" y="99"/>
                  </a:lnTo>
                  <a:lnTo>
                    <a:pt x="41" y="102"/>
                  </a:lnTo>
                  <a:lnTo>
                    <a:pt x="52" y="104"/>
                  </a:lnTo>
                  <a:lnTo>
                    <a:pt x="63" y="102"/>
                  </a:lnTo>
                  <a:lnTo>
                    <a:pt x="71" y="99"/>
                  </a:lnTo>
                  <a:lnTo>
                    <a:pt x="80" y="95"/>
                  </a:lnTo>
                  <a:lnTo>
                    <a:pt x="89" y="89"/>
                  </a:lnTo>
                  <a:lnTo>
                    <a:pt x="95" y="80"/>
                  </a:lnTo>
                  <a:lnTo>
                    <a:pt x="99"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9" name="Freeform 845"/>
            <p:cNvSpPr>
              <a:spLocks/>
            </p:cNvSpPr>
            <p:nvPr/>
          </p:nvSpPr>
          <p:spPr bwMode="auto">
            <a:xfrm>
              <a:off x="3373" y="1660"/>
              <a:ext cx="112" cy="112"/>
            </a:xfrm>
            <a:custGeom>
              <a:avLst/>
              <a:gdLst>
                <a:gd name="T0" fmla="*/ 122 w 103"/>
                <a:gd name="T1" fmla="*/ 60 h 102"/>
                <a:gd name="T2" fmla="*/ 122 w 103"/>
                <a:gd name="T3" fmla="*/ 60 h 102"/>
                <a:gd name="T4" fmla="*/ 120 w 103"/>
                <a:gd name="T5" fmla="*/ 47 h 102"/>
                <a:gd name="T6" fmla="*/ 117 w 103"/>
                <a:gd name="T7" fmla="*/ 36 h 102"/>
                <a:gd name="T8" fmla="*/ 112 w 103"/>
                <a:gd name="T9" fmla="*/ 26 h 102"/>
                <a:gd name="T10" fmla="*/ 104 w 103"/>
                <a:gd name="T11" fmla="*/ 18 h 102"/>
                <a:gd name="T12" fmla="*/ 95 w 103"/>
                <a:gd name="T13" fmla="*/ 11 h 102"/>
                <a:gd name="T14" fmla="*/ 84 w 103"/>
                <a:gd name="T15" fmla="*/ 2 h 102"/>
                <a:gd name="T16" fmla="*/ 73 w 103"/>
                <a:gd name="T17" fmla="*/ 0 h 102"/>
                <a:gd name="T18" fmla="*/ 60 w 103"/>
                <a:gd name="T19" fmla="*/ 0 h 102"/>
                <a:gd name="T20" fmla="*/ 60 w 103"/>
                <a:gd name="T21" fmla="*/ 0 h 102"/>
                <a:gd name="T22" fmla="*/ 49 w 103"/>
                <a:gd name="T23" fmla="*/ 0 h 102"/>
                <a:gd name="T24" fmla="*/ 38 w 103"/>
                <a:gd name="T25" fmla="*/ 2 h 102"/>
                <a:gd name="T26" fmla="*/ 27 w 103"/>
                <a:gd name="T27" fmla="*/ 11 h 102"/>
                <a:gd name="T28" fmla="*/ 17 w 103"/>
                <a:gd name="T29" fmla="*/ 18 h 102"/>
                <a:gd name="T30" fmla="*/ 10 w 103"/>
                <a:gd name="T31" fmla="*/ 26 h 102"/>
                <a:gd name="T32" fmla="*/ 4 w 103"/>
                <a:gd name="T33" fmla="*/ 36 h 102"/>
                <a:gd name="T34" fmla="*/ 2 w 103"/>
                <a:gd name="T35" fmla="*/ 47 h 102"/>
                <a:gd name="T36" fmla="*/ 0 w 103"/>
                <a:gd name="T37" fmla="*/ 60 h 102"/>
                <a:gd name="T38" fmla="*/ 0 w 103"/>
                <a:gd name="T39" fmla="*/ 60 h 102"/>
                <a:gd name="T40" fmla="*/ 2 w 103"/>
                <a:gd name="T41" fmla="*/ 74 h 102"/>
                <a:gd name="T42" fmla="*/ 4 w 103"/>
                <a:gd name="T43" fmla="*/ 83 h 102"/>
                <a:gd name="T44" fmla="*/ 10 w 103"/>
                <a:gd name="T45" fmla="*/ 97 h 102"/>
                <a:gd name="T46" fmla="*/ 17 w 103"/>
                <a:gd name="T47" fmla="*/ 103 h 102"/>
                <a:gd name="T48" fmla="*/ 27 w 103"/>
                <a:gd name="T49" fmla="*/ 112 h 102"/>
                <a:gd name="T50" fmla="*/ 38 w 103"/>
                <a:gd name="T51" fmla="*/ 117 h 102"/>
                <a:gd name="T52" fmla="*/ 49 w 103"/>
                <a:gd name="T53" fmla="*/ 123 h 102"/>
                <a:gd name="T54" fmla="*/ 60 w 103"/>
                <a:gd name="T55" fmla="*/ 123 h 102"/>
                <a:gd name="T56" fmla="*/ 60 w 103"/>
                <a:gd name="T57" fmla="*/ 123 h 102"/>
                <a:gd name="T58" fmla="*/ 73 w 103"/>
                <a:gd name="T59" fmla="*/ 123 h 102"/>
                <a:gd name="T60" fmla="*/ 84 w 103"/>
                <a:gd name="T61" fmla="*/ 117 h 102"/>
                <a:gd name="T62" fmla="*/ 95 w 103"/>
                <a:gd name="T63" fmla="*/ 112 h 102"/>
                <a:gd name="T64" fmla="*/ 104 w 103"/>
                <a:gd name="T65" fmla="*/ 103 h 102"/>
                <a:gd name="T66" fmla="*/ 112 w 103"/>
                <a:gd name="T67" fmla="*/ 97 h 102"/>
                <a:gd name="T68" fmla="*/ 117 w 103"/>
                <a:gd name="T69" fmla="*/ 83 h 102"/>
                <a:gd name="T70" fmla="*/ 120 w 103"/>
                <a:gd name="T71" fmla="*/ 74 h 102"/>
                <a:gd name="T72" fmla="*/ 122 w 103"/>
                <a:gd name="T73" fmla="*/ 60 h 102"/>
                <a:gd name="T74" fmla="*/ 60 w 103"/>
                <a:gd name="T75" fmla="*/ 60 h 102"/>
                <a:gd name="T76" fmla="*/ 122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0"/>
                  </a:lnTo>
                  <a:lnTo>
                    <a:pt x="95" y="22"/>
                  </a:lnTo>
                  <a:lnTo>
                    <a:pt x="88" y="15"/>
                  </a:lnTo>
                  <a:lnTo>
                    <a:pt x="80" y="9"/>
                  </a:lnTo>
                  <a:lnTo>
                    <a:pt x="71" y="2"/>
                  </a:lnTo>
                  <a:lnTo>
                    <a:pt x="62" y="0"/>
                  </a:lnTo>
                  <a:lnTo>
                    <a:pt x="51" y="0"/>
                  </a:lnTo>
                  <a:lnTo>
                    <a:pt x="41" y="0"/>
                  </a:lnTo>
                  <a:lnTo>
                    <a:pt x="32" y="2"/>
                  </a:lnTo>
                  <a:lnTo>
                    <a:pt x="23" y="9"/>
                  </a:lnTo>
                  <a:lnTo>
                    <a:pt x="15" y="15"/>
                  </a:lnTo>
                  <a:lnTo>
                    <a:pt x="8" y="22"/>
                  </a:lnTo>
                  <a:lnTo>
                    <a:pt x="4" y="30"/>
                  </a:lnTo>
                  <a:lnTo>
                    <a:pt x="2" y="39"/>
                  </a:lnTo>
                  <a:lnTo>
                    <a:pt x="0" y="50"/>
                  </a:lnTo>
                  <a:lnTo>
                    <a:pt x="2" y="61"/>
                  </a:lnTo>
                  <a:lnTo>
                    <a:pt x="4" y="69"/>
                  </a:lnTo>
                  <a:lnTo>
                    <a:pt x="8" y="80"/>
                  </a:lnTo>
                  <a:lnTo>
                    <a:pt x="15" y="86"/>
                  </a:lnTo>
                  <a:lnTo>
                    <a:pt x="23" y="93"/>
                  </a:lnTo>
                  <a:lnTo>
                    <a:pt x="32" y="97"/>
                  </a:lnTo>
                  <a:lnTo>
                    <a:pt x="41" y="102"/>
                  </a:lnTo>
                  <a:lnTo>
                    <a:pt x="51" y="102"/>
                  </a:lnTo>
                  <a:lnTo>
                    <a:pt x="62" y="102"/>
                  </a:lnTo>
                  <a:lnTo>
                    <a:pt x="71" y="97"/>
                  </a:lnTo>
                  <a:lnTo>
                    <a:pt x="80" y="93"/>
                  </a:lnTo>
                  <a:lnTo>
                    <a:pt x="88" y="86"/>
                  </a:lnTo>
                  <a:lnTo>
                    <a:pt x="95" y="80"/>
                  </a:lnTo>
                  <a:lnTo>
                    <a:pt x="99" y="69"/>
                  </a:lnTo>
                  <a:lnTo>
                    <a:pt x="101" y="61"/>
                  </a:lnTo>
                  <a:lnTo>
                    <a:pt x="103" y="50"/>
                  </a:lnTo>
                  <a:lnTo>
                    <a:pt x="51" y="50"/>
                  </a:lnTo>
                  <a:lnTo>
                    <a:pt x="103" y="50"/>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0" name="Freeform 846"/>
            <p:cNvSpPr>
              <a:spLocks/>
            </p:cNvSpPr>
            <p:nvPr/>
          </p:nvSpPr>
          <p:spPr bwMode="auto">
            <a:xfrm>
              <a:off x="3373" y="1660"/>
              <a:ext cx="112" cy="112"/>
            </a:xfrm>
            <a:custGeom>
              <a:avLst/>
              <a:gdLst>
                <a:gd name="T0" fmla="*/ 122 w 103"/>
                <a:gd name="T1" fmla="*/ 60 h 102"/>
                <a:gd name="T2" fmla="*/ 122 w 103"/>
                <a:gd name="T3" fmla="*/ 60 h 102"/>
                <a:gd name="T4" fmla="*/ 120 w 103"/>
                <a:gd name="T5" fmla="*/ 47 h 102"/>
                <a:gd name="T6" fmla="*/ 117 w 103"/>
                <a:gd name="T7" fmla="*/ 36 h 102"/>
                <a:gd name="T8" fmla="*/ 112 w 103"/>
                <a:gd name="T9" fmla="*/ 26 h 102"/>
                <a:gd name="T10" fmla="*/ 104 w 103"/>
                <a:gd name="T11" fmla="*/ 18 h 102"/>
                <a:gd name="T12" fmla="*/ 95 w 103"/>
                <a:gd name="T13" fmla="*/ 11 h 102"/>
                <a:gd name="T14" fmla="*/ 84 w 103"/>
                <a:gd name="T15" fmla="*/ 2 h 102"/>
                <a:gd name="T16" fmla="*/ 73 w 103"/>
                <a:gd name="T17" fmla="*/ 0 h 102"/>
                <a:gd name="T18" fmla="*/ 60 w 103"/>
                <a:gd name="T19" fmla="*/ 0 h 102"/>
                <a:gd name="T20" fmla="*/ 60 w 103"/>
                <a:gd name="T21" fmla="*/ 0 h 102"/>
                <a:gd name="T22" fmla="*/ 49 w 103"/>
                <a:gd name="T23" fmla="*/ 0 h 102"/>
                <a:gd name="T24" fmla="*/ 38 w 103"/>
                <a:gd name="T25" fmla="*/ 2 h 102"/>
                <a:gd name="T26" fmla="*/ 27 w 103"/>
                <a:gd name="T27" fmla="*/ 11 h 102"/>
                <a:gd name="T28" fmla="*/ 17 w 103"/>
                <a:gd name="T29" fmla="*/ 18 h 102"/>
                <a:gd name="T30" fmla="*/ 10 w 103"/>
                <a:gd name="T31" fmla="*/ 26 h 102"/>
                <a:gd name="T32" fmla="*/ 4 w 103"/>
                <a:gd name="T33" fmla="*/ 36 h 102"/>
                <a:gd name="T34" fmla="*/ 2 w 103"/>
                <a:gd name="T35" fmla="*/ 47 h 102"/>
                <a:gd name="T36" fmla="*/ 0 w 103"/>
                <a:gd name="T37" fmla="*/ 60 h 102"/>
                <a:gd name="T38" fmla="*/ 0 w 103"/>
                <a:gd name="T39" fmla="*/ 60 h 102"/>
                <a:gd name="T40" fmla="*/ 2 w 103"/>
                <a:gd name="T41" fmla="*/ 74 h 102"/>
                <a:gd name="T42" fmla="*/ 4 w 103"/>
                <a:gd name="T43" fmla="*/ 83 h 102"/>
                <a:gd name="T44" fmla="*/ 10 w 103"/>
                <a:gd name="T45" fmla="*/ 97 h 102"/>
                <a:gd name="T46" fmla="*/ 17 w 103"/>
                <a:gd name="T47" fmla="*/ 103 h 102"/>
                <a:gd name="T48" fmla="*/ 27 w 103"/>
                <a:gd name="T49" fmla="*/ 112 h 102"/>
                <a:gd name="T50" fmla="*/ 38 w 103"/>
                <a:gd name="T51" fmla="*/ 117 h 102"/>
                <a:gd name="T52" fmla="*/ 49 w 103"/>
                <a:gd name="T53" fmla="*/ 123 h 102"/>
                <a:gd name="T54" fmla="*/ 60 w 103"/>
                <a:gd name="T55" fmla="*/ 123 h 102"/>
                <a:gd name="T56" fmla="*/ 60 w 103"/>
                <a:gd name="T57" fmla="*/ 123 h 102"/>
                <a:gd name="T58" fmla="*/ 73 w 103"/>
                <a:gd name="T59" fmla="*/ 123 h 102"/>
                <a:gd name="T60" fmla="*/ 84 w 103"/>
                <a:gd name="T61" fmla="*/ 117 h 102"/>
                <a:gd name="T62" fmla="*/ 95 w 103"/>
                <a:gd name="T63" fmla="*/ 112 h 102"/>
                <a:gd name="T64" fmla="*/ 104 w 103"/>
                <a:gd name="T65" fmla="*/ 103 h 102"/>
                <a:gd name="T66" fmla="*/ 112 w 103"/>
                <a:gd name="T67" fmla="*/ 97 h 102"/>
                <a:gd name="T68" fmla="*/ 117 w 103"/>
                <a:gd name="T69" fmla="*/ 83 h 102"/>
                <a:gd name="T70" fmla="*/ 120 w 103"/>
                <a:gd name="T71" fmla="*/ 74 h 102"/>
                <a:gd name="T72" fmla="*/ 122 w 103"/>
                <a:gd name="T73" fmla="*/ 60 h 102"/>
                <a:gd name="T74" fmla="*/ 60 w 103"/>
                <a:gd name="T75" fmla="*/ 60 h 102"/>
                <a:gd name="T76" fmla="*/ 122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0"/>
                  </a:lnTo>
                  <a:lnTo>
                    <a:pt x="95" y="22"/>
                  </a:lnTo>
                  <a:lnTo>
                    <a:pt x="88" y="15"/>
                  </a:lnTo>
                  <a:lnTo>
                    <a:pt x="80" y="9"/>
                  </a:lnTo>
                  <a:lnTo>
                    <a:pt x="71" y="2"/>
                  </a:lnTo>
                  <a:lnTo>
                    <a:pt x="62" y="0"/>
                  </a:lnTo>
                  <a:lnTo>
                    <a:pt x="51" y="0"/>
                  </a:lnTo>
                  <a:lnTo>
                    <a:pt x="41" y="0"/>
                  </a:lnTo>
                  <a:lnTo>
                    <a:pt x="32" y="2"/>
                  </a:lnTo>
                  <a:lnTo>
                    <a:pt x="23" y="9"/>
                  </a:lnTo>
                  <a:lnTo>
                    <a:pt x="15" y="15"/>
                  </a:lnTo>
                  <a:lnTo>
                    <a:pt x="8" y="22"/>
                  </a:lnTo>
                  <a:lnTo>
                    <a:pt x="4" y="30"/>
                  </a:lnTo>
                  <a:lnTo>
                    <a:pt x="2" y="39"/>
                  </a:lnTo>
                  <a:lnTo>
                    <a:pt x="0" y="50"/>
                  </a:lnTo>
                  <a:lnTo>
                    <a:pt x="2" y="61"/>
                  </a:lnTo>
                  <a:lnTo>
                    <a:pt x="4" y="69"/>
                  </a:lnTo>
                  <a:lnTo>
                    <a:pt x="8" y="80"/>
                  </a:lnTo>
                  <a:lnTo>
                    <a:pt x="15" y="86"/>
                  </a:lnTo>
                  <a:lnTo>
                    <a:pt x="23" y="93"/>
                  </a:lnTo>
                  <a:lnTo>
                    <a:pt x="32" y="97"/>
                  </a:lnTo>
                  <a:lnTo>
                    <a:pt x="41" y="102"/>
                  </a:lnTo>
                  <a:lnTo>
                    <a:pt x="51" y="102"/>
                  </a:lnTo>
                  <a:lnTo>
                    <a:pt x="62" y="102"/>
                  </a:lnTo>
                  <a:lnTo>
                    <a:pt x="71" y="97"/>
                  </a:lnTo>
                  <a:lnTo>
                    <a:pt x="80" y="93"/>
                  </a:lnTo>
                  <a:lnTo>
                    <a:pt x="88" y="86"/>
                  </a:lnTo>
                  <a:lnTo>
                    <a:pt x="95" y="80"/>
                  </a:lnTo>
                  <a:lnTo>
                    <a:pt x="99" y="69"/>
                  </a:lnTo>
                  <a:lnTo>
                    <a:pt x="101" y="61"/>
                  </a:lnTo>
                  <a:lnTo>
                    <a:pt x="103" y="50"/>
                  </a:lnTo>
                  <a:lnTo>
                    <a:pt x="51" y="50"/>
                  </a:lnTo>
                  <a:lnTo>
                    <a:pt x="103"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1" name="Freeform 847"/>
            <p:cNvSpPr>
              <a:spLocks/>
            </p:cNvSpPr>
            <p:nvPr/>
          </p:nvSpPr>
          <p:spPr bwMode="auto">
            <a:xfrm>
              <a:off x="3186" y="1748"/>
              <a:ext cx="113" cy="110"/>
            </a:xfrm>
            <a:custGeom>
              <a:avLst/>
              <a:gdLst>
                <a:gd name="T0" fmla="*/ 123 w 104"/>
                <a:gd name="T1" fmla="*/ 62 h 101"/>
                <a:gd name="T2" fmla="*/ 123 w 104"/>
                <a:gd name="T3" fmla="*/ 62 h 101"/>
                <a:gd name="T4" fmla="*/ 121 w 104"/>
                <a:gd name="T5" fmla="*/ 49 h 101"/>
                <a:gd name="T6" fmla="*/ 117 w 104"/>
                <a:gd name="T7" fmla="*/ 38 h 101"/>
                <a:gd name="T8" fmla="*/ 112 w 104"/>
                <a:gd name="T9" fmla="*/ 28 h 101"/>
                <a:gd name="T10" fmla="*/ 105 w 104"/>
                <a:gd name="T11" fmla="*/ 17 h 101"/>
                <a:gd name="T12" fmla="*/ 95 w 104"/>
                <a:gd name="T13" fmla="*/ 11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9 w 104"/>
                <a:gd name="T25" fmla="*/ 4 h 101"/>
                <a:gd name="T26" fmla="*/ 28 w 104"/>
                <a:gd name="T27" fmla="*/ 11 h 101"/>
                <a:gd name="T28" fmla="*/ 17 w 104"/>
                <a:gd name="T29" fmla="*/ 17 h 101"/>
                <a:gd name="T30" fmla="*/ 11 w 104"/>
                <a:gd name="T31" fmla="*/ 28 h 101"/>
                <a:gd name="T32" fmla="*/ 4 w 104"/>
                <a:gd name="T33" fmla="*/ 38 h 101"/>
                <a:gd name="T34" fmla="*/ 2 w 104"/>
                <a:gd name="T35" fmla="*/ 49 h 101"/>
                <a:gd name="T36" fmla="*/ 0 w 104"/>
                <a:gd name="T37" fmla="*/ 62 h 101"/>
                <a:gd name="T38" fmla="*/ 0 w 104"/>
                <a:gd name="T39" fmla="*/ 62 h 101"/>
                <a:gd name="T40" fmla="*/ 2 w 104"/>
                <a:gd name="T41" fmla="*/ 71 h 101"/>
                <a:gd name="T42" fmla="*/ 4 w 104"/>
                <a:gd name="T43" fmla="*/ 84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7 w 104"/>
                <a:gd name="T69" fmla="*/ 84 h 101"/>
                <a:gd name="T70" fmla="*/ 121 w 104"/>
                <a:gd name="T71" fmla="*/ 71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99" y="32"/>
                  </a:lnTo>
                  <a:lnTo>
                    <a:pt x="95" y="24"/>
                  </a:lnTo>
                  <a:lnTo>
                    <a:pt x="89" y="15"/>
                  </a:lnTo>
                  <a:lnTo>
                    <a:pt x="80" y="9"/>
                  </a:lnTo>
                  <a:lnTo>
                    <a:pt x="71" y="4"/>
                  </a:lnTo>
                  <a:lnTo>
                    <a:pt x="63" y="2"/>
                  </a:lnTo>
                  <a:lnTo>
                    <a:pt x="52" y="0"/>
                  </a:lnTo>
                  <a:lnTo>
                    <a:pt x="41" y="2"/>
                  </a:lnTo>
                  <a:lnTo>
                    <a:pt x="33" y="4"/>
                  </a:lnTo>
                  <a:lnTo>
                    <a:pt x="24" y="9"/>
                  </a:lnTo>
                  <a:lnTo>
                    <a:pt x="15" y="15"/>
                  </a:lnTo>
                  <a:lnTo>
                    <a:pt x="9" y="24"/>
                  </a:lnTo>
                  <a:lnTo>
                    <a:pt x="4" y="32"/>
                  </a:lnTo>
                  <a:lnTo>
                    <a:pt x="2" y="41"/>
                  </a:lnTo>
                  <a:lnTo>
                    <a:pt x="0" y="52"/>
                  </a:lnTo>
                  <a:lnTo>
                    <a:pt x="2" y="60"/>
                  </a:lnTo>
                  <a:lnTo>
                    <a:pt x="4" y="71"/>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99" y="71"/>
                  </a:lnTo>
                  <a:lnTo>
                    <a:pt x="102" y="60"/>
                  </a:lnTo>
                  <a:lnTo>
                    <a:pt x="104" y="52"/>
                  </a:lnTo>
                  <a:lnTo>
                    <a:pt x="52" y="52"/>
                  </a:lnTo>
                  <a:lnTo>
                    <a:pt x="104" y="52"/>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2" name="Freeform 848"/>
            <p:cNvSpPr>
              <a:spLocks/>
            </p:cNvSpPr>
            <p:nvPr/>
          </p:nvSpPr>
          <p:spPr bwMode="auto">
            <a:xfrm>
              <a:off x="3186" y="1748"/>
              <a:ext cx="113" cy="110"/>
            </a:xfrm>
            <a:custGeom>
              <a:avLst/>
              <a:gdLst>
                <a:gd name="T0" fmla="*/ 123 w 104"/>
                <a:gd name="T1" fmla="*/ 62 h 101"/>
                <a:gd name="T2" fmla="*/ 123 w 104"/>
                <a:gd name="T3" fmla="*/ 62 h 101"/>
                <a:gd name="T4" fmla="*/ 121 w 104"/>
                <a:gd name="T5" fmla="*/ 49 h 101"/>
                <a:gd name="T6" fmla="*/ 117 w 104"/>
                <a:gd name="T7" fmla="*/ 38 h 101"/>
                <a:gd name="T8" fmla="*/ 112 w 104"/>
                <a:gd name="T9" fmla="*/ 28 h 101"/>
                <a:gd name="T10" fmla="*/ 105 w 104"/>
                <a:gd name="T11" fmla="*/ 17 h 101"/>
                <a:gd name="T12" fmla="*/ 95 w 104"/>
                <a:gd name="T13" fmla="*/ 11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9 w 104"/>
                <a:gd name="T25" fmla="*/ 4 h 101"/>
                <a:gd name="T26" fmla="*/ 28 w 104"/>
                <a:gd name="T27" fmla="*/ 11 h 101"/>
                <a:gd name="T28" fmla="*/ 17 w 104"/>
                <a:gd name="T29" fmla="*/ 17 h 101"/>
                <a:gd name="T30" fmla="*/ 11 w 104"/>
                <a:gd name="T31" fmla="*/ 28 h 101"/>
                <a:gd name="T32" fmla="*/ 4 w 104"/>
                <a:gd name="T33" fmla="*/ 38 h 101"/>
                <a:gd name="T34" fmla="*/ 2 w 104"/>
                <a:gd name="T35" fmla="*/ 49 h 101"/>
                <a:gd name="T36" fmla="*/ 0 w 104"/>
                <a:gd name="T37" fmla="*/ 62 h 101"/>
                <a:gd name="T38" fmla="*/ 0 w 104"/>
                <a:gd name="T39" fmla="*/ 62 h 101"/>
                <a:gd name="T40" fmla="*/ 2 w 104"/>
                <a:gd name="T41" fmla="*/ 71 h 101"/>
                <a:gd name="T42" fmla="*/ 4 w 104"/>
                <a:gd name="T43" fmla="*/ 84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7 w 104"/>
                <a:gd name="T69" fmla="*/ 84 h 101"/>
                <a:gd name="T70" fmla="*/ 121 w 104"/>
                <a:gd name="T71" fmla="*/ 71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99" y="32"/>
                  </a:lnTo>
                  <a:lnTo>
                    <a:pt x="95" y="24"/>
                  </a:lnTo>
                  <a:lnTo>
                    <a:pt x="89" y="15"/>
                  </a:lnTo>
                  <a:lnTo>
                    <a:pt x="80" y="9"/>
                  </a:lnTo>
                  <a:lnTo>
                    <a:pt x="71" y="4"/>
                  </a:lnTo>
                  <a:lnTo>
                    <a:pt x="63" y="2"/>
                  </a:lnTo>
                  <a:lnTo>
                    <a:pt x="52" y="0"/>
                  </a:lnTo>
                  <a:lnTo>
                    <a:pt x="41" y="2"/>
                  </a:lnTo>
                  <a:lnTo>
                    <a:pt x="33" y="4"/>
                  </a:lnTo>
                  <a:lnTo>
                    <a:pt x="24" y="9"/>
                  </a:lnTo>
                  <a:lnTo>
                    <a:pt x="15" y="15"/>
                  </a:lnTo>
                  <a:lnTo>
                    <a:pt x="9" y="24"/>
                  </a:lnTo>
                  <a:lnTo>
                    <a:pt x="4" y="32"/>
                  </a:lnTo>
                  <a:lnTo>
                    <a:pt x="2" y="41"/>
                  </a:lnTo>
                  <a:lnTo>
                    <a:pt x="0" y="52"/>
                  </a:lnTo>
                  <a:lnTo>
                    <a:pt x="2" y="60"/>
                  </a:lnTo>
                  <a:lnTo>
                    <a:pt x="4" y="71"/>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99" y="71"/>
                  </a:lnTo>
                  <a:lnTo>
                    <a:pt x="102"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3" name="Freeform 849"/>
            <p:cNvSpPr>
              <a:spLocks/>
            </p:cNvSpPr>
            <p:nvPr/>
          </p:nvSpPr>
          <p:spPr bwMode="auto">
            <a:xfrm>
              <a:off x="3745" y="1483"/>
              <a:ext cx="113" cy="111"/>
            </a:xfrm>
            <a:custGeom>
              <a:avLst/>
              <a:gdLst>
                <a:gd name="T0" fmla="*/ 124 w 103"/>
                <a:gd name="T1" fmla="*/ 62 h 102"/>
                <a:gd name="T2" fmla="*/ 124 w 103"/>
                <a:gd name="T3" fmla="*/ 62 h 102"/>
                <a:gd name="T4" fmla="*/ 122 w 103"/>
                <a:gd name="T5" fmla="*/ 49 h 102"/>
                <a:gd name="T6" fmla="*/ 120 w 103"/>
                <a:gd name="T7" fmla="*/ 36 h 102"/>
                <a:gd name="T8" fmla="*/ 114 w 103"/>
                <a:gd name="T9" fmla="*/ 26 h 102"/>
                <a:gd name="T10" fmla="*/ 106 w 103"/>
                <a:gd name="T11" fmla="*/ 17 h 102"/>
                <a:gd name="T12" fmla="*/ 97 w 103"/>
                <a:gd name="T13" fmla="*/ 11 h 102"/>
                <a:gd name="T14" fmla="*/ 86 w 103"/>
                <a:gd name="T15" fmla="*/ 5 h 102"/>
                <a:gd name="T16" fmla="*/ 75 w 103"/>
                <a:gd name="T17" fmla="*/ 0 h 102"/>
                <a:gd name="T18" fmla="*/ 61 w 103"/>
                <a:gd name="T19" fmla="*/ 0 h 102"/>
                <a:gd name="T20" fmla="*/ 61 w 103"/>
                <a:gd name="T21" fmla="*/ 0 h 102"/>
                <a:gd name="T22" fmla="*/ 49 w 103"/>
                <a:gd name="T23" fmla="*/ 0 h 102"/>
                <a:gd name="T24" fmla="*/ 38 w 103"/>
                <a:gd name="T25" fmla="*/ 5 h 102"/>
                <a:gd name="T26" fmla="*/ 27 w 103"/>
                <a:gd name="T27" fmla="*/ 11 h 102"/>
                <a:gd name="T28" fmla="*/ 18 w 103"/>
                <a:gd name="T29" fmla="*/ 17 h 102"/>
                <a:gd name="T30" fmla="*/ 10 w 103"/>
                <a:gd name="T31" fmla="*/ 26 h 102"/>
                <a:gd name="T32" fmla="*/ 4 w 103"/>
                <a:gd name="T33" fmla="*/ 36 h 102"/>
                <a:gd name="T34" fmla="*/ 2 w 103"/>
                <a:gd name="T35" fmla="*/ 49 h 102"/>
                <a:gd name="T36" fmla="*/ 0 w 103"/>
                <a:gd name="T37" fmla="*/ 62 h 102"/>
                <a:gd name="T38" fmla="*/ 0 w 103"/>
                <a:gd name="T39" fmla="*/ 62 h 102"/>
                <a:gd name="T40" fmla="*/ 2 w 103"/>
                <a:gd name="T41" fmla="*/ 72 h 102"/>
                <a:gd name="T42" fmla="*/ 4 w 103"/>
                <a:gd name="T43" fmla="*/ 84 h 102"/>
                <a:gd name="T44" fmla="*/ 10 w 103"/>
                <a:gd name="T45" fmla="*/ 95 h 102"/>
                <a:gd name="T46" fmla="*/ 18 w 103"/>
                <a:gd name="T47" fmla="*/ 103 h 102"/>
                <a:gd name="T48" fmla="*/ 27 w 103"/>
                <a:gd name="T49" fmla="*/ 110 h 102"/>
                <a:gd name="T50" fmla="*/ 38 w 103"/>
                <a:gd name="T51" fmla="*/ 115 h 102"/>
                <a:gd name="T52" fmla="*/ 49 w 103"/>
                <a:gd name="T53" fmla="*/ 121 h 102"/>
                <a:gd name="T54" fmla="*/ 61 w 103"/>
                <a:gd name="T55" fmla="*/ 121 h 102"/>
                <a:gd name="T56" fmla="*/ 61 w 103"/>
                <a:gd name="T57" fmla="*/ 121 h 102"/>
                <a:gd name="T58" fmla="*/ 75 w 103"/>
                <a:gd name="T59" fmla="*/ 121 h 102"/>
                <a:gd name="T60" fmla="*/ 86 w 103"/>
                <a:gd name="T61" fmla="*/ 115 h 102"/>
                <a:gd name="T62" fmla="*/ 97 w 103"/>
                <a:gd name="T63" fmla="*/ 110 h 102"/>
                <a:gd name="T64" fmla="*/ 106 w 103"/>
                <a:gd name="T65" fmla="*/ 103 h 102"/>
                <a:gd name="T66" fmla="*/ 114 w 103"/>
                <a:gd name="T67" fmla="*/ 95 h 102"/>
                <a:gd name="T68" fmla="*/ 120 w 103"/>
                <a:gd name="T69" fmla="*/ 84 h 102"/>
                <a:gd name="T70" fmla="*/ 122 w 103"/>
                <a:gd name="T71" fmla="*/ 72 h 102"/>
                <a:gd name="T72" fmla="*/ 124 w 103"/>
                <a:gd name="T73" fmla="*/ 62 h 102"/>
                <a:gd name="T74" fmla="*/ 61 w 103"/>
                <a:gd name="T75" fmla="*/ 62 h 102"/>
                <a:gd name="T76" fmla="*/ 124 w 103"/>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2"/>
                  </a:moveTo>
                  <a:lnTo>
                    <a:pt x="103" y="52"/>
                  </a:lnTo>
                  <a:lnTo>
                    <a:pt x="101" y="41"/>
                  </a:lnTo>
                  <a:lnTo>
                    <a:pt x="99" y="30"/>
                  </a:lnTo>
                  <a:lnTo>
                    <a:pt x="95" y="22"/>
                  </a:lnTo>
                  <a:lnTo>
                    <a:pt x="88" y="15"/>
                  </a:lnTo>
                  <a:lnTo>
                    <a:pt x="80" y="9"/>
                  </a:lnTo>
                  <a:lnTo>
                    <a:pt x="71" y="5"/>
                  </a:lnTo>
                  <a:lnTo>
                    <a:pt x="62" y="0"/>
                  </a:lnTo>
                  <a:lnTo>
                    <a:pt x="51" y="0"/>
                  </a:lnTo>
                  <a:lnTo>
                    <a:pt x="41" y="0"/>
                  </a:lnTo>
                  <a:lnTo>
                    <a:pt x="32" y="5"/>
                  </a:lnTo>
                  <a:lnTo>
                    <a:pt x="23" y="9"/>
                  </a:lnTo>
                  <a:lnTo>
                    <a:pt x="15" y="15"/>
                  </a:lnTo>
                  <a:lnTo>
                    <a:pt x="8" y="22"/>
                  </a:lnTo>
                  <a:lnTo>
                    <a:pt x="4" y="30"/>
                  </a:lnTo>
                  <a:lnTo>
                    <a:pt x="2" y="41"/>
                  </a:lnTo>
                  <a:lnTo>
                    <a:pt x="0" y="52"/>
                  </a:lnTo>
                  <a:lnTo>
                    <a:pt x="2" y="61"/>
                  </a:lnTo>
                  <a:lnTo>
                    <a:pt x="4" y="71"/>
                  </a:lnTo>
                  <a:lnTo>
                    <a:pt x="8" y="80"/>
                  </a:lnTo>
                  <a:lnTo>
                    <a:pt x="15" y="87"/>
                  </a:lnTo>
                  <a:lnTo>
                    <a:pt x="23" y="93"/>
                  </a:lnTo>
                  <a:lnTo>
                    <a:pt x="32" y="97"/>
                  </a:lnTo>
                  <a:lnTo>
                    <a:pt x="41" y="102"/>
                  </a:lnTo>
                  <a:lnTo>
                    <a:pt x="51" y="102"/>
                  </a:lnTo>
                  <a:lnTo>
                    <a:pt x="62" y="102"/>
                  </a:lnTo>
                  <a:lnTo>
                    <a:pt x="71" y="97"/>
                  </a:lnTo>
                  <a:lnTo>
                    <a:pt x="80" y="93"/>
                  </a:lnTo>
                  <a:lnTo>
                    <a:pt x="88" y="87"/>
                  </a:lnTo>
                  <a:lnTo>
                    <a:pt x="95" y="80"/>
                  </a:lnTo>
                  <a:lnTo>
                    <a:pt x="99" y="71"/>
                  </a:lnTo>
                  <a:lnTo>
                    <a:pt x="101" y="61"/>
                  </a:lnTo>
                  <a:lnTo>
                    <a:pt x="103" y="52"/>
                  </a:lnTo>
                  <a:lnTo>
                    <a:pt x="51" y="52"/>
                  </a:lnTo>
                  <a:lnTo>
                    <a:pt x="103" y="52"/>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4" name="Freeform 850"/>
            <p:cNvSpPr>
              <a:spLocks/>
            </p:cNvSpPr>
            <p:nvPr/>
          </p:nvSpPr>
          <p:spPr bwMode="auto">
            <a:xfrm>
              <a:off x="3745" y="1483"/>
              <a:ext cx="113" cy="111"/>
            </a:xfrm>
            <a:custGeom>
              <a:avLst/>
              <a:gdLst>
                <a:gd name="T0" fmla="*/ 124 w 103"/>
                <a:gd name="T1" fmla="*/ 62 h 102"/>
                <a:gd name="T2" fmla="*/ 124 w 103"/>
                <a:gd name="T3" fmla="*/ 62 h 102"/>
                <a:gd name="T4" fmla="*/ 122 w 103"/>
                <a:gd name="T5" fmla="*/ 49 h 102"/>
                <a:gd name="T6" fmla="*/ 120 w 103"/>
                <a:gd name="T7" fmla="*/ 36 h 102"/>
                <a:gd name="T8" fmla="*/ 114 w 103"/>
                <a:gd name="T9" fmla="*/ 26 h 102"/>
                <a:gd name="T10" fmla="*/ 106 w 103"/>
                <a:gd name="T11" fmla="*/ 17 h 102"/>
                <a:gd name="T12" fmla="*/ 97 w 103"/>
                <a:gd name="T13" fmla="*/ 11 h 102"/>
                <a:gd name="T14" fmla="*/ 86 w 103"/>
                <a:gd name="T15" fmla="*/ 5 h 102"/>
                <a:gd name="T16" fmla="*/ 75 w 103"/>
                <a:gd name="T17" fmla="*/ 0 h 102"/>
                <a:gd name="T18" fmla="*/ 61 w 103"/>
                <a:gd name="T19" fmla="*/ 0 h 102"/>
                <a:gd name="T20" fmla="*/ 61 w 103"/>
                <a:gd name="T21" fmla="*/ 0 h 102"/>
                <a:gd name="T22" fmla="*/ 49 w 103"/>
                <a:gd name="T23" fmla="*/ 0 h 102"/>
                <a:gd name="T24" fmla="*/ 38 w 103"/>
                <a:gd name="T25" fmla="*/ 5 h 102"/>
                <a:gd name="T26" fmla="*/ 27 w 103"/>
                <a:gd name="T27" fmla="*/ 11 h 102"/>
                <a:gd name="T28" fmla="*/ 18 w 103"/>
                <a:gd name="T29" fmla="*/ 17 h 102"/>
                <a:gd name="T30" fmla="*/ 10 w 103"/>
                <a:gd name="T31" fmla="*/ 26 h 102"/>
                <a:gd name="T32" fmla="*/ 4 w 103"/>
                <a:gd name="T33" fmla="*/ 36 h 102"/>
                <a:gd name="T34" fmla="*/ 2 w 103"/>
                <a:gd name="T35" fmla="*/ 49 h 102"/>
                <a:gd name="T36" fmla="*/ 0 w 103"/>
                <a:gd name="T37" fmla="*/ 62 h 102"/>
                <a:gd name="T38" fmla="*/ 0 w 103"/>
                <a:gd name="T39" fmla="*/ 62 h 102"/>
                <a:gd name="T40" fmla="*/ 2 w 103"/>
                <a:gd name="T41" fmla="*/ 72 h 102"/>
                <a:gd name="T42" fmla="*/ 4 w 103"/>
                <a:gd name="T43" fmla="*/ 84 h 102"/>
                <a:gd name="T44" fmla="*/ 10 w 103"/>
                <a:gd name="T45" fmla="*/ 95 h 102"/>
                <a:gd name="T46" fmla="*/ 18 w 103"/>
                <a:gd name="T47" fmla="*/ 103 h 102"/>
                <a:gd name="T48" fmla="*/ 27 w 103"/>
                <a:gd name="T49" fmla="*/ 110 h 102"/>
                <a:gd name="T50" fmla="*/ 38 w 103"/>
                <a:gd name="T51" fmla="*/ 115 h 102"/>
                <a:gd name="T52" fmla="*/ 49 w 103"/>
                <a:gd name="T53" fmla="*/ 121 h 102"/>
                <a:gd name="T54" fmla="*/ 61 w 103"/>
                <a:gd name="T55" fmla="*/ 121 h 102"/>
                <a:gd name="T56" fmla="*/ 61 w 103"/>
                <a:gd name="T57" fmla="*/ 121 h 102"/>
                <a:gd name="T58" fmla="*/ 75 w 103"/>
                <a:gd name="T59" fmla="*/ 121 h 102"/>
                <a:gd name="T60" fmla="*/ 86 w 103"/>
                <a:gd name="T61" fmla="*/ 115 h 102"/>
                <a:gd name="T62" fmla="*/ 97 w 103"/>
                <a:gd name="T63" fmla="*/ 110 h 102"/>
                <a:gd name="T64" fmla="*/ 106 w 103"/>
                <a:gd name="T65" fmla="*/ 103 h 102"/>
                <a:gd name="T66" fmla="*/ 114 w 103"/>
                <a:gd name="T67" fmla="*/ 95 h 102"/>
                <a:gd name="T68" fmla="*/ 120 w 103"/>
                <a:gd name="T69" fmla="*/ 84 h 102"/>
                <a:gd name="T70" fmla="*/ 122 w 103"/>
                <a:gd name="T71" fmla="*/ 72 h 102"/>
                <a:gd name="T72" fmla="*/ 124 w 103"/>
                <a:gd name="T73" fmla="*/ 62 h 102"/>
                <a:gd name="T74" fmla="*/ 61 w 103"/>
                <a:gd name="T75" fmla="*/ 62 h 102"/>
                <a:gd name="T76" fmla="*/ 124 w 103"/>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2"/>
                  </a:moveTo>
                  <a:lnTo>
                    <a:pt x="103" y="52"/>
                  </a:lnTo>
                  <a:lnTo>
                    <a:pt x="101" y="41"/>
                  </a:lnTo>
                  <a:lnTo>
                    <a:pt x="99" y="30"/>
                  </a:lnTo>
                  <a:lnTo>
                    <a:pt x="95" y="22"/>
                  </a:lnTo>
                  <a:lnTo>
                    <a:pt x="88" y="15"/>
                  </a:lnTo>
                  <a:lnTo>
                    <a:pt x="80" y="9"/>
                  </a:lnTo>
                  <a:lnTo>
                    <a:pt x="71" y="5"/>
                  </a:lnTo>
                  <a:lnTo>
                    <a:pt x="62" y="0"/>
                  </a:lnTo>
                  <a:lnTo>
                    <a:pt x="51" y="0"/>
                  </a:lnTo>
                  <a:lnTo>
                    <a:pt x="41" y="0"/>
                  </a:lnTo>
                  <a:lnTo>
                    <a:pt x="32" y="5"/>
                  </a:lnTo>
                  <a:lnTo>
                    <a:pt x="23" y="9"/>
                  </a:lnTo>
                  <a:lnTo>
                    <a:pt x="15" y="15"/>
                  </a:lnTo>
                  <a:lnTo>
                    <a:pt x="8" y="22"/>
                  </a:lnTo>
                  <a:lnTo>
                    <a:pt x="4" y="30"/>
                  </a:lnTo>
                  <a:lnTo>
                    <a:pt x="2" y="41"/>
                  </a:lnTo>
                  <a:lnTo>
                    <a:pt x="0" y="52"/>
                  </a:lnTo>
                  <a:lnTo>
                    <a:pt x="2" y="61"/>
                  </a:lnTo>
                  <a:lnTo>
                    <a:pt x="4" y="71"/>
                  </a:lnTo>
                  <a:lnTo>
                    <a:pt x="8" y="80"/>
                  </a:lnTo>
                  <a:lnTo>
                    <a:pt x="15" y="87"/>
                  </a:lnTo>
                  <a:lnTo>
                    <a:pt x="23" y="93"/>
                  </a:lnTo>
                  <a:lnTo>
                    <a:pt x="32" y="97"/>
                  </a:lnTo>
                  <a:lnTo>
                    <a:pt x="41" y="102"/>
                  </a:lnTo>
                  <a:lnTo>
                    <a:pt x="51" y="102"/>
                  </a:lnTo>
                  <a:lnTo>
                    <a:pt x="62" y="102"/>
                  </a:lnTo>
                  <a:lnTo>
                    <a:pt x="71" y="97"/>
                  </a:lnTo>
                  <a:lnTo>
                    <a:pt x="80" y="93"/>
                  </a:lnTo>
                  <a:lnTo>
                    <a:pt x="88" y="87"/>
                  </a:lnTo>
                  <a:lnTo>
                    <a:pt x="95" y="80"/>
                  </a:lnTo>
                  <a:lnTo>
                    <a:pt x="99" y="71"/>
                  </a:lnTo>
                  <a:lnTo>
                    <a:pt x="101" y="61"/>
                  </a:lnTo>
                  <a:lnTo>
                    <a:pt x="103" y="52"/>
                  </a:lnTo>
                  <a:lnTo>
                    <a:pt x="51"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5" name="Freeform 851"/>
            <p:cNvSpPr>
              <a:spLocks/>
            </p:cNvSpPr>
            <p:nvPr/>
          </p:nvSpPr>
          <p:spPr bwMode="auto">
            <a:xfrm>
              <a:off x="3346" y="2720"/>
              <a:ext cx="114" cy="111"/>
            </a:xfrm>
            <a:custGeom>
              <a:avLst/>
              <a:gdLst>
                <a:gd name="T0" fmla="*/ 125 w 104"/>
                <a:gd name="T1" fmla="*/ 59 h 102"/>
                <a:gd name="T2" fmla="*/ 125 w 104"/>
                <a:gd name="T3" fmla="*/ 59 h 102"/>
                <a:gd name="T4" fmla="*/ 122 w 104"/>
                <a:gd name="T5" fmla="*/ 49 h 102"/>
                <a:gd name="T6" fmla="*/ 119 w 104"/>
                <a:gd name="T7" fmla="*/ 36 h 102"/>
                <a:gd name="T8" fmla="*/ 114 w 104"/>
                <a:gd name="T9" fmla="*/ 26 h 102"/>
                <a:gd name="T10" fmla="*/ 105 w 104"/>
                <a:gd name="T11" fmla="*/ 17 h 102"/>
                <a:gd name="T12" fmla="*/ 96 w 104"/>
                <a:gd name="T13" fmla="*/ 11 h 102"/>
                <a:gd name="T14" fmla="*/ 86 w 104"/>
                <a:gd name="T15" fmla="*/ 5 h 102"/>
                <a:gd name="T16" fmla="*/ 75 w 104"/>
                <a:gd name="T17" fmla="*/ 0 h 102"/>
                <a:gd name="T18" fmla="*/ 62 w 104"/>
                <a:gd name="T19" fmla="*/ 0 h 102"/>
                <a:gd name="T20" fmla="*/ 62 w 104"/>
                <a:gd name="T21" fmla="*/ 0 h 102"/>
                <a:gd name="T22" fmla="*/ 49 w 104"/>
                <a:gd name="T23" fmla="*/ 0 h 102"/>
                <a:gd name="T24" fmla="*/ 38 w 104"/>
                <a:gd name="T25" fmla="*/ 5 h 102"/>
                <a:gd name="T26" fmla="*/ 29 w 104"/>
                <a:gd name="T27" fmla="*/ 11 h 102"/>
                <a:gd name="T28" fmla="*/ 18 w 104"/>
                <a:gd name="T29" fmla="*/ 17 h 102"/>
                <a:gd name="T30" fmla="*/ 11 w 104"/>
                <a:gd name="T31" fmla="*/ 26 h 102"/>
                <a:gd name="T32" fmla="*/ 4 w 104"/>
                <a:gd name="T33" fmla="*/ 36 h 102"/>
                <a:gd name="T34" fmla="*/ 2 w 104"/>
                <a:gd name="T35" fmla="*/ 49 h 102"/>
                <a:gd name="T36" fmla="*/ 0 w 104"/>
                <a:gd name="T37" fmla="*/ 59 h 102"/>
                <a:gd name="T38" fmla="*/ 0 w 104"/>
                <a:gd name="T39" fmla="*/ 59 h 102"/>
                <a:gd name="T40" fmla="*/ 2 w 104"/>
                <a:gd name="T41" fmla="*/ 72 h 102"/>
                <a:gd name="T42" fmla="*/ 4 w 104"/>
                <a:gd name="T43" fmla="*/ 84 h 102"/>
                <a:gd name="T44" fmla="*/ 11 w 104"/>
                <a:gd name="T45" fmla="*/ 95 h 102"/>
                <a:gd name="T46" fmla="*/ 18 w 104"/>
                <a:gd name="T47" fmla="*/ 103 h 102"/>
                <a:gd name="T48" fmla="*/ 29 w 104"/>
                <a:gd name="T49" fmla="*/ 110 h 102"/>
                <a:gd name="T50" fmla="*/ 38 w 104"/>
                <a:gd name="T51" fmla="*/ 115 h 102"/>
                <a:gd name="T52" fmla="*/ 49 w 104"/>
                <a:gd name="T53" fmla="*/ 119 h 102"/>
                <a:gd name="T54" fmla="*/ 62 w 104"/>
                <a:gd name="T55" fmla="*/ 121 h 102"/>
                <a:gd name="T56" fmla="*/ 62 w 104"/>
                <a:gd name="T57" fmla="*/ 121 h 102"/>
                <a:gd name="T58" fmla="*/ 75 w 104"/>
                <a:gd name="T59" fmla="*/ 119 h 102"/>
                <a:gd name="T60" fmla="*/ 86 w 104"/>
                <a:gd name="T61" fmla="*/ 115 h 102"/>
                <a:gd name="T62" fmla="*/ 96 w 104"/>
                <a:gd name="T63" fmla="*/ 110 h 102"/>
                <a:gd name="T64" fmla="*/ 105 w 104"/>
                <a:gd name="T65" fmla="*/ 103 h 102"/>
                <a:gd name="T66" fmla="*/ 114 w 104"/>
                <a:gd name="T67" fmla="*/ 95 h 102"/>
                <a:gd name="T68" fmla="*/ 119 w 104"/>
                <a:gd name="T69" fmla="*/ 84 h 102"/>
                <a:gd name="T70" fmla="*/ 122 w 104"/>
                <a:gd name="T71" fmla="*/ 72 h 102"/>
                <a:gd name="T72" fmla="*/ 125 w 104"/>
                <a:gd name="T73" fmla="*/ 59 h 102"/>
                <a:gd name="T74" fmla="*/ 62 w 104"/>
                <a:gd name="T75" fmla="*/ 59 h 102"/>
                <a:gd name="T76" fmla="*/ 125 w 104"/>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5"/>
                  </a:lnTo>
                  <a:lnTo>
                    <a:pt x="62" y="0"/>
                  </a:lnTo>
                  <a:lnTo>
                    <a:pt x="52" y="0"/>
                  </a:lnTo>
                  <a:lnTo>
                    <a:pt x="41" y="0"/>
                  </a:lnTo>
                  <a:lnTo>
                    <a:pt x="32" y="5"/>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0"/>
                  </a:lnTo>
                  <a:lnTo>
                    <a:pt x="52" y="102"/>
                  </a:lnTo>
                  <a:lnTo>
                    <a:pt x="62" y="100"/>
                  </a:lnTo>
                  <a:lnTo>
                    <a:pt x="71" y="97"/>
                  </a:lnTo>
                  <a:lnTo>
                    <a:pt x="80" y="93"/>
                  </a:lnTo>
                  <a:lnTo>
                    <a:pt x="88" y="87"/>
                  </a:lnTo>
                  <a:lnTo>
                    <a:pt x="95" y="80"/>
                  </a:lnTo>
                  <a:lnTo>
                    <a:pt x="99" y="71"/>
                  </a:lnTo>
                  <a:lnTo>
                    <a:pt x="101" y="61"/>
                  </a:lnTo>
                  <a:lnTo>
                    <a:pt x="104" y="50"/>
                  </a:lnTo>
                  <a:lnTo>
                    <a:pt x="52" y="50"/>
                  </a:lnTo>
                  <a:lnTo>
                    <a:pt x="104" y="5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6" name="Freeform 852"/>
            <p:cNvSpPr>
              <a:spLocks/>
            </p:cNvSpPr>
            <p:nvPr/>
          </p:nvSpPr>
          <p:spPr bwMode="auto">
            <a:xfrm>
              <a:off x="3346" y="2720"/>
              <a:ext cx="114" cy="111"/>
            </a:xfrm>
            <a:custGeom>
              <a:avLst/>
              <a:gdLst>
                <a:gd name="T0" fmla="*/ 125 w 104"/>
                <a:gd name="T1" fmla="*/ 59 h 102"/>
                <a:gd name="T2" fmla="*/ 125 w 104"/>
                <a:gd name="T3" fmla="*/ 59 h 102"/>
                <a:gd name="T4" fmla="*/ 122 w 104"/>
                <a:gd name="T5" fmla="*/ 49 h 102"/>
                <a:gd name="T6" fmla="*/ 119 w 104"/>
                <a:gd name="T7" fmla="*/ 36 h 102"/>
                <a:gd name="T8" fmla="*/ 114 w 104"/>
                <a:gd name="T9" fmla="*/ 26 h 102"/>
                <a:gd name="T10" fmla="*/ 105 w 104"/>
                <a:gd name="T11" fmla="*/ 17 h 102"/>
                <a:gd name="T12" fmla="*/ 96 w 104"/>
                <a:gd name="T13" fmla="*/ 11 h 102"/>
                <a:gd name="T14" fmla="*/ 86 w 104"/>
                <a:gd name="T15" fmla="*/ 5 h 102"/>
                <a:gd name="T16" fmla="*/ 75 w 104"/>
                <a:gd name="T17" fmla="*/ 0 h 102"/>
                <a:gd name="T18" fmla="*/ 62 w 104"/>
                <a:gd name="T19" fmla="*/ 0 h 102"/>
                <a:gd name="T20" fmla="*/ 62 w 104"/>
                <a:gd name="T21" fmla="*/ 0 h 102"/>
                <a:gd name="T22" fmla="*/ 49 w 104"/>
                <a:gd name="T23" fmla="*/ 0 h 102"/>
                <a:gd name="T24" fmla="*/ 38 w 104"/>
                <a:gd name="T25" fmla="*/ 5 h 102"/>
                <a:gd name="T26" fmla="*/ 29 w 104"/>
                <a:gd name="T27" fmla="*/ 11 h 102"/>
                <a:gd name="T28" fmla="*/ 18 w 104"/>
                <a:gd name="T29" fmla="*/ 17 h 102"/>
                <a:gd name="T30" fmla="*/ 11 w 104"/>
                <a:gd name="T31" fmla="*/ 26 h 102"/>
                <a:gd name="T32" fmla="*/ 4 w 104"/>
                <a:gd name="T33" fmla="*/ 36 h 102"/>
                <a:gd name="T34" fmla="*/ 2 w 104"/>
                <a:gd name="T35" fmla="*/ 49 h 102"/>
                <a:gd name="T36" fmla="*/ 0 w 104"/>
                <a:gd name="T37" fmla="*/ 59 h 102"/>
                <a:gd name="T38" fmla="*/ 0 w 104"/>
                <a:gd name="T39" fmla="*/ 59 h 102"/>
                <a:gd name="T40" fmla="*/ 2 w 104"/>
                <a:gd name="T41" fmla="*/ 72 h 102"/>
                <a:gd name="T42" fmla="*/ 4 w 104"/>
                <a:gd name="T43" fmla="*/ 84 h 102"/>
                <a:gd name="T44" fmla="*/ 11 w 104"/>
                <a:gd name="T45" fmla="*/ 95 h 102"/>
                <a:gd name="T46" fmla="*/ 18 w 104"/>
                <a:gd name="T47" fmla="*/ 103 h 102"/>
                <a:gd name="T48" fmla="*/ 29 w 104"/>
                <a:gd name="T49" fmla="*/ 110 h 102"/>
                <a:gd name="T50" fmla="*/ 38 w 104"/>
                <a:gd name="T51" fmla="*/ 115 h 102"/>
                <a:gd name="T52" fmla="*/ 49 w 104"/>
                <a:gd name="T53" fmla="*/ 119 h 102"/>
                <a:gd name="T54" fmla="*/ 62 w 104"/>
                <a:gd name="T55" fmla="*/ 121 h 102"/>
                <a:gd name="T56" fmla="*/ 62 w 104"/>
                <a:gd name="T57" fmla="*/ 121 h 102"/>
                <a:gd name="T58" fmla="*/ 75 w 104"/>
                <a:gd name="T59" fmla="*/ 119 h 102"/>
                <a:gd name="T60" fmla="*/ 86 w 104"/>
                <a:gd name="T61" fmla="*/ 115 h 102"/>
                <a:gd name="T62" fmla="*/ 96 w 104"/>
                <a:gd name="T63" fmla="*/ 110 h 102"/>
                <a:gd name="T64" fmla="*/ 105 w 104"/>
                <a:gd name="T65" fmla="*/ 103 h 102"/>
                <a:gd name="T66" fmla="*/ 114 w 104"/>
                <a:gd name="T67" fmla="*/ 95 h 102"/>
                <a:gd name="T68" fmla="*/ 119 w 104"/>
                <a:gd name="T69" fmla="*/ 84 h 102"/>
                <a:gd name="T70" fmla="*/ 122 w 104"/>
                <a:gd name="T71" fmla="*/ 72 h 102"/>
                <a:gd name="T72" fmla="*/ 125 w 104"/>
                <a:gd name="T73" fmla="*/ 59 h 102"/>
                <a:gd name="T74" fmla="*/ 62 w 104"/>
                <a:gd name="T75" fmla="*/ 59 h 102"/>
                <a:gd name="T76" fmla="*/ 125 w 104"/>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5"/>
                  </a:lnTo>
                  <a:lnTo>
                    <a:pt x="62" y="0"/>
                  </a:lnTo>
                  <a:lnTo>
                    <a:pt x="52" y="0"/>
                  </a:lnTo>
                  <a:lnTo>
                    <a:pt x="41" y="0"/>
                  </a:lnTo>
                  <a:lnTo>
                    <a:pt x="32" y="5"/>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0"/>
                  </a:lnTo>
                  <a:lnTo>
                    <a:pt x="52" y="102"/>
                  </a:lnTo>
                  <a:lnTo>
                    <a:pt x="62" y="100"/>
                  </a:lnTo>
                  <a:lnTo>
                    <a:pt x="71" y="97"/>
                  </a:lnTo>
                  <a:lnTo>
                    <a:pt x="80" y="93"/>
                  </a:lnTo>
                  <a:lnTo>
                    <a:pt x="88" y="87"/>
                  </a:lnTo>
                  <a:lnTo>
                    <a:pt x="95" y="80"/>
                  </a:lnTo>
                  <a:lnTo>
                    <a:pt x="99" y="71"/>
                  </a:lnTo>
                  <a:lnTo>
                    <a:pt x="101" y="61"/>
                  </a:lnTo>
                  <a:lnTo>
                    <a:pt x="104" y="50"/>
                  </a:lnTo>
                  <a:lnTo>
                    <a:pt x="52" y="50"/>
                  </a:lnTo>
                  <a:lnTo>
                    <a:pt x="10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7" name="Freeform 853"/>
            <p:cNvSpPr>
              <a:spLocks/>
            </p:cNvSpPr>
            <p:nvPr/>
          </p:nvSpPr>
          <p:spPr bwMode="auto">
            <a:xfrm>
              <a:off x="3528" y="2817"/>
              <a:ext cx="111" cy="110"/>
            </a:xfrm>
            <a:custGeom>
              <a:avLst/>
              <a:gdLst>
                <a:gd name="T0" fmla="*/ 121 w 102"/>
                <a:gd name="T1" fmla="*/ 58 h 101"/>
                <a:gd name="T2" fmla="*/ 121 w 102"/>
                <a:gd name="T3" fmla="*/ 58 h 101"/>
                <a:gd name="T4" fmla="*/ 121 w 102"/>
                <a:gd name="T5" fmla="*/ 46 h 101"/>
                <a:gd name="T6" fmla="*/ 118 w 102"/>
                <a:gd name="T7" fmla="*/ 36 h 101"/>
                <a:gd name="T8" fmla="*/ 110 w 102"/>
                <a:gd name="T9" fmla="*/ 25 h 101"/>
                <a:gd name="T10" fmla="*/ 106 w 102"/>
                <a:gd name="T11" fmla="*/ 15 h 101"/>
                <a:gd name="T12" fmla="*/ 95 w 102"/>
                <a:gd name="T13" fmla="*/ 10 h 101"/>
                <a:gd name="T14" fmla="*/ 84 w 102"/>
                <a:gd name="T15" fmla="*/ 2 h 101"/>
                <a:gd name="T16" fmla="*/ 75 w 102"/>
                <a:gd name="T17" fmla="*/ 0 h 101"/>
                <a:gd name="T18" fmla="*/ 62 w 102"/>
                <a:gd name="T19" fmla="*/ 0 h 101"/>
                <a:gd name="T20" fmla="*/ 62 w 102"/>
                <a:gd name="T21" fmla="*/ 0 h 101"/>
                <a:gd name="T22" fmla="*/ 49 w 102"/>
                <a:gd name="T23" fmla="*/ 0 h 101"/>
                <a:gd name="T24" fmla="*/ 38 w 102"/>
                <a:gd name="T25" fmla="*/ 2 h 101"/>
                <a:gd name="T26" fmla="*/ 28 w 102"/>
                <a:gd name="T27" fmla="*/ 10 h 101"/>
                <a:gd name="T28" fmla="*/ 17 w 102"/>
                <a:gd name="T29" fmla="*/ 15 h 101"/>
                <a:gd name="T30" fmla="*/ 11 w 102"/>
                <a:gd name="T31" fmla="*/ 25 h 101"/>
                <a:gd name="T32" fmla="*/ 4 w 102"/>
                <a:gd name="T33" fmla="*/ 36 h 101"/>
                <a:gd name="T34" fmla="*/ 2 w 102"/>
                <a:gd name="T35" fmla="*/ 46 h 101"/>
                <a:gd name="T36" fmla="*/ 0 w 102"/>
                <a:gd name="T37" fmla="*/ 58 h 101"/>
                <a:gd name="T38" fmla="*/ 0 w 102"/>
                <a:gd name="T39" fmla="*/ 58 h 101"/>
                <a:gd name="T40" fmla="*/ 2 w 102"/>
                <a:gd name="T41" fmla="*/ 71 h 101"/>
                <a:gd name="T42" fmla="*/ 4 w 102"/>
                <a:gd name="T43" fmla="*/ 82 h 101"/>
                <a:gd name="T44" fmla="*/ 11 w 102"/>
                <a:gd name="T45" fmla="*/ 91 h 101"/>
                <a:gd name="T46" fmla="*/ 17 w 102"/>
                <a:gd name="T47" fmla="*/ 102 h 101"/>
                <a:gd name="T48" fmla="*/ 28 w 102"/>
                <a:gd name="T49" fmla="*/ 110 h 101"/>
                <a:gd name="T50" fmla="*/ 38 w 102"/>
                <a:gd name="T51" fmla="*/ 115 h 101"/>
                <a:gd name="T52" fmla="*/ 49 w 102"/>
                <a:gd name="T53" fmla="*/ 118 h 101"/>
                <a:gd name="T54" fmla="*/ 62 w 102"/>
                <a:gd name="T55" fmla="*/ 120 h 101"/>
                <a:gd name="T56" fmla="*/ 62 w 102"/>
                <a:gd name="T57" fmla="*/ 120 h 101"/>
                <a:gd name="T58" fmla="*/ 75 w 102"/>
                <a:gd name="T59" fmla="*/ 118 h 101"/>
                <a:gd name="T60" fmla="*/ 84 w 102"/>
                <a:gd name="T61" fmla="*/ 115 h 101"/>
                <a:gd name="T62" fmla="*/ 95 w 102"/>
                <a:gd name="T63" fmla="*/ 110 h 101"/>
                <a:gd name="T64" fmla="*/ 106 w 102"/>
                <a:gd name="T65" fmla="*/ 102 h 101"/>
                <a:gd name="T66" fmla="*/ 110 w 102"/>
                <a:gd name="T67" fmla="*/ 91 h 101"/>
                <a:gd name="T68" fmla="*/ 118 w 102"/>
                <a:gd name="T69" fmla="*/ 82 h 101"/>
                <a:gd name="T70" fmla="*/ 121 w 102"/>
                <a:gd name="T71" fmla="*/ 71 h 101"/>
                <a:gd name="T72" fmla="*/ 121 w 102"/>
                <a:gd name="T73" fmla="*/ 58 h 101"/>
                <a:gd name="T74" fmla="*/ 62 w 102"/>
                <a:gd name="T75" fmla="*/ 58 h 101"/>
                <a:gd name="T76" fmla="*/ 121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39"/>
                  </a:lnTo>
                  <a:lnTo>
                    <a:pt x="99" y="30"/>
                  </a:lnTo>
                  <a:lnTo>
                    <a:pt x="93" y="21"/>
                  </a:lnTo>
                  <a:lnTo>
                    <a:pt x="89" y="13"/>
                  </a:lnTo>
                  <a:lnTo>
                    <a:pt x="80" y="8"/>
                  </a:lnTo>
                  <a:lnTo>
                    <a:pt x="71" y="2"/>
                  </a:lnTo>
                  <a:lnTo>
                    <a:pt x="63" y="0"/>
                  </a:lnTo>
                  <a:lnTo>
                    <a:pt x="52" y="0"/>
                  </a:lnTo>
                  <a:lnTo>
                    <a:pt x="41" y="0"/>
                  </a:lnTo>
                  <a:lnTo>
                    <a:pt x="32" y="2"/>
                  </a:lnTo>
                  <a:lnTo>
                    <a:pt x="24" y="8"/>
                  </a:lnTo>
                  <a:lnTo>
                    <a:pt x="15" y="13"/>
                  </a:lnTo>
                  <a:lnTo>
                    <a:pt x="9" y="21"/>
                  </a:lnTo>
                  <a:lnTo>
                    <a:pt x="4" y="30"/>
                  </a:lnTo>
                  <a:lnTo>
                    <a:pt x="2" y="39"/>
                  </a:lnTo>
                  <a:lnTo>
                    <a:pt x="0" y="49"/>
                  </a:lnTo>
                  <a:lnTo>
                    <a:pt x="2" y="60"/>
                  </a:lnTo>
                  <a:lnTo>
                    <a:pt x="4" y="69"/>
                  </a:lnTo>
                  <a:lnTo>
                    <a:pt x="9" y="77"/>
                  </a:lnTo>
                  <a:lnTo>
                    <a:pt x="15" y="86"/>
                  </a:lnTo>
                  <a:lnTo>
                    <a:pt x="24" y="93"/>
                  </a:lnTo>
                  <a:lnTo>
                    <a:pt x="32" y="97"/>
                  </a:lnTo>
                  <a:lnTo>
                    <a:pt x="41" y="99"/>
                  </a:lnTo>
                  <a:lnTo>
                    <a:pt x="52" y="101"/>
                  </a:lnTo>
                  <a:lnTo>
                    <a:pt x="63" y="99"/>
                  </a:lnTo>
                  <a:lnTo>
                    <a:pt x="71" y="97"/>
                  </a:lnTo>
                  <a:lnTo>
                    <a:pt x="80" y="93"/>
                  </a:lnTo>
                  <a:lnTo>
                    <a:pt x="89" y="86"/>
                  </a:lnTo>
                  <a:lnTo>
                    <a:pt x="93" y="77"/>
                  </a:lnTo>
                  <a:lnTo>
                    <a:pt x="99" y="69"/>
                  </a:lnTo>
                  <a:lnTo>
                    <a:pt x="102" y="60"/>
                  </a:lnTo>
                  <a:lnTo>
                    <a:pt x="102" y="49"/>
                  </a:lnTo>
                  <a:lnTo>
                    <a:pt x="52" y="49"/>
                  </a:lnTo>
                  <a:lnTo>
                    <a:pt x="102" y="49"/>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8" name="Freeform 854"/>
            <p:cNvSpPr>
              <a:spLocks/>
            </p:cNvSpPr>
            <p:nvPr/>
          </p:nvSpPr>
          <p:spPr bwMode="auto">
            <a:xfrm>
              <a:off x="3528" y="2817"/>
              <a:ext cx="111" cy="110"/>
            </a:xfrm>
            <a:custGeom>
              <a:avLst/>
              <a:gdLst>
                <a:gd name="T0" fmla="*/ 121 w 102"/>
                <a:gd name="T1" fmla="*/ 58 h 101"/>
                <a:gd name="T2" fmla="*/ 121 w 102"/>
                <a:gd name="T3" fmla="*/ 58 h 101"/>
                <a:gd name="T4" fmla="*/ 121 w 102"/>
                <a:gd name="T5" fmla="*/ 46 h 101"/>
                <a:gd name="T6" fmla="*/ 118 w 102"/>
                <a:gd name="T7" fmla="*/ 36 h 101"/>
                <a:gd name="T8" fmla="*/ 110 w 102"/>
                <a:gd name="T9" fmla="*/ 25 h 101"/>
                <a:gd name="T10" fmla="*/ 106 w 102"/>
                <a:gd name="T11" fmla="*/ 15 h 101"/>
                <a:gd name="T12" fmla="*/ 95 w 102"/>
                <a:gd name="T13" fmla="*/ 10 h 101"/>
                <a:gd name="T14" fmla="*/ 84 w 102"/>
                <a:gd name="T15" fmla="*/ 2 h 101"/>
                <a:gd name="T16" fmla="*/ 75 w 102"/>
                <a:gd name="T17" fmla="*/ 0 h 101"/>
                <a:gd name="T18" fmla="*/ 62 w 102"/>
                <a:gd name="T19" fmla="*/ 0 h 101"/>
                <a:gd name="T20" fmla="*/ 62 w 102"/>
                <a:gd name="T21" fmla="*/ 0 h 101"/>
                <a:gd name="T22" fmla="*/ 49 w 102"/>
                <a:gd name="T23" fmla="*/ 0 h 101"/>
                <a:gd name="T24" fmla="*/ 38 w 102"/>
                <a:gd name="T25" fmla="*/ 2 h 101"/>
                <a:gd name="T26" fmla="*/ 28 w 102"/>
                <a:gd name="T27" fmla="*/ 10 h 101"/>
                <a:gd name="T28" fmla="*/ 17 w 102"/>
                <a:gd name="T29" fmla="*/ 15 h 101"/>
                <a:gd name="T30" fmla="*/ 11 w 102"/>
                <a:gd name="T31" fmla="*/ 25 h 101"/>
                <a:gd name="T32" fmla="*/ 4 w 102"/>
                <a:gd name="T33" fmla="*/ 36 h 101"/>
                <a:gd name="T34" fmla="*/ 2 w 102"/>
                <a:gd name="T35" fmla="*/ 46 h 101"/>
                <a:gd name="T36" fmla="*/ 0 w 102"/>
                <a:gd name="T37" fmla="*/ 58 h 101"/>
                <a:gd name="T38" fmla="*/ 0 w 102"/>
                <a:gd name="T39" fmla="*/ 58 h 101"/>
                <a:gd name="T40" fmla="*/ 2 w 102"/>
                <a:gd name="T41" fmla="*/ 71 h 101"/>
                <a:gd name="T42" fmla="*/ 4 w 102"/>
                <a:gd name="T43" fmla="*/ 82 h 101"/>
                <a:gd name="T44" fmla="*/ 11 w 102"/>
                <a:gd name="T45" fmla="*/ 91 h 101"/>
                <a:gd name="T46" fmla="*/ 17 w 102"/>
                <a:gd name="T47" fmla="*/ 102 h 101"/>
                <a:gd name="T48" fmla="*/ 28 w 102"/>
                <a:gd name="T49" fmla="*/ 110 h 101"/>
                <a:gd name="T50" fmla="*/ 38 w 102"/>
                <a:gd name="T51" fmla="*/ 115 h 101"/>
                <a:gd name="T52" fmla="*/ 49 w 102"/>
                <a:gd name="T53" fmla="*/ 118 h 101"/>
                <a:gd name="T54" fmla="*/ 62 w 102"/>
                <a:gd name="T55" fmla="*/ 120 h 101"/>
                <a:gd name="T56" fmla="*/ 62 w 102"/>
                <a:gd name="T57" fmla="*/ 120 h 101"/>
                <a:gd name="T58" fmla="*/ 75 w 102"/>
                <a:gd name="T59" fmla="*/ 118 h 101"/>
                <a:gd name="T60" fmla="*/ 84 w 102"/>
                <a:gd name="T61" fmla="*/ 115 h 101"/>
                <a:gd name="T62" fmla="*/ 95 w 102"/>
                <a:gd name="T63" fmla="*/ 110 h 101"/>
                <a:gd name="T64" fmla="*/ 106 w 102"/>
                <a:gd name="T65" fmla="*/ 102 h 101"/>
                <a:gd name="T66" fmla="*/ 110 w 102"/>
                <a:gd name="T67" fmla="*/ 91 h 101"/>
                <a:gd name="T68" fmla="*/ 118 w 102"/>
                <a:gd name="T69" fmla="*/ 82 h 101"/>
                <a:gd name="T70" fmla="*/ 121 w 102"/>
                <a:gd name="T71" fmla="*/ 71 h 101"/>
                <a:gd name="T72" fmla="*/ 121 w 102"/>
                <a:gd name="T73" fmla="*/ 58 h 101"/>
                <a:gd name="T74" fmla="*/ 62 w 102"/>
                <a:gd name="T75" fmla="*/ 58 h 101"/>
                <a:gd name="T76" fmla="*/ 121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39"/>
                  </a:lnTo>
                  <a:lnTo>
                    <a:pt x="99" y="30"/>
                  </a:lnTo>
                  <a:lnTo>
                    <a:pt x="93" y="21"/>
                  </a:lnTo>
                  <a:lnTo>
                    <a:pt x="89" y="13"/>
                  </a:lnTo>
                  <a:lnTo>
                    <a:pt x="80" y="8"/>
                  </a:lnTo>
                  <a:lnTo>
                    <a:pt x="71" y="2"/>
                  </a:lnTo>
                  <a:lnTo>
                    <a:pt x="63" y="0"/>
                  </a:lnTo>
                  <a:lnTo>
                    <a:pt x="52" y="0"/>
                  </a:lnTo>
                  <a:lnTo>
                    <a:pt x="41" y="0"/>
                  </a:lnTo>
                  <a:lnTo>
                    <a:pt x="32" y="2"/>
                  </a:lnTo>
                  <a:lnTo>
                    <a:pt x="24" y="8"/>
                  </a:lnTo>
                  <a:lnTo>
                    <a:pt x="15" y="13"/>
                  </a:lnTo>
                  <a:lnTo>
                    <a:pt x="9" y="21"/>
                  </a:lnTo>
                  <a:lnTo>
                    <a:pt x="4" y="30"/>
                  </a:lnTo>
                  <a:lnTo>
                    <a:pt x="2" y="39"/>
                  </a:lnTo>
                  <a:lnTo>
                    <a:pt x="0" y="49"/>
                  </a:lnTo>
                  <a:lnTo>
                    <a:pt x="2" y="60"/>
                  </a:lnTo>
                  <a:lnTo>
                    <a:pt x="4" y="69"/>
                  </a:lnTo>
                  <a:lnTo>
                    <a:pt x="9" y="77"/>
                  </a:lnTo>
                  <a:lnTo>
                    <a:pt x="15" y="86"/>
                  </a:lnTo>
                  <a:lnTo>
                    <a:pt x="24" y="93"/>
                  </a:lnTo>
                  <a:lnTo>
                    <a:pt x="32" y="97"/>
                  </a:lnTo>
                  <a:lnTo>
                    <a:pt x="41" y="99"/>
                  </a:lnTo>
                  <a:lnTo>
                    <a:pt x="52" y="101"/>
                  </a:lnTo>
                  <a:lnTo>
                    <a:pt x="63" y="99"/>
                  </a:lnTo>
                  <a:lnTo>
                    <a:pt x="71" y="97"/>
                  </a:lnTo>
                  <a:lnTo>
                    <a:pt x="80" y="93"/>
                  </a:lnTo>
                  <a:lnTo>
                    <a:pt x="89" y="86"/>
                  </a:lnTo>
                  <a:lnTo>
                    <a:pt x="93" y="77"/>
                  </a:lnTo>
                  <a:lnTo>
                    <a:pt x="99" y="69"/>
                  </a:lnTo>
                  <a:lnTo>
                    <a:pt x="102" y="60"/>
                  </a:lnTo>
                  <a:lnTo>
                    <a:pt x="102" y="49"/>
                  </a:lnTo>
                  <a:lnTo>
                    <a:pt x="52"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9" name="Freeform 855"/>
            <p:cNvSpPr>
              <a:spLocks/>
            </p:cNvSpPr>
            <p:nvPr/>
          </p:nvSpPr>
          <p:spPr bwMode="auto">
            <a:xfrm>
              <a:off x="1283" y="3341"/>
              <a:ext cx="112" cy="113"/>
            </a:xfrm>
            <a:custGeom>
              <a:avLst/>
              <a:gdLst>
                <a:gd name="T0" fmla="*/ 123 w 102"/>
                <a:gd name="T1" fmla="*/ 61 h 104"/>
                <a:gd name="T2" fmla="*/ 123 w 102"/>
                <a:gd name="T3" fmla="*/ 61 h 104"/>
                <a:gd name="T4" fmla="*/ 123 w 102"/>
                <a:gd name="T5" fmla="*/ 49 h 104"/>
                <a:gd name="T6" fmla="*/ 119 w 102"/>
                <a:gd name="T7" fmla="*/ 38 h 104"/>
                <a:gd name="T8" fmla="*/ 112 w 102"/>
                <a:gd name="T9" fmla="*/ 28 h 104"/>
                <a:gd name="T10" fmla="*/ 105 w 102"/>
                <a:gd name="T11" fmla="*/ 17 h 104"/>
                <a:gd name="T12" fmla="*/ 97 w 102"/>
                <a:gd name="T13" fmla="*/ 11 h 104"/>
                <a:gd name="T14" fmla="*/ 87 w 102"/>
                <a:gd name="T15" fmla="*/ 4 h 104"/>
                <a:gd name="T16" fmla="*/ 74 w 102"/>
                <a:gd name="T17" fmla="*/ 2 h 104"/>
                <a:gd name="T18" fmla="*/ 60 w 102"/>
                <a:gd name="T19" fmla="*/ 0 h 104"/>
                <a:gd name="T20" fmla="*/ 60 w 102"/>
                <a:gd name="T21" fmla="*/ 0 h 104"/>
                <a:gd name="T22" fmla="*/ 49 w 102"/>
                <a:gd name="T23" fmla="*/ 2 h 104"/>
                <a:gd name="T24" fmla="*/ 37 w 102"/>
                <a:gd name="T25" fmla="*/ 4 h 104"/>
                <a:gd name="T26" fmla="*/ 26 w 102"/>
                <a:gd name="T27" fmla="*/ 11 h 104"/>
                <a:gd name="T28" fmla="*/ 20 w 102"/>
                <a:gd name="T29" fmla="*/ 17 h 104"/>
                <a:gd name="T30" fmla="*/ 11 w 102"/>
                <a:gd name="T31" fmla="*/ 28 h 104"/>
                <a:gd name="T32" fmla="*/ 5 w 102"/>
                <a:gd name="T33" fmla="*/ 38 h 104"/>
                <a:gd name="T34" fmla="*/ 0 w 102"/>
                <a:gd name="T35" fmla="*/ 49 h 104"/>
                <a:gd name="T36" fmla="*/ 0 w 102"/>
                <a:gd name="T37" fmla="*/ 61 h 104"/>
                <a:gd name="T38" fmla="*/ 0 w 102"/>
                <a:gd name="T39" fmla="*/ 61 h 104"/>
                <a:gd name="T40" fmla="*/ 0 w 102"/>
                <a:gd name="T41" fmla="*/ 74 h 104"/>
                <a:gd name="T42" fmla="*/ 5 w 102"/>
                <a:gd name="T43" fmla="*/ 84 h 104"/>
                <a:gd name="T44" fmla="*/ 11 w 102"/>
                <a:gd name="T45" fmla="*/ 95 h 104"/>
                <a:gd name="T46" fmla="*/ 20 w 102"/>
                <a:gd name="T47" fmla="*/ 104 h 104"/>
                <a:gd name="T48" fmla="*/ 26 w 102"/>
                <a:gd name="T49" fmla="*/ 112 h 104"/>
                <a:gd name="T50" fmla="*/ 37 w 102"/>
                <a:gd name="T51" fmla="*/ 117 h 104"/>
                <a:gd name="T52" fmla="*/ 49 w 102"/>
                <a:gd name="T53" fmla="*/ 120 h 104"/>
                <a:gd name="T54" fmla="*/ 60 w 102"/>
                <a:gd name="T55" fmla="*/ 123 h 104"/>
                <a:gd name="T56" fmla="*/ 60 w 102"/>
                <a:gd name="T57" fmla="*/ 123 h 104"/>
                <a:gd name="T58" fmla="*/ 74 w 102"/>
                <a:gd name="T59" fmla="*/ 120 h 104"/>
                <a:gd name="T60" fmla="*/ 87 w 102"/>
                <a:gd name="T61" fmla="*/ 117 h 104"/>
                <a:gd name="T62" fmla="*/ 97 w 102"/>
                <a:gd name="T63" fmla="*/ 112 h 104"/>
                <a:gd name="T64" fmla="*/ 105 w 102"/>
                <a:gd name="T65" fmla="*/ 104 h 104"/>
                <a:gd name="T66" fmla="*/ 112 w 102"/>
                <a:gd name="T67" fmla="*/ 95 h 104"/>
                <a:gd name="T68" fmla="*/ 119 w 102"/>
                <a:gd name="T69" fmla="*/ 84 h 104"/>
                <a:gd name="T70" fmla="*/ 123 w 102"/>
                <a:gd name="T71" fmla="*/ 74 h 104"/>
                <a:gd name="T72" fmla="*/ 123 w 102"/>
                <a:gd name="T73" fmla="*/ 61 h 104"/>
                <a:gd name="T74" fmla="*/ 60 w 102"/>
                <a:gd name="T75" fmla="*/ 61 h 104"/>
                <a:gd name="T76" fmla="*/ 123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8" y="32"/>
                  </a:lnTo>
                  <a:lnTo>
                    <a:pt x="93" y="24"/>
                  </a:lnTo>
                  <a:lnTo>
                    <a:pt x="87" y="15"/>
                  </a:lnTo>
                  <a:lnTo>
                    <a:pt x="80" y="9"/>
                  </a:lnTo>
                  <a:lnTo>
                    <a:pt x="72" y="4"/>
                  </a:lnTo>
                  <a:lnTo>
                    <a:pt x="61" y="2"/>
                  </a:lnTo>
                  <a:lnTo>
                    <a:pt x="50" y="0"/>
                  </a:lnTo>
                  <a:lnTo>
                    <a:pt x="41" y="2"/>
                  </a:lnTo>
                  <a:lnTo>
                    <a:pt x="31" y="4"/>
                  </a:lnTo>
                  <a:lnTo>
                    <a:pt x="22" y="9"/>
                  </a:lnTo>
                  <a:lnTo>
                    <a:pt x="16" y="15"/>
                  </a:lnTo>
                  <a:lnTo>
                    <a:pt x="9" y="24"/>
                  </a:lnTo>
                  <a:lnTo>
                    <a:pt x="5" y="32"/>
                  </a:lnTo>
                  <a:lnTo>
                    <a:pt x="0" y="41"/>
                  </a:lnTo>
                  <a:lnTo>
                    <a:pt x="0" y="52"/>
                  </a:lnTo>
                  <a:lnTo>
                    <a:pt x="0" y="63"/>
                  </a:lnTo>
                  <a:lnTo>
                    <a:pt x="5" y="71"/>
                  </a:lnTo>
                  <a:lnTo>
                    <a:pt x="9" y="80"/>
                  </a:lnTo>
                  <a:lnTo>
                    <a:pt x="16" y="88"/>
                  </a:lnTo>
                  <a:lnTo>
                    <a:pt x="22" y="95"/>
                  </a:lnTo>
                  <a:lnTo>
                    <a:pt x="31" y="99"/>
                  </a:lnTo>
                  <a:lnTo>
                    <a:pt x="41" y="101"/>
                  </a:lnTo>
                  <a:lnTo>
                    <a:pt x="50" y="104"/>
                  </a:lnTo>
                  <a:lnTo>
                    <a:pt x="61" y="101"/>
                  </a:lnTo>
                  <a:lnTo>
                    <a:pt x="72" y="99"/>
                  </a:lnTo>
                  <a:lnTo>
                    <a:pt x="80" y="95"/>
                  </a:lnTo>
                  <a:lnTo>
                    <a:pt x="87" y="88"/>
                  </a:lnTo>
                  <a:lnTo>
                    <a:pt x="93" y="80"/>
                  </a:lnTo>
                  <a:lnTo>
                    <a:pt x="98" y="71"/>
                  </a:lnTo>
                  <a:lnTo>
                    <a:pt x="102" y="63"/>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0" name="Freeform 856"/>
            <p:cNvSpPr>
              <a:spLocks/>
            </p:cNvSpPr>
            <p:nvPr/>
          </p:nvSpPr>
          <p:spPr bwMode="auto">
            <a:xfrm>
              <a:off x="1283" y="3341"/>
              <a:ext cx="112" cy="113"/>
            </a:xfrm>
            <a:custGeom>
              <a:avLst/>
              <a:gdLst>
                <a:gd name="T0" fmla="*/ 123 w 102"/>
                <a:gd name="T1" fmla="*/ 61 h 104"/>
                <a:gd name="T2" fmla="*/ 123 w 102"/>
                <a:gd name="T3" fmla="*/ 61 h 104"/>
                <a:gd name="T4" fmla="*/ 123 w 102"/>
                <a:gd name="T5" fmla="*/ 49 h 104"/>
                <a:gd name="T6" fmla="*/ 119 w 102"/>
                <a:gd name="T7" fmla="*/ 38 h 104"/>
                <a:gd name="T8" fmla="*/ 112 w 102"/>
                <a:gd name="T9" fmla="*/ 28 h 104"/>
                <a:gd name="T10" fmla="*/ 105 w 102"/>
                <a:gd name="T11" fmla="*/ 17 h 104"/>
                <a:gd name="T12" fmla="*/ 97 w 102"/>
                <a:gd name="T13" fmla="*/ 11 h 104"/>
                <a:gd name="T14" fmla="*/ 87 w 102"/>
                <a:gd name="T15" fmla="*/ 4 h 104"/>
                <a:gd name="T16" fmla="*/ 74 w 102"/>
                <a:gd name="T17" fmla="*/ 2 h 104"/>
                <a:gd name="T18" fmla="*/ 60 w 102"/>
                <a:gd name="T19" fmla="*/ 0 h 104"/>
                <a:gd name="T20" fmla="*/ 60 w 102"/>
                <a:gd name="T21" fmla="*/ 0 h 104"/>
                <a:gd name="T22" fmla="*/ 49 w 102"/>
                <a:gd name="T23" fmla="*/ 2 h 104"/>
                <a:gd name="T24" fmla="*/ 37 w 102"/>
                <a:gd name="T25" fmla="*/ 4 h 104"/>
                <a:gd name="T26" fmla="*/ 26 w 102"/>
                <a:gd name="T27" fmla="*/ 11 h 104"/>
                <a:gd name="T28" fmla="*/ 20 w 102"/>
                <a:gd name="T29" fmla="*/ 17 h 104"/>
                <a:gd name="T30" fmla="*/ 11 w 102"/>
                <a:gd name="T31" fmla="*/ 28 h 104"/>
                <a:gd name="T32" fmla="*/ 5 w 102"/>
                <a:gd name="T33" fmla="*/ 38 h 104"/>
                <a:gd name="T34" fmla="*/ 0 w 102"/>
                <a:gd name="T35" fmla="*/ 49 h 104"/>
                <a:gd name="T36" fmla="*/ 0 w 102"/>
                <a:gd name="T37" fmla="*/ 61 h 104"/>
                <a:gd name="T38" fmla="*/ 0 w 102"/>
                <a:gd name="T39" fmla="*/ 61 h 104"/>
                <a:gd name="T40" fmla="*/ 0 w 102"/>
                <a:gd name="T41" fmla="*/ 74 h 104"/>
                <a:gd name="T42" fmla="*/ 5 w 102"/>
                <a:gd name="T43" fmla="*/ 84 h 104"/>
                <a:gd name="T44" fmla="*/ 11 w 102"/>
                <a:gd name="T45" fmla="*/ 95 h 104"/>
                <a:gd name="T46" fmla="*/ 20 w 102"/>
                <a:gd name="T47" fmla="*/ 104 h 104"/>
                <a:gd name="T48" fmla="*/ 26 w 102"/>
                <a:gd name="T49" fmla="*/ 112 h 104"/>
                <a:gd name="T50" fmla="*/ 37 w 102"/>
                <a:gd name="T51" fmla="*/ 117 h 104"/>
                <a:gd name="T52" fmla="*/ 49 w 102"/>
                <a:gd name="T53" fmla="*/ 120 h 104"/>
                <a:gd name="T54" fmla="*/ 60 w 102"/>
                <a:gd name="T55" fmla="*/ 123 h 104"/>
                <a:gd name="T56" fmla="*/ 60 w 102"/>
                <a:gd name="T57" fmla="*/ 123 h 104"/>
                <a:gd name="T58" fmla="*/ 74 w 102"/>
                <a:gd name="T59" fmla="*/ 120 h 104"/>
                <a:gd name="T60" fmla="*/ 87 w 102"/>
                <a:gd name="T61" fmla="*/ 117 h 104"/>
                <a:gd name="T62" fmla="*/ 97 w 102"/>
                <a:gd name="T63" fmla="*/ 112 h 104"/>
                <a:gd name="T64" fmla="*/ 105 w 102"/>
                <a:gd name="T65" fmla="*/ 104 h 104"/>
                <a:gd name="T66" fmla="*/ 112 w 102"/>
                <a:gd name="T67" fmla="*/ 95 h 104"/>
                <a:gd name="T68" fmla="*/ 119 w 102"/>
                <a:gd name="T69" fmla="*/ 84 h 104"/>
                <a:gd name="T70" fmla="*/ 123 w 102"/>
                <a:gd name="T71" fmla="*/ 74 h 104"/>
                <a:gd name="T72" fmla="*/ 123 w 102"/>
                <a:gd name="T73" fmla="*/ 61 h 104"/>
                <a:gd name="T74" fmla="*/ 60 w 102"/>
                <a:gd name="T75" fmla="*/ 61 h 104"/>
                <a:gd name="T76" fmla="*/ 123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8" y="32"/>
                  </a:lnTo>
                  <a:lnTo>
                    <a:pt x="93" y="24"/>
                  </a:lnTo>
                  <a:lnTo>
                    <a:pt x="87" y="15"/>
                  </a:lnTo>
                  <a:lnTo>
                    <a:pt x="80" y="9"/>
                  </a:lnTo>
                  <a:lnTo>
                    <a:pt x="72" y="4"/>
                  </a:lnTo>
                  <a:lnTo>
                    <a:pt x="61" y="2"/>
                  </a:lnTo>
                  <a:lnTo>
                    <a:pt x="50" y="0"/>
                  </a:lnTo>
                  <a:lnTo>
                    <a:pt x="41" y="2"/>
                  </a:lnTo>
                  <a:lnTo>
                    <a:pt x="31" y="4"/>
                  </a:lnTo>
                  <a:lnTo>
                    <a:pt x="22" y="9"/>
                  </a:lnTo>
                  <a:lnTo>
                    <a:pt x="16" y="15"/>
                  </a:lnTo>
                  <a:lnTo>
                    <a:pt x="9" y="24"/>
                  </a:lnTo>
                  <a:lnTo>
                    <a:pt x="5" y="32"/>
                  </a:lnTo>
                  <a:lnTo>
                    <a:pt x="0" y="41"/>
                  </a:lnTo>
                  <a:lnTo>
                    <a:pt x="0" y="52"/>
                  </a:lnTo>
                  <a:lnTo>
                    <a:pt x="0" y="63"/>
                  </a:lnTo>
                  <a:lnTo>
                    <a:pt x="5" y="71"/>
                  </a:lnTo>
                  <a:lnTo>
                    <a:pt x="9" y="80"/>
                  </a:lnTo>
                  <a:lnTo>
                    <a:pt x="16" y="88"/>
                  </a:lnTo>
                  <a:lnTo>
                    <a:pt x="22" y="95"/>
                  </a:lnTo>
                  <a:lnTo>
                    <a:pt x="31" y="99"/>
                  </a:lnTo>
                  <a:lnTo>
                    <a:pt x="41" y="101"/>
                  </a:lnTo>
                  <a:lnTo>
                    <a:pt x="50" y="104"/>
                  </a:lnTo>
                  <a:lnTo>
                    <a:pt x="61" y="101"/>
                  </a:lnTo>
                  <a:lnTo>
                    <a:pt x="72" y="99"/>
                  </a:lnTo>
                  <a:lnTo>
                    <a:pt x="80" y="95"/>
                  </a:lnTo>
                  <a:lnTo>
                    <a:pt x="87" y="88"/>
                  </a:lnTo>
                  <a:lnTo>
                    <a:pt x="93" y="80"/>
                  </a:lnTo>
                  <a:lnTo>
                    <a:pt x="98" y="71"/>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1" name="Freeform 857"/>
            <p:cNvSpPr>
              <a:spLocks/>
            </p:cNvSpPr>
            <p:nvPr/>
          </p:nvSpPr>
          <p:spPr bwMode="auto">
            <a:xfrm>
              <a:off x="1079" y="3157"/>
              <a:ext cx="110" cy="113"/>
            </a:xfrm>
            <a:custGeom>
              <a:avLst/>
              <a:gdLst>
                <a:gd name="T0" fmla="*/ 120 w 101"/>
                <a:gd name="T1" fmla="*/ 61 h 103"/>
                <a:gd name="T2" fmla="*/ 120 w 101"/>
                <a:gd name="T3" fmla="*/ 61 h 103"/>
                <a:gd name="T4" fmla="*/ 120 w 101"/>
                <a:gd name="T5" fmla="*/ 49 h 103"/>
                <a:gd name="T6" fmla="*/ 118 w 101"/>
                <a:gd name="T7" fmla="*/ 38 h 103"/>
                <a:gd name="T8" fmla="*/ 109 w 101"/>
                <a:gd name="T9" fmla="*/ 27 h 103"/>
                <a:gd name="T10" fmla="*/ 102 w 101"/>
                <a:gd name="T11" fmla="*/ 18 h 103"/>
                <a:gd name="T12" fmla="*/ 95 w 101"/>
                <a:gd name="T13" fmla="*/ 10 h 103"/>
                <a:gd name="T14" fmla="*/ 84 w 101"/>
                <a:gd name="T15" fmla="*/ 4 h 103"/>
                <a:gd name="T16" fmla="*/ 74 w 101"/>
                <a:gd name="T17" fmla="*/ 2 h 103"/>
                <a:gd name="T18" fmla="*/ 61 w 101"/>
                <a:gd name="T19" fmla="*/ 0 h 103"/>
                <a:gd name="T20" fmla="*/ 61 w 101"/>
                <a:gd name="T21" fmla="*/ 0 h 103"/>
                <a:gd name="T22" fmla="*/ 49 w 101"/>
                <a:gd name="T23" fmla="*/ 2 h 103"/>
                <a:gd name="T24" fmla="*/ 38 w 101"/>
                <a:gd name="T25" fmla="*/ 4 h 103"/>
                <a:gd name="T26" fmla="*/ 25 w 101"/>
                <a:gd name="T27" fmla="*/ 10 h 103"/>
                <a:gd name="T28" fmla="*/ 17 w 101"/>
                <a:gd name="T29" fmla="*/ 18 h 103"/>
                <a:gd name="T30" fmla="*/ 10 w 101"/>
                <a:gd name="T31" fmla="*/ 27 h 103"/>
                <a:gd name="T32" fmla="*/ 4 w 101"/>
                <a:gd name="T33" fmla="*/ 38 h 103"/>
                <a:gd name="T34" fmla="*/ 0 w 101"/>
                <a:gd name="T35" fmla="*/ 49 h 103"/>
                <a:gd name="T36" fmla="*/ 0 w 101"/>
                <a:gd name="T37" fmla="*/ 61 h 103"/>
                <a:gd name="T38" fmla="*/ 0 w 101"/>
                <a:gd name="T39" fmla="*/ 61 h 103"/>
                <a:gd name="T40" fmla="*/ 0 w 101"/>
                <a:gd name="T41" fmla="*/ 75 h 103"/>
                <a:gd name="T42" fmla="*/ 4 w 101"/>
                <a:gd name="T43" fmla="*/ 86 h 103"/>
                <a:gd name="T44" fmla="*/ 10 w 101"/>
                <a:gd name="T45" fmla="*/ 95 h 103"/>
                <a:gd name="T46" fmla="*/ 17 w 101"/>
                <a:gd name="T47" fmla="*/ 106 h 103"/>
                <a:gd name="T48" fmla="*/ 25 w 101"/>
                <a:gd name="T49" fmla="*/ 114 h 103"/>
                <a:gd name="T50" fmla="*/ 38 w 101"/>
                <a:gd name="T51" fmla="*/ 120 h 103"/>
                <a:gd name="T52" fmla="*/ 49 w 101"/>
                <a:gd name="T53" fmla="*/ 122 h 103"/>
                <a:gd name="T54" fmla="*/ 61 w 101"/>
                <a:gd name="T55" fmla="*/ 124 h 103"/>
                <a:gd name="T56" fmla="*/ 61 w 101"/>
                <a:gd name="T57" fmla="*/ 124 h 103"/>
                <a:gd name="T58" fmla="*/ 74 w 101"/>
                <a:gd name="T59" fmla="*/ 122 h 103"/>
                <a:gd name="T60" fmla="*/ 84 w 101"/>
                <a:gd name="T61" fmla="*/ 120 h 103"/>
                <a:gd name="T62" fmla="*/ 95 w 101"/>
                <a:gd name="T63" fmla="*/ 114 h 103"/>
                <a:gd name="T64" fmla="*/ 102 w 101"/>
                <a:gd name="T65" fmla="*/ 106 h 103"/>
                <a:gd name="T66" fmla="*/ 109 w 101"/>
                <a:gd name="T67" fmla="*/ 95 h 103"/>
                <a:gd name="T68" fmla="*/ 118 w 101"/>
                <a:gd name="T69" fmla="*/ 86 h 103"/>
                <a:gd name="T70" fmla="*/ 120 w 101"/>
                <a:gd name="T71" fmla="*/ 75 h 103"/>
                <a:gd name="T72" fmla="*/ 120 w 101"/>
                <a:gd name="T73" fmla="*/ 61 h 103"/>
                <a:gd name="T74" fmla="*/ 61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9" y="32"/>
                  </a:lnTo>
                  <a:lnTo>
                    <a:pt x="92" y="23"/>
                  </a:lnTo>
                  <a:lnTo>
                    <a:pt x="86" y="15"/>
                  </a:lnTo>
                  <a:lnTo>
                    <a:pt x="80" y="8"/>
                  </a:lnTo>
                  <a:lnTo>
                    <a:pt x="71" y="4"/>
                  </a:lnTo>
                  <a:lnTo>
                    <a:pt x="62" y="2"/>
                  </a:lnTo>
                  <a:lnTo>
                    <a:pt x="51" y="0"/>
                  </a:lnTo>
                  <a:lnTo>
                    <a:pt x="41" y="2"/>
                  </a:lnTo>
                  <a:lnTo>
                    <a:pt x="32" y="4"/>
                  </a:lnTo>
                  <a:lnTo>
                    <a:pt x="21" y="8"/>
                  </a:lnTo>
                  <a:lnTo>
                    <a:pt x="15" y="15"/>
                  </a:lnTo>
                  <a:lnTo>
                    <a:pt x="8" y="23"/>
                  </a:lnTo>
                  <a:lnTo>
                    <a:pt x="4" y="32"/>
                  </a:lnTo>
                  <a:lnTo>
                    <a:pt x="0" y="41"/>
                  </a:lnTo>
                  <a:lnTo>
                    <a:pt x="0" y="51"/>
                  </a:lnTo>
                  <a:lnTo>
                    <a:pt x="0" y="62"/>
                  </a:lnTo>
                  <a:lnTo>
                    <a:pt x="4" y="71"/>
                  </a:lnTo>
                  <a:lnTo>
                    <a:pt x="8" y="79"/>
                  </a:lnTo>
                  <a:lnTo>
                    <a:pt x="15" y="88"/>
                  </a:lnTo>
                  <a:lnTo>
                    <a:pt x="21" y="95"/>
                  </a:lnTo>
                  <a:lnTo>
                    <a:pt x="32" y="99"/>
                  </a:lnTo>
                  <a:lnTo>
                    <a:pt x="41" y="101"/>
                  </a:lnTo>
                  <a:lnTo>
                    <a:pt x="51" y="103"/>
                  </a:lnTo>
                  <a:lnTo>
                    <a:pt x="62" y="101"/>
                  </a:lnTo>
                  <a:lnTo>
                    <a:pt x="71" y="99"/>
                  </a:lnTo>
                  <a:lnTo>
                    <a:pt x="80" y="95"/>
                  </a:lnTo>
                  <a:lnTo>
                    <a:pt x="86" y="88"/>
                  </a:lnTo>
                  <a:lnTo>
                    <a:pt x="92" y="79"/>
                  </a:lnTo>
                  <a:lnTo>
                    <a:pt x="99" y="71"/>
                  </a:lnTo>
                  <a:lnTo>
                    <a:pt x="101" y="62"/>
                  </a:lnTo>
                  <a:lnTo>
                    <a:pt x="101" y="51"/>
                  </a:lnTo>
                  <a:lnTo>
                    <a:pt x="51" y="51"/>
                  </a:lnTo>
                  <a:lnTo>
                    <a:pt x="101"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2" name="Freeform 858"/>
            <p:cNvSpPr>
              <a:spLocks/>
            </p:cNvSpPr>
            <p:nvPr/>
          </p:nvSpPr>
          <p:spPr bwMode="auto">
            <a:xfrm>
              <a:off x="1079" y="3157"/>
              <a:ext cx="110" cy="113"/>
            </a:xfrm>
            <a:custGeom>
              <a:avLst/>
              <a:gdLst>
                <a:gd name="T0" fmla="*/ 120 w 101"/>
                <a:gd name="T1" fmla="*/ 61 h 103"/>
                <a:gd name="T2" fmla="*/ 120 w 101"/>
                <a:gd name="T3" fmla="*/ 61 h 103"/>
                <a:gd name="T4" fmla="*/ 120 w 101"/>
                <a:gd name="T5" fmla="*/ 49 h 103"/>
                <a:gd name="T6" fmla="*/ 118 w 101"/>
                <a:gd name="T7" fmla="*/ 38 h 103"/>
                <a:gd name="T8" fmla="*/ 109 w 101"/>
                <a:gd name="T9" fmla="*/ 27 h 103"/>
                <a:gd name="T10" fmla="*/ 102 w 101"/>
                <a:gd name="T11" fmla="*/ 18 h 103"/>
                <a:gd name="T12" fmla="*/ 95 w 101"/>
                <a:gd name="T13" fmla="*/ 10 h 103"/>
                <a:gd name="T14" fmla="*/ 84 w 101"/>
                <a:gd name="T15" fmla="*/ 4 h 103"/>
                <a:gd name="T16" fmla="*/ 74 w 101"/>
                <a:gd name="T17" fmla="*/ 2 h 103"/>
                <a:gd name="T18" fmla="*/ 61 w 101"/>
                <a:gd name="T19" fmla="*/ 0 h 103"/>
                <a:gd name="T20" fmla="*/ 61 w 101"/>
                <a:gd name="T21" fmla="*/ 0 h 103"/>
                <a:gd name="T22" fmla="*/ 49 w 101"/>
                <a:gd name="T23" fmla="*/ 2 h 103"/>
                <a:gd name="T24" fmla="*/ 38 w 101"/>
                <a:gd name="T25" fmla="*/ 4 h 103"/>
                <a:gd name="T26" fmla="*/ 25 w 101"/>
                <a:gd name="T27" fmla="*/ 10 h 103"/>
                <a:gd name="T28" fmla="*/ 17 w 101"/>
                <a:gd name="T29" fmla="*/ 18 h 103"/>
                <a:gd name="T30" fmla="*/ 10 w 101"/>
                <a:gd name="T31" fmla="*/ 27 h 103"/>
                <a:gd name="T32" fmla="*/ 4 w 101"/>
                <a:gd name="T33" fmla="*/ 38 h 103"/>
                <a:gd name="T34" fmla="*/ 0 w 101"/>
                <a:gd name="T35" fmla="*/ 49 h 103"/>
                <a:gd name="T36" fmla="*/ 0 w 101"/>
                <a:gd name="T37" fmla="*/ 61 h 103"/>
                <a:gd name="T38" fmla="*/ 0 w 101"/>
                <a:gd name="T39" fmla="*/ 61 h 103"/>
                <a:gd name="T40" fmla="*/ 0 w 101"/>
                <a:gd name="T41" fmla="*/ 75 h 103"/>
                <a:gd name="T42" fmla="*/ 4 w 101"/>
                <a:gd name="T43" fmla="*/ 86 h 103"/>
                <a:gd name="T44" fmla="*/ 10 w 101"/>
                <a:gd name="T45" fmla="*/ 95 h 103"/>
                <a:gd name="T46" fmla="*/ 17 w 101"/>
                <a:gd name="T47" fmla="*/ 106 h 103"/>
                <a:gd name="T48" fmla="*/ 25 w 101"/>
                <a:gd name="T49" fmla="*/ 114 h 103"/>
                <a:gd name="T50" fmla="*/ 38 w 101"/>
                <a:gd name="T51" fmla="*/ 120 h 103"/>
                <a:gd name="T52" fmla="*/ 49 w 101"/>
                <a:gd name="T53" fmla="*/ 122 h 103"/>
                <a:gd name="T54" fmla="*/ 61 w 101"/>
                <a:gd name="T55" fmla="*/ 124 h 103"/>
                <a:gd name="T56" fmla="*/ 61 w 101"/>
                <a:gd name="T57" fmla="*/ 124 h 103"/>
                <a:gd name="T58" fmla="*/ 74 w 101"/>
                <a:gd name="T59" fmla="*/ 122 h 103"/>
                <a:gd name="T60" fmla="*/ 84 w 101"/>
                <a:gd name="T61" fmla="*/ 120 h 103"/>
                <a:gd name="T62" fmla="*/ 95 w 101"/>
                <a:gd name="T63" fmla="*/ 114 h 103"/>
                <a:gd name="T64" fmla="*/ 102 w 101"/>
                <a:gd name="T65" fmla="*/ 106 h 103"/>
                <a:gd name="T66" fmla="*/ 109 w 101"/>
                <a:gd name="T67" fmla="*/ 95 h 103"/>
                <a:gd name="T68" fmla="*/ 118 w 101"/>
                <a:gd name="T69" fmla="*/ 86 h 103"/>
                <a:gd name="T70" fmla="*/ 120 w 101"/>
                <a:gd name="T71" fmla="*/ 75 h 103"/>
                <a:gd name="T72" fmla="*/ 120 w 101"/>
                <a:gd name="T73" fmla="*/ 61 h 103"/>
                <a:gd name="T74" fmla="*/ 61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9" y="32"/>
                  </a:lnTo>
                  <a:lnTo>
                    <a:pt x="92" y="23"/>
                  </a:lnTo>
                  <a:lnTo>
                    <a:pt x="86" y="15"/>
                  </a:lnTo>
                  <a:lnTo>
                    <a:pt x="80" y="8"/>
                  </a:lnTo>
                  <a:lnTo>
                    <a:pt x="71" y="4"/>
                  </a:lnTo>
                  <a:lnTo>
                    <a:pt x="62" y="2"/>
                  </a:lnTo>
                  <a:lnTo>
                    <a:pt x="51" y="0"/>
                  </a:lnTo>
                  <a:lnTo>
                    <a:pt x="41" y="2"/>
                  </a:lnTo>
                  <a:lnTo>
                    <a:pt x="32" y="4"/>
                  </a:lnTo>
                  <a:lnTo>
                    <a:pt x="21" y="8"/>
                  </a:lnTo>
                  <a:lnTo>
                    <a:pt x="15" y="15"/>
                  </a:lnTo>
                  <a:lnTo>
                    <a:pt x="8" y="23"/>
                  </a:lnTo>
                  <a:lnTo>
                    <a:pt x="4" y="32"/>
                  </a:lnTo>
                  <a:lnTo>
                    <a:pt x="0" y="41"/>
                  </a:lnTo>
                  <a:lnTo>
                    <a:pt x="0" y="51"/>
                  </a:lnTo>
                  <a:lnTo>
                    <a:pt x="0" y="62"/>
                  </a:lnTo>
                  <a:lnTo>
                    <a:pt x="4" y="71"/>
                  </a:lnTo>
                  <a:lnTo>
                    <a:pt x="8" y="79"/>
                  </a:lnTo>
                  <a:lnTo>
                    <a:pt x="15" y="88"/>
                  </a:lnTo>
                  <a:lnTo>
                    <a:pt x="21" y="95"/>
                  </a:lnTo>
                  <a:lnTo>
                    <a:pt x="32" y="99"/>
                  </a:lnTo>
                  <a:lnTo>
                    <a:pt x="41" y="101"/>
                  </a:lnTo>
                  <a:lnTo>
                    <a:pt x="51" y="103"/>
                  </a:lnTo>
                  <a:lnTo>
                    <a:pt x="62" y="101"/>
                  </a:lnTo>
                  <a:lnTo>
                    <a:pt x="71" y="99"/>
                  </a:lnTo>
                  <a:lnTo>
                    <a:pt x="80" y="95"/>
                  </a:lnTo>
                  <a:lnTo>
                    <a:pt x="86" y="88"/>
                  </a:lnTo>
                  <a:lnTo>
                    <a:pt x="92" y="79"/>
                  </a:lnTo>
                  <a:lnTo>
                    <a:pt x="99" y="71"/>
                  </a:lnTo>
                  <a:lnTo>
                    <a:pt x="101" y="62"/>
                  </a:lnTo>
                  <a:lnTo>
                    <a:pt x="101" y="51"/>
                  </a:lnTo>
                  <a:lnTo>
                    <a:pt x="51"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3" name="Freeform 859"/>
            <p:cNvSpPr>
              <a:spLocks/>
            </p:cNvSpPr>
            <p:nvPr/>
          </p:nvSpPr>
          <p:spPr bwMode="auto">
            <a:xfrm>
              <a:off x="910" y="2942"/>
              <a:ext cx="114" cy="111"/>
            </a:xfrm>
            <a:custGeom>
              <a:avLst/>
              <a:gdLst>
                <a:gd name="T0" fmla="*/ 125 w 104"/>
                <a:gd name="T1" fmla="*/ 62 h 102"/>
                <a:gd name="T2" fmla="*/ 125 w 104"/>
                <a:gd name="T3" fmla="*/ 62 h 102"/>
                <a:gd name="T4" fmla="*/ 123 w 104"/>
                <a:gd name="T5" fmla="*/ 49 h 102"/>
                <a:gd name="T6" fmla="*/ 121 w 104"/>
                <a:gd name="T7" fmla="*/ 39 h 102"/>
                <a:gd name="T8" fmla="*/ 114 w 104"/>
                <a:gd name="T9" fmla="*/ 28 h 102"/>
                <a:gd name="T10" fmla="*/ 107 w 104"/>
                <a:gd name="T11" fmla="*/ 17 h 102"/>
                <a:gd name="T12" fmla="*/ 96 w 104"/>
                <a:gd name="T13" fmla="*/ 11 h 102"/>
                <a:gd name="T14" fmla="*/ 87 w 104"/>
                <a:gd name="T15" fmla="*/ 4 h 102"/>
                <a:gd name="T16" fmla="*/ 76 w 104"/>
                <a:gd name="T17" fmla="*/ 2 h 102"/>
                <a:gd name="T18" fmla="*/ 62 w 104"/>
                <a:gd name="T19" fmla="*/ 0 h 102"/>
                <a:gd name="T20" fmla="*/ 62 w 104"/>
                <a:gd name="T21" fmla="*/ 0 h 102"/>
                <a:gd name="T22" fmla="*/ 49 w 104"/>
                <a:gd name="T23" fmla="*/ 2 h 102"/>
                <a:gd name="T24" fmla="*/ 39 w 104"/>
                <a:gd name="T25" fmla="*/ 4 h 102"/>
                <a:gd name="T26" fmla="*/ 29 w 104"/>
                <a:gd name="T27" fmla="*/ 11 h 102"/>
                <a:gd name="T28" fmla="*/ 20 w 104"/>
                <a:gd name="T29" fmla="*/ 17 h 102"/>
                <a:gd name="T30" fmla="*/ 11 w 104"/>
                <a:gd name="T31" fmla="*/ 28 h 102"/>
                <a:gd name="T32" fmla="*/ 5 w 104"/>
                <a:gd name="T33" fmla="*/ 39 h 102"/>
                <a:gd name="T34" fmla="*/ 3 w 104"/>
                <a:gd name="T35" fmla="*/ 49 h 102"/>
                <a:gd name="T36" fmla="*/ 0 w 104"/>
                <a:gd name="T37" fmla="*/ 62 h 102"/>
                <a:gd name="T38" fmla="*/ 0 w 104"/>
                <a:gd name="T39" fmla="*/ 62 h 102"/>
                <a:gd name="T40" fmla="*/ 3 w 104"/>
                <a:gd name="T41" fmla="*/ 75 h 102"/>
                <a:gd name="T42" fmla="*/ 5 w 104"/>
                <a:gd name="T43" fmla="*/ 84 h 102"/>
                <a:gd name="T44" fmla="*/ 11 w 104"/>
                <a:gd name="T45" fmla="*/ 95 h 102"/>
                <a:gd name="T46" fmla="*/ 20 w 104"/>
                <a:gd name="T47" fmla="*/ 106 h 102"/>
                <a:gd name="T48" fmla="*/ 29 w 104"/>
                <a:gd name="T49" fmla="*/ 110 h 102"/>
                <a:gd name="T50" fmla="*/ 39 w 104"/>
                <a:gd name="T51" fmla="*/ 118 h 102"/>
                <a:gd name="T52" fmla="*/ 49 w 104"/>
                <a:gd name="T53" fmla="*/ 121 h 102"/>
                <a:gd name="T54" fmla="*/ 62 w 104"/>
                <a:gd name="T55" fmla="*/ 121 h 102"/>
                <a:gd name="T56" fmla="*/ 62 w 104"/>
                <a:gd name="T57" fmla="*/ 121 h 102"/>
                <a:gd name="T58" fmla="*/ 76 w 104"/>
                <a:gd name="T59" fmla="*/ 121 h 102"/>
                <a:gd name="T60" fmla="*/ 87 w 104"/>
                <a:gd name="T61" fmla="*/ 118 h 102"/>
                <a:gd name="T62" fmla="*/ 96 w 104"/>
                <a:gd name="T63" fmla="*/ 110 h 102"/>
                <a:gd name="T64" fmla="*/ 107 w 104"/>
                <a:gd name="T65" fmla="*/ 106 h 102"/>
                <a:gd name="T66" fmla="*/ 114 w 104"/>
                <a:gd name="T67" fmla="*/ 95 h 102"/>
                <a:gd name="T68" fmla="*/ 121 w 104"/>
                <a:gd name="T69" fmla="*/ 84 h 102"/>
                <a:gd name="T70" fmla="*/ 123 w 104"/>
                <a:gd name="T71" fmla="*/ 75 h 102"/>
                <a:gd name="T72" fmla="*/ 125 w 104"/>
                <a:gd name="T73" fmla="*/ 62 h 102"/>
                <a:gd name="T74" fmla="*/ 62 w 104"/>
                <a:gd name="T75" fmla="*/ 62 h 102"/>
                <a:gd name="T76" fmla="*/ 125 w 104"/>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2"/>
                  </a:moveTo>
                  <a:lnTo>
                    <a:pt x="104" y="52"/>
                  </a:lnTo>
                  <a:lnTo>
                    <a:pt x="102" y="41"/>
                  </a:lnTo>
                  <a:lnTo>
                    <a:pt x="100" y="33"/>
                  </a:lnTo>
                  <a:lnTo>
                    <a:pt x="95" y="24"/>
                  </a:lnTo>
                  <a:lnTo>
                    <a:pt x="89" y="15"/>
                  </a:lnTo>
                  <a:lnTo>
                    <a:pt x="80" y="9"/>
                  </a:lnTo>
                  <a:lnTo>
                    <a:pt x="72" y="4"/>
                  </a:lnTo>
                  <a:lnTo>
                    <a:pt x="63" y="2"/>
                  </a:lnTo>
                  <a:lnTo>
                    <a:pt x="52" y="0"/>
                  </a:lnTo>
                  <a:lnTo>
                    <a:pt x="41" y="2"/>
                  </a:lnTo>
                  <a:lnTo>
                    <a:pt x="33" y="4"/>
                  </a:lnTo>
                  <a:lnTo>
                    <a:pt x="24" y="9"/>
                  </a:lnTo>
                  <a:lnTo>
                    <a:pt x="16" y="15"/>
                  </a:lnTo>
                  <a:lnTo>
                    <a:pt x="9" y="24"/>
                  </a:lnTo>
                  <a:lnTo>
                    <a:pt x="5" y="33"/>
                  </a:lnTo>
                  <a:lnTo>
                    <a:pt x="3" y="41"/>
                  </a:lnTo>
                  <a:lnTo>
                    <a:pt x="0" y="52"/>
                  </a:lnTo>
                  <a:lnTo>
                    <a:pt x="3" y="63"/>
                  </a:lnTo>
                  <a:lnTo>
                    <a:pt x="5" y="71"/>
                  </a:lnTo>
                  <a:lnTo>
                    <a:pt x="9" y="80"/>
                  </a:lnTo>
                  <a:lnTo>
                    <a:pt x="16" y="89"/>
                  </a:lnTo>
                  <a:lnTo>
                    <a:pt x="24" y="93"/>
                  </a:lnTo>
                  <a:lnTo>
                    <a:pt x="33" y="99"/>
                  </a:lnTo>
                  <a:lnTo>
                    <a:pt x="41" y="102"/>
                  </a:lnTo>
                  <a:lnTo>
                    <a:pt x="52" y="102"/>
                  </a:lnTo>
                  <a:lnTo>
                    <a:pt x="63" y="102"/>
                  </a:lnTo>
                  <a:lnTo>
                    <a:pt x="72" y="99"/>
                  </a:lnTo>
                  <a:lnTo>
                    <a:pt x="80" y="93"/>
                  </a:lnTo>
                  <a:lnTo>
                    <a:pt x="89" y="89"/>
                  </a:lnTo>
                  <a:lnTo>
                    <a:pt x="95" y="80"/>
                  </a:lnTo>
                  <a:lnTo>
                    <a:pt x="100" y="71"/>
                  </a:lnTo>
                  <a:lnTo>
                    <a:pt x="102" y="63"/>
                  </a:lnTo>
                  <a:lnTo>
                    <a:pt x="104" y="52"/>
                  </a:lnTo>
                  <a:lnTo>
                    <a:pt x="52" y="52"/>
                  </a:lnTo>
                  <a:lnTo>
                    <a:pt x="104"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4" name="Freeform 860"/>
            <p:cNvSpPr>
              <a:spLocks/>
            </p:cNvSpPr>
            <p:nvPr/>
          </p:nvSpPr>
          <p:spPr bwMode="auto">
            <a:xfrm>
              <a:off x="910" y="2942"/>
              <a:ext cx="114" cy="111"/>
            </a:xfrm>
            <a:custGeom>
              <a:avLst/>
              <a:gdLst>
                <a:gd name="T0" fmla="*/ 125 w 104"/>
                <a:gd name="T1" fmla="*/ 62 h 102"/>
                <a:gd name="T2" fmla="*/ 125 w 104"/>
                <a:gd name="T3" fmla="*/ 62 h 102"/>
                <a:gd name="T4" fmla="*/ 123 w 104"/>
                <a:gd name="T5" fmla="*/ 49 h 102"/>
                <a:gd name="T6" fmla="*/ 121 w 104"/>
                <a:gd name="T7" fmla="*/ 39 h 102"/>
                <a:gd name="T8" fmla="*/ 114 w 104"/>
                <a:gd name="T9" fmla="*/ 28 h 102"/>
                <a:gd name="T10" fmla="*/ 107 w 104"/>
                <a:gd name="T11" fmla="*/ 17 h 102"/>
                <a:gd name="T12" fmla="*/ 96 w 104"/>
                <a:gd name="T13" fmla="*/ 11 h 102"/>
                <a:gd name="T14" fmla="*/ 87 w 104"/>
                <a:gd name="T15" fmla="*/ 4 h 102"/>
                <a:gd name="T16" fmla="*/ 76 w 104"/>
                <a:gd name="T17" fmla="*/ 2 h 102"/>
                <a:gd name="T18" fmla="*/ 62 w 104"/>
                <a:gd name="T19" fmla="*/ 0 h 102"/>
                <a:gd name="T20" fmla="*/ 62 w 104"/>
                <a:gd name="T21" fmla="*/ 0 h 102"/>
                <a:gd name="T22" fmla="*/ 49 w 104"/>
                <a:gd name="T23" fmla="*/ 2 h 102"/>
                <a:gd name="T24" fmla="*/ 39 w 104"/>
                <a:gd name="T25" fmla="*/ 4 h 102"/>
                <a:gd name="T26" fmla="*/ 29 w 104"/>
                <a:gd name="T27" fmla="*/ 11 h 102"/>
                <a:gd name="T28" fmla="*/ 20 w 104"/>
                <a:gd name="T29" fmla="*/ 17 h 102"/>
                <a:gd name="T30" fmla="*/ 11 w 104"/>
                <a:gd name="T31" fmla="*/ 28 h 102"/>
                <a:gd name="T32" fmla="*/ 5 w 104"/>
                <a:gd name="T33" fmla="*/ 39 h 102"/>
                <a:gd name="T34" fmla="*/ 3 w 104"/>
                <a:gd name="T35" fmla="*/ 49 h 102"/>
                <a:gd name="T36" fmla="*/ 0 w 104"/>
                <a:gd name="T37" fmla="*/ 62 h 102"/>
                <a:gd name="T38" fmla="*/ 0 w 104"/>
                <a:gd name="T39" fmla="*/ 62 h 102"/>
                <a:gd name="T40" fmla="*/ 3 w 104"/>
                <a:gd name="T41" fmla="*/ 75 h 102"/>
                <a:gd name="T42" fmla="*/ 5 w 104"/>
                <a:gd name="T43" fmla="*/ 84 h 102"/>
                <a:gd name="T44" fmla="*/ 11 w 104"/>
                <a:gd name="T45" fmla="*/ 95 h 102"/>
                <a:gd name="T46" fmla="*/ 20 w 104"/>
                <a:gd name="T47" fmla="*/ 106 h 102"/>
                <a:gd name="T48" fmla="*/ 29 w 104"/>
                <a:gd name="T49" fmla="*/ 110 h 102"/>
                <a:gd name="T50" fmla="*/ 39 w 104"/>
                <a:gd name="T51" fmla="*/ 118 h 102"/>
                <a:gd name="T52" fmla="*/ 49 w 104"/>
                <a:gd name="T53" fmla="*/ 121 h 102"/>
                <a:gd name="T54" fmla="*/ 62 w 104"/>
                <a:gd name="T55" fmla="*/ 121 h 102"/>
                <a:gd name="T56" fmla="*/ 62 w 104"/>
                <a:gd name="T57" fmla="*/ 121 h 102"/>
                <a:gd name="T58" fmla="*/ 76 w 104"/>
                <a:gd name="T59" fmla="*/ 121 h 102"/>
                <a:gd name="T60" fmla="*/ 87 w 104"/>
                <a:gd name="T61" fmla="*/ 118 h 102"/>
                <a:gd name="T62" fmla="*/ 96 w 104"/>
                <a:gd name="T63" fmla="*/ 110 h 102"/>
                <a:gd name="T64" fmla="*/ 107 w 104"/>
                <a:gd name="T65" fmla="*/ 106 h 102"/>
                <a:gd name="T66" fmla="*/ 114 w 104"/>
                <a:gd name="T67" fmla="*/ 95 h 102"/>
                <a:gd name="T68" fmla="*/ 121 w 104"/>
                <a:gd name="T69" fmla="*/ 84 h 102"/>
                <a:gd name="T70" fmla="*/ 123 w 104"/>
                <a:gd name="T71" fmla="*/ 75 h 102"/>
                <a:gd name="T72" fmla="*/ 125 w 104"/>
                <a:gd name="T73" fmla="*/ 62 h 102"/>
                <a:gd name="T74" fmla="*/ 62 w 104"/>
                <a:gd name="T75" fmla="*/ 62 h 102"/>
                <a:gd name="T76" fmla="*/ 125 w 104"/>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2"/>
                  </a:moveTo>
                  <a:lnTo>
                    <a:pt x="104" y="52"/>
                  </a:lnTo>
                  <a:lnTo>
                    <a:pt x="102" y="41"/>
                  </a:lnTo>
                  <a:lnTo>
                    <a:pt x="100" y="33"/>
                  </a:lnTo>
                  <a:lnTo>
                    <a:pt x="95" y="24"/>
                  </a:lnTo>
                  <a:lnTo>
                    <a:pt x="89" y="15"/>
                  </a:lnTo>
                  <a:lnTo>
                    <a:pt x="80" y="9"/>
                  </a:lnTo>
                  <a:lnTo>
                    <a:pt x="72" y="4"/>
                  </a:lnTo>
                  <a:lnTo>
                    <a:pt x="63" y="2"/>
                  </a:lnTo>
                  <a:lnTo>
                    <a:pt x="52" y="0"/>
                  </a:lnTo>
                  <a:lnTo>
                    <a:pt x="41" y="2"/>
                  </a:lnTo>
                  <a:lnTo>
                    <a:pt x="33" y="4"/>
                  </a:lnTo>
                  <a:lnTo>
                    <a:pt x="24" y="9"/>
                  </a:lnTo>
                  <a:lnTo>
                    <a:pt x="16" y="15"/>
                  </a:lnTo>
                  <a:lnTo>
                    <a:pt x="9" y="24"/>
                  </a:lnTo>
                  <a:lnTo>
                    <a:pt x="5" y="33"/>
                  </a:lnTo>
                  <a:lnTo>
                    <a:pt x="3" y="41"/>
                  </a:lnTo>
                  <a:lnTo>
                    <a:pt x="0" y="52"/>
                  </a:lnTo>
                  <a:lnTo>
                    <a:pt x="3" y="63"/>
                  </a:lnTo>
                  <a:lnTo>
                    <a:pt x="5" y="71"/>
                  </a:lnTo>
                  <a:lnTo>
                    <a:pt x="9" y="80"/>
                  </a:lnTo>
                  <a:lnTo>
                    <a:pt x="16" y="89"/>
                  </a:lnTo>
                  <a:lnTo>
                    <a:pt x="24" y="93"/>
                  </a:lnTo>
                  <a:lnTo>
                    <a:pt x="33" y="99"/>
                  </a:lnTo>
                  <a:lnTo>
                    <a:pt x="41" y="102"/>
                  </a:lnTo>
                  <a:lnTo>
                    <a:pt x="52" y="102"/>
                  </a:lnTo>
                  <a:lnTo>
                    <a:pt x="63" y="102"/>
                  </a:lnTo>
                  <a:lnTo>
                    <a:pt x="72" y="99"/>
                  </a:lnTo>
                  <a:lnTo>
                    <a:pt x="80" y="93"/>
                  </a:lnTo>
                  <a:lnTo>
                    <a:pt x="89" y="89"/>
                  </a:lnTo>
                  <a:lnTo>
                    <a:pt x="95" y="80"/>
                  </a:lnTo>
                  <a:lnTo>
                    <a:pt x="100"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5" name="Freeform 861"/>
            <p:cNvSpPr>
              <a:spLocks/>
            </p:cNvSpPr>
            <p:nvPr/>
          </p:nvSpPr>
          <p:spPr bwMode="auto">
            <a:xfrm>
              <a:off x="710" y="2448"/>
              <a:ext cx="111" cy="111"/>
            </a:xfrm>
            <a:custGeom>
              <a:avLst/>
              <a:gdLst>
                <a:gd name="T0" fmla="*/ 122 w 101"/>
                <a:gd name="T1" fmla="*/ 63 h 101"/>
                <a:gd name="T2" fmla="*/ 122 w 101"/>
                <a:gd name="T3" fmla="*/ 63 h 101"/>
                <a:gd name="T4" fmla="*/ 122 w 101"/>
                <a:gd name="T5" fmla="*/ 49 h 101"/>
                <a:gd name="T6" fmla="*/ 120 w 101"/>
                <a:gd name="T7" fmla="*/ 36 h 101"/>
                <a:gd name="T8" fmla="*/ 112 w 101"/>
                <a:gd name="T9" fmla="*/ 26 h 101"/>
                <a:gd name="T10" fmla="*/ 104 w 101"/>
                <a:gd name="T11" fmla="*/ 18 h 101"/>
                <a:gd name="T12" fmla="*/ 97 w 101"/>
                <a:gd name="T13" fmla="*/ 11 h 101"/>
                <a:gd name="T14" fmla="*/ 86 w 101"/>
                <a:gd name="T15" fmla="*/ 2 h 101"/>
                <a:gd name="T16" fmla="*/ 73 w 101"/>
                <a:gd name="T17" fmla="*/ 0 h 101"/>
                <a:gd name="T18" fmla="*/ 60 w 101"/>
                <a:gd name="T19" fmla="*/ 0 h 101"/>
                <a:gd name="T20" fmla="*/ 60 w 101"/>
                <a:gd name="T21" fmla="*/ 0 h 101"/>
                <a:gd name="T22" fmla="*/ 49 w 101"/>
                <a:gd name="T23" fmla="*/ 0 h 101"/>
                <a:gd name="T24" fmla="*/ 36 w 101"/>
                <a:gd name="T25" fmla="*/ 2 h 101"/>
                <a:gd name="T26" fmla="*/ 26 w 101"/>
                <a:gd name="T27" fmla="*/ 11 h 101"/>
                <a:gd name="T28" fmla="*/ 18 w 101"/>
                <a:gd name="T29" fmla="*/ 18 h 101"/>
                <a:gd name="T30" fmla="*/ 11 w 101"/>
                <a:gd name="T31" fmla="*/ 26 h 101"/>
                <a:gd name="T32" fmla="*/ 4 w 101"/>
                <a:gd name="T33" fmla="*/ 36 h 101"/>
                <a:gd name="T34" fmla="*/ 0 w 101"/>
                <a:gd name="T35" fmla="*/ 49 h 101"/>
                <a:gd name="T36" fmla="*/ 0 w 101"/>
                <a:gd name="T37" fmla="*/ 63 h 101"/>
                <a:gd name="T38" fmla="*/ 0 w 101"/>
                <a:gd name="T39" fmla="*/ 63 h 101"/>
                <a:gd name="T40" fmla="*/ 0 w 101"/>
                <a:gd name="T41" fmla="*/ 73 h 101"/>
                <a:gd name="T42" fmla="*/ 4 w 101"/>
                <a:gd name="T43" fmla="*/ 86 h 101"/>
                <a:gd name="T44" fmla="*/ 11 w 101"/>
                <a:gd name="T45" fmla="*/ 97 h 101"/>
                <a:gd name="T46" fmla="*/ 18 w 101"/>
                <a:gd name="T47" fmla="*/ 104 h 101"/>
                <a:gd name="T48" fmla="*/ 26 w 101"/>
                <a:gd name="T49" fmla="*/ 112 h 101"/>
                <a:gd name="T50" fmla="*/ 36 w 101"/>
                <a:gd name="T51" fmla="*/ 118 h 101"/>
                <a:gd name="T52" fmla="*/ 49 w 101"/>
                <a:gd name="T53" fmla="*/ 122 h 101"/>
                <a:gd name="T54" fmla="*/ 60 w 101"/>
                <a:gd name="T55" fmla="*/ 122 h 101"/>
                <a:gd name="T56" fmla="*/ 60 w 101"/>
                <a:gd name="T57" fmla="*/ 122 h 101"/>
                <a:gd name="T58" fmla="*/ 73 w 101"/>
                <a:gd name="T59" fmla="*/ 122 h 101"/>
                <a:gd name="T60" fmla="*/ 86 w 101"/>
                <a:gd name="T61" fmla="*/ 118 h 101"/>
                <a:gd name="T62" fmla="*/ 97 w 101"/>
                <a:gd name="T63" fmla="*/ 112 h 101"/>
                <a:gd name="T64" fmla="*/ 104 w 101"/>
                <a:gd name="T65" fmla="*/ 104 h 101"/>
                <a:gd name="T66" fmla="*/ 112 w 101"/>
                <a:gd name="T67" fmla="*/ 97 h 101"/>
                <a:gd name="T68" fmla="*/ 120 w 101"/>
                <a:gd name="T69" fmla="*/ 86 h 101"/>
                <a:gd name="T70" fmla="*/ 122 w 101"/>
                <a:gd name="T71" fmla="*/ 73 h 101"/>
                <a:gd name="T72" fmla="*/ 122 w 101"/>
                <a:gd name="T73" fmla="*/ 63 h 101"/>
                <a:gd name="T74" fmla="*/ 60 w 101"/>
                <a:gd name="T75" fmla="*/ 63 h 101"/>
                <a:gd name="T76" fmla="*/ 122 w 101"/>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0"/>
                  </a:lnTo>
                  <a:lnTo>
                    <a:pt x="93" y="22"/>
                  </a:lnTo>
                  <a:lnTo>
                    <a:pt x="86" y="15"/>
                  </a:lnTo>
                  <a:lnTo>
                    <a:pt x="80" y="9"/>
                  </a:lnTo>
                  <a:lnTo>
                    <a:pt x="71" y="2"/>
                  </a:lnTo>
                  <a:lnTo>
                    <a:pt x="60" y="0"/>
                  </a:lnTo>
                  <a:lnTo>
                    <a:pt x="50" y="0"/>
                  </a:lnTo>
                  <a:lnTo>
                    <a:pt x="41" y="0"/>
                  </a:lnTo>
                  <a:lnTo>
                    <a:pt x="30" y="2"/>
                  </a:lnTo>
                  <a:lnTo>
                    <a:pt x="22" y="9"/>
                  </a:lnTo>
                  <a:lnTo>
                    <a:pt x="15" y="15"/>
                  </a:lnTo>
                  <a:lnTo>
                    <a:pt x="9" y="22"/>
                  </a:lnTo>
                  <a:lnTo>
                    <a:pt x="4" y="30"/>
                  </a:lnTo>
                  <a:lnTo>
                    <a:pt x="0" y="41"/>
                  </a:lnTo>
                  <a:lnTo>
                    <a:pt x="0" y="52"/>
                  </a:lnTo>
                  <a:lnTo>
                    <a:pt x="0" y="60"/>
                  </a:lnTo>
                  <a:lnTo>
                    <a:pt x="4" y="71"/>
                  </a:lnTo>
                  <a:lnTo>
                    <a:pt x="9" y="80"/>
                  </a:lnTo>
                  <a:lnTo>
                    <a:pt x="15" y="86"/>
                  </a:lnTo>
                  <a:lnTo>
                    <a:pt x="22" y="93"/>
                  </a:lnTo>
                  <a:lnTo>
                    <a:pt x="30" y="97"/>
                  </a:lnTo>
                  <a:lnTo>
                    <a:pt x="41" y="101"/>
                  </a:lnTo>
                  <a:lnTo>
                    <a:pt x="50" y="101"/>
                  </a:lnTo>
                  <a:lnTo>
                    <a:pt x="60" y="101"/>
                  </a:lnTo>
                  <a:lnTo>
                    <a:pt x="71" y="97"/>
                  </a:lnTo>
                  <a:lnTo>
                    <a:pt x="80" y="93"/>
                  </a:lnTo>
                  <a:lnTo>
                    <a:pt x="86" y="86"/>
                  </a:lnTo>
                  <a:lnTo>
                    <a:pt x="93" y="80"/>
                  </a:lnTo>
                  <a:lnTo>
                    <a:pt x="99" y="71"/>
                  </a:lnTo>
                  <a:lnTo>
                    <a:pt x="101" y="60"/>
                  </a:lnTo>
                  <a:lnTo>
                    <a:pt x="101" y="52"/>
                  </a:lnTo>
                  <a:lnTo>
                    <a:pt x="50" y="52"/>
                  </a:lnTo>
                  <a:lnTo>
                    <a:pt x="101"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6" name="Freeform 862"/>
            <p:cNvSpPr>
              <a:spLocks/>
            </p:cNvSpPr>
            <p:nvPr/>
          </p:nvSpPr>
          <p:spPr bwMode="auto">
            <a:xfrm>
              <a:off x="682" y="2184"/>
              <a:ext cx="111" cy="111"/>
            </a:xfrm>
            <a:custGeom>
              <a:avLst/>
              <a:gdLst>
                <a:gd name="T0" fmla="*/ 121 w 102"/>
                <a:gd name="T1" fmla="*/ 62 h 102"/>
                <a:gd name="T2" fmla="*/ 121 w 102"/>
                <a:gd name="T3" fmla="*/ 62 h 102"/>
                <a:gd name="T4" fmla="*/ 121 w 102"/>
                <a:gd name="T5" fmla="*/ 49 h 102"/>
                <a:gd name="T6" fmla="*/ 118 w 102"/>
                <a:gd name="T7" fmla="*/ 36 h 102"/>
                <a:gd name="T8" fmla="*/ 110 w 102"/>
                <a:gd name="T9" fmla="*/ 26 h 102"/>
                <a:gd name="T10" fmla="*/ 102 w 102"/>
                <a:gd name="T11" fmla="*/ 17 h 102"/>
                <a:gd name="T12" fmla="*/ 95 w 102"/>
                <a:gd name="T13" fmla="*/ 11 h 102"/>
                <a:gd name="T14" fmla="*/ 84 w 102"/>
                <a:gd name="T15" fmla="*/ 5 h 102"/>
                <a:gd name="T16" fmla="*/ 71 w 102"/>
                <a:gd name="T17" fmla="*/ 0 h 102"/>
                <a:gd name="T18" fmla="*/ 59 w 102"/>
                <a:gd name="T19" fmla="*/ 0 h 102"/>
                <a:gd name="T20" fmla="*/ 59 w 102"/>
                <a:gd name="T21" fmla="*/ 0 h 102"/>
                <a:gd name="T22" fmla="*/ 49 w 102"/>
                <a:gd name="T23" fmla="*/ 0 h 102"/>
                <a:gd name="T24" fmla="*/ 36 w 102"/>
                <a:gd name="T25" fmla="*/ 5 h 102"/>
                <a:gd name="T26" fmla="*/ 26 w 102"/>
                <a:gd name="T27" fmla="*/ 11 h 102"/>
                <a:gd name="T28" fmla="*/ 17 w 102"/>
                <a:gd name="T29" fmla="*/ 17 h 102"/>
                <a:gd name="T30" fmla="*/ 11 w 102"/>
                <a:gd name="T31" fmla="*/ 26 h 102"/>
                <a:gd name="T32" fmla="*/ 4 w 102"/>
                <a:gd name="T33" fmla="*/ 36 h 102"/>
                <a:gd name="T34" fmla="*/ 0 w 102"/>
                <a:gd name="T35" fmla="*/ 49 h 102"/>
                <a:gd name="T36" fmla="*/ 0 w 102"/>
                <a:gd name="T37" fmla="*/ 62 h 102"/>
                <a:gd name="T38" fmla="*/ 0 w 102"/>
                <a:gd name="T39" fmla="*/ 62 h 102"/>
                <a:gd name="T40" fmla="*/ 0 w 102"/>
                <a:gd name="T41" fmla="*/ 72 h 102"/>
                <a:gd name="T42" fmla="*/ 4 w 102"/>
                <a:gd name="T43" fmla="*/ 85 h 102"/>
                <a:gd name="T44" fmla="*/ 11 w 102"/>
                <a:gd name="T45" fmla="*/ 95 h 102"/>
                <a:gd name="T46" fmla="*/ 17 w 102"/>
                <a:gd name="T47" fmla="*/ 103 h 102"/>
                <a:gd name="T48" fmla="*/ 26 w 102"/>
                <a:gd name="T49" fmla="*/ 110 h 102"/>
                <a:gd name="T50" fmla="*/ 36 w 102"/>
                <a:gd name="T51" fmla="*/ 115 h 102"/>
                <a:gd name="T52" fmla="*/ 49 w 102"/>
                <a:gd name="T53" fmla="*/ 121 h 102"/>
                <a:gd name="T54" fmla="*/ 59 w 102"/>
                <a:gd name="T55" fmla="*/ 121 h 102"/>
                <a:gd name="T56" fmla="*/ 59 w 102"/>
                <a:gd name="T57" fmla="*/ 121 h 102"/>
                <a:gd name="T58" fmla="*/ 71 w 102"/>
                <a:gd name="T59" fmla="*/ 121 h 102"/>
                <a:gd name="T60" fmla="*/ 84 w 102"/>
                <a:gd name="T61" fmla="*/ 115 h 102"/>
                <a:gd name="T62" fmla="*/ 95 w 102"/>
                <a:gd name="T63" fmla="*/ 110 h 102"/>
                <a:gd name="T64" fmla="*/ 102 w 102"/>
                <a:gd name="T65" fmla="*/ 103 h 102"/>
                <a:gd name="T66" fmla="*/ 110 w 102"/>
                <a:gd name="T67" fmla="*/ 95 h 102"/>
                <a:gd name="T68" fmla="*/ 118 w 102"/>
                <a:gd name="T69" fmla="*/ 85 h 102"/>
                <a:gd name="T70" fmla="*/ 121 w 102"/>
                <a:gd name="T71" fmla="*/ 72 h 102"/>
                <a:gd name="T72" fmla="*/ 121 w 102"/>
                <a:gd name="T73" fmla="*/ 62 h 102"/>
                <a:gd name="T74" fmla="*/ 59 w 102"/>
                <a:gd name="T75" fmla="*/ 62 h 102"/>
                <a:gd name="T76" fmla="*/ 121 w 102"/>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9" y="30"/>
                  </a:lnTo>
                  <a:lnTo>
                    <a:pt x="93" y="22"/>
                  </a:lnTo>
                  <a:lnTo>
                    <a:pt x="86" y="15"/>
                  </a:lnTo>
                  <a:lnTo>
                    <a:pt x="80" y="9"/>
                  </a:lnTo>
                  <a:lnTo>
                    <a:pt x="71" y="5"/>
                  </a:lnTo>
                  <a:lnTo>
                    <a:pt x="60" y="0"/>
                  </a:lnTo>
                  <a:lnTo>
                    <a:pt x="50" y="0"/>
                  </a:lnTo>
                  <a:lnTo>
                    <a:pt x="41" y="0"/>
                  </a:lnTo>
                  <a:lnTo>
                    <a:pt x="30" y="5"/>
                  </a:lnTo>
                  <a:lnTo>
                    <a:pt x="22" y="9"/>
                  </a:lnTo>
                  <a:lnTo>
                    <a:pt x="15" y="15"/>
                  </a:lnTo>
                  <a:lnTo>
                    <a:pt x="9" y="22"/>
                  </a:lnTo>
                  <a:lnTo>
                    <a:pt x="4" y="30"/>
                  </a:lnTo>
                  <a:lnTo>
                    <a:pt x="0" y="41"/>
                  </a:lnTo>
                  <a:lnTo>
                    <a:pt x="0" y="52"/>
                  </a:lnTo>
                  <a:lnTo>
                    <a:pt x="0" y="61"/>
                  </a:lnTo>
                  <a:lnTo>
                    <a:pt x="4" y="72"/>
                  </a:lnTo>
                  <a:lnTo>
                    <a:pt x="9" y="80"/>
                  </a:lnTo>
                  <a:lnTo>
                    <a:pt x="15" y="87"/>
                  </a:lnTo>
                  <a:lnTo>
                    <a:pt x="22" y="93"/>
                  </a:lnTo>
                  <a:lnTo>
                    <a:pt x="30" y="97"/>
                  </a:lnTo>
                  <a:lnTo>
                    <a:pt x="41" y="102"/>
                  </a:lnTo>
                  <a:lnTo>
                    <a:pt x="50" y="102"/>
                  </a:lnTo>
                  <a:lnTo>
                    <a:pt x="60" y="102"/>
                  </a:lnTo>
                  <a:lnTo>
                    <a:pt x="71" y="97"/>
                  </a:lnTo>
                  <a:lnTo>
                    <a:pt x="80" y="93"/>
                  </a:lnTo>
                  <a:lnTo>
                    <a:pt x="86" y="87"/>
                  </a:lnTo>
                  <a:lnTo>
                    <a:pt x="93" y="80"/>
                  </a:lnTo>
                  <a:lnTo>
                    <a:pt x="99" y="72"/>
                  </a:lnTo>
                  <a:lnTo>
                    <a:pt x="102" y="61"/>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7" name="Freeform 863"/>
            <p:cNvSpPr>
              <a:spLocks/>
            </p:cNvSpPr>
            <p:nvPr/>
          </p:nvSpPr>
          <p:spPr bwMode="auto">
            <a:xfrm>
              <a:off x="682" y="2184"/>
              <a:ext cx="111" cy="111"/>
            </a:xfrm>
            <a:custGeom>
              <a:avLst/>
              <a:gdLst>
                <a:gd name="T0" fmla="*/ 121 w 102"/>
                <a:gd name="T1" fmla="*/ 62 h 102"/>
                <a:gd name="T2" fmla="*/ 121 w 102"/>
                <a:gd name="T3" fmla="*/ 62 h 102"/>
                <a:gd name="T4" fmla="*/ 121 w 102"/>
                <a:gd name="T5" fmla="*/ 49 h 102"/>
                <a:gd name="T6" fmla="*/ 118 w 102"/>
                <a:gd name="T7" fmla="*/ 36 h 102"/>
                <a:gd name="T8" fmla="*/ 110 w 102"/>
                <a:gd name="T9" fmla="*/ 26 h 102"/>
                <a:gd name="T10" fmla="*/ 102 w 102"/>
                <a:gd name="T11" fmla="*/ 17 h 102"/>
                <a:gd name="T12" fmla="*/ 95 w 102"/>
                <a:gd name="T13" fmla="*/ 11 h 102"/>
                <a:gd name="T14" fmla="*/ 84 w 102"/>
                <a:gd name="T15" fmla="*/ 5 h 102"/>
                <a:gd name="T16" fmla="*/ 71 w 102"/>
                <a:gd name="T17" fmla="*/ 0 h 102"/>
                <a:gd name="T18" fmla="*/ 59 w 102"/>
                <a:gd name="T19" fmla="*/ 0 h 102"/>
                <a:gd name="T20" fmla="*/ 59 w 102"/>
                <a:gd name="T21" fmla="*/ 0 h 102"/>
                <a:gd name="T22" fmla="*/ 49 w 102"/>
                <a:gd name="T23" fmla="*/ 0 h 102"/>
                <a:gd name="T24" fmla="*/ 36 w 102"/>
                <a:gd name="T25" fmla="*/ 5 h 102"/>
                <a:gd name="T26" fmla="*/ 26 w 102"/>
                <a:gd name="T27" fmla="*/ 11 h 102"/>
                <a:gd name="T28" fmla="*/ 17 w 102"/>
                <a:gd name="T29" fmla="*/ 17 h 102"/>
                <a:gd name="T30" fmla="*/ 11 w 102"/>
                <a:gd name="T31" fmla="*/ 26 h 102"/>
                <a:gd name="T32" fmla="*/ 4 w 102"/>
                <a:gd name="T33" fmla="*/ 36 h 102"/>
                <a:gd name="T34" fmla="*/ 0 w 102"/>
                <a:gd name="T35" fmla="*/ 49 h 102"/>
                <a:gd name="T36" fmla="*/ 0 w 102"/>
                <a:gd name="T37" fmla="*/ 62 h 102"/>
                <a:gd name="T38" fmla="*/ 0 w 102"/>
                <a:gd name="T39" fmla="*/ 62 h 102"/>
                <a:gd name="T40" fmla="*/ 0 w 102"/>
                <a:gd name="T41" fmla="*/ 72 h 102"/>
                <a:gd name="T42" fmla="*/ 4 w 102"/>
                <a:gd name="T43" fmla="*/ 85 h 102"/>
                <a:gd name="T44" fmla="*/ 11 w 102"/>
                <a:gd name="T45" fmla="*/ 95 h 102"/>
                <a:gd name="T46" fmla="*/ 17 w 102"/>
                <a:gd name="T47" fmla="*/ 103 h 102"/>
                <a:gd name="T48" fmla="*/ 26 w 102"/>
                <a:gd name="T49" fmla="*/ 110 h 102"/>
                <a:gd name="T50" fmla="*/ 36 w 102"/>
                <a:gd name="T51" fmla="*/ 115 h 102"/>
                <a:gd name="T52" fmla="*/ 49 w 102"/>
                <a:gd name="T53" fmla="*/ 121 h 102"/>
                <a:gd name="T54" fmla="*/ 59 w 102"/>
                <a:gd name="T55" fmla="*/ 121 h 102"/>
                <a:gd name="T56" fmla="*/ 59 w 102"/>
                <a:gd name="T57" fmla="*/ 121 h 102"/>
                <a:gd name="T58" fmla="*/ 71 w 102"/>
                <a:gd name="T59" fmla="*/ 121 h 102"/>
                <a:gd name="T60" fmla="*/ 84 w 102"/>
                <a:gd name="T61" fmla="*/ 115 h 102"/>
                <a:gd name="T62" fmla="*/ 95 w 102"/>
                <a:gd name="T63" fmla="*/ 110 h 102"/>
                <a:gd name="T64" fmla="*/ 102 w 102"/>
                <a:gd name="T65" fmla="*/ 103 h 102"/>
                <a:gd name="T66" fmla="*/ 110 w 102"/>
                <a:gd name="T67" fmla="*/ 95 h 102"/>
                <a:gd name="T68" fmla="*/ 118 w 102"/>
                <a:gd name="T69" fmla="*/ 85 h 102"/>
                <a:gd name="T70" fmla="*/ 121 w 102"/>
                <a:gd name="T71" fmla="*/ 72 h 102"/>
                <a:gd name="T72" fmla="*/ 121 w 102"/>
                <a:gd name="T73" fmla="*/ 62 h 102"/>
                <a:gd name="T74" fmla="*/ 59 w 102"/>
                <a:gd name="T75" fmla="*/ 62 h 102"/>
                <a:gd name="T76" fmla="*/ 121 w 102"/>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9" y="30"/>
                  </a:lnTo>
                  <a:lnTo>
                    <a:pt x="93" y="22"/>
                  </a:lnTo>
                  <a:lnTo>
                    <a:pt x="86" y="15"/>
                  </a:lnTo>
                  <a:lnTo>
                    <a:pt x="80" y="9"/>
                  </a:lnTo>
                  <a:lnTo>
                    <a:pt x="71" y="5"/>
                  </a:lnTo>
                  <a:lnTo>
                    <a:pt x="60" y="0"/>
                  </a:lnTo>
                  <a:lnTo>
                    <a:pt x="50" y="0"/>
                  </a:lnTo>
                  <a:lnTo>
                    <a:pt x="41" y="0"/>
                  </a:lnTo>
                  <a:lnTo>
                    <a:pt x="30" y="5"/>
                  </a:lnTo>
                  <a:lnTo>
                    <a:pt x="22" y="9"/>
                  </a:lnTo>
                  <a:lnTo>
                    <a:pt x="15" y="15"/>
                  </a:lnTo>
                  <a:lnTo>
                    <a:pt x="9" y="22"/>
                  </a:lnTo>
                  <a:lnTo>
                    <a:pt x="4" y="30"/>
                  </a:lnTo>
                  <a:lnTo>
                    <a:pt x="0" y="41"/>
                  </a:lnTo>
                  <a:lnTo>
                    <a:pt x="0" y="52"/>
                  </a:lnTo>
                  <a:lnTo>
                    <a:pt x="0" y="61"/>
                  </a:lnTo>
                  <a:lnTo>
                    <a:pt x="4" y="72"/>
                  </a:lnTo>
                  <a:lnTo>
                    <a:pt x="9" y="80"/>
                  </a:lnTo>
                  <a:lnTo>
                    <a:pt x="15" y="87"/>
                  </a:lnTo>
                  <a:lnTo>
                    <a:pt x="22" y="93"/>
                  </a:lnTo>
                  <a:lnTo>
                    <a:pt x="30" y="97"/>
                  </a:lnTo>
                  <a:lnTo>
                    <a:pt x="41" y="102"/>
                  </a:lnTo>
                  <a:lnTo>
                    <a:pt x="50" y="102"/>
                  </a:lnTo>
                  <a:lnTo>
                    <a:pt x="60" y="102"/>
                  </a:lnTo>
                  <a:lnTo>
                    <a:pt x="71" y="97"/>
                  </a:lnTo>
                  <a:lnTo>
                    <a:pt x="80" y="93"/>
                  </a:lnTo>
                  <a:lnTo>
                    <a:pt x="86" y="87"/>
                  </a:lnTo>
                  <a:lnTo>
                    <a:pt x="93" y="80"/>
                  </a:lnTo>
                  <a:lnTo>
                    <a:pt x="99" y="72"/>
                  </a:lnTo>
                  <a:lnTo>
                    <a:pt x="102" y="61"/>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8" name="Freeform 864"/>
            <p:cNvSpPr>
              <a:spLocks/>
            </p:cNvSpPr>
            <p:nvPr/>
          </p:nvSpPr>
          <p:spPr bwMode="auto">
            <a:xfrm>
              <a:off x="703" y="1920"/>
              <a:ext cx="113" cy="111"/>
            </a:xfrm>
            <a:custGeom>
              <a:avLst/>
              <a:gdLst>
                <a:gd name="T0" fmla="*/ 123 w 104"/>
                <a:gd name="T1" fmla="*/ 62 h 101"/>
                <a:gd name="T2" fmla="*/ 123 w 104"/>
                <a:gd name="T3" fmla="*/ 62 h 101"/>
                <a:gd name="T4" fmla="*/ 121 w 104"/>
                <a:gd name="T5" fmla="*/ 49 h 101"/>
                <a:gd name="T6" fmla="*/ 118 w 104"/>
                <a:gd name="T7" fmla="*/ 36 h 101"/>
                <a:gd name="T8" fmla="*/ 112 w 104"/>
                <a:gd name="T9" fmla="*/ 25 h 101"/>
                <a:gd name="T10" fmla="*/ 105 w 104"/>
                <a:gd name="T11" fmla="*/ 18 h 101"/>
                <a:gd name="T12" fmla="*/ 95 w 104"/>
                <a:gd name="T13" fmla="*/ 10 h 101"/>
                <a:gd name="T14" fmla="*/ 85 w 104"/>
                <a:gd name="T15" fmla="*/ 2 h 101"/>
                <a:gd name="T16" fmla="*/ 74 w 104"/>
                <a:gd name="T17" fmla="*/ 0 h 101"/>
                <a:gd name="T18" fmla="*/ 61 w 104"/>
                <a:gd name="T19" fmla="*/ 0 h 101"/>
                <a:gd name="T20" fmla="*/ 61 w 104"/>
                <a:gd name="T21" fmla="*/ 0 h 101"/>
                <a:gd name="T22" fmla="*/ 49 w 104"/>
                <a:gd name="T23" fmla="*/ 0 h 101"/>
                <a:gd name="T24" fmla="*/ 39 w 104"/>
                <a:gd name="T25" fmla="*/ 2 h 101"/>
                <a:gd name="T26" fmla="*/ 28 w 104"/>
                <a:gd name="T27" fmla="*/ 10 h 101"/>
                <a:gd name="T28" fmla="*/ 18 w 104"/>
                <a:gd name="T29" fmla="*/ 18 h 101"/>
                <a:gd name="T30" fmla="*/ 11 w 104"/>
                <a:gd name="T31" fmla="*/ 25 h 101"/>
                <a:gd name="T32" fmla="*/ 5 w 104"/>
                <a:gd name="T33" fmla="*/ 36 h 101"/>
                <a:gd name="T34" fmla="*/ 3 w 104"/>
                <a:gd name="T35" fmla="*/ 49 h 101"/>
                <a:gd name="T36" fmla="*/ 0 w 104"/>
                <a:gd name="T37" fmla="*/ 62 h 101"/>
                <a:gd name="T38" fmla="*/ 0 w 104"/>
                <a:gd name="T39" fmla="*/ 62 h 101"/>
                <a:gd name="T40" fmla="*/ 3 w 104"/>
                <a:gd name="T41" fmla="*/ 73 h 101"/>
                <a:gd name="T42" fmla="*/ 5 w 104"/>
                <a:gd name="T43" fmla="*/ 86 h 101"/>
                <a:gd name="T44" fmla="*/ 11 w 104"/>
                <a:gd name="T45" fmla="*/ 96 h 101"/>
                <a:gd name="T46" fmla="*/ 18 w 104"/>
                <a:gd name="T47" fmla="*/ 104 h 101"/>
                <a:gd name="T48" fmla="*/ 28 w 104"/>
                <a:gd name="T49" fmla="*/ 111 h 101"/>
                <a:gd name="T50" fmla="*/ 39 w 104"/>
                <a:gd name="T51" fmla="*/ 118 h 101"/>
                <a:gd name="T52" fmla="*/ 49 w 104"/>
                <a:gd name="T53" fmla="*/ 122 h 101"/>
                <a:gd name="T54" fmla="*/ 61 w 104"/>
                <a:gd name="T55" fmla="*/ 122 h 101"/>
                <a:gd name="T56" fmla="*/ 61 w 104"/>
                <a:gd name="T57" fmla="*/ 122 h 101"/>
                <a:gd name="T58" fmla="*/ 74 w 104"/>
                <a:gd name="T59" fmla="*/ 122 h 101"/>
                <a:gd name="T60" fmla="*/ 85 w 104"/>
                <a:gd name="T61" fmla="*/ 118 h 101"/>
                <a:gd name="T62" fmla="*/ 95 w 104"/>
                <a:gd name="T63" fmla="*/ 111 h 101"/>
                <a:gd name="T64" fmla="*/ 105 w 104"/>
                <a:gd name="T65" fmla="*/ 104 h 101"/>
                <a:gd name="T66" fmla="*/ 112 w 104"/>
                <a:gd name="T67" fmla="*/ 96 h 101"/>
                <a:gd name="T68" fmla="*/ 118 w 104"/>
                <a:gd name="T69" fmla="*/ 86 h 101"/>
                <a:gd name="T70" fmla="*/ 121 w 104"/>
                <a:gd name="T71" fmla="*/ 73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100" y="30"/>
                  </a:lnTo>
                  <a:lnTo>
                    <a:pt x="95" y="21"/>
                  </a:lnTo>
                  <a:lnTo>
                    <a:pt x="89" y="15"/>
                  </a:lnTo>
                  <a:lnTo>
                    <a:pt x="80" y="8"/>
                  </a:lnTo>
                  <a:lnTo>
                    <a:pt x="72" y="2"/>
                  </a:lnTo>
                  <a:lnTo>
                    <a:pt x="63" y="0"/>
                  </a:lnTo>
                  <a:lnTo>
                    <a:pt x="52" y="0"/>
                  </a:lnTo>
                  <a:lnTo>
                    <a:pt x="41" y="0"/>
                  </a:lnTo>
                  <a:lnTo>
                    <a:pt x="33" y="2"/>
                  </a:lnTo>
                  <a:lnTo>
                    <a:pt x="24" y="8"/>
                  </a:lnTo>
                  <a:lnTo>
                    <a:pt x="16" y="15"/>
                  </a:lnTo>
                  <a:lnTo>
                    <a:pt x="9" y="21"/>
                  </a:lnTo>
                  <a:lnTo>
                    <a:pt x="5" y="30"/>
                  </a:lnTo>
                  <a:lnTo>
                    <a:pt x="3" y="41"/>
                  </a:lnTo>
                  <a:lnTo>
                    <a:pt x="0" y="51"/>
                  </a:lnTo>
                  <a:lnTo>
                    <a:pt x="3" y="60"/>
                  </a:lnTo>
                  <a:lnTo>
                    <a:pt x="5" y="71"/>
                  </a:lnTo>
                  <a:lnTo>
                    <a:pt x="9" y="79"/>
                  </a:lnTo>
                  <a:lnTo>
                    <a:pt x="16" y="86"/>
                  </a:lnTo>
                  <a:lnTo>
                    <a:pt x="24" y="92"/>
                  </a:lnTo>
                  <a:lnTo>
                    <a:pt x="33" y="97"/>
                  </a:lnTo>
                  <a:lnTo>
                    <a:pt x="41" y="101"/>
                  </a:lnTo>
                  <a:lnTo>
                    <a:pt x="52" y="101"/>
                  </a:lnTo>
                  <a:lnTo>
                    <a:pt x="63" y="101"/>
                  </a:lnTo>
                  <a:lnTo>
                    <a:pt x="72" y="97"/>
                  </a:lnTo>
                  <a:lnTo>
                    <a:pt x="80" y="92"/>
                  </a:lnTo>
                  <a:lnTo>
                    <a:pt x="89" y="86"/>
                  </a:lnTo>
                  <a:lnTo>
                    <a:pt x="95" y="79"/>
                  </a:lnTo>
                  <a:lnTo>
                    <a:pt x="100" y="71"/>
                  </a:lnTo>
                  <a:lnTo>
                    <a:pt x="102" y="60"/>
                  </a:lnTo>
                  <a:lnTo>
                    <a:pt x="104" y="51"/>
                  </a:lnTo>
                  <a:lnTo>
                    <a:pt x="52" y="51"/>
                  </a:lnTo>
                  <a:lnTo>
                    <a:pt x="10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9" name="Freeform 865"/>
            <p:cNvSpPr>
              <a:spLocks/>
            </p:cNvSpPr>
            <p:nvPr/>
          </p:nvSpPr>
          <p:spPr bwMode="auto">
            <a:xfrm>
              <a:off x="774" y="1662"/>
              <a:ext cx="114" cy="112"/>
            </a:xfrm>
            <a:custGeom>
              <a:avLst/>
              <a:gdLst>
                <a:gd name="T0" fmla="*/ 125 w 104"/>
                <a:gd name="T1" fmla="*/ 60 h 102"/>
                <a:gd name="T2" fmla="*/ 125 w 104"/>
                <a:gd name="T3" fmla="*/ 60 h 102"/>
                <a:gd name="T4" fmla="*/ 123 w 104"/>
                <a:gd name="T5" fmla="*/ 49 h 102"/>
                <a:gd name="T6" fmla="*/ 121 w 104"/>
                <a:gd name="T7" fmla="*/ 36 h 102"/>
                <a:gd name="T8" fmla="*/ 114 w 104"/>
                <a:gd name="T9" fmla="*/ 26 h 102"/>
                <a:gd name="T10" fmla="*/ 107 w 104"/>
                <a:gd name="T11" fmla="*/ 18 h 102"/>
                <a:gd name="T12" fmla="*/ 96 w 104"/>
                <a:gd name="T13" fmla="*/ 11 h 102"/>
                <a:gd name="T14" fmla="*/ 86 w 104"/>
                <a:gd name="T15" fmla="*/ 5 h 102"/>
                <a:gd name="T16" fmla="*/ 76 w 104"/>
                <a:gd name="T17" fmla="*/ 0 h 102"/>
                <a:gd name="T18" fmla="*/ 62 w 104"/>
                <a:gd name="T19" fmla="*/ 0 h 102"/>
                <a:gd name="T20" fmla="*/ 62 w 104"/>
                <a:gd name="T21" fmla="*/ 0 h 102"/>
                <a:gd name="T22" fmla="*/ 49 w 104"/>
                <a:gd name="T23" fmla="*/ 0 h 102"/>
                <a:gd name="T24" fmla="*/ 39 w 104"/>
                <a:gd name="T25" fmla="*/ 5 h 102"/>
                <a:gd name="T26" fmla="*/ 29 w 104"/>
                <a:gd name="T27" fmla="*/ 11 h 102"/>
                <a:gd name="T28" fmla="*/ 18 w 104"/>
                <a:gd name="T29" fmla="*/ 18 h 102"/>
                <a:gd name="T30" fmla="*/ 11 w 104"/>
                <a:gd name="T31" fmla="*/ 26 h 102"/>
                <a:gd name="T32" fmla="*/ 5 w 104"/>
                <a:gd name="T33" fmla="*/ 36 h 102"/>
                <a:gd name="T34" fmla="*/ 2 w 104"/>
                <a:gd name="T35" fmla="*/ 49 h 102"/>
                <a:gd name="T36" fmla="*/ 0 w 104"/>
                <a:gd name="T37" fmla="*/ 60 h 102"/>
                <a:gd name="T38" fmla="*/ 0 w 104"/>
                <a:gd name="T39" fmla="*/ 60 h 102"/>
                <a:gd name="T40" fmla="*/ 2 w 104"/>
                <a:gd name="T41" fmla="*/ 74 h 102"/>
                <a:gd name="T42" fmla="*/ 5 w 104"/>
                <a:gd name="T43" fmla="*/ 86 h 102"/>
                <a:gd name="T44" fmla="*/ 11 w 104"/>
                <a:gd name="T45" fmla="*/ 97 h 102"/>
                <a:gd name="T46" fmla="*/ 18 w 104"/>
                <a:gd name="T47" fmla="*/ 105 h 102"/>
                <a:gd name="T48" fmla="*/ 29 w 104"/>
                <a:gd name="T49" fmla="*/ 112 h 102"/>
                <a:gd name="T50" fmla="*/ 39 w 104"/>
                <a:gd name="T51" fmla="*/ 117 h 102"/>
                <a:gd name="T52" fmla="*/ 49 w 104"/>
                <a:gd name="T53" fmla="*/ 123 h 102"/>
                <a:gd name="T54" fmla="*/ 62 w 104"/>
                <a:gd name="T55" fmla="*/ 123 h 102"/>
                <a:gd name="T56" fmla="*/ 62 w 104"/>
                <a:gd name="T57" fmla="*/ 123 h 102"/>
                <a:gd name="T58" fmla="*/ 76 w 104"/>
                <a:gd name="T59" fmla="*/ 123 h 102"/>
                <a:gd name="T60" fmla="*/ 86 w 104"/>
                <a:gd name="T61" fmla="*/ 117 h 102"/>
                <a:gd name="T62" fmla="*/ 96 w 104"/>
                <a:gd name="T63" fmla="*/ 112 h 102"/>
                <a:gd name="T64" fmla="*/ 107 w 104"/>
                <a:gd name="T65" fmla="*/ 105 h 102"/>
                <a:gd name="T66" fmla="*/ 114 w 104"/>
                <a:gd name="T67" fmla="*/ 97 h 102"/>
                <a:gd name="T68" fmla="*/ 121 w 104"/>
                <a:gd name="T69" fmla="*/ 86 h 102"/>
                <a:gd name="T70" fmla="*/ 123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2" y="41"/>
                  </a:lnTo>
                  <a:lnTo>
                    <a:pt x="100" y="30"/>
                  </a:lnTo>
                  <a:lnTo>
                    <a:pt x="95" y="22"/>
                  </a:lnTo>
                  <a:lnTo>
                    <a:pt x="89" y="15"/>
                  </a:lnTo>
                  <a:lnTo>
                    <a:pt x="80" y="9"/>
                  </a:lnTo>
                  <a:lnTo>
                    <a:pt x="71" y="5"/>
                  </a:lnTo>
                  <a:lnTo>
                    <a:pt x="63" y="0"/>
                  </a:lnTo>
                  <a:lnTo>
                    <a:pt x="52" y="0"/>
                  </a:lnTo>
                  <a:lnTo>
                    <a:pt x="41" y="0"/>
                  </a:lnTo>
                  <a:lnTo>
                    <a:pt x="33" y="5"/>
                  </a:lnTo>
                  <a:lnTo>
                    <a:pt x="24" y="9"/>
                  </a:lnTo>
                  <a:lnTo>
                    <a:pt x="15" y="15"/>
                  </a:lnTo>
                  <a:lnTo>
                    <a:pt x="9" y="22"/>
                  </a:lnTo>
                  <a:lnTo>
                    <a:pt x="5" y="30"/>
                  </a:lnTo>
                  <a:lnTo>
                    <a:pt x="2" y="41"/>
                  </a:lnTo>
                  <a:lnTo>
                    <a:pt x="0" y="50"/>
                  </a:lnTo>
                  <a:lnTo>
                    <a:pt x="2" y="61"/>
                  </a:lnTo>
                  <a:lnTo>
                    <a:pt x="5" y="71"/>
                  </a:lnTo>
                  <a:lnTo>
                    <a:pt x="9" y="80"/>
                  </a:lnTo>
                  <a:lnTo>
                    <a:pt x="15" y="87"/>
                  </a:lnTo>
                  <a:lnTo>
                    <a:pt x="24" y="93"/>
                  </a:lnTo>
                  <a:lnTo>
                    <a:pt x="33" y="97"/>
                  </a:lnTo>
                  <a:lnTo>
                    <a:pt x="41" y="102"/>
                  </a:lnTo>
                  <a:lnTo>
                    <a:pt x="52" y="102"/>
                  </a:lnTo>
                  <a:lnTo>
                    <a:pt x="63" y="102"/>
                  </a:lnTo>
                  <a:lnTo>
                    <a:pt x="71" y="97"/>
                  </a:lnTo>
                  <a:lnTo>
                    <a:pt x="80" y="93"/>
                  </a:lnTo>
                  <a:lnTo>
                    <a:pt x="89" y="87"/>
                  </a:lnTo>
                  <a:lnTo>
                    <a:pt x="95" y="80"/>
                  </a:lnTo>
                  <a:lnTo>
                    <a:pt x="100" y="71"/>
                  </a:lnTo>
                  <a:lnTo>
                    <a:pt x="102" y="61"/>
                  </a:lnTo>
                  <a:lnTo>
                    <a:pt x="104" y="50"/>
                  </a:lnTo>
                  <a:lnTo>
                    <a:pt x="52" y="50"/>
                  </a:lnTo>
                  <a:lnTo>
                    <a:pt x="104"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0" name="Freeform 866"/>
            <p:cNvSpPr>
              <a:spLocks/>
            </p:cNvSpPr>
            <p:nvPr/>
          </p:nvSpPr>
          <p:spPr bwMode="auto">
            <a:xfrm>
              <a:off x="774" y="1662"/>
              <a:ext cx="114" cy="112"/>
            </a:xfrm>
            <a:custGeom>
              <a:avLst/>
              <a:gdLst>
                <a:gd name="T0" fmla="*/ 125 w 104"/>
                <a:gd name="T1" fmla="*/ 60 h 102"/>
                <a:gd name="T2" fmla="*/ 125 w 104"/>
                <a:gd name="T3" fmla="*/ 60 h 102"/>
                <a:gd name="T4" fmla="*/ 123 w 104"/>
                <a:gd name="T5" fmla="*/ 49 h 102"/>
                <a:gd name="T6" fmla="*/ 121 w 104"/>
                <a:gd name="T7" fmla="*/ 36 h 102"/>
                <a:gd name="T8" fmla="*/ 114 w 104"/>
                <a:gd name="T9" fmla="*/ 26 h 102"/>
                <a:gd name="T10" fmla="*/ 107 w 104"/>
                <a:gd name="T11" fmla="*/ 18 h 102"/>
                <a:gd name="T12" fmla="*/ 96 w 104"/>
                <a:gd name="T13" fmla="*/ 11 h 102"/>
                <a:gd name="T14" fmla="*/ 86 w 104"/>
                <a:gd name="T15" fmla="*/ 5 h 102"/>
                <a:gd name="T16" fmla="*/ 76 w 104"/>
                <a:gd name="T17" fmla="*/ 0 h 102"/>
                <a:gd name="T18" fmla="*/ 62 w 104"/>
                <a:gd name="T19" fmla="*/ 0 h 102"/>
                <a:gd name="T20" fmla="*/ 62 w 104"/>
                <a:gd name="T21" fmla="*/ 0 h 102"/>
                <a:gd name="T22" fmla="*/ 49 w 104"/>
                <a:gd name="T23" fmla="*/ 0 h 102"/>
                <a:gd name="T24" fmla="*/ 39 w 104"/>
                <a:gd name="T25" fmla="*/ 5 h 102"/>
                <a:gd name="T26" fmla="*/ 29 w 104"/>
                <a:gd name="T27" fmla="*/ 11 h 102"/>
                <a:gd name="T28" fmla="*/ 18 w 104"/>
                <a:gd name="T29" fmla="*/ 18 h 102"/>
                <a:gd name="T30" fmla="*/ 11 w 104"/>
                <a:gd name="T31" fmla="*/ 26 h 102"/>
                <a:gd name="T32" fmla="*/ 5 w 104"/>
                <a:gd name="T33" fmla="*/ 36 h 102"/>
                <a:gd name="T34" fmla="*/ 2 w 104"/>
                <a:gd name="T35" fmla="*/ 49 h 102"/>
                <a:gd name="T36" fmla="*/ 0 w 104"/>
                <a:gd name="T37" fmla="*/ 60 h 102"/>
                <a:gd name="T38" fmla="*/ 0 w 104"/>
                <a:gd name="T39" fmla="*/ 60 h 102"/>
                <a:gd name="T40" fmla="*/ 2 w 104"/>
                <a:gd name="T41" fmla="*/ 74 h 102"/>
                <a:gd name="T42" fmla="*/ 5 w 104"/>
                <a:gd name="T43" fmla="*/ 86 h 102"/>
                <a:gd name="T44" fmla="*/ 11 w 104"/>
                <a:gd name="T45" fmla="*/ 97 h 102"/>
                <a:gd name="T46" fmla="*/ 18 w 104"/>
                <a:gd name="T47" fmla="*/ 105 h 102"/>
                <a:gd name="T48" fmla="*/ 29 w 104"/>
                <a:gd name="T49" fmla="*/ 112 h 102"/>
                <a:gd name="T50" fmla="*/ 39 w 104"/>
                <a:gd name="T51" fmla="*/ 117 h 102"/>
                <a:gd name="T52" fmla="*/ 49 w 104"/>
                <a:gd name="T53" fmla="*/ 123 h 102"/>
                <a:gd name="T54" fmla="*/ 62 w 104"/>
                <a:gd name="T55" fmla="*/ 123 h 102"/>
                <a:gd name="T56" fmla="*/ 62 w 104"/>
                <a:gd name="T57" fmla="*/ 123 h 102"/>
                <a:gd name="T58" fmla="*/ 76 w 104"/>
                <a:gd name="T59" fmla="*/ 123 h 102"/>
                <a:gd name="T60" fmla="*/ 86 w 104"/>
                <a:gd name="T61" fmla="*/ 117 h 102"/>
                <a:gd name="T62" fmla="*/ 96 w 104"/>
                <a:gd name="T63" fmla="*/ 112 h 102"/>
                <a:gd name="T64" fmla="*/ 107 w 104"/>
                <a:gd name="T65" fmla="*/ 105 h 102"/>
                <a:gd name="T66" fmla="*/ 114 w 104"/>
                <a:gd name="T67" fmla="*/ 97 h 102"/>
                <a:gd name="T68" fmla="*/ 121 w 104"/>
                <a:gd name="T69" fmla="*/ 86 h 102"/>
                <a:gd name="T70" fmla="*/ 123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2" y="41"/>
                  </a:lnTo>
                  <a:lnTo>
                    <a:pt x="100" y="30"/>
                  </a:lnTo>
                  <a:lnTo>
                    <a:pt x="95" y="22"/>
                  </a:lnTo>
                  <a:lnTo>
                    <a:pt x="89" y="15"/>
                  </a:lnTo>
                  <a:lnTo>
                    <a:pt x="80" y="9"/>
                  </a:lnTo>
                  <a:lnTo>
                    <a:pt x="71" y="5"/>
                  </a:lnTo>
                  <a:lnTo>
                    <a:pt x="63" y="0"/>
                  </a:lnTo>
                  <a:lnTo>
                    <a:pt x="52" y="0"/>
                  </a:lnTo>
                  <a:lnTo>
                    <a:pt x="41" y="0"/>
                  </a:lnTo>
                  <a:lnTo>
                    <a:pt x="33" y="5"/>
                  </a:lnTo>
                  <a:lnTo>
                    <a:pt x="24" y="9"/>
                  </a:lnTo>
                  <a:lnTo>
                    <a:pt x="15" y="15"/>
                  </a:lnTo>
                  <a:lnTo>
                    <a:pt x="9" y="22"/>
                  </a:lnTo>
                  <a:lnTo>
                    <a:pt x="5" y="30"/>
                  </a:lnTo>
                  <a:lnTo>
                    <a:pt x="2" y="41"/>
                  </a:lnTo>
                  <a:lnTo>
                    <a:pt x="0" y="50"/>
                  </a:lnTo>
                  <a:lnTo>
                    <a:pt x="2" y="61"/>
                  </a:lnTo>
                  <a:lnTo>
                    <a:pt x="5" y="71"/>
                  </a:lnTo>
                  <a:lnTo>
                    <a:pt x="9" y="80"/>
                  </a:lnTo>
                  <a:lnTo>
                    <a:pt x="15" y="87"/>
                  </a:lnTo>
                  <a:lnTo>
                    <a:pt x="24" y="93"/>
                  </a:lnTo>
                  <a:lnTo>
                    <a:pt x="33" y="97"/>
                  </a:lnTo>
                  <a:lnTo>
                    <a:pt x="41" y="102"/>
                  </a:lnTo>
                  <a:lnTo>
                    <a:pt x="52" y="102"/>
                  </a:lnTo>
                  <a:lnTo>
                    <a:pt x="63" y="102"/>
                  </a:lnTo>
                  <a:lnTo>
                    <a:pt x="71" y="97"/>
                  </a:lnTo>
                  <a:lnTo>
                    <a:pt x="80" y="93"/>
                  </a:lnTo>
                  <a:lnTo>
                    <a:pt x="89" y="87"/>
                  </a:lnTo>
                  <a:lnTo>
                    <a:pt x="95" y="80"/>
                  </a:lnTo>
                  <a:lnTo>
                    <a:pt x="100" y="71"/>
                  </a:lnTo>
                  <a:lnTo>
                    <a:pt x="102" y="61"/>
                  </a:lnTo>
                  <a:lnTo>
                    <a:pt x="104" y="50"/>
                  </a:lnTo>
                  <a:lnTo>
                    <a:pt x="52" y="50"/>
                  </a:lnTo>
                  <a:lnTo>
                    <a:pt x="10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1" name="Freeform 867"/>
            <p:cNvSpPr>
              <a:spLocks/>
            </p:cNvSpPr>
            <p:nvPr/>
          </p:nvSpPr>
          <p:spPr bwMode="auto">
            <a:xfrm>
              <a:off x="1413" y="3190"/>
              <a:ext cx="114" cy="112"/>
            </a:xfrm>
            <a:custGeom>
              <a:avLst/>
              <a:gdLst>
                <a:gd name="T0" fmla="*/ 125 w 104"/>
                <a:gd name="T1" fmla="*/ 62 h 103"/>
                <a:gd name="T2" fmla="*/ 125 w 104"/>
                <a:gd name="T3" fmla="*/ 62 h 103"/>
                <a:gd name="T4" fmla="*/ 123 w 104"/>
                <a:gd name="T5" fmla="*/ 49 h 103"/>
                <a:gd name="T6" fmla="*/ 119 w 104"/>
                <a:gd name="T7" fmla="*/ 36 h 103"/>
                <a:gd name="T8" fmla="*/ 114 w 104"/>
                <a:gd name="T9" fmla="*/ 25 h 103"/>
                <a:gd name="T10" fmla="*/ 107 w 104"/>
                <a:gd name="T11" fmla="*/ 17 h 103"/>
                <a:gd name="T12" fmla="*/ 96 w 104"/>
                <a:gd name="T13" fmla="*/ 10 h 103"/>
                <a:gd name="T14" fmla="*/ 86 w 104"/>
                <a:gd name="T15" fmla="*/ 4 h 103"/>
                <a:gd name="T16" fmla="*/ 76 w 104"/>
                <a:gd name="T17" fmla="*/ 0 h 103"/>
                <a:gd name="T18" fmla="*/ 62 w 104"/>
                <a:gd name="T19" fmla="*/ 0 h 103"/>
                <a:gd name="T20" fmla="*/ 62 w 104"/>
                <a:gd name="T21" fmla="*/ 0 h 103"/>
                <a:gd name="T22" fmla="*/ 49 w 104"/>
                <a:gd name="T23" fmla="*/ 0 h 103"/>
                <a:gd name="T24" fmla="*/ 39 w 104"/>
                <a:gd name="T25" fmla="*/ 4 h 103"/>
                <a:gd name="T26" fmla="*/ 29 w 104"/>
                <a:gd name="T27" fmla="*/ 10 h 103"/>
                <a:gd name="T28" fmla="*/ 18 w 104"/>
                <a:gd name="T29" fmla="*/ 17 h 103"/>
                <a:gd name="T30" fmla="*/ 11 w 104"/>
                <a:gd name="T31" fmla="*/ 25 h 103"/>
                <a:gd name="T32" fmla="*/ 4 w 104"/>
                <a:gd name="T33" fmla="*/ 36 h 103"/>
                <a:gd name="T34" fmla="*/ 2 w 104"/>
                <a:gd name="T35" fmla="*/ 49 h 103"/>
                <a:gd name="T36" fmla="*/ 0 w 104"/>
                <a:gd name="T37" fmla="*/ 62 h 103"/>
                <a:gd name="T38" fmla="*/ 0 w 104"/>
                <a:gd name="T39" fmla="*/ 62 h 103"/>
                <a:gd name="T40" fmla="*/ 2 w 104"/>
                <a:gd name="T41" fmla="*/ 71 h 103"/>
                <a:gd name="T42" fmla="*/ 4 w 104"/>
                <a:gd name="T43" fmla="*/ 84 h 103"/>
                <a:gd name="T44" fmla="*/ 11 w 104"/>
                <a:gd name="T45" fmla="*/ 95 h 103"/>
                <a:gd name="T46" fmla="*/ 18 w 104"/>
                <a:gd name="T47" fmla="*/ 104 h 103"/>
                <a:gd name="T48" fmla="*/ 29 w 104"/>
                <a:gd name="T49" fmla="*/ 110 h 103"/>
                <a:gd name="T50" fmla="*/ 39 w 104"/>
                <a:gd name="T51" fmla="*/ 117 h 103"/>
                <a:gd name="T52" fmla="*/ 49 w 104"/>
                <a:gd name="T53" fmla="*/ 120 h 103"/>
                <a:gd name="T54" fmla="*/ 62 w 104"/>
                <a:gd name="T55" fmla="*/ 122 h 103"/>
                <a:gd name="T56" fmla="*/ 62 w 104"/>
                <a:gd name="T57" fmla="*/ 122 h 103"/>
                <a:gd name="T58" fmla="*/ 76 w 104"/>
                <a:gd name="T59" fmla="*/ 120 h 103"/>
                <a:gd name="T60" fmla="*/ 86 w 104"/>
                <a:gd name="T61" fmla="*/ 117 h 103"/>
                <a:gd name="T62" fmla="*/ 96 w 104"/>
                <a:gd name="T63" fmla="*/ 110 h 103"/>
                <a:gd name="T64" fmla="*/ 107 w 104"/>
                <a:gd name="T65" fmla="*/ 104 h 103"/>
                <a:gd name="T66" fmla="*/ 114 w 104"/>
                <a:gd name="T67" fmla="*/ 95 h 103"/>
                <a:gd name="T68" fmla="*/ 119 w 104"/>
                <a:gd name="T69" fmla="*/ 84 h 103"/>
                <a:gd name="T70" fmla="*/ 123 w 104"/>
                <a:gd name="T71" fmla="*/ 71 h 103"/>
                <a:gd name="T72" fmla="*/ 125 w 104"/>
                <a:gd name="T73" fmla="*/ 62 h 103"/>
                <a:gd name="T74" fmla="*/ 62 w 104"/>
                <a:gd name="T75" fmla="*/ 62 h 103"/>
                <a:gd name="T76" fmla="*/ 125 w 104"/>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2"/>
                  </a:moveTo>
                  <a:lnTo>
                    <a:pt x="104" y="52"/>
                  </a:lnTo>
                  <a:lnTo>
                    <a:pt x="102" y="41"/>
                  </a:lnTo>
                  <a:lnTo>
                    <a:pt x="99" y="30"/>
                  </a:lnTo>
                  <a:lnTo>
                    <a:pt x="95" y="21"/>
                  </a:lnTo>
                  <a:lnTo>
                    <a:pt x="89" y="15"/>
                  </a:lnTo>
                  <a:lnTo>
                    <a:pt x="80" y="8"/>
                  </a:lnTo>
                  <a:lnTo>
                    <a:pt x="71" y="4"/>
                  </a:lnTo>
                  <a:lnTo>
                    <a:pt x="63" y="0"/>
                  </a:lnTo>
                  <a:lnTo>
                    <a:pt x="52" y="0"/>
                  </a:lnTo>
                  <a:lnTo>
                    <a:pt x="41" y="0"/>
                  </a:lnTo>
                  <a:lnTo>
                    <a:pt x="33" y="4"/>
                  </a:lnTo>
                  <a:lnTo>
                    <a:pt x="24" y="8"/>
                  </a:lnTo>
                  <a:lnTo>
                    <a:pt x="15" y="15"/>
                  </a:lnTo>
                  <a:lnTo>
                    <a:pt x="9" y="21"/>
                  </a:lnTo>
                  <a:lnTo>
                    <a:pt x="4" y="30"/>
                  </a:lnTo>
                  <a:lnTo>
                    <a:pt x="2" y="41"/>
                  </a:lnTo>
                  <a:lnTo>
                    <a:pt x="0" y="52"/>
                  </a:lnTo>
                  <a:lnTo>
                    <a:pt x="2" y="60"/>
                  </a:lnTo>
                  <a:lnTo>
                    <a:pt x="4" y="71"/>
                  </a:lnTo>
                  <a:lnTo>
                    <a:pt x="9" y="80"/>
                  </a:lnTo>
                  <a:lnTo>
                    <a:pt x="15" y="88"/>
                  </a:lnTo>
                  <a:lnTo>
                    <a:pt x="24" y="93"/>
                  </a:lnTo>
                  <a:lnTo>
                    <a:pt x="33" y="99"/>
                  </a:lnTo>
                  <a:lnTo>
                    <a:pt x="41" y="101"/>
                  </a:lnTo>
                  <a:lnTo>
                    <a:pt x="52" y="103"/>
                  </a:lnTo>
                  <a:lnTo>
                    <a:pt x="63" y="101"/>
                  </a:lnTo>
                  <a:lnTo>
                    <a:pt x="71" y="99"/>
                  </a:lnTo>
                  <a:lnTo>
                    <a:pt x="80" y="93"/>
                  </a:lnTo>
                  <a:lnTo>
                    <a:pt x="89" y="88"/>
                  </a:lnTo>
                  <a:lnTo>
                    <a:pt x="95" y="80"/>
                  </a:lnTo>
                  <a:lnTo>
                    <a:pt x="99" y="71"/>
                  </a:lnTo>
                  <a:lnTo>
                    <a:pt x="102" y="60"/>
                  </a:lnTo>
                  <a:lnTo>
                    <a:pt x="104" y="52"/>
                  </a:lnTo>
                  <a:lnTo>
                    <a:pt x="52" y="52"/>
                  </a:lnTo>
                  <a:lnTo>
                    <a:pt x="104"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2" name="Freeform 868"/>
            <p:cNvSpPr>
              <a:spLocks/>
            </p:cNvSpPr>
            <p:nvPr/>
          </p:nvSpPr>
          <p:spPr bwMode="auto">
            <a:xfrm>
              <a:off x="1413" y="3190"/>
              <a:ext cx="114" cy="112"/>
            </a:xfrm>
            <a:custGeom>
              <a:avLst/>
              <a:gdLst>
                <a:gd name="T0" fmla="*/ 125 w 104"/>
                <a:gd name="T1" fmla="*/ 62 h 103"/>
                <a:gd name="T2" fmla="*/ 125 w 104"/>
                <a:gd name="T3" fmla="*/ 62 h 103"/>
                <a:gd name="T4" fmla="*/ 123 w 104"/>
                <a:gd name="T5" fmla="*/ 49 h 103"/>
                <a:gd name="T6" fmla="*/ 119 w 104"/>
                <a:gd name="T7" fmla="*/ 36 h 103"/>
                <a:gd name="T8" fmla="*/ 114 w 104"/>
                <a:gd name="T9" fmla="*/ 25 h 103"/>
                <a:gd name="T10" fmla="*/ 107 w 104"/>
                <a:gd name="T11" fmla="*/ 17 h 103"/>
                <a:gd name="T12" fmla="*/ 96 w 104"/>
                <a:gd name="T13" fmla="*/ 10 h 103"/>
                <a:gd name="T14" fmla="*/ 86 w 104"/>
                <a:gd name="T15" fmla="*/ 4 h 103"/>
                <a:gd name="T16" fmla="*/ 76 w 104"/>
                <a:gd name="T17" fmla="*/ 0 h 103"/>
                <a:gd name="T18" fmla="*/ 62 w 104"/>
                <a:gd name="T19" fmla="*/ 0 h 103"/>
                <a:gd name="T20" fmla="*/ 62 w 104"/>
                <a:gd name="T21" fmla="*/ 0 h 103"/>
                <a:gd name="T22" fmla="*/ 49 w 104"/>
                <a:gd name="T23" fmla="*/ 0 h 103"/>
                <a:gd name="T24" fmla="*/ 39 w 104"/>
                <a:gd name="T25" fmla="*/ 4 h 103"/>
                <a:gd name="T26" fmla="*/ 29 w 104"/>
                <a:gd name="T27" fmla="*/ 10 h 103"/>
                <a:gd name="T28" fmla="*/ 18 w 104"/>
                <a:gd name="T29" fmla="*/ 17 h 103"/>
                <a:gd name="T30" fmla="*/ 11 w 104"/>
                <a:gd name="T31" fmla="*/ 25 h 103"/>
                <a:gd name="T32" fmla="*/ 4 w 104"/>
                <a:gd name="T33" fmla="*/ 36 h 103"/>
                <a:gd name="T34" fmla="*/ 2 w 104"/>
                <a:gd name="T35" fmla="*/ 49 h 103"/>
                <a:gd name="T36" fmla="*/ 0 w 104"/>
                <a:gd name="T37" fmla="*/ 62 h 103"/>
                <a:gd name="T38" fmla="*/ 0 w 104"/>
                <a:gd name="T39" fmla="*/ 62 h 103"/>
                <a:gd name="T40" fmla="*/ 2 w 104"/>
                <a:gd name="T41" fmla="*/ 71 h 103"/>
                <a:gd name="T42" fmla="*/ 4 w 104"/>
                <a:gd name="T43" fmla="*/ 84 h 103"/>
                <a:gd name="T44" fmla="*/ 11 w 104"/>
                <a:gd name="T45" fmla="*/ 95 h 103"/>
                <a:gd name="T46" fmla="*/ 18 w 104"/>
                <a:gd name="T47" fmla="*/ 104 h 103"/>
                <a:gd name="T48" fmla="*/ 29 w 104"/>
                <a:gd name="T49" fmla="*/ 110 h 103"/>
                <a:gd name="T50" fmla="*/ 39 w 104"/>
                <a:gd name="T51" fmla="*/ 117 h 103"/>
                <a:gd name="T52" fmla="*/ 49 w 104"/>
                <a:gd name="T53" fmla="*/ 120 h 103"/>
                <a:gd name="T54" fmla="*/ 62 w 104"/>
                <a:gd name="T55" fmla="*/ 122 h 103"/>
                <a:gd name="T56" fmla="*/ 62 w 104"/>
                <a:gd name="T57" fmla="*/ 122 h 103"/>
                <a:gd name="T58" fmla="*/ 76 w 104"/>
                <a:gd name="T59" fmla="*/ 120 h 103"/>
                <a:gd name="T60" fmla="*/ 86 w 104"/>
                <a:gd name="T61" fmla="*/ 117 h 103"/>
                <a:gd name="T62" fmla="*/ 96 w 104"/>
                <a:gd name="T63" fmla="*/ 110 h 103"/>
                <a:gd name="T64" fmla="*/ 107 w 104"/>
                <a:gd name="T65" fmla="*/ 104 h 103"/>
                <a:gd name="T66" fmla="*/ 114 w 104"/>
                <a:gd name="T67" fmla="*/ 95 h 103"/>
                <a:gd name="T68" fmla="*/ 119 w 104"/>
                <a:gd name="T69" fmla="*/ 84 h 103"/>
                <a:gd name="T70" fmla="*/ 123 w 104"/>
                <a:gd name="T71" fmla="*/ 71 h 103"/>
                <a:gd name="T72" fmla="*/ 125 w 104"/>
                <a:gd name="T73" fmla="*/ 62 h 103"/>
                <a:gd name="T74" fmla="*/ 62 w 104"/>
                <a:gd name="T75" fmla="*/ 62 h 103"/>
                <a:gd name="T76" fmla="*/ 125 w 104"/>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2"/>
                  </a:moveTo>
                  <a:lnTo>
                    <a:pt x="104" y="52"/>
                  </a:lnTo>
                  <a:lnTo>
                    <a:pt x="102" y="41"/>
                  </a:lnTo>
                  <a:lnTo>
                    <a:pt x="99" y="30"/>
                  </a:lnTo>
                  <a:lnTo>
                    <a:pt x="95" y="21"/>
                  </a:lnTo>
                  <a:lnTo>
                    <a:pt x="89" y="15"/>
                  </a:lnTo>
                  <a:lnTo>
                    <a:pt x="80" y="8"/>
                  </a:lnTo>
                  <a:lnTo>
                    <a:pt x="71" y="4"/>
                  </a:lnTo>
                  <a:lnTo>
                    <a:pt x="63" y="0"/>
                  </a:lnTo>
                  <a:lnTo>
                    <a:pt x="52" y="0"/>
                  </a:lnTo>
                  <a:lnTo>
                    <a:pt x="41" y="0"/>
                  </a:lnTo>
                  <a:lnTo>
                    <a:pt x="33" y="4"/>
                  </a:lnTo>
                  <a:lnTo>
                    <a:pt x="24" y="8"/>
                  </a:lnTo>
                  <a:lnTo>
                    <a:pt x="15" y="15"/>
                  </a:lnTo>
                  <a:lnTo>
                    <a:pt x="9" y="21"/>
                  </a:lnTo>
                  <a:lnTo>
                    <a:pt x="4" y="30"/>
                  </a:lnTo>
                  <a:lnTo>
                    <a:pt x="2" y="41"/>
                  </a:lnTo>
                  <a:lnTo>
                    <a:pt x="0" y="52"/>
                  </a:lnTo>
                  <a:lnTo>
                    <a:pt x="2" y="60"/>
                  </a:lnTo>
                  <a:lnTo>
                    <a:pt x="4" y="71"/>
                  </a:lnTo>
                  <a:lnTo>
                    <a:pt x="9" y="80"/>
                  </a:lnTo>
                  <a:lnTo>
                    <a:pt x="15" y="88"/>
                  </a:lnTo>
                  <a:lnTo>
                    <a:pt x="24" y="93"/>
                  </a:lnTo>
                  <a:lnTo>
                    <a:pt x="33" y="99"/>
                  </a:lnTo>
                  <a:lnTo>
                    <a:pt x="41" y="101"/>
                  </a:lnTo>
                  <a:lnTo>
                    <a:pt x="52" y="103"/>
                  </a:lnTo>
                  <a:lnTo>
                    <a:pt x="63" y="101"/>
                  </a:lnTo>
                  <a:lnTo>
                    <a:pt x="71" y="99"/>
                  </a:lnTo>
                  <a:lnTo>
                    <a:pt x="80" y="93"/>
                  </a:lnTo>
                  <a:lnTo>
                    <a:pt x="89" y="88"/>
                  </a:lnTo>
                  <a:lnTo>
                    <a:pt x="95" y="80"/>
                  </a:lnTo>
                  <a:lnTo>
                    <a:pt x="99" y="71"/>
                  </a:lnTo>
                  <a:lnTo>
                    <a:pt x="102"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3" name="Freeform 869"/>
            <p:cNvSpPr>
              <a:spLocks/>
            </p:cNvSpPr>
            <p:nvPr/>
          </p:nvSpPr>
          <p:spPr bwMode="auto">
            <a:xfrm>
              <a:off x="1213" y="3003"/>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18 h 104"/>
                <a:gd name="T12" fmla="*/ 97 w 103"/>
                <a:gd name="T13" fmla="*/ 11 h 104"/>
                <a:gd name="T14" fmla="*/ 86 w 103"/>
                <a:gd name="T15" fmla="*/ 5 h 104"/>
                <a:gd name="T16" fmla="*/ 75 w 103"/>
                <a:gd name="T17" fmla="*/ 2 h 104"/>
                <a:gd name="T18" fmla="*/ 63 w 103"/>
                <a:gd name="T19" fmla="*/ 0 h 104"/>
                <a:gd name="T20" fmla="*/ 63 w 103"/>
                <a:gd name="T21" fmla="*/ 0 h 104"/>
                <a:gd name="T22" fmla="*/ 49 w 103"/>
                <a:gd name="T23" fmla="*/ 2 h 104"/>
                <a:gd name="T24" fmla="*/ 38 w 103"/>
                <a:gd name="T25" fmla="*/ 5 h 104"/>
                <a:gd name="T26" fmla="*/ 27 w 103"/>
                <a:gd name="T27" fmla="*/ 11 h 104"/>
                <a:gd name="T28" fmla="*/ 18 w 103"/>
                <a:gd name="T29" fmla="*/ 18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6 h 104"/>
                <a:gd name="T44" fmla="*/ 10 w 103"/>
                <a:gd name="T45" fmla="*/ 96 h 104"/>
                <a:gd name="T46" fmla="*/ 18 w 103"/>
                <a:gd name="T47" fmla="*/ 107 h 104"/>
                <a:gd name="T48" fmla="*/ 27 w 103"/>
                <a:gd name="T49" fmla="*/ 114 h 104"/>
                <a:gd name="T50" fmla="*/ 38 w 103"/>
                <a:gd name="T51" fmla="*/ 121 h 104"/>
                <a:gd name="T52" fmla="*/ 49 w 103"/>
                <a:gd name="T53" fmla="*/ 123 h 104"/>
                <a:gd name="T54" fmla="*/ 63 w 103"/>
                <a:gd name="T55" fmla="*/ 125 h 104"/>
                <a:gd name="T56" fmla="*/ 63 w 103"/>
                <a:gd name="T57" fmla="*/ 125 h 104"/>
                <a:gd name="T58" fmla="*/ 75 w 103"/>
                <a:gd name="T59" fmla="*/ 123 h 104"/>
                <a:gd name="T60" fmla="*/ 86 w 103"/>
                <a:gd name="T61" fmla="*/ 121 h 104"/>
                <a:gd name="T62" fmla="*/ 97 w 103"/>
                <a:gd name="T63" fmla="*/ 114 h 104"/>
                <a:gd name="T64" fmla="*/ 106 w 103"/>
                <a:gd name="T65" fmla="*/ 107 h 104"/>
                <a:gd name="T66" fmla="*/ 114 w 103"/>
                <a:gd name="T67" fmla="*/ 96 h 104"/>
                <a:gd name="T68" fmla="*/ 120 w 103"/>
                <a:gd name="T69" fmla="*/ 86 h 104"/>
                <a:gd name="T70" fmla="*/ 122 w 103"/>
                <a:gd name="T71" fmla="*/ 76 h 104"/>
                <a:gd name="T72" fmla="*/ 124 w 103"/>
                <a:gd name="T73" fmla="*/ 62 h 104"/>
                <a:gd name="T74" fmla="*/ 63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5"/>
                  </a:lnTo>
                  <a:lnTo>
                    <a:pt x="80" y="9"/>
                  </a:lnTo>
                  <a:lnTo>
                    <a:pt x="71" y="5"/>
                  </a:lnTo>
                  <a:lnTo>
                    <a:pt x="62" y="2"/>
                  </a:lnTo>
                  <a:lnTo>
                    <a:pt x="52" y="0"/>
                  </a:lnTo>
                  <a:lnTo>
                    <a:pt x="41" y="2"/>
                  </a:lnTo>
                  <a:lnTo>
                    <a:pt x="32" y="5"/>
                  </a:lnTo>
                  <a:lnTo>
                    <a:pt x="23" y="9"/>
                  </a:lnTo>
                  <a:lnTo>
                    <a:pt x="15" y="15"/>
                  </a:lnTo>
                  <a:lnTo>
                    <a:pt x="8" y="24"/>
                  </a:lnTo>
                  <a:lnTo>
                    <a:pt x="4" y="33"/>
                  </a:lnTo>
                  <a:lnTo>
                    <a:pt x="2" y="41"/>
                  </a:lnTo>
                  <a:lnTo>
                    <a:pt x="0" y="52"/>
                  </a:lnTo>
                  <a:lnTo>
                    <a:pt x="2" y="63"/>
                  </a:lnTo>
                  <a:lnTo>
                    <a:pt x="4" y="71"/>
                  </a:lnTo>
                  <a:lnTo>
                    <a:pt x="8" y="80"/>
                  </a:lnTo>
                  <a:lnTo>
                    <a:pt x="15" y="89"/>
                  </a:lnTo>
                  <a:lnTo>
                    <a:pt x="23" y="95"/>
                  </a:lnTo>
                  <a:lnTo>
                    <a:pt x="32" y="100"/>
                  </a:lnTo>
                  <a:lnTo>
                    <a:pt x="41" y="102"/>
                  </a:lnTo>
                  <a:lnTo>
                    <a:pt x="52" y="104"/>
                  </a:lnTo>
                  <a:lnTo>
                    <a:pt x="62" y="102"/>
                  </a:lnTo>
                  <a:lnTo>
                    <a:pt x="71" y="100"/>
                  </a:lnTo>
                  <a:lnTo>
                    <a:pt x="80" y="95"/>
                  </a:lnTo>
                  <a:lnTo>
                    <a:pt x="88" y="89"/>
                  </a:lnTo>
                  <a:lnTo>
                    <a:pt x="95" y="80"/>
                  </a:lnTo>
                  <a:lnTo>
                    <a:pt x="99" y="71"/>
                  </a:lnTo>
                  <a:lnTo>
                    <a:pt x="101" y="63"/>
                  </a:lnTo>
                  <a:lnTo>
                    <a:pt x="103" y="52"/>
                  </a:lnTo>
                  <a:lnTo>
                    <a:pt x="52" y="52"/>
                  </a:lnTo>
                  <a:lnTo>
                    <a:pt x="103"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4" name="Freeform 870"/>
            <p:cNvSpPr>
              <a:spLocks/>
            </p:cNvSpPr>
            <p:nvPr/>
          </p:nvSpPr>
          <p:spPr bwMode="auto">
            <a:xfrm>
              <a:off x="1213" y="3003"/>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18 h 104"/>
                <a:gd name="T12" fmla="*/ 97 w 103"/>
                <a:gd name="T13" fmla="*/ 11 h 104"/>
                <a:gd name="T14" fmla="*/ 86 w 103"/>
                <a:gd name="T15" fmla="*/ 5 h 104"/>
                <a:gd name="T16" fmla="*/ 75 w 103"/>
                <a:gd name="T17" fmla="*/ 2 h 104"/>
                <a:gd name="T18" fmla="*/ 63 w 103"/>
                <a:gd name="T19" fmla="*/ 0 h 104"/>
                <a:gd name="T20" fmla="*/ 63 w 103"/>
                <a:gd name="T21" fmla="*/ 0 h 104"/>
                <a:gd name="T22" fmla="*/ 49 w 103"/>
                <a:gd name="T23" fmla="*/ 2 h 104"/>
                <a:gd name="T24" fmla="*/ 38 w 103"/>
                <a:gd name="T25" fmla="*/ 5 h 104"/>
                <a:gd name="T26" fmla="*/ 27 w 103"/>
                <a:gd name="T27" fmla="*/ 11 h 104"/>
                <a:gd name="T28" fmla="*/ 18 w 103"/>
                <a:gd name="T29" fmla="*/ 18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6 h 104"/>
                <a:gd name="T44" fmla="*/ 10 w 103"/>
                <a:gd name="T45" fmla="*/ 96 h 104"/>
                <a:gd name="T46" fmla="*/ 18 w 103"/>
                <a:gd name="T47" fmla="*/ 107 h 104"/>
                <a:gd name="T48" fmla="*/ 27 w 103"/>
                <a:gd name="T49" fmla="*/ 114 h 104"/>
                <a:gd name="T50" fmla="*/ 38 w 103"/>
                <a:gd name="T51" fmla="*/ 121 h 104"/>
                <a:gd name="T52" fmla="*/ 49 w 103"/>
                <a:gd name="T53" fmla="*/ 123 h 104"/>
                <a:gd name="T54" fmla="*/ 63 w 103"/>
                <a:gd name="T55" fmla="*/ 125 h 104"/>
                <a:gd name="T56" fmla="*/ 63 w 103"/>
                <a:gd name="T57" fmla="*/ 125 h 104"/>
                <a:gd name="T58" fmla="*/ 75 w 103"/>
                <a:gd name="T59" fmla="*/ 123 h 104"/>
                <a:gd name="T60" fmla="*/ 86 w 103"/>
                <a:gd name="T61" fmla="*/ 121 h 104"/>
                <a:gd name="T62" fmla="*/ 97 w 103"/>
                <a:gd name="T63" fmla="*/ 114 h 104"/>
                <a:gd name="T64" fmla="*/ 106 w 103"/>
                <a:gd name="T65" fmla="*/ 107 h 104"/>
                <a:gd name="T66" fmla="*/ 114 w 103"/>
                <a:gd name="T67" fmla="*/ 96 h 104"/>
                <a:gd name="T68" fmla="*/ 120 w 103"/>
                <a:gd name="T69" fmla="*/ 86 h 104"/>
                <a:gd name="T70" fmla="*/ 122 w 103"/>
                <a:gd name="T71" fmla="*/ 76 h 104"/>
                <a:gd name="T72" fmla="*/ 124 w 103"/>
                <a:gd name="T73" fmla="*/ 62 h 104"/>
                <a:gd name="T74" fmla="*/ 63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5"/>
                  </a:lnTo>
                  <a:lnTo>
                    <a:pt x="80" y="9"/>
                  </a:lnTo>
                  <a:lnTo>
                    <a:pt x="71" y="5"/>
                  </a:lnTo>
                  <a:lnTo>
                    <a:pt x="62" y="2"/>
                  </a:lnTo>
                  <a:lnTo>
                    <a:pt x="52" y="0"/>
                  </a:lnTo>
                  <a:lnTo>
                    <a:pt x="41" y="2"/>
                  </a:lnTo>
                  <a:lnTo>
                    <a:pt x="32" y="5"/>
                  </a:lnTo>
                  <a:lnTo>
                    <a:pt x="23" y="9"/>
                  </a:lnTo>
                  <a:lnTo>
                    <a:pt x="15" y="15"/>
                  </a:lnTo>
                  <a:lnTo>
                    <a:pt x="8" y="24"/>
                  </a:lnTo>
                  <a:lnTo>
                    <a:pt x="4" y="33"/>
                  </a:lnTo>
                  <a:lnTo>
                    <a:pt x="2" y="41"/>
                  </a:lnTo>
                  <a:lnTo>
                    <a:pt x="0" y="52"/>
                  </a:lnTo>
                  <a:lnTo>
                    <a:pt x="2" y="63"/>
                  </a:lnTo>
                  <a:lnTo>
                    <a:pt x="4" y="71"/>
                  </a:lnTo>
                  <a:lnTo>
                    <a:pt x="8" y="80"/>
                  </a:lnTo>
                  <a:lnTo>
                    <a:pt x="15" y="89"/>
                  </a:lnTo>
                  <a:lnTo>
                    <a:pt x="23" y="95"/>
                  </a:lnTo>
                  <a:lnTo>
                    <a:pt x="32" y="100"/>
                  </a:lnTo>
                  <a:lnTo>
                    <a:pt x="41" y="102"/>
                  </a:lnTo>
                  <a:lnTo>
                    <a:pt x="52" y="104"/>
                  </a:lnTo>
                  <a:lnTo>
                    <a:pt x="62" y="102"/>
                  </a:lnTo>
                  <a:lnTo>
                    <a:pt x="71" y="100"/>
                  </a:lnTo>
                  <a:lnTo>
                    <a:pt x="80" y="95"/>
                  </a:lnTo>
                  <a:lnTo>
                    <a:pt x="88" y="89"/>
                  </a:lnTo>
                  <a:lnTo>
                    <a:pt x="95" y="80"/>
                  </a:lnTo>
                  <a:lnTo>
                    <a:pt x="99" y="71"/>
                  </a:lnTo>
                  <a:lnTo>
                    <a:pt x="101" y="63"/>
                  </a:lnTo>
                  <a:lnTo>
                    <a:pt x="103" y="52"/>
                  </a:lnTo>
                  <a:lnTo>
                    <a:pt x="52"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5" name="Freeform 871"/>
            <p:cNvSpPr>
              <a:spLocks/>
            </p:cNvSpPr>
            <p:nvPr/>
          </p:nvSpPr>
          <p:spPr bwMode="auto">
            <a:xfrm>
              <a:off x="1057" y="2784"/>
              <a:ext cx="111" cy="113"/>
            </a:xfrm>
            <a:custGeom>
              <a:avLst/>
              <a:gdLst>
                <a:gd name="T0" fmla="*/ 121 w 102"/>
                <a:gd name="T1" fmla="*/ 61 h 103"/>
                <a:gd name="T2" fmla="*/ 121 w 102"/>
                <a:gd name="T3" fmla="*/ 61 h 103"/>
                <a:gd name="T4" fmla="*/ 119 w 102"/>
                <a:gd name="T5" fmla="*/ 49 h 103"/>
                <a:gd name="T6" fmla="*/ 115 w 102"/>
                <a:gd name="T7" fmla="*/ 38 h 103"/>
                <a:gd name="T8" fmla="*/ 110 w 102"/>
                <a:gd name="T9" fmla="*/ 27 h 103"/>
                <a:gd name="T10" fmla="*/ 103 w 102"/>
                <a:gd name="T11" fmla="*/ 18 h 103"/>
                <a:gd name="T12" fmla="*/ 95 w 102"/>
                <a:gd name="T13" fmla="*/ 10 h 103"/>
                <a:gd name="T14" fmla="*/ 84 w 102"/>
                <a:gd name="T15" fmla="*/ 4 h 103"/>
                <a:gd name="T16" fmla="*/ 72 w 102"/>
                <a:gd name="T17" fmla="*/ 2 h 103"/>
                <a:gd name="T18" fmla="*/ 59 w 102"/>
                <a:gd name="T19" fmla="*/ 0 h 103"/>
                <a:gd name="T20" fmla="*/ 59 w 102"/>
                <a:gd name="T21" fmla="*/ 0 h 103"/>
                <a:gd name="T22" fmla="*/ 46 w 102"/>
                <a:gd name="T23" fmla="*/ 2 h 103"/>
                <a:gd name="T24" fmla="*/ 36 w 102"/>
                <a:gd name="T25" fmla="*/ 4 h 103"/>
                <a:gd name="T26" fmla="*/ 26 w 102"/>
                <a:gd name="T27" fmla="*/ 10 h 103"/>
                <a:gd name="T28" fmla="*/ 17 w 102"/>
                <a:gd name="T29" fmla="*/ 18 h 103"/>
                <a:gd name="T30" fmla="*/ 11 w 102"/>
                <a:gd name="T31" fmla="*/ 27 h 103"/>
                <a:gd name="T32" fmla="*/ 5 w 102"/>
                <a:gd name="T33" fmla="*/ 38 h 103"/>
                <a:gd name="T34" fmla="*/ 0 w 102"/>
                <a:gd name="T35" fmla="*/ 49 h 103"/>
                <a:gd name="T36" fmla="*/ 0 w 102"/>
                <a:gd name="T37" fmla="*/ 61 h 103"/>
                <a:gd name="T38" fmla="*/ 0 w 102"/>
                <a:gd name="T39" fmla="*/ 61 h 103"/>
                <a:gd name="T40" fmla="*/ 0 w 102"/>
                <a:gd name="T41" fmla="*/ 75 h 103"/>
                <a:gd name="T42" fmla="*/ 5 w 102"/>
                <a:gd name="T43" fmla="*/ 86 h 103"/>
                <a:gd name="T44" fmla="*/ 11 w 102"/>
                <a:gd name="T45" fmla="*/ 95 h 103"/>
                <a:gd name="T46" fmla="*/ 17 w 102"/>
                <a:gd name="T47" fmla="*/ 106 h 103"/>
                <a:gd name="T48" fmla="*/ 26 w 102"/>
                <a:gd name="T49" fmla="*/ 113 h 103"/>
                <a:gd name="T50" fmla="*/ 36 w 102"/>
                <a:gd name="T51" fmla="*/ 120 h 103"/>
                <a:gd name="T52" fmla="*/ 46 w 102"/>
                <a:gd name="T53" fmla="*/ 122 h 103"/>
                <a:gd name="T54" fmla="*/ 59 w 102"/>
                <a:gd name="T55" fmla="*/ 124 h 103"/>
                <a:gd name="T56" fmla="*/ 59 w 102"/>
                <a:gd name="T57" fmla="*/ 124 h 103"/>
                <a:gd name="T58" fmla="*/ 72 w 102"/>
                <a:gd name="T59" fmla="*/ 122 h 103"/>
                <a:gd name="T60" fmla="*/ 84 w 102"/>
                <a:gd name="T61" fmla="*/ 120 h 103"/>
                <a:gd name="T62" fmla="*/ 95 w 102"/>
                <a:gd name="T63" fmla="*/ 113 h 103"/>
                <a:gd name="T64" fmla="*/ 103 w 102"/>
                <a:gd name="T65" fmla="*/ 106 h 103"/>
                <a:gd name="T66" fmla="*/ 110 w 102"/>
                <a:gd name="T67" fmla="*/ 95 h 103"/>
                <a:gd name="T68" fmla="*/ 115 w 102"/>
                <a:gd name="T69" fmla="*/ 86 h 103"/>
                <a:gd name="T70" fmla="*/ 119 w 102"/>
                <a:gd name="T71" fmla="*/ 75 h 103"/>
                <a:gd name="T72" fmla="*/ 121 w 102"/>
                <a:gd name="T73" fmla="*/ 61 h 103"/>
                <a:gd name="T74" fmla="*/ 59 w 102"/>
                <a:gd name="T75" fmla="*/ 61 h 103"/>
                <a:gd name="T76" fmla="*/ 121 w 102"/>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1"/>
                  </a:moveTo>
                  <a:lnTo>
                    <a:pt x="102" y="51"/>
                  </a:lnTo>
                  <a:lnTo>
                    <a:pt x="100" y="41"/>
                  </a:lnTo>
                  <a:lnTo>
                    <a:pt x="97" y="32"/>
                  </a:lnTo>
                  <a:lnTo>
                    <a:pt x="93" y="23"/>
                  </a:lnTo>
                  <a:lnTo>
                    <a:pt x="87" y="15"/>
                  </a:lnTo>
                  <a:lnTo>
                    <a:pt x="80" y="8"/>
                  </a:lnTo>
                  <a:lnTo>
                    <a:pt x="71" y="4"/>
                  </a:lnTo>
                  <a:lnTo>
                    <a:pt x="61" y="2"/>
                  </a:lnTo>
                  <a:lnTo>
                    <a:pt x="50" y="0"/>
                  </a:lnTo>
                  <a:lnTo>
                    <a:pt x="39" y="2"/>
                  </a:lnTo>
                  <a:lnTo>
                    <a:pt x="30" y="4"/>
                  </a:lnTo>
                  <a:lnTo>
                    <a:pt x="22" y="8"/>
                  </a:lnTo>
                  <a:lnTo>
                    <a:pt x="15" y="15"/>
                  </a:lnTo>
                  <a:lnTo>
                    <a:pt x="9" y="23"/>
                  </a:lnTo>
                  <a:lnTo>
                    <a:pt x="5" y="32"/>
                  </a:lnTo>
                  <a:lnTo>
                    <a:pt x="0" y="41"/>
                  </a:lnTo>
                  <a:lnTo>
                    <a:pt x="0" y="51"/>
                  </a:lnTo>
                  <a:lnTo>
                    <a:pt x="0" y="62"/>
                  </a:lnTo>
                  <a:lnTo>
                    <a:pt x="5" y="71"/>
                  </a:lnTo>
                  <a:lnTo>
                    <a:pt x="9" y="79"/>
                  </a:lnTo>
                  <a:lnTo>
                    <a:pt x="15" y="88"/>
                  </a:lnTo>
                  <a:lnTo>
                    <a:pt x="22" y="94"/>
                  </a:lnTo>
                  <a:lnTo>
                    <a:pt x="30" y="99"/>
                  </a:lnTo>
                  <a:lnTo>
                    <a:pt x="39" y="101"/>
                  </a:lnTo>
                  <a:lnTo>
                    <a:pt x="50" y="103"/>
                  </a:lnTo>
                  <a:lnTo>
                    <a:pt x="61" y="101"/>
                  </a:lnTo>
                  <a:lnTo>
                    <a:pt x="71" y="99"/>
                  </a:lnTo>
                  <a:lnTo>
                    <a:pt x="80" y="94"/>
                  </a:lnTo>
                  <a:lnTo>
                    <a:pt x="87" y="88"/>
                  </a:lnTo>
                  <a:lnTo>
                    <a:pt x="93" y="79"/>
                  </a:lnTo>
                  <a:lnTo>
                    <a:pt x="97" y="71"/>
                  </a:lnTo>
                  <a:lnTo>
                    <a:pt x="100" y="62"/>
                  </a:lnTo>
                  <a:lnTo>
                    <a:pt x="102" y="51"/>
                  </a:lnTo>
                  <a:lnTo>
                    <a:pt x="50" y="51"/>
                  </a:lnTo>
                  <a:lnTo>
                    <a:pt x="102"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6" name="Freeform 872"/>
            <p:cNvSpPr>
              <a:spLocks/>
            </p:cNvSpPr>
            <p:nvPr/>
          </p:nvSpPr>
          <p:spPr bwMode="auto">
            <a:xfrm>
              <a:off x="1057" y="2784"/>
              <a:ext cx="111" cy="113"/>
            </a:xfrm>
            <a:custGeom>
              <a:avLst/>
              <a:gdLst>
                <a:gd name="T0" fmla="*/ 121 w 102"/>
                <a:gd name="T1" fmla="*/ 61 h 103"/>
                <a:gd name="T2" fmla="*/ 121 w 102"/>
                <a:gd name="T3" fmla="*/ 61 h 103"/>
                <a:gd name="T4" fmla="*/ 119 w 102"/>
                <a:gd name="T5" fmla="*/ 49 h 103"/>
                <a:gd name="T6" fmla="*/ 115 w 102"/>
                <a:gd name="T7" fmla="*/ 38 h 103"/>
                <a:gd name="T8" fmla="*/ 110 w 102"/>
                <a:gd name="T9" fmla="*/ 27 h 103"/>
                <a:gd name="T10" fmla="*/ 103 w 102"/>
                <a:gd name="T11" fmla="*/ 18 h 103"/>
                <a:gd name="T12" fmla="*/ 95 w 102"/>
                <a:gd name="T13" fmla="*/ 10 h 103"/>
                <a:gd name="T14" fmla="*/ 84 w 102"/>
                <a:gd name="T15" fmla="*/ 4 h 103"/>
                <a:gd name="T16" fmla="*/ 72 w 102"/>
                <a:gd name="T17" fmla="*/ 2 h 103"/>
                <a:gd name="T18" fmla="*/ 59 w 102"/>
                <a:gd name="T19" fmla="*/ 0 h 103"/>
                <a:gd name="T20" fmla="*/ 59 w 102"/>
                <a:gd name="T21" fmla="*/ 0 h 103"/>
                <a:gd name="T22" fmla="*/ 46 w 102"/>
                <a:gd name="T23" fmla="*/ 2 h 103"/>
                <a:gd name="T24" fmla="*/ 36 w 102"/>
                <a:gd name="T25" fmla="*/ 4 h 103"/>
                <a:gd name="T26" fmla="*/ 26 w 102"/>
                <a:gd name="T27" fmla="*/ 10 h 103"/>
                <a:gd name="T28" fmla="*/ 17 w 102"/>
                <a:gd name="T29" fmla="*/ 18 h 103"/>
                <a:gd name="T30" fmla="*/ 11 w 102"/>
                <a:gd name="T31" fmla="*/ 27 h 103"/>
                <a:gd name="T32" fmla="*/ 5 w 102"/>
                <a:gd name="T33" fmla="*/ 38 h 103"/>
                <a:gd name="T34" fmla="*/ 0 w 102"/>
                <a:gd name="T35" fmla="*/ 49 h 103"/>
                <a:gd name="T36" fmla="*/ 0 w 102"/>
                <a:gd name="T37" fmla="*/ 61 h 103"/>
                <a:gd name="T38" fmla="*/ 0 w 102"/>
                <a:gd name="T39" fmla="*/ 61 h 103"/>
                <a:gd name="T40" fmla="*/ 0 w 102"/>
                <a:gd name="T41" fmla="*/ 75 h 103"/>
                <a:gd name="T42" fmla="*/ 5 w 102"/>
                <a:gd name="T43" fmla="*/ 86 h 103"/>
                <a:gd name="T44" fmla="*/ 11 w 102"/>
                <a:gd name="T45" fmla="*/ 95 h 103"/>
                <a:gd name="T46" fmla="*/ 17 w 102"/>
                <a:gd name="T47" fmla="*/ 106 h 103"/>
                <a:gd name="T48" fmla="*/ 26 w 102"/>
                <a:gd name="T49" fmla="*/ 113 h 103"/>
                <a:gd name="T50" fmla="*/ 36 w 102"/>
                <a:gd name="T51" fmla="*/ 120 h 103"/>
                <a:gd name="T52" fmla="*/ 46 w 102"/>
                <a:gd name="T53" fmla="*/ 122 h 103"/>
                <a:gd name="T54" fmla="*/ 59 w 102"/>
                <a:gd name="T55" fmla="*/ 124 h 103"/>
                <a:gd name="T56" fmla="*/ 59 w 102"/>
                <a:gd name="T57" fmla="*/ 124 h 103"/>
                <a:gd name="T58" fmla="*/ 72 w 102"/>
                <a:gd name="T59" fmla="*/ 122 h 103"/>
                <a:gd name="T60" fmla="*/ 84 w 102"/>
                <a:gd name="T61" fmla="*/ 120 h 103"/>
                <a:gd name="T62" fmla="*/ 95 w 102"/>
                <a:gd name="T63" fmla="*/ 113 h 103"/>
                <a:gd name="T64" fmla="*/ 103 w 102"/>
                <a:gd name="T65" fmla="*/ 106 h 103"/>
                <a:gd name="T66" fmla="*/ 110 w 102"/>
                <a:gd name="T67" fmla="*/ 95 h 103"/>
                <a:gd name="T68" fmla="*/ 115 w 102"/>
                <a:gd name="T69" fmla="*/ 86 h 103"/>
                <a:gd name="T70" fmla="*/ 119 w 102"/>
                <a:gd name="T71" fmla="*/ 75 h 103"/>
                <a:gd name="T72" fmla="*/ 121 w 102"/>
                <a:gd name="T73" fmla="*/ 61 h 103"/>
                <a:gd name="T74" fmla="*/ 59 w 102"/>
                <a:gd name="T75" fmla="*/ 61 h 103"/>
                <a:gd name="T76" fmla="*/ 121 w 102"/>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1"/>
                  </a:moveTo>
                  <a:lnTo>
                    <a:pt x="102" y="51"/>
                  </a:lnTo>
                  <a:lnTo>
                    <a:pt x="100" y="41"/>
                  </a:lnTo>
                  <a:lnTo>
                    <a:pt x="97" y="32"/>
                  </a:lnTo>
                  <a:lnTo>
                    <a:pt x="93" y="23"/>
                  </a:lnTo>
                  <a:lnTo>
                    <a:pt x="87" y="15"/>
                  </a:lnTo>
                  <a:lnTo>
                    <a:pt x="80" y="8"/>
                  </a:lnTo>
                  <a:lnTo>
                    <a:pt x="71" y="4"/>
                  </a:lnTo>
                  <a:lnTo>
                    <a:pt x="61" y="2"/>
                  </a:lnTo>
                  <a:lnTo>
                    <a:pt x="50" y="0"/>
                  </a:lnTo>
                  <a:lnTo>
                    <a:pt x="39" y="2"/>
                  </a:lnTo>
                  <a:lnTo>
                    <a:pt x="30" y="4"/>
                  </a:lnTo>
                  <a:lnTo>
                    <a:pt x="22" y="8"/>
                  </a:lnTo>
                  <a:lnTo>
                    <a:pt x="15" y="15"/>
                  </a:lnTo>
                  <a:lnTo>
                    <a:pt x="9" y="23"/>
                  </a:lnTo>
                  <a:lnTo>
                    <a:pt x="5" y="32"/>
                  </a:lnTo>
                  <a:lnTo>
                    <a:pt x="0" y="41"/>
                  </a:lnTo>
                  <a:lnTo>
                    <a:pt x="0" y="51"/>
                  </a:lnTo>
                  <a:lnTo>
                    <a:pt x="0" y="62"/>
                  </a:lnTo>
                  <a:lnTo>
                    <a:pt x="5" y="71"/>
                  </a:lnTo>
                  <a:lnTo>
                    <a:pt x="9" y="79"/>
                  </a:lnTo>
                  <a:lnTo>
                    <a:pt x="15" y="88"/>
                  </a:lnTo>
                  <a:lnTo>
                    <a:pt x="22" y="94"/>
                  </a:lnTo>
                  <a:lnTo>
                    <a:pt x="30" y="99"/>
                  </a:lnTo>
                  <a:lnTo>
                    <a:pt x="39" y="101"/>
                  </a:lnTo>
                  <a:lnTo>
                    <a:pt x="50" y="103"/>
                  </a:lnTo>
                  <a:lnTo>
                    <a:pt x="61" y="101"/>
                  </a:lnTo>
                  <a:lnTo>
                    <a:pt x="71" y="99"/>
                  </a:lnTo>
                  <a:lnTo>
                    <a:pt x="80" y="94"/>
                  </a:lnTo>
                  <a:lnTo>
                    <a:pt x="87" y="88"/>
                  </a:lnTo>
                  <a:lnTo>
                    <a:pt x="93" y="79"/>
                  </a:lnTo>
                  <a:lnTo>
                    <a:pt x="97" y="71"/>
                  </a:lnTo>
                  <a:lnTo>
                    <a:pt x="100" y="62"/>
                  </a:lnTo>
                  <a:lnTo>
                    <a:pt x="102" y="51"/>
                  </a:lnTo>
                  <a:lnTo>
                    <a:pt x="50" y="51"/>
                  </a:lnTo>
                  <a:lnTo>
                    <a:pt x="102"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7" name="Freeform 873"/>
            <p:cNvSpPr>
              <a:spLocks/>
            </p:cNvSpPr>
            <p:nvPr/>
          </p:nvSpPr>
          <p:spPr bwMode="auto">
            <a:xfrm>
              <a:off x="949" y="2540"/>
              <a:ext cx="113" cy="112"/>
            </a:xfrm>
            <a:custGeom>
              <a:avLst/>
              <a:gdLst>
                <a:gd name="T0" fmla="*/ 123 w 104"/>
                <a:gd name="T1" fmla="*/ 60 h 102"/>
                <a:gd name="T2" fmla="*/ 123 w 104"/>
                <a:gd name="T3" fmla="*/ 60 h 102"/>
                <a:gd name="T4" fmla="*/ 120 w 104"/>
                <a:gd name="T5" fmla="*/ 49 h 102"/>
                <a:gd name="T6" fmla="*/ 117 w 104"/>
                <a:gd name="T7" fmla="*/ 36 h 102"/>
                <a:gd name="T8" fmla="*/ 112 w 104"/>
                <a:gd name="T9" fmla="*/ 26 h 102"/>
                <a:gd name="T10" fmla="*/ 104 w 104"/>
                <a:gd name="T11" fmla="*/ 18 h 102"/>
                <a:gd name="T12" fmla="*/ 95 w 104"/>
                <a:gd name="T13" fmla="*/ 11 h 102"/>
                <a:gd name="T14" fmla="*/ 84 w 104"/>
                <a:gd name="T15" fmla="*/ 5 h 102"/>
                <a:gd name="T16" fmla="*/ 74 w 104"/>
                <a:gd name="T17" fmla="*/ 0 h 102"/>
                <a:gd name="T18" fmla="*/ 61 w 104"/>
                <a:gd name="T19" fmla="*/ 0 h 102"/>
                <a:gd name="T20" fmla="*/ 61 w 104"/>
                <a:gd name="T21" fmla="*/ 0 h 102"/>
                <a:gd name="T22" fmla="*/ 49 w 104"/>
                <a:gd name="T23" fmla="*/ 0 h 102"/>
                <a:gd name="T24" fmla="*/ 38 w 104"/>
                <a:gd name="T25" fmla="*/ 5 h 102"/>
                <a:gd name="T26" fmla="*/ 28 w 104"/>
                <a:gd name="T27" fmla="*/ 11 h 102"/>
                <a:gd name="T28" fmla="*/ 17 w 104"/>
                <a:gd name="T29" fmla="*/ 18 h 102"/>
                <a:gd name="T30" fmla="*/ 11 w 104"/>
                <a:gd name="T31" fmla="*/ 26 h 102"/>
                <a:gd name="T32" fmla="*/ 4 w 104"/>
                <a:gd name="T33" fmla="*/ 36 h 102"/>
                <a:gd name="T34" fmla="*/ 2 w 104"/>
                <a:gd name="T35" fmla="*/ 49 h 102"/>
                <a:gd name="T36" fmla="*/ 0 w 104"/>
                <a:gd name="T37" fmla="*/ 60 h 102"/>
                <a:gd name="T38" fmla="*/ 0 w 104"/>
                <a:gd name="T39" fmla="*/ 60 h 102"/>
                <a:gd name="T40" fmla="*/ 2 w 104"/>
                <a:gd name="T41" fmla="*/ 74 h 102"/>
                <a:gd name="T42" fmla="*/ 4 w 104"/>
                <a:gd name="T43" fmla="*/ 86 h 102"/>
                <a:gd name="T44" fmla="*/ 11 w 104"/>
                <a:gd name="T45" fmla="*/ 97 h 102"/>
                <a:gd name="T46" fmla="*/ 17 w 104"/>
                <a:gd name="T47" fmla="*/ 105 h 102"/>
                <a:gd name="T48" fmla="*/ 28 w 104"/>
                <a:gd name="T49" fmla="*/ 112 h 102"/>
                <a:gd name="T50" fmla="*/ 38 w 104"/>
                <a:gd name="T51" fmla="*/ 117 h 102"/>
                <a:gd name="T52" fmla="*/ 49 w 104"/>
                <a:gd name="T53" fmla="*/ 123 h 102"/>
                <a:gd name="T54" fmla="*/ 61 w 104"/>
                <a:gd name="T55" fmla="*/ 123 h 102"/>
                <a:gd name="T56" fmla="*/ 61 w 104"/>
                <a:gd name="T57" fmla="*/ 123 h 102"/>
                <a:gd name="T58" fmla="*/ 74 w 104"/>
                <a:gd name="T59" fmla="*/ 123 h 102"/>
                <a:gd name="T60" fmla="*/ 84 w 104"/>
                <a:gd name="T61" fmla="*/ 117 h 102"/>
                <a:gd name="T62" fmla="*/ 95 w 104"/>
                <a:gd name="T63" fmla="*/ 112 h 102"/>
                <a:gd name="T64" fmla="*/ 104 w 104"/>
                <a:gd name="T65" fmla="*/ 105 h 102"/>
                <a:gd name="T66" fmla="*/ 112 w 104"/>
                <a:gd name="T67" fmla="*/ 97 h 102"/>
                <a:gd name="T68" fmla="*/ 117 w 104"/>
                <a:gd name="T69" fmla="*/ 86 h 102"/>
                <a:gd name="T70" fmla="*/ 120 w 104"/>
                <a:gd name="T71" fmla="*/ 74 h 102"/>
                <a:gd name="T72" fmla="*/ 123 w 104"/>
                <a:gd name="T73" fmla="*/ 60 h 102"/>
                <a:gd name="T74" fmla="*/ 61 w 104"/>
                <a:gd name="T75" fmla="*/ 60 h 102"/>
                <a:gd name="T76" fmla="*/ 123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5"/>
                  </a:lnTo>
                  <a:lnTo>
                    <a:pt x="63" y="0"/>
                  </a:lnTo>
                  <a:lnTo>
                    <a:pt x="52" y="0"/>
                  </a:lnTo>
                  <a:lnTo>
                    <a:pt x="41" y="0"/>
                  </a:lnTo>
                  <a:lnTo>
                    <a:pt x="32" y="5"/>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2"/>
                  </a:lnTo>
                  <a:lnTo>
                    <a:pt x="52" y="102"/>
                  </a:lnTo>
                  <a:lnTo>
                    <a:pt x="63" y="102"/>
                  </a:lnTo>
                  <a:lnTo>
                    <a:pt x="71" y="97"/>
                  </a:lnTo>
                  <a:lnTo>
                    <a:pt x="80" y="93"/>
                  </a:lnTo>
                  <a:lnTo>
                    <a:pt x="88" y="87"/>
                  </a:lnTo>
                  <a:lnTo>
                    <a:pt x="95" y="80"/>
                  </a:lnTo>
                  <a:lnTo>
                    <a:pt x="99" y="71"/>
                  </a:lnTo>
                  <a:lnTo>
                    <a:pt x="101" y="61"/>
                  </a:lnTo>
                  <a:lnTo>
                    <a:pt x="104" y="50"/>
                  </a:lnTo>
                  <a:lnTo>
                    <a:pt x="52" y="50"/>
                  </a:lnTo>
                  <a:lnTo>
                    <a:pt x="104"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8" name="Freeform 874"/>
            <p:cNvSpPr>
              <a:spLocks/>
            </p:cNvSpPr>
            <p:nvPr/>
          </p:nvSpPr>
          <p:spPr bwMode="auto">
            <a:xfrm>
              <a:off x="896" y="2281"/>
              <a:ext cx="112" cy="111"/>
            </a:xfrm>
            <a:custGeom>
              <a:avLst/>
              <a:gdLst>
                <a:gd name="T0" fmla="*/ 123 w 102"/>
                <a:gd name="T1" fmla="*/ 59 h 101"/>
                <a:gd name="T2" fmla="*/ 123 w 102"/>
                <a:gd name="T3" fmla="*/ 59 h 101"/>
                <a:gd name="T4" fmla="*/ 123 w 102"/>
                <a:gd name="T5" fmla="*/ 49 h 101"/>
                <a:gd name="T6" fmla="*/ 119 w 102"/>
                <a:gd name="T7" fmla="*/ 36 h 101"/>
                <a:gd name="T8" fmla="*/ 112 w 102"/>
                <a:gd name="T9" fmla="*/ 25 h 101"/>
                <a:gd name="T10" fmla="*/ 105 w 102"/>
                <a:gd name="T11" fmla="*/ 18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8 h 101"/>
                <a:gd name="T30" fmla="*/ 11 w 102"/>
                <a:gd name="T31" fmla="*/ 25 h 101"/>
                <a:gd name="T32" fmla="*/ 5 w 102"/>
                <a:gd name="T33" fmla="*/ 36 h 101"/>
                <a:gd name="T34" fmla="*/ 0 w 102"/>
                <a:gd name="T35" fmla="*/ 49 h 101"/>
                <a:gd name="T36" fmla="*/ 0 w 102"/>
                <a:gd name="T37" fmla="*/ 59 h 101"/>
                <a:gd name="T38" fmla="*/ 0 w 102"/>
                <a:gd name="T39" fmla="*/ 59 h 101"/>
                <a:gd name="T40" fmla="*/ 0 w 102"/>
                <a:gd name="T41" fmla="*/ 73 h 101"/>
                <a:gd name="T42" fmla="*/ 5 w 102"/>
                <a:gd name="T43" fmla="*/ 86 h 101"/>
                <a:gd name="T44" fmla="*/ 11 w 102"/>
                <a:gd name="T45" fmla="*/ 97 h 101"/>
                <a:gd name="T46" fmla="*/ 20 w 102"/>
                <a:gd name="T47" fmla="*/ 104 h 101"/>
                <a:gd name="T48" fmla="*/ 26 w 102"/>
                <a:gd name="T49" fmla="*/ 112 h 101"/>
                <a:gd name="T50" fmla="*/ 37 w 102"/>
                <a:gd name="T51" fmla="*/ 118 h 101"/>
                <a:gd name="T52" fmla="*/ 49 w 102"/>
                <a:gd name="T53" fmla="*/ 122 h 101"/>
                <a:gd name="T54" fmla="*/ 60 w 102"/>
                <a:gd name="T55" fmla="*/ 122 h 101"/>
                <a:gd name="T56" fmla="*/ 60 w 102"/>
                <a:gd name="T57" fmla="*/ 122 h 101"/>
                <a:gd name="T58" fmla="*/ 74 w 102"/>
                <a:gd name="T59" fmla="*/ 122 h 101"/>
                <a:gd name="T60" fmla="*/ 87 w 102"/>
                <a:gd name="T61" fmla="*/ 118 h 101"/>
                <a:gd name="T62" fmla="*/ 97 w 102"/>
                <a:gd name="T63" fmla="*/ 112 h 101"/>
                <a:gd name="T64" fmla="*/ 105 w 102"/>
                <a:gd name="T65" fmla="*/ 104 h 101"/>
                <a:gd name="T66" fmla="*/ 112 w 102"/>
                <a:gd name="T67" fmla="*/ 97 h 101"/>
                <a:gd name="T68" fmla="*/ 119 w 102"/>
                <a:gd name="T69" fmla="*/ 86 h 101"/>
                <a:gd name="T70" fmla="*/ 123 w 102"/>
                <a:gd name="T71" fmla="*/ 73 h 101"/>
                <a:gd name="T72" fmla="*/ 123 w 102"/>
                <a:gd name="T73" fmla="*/ 59 h 101"/>
                <a:gd name="T74" fmla="*/ 60 w 102"/>
                <a:gd name="T75" fmla="*/ 59 h 101"/>
                <a:gd name="T76" fmla="*/ 123 w 102"/>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80"/>
                  </a:lnTo>
                  <a:lnTo>
                    <a:pt x="16" y="86"/>
                  </a:lnTo>
                  <a:lnTo>
                    <a:pt x="22" y="93"/>
                  </a:lnTo>
                  <a:lnTo>
                    <a:pt x="31" y="97"/>
                  </a:lnTo>
                  <a:lnTo>
                    <a:pt x="41" y="101"/>
                  </a:lnTo>
                  <a:lnTo>
                    <a:pt x="50" y="101"/>
                  </a:lnTo>
                  <a:lnTo>
                    <a:pt x="61" y="101"/>
                  </a:lnTo>
                  <a:lnTo>
                    <a:pt x="72" y="97"/>
                  </a:lnTo>
                  <a:lnTo>
                    <a:pt x="80" y="93"/>
                  </a:lnTo>
                  <a:lnTo>
                    <a:pt x="87" y="86"/>
                  </a:lnTo>
                  <a:lnTo>
                    <a:pt x="93" y="80"/>
                  </a:lnTo>
                  <a:lnTo>
                    <a:pt x="98" y="71"/>
                  </a:lnTo>
                  <a:lnTo>
                    <a:pt x="102" y="60"/>
                  </a:lnTo>
                  <a:lnTo>
                    <a:pt x="102" y="49"/>
                  </a:lnTo>
                  <a:lnTo>
                    <a:pt x="50" y="49"/>
                  </a:lnTo>
                  <a:lnTo>
                    <a:pt x="102" y="49"/>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9" name="Freeform 875"/>
            <p:cNvSpPr>
              <a:spLocks/>
            </p:cNvSpPr>
            <p:nvPr/>
          </p:nvSpPr>
          <p:spPr bwMode="auto">
            <a:xfrm>
              <a:off x="896" y="2281"/>
              <a:ext cx="112" cy="111"/>
            </a:xfrm>
            <a:custGeom>
              <a:avLst/>
              <a:gdLst>
                <a:gd name="T0" fmla="*/ 123 w 102"/>
                <a:gd name="T1" fmla="*/ 59 h 101"/>
                <a:gd name="T2" fmla="*/ 123 w 102"/>
                <a:gd name="T3" fmla="*/ 59 h 101"/>
                <a:gd name="T4" fmla="*/ 123 w 102"/>
                <a:gd name="T5" fmla="*/ 49 h 101"/>
                <a:gd name="T6" fmla="*/ 119 w 102"/>
                <a:gd name="T7" fmla="*/ 36 h 101"/>
                <a:gd name="T8" fmla="*/ 112 w 102"/>
                <a:gd name="T9" fmla="*/ 25 h 101"/>
                <a:gd name="T10" fmla="*/ 105 w 102"/>
                <a:gd name="T11" fmla="*/ 18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8 h 101"/>
                <a:gd name="T30" fmla="*/ 11 w 102"/>
                <a:gd name="T31" fmla="*/ 25 h 101"/>
                <a:gd name="T32" fmla="*/ 5 w 102"/>
                <a:gd name="T33" fmla="*/ 36 h 101"/>
                <a:gd name="T34" fmla="*/ 0 w 102"/>
                <a:gd name="T35" fmla="*/ 49 h 101"/>
                <a:gd name="T36" fmla="*/ 0 w 102"/>
                <a:gd name="T37" fmla="*/ 59 h 101"/>
                <a:gd name="T38" fmla="*/ 0 w 102"/>
                <a:gd name="T39" fmla="*/ 59 h 101"/>
                <a:gd name="T40" fmla="*/ 0 w 102"/>
                <a:gd name="T41" fmla="*/ 73 h 101"/>
                <a:gd name="T42" fmla="*/ 5 w 102"/>
                <a:gd name="T43" fmla="*/ 86 h 101"/>
                <a:gd name="T44" fmla="*/ 11 w 102"/>
                <a:gd name="T45" fmla="*/ 97 h 101"/>
                <a:gd name="T46" fmla="*/ 20 w 102"/>
                <a:gd name="T47" fmla="*/ 104 h 101"/>
                <a:gd name="T48" fmla="*/ 26 w 102"/>
                <a:gd name="T49" fmla="*/ 112 h 101"/>
                <a:gd name="T50" fmla="*/ 37 w 102"/>
                <a:gd name="T51" fmla="*/ 118 h 101"/>
                <a:gd name="T52" fmla="*/ 49 w 102"/>
                <a:gd name="T53" fmla="*/ 122 h 101"/>
                <a:gd name="T54" fmla="*/ 60 w 102"/>
                <a:gd name="T55" fmla="*/ 122 h 101"/>
                <a:gd name="T56" fmla="*/ 60 w 102"/>
                <a:gd name="T57" fmla="*/ 122 h 101"/>
                <a:gd name="T58" fmla="*/ 74 w 102"/>
                <a:gd name="T59" fmla="*/ 122 h 101"/>
                <a:gd name="T60" fmla="*/ 87 w 102"/>
                <a:gd name="T61" fmla="*/ 118 h 101"/>
                <a:gd name="T62" fmla="*/ 97 w 102"/>
                <a:gd name="T63" fmla="*/ 112 h 101"/>
                <a:gd name="T64" fmla="*/ 105 w 102"/>
                <a:gd name="T65" fmla="*/ 104 h 101"/>
                <a:gd name="T66" fmla="*/ 112 w 102"/>
                <a:gd name="T67" fmla="*/ 97 h 101"/>
                <a:gd name="T68" fmla="*/ 119 w 102"/>
                <a:gd name="T69" fmla="*/ 86 h 101"/>
                <a:gd name="T70" fmla="*/ 123 w 102"/>
                <a:gd name="T71" fmla="*/ 73 h 101"/>
                <a:gd name="T72" fmla="*/ 123 w 102"/>
                <a:gd name="T73" fmla="*/ 59 h 101"/>
                <a:gd name="T74" fmla="*/ 60 w 102"/>
                <a:gd name="T75" fmla="*/ 59 h 101"/>
                <a:gd name="T76" fmla="*/ 123 w 102"/>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80"/>
                  </a:lnTo>
                  <a:lnTo>
                    <a:pt x="16" y="86"/>
                  </a:lnTo>
                  <a:lnTo>
                    <a:pt x="22" y="93"/>
                  </a:lnTo>
                  <a:lnTo>
                    <a:pt x="31" y="97"/>
                  </a:lnTo>
                  <a:lnTo>
                    <a:pt x="41" y="101"/>
                  </a:lnTo>
                  <a:lnTo>
                    <a:pt x="50" y="101"/>
                  </a:lnTo>
                  <a:lnTo>
                    <a:pt x="61" y="101"/>
                  </a:lnTo>
                  <a:lnTo>
                    <a:pt x="72" y="97"/>
                  </a:lnTo>
                  <a:lnTo>
                    <a:pt x="80" y="93"/>
                  </a:lnTo>
                  <a:lnTo>
                    <a:pt x="87" y="86"/>
                  </a:lnTo>
                  <a:lnTo>
                    <a:pt x="93" y="80"/>
                  </a:lnTo>
                  <a:lnTo>
                    <a:pt x="98" y="71"/>
                  </a:lnTo>
                  <a:lnTo>
                    <a:pt x="102" y="60"/>
                  </a:lnTo>
                  <a:lnTo>
                    <a:pt x="102" y="49"/>
                  </a:lnTo>
                  <a:lnTo>
                    <a:pt x="50"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0" name="Freeform 876"/>
            <p:cNvSpPr>
              <a:spLocks/>
            </p:cNvSpPr>
            <p:nvPr/>
          </p:nvSpPr>
          <p:spPr bwMode="auto">
            <a:xfrm>
              <a:off x="1546" y="3039"/>
              <a:ext cx="110" cy="110"/>
            </a:xfrm>
            <a:custGeom>
              <a:avLst/>
              <a:gdLst>
                <a:gd name="T0" fmla="*/ 120 w 101"/>
                <a:gd name="T1" fmla="*/ 61 h 101"/>
                <a:gd name="T2" fmla="*/ 120 w 101"/>
                <a:gd name="T3" fmla="*/ 61 h 101"/>
                <a:gd name="T4" fmla="*/ 120 w 101"/>
                <a:gd name="T5" fmla="*/ 49 h 101"/>
                <a:gd name="T6" fmla="*/ 118 w 101"/>
                <a:gd name="T7" fmla="*/ 36 h 101"/>
                <a:gd name="T8" fmla="*/ 110 w 101"/>
                <a:gd name="T9" fmla="*/ 25 h 101"/>
                <a:gd name="T10" fmla="*/ 102 w 101"/>
                <a:gd name="T11" fmla="*/ 17 h 101"/>
                <a:gd name="T12" fmla="*/ 95 w 101"/>
                <a:gd name="T13" fmla="*/ 10 h 101"/>
                <a:gd name="T14" fmla="*/ 84 w 101"/>
                <a:gd name="T15" fmla="*/ 4 h 101"/>
                <a:gd name="T16" fmla="*/ 75 w 101"/>
                <a:gd name="T17" fmla="*/ 0 h 101"/>
                <a:gd name="T18" fmla="*/ 62 w 101"/>
                <a:gd name="T19" fmla="*/ 0 h 101"/>
                <a:gd name="T20" fmla="*/ 62 w 101"/>
                <a:gd name="T21" fmla="*/ 0 h 101"/>
                <a:gd name="T22" fmla="*/ 49 w 101"/>
                <a:gd name="T23" fmla="*/ 0 h 101"/>
                <a:gd name="T24" fmla="*/ 38 w 101"/>
                <a:gd name="T25" fmla="*/ 4 h 101"/>
                <a:gd name="T26" fmla="*/ 26 w 101"/>
                <a:gd name="T27" fmla="*/ 10 h 101"/>
                <a:gd name="T28" fmla="*/ 17 w 101"/>
                <a:gd name="T29" fmla="*/ 17 h 101"/>
                <a:gd name="T30" fmla="*/ 11 w 101"/>
                <a:gd name="T31" fmla="*/ 25 h 101"/>
                <a:gd name="T32" fmla="*/ 4 w 101"/>
                <a:gd name="T33" fmla="*/ 36 h 101"/>
                <a:gd name="T34" fmla="*/ 0 w 101"/>
                <a:gd name="T35" fmla="*/ 49 h 101"/>
                <a:gd name="T36" fmla="*/ 0 w 101"/>
                <a:gd name="T37" fmla="*/ 61 h 101"/>
                <a:gd name="T38" fmla="*/ 0 w 101"/>
                <a:gd name="T39" fmla="*/ 61 h 101"/>
                <a:gd name="T40" fmla="*/ 0 w 101"/>
                <a:gd name="T41" fmla="*/ 71 h 101"/>
                <a:gd name="T42" fmla="*/ 4 w 101"/>
                <a:gd name="T43" fmla="*/ 84 h 101"/>
                <a:gd name="T44" fmla="*/ 11 w 101"/>
                <a:gd name="T45" fmla="*/ 95 h 101"/>
                <a:gd name="T46" fmla="*/ 17 w 101"/>
                <a:gd name="T47" fmla="*/ 102 h 101"/>
                <a:gd name="T48" fmla="*/ 26 w 101"/>
                <a:gd name="T49" fmla="*/ 109 h 101"/>
                <a:gd name="T50" fmla="*/ 38 w 101"/>
                <a:gd name="T51" fmla="*/ 115 h 101"/>
                <a:gd name="T52" fmla="*/ 49 w 101"/>
                <a:gd name="T53" fmla="*/ 120 h 101"/>
                <a:gd name="T54" fmla="*/ 62 w 101"/>
                <a:gd name="T55" fmla="*/ 120 h 101"/>
                <a:gd name="T56" fmla="*/ 62 w 101"/>
                <a:gd name="T57" fmla="*/ 120 h 101"/>
                <a:gd name="T58" fmla="*/ 75 w 101"/>
                <a:gd name="T59" fmla="*/ 120 h 101"/>
                <a:gd name="T60" fmla="*/ 84 w 101"/>
                <a:gd name="T61" fmla="*/ 115 h 101"/>
                <a:gd name="T62" fmla="*/ 95 w 101"/>
                <a:gd name="T63" fmla="*/ 109 h 101"/>
                <a:gd name="T64" fmla="*/ 102 w 101"/>
                <a:gd name="T65" fmla="*/ 102 h 101"/>
                <a:gd name="T66" fmla="*/ 110 w 101"/>
                <a:gd name="T67" fmla="*/ 95 h 101"/>
                <a:gd name="T68" fmla="*/ 118 w 101"/>
                <a:gd name="T69" fmla="*/ 84 h 101"/>
                <a:gd name="T70" fmla="*/ 120 w 101"/>
                <a:gd name="T71" fmla="*/ 71 h 101"/>
                <a:gd name="T72" fmla="*/ 120 w 101"/>
                <a:gd name="T73" fmla="*/ 61 h 101"/>
                <a:gd name="T74" fmla="*/ 62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9" y="30"/>
                  </a:lnTo>
                  <a:lnTo>
                    <a:pt x="93" y="21"/>
                  </a:lnTo>
                  <a:lnTo>
                    <a:pt x="86" y="15"/>
                  </a:lnTo>
                  <a:lnTo>
                    <a:pt x="80" y="8"/>
                  </a:lnTo>
                  <a:lnTo>
                    <a:pt x="71" y="4"/>
                  </a:lnTo>
                  <a:lnTo>
                    <a:pt x="63" y="0"/>
                  </a:lnTo>
                  <a:lnTo>
                    <a:pt x="52" y="0"/>
                  </a:lnTo>
                  <a:lnTo>
                    <a:pt x="41" y="0"/>
                  </a:lnTo>
                  <a:lnTo>
                    <a:pt x="32" y="4"/>
                  </a:lnTo>
                  <a:lnTo>
                    <a:pt x="22" y="8"/>
                  </a:lnTo>
                  <a:lnTo>
                    <a:pt x="15" y="15"/>
                  </a:lnTo>
                  <a:lnTo>
                    <a:pt x="9" y="21"/>
                  </a:lnTo>
                  <a:lnTo>
                    <a:pt x="4" y="30"/>
                  </a:lnTo>
                  <a:lnTo>
                    <a:pt x="0" y="41"/>
                  </a:lnTo>
                  <a:lnTo>
                    <a:pt x="0" y="51"/>
                  </a:lnTo>
                  <a:lnTo>
                    <a:pt x="0" y="60"/>
                  </a:lnTo>
                  <a:lnTo>
                    <a:pt x="4" y="71"/>
                  </a:lnTo>
                  <a:lnTo>
                    <a:pt x="9" y="80"/>
                  </a:lnTo>
                  <a:lnTo>
                    <a:pt x="15" y="86"/>
                  </a:lnTo>
                  <a:lnTo>
                    <a:pt x="22" y="92"/>
                  </a:lnTo>
                  <a:lnTo>
                    <a:pt x="32" y="97"/>
                  </a:lnTo>
                  <a:lnTo>
                    <a:pt x="41" y="101"/>
                  </a:lnTo>
                  <a:lnTo>
                    <a:pt x="52" y="101"/>
                  </a:lnTo>
                  <a:lnTo>
                    <a:pt x="63" y="101"/>
                  </a:lnTo>
                  <a:lnTo>
                    <a:pt x="71" y="97"/>
                  </a:lnTo>
                  <a:lnTo>
                    <a:pt x="80" y="92"/>
                  </a:lnTo>
                  <a:lnTo>
                    <a:pt x="86" y="86"/>
                  </a:lnTo>
                  <a:lnTo>
                    <a:pt x="93" y="80"/>
                  </a:lnTo>
                  <a:lnTo>
                    <a:pt x="99" y="71"/>
                  </a:lnTo>
                  <a:lnTo>
                    <a:pt x="101" y="60"/>
                  </a:lnTo>
                  <a:lnTo>
                    <a:pt x="101" y="51"/>
                  </a:lnTo>
                  <a:lnTo>
                    <a:pt x="52" y="51"/>
                  </a:lnTo>
                  <a:lnTo>
                    <a:pt x="101"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1" name="Freeform 877"/>
            <p:cNvSpPr>
              <a:spLocks/>
            </p:cNvSpPr>
            <p:nvPr/>
          </p:nvSpPr>
          <p:spPr bwMode="auto">
            <a:xfrm>
              <a:off x="1546" y="3039"/>
              <a:ext cx="110" cy="110"/>
            </a:xfrm>
            <a:custGeom>
              <a:avLst/>
              <a:gdLst>
                <a:gd name="T0" fmla="*/ 120 w 101"/>
                <a:gd name="T1" fmla="*/ 61 h 101"/>
                <a:gd name="T2" fmla="*/ 120 w 101"/>
                <a:gd name="T3" fmla="*/ 61 h 101"/>
                <a:gd name="T4" fmla="*/ 120 w 101"/>
                <a:gd name="T5" fmla="*/ 49 h 101"/>
                <a:gd name="T6" fmla="*/ 118 w 101"/>
                <a:gd name="T7" fmla="*/ 36 h 101"/>
                <a:gd name="T8" fmla="*/ 110 w 101"/>
                <a:gd name="T9" fmla="*/ 25 h 101"/>
                <a:gd name="T10" fmla="*/ 102 w 101"/>
                <a:gd name="T11" fmla="*/ 17 h 101"/>
                <a:gd name="T12" fmla="*/ 95 w 101"/>
                <a:gd name="T13" fmla="*/ 10 h 101"/>
                <a:gd name="T14" fmla="*/ 84 w 101"/>
                <a:gd name="T15" fmla="*/ 4 h 101"/>
                <a:gd name="T16" fmla="*/ 75 w 101"/>
                <a:gd name="T17" fmla="*/ 0 h 101"/>
                <a:gd name="T18" fmla="*/ 62 w 101"/>
                <a:gd name="T19" fmla="*/ 0 h 101"/>
                <a:gd name="T20" fmla="*/ 62 w 101"/>
                <a:gd name="T21" fmla="*/ 0 h 101"/>
                <a:gd name="T22" fmla="*/ 49 w 101"/>
                <a:gd name="T23" fmla="*/ 0 h 101"/>
                <a:gd name="T24" fmla="*/ 38 w 101"/>
                <a:gd name="T25" fmla="*/ 4 h 101"/>
                <a:gd name="T26" fmla="*/ 26 w 101"/>
                <a:gd name="T27" fmla="*/ 10 h 101"/>
                <a:gd name="T28" fmla="*/ 17 w 101"/>
                <a:gd name="T29" fmla="*/ 17 h 101"/>
                <a:gd name="T30" fmla="*/ 11 w 101"/>
                <a:gd name="T31" fmla="*/ 25 h 101"/>
                <a:gd name="T32" fmla="*/ 4 w 101"/>
                <a:gd name="T33" fmla="*/ 36 h 101"/>
                <a:gd name="T34" fmla="*/ 0 w 101"/>
                <a:gd name="T35" fmla="*/ 49 h 101"/>
                <a:gd name="T36" fmla="*/ 0 w 101"/>
                <a:gd name="T37" fmla="*/ 61 h 101"/>
                <a:gd name="T38" fmla="*/ 0 w 101"/>
                <a:gd name="T39" fmla="*/ 61 h 101"/>
                <a:gd name="T40" fmla="*/ 0 w 101"/>
                <a:gd name="T41" fmla="*/ 71 h 101"/>
                <a:gd name="T42" fmla="*/ 4 w 101"/>
                <a:gd name="T43" fmla="*/ 84 h 101"/>
                <a:gd name="T44" fmla="*/ 11 w 101"/>
                <a:gd name="T45" fmla="*/ 95 h 101"/>
                <a:gd name="T46" fmla="*/ 17 w 101"/>
                <a:gd name="T47" fmla="*/ 102 h 101"/>
                <a:gd name="T48" fmla="*/ 26 w 101"/>
                <a:gd name="T49" fmla="*/ 109 h 101"/>
                <a:gd name="T50" fmla="*/ 38 w 101"/>
                <a:gd name="T51" fmla="*/ 115 h 101"/>
                <a:gd name="T52" fmla="*/ 49 w 101"/>
                <a:gd name="T53" fmla="*/ 120 h 101"/>
                <a:gd name="T54" fmla="*/ 62 w 101"/>
                <a:gd name="T55" fmla="*/ 120 h 101"/>
                <a:gd name="T56" fmla="*/ 62 w 101"/>
                <a:gd name="T57" fmla="*/ 120 h 101"/>
                <a:gd name="T58" fmla="*/ 75 w 101"/>
                <a:gd name="T59" fmla="*/ 120 h 101"/>
                <a:gd name="T60" fmla="*/ 84 w 101"/>
                <a:gd name="T61" fmla="*/ 115 h 101"/>
                <a:gd name="T62" fmla="*/ 95 w 101"/>
                <a:gd name="T63" fmla="*/ 109 h 101"/>
                <a:gd name="T64" fmla="*/ 102 w 101"/>
                <a:gd name="T65" fmla="*/ 102 h 101"/>
                <a:gd name="T66" fmla="*/ 110 w 101"/>
                <a:gd name="T67" fmla="*/ 95 h 101"/>
                <a:gd name="T68" fmla="*/ 118 w 101"/>
                <a:gd name="T69" fmla="*/ 84 h 101"/>
                <a:gd name="T70" fmla="*/ 120 w 101"/>
                <a:gd name="T71" fmla="*/ 71 h 101"/>
                <a:gd name="T72" fmla="*/ 120 w 101"/>
                <a:gd name="T73" fmla="*/ 61 h 101"/>
                <a:gd name="T74" fmla="*/ 62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9" y="30"/>
                  </a:lnTo>
                  <a:lnTo>
                    <a:pt x="93" y="21"/>
                  </a:lnTo>
                  <a:lnTo>
                    <a:pt x="86" y="15"/>
                  </a:lnTo>
                  <a:lnTo>
                    <a:pt x="80" y="8"/>
                  </a:lnTo>
                  <a:lnTo>
                    <a:pt x="71" y="4"/>
                  </a:lnTo>
                  <a:lnTo>
                    <a:pt x="63" y="0"/>
                  </a:lnTo>
                  <a:lnTo>
                    <a:pt x="52" y="0"/>
                  </a:lnTo>
                  <a:lnTo>
                    <a:pt x="41" y="0"/>
                  </a:lnTo>
                  <a:lnTo>
                    <a:pt x="32" y="4"/>
                  </a:lnTo>
                  <a:lnTo>
                    <a:pt x="22" y="8"/>
                  </a:lnTo>
                  <a:lnTo>
                    <a:pt x="15" y="15"/>
                  </a:lnTo>
                  <a:lnTo>
                    <a:pt x="9" y="21"/>
                  </a:lnTo>
                  <a:lnTo>
                    <a:pt x="4" y="30"/>
                  </a:lnTo>
                  <a:lnTo>
                    <a:pt x="0" y="41"/>
                  </a:lnTo>
                  <a:lnTo>
                    <a:pt x="0" y="51"/>
                  </a:lnTo>
                  <a:lnTo>
                    <a:pt x="0" y="60"/>
                  </a:lnTo>
                  <a:lnTo>
                    <a:pt x="4" y="71"/>
                  </a:lnTo>
                  <a:lnTo>
                    <a:pt x="9" y="80"/>
                  </a:lnTo>
                  <a:lnTo>
                    <a:pt x="15" y="86"/>
                  </a:lnTo>
                  <a:lnTo>
                    <a:pt x="22" y="92"/>
                  </a:lnTo>
                  <a:lnTo>
                    <a:pt x="32" y="97"/>
                  </a:lnTo>
                  <a:lnTo>
                    <a:pt x="41" y="101"/>
                  </a:lnTo>
                  <a:lnTo>
                    <a:pt x="52" y="101"/>
                  </a:lnTo>
                  <a:lnTo>
                    <a:pt x="63" y="101"/>
                  </a:lnTo>
                  <a:lnTo>
                    <a:pt x="71" y="97"/>
                  </a:lnTo>
                  <a:lnTo>
                    <a:pt x="80" y="92"/>
                  </a:lnTo>
                  <a:lnTo>
                    <a:pt x="86" y="86"/>
                  </a:lnTo>
                  <a:lnTo>
                    <a:pt x="93" y="80"/>
                  </a:lnTo>
                  <a:lnTo>
                    <a:pt x="99" y="71"/>
                  </a:lnTo>
                  <a:lnTo>
                    <a:pt x="101" y="60"/>
                  </a:lnTo>
                  <a:lnTo>
                    <a:pt x="101" y="51"/>
                  </a:lnTo>
                  <a:lnTo>
                    <a:pt x="52"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2" name="Freeform 878"/>
            <p:cNvSpPr>
              <a:spLocks/>
            </p:cNvSpPr>
            <p:nvPr/>
          </p:nvSpPr>
          <p:spPr bwMode="auto">
            <a:xfrm>
              <a:off x="1350" y="2850"/>
              <a:ext cx="110" cy="113"/>
            </a:xfrm>
            <a:custGeom>
              <a:avLst/>
              <a:gdLst>
                <a:gd name="T0" fmla="*/ 120 w 101"/>
                <a:gd name="T1" fmla="*/ 61 h 104"/>
                <a:gd name="T2" fmla="*/ 120 w 101"/>
                <a:gd name="T3" fmla="*/ 61 h 104"/>
                <a:gd name="T4" fmla="*/ 120 w 101"/>
                <a:gd name="T5" fmla="*/ 49 h 104"/>
                <a:gd name="T6" fmla="*/ 115 w 101"/>
                <a:gd name="T7" fmla="*/ 38 h 104"/>
                <a:gd name="T8" fmla="*/ 110 w 101"/>
                <a:gd name="T9" fmla="*/ 28 h 104"/>
                <a:gd name="T10" fmla="*/ 102 w 101"/>
                <a:gd name="T11" fmla="*/ 17 h 104"/>
                <a:gd name="T12" fmla="*/ 95 w 101"/>
                <a:gd name="T13" fmla="*/ 11 h 104"/>
                <a:gd name="T14" fmla="*/ 84 w 101"/>
                <a:gd name="T15" fmla="*/ 4 h 104"/>
                <a:gd name="T16" fmla="*/ 71 w 101"/>
                <a:gd name="T17" fmla="*/ 2 h 104"/>
                <a:gd name="T18" fmla="*/ 62 w 101"/>
                <a:gd name="T19" fmla="*/ 0 h 104"/>
                <a:gd name="T20" fmla="*/ 62 w 101"/>
                <a:gd name="T21" fmla="*/ 0 h 104"/>
                <a:gd name="T22" fmla="*/ 49 w 101"/>
                <a:gd name="T23" fmla="*/ 2 h 104"/>
                <a:gd name="T24" fmla="*/ 36 w 101"/>
                <a:gd name="T25" fmla="*/ 4 h 104"/>
                <a:gd name="T26" fmla="*/ 25 w 101"/>
                <a:gd name="T27" fmla="*/ 11 h 104"/>
                <a:gd name="T28" fmla="*/ 17 w 101"/>
                <a:gd name="T29" fmla="*/ 17 h 104"/>
                <a:gd name="T30" fmla="*/ 11 w 101"/>
                <a:gd name="T31" fmla="*/ 28 h 104"/>
                <a:gd name="T32" fmla="*/ 4 w 101"/>
                <a:gd name="T33" fmla="*/ 38 h 104"/>
                <a:gd name="T34" fmla="*/ 0 w 101"/>
                <a:gd name="T35" fmla="*/ 49 h 104"/>
                <a:gd name="T36" fmla="*/ 0 w 101"/>
                <a:gd name="T37" fmla="*/ 61 h 104"/>
                <a:gd name="T38" fmla="*/ 0 w 101"/>
                <a:gd name="T39" fmla="*/ 61 h 104"/>
                <a:gd name="T40" fmla="*/ 0 w 101"/>
                <a:gd name="T41" fmla="*/ 74 h 104"/>
                <a:gd name="T42" fmla="*/ 4 w 101"/>
                <a:gd name="T43" fmla="*/ 84 h 104"/>
                <a:gd name="T44" fmla="*/ 11 w 101"/>
                <a:gd name="T45" fmla="*/ 95 h 104"/>
                <a:gd name="T46" fmla="*/ 17 w 101"/>
                <a:gd name="T47" fmla="*/ 104 h 104"/>
                <a:gd name="T48" fmla="*/ 25 w 101"/>
                <a:gd name="T49" fmla="*/ 112 h 104"/>
                <a:gd name="T50" fmla="*/ 36 w 101"/>
                <a:gd name="T51" fmla="*/ 117 h 104"/>
                <a:gd name="T52" fmla="*/ 49 w 101"/>
                <a:gd name="T53" fmla="*/ 120 h 104"/>
                <a:gd name="T54" fmla="*/ 62 w 101"/>
                <a:gd name="T55" fmla="*/ 123 h 104"/>
                <a:gd name="T56" fmla="*/ 62 w 101"/>
                <a:gd name="T57" fmla="*/ 123 h 104"/>
                <a:gd name="T58" fmla="*/ 71 w 101"/>
                <a:gd name="T59" fmla="*/ 120 h 104"/>
                <a:gd name="T60" fmla="*/ 84 w 101"/>
                <a:gd name="T61" fmla="*/ 117 h 104"/>
                <a:gd name="T62" fmla="*/ 95 w 101"/>
                <a:gd name="T63" fmla="*/ 112 h 104"/>
                <a:gd name="T64" fmla="*/ 102 w 101"/>
                <a:gd name="T65" fmla="*/ 104 h 104"/>
                <a:gd name="T66" fmla="*/ 110 w 101"/>
                <a:gd name="T67" fmla="*/ 95 h 104"/>
                <a:gd name="T68" fmla="*/ 115 w 101"/>
                <a:gd name="T69" fmla="*/ 84 h 104"/>
                <a:gd name="T70" fmla="*/ 120 w 101"/>
                <a:gd name="T71" fmla="*/ 74 h 104"/>
                <a:gd name="T72" fmla="*/ 120 w 101"/>
                <a:gd name="T73" fmla="*/ 61 h 104"/>
                <a:gd name="T74" fmla="*/ 62 w 101"/>
                <a:gd name="T75" fmla="*/ 61 h 104"/>
                <a:gd name="T76" fmla="*/ 120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3" y="24"/>
                  </a:lnTo>
                  <a:lnTo>
                    <a:pt x="86" y="15"/>
                  </a:lnTo>
                  <a:lnTo>
                    <a:pt x="80" y="9"/>
                  </a:lnTo>
                  <a:lnTo>
                    <a:pt x="71" y="4"/>
                  </a:lnTo>
                  <a:lnTo>
                    <a:pt x="60" y="2"/>
                  </a:lnTo>
                  <a:lnTo>
                    <a:pt x="52" y="0"/>
                  </a:lnTo>
                  <a:lnTo>
                    <a:pt x="41" y="2"/>
                  </a:lnTo>
                  <a:lnTo>
                    <a:pt x="30" y="4"/>
                  </a:lnTo>
                  <a:lnTo>
                    <a:pt x="21" y="9"/>
                  </a:lnTo>
                  <a:lnTo>
                    <a:pt x="15" y="15"/>
                  </a:lnTo>
                  <a:lnTo>
                    <a:pt x="9" y="24"/>
                  </a:lnTo>
                  <a:lnTo>
                    <a:pt x="4" y="32"/>
                  </a:lnTo>
                  <a:lnTo>
                    <a:pt x="0" y="41"/>
                  </a:lnTo>
                  <a:lnTo>
                    <a:pt x="0" y="52"/>
                  </a:lnTo>
                  <a:lnTo>
                    <a:pt x="0" y="63"/>
                  </a:lnTo>
                  <a:lnTo>
                    <a:pt x="4" y="71"/>
                  </a:lnTo>
                  <a:lnTo>
                    <a:pt x="9" y="80"/>
                  </a:lnTo>
                  <a:lnTo>
                    <a:pt x="15" y="88"/>
                  </a:lnTo>
                  <a:lnTo>
                    <a:pt x="21" y="95"/>
                  </a:lnTo>
                  <a:lnTo>
                    <a:pt x="30" y="99"/>
                  </a:lnTo>
                  <a:lnTo>
                    <a:pt x="41" y="101"/>
                  </a:lnTo>
                  <a:lnTo>
                    <a:pt x="52" y="104"/>
                  </a:lnTo>
                  <a:lnTo>
                    <a:pt x="60" y="101"/>
                  </a:lnTo>
                  <a:lnTo>
                    <a:pt x="71" y="99"/>
                  </a:lnTo>
                  <a:lnTo>
                    <a:pt x="80" y="95"/>
                  </a:lnTo>
                  <a:lnTo>
                    <a:pt x="86" y="88"/>
                  </a:lnTo>
                  <a:lnTo>
                    <a:pt x="93" y="80"/>
                  </a:lnTo>
                  <a:lnTo>
                    <a:pt x="97" y="71"/>
                  </a:lnTo>
                  <a:lnTo>
                    <a:pt x="101" y="63"/>
                  </a:lnTo>
                  <a:lnTo>
                    <a:pt x="101" y="52"/>
                  </a:lnTo>
                  <a:lnTo>
                    <a:pt x="52" y="52"/>
                  </a:lnTo>
                  <a:lnTo>
                    <a:pt x="101"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3" name="Freeform 879"/>
            <p:cNvSpPr>
              <a:spLocks/>
            </p:cNvSpPr>
            <p:nvPr/>
          </p:nvSpPr>
          <p:spPr bwMode="auto">
            <a:xfrm>
              <a:off x="1350" y="2850"/>
              <a:ext cx="110" cy="113"/>
            </a:xfrm>
            <a:custGeom>
              <a:avLst/>
              <a:gdLst>
                <a:gd name="T0" fmla="*/ 120 w 101"/>
                <a:gd name="T1" fmla="*/ 61 h 104"/>
                <a:gd name="T2" fmla="*/ 120 w 101"/>
                <a:gd name="T3" fmla="*/ 61 h 104"/>
                <a:gd name="T4" fmla="*/ 120 w 101"/>
                <a:gd name="T5" fmla="*/ 49 h 104"/>
                <a:gd name="T6" fmla="*/ 115 w 101"/>
                <a:gd name="T7" fmla="*/ 38 h 104"/>
                <a:gd name="T8" fmla="*/ 110 w 101"/>
                <a:gd name="T9" fmla="*/ 28 h 104"/>
                <a:gd name="T10" fmla="*/ 102 w 101"/>
                <a:gd name="T11" fmla="*/ 17 h 104"/>
                <a:gd name="T12" fmla="*/ 95 w 101"/>
                <a:gd name="T13" fmla="*/ 11 h 104"/>
                <a:gd name="T14" fmla="*/ 84 w 101"/>
                <a:gd name="T15" fmla="*/ 4 h 104"/>
                <a:gd name="T16" fmla="*/ 71 w 101"/>
                <a:gd name="T17" fmla="*/ 2 h 104"/>
                <a:gd name="T18" fmla="*/ 62 w 101"/>
                <a:gd name="T19" fmla="*/ 0 h 104"/>
                <a:gd name="T20" fmla="*/ 62 w 101"/>
                <a:gd name="T21" fmla="*/ 0 h 104"/>
                <a:gd name="T22" fmla="*/ 49 w 101"/>
                <a:gd name="T23" fmla="*/ 2 h 104"/>
                <a:gd name="T24" fmla="*/ 36 w 101"/>
                <a:gd name="T25" fmla="*/ 4 h 104"/>
                <a:gd name="T26" fmla="*/ 25 w 101"/>
                <a:gd name="T27" fmla="*/ 11 h 104"/>
                <a:gd name="T28" fmla="*/ 17 w 101"/>
                <a:gd name="T29" fmla="*/ 17 h 104"/>
                <a:gd name="T30" fmla="*/ 11 w 101"/>
                <a:gd name="T31" fmla="*/ 28 h 104"/>
                <a:gd name="T32" fmla="*/ 4 w 101"/>
                <a:gd name="T33" fmla="*/ 38 h 104"/>
                <a:gd name="T34" fmla="*/ 0 w 101"/>
                <a:gd name="T35" fmla="*/ 49 h 104"/>
                <a:gd name="T36" fmla="*/ 0 w 101"/>
                <a:gd name="T37" fmla="*/ 61 h 104"/>
                <a:gd name="T38" fmla="*/ 0 w 101"/>
                <a:gd name="T39" fmla="*/ 61 h 104"/>
                <a:gd name="T40" fmla="*/ 0 w 101"/>
                <a:gd name="T41" fmla="*/ 74 h 104"/>
                <a:gd name="T42" fmla="*/ 4 w 101"/>
                <a:gd name="T43" fmla="*/ 84 h 104"/>
                <a:gd name="T44" fmla="*/ 11 w 101"/>
                <a:gd name="T45" fmla="*/ 95 h 104"/>
                <a:gd name="T46" fmla="*/ 17 w 101"/>
                <a:gd name="T47" fmla="*/ 104 h 104"/>
                <a:gd name="T48" fmla="*/ 25 w 101"/>
                <a:gd name="T49" fmla="*/ 112 h 104"/>
                <a:gd name="T50" fmla="*/ 36 w 101"/>
                <a:gd name="T51" fmla="*/ 117 h 104"/>
                <a:gd name="T52" fmla="*/ 49 w 101"/>
                <a:gd name="T53" fmla="*/ 120 h 104"/>
                <a:gd name="T54" fmla="*/ 62 w 101"/>
                <a:gd name="T55" fmla="*/ 123 h 104"/>
                <a:gd name="T56" fmla="*/ 62 w 101"/>
                <a:gd name="T57" fmla="*/ 123 h 104"/>
                <a:gd name="T58" fmla="*/ 71 w 101"/>
                <a:gd name="T59" fmla="*/ 120 h 104"/>
                <a:gd name="T60" fmla="*/ 84 w 101"/>
                <a:gd name="T61" fmla="*/ 117 h 104"/>
                <a:gd name="T62" fmla="*/ 95 w 101"/>
                <a:gd name="T63" fmla="*/ 112 h 104"/>
                <a:gd name="T64" fmla="*/ 102 w 101"/>
                <a:gd name="T65" fmla="*/ 104 h 104"/>
                <a:gd name="T66" fmla="*/ 110 w 101"/>
                <a:gd name="T67" fmla="*/ 95 h 104"/>
                <a:gd name="T68" fmla="*/ 115 w 101"/>
                <a:gd name="T69" fmla="*/ 84 h 104"/>
                <a:gd name="T70" fmla="*/ 120 w 101"/>
                <a:gd name="T71" fmla="*/ 74 h 104"/>
                <a:gd name="T72" fmla="*/ 120 w 101"/>
                <a:gd name="T73" fmla="*/ 61 h 104"/>
                <a:gd name="T74" fmla="*/ 62 w 101"/>
                <a:gd name="T75" fmla="*/ 61 h 104"/>
                <a:gd name="T76" fmla="*/ 120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3" y="24"/>
                  </a:lnTo>
                  <a:lnTo>
                    <a:pt x="86" y="15"/>
                  </a:lnTo>
                  <a:lnTo>
                    <a:pt x="80" y="9"/>
                  </a:lnTo>
                  <a:lnTo>
                    <a:pt x="71" y="4"/>
                  </a:lnTo>
                  <a:lnTo>
                    <a:pt x="60" y="2"/>
                  </a:lnTo>
                  <a:lnTo>
                    <a:pt x="52" y="0"/>
                  </a:lnTo>
                  <a:lnTo>
                    <a:pt x="41" y="2"/>
                  </a:lnTo>
                  <a:lnTo>
                    <a:pt x="30" y="4"/>
                  </a:lnTo>
                  <a:lnTo>
                    <a:pt x="21" y="9"/>
                  </a:lnTo>
                  <a:lnTo>
                    <a:pt x="15" y="15"/>
                  </a:lnTo>
                  <a:lnTo>
                    <a:pt x="9" y="24"/>
                  </a:lnTo>
                  <a:lnTo>
                    <a:pt x="4" y="32"/>
                  </a:lnTo>
                  <a:lnTo>
                    <a:pt x="0" y="41"/>
                  </a:lnTo>
                  <a:lnTo>
                    <a:pt x="0" y="52"/>
                  </a:lnTo>
                  <a:lnTo>
                    <a:pt x="0" y="63"/>
                  </a:lnTo>
                  <a:lnTo>
                    <a:pt x="4" y="71"/>
                  </a:lnTo>
                  <a:lnTo>
                    <a:pt x="9" y="80"/>
                  </a:lnTo>
                  <a:lnTo>
                    <a:pt x="15" y="88"/>
                  </a:lnTo>
                  <a:lnTo>
                    <a:pt x="21" y="95"/>
                  </a:lnTo>
                  <a:lnTo>
                    <a:pt x="30" y="99"/>
                  </a:lnTo>
                  <a:lnTo>
                    <a:pt x="41" y="101"/>
                  </a:lnTo>
                  <a:lnTo>
                    <a:pt x="52" y="104"/>
                  </a:lnTo>
                  <a:lnTo>
                    <a:pt x="60" y="101"/>
                  </a:lnTo>
                  <a:lnTo>
                    <a:pt x="71" y="99"/>
                  </a:lnTo>
                  <a:lnTo>
                    <a:pt x="80" y="95"/>
                  </a:lnTo>
                  <a:lnTo>
                    <a:pt x="86" y="88"/>
                  </a:lnTo>
                  <a:lnTo>
                    <a:pt x="93" y="80"/>
                  </a:lnTo>
                  <a:lnTo>
                    <a:pt x="97" y="71"/>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4" name="Freeform 880"/>
            <p:cNvSpPr>
              <a:spLocks/>
            </p:cNvSpPr>
            <p:nvPr/>
          </p:nvSpPr>
          <p:spPr bwMode="auto">
            <a:xfrm>
              <a:off x="1206" y="2626"/>
              <a:ext cx="111" cy="110"/>
            </a:xfrm>
            <a:custGeom>
              <a:avLst/>
              <a:gdLst>
                <a:gd name="T0" fmla="*/ 121 w 102"/>
                <a:gd name="T1" fmla="*/ 62 h 101"/>
                <a:gd name="T2" fmla="*/ 121 w 102"/>
                <a:gd name="T3" fmla="*/ 62 h 101"/>
                <a:gd name="T4" fmla="*/ 121 w 102"/>
                <a:gd name="T5" fmla="*/ 49 h 101"/>
                <a:gd name="T6" fmla="*/ 115 w 102"/>
                <a:gd name="T7" fmla="*/ 36 h 101"/>
                <a:gd name="T8" fmla="*/ 110 w 102"/>
                <a:gd name="T9" fmla="*/ 25 h 101"/>
                <a:gd name="T10" fmla="*/ 103 w 102"/>
                <a:gd name="T11" fmla="*/ 17 h 101"/>
                <a:gd name="T12" fmla="*/ 95 w 102"/>
                <a:gd name="T13" fmla="*/ 11 h 101"/>
                <a:gd name="T14" fmla="*/ 84 w 102"/>
                <a:gd name="T15" fmla="*/ 4 h 101"/>
                <a:gd name="T16" fmla="*/ 72 w 102"/>
                <a:gd name="T17" fmla="*/ 0 h 101"/>
                <a:gd name="T18" fmla="*/ 59 w 102"/>
                <a:gd name="T19" fmla="*/ 0 h 101"/>
                <a:gd name="T20" fmla="*/ 59 w 102"/>
                <a:gd name="T21" fmla="*/ 0 h 101"/>
                <a:gd name="T22" fmla="*/ 49 w 102"/>
                <a:gd name="T23" fmla="*/ 0 h 101"/>
                <a:gd name="T24" fmla="*/ 36 w 102"/>
                <a:gd name="T25" fmla="*/ 4 h 101"/>
                <a:gd name="T26" fmla="*/ 26 w 102"/>
                <a:gd name="T27" fmla="*/ 11 h 101"/>
                <a:gd name="T28" fmla="*/ 17 w 102"/>
                <a:gd name="T29" fmla="*/ 17 h 101"/>
                <a:gd name="T30" fmla="*/ 11 w 102"/>
                <a:gd name="T31" fmla="*/ 25 h 101"/>
                <a:gd name="T32" fmla="*/ 5 w 102"/>
                <a:gd name="T33" fmla="*/ 36 h 101"/>
                <a:gd name="T34" fmla="*/ 0 w 102"/>
                <a:gd name="T35" fmla="*/ 49 h 101"/>
                <a:gd name="T36" fmla="*/ 0 w 102"/>
                <a:gd name="T37" fmla="*/ 62 h 101"/>
                <a:gd name="T38" fmla="*/ 0 w 102"/>
                <a:gd name="T39" fmla="*/ 62 h 101"/>
                <a:gd name="T40" fmla="*/ 0 w 102"/>
                <a:gd name="T41" fmla="*/ 71 h 101"/>
                <a:gd name="T42" fmla="*/ 5 w 102"/>
                <a:gd name="T43" fmla="*/ 84 h 101"/>
                <a:gd name="T44" fmla="*/ 11 w 102"/>
                <a:gd name="T45" fmla="*/ 95 h 101"/>
                <a:gd name="T46" fmla="*/ 17 w 102"/>
                <a:gd name="T47" fmla="*/ 102 h 101"/>
                <a:gd name="T48" fmla="*/ 26 w 102"/>
                <a:gd name="T49" fmla="*/ 110 h 101"/>
                <a:gd name="T50" fmla="*/ 36 w 102"/>
                <a:gd name="T51" fmla="*/ 115 h 101"/>
                <a:gd name="T52" fmla="*/ 49 w 102"/>
                <a:gd name="T53" fmla="*/ 120 h 101"/>
                <a:gd name="T54" fmla="*/ 59 w 102"/>
                <a:gd name="T55" fmla="*/ 120 h 101"/>
                <a:gd name="T56" fmla="*/ 59 w 102"/>
                <a:gd name="T57" fmla="*/ 120 h 101"/>
                <a:gd name="T58" fmla="*/ 72 w 102"/>
                <a:gd name="T59" fmla="*/ 120 h 101"/>
                <a:gd name="T60" fmla="*/ 84 w 102"/>
                <a:gd name="T61" fmla="*/ 115 h 101"/>
                <a:gd name="T62" fmla="*/ 95 w 102"/>
                <a:gd name="T63" fmla="*/ 110 h 101"/>
                <a:gd name="T64" fmla="*/ 103 w 102"/>
                <a:gd name="T65" fmla="*/ 102 h 101"/>
                <a:gd name="T66" fmla="*/ 110 w 102"/>
                <a:gd name="T67" fmla="*/ 95 h 101"/>
                <a:gd name="T68" fmla="*/ 115 w 102"/>
                <a:gd name="T69" fmla="*/ 84 h 101"/>
                <a:gd name="T70" fmla="*/ 121 w 102"/>
                <a:gd name="T71" fmla="*/ 71 h 101"/>
                <a:gd name="T72" fmla="*/ 121 w 102"/>
                <a:gd name="T73" fmla="*/ 62 h 101"/>
                <a:gd name="T74" fmla="*/ 59 w 102"/>
                <a:gd name="T75" fmla="*/ 62 h 101"/>
                <a:gd name="T76" fmla="*/ 121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2" y="41"/>
                  </a:lnTo>
                  <a:lnTo>
                    <a:pt x="97" y="30"/>
                  </a:lnTo>
                  <a:lnTo>
                    <a:pt x="93" y="21"/>
                  </a:lnTo>
                  <a:lnTo>
                    <a:pt x="87" y="15"/>
                  </a:lnTo>
                  <a:lnTo>
                    <a:pt x="80" y="9"/>
                  </a:lnTo>
                  <a:lnTo>
                    <a:pt x="71" y="4"/>
                  </a:lnTo>
                  <a:lnTo>
                    <a:pt x="61" y="0"/>
                  </a:lnTo>
                  <a:lnTo>
                    <a:pt x="50" y="0"/>
                  </a:lnTo>
                  <a:lnTo>
                    <a:pt x="41" y="0"/>
                  </a:lnTo>
                  <a:lnTo>
                    <a:pt x="30" y="4"/>
                  </a:lnTo>
                  <a:lnTo>
                    <a:pt x="22" y="9"/>
                  </a:lnTo>
                  <a:lnTo>
                    <a:pt x="15" y="15"/>
                  </a:lnTo>
                  <a:lnTo>
                    <a:pt x="9" y="21"/>
                  </a:lnTo>
                  <a:lnTo>
                    <a:pt x="5" y="30"/>
                  </a:lnTo>
                  <a:lnTo>
                    <a:pt x="0" y="41"/>
                  </a:lnTo>
                  <a:lnTo>
                    <a:pt x="0" y="52"/>
                  </a:lnTo>
                  <a:lnTo>
                    <a:pt x="0" y="60"/>
                  </a:lnTo>
                  <a:lnTo>
                    <a:pt x="5" y="71"/>
                  </a:lnTo>
                  <a:lnTo>
                    <a:pt x="9" y="80"/>
                  </a:lnTo>
                  <a:lnTo>
                    <a:pt x="15" y="86"/>
                  </a:lnTo>
                  <a:lnTo>
                    <a:pt x="22" y="93"/>
                  </a:lnTo>
                  <a:lnTo>
                    <a:pt x="30" y="97"/>
                  </a:lnTo>
                  <a:lnTo>
                    <a:pt x="41" y="101"/>
                  </a:lnTo>
                  <a:lnTo>
                    <a:pt x="50" y="101"/>
                  </a:lnTo>
                  <a:lnTo>
                    <a:pt x="61" y="101"/>
                  </a:lnTo>
                  <a:lnTo>
                    <a:pt x="71" y="97"/>
                  </a:lnTo>
                  <a:lnTo>
                    <a:pt x="80" y="93"/>
                  </a:lnTo>
                  <a:lnTo>
                    <a:pt x="87" y="86"/>
                  </a:lnTo>
                  <a:lnTo>
                    <a:pt x="93" y="80"/>
                  </a:lnTo>
                  <a:lnTo>
                    <a:pt x="97" y="71"/>
                  </a:lnTo>
                  <a:lnTo>
                    <a:pt x="102" y="60"/>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5" name="Freeform 881"/>
            <p:cNvSpPr>
              <a:spLocks/>
            </p:cNvSpPr>
            <p:nvPr/>
          </p:nvSpPr>
          <p:spPr bwMode="auto">
            <a:xfrm>
              <a:off x="1206" y="2626"/>
              <a:ext cx="111" cy="110"/>
            </a:xfrm>
            <a:custGeom>
              <a:avLst/>
              <a:gdLst>
                <a:gd name="T0" fmla="*/ 121 w 102"/>
                <a:gd name="T1" fmla="*/ 62 h 101"/>
                <a:gd name="T2" fmla="*/ 121 w 102"/>
                <a:gd name="T3" fmla="*/ 62 h 101"/>
                <a:gd name="T4" fmla="*/ 121 w 102"/>
                <a:gd name="T5" fmla="*/ 49 h 101"/>
                <a:gd name="T6" fmla="*/ 115 w 102"/>
                <a:gd name="T7" fmla="*/ 36 h 101"/>
                <a:gd name="T8" fmla="*/ 110 w 102"/>
                <a:gd name="T9" fmla="*/ 25 h 101"/>
                <a:gd name="T10" fmla="*/ 103 w 102"/>
                <a:gd name="T11" fmla="*/ 17 h 101"/>
                <a:gd name="T12" fmla="*/ 95 w 102"/>
                <a:gd name="T13" fmla="*/ 11 h 101"/>
                <a:gd name="T14" fmla="*/ 84 w 102"/>
                <a:gd name="T15" fmla="*/ 4 h 101"/>
                <a:gd name="T16" fmla="*/ 72 w 102"/>
                <a:gd name="T17" fmla="*/ 0 h 101"/>
                <a:gd name="T18" fmla="*/ 59 w 102"/>
                <a:gd name="T19" fmla="*/ 0 h 101"/>
                <a:gd name="T20" fmla="*/ 59 w 102"/>
                <a:gd name="T21" fmla="*/ 0 h 101"/>
                <a:gd name="T22" fmla="*/ 49 w 102"/>
                <a:gd name="T23" fmla="*/ 0 h 101"/>
                <a:gd name="T24" fmla="*/ 36 w 102"/>
                <a:gd name="T25" fmla="*/ 4 h 101"/>
                <a:gd name="T26" fmla="*/ 26 w 102"/>
                <a:gd name="T27" fmla="*/ 11 h 101"/>
                <a:gd name="T28" fmla="*/ 17 w 102"/>
                <a:gd name="T29" fmla="*/ 17 h 101"/>
                <a:gd name="T30" fmla="*/ 11 w 102"/>
                <a:gd name="T31" fmla="*/ 25 h 101"/>
                <a:gd name="T32" fmla="*/ 5 w 102"/>
                <a:gd name="T33" fmla="*/ 36 h 101"/>
                <a:gd name="T34" fmla="*/ 0 w 102"/>
                <a:gd name="T35" fmla="*/ 49 h 101"/>
                <a:gd name="T36" fmla="*/ 0 w 102"/>
                <a:gd name="T37" fmla="*/ 62 h 101"/>
                <a:gd name="T38" fmla="*/ 0 w 102"/>
                <a:gd name="T39" fmla="*/ 62 h 101"/>
                <a:gd name="T40" fmla="*/ 0 w 102"/>
                <a:gd name="T41" fmla="*/ 71 h 101"/>
                <a:gd name="T42" fmla="*/ 5 w 102"/>
                <a:gd name="T43" fmla="*/ 84 h 101"/>
                <a:gd name="T44" fmla="*/ 11 w 102"/>
                <a:gd name="T45" fmla="*/ 95 h 101"/>
                <a:gd name="T46" fmla="*/ 17 w 102"/>
                <a:gd name="T47" fmla="*/ 102 h 101"/>
                <a:gd name="T48" fmla="*/ 26 w 102"/>
                <a:gd name="T49" fmla="*/ 110 h 101"/>
                <a:gd name="T50" fmla="*/ 36 w 102"/>
                <a:gd name="T51" fmla="*/ 115 h 101"/>
                <a:gd name="T52" fmla="*/ 49 w 102"/>
                <a:gd name="T53" fmla="*/ 120 h 101"/>
                <a:gd name="T54" fmla="*/ 59 w 102"/>
                <a:gd name="T55" fmla="*/ 120 h 101"/>
                <a:gd name="T56" fmla="*/ 59 w 102"/>
                <a:gd name="T57" fmla="*/ 120 h 101"/>
                <a:gd name="T58" fmla="*/ 72 w 102"/>
                <a:gd name="T59" fmla="*/ 120 h 101"/>
                <a:gd name="T60" fmla="*/ 84 w 102"/>
                <a:gd name="T61" fmla="*/ 115 h 101"/>
                <a:gd name="T62" fmla="*/ 95 w 102"/>
                <a:gd name="T63" fmla="*/ 110 h 101"/>
                <a:gd name="T64" fmla="*/ 103 w 102"/>
                <a:gd name="T65" fmla="*/ 102 h 101"/>
                <a:gd name="T66" fmla="*/ 110 w 102"/>
                <a:gd name="T67" fmla="*/ 95 h 101"/>
                <a:gd name="T68" fmla="*/ 115 w 102"/>
                <a:gd name="T69" fmla="*/ 84 h 101"/>
                <a:gd name="T70" fmla="*/ 121 w 102"/>
                <a:gd name="T71" fmla="*/ 71 h 101"/>
                <a:gd name="T72" fmla="*/ 121 w 102"/>
                <a:gd name="T73" fmla="*/ 62 h 101"/>
                <a:gd name="T74" fmla="*/ 59 w 102"/>
                <a:gd name="T75" fmla="*/ 62 h 101"/>
                <a:gd name="T76" fmla="*/ 121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2" y="41"/>
                  </a:lnTo>
                  <a:lnTo>
                    <a:pt x="97" y="30"/>
                  </a:lnTo>
                  <a:lnTo>
                    <a:pt x="93" y="21"/>
                  </a:lnTo>
                  <a:lnTo>
                    <a:pt x="87" y="15"/>
                  </a:lnTo>
                  <a:lnTo>
                    <a:pt x="80" y="9"/>
                  </a:lnTo>
                  <a:lnTo>
                    <a:pt x="71" y="4"/>
                  </a:lnTo>
                  <a:lnTo>
                    <a:pt x="61" y="0"/>
                  </a:lnTo>
                  <a:lnTo>
                    <a:pt x="50" y="0"/>
                  </a:lnTo>
                  <a:lnTo>
                    <a:pt x="41" y="0"/>
                  </a:lnTo>
                  <a:lnTo>
                    <a:pt x="30" y="4"/>
                  </a:lnTo>
                  <a:lnTo>
                    <a:pt x="22" y="9"/>
                  </a:lnTo>
                  <a:lnTo>
                    <a:pt x="15" y="15"/>
                  </a:lnTo>
                  <a:lnTo>
                    <a:pt x="9" y="21"/>
                  </a:lnTo>
                  <a:lnTo>
                    <a:pt x="5" y="30"/>
                  </a:lnTo>
                  <a:lnTo>
                    <a:pt x="0" y="41"/>
                  </a:lnTo>
                  <a:lnTo>
                    <a:pt x="0" y="52"/>
                  </a:lnTo>
                  <a:lnTo>
                    <a:pt x="0" y="60"/>
                  </a:lnTo>
                  <a:lnTo>
                    <a:pt x="5" y="71"/>
                  </a:lnTo>
                  <a:lnTo>
                    <a:pt x="9" y="80"/>
                  </a:lnTo>
                  <a:lnTo>
                    <a:pt x="15" y="86"/>
                  </a:lnTo>
                  <a:lnTo>
                    <a:pt x="22" y="93"/>
                  </a:lnTo>
                  <a:lnTo>
                    <a:pt x="30" y="97"/>
                  </a:lnTo>
                  <a:lnTo>
                    <a:pt x="41" y="101"/>
                  </a:lnTo>
                  <a:lnTo>
                    <a:pt x="50" y="101"/>
                  </a:lnTo>
                  <a:lnTo>
                    <a:pt x="61" y="101"/>
                  </a:lnTo>
                  <a:lnTo>
                    <a:pt x="71" y="97"/>
                  </a:lnTo>
                  <a:lnTo>
                    <a:pt x="80" y="93"/>
                  </a:lnTo>
                  <a:lnTo>
                    <a:pt x="87" y="86"/>
                  </a:lnTo>
                  <a:lnTo>
                    <a:pt x="93" y="80"/>
                  </a:lnTo>
                  <a:lnTo>
                    <a:pt x="97" y="71"/>
                  </a:lnTo>
                  <a:lnTo>
                    <a:pt x="102" y="60"/>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6" name="Freeform 882"/>
            <p:cNvSpPr>
              <a:spLocks/>
            </p:cNvSpPr>
            <p:nvPr/>
          </p:nvSpPr>
          <p:spPr bwMode="auto">
            <a:xfrm>
              <a:off x="1121" y="2375"/>
              <a:ext cx="111" cy="112"/>
            </a:xfrm>
            <a:custGeom>
              <a:avLst/>
              <a:gdLst>
                <a:gd name="T0" fmla="*/ 122 w 101"/>
                <a:gd name="T1" fmla="*/ 63 h 102"/>
                <a:gd name="T2" fmla="*/ 122 w 101"/>
                <a:gd name="T3" fmla="*/ 63 h 102"/>
                <a:gd name="T4" fmla="*/ 122 w 101"/>
                <a:gd name="T5" fmla="*/ 49 h 102"/>
                <a:gd name="T6" fmla="*/ 120 w 101"/>
                <a:gd name="T7" fmla="*/ 36 h 102"/>
                <a:gd name="T8" fmla="*/ 111 w 101"/>
                <a:gd name="T9" fmla="*/ 26 h 102"/>
                <a:gd name="T10" fmla="*/ 104 w 101"/>
                <a:gd name="T11" fmla="*/ 18 h 102"/>
                <a:gd name="T12" fmla="*/ 96 w 101"/>
                <a:gd name="T13" fmla="*/ 11 h 102"/>
                <a:gd name="T14" fmla="*/ 86 w 101"/>
                <a:gd name="T15" fmla="*/ 4 h 102"/>
                <a:gd name="T16" fmla="*/ 73 w 101"/>
                <a:gd name="T17" fmla="*/ 0 h 102"/>
                <a:gd name="T18" fmla="*/ 59 w 101"/>
                <a:gd name="T19" fmla="*/ 0 h 102"/>
                <a:gd name="T20" fmla="*/ 59 w 101"/>
                <a:gd name="T21" fmla="*/ 0 h 102"/>
                <a:gd name="T22" fmla="*/ 49 w 101"/>
                <a:gd name="T23" fmla="*/ 0 h 102"/>
                <a:gd name="T24" fmla="*/ 36 w 101"/>
                <a:gd name="T25" fmla="*/ 4 h 102"/>
                <a:gd name="T26" fmla="*/ 25 w 101"/>
                <a:gd name="T27" fmla="*/ 11 h 102"/>
                <a:gd name="T28" fmla="*/ 18 w 101"/>
                <a:gd name="T29" fmla="*/ 18 h 102"/>
                <a:gd name="T30" fmla="*/ 10 w 101"/>
                <a:gd name="T31" fmla="*/ 26 h 102"/>
                <a:gd name="T32" fmla="*/ 4 w 101"/>
                <a:gd name="T33" fmla="*/ 36 h 102"/>
                <a:gd name="T34" fmla="*/ 0 w 101"/>
                <a:gd name="T35" fmla="*/ 49 h 102"/>
                <a:gd name="T36" fmla="*/ 0 w 101"/>
                <a:gd name="T37" fmla="*/ 63 h 102"/>
                <a:gd name="T38" fmla="*/ 0 w 101"/>
                <a:gd name="T39" fmla="*/ 63 h 102"/>
                <a:gd name="T40" fmla="*/ 0 w 101"/>
                <a:gd name="T41" fmla="*/ 74 h 102"/>
                <a:gd name="T42" fmla="*/ 4 w 101"/>
                <a:gd name="T43" fmla="*/ 86 h 102"/>
                <a:gd name="T44" fmla="*/ 10 w 101"/>
                <a:gd name="T45" fmla="*/ 97 h 102"/>
                <a:gd name="T46" fmla="*/ 18 w 101"/>
                <a:gd name="T47" fmla="*/ 103 h 102"/>
                <a:gd name="T48" fmla="*/ 25 w 101"/>
                <a:gd name="T49" fmla="*/ 112 h 102"/>
                <a:gd name="T50" fmla="*/ 36 w 101"/>
                <a:gd name="T51" fmla="*/ 117 h 102"/>
                <a:gd name="T52" fmla="*/ 49 w 101"/>
                <a:gd name="T53" fmla="*/ 123 h 102"/>
                <a:gd name="T54" fmla="*/ 59 w 101"/>
                <a:gd name="T55" fmla="*/ 123 h 102"/>
                <a:gd name="T56" fmla="*/ 59 w 101"/>
                <a:gd name="T57" fmla="*/ 123 h 102"/>
                <a:gd name="T58" fmla="*/ 73 w 101"/>
                <a:gd name="T59" fmla="*/ 123 h 102"/>
                <a:gd name="T60" fmla="*/ 86 w 101"/>
                <a:gd name="T61" fmla="*/ 117 h 102"/>
                <a:gd name="T62" fmla="*/ 96 w 101"/>
                <a:gd name="T63" fmla="*/ 112 h 102"/>
                <a:gd name="T64" fmla="*/ 104 w 101"/>
                <a:gd name="T65" fmla="*/ 103 h 102"/>
                <a:gd name="T66" fmla="*/ 111 w 101"/>
                <a:gd name="T67" fmla="*/ 97 h 102"/>
                <a:gd name="T68" fmla="*/ 120 w 101"/>
                <a:gd name="T69" fmla="*/ 86 h 102"/>
                <a:gd name="T70" fmla="*/ 122 w 101"/>
                <a:gd name="T71" fmla="*/ 74 h 102"/>
                <a:gd name="T72" fmla="*/ 122 w 101"/>
                <a:gd name="T73" fmla="*/ 63 h 102"/>
                <a:gd name="T74" fmla="*/ 59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0"/>
                  </a:lnTo>
                  <a:lnTo>
                    <a:pt x="92" y="22"/>
                  </a:lnTo>
                  <a:lnTo>
                    <a:pt x="86" y="15"/>
                  </a:lnTo>
                  <a:lnTo>
                    <a:pt x="79" y="9"/>
                  </a:lnTo>
                  <a:lnTo>
                    <a:pt x="71" y="4"/>
                  </a:lnTo>
                  <a:lnTo>
                    <a:pt x="60" y="0"/>
                  </a:lnTo>
                  <a:lnTo>
                    <a:pt x="49" y="0"/>
                  </a:lnTo>
                  <a:lnTo>
                    <a:pt x="41" y="0"/>
                  </a:lnTo>
                  <a:lnTo>
                    <a:pt x="30" y="4"/>
                  </a:lnTo>
                  <a:lnTo>
                    <a:pt x="21" y="9"/>
                  </a:lnTo>
                  <a:lnTo>
                    <a:pt x="15" y="15"/>
                  </a:lnTo>
                  <a:lnTo>
                    <a:pt x="8" y="22"/>
                  </a:lnTo>
                  <a:lnTo>
                    <a:pt x="4" y="30"/>
                  </a:lnTo>
                  <a:lnTo>
                    <a:pt x="0" y="41"/>
                  </a:lnTo>
                  <a:lnTo>
                    <a:pt x="0" y="52"/>
                  </a:lnTo>
                  <a:lnTo>
                    <a:pt x="0" y="61"/>
                  </a:lnTo>
                  <a:lnTo>
                    <a:pt x="4" y="71"/>
                  </a:lnTo>
                  <a:lnTo>
                    <a:pt x="8" y="80"/>
                  </a:lnTo>
                  <a:lnTo>
                    <a:pt x="15" y="86"/>
                  </a:lnTo>
                  <a:lnTo>
                    <a:pt x="21" y="93"/>
                  </a:lnTo>
                  <a:lnTo>
                    <a:pt x="30" y="97"/>
                  </a:lnTo>
                  <a:lnTo>
                    <a:pt x="41" y="102"/>
                  </a:lnTo>
                  <a:lnTo>
                    <a:pt x="49" y="102"/>
                  </a:lnTo>
                  <a:lnTo>
                    <a:pt x="60" y="102"/>
                  </a:lnTo>
                  <a:lnTo>
                    <a:pt x="71" y="97"/>
                  </a:lnTo>
                  <a:lnTo>
                    <a:pt x="79" y="93"/>
                  </a:lnTo>
                  <a:lnTo>
                    <a:pt x="86" y="86"/>
                  </a:lnTo>
                  <a:lnTo>
                    <a:pt x="92" y="80"/>
                  </a:lnTo>
                  <a:lnTo>
                    <a:pt x="99" y="71"/>
                  </a:lnTo>
                  <a:lnTo>
                    <a:pt x="101" y="61"/>
                  </a:lnTo>
                  <a:lnTo>
                    <a:pt x="101" y="52"/>
                  </a:lnTo>
                  <a:lnTo>
                    <a:pt x="49" y="52"/>
                  </a:lnTo>
                  <a:lnTo>
                    <a:pt x="101"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7" name="Freeform 883"/>
            <p:cNvSpPr>
              <a:spLocks/>
            </p:cNvSpPr>
            <p:nvPr/>
          </p:nvSpPr>
          <p:spPr bwMode="auto">
            <a:xfrm>
              <a:off x="1121" y="2375"/>
              <a:ext cx="111" cy="112"/>
            </a:xfrm>
            <a:custGeom>
              <a:avLst/>
              <a:gdLst>
                <a:gd name="T0" fmla="*/ 122 w 101"/>
                <a:gd name="T1" fmla="*/ 63 h 102"/>
                <a:gd name="T2" fmla="*/ 122 w 101"/>
                <a:gd name="T3" fmla="*/ 63 h 102"/>
                <a:gd name="T4" fmla="*/ 122 w 101"/>
                <a:gd name="T5" fmla="*/ 49 h 102"/>
                <a:gd name="T6" fmla="*/ 120 w 101"/>
                <a:gd name="T7" fmla="*/ 36 h 102"/>
                <a:gd name="T8" fmla="*/ 111 w 101"/>
                <a:gd name="T9" fmla="*/ 26 h 102"/>
                <a:gd name="T10" fmla="*/ 104 w 101"/>
                <a:gd name="T11" fmla="*/ 18 h 102"/>
                <a:gd name="T12" fmla="*/ 96 w 101"/>
                <a:gd name="T13" fmla="*/ 11 h 102"/>
                <a:gd name="T14" fmla="*/ 86 w 101"/>
                <a:gd name="T15" fmla="*/ 4 h 102"/>
                <a:gd name="T16" fmla="*/ 73 w 101"/>
                <a:gd name="T17" fmla="*/ 0 h 102"/>
                <a:gd name="T18" fmla="*/ 59 w 101"/>
                <a:gd name="T19" fmla="*/ 0 h 102"/>
                <a:gd name="T20" fmla="*/ 59 w 101"/>
                <a:gd name="T21" fmla="*/ 0 h 102"/>
                <a:gd name="T22" fmla="*/ 49 w 101"/>
                <a:gd name="T23" fmla="*/ 0 h 102"/>
                <a:gd name="T24" fmla="*/ 36 w 101"/>
                <a:gd name="T25" fmla="*/ 4 h 102"/>
                <a:gd name="T26" fmla="*/ 25 w 101"/>
                <a:gd name="T27" fmla="*/ 11 h 102"/>
                <a:gd name="T28" fmla="*/ 18 w 101"/>
                <a:gd name="T29" fmla="*/ 18 h 102"/>
                <a:gd name="T30" fmla="*/ 10 w 101"/>
                <a:gd name="T31" fmla="*/ 26 h 102"/>
                <a:gd name="T32" fmla="*/ 4 w 101"/>
                <a:gd name="T33" fmla="*/ 36 h 102"/>
                <a:gd name="T34" fmla="*/ 0 w 101"/>
                <a:gd name="T35" fmla="*/ 49 h 102"/>
                <a:gd name="T36" fmla="*/ 0 w 101"/>
                <a:gd name="T37" fmla="*/ 63 h 102"/>
                <a:gd name="T38" fmla="*/ 0 w 101"/>
                <a:gd name="T39" fmla="*/ 63 h 102"/>
                <a:gd name="T40" fmla="*/ 0 w 101"/>
                <a:gd name="T41" fmla="*/ 74 h 102"/>
                <a:gd name="T42" fmla="*/ 4 w 101"/>
                <a:gd name="T43" fmla="*/ 86 h 102"/>
                <a:gd name="T44" fmla="*/ 10 w 101"/>
                <a:gd name="T45" fmla="*/ 97 h 102"/>
                <a:gd name="T46" fmla="*/ 18 w 101"/>
                <a:gd name="T47" fmla="*/ 103 h 102"/>
                <a:gd name="T48" fmla="*/ 25 w 101"/>
                <a:gd name="T49" fmla="*/ 112 h 102"/>
                <a:gd name="T50" fmla="*/ 36 w 101"/>
                <a:gd name="T51" fmla="*/ 117 h 102"/>
                <a:gd name="T52" fmla="*/ 49 w 101"/>
                <a:gd name="T53" fmla="*/ 123 h 102"/>
                <a:gd name="T54" fmla="*/ 59 w 101"/>
                <a:gd name="T55" fmla="*/ 123 h 102"/>
                <a:gd name="T56" fmla="*/ 59 w 101"/>
                <a:gd name="T57" fmla="*/ 123 h 102"/>
                <a:gd name="T58" fmla="*/ 73 w 101"/>
                <a:gd name="T59" fmla="*/ 123 h 102"/>
                <a:gd name="T60" fmla="*/ 86 w 101"/>
                <a:gd name="T61" fmla="*/ 117 h 102"/>
                <a:gd name="T62" fmla="*/ 96 w 101"/>
                <a:gd name="T63" fmla="*/ 112 h 102"/>
                <a:gd name="T64" fmla="*/ 104 w 101"/>
                <a:gd name="T65" fmla="*/ 103 h 102"/>
                <a:gd name="T66" fmla="*/ 111 w 101"/>
                <a:gd name="T67" fmla="*/ 97 h 102"/>
                <a:gd name="T68" fmla="*/ 120 w 101"/>
                <a:gd name="T69" fmla="*/ 86 h 102"/>
                <a:gd name="T70" fmla="*/ 122 w 101"/>
                <a:gd name="T71" fmla="*/ 74 h 102"/>
                <a:gd name="T72" fmla="*/ 122 w 101"/>
                <a:gd name="T73" fmla="*/ 63 h 102"/>
                <a:gd name="T74" fmla="*/ 59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0"/>
                  </a:lnTo>
                  <a:lnTo>
                    <a:pt x="92" y="22"/>
                  </a:lnTo>
                  <a:lnTo>
                    <a:pt x="86" y="15"/>
                  </a:lnTo>
                  <a:lnTo>
                    <a:pt x="79" y="9"/>
                  </a:lnTo>
                  <a:lnTo>
                    <a:pt x="71" y="4"/>
                  </a:lnTo>
                  <a:lnTo>
                    <a:pt x="60" y="0"/>
                  </a:lnTo>
                  <a:lnTo>
                    <a:pt x="49" y="0"/>
                  </a:lnTo>
                  <a:lnTo>
                    <a:pt x="41" y="0"/>
                  </a:lnTo>
                  <a:lnTo>
                    <a:pt x="30" y="4"/>
                  </a:lnTo>
                  <a:lnTo>
                    <a:pt x="21" y="9"/>
                  </a:lnTo>
                  <a:lnTo>
                    <a:pt x="15" y="15"/>
                  </a:lnTo>
                  <a:lnTo>
                    <a:pt x="8" y="22"/>
                  </a:lnTo>
                  <a:lnTo>
                    <a:pt x="4" y="30"/>
                  </a:lnTo>
                  <a:lnTo>
                    <a:pt x="0" y="41"/>
                  </a:lnTo>
                  <a:lnTo>
                    <a:pt x="0" y="52"/>
                  </a:lnTo>
                  <a:lnTo>
                    <a:pt x="0" y="61"/>
                  </a:lnTo>
                  <a:lnTo>
                    <a:pt x="4" y="71"/>
                  </a:lnTo>
                  <a:lnTo>
                    <a:pt x="8" y="80"/>
                  </a:lnTo>
                  <a:lnTo>
                    <a:pt x="15" y="86"/>
                  </a:lnTo>
                  <a:lnTo>
                    <a:pt x="21" y="93"/>
                  </a:lnTo>
                  <a:lnTo>
                    <a:pt x="30" y="97"/>
                  </a:lnTo>
                  <a:lnTo>
                    <a:pt x="41" y="102"/>
                  </a:lnTo>
                  <a:lnTo>
                    <a:pt x="49" y="102"/>
                  </a:lnTo>
                  <a:lnTo>
                    <a:pt x="60" y="102"/>
                  </a:lnTo>
                  <a:lnTo>
                    <a:pt x="71" y="97"/>
                  </a:lnTo>
                  <a:lnTo>
                    <a:pt x="79" y="93"/>
                  </a:lnTo>
                  <a:lnTo>
                    <a:pt x="86" y="86"/>
                  </a:lnTo>
                  <a:lnTo>
                    <a:pt x="92" y="80"/>
                  </a:lnTo>
                  <a:lnTo>
                    <a:pt x="99" y="71"/>
                  </a:lnTo>
                  <a:lnTo>
                    <a:pt x="101" y="61"/>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8" name="Freeform 884"/>
            <p:cNvSpPr>
              <a:spLocks/>
            </p:cNvSpPr>
            <p:nvPr/>
          </p:nvSpPr>
          <p:spPr bwMode="auto">
            <a:xfrm>
              <a:off x="1100" y="2114"/>
              <a:ext cx="113" cy="112"/>
            </a:xfrm>
            <a:custGeom>
              <a:avLst/>
              <a:gdLst>
                <a:gd name="T0" fmla="*/ 123 w 104"/>
                <a:gd name="T1" fmla="*/ 60 h 103"/>
                <a:gd name="T2" fmla="*/ 123 w 104"/>
                <a:gd name="T3" fmla="*/ 60 h 103"/>
                <a:gd name="T4" fmla="*/ 123 w 104"/>
                <a:gd name="T5" fmla="*/ 49 h 103"/>
                <a:gd name="T6" fmla="*/ 117 w 104"/>
                <a:gd name="T7" fmla="*/ 38 h 103"/>
                <a:gd name="T8" fmla="*/ 112 w 104"/>
                <a:gd name="T9" fmla="*/ 27 h 103"/>
                <a:gd name="T10" fmla="*/ 105 w 104"/>
                <a:gd name="T11" fmla="*/ 17 h 103"/>
                <a:gd name="T12" fmla="*/ 97 w 104"/>
                <a:gd name="T13" fmla="*/ 10 h 103"/>
                <a:gd name="T14" fmla="*/ 86 w 104"/>
                <a:gd name="T15" fmla="*/ 4 h 103"/>
                <a:gd name="T16" fmla="*/ 74 w 104"/>
                <a:gd name="T17" fmla="*/ 0 h 103"/>
                <a:gd name="T18" fmla="*/ 61 w 104"/>
                <a:gd name="T19" fmla="*/ 0 h 103"/>
                <a:gd name="T20" fmla="*/ 61 w 104"/>
                <a:gd name="T21" fmla="*/ 0 h 103"/>
                <a:gd name="T22" fmla="*/ 51 w 104"/>
                <a:gd name="T23" fmla="*/ 0 h 103"/>
                <a:gd name="T24" fmla="*/ 38 w 104"/>
                <a:gd name="T25" fmla="*/ 4 h 103"/>
                <a:gd name="T26" fmla="*/ 28 w 104"/>
                <a:gd name="T27" fmla="*/ 10 h 103"/>
                <a:gd name="T28" fmla="*/ 20 w 104"/>
                <a:gd name="T29" fmla="*/ 17 h 103"/>
                <a:gd name="T30" fmla="*/ 13 w 104"/>
                <a:gd name="T31" fmla="*/ 27 h 103"/>
                <a:gd name="T32" fmla="*/ 4 w 104"/>
                <a:gd name="T33" fmla="*/ 38 h 103"/>
                <a:gd name="T34" fmla="*/ 2 w 104"/>
                <a:gd name="T35" fmla="*/ 49 h 103"/>
                <a:gd name="T36" fmla="*/ 0 w 104"/>
                <a:gd name="T37" fmla="*/ 60 h 103"/>
                <a:gd name="T38" fmla="*/ 0 w 104"/>
                <a:gd name="T39" fmla="*/ 60 h 103"/>
                <a:gd name="T40" fmla="*/ 2 w 104"/>
                <a:gd name="T41" fmla="*/ 73 h 103"/>
                <a:gd name="T42" fmla="*/ 4 w 104"/>
                <a:gd name="T43" fmla="*/ 84 h 103"/>
                <a:gd name="T44" fmla="*/ 13 w 104"/>
                <a:gd name="T45" fmla="*/ 94 h 103"/>
                <a:gd name="T46" fmla="*/ 20 w 104"/>
                <a:gd name="T47" fmla="*/ 104 h 103"/>
                <a:gd name="T48" fmla="*/ 28 w 104"/>
                <a:gd name="T49" fmla="*/ 109 h 103"/>
                <a:gd name="T50" fmla="*/ 38 w 104"/>
                <a:gd name="T51" fmla="*/ 117 h 103"/>
                <a:gd name="T52" fmla="*/ 51 w 104"/>
                <a:gd name="T53" fmla="*/ 120 h 103"/>
                <a:gd name="T54" fmla="*/ 61 w 104"/>
                <a:gd name="T55" fmla="*/ 122 h 103"/>
                <a:gd name="T56" fmla="*/ 61 w 104"/>
                <a:gd name="T57" fmla="*/ 122 h 103"/>
                <a:gd name="T58" fmla="*/ 74 w 104"/>
                <a:gd name="T59" fmla="*/ 120 h 103"/>
                <a:gd name="T60" fmla="*/ 86 w 104"/>
                <a:gd name="T61" fmla="*/ 117 h 103"/>
                <a:gd name="T62" fmla="*/ 97 w 104"/>
                <a:gd name="T63" fmla="*/ 109 h 103"/>
                <a:gd name="T64" fmla="*/ 105 w 104"/>
                <a:gd name="T65" fmla="*/ 104 h 103"/>
                <a:gd name="T66" fmla="*/ 112 w 104"/>
                <a:gd name="T67" fmla="*/ 94 h 103"/>
                <a:gd name="T68" fmla="*/ 117 w 104"/>
                <a:gd name="T69" fmla="*/ 84 h 103"/>
                <a:gd name="T70" fmla="*/ 123 w 104"/>
                <a:gd name="T71" fmla="*/ 73 h 103"/>
                <a:gd name="T72" fmla="*/ 123 w 104"/>
                <a:gd name="T73" fmla="*/ 60 h 103"/>
                <a:gd name="T74" fmla="*/ 61 w 104"/>
                <a:gd name="T75" fmla="*/ 60 h 103"/>
                <a:gd name="T76" fmla="*/ 123 w 104"/>
                <a:gd name="T77" fmla="*/ 60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1"/>
                  </a:moveTo>
                  <a:lnTo>
                    <a:pt x="104" y="51"/>
                  </a:lnTo>
                  <a:lnTo>
                    <a:pt x="104" y="41"/>
                  </a:lnTo>
                  <a:lnTo>
                    <a:pt x="99" y="32"/>
                  </a:lnTo>
                  <a:lnTo>
                    <a:pt x="95" y="23"/>
                  </a:lnTo>
                  <a:lnTo>
                    <a:pt x="89" y="15"/>
                  </a:lnTo>
                  <a:lnTo>
                    <a:pt x="82" y="8"/>
                  </a:lnTo>
                  <a:lnTo>
                    <a:pt x="73" y="4"/>
                  </a:lnTo>
                  <a:lnTo>
                    <a:pt x="63" y="0"/>
                  </a:lnTo>
                  <a:lnTo>
                    <a:pt x="52" y="0"/>
                  </a:lnTo>
                  <a:lnTo>
                    <a:pt x="43" y="0"/>
                  </a:lnTo>
                  <a:lnTo>
                    <a:pt x="32" y="4"/>
                  </a:lnTo>
                  <a:lnTo>
                    <a:pt x="24" y="8"/>
                  </a:lnTo>
                  <a:lnTo>
                    <a:pt x="17" y="15"/>
                  </a:lnTo>
                  <a:lnTo>
                    <a:pt x="11" y="23"/>
                  </a:lnTo>
                  <a:lnTo>
                    <a:pt x="4" y="32"/>
                  </a:lnTo>
                  <a:lnTo>
                    <a:pt x="2" y="41"/>
                  </a:lnTo>
                  <a:lnTo>
                    <a:pt x="0" y="51"/>
                  </a:lnTo>
                  <a:lnTo>
                    <a:pt x="2" y="62"/>
                  </a:lnTo>
                  <a:lnTo>
                    <a:pt x="4" y="71"/>
                  </a:lnTo>
                  <a:lnTo>
                    <a:pt x="11" y="79"/>
                  </a:lnTo>
                  <a:lnTo>
                    <a:pt x="17" y="88"/>
                  </a:lnTo>
                  <a:lnTo>
                    <a:pt x="24" y="92"/>
                  </a:lnTo>
                  <a:lnTo>
                    <a:pt x="32" y="99"/>
                  </a:lnTo>
                  <a:lnTo>
                    <a:pt x="43" y="101"/>
                  </a:lnTo>
                  <a:lnTo>
                    <a:pt x="52" y="103"/>
                  </a:lnTo>
                  <a:lnTo>
                    <a:pt x="63" y="101"/>
                  </a:lnTo>
                  <a:lnTo>
                    <a:pt x="73" y="99"/>
                  </a:lnTo>
                  <a:lnTo>
                    <a:pt x="82" y="92"/>
                  </a:lnTo>
                  <a:lnTo>
                    <a:pt x="89" y="88"/>
                  </a:lnTo>
                  <a:lnTo>
                    <a:pt x="95" y="79"/>
                  </a:lnTo>
                  <a:lnTo>
                    <a:pt x="99" y="71"/>
                  </a:lnTo>
                  <a:lnTo>
                    <a:pt x="104" y="62"/>
                  </a:lnTo>
                  <a:lnTo>
                    <a:pt x="104" y="51"/>
                  </a:lnTo>
                  <a:lnTo>
                    <a:pt x="52" y="51"/>
                  </a:lnTo>
                  <a:lnTo>
                    <a:pt x="104"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9" name="Freeform 885"/>
            <p:cNvSpPr>
              <a:spLocks/>
            </p:cNvSpPr>
            <p:nvPr/>
          </p:nvSpPr>
          <p:spPr bwMode="auto">
            <a:xfrm>
              <a:off x="1100" y="2114"/>
              <a:ext cx="113" cy="112"/>
            </a:xfrm>
            <a:custGeom>
              <a:avLst/>
              <a:gdLst>
                <a:gd name="T0" fmla="*/ 123 w 104"/>
                <a:gd name="T1" fmla="*/ 60 h 103"/>
                <a:gd name="T2" fmla="*/ 123 w 104"/>
                <a:gd name="T3" fmla="*/ 60 h 103"/>
                <a:gd name="T4" fmla="*/ 123 w 104"/>
                <a:gd name="T5" fmla="*/ 49 h 103"/>
                <a:gd name="T6" fmla="*/ 117 w 104"/>
                <a:gd name="T7" fmla="*/ 38 h 103"/>
                <a:gd name="T8" fmla="*/ 112 w 104"/>
                <a:gd name="T9" fmla="*/ 27 h 103"/>
                <a:gd name="T10" fmla="*/ 105 w 104"/>
                <a:gd name="T11" fmla="*/ 17 h 103"/>
                <a:gd name="T12" fmla="*/ 97 w 104"/>
                <a:gd name="T13" fmla="*/ 10 h 103"/>
                <a:gd name="T14" fmla="*/ 86 w 104"/>
                <a:gd name="T15" fmla="*/ 4 h 103"/>
                <a:gd name="T16" fmla="*/ 74 w 104"/>
                <a:gd name="T17" fmla="*/ 0 h 103"/>
                <a:gd name="T18" fmla="*/ 61 w 104"/>
                <a:gd name="T19" fmla="*/ 0 h 103"/>
                <a:gd name="T20" fmla="*/ 61 w 104"/>
                <a:gd name="T21" fmla="*/ 0 h 103"/>
                <a:gd name="T22" fmla="*/ 51 w 104"/>
                <a:gd name="T23" fmla="*/ 0 h 103"/>
                <a:gd name="T24" fmla="*/ 38 w 104"/>
                <a:gd name="T25" fmla="*/ 4 h 103"/>
                <a:gd name="T26" fmla="*/ 28 w 104"/>
                <a:gd name="T27" fmla="*/ 10 h 103"/>
                <a:gd name="T28" fmla="*/ 20 w 104"/>
                <a:gd name="T29" fmla="*/ 17 h 103"/>
                <a:gd name="T30" fmla="*/ 13 w 104"/>
                <a:gd name="T31" fmla="*/ 27 h 103"/>
                <a:gd name="T32" fmla="*/ 4 w 104"/>
                <a:gd name="T33" fmla="*/ 38 h 103"/>
                <a:gd name="T34" fmla="*/ 2 w 104"/>
                <a:gd name="T35" fmla="*/ 49 h 103"/>
                <a:gd name="T36" fmla="*/ 0 w 104"/>
                <a:gd name="T37" fmla="*/ 60 h 103"/>
                <a:gd name="T38" fmla="*/ 0 w 104"/>
                <a:gd name="T39" fmla="*/ 60 h 103"/>
                <a:gd name="T40" fmla="*/ 2 w 104"/>
                <a:gd name="T41" fmla="*/ 73 h 103"/>
                <a:gd name="T42" fmla="*/ 4 w 104"/>
                <a:gd name="T43" fmla="*/ 84 h 103"/>
                <a:gd name="T44" fmla="*/ 13 w 104"/>
                <a:gd name="T45" fmla="*/ 94 h 103"/>
                <a:gd name="T46" fmla="*/ 20 w 104"/>
                <a:gd name="T47" fmla="*/ 104 h 103"/>
                <a:gd name="T48" fmla="*/ 28 w 104"/>
                <a:gd name="T49" fmla="*/ 109 h 103"/>
                <a:gd name="T50" fmla="*/ 38 w 104"/>
                <a:gd name="T51" fmla="*/ 117 h 103"/>
                <a:gd name="T52" fmla="*/ 51 w 104"/>
                <a:gd name="T53" fmla="*/ 120 h 103"/>
                <a:gd name="T54" fmla="*/ 61 w 104"/>
                <a:gd name="T55" fmla="*/ 122 h 103"/>
                <a:gd name="T56" fmla="*/ 61 w 104"/>
                <a:gd name="T57" fmla="*/ 122 h 103"/>
                <a:gd name="T58" fmla="*/ 74 w 104"/>
                <a:gd name="T59" fmla="*/ 120 h 103"/>
                <a:gd name="T60" fmla="*/ 86 w 104"/>
                <a:gd name="T61" fmla="*/ 117 h 103"/>
                <a:gd name="T62" fmla="*/ 97 w 104"/>
                <a:gd name="T63" fmla="*/ 109 h 103"/>
                <a:gd name="T64" fmla="*/ 105 w 104"/>
                <a:gd name="T65" fmla="*/ 104 h 103"/>
                <a:gd name="T66" fmla="*/ 112 w 104"/>
                <a:gd name="T67" fmla="*/ 94 h 103"/>
                <a:gd name="T68" fmla="*/ 117 w 104"/>
                <a:gd name="T69" fmla="*/ 84 h 103"/>
                <a:gd name="T70" fmla="*/ 123 w 104"/>
                <a:gd name="T71" fmla="*/ 73 h 103"/>
                <a:gd name="T72" fmla="*/ 123 w 104"/>
                <a:gd name="T73" fmla="*/ 60 h 103"/>
                <a:gd name="T74" fmla="*/ 61 w 104"/>
                <a:gd name="T75" fmla="*/ 60 h 103"/>
                <a:gd name="T76" fmla="*/ 123 w 104"/>
                <a:gd name="T77" fmla="*/ 60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1"/>
                  </a:moveTo>
                  <a:lnTo>
                    <a:pt x="104" y="51"/>
                  </a:lnTo>
                  <a:lnTo>
                    <a:pt x="104" y="41"/>
                  </a:lnTo>
                  <a:lnTo>
                    <a:pt x="99" y="32"/>
                  </a:lnTo>
                  <a:lnTo>
                    <a:pt x="95" y="23"/>
                  </a:lnTo>
                  <a:lnTo>
                    <a:pt x="89" y="15"/>
                  </a:lnTo>
                  <a:lnTo>
                    <a:pt x="82" y="8"/>
                  </a:lnTo>
                  <a:lnTo>
                    <a:pt x="73" y="4"/>
                  </a:lnTo>
                  <a:lnTo>
                    <a:pt x="63" y="0"/>
                  </a:lnTo>
                  <a:lnTo>
                    <a:pt x="52" y="0"/>
                  </a:lnTo>
                  <a:lnTo>
                    <a:pt x="43" y="0"/>
                  </a:lnTo>
                  <a:lnTo>
                    <a:pt x="32" y="4"/>
                  </a:lnTo>
                  <a:lnTo>
                    <a:pt x="24" y="8"/>
                  </a:lnTo>
                  <a:lnTo>
                    <a:pt x="17" y="15"/>
                  </a:lnTo>
                  <a:lnTo>
                    <a:pt x="11" y="23"/>
                  </a:lnTo>
                  <a:lnTo>
                    <a:pt x="4" y="32"/>
                  </a:lnTo>
                  <a:lnTo>
                    <a:pt x="2" y="41"/>
                  </a:lnTo>
                  <a:lnTo>
                    <a:pt x="0" y="51"/>
                  </a:lnTo>
                  <a:lnTo>
                    <a:pt x="2" y="62"/>
                  </a:lnTo>
                  <a:lnTo>
                    <a:pt x="4" y="71"/>
                  </a:lnTo>
                  <a:lnTo>
                    <a:pt x="11" y="79"/>
                  </a:lnTo>
                  <a:lnTo>
                    <a:pt x="17" y="88"/>
                  </a:lnTo>
                  <a:lnTo>
                    <a:pt x="24" y="92"/>
                  </a:lnTo>
                  <a:lnTo>
                    <a:pt x="32" y="99"/>
                  </a:lnTo>
                  <a:lnTo>
                    <a:pt x="43" y="101"/>
                  </a:lnTo>
                  <a:lnTo>
                    <a:pt x="52" y="103"/>
                  </a:lnTo>
                  <a:lnTo>
                    <a:pt x="63" y="101"/>
                  </a:lnTo>
                  <a:lnTo>
                    <a:pt x="73" y="99"/>
                  </a:lnTo>
                  <a:lnTo>
                    <a:pt x="82" y="92"/>
                  </a:lnTo>
                  <a:lnTo>
                    <a:pt x="89" y="88"/>
                  </a:lnTo>
                  <a:lnTo>
                    <a:pt x="95" y="79"/>
                  </a:lnTo>
                  <a:lnTo>
                    <a:pt x="99" y="71"/>
                  </a:lnTo>
                  <a:lnTo>
                    <a:pt x="104" y="62"/>
                  </a:lnTo>
                  <a:lnTo>
                    <a:pt x="104" y="51"/>
                  </a:lnTo>
                  <a:lnTo>
                    <a:pt x="52" y="51"/>
                  </a:lnTo>
                  <a:lnTo>
                    <a:pt x="10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0" name="Freeform 886"/>
            <p:cNvSpPr>
              <a:spLocks/>
            </p:cNvSpPr>
            <p:nvPr/>
          </p:nvSpPr>
          <p:spPr bwMode="auto">
            <a:xfrm>
              <a:off x="1147" y="1854"/>
              <a:ext cx="111" cy="113"/>
            </a:xfrm>
            <a:custGeom>
              <a:avLst/>
              <a:gdLst>
                <a:gd name="T0" fmla="*/ 121 w 102"/>
                <a:gd name="T1" fmla="*/ 61 h 104"/>
                <a:gd name="T2" fmla="*/ 121 w 102"/>
                <a:gd name="T3" fmla="*/ 61 h 104"/>
                <a:gd name="T4" fmla="*/ 121 w 102"/>
                <a:gd name="T5" fmla="*/ 49 h 104"/>
                <a:gd name="T6" fmla="*/ 115 w 102"/>
                <a:gd name="T7" fmla="*/ 38 h 104"/>
                <a:gd name="T8" fmla="*/ 110 w 102"/>
                <a:gd name="T9" fmla="*/ 28 h 104"/>
                <a:gd name="T10" fmla="*/ 103 w 102"/>
                <a:gd name="T11" fmla="*/ 17 h 104"/>
                <a:gd name="T12" fmla="*/ 95 w 102"/>
                <a:gd name="T13" fmla="*/ 11 h 104"/>
                <a:gd name="T14" fmla="*/ 84 w 102"/>
                <a:gd name="T15" fmla="*/ 4 h 104"/>
                <a:gd name="T16" fmla="*/ 72 w 102"/>
                <a:gd name="T17" fmla="*/ 2 h 104"/>
                <a:gd name="T18" fmla="*/ 62 w 102"/>
                <a:gd name="T19" fmla="*/ 0 h 104"/>
                <a:gd name="T20" fmla="*/ 62 w 102"/>
                <a:gd name="T21" fmla="*/ 0 h 104"/>
                <a:gd name="T22" fmla="*/ 49 w 102"/>
                <a:gd name="T23" fmla="*/ 2 h 104"/>
                <a:gd name="T24" fmla="*/ 36 w 102"/>
                <a:gd name="T25" fmla="*/ 4 h 104"/>
                <a:gd name="T26" fmla="*/ 26 w 102"/>
                <a:gd name="T27" fmla="*/ 11 h 104"/>
                <a:gd name="T28" fmla="*/ 17 w 102"/>
                <a:gd name="T29" fmla="*/ 17 h 104"/>
                <a:gd name="T30" fmla="*/ 11 w 102"/>
                <a:gd name="T31" fmla="*/ 28 h 104"/>
                <a:gd name="T32" fmla="*/ 5 w 102"/>
                <a:gd name="T33" fmla="*/ 38 h 104"/>
                <a:gd name="T34" fmla="*/ 2 w 102"/>
                <a:gd name="T35" fmla="*/ 49 h 104"/>
                <a:gd name="T36" fmla="*/ 0 w 102"/>
                <a:gd name="T37" fmla="*/ 61 h 104"/>
                <a:gd name="T38" fmla="*/ 0 w 102"/>
                <a:gd name="T39" fmla="*/ 61 h 104"/>
                <a:gd name="T40" fmla="*/ 2 w 102"/>
                <a:gd name="T41" fmla="*/ 74 h 104"/>
                <a:gd name="T42" fmla="*/ 5 w 102"/>
                <a:gd name="T43" fmla="*/ 84 h 104"/>
                <a:gd name="T44" fmla="*/ 11 w 102"/>
                <a:gd name="T45" fmla="*/ 95 h 104"/>
                <a:gd name="T46" fmla="*/ 17 w 102"/>
                <a:gd name="T47" fmla="*/ 105 h 104"/>
                <a:gd name="T48" fmla="*/ 26 w 102"/>
                <a:gd name="T49" fmla="*/ 112 h 104"/>
                <a:gd name="T50" fmla="*/ 36 w 102"/>
                <a:gd name="T51" fmla="*/ 117 h 104"/>
                <a:gd name="T52" fmla="*/ 49 w 102"/>
                <a:gd name="T53" fmla="*/ 121 h 104"/>
                <a:gd name="T54" fmla="*/ 62 w 102"/>
                <a:gd name="T55" fmla="*/ 123 h 104"/>
                <a:gd name="T56" fmla="*/ 62 w 102"/>
                <a:gd name="T57" fmla="*/ 123 h 104"/>
                <a:gd name="T58" fmla="*/ 72 w 102"/>
                <a:gd name="T59" fmla="*/ 121 h 104"/>
                <a:gd name="T60" fmla="*/ 84 w 102"/>
                <a:gd name="T61" fmla="*/ 117 h 104"/>
                <a:gd name="T62" fmla="*/ 95 w 102"/>
                <a:gd name="T63" fmla="*/ 112 h 104"/>
                <a:gd name="T64" fmla="*/ 103 w 102"/>
                <a:gd name="T65" fmla="*/ 105 h 104"/>
                <a:gd name="T66" fmla="*/ 110 w 102"/>
                <a:gd name="T67" fmla="*/ 95 h 104"/>
                <a:gd name="T68" fmla="*/ 115 w 102"/>
                <a:gd name="T69" fmla="*/ 84 h 104"/>
                <a:gd name="T70" fmla="*/ 121 w 102"/>
                <a:gd name="T71" fmla="*/ 74 h 104"/>
                <a:gd name="T72" fmla="*/ 121 w 102"/>
                <a:gd name="T73" fmla="*/ 61 h 104"/>
                <a:gd name="T74" fmla="*/ 62 w 102"/>
                <a:gd name="T75" fmla="*/ 61 h 104"/>
                <a:gd name="T76" fmla="*/ 121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2"/>
                  </a:lnTo>
                  <a:lnTo>
                    <a:pt x="93" y="24"/>
                  </a:lnTo>
                  <a:lnTo>
                    <a:pt x="87" y="15"/>
                  </a:lnTo>
                  <a:lnTo>
                    <a:pt x="80" y="9"/>
                  </a:lnTo>
                  <a:lnTo>
                    <a:pt x="71" y="4"/>
                  </a:lnTo>
                  <a:lnTo>
                    <a:pt x="61" y="2"/>
                  </a:lnTo>
                  <a:lnTo>
                    <a:pt x="52" y="0"/>
                  </a:lnTo>
                  <a:lnTo>
                    <a:pt x="41" y="2"/>
                  </a:lnTo>
                  <a:lnTo>
                    <a:pt x="30" y="4"/>
                  </a:lnTo>
                  <a:lnTo>
                    <a:pt x="22" y="9"/>
                  </a:lnTo>
                  <a:lnTo>
                    <a:pt x="15" y="15"/>
                  </a:lnTo>
                  <a:lnTo>
                    <a:pt x="9" y="24"/>
                  </a:lnTo>
                  <a:lnTo>
                    <a:pt x="5" y="32"/>
                  </a:lnTo>
                  <a:lnTo>
                    <a:pt x="2" y="41"/>
                  </a:lnTo>
                  <a:lnTo>
                    <a:pt x="0" y="52"/>
                  </a:lnTo>
                  <a:lnTo>
                    <a:pt x="2" y="63"/>
                  </a:lnTo>
                  <a:lnTo>
                    <a:pt x="5" y="71"/>
                  </a:lnTo>
                  <a:lnTo>
                    <a:pt x="9" y="80"/>
                  </a:lnTo>
                  <a:lnTo>
                    <a:pt x="15" y="89"/>
                  </a:lnTo>
                  <a:lnTo>
                    <a:pt x="22" y="95"/>
                  </a:lnTo>
                  <a:lnTo>
                    <a:pt x="30" y="99"/>
                  </a:lnTo>
                  <a:lnTo>
                    <a:pt x="41" y="102"/>
                  </a:lnTo>
                  <a:lnTo>
                    <a:pt x="52" y="104"/>
                  </a:lnTo>
                  <a:lnTo>
                    <a:pt x="61" y="102"/>
                  </a:lnTo>
                  <a:lnTo>
                    <a:pt x="71" y="99"/>
                  </a:lnTo>
                  <a:lnTo>
                    <a:pt x="80" y="95"/>
                  </a:lnTo>
                  <a:lnTo>
                    <a:pt x="87" y="89"/>
                  </a:lnTo>
                  <a:lnTo>
                    <a:pt x="93" y="80"/>
                  </a:lnTo>
                  <a:lnTo>
                    <a:pt x="97" y="71"/>
                  </a:lnTo>
                  <a:lnTo>
                    <a:pt x="102" y="63"/>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1" name="Freeform 887"/>
            <p:cNvSpPr>
              <a:spLocks/>
            </p:cNvSpPr>
            <p:nvPr/>
          </p:nvSpPr>
          <p:spPr bwMode="auto">
            <a:xfrm>
              <a:off x="1487" y="2697"/>
              <a:ext cx="113" cy="110"/>
            </a:xfrm>
            <a:custGeom>
              <a:avLst/>
              <a:gdLst>
                <a:gd name="T0" fmla="*/ 123 w 104"/>
                <a:gd name="T1" fmla="*/ 61 h 101"/>
                <a:gd name="T2" fmla="*/ 123 w 104"/>
                <a:gd name="T3" fmla="*/ 61 h 101"/>
                <a:gd name="T4" fmla="*/ 121 w 104"/>
                <a:gd name="T5" fmla="*/ 49 h 101"/>
                <a:gd name="T6" fmla="*/ 117 w 104"/>
                <a:gd name="T7" fmla="*/ 38 h 101"/>
                <a:gd name="T8" fmla="*/ 112 w 104"/>
                <a:gd name="T9" fmla="*/ 27 h 101"/>
                <a:gd name="T10" fmla="*/ 105 w 104"/>
                <a:gd name="T11" fmla="*/ 17 h 101"/>
                <a:gd name="T12" fmla="*/ 95 w 104"/>
                <a:gd name="T13" fmla="*/ 10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8 w 104"/>
                <a:gd name="T25" fmla="*/ 4 h 101"/>
                <a:gd name="T26" fmla="*/ 28 w 104"/>
                <a:gd name="T27" fmla="*/ 10 h 101"/>
                <a:gd name="T28" fmla="*/ 17 w 104"/>
                <a:gd name="T29" fmla="*/ 17 h 101"/>
                <a:gd name="T30" fmla="*/ 11 w 104"/>
                <a:gd name="T31" fmla="*/ 27 h 101"/>
                <a:gd name="T32" fmla="*/ 4 w 104"/>
                <a:gd name="T33" fmla="*/ 38 h 101"/>
                <a:gd name="T34" fmla="*/ 2 w 104"/>
                <a:gd name="T35" fmla="*/ 49 h 101"/>
                <a:gd name="T36" fmla="*/ 0 w 104"/>
                <a:gd name="T37" fmla="*/ 61 h 101"/>
                <a:gd name="T38" fmla="*/ 0 w 104"/>
                <a:gd name="T39" fmla="*/ 61 h 101"/>
                <a:gd name="T40" fmla="*/ 2 w 104"/>
                <a:gd name="T41" fmla="*/ 74 h 101"/>
                <a:gd name="T42" fmla="*/ 4 w 104"/>
                <a:gd name="T43" fmla="*/ 84 h 101"/>
                <a:gd name="T44" fmla="*/ 11 w 104"/>
                <a:gd name="T45" fmla="*/ 95 h 101"/>
                <a:gd name="T46" fmla="*/ 17 w 104"/>
                <a:gd name="T47" fmla="*/ 105 h 101"/>
                <a:gd name="T48" fmla="*/ 28 w 104"/>
                <a:gd name="T49" fmla="*/ 109 h 101"/>
                <a:gd name="T50" fmla="*/ 38 w 104"/>
                <a:gd name="T51" fmla="*/ 118 h 101"/>
                <a:gd name="T52" fmla="*/ 49 w 104"/>
                <a:gd name="T53" fmla="*/ 120 h 101"/>
                <a:gd name="T54" fmla="*/ 61 w 104"/>
                <a:gd name="T55" fmla="*/ 120 h 101"/>
                <a:gd name="T56" fmla="*/ 61 w 104"/>
                <a:gd name="T57" fmla="*/ 120 h 101"/>
                <a:gd name="T58" fmla="*/ 74 w 104"/>
                <a:gd name="T59" fmla="*/ 120 h 101"/>
                <a:gd name="T60" fmla="*/ 84 w 104"/>
                <a:gd name="T61" fmla="*/ 118 h 101"/>
                <a:gd name="T62" fmla="*/ 95 w 104"/>
                <a:gd name="T63" fmla="*/ 109 h 101"/>
                <a:gd name="T64" fmla="*/ 105 w 104"/>
                <a:gd name="T65" fmla="*/ 105 h 101"/>
                <a:gd name="T66" fmla="*/ 112 w 104"/>
                <a:gd name="T67" fmla="*/ 95 h 101"/>
                <a:gd name="T68" fmla="*/ 117 w 104"/>
                <a:gd name="T69" fmla="*/ 84 h 101"/>
                <a:gd name="T70" fmla="*/ 121 w 104"/>
                <a:gd name="T71" fmla="*/ 74 h 101"/>
                <a:gd name="T72" fmla="*/ 123 w 104"/>
                <a:gd name="T73" fmla="*/ 61 h 101"/>
                <a:gd name="T74" fmla="*/ 61 w 104"/>
                <a:gd name="T75" fmla="*/ 61 h 101"/>
                <a:gd name="T76" fmla="*/ 123 w 104"/>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99" y="32"/>
                  </a:lnTo>
                  <a:lnTo>
                    <a:pt x="95" y="23"/>
                  </a:lnTo>
                  <a:lnTo>
                    <a:pt x="89" y="15"/>
                  </a:lnTo>
                  <a:lnTo>
                    <a:pt x="80" y="8"/>
                  </a:lnTo>
                  <a:lnTo>
                    <a:pt x="71" y="4"/>
                  </a:lnTo>
                  <a:lnTo>
                    <a:pt x="63" y="2"/>
                  </a:lnTo>
                  <a:lnTo>
                    <a:pt x="52" y="0"/>
                  </a:lnTo>
                  <a:lnTo>
                    <a:pt x="41" y="2"/>
                  </a:lnTo>
                  <a:lnTo>
                    <a:pt x="32" y="4"/>
                  </a:lnTo>
                  <a:lnTo>
                    <a:pt x="24" y="8"/>
                  </a:lnTo>
                  <a:lnTo>
                    <a:pt x="15" y="15"/>
                  </a:lnTo>
                  <a:lnTo>
                    <a:pt x="9" y="23"/>
                  </a:lnTo>
                  <a:lnTo>
                    <a:pt x="4" y="32"/>
                  </a:lnTo>
                  <a:lnTo>
                    <a:pt x="2" y="41"/>
                  </a:lnTo>
                  <a:lnTo>
                    <a:pt x="0" y="51"/>
                  </a:lnTo>
                  <a:lnTo>
                    <a:pt x="2" y="62"/>
                  </a:lnTo>
                  <a:lnTo>
                    <a:pt x="4" y="71"/>
                  </a:lnTo>
                  <a:lnTo>
                    <a:pt x="9" y="80"/>
                  </a:lnTo>
                  <a:lnTo>
                    <a:pt x="15" y="88"/>
                  </a:lnTo>
                  <a:lnTo>
                    <a:pt x="24" y="92"/>
                  </a:lnTo>
                  <a:lnTo>
                    <a:pt x="32" y="99"/>
                  </a:lnTo>
                  <a:lnTo>
                    <a:pt x="41" y="101"/>
                  </a:lnTo>
                  <a:lnTo>
                    <a:pt x="52" y="101"/>
                  </a:lnTo>
                  <a:lnTo>
                    <a:pt x="63" y="101"/>
                  </a:lnTo>
                  <a:lnTo>
                    <a:pt x="71" y="99"/>
                  </a:lnTo>
                  <a:lnTo>
                    <a:pt x="80" y="92"/>
                  </a:lnTo>
                  <a:lnTo>
                    <a:pt x="89" y="88"/>
                  </a:lnTo>
                  <a:lnTo>
                    <a:pt x="95" y="80"/>
                  </a:lnTo>
                  <a:lnTo>
                    <a:pt x="99" y="71"/>
                  </a:lnTo>
                  <a:lnTo>
                    <a:pt x="102" y="62"/>
                  </a:lnTo>
                  <a:lnTo>
                    <a:pt x="104" y="51"/>
                  </a:lnTo>
                  <a:lnTo>
                    <a:pt x="52" y="51"/>
                  </a:lnTo>
                  <a:lnTo>
                    <a:pt x="104"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2" name="Freeform 888"/>
            <p:cNvSpPr>
              <a:spLocks/>
            </p:cNvSpPr>
            <p:nvPr/>
          </p:nvSpPr>
          <p:spPr bwMode="auto">
            <a:xfrm>
              <a:off x="1487" y="2697"/>
              <a:ext cx="113" cy="110"/>
            </a:xfrm>
            <a:custGeom>
              <a:avLst/>
              <a:gdLst>
                <a:gd name="T0" fmla="*/ 123 w 104"/>
                <a:gd name="T1" fmla="*/ 61 h 101"/>
                <a:gd name="T2" fmla="*/ 123 w 104"/>
                <a:gd name="T3" fmla="*/ 61 h 101"/>
                <a:gd name="T4" fmla="*/ 121 w 104"/>
                <a:gd name="T5" fmla="*/ 49 h 101"/>
                <a:gd name="T6" fmla="*/ 117 w 104"/>
                <a:gd name="T7" fmla="*/ 38 h 101"/>
                <a:gd name="T8" fmla="*/ 112 w 104"/>
                <a:gd name="T9" fmla="*/ 27 h 101"/>
                <a:gd name="T10" fmla="*/ 105 w 104"/>
                <a:gd name="T11" fmla="*/ 17 h 101"/>
                <a:gd name="T12" fmla="*/ 95 w 104"/>
                <a:gd name="T13" fmla="*/ 10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8 w 104"/>
                <a:gd name="T25" fmla="*/ 4 h 101"/>
                <a:gd name="T26" fmla="*/ 28 w 104"/>
                <a:gd name="T27" fmla="*/ 10 h 101"/>
                <a:gd name="T28" fmla="*/ 17 w 104"/>
                <a:gd name="T29" fmla="*/ 17 h 101"/>
                <a:gd name="T30" fmla="*/ 11 w 104"/>
                <a:gd name="T31" fmla="*/ 27 h 101"/>
                <a:gd name="T32" fmla="*/ 4 w 104"/>
                <a:gd name="T33" fmla="*/ 38 h 101"/>
                <a:gd name="T34" fmla="*/ 2 w 104"/>
                <a:gd name="T35" fmla="*/ 49 h 101"/>
                <a:gd name="T36" fmla="*/ 0 w 104"/>
                <a:gd name="T37" fmla="*/ 61 h 101"/>
                <a:gd name="T38" fmla="*/ 0 w 104"/>
                <a:gd name="T39" fmla="*/ 61 h 101"/>
                <a:gd name="T40" fmla="*/ 2 w 104"/>
                <a:gd name="T41" fmla="*/ 74 h 101"/>
                <a:gd name="T42" fmla="*/ 4 w 104"/>
                <a:gd name="T43" fmla="*/ 84 h 101"/>
                <a:gd name="T44" fmla="*/ 11 w 104"/>
                <a:gd name="T45" fmla="*/ 95 h 101"/>
                <a:gd name="T46" fmla="*/ 17 w 104"/>
                <a:gd name="T47" fmla="*/ 105 h 101"/>
                <a:gd name="T48" fmla="*/ 28 w 104"/>
                <a:gd name="T49" fmla="*/ 109 h 101"/>
                <a:gd name="T50" fmla="*/ 38 w 104"/>
                <a:gd name="T51" fmla="*/ 118 h 101"/>
                <a:gd name="T52" fmla="*/ 49 w 104"/>
                <a:gd name="T53" fmla="*/ 120 h 101"/>
                <a:gd name="T54" fmla="*/ 61 w 104"/>
                <a:gd name="T55" fmla="*/ 120 h 101"/>
                <a:gd name="T56" fmla="*/ 61 w 104"/>
                <a:gd name="T57" fmla="*/ 120 h 101"/>
                <a:gd name="T58" fmla="*/ 74 w 104"/>
                <a:gd name="T59" fmla="*/ 120 h 101"/>
                <a:gd name="T60" fmla="*/ 84 w 104"/>
                <a:gd name="T61" fmla="*/ 118 h 101"/>
                <a:gd name="T62" fmla="*/ 95 w 104"/>
                <a:gd name="T63" fmla="*/ 109 h 101"/>
                <a:gd name="T64" fmla="*/ 105 w 104"/>
                <a:gd name="T65" fmla="*/ 105 h 101"/>
                <a:gd name="T66" fmla="*/ 112 w 104"/>
                <a:gd name="T67" fmla="*/ 95 h 101"/>
                <a:gd name="T68" fmla="*/ 117 w 104"/>
                <a:gd name="T69" fmla="*/ 84 h 101"/>
                <a:gd name="T70" fmla="*/ 121 w 104"/>
                <a:gd name="T71" fmla="*/ 74 h 101"/>
                <a:gd name="T72" fmla="*/ 123 w 104"/>
                <a:gd name="T73" fmla="*/ 61 h 101"/>
                <a:gd name="T74" fmla="*/ 61 w 104"/>
                <a:gd name="T75" fmla="*/ 61 h 101"/>
                <a:gd name="T76" fmla="*/ 123 w 104"/>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99" y="32"/>
                  </a:lnTo>
                  <a:lnTo>
                    <a:pt x="95" y="23"/>
                  </a:lnTo>
                  <a:lnTo>
                    <a:pt x="89" y="15"/>
                  </a:lnTo>
                  <a:lnTo>
                    <a:pt x="80" y="8"/>
                  </a:lnTo>
                  <a:lnTo>
                    <a:pt x="71" y="4"/>
                  </a:lnTo>
                  <a:lnTo>
                    <a:pt x="63" y="2"/>
                  </a:lnTo>
                  <a:lnTo>
                    <a:pt x="52" y="0"/>
                  </a:lnTo>
                  <a:lnTo>
                    <a:pt x="41" y="2"/>
                  </a:lnTo>
                  <a:lnTo>
                    <a:pt x="32" y="4"/>
                  </a:lnTo>
                  <a:lnTo>
                    <a:pt x="24" y="8"/>
                  </a:lnTo>
                  <a:lnTo>
                    <a:pt x="15" y="15"/>
                  </a:lnTo>
                  <a:lnTo>
                    <a:pt x="9" y="23"/>
                  </a:lnTo>
                  <a:lnTo>
                    <a:pt x="4" y="32"/>
                  </a:lnTo>
                  <a:lnTo>
                    <a:pt x="2" y="41"/>
                  </a:lnTo>
                  <a:lnTo>
                    <a:pt x="0" y="51"/>
                  </a:lnTo>
                  <a:lnTo>
                    <a:pt x="2" y="62"/>
                  </a:lnTo>
                  <a:lnTo>
                    <a:pt x="4" y="71"/>
                  </a:lnTo>
                  <a:lnTo>
                    <a:pt x="9" y="80"/>
                  </a:lnTo>
                  <a:lnTo>
                    <a:pt x="15" y="88"/>
                  </a:lnTo>
                  <a:lnTo>
                    <a:pt x="24" y="92"/>
                  </a:lnTo>
                  <a:lnTo>
                    <a:pt x="32" y="99"/>
                  </a:lnTo>
                  <a:lnTo>
                    <a:pt x="41" y="101"/>
                  </a:lnTo>
                  <a:lnTo>
                    <a:pt x="52" y="101"/>
                  </a:lnTo>
                  <a:lnTo>
                    <a:pt x="63" y="101"/>
                  </a:lnTo>
                  <a:lnTo>
                    <a:pt x="71" y="99"/>
                  </a:lnTo>
                  <a:lnTo>
                    <a:pt x="80" y="92"/>
                  </a:lnTo>
                  <a:lnTo>
                    <a:pt x="89" y="88"/>
                  </a:lnTo>
                  <a:lnTo>
                    <a:pt x="95" y="80"/>
                  </a:lnTo>
                  <a:lnTo>
                    <a:pt x="99" y="71"/>
                  </a:lnTo>
                  <a:lnTo>
                    <a:pt x="102" y="62"/>
                  </a:lnTo>
                  <a:lnTo>
                    <a:pt x="104" y="51"/>
                  </a:lnTo>
                  <a:lnTo>
                    <a:pt x="52" y="51"/>
                  </a:lnTo>
                  <a:lnTo>
                    <a:pt x="10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3" name="Freeform 889"/>
            <p:cNvSpPr>
              <a:spLocks/>
            </p:cNvSpPr>
            <p:nvPr/>
          </p:nvSpPr>
          <p:spPr bwMode="auto">
            <a:xfrm>
              <a:off x="1362" y="2465"/>
              <a:ext cx="110" cy="111"/>
            </a:xfrm>
            <a:custGeom>
              <a:avLst/>
              <a:gdLst>
                <a:gd name="T0" fmla="*/ 120 w 101"/>
                <a:gd name="T1" fmla="*/ 59 h 102"/>
                <a:gd name="T2" fmla="*/ 120 w 101"/>
                <a:gd name="T3" fmla="*/ 59 h 102"/>
                <a:gd name="T4" fmla="*/ 120 w 101"/>
                <a:gd name="T5" fmla="*/ 49 h 102"/>
                <a:gd name="T6" fmla="*/ 118 w 101"/>
                <a:gd name="T7" fmla="*/ 36 h 102"/>
                <a:gd name="T8" fmla="*/ 109 w 101"/>
                <a:gd name="T9" fmla="*/ 26 h 102"/>
                <a:gd name="T10" fmla="*/ 102 w 101"/>
                <a:gd name="T11" fmla="*/ 17 h 102"/>
                <a:gd name="T12" fmla="*/ 95 w 101"/>
                <a:gd name="T13" fmla="*/ 11 h 102"/>
                <a:gd name="T14" fmla="*/ 84 w 101"/>
                <a:gd name="T15" fmla="*/ 4 h 102"/>
                <a:gd name="T16" fmla="*/ 74 w 101"/>
                <a:gd name="T17" fmla="*/ 0 h 102"/>
                <a:gd name="T18" fmla="*/ 61 w 101"/>
                <a:gd name="T19" fmla="*/ 0 h 102"/>
                <a:gd name="T20" fmla="*/ 61 w 101"/>
                <a:gd name="T21" fmla="*/ 0 h 102"/>
                <a:gd name="T22" fmla="*/ 49 w 101"/>
                <a:gd name="T23" fmla="*/ 0 h 102"/>
                <a:gd name="T24" fmla="*/ 38 w 101"/>
                <a:gd name="T25" fmla="*/ 4 h 102"/>
                <a:gd name="T26" fmla="*/ 25 w 101"/>
                <a:gd name="T27" fmla="*/ 11 h 102"/>
                <a:gd name="T28" fmla="*/ 17 w 101"/>
                <a:gd name="T29" fmla="*/ 17 h 102"/>
                <a:gd name="T30" fmla="*/ 10 w 101"/>
                <a:gd name="T31" fmla="*/ 26 h 102"/>
                <a:gd name="T32" fmla="*/ 4 w 101"/>
                <a:gd name="T33" fmla="*/ 36 h 102"/>
                <a:gd name="T34" fmla="*/ 0 w 101"/>
                <a:gd name="T35" fmla="*/ 49 h 102"/>
                <a:gd name="T36" fmla="*/ 0 w 101"/>
                <a:gd name="T37" fmla="*/ 59 h 102"/>
                <a:gd name="T38" fmla="*/ 0 w 101"/>
                <a:gd name="T39" fmla="*/ 59 h 102"/>
                <a:gd name="T40" fmla="*/ 0 w 101"/>
                <a:gd name="T41" fmla="*/ 72 h 102"/>
                <a:gd name="T42" fmla="*/ 4 w 101"/>
                <a:gd name="T43" fmla="*/ 84 h 102"/>
                <a:gd name="T44" fmla="*/ 10 w 101"/>
                <a:gd name="T45" fmla="*/ 95 h 102"/>
                <a:gd name="T46" fmla="*/ 17 w 101"/>
                <a:gd name="T47" fmla="*/ 102 h 102"/>
                <a:gd name="T48" fmla="*/ 25 w 101"/>
                <a:gd name="T49" fmla="*/ 110 h 102"/>
                <a:gd name="T50" fmla="*/ 38 w 101"/>
                <a:gd name="T51" fmla="*/ 115 h 102"/>
                <a:gd name="T52" fmla="*/ 49 w 101"/>
                <a:gd name="T53" fmla="*/ 121 h 102"/>
                <a:gd name="T54" fmla="*/ 61 w 101"/>
                <a:gd name="T55" fmla="*/ 121 h 102"/>
                <a:gd name="T56" fmla="*/ 61 w 101"/>
                <a:gd name="T57" fmla="*/ 121 h 102"/>
                <a:gd name="T58" fmla="*/ 74 w 101"/>
                <a:gd name="T59" fmla="*/ 121 h 102"/>
                <a:gd name="T60" fmla="*/ 84 w 101"/>
                <a:gd name="T61" fmla="*/ 115 h 102"/>
                <a:gd name="T62" fmla="*/ 95 w 101"/>
                <a:gd name="T63" fmla="*/ 110 h 102"/>
                <a:gd name="T64" fmla="*/ 102 w 101"/>
                <a:gd name="T65" fmla="*/ 102 h 102"/>
                <a:gd name="T66" fmla="*/ 109 w 101"/>
                <a:gd name="T67" fmla="*/ 95 h 102"/>
                <a:gd name="T68" fmla="*/ 118 w 101"/>
                <a:gd name="T69" fmla="*/ 84 h 102"/>
                <a:gd name="T70" fmla="*/ 120 w 101"/>
                <a:gd name="T71" fmla="*/ 72 h 102"/>
                <a:gd name="T72" fmla="*/ 120 w 101"/>
                <a:gd name="T73" fmla="*/ 59 h 102"/>
                <a:gd name="T74" fmla="*/ 61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41"/>
                  </a:lnTo>
                  <a:lnTo>
                    <a:pt x="99" y="30"/>
                  </a:lnTo>
                  <a:lnTo>
                    <a:pt x="92" y="22"/>
                  </a:lnTo>
                  <a:lnTo>
                    <a:pt x="86" y="15"/>
                  </a:lnTo>
                  <a:lnTo>
                    <a:pt x="80" y="9"/>
                  </a:lnTo>
                  <a:lnTo>
                    <a:pt x="71" y="4"/>
                  </a:lnTo>
                  <a:lnTo>
                    <a:pt x="62" y="0"/>
                  </a:lnTo>
                  <a:lnTo>
                    <a:pt x="51" y="0"/>
                  </a:lnTo>
                  <a:lnTo>
                    <a:pt x="41" y="0"/>
                  </a:lnTo>
                  <a:lnTo>
                    <a:pt x="32" y="4"/>
                  </a:lnTo>
                  <a:lnTo>
                    <a:pt x="21" y="9"/>
                  </a:lnTo>
                  <a:lnTo>
                    <a:pt x="15" y="15"/>
                  </a:lnTo>
                  <a:lnTo>
                    <a:pt x="8" y="22"/>
                  </a:lnTo>
                  <a:lnTo>
                    <a:pt x="4" y="30"/>
                  </a:lnTo>
                  <a:lnTo>
                    <a:pt x="0" y="41"/>
                  </a:lnTo>
                  <a:lnTo>
                    <a:pt x="0" y="50"/>
                  </a:lnTo>
                  <a:lnTo>
                    <a:pt x="0" y="61"/>
                  </a:lnTo>
                  <a:lnTo>
                    <a:pt x="4" y="71"/>
                  </a:lnTo>
                  <a:lnTo>
                    <a:pt x="8" y="80"/>
                  </a:lnTo>
                  <a:lnTo>
                    <a:pt x="15" y="86"/>
                  </a:lnTo>
                  <a:lnTo>
                    <a:pt x="21" y="93"/>
                  </a:lnTo>
                  <a:lnTo>
                    <a:pt x="32" y="97"/>
                  </a:lnTo>
                  <a:lnTo>
                    <a:pt x="41" y="102"/>
                  </a:lnTo>
                  <a:lnTo>
                    <a:pt x="51" y="102"/>
                  </a:lnTo>
                  <a:lnTo>
                    <a:pt x="62" y="102"/>
                  </a:lnTo>
                  <a:lnTo>
                    <a:pt x="71" y="97"/>
                  </a:lnTo>
                  <a:lnTo>
                    <a:pt x="80" y="93"/>
                  </a:lnTo>
                  <a:lnTo>
                    <a:pt x="86" y="86"/>
                  </a:lnTo>
                  <a:lnTo>
                    <a:pt x="92" y="80"/>
                  </a:lnTo>
                  <a:lnTo>
                    <a:pt x="99" y="71"/>
                  </a:lnTo>
                  <a:lnTo>
                    <a:pt x="101" y="61"/>
                  </a:lnTo>
                  <a:lnTo>
                    <a:pt x="101" y="50"/>
                  </a:lnTo>
                  <a:lnTo>
                    <a:pt x="51" y="50"/>
                  </a:lnTo>
                  <a:lnTo>
                    <a:pt x="101"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4" name="Freeform 890"/>
            <p:cNvSpPr>
              <a:spLocks/>
            </p:cNvSpPr>
            <p:nvPr/>
          </p:nvSpPr>
          <p:spPr bwMode="auto">
            <a:xfrm>
              <a:off x="1362" y="2465"/>
              <a:ext cx="110" cy="111"/>
            </a:xfrm>
            <a:custGeom>
              <a:avLst/>
              <a:gdLst>
                <a:gd name="T0" fmla="*/ 120 w 101"/>
                <a:gd name="T1" fmla="*/ 59 h 102"/>
                <a:gd name="T2" fmla="*/ 120 w 101"/>
                <a:gd name="T3" fmla="*/ 59 h 102"/>
                <a:gd name="T4" fmla="*/ 120 w 101"/>
                <a:gd name="T5" fmla="*/ 49 h 102"/>
                <a:gd name="T6" fmla="*/ 118 w 101"/>
                <a:gd name="T7" fmla="*/ 36 h 102"/>
                <a:gd name="T8" fmla="*/ 109 w 101"/>
                <a:gd name="T9" fmla="*/ 26 h 102"/>
                <a:gd name="T10" fmla="*/ 102 w 101"/>
                <a:gd name="T11" fmla="*/ 17 h 102"/>
                <a:gd name="T12" fmla="*/ 95 w 101"/>
                <a:gd name="T13" fmla="*/ 11 h 102"/>
                <a:gd name="T14" fmla="*/ 84 w 101"/>
                <a:gd name="T15" fmla="*/ 4 h 102"/>
                <a:gd name="T16" fmla="*/ 74 w 101"/>
                <a:gd name="T17" fmla="*/ 0 h 102"/>
                <a:gd name="T18" fmla="*/ 61 w 101"/>
                <a:gd name="T19" fmla="*/ 0 h 102"/>
                <a:gd name="T20" fmla="*/ 61 w 101"/>
                <a:gd name="T21" fmla="*/ 0 h 102"/>
                <a:gd name="T22" fmla="*/ 49 w 101"/>
                <a:gd name="T23" fmla="*/ 0 h 102"/>
                <a:gd name="T24" fmla="*/ 38 w 101"/>
                <a:gd name="T25" fmla="*/ 4 h 102"/>
                <a:gd name="T26" fmla="*/ 25 w 101"/>
                <a:gd name="T27" fmla="*/ 11 h 102"/>
                <a:gd name="T28" fmla="*/ 17 w 101"/>
                <a:gd name="T29" fmla="*/ 17 h 102"/>
                <a:gd name="T30" fmla="*/ 10 w 101"/>
                <a:gd name="T31" fmla="*/ 26 h 102"/>
                <a:gd name="T32" fmla="*/ 4 w 101"/>
                <a:gd name="T33" fmla="*/ 36 h 102"/>
                <a:gd name="T34" fmla="*/ 0 w 101"/>
                <a:gd name="T35" fmla="*/ 49 h 102"/>
                <a:gd name="T36" fmla="*/ 0 w 101"/>
                <a:gd name="T37" fmla="*/ 59 h 102"/>
                <a:gd name="T38" fmla="*/ 0 w 101"/>
                <a:gd name="T39" fmla="*/ 59 h 102"/>
                <a:gd name="T40" fmla="*/ 0 w 101"/>
                <a:gd name="T41" fmla="*/ 72 h 102"/>
                <a:gd name="T42" fmla="*/ 4 w 101"/>
                <a:gd name="T43" fmla="*/ 84 h 102"/>
                <a:gd name="T44" fmla="*/ 10 w 101"/>
                <a:gd name="T45" fmla="*/ 95 h 102"/>
                <a:gd name="T46" fmla="*/ 17 w 101"/>
                <a:gd name="T47" fmla="*/ 102 h 102"/>
                <a:gd name="T48" fmla="*/ 25 w 101"/>
                <a:gd name="T49" fmla="*/ 110 h 102"/>
                <a:gd name="T50" fmla="*/ 38 w 101"/>
                <a:gd name="T51" fmla="*/ 115 h 102"/>
                <a:gd name="T52" fmla="*/ 49 w 101"/>
                <a:gd name="T53" fmla="*/ 121 h 102"/>
                <a:gd name="T54" fmla="*/ 61 w 101"/>
                <a:gd name="T55" fmla="*/ 121 h 102"/>
                <a:gd name="T56" fmla="*/ 61 w 101"/>
                <a:gd name="T57" fmla="*/ 121 h 102"/>
                <a:gd name="T58" fmla="*/ 74 w 101"/>
                <a:gd name="T59" fmla="*/ 121 h 102"/>
                <a:gd name="T60" fmla="*/ 84 w 101"/>
                <a:gd name="T61" fmla="*/ 115 h 102"/>
                <a:gd name="T62" fmla="*/ 95 w 101"/>
                <a:gd name="T63" fmla="*/ 110 h 102"/>
                <a:gd name="T64" fmla="*/ 102 w 101"/>
                <a:gd name="T65" fmla="*/ 102 h 102"/>
                <a:gd name="T66" fmla="*/ 109 w 101"/>
                <a:gd name="T67" fmla="*/ 95 h 102"/>
                <a:gd name="T68" fmla="*/ 118 w 101"/>
                <a:gd name="T69" fmla="*/ 84 h 102"/>
                <a:gd name="T70" fmla="*/ 120 w 101"/>
                <a:gd name="T71" fmla="*/ 72 h 102"/>
                <a:gd name="T72" fmla="*/ 120 w 101"/>
                <a:gd name="T73" fmla="*/ 59 h 102"/>
                <a:gd name="T74" fmla="*/ 61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41"/>
                  </a:lnTo>
                  <a:lnTo>
                    <a:pt x="99" y="30"/>
                  </a:lnTo>
                  <a:lnTo>
                    <a:pt x="92" y="22"/>
                  </a:lnTo>
                  <a:lnTo>
                    <a:pt x="86" y="15"/>
                  </a:lnTo>
                  <a:lnTo>
                    <a:pt x="80" y="9"/>
                  </a:lnTo>
                  <a:lnTo>
                    <a:pt x="71" y="4"/>
                  </a:lnTo>
                  <a:lnTo>
                    <a:pt x="62" y="0"/>
                  </a:lnTo>
                  <a:lnTo>
                    <a:pt x="51" y="0"/>
                  </a:lnTo>
                  <a:lnTo>
                    <a:pt x="41" y="0"/>
                  </a:lnTo>
                  <a:lnTo>
                    <a:pt x="32" y="4"/>
                  </a:lnTo>
                  <a:lnTo>
                    <a:pt x="21" y="9"/>
                  </a:lnTo>
                  <a:lnTo>
                    <a:pt x="15" y="15"/>
                  </a:lnTo>
                  <a:lnTo>
                    <a:pt x="8" y="22"/>
                  </a:lnTo>
                  <a:lnTo>
                    <a:pt x="4" y="30"/>
                  </a:lnTo>
                  <a:lnTo>
                    <a:pt x="0" y="41"/>
                  </a:lnTo>
                  <a:lnTo>
                    <a:pt x="0" y="50"/>
                  </a:lnTo>
                  <a:lnTo>
                    <a:pt x="0" y="61"/>
                  </a:lnTo>
                  <a:lnTo>
                    <a:pt x="4" y="71"/>
                  </a:lnTo>
                  <a:lnTo>
                    <a:pt x="8" y="80"/>
                  </a:lnTo>
                  <a:lnTo>
                    <a:pt x="15" y="86"/>
                  </a:lnTo>
                  <a:lnTo>
                    <a:pt x="21" y="93"/>
                  </a:lnTo>
                  <a:lnTo>
                    <a:pt x="32" y="97"/>
                  </a:lnTo>
                  <a:lnTo>
                    <a:pt x="41" y="102"/>
                  </a:lnTo>
                  <a:lnTo>
                    <a:pt x="51" y="102"/>
                  </a:lnTo>
                  <a:lnTo>
                    <a:pt x="62" y="102"/>
                  </a:lnTo>
                  <a:lnTo>
                    <a:pt x="71" y="97"/>
                  </a:lnTo>
                  <a:lnTo>
                    <a:pt x="80" y="93"/>
                  </a:lnTo>
                  <a:lnTo>
                    <a:pt x="86" y="86"/>
                  </a:lnTo>
                  <a:lnTo>
                    <a:pt x="92" y="80"/>
                  </a:lnTo>
                  <a:lnTo>
                    <a:pt x="99" y="71"/>
                  </a:lnTo>
                  <a:lnTo>
                    <a:pt x="101" y="61"/>
                  </a:lnTo>
                  <a:lnTo>
                    <a:pt x="101" y="50"/>
                  </a:lnTo>
                  <a:lnTo>
                    <a:pt x="51" y="50"/>
                  </a:lnTo>
                  <a:lnTo>
                    <a:pt x="101"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5" name="Freeform 891"/>
            <p:cNvSpPr>
              <a:spLocks/>
            </p:cNvSpPr>
            <p:nvPr/>
          </p:nvSpPr>
          <p:spPr bwMode="auto">
            <a:xfrm>
              <a:off x="1310" y="2210"/>
              <a:ext cx="111" cy="110"/>
            </a:xfrm>
            <a:custGeom>
              <a:avLst/>
              <a:gdLst>
                <a:gd name="T0" fmla="*/ 121 w 102"/>
                <a:gd name="T1" fmla="*/ 59 h 101"/>
                <a:gd name="T2" fmla="*/ 121 w 102"/>
                <a:gd name="T3" fmla="*/ 59 h 101"/>
                <a:gd name="T4" fmla="*/ 121 w 102"/>
                <a:gd name="T5" fmla="*/ 49 h 101"/>
                <a:gd name="T6" fmla="*/ 118 w 102"/>
                <a:gd name="T7" fmla="*/ 36 h 101"/>
                <a:gd name="T8" fmla="*/ 110 w 102"/>
                <a:gd name="T9" fmla="*/ 26 h 101"/>
                <a:gd name="T10" fmla="*/ 103 w 102"/>
                <a:gd name="T11" fmla="*/ 17 h 101"/>
                <a:gd name="T12" fmla="*/ 95 w 102"/>
                <a:gd name="T13" fmla="*/ 11 h 101"/>
                <a:gd name="T14" fmla="*/ 84 w 102"/>
                <a:gd name="T15" fmla="*/ 4 h 101"/>
                <a:gd name="T16" fmla="*/ 75 w 102"/>
                <a:gd name="T17" fmla="*/ 0 h 101"/>
                <a:gd name="T18" fmla="*/ 62 w 102"/>
                <a:gd name="T19" fmla="*/ 0 h 101"/>
                <a:gd name="T20" fmla="*/ 62 w 102"/>
                <a:gd name="T21" fmla="*/ 0 h 101"/>
                <a:gd name="T22" fmla="*/ 49 w 102"/>
                <a:gd name="T23" fmla="*/ 0 h 101"/>
                <a:gd name="T24" fmla="*/ 39 w 102"/>
                <a:gd name="T25" fmla="*/ 4 h 101"/>
                <a:gd name="T26" fmla="*/ 26 w 102"/>
                <a:gd name="T27" fmla="*/ 11 h 101"/>
                <a:gd name="T28" fmla="*/ 17 w 102"/>
                <a:gd name="T29" fmla="*/ 17 h 101"/>
                <a:gd name="T30" fmla="*/ 11 w 102"/>
                <a:gd name="T31" fmla="*/ 26 h 101"/>
                <a:gd name="T32" fmla="*/ 5 w 102"/>
                <a:gd name="T33" fmla="*/ 36 h 101"/>
                <a:gd name="T34" fmla="*/ 0 w 102"/>
                <a:gd name="T35" fmla="*/ 49 h 101"/>
                <a:gd name="T36" fmla="*/ 0 w 102"/>
                <a:gd name="T37" fmla="*/ 59 h 101"/>
                <a:gd name="T38" fmla="*/ 0 w 102"/>
                <a:gd name="T39" fmla="*/ 59 h 101"/>
                <a:gd name="T40" fmla="*/ 0 w 102"/>
                <a:gd name="T41" fmla="*/ 71 h 101"/>
                <a:gd name="T42" fmla="*/ 5 w 102"/>
                <a:gd name="T43" fmla="*/ 84 h 101"/>
                <a:gd name="T44" fmla="*/ 11 w 102"/>
                <a:gd name="T45" fmla="*/ 95 h 101"/>
                <a:gd name="T46" fmla="*/ 17 w 102"/>
                <a:gd name="T47" fmla="*/ 102 h 101"/>
                <a:gd name="T48" fmla="*/ 26 w 102"/>
                <a:gd name="T49" fmla="*/ 110 h 101"/>
                <a:gd name="T50" fmla="*/ 39 w 102"/>
                <a:gd name="T51" fmla="*/ 115 h 101"/>
                <a:gd name="T52" fmla="*/ 49 w 102"/>
                <a:gd name="T53" fmla="*/ 118 h 101"/>
                <a:gd name="T54" fmla="*/ 62 w 102"/>
                <a:gd name="T55" fmla="*/ 120 h 101"/>
                <a:gd name="T56" fmla="*/ 62 w 102"/>
                <a:gd name="T57" fmla="*/ 120 h 101"/>
                <a:gd name="T58" fmla="*/ 75 w 102"/>
                <a:gd name="T59" fmla="*/ 118 h 101"/>
                <a:gd name="T60" fmla="*/ 84 w 102"/>
                <a:gd name="T61" fmla="*/ 115 h 101"/>
                <a:gd name="T62" fmla="*/ 95 w 102"/>
                <a:gd name="T63" fmla="*/ 110 h 101"/>
                <a:gd name="T64" fmla="*/ 103 w 102"/>
                <a:gd name="T65" fmla="*/ 102 h 101"/>
                <a:gd name="T66" fmla="*/ 110 w 102"/>
                <a:gd name="T67" fmla="*/ 95 h 101"/>
                <a:gd name="T68" fmla="*/ 118 w 102"/>
                <a:gd name="T69" fmla="*/ 84 h 101"/>
                <a:gd name="T70" fmla="*/ 121 w 102"/>
                <a:gd name="T71" fmla="*/ 71 h 101"/>
                <a:gd name="T72" fmla="*/ 121 w 102"/>
                <a:gd name="T73" fmla="*/ 59 h 101"/>
                <a:gd name="T74" fmla="*/ 62 w 102"/>
                <a:gd name="T75" fmla="*/ 59 h 101"/>
                <a:gd name="T76" fmla="*/ 121 w 102"/>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0"/>
                  </a:moveTo>
                  <a:lnTo>
                    <a:pt x="102" y="50"/>
                  </a:lnTo>
                  <a:lnTo>
                    <a:pt x="102" y="41"/>
                  </a:lnTo>
                  <a:lnTo>
                    <a:pt x="99" y="30"/>
                  </a:lnTo>
                  <a:lnTo>
                    <a:pt x="93" y="22"/>
                  </a:lnTo>
                  <a:lnTo>
                    <a:pt x="87" y="15"/>
                  </a:lnTo>
                  <a:lnTo>
                    <a:pt x="80" y="9"/>
                  </a:lnTo>
                  <a:lnTo>
                    <a:pt x="71" y="4"/>
                  </a:lnTo>
                  <a:lnTo>
                    <a:pt x="63" y="0"/>
                  </a:lnTo>
                  <a:lnTo>
                    <a:pt x="52" y="0"/>
                  </a:lnTo>
                  <a:lnTo>
                    <a:pt x="41" y="0"/>
                  </a:lnTo>
                  <a:lnTo>
                    <a:pt x="33" y="4"/>
                  </a:lnTo>
                  <a:lnTo>
                    <a:pt x="22" y="9"/>
                  </a:lnTo>
                  <a:lnTo>
                    <a:pt x="15" y="15"/>
                  </a:lnTo>
                  <a:lnTo>
                    <a:pt x="9" y="22"/>
                  </a:lnTo>
                  <a:lnTo>
                    <a:pt x="5" y="30"/>
                  </a:lnTo>
                  <a:lnTo>
                    <a:pt x="0" y="41"/>
                  </a:lnTo>
                  <a:lnTo>
                    <a:pt x="0" y="50"/>
                  </a:lnTo>
                  <a:lnTo>
                    <a:pt x="0" y="60"/>
                  </a:lnTo>
                  <a:lnTo>
                    <a:pt x="5" y="71"/>
                  </a:lnTo>
                  <a:lnTo>
                    <a:pt x="9" y="80"/>
                  </a:lnTo>
                  <a:lnTo>
                    <a:pt x="15" y="86"/>
                  </a:lnTo>
                  <a:lnTo>
                    <a:pt x="22" y="93"/>
                  </a:lnTo>
                  <a:lnTo>
                    <a:pt x="33" y="97"/>
                  </a:lnTo>
                  <a:lnTo>
                    <a:pt x="41" y="99"/>
                  </a:lnTo>
                  <a:lnTo>
                    <a:pt x="52" y="101"/>
                  </a:lnTo>
                  <a:lnTo>
                    <a:pt x="63" y="99"/>
                  </a:lnTo>
                  <a:lnTo>
                    <a:pt x="71" y="97"/>
                  </a:lnTo>
                  <a:lnTo>
                    <a:pt x="80" y="93"/>
                  </a:lnTo>
                  <a:lnTo>
                    <a:pt x="87" y="86"/>
                  </a:lnTo>
                  <a:lnTo>
                    <a:pt x="93" y="80"/>
                  </a:lnTo>
                  <a:lnTo>
                    <a:pt x="99" y="71"/>
                  </a:lnTo>
                  <a:lnTo>
                    <a:pt x="102" y="60"/>
                  </a:lnTo>
                  <a:lnTo>
                    <a:pt x="102" y="50"/>
                  </a:lnTo>
                  <a:lnTo>
                    <a:pt x="52" y="50"/>
                  </a:lnTo>
                  <a:lnTo>
                    <a:pt x="102"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6" name="Freeform 892"/>
            <p:cNvSpPr>
              <a:spLocks/>
            </p:cNvSpPr>
            <p:nvPr/>
          </p:nvSpPr>
          <p:spPr bwMode="auto">
            <a:xfrm>
              <a:off x="1310" y="2210"/>
              <a:ext cx="111" cy="110"/>
            </a:xfrm>
            <a:custGeom>
              <a:avLst/>
              <a:gdLst>
                <a:gd name="T0" fmla="*/ 121 w 102"/>
                <a:gd name="T1" fmla="*/ 59 h 101"/>
                <a:gd name="T2" fmla="*/ 121 w 102"/>
                <a:gd name="T3" fmla="*/ 59 h 101"/>
                <a:gd name="T4" fmla="*/ 121 w 102"/>
                <a:gd name="T5" fmla="*/ 49 h 101"/>
                <a:gd name="T6" fmla="*/ 118 w 102"/>
                <a:gd name="T7" fmla="*/ 36 h 101"/>
                <a:gd name="T8" fmla="*/ 110 w 102"/>
                <a:gd name="T9" fmla="*/ 26 h 101"/>
                <a:gd name="T10" fmla="*/ 103 w 102"/>
                <a:gd name="T11" fmla="*/ 17 h 101"/>
                <a:gd name="T12" fmla="*/ 95 w 102"/>
                <a:gd name="T13" fmla="*/ 11 h 101"/>
                <a:gd name="T14" fmla="*/ 84 w 102"/>
                <a:gd name="T15" fmla="*/ 4 h 101"/>
                <a:gd name="T16" fmla="*/ 75 w 102"/>
                <a:gd name="T17" fmla="*/ 0 h 101"/>
                <a:gd name="T18" fmla="*/ 62 w 102"/>
                <a:gd name="T19" fmla="*/ 0 h 101"/>
                <a:gd name="T20" fmla="*/ 62 w 102"/>
                <a:gd name="T21" fmla="*/ 0 h 101"/>
                <a:gd name="T22" fmla="*/ 49 w 102"/>
                <a:gd name="T23" fmla="*/ 0 h 101"/>
                <a:gd name="T24" fmla="*/ 39 w 102"/>
                <a:gd name="T25" fmla="*/ 4 h 101"/>
                <a:gd name="T26" fmla="*/ 26 w 102"/>
                <a:gd name="T27" fmla="*/ 11 h 101"/>
                <a:gd name="T28" fmla="*/ 17 w 102"/>
                <a:gd name="T29" fmla="*/ 17 h 101"/>
                <a:gd name="T30" fmla="*/ 11 w 102"/>
                <a:gd name="T31" fmla="*/ 26 h 101"/>
                <a:gd name="T32" fmla="*/ 5 w 102"/>
                <a:gd name="T33" fmla="*/ 36 h 101"/>
                <a:gd name="T34" fmla="*/ 0 w 102"/>
                <a:gd name="T35" fmla="*/ 49 h 101"/>
                <a:gd name="T36" fmla="*/ 0 w 102"/>
                <a:gd name="T37" fmla="*/ 59 h 101"/>
                <a:gd name="T38" fmla="*/ 0 w 102"/>
                <a:gd name="T39" fmla="*/ 59 h 101"/>
                <a:gd name="T40" fmla="*/ 0 w 102"/>
                <a:gd name="T41" fmla="*/ 71 h 101"/>
                <a:gd name="T42" fmla="*/ 5 w 102"/>
                <a:gd name="T43" fmla="*/ 84 h 101"/>
                <a:gd name="T44" fmla="*/ 11 w 102"/>
                <a:gd name="T45" fmla="*/ 95 h 101"/>
                <a:gd name="T46" fmla="*/ 17 w 102"/>
                <a:gd name="T47" fmla="*/ 102 h 101"/>
                <a:gd name="T48" fmla="*/ 26 w 102"/>
                <a:gd name="T49" fmla="*/ 110 h 101"/>
                <a:gd name="T50" fmla="*/ 39 w 102"/>
                <a:gd name="T51" fmla="*/ 115 h 101"/>
                <a:gd name="T52" fmla="*/ 49 w 102"/>
                <a:gd name="T53" fmla="*/ 118 h 101"/>
                <a:gd name="T54" fmla="*/ 62 w 102"/>
                <a:gd name="T55" fmla="*/ 120 h 101"/>
                <a:gd name="T56" fmla="*/ 62 w 102"/>
                <a:gd name="T57" fmla="*/ 120 h 101"/>
                <a:gd name="T58" fmla="*/ 75 w 102"/>
                <a:gd name="T59" fmla="*/ 118 h 101"/>
                <a:gd name="T60" fmla="*/ 84 w 102"/>
                <a:gd name="T61" fmla="*/ 115 h 101"/>
                <a:gd name="T62" fmla="*/ 95 w 102"/>
                <a:gd name="T63" fmla="*/ 110 h 101"/>
                <a:gd name="T64" fmla="*/ 103 w 102"/>
                <a:gd name="T65" fmla="*/ 102 h 101"/>
                <a:gd name="T66" fmla="*/ 110 w 102"/>
                <a:gd name="T67" fmla="*/ 95 h 101"/>
                <a:gd name="T68" fmla="*/ 118 w 102"/>
                <a:gd name="T69" fmla="*/ 84 h 101"/>
                <a:gd name="T70" fmla="*/ 121 w 102"/>
                <a:gd name="T71" fmla="*/ 71 h 101"/>
                <a:gd name="T72" fmla="*/ 121 w 102"/>
                <a:gd name="T73" fmla="*/ 59 h 101"/>
                <a:gd name="T74" fmla="*/ 62 w 102"/>
                <a:gd name="T75" fmla="*/ 59 h 101"/>
                <a:gd name="T76" fmla="*/ 121 w 102"/>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0"/>
                  </a:moveTo>
                  <a:lnTo>
                    <a:pt x="102" y="50"/>
                  </a:lnTo>
                  <a:lnTo>
                    <a:pt x="102" y="41"/>
                  </a:lnTo>
                  <a:lnTo>
                    <a:pt x="99" y="30"/>
                  </a:lnTo>
                  <a:lnTo>
                    <a:pt x="93" y="22"/>
                  </a:lnTo>
                  <a:lnTo>
                    <a:pt x="87" y="15"/>
                  </a:lnTo>
                  <a:lnTo>
                    <a:pt x="80" y="9"/>
                  </a:lnTo>
                  <a:lnTo>
                    <a:pt x="71" y="4"/>
                  </a:lnTo>
                  <a:lnTo>
                    <a:pt x="63" y="0"/>
                  </a:lnTo>
                  <a:lnTo>
                    <a:pt x="52" y="0"/>
                  </a:lnTo>
                  <a:lnTo>
                    <a:pt x="41" y="0"/>
                  </a:lnTo>
                  <a:lnTo>
                    <a:pt x="33" y="4"/>
                  </a:lnTo>
                  <a:lnTo>
                    <a:pt x="22" y="9"/>
                  </a:lnTo>
                  <a:lnTo>
                    <a:pt x="15" y="15"/>
                  </a:lnTo>
                  <a:lnTo>
                    <a:pt x="9" y="22"/>
                  </a:lnTo>
                  <a:lnTo>
                    <a:pt x="5" y="30"/>
                  </a:lnTo>
                  <a:lnTo>
                    <a:pt x="0" y="41"/>
                  </a:lnTo>
                  <a:lnTo>
                    <a:pt x="0" y="50"/>
                  </a:lnTo>
                  <a:lnTo>
                    <a:pt x="0" y="60"/>
                  </a:lnTo>
                  <a:lnTo>
                    <a:pt x="5" y="71"/>
                  </a:lnTo>
                  <a:lnTo>
                    <a:pt x="9" y="80"/>
                  </a:lnTo>
                  <a:lnTo>
                    <a:pt x="15" y="86"/>
                  </a:lnTo>
                  <a:lnTo>
                    <a:pt x="22" y="93"/>
                  </a:lnTo>
                  <a:lnTo>
                    <a:pt x="33" y="97"/>
                  </a:lnTo>
                  <a:lnTo>
                    <a:pt x="41" y="99"/>
                  </a:lnTo>
                  <a:lnTo>
                    <a:pt x="52" y="101"/>
                  </a:lnTo>
                  <a:lnTo>
                    <a:pt x="63" y="99"/>
                  </a:lnTo>
                  <a:lnTo>
                    <a:pt x="71" y="97"/>
                  </a:lnTo>
                  <a:lnTo>
                    <a:pt x="80" y="93"/>
                  </a:lnTo>
                  <a:lnTo>
                    <a:pt x="87" y="86"/>
                  </a:lnTo>
                  <a:lnTo>
                    <a:pt x="93" y="80"/>
                  </a:lnTo>
                  <a:lnTo>
                    <a:pt x="99" y="71"/>
                  </a:lnTo>
                  <a:lnTo>
                    <a:pt x="102" y="60"/>
                  </a:lnTo>
                  <a:lnTo>
                    <a:pt x="102" y="50"/>
                  </a:lnTo>
                  <a:lnTo>
                    <a:pt x="52" y="50"/>
                  </a:lnTo>
                  <a:lnTo>
                    <a:pt x="10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7" name="Freeform 893"/>
            <p:cNvSpPr>
              <a:spLocks/>
            </p:cNvSpPr>
            <p:nvPr/>
          </p:nvSpPr>
          <p:spPr bwMode="auto">
            <a:xfrm>
              <a:off x="1808" y="2734"/>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18 h 104"/>
                <a:gd name="T12" fmla="*/ 95 w 103"/>
                <a:gd name="T13" fmla="*/ 11 h 104"/>
                <a:gd name="T14" fmla="*/ 86 w 103"/>
                <a:gd name="T15" fmla="*/ 5 h 104"/>
                <a:gd name="T16" fmla="*/ 75 w 103"/>
                <a:gd name="T17" fmla="*/ 2 h 104"/>
                <a:gd name="T18" fmla="*/ 61 w 103"/>
                <a:gd name="T19" fmla="*/ 0 h 104"/>
                <a:gd name="T20" fmla="*/ 61 w 103"/>
                <a:gd name="T21" fmla="*/ 0 h 104"/>
                <a:gd name="T22" fmla="*/ 49 w 103"/>
                <a:gd name="T23" fmla="*/ 2 h 104"/>
                <a:gd name="T24" fmla="*/ 38 w 103"/>
                <a:gd name="T25" fmla="*/ 5 h 104"/>
                <a:gd name="T26" fmla="*/ 27 w 103"/>
                <a:gd name="T27" fmla="*/ 11 h 104"/>
                <a:gd name="T28" fmla="*/ 18 w 103"/>
                <a:gd name="T29" fmla="*/ 18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6 h 104"/>
                <a:gd name="T44" fmla="*/ 10 w 103"/>
                <a:gd name="T45" fmla="*/ 96 h 104"/>
                <a:gd name="T46" fmla="*/ 18 w 103"/>
                <a:gd name="T47" fmla="*/ 107 h 104"/>
                <a:gd name="T48" fmla="*/ 27 w 103"/>
                <a:gd name="T49" fmla="*/ 114 h 104"/>
                <a:gd name="T50" fmla="*/ 38 w 103"/>
                <a:gd name="T51" fmla="*/ 119 h 104"/>
                <a:gd name="T52" fmla="*/ 49 w 103"/>
                <a:gd name="T53" fmla="*/ 123 h 104"/>
                <a:gd name="T54" fmla="*/ 61 w 103"/>
                <a:gd name="T55" fmla="*/ 125 h 104"/>
                <a:gd name="T56" fmla="*/ 61 w 103"/>
                <a:gd name="T57" fmla="*/ 125 h 104"/>
                <a:gd name="T58" fmla="*/ 75 w 103"/>
                <a:gd name="T59" fmla="*/ 123 h 104"/>
                <a:gd name="T60" fmla="*/ 86 w 103"/>
                <a:gd name="T61" fmla="*/ 119 h 104"/>
                <a:gd name="T62" fmla="*/ 95 w 103"/>
                <a:gd name="T63" fmla="*/ 114 h 104"/>
                <a:gd name="T64" fmla="*/ 106 w 103"/>
                <a:gd name="T65" fmla="*/ 107 h 104"/>
                <a:gd name="T66" fmla="*/ 114 w 103"/>
                <a:gd name="T67" fmla="*/ 96 h 104"/>
                <a:gd name="T68" fmla="*/ 120 w 103"/>
                <a:gd name="T69" fmla="*/ 86 h 104"/>
                <a:gd name="T70" fmla="*/ 122 w 103"/>
                <a:gd name="T71" fmla="*/ 76 h 104"/>
                <a:gd name="T72" fmla="*/ 124 w 103"/>
                <a:gd name="T73" fmla="*/ 62 h 104"/>
                <a:gd name="T74" fmla="*/ 61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5"/>
                  </a:lnTo>
                  <a:lnTo>
                    <a:pt x="79" y="9"/>
                  </a:lnTo>
                  <a:lnTo>
                    <a:pt x="71" y="5"/>
                  </a:lnTo>
                  <a:lnTo>
                    <a:pt x="62" y="2"/>
                  </a:lnTo>
                  <a:lnTo>
                    <a:pt x="51" y="0"/>
                  </a:lnTo>
                  <a:lnTo>
                    <a:pt x="41" y="2"/>
                  </a:lnTo>
                  <a:lnTo>
                    <a:pt x="32" y="5"/>
                  </a:lnTo>
                  <a:lnTo>
                    <a:pt x="23" y="9"/>
                  </a:lnTo>
                  <a:lnTo>
                    <a:pt x="15" y="15"/>
                  </a:lnTo>
                  <a:lnTo>
                    <a:pt x="8" y="24"/>
                  </a:lnTo>
                  <a:lnTo>
                    <a:pt x="4" y="33"/>
                  </a:lnTo>
                  <a:lnTo>
                    <a:pt x="2" y="41"/>
                  </a:lnTo>
                  <a:lnTo>
                    <a:pt x="0" y="52"/>
                  </a:lnTo>
                  <a:lnTo>
                    <a:pt x="2" y="63"/>
                  </a:lnTo>
                  <a:lnTo>
                    <a:pt x="4" y="71"/>
                  </a:lnTo>
                  <a:lnTo>
                    <a:pt x="8" y="80"/>
                  </a:lnTo>
                  <a:lnTo>
                    <a:pt x="15" y="89"/>
                  </a:lnTo>
                  <a:lnTo>
                    <a:pt x="23" y="95"/>
                  </a:lnTo>
                  <a:lnTo>
                    <a:pt x="32" y="99"/>
                  </a:lnTo>
                  <a:lnTo>
                    <a:pt x="41" y="102"/>
                  </a:lnTo>
                  <a:lnTo>
                    <a:pt x="51" y="104"/>
                  </a:lnTo>
                  <a:lnTo>
                    <a:pt x="62" y="102"/>
                  </a:lnTo>
                  <a:lnTo>
                    <a:pt x="71" y="99"/>
                  </a:lnTo>
                  <a:lnTo>
                    <a:pt x="79" y="95"/>
                  </a:lnTo>
                  <a:lnTo>
                    <a:pt x="88" y="89"/>
                  </a:lnTo>
                  <a:lnTo>
                    <a:pt x="95" y="80"/>
                  </a:lnTo>
                  <a:lnTo>
                    <a:pt x="99" y="71"/>
                  </a:lnTo>
                  <a:lnTo>
                    <a:pt x="101" y="63"/>
                  </a:lnTo>
                  <a:lnTo>
                    <a:pt x="103" y="52"/>
                  </a:lnTo>
                  <a:lnTo>
                    <a:pt x="51" y="52"/>
                  </a:lnTo>
                  <a:lnTo>
                    <a:pt x="103"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8" name="Freeform 894"/>
            <p:cNvSpPr>
              <a:spLocks/>
            </p:cNvSpPr>
            <p:nvPr/>
          </p:nvSpPr>
          <p:spPr bwMode="auto">
            <a:xfrm>
              <a:off x="1808" y="2734"/>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18 h 104"/>
                <a:gd name="T12" fmla="*/ 95 w 103"/>
                <a:gd name="T13" fmla="*/ 11 h 104"/>
                <a:gd name="T14" fmla="*/ 86 w 103"/>
                <a:gd name="T15" fmla="*/ 5 h 104"/>
                <a:gd name="T16" fmla="*/ 75 w 103"/>
                <a:gd name="T17" fmla="*/ 2 h 104"/>
                <a:gd name="T18" fmla="*/ 61 w 103"/>
                <a:gd name="T19" fmla="*/ 0 h 104"/>
                <a:gd name="T20" fmla="*/ 61 w 103"/>
                <a:gd name="T21" fmla="*/ 0 h 104"/>
                <a:gd name="T22" fmla="*/ 49 w 103"/>
                <a:gd name="T23" fmla="*/ 2 h 104"/>
                <a:gd name="T24" fmla="*/ 38 w 103"/>
                <a:gd name="T25" fmla="*/ 5 h 104"/>
                <a:gd name="T26" fmla="*/ 27 w 103"/>
                <a:gd name="T27" fmla="*/ 11 h 104"/>
                <a:gd name="T28" fmla="*/ 18 w 103"/>
                <a:gd name="T29" fmla="*/ 18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6 h 104"/>
                <a:gd name="T44" fmla="*/ 10 w 103"/>
                <a:gd name="T45" fmla="*/ 96 h 104"/>
                <a:gd name="T46" fmla="*/ 18 w 103"/>
                <a:gd name="T47" fmla="*/ 107 h 104"/>
                <a:gd name="T48" fmla="*/ 27 w 103"/>
                <a:gd name="T49" fmla="*/ 114 h 104"/>
                <a:gd name="T50" fmla="*/ 38 w 103"/>
                <a:gd name="T51" fmla="*/ 119 h 104"/>
                <a:gd name="T52" fmla="*/ 49 w 103"/>
                <a:gd name="T53" fmla="*/ 123 h 104"/>
                <a:gd name="T54" fmla="*/ 61 w 103"/>
                <a:gd name="T55" fmla="*/ 125 h 104"/>
                <a:gd name="T56" fmla="*/ 61 w 103"/>
                <a:gd name="T57" fmla="*/ 125 h 104"/>
                <a:gd name="T58" fmla="*/ 75 w 103"/>
                <a:gd name="T59" fmla="*/ 123 h 104"/>
                <a:gd name="T60" fmla="*/ 86 w 103"/>
                <a:gd name="T61" fmla="*/ 119 h 104"/>
                <a:gd name="T62" fmla="*/ 95 w 103"/>
                <a:gd name="T63" fmla="*/ 114 h 104"/>
                <a:gd name="T64" fmla="*/ 106 w 103"/>
                <a:gd name="T65" fmla="*/ 107 h 104"/>
                <a:gd name="T66" fmla="*/ 114 w 103"/>
                <a:gd name="T67" fmla="*/ 96 h 104"/>
                <a:gd name="T68" fmla="*/ 120 w 103"/>
                <a:gd name="T69" fmla="*/ 86 h 104"/>
                <a:gd name="T70" fmla="*/ 122 w 103"/>
                <a:gd name="T71" fmla="*/ 76 h 104"/>
                <a:gd name="T72" fmla="*/ 124 w 103"/>
                <a:gd name="T73" fmla="*/ 62 h 104"/>
                <a:gd name="T74" fmla="*/ 61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5"/>
                  </a:lnTo>
                  <a:lnTo>
                    <a:pt x="79" y="9"/>
                  </a:lnTo>
                  <a:lnTo>
                    <a:pt x="71" y="5"/>
                  </a:lnTo>
                  <a:lnTo>
                    <a:pt x="62" y="2"/>
                  </a:lnTo>
                  <a:lnTo>
                    <a:pt x="51" y="0"/>
                  </a:lnTo>
                  <a:lnTo>
                    <a:pt x="41" y="2"/>
                  </a:lnTo>
                  <a:lnTo>
                    <a:pt x="32" y="5"/>
                  </a:lnTo>
                  <a:lnTo>
                    <a:pt x="23" y="9"/>
                  </a:lnTo>
                  <a:lnTo>
                    <a:pt x="15" y="15"/>
                  </a:lnTo>
                  <a:lnTo>
                    <a:pt x="8" y="24"/>
                  </a:lnTo>
                  <a:lnTo>
                    <a:pt x="4" y="33"/>
                  </a:lnTo>
                  <a:lnTo>
                    <a:pt x="2" y="41"/>
                  </a:lnTo>
                  <a:lnTo>
                    <a:pt x="0" y="52"/>
                  </a:lnTo>
                  <a:lnTo>
                    <a:pt x="2" y="63"/>
                  </a:lnTo>
                  <a:lnTo>
                    <a:pt x="4" y="71"/>
                  </a:lnTo>
                  <a:lnTo>
                    <a:pt x="8" y="80"/>
                  </a:lnTo>
                  <a:lnTo>
                    <a:pt x="15" y="89"/>
                  </a:lnTo>
                  <a:lnTo>
                    <a:pt x="23" y="95"/>
                  </a:lnTo>
                  <a:lnTo>
                    <a:pt x="32" y="99"/>
                  </a:lnTo>
                  <a:lnTo>
                    <a:pt x="41" y="102"/>
                  </a:lnTo>
                  <a:lnTo>
                    <a:pt x="51" y="104"/>
                  </a:lnTo>
                  <a:lnTo>
                    <a:pt x="62" y="102"/>
                  </a:lnTo>
                  <a:lnTo>
                    <a:pt x="71" y="99"/>
                  </a:lnTo>
                  <a:lnTo>
                    <a:pt x="79" y="95"/>
                  </a:lnTo>
                  <a:lnTo>
                    <a:pt x="88" y="89"/>
                  </a:lnTo>
                  <a:lnTo>
                    <a:pt x="95" y="80"/>
                  </a:lnTo>
                  <a:lnTo>
                    <a:pt x="99" y="71"/>
                  </a:lnTo>
                  <a:lnTo>
                    <a:pt x="101" y="63"/>
                  </a:lnTo>
                  <a:lnTo>
                    <a:pt x="103" y="52"/>
                  </a:lnTo>
                  <a:lnTo>
                    <a:pt x="51"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9" name="Freeform 895"/>
            <p:cNvSpPr>
              <a:spLocks/>
            </p:cNvSpPr>
            <p:nvPr/>
          </p:nvSpPr>
          <p:spPr bwMode="auto">
            <a:xfrm>
              <a:off x="1629" y="2542"/>
              <a:ext cx="112" cy="112"/>
            </a:xfrm>
            <a:custGeom>
              <a:avLst/>
              <a:gdLst>
                <a:gd name="T0" fmla="*/ 122 w 103"/>
                <a:gd name="T1" fmla="*/ 60 h 102"/>
                <a:gd name="T2" fmla="*/ 122 w 103"/>
                <a:gd name="T3" fmla="*/ 60 h 102"/>
                <a:gd name="T4" fmla="*/ 120 w 103"/>
                <a:gd name="T5" fmla="*/ 47 h 102"/>
                <a:gd name="T6" fmla="*/ 117 w 103"/>
                <a:gd name="T7" fmla="*/ 37 h 102"/>
                <a:gd name="T8" fmla="*/ 112 w 103"/>
                <a:gd name="T9" fmla="*/ 26 h 102"/>
                <a:gd name="T10" fmla="*/ 104 w 103"/>
                <a:gd name="T11" fmla="*/ 15 h 102"/>
                <a:gd name="T12" fmla="*/ 94 w 103"/>
                <a:gd name="T13" fmla="*/ 11 h 102"/>
                <a:gd name="T14" fmla="*/ 84 w 103"/>
                <a:gd name="T15" fmla="*/ 3 h 102"/>
                <a:gd name="T16" fmla="*/ 73 w 103"/>
                <a:gd name="T17" fmla="*/ 0 h 102"/>
                <a:gd name="T18" fmla="*/ 60 w 103"/>
                <a:gd name="T19" fmla="*/ 0 h 102"/>
                <a:gd name="T20" fmla="*/ 60 w 103"/>
                <a:gd name="T21" fmla="*/ 0 h 102"/>
                <a:gd name="T22" fmla="*/ 49 w 103"/>
                <a:gd name="T23" fmla="*/ 0 h 102"/>
                <a:gd name="T24" fmla="*/ 38 w 103"/>
                <a:gd name="T25" fmla="*/ 3 h 102"/>
                <a:gd name="T26" fmla="*/ 27 w 103"/>
                <a:gd name="T27" fmla="*/ 11 h 102"/>
                <a:gd name="T28" fmla="*/ 17 w 103"/>
                <a:gd name="T29" fmla="*/ 15 h 102"/>
                <a:gd name="T30" fmla="*/ 10 w 103"/>
                <a:gd name="T31" fmla="*/ 26 h 102"/>
                <a:gd name="T32" fmla="*/ 4 w 103"/>
                <a:gd name="T33" fmla="*/ 37 h 102"/>
                <a:gd name="T34" fmla="*/ 2 w 103"/>
                <a:gd name="T35" fmla="*/ 47 h 102"/>
                <a:gd name="T36" fmla="*/ 0 w 103"/>
                <a:gd name="T37" fmla="*/ 60 h 102"/>
                <a:gd name="T38" fmla="*/ 0 w 103"/>
                <a:gd name="T39" fmla="*/ 60 h 102"/>
                <a:gd name="T40" fmla="*/ 2 w 103"/>
                <a:gd name="T41" fmla="*/ 74 h 102"/>
                <a:gd name="T42" fmla="*/ 4 w 103"/>
                <a:gd name="T43" fmla="*/ 83 h 102"/>
                <a:gd name="T44" fmla="*/ 10 w 103"/>
                <a:gd name="T45" fmla="*/ 94 h 102"/>
                <a:gd name="T46" fmla="*/ 17 w 103"/>
                <a:gd name="T47" fmla="*/ 105 h 102"/>
                <a:gd name="T48" fmla="*/ 27 w 103"/>
                <a:gd name="T49" fmla="*/ 112 h 102"/>
                <a:gd name="T50" fmla="*/ 38 w 103"/>
                <a:gd name="T51" fmla="*/ 117 h 102"/>
                <a:gd name="T52" fmla="*/ 49 w 103"/>
                <a:gd name="T53" fmla="*/ 121 h 102"/>
                <a:gd name="T54" fmla="*/ 60 w 103"/>
                <a:gd name="T55" fmla="*/ 123 h 102"/>
                <a:gd name="T56" fmla="*/ 60 w 103"/>
                <a:gd name="T57" fmla="*/ 123 h 102"/>
                <a:gd name="T58" fmla="*/ 73 w 103"/>
                <a:gd name="T59" fmla="*/ 121 h 102"/>
                <a:gd name="T60" fmla="*/ 84 w 103"/>
                <a:gd name="T61" fmla="*/ 117 h 102"/>
                <a:gd name="T62" fmla="*/ 94 w 103"/>
                <a:gd name="T63" fmla="*/ 112 h 102"/>
                <a:gd name="T64" fmla="*/ 104 w 103"/>
                <a:gd name="T65" fmla="*/ 105 h 102"/>
                <a:gd name="T66" fmla="*/ 112 w 103"/>
                <a:gd name="T67" fmla="*/ 94 h 102"/>
                <a:gd name="T68" fmla="*/ 117 w 103"/>
                <a:gd name="T69" fmla="*/ 83 h 102"/>
                <a:gd name="T70" fmla="*/ 120 w 103"/>
                <a:gd name="T71" fmla="*/ 74 h 102"/>
                <a:gd name="T72" fmla="*/ 122 w 103"/>
                <a:gd name="T73" fmla="*/ 60 h 102"/>
                <a:gd name="T74" fmla="*/ 60 w 103"/>
                <a:gd name="T75" fmla="*/ 60 h 102"/>
                <a:gd name="T76" fmla="*/ 122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1"/>
                  </a:lnTo>
                  <a:lnTo>
                    <a:pt x="95" y="22"/>
                  </a:lnTo>
                  <a:lnTo>
                    <a:pt x="88" y="13"/>
                  </a:lnTo>
                  <a:lnTo>
                    <a:pt x="79" y="9"/>
                  </a:lnTo>
                  <a:lnTo>
                    <a:pt x="71" y="3"/>
                  </a:lnTo>
                  <a:lnTo>
                    <a:pt x="62" y="0"/>
                  </a:lnTo>
                  <a:lnTo>
                    <a:pt x="51" y="0"/>
                  </a:lnTo>
                  <a:lnTo>
                    <a:pt x="41" y="0"/>
                  </a:lnTo>
                  <a:lnTo>
                    <a:pt x="32" y="3"/>
                  </a:lnTo>
                  <a:lnTo>
                    <a:pt x="23" y="9"/>
                  </a:lnTo>
                  <a:lnTo>
                    <a:pt x="15" y="13"/>
                  </a:lnTo>
                  <a:lnTo>
                    <a:pt x="8" y="22"/>
                  </a:lnTo>
                  <a:lnTo>
                    <a:pt x="4" y="31"/>
                  </a:lnTo>
                  <a:lnTo>
                    <a:pt x="2" y="39"/>
                  </a:lnTo>
                  <a:lnTo>
                    <a:pt x="0" y="50"/>
                  </a:lnTo>
                  <a:lnTo>
                    <a:pt x="2" y="61"/>
                  </a:lnTo>
                  <a:lnTo>
                    <a:pt x="4" y="69"/>
                  </a:lnTo>
                  <a:lnTo>
                    <a:pt x="8" y="78"/>
                  </a:lnTo>
                  <a:lnTo>
                    <a:pt x="15" y="87"/>
                  </a:lnTo>
                  <a:lnTo>
                    <a:pt x="23" y="93"/>
                  </a:lnTo>
                  <a:lnTo>
                    <a:pt x="32" y="97"/>
                  </a:lnTo>
                  <a:lnTo>
                    <a:pt x="41" y="100"/>
                  </a:lnTo>
                  <a:lnTo>
                    <a:pt x="51" y="102"/>
                  </a:lnTo>
                  <a:lnTo>
                    <a:pt x="62" y="100"/>
                  </a:lnTo>
                  <a:lnTo>
                    <a:pt x="71" y="97"/>
                  </a:lnTo>
                  <a:lnTo>
                    <a:pt x="79" y="93"/>
                  </a:lnTo>
                  <a:lnTo>
                    <a:pt x="88" y="87"/>
                  </a:lnTo>
                  <a:lnTo>
                    <a:pt x="95" y="78"/>
                  </a:lnTo>
                  <a:lnTo>
                    <a:pt x="99" y="69"/>
                  </a:lnTo>
                  <a:lnTo>
                    <a:pt x="101" y="61"/>
                  </a:lnTo>
                  <a:lnTo>
                    <a:pt x="103" y="50"/>
                  </a:lnTo>
                  <a:lnTo>
                    <a:pt x="51" y="50"/>
                  </a:lnTo>
                  <a:lnTo>
                    <a:pt x="103"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0" name="Freeform 896"/>
            <p:cNvSpPr>
              <a:spLocks/>
            </p:cNvSpPr>
            <p:nvPr/>
          </p:nvSpPr>
          <p:spPr bwMode="auto">
            <a:xfrm>
              <a:off x="1629" y="2542"/>
              <a:ext cx="112" cy="112"/>
            </a:xfrm>
            <a:custGeom>
              <a:avLst/>
              <a:gdLst>
                <a:gd name="T0" fmla="*/ 122 w 103"/>
                <a:gd name="T1" fmla="*/ 60 h 102"/>
                <a:gd name="T2" fmla="*/ 122 w 103"/>
                <a:gd name="T3" fmla="*/ 60 h 102"/>
                <a:gd name="T4" fmla="*/ 120 w 103"/>
                <a:gd name="T5" fmla="*/ 47 h 102"/>
                <a:gd name="T6" fmla="*/ 117 w 103"/>
                <a:gd name="T7" fmla="*/ 37 h 102"/>
                <a:gd name="T8" fmla="*/ 112 w 103"/>
                <a:gd name="T9" fmla="*/ 26 h 102"/>
                <a:gd name="T10" fmla="*/ 104 w 103"/>
                <a:gd name="T11" fmla="*/ 15 h 102"/>
                <a:gd name="T12" fmla="*/ 94 w 103"/>
                <a:gd name="T13" fmla="*/ 11 h 102"/>
                <a:gd name="T14" fmla="*/ 84 w 103"/>
                <a:gd name="T15" fmla="*/ 3 h 102"/>
                <a:gd name="T16" fmla="*/ 73 w 103"/>
                <a:gd name="T17" fmla="*/ 0 h 102"/>
                <a:gd name="T18" fmla="*/ 60 w 103"/>
                <a:gd name="T19" fmla="*/ 0 h 102"/>
                <a:gd name="T20" fmla="*/ 60 w 103"/>
                <a:gd name="T21" fmla="*/ 0 h 102"/>
                <a:gd name="T22" fmla="*/ 49 w 103"/>
                <a:gd name="T23" fmla="*/ 0 h 102"/>
                <a:gd name="T24" fmla="*/ 38 w 103"/>
                <a:gd name="T25" fmla="*/ 3 h 102"/>
                <a:gd name="T26" fmla="*/ 27 w 103"/>
                <a:gd name="T27" fmla="*/ 11 h 102"/>
                <a:gd name="T28" fmla="*/ 17 w 103"/>
                <a:gd name="T29" fmla="*/ 15 h 102"/>
                <a:gd name="T30" fmla="*/ 10 w 103"/>
                <a:gd name="T31" fmla="*/ 26 h 102"/>
                <a:gd name="T32" fmla="*/ 4 w 103"/>
                <a:gd name="T33" fmla="*/ 37 h 102"/>
                <a:gd name="T34" fmla="*/ 2 w 103"/>
                <a:gd name="T35" fmla="*/ 47 h 102"/>
                <a:gd name="T36" fmla="*/ 0 w 103"/>
                <a:gd name="T37" fmla="*/ 60 h 102"/>
                <a:gd name="T38" fmla="*/ 0 w 103"/>
                <a:gd name="T39" fmla="*/ 60 h 102"/>
                <a:gd name="T40" fmla="*/ 2 w 103"/>
                <a:gd name="T41" fmla="*/ 74 h 102"/>
                <a:gd name="T42" fmla="*/ 4 w 103"/>
                <a:gd name="T43" fmla="*/ 83 h 102"/>
                <a:gd name="T44" fmla="*/ 10 w 103"/>
                <a:gd name="T45" fmla="*/ 94 h 102"/>
                <a:gd name="T46" fmla="*/ 17 w 103"/>
                <a:gd name="T47" fmla="*/ 105 h 102"/>
                <a:gd name="T48" fmla="*/ 27 w 103"/>
                <a:gd name="T49" fmla="*/ 112 h 102"/>
                <a:gd name="T50" fmla="*/ 38 w 103"/>
                <a:gd name="T51" fmla="*/ 117 h 102"/>
                <a:gd name="T52" fmla="*/ 49 w 103"/>
                <a:gd name="T53" fmla="*/ 121 h 102"/>
                <a:gd name="T54" fmla="*/ 60 w 103"/>
                <a:gd name="T55" fmla="*/ 123 h 102"/>
                <a:gd name="T56" fmla="*/ 60 w 103"/>
                <a:gd name="T57" fmla="*/ 123 h 102"/>
                <a:gd name="T58" fmla="*/ 73 w 103"/>
                <a:gd name="T59" fmla="*/ 121 h 102"/>
                <a:gd name="T60" fmla="*/ 84 w 103"/>
                <a:gd name="T61" fmla="*/ 117 h 102"/>
                <a:gd name="T62" fmla="*/ 94 w 103"/>
                <a:gd name="T63" fmla="*/ 112 h 102"/>
                <a:gd name="T64" fmla="*/ 104 w 103"/>
                <a:gd name="T65" fmla="*/ 105 h 102"/>
                <a:gd name="T66" fmla="*/ 112 w 103"/>
                <a:gd name="T67" fmla="*/ 94 h 102"/>
                <a:gd name="T68" fmla="*/ 117 w 103"/>
                <a:gd name="T69" fmla="*/ 83 h 102"/>
                <a:gd name="T70" fmla="*/ 120 w 103"/>
                <a:gd name="T71" fmla="*/ 74 h 102"/>
                <a:gd name="T72" fmla="*/ 122 w 103"/>
                <a:gd name="T73" fmla="*/ 60 h 102"/>
                <a:gd name="T74" fmla="*/ 60 w 103"/>
                <a:gd name="T75" fmla="*/ 60 h 102"/>
                <a:gd name="T76" fmla="*/ 122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1"/>
                  </a:lnTo>
                  <a:lnTo>
                    <a:pt x="95" y="22"/>
                  </a:lnTo>
                  <a:lnTo>
                    <a:pt x="88" y="13"/>
                  </a:lnTo>
                  <a:lnTo>
                    <a:pt x="79" y="9"/>
                  </a:lnTo>
                  <a:lnTo>
                    <a:pt x="71" y="3"/>
                  </a:lnTo>
                  <a:lnTo>
                    <a:pt x="62" y="0"/>
                  </a:lnTo>
                  <a:lnTo>
                    <a:pt x="51" y="0"/>
                  </a:lnTo>
                  <a:lnTo>
                    <a:pt x="41" y="0"/>
                  </a:lnTo>
                  <a:lnTo>
                    <a:pt x="32" y="3"/>
                  </a:lnTo>
                  <a:lnTo>
                    <a:pt x="23" y="9"/>
                  </a:lnTo>
                  <a:lnTo>
                    <a:pt x="15" y="13"/>
                  </a:lnTo>
                  <a:lnTo>
                    <a:pt x="8" y="22"/>
                  </a:lnTo>
                  <a:lnTo>
                    <a:pt x="4" y="31"/>
                  </a:lnTo>
                  <a:lnTo>
                    <a:pt x="2" y="39"/>
                  </a:lnTo>
                  <a:lnTo>
                    <a:pt x="0" y="50"/>
                  </a:lnTo>
                  <a:lnTo>
                    <a:pt x="2" y="61"/>
                  </a:lnTo>
                  <a:lnTo>
                    <a:pt x="4" y="69"/>
                  </a:lnTo>
                  <a:lnTo>
                    <a:pt x="8" y="78"/>
                  </a:lnTo>
                  <a:lnTo>
                    <a:pt x="15" y="87"/>
                  </a:lnTo>
                  <a:lnTo>
                    <a:pt x="23" y="93"/>
                  </a:lnTo>
                  <a:lnTo>
                    <a:pt x="32" y="97"/>
                  </a:lnTo>
                  <a:lnTo>
                    <a:pt x="41" y="100"/>
                  </a:lnTo>
                  <a:lnTo>
                    <a:pt x="51" y="102"/>
                  </a:lnTo>
                  <a:lnTo>
                    <a:pt x="62" y="100"/>
                  </a:lnTo>
                  <a:lnTo>
                    <a:pt x="71" y="97"/>
                  </a:lnTo>
                  <a:lnTo>
                    <a:pt x="79" y="93"/>
                  </a:lnTo>
                  <a:lnTo>
                    <a:pt x="88" y="87"/>
                  </a:lnTo>
                  <a:lnTo>
                    <a:pt x="95" y="78"/>
                  </a:lnTo>
                  <a:lnTo>
                    <a:pt x="99" y="69"/>
                  </a:lnTo>
                  <a:lnTo>
                    <a:pt x="101" y="61"/>
                  </a:lnTo>
                  <a:lnTo>
                    <a:pt x="103" y="50"/>
                  </a:lnTo>
                  <a:lnTo>
                    <a:pt x="51" y="50"/>
                  </a:lnTo>
                  <a:lnTo>
                    <a:pt x="103"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1" name="Freeform 897"/>
            <p:cNvSpPr>
              <a:spLocks/>
            </p:cNvSpPr>
            <p:nvPr/>
          </p:nvSpPr>
          <p:spPr bwMode="auto">
            <a:xfrm>
              <a:off x="1531" y="2302"/>
              <a:ext cx="112" cy="114"/>
            </a:xfrm>
            <a:custGeom>
              <a:avLst/>
              <a:gdLst>
                <a:gd name="T0" fmla="*/ 123 w 102"/>
                <a:gd name="T1" fmla="*/ 62 h 104"/>
                <a:gd name="T2" fmla="*/ 123 w 102"/>
                <a:gd name="T3" fmla="*/ 62 h 104"/>
                <a:gd name="T4" fmla="*/ 123 w 102"/>
                <a:gd name="T5" fmla="*/ 49 h 104"/>
                <a:gd name="T6" fmla="*/ 120 w 102"/>
                <a:gd name="T7" fmla="*/ 39 h 104"/>
                <a:gd name="T8" fmla="*/ 112 w 102"/>
                <a:gd name="T9" fmla="*/ 29 h 104"/>
                <a:gd name="T10" fmla="*/ 103 w 102"/>
                <a:gd name="T11" fmla="*/ 18 h 104"/>
                <a:gd name="T12" fmla="*/ 97 w 102"/>
                <a:gd name="T13" fmla="*/ 11 h 104"/>
                <a:gd name="T14" fmla="*/ 86 w 102"/>
                <a:gd name="T15" fmla="*/ 5 h 104"/>
                <a:gd name="T16" fmla="*/ 74 w 102"/>
                <a:gd name="T17" fmla="*/ 0 h 104"/>
                <a:gd name="T18" fmla="*/ 60 w 102"/>
                <a:gd name="T19" fmla="*/ 0 h 104"/>
                <a:gd name="T20" fmla="*/ 60 w 102"/>
                <a:gd name="T21" fmla="*/ 0 h 104"/>
                <a:gd name="T22" fmla="*/ 49 w 102"/>
                <a:gd name="T23" fmla="*/ 0 h 104"/>
                <a:gd name="T24" fmla="*/ 36 w 102"/>
                <a:gd name="T25" fmla="*/ 5 h 104"/>
                <a:gd name="T26" fmla="*/ 26 w 102"/>
                <a:gd name="T27" fmla="*/ 11 h 104"/>
                <a:gd name="T28" fmla="*/ 18 w 102"/>
                <a:gd name="T29" fmla="*/ 18 h 104"/>
                <a:gd name="T30" fmla="*/ 11 w 102"/>
                <a:gd name="T31" fmla="*/ 29 h 104"/>
                <a:gd name="T32" fmla="*/ 4 w 102"/>
                <a:gd name="T33" fmla="*/ 39 h 104"/>
                <a:gd name="T34" fmla="*/ 0 w 102"/>
                <a:gd name="T35" fmla="*/ 49 h 104"/>
                <a:gd name="T36" fmla="*/ 0 w 102"/>
                <a:gd name="T37" fmla="*/ 62 h 104"/>
                <a:gd name="T38" fmla="*/ 0 w 102"/>
                <a:gd name="T39" fmla="*/ 62 h 104"/>
                <a:gd name="T40" fmla="*/ 0 w 102"/>
                <a:gd name="T41" fmla="*/ 76 h 104"/>
                <a:gd name="T42" fmla="*/ 4 w 102"/>
                <a:gd name="T43" fmla="*/ 86 h 104"/>
                <a:gd name="T44" fmla="*/ 11 w 102"/>
                <a:gd name="T45" fmla="*/ 96 h 104"/>
                <a:gd name="T46" fmla="*/ 18 w 102"/>
                <a:gd name="T47" fmla="*/ 107 h 104"/>
                <a:gd name="T48" fmla="*/ 26 w 102"/>
                <a:gd name="T49" fmla="*/ 112 h 104"/>
                <a:gd name="T50" fmla="*/ 36 w 102"/>
                <a:gd name="T51" fmla="*/ 119 h 104"/>
                <a:gd name="T52" fmla="*/ 49 w 102"/>
                <a:gd name="T53" fmla="*/ 123 h 104"/>
                <a:gd name="T54" fmla="*/ 60 w 102"/>
                <a:gd name="T55" fmla="*/ 125 h 104"/>
                <a:gd name="T56" fmla="*/ 60 w 102"/>
                <a:gd name="T57" fmla="*/ 125 h 104"/>
                <a:gd name="T58" fmla="*/ 74 w 102"/>
                <a:gd name="T59" fmla="*/ 123 h 104"/>
                <a:gd name="T60" fmla="*/ 86 w 102"/>
                <a:gd name="T61" fmla="*/ 119 h 104"/>
                <a:gd name="T62" fmla="*/ 97 w 102"/>
                <a:gd name="T63" fmla="*/ 112 h 104"/>
                <a:gd name="T64" fmla="*/ 103 w 102"/>
                <a:gd name="T65" fmla="*/ 107 h 104"/>
                <a:gd name="T66" fmla="*/ 112 w 102"/>
                <a:gd name="T67" fmla="*/ 96 h 104"/>
                <a:gd name="T68" fmla="*/ 120 w 102"/>
                <a:gd name="T69" fmla="*/ 86 h 104"/>
                <a:gd name="T70" fmla="*/ 123 w 102"/>
                <a:gd name="T71" fmla="*/ 76 h 104"/>
                <a:gd name="T72" fmla="*/ 123 w 102"/>
                <a:gd name="T73" fmla="*/ 62 h 104"/>
                <a:gd name="T74" fmla="*/ 60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9" y="33"/>
                  </a:lnTo>
                  <a:lnTo>
                    <a:pt x="93" y="24"/>
                  </a:lnTo>
                  <a:lnTo>
                    <a:pt x="86" y="15"/>
                  </a:lnTo>
                  <a:lnTo>
                    <a:pt x="80" y="9"/>
                  </a:lnTo>
                  <a:lnTo>
                    <a:pt x="71" y="5"/>
                  </a:lnTo>
                  <a:lnTo>
                    <a:pt x="61" y="0"/>
                  </a:lnTo>
                  <a:lnTo>
                    <a:pt x="50" y="0"/>
                  </a:lnTo>
                  <a:lnTo>
                    <a:pt x="41" y="0"/>
                  </a:lnTo>
                  <a:lnTo>
                    <a:pt x="30" y="5"/>
                  </a:lnTo>
                  <a:lnTo>
                    <a:pt x="22" y="9"/>
                  </a:lnTo>
                  <a:lnTo>
                    <a:pt x="15" y="15"/>
                  </a:lnTo>
                  <a:lnTo>
                    <a:pt x="9" y="24"/>
                  </a:lnTo>
                  <a:lnTo>
                    <a:pt x="4" y="33"/>
                  </a:lnTo>
                  <a:lnTo>
                    <a:pt x="0" y="41"/>
                  </a:lnTo>
                  <a:lnTo>
                    <a:pt x="0" y="52"/>
                  </a:lnTo>
                  <a:lnTo>
                    <a:pt x="0" y="63"/>
                  </a:lnTo>
                  <a:lnTo>
                    <a:pt x="4" y="71"/>
                  </a:lnTo>
                  <a:lnTo>
                    <a:pt x="9" y="80"/>
                  </a:lnTo>
                  <a:lnTo>
                    <a:pt x="15" y="89"/>
                  </a:lnTo>
                  <a:lnTo>
                    <a:pt x="22" y="93"/>
                  </a:lnTo>
                  <a:lnTo>
                    <a:pt x="30" y="99"/>
                  </a:lnTo>
                  <a:lnTo>
                    <a:pt x="41" y="102"/>
                  </a:lnTo>
                  <a:lnTo>
                    <a:pt x="50" y="104"/>
                  </a:lnTo>
                  <a:lnTo>
                    <a:pt x="61" y="102"/>
                  </a:lnTo>
                  <a:lnTo>
                    <a:pt x="71" y="99"/>
                  </a:lnTo>
                  <a:lnTo>
                    <a:pt x="80" y="93"/>
                  </a:lnTo>
                  <a:lnTo>
                    <a:pt x="86" y="89"/>
                  </a:lnTo>
                  <a:lnTo>
                    <a:pt x="93" y="80"/>
                  </a:lnTo>
                  <a:lnTo>
                    <a:pt x="99" y="71"/>
                  </a:lnTo>
                  <a:lnTo>
                    <a:pt x="102" y="63"/>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2" name="Freeform 898"/>
            <p:cNvSpPr>
              <a:spLocks/>
            </p:cNvSpPr>
            <p:nvPr/>
          </p:nvSpPr>
          <p:spPr bwMode="auto">
            <a:xfrm>
              <a:off x="1531" y="2302"/>
              <a:ext cx="112" cy="114"/>
            </a:xfrm>
            <a:custGeom>
              <a:avLst/>
              <a:gdLst>
                <a:gd name="T0" fmla="*/ 123 w 102"/>
                <a:gd name="T1" fmla="*/ 62 h 104"/>
                <a:gd name="T2" fmla="*/ 123 w 102"/>
                <a:gd name="T3" fmla="*/ 62 h 104"/>
                <a:gd name="T4" fmla="*/ 123 w 102"/>
                <a:gd name="T5" fmla="*/ 49 h 104"/>
                <a:gd name="T6" fmla="*/ 120 w 102"/>
                <a:gd name="T7" fmla="*/ 39 h 104"/>
                <a:gd name="T8" fmla="*/ 112 w 102"/>
                <a:gd name="T9" fmla="*/ 29 h 104"/>
                <a:gd name="T10" fmla="*/ 103 w 102"/>
                <a:gd name="T11" fmla="*/ 18 h 104"/>
                <a:gd name="T12" fmla="*/ 97 w 102"/>
                <a:gd name="T13" fmla="*/ 11 h 104"/>
                <a:gd name="T14" fmla="*/ 86 w 102"/>
                <a:gd name="T15" fmla="*/ 5 h 104"/>
                <a:gd name="T16" fmla="*/ 74 w 102"/>
                <a:gd name="T17" fmla="*/ 0 h 104"/>
                <a:gd name="T18" fmla="*/ 60 w 102"/>
                <a:gd name="T19" fmla="*/ 0 h 104"/>
                <a:gd name="T20" fmla="*/ 60 w 102"/>
                <a:gd name="T21" fmla="*/ 0 h 104"/>
                <a:gd name="T22" fmla="*/ 49 w 102"/>
                <a:gd name="T23" fmla="*/ 0 h 104"/>
                <a:gd name="T24" fmla="*/ 36 w 102"/>
                <a:gd name="T25" fmla="*/ 5 h 104"/>
                <a:gd name="T26" fmla="*/ 26 w 102"/>
                <a:gd name="T27" fmla="*/ 11 h 104"/>
                <a:gd name="T28" fmla="*/ 18 w 102"/>
                <a:gd name="T29" fmla="*/ 18 h 104"/>
                <a:gd name="T30" fmla="*/ 11 w 102"/>
                <a:gd name="T31" fmla="*/ 29 h 104"/>
                <a:gd name="T32" fmla="*/ 4 w 102"/>
                <a:gd name="T33" fmla="*/ 39 h 104"/>
                <a:gd name="T34" fmla="*/ 0 w 102"/>
                <a:gd name="T35" fmla="*/ 49 h 104"/>
                <a:gd name="T36" fmla="*/ 0 w 102"/>
                <a:gd name="T37" fmla="*/ 62 h 104"/>
                <a:gd name="T38" fmla="*/ 0 w 102"/>
                <a:gd name="T39" fmla="*/ 62 h 104"/>
                <a:gd name="T40" fmla="*/ 0 w 102"/>
                <a:gd name="T41" fmla="*/ 76 h 104"/>
                <a:gd name="T42" fmla="*/ 4 w 102"/>
                <a:gd name="T43" fmla="*/ 86 h 104"/>
                <a:gd name="T44" fmla="*/ 11 w 102"/>
                <a:gd name="T45" fmla="*/ 96 h 104"/>
                <a:gd name="T46" fmla="*/ 18 w 102"/>
                <a:gd name="T47" fmla="*/ 107 h 104"/>
                <a:gd name="T48" fmla="*/ 26 w 102"/>
                <a:gd name="T49" fmla="*/ 112 h 104"/>
                <a:gd name="T50" fmla="*/ 36 w 102"/>
                <a:gd name="T51" fmla="*/ 119 h 104"/>
                <a:gd name="T52" fmla="*/ 49 w 102"/>
                <a:gd name="T53" fmla="*/ 123 h 104"/>
                <a:gd name="T54" fmla="*/ 60 w 102"/>
                <a:gd name="T55" fmla="*/ 125 h 104"/>
                <a:gd name="T56" fmla="*/ 60 w 102"/>
                <a:gd name="T57" fmla="*/ 125 h 104"/>
                <a:gd name="T58" fmla="*/ 74 w 102"/>
                <a:gd name="T59" fmla="*/ 123 h 104"/>
                <a:gd name="T60" fmla="*/ 86 w 102"/>
                <a:gd name="T61" fmla="*/ 119 h 104"/>
                <a:gd name="T62" fmla="*/ 97 w 102"/>
                <a:gd name="T63" fmla="*/ 112 h 104"/>
                <a:gd name="T64" fmla="*/ 103 w 102"/>
                <a:gd name="T65" fmla="*/ 107 h 104"/>
                <a:gd name="T66" fmla="*/ 112 w 102"/>
                <a:gd name="T67" fmla="*/ 96 h 104"/>
                <a:gd name="T68" fmla="*/ 120 w 102"/>
                <a:gd name="T69" fmla="*/ 86 h 104"/>
                <a:gd name="T70" fmla="*/ 123 w 102"/>
                <a:gd name="T71" fmla="*/ 76 h 104"/>
                <a:gd name="T72" fmla="*/ 123 w 102"/>
                <a:gd name="T73" fmla="*/ 62 h 104"/>
                <a:gd name="T74" fmla="*/ 60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9" y="33"/>
                  </a:lnTo>
                  <a:lnTo>
                    <a:pt x="93" y="24"/>
                  </a:lnTo>
                  <a:lnTo>
                    <a:pt x="86" y="15"/>
                  </a:lnTo>
                  <a:lnTo>
                    <a:pt x="80" y="9"/>
                  </a:lnTo>
                  <a:lnTo>
                    <a:pt x="71" y="5"/>
                  </a:lnTo>
                  <a:lnTo>
                    <a:pt x="61" y="0"/>
                  </a:lnTo>
                  <a:lnTo>
                    <a:pt x="50" y="0"/>
                  </a:lnTo>
                  <a:lnTo>
                    <a:pt x="41" y="0"/>
                  </a:lnTo>
                  <a:lnTo>
                    <a:pt x="30" y="5"/>
                  </a:lnTo>
                  <a:lnTo>
                    <a:pt x="22" y="9"/>
                  </a:lnTo>
                  <a:lnTo>
                    <a:pt x="15" y="15"/>
                  </a:lnTo>
                  <a:lnTo>
                    <a:pt x="9" y="24"/>
                  </a:lnTo>
                  <a:lnTo>
                    <a:pt x="4" y="33"/>
                  </a:lnTo>
                  <a:lnTo>
                    <a:pt x="0" y="41"/>
                  </a:lnTo>
                  <a:lnTo>
                    <a:pt x="0" y="52"/>
                  </a:lnTo>
                  <a:lnTo>
                    <a:pt x="0" y="63"/>
                  </a:lnTo>
                  <a:lnTo>
                    <a:pt x="4" y="71"/>
                  </a:lnTo>
                  <a:lnTo>
                    <a:pt x="9" y="80"/>
                  </a:lnTo>
                  <a:lnTo>
                    <a:pt x="15" y="89"/>
                  </a:lnTo>
                  <a:lnTo>
                    <a:pt x="22" y="93"/>
                  </a:lnTo>
                  <a:lnTo>
                    <a:pt x="30" y="99"/>
                  </a:lnTo>
                  <a:lnTo>
                    <a:pt x="41" y="102"/>
                  </a:lnTo>
                  <a:lnTo>
                    <a:pt x="50" y="104"/>
                  </a:lnTo>
                  <a:lnTo>
                    <a:pt x="61" y="102"/>
                  </a:lnTo>
                  <a:lnTo>
                    <a:pt x="71" y="99"/>
                  </a:lnTo>
                  <a:lnTo>
                    <a:pt x="80" y="93"/>
                  </a:lnTo>
                  <a:lnTo>
                    <a:pt x="86" y="89"/>
                  </a:lnTo>
                  <a:lnTo>
                    <a:pt x="93" y="80"/>
                  </a:lnTo>
                  <a:lnTo>
                    <a:pt x="99" y="71"/>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3" name="Freeform 899"/>
            <p:cNvSpPr>
              <a:spLocks/>
            </p:cNvSpPr>
            <p:nvPr/>
          </p:nvSpPr>
          <p:spPr bwMode="auto">
            <a:xfrm>
              <a:off x="1939" y="2583"/>
              <a:ext cx="114" cy="111"/>
            </a:xfrm>
            <a:custGeom>
              <a:avLst/>
              <a:gdLst>
                <a:gd name="T0" fmla="*/ 125 w 104"/>
                <a:gd name="T1" fmla="*/ 62 h 102"/>
                <a:gd name="T2" fmla="*/ 125 w 104"/>
                <a:gd name="T3" fmla="*/ 62 h 102"/>
                <a:gd name="T4" fmla="*/ 123 w 104"/>
                <a:gd name="T5" fmla="*/ 49 h 102"/>
                <a:gd name="T6" fmla="*/ 121 w 104"/>
                <a:gd name="T7" fmla="*/ 38 h 102"/>
                <a:gd name="T8" fmla="*/ 114 w 104"/>
                <a:gd name="T9" fmla="*/ 28 h 102"/>
                <a:gd name="T10" fmla="*/ 107 w 104"/>
                <a:gd name="T11" fmla="*/ 17 h 102"/>
                <a:gd name="T12" fmla="*/ 96 w 104"/>
                <a:gd name="T13" fmla="*/ 11 h 102"/>
                <a:gd name="T14" fmla="*/ 87 w 104"/>
                <a:gd name="T15" fmla="*/ 4 h 102"/>
                <a:gd name="T16" fmla="*/ 76 w 104"/>
                <a:gd name="T17" fmla="*/ 2 h 102"/>
                <a:gd name="T18" fmla="*/ 62 w 104"/>
                <a:gd name="T19" fmla="*/ 0 h 102"/>
                <a:gd name="T20" fmla="*/ 62 w 104"/>
                <a:gd name="T21" fmla="*/ 0 h 102"/>
                <a:gd name="T22" fmla="*/ 50 w 104"/>
                <a:gd name="T23" fmla="*/ 2 h 102"/>
                <a:gd name="T24" fmla="*/ 39 w 104"/>
                <a:gd name="T25" fmla="*/ 4 h 102"/>
                <a:gd name="T26" fmla="*/ 29 w 104"/>
                <a:gd name="T27" fmla="*/ 11 h 102"/>
                <a:gd name="T28" fmla="*/ 20 w 104"/>
                <a:gd name="T29" fmla="*/ 17 h 102"/>
                <a:gd name="T30" fmla="*/ 11 w 104"/>
                <a:gd name="T31" fmla="*/ 28 h 102"/>
                <a:gd name="T32" fmla="*/ 5 w 104"/>
                <a:gd name="T33" fmla="*/ 38 h 102"/>
                <a:gd name="T34" fmla="*/ 3 w 104"/>
                <a:gd name="T35" fmla="*/ 49 h 102"/>
                <a:gd name="T36" fmla="*/ 0 w 104"/>
                <a:gd name="T37" fmla="*/ 62 h 102"/>
                <a:gd name="T38" fmla="*/ 0 w 104"/>
                <a:gd name="T39" fmla="*/ 62 h 102"/>
                <a:gd name="T40" fmla="*/ 3 w 104"/>
                <a:gd name="T41" fmla="*/ 75 h 102"/>
                <a:gd name="T42" fmla="*/ 5 w 104"/>
                <a:gd name="T43" fmla="*/ 84 h 102"/>
                <a:gd name="T44" fmla="*/ 11 w 104"/>
                <a:gd name="T45" fmla="*/ 95 h 102"/>
                <a:gd name="T46" fmla="*/ 20 w 104"/>
                <a:gd name="T47" fmla="*/ 106 h 102"/>
                <a:gd name="T48" fmla="*/ 29 w 104"/>
                <a:gd name="T49" fmla="*/ 110 h 102"/>
                <a:gd name="T50" fmla="*/ 39 w 104"/>
                <a:gd name="T51" fmla="*/ 118 h 102"/>
                <a:gd name="T52" fmla="*/ 50 w 104"/>
                <a:gd name="T53" fmla="*/ 121 h 102"/>
                <a:gd name="T54" fmla="*/ 62 w 104"/>
                <a:gd name="T55" fmla="*/ 121 h 102"/>
                <a:gd name="T56" fmla="*/ 62 w 104"/>
                <a:gd name="T57" fmla="*/ 121 h 102"/>
                <a:gd name="T58" fmla="*/ 76 w 104"/>
                <a:gd name="T59" fmla="*/ 121 h 102"/>
                <a:gd name="T60" fmla="*/ 87 w 104"/>
                <a:gd name="T61" fmla="*/ 118 h 102"/>
                <a:gd name="T62" fmla="*/ 96 w 104"/>
                <a:gd name="T63" fmla="*/ 110 h 102"/>
                <a:gd name="T64" fmla="*/ 107 w 104"/>
                <a:gd name="T65" fmla="*/ 106 h 102"/>
                <a:gd name="T66" fmla="*/ 114 w 104"/>
                <a:gd name="T67" fmla="*/ 95 h 102"/>
                <a:gd name="T68" fmla="*/ 121 w 104"/>
                <a:gd name="T69" fmla="*/ 84 h 102"/>
                <a:gd name="T70" fmla="*/ 123 w 104"/>
                <a:gd name="T71" fmla="*/ 75 h 102"/>
                <a:gd name="T72" fmla="*/ 125 w 104"/>
                <a:gd name="T73" fmla="*/ 62 h 102"/>
                <a:gd name="T74" fmla="*/ 62 w 104"/>
                <a:gd name="T75" fmla="*/ 62 h 102"/>
                <a:gd name="T76" fmla="*/ 125 w 104"/>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2"/>
                  </a:moveTo>
                  <a:lnTo>
                    <a:pt x="104" y="52"/>
                  </a:lnTo>
                  <a:lnTo>
                    <a:pt x="102" y="41"/>
                  </a:lnTo>
                  <a:lnTo>
                    <a:pt x="100" y="32"/>
                  </a:lnTo>
                  <a:lnTo>
                    <a:pt x="95" y="24"/>
                  </a:lnTo>
                  <a:lnTo>
                    <a:pt x="89" y="15"/>
                  </a:lnTo>
                  <a:lnTo>
                    <a:pt x="80" y="9"/>
                  </a:lnTo>
                  <a:lnTo>
                    <a:pt x="72" y="4"/>
                  </a:lnTo>
                  <a:lnTo>
                    <a:pt x="63" y="2"/>
                  </a:lnTo>
                  <a:lnTo>
                    <a:pt x="52" y="0"/>
                  </a:lnTo>
                  <a:lnTo>
                    <a:pt x="42" y="2"/>
                  </a:lnTo>
                  <a:lnTo>
                    <a:pt x="33" y="4"/>
                  </a:lnTo>
                  <a:lnTo>
                    <a:pt x="24" y="9"/>
                  </a:lnTo>
                  <a:lnTo>
                    <a:pt x="16" y="15"/>
                  </a:lnTo>
                  <a:lnTo>
                    <a:pt x="9" y="24"/>
                  </a:lnTo>
                  <a:lnTo>
                    <a:pt x="5" y="32"/>
                  </a:lnTo>
                  <a:lnTo>
                    <a:pt x="3" y="41"/>
                  </a:lnTo>
                  <a:lnTo>
                    <a:pt x="0" y="52"/>
                  </a:lnTo>
                  <a:lnTo>
                    <a:pt x="3" y="63"/>
                  </a:lnTo>
                  <a:lnTo>
                    <a:pt x="5" y="71"/>
                  </a:lnTo>
                  <a:lnTo>
                    <a:pt x="9" y="80"/>
                  </a:lnTo>
                  <a:lnTo>
                    <a:pt x="16" y="89"/>
                  </a:lnTo>
                  <a:lnTo>
                    <a:pt x="24" y="93"/>
                  </a:lnTo>
                  <a:lnTo>
                    <a:pt x="33" y="99"/>
                  </a:lnTo>
                  <a:lnTo>
                    <a:pt x="42" y="102"/>
                  </a:lnTo>
                  <a:lnTo>
                    <a:pt x="52" y="102"/>
                  </a:lnTo>
                  <a:lnTo>
                    <a:pt x="63" y="102"/>
                  </a:lnTo>
                  <a:lnTo>
                    <a:pt x="72" y="99"/>
                  </a:lnTo>
                  <a:lnTo>
                    <a:pt x="80" y="93"/>
                  </a:lnTo>
                  <a:lnTo>
                    <a:pt x="89" y="89"/>
                  </a:lnTo>
                  <a:lnTo>
                    <a:pt x="95" y="80"/>
                  </a:lnTo>
                  <a:lnTo>
                    <a:pt x="100" y="71"/>
                  </a:lnTo>
                  <a:lnTo>
                    <a:pt x="102" y="63"/>
                  </a:lnTo>
                  <a:lnTo>
                    <a:pt x="104" y="52"/>
                  </a:lnTo>
                  <a:lnTo>
                    <a:pt x="52" y="52"/>
                  </a:lnTo>
                  <a:lnTo>
                    <a:pt x="104"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4" name="Freeform 900"/>
            <p:cNvSpPr>
              <a:spLocks/>
            </p:cNvSpPr>
            <p:nvPr/>
          </p:nvSpPr>
          <p:spPr bwMode="auto">
            <a:xfrm>
              <a:off x="1939" y="2583"/>
              <a:ext cx="114" cy="111"/>
            </a:xfrm>
            <a:custGeom>
              <a:avLst/>
              <a:gdLst>
                <a:gd name="T0" fmla="*/ 125 w 104"/>
                <a:gd name="T1" fmla="*/ 62 h 102"/>
                <a:gd name="T2" fmla="*/ 125 w 104"/>
                <a:gd name="T3" fmla="*/ 62 h 102"/>
                <a:gd name="T4" fmla="*/ 123 w 104"/>
                <a:gd name="T5" fmla="*/ 49 h 102"/>
                <a:gd name="T6" fmla="*/ 121 w 104"/>
                <a:gd name="T7" fmla="*/ 38 h 102"/>
                <a:gd name="T8" fmla="*/ 114 w 104"/>
                <a:gd name="T9" fmla="*/ 28 h 102"/>
                <a:gd name="T10" fmla="*/ 107 w 104"/>
                <a:gd name="T11" fmla="*/ 17 h 102"/>
                <a:gd name="T12" fmla="*/ 96 w 104"/>
                <a:gd name="T13" fmla="*/ 11 h 102"/>
                <a:gd name="T14" fmla="*/ 87 w 104"/>
                <a:gd name="T15" fmla="*/ 4 h 102"/>
                <a:gd name="T16" fmla="*/ 76 w 104"/>
                <a:gd name="T17" fmla="*/ 2 h 102"/>
                <a:gd name="T18" fmla="*/ 62 w 104"/>
                <a:gd name="T19" fmla="*/ 0 h 102"/>
                <a:gd name="T20" fmla="*/ 62 w 104"/>
                <a:gd name="T21" fmla="*/ 0 h 102"/>
                <a:gd name="T22" fmla="*/ 50 w 104"/>
                <a:gd name="T23" fmla="*/ 2 h 102"/>
                <a:gd name="T24" fmla="*/ 39 w 104"/>
                <a:gd name="T25" fmla="*/ 4 h 102"/>
                <a:gd name="T26" fmla="*/ 29 w 104"/>
                <a:gd name="T27" fmla="*/ 11 h 102"/>
                <a:gd name="T28" fmla="*/ 20 w 104"/>
                <a:gd name="T29" fmla="*/ 17 h 102"/>
                <a:gd name="T30" fmla="*/ 11 w 104"/>
                <a:gd name="T31" fmla="*/ 28 h 102"/>
                <a:gd name="T32" fmla="*/ 5 w 104"/>
                <a:gd name="T33" fmla="*/ 38 h 102"/>
                <a:gd name="T34" fmla="*/ 3 w 104"/>
                <a:gd name="T35" fmla="*/ 49 h 102"/>
                <a:gd name="T36" fmla="*/ 0 w 104"/>
                <a:gd name="T37" fmla="*/ 62 h 102"/>
                <a:gd name="T38" fmla="*/ 0 w 104"/>
                <a:gd name="T39" fmla="*/ 62 h 102"/>
                <a:gd name="T40" fmla="*/ 3 w 104"/>
                <a:gd name="T41" fmla="*/ 75 h 102"/>
                <a:gd name="T42" fmla="*/ 5 w 104"/>
                <a:gd name="T43" fmla="*/ 84 h 102"/>
                <a:gd name="T44" fmla="*/ 11 w 104"/>
                <a:gd name="T45" fmla="*/ 95 h 102"/>
                <a:gd name="T46" fmla="*/ 20 w 104"/>
                <a:gd name="T47" fmla="*/ 106 h 102"/>
                <a:gd name="T48" fmla="*/ 29 w 104"/>
                <a:gd name="T49" fmla="*/ 110 h 102"/>
                <a:gd name="T50" fmla="*/ 39 w 104"/>
                <a:gd name="T51" fmla="*/ 118 h 102"/>
                <a:gd name="T52" fmla="*/ 50 w 104"/>
                <a:gd name="T53" fmla="*/ 121 h 102"/>
                <a:gd name="T54" fmla="*/ 62 w 104"/>
                <a:gd name="T55" fmla="*/ 121 h 102"/>
                <a:gd name="T56" fmla="*/ 62 w 104"/>
                <a:gd name="T57" fmla="*/ 121 h 102"/>
                <a:gd name="T58" fmla="*/ 76 w 104"/>
                <a:gd name="T59" fmla="*/ 121 h 102"/>
                <a:gd name="T60" fmla="*/ 87 w 104"/>
                <a:gd name="T61" fmla="*/ 118 h 102"/>
                <a:gd name="T62" fmla="*/ 96 w 104"/>
                <a:gd name="T63" fmla="*/ 110 h 102"/>
                <a:gd name="T64" fmla="*/ 107 w 104"/>
                <a:gd name="T65" fmla="*/ 106 h 102"/>
                <a:gd name="T66" fmla="*/ 114 w 104"/>
                <a:gd name="T67" fmla="*/ 95 h 102"/>
                <a:gd name="T68" fmla="*/ 121 w 104"/>
                <a:gd name="T69" fmla="*/ 84 h 102"/>
                <a:gd name="T70" fmla="*/ 123 w 104"/>
                <a:gd name="T71" fmla="*/ 75 h 102"/>
                <a:gd name="T72" fmla="*/ 125 w 104"/>
                <a:gd name="T73" fmla="*/ 62 h 102"/>
                <a:gd name="T74" fmla="*/ 62 w 104"/>
                <a:gd name="T75" fmla="*/ 62 h 102"/>
                <a:gd name="T76" fmla="*/ 125 w 104"/>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2"/>
                  </a:moveTo>
                  <a:lnTo>
                    <a:pt x="104" y="52"/>
                  </a:lnTo>
                  <a:lnTo>
                    <a:pt x="102" y="41"/>
                  </a:lnTo>
                  <a:lnTo>
                    <a:pt x="100" y="32"/>
                  </a:lnTo>
                  <a:lnTo>
                    <a:pt x="95" y="24"/>
                  </a:lnTo>
                  <a:lnTo>
                    <a:pt x="89" y="15"/>
                  </a:lnTo>
                  <a:lnTo>
                    <a:pt x="80" y="9"/>
                  </a:lnTo>
                  <a:lnTo>
                    <a:pt x="72" y="4"/>
                  </a:lnTo>
                  <a:lnTo>
                    <a:pt x="63" y="2"/>
                  </a:lnTo>
                  <a:lnTo>
                    <a:pt x="52" y="0"/>
                  </a:lnTo>
                  <a:lnTo>
                    <a:pt x="42" y="2"/>
                  </a:lnTo>
                  <a:lnTo>
                    <a:pt x="33" y="4"/>
                  </a:lnTo>
                  <a:lnTo>
                    <a:pt x="24" y="9"/>
                  </a:lnTo>
                  <a:lnTo>
                    <a:pt x="16" y="15"/>
                  </a:lnTo>
                  <a:lnTo>
                    <a:pt x="9" y="24"/>
                  </a:lnTo>
                  <a:lnTo>
                    <a:pt x="5" y="32"/>
                  </a:lnTo>
                  <a:lnTo>
                    <a:pt x="3" y="41"/>
                  </a:lnTo>
                  <a:lnTo>
                    <a:pt x="0" y="52"/>
                  </a:lnTo>
                  <a:lnTo>
                    <a:pt x="3" y="63"/>
                  </a:lnTo>
                  <a:lnTo>
                    <a:pt x="5" y="71"/>
                  </a:lnTo>
                  <a:lnTo>
                    <a:pt x="9" y="80"/>
                  </a:lnTo>
                  <a:lnTo>
                    <a:pt x="16" y="89"/>
                  </a:lnTo>
                  <a:lnTo>
                    <a:pt x="24" y="93"/>
                  </a:lnTo>
                  <a:lnTo>
                    <a:pt x="33" y="99"/>
                  </a:lnTo>
                  <a:lnTo>
                    <a:pt x="42" y="102"/>
                  </a:lnTo>
                  <a:lnTo>
                    <a:pt x="52" y="102"/>
                  </a:lnTo>
                  <a:lnTo>
                    <a:pt x="63" y="102"/>
                  </a:lnTo>
                  <a:lnTo>
                    <a:pt x="72" y="99"/>
                  </a:lnTo>
                  <a:lnTo>
                    <a:pt x="80" y="93"/>
                  </a:lnTo>
                  <a:lnTo>
                    <a:pt x="89" y="89"/>
                  </a:lnTo>
                  <a:lnTo>
                    <a:pt x="95" y="80"/>
                  </a:lnTo>
                  <a:lnTo>
                    <a:pt x="100"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5" name="Freeform 901"/>
            <p:cNvSpPr>
              <a:spLocks/>
            </p:cNvSpPr>
            <p:nvPr/>
          </p:nvSpPr>
          <p:spPr bwMode="auto">
            <a:xfrm>
              <a:off x="1737" y="2267"/>
              <a:ext cx="110" cy="110"/>
            </a:xfrm>
            <a:custGeom>
              <a:avLst/>
              <a:gdLst>
                <a:gd name="T0" fmla="*/ 120 w 101"/>
                <a:gd name="T1" fmla="*/ 58 h 101"/>
                <a:gd name="T2" fmla="*/ 120 w 101"/>
                <a:gd name="T3" fmla="*/ 58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5 w 101"/>
                <a:gd name="T27" fmla="*/ 10 h 101"/>
                <a:gd name="T28" fmla="*/ 17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7 w 101"/>
                <a:gd name="T47" fmla="*/ 102 h 101"/>
                <a:gd name="T48" fmla="*/ 25 w 101"/>
                <a:gd name="T49" fmla="*/ 110 h 101"/>
                <a:gd name="T50" fmla="*/ 36 w 101"/>
                <a:gd name="T51" fmla="*/ 115 h 101"/>
                <a:gd name="T52" fmla="*/ 49 w 101"/>
                <a:gd name="T53" fmla="*/ 118 h 101"/>
                <a:gd name="T54" fmla="*/ 62 w 101"/>
                <a:gd name="T55" fmla="*/ 120 h 101"/>
                <a:gd name="T56" fmla="*/ 62 w 101"/>
                <a:gd name="T57" fmla="*/ 120 h 101"/>
                <a:gd name="T58" fmla="*/ 71 w 101"/>
                <a:gd name="T59" fmla="*/ 118 h 101"/>
                <a:gd name="T60" fmla="*/ 84 w 101"/>
                <a:gd name="T61" fmla="*/ 115 h 101"/>
                <a:gd name="T62" fmla="*/ 95 w 101"/>
                <a:gd name="T63" fmla="*/ 110 h 101"/>
                <a:gd name="T64" fmla="*/ 102 w 101"/>
                <a:gd name="T65" fmla="*/ 102 h 101"/>
                <a:gd name="T66" fmla="*/ 110 w 101"/>
                <a:gd name="T67" fmla="*/ 95 h 101"/>
                <a:gd name="T68" fmla="*/ 115 w 101"/>
                <a:gd name="T69" fmla="*/ 84 h 101"/>
                <a:gd name="T70" fmla="*/ 120 w 101"/>
                <a:gd name="T71" fmla="*/ 71 h 101"/>
                <a:gd name="T72" fmla="*/ 120 w 101"/>
                <a:gd name="T73" fmla="*/ 58 h 101"/>
                <a:gd name="T74" fmla="*/ 62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49"/>
                  </a:lnTo>
                  <a:lnTo>
                    <a:pt x="2" y="60"/>
                  </a:lnTo>
                  <a:lnTo>
                    <a:pt x="4" y="71"/>
                  </a:lnTo>
                  <a:lnTo>
                    <a:pt x="9" y="80"/>
                  </a:lnTo>
                  <a:lnTo>
                    <a:pt x="15" y="86"/>
                  </a:lnTo>
                  <a:lnTo>
                    <a:pt x="21" y="93"/>
                  </a:lnTo>
                  <a:lnTo>
                    <a:pt x="30" y="97"/>
                  </a:lnTo>
                  <a:lnTo>
                    <a:pt x="41" y="99"/>
                  </a:lnTo>
                  <a:lnTo>
                    <a:pt x="52" y="101"/>
                  </a:lnTo>
                  <a:lnTo>
                    <a:pt x="60" y="99"/>
                  </a:lnTo>
                  <a:lnTo>
                    <a:pt x="71" y="97"/>
                  </a:lnTo>
                  <a:lnTo>
                    <a:pt x="80" y="93"/>
                  </a:lnTo>
                  <a:lnTo>
                    <a:pt x="86" y="86"/>
                  </a:lnTo>
                  <a:lnTo>
                    <a:pt x="93" y="80"/>
                  </a:lnTo>
                  <a:lnTo>
                    <a:pt x="97" y="71"/>
                  </a:lnTo>
                  <a:lnTo>
                    <a:pt x="101" y="60"/>
                  </a:lnTo>
                  <a:lnTo>
                    <a:pt x="101" y="49"/>
                  </a:lnTo>
                  <a:lnTo>
                    <a:pt x="52" y="49"/>
                  </a:lnTo>
                  <a:lnTo>
                    <a:pt x="101" y="49"/>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6" name="Freeform 902"/>
            <p:cNvSpPr>
              <a:spLocks/>
            </p:cNvSpPr>
            <p:nvPr/>
          </p:nvSpPr>
          <p:spPr bwMode="auto">
            <a:xfrm>
              <a:off x="1737" y="2267"/>
              <a:ext cx="110" cy="110"/>
            </a:xfrm>
            <a:custGeom>
              <a:avLst/>
              <a:gdLst>
                <a:gd name="T0" fmla="*/ 120 w 101"/>
                <a:gd name="T1" fmla="*/ 58 h 101"/>
                <a:gd name="T2" fmla="*/ 120 w 101"/>
                <a:gd name="T3" fmla="*/ 58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5 w 101"/>
                <a:gd name="T27" fmla="*/ 10 h 101"/>
                <a:gd name="T28" fmla="*/ 17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7 w 101"/>
                <a:gd name="T47" fmla="*/ 102 h 101"/>
                <a:gd name="T48" fmla="*/ 25 w 101"/>
                <a:gd name="T49" fmla="*/ 110 h 101"/>
                <a:gd name="T50" fmla="*/ 36 w 101"/>
                <a:gd name="T51" fmla="*/ 115 h 101"/>
                <a:gd name="T52" fmla="*/ 49 w 101"/>
                <a:gd name="T53" fmla="*/ 118 h 101"/>
                <a:gd name="T54" fmla="*/ 62 w 101"/>
                <a:gd name="T55" fmla="*/ 120 h 101"/>
                <a:gd name="T56" fmla="*/ 62 w 101"/>
                <a:gd name="T57" fmla="*/ 120 h 101"/>
                <a:gd name="T58" fmla="*/ 71 w 101"/>
                <a:gd name="T59" fmla="*/ 118 h 101"/>
                <a:gd name="T60" fmla="*/ 84 w 101"/>
                <a:gd name="T61" fmla="*/ 115 h 101"/>
                <a:gd name="T62" fmla="*/ 95 w 101"/>
                <a:gd name="T63" fmla="*/ 110 h 101"/>
                <a:gd name="T64" fmla="*/ 102 w 101"/>
                <a:gd name="T65" fmla="*/ 102 h 101"/>
                <a:gd name="T66" fmla="*/ 110 w 101"/>
                <a:gd name="T67" fmla="*/ 95 h 101"/>
                <a:gd name="T68" fmla="*/ 115 w 101"/>
                <a:gd name="T69" fmla="*/ 84 h 101"/>
                <a:gd name="T70" fmla="*/ 120 w 101"/>
                <a:gd name="T71" fmla="*/ 71 h 101"/>
                <a:gd name="T72" fmla="*/ 120 w 101"/>
                <a:gd name="T73" fmla="*/ 58 h 101"/>
                <a:gd name="T74" fmla="*/ 62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49"/>
                  </a:lnTo>
                  <a:lnTo>
                    <a:pt x="2" y="60"/>
                  </a:lnTo>
                  <a:lnTo>
                    <a:pt x="4" y="71"/>
                  </a:lnTo>
                  <a:lnTo>
                    <a:pt x="9" y="80"/>
                  </a:lnTo>
                  <a:lnTo>
                    <a:pt x="15" y="86"/>
                  </a:lnTo>
                  <a:lnTo>
                    <a:pt x="21" y="93"/>
                  </a:lnTo>
                  <a:lnTo>
                    <a:pt x="30" y="97"/>
                  </a:lnTo>
                  <a:lnTo>
                    <a:pt x="41" y="99"/>
                  </a:lnTo>
                  <a:lnTo>
                    <a:pt x="52" y="101"/>
                  </a:lnTo>
                  <a:lnTo>
                    <a:pt x="60" y="99"/>
                  </a:lnTo>
                  <a:lnTo>
                    <a:pt x="71" y="97"/>
                  </a:lnTo>
                  <a:lnTo>
                    <a:pt x="80" y="93"/>
                  </a:lnTo>
                  <a:lnTo>
                    <a:pt x="86" y="86"/>
                  </a:lnTo>
                  <a:lnTo>
                    <a:pt x="93" y="80"/>
                  </a:lnTo>
                  <a:lnTo>
                    <a:pt x="97" y="71"/>
                  </a:lnTo>
                  <a:lnTo>
                    <a:pt x="101" y="60"/>
                  </a:lnTo>
                  <a:lnTo>
                    <a:pt x="101" y="49"/>
                  </a:lnTo>
                  <a:lnTo>
                    <a:pt x="52"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7" name="Freeform 903"/>
            <p:cNvSpPr>
              <a:spLocks/>
            </p:cNvSpPr>
            <p:nvPr/>
          </p:nvSpPr>
          <p:spPr bwMode="auto">
            <a:xfrm>
              <a:off x="961" y="1760"/>
              <a:ext cx="110" cy="110"/>
            </a:xfrm>
            <a:custGeom>
              <a:avLst/>
              <a:gdLst>
                <a:gd name="T0" fmla="*/ 120 w 101"/>
                <a:gd name="T1" fmla="*/ 58 h 101"/>
                <a:gd name="T2" fmla="*/ 120 w 101"/>
                <a:gd name="T3" fmla="*/ 58 h 101"/>
                <a:gd name="T4" fmla="*/ 120 w 101"/>
                <a:gd name="T5" fmla="*/ 46 h 101"/>
                <a:gd name="T6" fmla="*/ 115 w 101"/>
                <a:gd name="T7" fmla="*/ 36 h 101"/>
                <a:gd name="T8" fmla="*/ 110 w 101"/>
                <a:gd name="T9" fmla="*/ 25 h 101"/>
                <a:gd name="T10" fmla="*/ 102 w 101"/>
                <a:gd name="T11" fmla="*/ 17 h 101"/>
                <a:gd name="T12" fmla="*/ 95 w 101"/>
                <a:gd name="T13" fmla="*/ 10 h 101"/>
                <a:gd name="T14" fmla="*/ 84 w 101"/>
                <a:gd name="T15" fmla="*/ 2 h 101"/>
                <a:gd name="T16" fmla="*/ 71 w 101"/>
                <a:gd name="T17" fmla="*/ 0 h 101"/>
                <a:gd name="T18" fmla="*/ 58 w 101"/>
                <a:gd name="T19" fmla="*/ 0 h 101"/>
                <a:gd name="T20" fmla="*/ 58 w 101"/>
                <a:gd name="T21" fmla="*/ 0 h 101"/>
                <a:gd name="T22" fmla="*/ 49 w 101"/>
                <a:gd name="T23" fmla="*/ 0 h 101"/>
                <a:gd name="T24" fmla="*/ 36 w 101"/>
                <a:gd name="T25" fmla="*/ 2 h 101"/>
                <a:gd name="T26" fmla="*/ 25 w 101"/>
                <a:gd name="T27" fmla="*/ 10 h 101"/>
                <a:gd name="T28" fmla="*/ 17 w 101"/>
                <a:gd name="T29" fmla="*/ 17 h 101"/>
                <a:gd name="T30" fmla="*/ 10 w 101"/>
                <a:gd name="T31" fmla="*/ 25 h 101"/>
                <a:gd name="T32" fmla="*/ 4 w 101"/>
                <a:gd name="T33" fmla="*/ 36 h 101"/>
                <a:gd name="T34" fmla="*/ 0 w 101"/>
                <a:gd name="T35" fmla="*/ 46 h 101"/>
                <a:gd name="T36" fmla="*/ 0 w 101"/>
                <a:gd name="T37" fmla="*/ 58 h 101"/>
                <a:gd name="T38" fmla="*/ 0 w 101"/>
                <a:gd name="T39" fmla="*/ 58 h 101"/>
                <a:gd name="T40" fmla="*/ 0 w 101"/>
                <a:gd name="T41" fmla="*/ 71 h 101"/>
                <a:gd name="T42" fmla="*/ 4 w 101"/>
                <a:gd name="T43" fmla="*/ 82 h 101"/>
                <a:gd name="T44" fmla="*/ 10 w 101"/>
                <a:gd name="T45" fmla="*/ 95 h 101"/>
                <a:gd name="T46" fmla="*/ 17 w 101"/>
                <a:gd name="T47" fmla="*/ 102 h 101"/>
                <a:gd name="T48" fmla="*/ 25 w 101"/>
                <a:gd name="T49" fmla="*/ 110 h 101"/>
                <a:gd name="T50" fmla="*/ 36 w 101"/>
                <a:gd name="T51" fmla="*/ 115 h 101"/>
                <a:gd name="T52" fmla="*/ 49 w 101"/>
                <a:gd name="T53" fmla="*/ 120 h 101"/>
                <a:gd name="T54" fmla="*/ 58 w 101"/>
                <a:gd name="T55" fmla="*/ 120 h 101"/>
                <a:gd name="T56" fmla="*/ 58 w 101"/>
                <a:gd name="T57" fmla="*/ 120 h 101"/>
                <a:gd name="T58" fmla="*/ 71 w 101"/>
                <a:gd name="T59" fmla="*/ 120 h 101"/>
                <a:gd name="T60" fmla="*/ 84 w 101"/>
                <a:gd name="T61" fmla="*/ 115 h 101"/>
                <a:gd name="T62" fmla="*/ 95 w 101"/>
                <a:gd name="T63" fmla="*/ 110 h 101"/>
                <a:gd name="T64" fmla="*/ 102 w 101"/>
                <a:gd name="T65" fmla="*/ 102 h 101"/>
                <a:gd name="T66" fmla="*/ 110 w 101"/>
                <a:gd name="T67" fmla="*/ 95 h 101"/>
                <a:gd name="T68" fmla="*/ 115 w 101"/>
                <a:gd name="T69" fmla="*/ 82 h 101"/>
                <a:gd name="T70" fmla="*/ 120 w 101"/>
                <a:gd name="T71" fmla="*/ 71 h 101"/>
                <a:gd name="T72" fmla="*/ 120 w 101"/>
                <a:gd name="T73" fmla="*/ 58 h 101"/>
                <a:gd name="T74" fmla="*/ 58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39"/>
                  </a:lnTo>
                  <a:lnTo>
                    <a:pt x="97" y="30"/>
                  </a:lnTo>
                  <a:lnTo>
                    <a:pt x="93" y="21"/>
                  </a:lnTo>
                  <a:lnTo>
                    <a:pt x="86" y="15"/>
                  </a:lnTo>
                  <a:lnTo>
                    <a:pt x="80" y="8"/>
                  </a:lnTo>
                  <a:lnTo>
                    <a:pt x="71" y="2"/>
                  </a:lnTo>
                  <a:lnTo>
                    <a:pt x="60" y="0"/>
                  </a:lnTo>
                  <a:lnTo>
                    <a:pt x="49" y="0"/>
                  </a:lnTo>
                  <a:lnTo>
                    <a:pt x="41" y="0"/>
                  </a:lnTo>
                  <a:lnTo>
                    <a:pt x="30" y="2"/>
                  </a:lnTo>
                  <a:lnTo>
                    <a:pt x="21" y="8"/>
                  </a:lnTo>
                  <a:lnTo>
                    <a:pt x="15" y="15"/>
                  </a:lnTo>
                  <a:lnTo>
                    <a:pt x="8" y="21"/>
                  </a:lnTo>
                  <a:lnTo>
                    <a:pt x="4" y="30"/>
                  </a:lnTo>
                  <a:lnTo>
                    <a:pt x="0" y="39"/>
                  </a:lnTo>
                  <a:lnTo>
                    <a:pt x="0" y="49"/>
                  </a:lnTo>
                  <a:lnTo>
                    <a:pt x="0" y="60"/>
                  </a:lnTo>
                  <a:lnTo>
                    <a:pt x="4" y="69"/>
                  </a:lnTo>
                  <a:lnTo>
                    <a:pt x="8" y="80"/>
                  </a:lnTo>
                  <a:lnTo>
                    <a:pt x="15" y="86"/>
                  </a:lnTo>
                  <a:lnTo>
                    <a:pt x="21" y="93"/>
                  </a:lnTo>
                  <a:lnTo>
                    <a:pt x="30" y="97"/>
                  </a:lnTo>
                  <a:lnTo>
                    <a:pt x="41" y="101"/>
                  </a:lnTo>
                  <a:lnTo>
                    <a:pt x="49" y="101"/>
                  </a:lnTo>
                  <a:lnTo>
                    <a:pt x="60" y="101"/>
                  </a:lnTo>
                  <a:lnTo>
                    <a:pt x="71" y="97"/>
                  </a:lnTo>
                  <a:lnTo>
                    <a:pt x="80" y="93"/>
                  </a:lnTo>
                  <a:lnTo>
                    <a:pt x="86" y="86"/>
                  </a:lnTo>
                  <a:lnTo>
                    <a:pt x="93" y="80"/>
                  </a:lnTo>
                  <a:lnTo>
                    <a:pt x="97" y="69"/>
                  </a:lnTo>
                  <a:lnTo>
                    <a:pt x="101" y="60"/>
                  </a:lnTo>
                  <a:lnTo>
                    <a:pt x="101" y="49"/>
                  </a:lnTo>
                  <a:lnTo>
                    <a:pt x="49" y="49"/>
                  </a:lnTo>
                  <a:lnTo>
                    <a:pt x="101" y="49"/>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8" name="Freeform 904"/>
            <p:cNvSpPr>
              <a:spLocks/>
            </p:cNvSpPr>
            <p:nvPr/>
          </p:nvSpPr>
          <p:spPr bwMode="auto">
            <a:xfrm>
              <a:off x="961" y="1760"/>
              <a:ext cx="110" cy="110"/>
            </a:xfrm>
            <a:custGeom>
              <a:avLst/>
              <a:gdLst>
                <a:gd name="T0" fmla="*/ 120 w 101"/>
                <a:gd name="T1" fmla="*/ 58 h 101"/>
                <a:gd name="T2" fmla="*/ 120 w 101"/>
                <a:gd name="T3" fmla="*/ 58 h 101"/>
                <a:gd name="T4" fmla="*/ 120 w 101"/>
                <a:gd name="T5" fmla="*/ 46 h 101"/>
                <a:gd name="T6" fmla="*/ 115 w 101"/>
                <a:gd name="T7" fmla="*/ 36 h 101"/>
                <a:gd name="T8" fmla="*/ 110 w 101"/>
                <a:gd name="T9" fmla="*/ 25 h 101"/>
                <a:gd name="T10" fmla="*/ 102 w 101"/>
                <a:gd name="T11" fmla="*/ 17 h 101"/>
                <a:gd name="T12" fmla="*/ 95 w 101"/>
                <a:gd name="T13" fmla="*/ 10 h 101"/>
                <a:gd name="T14" fmla="*/ 84 w 101"/>
                <a:gd name="T15" fmla="*/ 2 h 101"/>
                <a:gd name="T16" fmla="*/ 71 w 101"/>
                <a:gd name="T17" fmla="*/ 0 h 101"/>
                <a:gd name="T18" fmla="*/ 58 w 101"/>
                <a:gd name="T19" fmla="*/ 0 h 101"/>
                <a:gd name="T20" fmla="*/ 58 w 101"/>
                <a:gd name="T21" fmla="*/ 0 h 101"/>
                <a:gd name="T22" fmla="*/ 49 w 101"/>
                <a:gd name="T23" fmla="*/ 0 h 101"/>
                <a:gd name="T24" fmla="*/ 36 w 101"/>
                <a:gd name="T25" fmla="*/ 2 h 101"/>
                <a:gd name="T26" fmla="*/ 25 w 101"/>
                <a:gd name="T27" fmla="*/ 10 h 101"/>
                <a:gd name="T28" fmla="*/ 17 w 101"/>
                <a:gd name="T29" fmla="*/ 17 h 101"/>
                <a:gd name="T30" fmla="*/ 10 w 101"/>
                <a:gd name="T31" fmla="*/ 25 h 101"/>
                <a:gd name="T32" fmla="*/ 4 w 101"/>
                <a:gd name="T33" fmla="*/ 36 h 101"/>
                <a:gd name="T34" fmla="*/ 0 w 101"/>
                <a:gd name="T35" fmla="*/ 46 h 101"/>
                <a:gd name="T36" fmla="*/ 0 w 101"/>
                <a:gd name="T37" fmla="*/ 58 h 101"/>
                <a:gd name="T38" fmla="*/ 0 w 101"/>
                <a:gd name="T39" fmla="*/ 58 h 101"/>
                <a:gd name="T40" fmla="*/ 0 w 101"/>
                <a:gd name="T41" fmla="*/ 71 h 101"/>
                <a:gd name="T42" fmla="*/ 4 w 101"/>
                <a:gd name="T43" fmla="*/ 82 h 101"/>
                <a:gd name="T44" fmla="*/ 10 w 101"/>
                <a:gd name="T45" fmla="*/ 95 h 101"/>
                <a:gd name="T46" fmla="*/ 17 w 101"/>
                <a:gd name="T47" fmla="*/ 102 h 101"/>
                <a:gd name="T48" fmla="*/ 25 w 101"/>
                <a:gd name="T49" fmla="*/ 110 h 101"/>
                <a:gd name="T50" fmla="*/ 36 w 101"/>
                <a:gd name="T51" fmla="*/ 115 h 101"/>
                <a:gd name="T52" fmla="*/ 49 w 101"/>
                <a:gd name="T53" fmla="*/ 120 h 101"/>
                <a:gd name="T54" fmla="*/ 58 w 101"/>
                <a:gd name="T55" fmla="*/ 120 h 101"/>
                <a:gd name="T56" fmla="*/ 58 w 101"/>
                <a:gd name="T57" fmla="*/ 120 h 101"/>
                <a:gd name="T58" fmla="*/ 71 w 101"/>
                <a:gd name="T59" fmla="*/ 120 h 101"/>
                <a:gd name="T60" fmla="*/ 84 w 101"/>
                <a:gd name="T61" fmla="*/ 115 h 101"/>
                <a:gd name="T62" fmla="*/ 95 w 101"/>
                <a:gd name="T63" fmla="*/ 110 h 101"/>
                <a:gd name="T64" fmla="*/ 102 w 101"/>
                <a:gd name="T65" fmla="*/ 102 h 101"/>
                <a:gd name="T66" fmla="*/ 110 w 101"/>
                <a:gd name="T67" fmla="*/ 95 h 101"/>
                <a:gd name="T68" fmla="*/ 115 w 101"/>
                <a:gd name="T69" fmla="*/ 82 h 101"/>
                <a:gd name="T70" fmla="*/ 120 w 101"/>
                <a:gd name="T71" fmla="*/ 71 h 101"/>
                <a:gd name="T72" fmla="*/ 120 w 101"/>
                <a:gd name="T73" fmla="*/ 58 h 101"/>
                <a:gd name="T74" fmla="*/ 58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39"/>
                  </a:lnTo>
                  <a:lnTo>
                    <a:pt x="97" y="30"/>
                  </a:lnTo>
                  <a:lnTo>
                    <a:pt x="93" y="21"/>
                  </a:lnTo>
                  <a:lnTo>
                    <a:pt x="86" y="15"/>
                  </a:lnTo>
                  <a:lnTo>
                    <a:pt x="80" y="8"/>
                  </a:lnTo>
                  <a:lnTo>
                    <a:pt x="71" y="2"/>
                  </a:lnTo>
                  <a:lnTo>
                    <a:pt x="60" y="0"/>
                  </a:lnTo>
                  <a:lnTo>
                    <a:pt x="49" y="0"/>
                  </a:lnTo>
                  <a:lnTo>
                    <a:pt x="41" y="0"/>
                  </a:lnTo>
                  <a:lnTo>
                    <a:pt x="30" y="2"/>
                  </a:lnTo>
                  <a:lnTo>
                    <a:pt x="21" y="8"/>
                  </a:lnTo>
                  <a:lnTo>
                    <a:pt x="15" y="15"/>
                  </a:lnTo>
                  <a:lnTo>
                    <a:pt x="8" y="21"/>
                  </a:lnTo>
                  <a:lnTo>
                    <a:pt x="4" y="30"/>
                  </a:lnTo>
                  <a:lnTo>
                    <a:pt x="0" y="39"/>
                  </a:lnTo>
                  <a:lnTo>
                    <a:pt x="0" y="49"/>
                  </a:lnTo>
                  <a:lnTo>
                    <a:pt x="0" y="60"/>
                  </a:lnTo>
                  <a:lnTo>
                    <a:pt x="4" y="69"/>
                  </a:lnTo>
                  <a:lnTo>
                    <a:pt x="8" y="80"/>
                  </a:lnTo>
                  <a:lnTo>
                    <a:pt x="15" y="86"/>
                  </a:lnTo>
                  <a:lnTo>
                    <a:pt x="21" y="93"/>
                  </a:lnTo>
                  <a:lnTo>
                    <a:pt x="30" y="97"/>
                  </a:lnTo>
                  <a:lnTo>
                    <a:pt x="41" y="101"/>
                  </a:lnTo>
                  <a:lnTo>
                    <a:pt x="49" y="101"/>
                  </a:lnTo>
                  <a:lnTo>
                    <a:pt x="60" y="101"/>
                  </a:lnTo>
                  <a:lnTo>
                    <a:pt x="71" y="97"/>
                  </a:lnTo>
                  <a:lnTo>
                    <a:pt x="80" y="93"/>
                  </a:lnTo>
                  <a:lnTo>
                    <a:pt x="86" y="86"/>
                  </a:lnTo>
                  <a:lnTo>
                    <a:pt x="93" y="80"/>
                  </a:lnTo>
                  <a:lnTo>
                    <a:pt x="97" y="69"/>
                  </a:lnTo>
                  <a:lnTo>
                    <a:pt x="101" y="60"/>
                  </a:lnTo>
                  <a:lnTo>
                    <a:pt x="101" y="49"/>
                  </a:lnTo>
                  <a:lnTo>
                    <a:pt x="49"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9" name="Freeform 905"/>
            <p:cNvSpPr>
              <a:spLocks/>
            </p:cNvSpPr>
            <p:nvPr/>
          </p:nvSpPr>
          <p:spPr bwMode="auto">
            <a:xfrm>
              <a:off x="1145" y="1412"/>
              <a:ext cx="111" cy="111"/>
            </a:xfrm>
            <a:custGeom>
              <a:avLst/>
              <a:gdLst>
                <a:gd name="T0" fmla="*/ 121 w 102"/>
                <a:gd name="T1" fmla="*/ 62 h 102"/>
                <a:gd name="T2" fmla="*/ 121 w 102"/>
                <a:gd name="T3" fmla="*/ 62 h 102"/>
                <a:gd name="T4" fmla="*/ 121 w 102"/>
                <a:gd name="T5" fmla="*/ 49 h 102"/>
                <a:gd name="T6" fmla="*/ 118 w 102"/>
                <a:gd name="T7" fmla="*/ 39 h 102"/>
                <a:gd name="T8" fmla="*/ 110 w 102"/>
                <a:gd name="T9" fmla="*/ 28 h 102"/>
                <a:gd name="T10" fmla="*/ 106 w 102"/>
                <a:gd name="T11" fmla="*/ 19 h 102"/>
                <a:gd name="T12" fmla="*/ 95 w 102"/>
                <a:gd name="T13" fmla="*/ 11 h 102"/>
                <a:gd name="T14" fmla="*/ 84 w 102"/>
                <a:gd name="T15" fmla="*/ 5 h 102"/>
                <a:gd name="T16" fmla="*/ 75 w 102"/>
                <a:gd name="T17" fmla="*/ 3 h 102"/>
                <a:gd name="T18" fmla="*/ 62 w 102"/>
                <a:gd name="T19" fmla="*/ 0 h 102"/>
                <a:gd name="T20" fmla="*/ 62 w 102"/>
                <a:gd name="T21" fmla="*/ 0 h 102"/>
                <a:gd name="T22" fmla="*/ 49 w 102"/>
                <a:gd name="T23" fmla="*/ 3 h 102"/>
                <a:gd name="T24" fmla="*/ 38 w 102"/>
                <a:gd name="T25" fmla="*/ 5 h 102"/>
                <a:gd name="T26" fmla="*/ 28 w 102"/>
                <a:gd name="T27" fmla="*/ 11 h 102"/>
                <a:gd name="T28" fmla="*/ 17 w 102"/>
                <a:gd name="T29" fmla="*/ 19 h 102"/>
                <a:gd name="T30" fmla="*/ 11 w 102"/>
                <a:gd name="T31" fmla="*/ 28 h 102"/>
                <a:gd name="T32" fmla="*/ 4 w 102"/>
                <a:gd name="T33" fmla="*/ 39 h 102"/>
                <a:gd name="T34" fmla="*/ 2 w 102"/>
                <a:gd name="T35" fmla="*/ 49 h 102"/>
                <a:gd name="T36" fmla="*/ 0 w 102"/>
                <a:gd name="T37" fmla="*/ 62 h 102"/>
                <a:gd name="T38" fmla="*/ 0 w 102"/>
                <a:gd name="T39" fmla="*/ 62 h 102"/>
                <a:gd name="T40" fmla="*/ 2 w 102"/>
                <a:gd name="T41" fmla="*/ 75 h 102"/>
                <a:gd name="T42" fmla="*/ 4 w 102"/>
                <a:gd name="T43" fmla="*/ 85 h 102"/>
                <a:gd name="T44" fmla="*/ 11 w 102"/>
                <a:gd name="T45" fmla="*/ 95 h 102"/>
                <a:gd name="T46" fmla="*/ 17 w 102"/>
                <a:gd name="T47" fmla="*/ 106 h 102"/>
                <a:gd name="T48" fmla="*/ 28 w 102"/>
                <a:gd name="T49" fmla="*/ 110 h 102"/>
                <a:gd name="T50" fmla="*/ 38 w 102"/>
                <a:gd name="T51" fmla="*/ 119 h 102"/>
                <a:gd name="T52" fmla="*/ 49 w 102"/>
                <a:gd name="T53" fmla="*/ 121 h 102"/>
                <a:gd name="T54" fmla="*/ 62 w 102"/>
                <a:gd name="T55" fmla="*/ 121 h 102"/>
                <a:gd name="T56" fmla="*/ 62 w 102"/>
                <a:gd name="T57" fmla="*/ 121 h 102"/>
                <a:gd name="T58" fmla="*/ 75 w 102"/>
                <a:gd name="T59" fmla="*/ 121 h 102"/>
                <a:gd name="T60" fmla="*/ 84 w 102"/>
                <a:gd name="T61" fmla="*/ 119 h 102"/>
                <a:gd name="T62" fmla="*/ 95 w 102"/>
                <a:gd name="T63" fmla="*/ 110 h 102"/>
                <a:gd name="T64" fmla="*/ 106 w 102"/>
                <a:gd name="T65" fmla="*/ 106 h 102"/>
                <a:gd name="T66" fmla="*/ 110 w 102"/>
                <a:gd name="T67" fmla="*/ 95 h 102"/>
                <a:gd name="T68" fmla="*/ 118 w 102"/>
                <a:gd name="T69" fmla="*/ 85 h 102"/>
                <a:gd name="T70" fmla="*/ 121 w 102"/>
                <a:gd name="T71" fmla="*/ 75 h 102"/>
                <a:gd name="T72" fmla="*/ 121 w 102"/>
                <a:gd name="T73" fmla="*/ 62 h 102"/>
                <a:gd name="T74" fmla="*/ 62 w 102"/>
                <a:gd name="T75" fmla="*/ 62 h 102"/>
                <a:gd name="T76" fmla="*/ 121 w 102"/>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9" y="33"/>
                  </a:lnTo>
                  <a:lnTo>
                    <a:pt x="93" y="24"/>
                  </a:lnTo>
                  <a:lnTo>
                    <a:pt x="89" y="16"/>
                  </a:lnTo>
                  <a:lnTo>
                    <a:pt x="80" y="9"/>
                  </a:lnTo>
                  <a:lnTo>
                    <a:pt x="71" y="5"/>
                  </a:lnTo>
                  <a:lnTo>
                    <a:pt x="63" y="3"/>
                  </a:lnTo>
                  <a:lnTo>
                    <a:pt x="52" y="0"/>
                  </a:lnTo>
                  <a:lnTo>
                    <a:pt x="41" y="3"/>
                  </a:lnTo>
                  <a:lnTo>
                    <a:pt x="32" y="5"/>
                  </a:lnTo>
                  <a:lnTo>
                    <a:pt x="24" y="9"/>
                  </a:lnTo>
                  <a:lnTo>
                    <a:pt x="15" y="16"/>
                  </a:lnTo>
                  <a:lnTo>
                    <a:pt x="9" y="24"/>
                  </a:lnTo>
                  <a:lnTo>
                    <a:pt x="4" y="33"/>
                  </a:lnTo>
                  <a:lnTo>
                    <a:pt x="2" y="41"/>
                  </a:lnTo>
                  <a:lnTo>
                    <a:pt x="0" y="52"/>
                  </a:lnTo>
                  <a:lnTo>
                    <a:pt x="2" y="63"/>
                  </a:lnTo>
                  <a:lnTo>
                    <a:pt x="4" y="72"/>
                  </a:lnTo>
                  <a:lnTo>
                    <a:pt x="9" y="80"/>
                  </a:lnTo>
                  <a:lnTo>
                    <a:pt x="15" y="89"/>
                  </a:lnTo>
                  <a:lnTo>
                    <a:pt x="24" y="93"/>
                  </a:lnTo>
                  <a:lnTo>
                    <a:pt x="32" y="100"/>
                  </a:lnTo>
                  <a:lnTo>
                    <a:pt x="41" y="102"/>
                  </a:lnTo>
                  <a:lnTo>
                    <a:pt x="52" y="102"/>
                  </a:lnTo>
                  <a:lnTo>
                    <a:pt x="63" y="102"/>
                  </a:lnTo>
                  <a:lnTo>
                    <a:pt x="71" y="100"/>
                  </a:lnTo>
                  <a:lnTo>
                    <a:pt x="80" y="93"/>
                  </a:lnTo>
                  <a:lnTo>
                    <a:pt x="89" y="89"/>
                  </a:lnTo>
                  <a:lnTo>
                    <a:pt x="93" y="80"/>
                  </a:lnTo>
                  <a:lnTo>
                    <a:pt x="99" y="72"/>
                  </a:lnTo>
                  <a:lnTo>
                    <a:pt x="102" y="63"/>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00" name="Freeform 906"/>
            <p:cNvSpPr>
              <a:spLocks/>
            </p:cNvSpPr>
            <p:nvPr/>
          </p:nvSpPr>
          <p:spPr bwMode="auto">
            <a:xfrm>
              <a:off x="1917" y="1313"/>
              <a:ext cx="110" cy="111"/>
            </a:xfrm>
            <a:custGeom>
              <a:avLst/>
              <a:gdLst>
                <a:gd name="T0" fmla="*/ 120 w 101"/>
                <a:gd name="T1" fmla="*/ 59 h 101"/>
                <a:gd name="T2" fmla="*/ 120 w 101"/>
                <a:gd name="T3" fmla="*/ 59 h 101"/>
                <a:gd name="T4" fmla="*/ 120 w 101"/>
                <a:gd name="T5" fmla="*/ 49 h 101"/>
                <a:gd name="T6" fmla="*/ 115 w 101"/>
                <a:gd name="T7" fmla="*/ 36 h 101"/>
                <a:gd name="T8" fmla="*/ 110 w 101"/>
                <a:gd name="T9" fmla="*/ 25 h 101"/>
                <a:gd name="T10" fmla="*/ 102 w 101"/>
                <a:gd name="T11" fmla="*/ 18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5 w 101"/>
                <a:gd name="T27" fmla="*/ 10 h 101"/>
                <a:gd name="T28" fmla="*/ 17 w 101"/>
                <a:gd name="T29" fmla="*/ 18 h 101"/>
                <a:gd name="T30" fmla="*/ 11 w 101"/>
                <a:gd name="T31" fmla="*/ 25 h 101"/>
                <a:gd name="T32" fmla="*/ 4 w 101"/>
                <a:gd name="T33" fmla="*/ 36 h 101"/>
                <a:gd name="T34" fmla="*/ 2 w 101"/>
                <a:gd name="T35" fmla="*/ 49 h 101"/>
                <a:gd name="T36" fmla="*/ 0 w 101"/>
                <a:gd name="T37" fmla="*/ 59 h 101"/>
                <a:gd name="T38" fmla="*/ 0 w 101"/>
                <a:gd name="T39" fmla="*/ 59 h 101"/>
                <a:gd name="T40" fmla="*/ 2 w 101"/>
                <a:gd name="T41" fmla="*/ 73 h 101"/>
                <a:gd name="T42" fmla="*/ 4 w 101"/>
                <a:gd name="T43" fmla="*/ 86 h 101"/>
                <a:gd name="T44" fmla="*/ 11 w 101"/>
                <a:gd name="T45" fmla="*/ 97 h 101"/>
                <a:gd name="T46" fmla="*/ 17 w 101"/>
                <a:gd name="T47" fmla="*/ 104 h 101"/>
                <a:gd name="T48" fmla="*/ 25 w 101"/>
                <a:gd name="T49" fmla="*/ 112 h 101"/>
                <a:gd name="T50" fmla="*/ 36 w 101"/>
                <a:gd name="T51" fmla="*/ 118 h 101"/>
                <a:gd name="T52" fmla="*/ 49 w 101"/>
                <a:gd name="T53" fmla="*/ 120 h 101"/>
                <a:gd name="T54" fmla="*/ 62 w 101"/>
                <a:gd name="T55" fmla="*/ 122 h 101"/>
                <a:gd name="T56" fmla="*/ 62 w 101"/>
                <a:gd name="T57" fmla="*/ 122 h 101"/>
                <a:gd name="T58" fmla="*/ 71 w 101"/>
                <a:gd name="T59" fmla="*/ 120 h 101"/>
                <a:gd name="T60" fmla="*/ 84 w 101"/>
                <a:gd name="T61" fmla="*/ 118 h 101"/>
                <a:gd name="T62" fmla="*/ 95 w 101"/>
                <a:gd name="T63" fmla="*/ 112 h 101"/>
                <a:gd name="T64" fmla="*/ 102 w 101"/>
                <a:gd name="T65" fmla="*/ 104 h 101"/>
                <a:gd name="T66" fmla="*/ 110 w 101"/>
                <a:gd name="T67" fmla="*/ 97 h 101"/>
                <a:gd name="T68" fmla="*/ 115 w 101"/>
                <a:gd name="T69" fmla="*/ 86 h 101"/>
                <a:gd name="T70" fmla="*/ 120 w 101"/>
                <a:gd name="T71" fmla="*/ 73 h 101"/>
                <a:gd name="T72" fmla="*/ 120 w 101"/>
                <a:gd name="T73" fmla="*/ 59 h 101"/>
                <a:gd name="T74" fmla="*/ 62 w 101"/>
                <a:gd name="T75" fmla="*/ 59 h 101"/>
                <a:gd name="T76" fmla="*/ 120 w 101"/>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49"/>
                  </a:lnTo>
                  <a:lnTo>
                    <a:pt x="2" y="60"/>
                  </a:lnTo>
                  <a:lnTo>
                    <a:pt x="4" y="71"/>
                  </a:lnTo>
                  <a:lnTo>
                    <a:pt x="9" y="80"/>
                  </a:lnTo>
                  <a:lnTo>
                    <a:pt x="15" y="86"/>
                  </a:lnTo>
                  <a:lnTo>
                    <a:pt x="21" y="93"/>
                  </a:lnTo>
                  <a:lnTo>
                    <a:pt x="30" y="97"/>
                  </a:lnTo>
                  <a:lnTo>
                    <a:pt x="41" y="99"/>
                  </a:lnTo>
                  <a:lnTo>
                    <a:pt x="52" y="101"/>
                  </a:lnTo>
                  <a:lnTo>
                    <a:pt x="60" y="99"/>
                  </a:lnTo>
                  <a:lnTo>
                    <a:pt x="71" y="97"/>
                  </a:lnTo>
                  <a:lnTo>
                    <a:pt x="80" y="93"/>
                  </a:lnTo>
                  <a:lnTo>
                    <a:pt x="86" y="86"/>
                  </a:lnTo>
                  <a:lnTo>
                    <a:pt x="93" y="80"/>
                  </a:lnTo>
                  <a:lnTo>
                    <a:pt x="97" y="71"/>
                  </a:lnTo>
                  <a:lnTo>
                    <a:pt x="101" y="60"/>
                  </a:lnTo>
                  <a:lnTo>
                    <a:pt x="101" y="49"/>
                  </a:lnTo>
                  <a:lnTo>
                    <a:pt x="52"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01" name="Freeform 907"/>
            <p:cNvSpPr>
              <a:spLocks/>
            </p:cNvSpPr>
            <p:nvPr/>
          </p:nvSpPr>
          <p:spPr bwMode="auto">
            <a:xfrm>
              <a:off x="788" y="2703"/>
              <a:ext cx="112" cy="112"/>
            </a:xfrm>
            <a:custGeom>
              <a:avLst/>
              <a:gdLst>
                <a:gd name="T0" fmla="*/ 123 w 102"/>
                <a:gd name="T1" fmla="*/ 63 h 102"/>
                <a:gd name="T2" fmla="*/ 123 w 102"/>
                <a:gd name="T3" fmla="*/ 63 h 102"/>
                <a:gd name="T4" fmla="*/ 123 w 102"/>
                <a:gd name="T5" fmla="*/ 49 h 102"/>
                <a:gd name="T6" fmla="*/ 117 w 102"/>
                <a:gd name="T7" fmla="*/ 36 h 102"/>
                <a:gd name="T8" fmla="*/ 112 w 102"/>
                <a:gd name="T9" fmla="*/ 26 h 102"/>
                <a:gd name="T10" fmla="*/ 105 w 102"/>
                <a:gd name="T11" fmla="*/ 18 h 102"/>
                <a:gd name="T12" fmla="*/ 97 w 102"/>
                <a:gd name="T13" fmla="*/ 11 h 102"/>
                <a:gd name="T14" fmla="*/ 86 w 102"/>
                <a:gd name="T15" fmla="*/ 4 h 102"/>
                <a:gd name="T16" fmla="*/ 74 w 102"/>
                <a:gd name="T17" fmla="*/ 0 h 102"/>
                <a:gd name="T18" fmla="*/ 60 w 102"/>
                <a:gd name="T19" fmla="*/ 0 h 102"/>
                <a:gd name="T20" fmla="*/ 60 w 102"/>
                <a:gd name="T21" fmla="*/ 0 h 102"/>
                <a:gd name="T22" fmla="*/ 49 w 102"/>
                <a:gd name="T23" fmla="*/ 0 h 102"/>
                <a:gd name="T24" fmla="*/ 36 w 102"/>
                <a:gd name="T25" fmla="*/ 4 h 102"/>
                <a:gd name="T26" fmla="*/ 26 w 102"/>
                <a:gd name="T27" fmla="*/ 11 h 102"/>
                <a:gd name="T28" fmla="*/ 18 w 102"/>
                <a:gd name="T29" fmla="*/ 18 h 102"/>
                <a:gd name="T30" fmla="*/ 11 w 102"/>
                <a:gd name="T31" fmla="*/ 26 h 102"/>
                <a:gd name="T32" fmla="*/ 5 w 102"/>
                <a:gd name="T33" fmla="*/ 36 h 102"/>
                <a:gd name="T34" fmla="*/ 0 w 102"/>
                <a:gd name="T35" fmla="*/ 49 h 102"/>
                <a:gd name="T36" fmla="*/ 0 w 102"/>
                <a:gd name="T37" fmla="*/ 63 h 102"/>
                <a:gd name="T38" fmla="*/ 0 w 102"/>
                <a:gd name="T39" fmla="*/ 63 h 102"/>
                <a:gd name="T40" fmla="*/ 0 w 102"/>
                <a:gd name="T41" fmla="*/ 74 h 102"/>
                <a:gd name="T42" fmla="*/ 5 w 102"/>
                <a:gd name="T43" fmla="*/ 86 h 102"/>
                <a:gd name="T44" fmla="*/ 11 w 102"/>
                <a:gd name="T45" fmla="*/ 97 h 102"/>
                <a:gd name="T46" fmla="*/ 18 w 102"/>
                <a:gd name="T47" fmla="*/ 103 h 102"/>
                <a:gd name="T48" fmla="*/ 26 w 102"/>
                <a:gd name="T49" fmla="*/ 112 h 102"/>
                <a:gd name="T50" fmla="*/ 36 w 102"/>
                <a:gd name="T51" fmla="*/ 117 h 102"/>
                <a:gd name="T52" fmla="*/ 49 w 102"/>
                <a:gd name="T53" fmla="*/ 123 h 102"/>
                <a:gd name="T54" fmla="*/ 60 w 102"/>
                <a:gd name="T55" fmla="*/ 123 h 102"/>
                <a:gd name="T56" fmla="*/ 60 w 102"/>
                <a:gd name="T57" fmla="*/ 123 h 102"/>
                <a:gd name="T58" fmla="*/ 74 w 102"/>
                <a:gd name="T59" fmla="*/ 123 h 102"/>
                <a:gd name="T60" fmla="*/ 86 w 102"/>
                <a:gd name="T61" fmla="*/ 117 h 102"/>
                <a:gd name="T62" fmla="*/ 97 w 102"/>
                <a:gd name="T63" fmla="*/ 112 h 102"/>
                <a:gd name="T64" fmla="*/ 105 w 102"/>
                <a:gd name="T65" fmla="*/ 103 h 102"/>
                <a:gd name="T66" fmla="*/ 112 w 102"/>
                <a:gd name="T67" fmla="*/ 97 h 102"/>
                <a:gd name="T68" fmla="*/ 117 w 102"/>
                <a:gd name="T69" fmla="*/ 86 h 102"/>
                <a:gd name="T70" fmla="*/ 123 w 102"/>
                <a:gd name="T71" fmla="*/ 74 h 102"/>
                <a:gd name="T72" fmla="*/ 123 w 102"/>
                <a:gd name="T73" fmla="*/ 63 h 102"/>
                <a:gd name="T74" fmla="*/ 60 w 102"/>
                <a:gd name="T75" fmla="*/ 63 h 102"/>
                <a:gd name="T76" fmla="*/ 123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7" y="30"/>
                  </a:lnTo>
                  <a:lnTo>
                    <a:pt x="93" y="22"/>
                  </a:lnTo>
                  <a:lnTo>
                    <a:pt x="87" y="15"/>
                  </a:lnTo>
                  <a:lnTo>
                    <a:pt x="80" y="9"/>
                  </a:lnTo>
                  <a:lnTo>
                    <a:pt x="71" y="4"/>
                  </a:lnTo>
                  <a:lnTo>
                    <a:pt x="61" y="0"/>
                  </a:lnTo>
                  <a:lnTo>
                    <a:pt x="50" y="0"/>
                  </a:lnTo>
                  <a:lnTo>
                    <a:pt x="41" y="0"/>
                  </a:lnTo>
                  <a:lnTo>
                    <a:pt x="30" y="4"/>
                  </a:lnTo>
                  <a:lnTo>
                    <a:pt x="22" y="9"/>
                  </a:lnTo>
                  <a:lnTo>
                    <a:pt x="15" y="15"/>
                  </a:lnTo>
                  <a:lnTo>
                    <a:pt x="9" y="22"/>
                  </a:lnTo>
                  <a:lnTo>
                    <a:pt x="5" y="30"/>
                  </a:lnTo>
                  <a:lnTo>
                    <a:pt x="0" y="41"/>
                  </a:lnTo>
                  <a:lnTo>
                    <a:pt x="0" y="52"/>
                  </a:lnTo>
                  <a:lnTo>
                    <a:pt x="0" y="61"/>
                  </a:lnTo>
                  <a:lnTo>
                    <a:pt x="5" y="71"/>
                  </a:lnTo>
                  <a:lnTo>
                    <a:pt x="9" y="80"/>
                  </a:lnTo>
                  <a:lnTo>
                    <a:pt x="15" y="86"/>
                  </a:lnTo>
                  <a:lnTo>
                    <a:pt x="22" y="93"/>
                  </a:lnTo>
                  <a:lnTo>
                    <a:pt x="30" y="97"/>
                  </a:lnTo>
                  <a:lnTo>
                    <a:pt x="41" y="102"/>
                  </a:lnTo>
                  <a:lnTo>
                    <a:pt x="50" y="102"/>
                  </a:lnTo>
                  <a:lnTo>
                    <a:pt x="61" y="102"/>
                  </a:lnTo>
                  <a:lnTo>
                    <a:pt x="71" y="97"/>
                  </a:lnTo>
                  <a:lnTo>
                    <a:pt x="80" y="93"/>
                  </a:lnTo>
                  <a:lnTo>
                    <a:pt x="87" y="86"/>
                  </a:lnTo>
                  <a:lnTo>
                    <a:pt x="93" y="80"/>
                  </a:lnTo>
                  <a:lnTo>
                    <a:pt x="97" y="71"/>
                  </a:lnTo>
                  <a:lnTo>
                    <a:pt x="102" y="61"/>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02" name="Freeform 908"/>
            <p:cNvSpPr>
              <a:spLocks/>
            </p:cNvSpPr>
            <p:nvPr/>
          </p:nvSpPr>
          <p:spPr bwMode="auto">
            <a:xfrm>
              <a:off x="1678" y="2887"/>
              <a:ext cx="110" cy="111"/>
            </a:xfrm>
            <a:custGeom>
              <a:avLst/>
              <a:gdLst>
                <a:gd name="T0" fmla="*/ 120 w 101"/>
                <a:gd name="T1" fmla="*/ 59 h 102"/>
                <a:gd name="T2" fmla="*/ 120 w 101"/>
                <a:gd name="T3" fmla="*/ 59 h 102"/>
                <a:gd name="T4" fmla="*/ 120 w 101"/>
                <a:gd name="T5" fmla="*/ 46 h 102"/>
                <a:gd name="T6" fmla="*/ 115 w 101"/>
                <a:gd name="T7" fmla="*/ 37 h 102"/>
                <a:gd name="T8" fmla="*/ 110 w 101"/>
                <a:gd name="T9" fmla="*/ 26 h 102"/>
                <a:gd name="T10" fmla="*/ 102 w 101"/>
                <a:gd name="T11" fmla="*/ 15 h 102"/>
                <a:gd name="T12" fmla="*/ 95 w 101"/>
                <a:gd name="T13" fmla="*/ 11 h 102"/>
                <a:gd name="T14" fmla="*/ 84 w 101"/>
                <a:gd name="T15" fmla="*/ 3 h 102"/>
                <a:gd name="T16" fmla="*/ 71 w 101"/>
                <a:gd name="T17" fmla="*/ 0 h 102"/>
                <a:gd name="T18" fmla="*/ 59 w 101"/>
                <a:gd name="T19" fmla="*/ 0 h 102"/>
                <a:gd name="T20" fmla="*/ 59 w 101"/>
                <a:gd name="T21" fmla="*/ 0 h 102"/>
                <a:gd name="T22" fmla="*/ 49 w 101"/>
                <a:gd name="T23" fmla="*/ 0 h 102"/>
                <a:gd name="T24" fmla="*/ 36 w 101"/>
                <a:gd name="T25" fmla="*/ 3 h 102"/>
                <a:gd name="T26" fmla="*/ 25 w 101"/>
                <a:gd name="T27" fmla="*/ 11 h 102"/>
                <a:gd name="T28" fmla="*/ 17 w 101"/>
                <a:gd name="T29" fmla="*/ 15 h 102"/>
                <a:gd name="T30" fmla="*/ 11 w 101"/>
                <a:gd name="T31" fmla="*/ 26 h 102"/>
                <a:gd name="T32" fmla="*/ 4 w 101"/>
                <a:gd name="T33" fmla="*/ 37 h 102"/>
                <a:gd name="T34" fmla="*/ 0 w 101"/>
                <a:gd name="T35" fmla="*/ 46 h 102"/>
                <a:gd name="T36" fmla="*/ 0 w 101"/>
                <a:gd name="T37" fmla="*/ 59 h 102"/>
                <a:gd name="T38" fmla="*/ 0 w 101"/>
                <a:gd name="T39" fmla="*/ 59 h 102"/>
                <a:gd name="T40" fmla="*/ 0 w 101"/>
                <a:gd name="T41" fmla="*/ 72 h 102"/>
                <a:gd name="T42" fmla="*/ 4 w 101"/>
                <a:gd name="T43" fmla="*/ 83 h 102"/>
                <a:gd name="T44" fmla="*/ 11 w 101"/>
                <a:gd name="T45" fmla="*/ 92 h 102"/>
                <a:gd name="T46" fmla="*/ 17 w 101"/>
                <a:gd name="T47" fmla="*/ 103 h 102"/>
                <a:gd name="T48" fmla="*/ 25 w 101"/>
                <a:gd name="T49" fmla="*/ 110 h 102"/>
                <a:gd name="T50" fmla="*/ 36 w 101"/>
                <a:gd name="T51" fmla="*/ 116 h 102"/>
                <a:gd name="T52" fmla="*/ 49 w 101"/>
                <a:gd name="T53" fmla="*/ 119 h 102"/>
                <a:gd name="T54" fmla="*/ 59 w 101"/>
                <a:gd name="T55" fmla="*/ 121 h 102"/>
                <a:gd name="T56" fmla="*/ 59 w 101"/>
                <a:gd name="T57" fmla="*/ 121 h 102"/>
                <a:gd name="T58" fmla="*/ 71 w 101"/>
                <a:gd name="T59" fmla="*/ 119 h 102"/>
                <a:gd name="T60" fmla="*/ 84 w 101"/>
                <a:gd name="T61" fmla="*/ 116 h 102"/>
                <a:gd name="T62" fmla="*/ 95 w 101"/>
                <a:gd name="T63" fmla="*/ 110 h 102"/>
                <a:gd name="T64" fmla="*/ 102 w 101"/>
                <a:gd name="T65" fmla="*/ 103 h 102"/>
                <a:gd name="T66" fmla="*/ 110 w 101"/>
                <a:gd name="T67" fmla="*/ 92 h 102"/>
                <a:gd name="T68" fmla="*/ 115 w 101"/>
                <a:gd name="T69" fmla="*/ 83 h 102"/>
                <a:gd name="T70" fmla="*/ 120 w 101"/>
                <a:gd name="T71" fmla="*/ 72 h 102"/>
                <a:gd name="T72" fmla="*/ 120 w 101"/>
                <a:gd name="T73" fmla="*/ 59 h 102"/>
                <a:gd name="T74" fmla="*/ 59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39"/>
                  </a:lnTo>
                  <a:lnTo>
                    <a:pt x="97" y="31"/>
                  </a:lnTo>
                  <a:lnTo>
                    <a:pt x="93" y="22"/>
                  </a:lnTo>
                  <a:lnTo>
                    <a:pt x="86" y="13"/>
                  </a:lnTo>
                  <a:lnTo>
                    <a:pt x="80" y="9"/>
                  </a:lnTo>
                  <a:lnTo>
                    <a:pt x="71" y="3"/>
                  </a:lnTo>
                  <a:lnTo>
                    <a:pt x="60" y="0"/>
                  </a:lnTo>
                  <a:lnTo>
                    <a:pt x="50" y="0"/>
                  </a:lnTo>
                  <a:lnTo>
                    <a:pt x="41" y="0"/>
                  </a:lnTo>
                  <a:lnTo>
                    <a:pt x="30" y="3"/>
                  </a:lnTo>
                  <a:lnTo>
                    <a:pt x="21" y="9"/>
                  </a:lnTo>
                  <a:lnTo>
                    <a:pt x="15" y="13"/>
                  </a:lnTo>
                  <a:lnTo>
                    <a:pt x="9" y="22"/>
                  </a:lnTo>
                  <a:lnTo>
                    <a:pt x="4" y="31"/>
                  </a:lnTo>
                  <a:lnTo>
                    <a:pt x="0" y="39"/>
                  </a:lnTo>
                  <a:lnTo>
                    <a:pt x="0" y="50"/>
                  </a:lnTo>
                  <a:lnTo>
                    <a:pt x="0" y="61"/>
                  </a:lnTo>
                  <a:lnTo>
                    <a:pt x="4" y="70"/>
                  </a:lnTo>
                  <a:lnTo>
                    <a:pt x="9" y="78"/>
                  </a:lnTo>
                  <a:lnTo>
                    <a:pt x="15" y="87"/>
                  </a:lnTo>
                  <a:lnTo>
                    <a:pt x="21" y="93"/>
                  </a:lnTo>
                  <a:lnTo>
                    <a:pt x="30" y="98"/>
                  </a:lnTo>
                  <a:lnTo>
                    <a:pt x="41" y="100"/>
                  </a:lnTo>
                  <a:lnTo>
                    <a:pt x="50" y="102"/>
                  </a:lnTo>
                  <a:lnTo>
                    <a:pt x="60" y="100"/>
                  </a:lnTo>
                  <a:lnTo>
                    <a:pt x="71" y="98"/>
                  </a:lnTo>
                  <a:lnTo>
                    <a:pt x="80" y="93"/>
                  </a:lnTo>
                  <a:lnTo>
                    <a:pt x="86" y="87"/>
                  </a:lnTo>
                  <a:lnTo>
                    <a:pt x="93" y="78"/>
                  </a:lnTo>
                  <a:lnTo>
                    <a:pt x="97" y="70"/>
                  </a:lnTo>
                  <a:lnTo>
                    <a:pt x="101" y="61"/>
                  </a:lnTo>
                  <a:lnTo>
                    <a:pt x="101" y="50"/>
                  </a:lnTo>
                  <a:lnTo>
                    <a:pt x="50" y="50"/>
                  </a:lnTo>
                  <a:lnTo>
                    <a:pt x="101"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03" name="Freeform 909"/>
            <p:cNvSpPr>
              <a:spLocks/>
            </p:cNvSpPr>
            <p:nvPr/>
          </p:nvSpPr>
          <p:spPr bwMode="auto">
            <a:xfrm>
              <a:off x="900" y="2017"/>
              <a:ext cx="112" cy="110"/>
            </a:xfrm>
            <a:custGeom>
              <a:avLst/>
              <a:gdLst>
                <a:gd name="T0" fmla="*/ 122 w 103"/>
                <a:gd name="T1" fmla="*/ 62 h 101"/>
                <a:gd name="T2" fmla="*/ 122 w 103"/>
                <a:gd name="T3" fmla="*/ 62 h 101"/>
                <a:gd name="T4" fmla="*/ 120 w 103"/>
                <a:gd name="T5" fmla="*/ 49 h 101"/>
                <a:gd name="T6" fmla="*/ 117 w 103"/>
                <a:gd name="T7" fmla="*/ 36 h 101"/>
                <a:gd name="T8" fmla="*/ 112 w 103"/>
                <a:gd name="T9" fmla="*/ 26 h 101"/>
                <a:gd name="T10" fmla="*/ 104 w 103"/>
                <a:gd name="T11" fmla="*/ 17 h 101"/>
                <a:gd name="T12" fmla="*/ 94 w 103"/>
                <a:gd name="T13" fmla="*/ 11 h 101"/>
                <a:gd name="T14" fmla="*/ 84 w 103"/>
                <a:gd name="T15" fmla="*/ 4 h 101"/>
                <a:gd name="T16" fmla="*/ 73 w 103"/>
                <a:gd name="T17" fmla="*/ 0 h 101"/>
                <a:gd name="T18" fmla="*/ 60 w 103"/>
                <a:gd name="T19" fmla="*/ 0 h 101"/>
                <a:gd name="T20" fmla="*/ 60 w 103"/>
                <a:gd name="T21" fmla="*/ 0 h 101"/>
                <a:gd name="T22" fmla="*/ 49 w 103"/>
                <a:gd name="T23" fmla="*/ 0 h 101"/>
                <a:gd name="T24" fmla="*/ 38 w 103"/>
                <a:gd name="T25" fmla="*/ 4 h 101"/>
                <a:gd name="T26" fmla="*/ 27 w 103"/>
                <a:gd name="T27" fmla="*/ 11 h 101"/>
                <a:gd name="T28" fmla="*/ 17 w 103"/>
                <a:gd name="T29" fmla="*/ 17 h 101"/>
                <a:gd name="T30" fmla="*/ 10 w 103"/>
                <a:gd name="T31" fmla="*/ 26 h 101"/>
                <a:gd name="T32" fmla="*/ 4 w 103"/>
                <a:gd name="T33" fmla="*/ 36 h 101"/>
                <a:gd name="T34" fmla="*/ 2 w 103"/>
                <a:gd name="T35" fmla="*/ 49 h 101"/>
                <a:gd name="T36" fmla="*/ 0 w 103"/>
                <a:gd name="T37" fmla="*/ 62 h 101"/>
                <a:gd name="T38" fmla="*/ 0 w 103"/>
                <a:gd name="T39" fmla="*/ 62 h 101"/>
                <a:gd name="T40" fmla="*/ 2 w 103"/>
                <a:gd name="T41" fmla="*/ 71 h 101"/>
                <a:gd name="T42" fmla="*/ 4 w 103"/>
                <a:gd name="T43" fmla="*/ 84 h 101"/>
                <a:gd name="T44" fmla="*/ 10 w 103"/>
                <a:gd name="T45" fmla="*/ 95 h 101"/>
                <a:gd name="T46" fmla="*/ 17 w 103"/>
                <a:gd name="T47" fmla="*/ 102 h 101"/>
                <a:gd name="T48" fmla="*/ 27 w 103"/>
                <a:gd name="T49" fmla="*/ 110 h 101"/>
                <a:gd name="T50" fmla="*/ 38 w 103"/>
                <a:gd name="T51" fmla="*/ 115 h 101"/>
                <a:gd name="T52" fmla="*/ 49 w 103"/>
                <a:gd name="T53" fmla="*/ 120 h 101"/>
                <a:gd name="T54" fmla="*/ 60 w 103"/>
                <a:gd name="T55" fmla="*/ 120 h 101"/>
                <a:gd name="T56" fmla="*/ 60 w 103"/>
                <a:gd name="T57" fmla="*/ 120 h 101"/>
                <a:gd name="T58" fmla="*/ 73 w 103"/>
                <a:gd name="T59" fmla="*/ 120 h 101"/>
                <a:gd name="T60" fmla="*/ 84 w 103"/>
                <a:gd name="T61" fmla="*/ 115 h 101"/>
                <a:gd name="T62" fmla="*/ 94 w 103"/>
                <a:gd name="T63" fmla="*/ 110 h 101"/>
                <a:gd name="T64" fmla="*/ 104 w 103"/>
                <a:gd name="T65" fmla="*/ 102 h 101"/>
                <a:gd name="T66" fmla="*/ 112 w 103"/>
                <a:gd name="T67" fmla="*/ 95 h 101"/>
                <a:gd name="T68" fmla="*/ 117 w 103"/>
                <a:gd name="T69" fmla="*/ 84 h 101"/>
                <a:gd name="T70" fmla="*/ 120 w 103"/>
                <a:gd name="T71" fmla="*/ 71 h 101"/>
                <a:gd name="T72" fmla="*/ 122 w 103"/>
                <a:gd name="T73" fmla="*/ 62 h 101"/>
                <a:gd name="T74" fmla="*/ 60 w 103"/>
                <a:gd name="T75" fmla="*/ 62 h 101"/>
                <a:gd name="T76" fmla="*/ 122 w 103"/>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1">
                  <a:moveTo>
                    <a:pt x="103" y="52"/>
                  </a:moveTo>
                  <a:lnTo>
                    <a:pt x="103" y="52"/>
                  </a:lnTo>
                  <a:lnTo>
                    <a:pt x="101" y="41"/>
                  </a:lnTo>
                  <a:lnTo>
                    <a:pt x="99" y="30"/>
                  </a:lnTo>
                  <a:lnTo>
                    <a:pt x="95" y="22"/>
                  </a:lnTo>
                  <a:lnTo>
                    <a:pt x="88" y="15"/>
                  </a:lnTo>
                  <a:lnTo>
                    <a:pt x="79" y="9"/>
                  </a:lnTo>
                  <a:lnTo>
                    <a:pt x="71" y="4"/>
                  </a:lnTo>
                  <a:lnTo>
                    <a:pt x="62" y="0"/>
                  </a:lnTo>
                  <a:lnTo>
                    <a:pt x="51" y="0"/>
                  </a:lnTo>
                  <a:lnTo>
                    <a:pt x="41" y="0"/>
                  </a:lnTo>
                  <a:lnTo>
                    <a:pt x="32" y="4"/>
                  </a:lnTo>
                  <a:lnTo>
                    <a:pt x="23" y="9"/>
                  </a:lnTo>
                  <a:lnTo>
                    <a:pt x="15" y="15"/>
                  </a:lnTo>
                  <a:lnTo>
                    <a:pt x="8" y="22"/>
                  </a:lnTo>
                  <a:lnTo>
                    <a:pt x="4" y="30"/>
                  </a:lnTo>
                  <a:lnTo>
                    <a:pt x="2" y="41"/>
                  </a:lnTo>
                  <a:lnTo>
                    <a:pt x="0" y="52"/>
                  </a:lnTo>
                  <a:lnTo>
                    <a:pt x="2" y="60"/>
                  </a:lnTo>
                  <a:lnTo>
                    <a:pt x="4" y="71"/>
                  </a:lnTo>
                  <a:lnTo>
                    <a:pt x="8" y="80"/>
                  </a:lnTo>
                  <a:lnTo>
                    <a:pt x="15" y="86"/>
                  </a:lnTo>
                  <a:lnTo>
                    <a:pt x="23" y="93"/>
                  </a:lnTo>
                  <a:lnTo>
                    <a:pt x="32" y="97"/>
                  </a:lnTo>
                  <a:lnTo>
                    <a:pt x="41" y="101"/>
                  </a:lnTo>
                  <a:lnTo>
                    <a:pt x="51" y="101"/>
                  </a:lnTo>
                  <a:lnTo>
                    <a:pt x="62" y="101"/>
                  </a:lnTo>
                  <a:lnTo>
                    <a:pt x="71" y="97"/>
                  </a:lnTo>
                  <a:lnTo>
                    <a:pt x="79" y="93"/>
                  </a:lnTo>
                  <a:lnTo>
                    <a:pt x="88" y="86"/>
                  </a:lnTo>
                  <a:lnTo>
                    <a:pt x="95" y="80"/>
                  </a:lnTo>
                  <a:lnTo>
                    <a:pt x="99" y="71"/>
                  </a:lnTo>
                  <a:lnTo>
                    <a:pt x="101" y="60"/>
                  </a:lnTo>
                  <a:lnTo>
                    <a:pt x="103" y="52"/>
                  </a:lnTo>
                  <a:lnTo>
                    <a:pt x="51"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3304" name="Picture 910" descr="Complexity_Graphic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580"/>
              <a:ext cx="4098" cy="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351" name="Group 911"/>
          <p:cNvGrpSpPr>
            <a:grpSpLocks/>
          </p:cNvGrpSpPr>
          <p:nvPr/>
        </p:nvGrpSpPr>
        <p:grpSpPr bwMode="auto">
          <a:xfrm>
            <a:off x="1979613" y="1303338"/>
            <a:ext cx="2971800" cy="3408362"/>
            <a:chOff x="713" y="827"/>
            <a:chExt cx="1872" cy="2147"/>
          </a:xfrm>
        </p:grpSpPr>
        <p:sp>
          <p:nvSpPr>
            <p:cNvPr id="32785" name="Freeform 912"/>
            <p:cNvSpPr>
              <a:spLocks/>
            </p:cNvSpPr>
            <p:nvPr/>
          </p:nvSpPr>
          <p:spPr bwMode="auto">
            <a:xfrm>
              <a:off x="788" y="2703"/>
              <a:ext cx="112" cy="112"/>
            </a:xfrm>
            <a:custGeom>
              <a:avLst/>
              <a:gdLst>
                <a:gd name="T0" fmla="*/ 123 w 102"/>
                <a:gd name="T1" fmla="*/ 63 h 102"/>
                <a:gd name="T2" fmla="*/ 123 w 102"/>
                <a:gd name="T3" fmla="*/ 63 h 102"/>
                <a:gd name="T4" fmla="*/ 123 w 102"/>
                <a:gd name="T5" fmla="*/ 49 h 102"/>
                <a:gd name="T6" fmla="*/ 117 w 102"/>
                <a:gd name="T7" fmla="*/ 36 h 102"/>
                <a:gd name="T8" fmla="*/ 112 w 102"/>
                <a:gd name="T9" fmla="*/ 26 h 102"/>
                <a:gd name="T10" fmla="*/ 105 w 102"/>
                <a:gd name="T11" fmla="*/ 18 h 102"/>
                <a:gd name="T12" fmla="*/ 97 w 102"/>
                <a:gd name="T13" fmla="*/ 11 h 102"/>
                <a:gd name="T14" fmla="*/ 86 w 102"/>
                <a:gd name="T15" fmla="*/ 4 h 102"/>
                <a:gd name="T16" fmla="*/ 74 w 102"/>
                <a:gd name="T17" fmla="*/ 0 h 102"/>
                <a:gd name="T18" fmla="*/ 60 w 102"/>
                <a:gd name="T19" fmla="*/ 0 h 102"/>
                <a:gd name="T20" fmla="*/ 60 w 102"/>
                <a:gd name="T21" fmla="*/ 0 h 102"/>
                <a:gd name="T22" fmla="*/ 49 w 102"/>
                <a:gd name="T23" fmla="*/ 0 h 102"/>
                <a:gd name="T24" fmla="*/ 36 w 102"/>
                <a:gd name="T25" fmla="*/ 4 h 102"/>
                <a:gd name="T26" fmla="*/ 26 w 102"/>
                <a:gd name="T27" fmla="*/ 11 h 102"/>
                <a:gd name="T28" fmla="*/ 18 w 102"/>
                <a:gd name="T29" fmla="*/ 18 h 102"/>
                <a:gd name="T30" fmla="*/ 11 w 102"/>
                <a:gd name="T31" fmla="*/ 26 h 102"/>
                <a:gd name="T32" fmla="*/ 5 w 102"/>
                <a:gd name="T33" fmla="*/ 36 h 102"/>
                <a:gd name="T34" fmla="*/ 0 w 102"/>
                <a:gd name="T35" fmla="*/ 49 h 102"/>
                <a:gd name="T36" fmla="*/ 0 w 102"/>
                <a:gd name="T37" fmla="*/ 63 h 102"/>
                <a:gd name="T38" fmla="*/ 0 w 102"/>
                <a:gd name="T39" fmla="*/ 63 h 102"/>
                <a:gd name="T40" fmla="*/ 0 w 102"/>
                <a:gd name="T41" fmla="*/ 74 h 102"/>
                <a:gd name="T42" fmla="*/ 5 w 102"/>
                <a:gd name="T43" fmla="*/ 86 h 102"/>
                <a:gd name="T44" fmla="*/ 11 w 102"/>
                <a:gd name="T45" fmla="*/ 97 h 102"/>
                <a:gd name="T46" fmla="*/ 18 w 102"/>
                <a:gd name="T47" fmla="*/ 103 h 102"/>
                <a:gd name="T48" fmla="*/ 26 w 102"/>
                <a:gd name="T49" fmla="*/ 112 h 102"/>
                <a:gd name="T50" fmla="*/ 36 w 102"/>
                <a:gd name="T51" fmla="*/ 117 h 102"/>
                <a:gd name="T52" fmla="*/ 49 w 102"/>
                <a:gd name="T53" fmla="*/ 123 h 102"/>
                <a:gd name="T54" fmla="*/ 60 w 102"/>
                <a:gd name="T55" fmla="*/ 123 h 102"/>
                <a:gd name="T56" fmla="*/ 60 w 102"/>
                <a:gd name="T57" fmla="*/ 123 h 102"/>
                <a:gd name="T58" fmla="*/ 74 w 102"/>
                <a:gd name="T59" fmla="*/ 123 h 102"/>
                <a:gd name="T60" fmla="*/ 86 w 102"/>
                <a:gd name="T61" fmla="*/ 117 h 102"/>
                <a:gd name="T62" fmla="*/ 97 w 102"/>
                <a:gd name="T63" fmla="*/ 112 h 102"/>
                <a:gd name="T64" fmla="*/ 105 w 102"/>
                <a:gd name="T65" fmla="*/ 103 h 102"/>
                <a:gd name="T66" fmla="*/ 112 w 102"/>
                <a:gd name="T67" fmla="*/ 97 h 102"/>
                <a:gd name="T68" fmla="*/ 117 w 102"/>
                <a:gd name="T69" fmla="*/ 86 h 102"/>
                <a:gd name="T70" fmla="*/ 123 w 102"/>
                <a:gd name="T71" fmla="*/ 74 h 102"/>
                <a:gd name="T72" fmla="*/ 123 w 102"/>
                <a:gd name="T73" fmla="*/ 63 h 102"/>
                <a:gd name="T74" fmla="*/ 60 w 102"/>
                <a:gd name="T75" fmla="*/ 63 h 102"/>
                <a:gd name="T76" fmla="*/ 123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7" y="30"/>
                  </a:lnTo>
                  <a:lnTo>
                    <a:pt x="93" y="22"/>
                  </a:lnTo>
                  <a:lnTo>
                    <a:pt x="87" y="15"/>
                  </a:lnTo>
                  <a:lnTo>
                    <a:pt x="80" y="9"/>
                  </a:lnTo>
                  <a:lnTo>
                    <a:pt x="71" y="4"/>
                  </a:lnTo>
                  <a:lnTo>
                    <a:pt x="61" y="0"/>
                  </a:lnTo>
                  <a:lnTo>
                    <a:pt x="50" y="0"/>
                  </a:lnTo>
                  <a:lnTo>
                    <a:pt x="41" y="0"/>
                  </a:lnTo>
                  <a:lnTo>
                    <a:pt x="30" y="4"/>
                  </a:lnTo>
                  <a:lnTo>
                    <a:pt x="22" y="9"/>
                  </a:lnTo>
                  <a:lnTo>
                    <a:pt x="15" y="15"/>
                  </a:lnTo>
                  <a:lnTo>
                    <a:pt x="9" y="22"/>
                  </a:lnTo>
                  <a:lnTo>
                    <a:pt x="5" y="30"/>
                  </a:lnTo>
                  <a:lnTo>
                    <a:pt x="0" y="41"/>
                  </a:lnTo>
                  <a:lnTo>
                    <a:pt x="0" y="52"/>
                  </a:lnTo>
                  <a:lnTo>
                    <a:pt x="0" y="61"/>
                  </a:lnTo>
                  <a:lnTo>
                    <a:pt x="5" y="71"/>
                  </a:lnTo>
                  <a:lnTo>
                    <a:pt x="9" y="80"/>
                  </a:lnTo>
                  <a:lnTo>
                    <a:pt x="15" y="86"/>
                  </a:lnTo>
                  <a:lnTo>
                    <a:pt x="22" y="93"/>
                  </a:lnTo>
                  <a:lnTo>
                    <a:pt x="30" y="97"/>
                  </a:lnTo>
                  <a:lnTo>
                    <a:pt x="41" y="102"/>
                  </a:lnTo>
                  <a:lnTo>
                    <a:pt x="50" y="102"/>
                  </a:lnTo>
                  <a:lnTo>
                    <a:pt x="61" y="102"/>
                  </a:lnTo>
                  <a:lnTo>
                    <a:pt x="71" y="97"/>
                  </a:lnTo>
                  <a:lnTo>
                    <a:pt x="80" y="93"/>
                  </a:lnTo>
                  <a:lnTo>
                    <a:pt x="87" y="86"/>
                  </a:lnTo>
                  <a:lnTo>
                    <a:pt x="93" y="80"/>
                  </a:lnTo>
                  <a:lnTo>
                    <a:pt x="97" y="71"/>
                  </a:lnTo>
                  <a:lnTo>
                    <a:pt x="102" y="61"/>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2786" name="Group 913"/>
            <p:cNvGrpSpPr>
              <a:grpSpLocks/>
            </p:cNvGrpSpPr>
            <p:nvPr/>
          </p:nvGrpSpPr>
          <p:grpSpPr bwMode="auto">
            <a:xfrm>
              <a:off x="713" y="827"/>
              <a:ext cx="1872" cy="2147"/>
              <a:chOff x="703" y="851"/>
              <a:chExt cx="1872" cy="2147"/>
            </a:xfrm>
          </p:grpSpPr>
          <p:sp>
            <p:nvSpPr>
              <p:cNvPr id="32787" name="Freeform 914"/>
              <p:cNvSpPr>
                <a:spLocks/>
              </p:cNvSpPr>
              <p:nvPr/>
            </p:nvSpPr>
            <p:spPr bwMode="auto">
              <a:xfrm>
                <a:off x="1145" y="1412"/>
                <a:ext cx="111" cy="111"/>
              </a:xfrm>
              <a:custGeom>
                <a:avLst/>
                <a:gdLst>
                  <a:gd name="T0" fmla="*/ 121 w 102"/>
                  <a:gd name="T1" fmla="*/ 62 h 102"/>
                  <a:gd name="T2" fmla="*/ 121 w 102"/>
                  <a:gd name="T3" fmla="*/ 62 h 102"/>
                  <a:gd name="T4" fmla="*/ 121 w 102"/>
                  <a:gd name="T5" fmla="*/ 49 h 102"/>
                  <a:gd name="T6" fmla="*/ 118 w 102"/>
                  <a:gd name="T7" fmla="*/ 39 h 102"/>
                  <a:gd name="T8" fmla="*/ 110 w 102"/>
                  <a:gd name="T9" fmla="*/ 28 h 102"/>
                  <a:gd name="T10" fmla="*/ 106 w 102"/>
                  <a:gd name="T11" fmla="*/ 19 h 102"/>
                  <a:gd name="T12" fmla="*/ 95 w 102"/>
                  <a:gd name="T13" fmla="*/ 11 h 102"/>
                  <a:gd name="T14" fmla="*/ 84 w 102"/>
                  <a:gd name="T15" fmla="*/ 5 h 102"/>
                  <a:gd name="T16" fmla="*/ 75 w 102"/>
                  <a:gd name="T17" fmla="*/ 3 h 102"/>
                  <a:gd name="T18" fmla="*/ 62 w 102"/>
                  <a:gd name="T19" fmla="*/ 0 h 102"/>
                  <a:gd name="T20" fmla="*/ 62 w 102"/>
                  <a:gd name="T21" fmla="*/ 0 h 102"/>
                  <a:gd name="T22" fmla="*/ 49 w 102"/>
                  <a:gd name="T23" fmla="*/ 3 h 102"/>
                  <a:gd name="T24" fmla="*/ 38 w 102"/>
                  <a:gd name="T25" fmla="*/ 5 h 102"/>
                  <a:gd name="T26" fmla="*/ 28 w 102"/>
                  <a:gd name="T27" fmla="*/ 11 h 102"/>
                  <a:gd name="T28" fmla="*/ 17 w 102"/>
                  <a:gd name="T29" fmla="*/ 19 h 102"/>
                  <a:gd name="T30" fmla="*/ 11 w 102"/>
                  <a:gd name="T31" fmla="*/ 28 h 102"/>
                  <a:gd name="T32" fmla="*/ 4 w 102"/>
                  <a:gd name="T33" fmla="*/ 39 h 102"/>
                  <a:gd name="T34" fmla="*/ 2 w 102"/>
                  <a:gd name="T35" fmla="*/ 49 h 102"/>
                  <a:gd name="T36" fmla="*/ 0 w 102"/>
                  <a:gd name="T37" fmla="*/ 62 h 102"/>
                  <a:gd name="T38" fmla="*/ 0 w 102"/>
                  <a:gd name="T39" fmla="*/ 62 h 102"/>
                  <a:gd name="T40" fmla="*/ 2 w 102"/>
                  <a:gd name="T41" fmla="*/ 75 h 102"/>
                  <a:gd name="T42" fmla="*/ 4 w 102"/>
                  <a:gd name="T43" fmla="*/ 85 h 102"/>
                  <a:gd name="T44" fmla="*/ 11 w 102"/>
                  <a:gd name="T45" fmla="*/ 95 h 102"/>
                  <a:gd name="T46" fmla="*/ 17 w 102"/>
                  <a:gd name="T47" fmla="*/ 106 h 102"/>
                  <a:gd name="T48" fmla="*/ 28 w 102"/>
                  <a:gd name="T49" fmla="*/ 110 h 102"/>
                  <a:gd name="T50" fmla="*/ 38 w 102"/>
                  <a:gd name="T51" fmla="*/ 119 h 102"/>
                  <a:gd name="T52" fmla="*/ 49 w 102"/>
                  <a:gd name="T53" fmla="*/ 121 h 102"/>
                  <a:gd name="T54" fmla="*/ 62 w 102"/>
                  <a:gd name="T55" fmla="*/ 121 h 102"/>
                  <a:gd name="T56" fmla="*/ 62 w 102"/>
                  <a:gd name="T57" fmla="*/ 121 h 102"/>
                  <a:gd name="T58" fmla="*/ 75 w 102"/>
                  <a:gd name="T59" fmla="*/ 121 h 102"/>
                  <a:gd name="T60" fmla="*/ 84 w 102"/>
                  <a:gd name="T61" fmla="*/ 119 h 102"/>
                  <a:gd name="T62" fmla="*/ 95 w 102"/>
                  <a:gd name="T63" fmla="*/ 110 h 102"/>
                  <a:gd name="T64" fmla="*/ 106 w 102"/>
                  <a:gd name="T65" fmla="*/ 106 h 102"/>
                  <a:gd name="T66" fmla="*/ 110 w 102"/>
                  <a:gd name="T67" fmla="*/ 95 h 102"/>
                  <a:gd name="T68" fmla="*/ 118 w 102"/>
                  <a:gd name="T69" fmla="*/ 85 h 102"/>
                  <a:gd name="T70" fmla="*/ 121 w 102"/>
                  <a:gd name="T71" fmla="*/ 75 h 102"/>
                  <a:gd name="T72" fmla="*/ 121 w 102"/>
                  <a:gd name="T73" fmla="*/ 62 h 102"/>
                  <a:gd name="T74" fmla="*/ 62 w 102"/>
                  <a:gd name="T75" fmla="*/ 62 h 102"/>
                  <a:gd name="T76" fmla="*/ 121 w 102"/>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9" y="33"/>
                    </a:lnTo>
                    <a:lnTo>
                      <a:pt x="93" y="24"/>
                    </a:lnTo>
                    <a:lnTo>
                      <a:pt x="89" y="16"/>
                    </a:lnTo>
                    <a:lnTo>
                      <a:pt x="80" y="9"/>
                    </a:lnTo>
                    <a:lnTo>
                      <a:pt x="71" y="5"/>
                    </a:lnTo>
                    <a:lnTo>
                      <a:pt x="63" y="3"/>
                    </a:lnTo>
                    <a:lnTo>
                      <a:pt x="52" y="0"/>
                    </a:lnTo>
                    <a:lnTo>
                      <a:pt x="41" y="3"/>
                    </a:lnTo>
                    <a:lnTo>
                      <a:pt x="32" y="5"/>
                    </a:lnTo>
                    <a:lnTo>
                      <a:pt x="24" y="9"/>
                    </a:lnTo>
                    <a:lnTo>
                      <a:pt x="15" y="16"/>
                    </a:lnTo>
                    <a:lnTo>
                      <a:pt x="9" y="24"/>
                    </a:lnTo>
                    <a:lnTo>
                      <a:pt x="4" y="33"/>
                    </a:lnTo>
                    <a:lnTo>
                      <a:pt x="2" y="41"/>
                    </a:lnTo>
                    <a:lnTo>
                      <a:pt x="0" y="52"/>
                    </a:lnTo>
                    <a:lnTo>
                      <a:pt x="2" y="63"/>
                    </a:lnTo>
                    <a:lnTo>
                      <a:pt x="4" y="72"/>
                    </a:lnTo>
                    <a:lnTo>
                      <a:pt x="9" y="80"/>
                    </a:lnTo>
                    <a:lnTo>
                      <a:pt x="15" y="89"/>
                    </a:lnTo>
                    <a:lnTo>
                      <a:pt x="24" y="93"/>
                    </a:lnTo>
                    <a:lnTo>
                      <a:pt x="32" y="100"/>
                    </a:lnTo>
                    <a:lnTo>
                      <a:pt x="41" y="102"/>
                    </a:lnTo>
                    <a:lnTo>
                      <a:pt x="52" y="102"/>
                    </a:lnTo>
                    <a:lnTo>
                      <a:pt x="63" y="102"/>
                    </a:lnTo>
                    <a:lnTo>
                      <a:pt x="71" y="100"/>
                    </a:lnTo>
                    <a:lnTo>
                      <a:pt x="80" y="93"/>
                    </a:lnTo>
                    <a:lnTo>
                      <a:pt x="89" y="89"/>
                    </a:lnTo>
                    <a:lnTo>
                      <a:pt x="93" y="80"/>
                    </a:lnTo>
                    <a:lnTo>
                      <a:pt x="99" y="72"/>
                    </a:lnTo>
                    <a:lnTo>
                      <a:pt x="102" y="63"/>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8" name="Freeform 915"/>
              <p:cNvSpPr>
                <a:spLocks/>
              </p:cNvSpPr>
              <p:nvPr/>
            </p:nvSpPr>
            <p:spPr bwMode="auto">
              <a:xfrm>
                <a:off x="1678" y="2887"/>
                <a:ext cx="110" cy="111"/>
              </a:xfrm>
              <a:custGeom>
                <a:avLst/>
                <a:gdLst>
                  <a:gd name="T0" fmla="*/ 120 w 101"/>
                  <a:gd name="T1" fmla="*/ 59 h 102"/>
                  <a:gd name="T2" fmla="*/ 120 w 101"/>
                  <a:gd name="T3" fmla="*/ 59 h 102"/>
                  <a:gd name="T4" fmla="*/ 120 w 101"/>
                  <a:gd name="T5" fmla="*/ 46 h 102"/>
                  <a:gd name="T6" fmla="*/ 115 w 101"/>
                  <a:gd name="T7" fmla="*/ 37 h 102"/>
                  <a:gd name="T8" fmla="*/ 110 w 101"/>
                  <a:gd name="T9" fmla="*/ 26 h 102"/>
                  <a:gd name="T10" fmla="*/ 102 w 101"/>
                  <a:gd name="T11" fmla="*/ 15 h 102"/>
                  <a:gd name="T12" fmla="*/ 95 w 101"/>
                  <a:gd name="T13" fmla="*/ 11 h 102"/>
                  <a:gd name="T14" fmla="*/ 84 w 101"/>
                  <a:gd name="T15" fmla="*/ 3 h 102"/>
                  <a:gd name="T16" fmla="*/ 71 w 101"/>
                  <a:gd name="T17" fmla="*/ 0 h 102"/>
                  <a:gd name="T18" fmla="*/ 59 w 101"/>
                  <a:gd name="T19" fmla="*/ 0 h 102"/>
                  <a:gd name="T20" fmla="*/ 59 w 101"/>
                  <a:gd name="T21" fmla="*/ 0 h 102"/>
                  <a:gd name="T22" fmla="*/ 49 w 101"/>
                  <a:gd name="T23" fmla="*/ 0 h 102"/>
                  <a:gd name="T24" fmla="*/ 36 w 101"/>
                  <a:gd name="T25" fmla="*/ 3 h 102"/>
                  <a:gd name="T26" fmla="*/ 25 w 101"/>
                  <a:gd name="T27" fmla="*/ 11 h 102"/>
                  <a:gd name="T28" fmla="*/ 17 w 101"/>
                  <a:gd name="T29" fmla="*/ 15 h 102"/>
                  <a:gd name="T30" fmla="*/ 11 w 101"/>
                  <a:gd name="T31" fmla="*/ 26 h 102"/>
                  <a:gd name="T32" fmla="*/ 4 w 101"/>
                  <a:gd name="T33" fmla="*/ 37 h 102"/>
                  <a:gd name="T34" fmla="*/ 0 w 101"/>
                  <a:gd name="T35" fmla="*/ 46 h 102"/>
                  <a:gd name="T36" fmla="*/ 0 w 101"/>
                  <a:gd name="T37" fmla="*/ 59 h 102"/>
                  <a:gd name="T38" fmla="*/ 0 w 101"/>
                  <a:gd name="T39" fmla="*/ 59 h 102"/>
                  <a:gd name="T40" fmla="*/ 0 w 101"/>
                  <a:gd name="T41" fmla="*/ 72 h 102"/>
                  <a:gd name="T42" fmla="*/ 4 w 101"/>
                  <a:gd name="T43" fmla="*/ 83 h 102"/>
                  <a:gd name="T44" fmla="*/ 11 w 101"/>
                  <a:gd name="T45" fmla="*/ 92 h 102"/>
                  <a:gd name="T46" fmla="*/ 17 w 101"/>
                  <a:gd name="T47" fmla="*/ 103 h 102"/>
                  <a:gd name="T48" fmla="*/ 25 w 101"/>
                  <a:gd name="T49" fmla="*/ 110 h 102"/>
                  <a:gd name="T50" fmla="*/ 36 w 101"/>
                  <a:gd name="T51" fmla="*/ 116 h 102"/>
                  <a:gd name="T52" fmla="*/ 49 w 101"/>
                  <a:gd name="T53" fmla="*/ 119 h 102"/>
                  <a:gd name="T54" fmla="*/ 59 w 101"/>
                  <a:gd name="T55" fmla="*/ 121 h 102"/>
                  <a:gd name="T56" fmla="*/ 59 w 101"/>
                  <a:gd name="T57" fmla="*/ 121 h 102"/>
                  <a:gd name="T58" fmla="*/ 71 w 101"/>
                  <a:gd name="T59" fmla="*/ 119 h 102"/>
                  <a:gd name="T60" fmla="*/ 84 w 101"/>
                  <a:gd name="T61" fmla="*/ 116 h 102"/>
                  <a:gd name="T62" fmla="*/ 95 w 101"/>
                  <a:gd name="T63" fmla="*/ 110 h 102"/>
                  <a:gd name="T64" fmla="*/ 102 w 101"/>
                  <a:gd name="T65" fmla="*/ 103 h 102"/>
                  <a:gd name="T66" fmla="*/ 110 w 101"/>
                  <a:gd name="T67" fmla="*/ 92 h 102"/>
                  <a:gd name="T68" fmla="*/ 115 w 101"/>
                  <a:gd name="T69" fmla="*/ 83 h 102"/>
                  <a:gd name="T70" fmla="*/ 120 w 101"/>
                  <a:gd name="T71" fmla="*/ 72 h 102"/>
                  <a:gd name="T72" fmla="*/ 120 w 101"/>
                  <a:gd name="T73" fmla="*/ 59 h 102"/>
                  <a:gd name="T74" fmla="*/ 59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39"/>
                    </a:lnTo>
                    <a:lnTo>
                      <a:pt x="97" y="31"/>
                    </a:lnTo>
                    <a:lnTo>
                      <a:pt x="93" y="22"/>
                    </a:lnTo>
                    <a:lnTo>
                      <a:pt x="86" y="13"/>
                    </a:lnTo>
                    <a:lnTo>
                      <a:pt x="80" y="9"/>
                    </a:lnTo>
                    <a:lnTo>
                      <a:pt x="71" y="3"/>
                    </a:lnTo>
                    <a:lnTo>
                      <a:pt x="60" y="0"/>
                    </a:lnTo>
                    <a:lnTo>
                      <a:pt x="50" y="0"/>
                    </a:lnTo>
                    <a:lnTo>
                      <a:pt x="41" y="0"/>
                    </a:lnTo>
                    <a:lnTo>
                      <a:pt x="30" y="3"/>
                    </a:lnTo>
                    <a:lnTo>
                      <a:pt x="21" y="9"/>
                    </a:lnTo>
                    <a:lnTo>
                      <a:pt x="15" y="13"/>
                    </a:lnTo>
                    <a:lnTo>
                      <a:pt x="9" y="22"/>
                    </a:lnTo>
                    <a:lnTo>
                      <a:pt x="4" y="31"/>
                    </a:lnTo>
                    <a:lnTo>
                      <a:pt x="0" y="39"/>
                    </a:lnTo>
                    <a:lnTo>
                      <a:pt x="0" y="50"/>
                    </a:lnTo>
                    <a:lnTo>
                      <a:pt x="0" y="61"/>
                    </a:lnTo>
                    <a:lnTo>
                      <a:pt x="4" y="70"/>
                    </a:lnTo>
                    <a:lnTo>
                      <a:pt x="9" y="78"/>
                    </a:lnTo>
                    <a:lnTo>
                      <a:pt x="15" y="87"/>
                    </a:lnTo>
                    <a:lnTo>
                      <a:pt x="21" y="93"/>
                    </a:lnTo>
                    <a:lnTo>
                      <a:pt x="30" y="98"/>
                    </a:lnTo>
                    <a:lnTo>
                      <a:pt x="41" y="100"/>
                    </a:lnTo>
                    <a:lnTo>
                      <a:pt x="50" y="102"/>
                    </a:lnTo>
                    <a:lnTo>
                      <a:pt x="60" y="100"/>
                    </a:lnTo>
                    <a:lnTo>
                      <a:pt x="71" y="98"/>
                    </a:lnTo>
                    <a:lnTo>
                      <a:pt x="80" y="93"/>
                    </a:lnTo>
                    <a:lnTo>
                      <a:pt x="86" y="87"/>
                    </a:lnTo>
                    <a:lnTo>
                      <a:pt x="93" y="78"/>
                    </a:lnTo>
                    <a:lnTo>
                      <a:pt x="97" y="70"/>
                    </a:lnTo>
                    <a:lnTo>
                      <a:pt x="101" y="61"/>
                    </a:lnTo>
                    <a:lnTo>
                      <a:pt x="101" y="50"/>
                    </a:lnTo>
                    <a:lnTo>
                      <a:pt x="50" y="50"/>
                    </a:lnTo>
                    <a:lnTo>
                      <a:pt x="101"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9" name="Freeform 916"/>
              <p:cNvSpPr>
                <a:spLocks/>
              </p:cNvSpPr>
              <p:nvPr/>
            </p:nvSpPr>
            <p:spPr bwMode="auto">
              <a:xfrm>
                <a:off x="900" y="2017"/>
                <a:ext cx="112" cy="110"/>
              </a:xfrm>
              <a:custGeom>
                <a:avLst/>
                <a:gdLst>
                  <a:gd name="T0" fmla="*/ 122 w 103"/>
                  <a:gd name="T1" fmla="*/ 62 h 101"/>
                  <a:gd name="T2" fmla="*/ 122 w 103"/>
                  <a:gd name="T3" fmla="*/ 62 h 101"/>
                  <a:gd name="T4" fmla="*/ 120 w 103"/>
                  <a:gd name="T5" fmla="*/ 49 h 101"/>
                  <a:gd name="T6" fmla="*/ 117 w 103"/>
                  <a:gd name="T7" fmla="*/ 36 h 101"/>
                  <a:gd name="T8" fmla="*/ 112 w 103"/>
                  <a:gd name="T9" fmla="*/ 26 h 101"/>
                  <a:gd name="T10" fmla="*/ 104 w 103"/>
                  <a:gd name="T11" fmla="*/ 17 h 101"/>
                  <a:gd name="T12" fmla="*/ 94 w 103"/>
                  <a:gd name="T13" fmla="*/ 11 h 101"/>
                  <a:gd name="T14" fmla="*/ 84 w 103"/>
                  <a:gd name="T15" fmla="*/ 4 h 101"/>
                  <a:gd name="T16" fmla="*/ 73 w 103"/>
                  <a:gd name="T17" fmla="*/ 0 h 101"/>
                  <a:gd name="T18" fmla="*/ 60 w 103"/>
                  <a:gd name="T19" fmla="*/ 0 h 101"/>
                  <a:gd name="T20" fmla="*/ 60 w 103"/>
                  <a:gd name="T21" fmla="*/ 0 h 101"/>
                  <a:gd name="T22" fmla="*/ 49 w 103"/>
                  <a:gd name="T23" fmla="*/ 0 h 101"/>
                  <a:gd name="T24" fmla="*/ 38 w 103"/>
                  <a:gd name="T25" fmla="*/ 4 h 101"/>
                  <a:gd name="T26" fmla="*/ 27 w 103"/>
                  <a:gd name="T27" fmla="*/ 11 h 101"/>
                  <a:gd name="T28" fmla="*/ 17 w 103"/>
                  <a:gd name="T29" fmla="*/ 17 h 101"/>
                  <a:gd name="T30" fmla="*/ 10 w 103"/>
                  <a:gd name="T31" fmla="*/ 26 h 101"/>
                  <a:gd name="T32" fmla="*/ 4 w 103"/>
                  <a:gd name="T33" fmla="*/ 36 h 101"/>
                  <a:gd name="T34" fmla="*/ 2 w 103"/>
                  <a:gd name="T35" fmla="*/ 49 h 101"/>
                  <a:gd name="T36" fmla="*/ 0 w 103"/>
                  <a:gd name="T37" fmla="*/ 62 h 101"/>
                  <a:gd name="T38" fmla="*/ 0 w 103"/>
                  <a:gd name="T39" fmla="*/ 62 h 101"/>
                  <a:gd name="T40" fmla="*/ 2 w 103"/>
                  <a:gd name="T41" fmla="*/ 71 h 101"/>
                  <a:gd name="T42" fmla="*/ 4 w 103"/>
                  <a:gd name="T43" fmla="*/ 84 h 101"/>
                  <a:gd name="T44" fmla="*/ 10 w 103"/>
                  <a:gd name="T45" fmla="*/ 95 h 101"/>
                  <a:gd name="T46" fmla="*/ 17 w 103"/>
                  <a:gd name="T47" fmla="*/ 102 h 101"/>
                  <a:gd name="T48" fmla="*/ 27 w 103"/>
                  <a:gd name="T49" fmla="*/ 110 h 101"/>
                  <a:gd name="T50" fmla="*/ 38 w 103"/>
                  <a:gd name="T51" fmla="*/ 115 h 101"/>
                  <a:gd name="T52" fmla="*/ 49 w 103"/>
                  <a:gd name="T53" fmla="*/ 120 h 101"/>
                  <a:gd name="T54" fmla="*/ 60 w 103"/>
                  <a:gd name="T55" fmla="*/ 120 h 101"/>
                  <a:gd name="T56" fmla="*/ 60 w 103"/>
                  <a:gd name="T57" fmla="*/ 120 h 101"/>
                  <a:gd name="T58" fmla="*/ 73 w 103"/>
                  <a:gd name="T59" fmla="*/ 120 h 101"/>
                  <a:gd name="T60" fmla="*/ 84 w 103"/>
                  <a:gd name="T61" fmla="*/ 115 h 101"/>
                  <a:gd name="T62" fmla="*/ 94 w 103"/>
                  <a:gd name="T63" fmla="*/ 110 h 101"/>
                  <a:gd name="T64" fmla="*/ 104 w 103"/>
                  <a:gd name="T65" fmla="*/ 102 h 101"/>
                  <a:gd name="T66" fmla="*/ 112 w 103"/>
                  <a:gd name="T67" fmla="*/ 95 h 101"/>
                  <a:gd name="T68" fmla="*/ 117 w 103"/>
                  <a:gd name="T69" fmla="*/ 84 h 101"/>
                  <a:gd name="T70" fmla="*/ 120 w 103"/>
                  <a:gd name="T71" fmla="*/ 71 h 101"/>
                  <a:gd name="T72" fmla="*/ 122 w 103"/>
                  <a:gd name="T73" fmla="*/ 62 h 101"/>
                  <a:gd name="T74" fmla="*/ 60 w 103"/>
                  <a:gd name="T75" fmla="*/ 62 h 101"/>
                  <a:gd name="T76" fmla="*/ 122 w 103"/>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1">
                    <a:moveTo>
                      <a:pt x="103" y="52"/>
                    </a:moveTo>
                    <a:lnTo>
                      <a:pt x="103" y="52"/>
                    </a:lnTo>
                    <a:lnTo>
                      <a:pt x="101" y="41"/>
                    </a:lnTo>
                    <a:lnTo>
                      <a:pt x="99" y="30"/>
                    </a:lnTo>
                    <a:lnTo>
                      <a:pt x="95" y="22"/>
                    </a:lnTo>
                    <a:lnTo>
                      <a:pt x="88" y="15"/>
                    </a:lnTo>
                    <a:lnTo>
                      <a:pt x="79" y="9"/>
                    </a:lnTo>
                    <a:lnTo>
                      <a:pt x="71" y="4"/>
                    </a:lnTo>
                    <a:lnTo>
                      <a:pt x="62" y="0"/>
                    </a:lnTo>
                    <a:lnTo>
                      <a:pt x="51" y="0"/>
                    </a:lnTo>
                    <a:lnTo>
                      <a:pt x="41" y="0"/>
                    </a:lnTo>
                    <a:lnTo>
                      <a:pt x="32" y="4"/>
                    </a:lnTo>
                    <a:lnTo>
                      <a:pt x="23" y="9"/>
                    </a:lnTo>
                    <a:lnTo>
                      <a:pt x="15" y="15"/>
                    </a:lnTo>
                    <a:lnTo>
                      <a:pt x="8" y="22"/>
                    </a:lnTo>
                    <a:lnTo>
                      <a:pt x="4" y="30"/>
                    </a:lnTo>
                    <a:lnTo>
                      <a:pt x="2" y="41"/>
                    </a:lnTo>
                    <a:lnTo>
                      <a:pt x="0" y="52"/>
                    </a:lnTo>
                    <a:lnTo>
                      <a:pt x="2" y="60"/>
                    </a:lnTo>
                    <a:lnTo>
                      <a:pt x="4" y="71"/>
                    </a:lnTo>
                    <a:lnTo>
                      <a:pt x="8" y="80"/>
                    </a:lnTo>
                    <a:lnTo>
                      <a:pt x="15" y="86"/>
                    </a:lnTo>
                    <a:lnTo>
                      <a:pt x="23" y="93"/>
                    </a:lnTo>
                    <a:lnTo>
                      <a:pt x="32" y="97"/>
                    </a:lnTo>
                    <a:lnTo>
                      <a:pt x="41" y="101"/>
                    </a:lnTo>
                    <a:lnTo>
                      <a:pt x="51" y="101"/>
                    </a:lnTo>
                    <a:lnTo>
                      <a:pt x="62" y="101"/>
                    </a:lnTo>
                    <a:lnTo>
                      <a:pt x="71" y="97"/>
                    </a:lnTo>
                    <a:lnTo>
                      <a:pt x="79" y="93"/>
                    </a:lnTo>
                    <a:lnTo>
                      <a:pt x="88" y="86"/>
                    </a:lnTo>
                    <a:lnTo>
                      <a:pt x="95" y="80"/>
                    </a:lnTo>
                    <a:lnTo>
                      <a:pt x="99" y="71"/>
                    </a:lnTo>
                    <a:lnTo>
                      <a:pt x="101" y="60"/>
                    </a:lnTo>
                    <a:lnTo>
                      <a:pt x="103" y="52"/>
                    </a:lnTo>
                    <a:lnTo>
                      <a:pt x="51" y="52"/>
                    </a:lnTo>
                    <a:lnTo>
                      <a:pt x="103"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0" name="Freeform 917"/>
              <p:cNvSpPr>
                <a:spLocks/>
              </p:cNvSpPr>
              <p:nvPr/>
            </p:nvSpPr>
            <p:spPr bwMode="auto">
              <a:xfrm>
                <a:off x="1917" y="1313"/>
                <a:ext cx="110" cy="111"/>
              </a:xfrm>
              <a:custGeom>
                <a:avLst/>
                <a:gdLst>
                  <a:gd name="T0" fmla="*/ 120 w 101"/>
                  <a:gd name="T1" fmla="*/ 59 h 101"/>
                  <a:gd name="T2" fmla="*/ 120 w 101"/>
                  <a:gd name="T3" fmla="*/ 59 h 101"/>
                  <a:gd name="T4" fmla="*/ 120 w 101"/>
                  <a:gd name="T5" fmla="*/ 49 h 101"/>
                  <a:gd name="T6" fmla="*/ 115 w 101"/>
                  <a:gd name="T7" fmla="*/ 36 h 101"/>
                  <a:gd name="T8" fmla="*/ 110 w 101"/>
                  <a:gd name="T9" fmla="*/ 25 h 101"/>
                  <a:gd name="T10" fmla="*/ 102 w 101"/>
                  <a:gd name="T11" fmla="*/ 18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5 w 101"/>
                  <a:gd name="T27" fmla="*/ 10 h 101"/>
                  <a:gd name="T28" fmla="*/ 17 w 101"/>
                  <a:gd name="T29" fmla="*/ 18 h 101"/>
                  <a:gd name="T30" fmla="*/ 11 w 101"/>
                  <a:gd name="T31" fmla="*/ 25 h 101"/>
                  <a:gd name="T32" fmla="*/ 4 w 101"/>
                  <a:gd name="T33" fmla="*/ 36 h 101"/>
                  <a:gd name="T34" fmla="*/ 2 w 101"/>
                  <a:gd name="T35" fmla="*/ 49 h 101"/>
                  <a:gd name="T36" fmla="*/ 0 w 101"/>
                  <a:gd name="T37" fmla="*/ 59 h 101"/>
                  <a:gd name="T38" fmla="*/ 0 w 101"/>
                  <a:gd name="T39" fmla="*/ 59 h 101"/>
                  <a:gd name="T40" fmla="*/ 2 w 101"/>
                  <a:gd name="T41" fmla="*/ 73 h 101"/>
                  <a:gd name="T42" fmla="*/ 4 w 101"/>
                  <a:gd name="T43" fmla="*/ 86 h 101"/>
                  <a:gd name="T44" fmla="*/ 11 w 101"/>
                  <a:gd name="T45" fmla="*/ 97 h 101"/>
                  <a:gd name="T46" fmla="*/ 17 w 101"/>
                  <a:gd name="T47" fmla="*/ 104 h 101"/>
                  <a:gd name="T48" fmla="*/ 25 w 101"/>
                  <a:gd name="T49" fmla="*/ 112 h 101"/>
                  <a:gd name="T50" fmla="*/ 36 w 101"/>
                  <a:gd name="T51" fmla="*/ 118 h 101"/>
                  <a:gd name="T52" fmla="*/ 49 w 101"/>
                  <a:gd name="T53" fmla="*/ 120 h 101"/>
                  <a:gd name="T54" fmla="*/ 62 w 101"/>
                  <a:gd name="T55" fmla="*/ 122 h 101"/>
                  <a:gd name="T56" fmla="*/ 62 w 101"/>
                  <a:gd name="T57" fmla="*/ 122 h 101"/>
                  <a:gd name="T58" fmla="*/ 71 w 101"/>
                  <a:gd name="T59" fmla="*/ 120 h 101"/>
                  <a:gd name="T60" fmla="*/ 84 w 101"/>
                  <a:gd name="T61" fmla="*/ 118 h 101"/>
                  <a:gd name="T62" fmla="*/ 95 w 101"/>
                  <a:gd name="T63" fmla="*/ 112 h 101"/>
                  <a:gd name="T64" fmla="*/ 102 w 101"/>
                  <a:gd name="T65" fmla="*/ 104 h 101"/>
                  <a:gd name="T66" fmla="*/ 110 w 101"/>
                  <a:gd name="T67" fmla="*/ 97 h 101"/>
                  <a:gd name="T68" fmla="*/ 115 w 101"/>
                  <a:gd name="T69" fmla="*/ 86 h 101"/>
                  <a:gd name="T70" fmla="*/ 120 w 101"/>
                  <a:gd name="T71" fmla="*/ 73 h 101"/>
                  <a:gd name="T72" fmla="*/ 120 w 101"/>
                  <a:gd name="T73" fmla="*/ 59 h 101"/>
                  <a:gd name="T74" fmla="*/ 62 w 101"/>
                  <a:gd name="T75" fmla="*/ 59 h 101"/>
                  <a:gd name="T76" fmla="*/ 120 w 101"/>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49"/>
                    </a:lnTo>
                    <a:lnTo>
                      <a:pt x="2" y="60"/>
                    </a:lnTo>
                    <a:lnTo>
                      <a:pt x="4" y="71"/>
                    </a:lnTo>
                    <a:lnTo>
                      <a:pt x="9" y="80"/>
                    </a:lnTo>
                    <a:lnTo>
                      <a:pt x="15" y="86"/>
                    </a:lnTo>
                    <a:lnTo>
                      <a:pt x="21" y="93"/>
                    </a:lnTo>
                    <a:lnTo>
                      <a:pt x="30" y="97"/>
                    </a:lnTo>
                    <a:lnTo>
                      <a:pt x="41" y="99"/>
                    </a:lnTo>
                    <a:lnTo>
                      <a:pt x="52" y="101"/>
                    </a:lnTo>
                    <a:lnTo>
                      <a:pt x="60" y="99"/>
                    </a:lnTo>
                    <a:lnTo>
                      <a:pt x="71" y="97"/>
                    </a:lnTo>
                    <a:lnTo>
                      <a:pt x="80" y="93"/>
                    </a:lnTo>
                    <a:lnTo>
                      <a:pt x="86" y="86"/>
                    </a:lnTo>
                    <a:lnTo>
                      <a:pt x="93" y="80"/>
                    </a:lnTo>
                    <a:lnTo>
                      <a:pt x="97" y="71"/>
                    </a:lnTo>
                    <a:lnTo>
                      <a:pt x="101" y="60"/>
                    </a:lnTo>
                    <a:lnTo>
                      <a:pt x="101" y="49"/>
                    </a:lnTo>
                    <a:lnTo>
                      <a:pt x="52" y="49"/>
                    </a:lnTo>
                    <a:lnTo>
                      <a:pt x="101"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1" name="Freeform 918"/>
              <p:cNvSpPr>
                <a:spLocks/>
              </p:cNvSpPr>
              <p:nvPr/>
            </p:nvSpPr>
            <p:spPr bwMode="auto">
              <a:xfrm>
                <a:off x="2334" y="851"/>
                <a:ext cx="111" cy="110"/>
              </a:xfrm>
              <a:custGeom>
                <a:avLst/>
                <a:gdLst>
                  <a:gd name="T0" fmla="*/ 122 w 101"/>
                  <a:gd name="T1" fmla="*/ 58 h 101"/>
                  <a:gd name="T2" fmla="*/ 122 w 101"/>
                  <a:gd name="T3" fmla="*/ 58 h 101"/>
                  <a:gd name="T4" fmla="*/ 122 w 101"/>
                  <a:gd name="T5" fmla="*/ 49 h 101"/>
                  <a:gd name="T6" fmla="*/ 120 w 101"/>
                  <a:gd name="T7" fmla="*/ 36 h 101"/>
                  <a:gd name="T8" fmla="*/ 112 w 101"/>
                  <a:gd name="T9" fmla="*/ 25 h 101"/>
                  <a:gd name="T10" fmla="*/ 107 w 101"/>
                  <a:gd name="T11" fmla="*/ 17 h 101"/>
                  <a:gd name="T12" fmla="*/ 97 w 101"/>
                  <a:gd name="T13" fmla="*/ 10 h 101"/>
                  <a:gd name="T14" fmla="*/ 86 w 101"/>
                  <a:gd name="T15" fmla="*/ 4 h 101"/>
                  <a:gd name="T16" fmla="*/ 76 w 101"/>
                  <a:gd name="T17" fmla="*/ 0 h 101"/>
                  <a:gd name="T18" fmla="*/ 63 w 101"/>
                  <a:gd name="T19" fmla="*/ 0 h 101"/>
                  <a:gd name="T20" fmla="*/ 63 w 101"/>
                  <a:gd name="T21" fmla="*/ 0 h 101"/>
                  <a:gd name="T22" fmla="*/ 49 w 101"/>
                  <a:gd name="T23" fmla="*/ 0 h 101"/>
                  <a:gd name="T24" fmla="*/ 38 w 101"/>
                  <a:gd name="T25" fmla="*/ 4 h 101"/>
                  <a:gd name="T26" fmla="*/ 29 w 101"/>
                  <a:gd name="T27" fmla="*/ 10 h 101"/>
                  <a:gd name="T28" fmla="*/ 18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8 w 101"/>
                  <a:gd name="T47" fmla="*/ 102 h 101"/>
                  <a:gd name="T48" fmla="*/ 29 w 101"/>
                  <a:gd name="T49" fmla="*/ 110 h 101"/>
                  <a:gd name="T50" fmla="*/ 38 w 101"/>
                  <a:gd name="T51" fmla="*/ 115 h 101"/>
                  <a:gd name="T52" fmla="*/ 49 w 101"/>
                  <a:gd name="T53" fmla="*/ 118 h 101"/>
                  <a:gd name="T54" fmla="*/ 63 w 101"/>
                  <a:gd name="T55" fmla="*/ 120 h 101"/>
                  <a:gd name="T56" fmla="*/ 63 w 101"/>
                  <a:gd name="T57" fmla="*/ 120 h 101"/>
                  <a:gd name="T58" fmla="*/ 76 w 101"/>
                  <a:gd name="T59" fmla="*/ 118 h 101"/>
                  <a:gd name="T60" fmla="*/ 86 w 101"/>
                  <a:gd name="T61" fmla="*/ 115 h 101"/>
                  <a:gd name="T62" fmla="*/ 97 w 101"/>
                  <a:gd name="T63" fmla="*/ 110 h 101"/>
                  <a:gd name="T64" fmla="*/ 107 w 101"/>
                  <a:gd name="T65" fmla="*/ 102 h 101"/>
                  <a:gd name="T66" fmla="*/ 112 w 101"/>
                  <a:gd name="T67" fmla="*/ 95 h 101"/>
                  <a:gd name="T68" fmla="*/ 120 w 101"/>
                  <a:gd name="T69" fmla="*/ 84 h 101"/>
                  <a:gd name="T70" fmla="*/ 122 w 101"/>
                  <a:gd name="T71" fmla="*/ 71 h 101"/>
                  <a:gd name="T72" fmla="*/ 122 w 101"/>
                  <a:gd name="T73" fmla="*/ 58 h 101"/>
                  <a:gd name="T74" fmla="*/ 63 w 101"/>
                  <a:gd name="T75" fmla="*/ 58 h 101"/>
                  <a:gd name="T76" fmla="*/ 122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9" y="30"/>
                    </a:lnTo>
                    <a:lnTo>
                      <a:pt x="93" y="21"/>
                    </a:lnTo>
                    <a:lnTo>
                      <a:pt x="88" y="15"/>
                    </a:lnTo>
                    <a:lnTo>
                      <a:pt x="80" y="8"/>
                    </a:lnTo>
                    <a:lnTo>
                      <a:pt x="71" y="4"/>
                    </a:lnTo>
                    <a:lnTo>
                      <a:pt x="63" y="0"/>
                    </a:lnTo>
                    <a:lnTo>
                      <a:pt x="52" y="0"/>
                    </a:lnTo>
                    <a:lnTo>
                      <a:pt x="41" y="0"/>
                    </a:lnTo>
                    <a:lnTo>
                      <a:pt x="32" y="4"/>
                    </a:lnTo>
                    <a:lnTo>
                      <a:pt x="24" y="8"/>
                    </a:lnTo>
                    <a:lnTo>
                      <a:pt x="15" y="15"/>
                    </a:lnTo>
                    <a:lnTo>
                      <a:pt x="9" y="21"/>
                    </a:lnTo>
                    <a:lnTo>
                      <a:pt x="4" y="30"/>
                    </a:lnTo>
                    <a:lnTo>
                      <a:pt x="2" y="41"/>
                    </a:lnTo>
                    <a:lnTo>
                      <a:pt x="0" y="49"/>
                    </a:lnTo>
                    <a:lnTo>
                      <a:pt x="2" y="60"/>
                    </a:lnTo>
                    <a:lnTo>
                      <a:pt x="4" y="71"/>
                    </a:lnTo>
                    <a:lnTo>
                      <a:pt x="9" y="80"/>
                    </a:lnTo>
                    <a:lnTo>
                      <a:pt x="15" y="86"/>
                    </a:lnTo>
                    <a:lnTo>
                      <a:pt x="24" y="93"/>
                    </a:lnTo>
                    <a:lnTo>
                      <a:pt x="32" y="97"/>
                    </a:lnTo>
                    <a:lnTo>
                      <a:pt x="41" y="99"/>
                    </a:lnTo>
                    <a:lnTo>
                      <a:pt x="52" y="101"/>
                    </a:lnTo>
                    <a:lnTo>
                      <a:pt x="63" y="99"/>
                    </a:lnTo>
                    <a:lnTo>
                      <a:pt x="71" y="97"/>
                    </a:lnTo>
                    <a:lnTo>
                      <a:pt x="80" y="93"/>
                    </a:lnTo>
                    <a:lnTo>
                      <a:pt x="88" y="86"/>
                    </a:lnTo>
                    <a:lnTo>
                      <a:pt x="93" y="80"/>
                    </a:lnTo>
                    <a:lnTo>
                      <a:pt x="99" y="71"/>
                    </a:lnTo>
                    <a:lnTo>
                      <a:pt x="101" y="60"/>
                    </a:lnTo>
                    <a:lnTo>
                      <a:pt x="101" y="49"/>
                    </a:lnTo>
                    <a:lnTo>
                      <a:pt x="52" y="49"/>
                    </a:lnTo>
                    <a:lnTo>
                      <a:pt x="101"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2" name="Freeform 919"/>
              <p:cNvSpPr>
                <a:spLocks/>
              </p:cNvSpPr>
              <p:nvPr/>
            </p:nvSpPr>
            <p:spPr bwMode="auto">
              <a:xfrm>
                <a:off x="2330" y="1044"/>
                <a:ext cx="110" cy="113"/>
              </a:xfrm>
              <a:custGeom>
                <a:avLst/>
                <a:gdLst>
                  <a:gd name="T0" fmla="*/ 120 w 101"/>
                  <a:gd name="T1" fmla="*/ 63 h 103"/>
                  <a:gd name="T2" fmla="*/ 120 w 101"/>
                  <a:gd name="T3" fmla="*/ 63 h 103"/>
                  <a:gd name="T4" fmla="*/ 120 w 101"/>
                  <a:gd name="T5" fmla="*/ 49 h 103"/>
                  <a:gd name="T6" fmla="*/ 118 w 101"/>
                  <a:gd name="T7" fmla="*/ 38 h 103"/>
                  <a:gd name="T8" fmla="*/ 109 w 101"/>
                  <a:gd name="T9" fmla="*/ 27 h 103"/>
                  <a:gd name="T10" fmla="*/ 105 w 101"/>
                  <a:gd name="T11" fmla="*/ 18 h 103"/>
                  <a:gd name="T12" fmla="*/ 94 w 101"/>
                  <a:gd name="T13" fmla="*/ 10 h 103"/>
                  <a:gd name="T14" fmla="*/ 84 w 101"/>
                  <a:gd name="T15" fmla="*/ 4 h 103"/>
                  <a:gd name="T16" fmla="*/ 74 w 101"/>
                  <a:gd name="T17" fmla="*/ 2 h 103"/>
                  <a:gd name="T18" fmla="*/ 61 w 101"/>
                  <a:gd name="T19" fmla="*/ 0 h 103"/>
                  <a:gd name="T20" fmla="*/ 61 w 101"/>
                  <a:gd name="T21" fmla="*/ 0 h 103"/>
                  <a:gd name="T22" fmla="*/ 49 w 101"/>
                  <a:gd name="T23" fmla="*/ 2 h 103"/>
                  <a:gd name="T24" fmla="*/ 38 w 101"/>
                  <a:gd name="T25" fmla="*/ 4 h 103"/>
                  <a:gd name="T26" fmla="*/ 27 w 101"/>
                  <a:gd name="T27" fmla="*/ 10 h 103"/>
                  <a:gd name="T28" fmla="*/ 17 w 101"/>
                  <a:gd name="T29" fmla="*/ 18 h 103"/>
                  <a:gd name="T30" fmla="*/ 10 w 101"/>
                  <a:gd name="T31" fmla="*/ 27 h 103"/>
                  <a:gd name="T32" fmla="*/ 4 w 101"/>
                  <a:gd name="T33" fmla="*/ 38 h 103"/>
                  <a:gd name="T34" fmla="*/ 2 w 101"/>
                  <a:gd name="T35" fmla="*/ 49 h 103"/>
                  <a:gd name="T36" fmla="*/ 0 w 101"/>
                  <a:gd name="T37" fmla="*/ 63 h 103"/>
                  <a:gd name="T38" fmla="*/ 0 w 101"/>
                  <a:gd name="T39" fmla="*/ 63 h 103"/>
                  <a:gd name="T40" fmla="*/ 2 w 101"/>
                  <a:gd name="T41" fmla="*/ 75 h 103"/>
                  <a:gd name="T42" fmla="*/ 4 w 101"/>
                  <a:gd name="T43" fmla="*/ 86 h 103"/>
                  <a:gd name="T44" fmla="*/ 10 w 101"/>
                  <a:gd name="T45" fmla="*/ 97 h 103"/>
                  <a:gd name="T46" fmla="*/ 17 w 101"/>
                  <a:gd name="T47" fmla="*/ 106 h 103"/>
                  <a:gd name="T48" fmla="*/ 27 w 101"/>
                  <a:gd name="T49" fmla="*/ 114 h 103"/>
                  <a:gd name="T50" fmla="*/ 38 w 101"/>
                  <a:gd name="T51" fmla="*/ 120 h 103"/>
                  <a:gd name="T52" fmla="*/ 49 w 101"/>
                  <a:gd name="T53" fmla="*/ 122 h 103"/>
                  <a:gd name="T54" fmla="*/ 61 w 101"/>
                  <a:gd name="T55" fmla="*/ 124 h 103"/>
                  <a:gd name="T56" fmla="*/ 61 w 101"/>
                  <a:gd name="T57" fmla="*/ 124 h 103"/>
                  <a:gd name="T58" fmla="*/ 74 w 101"/>
                  <a:gd name="T59" fmla="*/ 122 h 103"/>
                  <a:gd name="T60" fmla="*/ 84 w 101"/>
                  <a:gd name="T61" fmla="*/ 120 h 103"/>
                  <a:gd name="T62" fmla="*/ 94 w 101"/>
                  <a:gd name="T63" fmla="*/ 114 h 103"/>
                  <a:gd name="T64" fmla="*/ 105 w 101"/>
                  <a:gd name="T65" fmla="*/ 106 h 103"/>
                  <a:gd name="T66" fmla="*/ 109 w 101"/>
                  <a:gd name="T67" fmla="*/ 97 h 103"/>
                  <a:gd name="T68" fmla="*/ 118 w 101"/>
                  <a:gd name="T69" fmla="*/ 86 h 103"/>
                  <a:gd name="T70" fmla="*/ 120 w 101"/>
                  <a:gd name="T71" fmla="*/ 75 h 103"/>
                  <a:gd name="T72" fmla="*/ 120 w 101"/>
                  <a:gd name="T73" fmla="*/ 63 h 103"/>
                  <a:gd name="T74" fmla="*/ 61 w 101"/>
                  <a:gd name="T75" fmla="*/ 63 h 103"/>
                  <a:gd name="T76" fmla="*/ 120 w 101"/>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2"/>
                    </a:moveTo>
                    <a:lnTo>
                      <a:pt x="101" y="52"/>
                    </a:lnTo>
                    <a:lnTo>
                      <a:pt x="101" y="41"/>
                    </a:lnTo>
                    <a:lnTo>
                      <a:pt x="99" y="32"/>
                    </a:lnTo>
                    <a:lnTo>
                      <a:pt x="92" y="23"/>
                    </a:lnTo>
                    <a:lnTo>
                      <a:pt x="88" y="15"/>
                    </a:lnTo>
                    <a:lnTo>
                      <a:pt x="79" y="8"/>
                    </a:lnTo>
                    <a:lnTo>
                      <a:pt x="71" y="4"/>
                    </a:lnTo>
                    <a:lnTo>
                      <a:pt x="62" y="2"/>
                    </a:lnTo>
                    <a:lnTo>
                      <a:pt x="51" y="0"/>
                    </a:lnTo>
                    <a:lnTo>
                      <a:pt x="41" y="2"/>
                    </a:lnTo>
                    <a:lnTo>
                      <a:pt x="32" y="4"/>
                    </a:lnTo>
                    <a:lnTo>
                      <a:pt x="23" y="8"/>
                    </a:lnTo>
                    <a:lnTo>
                      <a:pt x="15" y="15"/>
                    </a:lnTo>
                    <a:lnTo>
                      <a:pt x="8" y="23"/>
                    </a:lnTo>
                    <a:lnTo>
                      <a:pt x="4" y="32"/>
                    </a:lnTo>
                    <a:lnTo>
                      <a:pt x="2" y="41"/>
                    </a:lnTo>
                    <a:lnTo>
                      <a:pt x="0" y="52"/>
                    </a:lnTo>
                    <a:lnTo>
                      <a:pt x="2" y="62"/>
                    </a:lnTo>
                    <a:lnTo>
                      <a:pt x="4" y="71"/>
                    </a:lnTo>
                    <a:lnTo>
                      <a:pt x="8" y="80"/>
                    </a:lnTo>
                    <a:lnTo>
                      <a:pt x="15" y="88"/>
                    </a:lnTo>
                    <a:lnTo>
                      <a:pt x="23" y="95"/>
                    </a:lnTo>
                    <a:lnTo>
                      <a:pt x="32" y="99"/>
                    </a:lnTo>
                    <a:lnTo>
                      <a:pt x="41" y="101"/>
                    </a:lnTo>
                    <a:lnTo>
                      <a:pt x="51" y="103"/>
                    </a:lnTo>
                    <a:lnTo>
                      <a:pt x="62" y="101"/>
                    </a:lnTo>
                    <a:lnTo>
                      <a:pt x="71" y="99"/>
                    </a:lnTo>
                    <a:lnTo>
                      <a:pt x="79" y="95"/>
                    </a:lnTo>
                    <a:lnTo>
                      <a:pt x="88" y="88"/>
                    </a:lnTo>
                    <a:lnTo>
                      <a:pt x="92" y="80"/>
                    </a:lnTo>
                    <a:lnTo>
                      <a:pt x="99" y="71"/>
                    </a:lnTo>
                    <a:lnTo>
                      <a:pt x="101" y="62"/>
                    </a:lnTo>
                    <a:lnTo>
                      <a:pt x="101" y="52"/>
                    </a:lnTo>
                    <a:lnTo>
                      <a:pt x="51"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3" name="Freeform 920"/>
              <p:cNvSpPr>
                <a:spLocks/>
              </p:cNvSpPr>
              <p:nvPr/>
            </p:nvSpPr>
            <p:spPr bwMode="auto">
              <a:xfrm>
                <a:off x="2464" y="1252"/>
                <a:ext cx="111" cy="111"/>
              </a:xfrm>
              <a:custGeom>
                <a:avLst/>
                <a:gdLst>
                  <a:gd name="T0" fmla="*/ 122 w 101"/>
                  <a:gd name="T1" fmla="*/ 62 h 101"/>
                  <a:gd name="T2" fmla="*/ 122 w 101"/>
                  <a:gd name="T3" fmla="*/ 62 h 101"/>
                  <a:gd name="T4" fmla="*/ 122 w 101"/>
                  <a:gd name="T5" fmla="*/ 49 h 101"/>
                  <a:gd name="T6" fmla="*/ 118 w 101"/>
                  <a:gd name="T7" fmla="*/ 38 h 101"/>
                  <a:gd name="T8" fmla="*/ 111 w 101"/>
                  <a:gd name="T9" fmla="*/ 27 h 101"/>
                  <a:gd name="T10" fmla="*/ 104 w 101"/>
                  <a:gd name="T11" fmla="*/ 18 h 101"/>
                  <a:gd name="T12" fmla="*/ 97 w 101"/>
                  <a:gd name="T13" fmla="*/ 10 h 101"/>
                  <a:gd name="T14" fmla="*/ 86 w 101"/>
                  <a:gd name="T15" fmla="*/ 4 h 101"/>
                  <a:gd name="T16" fmla="*/ 73 w 101"/>
                  <a:gd name="T17" fmla="*/ 2 h 101"/>
                  <a:gd name="T18" fmla="*/ 62 w 101"/>
                  <a:gd name="T19" fmla="*/ 0 h 101"/>
                  <a:gd name="T20" fmla="*/ 62 w 101"/>
                  <a:gd name="T21" fmla="*/ 0 h 101"/>
                  <a:gd name="T22" fmla="*/ 49 w 101"/>
                  <a:gd name="T23" fmla="*/ 2 h 101"/>
                  <a:gd name="T24" fmla="*/ 36 w 101"/>
                  <a:gd name="T25" fmla="*/ 4 h 101"/>
                  <a:gd name="T26" fmla="*/ 25 w 101"/>
                  <a:gd name="T27" fmla="*/ 10 h 101"/>
                  <a:gd name="T28" fmla="*/ 18 w 101"/>
                  <a:gd name="T29" fmla="*/ 18 h 101"/>
                  <a:gd name="T30" fmla="*/ 10 w 101"/>
                  <a:gd name="T31" fmla="*/ 27 h 101"/>
                  <a:gd name="T32" fmla="*/ 4 w 101"/>
                  <a:gd name="T33" fmla="*/ 38 h 101"/>
                  <a:gd name="T34" fmla="*/ 2 w 101"/>
                  <a:gd name="T35" fmla="*/ 49 h 101"/>
                  <a:gd name="T36" fmla="*/ 0 w 101"/>
                  <a:gd name="T37" fmla="*/ 62 h 101"/>
                  <a:gd name="T38" fmla="*/ 0 w 101"/>
                  <a:gd name="T39" fmla="*/ 62 h 101"/>
                  <a:gd name="T40" fmla="*/ 2 w 101"/>
                  <a:gd name="T41" fmla="*/ 75 h 101"/>
                  <a:gd name="T42" fmla="*/ 4 w 101"/>
                  <a:gd name="T43" fmla="*/ 86 h 101"/>
                  <a:gd name="T44" fmla="*/ 10 w 101"/>
                  <a:gd name="T45" fmla="*/ 97 h 101"/>
                  <a:gd name="T46" fmla="*/ 18 w 101"/>
                  <a:gd name="T47" fmla="*/ 107 h 101"/>
                  <a:gd name="T48" fmla="*/ 25 w 101"/>
                  <a:gd name="T49" fmla="*/ 111 h 101"/>
                  <a:gd name="T50" fmla="*/ 36 w 101"/>
                  <a:gd name="T51" fmla="*/ 120 h 101"/>
                  <a:gd name="T52" fmla="*/ 49 w 101"/>
                  <a:gd name="T53" fmla="*/ 122 h 101"/>
                  <a:gd name="T54" fmla="*/ 62 w 101"/>
                  <a:gd name="T55" fmla="*/ 122 h 101"/>
                  <a:gd name="T56" fmla="*/ 62 w 101"/>
                  <a:gd name="T57" fmla="*/ 122 h 101"/>
                  <a:gd name="T58" fmla="*/ 73 w 101"/>
                  <a:gd name="T59" fmla="*/ 122 h 101"/>
                  <a:gd name="T60" fmla="*/ 86 w 101"/>
                  <a:gd name="T61" fmla="*/ 120 h 101"/>
                  <a:gd name="T62" fmla="*/ 97 w 101"/>
                  <a:gd name="T63" fmla="*/ 111 h 101"/>
                  <a:gd name="T64" fmla="*/ 104 w 101"/>
                  <a:gd name="T65" fmla="*/ 107 h 101"/>
                  <a:gd name="T66" fmla="*/ 111 w 101"/>
                  <a:gd name="T67" fmla="*/ 97 h 101"/>
                  <a:gd name="T68" fmla="*/ 118 w 101"/>
                  <a:gd name="T69" fmla="*/ 86 h 101"/>
                  <a:gd name="T70" fmla="*/ 122 w 101"/>
                  <a:gd name="T71" fmla="*/ 75 h 101"/>
                  <a:gd name="T72" fmla="*/ 122 w 101"/>
                  <a:gd name="T73" fmla="*/ 62 h 101"/>
                  <a:gd name="T74" fmla="*/ 62 w 101"/>
                  <a:gd name="T75" fmla="*/ 62 h 101"/>
                  <a:gd name="T76" fmla="*/ 122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2" y="23"/>
                    </a:lnTo>
                    <a:lnTo>
                      <a:pt x="86" y="15"/>
                    </a:lnTo>
                    <a:lnTo>
                      <a:pt x="80" y="8"/>
                    </a:lnTo>
                    <a:lnTo>
                      <a:pt x="71" y="4"/>
                    </a:lnTo>
                    <a:lnTo>
                      <a:pt x="60" y="2"/>
                    </a:lnTo>
                    <a:lnTo>
                      <a:pt x="51" y="0"/>
                    </a:lnTo>
                    <a:lnTo>
                      <a:pt x="41" y="2"/>
                    </a:lnTo>
                    <a:lnTo>
                      <a:pt x="30" y="4"/>
                    </a:lnTo>
                    <a:lnTo>
                      <a:pt x="21" y="8"/>
                    </a:lnTo>
                    <a:lnTo>
                      <a:pt x="15" y="15"/>
                    </a:lnTo>
                    <a:lnTo>
                      <a:pt x="8" y="23"/>
                    </a:lnTo>
                    <a:lnTo>
                      <a:pt x="4" y="32"/>
                    </a:lnTo>
                    <a:lnTo>
                      <a:pt x="2" y="41"/>
                    </a:lnTo>
                    <a:lnTo>
                      <a:pt x="0" y="51"/>
                    </a:lnTo>
                    <a:lnTo>
                      <a:pt x="2" y="62"/>
                    </a:lnTo>
                    <a:lnTo>
                      <a:pt x="4" y="71"/>
                    </a:lnTo>
                    <a:lnTo>
                      <a:pt x="8" y="80"/>
                    </a:lnTo>
                    <a:lnTo>
                      <a:pt x="15" y="88"/>
                    </a:lnTo>
                    <a:lnTo>
                      <a:pt x="21" y="92"/>
                    </a:lnTo>
                    <a:lnTo>
                      <a:pt x="30" y="99"/>
                    </a:lnTo>
                    <a:lnTo>
                      <a:pt x="41" y="101"/>
                    </a:lnTo>
                    <a:lnTo>
                      <a:pt x="51" y="101"/>
                    </a:lnTo>
                    <a:lnTo>
                      <a:pt x="60" y="101"/>
                    </a:lnTo>
                    <a:lnTo>
                      <a:pt x="71" y="99"/>
                    </a:lnTo>
                    <a:lnTo>
                      <a:pt x="80" y="92"/>
                    </a:lnTo>
                    <a:lnTo>
                      <a:pt x="86" y="88"/>
                    </a:lnTo>
                    <a:lnTo>
                      <a:pt x="92" y="80"/>
                    </a:lnTo>
                    <a:lnTo>
                      <a:pt x="97" y="71"/>
                    </a:lnTo>
                    <a:lnTo>
                      <a:pt x="101" y="62"/>
                    </a:lnTo>
                    <a:lnTo>
                      <a:pt x="101" y="51"/>
                    </a:lnTo>
                    <a:lnTo>
                      <a:pt x="51" y="51"/>
                    </a:lnTo>
                    <a:lnTo>
                      <a:pt x="101" y="5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4" name="Freeform 921"/>
              <p:cNvSpPr>
                <a:spLocks/>
              </p:cNvSpPr>
              <p:nvPr/>
            </p:nvSpPr>
            <p:spPr bwMode="auto">
              <a:xfrm>
                <a:off x="710" y="2448"/>
                <a:ext cx="111" cy="111"/>
              </a:xfrm>
              <a:custGeom>
                <a:avLst/>
                <a:gdLst>
                  <a:gd name="T0" fmla="*/ 122 w 101"/>
                  <a:gd name="T1" fmla="*/ 63 h 101"/>
                  <a:gd name="T2" fmla="*/ 122 w 101"/>
                  <a:gd name="T3" fmla="*/ 63 h 101"/>
                  <a:gd name="T4" fmla="*/ 122 w 101"/>
                  <a:gd name="T5" fmla="*/ 49 h 101"/>
                  <a:gd name="T6" fmla="*/ 120 w 101"/>
                  <a:gd name="T7" fmla="*/ 36 h 101"/>
                  <a:gd name="T8" fmla="*/ 112 w 101"/>
                  <a:gd name="T9" fmla="*/ 26 h 101"/>
                  <a:gd name="T10" fmla="*/ 104 w 101"/>
                  <a:gd name="T11" fmla="*/ 18 h 101"/>
                  <a:gd name="T12" fmla="*/ 97 w 101"/>
                  <a:gd name="T13" fmla="*/ 11 h 101"/>
                  <a:gd name="T14" fmla="*/ 86 w 101"/>
                  <a:gd name="T15" fmla="*/ 2 h 101"/>
                  <a:gd name="T16" fmla="*/ 73 w 101"/>
                  <a:gd name="T17" fmla="*/ 0 h 101"/>
                  <a:gd name="T18" fmla="*/ 60 w 101"/>
                  <a:gd name="T19" fmla="*/ 0 h 101"/>
                  <a:gd name="T20" fmla="*/ 60 w 101"/>
                  <a:gd name="T21" fmla="*/ 0 h 101"/>
                  <a:gd name="T22" fmla="*/ 49 w 101"/>
                  <a:gd name="T23" fmla="*/ 0 h 101"/>
                  <a:gd name="T24" fmla="*/ 36 w 101"/>
                  <a:gd name="T25" fmla="*/ 2 h 101"/>
                  <a:gd name="T26" fmla="*/ 26 w 101"/>
                  <a:gd name="T27" fmla="*/ 11 h 101"/>
                  <a:gd name="T28" fmla="*/ 18 w 101"/>
                  <a:gd name="T29" fmla="*/ 18 h 101"/>
                  <a:gd name="T30" fmla="*/ 11 w 101"/>
                  <a:gd name="T31" fmla="*/ 26 h 101"/>
                  <a:gd name="T32" fmla="*/ 4 w 101"/>
                  <a:gd name="T33" fmla="*/ 36 h 101"/>
                  <a:gd name="T34" fmla="*/ 0 w 101"/>
                  <a:gd name="T35" fmla="*/ 49 h 101"/>
                  <a:gd name="T36" fmla="*/ 0 w 101"/>
                  <a:gd name="T37" fmla="*/ 63 h 101"/>
                  <a:gd name="T38" fmla="*/ 0 w 101"/>
                  <a:gd name="T39" fmla="*/ 63 h 101"/>
                  <a:gd name="T40" fmla="*/ 0 w 101"/>
                  <a:gd name="T41" fmla="*/ 73 h 101"/>
                  <a:gd name="T42" fmla="*/ 4 w 101"/>
                  <a:gd name="T43" fmla="*/ 86 h 101"/>
                  <a:gd name="T44" fmla="*/ 11 w 101"/>
                  <a:gd name="T45" fmla="*/ 97 h 101"/>
                  <a:gd name="T46" fmla="*/ 18 w 101"/>
                  <a:gd name="T47" fmla="*/ 104 h 101"/>
                  <a:gd name="T48" fmla="*/ 26 w 101"/>
                  <a:gd name="T49" fmla="*/ 112 h 101"/>
                  <a:gd name="T50" fmla="*/ 36 w 101"/>
                  <a:gd name="T51" fmla="*/ 118 h 101"/>
                  <a:gd name="T52" fmla="*/ 49 w 101"/>
                  <a:gd name="T53" fmla="*/ 122 h 101"/>
                  <a:gd name="T54" fmla="*/ 60 w 101"/>
                  <a:gd name="T55" fmla="*/ 122 h 101"/>
                  <a:gd name="T56" fmla="*/ 60 w 101"/>
                  <a:gd name="T57" fmla="*/ 122 h 101"/>
                  <a:gd name="T58" fmla="*/ 73 w 101"/>
                  <a:gd name="T59" fmla="*/ 122 h 101"/>
                  <a:gd name="T60" fmla="*/ 86 w 101"/>
                  <a:gd name="T61" fmla="*/ 118 h 101"/>
                  <a:gd name="T62" fmla="*/ 97 w 101"/>
                  <a:gd name="T63" fmla="*/ 112 h 101"/>
                  <a:gd name="T64" fmla="*/ 104 w 101"/>
                  <a:gd name="T65" fmla="*/ 104 h 101"/>
                  <a:gd name="T66" fmla="*/ 112 w 101"/>
                  <a:gd name="T67" fmla="*/ 97 h 101"/>
                  <a:gd name="T68" fmla="*/ 120 w 101"/>
                  <a:gd name="T69" fmla="*/ 86 h 101"/>
                  <a:gd name="T70" fmla="*/ 122 w 101"/>
                  <a:gd name="T71" fmla="*/ 73 h 101"/>
                  <a:gd name="T72" fmla="*/ 122 w 101"/>
                  <a:gd name="T73" fmla="*/ 63 h 101"/>
                  <a:gd name="T74" fmla="*/ 60 w 101"/>
                  <a:gd name="T75" fmla="*/ 63 h 101"/>
                  <a:gd name="T76" fmla="*/ 122 w 101"/>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0"/>
                    </a:lnTo>
                    <a:lnTo>
                      <a:pt x="93" y="22"/>
                    </a:lnTo>
                    <a:lnTo>
                      <a:pt x="86" y="15"/>
                    </a:lnTo>
                    <a:lnTo>
                      <a:pt x="80" y="9"/>
                    </a:lnTo>
                    <a:lnTo>
                      <a:pt x="71" y="2"/>
                    </a:lnTo>
                    <a:lnTo>
                      <a:pt x="60" y="0"/>
                    </a:lnTo>
                    <a:lnTo>
                      <a:pt x="50" y="0"/>
                    </a:lnTo>
                    <a:lnTo>
                      <a:pt x="41" y="0"/>
                    </a:lnTo>
                    <a:lnTo>
                      <a:pt x="30" y="2"/>
                    </a:lnTo>
                    <a:lnTo>
                      <a:pt x="22" y="9"/>
                    </a:lnTo>
                    <a:lnTo>
                      <a:pt x="15" y="15"/>
                    </a:lnTo>
                    <a:lnTo>
                      <a:pt x="9" y="22"/>
                    </a:lnTo>
                    <a:lnTo>
                      <a:pt x="4" y="30"/>
                    </a:lnTo>
                    <a:lnTo>
                      <a:pt x="0" y="41"/>
                    </a:lnTo>
                    <a:lnTo>
                      <a:pt x="0" y="52"/>
                    </a:lnTo>
                    <a:lnTo>
                      <a:pt x="0" y="60"/>
                    </a:lnTo>
                    <a:lnTo>
                      <a:pt x="4" y="71"/>
                    </a:lnTo>
                    <a:lnTo>
                      <a:pt x="9" y="80"/>
                    </a:lnTo>
                    <a:lnTo>
                      <a:pt x="15" y="86"/>
                    </a:lnTo>
                    <a:lnTo>
                      <a:pt x="22" y="93"/>
                    </a:lnTo>
                    <a:lnTo>
                      <a:pt x="30" y="97"/>
                    </a:lnTo>
                    <a:lnTo>
                      <a:pt x="41" y="101"/>
                    </a:lnTo>
                    <a:lnTo>
                      <a:pt x="50" y="101"/>
                    </a:lnTo>
                    <a:lnTo>
                      <a:pt x="60" y="101"/>
                    </a:lnTo>
                    <a:lnTo>
                      <a:pt x="71" y="97"/>
                    </a:lnTo>
                    <a:lnTo>
                      <a:pt x="80" y="93"/>
                    </a:lnTo>
                    <a:lnTo>
                      <a:pt x="86" y="86"/>
                    </a:lnTo>
                    <a:lnTo>
                      <a:pt x="93" y="80"/>
                    </a:lnTo>
                    <a:lnTo>
                      <a:pt x="99" y="71"/>
                    </a:lnTo>
                    <a:lnTo>
                      <a:pt x="101" y="60"/>
                    </a:lnTo>
                    <a:lnTo>
                      <a:pt x="101" y="52"/>
                    </a:lnTo>
                    <a:lnTo>
                      <a:pt x="50" y="52"/>
                    </a:lnTo>
                    <a:lnTo>
                      <a:pt x="101" y="52"/>
                    </a:lnTo>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5" name="Freeform 922"/>
              <p:cNvSpPr>
                <a:spLocks/>
              </p:cNvSpPr>
              <p:nvPr/>
            </p:nvSpPr>
            <p:spPr bwMode="auto">
              <a:xfrm>
                <a:off x="703" y="1920"/>
                <a:ext cx="113" cy="111"/>
              </a:xfrm>
              <a:custGeom>
                <a:avLst/>
                <a:gdLst>
                  <a:gd name="T0" fmla="*/ 123 w 104"/>
                  <a:gd name="T1" fmla="*/ 62 h 101"/>
                  <a:gd name="T2" fmla="*/ 123 w 104"/>
                  <a:gd name="T3" fmla="*/ 62 h 101"/>
                  <a:gd name="T4" fmla="*/ 121 w 104"/>
                  <a:gd name="T5" fmla="*/ 49 h 101"/>
                  <a:gd name="T6" fmla="*/ 118 w 104"/>
                  <a:gd name="T7" fmla="*/ 36 h 101"/>
                  <a:gd name="T8" fmla="*/ 112 w 104"/>
                  <a:gd name="T9" fmla="*/ 25 h 101"/>
                  <a:gd name="T10" fmla="*/ 105 w 104"/>
                  <a:gd name="T11" fmla="*/ 18 h 101"/>
                  <a:gd name="T12" fmla="*/ 95 w 104"/>
                  <a:gd name="T13" fmla="*/ 10 h 101"/>
                  <a:gd name="T14" fmla="*/ 85 w 104"/>
                  <a:gd name="T15" fmla="*/ 2 h 101"/>
                  <a:gd name="T16" fmla="*/ 74 w 104"/>
                  <a:gd name="T17" fmla="*/ 0 h 101"/>
                  <a:gd name="T18" fmla="*/ 61 w 104"/>
                  <a:gd name="T19" fmla="*/ 0 h 101"/>
                  <a:gd name="T20" fmla="*/ 61 w 104"/>
                  <a:gd name="T21" fmla="*/ 0 h 101"/>
                  <a:gd name="T22" fmla="*/ 49 w 104"/>
                  <a:gd name="T23" fmla="*/ 0 h 101"/>
                  <a:gd name="T24" fmla="*/ 39 w 104"/>
                  <a:gd name="T25" fmla="*/ 2 h 101"/>
                  <a:gd name="T26" fmla="*/ 28 w 104"/>
                  <a:gd name="T27" fmla="*/ 10 h 101"/>
                  <a:gd name="T28" fmla="*/ 18 w 104"/>
                  <a:gd name="T29" fmla="*/ 18 h 101"/>
                  <a:gd name="T30" fmla="*/ 11 w 104"/>
                  <a:gd name="T31" fmla="*/ 25 h 101"/>
                  <a:gd name="T32" fmla="*/ 5 w 104"/>
                  <a:gd name="T33" fmla="*/ 36 h 101"/>
                  <a:gd name="T34" fmla="*/ 3 w 104"/>
                  <a:gd name="T35" fmla="*/ 49 h 101"/>
                  <a:gd name="T36" fmla="*/ 0 w 104"/>
                  <a:gd name="T37" fmla="*/ 62 h 101"/>
                  <a:gd name="T38" fmla="*/ 0 w 104"/>
                  <a:gd name="T39" fmla="*/ 62 h 101"/>
                  <a:gd name="T40" fmla="*/ 3 w 104"/>
                  <a:gd name="T41" fmla="*/ 73 h 101"/>
                  <a:gd name="T42" fmla="*/ 5 w 104"/>
                  <a:gd name="T43" fmla="*/ 86 h 101"/>
                  <a:gd name="T44" fmla="*/ 11 w 104"/>
                  <a:gd name="T45" fmla="*/ 96 h 101"/>
                  <a:gd name="T46" fmla="*/ 18 w 104"/>
                  <a:gd name="T47" fmla="*/ 104 h 101"/>
                  <a:gd name="T48" fmla="*/ 28 w 104"/>
                  <a:gd name="T49" fmla="*/ 111 h 101"/>
                  <a:gd name="T50" fmla="*/ 39 w 104"/>
                  <a:gd name="T51" fmla="*/ 118 h 101"/>
                  <a:gd name="T52" fmla="*/ 49 w 104"/>
                  <a:gd name="T53" fmla="*/ 122 h 101"/>
                  <a:gd name="T54" fmla="*/ 61 w 104"/>
                  <a:gd name="T55" fmla="*/ 122 h 101"/>
                  <a:gd name="T56" fmla="*/ 61 w 104"/>
                  <a:gd name="T57" fmla="*/ 122 h 101"/>
                  <a:gd name="T58" fmla="*/ 74 w 104"/>
                  <a:gd name="T59" fmla="*/ 122 h 101"/>
                  <a:gd name="T60" fmla="*/ 85 w 104"/>
                  <a:gd name="T61" fmla="*/ 118 h 101"/>
                  <a:gd name="T62" fmla="*/ 95 w 104"/>
                  <a:gd name="T63" fmla="*/ 111 h 101"/>
                  <a:gd name="T64" fmla="*/ 105 w 104"/>
                  <a:gd name="T65" fmla="*/ 104 h 101"/>
                  <a:gd name="T66" fmla="*/ 112 w 104"/>
                  <a:gd name="T67" fmla="*/ 96 h 101"/>
                  <a:gd name="T68" fmla="*/ 118 w 104"/>
                  <a:gd name="T69" fmla="*/ 86 h 101"/>
                  <a:gd name="T70" fmla="*/ 121 w 104"/>
                  <a:gd name="T71" fmla="*/ 73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100" y="30"/>
                    </a:lnTo>
                    <a:lnTo>
                      <a:pt x="95" y="21"/>
                    </a:lnTo>
                    <a:lnTo>
                      <a:pt x="89" y="15"/>
                    </a:lnTo>
                    <a:lnTo>
                      <a:pt x="80" y="8"/>
                    </a:lnTo>
                    <a:lnTo>
                      <a:pt x="72" y="2"/>
                    </a:lnTo>
                    <a:lnTo>
                      <a:pt x="63" y="0"/>
                    </a:lnTo>
                    <a:lnTo>
                      <a:pt x="52" y="0"/>
                    </a:lnTo>
                    <a:lnTo>
                      <a:pt x="41" y="0"/>
                    </a:lnTo>
                    <a:lnTo>
                      <a:pt x="33" y="2"/>
                    </a:lnTo>
                    <a:lnTo>
                      <a:pt x="24" y="8"/>
                    </a:lnTo>
                    <a:lnTo>
                      <a:pt x="16" y="15"/>
                    </a:lnTo>
                    <a:lnTo>
                      <a:pt x="9" y="21"/>
                    </a:lnTo>
                    <a:lnTo>
                      <a:pt x="5" y="30"/>
                    </a:lnTo>
                    <a:lnTo>
                      <a:pt x="3" y="41"/>
                    </a:lnTo>
                    <a:lnTo>
                      <a:pt x="0" y="51"/>
                    </a:lnTo>
                    <a:lnTo>
                      <a:pt x="3" y="60"/>
                    </a:lnTo>
                    <a:lnTo>
                      <a:pt x="5" y="71"/>
                    </a:lnTo>
                    <a:lnTo>
                      <a:pt x="9" y="79"/>
                    </a:lnTo>
                    <a:lnTo>
                      <a:pt x="16" y="86"/>
                    </a:lnTo>
                    <a:lnTo>
                      <a:pt x="24" y="92"/>
                    </a:lnTo>
                    <a:lnTo>
                      <a:pt x="33" y="97"/>
                    </a:lnTo>
                    <a:lnTo>
                      <a:pt x="41" y="101"/>
                    </a:lnTo>
                    <a:lnTo>
                      <a:pt x="52" y="101"/>
                    </a:lnTo>
                    <a:lnTo>
                      <a:pt x="63" y="101"/>
                    </a:lnTo>
                    <a:lnTo>
                      <a:pt x="72" y="97"/>
                    </a:lnTo>
                    <a:lnTo>
                      <a:pt x="80" y="92"/>
                    </a:lnTo>
                    <a:lnTo>
                      <a:pt x="89" y="86"/>
                    </a:lnTo>
                    <a:lnTo>
                      <a:pt x="95" y="79"/>
                    </a:lnTo>
                    <a:lnTo>
                      <a:pt x="100" y="71"/>
                    </a:lnTo>
                    <a:lnTo>
                      <a:pt x="102" y="60"/>
                    </a:lnTo>
                    <a:lnTo>
                      <a:pt x="104" y="51"/>
                    </a:lnTo>
                    <a:lnTo>
                      <a:pt x="52" y="51"/>
                    </a:lnTo>
                    <a:lnTo>
                      <a:pt x="104"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6" name="Freeform 923"/>
              <p:cNvSpPr>
                <a:spLocks/>
              </p:cNvSpPr>
              <p:nvPr/>
            </p:nvSpPr>
            <p:spPr bwMode="auto">
              <a:xfrm>
                <a:off x="949" y="2540"/>
                <a:ext cx="113" cy="112"/>
              </a:xfrm>
              <a:custGeom>
                <a:avLst/>
                <a:gdLst>
                  <a:gd name="T0" fmla="*/ 123 w 104"/>
                  <a:gd name="T1" fmla="*/ 60 h 102"/>
                  <a:gd name="T2" fmla="*/ 123 w 104"/>
                  <a:gd name="T3" fmla="*/ 60 h 102"/>
                  <a:gd name="T4" fmla="*/ 120 w 104"/>
                  <a:gd name="T5" fmla="*/ 49 h 102"/>
                  <a:gd name="T6" fmla="*/ 117 w 104"/>
                  <a:gd name="T7" fmla="*/ 36 h 102"/>
                  <a:gd name="T8" fmla="*/ 112 w 104"/>
                  <a:gd name="T9" fmla="*/ 26 h 102"/>
                  <a:gd name="T10" fmla="*/ 104 w 104"/>
                  <a:gd name="T11" fmla="*/ 18 h 102"/>
                  <a:gd name="T12" fmla="*/ 95 w 104"/>
                  <a:gd name="T13" fmla="*/ 11 h 102"/>
                  <a:gd name="T14" fmla="*/ 84 w 104"/>
                  <a:gd name="T15" fmla="*/ 5 h 102"/>
                  <a:gd name="T16" fmla="*/ 74 w 104"/>
                  <a:gd name="T17" fmla="*/ 0 h 102"/>
                  <a:gd name="T18" fmla="*/ 61 w 104"/>
                  <a:gd name="T19" fmla="*/ 0 h 102"/>
                  <a:gd name="T20" fmla="*/ 61 w 104"/>
                  <a:gd name="T21" fmla="*/ 0 h 102"/>
                  <a:gd name="T22" fmla="*/ 49 w 104"/>
                  <a:gd name="T23" fmla="*/ 0 h 102"/>
                  <a:gd name="T24" fmla="*/ 38 w 104"/>
                  <a:gd name="T25" fmla="*/ 5 h 102"/>
                  <a:gd name="T26" fmla="*/ 28 w 104"/>
                  <a:gd name="T27" fmla="*/ 11 h 102"/>
                  <a:gd name="T28" fmla="*/ 17 w 104"/>
                  <a:gd name="T29" fmla="*/ 18 h 102"/>
                  <a:gd name="T30" fmla="*/ 11 w 104"/>
                  <a:gd name="T31" fmla="*/ 26 h 102"/>
                  <a:gd name="T32" fmla="*/ 4 w 104"/>
                  <a:gd name="T33" fmla="*/ 36 h 102"/>
                  <a:gd name="T34" fmla="*/ 2 w 104"/>
                  <a:gd name="T35" fmla="*/ 49 h 102"/>
                  <a:gd name="T36" fmla="*/ 0 w 104"/>
                  <a:gd name="T37" fmla="*/ 60 h 102"/>
                  <a:gd name="T38" fmla="*/ 0 w 104"/>
                  <a:gd name="T39" fmla="*/ 60 h 102"/>
                  <a:gd name="T40" fmla="*/ 2 w 104"/>
                  <a:gd name="T41" fmla="*/ 74 h 102"/>
                  <a:gd name="T42" fmla="*/ 4 w 104"/>
                  <a:gd name="T43" fmla="*/ 86 h 102"/>
                  <a:gd name="T44" fmla="*/ 11 w 104"/>
                  <a:gd name="T45" fmla="*/ 97 h 102"/>
                  <a:gd name="T46" fmla="*/ 17 w 104"/>
                  <a:gd name="T47" fmla="*/ 105 h 102"/>
                  <a:gd name="T48" fmla="*/ 28 w 104"/>
                  <a:gd name="T49" fmla="*/ 112 h 102"/>
                  <a:gd name="T50" fmla="*/ 38 w 104"/>
                  <a:gd name="T51" fmla="*/ 117 h 102"/>
                  <a:gd name="T52" fmla="*/ 49 w 104"/>
                  <a:gd name="T53" fmla="*/ 123 h 102"/>
                  <a:gd name="T54" fmla="*/ 61 w 104"/>
                  <a:gd name="T55" fmla="*/ 123 h 102"/>
                  <a:gd name="T56" fmla="*/ 61 w 104"/>
                  <a:gd name="T57" fmla="*/ 123 h 102"/>
                  <a:gd name="T58" fmla="*/ 74 w 104"/>
                  <a:gd name="T59" fmla="*/ 123 h 102"/>
                  <a:gd name="T60" fmla="*/ 84 w 104"/>
                  <a:gd name="T61" fmla="*/ 117 h 102"/>
                  <a:gd name="T62" fmla="*/ 95 w 104"/>
                  <a:gd name="T63" fmla="*/ 112 h 102"/>
                  <a:gd name="T64" fmla="*/ 104 w 104"/>
                  <a:gd name="T65" fmla="*/ 105 h 102"/>
                  <a:gd name="T66" fmla="*/ 112 w 104"/>
                  <a:gd name="T67" fmla="*/ 97 h 102"/>
                  <a:gd name="T68" fmla="*/ 117 w 104"/>
                  <a:gd name="T69" fmla="*/ 86 h 102"/>
                  <a:gd name="T70" fmla="*/ 120 w 104"/>
                  <a:gd name="T71" fmla="*/ 74 h 102"/>
                  <a:gd name="T72" fmla="*/ 123 w 104"/>
                  <a:gd name="T73" fmla="*/ 60 h 102"/>
                  <a:gd name="T74" fmla="*/ 61 w 104"/>
                  <a:gd name="T75" fmla="*/ 60 h 102"/>
                  <a:gd name="T76" fmla="*/ 123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5"/>
                    </a:lnTo>
                    <a:lnTo>
                      <a:pt x="63" y="0"/>
                    </a:lnTo>
                    <a:lnTo>
                      <a:pt x="52" y="0"/>
                    </a:lnTo>
                    <a:lnTo>
                      <a:pt x="41" y="0"/>
                    </a:lnTo>
                    <a:lnTo>
                      <a:pt x="32" y="5"/>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2"/>
                    </a:lnTo>
                    <a:lnTo>
                      <a:pt x="52" y="102"/>
                    </a:lnTo>
                    <a:lnTo>
                      <a:pt x="63" y="102"/>
                    </a:lnTo>
                    <a:lnTo>
                      <a:pt x="71" y="97"/>
                    </a:lnTo>
                    <a:lnTo>
                      <a:pt x="80" y="93"/>
                    </a:lnTo>
                    <a:lnTo>
                      <a:pt x="88" y="87"/>
                    </a:lnTo>
                    <a:lnTo>
                      <a:pt x="95" y="80"/>
                    </a:lnTo>
                    <a:lnTo>
                      <a:pt x="99" y="71"/>
                    </a:lnTo>
                    <a:lnTo>
                      <a:pt x="101" y="61"/>
                    </a:lnTo>
                    <a:lnTo>
                      <a:pt x="104" y="50"/>
                    </a:lnTo>
                    <a:lnTo>
                      <a:pt x="52" y="50"/>
                    </a:lnTo>
                    <a:lnTo>
                      <a:pt x="104" y="50"/>
                    </a:lnTo>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7" name="Freeform 924"/>
              <p:cNvSpPr>
                <a:spLocks/>
              </p:cNvSpPr>
              <p:nvPr/>
            </p:nvSpPr>
            <p:spPr bwMode="auto">
              <a:xfrm>
                <a:off x="1147" y="1854"/>
                <a:ext cx="111" cy="113"/>
              </a:xfrm>
              <a:custGeom>
                <a:avLst/>
                <a:gdLst>
                  <a:gd name="T0" fmla="*/ 121 w 102"/>
                  <a:gd name="T1" fmla="*/ 61 h 104"/>
                  <a:gd name="T2" fmla="*/ 121 w 102"/>
                  <a:gd name="T3" fmla="*/ 61 h 104"/>
                  <a:gd name="T4" fmla="*/ 121 w 102"/>
                  <a:gd name="T5" fmla="*/ 49 h 104"/>
                  <a:gd name="T6" fmla="*/ 115 w 102"/>
                  <a:gd name="T7" fmla="*/ 38 h 104"/>
                  <a:gd name="T8" fmla="*/ 110 w 102"/>
                  <a:gd name="T9" fmla="*/ 28 h 104"/>
                  <a:gd name="T10" fmla="*/ 103 w 102"/>
                  <a:gd name="T11" fmla="*/ 17 h 104"/>
                  <a:gd name="T12" fmla="*/ 95 w 102"/>
                  <a:gd name="T13" fmla="*/ 11 h 104"/>
                  <a:gd name="T14" fmla="*/ 84 w 102"/>
                  <a:gd name="T15" fmla="*/ 4 h 104"/>
                  <a:gd name="T16" fmla="*/ 72 w 102"/>
                  <a:gd name="T17" fmla="*/ 2 h 104"/>
                  <a:gd name="T18" fmla="*/ 62 w 102"/>
                  <a:gd name="T19" fmla="*/ 0 h 104"/>
                  <a:gd name="T20" fmla="*/ 62 w 102"/>
                  <a:gd name="T21" fmla="*/ 0 h 104"/>
                  <a:gd name="T22" fmla="*/ 49 w 102"/>
                  <a:gd name="T23" fmla="*/ 2 h 104"/>
                  <a:gd name="T24" fmla="*/ 36 w 102"/>
                  <a:gd name="T25" fmla="*/ 4 h 104"/>
                  <a:gd name="T26" fmla="*/ 26 w 102"/>
                  <a:gd name="T27" fmla="*/ 11 h 104"/>
                  <a:gd name="T28" fmla="*/ 17 w 102"/>
                  <a:gd name="T29" fmla="*/ 17 h 104"/>
                  <a:gd name="T30" fmla="*/ 11 w 102"/>
                  <a:gd name="T31" fmla="*/ 28 h 104"/>
                  <a:gd name="T32" fmla="*/ 5 w 102"/>
                  <a:gd name="T33" fmla="*/ 38 h 104"/>
                  <a:gd name="T34" fmla="*/ 2 w 102"/>
                  <a:gd name="T35" fmla="*/ 49 h 104"/>
                  <a:gd name="T36" fmla="*/ 0 w 102"/>
                  <a:gd name="T37" fmla="*/ 61 h 104"/>
                  <a:gd name="T38" fmla="*/ 0 w 102"/>
                  <a:gd name="T39" fmla="*/ 61 h 104"/>
                  <a:gd name="T40" fmla="*/ 2 w 102"/>
                  <a:gd name="T41" fmla="*/ 74 h 104"/>
                  <a:gd name="T42" fmla="*/ 5 w 102"/>
                  <a:gd name="T43" fmla="*/ 84 h 104"/>
                  <a:gd name="T44" fmla="*/ 11 w 102"/>
                  <a:gd name="T45" fmla="*/ 95 h 104"/>
                  <a:gd name="T46" fmla="*/ 17 w 102"/>
                  <a:gd name="T47" fmla="*/ 105 h 104"/>
                  <a:gd name="T48" fmla="*/ 26 w 102"/>
                  <a:gd name="T49" fmla="*/ 112 h 104"/>
                  <a:gd name="T50" fmla="*/ 36 w 102"/>
                  <a:gd name="T51" fmla="*/ 117 h 104"/>
                  <a:gd name="T52" fmla="*/ 49 w 102"/>
                  <a:gd name="T53" fmla="*/ 121 h 104"/>
                  <a:gd name="T54" fmla="*/ 62 w 102"/>
                  <a:gd name="T55" fmla="*/ 123 h 104"/>
                  <a:gd name="T56" fmla="*/ 62 w 102"/>
                  <a:gd name="T57" fmla="*/ 123 h 104"/>
                  <a:gd name="T58" fmla="*/ 72 w 102"/>
                  <a:gd name="T59" fmla="*/ 121 h 104"/>
                  <a:gd name="T60" fmla="*/ 84 w 102"/>
                  <a:gd name="T61" fmla="*/ 117 h 104"/>
                  <a:gd name="T62" fmla="*/ 95 w 102"/>
                  <a:gd name="T63" fmla="*/ 112 h 104"/>
                  <a:gd name="T64" fmla="*/ 103 w 102"/>
                  <a:gd name="T65" fmla="*/ 105 h 104"/>
                  <a:gd name="T66" fmla="*/ 110 w 102"/>
                  <a:gd name="T67" fmla="*/ 95 h 104"/>
                  <a:gd name="T68" fmla="*/ 115 w 102"/>
                  <a:gd name="T69" fmla="*/ 84 h 104"/>
                  <a:gd name="T70" fmla="*/ 121 w 102"/>
                  <a:gd name="T71" fmla="*/ 74 h 104"/>
                  <a:gd name="T72" fmla="*/ 121 w 102"/>
                  <a:gd name="T73" fmla="*/ 61 h 104"/>
                  <a:gd name="T74" fmla="*/ 62 w 102"/>
                  <a:gd name="T75" fmla="*/ 61 h 104"/>
                  <a:gd name="T76" fmla="*/ 121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2"/>
                    </a:lnTo>
                    <a:lnTo>
                      <a:pt x="93" y="24"/>
                    </a:lnTo>
                    <a:lnTo>
                      <a:pt x="87" y="15"/>
                    </a:lnTo>
                    <a:lnTo>
                      <a:pt x="80" y="9"/>
                    </a:lnTo>
                    <a:lnTo>
                      <a:pt x="71" y="4"/>
                    </a:lnTo>
                    <a:lnTo>
                      <a:pt x="61" y="2"/>
                    </a:lnTo>
                    <a:lnTo>
                      <a:pt x="52" y="0"/>
                    </a:lnTo>
                    <a:lnTo>
                      <a:pt x="41" y="2"/>
                    </a:lnTo>
                    <a:lnTo>
                      <a:pt x="30" y="4"/>
                    </a:lnTo>
                    <a:lnTo>
                      <a:pt x="22" y="9"/>
                    </a:lnTo>
                    <a:lnTo>
                      <a:pt x="15" y="15"/>
                    </a:lnTo>
                    <a:lnTo>
                      <a:pt x="9" y="24"/>
                    </a:lnTo>
                    <a:lnTo>
                      <a:pt x="5" y="32"/>
                    </a:lnTo>
                    <a:lnTo>
                      <a:pt x="2" y="41"/>
                    </a:lnTo>
                    <a:lnTo>
                      <a:pt x="0" y="52"/>
                    </a:lnTo>
                    <a:lnTo>
                      <a:pt x="2" y="63"/>
                    </a:lnTo>
                    <a:lnTo>
                      <a:pt x="5" y="71"/>
                    </a:lnTo>
                    <a:lnTo>
                      <a:pt x="9" y="80"/>
                    </a:lnTo>
                    <a:lnTo>
                      <a:pt x="15" y="89"/>
                    </a:lnTo>
                    <a:lnTo>
                      <a:pt x="22" y="95"/>
                    </a:lnTo>
                    <a:lnTo>
                      <a:pt x="30" y="99"/>
                    </a:lnTo>
                    <a:lnTo>
                      <a:pt x="41" y="102"/>
                    </a:lnTo>
                    <a:lnTo>
                      <a:pt x="52" y="104"/>
                    </a:lnTo>
                    <a:lnTo>
                      <a:pt x="61" y="102"/>
                    </a:lnTo>
                    <a:lnTo>
                      <a:pt x="71" y="99"/>
                    </a:lnTo>
                    <a:lnTo>
                      <a:pt x="80" y="95"/>
                    </a:lnTo>
                    <a:lnTo>
                      <a:pt x="87" y="89"/>
                    </a:lnTo>
                    <a:lnTo>
                      <a:pt x="93" y="80"/>
                    </a:lnTo>
                    <a:lnTo>
                      <a:pt x="97" y="71"/>
                    </a:lnTo>
                    <a:lnTo>
                      <a:pt x="102" y="63"/>
                    </a:lnTo>
                    <a:lnTo>
                      <a:pt x="102" y="52"/>
                    </a:lnTo>
                    <a:lnTo>
                      <a:pt x="52"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62365" name="Group 925"/>
          <p:cNvGrpSpPr>
            <a:grpSpLocks/>
          </p:cNvGrpSpPr>
          <p:nvPr/>
        </p:nvGrpSpPr>
        <p:grpSpPr bwMode="auto">
          <a:xfrm>
            <a:off x="1341438" y="1311275"/>
            <a:ext cx="4006850" cy="3449638"/>
            <a:chOff x="375" y="842"/>
            <a:chExt cx="2524" cy="2173"/>
          </a:xfrm>
        </p:grpSpPr>
        <p:sp>
          <p:nvSpPr>
            <p:cNvPr id="33798" name="AutoShape 926"/>
            <p:cNvSpPr>
              <a:spLocks noChangeArrowheads="1"/>
            </p:cNvSpPr>
            <p:nvPr/>
          </p:nvSpPr>
          <p:spPr bwMode="auto">
            <a:xfrm>
              <a:off x="2334" y="842"/>
              <a:ext cx="427" cy="130"/>
            </a:xfrm>
            <a:prstGeom prst="roundRect">
              <a:avLst>
                <a:gd name="adj" fmla="val 16667"/>
              </a:avLst>
            </a:prstGeom>
            <a:gradFill rotWithShape="1">
              <a:gsLst>
                <a:gs pos="0">
                  <a:srgbClr val="A400A4"/>
                </a:gs>
                <a:gs pos="100000">
                  <a:srgbClr val="4C004C"/>
                </a:gs>
              </a:gsLst>
              <a:lin ang="5400000" scaled="1"/>
            </a:gra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Sos-1</a:t>
              </a:r>
            </a:p>
          </p:txBody>
        </p:sp>
        <p:sp>
          <p:nvSpPr>
            <p:cNvPr id="33799" name="AutoShape 927"/>
            <p:cNvSpPr>
              <a:spLocks noChangeArrowheads="1"/>
            </p:cNvSpPr>
            <p:nvPr/>
          </p:nvSpPr>
          <p:spPr bwMode="auto">
            <a:xfrm>
              <a:off x="2472" y="1235"/>
              <a:ext cx="427" cy="130"/>
            </a:xfrm>
            <a:prstGeom prst="roundRect">
              <a:avLst>
                <a:gd name="adj" fmla="val 16667"/>
              </a:avLst>
            </a:prstGeom>
            <a:gradFill rotWithShape="1">
              <a:gsLst>
                <a:gs pos="0">
                  <a:srgbClr val="FB7F75"/>
                </a:gs>
                <a:gs pos="100000">
                  <a:srgbClr val="81413C"/>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Ras</a:t>
              </a:r>
            </a:p>
          </p:txBody>
        </p:sp>
        <p:sp>
          <p:nvSpPr>
            <p:cNvPr id="33800" name="AutoShape 928"/>
            <p:cNvSpPr>
              <a:spLocks noChangeArrowheads="1"/>
            </p:cNvSpPr>
            <p:nvPr/>
          </p:nvSpPr>
          <p:spPr bwMode="auto">
            <a:xfrm>
              <a:off x="869" y="1994"/>
              <a:ext cx="427" cy="130"/>
            </a:xfrm>
            <a:prstGeom prst="roundRect">
              <a:avLst>
                <a:gd name="adj" fmla="val 16667"/>
              </a:avLst>
            </a:prstGeom>
            <a:gradFill rotWithShape="1">
              <a:gsLst>
                <a:gs pos="0">
                  <a:srgbClr val="996633"/>
                </a:gs>
                <a:gs pos="100000">
                  <a:srgbClr val="4F341A"/>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MEKK-1</a:t>
              </a:r>
            </a:p>
          </p:txBody>
        </p:sp>
        <p:sp>
          <p:nvSpPr>
            <p:cNvPr id="33801" name="AutoShape 929"/>
            <p:cNvSpPr>
              <a:spLocks noChangeArrowheads="1"/>
            </p:cNvSpPr>
            <p:nvPr/>
          </p:nvSpPr>
          <p:spPr bwMode="auto">
            <a:xfrm>
              <a:off x="375" y="1910"/>
              <a:ext cx="427" cy="130"/>
            </a:xfrm>
            <a:prstGeom prst="roundRect">
              <a:avLst>
                <a:gd name="adj" fmla="val 16667"/>
              </a:avLst>
            </a:prstGeom>
            <a:gradFill rotWithShape="1">
              <a:gsLst>
                <a:gs pos="0">
                  <a:srgbClr val="669900"/>
                </a:gs>
                <a:gs pos="100000">
                  <a:srgbClr val="344F00"/>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MEK</a:t>
              </a:r>
            </a:p>
          </p:txBody>
        </p:sp>
        <p:sp>
          <p:nvSpPr>
            <p:cNvPr id="62370" name="AutoShape 930"/>
            <p:cNvSpPr>
              <a:spLocks noChangeArrowheads="1"/>
            </p:cNvSpPr>
            <p:nvPr/>
          </p:nvSpPr>
          <p:spPr bwMode="auto">
            <a:xfrm>
              <a:off x="1153" y="1413"/>
              <a:ext cx="427" cy="130"/>
            </a:xfrm>
            <a:prstGeom prst="roundRect">
              <a:avLst>
                <a:gd name="adj" fmla="val 16667"/>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Shc</a:t>
              </a:r>
            </a:p>
          </p:txBody>
        </p:sp>
        <p:sp>
          <p:nvSpPr>
            <p:cNvPr id="62371" name="AutoShape 931"/>
            <p:cNvSpPr>
              <a:spLocks noChangeArrowheads="1"/>
            </p:cNvSpPr>
            <p:nvPr/>
          </p:nvSpPr>
          <p:spPr bwMode="auto">
            <a:xfrm>
              <a:off x="2338" y="1016"/>
              <a:ext cx="427" cy="130"/>
            </a:xfrm>
            <a:prstGeom prst="roundRect">
              <a:avLst>
                <a:gd name="adj" fmla="val 16667"/>
              </a:avLst>
            </a:prstGeom>
            <a:gradFill rotWithShape="1">
              <a:gsLst>
                <a:gs pos="0">
                  <a:schemeClr val="accent2"/>
                </a:gs>
                <a:gs pos="100000">
                  <a:schemeClr val="accent2">
                    <a:gamma/>
                    <a:shade val="51373"/>
                    <a:invGamma/>
                  </a:schemeClr>
                </a:gs>
              </a:gsLst>
              <a:lin ang="5400000" scaled="1"/>
            </a:gra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PI3-K</a:t>
              </a:r>
            </a:p>
          </p:txBody>
        </p:sp>
        <p:sp>
          <p:nvSpPr>
            <p:cNvPr id="33804" name="AutoShape 932"/>
            <p:cNvSpPr>
              <a:spLocks noChangeArrowheads="1"/>
            </p:cNvSpPr>
            <p:nvPr/>
          </p:nvSpPr>
          <p:spPr bwMode="auto">
            <a:xfrm>
              <a:off x="1143" y="1839"/>
              <a:ext cx="427" cy="130"/>
            </a:xfrm>
            <a:prstGeom prst="roundRect">
              <a:avLst>
                <a:gd name="adj" fmla="val 16667"/>
              </a:avLst>
            </a:prstGeom>
            <a:gradFill rotWithShape="1">
              <a:gsLst>
                <a:gs pos="0">
                  <a:srgbClr val="009999"/>
                </a:gs>
                <a:gs pos="100000">
                  <a:srgbClr val="004F4F"/>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Raf</a:t>
              </a:r>
            </a:p>
          </p:txBody>
        </p:sp>
        <p:sp>
          <p:nvSpPr>
            <p:cNvPr id="33805" name="AutoShape 933"/>
            <p:cNvSpPr>
              <a:spLocks noChangeArrowheads="1"/>
            </p:cNvSpPr>
            <p:nvPr/>
          </p:nvSpPr>
          <p:spPr bwMode="auto">
            <a:xfrm>
              <a:off x="944" y="2553"/>
              <a:ext cx="427" cy="130"/>
            </a:xfrm>
            <a:prstGeom prst="roundRect">
              <a:avLst>
                <a:gd name="adj" fmla="val 16667"/>
              </a:avLst>
            </a:prstGeom>
            <a:gradFill rotWithShape="1">
              <a:gsLst>
                <a:gs pos="0">
                  <a:srgbClr val="5F5F5F"/>
                </a:gs>
                <a:gs pos="100000">
                  <a:srgbClr val="313131"/>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MKK-7</a:t>
              </a:r>
            </a:p>
          </p:txBody>
        </p:sp>
        <p:sp>
          <p:nvSpPr>
            <p:cNvPr id="33806" name="AutoShape 934"/>
            <p:cNvSpPr>
              <a:spLocks noChangeArrowheads="1"/>
            </p:cNvSpPr>
            <p:nvPr/>
          </p:nvSpPr>
          <p:spPr bwMode="auto">
            <a:xfrm>
              <a:off x="1916" y="1309"/>
              <a:ext cx="427" cy="130"/>
            </a:xfrm>
            <a:prstGeom prst="roundRect">
              <a:avLst>
                <a:gd name="adj" fmla="val 16667"/>
              </a:avLst>
            </a:prstGeom>
            <a:gradFill rotWithShape="1">
              <a:gsLst>
                <a:gs pos="0">
                  <a:srgbClr val="CC0000"/>
                </a:gs>
                <a:gs pos="100000">
                  <a:srgbClr val="690000"/>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Grb2</a:t>
              </a:r>
            </a:p>
          </p:txBody>
        </p:sp>
        <p:sp>
          <p:nvSpPr>
            <p:cNvPr id="62375" name="AutoShape 935"/>
            <p:cNvSpPr>
              <a:spLocks noChangeArrowheads="1"/>
            </p:cNvSpPr>
            <p:nvPr/>
          </p:nvSpPr>
          <p:spPr bwMode="auto">
            <a:xfrm>
              <a:off x="1680" y="2885"/>
              <a:ext cx="427" cy="130"/>
            </a:xfrm>
            <a:prstGeom prst="roundRect">
              <a:avLst>
                <a:gd name="adj" fmla="val 16667"/>
              </a:avLst>
            </a:prstGeom>
            <a:gradFill rotWithShape="1">
              <a:gsLst>
                <a:gs pos="0">
                  <a:schemeClr val="hlink"/>
                </a:gs>
                <a:gs pos="100000">
                  <a:schemeClr val="hlink">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AKT</a:t>
              </a:r>
            </a:p>
          </p:txBody>
        </p:sp>
        <p:sp>
          <p:nvSpPr>
            <p:cNvPr id="62376" name="AutoShape 936"/>
            <p:cNvSpPr>
              <a:spLocks noChangeArrowheads="1"/>
            </p:cNvSpPr>
            <p:nvPr/>
          </p:nvSpPr>
          <p:spPr bwMode="auto">
            <a:xfrm>
              <a:off x="709" y="2427"/>
              <a:ext cx="427" cy="130"/>
            </a:xfrm>
            <a:prstGeom prst="roundRect">
              <a:avLst>
                <a:gd name="adj" fmla="val 16667"/>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JNK</a:t>
              </a:r>
            </a:p>
          </p:txBody>
        </p:sp>
        <p:sp>
          <p:nvSpPr>
            <p:cNvPr id="33809" name="AutoShape 937"/>
            <p:cNvSpPr>
              <a:spLocks noChangeArrowheads="1"/>
            </p:cNvSpPr>
            <p:nvPr/>
          </p:nvSpPr>
          <p:spPr bwMode="auto">
            <a:xfrm>
              <a:off x="783" y="2695"/>
              <a:ext cx="427" cy="130"/>
            </a:xfrm>
            <a:prstGeom prst="roundRect">
              <a:avLst>
                <a:gd name="adj" fmla="val 16667"/>
              </a:avLst>
            </a:prstGeom>
            <a:gradFill rotWithShape="1">
              <a:gsLst>
                <a:gs pos="0">
                  <a:srgbClr val="333399"/>
                </a:gs>
                <a:gs pos="100000">
                  <a:srgbClr val="1A1A4F"/>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ERK</a:t>
              </a:r>
            </a:p>
          </p:txBody>
        </p:sp>
      </p:grpSp>
    </p:spTree>
    <p:extLst>
      <p:ext uri="{BB962C8B-B14F-4D97-AF65-F5344CB8AC3E}">
        <p14:creationId xmlns:p14="http://schemas.microsoft.com/office/powerpoint/2010/main" val="5021008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5000"/>
                                        <p:tgtEl>
                                          <p:spTgt spid="62365"/>
                                        </p:tgtEl>
                                      </p:cBhvr>
                                    </p:animEffect>
                                    <p:set>
                                      <p:cBhvr>
                                        <p:cTn id="7" dur="1" fill="hold">
                                          <p:stCondLst>
                                            <p:cond delay="4999"/>
                                          </p:stCondLst>
                                        </p:cTn>
                                        <p:tgtEl>
                                          <p:spTgt spid="6236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2351"/>
                                        </p:tgtEl>
                                        <p:attrNameLst>
                                          <p:attrName>style.visibility</p:attrName>
                                        </p:attrNameLst>
                                      </p:cBhvr>
                                      <p:to>
                                        <p:strVal val="visible"/>
                                      </p:to>
                                    </p:set>
                                    <p:animEffect transition="in" filter="fade">
                                      <p:cBhvr>
                                        <p:cTn id="10" dur="3000"/>
                                        <p:tgtEl>
                                          <p:spTgt spid="62351"/>
                                        </p:tgtEl>
                                      </p:cBhvr>
                                    </p:animEffect>
                                  </p:childTnLst>
                                </p:cTn>
                              </p:par>
                              <p:par>
                                <p:cTn id="11" presetID="10" presetClass="entr" presetSubtype="0" fill="hold" nodeType="withEffect">
                                  <p:stCondLst>
                                    <p:cond delay="0"/>
                                  </p:stCondLst>
                                  <p:childTnLst>
                                    <p:set>
                                      <p:cBhvr>
                                        <p:cTn id="12" dur="1" fill="hold">
                                          <p:stCondLst>
                                            <p:cond delay="0"/>
                                          </p:stCondLst>
                                        </p:cTn>
                                        <p:tgtEl>
                                          <p:spTgt spid="61443"/>
                                        </p:tgtEl>
                                        <p:attrNameLst>
                                          <p:attrName>style.visibility</p:attrName>
                                        </p:attrNameLst>
                                      </p:cBhvr>
                                      <p:to>
                                        <p:strVal val="visible"/>
                                      </p:to>
                                    </p:set>
                                    <p:animEffect transition="in" filter="fade">
                                      <p:cBhvr>
                                        <p:cTn id="13" dur="50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82575" y="6356350"/>
            <a:ext cx="5713413" cy="3048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en-US" sz="1400">
                <a:cs typeface="+mn-cs"/>
              </a:rPr>
              <a:t>Courtesy of I. Serebriiskii and E. Golemis, Fox Chase Cancer Center.</a:t>
            </a:r>
          </a:p>
        </p:txBody>
      </p:sp>
      <p:grpSp>
        <p:nvGrpSpPr>
          <p:cNvPr id="34818" name="Group 3"/>
          <p:cNvGrpSpPr>
            <a:grpSpLocks/>
          </p:cNvGrpSpPr>
          <p:nvPr/>
        </p:nvGrpSpPr>
        <p:grpSpPr bwMode="auto">
          <a:xfrm>
            <a:off x="1190625" y="911225"/>
            <a:ext cx="6505575" cy="5248275"/>
            <a:chOff x="240" y="580"/>
            <a:chExt cx="4098" cy="3306"/>
          </a:xfrm>
        </p:grpSpPr>
        <p:grpSp>
          <p:nvGrpSpPr>
            <p:cNvPr id="34847" name="Group 4"/>
            <p:cNvGrpSpPr>
              <a:grpSpLocks/>
            </p:cNvGrpSpPr>
            <p:nvPr/>
          </p:nvGrpSpPr>
          <p:grpSpPr bwMode="auto">
            <a:xfrm>
              <a:off x="760" y="737"/>
              <a:ext cx="3163" cy="2944"/>
              <a:chOff x="890" y="738"/>
              <a:chExt cx="2893" cy="2692"/>
            </a:xfrm>
          </p:grpSpPr>
          <p:sp>
            <p:nvSpPr>
              <p:cNvPr id="35554" name="Line 5"/>
              <p:cNvSpPr>
                <a:spLocks noChangeShapeType="1"/>
              </p:cNvSpPr>
              <p:nvPr/>
            </p:nvSpPr>
            <p:spPr bwMode="auto">
              <a:xfrm>
                <a:off x="1661" y="2894"/>
                <a:ext cx="198" cy="25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55" name="Line 6"/>
              <p:cNvSpPr>
                <a:spLocks noChangeShapeType="1"/>
              </p:cNvSpPr>
              <p:nvPr/>
            </p:nvSpPr>
            <p:spPr bwMode="auto">
              <a:xfrm>
                <a:off x="1859" y="3145"/>
                <a:ext cx="201" cy="25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56" name="Freeform 7"/>
              <p:cNvSpPr>
                <a:spLocks/>
              </p:cNvSpPr>
              <p:nvPr/>
            </p:nvSpPr>
            <p:spPr bwMode="auto">
              <a:xfrm>
                <a:off x="2030" y="3369"/>
                <a:ext cx="52" cy="52"/>
              </a:xfrm>
              <a:custGeom>
                <a:avLst/>
                <a:gdLst>
                  <a:gd name="T0" fmla="*/ 52 w 52"/>
                  <a:gd name="T1" fmla="*/ 52 h 52"/>
                  <a:gd name="T2" fmla="*/ 0 w 52"/>
                  <a:gd name="T3" fmla="*/ 35 h 52"/>
                  <a:gd name="T4" fmla="*/ 43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57" name="Freeform 8"/>
              <p:cNvSpPr>
                <a:spLocks/>
              </p:cNvSpPr>
              <p:nvPr/>
            </p:nvSpPr>
            <p:spPr bwMode="auto">
              <a:xfrm>
                <a:off x="2030" y="3369"/>
                <a:ext cx="52" cy="52"/>
              </a:xfrm>
              <a:custGeom>
                <a:avLst/>
                <a:gdLst>
                  <a:gd name="T0" fmla="*/ 52 w 52"/>
                  <a:gd name="T1" fmla="*/ 52 h 52"/>
                  <a:gd name="T2" fmla="*/ 0 w 52"/>
                  <a:gd name="T3" fmla="*/ 35 h 52"/>
                  <a:gd name="T4" fmla="*/ 43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58" name="Line 9"/>
              <p:cNvSpPr>
                <a:spLocks noChangeShapeType="1"/>
              </p:cNvSpPr>
              <p:nvPr/>
            </p:nvSpPr>
            <p:spPr bwMode="auto">
              <a:xfrm flipH="1">
                <a:off x="2183" y="1176"/>
                <a:ext cx="1276" cy="204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59" name="Freeform 10"/>
              <p:cNvSpPr>
                <a:spLocks/>
              </p:cNvSpPr>
              <p:nvPr/>
            </p:nvSpPr>
            <p:spPr bwMode="auto">
              <a:xfrm>
                <a:off x="2159" y="3188"/>
                <a:ext cx="44" cy="52"/>
              </a:xfrm>
              <a:custGeom>
                <a:avLst/>
                <a:gdLst>
                  <a:gd name="T0" fmla="*/ 0 w 44"/>
                  <a:gd name="T1" fmla="*/ 52 h 52"/>
                  <a:gd name="T2" fmla="*/ 0 w 44"/>
                  <a:gd name="T3" fmla="*/ 0 h 52"/>
                  <a:gd name="T4" fmla="*/ 44 w 44"/>
                  <a:gd name="T5" fmla="*/ 26 h 52"/>
                  <a:gd name="T6" fmla="*/ 0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0" y="52"/>
                    </a:moveTo>
                    <a:lnTo>
                      <a:pt x="0" y="0"/>
                    </a:lnTo>
                    <a:lnTo>
                      <a:pt x="44"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60" name="Freeform 11"/>
              <p:cNvSpPr>
                <a:spLocks/>
              </p:cNvSpPr>
              <p:nvPr/>
            </p:nvSpPr>
            <p:spPr bwMode="auto">
              <a:xfrm>
                <a:off x="2159" y="3188"/>
                <a:ext cx="44" cy="52"/>
              </a:xfrm>
              <a:custGeom>
                <a:avLst/>
                <a:gdLst>
                  <a:gd name="T0" fmla="*/ 0 w 44"/>
                  <a:gd name="T1" fmla="*/ 52 h 52"/>
                  <a:gd name="T2" fmla="*/ 0 w 44"/>
                  <a:gd name="T3" fmla="*/ 0 h 52"/>
                  <a:gd name="T4" fmla="*/ 44 w 44"/>
                  <a:gd name="T5" fmla="*/ 26 h 52"/>
                  <a:gd name="T6" fmla="*/ 0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0" y="52"/>
                    </a:moveTo>
                    <a:lnTo>
                      <a:pt x="0" y="0"/>
                    </a:lnTo>
                    <a:lnTo>
                      <a:pt x="44" y="26"/>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61" name="Line 12"/>
              <p:cNvSpPr>
                <a:spLocks noChangeShapeType="1"/>
              </p:cNvSpPr>
              <p:nvPr/>
            </p:nvSpPr>
            <p:spPr bwMode="auto">
              <a:xfrm flipH="1">
                <a:off x="2826" y="3039"/>
                <a:ext cx="609" cy="11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62" name="Line 13"/>
              <p:cNvSpPr>
                <a:spLocks noChangeShapeType="1"/>
              </p:cNvSpPr>
              <p:nvPr/>
            </p:nvSpPr>
            <p:spPr bwMode="auto">
              <a:xfrm flipH="1">
                <a:off x="2220" y="3153"/>
                <a:ext cx="606" cy="11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63" name="Freeform 14"/>
              <p:cNvSpPr>
                <a:spLocks/>
              </p:cNvSpPr>
              <p:nvPr/>
            </p:nvSpPr>
            <p:spPr bwMode="auto">
              <a:xfrm>
                <a:off x="2177" y="3240"/>
                <a:ext cx="52" cy="43"/>
              </a:xfrm>
              <a:custGeom>
                <a:avLst/>
                <a:gdLst>
                  <a:gd name="T0" fmla="*/ 0 w 52"/>
                  <a:gd name="T1" fmla="*/ 34 h 43"/>
                  <a:gd name="T2" fmla="*/ 43 w 52"/>
                  <a:gd name="T3" fmla="*/ 0 h 43"/>
                  <a:gd name="T4" fmla="*/ 52 w 52"/>
                  <a:gd name="T5" fmla="*/ 43 h 43"/>
                  <a:gd name="T6" fmla="*/ 0 w 52"/>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4"/>
                    </a:moveTo>
                    <a:lnTo>
                      <a:pt x="43" y="0"/>
                    </a:lnTo>
                    <a:lnTo>
                      <a:pt x="52" y="43"/>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64" name="Freeform 15"/>
              <p:cNvSpPr>
                <a:spLocks/>
              </p:cNvSpPr>
              <p:nvPr/>
            </p:nvSpPr>
            <p:spPr bwMode="auto">
              <a:xfrm>
                <a:off x="2177" y="3240"/>
                <a:ext cx="52" cy="43"/>
              </a:xfrm>
              <a:custGeom>
                <a:avLst/>
                <a:gdLst>
                  <a:gd name="T0" fmla="*/ 0 w 52"/>
                  <a:gd name="T1" fmla="*/ 34 h 43"/>
                  <a:gd name="T2" fmla="*/ 43 w 52"/>
                  <a:gd name="T3" fmla="*/ 0 h 43"/>
                  <a:gd name="T4" fmla="*/ 52 w 52"/>
                  <a:gd name="T5" fmla="*/ 43 h 43"/>
                  <a:gd name="T6" fmla="*/ 0 w 52"/>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4"/>
                    </a:moveTo>
                    <a:lnTo>
                      <a:pt x="43" y="0"/>
                    </a:lnTo>
                    <a:lnTo>
                      <a:pt x="52" y="43"/>
                    </a:lnTo>
                    <a:lnTo>
                      <a:pt x="0" y="3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65" name="Line 16"/>
              <p:cNvSpPr>
                <a:spLocks noChangeShapeType="1"/>
              </p:cNvSpPr>
              <p:nvPr/>
            </p:nvSpPr>
            <p:spPr bwMode="auto">
              <a:xfrm>
                <a:off x="1965" y="1532"/>
                <a:ext cx="84" cy="8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66" name="Line 17"/>
              <p:cNvSpPr>
                <a:spLocks noChangeShapeType="1"/>
              </p:cNvSpPr>
              <p:nvPr/>
            </p:nvSpPr>
            <p:spPr bwMode="auto">
              <a:xfrm>
                <a:off x="2049" y="2368"/>
                <a:ext cx="85" cy="83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67" name="Freeform 18"/>
              <p:cNvSpPr>
                <a:spLocks/>
              </p:cNvSpPr>
              <p:nvPr/>
            </p:nvSpPr>
            <p:spPr bwMode="auto">
              <a:xfrm>
                <a:off x="2108" y="3188"/>
                <a:ext cx="43" cy="52"/>
              </a:xfrm>
              <a:custGeom>
                <a:avLst/>
                <a:gdLst>
                  <a:gd name="T0" fmla="*/ 26 w 43"/>
                  <a:gd name="T1" fmla="*/ 52 h 52"/>
                  <a:gd name="T2" fmla="*/ 0 w 43"/>
                  <a:gd name="T3" fmla="*/ 9 h 52"/>
                  <a:gd name="T4" fmla="*/ 43 w 43"/>
                  <a:gd name="T5" fmla="*/ 0 h 52"/>
                  <a:gd name="T6" fmla="*/ 26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68" name="Freeform 19"/>
              <p:cNvSpPr>
                <a:spLocks/>
              </p:cNvSpPr>
              <p:nvPr/>
            </p:nvSpPr>
            <p:spPr bwMode="auto">
              <a:xfrm>
                <a:off x="2108" y="3188"/>
                <a:ext cx="43" cy="52"/>
              </a:xfrm>
              <a:custGeom>
                <a:avLst/>
                <a:gdLst>
                  <a:gd name="T0" fmla="*/ 26 w 43"/>
                  <a:gd name="T1" fmla="*/ 52 h 52"/>
                  <a:gd name="T2" fmla="*/ 0 w 43"/>
                  <a:gd name="T3" fmla="*/ 9 h 52"/>
                  <a:gd name="T4" fmla="*/ 43 w 43"/>
                  <a:gd name="T5" fmla="*/ 0 h 52"/>
                  <a:gd name="T6" fmla="*/ 26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69" name="Line 20"/>
              <p:cNvSpPr>
                <a:spLocks noChangeShapeType="1"/>
              </p:cNvSpPr>
              <p:nvPr/>
            </p:nvSpPr>
            <p:spPr bwMode="auto">
              <a:xfrm>
                <a:off x="1233" y="3002"/>
                <a:ext cx="831" cy="2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70" name="Freeform 21"/>
              <p:cNvSpPr>
                <a:spLocks/>
              </p:cNvSpPr>
              <p:nvPr/>
            </p:nvSpPr>
            <p:spPr bwMode="auto">
              <a:xfrm>
                <a:off x="2047" y="3231"/>
                <a:ext cx="52" cy="43"/>
              </a:xfrm>
              <a:custGeom>
                <a:avLst/>
                <a:gdLst>
                  <a:gd name="T0" fmla="*/ 52 w 52"/>
                  <a:gd name="T1" fmla="*/ 35 h 43"/>
                  <a:gd name="T2" fmla="*/ 0 w 52"/>
                  <a:gd name="T3" fmla="*/ 43 h 43"/>
                  <a:gd name="T4" fmla="*/ 17 w 52"/>
                  <a:gd name="T5" fmla="*/ 0 h 43"/>
                  <a:gd name="T6" fmla="*/ 52 w 52"/>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35"/>
                    </a:moveTo>
                    <a:lnTo>
                      <a:pt x="0" y="43"/>
                    </a:lnTo>
                    <a:lnTo>
                      <a:pt x="17" y="0"/>
                    </a:lnTo>
                    <a:lnTo>
                      <a:pt x="5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71" name="Freeform 22"/>
              <p:cNvSpPr>
                <a:spLocks/>
              </p:cNvSpPr>
              <p:nvPr/>
            </p:nvSpPr>
            <p:spPr bwMode="auto">
              <a:xfrm>
                <a:off x="2047" y="3231"/>
                <a:ext cx="52" cy="43"/>
              </a:xfrm>
              <a:custGeom>
                <a:avLst/>
                <a:gdLst>
                  <a:gd name="T0" fmla="*/ 52 w 52"/>
                  <a:gd name="T1" fmla="*/ 35 h 43"/>
                  <a:gd name="T2" fmla="*/ 0 w 52"/>
                  <a:gd name="T3" fmla="*/ 43 h 43"/>
                  <a:gd name="T4" fmla="*/ 17 w 52"/>
                  <a:gd name="T5" fmla="*/ 0 h 43"/>
                  <a:gd name="T6" fmla="*/ 52 w 52"/>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35"/>
                    </a:moveTo>
                    <a:lnTo>
                      <a:pt x="0" y="43"/>
                    </a:lnTo>
                    <a:lnTo>
                      <a:pt x="17" y="0"/>
                    </a:lnTo>
                    <a:lnTo>
                      <a:pt x="52" y="3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72" name="Line 23"/>
              <p:cNvSpPr>
                <a:spLocks noChangeShapeType="1"/>
              </p:cNvSpPr>
              <p:nvPr/>
            </p:nvSpPr>
            <p:spPr bwMode="auto">
              <a:xfrm flipH="1" flipV="1">
                <a:off x="2006" y="2959"/>
                <a:ext cx="166" cy="14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73" name="Line 24"/>
              <p:cNvSpPr>
                <a:spLocks noChangeShapeType="1"/>
              </p:cNvSpPr>
              <p:nvPr/>
            </p:nvSpPr>
            <p:spPr bwMode="auto">
              <a:xfrm flipH="1" flipV="1">
                <a:off x="1840" y="2808"/>
                <a:ext cx="166" cy="151"/>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74" name="Freeform 25"/>
              <p:cNvSpPr>
                <a:spLocks/>
              </p:cNvSpPr>
              <p:nvPr/>
            </p:nvSpPr>
            <p:spPr bwMode="auto">
              <a:xfrm>
                <a:off x="1805" y="2782"/>
                <a:ext cx="52" cy="52"/>
              </a:xfrm>
              <a:custGeom>
                <a:avLst/>
                <a:gdLst>
                  <a:gd name="T0" fmla="*/ 0 w 52"/>
                  <a:gd name="T1" fmla="*/ 0 h 52"/>
                  <a:gd name="T2" fmla="*/ 52 w 52"/>
                  <a:gd name="T3" fmla="*/ 9 h 52"/>
                  <a:gd name="T4" fmla="*/ 18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9"/>
                    </a:lnTo>
                    <a:lnTo>
                      <a:pt x="18"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75" name="Freeform 26"/>
              <p:cNvSpPr>
                <a:spLocks/>
              </p:cNvSpPr>
              <p:nvPr/>
            </p:nvSpPr>
            <p:spPr bwMode="auto">
              <a:xfrm>
                <a:off x="1805" y="2782"/>
                <a:ext cx="52" cy="52"/>
              </a:xfrm>
              <a:custGeom>
                <a:avLst/>
                <a:gdLst>
                  <a:gd name="T0" fmla="*/ 0 w 52"/>
                  <a:gd name="T1" fmla="*/ 0 h 52"/>
                  <a:gd name="T2" fmla="*/ 52 w 52"/>
                  <a:gd name="T3" fmla="*/ 9 h 52"/>
                  <a:gd name="T4" fmla="*/ 18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9"/>
                    </a:lnTo>
                    <a:lnTo>
                      <a:pt x="18"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76" name="Line 27"/>
              <p:cNvSpPr>
                <a:spLocks noChangeShapeType="1"/>
              </p:cNvSpPr>
              <p:nvPr/>
            </p:nvSpPr>
            <p:spPr bwMode="auto">
              <a:xfrm flipH="1" flipV="1">
                <a:off x="1631" y="2463"/>
                <a:ext cx="149" cy="29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77" name="Line 28"/>
              <p:cNvSpPr>
                <a:spLocks noChangeShapeType="1"/>
              </p:cNvSpPr>
              <p:nvPr/>
            </p:nvSpPr>
            <p:spPr bwMode="auto">
              <a:xfrm flipH="1" flipV="1">
                <a:off x="1482" y="2174"/>
                <a:ext cx="149" cy="28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78" name="Line 29"/>
              <p:cNvSpPr>
                <a:spLocks noChangeShapeType="1"/>
              </p:cNvSpPr>
              <p:nvPr/>
            </p:nvSpPr>
            <p:spPr bwMode="auto">
              <a:xfrm flipH="1" flipV="1">
                <a:off x="1331" y="1882"/>
                <a:ext cx="151" cy="292"/>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79" name="Freeform 30"/>
              <p:cNvSpPr>
                <a:spLocks/>
              </p:cNvSpPr>
              <p:nvPr/>
            </p:nvSpPr>
            <p:spPr bwMode="auto">
              <a:xfrm>
                <a:off x="1313" y="1841"/>
                <a:ext cx="44" cy="52"/>
              </a:xfrm>
              <a:custGeom>
                <a:avLst/>
                <a:gdLst>
                  <a:gd name="T0" fmla="*/ 0 w 44"/>
                  <a:gd name="T1" fmla="*/ 0 h 52"/>
                  <a:gd name="T2" fmla="*/ 44 w 44"/>
                  <a:gd name="T3" fmla="*/ 35 h 52"/>
                  <a:gd name="T4" fmla="*/ 0 w 44"/>
                  <a:gd name="T5" fmla="*/ 52 h 52"/>
                  <a:gd name="T6" fmla="*/ 0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0" y="0"/>
                    </a:moveTo>
                    <a:lnTo>
                      <a:pt x="44" y="35"/>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80" name="Freeform 31"/>
              <p:cNvSpPr>
                <a:spLocks/>
              </p:cNvSpPr>
              <p:nvPr/>
            </p:nvSpPr>
            <p:spPr bwMode="auto">
              <a:xfrm>
                <a:off x="1313" y="1841"/>
                <a:ext cx="44" cy="52"/>
              </a:xfrm>
              <a:custGeom>
                <a:avLst/>
                <a:gdLst>
                  <a:gd name="T0" fmla="*/ 0 w 44"/>
                  <a:gd name="T1" fmla="*/ 0 h 52"/>
                  <a:gd name="T2" fmla="*/ 44 w 44"/>
                  <a:gd name="T3" fmla="*/ 35 h 52"/>
                  <a:gd name="T4" fmla="*/ 0 w 44"/>
                  <a:gd name="T5" fmla="*/ 52 h 52"/>
                  <a:gd name="T6" fmla="*/ 0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0" y="0"/>
                    </a:moveTo>
                    <a:lnTo>
                      <a:pt x="44" y="35"/>
                    </a:lnTo>
                    <a:lnTo>
                      <a:pt x="0"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81" name="Line 32"/>
              <p:cNvSpPr>
                <a:spLocks noChangeShapeType="1"/>
              </p:cNvSpPr>
              <p:nvPr/>
            </p:nvSpPr>
            <p:spPr bwMode="auto">
              <a:xfrm>
                <a:off x="1065" y="2199"/>
                <a:ext cx="326" cy="25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82" name="Line 33"/>
              <p:cNvSpPr>
                <a:spLocks noChangeShapeType="1"/>
              </p:cNvSpPr>
              <p:nvPr/>
            </p:nvSpPr>
            <p:spPr bwMode="auto">
              <a:xfrm>
                <a:off x="1391" y="2454"/>
                <a:ext cx="326" cy="25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83" name="Freeform 34"/>
              <p:cNvSpPr>
                <a:spLocks/>
              </p:cNvSpPr>
              <p:nvPr/>
            </p:nvSpPr>
            <p:spPr bwMode="auto">
              <a:xfrm>
                <a:off x="1693" y="2670"/>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84" name="Freeform 35"/>
              <p:cNvSpPr>
                <a:spLocks/>
              </p:cNvSpPr>
              <p:nvPr/>
            </p:nvSpPr>
            <p:spPr bwMode="auto">
              <a:xfrm>
                <a:off x="1693" y="2670"/>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85" name="Line 36"/>
              <p:cNvSpPr>
                <a:spLocks noChangeShapeType="1"/>
              </p:cNvSpPr>
              <p:nvPr/>
            </p:nvSpPr>
            <p:spPr bwMode="auto">
              <a:xfrm flipV="1">
                <a:off x="1780" y="958"/>
                <a:ext cx="1256" cy="179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86" name="Freeform 37"/>
              <p:cNvSpPr>
                <a:spLocks/>
              </p:cNvSpPr>
              <p:nvPr/>
            </p:nvSpPr>
            <p:spPr bwMode="auto">
              <a:xfrm>
                <a:off x="3006" y="926"/>
                <a:ext cx="43" cy="52"/>
              </a:xfrm>
              <a:custGeom>
                <a:avLst/>
                <a:gdLst>
                  <a:gd name="T0" fmla="*/ 43 w 43"/>
                  <a:gd name="T1" fmla="*/ 0 h 52"/>
                  <a:gd name="T2" fmla="*/ 43 w 43"/>
                  <a:gd name="T3" fmla="*/ 52 h 52"/>
                  <a:gd name="T4" fmla="*/ 0 w 43"/>
                  <a:gd name="T5" fmla="*/ 26 h 52"/>
                  <a:gd name="T6" fmla="*/ 43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87" name="Freeform 38"/>
              <p:cNvSpPr>
                <a:spLocks/>
              </p:cNvSpPr>
              <p:nvPr/>
            </p:nvSpPr>
            <p:spPr bwMode="auto">
              <a:xfrm>
                <a:off x="3006" y="926"/>
                <a:ext cx="43" cy="52"/>
              </a:xfrm>
              <a:custGeom>
                <a:avLst/>
                <a:gdLst>
                  <a:gd name="T0" fmla="*/ 43 w 43"/>
                  <a:gd name="T1" fmla="*/ 0 h 52"/>
                  <a:gd name="T2" fmla="*/ 43 w 43"/>
                  <a:gd name="T3" fmla="*/ 52 h 52"/>
                  <a:gd name="T4" fmla="*/ 0 w 43"/>
                  <a:gd name="T5" fmla="*/ 26 h 52"/>
                  <a:gd name="T6" fmla="*/ 43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88" name="Line 39"/>
              <p:cNvSpPr>
                <a:spLocks noChangeShapeType="1"/>
              </p:cNvSpPr>
              <p:nvPr/>
            </p:nvSpPr>
            <p:spPr bwMode="auto">
              <a:xfrm flipV="1">
                <a:off x="2000" y="1185"/>
                <a:ext cx="1379" cy="12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89" name="Freeform 40"/>
              <p:cNvSpPr>
                <a:spLocks/>
              </p:cNvSpPr>
              <p:nvPr/>
            </p:nvSpPr>
            <p:spPr bwMode="auto">
              <a:xfrm>
                <a:off x="3360" y="1159"/>
                <a:ext cx="51" cy="43"/>
              </a:xfrm>
              <a:custGeom>
                <a:avLst/>
                <a:gdLst>
                  <a:gd name="T0" fmla="*/ 51 w 51"/>
                  <a:gd name="T1" fmla="*/ 17 h 43"/>
                  <a:gd name="T2" fmla="*/ 8 w 51"/>
                  <a:gd name="T3" fmla="*/ 43 h 43"/>
                  <a:gd name="T4" fmla="*/ 0 w 51"/>
                  <a:gd name="T5" fmla="*/ 0 h 43"/>
                  <a:gd name="T6" fmla="*/ 51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8" y="43"/>
                    </a:lnTo>
                    <a:lnTo>
                      <a:pt x="0" y="0"/>
                    </a:lnTo>
                    <a:lnTo>
                      <a:pt x="5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90" name="Freeform 41"/>
              <p:cNvSpPr>
                <a:spLocks/>
              </p:cNvSpPr>
              <p:nvPr/>
            </p:nvSpPr>
            <p:spPr bwMode="auto">
              <a:xfrm>
                <a:off x="3360" y="1159"/>
                <a:ext cx="51" cy="43"/>
              </a:xfrm>
              <a:custGeom>
                <a:avLst/>
                <a:gdLst>
                  <a:gd name="T0" fmla="*/ 51 w 51"/>
                  <a:gd name="T1" fmla="*/ 17 h 43"/>
                  <a:gd name="T2" fmla="*/ 8 w 51"/>
                  <a:gd name="T3" fmla="*/ 43 h 43"/>
                  <a:gd name="T4" fmla="*/ 0 w 51"/>
                  <a:gd name="T5" fmla="*/ 0 h 43"/>
                  <a:gd name="T6" fmla="*/ 51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8" y="43"/>
                    </a:lnTo>
                    <a:lnTo>
                      <a:pt x="0" y="0"/>
                    </a:lnTo>
                    <a:lnTo>
                      <a:pt x="51"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91" name="Line 42"/>
              <p:cNvSpPr>
                <a:spLocks noChangeShapeType="1"/>
              </p:cNvSpPr>
              <p:nvPr/>
            </p:nvSpPr>
            <p:spPr bwMode="auto">
              <a:xfrm flipH="1">
                <a:off x="2267" y="1176"/>
                <a:ext cx="1192" cy="42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92" name="Freeform 43"/>
              <p:cNvSpPr>
                <a:spLocks/>
              </p:cNvSpPr>
              <p:nvPr/>
            </p:nvSpPr>
            <p:spPr bwMode="auto">
              <a:xfrm>
                <a:off x="2229" y="1573"/>
                <a:ext cx="51" cy="35"/>
              </a:xfrm>
              <a:custGeom>
                <a:avLst/>
                <a:gdLst>
                  <a:gd name="T0" fmla="*/ 0 w 51"/>
                  <a:gd name="T1" fmla="*/ 35 h 35"/>
                  <a:gd name="T2" fmla="*/ 34 w 51"/>
                  <a:gd name="T3" fmla="*/ 0 h 35"/>
                  <a:gd name="T4" fmla="*/ 51 w 51"/>
                  <a:gd name="T5" fmla="*/ 35 h 35"/>
                  <a:gd name="T6" fmla="*/ 0 w 51"/>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5">
                    <a:moveTo>
                      <a:pt x="0" y="35"/>
                    </a:moveTo>
                    <a:lnTo>
                      <a:pt x="34" y="0"/>
                    </a:lnTo>
                    <a:lnTo>
                      <a:pt x="5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93" name="Freeform 44"/>
              <p:cNvSpPr>
                <a:spLocks/>
              </p:cNvSpPr>
              <p:nvPr/>
            </p:nvSpPr>
            <p:spPr bwMode="auto">
              <a:xfrm>
                <a:off x="2229" y="1573"/>
                <a:ext cx="51" cy="35"/>
              </a:xfrm>
              <a:custGeom>
                <a:avLst/>
                <a:gdLst>
                  <a:gd name="T0" fmla="*/ 0 w 51"/>
                  <a:gd name="T1" fmla="*/ 35 h 35"/>
                  <a:gd name="T2" fmla="*/ 34 w 51"/>
                  <a:gd name="T3" fmla="*/ 0 h 35"/>
                  <a:gd name="T4" fmla="*/ 51 w 51"/>
                  <a:gd name="T5" fmla="*/ 35 h 35"/>
                  <a:gd name="T6" fmla="*/ 0 w 51"/>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5">
                    <a:moveTo>
                      <a:pt x="0" y="35"/>
                    </a:moveTo>
                    <a:lnTo>
                      <a:pt x="34" y="0"/>
                    </a:lnTo>
                    <a:lnTo>
                      <a:pt x="51" y="3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94" name="Line 45"/>
              <p:cNvSpPr>
                <a:spLocks noChangeShapeType="1"/>
              </p:cNvSpPr>
              <p:nvPr/>
            </p:nvSpPr>
            <p:spPr bwMode="auto">
              <a:xfrm flipH="1" flipV="1">
                <a:off x="1907" y="2156"/>
                <a:ext cx="572" cy="95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95" name="Line 46"/>
              <p:cNvSpPr>
                <a:spLocks noChangeShapeType="1"/>
              </p:cNvSpPr>
              <p:nvPr/>
            </p:nvSpPr>
            <p:spPr bwMode="auto">
              <a:xfrm flipH="1" flipV="1">
                <a:off x="1333" y="1198"/>
                <a:ext cx="574" cy="95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96" name="Freeform 47"/>
              <p:cNvSpPr>
                <a:spLocks/>
              </p:cNvSpPr>
              <p:nvPr/>
            </p:nvSpPr>
            <p:spPr bwMode="auto">
              <a:xfrm>
                <a:off x="1305" y="1159"/>
                <a:ext cx="43" cy="52"/>
              </a:xfrm>
              <a:custGeom>
                <a:avLst/>
                <a:gdLst>
                  <a:gd name="T0" fmla="*/ 0 w 43"/>
                  <a:gd name="T1" fmla="*/ 0 h 52"/>
                  <a:gd name="T2" fmla="*/ 43 w 43"/>
                  <a:gd name="T3" fmla="*/ 26 h 52"/>
                  <a:gd name="T4" fmla="*/ 0 w 43"/>
                  <a:gd name="T5" fmla="*/ 5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26"/>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97" name="Freeform 48"/>
              <p:cNvSpPr>
                <a:spLocks/>
              </p:cNvSpPr>
              <p:nvPr/>
            </p:nvSpPr>
            <p:spPr bwMode="auto">
              <a:xfrm>
                <a:off x="1305" y="1159"/>
                <a:ext cx="43" cy="52"/>
              </a:xfrm>
              <a:custGeom>
                <a:avLst/>
                <a:gdLst>
                  <a:gd name="T0" fmla="*/ 0 w 43"/>
                  <a:gd name="T1" fmla="*/ 0 h 52"/>
                  <a:gd name="T2" fmla="*/ 43 w 43"/>
                  <a:gd name="T3" fmla="*/ 26 h 52"/>
                  <a:gd name="T4" fmla="*/ 0 w 43"/>
                  <a:gd name="T5" fmla="*/ 5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26"/>
                    </a:lnTo>
                    <a:lnTo>
                      <a:pt x="0"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98" name="Line 49"/>
              <p:cNvSpPr>
                <a:spLocks noChangeShapeType="1"/>
              </p:cNvSpPr>
              <p:nvPr/>
            </p:nvSpPr>
            <p:spPr bwMode="auto">
              <a:xfrm flipV="1">
                <a:off x="2539" y="2508"/>
                <a:ext cx="609" cy="55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99" name="Line 50"/>
              <p:cNvSpPr>
                <a:spLocks noChangeShapeType="1"/>
              </p:cNvSpPr>
              <p:nvPr/>
            </p:nvSpPr>
            <p:spPr bwMode="auto">
              <a:xfrm flipV="1">
                <a:off x="3148" y="1956"/>
                <a:ext cx="611" cy="55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00" name="Freeform 51"/>
              <p:cNvSpPr>
                <a:spLocks/>
              </p:cNvSpPr>
              <p:nvPr/>
            </p:nvSpPr>
            <p:spPr bwMode="auto">
              <a:xfrm>
                <a:off x="3731" y="1927"/>
                <a:ext cx="52" cy="52"/>
              </a:xfrm>
              <a:custGeom>
                <a:avLst/>
                <a:gdLst>
                  <a:gd name="T0" fmla="*/ 52 w 52"/>
                  <a:gd name="T1" fmla="*/ 0 h 52"/>
                  <a:gd name="T2" fmla="*/ 34 w 52"/>
                  <a:gd name="T3" fmla="*/ 52 h 52"/>
                  <a:gd name="T4" fmla="*/ 0 w 52"/>
                  <a:gd name="T5" fmla="*/ 9 h 52"/>
                  <a:gd name="T6" fmla="*/ 5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34" y="52"/>
                    </a:lnTo>
                    <a:lnTo>
                      <a:pt x="0" y="9"/>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01" name="Freeform 52"/>
              <p:cNvSpPr>
                <a:spLocks/>
              </p:cNvSpPr>
              <p:nvPr/>
            </p:nvSpPr>
            <p:spPr bwMode="auto">
              <a:xfrm>
                <a:off x="3731" y="1927"/>
                <a:ext cx="52" cy="52"/>
              </a:xfrm>
              <a:custGeom>
                <a:avLst/>
                <a:gdLst>
                  <a:gd name="T0" fmla="*/ 52 w 52"/>
                  <a:gd name="T1" fmla="*/ 0 h 52"/>
                  <a:gd name="T2" fmla="*/ 34 w 52"/>
                  <a:gd name="T3" fmla="*/ 52 h 52"/>
                  <a:gd name="T4" fmla="*/ 0 w 52"/>
                  <a:gd name="T5" fmla="*/ 9 h 52"/>
                  <a:gd name="T6" fmla="*/ 5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34" y="52"/>
                    </a:lnTo>
                    <a:lnTo>
                      <a:pt x="0" y="9"/>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02" name="Freeform 53"/>
              <p:cNvSpPr>
                <a:spLocks/>
              </p:cNvSpPr>
              <p:nvPr/>
            </p:nvSpPr>
            <p:spPr bwMode="auto">
              <a:xfrm>
                <a:off x="2505" y="3033"/>
                <a:ext cx="52" cy="51"/>
              </a:xfrm>
              <a:custGeom>
                <a:avLst/>
                <a:gdLst>
                  <a:gd name="T0" fmla="*/ 0 w 52"/>
                  <a:gd name="T1" fmla="*/ 51 h 51"/>
                  <a:gd name="T2" fmla="*/ 17 w 52"/>
                  <a:gd name="T3" fmla="*/ 0 h 51"/>
                  <a:gd name="T4" fmla="*/ 52 w 52"/>
                  <a:gd name="T5" fmla="*/ 43 h 51"/>
                  <a:gd name="T6" fmla="*/ 0 w 5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51"/>
                    </a:moveTo>
                    <a:lnTo>
                      <a:pt x="17" y="0"/>
                    </a:lnTo>
                    <a:lnTo>
                      <a:pt x="52" y="43"/>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03" name="Freeform 54"/>
              <p:cNvSpPr>
                <a:spLocks/>
              </p:cNvSpPr>
              <p:nvPr/>
            </p:nvSpPr>
            <p:spPr bwMode="auto">
              <a:xfrm>
                <a:off x="2505" y="3033"/>
                <a:ext cx="52" cy="51"/>
              </a:xfrm>
              <a:custGeom>
                <a:avLst/>
                <a:gdLst>
                  <a:gd name="T0" fmla="*/ 0 w 52"/>
                  <a:gd name="T1" fmla="*/ 51 h 51"/>
                  <a:gd name="T2" fmla="*/ 17 w 52"/>
                  <a:gd name="T3" fmla="*/ 0 h 51"/>
                  <a:gd name="T4" fmla="*/ 52 w 52"/>
                  <a:gd name="T5" fmla="*/ 43 h 51"/>
                  <a:gd name="T6" fmla="*/ 0 w 5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51"/>
                    </a:moveTo>
                    <a:lnTo>
                      <a:pt x="17" y="0"/>
                    </a:lnTo>
                    <a:lnTo>
                      <a:pt x="52" y="43"/>
                    </a:lnTo>
                    <a:lnTo>
                      <a:pt x="0"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04" name="Line 55"/>
              <p:cNvSpPr>
                <a:spLocks noChangeShapeType="1"/>
              </p:cNvSpPr>
              <p:nvPr/>
            </p:nvSpPr>
            <p:spPr bwMode="auto">
              <a:xfrm flipH="1">
                <a:off x="2617" y="1332"/>
                <a:ext cx="125" cy="85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05" name="Line 56"/>
              <p:cNvSpPr>
                <a:spLocks noChangeShapeType="1"/>
              </p:cNvSpPr>
              <p:nvPr/>
            </p:nvSpPr>
            <p:spPr bwMode="auto">
              <a:xfrm flipH="1">
                <a:off x="2492" y="2184"/>
                <a:ext cx="125" cy="85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06" name="Freeform 57"/>
              <p:cNvSpPr>
                <a:spLocks/>
              </p:cNvSpPr>
              <p:nvPr/>
            </p:nvSpPr>
            <p:spPr bwMode="auto">
              <a:xfrm>
                <a:off x="2462" y="3015"/>
                <a:ext cx="43" cy="52"/>
              </a:xfrm>
              <a:custGeom>
                <a:avLst/>
                <a:gdLst>
                  <a:gd name="T0" fmla="*/ 17 w 43"/>
                  <a:gd name="T1" fmla="*/ 52 h 52"/>
                  <a:gd name="T2" fmla="*/ 0 w 43"/>
                  <a:gd name="T3" fmla="*/ 0 h 52"/>
                  <a:gd name="T4" fmla="*/ 43 w 43"/>
                  <a:gd name="T5" fmla="*/ 9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9"/>
                    </a:lnTo>
                    <a:lnTo>
                      <a:pt x="17"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07" name="Freeform 58"/>
              <p:cNvSpPr>
                <a:spLocks/>
              </p:cNvSpPr>
              <p:nvPr/>
            </p:nvSpPr>
            <p:spPr bwMode="auto">
              <a:xfrm>
                <a:off x="2462" y="3015"/>
                <a:ext cx="43" cy="52"/>
              </a:xfrm>
              <a:custGeom>
                <a:avLst/>
                <a:gdLst>
                  <a:gd name="T0" fmla="*/ 17 w 43"/>
                  <a:gd name="T1" fmla="*/ 52 h 52"/>
                  <a:gd name="T2" fmla="*/ 0 w 43"/>
                  <a:gd name="T3" fmla="*/ 0 h 52"/>
                  <a:gd name="T4" fmla="*/ 43 w 43"/>
                  <a:gd name="T5" fmla="*/ 9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9"/>
                    </a:lnTo>
                    <a:lnTo>
                      <a:pt x="17"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08" name="Line 59"/>
              <p:cNvSpPr>
                <a:spLocks noChangeShapeType="1"/>
              </p:cNvSpPr>
              <p:nvPr/>
            </p:nvSpPr>
            <p:spPr bwMode="auto">
              <a:xfrm>
                <a:off x="966" y="2588"/>
                <a:ext cx="719" cy="25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09" name="Line 60"/>
              <p:cNvSpPr>
                <a:spLocks noChangeShapeType="1"/>
              </p:cNvSpPr>
              <p:nvPr/>
            </p:nvSpPr>
            <p:spPr bwMode="auto">
              <a:xfrm>
                <a:off x="1685" y="2838"/>
                <a:ext cx="720" cy="251"/>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10" name="Freeform 61"/>
              <p:cNvSpPr>
                <a:spLocks/>
              </p:cNvSpPr>
              <p:nvPr/>
            </p:nvSpPr>
            <p:spPr bwMode="auto">
              <a:xfrm>
                <a:off x="2384" y="3058"/>
                <a:ext cx="52" cy="35"/>
              </a:xfrm>
              <a:custGeom>
                <a:avLst/>
                <a:gdLst>
                  <a:gd name="T0" fmla="*/ 52 w 52"/>
                  <a:gd name="T1" fmla="*/ 35 h 35"/>
                  <a:gd name="T2" fmla="*/ 0 w 52"/>
                  <a:gd name="T3" fmla="*/ 35 h 35"/>
                  <a:gd name="T4" fmla="*/ 17 w 52"/>
                  <a:gd name="T5" fmla="*/ 0 h 35"/>
                  <a:gd name="T6" fmla="*/ 52 w 52"/>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5">
                    <a:moveTo>
                      <a:pt x="52" y="35"/>
                    </a:moveTo>
                    <a:lnTo>
                      <a:pt x="0" y="35"/>
                    </a:lnTo>
                    <a:lnTo>
                      <a:pt x="17" y="0"/>
                    </a:lnTo>
                    <a:lnTo>
                      <a:pt x="5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11" name="Freeform 62"/>
              <p:cNvSpPr>
                <a:spLocks/>
              </p:cNvSpPr>
              <p:nvPr/>
            </p:nvSpPr>
            <p:spPr bwMode="auto">
              <a:xfrm>
                <a:off x="2384" y="3058"/>
                <a:ext cx="52" cy="35"/>
              </a:xfrm>
              <a:custGeom>
                <a:avLst/>
                <a:gdLst>
                  <a:gd name="T0" fmla="*/ 52 w 52"/>
                  <a:gd name="T1" fmla="*/ 35 h 35"/>
                  <a:gd name="T2" fmla="*/ 0 w 52"/>
                  <a:gd name="T3" fmla="*/ 35 h 35"/>
                  <a:gd name="T4" fmla="*/ 17 w 52"/>
                  <a:gd name="T5" fmla="*/ 0 h 35"/>
                  <a:gd name="T6" fmla="*/ 52 w 52"/>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5">
                    <a:moveTo>
                      <a:pt x="52" y="35"/>
                    </a:moveTo>
                    <a:lnTo>
                      <a:pt x="0" y="35"/>
                    </a:lnTo>
                    <a:lnTo>
                      <a:pt x="17" y="0"/>
                    </a:lnTo>
                    <a:lnTo>
                      <a:pt x="52" y="3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12" name="Line 63"/>
              <p:cNvSpPr>
                <a:spLocks noChangeShapeType="1"/>
              </p:cNvSpPr>
              <p:nvPr/>
            </p:nvSpPr>
            <p:spPr bwMode="auto">
              <a:xfrm flipH="1" flipV="1">
                <a:off x="968" y="2389"/>
                <a:ext cx="1511" cy="72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13" name="Freeform 64"/>
              <p:cNvSpPr>
                <a:spLocks/>
              </p:cNvSpPr>
              <p:nvPr/>
            </p:nvSpPr>
            <p:spPr bwMode="auto">
              <a:xfrm>
                <a:off x="933" y="2368"/>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14" name="Freeform 65"/>
              <p:cNvSpPr>
                <a:spLocks/>
              </p:cNvSpPr>
              <p:nvPr/>
            </p:nvSpPr>
            <p:spPr bwMode="auto">
              <a:xfrm>
                <a:off x="933" y="2368"/>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15" name="Line 66"/>
              <p:cNvSpPr>
                <a:spLocks noChangeShapeType="1"/>
              </p:cNvSpPr>
              <p:nvPr/>
            </p:nvSpPr>
            <p:spPr bwMode="auto">
              <a:xfrm flipH="1">
                <a:off x="1499" y="3115"/>
                <a:ext cx="980" cy="5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16" name="Freeform 67"/>
              <p:cNvSpPr>
                <a:spLocks/>
              </p:cNvSpPr>
              <p:nvPr/>
            </p:nvSpPr>
            <p:spPr bwMode="auto">
              <a:xfrm>
                <a:off x="1460" y="3136"/>
                <a:ext cx="52" cy="43"/>
              </a:xfrm>
              <a:custGeom>
                <a:avLst/>
                <a:gdLst>
                  <a:gd name="T0" fmla="*/ 0 w 52"/>
                  <a:gd name="T1" fmla="*/ 26 h 43"/>
                  <a:gd name="T2" fmla="*/ 43 w 52"/>
                  <a:gd name="T3" fmla="*/ 0 h 43"/>
                  <a:gd name="T4" fmla="*/ 52 w 52"/>
                  <a:gd name="T5" fmla="*/ 43 h 43"/>
                  <a:gd name="T6" fmla="*/ 0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26"/>
                    </a:moveTo>
                    <a:lnTo>
                      <a:pt x="43" y="0"/>
                    </a:lnTo>
                    <a:lnTo>
                      <a:pt x="52" y="43"/>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17" name="Freeform 68"/>
              <p:cNvSpPr>
                <a:spLocks/>
              </p:cNvSpPr>
              <p:nvPr/>
            </p:nvSpPr>
            <p:spPr bwMode="auto">
              <a:xfrm>
                <a:off x="1460" y="3136"/>
                <a:ext cx="52" cy="43"/>
              </a:xfrm>
              <a:custGeom>
                <a:avLst/>
                <a:gdLst>
                  <a:gd name="T0" fmla="*/ 0 w 52"/>
                  <a:gd name="T1" fmla="*/ 26 h 43"/>
                  <a:gd name="T2" fmla="*/ 43 w 52"/>
                  <a:gd name="T3" fmla="*/ 0 h 43"/>
                  <a:gd name="T4" fmla="*/ 52 w 52"/>
                  <a:gd name="T5" fmla="*/ 43 h 43"/>
                  <a:gd name="T6" fmla="*/ 0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26"/>
                    </a:moveTo>
                    <a:lnTo>
                      <a:pt x="43" y="0"/>
                    </a:lnTo>
                    <a:lnTo>
                      <a:pt x="52" y="43"/>
                    </a:lnTo>
                    <a:lnTo>
                      <a:pt x="0"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18" name="Line 69"/>
              <p:cNvSpPr>
                <a:spLocks noChangeShapeType="1"/>
              </p:cNvSpPr>
              <p:nvPr/>
            </p:nvSpPr>
            <p:spPr bwMode="auto">
              <a:xfrm flipH="1" flipV="1">
                <a:off x="2224" y="1703"/>
                <a:ext cx="553" cy="133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19" name="Freeform 70"/>
              <p:cNvSpPr>
                <a:spLocks/>
              </p:cNvSpPr>
              <p:nvPr/>
            </p:nvSpPr>
            <p:spPr bwMode="auto">
              <a:xfrm>
                <a:off x="2203" y="1660"/>
                <a:ext cx="43" cy="52"/>
              </a:xfrm>
              <a:custGeom>
                <a:avLst/>
                <a:gdLst>
                  <a:gd name="T0" fmla="*/ 0 w 43"/>
                  <a:gd name="T1" fmla="*/ 0 h 52"/>
                  <a:gd name="T2" fmla="*/ 43 w 43"/>
                  <a:gd name="T3" fmla="*/ 34 h 52"/>
                  <a:gd name="T4" fmla="*/ 0 w 43"/>
                  <a:gd name="T5" fmla="*/ 5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34"/>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20" name="Freeform 71"/>
              <p:cNvSpPr>
                <a:spLocks/>
              </p:cNvSpPr>
              <p:nvPr/>
            </p:nvSpPr>
            <p:spPr bwMode="auto">
              <a:xfrm>
                <a:off x="2203" y="1660"/>
                <a:ext cx="43" cy="52"/>
              </a:xfrm>
              <a:custGeom>
                <a:avLst/>
                <a:gdLst>
                  <a:gd name="T0" fmla="*/ 0 w 43"/>
                  <a:gd name="T1" fmla="*/ 0 h 52"/>
                  <a:gd name="T2" fmla="*/ 43 w 43"/>
                  <a:gd name="T3" fmla="*/ 34 h 52"/>
                  <a:gd name="T4" fmla="*/ 0 w 43"/>
                  <a:gd name="T5" fmla="*/ 5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34"/>
                    </a:lnTo>
                    <a:lnTo>
                      <a:pt x="0"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21" name="Line 72"/>
              <p:cNvSpPr>
                <a:spLocks noChangeShapeType="1"/>
              </p:cNvSpPr>
              <p:nvPr/>
            </p:nvSpPr>
            <p:spPr bwMode="auto">
              <a:xfrm flipH="1">
                <a:off x="2807" y="1632"/>
                <a:ext cx="524" cy="133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22" name="Freeform 73"/>
              <p:cNvSpPr>
                <a:spLocks/>
              </p:cNvSpPr>
              <p:nvPr/>
            </p:nvSpPr>
            <p:spPr bwMode="auto">
              <a:xfrm>
                <a:off x="2790" y="2946"/>
                <a:ext cx="43" cy="52"/>
              </a:xfrm>
              <a:custGeom>
                <a:avLst/>
                <a:gdLst>
                  <a:gd name="T0" fmla="*/ 0 w 43"/>
                  <a:gd name="T1" fmla="*/ 52 h 52"/>
                  <a:gd name="T2" fmla="*/ 0 w 43"/>
                  <a:gd name="T3" fmla="*/ 0 h 52"/>
                  <a:gd name="T4" fmla="*/ 43 w 43"/>
                  <a:gd name="T5" fmla="*/ 18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8"/>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23" name="Freeform 74"/>
              <p:cNvSpPr>
                <a:spLocks/>
              </p:cNvSpPr>
              <p:nvPr/>
            </p:nvSpPr>
            <p:spPr bwMode="auto">
              <a:xfrm>
                <a:off x="2790" y="2946"/>
                <a:ext cx="43" cy="52"/>
              </a:xfrm>
              <a:custGeom>
                <a:avLst/>
                <a:gdLst>
                  <a:gd name="T0" fmla="*/ 0 w 43"/>
                  <a:gd name="T1" fmla="*/ 52 h 52"/>
                  <a:gd name="T2" fmla="*/ 0 w 43"/>
                  <a:gd name="T3" fmla="*/ 0 h 52"/>
                  <a:gd name="T4" fmla="*/ 43 w 43"/>
                  <a:gd name="T5" fmla="*/ 18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8"/>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24" name="Line 75"/>
              <p:cNvSpPr>
                <a:spLocks noChangeShapeType="1"/>
              </p:cNvSpPr>
              <p:nvPr/>
            </p:nvSpPr>
            <p:spPr bwMode="auto">
              <a:xfrm flipH="1">
                <a:off x="2252" y="995"/>
                <a:ext cx="622" cy="57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25" name="Freeform 76"/>
              <p:cNvSpPr>
                <a:spLocks/>
              </p:cNvSpPr>
              <p:nvPr/>
            </p:nvSpPr>
            <p:spPr bwMode="auto">
              <a:xfrm>
                <a:off x="2220" y="1539"/>
                <a:ext cx="52" cy="52"/>
              </a:xfrm>
              <a:custGeom>
                <a:avLst/>
                <a:gdLst>
                  <a:gd name="T0" fmla="*/ 0 w 52"/>
                  <a:gd name="T1" fmla="*/ 52 h 52"/>
                  <a:gd name="T2" fmla="*/ 17 w 52"/>
                  <a:gd name="T3" fmla="*/ 0 h 52"/>
                  <a:gd name="T4" fmla="*/ 52 w 52"/>
                  <a:gd name="T5" fmla="*/ 43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3"/>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26" name="Freeform 77"/>
              <p:cNvSpPr>
                <a:spLocks/>
              </p:cNvSpPr>
              <p:nvPr/>
            </p:nvSpPr>
            <p:spPr bwMode="auto">
              <a:xfrm>
                <a:off x="2220" y="1539"/>
                <a:ext cx="52" cy="52"/>
              </a:xfrm>
              <a:custGeom>
                <a:avLst/>
                <a:gdLst>
                  <a:gd name="T0" fmla="*/ 0 w 52"/>
                  <a:gd name="T1" fmla="*/ 52 h 52"/>
                  <a:gd name="T2" fmla="*/ 17 w 52"/>
                  <a:gd name="T3" fmla="*/ 0 h 52"/>
                  <a:gd name="T4" fmla="*/ 52 w 52"/>
                  <a:gd name="T5" fmla="*/ 43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3"/>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27" name="Line 78"/>
              <p:cNvSpPr>
                <a:spLocks noChangeShapeType="1"/>
              </p:cNvSpPr>
              <p:nvPr/>
            </p:nvSpPr>
            <p:spPr bwMode="auto">
              <a:xfrm flipH="1">
                <a:off x="1525" y="995"/>
                <a:ext cx="1349" cy="48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28" name="Freeform 79"/>
              <p:cNvSpPr>
                <a:spLocks/>
              </p:cNvSpPr>
              <p:nvPr/>
            </p:nvSpPr>
            <p:spPr bwMode="auto">
              <a:xfrm>
                <a:off x="1486" y="1453"/>
                <a:ext cx="52" cy="34"/>
              </a:xfrm>
              <a:custGeom>
                <a:avLst/>
                <a:gdLst>
                  <a:gd name="T0" fmla="*/ 0 w 52"/>
                  <a:gd name="T1" fmla="*/ 34 h 34"/>
                  <a:gd name="T2" fmla="*/ 35 w 52"/>
                  <a:gd name="T3" fmla="*/ 0 h 34"/>
                  <a:gd name="T4" fmla="*/ 52 w 52"/>
                  <a:gd name="T5" fmla="*/ 34 h 34"/>
                  <a:gd name="T6" fmla="*/ 0 w 52"/>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29" name="Freeform 80"/>
              <p:cNvSpPr>
                <a:spLocks/>
              </p:cNvSpPr>
              <p:nvPr/>
            </p:nvSpPr>
            <p:spPr bwMode="auto">
              <a:xfrm>
                <a:off x="1486" y="1453"/>
                <a:ext cx="52" cy="34"/>
              </a:xfrm>
              <a:custGeom>
                <a:avLst/>
                <a:gdLst>
                  <a:gd name="T0" fmla="*/ 0 w 52"/>
                  <a:gd name="T1" fmla="*/ 34 h 34"/>
                  <a:gd name="T2" fmla="*/ 35 w 52"/>
                  <a:gd name="T3" fmla="*/ 0 h 34"/>
                  <a:gd name="T4" fmla="*/ 52 w 52"/>
                  <a:gd name="T5" fmla="*/ 34 h 34"/>
                  <a:gd name="T6" fmla="*/ 0 w 52"/>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30" name="Line 81"/>
              <p:cNvSpPr>
                <a:spLocks noChangeShapeType="1"/>
              </p:cNvSpPr>
              <p:nvPr/>
            </p:nvSpPr>
            <p:spPr bwMode="auto">
              <a:xfrm flipV="1">
                <a:off x="1233" y="2938"/>
                <a:ext cx="890" cy="6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31" name="Freeform 82"/>
              <p:cNvSpPr>
                <a:spLocks/>
              </p:cNvSpPr>
              <p:nvPr/>
            </p:nvSpPr>
            <p:spPr bwMode="auto">
              <a:xfrm>
                <a:off x="2108" y="2912"/>
                <a:ext cx="51" cy="43"/>
              </a:xfrm>
              <a:custGeom>
                <a:avLst/>
                <a:gdLst>
                  <a:gd name="T0" fmla="*/ 51 w 51"/>
                  <a:gd name="T1" fmla="*/ 17 h 43"/>
                  <a:gd name="T2" fmla="*/ 8 w 51"/>
                  <a:gd name="T3" fmla="*/ 43 h 43"/>
                  <a:gd name="T4" fmla="*/ 0 w 51"/>
                  <a:gd name="T5" fmla="*/ 0 h 43"/>
                  <a:gd name="T6" fmla="*/ 51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8" y="43"/>
                    </a:lnTo>
                    <a:lnTo>
                      <a:pt x="0" y="0"/>
                    </a:lnTo>
                    <a:lnTo>
                      <a:pt x="5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32" name="Freeform 83"/>
              <p:cNvSpPr>
                <a:spLocks/>
              </p:cNvSpPr>
              <p:nvPr/>
            </p:nvSpPr>
            <p:spPr bwMode="auto">
              <a:xfrm>
                <a:off x="2108" y="2912"/>
                <a:ext cx="51" cy="43"/>
              </a:xfrm>
              <a:custGeom>
                <a:avLst/>
                <a:gdLst>
                  <a:gd name="T0" fmla="*/ 51 w 51"/>
                  <a:gd name="T1" fmla="*/ 17 h 43"/>
                  <a:gd name="T2" fmla="*/ 8 w 51"/>
                  <a:gd name="T3" fmla="*/ 43 h 43"/>
                  <a:gd name="T4" fmla="*/ 0 w 51"/>
                  <a:gd name="T5" fmla="*/ 0 h 43"/>
                  <a:gd name="T6" fmla="*/ 51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8" y="43"/>
                    </a:lnTo>
                    <a:lnTo>
                      <a:pt x="0" y="0"/>
                    </a:lnTo>
                    <a:lnTo>
                      <a:pt x="51"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33" name="Line 84"/>
              <p:cNvSpPr>
                <a:spLocks noChangeShapeType="1"/>
              </p:cNvSpPr>
              <p:nvPr/>
            </p:nvSpPr>
            <p:spPr bwMode="auto">
              <a:xfrm>
                <a:off x="966" y="2588"/>
                <a:ext cx="1159" cy="32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34" name="Freeform 85"/>
              <p:cNvSpPr>
                <a:spLocks/>
              </p:cNvSpPr>
              <p:nvPr/>
            </p:nvSpPr>
            <p:spPr bwMode="auto">
              <a:xfrm>
                <a:off x="2108" y="2877"/>
                <a:ext cx="51" cy="43"/>
              </a:xfrm>
              <a:custGeom>
                <a:avLst/>
                <a:gdLst>
                  <a:gd name="T0" fmla="*/ 51 w 51"/>
                  <a:gd name="T1" fmla="*/ 35 h 43"/>
                  <a:gd name="T2" fmla="*/ 0 w 51"/>
                  <a:gd name="T3" fmla="*/ 43 h 43"/>
                  <a:gd name="T4" fmla="*/ 8 w 51"/>
                  <a:gd name="T5" fmla="*/ 0 h 43"/>
                  <a:gd name="T6" fmla="*/ 51 w 51"/>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35"/>
                    </a:moveTo>
                    <a:lnTo>
                      <a:pt x="0" y="43"/>
                    </a:lnTo>
                    <a:lnTo>
                      <a:pt x="8" y="0"/>
                    </a:lnTo>
                    <a:lnTo>
                      <a:pt x="5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35" name="Freeform 86"/>
              <p:cNvSpPr>
                <a:spLocks/>
              </p:cNvSpPr>
              <p:nvPr/>
            </p:nvSpPr>
            <p:spPr bwMode="auto">
              <a:xfrm>
                <a:off x="2108" y="2877"/>
                <a:ext cx="51" cy="43"/>
              </a:xfrm>
              <a:custGeom>
                <a:avLst/>
                <a:gdLst>
                  <a:gd name="T0" fmla="*/ 51 w 51"/>
                  <a:gd name="T1" fmla="*/ 35 h 43"/>
                  <a:gd name="T2" fmla="*/ 0 w 51"/>
                  <a:gd name="T3" fmla="*/ 43 h 43"/>
                  <a:gd name="T4" fmla="*/ 8 w 51"/>
                  <a:gd name="T5" fmla="*/ 0 h 43"/>
                  <a:gd name="T6" fmla="*/ 51 w 51"/>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35"/>
                    </a:moveTo>
                    <a:lnTo>
                      <a:pt x="0" y="43"/>
                    </a:lnTo>
                    <a:lnTo>
                      <a:pt x="8" y="0"/>
                    </a:lnTo>
                    <a:lnTo>
                      <a:pt x="51" y="3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36" name="Line 87"/>
              <p:cNvSpPr>
                <a:spLocks noChangeShapeType="1"/>
              </p:cNvSpPr>
              <p:nvPr/>
            </p:nvSpPr>
            <p:spPr bwMode="auto">
              <a:xfrm flipH="1" flipV="1">
                <a:off x="968" y="2385"/>
                <a:ext cx="1235" cy="54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37" name="Freeform 88"/>
              <p:cNvSpPr>
                <a:spLocks/>
              </p:cNvSpPr>
              <p:nvPr/>
            </p:nvSpPr>
            <p:spPr bwMode="auto">
              <a:xfrm>
                <a:off x="933" y="2368"/>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38" name="Freeform 89"/>
              <p:cNvSpPr>
                <a:spLocks/>
              </p:cNvSpPr>
              <p:nvPr/>
            </p:nvSpPr>
            <p:spPr bwMode="auto">
              <a:xfrm>
                <a:off x="933" y="2368"/>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39" name="Line 90"/>
              <p:cNvSpPr>
                <a:spLocks noChangeShapeType="1"/>
              </p:cNvSpPr>
              <p:nvPr/>
            </p:nvSpPr>
            <p:spPr bwMode="auto">
              <a:xfrm flipH="1">
                <a:off x="2794" y="1632"/>
                <a:ext cx="537" cy="61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40" name="Line 91"/>
              <p:cNvSpPr>
                <a:spLocks noChangeShapeType="1"/>
              </p:cNvSpPr>
              <p:nvPr/>
            </p:nvSpPr>
            <p:spPr bwMode="auto">
              <a:xfrm flipH="1">
                <a:off x="2254" y="2251"/>
                <a:ext cx="540" cy="62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41" name="Freeform 92"/>
              <p:cNvSpPr>
                <a:spLocks/>
              </p:cNvSpPr>
              <p:nvPr/>
            </p:nvSpPr>
            <p:spPr bwMode="auto">
              <a:xfrm>
                <a:off x="2229" y="2843"/>
                <a:ext cx="51" cy="51"/>
              </a:xfrm>
              <a:custGeom>
                <a:avLst/>
                <a:gdLst>
                  <a:gd name="T0" fmla="*/ 0 w 51"/>
                  <a:gd name="T1" fmla="*/ 51 h 51"/>
                  <a:gd name="T2" fmla="*/ 8 w 51"/>
                  <a:gd name="T3" fmla="*/ 0 h 51"/>
                  <a:gd name="T4" fmla="*/ 51 w 51"/>
                  <a:gd name="T5" fmla="*/ 34 h 51"/>
                  <a:gd name="T6" fmla="*/ 0 w 51"/>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51"/>
                    </a:moveTo>
                    <a:lnTo>
                      <a:pt x="8" y="0"/>
                    </a:lnTo>
                    <a:lnTo>
                      <a:pt x="51" y="34"/>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42" name="Freeform 93"/>
              <p:cNvSpPr>
                <a:spLocks/>
              </p:cNvSpPr>
              <p:nvPr/>
            </p:nvSpPr>
            <p:spPr bwMode="auto">
              <a:xfrm>
                <a:off x="2229" y="2843"/>
                <a:ext cx="51" cy="51"/>
              </a:xfrm>
              <a:custGeom>
                <a:avLst/>
                <a:gdLst>
                  <a:gd name="T0" fmla="*/ 0 w 51"/>
                  <a:gd name="T1" fmla="*/ 51 h 51"/>
                  <a:gd name="T2" fmla="*/ 8 w 51"/>
                  <a:gd name="T3" fmla="*/ 0 h 51"/>
                  <a:gd name="T4" fmla="*/ 51 w 51"/>
                  <a:gd name="T5" fmla="*/ 34 h 51"/>
                  <a:gd name="T6" fmla="*/ 0 w 51"/>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51"/>
                    </a:moveTo>
                    <a:lnTo>
                      <a:pt x="8" y="0"/>
                    </a:lnTo>
                    <a:lnTo>
                      <a:pt x="51" y="34"/>
                    </a:lnTo>
                    <a:lnTo>
                      <a:pt x="0"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43" name="Line 94"/>
              <p:cNvSpPr>
                <a:spLocks noChangeShapeType="1"/>
              </p:cNvSpPr>
              <p:nvPr/>
            </p:nvSpPr>
            <p:spPr bwMode="auto">
              <a:xfrm>
                <a:off x="1682" y="863"/>
                <a:ext cx="851" cy="105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44" name="Line 95"/>
              <p:cNvSpPr>
                <a:spLocks noChangeShapeType="1"/>
              </p:cNvSpPr>
              <p:nvPr/>
            </p:nvSpPr>
            <p:spPr bwMode="auto">
              <a:xfrm>
                <a:off x="2533" y="1919"/>
                <a:ext cx="852" cy="105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45" name="Freeform 96"/>
              <p:cNvSpPr>
                <a:spLocks/>
              </p:cNvSpPr>
              <p:nvPr/>
            </p:nvSpPr>
            <p:spPr bwMode="auto">
              <a:xfrm>
                <a:off x="3351" y="2946"/>
                <a:ext cx="52" cy="52"/>
              </a:xfrm>
              <a:custGeom>
                <a:avLst/>
                <a:gdLst>
                  <a:gd name="T0" fmla="*/ 52 w 52"/>
                  <a:gd name="T1" fmla="*/ 52 h 52"/>
                  <a:gd name="T2" fmla="*/ 0 w 52"/>
                  <a:gd name="T3" fmla="*/ 35 h 52"/>
                  <a:gd name="T4" fmla="*/ 43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46" name="Freeform 97"/>
              <p:cNvSpPr>
                <a:spLocks/>
              </p:cNvSpPr>
              <p:nvPr/>
            </p:nvSpPr>
            <p:spPr bwMode="auto">
              <a:xfrm>
                <a:off x="3351" y="2946"/>
                <a:ext cx="52" cy="52"/>
              </a:xfrm>
              <a:custGeom>
                <a:avLst/>
                <a:gdLst>
                  <a:gd name="T0" fmla="*/ 52 w 52"/>
                  <a:gd name="T1" fmla="*/ 52 h 52"/>
                  <a:gd name="T2" fmla="*/ 0 w 52"/>
                  <a:gd name="T3" fmla="*/ 35 h 52"/>
                  <a:gd name="T4" fmla="*/ 43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47" name="Line 98"/>
              <p:cNvSpPr>
                <a:spLocks noChangeShapeType="1"/>
              </p:cNvSpPr>
              <p:nvPr/>
            </p:nvSpPr>
            <p:spPr bwMode="auto">
              <a:xfrm flipV="1">
                <a:off x="2108" y="783"/>
                <a:ext cx="453" cy="31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48" name="Freeform 99"/>
              <p:cNvSpPr>
                <a:spLocks/>
              </p:cNvSpPr>
              <p:nvPr/>
            </p:nvSpPr>
            <p:spPr bwMode="auto">
              <a:xfrm>
                <a:off x="2539" y="753"/>
                <a:ext cx="52" cy="43"/>
              </a:xfrm>
              <a:custGeom>
                <a:avLst/>
                <a:gdLst>
                  <a:gd name="T0" fmla="*/ 52 w 52"/>
                  <a:gd name="T1" fmla="*/ 0 h 43"/>
                  <a:gd name="T2" fmla="*/ 26 w 52"/>
                  <a:gd name="T3" fmla="*/ 43 h 43"/>
                  <a:gd name="T4" fmla="*/ 0 w 52"/>
                  <a:gd name="T5" fmla="*/ 0 h 43"/>
                  <a:gd name="T6" fmla="*/ 5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26" y="43"/>
                    </a:lnTo>
                    <a:lnTo>
                      <a:pt x="0" y="0"/>
                    </a:lnTo>
                    <a:lnTo>
                      <a:pt x="5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49" name="Freeform 100"/>
              <p:cNvSpPr>
                <a:spLocks/>
              </p:cNvSpPr>
              <p:nvPr/>
            </p:nvSpPr>
            <p:spPr bwMode="auto">
              <a:xfrm>
                <a:off x="2539" y="753"/>
                <a:ext cx="52" cy="43"/>
              </a:xfrm>
              <a:custGeom>
                <a:avLst/>
                <a:gdLst>
                  <a:gd name="T0" fmla="*/ 52 w 52"/>
                  <a:gd name="T1" fmla="*/ 0 h 43"/>
                  <a:gd name="T2" fmla="*/ 26 w 52"/>
                  <a:gd name="T3" fmla="*/ 43 h 43"/>
                  <a:gd name="T4" fmla="*/ 0 w 52"/>
                  <a:gd name="T5" fmla="*/ 0 h 43"/>
                  <a:gd name="T6" fmla="*/ 5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26" y="43"/>
                    </a:lnTo>
                    <a:lnTo>
                      <a:pt x="0" y="0"/>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50" name="Line 101"/>
              <p:cNvSpPr>
                <a:spLocks noChangeShapeType="1"/>
              </p:cNvSpPr>
              <p:nvPr/>
            </p:nvSpPr>
            <p:spPr bwMode="auto">
              <a:xfrm flipH="1" flipV="1">
                <a:off x="2423" y="788"/>
                <a:ext cx="438" cy="1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51" name="Line 102"/>
              <p:cNvSpPr>
                <a:spLocks noChangeShapeType="1"/>
              </p:cNvSpPr>
              <p:nvPr/>
            </p:nvSpPr>
            <p:spPr bwMode="auto">
              <a:xfrm flipH="1" flipV="1">
                <a:off x="1987" y="779"/>
                <a:ext cx="436" cy="9"/>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52" name="Freeform 103"/>
              <p:cNvSpPr>
                <a:spLocks/>
              </p:cNvSpPr>
              <p:nvPr/>
            </p:nvSpPr>
            <p:spPr bwMode="auto">
              <a:xfrm>
                <a:off x="1944" y="753"/>
                <a:ext cx="51" cy="43"/>
              </a:xfrm>
              <a:custGeom>
                <a:avLst/>
                <a:gdLst>
                  <a:gd name="T0" fmla="*/ 0 w 51"/>
                  <a:gd name="T1" fmla="*/ 17 h 43"/>
                  <a:gd name="T2" fmla="*/ 51 w 51"/>
                  <a:gd name="T3" fmla="*/ 0 h 43"/>
                  <a:gd name="T4" fmla="*/ 43 w 51"/>
                  <a:gd name="T5" fmla="*/ 43 h 43"/>
                  <a:gd name="T6" fmla="*/ 0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53" name="Freeform 104"/>
              <p:cNvSpPr>
                <a:spLocks/>
              </p:cNvSpPr>
              <p:nvPr/>
            </p:nvSpPr>
            <p:spPr bwMode="auto">
              <a:xfrm>
                <a:off x="1944" y="753"/>
                <a:ext cx="51" cy="43"/>
              </a:xfrm>
              <a:custGeom>
                <a:avLst/>
                <a:gdLst>
                  <a:gd name="T0" fmla="*/ 0 w 51"/>
                  <a:gd name="T1" fmla="*/ 17 h 43"/>
                  <a:gd name="T2" fmla="*/ 51 w 51"/>
                  <a:gd name="T3" fmla="*/ 0 h 43"/>
                  <a:gd name="T4" fmla="*/ 43 w 51"/>
                  <a:gd name="T5" fmla="*/ 43 h 43"/>
                  <a:gd name="T6" fmla="*/ 0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54" name="Line 105"/>
              <p:cNvSpPr>
                <a:spLocks noChangeShapeType="1"/>
              </p:cNvSpPr>
              <p:nvPr/>
            </p:nvSpPr>
            <p:spPr bwMode="auto">
              <a:xfrm flipH="1">
                <a:off x="2306" y="738"/>
                <a:ext cx="322" cy="1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55" name="Line 106"/>
              <p:cNvSpPr>
                <a:spLocks noChangeShapeType="1"/>
              </p:cNvSpPr>
              <p:nvPr/>
            </p:nvSpPr>
            <p:spPr bwMode="auto">
              <a:xfrm flipH="1">
                <a:off x="1987" y="755"/>
                <a:ext cx="319" cy="18"/>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56" name="Freeform 107"/>
              <p:cNvSpPr>
                <a:spLocks/>
              </p:cNvSpPr>
              <p:nvPr/>
            </p:nvSpPr>
            <p:spPr bwMode="auto">
              <a:xfrm>
                <a:off x="1944" y="745"/>
                <a:ext cx="51" cy="43"/>
              </a:xfrm>
              <a:custGeom>
                <a:avLst/>
                <a:gdLst>
                  <a:gd name="T0" fmla="*/ 0 w 51"/>
                  <a:gd name="T1" fmla="*/ 25 h 43"/>
                  <a:gd name="T2" fmla="*/ 43 w 51"/>
                  <a:gd name="T3" fmla="*/ 0 h 43"/>
                  <a:gd name="T4" fmla="*/ 51 w 51"/>
                  <a:gd name="T5" fmla="*/ 43 h 43"/>
                  <a:gd name="T6" fmla="*/ 0 w 51"/>
                  <a:gd name="T7" fmla="*/ 2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25"/>
                    </a:moveTo>
                    <a:lnTo>
                      <a:pt x="43" y="0"/>
                    </a:lnTo>
                    <a:lnTo>
                      <a:pt x="51" y="43"/>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57" name="Freeform 108"/>
              <p:cNvSpPr>
                <a:spLocks/>
              </p:cNvSpPr>
              <p:nvPr/>
            </p:nvSpPr>
            <p:spPr bwMode="auto">
              <a:xfrm>
                <a:off x="1944" y="745"/>
                <a:ext cx="51" cy="43"/>
              </a:xfrm>
              <a:custGeom>
                <a:avLst/>
                <a:gdLst>
                  <a:gd name="T0" fmla="*/ 0 w 51"/>
                  <a:gd name="T1" fmla="*/ 25 h 43"/>
                  <a:gd name="T2" fmla="*/ 43 w 51"/>
                  <a:gd name="T3" fmla="*/ 0 h 43"/>
                  <a:gd name="T4" fmla="*/ 51 w 51"/>
                  <a:gd name="T5" fmla="*/ 43 h 43"/>
                  <a:gd name="T6" fmla="*/ 0 w 51"/>
                  <a:gd name="T7" fmla="*/ 2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25"/>
                    </a:moveTo>
                    <a:lnTo>
                      <a:pt x="43" y="0"/>
                    </a:lnTo>
                    <a:lnTo>
                      <a:pt x="51" y="43"/>
                    </a:lnTo>
                    <a:lnTo>
                      <a:pt x="0" y="2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58" name="Line 109"/>
              <p:cNvSpPr>
                <a:spLocks noChangeShapeType="1"/>
              </p:cNvSpPr>
              <p:nvPr/>
            </p:nvSpPr>
            <p:spPr bwMode="auto">
              <a:xfrm flipH="1">
                <a:off x="2216" y="738"/>
                <a:ext cx="412" cy="57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59" name="Line 110"/>
              <p:cNvSpPr>
                <a:spLocks noChangeShapeType="1"/>
              </p:cNvSpPr>
              <p:nvPr/>
            </p:nvSpPr>
            <p:spPr bwMode="auto">
              <a:xfrm flipH="1">
                <a:off x="1805" y="1310"/>
                <a:ext cx="411" cy="57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60" name="Line 111"/>
              <p:cNvSpPr>
                <a:spLocks noChangeShapeType="1"/>
              </p:cNvSpPr>
              <p:nvPr/>
            </p:nvSpPr>
            <p:spPr bwMode="auto">
              <a:xfrm flipH="1">
                <a:off x="1395" y="1880"/>
                <a:ext cx="410" cy="572"/>
              </a:xfrm>
              <a:prstGeom prst="line">
                <a:avLst/>
              </a:prstGeom>
              <a:noFill/>
              <a:ln w="20638">
                <a:solidFill>
                  <a:srgbClr val="2A3628"/>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61" name="Freeform 112"/>
              <p:cNvSpPr>
                <a:spLocks/>
              </p:cNvSpPr>
              <p:nvPr/>
            </p:nvSpPr>
            <p:spPr bwMode="auto">
              <a:xfrm>
                <a:off x="1365" y="2428"/>
                <a:ext cx="52" cy="52"/>
              </a:xfrm>
              <a:custGeom>
                <a:avLst/>
                <a:gdLst>
                  <a:gd name="T0" fmla="*/ 0 w 52"/>
                  <a:gd name="T1" fmla="*/ 52 h 52"/>
                  <a:gd name="T2" fmla="*/ 9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62" name="Freeform 113"/>
              <p:cNvSpPr>
                <a:spLocks/>
              </p:cNvSpPr>
              <p:nvPr/>
            </p:nvSpPr>
            <p:spPr bwMode="auto">
              <a:xfrm>
                <a:off x="1365" y="2428"/>
                <a:ext cx="52" cy="52"/>
              </a:xfrm>
              <a:custGeom>
                <a:avLst/>
                <a:gdLst>
                  <a:gd name="T0" fmla="*/ 0 w 52"/>
                  <a:gd name="T1" fmla="*/ 52 h 52"/>
                  <a:gd name="T2" fmla="*/ 9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26"/>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63" name="Line 114"/>
              <p:cNvSpPr>
                <a:spLocks noChangeShapeType="1"/>
              </p:cNvSpPr>
              <p:nvPr/>
            </p:nvSpPr>
            <p:spPr bwMode="auto">
              <a:xfrm flipH="1">
                <a:off x="2285" y="1332"/>
                <a:ext cx="457" cy="15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64" name="Line 115"/>
              <p:cNvSpPr>
                <a:spLocks noChangeShapeType="1"/>
              </p:cNvSpPr>
              <p:nvPr/>
            </p:nvSpPr>
            <p:spPr bwMode="auto">
              <a:xfrm flipH="1">
                <a:off x="1827" y="1483"/>
                <a:ext cx="458" cy="15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65" name="Line 116"/>
              <p:cNvSpPr>
                <a:spLocks noChangeShapeType="1"/>
              </p:cNvSpPr>
              <p:nvPr/>
            </p:nvSpPr>
            <p:spPr bwMode="auto">
              <a:xfrm flipH="1">
                <a:off x="1372" y="1634"/>
                <a:ext cx="455" cy="15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66" name="Freeform 117"/>
              <p:cNvSpPr>
                <a:spLocks/>
              </p:cNvSpPr>
              <p:nvPr/>
            </p:nvSpPr>
            <p:spPr bwMode="auto">
              <a:xfrm>
                <a:off x="1331" y="1755"/>
                <a:ext cx="51" cy="34"/>
              </a:xfrm>
              <a:custGeom>
                <a:avLst/>
                <a:gdLst>
                  <a:gd name="T0" fmla="*/ 0 w 51"/>
                  <a:gd name="T1" fmla="*/ 34 h 34"/>
                  <a:gd name="T2" fmla="*/ 34 w 51"/>
                  <a:gd name="T3" fmla="*/ 0 h 34"/>
                  <a:gd name="T4" fmla="*/ 51 w 51"/>
                  <a:gd name="T5" fmla="*/ 34 h 34"/>
                  <a:gd name="T6" fmla="*/ 0 w 51"/>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4">
                    <a:moveTo>
                      <a:pt x="0" y="34"/>
                    </a:moveTo>
                    <a:lnTo>
                      <a:pt x="34" y="0"/>
                    </a:lnTo>
                    <a:lnTo>
                      <a:pt x="51"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67" name="Freeform 118"/>
              <p:cNvSpPr>
                <a:spLocks/>
              </p:cNvSpPr>
              <p:nvPr/>
            </p:nvSpPr>
            <p:spPr bwMode="auto">
              <a:xfrm>
                <a:off x="1331" y="1755"/>
                <a:ext cx="51" cy="34"/>
              </a:xfrm>
              <a:custGeom>
                <a:avLst/>
                <a:gdLst>
                  <a:gd name="T0" fmla="*/ 0 w 51"/>
                  <a:gd name="T1" fmla="*/ 34 h 34"/>
                  <a:gd name="T2" fmla="*/ 34 w 51"/>
                  <a:gd name="T3" fmla="*/ 0 h 34"/>
                  <a:gd name="T4" fmla="*/ 51 w 51"/>
                  <a:gd name="T5" fmla="*/ 34 h 34"/>
                  <a:gd name="T6" fmla="*/ 0 w 51"/>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4">
                    <a:moveTo>
                      <a:pt x="0" y="34"/>
                    </a:moveTo>
                    <a:lnTo>
                      <a:pt x="34" y="0"/>
                    </a:lnTo>
                    <a:lnTo>
                      <a:pt x="51" y="34"/>
                    </a:lnTo>
                    <a:lnTo>
                      <a:pt x="0" y="3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68" name="Line 119"/>
              <p:cNvSpPr>
                <a:spLocks noChangeShapeType="1"/>
              </p:cNvSpPr>
              <p:nvPr/>
            </p:nvSpPr>
            <p:spPr bwMode="auto">
              <a:xfrm>
                <a:off x="2742" y="1332"/>
                <a:ext cx="503" cy="26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69" name="Line 120"/>
              <p:cNvSpPr>
                <a:spLocks noChangeShapeType="1"/>
              </p:cNvSpPr>
              <p:nvPr/>
            </p:nvSpPr>
            <p:spPr bwMode="auto">
              <a:xfrm>
                <a:off x="3245" y="1599"/>
                <a:ext cx="503" cy="266"/>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70" name="Freeform 121"/>
              <p:cNvSpPr>
                <a:spLocks/>
              </p:cNvSpPr>
              <p:nvPr/>
            </p:nvSpPr>
            <p:spPr bwMode="auto">
              <a:xfrm>
                <a:off x="3722" y="1832"/>
                <a:ext cx="52" cy="44"/>
              </a:xfrm>
              <a:custGeom>
                <a:avLst/>
                <a:gdLst>
                  <a:gd name="T0" fmla="*/ 52 w 52"/>
                  <a:gd name="T1" fmla="*/ 44 h 44"/>
                  <a:gd name="T2" fmla="*/ 0 w 52"/>
                  <a:gd name="T3" fmla="*/ 44 h 44"/>
                  <a:gd name="T4" fmla="*/ 26 w 52"/>
                  <a:gd name="T5" fmla="*/ 0 h 44"/>
                  <a:gd name="T6" fmla="*/ 52 w 52"/>
                  <a:gd name="T7" fmla="*/ 44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44"/>
                    </a:moveTo>
                    <a:lnTo>
                      <a:pt x="0" y="44"/>
                    </a:lnTo>
                    <a:lnTo>
                      <a:pt x="26" y="0"/>
                    </a:lnTo>
                    <a:lnTo>
                      <a:pt x="52"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71" name="Freeform 122"/>
              <p:cNvSpPr>
                <a:spLocks/>
              </p:cNvSpPr>
              <p:nvPr/>
            </p:nvSpPr>
            <p:spPr bwMode="auto">
              <a:xfrm>
                <a:off x="3722" y="1832"/>
                <a:ext cx="52" cy="44"/>
              </a:xfrm>
              <a:custGeom>
                <a:avLst/>
                <a:gdLst>
                  <a:gd name="T0" fmla="*/ 52 w 52"/>
                  <a:gd name="T1" fmla="*/ 44 h 44"/>
                  <a:gd name="T2" fmla="*/ 0 w 52"/>
                  <a:gd name="T3" fmla="*/ 44 h 44"/>
                  <a:gd name="T4" fmla="*/ 26 w 52"/>
                  <a:gd name="T5" fmla="*/ 0 h 44"/>
                  <a:gd name="T6" fmla="*/ 52 w 52"/>
                  <a:gd name="T7" fmla="*/ 44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44"/>
                    </a:moveTo>
                    <a:lnTo>
                      <a:pt x="0" y="44"/>
                    </a:lnTo>
                    <a:lnTo>
                      <a:pt x="26" y="0"/>
                    </a:lnTo>
                    <a:lnTo>
                      <a:pt x="52" y="4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72" name="Line 123"/>
              <p:cNvSpPr>
                <a:spLocks noChangeShapeType="1"/>
              </p:cNvSpPr>
              <p:nvPr/>
            </p:nvSpPr>
            <p:spPr bwMode="auto">
              <a:xfrm>
                <a:off x="2742" y="1332"/>
                <a:ext cx="838" cy="71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73" name="Freeform 124"/>
              <p:cNvSpPr>
                <a:spLocks/>
              </p:cNvSpPr>
              <p:nvPr/>
            </p:nvSpPr>
            <p:spPr bwMode="auto">
              <a:xfrm>
                <a:off x="3549" y="2014"/>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74" name="Freeform 125"/>
              <p:cNvSpPr>
                <a:spLocks/>
              </p:cNvSpPr>
              <p:nvPr/>
            </p:nvSpPr>
            <p:spPr bwMode="auto">
              <a:xfrm>
                <a:off x="3549" y="2014"/>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75" name="Line 126"/>
              <p:cNvSpPr>
                <a:spLocks noChangeShapeType="1"/>
              </p:cNvSpPr>
              <p:nvPr/>
            </p:nvSpPr>
            <p:spPr bwMode="auto">
              <a:xfrm flipV="1">
                <a:off x="1294" y="1371"/>
                <a:ext cx="684" cy="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76" name="Line 127"/>
              <p:cNvSpPr>
                <a:spLocks noChangeShapeType="1"/>
              </p:cNvSpPr>
              <p:nvPr/>
            </p:nvSpPr>
            <p:spPr bwMode="auto">
              <a:xfrm flipV="1">
                <a:off x="1978" y="1336"/>
                <a:ext cx="684" cy="35"/>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77" name="Freeform 128"/>
              <p:cNvSpPr>
                <a:spLocks/>
              </p:cNvSpPr>
              <p:nvPr/>
            </p:nvSpPr>
            <p:spPr bwMode="auto">
              <a:xfrm>
                <a:off x="2643" y="1314"/>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78" name="Freeform 129"/>
              <p:cNvSpPr>
                <a:spLocks/>
              </p:cNvSpPr>
              <p:nvPr/>
            </p:nvSpPr>
            <p:spPr bwMode="auto">
              <a:xfrm>
                <a:off x="2643" y="1314"/>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79" name="Line 130"/>
              <p:cNvSpPr>
                <a:spLocks noChangeShapeType="1"/>
              </p:cNvSpPr>
              <p:nvPr/>
            </p:nvSpPr>
            <p:spPr bwMode="auto">
              <a:xfrm flipH="1">
                <a:off x="2628" y="1332"/>
                <a:ext cx="114" cy="94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80" name="Line 131"/>
              <p:cNvSpPr>
                <a:spLocks noChangeShapeType="1"/>
              </p:cNvSpPr>
              <p:nvPr/>
            </p:nvSpPr>
            <p:spPr bwMode="auto">
              <a:xfrm flipH="1">
                <a:off x="2511" y="2273"/>
                <a:ext cx="117" cy="93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81" name="Freeform 132"/>
              <p:cNvSpPr>
                <a:spLocks/>
              </p:cNvSpPr>
              <p:nvPr/>
            </p:nvSpPr>
            <p:spPr bwMode="auto">
              <a:xfrm>
                <a:off x="2488" y="3197"/>
                <a:ext cx="43" cy="51"/>
              </a:xfrm>
              <a:custGeom>
                <a:avLst/>
                <a:gdLst>
                  <a:gd name="T0" fmla="*/ 17 w 43"/>
                  <a:gd name="T1" fmla="*/ 51 h 51"/>
                  <a:gd name="T2" fmla="*/ 0 w 43"/>
                  <a:gd name="T3" fmla="*/ 0 h 51"/>
                  <a:gd name="T4" fmla="*/ 43 w 43"/>
                  <a:gd name="T5" fmla="*/ 8 h 51"/>
                  <a:gd name="T6" fmla="*/ 17 w 43"/>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17" y="51"/>
                    </a:moveTo>
                    <a:lnTo>
                      <a:pt x="0" y="0"/>
                    </a:lnTo>
                    <a:lnTo>
                      <a:pt x="43" y="8"/>
                    </a:lnTo>
                    <a:lnTo>
                      <a:pt x="17"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82" name="Freeform 133"/>
              <p:cNvSpPr>
                <a:spLocks/>
              </p:cNvSpPr>
              <p:nvPr/>
            </p:nvSpPr>
            <p:spPr bwMode="auto">
              <a:xfrm>
                <a:off x="2488" y="3197"/>
                <a:ext cx="43" cy="51"/>
              </a:xfrm>
              <a:custGeom>
                <a:avLst/>
                <a:gdLst>
                  <a:gd name="T0" fmla="*/ 17 w 43"/>
                  <a:gd name="T1" fmla="*/ 51 h 51"/>
                  <a:gd name="T2" fmla="*/ 0 w 43"/>
                  <a:gd name="T3" fmla="*/ 0 h 51"/>
                  <a:gd name="T4" fmla="*/ 43 w 43"/>
                  <a:gd name="T5" fmla="*/ 8 h 51"/>
                  <a:gd name="T6" fmla="*/ 17 w 43"/>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17" y="51"/>
                    </a:moveTo>
                    <a:lnTo>
                      <a:pt x="0" y="0"/>
                    </a:lnTo>
                    <a:lnTo>
                      <a:pt x="43" y="8"/>
                    </a:lnTo>
                    <a:lnTo>
                      <a:pt x="17"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83" name="Line 134"/>
              <p:cNvSpPr>
                <a:spLocks noChangeShapeType="1"/>
              </p:cNvSpPr>
              <p:nvPr/>
            </p:nvSpPr>
            <p:spPr bwMode="auto">
              <a:xfrm flipH="1">
                <a:off x="2533" y="1332"/>
                <a:ext cx="209" cy="20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84" name="Freeform 135"/>
              <p:cNvSpPr>
                <a:spLocks/>
              </p:cNvSpPr>
              <p:nvPr/>
            </p:nvSpPr>
            <p:spPr bwMode="auto">
              <a:xfrm>
                <a:off x="2505" y="3369"/>
                <a:ext cx="43" cy="52"/>
              </a:xfrm>
              <a:custGeom>
                <a:avLst/>
                <a:gdLst>
                  <a:gd name="T0" fmla="*/ 17 w 43"/>
                  <a:gd name="T1" fmla="*/ 52 h 52"/>
                  <a:gd name="T2" fmla="*/ 0 w 43"/>
                  <a:gd name="T3" fmla="*/ 0 h 52"/>
                  <a:gd name="T4" fmla="*/ 43 w 43"/>
                  <a:gd name="T5" fmla="*/ 9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9"/>
                    </a:lnTo>
                    <a:lnTo>
                      <a:pt x="17"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85" name="Freeform 136"/>
              <p:cNvSpPr>
                <a:spLocks/>
              </p:cNvSpPr>
              <p:nvPr/>
            </p:nvSpPr>
            <p:spPr bwMode="auto">
              <a:xfrm>
                <a:off x="2505" y="3369"/>
                <a:ext cx="43" cy="52"/>
              </a:xfrm>
              <a:custGeom>
                <a:avLst/>
                <a:gdLst>
                  <a:gd name="T0" fmla="*/ 17 w 43"/>
                  <a:gd name="T1" fmla="*/ 52 h 52"/>
                  <a:gd name="T2" fmla="*/ 0 w 43"/>
                  <a:gd name="T3" fmla="*/ 0 h 52"/>
                  <a:gd name="T4" fmla="*/ 43 w 43"/>
                  <a:gd name="T5" fmla="*/ 9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9"/>
                    </a:lnTo>
                    <a:lnTo>
                      <a:pt x="17"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86" name="Line 137"/>
              <p:cNvSpPr>
                <a:spLocks noChangeShapeType="1"/>
              </p:cNvSpPr>
              <p:nvPr/>
            </p:nvSpPr>
            <p:spPr bwMode="auto">
              <a:xfrm flipV="1">
                <a:off x="1607" y="1390"/>
                <a:ext cx="1081" cy="119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87" name="Freeform 138"/>
              <p:cNvSpPr>
                <a:spLocks/>
              </p:cNvSpPr>
              <p:nvPr/>
            </p:nvSpPr>
            <p:spPr bwMode="auto">
              <a:xfrm>
                <a:off x="2660" y="1358"/>
                <a:ext cx="52" cy="51"/>
              </a:xfrm>
              <a:custGeom>
                <a:avLst/>
                <a:gdLst>
                  <a:gd name="T0" fmla="*/ 52 w 52"/>
                  <a:gd name="T1" fmla="*/ 0 h 51"/>
                  <a:gd name="T2" fmla="*/ 43 w 52"/>
                  <a:gd name="T3" fmla="*/ 51 h 51"/>
                  <a:gd name="T4" fmla="*/ 0 w 52"/>
                  <a:gd name="T5" fmla="*/ 17 h 51"/>
                  <a:gd name="T6" fmla="*/ 52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0"/>
                    </a:moveTo>
                    <a:lnTo>
                      <a:pt x="43" y="51"/>
                    </a:lnTo>
                    <a:lnTo>
                      <a:pt x="0" y="17"/>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88" name="Freeform 139"/>
              <p:cNvSpPr>
                <a:spLocks/>
              </p:cNvSpPr>
              <p:nvPr/>
            </p:nvSpPr>
            <p:spPr bwMode="auto">
              <a:xfrm>
                <a:off x="2660" y="1358"/>
                <a:ext cx="52" cy="51"/>
              </a:xfrm>
              <a:custGeom>
                <a:avLst/>
                <a:gdLst>
                  <a:gd name="T0" fmla="*/ 52 w 52"/>
                  <a:gd name="T1" fmla="*/ 0 h 51"/>
                  <a:gd name="T2" fmla="*/ 43 w 52"/>
                  <a:gd name="T3" fmla="*/ 51 h 51"/>
                  <a:gd name="T4" fmla="*/ 0 w 52"/>
                  <a:gd name="T5" fmla="*/ 17 h 51"/>
                  <a:gd name="T6" fmla="*/ 52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0"/>
                    </a:moveTo>
                    <a:lnTo>
                      <a:pt x="43" y="51"/>
                    </a:lnTo>
                    <a:lnTo>
                      <a:pt x="0" y="17"/>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89" name="Line 140"/>
              <p:cNvSpPr>
                <a:spLocks noChangeShapeType="1"/>
              </p:cNvSpPr>
              <p:nvPr/>
            </p:nvSpPr>
            <p:spPr bwMode="auto">
              <a:xfrm flipV="1">
                <a:off x="1492" y="1384"/>
                <a:ext cx="1190" cy="984"/>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90" name="Freeform 141"/>
              <p:cNvSpPr>
                <a:spLocks/>
              </p:cNvSpPr>
              <p:nvPr/>
            </p:nvSpPr>
            <p:spPr bwMode="auto">
              <a:xfrm>
                <a:off x="2652" y="1358"/>
                <a:ext cx="51" cy="51"/>
              </a:xfrm>
              <a:custGeom>
                <a:avLst/>
                <a:gdLst>
                  <a:gd name="T0" fmla="*/ 51 w 51"/>
                  <a:gd name="T1" fmla="*/ 0 h 51"/>
                  <a:gd name="T2" fmla="*/ 34 w 51"/>
                  <a:gd name="T3" fmla="*/ 51 h 51"/>
                  <a:gd name="T4" fmla="*/ 0 w 51"/>
                  <a:gd name="T5" fmla="*/ 8 h 51"/>
                  <a:gd name="T6" fmla="*/ 51 w 5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51" y="0"/>
                    </a:moveTo>
                    <a:lnTo>
                      <a:pt x="34" y="51"/>
                    </a:lnTo>
                    <a:lnTo>
                      <a:pt x="0" y="8"/>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91" name="Freeform 142"/>
              <p:cNvSpPr>
                <a:spLocks/>
              </p:cNvSpPr>
              <p:nvPr/>
            </p:nvSpPr>
            <p:spPr bwMode="auto">
              <a:xfrm>
                <a:off x="2652" y="1358"/>
                <a:ext cx="51" cy="51"/>
              </a:xfrm>
              <a:custGeom>
                <a:avLst/>
                <a:gdLst>
                  <a:gd name="T0" fmla="*/ 51 w 51"/>
                  <a:gd name="T1" fmla="*/ 0 h 51"/>
                  <a:gd name="T2" fmla="*/ 34 w 51"/>
                  <a:gd name="T3" fmla="*/ 51 h 51"/>
                  <a:gd name="T4" fmla="*/ 0 w 51"/>
                  <a:gd name="T5" fmla="*/ 8 h 51"/>
                  <a:gd name="T6" fmla="*/ 51 w 5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51" y="0"/>
                    </a:moveTo>
                    <a:lnTo>
                      <a:pt x="34" y="51"/>
                    </a:lnTo>
                    <a:lnTo>
                      <a:pt x="0" y="8"/>
                    </a:lnTo>
                    <a:lnTo>
                      <a:pt x="51"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92" name="Line 143"/>
              <p:cNvSpPr>
                <a:spLocks noChangeShapeType="1"/>
              </p:cNvSpPr>
              <p:nvPr/>
            </p:nvSpPr>
            <p:spPr bwMode="auto">
              <a:xfrm flipH="1">
                <a:off x="2289" y="1260"/>
                <a:ext cx="211" cy="2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93" name="Line 144"/>
              <p:cNvSpPr>
                <a:spLocks noChangeShapeType="1"/>
              </p:cNvSpPr>
              <p:nvPr/>
            </p:nvSpPr>
            <p:spPr bwMode="auto">
              <a:xfrm flipH="1">
                <a:off x="2077" y="1284"/>
                <a:ext cx="212" cy="22"/>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94" name="Freeform 145"/>
              <p:cNvSpPr>
                <a:spLocks/>
              </p:cNvSpPr>
              <p:nvPr/>
            </p:nvSpPr>
            <p:spPr bwMode="auto">
              <a:xfrm>
                <a:off x="2039" y="1280"/>
                <a:ext cx="51" cy="43"/>
              </a:xfrm>
              <a:custGeom>
                <a:avLst/>
                <a:gdLst>
                  <a:gd name="T0" fmla="*/ 0 w 51"/>
                  <a:gd name="T1" fmla="*/ 26 h 43"/>
                  <a:gd name="T2" fmla="*/ 43 w 51"/>
                  <a:gd name="T3" fmla="*/ 0 h 43"/>
                  <a:gd name="T4" fmla="*/ 51 w 51"/>
                  <a:gd name="T5" fmla="*/ 43 h 43"/>
                  <a:gd name="T6" fmla="*/ 0 w 51"/>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26"/>
                    </a:moveTo>
                    <a:lnTo>
                      <a:pt x="43" y="0"/>
                    </a:lnTo>
                    <a:lnTo>
                      <a:pt x="51" y="43"/>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95" name="Freeform 146"/>
              <p:cNvSpPr>
                <a:spLocks/>
              </p:cNvSpPr>
              <p:nvPr/>
            </p:nvSpPr>
            <p:spPr bwMode="auto">
              <a:xfrm>
                <a:off x="2039" y="1280"/>
                <a:ext cx="51" cy="43"/>
              </a:xfrm>
              <a:custGeom>
                <a:avLst/>
                <a:gdLst>
                  <a:gd name="T0" fmla="*/ 0 w 51"/>
                  <a:gd name="T1" fmla="*/ 26 h 43"/>
                  <a:gd name="T2" fmla="*/ 43 w 51"/>
                  <a:gd name="T3" fmla="*/ 0 h 43"/>
                  <a:gd name="T4" fmla="*/ 51 w 51"/>
                  <a:gd name="T5" fmla="*/ 43 h 43"/>
                  <a:gd name="T6" fmla="*/ 0 w 51"/>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26"/>
                    </a:moveTo>
                    <a:lnTo>
                      <a:pt x="43" y="0"/>
                    </a:lnTo>
                    <a:lnTo>
                      <a:pt x="51" y="43"/>
                    </a:lnTo>
                    <a:lnTo>
                      <a:pt x="0"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96" name="Line 147"/>
              <p:cNvSpPr>
                <a:spLocks noChangeShapeType="1"/>
              </p:cNvSpPr>
              <p:nvPr/>
            </p:nvSpPr>
            <p:spPr bwMode="auto">
              <a:xfrm>
                <a:off x="2500" y="1260"/>
                <a:ext cx="531" cy="8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697" name="Freeform 148"/>
              <p:cNvSpPr>
                <a:spLocks/>
              </p:cNvSpPr>
              <p:nvPr/>
            </p:nvSpPr>
            <p:spPr bwMode="auto">
              <a:xfrm>
                <a:off x="3014" y="1314"/>
                <a:ext cx="52" cy="44"/>
              </a:xfrm>
              <a:custGeom>
                <a:avLst/>
                <a:gdLst>
                  <a:gd name="T0" fmla="*/ 52 w 52"/>
                  <a:gd name="T1" fmla="*/ 26 h 44"/>
                  <a:gd name="T2" fmla="*/ 0 w 52"/>
                  <a:gd name="T3" fmla="*/ 44 h 44"/>
                  <a:gd name="T4" fmla="*/ 9 w 52"/>
                  <a:gd name="T5" fmla="*/ 0 h 44"/>
                  <a:gd name="T6" fmla="*/ 52 w 52"/>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26"/>
                    </a:moveTo>
                    <a:lnTo>
                      <a:pt x="0" y="44"/>
                    </a:lnTo>
                    <a:lnTo>
                      <a:pt x="9" y="0"/>
                    </a:lnTo>
                    <a:lnTo>
                      <a:pt x="5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98" name="Freeform 149"/>
              <p:cNvSpPr>
                <a:spLocks/>
              </p:cNvSpPr>
              <p:nvPr/>
            </p:nvSpPr>
            <p:spPr bwMode="auto">
              <a:xfrm>
                <a:off x="3014" y="1314"/>
                <a:ext cx="52" cy="44"/>
              </a:xfrm>
              <a:custGeom>
                <a:avLst/>
                <a:gdLst>
                  <a:gd name="T0" fmla="*/ 52 w 52"/>
                  <a:gd name="T1" fmla="*/ 26 h 44"/>
                  <a:gd name="T2" fmla="*/ 0 w 52"/>
                  <a:gd name="T3" fmla="*/ 44 h 44"/>
                  <a:gd name="T4" fmla="*/ 9 w 52"/>
                  <a:gd name="T5" fmla="*/ 0 h 44"/>
                  <a:gd name="T6" fmla="*/ 52 w 52"/>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26"/>
                    </a:moveTo>
                    <a:lnTo>
                      <a:pt x="0" y="44"/>
                    </a:lnTo>
                    <a:lnTo>
                      <a:pt x="9" y="0"/>
                    </a:lnTo>
                    <a:lnTo>
                      <a:pt x="5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699" name="Line 150"/>
              <p:cNvSpPr>
                <a:spLocks noChangeShapeType="1"/>
              </p:cNvSpPr>
              <p:nvPr/>
            </p:nvSpPr>
            <p:spPr bwMode="auto">
              <a:xfrm>
                <a:off x="2500" y="1260"/>
                <a:ext cx="529" cy="50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00" name="Line 151"/>
              <p:cNvSpPr>
                <a:spLocks noChangeShapeType="1"/>
              </p:cNvSpPr>
              <p:nvPr/>
            </p:nvSpPr>
            <p:spPr bwMode="auto">
              <a:xfrm>
                <a:off x="3029" y="1763"/>
                <a:ext cx="531" cy="50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01" name="Freeform 152"/>
              <p:cNvSpPr>
                <a:spLocks/>
              </p:cNvSpPr>
              <p:nvPr/>
            </p:nvSpPr>
            <p:spPr bwMode="auto">
              <a:xfrm>
                <a:off x="3532" y="2238"/>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02" name="Freeform 153"/>
              <p:cNvSpPr>
                <a:spLocks/>
              </p:cNvSpPr>
              <p:nvPr/>
            </p:nvSpPr>
            <p:spPr bwMode="auto">
              <a:xfrm>
                <a:off x="3532" y="2238"/>
                <a:ext cx="52" cy="52"/>
              </a:xfrm>
              <a:custGeom>
                <a:avLst/>
                <a:gdLst>
                  <a:gd name="T0" fmla="*/ 52 w 52"/>
                  <a:gd name="T1" fmla="*/ 52 h 52"/>
                  <a:gd name="T2" fmla="*/ 0 w 52"/>
                  <a:gd name="T3" fmla="*/ 43 h 52"/>
                  <a:gd name="T4" fmla="*/ 35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43"/>
                    </a:lnTo>
                    <a:lnTo>
                      <a:pt x="35" y="0"/>
                    </a:lnTo>
                    <a:lnTo>
                      <a:pt x="5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03" name="Line 154"/>
              <p:cNvSpPr>
                <a:spLocks noChangeShapeType="1"/>
              </p:cNvSpPr>
              <p:nvPr/>
            </p:nvSpPr>
            <p:spPr bwMode="auto">
              <a:xfrm flipV="1">
                <a:off x="1294" y="1362"/>
                <a:ext cx="375" cy="4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04" name="Line 155"/>
              <p:cNvSpPr>
                <a:spLocks noChangeShapeType="1"/>
              </p:cNvSpPr>
              <p:nvPr/>
            </p:nvSpPr>
            <p:spPr bwMode="auto">
              <a:xfrm flipV="1">
                <a:off x="1669" y="1314"/>
                <a:ext cx="376" cy="4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05" name="Line 156"/>
              <p:cNvSpPr>
                <a:spLocks noChangeShapeType="1"/>
              </p:cNvSpPr>
              <p:nvPr/>
            </p:nvSpPr>
            <p:spPr bwMode="auto">
              <a:xfrm flipV="1">
                <a:off x="2045" y="1269"/>
                <a:ext cx="376" cy="45"/>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06" name="Freeform 157"/>
              <p:cNvSpPr>
                <a:spLocks/>
              </p:cNvSpPr>
              <p:nvPr/>
            </p:nvSpPr>
            <p:spPr bwMode="auto">
              <a:xfrm>
                <a:off x="2401" y="1245"/>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07" name="Freeform 158"/>
              <p:cNvSpPr>
                <a:spLocks/>
              </p:cNvSpPr>
              <p:nvPr/>
            </p:nvSpPr>
            <p:spPr bwMode="auto">
              <a:xfrm>
                <a:off x="2401" y="1245"/>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08" name="Line 159"/>
              <p:cNvSpPr>
                <a:spLocks noChangeShapeType="1"/>
              </p:cNvSpPr>
              <p:nvPr/>
            </p:nvSpPr>
            <p:spPr bwMode="auto">
              <a:xfrm flipV="1">
                <a:off x="955" y="1457"/>
                <a:ext cx="734" cy="17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09" name="Line 160"/>
              <p:cNvSpPr>
                <a:spLocks noChangeShapeType="1"/>
              </p:cNvSpPr>
              <p:nvPr/>
            </p:nvSpPr>
            <p:spPr bwMode="auto">
              <a:xfrm flipV="1">
                <a:off x="1689" y="1280"/>
                <a:ext cx="734" cy="17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10" name="Freeform 161"/>
              <p:cNvSpPr>
                <a:spLocks/>
              </p:cNvSpPr>
              <p:nvPr/>
            </p:nvSpPr>
            <p:spPr bwMode="auto">
              <a:xfrm>
                <a:off x="2401" y="1254"/>
                <a:ext cx="52" cy="43"/>
              </a:xfrm>
              <a:custGeom>
                <a:avLst/>
                <a:gdLst>
                  <a:gd name="T0" fmla="*/ 52 w 52"/>
                  <a:gd name="T1" fmla="*/ 9 h 43"/>
                  <a:gd name="T2" fmla="*/ 9 w 52"/>
                  <a:gd name="T3" fmla="*/ 43 h 43"/>
                  <a:gd name="T4" fmla="*/ 0 w 52"/>
                  <a:gd name="T5" fmla="*/ 0 h 43"/>
                  <a:gd name="T6" fmla="*/ 52 w 52"/>
                  <a:gd name="T7" fmla="*/ 9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9"/>
                    </a:moveTo>
                    <a:lnTo>
                      <a:pt x="9" y="43"/>
                    </a:lnTo>
                    <a:lnTo>
                      <a:pt x="0" y="0"/>
                    </a:lnTo>
                    <a:lnTo>
                      <a:pt x="52" y="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11" name="Freeform 162"/>
              <p:cNvSpPr>
                <a:spLocks/>
              </p:cNvSpPr>
              <p:nvPr/>
            </p:nvSpPr>
            <p:spPr bwMode="auto">
              <a:xfrm>
                <a:off x="2401" y="1254"/>
                <a:ext cx="52" cy="43"/>
              </a:xfrm>
              <a:custGeom>
                <a:avLst/>
                <a:gdLst>
                  <a:gd name="T0" fmla="*/ 52 w 52"/>
                  <a:gd name="T1" fmla="*/ 9 h 43"/>
                  <a:gd name="T2" fmla="*/ 9 w 52"/>
                  <a:gd name="T3" fmla="*/ 43 h 43"/>
                  <a:gd name="T4" fmla="*/ 0 w 52"/>
                  <a:gd name="T5" fmla="*/ 0 h 43"/>
                  <a:gd name="T6" fmla="*/ 52 w 52"/>
                  <a:gd name="T7" fmla="*/ 9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9"/>
                    </a:moveTo>
                    <a:lnTo>
                      <a:pt x="9" y="43"/>
                    </a:lnTo>
                    <a:lnTo>
                      <a:pt x="0" y="0"/>
                    </a:lnTo>
                    <a:lnTo>
                      <a:pt x="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12" name="Line 163"/>
              <p:cNvSpPr>
                <a:spLocks noChangeShapeType="1"/>
              </p:cNvSpPr>
              <p:nvPr/>
            </p:nvSpPr>
            <p:spPr bwMode="auto">
              <a:xfrm flipH="1">
                <a:off x="2140" y="1260"/>
                <a:ext cx="360" cy="55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13" name="Line 164"/>
              <p:cNvSpPr>
                <a:spLocks noChangeShapeType="1"/>
              </p:cNvSpPr>
              <p:nvPr/>
            </p:nvSpPr>
            <p:spPr bwMode="auto">
              <a:xfrm flipH="1">
                <a:off x="1780" y="1815"/>
                <a:ext cx="360" cy="55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14" name="Freeform 165"/>
              <p:cNvSpPr>
                <a:spLocks/>
              </p:cNvSpPr>
              <p:nvPr/>
            </p:nvSpPr>
            <p:spPr bwMode="auto">
              <a:xfrm>
                <a:off x="1754" y="2351"/>
                <a:ext cx="43" cy="51"/>
              </a:xfrm>
              <a:custGeom>
                <a:avLst/>
                <a:gdLst>
                  <a:gd name="T0" fmla="*/ 0 w 43"/>
                  <a:gd name="T1" fmla="*/ 51 h 51"/>
                  <a:gd name="T2" fmla="*/ 0 w 43"/>
                  <a:gd name="T3" fmla="*/ 0 h 51"/>
                  <a:gd name="T4" fmla="*/ 43 w 43"/>
                  <a:gd name="T5" fmla="*/ 25 h 51"/>
                  <a:gd name="T6" fmla="*/ 0 w 43"/>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15" name="Freeform 166"/>
              <p:cNvSpPr>
                <a:spLocks/>
              </p:cNvSpPr>
              <p:nvPr/>
            </p:nvSpPr>
            <p:spPr bwMode="auto">
              <a:xfrm>
                <a:off x="1754" y="2351"/>
                <a:ext cx="43" cy="51"/>
              </a:xfrm>
              <a:custGeom>
                <a:avLst/>
                <a:gdLst>
                  <a:gd name="T0" fmla="*/ 0 w 43"/>
                  <a:gd name="T1" fmla="*/ 51 h 51"/>
                  <a:gd name="T2" fmla="*/ 0 w 43"/>
                  <a:gd name="T3" fmla="*/ 0 h 51"/>
                  <a:gd name="T4" fmla="*/ 43 w 43"/>
                  <a:gd name="T5" fmla="*/ 25 h 51"/>
                  <a:gd name="T6" fmla="*/ 0 w 43"/>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16" name="Line 167"/>
              <p:cNvSpPr>
                <a:spLocks noChangeShapeType="1"/>
              </p:cNvSpPr>
              <p:nvPr/>
            </p:nvSpPr>
            <p:spPr bwMode="auto">
              <a:xfrm flipH="1">
                <a:off x="1216" y="1811"/>
                <a:ext cx="80" cy="5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17" name="Line 168"/>
              <p:cNvSpPr>
                <a:spLocks noChangeShapeType="1"/>
              </p:cNvSpPr>
              <p:nvPr/>
            </p:nvSpPr>
            <p:spPr bwMode="auto">
              <a:xfrm flipH="1">
                <a:off x="1136" y="1863"/>
                <a:ext cx="80" cy="51"/>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18" name="Freeform 169"/>
              <p:cNvSpPr>
                <a:spLocks/>
              </p:cNvSpPr>
              <p:nvPr/>
            </p:nvSpPr>
            <p:spPr bwMode="auto">
              <a:xfrm>
                <a:off x="1097" y="1884"/>
                <a:ext cx="52" cy="43"/>
              </a:xfrm>
              <a:custGeom>
                <a:avLst/>
                <a:gdLst>
                  <a:gd name="T0" fmla="*/ 0 w 52"/>
                  <a:gd name="T1" fmla="*/ 43 h 43"/>
                  <a:gd name="T2" fmla="*/ 26 w 52"/>
                  <a:gd name="T3" fmla="*/ 0 h 43"/>
                  <a:gd name="T4" fmla="*/ 52 w 52"/>
                  <a:gd name="T5" fmla="*/ 43 h 43"/>
                  <a:gd name="T6" fmla="*/ 0 w 52"/>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26" y="0"/>
                    </a:lnTo>
                    <a:lnTo>
                      <a:pt x="52" y="4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19" name="Freeform 170"/>
              <p:cNvSpPr>
                <a:spLocks/>
              </p:cNvSpPr>
              <p:nvPr/>
            </p:nvSpPr>
            <p:spPr bwMode="auto">
              <a:xfrm>
                <a:off x="1097" y="1884"/>
                <a:ext cx="52" cy="43"/>
              </a:xfrm>
              <a:custGeom>
                <a:avLst/>
                <a:gdLst>
                  <a:gd name="T0" fmla="*/ 0 w 52"/>
                  <a:gd name="T1" fmla="*/ 43 h 43"/>
                  <a:gd name="T2" fmla="*/ 26 w 52"/>
                  <a:gd name="T3" fmla="*/ 0 h 43"/>
                  <a:gd name="T4" fmla="*/ 52 w 52"/>
                  <a:gd name="T5" fmla="*/ 43 h 43"/>
                  <a:gd name="T6" fmla="*/ 0 w 52"/>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26" y="0"/>
                    </a:lnTo>
                    <a:lnTo>
                      <a:pt x="52" y="43"/>
                    </a:lnTo>
                    <a:lnTo>
                      <a:pt x="0"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20" name="Line 171"/>
              <p:cNvSpPr>
                <a:spLocks noChangeShapeType="1"/>
              </p:cNvSpPr>
              <p:nvPr/>
            </p:nvSpPr>
            <p:spPr bwMode="auto">
              <a:xfrm>
                <a:off x="1296" y="1811"/>
                <a:ext cx="1181" cy="159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21" name="Freeform 172"/>
              <p:cNvSpPr>
                <a:spLocks/>
              </p:cNvSpPr>
              <p:nvPr/>
            </p:nvSpPr>
            <p:spPr bwMode="auto">
              <a:xfrm>
                <a:off x="2444" y="3378"/>
                <a:ext cx="52" cy="52"/>
              </a:xfrm>
              <a:custGeom>
                <a:avLst/>
                <a:gdLst>
                  <a:gd name="T0" fmla="*/ 52 w 52"/>
                  <a:gd name="T1" fmla="*/ 52 h 52"/>
                  <a:gd name="T2" fmla="*/ 0 w 52"/>
                  <a:gd name="T3" fmla="*/ 26 h 52"/>
                  <a:gd name="T4" fmla="*/ 44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26"/>
                    </a:lnTo>
                    <a:lnTo>
                      <a:pt x="44" y="0"/>
                    </a:lnTo>
                    <a:lnTo>
                      <a:pt x="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22" name="Freeform 173"/>
              <p:cNvSpPr>
                <a:spLocks/>
              </p:cNvSpPr>
              <p:nvPr/>
            </p:nvSpPr>
            <p:spPr bwMode="auto">
              <a:xfrm>
                <a:off x="2444" y="3378"/>
                <a:ext cx="52" cy="52"/>
              </a:xfrm>
              <a:custGeom>
                <a:avLst/>
                <a:gdLst>
                  <a:gd name="T0" fmla="*/ 52 w 52"/>
                  <a:gd name="T1" fmla="*/ 52 h 52"/>
                  <a:gd name="T2" fmla="*/ 0 w 52"/>
                  <a:gd name="T3" fmla="*/ 26 h 52"/>
                  <a:gd name="T4" fmla="*/ 44 w 52"/>
                  <a:gd name="T5" fmla="*/ 0 h 52"/>
                  <a:gd name="T6" fmla="*/ 52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26"/>
                    </a:lnTo>
                    <a:lnTo>
                      <a:pt x="44" y="0"/>
                    </a:lnTo>
                    <a:lnTo>
                      <a:pt x="52"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23" name="Line 174"/>
              <p:cNvSpPr>
                <a:spLocks noChangeShapeType="1"/>
              </p:cNvSpPr>
              <p:nvPr/>
            </p:nvSpPr>
            <p:spPr bwMode="auto">
              <a:xfrm>
                <a:off x="1296" y="1811"/>
                <a:ext cx="1122" cy="24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24" name="Line 175"/>
              <p:cNvSpPr>
                <a:spLocks noChangeShapeType="1"/>
              </p:cNvSpPr>
              <p:nvPr/>
            </p:nvSpPr>
            <p:spPr bwMode="auto">
              <a:xfrm>
                <a:off x="2418" y="2057"/>
                <a:ext cx="1123" cy="24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25" name="Freeform 176"/>
              <p:cNvSpPr>
                <a:spLocks/>
              </p:cNvSpPr>
              <p:nvPr/>
            </p:nvSpPr>
            <p:spPr bwMode="auto">
              <a:xfrm>
                <a:off x="3524" y="2273"/>
                <a:ext cx="51" cy="43"/>
              </a:xfrm>
              <a:custGeom>
                <a:avLst/>
                <a:gdLst>
                  <a:gd name="T0" fmla="*/ 51 w 51"/>
                  <a:gd name="T1" fmla="*/ 34 h 43"/>
                  <a:gd name="T2" fmla="*/ 0 w 51"/>
                  <a:gd name="T3" fmla="*/ 43 h 43"/>
                  <a:gd name="T4" fmla="*/ 8 w 51"/>
                  <a:gd name="T5" fmla="*/ 0 h 43"/>
                  <a:gd name="T6" fmla="*/ 51 w 51"/>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34"/>
                    </a:moveTo>
                    <a:lnTo>
                      <a:pt x="0" y="43"/>
                    </a:lnTo>
                    <a:lnTo>
                      <a:pt x="8" y="0"/>
                    </a:lnTo>
                    <a:lnTo>
                      <a:pt x="5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26" name="Freeform 177"/>
              <p:cNvSpPr>
                <a:spLocks/>
              </p:cNvSpPr>
              <p:nvPr/>
            </p:nvSpPr>
            <p:spPr bwMode="auto">
              <a:xfrm>
                <a:off x="3524" y="2273"/>
                <a:ext cx="51" cy="43"/>
              </a:xfrm>
              <a:custGeom>
                <a:avLst/>
                <a:gdLst>
                  <a:gd name="T0" fmla="*/ 51 w 51"/>
                  <a:gd name="T1" fmla="*/ 34 h 43"/>
                  <a:gd name="T2" fmla="*/ 0 w 51"/>
                  <a:gd name="T3" fmla="*/ 43 h 43"/>
                  <a:gd name="T4" fmla="*/ 8 w 51"/>
                  <a:gd name="T5" fmla="*/ 0 h 43"/>
                  <a:gd name="T6" fmla="*/ 51 w 51"/>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34"/>
                    </a:moveTo>
                    <a:lnTo>
                      <a:pt x="0" y="43"/>
                    </a:lnTo>
                    <a:lnTo>
                      <a:pt x="8" y="0"/>
                    </a:lnTo>
                    <a:lnTo>
                      <a:pt x="51"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27" name="Line 178"/>
              <p:cNvSpPr>
                <a:spLocks noChangeShapeType="1"/>
              </p:cNvSpPr>
              <p:nvPr/>
            </p:nvSpPr>
            <p:spPr bwMode="auto">
              <a:xfrm flipV="1">
                <a:off x="890" y="1824"/>
                <a:ext cx="326" cy="4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28" name="Freeform 179"/>
              <p:cNvSpPr>
                <a:spLocks/>
              </p:cNvSpPr>
              <p:nvPr/>
            </p:nvSpPr>
            <p:spPr bwMode="auto">
              <a:xfrm>
                <a:off x="1192" y="1798"/>
                <a:ext cx="52" cy="43"/>
              </a:xfrm>
              <a:custGeom>
                <a:avLst/>
                <a:gdLst>
                  <a:gd name="T0" fmla="*/ 52 w 52"/>
                  <a:gd name="T1" fmla="*/ 17 h 43"/>
                  <a:gd name="T2" fmla="*/ 9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9" y="43"/>
                    </a:lnTo>
                    <a:lnTo>
                      <a:pt x="0" y="0"/>
                    </a:lnTo>
                    <a:lnTo>
                      <a:pt x="5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29" name="Freeform 180"/>
              <p:cNvSpPr>
                <a:spLocks/>
              </p:cNvSpPr>
              <p:nvPr/>
            </p:nvSpPr>
            <p:spPr bwMode="auto">
              <a:xfrm>
                <a:off x="1192" y="1798"/>
                <a:ext cx="52" cy="43"/>
              </a:xfrm>
              <a:custGeom>
                <a:avLst/>
                <a:gdLst>
                  <a:gd name="T0" fmla="*/ 52 w 52"/>
                  <a:gd name="T1" fmla="*/ 17 h 43"/>
                  <a:gd name="T2" fmla="*/ 9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9" y="43"/>
                    </a:lnTo>
                    <a:lnTo>
                      <a:pt x="0" y="0"/>
                    </a:lnTo>
                    <a:lnTo>
                      <a:pt x="52"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30" name="Line 181"/>
              <p:cNvSpPr>
                <a:spLocks noChangeShapeType="1"/>
              </p:cNvSpPr>
              <p:nvPr/>
            </p:nvSpPr>
            <p:spPr bwMode="auto">
              <a:xfrm flipH="1" flipV="1">
                <a:off x="1490" y="2389"/>
                <a:ext cx="171" cy="50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31" name="Line 182"/>
              <p:cNvSpPr>
                <a:spLocks noChangeShapeType="1"/>
              </p:cNvSpPr>
              <p:nvPr/>
            </p:nvSpPr>
            <p:spPr bwMode="auto">
              <a:xfrm flipH="1" flipV="1">
                <a:off x="1322" y="1886"/>
                <a:ext cx="168" cy="50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32" name="Freeform 183"/>
              <p:cNvSpPr>
                <a:spLocks/>
              </p:cNvSpPr>
              <p:nvPr/>
            </p:nvSpPr>
            <p:spPr bwMode="auto">
              <a:xfrm>
                <a:off x="1305" y="1850"/>
                <a:ext cx="34" cy="52"/>
              </a:xfrm>
              <a:custGeom>
                <a:avLst/>
                <a:gdLst>
                  <a:gd name="T0" fmla="*/ 0 w 34"/>
                  <a:gd name="T1" fmla="*/ 0 h 52"/>
                  <a:gd name="T2" fmla="*/ 34 w 34"/>
                  <a:gd name="T3" fmla="*/ 34 h 52"/>
                  <a:gd name="T4" fmla="*/ 0 w 34"/>
                  <a:gd name="T5" fmla="*/ 52 h 52"/>
                  <a:gd name="T6" fmla="*/ 0 w 3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2">
                    <a:moveTo>
                      <a:pt x="0" y="0"/>
                    </a:moveTo>
                    <a:lnTo>
                      <a:pt x="34" y="34"/>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33" name="Freeform 184"/>
              <p:cNvSpPr>
                <a:spLocks/>
              </p:cNvSpPr>
              <p:nvPr/>
            </p:nvSpPr>
            <p:spPr bwMode="auto">
              <a:xfrm>
                <a:off x="1305" y="1850"/>
                <a:ext cx="34" cy="52"/>
              </a:xfrm>
              <a:custGeom>
                <a:avLst/>
                <a:gdLst>
                  <a:gd name="T0" fmla="*/ 0 w 34"/>
                  <a:gd name="T1" fmla="*/ 0 h 52"/>
                  <a:gd name="T2" fmla="*/ 34 w 34"/>
                  <a:gd name="T3" fmla="*/ 34 h 52"/>
                  <a:gd name="T4" fmla="*/ 0 w 34"/>
                  <a:gd name="T5" fmla="*/ 52 h 52"/>
                  <a:gd name="T6" fmla="*/ 0 w 3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2">
                    <a:moveTo>
                      <a:pt x="0" y="0"/>
                    </a:moveTo>
                    <a:lnTo>
                      <a:pt x="34" y="34"/>
                    </a:lnTo>
                    <a:lnTo>
                      <a:pt x="0"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34" name="Line 185"/>
              <p:cNvSpPr>
                <a:spLocks noChangeShapeType="1"/>
              </p:cNvSpPr>
              <p:nvPr/>
            </p:nvSpPr>
            <p:spPr bwMode="auto">
              <a:xfrm>
                <a:off x="1296" y="1811"/>
                <a:ext cx="196" cy="28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35" name="Line 186"/>
              <p:cNvSpPr>
                <a:spLocks noChangeShapeType="1"/>
              </p:cNvSpPr>
              <p:nvPr/>
            </p:nvSpPr>
            <p:spPr bwMode="auto">
              <a:xfrm>
                <a:off x="1492" y="2091"/>
                <a:ext cx="199" cy="283"/>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36" name="Freeform 187"/>
              <p:cNvSpPr>
                <a:spLocks/>
              </p:cNvSpPr>
              <p:nvPr/>
            </p:nvSpPr>
            <p:spPr bwMode="auto">
              <a:xfrm>
                <a:off x="1659" y="2351"/>
                <a:ext cx="51" cy="51"/>
              </a:xfrm>
              <a:custGeom>
                <a:avLst/>
                <a:gdLst>
                  <a:gd name="T0" fmla="*/ 51 w 51"/>
                  <a:gd name="T1" fmla="*/ 51 h 51"/>
                  <a:gd name="T2" fmla="*/ 0 w 51"/>
                  <a:gd name="T3" fmla="*/ 25 h 51"/>
                  <a:gd name="T4" fmla="*/ 43 w 51"/>
                  <a:gd name="T5" fmla="*/ 0 h 51"/>
                  <a:gd name="T6" fmla="*/ 51 w 51"/>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51" y="51"/>
                    </a:moveTo>
                    <a:lnTo>
                      <a:pt x="0" y="25"/>
                    </a:lnTo>
                    <a:lnTo>
                      <a:pt x="43" y="0"/>
                    </a:lnTo>
                    <a:lnTo>
                      <a:pt x="51"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37" name="Freeform 188"/>
              <p:cNvSpPr>
                <a:spLocks/>
              </p:cNvSpPr>
              <p:nvPr/>
            </p:nvSpPr>
            <p:spPr bwMode="auto">
              <a:xfrm>
                <a:off x="1659" y="2351"/>
                <a:ext cx="51" cy="51"/>
              </a:xfrm>
              <a:custGeom>
                <a:avLst/>
                <a:gdLst>
                  <a:gd name="T0" fmla="*/ 51 w 51"/>
                  <a:gd name="T1" fmla="*/ 51 h 51"/>
                  <a:gd name="T2" fmla="*/ 0 w 51"/>
                  <a:gd name="T3" fmla="*/ 25 h 51"/>
                  <a:gd name="T4" fmla="*/ 43 w 51"/>
                  <a:gd name="T5" fmla="*/ 0 h 51"/>
                  <a:gd name="T6" fmla="*/ 51 w 51"/>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51" y="51"/>
                    </a:moveTo>
                    <a:lnTo>
                      <a:pt x="0" y="25"/>
                    </a:lnTo>
                    <a:lnTo>
                      <a:pt x="43" y="0"/>
                    </a:lnTo>
                    <a:lnTo>
                      <a:pt x="5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38" name="Line 189"/>
              <p:cNvSpPr>
                <a:spLocks noChangeShapeType="1"/>
              </p:cNvSpPr>
              <p:nvPr/>
            </p:nvSpPr>
            <p:spPr bwMode="auto">
              <a:xfrm flipH="1" flipV="1">
                <a:off x="1311" y="1889"/>
                <a:ext cx="229" cy="1144"/>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39" name="Freeform 190"/>
              <p:cNvSpPr>
                <a:spLocks/>
              </p:cNvSpPr>
              <p:nvPr/>
            </p:nvSpPr>
            <p:spPr bwMode="auto">
              <a:xfrm>
                <a:off x="1287" y="1850"/>
                <a:ext cx="44" cy="52"/>
              </a:xfrm>
              <a:custGeom>
                <a:avLst/>
                <a:gdLst>
                  <a:gd name="T0" fmla="*/ 9 w 44"/>
                  <a:gd name="T1" fmla="*/ 0 h 52"/>
                  <a:gd name="T2" fmla="*/ 44 w 44"/>
                  <a:gd name="T3" fmla="*/ 43 h 52"/>
                  <a:gd name="T4" fmla="*/ 0 w 44"/>
                  <a:gd name="T5" fmla="*/ 52 h 52"/>
                  <a:gd name="T6" fmla="*/ 9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40" name="Freeform 191"/>
              <p:cNvSpPr>
                <a:spLocks/>
              </p:cNvSpPr>
              <p:nvPr/>
            </p:nvSpPr>
            <p:spPr bwMode="auto">
              <a:xfrm>
                <a:off x="1287" y="1850"/>
                <a:ext cx="44" cy="52"/>
              </a:xfrm>
              <a:custGeom>
                <a:avLst/>
                <a:gdLst>
                  <a:gd name="T0" fmla="*/ 9 w 44"/>
                  <a:gd name="T1" fmla="*/ 0 h 52"/>
                  <a:gd name="T2" fmla="*/ 44 w 44"/>
                  <a:gd name="T3" fmla="*/ 43 h 52"/>
                  <a:gd name="T4" fmla="*/ 0 w 44"/>
                  <a:gd name="T5" fmla="*/ 52 h 52"/>
                  <a:gd name="T6" fmla="*/ 9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41" name="Line 192"/>
              <p:cNvSpPr>
                <a:spLocks noChangeShapeType="1"/>
              </p:cNvSpPr>
              <p:nvPr/>
            </p:nvSpPr>
            <p:spPr bwMode="auto">
              <a:xfrm flipH="1" flipV="1">
                <a:off x="2067" y="1358"/>
                <a:ext cx="1552" cy="96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42" name="Freeform 193"/>
              <p:cNvSpPr>
                <a:spLocks/>
              </p:cNvSpPr>
              <p:nvPr/>
            </p:nvSpPr>
            <p:spPr bwMode="auto">
              <a:xfrm>
                <a:off x="2030" y="1332"/>
                <a:ext cx="52" cy="43"/>
              </a:xfrm>
              <a:custGeom>
                <a:avLst/>
                <a:gdLst>
                  <a:gd name="T0" fmla="*/ 0 w 52"/>
                  <a:gd name="T1" fmla="*/ 0 h 43"/>
                  <a:gd name="T2" fmla="*/ 52 w 52"/>
                  <a:gd name="T3" fmla="*/ 0 h 43"/>
                  <a:gd name="T4" fmla="*/ 26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43" name="Freeform 194"/>
              <p:cNvSpPr>
                <a:spLocks/>
              </p:cNvSpPr>
              <p:nvPr/>
            </p:nvSpPr>
            <p:spPr bwMode="auto">
              <a:xfrm>
                <a:off x="2030" y="1332"/>
                <a:ext cx="52" cy="43"/>
              </a:xfrm>
              <a:custGeom>
                <a:avLst/>
                <a:gdLst>
                  <a:gd name="T0" fmla="*/ 0 w 52"/>
                  <a:gd name="T1" fmla="*/ 0 h 43"/>
                  <a:gd name="T2" fmla="*/ 52 w 52"/>
                  <a:gd name="T3" fmla="*/ 0 h 43"/>
                  <a:gd name="T4" fmla="*/ 26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44" name="Line 195"/>
              <p:cNvSpPr>
                <a:spLocks noChangeShapeType="1"/>
              </p:cNvSpPr>
              <p:nvPr/>
            </p:nvSpPr>
            <p:spPr bwMode="auto">
              <a:xfrm>
                <a:off x="3109" y="1353"/>
                <a:ext cx="473" cy="89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45" name="Freeform 196"/>
              <p:cNvSpPr>
                <a:spLocks/>
              </p:cNvSpPr>
              <p:nvPr/>
            </p:nvSpPr>
            <p:spPr bwMode="auto">
              <a:xfrm>
                <a:off x="3549" y="2230"/>
                <a:ext cx="44" cy="51"/>
              </a:xfrm>
              <a:custGeom>
                <a:avLst/>
                <a:gdLst>
                  <a:gd name="T0" fmla="*/ 44 w 44"/>
                  <a:gd name="T1" fmla="*/ 51 h 51"/>
                  <a:gd name="T2" fmla="*/ 0 w 44"/>
                  <a:gd name="T3" fmla="*/ 17 h 51"/>
                  <a:gd name="T4" fmla="*/ 44 w 44"/>
                  <a:gd name="T5" fmla="*/ 0 h 51"/>
                  <a:gd name="T6" fmla="*/ 44 w 44"/>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1">
                    <a:moveTo>
                      <a:pt x="44" y="51"/>
                    </a:moveTo>
                    <a:lnTo>
                      <a:pt x="0" y="17"/>
                    </a:lnTo>
                    <a:lnTo>
                      <a:pt x="44" y="0"/>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46" name="Freeform 197"/>
              <p:cNvSpPr>
                <a:spLocks/>
              </p:cNvSpPr>
              <p:nvPr/>
            </p:nvSpPr>
            <p:spPr bwMode="auto">
              <a:xfrm>
                <a:off x="3549" y="2230"/>
                <a:ext cx="44" cy="51"/>
              </a:xfrm>
              <a:custGeom>
                <a:avLst/>
                <a:gdLst>
                  <a:gd name="T0" fmla="*/ 44 w 44"/>
                  <a:gd name="T1" fmla="*/ 51 h 51"/>
                  <a:gd name="T2" fmla="*/ 0 w 44"/>
                  <a:gd name="T3" fmla="*/ 17 h 51"/>
                  <a:gd name="T4" fmla="*/ 44 w 44"/>
                  <a:gd name="T5" fmla="*/ 0 h 51"/>
                  <a:gd name="T6" fmla="*/ 44 w 44"/>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1">
                    <a:moveTo>
                      <a:pt x="44" y="51"/>
                    </a:moveTo>
                    <a:lnTo>
                      <a:pt x="0" y="17"/>
                    </a:lnTo>
                    <a:lnTo>
                      <a:pt x="44" y="0"/>
                    </a:lnTo>
                    <a:lnTo>
                      <a:pt x="4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47" name="Line 198"/>
              <p:cNvSpPr>
                <a:spLocks noChangeShapeType="1"/>
              </p:cNvSpPr>
              <p:nvPr/>
            </p:nvSpPr>
            <p:spPr bwMode="auto">
              <a:xfrm>
                <a:off x="2377" y="1071"/>
                <a:ext cx="1185" cy="119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48" name="Freeform 199"/>
              <p:cNvSpPr>
                <a:spLocks/>
              </p:cNvSpPr>
              <p:nvPr/>
            </p:nvSpPr>
            <p:spPr bwMode="auto">
              <a:xfrm>
                <a:off x="3532" y="2230"/>
                <a:ext cx="52" cy="51"/>
              </a:xfrm>
              <a:custGeom>
                <a:avLst/>
                <a:gdLst>
                  <a:gd name="T0" fmla="*/ 52 w 52"/>
                  <a:gd name="T1" fmla="*/ 51 h 51"/>
                  <a:gd name="T2" fmla="*/ 0 w 52"/>
                  <a:gd name="T3" fmla="*/ 34 h 51"/>
                  <a:gd name="T4" fmla="*/ 35 w 52"/>
                  <a:gd name="T5" fmla="*/ 0 h 51"/>
                  <a:gd name="T6" fmla="*/ 52 w 5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5" y="0"/>
                    </a:lnTo>
                    <a:lnTo>
                      <a:pt x="5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49" name="Freeform 200"/>
              <p:cNvSpPr>
                <a:spLocks/>
              </p:cNvSpPr>
              <p:nvPr/>
            </p:nvSpPr>
            <p:spPr bwMode="auto">
              <a:xfrm>
                <a:off x="3532" y="2230"/>
                <a:ext cx="52" cy="51"/>
              </a:xfrm>
              <a:custGeom>
                <a:avLst/>
                <a:gdLst>
                  <a:gd name="T0" fmla="*/ 52 w 52"/>
                  <a:gd name="T1" fmla="*/ 51 h 51"/>
                  <a:gd name="T2" fmla="*/ 0 w 52"/>
                  <a:gd name="T3" fmla="*/ 34 h 51"/>
                  <a:gd name="T4" fmla="*/ 35 w 52"/>
                  <a:gd name="T5" fmla="*/ 0 h 51"/>
                  <a:gd name="T6" fmla="*/ 52 w 5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5" y="0"/>
                    </a:lnTo>
                    <a:lnTo>
                      <a:pt x="52"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50" name="Line 201"/>
              <p:cNvSpPr>
                <a:spLocks noChangeShapeType="1"/>
              </p:cNvSpPr>
              <p:nvPr/>
            </p:nvSpPr>
            <p:spPr bwMode="auto">
              <a:xfrm>
                <a:off x="890" y="1871"/>
                <a:ext cx="2651" cy="4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751" name="Freeform 202"/>
              <p:cNvSpPr>
                <a:spLocks/>
              </p:cNvSpPr>
              <p:nvPr/>
            </p:nvSpPr>
            <p:spPr bwMode="auto">
              <a:xfrm>
                <a:off x="3524" y="2281"/>
                <a:ext cx="51" cy="44"/>
              </a:xfrm>
              <a:custGeom>
                <a:avLst/>
                <a:gdLst>
                  <a:gd name="T0" fmla="*/ 51 w 51"/>
                  <a:gd name="T1" fmla="*/ 26 h 44"/>
                  <a:gd name="T2" fmla="*/ 0 w 51"/>
                  <a:gd name="T3" fmla="*/ 44 h 44"/>
                  <a:gd name="T4" fmla="*/ 8 w 51"/>
                  <a:gd name="T5" fmla="*/ 0 h 44"/>
                  <a:gd name="T6" fmla="*/ 51 w 51"/>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26"/>
                    </a:moveTo>
                    <a:lnTo>
                      <a:pt x="0" y="44"/>
                    </a:lnTo>
                    <a:lnTo>
                      <a:pt x="8" y="0"/>
                    </a:lnTo>
                    <a:lnTo>
                      <a:pt x="5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52" name="Freeform 203"/>
              <p:cNvSpPr>
                <a:spLocks/>
              </p:cNvSpPr>
              <p:nvPr/>
            </p:nvSpPr>
            <p:spPr bwMode="auto">
              <a:xfrm>
                <a:off x="3524" y="2281"/>
                <a:ext cx="51" cy="44"/>
              </a:xfrm>
              <a:custGeom>
                <a:avLst/>
                <a:gdLst>
                  <a:gd name="T0" fmla="*/ 51 w 51"/>
                  <a:gd name="T1" fmla="*/ 26 h 44"/>
                  <a:gd name="T2" fmla="*/ 0 w 51"/>
                  <a:gd name="T3" fmla="*/ 44 h 44"/>
                  <a:gd name="T4" fmla="*/ 8 w 51"/>
                  <a:gd name="T5" fmla="*/ 0 h 44"/>
                  <a:gd name="T6" fmla="*/ 51 w 51"/>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26"/>
                    </a:moveTo>
                    <a:lnTo>
                      <a:pt x="0" y="44"/>
                    </a:lnTo>
                    <a:lnTo>
                      <a:pt x="8" y="0"/>
                    </a:lnTo>
                    <a:lnTo>
                      <a:pt x="51"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753" name="Line 204"/>
              <p:cNvSpPr>
                <a:spLocks noChangeShapeType="1"/>
              </p:cNvSpPr>
              <p:nvPr/>
            </p:nvSpPr>
            <p:spPr bwMode="auto">
              <a:xfrm>
                <a:off x="2382" y="891"/>
                <a:ext cx="1185" cy="136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grpSp>
        <p:sp>
          <p:nvSpPr>
            <p:cNvPr id="34848" name="Freeform 205"/>
            <p:cNvSpPr>
              <a:spLocks/>
            </p:cNvSpPr>
            <p:nvPr/>
          </p:nvSpPr>
          <p:spPr bwMode="auto">
            <a:xfrm>
              <a:off x="3648" y="2369"/>
              <a:ext cx="57" cy="55"/>
            </a:xfrm>
            <a:custGeom>
              <a:avLst/>
              <a:gdLst>
                <a:gd name="T0" fmla="*/ 62 w 52"/>
                <a:gd name="T1" fmla="*/ 59 h 51"/>
                <a:gd name="T2" fmla="*/ 0 w 52"/>
                <a:gd name="T3" fmla="*/ 40 h 51"/>
                <a:gd name="T4" fmla="*/ 52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43" y="0"/>
                  </a:lnTo>
                  <a:lnTo>
                    <a:pt x="5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49" name="Freeform 206"/>
            <p:cNvSpPr>
              <a:spLocks/>
            </p:cNvSpPr>
            <p:nvPr/>
          </p:nvSpPr>
          <p:spPr bwMode="auto">
            <a:xfrm>
              <a:off x="3648" y="2369"/>
              <a:ext cx="57" cy="55"/>
            </a:xfrm>
            <a:custGeom>
              <a:avLst/>
              <a:gdLst>
                <a:gd name="T0" fmla="*/ 62 w 52"/>
                <a:gd name="T1" fmla="*/ 59 h 51"/>
                <a:gd name="T2" fmla="*/ 0 w 52"/>
                <a:gd name="T3" fmla="*/ 40 h 51"/>
                <a:gd name="T4" fmla="*/ 52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43" y="0"/>
                  </a:lnTo>
                  <a:lnTo>
                    <a:pt x="52"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50" name="Line 207"/>
            <p:cNvSpPr>
              <a:spLocks noChangeShapeType="1"/>
            </p:cNvSpPr>
            <p:nvPr/>
          </p:nvSpPr>
          <p:spPr bwMode="auto">
            <a:xfrm>
              <a:off x="2950" y="1247"/>
              <a:ext cx="373" cy="57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51" name="Line 208"/>
            <p:cNvSpPr>
              <a:spLocks noChangeShapeType="1"/>
            </p:cNvSpPr>
            <p:nvPr/>
          </p:nvSpPr>
          <p:spPr bwMode="auto">
            <a:xfrm>
              <a:off x="3323" y="1821"/>
              <a:ext cx="372" cy="573"/>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52" name="Freeform 209"/>
            <p:cNvSpPr>
              <a:spLocks/>
            </p:cNvSpPr>
            <p:nvPr/>
          </p:nvSpPr>
          <p:spPr bwMode="auto">
            <a:xfrm>
              <a:off x="3667" y="2369"/>
              <a:ext cx="48" cy="55"/>
            </a:xfrm>
            <a:custGeom>
              <a:avLst/>
              <a:gdLst>
                <a:gd name="T0" fmla="*/ 52 w 44"/>
                <a:gd name="T1" fmla="*/ 59 h 51"/>
                <a:gd name="T2" fmla="*/ 0 w 44"/>
                <a:gd name="T3" fmla="*/ 30 h 51"/>
                <a:gd name="T4" fmla="*/ 52 w 44"/>
                <a:gd name="T5" fmla="*/ 0 h 51"/>
                <a:gd name="T6" fmla="*/ 52 w 44"/>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1">
                  <a:moveTo>
                    <a:pt x="44" y="51"/>
                  </a:moveTo>
                  <a:lnTo>
                    <a:pt x="0" y="26"/>
                  </a:lnTo>
                  <a:lnTo>
                    <a:pt x="44" y="0"/>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53" name="Freeform 210"/>
            <p:cNvSpPr>
              <a:spLocks/>
            </p:cNvSpPr>
            <p:nvPr/>
          </p:nvSpPr>
          <p:spPr bwMode="auto">
            <a:xfrm>
              <a:off x="3667" y="2369"/>
              <a:ext cx="48" cy="55"/>
            </a:xfrm>
            <a:custGeom>
              <a:avLst/>
              <a:gdLst>
                <a:gd name="T0" fmla="*/ 52 w 44"/>
                <a:gd name="T1" fmla="*/ 59 h 51"/>
                <a:gd name="T2" fmla="*/ 0 w 44"/>
                <a:gd name="T3" fmla="*/ 30 h 51"/>
                <a:gd name="T4" fmla="*/ 52 w 44"/>
                <a:gd name="T5" fmla="*/ 0 h 51"/>
                <a:gd name="T6" fmla="*/ 52 w 44"/>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1">
                  <a:moveTo>
                    <a:pt x="44" y="51"/>
                  </a:moveTo>
                  <a:lnTo>
                    <a:pt x="0" y="26"/>
                  </a:lnTo>
                  <a:lnTo>
                    <a:pt x="44" y="0"/>
                  </a:lnTo>
                  <a:lnTo>
                    <a:pt x="44"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54" name="Line 211"/>
            <p:cNvSpPr>
              <a:spLocks noChangeShapeType="1"/>
            </p:cNvSpPr>
            <p:nvPr/>
          </p:nvSpPr>
          <p:spPr bwMode="auto">
            <a:xfrm flipV="1">
              <a:off x="765" y="2467"/>
              <a:ext cx="2891" cy="3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55" name="Freeform 212"/>
            <p:cNvSpPr>
              <a:spLocks/>
            </p:cNvSpPr>
            <p:nvPr/>
          </p:nvSpPr>
          <p:spPr bwMode="auto">
            <a:xfrm>
              <a:off x="3640" y="2444"/>
              <a:ext cx="55" cy="47"/>
            </a:xfrm>
            <a:custGeom>
              <a:avLst/>
              <a:gdLst>
                <a:gd name="T0" fmla="*/ 59 w 51"/>
                <a:gd name="T1" fmla="*/ 21 h 43"/>
                <a:gd name="T2" fmla="*/ 0 w 51"/>
                <a:gd name="T3" fmla="*/ 51 h 43"/>
                <a:gd name="T4" fmla="*/ 0 w 51"/>
                <a:gd name="T5" fmla="*/ 0 h 43"/>
                <a:gd name="T6" fmla="*/ 59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0" y="43"/>
                  </a:lnTo>
                  <a:lnTo>
                    <a:pt x="0" y="0"/>
                  </a:lnTo>
                  <a:lnTo>
                    <a:pt x="51" y="1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56" name="Freeform 213"/>
            <p:cNvSpPr>
              <a:spLocks/>
            </p:cNvSpPr>
            <p:nvPr/>
          </p:nvSpPr>
          <p:spPr bwMode="auto">
            <a:xfrm>
              <a:off x="3640" y="2444"/>
              <a:ext cx="55" cy="47"/>
            </a:xfrm>
            <a:custGeom>
              <a:avLst/>
              <a:gdLst>
                <a:gd name="T0" fmla="*/ 59 w 51"/>
                <a:gd name="T1" fmla="*/ 21 h 43"/>
                <a:gd name="T2" fmla="*/ 0 w 51"/>
                <a:gd name="T3" fmla="*/ 51 h 43"/>
                <a:gd name="T4" fmla="*/ 0 w 51"/>
                <a:gd name="T5" fmla="*/ 0 h 43"/>
                <a:gd name="T6" fmla="*/ 59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17"/>
                  </a:moveTo>
                  <a:lnTo>
                    <a:pt x="0" y="43"/>
                  </a:lnTo>
                  <a:lnTo>
                    <a:pt x="0" y="0"/>
                  </a:lnTo>
                  <a:lnTo>
                    <a:pt x="51"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57" name="Line 214"/>
            <p:cNvSpPr>
              <a:spLocks noChangeShapeType="1"/>
            </p:cNvSpPr>
            <p:nvPr/>
          </p:nvSpPr>
          <p:spPr bwMode="auto">
            <a:xfrm flipV="1">
              <a:off x="470" y="2064"/>
              <a:ext cx="229" cy="41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58" name="Line 215"/>
            <p:cNvSpPr>
              <a:spLocks noChangeShapeType="1"/>
            </p:cNvSpPr>
            <p:nvPr/>
          </p:nvSpPr>
          <p:spPr bwMode="auto">
            <a:xfrm flipV="1">
              <a:off x="699" y="1654"/>
              <a:ext cx="229" cy="41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59" name="Line 216"/>
            <p:cNvSpPr>
              <a:spLocks noChangeShapeType="1"/>
            </p:cNvSpPr>
            <p:nvPr/>
          </p:nvSpPr>
          <p:spPr bwMode="auto">
            <a:xfrm flipV="1">
              <a:off x="928" y="1242"/>
              <a:ext cx="229" cy="412"/>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60" name="Freeform 217"/>
            <p:cNvSpPr>
              <a:spLocks/>
            </p:cNvSpPr>
            <p:nvPr/>
          </p:nvSpPr>
          <p:spPr bwMode="auto">
            <a:xfrm>
              <a:off x="1128" y="1198"/>
              <a:ext cx="47" cy="56"/>
            </a:xfrm>
            <a:custGeom>
              <a:avLst/>
              <a:gdLst>
                <a:gd name="T0" fmla="*/ 51 w 43"/>
                <a:gd name="T1" fmla="*/ 0 h 52"/>
                <a:gd name="T2" fmla="*/ 51 w 43"/>
                <a:gd name="T3" fmla="*/ 60 h 52"/>
                <a:gd name="T4" fmla="*/ 0 w 43"/>
                <a:gd name="T5" fmla="*/ 30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61" name="Freeform 218"/>
            <p:cNvSpPr>
              <a:spLocks/>
            </p:cNvSpPr>
            <p:nvPr/>
          </p:nvSpPr>
          <p:spPr bwMode="auto">
            <a:xfrm>
              <a:off x="1128" y="1198"/>
              <a:ext cx="47" cy="56"/>
            </a:xfrm>
            <a:custGeom>
              <a:avLst/>
              <a:gdLst>
                <a:gd name="T0" fmla="*/ 51 w 43"/>
                <a:gd name="T1" fmla="*/ 0 h 52"/>
                <a:gd name="T2" fmla="*/ 51 w 43"/>
                <a:gd name="T3" fmla="*/ 60 h 52"/>
                <a:gd name="T4" fmla="*/ 0 w 43"/>
                <a:gd name="T5" fmla="*/ 30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62" name="Line 219"/>
            <p:cNvSpPr>
              <a:spLocks noChangeShapeType="1"/>
            </p:cNvSpPr>
            <p:nvPr/>
          </p:nvSpPr>
          <p:spPr bwMode="auto">
            <a:xfrm flipV="1">
              <a:off x="470" y="1444"/>
              <a:ext cx="2636" cy="103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63" name="Freeform 220"/>
            <p:cNvSpPr>
              <a:spLocks/>
            </p:cNvSpPr>
            <p:nvPr/>
          </p:nvSpPr>
          <p:spPr bwMode="auto">
            <a:xfrm>
              <a:off x="3082" y="1424"/>
              <a:ext cx="57" cy="47"/>
            </a:xfrm>
            <a:custGeom>
              <a:avLst/>
              <a:gdLst>
                <a:gd name="T0" fmla="*/ 62 w 52"/>
                <a:gd name="T1" fmla="*/ 0 h 43"/>
                <a:gd name="T2" fmla="*/ 21 w 52"/>
                <a:gd name="T3" fmla="*/ 51 h 43"/>
                <a:gd name="T4" fmla="*/ 0 w 52"/>
                <a:gd name="T5" fmla="*/ 0 h 43"/>
                <a:gd name="T6" fmla="*/ 6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17" y="43"/>
                  </a:lnTo>
                  <a:lnTo>
                    <a:pt x="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64" name="Freeform 221"/>
            <p:cNvSpPr>
              <a:spLocks/>
            </p:cNvSpPr>
            <p:nvPr/>
          </p:nvSpPr>
          <p:spPr bwMode="auto">
            <a:xfrm>
              <a:off x="3082" y="1424"/>
              <a:ext cx="57" cy="47"/>
            </a:xfrm>
            <a:custGeom>
              <a:avLst/>
              <a:gdLst>
                <a:gd name="T0" fmla="*/ 62 w 52"/>
                <a:gd name="T1" fmla="*/ 0 h 43"/>
                <a:gd name="T2" fmla="*/ 21 w 52"/>
                <a:gd name="T3" fmla="*/ 51 h 43"/>
                <a:gd name="T4" fmla="*/ 0 w 52"/>
                <a:gd name="T5" fmla="*/ 0 h 43"/>
                <a:gd name="T6" fmla="*/ 6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17" y="43"/>
                  </a:lnTo>
                  <a:lnTo>
                    <a:pt x="0" y="0"/>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65" name="Line 222"/>
            <p:cNvSpPr>
              <a:spLocks noChangeShapeType="1"/>
            </p:cNvSpPr>
            <p:nvPr/>
          </p:nvSpPr>
          <p:spPr bwMode="auto">
            <a:xfrm flipH="1" flipV="1">
              <a:off x="529" y="2540"/>
              <a:ext cx="606" cy="67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66" name="Freeform 223"/>
            <p:cNvSpPr>
              <a:spLocks/>
            </p:cNvSpPr>
            <p:nvPr/>
          </p:nvSpPr>
          <p:spPr bwMode="auto">
            <a:xfrm>
              <a:off x="496" y="2501"/>
              <a:ext cx="56" cy="56"/>
            </a:xfrm>
            <a:custGeom>
              <a:avLst/>
              <a:gdLst>
                <a:gd name="T0" fmla="*/ 0 w 51"/>
                <a:gd name="T1" fmla="*/ 0 h 51"/>
                <a:gd name="T2" fmla="*/ 61 w 51"/>
                <a:gd name="T3" fmla="*/ 21 h 51"/>
                <a:gd name="T4" fmla="*/ 10 w 51"/>
                <a:gd name="T5" fmla="*/ 61 h 51"/>
                <a:gd name="T6" fmla="*/ 0 w 5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0"/>
                  </a:moveTo>
                  <a:lnTo>
                    <a:pt x="51" y="17"/>
                  </a:lnTo>
                  <a:lnTo>
                    <a:pt x="8" y="5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67" name="Freeform 224"/>
            <p:cNvSpPr>
              <a:spLocks/>
            </p:cNvSpPr>
            <p:nvPr/>
          </p:nvSpPr>
          <p:spPr bwMode="auto">
            <a:xfrm>
              <a:off x="496" y="2501"/>
              <a:ext cx="56" cy="56"/>
            </a:xfrm>
            <a:custGeom>
              <a:avLst/>
              <a:gdLst>
                <a:gd name="T0" fmla="*/ 0 w 51"/>
                <a:gd name="T1" fmla="*/ 0 h 51"/>
                <a:gd name="T2" fmla="*/ 61 w 51"/>
                <a:gd name="T3" fmla="*/ 21 h 51"/>
                <a:gd name="T4" fmla="*/ 10 w 51"/>
                <a:gd name="T5" fmla="*/ 61 h 51"/>
                <a:gd name="T6" fmla="*/ 0 w 5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0"/>
                  </a:moveTo>
                  <a:lnTo>
                    <a:pt x="51" y="17"/>
                  </a:lnTo>
                  <a:lnTo>
                    <a:pt x="8" y="51"/>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68" name="Line 225"/>
            <p:cNvSpPr>
              <a:spLocks noChangeShapeType="1"/>
            </p:cNvSpPr>
            <p:nvPr/>
          </p:nvSpPr>
          <p:spPr bwMode="auto">
            <a:xfrm flipH="1" flipV="1">
              <a:off x="548" y="2514"/>
              <a:ext cx="1613" cy="81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69" name="Freeform 226"/>
            <p:cNvSpPr>
              <a:spLocks/>
            </p:cNvSpPr>
            <p:nvPr/>
          </p:nvSpPr>
          <p:spPr bwMode="auto">
            <a:xfrm>
              <a:off x="505" y="2491"/>
              <a:ext cx="57" cy="47"/>
            </a:xfrm>
            <a:custGeom>
              <a:avLst/>
              <a:gdLst>
                <a:gd name="T0" fmla="*/ 0 w 52"/>
                <a:gd name="T1" fmla="*/ 0 h 43"/>
                <a:gd name="T2" fmla="*/ 62 w 52"/>
                <a:gd name="T3" fmla="*/ 0 h 43"/>
                <a:gd name="T4" fmla="*/ 4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70" name="Freeform 227"/>
            <p:cNvSpPr>
              <a:spLocks/>
            </p:cNvSpPr>
            <p:nvPr/>
          </p:nvSpPr>
          <p:spPr bwMode="auto">
            <a:xfrm>
              <a:off x="505" y="2491"/>
              <a:ext cx="57" cy="47"/>
            </a:xfrm>
            <a:custGeom>
              <a:avLst/>
              <a:gdLst>
                <a:gd name="T0" fmla="*/ 0 w 52"/>
                <a:gd name="T1" fmla="*/ 0 h 43"/>
                <a:gd name="T2" fmla="*/ 62 w 52"/>
                <a:gd name="T3" fmla="*/ 0 h 43"/>
                <a:gd name="T4" fmla="*/ 4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71" name="Line 228"/>
            <p:cNvSpPr>
              <a:spLocks noChangeShapeType="1"/>
            </p:cNvSpPr>
            <p:nvPr/>
          </p:nvSpPr>
          <p:spPr bwMode="auto">
            <a:xfrm flipH="1" flipV="1">
              <a:off x="1074" y="2805"/>
              <a:ext cx="529" cy="29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72" name="Line 229"/>
            <p:cNvSpPr>
              <a:spLocks noChangeShapeType="1"/>
            </p:cNvSpPr>
            <p:nvPr/>
          </p:nvSpPr>
          <p:spPr bwMode="auto">
            <a:xfrm flipH="1" flipV="1">
              <a:off x="545" y="2517"/>
              <a:ext cx="529" cy="28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73" name="Freeform 230"/>
            <p:cNvSpPr>
              <a:spLocks/>
            </p:cNvSpPr>
            <p:nvPr/>
          </p:nvSpPr>
          <p:spPr bwMode="auto">
            <a:xfrm>
              <a:off x="505" y="2491"/>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74" name="Freeform 231"/>
            <p:cNvSpPr>
              <a:spLocks/>
            </p:cNvSpPr>
            <p:nvPr/>
          </p:nvSpPr>
          <p:spPr bwMode="auto">
            <a:xfrm>
              <a:off x="505" y="2491"/>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75" name="Line 232"/>
            <p:cNvSpPr>
              <a:spLocks noChangeShapeType="1"/>
            </p:cNvSpPr>
            <p:nvPr/>
          </p:nvSpPr>
          <p:spPr bwMode="auto">
            <a:xfrm>
              <a:off x="2950" y="1247"/>
              <a:ext cx="236" cy="29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76" name="Line 233"/>
            <p:cNvSpPr>
              <a:spLocks noChangeShapeType="1"/>
            </p:cNvSpPr>
            <p:nvPr/>
          </p:nvSpPr>
          <p:spPr bwMode="auto">
            <a:xfrm>
              <a:off x="3186" y="1544"/>
              <a:ext cx="236" cy="29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77" name="Line 234"/>
            <p:cNvSpPr>
              <a:spLocks noChangeShapeType="1"/>
            </p:cNvSpPr>
            <p:nvPr/>
          </p:nvSpPr>
          <p:spPr bwMode="auto">
            <a:xfrm>
              <a:off x="3422" y="1842"/>
              <a:ext cx="236" cy="295"/>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78" name="Line 235"/>
            <p:cNvSpPr>
              <a:spLocks noChangeShapeType="1"/>
            </p:cNvSpPr>
            <p:nvPr/>
          </p:nvSpPr>
          <p:spPr bwMode="auto">
            <a:xfrm>
              <a:off x="3658" y="2137"/>
              <a:ext cx="236" cy="297"/>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79" name="Freeform 236"/>
            <p:cNvSpPr>
              <a:spLocks/>
            </p:cNvSpPr>
            <p:nvPr/>
          </p:nvSpPr>
          <p:spPr bwMode="auto">
            <a:xfrm>
              <a:off x="3856" y="2406"/>
              <a:ext cx="57" cy="57"/>
            </a:xfrm>
            <a:custGeom>
              <a:avLst/>
              <a:gdLst>
                <a:gd name="T0" fmla="*/ 62 w 52"/>
                <a:gd name="T1" fmla="*/ 62 h 52"/>
                <a:gd name="T2" fmla="*/ 0 w 52"/>
                <a:gd name="T3" fmla="*/ 42 h 52"/>
                <a:gd name="T4" fmla="*/ 52 w 52"/>
                <a:gd name="T5" fmla="*/ 0 h 52"/>
                <a:gd name="T6" fmla="*/ 62 w 52"/>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80" name="Freeform 237"/>
            <p:cNvSpPr>
              <a:spLocks/>
            </p:cNvSpPr>
            <p:nvPr/>
          </p:nvSpPr>
          <p:spPr bwMode="auto">
            <a:xfrm>
              <a:off x="3856" y="2406"/>
              <a:ext cx="57" cy="57"/>
            </a:xfrm>
            <a:custGeom>
              <a:avLst/>
              <a:gdLst>
                <a:gd name="T0" fmla="*/ 62 w 52"/>
                <a:gd name="T1" fmla="*/ 62 h 52"/>
                <a:gd name="T2" fmla="*/ 0 w 52"/>
                <a:gd name="T3" fmla="*/ 42 h 52"/>
                <a:gd name="T4" fmla="*/ 52 w 52"/>
                <a:gd name="T5" fmla="*/ 0 h 52"/>
                <a:gd name="T6" fmla="*/ 62 w 52"/>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52"/>
                  </a:moveTo>
                  <a:lnTo>
                    <a:pt x="0" y="35"/>
                  </a:lnTo>
                  <a:lnTo>
                    <a:pt x="43" y="0"/>
                  </a:lnTo>
                  <a:lnTo>
                    <a:pt x="52"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81" name="Line 238"/>
            <p:cNvSpPr>
              <a:spLocks noChangeShapeType="1"/>
            </p:cNvSpPr>
            <p:nvPr/>
          </p:nvSpPr>
          <p:spPr bwMode="auto">
            <a:xfrm flipH="1" flipV="1">
              <a:off x="2544" y="1358"/>
              <a:ext cx="1257" cy="18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82" name="Line 239"/>
            <p:cNvSpPr>
              <a:spLocks noChangeShapeType="1"/>
            </p:cNvSpPr>
            <p:nvPr/>
          </p:nvSpPr>
          <p:spPr bwMode="auto">
            <a:xfrm flipH="1" flipV="1">
              <a:off x="1283" y="1179"/>
              <a:ext cx="1261" cy="179"/>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83" name="Freeform 240"/>
            <p:cNvSpPr>
              <a:spLocks/>
            </p:cNvSpPr>
            <p:nvPr/>
          </p:nvSpPr>
          <p:spPr bwMode="auto">
            <a:xfrm>
              <a:off x="1242" y="1151"/>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84" name="Freeform 241"/>
            <p:cNvSpPr>
              <a:spLocks/>
            </p:cNvSpPr>
            <p:nvPr/>
          </p:nvSpPr>
          <p:spPr bwMode="auto">
            <a:xfrm>
              <a:off x="1242" y="1151"/>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85" name="Line 242"/>
            <p:cNvSpPr>
              <a:spLocks noChangeShapeType="1"/>
            </p:cNvSpPr>
            <p:nvPr/>
          </p:nvSpPr>
          <p:spPr bwMode="auto">
            <a:xfrm flipH="1" flipV="1">
              <a:off x="2931" y="1457"/>
              <a:ext cx="870" cy="8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86" name="Line 243"/>
            <p:cNvSpPr>
              <a:spLocks noChangeShapeType="1"/>
            </p:cNvSpPr>
            <p:nvPr/>
          </p:nvSpPr>
          <p:spPr bwMode="auto">
            <a:xfrm flipH="1" flipV="1">
              <a:off x="2058" y="1377"/>
              <a:ext cx="873" cy="8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87" name="Freeform 244"/>
            <p:cNvSpPr>
              <a:spLocks/>
            </p:cNvSpPr>
            <p:nvPr/>
          </p:nvSpPr>
          <p:spPr bwMode="auto">
            <a:xfrm>
              <a:off x="2016" y="1349"/>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88" name="Freeform 245"/>
            <p:cNvSpPr>
              <a:spLocks/>
            </p:cNvSpPr>
            <p:nvPr/>
          </p:nvSpPr>
          <p:spPr bwMode="auto">
            <a:xfrm>
              <a:off x="2016" y="1349"/>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89" name="Line 246"/>
            <p:cNvSpPr>
              <a:spLocks noChangeShapeType="1"/>
            </p:cNvSpPr>
            <p:nvPr/>
          </p:nvSpPr>
          <p:spPr bwMode="auto">
            <a:xfrm flipH="1" flipV="1">
              <a:off x="3271" y="1429"/>
              <a:ext cx="530" cy="11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90" name="Freeform 247"/>
            <p:cNvSpPr>
              <a:spLocks/>
            </p:cNvSpPr>
            <p:nvPr/>
          </p:nvSpPr>
          <p:spPr bwMode="auto">
            <a:xfrm>
              <a:off x="3224" y="1405"/>
              <a:ext cx="56" cy="47"/>
            </a:xfrm>
            <a:custGeom>
              <a:avLst/>
              <a:gdLst>
                <a:gd name="T0" fmla="*/ 0 w 51"/>
                <a:gd name="T1" fmla="*/ 11 h 43"/>
                <a:gd name="T2" fmla="*/ 61 w 51"/>
                <a:gd name="T3" fmla="*/ 0 h 43"/>
                <a:gd name="T4" fmla="*/ 52 w 51"/>
                <a:gd name="T5" fmla="*/ 51 h 43"/>
                <a:gd name="T6" fmla="*/ 0 w 51"/>
                <a:gd name="T7" fmla="*/ 1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9"/>
                  </a:moveTo>
                  <a:lnTo>
                    <a:pt x="51" y="0"/>
                  </a:lnTo>
                  <a:lnTo>
                    <a:pt x="43" y="4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91" name="Freeform 248"/>
            <p:cNvSpPr>
              <a:spLocks/>
            </p:cNvSpPr>
            <p:nvPr/>
          </p:nvSpPr>
          <p:spPr bwMode="auto">
            <a:xfrm>
              <a:off x="3224" y="1405"/>
              <a:ext cx="56" cy="47"/>
            </a:xfrm>
            <a:custGeom>
              <a:avLst/>
              <a:gdLst>
                <a:gd name="T0" fmla="*/ 0 w 51"/>
                <a:gd name="T1" fmla="*/ 11 h 43"/>
                <a:gd name="T2" fmla="*/ 61 w 51"/>
                <a:gd name="T3" fmla="*/ 0 h 43"/>
                <a:gd name="T4" fmla="*/ 52 w 51"/>
                <a:gd name="T5" fmla="*/ 51 h 43"/>
                <a:gd name="T6" fmla="*/ 0 w 51"/>
                <a:gd name="T7" fmla="*/ 1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9"/>
                  </a:moveTo>
                  <a:lnTo>
                    <a:pt x="51" y="0"/>
                  </a:lnTo>
                  <a:lnTo>
                    <a:pt x="43" y="43"/>
                  </a:lnTo>
                  <a:lnTo>
                    <a:pt x="0" y="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92" name="Line 249"/>
            <p:cNvSpPr>
              <a:spLocks noChangeShapeType="1"/>
            </p:cNvSpPr>
            <p:nvPr/>
          </p:nvSpPr>
          <p:spPr bwMode="auto">
            <a:xfrm flipH="1">
              <a:off x="2632" y="1540"/>
              <a:ext cx="1169" cy="1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93" name="Line 250"/>
            <p:cNvSpPr>
              <a:spLocks noChangeShapeType="1"/>
            </p:cNvSpPr>
            <p:nvPr/>
          </p:nvSpPr>
          <p:spPr bwMode="auto">
            <a:xfrm flipH="1">
              <a:off x="1458" y="1558"/>
              <a:ext cx="1174" cy="22"/>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94" name="Freeform 251"/>
            <p:cNvSpPr>
              <a:spLocks/>
            </p:cNvSpPr>
            <p:nvPr/>
          </p:nvSpPr>
          <p:spPr bwMode="auto">
            <a:xfrm>
              <a:off x="1411" y="1546"/>
              <a:ext cx="57" cy="49"/>
            </a:xfrm>
            <a:custGeom>
              <a:avLst/>
              <a:gdLst>
                <a:gd name="T0" fmla="*/ 0 w 52"/>
                <a:gd name="T1" fmla="*/ 32 h 44"/>
                <a:gd name="T2" fmla="*/ 62 w 52"/>
                <a:gd name="T3" fmla="*/ 0 h 44"/>
                <a:gd name="T4" fmla="*/ 62 w 52"/>
                <a:gd name="T5" fmla="*/ 55 h 44"/>
                <a:gd name="T6" fmla="*/ 0 w 52"/>
                <a:gd name="T7" fmla="*/ 32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26"/>
                  </a:moveTo>
                  <a:lnTo>
                    <a:pt x="52" y="0"/>
                  </a:lnTo>
                  <a:lnTo>
                    <a:pt x="52" y="44"/>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95" name="Freeform 252"/>
            <p:cNvSpPr>
              <a:spLocks/>
            </p:cNvSpPr>
            <p:nvPr/>
          </p:nvSpPr>
          <p:spPr bwMode="auto">
            <a:xfrm>
              <a:off x="1411" y="1546"/>
              <a:ext cx="57" cy="49"/>
            </a:xfrm>
            <a:custGeom>
              <a:avLst/>
              <a:gdLst>
                <a:gd name="T0" fmla="*/ 0 w 52"/>
                <a:gd name="T1" fmla="*/ 32 h 44"/>
                <a:gd name="T2" fmla="*/ 62 w 52"/>
                <a:gd name="T3" fmla="*/ 0 h 44"/>
                <a:gd name="T4" fmla="*/ 62 w 52"/>
                <a:gd name="T5" fmla="*/ 55 h 44"/>
                <a:gd name="T6" fmla="*/ 0 w 52"/>
                <a:gd name="T7" fmla="*/ 32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26"/>
                  </a:moveTo>
                  <a:lnTo>
                    <a:pt x="52" y="0"/>
                  </a:lnTo>
                  <a:lnTo>
                    <a:pt x="52" y="44"/>
                  </a:lnTo>
                  <a:lnTo>
                    <a:pt x="0"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96" name="Line 253"/>
            <p:cNvSpPr>
              <a:spLocks noChangeShapeType="1"/>
            </p:cNvSpPr>
            <p:nvPr/>
          </p:nvSpPr>
          <p:spPr bwMode="auto">
            <a:xfrm flipV="1">
              <a:off x="831" y="1632"/>
              <a:ext cx="1442" cy="8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97" name="Line 254"/>
            <p:cNvSpPr>
              <a:spLocks noChangeShapeType="1"/>
            </p:cNvSpPr>
            <p:nvPr/>
          </p:nvSpPr>
          <p:spPr bwMode="auto">
            <a:xfrm flipV="1">
              <a:off x="2273" y="1544"/>
              <a:ext cx="1442" cy="8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898" name="Freeform 255"/>
            <p:cNvSpPr>
              <a:spLocks/>
            </p:cNvSpPr>
            <p:nvPr/>
          </p:nvSpPr>
          <p:spPr bwMode="auto">
            <a:xfrm>
              <a:off x="3695" y="1519"/>
              <a:ext cx="57" cy="47"/>
            </a:xfrm>
            <a:custGeom>
              <a:avLst/>
              <a:gdLst>
                <a:gd name="T0" fmla="*/ 62 w 52"/>
                <a:gd name="T1" fmla="*/ 21 h 43"/>
                <a:gd name="T2" fmla="*/ 11 w 52"/>
                <a:gd name="T3" fmla="*/ 51 h 43"/>
                <a:gd name="T4" fmla="*/ 0 w 52"/>
                <a:gd name="T5" fmla="*/ 0 h 43"/>
                <a:gd name="T6" fmla="*/ 62 w 52"/>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9" y="43"/>
                  </a:lnTo>
                  <a:lnTo>
                    <a:pt x="0" y="0"/>
                  </a:lnTo>
                  <a:lnTo>
                    <a:pt x="5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899" name="Freeform 256"/>
            <p:cNvSpPr>
              <a:spLocks/>
            </p:cNvSpPr>
            <p:nvPr/>
          </p:nvSpPr>
          <p:spPr bwMode="auto">
            <a:xfrm>
              <a:off x="3695" y="1519"/>
              <a:ext cx="57" cy="47"/>
            </a:xfrm>
            <a:custGeom>
              <a:avLst/>
              <a:gdLst>
                <a:gd name="T0" fmla="*/ 62 w 52"/>
                <a:gd name="T1" fmla="*/ 21 h 43"/>
                <a:gd name="T2" fmla="*/ 11 w 52"/>
                <a:gd name="T3" fmla="*/ 51 h 43"/>
                <a:gd name="T4" fmla="*/ 0 w 52"/>
                <a:gd name="T5" fmla="*/ 0 h 43"/>
                <a:gd name="T6" fmla="*/ 62 w 52"/>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9" y="43"/>
                  </a:lnTo>
                  <a:lnTo>
                    <a:pt x="0" y="0"/>
                  </a:lnTo>
                  <a:lnTo>
                    <a:pt x="52"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00" name="Line 257"/>
            <p:cNvSpPr>
              <a:spLocks noChangeShapeType="1"/>
            </p:cNvSpPr>
            <p:nvPr/>
          </p:nvSpPr>
          <p:spPr bwMode="auto">
            <a:xfrm>
              <a:off x="1029" y="1358"/>
              <a:ext cx="2686" cy="17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01" name="Freeform 258"/>
            <p:cNvSpPr>
              <a:spLocks/>
            </p:cNvSpPr>
            <p:nvPr/>
          </p:nvSpPr>
          <p:spPr bwMode="auto">
            <a:xfrm>
              <a:off x="3695" y="1499"/>
              <a:ext cx="57" cy="47"/>
            </a:xfrm>
            <a:custGeom>
              <a:avLst/>
              <a:gdLst>
                <a:gd name="T0" fmla="*/ 62 w 52"/>
                <a:gd name="T1" fmla="*/ 31 h 43"/>
                <a:gd name="T2" fmla="*/ 0 w 52"/>
                <a:gd name="T3" fmla="*/ 51 h 43"/>
                <a:gd name="T4" fmla="*/ 11 w 52"/>
                <a:gd name="T5" fmla="*/ 0 h 43"/>
                <a:gd name="T6" fmla="*/ 62 w 52"/>
                <a:gd name="T7" fmla="*/ 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02" name="Freeform 259"/>
            <p:cNvSpPr>
              <a:spLocks/>
            </p:cNvSpPr>
            <p:nvPr/>
          </p:nvSpPr>
          <p:spPr bwMode="auto">
            <a:xfrm>
              <a:off x="3695" y="1499"/>
              <a:ext cx="57" cy="47"/>
            </a:xfrm>
            <a:custGeom>
              <a:avLst/>
              <a:gdLst>
                <a:gd name="T0" fmla="*/ 62 w 52"/>
                <a:gd name="T1" fmla="*/ 31 h 43"/>
                <a:gd name="T2" fmla="*/ 0 w 52"/>
                <a:gd name="T3" fmla="*/ 51 h 43"/>
                <a:gd name="T4" fmla="*/ 11 w 52"/>
                <a:gd name="T5" fmla="*/ 0 h 43"/>
                <a:gd name="T6" fmla="*/ 62 w 52"/>
                <a:gd name="T7" fmla="*/ 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03" name="Line 260"/>
            <p:cNvSpPr>
              <a:spLocks noChangeShapeType="1"/>
            </p:cNvSpPr>
            <p:nvPr/>
          </p:nvSpPr>
          <p:spPr bwMode="auto">
            <a:xfrm flipH="1" flipV="1">
              <a:off x="2846" y="1668"/>
              <a:ext cx="397" cy="1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04" name="Line 261"/>
            <p:cNvSpPr>
              <a:spLocks noChangeShapeType="1"/>
            </p:cNvSpPr>
            <p:nvPr/>
          </p:nvSpPr>
          <p:spPr bwMode="auto">
            <a:xfrm flipH="1" flipV="1">
              <a:off x="2450" y="1533"/>
              <a:ext cx="396" cy="13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05" name="Line 262"/>
            <p:cNvSpPr>
              <a:spLocks noChangeShapeType="1"/>
            </p:cNvSpPr>
            <p:nvPr/>
          </p:nvSpPr>
          <p:spPr bwMode="auto">
            <a:xfrm flipH="1" flipV="1">
              <a:off x="2053" y="1396"/>
              <a:ext cx="397" cy="13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06" name="Freeform 263"/>
            <p:cNvSpPr>
              <a:spLocks/>
            </p:cNvSpPr>
            <p:nvPr/>
          </p:nvSpPr>
          <p:spPr bwMode="auto">
            <a:xfrm>
              <a:off x="2016" y="1377"/>
              <a:ext cx="56" cy="38"/>
            </a:xfrm>
            <a:custGeom>
              <a:avLst/>
              <a:gdLst>
                <a:gd name="T0" fmla="*/ 0 w 51"/>
                <a:gd name="T1" fmla="*/ 0 h 35"/>
                <a:gd name="T2" fmla="*/ 61 w 51"/>
                <a:gd name="T3" fmla="*/ 0 h 35"/>
                <a:gd name="T4" fmla="*/ 41 w 51"/>
                <a:gd name="T5" fmla="*/ 41 h 35"/>
                <a:gd name="T6" fmla="*/ 0 w 51"/>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5">
                  <a:moveTo>
                    <a:pt x="0" y="0"/>
                  </a:moveTo>
                  <a:lnTo>
                    <a:pt x="51" y="0"/>
                  </a:lnTo>
                  <a:lnTo>
                    <a:pt x="34" y="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07" name="Freeform 264"/>
            <p:cNvSpPr>
              <a:spLocks/>
            </p:cNvSpPr>
            <p:nvPr/>
          </p:nvSpPr>
          <p:spPr bwMode="auto">
            <a:xfrm>
              <a:off x="2016" y="1377"/>
              <a:ext cx="56" cy="38"/>
            </a:xfrm>
            <a:custGeom>
              <a:avLst/>
              <a:gdLst>
                <a:gd name="T0" fmla="*/ 0 w 51"/>
                <a:gd name="T1" fmla="*/ 0 h 35"/>
                <a:gd name="T2" fmla="*/ 61 w 51"/>
                <a:gd name="T3" fmla="*/ 0 h 35"/>
                <a:gd name="T4" fmla="*/ 41 w 51"/>
                <a:gd name="T5" fmla="*/ 41 h 35"/>
                <a:gd name="T6" fmla="*/ 0 w 51"/>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35">
                  <a:moveTo>
                    <a:pt x="0" y="0"/>
                  </a:moveTo>
                  <a:lnTo>
                    <a:pt x="51" y="0"/>
                  </a:lnTo>
                  <a:lnTo>
                    <a:pt x="34" y="35"/>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08" name="Line 265"/>
            <p:cNvSpPr>
              <a:spLocks noChangeShapeType="1"/>
            </p:cNvSpPr>
            <p:nvPr/>
          </p:nvSpPr>
          <p:spPr bwMode="auto">
            <a:xfrm flipH="1" flipV="1">
              <a:off x="2756" y="1762"/>
              <a:ext cx="487" cy="4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09" name="Line 266"/>
            <p:cNvSpPr>
              <a:spLocks noChangeShapeType="1"/>
            </p:cNvSpPr>
            <p:nvPr/>
          </p:nvSpPr>
          <p:spPr bwMode="auto">
            <a:xfrm flipH="1" flipV="1">
              <a:off x="2271" y="1717"/>
              <a:ext cx="485" cy="4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10" name="Freeform 267"/>
            <p:cNvSpPr>
              <a:spLocks/>
            </p:cNvSpPr>
            <p:nvPr/>
          </p:nvSpPr>
          <p:spPr bwMode="auto">
            <a:xfrm>
              <a:off x="2224" y="1689"/>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11" name="Freeform 268"/>
            <p:cNvSpPr>
              <a:spLocks/>
            </p:cNvSpPr>
            <p:nvPr/>
          </p:nvSpPr>
          <p:spPr bwMode="auto">
            <a:xfrm>
              <a:off x="2224" y="1689"/>
              <a:ext cx="56" cy="47"/>
            </a:xfrm>
            <a:custGeom>
              <a:avLst/>
              <a:gdLst>
                <a:gd name="T0" fmla="*/ 0 w 51"/>
                <a:gd name="T1" fmla="*/ 21 h 43"/>
                <a:gd name="T2" fmla="*/ 61 w 51"/>
                <a:gd name="T3" fmla="*/ 0 h 43"/>
                <a:gd name="T4" fmla="*/ 52 w 51"/>
                <a:gd name="T5" fmla="*/ 51 h 43"/>
                <a:gd name="T6" fmla="*/ 0 w 51"/>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12" name="Line 269"/>
            <p:cNvSpPr>
              <a:spLocks noChangeShapeType="1"/>
            </p:cNvSpPr>
            <p:nvPr/>
          </p:nvSpPr>
          <p:spPr bwMode="auto">
            <a:xfrm flipH="1" flipV="1">
              <a:off x="3200" y="1497"/>
              <a:ext cx="43" cy="30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13" name="Freeform 270"/>
            <p:cNvSpPr>
              <a:spLocks/>
            </p:cNvSpPr>
            <p:nvPr/>
          </p:nvSpPr>
          <p:spPr bwMode="auto">
            <a:xfrm>
              <a:off x="3167" y="1452"/>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14" name="Freeform 271"/>
            <p:cNvSpPr>
              <a:spLocks/>
            </p:cNvSpPr>
            <p:nvPr/>
          </p:nvSpPr>
          <p:spPr bwMode="auto">
            <a:xfrm>
              <a:off x="3167" y="1452"/>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15" name="Line 272"/>
            <p:cNvSpPr>
              <a:spLocks noChangeShapeType="1"/>
            </p:cNvSpPr>
            <p:nvPr/>
          </p:nvSpPr>
          <p:spPr bwMode="auto">
            <a:xfrm>
              <a:off x="831" y="1717"/>
              <a:ext cx="1161" cy="4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16" name="Line 273"/>
            <p:cNvSpPr>
              <a:spLocks noChangeShapeType="1"/>
            </p:cNvSpPr>
            <p:nvPr/>
          </p:nvSpPr>
          <p:spPr bwMode="auto">
            <a:xfrm>
              <a:off x="1992" y="1760"/>
              <a:ext cx="1163" cy="3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17" name="Freeform 274"/>
            <p:cNvSpPr>
              <a:spLocks/>
            </p:cNvSpPr>
            <p:nvPr/>
          </p:nvSpPr>
          <p:spPr bwMode="auto">
            <a:xfrm>
              <a:off x="3139" y="1764"/>
              <a:ext cx="57" cy="47"/>
            </a:xfrm>
            <a:custGeom>
              <a:avLst/>
              <a:gdLst>
                <a:gd name="T0" fmla="*/ 62 w 52"/>
                <a:gd name="T1" fmla="*/ 31 h 43"/>
                <a:gd name="T2" fmla="*/ 0 w 52"/>
                <a:gd name="T3" fmla="*/ 51 h 43"/>
                <a:gd name="T4" fmla="*/ 11 w 52"/>
                <a:gd name="T5" fmla="*/ 0 h 43"/>
                <a:gd name="T6" fmla="*/ 62 w 52"/>
                <a:gd name="T7" fmla="*/ 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18" name="Freeform 275"/>
            <p:cNvSpPr>
              <a:spLocks/>
            </p:cNvSpPr>
            <p:nvPr/>
          </p:nvSpPr>
          <p:spPr bwMode="auto">
            <a:xfrm>
              <a:off x="3139" y="1764"/>
              <a:ext cx="57" cy="47"/>
            </a:xfrm>
            <a:custGeom>
              <a:avLst/>
              <a:gdLst>
                <a:gd name="T0" fmla="*/ 62 w 52"/>
                <a:gd name="T1" fmla="*/ 31 h 43"/>
                <a:gd name="T2" fmla="*/ 0 w 52"/>
                <a:gd name="T3" fmla="*/ 51 h 43"/>
                <a:gd name="T4" fmla="*/ 11 w 52"/>
                <a:gd name="T5" fmla="*/ 0 h 43"/>
                <a:gd name="T6" fmla="*/ 62 w 52"/>
                <a:gd name="T7" fmla="*/ 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19" name="Line 276"/>
            <p:cNvSpPr>
              <a:spLocks noChangeShapeType="1"/>
            </p:cNvSpPr>
            <p:nvPr/>
          </p:nvSpPr>
          <p:spPr bwMode="auto">
            <a:xfrm flipH="1" flipV="1">
              <a:off x="1619" y="2986"/>
              <a:ext cx="542" cy="34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20" name="Line 277"/>
            <p:cNvSpPr>
              <a:spLocks noChangeShapeType="1"/>
            </p:cNvSpPr>
            <p:nvPr/>
          </p:nvSpPr>
          <p:spPr bwMode="auto">
            <a:xfrm flipH="1" flipV="1">
              <a:off x="1079" y="2642"/>
              <a:ext cx="540" cy="34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21" name="Freeform 278"/>
            <p:cNvSpPr>
              <a:spLocks/>
            </p:cNvSpPr>
            <p:nvPr/>
          </p:nvSpPr>
          <p:spPr bwMode="auto">
            <a:xfrm>
              <a:off x="1043" y="2614"/>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22" name="Freeform 279"/>
            <p:cNvSpPr>
              <a:spLocks/>
            </p:cNvSpPr>
            <p:nvPr/>
          </p:nvSpPr>
          <p:spPr bwMode="auto">
            <a:xfrm>
              <a:off x="1043" y="2614"/>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23" name="Line 280"/>
            <p:cNvSpPr>
              <a:spLocks noChangeShapeType="1"/>
            </p:cNvSpPr>
            <p:nvPr/>
          </p:nvSpPr>
          <p:spPr bwMode="auto">
            <a:xfrm flipH="1" flipV="1">
              <a:off x="925" y="2566"/>
              <a:ext cx="81" cy="2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24" name="Line 281"/>
            <p:cNvSpPr>
              <a:spLocks noChangeShapeType="1"/>
            </p:cNvSpPr>
            <p:nvPr/>
          </p:nvSpPr>
          <p:spPr bwMode="auto">
            <a:xfrm flipH="1" flipV="1">
              <a:off x="847" y="2536"/>
              <a:ext cx="78" cy="3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25" name="Freeform 282"/>
            <p:cNvSpPr>
              <a:spLocks/>
            </p:cNvSpPr>
            <p:nvPr/>
          </p:nvSpPr>
          <p:spPr bwMode="auto">
            <a:xfrm>
              <a:off x="807" y="2519"/>
              <a:ext cx="57" cy="47"/>
            </a:xfrm>
            <a:custGeom>
              <a:avLst/>
              <a:gdLst>
                <a:gd name="T0" fmla="*/ 0 w 52"/>
                <a:gd name="T1" fmla="*/ 0 h 43"/>
                <a:gd name="T2" fmla="*/ 62 w 52"/>
                <a:gd name="T3" fmla="*/ 0 h 43"/>
                <a:gd name="T4" fmla="*/ 4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26" name="Freeform 283"/>
            <p:cNvSpPr>
              <a:spLocks/>
            </p:cNvSpPr>
            <p:nvPr/>
          </p:nvSpPr>
          <p:spPr bwMode="auto">
            <a:xfrm>
              <a:off x="807" y="2519"/>
              <a:ext cx="57" cy="47"/>
            </a:xfrm>
            <a:custGeom>
              <a:avLst/>
              <a:gdLst>
                <a:gd name="T0" fmla="*/ 0 w 52"/>
                <a:gd name="T1" fmla="*/ 0 h 43"/>
                <a:gd name="T2" fmla="*/ 62 w 52"/>
                <a:gd name="T3" fmla="*/ 0 h 43"/>
                <a:gd name="T4" fmla="*/ 4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27" name="Line 284"/>
            <p:cNvSpPr>
              <a:spLocks noChangeShapeType="1"/>
            </p:cNvSpPr>
            <p:nvPr/>
          </p:nvSpPr>
          <p:spPr bwMode="auto">
            <a:xfrm>
              <a:off x="955" y="2073"/>
              <a:ext cx="41" cy="43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28" name="Freeform 285"/>
            <p:cNvSpPr>
              <a:spLocks/>
            </p:cNvSpPr>
            <p:nvPr/>
          </p:nvSpPr>
          <p:spPr bwMode="auto">
            <a:xfrm>
              <a:off x="967" y="2491"/>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29" name="Freeform 286"/>
            <p:cNvSpPr>
              <a:spLocks/>
            </p:cNvSpPr>
            <p:nvPr/>
          </p:nvSpPr>
          <p:spPr bwMode="auto">
            <a:xfrm>
              <a:off x="967" y="2491"/>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30" name="Line 287"/>
            <p:cNvSpPr>
              <a:spLocks noChangeShapeType="1"/>
            </p:cNvSpPr>
            <p:nvPr/>
          </p:nvSpPr>
          <p:spPr bwMode="auto">
            <a:xfrm flipH="1">
              <a:off x="1145" y="2170"/>
              <a:ext cx="12" cy="19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31" name="Line 288"/>
            <p:cNvSpPr>
              <a:spLocks noChangeShapeType="1"/>
            </p:cNvSpPr>
            <p:nvPr/>
          </p:nvSpPr>
          <p:spPr bwMode="auto">
            <a:xfrm flipH="1">
              <a:off x="1130" y="2363"/>
              <a:ext cx="15" cy="19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32" name="Line 289"/>
            <p:cNvSpPr>
              <a:spLocks noChangeShapeType="1"/>
            </p:cNvSpPr>
            <p:nvPr/>
          </p:nvSpPr>
          <p:spPr bwMode="auto">
            <a:xfrm flipH="1">
              <a:off x="1118" y="2559"/>
              <a:ext cx="12" cy="193"/>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33" name="Freeform 290"/>
            <p:cNvSpPr>
              <a:spLocks/>
            </p:cNvSpPr>
            <p:nvPr/>
          </p:nvSpPr>
          <p:spPr bwMode="auto">
            <a:xfrm>
              <a:off x="1090" y="2736"/>
              <a:ext cx="48" cy="57"/>
            </a:xfrm>
            <a:custGeom>
              <a:avLst/>
              <a:gdLst>
                <a:gd name="T0" fmla="*/ 22 w 44"/>
                <a:gd name="T1" fmla="*/ 62 h 52"/>
                <a:gd name="T2" fmla="*/ 0 w 44"/>
                <a:gd name="T3" fmla="*/ 0 h 52"/>
                <a:gd name="T4" fmla="*/ 52 w 44"/>
                <a:gd name="T5" fmla="*/ 11 h 52"/>
                <a:gd name="T6" fmla="*/ 22 w 44"/>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18" y="52"/>
                  </a:moveTo>
                  <a:lnTo>
                    <a:pt x="0" y="0"/>
                  </a:lnTo>
                  <a:lnTo>
                    <a:pt x="44" y="9"/>
                  </a:lnTo>
                  <a:lnTo>
                    <a:pt x="1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34" name="Freeform 291"/>
            <p:cNvSpPr>
              <a:spLocks/>
            </p:cNvSpPr>
            <p:nvPr/>
          </p:nvSpPr>
          <p:spPr bwMode="auto">
            <a:xfrm>
              <a:off x="1090" y="2736"/>
              <a:ext cx="48" cy="57"/>
            </a:xfrm>
            <a:custGeom>
              <a:avLst/>
              <a:gdLst>
                <a:gd name="T0" fmla="*/ 22 w 44"/>
                <a:gd name="T1" fmla="*/ 62 h 52"/>
                <a:gd name="T2" fmla="*/ 0 w 44"/>
                <a:gd name="T3" fmla="*/ 0 h 52"/>
                <a:gd name="T4" fmla="*/ 52 w 44"/>
                <a:gd name="T5" fmla="*/ 11 h 52"/>
                <a:gd name="T6" fmla="*/ 22 w 44"/>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18" y="52"/>
                  </a:moveTo>
                  <a:lnTo>
                    <a:pt x="0" y="0"/>
                  </a:lnTo>
                  <a:lnTo>
                    <a:pt x="44" y="9"/>
                  </a:lnTo>
                  <a:lnTo>
                    <a:pt x="18"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35" name="Line 292"/>
            <p:cNvSpPr>
              <a:spLocks noChangeShapeType="1"/>
            </p:cNvSpPr>
            <p:nvPr/>
          </p:nvSpPr>
          <p:spPr bwMode="auto">
            <a:xfrm>
              <a:off x="1014" y="1813"/>
              <a:ext cx="45" cy="47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36" name="Line 293"/>
            <p:cNvSpPr>
              <a:spLocks noChangeShapeType="1"/>
            </p:cNvSpPr>
            <p:nvPr/>
          </p:nvSpPr>
          <p:spPr bwMode="auto">
            <a:xfrm>
              <a:off x="1059" y="2283"/>
              <a:ext cx="45" cy="46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37" name="Freeform 294"/>
            <p:cNvSpPr>
              <a:spLocks/>
            </p:cNvSpPr>
            <p:nvPr/>
          </p:nvSpPr>
          <p:spPr bwMode="auto">
            <a:xfrm>
              <a:off x="1071" y="2736"/>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38" name="Freeform 295"/>
            <p:cNvSpPr>
              <a:spLocks/>
            </p:cNvSpPr>
            <p:nvPr/>
          </p:nvSpPr>
          <p:spPr bwMode="auto">
            <a:xfrm>
              <a:off x="1071" y="2736"/>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39" name="Freeform 296"/>
            <p:cNvSpPr>
              <a:spLocks/>
            </p:cNvSpPr>
            <p:nvPr/>
          </p:nvSpPr>
          <p:spPr bwMode="auto">
            <a:xfrm>
              <a:off x="1039" y="2868"/>
              <a:ext cx="141" cy="71"/>
            </a:xfrm>
            <a:custGeom>
              <a:avLst/>
              <a:gdLst>
                <a:gd name="T0" fmla="*/ 154 w 129"/>
                <a:gd name="T1" fmla="*/ 78 h 65"/>
                <a:gd name="T2" fmla="*/ 154 w 129"/>
                <a:gd name="T3" fmla="*/ 78 h 65"/>
                <a:gd name="T4" fmla="*/ 152 w 129"/>
                <a:gd name="T5" fmla="*/ 62 h 65"/>
                <a:gd name="T6" fmla="*/ 146 w 129"/>
                <a:gd name="T7" fmla="*/ 47 h 65"/>
                <a:gd name="T8" fmla="*/ 142 w 129"/>
                <a:gd name="T9" fmla="*/ 34 h 65"/>
                <a:gd name="T10" fmla="*/ 131 w 129"/>
                <a:gd name="T11" fmla="*/ 24 h 65"/>
                <a:gd name="T12" fmla="*/ 120 w 129"/>
                <a:gd name="T13" fmla="*/ 13 h 65"/>
                <a:gd name="T14" fmla="*/ 108 w 129"/>
                <a:gd name="T15" fmla="*/ 5 h 65"/>
                <a:gd name="T16" fmla="*/ 93 w 129"/>
                <a:gd name="T17" fmla="*/ 2 h 65"/>
                <a:gd name="T18" fmla="*/ 78 w 129"/>
                <a:gd name="T19" fmla="*/ 0 h 65"/>
                <a:gd name="T20" fmla="*/ 78 w 129"/>
                <a:gd name="T21" fmla="*/ 0 h 65"/>
                <a:gd name="T22" fmla="*/ 62 w 129"/>
                <a:gd name="T23" fmla="*/ 2 h 65"/>
                <a:gd name="T24" fmla="*/ 49 w 129"/>
                <a:gd name="T25" fmla="*/ 5 h 65"/>
                <a:gd name="T26" fmla="*/ 36 w 129"/>
                <a:gd name="T27" fmla="*/ 13 h 65"/>
                <a:gd name="T28" fmla="*/ 23 w 129"/>
                <a:gd name="T29" fmla="*/ 24 h 65"/>
                <a:gd name="T30" fmla="*/ 15 w 129"/>
                <a:gd name="T31" fmla="*/ 34 h 65"/>
                <a:gd name="T32" fmla="*/ 8 w 129"/>
                <a:gd name="T33" fmla="*/ 47 h 65"/>
                <a:gd name="T34" fmla="*/ 2 w 129"/>
                <a:gd name="T35" fmla="*/ 62 h 65"/>
                <a:gd name="T36" fmla="*/ 0 w 129"/>
                <a:gd name="T37" fmla="*/ 78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65">
                  <a:moveTo>
                    <a:pt x="129" y="65"/>
                  </a:moveTo>
                  <a:lnTo>
                    <a:pt x="129" y="65"/>
                  </a:lnTo>
                  <a:lnTo>
                    <a:pt x="127" y="52"/>
                  </a:lnTo>
                  <a:lnTo>
                    <a:pt x="123" y="39"/>
                  </a:lnTo>
                  <a:lnTo>
                    <a:pt x="119" y="28"/>
                  </a:lnTo>
                  <a:lnTo>
                    <a:pt x="110" y="20"/>
                  </a:lnTo>
                  <a:lnTo>
                    <a:pt x="101" y="11"/>
                  </a:lnTo>
                  <a:lnTo>
                    <a:pt x="91" y="5"/>
                  </a:lnTo>
                  <a:lnTo>
                    <a:pt x="78" y="2"/>
                  </a:lnTo>
                  <a:lnTo>
                    <a:pt x="65" y="0"/>
                  </a:lnTo>
                  <a:lnTo>
                    <a:pt x="52" y="2"/>
                  </a:lnTo>
                  <a:lnTo>
                    <a:pt x="41" y="5"/>
                  </a:lnTo>
                  <a:lnTo>
                    <a:pt x="30" y="11"/>
                  </a:lnTo>
                  <a:lnTo>
                    <a:pt x="19" y="20"/>
                  </a:lnTo>
                  <a:lnTo>
                    <a:pt x="13" y="28"/>
                  </a:lnTo>
                  <a:lnTo>
                    <a:pt x="6" y="39"/>
                  </a:lnTo>
                  <a:lnTo>
                    <a:pt x="2" y="52"/>
                  </a:lnTo>
                  <a:lnTo>
                    <a:pt x="0" y="65"/>
                  </a:lnTo>
                </a:path>
              </a:pathLst>
            </a:custGeom>
            <a:noFill/>
            <a:ln w="20638">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4940" name="Freeform 297"/>
            <p:cNvSpPr>
              <a:spLocks/>
            </p:cNvSpPr>
            <p:nvPr/>
          </p:nvSpPr>
          <p:spPr bwMode="auto">
            <a:xfrm>
              <a:off x="1039" y="2939"/>
              <a:ext cx="141" cy="69"/>
            </a:xfrm>
            <a:custGeom>
              <a:avLst/>
              <a:gdLst>
                <a:gd name="T0" fmla="*/ 0 w 129"/>
                <a:gd name="T1" fmla="*/ 0 h 63"/>
                <a:gd name="T2" fmla="*/ 0 w 129"/>
                <a:gd name="T3" fmla="*/ 0 h 63"/>
                <a:gd name="T4" fmla="*/ 2 w 129"/>
                <a:gd name="T5" fmla="*/ 15 h 63"/>
                <a:gd name="T6" fmla="*/ 8 w 129"/>
                <a:gd name="T7" fmla="*/ 28 h 63"/>
                <a:gd name="T8" fmla="*/ 15 w 129"/>
                <a:gd name="T9" fmla="*/ 42 h 63"/>
                <a:gd name="T10" fmla="*/ 23 w 129"/>
                <a:gd name="T11" fmla="*/ 54 h 63"/>
                <a:gd name="T12" fmla="*/ 36 w 129"/>
                <a:gd name="T13" fmla="*/ 62 h 63"/>
                <a:gd name="T14" fmla="*/ 49 w 129"/>
                <a:gd name="T15" fmla="*/ 70 h 63"/>
                <a:gd name="T16" fmla="*/ 62 w 129"/>
                <a:gd name="T17" fmla="*/ 76 h 63"/>
                <a:gd name="T18" fmla="*/ 78 w 129"/>
                <a:gd name="T19" fmla="*/ 76 h 63"/>
                <a:gd name="T20" fmla="*/ 78 w 129"/>
                <a:gd name="T21" fmla="*/ 76 h 63"/>
                <a:gd name="T22" fmla="*/ 93 w 129"/>
                <a:gd name="T23" fmla="*/ 76 h 63"/>
                <a:gd name="T24" fmla="*/ 108 w 129"/>
                <a:gd name="T25" fmla="*/ 70 h 63"/>
                <a:gd name="T26" fmla="*/ 120 w 129"/>
                <a:gd name="T27" fmla="*/ 62 h 63"/>
                <a:gd name="T28" fmla="*/ 131 w 129"/>
                <a:gd name="T29" fmla="*/ 54 h 63"/>
                <a:gd name="T30" fmla="*/ 142 w 129"/>
                <a:gd name="T31" fmla="*/ 42 h 63"/>
                <a:gd name="T32" fmla="*/ 146 w 129"/>
                <a:gd name="T33" fmla="*/ 28 h 63"/>
                <a:gd name="T34" fmla="*/ 152 w 129"/>
                <a:gd name="T35" fmla="*/ 15 h 63"/>
                <a:gd name="T36" fmla="*/ 154 w 129"/>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63">
                  <a:moveTo>
                    <a:pt x="0" y="0"/>
                  </a:moveTo>
                  <a:lnTo>
                    <a:pt x="0" y="0"/>
                  </a:lnTo>
                  <a:lnTo>
                    <a:pt x="2" y="13"/>
                  </a:lnTo>
                  <a:lnTo>
                    <a:pt x="6" y="24"/>
                  </a:lnTo>
                  <a:lnTo>
                    <a:pt x="13" y="35"/>
                  </a:lnTo>
                  <a:lnTo>
                    <a:pt x="19" y="45"/>
                  </a:lnTo>
                  <a:lnTo>
                    <a:pt x="30" y="52"/>
                  </a:lnTo>
                  <a:lnTo>
                    <a:pt x="41" y="58"/>
                  </a:lnTo>
                  <a:lnTo>
                    <a:pt x="52" y="63"/>
                  </a:lnTo>
                  <a:lnTo>
                    <a:pt x="65" y="63"/>
                  </a:lnTo>
                  <a:lnTo>
                    <a:pt x="78" y="63"/>
                  </a:lnTo>
                  <a:lnTo>
                    <a:pt x="91" y="58"/>
                  </a:lnTo>
                  <a:lnTo>
                    <a:pt x="101" y="52"/>
                  </a:lnTo>
                  <a:lnTo>
                    <a:pt x="110" y="45"/>
                  </a:lnTo>
                  <a:lnTo>
                    <a:pt x="119" y="35"/>
                  </a:lnTo>
                  <a:lnTo>
                    <a:pt x="123" y="24"/>
                  </a:lnTo>
                  <a:lnTo>
                    <a:pt x="127" y="13"/>
                  </a:lnTo>
                  <a:lnTo>
                    <a:pt x="129" y="0"/>
                  </a:lnTo>
                </a:path>
              </a:pathLst>
            </a:custGeom>
            <a:noFill/>
            <a:ln w="20638">
              <a:solidFill>
                <a:srgbClr val="64BAA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4941" name="Line 298"/>
            <p:cNvSpPr>
              <a:spLocks noChangeShapeType="1"/>
            </p:cNvSpPr>
            <p:nvPr/>
          </p:nvSpPr>
          <p:spPr bwMode="auto">
            <a:xfrm flipH="1" flipV="1">
              <a:off x="1218" y="2658"/>
              <a:ext cx="52" cy="40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42" name="Line 299"/>
            <p:cNvSpPr>
              <a:spLocks noChangeShapeType="1"/>
            </p:cNvSpPr>
            <p:nvPr/>
          </p:nvSpPr>
          <p:spPr bwMode="auto">
            <a:xfrm flipH="1" flipV="1">
              <a:off x="1169" y="2255"/>
              <a:ext cx="49" cy="403"/>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43" name="Freeform 300"/>
            <p:cNvSpPr>
              <a:spLocks/>
            </p:cNvSpPr>
            <p:nvPr/>
          </p:nvSpPr>
          <p:spPr bwMode="auto">
            <a:xfrm>
              <a:off x="1138" y="2208"/>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44" name="Freeform 301"/>
            <p:cNvSpPr>
              <a:spLocks/>
            </p:cNvSpPr>
            <p:nvPr/>
          </p:nvSpPr>
          <p:spPr bwMode="auto">
            <a:xfrm>
              <a:off x="1138" y="2208"/>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45" name="Line 302"/>
            <p:cNvSpPr>
              <a:spLocks noChangeShapeType="1"/>
            </p:cNvSpPr>
            <p:nvPr/>
          </p:nvSpPr>
          <p:spPr bwMode="auto">
            <a:xfrm>
              <a:off x="843" y="2760"/>
              <a:ext cx="356" cy="25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46" name="Freeform 303"/>
            <p:cNvSpPr>
              <a:spLocks/>
            </p:cNvSpPr>
            <p:nvPr/>
          </p:nvSpPr>
          <p:spPr bwMode="auto">
            <a:xfrm>
              <a:off x="1166" y="2982"/>
              <a:ext cx="56" cy="47"/>
            </a:xfrm>
            <a:custGeom>
              <a:avLst/>
              <a:gdLst>
                <a:gd name="T0" fmla="*/ 61 w 51"/>
                <a:gd name="T1" fmla="*/ 51 h 43"/>
                <a:gd name="T2" fmla="*/ 0 w 51"/>
                <a:gd name="T3" fmla="*/ 40 h 43"/>
                <a:gd name="T4" fmla="*/ 30 w 51"/>
                <a:gd name="T5" fmla="*/ 0 h 43"/>
                <a:gd name="T6" fmla="*/ 61 w 51"/>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43"/>
                  </a:moveTo>
                  <a:lnTo>
                    <a:pt x="0" y="34"/>
                  </a:lnTo>
                  <a:lnTo>
                    <a:pt x="25" y="0"/>
                  </a:lnTo>
                  <a:lnTo>
                    <a:pt x="51"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47" name="Freeform 304"/>
            <p:cNvSpPr>
              <a:spLocks/>
            </p:cNvSpPr>
            <p:nvPr/>
          </p:nvSpPr>
          <p:spPr bwMode="auto">
            <a:xfrm>
              <a:off x="1166" y="2982"/>
              <a:ext cx="56" cy="47"/>
            </a:xfrm>
            <a:custGeom>
              <a:avLst/>
              <a:gdLst>
                <a:gd name="T0" fmla="*/ 61 w 51"/>
                <a:gd name="T1" fmla="*/ 51 h 43"/>
                <a:gd name="T2" fmla="*/ 0 w 51"/>
                <a:gd name="T3" fmla="*/ 40 h 43"/>
                <a:gd name="T4" fmla="*/ 30 w 51"/>
                <a:gd name="T5" fmla="*/ 0 h 43"/>
                <a:gd name="T6" fmla="*/ 61 w 51"/>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43"/>
                  </a:moveTo>
                  <a:lnTo>
                    <a:pt x="0" y="34"/>
                  </a:lnTo>
                  <a:lnTo>
                    <a:pt x="25" y="0"/>
                  </a:lnTo>
                  <a:lnTo>
                    <a:pt x="51"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48" name="Line 305"/>
            <p:cNvSpPr>
              <a:spLocks noChangeShapeType="1"/>
            </p:cNvSpPr>
            <p:nvPr/>
          </p:nvSpPr>
          <p:spPr bwMode="auto">
            <a:xfrm>
              <a:off x="1014" y="1813"/>
              <a:ext cx="119" cy="58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49" name="Line 306"/>
            <p:cNvSpPr>
              <a:spLocks noChangeShapeType="1"/>
            </p:cNvSpPr>
            <p:nvPr/>
          </p:nvSpPr>
          <p:spPr bwMode="auto">
            <a:xfrm>
              <a:off x="1133" y="2394"/>
              <a:ext cx="118" cy="58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50" name="Freeform 307"/>
            <p:cNvSpPr>
              <a:spLocks/>
            </p:cNvSpPr>
            <p:nvPr/>
          </p:nvSpPr>
          <p:spPr bwMode="auto">
            <a:xfrm>
              <a:off x="1213" y="2954"/>
              <a:ext cx="48" cy="56"/>
            </a:xfrm>
            <a:custGeom>
              <a:avLst/>
              <a:gdLst>
                <a:gd name="T0" fmla="*/ 42 w 43"/>
                <a:gd name="T1" fmla="*/ 60 h 52"/>
                <a:gd name="T2" fmla="*/ 0 w 43"/>
                <a:gd name="T3" fmla="*/ 11 h 52"/>
                <a:gd name="T4" fmla="*/ 54 w 43"/>
                <a:gd name="T5" fmla="*/ 0 h 52"/>
                <a:gd name="T6" fmla="*/ 42 w 43"/>
                <a:gd name="T7" fmla="*/ 6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4" y="52"/>
                  </a:moveTo>
                  <a:lnTo>
                    <a:pt x="0" y="9"/>
                  </a:lnTo>
                  <a:lnTo>
                    <a:pt x="43" y="0"/>
                  </a:lnTo>
                  <a:lnTo>
                    <a:pt x="34"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51" name="Freeform 308"/>
            <p:cNvSpPr>
              <a:spLocks/>
            </p:cNvSpPr>
            <p:nvPr/>
          </p:nvSpPr>
          <p:spPr bwMode="auto">
            <a:xfrm>
              <a:off x="1213" y="2954"/>
              <a:ext cx="48" cy="56"/>
            </a:xfrm>
            <a:custGeom>
              <a:avLst/>
              <a:gdLst>
                <a:gd name="T0" fmla="*/ 42 w 43"/>
                <a:gd name="T1" fmla="*/ 60 h 52"/>
                <a:gd name="T2" fmla="*/ 0 w 43"/>
                <a:gd name="T3" fmla="*/ 11 h 52"/>
                <a:gd name="T4" fmla="*/ 54 w 43"/>
                <a:gd name="T5" fmla="*/ 0 h 52"/>
                <a:gd name="T6" fmla="*/ 42 w 43"/>
                <a:gd name="T7" fmla="*/ 6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4" y="52"/>
                  </a:moveTo>
                  <a:lnTo>
                    <a:pt x="0" y="9"/>
                  </a:lnTo>
                  <a:lnTo>
                    <a:pt x="43" y="0"/>
                  </a:lnTo>
                  <a:lnTo>
                    <a:pt x="3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52" name="Line 309"/>
            <p:cNvSpPr>
              <a:spLocks noChangeShapeType="1"/>
            </p:cNvSpPr>
            <p:nvPr/>
          </p:nvSpPr>
          <p:spPr bwMode="auto">
            <a:xfrm flipH="1" flipV="1">
              <a:off x="1328" y="3175"/>
              <a:ext cx="142" cy="7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53" name="Line 310"/>
            <p:cNvSpPr>
              <a:spLocks noChangeShapeType="1"/>
            </p:cNvSpPr>
            <p:nvPr/>
          </p:nvSpPr>
          <p:spPr bwMode="auto">
            <a:xfrm flipH="1" flipV="1">
              <a:off x="1187" y="3107"/>
              <a:ext cx="141" cy="68"/>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54" name="Line 311"/>
            <p:cNvSpPr>
              <a:spLocks noChangeShapeType="1"/>
            </p:cNvSpPr>
            <p:nvPr/>
          </p:nvSpPr>
          <p:spPr bwMode="auto">
            <a:xfrm flipH="1" flipV="1">
              <a:off x="1045" y="3036"/>
              <a:ext cx="142" cy="71"/>
            </a:xfrm>
            <a:prstGeom prst="line">
              <a:avLst/>
            </a:prstGeom>
            <a:noFill/>
            <a:ln w="20638">
              <a:solidFill>
                <a:srgbClr val="2A3628"/>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55" name="Freeform 312"/>
            <p:cNvSpPr>
              <a:spLocks/>
            </p:cNvSpPr>
            <p:nvPr/>
          </p:nvSpPr>
          <p:spPr bwMode="auto">
            <a:xfrm>
              <a:off x="1006" y="3010"/>
              <a:ext cx="57" cy="47"/>
            </a:xfrm>
            <a:custGeom>
              <a:avLst/>
              <a:gdLst>
                <a:gd name="T0" fmla="*/ 0 w 52"/>
                <a:gd name="T1" fmla="*/ 0 h 43"/>
                <a:gd name="T2" fmla="*/ 62 w 52"/>
                <a:gd name="T3" fmla="*/ 0 h 43"/>
                <a:gd name="T4" fmla="*/ 41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56" name="Freeform 313"/>
            <p:cNvSpPr>
              <a:spLocks/>
            </p:cNvSpPr>
            <p:nvPr/>
          </p:nvSpPr>
          <p:spPr bwMode="auto">
            <a:xfrm>
              <a:off x="1006" y="3010"/>
              <a:ext cx="57" cy="47"/>
            </a:xfrm>
            <a:custGeom>
              <a:avLst/>
              <a:gdLst>
                <a:gd name="T0" fmla="*/ 0 w 52"/>
                <a:gd name="T1" fmla="*/ 0 h 43"/>
                <a:gd name="T2" fmla="*/ 62 w 52"/>
                <a:gd name="T3" fmla="*/ 0 h 43"/>
                <a:gd name="T4" fmla="*/ 41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57" name="Line 314"/>
            <p:cNvSpPr>
              <a:spLocks noChangeShapeType="1"/>
            </p:cNvSpPr>
            <p:nvPr/>
          </p:nvSpPr>
          <p:spPr bwMode="auto">
            <a:xfrm flipH="1" flipV="1">
              <a:off x="911" y="2811"/>
              <a:ext cx="559" cy="43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58" name="Freeform 315"/>
            <p:cNvSpPr>
              <a:spLocks/>
            </p:cNvSpPr>
            <p:nvPr/>
          </p:nvSpPr>
          <p:spPr bwMode="auto">
            <a:xfrm>
              <a:off x="873" y="2784"/>
              <a:ext cx="57" cy="56"/>
            </a:xfrm>
            <a:custGeom>
              <a:avLst/>
              <a:gdLst>
                <a:gd name="T0" fmla="*/ 0 w 52"/>
                <a:gd name="T1" fmla="*/ 0 h 51"/>
                <a:gd name="T2" fmla="*/ 62 w 52"/>
                <a:gd name="T3" fmla="*/ 10 h 51"/>
                <a:gd name="T4" fmla="*/ 21 w 52"/>
                <a:gd name="T5" fmla="*/ 61 h 51"/>
                <a:gd name="T6" fmla="*/ 0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0"/>
                  </a:moveTo>
                  <a:lnTo>
                    <a:pt x="52" y="8"/>
                  </a:lnTo>
                  <a:lnTo>
                    <a:pt x="17" y="5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59" name="Freeform 316"/>
            <p:cNvSpPr>
              <a:spLocks/>
            </p:cNvSpPr>
            <p:nvPr/>
          </p:nvSpPr>
          <p:spPr bwMode="auto">
            <a:xfrm>
              <a:off x="873" y="2784"/>
              <a:ext cx="57" cy="56"/>
            </a:xfrm>
            <a:custGeom>
              <a:avLst/>
              <a:gdLst>
                <a:gd name="T0" fmla="*/ 0 w 52"/>
                <a:gd name="T1" fmla="*/ 0 h 51"/>
                <a:gd name="T2" fmla="*/ 62 w 52"/>
                <a:gd name="T3" fmla="*/ 10 h 51"/>
                <a:gd name="T4" fmla="*/ 21 w 52"/>
                <a:gd name="T5" fmla="*/ 61 h 51"/>
                <a:gd name="T6" fmla="*/ 0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0"/>
                  </a:moveTo>
                  <a:lnTo>
                    <a:pt x="52" y="8"/>
                  </a:lnTo>
                  <a:lnTo>
                    <a:pt x="17" y="51"/>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60" name="Line 317"/>
            <p:cNvSpPr>
              <a:spLocks noChangeShapeType="1"/>
            </p:cNvSpPr>
            <p:nvPr/>
          </p:nvSpPr>
          <p:spPr bwMode="auto">
            <a:xfrm>
              <a:off x="760" y="1976"/>
              <a:ext cx="1725" cy="168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61" name="Freeform 318"/>
            <p:cNvSpPr>
              <a:spLocks/>
            </p:cNvSpPr>
            <p:nvPr/>
          </p:nvSpPr>
          <p:spPr bwMode="auto">
            <a:xfrm>
              <a:off x="2450" y="3634"/>
              <a:ext cx="57" cy="55"/>
            </a:xfrm>
            <a:custGeom>
              <a:avLst/>
              <a:gdLst>
                <a:gd name="T0" fmla="*/ 62 w 52"/>
                <a:gd name="T1" fmla="*/ 59 h 51"/>
                <a:gd name="T2" fmla="*/ 0 w 52"/>
                <a:gd name="T3" fmla="*/ 40 h 51"/>
                <a:gd name="T4" fmla="*/ 41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4" y="0"/>
                  </a:lnTo>
                  <a:lnTo>
                    <a:pt x="5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62" name="Freeform 319"/>
            <p:cNvSpPr>
              <a:spLocks/>
            </p:cNvSpPr>
            <p:nvPr/>
          </p:nvSpPr>
          <p:spPr bwMode="auto">
            <a:xfrm>
              <a:off x="2450" y="3634"/>
              <a:ext cx="57" cy="55"/>
            </a:xfrm>
            <a:custGeom>
              <a:avLst/>
              <a:gdLst>
                <a:gd name="T0" fmla="*/ 62 w 52"/>
                <a:gd name="T1" fmla="*/ 59 h 51"/>
                <a:gd name="T2" fmla="*/ 0 w 52"/>
                <a:gd name="T3" fmla="*/ 40 h 51"/>
                <a:gd name="T4" fmla="*/ 41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4" y="0"/>
                  </a:lnTo>
                  <a:lnTo>
                    <a:pt x="52"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63" name="Line 320"/>
            <p:cNvSpPr>
              <a:spLocks noChangeShapeType="1"/>
            </p:cNvSpPr>
            <p:nvPr/>
          </p:nvSpPr>
          <p:spPr bwMode="auto">
            <a:xfrm>
              <a:off x="760" y="1976"/>
              <a:ext cx="158" cy="7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64" name="Line 321"/>
            <p:cNvSpPr>
              <a:spLocks noChangeShapeType="1"/>
            </p:cNvSpPr>
            <p:nvPr/>
          </p:nvSpPr>
          <p:spPr bwMode="auto">
            <a:xfrm>
              <a:off x="918" y="2052"/>
              <a:ext cx="161" cy="8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65" name="Freeform 322"/>
            <p:cNvSpPr>
              <a:spLocks/>
            </p:cNvSpPr>
            <p:nvPr/>
          </p:nvSpPr>
          <p:spPr bwMode="auto">
            <a:xfrm>
              <a:off x="1053" y="2094"/>
              <a:ext cx="57" cy="47"/>
            </a:xfrm>
            <a:custGeom>
              <a:avLst/>
              <a:gdLst>
                <a:gd name="T0" fmla="*/ 62 w 52"/>
                <a:gd name="T1" fmla="*/ 51 h 43"/>
                <a:gd name="T2" fmla="*/ 0 w 52"/>
                <a:gd name="T3" fmla="*/ 51 h 43"/>
                <a:gd name="T4" fmla="*/ 21 w 52"/>
                <a:gd name="T5" fmla="*/ 0 h 43"/>
                <a:gd name="T6" fmla="*/ 62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17" y="0"/>
                  </a:lnTo>
                  <a:lnTo>
                    <a:pt x="5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66" name="Freeform 323"/>
            <p:cNvSpPr>
              <a:spLocks/>
            </p:cNvSpPr>
            <p:nvPr/>
          </p:nvSpPr>
          <p:spPr bwMode="auto">
            <a:xfrm>
              <a:off x="1053" y="2094"/>
              <a:ext cx="57" cy="47"/>
            </a:xfrm>
            <a:custGeom>
              <a:avLst/>
              <a:gdLst>
                <a:gd name="T0" fmla="*/ 62 w 52"/>
                <a:gd name="T1" fmla="*/ 51 h 43"/>
                <a:gd name="T2" fmla="*/ 0 w 52"/>
                <a:gd name="T3" fmla="*/ 51 h 43"/>
                <a:gd name="T4" fmla="*/ 21 w 52"/>
                <a:gd name="T5" fmla="*/ 0 h 43"/>
                <a:gd name="T6" fmla="*/ 62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17" y="0"/>
                  </a:lnTo>
                  <a:lnTo>
                    <a:pt x="52"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67" name="Line 324"/>
            <p:cNvSpPr>
              <a:spLocks noChangeShapeType="1"/>
            </p:cNvSpPr>
            <p:nvPr/>
          </p:nvSpPr>
          <p:spPr bwMode="auto">
            <a:xfrm flipH="1" flipV="1">
              <a:off x="807" y="2410"/>
              <a:ext cx="36" cy="35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68" name="Line 325"/>
            <p:cNvSpPr>
              <a:spLocks noChangeShapeType="1"/>
            </p:cNvSpPr>
            <p:nvPr/>
          </p:nvSpPr>
          <p:spPr bwMode="auto">
            <a:xfrm flipH="1" flipV="1">
              <a:off x="770" y="2061"/>
              <a:ext cx="37" cy="34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69" name="Freeform 326"/>
            <p:cNvSpPr>
              <a:spLocks/>
            </p:cNvSpPr>
            <p:nvPr/>
          </p:nvSpPr>
          <p:spPr bwMode="auto">
            <a:xfrm>
              <a:off x="741" y="2019"/>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70" name="Freeform 327"/>
            <p:cNvSpPr>
              <a:spLocks/>
            </p:cNvSpPr>
            <p:nvPr/>
          </p:nvSpPr>
          <p:spPr bwMode="auto">
            <a:xfrm>
              <a:off x="741" y="2019"/>
              <a:ext cx="47" cy="57"/>
            </a:xfrm>
            <a:custGeom>
              <a:avLst/>
              <a:gdLst>
                <a:gd name="T0" fmla="*/ 21 w 43"/>
                <a:gd name="T1" fmla="*/ 0 h 52"/>
                <a:gd name="T2" fmla="*/ 51 w 43"/>
                <a:gd name="T3" fmla="*/ 52 h 52"/>
                <a:gd name="T4" fmla="*/ 0 w 43"/>
                <a:gd name="T5" fmla="*/ 62 h 52"/>
                <a:gd name="T6" fmla="*/ 2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0"/>
                  </a:moveTo>
                  <a:lnTo>
                    <a:pt x="43" y="43"/>
                  </a:lnTo>
                  <a:lnTo>
                    <a:pt x="0" y="52"/>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71" name="Line 328"/>
            <p:cNvSpPr>
              <a:spLocks noChangeShapeType="1"/>
            </p:cNvSpPr>
            <p:nvPr/>
          </p:nvSpPr>
          <p:spPr bwMode="auto">
            <a:xfrm flipH="1" flipV="1">
              <a:off x="904" y="2685"/>
              <a:ext cx="63" cy="31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72" name="Line 329"/>
            <p:cNvSpPr>
              <a:spLocks noChangeShapeType="1"/>
            </p:cNvSpPr>
            <p:nvPr/>
          </p:nvSpPr>
          <p:spPr bwMode="auto">
            <a:xfrm flipH="1" flipV="1">
              <a:off x="841" y="2373"/>
              <a:ext cx="63" cy="31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73" name="Line 330"/>
            <p:cNvSpPr>
              <a:spLocks noChangeShapeType="1"/>
            </p:cNvSpPr>
            <p:nvPr/>
          </p:nvSpPr>
          <p:spPr bwMode="auto">
            <a:xfrm flipH="1" flipV="1">
              <a:off x="776" y="2061"/>
              <a:ext cx="65" cy="312"/>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74" name="Freeform 331"/>
            <p:cNvSpPr>
              <a:spLocks/>
            </p:cNvSpPr>
            <p:nvPr/>
          </p:nvSpPr>
          <p:spPr bwMode="auto">
            <a:xfrm>
              <a:off x="751" y="2019"/>
              <a:ext cx="47" cy="57"/>
            </a:xfrm>
            <a:custGeom>
              <a:avLst/>
              <a:gdLst>
                <a:gd name="T0" fmla="*/ 10 w 43"/>
                <a:gd name="T1" fmla="*/ 0 h 52"/>
                <a:gd name="T2" fmla="*/ 51 w 43"/>
                <a:gd name="T3" fmla="*/ 52 h 52"/>
                <a:gd name="T4" fmla="*/ 0 w 43"/>
                <a:gd name="T5" fmla="*/ 62 h 52"/>
                <a:gd name="T6" fmla="*/ 1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8" y="0"/>
                  </a:moveTo>
                  <a:lnTo>
                    <a:pt x="43" y="43"/>
                  </a:lnTo>
                  <a:lnTo>
                    <a:pt x="0" y="52"/>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75" name="Freeform 332"/>
            <p:cNvSpPr>
              <a:spLocks/>
            </p:cNvSpPr>
            <p:nvPr/>
          </p:nvSpPr>
          <p:spPr bwMode="auto">
            <a:xfrm>
              <a:off x="751" y="2019"/>
              <a:ext cx="47" cy="57"/>
            </a:xfrm>
            <a:custGeom>
              <a:avLst/>
              <a:gdLst>
                <a:gd name="T0" fmla="*/ 10 w 43"/>
                <a:gd name="T1" fmla="*/ 0 h 52"/>
                <a:gd name="T2" fmla="*/ 51 w 43"/>
                <a:gd name="T3" fmla="*/ 52 h 52"/>
                <a:gd name="T4" fmla="*/ 0 w 43"/>
                <a:gd name="T5" fmla="*/ 62 h 52"/>
                <a:gd name="T6" fmla="*/ 1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8" y="0"/>
                  </a:moveTo>
                  <a:lnTo>
                    <a:pt x="43" y="43"/>
                  </a:lnTo>
                  <a:lnTo>
                    <a:pt x="0" y="52"/>
                  </a:lnTo>
                  <a:lnTo>
                    <a:pt x="8"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76" name="Line 333"/>
            <p:cNvSpPr>
              <a:spLocks noChangeShapeType="1"/>
            </p:cNvSpPr>
            <p:nvPr/>
          </p:nvSpPr>
          <p:spPr bwMode="auto">
            <a:xfrm flipH="1">
              <a:off x="925" y="1813"/>
              <a:ext cx="89" cy="5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77" name="Line 334"/>
            <p:cNvSpPr>
              <a:spLocks noChangeShapeType="1"/>
            </p:cNvSpPr>
            <p:nvPr/>
          </p:nvSpPr>
          <p:spPr bwMode="auto">
            <a:xfrm flipH="1">
              <a:off x="833" y="1872"/>
              <a:ext cx="92" cy="5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78" name="Freeform 335"/>
            <p:cNvSpPr>
              <a:spLocks/>
            </p:cNvSpPr>
            <p:nvPr/>
          </p:nvSpPr>
          <p:spPr bwMode="auto">
            <a:xfrm>
              <a:off x="798" y="1896"/>
              <a:ext cx="57" cy="47"/>
            </a:xfrm>
            <a:custGeom>
              <a:avLst/>
              <a:gdLst>
                <a:gd name="T0" fmla="*/ 0 w 52"/>
                <a:gd name="T1" fmla="*/ 51 h 43"/>
                <a:gd name="T2" fmla="*/ 32 w 52"/>
                <a:gd name="T3" fmla="*/ 0 h 43"/>
                <a:gd name="T4" fmla="*/ 62 w 52"/>
                <a:gd name="T5" fmla="*/ 51 h 43"/>
                <a:gd name="T6" fmla="*/ 0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26" y="0"/>
                  </a:lnTo>
                  <a:lnTo>
                    <a:pt x="52" y="4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79" name="Freeform 336"/>
            <p:cNvSpPr>
              <a:spLocks/>
            </p:cNvSpPr>
            <p:nvPr/>
          </p:nvSpPr>
          <p:spPr bwMode="auto">
            <a:xfrm>
              <a:off x="798" y="1896"/>
              <a:ext cx="57" cy="47"/>
            </a:xfrm>
            <a:custGeom>
              <a:avLst/>
              <a:gdLst>
                <a:gd name="T0" fmla="*/ 0 w 52"/>
                <a:gd name="T1" fmla="*/ 51 h 43"/>
                <a:gd name="T2" fmla="*/ 32 w 52"/>
                <a:gd name="T3" fmla="*/ 0 h 43"/>
                <a:gd name="T4" fmla="*/ 62 w 52"/>
                <a:gd name="T5" fmla="*/ 51 h 43"/>
                <a:gd name="T6" fmla="*/ 0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26" y="0"/>
                  </a:lnTo>
                  <a:lnTo>
                    <a:pt x="52" y="43"/>
                  </a:lnTo>
                  <a:lnTo>
                    <a:pt x="0"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80" name="Line 337"/>
            <p:cNvSpPr>
              <a:spLocks noChangeShapeType="1"/>
            </p:cNvSpPr>
            <p:nvPr/>
          </p:nvSpPr>
          <p:spPr bwMode="auto">
            <a:xfrm>
              <a:off x="765" y="2505"/>
              <a:ext cx="854" cy="58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81" name="Line 338"/>
            <p:cNvSpPr>
              <a:spLocks noChangeShapeType="1"/>
            </p:cNvSpPr>
            <p:nvPr/>
          </p:nvSpPr>
          <p:spPr bwMode="auto">
            <a:xfrm>
              <a:off x="1619" y="3088"/>
              <a:ext cx="854" cy="58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82" name="Freeform 339"/>
            <p:cNvSpPr>
              <a:spLocks/>
            </p:cNvSpPr>
            <p:nvPr/>
          </p:nvSpPr>
          <p:spPr bwMode="auto">
            <a:xfrm>
              <a:off x="2450" y="3642"/>
              <a:ext cx="57" cy="47"/>
            </a:xfrm>
            <a:custGeom>
              <a:avLst/>
              <a:gdLst>
                <a:gd name="T0" fmla="*/ 62 w 52"/>
                <a:gd name="T1" fmla="*/ 51 h 43"/>
                <a:gd name="T2" fmla="*/ 0 w 52"/>
                <a:gd name="T3" fmla="*/ 51 h 43"/>
                <a:gd name="T4" fmla="*/ 32 w 52"/>
                <a:gd name="T5" fmla="*/ 0 h 43"/>
                <a:gd name="T6" fmla="*/ 62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26" y="0"/>
                  </a:lnTo>
                  <a:lnTo>
                    <a:pt x="5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83" name="Freeform 340"/>
            <p:cNvSpPr>
              <a:spLocks/>
            </p:cNvSpPr>
            <p:nvPr/>
          </p:nvSpPr>
          <p:spPr bwMode="auto">
            <a:xfrm>
              <a:off x="2450" y="3642"/>
              <a:ext cx="57" cy="47"/>
            </a:xfrm>
            <a:custGeom>
              <a:avLst/>
              <a:gdLst>
                <a:gd name="T0" fmla="*/ 62 w 52"/>
                <a:gd name="T1" fmla="*/ 51 h 43"/>
                <a:gd name="T2" fmla="*/ 0 w 52"/>
                <a:gd name="T3" fmla="*/ 51 h 43"/>
                <a:gd name="T4" fmla="*/ 32 w 52"/>
                <a:gd name="T5" fmla="*/ 0 h 43"/>
                <a:gd name="T6" fmla="*/ 62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26" y="0"/>
                  </a:lnTo>
                  <a:lnTo>
                    <a:pt x="52"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84" name="Line 341"/>
            <p:cNvSpPr>
              <a:spLocks noChangeShapeType="1"/>
            </p:cNvSpPr>
            <p:nvPr/>
          </p:nvSpPr>
          <p:spPr bwMode="auto">
            <a:xfrm flipH="1">
              <a:off x="849" y="1703"/>
              <a:ext cx="3029" cy="77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85" name="Freeform 342"/>
            <p:cNvSpPr>
              <a:spLocks/>
            </p:cNvSpPr>
            <p:nvPr/>
          </p:nvSpPr>
          <p:spPr bwMode="auto">
            <a:xfrm>
              <a:off x="807" y="2453"/>
              <a:ext cx="57" cy="48"/>
            </a:xfrm>
            <a:custGeom>
              <a:avLst/>
              <a:gdLst>
                <a:gd name="T0" fmla="*/ 0 w 52"/>
                <a:gd name="T1" fmla="*/ 41 h 44"/>
                <a:gd name="T2" fmla="*/ 53 w 52"/>
                <a:gd name="T3" fmla="*/ 0 h 44"/>
                <a:gd name="T4" fmla="*/ 62 w 52"/>
                <a:gd name="T5" fmla="*/ 52 h 44"/>
                <a:gd name="T6" fmla="*/ 0 w 52"/>
                <a:gd name="T7" fmla="*/ 4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35"/>
                  </a:moveTo>
                  <a:lnTo>
                    <a:pt x="44" y="0"/>
                  </a:lnTo>
                  <a:lnTo>
                    <a:pt x="52" y="44"/>
                  </a:lnTo>
                  <a:lnTo>
                    <a:pt x="0" y="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86" name="Freeform 343"/>
            <p:cNvSpPr>
              <a:spLocks/>
            </p:cNvSpPr>
            <p:nvPr/>
          </p:nvSpPr>
          <p:spPr bwMode="auto">
            <a:xfrm>
              <a:off x="807" y="2453"/>
              <a:ext cx="57" cy="48"/>
            </a:xfrm>
            <a:custGeom>
              <a:avLst/>
              <a:gdLst>
                <a:gd name="T0" fmla="*/ 0 w 52"/>
                <a:gd name="T1" fmla="*/ 41 h 44"/>
                <a:gd name="T2" fmla="*/ 53 w 52"/>
                <a:gd name="T3" fmla="*/ 0 h 44"/>
                <a:gd name="T4" fmla="*/ 62 w 52"/>
                <a:gd name="T5" fmla="*/ 52 h 44"/>
                <a:gd name="T6" fmla="*/ 0 w 52"/>
                <a:gd name="T7" fmla="*/ 4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35"/>
                  </a:moveTo>
                  <a:lnTo>
                    <a:pt x="44" y="0"/>
                  </a:lnTo>
                  <a:lnTo>
                    <a:pt x="52" y="44"/>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87" name="Line 344"/>
            <p:cNvSpPr>
              <a:spLocks noChangeShapeType="1"/>
            </p:cNvSpPr>
            <p:nvPr/>
          </p:nvSpPr>
          <p:spPr bwMode="auto">
            <a:xfrm flipH="1">
              <a:off x="831" y="2335"/>
              <a:ext cx="120" cy="11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88" name="Freeform 345"/>
            <p:cNvSpPr>
              <a:spLocks/>
            </p:cNvSpPr>
            <p:nvPr/>
          </p:nvSpPr>
          <p:spPr bwMode="auto">
            <a:xfrm>
              <a:off x="798" y="2416"/>
              <a:ext cx="57" cy="56"/>
            </a:xfrm>
            <a:custGeom>
              <a:avLst/>
              <a:gdLst>
                <a:gd name="T0" fmla="*/ 0 w 52"/>
                <a:gd name="T1" fmla="*/ 60 h 52"/>
                <a:gd name="T2" fmla="*/ 21 w 52"/>
                <a:gd name="T3" fmla="*/ 0 h 52"/>
                <a:gd name="T4" fmla="*/ 62 w 52"/>
                <a:gd name="T5" fmla="*/ 50 h 52"/>
                <a:gd name="T6" fmla="*/ 0 w 52"/>
                <a:gd name="T7" fmla="*/ 6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3"/>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89" name="Freeform 346"/>
            <p:cNvSpPr>
              <a:spLocks/>
            </p:cNvSpPr>
            <p:nvPr/>
          </p:nvSpPr>
          <p:spPr bwMode="auto">
            <a:xfrm>
              <a:off x="798" y="2416"/>
              <a:ext cx="57" cy="56"/>
            </a:xfrm>
            <a:custGeom>
              <a:avLst/>
              <a:gdLst>
                <a:gd name="T0" fmla="*/ 0 w 52"/>
                <a:gd name="T1" fmla="*/ 60 h 52"/>
                <a:gd name="T2" fmla="*/ 21 w 52"/>
                <a:gd name="T3" fmla="*/ 0 h 52"/>
                <a:gd name="T4" fmla="*/ 62 w 52"/>
                <a:gd name="T5" fmla="*/ 50 h 52"/>
                <a:gd name="T6" fmla="*/ 0 w 52"/>
                <a:gd name="T7" fmla="*/ 6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3"/>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90" name="Line 347"/>
            <p:cNvSpPr>
              <a:spLocks noChangeShapeType="1"/>
            </p:cNvSpPr>
            <p:nvPr/>
          </p:nvSpPr>
          <p:spPr bwMode="auto">
            <a:xfrm flipH="1" flipV="1">
              <a:off x="755" y="2326"/>
              <a:ext cx="88" cy="43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91" name="Freeform 348"/>
            <p:cNvSpPr>
              <a:spLocks/>
            </p:cNvSpPr>
            <p:nvPr/>
          </p:nvSpPr>
          <p:spPr bwMode="auto">
            <a:xfrm>
              <a:off x="731" y="2283"/>
              <a:ext cx="48" cy="57"/>
            </a:xfrm>
            <a:custGeom>
              <a:avLst/>
              <a:gdLst>
                <a:gd name="T0" fmla="*/ 11 w 44"/>
                <a:gd name="T1" fmla="*/ 0 h 52"/>
                <a:gd name="T2" fmla="*/ 52 w 44"/>
                <a:gd name="T3" fmla="*/ 52 h 52"/>
                <a:gd name="T4" fmla="*/ 0 w 44"/>
                <a:gd name="T5" fmla="*/ 62 h 52"/>
                <a:gd name="T6" fmla="*/ 11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92" name="Freeform 349"/>
            <p:cNvSpPr>
              <a:spLocks/>
            </p:cNvSpPr>
            <p:nvPr/>
          </p:nvSpPr>
          <p:spPr bwMode="auto">
            <a:xfrm>
              <a:off x="731" y="2283"/>
              <a:ext cx="48" cy="57"/>
            </a:xfrm>
            <a:custGeom>
              <a:avLst/>
              <a:gdLst>
                <a:gd name="T0" fmla="*/ 11 w 44"/>
                <a:gd name="T1" fmla="*/ 0 h 52"/>
                <a:gd name="T2" fmla="*/ 52 w 44"/>
                <a:gd name="T3" fmla="*/ 52 h 52"/>
                <a:gd name="T4" fmla="*/ 0 w 44"/>
                <a:gd name="T5" fmla="*/ 62 h 52"/>
                <a:gd name="T6" fmla="*/ 11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93" name="Line 350"/>
            <p:cNvSpPr>
              <a:spLocks noChangeShapeType="1"/>
            </p:cNvSpPr>
            <p:nvPr/>
          </p:nvSpPr>
          <p:spPr bwMode="auto">
            <a:xfrm flipH="1" flipV="1">
              <a:off x="918" y="2805"/>
              <a:ext cx="1477" cy="92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94" name="Freeform 351"/>
            <p:cNvSpPr>
              <a:spLocks/>
            </p:cNvSpPr>
            <p:nvPr/>
          </p:nvSpPr>
          <p:spPr bwMode="auto">
            <a:xfrm>
              <a:off x="873" y="2774"/>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95" name="Freeform 352"/>
            <p:cNvSpPr>
              <a:spLocks/>
            </p:cNvSpPr>
            <p:nvPr/>
          </p:nvSpPr>
          <p:spPr bwMode="auto">
            <a:xfrm>
              <a:off x="873" y="2774"/>
              <a:ext cx="57" cy="47"/>
            </a:xfrm>
            <a:custGeom>
              <a:avLst/>
              <a:gdLst>
                <a:gd name="T0" fmla="*/ 0 w 52"/>
                <a:gd name="T1" fmla="*/ 0 h 43"/>
                <a:gd name="T2" fmla="*/ 62 w 52"/>
                <a:gd name="T3" fmla="*/ 0 h 43"/>
                <a:gd name="T4" fmla="*/ 32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26" y="43"/>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96" name="Line 353"/>
            <p:cNvSpPr>
              <a:spLocks noChangeShapeType="1"/>
            </p:cNvSpPr>
            <p:nvPr/>
          </p:nvSpPr>
          <p:spPr bwMode="auto">
            <a:xfrm flipV="1">
              <a:off x="843" y="2503"/>
              <a:ext cx="137" cy="2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97" name="Line 354"/>
            <p:cNvSpPr>
              <a:spLocks noChangeShapeType="1"/>
            </p:cNvSpPr>
            <p:nvPr/>
          </p:nvSpPr>
          <p:spPr bwMode="auto">
            <a:xfrm flipV="1">
              <a:off x="980" y="2245"/>
              <a:ext cx="136" cy="25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4998" name="Freeform 355"/>
            <p:cNvSpPr>
              <a:spLocks/>
            </p:cNvSpPr>
            <p:nvPr/>
          </p:nvSpPr>
          <p:spPr bwMode="auto">
            <a:xfrm>
              <a:off x="1081" y="2208"/>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4999" name="Freeform 356"/>
            <p:cNvSpPr>
              <a:spLocks/>
            </p:cNvSpPr>
            <p:nvPr/>
          </p:nvSpPr>
          <p:spPr bwMode="auto">
            <a:xfrm>
              <a:off x="1081" y="2208"/>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00" name="Line 357"/>
            <p:cNvSpPr>
              <a:spLocks noChangeShapeType="1"/>
            </p:cNvSpPr>
            <p:nvPr/>
          </p:nvSpPr>
          <p:spPr bwMode="auto">
            <a:xfrm flipV="1">
              <a:off x="843" y="2245"/>
              <a:ext cx="1477" cy="51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01" name="Line 358"/>
            <p:cNvSpPr>
              <a:spLocks noChangeShapeType="1"/>
            </p:cNvSpPr>
            <p:nvPr/>
          </p:nvSpPr>
          <p:spPr bwMode="auto">
            <a:xfrm flipV="1">
              <a:off x="2320" y="1731"/>
              <a:ext cx="1475" cy="51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02" name="Freeform 359"/>
            <p:cNvSpPr>
              <a:spLocks/>
            </p:cNvSpPr>
            <p:nvPr/>
          </p:nvSpPr>
          <p:spPr bwMode="auto">
            <a:xfrm>
              <a:off x="3771" y="1707"/>
              <a:ext cx="57" cy="38"/>
            </a:xfrm>
            <a:custGeom>
              <a:avLst/>
              <a:gdLst>
                <a:gd name="T0" fmla="*/ 62 w 52"/>
                <a:gd name="T1" fmla="*/ 0 h 35"/>
                <a:gd name="T2" fmla="*/ 22 w 52"/>
                <a:gd name="T3" fmla="*/ 41 h 35"/>
                <a:gd name="T4" fmla="*/ 0 w 52"/>
                <a:gd name="T5" fmla="*/ 0 h 35"/>
                <a:gd name="T6" fmla="*/ 62 w 52"/>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5">
                  <a:moveTo>
                    <a:pt x="52" y="0"/>
                  </a:moveTo>
                  <a:lnTo>
                    <a:pt x="18" y="35"/>
                  </a:lnTo>
                  <a:lnTo>
                    <a:pt x="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03" name="Freeform 360"/>
            <p:cNvSpPr>
              <a:spLocks/>
            </p:cNvSpPr>
            <p:nvPr/>
          </p:nvSpPr>
          <p:spPr bwMode="auto">
            <a:xfrm>
              <a:off x="3771" y="1707"/>
              <a:ext cx="57" cy="38"/>
            </a:xfrm>
            <a:custGeom>
              <a:avLst/>
              <a:gdLst>
                <a:gd name="T0" fmla="*/ 62 w 52"/>
                <a:gd name="T1" fmla="*/ 0 h 35"/>
                <a:gd name="T2" fmla="*/ 22 w 52"/>
                <a:gd name="T3" fmla="*/ 41 h 35"/>
                <a:gd name="T4" fmla="*/ 0 w 52"/>
                <a:gd name="T5" fmla="*/ 0 h 35"/>
                <a:gd name="T6" fmla="*/ 62 w 52"/>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5">
                  <a:moveTo>
                    <a:pt x="52" y="0"/>
                  </a:moveTo>
                  <a:lnTo>
                    <a:pt x="18" y="35"/>
                  </a:lnTo>
                  <a:lnTo>
                    <a:pt x="0" y="0"/>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04" name="Line 361"/>
            <p:cNvSpPr>
              <a:spLocks noChangeShapeType="1"/>
            </p:cNvSpPr>
            <p:nvPr/>
          </p:nvSpPr>
          <p:spPr bwMode="auto">
            <a:xfrm flipH="1" flipV="1">
              <a:off x="1045" y="3039"/>
              <a:ext cx="1350" cy="69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05" name="Freeform 362"/>
            <p:cNvSpPr>
              <a:spLocks/>
            </p:cNvSpPr>
            <p:nvPr/>
          </p:nvSpPr>
          <p:spPr bwMode="auto">
            <a:xfrm>
              <a:off x="1006" y="3010"/>
              <a:ext cx="57" cy="47"/>
            </a:xfrm>
            <a:custGeom>
              <a:avLst/>
              <a:gdLst>
                <a:gd name="T0" fmla="*/ 0 w 52"/>
                <a:gd name="T1" fmla="*/ 0 h 43"/>
                <a:gd name="T2" fmla="*/ 62 w 52"/>
                <a:gd name="T3" fmla="*/ 0 h 43"/>
                <a:gd name="T4" fmla="*/ 41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06" name="Freeform 363"/>
            <p:cNvSpPr>
              <a:spLocks/>
            </p:cNvSpPr>
            <p:nvPr/>
          </p:nvSpPr>
          <p:spPr bwMode="auto">
            <a:xfrm>
              <a:off x="1006" y="3010"/>
              <a:ext cx="57" cy="47"/>
            </a:xfrm>
            <a:custGeom>
              <a:avLst/>
              <a:gdLst>
                <a:gd name="T0" fmla="*/ 0 w 52"/>
                <a:gd name="T1" fmla="*/ 0 h 43"/>
                <a:gd name="T2" fmla="*/ 62 w 52"/>
                <a:gd name="T3" fmla="*/ 0 h 43"/>
                <a:gd name="T4" fmla="*/ 41 w 52"/>
                <a:gd name="T5" fmla="*/ 51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07" name="Line 364"/>
            <p:cNvSpPr>
              <a:spLocks noChangeShapeType="1"/>
            </p:cNvSpPr>
            <p:nvPr/>
          </p:nvSpPr>
          <p:spPr bwMode="auto">
            <a:xfrm flipH="1">
              <a:off x="2933" y="1703"/>
              <a:ext cx="945" cy="42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08" name="Line 365"/>
            <p:cNvSpPr>
              <a:spLocks noChangeShapeType="1"/>
            </p:cNvSpPr>
            <p:nvPr/>
          </p:nvSpPr>
          <p:spPr bwMode="auto">
            <a:xfrm flipH="1">
              <a:off x="1992" y="2123"/>
              <a:ext cx="941" cy="41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09" name="Line 366"/>
            <p:cNvSpPr>
              <a:spLocks noChangeShapeType="1"/>
            </p:cNvSpPr>
            <p:nvPr/>
          </p:nvSpPr>
          <p:spPr bwMode="auto">
            <a:xfrm flipH="1">
              <a:off x="1048" y="2542"/>
              <a:ext cx="944" cy="421"/>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10" name="Freeform 367"/>
            <p:cNvSpPr>
              <a:spLocks/>
            </p:cNvSpPr>
            <p:nvPr/>
          </p:nvSpPr>
          <p:spPr bwMode="auto">
            <a:xfrm>
              <a:off x="1006" y="2925"/>
              <a:ext cx="57" cy="47"/>
            </a:xfrm>
            <a:custGeom>
              <a:avLst/>
              <a:gdLst>
                <a:gd name="T0" fmla="*/ 0 w 52"/>
                <a:gd name="T1" fmla="*/ 51 h 43"/>
                <a:gd name="T2" fmla="*/ 41 w 52"/>
                <a:gd name="T3" fmla="*/ 0 h 43"/>
                <a:gd name="T4" fmla="*/ 62 w 52"/>
                <a:gd name="T5" fmla="*/ 51 h 43"/>
                <a:gd name="T6" fmla="*/ 0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34" y="0"/>
                  </a:lnTo>
                  <a:lnTo>
                    <a:pt x="52" y="4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11" name="Freeform 368"/>
            <p:cNvSpPr>
              <a:spLocks/>
            </p:cNvSpPr>
            <p:nvPr/>
          </p:nvSpPr>
          <p:spPr bwMode="auto">
            <a:xfrm>
              <a:off x="1006" y="2925"/>
              <a:ext cx="57" cy="47"/>
            </a:xfrm>
            <a:custGeom>
              <a:avLst/>
              <a:gdLst>
                <a:gd name="T0" fmla="*/ 0 w 52"/>
                <a:gd name="T1" fmla="*/ 51 h 43"/>
                <a:gd name="T2" fmla="*/ 41 w 52"/>
                <a:gd name="T3" fmla="*/ 0 h 43"/>
                <a:gd name="T4" fmla="*/ 62 w 52"/>
                <a:gd name="T5" fmla="*/ 51 h 43"/>
                <a:gd name="T6" fmla="*/ 0 w 52"/>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43"/>
                  </a:moveTo>
                  <a:lnTo>
                    <a:pt x="34" y="0"/>
                  </a:lnTo>
                  <a:lnTo>
                    <a:pt x="52" y="43"/>
                  </a:lnTo>
                  <a:lnTo>
                    <a:pt x="0"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12" name="Line 369"/>
            <p:cNvSpPr>
              <a:spLocks noChangeShapeType="1"/>
            </p:cNvSpPr>
            <p:nvPr/>
          </p:nvSpPr>
          <p:spPr bwMode="auto">
            <a:xfrm flipH="1" flipV="1">
              <a:off x="762" y="2324"/>
              <a:ext cx="205" cy="67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13" name="Freeform 370"/>
            <p:cNvSpPr>
              <a:spLocks/>
            </p:cNvSpPr>
            <p:nvPr/>
          </p:nvSpPr>
          <p:spPr bwMode="auto">
            <a:xfrm>
              <a:off x="741" y="2283"/>
              <a:ext cx="47" cy="57"/>
            </a:xfrm>
            <a:custGeom>
              <a:avLst/>
              <a:gdLst>
                <a:gd name="T0" fmla="*/ 11 w 43"/>
                <a:gd name="T1" fmla="*/ 0 h 52"/>
                <a:gd name="T2" fmla="*/ 51 w 43"/>
                <a:gd name="T3" fmla="*/ 41 h 52"/>
                <a:gd name="T4" fmla="*/ 0 w 43"/>
                <a:gd name="T5" fmla="*/ 62 h 52"/>
                <a:gd name="T6" fmla="*/ 1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9" y="0"/>
                  </a:moveTo>
                  <a:lnTo>
                    <a:pt x="43" y="34"/>
                  </a:lnTo>
                  <a:lnTo>
                    <a:pt x="0" y="5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14" name="Freeform 371"/>
            <p:cNvSpPr>
              <a:spLocks/>
            </p:cNvSpPr>
            <p:nvPr/>
          </p:nvSpPr>
          <p:spPr bwMode="auto">
            <a:xfrm>
              <a:off x="741" y="2283"/>
              <a:ext cx="47" cy="57"/>
            </a:xfrm>
            <a:custGeom>
              <a:avLst/>
              <a:gdLst>
                <a:gd name="T0" fmla="*/ 11 w 43"/>
                <a:gd name="T1" fmla="*/ 0 h 52"/>
                <a:gd name="T2" fmla="*/ 51 w 43"/>
                <a:gd name="T3" fmla="*/ 41 h 52"/>
                <a:gd name="T4" fmla="*/ 0 w 43"/>
                <a:gd name="T5" fmla="*/ 62 h 52"/>
                <a:gd name="T6" fmla="*/ 1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9" y="0"/>
                  </a:moveTo>
                  <a:lnTo>
                    <a:pt x="43" y="34"/>
                  </a:lnTo>
                  <a:lnTo>
                    <a:pt x="0" y="52"/>
                  </a:lnTo>
                  <a:lnTo>
                    <a:pt x="9"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15" name="Line 372"/>
            <p:cNvSpPr>
              <a:spLocks noChangeShapeType="1"/>
            </p:cNvSpPr>
            <p:nvPr/>
          </p:nvSpPr>
          <p:spPr bwMode="auto">
            <a:xfrm flipV="1">
              <a:off x="967" y="2330"/>
              <a:ext cx="190" cy="66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16" name="Line 373"/>
            <p:cNvSpPr>
              <a:spLocks noChangeShapeType="1"/>
            </p:cNvSpPr>
            <p:nvPr/>
          </p:nvSpPr>
          <p:spPr bwMode="auto">
            <a:xfrm flipV="1">
              <a:off x="1157" y="1664"/>
              <a:ext cx="191" cy="66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17" name="Freeform 374"/>
            <p:cNvSpPr>
              <a:spLocks/>
            </p:cNvSpPr>
            <p:nvPr/>
          </p:nvSpPr>
          <p:spPr bwMode="auto">
            <a:xfrm>
              <a:off x="1317" y="1623"/>
              <a:ext cx="47" cy="56"/>
            </a:xfrm>
            <a:custGeom>
              <a:avLst/>
              <a:gdLst>
                <a:gd name="T0" fmla="*/ 40 w 43"/>
                <a:gd name="T1" fmla="*/ 0 h 51"/>
                <a:gd name="T2" fmla="*/ 51 w 43"/>
                <a:gd name="T3" fmla="*/ 61 h 51"/>
                <a:gd name="T4" fmla="*/ 0 w 43"/>
                <a:gd name="T5" fmla="*/ 41 h 51"/>
                <a:gd name="T6" fmla="*/ 40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34" y="0"/>
                  </a:moveTo>
                  <a:lnTo>
                    <a:pt x="43" y="51"/>
                  </a:lnTo>
                  <a:lnTo>
                    <a:pt x="0" y="34"/>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18" name="Freeform 375"/>
            <p:cNvSpPr>
              <a:spLocks/>
            </p:cNvSpPr>
            <p:nvPr/>
          </p:nvSpPr>
          <p:spPr bwMode="auto">
            <a:xfrm>
              <a:off x="1317" y="1623"/>
              <a:ext cx="47" cy="56"/>
            </a:xfrm>
            <a:custGeom>
              <a:avLst/>
              <a:gdLst>
                <a:gd name="T0" fmla="*/ 40 w 43"/>
                <a:gd name="T1" fmla="*/ 0 h 51"/>
                <a:gd name="T2" fmla="*/ 51 w 43"/>
                <a:gd name="T3" fmla="*/ 61 h 51"/>
                <a:gd name="T4" fmla="*/ 0 w 43"/>
                <a:gd name="T5" fmla="*/ 41 h 51"/>
                <a:gd name="T6" fmla="*/ 40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34" y="0"/>
                  </a:moveTo>
                  <a:lnTo>
                    <a:pt x="43" y="51"/>
                  </a:lnTo>
                  <a:lnTo>
                    <a:pt x="0" y="34"/>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19" name="Line 376"/>
            <p:cNvSpPr>
              <a:spLocks noChangeShapeType="1"/>
            </p:cNvSpPr>
            <p:nvPr/>
          </p:nvSpPr>
          <p:spPr bwMode="auto">
            <a:xfrm flipV="1">
              <a:off x="967" y="2626"/>
              <a:ext cx="86" cy="37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20" name="Line 377"/>
            <p:cNvSpPr>
              <a:spLocks noChangeShapeType="1"/>
            </p:cNvSpPr>
            <p:nvPr/>
          </p:nvSpPr>
          <p:spPr bwMode="auto">
            <a:xfrm flipV="1">
              <a:off x="1053" y="2255"/>
              <a:ext cx="85" cy="37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21" name="Freeform 378"/>
            <p:cNvSpPr>
              <a:spLocks/>
            </p:cNvSpPr>
            <p:nvPr/>
          </p:nvSpPr>
          <p:spPr bwMode="auto">
            <a:xfrm>
              <a:off x="1100" y="2208"/>
              <a:ext cx="47" cy="57"/>
            </a:xfrm>
            <a:custGeom>
              <a:avLst/>
              <a:gdLst>
                <a:gd name="T0" fmla="*/ 42 w 43"/>
                <a:gd name="T1" fmla="*/ 0 h 52"/>
                <a:gd name="T2" fmla="*/ 51 w 43"/>
                <a:gd name="T3" fmla="*/ 62 h 52"/>
                <a:gd name="T4" fmla="*/ 0 w 43"/>
                <a:gd name="T5" fmla="*/ 52 h 52"/>
                <a:gd name="T6" fmla="*/ 42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43"/>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22" name="Freeform 379"/>
            <p:cNvSpPr>
              <a:spLocks/>
            </p:cNvSpPr>
            <p:nvPr/>
          </p:nvSpPr>
          <p:spPr bwMode="auto">
            <a:xfrm>
              <a:off x="1100" y="2208"/>
              <a:ext cx="47" cy="57"/>
            </a:xfrm>
            <a:custGeom>
              <a:avLst/>
              <a:gdLst>
                <a:gd name="T0" fmla="*/ 42 w 43"/>
                <a:gd name="T1" fmla="*/ 0 h 52"/>
                <a:gd name="T2" fmla="*/ 51 w 43"/>
                <a:gd name="T3" fmla="*/ 62 h 52"/>
                <a:gd name="T4" fmla="*/ 0 w 43"/>
                <a:gd name="T5" fmla="*/ 52 h 52"/>
                <a:gd name="T6" fmla="*/ 42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43"/>
                  </a:lnTo>
                  <a:lnTo>
                    <a:pt x="3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23" name="Line 380"/>
            <p:cNvSpPr>
              <a:spLocks noChangeShapeType="1"/>
            </p:cNvSpPr>
            <p:nvPr/>
          </p:nvSpPr>
          <p:spPr bwMode="auto">
            <a:xfrm>
              <a:off x="1135" y="3213"/>
              <a:ext cx="696" cy="41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24" name="Freeform 381"/>
            <p:cNvSpPr>
              <a:spLocks/>
            </p:cNvSpPr>
            <p:nvPr/>
          </p:nvSpPr>
          <p:spPr bwMode="auto">
            <a:xfrm>
              <a:off x="1808" y="3595"/>
              <a:ext cx="56" cy="47"/>
            </a:xfrm>
            <a:custGeom>
              <a:avLst/>
              <a:gdLst>
                <a:gd name="T0" fmla="*/ 61 w 51"/>
                <a:gd name="T1" fmla="*/ 51 h 43"/>
                <a:gd name="T2" fmla="*/ 0 w 51"/>
                <a:gd name="T3" fmla="*/ 51 h 43"/>
                <a:gd name="T4" fmla="*/ 32 w 51"/>
                <a:gd name="T5" fmla="*/ 0 h 43"/>
                <a:gd name="T6" fmla="*/ 61 w 51"/>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43"/>
                  </a:moveTo>
                  <a:lnTo>
                    <a:pt x="0" y="43"/>
                  </a:lnTo>
                  <a:lnTo>
                    <a:pt x="26" y="0"/>
                  </a:lnTo>
                  <a:lnTo>
                    <a:pt x="51"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25" name="Freeform 382"/>
            <p:cNvSpPr>
              <a:spLocks/>
            </p:cNvSpPr>
            <p:nvPr/>
          </p:nvSpPr>
          <p:spPr bwMode="auto">
            <a:xfrm>
              <a:off x="1808" y="3595"/>
              <a:ext cx="56" cy="47"/>
            </a:xfrm>
            <a:custGeom>
              <a:avLst/>
              <a:gdLst>
                <a:gd name="T0" fmla="*/ 61 w 51"/>
                <a:gd name="T1" fmla="*/ 51 h 43"/>
                <a:gd name="T2" fmla="*/ 0 w 51"/>
                <a:gd name="T3" fmla="*/ 51 h 43"/>
                <a:gd name="T4" fmla="*/ 32 w 51"/>
                <a:gd name="T5" fmla="*/ 0 h 43"/>
                <a:gd name="T6" fmla="*/ 61 w 51"/>
                <a:gd name="T7" fmla="*/ 5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51" y="43"/>
                  </a:moveTo>
                  <a:lnTo>
                    <a:pt x="0" y="43"/>
                  </a:lnTo>
                  <a:lnTo>
                    <a:pt x="26" y="0"/>
                  </a:lnTo>
                  <a:lnTo>
                    <a:pt x="51"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26" name="Line 383"/>
            <p:cNvSpPr>
              <a:spLocks noChangeShapeType="1"/>
            </p:cNvSpPr>
            <p:nvPr/>
          </p:nvSpPr>
          <p:spPr bwMode="auto">
            <a:xfrm flipH="1">
              <a:off x="1387" y="874"/>
              <a:ext cx="239" cy="112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27" name="Line 384"/>
            <p:cNvSpPr>
              <a:spLocks noChangeShapeType="1"/>
            </p:cNvSpPr>
            <p:nvPr/>
          </p:nvSpPr>
          <p:spPr bwMode="auto">
            <a:xfrm flipH="1">
              <a:off x="1152" y="2000"/>
              <a:ext cx="235" cy="112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28" name="Freeform 385"/>
            <p:cNvSpPr>
              <a:spLocks/>
            </p:cNvSpPr>
            <p:nvPr/>
          </p:nvSpPr>
          <p:spPr bwMode="auto">
            <a:xfrm>
              <a:off x="1128" y="3104"/>
              <a:ext cx="47" cy="57"/>
            </a:xfrm>
            <a:custGeom>
              <a:avLst/>
              <a:gdLst>
                <a:gd name="T0" fmla="*/ 11 w 43"/>
                <a:gd name="T1" fmla="*/ 62 h 52"/>
                <a:gd name="T2" fmla="*/ 0 w 43"/>
                <a:gd name="T3" fmla="*/ 0 h 52"/>
                <a:gd name="T4" fmla="*/ 51 w 43"/>
                <a:gd name="T5" fmla="*/ 11 h 52"/>
                <a:gd name="T6" fmla="*/ 1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9" y="52"/>
                  </a:moveTo>
                  <a:lnTo>
                    <a:pt x="0" y="0"/>
                  </a:lnTo>
                  <a:lnTo>
                    <a:pt x="43" y="9"/>
                  </a:lnTo>
                  <a:lnTo>
                    <a:pt x="9"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29" name="Freeform 386"/>
            <p:cNvSpPr>
              <a:spLocks/>
            </p:cNvSpPr>
            <p:nvPr/>
          </p:nvSpPr>
          <p:spPr bwMode="auto">
            <a:xfrm>
              <a:off x="1128" y="3104"/>
              <a:ext cx="47" cy="57"/>
            </a:xfrm>
            <a:custGeom>
              <a:avLst/>
              <a:gdLst>
                <a:gd name="T0" fmla="*/ 11 w 43"/>
                <a:gd name="T1" fmla="*/ 62 h 52"/>
                <a:gd name="T2" fmla="*/ 0 w 43"/>
                <a:gd name="T3" fmla="*/ 0 h 52"/>
                <a:gd name="T4" fmla="*/ 51 w 43"/>
                <a:gd name="T5" fmla="*/ 11 h 52"/>
                <a:gd name="T6" fmla="*/ 1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9" y="52"/>
                  </a:moveTo>
                  <a:lnTo>
                    <a:pt x="0" y="0"/>
                  </a:lnTo>
                  <a:lnTo>
                    <a:pt x="43" y="9"/>
                  </a:lnTo>
                  <a:lnTo>
                    <a:pt x="9"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30" name="Line 387"/>
            <p:cNvSpPr>
              <a:spLocks noChangeShapeType="1"/>
            </p:cNvSpPr>
            <p:nvPr/>
          </p:nvSpPr>
          <p:spPr bwMode="auto">
            <a:xfrm flipV="1">
              <a:off x="1135" y="1556"/>
              <a:ext cx="62" cy="16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31" name="Freeform 388"/>
            <p:cNvSpPr>
              <a:spLocks/>
            </p:cNvSpPr>
            <p:nvPr/>
          </p:nvSpPr>
          <p:spPr bwMode="auto">
            <a:xfrm>
              <a:off x="1166" y="1509"/>
              <a:ext cx="47" cy="57"/>
            </a:xfrm>
            <a:custGeom>
              <a:avLst/>
              <a:gdLst>
                <a:gd name="T0" fmla="*/ 30 w 43"/>
                <a:gd name="T1" fmla="*/ 0 h 52"/>
                <a:gd name="T2" fmla="*/ 51 w 43"/>
                <a:gd name="T3" fmla="*/ 62 h 52"/>
                <a:gd name="T4" fmla="*/ 0 w 43"/>
                <a:gd name="T5" fmla="*/ 52 h 52"/>
                <a:gd name="T6" fmla="*/ 3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5" y="0"/>
                  </a:moveTo>
                  <a:lnTo>
                    <a:pt x="43" y="52"/>
                  </a:lnTo>
                  <a:lnTo>
                    <a:pt x="0" y="4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32" name="Freeform 389"/>
            <p:cNvSpPr>
              <a:spLocks/>
            </p:cNvSpPr>
            <p:nvPr/>
          </p:nvSpPr>
          <p:spPr bwMode="auto">
            <a:xfrm>
              <a:off x="1166" y="1509"/>
              <a:ext cx="47" cy="57"/>
            </a:xfrm>
            <a:custGeom>
              <a:avLst/>
              <a:gdLst>
                <a:gd name="T0" fmla="*/ 30 w 43"/>
                <a:gd name="T1" fmla="*/ 0 h 52"/>
                <a:gd name="T2" fmla="*/ 51 w 43"/>
                <a:gd name="T3" fmla="*/ 62 h 52"/>
                <a:gd name="T4" fmla="*/ 0 w 43"/>
                <a:gd name="T5" fmla="*/ 52 h 52"/>
                <a:gd name="T6" fmla="*/ 3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5" y="0"/>
                  </a:moveTo>
                  <a:lnTo>
                    <a:pt x="43" y="52"/>
                  </a:lnTo>
                  <a:lnTo>
                    <a:pt x="0" y="43"/>
                  </a:lnTo>
                  <a:lnTo>
                    <a:pt x="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33" name="Line 390"/>
            <p:cNvSpPr>
              <a:spLocks noChangeShapeType="1"/>
            </p:cNvSpPr>
            <p:nvPr/>
          </p:nvSpPr>
          <p:spPr bwMode="auto">
            <a:xfrm flipV="1">
              <a:off x="3082" y="2826"/>
              <a:ext cx="118" cy="2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34" name="Line 391"/>
            <p:cNvSpPr>
              <a:spLocks noChangeShapeType="1"/>
            </p:cNvSpPr>
            <p:nvPr/>
          </p:nvSpPr>
          <p:spPr bwMode="auto">
            <a:xfrm flipV="1">
              <a:off x="3200" y="2795"/>
              <a:ext cx="118" cy="3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35" name="Freeform 392"/>
            <p:cNvSpPr>
              <a:spLocks/>
            </p:cNvSpPr>
            <p:nvPr/>
          </p:nvSpPr>
          <p:spPr bwMode="auto">
            <a:xfrm>
              <a:off x="3300" y="2774"/>
              <a:ext cx="56" cy="47"/>
            </a:xfrm>
            <a:custGeom>
              <a:avLst/>
              <a:gdLst>
                <a:gd name="T0" fmla="*/ 60 w 52"/>
                <a:gd name="T1" fmla="*/ 11 h 43"/>
                <a:gd name="T2" fmla="*/ 10 w 52"/>
                <a:gd name="T3" fmla="*/ 51 h 43"/>
                <a:gd name="T4" fmla="*/ 0 w 52"/>
                <a:gd name="T5" fmla="*/ 0 h 43"/>
                <a:gd name="T6" fmla="*/ 60 w 52"/>
                <a:gd name="T7" fmla="*/ 1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9"/>
                  </a:moveTo>
                  <a:lnTo>
                    <a:pt x="8" y="43"/>
                  </a:lnTo>
                  <a:lnTo>
                    <a:pt x="0" y="0"/>
                  </a:lnTo>
                  <a:lnTo>
                    <a:pt x="52" y="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36" name="Freeform 393"/>
            <p:cNvSpPr>
              <a:spLocks/>
            </p:cNvSpPr>
            <p:nvPr/>
          </p:nvSpPr>
          <p:spPr bwMode="auto">
            <a:xfrm>
              <a:off x="3300" y="2774"/>
              <a:ext cx="56" cy="47"/>
            </a:xfrm>
            <a:custGeom>
              <a:avLst/>
              <a:gdLst>
                <a:gd name="T0" fmla="*/ 60 w 52"/>
                <a:gd name="T1" fmla="*/ 11 h 43"/>
                <a:gd name="T2" fmla="*/ 10 w 52"/>
                <a:gd name="T3" fmla="*/ 51 h 43"/>
                <a:gd name="T4" fmla="*/ 0 w 52"/>
                <a:gd name="T5" fmla="*/ 0 h 43"/>
                <a:gd name="T6" fmla="*/ 60 w 52"/>
                <a:gd name="T7" fmla="*/ 1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9"/>
                  </a:moveTo>
                  <a:lnTo>
                    <a:pt x="8" y="43"/>
                  </a:lnTo>
                  <a:lnTo>
                    <a:pt x="0" y="0"/>
                  </a:lnTo>
                  <a:lnTo>
                    <a:pt x="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37" name="Line 394"/>
            <p:cNvSpPr>
              <a:spLocks noChangeShapeType="1"/>
            </p:cNvSpPr>
            <p:nvPr/>
          </p:nvSpPr>
          <p:spPr bwMode="auto">
            <a:xfrm flipH="1">
              <a:off x="2181" y="1301"/>
              <a:ext cx="61" cy="1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38" name="Line 395"/>
            <p:cNvSpPr>
              <a:spLocks noChangeShapeType="1"/>
            </p:cNvSpPr>
            <p:nvPr/>
          </p:nvSpPr>
          <p:spPr bwMode="auto">
            <a:xfrm flipH="1">
              <a:off x="2120" y="1318"/>
              <a:ext cx="61" cy="14"/>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39" name="Line 396"/>
            <p:cNvSpPr>
              <a:spLocks noChangeShapeType="1"/>
            </p:cNvSpPr>
            <p:nvPr/>
          </p:nvSpPr>
          <p:spPr bwMode="auto">
            <a:xfrm flipH="1">
              <a:off x="2058" y="1332"/>
              <a:ext cx="62" cy="1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40" name="Freeform 397"/>
            <p:cNvSpPr>
              <a:spLocks/>
            </p:cNvSpPr>
            <p:nvPr/>
          </p:nvSpPr>
          <p:spPr bwMode="auto">
            <a:xfrm>
              <a:off x="2016" y="1311"/>
              <a:ext cx="56" cy="47"/>
            </a:xfrm>
            <a:custGeom>
              <a:avLst/>
              <a:gdLst>
                <a:gd name="T0" fmla="*/ 0 w 51"/>
                <a:gd name="T1" fmla="*/ 40 h 43"/>
                <a:gd name="T2" fmla="*/ 52 w 51"/>
                <a:gd name="T3" fmla="*/ 0 h 43"/>
                <a:gd name="T4" fmla="*/ 61 w 51"/>
                <a:gd name="T5" fmla="*/ 51 h 43"/>
                <a:gd name="T6" fmla="*/ 0 w 51"/>
                <a:gd name="T7" fmla="*/ 4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34"/>
                  </a:moveTo>
                  <a:lnTo>
                    <a:pt x="43" y="0"/>
                  </a:lnTo>
                  <a:lnTo>
                    <a:pt x="51" y="43"/>
                  </a:lnTo>
                  <a:lnTo>
                    <a:pt x="0" y="3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41" name="Freeform 398"/>
            <p:cNvSpPr>
              <a:spLocks/>
            </p:cNvSpPr>
            <p:nvPr/>
          </p:nvSpPr>
          <p:spPr bwMode="auto">
            <a:xfrm>
              <a:off x="2016" y="1311"/>
              <a:ext cx="56" cy="47"/>
            </a:xfrm>
            <a:custGeom>
              <a:avLst/>
              <a:gdLst>
                <a:gd name="T0" fmla="*/ 0 w 51"/>
                <a:gd name="T1" fmla="*/ 40 h 43"/>
                <a:gd name="T2" fmla="*/ 52 w 51"/>
                <a:gd name="T3" fmla="*/ 0 h 43"/>
                <a:gd name="T4" fmla="*/ 61 w 51"/>
                <a:gd name="T5" fmla="*/ 51 h 43"/>
                <a:gd name="T6" fmla="*/ 0 w 51"/>
                <a:gd name="T7" fmla="*/ 4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34"/>
                  </a:moveTo>
                  <a:lnTo>
                    <a:pt x="43" y="0"/>
                  </a:lnTo>
                  <a:lnTo>
                    <a:pt x="51" y="43"/>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42" name="Line 399"/>
            <p:cNvSpPr>
              <a:spLocks noChangeShapeType="1"/>
            </p:cNvSpPr>
            <p:nvPr/>
          </p:nvSpPr>
          <p:spPr bwMode="auto">
            <a:xfrm flipH="1">
              <a:off x="1843" y="1301"/>
              <a:ext cx="399" cy="76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43" name="Line 400"/>
            <p:cNvSpPr>
              <a:spLocks noChangeShapeType="1"/>
            </p:cNvSpPr>
            <p:nvPr/>
          </p:nvSpPr>
          <p:spPr bwMode="auto">
            <a:xfrm flipH="1">
              <a:off x="1444" y="2066"/>
              <a:ext cx="399" cy="76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44" name="Freeform 401"/>
            <p:cNvSpPr>
              <a:spLocks/>
            </p:cNvSpPr>
            <p:nvPr/>
          </p:nvSpPr>
          <p:spPr bwMode="auto">
            <a:xfrm>
              <a:off x="1421" y="2803"/>
              <a:ext cx="47" cy="57"/>
            </a:xfrm>
            <a:custGeom>
              <a:avLst/>
              <a:gdLst>
                <a:gd name="T0" fmla="*/ 0 w 43"/>
                <a:gd name="T1" fmla="*/ 62 h 52"/>
                <a:gd name="T2" fmla="*/ 0 w 43"/>
                <a:gd name="T3" fmla="*/ 0 h 52"/>
                <a:gd name="T4" fmla="*/ 51 w 43"/>
                <a:gd name="T5" fmla="*/ 32 h 52"/>
                <a:gd name="T6" fmla="*/ 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45" name="Freeform 402"/>
            <p:cNvSpPr>
              <a:spLocks/>
            </p:cNvSpPr>
            <p:nvPr/>
          </p:nvSpPr>
          <p:spPr bwMode="auto">
            <a:xfrm>
              <a:off x="1421" y="2803"/>
              <a:ext cx="47" cy="57"/>
            </a:xfrm>
            <a:custGeom>
              <a:avLst/>
              <a:gdLst>
                <a:gd name="T0" fmla="*/ 0 w 43"/>
                <a:gd name="T1" fmla="*/ 62 h 52"/>
                <a:gd name="T2" fmla="*/ 0 w 43"/>
                <a:gd name="T3" fmla="*/ 0 h 52"/>
                <a:gd name="T4" fmla="*/ 51 w 43"/>
                <a:gd name="T5" fmla="*/ 32 h 52"/>
                <a:gd name="T6" fmla="*/ 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46" name="Line 403"/>
            <p:cNvSpPr>
              <a:spLocks noChangeShapeType="1"/>
            </p:cNvSpPr>
            <p:nvPr/>
          </p:nvSpPr>
          <p:spPr bwMode="auto">
            <a:xfrm flipH="1">
              <a:off x="1778" y="1301"/>
              <a:ext cx="464" cy="6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47" name="Line 404"/>
            <p:cNvSpPr>
              <a:spLocks noChangeShapeType="1"/>
            </p:cNvSpPr>
            <p:nvPr/>
          </p:nvSpPr>
          <p:spPr bwMode="auto">
            <a:xfrm flipH="1">
              <a:off x="1312" y="1958"/>
              <a:ext cx="466" cy="65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grpSp>
          <p:nvGrpSpPr>
            <p:cNvPr id="35048" name="Group 405"/>
            <p:cNvGrpSpPr>
              <a:grpSpLocks/>
            </p:cNvGrpSpPr>
            <p:nvPr/>
          </p:nvGrpSpPr>
          <p:grpSpPr bwMode="auto">
            <a:xfrm>
              <a:off x="831" y="905"/>
              <a:ext cx="3145" cy="2936"/>
              <a:chOff x="955" y="891"/>
              <a:chExt cx="2877" cy="2686"/>
            </a:xfrm>
          </p:grpSpPr>
          <p:sp>
            <p:nvSpPr>
              <p:cNvPr id="35354" name="Freeform 406"/>
              <p:cNvSpPr>
                <a:spLocks/>
              </p:cNvSpPr>
              <p:nvPr/>
            </p:nvSpPr>
            <p:spPr bwMode="auto">
              <a:xfrm>
                <a:off x="1365" y="2428"/>
                <a:ext cx="52" cy="52"/>
              </a:xfrm>
              <a:custGeom>
                <a:avLst/>
                <a:gdLst>
                  <a:gd name="T0" fmla="*/ 0 w 52"/>
                  <a:gd name="T1" fmla="*/ 52 h 52"/>
                  <a:gd name="T2" fmla="*/ 9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55" name="Freeform 407"/>
              <p:cNvSpPr>
                <a:spLocks/>
              </p:cNvSpPr>
              <p:nvPr/>
            </p:nvSpPr>
            <p:spPr bwMode="auto">
              <a:xfrm>
                <a:off x="1365" y="2428"/>
                <a:ext cx="52" cy="52"/>
              </a:xfrm>
              <a:custGeom>
                <a:avLst/>
                <a:gdLst>
                  <a:gd name="T0" fmla="*/ 0 w 52"/>
                  <a:gd name="T1" fmla="*/ 52 h 52"/>
                  <a:gd name="T2" fmla="*/ 9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26"/>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56" name="Line 408"/>
              <p:cNvSpPr>
                <a:spLocks noChangeShapeType="1"/>
              </p:cNvSpPr>
              <p:nvPr/>
            </p:nvSpPr>
            <p:spPr bwMode="auto">
              <a:xfrm flipV="1">
                <a:off x="1069" y="1660"/>
                <a:ext cx="432" cy="30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57" name="Line 409"/>
              <p:cNvSpPr>
                <a:spLocks noChangeShapeType="1"/>
              </p:cNvSpPr>
              <p:nvPr/>
            </p:nvSpPr>
            <p:spPr bwMode="auto">
              <a:xfrm flipV="1">
                <a:off x="1501" y="1362"/>
                <a:ext cx="432" cy="29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58" name="Freeform 410"/>
              <p:cNvSpPr>
                <a:spLocks/>
              </p:cNvSpPr>
              <p:nvPr/>
            </p:nvSpPr>
            <p:spPr bwMode="auto">
              <a:xfrm>
                <a:off x="1909" y="1332"/>
                <a:ext cx="52" cy="43"/>
              </a:xfrm>
              <a:custGeom>
                <a:avLst/>
                <a:gdLst>
                  <a:gd name="T0" fmla="*/ 52 w 52"/>
                  <a:gd name="T1" fmla="*/ 0 h 43"/>
                  <a:gd name="T2" fmla="*/ 26 w 52"/>
                  <a:gd name="T3" fmla="*/ 43 h 43"/>
                  <a:gd name="T4" fmla="*/ 0 w 52"/>
                  <a:gd name="T5" fmla="*/ 0 h 43"/>
                  <a:gd name="T6" fmla="*/ 5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26" y="43"/>
                    </a:lnTo>
                    <a:lnTo>
                      <a:pt x="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59" name="Freeform 411"/>
              <p:cNvSpPr>
                <a:spLocks/>
              </p:cNvSpPr>
              <p:nvPr/>
            </p:nvSpPr>
            <p:spPr bwMode="auto">
              <a:xfrm>
                <a:off x="1909" y="1332"/>
                <a:ext cx="52" cy="43"/>
              </a:xfrm>
              <a:custGeom>
                <a:avLst/>
                <a:gdLst>
                  <a:gd name="T0" fmla="*/ 52 w 52"/>
                  <a:gd name="T1" fmla="*/ 0 h 43"/>
                  <a:gd name="T2" fmla="*/ 26 w 52"/>
                  <a:gd name="T3" fmla="*/ 43 h 43"/>
                  <a:gd name="T4" fmla="*/ 0 w 52"/>
                  <a:gd name="T5" fmla="*/ 0 h 43"/>
                  <a:gd name="T6" fmla="*/ 52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0"/>
                    </a:moveTo>
                    <a:lnTo>
                      <a:pt x="26" y="43"/>
                    </a:lnTo>
                    <a:lnTo>
                      <a:pt x="0" y="0"/>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60" name="Line 412"/>
              <p:cNvSpPr>
                <a:spLocks noChangeShapeType="1"/>
              </p:cNvSpPr>
              <p:nvPr/>
            </p:nvSpPr>
            <p:spPr bwMode="auto">
              <a:xfrm>
                <a:off x="1136" y="1306"/>
                <a:ext cx="784" cy="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61" name="Freeform 413"/>
              <p:cNvSpPr>
                <a:spLocks/>
              </p:cNvSpPr>
              <p:nvPr/>
            </p:nvSpPr>
            <p:spPr bwMode="auto">
              <a:xfrm>
                <a:off x="1900" y="1280"/>
                <a:ext cx="52" cy="43"/>
              </a:xfrm>
              <a:custGeom>
                <a:avLst/>
                <a:gdLst>
                  <a:gd name="T0" fmla="*/ 52 w 52"/>
                  <a:gd name="T1" fmla="*/ 26 h 43"/>
                  <a:gd name="T2" fmla="*/ 0 w 52"/>
                  <a:gd name="T3" fmla="*/ 43 h 43"/>
                  <a:gd name="T4" fmla="*/ 0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0" y="0"/>
                    </a:lnTo>
                    <a:lnTo>
                      <a:pt x="52"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62" name="Freeform 414"/>
              <p:cNvSpPr>
                <a:spLocks/>
              </p:cNvSpPr>
              <p:nvPr/>
            </p:nvSpPr>
            <p:spPr bwMode="auto">
              <a:xfrm>
                <a:off x="1900" y="1280"/>
                <a:ext cx="52" cy="43"/>
              </a:xfrm>
              <a:custGeom>
                <a:avLst/>
                <a:gdLst>
                  <a:gd name="T0" fmla="*/ 52 w 52"/>
                  <a:gd name="T1" fmla="*/ 26 h 43"/>
                  <a:gd name="T2" fmla="*/ 0 w 52"/>
                  <a:gd name="T3" fmla="*/ 43 h 43"/>
                  <a:gd name="T4" fmla="*/ 0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0" y="0"/>
                    </a:lnTo>
                    <a:lnTo>
                      <a:pt x="5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63" name="Line 415"/>
              <p:cNvSpPr>
                <a:spLocks noChangeShapeType="1"/>
              </p:cNvSpPr>
              <p:nvPr/>
            </p:nvSpPr>
            <p:spPr bwMode="auto">
              <a:xfrm flipV="1">
                <a:off x="1482" y="1390"/>
                <a:ext cx="490" cy="133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64" name="Freeform 416"/>
              <p:cNvSpPr>
                <a:spLocks/>
              </p:cNvSpPr>
              <p:nvPr/>
            </p:nvSpPr>
            <p:spPr bwMode="auto">
              <a:xfrm>
                <a:off x="1944" y="1349"/>
                <a:ext cx="34" cy="52"/>
              </a:xfrm>
              <a:custGeom>
                <a:avLst/>
                <a:gdLst>
                  <a:gd name="T0" fmla="*/ 34 w 34"/>
                  <a:gd name="T1" fmla="*/ 0 h 52"/>
                  <a:gd name="T2" fmla="*/ 34 w 34"/>
                  <a:gd name="T3" fmla="*/ 52 h 52"/>
                  <a:gd name="T4" fmla="*/ 0 w 34"/>
                  <a:gd name="T5" fmla="*/ 35 h 52"/>
                  <a:gd name="T6" fmla="*/ 34 w 3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2">
                    <a:moveTo>
                      <a:pt x="34" y="0"/>
                    </a:moveTo>
                    <a:lnTo>
                      <a:pt x="34" y="52"/>
                    </a:lnTo>
                    <a:lnTo>
                      <a:pt x="0" y="35"/>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65" name="Freeform 417"/>
              <p:cNvSpPr>
                <a:spLocks/>
              </p:cNvSpPr>
              <p:nvPr/>
            </p:nvSpPr>
            <p:spPr bwMode="auto">
              <a:xfrm>
                <a:off x="1944" y="1349"/>
                <a:ext cx="34" cy="52"/>
              </a:xfrm>
              <a:custGeom>
                <a:avLst/>
                <a:gdLst>
                  <a:gd name="T0" fmla="*/ 34 w 34"/>
                  <a:gd name="T1" fmla="*/ 0 h 52"/>
                  <a:gd name="T2" fmla="*/ 34 w 34"/>
                  <a:gd name="T3" fmla="*/ 52 h 52"/>
                  <a:gd name="T4" fmla="*/ 0 w 34"/>
                  <a:gd name="T5" fmla="*/ 35 h 52"/>
                  <a:gd name="T6" fmla="*/ 34 w 3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2">
                    <a:moveTo>
                      <a:pt x="34" y="0"/>
                    </a:moveTo>
                    <a:lnTo>
                      <a:pt x="34" y="52"/>
                    </a:lnTo>
                    <a:lnTo>
                      <a:pt x="0" y="35"/>
                    </a:lnTo>
                    <a:lnTo>
                      <a:pt x="34"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66" name="Line 418"/>
              <p:cNvSpPr>
                <a:spLocks noChangeShapeType="1"/>
              </p:cNvSpPr>
              <p:nvPr/>
            </p:nvSpPr>
            <p:spPr bwMode="auto">
              <a:xfrm flipH="1" flipV="1">
                <a:off x="2880" y="2402"/>
                <a:ext cx="415" cy="51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67" name="Line 419"/>
              <p:cNvSpPr>
                <a:spLocks noChangeShapeType="1"/>
              </p:cNvSpPr>
              <p:nvPr/>
            </p:nvSpPr>
            <p:spPr bwMode="auto">
              <a:xfrm flipH="1" flipV="1">
                <a:off x="2464" y="1891"/>
                <a:ext cx="416" cy="51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68" name="Line 420"/>
              <p:cNvSpPr>
                <a:spLocks noChangeShapeType="1"/>
              </p:cNvSpPr>
              <p:nvPr/>
            </p:nvSpPr>
            <p:spPr bwMode="auto">
              <a:xfrm flipH="1" flipV="1">
                <a:off x="2049" y="1377"/>
                <a:ext cx="415" cy="514"/>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69" name="Freeform 421"/>
              <p:cNvSpPr>
                <a:spLocks/>
              </p:cNvSpPr>
              <p:nvPr/>
            </p:nvSpPr>
            <p:spPr bwMode="auto">
              <a:xfrm>
                <a:off x="2021" y="1340"/>
                <a:ext cx="52" cy="52"/>
              </a:xfrm>
              <a:custGeom>
                <a:avLst/>
                <a:gdLst>
                  <a:gd name="T0" fmla="*/ 0 w 52"/>
                  <a:gd name="T1" fmla="*/ 0 h 52"/>
                  <a:gd name="T2" fmla="*/ 52 w 52"/>
                  <a:gd name="T3" fmla="*/ 18 h 52"/>
                  <a:gd name="T4" fmla="*/ 9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8"/>
                    </a:lnTo>
                    <a:lnTo>
                      <a:pt x="9"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70" name="Freeform 422"/>
              <p:cNvSpPr>
                <a:spLocks/>
              </p:cNvSpPr>
              <p:nvPr/>
            </p:nvSpPr>
            <p:spPr bwMode="auto">
              <a:xfrm>
                <a:off x="2021" y="1340"/>
                <a:ext cx="52" cy="52"/>
              </a:xfrm>
              <a:custGeom>
                <a:avLst/>
                <a:gdLst>
                  <a:gd name="T0" fmla="*/ 0 w 52"/>
                  <a:gd name="T1" fmla="*/ 0 h 52"/>
                  <a:gd name="T2" fmla="*/ 52 w 52"/>
                  <a:gd name="T3" fmla="*/ 18 h 52"/>
                  <a:gd name="T4" fmla="*/ 9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8"/>
                    </a:lnTo>
                    <a:lnTo>
                      <a:pt x="9"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71" name="Line 423"/>
              <p:cNvSpPr>
                <a:spLocks noChangeShapeType="1"/>
              </p:cNvSpPr>
              <p:nvPr/>
            </p:nvSpPr>
            <p:spPr bwMode="auto">
              <a:xfrm flipH="1" flipV="1">
                <a:off x="2013" y="1394"/>
                <a:ext cx="373" cy="208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72" name="Freeform 424"/>
              <p:cNvSpPr>
                <a:spLocks/>
              </p:cNvSpPr>
              <p:nvPr/>
            </p:nvSpPr>
            <p:spPr bwMode="auto">
              <a:xfrm>
                <a:off x="1995" y="1349"/>
                <a:ext cx="44" cy="52"/>
              </a:xfrm>
              <a:custGeom>
                <a:avLst/>
                <a:gdLst>
                  <a:gd name="T0" fmla="*/ 9 w 44"/>
                  <a:gd name="T1" fmla="*/ 0 h 52"/>
                  <a:gd name="T2" fmla="*/ 44 w 44"/>
                  <a:gd name="T3" fmla="*/ 43 h 52"/>
                  <a:gd name="T4" fmla="*/ 0 w 44"/>
                  <a:gd name="T5" fmla="*/ 52 h 52"/>
                  <a:gd name="T6" fmla="*/ 9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73" name="Freeform 425"/>
              <p:cNvSpPr>
                <a:spLocks/>
              </p:cNvSpPr>
              <p:nvPr/>
            </p:nvSpPr>
            <p:spPr bwMode="auto">
              <a:xfrm>
                <a:off x="1995" y="1349"/>
                <a:ext cx="44" cy="52"/>
              </a:xfrm>
              <a:custGeom>
                <a:avLst/>
                <a:gdLst>
                  <a:gd name="T0" fmla="*/ 9 w 44"/>
                  <a:gd name="T1" fmla="*/ 0 h 52"/>
                  <a:gd name="T2" fmla="*/ 44 w 44"/>
                  <a:gd name="T3" fmla="*/ 43 h 52"/>
                  <a:gd name="T4" fmla="*/ 0 w 44"/>
                  <a:gd name="T5" fmla="*/ 52 h 52"/>
                  <a:gd name="T6" fmla="*/ 9 w 44"/>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0"/>
                    </a:moveTo>
                    <a:lnTo>
                      <a:pt x="44" y="43"/>
                    </a:lnTo>
                    <a:lnTo>
                      <a:pt x="0" y="52"/>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74" name="Line 426"/>
              <p:cNvSpPr>
                <a:spLocks noChangeShapeType="1"/>
              </p:cNvSpPr>
              <p:nvPr/>
            </p:nvSpPr>
            <p:spPr bwMode="auto">
              <a:xfrm flipH="1">
                <a:off x="1762" y="1314"/>
                <a:ext cx="238" cy="8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75" name="Line 427"/>
              <p:cNvSpPr>
                <a:spLocks noChangeShapeType="1"/>
              </p:cNvSpPr>
              <p:nvPr/>
            </p:nvSpPr>
            <p:spPr bwMode="auto">
              <a:xfrm flipH="1">
                <a:off x="1525" y="1399"/>
                <a:ext cx="237" cy="84"/>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76" name="Freeform 428"/>
              <p:cNvSpPr>
                <a:spLocks/>
              </p:cNvSpPr>
              <p:nvPr/>
            </p:nvSpPr>
            <p:spPr bwMode="auto">
              <a:xfrm>
                <a:off x="1486" y="1453"/>
                <a:ext cx="52" cy="34"/>
              </a:xfrm>
              <a:custGeom>
                <a:avLst/>
                <a:gdLst>
                  <a:gd name="T0" fmla="*/ 0 w 52"/>
                  <a:gd name="T1" fmla="*/ 34 h 34"/>
                  <a:gd name="T2" fmla="*/ 35 w 52"/>
                  <a:gd name="T3" fmla="*/ 0 h 34"/>
                  <a:gd name="T4" fmla="*/ 52 w 52"/>
                  <a:gd name="T5" fmla="*/ 34 h 34"/>
                  <a:gd name="T6" fmla="*/ 0 w 52"/>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77" name="Freeform 429"/>
              <p:cNvSpPr>
                <a:spLocks/>
              </p:cNvSpPr>
              <p:nvPr/>
            </p:nvSpPr>
            <p:spPr bwMode="auto">
              <a:xfrm>
                <a:off x="1486" y="1453"/>
                <a:ext cx="52" cy="34"/>
              </a:xfrm>
              <a:custGeom>
                <a:avLst/>
                <a:gdLst>
                  <a:gd name="T0" fmla="*/ 0 w 52"/>
                  <a:gd name="T1" fmla="*/ 34 h 34"/>
                  <a:gd name="T2" fmla="*/ 35 w 52"/>
                  <a:gd name="T3" fmla="*/ 0 h 34"/>
                  <a:gd name="T4" fmla="*/ 52 w 52"/>
                  <a:gd name="T5" fmla="*/ 34 h 34"/>
                  <a:gd name="T6" fmla="*/ 0 w 52"/>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78" name="Line 430"/>
              <p:cNvSpPr>
                <a:spLocks noChangeShapeType="1"/>
              </p:cNvSpPr>
              <p:nvPr/>
            </p:nvSpPr>
            <p:spPr bwMode="auto">
              <a:xfrm flipV="1">
                <a:off x="1253" y="1709"/>
                <a:ext cx="345" cy="33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79" name="Line 431"/>
              <p:cNvSpPr>
                <a:spLocks noChangeShapeType="1"/>
              </p:cNvSpPr>
              <p:nvPr/>
            </p:nvSpPr>
            <p:spPr bwMode="auto">
              <a:xfrm flipV="1">
                <a:off x="1598" y="1371"/>
                <a:ext cx="343" cy="338"/>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80" name="Freeform 432"/>
              <p:cNvSpPr>
                <a:spLocks/>
              </p:cNvSpPr>
              <p:nvPr/>
            </p:nvSpPr>
            <p:spPr bwMode="auto">
              <a:xfrm>
                <a:off x="1909" y="1340"/>
                <a:ext cx="52" cy="52"/>
              </a:xfrm>
              <a:custGeom>
                <a:avLst/>
                <a:gdLst>
                  <a:gd name="T0" fmla="*/ 52 w 52"/>
                  <a:gd name="T1" fmla="*/ 0 h 52"/>
                  <a:gd name="T2" fmla="*/ 35 w 52"/>
                  <a:gd name="T3" fmla="*/ 52 h 52"/>
                  <a:gd name="T4" fmla="*/ 0 w 52"/>
                  <a:gd name="T5" fmla="*/ 18 h 52"/>
                  <a:gd name="T6" fmla="*/ 5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35" y="52"/>
                    </a:lnTo>
                    <a:lnTo>
                      <a:pt x="0" y="18"/>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81" name="Freeform 433"/>
              <p:cNvSpPr>
                <a:spLocks/>
              </p:cNvSpPr>
              <p:nvPr/>
            </p:nvSpPr>
            <p:spPr bwMode="auto">
              <a:xfrm>
                <a:off x="1909" y="1340"/>
                <a:ext cx="52" cy="52"/>
              </a:xfrm>
              <a:custGeom>
                <a:avLst/>
                <a:gdLst>
                  <a:gd name="T0" fmla="*/ 52 w 52"/>
                  <a:gd name="T1" fmla="*/ 0 h 52"/>
                  <a:gd name="T2" fmla="*/ 35 w 52"/>
                  <a:gd name="T3" fmla="*/ 52 h 52"/>
                  <a:gd name="T4" fmla="*/ 0 w 52"/>
                  <a:gd name="T5" fmla="*/ 18 h 52"/>
                  <a:gd name="T6" fmla="*/ 5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35" y="52"/>
                    </a:lnTo>
                    <a:lnTo>
                      <a:pt x="0" y="18"/>
                    </a:lnTo>
                    <a:lnTo>
                      <a:pt x="52"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82" name="Line 434"/>
              <p:cNvSpPr>
                <a:spLocks noChangeShapeType="1"/>
              </p:cNvSpPr>
              <p:nvPr/>
            </p:nvSpPr>
            <p:spPr bwMode="auto">
              <a:xfrm flipH="1" flipV="1">
                <a:off x="2595" y="1336"/>
                <a:ext cx="514" cy="1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83" name="Line 435"/>
              <p:cNvSpPr>
                <a:spLocks noChangeShapeType="1"/>
              </p:cNvSpPr>
              <p:nvPr/>
            </p:nvSpPr>
            <p:spPr bwMode="auto">
              <a:xfrm flipH="1" flipV="1">
                <a:off x="2077" y="1319"/>
                <a:ext cx="518" cy="1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84" name="Freeform 436"/>
              <p:cNvSpPr>
                <a:spLocks/>
              </p:cNvSpPr>
              <p:nvPr/>
            </p:nvSpPr>
            <p:spPr bwMode="auto">
              <a:xfrm>
                <a:off x="2039" y="1297"/>
                <a:ext cx="51" cy="43"/>
              </a:xfrm>
              <a:custGeom>
                <a:avLst/>
                <a:gdLst>
                  <a:gd name="T0" fmla="*/ 0 w 51"/>
                  <a:gd name="T1" fmla="*/ 17 h 43"/>
                  <a:gd name="T2" fmla="*/ 51 w 51"/>
                  <a:gd name="T3" fmla="*/ 0 h 43"/>
                  <a:gd name="T4" fmla="*/ 43 w 51"/>
                  <a:gd name="T5" fmla="*/ 43 h 43"/>
                  <a:gd name="T6" fmla="*/ 0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85" name="Freeform 437"/>
              <p:cNvSpPr>
                <a:spLocks/>
              </p:cNvSpPr>
              <p:nvPr/>
            </p:nvSpPr>
            <p:spPr bwMode="auto">
              <a:xfrm>
                <a:off x="2039" y="1297"/>
                <a:ext cx="51" cy="43"/>
              </a:xfrm>
              <a:custGeom>
                <a:avLst/>
                <a:gdLst>
                  <a:gd name="T0" fmla="*/ 0 w 51"/>
                  <a:gd name="T1" fmla="*/ 17 h 43"/>
                  <a:gd name="T2" fmla="*/ 51 w 51"/>
                  <a:gd name="T3" fmla="*/ 0 h 43"/>
                  <a:gd name="T4" fmla="*/ 43 w 51"/>
                  <a:gd name="T5" fmla="*/ 43 h 43"/>
                  <a:gd name="T6" fmla="*/ 0 w 51"/>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17"/>
                    </a:moveTo>
                    <a:lnTo>
                      <a:pt x="51" y="0"/>
                    </a:lnTo>
                    <a:lnTo>
                      <a:pt x="43" y="43"/>
                    </a:lnTo>
                    <a:lnTo>
                      <a:pt x="0"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86" name="Line 438"/>
              <p:cNvSpPr>
                <a:spLocks noChangeShapeType="1"/>
              </p:cNvSpPr>
              <p:nvPr/>
            </p:nvSpPr>
            <p:spPr bwMode="auto">
              <a:xfrm flipH="1">
                <a:off x="2052" y="891"/>
                <a:ext cx="330" cy="36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87" name="Freeform 439"/>
              <p:cNvSpPr>
                <a:spLocks/>
              </p:cNvSpPr>
              <p:nvPr/>
            </p:nvSpPr>
            <p:spPr bwMode="auto">
              <a:xfrm>
                <a:off x="2021" y="1228"/>
                <a:ext cx="52" cy="52"/>
              </a:xfrm>
              <a:custGeom>
                <a:avLst/>
                <a:gdLst>
                  <a:gd name="T0" fmla="*/ 0 w 52"/>
                  <a:gd name="T1" fmla="*/ 52 h 52"/>
                  <a:gd name="T2" fmla="*/ 9 w 52"/>
                  <a:gd name="T3" fmla="*/ 0 h 52"/>
                  <a:gd name="T4" fmla="*/ 52 w 52"/>
                  <a:gd name="T5" fmla="*/ 35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35"/>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88" name="Freeform 440"/>
              <p:cNvSpPr>
                <a:spLocks/>
              </p:cNvSpPr>
              <p:nvPr/>
            </p:nvSpPr>
            <p:spPr bwMode="auto">
              <a:xfrm>
                <a:off x="2021" y="1228"/>
                <a:ext cx="52" cy="52"/>
              </a:xfrm>
              <a:custGeom>
                <a:avLst/>
                <a:gdLst>
                  <a:gd name="T0" fmla="*/ 0 w 52"/>
                  <a:gd name="T1" fmla="*/ 52 h 52"/>
                  <a:gd name="T2" fmla="*/ 9 w 52"/>
                  <a:gd name="T3" fmla="*/ 0 h 52"/>
                  <a:gd name="T4" fmla="*/ 52 w 52"/>
                  <a:gd name="T5" fmla="*/ 35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9" y="0"/>
                    </a:lnTo>
                    <a:lnTo>
                      <a:pt x="52" y="35"/>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89" name="Line 441"/>
              <p:cNvSpPr>
                <a:spLocks noChangeShapeType="1"/>
              </p:cNvSpPr>
              <p:nvPr/>
            </p:nvSpPr>
            <p:spPr bwMode="auto">
              <a:xfrm flipV="1">
                <a:off x="955" y="1338"/>
                <a:ext cx="967" cy="29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90" name="Freeform 442"/>
              <p:cNvSpPr>
                <a:spLocks/>
              </p:cNvSpPr>
              <p:nvPr/>
            </p:nvSpPr>
            <p:spPr bwMode="auto">
              <a:xfrm>
                <a:off x="1900" y="1314"/>
                <a:ext cx="52" cy="44"/>
              </a:xfrm>
              <a:custGeom>
                <a:avLst/>
                <a:gdLst>
                  <a:gd name="T0" fmla="*/ 52 w 52"/>
                  <a:gd name="T1" fmla="*/ 9 h 44"/>
                  <a:gd name="T2" fmla="*/ 18 w 52"/>
                  <a:gd name="T3" fmla="*/ 44 h 44"/>
                  <a:gd name="T4" fmla="*/ 0 w 52"/>
                  <a:gd name="T5" fmla="*/ 0 h 44"/>
                  <a:gd name="T6" fmla="*/ 52 w 52"/>
                  <a:gd name="T7" fmla="*/ 9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9"/>
                    </a:moveTo>
                    <a:lnTo>
                      <a:pt x="18" y="44"/>
                    </a:lnTo>
                    <a:lnTo>
                      <a:pt x="0" y="0"/>
                    </a:lnTo>
                    <a:lnTo>
                      <a:pt x="52" y="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91" name="Freeform 443"/>
              <p:cNvSpPr>
                <a:spLocks/>
              </p:cNvSpPr>
              <p:nvPr/>
            </p:nvSpPr>
            <p:spPr bwMode="auto">
              <a:xfrm>
                <a:off x="1900" y="1314"/>
                <a:ext cx="52" cy="44"/>
              </a:xfrm>
              <a:custGeom>
                <a:avLst/>
                <a:gdLst>
                  <a:gd name="T0" fmla="*/ 52 w 52"/>
                  <a:gd name="T1" fmla="*/ 9 h 44"/>
                  <a:gd name="T2" fmla="*/ 18 w 52"/>
                  <a:gd name="T3" fmla="*/ 44 h 44"/>
                  <a:gd name="T4" fmla="*/ 0 w 52"/>
                  <a:gd name="T5" fmla="*/ 0 h 44"/>
                  <a:gd name="T6" fmla="*/ 52 w 52"/>
                  <a:gd name="T7" fmla="*/ 9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9"/>
                    </a:moveTo>
                    <a:lnTo>
                      <a:pt x="18" y="44"/>
                    </a:lnTo>
                    <a:lnTo>
                      <a:pt x="0" y="0"/>
                    </a:lnTo>
                    <a:lnTo>
                      <a:pt x="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92" name="Line 444"/>
              <p:cNvSpPr>
                <a:spLocks noChangeShapeType="1"/>
              </p:cNvSpPr>
              <p:nvPr/>
            </p:nvSpPr>
            <p:spPr bwMode="auto">
              <a:xfrm>
                <a:off x="2000" y="1314"/>
                <a:ext cx="49" cy="8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93" name="Line 445"/>
              <p:cNvSpPr>
                <a:spLocks noChangeShapeType="1"/>
              </p:cNvSpPr>
              <p:nvPr/>
            </p:nvSpPr>
            <p:spPr bwMode="auto">
              <a:xfrm>
                <a:off x="2049" y="1396"/>
                <a:ext cx="52" cy="8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94" name="Line 446"/>
              <p:cNvSpPr>
                <a:spLocks noChangeShapeType="1"/>
              </p:cNvSpPr>
              <p:nvPr/>
            </p:nvSpPr>
            <p:spPr bwMode="auto">
              <a:xfrm>
                <a:off x="2101" y="1478"/>
                <a:ext cx="50" cy="83"/>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95" name="Freeform 447"/>
              <p:cNvSpPr>
                <a:spLocks/>
              </p:cNvSpPr>
              <p:nvPr/>
            </p:nvSpPr>
            <p:spPr bwMode="auto">
              <a:xfrm>
                <a:off x="2125" y="1539"/>
                <a:ext cx="43" cy="52"/>
              </a:xfrm>
              <a:custGeom>
                <a:avLst/>
                <a:gdLst>
                  <a:gd name="T0" fmla="*/ 43 w 43"/>
                  <a:gd name="T1" fmla="*/ 52 h 52"/>
                  <a:gd name="T2" fmla="*/ 0 w 43"/>
                  <a:gd name="T3" fmla="*/ 26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26"/>
                    </a:lnTo>
                    <a:lnTo>
                      <a:pt x="43" y="0"/>
                    </a:lnTo>
                    <a:lnTo>
                      <a:pt x="43"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96" name="Freeform 448"/>
              <p:cNvSpPr>
                <a:spLocks/>
              </p:cNvSpPr>
              <p:nvPr/>
            </p:nvSpPr>
            <p:spPr bwMode="auto">
              <a:xfrm>
                <a:off x="2125" y="1539"/>
                <a:ext cx="43" cy="52"/>
              </a:xfrm>
              <a:custGeom>
                <a:avLst/>
                <a:gdLst>
                  <a:gd name="T0" fmla="*/ 43 w 43"/>
                  <a:gd name="T1" fmla="*/ 52 h 52"/>
                  <a:gd name="T2" fmla="*/ 0 w 43"/>
                  <a:gd name="T3" fmla="*/ 26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26"/>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97" name="Freeform 449"/>
              <p:cNvSpPr>
                <a:spLocks/>
              </p:cNvSpPr>
              <p:nvPr/>
            </p:nvSpPr>
            <p:spPr bwMode="auto">
              <a:xfrm>
                <a:off x="1933" y="1340"/>
                <a:ext cx="127" cy="130"/>
              </a:xfrm>
              <a:custGeom>
                <a:avLst/>
                <a:gdLst>
                  <a:gd name="T0" fmla="*/ 127 w 127"/>
                  <a:gd name="T1" fmla="*/ 65 h 130"/>
                  <a:gd name="T2" fmla="*/ 127 w 127"/>
                  <a:gd name="T3" fmla="*/ 65 h 130"/>
                  <a:gd name="T4" fmla="*/ 125 w 127"/>
                  <a:gd name="T5" fmla="*/ 52 h 130"/>
                  <a:gd name="T6" fmla="*/ 123 w 127"/>
                  <a:gd name="T7" fmla="*/ 39 h 130"/>
                  <a:gd name="T8" fmla="*/ 116 w 127"/>
                  <a:gd name="T9" fmla="*/ 28 h 130"/>
                  <a:gd name="T10" fmla="*/ 108 w 127"/>
                  <a:gd name="T11" fmla="*/ 20 h 130"/>
                  <a:gd name="T12" fmla="*/ 99 w 127"/>
                  <a:gd name="T13" fmla="*/ 11 h 130"/>
                  <a:gd name="T14" fmla="*/ 88 w 127"/>
                  <a:gd name="T15" fmla="*/ 5 h 130"/>
                  <a:gd name="T16" fmla="*/ 75 w 127"/>
                  <a:gd name="T17" fmla="*/ 2 h 130"/>
                  <a:gd name="T18" fmla="*/ 62 w 127"/>
                  <a:gd name="T19" fmla="*/ 0 h 130"/>
                  <a:gd name="T20" fmla="*/ 62 w 127"/>
                  <a:gd name="T21" fmla="*/ 0 h 130"/>
                  <a:gd name="T22" fmla="*/ 52 w 127"/>
                  <a:gd name="T23" fmla="*/ 2 h 130"/>
                  <a:gd name="T24" fmla="*/ 39 w 127"/>
                  <a:gd name="T25" fmla="*/ 5 h 130"/>
                  <a:gd name="T26" fmla="*/ 28 w 127"/>
                  <a:gd name="T27" fmla="*/ 11 h 130"/>
                  <a:gd name="T28" fmla="*/ 19 w 127"/>
                  <a:gd name="T29" fmla="*/ 20 h 130"/>
                  <a:gd name="T30" fmla="*/ 11 w 127"/>
                  <a:gd name="T31" fmla="*/ 28 h 130"/>
                  <a:gd name="T32" fmla="*/ 4 w 127"/>
                  <a:gd name="T33" fmla="*/ 39 h 130"/>
                  <a:gd name="T34" fmla="*/ 0 w 127"/>
                  <a:gd name="T35" fmla="*/ 52 h 130"/>
                  <a:gd name="T36" fmla="*/ 0 w 127"/>
                  <a:gd name="T37" fmla="*/ 65 h 130"/>
                  <a:gd name="T38" fmla="*/ 0 w 127"/>
                  <a:gd name="T39" fmla="*/ 65 h 130"/>
                  <a:gd name="T40" fmla="*/ 0 w 127"/>
                  <a:gd name="T41" fmla="*/ 78 h 130"/>
                  <a:gd name="T42" fmla="*/ 4 w 127"/>
                  <a:gd name="T43" fmla="*/ 89 h 130"/>
                  <a:gd name="T44" fmla="*/ 11 w 127"/>
                  <a:gd name="T45" fmla="*/ 100 h 130"/>
                  <a:gd name="T46" fmla="*/ 19 w 127"/>
                  <a:gd name="T47" fmla="*/ 110 h 130"/>
                  <a:gd name="T48" fmla="*/ 28 w 127"/>
                  <a:gd name="T49" fmla="*/ 117 h 130"/>
                  <a:gd name="T50" fmla="*/ 39 w 127"/>
                  <a:gd name="T51" fmla="*/ 123 h 130"/>
                  <a:gd name="T52" fmla="*/ 52 w 127"/>
                  <a:gd name="T53" fmla="*/ 128 h 130"/>
                  <a:gd name="T54" fmla="*/ 62 w 127"/>
                  <a:gd name="T55" fmla="*/ 130 h 130"/>
                  <a:gd name="T56" fmla="*/ 62 w 127"/>
                  <a:gd name="T57" fmla="*/ 130 h 130"/>
                  <a:gd name="T58" fmla="*/ 75 w 127"/>
                  <a:gd name="T59" fmla="*/ 128 h 130"/>
                  <a:gd name="T60" fmla="*/ 88 w 127"/>
                  <a:gd name="T61" fmla="*/ 123 h 130"/>
                  <a:gd name="T62" fmla="*/ 99 w 127"/>
                  <a:gd name="T63" fmla="*/ 117 h 130"/>
                  <a:gd name="T64" fmla="*/ 108 w 127"/>
                  <a:gd name="T65" fmla="*/ 110 h 130"/>
                  <a:gd name="T66" fmla="*/ 116 w 127"/>
                  <a:gd name="T67" fmla="*/ 100 h 130"/>
                  <a:gd name="T68" fmla="*/ 123 w 127"/>
                  <a:gd name="T69" fmla="*/ 89 h 130"/>
                  <a:gd name="T70" fmla="*/ 125 w 127"/>
                  <a:gd name="T71" fmla="*/ 78 h 130"/>
                  <a:gd name="T72" fmla="*/ 127 w 127"/>
                  <a:gd name="T73" fmla="*/ 65 h 130"/>
                  <a:gd name="T74" fmla="*/ 127 w 127"/>
                  <a:gd name="T75" fmla="*/ 65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30">
                    <a:moveTo>
                      <a:pt x="127" y="65"/>
                    </a:moveTo>
                    <a:lnTo>
                      <a:pt x="127" y="65"/>
                    </a:lnTo>
                    <a:lnTo>
                      <a:pt x="125" y="52"/>
                    </a:lnTo>
                    <a:lnTo>
                      <a:pt x="123" y="39"/>
                    </a:lnTo>
                    <a:lnTo>
                      <a:pt x="116" y="28"/>
                    </a:lnTo>
                    <a:lnTo>
                      <a:pt x="108" y="20"/>
                    </a:lnTo>
                    <a:lnTo>
                      <a:pt x="99" y="11"/>
                    </a:lnTo>
                    <a:lnTo>
                      <a:pt x="88" y="5"/>
                    </a:lnTo>
                    <a:lnTo>
                      <a:pt x="75" y="2"/>
                    </a:lnTo>
                    <a:lnTo>
                      <a:pt x="62" y="0"/>
                    </a:lnTo>
                    <a:lnTo>
                      <a:pt x="52" y="2"/>
                    </a:lnTo>
                    <a:lnTo>
                      <a:pt x="39" y="5"/>
                    </a:lnTo>
                    <a:lnTo>
                      <a:pt x="28" y="11"/>
                    </a:lnTo>
                    <a:lnTo>
                      <a:pt x="19" y="20"/>
                    </a:lnTo>
                    <a:lnTo>
                      <a:pt x="11" y="28"/>
                    </a:lnTo>
                    <a:lnTo>
                      <a:pt x="4" y="39"/>
                    </a:lnTo>
                    <a:lnTo>
                      <a:pt x="0" y="52"/>
                    </a:lnTo>
                    <a:lnTo>
                      <a:pt x="0" y="65"/>
                    </a:lnTo>
                    <a:lnTo>
                      <a:pt x="0" y="78"/>
                    </a:lnTo>
                    <a:lnTo>
                      <a:pt x="4" y="89"/>
                    </a:lnTo>
                    <a:lnTo>
                      <a:pt x="11" y="100"/>
                    </a:lnTo>
                    <a:lnTo>
                      <a:pt x="19" y="110"/>
                    </a:lnTo>
                    <a:lnTo>
                      <a:pt x="28" y="117"/>
                    </a:lnTo>
                    <a:lnTo>
                      <a:pt x="39" y="123"/>
                    </a:lnTo>
                    <a:lnTo>
                      <a:pt x="52" y="128"/>
                    </a:lnTo>
                    <a:lnTo>
                      <a:pt x="62" y="130"/>
                    </a:lnTo>
                    <a:lnTo>
                      <a:pt x="75" y="128"/>
                    </a:lnTo>
                    <a:lnTo>
                      <a:pt x="88" y="123"/>
                    </a:lnTo>
                    <a:lnTo>
                      <a:pt x="99" y="117"/>
                    </a:lnTo>
                    <a:lnTo>
                      <a:pt x="108" y="110"/>
                    </a:lnTo>
                    <a:lnTo>
                      <a:pt x="116" y="100"/>
                    </a:lnTo>
                    <a:lnTo>
                      <a:pt x="123" y="89"/>
                    </a:lnTo>
                    <a:lnTo>
                      <a:pt x="125" y="78"/>
                    </a:lnTo>
                    <a:lnTo>
                      <a:pt x="127" y="65"/>
                    </a:lnTo>
                    <a:close/>
                  </a:path>
                </a:pathLst>
              </a:custGeom>
              <a:noFill/>
              <a:ln w="20638">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398" name="Line 450"/>
              <p:cNvSpPr>
                <a:spLocks noChangeShapeType="1"/>
              </p:cNvSpPr>
              <p:nvPr/>
            </p:nvSpPr>
            <p:spPr bwMode="auto">
              <a:xfrm flipV="1">
                <a:off x="1965" y="1463"/>
                <a:ext cx="11" cy="6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399" name="Line 451"/>
              <p:cNvSpPr>
                <a:spLocks noChangeShapeType="1"/>
              </p:cNvSpPr>
              <p:nvPr/>
            </p:nvSpPr>
            <p:spPr bwMode="auto">
              <a:xfrm flipV="1">
                <a:off x="1976" y="1394"/>
                <a:ext cx="11" cy="6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00" name="Freeform 452"/>
              <p:cNvSpPr>
                <a:spLocks/>
              </p:cNvSpPr>
              <p:nvPr/>
            </p:nvSpPr>
            <p:spPr bwMode="auto">
              <a:xfrm>
                <a:off x="1961" y="1349"/>
                <a:ext cx="43" cy="52"/>
              </a:xfrm>
              <a:custGeom>
                <a:avLst/>
                <a:gdLst>
                  <a:gd name="T0" fmla="*/ 26 w 43"/>
                  <a:gd name="T1" fmla="*/ 0 h 52"/>
                  <a:gd name="T2" fmla="*/ 43 w 43"/>
                  <a:gd name="T3" fmla="*/ 52 h 52"/>
                  <a:gd name="T4" fmla="*/ 0 w 43"/>
                  <a:gd name="T5" fmla="*/ 43 h 52"/>
                  <a:gd name="T6" fmla="*/ 26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0"/>
                    </a:moveTo>
                    <a:lnTo>
                      <a:pt x="43" y="52"/>
                    </a:lnTo>
                    <a:lnTo>
                      <a:pt x="0" y="4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01" name="Freeform 453"/>
              <p:cNvSpPr>
                <a:spLocks/>
              </p:cNvSpPr>
              <p:nvPr/>
            </p:nvSpPr>
            <p:spPr bwMode="auto">
              <a:xfrm>
                <a:off x="1961" y="1349"/>
                <a:ext cx="43" cy="52"/>
              </a:xfrm>
              <a:custGeom>
                <a:avLst/>
                <a:gdLst>
                  <a:gd name="T0" fmla="*/ 26 w 43"/>
                  <a:gd name="T1" fmla="*/ 0 h 52"/>
                  <a:gd name="T2" fmla="*/ 43 w 43"/>
                  <a:gd name="T3" fmla="*/ 52 h 52"/>
                  <a:gd name="T4" fmla="*/ 0 w 43"/>
                  <a:gd name="T5" fmla="*/ 43 h 52"/>
                  <a:gd name="T6" fmla="*/ 26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0"/>
                    </a:moveTo>
                    <a:lnTo>
                      <a:pt x="43" y="52"/>
                    </a:lnTo>
                    <a:lnTo>
                      <a:pt x="0" y="43"/>
                    </a:lnTo>
                    <a:lnTo>
                      <a:pt x="26"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02" name="Line 454"/>
              <p:cNvSpPr>
                <a:spLocks noChangeShapeType="1"/>
              </p:cNvSpPr>
              <p:nvPr/>
            </p:nvSpPr>
            <p:spPr bwMode="auto">
              <a:xfrm flipV="1">
                <a:off x="1736" y="2091"/>
                <a:ext cx="82" cy="34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03" name="Line 455"/>
              <p:cNvSpPr>
                <a:spLocks noChangeShapeType="1"/>
              </p:cNvSpPr>
              <p:nvPr/>
            </p:nvSpPr>
            <p:spPr bwMode="auto">
              <a:xfrm flipV="1">
                <a:off x="1818" y="1742"/>
                <a:ext cx="80" cy="34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04" name="Line 456"/>
              <p:cNvSpPr>
                <a:spLocks noChangeShapeType="1"/>
              </p:cNvSpPr>
              <p:nvPr/>
            </p:nvSpPr>
            <p:spPr bwMode="auto">
              <a:xfrm flipV="1">
                <a:off x="1898" y="1392"/>
                <a:ext cx="82" cy="35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05" name="Freeform 457"/>
              <p:cNvSpPr>
                <a:spLocks/>
              </p:cNvSpPr>
              <p:nvPr/>
            </p:nvSpPr>
            <p:spPr bwMode="auto">
              <a:xfrm>
                <a:off x="1952" y="1349"/>
                <a:ext cx="43" cy="52"/>
              </a:xfrm>
              <a:custGeom>
                <a:avLst/>
                <a:gdLst>
                  <a:gd name="T0" fmla="*/ 35 w 43"/>
                  <a:gd name="T1" fmla="*/ 0 h 52"/>
                  <a:gd name="T2" fmla="*/ 43 w 43"/>
                  <a:gd name="T3" fmla="*/ 52 h 52"/>
                  <a:gd name="T4" fmla="*/ 0 w 43"/>
                  <a:gd name="T5" fmla="*/ 43 h 52"/>
                  <a:gd name="T6" fmla="*/ 35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43"/>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06" name="Freeform 458"/>
              <p:cNvSpPr>
                <a:spLocks/>
              </p:cNvSpPr>
              <p:nvPr/>
            </p:nvSpPr>
            <p:spPr bwMode="auto">
              <a:xfrm>
                <a:off x="1952" y="1349"/>
                <a:ext cx="43" cy="52"/>
              </a:xfrm>
              <a:custGeom>
                <a:avLst/>
                <a:gdLst>
                  <a:gd name="T0" fmla="*/ 35 w 43"/>
                  <a:gd name="T1" fmla="*/ 0 h 52"/>
                  <a:gd name="T2" fmla="*/ 43 w 43"/>
                  <a:gd name="T3" fmla="*/ 52 h 52"/>
                  <a:gd name="T4" fmla="*/ 0 w 43"/>
                  <a:gd name="T5" fmla="*/ 43 h 52"/>
                  <a:gd name="T6" fmla="*/ 35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43"/>
                    </a:lnTo>
                    <a:lnTo>
                      <a:pt x="3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07" name="Line 459"/>
              <p:cNvSpPr>
                <a:spLocks noChangeShapeType="1"/>
              </p:cNvSpPr>
              <p:nvPr/>
            </p:nvSpPr>
            <p:spPr bwMode="auto">
              <a:xfrm flipH="1">
                <a:off x="1512" y="1532"/>
                <a:ext cx="453" cy="111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08" name="Freeform 460"/>
              <p:cNvSpPr>
                <a:spLocks/>
              </p:cNvSpPr>
              <p:nvPr/>
            </p:nvSpPr>
            <p:spPr bwMode="auto">
              <a:xfrm>
                <a:off x="1495" y="2627"/>
                <a:ext cx="43" cy="52"/>
              </a:xfrm>
              <a:custGeom>
                <a:avLst/>
                <a:gdLst>
                  <a:gd name="T0" fmla="*/ 0 w 43"/>
                  <a:gd name="T1" fmla="*/ 52 h 52"/>
                  <a:gd name="T2" fmla="*/ 0 w 43"/>
                  <a:gd name="T3" fmla="*/ 0 h 52"/>
                  <a:gd name="T4" fmla="*/ 43 w 43"/>
                  <a:gd name="T5" fmla="*/ 17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09" name="Freeform 461"/>
              <p:cNvSpPr>
                <a:spLocks/>
              </p:cNvSpPr>
              <p:nvPr/>
            </p:nvSpPr>
            <p:spPr bwMode="auto">
              <a:xfrm>
                <a:off x="1495" y="2627"/>
                <a:ext cx="43" cy="52"/>
              </a:xfrm>
              <a:custGeom>
                <a:avLst/>
                <a:gdLst>
                  <a:gd name="T0" fmla="*/ 0 w 43"/>
                  <a:gd name="T1" fmla="*/ 52 h 52"/>
                  <a:gd name="T2" fmla="*/ 0 w 43"/>
                  <a:gd name="T3" fmla="*/ 0 h 52"/>
                  <a:gd name="T4" fmla="*/ 43 w 43"/>
                  <a:gd name="T5" fmla="*/ 17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10" name="Line 462"/>
              <p:cNvSpPr>
                <a:spLocks noChangeShapeType="1"/>
              </p:cNvSpPr>
              <p:nvPr/>
            </p:nvSpPr>
            <p:spPr bwMode="auto">
              <a:xfrm>
                <a:off x="1965" y="1532"/>
                <a:ext cx="78" cy="3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11" name="Line 463"/>
              <p:cNvSpPr>
                <a:spLocks noChangeShapeType="1"/>
              </p:cNvSpPr>
              <p:nvPr/>
            </p:nvSpPr>
            <p:spPr bwMode="auto">
              <a:xfrm>
                <a:off x="2043" y="1565"/>
                <a:ext cx="78" cy="3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12" name="Freeform 464"/>
              <p:cNvSpPr>
                <a:spLocks/>
              </p:cNvSpPr>
              <p:nvPr/>
            </p:nvSpPr>
            <p:spPr bwMode="auto">
              <a:xfrm>
                <a:off x="2099" y="1565"/>
                <a:ext cx="52" cy="43"/>
              </a:xfrm>
              <a:custGeom>
                <a:avLst/>
                <a:gdLst>
                  <a:gd name="T0" fmla="*/ 52 w 52"/>
                  <a:gd name="T1" fmla="*/ 43 h 43"/>
                  <a:gd name="T2" fmla="*/ 0 w 52"/>
                  <a:gd name="T3" fmla="*/ 43 h 43"/>
                  <a:gd name="T4" fmla="*/ 17 w 52"/>
                  <a:gd name="T5" fmla="*/ 0 h 43"/>
                  <a:gd name="T6" fmla="*/ 52 w 52"/>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17" y="0"/>
                    </a:lnTo>
                    <a:lnTo>
                      <a:pt x="5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13" name="Freeform 465"/>
              <p:cNvSpPr>
                <a:spLocks/>
              </p:cNvSpPr>
              <p:nvPr/>
            </p:nvSpPr>
            <p:spPr bwMode="auto">
              <a:xfrm>
                <a:off x="2099" y="1565"/>
                <a:ext cx="52" cy="43"/>
              </a:xfrm>
              <a:custGeom>
                <a:avLst/>
                <a:gdLst>
                  <a:gd name="T0" fmla="*/ 52 w 52"/>
                  <a:gd name="T1" fmla="*/ 43 h 43"/>
                  <a:gd name="T2" fmla="*/ 0 w 52"/>
                  <a:gd name="T3" fmla="*/ 43 h 43"/>
                  <a:gd name="T4" fmla="*/ 17 w 52"/>
                  <a:gd name="T5" fmla="*/ 0 h 43"/>
                  <a:gd name="T6" fmla="*/ 52 w 52"/>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43"/>
                    </a:moveTo>
                    <a:lnTo>
                      <a:pt x="0" y="43"/>
                    </a:lnTo>
                    <a:lnTo>
                      <a:pt x="17" y="0"/>
                    </a:lnTo>
                    <a:lnTo>
                      <a:pt x="52" y="43"/>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14" name="Line 466"/>
              <p:cNvSpPr>
                <a:spLocks noChangeShapeType="1"/>
              </p:cNvSpPr>
              <p:nvPr/>
            </p:nvSpPr>
            <p:spPr bwMode="auto">
              <a:xfrm flipH="1" flipV="1">
                <a:off x="1669" y="1476"/>
                <a:ext cx="296" cy="5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15" name="Line 467"/>
              <p:cNvSpPr>
                <a:spLocks noChangeShapeType="1"/>
              </p:cNvSpPr>
              <p:nvPr/>
            </p:nvSpPr>
            <p:spPr bwMode="auto">
              <a:xfrm flipH="1" flipV="1">
                <a:off x="1372" y="1422"/>
                <a:ext cx="297" cy="5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16" name="Freeform 468"/>
              <p:cNvSpPr>
                <a:spLocks/>
              </p:cNvSpPr>
              <p:nvPr/>
            </p:nvSpPr>
            <p:spPr bwMode="auto">
              <a:xfrm>
                <a:off x="1331" y="1401"/>
                <a:ext cx="51" cy="43"/>
              </a:xfrm>
              <a:custGeom>
                <a:avLst/>
                <a:gdLst>
                  <a:gd name="T0" fmla="*/ 0 w 51"/>
                  <a:gd name="T1" fmla="*/ 8 h 43"/>
                  <a:gd name="T2" fmla="*/ 51 w 51"/>
                  <a:gd name="T3" fmla="*/ 0 h 43"/>
                  <a:gd name="T4" fmla="*/ 43 w 51"/>
                  <a:gd name="T5" fmla="*/ 43 h 43"/>
                  <a:gd name="T6" fmla="*/ 0 w 51"/>
                  <a:gd name="T7" fmla="*/ 8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8"/>
                    </a:moveTo>
                    <a:lnTo>
                      <a:pt x="51" y="0"/>
                    </a:lnTo>
                    <a:lnTo>
                      <a:pt x="43" y="4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17" name="Freeform 469"/>
              <p:cNvSpPr>
                <a:spLocks/>
              </p:cNvSpPr>
              <p:nvPr/>
            </p:nvSpPr>
            <p:spPr bwMode="auto">
              <a:xfrm>
                <a:off x="1331" y="1401"/>
                <a:ext cx="51" cy="43"/>
              </a:xfrm>
              <a:custGeom>
                <a:avLst/>
                <a:gdLst>
                  <a:gd name="T0" fmla="*/ 0 w 51"/>
                  <a:gd name="T1" fmla="*/ 8 h 43"/>
                  <a:gd name="T2" fmla="*/ 51 w 51"/>
                  <a:gd name="T3" fmla="*/ 0 h 43"/>
                  <a:gd name="T4" fmla="*/ 43 w 51"/>
                  <a:gd name="T5" fmla="*/ 43 h 43"/>
                  <a:gd name="T6" fmla="*/ 0 w 51"/>
                  <a:gd name="T7" fmla="*/ 8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3">
                    <a:moveTo>
                      <a:pt x="0" y="8"/>
                    </a:moveTo>
                    <a:lnTo>
                      <a:pt x="51" y="0"/>
                    </a:lnTo>
                    <a:lnTo>
                      <a:pt x="43" y="43"/>
                    </a:lnTo>
                    <a:lnTo>
                      <a:pt x="0" y="8"/>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18" name="Line 470"/>
              <p:cNvSpPr>
                <a:spLocks noChangeShapeType="1"/>
              </p:cNvSpPr>
              <p:nvPr/>
            </p:nvSpPr>
            <p:spPr bwMode="auto">
              <a:xfrm flipH="1" flipV="1">
                <a:off x="1214" y="1325"/>
                <a:ext cx="751" cy="20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19" name="Freeform 471"/>
              <p:cNvSpPr>
                <a:spLocks/>
              </p:cNvSpPr>
              <p:nvPr/>
            </p:nvSpPr>
            <p:spPr bwMode="auto">
              <a:xfrm>
                <a:off x="1175" y="1306"/>
                <a:ext cx="52" cy="43"/>
              </a:xfrm>
              <a:custGeom>
                <a:avLst/>
                <a:gdLst>
                  <a:gd name="T0" fmla="*/ 0 w 52"/>
                  <a:gd name="T1" fmla="*/ 8 h 43"/>
                  <a:gd name="T2" fmla="*/ 52 w 52"/>
                  <a:gd name="T3" fmla="*/ 0 h 43"/>
                  <a:gd name="T4" fmla="*/ 43 w 52"/>
                  <a:gd name="T5" fmla="*/ 43 h 43"/>
                  <a:gd name="T6" fmla="*/ 0 w 52"/>
                  <a:gd name="T7" fmla="*/ 8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8"/>
                    </a:moveTo>
                    <a:lnTo>
                      <a:pt x="52" y="0"/>
                    </a:lnTo>
                    <a:lnTo>
                      <a:pt x="43" y="4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20" name="Freeform 472"/>
              <p:cNvSpPr>
                <a:spLocks/>
              </p:cNvSpPr>
              <p:nvPr/>
            </p:nvSpPr>
            <p:spPr bwMode="auto">
              <a:xfrm>
                <a:off x="1175" y="1306"/>
                <a:ext cx="52" cy="43"/>
              </a:xfrm>
              <a:custGeom>
                <a:avLst/>
                <a:gdLst>
                  <a:gd name="T0" fmla="*/ 0 w 52"/>
                  <a:gd name="T1" fmla="*/ 8 h 43"/>
                  <a:gd name="T2" fmla="*/ 52 w 52"/>
                  <a:gd name="T3" fmla="*/ 0 h 43"/>
                  <a:gd name="T4" fmla="*/ 43 w 52"/>
                  <a:gd name="T5" fmla="*/ 43 h 43"/>
                  <a:gd name="T6" fmla="*/ 0 w 52"/>
                  <a:gd name="T7" fmla="*/ 8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8"/>
                    </a:moveTo>
                    <a:lnTo>
                      <a:pt x="52" y="0"/>
                    </a:lnTo>
                    <a:lnTo>
                      <a:pt x="43" y="43"/>
                    </a:lnTo>
                    <a:lnTo>
                      <a:pt x="0" y="8"/>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21" name="Line 473"/>
              <p:cNvSpPr>
                <a:spLocks noChangeShapeType="1"/>
              </p:cNvSpPr>
              <p:nvPr/>
            </p:nvSpPr>
            <p:spPr bwMode="auto">
              <a:xfrm flipH="1">
                <a:off x="1756" y="1532"/>
                <a:ext cx="209" cy="82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22" name="Freeform 474"/>
              <p:cNvSpPr>
                <a:spLocks/>
              </p:cNvSpPr>
              <p:nvPr/>
            </p:nvSpPr>
            <p:spPr bwMode="auto">
              <a:xfrm>
                <a:off x="1736" y="2342"/>
                <a:ext cx="44" cy="52"/>
              </a:xfrm>
              <a:custGeom>
                <a:avLst/>
                <a:gdLst>
                  <a:gd name="T0" fmla="*/ 9 w 44"/>
                  <a:gd name="T1" fmla="*/ 52 h 52"/>
                  <a:gd name="T2" fmla="*/ 0 w 44"/>
                  <a:gd name="T3" fmla="*/ 0 h 52"/>
                  <a:gd name="T4" fmla="*/ 44 w 44"/>
                  <a:gd name="T5" fmla="*/ 9 h 52"/>
                  <a:gd name="T6" fmla="*/ 9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52"/>
                    </a:moveTo>
                    <a:lnTo>
                      <a:pt x="0" y="0"/>
                    </a:lnTo>
                    <a:lnTo>
                      <a:pt x="44" y="9"/>
                    </a:lnTo>
                    <a:lnTo>
                      <a:pt x="9"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23" name="Freeform 475"/>
              <p:cNvSpPr>
                <a:spLocks/>
              </p:cNvSpPr>
              <p:nvPr/>
            </p:nvSpPr>
            <p:spPr bwMode="auto">
              <a:xfrm>
                <a:off x="1736" y="2342"/>
                <a:ext cx="44" cy="52"/>
              </a:xfrm>
              <a:custGeom>
                <a:avLst/>
                <a:gdLst>
                  <a:gd name="T0" fmla="*/ 9 w 44"/>
                  <a:gd name="T1" fmla="*/ 52 h 52"/>
                  <a:gd name="T2" fmla="*/ 0 w 44"/>
                  <a:gd name="T3" fmla="*/ 0 h 52"/>
                  <a:gd name="T4" fmla="*/ 44 w 44"/>
                  <a:gd name="T5" fmla="*/ 9 h 52"/>
                  <a:gd name="T6" fmla="*/ 9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9" y="52"/>
                    </a:moveTo>
                    <a:lnTo>
                      <a:pt x="0" y="0"/>
                    </a:lnTo>
                    <a:lnTo>
                      <a:pt x="44" y="9"/>
                    </a:lnTo>
                    <a:lnTo>
                      <a:pt x="9"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24" name="Line 476"/>
              <p:cNvSpPr>
                <a:spLocks noChangeShapeType="1"/>
              </p:cNvSpPr>
              <p:nvPr/>
            </p:nvSpPr>
            <p:spPr bwMode="auto">
              <a:xfrm flipH="1">
                <a:off x="2008" y="891"/>
                <a:ext cx="374" cy="57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25" name="Freeform 477"/>
              <p:cNvSpPr>
                <a:spLocks/>
              </p:cNvSpPr>
              <p:nvPr/>
            </p:nvSpPr>
            <p:spPr bwMode="auto">
              <a:xfrm>
                <a:off x="1987" y="1444"/>
                <a:ext cx="43" cy="52"/>
              </a:xfrm>
              <a:custGeom>
                <a:avLst/>
                <a:gdLst>
                  <a:gd name="T0" fmla="*/ 0 w 43"/>
                  <a:gd name="T1" fmla="*/ 52 h 52"/>
                  <a:gd name="T2" fmla="*/ 0 w 43"/>
                  <a:gd name="T3" fmla="*/ 0 h 52"/>
                  <a:gd name="T4" fmla="*/ 43 w 43"/>
                  <a:gd name="T5" fmla="*/ 26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26" name="Freeform 478"/>
              <p:cNvSpPr>
                <a:spLocks/>
              </p:cNvSpPr>
              <p:nvPr/>
            </p:nvSpPr>
            <p:spPr bwMode="auto">
              <a:xfrm>
                <a:off x="1987" y="1444"/>
                <a:ext cx="43" cy="52"/>
              </a:xfrm>
              <a:custGeom>
                <a:avLst/>
                <a:gdLst>
                  <a:gd name="T0" fmla="*/ 0 w 43"/>
                  <a:gd name="T1" fmla="*/ 52 h 52"/>
                  <a:gd name="T2" fmla="*/ 0 w 43"/>
                  <a:gd name="T3" fmla="*/ 0 h 52"/>
                  <a:gd name="T4" fmla="*/ 43 w 43"/>
                  <a:gd name="T5" fmla="*/ 26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27" name="Line 479"/>
              <p:cNvSpPr>
                <a:spLocks noChangeShapeType="1"/>
              </p:cNvSpPr>
              <p:nvPr/>
            </p:nvSpPr>
            <p:spPr bwMode="auto">
              <a:xfrm flipH="1">
                <a:off x="1823" y="1532"/>
                <a:ext cx="142" cy="64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28" name="Line 480"/>
              <p:cNvSpPr>
                <a:spLocks noChangeShapeType="1"/>
              </p:cNvSpPr>
              <p:nvPr/>
            </p:nvSpPr>
            <p:spPr bwMode="auto">
              <a:xfrm flipH="1">
                <a:off x="1678" y="2174"/>
                <a:ext cx="145" cy="64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29" name="Freeform 481"/>
              <p:cNvSpPr>
                <a:spLocks/>
              </p:cNvSpPr>
              <p:nvPr/>
            </p:nvSpPr>
            <p:spPr bwMode="auto">
              <a:xfrm>
                <a:off x="1659" y="2799"/>
                <a:ext cx="43" cy="52"/>
              </a:xfrm>
              <a:custGeom>
                <a:avLst/>
                <a:gdLst>
                  <a:gd name="T0" fmla="*/ 8 w 43"/>
                  <a:gd name="T1" fmla="*/ 52 h 52"/>
                  <a:gd name="T2" fmla="*/ 0 w 43"/>
                  <a:gd name="T3" fmla="*/ 0 h 52"/>
                  <a:gd name="T4" fmla="*/ 43 w 43"/>
                  <a:gd name="T5" fmla="*/ 9 h 52"/>
                  <a:gd name="T6" fmla="*/ 8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8" y="52"/>
                    </a:moveTo>
                    <a:lnTo>
                      <a:pt x="0" y="0"/>
                    </a:lnTo>
                    <a:lnTo>
                      <a:pt x="43" y="9"/>
                    </a:lnTo>
                    <a:lnTo>
                      <a:pt x="8"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30" name="Freeform 482"/>
              <p:cNvSpPr>
                <a:spLocks/>
              </p:cNvSpPr>
              <p:nvPr/>
            </p:nvSpPr>
            <p:spPr bwMode="auto">
              <a:xfrm>
                <a:off x="1659" y="2799"/>
                <a:ext cx="43" cy="52"/>
              </a:xfrm>
              <a:custGeom>
                <a:avLst/>
                <a:gdLst>
                  <a:gd name="T0" fmla="*/ 8 w 43"/>
                  <a:gd name="T1" fmla="*/ 52 h 52"/>
                  <a:gd name="T2" fmla="*/ 0 w 43"/>
                  <a:gd name="T3" fmla="*/ 0 h 52"/>
                  <a:gd name="T4" fmla="*/ 43 w 43"/>
                  <a:gd name="T5" fmla="*/ 9 h 52"/>
                  <a:gd name="T6" fmla="*/ 8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8" y="52"/>
                    </a:moveTo>
                    <a:lnTo>
                      <a:pt x="0" y="0"/>
                    </a:lnTo>
                    <a:lnTo>
                      <a:pt x="43" y="9"/>
                    </a:lnTo>
                    <a:lnTo>
                      <a:pt x="8"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31" name="Line 483"/>
              <p:cNvSpPr>
                <a:spLocks noChangeShapeType="1"/>
              </p:cNvSpPr>
              <p:nvPr/>
            </p:nvSpPr>
            <p:spPr bwMode="auto">
              <a:xfrm flipH="1">
                <a:off x="2544" y="1353"/>
                <a:ext cx="565" cy="100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32" name="Line 484"/>
              <p:cNvSpPr>
                <a:spLocks noChangeShapeType="1"/>
              </p:cNvSpPr>
              <p:nvPr/>
            </p:nvSpPr>
            <p:spPr bwMode="auto">
              <a:xfrm flipH="1">
                <a:off x="1978" y="2355"/>
                <a:ext cx="566" cy="99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33" name="Freeform 485"/>
              <p:cNvSpPr>
                <a:spLocks/>
              </p:cNvSpPr>
              <p:nvPr/>
            </p:nvSpPr>
            <p:spPr bwMode="auto">
              <a:xfrm>
                <a:off x="1952" y="3326"/>
                <a:ext cx="43" cy="52"/>
              </a:xfrm>
              <a:custGeom>
                <a:avLst/>
                <a:gdLst>
                  <a:gd name="T0" fmla="*/ 0 w 43"/>
                  <a:gd name="T1" fmla="*/ 52 h 52"/>
                  <a:gd name="T2" fmla="*/ 0 w 43"/>
                  <a:gd name="T3" fmla="*/ 0 h 52"/>
                  <a:gd name="T4" fmla="*/ 43 w 43"/>
                  <a:gd name="T5" fmla="*/ 26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34" name="Freeform 486"/>
              <p:cNvSpPr>
                <a:spLocks/>
              </p:cNvSpPr>
              <p:nvPr/>
            </p:nvSpPr>
            <p:spPr bwMode="auto">
              <a:xfrm>
                <a:off x="1952" y="3326"/>
                <a:ext cx="43" cy="52"/>
              </a:xfrm>
              <a:custGeom>
                <a:avLst/>
                <a:gdLst>
                  <a:gd name="T0" fmla="*/ 0 w 43"/>
                  <a:gd name="T1" fmla="*/ 52 h 52"/>
                  <a:gd name="T2" fmla="*/ 0 w 43"/>
                  <a:gd name="T3" fmla="*/ 0 h 52"/>
                  <a:gd name="T4" fmla="*/ 43 w 43"/>
                  <a:gd name="T5" fmla="*/ 26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26"/>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35" name="Line 487"/>
              <p:cNvSpPr>
                <a:spLocks noChangeShapeType="1"/>
              </p:cNvSpPr>
              <p:nvPr/>
            </p:nvSpPr>
            <p:spPr bwMode="auto">
              <a:xfrm flipH="1">
                <a:off x="1542" y="1353"/>
                <a:ext cx="1567" cy="131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36" name="Freeform 488"/>
              <p:cNvSpPr>
                <a:spLocks/>
              </p:cNvSpPr>
              <p:nvPr/>
            </p:nvSpPr>
            <p:spPr bwMode="auto">
              <a:xfrm>
                <a:off x="1512" y="2635"/>
                <a:ext cx="52" cy="52"/>
              </a:xfrm>
              <a:custGeom>
                <a:avLst/>
                <a:gdLst>
                  <a:gd name="T0" fmla="*/ 0 w 52"/>
                  <a:gd name="T1" fmla="*/ 52 h 52"/>
                  <a:gd name="T2" fmla="*/ 17 w 52"/>
                  <a:gd name="T3" fmla="*/ 0 h 52"/>
                  <a:gd name="T4" fmla="*/ 52 w 52"/>
                  <a:gd name="T5" fmla="*/ 44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4"/>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37" name="Freeform 489"/>
              <p:cNvSpPr>
                <a:spLocks/>
              </p:cNvSpPr>
              <p:nvPr/>
            </p:nvSpPr>
            <p:spPr bwMode="auto">
              <a:xfrm>
                <a:off x="1512" y="2635"/>
                <a:ext cx="52" cy="52"/>
              </a:xfrm>
              <a:custGeom>
                <a:avLst/>
                <a:gdLst>
                  <a:gd name="T0" fmla="*/ 0 w 52"/>
                  <a:gd name="T1" fmla="*/ 52 h 52"/>
                  <a:gd name="T2" fmla="*/ 17 w 52"/>
                  <a:gd name="T3" fmla="*/ 0 h 52"/>
                  <a:gd name="T4" fmla="*/ 52 w 52"/>
                  <a:gd name="T5" fmla="*/ 44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7" y="0"/>
                    </a:lnTo>
                    <a:lnTo>
                      <a:pt x="52" y="44"/>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38" name="Line 490"/>
              <p:cNvSpPr>
                <a:spLocks noChangeShapeType="1"/>
              </p:cNvSpPr>
              <p:nvPr/>
            </p:nvSpPr>
            <p:spPr bwMode="auto">
              <a:xfrm flipH="1">
                <a:off x="2690" y="1353"/>
                <a:ext cx="419" cy="12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39" name="Line 491"/>
              <p:cNvSpPr>
                <a:spLocks noChangeShapeType="1"/>
              </p:cNvSpPr>
              <p:nvPr/>
            </p:nvSpPr>
            <p:spPr bwMode="auto">
              <a:xfrm flipH="1">
                <a:off x="2270" y="1478"/>
                <a:ext cx="420" cy="12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40" name="Freeform 492"/>
              <p:cNvSpPr>
                <a:spLocks/>
              </p:cNvSpPr>
              <p:nvPr/>
            </p:nvSpPr>
            <p:spPr bwMode="auto">
              <a:xfrm>
                <a:off x="2229" y="1573"/>
                <a:ext cx="51" cy="44"/>
              </a:xfrm>
              <a:custGeom>
                <a:avLst/>
                <a:gdLst>
                  <a:gd name="T0" fmla="*/ 0 w 51"/>
                  <a:gd name="T1" fmla="*/ 35 h 44"/>
                  <a:gd name="T2" fmla="*/ 34 w 51"/>
                  <a:gd name="T3" fmla="*/ 0 h 44"/>
                  <a:gd name="T4" fmla="*/ 51 w 51"/>
                  <a:gd name="T5" fmla="*/ 44 h 44"/>
                  <a:gd name="T6" fmla="*/ 0 w 51"/>
                  <a:gd name="T7" fmla="*/ 35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0" y="35"/>
                    </a:moveTo>
                    <a:lnTo>
                      <a:pt x="34" y="0"/>
                    </a:lnTo>
                    <a:lnTo>
                      <a:pt x="51" y="44"/>
                    </a:lnTo>
                    <a:lnTo>
                      <a:pt x="0" y="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41" name="Freeform 493"/>
              <p:cNvSpPr>
                <a:spLocks/>
              </p:cNvSpPr>
              <p:nvPr/>
            </p:nvSpPr>
            <p:spPr bwMode="auto">
              <a:xfrm>
                <a:off x="2229" y="1573"/>
                <a:ext cx="51" cy="44"/>
              </a:xfrm>
              <a:custGeom>
                <a:avLst/>
                <a:gdLst>
                  <a:gd name="T0" fmla="*/ 0 w 51"/>
                  <a:gd name="T1" fmla="*/ 35 h 44"/>
                  <a:gd name="T2" fmla="*/ 34 w 51"/>
                  <a:gd name="T3" fmla="*/ 0 h 44"/>
                  <a:gd name="T4" fmla="*/ 51 w 51"/>
                  <a:gd name="T5" fmla="*/ 44 h 44"/>
                  <a:gd name="T6" fmla="*/ 0 w 51"/>
                  <a:gd name="T7" fmla="*/ 35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0" y="35"/>
                    </a:moveTo>
                    <a:lnTo>
                      <a:pt x="34" y="0"/>
                    </a:lnTo>
                    <a:lnTo>
                      <a:pt x="51" y="44"/>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42" name="Line 494"/>
              <p:cNvSpPr>
                <a:spLocks noChangeShapeType="1"/>
              </p:cNvSpPr>
              <p:nvPr/>
            </p:nvSpPr>
            <p:spPr bwMode="auto">
              <a:xfrm flipH="1" flipV="1">
                <a:off x="2451" y="1099"/>
                <a:ext cx="658" cy="254"/>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43" name="Freeform 495"/>
              <p:cNvSpPr>
                <a:spLocks/>
              </p:cNvSpPr>
              <p:nvPr/>
            </p:nvSpPr>
            <p:spPr bwMode="auto">
              <a:xfrm>
                <a:off x="2410" y="1081"/>
                <a:ext cx="52" cy="43"/>
              </a:xfrm>
              <a:custGeom>
                <a:avLst/>
                <a:gdLst>
                  <a:gd name="T0" fmla="*/ 0 w 52"/>
                  <a:gd name="T1" fmla="*/ 0 h 43"/>
                  <a:gd name="T2" fmla="*/ 52 w 52"/>
                  <a:gd name="T3" fmla="*/ 0 h 43"/>
                  <a:gd name="T4" fmla="*/ 34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44" name="Freeform 496"/>
              <p:cNvSpPr>
                <a:spLocks/>
              </p:cNvSpPr>
              <p:nvPr/>
            </p:nvSpPr>
            <p:spPr bwMode="auto">
              <a:xfrm>
                <a:off x="2410" y="1081"/>
                <a:ext cx="52" cy="43"/>
              </a:xfrm>
              <a:custGeom>
                <a:avLst/>
                <a:gdLst>
                  <a:gd name="T0" fmla="*/ 0 w 52"/>
                  <a:gd name="T1" fmla="*/ 0 h 43"/>
                  <a:gd name="T2" fmla="*/ 52 w 52"/>
                  <a:gd name="T3" fmla="*/ 0 h 43"/>
                  <a:gd name="T4" fmla="*/ 34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45" name="Line 497"/>
              <p:cNvSpPr>
                <a:spLocks noChangeShapeType="1"/>
              </p:cNvSpPr>
              <p:nvPr/>
            </p:nvSpPr>
            <p:spPr bwMode="auto">
              <a:xfrm flipH="1">
                <a:off x="2546" y="1353"/>
                <a:ext cx="563" cy="37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46" name="Line 498"/>
              <p:cNvSpPr>
                <a:spLocks noChangeShapeType="1"/>
              </p:cNvSpPr>
              <p:nvPr/>
            </p:nvSpPr>
            <p:spPr bwMode="auto">
              <a:xfrm flipH="1">
                <a:off x="1980" y="1727"/>
                <a:ext cx="566" cy="37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47" name="Line 499"/>
              <p:cNvSpPr>
                <a:spLocks noChangeShapeType="1"/>
              </p:cNvSpPr>
              <p:nvPr/>
            </p:nvSpPr>
            <p:spPr bwMode="auto">
              <a:xfrm flipH="1">
                <a:off x="1415" y="2100"/>
                <a:ext cx="565" cy="371"/>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48" name="Freeform 500"/>
              <p:cNvSpPr>
                <a:spLocks/>
              </p:cNvSpPr>
              <p:nvPr/>
            </p:nvSpPr>
            <p:spPr bwMode="auto">
              <a:xfrm>
                <a:off x="1382" y="2445"/>
                <a:ext cx="52" cy="44"/>
              </a:xfrm>
              <a:custGeom>
                <a:avLst/>
                <a:gdLst>
                  <a:gd name="T0" fmla="*/ 0 w 52"/>
                  <a:gd name="T1" fmla="*/ 44 h 44"/>
                  <a:gd name="T2" fmla="*/ 26 w 52"/>
                  <a:gd name="T3" fmla="*/ 0 h 44"/>
                  <a:gd name="T4" fmla="*/ 52 w 52"/>
                  <a:gd name="T5" fmla="*/ 44 h 44"/>
                  <a:gd name="T6" fmla="*/ 0 w 52"/>
                  <a:gd name="T7" fmla="*/ 44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44"/>
                    </a:moveTo>
                    <a:lnTo>
                      <a:pt x="26" y="0"/>
                    </a:lnTo>
                    <a:lnTo>
                      <a:pt x="52" y="44"/>
                    </a:lnTo>
                    <a:lnTo>
                      <a:pt x="0" y="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49" name="Freeform 501"/>
              <p:cNvSpPr>
                <a:spLocks/>
              </p:cNvSpPr>
              <p:nvPr/>
            </p:nvSpPr>
            <p:spPr bwMode="auto">
              <a:xfrm>
                <a:off x="1382" y="2445"/>
                <a:ext cx="52" cy="44"/>
              </a:xfrm>
              <a:custGeom>
                <a:avLst/>
                <a:gdLst>
                  <a:gd name="T0" fmla="*/ 0 w 52"/>
                  <a:gd name="T1" fmla="*/ 44 h 44"/>
                  <a:gd name="T2" fmla="*/ 26 w 52"/>
                  <a:gd name="T3" fmla="*/ 0 h 44"/>
                  <a:gd name="T4" fmla="*/ 52 w 52"/>
                  <a:gd name="T5" fmla="*/ 44 h 44"/>
                  <a:gd name="T6" fmla="*/ 0 w 52"/>
                  <a:gd name="T7" fmla="*/ 44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44"/>
                    </a:moveTo>
                    <a:lnTo>
                      <a:pt x="26" y="0"/>
                    </a:lnTo>
                    <a:lnTo>
                      <a:pt x="52" y="44"/>
                    </a:lnTo>
                    <a:lnTo>
                      <a:pt x="0"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50" name="Line 502"/>
              <p:cNvSpPr>
                <a:spLocks noChangeShapeType="1"/>
              </p:cNvSpPr>
              <p:nvPr/>
            </p:nvSpPr>
            <p:spPr bwMode="auto">
              <a:xfrm>
                <a:off x="1136" y="1306"/>
                <a:ext cx="1893" cy="4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51" name="Freeform 503"/>
              <p:cNvSpPr>
                <a:spLocks/>
              </p:cNvSpPr>
              <p:nvPr/>
            </p:nvSpPr>
            <p:spPr bwMode="auto">
              <a:xfrm>
                <a:off x="3014" y="1323"/>
                <a:ext cx="52" cy="43"/>
              </a:xfrm>
              <a:custGeom>
                <a:avLst/>
                <a:gdLst>
                  <a:gd name="T0" fmla="*/ 52 w 52"/>
                  <a:gd name="T1" fmla="*/ 26 h 43"/>
                  <a:gd name="T2" fmla="*/ 0 w 52"/>
                  <a:gd name="T3" fmla="*/ 43 h 43"/>
                  <a:gd name="T4" fmla="*/ 9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52" name="Freeform 504"/>
              <p:cNvSpPr>
                <a:spLocks/>
              </p:cNvSpPr>
              <p:nvPr/>
            </p:nvSpPr>
            <p:spPr bwMode="auto">
              <a:xfrm>
                <a:off x="3014" y="1323"/>
                <a:ext cx="52" cy="43"/>
              </a:xfrm>
              <a:custGeom>
                <a:avLst/>
                <a:gdLst>
                  <a:gd name="T0" fmla="*/ 52 w 52"/>
                  <a:gd name="T1" fmla="*/ 26 h 43"/>
                  <a:gd name="T2" fmla="*/ 0 w 52"/>
                  <a:gd name="T3" fmla="*/ 43 h 43"/>
                  <a:gd name="T4" fmla="*/ 9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53" name="Line 505"/>
              <p:cNvSpPr>
                <a:spLocks noChangeShapeType="1"/>
              </p:cNvSpPr>
              <p:nvPr/>
            </p:nvSpPr>
            <p:spPr bwMode="auto">
              <a:xfrm flipV="1">
                <a:off x="955" y="1364"/>
                <a:ext cx="2076" cy="27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54" name="Freeform 506"/>
              <p:cNvSpPr>
                <a:spLocks/>
              </p:cNvSpPr>
              <p:nvPr/>
            </p:nvSpPr>
            <p:spPr bwMode="auto">
              <a:xfrm>
                <a:off x="3014" y="1340"/>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55" name="Freeform 507"/>
              <p:cNvSpPr>
                <a:spLocks/>
              </p:cNvSpPr>
              <p:nvPr/>
            </p:nvSpPr>
            <p:spPr bwMode="auto">
              <a:xfrm>
                <a:off x="3014" y="1340"/>
                <a:ext cx="52" cy="44"/>
              </a:xfrm>
              <a:custGeom>
                <a:avLst/>
                <a:gdLst>
                  <a:gd name="T0" fmla="*/ 52 w 52"/>
                  <a:gd name="T1" fmla="*/ 18 h 44"/>
                  <a:gd name="T2" fmla="*/ 9 w 52"/>
                  <a:gd name="T3" fmla="*/ 44 h 44"/>
                  <a:gd name="T4" fmla="*/ 0 w 52"/>
                  <a:gd name="T5" fmla="*/ 0 h 44"/>
                  <a:gd name="T6" fmla="*/ 52 w 52"/>
                  <a:gd name="T7" fmla="*/ 18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18"/>
                    </a:moveTo>
                    <a:lnTo>
                      <a:pt x="9" y="44"/>
                    </a:lnTo>
                    <a:lnTo>
                      <a:pt x="0" y="0"/>
                    </a:lnTo>
                    <a:lnTo>
                      <a:pt x="52" y="18"/>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56" name="Line 508"/>
              <p:cNvSpPr>
                <a:spLocks noChangeShapeType="1"/>
              </p:cNvSpPr>
              <p:nvPr/>
            </p:nvSpPr>
            <p:spPr bwMode="auto">
              <a:xfrm flipH="1">
                <a:off x="1529" y="1353"/>
                <a:ext cx="1580" cy="14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57" name="Freeform 509"/>
              <p:cNvSpPr>
                <a:spLocks/>
              </p:cNvSpPr>
              <p:nvPr/>
            </p:nvSpPr>
            <p:spPr bwMode="auto">
              <a:xfrm>
                <a:off x="1486" y="1478"/>
                <a:ext cx="52" cy="44"/>
              </a:xfrm>
              <a:custGeom>
                <a:avLst/>
                <a:gdLst>
                  <a:gd name="T0" fmla="*/ 0 w 52"/>
                  <a:gd name="T1" fmla="*/ 26 h 44"/>
                  <a:gd name="T2" fmla="*/ 43 w 52"/>
                  <a:gd name="T3" fmla="*/ 0 h 44"/>
                  <a:gd name="T4" fmla="*/ 52 w 52"/>
                  <a:gd name="T5" fmla="*/ 44 h 44"/>
                  <a:gd name="T6" fmla="*/ 0 w 52"/>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26"/>
                    </a:moveTo>
                    <a:lnTo>
                      <a:pt x="43" y="0"/>
                    </a:lnTo>
                    <a:lnTo>
                      <a:pt x="52" y="44"/>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58" name="Freeform 510"/>
              <p:cNvSpPr>
                <a:spLocks/>
              </p:cNvSpPr>
              <p:nvPr/>
            </p:nvSpPr>
            <p:spPr bwMode="auto">
              <a:xfrm>
                <a:off x="1486" y="1478"/>
                <a:ext cx="52" cy="44"/>
              </a:xfrm>
              <a:custGeom>
                <a:avLst/>
                <a:gdLst>
                  <a:gd name="T0" fmla="*/ 0 w 52"/>
                  <a:gd name="T1" fmla="*/ 26 h 44"/>
                  <a:gd name="T2" fmla="*/ 43 w 52"/>
                  <a:gd name="T3" fmla="*/ 0 h 44"/>
                  <a:gd name="T4" fmla="*/ 52 w 52"/>
                  <a:gd name="T5" fmla="*/ 44 h 44"/>
                  <a:gd name="T6" fmla="*/ 0 w 52"/>
                  <a:gd name="T7" fmla="*/ 26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0" y="26"/>
                    </a:moveTo>
                    <a:lnTo>
                      <a:pt x="43" y="0"/>
                    </a:lnTo>
                    <a:lnTo>
                      <a:pt x="52" y="44"/>
                    </a:lnTo>
                    <a:lnTo>
                      <a:pt x="0"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59" name="Line 511"/>
              <p:cNvSpPr>
                <a:spLocks noChangeShapeType="1"/>
              </p:cNvSpPr>
              <p:nvPr/>
            </p:nvSpPr>
            <p:spPr bwMode="auto">
              <a:xfrm flipH="1">
                <a:off x="1799" y="1353"/>
                <a:ext cx="1310" cy="10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60" name="Freeform 512"/>
              <p:cNvSpPr>
                <a:spLocks/>
              </p:cNvSpPr>
              <p:nvPr/>
            </p:nvSpPr>
            <p:spPr bwMode="auto">
              <a:xfrm>
                <a:off x="1762" y="2359"/>
                <a:ext cx="52" cy="52"/>
              </a:xfrm>
              <a:custGeom>
                <a:avLst/>
                <a:gdLst>
                  <a:gd name="T0" fmla="*/ 0 w 52"/>
                  <a:gd name="T1" fmla="*/ 52 h 52"/>
                  <a:gd name="T2" fmla="*/ 18 w 52"/>
                  <a:gd name="T3" fmla="*/ 0 h 52"/>
                  <a:gd name="T4" fmla="*/ 52 w 52"/>
                  <a:gd name="T5" fmla="*/ 43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8" y="0"/>
                    </a:lnTo>
                    <a:lnTo>
                      <a:pt x="52" y="43"/>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61" name="Freeform 513"/>
              <p:cNvSpPr>
                <a:spLocks/>
              </p:cNvSpPr>
              <p:nvPr/>
            </p:nvSpPr>
            <p:spPr bwMode="auto">
              <a:xfrm>
                <a:off x="1762" y="2359"/>
                <a:ext cx="52" cy="52"/>
              </a:xfrm>
              <a:custGeom>
                <a:avLst/>
                <a:gdLst>
                  <a:gd name="T0" fmla="*/ 0 w 52"/>
                  <a:gd name="T1" fmla="*/ 52 h 52"/>
                  <a:gd name="T2" fmla="*/ 18 w 52"/>
                  <a:gd name="T3" fmla="*/ 0 h 52"/>
                  <a:gd name="T4" fmla="*/ 52 w 52"/>
                  <a:gd name="T5" fmla="*/ 43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18" y="0"/>
                    </a:lnTo>
                    <a:lnTo>
                      <a:pt x="52" y="43"/>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62" name="Line 514"/>
              <p:cNvSpPr>
                <a:spLocks noChangeShapeType="1"/>
              </p:cNvSpPr>
              <p:nvPr/>
            </p:nvSpPr>
            <p:spPr bwMode="auto">
              <a:xfrm flipV="1">
                <a:off x="1741" y="2430"/>
                <a:ext cx="216" cy="72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63" name="Line 515"/>
              <p:cNvSpPr>
                <a:spLocks noChangeShapeType="1"/>
              </p:cNvSpPr>
              <p:nvPr/>
            </p:nvSpPr>
            <p:spPr bwMode="auto">
              <a:xfrm flipV="1">
                <a:off x="1957" y="1705"/>
                <a:ext cx="213" cy="725"/>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64" name="Freeform 516"/>
              <p:cNvSpPr>
                <a:spLocks/>
              </p:cNvSpPr>
              <p:nvPr/>
            </p:nvSpPr>
            <p:spPr bwMode="auto">
              <a:xfrm>
                <a:off x="2142" y="1668"/>
                <a:ext cx="43" cy="52"/>
              </a:xfrm>
              <a:custGeom>
                <a:avLst/>
                <a:gdLst>
                  <a:gd name="T0" fmla="*/ 35 w 43"/>
                  <a:gd name="T1" fmla="*/ 0 h 52"/>
                  <a:gd name="T2" fmla="*/ 43 w 43"/>
                  <a:gd name="T3" fmla="*/ 52 h 52"/>
                  <a:gd name="T4" fmla="*/ 0 w 43"/>
                  <a:gd name="T5" fmla="*/ 35 h 52"/>
                  <a:gd name="T6" fmla="*/ 35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35"/>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65" name="Freeform 517"/>
              <p:cNvSpPr>
                <a:spLocks/>
              </p:cNvSpPr>
              <p:nvPr/>
            </p:nvSpPr>
            <p:spPr bwMode="auto">
              <a:xfrm>
                <a:off x="2142" y="1668"/>
                <a:ext cx="43" cy="52"/>
              </a:xfrm>
              <a:custGeom>
                <a:avLst/>
                <a:gdLst>
                  <a:gd name="T0" fmla="*/ 35 w 43"/>
                  <a:gd name="T1" fmla="*/ 0 h 52"/>
                  <a:gd name="T2" fmla="*/ 43 w 43"/>
                  <a:gd name="T3" fmla="*/ 52 h 52"/>
                  <a:gd name="T4" fmla="*/ 0 w 43"/>
                  <a:gd name="T5" fmla="*/ 35 h 52"/>
                  <a:gd name="T6" fmla="*/ 35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5" y="0"/>
                    </a:moveTo>
                    <a:lnTo>
                      <a:pt x="43" y="52"/>
                    </a:lnTo>
                    <a:lnTo>
                      <a:pt x="0" y="35"/>
                    </a:lnTo>
                    <a:lnTo>
                      <a:pt x="3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66" name="Line 518"/>
              <p:cNvSpPr>
                <a:spLocks noChangeShapeType="1"/>
              </p:cNvSpPr>
              <p:nvPr/>
            </p:nvSpPr>
            <p:spPr bwMode="auto">
              <a:xfrm>
                <a:off x="1741" y="3158"/>
                <a:ext cx="1435" cy="30"/>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67" name="Freeform 519"/>
              <p:cNvSpPr>
                <a:spLocks/>
              </p:cNvSpPr>
              <p:nvPr/>
            </p:nvSpPr>
            <p:spPr bwMode="auto">
              <a:xfrm>
                <a:off x="3152" y="3162"/>
                <a:ext cx="52" cy="43"/>
              </a:xfrm>
              <a:custGeom>
                <a:avLst/>
                <a:gdLst>
                  <a:gd name="T0" fmla="*/ 52 w 52"/>
                  <a:gd name="T1" fmla="*/ 26 h 43"/>
                  <a:gd name="T2" fmla="*/ 0 w 52"/>
                  <a:gd name="T3" fmla="*/ 43 h 43"/>
                  <a:gd name="T4" fmla="*/ 0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0" y="0"/>
                    </a:lnTo>
                    <a:lnTo>
                      <a:pt x="5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68" name="Freeform 520"/>
              <p:cNvSpPr>
                <a:spLocks/>
              </p:cNvSpPr>
              <p:nvPr/>
            </p:nvSpPr>
            <p:spPr bwMode="auto">
              <a:xfrm>
                <a:off x="3152" y="3162"/>
                <a:ext cx="52" cy="43"/>
              </a:xfrm>
              <a:custGeom>
                <a:avLst/>
                <a:gdLst>
                  <a:gd name="T0" fmla="*/ 52 w 52"/>
                  <a:gd name="T1" fmla="*/ 26 h 43"/>
                  <a:gd name="T2" fmla="*/ 0 w 52"/>
                  <a:gd name="T3" fmla="*/ 43 h 43"/>
                  <a:gd name="T4" fmla="*/ 0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0" y="0"/>
                    </a:lnTo>
                    <a:lnTo>
                      <a:pt x="52"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69" name="Line 521"/>
              <p:cNvSpPr>
                <a:spLocks noChangeShapeType="1"/>
              </p:cNvSpPr>
              <p:nvPr/>
            </p:nvSpPr>
            <p:spPr bwMode="auto">
              <a:xfrm>
                <a:off x="1661" y="2894"/>
                <a:ext cx="242" cy="45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70" name="Freeform 522"/>
              <p:cNvSpPr>
                <a:spLocks/>
              </p:cNvSpPr>
              <p:nvPr/>
            </p:nvSpPr>
            <p:spPr bwMode="auto">
              <a:xfrm>
                <a:off x="1875" y="3326"/>
                <a:ext cx="43" cy="52"/>
              </a:xfrm>
              <a:custGeom>
                <a:avLst/>
                <a:gdLst>
                  <a:gd name="T0" fmla="*/ 43 w 43"/>
                  <a:gd name="T1" fmla="*/ 52 h 52"/>
                  <a:gd name="T2" fmla="*/ 0 w 43"/>
                  <a:gd name="T3" fmla="*/ 26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26"/>
                    </a:lnTo>
                    <a:lnTo>
                      <a:pt x="43" y="0"/>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71" name="Freeform 523"/>
              <p:cNvSpPr>
                <a:spLocks/>
              </p:cNvSpPr>
              <p:nvPr/>
            </p:nvSpPr>
            <p:spPr bwMode="auto">
              <a:xfrm>
                <a:off x="1875" y="3326"/>
                <a:ext cx="43" cy="52"/>
              </a:xfrm>
              <a:custGeom>
                <a:avLst/>
                <a:gdLst>
                  <a:gd name="T0" fmla="*/ 43 w 43"/>
                  <a:gd name="T1" fmla="*/ 52 h 52"/>
                  <a:gd name="T2" fmla="*/ 0 w 43"/>
                  <a:gd name="T3" fmla="*/ 26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26"/>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72" name="Line 524"/>
              <p:cNvSpPr>
                <a:spLocks noChangeShapeType="1"/>
              </p:cNvSpPr>
              <p:nvPr/>
            </p:nvSpPr>
            <p:spPr bwMode="auto">
              <a:xfrm flipH="1" flipV="1">
                <a:off x="1538" y="2778"/>
                <a:ext cx="123" cy="11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73" name="Freeform 525"/>
              <p:cNvSpPr>
                <a:spLocks/>
              </p:cNvSpPr>
              <p:nvPr/>
            </p:nvSpPr>
            <p:spPr bwMode="auto">
              <a:xfrm>
                <a:off x="1503" y="2748"/>
                <a:ext cx="52" cy="51"/>
              </a:xfrm>
              <a:custGeom>
                <a:avLst/>
                <a:gdLst>
                  <a:gd name="T0" fmla="*/ 0 w 52"/>
                  <a:gd name="T1" fmla="*/ 0 h 51"/>
                  <a:gd name="T2" fmla="*/ 52 w 52"/>
                  <a:gd name="T3" fmla="*/ 8 h 51"/>
                  <a:gd name="T4" fmla="*/ 18 w 52"/>
                  <a:gd name="T5" fmla="*/ 51 h 51"/>
                  <a:gd name="T6" fmla="*/ 0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0"/>
                    </a:moveTo>
                    <a:lnTo>
                      <a:pt x="52" y="8"/>
                    </a:lnTo>
                    <a:lnTo>
                      <a:pt x="18" y="51"/>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74" name="Freeform 526"/>
              <p:cNvSpPr>
                <a:spLocks/>
              </p:cNvSpPr>
              <p:nvPr/>
            </p:nvSpPr>
            <p:spPr bwMode="auto">
              <a:xfrm>
                <a:off x="1503" y="2748"/>
                <a:ext cx="52" cy="51"/>
              </a:xfrm>
              <a:custGeom>
                <a:avLst/>
                <a:gdLst>
                  <a:gd name="T0" fmla="*/ 0 w 52"/>
                  <a:gd name="T1" fmla="*/ 0 h 51"/>
                  <a:gd name="T2" fmla="*/ 52 w 52"/>
                  <a:gd name="T3" fmla="*/ 8 h 51"/>
                  <a:gd name="T4" fmla="*/ 18 w 52"/>
                  <a:gd name="T5" fmla="*/ 51 h 51"/>
                  <a:gd name="T6" fmla="*/ 0 w 52"/>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0" y="0"/>
                    </a:moveTo>
                    <a:lnTo>
                      <a:pt x="52" y="8"/>
                    </a:lnTo>
                    <a:lnTo>
                      <a:pt x="18" y="5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75" name="Freeform 527"/>
              <p:cNvSpPr>
                <a:spLocks/>
              </p:cNvSpPr>
              <p:nvPr/>
            </p:nvSpPr>
            <p:spPr bwMode="auto">
              <a:xfrm>
                <a:off x="1594" y="2918"/>
                <a:ext cx="127" cy="65"/>
              </a:xfrm>
              <a:custGeom>
                <a:avLst/>
                <a:gdLst>
                  <a:gd name="T0" fmla="*/ 127 w 127"/>
                  <a:gd name="T1" fmla="*/ 65 h 65"/>
                  <a:gd name="T2" fmla="*/ 127 w 127"/>
                  <a:gd name="T3" fmla="*/ 65 h 65"/>
                  <a:gd name="T4" fmla="*/ 127 w 127"/>
                  <a:gd name="T5" fmla="*/ 52 h 65"/>
                  <a:gd name="T6" fmla="*/ 123 w 127"/>
                  <a:gd name="T7" fmla="*/ 41 h 65"/>
                  <a:gd name="T8" fmla="*/ 116 w 127"/>
                  <a:gd name="T9" fmla="*/ 28 h 65"/>
                  <a:gd name="T10" fmla="*/ 110 w 127"/>
                  <a:gd name="T11" fmla="*/ 20 h 65"/>
                  <a:gd name="T12" fmla="*/ 99 w 127"/>
                  <a:gd name="T13" fmla="*/ 11 h 65"/>
                  <a:gd name="T14" fmla="*/ 88 w 127"/>
                  <a:gd name="T15" fmla="*/ 7 h 65"/>
                  <a:gd name="T16" fmla="*/ 78 w 127"/>
                  <a:gd name="T17" fmla="*/ 2 h 65"/>
                  <a:gd name="T18" fmla="*/ 65 w 127"/>
                  <a:gd name="T19" fmla="*/ 0 h 65"/>
                  <a:gd name="T20" fmla="*/ 65 w 127"/>
                  <a:gd name="T21" fmla="*/ 0 h 65"/>
                  <a:gd name="T22" fmla="*/ 52 w 127"/>
                  <a:gd name="T23" fmla="*/ 2 h 65"/>
                  <a:gd name="T24" fmla="*/ 39 w 127"/>
                  <a:gd name="T25" fmla="*/ 7 h 65"/>
                  <a:gd name="T26" fmla="*/ 28 w 127"/>
                  <a:gd name="T27" fmla="*/ 11 h 65"/>
                  <a:gd name="T28" fmla="*/ 19 w 127"/>
                  <a:gd name="T29" fmla="*/ 20 h 65"/>
                  <a:gd name="T30" fmla="*/ 11 w 127"/>
                  <a:gd name="T31" fmla="*/ 28 h 65"/>
                  <a:gd name="T32" fmla="*/ 4 w 127"/>
                  <a:gd name="T33" fmla="*/ 41 h 65"/>
                  <a:gd name="T34" fmla="*/ 2 w 127"/>
                  <a:gd name="T35" fmla="*/ 52 h 65"/>
                  <a:gd name="T36" fmla="*/ 0 w 127"/>
                  <a:gd name="T37" fmla="*/ 65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7" h="65">
                    <a:moveTo>
                      <a:pt x="127" y="65"/>
                    </a:moveTo>
                    <a:lnTo>
                      <a:pt x="127" y="65"/>
                    </a:lnTo>
                    <a:lnTo>
                      <a:pt x="127" y="52"/>
                    </a:lnTo>
                    <a:lnTo>
                      <a:pt x="123" y="41"/>
                    </a:lnTo>
                    <a:lnTo>
                      <a:pt x="116" y="28"/>
                    </a:lnTo>
                    <a:lnTo>
                      <a:pt x="110" y="20"/>
                    </a:lnTo>
                    <a:lnTo>
                      <a:pt x="99" y="11"/>
                    </a:lnTo>
                    <a:lnTo>
                      <a:pt x="88" y="7"/>
                    </a:lnTo>
                    <a:lnTo>
                      <a:pt x="78" y="2"/>
                    </a:lnTo>
                    <a:lnTo>
                      <a:pt x="65" y="0"/>
                    </a:lnTo>
                    <a:lnTo>
                      <a:pt x="52" y="2"/>
                    </a:lnTo>
                    <a:lnTo>
                      <a:pt x="39" y="7"/>
                    </a:lnTo>
                    <a:lnTo>
                      <a:pt x="28" y="11"/>
                    </a:lnTo>
                    <a:lnTo>
                      <a:pt x="19" y="20"/>
                    </a:lnTo>
                    <a:lnTo>
                      <a:pt x="11" y="28"/>
                    </a:lnTo>
                    <a:lnTo>
                      <a:pt x="4" y="41"/>
                    </a:lnTo>
                    <a:lnTo>
                      <a:pt x="2" y="52"/>
                    </a:lnTo>
                    <a:lnTo>
                      <a:pt x="0" y="65"/>
                    </a:lnTo>
                  </a:path>
                </a:pathLst>
              </a:custGeom>
              <a:noFill/>
              <a:ln w="20638">
                <a:solidFill>
                  <a:srgbClr val="6097B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476" name="Freeform 528"/>
              <p:cNvSpPr>
                <a:spLocks/>
              </p:cNvSpPr>
              <p:nvPr/>
            </p:nvSpPr>
            <p:spPr bwMode="auto">
              <a:xfrm>
                <a:off x="1594" y="2983"/>
                <a:ext cx="127" cy="65"/>
              </a:xfrm>
              <a:custGeom>
                <a:avLst/>
                <a:gdLst>
                  <a:gd name="T0" fmla="*/ 0 w 127"/>
                  <a:gd name="T1" fmla="*/ 0 h 65"/>
                  <a:gd name="T2" fmla="*/ 0 w 127"/>
                  <a:gd name="T3" fmla="*/ 0 h 65"/>
                  <a:gd name="T4" fmla="*/ 2 w 127"/>
                  <a:gd name="T5" fmla="*/ 13 h 65"/>
                  <a:gd name="T6" fmla="*/ 4 w 127"/>
                  <a:gd name="T7" fmla="*/ 26 h 65"/>
                  <a:gd name="T8" fmla="*/ 11 w 127"/>
                  <a:gd name="T9" fmla="*/ 37 h 65"/>
                  <a:gd name="T10" fmla="*/ 19 w 127"/>
                  <a:gd name="T11" fmla="*/ 45 h 65"/>
                  <a:gd name="T12" fmla="*/ 28 w 127"/>
                  <a:gd name="T13" fmla="*/ 54 h 65"/>
                  <a:gd name="T14" fmla="*/ 39 w 127"/>
                  <a:gd name="T15" fmla="*/ 58 h 65"/>
                  <a:gd name="T16" fmla="*/ 52 w 127"/>
                  <a:gd name="T17" fmla="*/ 63 h 65"/>
                  <a:gd name="T18" fmla="*/ 65 w 127"/>
                  <a:gd name="T19" fmla="*/ 65 h 65"/>
                  <a:gd name="T20" fmla="*/ 65 w 127"/>
                  <a:gd name="T21" fmla="*/ 65 h 65"/>
                  <a:gd name="T22" fmla="*/ 78 w 127"/>
                  <a:gd name="T23" fmla="*/ 63 h 65"/>
                  <a:gd name="T24" fmla="*/ 88 w 127"/>
                  <a:gd name="T25" fmla="*/ 58 h 65"/>
                  <a:gd name="T26" fmla="*/ 99 w 127"/>
                  <a:gd name="T27" fmla="*/ 54 h 65"/>
                  <a:gd name="T28" fmla="*/ 110 w 127"/>
                  <a:gd name="T29" fmla="*/ 45 h 65"/>
                  <a:gd name="T30" fmla="*/ 116 w 127"/>
                  <a:gd name="T31" fmla="*/ 37 h 65"/>
                  <a:gd name="T32" fmla="*/ 123 w 127"/>
                  <a:gd name="T33" fmla="*/ 26 h 65"/>
                  <a:gd name="T34" fmla="*/ 127 w 127"/>
                  <a:gd name="T35" fmla="*/ 13 h 65"/>
                  <a:gd name="T36" fmla="*/ 127 w 127"/>
                  <a:gd name="T37" fmla="*/ 0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7" h="65">
                    <a:moveTo>
                      <a:pt x="0" y="0"/>
                    </a:moveTo>
                    <a:lnTo>
                      <a:pt x="0" y="0"/>
                    </a:lnTo>
                    <a:lnTo>
                      <a:pt x="2" y="13"/>
                    </a:lnTo>
                    <a:lnTo>
                      <a:pt x="4" y="26"/>
                    </a:lnTo>
                    <a:lnTo>
                      <a:pt x="11" y="37"/>
                    </a:lnTo>
                    <a:lnTo>
                      <a:pt x="19" y="45"/>
                    </a:lnTo>
                    <a:lnTo>
                      <a:pt x="28" y="54"/>
                    </a:lnTo>
                    <a:lnTo>
                      <a:pt x="39" y="58"/>
                    </a:lnTo>
                    <a:lnTo>
                      <a:pt x="52" y="63"/>
                    </a:lnTo>
                    <a:lnTo>
                      <a:pt x="65" y="65"/>
                    </a:lnTo>
                    <a:lnTo>
                      <a:pt x="78" y="63"/>
                    </a:lnTo>
                    <a:lnTo>
                      <a:pt x="88" y="58"/>
                    </a:lnTo>
                    <a:lnTo>
                      <a:pt x="99" y="54"/>
                    </a:lnTo>
                    <a:lnTo>
                      <a:pt x="110" y="45"/>
                    </a:lnTo>
                    <a:lnTo>
                      <a:pt x="116" y="37"/>
                    </a:lnTo>
                    <a:lnTo>
                      <a:pt x="123" y="26"/>
                    </a:lnTo>
                    <a:lnTo>
                      <a:pt x="127" y="13"/>
                    </a:lnTo>
                    <a:lnTo>
                      <a:pt x="127" y="0"/>
                    </a:lnTo>
                  </a:path>
                </a:pathLst>
              </a:custGeom>
              <a:noFill/>
              <a:ln w="20638">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477" name="Line 529"/>
              <p:cNvSpPr>
                <a:spLocks noChangeShapeType="1"/>
              </p:cNvSpPr>
              <p:nvPr/>
            </p:nvSpPr>
            <p:spPr bwMode="auto">
              <a:xfrm flipH="1">
                <a:off x="1715" y="911"/>
                <a:ext cx="414" cy="53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78" name="Line 530"/>
              <p:cNvSpPr>
                <a:spLocks noChangeShapeType="1"/>
              </p:cNvSpPr>
              <p:nvPr/>
            </p:nvSpPr>
            <p:spPr bwMode="auto">
              <a:xfrm flipH="1">
                <a:off x="1303" y="1448"/>
                <a:ext cx="412" cy="536"/>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79" name="Freeform 531"/>
              <p:cNvSpPr>
                <a:spLocks/>
              </p:cNvSpPr>
              <p:nvPr/>
            </p:nvSpPr>
            <p:spPr bwMode="auto">
              <a:xfrm>
                <a:off x="1279" y="1953"/>
                <a:ext cx="52" cy="52"/>
              </a:xfrm>
              <a:custGeom>
                <a:avLst/>
                <a:gdLst>
                  <a:gd name="T0" fmla="*/ 0 w 52"/>
                  <a:gd name="T1" fmla="*/ 52 h 52"/>
                  <a:gd name="T2" fmla="*/ 8 w 52"/>
                  <a:gd name="T3" fmla="*/ 0 h 52"/>
                  <a:gd name="T4" fmla="*/ 52 w 52"/>
                  <a:gd name="T5" fmla="*/ 35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8" y="0"/>
                    </a:lnTo>
                    <a:lnTo>
                      <a:pt x="52" y="35"/>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80" name="Freeform 532"/>
              <p:cNvSpPr>
                <a:spLocks/>
              </p:cNvSpPr>
              <p:nvPr/>
            </p:nvSpPr>
            <p:spPr bwMode="auto">
              <a:xfrm>
                <a:off x="1279" y="1953"/>
                <a:ext cx="52" cy="52"/>
              </a:xfrm>
              <a:custGeom>
                <a:avLst/>
                <a:gdLst>
                  <a:gd name="T0" fmla="*/ 0 w 52"/>
                  <a:gd name="T1" fmla="*/ 52 h 52"/>
                  <a:gd name="T2" fmla="*/ 8 w 52"/>
                  <a:gd name="T3" fmla="*/ 0 h 52"/>
                  <a:gd name="T4" fmla="*/ 52 w 52"/>
                  <a:gd name="T5" fmla="*/ 35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8" y="0"/>
                    </a:lnTo>
                    <a:lnTo>
                      <a:pt x="52" y="35"/>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81" name="Line 533"/>
              <p:cNvSpPr>
                <a:spLocks noChangeShapeType="1"/>
              </p:cNvSpPr>
              <p:nvPr/>
            </p:nvSpPr>
            <p:spPr bwMode="auto">
              <a:xfrm flipH="1" flipV="1">
                <a:off x="1303" y="2111"/>
                <a:ext cx="1083" cy="136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82" name="Freeform 534"/>
              <p:cNvSpPr>
                <a:spLocks/>
              </p:cNvSpPr>
              <p:nvPr/>
            </p:nvSpPr>
            <p:spPr bwMode="auto">
              <a:xfrm>
                <a:off x="1279" y="2074"/>
                <a:ext cx="52" cy="52"/>
              </a:xfrm>
              <a:custGeom>
                <a:avLst/>
                <a:gdLst>
                  <a:gd name="T0" fmla="*/ 0 w 52"/>
                  <a:gd name="T1" fmla="*/ 0 h 52"/>
                  <a:gd name="T2" fmla="*/ 52 w 52"/>
                  <a:gd name="T3" fmla="*/ 17 h 52"/>
                  <a:gd name="T4" fmla="*/ 8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7"/>
                    </a:lnTo>
                    <a:lnTo>
                      <a:pt x="8"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83" name="Freeform 535"/>
              <p:cNvSpPr>
                <a:spLocks/>
              </p:cNvSpPr>
              <p:nvPr/>
            </p:nvSpPr>
            <p:spPr bwMode="auto">
              <a:xfrm>
                <a:off x="1279" y="2074"/>
                <a:ext cx="52" cy="52"/>
              </a:xfrm>
              <a:custGeom>
                <a:avLst/>
                <a:gdLst>
                  <a:gd name="T0" fmla="*/ 0 w 52"/>
                  <a:gd name="T1" fmla="*/ 0 h 52"/>
                  <a:gd name="T2" fmla="*/ 52 w 52"/>
                  <a:gd name="T3" fmla="*/ 17 h 52"/>
                  <a:gd name="T4" fmla="*/ 8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7"/>
                    </a:lnTo>
                    <a:lnTo>
                      <a:pt x="8"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84" name="Line 536"/>
              <p:cNvSpPr>
                <a:spLocks noChangeShapeType="1"/>
              </p:cNvSpPr>
              <p:nvPr/>
            </p:nvSpPr>
            <p:spPr bwMode="auto">
              <a:xfrm flipH="1">
                <a:off x="1333" y="1621"/>
                <a:ext cx="2409" cy="41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85" name="Freeform 537"/>
              <p:cNvSpPr>
                <a:spLocks/>
              </p:cNvSpPr>
              <p:nvPr/>
            </p:nvSpPr>
            <p:spPr bwMode="auto">
              <a:xfrm>
                <a:off x="1287" y="2005"/>
                <a:ext cx="52" cy="43"/>
              </a:xfrm>
              <a:custGeom>
                <a:avLst/>
                <a:gdLst>
                  <a:gd name="T0" fmla="*/ 0 w 52"/>
                  <a:gd name="T1" fmla="*/ 35 h 43"/>
                  <a:gd name="T2" fmla="*/ 44 w 52"/>
                  <a:gd name="T3" fmla="*/ 0 h 43"/>
                  <a:gd name="T4" fmla="*/ 52 w 52"/>
                  <a:gd name="T5" fmla="*/ 43 h 43"/>
                  <a:gd name="T6" fmla="*/ 0 w 52"/>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5"/>
                    </a:moveTo>
                    <a:lnTo>
                      <a:pt x="44" y="0"/>
                    </a:lnTo>
                    <a:lnTo>
                      <a:pt x="52" y="43"/>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86" name="Freeform 538"/>
              <p:cNvSpPr>
                <a:spLocks/>
              </p:cNvSpPr>
              <p:nvPr/>
            </p:nvSpPr>
            <p:spPr bwMode="auto">
              <a:xfrm>
                <a:off x="1287" y="2005"/>
                <a:ext cx="52" cy="43"/>
              </a:xfrm>
              <a:custGeom>
                <a:avLst/>
                <a:gdLst>
                  <a:gd name="T0" fmla="*/ 0 w 52"/>
                  <a:gd name="T1" fmla="*/ 35 h 43"/>
                  <a:gd name="T2" fmla="*/ 44 w 52"/>
                  <a:gd name="T3" fmla="*/ 0 h 43"/>
                  <a:gd name="T4" fmla="*/ 52 w 52"/>
                  <a:gd name="T5" fmla="*/ 43 h 43"/>
                  <a:gd name="T6" fmla="*/ 0 w 52"/>
                  <a:gd name="T7" fmla="*/ 35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5"/>
                    </a:moveTo>
                    <a:lnTo>
                      <a:pt x="44" y="0"/>
                    </a:lnTo>
                    <a:lnTo>
                      <a:pt x="52" y="43"/>
                    </a:lnTo>
                    <a:lnTo>
                      <a:pt x="0" y="35"/>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87" name="Line 539"/>
              <p:cNvSpPr>
                <a:spLocks noChangeShapeType="1"/>
              </p:cNvSpPr>
              <p:nvPr/>
            </p:nvSpPr>
            <p:spPr bwMode="auto">
              <a:xfrm flipV="1">
                <a:off x="1065" y="2098"/>
                <a:ext cx="127" cy="10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88" name="Freeform 540"/>
              <p:cNvSpPr>
                <a:spLocks/>
              </p:cNvSpPr>
              <p:nvPr/>
            </p:nvSpPr>
            <p:spPr bwMode="auto">
              <a:xfrm>
                <a:off x="1167" y="2074"/>
                <a:ext cx="51" cy="52"/>
              </a:xfrm>
              <a:custGeom>
                <a:avLst/>
                <a:gdLst>
                  <a:gd name="T0" fmla="*/ 51 w 51"/>
                  <a:gd name="T1" fmla="*/ 0 h 52"/>
                  <a:gd name="T2" fmla="*/ 34 w 51"/>
                  <a:gd name="T3" fmla="*/ 52 h 52"/>
                  <a:gd name="T4" fmla="*/ 0 w 51"/>
                  <a:gd name="T5" fmla="*/ 9 h 52"/>
                  <a:gd name="T6" fmla="*/ 51 w 51"/>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2">
                    <a:moveTo>
                      <a:pt x="51" y="0"/>
                    </a:moveTo>
                    <a:lnTo>
                      <a:pt x="34" y="52"/>
                    </a:lnTo>
                    <a:lnTo>
                      <a:pt x="0" y="9"/>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89" name="Freeform 541"/>
              <p:cNvSpPr>
                <a:spLocks/>
              </p:cNvSpPr>
              <p:nvPr/>
            </p:nvSpPr>
            <p:spPr bwMode="auto">
              <a:xfrm>
                <a:off x="1167" y="2074"/>
                <a:ext cx="51" cy="52"/>
              </a:xfrm>
              <a:custGeom>
                <a:avLst/>
                <a:gdLst>
                  <a:gd name="T0" fmla="*/ 51 w 51"/>
                  <a:gd name="T1" fmla="*/ 0 h 52"/>
                  <a:gd name="T2" fmla="*/ 34 w 51"/>
                  <a:gd name="T3" fmla="*/ 52 h 52"/>
                  <a:gd name="T4" fmla="*/ 0 w 51"/>
                  <a:gd name="T5" fmla="*/ 9 h 52"/>
                  <a:gd name="T6" fmla="*/ 51 w 51"/>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2">
                    <a:moveTo>
                      <a:pt x="51" y="0"/>
                    </a:moveTo>
                    <a:lnTo>
                      <a:pt x="34" y="52"/>
                    </a:lnTo>
                    <a:lnTo>
                      <a:pt x="0" y="9"/>
                    </a:lnTo>
                    <a:lnTo>
                      <a:pt x="51"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90" name="Line 542"/>
              <p:cNvSpPr>
                <a:spLocks noChangeShapeType="1"/>
              </p:cNvSpPr>
              <p:nvPr/>
            </p:nvSpPr>
            <p:spPr bwMode="auto">
              <a:xfrm flipV="1">
                <a:off x="1900" y="2368"/>
                <a:ext cx="834" cy="24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91" name="Line 543"/>
              <p:cNvSpPr>
                <a:spLocks noChangeShapeType="1"/>
              </p:cNvSpPr>
              <p:nvPr/>
            </p:nvSpPr>
            <p:spPr bwMode="auto">
              <a:xfrm flipV="1">
                <a:off x="2734" y="2120"/>
                <a:ext cx="831" cy="24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92" name="Freeform 544"/>
              <p:cNvSpPr>
                <a:spLocks/>
              </p:cNvSpPr>
              <p:nvPr/>
            </p:nvSpPr>
            <p:spPr bwMode="auto">
              <a:xfrm>
                <a:off x="3541" y="2091"/>
                <a:ext cx="52" cy="44"/>
              </a:xfrm>
              <a:custGeom>
                <a:avLst/>
                <a:gdLst>
                  <a:gd name="T0" fmla="*/ 52 w 52"/>
                  <a:gd name="T1" fmla="*/ 9 h 44"/>
                  <a:gd name="T2" fmla="*/ 17 w 52"/>
                  <a:gd name="T3" fmla="*/ 44 h 44"/>
                  <a:gd name="T4" fmla="*/ 0 w 52"/>
                  <a:gd name="T5" fmla="*/ 0 h 44"/>
                  <a:gd name="T6" fmla="*/ 52 w 52"/>
                  <a:gd name="T7" fmla="*/ 9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9"/>
                    </a:moveTo>
                    <a:lnTo>
                      <a:pt x="17" y="44"/>
                    </a:lnTo>
                    <a:lnTo>
                      <a:pt x="0" y="0"/>
                    </a:lnTo>
                    <a:lnTo>
                      <a:pt x="5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93" name="Freeform 545"/>
              <p:cNvSpPr>
                <a:spLocks/>
              </p:cNvSpPr>
              <p:nvPr/>
            </p:nvSpPr>
            <p:spPr bwMode="auto">
              <a:xfrm>
                <a:off x="3541" y="2091"/>
                <a:ext cx="52" cy="44"/>
              </a:xfrm>
              <a:custGeom>
                <a:avLst/>
                <a:gdLst>
                  <a:gd name="T0" fmla="*/ 52 w 52"/>
                  <a:gd name="T1" fmla="*/ 9 h 44"/>
                  <a:gd name="T2" fmla="*/ 17 w 52"/>
                  <a:gd name="T3" fmla="*/ 44 h 44"/>
                  <a:gd name="T4" fmla="*/ 0 w 52"/>
                  <a:gd name="T5" fmla="*/ 0 h 44"/>
                  <a:gd name="T6" fmla="*/ 52 w 52"/>
                  <a:gd name="T7" fmla="*/ 9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4">
                    <a:moveTo>
                      <a:pt x="52" y="9"/>
                    </a:moveTo>
                    <a:lnTo>
                      <a:pt x="17" y="44"/>
                    </a:lnTo>
                    <a:lnTo>
                      <a:pt x="0" y="0"/>
                    </a:lnTo>
                    <a:lnTo>
                      <a:pt x="52" y="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94" name="Freeform 546"/>
              <p:cNvSpPr>
                <a:spLocks/>
              </p:cNvSpPr>
              <p:nvPr/>
            </p:nvSpPr>
            <p:spPr bwMode="auto">
              <a:xfrm>
                <a:off x="1834" y="2642"/>
                <a:ext cx="127" cy="127"/>
              </a:xfrm>
              <a:custGeom>
                <a:avLst/>
                <a:gdLst>
                  <a:gd name="T0" fmla="*/ 127 w 127"/>
                  <a:gd name="T1" fmla="*/ 62 h 127"/>
                  <a:gd name="T2" fmla="*/ 127 w 127"/>
                  <a:gd name="T3" fmla="*/ 62 h 127"/>
                  <a:gd name="T4" fmla="*/ 127 w 127"/>
                  <a:gd name="T5" fmla="*/ 50 h 127"/>
                  <a:gd name="T6" fmla="*/ 123 w 127"/>
                  <a:gd name="T7" fmla="*/ 39 h 127"/>
                  <a:gd name="T8" fmla="*/ 116 w 127"/>
                  <a:gd name="T9" fmla="*/ 28 h 127"/>
                  <a:gd name="T10" fmla="*/ 110 w 127"/>
                  <a:gd name="T11" fmla="*/ 17 h 127"/>
                  <a:gd name="T12" fmla="*/ 99 w 127"/>
                  <a:gd name="T13" fmla="*/ 11 h 127"/>
                  <a:gd name="T14" fmla="*/ 88 w 127"/>
                  <a:gd name="T15" fmla="*/ 4 h 127"/>
                  <a:gd name="T16" fmla="*/ 77 w 127"/>
                  <a:gd name="T17" fmla="*/ 0 h 127"/>
                  <a:gd name="T18" fmla="*/ 64 w 127"/>
                  <a:gd name="T19" fmla="*/ 0 h 127"/>
                  <a:gd name="T20" fmla="*/ 64 w 127"/>
                  <a:gd name="T21" fmla="*/ 0 h 127"/>
                  <a:gd name="T22" fmla="*/ 51 w 127"/>
                  <a:gd name="T23" fmla="*/ 0 h 127"/>
                  <a:gd name="T24" fmla="*/ 38 w 127"/>
                  <a:gd name="T25" fmla="*/ 4 h 127"/>
                  <a:gd name="T26" fmla="*/ 28 w 127"/>
                  <a:gd name="T27" fmla="*/ 11 h 127"/>
                  <a:gd name="T28" fmla="*/ 19 w 127"/>
                  <a:gd name="T29" fmla="*/ 17 h 127"/>
                  <a:gd name="T30" fmla="*/ 10 w 127"/>
                  <a:gd name="T31" fmla="*/ 28 h 127"/>
                  <a:gd name="T32" fmla="*/ 6 w 127"/>
                  <a:gd name="T33" fmla="*/ 39 h 127"/>
                  <a:gd name="T34" fmla="*/ 2 w 127"/>
                  <a:gd name="T35" fmla="*/ 50 h 127"/>
                  <a:gd name="T36" fmla="*/ 0 w 127"/>
                  <a:gd name="T37" fmla="*/ 62 h 127"/>
                  <a:gd name="T38" fmla="*/ 0 w 127"/>
                  <a:gd name="T39" fmla="*/ 62 h 127"/>
                  <a:gd name="T40" fmla="*/ 2 w 127"/>
                  <a:gd name="T41" fmla="*/ 75 h 127"/>
                  <a:gd name="T42" fmla="*/ 6 w 127"/>
                  <a:gd name="T43" fmla="*/ 88 h 127"/>
                  <a:gd name="T44" fmla="*/ 10 w 127"/>
                  <a:gd name="T45" fmla="*/ 99 h 127"/>
                  <a:gd name="T46" fmla="*/ 19 w 127"/>
                  <a:gd name="T47" fmla="*/ 108 h 127"/>
                  <a:gd name="T48" fmla="*/ 28 w 127"/>
                  <a:gd name="T49" fmla="*/ 116 h 127"/>
                  <a:gd name="T50" fmla="*/ 38 w 127"/>
                  <a:gd name="T51" fmla="*/ 123 h 127"/>
                  <a:gd name="T52" fmla="*/ 51 w 127"/>
                  <a:gd name="T53" fmla="*/ 125 h 127"/>
                  <a:gd name="T54" fmla="*/ 64 w 127"/>
                  <a:gd name="T55" fmla="*/ 127 h 127"/>
                  <a:gd name="T56" fmla="*/ 64 w 127"/>
                  <a:gd name="T57" fmla="*/ 127 h 127"/>
                  <a:gd name="T58" fmla="*/ 77 w 127"/>
                  <a:gd name="T59" fmla="*/ 125 h 127"/>
                  <a:gd name="T60" fmla="*/ 88 w 127"/>
                  <a:gd name="T61" fmla="*/ 123 h 127"/>
                  <a:gd name="T62" fmla="*/ 99 w 127"/>
                  <a:gd name="T63" fmla="*/ 116 h 127"/>
                  <a:gd name="T64" fmla="*/ 110 w 127"/>
                  <a:gd name="T65" fmla="*/ 108 h 127"/>
                  <a:gd name="T66" fmla="*/ 116 w 127"/>
                  <a:gd name="T67" fmla="*/ 99 h 127"/>
                  <a:gd name="T68" fmla="*/ 123 w 127"/>
                  <a:gd name="T69" fmla="*/ 88 h 127"/>
                  <a:gd name="T70" fmla="*/ 127 w 127"/>
                  <a:gd name="T71" fmla="*/ 75 h 127"/>
                  <a:gd name="T72" fmla="*/ 127 w 127"/>
                  <a:gd name="T73" fmla="*/ 62 h 127"/>
                  <a:gd name="T74" fmla="*/ 127 w 127"/>
                  <a:gd name="T75" fmla="*/ 62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27">
                    <a:moveTo>
                      <a:pt x="127" y="62"/>
                    </a:moveTo>
                    <a:lnTo>
                      <a:pt x="127" y="62"/>
                    </a:lnTo>
                    <a:lnTo>
                      <a:pt x="127" y="50"/>
                    </a:lnTo>
                    <a:lnTo>
                      <a:pt x="123" y="39"/>
                    </a:lnTo>
                    <a:lnTo>
                      <a:pt x="116" y="28"/>
                    </a:lnTo>
                    <a:lnTo>
                      <a:pt x="110" y="17"/>
                    </a:lnTo>
                    <a:lnTo>
                      <a:pt x="99" y="11"/>
                    </a:lnTo>
                    <a:lnTo>
                      <a:pt x="88" y="4"/>
                    </a:lnTo>
                    <a:lnTo>
                      <a:pt x="77" y="0"/>
                    </a:lnTo>
                    <a:lnTo>
                      <a:pt x="64" y="0"/>
                    </a:lnTo>
                    <a:lnTo>
                      <a:pt x="51" y="0"/>
                    </a:lnTo>
                    <a:lnTo>
                      <a:pt x="38" y="4"/>
                    </a:lnTo>
                    <a:lnTo>
                      <a:pt x="28" y="11"/>
                    </a:lnTo>
                    <a:lnTo>
                      <a:pt x="19" y="17"/>
                    </a:lnTo>
                    <a:lnTo>
                      <a:pt x="10" y="28"/>
                    </a:lnTo>
                    <a:lnTo>
                      <a:pt x="6" y="39"/>
                    </a:lnTo>
                    <a:lnTo>
                      <a:pt x="2" y="50"/>
                    </a:lnTo>
                    <a:lnTo>
                      <a:pt x="0" y="62"/>
                    </a:lnTo>
                    <a:lnTo>
                      <a:pt x="2" y="75"/>
                    </a:lnTo>
                    <a:lnTo>
                      <a:pt x="6" y="88"/>
                    </a:lnTo>
                    <a:lnTo>
                      <a:pt x="10" y="99"/>
                    </a:lnTo>
                    <a:lnTo>
                      <a:pt x="19" y="108"/>
                    </a:lnTo>
                    <a:lnTo>
                      <a:pt x="28" y="116"/>
                    </a:lnTo>
                    <a:lnTo>
                      <a:pt x="38" y="123"/>
                    </a:lnTo>
                    <a:lnTo>
                      <a:pt x="51" y="125"/>
                    </a:lnTo>
                    <a:lnTo>
                      <a:pt x="64" y="127"/>
                    </a:lnTo>
                    <a:lnTo>
                      <a:pt x="77" y="125"/>
                    </a:lnTo>
                    <a:lnTo>
                      <a:pt x="88" y="123"/>
                    </a:lnTo>
                    <a:lnTo>
                      <a:pt x="99" y="116"/>
                    </a:lnTo>
                    <a:lnTo>
                      <a:pt x="110" y="108"/>
                    </a:lnTo>
                    <a:lnTo>
                      <a:pt x="116" y="99"/>
                    </a:lnTo>
                    <a:lnTo>
                      <a:pt x="123" y="88"/>
                    </a:lnTo>
                    <a:lnTo>
                      <a:pt x="127" y="75"/>
                    </a:lnTo>
                    <a:lnTo>
                      <a:pt x="127" y="62"/>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495" name="Line 547"/>
              <p:cNvSpPr>
                <a:spLocks noChangeShapeType="1"/>
              </p:cNvSpPr>
              <p:nvPr/>
            </p:nvSpPr>
            <p:spPr bwMode="auto">
              <a:xfrm flipV="1">
                <a:off x="1492" y="2107"/>
                <a:ext cx="2070" cy="26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96" name="Freeform 548"/>
              <p:cNvSpPr>
                <a:spLocks/>
              </p:cNvSpPr>
              <p:nvPr/>
            </p:nvSpPr>
            <p:spPr bwMode="auto">
              <a:xfrm>
                <a:off x="3541" y="2083"/>
                <a:ext cx="52" cy="43"/>
              </a:xfrm>
              <a:custGeom>
                <a:avLst/>
                <a:gdLst>
                  <a:gd name="T0" fmla="*/ 52 w 52"/>
                  <a:gd name="T1" fmla="*/ 17 h 43"/>
                  <a:gd name="T2" fmla="*/ 8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8" y="43"/>
                    </a:lnTo>
                    <a:lnTo>
                      <a:pt x="0" y="0"/>
                    </a:lnTo>
                    <a:lnTo>
                      <a:pt x="52" y="1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97" name="Freeform 549"/>
              <p:cNvSpPr>
                <a:spLocks/>
              </p:cNvSpPr>
              <p:nvPr/>
            </p:nvSpPr>
            <p:spPr bwMode="auto">
              <a:xfrm>
                <a:off x="3541" y="2083"/>
                <a:ext cx="52" cy="43"/>
              </a:xfrm>
              <a:custGeom>
                <a:avLst/>
                <a:gdLst>
                  <a:gd name="T0" fmla="*/ 52 w 52"/>
                  <a:gd name="T1" fmla="*/ 17 h 43"/>
                  <a:gd name="T2" fmla="*/ 8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8" y="43"/>
                    </a:lnTo>
                    <a:lnTo>
                      <a:pt x="0" y="0"/>
                    </a:lnTo>
                    <a:lnTo>
                      <a:pt x="52"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498" name="Line 550"/>
              <p:cNvSpPr>
                <a:spLocks noChangeShapeType="1"/>
              </p:cNvSpPr>
              <p:nvPr/>
            </p:nvSpPr>
            <p:spPr bwMode="auto">
              <a:xfrm flipH="1" flipV="1">
                <a:off x="2086" y="2961"/>
                <a:ext cx="417" cy="33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499" name="Line 551"/>
              <p:cNvSpPr>
                <a:spLocks noChangeShapeType="1"/>
              </p:cNvSpPr>
              <p:nvPr/>
            </p:nvSpPr>
            <p:spPr bwMode="auto">
              <a:xfrm flipH="1" flipV="1">
                <a:off x="1669" y="2631"/>
                <a:ext cx="417" cy="33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00" name="Freeform 552"/>
              <p:cNvSpPr>
                <a:spLocks/>
              </p:cNvSpPr>
              <p:nvPr/>
            </p:nvSpPr>
            <p:spPr bwMode="auto">
              <a:xfrm>
                <a:off x="1633" y="2601"/>
                <a:ext cx="52" cy="52"/>
              </a:xfrm>
              <a:custGeom>
                <a:avLst/>
                <a:gdLst>
                  <a:gd name="T0" fmla="*/ 0 w 52"/>
                  <a:gd name="T1" fmla="*/ 0 h 52"/>
                  <a:gd name="T2" fmla="*/ 52 w 52"/>
                  <a:gd name="T3" fmla="*/ 9 h 52"/>
                  <a:gd name="T4" fmla="*/ 17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9"/>
                    </a:lnTo>
                    <a:lnTo>
                      <a:pt x="17"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01" name="Freeform 553"/>
              <p:cNvSpPr>
                <a:spLocks/>
              </p:cNvSpPr>
              <p:nvPr/>
            </p:nvSpPr>
            <p:spPr bwMode="auto">
              <a:xfrm>
                <a:off x="1633" y="2601"/>
                <a:ext cx="52" cy="52"/>
              </a:xfrm>
              <a:custGeom>
                <a:avLst/>
                <a:gdLst>
                  <a:gd name="T0" fmla="*/ 0 w 52"/>
                  <a:gd name="T1" fmla="*/ 0 h 52"/>
                  <a:gd name="T2" fmla="*/ 52 w 52"/>
                  <a:gd name="T3" fmla="*/ 9 h 52"/>
                  <a:gd name="T4" fmla="*/ 17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9"/>
                    </a:lnTo>
                    <a:lnTo>
                      <a:pt x="17"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02" name="Line 554"/>
              <p:cNvSpPr>
                <a:spLocks noChangeShapeType="1"/>
              </p:cNvSpPr>
              <p:nvPr/>
            </p:nvSpPr>
            <p:spPr bwMode="auto">
              <a:xfrm flipH="1">
                <a:off x="1685" y="2096"/>
                <a:ext cx="2147" cy="46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03" name="Freeform 555"/>
              <p:cNvSpPr>
                <a:spLocks/>
              </p:cNvSpPr>
              <p:nvPr/>
            </p:nvSpPr>
            <p:spPr bwMode="auto">
              <a:xfrm>
                <a:off x="1641" y="2532"/>
                <a:ext cx="52" cy="43"/>
              </a:xfrm>
              <a:custGeom>
                <a:avLst/>
                <a:gdLst>
                  <a:gd name="T0" fmla="*/ 0 w 52"/>
                  <a:gd name="T1" fmla="*/ 34 h 43"/>
                  <a:gd name="T2" fmla="*/ 44 w 52"/>
                  <a:gd name="T3" fmla="*/ 0 h 43"/>
                  <a:gd name="T4" fmla="*/ 52 w 52"/>
                  <a:gd name="T5" fmla="*/ 43 h 43"/>
                  <a:gd name="T6" fmla="*/ 0 w 52"/>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4"/>
                    </a:moveTo>
                    <a:lnTo>
                      <a:pt x="44" y="0"/>
                    </a:lnTo>
                    <a:lnTo>
                      <a:pt x="52" y="43"/>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04" name="Freeform 556"/>
              <p:cNvSpPr>
                <a:spLocks/>
              </p:cNvSpPr>
              <p:nvPr/>
            </p:nvSpPr>
            <p:spPr bwMode="auto">
              <a:xfrm>
                <a:off x="1641" y="2532"/>
                <a:ext cx="52" cy="43"/>
              </a:xfrm>
              <a:custGeom>
                <a:avLst/>
                <a:gdLst>
                  <a:gd name="T0" fmla="*/ 0 w 52"/>
                  <a:gd name="T1" fmla="*/ 34 h 43"/>
                  <a:gd name="T2" fmla="*/ 44 w 52"/>
                  <a:gd name="T3" fmla="*/ 0 h 43"/>
                  <a:gd name="T4" fmla="*/ 52 w 52"/>
                  <a:gd name="T5" fmla="*/ 43 h 43"/>
                  <a:gd name="T6" fmla="*/ 0 w 52"/>
                  <a:gd name="T7" fmla="*/ 34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34"/>
                    </a:moveTo>
                    <a:lnTo>
                      <a:pt x="44" y="0"/>
                    </a:lnTo>
                    <a:lnTo>
                      <a:pt x="52" y="43"/>
                    </a:lnTo>
                    <a:lnTo>
                      <a:pt x="0" y="3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05" name="Freeform 557"/>
              <p:cNvSpPr>
                <a:spLocks/>
              </p:cNvSpPr>
              <p:nvPr/>
            </p:nvSpPr>
            <p:spPr bwMode="auto">
              <a:xfrm>
                <a:off x="1875" y="3449"/>
                <a:ext cx="127" cy="128"/>
              </a:xfrm>
              <a:custGeom>
                <a:avLst/>
                <a:gdLst>
                  <a:gd name="T0" fmla="*/ 127 w 127"/>
                  <a:gd name="T1" fmla="*/ 65 h 128"/>
                  <a:gd name="T2" fmla="*/ 127 w 127"/>
                  <a:gd name="T3" fmla="*/ 65 h 128"/>
                  <a:gd name="T4" fmla="*/ 125 w 127"/>
                  <a:gd name="T5" fmla="*/ 52 h 128"/>
                  <a:gd name="T6" fmla="*/ 123 w 127"/>
                  <a:gd name="T7" fmla="*/ 39 h 128"/>
                  <a:gd name="T8" fmla="*/ 116 w 127"/>
                  <a:gd name="T9" fmla="*/ 28 h 128"/>
                  <a:gd name="T10" fmla="*/ 107 w 127"/>
                  <a:gd name="T11" fmla="*/ 20 h 128"/>
                  <a:gd name="T12" fmla="*/ 99 w 127"/>
                  <a:gd name="T13" fmla="*/ 11 h 128"/>
                  <a:gd name="T14" fmla="*/ 88 w 127"/>
                  <a:gd name="T15" fmla="*/ 4 h 128"/>
                  <a:gd name="T16" fmla="*/ 75 w 127"/>
                  <a:gd name="T17" fmla="*/ 2 h 128"/>
                  <a:gd name="T18" fmla="*/ 62 w 127"/>
                  <a:gd name="T19" fmla="*/ 0 h 128"/>
                  <a:gd name="T20" fmla="*/ 62 w 127"/>
                  <a:gd name="T21" fmla="*/ 0 h 128"/>
                  <a:gd name="T22" fmla="*/ 49 w 127"/>
                  <a:gd name="T23" fmla="*/ 2 h 128"/>
                  <a:gd name="T24" fmla="*/ 38 w 127"/>
                  <a:gd name="T25" fmla="*/ 4 h 128"/>
                  <a:gd name="T26" fmla="*/ 28 w 127"/>
                  <a:gd name="T27" fmla="*/ 11 h 128"/>
                  <a:gd name="T28" fmla="*/ 17 w 127"/>
                  <a:gd name="T29" fmla="*/ 20 h 128"/>
                  <a:gd name="T30" fmla="*/ 10 w 127"/>
                  <a:gd name="T31" fmla="*/ 28 h 128"/>
                  <a:gd name="T32" fmla="*/ 4 w 127"/>
                  <a:gd name="T33" fmla="*/ 39 h 128"/>
                  <a:gd name="T34" fmla="*/ 0 w 127"/>
                  <a:gd name="T35" fmla="*/ 52 h 128"/>
                  <a:gd name="T36" fmla="*/ 0 w 127"/>
                  <a:gd name="T37" fmla="*/ 65 h 128"/>
                  <a:gd name="T38" fmla="*/ 0 w 127"/>
                  <a:gd name="T39" fmla="*/ 65 h 128"/>
                  <a:gd name="T40" fmla="*/ 0 w 127"/>
                  <a:gd name="T41" fmla="*/ 78 h 128"/>
                  <a:gd name="T42" fmla="*/ 4 w 127"/>
                  <a:gd name="T43" fmla="*/ 89 h 128"/>
                  <a:gd name="T44" fmla="*/ 10 w 127"/>
                  <a:gd name="T45" fmla="*/ 99 h 128"/>
                  <a:gd name="T46" fmla="*/ 17 w 127"/>
                  <a:gd name="T47" fmla="*/ 110 h 128"/>
                  <a:gd name="T48" fmla="*/ 28 w 127"/>
                  <a:gd name="T49" fmla="*/ 117 h 128"/>
                  <a:gd name="T50" fmla="*/ 38 w 127"/>
                  <a:gd name="T51" fmla="*/ 123 h 128"/>
                  <a:gd name="T52" fmla="*/ 49 w 127"/>
                  <a:gd name="T53" fmla="*/ 128 h 128"/>
                  <a:gd name="T54" fmla="*/ 62 w 127"/>
                  <a:gd name="T55" fmla="*/ 128 h 128"/>
                  <a:gd name="T56" fmla="*/ 62 w 127"/>
                  <a:gd name="T57" fmla="*/ 128 h 128"/>
                  <a:gd name="T58" fmla="*/ 75 w 127"/>
                  <a:gd name="T59" fmla="*/ 128 h 128"/>
                  <a:gd name="T60" fmla="*/ 88 w 127"/>
                  <a:gd name="T61" fmla="*/ 123 h 128"/>
                  <a:gd name="T62" fmla="*/ 99 w 127"/>
                  <a:gd name="T63" fmla="*/ 117 h 128"/>
                  <a:gd name="T64" fmla="*/ 107 w 127"/>
                  <a:gd name="T65" fmla="*/ 110 h 128"/>
                  <a:gd name="T66" fmla="*/ 116 w 127"/>
                  <a:gd name="T67" fmla="*/ 99 h 128"/>
                  <a:gd name="T68" fmla="*/ 123 w 127"/>
                  <a:gd name="T69" fmla="*/ 89 h 128"/>
                  <a:gd name="T70" fmla="*/ 125 w 127"/>
                  <a:gd name="T71" fmla="*/ 78 h 128"/>
                  <a:gd name="T72" fmla="*/ 127 w 127"/>
                  <a:gd name="T73" fmla="*/ 65 h 128"/>
                  <a:gd name="T74" fmla="*/ 127 w 127"/>
                  <a:gd name="T75" fmla="*/ 65 h 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28">
                    <a:moveTo>
                      <a:pt x="127" y="65"/>
                    </a:moveTo>
                    <a:lnTo>
                      <a:pt x="127" y="65"/>
                    </a:lnTo>
                    <a:lnTo>
                      <a:pt x="125" y="52"/>
                    </a:lnTo>
                    <a:lnTo>
                      <a:pt x="123" y="39"/>
                    </a:lnTo>
                    <a:lnTo>
                      <a:pt x="116" y="28"/>
                    </a:lnTo>
                    <a:lnTo>
                      <a:pt x="107" y="20"/>
                    </a:lnTo>
                    <a:lnTo>
                      <a:pt x="99" y="11"/>
                    </a:lnTo>
                    <a:lnTo>
                      <a:pt x="88" y="4"/>
                    </a:lnTo>
                    <a:lnTo>
                      <a:pt x="75" y="2"/>
                    </a:lnTo>
                    <a:lnTo>
                      <a:pt x="62" y="0"/>
                    </a:lnTo>
                    <a:lnTo>
                      <a:pt x="49" y="2"/>
                    </a:lnTo>
                    <a:lnTo>
                      <a:pt x="38" y="4"/>
                    </a:lnTo>
                    <a:lnTo>
                      <a:pt x="28" y="11"/>
                    </a:lnTo>
                    <a:lnTo>
                      <a:pt x="17" y="20"/>
                    </a:lnTo>
                    <a:lnTo>
                      <a:pt x="10" y="28"/>
                    </a:lnTo>
                    <a:lnTo>
                      <a:pt x="4" y="39"/>
                    </a:lnTo>
                    <a:lnTo>
                      <a:pt x="0" y="52"/>
                    </a:lnTo>
                    <a:lnTo>
                      <a:pt x="0" y="65"/>
                    </a:lnTo>
                    <a:lnTo>
                      <a:pt x="0" y="78"/>
                    </a:lnTo>
                    <a:lnTo>
                      <a:pt x="4" y="89"/>
                    </a:lnTo>
                    <a:lnTo>
                      <a:pt x="10" y="99"/>
                    </a:lnTo>
                    <a:lnTo>
                      <a:pt x="17" y="110"/>
                    </a:lnTo>
                    <a:lnTo>
                      <a:pt x="28" y="117"/>
                    </a:lnTo>
                    <a:lnTo>
                      <a:pt x="38" y="123"/>
                    </a:lnTo>
                    <a:lnTo>
                      <a:pt x="49" y="128"/>
                    </a:lnTo>
                    <a:lnTo>
                      <a:pt x="62" y="128"/>
                    </a:lnTo>
                    <a:lnTo>
                      <a:pt x="75" y="128"/>
                    </a:lnTo>
                    <a:lnTo>
                      <a:pt x="88" y="123"/>
                    </a:lnTo>
                    <a:lnTo>
                      <a:pt x="99" y="117"/>
                    </a:lnTo>
                    <a:lnTo>
                      <a:pt x="107" y="110"/>
                    </a:lnTo>
                    <a:lnTo>
                      <a:pt x="116" y="99"/>
                    </a:lnTo>
                    <a:lnTo>
                      <a:pt x="123" y="89"/>
                    </a:lnTo>
                    <a:lnTo>
                      <a:pt x="125" y="78"/>
                    </a:lnTo>
                    <a:lnTo>
                      <a:pt x="127"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506" name="Line 558"/>
              <p:cNvSpPr>
                <a:spLocks noChangeShapeType="1"/>
              </p:cNvSpPr>
              <p:nvPr/>
            </p:nvSpPr>
            <p:spPr bwMode="auto">
              <a:xfrm>
                <a:off x="1123" y="1722"/>
                <a:ext cx="782" cy="163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07" name="Freeform 559"/>
              <p:cNvSpPr>
                <a:spLocks/>
              </p:cNvSpPr>
              <p:nvPr/>
            </p:nvSpPr>
            <p:spPr bwMode="auto">
              <a:xfrm>
                <a:off x="1875" y="3326"/>
                <a:ext cx="43" cy="52"/>
              </a:xfrm>
              <a:custGeom>
                <a:avLst/>
                <a:gdLst>
                  <a:gd name="T0" fmla="*/ 43 w 43"/>
                  <a:gd name="T1" fmla="*/ 52 h 52"/>
                  <a:gd name="T2" fmla="*/ 0 w 43"/>
                  <a:gd name="T3" fmla="*/ 17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08" name="Freeform 560"/>
              <p:cNvSpPr>
                <a:spLocks/>
              </p:cNvSpPr>
              <p:nvPr/>
            </p:nvSpPr>
            <p:spPr bwMode="auto">
              <a:xfrm>
                <a:off x="1875" y="3326"/>
                <a:ext cx="43" cy="52"/>
              </a:xfrm>
              <a:custGeom>
                <a:avLst/>
                <a:gdLst>
                  <a:gd name="T0" fmla="*/ 43 w 43"/>
                  <a:gd name="T1" fmla="*/ 52 h 52"/>
                  <a:gd name="T2" fmla="*/ 0 w 43"/>
                  <a:gd name="T3" fmla="*/ 17 h 52"/>
                  <a:gd name="T4" fmla="*/ 43 w 43"/>
                  <a:gd name="T5" fmla="*/ 0 h 52"/>
                  <a:gd name="T6" fmla="*/ 43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09" name="Line 561"/>
              <p:cNvSpPr>
                <a:spLocks noChangeShapeType="1"/>
              </p:cNvSpPr>
              <p:nvPr/>
            </p:nvSpPr>
            <p:spPr bwMode="auto">
              <a:xfrm flipH="1">
                <a:off x="2080" y="3108"/>
                <a:ext cx="92" cy="12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10" name="Line 562"/>
              <p:cNvSpPr>
                <a:spLocks noChangeShapeType="1"/>
              </p:cNvSpPr>
              <p:nvPr/>
            </p:nvSpPr>
            <p:spPr bwMode="auto">
              <a:xfrm flipH="1">
                <a:off x="1987" y="3233"/>
                <a:ext cx="93" cy="12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11" name="Freeform 563"/>
              <p:cNvSpPr>
                <a:spLocks/>
              </p:cNvSpPr>
              <p:nvPr/>
            </p:nvSpPr>
            <p:spPr bwMode="auto">
              <a:xfrm>
                <a:off x="1961" y="3335"/>
                <a:ext cx="52" cy="52"/>
              </a:xfrm>
              <a:custGeom>
                <a:avLst/>
                <a:gdLst>
                  <a:gd name="T0" fmla="*/ 0 w 52"/>
                  <a:gd name="T1" fmla="*/ 52 h 52"/>
                  <a:gd name="T2" fmla="*/ 8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8" y="0"/>
                    </a:lnTo>
                    <a:lnTo>
                      <a:pt x="52" y="26"/>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12" name="Freeform 564"/>
              <p:cNvSpPr>
                <a:spLocks/>
              </p:cNvSpPr>
              <p:nvPr/>
            </p:nvSpPr>
            <p:spPr bwMode="auto">
              <a:xfrm>
                <a:off x="1961" y="3335"/>
                <a:ext cx="52" cy="52"/>
              </a:xfrm>
              <a:custGeom>
                <a:avLst/>
                <a:gdLst>
                  <a:gd name="T0" fmla="*/ 0 w 52"/>
                  <a:gd name="T1" fmla="*/ 52 h 52"/>
                  <a:gd name="T2" fmla="*/ 8 w 52"/>
                  <a:gd name="T3" fmla="*/ 0 h 52"/>
                  <a:gd name="T4" fmla="*/ 52 w 52"/>
                  <a:gd name="T5" fmla="*/ 26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8" y="0"/>
                    </a:lnTo>
                    <a:lnTo>
                      <a:pt x="52" y="26"/>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13" name="Line 565"/>
              <p:cNvSpPr>
                <a:spLocks noChangeShapeType="1"/>
              </p:cNvSpPr>
              <p:nvPr/>
            </p:nvSpPr>
            <p:spPr bwMode="auto">
              <a:xfrm flipV="1">
                <a:off x="1736" y="1699"/>
                <a:ext cx="419" cy="74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14" name="Freeform 566"/>
              <p:cNvSpPr>
                <a:spLocks/>
              </p:cNvSpPr>
              <p:nvPr/>
            </p:nvSpPr>
            <p:spPr bwMode="auto">
              <a:xfrm>
                <a:off x="2125" y="1660"/>
                <a:ext cx="43" cy="52"/>
              </a:xfrm>
              <a:custGeom>
                <a:avLst/>
                <a:gdLst>
                  <a:gd name="T0" fmla="*/ 43 w 43"/>
                  <a:gd name="T1" fmla="*/ 0 h 52"/>
                  <a:gd name="T2" fmla="*/ 43 w 43"/>
                  <a:gd name="T3" fmla="*/ 52 h 52"/>
                  <a:gd name="T4" fmla="*/ 0 w 43"/>
                  <a:gd name="T5" fmla="*/ 26 h 52"/>
                  <a:gd name="T6" fmla="*/ 43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15" name="Freeform 567"/>
              <p:cNvSpPr>
                <a:spLocks/>
              </p:cNvSpPr>
              <p:nvPr/>
            </p:nvSpPr>
            <p:spPr bwMode="auto">
              <a:xfrm>
                <a:off x="2125" y="1660"/>
                <a:ext cx="43" cy="52"/>
              </a:xfrm>
              <a:custGeom>
                <a:avLst/>
                <a:gdLst>
                  <a:gd name="T0" fmla="*/ 43 w 43"/>
                  <a:gd name="T1" fmla="*/ 0 h 52"/>
                  <a:gd name="T2" fmla="*/ 43 w 43"/>
                  <a:gd name="T3" fmla="*/ 52 h 52"/>
                  <a:gd name="T4" fmla="*/ 0 w 43"/>
                  <a:gd name="T5" fmla="*/ 26 h 52"/>
                  <a:gd name="T6" fmla="*/ 43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16" name="Freeform 568"/>
              <p:cNvSpPr>
                <a:spLocks/>
              </p:cNvSpPr>
              <p:nvPr/>
            </p:nvSpPr>
            <p:spPr bwMode="auto">
              <a:xfrm>
                <a:off x="2127" y="1653"/>
                <a:ext cx="127" cy="128"/>
              </a:xfrm>
              <a:custGeom>
                <a:avLst/>
                <a:gdLst>
                  <a:gd name="T0" fmla="*/ 127 w 127"/>
                  <a:gd name="T1" fmla="*/ 65 h 128"/>
                  <a:gd name="T2" fmla="*/ 127 w 127"/>
                  <a:gd name="T3" fmla="*/ 65 h 128"/>
                  <a:gd name="T4" fmla="*/ 125 w 127"/>
                  <a:gd name="T5" fmla="*/ 52 h 128"/>
                  <a:gd name="T6" fmla="*/ 123 w 127"/>
                  <a:gd name="T7" fmla="*/ 39 h 128"/>
                  <a:gd name="T8" fmla="*/ 117 w 127"/>
                  <a:gd name="T9" fmla="*/ 28 h 128"/>
                  <a:gd name="T10" fmla="*/ 108 w 127"/>
                  <a:gd name="T11" fmla="*/ 20 h 128"/>
                  <a:gd name="T12" fmla="*/ 99 w 127"/>
                  <a:gd name="T13" fmla="*/ 11 h 128"/>
                  <a:gd name="T14" fmla="*/ 89 w 127"/>
                  <a:gd name="T15" fmla="*/ 5 h 128"/>
                  <a:gd name="T16" fmla="*/ 76 w 127"/>
                  <a:gd name="T17" fmla="*/ 2 h 128"/>
                  <a:gd name="T18" fmla="*/ 63 w 127"/>
                  <a:gd name="T19" fmla="*/ 0 h 128"/>
                  <a:gd name="T20" fmla="*/ 63 w 127"/>
                  <a:gd name="T21" fmla="*/ 0 h 128"/>
                  <a:gd name="T22" fmla="*/ 52 w 127"/>
                  <a:gd name="T23" fmla="*/ 2 h 128"/>
                  <a:gd name="T24" fmla="*/ 39 w 127"/>
                  <a:gd name="T25" fmla="*/ 5 h 128"/>
                  <a:gd name="T26" fmla="*/ 28 w 127"/>
                  <a:gd name="T27" fmla="*/ 11 h 128"/>
                  <a:gd name="T28" fmla="*/ 19 w 127"/>
                  <a:gd name="T29" fmla="*/ 20 h 128"/>
                  <a:gd name="T30" fmla="*/ 11 w 127"/>
                  <a:gd name="T31" fmla="*/ 28 h 128"/>
                  <a:gd name="T32" fmla="*/ 4 w 127"/>
                  <a:gd name="T33" fmla="*/ 39 h 128"/>
                  <a:gd name="T34" fmla="*/ 0 w 127"/>
                  <a:gd name="T35" fmla="*/ 52 h 128"/>
                  <a:gd name="T36" fmla="*/ 0 w 127"/>
                  <a:gd name="T37" fmla="*/ 65 h 128"/>
                  <a:gd name="T38" fmla="*/ 0 w 127"/>
                  <a:gd name="T39" fmla="*/ 65 h 128"/>
                  <a:gd name="T40" fmla="*/ 0 w 127"/>
                  <a:gd name="T41" fmla="*/ 78 h 128"/>
                  <a:gd name="T42" fmla="*/ 4 w 127"/>
                  <a:gd name="T43" fmla="*/ 89 h 128"/>
                  <a:gd name="T44" fmla="*/ 11 w 127"/>
                  <a:gd name="T45" fmla="*/ 100 h 128"/>
                  <a:gd name="T46" fmla="*/ 19 w 127"/>
                  <a:gd name="T47" fmla="*/ 110 h 128"/>
                  <a:gd name="T48" fmla="*/ 28 w 127"/>
                  <a:gd name="T49" fmla="*/ 117 h 128"/>
                  <a:gd name="T50" fmla="*/ 39 w 127"/>
                  <a:gd name="T51" fmla="*/ 123 h 128"/>
                  <a:gd name="T52" fmla="*/ 52 w 127"/>
                  <a:gd name="T53" fmla="*/ 128 h 128"/>
                  <a:gd name="T54" fmla="*/ 63 w 127"/>
                  <a:gd name="T55" fmla="*/ 128 h 128"/>
                  <a:gd name="T56" fmla="*/ 63 w 127"/>
                  <a:gd name="T57" fmla="*/ 128 h 128"/>
                  <a:gd name="T58" fmla="*/ 76 w 127"/>
                  <a:gd name="T59" fmla="*/ 128 h 128"/>
                  <a:gd name="T60" fmla="*/ 89 w 127"/>
                  <a:gd name="T61" fmla="*/ 123 h 128"/>
                  <a:gd name="T62" fmla="*/ 99 w 127"/>
                  <a:gd name="T63" fmla="*/ 117 h 128"/>
                  <a:gd name="T64" fmla="*/ 108 w 127"/>
                  <a:gd name="T65" fmla="*/ 110 h 128"/>
                  <a:gd name="T66" fmla="*/ 117 w 127"/>
                  <a:gd name="T67" fmla="*/ 100 h 128"/>
                  <a:gd name="T68" fmla="*/ 123 w 127"/>
                  <a:gd name="T69" fmla="*/ 89 h 128"/>
                  <a:gd name="T70" fmla="*/ 125 w 127"/>
                  <a:gd name="T71" fmla="*/ 78 h 128"/>
                  <a:gd name="T72" fmla="*/ 127 w 127"/>
                  <a:gd name="T73" fmla="*/ 65 h 128"/>
                  <a:gd name="T74" fmla="*/ 127 w 127"/>
                  <a:gd name="T75" fmla="*/ 65 h 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28">
                    <a:moveTo>
                      <a:pt x="127" y="65"/>
                    </a:moveTo>
                    <a:lnTo>
                      <a:pt x="127" y="65"/>
                    </a:lnTo>
                    <a:lnTo>
                      <a:pt x="125" y="52"/>
                    </a:lnTo>
                    <a:lnTo>
                      <a:pt x="123" y="39"/>
                    </a:lnTo>
                    <a:lnTo>
                      <a:pt x="117" y="28"/>
                    </a:lnTo>
                    <a:lnTo>
                      <a:pt x="108" y="20"/>
                    </a:lnTo>
                    <a:lnTo>
                      <a:pt x="99" y="11"/>
                    </a:lnTo>
                    <a:lnTo>
                      <a:pt x="89" y="5"/>
                    </a:lnTo>
                    <a:lnTo>
                      <a:pt x="76" y="2"/>
                    </a:lnTo>
                    <a:lnTo>
                      <a:pt x="63" y="0"/>
                    </a:lnTo>
                    <a:lnTo>
                      <a:pt x="52" y="2"/>
                    </a:lnTo>
                    <a:lnTo>
                      <a:pt x="39" y="5"/>
                    </a:lnTo>
                    <a:lnTo>
                      <a:pt x="28" y="11"/>
                    </a:lnTo>
                    <a:lnTo>
                      <a:pt x="19" y="20"/>
                    </a:lnTo>
                    <a:lnTo>
                      <a:pt x="11" y="28"/>
                    </a:lnTo>
                    <a:lnTo>
                      <a:pt x="4" y="39"/>
                    </a:lnTo>
                    <a:lnTo>
                      <a:pt x="0" y="52"/>
                    </a:lnTo>
                    <a:lnTo>
                      <a:pt x="0" y="65"/>
                    </a:lnTo>
                    <a:lnTo>
                      <a:pt x="0" y="78"/>
                    </a:lnTo>
                    <a:lnTo>
                      <a:pt x="4" y="89"/>
                    </a:lnTo>
                    <a:lnTo>
                      <a:pt x="11" y="100"/>
                    </a:lnTo>
                    <a:lnTo>
                      <a:pt x="19" y="110"/>
                    </a:lnTo>
                    <a:lnTo>
                      <a:pt x="28" y="117"/>
                    </a:lnTo>
                    <a:lnTo>
                      <a:pt x="39" y="123"/>
                    </a:lnTo>
                    <a:lnTo>
                      <a:pt x="52" y="128"/>
                    </a:lnTo>
                    <a:lnTo>
                      <a:pt x="63" y="128"/>
                    </a:lnTo>
                    <a:lnTo>
                      <a:pt x="76" y="128"/>
                    </a:lnTo>
                    <a:lnTo>
                      <a:pt x="89" y="123"/>
                    </a:lnTo>
                    <a:lnTo>
                      <a:pt x="99" y="117"/>
                    </a:lnTo>
                    <a:lnTo>
                      <a:pt x="108" y="110"/>
                    </a:lnTo>
                    <a:lnTo>
                      <a:pt x="117" y="100"/>
                    </a:lnTo>
                    <a:lnTo>
                      <a:pt x="123" y="89"/>
                    </a:lnTo>
                    <a:lnTo>
                      <a:pt x="125" y="78"/>
                    </a:lnTo>
                    <a:lnTo>
                      <a:pt x="127"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517" name="Line 569"/>
              <p:cNvSpPr>
                <a:spLocks noChangeShapeType="1"/>
              </p:cNvSpPr>
              <p:nvPr/>
            </p:nvSpPr>
            <p:spPr bwMode="auto">
              <a:xfrm flipV="1">
                <a:off x="955" y="1630"/>
                <a:ext cx="1159" cy="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18" name="Freeform 570"/>
              <p:cNvSpPr>
                <a:spLocks/>
              </p:cNvSpPr>
              <p:nvPr/>
            </p:nvSpPr>
            <p:spPr bwMode="auto">
              <a:xfrm>
                <a:off x="2090" y="1608"/>
                <a:ext cx="52" cy="43"/>
              </a:xfrm>
              <a:custGeom>
                <a:avLst/>
                <a:gdLst>
                  <a:gd name="T0" fmla="*/ 52 w 52"/>
                  <a:gd name="T1" fmla="*/ 17 h 43"/>
                  <a:gd name="T2" fmla="*/ 0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0" y="43"/>
                    </a:lnTo>
                    <a:lnTo>
                      <a:pt x="0" y="0"/>
                    </a:lnTo>
                    <a:lnTo>
                      <a:pt x="5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19" name="Freeform 571"/>
              <p:cNvSpPr>
                <a:spLocks/>
              </p:cNvSpPr>
              <p:nvPr/>
            </p:nvSpPr>
            <p:spPr bwMode="auto">
              <a:xfrm>
                <a:off x="2090" y="1608"/>
                <a:ext cx="52" cy="43"/>
              </a:xfrm>
              <a:custGeom>
                <a:avLst/>
                <a:gdLst>
                  <a:gd name="T0" fmla="*/ 52 w 52"/>
                  <a:gd name="T1" fmla="*/ 17 h 43"/>
                  <a:gd name="T2" fmla="*/ 0 w 52"/>
                  <a:gd name="T3" fmla="*/ 43 h 43"/>
                  <a:gd name="T4" fmla="*/ 0 w 52"/>
                  <a:gd name="T5" fmla="*/ 0 h 43"/>
                  <a:gd name="T6" fmla="*/ 52 w 52"/>
                  <a:gd name="T7" fmla="*/ 1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17"/>
                    </a:moveTo>
                    <a:lnTo>
                      <a:pt x="0" y="43"/>
                    </a:lnTo>
                    <a:lnTo>
                      <a:pt x="0" y="0"/>
                    </a:lnTo>
                    <a:lnTo>
                      <a:pt x="52" y="17"/>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20" name="Line 572"/>
              <p:cNvSpPr>
                <a:spLocks noChangeShapeType="1"/>
              </p:cNvSpPr>
              <p:nvPr/>
            </p:nvSpPr>
            <p:spPr bwMode="auto">
              <a:xfrm>
                <a:off x="1449" y="1509"/>
                <a:ext cx="665" cy="10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21" name="Freeform 573"/>
              <p:cNvSpPr>
                <a:spLocks/>
              </p:cNvSpPr>
              <p:nvPr/>
            </p:nvSpPr>
            <p:spPr bwMode="auto">
              <a:xfrm>
                <a:off x="2099" y="1591"/>
                <a:ext cx="52" cy="43"/>
              </a:xfrm>
              <a:custGeom>
                <a:avLst/>
                <a:gdLst>
                  <a:gd name="T0" fmla="*/ 52 w 52"/>
                  <a:gd name="T1" fmla="*/ 26 h 43"/>
                  <a:gd name="T2" fmla="*/ 0 w 52"/>
                  <a:gd name="T3" fmla="*/ 43 h 43"/>
                  <a:gd name="T4" fmla="*/ 9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22" name="Freeform 574"/>
              <p:cNvSpPr>
                <a:spLocks/>
              </p:cNvSpPr>
              <p:nvPr/>
            </p:nvSpPr>
            <p:spPr bwMode="auto">
              <a:xfrm>
                <a:off x="2099" y="1591"/>
                <a:ext cx="52" cy="43"/>
              </a:xfrm>
              <a:custGeom>
                <a:avLst/>
                <a:gdLst>
                  <a:gd name="T0" fmla="*/ 52 w 52"/>
                  <a:gd name="T1" fmla="*/ 26 h 43"/>
                  <a:gd name="T2" fmla="*/ 0 w 52"/>
                  <a:gd name="T3" fmla="*/ 43 h 43"/>
                  <a:gd name="T4" fmla="*/ 9 w 52"/>
                  <a:gd name="T5" fmla="*/ 0 h 43"/>
                  <a:gd name="T6" fmla="*/ 52 w 52"/>
                  <a:gd name="T7" fmla="*/ 2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52" y="26"/>
                    </a:moveTo>
                    <a:lnTo>
                      <a:pt x="0" y="43"/>
                    </a:lnTo>
                    <a:lnTo>
                      <a:pt x="9" y="0"/>
                    </a:lnTo>
                    <a:lnTo>
                      <a:pt x="52" y="26"/>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23" name="Line 575"/>
              <p:cNvSpPr>
                <a:spLocks noChangeShapeType="1"/>
              </p:cNvSpPr>
              <p:nvPr/>
            </p:nvSpPr>
            <p:spPr bwMode="auto">
              <a:xfrm flipH="1" flipV="1">
                <a:off x="2945" y="2508"/>
                <a:ext cx="350" cy="40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24" name="Line 576"/>
              <p:cNvSpPr>
                <a:spLocks noChangeShapeType="1"/>
              </p:cNvSpPr>
              <p:nvPr/>
            </p:nvSpPr>
            <p:spPr bwMode="auto">
              <a:xfrm flipH="1" flipV="1">
                <a:off x="2595" y="2098"/>
                <a:ext cx="350" cy="41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25" name="Line 577"/>
              <p:cNvSpPr>
                <a:spLocks noChangeShapeType="1"/>
              </p:cNvSpPr>
              <p:nvPr/>
            </p:nvSpPr>
            <p:spPr bwMode="auto">
              <a:xfrm flipH="1" flipV="1">
                <a:off x="2246" y="1690"/>
                <a:ext cx="349" cy="408"/>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26" name="Freeform 578"/>
              <p:cNvSpPr>
                <a:spLocks/>
              </p:cNvSpPr>
              <p:nvPr/>
            </p:nvSpPr>
            <p:spPr bwMode="auto">
              <a:xfrm>
                <a:off x="2220" y="1660"/>
                <a:ext cx="52" cy="52"/>
              </a:xfrm>
              <a:custGeom>
                <a:avLst/>
                <a:gdLst>
                  <a:gd name="T0" fmla="*/ 0 w 52"/>
                  <a:gd name="T1" fmla="*/ 0 h 52"/>
                  <a:gd name="T2" fmla="*/ 52 w 52"/>
                  <a:gd name="T3" fmla="*/ 17 h 52"/>
                  <a:gd name="T4" fmla="*/ 9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7"/>
                    </a:lnTo>
                    <a:lnTo>
                      <a:pt x="9"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27" name="Freeform 579"/>
              <p:cNvSpPr>
                <a:spLocks/>
              </p:cNvSpPr>
              <p:nvPr/>
            </p:nvSpPr>
            <p:spPr bwMode="auto">
              <a:xfrm>
                <a:off x="2220" y="1660"/>
                <a:ext cx="52" cy="52"/>
              </a:xfrm>
              <a:custGeom>
                <a:avLst/>
                <a:gdLst>
                  <a:gd name="T0" fmla="*/ 0 w 52"/>
                  <a:gd name="T1" fmla="*/ 0 h 52"/>
                  <a:gd name="T2" fmla="*/ 52 w 52"/>
                  <a:gd name="T3" fmla="*/ 17 h 52"/>
                  <a:gd name="T4" fmla="*/ 9 w 52"/>
                  <a:gd name="T5" fmla="*/ 5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17"/>
                    </a:lnTo>
                    <a:lnTo>
                      <a:pt x="9"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28" name="Line 580"/>
              <p:cNvSpPr>
                <a:spLocks noChangeShapeType="1"/>
              </p:cNvSpPr>
              <p:nvPr/>
            </p:nvSpPr>
            <p:spPr bwMode="auto">
              <a:xfrm flipH="1">
                <a:off x="1434" y="2135"/>
                <a:ext cx="11" cy="479"/>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29" name="Line 581"/>
              <p:cNvSpPr>
                <a:spLocks noChangeShapeType="1"/>
              </p:cNvSpPr>
              <p:nvPr/>
            </p:nvSpPr>
            <p:spPr bwMode="auto">
              <a:xfrm flipH="1">
                <a:off x="1421" y="2614"/>
                <a:ext cx="13" cy="47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30" name="Freeform 582"/>
              <p:cNvSpPr>
                <a:spLocks/>
              </p:cNvSpPr>
              <p:nvPr/>
            </p:nvSpPr>
            <p:spPr bwMode="auto">
              <a:xfrm>
                <a:off x="1400" y="3076"/>
                <a:ext cx="43" cy="52"/>
              </a:xfrm>
              <a:custGeom>
                <a:avLst/>
                <a:gdLst>
                  <a:gd name="T0" fmla="*/ 17 w 43"/>
                  <a:gd name="T1" fmla="*/ 52 h 52"/>
                  <a:gd name="T2" fmla="*/ 0 w 43"/>
                  <a:gd name="T3" fmla="*/ 0 h 52"/>
                  <a:gd name="T4" fmla="*/ 43 w 43"/>
                  <a:gd name="T5" fmla="*/ 0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0"/>
                    </a:lnTo>
                    <a:lnTo>
                      <a:pt x="17"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31" name="Freeform 583"/>
              <p:cNvSpPr>
                <a:spLocks/>
              </p:cNvSpPr>
              <p:nvPr/>
            </p:nvSpPr>
            <p:spPr bwMode="auto">
              <a:xfrm>
                <a:off x="1400" y="3076"/>
                <a:ext cx="43" cy="52"/>
              </a:xfrm>
              <a:custGeom>
                <a:avLst/>
                <a:gdLst>
                  <a:gd name="T0" fmla="*/ 17 w 43"/>
                  <a:gd name="T1" fmla="*/ 52 h 52"/>
                  <a:gd name="T2" fmla="*/ 0 w 43"/>
                  <a:gd name="T3" fmla="*/ 0 h 52"/>
                  <a:gd name="T4" fmla="*/ 43 w 43"/>
                  <a:gd name="T5" fmla="*/ 0 h 52"/>
                  <a:gd name="T6" fmla="*/ 17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17" y="52"/>
                    </a:moveTo>
                    <a:lnTo>
                      <a:pt x="0" y="0"/>
                    </a:lnTo>
                    <a:lnTo>
                      <a:pt x="43" y="0"/>
                    </a:lnTo>
                    <a:lnTo>
                      <a:pt x="17"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32" name="Line 584"/>
              <p:cNvSpPr>
                <a:spLocks noChangeShapeType="1"/>
              </p:cNvSpPr>
              <p:nvPr/>
            </p:nvSpPr>
            <p:spPr bwMode="auto">
              <a:xfrm flipH="1" flipV="1">
                <a:off x="1365" y="1161"/>
                <a:ext cx="2275" cy="935"/>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33" name="Freeform 585"/>
              <p:cNvSpPr>
                <a:spLocks/>
              </p:cNvSpPr>
              <p:nvPr/>
            </p:nvSpPr>
            <p:spPr bwMode="auto">
              <a:xfrm>
                <a:off x="1322" y="1142"/>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34" name="Freeform 586"/>
              <p:cNvSpPr>
                <a:spLocks/>
              </p:cNvSpPr>
              <p:nvPr/>
            </p:nvSpPr>
            <p:spPr bwMode="auto">
              <a:xfrm>
                <a:off x="1322" y="1142"/>
                <a:ext cx="52" cy="43"/>
              </a:xfrm>
              <a:custGeom>
                <a:avLst/>
                <a:gdLst>
                  <a:gd name="T0" fmla="*/ 0 w 52"/>
                  <a:gd name="T1" fmla="*/ 0 h 43"/>
                  <a:gd name="T2" fmla="*/ 52 w 52"/>
                  <a:gd name="T3" fmla="*/ 0 h 43"/>
                  <a:gd name="T4" fmla="*/ 35 w 52"/>
                  <a:gd name="T5" fmla="*/ 43 h 43"/>
                  <a:gd name="T6" fmla="*/ 0 w 52"/>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0"/>
                    </a:moveTo>
                    <a:lnTo>
                      <a:pt x="52" y="0"/>
                    </a:lnTo>
                    <a:lnTo>
                      <a:pt x="35" y="43"/>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35" name="Line 587"/>
              <p:cNvSpPr>
                <a:spLocks noChangeShapeType="1"/>
              </p:cNvSpPr>
              <p:nvPr/>
            </p:nvSpPr>
            <p:spPr bwMode="auto">
              <a:xfrm>
                <a:off x="1292" y="1129"/>
                <a:ext cx="60" cy="98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36" name="Line 588"/>
              <p:cNvSpPr>
                <a:spLocks noChangeShapeType="1"/>
              </p:cNvSpPr>
              <p:nvPr/>
            </p:nvSpPr>
            <p:spPr bwMode="auto">
              <a:xfrm>
                <a:off x="1352" y="2111"/>
                <a:ext cx="63" cy="98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37" name="Freeform 589"/>
              <p:cNvSpPr>
                <a:spLocks/>
              </p:cNvSpPr>
              <p:nvPr/>
            </p:nvSpPr>
            <p:spPr bwMode="auto">
              <a:xfrm>
                <a:off x="1382" y="3076"/>
                <a:ext cx="44" cy="52"/>
              </a:xfrm>
              <a:custGeom>
                <a:avLst/>
                <a:gdLst>
                  <a:gd name="T0" fmla="*/ 26 w 44"/>
                  <a:gd name="T1" fmla="*/ 52 h 52"/>
                  <a:gd name="T2" fmla="*/ 0 w 44"/>
                  <a:gd name="T3" fmla="*/ 8 h 52"/>
                  <a:gd name="T4" fmla="*/ 44 w 44"/>
                  <a:gd name="T5" fmla="*/ 0 h 52"/>
                  <a:gd name="T6" fmla="*/ 26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8"/>
                    </a:lnTo>
                    <a:lnTo>
                      <a:pt x="44" y="0"/>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38" name="Freeform 590"/>
              <p:cNvSpPr>
                <a:spLocks/>
              </p:cNvSpPr>
              <p:nvPr/>
            </p:nvSpPr>
            <p:spPr bwMode="auto">
              <a:xfrm>
                <a:off x="1382" y="3076"/>
                <a:ext cx="44" cy="52"/>
              </a:xfrm>
              <a:custGeom>
                <a:avLst/>
                <a:gdLst>
                  <a:gd name="T0" fmla="*/ 26 w 44"/>
                  <a:gd name="T1" fmla="*/ 52 h 52"/>
                  <a:gd name="T2" fmla="*/ 0 w 44"/>
                  <a:gd name="T3" fmla="*/ 8 h 52"/>
                  <a:gd name="T4" fmla="*/ 44 w 44"/>
                  <a:gd name="T5" fmla="*/ 0 h 52"/>
                  <a:gd name="T6" fmla="*/ 26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8"/>
                    </a:lnTo>
                    <a:lnTo>
                      <a:pt x="44" y="0"/>
                    </a:lnTo>
                    <a:lnTo>
                      <a:pt x="2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39" name="Line 591"/>
              <p:cNvSpPr>
                <a:spLocks noChangeShapeType="1"/>
              </p:cNvSpPr>
              <p:nvPr/>
            </p:nvSpPr>
            <p:spPr bwMode="auto">
              <a:xfrm flipH="1" flipV="1">
                <a:off x="1596" y="2029"/>
                <a:ext cx="140" cy="41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40" name="Line 592"/>
              <p:cNvSpPr>
                <a:spLocks noChangeShapeType="1"/>
              </p:cNvSpPr>
              <p:nvPr/>
            </p:nvSpPr>
            <p:spPr bwMode="auto">
              <a:xfrm flipH="1" flipV="1">
                <a:off x="1456" y="1617"/>
                <a:ext cx="140" cy="41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41" name="Line 593"/>
              <p:cNvSpPr>
                <a:spLocks noChangeShapeType="1"/>
              </p:cNvSpPr>
              <p:nvPr/>
            </p:nvSpPr>
            <p:spPr bwMode="auto">
              <a:xfrm flipH="1" flipV="1">
                <a:off x="1318" y="1207"/>
                <a:ext cx="138" cy="410"/>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42" name="Freeform 594"/>
              <p:cNvSpPr>
                <a:spLocks/>
              </p:cNvSpPr>
              <p:nvPr/>
            </p:nvSpPr>
            <p:spPr bwMode="auto">
              <a:xfrm>
                <a:off x="1305" y="1168"/>
                <a:ext cx="34" cy="51"/>
              </a:xfrm>
              <a:custGeom>
                <a:avLst/>
                <a:gdLst>
                  <a:gd name="T0" fmla="*/ 0 w 34"/>
                  <a:gd name="T1" fmla="*/ 0 h 51"/>
                  <a:gd name="T2" fmla="*/ 34 w 34"/>
                  <a:gd name="T3" fmla="*/ 34 h 51"/>
                  <a:gd name="T4" fmla="*/ 0 w 34"/>
                  <a:gd name="T5" fmla="*/ 51 h 51"/>
                  <a:gd name="T6" fmla="*/ 0 w 34"/>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1">
                    <a:moveTo>
                      <a:pt x="0" y="0"/>
                    </a:moveTo>
                    <a:lnTo>
                      <a:pt x="34" y="34"/>
                    </a:lnTo>
                    <a:lnTo>
                      <a:pt x="0" y="5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43" name="Freeform 595"/>
              <p:cNvSpPr>
                <a:spLocks/>
              </p:cNvSpPr>
              <p:nvPr/>
            </p:nvSpPr>
            <p:spPr bwMode="auto">
              <a:xfrm>
                <a:off x="1305" y="1168"/>
                <a:ext cx="34" cy="51"/>
              </a:xfrm>
              <a:custGeom>
                <a:avLst/>
                <a:gdLst>
                  <a:gd name="T0" fmla="*/ 0 w 34"/>
                  <a:gd name="T1" fmla="*/ 0 h 51"/>
                  <a:gd name="T2" fmla="*/ 34 w 34"/>
                  <a:gd name="T3" fmla="*/ 34 h 51"/>
                  <a:gd name="T4" fmla="*/ 0 w 34"/>
                  <a:gd name="T5" fmla="*/ 51 h 51"/>
                  <a:gd name="T6" fmla="*/ 0 w 34"/>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1">
                    <a:moveTo>
                      <a:pt x="0" y="0"/>
                    </a:moveTo>
                    <a:lnTo>
                      <a:pt x="34" y="34"/>
                    </a:lnTo>
                    <a:lnTo>
                      <a:pt x="0" y="51"/>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44" name="Line 596"/>
              <p:cNvSpPr>
                <a:spLocks noChangeShapeType="1"/>
              </p:cNvSpPr>
              <p:nvPr/>
            </p:nvSpPr>
            <p:spPr bwMode="auto">
              <a:xfrm>
                <a:off x="1294" y="1407"/>
                <a:ext cx="39" cy="56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45" name="Line 597"/>
              <p:cNvSpPr>
                <a:spLocks noChangeShapeType="1"/>
              </p:cNvSpPr>
              <p:nvPr/>
            </p:nvSpPr>
            <p:spPr bwMode="auto">
              <a:xfrm>
                <a:off x="1333" y="1968"/>
                <a:ext cx="41" cy="56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46" name="Line 598"/>
              <p:cNvSpPr>
                <a:spLocks noChangeShapeType="1"/>
              </p:cNvSpPr>
              <p:nvPr/>
            </p:nvSpPr>
            <p:spPr bwMode="auto">
              <a:xfrm>
                <a:off x="1374" y="2530"/>
                <a:ext cx="41" cy="56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47" name="Freeform 599"/>
              <p:cNvSpPr>
                <a:spLocks/>
              </p:cNvSpPr>
              <p:nvPr/>
            </p:nvSpPr>
            <p:spPr bwMode="auto">
              <a:xfrm>
                <a:off x="1382" y="3076"/>
                <a:ext cx="44" cy="52"/>
              </a:xfrm>
              <a:custGeom>
                <a:avLst/>
                <a:gdLst>
                  <a:gd name="T0" fmla="*/ 26 w 44"/>
                  <a:gd name="T1" fmla="*/ 52 h 52"/>
                  <a:gd name="T2" fmla="*/ 0 w 44"/>
                  <a:gd name="T3" fmla="*/ 8 h 52"/>
                  <a:gd name="T4" fmla="*/ 44 w 44"/>
                  <a:gd name="T5" fmla="*/ 0 h 52"/>
                  <a:gd name="T6" fmla="*/ 26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8"/>
                    </a:lnTo>
                    <a:lnTo>
                      <a:pt x="44" y="0"/>
                    </a:lnTo>
                    <a:lnTo>
                      <a:pt x="26"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48" name="Freeform 600"/>
              <p:cNvSpPr>
                <a:spLocks/>
              </p:cNvSpPr>
              <p:nvPr/>
            </p:nvSpPr>
            <p:spPr bwMode="auto">
              <a:xfrm>
                <a:off x="1382" y="3076"/>
                <a:ext cx="44" cy="52"/>
              </a:xfrm>
              <a:custGeom>
                <a:avLst/>
                <a:gdLst>
                  <a:gd name="T0" fmla="*/ 26 w 44"/>
                  <a:gd name="T1" fmla="*/ 52 h 52"/>
                  <a:gd name="T2" fmla="*/ 0 w 44"/>
                  <a:gd name="T3" fmla="*/ 8 h 52"/>
                  <a:gd name="T4" fmla="*/ 44 w 44"/>
                  <a:gd name="T5" fmla="*/ 0 h 52"/>
                  <a:gd name="T6" fmla="*/ 26 w 44"/>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8"/>
                    </a:lnTo>
                    <a:lnTo>
                      <a:pt x="44" y="0"/>
                    </a:lnTo>
                    <a:lnTo>
                      <a:pt x="2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49" name="Line 601"/>
              <p:cNvSpPr>
                <a:spLocks noChangeShapeType="1"/>
              </p:cNvSpPr>
              <p:nvPr/>
            </p:nvSpPr>
            <p:spPr bwMode="auto">
              <a:xfrm flipH="1">
                <a:off x="1594" y="2439"/>
                <a:ext cx="142" cy="33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50" name="Line 602"/>
              <p:cNvSpPr>
                <a:spLocks noChangeShapeType="1"/>
              </p:cNvSpPr>
              <p:nvPr/>
            </p:nvSpPr>
            <p:spPr bwMode="auto">
              <a:xfrm flipH="1">
                <a:off x="1451" y="2769"/>
                <a:ext cx="143" cy="328"/>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551" name="Freeform 603"/>
              <p:cNvSpPr>
                <a:spLocks/>
              </p:cNvSpPr>
              <p:nvPr/>
            </p:nvSpPr>
            <p:spPr bwMode="auto">
              <a:xfrm>
                <a:off x="1434" y="3076"/>
                <a:ext cx="43" cy="52"/>
              </a:xfrm>
              <a:custGeom>
                <a:avLst/>
                <a:gdLst>
                  <a:gd name="T0" fmla="*/ 0 w 43"/>
                  <a:gd name="T1" fmla="*/ 52 h 52"/>
                  <a:gd name="T2" fmla="*/ 0 w 43"/>
                  <a:gd name="T3" fmla="*/ 0 h 52"/>
                  <a:gd name="T4" fmla="*/ 43 w 43"/>
                  <a:gd name="T5" fmla="*/ 17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52" name="Freeform 604"/>
              <p:cNvSpPr>
                <a:spLocks/>
              </p:cNvSpPr>
              <p:nvPr/>
            </p:nvSpPr>
            <p:spPr bwMode="auto">
              <a:xfrm>
                <a:off x="1434" y="3076"/>
                <a:ext cx="43" cy="52"/>
              </a:xfrm>
              <a:custGeom>
                <a:avLst/>
                <a:gdLst>
                  <a:gd name="T0" fmla="*/ 0 w 43"/>
                  <a:gd name="T1" fmla="*/ 52 h 52"/>
                  <a:gd name="T2" fmla="*/ 0 w 43"/>
                  <a:gd name="T3" fmla="*/ 0 h 52"/>
                  <a:gd name="T4" fmla="*/ 43 w 43"/>
                  <a:gd name="T5" fmla="*/ 17 h 52"/>
                  <a:gd name="T6" fmla="*/ 0 w 43"/>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553" name="Freeform 605"/>
              <p:cNvSpPr>
                <a:spLocks/>
              </p:cNvSpPr>
              <p:nvPr/>
            </p:nvSpPr>
            <p:spPr bwMode="auto">
              <a:xfrm>
                <a:off x="1352" y="3197"/>
                <a:ext cx="130" cy="127"/>
              </a:xfrm>
              <a:custGeom>
                <a:avLst/>
                <a:gdLst>
                  <a:gd name="T0" fmla="*/ 130 w 130"/>
                  <a:gd name="T1" fmla="*/ 64 h 127"/>
                  <a:gd name="T2" fmla="*/ 130 w 130"/>
                  <a:gd name="T3" fmla="*/ 64 h 127"/>
                  <a:gd name="T4" fmla="*/ 128 w 130"/>
                  <a:gd name="T5" fmla="*/ 51 h 127"/>
                  <a:gd name="T6" fmla="*/ 123 w 130"/>
                  <a:gd name="T7" fmla="*/ 38 h 127"/>
                  <a:gd name="T8" fmla="*/ 119 w 130"/>
                  <a:gd name="T9" fmla="*/ 28 h 127"/>
                  <a:gd name="T10" fmla="*/ 110 w 130"/>
                  <a:gd name="T11" fmla="*/ 19 h 127"/>
                  <a:gd name="T12" fmla="*/ 102 w 130"/>
                  <a:gd name="T13" fmla="*/ 10 h 127"/>
                  <a:gd name="T14" fmla="*/ 91 w 130"/>
                  <a:gd name="T15" fmla="*/ 4 h 127"/>
                  <a:gd name="T16" fmla="*/ 78 w 130"/>
                  <a:gd name="T17" fmla="*/ 2 h 127"/>
                  <a:gd name="T18" fmla="*/ 65 w 130"/>
                  <a:gd name="T19" fmla="*/ 0 h 127"/>
                  <a:gd name="T20" fmla="*/ 65 w 130"/>
                  <a:gd name="T21" fmla="*/ 0 h 127"/>
                  <a:gd name="T22" fmla="*/ 52 w 130"/>
                  <a:gd name="T23" fmla="*/ 2 h 127"/>
                  <a:gd name="T24" fmla="*/ 41 w 130"/>
                  <a:gd name="T25" fmla="*/ 4 h 127"/>
                  <a:gd name="T26" fmla="*/ 30 w 130"/>
                  <a:gd name="T27" fmla="*/ 10 h 127"/>
                  <a:gd name="T28" fmla="*/ 20 w 130"/>
                  <a:gd name="T29" fmla="*/ 19 h 127"/>
                  <a:gd name="T30" fmla="*/ 13 w 130"/>
                  <a:gd name="T31" fmla="*/ 28 h 127"/>
                  <a:gd name="T32" fmla="*/ 7 w 130"/>
                  <a:gd name="T33" fmla="*/ 38 h 127"/>
                  <a:gd name="T34" fmla="*/ 2 w 130"/>
                  <a:gd name="T35" fmla="*/ 51 h 127"/>
                  <a:gd name="T36" fmla="*/ 0 w 130"/>
                  <a:gd name="T37" fmla="*/ 64 h 127"/>
                  <a:gd name="T38" fmla="*/ 0 w 130"/>
                  <a:gd name="T39" fmla="*/ 64 h 127"/>
                  <a:gd name="T40" fmla="*/ 2 w 130"/>
                  <a:gd name="T41" fmla="*/ 77 h 127"/>
                  <a:gd name="T42" fmla="*/ 7 w 130"/>
                  <a:gd name="T43" fmla="*/ 88 h 127"/>
                  <a:gd name="T44" fmla="*/ 13 w 130"/>
                  <a:gd name="T45" fmla="*/ 99 h 127"/>
                  <a:gd name="T46" fmla="*/ 20 w 130"/>
                  <a:gd name="T47" fmla="*/ 110 h 127"/>
                  <a:gd name="T48" fmla="*/ 30 w 130"/>
                  <a:gd name="T49" fmla="*/ 116 h 127"/>
                  <a:gd name="T50" fmla="*/ 41 w 130"/>
                  <a:gd name="T51" fmla="*/ 123 h 127"/>
                  <a:gd name="T52" fmla="*/ 52 w 130"/>
                  <a:gd name="T53" fmla="*/ 127 h 127"/>
                  <a:gd name="T54" fmla="*/ 65 w 130"/>
                  <a:gd name="T55" fmla="*/ 127 h 127"/>
                  <a:gd name="T56" fmla="*/ 65 w 130"/>
                  <a:gd name="T57" fmla="*/ 127 h 127"/>
                  <a:gd name="T58" fmla="*/ 78 w 130"/>
                  <a:gd name="T59" fmla="*/ 127 h 127"/>
                  <a:gd name="T60" fmla="*/ 91 w 130"/>
                  <a:gd name="T61" fmla="*/ 123 h 127"/>
                  <a:gd name="T62" fmla="*/ 102 w 130"/>
                  <a:gd name="T63" fmla="*/ 116 h 127"/>
                  <a:gd name="T64" fmla="*/ 110 w 130"/>
                  <a:gd name="T65" fmla="*/ 110 h 127"/>
                  <a:gd name="T66" fmla="*/ 119 w 130"/>
                  <a:gd name="T67" fmla="*/ 99 h 127"/>
                  <a:gd name="T68" fmla="*/ 123 w 130"/>
                  <a:gd name="T69" fmla="*/ 88 h 127"/>
                  <a:gd name="T70" fmla="*/ 128 w 130"/>
                  <a:gd name="T71" fmla="*/ 77 h 127"/>
                  <a:gd name="T72" fmla="*/ 130 w 130"/>
                  <a:gd name="T73" fmla="*/ 64 h 127"/>
                  <a:gd name="T74" fmla="*/ 130 w 130"/>
                  <a:gd name="T75" fmla="*/ 64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0" h="127">
                    <a:moveTo>
                      <a:pt x="130" y="64"/>
                    </a:moveTo>
                    <a:lnTo>
                      <a:pt x="130" y="64"/>
                    </a:lnTo>
                    <a:lnTo>
                      <a:pt x="128" y="51"/>
                    </a:lnTo>
                    <a:lnTo>
                      <a:pt x="123" y="38"/>
                    </a:lnTo>
                    <a:lnTo>
                      <a:pt x="119" y="28"/>
                    </a:lnTo>
                    <a:lnTo>
                      <a:pt x="110" y="19"/>
                    </a:lnTo>
                    <a:lnTo>
                      <a:pt x="102" y="10"/>
                    </a:lnTo>
                    <a:lnTo>
                      <a:pt x="91" y="4"/>
                    </a:lnTo>
                    <a:lnTo>
                      <a:pt x="78" y="2"/>
                    </a:lnTo>
                    <a:lnTo>
                      <a:pt x="65" y="0"/>
                    </a:lnTo>
                    <a:lnTo>
                      <a:pt x="52" y="2"/>
                    </a:lnTo>
                    <a:lnTo>
                      <a:pt x="41" y="4"/>
                    </a:lnTo>
                    <a:lnTo>
                      <a:pt x="30" y="10"/>
                    </a:lnTo>
                    <a:lnTo>
                      <a:pt x="20" y="19"/>
                    </a:lnTo>
                    <a:lnTo>
                      <a:pt x="13" y="28"/>
                    </a:lnTo>
                    <a:lnTo>
                      <a:pt x="7" y="38"/>
                    </a:lnTo>
                    <a:lnTo>
                      <a:pt x="2" y="51"/>
                    </a:lnTo>
                    <a:lnTo>
                      <a:pt x="0" y="64"/>
                    </a:lnTo>
                    <a:lnTo>
                      <a:pt x="2" y="77"/>
                    </a:lnTo>
                    <a:lnTo>
                      <a:pt x="7" y="88"/>
                    </a:lnTo>
                    <a:lnTo>
                      <a:pt x="13" y="99"/>
                    </a:lnTo>
                    <a:lnTo>
                      <a:pt x="20" y="110"/>
                    </a:lnTo>
                    <a:lnTo>
                      <a:pt x="30" y="116"/>
                    </a:lnTo>
                    <a:lnTo>
                      <a:pt x="41" y="123"/>
                    </a:lnTo>
                    <a:lnTo>
                      <a:pt x="52" y="127"/>
                    </a:lnTo>
                    <a:lnTo>
                      <a:pt x="65" y="127"/>
                    </a:lnTo>
                    <a:lnTo>
                      <a:pt x="78" y="127"/>
                    </a:lnTo>
                    <a:lnTo>
                      <a:pt x="91" y="123"/>
                    </a:lnTo>
                    <a:lnTo>
                      <a:pt x="102" y="116"/>
                    </a:lnTo>
                    <a:lnTo>
                      <a:pt x="110" y="110"/>
                    </a:lnTo>
                    <a:lnTo>
                      <a:pt x="119" y="99"/>
                    </a:lnTo>
                    <a:lnTo>
                      <a:pt x="123" y="88"/>
                    </a:lnTo>
                    <a:lnTo>
                      <a:pt x="128" y="77"/>
                    </a:lnTo>
                    <a:lnTo>
                      <a:pt x="130" y="64"/>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grpSp>
        <p:sp>
          <p:nvSpPr>
            <p:cNvPr id="35049" name="Line 606"/>
            <p:cNvSpPr>
              <a:spLocks noChangeShapeType="1"/>
            </p:cNvSpPr>
            <p:nvPr/>
          </p:nvSpPr>
          <p:spPr bwMode="auto">
            <a:xfrm flipV="1">
              <a:off x="1407" y="2660"/>
              <a:ext cx="219" cy="24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50" name="Freeform 607"/>
            <p:cNvSpPr>
              <a:spLocks/>
            </p:cNvSpPr>
            <p:nvPr/>
          </p:nvSpPr>
          <p:spPr bwMode="auto">
            <a:xfrm>
              <a:off x="1591" y="2623"/>
              <a:ext cx="57" cy="57"/>
            </a:xfrm>
            <a:custGeom>
              <a:avLst/>
              <a:gdLst>
                <a:gd name="T0" fmla="*/ 62 w 52"/>
                <a:gd name="T1" fmla="*/ 0 h 52"/>
                <a:gd name="T2" fmla="*/ 52 w 52"/>
                <a:gd name="T3" fmla="*/ 62 h 52"/>
                <a:gd name="T4" fmla="*/ 0 w 52"/>
                <a:gd name="T5" fmla="*/ 21 h 52"/>
                <a:gd name="T6" fmla="*/ 6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43" y="52"/>
                  </a:lnTo>
                  <a:lnTo>
                    <a:pt x="0" y="17"/>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51" name="Freeform 608"/>
            <p:cNvSpPr>
              <a:spLocks/>
            </p:cNvSpPr>
            <p:nvPr/>
          </p:nvSpPr>
          <p:spPr bwMode="auto">
            <a:xfrm>
              <a:off x="1591" y="2623"/>
              <a:ext cx="57" cy="57"/>
            </a:xfrm>
            <a:custGeom>
              <a:avLst/>
              <a:gdLst>
                <a:gd name="T0" fmla="*/ 62 w 52"/>
                <a:gd name="T1" fmla="*/ 0 h 52"/>
                <a:gd name="T2" fmla="*/ 52 w 52"/>
                <a:gd name="T3" fmla="*/ 62 h 52"/>
                <a:gd name="T4" fmla="*/ 0 w 52"/>
                <a:gd name="T5" fmla="*/ 21 h 52"/>
                <a:gd name="T6" fmla="*/ 6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43" y="52"/>
                  </a:lnTo>
                  <a:lnTo>
                    <a:pt x="0" y="17"/>
                  </a:lnTo>
                  <a:lnTo>
                    <a:pt x="52"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52" name="Line 609"/>
            <p:cNvSpPr>
              <a:spLocks noChangeShapeType="1"/>
            </p:cNvSpPr>
            <p:nvPr/>
          </p:nvSpPr>
          <p:spPr bwMode="auto">
            <a:xfrm>
              <a:off x="1201" y="1469"/>
              <a:ext cx="111" cy="26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53" name="Line 610"/>
            <p:cNvSpPr>
              <a:spLocks noChangeShapeType="1"/>
            </p:cNvSpPr>
            <p:nvPr/>
          </p:nvSpPr>
          <p:spPr bwMode="auto">
            <a:xfrm>
              <a:off x="1312" y="1731"/>
              <a:ext cx="114" cy="261"/>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54" name="Line 611"/>
            <p:cNvSpPr>
              <a:spLocks noChangeShapeType="1"/>
            </p:cNvSpPr>
            <p:nvPr/>
          </p:nvSpPr>
          <p:spPr bwMode="auto">
            <a:xfrm>
              <a:off x="1426" y="1992"/>
              <a:ext cx="113" cy="263"/>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55" name="Line 612"/>
            <p:cNvSpPr>
              <a:spLocks noChangeShapeType="1"/>
            </p:cNvSpPr>
            <p:nvPr/>
          </p:nvSpPr>
          <p:spPr bwMode="auto">
            <a:xfrm>
              <a:off x="1539" y="2255"/>
              <a:ext cx="111" cy="262"/>
            </a:xfrm>
            <a:prstGeom prst="line">
              <a:avLst/>
            </a:prstGeom>
            <a:noFill/>
            <a:ln w="20638">
              <a:solidFill>
                <a:schemeClr val="bg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56" name="Freeform 613"/>
            <p:cNvSpPr>
              <a:spLocks/>
            </p:cNvSpPr>
            <p:nvPr/>
          </p:nvSpPr>
          <p:spPr bwMode="auto">
            <a:xfrm>
              <a:off x="1609" y="2491"/>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57" name="Freeform 614"/>
            <p:cNvSpPr>
              <a:spLocks/>
            </p:cNvSpPr>
            <p:nvPr/>
          </p:nvSpPr>
          <p:spPr bwMode="auto">
            <a:xfrm>
              <a:off x="1609" y="2491"/>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58" name="Freeform 615"/>
            <p:cNvSpPr>
              <a:spLocks/>
            </p:cNvSpPr>
            <p:nvPr/>
          </p:nvSpPr>
          <p:spPr bwMode="auto">
            <a:xfrm>
              <a:off x="1611" y="2625"/>
              <a:ext cx="140" cy="139"/>
            </a:xfrm>
            <a:custGeom>
              <a:avLst/>
              <a:gdLst>
                <a:gd name="T0" fmla="*/ 153 w 128"/>
                <a:gd name="T1" fmla="*/ 78 h 127"/>
                <a:gd name="T2" fmla="*/ 153 w 128"/>
                <a:gd name="T3" fmla="*/ 78 h 127"/>
                <a:gd name="T4" fmla="*/ 153 w 128"/>
                <a:gd name="T5" fmla="*/ 62 h 127"/>
                <a:gd name="T6" fmla="*/ 149 w 128"/>
                <a:gd name="T7" fmla="*/ 47 h 127"/>
                <a:gd name="T8" fmla="*/ 140 w 128"/>
                <a:gd name="T9" fmla="*/ 34 h 127"/>
                <a:gd name="T10" fmla="*/ 132 w 128"/>
                <a:gd name="T11" fmla="*/ 23 h 127"/>
                <a:gd name="T12" fmla="*/ 119 w 128"/>
                <a:gd name="T13" fmla="*/ 13 h 127"/>
                <a:gd name="T14" fmla="*/ 106 w 128"/>
                <a:gd name="T15" fmla="*/ 4 h 127"/>
                <a:gd name="T16" fmla="*/ 93 w 128"/>
                <a:gd name="T17" fmla="*/ 2 h 127"/>
                <a:gd name="T18" fmla="*/ 78 w 128"/>
                <a:gd name="T19" fmla="*/ 0 h 127"/>
                <a:gd name="T20" fmla="*/ 78 w 128"/>
                <a:gd name="T21" fmla="*/ 0 h 127"/>
                <a:gd name="T22" fmla="*/ 62 w 128"/>
                <a:gd name="T23" fmla="*/ 2 h 127"/>
                <a:gd name="T24" fmla="*/ 47 w 128"/>
                <a:gd name="T25" fmla="*/ 4 h 127"/>
                <a:gd name="T26" fmla="*/ 35 w 128"/>
                <a:gd name="T27" fmla="*/ 13 h 127"/>
                <a:gd name="T28" fmla="*/ 24 w 128"/>
                <a:gd name="T29" fmla="*/ 23 h 127"/>
                <a:gd name="T30" fmla="*/ 13 w 128"/>
                <a:gd name="T31" fmla="*/ 34 h 127"/>
                <a:gd name="T32" fmla="*/ 9 w 128"/>
                <a:gd name="T33" fmla="*/ 47 h 127"/>
                <a:gd name="T34" fmla="*/ 3 w 128"/>
                <a:gd name="T35" fmla="*/ 62 h 127"/>
                <a:gd name="T36" fmla="*/ 0 w 128"/>
                <a:gd name="T37" fmla="*/ 78 h 127"/>
                <a:gd name="T38" fmla="*/ 0 w 128"/>
                <a:gd name="T39" fmla="*/ 78 h 127"/>
                <a:gd name="T40" fmla="*/ 3 w 128"/>
                <a:gd name="T41" fmla="*/ 93 h 127"/>
                <a:gd name="T42" fmla="*/ 9 w 128"/>
                <a:gd name="T43" fmla="*/ 105 h 127"/>
                <a:gd name="T44" fmla="*/ 13 w 128"/>
                <a:gd name="T45" fmla="*/ 118 h 127"/>
                <a:gd name="T46" fmla="*/ 24 w 128"/>
                <a:gd name="T47" fmla="*/ 131 h 127"/>
                <a:gd name="T48" fmla="*/ 35 w 128"/>
                <a:gd name="T49" fmla="*/ 139 h 127"/>
                <a:gd name="T50" fmla="*/ 47 w 128"/>
                <a:gd name="T51" fmla="*/ 148 h 127"/>
                <a:gd name="T52" fmla="*/ 62 w 128"/>
                <a:gd name="T53" fmla="*/ 152 h 127"/>
                <a:gd name="T54" fmla="*/ 78 w 128"/>
                <a:gd name="T55" fmla="*/ 152 h 127"/>
                <a:gd name="T56" fmla="*/ 78 w 128"/>
                <a:gd name="T57" fmla="*/ 152 h 127"/>
                <a:gd name="T58" fmla="*/ 93 w 128"/>
                <a:gd name="T59" fmla="*/ 152 h 127"/>
                <a:gd name="T60" fmla="*/ 106 w 128"/>
                <a:gd name="T61" fmla="*/ 148 h 127"/>
                <a:gd name="T62" fmla="*/ 119 w 128"/>
                <a:gd name="T63" fmla="*/ 139 h 127"/>
                <a:gd name="T64" fmla="*/ 132 w 128"/>
                <a:gd name="T65" fmla="*/ 131 h 127"/>
                <a:gd name="T66" fmla="*/ 140 w 128"/>
                <a:gd name="T67" fmla="*/ 118 h 127"/>
                <a:gd name="T68" fmla="*/ 149 w 128"/>
                <a:gd name="T69" fmla="*/ 105 h 127"/>
                <a:gd name="T70" fmla="*/ 153 w 128"/>
                <a:gd name="T71" fmla="*/ 93 h 127"/>
                <a:gd name="T72" fmla="*/ 153 w 128"/>
                <a:gd name="T73" fmla="*/ 78 h 127"/>
                <a:gd name="T74" fmla="*/ 153 w 128"/>
                <a:gd name="T75" fmla="*/ 78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8" h="127">
                  <a:moveTo>
                    <a:pt x="128" y="65"/>
                  </a:moveTo>
                  <a:lnTo>
                    <a:pt x="128" y="65"/>
                  </a:lnTo>
                  <a:lnTo>
                    <a:pt x="128" y="52"/>
                  </a:lnTo>
                  <a:lnTo>
                    <a:pt x="124" y="39"/>
                  </a:lnTo>
                  <a:lnTo>
                    <a:pt x="117" y="28"/>
                  </a:lnTo>
                  <a:lnTo>
                    <a:pt x="111" y="19"/>
                  </a:lnTo>
                  <a:lnTo>
                    <a:pt x="100" y="11"/>
                  </a:lnTo>
                  <a:lnTo>
                    <a:pt x="89" y="4"/>
                  </a:lnTo>
                  <a:lnTo>
                    <a:pt x="78" y="2"/>
                  </a:lnTo>
                  <a:lnTo>
                    <a:pt x="65" y="0"/>
                  </a:lnTo>
                  <a:lnTo>
                    <a:pt x="52" y="2"/>
                  </a:lnTo>
                  <a:lnTo>
                    <a:pt x="39" y="4"/>
                  </a:lnTo>
                  <a:lnTo>
                    <a:pt x="29" y="11"/>
                  </a:lnTo>
                  <a:lnTo>
                    <a:pt x="20" y="19"/>
                  </a:lnTo>
                  <a:lnTo>
                    <a:pt x="11" y="28"/>
                  </a:lnTo>
                  <a:lnTo>
                    <a:pt x="7" y="39"/>
                  </a:lnTo>
                  <a:lnTo>
                    <a:pt x="3" y="52"/>
                  </a:lnTo>
                  <a:lnTo>
                    <a:pt x="0" y="65"/>
                  </a:lnTo>
                  <a:lnTo>
                    <a:pt x="3" y="78"/>
                  </a:lnTo>
                  <a:lnTo>
                    <a:pt x="7" y="88"/>
                  </a:lnTo>
                  <a:lnTo>
                    <a:pt x="11" y="99"/>
                  </a:lnTo>
                  <a:lnTo>
                    <a:pt x="20" y="110"/>
                  </a:lnTo>
                  <a:lnTo>
                    <a:pt x="29" y="116"/>
                  </a:lnTo>
                  <a:lnTo>
                    <a:pt x="39" y="123"/>
                  </a:lnTo>
                  <a:lnTo>
                    <a:pt x="52" y="127"/>
                  </a:lnTo>
                  <a:lnTo>
                    <a:pt x="65" y="127"/>
                  </a:lnTo>
                  <a:lnTo>
                    <a:pt x="78" y="127"/>
                  </a:lnTo>
                  <a:lnTo>
                    <a:pt x="89" y="123"/>
                  </a:lnTo>
                  <a:lnTo>
                    <a:pt x="100" y="116"/>
                  </a:lnTo>
                  <a:lnTo>
                    <a:pt x="111" y="110"/>
                  </a:lnTo>
                  <a:lnTo>
                    <a:pt x="117" y="99"/>
                  </a:lnTo>
                  <a:lnTo>
                    <a:pt x="124" y="88"/>
                  </a:lnTo>
                  <a:lnTo>
                    <a:pt x="128" y="78"/>
                  </a:lnTo>
                  <a:lnTo>
                    <a:pt x="128"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059" name="Line 616"/>
            <p:cNvSpPr>
              <a:spLocks noChangeShapeType="1"/>
            </p:cNvSpPr>
            <p:nvPr/>
          </p:nvSpPr>
          <p:spPr bwMode="auto">
            <a:xfrm flipH="1">
              <a:off x="2330" y="1214"/>
              <a:ext cx="299" cy="4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60" name="Line 617"/>
            <p:cNvSpPr>
              <a:spLocks noChangeShapeType="1"/>
            </p:cNvSpPr>
            <p:nvPr/>
          </p:nvSpPr>
          <p:spPr bwMode="auto">
            <a:xfrm flipH="1">
              <a:off x="2032" y="1650"/>
              <a:ext cx="298" cy="437"/>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61" name="Line 618"/>
            <p:cNvSpPr>
              <a:spLocks noChangeShapeType="1"/>
            </p:cNvSpPr>
            <p:nvPr/>
          </p:nvSpPr>
          <p:spPr bwMode="auto">
            <a:xfrm flipH="1">
              <a:off x="1735" y="2087"/>
              <a:ext cx="297" cy="439"/>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62" name="Freeform 619"/>
            <p:cNvSpPr>
              <a:spLocks/>
            </p:cNvSpPr>
            <p:nvPr/>
          </p:nvSpPr>
          <p:spPr bwMode="auto">
            <a:xfrm>
              <a:off x="1704" y="2501"/>
              <a:ext cx="47" cy="55"/>
            </a:xfrm>
            <a:custGeom>
              <a:avLst/>
              <a:gdLst>
                <a:gd name="T0" fmla="*/ 0 w 43"/>
                <a:gd name="T1" fmla="*/ 59 h 51"/>
                <a:gd name="T2" fmla="*/ 0 w 43"/>
                <a:gd name="T3" fmla="*/ 0 h 51"/>
                <a:gd name="T4" fmla="*/ 51 w 43"/>
                <a:gd name="T5" fmla="*/ 29 h 51"/>
                <a:gd name="T6" fmla="*/ 0 w 43"/>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63" name="Freeform 620"/>
            <p:cNvSpPr>
              <a:spLocks/>
            </p:cNvSpPr>
            <p:nvPr/>
          </p:nvSpPr>
          <p:spPr bwMode="auto">
            <a:xfrm>
              <a:off x="1704" y="2501"/>
              <a:ext cx="47" cy="55"/>
            </a:xfrm>
            <a:custGeom>
              <a:avLst/>
              <a:gdLst>
                <a:gd name="T0" fmla="*/ 0 w 43"/>
                <a:gd name="T1" fmla="*/ 59 h 51"/>
                <a:gd name="T2" fmla="*/ 0 w 43"/>
                <a:gd name="T3" fmla="*/ 0 h 51"/>
                <a:gd name="T4" fmla="*/ 51 w 43"/>
                <a:gd name="T5" fmla="*/ 29 h 51"/>
                <a:gd name="T6" fmla="*/ 0 w 43"/>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64" name="Freeform 621"/>
            <p:cNvSpPr>
              <a:spLocks/>
            </p:cNvSpPr>
            <p:nvPr/>
          </p:nvSpPr>
          <p:spPr bwMode="auto">
            <a:xfrm>
              <a:off x="2601" y="1179"/>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65" name="Freeform 622"/>
            <p:cNvSpPr>
              <a:spLocks/>
            </p:cNvSpPr>
            <p:nvPr/>
          </p:nvSpPr>
          <p:spPr bwMode="auto">
            <a:xfrm>
              <a:off x="2601" y="1179"/>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66" name="Line 623"/>
            <p:cNvSpPr>
              <a:spLocks noChangeShapeType="1"/>
            </p:cNvSpPr>
            <p:nvPr/>
          </p:nvSpPr>
          <p:spPr bwMode="auto">
            <a:xfrm>
              <a:off x="831" y="1717"/>
              <a:ext cx="397" cy="410"/>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67" name="Line 624"/>
            <p:cNvSpPr>
              <a:spLocks noChangeShapeType="1"/>
            </p:cNvSpPr>
            <p:nvPr/>
          </p:nvSpPr>
          <p:spPr bwMode="auto">
            <a:xfrm>
              <a:off x="1228" y="2127"/>
              <a:ext cx="395" cy="40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68" name="Freeform 625"/>
            <p:cNvSpPr>
              <a:spLocks/>
            </p:cNvSpPr>
            <p:nvPr/>
          </p:nvSpPr>
          <p:spPr bwMode="auto">
            <a:xfrm>
              <a:off x="1591" y="2501"/>
              <a:ext cx="57" cy="55"/>
            </a:xfrm>
            <a:custGeom>
              <a:avLst/>
              <a:gdLst>
                <a:gd name="T0" fmla="*/ 62 w 52"/>
                <a:gd name="T1" fmla="*/ 59 h 51"/>
                <a:gd name="T2" fmla="*/ 0 w 52"/>
                <a:gd name="T3" fmla="*/ 40 h 51"/>
                <a:gd name="T4" fmla="*/ 42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5" y="0"/>
                  </a:lnTo>
                  <a:lnTo>
                    <a:pt x="52"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69" name="Freeform 626"/>
            <p:cNvSpPr>
              <a:spLocks/>
            </p:cNvSpPr>
            <p:nvPr/>
          </p:nvSpPr>
          <p:spPr bwMode="auto">
            <a:xfrm>
              <a:off x="1591" y="2501"/>
              <a:ext cx="57" cy="55"/>
            </a:xfrm>
            <a:custGeom>
              <a:avLst/>
              <a:gdLst>
                <a:gd name="T0" fmla="*/ 62 w 52"/>
                <a:gd name="T1" fmla="*/ 59 h 51"/>
                <a:gd name="T2" fmla="*/ 0 w 52"/>
                <a:gd name="T3" fmla="*/ 40 h 51"/>
                <a:gd name="T4" fmla="*/ 42 w 52"/>
                <a:gd name="T5" fmla="*/ 0 h 51"/>
                <a:gd name="T6" fmla="*/ 62 w 52"/>
                <a:gd name="T7" fmla="*/ 59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1">
                  <a:moveTo>
                    <a:pt x="52" y="51"/>
                  </a:moveTo>
                  <a:lnTo>
                    <a:pt x="0" y="34"/>
                  </a:lnTo>
                  <a:lnTo>
                    <a:pt x="35" y="0"/>
                  </a:lnTo>
                  <a:lnTo>
                    <a:pt x="52"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70" name="Line 627"/>
            <p:cNvSpPr>
              <a:spLocks noChangeShapeType="1"/>
            </p:cNvSpPr>
            <p:nvPr/>
          </p:nvSpPr>
          <p:spPr bwMode="auto">
            <a:xfrm>
              <a:off x="1586" y="2359"/>
              <a:ext cx="33" cy="77"/>
            </a:xfrm>
            <a:prstGeom prst="line">
              <a:avLst/>
            </a:prstGeom>
            <a:noFill/>
            <a:ln w="20638">
              <a:solidFill>
                <a:srgbClr val="8E1162"/>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71" name="Line 628"/>
            <p:cNvSpPr>
              <a:spLocks noChangeShapeType="1"/>
            </p:cNvSpPr>
            <p:nvPr/>
          </p:nvSpPr>
          <p:spPr bwMode="auto">
            <a:xfrm>
              <a:off x="1619" y="2436"/>
              <a:ext cx="33" cy="81"/>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72" name="Freeform 629"/>
            <p:cNvSpPr>
              <a:spLocks/>
            </p:cNvSpPr>
            <p:nvPr/>
          </p:nvSpPr>
          <p:spPr bwMode="auto">
            <a:xfrm>
              <a:off x="1619" y="2491"/>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73" name="Freeform 630"/>
            <p:cNvSpPr>
              <a:spLocks/>
            </p:cNvSpPr>
            <p:nvPr/>
          </p:nvSpPr>
          <p:spPr bwMode="auto">
            <a:xfrm>
              <a:off x="1619" y="2491"/>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74" name="Line 631"/>
            <p:cNvSpPr>
              <a:spLocks noChangeShapeType="1"/>
            </p:cNvSpPr>
            <p:nvPr/>
          </p:nvSpPr>
          <p:spPr bwMode="auto">
            <a:xfrm>
              <a:off x="1371" y="1580"/>
              <a:ext cx="289" cy="934"/>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75" name="Freeform 632"/>
            <p:cNvSpPr>
              <a:spLocks/>
            </p:cNvSpPr>
            <p:nvPr/>
          </p:nvSpPr>
          <p:spPr bwMode="auto">
            <a:xfrm>
              <a:off x="1629" y="2491"/>
              <a:ext cx="47" cy="57"/>
            </a:xfrm>
            <a:custGeom>
              <a:avLst/>
              <a:gdLst>
                <a:gd name="T0" fmla="*/ 40 w 43"/>
                <a:gd name="T1" fmla="*/ 62 h 52"/>
                <a:gd name="T2" fmla="*/ 0 w 43"/>
                <a:gd name="T3" fmla="*/ 21 h 52"/>
                <a:gd name="T4" fmla="*/ 51 w 43"/>
                <a:gd name="T5" fmla="*/ 0 h 52"/>
                <a:gd name="T6" fmla="*/ 4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4" y="52"/>
                  </a:moveTo>
                  <a:lnTo>
                    <a:pt x="0" y="17"/>
                  </a:lnTo>
                  <a:lnTo>
                    <a:pt x="43" y="0"/>
                  </a:lnTo>
                  <a:lnTo>
                    <a:pt x="34"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76" name="Freeform 633"/>
            <p:cNvSpPr>
              <a:spLocks/>
            </p:cNvSpPr>
            <p:nvPr/>
          </p:nvSpPr>
          <p:spPr bwMode="auto">
            <a:xfrm>
              <a:off x="1629" y="2491"/>
              <a:ext cx="47" cy="57"/>
            </a:xfrm>
            <a:custGeom>
              <a:avLst/>
              <a:gdLst>
                <a:gd name="T0" fmla="*/ 40 w 43"/>
                <a:gd name="T1" fmla="*/ 62 h 52"/>
                <a:gd name="T2" fmla="*/ 0 w 43"/>
                <a:gd name="T3" fmla="*/ 21 h 52"/>
                <a:gd name="T4" fmla="*/ 51 w 43"/>
                <a:gd name="T5" fmla="*/ 0 h 52"/>
                <a:gd name="T6" fmla="*/ 4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34" y="52"/>
                  </a:moveTo>
                  <a:lnTo>
                    <a:pt x="0" y="17"/>
                  </a:lnTo>
                  <a:lnTo>
                    <a:pt x="43" y="0"/>
                  </a:lnTo>
                  <a:lnTo>
                    <a:pt x="3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77" name="Line 634"/>
            <p:cNvSpPr>
              <a:spLocks noChangeShapeType="1"/>
            </p:cNvSpPr>
            <p:nvPr/>
          </p:nvSpPr>
          <p:spPr bwMode="auto">
            <a:xfrm flipH="1">
              <a:off x="1898" y="985"/>
              <a:ext cx="453" cy="92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78" name="Line 635"/>
            <p:cNvSpPr>
              <a:spLocks noChangeShapeType="1"/>
            </p:cNvSpPr>
            <p:nvPr/>
          </p:nvSpPr>
          <p:spPr bwMode="auto">
            <a:xfrm flipH="1">
              <a:off x="1444" y="1906"/>
              <a:ext cx="454" cy="92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79" name="Freeform 636"/>
            <p:cNvSpPr>
              <a:spLocks/>
            </p:cNvSpPr>
            <p:nvPr/>
          </p:nvSpPr>
          <p:spPr bwMode="auto">
            <a:xfrm>
              <a:off x="1421" y="2802"/>
              <a:ext cx="47" cy="57"/>
            </a:xfrm>
            <a:custGeom>
              <a:avLst/>
              <a:gdLst>
                <a:gd name="T0" fmla="*/ 0 w 43"/>
                <a:gd name="T1" fmla="*/ 62 h 52"/>
                <a:gd name="T2" fmla="*/ 0 w 43"/>
                <a:gd name="T3" fmla="*/ 0 h 52"/>
                <a:gd name="T4" fmla="*/ 51 w 43"/>
                <a:gd name="T5" fmla="*/ 21 h 52"/>
                <a:gd name="T6" fmla="*/ 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80" name="Freeform 637"/>
            <p:cNvSpPr>
              <a:spLocks/>
            </p:cNvSpPr>
            <p:nvPr/>
          </p:nvSpPr>
          <p:spPr bwMode="auto">
            <a:xfrm>
              <a:off x="1421" y="2802"/>
              <a:ext cx="47" cy="57"/>
            </a:xfrm>
            <a:custGeom>
              <a:avLst/>
              <a:gdLst>
                <a:gd name="T0" fmla="*/ 0 w 43"/>
                <a:gd name="T1" fmla="*/ 62 h 52"/>
                <a:gd name="T2" fmla="*/ 0 w 43"/>
                <a:gd name="T3" fmla="*/ 0 h 52"/>
                <a:gd name="T4" fmla="*/ 51 w 43"/>
                <a:gd name="T5" fmla="*/ 21 h 52"/>
                <a:gd name="T6" fmla="*/ 0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52"/>
                  </a:moveTo>
                  <a:lnTo>
                    <a:pt x="0" y="0"/>
                  </a:lnTo>
                  <a:lnTo>
                    <a:pt x="43" y="17"/>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81" name="Freeform 638"/>
            <p:cNvSpPr>
              <a:spLocks/>
            </p:cNvSpPr>
            <p:nvPr/>
          </p:nvSpPr>
          <p:spPr bwMode="auto">
            <a:xfrm>
              <a:off x="2318" y="943"/>
              <a:ext cx="47" cy="57"/>
            </a:xfrm>
            <a:custGeom>
              <a:avLst/>
              <a:gdLst>
                <a:gd name="T0" fmla="*/ 51 w 43"/>
                <a:gd name="T1" fmla="*/ 0 h 52"/>
                <a:gd name="T2" fmla="*/ 51 w 43"/>
                <a:gd name="T3" fmla="*/ 62 h 52"/>
                <a:gd name="T4" fmla="*/ 0 w 43"/>
                <a:gd name="T5" fmla="*/ 41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34"/>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82" name="Freeform 639"/>
            <p:cNvSpPr>
              <a:spLocks/>
            </p:cNvSpPr>
            <p:nvPr/>
          </p:nvSpPr>
          <p:spPr bwMode="auto">
            <a:xfrm>
              <a:off x="2318" y="943"/>
              <a:ext cx="47" cy="57"/>
            </a:xfrm>
            <a:custGeom>
              <a:avLst/>
              <a:gdLst>
                <a:gd name="T0" fmla="*/ 51 w 43"/>
                <a:gd name="T1" fmla="*/ 0 h 52"/>
                <a:gd name="T2" fmla="*/ 51 w 43"/>
                <a:gd name="T3" fmla="*/ 62 h 52"/>
                <a:gd name="T4" fmla="*/ 0 w 43"/>
                <a:gd name="T5" fmla="*/ 41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34"/>
                  </a:lnTo>
                  <a:lnTo>
                    <a:pt x="43"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83" name="Line 640"/>
            <p:cNvSpPr>
              <a:spLocks noChangeShapeType="1"/>
            </p:cNvSpPr>
            <p:nvPr/>
          </p:nvSpPr>
          <p:spPr bwMode="auto">
            <a:xfrm flipH="1" flipV="1">
              <a:off x="2573" y="926"/>
              <a:ext cx="94" cy="1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84" name="Line 641"/>
            <p:cNvSpPr>
              <a:spLocks noChangeShapeType="1"/>
            </p:cNvSpPr>
            <p:nvPr/>
          </p:nvSpPr>
          <p:spPr bwMode="auto">
            <a:xfrm flipH="1" flipV="1">
              <a:off x="2479" y="917"/>
              <a:ext cx="94" cy="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85" name="Freeform 642"/>
            <p:cNvSpPr>
              <a:spLocks/>
            </p:cNvSpPr>
            <p:nvPr/>
          </p:nvSpPr>
          <p:spPr bwMode="auto">
            <a:xfrm>
              <a:off x="2430" y="886"/>
              <a:ext cx="57" cy="47"/>
            </a:xfrm>
            <a:custGeom>
              <a:avLst/>
              <a:gdLst>
                <a:gd name="T0" fmla="*/ 0 w 52"/>
                <a:gd name="T1" fmla="*/ 21 h 43"/>
                <a:gd name="T2" fmla="*/ 62 w 52"/>
                <a:gd name="T3" fmla="*/ 0 h 43"/>
                <a:gd name="T4" fmla="*/ 53 w 52"/>
                <a:gd name="T5" fmla="*/ 51 h 43"/>
                <a:gd name="T6" fmla="*/ 0 w 52"/>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17"/>
                  </a:moveTo>
                  <a:lnTo>
                    <a:pt x="52" y="0"/>
                  </a:lnTo>
                  <a:lnTo>
                    <a:pt x="44" y="43"/>
                  </a:lnTo>
                  <a:lnTo>
                    <a:pt x="0" y="1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86" name="Freeform 643"/>
            <p:cNvSpPr>
              <a:spLocks/>
            </p:cNvSpPr>
            <p:nvPr/>
          </p:nvSpPr>
          <p:spPr bwMode="auto">
            <a:xfrm>
              <a:off x="2430" y="886"/>
              <a:ext cx="57" cy="47"/>
            </a:xfrm>
            <a:custGeom>
              <a:avLst/>
              <a:gdLst>
                <a:gd name="T0" fmla="*/ 0 w 52"/>
                <a:gd name="T1" fmla="*/ 21 h 43"/>
                <a:gd name="T2" fmla="*/ 62 w 52"/>
                <a:gd name="T3" fmla="*/ 0 h 43"/>
                <a:gd name="T4" fmla="*/ 53 w 52"/>
                <a:gd name="T5" fmla="*/ 51 h 43"/>
                <a:gd name="T6" fmla="*/ 0 w 52"/>
                <a:gd name="T7" fmla="*/ 2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3">
                  <a:moveTo>
                    <a:pt x="0" y="17"/>
                  </a:moveTo>
                  <a:lnTo>
                    <a:pt x="52" y="0"/>
                  </a:lnTo>
                  <a:lnTo>
                    <a:pt x="44" y="43"/>
                  </a:lnTo>
                  <a:lnTo>
                    <a:pt x="0"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87" name="Line 644"/>
            <p:cNvSpPr>
              <a:spLocks noChangeShapeType="1"/>
            </p:cNvSpPr>
            <p:nvPr/>
          </p:nvSpPr>
          <p:spPr bwMode="auto">
            <a:xfrm flipH="1">
              <a:off x="1850" y="904"/>
              <a:ext cx="541" cy="85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88" name="Line 645"/>
            <p:cNvSpPr>
              <a:spLocks noChangeShapeType="1"/>
            </p:cNvSpPr>
            <p:nvPr/>
          </p:nvSpPr>
          <p:spPr bwMode="auto">
            <a:xfrm flipH="1">
              <a:off x="1307" y="1757"/>
              <a:ext cx="543" cy="85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89" name="Freeform 646"/>
            <p:cNvSpPr>
              <a:spLocks/>
            </p:cNvSpPr>
            <p:nvPr/>
          </p:nvSpPr>
          <p:spPr bwMode="auto">
            <a:xfrm>
              <a:off x="1279" y="2576"/>
              <a:ext cx="47" cy="56"/>
            </a:xfrm>
            <a:custGeom>
              <a:avLst/>
              <a:gdLst>
                <a:gd name="T0" fmla="*/ 0 w 43"/>
                <a:gd name="T1" fmla="*/ 61 h 51"/>
                <a:gd name="T2" fmla="*/ 0 w 43"/>
                <a:gd name="T3" fmla="*/ 0 h 51"/>
                <a:gd name="T4" fmla="*/ 51 w 43"/>
                <a:gd name="T5" fmla="*/ 30 h 51"/>
                <a:gd name="T6" fmla="*/ 0 w 43"/>
                <a:gd name="T7" fmla="*/ 6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90" name="Freeform 647"/>
            <p:cNvSpPr>
              <a:spLocks/>
            </p:cNvSpPr>
            <p:nvPr/>
          </p:nvSpPr>
          <p:spPr bwMode="auto">
            <a:xfrm>
              <a:off x="1279" y="2576"/>
              <a:ext cx="47" cy="56"/>
            </a:xfrm>
            <a:custGeom>
              <a:avLst/>
              <a:gdLst>
                <a:gd name="T0" fmla="*/ 0 w 43"/>
                <a:gd name="T1" fmla="*/ 61 h 51"/>
                <a:gd name="T2" fmla="*/ 0 w 43"/>
                <a:gd name="T3" fmla="*/ 0 h 51"/>
                <a:gd name="T4" fmla="*/ 51 w 43"/>
                <a:gd name="T5" fmla="*/ 30 h 51"/>
                <a:gd name="T6" fmla="*/ 0 w 43"/>
                <a:gd name="T7" fmla="*/ 6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0" y="51"/>
                  </a:moveTo>
                  <a:lnTo>
                    <a:pt x="0" y="0"/>
                  </a:lnTo>
                  <a:lnTo>
                    <a:pt x="43" y="25"/>
                  </a:lnTo>
                  <a:lnTo>
                    <a:pt x="0"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91" name="Line 648"/>
            <p:cNvSpPr>
              <a:spLocks noChangeShapeType="1"/>
            </p:cNvSpPr>
            <p:nvPr/>
          </p:nvSpPr>
          <p:spPr bwMode="auto">
            <a:xfrm flipH="1" flipV="1">
              <a:off x="1391" y="2288"/>
              <a:ext cx="16" cy="618"/>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92" name="Line 649"/>
            <p:cNvSpPr>
              <a:spLocks noChangeShapeType="1"/>
            </p:cNvSpPr>
            <p:nvPr/>
          </p:nvSpPr>
          <p:spPr bwMode="auto">
            <a:xfrm flipH="1" flipV="1">
              <a:off x="1373" y="1668"/>
              <a:ext cx="18" cy="620"/>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93" name="Freeform 650"/>
            <p:cNvSpPr>
              <a:spLocks/>
            </p:cNvSpPr>
            <p:nvPr/>
          </p:nvSpPr>
          <p:spPr bwMode="auto">
            <a:xfrm>
              <a:off x="1346" y="1623"/>
              <a:ext cx="47" cy="56"/>
            </a:xfrm>
            <a:custGeom>
              <a:avLst/>
              <a:gdLst>
                <a:gd name="T0" fmla="*/ 21 w 43"/>
                <a:gd name="T1" fmla="*/ 0 h 51"/>
                <a:gd name="T2" fmla="*/ 51 w 43"/>
                <a:gd name="T3" fmla="*/ 52 h 51"/>
                <a:gd name="T4" fmla="*/ 0 w 43"/>
                <a:gd name="T5" fmla="*/ 61 h 51"/>
                <a:gd name="T6" fmla="*/ 21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17" y="0"/>
                  </a:moveTo>
                  <a:lnTo>
                    <a:pt x="43" y="43"/>
                  </a:lnTo>
                  <a:lnTo>
                    <a:pt x="0" y="51"/>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94" name="Freeform 651"/>
            <p:cNvSpPr>
              <a:spLocks/>
            </p:cNvSpPr>
            <p:nvPr/>
          </p:nvSpPr>
          <p:spPr bwMode="auto">
            <a:xfrm>
              <a:off x="1346" y="1623"/>
              <a:ext cx="47" cy="56"/>
            </a:xfrm>
            <a:custGeom>
              <a:avLst/>
              <a:gdLst>
                <a:gd name="T0" fmla="*/ 21 w 43"/>
                <a:gd name="T1" fmla="*/ 0 h 51"/>
                <a:gd name="T2" fmla="*/ 51 w 43"/>
                <a:gd name="T3" fmla="*/ 52 h 51"/>
                <a:gd name="T4" fmla="*/ 0 w 43"/>
                <a:gd name="T5" fmla="*/ 61 h 51"/>
                <a:gd name="T6" fmla="*/ 21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17" y="0"/>
                  </a:moveTo>
                  <a:lnTo>
                    <a:pt x="43" y="43"/>
                  </a:lnTo>
                  <a:lnTo>
                    <a:pt x="0" y="51"/>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95" name="Line 652"/>
            <p:cNvSpPr>
              <a:spLocks noChangeShapeType="1"/>
            </p:cNvSpPr>
            <p:nvPr/>
          </p:nvSpPr>
          <p:spPr bwMode="auto">
            <a:xfrm flipV="1">
              <a:off x="1260" y="2175"/>
              <a:ext cx="52" cy="50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96" name="Line 653"/>
            <p:cNvSpPr>
              <a:spLocks noChangeShapeType="1"/>
            </p:cNvSpPr>
            <p:nvPr/>
          </p:nvSpPr>
          <p:spPr bwMode="auto">
            <a:xfrm flipV="1">
              <a:off x="1312" y="1668"/>
              <a:ext cx="52" cy="50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097" name="Freeform 654"/>
            <p:cNvSpPr>
              <a:spLocks/>
            </p:cNvSpPr>
            <p:nvPr/>
          </p:nvSpPr>
          <p:spPr bwMode="auto">
            <a:xfrm>
              <a:off x="1336" y="1623"/>
              <a:ext cx="47" cy="56"/>
            </a:xfrm>
            <a:custGeom>
              <a:avLst/>
              <a:gdLst>
                <a:gd name="T0" fmla="*/ 31 w 43"/>
                <a:gd name="T1" fmla="*/ 0 h 51"/>
                <a:gd name="T2" fmla="*/ 51 w 43"/>
                <a:gd name="T3" fmla="*/ 61 h 51"/>
                <a:gd name="T4" fmla="*/ 0 w 43"/>
                <a:gd name="T5" fmla="*/ 52 h 51"/>
                <a:gd name="T6" fmla="*/ 31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26" y="0"/>
                  </a:moveTo>
                  <a:lnTo>
                    <a:pt x="43" y="51"/>
                  </a:lnTo>
                  <a:lnTo>
                    <a:pt x="0" y="4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98" name="Freeform 655"/>
            <p:cNvSpPr>
              <a:spLocks/>
            </p:cNvSpPr>
            <p:nvPr/>
          </p:nvSpPr>
          <p:spPr bwMode="auto">
            <a:xfrm>
              <a:off x="1336" y="1623"/>
              <a:ext cx="47" cy="56"/>
            </a:xfrm>
            <a:custGeom>
              <a:avLst/>
              <a:gdLst>
                <a:gd name="T0" fmla="*/ 31 w 43"/>
                <a:gd name="T1" fmla="*/ 0 h 51"/>
                <a:gd name="T2" fmla="*/ 51 w 43"/>
                <a:gd name="T3" fmla="*/ 61 h 51"/>
                <a:gd name="T4" fmla="*/ 0 w 43"/>
                <a:gd name="T5" fmla="*/ 52 h 51"/>
                <a:gd name="T6" fmla="*/ 31 w 43"/>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1">
                  <a:moveTo>
                    <a:pt x="26" y="0"/>
                  </a:moveTo>
                  <a:lnTo>
                    <a:pt x="43" y="51"/>
                  </a:lnTo>
                  <a:lnTo>
                    <a:pt x="0" y="43"/>
                  </a:lnTo>
                  <a:lnTo>
                    <a:pt x="26"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099" name="Line 656"/>
            <p:cNvSpPr>
              <a:spLocks noChangeShapeType="1"/>
            </p:cNvSpPr>
            <p:nvPr/>
          </p:nvSpPr>
          <p:spPr bwMode="auto">
            <a:xfrm flipH="1">
              <a:off x="2271" y="1141"/>
              <a:ext cx="405" cy="136"/>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00" name="Line 657"/>
            <p:cNvSpPr>
              <a:spLocks noChangeShapeType="1"/>
            </p:cNvSpPr>
            <p:nvPr/>
          </p:nvSpPr>
          <p:spPr bwMode="auto">
            <a:xfrm flipH="1">
              <a:off x="1862" y="1277"/>
              <a:ext cx="409" cy="13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01" name="Line 658"/>
            <p:cNvSpPr>
              <a:spLocks noChangeShapeType="1"/>
            </p:cNvSpPr>
            <p:nvPr/>
          </p:nvSpPr>
          <p:spPr bwMode="auto">
            <a:xfrm flipH="1">
              <a:off x="1454" y="1415"/>
              <a:ext cx="408" cy="137"/>
            </a:xfrm>
            <a:prstGeom prst="line">
              <a:avLst/>
            </a:prstGeom>
            <a:noFill/>
            <a:ln w="20638">
              <a:solidFill>
                <a:srgbClr val="64BAAE"/>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02" name="Freeform 659"/>
            <p:cNvSpPr>
              <a:spLocks/>
            </p:cNvSpPr>
            <p:nvPr/>
          </p:nvSpPr>
          <p:spPr bwMode="auto">
            <a:xfrm>
              <a:off x="1411" y="1519"/>
              <a:ext cx="57" cy="37"/>
            </a:xfrm>
            <a:custGeom>
              <a:avLst/>
              <a:gdLst>
                <a:gd name="T0" fmla="*/ 0 w 52"/>
                <a:gd name="T1" fmla="*/ 40 h 34"/>
                <a:gd name="T2" fmla="*/ 42 w 52"/>
                <a:gd name="T3" fmla="*/ 0 h 34"/>
                <a:gd name="T4" fmla="*/ 62 w 52"/>
                <a:gd name="T5" fmla="*/ 40 h 34"/>
                <a:gd name="T6" fmla="*/ 0 w 52"/>
                <a:gd name="T7" fmla="*/ 4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03" name="Freeform 660"/>
            <p:cNvSpPr>
              <a:spLocks/>
            </p:cNvSpPr>
            <p:nvPr/>
          </p:nvSpPr>
          <p:spPr bwMode="auto">
            <a:xfrm>
              <a:off x="1411" y="1519"/>
              <a:ext cx="57" cy="37"/>
            </a:xfrm>
            <a:custGeom>
              <a:avLst/>
              <a:gdLst>
                <a:gd name="T0" fmla="*/ 0 w 52"/>
                <a:gd name="T1" fmla="*/ 40 h 34"/>
                <a:gd name="T2" fmla="*/ 42 w 52"/>
                <a:gd name="T3" fmla="*/ 0 h 34"/>
                <a:gd name="T4" fmla="*/ 62 w 52"/>
                <a:gd name="T5" fmla="*/ 40 h 34"/>
                <a:gd name="T6" fmla="*/ 0 w 52"/>
                <a:gd name="T7" fmla="*/ 4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34">
                  <a:moveTo>
                    <a:pt x="0" y="34"/>
                  </a:moveTo>
                  <a:lnTo>
                    <a:pt x="35" y="0"/>
                  </a:lnTo>
                  <a:lnTo>
                    <a:pt x="52" y="34"/>
                  </a:lnTo>
                  <a:lnTo>
                    <a:pt x="0" y="34"/>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04" name="Line 661"/>
            <p:cNvSpPr>
              <a:spLocks noChangeShapeType="1"/>
            </p:cNvSpPr>
            <p:nvPr/>
          </p:nvSpPr>
          <p:spPr bwMode="auto">
            <a:xfrm flipV="1">
              <a:off x="831" y="1660"/>
              <a:ext cx="228" cy="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05" name="Line 662"/>
            <p:cNvSpPr>
              <a:spLocks noChangeShapeType="1"/>
            </p:cNvSpPr>
            <p:nvPr/>
          </p:nvSpPr>
          <p:spPr bwMode="auto">
            <a:xfrm flipV="1">
              <a:off x="1059" y="1601"/>
              <a:ext cx="230" cy="5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06" name="Freeform 663"/>
            <p:cNvSpPr>
              <a:spLocks/>
            </p:cNvSpPr>
            <p:nvPr/>
          </p:nvSpPr>
          <p:spPr bwMode="auto">
            <a:xfrm>
              <a:off x="1270" y="1575"/>
              <a:ext cx="56" cy="48"/>
            </a:xfrm>
            <a:custGeom>
              <a:avLst/>
              <a:gdLst>
                <a:gd name="T0" fmla="*/ 61 w 51"/>
                <a:gd name="T1" fmla="*/ 11 h 44"/>
                <a:gd name="T2" fmla="*/ 10 w 51"/>
                <a:gd name="T3" fmla="*/ 52 h 44"/>
                <a:gd name="T4" fmla="*/ 0 w 51"/>
                <a:gd name="T5" fmla="*/ 0 h 44"/>
                <a:gd name="T6" fmla="*/ 61 w 51"/>
                <a:gd name="T7" fmla="*/ 1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9"/>
                  </a:moveTo>
                  <a:lnTo>
                    <a:pt x="8" y="44"/>
                  </a:lnTo>
                  <a:lnTo>
                    <a:pt x="0" y="0"/>
                  </a:lnTo>
                  <a:lnTo>
                    <a:pt x="5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07" name="Freeform 664"/>
            <p:cNvSpPr>
              <a:spLocks/>
            </p:cNvSpPr>
            <p:nvPr/>
          </p:nvSpPr>
          <p:spPr bwMode="auto">
            <a:xfrm>
              <a:off x="1270" y="1575"/>
              <a:ext cx="56" cy="48"/>
            </a:xfrm>
            <a:custGeom>
              <a:avLst/>
              <a:gdLst>
                <a:gd name="T0" fmla="*/ 61 w 51"/>
                <a:gd name="T1" fmla="*/ 11 h 44"/>
                <a:gd name="T2" fmla="*/ 10 w 51"/>
                <a:gd name="T3" fmla="*/ 52 h 44"/>
                <a:gd name="T4" fmla="*/ 0 w 51"/>
                <a:gd name="T5" fmla="*/ 0 h 44"/>
                <a:gd name="T6" fmla="*/ 61 w 51"/>
                <a:gd name="T7" fmla="*/ 1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9"/>
                  </a:moveTo>
                  <a:lnTo>
                    <a:pt x="8" y="44"/>
                  </a:lnTo>
                  <a:lnTo>
                    <a:pt x="0" y="0"/>
                  </a:lnTo>
                  <a:lnTo>
                    <a:pt x="51" y="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08" name="Line 665"/>
            <p:cNvSpPr>
              <a:spLocks noChangeShapeType="1"/>
            </p:cNvSpPr>
            <p:nvPr/>
          </p:nvSpPr>
          <p:spPr bwMode="auto">
            <a:xfrm flipV="1">
              <a:off x="951" y="2161"/>
              <a:ext cx="2" cy="174"/>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09" name="Freeform 666"/>
            <p:cNvSpPr>
              <a:spLocks/>
            </p:cNvSpPr>
            <p:nvPr/>
          </p:nvSpPr>
          <p:spPr bwMode="auto">
            <a:xfrm>
              <a:off x="911" y="2114"/>
              <a:ext cx="66" cy="55"/>
            </a:xfrm>
            <a:custGeom>
              <a:avLst/>
              <a:gdLst>
                <a:gd name="T0" fmla="*/ 41 w 61"/>
                <a:gd name="T1" fmla="*/ 0 h 51"/>
                <a:gd name="T2" fmla="*/ 0 w 61"/>
                <a:gd name="T3" fmla="*/ 59 h 51"/>
                <a:gd name="T4" fmla="*/ 71 w 61"/>
                <a:gd name="T5" fmla="*/ 59 h 51"/>
                <a:gd name="T6" fmla="*/ 41 w 6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1">
                  <a:moveTo>
                    <a:pt x="35" y="0"/>
                  </a:moveTo>
                  <a:lnTo>
                    <a:pt x="0" y="51"/>
                  </a:lnTo>
                  <a:lnTo>
                    <a:pt x="61" y="51"/>
                  </a:lnTo>
                  <a:lnTo>
                    <a:pt x="3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10" name="Freeform 667"/>
            <p:cNvSpPr>
              <a:spLocks/>
            </p:cNvSpPr>
            <p:nvPr/>
          </p:nvSpPr>
          <p:spPr bwMode="auto">
            <a:xfrm>
              <a:off x="911" y="2114"/>
              <a:ext cx="66" cy="55"/>
            </a:xfrm>
            <a:custGeom>
              <a:avLst/>
              <a:gdLst>
                <a:gd name="T0" fmla="*/ 41 w 61"/>
                <a:gd name="T1" fmla="*/ 0 h 51"/>
                <a:gd name="T2" fmla="*/ 0 w 61"/>
                <a:gd name="T3" fmla="*/ 59 h 51"/>
                <a:gd name="T4" fmla="*/ 71 w 61"/>
                <a:gd name="T5" fmla="*/ 59 h 51"/>
                <a:gd name="T6" fmla="*/ 41 w 61"/>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1">
                  <a:moveTo>
                    <a:pt x="35" y="0"/>
                  </a:moveTo>
                  <a:lnTo>
                    <a:pt x="0" y="51"/>
                  </a:lnTo>
                  <a:lnTo>
                    <a:pt x="61" y="51"/>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11" name="Line 668"/>
            <p:cNvSpPr>
              <a:spLocks noChangeShapeType="1"/>
            </p:cNvSpPr>
            <p:nvPr/>
          </p:nvSpPr>
          <p:spPr bwMode="auto">
            <a:xfrm flipV="1">
              <a:off x="951" y="2118"/>
              <a:ext cx="28" cy="21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12" name="Line 669"/>
            <p:cNvSpPr>
              <a:spLocks noChangeShapeType="1"/>
            </p:cNvSpPr>
            <p:nvPr/>
          </p:nvSpPr>
          <p:spPr bwMode="auto">
            <a:xfrm flipV="1">
              <a:off x="979" y="1900"/>
              <a:ext cx="27" cy="218"/>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13" name="Freeform 670"/>
            <p:cNvSpPr>
              <a:spLocks/>
            </p:cNvSpPr>
            <p:nvPr/>
          </p:nvSpPr>
          <p:spPr bwMode="auto">
            <a:xfrm>
              <a:off x="977" y="1858"/>
              <a:ext cx="47" cy="57"/>
            </a:xfrm>
            <a:custGeom>
              <a:avLst/>
              <a:gdLst>
                <a:gd name="T0" fmla="*/ 31 w 43"/>
                <a:gd name="T1" fmla="*/ 0 h 52"/>
                <a:gd name="T2" fmla="*/ 51 w 43"/>
                <a:gd name="T3" fmla="*/ 62 h 52"/>
                <a:gd name="T4" fmla="*/ 0 w 43"/>
                <a:gd name="T5" fmla="*/ 53 h 52"/>
                <a:gd name="T6" fmla="*/ 3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0"/>
                  </a:moveTo>
                  <a:lnTo>
                    <a:pt x="43" y="52"/>
                  </a:lnTo>
                  <a:lnTo>
                    <a:pt x="0" y="44"/>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14" name="Freeform 671"/>
            <p:cNvSpPr>
              <a:spLocks/>
            </p:cNvSpPr>
            <p:nvPr/>
          </p:nvSpPr>
          <p:spPr bwMode="auto">
            <a:xfrm>
              <a:off x="977" y="1858"/>
              <a:ext cx="47" cy="57"/>
            </a:xfrm>
            <a:custGeom>
              <a:avLst/>
              <a:gdLst>
                <a:gd name="T0" fmla="*/ 31 w 43"/>
                <a:gd name="T1" fmla="*/ 0 h 52"/>
                <a:gd name="T2" fmla="*/ 51 w 43"/>
                <a:gd name="T3" fmla="*/ 62 h 52"/>
                <a:gd name="T4" fmla="*/ 0 w 43"/>
                <a:gd name="T5" fmla="*/ 53 h 52"/>
                <a:gd name="T6" fmla="*/ 3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0"/>
                  </a:moveTo>
                  <a:lnTo>
                    <a:pt x="43" y="52"/>
                  </a:lnTo>
                  <a:lnTo>
                    <a:pt x="0" y="44"/>
                  </a:lnTo>
                  <a:lnTo>
                    <a:pt x="26"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15" name="Line 672"/>
            <p:cNvSpPr>
              <a:spLocks noChangeShapeType="1"/>
            </p:cNvSpPr>
            <p:nvPr/>
          </p:nvSpPr>
          <p:spPr bwMode="auto">
            <a:xfrm>
              <a:off x="3170" y="1146"/>
              <a:ext cx="219" cy="154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16" name="Freeform 673"/>
            <p:cNvSpPr>
              <a:spLocks/>
            </p:cNvSpPr>
            <p:nvPr/>
          </p:nvSpPr>
          <p:spPr bwMode="auto">
            <a:xfrm>
              <a:off x="3365" y="2670"/>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17" name="Freeform 674"/>
            <p:cNvSpPr>
              <a:spLocks/>
            </p:cNvSpPr>
            <p:nvPr/>
          </p:nvSpPr>
          <p:spPr bwMode="auto">
            <a:xfrm>
              <a:off x="3365" y="2670"/>
              <a:ext cx="47" cy="57"/>
            </a:xfrm>
            <a:custGeom>
              <a:avLst/>
              <a:gdLst>
                <a:gd name="T0" fmla="*/ 31 w 43"/>
                <a:gd name="T1" fmla="*/ 62 h 52"/>
                <a:gd name="T2" fmla="*/ 0 w 43"/>
                <a:gd name="T3" fmla="*/ 11 h 52"/>
                <a:gd name="T4" fmla="*/ 51 w 43"/>
                <a:gd name="T5" fmla="*/ 0 h 52"/>
                <a:gd name="T6" fmla="*/ 3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26" y="52"/>
                  </a:moveTo>
                  <a:lnTo>
                    <a:pt x="0" y="9"/>
                  </a:lnTo>
                  <a:lnTo>
                    <a:pt x="43" y="0"/>
                  </a:lnTo>
                  <a:lnTo>
                    <a:pt x="26"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18" name="Freeform 675"/>
            <p:cNvSpPr>
              <a:spLocks/>
            </p:cNvSpPr>
            <p:nvPr/>
          </p:nvSpPr>
          <p:spPr bwMode="auto">
            <a:xfrm>
              <a:off x="3096" y="1173"/>
              <a:ext cx="142" cy="140"/>
            </a:xfrm>
            <a:custGeom>
              <a:avLst/>
              <a:gdLst>
                <a:gd name="T0" fmla="*/ 155 w 130"/>
                <a:gd name="T1" fmla="*/ 78 h 128"/>
                <a:gd name="T2" fmla="*/ 155 w 130"/>
                <a:gd name="T3" fmla="*/ 78 h 128"/>
                <a:gd name="T4" fmla="*/ 152 w 130"/>
                <a:gd name="T5" fmla="*/ 62 h 128"/>
                <a:gd name="T6" fmla="*/ 146 w 130"/>
                <a:gd name="T7" fmla="*/ 47 h 128"/>
                <a:gd name="T8" fmla="*/ 142 w 130"/>
                <a:gd name="T9" fmla="*/ 35 h 128"/>
                <a:gd name="T10" fmla="*/ 131 w 130"/>
                <a:gd name="T11" fmla="*/ 24 h 128"/>
                <a:gd name="T12" fmla="*/ 121 w 130"/>
                <a:gd name="T13" fmla="*/ 13 h 128"/>
                <a:gd name="T14" fmla="*/ 108 w 130"/>
                <a:gd name="T15" fmla="*/ 5 h 128"/>
                <a:gd name="T16" fmla="*/ 93 w 130"/>
                <a:gd name="T17" fmla="*/ 3 h 128"/>
                <a:gd name="T18" fmla="*/ 78 w 130"/>
                <a:gd name="T19" fmla="*/ 0 h 128"/>
                <a:gd name="T20" fmla="*/ 78 w 130"/>
                <a:gd name="T21" fmla="*/ 0 h 128"/>
                <a:gd name="T22" fmla="*/ 62 w 130"/>
                <a:gd name="T23" fmla="*/ 3 h 128"/>
                <a:gd name="T24" fmla="*/ 49 w 130"/>
                <a:gd name="T25" fmla="*/ 5 h 128"/>
                <a:gd name="T26" fmla="*/ 36 w 130"/>
                <a:gd name="T27" fmla="*/ 13 h 128"/>
                <a:gd name="T28" fmla="*/ 24 w 130"/>
                <a:gd name="T29" fmla="*/ 24 h 128"/>
                <a:gd name="T30" fmla="*/ 15 w 130"/>
                <a:gd name="T31" fmla="*/ 35 h 128"/>
                <a:gd name="T32" fmla="*/ 9 w 130"/>
                <a:gd name="T33" fmla="*/ 47 h 128"/>
                <a:gd name="T34" fmla="*/ 2 w 130"/>
                <a:gd name="T35" fmla="*/ 62 h 128"/>
                <a:gd name="T36" fmla="*/ 0 w 130"/>
                <a:gd name="T37" fmla="*/ 78 h 128"/>
                <a:gd name="T38" fmla="*/ 0 w 130"/>
                <a:gd name="T39" fmla="*/ 78 h 128"/>
                <a:gd name="T40" fmla="*/ 2 w 130"/>
                <a:gd name="T41" fmla="*/ 93 h 128"/>
                <a:gd name="T42" fmla="*/ 9 w 130"/>
                <a:gd name="T43" fmla="*/ 106 h 128"/>
                <a:gd name="T44" fmla="*/ 15 w 130"/>
                <a:gd name="T45" fmla="*/ 119 h 128"/>
                <a:gd name="T46" fmla="*/ 24 w 130"/>
                <a:gd name="T47" fmla="*/ 132 h 128"/>
                <a:gd name="T48" fmla="*/ 36 w 130"/>
                <a:gd name="T49" fmla="*/ 140 h 128"/>
                <a:gd name="T50" fmla="*/ 49 w 130"/>
                <a:gd name="T51" fmla="*/ 148 h 128"/>
                <a:gd name="T52" fmla="*/ 62 w 130"/>
                <a:gd name="T53" fmla="*/ 153 h 128"/>
                <a:gd name="T54" fmla="*/ 78 w 130"/>
                <a:gd name="T55" fmla="*/ 153 h 128"/>
                <a:gd name="T56" fmla="*/ 78 w 130"/>
                <a:gd name="T57" fmla="*/ 153 h 128"/>
                <a:gd name="T58" fmla="*/ 93 w 130"/>
                <a:gd name="T59" fmla="*/ 153 h 128"/>
                <a:gd name="T60" fmla="*/ 108 w 130"/>
                <a:gd name="T61" fmla="*/ 148 h 128"/>
                <a:gd name="T62" fmla="*/ 121 w 130"/>
                <a:gd name="T63" fmla="*/ 140 h 128"/>
                <a:gd name="T64" fmla="*/ 131 w 130"/>
                <a:gd name="T65" fmla="*/ 132 h 128"/>
                <a:gd name="T66" fmla="*/ 142 w 130"/>
                <a:gd name="T67" fmla="*/ 119 h 128"/>
                <a:gd name="T68" fmla="*/ 146 w 130"/>
                <a:gd name="T69" fmla="*/ 106 h 128"/>
                <a:gd name="T70" fmla="*/ 152 w 130"/>
                <a:gd name="T71" fmla="*/ 93 h 128"/>
                <a:gd name="T72" fmla="*/ 155 w 130"/>
                <a:gd name="T73" fmla="*/ 78 h 128"/>
                <a:gd name="T74" fmla="*/ 155 w 130"/>
                <a:gd name="T75" fmla="*/ 78 h 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0" h="128">
                  <a:moveTo>
                    <a:pt x="130" y="65"/>
                  </a:moveTo>
                  <a:lnTo>
                    <a:pt x="130" y="65"/>
                  </a:lnTo>
                  <a:lnTo>
                    <a:pt x="127" y="52"/>
                  </a:lnTo>
                  <a:lnTo>
                    <a:pt x="123" y="39"/>
                  </a:lnTo>
                  <a:lnTo>
                    <a:pt x="119" y="29"/>
                  </a:lnTo>
                  <a:lnTo>
                    <a:pt x="110" y="20"/>
                  </a:lnTo>
                  <a:lnTo>
                    <a:pt x="102" y="11"/>
                  </a:lnTo>
                  <a:lnTo>
                    <a:pt x="91" y="5"/>
                  </a:lnTo>
                  <a:lnTo>
                    <a:pt x="78" y="3"/>
                  </a:lnTo>
                  <a:lnTo>
                    <a:pt x="65" y="0"/>
                  </a:lnTo>
                  <a:lnTo>
                    <a:pt x="52" y="3"/>
                  </a:lnTo>
                  <a:lnTo>
                    <a:pt x="41" y="5"/>
                  </a:lnTo>
                  <a:lnTo>
                    <a:pt x="30" y="11"/>
                  </a:lnTo>
                  <a:lnTo>
                    <a:pt x="20" y="20"/>
                  </a:lnTo>
                  <a:lnTo>
                    <a:pt x="13" y="29"/>
                  </a:lnTo>
                  <a:lnTo>
                    <a:pt x="7" y="39"/>
                  </a:lnTo>
                  <a:lnTo>
                    <a:pt x="2" y="52"/>
                  </a:lnTo>
                  <a:lnTo>
                    <a:pt x="0" y="65"/>
                  </a:lnTo>
                  <a:lnTo>
                    <a:pt x="2" y="78"/>
                  </a:lnTo>
                  <a:lnTo>
                    <a:pt x="7" y="89"/>
                  </a:lnTo>
                  <a:lnTo>
                    <a:pt x="13" y="100"/>
                  </a:lnTo>
                  <a:lnTo>
                    <a:pt x="20" y="111"/>
                  </a:lnTo>
                  <a:lnTo>
                    <a:pt x="30" y="117"/>
                  </a:lnTo>
                  <a:lnTo>
                    <a:pt x="41" y="123"/>
                  </a:lnTo>
                  <a:lnTo>
                    <a:pt x="52" y="128"/>
                  </a:lnTo>
                  <a:lnTo>
                    <a:pt x="65" y="128"/>
                  </a:lnTo>
                  <a:lnTo>
                    <a:pt x="78" y="128"/>
                  </a:lnTo>
                  <a:lnTo>
                    <a:pt x="91" y="123"/>
                  </a:lnTo>
                  <a:lnTo>
                    <a:pt x="102" y="117"/>
                  </a:lnTo>
                  <a:lnTo>
                    <a:pt x="110" y="111"/>
                  </a:lnTo>
                  <a:lnTo>
                    <a:pt x="119" y="100"/>
                  </a:lnTo>
                  <a:lnTo>
                    <a:pt x="123" y="89"/>
                  </a:lnTo>
                  <a:lnTo>
                    <a:pt x="127" y="78"/>
                  </a:lnTo>
                  <a:lnTo>
                    <a:pt x="130" y="65"/>
                  </a:lnTo>
                  <a:close/>
                </a:path>
              </a:pathLst>
            </a:custGeom>
            <a:noFill/>
            <a:ln w="20638">
              <a:solidFill>
                <a:srgbClr val="5AAAC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119" name="Line 676"/>
            <p:cNvSpPr>
              <a:spLocks noChangeShapeType="1"/>
            </p:cNvSpPr>
            <p:nvPr/>
          </p:nvSpPr>
          <p:spPr bwMode="auto">
            <a:xfrm flipV="1">
              <a:off x="2395" y="2075"/>
              <a:ext cx="1508" cy="165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20" name="Freeform 677"/>
            <p:cNvSpPr>
              <a:spLocks/>
            </p:cNvSpPr>
            <p:nvPr/>
          </p:nvSpPr>
          <p:spPr bwMode="auto">
            <a:xfrm>
              <a:off x="3866" y="2037"/>
              <a:ext cx="57" cy="57"/>
            </a:xfrm>
            <a:custGeom>
              <a:avLst/>
              <a:gdLst>
                <a:gd name="T0" fmla="*/ 62 w 52"/>
                <a:gd name="T1" fmla="*/ 0 h 52"/>
                <a:gd name="T2" fmla="*/ 52 w 52"/>
                <a:gd name="T3" fmla="*/ 62 h 52"/>
                <a:gd name="T4" fmla="*/ 0 w 52"/>
                <a:gd name="T5" fmla="*/ 22 h 52"/>
                <a:gd name="T6" fmla="*/ 6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43" y="52"/>
                  </a:lnTo>
                  <a:lnTo>
                    <a:pt x="0" y="18"/>
                  </a:lnTo>
                  <a:lnTo>
                    <a:pt x="5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21" name="Freeform 678"/>
            <p:cNvSpPr>
              <a:spLocks/>
            </p:cNvSpPr>
            <p:nvPr/>
          </p:nvSpPr>
          <p:spPr bwMode="auto">
            <a:xfrm>
              <a:off x="3866" y="2037"/>
              <a:ext cx="57" cy="57"/>
            </a:xfrm>
            <a:custGeom>
              <a:avLst/>
              <a:gdLst>
                <a:gd name="T0" fmla="*/ 62 w 52"/>
                <a:gd name="T1" fmla="*/ 0 h 52"/>
                <a:gd name="T2" fmla="*/ 52 w 52"/>
                <a:gd name="T3" fmla="*/ 62 h 52"/>
                <a:gd name="T4" fmla="*/ 0 w 52"/>
                <a:gd name="T5" fmla="*/ 22 h 52"/>
                <a:gd name="T6" fmla="*/ 62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52" y="0"/>
                  </a:moveTo>
                  <a:lnTo>
                    <a:pt x="43" y="52"/>
                  </a:lnTo>
                  <a:lnTo>
                    <a:pt x="0" y="18"/>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22" name="Freeform 679"/>
            <p:cNvSpPr>
              <a:spLocks/>
            </p:cNvSpPr>
            <p:nvPr/>
          </p:nvSpPr>
          <p:spPr bwMode="auto">
            <a:xfrm>
              <a:off x="3330" y="2802"/>
              <a:ext cx="139" cy="141"/>
            </a:xfrm>
            <a:custGeom>
              <a:avLst/>
              <a:gdLst>
                <a:gd name="T0" fmla="*/ 152 w 127"/>
                <a:gd name="T1" fmla="*/ 78 h 129"/>
                <a:gd name="T2" fmla="*/ 152 w 127"/>
                <a:gd name="T3" fmla="*/ 78 h 129"/>
                <a:gd name="T4" fmla="*/ 150 w 127"/>
                <a:gd name="T5" fmla="*/ 62 h 129"/>
                <a:gd name="T6" fmla="*/ 148 w 127"/>
                <a:gd name="T7" fmla="*/ 47 h 129"/>
                <a:gd name="T8" fmla="*/ 139 w 127"/>
                <a:gd name="T9" fmla="*/ 34 h 129"/>
                <a:gd name="T10" fmla="*/ 129 w 127"/>
                <a:gd name="T11" fmla="*/ 23 h 129"/>
                <a:gd name="T12" fmla="*/ 118 w 127"/>
                <a:gd name="T13" fmla="*/ 13 h 129"/>
                <a:gd name="T14" fmla="*/ 105 w 127"/>
                <a:gd name="T15" fmla="*/ 8 h 129"/>
                <a:gd name="T16" fmla="*/ 90 w 127"/>
                <a:gd name="T17" fmla="*/ 2 h 129"/>
                <a:gd name="T18" fmla="*/ 74 w 127"/>
                <a:gd name="T19" fmla="*/ 0 h 129"/>
                <a:gd name="T20" fmla="*/ 74 w 127"/>
                <a:gd name="T21" fmla="*/ 0 h 129"/>
                <a:gd name="T22" fmla="*/ 62 w 127"/>
                <a:gd name="T23" fmla="*/ 2 h 129"/>
                <a:gd name="T24" fmla="*/ 47 w 127"/>
                <a:gd name="T25" fmla="*/ 8 h 129"/>
                <a:gd name="T26" fmla="*/ 34 w 127"/>
                <a:gd name="T27" fmla="*/ 13 h 129"/>
                <a:gd name="T28" fmla="*/ 23 w 127"/>
                <a:gd name="T29" fmla="*/ 23 h 129"/>
                <a:gd name="T30" fmla="*/ 13 w 127"/>
                <a:gd name="T31" fmla="*/ 34 h 129"/>
                <a:gd name="T32" fmla="*/ 4 w 127"/>
                <a:gd name="T33" fmla="*/ 47 h 129"/>
                <a:gd name="T34" fmla="*/ 2 w 127"/>
                <a:gd name="T35" fmla="*/ 62 h 129"/>
                <a:gd name="T36" fmla="*/ 0 w 127"/>
                <a:gd name="T37" fmla="*/ 78 h 129"/>
                <a:gd name="T38" fmla="*/ 0 w 127"/>
                <a:gd name="T39" fmla="*/ 78 h 129"/>
                <a:gd name="T40" fmla="*/ 2 w 127"/>
                <a:gd name="T41" fmla="*/ 92 h 129"/>
                <a:gd name="T42" fmla="*/ 4 w 127"/>
                <a:gd name="T43" fmla="*/ 107 h 129"/>
                <a:gd name="T44" fmla="*/ 13 w 127"/>
                <a:gd name="T45" fmla="*/ 120 h 129"/>
                <a:gd name="T46" fmla="*/ 23 w 127"/>
                <a:gd name="T47" fmla="*/ 131 h 129"/>
                <a:gd name="T48" fmla="*/ 34 w 127"/>
                <a:gd name="T49" fmla="*/ 142 h 129"/>
                <a:gd name="T50" fmla="*/ 47 w 127"/>
                <a:gd name="T51" fmla="*/ 146 h 129"/>
                <a:gd name="T52" fmla="*/ 62 w 127"/>
                <a:gd name="T53" fmla="*/ 152 h 129"/>
                <a:gd name="T54" fmla="*/ 74 w 127"/>
                <a:gd name="T55" fmla="*/ 154 h 129"/>
                <a:gd name="T56" fmla="*/ 74 w 127"/>
                <a:gd name="T57" fmla="*/ 154 h 129"/>
                <a:gd name="T58" fmla="*/ 90 w 127"/>
                <a:gd name="T59" fmla="*/ 152 h 129"/>
                <a:gd name="T60" fmla="*/ 105 w 127"/>
                <a:gd name="T61" fmla="*/ 146 h 129"/>
                <a:gd name="T62" fmla="*/ 118 w 127"/>
                <a:gd name="T63" fmla="*/ 142 h 129"/>
                <a:gd name="T64" fmla="*/ 129 w 127"/>
                <a:gd name="T65" fmla="*/ 131 h 129"/>
                <a:gd name="T66" fmla="*/ 139 w 127"/>
                <a:gd name="T67" fmla="*/ 120 h 129"/>
                <a:gd name="T68" fmla="*/ 148 w 127"/>
                <a:gd name="T69" fmla="*/ 107 h 129"/>
                <a:gd name="T70" fmla="*/ 150 w 127"/>
                <a:gd name="T71" fmla="*/ 92 h 129"/>
                <a:gd name="T72" fmla="*/ 152 w 127"/>
                <a:gd name="T73" fmla="*/ 78 h 129"/>
                <a:gd name="T74" fmla="*/ 152 w 127"/>
                <a:gd name="T75" fmla="*/ 78 h 1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29">
                  <a:moveTo>
                    <a:pt x="127" y="65"/>
                  </a:moveTo>
                  <a:lnTo>
                    <a:pt x="127" y="65"/>
                  </a:lnTo>
                  <a:lnTo>
                    <a:pt x="125" y="52"/>
                  </a:lnTo>
                  <a:lnTo>
                    <a:pt x="123" y="39"/>
                  </a:lnTo>
                  <a:lnTo>
                    <a:pt x="116" y="28"/>
                  </a:lnTo>
                  <a:lnTo>
                    <a:pt x="108" y="19"/>
                  </a:lnTo>
                  <a:lnTo>
                    <a:pt x="99" y="11"/>
                  </a:lnTo>
                  <a:lnTo>
                    <a:pt x="88" y="6"/>
                  </a:lnTo>
                  <a:lnTo>
                    <a:pt x="75" y="2"/>
                  </a:lnTo>
                  <a:lnTo>
                    <a:pt x="62" y="0"/>
                  </a:lnTo>
                  <a:lnTo>
                    <a:pt x="52" y="2"/>
                  </a:lnTo>
                  <a:lnTo>
                    <a:pt x="39" y="6"/>
                  </a:lnTo>
                  <a:lnTo>
                    <a:pt x="28" y="11"/>
                  </a:lnTo>
                  <a:lnTo>
                    <a:pt x="19" y="19"/>
                  </a:lnTo>
                  <a:lnTo>
                    <a:pt x="11" y="28"/>
                  </a:lnTo>
                  <a:lnTo>
                    <a:pt x="4" y="39"/>
                  </a:lnTo>
                  <a:lnTo>
                    <a:pt x="2" y="52"/>
                  </a:lnTo>
                  <a:lnTo>
                    <a:pt x="0" y="65"/>
                  </a:lnTo>
                  <a:lnTo>
                    <a:pt x="2" y="77"/>
                  </a:lnTo>
                  <a:lnTo>
                    <a:pt x="4" y="90"/>
                  </a:lnTo>
                  <a:lnTo>
                    <a:pt x="11" y="101"/>
                  </a:lnTo>
                  <a:lnTo>
                    <a:pt x="19" y="110"/>
                  </a:lnTo>
                  <a:lnTo>
                    <a:pt x="28" y="119"/>
                  </a:lnTo>
                  <a:lnTo>
                    <a:pt x="39" y="123"/>
                  </a:lnTo>
                  <a:lnTo>
                    <a:pt x="52" y="127"/>
                  </a:lnTo>
                  <a:lnTo>
                    <a:pt x="62" y="129"/>
                  </a:lnTo>
                  <a:lnTo>
                    <a:pt x="75" y="127"/>
                  </a:lnTo>
                  <a:lnTo>
                    <a:pt x="88" y="123"/>
                  </a:lnTo>
                  <a:lnTo>
                    <a:pt x="99" y="119"/>
                  </a:lnTo>
                  <a:lnTo>
                    <a:pt x="108" y="110"/>
                  </a:lnTo>
                  <a:lnTo>
                    <a:pt x="116" y="101"/>
                  </a:lnTo>
                  <a:lnTo>
                    <a:pt x="123" y="90"/>
                  </a:lnTo>
                  <a:lnTo>
                    <a:pt x="125" y="77"/>
                  </a:lnTo>
                  <a:lnTo>
                    <a:pt x="127"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123" name="Line 680"/>
            <p:cNvSpPr>
              <a:spLocks noChangeShapeType="1"/>
            </p:cNvSpPr>
            <p:nvPr/>
          </p:nvSpPr>
          <p:spPr bwMode="auto">
            <a:xfrm>
              <a:off x="831" y="1717"/>
              <a:ext cx="535" cy="1112"/>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24" name="Freeform 681"/>
            <p:cNvSpPr>
              <a:spLocks/>
            </p:cNvSpPr>
            <p:nvPr/>
          </p:nvSpPr>
          <p:spPr bwMode="auto">
            <a:xfrm>
              <a:off x="1336" y="2802"/>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25" name="Freeform 682"/>
            <p:cNvSpPr>
              <a:spLocks/>
            </p:cNvSpPr>
            <p:nvPr/>
          </p:nvSpPr>
          <p:spPr bwMode="auto">
            <a:xfrm>
              <a:off x="1336" y="2802"/>
              <a:ext cx="47" cy="57"/>
            </a:xfrm>
            <a:custGeom>
              <a:avLst/>
              <a:gdLst>
                <a:gd name="T0" fmla="*/ 51 w 43"/>
                <a:gd name="T1" fmla="*/ 62 h 52"/>
                <a:gd name="T2" fmla="*/ 0 w 43"/>
                <a:gd name="T3" fmla="*/ 21 h 52"/>
                <a:gd name="T4" fmla="*/ 51 w 43"/>
                <a:gd name="T5" fmla="*/ 0 h 52"/>
                <a:gd name="T6" fmla="*/ 51 w 43"/>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52"/>
                  </a:moveTo>
                  <a:lnTo>
                    <a:pt x="0" y="17"/>
                  </a:lnTo>
                  <a:lnTo>
                    <a:pt x="43" y="0"/>
                  </a:lnTo>
                  <a:lnTo>
                    <a:pt x="43"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26" name="Line 683"/>
            <p:cNvSpPr>
              <a:spLocks noChangeShapeType="1"/>
            </p:cNvSpPr>
            <p:nvPr/>
          </p:nvSpPr>
          <p:spPr bwMode="auto">
            <a:xfrm flipH="1" flipV="1">
              <a:off x="1242" y="2066"/>
              <a:ext cx="344" cy="293"/>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27" name="Line 684"/>
            <p:cNvSpPr>
              <a:spLocks noChangeShapeType="1"/>
            </p:cNvSpPr>
            <p:nvPr/>
          </p:nvSpPr>
          <p:spPr bwMode="auto">
            <a:xfrm flipH="1" flipV="1">
              <a:off x="896" y="1774"/>
              <a:ext cx="346" cy="292"/>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28" name="Freeform 685"/>
            <p:cNvSpPr>
              <a:spLocks/>
            </p:cNvSpPr>
            <p:nvPr/>
          </p:nvSpPr>
          <p:spPr bwMode="auto">
            <a:xfrm>
              <a:off x="864" y="1745"/>
              <a:ext cx="56" cy="57"/>
            </a:xfrm>
            <a:custGeom>
              <a:avLst/>
              <a:gdLst>
                <a:gd name="T0" fmla="*/ 0 w 52"/>
                <a:gd name="T1" fmla="*/ 0 h 52"/>
                <a:gd name="T2" fmla="*/ 60 w 52"/>
                <a:gd name="T3" fmla="*/ 10 h 52"/>
                <a:gd name="T4" fmla="*/ 20 w 52"/>
                <a:gd name="T5" fmla="*/ 6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8"/>
                  </a:lnTo>
                  <a:lnTo>
                    <a:pt x="18"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29" name="Freeform 686"/>
            <p:cNvSpPr>
              <a:spLocks/>
            </p:cNvSpPr>
            <p:nvPr/>
          </p:nvSpPr>
          <p:spPr bwMode="auto">
            <a:xfrm>
              <a:off x="864" y="1745"/>
              <a:ext cx="56" cy="57"/>
            </a:xfrm>
            <a:custGeom>
              <a:avLst/>
              <a:gdLst>
                <a:gd name="T0" fmla="*/ 0 w 52"/>
                <a:gd name="T1" fmla="*/ 0 h 52"/>
                <a:gd name="T2" fmla="*/ 60 w 52"/>
                <a:gd name="T3" fmla="*/ 10 h 52"/>
                <a:gd name="T4" fmla="*/ 20 w 52"/>
                <a:gd name="T5" fmla="*/ 62 h 52"/>
                <a:gd name="T6" fmla="*/ 0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0"/>
                  </a:moveTo>
                  <a:lnTo>
                    <a:pt x="52" y="8"/>
                  </a:lnTo>
                  <a:lnTo>
                    <a:pt x="18"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30" name="Line 687"/>
            <p:cNvSpPr>
              <a:spLocks noChangeShapeType="1"/>
            </p:cNvSpPr>
            <p:nvPr/>
          </p:nvSpPr>
          <p:spPr bwMode="auto">
            <a:xfrm flipV="1">
              <a:off x="1175" y="1865"/>
              <a:ext cx="300" cy="567"/>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31" name="Line 688"/>
            <p:cNvSpPr>
              <a:spLocks noChangeShapeType="1"/>
            </p:cNvSpPr>
            <p:nvPr/>
          </p:nvSpPr>
          <p:spPr bwMode="auto">
            <a:xfrm flipV="1">
              <a:off x="1475" y="1299"/>
              <a:ext cx="299" cy="566"/>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32" name="Freeform 689"/>
            <p:cNvSpPr>
              <a:spLocks/>
            </p:cNvSpPr>
            <p:nvPr/>
          </p:nvSpPr>
          <p:spPr bwMode="auto">
            <a:xfrm>
              <a:off x="1742" y="1254"/>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33" name="Freeform 690"/>
            <p:cNvSpPr>
              <a:spLocks/>
            </p:cNvSpPr>
            <p:nvPr/>
          </p:nvSpPr>
          <p:spPr bwMode="auto">
            <a:xfrm>
              <a:off x="1742" y="1254"/>
              <a:ext cx="47" cy="57"/>
            </a:xfrm>
            <a:custGeom>
              <a:avLst/>
              <a:gdLst>
                <a:gd name="T0" fmla="*/ 51 w 43"/>
                <a:gd name="T1" fmla="*/ 0 h 52"/>
                <a:gd name="T2" fmla="*/ 51 w 43"/>
                <a:gd name="T3" fmla="*/ 62 h 52"/>
                <a:gd name="T4" fmla="*/ 0 w 43"/>
                <a:gd name="T5" fmla="*/ 32 h 52"/>
                <a:gd name="T6" fmla="*/ 51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43" y="0"/>
                  </a:moveTo>
                  <a:lnTo>
                    <a:pt x="43" y="52"/>
                  </a:lnTo>
                  <a:lnTo>
                    <a:pt x="0" y="26"/>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34" name="Line 691"/>
            <p:cNvSpPr>
              <a:spLocks noChangeShapeType="1"/>
            </p:cNvSpPr>
            <p:nvPr/>
          </p:nvSpPr>
          <p:spPr bwMode="auto">
            <a:xfrm flipH="1" flipV="1">
              <a:off x="1307" y="2755"/>
              <a:ext cx="100" cy="15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35" name="Freeform 692"/>
            <p:cNvSpPr>
              <a:spLocks/>
            </p:cNvSpPr>
            <p:nvPr/>
          </p:nvSpPr>
          <p:spPr bwMode="auto">
            <a:xfrm>
              <a:off x="1279" y="2717"/>
              <a:ext cx="47" cy="57"/>
            </a:xfrm>
            <a:custGeom>
              <a:avLst/>
              <a:gdLst>
                <a:gd name="T0" fmla="*/ 0 w 43"/>
                <a:gd name="T1" fmla="*/ 0 h 52"/>
                <a:gd name="T2" fmla="*/ 51 w 43"/>
                <a:gd name="T3" fmla="*/ 32 h 52"/>
                <a:gd name="T4" fmla="*/ 0 w 43"/>
                <a:gd name="T5" fmla="*/ 6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26"/>
                  </a:lnTo>
                  <a:lnTo>
                    <a:pt x="0"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36" name="Freeform 693"/>
            <p:cNvSpPr>
              <a:spLocks/>
            </p:cNvSpPr>
            <p:nvPr/>
          </p:nvSpPr>
          <p:spPr bwMode="auto">
            <a:xfrm>
              <a:off x="1279" y="2717"/>
              <a:ext cx="47" cy="57"/>
            </a:xfrm>
            <a:custGeom>
              <a:avLst/>
              <a:gdLst>
                <a:gd name="T0" fmla="*/ 0 w 43"/>
                <a:gd name="T1" fmla="*/ 0 h 52"/>
                <a:gd name="T2" fmla="*/ 51 w 43"/>
                <a:gd name="T3" fmla="*/ 32 h 52"/>
                <a:gd name="T4" fmla="*/ 0 w 43"/>
                <a:gd name="T5" fmla="*/ 62 h 52"/>
                <a:gd name="T6" fmla="*/ 0 w 4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52">
                  <a:moveTo>
                    <a:pt x="0" y="0"/>
                  </a:moveTo>
                  <a:lnTo>
                    <a:pt x="43" y="26"/>
                  </a:lnTo>
                  <a:lnTo>
                    <a:pt x="0" y="52"/>
                  </a:lnTo>
                  <a:lnTo>
                    <a:pt x="0"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37" name="Freeform 694"/>
            <p:cNvSpPr>
              <a:spLocks/>
            </p:cNvSpPr>
            <p:nvPr/>
          </p:nvSpPr>
          <p:spPr bwMode="auto">
            <a:xfrm>
              <a:off x="1189" y="2707"/>
              <a:ext cx="139" cy="142"/>
            </a:xfrm>
            <a:custGeom>
              <a:avLst/>
              <a:gdLst>
                <a:gd name="T0" fmla="*/ 152 w 127"/>
                <a:gd name="T1" fmla="*/ 78 h 130"/>
                <a:gd name="T2" fmla="*/ 152 w 127"/>
                <a:gd name="T3" fmla="*/ 78 h 130"/>
                <a:gd name="T4" fmla="*/ 150 w 127"/>
                <a:gd name="T5" fmla="*/ 62 h 130"/>
                <a:gd name="T6" fmla="*/ 148 w 127"/>
                <a:gd name="T7" fmla="*/ 47 h 130"/>
                <a:gd name="T8" fmla="*/ 140 w 127"/>
                <a:gd name="T9" fmla="*/ 35 h 130"/>
                <a:gd name="T10" fmla="*/ 129 w 127"/>
                <a:gd name="T11" fmla="*/ 24 h 130"/>
                <a:gd name="T12" fmla="*/ 118 w 127"/>
                <a:gd name="T13" fmla="*/ 13 h 130"/>
                <a:gd name="T14" fmla="*/ 106 w 127"/>
                <a:gd name="T15" fmla="*/ 9 h 130"/>
                <a:gd name="T16" fmla="*/ 91 w 127"/>
                <a:gd name="T17" fmla="*/ 3 h 130"/>
                <a:gd name="T18" fmla="*/ 76 w 127"/>
                <a:gd name="T19" fmla="*/ 0 h 130"/>
                <a:gd name="T20" fmla="*/ 76 w 127"/>
                <a:gd name="T21" fmla="*/ 0 h 130"/>
                <a:gd name="T22" fmla="*/ 60 w 127"/>
                <a:gd name="T23" fmla="*/ 3 h 130"/>
                <a:gd name="T24" fmla="*/ 47 w 127"/>
                <a:gd name="T25" fmla="*/ 9 h 130"/>
                <a:gd name="T26" fmla="*/ 34 w 127"/>
                <a:gd name="T27" fmla="*/ 13 h 130"/>
                <a:gd name="T28" fmla="*/ 21 w 127"/>
                <a:gd name="T29" fmla="*/ 24 h 130"/>
                <a:gd name="T30" fmla="*/ 13 w 127"/>
                <a:gd name="T31" fmla="*/ 35 h 130"/>
                <a:gd name="T32" fmla="*/ 4 w 127"/>
                <a:gd name="T33" fmla="*/ 47 h 130"/>
                <a:gd name="T34" fmla="*/ 0 w 127"/>
                <a:gd name="T35" fmla="*/ 62 h 130"/>
                <a:gd name="T36" fmla="*/ 0 w 127"/>
                <a:gd name="T37" fmla="*/ 78 h 130"/>
                <a:gd name="T38" fmla="*/ 0 w 127"/>
                <a:gd name="T39" fmla="*/ 78 h 130"/>
                <a:gd name="T40" fmla="*/ 0 w 127"/>
                <a:gd name="T41" fmla="*/ 93 h 130"/>
                <a:gd name="T42" fmla="*/ 4 w 127"/>
                <a:gd name="T43" fmla="*/ 108 h 130"/>
                <a:gd name="T44" fmla="*/ 13 w 127"/>
                <a:gd name="T45" fmla="*/ 121 h 130"/>
                <a:gd name="T46" fmla="*/ 21 w 127"/>
                <a:gd name="T47" fmla="*/ 132 h 130"/>
                <a:gd name="T48" fmla="*/ 34 w 127"/>
                <a:gd name="T49" fmla="*/ 142 h 130"/>
                <a:gd name="T50" fmla="*/ 47 w 127"/>
                <a:gd name="T51" fmla="*/ 146 h 130"/>
                <a:gd name="T52" fmla="*/ 60 w 127"/>
                <a:gd name="T53" fmla="*/ 153 h 130"/>
                <a:gd name="T54" fmla="*/ 76 w 127"/>
                <a:gd name="T55" fmla="*/ 155 h 130"/>
                <a:gd name="T56" fmla="*/ 76 w 127"/>
                <a:gd name="T57" fmla="*/ 155 h 130"/>
                <a:gd name="T58" fmla="*/ 91 w 127"/>
                <a:gd name="T59" fmla="*/ 153 h 130"/>
                <a:gd name="T60" fmla="*/ 106 w 127"/>
                <a:gd name="T61" fmla="*/ 146 h 130"/>
                <a:gd name="T62" fmla="*/ 118 w 127"/>
                <a:gd name="T63" fmla="*/ 142 h 130"/>
                <a:gd name="T64" fmla="*/ 129 w 127"/>
                <a:gd name="T65" fmla="*/ 132 h 130"/>
                <a:gd name="T66" fmla="*/ 140 w 127"/>
                <a:gd name="T67" fmla="*/ 121 h 130"/>
                <a:gd name="T68" fmla="*/ 148 w 127"/>
                <a:gd name="T69" fmla="*/ 108 h 130"/>
                <a:gd name="T70" fmla="*/ 150 w 127"/>
                <a:gd name="T71" fmla="*/ 93 h 130"/>
                <a:gd name="T72" fmla="*/ 152 w 127"/>
                <a:gd name="T73" fmla="*/ 78 h 130"/>
                <a:gd name="T74" fmla="*/ 152 w 127"/>
                <a:gd name="T75" fmla="*/ 78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130">
                  <a:moveTo>
                    <a:pt x="127" y="65"/>
                  </a:moveTo>
                  <a:lnTo>
                    <a:pt x="127" y="65"/>
                  </a:lnTo>
                  <a:lnTo>
                    <a:pt x="125" y="52"/>
                  </a:lnTo>
                  <a:lnTo>
                    <a:pt x="123" y="39"/>
                  </a:lnTo>
                  <a:lnTo>
                    <a:pt x="117" y="29"/>
                  </a:lnTo>
                  <a:lnTo>
                    <a:pt x="108" y="20"/>
                  </a:lnTo>
                  <a:lnTo>
                    <a:pt x="99" y="11"/>
                  </a:lnTo>
                  <a:lnTo>
                    <a:pt x="89" y="7"/>
                  </a:lnTo>
                  <a:lnTo>
                    <a:pt x="76" y="3"/>
                  </a:lnTo>
                  <a:lnTo>
                    <a:pt x="63" y="0"/>
                  </a:lnTo>
                  <a:lnTo>
                    <a:pt x="50" y="3"/>
                  </a:lnTo>
                  <a:lnTo>
                    <a:pt x="39" y="7"/>
                  </a:lnTo>
                  <a:lnTo>
                    <a:pt x="28" y="11"/>
                  </a:lnTo>
                  <a:lnTo>
                    <a:pt x="17" y="20"/>
                  </a:lnTo>
                  <a:lnTo>
                    <a:pt x="11" y="29"/>
                  </a:lnTo>
                  <a:lnTo>
                    <a:pt x="4" y="39"/>
                  </a:lnTo>
                  <a:lnTo>
                    <a:pt x="0" y="52"/>
                  </a:lnTo>
                  <a:lnTo>
                    <a:pt x="0" y="65"/>
                  </a:lnTo>
                  <a:lnTo>
                    <a:pt x="0" y="78"/>
                  </a:lnTo>
                  <a:lnTo>
                    <a:pt x="4" y="91"/>
                  </a:lnTo>
                  <a:lnTo>
                    <a:pt x="11" y="102"/>
                  </a:lnTo>
                  <a:lnTo>
                    <a:pt x="17" y="111"/>
                  </a:lnTo>
                  <a:lnTo>
                    <a:pt x="28" y="119"/>
                  </a:lnTo>
                  <a:lnTo>
                    <a:pt x="39" y="123"/>
                  </a:lnTo>
                  <a:lnTo>
                    <a:pt x="50" y="128"/>
                  </a:lnTo>
                  <a:lnTo>
                    <a:pt x="63" y="130"/>
                  </a:lnTo>
                  <a:lnTo>
                    <a:pt x="76" y="128"/>
                  </a:lnTo>
                  <a:lnTo>
                    <a:pt x="89" y="123"/>
                  </a:lnTo>
                  <a:lnTo>
                    <a:pt x="99" y="119"/>
                  </a:lnTo>
                  <a:lnTo>
                    <a:pt x="108" y="111"/>
                  </a:lnTo>
                  <a:lnTo>
                    <a:pt x="117" y="102"/>
                  </a:lnTo>
                  <a:lnTo>
                    <a:pt x="123" y="91"/>
                  </a:lnTo>
                  <a:lnTo>
                    <a:pt x="125" y="78"/>
                  </a:lnTo>
                  <a:lnTo>
                    <a:pt x="127"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138" name="Line 695"/>
            <p:cNvSpPr>
              <a:spLocks noChangeShapeType="1"/>
            </p:cNvSpPr>
            <p:nvPr/>
          </p:nvSpPr>
          <p:spPr bwMode="auto">
            <a:xfrm flipH="1">
              <a:off x="1511" y="2359"/>
              <a:ext cx="75" cy="231"/>
            </a:xfrm>
            <a:prstGeom prst="line">
              <a:avLst/>
            </a:prstGeom>
            <a:noFill/>
            <a:ln w="20638">
              <a:solidFill>
                <a:srgbClr val="6097BA"/>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39" name="Line 696"/>
            <p:cNvSpPr>
              <a:spLocks noChangeShapeType="1"/>
            </p:cNvSpPr>
            <p:nvPr/>
          </p:nvSpPr>
          <p:spPr bwMode="auto">
            <a:xfrm flipH="1">
              <a:off x="1432" y="2590"/>
              <a:ext cx="79" cy="233"/>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40" name="Freeform 697"/>
            <p:cNvSpPr>
              <a:spLocks/>
            </p:cNvSpPr>
            <p:nvPr/>
          </p:nvSpPr>
          <p:spPr bwMode="auto">
            <a:xfrm>
              <a:off x="1411" y="2802"/>
              <a:ext cx="39" cy="57"/>
            </a:xfrm>
            <a:custGeom>
              <a:avLst/>
              <a:gdLst>
                <a:gd name="T0" fmla="*/ 0 w 35"/>
                <a:gd name="T1" fmla="*/ 62 h 52"/>
                <a:gd name="T2" fmla="*/ 0 w 35"/>
                <a:gd name="T3" fmla="*/ 0 h 52"/>
                <a:gd name="T4" fmla="*/ 43 w 35"/>
                <a:gd name="T5" fmla="*/ 21 h 52"/>
                <a:gd name="T6" fmla="*/ 0 w 35"/>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52">
                  <a:moveTo>
                    <a:pt x="0" y="52"/>
                  </a:moveTo>
                  <a:lnTo>
                    <a:pt x="0" y="0"/>
                  </a:lnTo>
                  <a:lnTo>
                    <a:pt x="35" y="17"/>
                  </a:lnTo>
                  <a:lnTo>
                    <a:pt x="0"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41" name="Freeform 698"/>
            <p:cNvSpPr>
              <a:spLocks/>
            </p:cNvSpPr>
            <p:nvPr/>
          </p:nvSpPr>
          <p:spPr bwMode="auto">
            <a:xfrm>
              <a:off x="1411" y="2802"/>
              <a:ext cx="39" cy="57"/>
            </a:xfrm>
            <a:custGeom>
              <a:avLst/>
              <a:gdLst>
                <a:gd name="T0" fmla="*/ 0 w 35"/>
                <a:gd name="T1" fmla="*/ 62 h 52"/>
                <a:gd name="T2" fmla="*/ 0 w 35"/>
                <a:gd name="T3" fmla="*/ 0 h 52"/>
                <a:gd name="T4" fmla="*/ 43 w 35"/>
                <a:gd name="T5" fmla="*/ 21 h 52"/>
                <a:gd name="T6" fmla="*/ 0 w 35"/>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52">
                  <a:moveTo>
                    <a:pt x="0" y="52"/>
                  </a:moveTo>
                  <a:lnTo>
                    <a:pt x="0" y="0"/>
                  </a:lnTo>
                  <a:lnTo>
                    <a:pt x="35" y="17"/>
                  </a:lnTo>
                  <a:lnTo>
                    <a:pt x="0" y="52"/>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42" name="Freeform 699"/>
            <p:cNvSpPr>
              <a:spLocks/>
            </p:cNvSpPr>
            <p:nvPr/>
          </p:nvSpPr>
          <p:spPr bwMode="auto">
            <a:xfrm>
              <a:off x="2605" y="1169"/>
              <a:ext cx="140" cy="139"/>
            </a:xfrm>
            <a:custGeom>
              <a:avLst/>
              <a:gdLst>
                <a:gd name="T0" fmla="*/ 153 w 128"/>
                <a:gd name="T1" fmla="*/ 78 h 127"/>
                <a:gd name="T2" fmla="*/ 153 w 128"/>
                <a:gd name="T3" fmla="*/ 78 h 127"/>
                <a:gd name="T4" fmla="*/ 150 w 128"/>
                <a:gd name="T5" fmla="*/ 62 h 127"/>
                <a:gd name="T6" fmla="*/ 148 w 128"/>
                <a:gd name="T7" fmla="*/ 47 h 127"/>
                <a:gd name="T8" fmla="*/ 140 w 128"/>
                <a:gd name="T9" fmla="*/ 34 h 127"/>
                <a:gd name="T10" fmla="*/ 129 w 128"/>
                <a:gd name="T11" fmla="*/ 24 h 127"/>
                <a:gd name="T12" fmla="*/ 118 w 128"/>
                <a:gd name="T13" fmla="*/ 13 h 127"/>
                <a:gd name="T14" fmla="*/ 106 w 128"/>
                <a:gd name="T15" fmla="*/ 4 h 127"/>
                <a:gd name="T16" fmla="*/ 91 w 128"/>
                <a:gd name="T17" fmla="*/ 2 h 127"/>
                <a:gd name="T18" fmla="*/ 75 w 128"/>
                <a:gd name="T19" fmla="*/ 0 h 127"/>
                <a:gd name="T20" fmla="*/ 75 w 128"/>
                <a:gd name="T21" fmla="*/ 0 h 127"/>
                <a:gd name="T22" fmla="*/ 60 w 128"/>
                <a:gd name="T23" fmla="*/ 2 h 127"/>
                <a:gd name="T24" fmla="*/ 47 w 128"/>
                <a:gd name="T25" fmla="*/ 4 h 127"/>
                <a:gd name="T26" fmla="*/ 34 w 128"/>
                <a:gd name="T27" fmla="*/ 13 h 127"/>
                <a:gd name="T28" fmla="*/ 21 w 128"/>
                <a:gd name="T29" fmla="*/ 24 h 127"/>
                <a:gd name="T30" fmla="*/ 13 w 128"/>
                <a:gd name="T31" fmla="*/ 34 h 127"/>
                <a:gd name="T32" fmla="*/ 4 w 128"/>
                <a:gd name="T33" fmla="*/ 47 h 127"/>
                <a:gd name="T34" fmla="*/ 0 w 128"/>
                <a:gd name="T35" fmla="*/ 62 h 127"/>
                <a:gd name="T36" fmla="*/ 0 w 128"/>
                <a:gd name="T37" fmla="*/ 78 h 127"/>
                <a:gd name="T38" fmla="*/ 0 w 128"/>
                <a:gd name="T39" fmla="*/ 78 h 127"/>
                <a:gd name="T40" fmla="*/ 0 w 128"/>
                <a:gd name="T41" fmla="*/ 93 h 127"/>
                <a:gd name="T42" fmla="*/ 4 w 128"/>
                <a:gd name="T43" fmla="*/ 106 h 127"/>
                <a:gd name="T44" fmla="*/ 13 w 128"/>
                <a:gd name="T45" fmla="*/ 118 h 127"/>
                <a:gd name="T46" fmla="*/ 21 w 128"/>
                <a:gd name="T47" fmla="*/ 131 h 127"/>
                <a:gd name="T48" fmla="*/ 34 w 128"/>
                <a:gd name="T49" fmla="*/ 140 h 127"/>
                <a:gd name="T50" fmla="*/ 47 w 128"/>
                <a:gd name="T51" fmla="*/ 148 h 127"/>
                <a:gd name="T52" fmla="*/ 60 w 128"/>
                <a:gd name="T53" fmla="*/ 152 h 127"/>
                <a:gd name="T54" fmla="*/ 75 w 128"/>
                <a:gd name="T55" fmla="*/ 152 h 127"/>
                <a:gd name="T56" fmla="*/ 75 w 128"/>
                <a:gd name="T57" fmla="*/ 152 h 127"/>
                <a:gd name="T58" fmla="*/ 91 w 128"/>
                <a:gd name="T59" fmla="*/ 152 h 127"/>
                <a:gd name="T60" fmla="*/ 106 w 128"/>
                <a:gd name="T61" fmla="*/ 148 h 127"/>
                <a:gd name="T62" fmla="*/ 118 w 128"/>
                <a:gd name="T63" fmla="*/ 140 h 127"/>
                <a:gd name="T64" fmla="*/ 129 w 128"/>
                <a:gd name="T65" fmla="*/ 131 h 127"/>
                <a:gd name="T66" fmla="*/ 140 w 128"/>
                <a:gd name="T67" fmla="*/ 118 h 127"/>
                <a:gd name="T68" fmla="*/ 148 w 128"/>
                <a:gd name="T69" fmla="*/ 106 h 127"/>
                <a:gd name="T70" fmla="*/ 150 w 128"/>
                <a:gd name="T71" fmla="*/ 93 h 127"/>
                <a:gd name="T72" fmla="*/ 153 w 128"/>
                <a:gd name="T73" fmla="*/ 78 h 127"/>
                <a:gd name="T74" fmla="*/ 153 w 128"/>
                <a:gd name="T75" fmla="*/ 78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8" h="127">
                  <a:moveTo>
                    <a:pt x="128" y="65"/>
                  </a:moveTo>
                  <a:lnTo>
                    <a:pt x="128" y="65"/>
                  </a:lnTo>
                  <a:lnTo>
                    <a:pt x="125" y="52"/>
                  </a:lnTo>
                  <a:lnTo>
                    <a:pt x="123" y="39"/>
                  </a:lnTo>
                  <a:lnTo>
                    <a:pt x="117" y="28"/>
                  </a:lnTo>
                  <a:lnTo>
                    <a:pt x="108" y="20"/>
                  </a:lnTo>
                  <a:lnTo>
                    <a:pt x="99" y="11"/>
                  </a:lnTo>
                  <a:lnTo>
                    <a:pt x="89" y="4"/>
                  </a:lnTo>
                  <a:lnTo>
                    <a:pt x="76" y="2"/>
                  </a:lnTo>
                  <a:lnTo>
                    <a:pt x="63" y="0"/>
                  </a:lnTo>
                  <a:lnTo>
                    <a:pt x="50" y="2"/>
                  </a:lnTo>
                  <a:lnTo>
                    <a:pt x="39" y="4"/>
                  </a:lnTo>
                  <a:lnTo>
                    <a:pt x="28" y="11"/>
                  </a:lnTo>
                  <a:lnTo>
                    <a:pt x="17" y="20"/>
                  </a:lnTo>
                  <a:lnTo>
                    <a:pt x="11" y="28"/>
                  </a:lnTo>
                  <a:lnTo>
                    <a:pt x="4" y="39"/>
                  </a:lnTo>
                  <a:lnTo>
                    <a:pt x="0" y="52"/>
                  </a:lnTo>
                  <a:lnTo>
                    <a:pt x="0" y="65"/>
                  </a:lnTo>
                  <a:lnTo>
                    <a:pt x="0" y="78"/>
                  </a:lnTo>
                  <a:lnTo>
                    <a:pt x="4" y="89"/>
                  </a:lnTo>
                  <a:lnTo>
                    <a:pt x="11" y="99"/>
                  </a:lnTo>
                  <a:lnTo>
                    <a:pt x="17" y="110"/>
                  </a:lnTo>
                  <a:lnTo>
                    <a:pt x="28" y="117"/>
                  </a:lnTo>
                  <a:lnTo>
                    <a:pt x="39" y="123"/>
                  </a:lnTo>
                  <a:lnTo>
                    <a:pt x="50" y="127"/>
                  </a:lnTo>
                  <a:lnTo>
                    <a:pt x="63" y="127"/>
                  </a:lnTo>
                  <a:lnTo>
                    <a:pt x="76" y="127"/>
                  </a:lnTo>
                  <a:lnTo>
                    <a:pt x="89" y="123"/>
                  </a:lnTo>
                  <a:lnTo>
                    <a:pt x="99" y="117"/>
                  </a:lnTo>
                  <a:lnTo>
                    <a:pt x="108" y="110"/>
                  </a:lnTo>
                  <a:lnTo>
                    <a:pt x="117" y="99"/>
                  </a:lnTo>
                  <a:lnTo>
                    <a:pt x="123" y="89"/>
                  </a:lnTo>
                  <a:lnTo>
                    <a:pt x="125" y="78"/>
                  </a:lnTo>
                  <a:lnTo>
                    <a:pt x="128" y="65"/>
                  </a:lnTo>
                  <a:close/>
                </a:path>
              </a:pathLst>
            </a:custGeom>
            <a:noFill/>
            <a:ln w="20638">
              <a:solidFill>
                <a:srgbClr val="6097B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143" name="Line 700"/>
            <p:cNvSpPr>
              <a:spLocks noChangeShapeType="1"/>
            </p:cNvSpPr>
            <p:nvPr/>
          </p:nvSpPr>
          <p:spPr bwMode="auto">
            <a:xfrm>
              <a:off x="2669" y="994"/>
              <a:ext cx="3" cy="59"/>
            </a:xfrm>
            <a:prstGeom prst="line">
              <a:avLst/>
            </a:prstGeom>
            <a:noFill/>
            <a:ln w="20638">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endParaRPr>
            </a:p>
          </p:txBody>
        </p:sp>
        <p:sp>
          <p:nvSpPr>
            <p:cNvPr id="35144" name="Freeform 701"/>
            <p:cNvSpPr>
              <a:spLocks/>
            </p:cNvSpPr>
            <p:nvPr/>
          </p:nvSpPr>
          <p:spPr bwMode="auto">
            <a:xfrm>
              <a:off x="2638" y="1037"/>
              <a:ext cx="48" cy="57"/>
            </a:xfrm>
            <a:custGeom>
              <a:avLst/>
              <a:gdLst>
                <a:gd name="T0" fmla="*/ 31 w 44"/>
                <a:gd name="T1" fmla="*/ 62 h 52"/>
                <a:gd name="T2" fmla="*/ 0 w 44"/>
                <a:gd name="T3" fmla="*/ 11 h 52"/>
                <a:gd name="T4" fmla="*/ 52 w 44"/>
                <a:gd name="T5" fmla="*/ 0 h 52"/>
                <a:gd name="T6" fmla="*/ 31 w 44"/>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9"/>
                  </a:lnTo>
                  <a:lnTo>
                    <a:pt x="44" y="0"/>
                  </a:lnTo>
                  <a:lnTo>
                    <a:pt x="26" y="5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45" name="Freeform 702"/>
            <p:cNvSpPr>
              <a:spLocks/>
            </p:cNvSpPr>
            <p:nvPr/>
          </p:nvSpPr>
          <p:spPr bwMode="auto">
            <a:xfrm>
              <a:off x="2638" y="1037"/>
              <a:ext cx="48" cy="57"/>
            </a:xfrm>
            <a:custGeom>
              <a:avLst/>
              <a:gdLst>
                <a:gd name="T0" fmla="*/ 31 w 44"/>
                <a:gd name="T1" fmla="*/ 62 h 52"/>
                <a:gd name="T2" fmla="*/ 0 w 44"/>
                <a:gd name="T3" fmla="*/ 11 h 52"/>
                <a:gd name="T4" fmla="*/ 52 w 44"/>
                <a:gd name="T5" fmla="*/ 0 h 52"/>
                <a:gd name="T6" fmla="*/ 31 w 44"/>
                <a:gd name="T7" fmla="*/ 6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2">
                  <a:moveTo>
                    <a:pt x="26" y="52"/>
                  </a:moveTo>
                  <a:lnTo>
                    <a:pt x="0" y="9"/>
                  </a:lnTo>
                  <a:lnTo>
                    <a:pt x="44" y="0"/>
                  </a:lnTo>
                  <a:lnTo>
                    <a:pt x="2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46" name="Freeform 703"/>
            <p:cNvSpPr>
              <a:spLocks/>
            </p:cNvSpPr>
            <p:nvPr/>
          </p:nvSpPr>
          <p:spPr bwMode="auto">
            <a:xfrm>
              <a:off x="1497" y="1403"/>
              <a:ext cx="141" cy="139"/>
            </a:xfrm>
            <a:custGeom>
              <a:avLst/>
              <a:gdLst>
                <a:gd name="T0" fmla="*/ 154 w 129"/>
                <a:gd name="T1" fmla="*/ 78 h 127"/>
                <a:gd name="T2" fmla="*/ 154 w 129"/>
                <a:gd name="T3" fmla="*/ 78 h 127"/>
                <a:gd name="T4" fmla="*/ 152 w 129"/>
                <a:gd name="T5" fmla="*/ 62 h 127"/>
                <a:gd name="T6" fmla="*/ 146 w 129"/>
                <a:gd name="T7" fmla="*/ 47 h 127"/>
                <a:gd name="T8" fmla="*/ 141 w 129"/>
                <a:gd name="T9" fmla="*/ 34 h 127"/>
                <a:gd name="T10" fmla="*/ 131 w 129"/>
                <a:gd name="T11" fmla="*/ 23 h 127"/>
                <a:gd name="T12" fmla="*/ 118 w 129"/>
                <a:gd name="T13" fmla="*/ 13 h 127"/>
                <a:gd name="T14" fmla="*/ 105 w 129"/>
                <a:gd name="T15" fmla="*/ 4 h 127"/>
                <a:gd name="T16" fmla="*/ 92 w 129"/>
                <a:gd name="T17" fmla="*/ 2 h 127"/>
                <a:gd name="T18" fmla="*/ 77 w 129"/>
                <a:gd name="T19" fmla="*/ 0 h 127"/>
                <a:gd name="T20" fmla="*/ 77 w 129"/>
                <a:gd name="T21" fmla="*/ 0 h 127"/>
                <a:gd name="T22" fmla="*/ 62 w 129"/>
                <a:gd name="T23" fmla="*/ 2 h 127"/>
                <a:gd name="T24" fmla="*/ 47 w 129"/>
                <a:gd name="T25" fmla="*/ 4 h 127"/>
                <a:gd name="T26" fmla="*/ 34 w 129"/>
                <a:gd name="T27" fmla="*/ 13 h 127"/>
                <a:gd name="T28" fmla="*/ 23 w 129"/>
                <a:gd name="T29" fmla="*/ 23 h 127"/>
                <a:gd name="T30" fmla="*/ 13 w 129"/>
                <a:gd name="T31" fmla="*/ 34 h 127"/>
                <a:gd name="T32" fmla="*/ 4 w 129"/>
                <a:gd name="T33" fmla="*/ 47 h 127"/>
                <a:gd name="T34" fmla="*/ 2 w 129"/>
                <a:gd name="T35" fmla="*/ 62 h 127"/>
                <a:gd name="T36" fmla="*/ 0 w 129"/>
                <a:gd name="T37" fmla="*/ 78 h 127"/>
                <a:gd name="T38" fmla="*/ 0 w 129"/>
                <a:gd name="T39" fmla="*/ 78 h 127"/>
                <a:gd name="T40" fmla="*/ 2 w 129"/>
                <a:gd name="T41" fmla="*/ 93 h 127"/>
                <a:gd name="T42" fmla="*/ 4 w 129"/>
                <a:gd name="T43" fmla="*/ 105 h 127"/>
                <a:gd name="T44" fmla="*/ 13 w 129"/>
                <a:gd name="T45" fmla="*/ 118 h 127"/>
                <a:gd name="T46" fmla="*/ 23 w 129"/>
                <a:gd name="T47" fmla="*/ 131 h 127"/>
                <a:gd name="T48" fmla="*/ 34 w 129"/>
                <a:gd name="T49" fmla="*/ 139 h 127"/>
                <a:gd name="T50" fmla="*/ 47 w 129"/>
                <a:gd name="T51" fmla="*/ 148 h 127"/>
                <a:gd name="T52" fmla="*/ 62 w 129"/>
                <a:gd name="T53" fmla="*/ 152 h 127"/>
                <a:gd name="T54" fmla="*/ 77 w 129"/>
                <a:gd name="T55" fmla="*/ 152 h 127"/>
                <a:gd name="T56" fmla="*/ 77 w 129"/>
                <a:gd name="T57" fmla="*/ 152 h 127"/>
                <a:gd name="T58" fmla="*/ 92 w 129"/>
                <a:gd name="T59" fmla="*/ 152 h 127"/>
                <a:gd name="T60" fmla="*/ 105 w 129"/>
                <a:gd name="T61" fmla="*/ 148 h 127"/>
                <a:gd name="T62" fmla="*/ 118 w 129"/>
                <a:gd name="T63" fmla="*/ 139 h 127"/>
                <a:gd name="T64" fmla="*/ 131 w 129"/>
                <a:gd name="T65" fmla="*/ 131 h 127"/>
                <a:gd name="T66" fmla="*/ 141 w 129"/>
                <a:gd name="T67" fmla="*/ 118 h 127"/>
                <a:gd name="T68" fmla="*/ 146 w 129"/>
                <a:gd name="T69" fmla="*/ 105 h 127"/>
                <a:gd name="T70" fmla="*/ 152 w 129"/>
                <a:gd name="T71" fmla="*/ 93 h 127"/>
                <a:gd name="T72" fmla="*/ 154 w 129"/>
                <a:gd name="T73" fmla="*/ 78 h 127"/>
                <a:gd name="T74" fmla="*/ 154 w 129"/>
                <a:gd name="T75" fmla="*/ 78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9" h="127">
                  <a:moveTo>
                    <a:pt x="129" y="65"/>
                  </a:moveTo>
                  <a:lnTo>
                    <a:pt x="129" y="65"/>
                  </a:lnTo>
                  <a:lnTo>
                    <a:pt x="127" y="52"/>
                  </a:lnTo>
                  <a:lnTo>
                    <a:pt x="123" y="39"/>
                  </a:lnTo>
                  <a:lnTo>
                    <a:pt x="118" y="28"/>
                  </a:lnTo>
                  <a:lnTo>
                    <a:pt x="110" y="19"/>
                  </a:lnTo>
                  <a:lnTo>
                    <a:pt x="99" y="11"/>
                  </a:lnTo>
                  <a:lnTo>
                    <a:pt x="88" y="4"/>
                  </a:lnTo>
                  <a:lnTo>
                    <a:pt x="77" y="2"/>
                  </a:lnTo>
                  <a:lnTo>
                    <a:pt x="64" y="0"/>
                  </a:lnTo>
                  <a:lnTo>
                    <a:pt x="52" y="2"/>
                  </a:lnTo>
                  <a:lnTo>
                    <a:pt x="39" y="4"/>
                  </a:lnTo>
                  <a:lnTo>
                    <a:pt x="28" y="11"/>
                  </a:lnTo>
                  <a:lnTo>
                    <a:pt x="19" y="19"/>
                  </a:lnTo>
                  <a:lnTo>
                    <a:pt x="11" y="28"/>
                  </a:lnTo>
                  <a:lnTo>
                    <a:pt x="4" y="39"/>
                  </a:lnTo>
                  <a:lnTo>
                    <a:pt x="2" y="52"/>
                  </a:lnTo>
                  <a:lnTo>
                    <a:pt x="0" y="65"/>
                  </a:lnTo>
                  <a:lnTo>
                    <a:pt x="2" y="78"/>
                  </a:lnTo>
                  <a:lnTo>
                    <a:pt x="4" y="88"/>
                  </a:lnTo>
                  <a:lnTo>
                    <a:pt x="11" y="99"/>
                  </a:lnTo>
                  <a:lnTo>
                    <a:pt x="19" y="110"/>
                  </a:lnTo>
                  <a:lnTo>
                    <a:pt x="28" y="116"/>
                  </a:lnTo>
                  <a:lnTo>
                    <a:pt x="39" y="123"/>
                  </a:lnTo>
                  <a:lnTo>
                    <a:pt x="52" y="127"/>
                  </a:lnTo>
                  <a:lnTo>
                    <a:pt x="64" y="127"/>
                  </a:lnTo>
                  <a:lnTo>
                    <a:pt x="77" y="127"/>
                  </a:lnTo>
                  <a:lnTo>
                    <a:pt x="88" y="123"/>
                  </a:lnTo>
                  <a:lnTo>
                    <a:pt x="99" y="116"/>
                  </a:lnTo>
                  <a:lnTo>
                    <a:pt x="110" y="110"/>
                  </a:lnTo>
                  <a:lnTo>
                    <a:pt x="118" y="99"/>
                  </a:lnTo>
                  <a:lnTo>
                    <a:pt x="123" y="88"/>
                  </a:lnTo>
                  <a:lnTo>
                    <a:pt x="127" y="78"/>
                  </a:lnTo>
                  <a:lnTo>
                    <a:pt x="129" y="65"/>
                  </a:lnTo>
                  <a:close/>
                </a:path>
              </a:pathLst>
            </a:custGeom>
            <a:noFill/>
            <a:ln w="20638">
              <a:solidFill>
                <a:srgbClr val="8B3D9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90"/>
                </a:solidFill>
              </a:endParaRPr>
            </a:p>
          </p:txBody>
        </p:sp>
        <p:sp>
          <p:nvSpPr>
            <p:cNvPr id="35147" name="Freeform 704"/>
            <p:cNvSpPr>
              <a:spLocks/>
            </p:cNvSpPr>
            <p:nvPr/>
          </p:nvSpPr>
          <p:spPr bwMode="auto">
            <a:xfrm>
              <a:off x="413" y="2420"/>
              <a:ext cx="110" cy="111"/>
            </a:xfrm>
            <a:custGeom>
              <a:avLst/>
              <a:gdLst>
                <a:gd name="T0" fmla="*/ 120 w 101"/>
                <a:gd name="T1" fmla="*/ 59 h 102"/>
                <a:gd name="T2" fmla="*/ 120 w 101"/>
                <a:gd name="T3" fmla="*/ 59 h 102"/>
                <a:gd name="T4" fmla="*/ 120 w 101"/>
                <a:gd name="T5" fmla="*/ 46 h 102"/>
                <a:gd name="T6" fmla="*/ 118 w 101"/>
                <a:gd name="T7" fmla="*/ 36 h 102"/>
                <a:gd name="T8" fmla="*/ 110 w 101"/>
                <a:gd name="T9" fmla="*/ 26 h 102"/>
                <a:gd name="T10" fmla="*/ 105 w 101"/>
                <a:gd name="T11" fmla="*/ 15 h 102"/>
                <a:gd name="T12" fmla="*/ 95 w 101"/>
                <a:gd name="T13" fmla="*/ 11 h 102"/>
                <a:gd name="T14" fmla="*/ 84 w 101"/>
                <a:gd name="T15" fmla="*/ 2 h 102"/>
                <a:gd name="T16" fmla="*/ 75 w 101"/>
                <a:gd name="T17" fmla="*/ 0 h 102"/>
                <a:gd name="T18" fmla="*/ 62 w 101"/>
                <a:gd name="T19" fmla="*/ 0 h 102"/>
                <a:gd name="T20" fmla="*/ 62 w 101"/>
                <a:gd name="T21" fmla="*/ 0 h 102"/>
                <a:gd name="T22" fmla="*/ 49 w 101"/>
                <a:gd name="T23" fmla="*/ 0 h 102"/>
                <a:gd name="T24" fmla="*/ 38 w 101"/>
                <a:gd name="T25" fmla="*/ 2 h 102"/>
                <a:gd name="T26" fmla="*/ 28 w 101"/>
                <a:gd name="T27" fmla="*/ 11 h 102"/>
                <a:gd name="T28" fmla="*/ 17 w 101"/>
                <a:gd name="T29" fmla="*/ 15 h 102"/>
                <a:gd name="T30" fmla="*/ 11 w 101"/>
                <a:gd name="T31" fmla="*/ 26 h 102"/>
                <a:gd name="T32" fmla="*/ 4 w 101"/>
                <a:gd name="T33" fmla="*/ 36 h 102"/>
                <a:gd name="T34" fmla="*/ 2 w 101"/>
                <a:gd name="T35" fmla="*/ 46 h 102"/>
                <a:gd name="T36" fmla="*/ 0 w 101"/>
                <a:gd name="T37" fmla="*/ 59 h 102"/>
                <a:gd name="T38" fmla="*/ 0 w 101"/>
                <a:gd name="T39" fmla="*/ 59 h 102"/>
                <a:gd name="T40" fmla="*/ 2 w 101"/>
                <a:gd name="T41" fmla="*/ 72 h 102"/>
                <a:gd name="T42" fmla="*/ 4 w 101"/>
                <a:gd name="T43" fmla="*/ 82 h 102"/>
                <a:gd name="T44" fmla="*/ 11 w 101"/>
                <a:gd name="T45" fmla="*/ 92 h 102"/>
                <a:gd name="T46" fmla="*/ 17 w 101"/>
                <a:gd name="T47" fmla="*/ 102 h 102"/>
                <a:gd name="T48" fmla="*/ 28 w 101"/>
                <a:gd name="T49" fmla="*/ 110 h 102"/>
                <a:gd name="T50" fmla="*/ 38 w 101"/>
                <a:gd name="T51" fmla="*/ 115 h 102"/>
                <a:gd name="T52" fmla="*/ 49 w 101"/>
                <a:gd name="T53" fmla="*/ 118 h 102"/>
                <a:gd name="T54" fmla="*/ 62 w 101"/>
                <a:gd name="T55" fmla="*/ 121 h 102"/>
                <a:gd name="T56" fmla="*/ 62 w 101"/>
                <a:gd name="T57" fmla="*/ 121 h 102"/>
                <a:gd name="T58" fmla="*/ 75 w 101"/>
                <a:gd name="T59" fmla="*/ 118 h 102"/>
                <a:gd name="T60" fmla="*/ 84 w 101"/>
                <a:gd name="T61" fmla="*/ 115 h 102"/>
                <a:gd name="T62" fmla="*/ 95 w 101"/>
                <a:gd name="T63" fmla="*/ 110 h 102"/>
                <a:gd name="T64" fmla="*/ 105 w 101"/>
                <a:gd name="T65" fmla="*/ 102 h 102"/>
                <a:gd name="T66" fmla="*/ 110 w 101"/>
                <a:gd name="T67" fmla="*/ 92 h 102"/>
                <a:gd name="T68" fmla="*/ 118 w 101"/>
                <a:gd name="T69" fmla="*/ 82 h 102"/>
                <a:gd name="T70" fmla="*/ 120 w 101"/>
                <a:gd name="T71" fmla="*/ 72 h 102"/>
                <a:gd name="T72" fmla="*/ 120 w 101"/>
                <a:gd name="T73" fmla="*/ 59 h 102"/>
                <a:gd name="T74" fmla="*/ 62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39"/>
                  </a:lnTo>
                  <a:lnTo>
                    <a:pt x="99" y="30"/>
                  </a:lnTo>
                  <a:lnTo>
                    <a:pt x="93" y="22"/>
                  </a:lnTo>
                  <a:lnTo>
                    <a:pt x="88" y="13"/>
                  </a:lnTo>
                  <a:lnTo>
                    <a:pt x="80" y="9"/>
                  </a:lnTo>
                  <a:lnTo>
                    <a:pt x="71" y="2"/>
                  </a:lnTo>
                  <a:lnTo>
                    <a:pt x="63" y="0"/>
                  </a:lnTo>
                  <a:lnTo>
                    <a:pt x="52" y="0"/>
                  </a:lnTo>
                  <a:lnTo>
                    <a:pt x="41" y="0"/>
                  </a:lnTo>
                  <a:lnTo>
                    <a:pt x="32" y="2"/>
                  </a:lnTo>
                  <a:lnTo>
                    <a:pt x="24" y="9"/>
                  </a:lnTo>
                  <a:lnTo>
                    <a:pt x="15" y="13"/>
                  </a:lnTo>
                  <a:lnTo>
                    <a:pt x="9" y="22"/>
                  </a:lnTo>
                  <a:lnTo>
                    <a:pt x="4" y="30"/>
                  </a:lnTo>
                  <a:lnTo>
                    <a:pt x="2" y="39"/>
                  </a:lnTo>
                  <a:lnTo>
                    <a:pt x="0" y="50"/>
                  </a:lnTo>
                  <a:lnTo>
                    <a:pt x="2" y="61"/>
                  </a:lnTo>
                  <a:lnTo>
                    <a:pt x="4" y="69"/>
                  </a:lnTo>
                  <a:lnTo>
                    <a:pt x="9" y="78"/>
                  </a:lnTo>
                  <a:lnTo>
                    <a:pt x="15" y="86"/>
                  </a:lnTo>
                  <a:lnTo>
                    <a:pt x="24" y="93"/>
                  </a:lnTo>
                  <a:lnTo>
                    <a:pt x="32" y="97"/>
                  </a:lnTo>
                  <a:lnTo>
                    <a:pt x="41" y="99"/>
                  </a:lnTo>
                  <a:lnTo>
                    <a:pt x="52" y="102"/>
                  </a:lnTo>
                  <a:lnTo>
                    <a:pt x="63" y="99"/>
                  </a:lnTo>
                  <a:lnTo>
                    <a:pt x="71" y="97"/>
                  </a:lnTo>
                  <a:lnTo>
                    <a:pt x="80" y="93"/>
                  </a:lnTo>
                  <a:lnTo>
                    <a:pt x="88" y="86"/>
                  </a:lnTo>
                  <a:lnTo>
                    <a:pt x="93" y="78"/>
                  </a:lnTo>
                  <a:lnTo>
                    <a:pt x="99" y="69"/>
                  </a:lnTo>
                  <a:lnTo>
                    <a:pt x="101" y="61"/>
                  </a:lnTo>
                  <a:lnTo>
                    <a:pt x="101" y="50"/>
                  </a:lnTo>
                  <a:lnTo>
                    <a:pt x="52" y="50"/>
                  </a:lnTo>
                  <a:lnTo>
                    <a:pt x="101" y="50"/>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48" name="Freeform 705"/>
            <p:cNvSpPr>
              <a:spLocks/>
            </p:cNvSpPr>
            <p:nvPr/>
          </p:nvSpPr>
          <p:spPr bwMode="auto">
            <a:xfrm>
              <a:off x="413" y="2420"/>
              <a:ext cx="110" cy="111"/>
            </a:xfrm>
            <a:custGeom>
              <a:avLst/>
              <a:gdLst>
                <a:gd name="T0" fmla="*/ 120 w 101"/>
                <a:gd name="T1" fmla="*/ 59 h 102"/>
                <a:gd name="T2" fmla="*/ 120 w 101"/>
                <a:gd name="T3" fmla="*/ 59 h 102"/>
                <a:gd name="T4" fmla="*/ 120 w 101"/>
                <a:gd name="T5" fmla="*/ 46 h 102"/>
                <a:gd name="T6" fmla="*/ 118 w 101"/>
                <a:gd name="T7" fmla="*/ 36 h 102"/>
                <a:gd name="T8" fmla="*/ 110 w 101"/>
                <a:gd name="T9" fmla="*/ 26 h 102"/>
                <a:gd name="T10" fmla="*/ 105 w 101"/>
                <a:gd name="T11" fmla="*/ 15 h 102"/>
                <a:gd name="T12" fmla="*/ 95 w 101"/>
                <a:gd name="T13" fmla="*/ 11 h 102"/>
                <a:gd name="T14" fmla="*/ 84 w 101"/>
                <a:gd name="T15" fmla="*/ 2 h 102"/>
                <a:gd name="T16" fmla="*/ 75 w 101"/>
                <a:gd name="T17" fmla="*/ 0 h 102"/>
                <a:gd name="T18" fmla="*/ 62 w 101"/>
                <a:gd name="T19" fmla="*/ 0 h 102"/>
                <a:gd name="T20" fmla="*/ 62 w 101"/>
                <a:gd name="T21" fmla="*/ 0 h 102"/>
                <a:gd name="T22" fmla="*/ 49 w 101"/>
                <a:gd name="T23" fmla="*/ 0 h 102"/>
                <a:gd name="T24" fmla="*/ 38 w 101"/>
                <a:gd name="T25" fmla="*/ 2 h 102"/>
                <a:gd name="T26" fmla="*/ 28 w 101"/>
                <a:gd name="T27" fmla="*/ 11 h 102"/>
                <a:gd name="T28" fmla="*/ 17 w 101"/>
                <a:gd name="T29" fmla="*/ 15 h 102"/>
                <a:gd name="T30" fmla="*/ 11 w 101"/>
                <a:gd name="T31" fmla="*/ 26 h 102"/>
                <a:gd name="T32" fmla="*/ 4 w 101"/>
                <a:gd name="T33" fmla="*/ 36 h 102"/>
                <a:gd name="T34" fmla="*/ 2 w 101"/>
                <a:gd name="T35" fmla="*/ 46 h 102"/>
                <a:gd name="T36" fmla="*/ 0 w 101"/>
                <a:gd name="T37" fmla="*/ 59 h 102"/>
                <a:gd name="T38" fmla="*/ 0 w 101"/>
                <a:gd name="T39" fmla="*/ 59 h 102"/>
                <a:gd name="T40" fmla="*/ 2 w 101"/>
                <a:gd name="T41" fmla="*/ 72 h 102"/>
                <a:gd name="T42" fmla="*/ 4 w 101"/>
                <a:gd name="T43" fmla="*/ 82 h 102"/>
                <a:gd name="T44" fmla="*/ 11 w 101"/>
                <a:gd name="T45" fmla="*/ 92 h 102"/>
                <a:gd name="T46" fmla="*/ 17 w 101"/>
                <a:gd name="T47" fmla="*/ 102 h 102"/>
                <a:gd name="T48" fmla="*/ 28 w 101"/>
                <a:gd name="T49" fmla="*/ 110 h 102"/>
                <a:gd name="T50" fmla="*/ 38 w 101"/>
                <a:gd name="T51" fmla="*/ 115 h 102"/>
                <a:gd name="T52" fmla="*/ 49 w 101"/>
                <a:gd name="T53" fmla="*/ 118 h 102"/>
                <a:gd name="T54" fmla="*/ 62 w 101"/>
                <a:gd name="T55" fmla="*/ 121 h 102"/>
                <a:gd name="T56" fmla="*/ 62 w 101"/>
                <a:gd name="T57" fmla="*/ 121 h 102"/>
                <a:gd name="T58" fmla="*/ 75 w 101"/>
                <a:gd name="T59" fmla="*/ 118 h 102"/>
                <a:gd name="T60" fmla="*/ 84 w 101"/>
                <a:gd name="T61" fmla="*/ 115 h 102"/>
                <a:gd name="T62" fmla="*/ 95 w 101"/>
                <a:gd name="T63" fmla="*/ 110 h 102"/>
                <a:gd name="T64" fmla="*/ 105 w 101"/>
                <a:gd name="T65" fmla="*/ 102 h 102"/>
                <a:gd name="T66" fmla="*/ 110 w 101"/>
                <a:gd name="T67" fmla="*/ 92 h 102"/>
                <a:gd name="T68" fmla="*/ 118 w 101"/>
                <a:gd name="T69" fmla="*/ 82 h 102"/>
                <a:gd name="T70" fmla="*/ 120 w 101"/>
                <a:gd name="T71" fmla="*/ 72 h 102"/>
                <a:gd name="T72" fmla="*/ 120 w 101"/>
                <a:gd name="T73" fmla="*/ 59 h 102"/>
                <a:gd name="T74" fmla="*/ 62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39"/>
                  </a:lnTo>
                  <a:lnTo>
                    <a:pt x="99" y="30"/>
                  </a:lnTo>
                  <a:lnTo>
                    <a:pt x="93" y="22"/>
                  </a:lnTo>
                  <a:lnTo>
                    <a:pt x="88" y="13"/>
                  </a:lnTo>
                  <a:lnTo>
                    <a:pt x="80" y="9"/>
                  </a:lnTo>
                  <a:lnTo>
                    <a:pt x="71" y="2"/>
                  </a:lnTo>
                  <a:lnTo>
                    <a:pt x="63" y="0"/>
                  </a:lnTo>
                  <a:lnTo>
                    <a:pt x="52" y="0"/>
                  </a:lnTo>
                  <a:lnTo>
                    <a:pt x="41" y="0"/>
                  </a:lnTo>
                  <a:lnTo>
                    <a:pt x="32" y="2"/>
                  </a:lnTo>
                  <a:lnTo>
                    <a:pt x="24" y="9"/>
                  </a:lnTo>
                  <a:lnTo>
                    <a:pt x="15" y="13"/>
                  </a:lnTo>
                  <a:lnTo>
                    <a:pt x="9" y="22"/>
                  </a:lnTo>
                  <a:lnTo>
                    <a:pt x="4" y="30"/>
                  </a:lnTo>
                  <a:lnTo>
                    <a:pt x="2" y="39"/>
                  </a:lnTo>
                  <a:lnTo>
                    <a:pt x="0" y="50"/>
                  </a:lnTo>
                  <a:lnTo>
                    <a:pt x="2" y="61"/>
                  </a:lnTo>
                  <a:lnTo>
                    <a:pt x="4" y="69"/>
                  </a:lnTo>
                  <a:lnTo>
                    <a:pt x="9" y="78"/>
                  </a:lnTo>
                  <a:lnTo>
                    <a:pt x="15" y="86"/>
                  </a:lnTo>
                  <a:lnTo>
                    <a:pt x="24" y="93"/>
                  </a:lnTo>
                  <a:lnTo>
                    <a:pt x="32" y="97"/>
                  </a:lnTo>
                  <a:lnTo>
                    <a:pt x="41" y="99"/>
                  </a:lnTo>
                  <a:lnTo>
                    <a:pt x="52" y="102"/>
                  </a:lnTo>
                  <a:lnTo>
                    <a:pt x="63" y="99"/>
                  </a:lnTo>
                  <a:lnTo>
                    <a:pt x="71" y="97"/>
                  </a:lnTo>
                  <a:lnTo>
                    <a:pt x="80" y="93"/>
                  </a:lnTo>
                  <a:lnTo>
                    <a:pt x="88" y="86"/>
                  </a:lnTo>
                  <a:lnTo>
                    <a:pt x="93" y="78"/>
                  </a:lnTo>
                  <a:lnTo>
                    <a:pt x="99" y="69"/>
                  </a:lnTo>
                  <a:lnTo>
                    <a:pt x="101" y="61"/>
                  </a:lnTo>
                  <a:lnTo>
                    <a:pt x="101" y="50"/>
                  </a:lnTo>
                  <a:lnTo>
                    <a:pt x="52" y="50"/>
                  </a:lnTo>
                  <a:lnTo>
                    <a:pt x="101"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49" name="Freeform 706"/>
            <p:cNvSpPr>
              <a:spLocks/>
            </p:cNvSpPr>
            <p:nvPr/>
          </p:nvSpPr>
          <p:spPr bwMode="auto">
            <a:xfrm>
              <a:off x="2037" y="3656"/>
              <a:ext cx="110" cy="114"/>
            </a:xfrm>
            <a:custGeom>
              <a:avLst/>
              <a:gdLst>
                <a:gd name="T0" fmla="*/ 120 w 101"/>
                <a:gd name="T1" fmla="*/ 62 h 104"/>
                <a:gd name="T2" fmla="*/ 120 w 101"/>
                <a:gd name="T3" fmla="*/ 62 h 104"/>
                <a:gd name="T4" fmla="*/ 120 w 101"/>
                <a:gd name="T5" fmla="*/ 49 h 104"/>
                <a:gd name="T6" fmla="*/ 118 w 101"/>
                <a:gd name="T7" fmla="*/ 39 h 104"/>
                <a:gd name="T8" fmla="*/ 110 w 101"/>
                <a:gd name="T9" fmla="*/ 29 h 104"/>
                <a:gd name="T10" fmla="*/ 102 w 101"/>
                <a:gd name="T11" fmla="*/ 18 h 104"/>
                <a:gd name="T12" fmla="*/ 95 w 101"/>
                <a:gd name="T13" fmla="*/ 11 h 104"/>
                <a:gd name="T14" fmla="*/ 84 w 101"/>
                <a:gd name="T15" fmla="*/ 4 h 104"/>
                <a:gd name="T16" fmla="*/ 75 w 101"/>
                <a:gd name="T17" fmla="*/ 0 h 104"/>
                <a:gd name="T18" fmla="*/ 62 w 101"/>
                <a:gd name="T19" fmla="*/ 0 h 104"/>
                <a:gd name="T20" fmla="*/ 62 w 101"/>
                <a:gd name="T21" fmla="*/ 0 h 104"/>
                <a:gd name="T22" fmla="*/ 49 w 101"/>
                <a:gd name="T23" fmla="*/ 0 h 104"/>
                <a:gd name="T24" fmla="*/ 38 w 101"/>
                <a:gd name="T25" fmla="*/ 4 h 104"/>
                <a:gd name="T26" fmla="*/ 26 w 101"/>
                <a:gd name="T27" fmla="*/ 11 h 104"/>
                <a:gd name="T28" fmla="*/ 17 w 101"/>
                <a:gd name="T29" fmla="*/ 18 h 104"/>
                <a:gd name="T30" fmla="*/ 11 w 101"/>
                <a:gd name="T31" fmla="*/ 29 h 104"/>
                <a:gd name="T32" fmla="*/ 4 w 101"/>
                <a:gd name="T33" fmla="*/ 39 h 104"/>
                <a:gd name="T34" fmla="*/ 0 w 101"/>
                <a:gd name="T35" fmla="*/ 49 h 104"/>
                <a:gd name="T36" fmla="*/ 0 w 101"/>
                <a:gd name="T37" fmla="*/ 62 h 104"/>
                <a:gd name="T38" fmla="*/ 0 w 101"/>
                <a:gd name="T39" fmla="*/ 62 h 104"/>
                <a:gd name="T40" fmla="*/ 0 w 101"/>
                <a:gd name="T41" fmla="*/ 76 h 104"/>
                <a:gd name="T42" fmla="*/ 4 w 101"/>
                <a:gd name="T43" fmla="*/ 86 h 104"/>
                <a:gd name="T44" fmla="*/ 11 w 101"/>
                <a:gd name="T45" fmla="*/ 96 h 104"/>
                <a:gd name="T46" fmla="*/ 17 w 101"/>
                <a:gd name="T47" fmla="*/ 107 h 104"/>
                <a:gd name="T48" fmla="*/ 26 w 101"/>
                <a:gd name="T49" fmla="*/ 112 h 104"/>
                <a:gd name="T50" fmla="*/ 38 w 101"/>
                <a:gd name="T51" fmla="*/ 119 h 104"/>
                <a:gd name="T52" fmla="*/ 49 w 101"/>
                <a:gd name="T53" fmla="*/ 123 h 104"/>
                <a:gd name="T54" fmla="*/ 62 w 101"/>
                <a:gd name="T55" fmla="*/ 125 h 104"/>
                <a:gd name="T56" fmla="*/ 62 w 101"/>
                <a:gd name="T57" fmla="*/ 125 h 104"/>
                <a:gd name="T58" fmla="*/ 75 w 101"/>
                <a:gd name="T59" fmla="*/ 123 h 104"/>
                <a:gd name="T60" fmla="*/ 84 w 101"/>
                <a:gd name="T61" fmla="*/ 119 h 104"/>
                <a:gd name="T62" fmla="*/ 95 w 101"/>
                <a:gd name="T63" fmla="*/ 112 h 104"/>
                <a:gd name="T64" fmla="*/ 102 w 101"/>
                <a:gd name="T65" fmla="*/ 107 h 104"/>
                <a:gd name="T66" fmla="*/ 110 w 101"/>
                <a:gd name="T67" fmla="*/ 96 h 104"/>
                <a:gd name="T68" fmla="*/ 118 w 101"/>
                <a:gd name="T69" fmla="*/ 86 h 104"/>
                <a:gd name="T70" fmla="*/ 120 w 101"/>
                <a:gd name="T71" fmla="*/ 76 h 104"/>
                <a:gd name="T72" fmla="*/ 120 w 101"/>
                <a:gd name="T73" fmla="*/ 62 h 104"/>
                <a:gd name="T74" fmla="*/ 62 w 101"/>
                <a:gd name="T75" fmla="*/ 62 h 104"/>
                <a:gd name="T76" fmla="*/ 120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9" y="33"/>
                  </a:lnTo>
                  <a:lnTo>
                    <a:pt x="93" y="24"/>
                  </a:lnTo>
                  <a:lnTo>
                    <a:pt x="86" y="15"/>
                  </a:lnTo>
                  <a:lnTo>
                    <a:pt x="80" y="9"/>
                  </a:lnTo>
                  <a:lnTo>
                    <a:pt x="71" y="4"/>
                  </a:lnTo>
                  <a:lnTo>
                    <a:pt x="63" y="0"/>
                  </a:lnTo>
                  <a:lnTo>
                    <a:pt x="52" y="0"/>
                  </a:lnTo>
                  <a:lnTo>
                    <a:pt x="41" y="0"/>
                  </a:lnTo>
                  <a:lnTo>
                    <a:pt x="32" y="4"/>
                  </a:lnTo>
                  <a:lnTo>
                    <a:pt x="22" y="9"/>
                  </a:lnTo>
                  <a:lnTo>
                    <a:pt x="15" y="15"/>
                  </a:lnTo>
                  <a:lnTo>
                    <a:pt x="9" y="24"/>
                  </a:lnTo>
                  <a:lnTo>
                    <a:pt x="4" y="33"/>
                  </a:lnTo>
                  <a:lnTo>
                    <a:pt x="0" y="41"/>
                  </a:lnTo>
                  <a:lnTo>
                    <a:pt x="0" y="52"/>
                  </a:lnTo>
                  <a:lnTo>
                    <a:pt x="0" y="63"/>
                  </a:lnTo>
                  <a:lnTo>
                    <a:pt x="4" y="71"/>
                  </a:lnTo>
                  <a:lnTo>
                    <a:pt x="9" y="80"/>
                  </a:lnTo>
                  <a:lnTo>
                    <a:pt x="15" y="89"/>
                  </a:lnTo>
                  <a:lnTo>
                    <a:pt x="22" y="93"/>
                  </a:lnTo>
                  <a:lnTo>
                    <a:pt x="32" y="99"/>
                  </a:lnTo>
                  <a:lnTo>
                    <a:pt x="41" y="102"/>
                  </a:lnTo>
                  <a:lnTo>
                    <a:pt x="52" y="104"/>
                  </a:lnTo>
                  <a:lnTo>
                    <a:pt x="63" y="102"/>
                  </a:lnTo>
                  <a:lnTo>
                    <a:pt x="71" y="99"/>
                  </a:lnTo>
                  <a:lnTo>
                    <a:pt x="80" y="93"/>
                  </a:lnTo>
                  <a:lnTo>
                    <a:pt x="86" y="89"/>
                  </a:lnTo>
                  <a:lnTo>
                    <a:pt x="93" y="80"/>
                  </a:lnTo>
                  <a:lnTo>
                    <a:pt x="99" y="71"/>
                  </a:lnTo>
                  <a:lnTo>
                    <a:pt x="101" y="63"/>
                  </a:lnTo>
                  <a:lnTo>
                    <a:pt x="101" y="52"/>
                  </a:lnTo>
                  <a:lnTo>
                    <a:pt x="52" y="52"/>
                  </a:lnTo>
                  <a:lnTo>
                    <a:pt x="101" y="52"/>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0" name="Freeform 707"/>
            <p:cNvSpPr>
              <a:spLocks/>
            </p:cNvSpPr>
            <p:nvPr/>
          </p:nvSpPr>
          <p:spPr bwMode="auto">
            <a:xfrm>
              <a:off x="2037" y="3656"/>
              <a:ext cx="110" cy="114"/>
            </a:xfrm>
            <a:custGeom>
              <a:avLst/>
              <a:gdLst>
                <a:gd name="T0" fmla="*/ 120 w 101"/>
                <a:gd name="T1" fmla="*/ 62 h 104"/>
                <a:gd name="T2" fmla="*/ 120 w 101"/>
                <a:gd name="T3" fmla="*/ 62 h 104"/>
                <a:gd name="T4" fmla="*/ 120 w 101"/>
                <a:gd name="T5" fmla="*/ 49 h 104"/>
                <a:gd name="T6" fmla="*/ 118 w 101"/>
                <a:gd name="T7" fmla="*/ 39 h 104"/>
                <a:gd name="T8" fmla="*/ 110 w 101"/>
                <a:gd name="T9" fmla="*/ 29 h 104"/>
                <a:gd name="T10" fmla="*/ 102 w 101"/>
                <a:gd name="T11" fmla="*/ 18 h 104"/>
                <a:gd name="T12" fmla="*/ 95 w 101"/>
                <a:gd name="T13" fmla="*/ 11 h 104"/>
                <a:gd name="T14" fmla="*/ 84 w 101"/>
                <a:gd name="T15" fmla="*/ 4 h 104"/>
                <a:gd name="T16" fmla="*/ 75 w 101"/>
                <a:gd name="T17" fmla="*/ 0 h 104"/>
                <a:gd name="T18" fmla="*/ 62 w 101"/>
                <a:gd name="T19" fmla="*/ 0 h 104"/>
                <a:gd name="T20" fmla="*/ 62 w 101"/>
                <a:gd name="T21" fmla="*/ 0 h 104"/>
                <a:gd name="T22" fmla="*/ 49 w 101"/>
                <a:gd name="T23" fmla="*/ 0 h 104"/>
                <a:gd name="T24" fmla="*/ 38 w 101"/>
                <a:gd name="T25" fmla="*/ 4 h 104"/>
                <a:gd name="T26" fmla="*/ 26 w 101"/>
                <a:gd name="T27" fmla="*/ 11 h 104"/>
                <a:gd name="T28" fmla="*/ 17 w 101"/>
                <a:gd name="T29" fmla="*/ 18 h 104"/>
                <a:gd name="T30" fmla="*/ 11 w 101"/>
                <a:gd name="T31" fmla="*/ 29 h 104"/>
                <a:gd name="T32" fmla="*/ 4 w 101"/>
                <a:gd name="T33" fmla="*/ 39 h 104"/>
                <a:gd name="T34" fmla="*/ 0 w 101"/>
                <a:gd name="T35" fmla="*/ 49 h 104"/>
                <a:gd name="T36" fmla="*/ 0 w 101"/>
                <a:gd name="T37" fmla="*/ 62 h 104"/>
                <a:gd name="T38" fmla="*/ 0 w 101"/>
                <a:gd name="T39" fmla="*/ 62 h 104"/>
                <a:gd name="T40" fmla="*/ 0 w 101"/>
                <a:gd name="T41" fmla="*/ 76 h 104"/>
                <a:gd name="T42" fmla="*/ 4 w 101"/>
                <a:gd name="T43" fmla="*/ 86 h 104"/>
                <a:gd name="T44" fmla="*/ 11 w 101"/>
                <a:gd name="T45" fmla="*/ 96 h 104"/>
                <a:gd name="T46" fmla="*/ 17 w 101"/>
                <a:gd name="T47" fmla="*/ 107 h 104"/>
                <a:gd name="T48" fmla="*/ 26 w 101"/>
                <a:gd name="T49" fmla="*/ 112 h 104"/>
                <a:gd name="T50" fmla="*/ 38 w 101"/>
                <a:gd name="T51" fmla="*/ 119 h 104"/>
                <a:gd name="T52" fmla="*/ 49 w 101"/>
                <a:gd name="T53" fmla="*/ 123 h 104"/>
                <a:gd name="T54" fmla="*/ 62 w 101"/>
                <a:gd name="T55" fmla="*/ 125 h 104"/>
                <a:gd name="T56" fmla="*/ 62 w 101"/>
                <a:gd name="T57" fmla="*/ 125 h 104"/>
                <a:gd name="T58" fmla="*/ 75 w 101"/>
                <a:gd name="T59" fmla="*/ 123 h 104"/>
                <a:gd name="T60" fmla="*/ 84 w 101"/>
                <a:gd name="T61" fmla="*/ 119 h 104"/>
                <a:gd name="T62" fmla="*/ 95 w 101"/>
                <a:gd name="T63" fmla="*/ 112 h 104"/>
                <a:gd name="T64" fmla="*/ 102 w 101"/>
                <a:gd name="T65" fmla="*/ 107 h 104"/>
                <a:gd name="T66" fmla="*/ 110 w 101"/>
                <a:gd name="T67" fmla="*/ 96 h 104"/>
                <a:gd name="T68" fmla="*/ 118 w 101"/>
                <a:gd name="T69" fmla="*/ 86 h 104"/>
                <a:gd name="T70" fmla="*/ 120 w 101"/>
                <a:gd name="T71" fmla="*/ 76 h 104"/>
                <a:gd name="T72" fmla="*/ 120 w 101"/>
                <a:gd name="T73" fmla="*/ 62 h 104"/>
                <a:gd name="T74" fmla="*/ 62 w 101"/>
                <a:gd name="T75" fmla="*/ 62 h 104"/>
                <a:gd name="T76" fmla="*/ 120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9" y="33"/>
                  </a:lnTo>
                  <a:lnTo>
                    <a:pt x="93" y="24"/>
                  </a:lnTo>
                  <a:lnTo>
                    <a:pt x="86" y="15"/>
                  </a:lnTo>
                  <a:lnTo>
                    <a:pt x="80" y="9"/>
                  </a:lnTo>
                  <a:lnTo>
                    <a:pt x="71" y="4"/>
                  </a:lnTo>
                  <a:lnTo>
                    <a:pt x="63" y="0"/>
                  </a:lnTo>
                  <a:lnTo>
                    <a:pt x="52" y="0"/>
                  </a:lnTo>
                  <a:lnTo>
                    <a:pt x="41" y="0"/>
                  </a:lnTo>
                  <a:lnTo>
                    <a:pt x="32" y="4"/>
                  </a:lnTo>
                  <a:lnTo>
                    <a:pt x="22" y="9"/>
                  </a:lnTo>
                  <a:lnTo>
                    <a:pt x="15" y="15"/>
                  </a:lnTo>
                  <a:lnTo>
                    <a:pt x="9" y="24"/>
                  </a:lnTo>
                  <a:lnTo>
                    <a:pt x="4" y="33"/>
                  </a:lnTo>
                  <a:lnTo>
                    <a:pt x="0" y="41"/>
                  </a:lnTo>
                  <a:lnTo>
                    <a:pt x="0" y="52"/>
                  </a:lnTo>
                  <a:lnTo>
                    <a:pt x="0" y="63"/>
                  </a:lnTo>
                  <a:lnTo>
                    <a:pt x="4" y="71"/>
                  </a:lnTo>
                  <a:lnTo>
                    <a:pt x="9" y="80"/>
                  </a:lnTo>
                  <a:lnTo>
                    <a:pt x="15" y="89"/>
                  </a:lnTo>
                  <a:lnTo>
                    <a:pt x="22" y="93"/>
                  </a:lnTo>
                  <a:lnTo>
                    <a:pt x="32" y="99"/>
                  </a:lnTo>
                  <a:lnTo>
                    <a:pt x="41" y="102"/>
                  </a:lnTo>
                  <a:lnTo>
                    <a:pt x="52" y="104"/>
                  </a:lnTo>
                  <a:lnTo>
                    <a:pt x="63" y="102"/>
                  </a:lnTo>
                  <a:lnTo>
                    <a:pt x="71" y="99"/>
                  </a:lnTo>
                  <a:lnTo>
                    <a:pt x="80" y="93"/>
                  </a:lnTo>
                  <a:lnTo>
                    <a:pt x="86" y="89"/>
                  </a:lnTo>
                  <a:lnTo>
                    <a:pt x="93" y="80"/>
                  </a:lnTo>
                  <a:lnTo>
                    <a:pt x="99" y="71"/>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1" name="Freeform 708"/>
            <p:cNvSpPr>
              <a:spLocks/>
            </p:cNvSpPr>
            <p:nvPr/>
          </p:nvSpPr>
          <p:spPr bwMode="auto">
            <a:xfrm>
              <a:off x="1850" y="3619"/>
              <a:ext cx="114" cy="111"/>
            </a:xfrm>
            <a:custGeom>
              <a:avLst/>
              <a:gdLst>
                <a:gd name="T0" fmla="*/ 125 w 104"/>
                <a:gd name="T1" fmla="*/ 59 h 101"/>
                <a:gd name="T2" fmla="*/ 125 w 104"/>
                <a:gd name="T3" fmla="*/ 59 h 101"/>
                <a:gd name="T4" fmla="*/ 125 w 104"/>
                <a:gd name="T5" fmla="*/ 46 h 101"/>
                <a:gd name="T6" fmla="*/ 121 w 104"/>
                <a:gd name="T7" fmla="*/ 36 h 101"/>
                <a:gd name="T8" fmla="*/ 114 w 104"/>
                <a:gd name="T9" fmla="*/ 25 h 101"/>
                <a:gd name="T10" fmla="*/ 107 w 104"/>
                <a:gd name="T11" fmla="*/ 15 h 101"/>
                <a:gd name="T12" fmla="*/ 99 w 104"/>
                <a:gd name="T13" fmla="*/ 10 h 101"/>
                <a:gd name="T14" fmla="*/ 89 w 104"/>
                <a:gd name="T15" fmla="*/ 2 h 101"/>
                <a:gd name="T16" fmla="*/ 76 w 104"/>
                <a:gd name="T17" fmla="*/ 0 h 101"/>
                <a:gd name="T18" fmla="*/ 62 w 104"/>
                <a:gd name="T19" fmla="*/ 0 h 101"/>
                <a:gd name="T20" fmla="*/ 62 w 104"/>
                <a:gd name="T21" fmla="*/ 0 h 101"/>
                <a:gd name="T22" fmla="*/ 53 w 104"/>
                <a:gd name="T23" fmla="*/ 0 h 101"/>
                <a:gd name="T24" fmla="*/ 39 w 104"/>
                <a:gd name="T25" fmla="*/ 2 h 101"/>
                <a:gd name="T26" fmla="*/ 29 w 104"/>
                <a:gd name="T27" fmla="*/ 10 h 101"/>
                <a:gd name="T28" fmla="*/ 22 w 104"/>
                <a:gd name="T29" fmla="*/ 15 h 101"/>
                <a:gd name="T30" fmla="*/ 13 w 104"/>
                <a:gd name="T31" fmla="*/ 25 h 101"/>
                <a:gd name="T32" fmla="*/ 5 w 104"/>
                <a:gd name="T33" fmla="*/ 36 h 101"/>
                <a:gd name="T34" fmla="*/ 3 w 104"/>
                <a:gd name="T35" fmla="*/ 46 h 101"/>
                <a:gd name="T36" fmla="*/ 0 w 104"/>
                <a:gd name="T37" fmla="*/ 59 h 101"/>
                <a:gd name="T38" fmla="*/ 0 w 104"/>
                <a:gd name="T39" fmla="*/ 59 h 101"/>
                <a:gd name="T40" fmla="*/ 3 w 104"/>
                <a:gd name="T41" fmla="*/ 73 h 101"/>
                <a:gd name="T42" fmla="*/ 5 w 104"/>
                <a:gd name="T43" fmla="*/ 84 h 101"/>
                <a:gd name="T44" fmla="*/ 13 w 104"/>
                <a:gd name="T45" fmla="*/ 93 h 101"/>
                <a:gd name="T46" fmla="*/ 22 w 104"/>
                <a:gd name="T47" fmla="*/ 104 h 101"/>
                <a:gd name="T48" fmla="*/ 29 w 104"/>
                <a:gd name="T49" fmla="*/ 111 h 101"/>
                <a:gd name="T50" fmla="*/ 39 w 104"/>
                <a:gd name="T51" fmla="*/ 118 h 101"/>
                <a:gd name="T52" fmla="*/ 53 w 104"/>
                <a:gd name="T53" fmla="*/ 120 h 101"/>
                <a:gd name="T54" fmla="*/ 62 w 104"/>
                <a:gd name="T55" fmla="*/ 122 h 101"/>
                <a:gd name="T56" fmla="*/ 62 w 104"/>
                <a:gd name="T57" fmla="*/ 122 h 101"/>
                <a:gd name="T58" fmla="*/ 76 w 104"/>
                <a:gd name="T59" fmla="*/ 120 h 101"/>
                <a:gd name="T60" fmla="*/ 89 w 104"/>
                <a:gd name="T61" fmla="*/ 118 h 101"/>
                <a:gd name="T62" fmla="*/ 99 w 104"/>
                <a:gd name="T63" fmla="*/ 111 h 101"/>
                <a:gd name="T64" fmla="*/ 107 w 104"/>
                <a:gd name="T65" fmla="*/ 104 h 101"/>
                <a:gd name="T66" fmla="*/ 114 w 104"/>
                <a:gd name="T67" fmla="*/ 93 h 101"/>
                <a:gd name="T68" fmla="*/ 121 w 104"/>
                <a:gd name="T69" fmla="*/ 84 h 101"/>
                <a:gd name="T70" fmla="*/ 125 w 104"/>
                <a:gd name="T71" fmla="*/ 73 h 101"/>
                <a:gd name="T72" fmla="*/ 125 w 104"/>
                <a:gd name="T73" fmla="*/ 59 h 101"/>
                <a:gd name="T74" fmla="*/ 62 w 104"/>
                <a:gd name="T75" fmla="*/ 59 h 101"/>
                <a:gd name="T76" fmla="*/ 125 w 104"/>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4" y="38"/>
                  </a:lnTo>
                  <a:lnTo>
                    <a:pt x="100" y="30"/>
                  </a:lnTo>
                  <a:lnTo>
                    <a:pt x="95" y="21"/>
                  </a:lnTo>
                  <a:lnTo>
                    <a:pt x="89" y="13"/>
                  </a:lnTo>
                  <a:lnTo>
                    <a:pt x="82" y="8"/>
                  </a:lnTo>
                  <a:lnTo>
                    <a:pt x="74" y="2"/>
                  </a:lnTo>
                  <a:lnTo>
                    <a:pt x="63" y="0"/>
                  </a:lnTo>
                  <a:lnTo>
                    <a:pt x="52" y="0"/>
                  </a:lnTo>
                  <a:lnTo>
                    <a:pt x="44" y="0"/>
                  </a:lnTo>
                  <a:lnTo>
                    <a:pt x="33" y="2"/>
                  </a:lnTo>
                  <a:lnTo>
                    <a:pt x="24" y="8"/>
                  </a:lnTo>
                  <a:lnTo>
                    <a:pt x="18" y="13"/>
                  </a:lnTo>
                  <a:lnTo>
                    <a:pt x="11" y="21"/>
                  </a:lnTo>
                  <a:lnTo>
                    <a:pt x="5" y="30"/>
                  </a:lnTo>
                  <a:lnTo>
                    <a:pt x="3" y="38"/>
                  </a:lnTo>
                  <a:lnTo>
                    <a:pt x="0" y="49"/>
                  </a:lnTo>
                  <a:lnTo>
                    <a:pt x="3" y="60"/>
                  </a:lnTo>
                  <a:lnTo>
                    <a:pt x="5" y="69"/>
                  </a:lnTo>
                  <a:lnTo>
                    <a:pt x="11" y="77"/>
                  </a:lnTo>
                  <a:lnTo>
                    <a:pt x="18" y="86"/>
                  </a:lnTo>
                  <a:lnTo>
                    <a:pt x="24" y="92"/>
                  </a:lnTo>
                  <a:lnTo>
                    <a:pt x="33" y="97"/>
                  </a:lnTo>
                  <a:lnTo>
                    <a:pt x="44" y="99"/>
                  </a:lnTo>
                  <a:lnTo>
                    <a:pt x="52" y="101"/>
                  </a:lnTo>
                  <a:lnTo>
                    <a:pt x="63" y="99"/>
                  </a:lnTo>
                  <a:lnTo>
                    <a:pt x="74" y="97"/>
                  </a:lnTo>
                  <a:lnTo>
                    <a:pt x="82" y="92"/>
                  </a:lnTo>
                  <a:lnTo>
                    <a:pt x="89" y="86"/>
                  </a:lnTo>
                  <a:lnTo>
                    <a:pt x="95" y="77"/>
                  </a:lnTo>
                  <a:lnTo>
                    <a:pt x="100" y="69"/>
                  </a:lnTo>
                  <a:lnTo>
                    <a:pt x="104" y="60"/>
                  </a:lnTo>
                  <a:lnTo>
                    <a:pt x="104" y="49"/>
                  </a:lnTo>
                  <a:lnTo>
                    <a:pt x="52" y="49"/>
                  </a:lnTo>
                  <a:lnTo>
                    <a:pt x="104" y="49"/>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2" name="Freeform 709"/>
            <p:cNvSpPr>
              <a:spLocks/>
            </p:cNvSpPr>
            <p:nvPr/>
          </p:nvSpPr>
          <p:spPr bwMode="auto">
            <a:xfrm>
              <a:off x="1850" y="3619"/>
              <a:ext cx="114" cy="111"/>
            </a:xfrm>
            <a:custGeom>
              <a:avLst/>
              <a:gdLst>
                <a:gd name="T0" fmla="*/ 125 w 104"/>
                <a:gd name="T1" fmla="*/ 59 h 101"/>
                <a:gd name="T2" fmla="*/ 125 w 104"/>
                <a:gd name="T3" fmla="*/ 59 h 101"/>
                <a:gd name="T4" fmla="*/ 125 w 104"/>
                <a:gd name="T5" fmla="*/ 46 h 101"/>
                <a:gd name="T6" fmla="*/ 121 w 104"/>
                <a:gd name="T7" fmla="*/ 36 h 101"/>
                <a:gd name="T8" fmla="*/ 114 w 104"/>
                <a:gd name="T9" fmla="*/ 25 h 101"/>
                <a:gd name="T10" fmla="*/ 107 w 104"/>
                <a:gd name="T11" fmla="*/ 15 h 101"/>
                <a:gd name="T12" fmla="*/ 99 w 104"/>
                <a:gd name="T13" fmla="*/ 10 h 101"/>
                <a:gd name="T14" fmla="*/ 89 w 104"/>
                <a:gd name="T15" fmla="*/ 2 h 101"/>
                <a:gd name="T16" fmla="*/ 76 w 104"/>
                <a:gd name="T17" fmla="*/ 0 h 101"/>
                <a:gd name="T18" fmla="*/ 62 w 104"/>
                <a:gd name="T19" fmla="*/ 0 h 101"/>
                <a:gd name="T20" fmla="*/ 62 w 104"/>
                <a:gd name="T21" fmla="*/ 0 h 101"/>
                <a:gd name="T22" fmla="*/ 53 w 104"/>
                <a:gd name="T23" fmla="*/ 0 h 101"/>
                <a:gd name="T24" fmla="*/ 39 w 104"/>
                <a:gd name="T25" fmla="*/ 2 h 101"/>
                <a:gd name="T26" fmla="*/ 29 w 104"/>
                <a:gd name="T27" fmla="*/ 10 h 101"/>
                <a:gd name="T28" fmla="*/ 22 w 104"/>
                <a:gd name="T29" fmla="*/ 15 h 101"/>
                <a:gd name="T30" fmla="*/ 13 w 104"/>
                <a:gd name="T31" fmla="*/ 25 h 101"/>
                <a:gd name="T32" fmla="*/ 5 w 104"/>
                <a:gd name="T33" fmla="*/ 36 h 101"/>
                <a:gd name="T34" fmla="*/ 3 w 104"/>
                <a:gd name="T35" fmla="*/ 46 h 101"/>
                <a:gd name="T36" fmla="*/ 0 w 104"/>
                <a:gd name="T37" fmla="*/ 59 h 101"/>
                <a:gd name="T38" fmla="*/ 0 w 104"/>
                <a:gd name="T39" fmla="*/ 59 h 101"/>
                <a:gd name="T40" fmla="*/ 3 w 104"/>
                <a:gd name="T41" fmla="*/ 73 h 101"/>
                <a:gd name="T42" fmla="*/ 5 w 104"/>
                <a:gd name="T43" fmla="*/ 84 h 101"/>
                <a:gd name="T44" fmla="*/ 13 w 104"/>
                <a:gd name="T45" fmla="*/ 93 h 101"/>
                <a:gd name="T46" fmla="*/ 22 w 104"/>
                <a:gd name="T47" fmla="*/ 104 h 101"/>
                <a:gd name="T48" fmla="*/ 29 w 104"/>
                <a:gd name="T49" fmla="*/ 111 h 101"/>
                <a:gd name="T50" fmla="*/ 39 w 104"/>
                <a:gd name="T51" fmla="*/ 118 h 101"/>
                <a:gd name="T52" fmla="*/ 53 w 104"/>
                <a:gd name="T53" fmla="*/ 120 h 101"/>
                <a:gd name="T54" fmla="*/ 62 w 104"/>
                <a:gd name="T55" fmla="*/ 122 h 101"/>
                <a:gd name="T56" fmla="*/ 62 w 104"/>
                <a:gd name="T57" fmla="*/ 122 h 101"/>
                <a:gd name="T58" fmla="*/ 76 w 104"/>
                <a:gd name="T59" fmla="*/ 120 h 101"/>
                <a:gd name="T60" fmla="*/ 89 w 104"/>
                <a:gd name="T61" fmla="*/ 118 h 101"/>
                <a:gd name="T62" fmla="*/ 99 w 104"/>
                <a:gd name="T63" fmla="*/ 111 h 101"/>
                <a:gd name="T64" fmla="*/ 107 w 104"/>
                <a:gd name="T65" fmla="*/ 104 h 101"/>
                <a:gd name="T66" fmla="*/ 114 w 104"/>
                <a:gd name="T67" fmla="*/ 93 h 101"/>
                <a:gd name="T68" fmla="*/ 121 w 104"/>
                <a:gd name="T69" fmla="*/ 84 h 101"/>
                <a:gd name="T70" fmla="*/ 125 w 104"/>
                <a:gd name="T71" fmla="*/ 73 h 101"/>
                <a:gd name="T72" fmla="*/ 125 w 104"/>
                <a:gd name="T73" fmla="*/ 59 h 101"/>
                <a:gd name="T74" fmla="*/ 62 w 104"/>
                <a:gd name="T75" fmla="*/ 59 h 101"/>
                <a:gd name="T76" fmla="*/ 125 w 104"/>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4" y="38"/>
                  </a:lnTo>
                  <a:lnTo>
                    <a:pt x="100" y="30"/>
                  </a:lnTo>
                  <a:lnTo>
                    <a:pt x="95" y="21"/>
                  </a:lnTo>
                  <a:lnTo>
                    <a:pt x="89" y="13"/>
                  </a:lnTo>
                  <a:lnTo>
                    <a:pt x="82" y="8"/>
                  </a:lnTo>
                  <a:lnTo>
                    <a:pt x="74" y="2"/>
                  </a:lnTo>
                  <a:lnTo>
                    <a:pt x="63" y="0"/>
                  </a:lnTo>
                  <a:lnTo>
                    <a:pt x="52" y="0"/>
                  </a:lnTo>
                  <a:lnTo>
                    <a:pt x="44" y="0"/>
                  </a:lnTo>
                  <a:lnTo>
                    <a:pt x="33" y="2"/>
                  </a:lnTo>
                  <a:lnTo>
                    <a:pt x="24" y="8"/>
                  </a:lnTo>
                  <a:lnTo>
                    <a:pt x="18" y="13"/>
                  </a:lnTo>
                  <a:lnTo>
                    <a:pt x="11" y="21"/>
                  </a:lnTo>
                  <a:lnTo>
                    <a:pt x="5" y="30"/>
                  </a:lnTo>
                  <a:lnTo>
                    <a:pt x="3" y="38"/>
                  </a:lnTo>
                  <a:lnTo>
                    <a:pt x="0" y="49"/>
                  </a:lnTo>
                  <a:lnTo>
                    <a:pt x="3" y="60"/>
                  </a:lnTo>
                  <a:lnTo>
                    <a:pt x="5" y="69"/>
                  </a:lnTo>
                  <a:lnTo>
                    <a:pt x="11" y="77"/>
                  </a:lnTo>
                  <a:lnTo>
                    <a:pt x="18" y="86"/>
                  </a:lnTo>
                  <a:lnTo>
                    <a:pt x="24" y="92"/>
                  </a:lnTo>
                  <a:lnTo>
                    <a:pt x="33" y="97"/>
                  </a:lnTo>
                  <a:lnTo>
                    <a:pt x="44" y="99"/>
                  </a:lnTo>
                  <a:lnTo>
                    <a:pt x="52" y="101"/>
                  </a:lnTo>
                  <a:lnTo>
                    <a:pt x="63" y="99"/>
                  </a:lnTo>
                  <a:lnTo>
                    <a:pt x="74" y="97"/>
                  </a:lnTo>
                  <a:lnTo>
                    <a:pt x="82" y="92"/>
                  </a:lnTo>
                  <a:lnTo>
                    <a:pt x="89" y="86"/>
                  </a:lnTo>
                  <a:lnTo>
                    <a:pt x="95" y="77"/>
                  </a:lnTo>
                  <a:lnTo>
                    <a:pt x="100" y="69"/>
                  </a:lnTo>
                  <a:lnTo>
                    <a:pt x="104" y="60"/>
                  </a:lnTo>
                  <a:lnTo>
                    <a:pt x="104" y="49"/>
                  </a:lnTo>
                  <a:lnTo>
                    <a:pt x="52" y="49"/>
                  </a:lnTo>
                  <a:lnTo>
                    <a:pt x="104"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3" name="Freeform 710"/>
            <p:cNvSpPr>
              <a:spLocks/>
            </p:cNvSpPr>
            <p:nvPr/>
          </p:nvSpPr>
          <p:spPr bwMode="auto">
            <a:xfrm>
              <a:off x="2072" y="3465"/>
              <a:ext cx="111" cy="111"/>
            </a:xfrm>
            <a:custGeom>
              <a:avLst/>
              <a:gdLst>
                <a:gd name="T0" fmla="*/ 121 w 102"/>
                <a:gd name="T1" fmla="*/ 59 h 102"/>
                <a:gd name="T2" fmla="*/ 121 w 102"/>
                <a:gd name="T3" fmla="*/ 59 h 102"/>
                <a:gd name="T4" fmla="*/ 119 w 102"/>
                <a:gd name="T5" fmla="*/ 49 h 102"/>
                <a:gd name="T6" fmla="*/ 115 w 102"/>
                <a:gd name="T7" fmla="*/ 37 h 102"/>
                <a:gd name="T8" fmla="*/ 110 w 102"/>
                <a:gd name="T9" fmla="*/ 26 h 102"/>
                <a:gd name="T10" fmla="*/ 103 w 102"/>
                <a:gd name="T11" fmla="*/ 17 h 102"/>
                <a:gd name="T12" fmla="*/ 95 w 102"/>
                <a:gd name="T13" fmla="*/ 11 h 102"/>
                <a:gd name="T14" fmla="*/ 85 w 102"/>
                <a:gd name="T15" fmla="*/ 5 h 102"/>
                <a:gd name="T16" fmla="*/ 72 w 102"/>
                <a:gd name="T17" fmla="*/ 0 h 102"/>
                <a:gd name="T18" fmla="*/ 59 w 102"/>
                <a:gd name="T19" fmla="*/ 0 h 102"/>
                <a:gd name="T20" fmla="*/ 59 w 102"/>
                <a:gd name="T21" fmla="*/ 0 h 102"/>
                <a:gd name="T22" fmla="*/ 46 w 102"/>
                <a:gd name="T23" fmla="*/ 0 h 102"/>
                <a:gd name="T24" fmla="*/ 37 w 102"/>
                <a:gd name="T25" fmla="*/ 5 h 102"/>
                <a:gd name="T26" fmla="*/ 26 w 102"/>
                <a:gd name="T27" fmla="*/ 11 h 102"/>
                <a:gd name="T28" fmla="*/ 17 w 102"/>
                <a:gd name="T29" fmla="*/ 17 h 102"/>
                <a:gd name="T30" fmla="*/ 11 w 102"/>
                <a:gd name="T31" fmla="*/ 26 h 102"/>
                <a:gd name="T32" fmla="*/ 5 w 102"/>
                <a:gd name="T33" fmla="*/ 37 h 102"/>
                <a:gd name="T34" fmla="*/ 0 w 102"/>
                <a:gd name="T35" fmla="*/ 49 h 102"/>
                <a:gd name="T36" fmla="*/ 0 w 102"/>
                <a:gd name="T37" fmla="*/ 59 h 102"/>
                <a:gd name="T38" fmla="*/ 0 w 102"/>
                <a:gd name="T39" fmla="*/ 59 h 102"/>
                <a:gd name="T40" fmla="*/ 0 w 102"/>
                <a:gd name="T41" fmla="*/ 72 h 102"/>
                <a:gd name="T42" fmla="*/ 5 w 102"/>
                <a:gd name="T43" fmla="*/ 85 h 102"/>
                <a:gd name="T44" fmla="*/ 11 w 102"/>
                <a:gd name="T45" fmla="*/ 95 h 102"/>
                <a:gd name="T46" fmla="*/ 17 w 102"/>
                <a:gd name="T47" fmla="*/ 103 h 102"/>
                <a:gd name="T48" fmla="*/ 26 w 102"/>
                <a:gd name="T49" fmla="*/ 110 h 102"/>
                <a:gd name="T50" fmla="*/ 37 w 102"/>
                <a:gd name="T51" fmla="*/ 115 h 102"/>
                <a:gd name="T52" fmla="*/ 46 w 102"/>
                <a:gd name="T53" fmla="*/ 119 h 102"/>
                <a:gd name="T54" fmla="*/ 59 w 102"/>
                <a:gd name="T55" fmla="*/ 121 h 102"/>
                <a:gd name="T56" fmla="*/ 59 w 102"/>
                <a:gd name="T57" fmla="*/ 121 h 102"/>
                <a:gd name="T58" fmla="*/ 72 w 102"/>
                <a:gd name="T59" fmla="*/ 119 h 102"/>
                <a:gd name="T60" fmla="*/ 85 w 102"/>
                <a:gd name="T61" fmla="*/ 115 h 102"/>
                <a:gd name="T62" fmla="*/ 95 w 102"/>
                <a:gd name="T63" fmla="*/ 110 h 102"/>
                <a:gd name="T64" fmla="*/ 103 w 102"/>
                <a:gd name="T65" fmla="*/ 103 h 102"/>
                <a:gd name="T66" fmla="*/ 110 w 102"/>
                <a:gd name="T67" fmla="*/ 95 h 102"/>
                <a:gd name="T68" fmla="*/ 115 w 102"/>
                <a:gd name="T69" fmla="*/ 85 h 102"/>
                <a:gd name="T70" fmla="*/ 119 w 102"/>
                <a:gd name="T71" fmla="*/ 72 h 102"/>
                <a:gd name="T72" fmla="*/ 121 w 102"/>
                <a:gd name="T73" fmla="*/ 59 h 102"/>
                <a:gd name="T74" fmla="*/ 59 w 102"/>
                <a:gd name="T75" fmla="*/ 59 h 102"/>
                <a:gd name="T76" fmla="*/ 121 w 102"/>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0"/>
                  </a:moveTo>
                  <a:lnTo>
                    <a:pt x="102" y="50"/>
                  </a:lnTo>
                  <a:lnTo>
                    <a:pt x="100" y="41"/>
                  </a:lnTo>
                  <a:lnTo>
                    <a:pt x="97" y="31"/>
                  </a:lnTo>
                  <a:lnTo>
                    <a:pt x="93" y="22"/>
                  </a:lnTo>
                  <a:lnTo>
                    <a:pt x="87" y="15"/>
                  </a:lnTo>
                  <a:lnTo>
                    <a:pt x="80" y="9"/>
                  </a:lnTo>
                  <a:lnTo>
                    <a:pt x="72" y="5"/>
                  </a:lnTo>
                  <a:lnTo>
                    <a:pt x="61" y="0"/>
                  </a:lnTo>
                  <a:lnTo>
                    <a:pt x="50" y="0"/>
                  </a:lnTo>
                  <a:lnTo>
                    <a:pt x="39" y="0"/>
                  </a:lnTo>
                  <a:lnTo>
                    <a:pt x="31" y="5"/>
                  </a:lnTo>
                  <a:lnTo>
                    <a:pt x="22" y="9"/>
                  </a:lnTo>
                  <a:lnTo>
                    <a:pt x="15" y="15"/>
                  </a:lnTo>
                  <a:lnTo>
                    <a:pt x="9" y="22"/>
                  </a:lnTo>
                  <a:lnTo>
                    <a:pt x="5" y="31"/>
                  </a:lnTo>
                  <a:lnTo>
                    <a:pt x="0" y="41"/>
                  </a:lnTo>
                  <a:lnTo>
                    <a:pt x="0" y="50"/>
                  </a:lnTo>
                  <a:lnTo>
                    <a:pt x="0" y="61"/>
                  </a:lnTo>
                  <a:lnTo>
                    <a:pt x="5" y="72"/>
                  </a:lnTo>
                  <a:lnTo>
                    <a:pt x="9" y="80"/>
                  </a:lnTo>
                  <a:lnTo>
                    <a:pt x="15" y="87"/>
                  </a:lnTo>
                  <a:lnTo>
                    <a:pt x="22" y="93"/>
                  </a:lnTo>
                  <a:lnTo>
                    <a:pt x="31" y="97"/>
                  </a:lnTo>
                  <a:lnTo>
                    <a:pt x="39" y="100"/>
                  </a:lnTo>
                  <a:lnTo>
                    <a:pt x="50" y="102"/>
                  </a:lnTo>
                  <a:lnTo>
                    <a:pt x="61" y="100"/>
                  </a:lnTo>
                  <a:lnTo>
                    <a:pt x="72" y="97"/>
                  </a:lnTo>
                  <a:lnTo>
                    <a:pt x="80" y="93"/>
                  </a:lnTo>
                  <a:lnTo>
                    <a:pt x="87" y="87"/>
                  </a:lnTo>
                  <a:lnTo>
                    <a:pt x="93" y="80"/>
                  </a:lnTo>
                  <a:lnTo>
                    <a:pt x="97" y="72"/>
                  </a:lnTo>
                  <a:lnTo>
                    <a:pt x="100" y="61"/>
                  </a:lnTo>
                  <a:lnTo>
                    <a:pt x="102" y="50"/>
                  </a:lnTo>
                  <a:lnTo>
                    <a:pt x="50" y="50"/>
                  </a:lnTo>
                  <a:lnTo>
                    <a:pt x="102" y="50"/>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4" name="Freeform 711"/>
            <p:cNvSpPr>
              <a:spLocks/>
            </p:cNvSpPr>
            <p:nvPr/>
          </p:nvSpPr>
          <p:spPr bwMode="auto">
            <a:xfrm>
              <a:off x="2072" y="3465"/>
              <a:ext cx="111" cy="111"/>
            </a:xfrm>
            <a:custGeom>
              <a:avLst/>
              <a:gdLst>
                <a:gd name="T0" fmla="*/ 121 w 102"/>
                <a:gd name="T1" fmla="*/ 59 h 102"/>
                <a:gd name="T2" fmla="*/ 121 w 102"/>
                <a:gd name="T3" fmla="*/ 59 h 102"/>
                <a:gd name="T4" fmla="*/ 119 w 102"/>
                <a:gd name="T5" fmla="*/ 49 h 102"/>
                <a:gd name="T6" fmla="*/ 115 w 102"/>
                <a:gd name="T7" fmla="*/ 37 h 102"/>
                <a:gd name="T8" fmla="*/ 110 w 102"/>
                <a:gd name="T9" fmla="*/ 26 h 102"/>
                <a:gd name="T10" fmla="*/ 103 w 102"/>
                <a:gd name="T11" fmla="*/ 17 h 102"/>
                <a:gd name="T12" fmla="*/ 95 w 102"/>
                <a:gd name="T13" fmla="*/ 11 h 102"/>
                <a:gd name="T14" fmla="*/ 85 w 102"/>
                <a:gd name="T15" fmla="*/ 5 h 102"/>
                <a:gd name="T16" fmla="*/ 72 w 102"/>
                <a:gd name="T17" fmla="*/ 0 h 102"/>
                <a:gd name="T18" fmla="*/ 59 w 102"/>
                <a:gd name="T19" fmla="*/ 0 h 102"/>
                <a:gd name="T20" fmla="*/ 59 w 102"/>
                <a:gd name="T21" fmla="*/ 0 h 102"/>
                <a:gd name="T22" fmla="*/ 46 w 102"/>
                <a:gd name="T23" fmla="*/ 0 h 102"/>
                <a:gd name="T24" fmla="*/ 37 w 102"/>
                <a:gd name="T25" fmla="*/ 5 h 102"/>
                <a:gd name="T26" fmla="*/ 26 w 102"/>
                <a:gd name="T27" fmla="*/ 11 h 102"/>
                <a:gd name="T28" fmla="*/ 17 w 102"/>
                <a:gd name="T29" fmla="*/ 17 h 102"/>
                <a:gd name="T30" fmla="*/ 11 w 102"/>
                <a:gd name="T31" fmla="*/ 26 h 102"/>
                <a:gd name="T32" fmla="*/ 5 w 102"/>
                <a:gd name="T33" fmla="*/ 37 h 102"/>
                <a:gd name="T34" fmla="*/ 0 w 102"/>
                <a:gd name="T35" fmla="*/ 49 h 102"/>
                <a:gd name="T36" fmla="*/ 0 w 102"/>
                <a:gd name="T37" fmla="*/ 59 h 102"/>
                <a:gd name="T38" fmla="*/ 0 w 102"/>
                <a:gd name="T39" fmla="*/ 59 h 102"/>
                <a:gd name="T40" fmla="*/ 0 w 102"/>
                <a:gd name="T41" fmla="*/ 72 h 102"/>
                <a:gd name="T42" fmla="*/ 5 w 102"/>
                <a:gd name="T43" fmla="*/ 85 h 102"/>
                <a:gd name="T44" fmla="*/ 11 w 102"/>
                <a:gd name="T45" fmla="*/ 95 h 102"/>
                <a:gd name="T46" fmla="*/ 17 w 102"/>
                <a:gd name="T47" fmla="*/ 103 h 102"/>
                <a:gd name="T48" fmla="*/ 26 w 102"/>
                <a:gd name="T49" fmla="*/ 110 h 102"/>
                <a:gd name="T50" fmla="*/ 37 w 102"/>
                <a:gd name="T51" fmla="*/ 115 h 102"/>
                <a:gd name="T52" fmla="*/ 46 w 102"/>
                <a:gd name="T53" fmla="*/ 119 h 102"/>
                <a:gd name="T54" fmla="*/ 59 w 102"/>
                <a:gd name="T55" fmla="*/ 121 h 102"/>
                <a:gd name="T56" fmla="*/ 59 w 102"/>
                <a:gd name="T57" fmla="*/ 121 h 102"/>
                <a:gd name="T58" fmla="*/ 72 w 102"/>
                <a:gd name="T59" fmla="*/ 119 h 102"/>
                <a:gd name="T60" fmla="*/ 85 w 102"/>
                <a:gd name="T61" fmla="*/ 115 h 102"/>
                <a:gd name="T62" fmla="*/ 95 w 102"/>
                <a:gd name="T63" fmla="*/ 110 h 102"/>
                <a:gd name="T64" fmla="*/ 103 w 102"/>
                <a:gd name="T65" fmla="*/ 103 h 102"/>
                <a:gd name="T66" fmla="*/ 110 w 102"/>
                <a:gd name="T67" fmla="*/ 95 h 102"/>
                <a:gd name="T68" fmla="*/ 115 w 102"/>
                <a:gd name="T69" fmla="*/ 85 h 102"/>
                <a:gd name="T70" fmla="*/ 119 w 102"/>
                <a:gd name="T71" fmla="*/ 72 h 102"/>
                <a:gd name="T72" fmla="*/ 121 w 102"/>
                <a:gd name="T73" fmla="*/ 59 h 102"/>
                <a:gd name="T74" fmla="*/ 59 w 102"/>
                <a:gd name="T75" fmla="*/ 59 h 102"/>
                <a:gd name="T76" fmla="*/ 121 w 102"/>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0"/>
                  </a:moveTo>
                  <a:lnTo>
                    <a:pt x="102" y="50"/>
                  </a:lnTo>
                  <a:lnTo>
                    <a:pt x="100" y="41"/>
                  </a:lnTo>
                  <a:lnTo>
                    <a:pt x="97" y="31"/>
                  </a:lnTo>
                  <a:lnTo>
                    <a:pt x="93" y="22"/>
                  </a:lnTo>
                  <a:lnTo>
                    <a:pt x="87" y="15"/>
                  </a:lnTo>
                  <a:lnTo>
                    <a:pt x="80" y="9"/>
                  </a:lnTo>
                  <a:lnTo>
                    <a:pt x="72" y="5"/>
                  </a:lnTo>
                  <a:lnTo>
                    <a:pt x="61" y="0"/>
                  </a:lnTo>
                  <a:lnTo>
                    <a:pt x="50" y="0"/>
                  </a:lnTo>
                  <a:lnTo>
                    <a:pt x="39" y="0"/>
                  </a:lnTo>
                  <a:lnTo>
                    <a:pt x="31" y="5"/>
                  </a:lnTo>
                  <a:lnTo>
                    <a:pt x="22" y="9"/>
                  </a:lnTo>
                  <a:lnTo>
                    <a:pt x="15" y="15"/>
                  </a:lnTo>
                  <a:lnTo>
                    <a:pt x="9" y="22"/>
                  </a:lnTo>
                  <a:lnTo>
                    <a:pt x="5" y="31"/>
                  </a:lnTo>
                  <a:lnTo>
                    <a:pt x="0" y="41"/>
                  </a:lnTo>
                  <a:lnTo>
                    <a:pt x="0" y="50"/>
                  </a:lnTo>
                  <a:lnTo>
                    <a:pt x="0" y="61"/>
                  </a:lnTo>
                  <a:lnTo>
                    <a:pt x="5" y="72"/>
                  </a:lnTo>
                  <a:lnTo>
                    <a:pt x="9" y="80"/>
                  </a:lnTo>
                  <a:lnTo>
                    <a:pt x="15" y="87"/>
                  </a:lnTo>
                  <a:lnTo>
                    <a:pt x="22" y="93"/>
                  </a:lnTo>
                  <a:lnTo>
                    <a:pt x="31" y="97"/>
                  </a:lnTo>
                  <a:lnTo>
                    <a:pt x="39" y="100"/>
                  </a:lnTo>
                  <a:lnTo>
                    <a:pt x="50" y="102"/>
                  </a:lnTo>
                  <a:lnTo>
                    <a:pt x="61" y="100"/>
                  </a:lnTo>
                  <a:lnTo>
                    <a:pt x="72" y="97"/>
                  </a:lnTo>
                  <a:lnTo>
                    <a:pt x="80" y="93"/>
                  </a:lnTo>
                  <a:lnTo>
                    <a:pt x="87" y="87"/>
                  </a:lnTo>
                  <a:lnTo>
                    <a:pt x="93" y="80"/>
                  </a:lnTo>
                  <a:lnTo>
                    <a:pt x="97" y="72"/>
                  </a:lnTo>
                  <a:lnTo>
                    <a:pt x="100" y="61"/>
                  </a:lnTo>
                  <a:lnTo>
                    <a:pt x="102" y="50"/>
                  </a:lnTo>
                  <a:lnTo>
                    <a:pt x="50" y="50"/>
                  </a:lnTo>
                  <a:lnTo>
                    <a:pt x="10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5" name="Freeform 712"/>
            <p:cNvSpPr>
              <a:spLocks/>
            </p:cNvSpPr>
            <p:nvPr/>
          </p:nvSpPr>
          <p:spPr bwMode="auto">
            <a:xfrm>
              <a:off x="2106" y="3271"/>
              <a:ext cx="110" cy="112"/>
            </a:xfrm>
            <a:custGeom>
              <a:avLst/>
              <a:gdLst>
                <a:gd name="T0" fmla="*/ 120 w 101"/>
                <a:gd name="T1" fmla="*/ 63 h 102"/>
                <a:gd name="T2" fmla="*/ 120 w 101"/>
                <a:gd name="T3" fmla="*/ 63 h 102"/>
                <a:gd name="T4" fmla="*/ 120 w 101"/>
                <a:gd name="T5" fmla="*/ 49 h 102"/>
                <a:gd name="T6" fmla="*/ 115 w 101"/>
                <a:gd name="T7" fmla="*/ 40 h 102"/>
                <a:gd name="T8" fmla="*/ 109 w 101"/>
                <a:gd name="T9" fmla="*/ 29 h 102"/>
                <a:gd name="T10" fmla="*/ 102 w 101"/>
                <a:gd name="T11" fmla="*/ 18 h 102"/>
                <a:gd name="T12" fmla="*/ 94 w 101"/>
                <a:gd name="T13" fmla="*/ 11 h 102"/>
                <a:gd name="T14" fmla="*/ 84 w 101"/>
                <a:gd name="T15" fmla="*/ 5 h 102"/>
                <a:gd name="T16" fmla="*/ 71 w 101"/>
                <a:gd name="T17" fmla="*/ 2 h 102"/>
                <a:gd name="T18" fmla="*/ 61 w 101"/>
                <a:gd name="T19" fmla="*/ 0 h 102"/>
                <a:gd name="T20" fmla="*/ 61 w 101"/>
                <a:gd name="T21" fmla="*/ 0 h 102"/>
                <a:gd name="T22" fmla="*/ 49 w 101"/>
                <a:gd name="T23" fmla="*/ 2 h 102"/>
                <a:gd name="T24" fmla="*/ 36 w 101"/>
                <a:gd name="T25" fmla="*/ 5 h 102"/>
                <a:gd name="T26" fmla="*/ 25 w 101"/>
                <a:gd name="T27" fmla="*/ 11 h 102"/>
                <a:gd name="T28" fmla="*/ 17 w 101"/>
                <a:gd name="T29" fmla="*/ 18 h 102"/>
                <a:gd name="T30" fmla="*/ 10 w 101"/>
                <a:gd name="T31" fmla="*/ 29 h 102"/>
                <a:gd name="T32" fmla="*/ 4 w 101"/>
                <a:gd name="T33" fmla="*/ 40 h 102"/>
                <a:gd name="T34" fmla="*/ 2 w 101"/>
                <a:gd name="T35" fmla="*/ 49 h 102"/>
                <a:gd name="T36" fmla="*/ 0 w 101"/>
                <a:gd name="T37" fmla="*/ 63 h 102"/>
                <a:gd name="T38" fmla="*/ 0 w 101"/>
                <a:gd name="T39" fmla="*/ 63 h 102"/>
                <a:gd name="T40" fmla="*/ 2 w 101"/>
                <a:gd name="T41" fmla="*/ 76 h 102"/>
                <a:gd name="T42" fmla="*/ 4 w 101"/>
                <a:gd name="T43" fmla="*/ 87 h 102"/>
                <a:gd name="T44" fmla="*/ 10 w 101"/>
                <a:gd name="T45" fmla="*/ 97 h 102"/>
                <a:gd name="T46" fmla="*/ 17 w 101"/>
                <a:gd name="T47" fmla="*/ 108 h 102"/>
                <a:gd name="T48" fmla="*/ 25 w 101"/>
                <a:gd name="T49" fmla="*/ 112 h 102"/>
                <a:gd name="T50" fmla="*/ 36 w 101"/>
                <a:gd name="T51" fmla="*/ 121 h 102"/>
                <a:gd name="T52" fmla="*/ 49 w 101"/>
                <a:gd name="T53" fmla="*/ 123 h 102"/>
                <a:gd name="T54" fmla="*/ 61 w 101"/>
                <a:gd name="T55" fmla="*/ 123 h 102"/>
                <a:gd name="T56" fmla="*/ 61 w 101"/>
                <a:gd name="T57" fmla="*/ 123 h 102"/>
                <a:gd name="T58" fmla="*/ 71 w 101"/>
                <a:gd name="T59" fmla="*/ 123 h 102"/>
                <a:gd name="T60" fmla="*/ 84 w 101"/>
                <a:gd name="T61" fmla="*/ 121 h 102"/>
                <a:gd name="T62" fmla="*/ 94 w 101"/>
                <a:gd name="T63" fmla="*/ 112 h 102"/>
                <a:gd name="T64" fmla="*/ 102 w 101"/>
                <a:gd name="T65" fmla="*/ 108 h 102"/>
                <a:gd name="T66" fmla="*/ 109 w 101"/>
                <a:gd name="T67" fmla="*/ 97 h 102"/>
                <a:gd name="T68" fmla="*/ 115 w 101"/>
                <a:gd name="T69" fmla="*/ 87 h 102"/>
                <a:gd name="T70" fmla="*/ 120 w 101"/>
                <a:gd name="T71" fmla="*/ 76 h 102"/>
                <a:gd name="T72" fmla="*/ 120 w 101"/>
                <a:gd name="T73" fmla="*/ 63 h 102"/>
                <a:gd name="T74" fmla="*/ 61 w 101"/>
                <a:gd name="T75" fmla="*/ 63 h 102"/>
                <a:gd name="T76" fmla="*/ 120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7" y="33"/>
                  </a:lnTo>
                  <a:lnTo>
                    <a:pt x="92" y="24"/>
                  </a:lnTo>
                  <a:lnTo>
                    <a:pt x="86" y="15"/>
                  </a:lnTo>
                  <a:lnTo>
                    <a:pt x="79" y="9"/>
                  </a:lnTo>
                  <a:lnTo>
                    <a:pt x="71" y="5"/>
                  </a:lnTo>
                  <a:lnTo>
                    <a:pt x="60" y="2"/>
                  </a:lnTo>
                  <a:lnTo>
                    <a:pt x="51" y="0"/>
                  </a:lnTo>
                  <a:lnTo>
                    <a:pt x="41" y="2"/>
                  </a:lnTo>
                  <a:lnTo>
                    <a:pt x="30" y="5"/>
                  </a:lnTo>
                  <a:lnTo>
                    <a:pt x="21" y="9"/>
                  </a:lnTo>
                  <a:lnTo>
                    <a:pt x="15" y="15"/>
                  </a:lnTo>
                  <a:lnTo>
                    <a:pt x="8" y="24"/>
                  </a:lnTo>
                  <a:lnTo>
                    <a:pt x="4" y="33"/>
                  </a:lnTo>
                  <a:lnTo>
                    <a:pt x="2" y="41"/>
                  </a:lnTo>
                  <a:lnTo>
                    <a:pt x="0" y="52"/>
                  </a:lnTo>
                  <a:lnTo>
                    <a:pt x="2" y="63"/>
                  </a:lnTo>
                  <a:lnTo>
                    <a:pt x="4" y="72"/>
                  </a:lnTo>
                  <a:lnTo>
                    <a:pt x="8" y="80"/>
                  </a:lnTo>
                  <a:lnTo>
                    <a:pt x="15" y="89"/>
                  </a:lnTo>
                  <a:lnTo>
                    <a:pt x="21" y="93"/>
                  </a:lnTo>
                  <a:lnTo>
                    <a:pt x="30" y="100"/>
                  </a:lnTo>
                  <a:lnTo>
                    <a:pt x="41" y="102"/>
                  </a:lnTo>
                  <a:lnTo>
                    <a:pt x="51" y="102"/>
                  </a:lnTo>
                  <a:lnTo>
                    <a:pt x="60" y="102"/>
                  </a:lnTo>
                  <a:lnTo>
                    <a:pt x="71" y="100"/>
                  </a:lnTo>
                  <a:lnTo>
                    <a:pt x="79" y="93"/>
                  </a:lnTo>
                  <a:lnTo>
                    <a:pt x="86" y="89"/>
                  </a:lnTo>
                  <a:lnTo>
                    <a:pt x="92" y="80"/>
                  </a:lnTo>
                  <a:lnTo>
                    <a:pt x="97" y="72"/>
                  </a:lnTo>
                  <a:lnTo>
                    <a:pt x="101" y="63"/>
                  </a:lnTo>
                  <a:lnTo>
                    <a:pt x="101" y="52"/>
                  </a:lnTo>
                  <a:lnTo>
                    <a:pt x="51" y="52"/>
                  </a:lnTo>
                  <a:lnTo>
                    <a:pt x="101" y="52"/>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6" name="Freeform 713"/>
            <p:cNvSpPr>
              <a:spLocks/>
            </p:cNvSpPr>
            <p:nvPr/>
          </p:nvSpPr>
          <p:spPr bwMode="auto">
            <a:xfrm>
              <a:off x="2106" y="3271"/>
              <a:ext cx="110" cy="112"/>
            </a:xfrm>
            <a:custGeom>
              <a:avLst/>
              <a:gdLst>
                <a:gd name="T0" fmla="*/ 120 w 101"/>
                <a:gd name="T1" fmla="*/ 63 h 102"/>
                <a:gd name="T2" fmla="*/ 120 w 101"/>
                <a:gd name="T3" fmla="*/ 63 h 102"/>
                <a:gd name="T4" fmla="*/ 120 w 101"/>
                <a:gd name="T5" fmla="*/ 49 h 102"/>
                <a:gd name="T6" fmla="*/ 115 w 101"/>
                <a:gd name="T7" fmla="*/ 40 h 102"/>
                <a:gd name="T8" fmla="*/ 109 w 101"/>
                <a:gd name="T9" fmla="*/ 29 h 102"/>
                <a:gd name="T10" fmla="*/ 102 w 101"/>
                <a:gd name="T11" fmla="*/ 18 h 102"/>
                <a:gd name="T12" fmla="*/ 94 w 101"/>
                <a:gd name="T13" fmla="*/ 11 h 102"/>
                <a:gd name="T14" fmla="*/ 84 w 101"/>
                <a:gd name="T15" fmla="*/ 5 h 102"/>
                <a:gd name="T16" fmla="*/ 71 w 101"/>
                <a:gd name="T17" fmla="*/ 2 h 102"/>
                <a:gd name="T18" fmla="*/ 61 w 101"/>
                <a:gd name="T19" fmla="*/ 0 h 102"/>
                <a:gd name="T20" fmla="*/ 61 w 101"/>
                <a:gd name="T21" fmla="*/ 0 h 102"/>
                <a:gd name="T22" fmla="*/ 49 w 101"/>
                <a:gd name="T23" fmla="*/ 2 h 102"/>
                <a:gd name="T24" fmla="*/ 36 w 101"/>
                <a:gd name="T25" fmla="*/ 5 h 102"/>
                <a:gd name="T26" fmla="*/ 25 w 101"/>
                <a:gd name="T27" fmla="*/ 11 h 102"/>
                <a:gd name="T28" fmla="*/ 17 w 101"/>
                <a:gd name="T29" fmla="*/ 18 h 102"/>
                <a:gd name="T30" fmla="*/ 10 w 101"/>
                <a:gd name="T31" fmla="*/ 29 h 102"/>
                <a:gd name="T32" fmla="*/ 4 w 101"/>
                <a:gd name="T33" fmla="*/ 40 h 102"/>
                <a:gd name="T34" fmla="*/ 2 w 101"/>
                <a:gd name="T35" fmla="*/ 49 h 102"/>
                <a:gd name="T36" fmla="*/ 0 w 101"/>
                <a:gd name="T37" fmla="*/ 63 h 102"/>
                <a:gd name="T38" fmla="*/ 0 w 101"/>
                <a:gd name="T39" fmla="*/ 63 h 102"/>
                <a:gd name="T40" fmla="*/ 2 w 101"/>
                <a:gd name="T41" fmla="*/ 76 h 102"/>
                <a:gd name="T42" fmla="*/ 4 w 101"/>
                <a:gd name="T43" fmla="*/ 87 h 102"/>
                <a:gd name="T44" fmla="*/ 10 w 101"/>
                <a:gd name="T45" fmla="*/ 97 h 102"/>
                <a:gd name="T46" fmla="*/ 17 w 101"/>
                <a:gd name="T47" fmla="*/ 108 h 102"/>
                <a:gd name="T48" fmla="*/ 25 w 101"/>
                <a:gd name="T49" fmla="*/ 112 h 102"/>
                <a:gd name="T50" fmla="*/ 36 w 101"/>
                <a:gd name="T51" fmla="*/ 121 h 102"/>
                <a:gd name="T52" fmla="*/ 49 w 101"/>
                <a:gd name="T53" fmla="*/ 123 h 102"/>
                <a:gd name="T54" fmla="*/ 61 w 101"/>
                <a:gd name="T55" fmla="*/ 123 h 102"/>
                <a:gd name="T56" fmla="*/ 61 w 101"/>
                <a:gd name="T57" fmla="*/ 123 h 102"/>
                <a:gd name="T58" fmla="*/ 71 w 101"/>
                <a:gd name="T59" fmla="*/ 123 h 102"/>
                <a:gd name="T60" fmla="*/ 84 w 101"/>
                <a:gd name="T61" fmla="*/ 121 h 102"/>
                <a:gd name="T62" fmla="*/ 94 w 101"/>
                <a:gd name="T63" fmla="*/ 112 h 102"/>
                <a:gd name="T64" fmla="*/ 102 w 101"/>
                <a:gd name="T65" fmla="*/ 108 h 102"/>
                <a:gd name="T66" fmla="*/ 109 w 101"/>
                <a:gd name="T67" fmla="*/ 97 h 102"/>
                <a:gd name="T68" fmla="*/ 115 w 101"/>
                <a:gd name="T69" fmla="*/ 87 h 102"/>
                <a:gd name="T70" fmla="*/ 120 w 101"/>
                <a:gd name="T71" fmla="*/ 76 h 102"/>
                <a:gd name="T72" fmla="*/ 120 w 101"/>
                <a:gd name="T73" fmla="*/ 63 h 102"/>
                <a:gd name="T74" fmla="*/ 61 w 101"/>
                <a:gd name="T75" fmla="*/ 63 h 102"/>
                <a:gd name="T76" fmla="*/ 120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7" y="33"/>
                  </a:lnTo>
                  <a:lnTo>
                    <a:pt x="92" y="24"/>
                  </a:lnTo>
                  <a:lnTo>
                    <a:pt x="86" y="15"/>
                  </a:lnTo>
                  <a:lnTo>
                    <a:pt x="79" y="9"/>
                  </a:lnTo>
                  <a:lnTo>
                    <a:pt x="71" y="5"/>
                  </a:lnTo>
                  <a:lnTo>
                    <a:pt x="60" y="2"/>
                  </a:lnTo>
                  <a:lnTo>
                    <a:pt x="51" y="0"/>
                  </a:lnTo>
                  <a:lnTo>
                    <a:pt x="41" y="2"/>
                  </a:lnTo>
                  <a:lnTo>
                    <a:pt x="30" y="5"/>
                  </a:lnTo>
                  <a:lnTo>
                    <a:pt x="21" y="9"/>
                  </a:lnTo>
                  <a:lnTo>
                    <a:pt x="15" y="15"/>
                  </a:lnTo>
                  <a:lnTo>
                    <a:pt x="8" y="24"/>
                  </a:lnTo>
                  <a:lnTo>
                    <a:pt x="4" y="33"/>
                  </a:lnTo>
                  <a:lnTo>
                    <a:pt x="2" y="41"/>
                  </a:lnTo>
                  <a:lnTo>
                    <a:pt x="0" y="52"/>
                  </a:lnTo>
                  <a:lnTo>
                    <a:pt x="2" y="63"/>
                  </a:lnTo>
                  <a:lnTo>
                    <a:pt x="4" y="72"/>
                  </a:lnTo>
                  <a:lnTo>
                    <a:pt x="8" y="80"/>
                  </a:lnTo>
                  <a:lnTo>
                    <a:pt x="15" y="89"/>
                  </a:lnTo>
                  <a:lnTo>
                    <a:pt x="21" y="93"/>
                  </a:lnTo>
                  <a:lnTo>
                    <a:pt x="30" y="100"/>
                  </a:lnTo>
                  <a:lnTo>
                    <a:pt x="41" y="102"/>
                  </a:lnTo>
                  <a:lnTo>
                    <a:pt x="51" y="102"/>
                  </a:lnTo>
                  <a:lnTo>
                    <a:pt x="60" y="102"/>
                  </a:lnTo>
                  <a:lnTo>
                    <a:pt x="71" y="100"/>
                  </a:lnTo>
                  <a:lnTo>
                    <a:pt x="79" y="93"/>
                  </a:lnTo>
                  <a:lnTo>
                    <a:pt x="86" y="89"/>
                  </a:lnTo>
                  <a:lnTo>
                    <a:pt x="92" y="80"/>
                  </a:lnTo>
                  <a:lnTo>
                    <a:pt x="97" y="72"/>
                  </a:lnTo>
                  <a:lnTo>
                    <a:pt x="101" y="63"/>
                  </a:lnTo>
                  <a:lnTo>
                    <a:pt x="101" y="52"/>
                  </a:lnTo>
                  <a:lnTo>
                    <a:pt x="51"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7" name="Freeform 714"/>
            <p:cNvSpPr>
              <a:spLocks/>
            </p:cNvSpPr>
            <p:nvPr/>
          </p:nvSpPr>
          <p:spPr bwMode="auto">
            <a:xfrm>
              <a:off x="2138" y="3080"/>
              <a:ext cx="113" cy="112"/>
            </a:xfrm>
            <a:custGeom>
              <a:avLst/>
              <a:gdLst>
                <a:gd name="T0" fmla="*/ 124 w 103"/>
                <a:gd name="T1" fmla="*/ 60 h 102"/>
                <a:gd name="T2" fmla="*/ 124 w 103"/>
                <a:gd name="T3" fmla="*/ 60 h 102"/>
                <a:gd name="T4" fmla="*/ 122 w 103"/>
                <a:gd name="T5" fmla="*/ 47 h 102"/>
                <a:gd name="T6" fmla="*/ 120 w 103"/>
                <a:gd name="T7" fmla="*/ 37 h 102"/>
                <a:gd name="T8" fmla="*/ 114 w 103"/>
                <a:gd name="T9" fmla="*/ 26 h 102"/>
                <a:gd name="T10" fmla="*/ 106 w 103"/>
                <a:gd name="T11" fmla="*/ 15 h 102"/>
                <a:gd name="T12" fmla="*/ 97 w 103"/>
                <a:gd name="T13" fmla="*/ 11 h 102"/>
                <a:gd name="T14" fmla="*/ 86 w 103"/>
                <a:gd name="T15" fmla="*/ 3 h 102"/>
                <a:gd name="T16" fmla="*/ 75 w 103"/>
                <a:gd name="T17" fmla="*/ 0 h 102"/>
                <a:gd name="T18" fmla="*/ 63 w 103"/>
                <a:gd name="T19" fmla="*/ 0 h 102"/>
                <a:gd name="T20" fmla="*/ 63 w 103"/>
                <a:gd name="T21" fmla="*/ 0 h 102"/>
                <a:gd name="T22" fmla="*/ 49 w 103"/>
                <a:gd name="T23" fmla="*/ 0 h 102"/>
                <a:gd name="T24" fmla="*/ 38 w 103"/>
                <a:gd name="T25" fmla="*/ 3 h 102"/>
                <a:gd name="T26" fmla="*/ 29 w 103"/>
                <a:gd name="T27" fmla="*/ 11 h 102"/>
                <a:gd name="T28" fmla="*/ 18 w 103"/>
                <a:gd name="T29" fmla="*/ 15 h 102"/>
                <a:gd name="T30" fmla="*/ 13 w 103"/>
                <a:gd name="T31" fmla="*/ 26 h 102"/>
                <a:gd name="T32" fmla="*/ 4 w 103"/>
                <a:gd name="T33" fmla="*/ 37 h 102"/>
                <a:gd name="T34" fmla="*/ 2 w 103"/>
                <a:gd name="T35" fmla="*/ 47 h 102"/>
                <a:gd name="T36" fmla="*/ 0 w 103"/>
                <a:gd name="T37" fmla="*/ 60 h 102"/>
                <a:gd name="T38" fmla="*/ 0 w 103"/>
                <a:gd name="T39" fmla="*/ 60 h 102"/>
                <a:gd name="T40" fmla="*/ 2 w 103"/>
                <a:gd name="T41" fmla="*/ 74 h 102"/>
                <a:gd name="T42" fmla="*/ 4 w 103"/>
                <a:gd name="T43" fmla="*/ 85 h 102"/>
                <a:gd name="T44" fmla="*/ 13 w 103"/>
                <a:gd name="T45" fmla="*/ 94 h 102"/>
                <a:gd name="T46" fmla="*/ 18 w 103"/>
                <a:gd name="T47" fmla="*/ 105 h 102"/>
                <a:gd name="T48" fmla="*/ 29 w 103"/>
                <a:gd name="T49" fmla="*/ 112 h 102"/>
                <a:gd name="T50" fmla="*/ 38 w 103"/>
                <a:gd name="T51" fmla="*/ 119 h 102"/>
                <a:gd name="T52" fmla="*/ 49 w 103"/>
                <a:gd name="T53" fmla="*/ 121 h 102"/>
                <a:gd name="T54" fmla="*/ 63 w 103"/>
                <a:gd name="T55" fmla="*/ 123 h 102"/>
                <a:gd name="T56" fmla="*/ 63 w 103"/>
                <a:gd name="T57" fmla="*/ 123 h 102"/>
                <a:gd name="T58" fmla="*/ 75 w 103"/>
                <a:gd name="T59" fmla="*/ 121 h 102"/>
                <a:gd name="T60" fmla="*/ 86 w 103"/>
                <a:gd name="T61" fmla="*/ 119 h 102"/>
                <a:gd name="T62" fmla="*/ 97 w 103"/>
                <a:gd name="T63" fmla="*/ 112 h 102"/>
                <a:gd name="T64" fmla="*/ 106 w 103"/>
                <a:gd name="T65" fmla="*/ 105 h 102"/>
                <a:gd name="T66" fmla="*/ 114 w 103"/>
                <a:gd name="T67" fmla="*/ 94 h 102"/>
                <a:gd name="T68" fmla="*/ 120 w 103"/>
                <a:gd name="T69" fmla="*/ 85 h 102"/>
                <a:gd name="T70" fmla="*/ 122 w 103"/>
                <a:gd name="T71" fmla="*/ 74 h 102"/>
                <a:gd name="T72" fmla="*/ 124 w 103"/>
                <a:gd name="T73" fmla="*/ 60 h 102"/>
                <a:gd name="T74" fmla="*/ 63 w 103"/>
                <a:gd name="T75" fmla="*/ 60 h 102"/>
                <a:gd name="T76" fmla="*/ 124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1"/>
                  </a:lnTo>
                  <a:lnTo>
                    <a:pt x="95" y="22"/>
                  </a:lnTo>
                  <a:lnTo>
                    <a:pt x="88" y="13"/>
                  </a:lnTo>
                  <a:lnTo>
                    <a:pt x="80" y="9"/>
                  </a:lnTo>
                  <a:lnTo>
                    <a:pt x="71" y="3"/>
                  </a:lnTo>
                  <a:lnTo>
                    <a:pt x="62" y="0"/>
                  </a:lnTo>
                  <a:lnTo>
                    <a:pt x="52" y="0"/>
                  </a:lnTo>
                  <a:lnTo>
                    <a:pt x="41" y="0"/>
                  </a:lnTo>
                  <a:lnTo>
                    <a:pt x="32" y="3"/>
                  </a:lnTo>
                  <a:lnTo>
                    <a:pt x="24" y="9"/>
                  </a:lnTo>
                  <a:lnTo>
                    <a:pt x="15" y="13"/>
                  </a:lnTo>
                  <a:lnTo>
                    <a:pt x="11" y="22"/>
                  </a:lnTo>
                  <a:lnTo>
                    <a:pt x="4" y="31"/>
                  </a:lnTo>
                  <a:lnTo>
                    <a:pt x="2" y="39"/>
                  </a:lnTo>
                  <a:lnTo>
                    <a:pt x="0" y="50"/>
                  </a:lnTo>
                  <a:lnTo>
                    <a:pt x="2" y="61"/>
                  </a:lnTo>
                  <a:lnTo>
                    <a:pt x="4" y="70"/>
                  </a:lnTo>
                  <a:lnTo>
                    <a:pt x="11" y="78"/>
                  </a:lnTo>
                  <a:lnTo>
                    <a:pt x="15" y="87"/>
                  </a:lnTo>
                  <a:lnTo>
                    <a:pt x="24" y="93"/>
                  </a:lnTo>
                  <a:lnTo>
                    <a:pt x="32" y="98"/>
                  </a:lnTo>
                  <a:lnTo>
                    <a:pt x="41" y="100"/>
                  </a:lnTo>
                  <a:lnTo>
                    <a:pt x="52" y="102"/>
                  </a:lnTo>
                  <a:lnTo>
                    <a:pt x="62" y="100"/>
                  </a:lnTo>
                  <a:lnTo>
                    <a:pt x="71" y="98"/>
                  </a:lnTo>
                  <a:lnTo>
                    <a:pt x="80" y="93"/>
                  </a:lnTo>
                  <a:lnTo>
                    <a:pt x="88" y="87"/>
                  </a:lnTo>
                  <a:lnTo>
                    <a:pt x="95" y="78"/>
                  </a:lnTo>
                  <a:lnTo>
                    <a:pt x="99" y="70"/>
                  </a:lnTo>
                  <a:lnTo>
                    <a:pt x="101" y="61"/>
                  </a:lnTo>
                  <a:lnTo>
                    <a:pt x="103" y="50"/>
                  </a:lnTo>
                  <a:lnTo>
                    <a:pt x="52" y="50"/>
                  </a:lnTo>
                  <a:lnTo>
                    <a:pt x="103" y="50"/>
                  </a:lnTo>
                  <a:close/>
                </a:path>
              </a:pathLst>
            </a:custGeom>
            <a:solidFill>
              <a:srgbClr val="8B3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8" name="Freeform 715"/>
            <p:cNvSpPr>
              <a:spLocks/>
            </p:cNvSpPr>
            <p:nvPr/>
          </p:nvSpPr>
          <p:spPr bwMode="auto">
            <a:xfrm>
              <a:off x="2138" y="3080"/>
              <a:ext cx="113" cy="112"/>
            </a:xfrm>
            <a:custGeom>
              <a:avLst/>
              <a:gdLst>
                <a:gd name="T0" fmla="*/ 124 w 103"/>
                <a:gd name="T1" fmla="*/ 60 h 102"/>
                <a:gd name="T2" fmla="*/ 124 w 103"/>
                <a:gd name="T3" fmla="*/ 60 h 102"/>
                <a:gd name="T4" fmla="*/ 122 w 103"/>
                <a:gd name="T5" fmla="*/ 47 h 102"/>
                <a:gd name="T6" fmla="*/ 120 w 103"/>
                <a:gd name="T7" fmla="*/ 37 h 102"/>
                <a:gd name="T8" fmla="*/ 114 w 103"/>
                <a:gd name="T9" fmla="*/ 26 h 102"/>
                <a:gd name="T10" fmla="*/ 106 w 103"/>
                <a:gd name="T11" fmla="*/ 15 h 102"/>
                <a:gd name="T12" fmla="*/ 97 w 103"/>
                <a:gd name="T13" fmla="*/ 11 h 102"/>
                <a:gd name="T14" fmla="*/ 86 w 103"/>
                <a:gd name="T15" fmla="*/ 3 h 102"/>
                <a:gd name="T16" fmla="*/ 75 w 103"/>
                <a:gd name="T17" fmla="*/ 0 h 102"/>
                <a:gd name="T18" fmla="*/ 63 w 103"/>
                <a:gd name="T19" fmla="*/ 0 h 102"/>
                <a:gd name="T20" fmla="*/ 63 w 103"/>
                <a:gd name="T21" fmla="*/ 0 h 102"/>
                <a:gd name="T22" fmla="*/ 49 w 103"/>
                <a:gd name="T23" fmla="*/ 0 h 102"/>
                <a:gd name="T24" fmla="*/ 38 w 103"/>
                <a:gd name="T25" fmla="*/ 3 h 102"/>
                <a:gd name="T26" fmla="*/ 29 w 103"/>
                <a:gd name="T27" fmla="*/ 11 h 102"/>
                <a:gd name="T28" fmla="*/ 18 w 103"/>
                <a:gd name="T29" fmla="*/ 15 h 102"/>
                <a:gd name="T30" fmla="*/ 13 w 103"/>
                <a:gd name="T31" fmla="*/ 26 h 102"/>
                <a:gd name="T32" fmla="*/ 4 w 103"/>
                <a:gd name="T33" fmla="*/ 37 h 102"/>
                <a:gd name="T34" fmla="*/ 2 w 103"/>
                <a:gd name="T35" fmla="*/ 47 h 102"/>
                <a:gd name="T36" fmla="*/ 0 w 103"/>
                <a:gd name="T37" fmla="*/ 60 h 102"/>
                <a:gd name="T38" fmla="*/ 0 w 103"/>
                <a:gd name="T39" fmla="*/ 60 h 102"/>
                <a:gd name="T40" fmla="*/ 2 w 103"/>
                <a:gd name="T41" fmla="*/ 74 h 102"/>
                <a:gd name="T42" fmla="*/ 4 w 103"/>
                <a:gd name="T43" fmla="*/ 85 h 102"/>
                <a:gd name="T44" fmla="*/ 13 w 103"/>
                <a:gd name="T45" fmla="*/ 94 h 102"/>
                <a:gd name="T46" fmla="*/ 18 w 103"/>
                <a:gd name="T47" fmla="*/ 105 h 102"/>
                <a:gd name="T48" fmla="*/ 29 w 103"/>
                <a:gd name="T49" fmla="*/ 112 h 102"/>
                <a:gd name="T50" fmla="*/ 38 w 103"/>
                <a:gd name="T51" fmla="*/ 119 h 102"/>
                <a:gd name="T52" fmla="*/ 49 w 103"/>
                <a:gd name="T53" fmla="*/ 121 h 102"/>
                <a:gd name="T54" fmla="*/ 63 w 103"/>
                <a:gd name="T55" fmla="*/ 123 h 102"/>
                <a:gd name="T56" fmla="*/ 63 w 103"/>
                <a:gd name="T57" fmla="*/ 123 h 102"/>
                <a:gd name="T58" fmla="*/ 75 w 103"/>
                <a:gd name="T59" fmla="*/ 121 h 102"/>
                <a:gd name="T60" fmla="*/ 86 w 103"/>
                <a:gd name="T61" fmla="*/ 119 h 102"/>
                <a:gd name="T62" fmla="*/ 97 w 103"/>
                <a:gd name="T63" fmla="*/ 112 h 102"/>
                <a:gd name="T64" fmla="*/ 106 w 103"/>
                <a:gd name="T65" fmla="*/ 105 h 102"/>
                <a:gd name="T66" fmla="*/ 114 w 103"/>
                <a:gd name="T67" fmla="*/ 94 h 102"/>
                <a:gd name="T68" fmla="*/ 120 w 103"/>
                <a:gd name="T69" fmla="*/ 85 h 102"/>
                <a:gd name="T70" fmla="*/ 122 w 103"/>
                <a:gd name="T71" fmla="*/ 74 h 102"/>
                <a:gd name="T72" fmla="*/ 124 w 103"/>
                <a:gd name="T73" fmla="*/ 60 h 102"/>
                <a:gd name="T74" fmla="*/ 63 w 103"/>
                <a:gd name="T75" fmla="*/ 60 h 102"/>
                <a:gd name="T76" fmla="*/ 124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1"/>
                  </a:lnTo>
                  <a:lnTo>
                    <a:pt x="95" y="22"/>
                  </a:lnTo>
                  <a:lnTo>
                    <a:pt x="88" y="13"/>
                  </a:lnTo>
                  <a:lnTo>
                    <a:pt x="80" y="9"/>
                  </a:lnTo>
                  <a:lnTo>
                    <a:pt x="71" y="3"/>
                  </a:lnTo>
                  <a:lnTo>
                    <a:pt x="62" y="0"/>
                  </a:lnTo>
                  <a:lnTo>
                    <a:pt x="52" y="0"/>
                  </a:lnTo>
                  <a:lnTo>
                    <a:pt x="41" y="0"/>
                  </a:lnTo>
                  <a:lnTo>
                    <a:pt x="32" y="3"/>
                  </a:lnTo>
                  <a:lnTo>
                    <a:pt x="24" y="9"/>
                  </a:lnTo>
                  <a:lnTo>
                    <a:pt x="15" y="13"/>
                  </a:lnTo>
                  <a:lnTo>
                    <a:pt x="11" y="22"/>
                  </a:lnTo>
                  <a:lnTo>
                    <a:pt x="4" y="31"/>
                  </a:lnTo>
                  <a:lnTo>
                    <a:pt x="2" y="39"/>
                  </a:lnTo>
                  <a:lnTo>
                    <a:pt x="0" y="50"/>
                  </a:lnTo>
                  <a:lnTo>
                    <a:pt x="2" y="61"/>
                  </a:lnTo>
                  <a:lnTo>
                    <a:pt x="4" y="70"/>
                  </a:lnTo>
                  <a:lnTo>
                    <a:pt x="11" y="78"/>
                  </a:lnTo>
                  <a:lnTo>
                    <a:pt x="15" y="87"/>
                  </a:lnTo>
                  <a:lnTo>
                    <a:pt x="24" y="93"/>
                  </a:lnTo>
                  <a:lnTo>
                    <a:pt x="32" y="98"/>
                  </a:lnTo>
                  <a:lnTo>
                    <a:pt x="41" y="100"/>
                  </a:lnTo>
                  <a:lnTo>
                    <a:pt x="52" y="102"/>
                  </a:lnTo>
                  <a:lnTo>
                    <a:pt x="62" y="100"/>
                  </a:lnTo>
                  <a:lnTo>
                    <a:pt x="71" y="98"/>
                  </a:lnTo>
                  <a:lnTo>
                    <a:pt x="80" y="93"/>
                  </a:lnTo>
                  <a:lnTo>
                    <a:pt x="88" y="87"/>
                  </a:lnTo>
                  <a:lnTo>
                    <a:pt x="95" y="78"/>
                  </a:lnTo>
                  <a:lnTo>
                    <a:pt x="99" y="70"/>
                  </a:lnTo>
                  <a:lnTo>
                    <a:pt x="101" y="61"/>
                  </a:lnTo>
                  <a:lnTo>
                    <a:pt x="103" y="50"/>
                  </a:lnTo>
                  <a:lnTo>
                    <a:pt x="52" y="50"/>
                  </a:lnTo>
                  <a:lnTo>
                    <a:pt x="103"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59" name="Freeform 716"/>
            <p:cNvSpPr>
              <a:spLocks/>
            </p:cNvSpPr>
            <p:nvPr/>
          </p:nvSpPr>
          <p:spPr bwMode="auto">
            <a:xfrm>
              <a:off x="973" y="1301"/>
              <a:ext cx="112" cy="111"/>
            </a:xfrm>
            <a:custGeom>
              <a:avLst/>
              <a:gdLst>
                <a:gd name="T0" fmla="*/ 122 w 103"/>
                <a:gd name="T1" fmla="*/ 63 h 101"/>
                <a:gd name="T2" fmla="*/ 122 w 103"/>
                <a:gd name="T3" fmla="*/ 63 h 101"/>
                <a:gd name="T4" fmla="*/ 122 w 103"/>
                <a:gd name="T5" fmla="*/ 49 h 101"/>
                <a:gd name="T6" fmla="*/ 117 w 103"/>
                <a:gd name="T7" fmla="*/ 36 h 101"/>
                <a:gd name="T8" fmla="*/ 112 w 103"/>
                <a:gd name="T9" fmla="*/ 26 h 101"/>
                <a:gd name="T10" fmla="*/ 104 w 103"/>
                <a:gd name="T11" fmla="*/ 18 h 101"/>
                <a:gd name="T12" fmla="*/ 94 w 103"/>
                <a:gd name="T13" fmla="*/ 11 h 101"/>
                <a:gd name="T14" fmla="*/ 84 w 103"/>
                <a:gd name="T15" fmla="*/ 2 h 101"/>
                <a:gd name="T16" fmla="*/ 73 w 103"/>
                <a:gd name="T17" fmla="*/ 0 h 101"/>
                <a:gd name="T18" fmla="*/ 60 w 103"/>
                <a:gd name="T19" fmla="*/ 0 h 101"/>
                <a:gd name="T20" fmla="*/ 60 w 103"/>
                <a:gd name="T21" fmla="*/ 0 h 101"/>
                <a:gd name="T22" fmla="*/ 49 w 103"/>
                <a:gd name="T23" fmla="*/ 0 h 101"/>
                <a:gd name="T24" fmla="*/ 38 w 103"/>
                <a:gd name="T25" fmla="*/ 2 h 101"/>
                <a:gd name="T26" fmla="*/ 27 w 103"/>
                <a:gd name="T27" fmla="*/ 11 h 101"/>
                <a:gd name="T28" fmla="*/ 17 w 103"/>
                <a:gd name="T29" fmla="*/ 18 h 101"/>
                <a:gd name="T30" fmla="*/ 12 w 103"/>
                <a:gd name="T31" fmla="*/ 26 h 101"/>
                <a:gd name="T32" fmla="*/ 4 w 103"/>
                <a:gd name="T33" fmla="*/ 36 h 101"/>
                <a:gd name="T34" fmla="*/ 2 w 103"/>
                <a:gd name="T35" fmla="*/ 49 h 101"/>
                <a:gd name="T36" fmla="*/ 0 w 103"/>
                <a:gd name="T37" fmla="*/ 63 h 101"/>
                <a:gd name="T38" fmla="*/ 0 w 103"/>
                <a:gd name="T39" fmla="*/ 63 h 101"/>
                <a:gd name="T40" fmla="*/ 2 w 103"/>
                <a:gd name="T41" fmla="*/ 73 h 101"/>
                <a:gd name="T42" fmla="*/ 4 w 103"/>
                <a:gd name="T43" fmla="*/ 86 h 101"/>
                <a:gd name="T44" fmla="*/ 12 w 103"/>
                <a:gd name="T45" fmla="*/ 97 h 101"/>
                <a:gd name="T46" fmla="*/ 17 w 103"/>
                <a:gd name="T47" fmla="*/ 104 h 101"/>
                <a:gd name="T48" fmla="*/ 27 w 103"/>
                <a:gd name="T49" fmla="*/ 112 h 101"/>
                <a:gd name="T50" fmla="*/ 38 w 103"/>
                <a:gd name="T51" fmla="*/ 118 h 101"/>
                <a:gd name="T52" fmla="*/ 49 w 103"/>
                <a:gd name="T53" fmla="*/ 122 h 101"/>
                <a:gd name="T54" fmla="*/ 60 w 103"/>
                <a:gd name="T55" fmla="*/ 122 h 101"/>
                <a:gd name="T56" fmla="*/ 60 w 103"/>
                <a:gd name="T57" fmla="*/ 122 h 101"/>
                <a:gd name="T58" fmla="*/ 73 w 103"/>
                <a:gd name="T59" fmla="*/ 122 h 101"/>
                <a:gd name="T60" fmla="*/ 84 w 103"/>
                <a:gd name="T61" fmla="*/ 118 h 101"/>
                <a:gd name="T62" fmla="*/ 94 w 103"/>
                <a:gd name="T63" fmla="*/ 112 h 101"/>
                <a:gd name="T64" fmla="*/ 104 w 103"/>
                <a:gd name="T65" fmla="*/ 104 h 101"/>
                <a:gd name="T66" fmla="*/ 112 w 103"/>
                <a:gd name="T67" fmla="*/ 97 h 101"/>
                <a:gd name="T68" fmla="*/ 117 w 103"/>
                <a:gd name="T69" fmla="*/ 86 h 101"/>
                <a:gd name="T70" fmla="*/ 122 w 103"/>
                <a:gd name="T71" fmla="*/ 73 h 101"/>
                <a:gd name="T72" fmla="*/ 122 w 103"/>
                <a:gd name="T73" fmla="*/ 63 h 101"/>
                <a:gd name="T74" fmla="*/ 60 w 103"/>
                <a:gd name="T75" fmla="*/ 63 h 101"/>
                <a:gd name="T76" fmla="*/ 122 w 103"/>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1">
                  <a:moveTo>
                    <a:pt x="103" y="52"/>
                  </a:moveTo>
                  <a:lnTo>
                    <a:pt x="103" y="52"/>
                  </a:lnTo>
                  <a:lnTo>
                    <a:pt x="103" y="41"/>
                  </a:lnTo>
                  <a:lnTo>
                    <a:pt x="99" y="30"/>
                  </a:lnTo>
                  <a:lnTo>
                    <a:pt x="95" y="22"/>
                  </a:lnTo>
                  <a:lnTo>
                    <a:pt x="88" y="15"/>
                  </a:lnTo>
                  <a:lnTo>
                    <a:pt x="79" y="9"/>
                  </a:lnTo>
                  <a:lnTo>
                    <a:pt x="71" y="2"/>
                  </a:lnTo>
                  <a:lnTo>
                    <a:pt x="62" y="0"/>
                  </a:lnTo>
                  <a:lnTo>
                    <a:pt x="51" y="0"/>
                  </a:lnTo>
                  <a:lnTo>
                    <a:pt x="41" y="0"/>
                  </a:lnTo>
                  <a:lnTo>
                    <a:pt x="32" y="2"/>
                  </a:lnTo>
                  <a:lnTo>
                    <a:pt x="23" y="9"/>
                  </a:lnTo>
                  <a:lnTo>
                    <a:pt x="15" y="15"/>
                  </a:lnTo>
                  <a:lnTo>
                    <a:pt x="10" y="22"/>
                  </a:lnTo>
                  <a:lnTo>
                    <a:pt x="4" y="30"/>
                  </a:lnTo>
                  <a:lnTo>
                    <a:pt x="2" y="41"/>
                  </a:lnTo>
                  <a:lnTo>
                    <a:pt x="0" y="52"/>
                  </a:lnTo>
                  <a:lnTo>
                    <a:pt x="2" y="60"/>
                  </a:lnTo>
                  <a:lnTo>
                    <a:pt x="4" y="71"/>
                  </a:lnTo>
                  <a:lnTo>
                    <a:pt x="10" y="80"/>
                  </a:lnTo>
                  <a:lnTo>
                    <a:pt x="15" y="86"/>
                  </a:lnTo>
                  <a:lnTo>
                    <a:pt x="23" y="93"/>
                  </a:lnTo>
                  <a:lnTo>
                    <a:pt x="32" y="97"/>
                  </a:lnTo>
                  <a:lnTo>
                    <a:pt x="41" y="101"/>
                  </a:lnTo>
                  <a:lnTo>
                    <a:pt x="51" y="101"/>
                  </a:lnTo>
                  <a:lnTo>
                    <a:pt x="62" y="101"/>
                  </a:lnTo>
                  <a:lnTo>
                    <a:pt x="71" y="97"/>
                  </a:lnTo>
                  <a:lnTo>
                    <a:pt x="79" y="93"/>
                  </a:lnTo>
                  <a:lnTo>
                    <a:pt x="88" y="86"/>
                  </a:lnTo>
                  <a:lnTo>
                    <a:pt x="95" y="80"/>
                  </a:lnTo>
                  <a:lnTo>
                    <a:pt x="99" y="71"/>
                  </a:lnTo>
                  <a:lnTo>
                    <a:pt x="103" y="60"/>
                  </a:lnTo>
                  <a:lnTo>
                    <a:pt x="103" y="52"/>
                  </a:lnTo>
                  <a:lnTo>
                    <a:pt x="51" y="52"/>
                  </a:lnTo>
                  <a:lnTo>
                    <a:pt x="103"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0" name="Freeform 717"/>
            <p:cNvSpPr>
              <a:spLocks/>
            </p:cNvSpPr>
            <p:nvPr/>
          </p:nvSpPr>
          <p:spPr bwMode="auto">
            <a:xfrm>
              <a:off x="973" y="1301"/>
              <a:ext cx="112" cy="111"/>
            </a:xfrm>
            <a:custGeom>
              <a:avLst/>
              <a:gdLst>
                <a:gd name="T0" fmla="*/ 122 w 103"/>
                <a:gd name="T1" fmla="*/ 63 h 101"/>
                <a:gd name="T2" fmla="*/ 122 w 103"/>
                <a:gd name="T3" fmla="*/ 63 h 101"/>
                <a:gd name="T4" fmla="*/ 122 w 103"/>
                <a:gd name="T5" fmla="*/ 49 h 101"/>
                <a:gd name="T6" fmla="*/ 117 w 103"/>
                <a:gd name="T7" fmla="*/ 36 h 101"/>
                <a:gd name="T8" fmla="*/ 112 w 103"/>
                <a:gd name="T9" fmla="*/ 26 h 101"/>
                <a:gd name="T10" fmla="*/ 104 w 103"/>
                <a:gd name="T11" fmla="*/ 18 h 101"/>
                <a:gd name="T12" fmla="*/ 94 w 103"/>
                <a:gd name="T13" fmla="*/ 11 h 101"/>
                <a:gd name="T14" fmla="*/ 84 w 103"/>
                <a:gd name="T15" fmla="*/ 2 h 101"/>
                <a:gd name="T16" fmla="*/ 73 w 103"/>
                <a:gd name="T17" fmla="*/ 0 h 101"/>
                <a:gd name="T18" fmla="*/ 60 w 103"/>
                <a:gd name="T19" fmla="*/ 0 h 101"/>
                <a:gd name="T20" fmla="*/ 60 w 103"/>
                <a:gd name="T21" fmla="*/ 0 h 101"/>
                <a:gd name="T22" fmla="*/ 49 w 103"/>
                <a:gd name="T23" fmla="*/ 0 h 101"/>
                <a:gd name="T24" fmla="*/ 38 w 103"/>
                <a:gd name="T25" fmla="*/ 2 h 101"/>
                <a:gd name="T26" fmla="*/ 27 w 103"/>
                <a:gd name="T27" fmla="*/ 11 h 101"/>
                <a:gd name="T28" fmla="*/ 17 w 103"/>
                <a:gd name="T29" fmla="*/ 18 h 101"/>
                <a:gd name="T30" fmla="*/ 12 w 103"/>
                <a:gd name="T31" fmla="*/ 26 h 101"/>
                <a:gd name="T32" fmla="*/ 4 w 103"/>
                <a:gd name="T33" fmla="*/ 36 h 101"/>
                <a:gd name="T34" fmla="*/ 2 w 103"/>
                <a:gd name="T35" fmla="*/ 49 h 101"/>
                <a:gd name="T36" fmla="*/ 0 w 103"/>
                <a:gd name="T37" fmla="*/ 63 h 101"/>
                <a:gd name="T38" fmla="*/ 0 w 103"/>
                <a:gd name="T39" fmla="*/ 63 h 101"/>
                <a:gd name="T40" fmla="*/ 2 w 103"/>
                <a:gd name="T41" fmla="*/ 73 h 101"/>
                <a:gd name="T42" fmla="*/ 4 w 103"/>
                <a:gd name="T43" fmla="*/ 86 h 101"/>
                <a:gd name="T44" fmla="*/ 12 w 103"/>
                <a:gd name="T45" fmla="*/ 97 h 101"/>
                <a:gd name="T46" fmla="*/ 17 w 103"/>
                <a:gd name="T47" fmla="*/ 104 h 101"/>
                <a:gd name="T48" fmla="*/ 27 w 103"/>
                <a:gd name="T49" fmla="*/ 112 h 101"/>
                <a:gd name="T50" fmla="*/ 38 w 103"/>
                <a:gd name="T51" fmla="*/ 118 h 101"/>
                <a:gd name="T52" fmla="*/ 49 w 103"/>
                <a:gd name="T53" fmla="*/ 122 h 101"/>
                <a:gd name="T54" fmla="*/ 60 w 103"/>
                <a:gd name="T55" fmla="*/ 122 h 101"/>
                <a:gd name="T56" fmla="*/ 60 w 103"/>
                <a:gd name="T57" fmla="*/ 122 h 101"/>
                <a:gd name="T58" fmla="*/ 73 w 103"/>
                <a:gd name="T59" fmla="*/ 122 h 101"/>
                <a:gd name="T60" fmla="*/ 84 w 103"/>
                <a:gd name="T61" fmla="*/ 118 h 101"/>
                <a:gd name="T62" fmla="*/ 94 w 103"/>
                <a:gd name="T63" fmla="*/ 112 h 101"/>
                <a:gd name="T64" fmla="*/ 104 w 103"/>
                <a:gd name="T65" fmla="*/ 104 h 101"/>
                <a:gd name="T66" fmla="*/ 112 w 103"/>
                <a:gd name="T67" fmla="*/ 97 h 101"/>
                <a:gd name="T68" fmla="*/ 117 w 103"/>
                <a:gd name="T69" fmla="*/ 86 h 101"/>
                <a:gd name="T70" fmla="*/ 122 w 103"/>
                <a:gd name="T71" fmla="*/ 73 h 101"/>
                <a:gd name="T72" fmla="*/ 122 w 103"/>
                <a:gd name="T73" fmla="*/ 63 h 101"/>
                <a:gd name="T74" fmla="*/ 60 w 103"/>
                <a:gd name="T75" fmla="*/ 63 h 101"/>
                <a:gd name="T76" fmla="*/ 122 w 103"/>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1">
                  <a:moveTo>
                    <a:pt x="103" y="52"/>
                  </a:moveTo>
                  <a:lnTo>
                    <a:pt x="103" y="52"/>
                  </a:lnTo>
                  <a:lnTo>
                    <a:pt x="103" y="41"/>
                  </a:lnTo>
                  <a:lnTo>
                    <a:pt x="99" y="30"/>
                  </a:lnTo>
                  <a:lnTo>
                    <a:pt x="95" y="22"/>
                  </a:lnTo>
                  <a:lnTo>
                    <a:pt x="88" y="15"/>
                  </a:lnTo>
                  <a:lnTo>
                    <a:pt x="79" y="9"/>
                  </a:lnTo>
                  <a:lnTo>
                    <a:pt x="71" y="2"/>
                  </a:lnTo>
                  <a:lnTo>
                    <a:pt x="62" y="0"/>
                  </a:lnTo>
                  <a:lnTo>
                    <a:pt x="51" y="0"/>
                  </a:lnTo>
                  <a:lnTo>
                    <a:pt x="41" y="0"/>
                  </a:lnTo>
                  <a:lnTo>
                    <a:pt x="32" y="2"/>
                  </a:lnTo>
                  <a:lnTo>
                    <a:pt x="23" y="9"/>
                  </a:lnTo>
                  <a:lnTo>
                    <a:pt x="15" y="15"/>
                  </a:lnTo>
                  <a:lnTo>
                    <a:pt x="10" y="22"/>
                  </a:lnTo>
                  <a:lnTo>
                    <a:pt x="4" y="30"/>
                  </a:lnTo>
                  <a:lnTo>
                    <a:pt x="2" y="41"/>
                  </a:lnTo>
                  <a:lnTo>
                    <a:pt x="0" y="52"/>
                  </a:lnTo>
                  <a:lnTo>
                    <a:pt x="2" y="60"/>
                  </a:lnTo>
                  <a:lnTo>
                    <a:pt x="4" y="71"/>
                  </a:lnTo>
                  <a:lnTo>
                    <a:pt x="10" y="80"/>
                  </a:lnTo>
                  <a:lnTo>
                    <a:pt x="15" y="86"/>
                  </a:lnTo>
                  <a:lnTo>
                    <a:pt x="23" y="93"/>
                  </a:lnTo>
                  <a:lnTo>
                    <a:pt x="32" y="97"/>
                  </a:lnTo>
                  <a:lnTo>
                    <a:pt x="41" y="101"/>
                  </a:lnTo>
                  <a:lnTo>
                    <a:pt x="51" y="101"/>
                  </a:lnTo>
                  <a:lnTo>
                    <a:pt x="62" y="101"/>
                  </a:lnTo>
                  <a:lnTo>
                    <a:pt x="71" y="97"/>
                  </a:lnTo>
                  <a:lnTo>
                    <a:pt x="79" y="93"/>
                  </a:lnTo>
                  <a:lnTo>
                    <a:pt x="88" y="86"/>
                  </a:lnTo>
                  <a:lnTo>
                    <a:pt x="95" y="80"/>
                  </a:lnTo>
                  <a:lnTo>
                    <a:pt x="99" y="71"/>
                  </a:lnTo>
                  <a:lnTo>
                    <a:pt x="103" y="60"/>
                  </a:lnTo>
                  <a:lnTo>
                    <a:pt x="103" y="52"/>
                  </a:lnTo>
                  <a:lnTo>
                    <a:pt x="51"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1" name="Freeform 718"/>
            <p:cNvSpPr>
              <a:spLocks/>
            </p:cNvSpPr>
            <p:nvPr/>
          </p:nvSpPr>
          <p:spPr bwMode="auto">
            <a:xfrm>
              <a:off x="1142" y="1110"/>
              <a:ext cx="114" cy="112"/>
            </a:xfrm>
            <a:custGeom>
              <a:avLst/>
              <a:gdLst>
                <a:gd name="T0" fmla="*/ 125 w 104"/>
                <a:gd name="T1" fmla="*/ 60 h 102"/>
                <a:gd name="T2" fmla="*/ 125 w 104"/>
                <a:gd name="T3" fmla="*/ 60 h 102"/>
                <a:gd name="T4" fmla="*/ 122 w 104"/>
                <a:gd name="T5" fmla="*/ 49 h 102"/>
                <a:gd name="T6" fmla="*/ 119 w 104"/>
                <a:gd name="T7" fmla="*/ 36 h 102"/>
                <a:gd name="T8" fmla="*/ 114 w 104"/>
                <a:gd name="T9" fmla="*/ 26 h 102"/>
                <a:gd name="T10" fmla="*/ 105 w 104"/>
                <a:gd name="T11" fmla="*/ 18 h 102"/>
                <a:gd name="T12" fmla="*/ 96 w 104"/>
                <a:gd name="T13" fmla="*/ 11 h 102"/>
                <a:gd name="T14" fmla="*/ 86 w 104"/>
                <a:gd name="T15" fmla="*/ 4 h 102"/>
                <a:gd name="T16" fmla="*/ 76 w 104"/>
                <a:gd name="T17" fmla="*/ 0 h 102"/>
                <a:gd name="T18" fmla="*/ 62 w 104"/>
                <a:gd name="T19" fmla="*/ 0 h 102"/>
                <a:gd name="T20" fmla="*/ 62 w 104"/>
                <a:gd name="T21" fmla="*/ 0 h 102"/>
                <a:gd name="T22" fmla="*/ 49 w 104"/>
                <a:gd name="T23" fmla="*/ 0 h 102"/>
                <a:gd name="T24" fmla="*/ 38 w 104"/>
                <a:gd name="T25" fmla="*/ 4 h 102"/>
                <a:gd name="T26" fmla="*/ 29 w 104"/>
                <a:gd name="T27" fmla="*/ 11 h 102"/>
                <a:gd name="T28" fmla="*/ 18 w 104"/>
                <a:gd name="T29" fmla="*/ 18 h 102"/>
                <a:gd name="T30" fmla="*/ 11 w 104"/>
                <a:gd name="T31" fmla="*/ 26 h 102"/>
                <a:gd name="T32" fmla="*/ 4 w 104"/>
                <a:gd name="T33" fmla="*/ 36 h 102"/>
                <a:gd name="T34" fmla="*/ 2 w 104"/>
                <a:gd name="T35" fmla="*/ 49 h 102"/>
                <a:gd name="T36" fmla="*/ 0 w 104"/>
                <a:gd name="T37" fmla="*/ 60 h 102"/>
                <a:gd name="T38" fmla="*/ 0 w 104"/>
                <a:gd name="T39" fmla="*/ 60 h 102"/>
                <a:gd name="T40" fmla="*/ 2 w 104"/>
                <a:gd name="T41" fmla="*/ 74 h 102"/>
                <a:gd name="T42" fmla="*/ 4 w 104"/>
                <a:gd name="T43" fmla="*/ 86 h 102"/>
                <a:gd name="T44" fmla="*/ 11 w 104"/>
                <a:gd name="T45" fmla="*/ 97 h 102"/>
                <a:gd name="T46" fmla="*/ 18 w 104"/>
                <a:gd name="T47" fmla="*/ 105 h 102"/>
                <a:gd name="T48" fmla="*/ 29 w 104"/>
                <a:gd name="T49" fmla="*/ 112 h 102"/>
                <a:gd name="T50" fmla="*/ 38 w 104"/>
                <a:gd name="T51" fmla="*/ 117 h 102"/>
                <a:gd name="T52" fmla="*/ 49 w 104"/>
                <a:gd name="T53" fmla="*/ 123 h 102"/>
                <a:gd name="T54" fmla="*/ 62 w 104"/>
                <a:gd name="T55" fmla="*/ 123 h 102"/>
                <a:gd name="T56" fmla="*/ 62 w 104"/>
                <a:gd name="T57" fmla="*/ 123 h 102"/>
                <a:gd name="T58" fmla="*/ 76 w 104"/>
                <a:gd name="T59" fmla="*/ 123 h 102"/>
                <a:gd name="T60" fmla="*/ 86 w 104"/>
                <a:gd name="T61" fmla="*/ 117 h 102"/>
                <a:gd name="T62" fmla="*/ 96 w 104"/>
                <a:gd name="T63" fmla="*/ 112 h 102"/>
                <a:gd name="T64" fmla="*/ 105 w 104"/>
                <a:gd name="T65" fmla="*/ 105 h 102"/>
                <a:gd name="T66" fmla="*/ 114 w 104"/>
                <a:gd name="T67" fmla="*/ 97 h 102"/>
                <a:gd name="T68" fmla="*/ 119 w 104"/>
                <a:gd name="T69" fmla="*/ 86 h 102"/>
                <a:gd name="T70" fmla="*/ 122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4"/>
                  </a:lnTo>
                  <a:lnTo>
                    <a:pt x="63" y="0"/>
                  </a:lnTo>
                  <a:lnTo>
                    <a:pt x="52" y="0"/>
                  </a:lnTo>
                  <a:lnTo>
                    <a:pt x="41" y="0"/>
                  </a:lnTo>
                  <a:lnTo>
                    <a:pt x="32" y="4"/>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2"/>
                  </a:lnTo>
                  <a:lnTo>
                    <a:pt x="52" y="102"/>
                  </a:lnTo>
                  <a:lnTo>
                    <a:pt x="63" y="102"/>
                  </a:lnTo>
                  <a:lnTo>
                    <a:pt x="71" y="97"/>
                  </a:lnTo>
                  <a:lnTo>
                    <a:pt x="80" y="93"/>
                  </a:lnTo>
                  <a:lnTo>
                    <a:pt x="88" y="87"/>
                  </a:lnTo>
                  <a:lnTo>
                    <a:pt x="95" y="80"/>
                  </a:lnTo>
                  <a:lnTo>
                    <a:pt x="99" y="71"/>
                  </a:lnTo>
                  <a:lnTo>
                    <a:pt x="101" y="61"/>
                  </a:lnTo>
                  <a:lnTo>
                    <a:pt x="104" y="50"/>
                  </a:lnTo>
                  <a:lnTo>
                    <a:pt x="52" y="50"/>
                  </a:lnTo>
                  <a:lnTo>
                    <a:pt x="104" y="50"/>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2" name="Freeform 719"/>
            <p:cNvSpPr>
              <a:spLocks/>
            </p:cNvSpPr>
            <p:nvPr/>
          </p:nvSpPr>
          <p:spPr bwMode="auto">
            <a:xfrm>
              <a:off x="1142" y="1110"/>
              <a:ext cx="114" cy="112"/>
            </a:xfrm>
            <a:custGeom>
              <a:avLst/>
              <a:gdLst>
                <a:gd name="T0" fmla="*/ 125 w 104"/>
                <a:gd name="T1" fmla="*/ 60 h 102"/>
                <a:gd name="T2" fmla="*/ 125 w 104"/>
                <a:gd name="T3" fmla="*/ 60 h 102"/>
                <a:gd name="T4" fmla="*/ 122 w 104"/>
                <a:gd name="T5" fmla="*/ 49 h 102"/>
                <a:gd name="T6" fmla="*/ 119 w 104"/>
                <a:gd name="T7" fmla="*/ 36 h 102"/>
                <a:gd name="T8" fmla="*/ 114 w 104"/>
                <a:gd name="T9" fmla="*/ 26 h 102"/>
                <a:gd name="T10" fmla="*/ 105 w 104"/>
                <a:gd name="T11" fmla="*/ 18 h 102"/>
                <a:gd name="T12" fmla="*/ 96 w 104"/>
                <a:gd name="T13" fmla="*/ 11 h 102"/>
                <a:gd name="T14" fmla="*/ 86 w 104"/>
                <a:gd name="T15" fmla="*/ 4 h 102"/>
                <a:gd name="T16" fmla="*/ 76 w 104"/>
                <a:gd name="T17" fmla="*/ 0 h 102"/>
                <a:gd name="T18" fmla="*/ 62 w 104"/>
                <a:gd name="T19" fmla="*/ 0 h 102"/>
                <a:gd name="T20" fmla="*/ 62 w 104"/>
                <a:gd name="T21" fmla="*/ 0 h 102"/>
                <a:gd name="T22" fmla="*/ 49 w 104"/>
                <a:gd name="T23" fmla="*/ 0 h 102"/>
                <a:gd name="T24" fmla="*/ 38 w 104"/>
                <a:gd name="T25" fmla="*/ 4 h 102"/>
                <a:gd name="T26" fmla="*/ 29 w 104"/>
                <a:gd name="T27" fmla="*/ 11 h 102"/>
                <a:gd name="T28" fmla="*/ 18 w 104"/>
                <a:gd name="T29" fmla="*/ 18 h 102"/>
                <a:gd name="T30" fmla="*/ 11 w 104"/>
                <a:gd name="T31" fmla="*/ 26 h 102"/>
                <a:gd name="T32" fmla="*/ 4 w 104"/>
                <a:gd name="T33" fmla="*/ 36 h 102"/>
                <a:gd name="T34" fmla="*/ 2 w 104"/>
                <a:gd name="T35" fmla="*/ 49 h 102"/>
                <a:gd name="T36" fmla="*/ 0 w 104"/>
                <a:gd name="T37" fmla="*/ 60 h 102"/>
                <a:gd name="T38" fmla="*/ 0 w 104"/>
                <a:gd name="T39" fmla="*/ 60 h 102"/>
                <a:gd name="T40" fmla="*/ 2 w 104"/>
                <a:gd name="T41" fmla="*/ 74 h 102"/>
                <a:gd name="T42" fmla="*/ 4 w 104"/>
                <a:gd name="T43" fmla="*/ 86 h 102"/>
                <a:gd name="T44" fmla="*/ 11 w 104"/>
                <a:gd name="T45" fmla="*/ 97 h 102"/>
                <a:gd name="T46" fmla="*/ 18 w 104"/>
                <a:gd name="T47" fmla="*/ 105 h 102"/>
                <a:gd name="T48" fmla="*/ 29 w 104"/>
                <a:gd name="T49" fmla="*/ 112 h 102"/>
                <a:gd name="T50" fmla="*/ 38 w 104"/>
                <a:gd name="T51" fmla="*/ 117 h 102"/>
                <a:gd name="T52" fmla="*/ 49 w 104"/>
                <a:gd name="T53" fmla="*/ 123 h 102"/>
                <a:gd name="T54" fmla="*/ 62 w 104"/>
                <a:gd name="T55" fmla="*/ 123 h 102"/>
                <a:gd name="T56" fmla="*/ 62 w 104"/>
                <a:gd name="T57" fmla="*/ 123 h 102"/>
                <a:gd name="T58" fmla="*/ 76 w 104"/>
                <a:gd name="T59" fmla="*/ 123 h 102"/>
                <a:gd name="T60" fmla="*/ 86 w 104"/>
                <a:gd name="T61" fmla="*/ 117 h 102"/>
                <a:gd name="T62" fmla="*/ 96 w 104"/>
                <a:gd name="T63" fmla="*/ 112 h 102"/>
                <a:gd name="T64" fmla="*/ 105 w 104"/>
                <a:gd name="T65" fmla="*/ 105 h 102"/>
                <a:gd name="T66" fmla="*/ 114 w 104"/>
                <a:gd name="T67" fmla="*/ 97 h 102"/>
                <a:gd name="T68" fmla="*/ 119 w 104"/>
                <a:gd name="T69" fmla="*/ 86 h 102"/>
                <a:gd name="T70" fmla="*/ 122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4"/>
                  </a:lnTo>
                  <a:lnTo>
                    <a:pt x="63" y="0"/>
                  </a:lnTo>
                  <a:lnTo>
                    <a:pt x="52" y="0"/>
                  </a:lnTo>
                  <a:lnTo>
                    <a:pt x="41" y="0"/>
                  </a:lnTo>
                  <a:lnTo>
                    <a:pt x="32" y="4"/>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2"/>
                  </a:lnTo>
                  <a:lnTo>
                    <a:pt x="52" y="102"/>
                  </a:lnTo>
                  <a:lnTo>
                    <a:pt x="63" y="102"/>
                  </a:lnTo>
                  <a:lnTo>
                    <a:pt x="71" y="97"/>
                  </a:lnTo>
                  <a:lnTo>
                    <a:pt x="80" y="93"/>
                  </a:lnTo>
                  <a:lnTo>
                    <a:pt x="88" y="87"/>
                  </a:lnTo>
                  <a:lnTo>
                    <a:pt x="95" y="80"/>
                  </a:lnTo>
                  <a:lnTo>
                    <a:pt x="99" y="71"/>
                  </a:lnTo>
                  <a:lnTo>
                    <a:pt x="101" y="61"/>
                  </a:lnTo>
                  <a:lnTo>
                    <a:pt x="104" y="50"/>
                  </a:lnTo>
                  <a:lnTo>
                    <a:pt x="52" y="50"/>
                  </a:lnTo>
                  <a:lnTo>
                    <a:pt x="10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3" name="Freeform 720"/>
            <p:cNvSpPr>
              <a:spLocks/>
            </p:cNvSpPr>
            <p:nvPr/>
          </p:nvSpPr>
          <p:spPr bwMode="auto">
            <a:xfrm>
              <a:off x="1342" y="947"/>
              <a:ext cx="112" cy="114"/>
            </a:xfrm>
            <a:custGeom>
              <a:avLst/>
              <a:gdLst>
                <a:gd name="T0" fmla="*/ 123 w 102"/>
                <a:gd name="T1" fmla="*/ 62 h 104"/>
                <a:gd name="T2" fmla="*/ 123 w 102"/>
                <a:gd name="T3" fmla="*/ 62 h 104"/>
                <a:gd name="T4" fmla="*/ 123 w 102"/>
                <a:gd name="T5" fmla="*/ 49 h 104"/>
                <a:gd name="T6" fmla="*/ 121 w 102"/>
                <a:gd name="T7" fmla="*/ 36 h 104"/>
                <a:gd name="T8" fmla="*/ 112 w 102"/>
                <a:gd name="T9" fmla="*/ 26 h 104"/>
                <a:gd name="T10" fmla="*/ 108 w 102"/>
                <a:gd name="T11" fmla="*/ 18 h 104"/>
                <a:gd name="T12" fmla="*/ 97 w 102"/>
                <a:gd name="T13" fmla="*/ 11 h 104"/>
                <a:gd name="T14" fmla="*/ 87 w 102"/>
                <a:gd name="T15" fmla="*/ 5 h 104"/>
                <a:gd name="T16" fmla="*/ 76 w 102"/>
                <a:gd name="T17" fmla="*/ 0 h 104"/>
                <a:gd name="T18" fmla="*/ 63 w 102"/>
                <a:gd name="T19" fmla="*/ 0 h 104"/>
                <a:gd name="T20" fmla="*/ 63 w 102"/>
                <a:gd name="T21" fmla="*/ 0 h 104"/>
                <a:gd name="T22" fmla="*/ 49 w 102"/>
                <a:gd name="T23" fmla="*/ 0 h 104"/>
                <a:gd name="T24" fmla="*/ 40 w 102"/>
                <a:gd name="T25" fmla="*/ 5 h 104"/>
                <a:gd name="T26" fmla="*/ 29 w 102"/>
                <a:gd name="T27" fmla="*/ 11 h 104"/>
                <a:gd name="T28" fmla="*/ 20 w 102"/>
                <a:gd name="T29" fmla="*/ 18 h 104"/>
                <a:gd name="T30" fmla="*/ 11 w 102"/>
                <a:gd name="T31" fmla="*/ 26 h 104"/>
                <a:gd name="T32" fmla="*/ 5 w 102"/>
                <a:gd name="T33" fmla="*/ 36 h 104"/>
                <a:gd name="T34" fmla="*/ 3 w 102"/>
                <a:gd name="T35" fmla="*/ 49 h 104"/>
                <a:gd name="T36" fmla="*/ 0 w 102"/>
                <a:gd name="T37" fmla="*/ 62 h 104"/>
                <a:gd name="T38" fmla="*/ 0 w 102"/>
                <a:gd name="T39" fmla="*/ 62 h 104"/>
                <a:gd name="T40" fmla="*/ 3 w 102"/>
                <a:gd name="T41" fmla="*/ 73 h 104"/>
                <a:gd name="T42" fmla="*/ 5 w 102"/>
                <a:gd name="T43" fmla="*/ 86 h 104"/>
                <a:gd name="T44" fmla="*/ 11 w 102"/>
                <a:gd name="T45" fmla="*/ 96 h 104"/>
                <a:gd name="T46" fmla="*/ 20 w 102"/>
                <a:gd name="T47" fmla="*/ 107 h 104"/>
                <a:gd name="T48" fmla="*/ 29 w 102"/>
                <a:gd name="T49" fmla="*/ 112 h 104"/>
                <a:gd name="T50" fmla="*/ 40 w 102"/>
                <a:gd name="T51" fmla="*/ 121 h 104"/>
                <a:gd name="T52" fmla="*/ 49 w 102"/>
                <a:gd name="T53" fmla="*/ 123 h 104"/>
                <a:gd name="T54" fmla="*/ 63 w 102"/>
                <a:gd name="T55" fmla="*/ 125 h 104"/>
                <a:gd name="T56" fmla="*/ 63 w 102"/>
                <a:gd name="T57" fmla="*/ 125 h 104"/>
                <a:gd name="T58" fmla="*/ 76 w 102"/>
                <a:gd name="T59" fmla="*/ 123 h 104"/>
                <a:gd name="T60" fmla="*/ 87 w 102"/>
                <a:gd name="T61" fmla="*/ 121 h 104"/>
                <a:gd name="T62" fmla="*/ 97 w 102"/>
                <a:gd name="T63" fmla="*/ 112 h 104"/>
                <a:gd name="T64" fmla="*/ 108 w 102"/>
                <a:gd name="T65" fmla="*/ 107 h 104"/>
                <a:gd name="T66" fmla="*/ 112 w 102"/>
                <a:gd name="T67" fmla="*/ 96 h 104"/>
                <a:gd name="T68" fmla="*/ 121 w 102"/>
                <a:gd name="T69" fmla="*/ 86 h 104"/>
                <a:gd name="T70" fmla="*/ 123 w 102"/>
                <a:gd name="T71" fmla="*/ 73 h 104"/>
                <a:gd name="T72" fmla="*/ 123 w 102"/>
                <a:gd name="T73" fmla="*/ 62 h 104"/>
                <a:gd name="T74" fmla="*/ 63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0"/>
                  </a:lnTo>
                  <a:lnTo>
                    <a:pt x="93" y="22"/>
                  </a:lnTo>
                  <a:lnTo>
                    <a:pt x="89" y="15"/>
                  </a:lnTo>
                  <a:lnTo>
                    <a:pt x="80" y="9"/>
                  </a:lnTo>
                  <a:lnTo>
                    <a:pt x="72" y="5"/>
                  </a:lnTo>
                  <a:lnTo>
                    <a:pt x="63" y="0"/>
                  </a:lnTo>
                  <a:lnTo>
                    <a:pt x="52" y="0"/>
                  </a:lnTo>
                  <a:lnTo>
                    <a:pt x="41" y="0"/>
                  </a:lnTo>
                  <a:lnTo>
                    <a:pt x="33" y="5"/>
                  </a:lnTo>
                  <a:lnTo>
                    <a:pt x="24" y="9"/>
                  </a:lnTo>
                  <a:lnTo>
                    <a:pt x="16" y="15"/>
                  </a:lnTo>
                  <a:lnTo>
                    <a:pt x="9" y="22"/>
                  </a:lnTo>
                  <a:lnTo>
                    <a:pt x="5" y="30"/>
                  </a:lnTo>
                  <a:lnTo>
                    <a:pt x="3" y="41"/>
                  </a:lnTo>
                  <a:lnTo>
                    <a:pt x="0" y="52"/>
                  </a:lnTo>
                  <a:lnTo>
                    <a:pt x="3" y="61"/>
                  </a:lnTo>
                  <a:lnTo>
                    <a:pt x="5" y="71"/>
                  </a:lnTo>
                  <a:lnTo>
                    <a:pt x="9" y="80"/>
                  </a:lnTo>
                  <a:lnTo>
                    <a:pt x="16" y="89"/>
                  </a:lnTo>
                  <a:lnTo>
                    <a:pt x="24" y="93"/>
                  </a:lnTo>
                  <a:lnTo>
                    <a:pt x="33" y="100"/>
                  </a:lnTo>
                  <a:lnTo>
                    <a:pt x="41" y="102"/>
                  </a:lnTo>
                  <a:lnTo>
                    <a:pt x="52" y="104"/>
                  </a:lnTo>
                  <a:lnTo>
                    <a:pt x="63" y="102"/>
                  </a:lnTo>
                  <a:lnTo>
                    <a:pt x="72" y="100"/>
                  </a:lnTo>
                  <a:lnTo>
                    <a:pt x="80" y="93"/>
                  </a:lnTo>
                  <a:lnTo>
                    <a:pt x="89" y="89"/>
                  </a:lnTo>
                  <a:lnTo>
                    <a:pt x="93" y="80"/>
                  </a:lnTo>
                  <a:lnTo>
                    <a:pt x="100" y="71"/>
                  </a:lnTo>
                  <a:lnTo>
                    <a:pt x="102" y="61"/>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4" name="Freeform 721"/>
            <p:cNvSpPr>
              <a:spLocks/>
            </p:cNvSpPr>
            <p:nvPr/>
          </p:nvSpPr>
          <p:spPr bwMode="auto">
            <a:xfrm>
              <a:off x="1342" y="947"/>
              <a:ext cx="112" cy="114"/>
            </a:xfrm>
            <a:custGeom>
              <a:avLst/>
              <a:gdLst>
                <a:gd name="T0" fmla="*/ 123 w 102"/>
                <a:gd name="T1" fmla="*/ 62 h 104"/>
                <a:gd name="T2" fmla="*/ 123 w 102"/>
                <a:gd name="T3" fmla="*/ 62 h 104"/>
                <a:gd name="T4" fmla="*/ 123 w 102"/>
                <a:gd name="T5" fmla="*/ 49 h 104"/>
                <a:gd name="T6" fmla="*/ 121 w 102"/>
                <a:gd name="T7" fmla="*/ 36 h 104"/>
                <a:gd name="T8" fmla="*/ 112 w 102"/>
                <a:gd name="T9" fmla="*/ 26 h 104"/>
                <a:gd name="T10" fmla="*/ 108 w 102"/>
                <a:gd name="T11" fmla="*/ 18 h 104"/>
                <a:gd name="T12" fmla="*/ 97 w 102"/>
                <a:gd name="T13" fmla="*/ 11 h 104"/>
                <a:gd name="T14" fmla="*/ 87 w 102"/>
                <a:gd name="T15" fmla="*/ 5 h 104"/>
                <a:gd name="T16" fmla="*/ 76 w 102"/>
                <a:gd name="T17" fmla="*/ 0 h 104"/>
                <a:gd name="T18" fmla="*/ 63 w 102"/>
                <a:gd name="T19" fmla="*/ 0 h 104"/>
                <a:gd name="T20" fmla="*/ 63 w 102"/>
                <a:gd name="T21" fmla="*/ 0 h 104"/>
                <a:gd name="T22" fmla="*/ 49 w 102"/>
                <a:gd name="T23" fmla="*/ 0 h 104"/>
                <a:gd name="T24" fmla="*/ 40 w 102"/>
                <a:gd name="T25" fmla="*/ 5 h 104"/>
                <a:gd name="T26" fmla="*/ 29 w 102"/>
                <a:gd name="T27" fmla="*/ 11 h 104"/>
                <a:gd name="T28" fmla="*/ 20 w 102"/>
                <a:gd name="T29" fmla="*/ 18 h 104"/>
                <a:gd name="T30" fmla="*/ 11 w 102"/>
                <a:gd name="T31" fmla="*/ 26 h 104"/>
                <a:gd name="T32" fmla="*/ 5 w 102"/>
                <a:gd name="T33" fmla="*/ 36 h 104"/>
                <a:gd name="T34" fmla="*/ 3 w 102"/>
                <a:gd name="T35" fmla="*/ 49 h 104"/>
                <a:gd name="T36" fmla="*/ 0 w 102"/>
                <a:gd name="T37" fmla="*/ 62 h 104"/>
                <a:gd name="T38" fmla="*/ 0 w 102"/>
                <a:gd name="T39" fmla="*/ 62 h 104"/>
                <a:gd name="T40" fmla="*/ 3 w 102"/>
                <a:gd name="T41" fmla="*/ 73 h 104"/>
                <a:gd name="T42" fmla="*/ 5 w 102"/>
                <a:gd name="T43" fmla="*/ 86 h 104"/>
                <a:gd name="T44" fmla="*/ 11 w 102"/>
                <a:gd name="T45" fmla="*/ 96 h 104"/>
                <a:gd name="T46" fmla="*/ 20 w 102"/>
                <a:gd name="T47" fmla="*/ 107 h 104"/>
                <a:gd name="T48" fmla="*/ 29 w 102"/>
                <a:gd name="T49" fmla="*/ 112 h 104"/>
                <a:gd name="T50" fmla="*/ 40 w 102"/>
                <a:gd name="T51" fmla="*/ 121 h 104"/>
                <a:gd name="T52" fmla="*/ 49 w 102"/>
                <a:gd name="T53" fmla="*/ 123 h 104"/>
                <a:gd name="T54" fmla="*/ 63 w 102"/>
                <a:gd name="T55" fmla="*/ 125 h 104"/>
                <a:gd name="T56" fmla="*/ 63 w 102"/>
                <a:gd name="T57" fmla="*/ 125 h 104"/>
                <a:gd name="T58" fmla="*/ 76 w 102"/>
                <a:gd name="T59" fmla="*/ 123 h 104"/>
                <a:gd name="T60" fmla="*/ 87 w 102"/>
                <a:gd name="T61" fmla="*/ 121 h 104"/>
                <a:gd name="T62" fmla="*/ 97 w 102"/>
                <a:gd name="T63" fmla="*/ 112 h 104"/>
                <a:gd name="T64" fmla="*/ 108 w 102"/>
                <a:gd name="T65" fmla="*/ 107 h 104"/>
                <a:gd name="T66" fmla="*/ 112 w 102"/>
                <a:gd name="T67" fmla="*/ 96 h 104"/>
                <a:gd name="T68" fmla="*/ 121 w 102"/>
                <a:gd name="T69" fmla="*/ 86 h 104"/>
                <a:gd name="T70" fmla="*/ 123 w 102"/>
                <a:gd name="T71" fmla="*/ 73 h 104"/>
                <a:gd name="T72" fmla="*/ 123 w 102"/>
                <a:gd name="T73" fmla="*/ 62 h 104"/>
                <a:gd name="T74" fmla="*/ 63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0"/>
                  </a:lnTo>
                  <a:lnTo>
                    <a:pt x="93" y="22"/>
                  </a:lnTo>
                  <a:lnTo>
                    <a:pt x="89" y="15"/>
                  </a:lnTo>
                  <a:lnTo>
                    <a:pt x="80" y="9"/>
                  </a:lnTo>
                  <a:lnTo>
                    <a:pt x="72" y="5"/>
                  </a:lnTo>
                  <a:lnTo>
                    <a:pt x="63" y="0"/>
                  </a:lnTo>
                  <a:lnTo>
                    <a:pt x="52" y="0"/>
                  </a:lnTo>
                  <a:lnTo>
                    <a:pt x="41" y="0"/>
                  </a:lnTo>
                  <a:lnTo>
                    <a:pt x="33" y="5"/>
                  </a:lnTo>
                  <a:lnTo>
                    <a:pt x="24" y="9"/>
                  </a:lnTo>
                  <a:lnTo>
                    <a:pt x="16" y="15"/>
                  </a:lnTo>
                  <a:lnTo>
                    <a:pt x="9" y="22"/>
                  </a:lnTo>
                  <a:lnTo>
                    <a:pt x="5" y="30"/>
                  </a:lnTo>
                  <a:lnTo>
                    <a:pt x="3" y="41"/>
                  </a:lnTo>
                  <a:lnTo>
                    <a:pt x="0" y="52"/>
                  </a:lnTo>
                  <a:lnTo>
                    <a:pt x="3" y="61"/>
                  </a:lnTo>
                  <a:lnTo>
                    <a:pt x="5" y="71"/>
                  </a:lnTo>
                  <a:lnTo>
                    <a:pt x="9" y="80"/>
                  </a:lnTo>
                  <a:lnTo>
                    <a:pt x="16" y="89"/>
                  </a:lnTo>
                  <a:lnTo>
                    <a:pt x="24" y="93"/>
                  </a:lnTo>
                  <a:lnTo>
                    <a:pt x="33" y="100"/>
                  </a:lnTo>
                  <a:lnTo>
                    <a:pt x="41" y="102"/>
                  </a:lnTo>
                  <a:lnTo>
                    <a:pt x="52" y="104"/>
                  </a:lnTo>
                  <a:lnTo>
                    <a:pt x="63" y="102"/>
                  </a:lnTo>
                  <a:lnTo>
                    <a:pt x="72" y="100"/>
                  </a:lnTo>
                  <a:lnTo>
                    <a:pt x="80" y="93"/>
                  </a:lnTo>
                  <a:lnTo>
                    <a:pt x="89" y="89"/>
                  </a:lnTo>
                  <a:lnTo>
                    <a:pt x="93" y="80"/>
                  </a:lnTo>
                  <a:lnTo>
                    <a:pt x="100" y="71"/>
                  </a:lnTo>
                  <a:lnTo>
                    <a:pt x="102" y="61"/>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5" name="Freeform 722"/>
            <p:cNvSpPr>
              <a:spLocks/>
            </p:cNvSpPr>
            <p:nvPr/>
          </p:nvSpPr>
          <p:spPr bwMode="auto">
            <a:xfrm>
              <a:off x="1570" y="818"/>
              <a:ext cx="110" cy="111"/>
            </a:xfrm>
            <a:custGeom>
              <a:avLst/>
              <a:gdLst>
                <a:gd name="T0" fmla="*/ 120 w 101"/>
                <a:gd name="T1" fmla="*/ 62 h 101"/>
                <a:gd name="T2" fmla="*/ 120 w 101"/>
                <a:gd name="T3" fmla="*/ 62 h 101"/>
                <a:gd name="T4" fmla="*/ 120 w 101"/>
                <a:gd name="T5" fmla="*/ 49 h 101"/>
                <a:gd name="T6" fmla="*/ 118 w 101"/>
                <a:gd name="T7" fmla="*/ 38 h 101"/>
                <a:gd name="T8" fmla="*/ 109 w 101"/>
                <a:gd name="T9" fmla="*/ 27 h 101"/>
                <a:gd name="T10" fmla="*/ 102 w 101"/>
                <a:gd name="T11" fmla="*/ 18 h 101"/>
                <a:gd name="T12" fmla="*/ 94 w 101"/>
                <a:gd name="T13" fmla="*/ 10 h 101"/>
                <a:gd name="T14" fmla="*/ 84 w 101"/>
                <a:gd name="T15" fmla="*/ 4 h 101"/>
                <a:gd name="T16" fmla="*/ 74 w 101"/>
                <a:gd name="T17" fmla="*/ 2 h 101"/>
                <a:gd name="T18" fmla="*/ 61 w 101"/>
                <a:gd name="T19" fmla="*/ 0 h 101"/>
                <a:gd name="T20" fmla="*/ 61 w 101"/>
                <a:gd name="T21" fmla="*/ 0 h 101"/>
                <a:gd name="T22" fmla="*/ 49 w 101"/>
                <a:gd name="T23" fmla="*/ 2 h 101"/>
                <a:gd name="T24" fmla="*/ 38 w 101"/>
                <a:gd name="T25" fmla="*/ 4 h 101"/>
                <a:gd name="T26" fmla="*/ 25 w 101"/>
                <a:gd name="T27" fmla="*/ 10 h 101"/>
                <a:gd name="T28" fmla="*/ 17 w 101"/>
                <a:gd name="T29" fmla="*/ 18 h 101"/>
                <a:gd name="T30" fmla="*/ 10 w 101"/>
                <a:gd name="T31" fmla="*/ 27 h 101"/>
                <a:gd name="T32" fmla="*/ 4 w 101"/>
                <a:gd name="T33" fmla="*/ 38 h 101"/>
                <a:gd name="T34" fmla="*/ 0 w 101"/>
                <a:gd name="T35" fmla="*/ 49 h 101"/>
                <a:gd name="T36" fmla="*/ 0 w 101"/>
                <a:gd name="T37" fmla="*/ 62 h 101"/>
                <a:gd name="T38" fmla="*/ 0 w 101"/>
                <a:gd name="T39" fmla="*/ 62 h 101"/>
                <a:gd name="T40" fmla="*/ 0 w 101"/>
                <a:gd name="T41" fmla="*/ 75 h 101"/>
                <a:gd name="T42" fmla="*/ 4 w 101"/>
                <a:gd name="T43" fmla="*/ 86 h 101"/>
                <a:gd name="T44" fmla="*/ 10 w 101"/>
                <a:gd name="T45" fmla="*/ 96 h 101"/>
                <a:gd name="T46" fmla="*/ 17 w 101"/>
                <a:gd name="T47" fmla="*/ 107 h 101"/>
                <a:gd name="T48" fmla="*/ 25 w 101"/>
                <a:gd name="T49" fmla="*/ 111 h 101"/>
                <a:gd name="T50" fmla="*/ 38 w 101"/>
                <a:gd name="T51" fmla="*/ 120 h 101"/>
                <a:gd name="T52" fmla="*/ 49 w 101"/>
                <a:gd name="T53" fmla="*/ 122 h 101"/>
                <a:gd name="T54" fmla="*/ 61 w 101"/>
                <a:gd name="T55" fmla="*/ 122 h 101"/>
                <a:gd name="T56" fmla="*/ 61 w 101"/>
                <a:gd name="T57" fmla="*/ 122 h 101"/>
                <a:gd name="T58" fmla="*/ 74 w 101"/>
                <a:gd name="T59" fmla="*/ 122 h 101"/>
                <a:gd name="T60" fmla="*/ 84 w 101"/>
                <a:gd name="T61" fmla="*/ 120 h 101"/>
                <a:gd name="T62" fmla="*/ 94 w 101"/>
                <a:gd name="T63" fmla="*/ 111 h 101"/>
                <a:gd name="T64" fmla="*/ 102 w 101"/>
                <a:gd name="T65" fmla="*/ 107 h 101"/>
                <a:gd name="T66" fmla="*/ 109 w 101"/>
                <a:gd name="T67" fmla="*/ 96 h 101"/>
                <a:gd name="T68" fmla="*/ 118 w 101"/>
                <a:gd name="T69" fmla="*/ 86 h 101"/>
                <a:gd name="T70" fmla="*/ 120 w 101"/>
                <a:gd name="T71" fmla="*/ 75 h 101"/>
                <a:gd name="T72" fmla="*/ 120 w 101"/>
                <a:gd name="T73" fmla="*/ 62 h 101"/>
                <a:gd name="T74" fmla="*/ 61 w 101"/>
                <a:gd name="T75" fmla="*/ 62 h 101"/>
                <a:gd name="T76" fmla="*/ 120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9" y="32"/>
                  </a:lnTo>
                  <a:lnTo>
                    <a:pt x="92" y="23"/>
                  </a:lnTo>
                  <a:lnTo>
                    <a:pt x="86" y="15"/>
                  </a:lnTo>
                  <a:lnTo>
                    <a:pt x="79" y="8"/>
                  </a:lnTo>
                  <a:lnTo>
                    <a:pt x="71" y="4"/>
                  </a:lnTo>
                  <a:lnTo>
                    <a:pt x="62" y="2"/>
                  </a:lnTo>
                  <a:lnTo>
                    <a:pt x="51" y="0"/>
                  </a:lnTo>
                  <a:lnTo>
                    <a:pt x="41" y="2"/>
                  </a:lnTo>
                  <a:lnTo>
                    <a:pt x="32" y="4"/>
                  </a:lnTo>
                  <a:lnTo>
                    <a:pt x="21" y="8"/>
                  </a:lnTo>
                  <a:lnTo>
                    <a:pt x="15" y="15"/>
                  </a:lnTo>
                  <a:lnTo>
                    <a:pt x="8" y="23"/>
                  </a:lnTo>
                  <a:lnTo>
                    <a:pt x="4" y="32"/>
                  </a:lnTo>
                  <a:lnTo>
                    <a:pt x="0" y="41"/>
                  </a:lnTo>
                  <a:lnTo>
                    <a:pt x="0" y="51"/>
                  </a:lnTo>
                  <a:lnTo>
                    <a:pt x="0" y="62"/>
                  </a:lnTo>
                  <a:lnTo>
                    <a:pt x="4" y="71"/>
                  </a:lnTo>
                  <a:lnTo>
                    <a:pt x="8" y="79"/>
                  </a:lnTo>
                  <a:lnTo>
                    <a:pt x="15" y="88"/>
                  </a:lnTo>
                  <a:lnTo>
                    <a:pt x="21" y="92"/>
                  </a:lnTo>
                  <a:lnTo>
                    <a:pt x="32" y="99"/>
                  </a:lnTo>
                  <a:lnTo>
                    <a:pt x="41" y="101"/>
                  </a:lnTo>
                  <a:lnTo>
                    <a:pt x="51" y="101"/>
                  </a:lnTo>
                  <a:lnTo>
                    <a:pt x="62" y="101"/>
                  </a:lnTo>
                  <a:lnTo>
                    <a:pt x="71" y="99"/>
                  </a:lnTo>
                  <a:lnTo>
                    <a:pt x="79" y="92"/>
                  </a:lnTo>
                  <a:lnTo>
                    <a:pt x="86" y="88"/>
                  </a:lnTo>
                  <a:lnTo>
                    <a:pt x="92" y="79"/>
                  </a:lnTo>
                  <a:lnTo>
                    <a:pt x="99" y="71"/>
                  </a:lnTo>
                  <a:lnTo>
                    <a:pt x="101" y="62"/>
                  </a:lnTo>
                  <a:lnTo>
                    <a:pt x="101" y="51"/>
                  </a:lnTo>
                  <a:lnTo>
                    <a:pt x="51"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6" name="Freeform 723"/>
            <p:cNvSpPr>
              <a:spLocks/>
            </p:cNvSpPr>
            <p:nvPr/>
          </p:nvSpPr>
          <p:spPr bwMode="auto">
            <a:xfrm>
              <a:off x="1570" y="818"/>
              <a:ext cx="110" cy="111"/>
            </a:xfrm>
            <a:custGeom>
              <a:avLst/>
              <a:gdLst>
                <a:gd name="T0" fmla="*/ 120 w 101"/>
                <a:gd name="T1" fmla="*/ 62 h 101"/>
                <a:gd name="T2" fmla="*/ 120 w 101"/>
                <a:gd name="T3" fmla="*/ 62 h 101"/>
                <a:gd name="T4" fmla="*/ 120 w 101"/>
                <a:gd name="T5" fmla="*/ 49 h 101"/>
                <a:gd name="T6" fmla="*/ 118 w 101"/>
                <a:gd name="T7" fmla="*/ 38 h 101"/>
                <a:gd name="T8" fmla="*/ 109 w 101"/>
                <a:gd name="T9" fmla="*/ 27 h 101"/>
                <a:gd name="T10" fmla="*/ 102 w 101"/>
                <a:gd name="T11" fmla="*/ 18 h 101"/>
                <a:gd name="T12" fmla="*/ 94 w 101"/>
                <a:gd name="T13" fmla="*/ 10 h 101"/>
                <a:gd name="T14" fmla="*/ 84 w 101"/>
                <a:gd name="T15" fmla="*/ 4 h 101"/>
                <a:gd name="T16" fmla="*/ 74 w 101"/>
                <a:gd name="T17" fmla="*/ 2 h 101"/>
                <a:gd name="T18" fmla="*/ 61 w 101"/>
                <a:gd name="T19" fmla="*/ 0 h 101"/>
                <a:gd name="T20" fmla="*/ 61 w 101"/>
                <a:gd name="T21" fmla="*/ 0 h 101"/>
                <a:gd name="T22" fmla="*/ 49 w 101"/>
                <a:gd name="T23" fmla="*/ 2 h 101"/>
                <a:gd name="T24" fmla="*/ 38 w 101"/>
                <a:gd name="T25" fmla="*/ 4 h 101"/>
                <a:gd name="T26" fmla="*/ 25 w 101"/>
                <a:gd name="T27" fmla="*/ 10 h 101"/>
                <a:gd name="T28" fmla="*/ 17 w 101"/>
                <a:gd name="T29" fmla="*/ 18 h 101"/>
                <a:gd name="T30" fmla="*/ 10 w 101"/>
                <a:gd name="T31" fmla="*/ 27 h 101"/>
                <a:gd name="T32" fmla="*/ 4 w 101"/>
                <a:gd name="T33" fmla="*/ 38 h 101"/>
                <a:gd name="T34" fmla="*/ 0 w 101"/>
                <a:gd name="T35" fmla="*/ 49 h 101"/>
                <a:gd name="T36" fmla="*/ 0 w 101"/>
                <a:gd name="T37" fmla="*/ 62 h 101"/>
                <a:gd name="T38" fmla="*/ 0 w 101"/>
                <a:gd name="T39" fmla="*/ 62 h 101"/>
                <a:gd name="T40" fmla="*/ 0 w 101"/>
                <a:gd name="T41" fmla="*/ 75 h 101"/>
                <a:gd name="T42" fmla="*/ 4 w 101"/>
                <a:gd name="T43" fmla="*/ 86 h 101"/>
                <a:gd name="T44" fmla="*/ 10 w 101"/>
                <a:gd name="T45" fmla="*/ 96 h 101"/>
                <a:gd name="T46" fmla="*/ 17 w 101"/>
                <a:gd name="T47" fmla="*/ 107 h 101"/>
                <a:gd name="T48" fmla="*/ 25 w 101"/>
                <a:gd name="T49" fmla="*/ 111 h 101"/>
                <a:gd name="T50" fmla="*/ 38 w 101"/>
                <a:gd name="T51" fmla="*/ 120 h 101"/>
                <a:gd name="T52" fmla="*/ 49 w 101"/>
                <a:gd name="T53" fmla="*/ 122 h 101"/>
                <a:gd name="T54" fmla="*/ 61 w 101"/>
                <a:gd name="T55" fmla="*/ 122 h 101"/>
                <a:gd name="T56" fmla="*/ 61 w 101"/>
                <a:gd name="T57" fmla="*/ 122 h 101"/>
                <a:gd name="T58" fmla="*/ 74 w 101"/>
                <a:gd name="T59" fmla="*/ 122 h 101"/>
                <a:gd name="T60" fmla="*/ 84 w 101"/>
                <a:gd name="T61" fmla="*/ 120 h 101"/>
                <a:gd name="T62" fmla="*/ 94 w 101"/>
                <a:gd name="T63" fmla="*/ 111 h 101"/>
                <a:gd name="T64" fmla="*/ 102 w 101"/>
                <a:gd name="T65" fmla="*/ 107 h 101"/>
                <a:gd name="T66" fmla="*/ 109 w 101"/>
                <a:gd name="T67" fmla="*/ 96 h 101"/>
                <a:gd name="T68" fmla="*/ 118 w 101"/>
                <a:gd name="T69" fmla="*/ 86 h 101"/>
                <a:gd name="T70" fmla="*/ 120 w 101"/>
                <a:gd name="T71" fmla="*/ 75 h 101"/>
                <a:gd name="T72" fmla="*/ 120 w 101"/>
                <a:gd name="T73" fmla="*/ 62 h 101"/>
                <a:gd name="T74" fmla="*/ 61 w 101"/>
                <a:gd name="T75" fmla="*/ 62 h 101"/>
                <a:gd name="T76" fmla="*/ 120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9" y="32"/>
                  </a:lnTo>
                  <a:lnTo>
                    <a:pt x="92" y="23"/>
                  </a:lnTo>
                  <a:lnTo>
                    <a:pt x="86" y="15"/>
                  </a:lnTo>
                  <a:lnTo>
                    <a:pt x="79" y="8"/>
                  </a:lnTo>
                  <a:lnTo>
                    <a:pt x="71" y="4"/>
                  </a:lnTo>
                  <a:lnTo>
                    <a:pt x="62" y="2"/>
                  </a:lnTo>
                  <a:lnTo>
                    <a:pt x="51" y="0"/>
                  </a:lnTo>
                  <a:lnTo>
                    <a:pt x="41" y="2"/>
                  </a:lnTo>
                  <a:lnTo>
                    <a:pt x="32" y="4"/>
                  </a:lnTo>
                  <a:lnTo>
                    <a:pt x="21" y="8"/>
                  </a:lnTo>
                  <a:lnTo>
                    <a:pt x="15" y="15"/>
                  </a:lnTo>
                  <a:lnTo>
                    <a:pt x="8" y="23"/>
                  </a:lnTo>
                  <a:lnTo>
                    <a:pt x="4" y="32"/>
                  </a:lnTo>
                  <a:lnTo>
                    <a:pt x="0" y="41"/>
                  </a:lnTo>
                  <a:lnTo>
                    <a:pt x="0" y="51"/>
                  </a:lnTo>
                  <a:lnTo>
                    <a:pt x="0" y="62"/>
                  </a:lnTo>
                  <a:lnTo>
                    <a:pt x="4" y="71"/>
                  </a:lnTo>
                  <a:lnTo>
                    <a:pt x="8" y="79"/>
                  </a:lnTo>
                  <a:lnTo>
                    <a:pt x="15" y="88"/>
                  </a:lnTo>
                  <a:lnTo>
                    <a:pt x="21" y="92"/>
                  </a:lnTo>
                  <a:lnTo>
                    <a:pt x="32" y="99"/>
                  </a:lnTo>
                  <a:lnTo>
                    <a:pt x="41" y="101"/>
                  </a:lnTo>
                  <a:lnTo>
                    <a:pt x="51" y="101"/>
                  </a:lnTo>
                  <a:lnTo>
                    <a:pt x="62" y="101"/>
                  </a:lnTo>
                  <a:lnTo>
                    <a:pt x="71" y="99"/>
                  </a:lnTo>
                  <a:lnTo>
                    <a:pt x="79" y="92"/>
                  </a:lnTo>
                  <a:lnTo>
                    <a:pt x="86" y="88"/>
                  </a:lnTo>
                  <a:lnTo>
                    <a:pt x="92" y="79"/>
                  </a:lnTo>
                  <a:lnTo>
                    <a:pt x="99" y="71"/>
                  </a:lnTo>
                  <a:lnTo>
                    <a:pt x="101" y="62"/>
                  </a:lnTo>
                  <a:lnTo>
                    <a:pt x="101" y="51"/>
                  </a:lnTo>
                  <a:lnTo>
                    <a:pt x="51"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7" name="Freeform 724"/>
            <p:cNvSpPr>
              <a:spLocks/>
            </p:cNvSpPr>
            <p:nvPr/>
          </p:nvSpPr>
          <p:spPr bwMode="auto">
            <a:xfrm>
              <a:off x="1815" y="725"/>
              <a:ext cx="111" cy="112"/>
            </a:xfrm>
            <a:custGeom>
              <a:avLst/>
              <a:gdLst>
                <a:gd name="T0" fmla="*/ 121 w 102"/>
                <a:gd name="T1" fmla="*/ 60 h 102"/>
                <a:gd name="T2" fmla="*/ 121 w 102"/>
                <a:gd name="T3" fmla="*/ 60 h 102"/>
                <a:gd name="T4" fmla="*/ 121 w 102"/>
                <a:gd name="T5" fmla="*/ 47 h 102"/>
                <a:gd name="T6" fmla="*/ 118 w 102"/>
                <a:gd name="T7" fmla="*/ 37 h 102"/>
                <a:gd name="T8" fmla="*/ 110 w 102"/>
                <a:gd name="T9" fmla="*/ 26 h 102"/>
                <a:gd name="T10" fmla="*/ 106 w 102"/>
                <a:gd name="T11" fmla="*/ 15 h 102"/>
                <a:gd name="T12" fmla="*/ 95 w 102"/>
                <a:gd name="T13" fmla="*/ 11 h 102"/>
                <a:gd name="T14" fmla="*/ 84 w 102"/>
                <a:gd name="T15" fmla="*/ 2 h 102"/>
                <a:gd name="T16" fmla="*/ 75 w 102"/>
                <a:gd name="T17" fmla="*/ 0 h 102"/>
                <a:gd name="T18" fmla="*/ 62 w 102"/>
                <a:gd name="T19" fmla="*/ 0 h 102"/>
                <a:gd name="T20" fmla="*/ 62 w 102"/>
                <a:gd name="T21" fmla="*/ 0 h 102"/>
                <a:gd name="T22" fmla="*/ 49 w 102"/>
                <a:gd name="T23" fmla="*/ 0 h 102"/>
                <a:gd name="T24" fmla="*/ 38 w 102"/>
                <a:gd name="T25" fmla="*/ 2 h 102"/>
                <a:gd name="T26" fmla="*/ 28 w 102"/>
                <a:gd name="T27" fmla="*/ 11 h 102"/>
                <a:gd name="T28" fmla="*/ 17 w 102"/>
                <a:gd name="T29" fmla="*/ 15 h 102"/>
                <a:gd name="T30" fmla="*/ 11 w 102"/>
                <a:gd name="T31" fmla="*/ 26 h 102"/>
                <a:gd name="T32" fmla="*/ 4 w 102"/>
                <a:gd name="T33" fmla="*/ 37 h 102"/>
                <a:gd name="T34" fmla="*/ 2 w 102"/>
                <a:gd name="T35" fmla="*/ 47 h 102"/>
                <a:gd name="T36" fmla="*/ 0 w 102"/>
                <a:gd name="T37" fmla="*/ 60 h 102"/>
                <a:gd name="T38" fmla="*/ 0 w 102"/>
                <a:gd name="T39" fmla="*/ 60 h 102"/>
                <a:gd name="T40" fmla="*/ 2 w 102"/>
                <a:gd name="T41" fmla="*/ 74 h 102"/>
                <a:gd name="T42" fmla="*/ 4 w 102"/>
                <a:gd name="T43" fmla="*/ 83 h 102"/>
                <a:gd name="T44" fmla="*/ 11 w 102"/>
                <a:gd name="T45" fmla="*/ 94 h 102"/>
                <a:gd name="T46" fmla="*/ 17 w 102"/>
                <a:gd name="T47" fmla="*/ 105 h 102"/>
                <a:gd name="T48" fmla="*/ 28 w 102"/>
                <a:gd name="T49" fmla="*/ 112 h 102"/>
                <a:gd name="T50" fmla="*/ 38 w 102"/>
                <a:gd name="T51" fmla="*/ 117 h 102"/>
                <a:gd name="T52" fmla="*/ 49 w 102"/>
                <a:gd name="T53" fmla="*/ 121 h 102"/>
                <a:gd name="T54" fmla="*/ 62 w 102"/>
                <a:gd name="T55" fmla="*/ 123 h 102"/>
                <a:gd name="T56" fmla="*/ 62 w 102"/>
                <a:gd name="T57" fmla="*/ 123 h 102"/>
                <a:gd name="T58" fmla="*/ 75 w 102"/>
                <a:gd name="T59" fmla="*/ 121 h 102"/>
                <a:gd name="T60" fmla="*/ 84 w 102"/>
                <a:gd name="T61" fmla="*/ 117 h 102"/>
                <a:gd name="T62" fmla="*/ 95 w 102"/>
                <a:gd name="T63" fmla="*/ 112 h 102"/>
                <a:gd name="T64" fmla="*/ 106 w 102"/>
                <a:gd name="T65" fmla="*/ 105 h 102"/>
                <a:gd name="T66" fmla="*/ 110 w 102"/>
                <a:gd name="T67" fmla="*/ 94 h 102"/>
                <a:gd name="T68" fmla="*/ 118 w 102"/>
                <a:gd name="T69" fmla="*/ 83 h 102"/>
                <a:gd name="T70" fmla="*/ 121 w 102"/>
                <a:gd name="T71" fmla="*/ 74 h 102"/>
                <a:gd name="T72" fmla="*/ 121 w 102"/>
                <a:gd name="T73" fmla="*/ 60 h 102"/>
                <a:gd name="T74" fmla="*/ 62 w 102"/>
                <a:gd name="T75" fmla="*/ 60 h 102"/>
                <a:gd name="T76" fmla="*/ 121 w 102"/>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0"/>
                  </a:moveTo>
                  <a:lnTo>
                    <a:pt x="102" y="50"/>
                  </a:lnTo>
                  <a:lnTo>
                    <a:pt x="102" y="39"/>
                  </a:lnTo>
                  <a:lnTo>
                    <a:pt x="99" y="31"/>
                  </a:lnTo>
                  <a:lnTo>
                    <a:pt x="93" y="22"/>
                  </a:lnTo>
                  <a:lnTo>
                    <a:pt x="89" y="13"/>
                  </a:lnTo>
                  <a:lnTo>
                    <a:pt x="80" y="9"/>
                  </a:lnTo>
                  <a:lnTo>
                    <a:pt x="71" y="2"/>
                  </a:lnTo>
                  <a:lnTo>
                    <a:pt x="63" y="0"/>
                  </a:lnTo>
                  <a:lnTo>
                    <a:pt x="52" y="0"/>
                  </a:lnTo>
                  <a:lnTo>
                    <a:pt x="41" y="0"/>
                  </a:lnTo>
                  <a:lnTo>
                    <a:pt x="32" y="2"/>
                  </a:lnTo>
                  <a:lnTo>
                    <a:pt x="24" y="9"/>
                  </a:lnTo>
                  <a:lnTo>
                    <a:pt x="15" y="13"/>
                  </a:lnTo>
                  <a:lnTo>
                    <a:pt x="9" y="22"/>
                  </a:lnTo>
                  <a:lnTo>
                    <a:pt x="4" y="31"/>
                  </a:lnTo>
                  <a:lnTo>
                    <a:pt x="2" y="39"/>
                  </a:lnTo>
                  <a:lnTo>
                    <a:pt x="0" y="50"/>
                  </a:lnTo>
                  <a:lnTo>
                    <a:pt x="2" y="61"/>
                  </a:lnTo>
                  <a:lnTo>
                    <a:pt x="4" y="69"/>
                  </a:lnTo>
                  <a:lnTo>
                    <a:pt x="9" y="78"/>
                  </a:lnTo>
                  <a:lnTo>
                    <a:pt x="15" y="87"/>
                  </a:lnTo>
                  <a:lnTo>
                    <a:pt x="24" y="93"/>
                  </a:lnTo>
                  <a:lnTo>
                    <a:pt x="32" y="97"/>
                  </a:lnTo>
                  <a:lnTo>
                    <a:pt x="41" y="100"/>
                  </a:lnTo>
                  <a:lnTo>
                    <a:pt x="52" y="102"/>
                  </a:lnTo>
                  <a:lnTo>
                    <a:pt x="63" y="100"/>
                  </a:lnTo>
                  <a:lnTo>
                    <a:pt x="71" y="97"/>
                  </a:lnTo>
                  <a:lnTo>
                    <a:pt x="80" y="93"/>
                  </a:lnTo>
                  <a:lnTo>
                    <a:pt x="89" y="87"/>
                  </a:lnTo>
                  <a:lnTo>
                    <a:pt x="93" y="78"/>
                  </a:lnTo>
                  <a:lnTo>
                    <a:pt x="99" y="69"/>
                  </a:lnTo>
                  <a:lnTo>
                    <a:pt x="102" y="61"/>
                  </a:lnTo>
                  <a:lnTo>
                    <a:pt x="102" y="50"/>
                  </a:lnTo>
                  <a:lnTo>
                    <a:pt x="52" y="50"/>
                  </a:lnTo>
                  <a:lnTo>
                    <a:pt x="102" y="50"/>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8" name="Freeform 725"/>
            <p:cNvSpPr>
              <a:spLocks/>
            </p:cNvSpPr>
            <p:nvPr/>
          </p:nvSpPr>
          <p:spPr bwMode="auto">
            <a:xfrm>
              <a:off x="1815" y="725"/>
              <a:ext cx="111" cy="112"/>
            </a:xfrm>
            <a:custGeom>
              <a:avLst/>
              <a:gdLst>
                <a:gd name="T0" fmla="*/ 121 w 102"/>
                <a:gd name="T1" fmla="*/ 60 h 102"/>
                <a:gd name="T2" fmla="*/ 121 w 102"/>
                <a:gd name="T3" fmla="*/ 60 h 102"/>
                <a:gd name="T4" fmla="*/ 121 w 102"/>
                <a:gd name="T5" fmla="*/ 47 h 102"/>
                <a:gd name="T6" fmla="*/ 118 w 102"/>
                <a:gd name="T7" fmla="*/ 37 h 102"/>
                <a:gd name="T8" fmla="*/ 110 w 102"/>
                <a:gd name="T9" fmla="*/ 26 h 102"/>
                <a:gd name="T10" fmla="*/ 106 w 102"/>
                <a:gd name="T11" fmla="*/ 15 h 102"/>
                <a:gd name="T12" fmla="*/ 95 w 102"/>
                <a:gd name="T13" fmla="*/ 11 h 102"/>
                <a:gd name="T14" fmla="*/ 84 w 102"/>
                <a:gd name="T15" fmla="*/ 2 h 102"/>
                <a:gd name="T16" fmla="*/ 75 w 102"/>
                <a:gd name="T17" fmla="*/ 0 h 102"/>
                <a:gd name="T18" fmla="*/ 62 w 102"/>
                <a:gd name="T19" fmla="*/ 0 h 102"/>
                <a:gd name="T20" fmla="*/ 62 w 102"/>
                <a:gd name="T21" fmla="*/ 0 h 102"/>
                <a:gd name="T22" fmla="*/ 49 w 102"/>
                <a:gd name="T23" fmla="*/ 0 h 102"/>
                <a:gd name="T24" fmla="*/ 38 w 102"/>
                <a:gd name="T25" fmla="*/ 2 h 102"/>
                <a:gd name="T26" fmla="*/ 28 w 102"/>
                <a:gd name="T27" fmla="*/ 11 h 102"/>
                <a:gd name="T28" fmla="*/ 17 w 102"/>
                <a:gd name="T29" fmla="*/ 15 h 102"/>
                <a:gd name="T30" fmla="*/ 11 w 102"/>
                <a:gd name="T31" fmla="*/ 26 h 102"/>
                <a:gd name="T32" fmla="*/ 4 w 102"/>
                <a:gd name="T33" fmla="*/ 37 h 102"/>
                <a:gd name="T34" fmla="*/ 2 w 102"/>
                <a:gd name="T35" fmla="*/ 47 h 102"/>
                <a:gd name="T36" fmla="*/ 0 w 102"/>
                <a:gd name="T37" fmla="*/ 60 h 102"/>
                <a:gd name="T38" fmla="*/ 0 w 102"/>
                <a:gd name="T39" fmla="*/ 60 h 102"/>
                <a:gd name="T40" fmla="*/ 2 w 102"/>
                <a:gd name="T41" fmla="*/ 74 h 102"/>
                <a:gd name="T42" fmla="*/ 4 w 102"/>
                <a:gd name="T43" fmla="*/ 83 h 102"/>
                <a:gd name="T44" fmla="*/ 11 w 102"/>
                <a:gd name="T45" fmla="*/ 94 h 102"/>
                <a:gd name="T46" fmla="*/ 17 w 102"/>
                <a:gd name="T47" fmla="*/ 105 h 102"/>
                <a:gd name="T48" fmla="*/ 28 w 102"/>
                <a:gd name="T49" fmla="*/ 112 h 102"/>
                <a:gd name="T50" fmla="*/ 38 w 102"/>
                <a:gd name="T51" fmla="*/ 117 h 102"/>
                <a:gd name="T52" fmla="*/ 49 w 102"/>
                <a:gd name="T53" fmla="*/ 121 h 102"/>
                <a:gd name="T54" fmla="*/ 62 w 102"/>
                <a:gd name="T55" fmla="*/ 123 h 102"/>
                <a:gd name="T56" fmla="*/ 62 w 102"/>
                <a:gd name="T57" fmla="*/ 123 h 102"/>
                <a:gd name="T58" fmla="*/ 75 w 102"/>
                <a:gd name="T59" fmla="*/ 121 h 102"/>
                <a:gd name="T60" fmla="*/ 84 w 102"/>
                <a:gd name="T61" fmla="*/ 117 h 102"/>
                <a:gd name="T62" fmla="*/ 95 w 102"/>
                <a:gd name="T63" fmla="*/ 112 h 102"/>
                <a:gd name="T64" fmla="*/ 106 w 102"/>
                <a:gd name="T65" fmla="*/ 105 h 102"/>
                <a:gd name="T66" fmla="*/ 110 w 102"/>
                <a:gd name="T67" fmla="*/ 94 h 102"/>
                <a:gd name="T68" fmla="*/ 118 w 102"/>
                <a:gd name="T69" fmla="*/ 83 h 102"/>
                <a:gd name="T70" fmla="*/ 121 w 102"/>
                <a:gd name="T71" fmla="*/ 74 h 102"/>
                <a:gd name="T72" fmla="*/ 121 w 102"/>
                <a:gd name="T73" fmla="*/ 60 h 102"/>
                <a:gd name="T74" fmla="*/ 62 w 102"/>
                <a:gd name="T75" fmla="*/ 60 h 102"/>
                <a:gd name="T76" fmla="*/ 121 w 102"/>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0"/>
                  </a:moveTo>
                  <a:lnTo>
                    <a:pt x="102" y="50"/>
                  </a:lnTo>
                  <a:lnTo>
                    <a:pt x="102" y="39"/>
                  </a:lnTo>
                  <a:lnTo>
                    <a:pt x="99" y="31"/>
                  </a:lnTo>
                  <a:lnTo>
                    <a:pt x="93" y="22"/>
                  </a:lnTo>
                  <a:lnTo>
                    <a:pt x="89" y="13"/>
                  </a:lnTo>
                  <a:lnTo>
                    <a:pt x="80" y="9"/>
                  </a:lnTo>
                  <a:lnTo>
                    <a:pt x="71" y="2"/>
                  </a:lnTo>
                  <a:lnTo>
                    <a:pt x="63" y="0"/>
                  </a:lnTo>
                  <a:lnTo>
                    <a:pt x="52" y="0"/>
                  </a:lnTo>
                  <a:lnTo>
                    <a:pt x="41" y="0"/>
                  </a:lnTo>
                  <a:lnTo>
                    <a:pt x="32" y="2"/>
                  </a:lnTo>
                  <a:lnTo>
                    <a:pt x="24" y="9"/>
                  </a:lnTo>
                  <a:lnTo>
                    <a:pt x="15" y="13"/>
                  </a:lnTo>
                  <a:lnTo>
                    <a:pt x="9" y="22"/>
                  </a:lnTo>
                  <a:lnTo>
                    <a:pt x="4" y="31"/>
                  </a:lnTo>
                  <a:lnTo>
                    <a:pt x="2" y="39"/>
                  </a:lnTo>
                  <a:lnTo>
                    <a:pt x="0" y="50"/>
                  </a:lnTo>
                  <a:lnTo>
                    <a:pt x="2" y="61"/>
                  </a:lnTo>
                  <a:lnTo>
                    <a:pt x="4" y="69"/>
                  </a:lnTo>
                  <a:lnTo>
                    <a:pt x="9" y="78"/>
                  </a:lnTo>
                  <a:lnTo>
                    <a:pt x="15" y="87"/>
                  </a:lnTo>
                  <a:lnTo>
                    <a:pt x="24" y="93"/>
                  </a:lnTo>
                  <a:lnTo>
                    <a:pt x="32" y="97"/>
                  </a:lnTo>
                  <a:lnTo>
                    <a:pt x="41" y="100"/>
                  </a:lnTo>
                  <a:lnTo>
                    <a:pt x="52" y="102"/>
                  </a:lnTo>
                  <a:lnTo>
                    <a:pt x="63" y="100"/>
                  </a:lnTo>
                  <a:lnTo>
                    <a:pt x="71" y="97"/>
                  </a:lnTo>
                  <a:lnTo>
                    <a:pt x="80" y="93"/>
                  </a:lnTo>
                  <a:lnTo>
                    <a:pt x="89" y="87"/>
                  </a:lnTo>
                  <a:lnTo>
                    <a:pt x="93" y="78"/>
                  </a:lnTo>
                  <a:lnTo>
                    <a:pt x="99" y="69"/>
                  </a:lnTo>
                  <a:lnTo>
                    <a:pt x="102" y="61"/>
                  </a:lnTo>
                  <a:lnTo>
                    <a:pt x="102" y="50"/>
                  </a:lnTo>
                  <a:lnTo>
                    <a:pt x="52" y="50"/>
                  </a:lnTo>
                  <a:lnTo>
                    <a:pt x="10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69" name="Freeform 726"/>
            <p:cNvSpPr>
              <a:spLocks/>
            </p:cNvSpPr>
            <p:nvPr/>
          </p:nvSpPr>
          <p:spPr bwMode="auto">
            <a:xfrm>
              <a:off x="2075" y="676"/>
              <a:ext cx="110" cy="110"/>
            </a:xfrm>
            <a:custGeom>
              <a:avLst/>
              <a:gdLst>
                <a:gd name="T0" fmla="*/ 120 w 101"/>
                <a:gd name="T1" fmla="*/ 62 h 101"/>
                <a:gd name="T2" fmla="*/ 120 w 101"/>
                <a:gd name="T3" fmla="*/ 62 h 101"/>
                <a:gd name="T4" fmla="*/ 120 w 101"/>
                <a:gd name="T5" fmla="*/ 49 h 101"/>
                <a:gd name="T6" fmla="*/ 118 w 101"/>
                <a:gd name="T7" fmla="*/ 38 h 101"/>
                <a:gd name="T8" fmla="*/ 109 w 101"/>
                <a:gd name="T9" fmla="*/ 28 h 101"/>
                <a:gd name="T10" fmla="*/ 102 w 101"/>
                <a:gd name="T11" fmla="*/ 17 h 101"/>
                <a:gd name="T12" fmla="*/ 94 w 101"/>
                <a:gd name="T13" fmla="*/ 11 h 101"/>
                <a:gd name="T14" fmla="*/ 84 w 101"/>
                <a:gd name="T15" fmla="*/ 4 h 101"/>
                <a:gd name="T16" fmla="*/ 71 w 101"/>
                <a:gd name="T17" fmla="*/ 2 h 101"/>
                <a:gd name="T18" fmla="*/ 58 w 101"/>
                <a:gd name="T19" fmla="*/ 0 h 101"/>
                <a:gd name="T20" fmla="*/ 58 w 101"/>
                <a:gd name="T21" fmla="*/ 0 h 101"/>
                <a:gd name="T22" fmla="*/ 49 w 101"/>
                <a:gd name="T23" fmla="*/ 2 h 101"/>
                <a:gd name="T24" fmla="*/ 36 w 101"/>
                <a:gd name="T25" fmla="*/ 4 h 101"/>
                <a:gd name="T26" fmla="*/ 25 w 101"/>
                <a:gd name="T27" fmla="*/ 11 h 101"/>
                <a:gd name="T28" fmla="*/ 17 w 101"/>
                <a:gd name="T29" fmla="*/ 17 h 101"/>
                <a:gd name="T30" fmla="*/ 10 w 101"/>
                <a:gd name="T31" fmla="*/ 28 h 101"/>
                <a:gd name="T32" fmla="*/ 4 w 101"/>
                <a:gd name="T33" fmla="*/ 38 h 101"/>
                <a:gd name="T34" fmla="*/ 0 w 101"/>
                <a:gd name="T35" fmla="*/ 49 h 101"/>
                <a:gd name="T36" fmla="*/ 0 w 101"/>
                <a:gd name="T37" fmla="*/ 62 h 101"/>
                <a:gd name="T38" fmla="*/ 0 w 101"/>
                <a:gd name="T39" fmla="*/ 62 h 101"/>
                <a:gd name="T40" fmla="*/ 0 w 101"/>
                <a:gd name="T41" fmla="*/ 71 h 101"/>
                <a:gd name="T42" fmla="*/ 4 w 101"/>
                <a:gd name="T43" fmla="*/ 84 h 101"/>
                <a:gd name="T44" fmla="*/ 10 w 101"/>
                <a:gd name="T45" fmla="*/ 95 h 101"/>
                <a:gd name="T46" fmla="*/ 17 w 101"/>
                <a:gd name="T47" fmla="*/ 102 h 101"/>
                <a:gd name="T48" fmla="*/ 25 w 101"/>
                <a:gd name="T49" fmla="*/ 110 h 101"/>
                <a:gd name="T50" fmla="*/ 36 w 101"/>
                <a:gd name="T51" fmla="*/ 115 h 101"/>
                <a:gd name="T52" fmla="*/ 49 w 101"/>
                <a:gd name="T53" fmla="*/ 120 h 101"/>
                <a:gd name="T54" fmla="*/ 58 w 101"/>
                <a:gd name="T55" fmla="*/ 120 h 101"/>
                <a:gd name="T56" fmla="*/ 58 w 101"/>
                <a:gd name="T57" fmla="*/ 120 h 101"/>
                <a:gd name="T58" fmla="*/ 71 w 101"/>
                <a:gd name="T59" fmla="*/ 120 h 101"/>
                <a:gd name="T60" fmla="*/ 84 w 101"/>
                <a:gd name="T61" fmla="*/ 115 h 101"/>
                <a:gd name="T62" fmla="*/ 94 w 101"/>
                <a:gd name="T63" fmla="*/ 110 h 101"/>
                <a:gd name="T64" fmla="*/ 102 w 101"/>
                <a:gd name="T65" fmla="*/ 102 h 101"/>
                <a:gd name="T66" fmla="*/ 109 w 101"/>
                <a:gd name="T67" fmla="*/ 95 h 101"/>
                <a:gd name="T68" fmla="*/ 118 w 101"/>
                <a:gd name="T69" fmla="*/ 84 h 101"/>
                <a:gd name="T70" fmla="*/ 120 w 101"/>
                <a:gd name="T71" fmla="*/ 71 h 101"/>
                <a:gd name="T72" fmla="*/ 120 w 101"/>
                <a:gd name="T73" fmla="*/ 62 h 101"/>
                <a:gd name="T74" fmla="*/ 58 w 101"/>
                <a:gd name="T75" fmla="*/ 62 h 101"/>
                <a:gd name="T76" fmla="*/ 120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2"/>
                  </a:lnTo>
                  <a:lnTo>
                    <a:pt x="92" y="24"/>
                  </a:lnTo>
                  <a:lnTo>
                    <a:pt x="86" y="15"/>
                  </a:lnTo>
                  <a:lnTo>
                    <a:pt x="79" y="9"/>
                  </a:lnTo>
                  <a:lnTo>
                    <a:pt x="71" y="4"/>
                  </a:lnTo>
                  <a:lnTo>
                    <a:pt x="60" y="2"/>
                  </a:lnTo>
                  <a:lnTo>
                    <a:pt x="49" y="0"/>
                  </a:lnTo>
                  <a:lnTo>
                    <a:pt x="41" y="2"/>
                  </a:lnTo>
                  <a:lnTo>
                    <a:pt x="30" y="4"/>
                  </a:lnTo>
                  <a:lnTo>
                    <a:pt x="21" y="9"/>
                  </a:lnTo>
                  <a:lnTo>
                    <a:pt x="15" y="15"/>
                  </a:lnTo>
                  <a:lnTo>
                    <a:pt x="8" y="24"/>
                  </a:lnTo>
                  <a:lnTo>
                    <a:pt x="4" y="32"/>
                  </a:lnTo>
                  <a:lnTo>
                    <a:pt x="0" y="41"/>
                  </a:lnTo>
                  <a:lnTo>
                    <a:pt x="0" y="52"/>
                  </a:lnTo>
                  <a:lnTo>
                    <a:pt x="0" y="60"/>
                  </a:lnTo>
                  <a:lnTo>
                    <a:pt x="4" y="71"/>
                  </a:lnTo>
                  <a:lnTo>
                    <a:pt x="8" y="80"/>
                  </a:lnTo>
                  <a:lnTo>
                    <a:pt x="15" y="86"/>
                  </a:lnTo>
                  <a:lnTo>
                    <a:pt x="21" y="93"/>
                  </a:lnTo>
                  <a:lnTo>
                    <a:pt x="30" y="97"/>
                  </a:lnTo>
                  <a:lnTo>
                    <a:pt x="41" y="101"/>
                  </a:lnTo>
                  <a:lnTo>
                    <a:pt x="49" y="101"/>
                  </a:lnTo>
                  <a:lnTo>
                    <a:pt x="60" y="101"/>
                  </a:lnTo>
                  <a:lnTo>
                    <a:pt x="71" y="97"/>
                  </a:lnTo>
                  <a:lnTo>
                    <a:pt x="79" y="93"/>
                  </a:lnTo>
                  <a:lnTo>
                    <a:pt x="86" y="86"/>
                  </a:lnTo>
                  <a:lnTo>
                    <a:pt x="92" y="80"/>
                  </a:lnTo>
                  <a:lnTo>
                    <a:pt x="99" y="71"/>
                  </a:lnTo>
                  <a:lnTo>
                    <a:pt x="101" y="60"/>
                  </a:lnTo>
                  <a:lnTo>
                    <a:pt x="101" y="52"/>
                  </a:lnTo>
                  <a:lnTo>
                    <a:pt x="49"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0" name="Freeform 727"/>
            <p:cNvSpPr>
              <a:spLocks/>
            </p:cNvSpPr>
            <p:nvPr/>
          </p:nvSpPr>
          <p:spPr bwMode="auto">
            <a:xfrm>
              <a:off x="2075" y="676"/>
              <a:ext cx="110" cy="110"/>
            </a:xfrm>
            <a:custGeom>
              <a:avLst/>
              <a:gdLst>
                <a:gd name="T0" fmla="*/ 120 w 101"/>
                <a:gd name="T1" fmla="*/ 62 h 101"/>
                <a:gd name="T2" fmla="*/ 120 w 101"/>
                <a:gd name="T3" fmla="*/ 62 h 101"/>
                <a:gd name="T4" fmla="*/ 120 w 101"/>
                <a:gd name="T5" fmla="*/ 49 h 101"/>
                <a:gd name="T6" fmla="*/ 118 w 101"/>
                <a:gd name="T7" fmla="*/ 38 h 101"/>
                <a:gd name="T8" fmla="*/ 109 w 101"/>
                <a:gd name="T9" fmla="*/ 28 h 101"/>
                <a:gd name="T10" fmla="*/ 102 w 101"/>
                <a:gd name="T11" fmla="*/ 17 h 101"/>
                <a:gd name="T12" fmla="*/ 94 w 101"/>
                <a:gd name="T13" fmla="*/ 11 h 101"/>
                <a:gd name="T14" fmla="*/ 84 w 101"/>
                <a:gd name="T15" fmla="*/ 4 h 101"/>
                <a:gd name="T16" fmla="*/ 71 w 101"/>
                <a:gd name="T17" fmla="*/ 2 h 101"/>
                <a:gd name="T18" fmla="*/ 58 w 101"/>
                <a:gd name="T19" fmla="*/ 0 h 101"/>
                <a:gd name="T20" fmla="*/ 58 w 101"/>
                <a:gd name="T21" fmla="*/ 0 h 101"/>
                <a:gd name="T22" fmla="*/ 49 w 101"/>
                <a:gd name="T23" fmla="*/ 2 h 101"/>
                <a:gd name="T24" fmla="*/ 36 w 101"/>
                <a:gd name="T25" fmla="*/ 4 h 101"/>
                <a:gd name="T26" fmla="*/ 25 w 101"/>
                <a:gd name="T27" fmla="*/ 11 h 101"/>
                <a:gd name="T28" fmla="*/ 17 w 101"/>
                <a:gd name="T29" fmla="*/ 17 h 101"/>
                <a:gd name="T30" fmla="*/ 10 w 101"/>
                <a:gd name="T31" fmla="*/ 28 h 101"/>
                <a:gd name="T32" fmla="*/ 4 w 101"/>
                <a:gd name="T33" fmla="*/ 38 h 101"/>
                <a:gd name="T34" fmla="*/ 0 w 101"/>
                <a:gd name="T35" fmla="*/ 49 h 101"/>
                <a:gd name="T36" fmla="*/ 0 w 101"/>
                <a:gd name="T37" fmla="*/ 62 h 101"/>
                <a:gd name="T38" fmla="*/ 0 w 101"/>
                <a:gd name="T39" fmla="*/ 62 h 101"/>
                <a:gd name="T40" fmla="*/ 0 w 101"/>
                <a:gd name="T41" fmla="*/ 71 h 101"/>
                <a:gd name="T42" fmla="*/ 4 w 101"/>
                <a:gd name="T43" fmla="*/ 84 h 101"/>
                <a:gd name="T44" fmla="*/ 10 w 101"/>
                <a:gd name="T45" fmla="*/ 95 h 101"/>
                <a:gd name="T46" fmla="*/ 17 w 101"/>
                <a:gd name="T47" fmla="*/ 102 h 101"/>
                <a:gd name="T48" fmla="*/ 25 w 101"/>
                <a:gd name="T49" fmla="*/ 110 h 101"/>
                <a:gd name="T50" fmla="*/ 36 w 101"/>
                <a:gd name="T51" fmla="*/ 115 h 101"/>
                <a:gd name="T52" fmla="*/ 49 w 101"/>
                <a:gd name="T53" fmla="*/ 120 h 101"/>
                <a:gd name="T54" fmla="*/ 58 w 101"/>
                <a:gd name="T55" fmla="*/ 120 h 101"/>
                <a:gd name="T56" fmla="*/ 58 w 101"/>
                <a:gd name="T57" fmla="*/ 120 h 101"/>
                <a:gd name="T58" fmla="*/ 71 w 101"/>
                <a:gd name="T59" fmla="*/ 120 h 101"/>
                <a:gd name="T60" fmla="*/ 84 w 101"/>
                <a:gd name="T61" fmla="*/ 115 h 101"/>
                <a:gd name="T62" fmla="*/ 94 w 101"/>
                <a:gd name="T63" fmla="*/ 110 h 101"/>
                <a:gd name="T64" fmla="*/ 102 w 101"/>
                <a:gd name="T65" fmla="*/ 102 h 101"/>
                <a:gd name="T66" fmla="*/ 109 w 101"/>
                <a:gd name="T67" fmla="*/ 95 h 101"/>
                <a:gd name="T68" fmla="*/ 118 w 101"/>
                <a:gd name="T69" fmla="*/ 84 h 101"/>
                <a:gd name="T70" fmla="*/ 120 w 101"/>
                <a:gd name="T71" fmla="*/ 71 h 101"/>
                <a:gd name="T72" fmla="*/ 120 w 101"/>
                <a:gd name="T73" fmla="*/ 62 h 101"/>
                <a:gd name="T74" fmla="*/ 58 w 101"/>
                <a:gd name="T75" fmla="*/ 62 h 101"/>
                <a:gd name="T76" fmla="*/ 120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2"/>
                  </a:lnTo>
                  <a:lnTo>
                    <a:pt x="92" y="24"/>
                  </a:lnTo>
                  <a:lnTo>
                    <a:pt x="86" y="15"/>
                  </a:lnTo>
                  <a:lnTo>
                    <a:pt x="79" y="9"/>
                  </a:lnTo>
                  <a:lnTo>
                    <a:pt x="71" y="4"/>
                  </a:lnTo>
                  <a:lnTo>
                    <a:pt x="60" y="2"/>
                  </a:lnTo>
                  <a:lnTo>
                    <a:pt x="49" y="0"/>
                  </a:lnTo>
                  <a:lnTo>
                    <a:pt x="41" y="2"/>
                  </a:lnTo>
                  <a:lnTo>
                    <a:pt x="30" y="4"/>
                  </a:lnTo>
                  <a:lnTo>
                    <a:pt x="21" y="9"/>
                  </a:lnTo>
                  <a:lnTo>
                    <a:pt x="15" y="15"/>
                  </a:lnTo>
                  <a:lnTo>
                    <a:pt x="8" y="24"/>
                  </a:lnTo>
                  <a:lnTo>
                    <a:pt x="4" y="32"/>
                  </a:lnTo>
                  <a:lnTo>
                    <a:pt x="0" y="41"/>
                  </a:lnTo>
                  <a:lnTo>
                    <a:pt x="0" y="52"/>
                  </a:lnTo>
                  <a:lnTo>
                    <a:pt x="0" y="60"/>
                  </a:lnTo>
                  <a:lnTo>
                    <a:pt x="4" y="71"/>
                  </a:lnTo>
                  <a:lnTo>
                    <a:pt x="8" y="80"/>
                  </a:lnTo>
                  <a:lnTo>
                    <a:pt x="15" y="86"/>
                  </a:lnTo>
                  <a:lnTo>
                    <a:pt x="21" y="93"/>
                  </a:lnTo>
                  <a:lnTo>
                    <a:pt x="30" y="97"/>
                  </a:lnTo>
                  <a:lnTo>
                    <a:pt x="41" y="101"/>
                  </a:lnTo>
                  <a:lnTo>
                    <a:pt x="49" y="101"/>
                  </a:lnTo>
                  <a:lnTo>
                    <a:pt x="60" y="101"/>
                  </a:lnTo>
                  <a:lnTo>
                    <a:pt x="71" y="97"/>
                  </a:lnTo>
                  <a:lnTo>
                    <a:pt x="79" y="93"/>
                  </a:lnTo>
                  <a:lnTo>
                    <a:pt x="86" y="86"/>
                  </a:lnTo>
                  <a:lnTo>
                    <a:pt x="92" y="80"/>
                  </a:lnTo>
                  <a:lnTo>
                    <a:pt x="99" y="71"/>
                  </a:lnTo>
                  <a:lnTo>
                    <a:pt x="101" y="60"/>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1" name="Freeform 728"/>
            <p:cNvSpPr>
              <a:spLocks/>
            </p:cNvSpPr>
            <p:nvPr/>
          </p:nvSpPr>
          <p:spPr bwMode="auto">
            <a:xfrm>
              <a:off x="2339" y="676"/>
              <a:ext cx="113" cy="110"/>
            </a:xfrm>
            <a:custGeom>
              <a:avLst/>
              <a:gdLst>
                <a:gd name="T0" fmla="*/ 123 w 104"/>
                <a:gd name="T1" fmla="*/ 62 h 101"/>
                <a:gd name="T2" fmla="*/ 123 w 104"/>
                <a:gd name="T3" fmla="*/ 62 h 101"/>
                <a:gd name="T4" fmla="*/ 121 w 104"/>
                <a:gd name="T5" fmla="*/ 49 h 101"/>
                <a:gd name="T6" fmla="*/ 118 w 104"/>
                <a:gd name="T7" fmla="*/ 38 h 101"/>
                <a:gd name="T8" fmla="*/ 112 w 104"/>
                <a:gd name="T9" fmla="*/ 28 h 101"/>
                <a:gd name="T10" fmla="*/ 105 w 104"/>
                <a:gd name="T11" fmla="*/ 17 h 101"/>
                <a:gd name="T12" fmla="*/ 95 w 104"/>
                <a:gd name="T13" fmla="*/ 11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9 w 104"/>
                <a:gd name="T25" fmla="*/ 4 h 101"/>
                <a:gd name="T26" fmla="*/ 28 w 104"/>
                <a:gd name="T27" fmla="*/ 11 h 101"/>
                <a:gd name="T28" fmla="*/ 17 w 104"/>
                <a:gd name="T29" fmla="*/ 17 h 101"/>
                <a:gd name="T30" fmla="*/ 11 w 104"/>
                <a:gd name="T31" fmla="*/ 28 h 101"/>
                <a:gd name="T32" fmla="*/ 5 w 104"/>
                <a:gd name="T33" fmla="*/ 38 h 101"/>
                <a:gd name="T34" fmla="*/ 2 w 104"/>
                <a:gd name="T35" fmla="*/ 49 h 101"/>
                <a:gd name="T36" fmla="*/ 0 w 104"/>
                <a:gd name="T37" fmla="*/ 62 h 101"/>
                <a:gd name="T38" fmla="*/ 0 w 104"/>
                <a:gd name="T39" fmla="*/ 62 h 101"/>
                <a:gd name="T40" fmla="*/ 2 w 104"/>
                <a:gd name="T41" fmla="*/ 71 h 101"/>
                <a:gd name="T42" fmla="*/ 5 w 104"/>
                <a:gd name="T43" fmla="*/ 84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8 w 104"/>
                <a:gd name="T69" fmla="*/ 84 h 101"/>
                <a:gd name="T70" fmla="*/ 121 w 104"/>
                <a:gd name="T71" fmla="*/ 71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100" y="32"/>
                  </a:lnTo>
                  <a:lnTo>
                    <a:pt x="95" y="24"/>
                  </a:lnTo>
                  <a:lnTo>
                    <a:pt x="89" y="15"/>
                  </a:lnTo>
                  <a:lnTo>
                    <a:pt x="80" y="9"/>
                  </a:lnTo>
                  <a:lnTo>
                    <a:pt x="71" y="4"/>
                  </a:lnTo>
                  <a:lnTo>
                    <a:pt x="63" y="2"/>
                  </a:lnTo>
                  <a:lnTo>
                    <a:pt x="52" y="0"/>
                  </a:lnTo>
                  <a:lnTo>
                    <a:pt x="41" y="2"/>
                  </a:lnTo>
                  <a:lnTo>
                    <a:pt x="33" y="4"/>
                  </a:lnTo>
                  <a:lnTo>
                    <a:pt x="24" y="9"/>
                  </a:lnTo>
                  <a:lnTo>
                    <a:pt x="15" y="15"/>
                  </a:lnTo>
                  <a:lnTo>
                    <a:pt x="9" y="24"/>
                  </a:lnTo>
                  <a:lnTo>
                    <a:pt x="5" y="32"/>
                  </a:lnTo>
                  <a:lnTo>
                    <a:pt x="2" y="41"/>
                  </a:lnTo>
                  <a:lnTo>
                    <a:pt x="0" y="52"/>
                  </a:lnTo>
                  <a:lnTo>
                    <a:pt x="2" y="60"/>
                  </a:lnTo>
                  <a:lnTo>
                    <a:pt x="5" y="71"/>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100" y="71"/>
                  </a:lnTo>
                  <a:lnTo>
                    <a:pt x="102" y="60"/>
                  </a:lnTo>
                  <a:lnTo>
                    <a:pt x="104" y="52"/>
                  </a:lnTo>
                  <a:lnTo>
                    <a:pt x="52" y="52"/>
                  </a:lnTo>
                  <a:lnTo>
                    <a:pt x="104"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2" name="Freeform 729"/>
            <p:cNvSpPr>
              <a:spLocks/>
            </p:cNvSpPr>
            <p:nvPr/>
          </p:nvSpPr>
          <p:spPr bwMode="auto">
            <a:xfrm>
              <a:off x="2339" y="676"/>
              <a:ext cx="113" cy="110"/>
            </a:xfrm>
            <a:custGeom>
              <a:avLst/>
              <a:gdLst>
                <a:gd name="T0" fmla="*/ 123 w 104"/>
                <a:gd name="T1" fmla="*/ 62 h 101"/>
                <a:gd name="T2" fmla="*/ 123 w 104"/>
                <a:gd name="T3" fmla="*/ 62 h 101"/>
                <a:gd name="T4" fmla="*/ 121 w 104"/>
                <a:gd name="T5" fmla="*/ 49 h 101"/>
                <a:gd name="T6" fmla="*/ 118 w 104"/>
                <a:gd name="T7" fmla="*/ 38 h 101"/>
                <a:gd name="T8" fmla="*/ 112 w 104"/>
                <a:gd name="T9" fmla="*/ 28 h 101"/>
                <a:gd name="T10" fmla="*/ 105 w 104"/>
                <a:gd name="T11" fmla="*/ 17 h 101"/>
                <a:gd name="T12" fmla="*/ 95 w 104"/>
                <a:gd name="T13" fmla="*/ 11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9 w 104"/>
                <a:gd name="T25" fmla="*/ 4 h 101"/>
                <a:gd name="T26" fmla="*/ 28 w 104"/>
                <a:gd name="T27" fmla="*/ 11 h 101"/>
                <a:gd name="T28" fmla="*/ 17 w 104"/>
                <a:gd name="T29" fmla="*/ 17 h 101"/>
                <a:gd name="T30" fmla="*/ 11 w 104"/>
                <a:gd name="T31" fmla="*/ 28 h 101"/>
                <a:gd name="T32" fmla="*/ 5 w 104"/>
                <a:gd name="T33" fmla="*/ 38 h 101"/>
                <a:gd name="T34" fmla="*/ 2 w 104"/>
                <a:gd name="T35" fmla="*/ 49 h 101"/>
                <a:gd name="T36" fmla="*/ 0 w 104"/>
                <a:gd name="T37" fmla="*/ 62 h 101"/>
                <a:gd name="T38" fmla="*/ 0 w 104"/>
                <a:gd name="T39" fmla="*/ 62 h 101"/>
                <a:gd name="T40" fmla="*/ 2 w 104"/>
                <a:gd name="T41" fmla="*/ 71 h 101"/>
                <a:gd name="T42" fmla="*/ 5 w 104"/>
                <a:gd name="T43" fmla="*/ 84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8 w 104"/>
                <a:gd name="T69" fmla="*/ 84 h 101"/>
                <a:gd name="T70" fmla="*/ 121 w 104"/>
                <a:gd name="T71" fmla="*/ 71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100" y="32"/>
                  </a:lnTo>
                  <a:lnTo>
                    <a:pt x="95" y="24"/>
                  </a:lnTo>
                  <a:lnTo>
                    <a:pt x="89" y="15"/>
                  </a:lnTo>
                  <a:lnTo>
                    <a:pt x="80" y="9"/>
                  </a:lnTo>
                  <a:lnTo>
                    <a:pt x="71" y="4"/>
                  </a:lnTo>
                  <a:lnTo>
                    <a:pt x="63" y="2"/>
                  </a:lnTo>
                  <a:lnTo>
                    <a:pt x="52" y="0"/>
                  </a:lnTo>
                  <a:lnTo>
                    <a:pt x="41" y="2"/>
                  </a:lnTo>
                  <a:lnTo>
                    <a:pt x="33" y="4"/>
                  </a:lnTo>
                  <a:lnTo>
                    <a:pt x="24" y="9"/>
                  </a:lnTo>
                  <a:lnTo>
                    <a:pt x="15" y="15"/>
                  </a:lnTo>
                  <a:lnTo>
                    <a:pt x="9" y="24"/>
                  </a:lnTo>
                  <a:lnTo>
                    <a:pt x="5" y="32"/>
                  </a:lnTo>
                  <a:lnTo>
                    <a:pt x="2" y="41"/>
                  </a:lnTo>
                  <a:lnTo>
                    <a:pt x="0" y="52"/>
                  </a:lnTo>
                  <a:lnTo>
                    <a:pt x="2" y="60"/>
                  </a:lnTo>
                  <a:lnTo>
                    <a:pt x="5" y="71"/>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100" y="71"/>
                  </a:lnTo>
                  <a:lnTo>
                    <a:pt x="102"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3" name="Freeform 730"/>
            <p:cNvSpPr>
              <a:spLocks/>
            </p:cNvSpPr>
            <p:nvPr/>
          </p:nvSpPr>
          <p:spPr bwMode="auto">
            <a:xfrm>
              <a:off x="2603" y="680"/>
              <a:ext cx="111" cy="114"/>
            </a:xfrm>
            <a:custGeom>
              <a:avLst/>
              <a:gdLst>
                <a:gd name="T0" fmla="*/ 122 w 101"/>
                <a:gd name="T1" fmla="*/ 62 h 104"/>
                <a:gd name="T2" fmla="*/ 122 w 101"/>
                <a:gd name="T3" fmla="*/ 62 h 104"/>
                <a:gd name="T4" fmla="*/ 122 w 101"/>
                <a:gd name="T5" fmla="*/ 49 h 104"/>
                <a:gd name="T6" fmla="*/ 120 w 101"/>
                <a:gd name="T7" fmla="*/ 39 h 104"/>
                <a:gd name="T8" fmla="*/ 112 w 101"/>
                <a:gd name="T9" fmla="*/ 29 h 104"/>
                <a:gd name="T10" fmla="*/ 107 w 101"/>
                <a:gd name="T11" fmla="*/ 18 h 104"/>
                <a:gd name="T12" fmla="*/ 97 w 101"/>
                <a:gd name="T13" fmla="*/ 11 h 104"/>
                <a:gd name="T14" fmla="*/ 86 w 101"/>
                <a:gd name="T15" fmla="*/ 5 h 104"/>
                <a:gd name="T16" fmla="*/ 76 w 101"/>
                <a:gd name="T17" fmla="*/ 2 h 104"/>
                <a:gd name="T18" fmla="*/ 63 w 101"/>
                <a:gd name="T19" fmla="*/ 0 h 104"/>
                <a:gd name="T20" fmla="*/ 63 w 101"/>
                <a:gd name="T21" fmla="*/ 0 h 104"/>
                <a:gd name="T22" fmla="*/ 49 w 101"/>
                <a:gd name="T23" fmla="*/ 2 h 104"/>
                <a:gd name="T24" fmla="*/ 38 w 101"/>
                <a:gd name="T25" fmla="*/ 5 h 104"/>
                <a:gd name="T26" fmla="*/ 29 w 101"/>
                <a:gd name="T27" fmla="*/ 11 h 104"/>
                <a:gd name="T28" fmla="*/ 18 w 101"/>
                <a:gd name="T29" fmla="*/ 18 h 104"/>
                <a:gd name="T30" fmla="*/ 11 w 101"/>
                <a:gd name="T31" fmla="*/ 29 h 104"/>
                <a:gd name="T32" fmla="*/ 4 w 101"/>
                <a:gd name="T33" fmla="*/ 39 h 104"/>
                <a:gd name="T34" fmla="*/ 2 w 101"/>
                <a:gd name="T35" fmla="*/ 49 h 104"/>
                <a:gd name="T36" fmla="*/ 0 w 101"/>
                <a:gd name="T37" fmla="*/ 62 h 104"/>
                <a:gd name="T38" fmla="*/ 0 w 101"/>
                <a:gd name="T39" fmla="*/ 62 h 104"/>
                <a:gd name="T40" fmla="*/ 2 w 101"/>
                <a:gd name="T41" fmla="*/ 76 h 104"/>
                <a:gd name="T42" fmla="*/ 4 w 101"/>
                <a:gd name="T43" fmla="*/ 87 h 104"/>
                <a:gd name="T44" fmla="*/ 11 w 101"/>
                <a:gd name="T45" fmla="*/ 96 h 104"/>
                <a:gd name="T46" fmla="*/ 18 w 101"/>
                <a:gd name="T47" fmla="*/ 107 h 104"/>
                <a:gd name="T48" fmla="*/ 29 w 101"/>
                <a:gd name="T49" fmla="*/ 114 h 104"/>
                <a:gd name="T50" fmla="*/ 38 w 101"/>
                <a:gd name="T51" fmla="*/ 121 h 104"/>
                <a:gd name="T52" fmla="*/ 49 w 101"/>
                <a:gd name="T53" fmla="*/ 123 h 104"/>
                <a:gd name="T54" fmla="*/ 63 w 101"/>
                <a:gd name="T55" fmla="*/ 125 h 104"/>
                <a:gd name="T56" fmla="*/ 63 w 101"/>
                <a:gd name="T57" fmla="*/ 125 h 104"/>
                <a:gd name="T58" fmla="*/ 76 w 101"/>
                <a:gd name="T59" fmla="*/ 123 h 104"/>
                <a:gd name="T60" fmla="*/ 86 w 101"/>
                <a:gd name="T61" fmla="*/ 121 h 104"/>
                <a:gd name="T62" fmla="*/ 97 w 101"/>
                <a:gd name="T63" fmla="*/ 114 h 104"/>
                <a:gd name="T64" fmla="*/ 107 w 101"/>
                <a:gd name="T65" fmla="*/ 107 h 104"/>
                <a:gd name="T66" fmla="*/ 112 w 101"/>
                <a:gd name="T67" fmla="*/ 96 h 104"/>
                <a:gd name="T68" fmla="*/ 120 w 101"/>
                <a:gd name="T69" fmla="*/ 87 h 104"/>
                <a:gd name="T70" fmla="*/ 122 w 101"/>
                <a:gd name="T71" fmla="*/ 76 h 104"/>
                <a:gd name="T72" fmla="*/ 122 w 101"/>
                <a:gd name="T73" fmla="*/ 62 h 104"/>
                <a:gd name="T74" fmla="*/ 63 w 101"/>
                <a:gd name="T75" fmla="*/ 62 h 104"/>
                <a:gd name="T76" fmla="*/ 122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9" y="33"/>
                  </a:lnTo>
                  <a:lnTo>
                    <a:pt x="93" y="24"/>
                  </a:lnTo>
                  <a:lnTo>
                    <a:pt x="88" y="15"/>
                  </a:lnTo>
                  <a:lnTo>
                    <a:pt x="80" y="9"/>
                  </a:lnTo>
                  <a:lnTo>
                    <a:pt x="71" y="5"/>
                  </a:lnTo>
                  <a:lnTo>
                    <a:pt x="63" y="2"/>
                  </a:lnTo>
                  <a:lnTo>
                    <a:pt x="52" y="0"/>
                  </a:lnTo>
                  <a:lnTo>
                    <a:pt x="41" y="2"/>
                  </a:lnTo>
                  <a:lnTo>
                    <a:pt x="32" y="5"/>
                  </a:lnTo>
                  <a:lnTo>
                    <a:pt x="24" y="9"/>
                  </a:lnTo>
                  <a:lnTo>
                    <a:pt x="15" y="15"/>
                  </a:lnTo>
                  <a:lnTo>
                    <a:pt x="9" y="24"/>
                  </a:lnTo>
                  <a:lnTo>
                    <a:pt x="4" y="33"/>
                  </a:lnTo>
                  <a:lnTo>
                    <a:pt x="2" y="41"/>
                  </a:lnTo>
                  <a:lnTo>
                    <a:pt x="0" y="52"/>
                  </a:lnTo>
                  <a:lnTo>
                    <a:pt x="2" y="63"/>
                  </a:lnTo>
                  <a:lnTo>
                    <a:pt x="4" y="72"/>
                  </a:lnTo>
                  <a:lnTo>
                    <a:pt x="9" y="80"/>
                  </a:lnTo>
                  <a:lnTo>
                    <a:pt x="15" y="89"/>
                  </a:lnTo>
                  <a:lnTo>
                    <a:pt x="24" y="95"/>
                  </a:lnTo>
                  <a:lnTo>
                    <a:pt x="32" y="100"/>
                  </a:lnTo>
                  <a:lnTo>
                    <a:pt x="41" y="102"/>
                  </a:lnTo>
                  <a:lnTo>
                    <a:pt x="52" y="104"/>
                  </a:lnTo>
                  <a:lnTo>
                    <a:pt x="63" y="102"/>
                  </a:lnTo>
                  <a:lnTo>
                    <a:pt x="71" y="100"/>
                  </a:lnTo>
                  <a:lnTo>
                    <a:pt x="80" y="95"/>
                  </a:lnTo>
                  <a:lnTo>
                    <a:pt x="88" y="89"/>
                  </a:lnTo>
                  <a:lnTo>
                    <a:pt x="93" y="80"/>
                  </a:lnTo>
                  <a:lnTo>
                    <a:pt x="99" y="72"/>
                  </a:lnTo>
                  <a:lnTo>
                    <a:pt x="101" y="63"/>
                  </a:lnTo>
                  <a:lnTo>
                    <a:pt x="101" y="52"/>
                  </a:lnTo>
                  <a:lnTo>
                    <a:pt x="52"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4" name="Freeform 731"/>
            <p:cNvSpPr>
              <a:spLocks/>
            </p:cNvSpPr>
            <p:nvPr/>
          </p:nvSpPr>
          <p:spPr bwMode="auto">
            <a:xfrm>
              <a:off x="2603" y="680"/>
              <a:ext cx="111" cy="114"/>
            </a:xfrm>
            <a:custGeom>
              <a:avLst/>
              <a:gdLst>
                <a:gd name="T0" fmla="*/ 122 w 101"/>
                <a:gd name="T1" fmla="*/ 62 h 104"/>
                <a:gd name="T2" fmla="*/ 122 w 101"/>
                <a:gd name="T3" fmla="*/ 62 h 104"/>
                <a:gd name="T4" fmla="*/ 122 w 101"/>
                <a:gd name="T5" fmla="*/ 49 h 104"/>
                <a:gd name="T6" fmla="*/ 120 w 101"/>
                <a:gd name="T7" fmla="*/ 39 h 104"/>
                <a:gd name="T8" fmla="*/ 112 w 101"/>
                <a:gd name="T9" fmla="*/ 29 h 104"/>
                <a:gd name="T10" fmla="*/ 107 w 101"/>
                <a:gd name="T11" fmla="*/ 18 h 104"/>
                <a:gd name="T12" fmla="*/ 97 w 101"/>
                <a:gd name="T13" fmla="*/ 11 h 104"/>
                <a:gd name="T14" fmla="*/ 86 w 101"/>
                <a:gd name="T15" fmla="*/ 5 h 104"/>
                <a:gd name="T16" fmla="*/ 76 w 101"/>
                <a:gd name="T17" fmla="*/ 2 h 104"/>
                <a:gd name="T18" fmla="*/ 63 w 101"/>
                <a:gd name="T19" fmla="*/ 0 h 104"/>
                <a:gd name="T20" fmla="*/ 63 w 101"/>
                <a:gd name="T21" fmla="*/ 0 h 104"/>
                <a:gd name="T22" fmla="*/ 49 w 101"/>
                <a:gd name="T23" fmla="*/ 2 h 104"/>
                <a:gd name="T24" fmla="*/ 38 w 101"/>
                <a:gd name="T25" fmla="*/ 5 h 104"/>
                <a:gd name="T26" fmla="*/ 29 w 101"/>
                <a:gd name="T27" fmla="*/ 11 h 104"/>
                <a:gd name="T28" fmla="*/ 18 w 101"/>
                <a:gd name="T29" fmla="*/ 18 h 104"/>
                <a:gd name="T30" fmla="*/ 11 w 101"/>
                <a:gd name="T31" fmla="*/ 29 h 104"/>
                <a:gd name="T32" fmla="*/ 4 w 101"/>
                <a:gd name="T33" fmla="*/ 39 h 104"/>
                <a:gd name="T34" fmla="*/ 2 w 101"/>
                <a:gd name="T35" fmla="*/ 49 h 104"/>
                <a:gd name="T36" fmla="*/ 0 w 101"/>
                <a:gd name="T37" fmla="*/ 62 h 104"/>
                <a:gd name="T38" fmla="*/ 0 w 101"/>
                <a:gd name="T39" fmla="*/ 62 h 104"/>
                <a:gd name="T40" fmla="*/ 2 w 101"/>
                <a:gd name="T41" fmla="*/ 76 h 104"/>
                <a:gd name="T42" fmla="*/ 4 w 101"/>
                <a:gd name="T43" fmla="*/ 87 h 104"/>
                <a:gd name="T44" fmla="*/ 11 w 101"/>
                <a:gd name="T45" fmla="*/ 96 h 104"/>
                <a:gd name="T46" fmla="*/ 18 w 101"/>
                <a:gd name="T47" fmla="*/ 107 h 104"/>
                <a:gd name="T48" fmla="*/ 29 w 101"/>
                <a:gd name="T49" fmla="*/ 114 h 104"/>
                <a:gd name="T50" fmla="*/ 38 w 101"/>
                <a:gd name="T51" fmla="*/ 121 h 104"/>
                <a:gd name="T52" fmla="*/ 49 w 101"/>
                <a:gd name="T53" fmla="*/ 123 h 104"/>
                <a:gd name="T54" fmla="*/ 63 w 101"/>
                <a:gd name="T55" fmla="*/ 125 h 104"/>
                <a:gd name="T56" fmla="*/ 63 w 101"/>
                <a:gd name="T57" fmla="*/ 125 h 104"/>
                <a:gd name="T58" fmla="*/ 76 w 101"/>
                <a:gd name="T59" fmla="*/ 123 h 104"/>
                <a:gd name="T60" fmla="*/ 86 w 101"/>
                <a:gd name="T61" fmla="*/ 121 h 104"/>
                <a:gd name="T62" fmla="*/ 97 w 101"/>
                <a:gd name="T63" fmla="*/ 114 h 104"/>
                <a:gd name="T64" fmla="*/ 107 w 101"/>
                <a:gd name="T65" fmla="*/ 107 h 104"/>
                <a:gd name="T66" fmla="*/ 112 w 101"/>
                <a:gd name="T67" fmla="*/ 96 h 104"/>
                <a:gd name="T68" fmla="*/ 120 w 101"/>
                <a:gd name="T69" fmla="*/ 87 h 104"/>
                <a:gd name="T70" fmla="*/ 122 w 101"/>
                <a:gd name="T71" fmla="*/ 76 h 104"/>
                <a:gd name="T72" fmla="*/ 122 w 101"/>
                <a:gd name="T73" fmla="*/ 62 h 104"/>
                <a:gd name="T74" fmla="*/ 63 w 101"/>
                <a:gd name="T75" fmla="*/ 62 h 104"/>
                <a:gd name="T76" fmla="*/ 122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9" y="33"/>
                  </a:lnTo>
                  <a:lnTo>
                    <a:pt x="93" y="24"/>
                  </a:lnTo>
                  <a:lnTo>
                    <a:pt x="88" y="15"/>
                  </a:lnTo>
                  <a:lnTo>
                    <a:pt x="80" y="9"/>
                  </a:lnTo>
                  <a:lnTo>
                    <a:pt x="71" y="5"/>
                  </a:lnTo>
                  <a:lnTo>
                    <a:pt x="63" y="2"/>
                  </a:lnTo>
                  <a:lnTo>
                    <a:pt x="52" y="0"/>
                  </a:lnTo>
                  <a:lnTo>
                    <a:pt x="41" y="2"/>
                  </a:lnTo>
                  <a:lnTo>
                    <a:pt x="32" y="5"/>
                  </a:lnTo>
                  <a:lnTo>
                    <a:pt x="24" y="9"/>
                  </a:lnTo>
                  <a:lnTo>
                    <a:pt x="15" y="15"/>
                  </a:lnTo>
                  <a:lnTo>
                    <a:pt x="9" y="24"/>
                  </a:lnTo>
                  <a:lnTo>
                    <a:pt x="4" y="33"/>
                  </a:lnTo>
                  <a:lnTo>
                    <a:pt x="2" y="41"/>
                  </a:lnTo>
                  <a:lnTo>
                    <a:pt x="0" y="52"/>
                  </a:lnTo>
                  <a:lnTo>
                    <a:pt x="2" y="63"/>
                  </a:lnTo>
                  <a:lnTo>
                    <a:pt x="4" y="72"/>
                  </a:lnTo>
                  <a:lnTo>
                    <a:pt x="9" y="80"/>
                  </a:lnTo>
                  <a:lnTo>
                    <a:pt x="15" y="89"/>
                  </a:lnTo>
                  <a:lnTo>
                    <a:pt x="24" y="95"/>
                  </a:lnTo>
                  <a:lnTo>
                    <a:pt x="32" y="100"/>
                  </a:lnTo>
                  <a:lnTo>
                    <a:pt x="41" y="102"/>
                  </a:lnTo>
                  <a:lnTo>
                    <a:pt x="52" y="104"/>
                  </a:lnTo>
                  <a:lnTo>
                    <a:pt x="63" y="102"/>
                  </a:lnTo>
                  <a:lnTo>
                    <a:pt x="71" y="100"/>
                  </a:lnTo>
                  <a:lnTo>
                    <a:pt x="80" y="95"/>
                  </a:lnTo>
                  <a:lnTo>
                    <a:pt x="88" y="89"/>
                  </a:lnTo>
                  <a:lnTo>
                    <a:pt x="93" y="80"/>
                  </a:lnTo>
                  <a:lnTo>
                    <a:pt x="99" y="72"/>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5" name="Freeform 732"/>
            <p:cNvSpPr>
              <a:spLocks/>
            </p:cNvSpPr>
            <p:nvPr/>
          </p:nvSpPr>
          <p:spPr bwMode="auto">
            <a:xfrm>
              <a:off x="2860" y="747"/>
              <a:ext cx="112" cy="110"/>
            </a:xfrm>
            <a:custGeom>
              <a:avLst/>
              <a:gdLst>
                <a:gd name="T0" fmla="*/ 123 w 102"/>
                <a:gd name="T1" fmla="*/ 62 h 101"/>
                <a:gd name="T2" fmla="*/ 123 w 102"/>
                <a:gd name="T3" fmla="*/ 62 h 101"/>
                <a:gd name="T4" fmla="*/ 121 w 102"/>
                <a:gd name="T5" fmla="*/ 49 h 101"/>
                <a:gd name="T6" fmla="*/ 117 w 102"/>
                <a:gd name="T7" fmla="*/ 38 h 101"/>
                <a:gd name="T8" fmla="*/ 112 w 102"/>
                <a:gd name="T9" fmla="*/ 27 h 101"/>
                <a:gd name="T10" fmla="*/ 105 w 102"/>
                <a:gd name="T11" fmla="*/ 17 h 101"/>
                <a:gd name="T12" fmla="*/ 97 w 102"/>
                <a:gd name="T13" fmla="*/ 10 h 101"/>
                <a:gd name="T14" fmla="*/ 86 w 102"/>
                <a:gd name="T15" fmla="*/ 4 h 101"/>
                <a:gd name="T16" fmla="*/ 74 w 102"/>
                <a:gd name="T17" fmla="*/ 2 h 101"/>
                <a:gd name="T18" fmla="*/ 60 w 102"/>
                <a:gd name="T19" fmla="*/ 0 h 101"/>
                <a:gd name="T20" fmla="*/ 60 w 102"/>
                <a:gd name="T21" fmla="*/ 0 h 101"/>
                <a:gd name="T22" fmla="*/ 47 w 102"/>
                <a:gd name="T23" fmla="*/ 2 h 101"/>
                <a:gd name="T24" fmla="*/ 36 w 102"/>
                <a:gd name="T25" fmla="*/ 4 h 101"/>
                <a:gd name="T26" fmla="*/ 26 w 102"/>
                <a:gd name="T27" fmla="*/ 10 h 101"/>
                <a:gd name="T28" fmla="*/ 18 w 102"/>
                <a:gd name="T29" fmla="*/ 17 h 101"/>
                <a:gd name="T30" fmla="*/ 11 w 102"/>
                <a:gd name="T31" fmla="*/ 27 h 101"/>
                <a:gd name="T32" fmla="*/ 5 w 102"/>
                <a:gd name="T33" fmla="*/ 38 h 101"/>
                <a:gd name="T34" fmla="*/ 0 w 102"/>
                <a:gd name="T35" fmla="*/ 49 h 101"/>
                <a:gd name="T36" fmla="*/ 0 w 102"/>
                <a:gd name="T37" fmla="*/ 62 h 101"/>
                <a:gd name="T38" fmla="*/ 0 w 102"/>
                <a:gd name="T39" fmla="*/ 62 h 101"/>
                <a:gd name="T40" fmla="*/ 0 w 102"/>
                <a:gd name="T41" fmla="*/ 74 h 101"/>
                <a:gd name="T42" fmla="*/ 5 w 102"/>
                <a:gd name="T43" fmla="*/ 84 h 101"/>
                <a:gd name="T44" fmla="*/ 11 w 102"/>
                <a:gd name="T45" fmla="*/ 95 h 101"/>
                <a:gd name="T46" fmla="*/ 18 w 102"/>
                <a:gd name="T47" fmla="*/ 105 h 101"/>
                <a:gd name="T48" fmla="*/ 26 w 102"/>
                <a:gd name="T49" fmla="*/ 110 h 101"/>
                <a:gd name="T50" fmla="*/ 36 w 102"/>
                <a:gd name="T51" fmla="*/ 118 h 101"/>
                <a:gd name="T52" fmla="*/ 47 w 102"/>
                <a:gd name="T53" fmla="*/ 120 h 101"/>
                <a:gd name="T54" fmla="*/ 60 w 102"/>
                <a:gd name="T55" fmla="*/ 120 h 101"/>
                <a:gd name="T56" fmla="*/ 60 w 102"/>
                <a:gd name="T57" fmla="*/ 120 h 101"/>
                <a:gd name="T58" fmla="*/ 74 w 102"/>
                <a:gd name="T59" fmla="*/ 120 h 101"/>
                <a:gd name="T60" fmla="*/ 86 w 102"/>
                <a:gd name="T61" fmla="*/ 118 h 101"/>
                <a:gd name="T62" fmla="*/ 97 w 102"/>
                <a:gd name="T63" fmla="*/ 110 h 101"/>
                <a:gd name="T64" fmla="*/ 105 w 102"/>
                <a:gd name="T65" fmla="*/ 105 h 101"/>
                <a:gd name="T66" fmla="*/ 112 w 102"/>
                <a:gd name="T67" fmla="*/ 95 h 101"/>
                <a:gd name="T68" fmla="*/ 117 w 102"/>
                <a:gd name="T69" fmla="*/ 84 h 101"/>
                <a:gd name="T70" fmla="*/ 121 w 102"/>
                <a:gd name="T71" fmla="*/ 74 h 101"/>
                <a:gd name="T72" fmla="*/ 123 w 102"/>
                <a:gd name="T73" fmla="*/ 62 h 101"/>
                <a:gd name="T74" fmla="*/ 60 w 102"/>
                <a:gd name="T75" fmla="*/ 62 h 101"/>
                <a:gd name="T76" fmla="*/ 123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0" y="41"/>
                  </a:lnTo>
                  <a:lnTo>
                    <a:pt x="97" y="32"/>
                  </a:lnTo>
                  <a:lnTo>
                    <a:pt x="93" y="23"/>
                  </a:lnTo>
                  <a:lnTo>
                    <a:pt x="87" y="15"/>
                  </a:lnTo>
                  <a:lnTo>
                    <a:pt x="80" y="8"/>
                  </a:lnTo>
                  <a:lnTo>
                    <a:pt x="71" y="4"/>
                  </a:lnTo>
                  <a:lnTo>
                    <a:pt x="61" y="2"/>
                  </a:lnTo>
                  <a:lnTo>
                    <a:pt x="50" y="0"/>
                  </a:lnTo>
                  <a:lnTo>
                    <a:pt x="39" y="2"/>
                  </a:lnTo>
                  <a:lnTo>
                    <a:pt x="30" y="4"/>
                  </a:lnTo>
                  <a:lnTo>
                    <a:pt x="22" y="8"/>
                  </a:lnTo>
                  <a:lnTo>
                    <a:pt x="15" y="15"/>
                  </a:lnTo>
                  <a:lnTo>
                    <a:pt x="9" y="23"/>
                  </a:lnTo>
                  <a:lnTo>
                    <a:pt x="5" y="32"/>
                  </a:lnTo>
                  <a:lnTo>
                    <a:pt x="0" y="41"/>
                  </a:lnTo>
                  <a:lnTo>
                    <a:pt x="0" y="52"/>
                  </a:lnTo>
                  <a:lnTo>
                    <a:pt x="0" y="62"/>
                  </a:lnTo>
                  <a:lnTo>
                    <a:pt x="5" y="71"/>
                  </a:lnTo>
                  <a:lnTo>
                    <a:pt x="9" y="80"/>
                  </a:lnTo>
                  <a:lnTo>
                    <a:pt x="15" y="88"/>
                  </a:lnTo>
                  <a:lnTo>
                    <a:pt x="22" y="93"/>
                  </a:lnTo>
                  <a:lnTo>
                    <a:pt x="30" y="99"/>
                  </a:lnTo>
                  <a:lnTo>
                    <a:pt x="39" y="101"/>
                  </a:lnTo>
                  <a:lnTo>
                    <a:pt x="50" y="101"/>
                  </a:lnTo>
                  <a:lnTo>
                    <a:pt x="61" y="101"/>
                  </a:lnTo>
                  <a:lnTo>
                    <a:pt x="71" y="99"/>
                  </a:lnTo>
                  <a:lnTo>
                    <a:pt x="80" y="93"/>
                  </a:lnTo>
                  <a:lnTo>
                    <a:pt x="87" y="88"/>
                  </a:lnTo>
                  <a:lnTo>
                    <a:pt x="93" y="80"/>
                  </a:lnTo>
                  <a:lnTo>
                    <a:pt x="97" y="71"/>
                  </a:lnTo>
                  <a:lnTo>
                    <a:pt x="100" y="62"/>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6" name="Freeform 733"/>
            <p:cNvSpPr>
              <a:spLocks/>
            </p:cNvSpPr>
            <p:nvPr/>
          </p:nvSpPr>
          <p:spPr bwMode="auto">
            <a:xfrm>
              <a:off x="2860" y="747"/>
              <a:ext cx="112" cy="110"/>
            </a:xfrm>
            <a:custGeom>
              <a:avLst/>
              <a:gdLst>
                <a:gd name="T0" fmla="*/ 123 w 102"/>
                <a:gd name="T1" fmla="*/ 62 h 101"/>
                <a:gd name="T2" fmla="*/ 123 w 102"/>
                <a:gd name="T3" fmla="*/ 62 h 101"/>
                <a:gd name="T4" fmla="*/ 121 w 102"/>
                <a:gd name="T5" fmla="*/ 49 h 101"/>
                <a:gd name="T6" fmla="*/ 117 w 102"/>
                <a:gd name="T7" fmla="*/ 38 h 101"/>
                <a:gd name="T8" fmla="*/ 112 w 102"/>
                <a:gd name="T9" fmla="*/ 27 h 101"/>
                <a:gd name="T10" fmla="*/ 105 w 102"/>
                <a:gd name="T11" fmla="*/ 17 h 101"/>
                <a:gd name="T12" fmla="*/ 97 w 102"/>
                <a:gd name="T13" fmla="*/ 10 h 101"/>
                <a:gd name="T14" fmla="*/ 86 w 102"/>
                <a:gd name="T15" fmla="*/ 4 h 101"/>
                <a:gd name="T16" fmla="*/ 74 w 102"/>
                <a:gd name="T17" fmla="*/ 2 h 101"/>
                <a:gd name="T18" fmla="*/ 60 w 102"/>
                <a:gd name="T19" fmla="*/ 0 h 101"/>
                <a:gd name="T20" fmla="*/ 60 w 102"/>
                <a:gd name="T21" fmla="*/ 0 h 101"/>
                <a:gd name="T22" fmla="*/ 47 w 102"/>
                <a:gd name="T23" fmla="*/ 2 h 101"/>
                <a:gd name="T24" fmla="*/ 36 w 102"/>
                <a:gd name="T25" fmla="*/ 4 h 101"/>
                <a:gd name="T26" fmla="*/ 26 w 102"/>
                <a:gd name="T27" fmla="*/ 10 h 101"/>
                <a:gd name="T28" fmla="*/ 18 w 102"/>
                <a:gd name="T29" fmla="*/ 17 h 101"/>
                <a:gd name="T30" fmla="*/ 11 w 102"/>
                <a:gd name="T31" fmla="*/ 27 h 101"/>
                <a:gd name="T32" fmla="*/ 5 w 102"/>
                <a:gd name="T33" fmla="*/ 38 h 101"/>
                <a:gd name="T34" fmla="*/ 0 w 102"/>
                <a:gd name="T35" fmla="*/ 49 h 101"/>
                <a:gd name="T36" fmla="*/ 0 w 102"/>
                <a:gd name="T37" fmla="*/ 62 h 101"/>
                <a:gd name="T38" fmla="*/ 0 w 102"/>
                <a:gd name="T39" fmla="*/ 62 h 101"/>
                <a:gd name="T40" fmla="*/ 0 w 102"/>
                <a:gd name="T41" fmla="*/ 74 h 101"/>
                <a:gd name="T42" fmla="*/ 5 w 102"/>
                <a:gd name="T43" fmla="*/ 84 h 101"/>
                <a:gd name="T44" fmla="*/ 11 w 102"/>
                <a:gd name="T45" fmla="*/ 95 h 101"/>
                <a:gd name="T46" fmla="*/ 18 w 102"/>
                <a:gd name="T47" fmla="*/ 105 h 101"/>
                <a:gd name="T48" fmla="*/ 26 w 102"/>
                <a:gd name="T49" fmla="*/ 110 h 101"/>
                <a:gd name="T50" fmla="*/ 36 w 102"/>
                <a:gd name="T51" fmla="*/ 118 h 101"/>
                <a:gd name="T52" fmla="*/ 47 w 102"/>
                <a:gd name="T53" fmla="*/ 120 h 101"/>
                <a:gd name="T54" fmla="*/ 60 w 102"/>
                <a:gd name="T55" fmla="*/ 120 h 101"/>
                <a:gd name="T56" fmla="*/ 60 w 102"/>
                <a:gd name="T57" fmla="*/ 120 h 101"/>
                <a:gd name="T58" fmla="*/ 74 w 102"/>
                <a:gd name="T59" fmla="*/ 120 h 101"/>
                <a:gd name="T60" fmla="*/ 86 w 102"/>
                <a:gd name="T61" fmla="*/ 118 h 101"/>
                <a:gd name="T62" fmla="*/ 97 w 102"/>
                <a:gd name="T63" fmla="*/ 110 h 101"/>
                <a:gd name="T64" fmla="*/ 105 w 102"/>
                <a:gd name="T65" fmla="*/ 105 h 101"/>
                <a:gd name="T66" fmla="*/ 112 w 102"/>
                <a:gd name="T67" fmla="*/ 95 h 101"/>
                <a:gd name="T68" fmla="*/ 117 w 102"/>
                <a:gd name="T69" fmla="*/ 84 h 101"/>
                <a:gd name="T70" fmla="*/ 121 w 102"/>
                <a:gd name="T71" fmla="*/ 74 h 101"/>
                <a:gd name="T72" fmla="*/ 123 w 102"/>
                <a:gd name="T73" fmla="*/ 62 h 101"/>
                <a:gd name="T74" fmla="*/ 60 w 102"/>
                <a:gd name="T75" fmla="*/ 62 h 101"/>
                <a:gd name="T76" fmla="*/ 123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0" y="41"/>
                  </a:lnTo>
                  <a:lnTo>
                    <a:pt x="97" y="32"/>
                  </a:lnTo>
                  <a:lnTo>
                    <a:pt x="93" y="23"/>
                  </a:lnTo>
                  <a:lnTo>
                    <a:pt x="87" y="15"/>
                  </a:lnTo>
                  <a:lnTo>
                    <a:pt x="80" y="8"/>
                  </a:lnTo>
                  <a:lnTo>
                    <a:pt x="71" y="4"/>
                  </a:lnTo>
                  <a:lnTo>
                    <a:pt x="61" y="2"/>
                  </a:lnTo>
                  <a:lnTo>
                    <a:pt x="50" y="0"/>
                  </a:lnTo>
                  <a:lnTo>
                    <a:pt x="39" y="2"/>
                  </a:lnTo>
                  <a:lnTo>
                    <a:pt x="30" y="4"/>
                  </a:lnTo>
                  <a:lnTo>
                    <a:pt x="22" y="8"/>
                  </a:lnTo>
                  <a:lnTo>
                    <a:pt x="15" y="15"/>
                  </a:lnTo>
                  <a:lnTo>
                    <a:pt x="9" y="23"/>
                  </a:lnTo>
                  <a:lnTo>
                    <a:pt x="5" y="32"/>
                  </a:lnTo>
                  <a:lnTo>
                    <a:pt x="0" y="41"/>
                  </a:lnTo>
                  <a:lnTo>
                    <a:pt x="0" y="52"/>
                  </a:lnTo>
                  <a:lnTo>
                    <a:pt x="0" y="62"/>
                  </a:lnTo>
                  <a:lnTo>
                    <a:pt x="5" y="71"/>
                  </a:lnTo>
                  <a:lnTo>
                    <a:pt x="9" y="80"/>
                  </a:lnTo>
                  <a:lnTo>
                    <a:pt x="15" y="88"/>
                  </a:lnTo>
                  <a:lnTo>
                    <a:pt x="22" y="93"/>
                  </a:lnTo>
                  <a:lnTo>
                    <a:pt x="30" y="99"/>
                  </a:lnTo>
                  <a:lnTo>
                    <a:pt x="39" y="101"/>
                  </a:lnTo>
                  <a:lnTo>
                    <a:pt x="50" y="101"/>
                  </a:lnTo>
                  <a:lnTo>
                    <a:pt x="61" y="101"/>
                  </a:lnTo>
                  <a:lnTo>
                    <a:pt x="71" y="99"/>
                  </a:lnTo>
                  <a:lnTo>
                    <a:pt x="80" y="93"/>
                  </a:lnTo>
                  <a:lnTo>
                    <a:pt x="87" y="88"/>
                  </a:lnTo>
                  <a:lnTo>
                    <a:pt x="93" y="80"/>
                  </a:lnTo>
                  <a:lnTo>
                    <a:pt x="97" y="71"/>
                  </a:lnTo>
                  <a:lnTo>
                    <a:pt x="100"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7" name="Freeform 734"/>
            <p:cNvSpPr>
              <a:spLocks/>
            </p:cNvSpPr>
            <p:nvPr/>
          </p:nvSpPr>
          <p:spPr bwMode="auto">
            <a:xfrm>
              <a:off x="3101" y="851"/>
              <a:ext cx="111" cy="113"/>
            </a:xfrm>
            <a:custGeom>
              <a:avLst/>
              <a:gdLst>
                <a:gd name="T0" fmla="*/ 121 w 102"/>
                <a:gd name="T1" fmla="*/ 63 h 103"/>
                <a:gd name="T2" fmla="*/ 121 w 102"/>
                <a:gd name="T3" fmla="*/ 63 h 103"/>
                <a:gd name="T4" fmla="*/ 121 w 102"/>
                <a:gd name="T5" fmla="*/ 49 h 103"/>
                <a:gd name="T6" fmla="*/ 116 w 102"/>
                <a:gd name="T7" fmla="*/ 38 h 103"/>
                <a:gd name="T8" fmla="*/ 110 w 102"/>
                <a:gd name="T9" fmla="*/ 27 h 103"/>
                <a:gd name="T10" fmla="*/ 103 w 102"/>
                <a:gd name="T11" fmla="*/ 18 h 103"/>
                <a:gd name="T12" fmla="*/ 95 w 102"/>
                <a:gd name="T13" fmla="*/ 10 h 103"/>
                <a:gd name="T14" fmla="*/ 85 w 102"/>
                <a:gd name="T15" fmla="*/ 4 h 103"/>
                <a:gd name="T16" fmla="*/ 72 w 102"/>
                <a:gd name="T17" fmla="*/ 2 h 103"/>
                <a:gd name="T18" fmla="*/ 59 w 102"/>
                <a:gd name="T19" fmla="*/ 0 h 103"/>
                <a:gd name="T20" fmla="*/ 59 w 102"/>
                <a:gd name="T21" fmla="*/ 0 h 103"/>
                <a:gd name="T22" fmla="*/ 49 w 102"/>
                <a:gd name="T23" fmla="*/ 2 h 103"/>
                <a:gd name="T24" fmla="*/ 37 w 102"/>
                <a:gd name="T25" fmla="*/ 4 h 103"/>
                <a:gd name="T26" fmla="*/ 26 w 102"/>
                <a:gd name="T27" fmla="*/ 10 h 103"/>
                <a:gd name="T28" fmla="*/ 19 w 102"/>
                <a:gd name="T29" fmla="*/ 18 h 103"/>
                <a:gd name="T30" fmla="*/ 11 w 102"/>
                <a:gd name="T31" fmla="*/ 27 h 103"/>
                <a:gd name="T32" fmla="*/ 5 w 102"/>
                <a:gd name="T33" fmla="*/ 38 h 103"/>
                <a:gd name="T34" fmla="*/ 0 w 102"/>
                <a:gd name="T35" fmla="*/ 49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9 w 102"/>
                <a:gd name="T47" fmla="*/ 106 h 103"/>
                <a:gd name="T48" fmla="*/ 26 w 102"/>
                <a:gd name="T49" fmla="*/ 114 h 103"/>
                <a:gd name="T50" fmla="*/ 37 w 102"/>
                <a:gd name="T51" fmla="*/ 120 h 103"/>
                <a:gd name="T52" fmla="*/ 49 w 102"/>
                <a:gd name="T53" fmla="*/ 122 h 103"/>
                <a:gd name="T54" fmla="*/ 59 w 102"/>
                <a:gd name="T55" fmla="*/ 124 h 103"/>
                <a:gd name="T56" fmla="*/ 59 w 102"/>
                <a:gd name="T57" fmla="*/ 124 h 103"/>
                <a:gd name="T58" fmla="*/ 72 w 102"/>
                <a:gd name="T59" fmla="*/ 122 h 103"/>
                <a:gd name="T60" fmla="*/ 85 w 102"/>
                <a:gd name="T61" fmla="*/ 120 h 103"/>
                <a:gd name="T62" fmla="*/ 95 w 102"/>
                <a:gd name="T63" fmla="*/ 114 h 103"/>
                <a:gd name="T64" fmla="*/ 103 w 102"/>
                <a:gd name="T65" fmla="*/ 106 h 103"/>
                <a:gd name="T66" fmla="*/ 110 w 102"/>
                <a:gd name="T67" fmla="*/ 97 h 103"/>
                <a:gd name="T68" fmla="*/ 116 w 102"/>
                <a:gd name="T69" fmla="*/ 86 h 103"/>
                <a:gd name="T70" fmla="*/ 121 w 102"/>
                <a:gd name="T71" fmla="*/ 75 h 103"/>
                <a:gd name="T72" fmla="*/ 121 w 102"/>
                <a:gd name="T73" fmla="*/ 63 h 103"/>
                <a:gd name="T74" fmla="*/ 59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8" y="32"/>
                  </a:lnTo>
                  <a:lnTo>
                    <a:pt x="93" y="23"/>
                  </a:lnTo>
                  <a:lnTo>
                    <a:pt x="87" y="15"/>
                  </a:lnTo>
                  <a:lnTo>
                    <a:pt x="80" y="8"/>
                  </a:lnTo>
                  <a:lnTo>
                    <a:pt x="72" y="4"/>
                  </a:lnTo>
                  <a:lnTo>
                    <a:pt x="61" y="2"/>
                  </a:lnTo>
                  <a:lnTo>
                    <a:pt x="50" y="0"/>
                  </a:lnTo>
                  <a:lnTo>
                    <a:pt x="41" y="2"/>
                  </a:lnTo>
                  <a:lnTo>
                    <a:pt x="31" y="4"/>
                  </a:lnTo>
                  <a:lnTo>
                    <a:pt x="22" y="8"/>
                  </a:lnTo>
                  <a:lnTo>
                    <a:pt x="16" y="15"/>
                  </a:lnTo>
                  <a:lnTo>
                    <a:pt x="9" y="23"/>
                  </a:lnTo>
                  <a:lnTo>
                    <a:pt x="5" y="32"/>
                  </a:lnTo>
                  <a:lnTo>
                    <a:pt x="0" y="41"/>
                  </a:lnTo>
                  <a:lnTo>
                    <a:pt x="0" y="52"/>
                  </a:lnTo>
                  <a:lnTo>
                    <a:pt x="0" y="62"/>
                  </a:lnTo>
                  <a:lnTo>
                    <a:pt x="5" y="71"/>
                  </a:lnTo>
                  <a:lnTo>
                    <a:pt x="9" y="80"/>
                  </a:lnTo>
                  <a:lnTo>
                    <a:pt x="16"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8" name="Freeform 735"/>
            <p:cNvSpPr>
              <a:spLocks/>
            </p:cNvSpPr>
            <p:nvPr/>
          </p:nvSpPr>
          <p:spPr bwMode="auto">
            <a:xfrm>
              <a:off x="3101" y="851"/>
              <a:ext cx="111" cy="113"/>
            </a:xfrm>
            <a:custGeom>
              <a:avLst/>
              <a:gdLst>
                <a:gd name="T0" fmla="*/ 121 w 102"/>
                <a:gd name="T1" fmla="*/ 63 h 103"/>
                <a:gd name="T2" fmla="*/ 121 w 102"/>
                <a:gd name="T3" fmla="*/ 63 h 103"/>
                <a:gd name="T4" fmla="*/ 121 w 102"/>
                <a:gd name="T5" fmla="*/ 49 h 103"/>
                <a:gd name="T6" fmla="*/ 116 w 102"/>
                <a:gd name="T7" fmla="*/ 38 h 103"/>
                <a:gd name="T8" fmla="*/ 110 w 102"/>
                <a:gd name="T9" fmla="*/ 27 h 103"/>
                <a:gd name="T10" fmla="*/ 103 w 102"/>
                <a:gd name="T11" fmla="*/ 18 h 103"/>
                <a:gd name="T12" fmla="*/ 95 w 102"/>
                <a:gd name="T13" fmla="*/ 10 h 103"/>
                <a:gd name="T14" fmla="*/ 85 w 102"/>
                <a:gd name="T15" fmla="*/ 4 h 103"/>
                <a:gd name="T16" fmla="*/ 72 w 102"/>
                <a:gd name="T17" fmla="*/ 2 h 103"/>
                <a:gd name="T18" fmla="*/ 59 w 102"/>
                <a:gd name="T19" fmla="*/ 0 h 103"/>
                <a:gd name="T20" fmla="*/ 59 w 102"/>
                <a:gd name="T21" fmla="*/ 0 h 103"/>
                <a:gd name="T22" fmla="*/ 49 w 102"/>
                <a:gd name="T23" fmla="*/ 2 h 103"/>
                <a:gd name="T24" fmla="*/ 37 w 102"/>
                <a:gd name="T25" fmla="*/ 4 h 103"/>
                <a:gd name="T26" fmla="*/ 26 w 102"/>
                <a:gd name="T27" fmla="*/ 10 h 103"/>
                <a:gd name="T28" fmla="*/ 19 w 102"/>
                <a:gd name="T29" fmla="*/ 18 h 103"/>
                <a:gd name="T30" fmla="*/ 11 w 102"/>
                <a:gd name="T31" fmla="*/ 27 h 103"/>
                <a:gd name="T32" fmla="*/ 5 w 102"/>
                <a:gd name="T33" fmla="*/ 38 h 103"/>
                <a:gd name="T34" fmla="*/ 0 w 102"/>
                <a:gd name="T35" fmla="*/ 49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9 w 102"/>
                <a:gd name="T47" fmla="*/ 106 h 103"/>
                <a:gd name="T48" fmla="*/ 26 w 102"/>
                <a:gd name="T49" fmla="*/ 114 h 103"/>
                <a:gd name="T50" fmla="*/ 37 w 102"/>
                <a:gd name="T51" fmla="*/ 120 h 103"/>
                <a:gd name="T52" fmla="*/ 49 w 102"/>
                <a:gd name="T53" fmla="*/ 122 h 103"/>
                <a:gd name="T54" fmla="*/ 59 w 102"/>
                <a:gd name="T55" fmla="*/ 124 h 103"/>
                <a:gd name="T56" fmla="*/ 59 w 102"/>
                <a:gd name="T57" fmla="*/ 124 h 103"/>
                <a:gd name="T58" fmla="*/ 72 w 102"/>
                <a:gd name="T59" fmla="*/ 122 h 103"/>
                <a:gd name="T60" fmla="*/ 85 w 102"/>
                <a:gd name="T61" fmla="*/ 120 h 103"/>
                <a:gd name="T62" fmla="*/ 95 w 102"/>
                <a:gd name="T63" fmla="*/ 114 h 103"/>
                <a:gd name="T64" fmla="*/ 103 w 102"/>
                <a:gd name="T65" fmla="*/ 106 h 103"/>
                <a:gd name="T66" fmla="*/ 110 w 102"/>
                <a:gd name="T67" fmla="*/ 97 h 103"/>
                <a:gd name="T68" fmla="*/ 116 w 102"/>
                <a:gd name="T69" fmla="*/ 86 h 103"/>
                <a:gd name="T70" fmla="*/ 121 w 102"/>
                <a:gd name="T71" fmla="*/ 75 h 103"/>
                <a:gd name="T72" fmla="*/ 121 w 102"/>
                <a:gd name="T73" fmla="*/ 63 h 103"/>
                <a:gd name="T74" fmla="*/ 59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8" y="32"/>
                  </a:lnTo>
                  <a:lnTo>
                    <a:pt x="93" y="23"/>
                  </a:lnTo>
                  <a:lnTo>
                    <a:pt x="87" y="15"/>
                  </a:lnTo>
                  <a:lnTo>
                    <a:pt x="80" y="8"/>
                  </a:lnTo>
                  <a:lnTo>
                    <a:pt x="72" y="4"/>
                  </a:lnTo>
                  <a:lnTo>
                    <a:pt x="61" y="2"/>
                  </a:lnTo>
                  <a:lnTo>
                    <a:pt x="50" y="0"/>
                  </a:lnTo>
                  <a:lnTo>
                    <a:pt x="41" y="2"/>
                  </a:lnTo>
                  <a:lnTo>
                    <a:pt x="31" y="4"/>
                  </a:lnTo>
                  <a:lnTo>
                    <a:pt x="22" y="8"/>
                  </a:lnTo>
                  <a:lnTo>
                    <a:pt x="16" y="15"/>
                  </a:lnTo>
                  <a:lnTo>
                    <a:pt x="9" y="23"/>
                  </a:lnTo>
                  <a:lnTo>
                    <a:pt x="5" y="32"/>
                  </a:lnTo>
                  <a:lnTo>
                    <a:pt x="0" y="41"/>
                  </a:lnTo>
                  <a:lnTo>
                    <a:pt x="0" y="52"/>
                  </a:lnTo>
                  <a:lnTo>
                    <a:pt x="0" y="62"/>
                  </a:lnTo>
                  <a:lnTo>
                    <a:pt x="5" y="71"/>
                  </a:lnTo>
                  <a:lnTo>
                    <a:pt x="9" y="80"/>
                  </a:lnTo>
                  <a:lnTo>
                    <a:pt x="16"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79" name="Freeform 736"/>
            <p:cNvSpPr>
              <a:spLocks/>
            </p:cNvSpPr>
            <p:nvPr/>
          </p:nvSpPr>
          <p:spPr bwMode="auto">
            <a:xfrm>
              <a:off x="3318" y="990"/>
              <a:ext cx="114" cy="113"/>
            </a:xfrm>
            <a:custGeom>
              <a:avLst/>
              <a:gdLst>
                <a:gd name="T0" fmla="*/ 125 w 104"/>
                <a:gd name="T1" fmla="*/ 61 h 104"/>
                <a:gd name="T2" fmla="*/ 125 w 104"/>
                <a:gd name="T3" fmla="*/ 61 h 104"/>
                <a:gd name="T4" fmla="*/ 125 w 104"/>
                <a:gd name="T5" fmla="*/ 49 h 104"/>
                <a:gd name="T6" fmla="*/ 119 w 104"/>
                <a:gd name="T7" fmla="*/ 38 h 104"/>
                <a:gd name="T8" fmla="*/ 114 w 104"/>
                <a:gd name="T9" fmla="*/ 28 h 104"/>
                <a:gd name="T10" fmla="*/ 105 w 104"/>
                <a:gd name="T11" fmla="*/ 17 h 104"/>
                <a:gd name="T12" fmla="*/ 99 w 104"/>
                <a:gd name="T13" fmla="*/ 11 h 104"/>
                <a:gd name="T14" fmla="*/ 88 w 104"/>
                <a:gd name="T15" fmla="*/ 4 h 104"/>
                <a:gd name="T16" fmla="*/ 76 w 104"/>
                <a:gd name="T17" fmla="*/ 2 h 104"/>
                <a:gd name="T18" fmla="*/ 62 w 104"/>
                <a:gd name="T19" fmla="*/ 0 h 104"/>
                <a:gd name="T20" fmla="*/ 62 w 104"/>
                <a:gd name="T21" fmla="*/ 0 h 104"/>
                <a:gd name="T22" fmla="*/ 52 w 104"/>
                <a:gd name="T23" fmla="*/ 2 h 104"/>
                <a:gd name="T24" fmla="*/ 38 w 104"/>
                <a:gd name="T25" fmla="*/ 4 h 104"/>
                <a:gd name="T26" fmla="*/ 29 w 104"/>
                <a:gd name="T27" fmla="*/ 11 h 104"/>
                <a:gd name="T28" fmla="*/ 21 w 104"/>
                <a:gd name="T29" fmla="*/ 17 h 104"/>
                <a:gd name="T30" fmla="*/ 13 w 104"/>
                <a:gd name="T31" fmla="*/ 28 h 104"/>
                <a:gd name="T32" fmla="*/ 4 w 104"/>
                <a:gd name="T33" fmla="*/ 38 h 104"/>
                <a:gd name="T34" fmla="*/ 2 w 104"/>
                <a:gd name="T35" fmla="*/ 49 h 104"/>
                <a:gd name="T36" fmla="*/ 0 w 104"/>
                <a:gd name="T37" fmla="*/ 61 h 104"/>
                <a:gd name="T38" fmla="*/ 0 w 104"/>
                <a:gd name="T39" fmla="*/ 61 h 104"/>
                <a:gd name="T40" fmla="*/ 2 w 104"/>
                <a:gd name="T41" fmla="*/ 74 h 104"/>
                <a:gd name="T42" fmla="*/ 4 w 104"/>
                <a:gd name="T43" fmla="*/ 84 h 104"/>
                <a:gd name="T44" fmla="*/ 13 w 104"/>
                <a:gd name="T45" fmla="*/ 95 h 104"/>
                <a:gd name="T46" fmla="*/ 21 w 104"/>
                <a:gd name="T47" fmla="*/ 105 h 104"/>
                <a:gd name="T48" fmla="*/ 29 w 104"/>
                <a:gd name="T49" fmla="*/ 112 h 104"/>
                <a:gd name="T50" fmla="*/ 38 w 104"/>
                <a:gd name="T51" fmla="*/ 117 h 104"/>
                <a:gd name="T52" fmla="*/ 52 w 104"/>
                <a:gd name="T53" fmla="*/ 121 h 104"/>
                <a:gd name="T54" fmla="*/ 62 w 104"/>
                <a:gd name="T55" fmla="*/ 123 h 104"/>
                <a:gd name="T56" fmla="*/ 62 w 104"/>
                <a:gd name="T57" fmla="*/ 123 h 104"/>
                <a:gd name="T58" fmla="*/ 76 w 104"/>
                <a:gd name="T59" fmla="*/ 121 h 104"/>
                <a:gd name="T60" fmla="*/ 88 w 104"/>
                <a:gd name="T61" fmla="*/ 117 h 104"/>
                <a:gd name="T62" fmla="*/ 99 w 104"/>
                <a:gd name="T63" fmla="*/ 112 h 104"/>
                <a:gd name="T64" fmla="*/ 105 w 104"/>
                <a:gd name="T65" fmla="*/ 105 h 104"/>
                <a:gd name="T66" fmla="*/ 114 w 104"/>
                <a:gd name="T67" fmla="*/ 95 h 104"/>
                <a:gd name="T68" fmla="*/ 119 w 104"/>
                <a:gd name="T69" fmla="*/ 84 h 104"/>
                <a:gd name="T70" fmla="*/ 125 w 104"/>
                <a:gd name="T71" fmla="*/ 74 h 104"/>
                <a:gd name="T72" fmla="*/ 125 w 104"/>
                <a:gd name="T73" fmla="*/ 61 h 104"/>
                <a:gd name="T74" fmla="*/ 62 w 104"/>
                <a:gd name="T75" fmla="*/ 61 h 104"/>
                <a:gd name="T76" fmla="*/ 125 w 104"/>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4" y="41"/>
                  </a:lnTo>
                  <a:lnTo>
                    <a:pt x="99" y="32"/>
                  </a:lnTo>
                  <a:lnTo>
                    <a:pt x="95" y="24"/>
                  </a:lnTo>
                  <a:lnTo>
                    <a:pt x="88" y="15"/>
                  </a:lnTo>
                  <a:lnTo>
                    <a:pt x="82" y="9"/>
                  </a:lnTo>
                  <a:lnTo>
                    <a:pt x="73" y="4"/>
                  </a:lnTo>
                  <a:lnTo>
                    <a:pt x="63" y="2"/>
                  </a:lnTo>
                  <a:lnTo>
                    <a:pt x="52" y="0"/>
                  </a:lnTo>
                  <a:lnTo>
                    <a:pt x="43" y="2"/>
                  </a:lnTo>
                  <a:lnTo>
                    <a:pt x="32" y="4"/>
                  </a:lnTo>
                  <a:lnTo>
                    <a:pt x="24" y="9"/>
                  </a:lnTo>
                  <a:lnTo>
                    <a:pt x="17" y="15"/>
                  </a:lnTo>
                  <a:lnTo>
                    <a:pt x="11" y="24"/>
                  </a:lnTo>
                  <a:lnTo>
                    <a:pt x="4" y="32"/>
                  </a:lnTo>
                  <a:lnTo>
                    <a:pt x="2" y="41"/>
                  </a:lnTo>
                  <a:lnTo>
                    <a:pt x="0" y="52"/>
                  </a:lnTo>
                  <a:lnTo>
                    <a:pt x="2" y="63"/>
                  </a:lnTo>
                  <a:lnTo>
                    <a:pt x="4" y="71"/>
                  </a:lnTo>
                  <a:lnTo>
                    <a:pt x="11" y="80"/>
                  </a:lnTo>
                  <a:lnTo>
                    <a:pt x="17" y="89"/>
                  </a:lnTo>
                  <a:lnTo>
                    <a:pt x="24" y="95"/>
                  </a:lnTo>
                  <a:lnTo>
                    <a:pt x="32" y="99"/>
                  </a:lnTo>
                  <a:lnTo>
                    <a:pt x="43" y="102"/>
                  </a:lnTo>
                  <a:lnTo>
                    <a:pt x="52" y="104"/>
                  </a:lnTo>
                  <a:lnTo>
                    <a:pt x="63" y="102"/>
                  </a:lnTo>
                  <a:lnTo>
                    <a:pt x="73" y="99"/>
                  </a:lnTo>
                  <a:lnTo>
                    <a:pt x="82" y="95"/>
                  </a:lnTo>
                  <a:lnTo>
                    <a:pt x="88" y="89"/>
                  </a:lnTo>
                  <a:lnTo>
                    <a:pt x="95" y="80"/>
                  </a:lnTo>
                  <a:lnTo>
                    <a:pt x="99" y="71"/>
                  </a:lnTo>
                  <a:lnTo>
                    <a:pt x="104" y="63"/>
                  </a:lnTo>
                  <a:lnTo>
                    <a:pt x="104" y="52"/>
                  </a:lnTo>
                  <a:lnTo>
                    <a:pt x="52" y="52"/>
                  </a:lnTo>
                  <a:lnTo>
                    <a:pt x="104"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0" name="Freeform 737"/>
            <p:cNvSpPr>
              <a:spLocks/>
            </p:cNvSpPr>
            <p:nvPr/>
          </p:nvSpPr>
          <p:spPr bwMode="auto">
            <a:xfrm>
              <a:off x="3318" y="990"/>
              <a:ext cx="114" cy="113"/>
            </a:xfrm>
            <a:custGeom>
              <a:avLst/>
              <a:gdLst>
                <a:gd name="T0" fmla="*/ 125 w 104"/>
                <a:gd name="T1" fmla="*/ 61 h 104"/>
                <a:gd name="T2" fmla="*/ 125 w 104"/>
                <a:gd name="T3" fmla="*/ 61 h 104"/>
                <a:gd name="T4" fmla="*/ 125 w 104"/>
                <a:gd name="T5" fmla="*/ 49 h 104"/>
                <a:gd name="T6" fmla="*/ 119 w 104"/>
                <a:gd name="T7" fmla="*/ 38 h 104"/>
                <a:gd name="T8" fmla="*/ 114 w 104"/>
                <a:gd name="T9" fmla="*/ 28 h 104"/>
                <a:gd name="T10" fmla="*/ 105 w 104"/>
                <a:gd name="T11" fmla="*/ 17 h 104"/>
                <a:gd name="T12" fmla="*/ 99 w 104"/>
                <a:gd name="T13" fmla="*/ 11 h 104"/>
                <a:gd name="T14" fmla="*/ 88 w 104"/>
                <a:gd name="T15" fmla="*/ 4 h 104"/>
                <a:gd name="T16" fmla="*/ 76 w 104"/>
                <a:gd name="T17" fmla="*/ 2 h 104"/>
                <a:gd name="T18" fmla="*/ 62 w 104"/>
                <a:gd name="T19" fmla="*/ 0 h 104"/>
                <a:gd name="T20" fmla="*/ 62 w 104"/>
                <a:gd name="T21" fmla="*/ 0 h 104"/>
                <a:gd name="T22" fmla="*/ 52 w 104"/>
                <a:gd name="T23" fmla="*/ 2 h 104"/>
                <a:gd name="T24" fmla="*/ 38 w 104"/>
                <a:gd name="T25" fmla="*/ 4 h 104"/>
                <a:gd name="T26" fmla="*/ 29 w 104"/>
                <a:gd name="T27" fmla="*/ 11 h 104"/>
                <a:gd name="T28" fmla="*/ 21 w 104"/>
                <a:gd name="T29" fmla="*/ 17 h 104"/>
                <a:gd name="T30" fmla="*/ 13 w 104"/>
                <a:gd name="T31" fmla="*/ 28 h 104"/>
                <a:gd name="T32" fmla="*/ 4 w 104"/>
                <a:gd name="T33" fmla="*/ 38 h 104"/>
                <a:gd name="T34" fmla="*/ 2 w 104"/>
                <a:gd name="T35" fmla="*/ 49 h 104"/>
                <a:gd name="T36" fmla="*/ 0 w 104"/>
                <a:gd name="T37" fmla="*/ 61 h 104"/>
                <a:gd name="T38" fmla="*/ 0 w 104"/>
                <a:gd name="T39" fmla="*/ 61 h 104"/>
                <a:gd name="T40" fmla="*/ 2 w 104"/>
                <a:gd name="T41" fmla="*/ 74 h 104"/>
                <a:gd name="T42" fmla="*/ 4 w 104"/>
                <a:gd name="T43" fmla="*/ 84 h 104"/>
                <a:gd name="T44" fmla="*/ 13 w 104"/>
                <a:gd name="T45" fmla="*/ 95 h 104"/>
                <a:gd name="T46" fmla="*/ 21 w 104"/>
                <a:gd name="T47" fmla="*/ 105 h 104"/>
                <a:gd name="T48" fmla="*/ 29 w 104"/>
                <a:gd name="T49" fmla="*/ 112 h 104"/>
                <a:gd name="T50" fmla="*/ 38 w 104"/>
                <a:gd name="T51" fmla="*/ 117 h 104"/>
                <a:gd name="T52" fmla="*/ 52 w 104"/>
                <a:gd name="T53" fmla="*/ 121 h 104"/>
                <a:gd name="T54" fmla="*/ 62 w 104"/>
                <a:gd name="T55" fmla="*/ 123 h 104"/>
                <a:gd name="T56" fmla="*/ 62 w 104"/>
                <a:gd name="T57" fmla="*/ 123 h 104"/>
                <a:gd name="T58" fmla="*/ 76 w 104"/>
                <a:gd name="T59" fmla="*/ 121 h 104"/>
                <a:gd name="T60" fmla="*/ 88 w 104"/>
                <a:gd name="T61" fmla="*/ 117 h 104"/>
                <a:gd name="T62" fmla="*/ 99 w 104"/>
                <a:gd name="T63" fmla="*/ 112 h 104"/>
                <a:gd name="T64" fmla="*/ 105 w 104"/>
                <a:gd name="T65" fmla="*/ 105 h 104"/>
                <a:gd name="T66" fmla="*/ 114 w 104"/>
                <a:gd name="T67" fmla="*/ 95 h 104"/>
                <a:gd name="T68" fmla="*/ 119 w 104"/>
                <a:gd name="T69" fmla="*/ 84 h 104"/>
                <a:gd name="T70" fmla="*/ 125 w 104"/>
                <a:gd name="T71" fmla="*/ 74 h 104"/>
                <a:gd name="T72" fmla="*/ 125 w 104"/>
                <a:gd name="T73" fmla="*/ 61 h 104"/>
                <a:gd name="T74" fmla="*/ 62 w 104"/>
                <a:gd name="T75" fmla="*/ 61 h 104"/>
                <a:gd name="T76" fmla="*/ 125 w 104"/>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4" y="41"/>
                  </a:lnTo>
                  <a:lnTo>
                    <a:pt x="99" y="32"/>
                  </a:lnTo>
                  <a:lnTo>
                    <a:pt x="95" y="24"/>
                  </a:lnTo>
                  <a:lnTo>
                    <a:pt x="88" y="15"/>
                  </a:lnTo>
                  <a:lnTo>
                    <a:pt x="82" y="9"/>
                  </a:lnTo>
                  <a:lnTo>
                    <a:pt x="73" y="4"/>
                  </a:lnTo>
                  <a:lnTo>
                    <a:pt x="63" y="2"/>
                  </a:lnTo>
                  <a:lnTo>
                    <a:pt x="52" y="0"/>
                  </a:lnTo>
                  <a:lnTo>
                    <a:pt x="43" y="2"/>
                  </a:lnTo>
                  <a:lnTo>
                    <a:pt x="32" y="4"/>
                  </a:lnTo>
                  <a:lnTo>
                    <a:pt x="24" y="9"/>
                  </a:lnTo>
                  <a:lnTo>
                    <a:pt x="17" y="15"/>
                  </a:lnTo>
                  <a:lnTo>
                    <a:pt x="11" y="24"/>
                  </a:lnTo>
                  <a:lnTo>
                    <a:pt x="4" y="32"/>
                  </a:lnTo>
                  <a:lnTo>
                    <a:pt x="2" y="41"/>
                  </a:lnTo>
                  <a:lnTo>
                    <a:pt x="0" y="52"/>
                  </a:lnTo>
                  <a:lnTo>
                    <a:pt x="2" y="63"/>
                  </a:lnTo>
                  <a:lnTo>
                    <a:pt x="4" y="71"/>
                  </a:lnTo>
                  <a:lnTo>
                    <a:pt x="11" y="80"/>
                  </a:lnTo>
                  <a:lnTo>
                    <a:pt x="17" y="89"/>
                  </a:lnTo>
                  <a:lnTo>
                    <a:pt x="24" y="95"/>
                  </a:lnTo>
                  <a:lnTo>
                    <a:pt x="32" y="99"/>
                  </a:lnTo>
                  <a:lnTo>
                    <a:pt x="43" y="102"/>
                  </a:lnTo>
                  <a:lnTo>
                    <a:pt x="52" y="104"/>
                  </a:lnTo>
                  <a:lnTo>
                    <a:pt x="63" y="102"/>
                  </a:lnTo>
                  <a:lnTo>
                    <a:pt x="73" y="99"/>
                  </a:lnTo>
                  <a:lnTo>
                    <a:pt x="82" y="95"/>
                  </a:lnTo>
                  <a:lnTo>
                    <a:pt x="88" y="89"/>
                  </a:lnTo>
                  <a:lnTo>
                    <a:pt x="95" y="80"/>
                  </a:lnTo>
                  <a:lnTo>
                    <a:pt x="99" y="71"/>
                  </a:lnTo>
                  <a:lnTo>
                    <a:pt x="104"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1" name="Freeform 738"/>
            <p:cNvSpPr>
              <a:spLocks/>
            </p:cNvSpPr>
            <p:nvPr/>
          </p:nvSpPr>
          <p:spPr bwMode="auto">
            <a:xfrm>
              <a:off x="3512" y="1163"/>
              <a:ext cx="110" cy="110"/>
            </a:xfrm>
            <a:custGeom>
              <a:avLst/>
              <a:gdLst>
                <a:gd name="T0" fmla="*/ 120 w 101"/>
                <a:gd name="T1" fmla="*/ 58 h 101"/>
                <a:gd name="T2" fmla="*/ 120 w 101"/>
                <a:gd name="T3" fmla="*/ 58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6 w 101"/>
                <a:gd name="T27" fmla="*/ 10 h 101"/>
                <a:gd name="T28" fmla="*/ 17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7 w 101"/>
                <a:gd name="T47" fmla="*/ 102 h 101"/>
                <a:gd name="T48" fmla="*/ 26 w 101"/>
                <a:gd name="T49" fmla="*/ 109 h 101"/>
                <a:gd name="T50" fmla="*/ 36 w 101"/>
                <a:gd name="T51" fmla="*/ 115 h 101"/>
                <a:gd name="T52" fmla="*/ 49 w 101"/>
                <a:gd name="T53" fmla="*/ 120 h 101"/>
                <a:gd name="T54" fmla="*/ 62 w 101"/>
                <a:gd name="T55" fmla="*/ 120 h 101"/>
                <a:gd name="T56" fmla="*/ 62 w 101"/>
                <a:gd name="T57" fmla="*/ 120 h 101"/>
                <a:gd name="T58" fmla="*/ 71 w 101"/>
                <a:gd name="T59" fmla="*/ 120 h 101"/>
                <a:gd name="T60" fmla="*/ 84 w 101"/>
                <a:gd name="T61" fmla="*/ 115 h 101"/>
                <a:gd name="T62" fmla="*/ 95 w 101"/>
                <a:gd name="T63" fmla="*/ 109 h 101"/>
                <a:gd name="T64" fmla="*/ 102 w 101"/>
                <a:gd name="T65" fmla="*/ 102 h 101"/>
                <a:gd name="T66" fmla="*/ 110 w 101"/>
                <a:gd name="T67" fmla="*/ 95 h 101"/>
                <a:gd name="T68" fmla="*/ 115 w 101"/>
                <a:gd name="T69" fmla="*/ 84 h 101"/>
                <a:gd name="T70" fmla="*/ 120 w 101"/>
                <a:gd name="T71" fmla="*/ 71 h 101"/>
                <a:gd name="T72" fmla="*/ 120 w 101"/>
                <a:gd name="T73" fmla="*/ 58 h 101"/>
                <a:gd name="T74" fmla="*/ 62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2" y="8"/>
                  </a:lnTo>
                  <a:lnTo>
                    <a:pt x="15" y="15"/>
                  </a:lnTo>
                  <a:lnTo>
                    <a:pt x="9" y="21"/>
                  </a:lnTo>
                  <a:lnTo>
                    <a:pt x="4" y="30"/>
                  </a:lnTo>
                  <a:lnTo>
                    <a:pt x="2" y="41"/>
                  </a:lnTo>
                  <a:lnTo>
                    <a:pt x="0" y="49"/>
                  </a:lnTo>
                  <a:lnTo>
                    <a:pt x="2" y="60"/>
                  </a:lnTo>
                  <a:lnTo>
                    <a:pt x="4" y="71"/>
                  </a:lnTo>
                  <a:lnTo>
                    <a:pt x="9" y="80"/>
                  </a:lnTo>
                  <a:lnTo>
                    <a:pt x="15" y="86"/>
                  </a:lnTo>
                  <a:lnTo>
                    <a:pt x="22" y="92"/>
                  </a:lnTo>
                  <a:lnTo>
                    <a:pt x="30" y="97"/>
                  </a:lnTo>
                  <a:lnTo>
                    <a:pt x="41" y="101"/>
                  </a:lnTo>
                  <a:lnTo>
                    <a:pt x="52" y="101"/>
                  </a:lnTo>
                  <a:lnTo>
                    <a:pt x="60" y="101"/>
                  </a:lnTo>
                  <a:lnTo>
                    <a:pt x="71" y="97"/>
                  </a:lnTo>
                  <a:lnTo>
                    <a:pt x="80" y="92"/>
                  </a:lnTo>
                  <a:lnTo>
                    <a:pt x="86" y="86"/>
                  </a:lnTo>
                  <a:lnTo>
                    <a:pt x="93" y="80"/>
                  </a:lnTo>
                  <a:lnTo>
                    <a:pt x="97" y="71"/>
                  </a:lnTo>
                  <a:lnTo>
                    <a:pt x="101" y="60"/>
                  </a:lnTo>
                  <a:lnTo>
                    <a:pt x="101" y="49"/>
                  </a:lnTo>
                  <a:lnTo>
                    <a:pt x="52" y="49"/>
                  </a:lnTo>
                  <a:lnTo>
                    <a:pt x="101"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2" name="Freeform 739"/>
            <p:cNvSpPr>
              <a:spLocks/>
            </p:cNvSpPr>
            <p:nvPr/>
          </p:nvSpPr>
          <p:spPr bwMode="auto">
            <a:xfrm>
              <a:off x="3512" y="1163"/>
              <a:ext cx="110" cy="110"/>
            </a:xfrm>
            <a:custGeom>
              <a:avLst/>
              <a:gdLst>
                <a:gd name="T0" fmla="*/ 120 w 101"/>
                <a:gd name="T1" fmla="*/ 58 h 101"/>
                <a:gd name="T2" fmla="*/ 120 w 101"/>
                <a:gd name="T3" fmla="*/ 58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6 w 101"/>
                <a:gd name="T27" fmla="*/ 10 h 101"/>
                <a:gd name="T28" fmla="*/ 17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7 w 101"/>
                <a:gd name="T47" fmla="*/ 102 h 101"/>
                <a:gd name="T48" fmla="*/ 26 w 101"/>
                <a:gd name="T49" fmla="*/ 109 h 101"/>
                <a:gd name="T50" fmla="*/ 36 w 101"/>
                <a:gd name="T51" fmla="*/ 115 h 101"/>
                <a:gd name="T52" fmla="*/ 49 w 101"/>
                <a:gd name="T53" fmla="*/ 120 h 101"/>
                <a:gd name="T54" fmla="*/ 62 w 101"/>
                <a:gd name="T55" fmla="*/ 120 h 101"/>
                <a:gd name="T56" fmla="*/ 62 w 101"/>
                <a:gd name="T57" fmla="*/ 120 h 101"/>
                <a:gd name="T58" fmla="*/ 71 w 101"/>
                <a:gd name="T59" fmla="*/ 120 h 101"/>
                <a:gd name="T60" fmla="*/ 84 w 101"/>
                <a:gd name="T61" fmla="*/ 115 h 101"/>
                <a:gd name="T62" fmla="*/ 95 w 101"/>
                <a:gd name="T63" fmla="*/ 109 h 101"/>
                <a:gd name="T64" fmla="*/ 102 w 101"/>
                <a:gd name="T65" fmla="*/ 102 h 101"/>
                <a:gd name="T66" fmla="*/ 110 w 101"/>
                <a:gd name="T67" fmla="*/ 95 h 101"/>
                <a:gd name="T68" fmla="*/ 115 w 101"/>
                <a:gd name="T69" fmla="*/ 84 h 101"/>
                <a:gd name="T70" fmla="*/ 120 w 101"/>
                <a:gd name="T71" fmla="*/ 71 h 101"/>
                <a:gd name="T72" fmla="*/ 120 w 101"/>
                <a:gd name="T73" fmla="*/ 58 h 101"/>
                <a:gd name="T74" fmla="*/ 62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2" y="8"/>
                  </a:lnTo>
                  <a:lnTo>
                    <a:pt x="15" y="15"/>
                  </a:lnTo>
                  <a:lnTo>
                    <a:pt x="9" y="21"/>
                  </a:lnTo>
                  <a:lnTo>
                    <a:pt x="4" y="30"/>
                  </a:lnTo>
                  <a:lnTo>
                    <a:pt x="2" y="41"/>
                  </a:lnTo>
                  <a:lnTo>
                    <a:pt x="0" y="49"/>
                  </a:lnTo>
                  <a:lnTo>
                    <a:pt x="2" y="60"/>
                  </a:lnTo>
                  <a:lnTo>
                    <a:pt x="4" y="71"/>
                  </a:lnTo>
                  <a:lnTo>
                    <a:pt x="9" y="80"/>
                  </a:lnTo>
                  <a:lnTo>
                    <a:pt x="15" y="86"/>
                  </a:lnTo>
                  <a:lnTo>
                    <a:pt x="22" y="92"/>
                  </a:lnTo>
                  <a:lnTo>
                    <a:pt x="30" y="97"/>
                  </a:lnTo>
                  <a:lnTo>
                    <a:pt x="41" y="101"/>
                  </a:lnTo>
                  <a:lnTo>
                    <a:pt x="52" y="101"/>
                  </a:lnTo>
                  <a:lnTo>
                    <a:pt x="60" y="101"/>
                  </a:lnTo>
                  <a:lnTo>
                    <a:pt x="71" y="97"/>
                  </a:lnTo>
                  <a:lnTo>
                    <a:pt x="80" y="92"/>
                  </a:lnTo>
                  <a:lnTo>
                    <a:pt x="86" y="86"/>
                  </a:lnTo>
                  <a:lnTo>
                    <a:pt x="93" y="80"/>
                  </a:lnTo>
                  <a:lnTo>
                    <a:pt x="97" y="71"/>
                  </a:lnTo>
                  <a:lnTo>
                    <a:pt x="101" y="60"/>
                  </a:lnTo>
                  <a:lnTo>
                    <a:pt x="101" y="49"/>
                  </a:lnTo>
                  <a:lnTo>
                    <a:pt x="52"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3" name="Freeform 740"/>
            <p:cNvSpPr>
              <a:spLocks/>
            </p:cNvSpPr>
            <p:nvPr/>
          </p:nvSpPr>
          <p:spPr bwMode="auto">
            <a:xfrm>
              <a:off x="1326" y="1216"/>
              <a:ext cx="112" cy="112"/>
            </a:xfrm>
            <a:custGeom>
              <a:avLst/>
              <a:gdLst>
                <a:gd name="T0" fmla="*/ 123 w 102"/>
                <a:gd name="T1" fmla="*/ 63 h 102"/>
                <a:gd name="T2" fmla="*/ 123 w 102"/>
                <a:gd name="T3" fmla="*/ 63 h 102"/>
                <a:gd name="T4" fmla="*/ 121 w 102"/>
                <a:gd name="T5" fmla="*/ 49 h 102"/>
                <a:gd name="T6" fmla="*/ 117 w 102"/>
                <a:gd name="T7" fmla="*/ 37 h 102"/>
                <a:gd name="T8" fmla="*/ 112 w 102"/>
                <a:gd name="T9" fmla="*/ 26 h 102"/>
                <a:gd name="T10" fmla="*/ 105 w 102"/>
                <a:gd name="T11" fmla="*/ 18 h 102"/>
                <a:gd name="T12" fmla="*/ 97 w 102"/>
                <a:gd name="T13" fmla="*/ 11 h 102"/>
                <a:gd name="T14" fmla="*/ 87 w 102"/>
                <a:gd name="T15" fmla="*/ 2 h 102"/>
                <a:gd name="T16" fmla="*/ 74 w 102"/>
                <a:gd name="T17" fmla="*/ 0 h 102"/>
                <a:gd name="T18" fmla="*/ 60 w 102"/>
                <a:gd name="T19" fmla="*/ 0 h 102"/>
                <a:gd name="T20" fmla="*/ 60 w 102"/>
                <a:gd name="T21" fmla="*/ 0 h 102"/>
                <a:gd name="T22" fmla="*/ 47 w 102"/>
                <a:gd name="T23" fmla="*/ 0 h 102"/>
                <a:gd name="T24" fmla="*/ 37 w 102"/>
                <a:gd name="T25" fmla="*/ 2 h 102"/>
                <a:gd name="T26" fmla="*/ 26 w 102"/>
                <a:gd name="T27" fmla="*/ 11 h 102"/>
                <a:gd name="T28" fmla="*/ 18 w 102"/>
                <a:gd name="T29" fmla="*/ 18 h 102"/>
                <a:gd name="T30" fmla="*/ 11 w 102"/>
                <a:gd name="T31" fmla="*/ 26 h 102"/>
                <a:gd name="T32" fmla="*/ 5 w 102"/>
                <a:gd name="T33" fmla="*/ 37 h 102"/>
                <a:gd name="T34" fmla="*/ 0 w 102"/>
                <a:gd name="T35" fmla="*/ 49 h 102"/>
                <a:gd name="T36" fmla="*/ 0 w 102"/>
                <a:gd name="T37" fmla="*/ 63 h 102"/>
                <a:gd name="T38" fmla="*/ 0 w 102"/>
                <a:gd name="T39" fmla="*/ 63 h 102"/>
                <a:gd name="T40" fmla="*/ 0 w 102"/>
                <a:gd name="T41" fmla="*/ 74 h 102"/>
                <a:gd name="T42" fmla="*/ 5 w 102"/>
                <a:gd name="T43" fmla="*/ 87 h 102"/>
                <a:gd name="T44" fmla="*/ 11 w 102"/>
                <a:gd name="T45" fmla="*/ 97 h 102"/>
                <a:gd name="T46" fmla="*/ 18 w 102"/>
                <a:gd name="T47" fmla="*/ 105 h 102"/>
                <a:gd name="T48" fmla="*/ 26 w 102"/>
                <a:gd name="T49" fmla="*/ 112 h 102"/>
                <a:gd name="T50" fmla="*/ 37 w 102"/>
                <a:gd name="T51" fmla="*/ 117 h 102"/>
                <a:gd name="T52" fmla="*/ 47 w 102"/>
                <a:gd name="T53" fmla="*/ 123 h 102"/>
                <a:gd name="T54" fmla="*/ 60 w 102"/>
                <a:gd name="T55" fmla="*/ 123 h 102"/>
                <a:gd name="T56" fmla="*/ 60 w 102"/>
                <a:gd name="T57" fmla="*/ 123 h 102"/>
                <a:gd name="T58" fmla="*/ 74 w 102"/>
                <a:gd name="T59" fmla="*/ 123 h 102"/>
                <a:gd name="T60" fmla="*/ 87 w 102"/>
                <a:gd name="T61" fmla="*/ 117 h 102"/>
                <a:gd name="T62" fmla="*/ 97 w 102"/>
                <a:gd name="T63" fmla="*/ 112 h 102"/>
                <a:gd name="T64" fmla="*/ 105 w 102"/>
                <a:gd name="T65" fmla="*/ 105 h 102"/>
                <a:gd name="T66" fmla="*/ 112 w 102"/>
                <a:gd name="T67" fmla="*/ 97 h 102"/>
                <a:gd name="T68" fmla="*/ 117 w 102"/>
                <a:gd name="T69" fmla="*/ 87 h 102"/>
                <a:gd name="T70" fmla="*/ 121 w 102"/>
                <a:gd name="T71" fmla="*/ 74 h 102"/>
                <a:gd name="T72" fmla="*/ 123 w 102"/>
                <a:gd name="T73" fmla="*/ 63 h 102"/>
                <a:gd name="T74" fmla="*/ 60 w 102"/>
                <a:gd name="T75" fmla="*/ 63 h 102"/>
                <a:gd name="T76" fmla="*/ 123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0" y="41"/>
                  </a:lnTo>
                  <a:lnTo>
                    <a:pt x="97" y="31"/>
                  </a:lnTo>
                  <a:lnTo>
                    <a:pt x="93" y="22"/>
                  </a:lnTo>
                  <a:lnTo>
                    <a:pt x="87" y="15"/>
                  </a:lnTo>
                  <a:lnTo>
                    <a:pt x="80" y="9"/>
                  </a:lnTo>
                  <a:lnTo>
                    <a:pt x="72" y="2"/>
                  </a:lnTo>
                  <a:lnTo>
                    <a:pt x="61" y="0"/>
                  </a:lnTo>
                  <a:lnTo>
                    <a:pt x="50" y="0"/>
                  </a:lnTo>
                  <a:lnTo>
                    <a:pt x="39" y="0"/>
                  </a:lnTo>
                  <a:lnTo>
                    <a:pt x="31" y="2"/>
                  </a:lnTo>
                  <a:lnTo>
                    <a:pt x="22" y="9"/>
                  </a:lnTo>
                  <a:lnTo>
                    <a:pt x="15" y="15"/>
                  </a:lnTo>
                  <a:lnTo>
                    <a:pt x="9" y="22"/>
                  </a:lnTo>
                  <a:lnTo>
                    <a:pt x="5" y="31"/>
                  </a:lnTo>
                  <a:lnTo>
                    <a:pt x="0" y="41"/>
                  </a:lnTo>
                  <a:lnTo>
                    <a:pt x="0" y="52"/>
                  </a:lnTo>
                  <a:lnTo>
                    <a:pt x="0" y="61"/>
                  </a:lnTo>
                  <a:lnTo>
                    <a:pt x="5" y="72"/>
                  </a:lnTo>
                  <a:lnTo>
                    <a:pt x="9" y="80"/>
                  </a:lnTo>
                  <a:lnTo>
                    <a:pt x="15" y="87"/>
                  </a:lnTo>
                  <a:lnTo>
                    <a:pt x="22" y="93"/>
                  </a:lnTo>
                  <a:lnTo>
                    <a:pt x="31" y="97"/>
                  </a:lnTo>
                  <a:lnTo>
                    <a:pt x="39" y="102"/>
                  </a:lnTo>
                  <a:lnTo>
                    <a:pt x="50" y="102"/>
                  </a:lnTo>
                  <a:lnTo>
                    <a:pt x="61" y="102"/>
                  </a:lnTo>
                  <a:lnTo>
                    <a:pt x="72" y="97"/>
                  </a:lnTo>
                  <a:lnTo>
                    <a:pt x="80" y="93"/>
                  </a:lnTo>
                  <a:lnTo>
                    <a:pt x="87" y="87"/>
                  </a:lnTo>
                  <a:lnTo>
                    <a:pt x="93" y="80"/>
                  </a:lnTo>
                  <a:lnTo>
                    <a:pt x="97" y="72"/>
                  </a:lnTo>
                  <a:lnTo>
                    <a:pt x="100" y="61"/>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4" name="Freeform 741"/>
            <p:cNvSpPr>
              <a:spLocks/>
            </p:cNvSpPr>
            <p:nvPr/>
          </p:nvSpPr>
          <p:spPr bwMode="auto">
            <a:xfrm>
              <a:off x="1326" y="1216"/>
              <a:ext cx="112" cy="112"/>
            </a:xfrm>
            <a:custGeom>
              <a:avLst/>
              <a:gdLst>
                <a:gd name="T0" fmla="*/ 123 w 102"/>
                <a:gd name="T1" fmla="*/ 63 h 102"/>
                <a:gd name="T2" fmla="*/ 123 w 102"/>
                <a:gd name="T3" fmla="*/ 63 h 102"/>
                <a:gd name="T4" fmla="*/ 121 w 102"/>
                <a:gd name="T5" fmla="*/ 49 h 102"/>
                <a:gd name="T6" fmla="*/ 117 w 102"/>
                <a:gd name="T7" fmla="*/ 37 h 102"/>
                <a:gd name="T8" fmla="*/ 112 w 102"/>
                <a:gd name="T9" fmla="*/ 26 h 102"/>
                <a:gd name="T10" fmla="*/ 105 w 102"/>
                <a:gd name="T11" fmla="*/ 18 h 102"/>
                <a:gd name="T12" fmla="*/ 97 w 102"/>
                <a:gd name="T13" fmla="*/ 11 h 102"/>
                <a:gd name="T14" fmla="*/ 87 w 102"/>
                <a:gd name="T15" fmla="*/ 2 h 102"/>
                <a:gd name="T16" fmla="*/ 74 w 102"/>
                <a:gd name="T17" fmla="*/ 0 h 102"/>
                <a:gd name="T18" fmla="*/ 60 w 102"/>
                <a:gd name="T19" fmla="*/ 0 h 102"/>
                <a:gd name="T20" fmla="*/ 60 w 102"/>
                <a:gd name="T21" fmla="*/ 0 h 102"/>
                <a:gd name="T22" fmla="*/ 47 w 102"/>
                <a:gd name="T23" fmla="*/ 0 h 102"/>
                <a:gd name="T24" fmla="*/ 37 w 102"/>
                <a:gd name="T25" fmla="*/ 2 h 102"/>
                <a:gd name="T26" fmla="*/ 26 w 102"/>
                <a:gd name="T27" fmla="*/ 11 h 102"/>
                <a:gd name="T28" fmla="*/ 18 w 102"/>
                <a:gd name="T29" fmla="*/ 18 h 102"/>
                <a:gd name="T30" fmla="*/ 11 w 102"/>
                <a:gd name="T31" fmla="*/ 26 h 102"/>
                <a:gd name="T32" fmla="*/ 5 w 102"/>
                <a:gd name="T33" fmla="*/ 37 h 102"/>
                <a:gd name="T34" fmla="*/ 0 w 102"/>
                <a:gd name="T35" fmla="*/ 49 h 102"/>
                <a:gd name="T36" fmla="*/ 0 w 102"/>
                <a:gd name="T37" fmla="*/ 63 h 102"/>
                <a:gd name="T38" fmla="*/ 0 w 102"/>
                <a:gd name="T39" fmla="*/ 63 h 102"/>
                <a:gd name="T40" fmla="*/ 0 w 102"/>
                <a:gd name="T41" fmla="*/ 74 h 102"/>
                <a:gd name="T42" fmla="*/ 5 w 102"/>
                <a:gd name="T43" fmla="*/ 87 h 102"/>
                <a:gd name="T44" fmla="*/ 11 w 102"/>
                <a:gd name="T45" fmla="*/ 97 h 102"/>
                <a:gd name="T46" fmla="*/ 18 w 102"/>
                <a:gd name="T47" fmla="*/ 105 h 102"/>
                <a:gd name="T48" fmla="*/ 26 w 102"/>
                <a:gd name="T49" fmla="*/ 112 h 102"/>
                <a:gd name="T50" fmla="*/ 37 w 102"/>
                <a:gd name="T51" fmla="*/ 117 h 102"/>
                <a:gd name="T52" fmla="*/ 47 w 102"/>
                <a:gd name="T53" fmla="*/ 123 h 102"/>
                <a:gd name="T54" fmla="*/ 60 w 102"/>
                <a:gd name="T55" fmla="*/ 123 h 102"/>
                <a:gd name="T56" fmla="*/ 60 w 102"/>
                <a:gd name="T57" fmla="*/ 123 h 102"/>
                <a:gd name="T58" fmla="*/ 74 w 102"/>
                <a:gd name="T59" fmla="*/ 123 h 102"/>
                <a:gd name="T60" fmla="*/ 87 w 102"/>
                <a:gd name="T61" fmla="*/ 117 h 102"/>
                <a:gd name="T62" fmla="*/ 97 w 102"/>
                <a:gd name="T63" fmla="*/ 112 h 102"/>
                <a:gd name="T64" fmla="*/ 105 w 102"/>
                <a:gd name="T65" fmla="*/ 105 h 102"/>
                <a:gd name="T66" fmla="*/ 112 w 102"/>
                <a:gd name="T67" fmla="*/ 97 h 102"/>
                <a:gd name="T68" fmla="*/ 117 w 102"/>
                <a:gd name="T69" fmla="*/ 87 h 102"/>
                <a:gd name="T70" fmla="*/ 121 w 102"/>
                <a:gd name="T71" fmla="*/ 74 h 102"/>
                <a:gd name="T72" fmla="*/ 123 w 102"/>
                <a:gd name="T73" fmla="*/ 63 h 102"/>
                <a:gd name="T74" fmla="*/ 60 w 102"/>
                <a:gd name="T75" fmla="*/ 63 h 102"/>
                <a:gd name="T76" fmla="*/ 123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0" y="41"/>
                  </a:lnTo>
                  <a:lnTo>
                    <a:pt x="97" y="31"/>
                  </a:lnTo>
                  <a:lnTo>
                    <a:pt x="93" y="22"/>
                  </a:lnTo>
                  <a:lnTo>
                    <a:pt x="87" y="15"/>
                  </a:lnTo>
                  <a:lnTo>
                    <a:pt x="80" y="9"/>
                  </a:lnTo>
                  <a:lnTo>
                    <a:pt x="72" y="2"/>
                  </a:lnTo>
                  <a:lnTo>
                    <a:pt x="61" y="0"/>
                  </a:lnTo>
                  <a:lnTo>
                    <a:pt x="50" y="0"/>
                  </a:lnTo>
                  <a:lnTo>
                    <a:pt x="39" y="0"/>
                  </a:lnTo>
                  <a:lnTo>
                    <a:pt x="31" y="2"/>
                  </a:lnTo>
                  <a:lnTo>
                    <a:pt x="22" y="9"/>
                  </a:lnTo>
                  <a:lnTo>
                    <a:pt x="15" y="15"/>
                  </a:lnTo>
                  <a:lnTo>
                    <a:pt x="9" y="22"/>
                  </a:lnTo>
                  <a:lnTo>
                    <a:pt x="5" y="31"/>
                  </a:lnTo>
                  <a:lnTo>
                    <a:pt x="0" y="41"/>
                  </a:lnTo>
                  <a:lnTo>
                    <a:pt x="0" y="52"/>
                  </a:lnTo>
                  <a:lnTo>
                    <a:pt x="0" y="61"/>
                  </a:lnTo>
                  <a:lnTo>
                    <a:pt x="5" y="72"/>
                  </a:lnTo>
                  <a:lnTo>
                    <a:pt x="9" y="80"/>
                  </a:lnTo>
                  <a:lnTo>
                    <a:pt x="15" y="87"/>
                  </a:lnTo>
                  <a:lnTo>
                    <a:pt x="22" y="93"/>
                  </a:lnTo>
                  <a:lnTo>
                    <a:pt x="31" y="97"/>
                  </a:lnTo>
                  <a:lnTo>
                    <a:pt x="39" y="102"/>
                  </a:lnTo>
                  <a:lnTo>
                    <a:pt x="50" y="102"/>
                  </a:lnTo>
                  <a:lnTo>
                    <a:pt x="61" y="102"/>
                  </a:lnTo>
                  <a:lnTo>
                    <a:pt x="72" y="97"/>
                  </a:lnTo>
                  <a:lnTo>
                    <a:pt x="80" y="93"/>
                  </a:lnTo>
                  <a:lnTo>
                    <a:pt x="87" y="87"/>
                  </a:lnTo>
                  <a:lnTo>
                    <a:pt x="93" y="80"/>
                  </a:lnTo>
                  <a:lnTo>
                    <a:pt x="97" y="72"/>
                  </a:lnTo>
                  <a:lnTo>
                    <a:pt x="100" y="61"/>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5" name="Freeform 742"/>
            <p:cNvSpPr>
              <a:spLocks/>
            </p:cNvSpPr>
            <p:nvPr/>
          </p:nvSpPr>
          <p:spPr bwMode="auto">
            <a:xfrm>
              <a:off x="1544" y="1056"/>
              <a:ext cx="110" cy="113"/>
            </a:xfrm>
            <a:custGeom>
              <a:avLst/>
              <a:gdLst>
                <a:gd name="T0" fmla="*/ 120 w 101"/>
                <a:gd name="T1" fmla="*/ 61 h 103"/>
                <a:gd name="T2" fmla="*/ 120 w 101"/>
                <a:gd name="T3" fmla="*/ 61 h 103"/>
                <a:gd name="T4" fmla="*/ 120 w 101"/>
                <a:gd name="T5" fmla="*/ 49 h 103"/>
                <a:gd name="T6" fmla="*/ 115 w 101"/>
                <a:gd name="T7" fmla="*/ 36 h 103"/>
                <a:gd name="T8" fmla="*/ 110 w 101"/>
                <a:gd name="T9" fmla="*/ 25 h 103"/>
                <a:gd name="T10" fmla="*/ 102 w 101"/>
                <a:gd name="T11" fmla="*/ 18 h 103"/>
                <a:gd name="T12" fmla="*/ 95 w 101"/>
                <a:gd name="T13" fmla="*/ 10 h 103"/>
                <a:gd name="T14" fmla="*/ 84 w 101"/>
                <a:gd name="T15" fmla="*/ 4 h 103"/>
                <a:gd name="T16" fmla="*/ 71 w 101"/>
                <a:gd name="T17" fmla="*/ 0 h 103"/>
                <a:gd name="T18" fmla="*/ 62 w 101"/>
                <a:gd name="T19" fmla="*/ 0 h 103"/>
                <a:gd name="T20" fmla="*/ 62 w 101"/>
                <a:gd name="T21" fmla="*/ 0 h 103"/>
                <a:gd name="T22" fmla="*/ 49 w 101"/>
                <a:gd name="T23" fmla="*/ 0 h 103"/>
                <a:gd name="T24" fmla="*/ 36 w 101"/>
                <a:gd name="T25" fmla="*/ 4 h 103"/>
                <a:gd name="T26" fmla="*/ 25 w 101"/>
                <a:gd name="T27" fmla="*/ 10 h 103"/>
                <a:gd name="T28" fmla="*/ 17 w 101"/>
                <a:gd name="T29" fmla="*/ 18 h 103"/>
                <a:gd name="T30" fmla="*/ 11 w 101"/>
                <a:gd name="T31" fmla="*/ 25 h 103"/>
                <a:gd name="T32" fmla="*/ 4 w 101"/>
                <a:gd name="T33" fmla="*/ 36 h 103"/>
                <a:gd name="T34" fmla="*/ 2 w 101"/>
                <a:gd name="T35" fmla="*/ 49 h 103"/>
                <a:gd name="T36" fmla="*/ 0 w 101"/>
                <a:gd name="T37" fmla="*/ 61 h 103"/>
                <a:gd name="T38" fmla="*/ 0 w 101"/>
                <a:gd name="T39" fmla="*/ 61 h 103"/>
                <a:gd name="T40" fmla="*/ 2 w 101"/>
                <a:gd name="T41" fmla="*/ 72 h 103"/>
                <a:gd name="T42" fmla="*/ 4 w 101"/>
                <a:gd name="T43" fmla="*/ 86 h 103"/>
                <a:gd name="T44" fmla="*/ 11 w 101"/>
                <a:gd name="T45" fmla="*/ 95 h 103"/>
                <a:gd name="T46" fmla="*/ 17 w 101"/>
                <a:gd name="T47" fmla="*/ 106 h 103"/>
                <a:gd name="T48" fmla="*/ 25 w 101"/>
                <a:gd name="T49" fmla="*/ 111 h 103"/>
                <a:gd name="T50" fmla="*/ 36 w 101"/>
                <a:gd name="T51" fmla="*/ 120 h 103"/>
                <a:gd name="T52" fmla="*/ 49 w 101"/>
                <a:gd name="T53" fmla="*/ 122 h 103"/>
                <a:gd name="T54" fmla="*/ 62 w 101"/>
                <a:gd name="T55" fmla="*/ 124 h 103"/>
                <a:gd name="T56" fmla="*/ 62 w 101"/>
                <a:gd name="T57" fmla="*/ 124 h 103"/>
                <a:gd name="T58" fmla="*/ 71 w 101"/>
                <a:gd name="T59" fmla="*/ 122 h 103"/>
                <a:gd name="T60" fmla="*/ 84 w 101"/>
                <a:gd name="T61" fmla="*/ 120 h 103"/>
                <a:gd name="T62" fmla="*/ 95 w 101"/>
                <a:gd name="T63" fmla="*/ 111 h 103"/>
                <a:gd name="T64" fmla="*/ 102 w 101"/>
                <a:gd name="T65" fmla="*/ 106 h 103"/>
                <a:gd name="T66" fmla="*/ 110 w 101"/>
                <a:gd name="T67" fmla="*/ 95 h 103"/>
                <a:gd name="T68" fmla="*/ 115 w 101"/>
                <a:gd name="T69" fmla="*/ 86 h 103"/>
                <a:gd name="T70" fmla="*/ 120 w 101"/>
                <a:gd name="T71" fmla="*/ 72 h 103"/>
                <a:gd name="T72" fmla="*/ 120 w 101"/>
                <a:gd name="T73" fmla="*/ 61 h 103"/>
                <a:gd name="T74" fmla="*/ 62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51"/>
                  </a:lnTo>
                  <a:lnTo>
                    <a:pt x="2" y="60"/>
                  </a:lnTo>
                  <a:lnTo>
                    <a:pt x="4" y="71"/>
                  </a:lnTo>
                  <a:lnTo>
                    <a:pt x="9" y="79"/>
                  </a:lnTo>
                  <a:lnTo>
                    <a:pt x="15" y="88"/>
                  </a:lnTo>
                  <a:lnTo>
                    <a:pt x="21" y="92"/>
                  </a:lnTo>
                  <a:lnTo>
                    <a:pt x="30" y="99"/>
                  </a:lnTo>
                  <a:lnTo>
                    <a:pt x="41" y="101"/>
                  </a:lnTo>
                  <a:lnTo>
                    <a:pt x="52" y="103"/>
                  </a:lnTo>
                  <a:lnTo>
                    <a:pt x="60" y="101"/>
                  </a:lnTo>
                  <a:lnTo>
                    <a:pt x="71" y="99"/>
                  </a:lnTo>
                  <a:lnTo>
                    <a:pt x="80" y="92"/>
                  </a:lnTo>
                  <a:lnTo>
                    <a:pt x="86" y="88"/>
                  </a:lnTo>
                  <a:lnTo>
                    <a:pt x="93" y="79"/>
                  </a:lnTo>
                  <a:lnTo>
                    <a:pt x="97" y="71"/>
                  </a:lnTo>
                  <a:lnTo>
                    <a:pt x="101" y="60"/>
                  </a:lnTo>
                  <a:lnTo>
                    <a:pt x="101" y="51"/>
                  </a:lnTo>
                  <a:lnTo>
                    <a:pt x="52"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6" name="Freeform 743"/>
            <p:cNvSpPr>
              <a:spLocks/>
            </p:cNvSpPr>
            <p:nvPr/>
          </p:nvSpPr>
          <p:spPr bwMode="auto">
            <a:xfrm>
              <a:off x="1544" y="1056"/>
              <a:ext cx="110" cy="113"/>
            </a:xfrm>
            <a:custGeom>
              <a:avLst/>
              <a:gdLst>
                <a:gd name="T0" fmla="*/ 120 w 101"/>
                <a:gd name="T1" fmla="*/ 61 h 103"/>
                <a:gd name="T2" fmla="*/ 120 w 101"/>
                <a:gd name="T3" fmla="*/ 61 h 103"/>
                <a:gd name="T4" fmla="*/ 120 w 101"/>
                <a:gd name="T5" fmla="*/ 49 h 103"/>
                <a:gd name="T6" fmla="*/ 115 w 101"/>
                <a:gd name="T7" fmla="*/ 36 h 103"/>
                <a:gd name="T8" fmla="*/ 110 w 101"/>
                <a:gd name="T9" fmla="*/ 25 h 103"/>
                <a:gd name="T10" fmla="*/ 102 w 101"/>
                <a:gd name="T11" fmla="*/ 18 h 103"/>
                <a:gd name="T12" fmla="*/ 95 w 101"/>
                <a:gd name="T13" fmla="*/ 10 h 103"/>
                <a:gd name="T14" fmla="*/ 84 w 101"/>
                <a:gd name="T15" fmla="*/ 4 h 103"/>
                <a:gd name="T16" fmla="*/ 71 w 101"/>
                <a:gd name="T17" fmla="*/ 0 h 103"/>
                <a:gd name="T18" fmla="*/ 62 w 101"/>
                <a:gd name="T19" fmla="*/ 0 h 103"/>
                <a:gd name="T20" fmla="*/ 62 w 101"/>
                <a:gd name="T21" fmla="*/ 0 h 103"/>
                <a:gd name="T22" fmla="*/ 49 w 101"/>
                <a:gd name="T23" fmla="*/ 0 h 103"/>
                <a:gd name="T24" fmla="*/ 36 w 101"/>
                <a:gd name="T25" fmla="*/ 4 h 103"/>
                <a:gd name="T26" fmla="*/ 25 w 101"/>
                <a:gd name="T27" fmla="*/ 10 h 103"/>
                <a:gd name="T28" fmla="*/ 17 w 101"/>
                <a:gd name="T29" fmla="*/ 18 h 103"/>
                <a:gd name="T30" fmla="*/ 11 w 101"/>
                <a:gd name="T31" fmla="*/ 25 h 103"/>
                <a:gd name="T32" fmla="*/ 4 w 101"/>
                <a:gd name="T33" fmla="*/ 36 h 103"/>
                <a:gd name="T34" fmla="*/ 2 w 101"/>
                <a:gd name="T35" fmla="*/ 49 h 103"/>
                <a:gd name="T36" fmla="*/ 0 w 101"/>
                <a:gd name="T37" fmla="*/ 61 h 103"/>
                <a:gd name="T38" fmla="*/ 0 w 101"/>
                <a:gd name="T39" fmla="*/ 61 h 103"/>
                <a:gd name="T40" fmla="*/ 2 w 101"/>
                <a:gd name="T41" fmla="*/ 72 h 103"/>
                <a:gd name="T42" fmla="*/ 4 w 101"/>
                <a:gd name="T43" fmla="*/ 86 h 103"/>
                <a:gd name="T44" fmla="*/ 11 w 101"/>
                <a:gd name="T45" fmla="*/ 95 h 103"/>
                <a:gd name="T46" fmla="*/ 17 w 101"/>
                <a:gd name="T47" fmla="*/ 106 h 103"/>
                <a:gd name="T48" fmla="*/ 25 w 101"/>
                <a:gd name="T49" fmla="*/ 111 h 103"/>
                <a:gd name="T50" fmla="*/ 36 w 101"/>
                <a:gd name="T51" fmla="*/ 120 h 103"/>
                <a:gd name="T52" fmla="*/ 49 w 101"/>
                <a:gd name="T53" fmla="*/ 122 h 103"/>
                <a:gd name="T54" fmla="*/ 62 w 101"/>
                <a:gd name="T55" fmla="*/ 124 h 103"/>
                <a:gd name="T56" fmla="*/ 62 w 101"/>
                <a:gd name="T57" fmla="*/ 124 h 103"/>
                <a:gd name="T58" fmla="*/ 71 w 101"/>
                <a:gd name="T59" fmla="*/ 122 h 103"/>
                <a:gd name="T60" fmla="*/ 84 w 101"/>
                <a:gd name="T61" fmla="*/ 120 h 103"/>
                <a:gd name="T62" fmla="*/ 95 w 101"/>
                <a:gd name="T63" fmla="*/ 111 h 103"/>
                <a:gd name="T64" fmla="*/ 102 w 101"/>
                <a:gd name="T65" fmla="*/ 106 h 103"/>
                <a:gd name="T66" fmla="*/ 110 w 101"/>
                <a:gd name="T67" fmla="*/ 95 h 103"/>
                <a:gd name="T68" fmla="*/ 115 w 101"/>
                <a:gd name="T69" fmla="*/ 86 h 103"/>
                <a:gd name="T70" fmla="*/ 120 w 101"/>
                <a:gd name="T71" fmla="*/ 72 h 103"/>
                <a:gd name="T72" fmla="*/ 120 w 101"/>
                <a:gd name="T73" fmla="*/ 61 h 103"/>
                <a:gd name="T74" fmla="*/ 62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51"/>
                  </a:lnTo>
                  <a:lnTo>
                    <a:pt x="2" y="60"/>
                  </a:lnTo>
                  <a:lnTo>
                    <a:pt x="4" y="71"/>
                  </a:lnTo>
                  <a:lnTo>
                    <a:pt x="9" y="79"/>
                  </a:lnTo>
                  <a:lnTo>
                    <a:pt x="15" y="88"/>
                  </a:lnTo>
                  <a:lnTo>
                    <a:pt x="21" y="92"/>
                  </a:lnTo>
                  <a:lnTo>
                    <a:pt x="30" y="99"/>
                  </a:lnTo>
                  <a:lnTo>
                    <a:pt x="41" y="101"/>
                  </a:lnTo>
                  <a:lnTo>
                    <a:pt x="52" y="103"/>
                  </a:lnTo>
                  <a:lnTo>
                    <a:pt x="60" y="101"/>
                  </a:lnTo>
                  <a:lnTo>
                    <a:pt x="71" y="99"/>
                  </a:lnTo>
                  <a:lnTo>
                    <a:pt x="80" y="92"/>
                  </a:lnTo>
                  <a:lnTo>
                    <a:pt x="86" y="88"/>
                  </a:lnTo>
                  <a:lnTo>
                    <a:pt x="93" y="79"/>
                  </a:lnTo>
                  <a:lnTo>
                    <a:pt x="97" y="71"/>
                  </a:lnTo>
                  <a:lnTo>
                    <a:pt x="101" y="60"/>
                  </a:lnTo>
                  <a:lnTo>
                    <a:pt x="101" y="51"/>
                  </a:lnTo>
                  <a:lnTo>
                    <a:pt x="52"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7" name="Freeform 744"/>
            <p:cNvSpPr>
              <a:spLocks/>
            </p:cNvSpPr>
            <p:nvPr/>
          </p:nvSpPr>
          <p:spPr bwMode="auto">
            <a:xfrm>
              <a:off x="1792" y="938"/>
              <a:ext cx="110" cy="113"/>
            </a:xfrm>
            <a:custGeom>
              <a:avLst/>
              <a:gdLst>
                <a:gd name="T0" fmla="*/ 120 w 101"/>
                <a:gd name="T1" fmla="*/ 61 h 103"/>
                <a:gd name="T2" fmla="*/ 120 w 101"/>
                <a:gd name="T3" fmla="*/ 61 h 103"/>
                <a:gd name="T4" fmla="*/ 120 w 101"/>
                <a:gd name="T5" fmla="*/ 49 h 103"/>
                <a:gd name="T6" fmla="*/ 115 w 101"/>
                <a:gd name="T7" fmla="*/ 38 h 103"/>
                <a:gd name="T8" fmla="*/ 109 w 101"/>
                <a:gd name="T9" fmla="*/ 27 h 103"/>
                <a:gd name="T10" fmla="*/ 102 w 101"/>
                <a:gd name="T11" fmla="*/ 18 h 103"/>
                <a:gd name="T12" fmla="*/ 94 w 101"/>
                <a:gd name="T13" fmla="*/ 10 h 103"/>
                <a:gd name="T14" fmla="*/ 84 w 101"/>
                <a:gd name="T15" fmla="*/ 4 h 103"/>
                <a:gd name="T16" fmla="*/ 71 w 101"/>
                <a:gd name="T17" fmla="*/ 2 h 103"/>
                <a:gd name="T18" fmla="*/ 58 w 101"/>
                <a:gd name="T19" fmla="*/ 0 h 103"/>
                <a:gd name="T20" fmla="*/ 58 w 101"/>
                <a:gd name="T21" fmla="*/ 0 h 103"/>
                <a:gd name="T22" fmla="*/ 49 w 101"/>
                <a:gd name="T23" fmla="*/ 2 h 103"/>
                <a:gd name="T24" fmla="*/ 36 w 101"/>
                <a:gd name="T25" fmla="*/ 4 h 103"/>
                <a:gd name="T26" fmla="*/ 25 w 101"/>
                <a:gd name="T27" fmla="*/ 10 h 103"/>
                <a:gd name="T28" fmla="*/ 17 w 101"/>
                <a:gd name="T29" fmla="*/ 18 h 103"/>
                <a:gd name="T30" fmla="*/ 10 w 101"/>
                <a:gd name="T31" fmla="*/ 27 h 103"/>
                <a:gd name="T32" fmla="*/ 4 w 101"/>
                <a:gd name="T33" fmla="*/ 38 h 103"/>
                <a:gd name="T34" fmla="*/ 0 w 101"/>
                <a:gd name="T35" fmla="*/ 49 h 103"/>
                <a:gd name="T36" fmla="*/ 0 w 101"/>
                <a:gd name="T37" fmla="*/ 61 h 103"/>
                <a:gd name="T38" fmla="*/ 0 w 101"/>
                <a:gd name="T39" fmla="*/ 61 h 103"/>
                <a:gd name="T40" fmla="*/ 0 w 101"/>
                <a:gd name="T41" fmla="*/ 75 h 103"/>
                <a:gd name="T42" fmla="*/ 4 w 101"/>
                <a:gd name="T43" fmla="*/ 86 h 103"/>
                <a:gd name="T44" fmla="*/ 10 w 101"/>
                <a:gd name="T45" fmla="*/ 95 h 103"/>
                <a:gd name="T46" fmla="*/ 17 w 101"/>
                <a:gd name="T47" fmla="*/ 106 h 103"/>
                <a:gd name="T48" fmla="*/ 25 w 101"/>
                <a:gd name="T49" fmla="*/ 114 h 103"/>
                <a:gd name="T50" fmla="*/ 36 w 101"/>
                <a:gd name="T51" fmla="*/ 120 h 103"/>
                <a:gd name="T52" fmla="*/ 49 w 101"/>
                <a:gd name="T53" fmla="*/ 122 h 103"/>
                <a:gd name="T54" fmla="*/ 58 w 101"/>
                <a:gd name="T55" fmla="*/ 124 h 103"/>
                <a:gd name="T56" fmla="*/ 58 w 101"/>
                <a:gd name="T57" fmla="*/ 124 h 103"/>
                <a:gd name="T58" fmla="*/ 71 w 101"/>
                <a:gd name="T59" fmla="*/ 122 h 103"/>
                <a:gd name="T60" fmla="*/ 84 w 101"/>
                <a:gd name="T61" fmla="*/ 120 h 103"/>
                <a:gd name="T62" fmla="*/ 94 w 101"/>
                <a:gd name="T63" fmla="*/ 114 h 103"/>
                <a:gd name="T64" fmla="*/ 102 w 101"/>
                <a:gd name="T65" fmla="*/ 106 h 103"/>
                <a:gd name="T66" fmla="*/ 109 w 101"/>
                <a:gd name="T67" fmla="*/ 95 h 103"/>
                <a:gd name="T68" fmla="*/ 115 w 101"/>
                <a:gd name="T69" fmla="*/ 86 h 103"/>
                <a:gd name="T70" fmla="*/ 120 w 101"/>
                <a:gd name="T71" fmla="*/ 75 h 103"/>
                <a:gd name="T72" fmla="*/ 120 w 101"/>
                <a:gd name="T73" fmla="*/ 61 h 103"/>
                <a:gd name="T74" fmla="*/ 58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7" y="32"/>
                  </a:lnTo>
                  <a:lnTo>
                    <a:pt x="92" y="23"/>
                  </a:lnTo>
                  <a:lnTo>
                    <a:pt x="86" y="15"/>
                  </a:lnTo>
                  <a:lnTo>
                    <a:pt x="79" y="8"/>
                  </a:lnTo>
                  <a:lnTo>
                    <a:pt x="71" y="4"/>
                  </a:lnTo>
                  <a:lnTo>
                    <a:pt x="60" y="2"/>
                  </a:lnTo>
                  <a:lnTo>
                    <a:pt x="49" y="0"/>
                  </a:lnTo>
                  <a:lnTo>
                    <a:pt x="41" y="2"/>
                  </a:lnTo>
                  <a:lnTo>
                    <a:pt x="30" y="4"/>
                  </a:lnTo>
                  <a:lnTo>
                    <a:pt x="21" y="8"/>
                  </a:lnTo>
                  <a:lnTo>
                    <a:pt x="15" y="15"/>
                  </a:lnTo>
                  <a:lnTo>
                    <a:pt x="8" y="23"/>
                  </a:lnTo>
                  <a:lnTo>
                    <a:pt x="4" y="32"/>
                  </a:lnTo>
                  <a:lnTo>
                    <a:pt x="0" y="41"/>
                  </a:lnTo>
                  <a:lnTo>
                    <a:pt x="0" y="51"/>
                  </a:lnTo>
                  <a:lnTo>
                    <a:pt x="0" y="62"/>
                  </a:lnTo>
                  <a:lnTo>
                    <a:pt x="4" y="71"/>
                  </a:lnTo>
                  <a:lnTo>
                    <a:pt x="8" y="79"/>
                  </a:lnTo>
                  <a:lnTo>
                    <a:pt x="15" y="88"/>
                  </a:lnTo>
                  <a:lnTo>
                    <a:pt x="21" y="95"/>
                  </a:lnTo>
                  <a:lnTo>
                    <a:pt x="30" y="99"/>
                  </a:lnTo>
                  <a:lnTo>
                    <a:pt x="41" y="101"/>
                  </a:lnTo>
                  <a:lnTo>
                    <a:pt x="49" y="103"/>
                  </a:lnTo>
                  <a:lnTo>
                    <a:pt x="60" y="101"/>
                  </a:lnTo>
                  <a:lnTo>
                    <a:pt x="71" y="99"/>
                  </a:lnTo>
                  <a:lnTo>
                    <a:pt x="79" y="95"/>
                  </a:lnTo>
                  <a:lnTo>
                    <a:pt x="86" y="88"/>
                  </a:lnTo>
                  <a:lnTo>
                    <a:pt x="92" y="79"/>
                  </a:lnTo>
                  <a:lnTo>
                    <a:pt x="97" y="71"/>
                  </a:lnTo>
                  <a:lnTo>
                    <a:pt x="101" y="62"/>
                  </a:lnTo>
                  <a:lnTo>
                    <a:pt x="101" y="51"/>
                  </a:lnTo>
                  <a:lnTo>
                    <a:pt x="49"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8" name="Freeform 745"/>
            <p:cNvSpPr>
              <a:spLocks/>
            </p:cNvSpPr>
            <p:nvPr/>
          </p:nvSpPr>
          <p:spPr bwMode="auto">
            <a:xfrm>
              <a:off x="1792" y="938"/>
              <a:ext cx="110" cy="113"/>
            </a:xfrm>
            <a:custGeom>
              <a:avLst/>
              <a:gdLst>
                <a:gd name="T0" fmla="*/ 120 w 101"/>
                <a:gd name="T1" fmla="*/ 61 h 103"/>
                <a:gd name="T2" fmla="*/ 120 w 101"/>
                <a:gd name="T3" fmla="*/ 61 h 103"/>
                <a:gd name="T4" fmla="*/ 120 w 101"/>
                <a:gd name="T5" fmla="*/ 49 h 103"/>
                <a:gd name="T6" fmla="*/ 115 w 101"/>
                <a:gd name="T7" fmla="*/ 38 h 103"/>
                <a:gd name="T8" fmla="*/ 109 w 101"/>
                <a:gd name="T9" fmla="*/ 27 h 103"/>
                <a:gd name="T10" fmla="*/ 102 w 101"/>
                <a:gd name="T11" fmla="*/ 18 h 103"/>
                <a:gd name="T12" fmla="*/ 94 w 101"/>
                <a:gd name="T13" fmla="*/ 10 h 103"/>
                <a:gd name="T14" fmla="*/ 84 w 101"/>
                <a:gd name="T15" fmla="*/ 4 h 103"/>
                <a:gd name="T16" fmla="*/ 71 w 101"/>
                <a:gd name="T17" fmla="*/ 2 h 103"/>
                <a:gd name="T18" fmla="*/ 58 w 101"/>
                <a:gd name="T19" fmla="*/ 0 h 103"/>
                <a:gd name="T20" fmla="*/ 58 w 101"/>
                <a:gd name="T21" fmla="*/ 0 h 103"/>
                <a:gd name="T22" fmla="*/ 49 w 101"/>
                <a:gd name="T23" fmla="*/ 2 h 103"/>
                <a:gd name="T24" fmla="*/ 36 w 101"/>
                <a:gd name="T25" fmla="*/ 4 h 103"/>
                <a:gd name="T26" fmla="*/ 25 w 101"/>
                <a:gd name="T27" fmla="*/ 10 h 103"/>
                <a:gd name="T28" fmla="*/ 17 w 101"/>
                <a:gd name="T29" fmla="*/ 18 h 103"/>
                <a:gd name="T30" fmla="*/ 10 w 101"/>
                <a:gd name="T31" fmla="*/ 27 h 103"/>
                <a:gd name="T32" fmla="*/ 4 w 101"/>
                <a:gd name="T33" fmla="*/ 38 h 103"/>
                <a:gd name="T34" fmla="*/ 0 w 101"/>
                <a:gd name="T35" fmla="*/ 49 h 103"/>
                <a:gd name="T36" fmla="*/ 0 w 101"/>
                <a:gd name="T37" fmla="*/ 61 h 103"/>
                <a:gd name="T38" fmla="*/ 0 w 101"/>
                <a:gd name="T39" fmla="*/ 61 h 103"/>
                <a:gd name="T40" fmla="*/ 0 w 101"/>
                <a:gd name="T41" fmla="*/ 75 h 103"/>
                <a:gd name="T42" fmla="*/ 4 w 101"/>
                <a:gd name="T43" fmla="*/ 86 h 103"/>
                <a:gd name="T44" fmla="*/ 10 w 101"/>
                <a:gd name="T45" fmla="*/ 95 h 103"/>
                <a:gd name="T46" fmla="*/ 17 w 101"/>
                <a:gd name="T47" fmla="*/ 106 h 103"/>
                <a:gd name="T48" fmla="*/ 25 w 101"/>
                <a:gd name="T49" fmla="*/ 114 h 103"/>
                <a:gd name="T50" fmla="*/ 36 w 101"/>
                <a:gd name="T51" fmla="*/ 120 h 103"/>
                <a:gd name="T52" fmla="*/ 49 w 101"/>
                <a:gd name="T53" fmla="*/ 122 h 103"/>
                <a:gd name="T54" fmla="*/ 58 w 101"/>
                <a:gd name="T55" fmla="*/ 124 h 103"/>
                <a:gd name="T56" fmla="*/ 58 w 101"/>
                <a:gd name="T57" fmla="*/ 124 h 103"/>
                <a:gd name="T58" fmla="*/ 71 w 101"/>
                <a:gd name="T59" fmla="*/ 122 h 103"/>
                <a:gd name="T60" fmla="*/ 84 w 101"/>
                <a:gd name="T61" fmla="*/ 120 h 103"/>
                <a:gd name="T62" fmla="*/ 94 w 101"/>
                <a:gd name="T63" fmla="*/ 114 h 103"/>
                <a:gd name="T64" fmla="*/ 102 w 101"/>
                <a:gd name="T65" fmla="*/ 106 h 103"/>
                <a:gd name="T66" fmla="*/ 109 w 101"/>
                <a:gd name="T67" fmla="*/ 95 h 103"/>
                <a:gd name="T68" fmla="*/ 115 w 101"/>
                <a:gd name="T69" fmla="*/ 86 h 103"/>
                <a:gd name="T70" fmla="*/ 120 w 101"/>
                <a:gd name="T71" fmla="*/ 75 h 103"/>
                <a:gd name="T72" fmla="*/ 120 w 101"/>
                <a:gd name="T73" fmla="*/ 61 h 103"/>
                <a:gd name="T74" fmla="*/ 58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7" y="32"/>
                  </a:lnTo>
                  <a:lnTo>
                    <a:pt x="92" y="23"/>
                  </a:lnTo>
                  <a:lnTo>
                    <a:pt x="86" y="15"/>
                  </a:lnTo>
                  <a:lnTo>
                    <a:pt x="79" y="8"/>
                  </a:lnTo>
                  <a:lnTo>
                    <a:pt x="71" y="4"/>
                  </a:lnTo>
                  <a:lnTo>
                    <a:pt x="60" y="2"/>
                  </a:lnTo>
                  <a:lnTo>
                    <a:pt x="49" y="0"/>
                  </a:lnTo>
                  <a:lnTo>
                    <a:pt x="41" y="2"/>
                  </a:lnTo>
                  <a:lnTo>
                    <a:pt x="30" y="4"/>
                  </a:lnTo>
                  <a:lnTo>
                    <a:pt x="21" y="8"/>
                  </a:lnTo>
                  <a:lnTo>
                    <a:pt x="15" y="15"/>
                  </a:lnTo>
                  <a:lnTo>
                    <a:pt x="8" y="23"/>
                  </a:lnTo>
                  <a:lnTo>
                    <a:pt x="4" y="32"/>
                  </a:lnTo>
                  <a:lnTo>
                    <a:pt x="0" y="41"/>
                  </a:lnTo>
                  <a:lnTo>
                    <a:pt x="0" y="51"/>
                  </a:lnTo>
                  <a:lnTo>
                    <a:pt x="0" y="62"/>
                  </a:lnTo>
                  <a:lnTo>
                    <a:pt x="4" y="71"/>
                  </a:lnTo>
                  <a:lnTo>
                    <a:pt x="8" y="79"/>
                  </a:lnTo>
                  <a:lnTo>
                    <a:pt x="15" y="88"/>
                  </a:lnTo>
                  <a:lnTo>
                    <a:pt x="21" y="95"/>
                  </a:lnTo>
                  <a:lnTo>
                    <a:pt x="30" y="99"/>
                  </a:lnTo>
                  <a:lnTo>
                    <a:pt x="41" y="101"/>
                  </a:lnTo>
                  <a:lnTo>
                    <a:pt x="49" y="103"/>
                  </a:lnTo>
                  <a:lnTo>
                    <a:pt x="60" y="101"/>
                  </a:lnTo>
                  <a:lnTo>
                    <a:pt x="71" y="99"/>
                  </a:lnTo>
                  <a:lnTo>
                    <a:pt x="79" y="95"/>
                  </a:lnTo>
                  <a:lnTo>
                    <a:pt x="86" y="88"/>
                  </a:lnTo>
                  <a:lnTo>
                    <a:pt x="92" y="79"/>
                  </a:lnTo>
                  <a:lnTo>
                    <a:pt x="97" y="71"/>
                  </a:lnTo>
                  <a:lnTo>
                    <a:pt x="101" y="62"/>
                  </a:lnTo>
                  <a:lnTo>
                    <a:pt x="101" y="51"/>
                  </a:lnTo>
                  <a:lnTo>
                    <a:pt x="49"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89" name="Freeform 746"/>
            <p:cNvSpPr>
              <a:spLocks/>
            </p:cNvSpPr>
            <p:nvPr/>
          </p:nvSpPr>
          <p:spPr bwMode="auto">
            <a:xfrm>
              <a:off x="2058" y="870"/>
              <a:ext cx="111" cy="110"/>
            </a:xfrm>
            <a:custGeom>
              <a:avLst/>
              <a:gdLst>
                <a:gd name="T0" fmla="*/ 121 w 102"/>
                <a:gd name="T1" fmla="*/ 62 h 101"/>
                <a:gd name="T2" fmla="*/ 121 w 102"/>
                <a:gd name="T3" fmla="*/ 62 h 101"/>
                <a:gd name="T4" fmla="*/ 121 w 102"/>
                <a:gd name="T5" fmla="*/ 49 h 101"/>
                <a:gd name="T6" fmla="*/ 116 w 102"/>
                <a:gd name="T7" fmla="*/ 36 h 101"/>
                <a:gd name="T8" fmla="*/ 110 w 102"/>
                <a:gd name="T9" fmla="*/ 26 h 101"/>
                <a:gd name="T10" fmla="*/ 103 w 102"/>
                <a:gd name="T11" fmla="*/ 17 h 101"/>
                <a:gd name="T12" fmla="*/ 95 w 102"/>
                <a:gd name="T13" fmla="*/ 11 h 101"/>
                <a:gd name="T14" fmla="*/ 85 w 102"/>
                <a:gd name="T15" fmla="*/ 4 h 101"/>
                <a:gd name="T16" fmla="*/ 72 w 102"/>
                <a:gd name="T17" fmla="*/ 0 h 101"/>
                <a:gd name="T18" fmla="*/ 62 w 102"/>
                <a:gd name="T19" fmla="*/ 0 h 101"/>
                <a:gd name="T20" fmla="*/ 62 w 102"/>
                <a:gd name="T21" fmla="*/ 0 h 101"/>
                <a:gd name="T22" fmla="*/ 49 w 102"/>
                <a:gd name="T23" fmla="*/ 0 h 101"/>
                <a:gd name="T24" fmla="*/ 37 w 102"/>
                <a:gd name="T25" fmla="*/ 4 h 101"/>
                <a:gd name="T26" fmla="*/ 26 w 102"/>
                <a:gd name="T27" fmla="*/ 11 h 101"/>
                <a:gd name="T28" fmla="*/ 19 w 102"/>
                <a:gd name="T29" fmla="*/ 17 h 101"/>
                <a:gd name="T30" fmla="*/ 11 w 102"/>
                <a:gd name="T31" fmla="*/ 26 h 101"/>
                <a:gd name="T32" fmla="*/ 5 w 102"/>
                <a:gd name="T33" fmla="*/ 36 h 101"/>
                <a:gd name="T34" fmla="*/ 3 w 102"/>
                <a:gd name="T35" fmla="*/ 49 h 101"/>
                <a:gd name="T36" fmla="*/ 0 w 102"/>
                <a:gd name="T37" fmla="*/ 62 h 101"/>
                <a:gd name="T38" fmla="*/ 0 w 102"/>
                <a:gd name="T39" fmla="*/ 62 h 101"/>
                <a:gd name="T40" fmla="*/ 3 w 102"/>
                <a:gd name="T41" fmla="*/ 71 h 101"/>
                <a:gd name="T42" fmla="*/ 5 w 102"/>
                <a:gd name="T43" fmla="*/ 84 h 101"/>
                <a:gd name="T44" fmla="*/ 11 w 102"/>
                <a:gd name="T45" fmla="*/ 95 h 101"/>
                <a:gd name="T46" fmla="*/ 19 w 102"/>
                <a:gd name="T47" fmla="*/ 102 h 101"/>
                <a:gd name="T48" fmla="*/ 26 w 102"/>
                <a:gd name="T49" fmla="*/ 110 h 101"/>
                <a:gd name="T50" fmla="*/ 37 w 102"/>
                <a:gd name="T51" fmla="*/ 115 h 101"/>
                <a:gd name="T52" fmla="*/ 49 w 102"/>
                <a:gd name="T53" fmla="*/ 120 h 101"/>
                <a:gd name="T54" fmla="*/ 62 w 102"/>
                <a:gd name="T55" fmla="*/ 120 h 101"/>
                <a:gd name="T56" fmla="*/ 62 w 102"/>
                <a:gd name="T57" fmla="*/ 120 h 101"/>
                <a:gd name="T58" fmla="*/ 72 w 102"/>
                <a:gd name="T59" fmla="*/ 120 h 101"/>
                <a:gd name="T60" fmla="*/ 85 w 102"/>
                <a:gd name="T61" fmla="*/ 115 h 101"/>
                <a:gd name="T62" fmla="*/ 95 w 102"/>
                <a:gd name="T63" fmla="*/ 110 h 101"/>
                <a:gd name="T64" fmla="*/ 103 w 102"/>
                <a:gd name="T65" fmla="*/ 102 h 101"/>
                <a:gd name="T66" fmla="*/ 110 w 102"/>
                <a:gd name="T67" fmla="*/ 95 h 101"/>
                <a:gd name="T68" fmla="*/ 116 w 102"/>
                <a:gd name="T69" fmla="*/ 84 h 101"/>
                <a:gd name="T70" fmla="*/ 121 w 102"/>
                <a:gd name="T71" fmla="*/ 71 h 101"/>
                <a:gd name="T72" fmla="*/ 121 w 102"/>
                <a:gd name="T73" fmla="*/ 62 h 101"/>
                <a:gd name="T74" fmla="*/ 62 w 102"/>
                <a:gd name="T75" fmla="*/ 62 h 101"/>
                <a:gd name="T76" fmla="*/ 121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2" y="41"/>
                  </a:lnTo>
                  <a:lnTo>
                    <a:pt x="98" y="30"/>
                  </a:lnTo>
                  <a:lnTo>
                    <a:pt x="93" y="22"/>
                  </a:lnTo>
                  <a:lnTo>
                    <a:pt x="87" y="15"/>
                  </a:lnTo>
                  <a:lnTo>
                    <a:pt x="80" y="9"/>
                  </a:lnTo>
                  <a:lnTo>
                    <a:pt x="72" y="4"/>
                  </a:lnTo>
                  <a:lnTo>
                    <a:pt x="61" y="0"/>
                  </a:lnTo>
                  <a:lnTo>
                    <a:pt x="52" y="0"/>
                  </a:lnTo>
                  <a:lnTo>
                    <a:pt x="41" y="0"/>
                  </a:lnTo>
                  <a:lnTo>
                    <a:pt x="31" y="4"/>
                  </a:lnTo>
                  <a:lnTo>
                    <a:pt x="22" y="9"/>
                  </a:lnTo>
                  <a:lnTo>
                    <a:pt x="16" y="15"/>
                  </a:lnTo>
                  <a:lnTo>
                    <a:pt x="9" y="22"/>
                  </a:lnTo>
                  <a:lnTo>
                    <a:pt x="5" y="30"/>
                  </a:lnTo>
                  <a:lnTo>
                    <a:pt x="3" y="41"/>
                  </a:lnTo>
                  <a:lnTo>
                    <a:pt x="0" y="52"/>
                  </a:lnTo>
                  <a:lnTo>
                    <a:pt x="3" y="60"/>
                  </a:lnTo>
                  <a:lnTo>
                    <a:pt x="5" y="71"/>
                  </a:lnTo>
                  <a:lnTo>
                    <a:pt x="9" y="80"/>
                  </a:lnTo>
                  <a:lnTo>
                    <a:pt x="16" y="86"/>
                  </a:lnTo>
                  <a:lnTo>
                    <a:pt x="22" y="93"/>
                  </a:lnTo>
                  <a:lnTo>
                    <a:pt x="31" y="97"/>
                  </a:lnTo>
                  <a:lnTo>
                    <a:pt x="41" y="101"/>
                  </a:lnTo>
                  <a:lnTo>
                    <a:pt x="52" y="101"/>
                  </a:lnTo>
                  <a:lnTo>
                    <a:pt x="61" y="101"/>
                  </a:lnTo>
                  <a:lnTo>
                    <a:pt x="72" y="97"/>
                  </a:lnTo>
                  <a:lnTo>
                    <a:pt x="80" y="93"/>
                  </a:lnTo>
                  <a:lnTo>
                    <a:pt x="87" y="86"/>
                  </a:lnTo>
                  <a:lnTo>
                    <a:pt x="93" y="80"/>
                  </a:lnTo>
                  <a:lnTo>
                    <a:pt x="98" y="71"/>
                  </a:lnTo>
                  <a:lnTo>
                    <a:pt x="102" y="60"/>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0" name="Freeform 747"/>
            <p:cNvSpPr>
              <a:spLocks/>
            </p:cNvSpPr>
            <p:nvPr/>
          </p:nvSpPr>
          <p:spPr bwMode="auto">
            <a:xfrm>
              <a:off x="2058" y="870"/>
              <a:ext cx="111" cy="110"/>
            </a:xfrm>
            <a:custGeom>
              <a:avLst/>
              <a:gdLst>
                <a:gd name="T0" fmla="*/ 121 w 102"/>
                <a:gd name="T1" fmla="*/ 62 h 101"/>
                <a:gd name="T2" fmla="*/ 121 w 102"/>
                <a:gd name="T3" fmla="*/ 62 h 101"/>
                <a:gd name="T4" fmla="*/ 121 w 102"/>
                <a:gd name="T5" fmla="*/ 49 h 101"/>
                <a:gd name="T6" fmla="*/ 116 w 102"/>
                <a:gd name="T7" fmla="*/ 36 h 101"/>
                <a:gd name="T8" fmla="*/ 110 w 102"/>
                <a:gd name="T9" fmla="*/ 26 h 101"/>
                <a:gd name="T10" fmla="*/ 103 w 102"/>
                <a:gd name="T11" fmla="*/ 17 h 101"/>
                <a:gd name="T12" fmla="*/ 95 w 102"/>
                <a:gd name="T13" fmla="*/ 11 h 101"/>
                <a:gd name="T14" fmla="*/ 85 w 102"/>
                <a:gd name="T15" fmla="*/ 4 h 101"/>
                <a:gd name="T16" fmla="*/ 72 w 102"/>
                <a:gd name="T17" fmla="*/ 0 h 101"/>
                <a:gd name="T18" fmla="*/ 62 w 102"/>
                <a:gd name="T19" fmla="*/ 0 h 101"/>
                <a:gd name="T20" fmla="*/ 62 w 102"/>
                <a:gd name="T21" fmla="*/ 0 h 101"/>
                <a:gd name="T22" fmla="*/ 49 w 102"/>
                <a:gd name="T23" fmla="*/ 0 h 101"/>
                <a:gd name="T24" fmla="*/ 37 w 102"/>
                <a:gd name="T25" fmla="*/ 4 h 101"/>
                <a:gd name="T26" fmla="*/ 26 w 102"/>
                <a:gd name="T27" fmla="*/ 11 h 101"/>
                <a:gd name="T28" fmla="*/ 19 w 102"/>
                <a:gd name="T29" fmla="*/ 17 h 101"/>
                <a:gd name="T30" fmla="*/ 11 w 102"/>
                <a:gd name="T31" fmla="*/ 26 h 101"/>
                <a:gd name="T32" fmla="*/ 5 w 102"/>
                <a:gd name="T33" fmla="*/ 36 h 101"/>
                <a:gd name="T34" fmla="*/ 3 w 102"/>
                <a:gd name="T35" fmla="*/ 49 h 101"/>
                <a:gd name="T36" fmla="*/ 0 w 102"/>
                <a:gd name="T37" fmla="*/ 62 h 101"/>
                <a:gd name="T38" fmla="*/ 0 w 102"/>
                <a:gd name="T39" fmla="*/ 62 h 101"/>
                <a:gd name="T40" fmla="*/ 3 w 102"/>
                <a:gd name="T41" fmla="*/ 71 h 101"/>
                <a:gd name="T42" fmla="*/ 5 w 102"/>
                <a:gd name="T43" fmla="*/ 84 h 101"/>
                <a:gd name="T44" fmla="*/ 11 w 102"/>
                <a:gd name="T45" fmla="*/ 95 h 101"/>
                <a:gd name="T46" fmla="*/ 19 w 102"/>
                <a:gd name="T47" fmla="*/ 102 h 101"/>
                <a:gd name="T48" fmla="*/ 26 w 102"/>
                <a:gd name="T49" fmla="*/ 110 h 101"/>
                <a:gd name="T50" fmla="*/ 37 w 102"/>
                <a:gd name="T51" fmla="*/ 115 h 101"/>
                <a:gd name="T52" fmla="*/ 49 w 102"/>
                <a:gd name="T53" fmla="*/ 120 h 101"/>
                <a:gd name="T54" fmla="*/ 62 w 102"/>
                <a:gd name="T55" fmla="*/ 120 h 101"/>
                <a:gd name="T56" fmla="*/ 62 w 102"/>
                <a:gd name="T57" fmla="*/ 120 h 101"/>
                <a:gd name="T58" fmla="*/ 72 w 102"/>
                <a:gd name="T59" fmla="*/ 120 h 101"/>
                <a:gd name="T60" fmla="*/ 85 w 102"/>
                <a:gd name="T61" fmla="*/ 115 h 101"/>
                <a:gd name="T62" fmla="*/ 95 w 102"/>
                <a:gd name="T63" fmla="*/ 110 h 101"/>
                <a:gd name="T64" fmla="*/ 103 w 102"/>
                <a:gd name="T65" fmla="*/ 102 h 101"/>
                <a:gd name="T66" fmla="*/ 110 w 102"/>
                <a:gd name="T67" fmla="*/ 95 h 101"/>
                <a:gd name="T68" fmla="*/ 116 w 102"/>
                <a:gd name="T69" fmla="*/ 84 h 101"/>
                <a:gd name="T70" fmla="*/ 121 w 102"/>
                <a:gd name="T71" fmla="*/ 71 h 101"/>
                <a:gd name="T72" fmla="*/ 121 w 102"/>
                <a:gd name="T73" fmla="*/ 62 h 101"/>
                <a:gd name="T74" fmla="*/ 62 w 102"/>
                <a:gd name="T75" fmla="*/ 62 h 101"/>
                <a:gd name="T76" fmla="*/ 121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2" y="41"/>
                  </a:lnTo>
                  <a:lnTo>
                    <a:pt x="98" y="30"/>
                  </a:lnTo>
                  <a:lnTo>
                    <a:pt x="93" y="22"/>
                  </a:lnTo>
                  <a:lnTo>
                    <a:pt x="87" y="15"/>
                  </a:lnTo>
                  <a:lnTo>
                    <a:pt x="80" y="9"/>
                  </a:lnTo>
                  <a:lnTo>
                    <a:pt x="72" y="4"/>
                  </a:lnTo>
                  <a:lnTo>
                    <a:pt x="61" y="0"/>
                  </a:lnTo>
                  <a:lnTo>
                    <a:pt x="52" y="0"/>
                  </a:lnTo>
                  <a:lnTo>
                    <a:pt x="41" y="0"/>
                  </a:lnTo>
                  <a:lnTo>
                    <a:pt x="31" y="4"/>
                  </a:lnTo>
                  <a:lnTo>
                    <a:pt x="22" y="9"/>
                  </a:lnTo>
                  <a:lnTo>
                    <a:pt x="16" y="15"/>
                  </a:lnTo>
                  <a:lnTo>
                    <a:pt x="9" y="22"/>
                  </a:lnTo>
                  <a:lnTo>
                    <a:pt x="5" y="30"/>
                  </a:lnTo>
                  <a:lnTo>
                    <a:pt x="3" y="41"/>
                  </a:lnTo>
                  <a:lnTo>
                    <a:pt x="0" y="52"/>
                  </a:lnTo>
                  <a:lnTo>
                    <a:pt x="3" y="60"/>
                  </a:lnTo>
                  <a:lnTo>
                    <a:pt x="5" y="71"/>
                  </a:lnTo>
                  <a:lnTo>
                    <a:pt x="9" y="80"/>
                  </a:lnTo>
                  <a:lnTo>
                    <a:pt x="16" y="86"/>
                  </a:lnTo>
                  <a:lnTo>
                    <a:pt x="22" y="93"/>
                  </a:lnTo>
                  <a:lnTo>
                    <a:pt x="31" y="97"/>
                  </a:lnTo>
                  <a:lnTo>
                    <a:pt x="41" y="101"/>
                  </a:lnTo>
                  <a:lnTo>
                    <a:pt x="52" y="101"/>
                  </a:lnTo>
                  <a:lnTo>
                    <a:pt x="61" y="101"/>
                  </a:lnTo>
                  <a:lnTo>
                    <a:pt x="72" y="97"/>
                  </a:lnTo>
                  <a:lnTo>
                    <a:pt x="80" y="93"/>
                  </a:lnTo>
                  <a:lnTo>
                    <a:pt x="87" y="86"/>
                  </a:lnTo>
                  <a:lnTo>
                    <a:pt x="93" y="80"/>
                  </a:lnTo>
                  <a:lnTo>
                    <a:pt x="98" y="71"/>
                  </a:lnTo>
                  <a:lnTo>
                    <a:pt x="102" y="60"/>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1" name="Freeform 748"/>
            <p:cNvSpPr>
              <a:spLocks/>
            </p:cNvSpPr>
            <p:nvPr/>
          </p:nvSpPr>
          <p:spPr bwMode="auto">
            <a:xfrm>
              <a:off x="2334" y="851"/>
              <a:ext cx="111" cy="110"/>
            </a:xfrm>
            <a:custGeom>
              <a:avLst/>
              <a:gdLst>
                <a:gd name="T0" fmla="*/ 122 w 101"/>
                <a:gd name="T1" fmla="*/ 58 h 101"/>
                <a:gd name="T2" fmla="*/ 122 w 101"/>
                <a:gd name="T3" fmla="*/ 58 h 101"/>
                <a:gd name="T4" fmla="*/ 122 w 101"/>
                <a:gd name="T5" fmla="*/ 49 h 101"/>
                <a:gd name="T6" fmla="*/ 120 w 101"/>
                <a:gd name="T7" fmla="*/ 36 h 101"/>
                <a:gd name="T8" fmla="*/ 112 w 101"/>
                <a:gd name="T9" fmla="*/ 25 h 101"/>
                <a:gd name="T10" fmla="*/ 107 w 101"/>
                <a:gd name="T11" fmla="*/ 17 h 101"/>
                <a:gd name="T12" fmla="*/ 97 w 101"/>
                <a:gd name="T13" fmla="*/ 10 h 101"/>
                <a:gd name="T14" fmla="*/ 86 w 101"/>
                <a:gd name="T15" fmla="*/ 4 h 101"/>
                <a:gd name="T16" fmla="*/ 76 w 101"/>
                <a:gd name="T17" fmla="*/ 0 h 101"/>
                <a:gd name="T18" fmla="*/ 63 w 101"/>
                <a:gd name="T19" fmla="*/ 0 h 101"/>
                <a:gd name="T20" fmla="*/ 63 w 101"/>
                <a:gd name="T21" fmla="*/ 0 h 101"/>
                <a:gd name="T22" fmla="*/ 49 w 101"/>
                <a:gd name="T23" fmla="*/ 0 h 101"/>
                <a:gd name="T24" fmla="*/ 38 w 101"/>
                <a:gd name="T25" fmla="*/ 4 h 101"/>
                <a:gd name="T26" fmla="*/ 29 w 101"/>
                <a:gd name="T27" fmla="*/ 10 h 101"/>
                <a:gd name="T28" fmla="*/ 18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8 w 101"/>
                <a:gd name="T47" fmla="*/ 102 h 101"/>
                <a:gd name="T48" fmla="*/ 29 w 101"/>
                <a:gd name="T49" fmla="*/ 110 h 101"/>
                <a:gd name="T50" fmla="*/ 38 w 101"/>
                <a:gd name="T51" fmla="*/ 115 h 101"/>
                <a:gd name="T52" fmla="*/ 49 w 101"/>
                <a:gd name="T53" fmla="*/ 118 h 101"/>
                <a:gd name="T54" fmla="*/ 63 w 101"/>
                <a:gd name="T55" fmla="*/ 120 h 101"/>
                <a:gd name="T56" fmla="*/ 63 w 101"/>
                <a:gd name="T57" fmla="*/ 120 h 101"/>
                <a:gd name="T58" fmla="*/ 76 w 101"/>
                <a:gd name="T59" fmla="*/ 118 h 101"/>
                <a:gd name="T60" fmla="*/ 86 w 101"/>
                <a:gd name="T61" fmla="*/ 115 h 101"/>
                <a:gd name="T62" fmla="*/ 97 w 101"/>
                <a:gd name="T63" fmla="*/ 110 h 101"/>
                <a:gd name="T64" fmla="*/ 107 w 101"/>
                <a:gd name="T65" fmla="*/ 102 h 101"/>
                <a:gd name="T66" fmla="*/ 112 w 101"/>
                <a:gd name="T67" fmla="*/ 95 h 101"/>
                <a:gd name="T68" fmla="*/ 120 w 101"/>
                <a:gd name="T69" fmla="*/ 84 h 101"/>
                <a:gd name="T70" fmla="*/ 122 w 101"/>
                <a:gd name="T71" fmla="*/ 71 h 101"/>
                <a:gd name="T72" fmla="*/ 122 w 101"/>
                <a:gd name="T73" fmla="*/ 58 h 101"/>
                <a:gd name="T74" fmla="*/ 63 w 101"/>
                <a:gd name="T75" fmla="*/ 58 h 101"/>
                <a:gd name="T76" fmla="*/ 122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9" y="30"/>
                  </a:lnTo>
                  <a:lnTo>
                    <a:pt x="93" y="21"/>
                  </a:lnTo>
                  <a:lnTo>
                    <a:pt x="88" y="15"/>
                  </a:lnTo>
                  <a:lnTo>
                    <a:pt x="80" y="8"/>
                  </a:lnTo>
                  <a:lnTo>
                    <a:pt x="71" y="4"/>
                  </a:lnTo>
                  <a:lnTo>
                    <a:pt x="63" y="0"/>
                  </a:lnTo>
                  <a:lnTo>
                    <a:pt x="52" y="0"/>
                  </a:lnTo>
                  <a:lnTo>
                    <a:pt x="41" y="0"/>
                  </a:lnTo>
                  <a:lnTo>
                    <a:pt x="32" y="4"/>
                  </a:lnTo>
                  <a:lnTo>
                    <a:pt x="24" y="8"/>
                  </a:lnTo>
                  <a:lnTo>
                    <a:pt x="15" y="15"/>
                  </a:lnTo>
                  <a:lnTo>
                    <a:pt x="9" y="21"/>
                  </a:lnTo>
                  <a:lnTo>
                    <a:pt x="4" y="30"/>
                  </a:lnTo>
                  <a:lnTo>
                    <a:pt x="2" y="41"/>
                  </a:lnTo>
                  <a:lnTo>
                    <a:pt x="0" y="49"/>
                  </a:lnTo>
                  <a:lnTo>
                    <a:pt x="2" y="60"/>
                  </a:lnTo>
                  <a:lnTo>
                    <a:pt x="4" y="71"/>
                  </a:lnTo>
                  <a:lnTo>
                    <a:pt x="9" y="80"/>
                  </a:lnTo>
                  <a:lnTo>
                    <a:pt x="15" y="86"/>
                  </a:lnTo>
                  <a:lnTo>
                    <a:pt x="24" y="93"/>
                  </a:lnTo>
                  <a:lnTo>
                    <a:pt x="32" y="97"/>
                  </a:lnTo>
                  <a:lnTo>
                    <a:pt x="41" y="99"/>
                  </a:lnTo>
                  <a:lnTo>
                    <a:pt x="52" y="101"/>
                  </a:lnTo>
                  <a:lnTo>
                    <a:pt x="63" y="99"/>
                  </a:lnTo>
                  <a:lnTo>
                    <a:pt x="71" y="97"/>
                  </a:lnTo>
                  <a:lnTo>
                    <a:pt x="80" y="93"/>
                  </a:lnTo>
                  <a:lnTo>
                    <a:pt x="88" y="86"/>
                  </a:lnTo>
                  <a:lnTo>
                    <a:pt x="93" y="80"/>
                  </a:lnTo>
                  <a:lnTo>
                    <a:pt x="99" y="71"/>
                  </a:lnTo>
                  <a:lnTo>
                    <a:pt x="101" y="60"/>
                  </a:lnTo>
                  <a:lnTo>
                    <a:pt x="101" y="49"/>
                  </a:lnTo>
                  <a:lnTo>
                    <a:pt x="52"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2" name="Freeform 749"/>
            <p:cNvSpPr>
              <a:spLocks/>
            </p:cNvSpPr>
            <p:nvPr/>
          </p:nvSpPr>
          <p:spPr bwMode="auto">
            <a:xfrm>
              <a:off x="2610" y="882"/>
              <a:ext cx="111" cy="112"/>
            </a:xfrm>
            <a:custGeom>
              <a:avLst/>
              <a:gdLst>
                <a:gd name="T0" fmla="*/ 121 w 102"/>
                <a:gd name="T1" fmla="*/ 62 h 103"/>
                <a:gd name="T2" fmla="*/ 121 w 102"/>
                <a:gd name="T3" fmla="*/ 62 h 103"/>
                <a:gd name="T4" fmla="*/ 121 w 102"/>
                <a:gd name="T5" fmla="*/ 49 h 103"/>
                <a:gd name="T6" fmla="*/ 116 w 102"/>
                <a:gd name="T7" fmla="*/ 38 h 103"/>
                <a:gd name="T8" fmla="*/ 110 w 102"/>
                <a:gd name="T9" fmla="*/ 28 h 103"/>
                <a:gd name="T10" fmla="*/ 103 w 102"/>
                <a:gd name="T11" fmla="*/ 17 h 103"/>
                <a:gd name="T12" fmla="*/ 95 w 102"/>
                <a:gd name="T13" fmla="*/ 10 h 103"/>
                <a:gd name="T14" fmla="*/ 85 w 102"/>
                <a:gd name="T15" fmla="*/ 4 h 103"/>
                <a:gd name="T16" fmla="*/ 72 w 102"/>
                <a:gd name="T17" fmla="*/ 0 h 103"/>
                <a:gd name="T18" fmla="*/ 62 w 102"/>
                <a:gd name="T19" fmla="*/ 0 h 103"/>
                <a:gd name="T20" fmla="*/ 62 w 102"/>
                <a:gd name="T21" fmla="*/ 0 h 103"/>
                <a:gd name="T22" fmla="*/ 49 w 102"/>
                <a:gd name="T23" fmla="*/ 0 h 103"/>
                <a:gd name="T24" fmla="*/ 37 w 102"/>
                <a:gd name="T25" fmla="*/ 4 h 103"/>
                <a:gd name="T26" fmla="*/ 26 w 102"/>
                <a:gd name="T27" fmla="*/ 10 h 103"/>
                <a:gd name="T28" fmla="*/ 19 w 102"/>
                <a:gd name="T29" fmla="*/ 17 h 103"/>
                <a:gd name="T30" fmla="*/ 11 w 102"/>
                <a:gd name="T31" fmla="*/ 28 h 103"/>
                <a:gd name="T32" fmla="*/ 5 w 102"/>
                <a:gd name="T33" fmla="*/ 38 h 103"/>
                <a:gd name="T34" fmla="*/ 0 w 102"/>
                <a:gd name="T35" fmla="*/ 49 h 103"/>
                <a:gd name="T36" fmla="*/ 0 w 102"/>
                <a:gd name="T37" fmla="*/ 62 h 103"/>
                <a:gd name="T38" fmla="*/ 0 w 102"/>
                <a:gd name="T39" fmla="*/ 62 h 103"/>
                <a:gd name="T40" fmla="*/ 0 w 102"/>
                <a:gd name="T41" fmla="*/ 73 h 103"/>
                <a:gd name="T42" fmla="*/ 5 w 102"/>
                <a:gd name="T43" fmla="*/ 84 h 103"/>
                <a:gd name="T44" fmla="*/ 11 w 102"/>
                <a:gd name="T45" fmla="*/ 95 h 103"/>
                <a:gd name="T46" fmla="*/ 19 w 102"/>
                <a:gd name="T47" fmla="*/ 104 h 103"/>
                <a:gd name="T48" fmla="*/ 26 w 102"/>
                <a:gd name="T49" fmla="*/ 110 h 103"/>
                <a:gd name="T50" fmla="*/ 37 w 102"/>
                <a:gd name="T51" fmla="*/ 117 h 103"/>
                <a:gd name="T52" fmla="*/ 49 w 102"/>
                <a:gd name="T53" fmla="*/ 120 h 103"/>
                <a:gd name="T54" fmla="*/ 62 w 102"/>
                <a:gd name="T55" fmla="*/ 122 h 103"/>
                <a:gd name="T56" fmla="*/ 62 w 102"/>
                <a:gd name="T57" fmla="*/ 122 h 103"/>
                <a:gd name="T58" fmla="*/ 72 w 102"/>
                <a:gd name="T59" fmla="*/ 120 h 103"/>
                <a:gd name="T60" fmla="*/ 85 w 102"/>
                <a:gd name="T61" fmla="*/ 117 h 103"/>
                <a:gd name="T62" fmla="*/ 95 w 102"/>
                <a:gd name="T63" fmla="*/ 110 h 103"/>
                <a:gd name="T64" fmla="*/ 103 w 102"/>
                <a:gd name="T65" fmla="*/ 104 h 103"/>
                <a:gd name="T66" fmla="*/ 110 w 102"/>
                <a:gd name="T67" fmla="*/ 95 h 103"/>
                <a:gd name="T68" fmla="*/ 116 w 102"/>
                <a:gd name="T69" fmla="*/ 84 h 103"/>
                <a:gd name="T70" fmla="*/ 121 w 102"/>
                <a:gd name="T71" fmla="*/ 73 h 103"/>
                <a:gd name="T72" fmla="*/ 121 w 102"/>
                <a:gd name="T73" fmla="*/ 62 h 103"/>
                <a:gd name="T74" fmla="*/ 62 w 102"/>
                <a:gd name="T75" fmla="*/ 62 h 103"/>
                <a:gd name="T76" fmla="*/ 121 w 102"/>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8" y="32"/>
                  </a:lnTo>
                  <a:lnTo>
                    <a:pt x="93" y="24"/>
                  </a:lnTo>
                  <a:lnTo>
                    <a:pt x="87" y="15"/>
                  </a:lnTo>
                  <a:lnTo>
                    <a:pt x="80" y="8"/>
                  </a:lnTo>
                  <a:lnTo>
                    <a:pt x="72" y="4"/>
                  </a:lnTo>
                  <a:lnTo>
                    <a:pt x="61" y="0"/>
                  </a:lnTo>
                  <a:lnTo>
                    <a:pt x="52" y="0"/>
                  </a:lnTo>
                  <a:lnTo>
                    <a:pt x="41" y="0"/>
                  </a:lnTo>
                  <a:lnTo>
                    <a:pt x="31" y="4"/>
                  </a:lnTo>
                  <a:lnTo>
                    <a:pt x="22" y="8"/>
                  </a:lnTo>
                  <a:lnTo>
                    <a:pt x="16" y="15"/>
                  </a:lnTo>
                  <a:lnTo>
                    <a:pt x="9" y="24"/>
                  </a:lnTo>
                  <a:lnTo>
                    <a:pt x="5" y="32"/>
                  </a:lnTo>
                  <a:lnTo>
                    <a:pt x="0" y="41"/>
                  </a:lnTo>
                  <a:lnTo>
                    <a:pt x="0" y="52"/>
                  </a:lnTo>
                  <a:lnTo>
                    <a:pt x="0" y="62"/>
                  </a:lnTo>
                  <a:lnTo>
                    <a:pt x="5" y="71"/>
                  </a:lnTo>
                  <a:lnTo>
                    <a:pt x="9" y="80"/>
                  </a:lnTo>
                  <a:lnTo>
                    <a:pt x="16" y="88"/>
                  </a:lnTo>
                  <a:lnTo>
                    <a:pt x="22" y="93"/>
                  </a:lnTo>
                  <a:lnTo>
                    <a:pt x="31" y="99"/>
                  </a:lnTo>
                  <a:lnTo>
                    <a:pt x="41" y="101"/>
                  </a:lnTo>
                  <a:lnTo>
                    <a:pt x="52" y="103"/>
                  </a:lnTo>
                  <a:lnTo>
                    <a:pt x="61" y="101"/>
                  </a:lnTo>
                  <a:lnTo>
                    <a:pt x="72" y="99"/>
                  </a:lnTo>
                  <a:lnTo>
                    <a:pt x="80" y="93"/>
                  </a:lnTo>
                  <a:lnTo>
                    <a:pt x="87" y="88"/>
                  </a:lnTo>
                  <a:lnTo>
                    <a:pt x="93" y="80"/>
                  </a:lnTo>
                  <a:lnTo>
                    <a:pt x="98" y="71"/>
                  </a:lnTo>
                  <a:lnTo>
                    <a:pt x="102" y="62"/>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3" name="Freeform 750"/>
            <p:cNvSpPr>
              <a:spLocks/>
            </p:cNvSpPr>
            <p:nvPr/>
          </p:nvSpPr>
          <p:spPr bwMode="auto">
            <a:xfrm>
              <a:off x="2610" y="882"/>
              <a:ext cx="111" cy="112"/>
            </a:xfrm>
            <a:custGeom>
              <a:avLst/>
              <a:gdLst>
                <a:gd name="T0" fmla="*/ 121 w 102"/>
                <a:gd name="T1" fmla="*/ 62 h 103"/>
                <a:gd name="T2" fmla="*/ 121 w 102"/>
                <a:gd name="T3" fmla="*/ 62 h 103"/>
                <a:gd name="T4" fmla="*/ 121 w 102"/>
                <a:gd name="T5" fmla="*/ 49 h 103"/>
                <a:gd name="T6" fmla="*/ 116 w 102"/>
                <a:gd name="T7" fmla="*/ 38 h 103"/>
                <a:gd name="T8" fmla="*/ 110 w 102"/>
                <a:gd name="T9" fmla="*/ 28 h 103"/>
                <a:gd name="T10" fmla="*/ 103 w 102"/>
                <a:gd name="T11" fmla="*/ 17 h 103"/>
                <a:gd name="T12" fmla="*/ 95 w 102"/>
                <a:gd name="T13" fmla="*/ 10 h 103"/>
                <a:gd name="T14" fmla="*/ 85 w 102"/>
                <a:gd name="T15" fmla="*/ 4 h 103"/>
                <a:gd name="T16" fmla="*/ 72 w 102"/>
                <a:gd name="T17" fmla="*/ 0 h 103"/>
                <a:gd name="T18" fmla="*/ 62 w 102"/>
                <a:gd name="T19" fmla="*/ 0 h 103"/>
                <a:gd name="T20" fmla="*/ 62 w 102"/>
                <a:gd name="T21" fmla="*/ 0 h 103"/>
                <a:gd name="T22" fmla="*/ 49 w 102"/>
                <a:gd name="T23" fmla="*/ 0 h 103"/>
                <a:gd name="T24" fmla="*/ 37 w 102"/>
                <a:gd name="T25" fmla="*/ 4 h 103"/>
                <a:gd name="T26" fmla="*/ 26 w 102"/>
                <a:gd name="T27" fmla="*/ 10 h 103"/>
                <a:gd name="T28" fmla="*/ 19 w 102"/>
                <a:gd name="T29" fmla="*/ 17 h 103"/>
                <a:gd name="T30" fmla="*/ 11 w 102"/>
                <a:gd name="T31" fmla="*/ 28 h 103"/>
                <a:gd name="T32" fmla="*/ 5 w 102"/>
                <a:gd name="T33" fmla="*/ 38 h 103"/>
                <a:gd name="T34" fmla="*/ 0 w 102"/>
                <a:gd name="T35" fmla="*/ 49 h 103"/>
                <a:gd name="T36" fmla="*/ 0 w 102"/>
                <a:gd name="T37" fmla="*/ 62 h 103"/>
                <a:gd name="T38" fmla="*/ 0 w 102"/>
                <a:gd name="T39" fmla="*/ 62 h 103"/>
                <a:gd name="T40" fmla="*/ 0 w 102"/>
                <a:gd name="T41" fmla="*/ 73 h 103"/>
                <a:gd name="T42" fmla="*/ 5 w 102"/>
                <a:gd name="T43" fmla="*/ 84 h 103"/>
                <a:gd name="T44" fmla="*/ 11 w 102"/>
                <a:gd name="T45" fmla="*/ 95 h 103"/>
                <a:gd name="T46" fmla="*/ 19 w 102"/>
                <a:gd name="T47" fmla="*/ 104 h 103"/>
                <a:gd name="T48" fmla="*/ 26 w 102"/>
                <a:gd name="T49" fmla="*/ 110 h 103"/>
                <a:gd name="T50" fmla="*/ 37 w 102"/>
                <a:gd name="T51" fmla="*/ 117 h 103"/>
                <a:gd name="T52" fmla="*/ 49 w 102"/>
                <a:gd name="T53" fmla="*/ 120 h 103"/>
                <a:gd name="T54" fmla="*/ 62 w 102"/>
                <a:gd name="T55" fmla="*/ 122 h 103"/>
                <a:gd name="T56" fmla="*/ 62 w 102"/>
                <a:gd name="T57" fmla="*/ 122 h 103"/>
                <a:gd name="T58" fmla="*/ 72 w 102"/>
                <a:gd name="T59" fmla="*/ 120 h 103"/>
                <a:gd name="T60" fmla="*/ 85 w 102"/>
                <a:gd name="T61" fmla="*/ 117 h 103"/>
                <a:gd name="T62" fmla="*/ 95 w 102"/>
                <a:gd name="T63" fmla="*/ 110 h 103"/>
                <a:gd name="T64" fmla="*/ 103 w 102"/>
                <a:gd name="T65" fmla="*/ 104 h 103"/>
                <a:gd name="T66" fmla="*/ 110 w 102"/>
                <a:gd name="T67" fmla="*/ 95 h 103"/>
                <a:gd name="T68" fmla="*/ 116 w 102"/>
                <a:gd name="T69" fmla="*/ 84 h 103"/>
                <a:gd name="T70" fmla="*/ 121 w 102"/>
                <a:gd name="T71" fmla="*/ 73 h 103"/>
                <a:gd name="T72" fmla="*/ 121 w 102"/>
                <a:gd name="T73" fmla="*/ 62 h 103"/>
                <a:gd name="T74" fmla="*/ 62 w 102"/>
                <a:gd name="T75" fmla="*/ 62 h 103"/>
                <a:gd name="T76" fmla="*/ 121 w 102"/>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8" y="32"/>
                  </a:lnTo>
                  <a:lnTo>
                    <a:pt x="93" y="24"/>
                  </a:lnTo>
                  <a:lnTo>
                    <a:pt x="87" y="15"/>
                  </a:lnTo>
                  <a:lnTo>
                    <a:pt x="80" y="8"/>
                  </a:lnTo>
                  <a:lnTo>
                    <a:pt x="72" y="4"/>
                  </a:lnTo>
                  <a:lnTo>
                    <a:pt x="61" y="0"/>
                  </a:lnTo>
                  <a:lnTo>
                    <a:pt x="52" y="0"/>
                  </a:lnTo>
                  <a:lnTo>
                    <a:pt x="41" y="0"/>
                  </a:lnTo>
                  <a:lnTo>
                    <a:pt x="31" y="4"/>
                  </a:lnTo>
                  <a:lnTo>
                    <a:pt x="22" y="8"/>
                  </a:lnTo>
                  <a:lnTo>
                    <a:pt x="16" y="15"/>
                  </a:lnTo>
                  <a:lnTo>
                    <a:pt x="9" y="24"/>
                  </a:lnTo>
                  <a:lnTo>
                    <a:pt x="5" y="32"/>
                  </a:lnTo>
                  <a:lnTo>
                    <a:pt x="0" y="41"/>
                  </a:lnTo>
                  <a:lnTo>
                    <a:pt x="0" y="52"/>
                  </a:lnTo>
                  <a:lnTo>
                    <a:pt x="0" y="62"/>
                  </a:lnTo>
                  <a:lnTo>
                    <a:pt x="5" y="71"/>
                  </a:lnTo>
                  <a:lnTo>
                    <a:pt x="9" y="80"/>
                  </a:lnTo>
                  <a:lnTo>
                    <a:pt x="16" y="88"/>
                  </a:lnTo>
                  <a:lnTo>
                    <a:pt x="22" y="93"/>
                  </a:lnTo>
                  <a:lnTo>
                    <a:pt x="31" y="99"/>
                  </a:lnTo>
                  <a:lnTo>
                    <a:pt x="41" y="101"/>
                  </a:lnTo>
                  <a:lnTo>
                    <a:pt x="52" y="103"/>
                  </a:lnTo>
                  <a:lnTo>
                    <a:pt x="61" y="101"/>
                  </a:lnTo>
                  <a:lnTo>
                    <a:pt x="72" y="99"/>
                  </a:lnTo>
                  <a:lnTo>
                    <a:pt x="80" y="93"/>
                  </a:lnTo>
                  <a:lnTo>
                    <a:pt x="87" y="88"/>
                  </a:lnTo>
                  <a:lnTo>
                    <a:pt x="93" y="80"/>
                  </a:lnTo>
                  <a:lnTo>
                    <a:pt x="98" y="71"/>
                  </a:lnTo>
                  <a:lnTo>
                    <a:pt x="102" y="62"/>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4" name="Freeform 751"/>
            <p:cNvSpPr>
              <a:spLocks/>
            </p:cNvSpPr>
            <p:nvPr/>
          </p:nvSpPr>
          <p:spPr bwMode="auto">
            <a:xfrm>
              <a:off x="2872" y="961"/>
              <a:ext cx="114" cy="114"/>
            </a:xfrm>
            <a:custGeom>
              <a:avLst/>
              <a:gdLst>
                <a:gd name="T0" fmla="*/ 125 w 104"/>
                <a:gd name="T1" fmla="*/ 62 h 104"/>
                <a:gd name="T2" fmla="*/ 125 w 104"/>
                <a:gd name="T3" fmla="*/ 62 h 104"/>
                <a:gd name="T4" fmla="*/ 123 w 104"/>
                <a:gd name="T5" fmla="*/ 49 h 104"/>
                <a:gd name="T6" fmla="*/ 119 w 104"/>
                <a:gd name="T7" fmla="*/ 39 h 104"/>
                <a:gd name="T8" fmla="*/ 114 w 104"/>
                <a:gd name="T9" fmla="*/ 29 h 104"/>
                <a:gd name="T10" fmla="*/ 107 w 104"/>
                <a:gd name="T11" fmla="*/ 18 h 104"/>
                <a:gd name="T12" fmla="*/ 96 w 104"/>
                <a:gd name="T13" fmla="*/ 11 h 104"/>
                <a:gd name="T14" fmla="*/ 86 w 104"/>
                <a:gd name="T15" fmla="*/ 4 h 104"/>
                <a:gd name="T16" fmla="*/ 76 w 104"/>
                <a:gd name="T17" fmla="*/ 2 h 104"/>
                <a:gd name="T18" fmla="*/ 62 w 104"/>
                <a:gd name="T19" fmla="*/ 0 h 104"/>
                <a:gd name="T20" fmla="*/ 62 w 104"/>
                <a:gd name="T21" fmla="*/ 0 h 104"/>
                <a:gd name="T22" fmla="*/ 49 w 104"/>
                <a:gd name="T23" fmla="*/ 2 h 104"/>
                <a:gd name="T24" fmla="*/ 38 w 104"/>
                <a:gd name="T25" fmla="*/ 4 h 104"/>
                <a:gd name="T26" fmla="*/ 29 w 104"/>
                <a:gd name="T27" fmla="*/ 11 h 104"/>
                <a:gd name="T28" fmla="*/ 18 w 104"/>
                <a:gd name="T29" fmla="*/ 18 h 104"/>
                <a:gd name="T30" fmla="*/ 11 w 104"/>
                <a:gd name="T31" fmla="*/ 29 h 104"/>
                <a:gd name="T32" fmla="*/ 4 w 104"/>
                <a:gd name="T33" fmla="*/ 39 h 104"/>
                <a:gd name="T34" fmla="*/ 2 w 104"/>
                <a:gd name="T35" fmla="*/ 49 h 104"/>
                <a:gd name="T36" fmla="*/ 0 w 104"/>
                <a:gd name="T37" fmla="*/ 62 h 104"/>
                <a:gd name="T38" fmla="*/ 0 w 104"/>
                <a:gd name="T39" fmla="*/ 62 h 104"/>
                <a:gd name="T40" fmla="*/ 2 w 104"/>
                <a:gd name="T41" fmla="*/ 76 h 104"/>
                <a:gd name="T42" fmla="*/ 4 w 104"/>
                <a:gd name="T43" fmla="*/ 86 h 104"/>
                <a:gd name="T44" fmla="*/ 11 w 104"/>
                <a:gd name="T45" fmla="*/ 96 h 104"/>
                <a:gd name="T46" fmla="*/ 18 w 104"/>
                <a:gd name="T47" fmla="*/ 107 h 104"/>
                <a:gd name="T48" fmla="*/ 29 w 104"/>
                <a:gd name="T49" fmla="*/ 114 h 104"/>
                <a:gd name="T50" fmla="*/ 38 w 104"/>
                <a:gd name="T51" fmla="*/ 119 h 104"/>
                <a:gd name="T52" fmla="*/ 49 w 104"/>
                <a:gd name="T53" fmla="*/ 123 h 104"/>
                <a:gd name="T54" fmla="*/ 62 w 104"/>
                <a:gd name="T55" fmla="*/ 125 h 104"/>
                <a:gd name="T56" fmla="*/ 62 w 104"/>
                <a:gd name="T57" fmla="*/ 125 h 104"/>
                <a:gd name="T58" fmla="*/ 76 w 104"/>
                <a:gd name="T59" fmla="*/ 123 h 104"/>
                <a:gd name="T60" fmla="*/ 86 w 104"/>
                <a:gd name="T61" fmla="*/ 119 h 104"/>
                <a:gd name="T62" fmla="*/ 96 w 104"/>
                <a:gd name="T63" fmla="*/ 114 h 104"/>
                <a:gd name="T64" fmla="*/ 107 w 104"/>
                <a:gd name="T65" fmla="*/ 107 h 104"/>
                <a:gd name="T66" fmla="*/ 114 w 104"/>
                <a:gd name="T67" fmla="*/ 96 h 104"/>
                <a:gd name="T68" fmla="*/ 119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99" y="33"/>
                  </a:lnTo>
                  <a:lnTo>
                    <a:pt x="95" y="24"/>
                  </a:lnTo>
                  <a:lnTo>
                    <a:pt x="89" y="15"/>
                  </a:lnTo>
                  <a:lnTo>
                    <a:pt x="80" y="9"/>
                  </a:lnTo>
                  <a:lnTo>
                    <a:pt x="71" y="4"/>
                  </a:lnTo>
                  <a:lnTo>
                    <a:pt x="63" y="2"/>
                  </a:lnTo>
                  <a:lnTo>
                    <a:pt x="52" y="0"/>
                  </a:lnTo>
                  <a:lnTo>
                    <a:pt x="41" y="2"/>
                  </a:lnTo>
                  <a:lnTo>
                    <a:pt x="32" y="4"/>
                  </a:lnTo>
                  <a:lnTo>
                    <a:pt x="24" y="9"/>
                  </a:lnTo>
                  <a:lnTo>
                    <a:pt x="15" y="15"/>
                  </a:lnTo>
                  <a:lnTo>
                    <a:pt x="9" y="24"/>
                  </a:lnTo>
                  <a:lnTo>
                    <a:pt x="4" y="33"/>
                  </a:lnTo>
                  <a:lnTo>
                    <a:pt x="2" y="41"/>
                  </a:lnTo>
                  <a:lnTo>
                    <a:pt x="0" y="52"/>
                  </a:lnTo>
                  <a:lnTo>
                    <a:pt x="2" y="63"/>
                  </a:lnTo>
                  <a:lnTo>
                    <a:pt x="4" y="71"/>
                  </a:lnTo>
                  <a:lnTo>
                    <a:pt x="9" y="80"/>
                  </a:lnTo>
                  <a:lnTo>
                    <a:pt x="15" y="89"/>
                  </a:lnTo>
                  <a:lnTo>
                    <a:pt x="24" y="95"/>
                  </a:lnTo>
                  <a:lnTo>
                    <a:pt x="32" y="99"/>
                  </a:lnTo>
                  <a:lnTo>
                    <a:pt x="41" y="102"/>
                  </a:lnTo>
                  <a:lnTo>
                    <a:pt x="52" y="104"/>
                  </a:lnTo>
                  <a:lnTo>
                    <a:pt x="63" y="102"/>
                  </a:lnTo>
                  <a:lnTo>
                    <a:pt x="71" y="99"/>
                  </a:lnTo>
                  <a:lnTo>
                    <a:pt x="80" y="95"/>
                  </a:lnTo>
                  <a:lnTo>
                    <a:pt x="89" y="89"/>
                  </a:lnTo>
                  <a:lnTo>
                    <a:pt x="95" y="80"/>
                  </a:lnTo>
                  <a:lnTo>
                    <a:pt x="99" y="71"/>
                  </a:lnTo>
                  <a:lnTo>
                    <a:pt x="102" y="63"/>
                  </a:lnTo>
                  <a:lnTo>
                    <a:pt x="104" y="52"/>
                  </a:lnTo>
                  <a:lnTo>
                    <a:pt x="52" y="52"/>
                  </a:lnTo>
                  <a:lnTo>
                    <a:pt x="104"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5" name="Freeform 752"/>
            <p:cNvSpPr>
              <a:spLocks/>
            </p:cNvSpPr>
            <p:nvPr/>
          </p:nvSpPr>
          <p:spPr bwMode="auto">
            <a:xfrm>
              <a:off x="2872" y="961"/>
              <a:ext cx="114" cy="114"/>
            </a:xfrm>
            <a:custGeom>
              <a:avLst/>
              <a:gdLst>
                <a:gd name="T0" fmla="*/ 125 w 104"/>
                <a:gd name="T1" fmla="*/ 62 h 104"/>
                <a:gd name="T2" fmla="*/ 125 w 104"/>
                <a:gd name="T3" fmla="*/ 62 h 104"/>
                <a:gd name="T4" fmla="*/ 123 w 104"/>
                <a:gd name="T5" fmla="*/ 49 h 104"/>
                <a:gd name="T6" fmla="*/ 119 w 104"/>
                <a:gd name="T7" fmla="*/ 39 h 104"/>
                <a:gd name="T8" fmla="*/ 114 w 104"/>
                <a:gd name="T9" fmla="*/ 29 h 104"/>
                <a:gd name="T10" fmla="*/ 107 w 104"/>
                <a:gd name="T11" fmla="*/ 18 h 104"/>
                <a:gd name="T12" fmla="*/ 96 w 104"/>
                <a:gd name="T13" fmla="*/ 11 h 104"/>
                <a:gd name="T14" fmla="*/ 86 w 104"/>
                <a:gd name="T15" fmla="*/ 4 h 104"/>
                <a:gd name="T16" fmla="*/ 76 w 104"/>
                <a:gd name="T17" fmla="*/ 2 h 104"/>
                <a:gd name="T18" fmla="*/ 62 w 104"/>
                <a:gd name="T19" fmla="*/ 0 h 104"/>
                <a:gd name="T20" fmla="*/ 62 w 104"/>
                <a:gd name="T21" fmla="*/ 0 h 104"/>
                <a:gd name="T22" fmla="*/ 49 w 104"/>
                <a:gd name="T23" fmla="*/ 2 h 104"/>
                <a:gd name="T24" fmla="*/ 38 w 104"/>
                <a:gd name="T25" fmla="*/ 4 h 104"/>
                <a:gd name="T26" fmla="*/ 29 w 104"/>
                <a:gd name="T27" fmla="*/ 11 h 104"/>
                <a:gd name="T28" fmla="*/ 18 w 104"/>
                <a:gd name="T29" fmla="*/ 18 h 104"/>
                <a:gd name="T30" fmla="*/ 11 w 104"/>
                <a:gd name="T31" fmla="*/ 29 h 104"/>
                <a:gd name="T32" fmla="*/ 4 w 104"/>
                <a:gd name="T33" fmla="*/ 39 h 104"/>
                <a:gd name="T34" fmla="*/ 2 w 104"/>
                <a:gd name="T35" fmla="*/ 49 h 104"/>
                <a:gd name="T36" fmla="*/ 0 w 104"/>
                <a:gd name="T37" fmla="*/ 62 h 104"/>
                <a:gd name="T38" fmla="*/ 0 w 104"/>
                <a:gd name="T39" fmla="*/ 62 h 104"/>
                <a:gd name="T40" fmla="*/ 2 w 104"/>
                <a:gd name="T41" fmla="*/ 76 h 104"/>
                <a:gd name="T42" fmla="*/ 4 w 104"/>
                <a:gd name="T43" fmla="*/ 86 h 104"/>
                <a:gd name="T44" fmla="*/ 11 w 104"/>
                <a:gd name="T45" fmla="*/ 96 h 104"/>
                <a:gd name="T46" fmla="*/ 18 w 104"/>
                <a:gd name="T47" fmla="*/ 107 h 104"/>
                <a:gd name="T48" fmla="*/ 29 w 104"/>
                <a:gd name="T49" fmla="*/ 114 h 104"/>
                <a:gd name="T50" fmla="*/ 38 w 104"/>
                <a:gd name="T51" fmla="*/ 119 h 104"/>
                <a:gd name="T52" fmla="*/ 49 w 104"/>
                <a:gd name="T53" fmla="*/ 123 h 104"/>
                <a:gd name="T54" fmla="*/ 62 w 104"/>
                <a:gd name="T55" fmla="*/ 125 h 104"/>
                <a:gd name="T56" fmla="*/ 62 w 104"/>
                <a:gd name="T57" fmla="*/ 125 h 104"/>
                <a:gd name="T58" fmla="*/ 76 w 104"/>
                <a:gd name="T59" fmla="*/ 123 h 104"/>
                <a:gd name="T60" fmla="*/ 86 w 104"/>
                <a:gd name="T61" fmla="*/ 119 h 104"/>
                <a:gd name="T62" fmla="*/ 96 w 104"/>
                <a:gd name="T63" fmla="*/ 114 h 104"/>
                <a:gd name="T64" fmla="*/ 107 w 104"/>
                <a:gd name="T65" fmla="*/ 107 h 104"/>
                <a:gd name="T66" fmla="*/ 114 w 104"/>
                <a:gd name="T67" fmla="*/ 96 h 104"/>
                <a:gd name="T68" fmla="*/ 119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99" y="33"/>
                  </a:lnTo>
                  <a:lnTo>
                    <a:pt x="95" y="24"/>
                  </a:lnTo>
                  <a:lnTo>
                    <a:pt x="89" y="15"/>
                  </a:lnTo>
                  <a:lnTo>
                    <a:pt x="80" y="9"/>
                  </a:lnTo>
                  <a:lnTo>
                    <a:pt x="71" y="4"/>
                  </a:lnTo>
                  <a:lnTo>
                    <a:pt x="63" y="2"/>
                  </a:lnTo>
                  <a:lnTo>
                    <a:pt x="52" y="0"/>
                  </a:lnTo>
                  <a:lnTo>
                    <a:pt x="41" y="2"/>
                  </a:lnTo>
                  <a:lnTo>
                    <a:pt x="32" y="4"/>
                  </a:lnTo>
                  <a:lnTo>
                    <a:pt x="24" y="9"/>
                  </a:lnTo>
                  <a:lnTo>
                    <a:pt x="15" y="15"/>
                  </a:lnTo>
                  <a:lnTo>
                    <a:pt x="9" y="24"/>
                  </a:lnTo>
                  <a:lnTo>
                    <a:pt x="4" y="33"/>
                  </a:lnTo>
                  <a:lnTo>
                    <a:pt x="2" y="41"/>
                  </a:lnTo>
                  <a:lnTo>
                    <a:pt x="0" y="52"/>
                  </a:lnTo>
                  <a:lnTo>
                    <a:pt x="2" y="63"/>
                  </a:lnTo>
                  <a:lnTo>
                    <a:pt x="4" y="71"/>
                  </a:lnTo>
                  <a:lnTo>
                    <a:pt x="9" y="80"/>
                  </a:lnTo>
                  <a:lnTo>
                    <a:pt x="15" y="89"/>
                  </a:lnTo>
                  <a:lnTo>
                    <a:pt x="24" y="95"/>
                  </a:lnTo>
                  <a:lnTo>
                    <a:pt x="32" y="99"/>
                  </a:lnTo>
                  <a:lnTo>
                    <a:pt x="41" y="102"/>
                  </a:lnTo>
                  <a:lnTo>
                    <a:pt x="52" y="104"/>
                  </a:lnTo>
                  <a:lnTo>
                    <a:pt x="63" y="102"/>
                  </a:lnTo>
                  <a:lnTo>
                    <a:pt x="71" y="99"/>
                  </a:lnTo>
                  <a:lnTo>
                    <a:pt x="80" y="95"/>
                  </a:lnTo>
                  <a:lnTo>
                    <a:pt x="89" y="89"/>
                  </a:lnTo>
                  <a:lnTo>
                    <a:pt x="95" y="80"/>
                  </a:lnTo>
                  <a:lnTo>
                    <a:pt x="99"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6" name="Freeform 753"/>
            <p:cNvSpPr>
              <a:spLocks/>
            </p:cNvSpPr>
            <p:nvPr/>
          </p:nvSpPr>
          <p:spPr bwMode="auto">
            <a:xfrm>
              <a:off x="1317" y="1523"/>
              <a:ext cx="111" cy="114"/>
            </a:xfrm>
            <a:custGeom>
              <a:avLst/>
              <a:gdLst>
                <a:gd name="T0" fmla="*/ 122 w 101"/>
                <a:gd name="T1" fmla="*/ 62 h 104"/>
                <a:gd name="T2" fmla="*/ 122 w 101"/>
                <a:gd name="T3" fmla="*/ 62 h 104"/>
                <a:gd name="T4" fmla="*/ 122 w 101"/>
                <a:gd name="T5" fmla="*/ 49 h 104"/>
                <a:gd name="T6" fmla="*/ 118 w 101"/>
                <a:gd name="T7" fmla="*/ 38 h 104"/>
                <a:gd name="T8" fmla="*/ 111 w 101"/>
                <a:gd name="T9" fmla="*/ 29 h 104"/>
                <a:gd name="T10" fmla="*/ 104 w 101"/>
                <a:gd name="T11" fmla="*/ 18 h 104"/>
                <a:gd name="T12" fmla="*/ 97 w 101"/>
                <a:gd name="T13" fmla="*/ 11 h 104"/>
                <a:gd name="T14" fmla="*/ 86 w 101"/>
                <a:gd name="T15" fmla="*/ 4 h 104"/>
                <a:gd name="T16" fmla="*/ 73 w 101"/>
                <a:gd name="T17" fmla="*/ 2 h 104"/>
                <a:gd name="T18" fmla="*/ 59 w 101"/>
                <a:gd name="T19" fmla="*/ 0 h 104"/>
                <a:gd name="T20" fmla="*/ 59 w 101"/>
                <a:gd name="T21" fmla="*/ 0 h 104"/>
                <a:gd name="T22" fmla="*/ 49 w 101"/>
                <a:gd name="T23" fmla="*/ 2 h 104"/>
                <a:gd name="T24" fmla="*/ 36 w 101"/>
                <a:gd name="T25" fmla="*/ 4 h 104"/>
                <a:gd name="T26" fmla="*/ 25 w 101"/>
                <a:gd name="T27" fmla="*/ 11 h 104"/>
                <a:gd name="T28" fmla="*/ 18 w 101"/>
                <a:gd name="T29" fmla="*/ 18 h 104"/>
                <a:gd name="T30" fmla="*/ 10 w 101"/>
                <a:gd name="T31" fmla="*/ 29 h 104"/>
                <a:gd name="T32" fmla="*/ 4 w 101"/>
                <a:gd name="T33" fmla="*/ 38 h 104"/>
                <a:gd name="T34" fmla="*/ 0 w 101"/>
                <a:gd name="T35" fmla="*/ 49 h 104"/>
                <a:gd name="T36" fmla="*/ 0 w 101"/>
                <a:gd name="T37" fmla="*/ 62 h 104"/>
                <a:gd name="T38" fmla="*/ 0 w 101"/>
                <a:gd name="T39" fmla="*/ 62 h 104"/>
                <a:gd name="T40" fmla="*/ 0 w 101"/>
                <a:gd name="T41" fmla="*/ 75 h 104"/>
                <a:gd name="T42" fmla="*/ 4 w 101"/>
                <a:gd name="T43" fmla="*/ 86 h 104"/>
                <a:gd name="T44" fmla="*/ 10 w 101"/>
                <a:gd name="T45" fmla="*/ 96 h 104"/>
                <a:gd name="T46" fmla="*/ 18 w 101"/>
                <a:gd name="T47" fmla="*/ 105 h 104"/>
                <a:gd name="T48" fmla="*/ 25 w 101"/>
                <a:gd name="T49" fmla="*/ 114 h 104"/>
                <a:gd name="T50" fmla="*/ 36 w 101"/>
                <a:gd name="T51" fmla="*/ 119 h 104"/>
                <a:gd name="T52" fmla="*/ 49 w 101"/>
                <a:gd name="T53" fmla="*/ 122 h 104"/>
                <a:gd name="T54" fmla="*/ 59 w 101"/>
                <a:gd name="T55" fmla="*/ 125 h 104"/>
                <a:gd name="T56" fmla="*/ 59 w 101"/>
                <a:gd name="T57" fmla="*/ 125 h 104"/>
                <a:gd name="T58" fmla="*/ 73 w 101"/>
                <a:gd name="T59" fmla="*/ 122 h 104"/>
                <a:gd name="T60" fmla="*/ 86 w 101"/>
                <a:gd name="T61" fmla="*/ 119 h 104"/>
                <a:gd name="T62" fmla="*/ 97 w 101"/>
                <a:gd name="T63" fmla="*/ 114 h 104"/>
                <a:gd name="T64" fmla="*/ 104 w 101"/>
                <a:gd name="T65" fmla="*/ 105 h 104"/>
                <a:gd name="T66" fmla="*/ 111 w 101"/>
                <a:gd name="T67" fmla="*/ 96 h 104"/>
                <a:gd name="T68" fmla="*/ 118 w 101"/>
                <a:gd name="T69" fmla="*/ 86 h 104"/>
                <a:gd name="T70" fmla="*/ 122 w 101"/>
                <a:gd name="T71" fmla="*/ 75 h 104"/>
                <a:gd name="T72" fmla="*/ 122 w 101"/>
                <a:gd name="T73" fmla="*/ 62 h 104"/>
                <a:gd name="T74" fmla="*/ 59 w 101"/>
                <a:gd name="T75" fmla="*/ 62 h 104"/>
                <a:gd name="T76" fmla="*/ 122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2" y="24"/>
                  </a:lnTo>
                  <a:lnTo>
                    <a:pt x="86" y="15"/>
                  </a:lnTo>
                  <a:lnTo>
                    <a:pt x="80" y="9"/>
                  </a:lnTo>
                  <a:lnTo>
                    <a:pt x="71" y="4"/>
                  </a:lnTo>
                  <a:lnTo>
                    <a:pt x="60" y="2"/>
                  </a:lnTo>
                  <a:lnTo>
                    <a:pt x="49" y="0"/>
                  </a:lnTo>
                  <a:lnTo>
                    <a:pt x="41" y="2"/>
                  </a:lnTo>
                  <a:lnTo>
                    <a:pt x="30" y="4"/>
                  </a:lnTo>
                  <a:lnTo>
                    <a:pt x="21" y="9"/>
                  </a:lnTo>
                  <a:lnTo>
                    <a:pt x="15" y="15"/>
                  </a:lnTo>
                  <a:lnTo>
                    <a:pt x="8" y="24"/>
                  </a:lnTo>
                  <a:lnTo>
                    <a:pt x="4" y="32"/>
                  </a:lnTo>
                  <a:lnTo>
                    <a:pt x="0" y="41"/>
                  </a:lnTo>
                  <a:lnTo>
                    <a:pt x="0" y="52"/>
                  </a:lnTo>
                  <a:lnTo>
                    <a:pt x="0" y="62"/>
                  </a:lnTo>
                  <a:lnTo>
                    <a:pt x="4" y="71"/>
                  </a:lnTo>
                  <a:lnTo>
                    <a:pt x="8" y="80"/>
                  </a:lnTo>
                  <a:lnTo>
                    <a:pt x="15" y="88"/>
                  </a:lnTo>
                  <a:lnTo>
                    <a:pt x="21" y="95"/>
                  </a:lnTo>
                  <a:lnTo>
                    <a:pt x="30" y="99"/>
                  </a:lnTo>
                  <a:lnTo>
                    <a:pt x="41" y="101"/>
                  </a:lnTo>
                  <a:lnTo>
                    <a:pt x="49" y="104"/>
                  </a:lnTo>
                  <a:lnTo>
                    <a:pt x="60" y="101"/>
                  </a:lnTo>
                  <a:lnTo>
                    <a:pt x="71" y="99"/>
                  </a:lnTo>
                  <a:lnTo>
                    <a:pt x="80" y="95"/>
                  </a:lnTo>
                  <a:lnTo>
                    <a:pt x="86" y="88"/>
                  </a:lnTo>
                  <a:lnTo>
                    <a:pt x="92" y="80"/>
                  </a:lnTo>
                  <a:lnTo>
                    <a:pt x="97" y="71"/>
                  </a:lnTo>
                  <a:lnTo>
                    <a:pt x="101" y="62"/>
                  </a:lnTo>
                  <a:lnTo>
                    <a:pt x="101" y="52"/>
                  </a:lnTo>
                  <a:lnTo>
                    <a:pt x="49"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7" name="Freeform 754"/>
            <p:cNvSpPr>
              <a:spLocks/>
            </p:cNvSpPr>
            <p:nvPr/>
          </p:nvSpPr>
          <p:spPr bwMode="auto">
            <a:xfrm>
              <a:off x="1317" y="1523"/>
              <a:ext cx="111" cy="114"/>
            </a:xfrm>
            <a:custGeom>
              <a:avLst/>
              <a:gdLst>
                <a:gd name="T0" fmla="*/ 122 w 101"/>
                <a:gd name="T1" fmla="*/ 62 h 104"/>
                <a:gd name="T2" fmla="*/ 122 w 101"/>
                <a:gd name="T3" fmla="*/ 62 h 104"/>
                <a:gd name="T4" fmla="*/ 122 w 101"/>
                <a:gd name="T5" fmla="*/ 49 h 104"/>
                <a:gd name="T6" fmla="*/ 118 w 101"/>
                <a:gd name="T7" fmla="*/ 38 h 104"/>
                <a:gd name="T8" fmla="*/ 111 w 101"/>
                <a:gd name="T9" fmla="*/ 29 h 104"/>
                <a:gd name="T10" fmla="*/ 104 w 101"/>
                <a:gd name="T11" fmla="*/ 18 h 104"/>
                <a:gd name="T12" fmla="*/ 97 w 101"/>
                <a:gd name="T13" fmla="*/ 11 h 104"/>
                <a:gd name="T14" fmla="*/ 86 w 101"/>
                <a:gd name="T15" fmla="*/ 4 h 104"/>
                <a:gd name="T16" fmla="*/ 73 w 101"/>
                <a:gd name="T17" fmla="*/ 2 h 104"/>
                <a:gd name="T18" fmla="*/ 59 w 101"/>
                <a:gd name="T19" fmla="*/ 0 h 104"/>
                <a:gd name="T20" fmla="*/ 59 w 101"/>
                <a:gd name="T21" fmla="*/ 0 h 104"/>
                <a:gd name="T22" fmla="*/ 49 w 101"/>
                <a:gd name="T23" fmla="*/ 2 h 104"/>
                <a:gd name="T24" fmla="*/ 36 w 101"/>
                <a:gd name="T25" fmla="*/ 4 h 104"/>
                <a:gd name="T26" fmla="*/ 25 w 101"/>
                <a:gd name="T27" fmla="*/ 11 h 104"/>
                <a:gd name="T28" fmla="*/ 18 w 101"/>
                <a:gd name="T29" fmla="*/ 18 h 104"/>
                <a:gd name="T30" fmla="*/ 10 w 101"/>
                <a:gd name="T31" fmla="*/ 29 h 104"/>
                <a:gd name="T32" fmla="*/ 4 w 101"/>
                <a:gd name="T33" fmla="*/ 38 h 104"/>
                <a:gd name="T34" fmla="*/ 0 w 101"/>
                <a:gd name="T35" fmla="*/ 49 h 104"/>
                <a:gd name="T36" fmla="*/ 0 w 101"/>
                <a:gd name="T37" fmla="*/ 62 h 104"/>
                <a:gd name="T38" fmla="*/ 0 w 101"/>
                <a:gd name="T39" fmla="*/ 62 h 104"/>
                <a:gd name="T40" fmla="*/ 0 w 101"/>
                <a:gd name="T41" fmla="*/ 75 h 104"/>
                <a:gd name="T42" fmla="*/ 4 w 101"/>
                <a:gd name="T43" fmla="*/ 86 h 104"/>
                <a:gd name="T44" fmla="*/ 10 w 101"/>
                <a:gd name="T45" fmla="*/ 96 h 104"/>
                <a:gd name="T46" fmla="*/ 18 w 101"/>
                <a:gd name="T47" fmla="*/ 105 h 104"/>
                <a:gd name="T48" fmla="*/ 25 w 101"/>
                <a:gd name="T49" fmla="*/ 114 h 104"/>
                <a:gd name="T50" fmla="*/ 36 w 101"/>
                <a:gd name="T51" fmla="*/ 119 h 104"/>
                <a:gd name="T52" fmla="*/ 49 w 101"/>
                <a:gd name="T53" fmla="*/ 122 h 104"/>
                <a:gd name="T54" fmla="*/ 59 w 101"/>
                <a:gd name="T55" fmla="*/ 125 h 104"/>
                <a:gd name="T56" fmla="*/ 59 w 101"/>
                <a:gd name="T57" fmla="*/ 125 h 104"/>
                <a:gd name="T58" fmla="*/ 73 w 101"/>
                <a:gd name="T59" fmla="*/ 122 h 104"/>
                <a:gd name="T60" fmla="*/ 86 w 101"/>
                <a:gd name="T61" fmla="*/ 119 h 104"/>
                <a:gd name="T62" fmla="*/ 97 w 101"/>
                <a:gd name="T63" fmla="*/ 114 h 104"/>
                <a:gd name="T64" fmla="*/ 104 w 101"/>
                <a:gd name="T65" fmla="*/ 105 h 104"/>
                <a:gd name="T66" fmla="*/ 111 w 101"/>
                <a:gd name="T67" fmla="*/ 96 h 104"/>
                <a:gd name="T68" fmla="*/ 118 w 101"/>
                <a:gd name="T69" fmla="*/ 86 h 104"/>
                <a:gd name="T70" fmla="*/ 122 w 101"/>
                <a:gd name="T71" fmla="*/ 75 h 104"/>
                <a:gd name="T72" fmla="*/ 122 w 101"/>
                <a:gd name="T73" fmla="*/ 62 h 104"/>
                <a:gd name="T74" fmla="*/ 59 w 101"/>
                <a:gd name="T75" fmla="*/ 62 h 104"/>
                <a:gd name="T76" fmla="*/ 122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2" y="24"/>
                  </a:lnTo>
                  <a:lnTo>
                    <a:pt x="86" y="15"/>
                  </a:lnTo>
                  <a:lnTo>
                    <a:pt x="80" y="9"/>
                  </a:lnTo>
                  <a:lnTo>
                    <a:pt x="71" y="4"/>
                  </a:lnTo>
                  <a:lnTo>
                    <a:pt x="60" y="2"/>
                  </a:lnTo>
                  <a:lnTo>
                    <a:pt x="49" y="0"/>
                  </a:lnTo>
                  <a:lnTo>
                    <a:pt x="41" y="2"/>
                  </a:lnTo>
                  <a:lnTo>
                    <a:pt x="30" y="4"/>
                  </a:lnTo>
                  <a:lnTo>
                    <a:pt x="21" y="9"/>
                  </a:lnTo>
                  <a:lnTo>
                    <a:pt x="15" y="15"/>
                  </a:lnTo>
                  <a:lnTo>
                    <a:pt x="8" y="24"/>
                  </a:lnTo>
                  <a:lnTo>
                    <a:pt x="4" y="32"/>
                  </a:lnTo>
                  <a:lnTo>
                    <a:pt x="0" y="41"/>
                  </a:lnTo>
                  <a:lnTo>
                    <a:pt x="0" y="52"/>
                  </a:lnTo>
                  <a:lnTo>
                    <a:pt x="0" y="62"/>
                  </a:lnTo>
                  <a:lnTo>
                    <a:pt x="4" y="71"/>
                  </a:lnTo>
                  <a:lnTo>
                    <a:pt x="8" y="80"/>
                  </a:lnTo>
                  <a:lnTo>
                    <a:pt x="15" y="88"/>
                  </a:lnTo>
                  <a:lnTo>
                    <a:pt x="21" y="95"/>
                  </a:lnTo>
                  <a:lnTo>
                    <a:pt x="30" y="99"/>
                  </a:lnTo>
                  <a:lnTo>
                    <a:pt x="41" y="101"/>
                  </a:lnTo>
                  <a:lnTo>
                    <a:pt x="49" y="104"/>
                  </a:lnTo>
                  <a:lnTo>
                    <a:pt x="60" y="101"/>
                  </a:lnTo>
                  <a:lnTo>
                    <a:pt x="71" y="99"/>
                  </a:lnTo>
                  <a:lnTo>
                    <a:pt x="80" y="95"/>
                  </a:lnTo>
                  <a:lnTo>
                    <a:pt x="86" y="88"/>
                  </a:lnTo>
                  <a:lnTo>
                    <a:pt x="92" y="80"/>
                  </a:lnTo>
                  <a:lnTo>
                    <a:pt x="97" y="71"/>
                  </a:lnTo>
                  <a:lnTo>
                    <a:pt x="101" y="62"/>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8" name="Freeform 755"/>
            <p:cNvSpPr>
              <a:spLocks/>
            </p:cNvSpPr>
            <p:nvPr/>
          </p:nvSpPr>
          <p:spPr bwMode="auto">
            <a:xfrm>
              <a:off x="1513" y="1320"/>
              <a:ext cx="113" cy="111"/>
            </a:xfrm>
            <a:custGeom>
              <a:avLst/>
              <a:gdLst>
                <a:gd name="T0" fmla="*/ 124 w 103"/>
                <a:gd name="T1" fmla="*/ 59 h 102"/>
                <a:gd name="T2" fmla="*/ 124 w 103"/>
                <a:gd name="T3" fmla="*/ 59 h 102"/>
                <a:gd name="T4" fmla="*/ 122 w 103"/>
                <a:gd name="T5" fmla="*/ 46 h 102"/>
                <a:gd name="T6" fmla="*/ 120 w 103"/>
                <a:gd name="T7" fmla="*/ 36 h 102"/>
                <a:gd name="T8" fmla="*/ 114 w 103"/>
                <a:gd name="T9" fmla="*/ 26 h 102"/>
                <a:gd name="T10" fmla="*/ 106 w 103"/>
                <a:gd name="T11" fmla="*/ 17 h 102"/>
                <a:gd name="T12" fmla="*/ 97 w 103"/>
                <a:gd name="T13" fmla="*/ 11 h 102"/>
                <a:gd name="T14" fmla="*/ 86 w 103"/>
                <a:gd name="T15" fmla="*/ 2 h 102"/>
                <a:gd name="T16" fmla="*/ 75 w 103"/>
                <a:gd name="T17" fmla="*/ 0 h 102"/>
                <a:gd name="T18" fmla="*/ 63 w 103"/>
                <a:gd name="T19" fmla="*/ 0 h 102"/>
                <a:gd name="T20" fmla="*/ 63 w 103"/>
                <a:gd name="T21" fmla="*/ 0 h 102"/>
                <a:gd name="T22" fmla="*/ 49 w 103"/>
                <a:gd name="T23" fmla="*/ 0 h 102"/>
                <a:gd name="T24" fmla="*/ 38 w 103"/>
                <a:gd name="T25" fmla="*/ 2 h 102"/>
                <a:gd name="T26" fmla="*/ 29 w 103"/>
                <a:gd name="T27" fmla="*/ 11 h 102"/>
                <a:gd name="T28" fmla="*/ 18 w 103"/>
                <a:gd name="T29" fmla="*/ 17 h 102"/>
                <a:gd name="T30" fmla="*/ 10 w 103"/>
                <a:gd name="T31" fmla="*/ 26 h 102"/>
                <a:gd name="T32" fmla="*/ 4 w 103"/>
                <a:gd name="T33" fmla="*/ 36 h 102"/>
                <a:gd name="T34" fmla="*/ 2 w 103"/>
                <a:gd name="T35" fmla="*/ 46 h 102"/>
                <a:gd name="T36" fmla="*/ 0 w 103"/>
                <a:gd name="T37" fmla="*/ 59 h 102"/>
                <a:gd name="T38" fmla="*/ 0 w 103"/>
                <a:gd name="T39" fmla="*/ 59 h 102"/>
                <a:gd name="T40" fmla="*/ 2 w 103"/>
                <a:gd name="T41" fmla="*/ 72 h 102"/>
                <a:gd name="T42" fmla="*/ 4 w 103"/>
                <a:gd name="T43" fmla="*/ 82 h 102"/>
                <a:gd name="T44" fmla="*/ 10 w 103"/>
                <a:gd name="T45" fmla="*/ 95 h 102"/>
                <a:gd name="T46" fmla="*/ 18 w 103"/>
                <a:gd name="T47" fmla="*/ 103 h 102"/>
                <a:gd name="T48" fmla="*/ 29 w 103"/>
                <a:gd name="T49" fmla="*/ 110 h 102"/>
                <a:gd name="T50" fmla="*/ 38 w 103"/>
                <a:gd name="T51" fmla="*/ 115 h 102"/>
                <a:gd name="T52" fmla="*/ 49 w 103"/>
                <a:gd name="T53" fmla="*/ 121 h 102"/>
                <a:gd name="T54" fmla="*/ 63 w 103"/>
                <a:gd name="T55" fmla="*/ 121 h 102"/>
                <a:gd name="T56" fmla="*/ 63 w 103"/>
                <a:gd name="T57" fmla="*/ 121 h 102"/>
                <a:gd name="T58" fmla="*/ 75 w 103"/>
                <a:gd name="T59" fmla="*/ 121 h 102"/>
                <a:gd name="T60" fmla="*/ 86 w 103"/>
                <a:gd name="T61" fmla="*/ 115 h 102"/>
                <a:gd name="T62" fmla="*/ 97 w 103"/>
                <a:gd name="T63" fmla="*/ 110 h 102"/>
                <a:gd name="T64" fmla="*/ 106 w 103"/>
                <a:gd name="T65" fmla="*/ 103 h 102"/>
                <a:gd name="T66" fmla="*/ 114 w 103"/>
                <a:gd name="T67" fmla="*/ 95 h 102"/>
                <a:gd name="T68" fmla="*/ 120 w 103"/>
                <a:gd name="T69" fmla="*/ 82 h 102"/>
                <a:gd name="T70" fmla="*/ 122 w 103"/>
                <a:gd name="T71" fmla="*/ 72 h 102"/>
                <a:gd name="T72" fmla="*/ 124 w 103"/>
                <a:gd name="T73" fmla="*/ 59 h 102"/>
                <a:gd name="T74" fmla="*/ 63 w 103"/>
                <a:gd name="T75" fmla="*/ 59 h 102"/>
                <a:gd name="T76" fmla="*/ 124 w 103"/>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0"/>
                  </a:lnTo>
                  <a:lnTo>
                    <a:pt x="95" y="22"/>
                  </a:lnTo>
                  <a:lnTo>
                    <a:pt x="88" y="15"/>
                  </a:lnTo>
                  <a:lnTo>
                    <a:pt x="80" y="9"/>
                  </a:lnTo>
                  <a:lnTo>
                    <a:pt x="71" y="2"/>
                  </a:lnTo>
                  <a:lnTo>
                    <a:pt x="62" y="0"/>
                  </a:lnTo>
                  <a:lnTo>
                    <a:pt x="52" y="0"/>
                  </a:lnTo>
                  <a:lnTo>
                    <a:pt x="41" y="0"/>
                  </a:lnTo>
                  <a:lnTo>
                    <a:pt x="32" y="2"/>
                  </a:lnTo>
                  <a:lnTo>
                    <a:pt x="24" y="9"/>
                  </a:lnTo>
                  <a:lnTo>
                    <a:pt x="15" y="15"/>
                  </a:lnTo>
                  <a:lnTo>
                    <a:pt x="8" y="22"/>
                  </a:lnTo>
                  <a:lnTo>
                    <a:pt x="4" y="30"/>
                  </a:lnTo>
                  <a:lnTo>
                    <a:pt x="2" y="39"/>
                  </a:lnTo>
                  <a:lnTo>
                    <a:pt x="0" y="50"/>
                  </a:lnTo>
                  <a:lnTo>
                    <a:pt x="2" y="61"/>
                  </a:lnTo>
                  <a:lnTo>
                    <a:pt x="4" y="69"/>
                  </a:lnTo>
                  <a:lnTo>
                    <a:pt x="8" y="80"/>
                  </a:lnTo>
                  <a:lnTo>
                    <a:pt x="15" y="87"/>
                  </a:lnTo>
                  <a:lnTo>
                    <a:pt x="24" y="93"/>
                  </a:lnTo>
                  <a:lnTo>
                    <a:pt x="32" y="97"/>
                  </a:lnTo>
                  <a:lnTo>
                    <a:pt x="41" y="102"/>
                  </a:lnTo>
                  <a:lnTo>
                    <a:pt x="52" y="102"/>
                  </a:lnTo>
                  <a:lnTo>
                    <a:pt x="62" y="102"/>
                  </a:lnTo>
                  <a:lnTo>
                    <a:pt x="71" y="97"/>
                  </a:lnTo>
                  <a:lnTo>
                    <a:pt x="80" y="93"/>
                  </a:lnTo>
                  <a:lnTo>
                    <a:pt x="88" y="87"/>
                  </a:lnTo>
                  <a:lnTo>
                    <a:pt x="95" y="80"/>
                  </a:lnTo>
                  <a:lnTo>
                    <a:pt x="99" y="69"/>
                  </a:lnTo>
                  <a:lnTo>
                    <a:pt x="101" y="61"/>
                  </a:lnTo>
                  <a:lnTo>
                    <a:pt x="103" y="50"/>
                  </a:lnTo>
                  <a:lnTo>
                    <a:pt x="52" y="50"/>
                  </a:lnTo>
                  <a:lnTo>
                    <a:pt x="103" y="50"/>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199" name="Freeform 756"/>
            <p:cNvSpPr>
              <a:spLocks/>
            </p:cNvSpPr>
            <p:nvPr/>
          </p:nvSpPr>
          <p:spPr bwMode="auto">
            <a:xfrm>
              <a:off x="1513" y="1320"/>
              <a:ext cx="113" cy="111"/>
            </a:xfrm>
            <a:custGeom>
              <a:avLst/>
              <a:gdLst>
                <a:gd name="T0" fmla="*/ 124 w 103"/>
                <a:gd name="T1" fmla="*/ 59 h 102"/>
                <a:gd name="T2" fmla="*/ 124 w 103"/>
                <a:gd name="T3" fmla="*/ 59 h 102"/>
                <a:gd name="T4" fmla="*/ 122 w 103"/>
                <a:gd name="T5" fmla="*/ 46 h 102"/>
                <a:gd name="T6" fmla="*/ 120 w 103"/>
                <a:gd name="T7" fmla="*/ 36 h 102"/>
                <a:gd name="T8" fmla="*/ 114 w 103"/>
                <a:gd name="T9" fmla="*/ 26 h 102"/>
                <a:gd name="T10" fmla="*/ 106 w 103"/>
                <a:gd name="T11" fmla="*/ 17 h 102"/>
                <a:gd name="T12" fmla="*/ 97 w 103"/>
                <a:gd name="T13" fmla="*/ 11 h 102"/>
                <a:gd name="T14" fmla="*/ 86 w 103"/>
                <a:gd name="T15" fmla="*/ 2 h 102"/>
                <a:gd name="T16" fmla="*/ 75 w 103"/>
                <a:gd name="T17" fmla="*/ 0 h 102"/>
                <a:gd name="T18" fmla="*/ 63 w 103"/>
                <a:gd name="T19" fmla="*/ 0 h 102"/>
                <a:gd name="T20" fmla="*/ 63 w 103"/>
                <a:gd name="T21" fmla="*/ 0 h 102"/>
                <a:gd name="T22" fmla="*/ 49 w 103"/>
                <a:gd name="T23" fmla="*/ 0 h 102"/>
                <a:gd name="T24" fmla="*/ 38 w 103"/>
                <a:gd name="T25" fmla="*/ 2 h 102"/>
                <a:gd name="T26" fmla="*/ 29 w 103"/>
                <a:gd name="T27" fmla="*/ 11 h 102"/>
                <a:gd name="T28" fmla="*/ 18 w 103"/>
                <a:gd name="T29" fmla="*/ 17 h 102"/>
                <a:gd name="T30" fmla="*/ 10 w 103"/>
                <a:gd name="T31" fmla="*/ 26 h 102"/>
                <a:gd name="T32" fmla="*/ 4 w 103"/>
                <a:gd name="T33" fmla="*/ 36 h 102"/>
                <a:gd name="T34" fmla="*/ 2 w 103"/>
                <a:gd name="T35" fmla="*/ 46 h 102"/>
                <a:gd name="T36" fmla="*/ 0 w 103"/>
                <a:gd name="T37" fmla="*/ 59 h 102"/>
                <a:gd name="T38" fmla="*/ 0 w 103"/>
                <a:gd name="T39" fmla="*/ 59 h 102"/>
                <a:gd name="T40" fmla="*/ 2 w 103"/>
                <a:gd name="T41" fmla="*/ 72 h 102"/>
                <a:gd name="T42" fmla="*/ 4 w 103"/>
                <a:gd name="T43" fmla="*/ 82 h 102"/>
                <a:gd name="T44" fmla="*/ 10 w 103"/>
                <a:gd name="T45" fmla="*/ 95 h 102"/>
                <a:gd name="T46" fmla="*/ 18 w 103"/>
                <a:gd name="T47" fmla="*/ 103 h 102"/>
                <a:gd name="T48" fmla="*/ 29 w 103"/>
                <a:gd name="T49" fmla="*/ 110 h 102"/>
                <a:gd name="T50" fmla="*/ 38 w 103"/>
                <a:gd name="T51" fmla="*/ 115 h 102"/>
                <a:gd name="T52" fmla="*/ 49 w 103"/>
                <a:gd name="T53" fmla="*/ 121 h 102"/>
                <a:gd name="T54" fmla="*/ 63 w 103"/>
                <a:gd name="T55" fmla="*/ 121 h 102"/>
                <a:gd name="T56" fmla="*/ 63 w 103"/>
                <a:gd name="T57" fmla="*/ 121 h 102"/>
                <a:gd name="T58" fmla="*/ 75 w 103"/>
                <a:gd name="T59" fmla="*/ 121 h 102"/>
                <a:gd name="T60" fmla="*/ 86 w 103"/>
                <a:gd name="T61" fmla="*/ 115 h 102"/>
                <a:gd name="T62" fmla="*/ 97 w 103"/>
                <a:gd name="T63" fmla="*/ 110 h 102"/>
                <a:gd name="T64" fmla="*/ 106 w 103"/>
                <a:gd name="T65" fmla="*/ 103 h 102"/>
                <a:gd name="T66" fmla="*/ 114 w 103"/>
                <a:gd name="T67" fmla="*/ 95 h 102"/>
                <a:gd name="T68" fmla="*/ 120 w 103"/>
                <a:gd name="T69" fmla="*/ 82 h 102"/>
                <a:gd name="T70" fmla="*/ 122 w 103"/>
                <a:gd name="T71" fmla="*/ 72 h 102"/>
                <a:gd name="T72" fmla="*/ 124 w 103"/>
                <a:gd name="T73" fmla="*/ 59 h 102"/>
                <a:gd name="T74" fmla="*/ 63 w 103"/>
                <a:gd name="T75" fmla="*/ 59 h 102"/>
                <a:gd name="T76" fmla="*/ 124 w 103"/>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0"/>
                  </a:lnTo>
                  <a:lnTo>
                    <a:pt x="95" y="22"/>
                  </a:lnTo>
                  <a:lnTo>
                    <a:pt x="88" y="15"/>
                  </a:lnTo>
                  <a:lnTo>
                    <a:pt x="80" y="9"/>
                  </a:lnTo>
                  <a:lnTo>
                    <a:pt x="71" y="2"/>
                  </a:lnTo>
                  <a:lnTo>
                    <a:pt x="62" y="0"/>
                  </a:lnTo>
                  <a:lnTo>
                    <a:pt x="52" y="0"/>
                  </a:lnTo>
                  <a:lnTo>
                    <a:pt x="41" y="0"/>
                  </a:lnTo>
                  <a:lnTo>
                    <a:pt x="32" y="2"/>
                  </a:lnTo>
                  <a:lnTo>
                    <a:pt x="24" y="9"/>
                  </a:lnTo>
                  <a:lnTo>
                    <a:pt x="15" y="15"/>
                  </a:lnTo>
                  <a:lnTo>
                    <a:pt x="8" y="22"/>
                  </a:lnTo>
                  <a:lnTo>
                    <a:pt x="4" y="30"/>
                  </a:lnTo>
                  <a:lnTo>
                    <a:pt x="2" y="39"/>
                  </a:lnTo>
                  <a:lnTo>
                    <a:pt x="0" y="50"/>
                  </a:lnTo>
                  <a:lnTo>
                    <a:pt x="2" y="61"/>
                  </a:lnTo>
                  <a:lnTo>
                    <a:pt x="4" y="69"/>
                  </a:lnTo>
                  <a:lnTo>
                    <a:pt x="8" y="80"/>
                  </a:lnTo>
                  <a:lnTo>
                    <a:pt x="15" y="87"/>
                  </a:lnTo>
                  <a:lnTo>
                    <a:pt x="24" y="93"/>
                  </a:lnTo>
                  <a:lnTo>
                    <a:pt x="32" y="97"/>
                  </a:lnTo>
                  <a:lnTo>
                    <a:pt x="41" y="102"/>
                  </a:lnTo>
                  <a:lnTo>
                    <a:pt x="52" y="102"/>
                  </a:lnTo>
                  <a:lnTo>
                    <a:pt x="62" y="102"/>
                  </a:lnTo>
                  <a:lnTo>
                    <a:pt x="71" y="97"/>
                  </a:lnTo>
                  <a:lnTo>
                    <a:pt x="80" y="93"/>
                  </a:lnTo>
                  <a:lnTo>
                    <a:pt x="88" y="87"/>
                  </a:lnTo>
                  <a:lnTo>
                    <a:pt x="95" y="80"/>
                  </a:lnTo>
                  <a:lnTo>
                    <a:pt x="99" y="69"/>
                  </a:lnTo>
                  <a:lnTo>
                    <a:pt x="101" y="61"/>
                  </a:lnTo>
                  <a:lnTo>
                    <a:pt x="103" y="50"/>
                  </a:lnTo>
                  <a:lnTo>
                    <a:pt x="52" y="50"/>
                  </a:lnTo>
                  <a:lnTo>
                    <a:pt x="103"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0" name="Freeform 757"/>
            <p:cNvSpPr>
              <a:spLocks/>
            </p:cNvSpPr>
            <p:nvPr/>
          </p:nvSpPr>
          <p:spPr bwMode="auto">
            <a:xfrm>
              <a:off x="1758" y="1165"/>
              <a:ext cx="111" cy="112"/>
            </a:xfrm>
            <a:custGeom>
              <a:avLst/>
              <a:gdLst>
                <a:gd name="T0" fmla="*/ 121 w 102"/>
                <a:gd name="T1" fmla="*/ 62 h 103"/>
                <a:gd name="T2" fmla="*/ 121 w 102"/>
                <a:gd name="T3" fmla="*/ 62 h 103"/>
                <a:gd name="T4" fmla="*/ 121 w 102"/>
                <a:gd name="T5" fmla="*/ 51 h 103"/>
                <a:gd name="T6" fmla="*/ 119 w 102"/>
                <a:gd name="T7" fmla="*/ 38 h 103"/>
                <a:gd name="T8" fmla="*/ 110 w 102"/>
                <a:gd name="T9" fmla="*/ 28 h 103"/>
                <a:gd name="T10" fmla="*/ 106 w 102"/>
                <a:gd name="T11" fmla="*/ 17 h 103"/>
                <a:gd name="T12" fmla="*/ 95 w 102"/>
                <a:gd name="T13" fmla="*/ 10 h 103"/>
                <a:gd name="T14" fmla="*/ 85 w 102"/>
                <a:gd name="T15" fmla="*/ 4 h 103"/>
                <a:gd name="T16" fmla="*/ 75 w 102"/>
                <a:gd name="T17" fmla="*/ 2 h 103"/>
                <a:gd name="T18" fmla="*/ 62 w 102"/>
                <a:gd name="T19" fmla="*/ 0 h 103"/>
                <a:gd name="T20" fmla="*/ 62 w 102"/>
                <a:gd name="T21" fmla="*/ 0 h 103"/>
                <a:gd name="T22" fmla="*/ 49 w 102"/>
                <a:gd name="T23" fmla="*/ 2 h 103"/>
                <a:gd name="T24" fmla="*/ 39 w 102"/>
                <a:gd name="T25" fmla="*/ 4 h 103"/>
                <a:gd name="T26" fmla="*/ 28 w 102"/>
                <a:gd name="T27" fmla="*/ 10 h 103"/>
                <a:gd name="T28" fmla="*/ 17 w 102"/>
                <a:gd name="T29" fmla="*/ 17 h 103"/>
                <a:gd name="T30" fmla="*/ 11 w 102"/>
                <a:gd name="T31" fmla="*/ 28 h 103"/>
                <a:gd name="T32" fmla="*/ 5 w 102"/>
                <a:gd name="T33" fmla="*/ 38 h 103"/>
                <a:gd name="T34" fmla="*/ 2 w 102"/>
                <a:gd name="T35" fmla="*/ 51 h 103"/>
                <a:gd name="T36" fmla="*/ 0 w 102"/>
                <a:gd name="T37" fmla="*/ 62 h 103"/>
                <a:gd name="T38" fmla="*/ 0 w 102"/>
                <a:gd name="T39" fmla="*/ 62 h 103"/>
                <a:gd name="T40" fmla="*/ 2 w 102"/>
                <a:gd name="T41" fmla="*/ 73 h 103"/>
                <a:gd name="T42" fmla="*/ 5 w 102"/>
                <a:gd name="T43" fmla="*/ 84 h 103"/>
                <a:gd name="T44" fmla="*/ 11 w 102"/>
                <a:gd name="T45" fmla="*/ 95 h 103"/>
                <a:gd name="T46" fmla="*/ 17 w 102"/>
                <a:gd name="T47" fmla="*/ 104 h 103"/>
                <a:gd name="T48" fmla="*/ 28 w 102"/>
                <a:gd name="T49" fmla="*/ 112 h 103"/>
                <a:gd name="T50" fmla="*/ 39 w 102"/>
                <a:gd name="T51" fmla="*/ 117 h 103"/>
                <a:gd name="T52" fmla="*/ 49 w 102"/>
                <a:gd name="T53" fmla="*/ 120 h 103"/>
                <a:gd name="T54" fmla="*/ 62 w 102"/>
                <a:gd name="T55" fmla="*/ 122 h 103"/>
                <a:gd name="T56" fmla="*/ 62 w 102"/>
                <a:gd name="T57" fmla="*/ 122 h 103"/>
                <a:gd name="T58" fmla="*/ 75 w 102"/>
                <a:gd name="T59" fmla="*/ 120 h 103"/>
                <a:gd name="T60" fmla="*/ 85 w 102"/>
                <a:gd name="T61" fmla="*/ 117 h 103"/>
                <a:gd name="T62" fmla="*/ 95 w 102"/>
                <a:gd name="T63" fmla="*/ 112 h 103"/>
                <a:gd name="T64" fmla="*/ 106 w 102"/>
                <a:gd name="T65" fmla="*/ 104 h 103"/>
                <a:gd name="T66" fmla="*/ 110 w 102"/>
                <a:gd name="T67" fmla="*/ 95 h 103"/>
                <a:gd name="T68" fmla="*/ 119 w 102"/>
                <a:gd name="T69" fmla="*/ 84 h 103"/>
                <a:gd name="T70" fmla="*/ 121 w 102"/>
                <a:gd name="T71" fmla="*/ 73 h 103"/>
                <a:gd name="T72" fmla="*/ 121 w 102"/>
                <a:gd name="T73" fmla="*/ 62 h 103"/>
                <a:gd name="T74" fmla="*/ 62 w 102"/>
                <a:gd name="T75" fmla="*/ 62 h 103"/>
                <a:gd name="T76" fmla="*/ 121 w 102"/>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100" y="32"/>
                  </a:lnTo>
                  <a:lnTo>
                    <a:pt x="93" y="24"/>
                  </a:lnTo>
                  <a:lnTo>
                    <a:pt x="89" y="15"/>
                  </a:lnTo>
                  <a:lnTo>
                    <a:pt x="80" y="8"/>
                  </a:lnTo>
                  <a:lnTo>
                    <a:pt x="72" y="4"/>
                  </a:lnTo>
                  <a:lnTo>
                    <a:pt x="63" y="2"/>
                  </a:lnTo>
                  <a:lnTo>
                    <a:pt x="52" y="0"/>
                  </a:lnTo>
                  <a:lnTo>
                    <a:pt x="41" y="2"/>
                  </a:lnTo>
                  <a:lnTo>
                    <a:pt x="33" y="4"/>
                  </a:lnTo>
                  <a:lnTo>
                    <a:pt x="24" y="8"/>
                  </a:lnTo>
                  <a:lnTo>
                    <a:pt x="15" y="15"/>
                  </a:lnTo>
                  <a:lnTo>
                    <a:pt x="9" y="24"/>
                  </a:lnTo>
                  <a:lnTo>
                    <a:pt x="5" y="32"/>
                  </a:lnTo>
                  <a:lnTo>
                    <a:pt x="2" y="43"/>
                  </a:lnTo>
                  <a:lnTo>
                    <a:pt x="0" y="52"/>
                  </a:lnTo>
                  <a:lnTo>
                    <a:pt x="2" y="62"/>
                  </a:lnTo>
                  <a:lnTo>
                    <a:pt x="5" y="71"/>
                  </a:lnTo>
                  <a:lnTo>
                    <a:pt x="9" y="80"/>
                  </a:lnTo>
                  <a:lnTo>
                    <a:pt x="15" y="88"/>
                  </a:lnTo>
                  <a:lnTo>
                    <a:pt x="24" y="95"/>
                  </a:lnTo>
                  <a:lnTo>
                    <a:pt x="33" y="99"/>
                  </a:lnTo>
                  <a:lnTo>
                    <a:pt x="41" y="101"/>
                  </a:lnTo>
                  <a:lnTo>
                    <a:pt x="52" y="103"/>
                  </a:lnTo>
                  <a:lnTo>
                    <a:pt x="63" y="101"/>
                  </a:lnTo>
                  <a:lnTo>
                    <a:pt x="72" y="99"/>
                  </a:lnTo>
                  <a:lnTo>
                    <a:pt x="80" y="95"/>
                  </a:lnTo>
                  <a:lnTo>
                    <a:pt x="89" y="88"/>
                  </a:lnTo>
                  <a:lnTo>
                    <a:pt x="93" y="80"/>
                  </a:lnTo>
                  <a:lnTo>
                    <a:pt x="100" y="71"/>
                  </a:lnTo>
                  <a:lnTo>
                    <a:pt x="102" y="62"/>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1" name="Freeform 758"/>
            <p:cNvSpPr>
              <a:spLocks/>
            </p:cNvSpPr>
            <p:nvPr/>
          </p:nvSpPr>
          <p:spPr bwMode="auto">
            <a:xfrm>
              <a:off x="1758" y="1165"/>
              <a:ext cx="111" cy="112"/>
            </a:xfrm>
            <a:custGeom>
              <a:avLst/>
              <a:gdLst>
                <a:gd name="T0" fmla="*/ 121 w 102"/>
                <a:gd name="T1" fmla="*/ 62 h 103"/>
                <a:gd name="T2" fmla="*/ 121 w 102"/>
                <a:gd name="T3" fmla="*/ 62 h 103"/>
                <a:gd name="T4" fmla="*/ 121 w 102"/>
                <a:gd name="T5" fmla="*/ 51 h 103"/>
                <a:gd name="T6" fmla="*/ 119 w 102"/>
                <a:gd name="T7" fmla="*/ 38 h 103"/>
                <a:gd name="T8" fmla="*/ 110 w 102"/>
                <a:gd name="T9" fmla="*/ 28 h 103"/>
                <a:gd name="T10" fmla="*/ 106 w 102"/>
                <a:gd name="T11" fmla="*/ 17 h 103"/>
                <a:gd name="T12" fmla="*/ 95 w 102"/>
                <a:gd name="T13" fmla="*/ 10 h 103"/>
                <a:gd name="T14" fmla="*/ 85 w 102"/>
                <a:gd name="T15" fmla="*/ 4 h 103"/>
                <a:gd name="T16" fmla="*/ 75 w 102"/>
                <a:gd name="T17" fmla="*/ 2 h 103"/>
                <a:gd name="T18" fmla="*/ 62 w 102"/>
                <a:gd name="T19" fmla="*/ 0 h 103"/>
                <a:gd name="T20" fmla="*/ 62 w 102"/>
                <a:gd name="T21" fmla="*/ 0 h 103"/>
                <a:gd name="T22" fmla="*/ 49 w 102"/>
                <a:gd name="T23" fmla="*/ 2 h 103"/>
                <a:gd name="T24" fmla="*/ 39 w 102"/>
                <a:gd name="T25" fmla="*/ 4 h 103"/>
                <a:gd name="T26" fmla="*/ 28 w 102"/>
                <a:gd name="T27" fmla="*/ 10 h 103"/>
                <a:gd name="T28" fmla="*/ 17 w 102"/>
                <a:gd name="T29" fmla="*/ 17 h 103"/>
                <a:gd name="T30" fmla="*/ 11 w 102"/>
                <a:gd name="T31" fmla="*/ 28 h 103"/>
                <a:gd name="T32" fmla="*/ 5 w 102"/>
                <a:gd name="T33" fmla="*/ 38 h 103"/>
                <a:gd name="T34" fmla="*/ 2 w 102"/>
                <a:gd name="T35" fmla="*/ 51 h 103"/>
                <a:gd name="T36" fmla="*/ 0 w 102"/>
                <a:gd name="T37" fmla="*/ 62 h 103"/>
                <a:gd name="T38" fmla="*/ 0 w 102"/>
                <a:gd name="T39" fmla="*/ 62 h 103"/>
                <a:gd name="T40" fmla="*/ 2 w 102"/>
                <a:gd name="T41" fmla="*/ 73 h 103"/>
                <a:gd name="T42" fmla="*/ 5 w 102"/>
                <a:gd name="T43" fmla="*/ 84 h 103"/>
                <a:gd name="T44" fmla="*/ 11 w 102"/>
                <a:gd name="T45" fmla="*/ 95 h 103"/>
                <a:gd name="T46" fmla="*/ 17 w 102"/>
                <a:gd name="T47" fmla="*/ 104 h 103"/>
                <a:gd name="T48" fmla="*/ 28 w 102"/>
                <a:gd name="T49" fmla="*/ 112 h 103"/>
                <a:gd name="T50" fmla="*/ 39 w 102"/>
                <a:gd name="T51" fmla="*/ 117 h 103"/>
                <a:gd name="T52" fmla="*/ 49 w 102"/>
                <a:gd name="T53" fmla="*/ 120 h 103"/>
                <a:gd name="T54" fmla="*/ 62 w 102"/>
                <a:gd name="T55" fmla="*/ 122 h 103"/>
                <a:gd name="T56" fmla="*/ 62 w 102"/>
                <a:gd name="T57" fmla="*/ 122 h 103"/>
                <a:gd name="T58" fmla="*/ 75 w 102"/>
                <a:gd name="T59" fmla="*/ 120 h 103"/>
                <a:gd name="T60" fmla="*/ 85 w 102"/>
                <a:gd name="T61" fmla="*/ 117 h 103"/>
                <a:gd name="T62" fmla="*/ 95 w 102"/>
                <a:gd name="T63" fmla="*/ 112 h 103"/>
                <a:gd name="T64" fmla="*/ 106 w 102"/>
                <a:gd name="T65" fmla="*/ 104 h 103"/>
                <a:gd name="T66" fmla="*/ 110 w 102"/>
                <a:gd name="T67" fmla="*/ 95 h 103"/>
                <a:gd name="T68" fmla="*/ 119 w 102"/>
                <a:gd name="T69" fmla="*/ 84 h 103"/>
                <a:gd name="T70" fmla="*/ 121 w 102"/>
                <a:gd name="T71" fmla="*/ 73 h 103"/>
                <a:gd name="T72" fmla="*/ 121 w 102"/>
                <a:gd name="T73" fmla="*/ 62 h 103"/>
                <a:gd name="T74" fmla="*/ 62 w 102"/>
                <a:gd name="T75" fmla="*/ 62 h 103"/>
                <a:gd name="T76" fmla="*/ 121 w 102"/>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100" y="32"/>
                  </a:lnTo>
                  <a:lnTo>
                    <a:pt x="93" y="24"/>
                  </a:lnTo>
                  <a:lnTo>
                    <a:pt x="89" y="15"/>
                  </a:lnTo>
                  <a:lnTo>
                    <a:pt x="80" y="8"/>
                  </a:lnTo>
                  <a:lnTo>
                    <a:pt x="72" y="4"/>
                  </a:lnTo>
                  <a:lnTo>
                    <a:pt x="63" y="2"/>
                  </a:lnTo>
                  <a:lnTo>
                    <a:pt x="52" y="0"/>
                  </a:lnTo>
                  <a:lnTo>
                    <a:pt x="41" y="2"/>
                  </a:lnTo>
                  <a:lnTo>
                    <a:pt x="33" y="4"/>
                  </a:lnTo>
                  <a:lnTo>
                    <a:pt x="24" y="8"/>
                  </a:lnTo>
                  <a:lnTo>
                    <a:pt x="15" y="15"/>
                  </a:lnTo>
                  <a:lnTo>
                    <a:pt x="9" y="24"/>
                  </a:lnTo>
                  <a:lnTo>
                    <a:pt x="5" y="32"/>
                  </a:lnTo>
                  <a:lnTo>
                    <a:pt x="2" y="43"/>
                  </a:lnTo>
                  <a:lnTo>
                    <a:pt x="0" y="52"/>
                  </a:lnTo>
                  <a:lnTo>
                    <a:pt x="2" y="62"/>
                  </a:lnTo>
                  <a:lnTo>
                    <a:pt x="5" y="71"/>
                  </a:lnTo>
                  <a:lnTo>
                    <a:pt x="9" y="80"/>
                  </a:lnTo>
                  <a:lnTo>
                    <a:pt x="15" y="88"/>
                  </a:lnTo>
                  <a:lnTo>
                    <a:pt x="24" y="95"/>
                  </a:lnTo>
                  <a:lnTo>
                    <a:pt x="33" y="99"/>
                  </a:lnTo>
                  <a:lnTo>
                    <a:pt x="41" y="101"/>
                  </a:lnTo>
                  <a:lnTo>
                    <a:pt x="52" y="103"/>
                  </a:lnTo>
                  <a:lnTo>
                    <a:pt x="63" y="101"/>
                  </a:lnTo>
                  <a:lnTo>
                    <a:pt x="72" y="99"/>
                  </a:lnTo>
                  <a:lnTo>
                    <a:pt x="80" y="95"/>
                  </a:lnTo>
                  <a:lnTo>
                    <a:pt x="89" y="88"/>
                  </a:lnTo>
                  <a:lnTo>
                    <a:pt x="93" y="80"/>
                  </a:lnTo>
                  <a:lnTo>
                    <a:pt x="100" y="71"/>
                  </a:lnTo>
                  <a:lnTo>
                    <a:pt x="102" y="62"/>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2" name="Freeform 759"/>
            <p:cNvSpPr>
              <a:spLocks/>
            </p:cNvSpPr>
            <p:nvPr/>
          </p:nvSpPr>
          <p:spPr bwMode="auto">
            <a:xfrm>
              <a:off x="2330" y="1044"/>
              <a:ext cx="110" cy="113"/>
            </a:xfrm>
            <a:custGeom>
              <a:avLst/>
              <a:gdLst>
                <a:gd name="T0" fmla="*/ 120 w 101"/>
                <a:gd name="T1" fmla="*/ 63 h 103"/>
                <a:gd name="T2" fmla="*/ 120 w 101"/>
                <a:gd name="T3" fmla="*/ 63 h 103"/>
                <a:gd name="T4" fmla="*/ 120 w 101"/>
                <a:gd name="T5" fmla="*/ 49 h 103"/>
                <a:gd name="T6" fmla="*/ 118 w 101"/>
                <a:gd name="T7" fmla="*/ 38 h 103"/>
                <a:gd name="T8" fmla="*/ 109 w 101"/>
                <a:gd name="T9" fmla="*/ 27 h 103"/>
                <a:gd name="T10" fmla="*/ 105 w 101"/>
                <a:gd name="T11" fmla="*/ 18 h 103"/>
                <a:gd name="T12" fmla="*/ 94 w 101"/>
                <a:gd name="T13" fmla="*/ 10 h 103"/>
                <a:gd name="T14" fmla="*/ 84 w 101"/>
                <a:gd name="T15" fmla="*/ 4 h 103"/>
                <a:gd name="T16" fmla="*/ 74 w 101"/>
                <a:gd name="T17" fmla="*/ 2 h 103"/>
                <a:gd name="T18" fmla="*/ 61 w 101"/>
                <a:gd name="T19" fmla="*/ 0 h 103"/>
                <a:gd name="T20" fmla="*/ 61 w 101"/>
                <a:gd name="T21" fmla="*/ 0 h 103"/>
                <a:gd name="T22" fmla="*/ 49 w 101"/>
                <a:gd name="T23" fmla="*/ 2 h 103"/>
                <a:gd name="T24" fmla="*/ 38 w 101"/>
                <a:gd name="T25" fmla="*/ 4 h 103"/>
                <a:gd name="T26" fmla="*/ 27 w 101"/>
                <a:gd name="T27" fmla="*/ 10 h 103"/>
                <a:gd name="T28" fmla="*/ 17 w 101"/>
                <a:gd name="T29" fmla="*/ 18 h 103"/>
                <a:gd name="T30" fmla="*/ 10 w 101"/>
                <a:gd name="T31" fmla="*/ 27 h 103"/>
                <a:gd name="T32" fmla="*/ 4 w 101"/>
                <a:gd name="T33" fmla="*/ 38 h 103"/>
                <a:gd name="T34" fmla="*/ 2 w 101"/>
                <a:gd name="T35" fmla="*/ 49 h 103"/>
                <a:gd name="T36" fmla="*/ 0 w 101"/>
                <a:gd name="T37" fmla="*/ 63 h 103"/>
                <a:gd name="T38" fmla="*/ 0 w 101"/>
                <a:gd name="T39" fmla="*/ 63 h 103"/>
                <a:gd name="T40" fmla="*/ 2 w 101"/>
                <a:gd name="T41" fmla="*/ 75 h 103"/>
                <a:gd name="T42" fmla="*/ 4 w 101"/>
                <a:gd name="T43" fmla="*/ 86 h 103"/>
                <a:gd name="T44" fmla="*/ 10 w 101"/>
                <a:gd name="T45" fmla="*/ 97 h 103"/>
                <a:gd name="T46" fmla="*/ 17 w 101"/>
                <a:gd name="T47" fmla="*/ 106 h 103"/>
                <a:gd name="T48" fmla="*/ 27 w 101"/>
                <a:gd name="T49" fmla="*/ 114 h 103"/>
                <a:gd name="T50" fmla="*/ 38 w 101"/>
                <a:gd name="T51" fmla="*/ 120 h 103"/>
                <a:gd name="T52" fmla="*/ 49 w 101"/>
                <a:gd name="T53" fmla="*/ 122 h 103"/>
                <a:gd name="T54" fmla="*/ 61 w 101"/>
                <a:gd name="T55" fmla="*/ 124 h 103"/>
                <a:gd name="T56" fmla="*/ 61 w 101"/>
                <a:gd name="T57" fmla="*/ 124 h 103"/>
                <a:gd name="T58" fmla="*/ 74 w 101"/>
                <a:gd name="T59" fmla="*/ 122 h 103"/>
                <a:gd name="T60" fmla="*/ 84 w 101"/>
                <a:gd name="T61" fmla="*/ 120 h 103"/>
                <a:gd name="T62" fmla="*/ 94 w 101"/>
                <a:gd name="T63" fmla="*/ 114 h 103"/>
                <a:gd name="T64" fmla="*/ 105 w 101"/>
                <a:gd name="T65" fmla="*/ 106 h 103"/>
                <a:gd name="T66" fmla="*/ 109 w 101"/>
                <a:gd name="T67" fmla="*/ 97 h 103"/>
                <a:gd name="T68" fmla="*/ 118 w 101"/>
                <a:gd name="T69" fmla="*/ 86 h 103"/>
                <a:gd name="T70" fmla="*/ 120 w 101"/>
                <a:gd name="T71" fmla="*/ 75 h 103"/>
                <a:gd name="T72" fmla="*/ 120 w 101"/>
                <a:gd name="T73" fmla="*/ 63 h 103"/>
                <a:gd name="T74" fmla="*/ 61 w 101"/>
                <a:gd name="T75" fmla="*/ 63 h 103"/>
                <a:gd name="T76" fmla="*/ 120 w 101"/>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2"/>
                  </a:moveTo>
                  <a:lnTo>
                    <a:pt x="101" y="52"/>
                  </a:lnTo>
                  <a:lnTo>
                    <a:pt x="101" y="41"/>
                  </a:lnTo>
                  <a:lnTo>
                    <a:pt x="99" y="32"/>
                  </a:lnTo>
                  <a:lnTo>
                    <a:pt x="92" y="23"/>
                  </a:lnTo>
                  <a:lnTo>
                    <a:pt x="88" y="15"/>
                  </a:lnTo>
                  <a:lnTo>
                    <a:pt x="79" y="8"/>
                  </a:lnTo>
                  <a:lnTo>
                    <a:pt x="71" y="4"/>
                  </a:lnTo>
                  <a:lnTo>
                    <a:pt x="62" y="2"/>
                  </a:lnTo>
                  <a:lnTo>
                    <a:pt x="51" y="0"/>
                  </a:lnTo>
                  <a:lnTo>
                    <a:pt x="41" y="2"/>
                  </a:lnTo>
                  <a:lnTo>
                    <a:pt x="32" y="4"/>
                  </a:lnTo>
                  <a:lnTo>
                    <a:pt x="23" y="8"/>
                  </a:lnTo>
                  <a:lnTo>
                    <a:pt x="15" y="15"/>
                  </a:lnTo>
                  <a:lnTo>
                    <a:pt x="8" y="23"/>
                  </a:lnTo>
                  <a:lnTo>
                    <a:pt x="4" y="32"/>
                  </a:lnTo>
                  <a:lnTo>
                    <a:pt x="2" y="41"/>
                  </a:lnTo>
                  <a:lnTo>
                    <a:pt x="0" y="52"/>
                  </a:lnTo>
                  <a:lnTo>
                    <a:pt x="2" y="62"/>
                  </a:lnTo>
                  <a:lnTo>
                    <a:pt x="4" y="71"/>
                  </a:lnTo>
                  <a:lnTo>
                    <a:pt x="8" y="80"/>
                  </a:lnTo>
                  <a:lnTo>
                    <a:pt x="15" y="88"/>
                  </a:lnTo>
                  <a:lnTo>
                    <a:pt x="23" y="95"/>
                  </a:lnTo>
                  <a:lnTo>
                    <a:pt x="32" y="99"/>
                  </a:lnTo>
                  <a:lnTo>
                    <a:pt x="41" y="101"/>
                  </a:lnTo>
                  <a:lnTo>
                    <a:pt x="51" y="103"/>
                  </a:lnTo>
                  <a:lnTo>
                    <a:pt x="62" y="101"/>
                  </a:lnTo>
                  <a:lnTo>
                    <a:pt x="71" y="99"/>
                  </a:lnTo>
                  <a:lnTo>
                    <a:pt x="79" y="95"/>
                  </a:lnTo>
                  <a:lnTo>
                    <a:pt x="88" y="88"/>
                  </a:lnTo>
                  <a:lnTo>
                    <a:pt x="92" y="80"/>
                  </a:lnTo>
                  <a:lnTo>
                    <a:pt x="99" y="71"/>
                  </a:lnTo>
                  <a:lnTo>
                    <a:pt x="101" y="62"/>
                  </a:lnTo>
                  <a:lnTo>
                    <a:pt x="101" y="52"/>
                  </a:lnTo>
                  <a:lnTo>
                    <a:pt x="51"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3" name="Freeform 760"/>
            <p:cNvSpPr>
              <a:spLocks/>
            </p:cNvSpPr>
            <p:nvPr/>
          </p:nvSpPr>
          <p:spPr bwMode="auto">
            <a:xfrm>
              <a:off x="2622" y="1084"/>
              <a:ext cx="111" cy="113"/>
            </a:xfrm>
            <a:custGeom>
              <a:avLst/>
              <a:gdLst>
                <a:gd name="T0" fmla="*/ 121 w 102"/>
                <a:gd name="T1" fmla="*/ 61 h 104"/>
                <a:gd name="T2" fmla="*/ 121 w 102"/>
                <a:gd name="T3" fmla="*/ 61 h 104"/>
                <a:gd name="T4" fmla="*/ 121 w 102"/>
                <a:gd name="T5" fmla="*/ 49 h 104"/>
                <a:gd name="T6" fmla="*/ 115 w 102"/>
                <a:gd name="T7" fmla="*/ 39 h 104"/>
                <a:gd name="T8" fmla="*/ 110 w 102"/>
                <a:gd name="T9" fmla="*/ 28 h 104"/>
                <a:gd name="T10" fmla="*/ 103 w 102"/>
                <a:gd name="T11" fmla="*/ 18 h 104"/>
                <a:gd name="T12" fmla="*/ 95 w 102"/>
                <a:gd name="T13" fmla="*/ 11 h 104"/>
                <a:gd name="T14" fmla="*/ 84 w 102"/>
                <a:gd name="T15" fmla="*/ 5 h 104"/>
                <a:gd name="T16" fmla="*/ 72 w 102"/>
                <a:gd name="T17" fmla="*/ 3 h 104"/>
                <a:gd name="T18" fmla="*/ 59 w 102"/>
                <a:gd name="T19" fmla="*/ 0 h 104"/>
                <a:gd name="T20" fmla="*/ 59 w 102"/>
                <a:gd name="T21" fmla="*/ 0 h 104"/>
                <a:gd name="T22" fmla="*/ 49 w 102"/>
                <a:gd name="T23" fmla="*/ 3 h 104"/>
                <a:gd name="T24" fmla="*/ 36 w 102"/>
                <a:gd name="T25" fmla="*/ 5 h 104"/>
                <a:gd name="T26" fmla="*/ 26 w 102"/>
                <a:gd name="T27" fmla="*/ 11 h 104"/>
                <a:gd name="T28" fmla="*/ 17 w 102"/>
                <a:gd name="T29" fmla="*/ 18 h 104"/>
                <a:gd name="T30" fmla="*/ 11 w 102"/>
                <a:gd name="T31" fmla="*/ 28 h 104"/>
                <a:gd name="T32" fmla="*/ 5 w 102"/>
                <a:gd name="T33" fmla="*/ 39 h 104"/>
                <a:gd name="T34" fmla="*/ 0 w 102"/>
                <a:gd name="T35" fmla="*/ 49 h 104"/>
                <a:gd name="T36" fmla="*/ 0 w 102"/>
                <a:gd name="T37" fmla="*/ 61 h 104"/>
                <a:gd name="T38" fmla="*/ 0 w 102"/>
                <a:gd name="T39" fmla="*/ 61 h 104"/>
                <a:gd name="T40" fmla="*/ 0 w 102"/>
                <a:gd name="T41" fmla="*/ 74 h 104"/>
                <a:gd name="T42" fmla="*/ 5 w 102"/>
                <a:gd name="T43" fmla="*/ 85 h 104"/>
                <a:gd name="T44" fmla="*/ 11 w 102"/>
                <a:gd name="T45" fmla="*/ 95 h 104"/>
                <a:gd name="T46" fmla="*/ 17 w 102"/>
                <a:gd name="T47" fmla="*/ 105 h 104"/>
                <a:gd name="T48" fmla="*/ 26 w 102"/>
                <a:gd name="T49" fmla="*/ 112 h 104"/>
                <a:gd name="T50" fmla="*/ 36 w 102"/>
                <a:gd name="T51" fmla="*/ 118 h 104"/>
                <a:gd name="T52" fmla="*/ 49 w 102"/>
                <a:gd name="T53" fmla="*/ 121 h 104"/>
                <a:gd name="T54" fmla="*/ 59 w 102"/>
                <a:gd name="T55" fmla="*/ 123 h 104"/>
                <a:gd name="T56" fmla="*/ 59 w 102"/>
                <a:gd name="T57" fmla="*/ 123 h 104"/>
                <a:gd name="T58" fmla="*/ 72 w 102"/>
                <a:gd name="T59" fmla="*/ 121 h 104"/>
                <a:gd name="T60" fmla="*/ 84 w 102"/>
                <a:gd name="T61" fmla="*/ 118 h 104"/>
                <a:gd name="T62" fmla="*/ 95 w 102"/>
                <a:gd name="T63" fmla="*/ 112 h 104"/>
                <a:gd name="T64" fmla="*/ 103 w 102"/>
                <a:gd name="T65" fmla="*/ 105 h 104"/>
                <a:gd name="T66" fmla="*/ 110 w 102"/>
                <a:gd name="T67" fmla="*/ 95 h 104"/>
                <a:gd name="T68" fmla="*/ 115 w 102"/>
                <a:gd name="T69" fmla="*/ 85 h 104"/>
                <a:gd name="T70" fmla="*/ 121 w 102"/>
                <a:gd name="T71" fmla="*/ 74 h 104"/>
                <a:gd name="T72" fmla="*/ 121 w 102"/>
                <a:gd name="T73" fmla="*/ 61 h 104"/>
                <a:gd name="T74" fmla="*/ 59 w 102"/>
                <a:gd name="T75" fmla="*/ 61 h 104"/>
                <a:gd name="T76" fmla="*/ 121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3"/>
                  </a:lnTo>
                  <a:lnTo>
                    <a:pt x="93" y="24"/>
                  </a:lnTo>
                  <a:lnTo>
                    <a:pt x="87" y="16"/>
                  </a:lnTo>
                  <a:lnTo>
                    <a:pt x="80" y="9"/>
                  </a:lnTo>
                  <a:lnTo>
                    <a:pt x="71" y="5"/>
                  </a:lnTo>
                  <a:lnTo>
                    <a:pt x="61" y="3"/>
                  </a:lnTo>
                  <a:lnTo>
                    <a:pt x="50" y="0"/>
                  </a:lnTo>
                  <a:lnTo>
                    <a:pt x="41" y="3"/>
                  </a:lnTo>
                  <a:lnTo>
                    <a:pt x="30" y="5"/>
                  </a:lnTo>
                  <a:lnTo>
                    <a:pt x="22" y="9"/>
                  </a:lnTo>
                  <a:lnTo>
                    <a:pt x="15" y="16"/>
                  </a:lnTo>
                  <a:lnTo>
                    <a:pt x="9" y="24"/>
                  </a:lnTo>
                  <a:lnTo>
                    <a:pt x="5" y="33"/>
                  </a:lnTo>
                  <a:lnTo>
                    <a:pt x="0" y="41"/>
                  </a:lnTo>
                  <a:lnTo>
                    <a:pt x="0" y="52"/>
                  </a:lnTo>
                  <a:lnTo>
                    <a:pt x="0" y="63"/>
                  </a:lnTo>
                  <a:lnTo>
                    <a:pt x="5" y="72"/>
                  </a:lnTo>
                  <a:lnTo>
                    <a:pt x="9" y="80"/>
                  </a:lnTo>
                  <a:lnTo>
                    <a:pt x="15" y="89"/>
                  </a:lnTo>
                  <a:lnTo>
                    <a:pt x="22" y="95"/>
                  </a:lnTo>
                  <a:lnTo>
                    <a:pt x="30" y="100"/>
                  </a:lnTo>
                  <a:lnTo>
                    <a:pt x="41" y="102"/>
                  </a:lnTo>
                  <a:lnTo>
                    <a:pt x="50" y="104"/>
                  </a:lnTo>
                  <a:lnTo>
                    <a:pt x="61" y="102"/>
                  </a:lnTo>
                  <a:lnTo>
                    <a:pt x="71" y="100"/>
                  </a:lnTo>
                  <a:lnTo>
                    <a:pt x="80" y="95"/>
                  </a:lnTo>
                  <a:lnTo>
                    <a:pt x="87" y="89"/>
                  </a:lnTo>
                  <a:lnTo>
                    <a:pt x="93" y="80"/>
                  </a:lnTo>
                  <a:lnTo>
                    <a:pt x="97" y="72"/>
                  </a:lnTo>
                  <a:lnTo>
                    <a:pt x="102" y="63"/>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4" name="Freeform 761"/>
            <p:cNvSpPr>
              <a:spLocks/>
            </p:cNvSpPr>
            <p:nvPr/>
          </p:nvSpPr>
          <p:spPr bwMode="auto">
            <a:xfrm>
              <a:off x="2622" y="1084"/>
              <a:ext cx="111" cy="113"/>
            </a:xfrm>
            <a:custGeom>
              <a:avLst/>
              <a:gdLst>
                <a:gd name="T0" fmla="*/ 121 w 102"/>
                <a:gd name="T1" fmla="*/ 61 h 104"/>
                <a:gd name="T2" fmla="*/ 121 w 102"/>
                <a:gd name="T3" fmla="*/ 61 h 104"/>
                <a:gd name="T4" fmla="*/ 121 w 102"/>
                <a:gd name="T5" fmla="*/ 49 h 104"/>
                <a:gd name="T6" fmla="*/ 115 w 102"/>
                <a:gd name="T7" fmla="*/ 39 h 104"/>
                <a:gd name="T8" fmla="*/ 110 w 102"/>
                <a:gd name="T9" fmla="*/ 28 h 104"/>
                <a:gd name="T10" fmla="*/ 103 w 102"/>
                <a:gd name="T11" fmla="*/ 18 h 104"/>
                <a:gd name="T12" fmla="*/ 95 w 102"/>
                <a:gd name="T13" fmla="*/ 11 h 104"/>
                <a:gd name="T14" fmla="*/ 84 w 102"/>
                <a:gd name="T15" fmla="*/ 5 h 104"/>
                <a:gd name="T16" fmla="*/ 72 w 102"/>
                <a:gd name="T17" fmla="*/ 3 h 104"/>
                <a:gd name="T18" fmla="*/ 59 w 102"/>
                <a:gd name="T19" fmla="*/ 0 h 104"/>
                <a:gd name="T20" fmla="*/ 59 w 102"/>
                <a:gd name="T21" fmla="*/ 0 h 104"/>
                <a:gd name="T22" fmla="*/ 49 w 102"/>
                <a:gd name="T23" fmla="*/ 3 h 104"/>
                <a:gd name="T24" fmla="*/ 36 w 102"/>
                <a:gd name="T25" fmla="*/ 5 h 104"/>
                <a:gd name="T26" fmla="*/ 26 w 102"/>
                <a:gd name="T27" fmla="*/ 11 h 104"/>
                <a:gd name="T28" fmla="*/ 17 w 102"/>
                <a:gd name="T29" fmla="*/ 18 h 104"/>
                <a:gd name="T30" fmla="*/ 11 w 102"/>
                <a:gd name="T31" fmla="*/ 28 h 104"/>
                <a:gd name="T32" fmla="*/ 5 w 102"/>
                <a:gd name="T33" fmla="*/ 39 h 104"/>
                <a:gd name="T34" fmla="*/ 0 w 102"/>
                <a:gd name="T35" fmla="*/ 49 h 104"/>
                <a:gd name="T36" fmla="*/ 0 w 102"/>
                <a:gd name="T37" fmla="*/ 61 h 104"/>
                <a:gd name="T38" fmla="*/ 0 w 102"/>
                <a:gd name="T39" fmla="*/ 61 h 104"/>
                <a:gd name="T40" fmla="*/ 0 w 102"/>
                <a:gd name="T41" fmla="*/ 74 h 104"/>
                <a:gd name="T42" fmla="*/ 5 w 102"/>
                <a:gd name="T43" fmla="*/ 85 h 104"/>
                <a:gd name="T44" fmla="*/ 11 w 102"/>
                <a:gd name="T45" fmla="*/ 95 h 104"/>
                <a:gd name="T46" fmla="*/ 17 w 102"/>
                <a:gd name="T47" fmla="*/ 105 h 104"/>
                <a:gd name="T48" fmla="*/ 26 w 102"/>
                <a:gd name="T49" fmla="*/ 112 h 104"/>
                <a:gd name="T50" fmla="*/ 36 w 102"/>
                <a:gd name="T51" fmla="*/ 118 h 104"/>
                <a:gd name="T52" fmla="*/ 49 w 102"/>
                <a:gd name="T53" fmla="*/ 121 h 104"/>
                <a:gd name="T54" fmla="*/ 59 w 102"/>
                <a:gd name="T55" fmla="*/ 123 h 104"/>
                <a:gd name="T56" fmla="*/ 59 w 102"/>
                <a:gd name="T57" fmla="*/ 123 h 104"/>
                <a:gd name="T58" fmla="*/ 72 w 102"/>
                <a:gd name="T59" fmla="*/ 121 h 104"/>
                <a:gd name="T60" fmla="*/ 84 w 102"/>
                <a:gd name="T61" fmla="*/ 118 h 104"/>
                <a:gd name="T62" fmla="*/ 95 w 102"/>
                <a:gd name="T63" fmla="*/ 112 h 104"/>
                <a:gd name="T64" fmla="*/ 103 w 102"/>
                <a:gd name="T65" fmla="*/ 105 h 104"/>
                <a:gd name="T66" fmla="*/ 110 w 102"/>
                <a:gd name="T67" fmla="*/ 95 h 104"/>
                <a:gd name="T68" fmla="*/ 115 w 102"/>
                <a:gd name="T69" fmla="*/ 85 h 104"/>
                <a:gd name="T70" fmla="*/ 121 w 102"/>
                <a:gd name="T71" fmla="*/ 74 h 104"/>
                <a:gd name="T72" fmla="*/ 121 w 102"/>
                <a:gd name="T73" fmla="*/ 61 h 104"/>
                <a:gd name="T74" fmla="*/ 59 w 102"/>
                <a:gd name="T75" fmla="*/ 61 h 104"/>
                <a:gd name="T76" fmla="*/ 121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3"/>
                  </a:lnTo>
                  <a:lnTo>
                    <a:pt x="93" y="24"/>
                  </a:lnTo>
                  <a:lnTo>
                    <a:pt x="87" y="16"/>
                  </a:lnTo>
                  <a:lnTo>
                    <a:pt x="80" y="9"/>
                  </a:lnTo>
                  <a:lnTo>
                    <a:pt x="71" y="5"/>
                  </a:lnTo>
                  <a:lnTo>
                    <a:pt x="61" y="3"/>
                  </a:lnTo>
                  <a:lnTo>
                    <a:pt x="50" y="0"/>
                  </a:lnTo>
                  <a:lnTo>
                    <a:pt x="41" y="3"/>
                  </a:lnTo>
                  <a:lnTo>
                    <a:pt x="30" y="5"/>
                  </a:lnTo>
                  <a:lnTo>
                    <a:pt x="22" y="9"/>
                  </a:lnTo>
                  <a:lnTo>
                    <a:pt x="15" y="16"/>
                  </a:lnTo>
                  <a:lnTo>
                    <a:pt x="9" y="24"/>
                  </a:lnTo>
                  <a:lnTo>
                    <a:pt x="5" y="33"/>
                  </a:lnTo>
                  <a:lnTo>
                    <a:pt x="0" y="41"/>
                  </a:lnTo>
                  <a:lnTo>
                    <a:pt x="0" y="52"/>
                  </a:lnTo>
                  <a:lnTo>
                    <a:pt x="0" y="63"/>
                  </a:lnTo>
                  <a:lnTo>
                    <a:pt x="5" y="72"/>
                  </a:lnTo>
                  <a:lnTo>
                    <a:pt x="9" y="80"/>
                  </a:lnTo>
                  <a:lnTo>
                    <a:pt x="15" y="89"/>
                  </a:lnTo>
                  <a:lnTo>
                    <a:pt x="22" y="95"/>
                  </a:lnTo>
                  <a:lnTo>
                    <a:pt x="30" y="100"/>
                  </a:lnTo>
                  <a:lnTo>
                    <a:pt x="41" y="102"/>
                  </a:lnTo>
                  <a:lnTo>
                    <a:pt x="50" y="104"/>
                  </a:lnTo>
                  <a:lnTo>
                    <a:pt x="61" y="102"/>
                  </a:lnTo>
                  <a:lnTo>
                    <a:pt x="71" y="100"/>
                  </a:lnTo>
                  <a:lnTo>
                    <a:pt x="80" y="95"/>
                  </a:lnTo>
                  <a:lnTo>
                    <a:pt x="87" y="89"/>
                  </a:lnTo>
                  <a:lnTo>
                    <a:pt x="93" y="80"/>
                  </a:lnTo>
                  <a:lnTo>
                    <a:pt x="97" y="72"/>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5" name="Freeform 762"/>
            <p:cNvSpPr>
              <a:spLocks/>
            </p:cNvSpPr>
            <p:nvPr/>
          </p:nvSpPr>
          <p:spPr bwMode="auto">
            <a:xfrm>
              <a:off x="2893" y="1191"/>
              <a:ext cx="114" cy="110"/>
            </a:xfrm>
            <a:custGeom>
              <a:avLst/>
              <a:gdLst>
                <a:gd name="T0" fmla="*/ 125 w 104"/>
                <a:gd name="T1" fmla="*/ 61 h 101"/>
                <a:gd name="T2" fmla="*/ 125 w 104"/>
                <a:gd name="T3" fmla="*/ 61 h 101"/>
                <a:gd name="T4" fmla="*/ 123 w 104"/>
                <a:gd name="T5" fmla="*/ 49 h 101"/>
                <a:gd name="T6" fmla="*/ 121 w 104"/>
                <a:gd name="T7" fmla="*/ 38 h 101"/>
                <a:gd name="T8" fmla="*/ 114 w 104"/>
                <a:gd name="T9" fmla="*/ 27 h 101"/>
                <a:gd name="T10" fmla="*/ 107 w 104"/>
                <a:gd name="T11" fmla="*/ 17 h 101"/>
                <a:gd name="T12" fmla="*/ 96 w 104"/>
                <a:gd name="T13" fmla="*/ 10 h 101"/>
                <a:gd name="T14" fmla="*/ 87 w 104"/>
                <a:gd name="T15" fmla="*/ 4 h 101"/>
                <a:gd name="T16" fmla="*/ 76 w 104"/>
                <a:gd name="T17" fmla="*/ 2 h 101"/>
                <a:gd name="T18" fmla="*/ 62 w 104"/>
                <a:gd name="T19" fmla="*/ 0 h 101"/>
                <a:gd name="T20" fmla="*/ 62 w 104"/>
                <a:gd name="T21" fmla="*/ 0 h 101"/>
                <a:gd name="T22" fmla="*/ 49 w 104"/>
                <a:gd name="T23" fmla="*/ 2 h 101"/>
                <a:gd name="T24" fmla="*/ 39 w 104"/>
                <a:gd name="T25" fmla="*/ 4 h 101"/>
                <a:gd name="T26" fmla="*/ 29 w 104"/>
                <a:gd name="T27" fmla="*/ 10 h 101"/>
                <a:gd name="T28" fmla="*/ 20 w 104"/>
                <a:gd name="T29" fmla="*/ 17 h 101"/>
                <a:gd name="T30" fmla="*/ 11 w 104"/>
                <a:gd name="T31" fmla="*/ 27 h 101"/>
                <a:gd name="T32" fmla="*/ 5 w 104"/>
                <a:gd name="T33" fmla="*/ 38 h 101"/>
                <a:gd name="T34" fmla="*/ 3 w 104"/>
                <a:gd name="T35" fmla="*/ 49 h 101"/>
                <a:gd name="T36" fmla="*/ 0 w 104"/>
                <a:gd name="T37" fmla="*/ 61 h 101"/>
                <a:gd name="T38" fmla="*/ 0 w 104"/>
                <a:gd name="T39" fmla="*/ 61 h 101"/>
                <a:gd name="T40" fmla="*/ 3 w 104"/>
                <a:gd name="T41" fmla="*/ 74 h 101"/>
                <a:gd name="T42" fmla="*/ 5 w 104"/>
                <a:gd name="T43" fmla="*/ 84 h 101"/>
                <a:gd name="T44" fmla="*/ 11 w 104"/>
                <a:gd name="T45" fmla="*/ 94 h 101"/>
                <a:gd name="T46" fmla="*/ 20 w 104"/>
                <a:gd name="T47" fmla="*/ 105 h 101"/>
                <a:gd name="T48" fmla="*/ 29 w 104"/>
                <a:gd name="T49" fmla="*/ 109 h 101"/>
                <a:gd name="T50" fmla="*/ 39 w 104"/>
                <a:gd name="T51" fmla="*/ 118 h 101"/>
                <a:gd name="T52" fmla="*/ 49 w 104"/>
                <a:gd name="T53" fmla="*/ 120 h 101"/>
                <a:gd name="T54" fmla="*/ 62 w 104"/>
                <a:gd name="T55" fmla="*/ 120 h 101"/>
                <a:gd name="T56" fmla="*/ 62 w 104"/>
                <a:gd name="T57" fmla="*/ 120 h 101"/>
                <a:gd name="T58" fmla="*/ 76 w 104"/>
                <a:gd name="T59" fmla="*/ 120 h 101"/>
                <a:gd name="T60" fmla="*/ 87 w 104"/>
                <a:gd name="T61" fmla="*/ 118 h 101"/>
                <a:gd name="T62" fmla="*/ 96 w 104"/>
                <a:gd name="T63" fmla="*/ 109 h 101"/>
                <a:gd name="T64" fmla="*/ 107 w 104"/>
                <a:gd name="T65" fmla="*/ 105 h 101"/>
                <a:gd name="T66" fmla="*/ 114 w 104"/>
                <a:gd name="T67" fmla="*/ 94 h 101"/>
                <a:gd name="T68" fmla="*/ 121 w 104"/>
                <a:gd name="T69" fmla="*/ 84 h 101"/>
                <a:gd name="T70" fmla="*/ 123 w 104"/>
                <a:gd name="T71" fmla="*/ 74 h 101"/>
                <a:gd name="T72" fmla="*/ 125 w 104"/>
                <a:gd name="T73" fmla="*/ 61 h 101"/>
                <a:gd name="T74" fmla="*/ 62 w 104"/>
                <a:gd name="T75" fmla="*/ 61 h 101"/>
                <a:gd name="T76" fmla="*/ 125 w 104"/>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100" y="32"/>
                  </a:lnTo>
                  <a:lnTo>
                    <a:pt x="95" y="23"/>
                  </a:lnTo>
                  <a:lnTo>
                    <a:pt x="89" y="15"/>
                  </a:lnTo>
                  <a:lnTo>
                    <a:pt x="80" y="8"/>
                  </a:lnTo>
                  <a:lnTo>
                    <a:pt x="72" y="4"/>
                  </a:lnTo>
                  <a:lnTo>
                    <a:pt x="63" y="2"/>
                  </a:lnTo>
                  <a:lnTo>
                    <a:pt x="52" y="0"/>
                  </a:lnTo>
                  <a:lnTo>
                    <a:pt x="41" y="2"/>
                  </a:lnTo>
                  <a:lnTo>
                    <a:pt x="33" y="4"/>
                  </a:lnTo>
                  <a:lnTo>
                    <a:pt x="24" y="8"/>
                  </a:lnTo>
                  <a:lnTo>
                    <a:pt x="16" y="15"/>
                  </a:lnTo>
                  <a:lnTo>
                    <a:pt x="9" y="23"/>
                  </a:lnTo>
                  <a:lnTo>
                    <a:pt x="5" y="32"/>
                  </a:lnTo>
                  <a:lnTo>
                    <a:pt x="3" y="41"/>
                  </a:lnTo>
                  <a:lnTo>
                    <a:pt x="0" y="51"/>
                  </a:lnTo>
                  <a:lnTo>
                    <a:pt x="3" y="62"/>
                  </a:lnTo>
                  <a:lnTo>
                    <a:pt x="5" y="71"/>
                  </a:lnTo>
                  <a:lnTo>
                    <a:pt x="9" y="79"/>
                  </a:lnTo>
                  <a:lnTo>
                    <a:pt x="16" y="88"/>
                  </a:lnTo>
                  <a:lnTo>
                    <a:pt x="24" y="92"/>
                  </a:lnTo>
                  <a:lnTo>
                    <a:pt x="33" y="99"/>
                  </a:lnTo>
                  <a:lnTo>
                    <a:pt x="41" y="101"/>
                  </a:lnTo>
                  <a:lnTo>
                    <a:pt x="52" y="101"/>
                  </a:lnTo>
                  <a:lnTo>
                    <a:pt x="63" y="101"/>
                  </a:lnTo>
                  <a:lnTo>
                    <a:pt x="72" y="99"/>
                  </a:lnTo>
                  <a:lnTo>
                    <a:pt x="80" y="92"/>
                  </a:lnTo>
                  <a:lnTo>
                    <a:pt x="89" y="88"/>
                  </a:lnTo>
                  <a:lnTo>
                    <a:pt x="95" y="79"/>
                  </a:lnTo>
                  <a:lnTo>
                    <a:pt x="100" y="71"/>
                  </a:lnTo>
                  <a:lnTo>
                    <a:pt x="102" y="62"/>
                  </a:lnTo>
                  <a:lnTo>
                    <a:pt x="104" y="51"/>
                  </a:lnTo>
                  <a:lnTo>
                    <a:pt x="52" y="51"/>
                  </a:lnTo>
                  <a:lnTo>
                    <a:pt x="104"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6" name="Freeform 763"/>
            <p:cNvSpPr>
              <a:spLocks/>
            </p:cNvSpPr>
            <p:nvPr/>
          </p:nvSpPr>
          <p:spPr bwMode="auto">
            <a:xfrm>
              <a:off x="2893" y="1191"/>
              <a:ext cx="114" cy="110"/>
            </a:xfrm>
            <a:custGeom>
              <a:avLst/>
              <a:gdLst>
                <a:gd name="T0" fmla="*/ 125 w 104"/>
                <a:gd name="T1" fmla="*/ 61 h 101"/>
                <a:gd name="T2" fmla="*/ 125 w 104"/>
                <a:gd name="T3" fmla="*/ 61 h 101"/>
                <a:gd name="T4" fmla="*/ 123 w 104"/>
                <a:gd name="T5" fmla="*/ 49 h 101"/>
                <a:gd name="T6" fmla="*/ 121 w 104"/>
                <a:gd name="T7" fmla="*/ 38 h 101"/>
                <a:gd name="T8" fmla="*/ 114 w 104"/>
                <a:gd name="T9" fmla="*/ 27 h 101"/>
                <a:gd name="T10" fmla="*/ 107 w 104"/>
                <a:gd name="T11" fmla="*/ 17 h 101"/>
                <a:gd name="T12" fmla="*/ 96 w 104"/>
                <a:gd name="T13" fmla="*/ 10 h 101"/>
                <a:gd name="T14" fmla="*/ 87 w 104"/>
                <a:gd name="T15" fmla="*/ 4 h 101"/>
                <a:gd name="T16" fmla="*/ 76 w 104"/>
                <a:gd name="T17" fmla="*/ 2 h 101"/>
                <a:gd name="T18" fmla="*/ 62 w 104"/>
                <a:gd name="T19" fmla="*/ 0 h 101"/>
                <a:gd name="T20" fmla="*/ 62 w 104"/>
                <a:gd name="T21" fmla="*/ 0 h 101"/>
                <a:gd name="T22" fmla="*/ 49 w 104"/>
                <a:gd name="T23" fmla="*/ 2 h 101"/>
                <a:gd name="T24" fmla="*/ 39 w 104"/>
                <a:gd name="T25" fmla="*/ 4 h 101"/>
                <a:gd name="T26" fmla="*/ 29 w 104"/>
                <a:gd name="T27" fmla="*/ 10 h 101"/>
                <a:gd name="T28" fmla="*/ 20 w 104"/>
                <a:gd name="T29" fmla="*/ 17 h 101"/>
                <a:gd name="T30" fmla="*/ 11 w 104"/>
                <a:gd name="T31" fmla="*/ 27 h 101"/>
                <a:gd name="T32" fmla="*/ 5 w 104"/>
                <a:gd name="T33" fmla="*/ 38 h 101"/>
                <a:gd name="T34" fmla="*/ 3 w 104"/>
                <a:gd name="T35" fmla="*/ 49 h 101"/>
                <a:gd name="T36" fmla="*/ 0 w 104"/>
                <a:gd name="T37" fmla="*/ 61 h 101"/>
                <a:gd name="T38" fmla="*/ 0 w 104"/>
                <a:gd name="T39" fmla="*/ 61 h 101"/>
                <a:gd name="T40" fmla="*/ 3 w 104"/>
                <a:gd name="T41" fmla="*/ 74 h 101"/>
                <a:gd name="T42" fmla="*/ 5 w 104"/>
                <a:gd name="T43" fmla="*/ 84 h 101"/>
                <a:gd name="T44" fmla="*/ 11 w 104"/>
                <a:gd name="T45" fmla="*/ 94 h 101"/>
                <a:gd name="T46" fmla="*/ 20 w 104"/>
                <a:gd name="T47" fmla="*/ 105 h 101"/>
                <a:gd name="T48" fmla="*/ 29 w 104"/>
                <a:gd name="T49" fmla="*/ 109 h 101"/>
                <a:gd name="T50" fmla="*/ 39 w 104"/>
                <a:gd name="T51" fmla="*/ 118 h 101"/>
                <a:gd name="T52" fmla="*/ 49 w 104"/>
                <a:gd name="T53" fmla="*/ 120 h 101"/>
                <a:gd name="T54" fmla="*/ 62 w 104"/>
                <a:gd name="T55" fmla="*/ 120 h 101"/>
                <a:gd name="T56" fmla="*/ 62 w 104"/>
                <a:gd name="T57" fmla="*/ 120 h 101"/>
                <a:gd name="T58" fmla="*/ 76 w 104"/>
                <a:gd name="T59" fmla="*/ 120 h 101"/>
                <a:gd name="T60" fmla="*/ 87 w 104"/>
                <a:gd name="T61" fmla="*/ 118 h 101"/>
                <a:gd name="T62" fmla="*/ 96 w 104"/>
                <a:gd name="T63" fmla="*/ 109 h 101"/>
                <a:gd name="T64" fmla="*/ 107 w 104"/>
                <a:gd name="T65" fmla="*/ 105 h 101"/>
                <a:gd name="T66" fmla="*/ 114 w 104"/>
                <a:gd name="T67" fmla="*/ 94 h 101"/>
                <a:gd name="T68" fmla="*/ 121 w 104"/>
                <a:gd name="T69" fmla="*/ 84 h 101"/>
                <a:gd name="T70" fmla="*/ 123 w 104"/>
                <a:gd name="T71" fmla="*/ 74 h 101"/>
                <a:gd name="T72" fmla="*/ 125 w 104"/>
                <a:gd name="T73" fmla="*/ 61 h 101"/>
                <a:gd name="T74" fmla="*/ 62 w 104"/>
                <a:gd name="T75" fmla="*/ 61 h 101"/>
                <a:gd name="T76" fmla="*/ 125 w 104"/>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100" y="32"/>
                  </a:lnTo>
                  <a:lnTo>
                    <a:pt x="95" y="23"/>
                  </a:lnTo>
                  <a:lnTo>
                    <a:pt x="89" y="15"/>
                  </a:lnTo>
                  <a:lnTo>
                    <a:pt x="80" y="8"/>
                  </a:lnTo>
                  <a:lnTo>
                    <a:pt x="72" y="4"/>
                  </a:lnTo>
                  <a:lnTo>
                    <a:pt x="63" y="2"/>
                  </a:lnTo>
                  <a:lnTo>
                    <a:pt x="52" y="0"/>
                  </a:lnTo>
                  <a:lnTo>
                    <a:pt x="41" y="2"/>
                  </a:lnTo>
                  <a:lnTo>
                    <a:pt x="33" y="4"/>
                  </a:lnTo>
                  <a:lnTo>
                    <a:pt x="24" y="8"/>
                  </a:lnTo>
                  <a:lnTo>
                    <a:pt x="16" y="15"/>
                  </a:lnTo>
                  <a:lnTo>
                    <a:pt x="9" y="23"/>
                  </a:lnTo>
                  <a:lnTo>
                    <a:pt x="5" y="32"/>
                  </a:lnTo>
                  <a:lnTo>
                    <a:pt x="3" y="41"/>
                  </a:lnTo>
                  <a:lnTo>
                    <a:pt x="0" y="51"/>
                  </a:lnTo>
                  <a:lnTo>
                    <a:pt x="3" y="62"/>
                  </a:lnTo>
                  <a:lnTo>
                    <a:pt x="5" y="71"/>
                  </a:lnTo>
                  <a:lnTo>
                    <a:pt x="9" y="79"/>
                  </a:lnTo>
                  <a:lnTo>
                    <a:pt x="16" y="88"/>
                  </a:lnTo>
                  <a:lnTo>
                    <a:pt x="24" y="92"/>
                  </a:lnTo>
                  <a:lnTo>
                    <a:pt x="33" y="99"/>
                  </a:lnTo>
                  <a:lnTo>
                    <a:pt x="41" y="101"/>
                  </a:lnTo>
                  <a:lnTo>
                    <a:pt x="52" y="101"/>
                  </a:lnTo>
                  <a:lnTo>
                    <a:pt x="63" y="101"/>
                  </a:lnTo>
                  <a:lnTo>
                    <a:pt x="72" y="99"/>
                  </a:lnTo>
                  <a:lnTo>
                    <a:pt x="80" y="92"/>
                  </a:lnTo>
                  <a:lnTo>
                    <a:pt x="89" y="88"/>
                  </a:lnTo>
                  <a:lnTo>
                    <a:pt x="95" y="79"/>
                  </a:lnTo>
                  <a:lnTo>
                    <a:pt x="100" y="71"/>
                  </a:lnTo>
                  <a:lnTo>
                    <a:pt x="102" y="62"/>
                  </a:lnTo>
                  <a:lnTo>
                    <a:pt x="104" y="51"/>
                  </a:lnTo>
                  <a:lnTo>
                    <a:pt x="52" y="51"/>
                  </a:lnTo>
                  <a:lnTo>
                    <a:pt x="10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7" name="Freeform 764"/>
            <p:cNvSpPr>
              <a:spLocks/>
            </p:cNvSpPr>
            <p:nvPr/>
          </p:nvSpPr>
          <p:spPr bwMode="auto">
            <a:xfrm>
              <a:off x="3131" y="1356"/>
              <a:ext cx="112" cy="110"/>
            </a:xfrm>
            <a:custGeom>
              <a:avLst/>
              <a:gdLst>
                <a:gd name="T0" fmla="*/ 123 w 102"/>
                <a:gd name="T1" fmla="*/ 58 h 101"/>
                <a:gd name="T2" fmla="*/ 123 w 102"/>
                <a:gd name="T3" fmla="*/ 58 h 101"/>
                <a:gd name="T4" fmla="*/ 123 w 102"/>
                <a:gd name="T5" fmla="*/ 49 h 101"/>
                <a:gd name="T6" fmla="*/ 119 w 102"/>
                <a:gd name="T7" fmla="*/ 36 h 101"/>
                <a:gd name="T8" fmla="*/ 112 w 102"/>
                <a:gd name="T9" fmla="*/ 25 h 101"/>
                <a:gd name="T10" fmla="*/ 105 w 102"/>
                <a:gd name="T11" fmla="*/ 17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7 h 101"/>
                <a:gd name="T30" fmla="*/ 11 w 102"/>
                <a:gd name="T31" fmla="*/ 25 h 101"/>
                <a:gd name="T32" fmla="*/ 5 w 102"/>
                <a:gd name="T33" fmla="*/ 36 h 101"/>
                <a:gd name="T34" fmla="*/ 0 w 102"/>
                <a:gd name="T35" fmla="*/ 49 h 101"/>
                <a:gd name="T36" fmla="*/ 0 w 102"/>
                <a:gd name="T37" fmla="*/ 58 h 101"/>
                <a:gd name="T38" fmla="*/ 0 w 102"/>
                <a:gd name="T39" fmla="*/ 58 h 101"/>
                <a:gd name="T40" fmla="*/ 0 w 102"/>
                <a:gd name="T41" fmla="*/ 71 h 101"/>
                <a:gd name="T42" fmla="*/ 5 w 102"/>
                <a:gd name="T43" fmla="*/ 84 h 101"/>
                <a:gd name="T44" fmla="*/ 11 w 102"/>
                <a:gd name="T45" fmla="*/ 95 h 101"/>
                <a:gd name="T46" fmla="*/ 20 w 102"/>
                <a:gd name="T47" fmla="*/ 102 h 101"/>
                <a:gd name="T48" fmla="*/ 26 w 102"/>
                <a:gd name="T49" fmla="*/ 109 h 101"/>
                <a:gd name="T50" fmla="*/ 37 w 102"/>
                <a:gd name="T51" fmla="*/ 115 h 101"/>
                <a:gd name="T52" fmla="*/ 49 w 102"/>
                <a:gd name="T53" fmla="*/ 118 h 101"/>
                <a:gd name="T54" fmla="*/ 60 w 102"/>
                <a:gd name="T55" fmla="*/ 120 h 101"/>
                <a:gd name="T56" fmla="*/ 60 w 102"/>
                <a:gd name="T57" fmla="*/ 120 h 101"/>
                <a:gd name="T58" fmla="*/ 74 w 102"/>
                <a:gd name="T59" fmla="*/ 118 h 101"/>
                <a:gd name="T60" fmla="*/ 87 w 102"/>
                <a:gd name="T61" fmla="*/ 115 h 101"/>
                <a:gd name="T62" fmla="*/ 97 w 102"/>
                <a:gd name="T63" fmla="*/ 109 h 101"/>
                <a:gd name="T64" fmla="*/ 105 w 102"/>
                <a:gd name="T65" fmla="*/ 102 h 101"/>
                <a:gd name="T66" fmla="*/ 112 w 102"/>
                <a:gd name="T67" fmla="*/ 95 h 101"/>
                <a:gd name="T68" fmla="*/ 119 w 102"/>
                <a:gd name="T69" fmla="*/ 84 h 101"/>
                <a:gd name="T70" fmla="*/ 123 w 102"/>
                <a:gd name="T71" fmla="*/ 71 h 101"/>
                <a:gd name="T72" fmla="*/ 123 w 102"/>
                <a:gd name="T73" fmla="*/ 58 h 101"/>
                <a:gd name="T74" fmla="*/ 60 w 102"/>
                <a:gd name="T75" fmla="*/ 58 h 101"/>
                <a:gd name="T76" fmla="*/ 123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80"/>
                  </a:lnTo>
                  <a:lnTo>
                    <a:pt x="16" y="86"/>
                  </a:lnTo>
                  <a:lnTo>
                    <a:pt x="22" y="92"/>
                  </a:lnTo>
                  <a:lnTo>
                    <a:pt x="31" y="97"/>
                  </a:lnTo>
                  <a:lnTo>
                    <a:pt x="41" y="99"/>
                  </a:lnTo>
                  <a:lnTo>
                    <a:pt x="50" y="101"/>
                  </a:lnTo>
                  <a:lnTo>
                    <a:pt x="61" y="99"/>
                  </a:lnTo>
                  <a:lnTo>
                    <a:pt x="72" y="97"/>
                  </a:lnTo>
                  <a:lnTo>
                    <a:pt x="80" y="92"/>
                  </a:lnTo>
                  <a:lnTo>
                    <a:pt x="87" y="86"/>
                  </a:lnTo>
                  <a:lnTo>
                    <a:pt x="93" y="80"/>
                  </a:lnTo>
                  <a:lnTo>
                    <a:pt x="98" y="71"/>
                  </a:lnTo>
                  <a:lnTo>
                    <a:pt x="102" y="60"/>
                  </a:lnTo>
                  <a:lnTo>
                    <a:pt x="102" y="49"/>
                  </a:lnTo>
                  <a:lnTo>
                    <a:pt x="50" y="49"/>
                  </a:lnTo>
                  <a:lnTo>
                    <a:pt x="102"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8" name="Freeform 765"/>
            <p:cNvSpPr>
              <a:spLocks/>
            </p:cNvSpPr>
            <p:nvPr/>
          </p:nvSpPr>
          <p:spPr bwMode="auto">
            <a:xfrm>
              <a:off x="3131" y="1356"/>
              <a:ext cx="112" cy="110"/>
            </a:xfrm>
            <a:custGeom>
              <a:avLst/>
              <a:gdLst>
                <a:gd name="T0" fmla="*/ 123 w 102"/>
                <a:gd name="T1" fmla="*/ 58 h 101"/>
                <a:gd name="T2" fmla="*/ 123 w 102"/>
                <a:gd name="T3" fmla="*/ 58 h 101"/>
                <a:gd name="T4" fmla="*/ 123 w 102"/>
                <a:gd name="T5" fmla="*/ 49 h 101"/>
                <a:gd name="T6" fmla="*/ 119 w 102"/>
                <a:gd name="T7" fmla="*/ 36 h 101"/>
                <a:gd name="T8" fmla="*/ 112 w 102"/>
                <a:gd name="T9" fmla="*/ 25 h 101"/>
                <a:gd name="T10" fmla="*/ 105 w 102"/>
                <a:gd name="T11" fmla="*/ 17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7 h 101"/>
                <a:gd name="T30" fmla="*/ 11 w 102"/>
                <a:gd name="T31" fmla="*/ 25 h 101"/>
                <a:gd name="T32" fmla="*/ 5 w 102"/>
                <a:gd name="T33" fmla="*/ 36 h 101"/>
                <a:gd name="T34" fmla="*/ 0 w 102"/>
                <a:gd name="T35" fmla="*/ 49 h 101"/>
                <a:gd name="T36" fmla="*/ 0 w 102"/>
                <a:gd name="T37" fmla="*/ 58 h 101"/>
                <a:gd name="T38" fmla="*/ 0 w 102"/>
                <a:gd name="T39" fmla="*/ 58 h 101"/>
                <a:gd name="T40" fmla="*/ 0 w 102"/>
                <a:gd name="T41" fmla="*/ 71 h 101"/>
                <a:gd name="T42" fmla="*/ 5 w 102"/>
                <a:gd name="T43" fmla="*/ 84 h 101"/>
                <a:gd name="T44" fmla="*/ 11 w 102"/>
                <a:gd name="T45" fmla="*/ 95 h 101"/>
                <a:gd name="T46" fmla="*/ 20 w 102"/>
                <a:gd name="T47" fmla="*/ 102 h 101"/>
                <a:gd name="T48" fmla="*/ 26 w 102"/>
                <a:gd name="T49" fmla="*/ 109 h 101"/>
                <a:gd name="T50" fmla="*/ 37 w 102"/>
                <a:gd name="T51" fmla="*/ 115 h 101"/>
                <a:gd name="T52" fmla="*/ 49 w 102"/>
                <a:gd name="T53" fmla="*/ 118 h 101"/>
                <a:gd name="T54" fmla="*/ 60 w 102"/>
                <a:gd name="T55" fmla="*/ 120 h 101"/>
                <a:gd name="T56" fmla="*/ 60 w 102"/>
                <a:gd name="T57" fmla="*/ 120 h 101"/>
                <a:gd name="T58" fmla="*/ 74 w 102"/>
                <a:gd name="T59" fmla="*/ 118 h 101"/>
                <a:gd name="T60" fmla="*/ 87 w 102"/>
                <a:gd name="T61" fmla="*/ 115 h 101"/>
                <a:gd name="T62" fmla="*/ 97 w 102"/>
                <a:gd name="T63" fmla="*/ 109 h 101"/>
                <a:gd name="T64" fmla="*/ 105 w 102"/>
                <a:gd name="T65" fmla="*/ 102 h 101"/>
                <a:gd name="T66" fmla="*/ 112 w 102"/>
                <a:gd name="T67" fmla="*/ 95 h 101"/>
                <a:gd name="T68" fmla="*/ 119 w 102"/>
                <a:gd name="T69" fmla="*/ 84 h 101"/>
                <a:gd name="T70" fmla="*/ 123 w 102"/>
                <a:gd name="T71" fmla="*/ 71 h 101"/>
                <a:gd name="T72" fmla="*/ 123 w 102"/>
                <a:gd name="T73" fmla="*/ 58 h 101"/>
                <a:gd name="T74" fmla="*/ 60 w 102"/>
                <a:gd name="T75" fmla="*/ 58 h 101"/>
                <a:gd name="T76" fmla="*/ 123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80"/>
                  </a:lnTo>
                  <a:lnTo>
                    <a:pt x="16" y="86"/>
                  </a:lnTo>
                  <a:lnTo>
                    <a:pt x="22" y="92"/>
                  </a:lnTo>
                  <a:lnTo>
                    <a:pt x="31" y="97"/>
                  </a:lnTo>
                  <a:lnTo>
                    <a:pt x="41" y="99"/>
                  </a:lnTo>
                  <a:lnTo>
                    <a:pt x="50" y="101"/>
                  </a:lnTo>
                  <a:lnTo>
                    <a:pt x="61" y="99"/>
                  </a:lnTo>
                  <a:lnTo>
                    <a:pt x="72" y="97"/>
                  </a:lnTo>
                  <a:lnTo>
                    <a:pt x="80" y="92"/>
                  </a:lnTo>
                  <a:lnTo>
                    <a:pt x="87" y="86"/>
                  </a:lnTo>
                  <a:lnTo>
                    <a:pt x="93" y="80"/>
                  </a:lnTo>
                  <a:lnTo>
                    <a:pt x="98" y="71"/>
                  </a:lnTo>
                  <a:lnTo>
                    <a:pt x="102" y="60"/>
                  </a:lnTo>
                  <a:lnTo>
                    <a:pt x="102" y="49"/>
                  </a:lnTo>
                  <a:lnTo>
                    <a:pt x="50"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09" name="Freeform 766"/>
            <p:cNvSpPr>
              <a:spLocks/>
            </p:cNvSpPr>
            <p:nvPr/>
          </p:nvSpPr>
          <p:spPr bwMode="auto">
            <a:xfrm>
              <a:off x="1487" y="1637"/>
              <a:ext cx="113" cy="110"/>
            </a:xfrm>
            <a:custGeom>
              <a:avLst/>
              <a:gdLst>
                <a:gd name="T0" fmla="*/ 123 w 104"/>
                <a:gd name="T1" fmla="*/ 58 h 101"/>
                <a:gd name="T2" fmla="*/ 123 w 104"/>
                <a:gd name="T3" fmla="*/ 58 h 101"/>
                <a:gd name="T4" fmla="*/ 121 w 104"/>
                <a:gd name="T5" fmla="*/ 45 h 101"/>
                <a:gd name="T6" fmla="*/ 117 w 104"/>
                <a:gd name="T7" fmla="*/ 36 h 101"/>
                <a:gd name="T8" fmla="*/ 112 w 104"/>
                <a:gd name="T9" fmla="*/ 25 h 101"/>
                <a:gd name="T10" fmla="*/ 105 w 104"/>
                <a:gd name="T11" fmla="*/ 17 h 101"/>
                <a:gd name="T12" fmla="*/ 95 w 104"/>
                <a:gd name="T13" fmla="*/ 10 h 101"/>
                <a:gd name="T14" fmla="*/ 84 w 104"/>
                <a:gd name="T15" fmla="*/ 2 h 101"/>
                <a:gd name="T16" fmla="*/ 74 w 104"/>
                <a:gd name="T17" fmla="*/ 0 h 101"/>
                <a:gd name="T18" fmla="*/ 61 w 104"/>
                <a:gd name="T19" fmla="*/ 0 h 101"/>
                <a:gd name="T20" fmla="*/ 61 w 104"/>
                <a:gd name="T21" fmla="*/ 0 h 101"/>
                <a:gd name="T22" fmla="*/ 49 w 104"/>
                <a:gd name="T23" fmla="*/ 0 h 101"/>
                <a:gd name="T24" fmla="*/ 38 w 104"/>
                <a:gd name="T25" fmla="*/ 2 h 101"/>
                <a:gd name="T26" fmla="*/ 28 w 104"/>
                <a:gd name="T27" fmla="*/ 10 h 101"/>
                <a:gd name="T28" fmla="*/ 17 w 104"/>
                <a:gd name="T29" fmla="*/ 17 h 101"/>
                <a:gd name="T30" fmla="*/ 11 w 104"/>
                <a:gd name="T31" fmla="*/ 25 h 101"/>
                <a:gd name="T32" fmla="*/ 4 w 104"/>
                <a:gd name="T33" fmla="*/ 36 h 101"/>
                <a:gd name="T34" fmla="*/ 2 w 104"/>
                <a:gd name="T35" fmla="*/ 45 h 101"/>
                <a:gd name="T36" fmla="*/ 0 w 104"/>
                <a:gd name="T37" fmla="*/ 58 h 101"/>
                <a:gd name="T38" fmla="*/ 0 w 104"/>
                <a:gd name="T39" fmla="*/ 58 h 101"/>
                <a:gd name="T40" fmla="*/ 2 w 104"/>
                <a:gd name="T41" fmla="*/ 71 h 101"/>
                <a:gd name="T42" fmla="*/ 4 w 104"/>
                <a:gd name="T43" fmla="*/ 82 h 101"/>
                <a:gd name="T44" fmla="*/ 11 w 104"/>
                <a:gd name="T45" fmla="*/ 94 h 101"/>
                <a:gd name="T46" fmla="*/ 17 w 104"/>
                <a:gd name="T47" fmla="*/ 102 h 101"/>
                <a:gd name="T48" fmla="*/ 28 w 104"/>
                <a:gd name="T49" fmla="*/ 109 h 101"/>
                <a:gd name="T50" fmla="*/ 38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09 h 101"/>
                <a:gd name="T64" fmla="*/ 105 w 104"/>
                <a:gd name="T65" fmla="*/ 102 h 101"/>
                <a:gd name="T66" fmla="*/ 112 w 104"/>
                <a:gd name="T67" fmla="*/ 94 h 101"/>
                <a:gd name="T68" fmla="*/ 117 w 104"/>
                <a:gd name="T69" fmla="*/ 82 h 101"/>
                <a:gd name="T70" fmla="*/ 121 w 104"/>
                <a:gd name="T71" fmla="*/ 71 h 101"/>
                <a:gd name="T72" fmla="*/ 123 w 104"/>
                <a:gd name="T73" fmla="*/ 58 h 101"/>
                <a:gd name="T74" fmla="*/ 61 w 104"/>
                <a:gd name="T75" fmla="*/ 58 h 101"/>
                <a:gd name="T76" fmla="*/ 123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8"/>
                  </a:lnTo>
                  <a:lnTo>
                    <a:pt x="99" y="30"/>
                  </a:lnTo>
                  <a:lnTo>
                    <a:pt x="95" y="21"/>
                  </a:lnTo>
                  <a:lnTo>
                    <a:pt x="89" y="15"/>
                  </a:lnTo>
                  <a:lnTo>
                    <a:pt x="80" y="8"/>
                  </a:lnTo>
                  <a:lnTo>
                    <a:pt x="71" y="2"/>
                  </a:lnTo>
                  <a:lnTo>
                    <a:pt x="63" y="0"/>
                  </a:lnTo>
                  <a:lnTo>
                    <a:pt x="52" y="0"/>
                  </a:lnTo>
                  <a:lnTo>
                    <a:pt x="41" y="0"/>
                  </a:lnTo>
                  <a:lnTo>
                    <a:pt x="32" y="2"/>
                  </a:lnTo>
                  <a:lnTo>
                    <a:pt x="24" y="8"/>
                  </a:lnTo>
                  <a:lnTo>
                    <a:pt x="15" y="15"/>
                  </a:lnTo>
                  <a:lnTo>
                    <a:pt x="9" y="21"/>
                  </a:lnTo>
                  <a:lnTo>
                    <a:pt x="4" y="30"/>
                  </a:lnTo>
                  <a:lnTo>
                    <a:pt x="2" y="38"/>
                  </a:lnTo>
                  <a:lnTo>
                    <a:pt x="0" y="49"/>
                  </a:lnTo>
                  <a:lnTo>
                    <a:pt x="2" y="60"/>
                  </a:lnTo>
                  <a:lnTo>
                    <a:pt x="4" y="69"/>
                  </a:lnTo>
                  <a:lnTo>
                    <a:pt x="9" y="79"/>
                  </a:lnTo>
                  <a:lnTo>
                    <a:pt x="15" y="86"/>
                  </a:lnTo>
                  <a:lnTo>
                    <a:pt x="24" y="92"/>
                  </a:lnTo>
                  <a:lnTo>
                    <a:pt x="32" y="97"/>
                  </a:lnTo>
                  <a:lnTo>
                    <a:pt x="41" y="101"/>
                  </a:lnTo>
                  <a:lnTo>
                    <a:pt x="52" y="101"/>
                  </a:lnTo>
                  <a:lnTo>
                    <a:pt x="63" y="101"/>
                  </a:lnTo>
                  <a:lnTo>
                    <a:pt x="71" y="97"/>
                  </a:lnTo>
                  <a:lnTo>
                    <a:pt x="80" y="92"/>
                  </a:lnTo>
                  <a:lnTo>
                    <a:pt x="89" y="86"/>
                  </a:lnTo>
                  <a:lnTo>
                    <a:pt x="95" y="79"/>
                  </a:lnTo>
                  <a:lnTo>
                    <a:pt x="99" y="69"/>
                  </a:lnTo>
                  <a:lnTo>
                    <a:pt x="102" y="60"/>
                  </a:lnTo>
                  <a:lnTo>
                    <a:pt x="104" y="49"/>
                  </a:lnTo>
                  <a:lnTo>
                    <a:pt x="52" y="49"/>
                  </a:lnTo>
                  <a:lnTo>
                    <a:pt x="104"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0" name="Freeform 767"/>
            <p:cNvSpPr>
              <a:spLocks/>
            </p:cNvSpPr>
            <p:nvPr/>
          </p:nvSpPr>
          <p:spPr bwMode="auto">
            <a:xfrm>
              <a:off x="1487" y="1637"/>
              <a:ext cx="113" cy="110"/>
            </a:xfrm>
            <a:custGeom>
              <a:avLst/>
              <a:gdLst>
                <a:gd name="T0" fmla="*/ 123 w 104"/>
                <a:gd name="T1" fmla="*/ 58 h 101"/>
                <a:gd name="T2" fmla="*/ 123 w 104"/>
                <a:gd name="T3" fmla="*/ 58 h 101"/>
                <a:gd name="T4" fmla="*/ 121 w 104"/>
                <a:gd name="T5" fmla="*/ 45 h 101"/>
                <a:gd name="T6" fmla="*/ 117 w 104"/>
                <a:gd name="T7" fmla="*/ 36 h 101"/>
                <a:gd name="T8" fmla="*/ 112 w 104"/>
                <a:gd name="T9" fmla="*/ 25 h 101"/>
                <a:gd name="T10" fmla="*/ 105 w 104"/>
                <a:gd name="T11" fmla="*/ 17 h 101"/>
                <a:gd name="T12" fmla="*/ 95 w 104"/>
                <a:gd name="T13" fmla="*/ 10 h 101"/>
                <a:gd name="T14" fmla="*/ 84 w 104"/>
                <a:gd name="T15" fmla="*/ 2 h 101"/>
                <a:gd name="T16" fmla="*/ 74 w 104"/>
                <a:gd name="T17" fmla="*/ 0 h 101"/>
                <a:gd name="T18" fmla="*/ 61 w 104"/>
                <a:gd name="T19" fmla="*/ 0 h 101"/>
                <a:gd name="T20" fmla="*/ 61 w 104"/>
                <a:gd name="T21" fmla="*/ 0 h 101"/>
                <a:gd name="T22" fmla="*/ 49 w 104"/>
                <a:gd name="T23" fmla="*/ 0 h 101"/>
                <a:gd name="T24" fmla="*/ 38 w 104"/>
                <a:gd name="T25" fmla="*/ 2 h 101"/>
                <a:gd name="T26" fmla="*/ 28 w 104"/>
                <a:gd name="T27" fmla="*/ 10 h 101"/>
                <a:gd name="T28" fmla="*/ 17 w 104"/>
                <a:gd name="T29" fmla="*/ 17 h 101"/>
                <a:gd name="T30" fmla="*/ 11 w 104"/>
                <a:gd name="T31" fmla="*/ 25 h 101"/>
                <a:gd name="T32" fmla="*/ 4 w 104"/>
                <a:gd name="T33" fmla="*/ 36 h 101"/>
                <a:gd name="T34" fmla="*/ 2 w 104"/>
                <a:gd name="T35" fmla="*/ 45 h 101"/>
                <a:gd name="T36" fmla="*/ 0 w 104"/>
                <a:gd name="T37" fmla="*/ 58 h 101"/>
                <a:gd name="T38" fmla="*/ 0 w 104"/>
                <a:gd name="T39" fmla="*/ 58 h 101"/>
                <a:gd name="T40" fmla="*/ 2 w 104"/>
                <a:gd name="T41" fmla="*/ 71 h 101"/>
                <a:gd name="T42" fmla="*/ 4 w 104"/>
                <a:gd name="T43" fmla="*/ 82 h 101"/>
                <a:gd name="T44" fmla="*/ 11 w 104"/>
                <a:gd name="T45" fmla="*/ 94 h 101"/>
                <a:gd name="T46" fmla="*/ 17 w 104"/>
                <a:gd name="T47" fmla="*/ 102 h 101"/>
                <a:gd name="T48" fmla="*/ 28 w 104"/>
                <a:gd name="T49" fmla="*/ 109 h 101"/>
                <a:gd name="T50" fmla="*/ 38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09 h 101"/>
                <a:gd name="T64" fmla="*/ 105 w 104"/>
                <a:gd name="T65" fmla="*/ 102 h 101"/>
                <a:gd name="T66" fmla="*/ 112 w 104"/>
                <a:gd name="T67" fmla="*/ 94 h 101"/>
                <a:gd name="T68" fmla="*/ 117 w 104"/>
                <a:gd name="T69" fmla="*/ 82 h 101"/>
                <a:gd name="T70" fmla="*/ 121 w 104"/>
                <a:gd name="T71" fmla="*/ 71 h 101"/>
                <a:gd name="T72" fmla="*/ 123 w 104"/>
                <a:gd name="T73" fmla="*/ 58 h 101"/>
                <a:gd name="T74" fmla="*/ 61 w 104"/>
                <a:gd name="T75" fmla="*/ 58 h 101"/>
                <a:gd name="T76" fmla="*/ 123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8"/>
                  </a:lnTo>
                  <a:lnTo>
                    <a:pt x="99" y="30"/>
                  </a:lnTo>
                  <a:lnTo>
                    <a:pt x="95" y="21"/>
                  </a:lnTo>
                  <a:lnTo>
                    <a:pt x="89" y="15"/>
                  </a:lnTo>
                  <a:lnTo>
                    <a:pt x="80" y="8"/>
                  </a:lnTo>
                  <a:lnTo>
                    <a:pt x="71" y="2"/>
                  </a:lnTo>
                  <a:lnTo>
                    <a:pt x="63" y="0"/>
                  </a:lnTo>
                  <a:lnTo>
                    <a:pt x="52" y="0"/>
                  </a:lnTo>
                  <a:lnTo>
                    <a:pt x="41" y="0"/>
                  </a:lnTo>
                  <a:lnTo>
                    <a:pt x="32" y="2"/>
                  </a:lnTo>
                  <a:lnTo>
                    <a:pt x="24" y="8"/>
                  </a:lnTo>
                  <a:lnTo>
                    <a:pt x="15" y="15"/>
                  </a:lnTo>
                  <a:lnTo>
                    <a:pt x="9" y="21"/>
                  </a:lnTo>
                  <a:lnTo>
                    <a:pt x="4" y="30"/>
                  </a:lnTo>
                  <a:lnTo>
                    <a:pt x="2" y="38"/>
                  </a:lnTo>
                  <a:lnTo>
                    <a:pt x="0" y="49"/>
                  </a:lnTo>
                  <a:lnTo>
                    <a:pt x="2" y="60"/>
                  </a:lnTo>
                  <a:lnTo>
                    <a:pt x="4" y="69"/>
                  </a:lnTo>
                  <a:lnTo>
                    <a:pt x="9" y="79"/>
                  </a:lnTo>
                  <a:lnTo>
                    <a:pt x="15" y="86"/>
                  </a:lnTo>
                  <a:lnTo>
                    <a:pt x="24" y="92"/>
                  </a:lnTo>
                  <a:lnTo>
                    <a:pt x="32" y="97"/>
                  </a:lnTo>
                  <a:lnTo>
                    <a:pt x="41" y="101"/>
                  </a:lnTo>
                  <a:lnTo>
                    <a:pt x="52" y="101"/>
                  </a:lnTo>
                  <a:lnTo>
                    <a:pt x="63" y="101"/>
                  </a:lnTo>
                  <a:lnTo>
                    <a:pt x="71" y="97"/>
                  </a:lnTo>
                  <a:lnTo>
                    <a:pt x="80" y="92"/>
                  </a:lnTo>
                  <a:lnTo>
                    <a:pt x="89" y="86"/>
                  </a:lnTo>
                  <a:lnTo>
                    <a:pt x="95" y="79"/>
                  </a:lnTo>
                  <a:lnTo>
                    <a:pt x="99" y="69"/>
                  </a:lnTo>
                  <a:lnTo>
                    <a:pt x="102" y="60"/>
                  </a:lnTo>
                  <a:lnTo>
                    <a:pt x="104" y="49"/>
                  </a:lnTo>
                  <a:lnTo>
                    <a:pt x="52" y="49"/>
                  </a:lnTo>
                  <a:lnTo>
                    <a:pt x="104"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1" name="Freeform 768"/>
            <p:cNvSpPr>
              <a:spLocks/>
            </p:cNvSpPr>
            <p:nvPr/>
          </p:nvSpPr>
          <p:spPr bwMode="auto">
            <a:xfrm>
              <a:off x="1678" y="1446"/>
              <a:ext cx="111" cy="110"/>
            </a:xfrm>
            <a:custGeom>
              <a:avLst/>
              <a:gdLst>
                <a:gd name="T0" fmla="*/ 122 w 101"/>
                <a:gd name="T1" fmla="*/ 61 h 101"/>
                <a:gd name="T2" fmla="*/ 122 w 101"/>
                <a:gd name="T3" fmla="*/ 61 h 101"/>
                <a:gd name="T4" fmla="*/ 122 w 101"/>
                <a:gd name="T5" fmla="*/ 49 h 101"/>
                <a:gd name="T6" fmla="*/ 118 w 101"/>
                <a:gd name="T7" fmla="*/ 38 h 101"/>
                <a:gd name="T8" fmla="*/ 112 w 101"/>
                <a:gd name="T9" fmla="*/ 27 h 101"/>
                <a:gd name="T10" fmla="*/ 104 w 101"/>
                <a:gd name="T11" fmla="*/ 17 h 101"/>
                <a:gd name="T12" fmla="*/ 97 w 101"/>
                <a:gd name="T13" fmla="*/ 10 h 101"/>
                <a:gd name="T14" fmla="*/ 86 w 101"/>
                <a:gd name="T15" fmla="*/ 4 h 101"/>
                <a:gd name="T16" fmla="*/ 73 w 101"/>
                <a:gd name="T17" fmla="*/ 2 h 101"/>
                <a:gd name="T18" fmla="*/ 60 w 101"/>
                <a:gd name="T19" fmla="*/ 0 h 101"/>
                <a:gd name="T20" fmla="*/ 60 w 101"/>
                <a:gd name="T21" fmla="*/ 0 h 101"/>
                <a:gd name="T22" fmla="*/ 49 w 101"/>
                <a:gd name="T23" fmla="*/ 2 h 101"/>
                <a:gd name="T24" fmla="*/ 36 w 101"/>
                <a:gd name="T25" fmla="*/ 4 h 101"/>
                <a:gd name="T26" fmla="*/ 25 w 101"/>
                <a:gd name="T27" fmla="*/ 10 h 101"/>
                <a:gd name="T28" fmla="*/ 18 w 101"/>
                <a:gd name="T29" fmla="*/ 17 h 101"/>
                <a:gd name="T30" fmla="*/ 11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1 w 101"/>
                <a:gd name="T45" fmla="*/ 95 h 101"/>
                <a:gd name="T46" fmla="*/ 18 w 101"/>
                <a:gd name="T47" fmla="*/ 105 h 101"/>
                <a:gd name="T48" fmla="*/ 25 w 101"/>
                <a:gd name="T49" fmla="*/ 109 h 101"/>
                <a:gd name="T50" fmla="*/ 36 w 101"/>
                <a:gd name="T51" fmla="*/ 118 h 101"/>
                <a:gd name="T52" fmla="*/ 49 w 101"/>
                <a:gd name="T53" fmla="*/ 120 h 101"/>
                <a:gd name="T54" fmla="*/ 60 w 101"/>
                <a:gd name="T55" fmla="*/ 120 h 101"/>
                <a:gd name="T56" fmla="*/ 60 w 101"/>
                <a:gd name="T57" fmla="*/ 120 h 101"/>
                <a:gd name="T58" fmla="*/ 73 w 101"/>
                <a:gd name="T59" fmla="*/ 120 h 101"/>
                <a:gd name="T60" fmla="*/ 86 w 101"/>
                <a:gd name="T61" fmla="*/ 118 h 101"/>
                <a:gd name="T62" fmla="*/ 97 w 101"/>
                <a:gd name="T63" fmla="*/ 109 h 101"/>
                <a:gd name="T64" fmla="*/ 104 w 101"/>
                <a:gd name="T65" fmla="*/ 105 h 101"/>
                <a:gd name="T66" fmla="*/ 112 w 101"/>
                <a:gd name="T67" fmla="*/ 95 h 101"/>
                <a:gd name="T68" fmla="*/ 118 w 101"/>
                <a:gd name="T69" fmla="*/ 84 h 101"/>
                <a:gd name="T70" fmla="*/ 122 w 101"/>
                <a:gd name="T71" fmla="*/ 74 h 101"/>
                <a:gd name="T72" fmla="*/ 122 w 101"/>
                <a:gd name="T73" fmla="*/ 61 h 101"/>
                <a:gd name="T74" fmla="*/ 60 w 101"/>
                <a:gd name="T75" fmla="*/ 61 h 101"/>
                <a:gd name="T76" fmla="*/ 122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3" y="23"/>
                  </a:lnTo>
                  <a:lnTo>
                    <a:pt x="86" y="15"/>
                  </a:lnTo>
                  <a:lnTo>
                    <a:pt x="80" y="8"/>
                  </a:lnTo>
                  <a:lnTo>
                    <a:pt x="71" y="4"/>
                  </a:lnTo>
                  <a:lnTo>
                    <a:pt x="60" y="2"/>
                  </a:lnTo>
                  <a:lnTo>
                    <a:pt x="50" y="0"/>
                  </a:lnTo>
                  <a:lnTo>
                    <a:pt x="41" y="2"/>
                  </a:lnTo>
                  <a:lnTo>
                    <a:pt x="30" y="4"/>
                  </a:lnTo>
                  <a:lnTo>
                    <a:pt x="21" y="8"/>
                  </a:lnTo>
                  <a:lnTo>
                    <a:pt x="15" y="15"/>
                  </a:lnTo>
                  <a:lnTo>
                    <a:pt x="9" y="23"/>
                  </a:lnTo>
                  <a:lnTo>
                    <a:pt x="4" y="32"/>
                  </a:lnTo>
                  <a:lnTo>
                    <a:pt x="0" y="41"/>
                  </a:lnTo>
                  <a:lnTo>
                    <a:pt x="0" y="51"/>
                  </a:lnTo>
                  <a:lnTo>
                    <a:pt x="0" y="62"/>
                  </a:lnTo>
                  <a:lnTo>
                    <a:pt x="4" y="71"/>
                  </a:lnTo>
                  <a:lnTo>
                    <a:pt x="9" y="80"/>
                  </a:lnTo>
                  <a:lnTo>
                    <a:pt x="15" y="88"/>
                  </a:lnTo>
                  <a:lnTo>
                    <a:pt x="21" y="92"/>
                  </a:lnTo>
                  <a:lnTo>
                    <a:pt x="30" y="99"/>
                  </a:lnTo>
                  <a:lnTo>
                    <a:pt x="41" y="101"/>
                  </a:lnTo>
                  <a:lnTo>
                    <a:pt x="50" y="101"/>
                  </a:lnTo>
                  <a:lnTo>
                    <a:pt x="60" y="101"/>
                  </a:lnTo>
                  <a:lnTo>
                    <a:pt x="71" y="99"/>
                  </a:lnTo>
                  <a:lnTo>
                    <a:pt x="80" y="92"/>
                  </a:lnTo>
                  <a:lnTo>
                    <a:pt x="86" y="88"/>
                  </a:lnTo>
                  <a:lnTo>
                    <a:pt x="93" y="80"/>
                  </a:lnTo>
                  <a:lnTo>
                    <a:pt x="97" y="71"/>
                  </a:lnTo>
                  <a:lnTo>
                    <a:pt x="101" y="62"/>
                  </a:lnTo>
                  <a:lnTo>
                    <a:pt x="101" y="51"/>
                  </a:lnTo>
                  <a:lnTo>
                    <a:pt x="50"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2" name="Freeform 769"/>
            <p:cNvSpPr>
              <a:spLocks/>
            </p:cNvSpPr>
            <p:nvPr/>
          </p:nvSpPr>
          <p:spPr bwMode="auto">
            <a:xfrm>
              <a:off x="1678" y="1446"/>
              <a:ext cx="111" cy="110"/>
            </a:xfrm>
            <a:custGeom>
              <a:avLst/>
              <a:gdLst>
                <a:gd name="T0" fmla="*/ 122 w 101"/>
                <a:gd name="T1" fmla="*/ 61 h 101"/>
                <a:gd name="T2" fmla="*/ 122 w 101"/>
                <a:gd name="T3" fmla="*/ 61 h 101"/>
                <a:gd name="T4" fmla="*/ 122 w 101"/>
                <a:gd name="T5" fmla="*/ 49 h 101"/>
                <a:gd name="T6" fmla="*/ 118 w 101"/>
                <a:gd name="T7" fmla="*/ 38 h 101"/>
                <a:gd name="T8" fmla="*/ 112 w 101"/>
                <a:gd name="T9" fmla="*/ 27 h 101"/>
                <a:gd name="T10" fmla="*/ 104 w 101"/>
                <a:gd name="T11" fmla="*/ 17 h 101"/>
                <a:gd name="T12" fmla="*/ 97 w 101"/>
                <a:gd name="T13" fmla="*/ 10 h 101"/>
                <a:gd name="T14" fmla="*/ 86 w 101"/>
                <a:gd name="T15" fmla="*/ 4 h 101"/>
                <a:gd name="T16" fmla="*/ 73 w 101"/>
                <a:gd name="T17" fmla="*/ 2 h 101"/>
                <a:gd name="T18" fmla="*/ 60 w 101"/>
                <a:gd name="T19" fmla="*/ 0 h 101"/>
                <a:gd name="T20" fmla="*/ 60 w 101"/>
                <a:gd name="T21" fmla="*/ 0 h 101"/>
                <a:gd name="T22" fmla="*/ 49 w 101"/>
                <a:gd name="T23" fmla="*/ 2 h 101"/>
                <a:gd name="T24" fmla="*/ 36 w 101"/>
                <a:gd name="T25" fmla="*/ 4 h 101"/>
                <a:gd name="T26" fmla="*/ 25 w 101"/>
                <a:gd name="T27" fmla="*/ 10 h 101"/>
                <a:gd name="T28" fmla="*/ 18 w 101"/>
                <a:gd name="T29" fmla="*/ 17 h 101"/>
                <a:gd name="T30" fmla="*/ 11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1 w 101"/>
                <a:gd name="T45" fmla="*/ 95 h 101"/>
                <a:gd name="T46" fmla="*/ 18 w 101"/>
                <a:gd name="T47" fmla="*/ 105 h 101"/>
                <a:gd name="T48" fmla="*/ 25 w 101"/>
                <a:gd name="T49" fmla="*/ 109 h 101"/>
                <a:gd name="T50" fmla="*/ 36 w 101"/>
                <a:gd name="T51" fmla="*/ 118 h 101"/>
                <a:gd name="T52" fmla="*/ 49 w 101"/>
                <a:gd name="T53" fmla="*/ 120 h 101"/>
                <a:gd name="T54" fmla="*/ 60 w 101"/>
                <a:gd name="T55" fmla="*/ 120 h 101"/>
                <a:gd name="T56" fmla="*/ 60 w 101"/>
                <a:gd name="T57" fmla="*/ 120 h 101"/>
                <a:gd name="T58" fmla="*/ 73 w 101"/>
                <a:gd name="T59" fmla="*/ 120 h 101"/>
                <a:gd name="T60" fmla="*/ 86 w 101"/>
                <a:gd name="T61" fmla="*/ 118 h 101"/>
                <a:gd name="T62" fmla="*/ 97 w 101"/>
                <a:gd name="T63" fmla="*/ 109 h 101"/>
                <a:gd name="T64" fmla="*/ 104 w 101"/>
                <a:gd name="T65" fmla="*/ 105 h 101"/>
                <a:gd name="T66" fmla="*/ 112 w 101"/>
                <a:gd name="T67" fmla="*/ 95 h 101"/>
                <a:gd name="T68" fmla="*/ 118 w 101"/>
                <a:gd name="T69" fmla="*/ 84 h 101"/>
                <a:gd name="T70" fmla="*/ 122 w 101"/>
                <a:gd name="T71" fmla="*/ 74 h 101"/>
                <a:gd name="T72" fmla="*/ 122 w 101"/>
                <a:gd name="T73" fmla="*/ 61 h 101"/>
                <a:gd name="T74" fmla="*/ 60 w 101"/>
                <a:gd name="T75" fmla="*/ 61 h 101"/>
                <a:gd name="T76" fmla="*/ 122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3" y="23"/>
                  </a:lnTo>
                  <a:lnTo>
                    <a:pt x="86" y="15"/>
                  </a:lnTo>
                  <a:lnTo>
                    <a:pt x="80" y="8"/>
                  </a:lnTo>
                  <a:lnTo>
                    <a:pt x="71" y="4"/>
                  </a:lnTo>
                  <a:lnTo>
                    <a:pt x="60" y="2"/>
                  </a:lnTo>
                  <a:lnTo>
                    <a:pt x="50" y="0"/>
                  </a:lnTo>
                  <a:lnTo>
                    <a:pt x="41" y="2"/>
                  </a:lnTo>
                  <a:lnTo>
                    <a:pt x="30" y="4"/>
                  </a:lnTo>
                  <a:lnTo>
                    <a:pt x="21" y="8"/>
                  </a:lnTo>
                  <a:lnTo>
                    <a:pt x="15" y="15"/>
                  </a:lnTo>
                  <a:lnTo>
                    <a:pt x="9" y="23"/>
                  </a:lnTo>
                  <a:lnTo>
                    <a:pt x="4" y="32"/>
                  </a:lnTo>
                  <a:lnTo>
                    <a:pt x="0" y="41"/>
                  </a:lnTo>
                  <a:lnTo>
                    <a:pt x="0" y="51"/>
                  </a:lnTo>
                  <a:lnTo>
                    <a:pt x="0" y="62"/>
                  </a:lnTo>
                  <a:lnTo>
                    <a:pt x="4" y="71"/>
                  </a:lnTo>
                  <a:lnTo>
                    <a:pt x="9" y="80"/>
                  </a:lnTo>
                  <a:lnTo>
                    <a:pt x="15" y="88"/>
                  </a:lnTo>
                  <a:lnTo>
                    <a:pt x="21" y="92"/>
                  </a:lnTo>
                  <a:lnTo>
                    <a:pt x="30" y="99"/>
                  </a:lnTo>
                  <a:lnTo>
                    <a:pt x="41" y="101"/>
                  </a:lnTo>
                  <a:lnTo>
                    <a:pt x="50" y="101"/>
                  </a:lnTo>
                  <a:lnTo>
                    <a:pt x="60" y="101"/>
                  </a:lnTo>
                  <a:lnTo>
                    <a:pt x="71" y="99"/>
                  </a:lnTo>
                  <a:lnTo>
                    <a:pt x="80" y="92"/>
                  </a:lnTo>
                  <a:lnTo>
                    <a:pt x="86" y="88"/>
                  </a:lnTo>
                  <a:lnTo>
                    <a:pt x="93" y="80"/>
                  </a:lnTo>
                  <a:lnTo>
                    <a:pt x="97" y="71"/>
                  </a:lnTo>
                  <a:lnTo>
                    <a:pt x="101" y="62"/>
                  </a:lnTo>
                  <a:lnTo>
                    <a:pt x="101" y="51"/>
                  </a:lnTo>
                  <a:lnTo>
                    <a:pt x="50"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3" name="Freeform 770"/>
            <p:cNvSpPr>
              <a:spLocks/>
            </p:cNvSpPr>
            <p:nvPr/>
          </p:nvSpPr>
          <p:spPr bwMode="auto">
            <a:xfrm>
              <a:off x="2185" y="1245"/>
              <a:ext cx="111" cy="113"/>
            </a:xfrm>
            <a:custGeom>
              <a:avLst/>
              <a:gdLst>
                <a:gd name="T0" fmla="*/ 122 w 101"/>
                <a:gd name="T1" fmla="*/ 61 h 104"/>
                <a:gd name="T2" fmla="*/ 122 w 101"/>
                <a:gd name="T3" fmla="*/ 61 h 104"/>
                <a:gd name="T4" fmla="*/ 122 w 101"/>
                <a:gd name="T5" fmla="*/ 51 h 104"/>
                <a:gd name="T6" fmla="*/ 118 w 101"/>
                <a:gd name="T7" fmla="*/ 39 h 104"/>
                <a:gd name="T8" fmla="*/ 112 w 101"/>
                <a:gd name="T9" fmla="*/ 28 h 104"/>
                <a:gd name="T10" fmla="*/ 104 w 101"/>
                <a:gd name="T11" fmla="*/ 17 h 104"/>
                <a:gd name="T12" fmla="*/ 97 w 101"/>
                <a:gd name="T13" fmla="*/ 11 h 104"/>
                <a:gd name="T14" fmla="*/ 86 w 101"/>
                <a:gd name="T15" fmla="*/ 5 h 104"/>
                <a:gd name="T16" fmla="*/ 73 w 101"/>
                <a:gd name="T17" fmla="*/ 2 h 104"/>
                <a:gd name="T18" fmla="*/ 63 w 101"/>
                <a:gd name="T19" fmla="*/ 0 h 104"/>
                <a:gd name="T20" fmla="*/ 63 w 101"/>
                <a:gd name="T21" fmla="*/ 0 h 104"/>
                <a:gd name="T22" fmla="*/ 49 w 101"/>
                <a:gd name="T23" fmla="*/ 2 h 104"/>
                <a:gd name="T24" fmla="*/ 36 w 101"/>
                <a:gd name="T25" fmla="*/ 5 h 104"/>
                <a:gd name="T26" fmla="*/ 26 w 101"/>
                <a:gd name="T27" fmla="*/ 11 h 104"/>
                <a:gd name="T28" fmla="*/ 18 w 101"/>
                <a:gd name="T29" fmla="*/ 17 h 104"/>
                <a:gd name="T30" fmla="*/ 11 w 101"/>
                <a:gd name="T31" fmla="*/ 28 h 104"/>
                <a:gd name="T32" fmla="*/ 4 w 101"/>
                <a:gd name="T33" fmla="*/ 39 h 104"/>
                <a:gd name="T34" fmla="*/ 2 w 101"/>
                <a:gd name="T35" fmla="*/ 51 h 104"/>
                <a:gd name="T36" fmla="*/ 0 w 101"/>
                <a:gd name="T37" fmla="*/ 61 h 104"/>
                <a:gd name="T38" fmla="*/ 0 w 101"/>
                <a:gd name="T39" fmla="*/ 61 h 104"/>
                <a:gd name="T40" fmla="*/ 2 w 101"/>
                <a:gd name="T41" fmla="*/ 74 h 104"/>
                <a:gd name="T42" fmla="*/ 4 w 101"/>
                <a:gd name="T43" fmla="*/ 84 h 104"/>
                <a:gd name="T44" fmla="*/ 11 w 101"/>
                <a:gd name="T45" fmla="*/ 95 h 104"/>
                <a:gd name="T46" fmla="*/ 18 w 101"/>
                <a:gd name="T47" fmla="*/ 105 h 104"/>
                <a:gd name="T48" fmla="*/ 26 w 101"/>
                <a:gd name="T49" fmla="*/ 112 h 104"/>
                <a:gd name="T50" fmla="*/ 36 w 101"/>
                <a:gd name="T51" fmla="*/ 117 h 104"/>
                <a:gd name="T52" fmla="*/ 49 w 101"/>
                <a:gd name="T53" fmla="*/ 121 h 104"/>
                <a:gd name="T54" fmla="*/ 63 w 101"/>
                <a:gd name="T55" fmla="*/ 123 h 104"/>
                <a:gd name="T56" fmla="*/ 63 w 101"/>
                <a:gd name="T57" fmla="*/ 123 h 104"/>
                <a:gd name="T58" fmla="*/ 73 w 101"/>
                <a:gd name="T59" fmla="*/ 121 h 104"/>
                <a:gd name="T60" fmla="*/ 86 w 101"/>
                <a:gd name="T61" fmla="*/ 117 h 104"/>
                <a:gd name="T62" fmla="*/ 97 w 101"/>
                <a:gd name="T63" fmla="*/ 112 h 104"/>
                <a:gd name="T64" fmla="*/ 104 w 101"/>
                <a:gd name="T65" fmla="*/ 105 h 104"/>
                <a:gd name="T66" fmla="*/ 112 w 101"/>
                <a:gd name="T67" fmla="*/ 95 h 104"/>
                <a:gd name="T68" fmla="*/ 118 w 101"/>
                <a:gd name="T69" fmla="*/ 84 h 104"/>
                <a:gd name="T70" fmla="*/ 122 w 101"/>
                <a:gd name="T71" fmla="*/ 74 h 104"/>
                <a:gd name="T72" fmla="*/ 122 w 101"/>
                <a:gd name="T73" fmla="*/ 61 h 104"/>
                <a:gd name="T74" fmla="*/ 63 w 101"/>
                <a:gd name="T75" fmla="*/ 61 h 104"/>
                <a:gd name="T76" fmla="*/ 122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3"/>
                  </a:lnTo>
                  <a:lnTo>
                    <a:pt x="97" y="33"/>
                  </a:lnTo>
                  <a:lnTo>
                    <a:pt x="93" y="24"/>
                  </a:lnTo>
                  <a:lnTo>
                    <a:pt x="86" y="15"/>
                  </a:lnTo>
                  <a:lnTo>
                    <a:pt x="80" y="9"/>
                  </a:lnTo>
                  <a:lnTo>
                    <a:pt x="71" y="5"/>
                  </a:lnTo>
                  <a:lnTo>
                    <a:pt x="60" y="2"/>
                  </a:lnTo>
                  <a:lnTo>
                    <a:pt x="52" y="0"/>
                  </a:lnTo>
                  <a:lnTo>
                    <a:pt x="41" y="2"/>
                  </a:lnTo>
                  <a:lnTo>
                    <a:pt x="30" y="5"/>
                  </a:lnTo>
                  <a:lnTo>
                    <a:pt x="22" y="9"/>
                  </a:lnTo>
                  <a:lnTo>
                    <a:pt x="15" y="15"/>
                  </a:lnTo>
                  <a:lnTo>
                    <a:pt x="9" y="24"/>
                  </a:lnTo>
                  <a:lnTo>
                    <a:pt x="4" y="33"/>
                  </a:lnTo>
                  <a:lnTo>
                    <a:pt x="2" y="43"/>
                  </a:lnTo>
                  <a:lnTo>
                    <a:pt x="0" y="52"/>
                  </a:lnTo>
                  <a:lnTo>
                    <a:pt x="2" y="63"/>
                  </a:lnTo>
                  <a:lnTo>
                    <a:pt x="4" y="71"/>
                  </a:lnTo>
                  <a:lnTo>
                    <a:pt x="9" y="80"/>
                  </a:lnTo>
                  <a:lnTo>
                    <a:pt x="15" y="89"/>
                  </a:lnTo>
                  <a:lnTo>
                    <a:pt x="22" y="95"/>
                  </a:lnTo>
                  <a:lnTo>
                    <a:pt x="30" y="99"/>
                  </a:lnTo>
                  <a:lnTo>
                    <a:pt x="41" y="102"/>
                  </a:lnTo>
                  <a:lnTo>
                    <a:pt x="52" y="104"/>
                  </a:lnTo>
                  <a:lnTo>
                    <a:pt x="60" y="102"/>
                  </a:lnTo>
                  <a:lnTo>
                    <a:pt x="71" y="99"/>
                  </a:lnTo>
                  <a:lnTo>
                    <a:pt x="80" y="95"/>
                  </a:lnTo>
                  <a:lnTo>
                    <a:pt x="86" y="89"/>
                  </a:lnTo>
                  <a:lnTo>
                    <a:pt x="93" y="80"/>
                  </a:lnTo>
                  <a:lnTo>
                    <a:pt x="97" y="71"/>
                  </a:lnTo>
                  <a:lnTo>
                    <a:pt x="101" y="63"/>
                  </a:lnTo>
                  <a:lnTo>
                    <a:pt x="101" y="52"/>
                  </a:lnTo>
                  <a:lnTo>
                    <a:pt x="52"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4" name="Freeform 771"/>
            <p:cNvSpPr>
              <a:spLocks/>
            </p:cNvSpPr>
            <p:nvPr/>
          </p:nvSpPr>
          <p:spPr bwMode="auto">
            <a:xfrm>
              <a:off x="2185" y="1245"/>
              <a:ext cx="111" cy="113"/>
            </a:xfrm>
            <a:custGeom>
              <a:avLst/>
              <a:gdLst>
                <a:gd name="T0" fmla="*/ 122 w 101"/>
                <a:gd name="T1" fmla="*/ 61 h 104"/>
                <a:gd name="T2" fmla="*/ 122 w 101"/>
                <a:gd name="T3" fmla="*/ 61 h 104"/>
                <a:gd name="T4" fmla="*/ 122 w 101"/>
                <a:gd name="T5" fmla="*/ 51 h 104"/>
                <a:gd name="T6" fmla="*/ 118 w 101"/>
                <a:gd name="T7" fmla="*/ 39 h 104"/>
                <a:gd name="T8" fmla="*/ 112 w 101"/>
                <a:gd name="T9" fmla="*/ 28 h 104"/>
                <a:gd name="T10" fmla="*/ 104 w 101"/>
                <a:gd name="T11" fmla="*/ 17 h 104"/>
                <a:gd name="T12" fmla="*/ 97 w 101"/>
                <a:gd name="T13" fmla="*/ 11 h 104"/>
                <a:gd name="T14" fmla="*/ 86 w 101"/>
                <a:gd name="T15" fmla="*/ 5 h 104"/>
                <a:gd name="T16" fmla="*/ 73 w 101"/>
                <a:gd name="T17" fmla="*/ 2 h 104"/>
                <a:gd name="T18" fmla="*/ 63 w 101"/>
                <a:gd name="T19" fmla="*/ 0 h 104"/>
                <a:gd name="T20" fmla="*/ 63 w 101"/>
                <a:gd name="T21" fmla="*/ 0 h 104"/>
                <a:gd name="T22" fmla="*/ 49 w 101"/>
                <a:gd name="T23" fmla="*/ 2 h 104"/>
                <a:gd name="T24" fmla="*/ 36 w 101"/>
                <a:gd name="T25" fmla="*/ 5 h 104"/>
                <a:gd name="T26" fmla="*/ 26 w 101"/>
                <a:gd name="T27" fmla="*/ 11 h 104"/>
                <a:gd name="T28" fmla="*/ 18 w 101"/>
                <a:gd name="T29" fmla="*/ 17 h 104"/>
                <a:gd name="T30" fmla="*/ 11 w 101"/>
                <a:gd name="T31" fmla="*/ 28 h 104"/>
                <a:gd name="T32" fmla="*/ 4 w 101"/>
                <a:gd name="T33" fmla="*/ 39 h 104"/>
                <a:gd name="T34" fmla="*/ 2 w 101"/>
                <a:gd name="T35" fmla="*/ 51 h 104"/>
                <a:gd name="T36" fmla="*/ 0 w 101"/>
                <a:gd name="T37" fmla="*/ 61 h 104"/>
                <a:gd name="T38" fmla="*/ 0 w 101"/>
                <a:gd name="T39" fmla="*/ 61 h 104"/>
                <a:gd name="T40" fmla="*/ 2 w 101"/>
                <a:gd name="T41" fmla="*/ 74 h 104"/>
                <a:gd name="T42" fmla="*/ 4 w 101"/>
                <a:gd name="T43" fmla="*/ 84 h 104"/>
                <a:gd name="T44" fmla="*/ 11 w 101"/>
                <a:gd name="T45" fmla="*/ 95 h 104"/>
                <a:gd name="T46" fmla="*/ 18 w 101"/>
                <a:gd name="T47" fmla="*/ 105 h 104"/>
                <a:gd name="T48" fmla="*/ 26 w 101"/>
                <a:gd name="T49" fmla="*/ 112 h 104"/>
                <a:gd name="T50" fmla="*/ 36 w 101"/>
                <a:gd name="T51" fmla="*/ 117 h 104"/>
                <a:gd name="T52" fmla="*/ 49 w 101"/>
                <a:gd name="T53" fmla="*/ 121 h 104"/>
                <a:gd name="T54" fmla="*/ 63 w 101"/>
                <a:gd name="T55" fmla="*/ 123 h 104"/>
                <a:gd name="T56" fmla="*/ 63 w 101"/>
                <a:gd name="T57" fmla="*/ 123 h 104"/>
                <a:gd name="T58" fmla="*/ 73 w 101"/>
                <a:gd name="T59" fmla="*/ 121 h 104"/>
                <a:gd name="T60" fmla="*/ 86 w 101"/>
                <a:gd name="T61" fmla="*/ 117 h 104"/>
                <a:gd name="T62" fmla="*/ 97 w 101"/>
                <a:gd name="T63" fmla="*/ 112 h 104"/>
                <a:gd name="T64" fmla="*/ 104 w 101"/>
                <a:gd name="T65" fmla="*/ 105 h 104"/>
                <a:gd name="T66" fmla="*/ 112 w 101"/>
                <a:gd name="T67" fmla="*/ 95 h 104"/>
                <a:gd name="T68" fmla="*/ 118 w 101"/>
                <a:gd name="T69" fmla="*/ 84 h 104"/>
                <a:gd name="T70" fmla="*/ 122 w 101"/>
                <a:gd name="T71" fmla="*/ 74 h 104"/>
                <a:gd name="T72" fmla="*/ 122 w 101"/>
                <a:gd name="T73" fmla="*/ 61 h 104"/>
                <a:gd name="T74" fmla="*/ 63 w 101"/>
                <a:gd name="T75" fmla="*/ 61 h 104"/>
                <a:gd name="T76" fmla="*/ 122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3"/>
                  </a:lnTo>
                  <a:lnTo>
                    <a:pt x="97" y="33"/>
                  </a:lnTo>
                  <a:lnTo>
                    <a:pt x="93" y="24"/>
                  </a:lnTo>
                  <a:lnTo>
                    <a:pt x="86" y="15"/>
                  </a:lnTo>
                  <a:lnTo>
                    <a:pt x="80" y="9"/>
                  </a:lnTo>
                  <a:lnTo>
                    <a:pt x="71" y="5"/>
                  </a:lnTo>
                  <a:lnTo>
                    <a:pt x="60" y="2"/>
                  </a:lnTo>
                  <a:lnTo>
                    <a:pt x="52" y="0"/>
                  </a:lnTo>
                  <a:lnTo>
                    <a:pt x="41" y="2"/>
                  </a:lnTo>
                  <a:lnTo>
                    <a:pt x="30" y="5"/>
                  </a:lnTo>
                  <a:lnTo>
                    <a:pt x="22" y="9"/>
                  </a:lnTo>
                  <a:lnTo>
                    <a:pt x="15" y="15"/>
                  </a:lnTo>
                  <a:lnTo>
                    <a:pt x="9" y="24"/>
                  </a:lnTo>
                  <a:lnTo>
                    <a:pt x="4" y="33"/>
                  </a:lnTo>
                  <a:lnTo>
                    <a:pt x="2" y="43"/>
                  </a:lnTo>
                  <a:lnTo>
                    <a:pt x="0" y="52"/>
                  </a:lnTo>
                  <a:lnTo>
                    <a:pt x="2" y="63"/>
                  </a:lnTo>
                  <a:lnTo>
                    <a:pt x="4" y="71"/>
                  </a:lnTo>
                  <a:lnTo>
                    <a:pt x="9" y="80"/>
                  </a:lnTo>
                  <a:lnTo>
                    <a:pt x="15" y="89"/>
                  </a:lnTo>
                  <a:lnTo>
                    <a:pt x="22" y="95"/>
                  </a:lnTo>
                  <a:lnTo>
                    <a:pt x="30" y="99"/>
                  </a:lnTo>
                  <a:lnTo>
                    <a:pt x="41" y="102"/>
                  </a:lnTo>
                  <a:lnTo>
                    <a:pt x="52" y="104"/>
                  </a:lnTo>
                  <a:lnTo>
                    <a:pt x="60" y="102"/>
                  </a:lnTo>
                  <a:lnTo>
                    <a:pt x="71" y="99"/>
                  </a:lnTo>
                  <a:lnTo>
                    <a:pt x="80" y="95"/>
                  </a:lnTo>
                  <a:lnTo>
                    <a:pt x="86" y="89"/>
                  </a:lnTo>
                  <a:lnTo>
                    <a:pt x="93" y="80"/>
                  </a:lnTo>
                  <a:lnTo>
                    <a:pt x="97" y="71"/>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5" name="Freeform 772"/>
            <p:cNvSpPr>
              <a:spLocks/>
            </p:cNvSpPr>
            <p:nvPr/>
          </p:nvSpPr>
          <p:spPr bwMode="auto">
            <a:xfrm>
              <a:off x="2464" y="1252"/>
              <a:ext cx="111" cy="111"/>
            </a:xfrm>
            <a:custGeom>
              <a:avLst/>
              <a:gdLst>
                <a:gd name="T0" fmla="*/ 122 w 101"/>
                <a:gd name="T1" fmla="*/ 62 h 101"/>
                <a:gd name="T2" fmla="*/ 122 w 101"/>
                <a:gd name="T3" fmla="*/ 62 h 101"/>
                <a:gd name="T4" fmla="*/ 122 w 101"/>
                <a:gd name="T5" fmla="*/ 49 h 101"/>
                <a:gd name="T6" fmla="*/ 118 w 101"/>
                <a:gd name="T7" fmla="*/ 38 h 101"/>
                <a:gd name="T8" fmla="*/ 111 w 101"/>
                <a:gd name="T9" fmla="*/ 27 h 101"/>
                <a:gd name="T10" fmla="*/ 104 w 101"/>
                <a:gd name="T11" fmla="*/ 18 h 101"/>
                <a:gd name="T12" fmla="*/ 97 w 101"/>
                <a:gd name="T13" fmla="*/ 10 h 101"/>
                <a:gd name="T14" fmla="*/ 86 w 101"/>
                <a:gd name="T15" fmla="*/ 4 h 101"/>
                <a:gd name="T16" fmla="*/ 73 w 101"/>
                <a:gd name="T17" fmla="*/ 2 h 101"/>
                <a:gd name="T18" fmla="*/ 62 w 101"/>
                <a:gd name="T19" fmla="*/ 0 h 101"/>
                <a:gd name="T20" fmla="*/ 62 w 101"/>
                <a:gd name="T21" fmla="*/ 0 h 101"/>
                <a:gd name="T22" fmla="*/ 49 w 101"/>
                <a:gd name="T23" fmla="*/ 2 h 101"/>
                <a:gd name="T24" fmla="*/ 36 w 101"/>
                <a:gd name="T25" fmla="*/ 4 h 101"/>
                <a:gd name="T26" fmla="*/ 25 w 101"/>
                <a:gd name="T27" fmla="*/ 10 h 101"/>
                <a:gd name="T28" fmla="*/ 18 w 101"/>
                <a:gd name="T29" fmla="*/ 18 h 101"/>
                <a:gd name="T30" fmla="*/ 10 w 101"/>
                <a:gd name="T31" fmla="*/ 27 h 101"/>
                <a:gd name="T32" fmla="*/ 4 w 101"/>
                <a:gd name="T33" fmla="*/ 38 h 101"/>
                <a:gd name="T34" fmla="*/ 2 w 101"/>
                <a:gd name="T35" fmla="*/ 49 h 101"/>
                <a:gd name="T36" fmla="*/ 0 w 101"/>
                <a:gd name="T37" fmla="*/ 62 h 101"/>
                <a:gd name="T38" fmla="*/ 0 w 101"/>
                <a:gd name="T39" fmla="*/ 62 h 101"/>
                <a:gd name="T40" fmla="*/ 2 w 101"/>
                <a:gd name="T41" fmla="*/ 75 h 101"/>
                <a:gd name="T42" fmla="*/ 4 w 101"/>
                <a:gd name="T43" fmla="*/ 86 h 101"/>
                <a:gd name="T44" fmla="*/ 10 w 101"/>
                <a:gd name="T45" fmla="*/ 97 h 101"/>
                <a:gd name="T46" fmla="*/ 18 w 101"/>
                <a:gd name="T47" fmla="*/ 107 h 101"/>
                <a:gd name="T48" fmla="*/ 25 w 101"/>
                <a:gd name="T49" fmla="*/ 111 h 101"/>
                <a:gd name="T50" fmla="*/ 36 w 101"/>
                <a:gd name="T51" fmla="*/ 120 h 101"/>
                <a:gd name="T52" fmla="*/ 49 w 101"/>
                <a:gd name="T53" fmla="*/ 122 h 101"/>
                <a:gd name="T54" fmla="*/ 62 w 101"/>
                <a:gd name="T55" fmla="*/ 122 h 101"/>
                <a:gd name="T56" fmla="*/ 62 w 101"/>
                <a:gd name="T57" fmla="*/ 122 h 101"/>
                <a:gd name="T58" fmla="*/ 73 w 101"/>
                <a:gd name="T59" fmla="*/ 122 h 101"/>
                <a:gd name="T60" fmla="*/ 86 w 101"/>
                <a:gd name="T61" fmla="*/ 120 h 101"/>
                <a:gd name="T62" fmla="*/ 97 w 101"/>
                <a:gd name="T63" fmla="*/ 111 h 101"/>
                <a:gd name="T64" fmla="*/ 104 w 101"/>
                <a:gd name="T65" fmla="*/ 107 h 101"/>
                <a:gd name="T66" fmla="*/ 111 w 101"/>
                <a:gd name="T67" fmla="*/ 97 h 101"/>
                <a:gd name="T68" fmla="*/ 118 w 101"/>
                <a:gd name="T69" fmla="*/ 86 h 101"/>
                <a:gd name="T70" fmla="*/ 122 w 101"/>
                <a:gd name="T71" fmla="*/ 75 h 101"/>
                <a:gd name="T72" fmla="*/ 122 w 101"/>
                <a:gd name="T73" fmla="*/ 62 h 101"/>
                <a:gd name="T74" fmla="*/ 62 w 101"/>
                <a:gd name="T75" fmla="*/ 62 h 101"/>
                <a:gd name="T76" fmla="*/ 122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2" y="23"/>
                  </a:lnTo>
                  <a:lnTo>
                    <a:pt x="86" y="15"/>
                  </a:lnTo>
                  <a:lnTo>
                    <a:pt x="80" y="8"/>
                  </a:lnTo>
                  <a:lnTo>
                    <a:pt x="71" y="4"/>
                  </a:lnTo>
                  <a:lnTo>
                    <a:pt x="60" y="2"/>
                  </a:lnTo>
                  <a:lnTo>
                    <a:pt x="51" y="0"/>
                  </a:lnTo>
                  <a:lnTo>
                    <a:pt x="41" y="2"/>
                  </a:lnTo>
                  <a:lnTo>
                    <a:pt x="30" y="4"/>
                  </a:lnTo>
                  <a:lnTo>
                    <a:pt x="21" y="8"/>
                  </a:lnTo>
                  <a:lnTo>
                    <a:pt x="15" y="15"/>
                  </a:lnTo>
                  <a:lnTo>
                    <a:pt x="8" y="23"/>
                  </a:lnTo>
                  <a:lnTo>
                    <a:pt x="4" y="32"/>
                  </a:lnTo>
                  <a:lnTo>
                    <a:pt x="2" y="41"/>
                  </a:lnTo>
                  <a:lnTo>
                    <a:pt x="0" y="51"/>
                  </a:lnTo>
                  <a:lnTo>
                    <a:pt x="2" y="62"/>
                  </a:lnTo>
                  <a:lnTo>
                    <a:pt x="4" y="71"/>
                  </a:lnTo>
                  <a:lnTo>
                    <a:pt x="8" y="80"/>
                  </a:lnTo>
                  <a:lnTo>
                    <a:pt x="15" y="88"/>
                  </a:lnTo>
                  <a:lnTo>
                    <a:pt x="21" y="92"/>
                  </a:lnTo>
                  <a:lnTo>
                    <a:pt x="30" y="99"/>
                  </a:lnTo>
                  <a:lnTo>
                    <a:pt x="41" y="101"/>
                  </a:lnTo>
                  <a:lnTo>
                    <a:pt x="51" y="101"/>
                  </a:lnTo>
                  <a:lnTo>
                    <a:pt x="60" y="101"/>
                  </a:lnTo>
                  <a:lnTo>
                    <a:pt x="71" y="99"/>
                  </a:lnTo>
                  <a:lnTo>
                    <a:pt x="80" y="92"/>
                  </a:lnTo>
                  <a:lnTo>
                    <a:pt x="86" y="88"/>
                  </a:lnTo>
                  <a:lnTo>
                    <a:pt x="92" y="80"/>
                  </a:lnTo>
                  <a:lnTo>
                    <a:pt x="97" y="71"/>
                  </a:lnTo>
                  <a:lnTo>
                    <a:pt x="101" y="62"/>
                  </a:lnTo>
                  <a:lnTo>
                    <a:pt x="101" y="51"/>
                  </a:lnTo>
                  <a:lnTo>
                    <a:pt x="51"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6" name="Freeform 773"/>
            <p:cNvSpPr>
              <a:spLocks/>
            </p:cNvSpPr>
            <p:nvPr/>
          </p:nvSpPr>
          <p:spPr bwMode="auto">
            <a:xfrm>
              <a:off x="2728" y="1330"/>
              <a:ext cx="114" cy="113"/>
            </a:xfrm>
            <a:custGeom>
              <a:avLst/>
              <a:gdLst>
                <a:gd name="T0" fmla="*/ 125 w 104"/>
                <a:gd name="T1" fmla="*/ 61 h 104"/>
                <a:gd name="T2" fmla="*/ 125 w 104"/>
                <a:gd name="T3" fmla="*/ 61 h 104"/>
                <a:gd name="T4" fmla="*/ 123 w 104"/>
                <a:gd name="T5" fmla="*/ 49 h 104"/>
                <a:gd name="T6" fmla="*/ 121 w 104"/>
                <a:gd name="T7" fmla="*/ 38 h 104"/>
                <a:gd name="T8" fmla="*/ 114 w 104"/>
                <a:gd name="T9" fmla="*/ 28 h 104"/>
                <a:gd name="T10" fmla="*/ 107 w 104"/>
                <a:gd name="T11" fmla="*/ 17 h 104"/>
                <a:gd name="T12" fmla="*/ 96 w 104"/>
                <a:gd name="T13" fmla="*/ 11 h 104"/>
                <a:gd name="T14" fmla="*/ 87 w 104"/>
                <a:gd name="T15" fmla="*/ 4 h 104"/>
                <a:gd name="T16" fmla="*/ 76 w 104"/>
                <a:gd name="T17" fmla="*/ 0 h 104"/>
                <a:gd name="T18" fmla="*/ 62 w 104"/>
                <a:gd name="T19" fmla="*/ 0 h 104"/>
                <a:gd name="T20" fmla="*/ 62 w 104"/>
                <a:gd name="T21" fmla="*/ 0 h 104"/>
                <a:gd name="T22" fmla="*/ 49 w 104"/>
                <a:gd name="T23" fmla="*/ 0 h 104"/>
                <a:gd name="T24" fmla="*/ 39 w 104"/>
                <a:gd name="T25" fmla="*/ 4 h 104"/>
                <a:gd name="T26" fmla="*/ 29 w 104"/>
                <a:gd name="T27" fmla="*/ 11 h 104"/>
                <a:gd name="T28" fmla="*/ 20 w 104"/>
                <a:gd name="T29" fmla="*/ 17 h 104"/>
                <a:gd name="T30" fmla="*/ 11 w 104"/>
                <a:gd name="T31" fmla="*/ 28 h 104"/>
                <a:gd name="T32" fmla="*/ 5 w 104"/>
                <a:gd name="T33" fmla="*/ 38 h 104"/>
                <a:gd name="T34" fmla="*/ 3 w 104"/>
                <a:gd name="T35" fmla="*/ 49 h 104"/>
                <a:gd name="T36" fmla="*/ 0 w 104"/>
                <a:gd name="T37" fmla="*/ 61 h 104"/>
                <a:gd name="T38" fmla="*/ 0 w 104"/>
                <a:gd name="T39" fmla="*/ 61 h 104"/>
                <a:gd name="T40" fmla="*/ 3 w 104"/>
                <a:gd name="T41" fmla="*/ 73 h 104"/>
                <a:gd name="T42" fmla="*/ 5 w 104"/>
                <a:gd name="T43" fmla="*/ 84 h 104"/>
                <a:gd name="T44" fmla="*/ 11 w 104"/>
                <a:gd name="T45" fmla="*/ 95 h 104"/>
                <a:gd name="T46" fmla="*/ 20 w 104"/>
                <a:gd name="T47" fmla="*/ 104 h 104"/>
                <a:gd name="T48" fmla="*/ 29 w 104"/>
                <a:gd name="T49" fmla="*/ 110 h 104"/>
                <a:gd name="T50" fmla="*/ 39 w 104"/>
                <a:gd name="T51" fmla="*/ 117 h 104"/>
                <a:gd name="T52" fmla="*/ 49 w 104"/>
                <a:gd name="T53" fmla="*/ 120 h 104"/>
                <a:gd name="T54" fmla="*/ 62 w 104"/>
                <a:gd name="T55" fmla="*/ 123 h 104"/>
                <a:gd name="T56" fmla="*/ 62 w 104"/>
                <a:gd name="T57" fmla="*/ 123 h 104"/>
                <a:gd name="T58" fmla="*/ 76 w 104"/>
                <a:gd name="T59" fmla="*/ 120 h 104"/>
                <a:gd name="T60" fmla="*/ 87 w 104"/>
                <a:gd name="T61" fmla="*/ 117 h 104"/>
                <a:gd name="T62" fmla="*/ 96 w 104"/>
                <a:gd name="T63" fmla="*/ 110 h 104"/>
                <a:gd name="T64" fmla="*/ 107 w 104"/>
                <a:gd name="T65" fmla="*/ 104 h 104"/>
                <a:gd name="T66" fmla="*/ 114 w 104"/>
                <a:gd name="T67" fmla="*/ 95 h 104"/>
                <a:gd name="T68" fmla="*/ 121 w 104"/>
                <a:gd name="T69" fmla="*/ 84 h 104"/>
                <a:gd name="T70" fmla="*/ 123 w 104"/>
                <a:gd name="T71" fmla="*/ 73 h 104"/>
                <a:gd name="T72" fmla="*/ 125 w 104"/>
                <a:gd name="T73" fmla="*/ 61 h 104"/>
                <a:gd name="T74" fmla="*/ 62 w 104"/>
                <a:gd name="T75" fmla="*/ 61 h 104"/>
                <a:gd name="T76" fmla="*/ 125 w 104"/>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0"/>
                  </a:lnTo>
                  <a:lnTo>
                    <a:pt x="52" y="0"/>
                  </a:lnTo>
                  <a:lnTo>
                    <a:pt x="41" y="0"/>
                  </a:lnTo>
                  <a:lnTo>
                    <a:pt x="33" y="4"/>
                  </a:lnTo>
                  <a:lnTo>
                    <a:pt x="24" y="9"/>
                  </a:lnTo>
                  <a:lnTo>
                    <a:pt x="16" y="15"/>
                  </a:lnTo>
                  <a:lnTo>
                    <a:pt x="9" y="24"/>
                  </a:lnTo>
                  <a:lnTo>
                    <a:pt x="5" y="32"/>
                  </a:lnTo>
                  <a:lnTo>
                    <a:pt x="3" y="41"/>
                  </a:lnTo>
                  <a:lnTo>
                    <a:pt x="0" y="52"/>
                  </a:lnTo>
                  <a:lnTo>
                    <a:pt x="3" y="62"/>
                  </a:lnTo>
                  <a:lnTo>
                    <a:pt x="5" y="71"/>
                  </a:lnTo>
                  <a:lnTo>
                    <a:pt x="9" y="80"/>
                  </a:lnTo>
                  <a:lnTo>
                    <a:pt x="16" y="88"/>
                  </a:lnTo>
                  <a:lnTo>
                    <a:pt x="24" y="93"/>
                  </a:lnTo>
                  <a:lnTo>
                    <a:pt x="33" y="99"/>
                  </a:lnTo>
                  <a:lnTo>
                    <a:pt x="41" y="101"/>
                  </a:lnTo>
                  <a:lnTo>
                    <a:pt x="52" y="104"/>
                  </a:lnTo>
                  <a:lnTo>
                    <a:pt x="63" y="101"/>
                  </a:lnTo>
                  <a:lnTo>
                    <a:pt x="72" y="99"/>
                  </a:lnTo>
                  <a:lnTo>
                    <a:pt x="80" y="93"/>
                  </a:lnTo>
                  <a:lnTo>
                    <a:pt x="89" y="88"/>
                  </a:lnTo>
                  <a:lnTo>
                    <a:pt x="95" y="80"/>
                  </a:lnTo>
                  <a:lnTo>
                    <a:pt x="100" y="71"/>
                  </a:lnTo>
                  <a:lnTo>
                    <a:pt x="102" y="62"/>
                  </a:lnTo>
                  <a:lnTo>
                    <a:pt x="104" y="52"/>
                  </a:lnTo>
                  <a:lnTo>
                    <a:pt x="52" y="52"/>
                  </a:lnTo>
                  <a:lnTo>
                    <a:pt x="104"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7" name="Freeform 774"/>
            <p:cNvSpPr>
              <a:spLocks/>
            </p:cNvSpPr>
            <p:nvPr/>
          </p:nvSpPr>
          <p:spPr bwMode="auto">
            <a:xfrm>
              <a:off x="2728" y="1330"/>
              <a:ext cx="114" cy="113"/>
            </a:xfrm>
            <a:custGeom>
              <a:avLst/>
              <a:gdLst>
                <a:gd name="T0" fmla="*/ 125 w 104"/>
                <a:gd name="T1" fmla="*/ 61 h 104"/>
                <a:gd name="T2" fmla="*/ 125 w 104"/>
                <a:gd name="T3" fmla="*/ 61 h 104"/>
                <a:gd name="T4" fmla="*/ 123 w 104"/>
                <a:gd name="T5" fmla="*/ 49 h 104"/>
                <a:gd name="T6" fmla="*/ 121 w 104"/>
                <a:gd name="T7" fmla="*/ 38 h 104"/>
                <a:gd name="T8" fmla="*/ 114 w 104"/>
                <a:gd name="T9" fmla="*/ 28 h 104"/>
                <a:gd name="T10" fmla="*/ 107 w 104"/>
                <a:gd name="T11" fmla="*/ 17 h 104"/>
                <a:gd name="T12" fmla="*/ 96 w 104"/>
                <a:gd name="T13" fmla="*/ 11 h 104"/>
                <a:gd name="T14" fmla="*/ 87 w 104"/>
                <a:gd name="T15" fmla="*/ 4 h 104"/>
                <a:gd name="T16" fmla="*/ 76 w 104"/>
                <a:gd name="T17" fmla="*/ 0 h 104"/>
                <a:gd name="T18" fmla="*/ 62 w 104"/>
                <a:gd name="T19" fmla="*/ 0 h 104"/>
                <a:gd name="T20" fmla="*/ 62 w 104"/>
                <a:gd name="T21" fmla="*/ 0 h 104"/>
                <a:gd name="T22" fmla="*/ 49 w 104"/>
                <a:gd name="T23" fmla="*/ 0 h 104"/>
                <a:gd name="T24" fmla="*/ 39 w 104"/>
                <a:gd name="T25" fmla="*/ 4 h 104"/>
                <a:gd name="T26" fmla="*/ 29 w 104"/>
                <a:gd name="T27" fmla="*/ 11 h 104"/>
                <a:gd name="T28" fmla="*/ 20 w 104"/>
                <a:gd name="T29" fmla="*/ 17 h 104"/>
                <a:gd name="T30" fmla="*/ 11 w 104"/>
                <a:gd name="T31" fmla="*/ 28 h 104"/>
                <a:gd name="T32" fmla="*/ 5 w 104"/>
                <a:gd name="T33" fmla="*/ 38 h 104"/>
                <a:gd name="T34" fmla="*/ 3 w 104"/>
                <a:gd name="T35" fmla="*/ 49 h 104"/>
                <a:gd name="T36" fmla="*/ 0 w 104"/>
                <a:gd name="T37" fmla="*/ 61 h 104"/>
                <a:gd name="T38" fmla="*/ 0 w 104"/>
                <a:gd name="T39" fmla="*/ 61 h 104"/>
                <a:gd name="T40" fmla="*/ 3 w 104"/>
                <a:gd name="T41" fmla="*/ 73 h 104"/>
                <a:gd name="T42" fmla="*/ 5 w 104"/>
                <a:gd name="T43" fmla="*/ 84 h 104"/>
                <a:gd name="T44" fmla="*/ 11 w 104"/>
                <a:gd name="T45" fmla="*/ 95 h 104"/>
                <a:gd name="T46" fmla="*/ 20 w 104"/>
                <a:gd name="T47" fmla="*/ 104 h 104"/>
                <a:gd name="T48" fmla="*/ 29 w 104"/>
                <a:gd name="T49" fmla="*/ 110 h 104"/>
                <a:gd name="T50" fmla="*/ 39 w 104"/>
                <a:gd name="T51" fmla="*/ 117 h 104"/>
                <a:gd name="T52" fmla="*/ 49 w 104"/>
                <a:gd name="T53" fmla="*/ 120 h 104"/>
                <a:gd name="T54" fmla="*/ 62 w 104"/>
                <a:gd name="T55" fmla="*/ 123 h 104"/>
                <a:gd name="T56" fmla="*/ 62 w 104"/>
                <a:gd name="T57" fmla="*/ 123 h 104"/>
                <a:gd name="T58" fmla="*/ 76 w 104"/>
                <a:gd name="T59" fmla="*/ 120 h 104"/>
                <a:gd name="T60" fmla="*/ 87 w 104"/>
                <a:gd name="T61" fmla="*/ 117 h 104"/>
                <a:gd name="T62" fmla="*/ 96 w 104"/>
                <a:gd name="T63" fmla="*/ 110 h 104"/>
                <a:gd name="T64" fmla="*/ 107 w 104"/>
                <a:gd name="T65" fmla="*/ 104 h 104"/>
                <a:gd name="T66" fmla="*/ 114 w 104"/>
                <a:gd name="T67" fmla="*/ 95 h 104"/>
                <a:gd name="T68" fmla="*/ 121 w 104"/>
                <a:gd name="T69" fmla="*/ 84 h 104"/>
                <a:gd name="T70" fmla="*/ 123 w 104"/>
                <a:gd name="T71" fmla="*/ 73 h 104"/>
                <a:gd name="T72" fmla="*/ 125 w 104"/>
                <a:gd name="T73" fmla="*/ 61 h 104"/>
                <a:gd name="T74" fmla="*/ 62 w 104"/>
                <a:gd name="T75" fmla="*/ 61 h 104"/>
                <a:gd name="T76" fmla="*/ 125 w 104"/>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0"/>
                  </a:lnTo>
                  <a:lnTo>
                    <a:pt x="52" y="0"/>
                  </a:lnTo>
                  <a:lnTo>
                    <a:pt x="41" y="0"/>
                  </a:lnTo>
                  <a:lnTo>
                    <a:pt x="33" y="4"/>
                  </a:lnTo>
                  <a:lnTo>
                    <a:pt x="24" y="9"/>
                  </a:lnTo>
                  <a:lnTo>
                    <a:pt x="16" y="15"/>
                  </a:lnTo>
                  <a:lnTo>
                    <a:pt x="9" y="24"/>
                  </a:lnTo>
                  <a:lnTo>
                    <a:pt x="5" y="32"/>
                  </a:lnTo>
                  <a:lnTo>
                    <a:pt x="3" y="41"/>
                  </a:lnTo>
                  <a:lnTo>
                    <a:pt x="0" y="52"/>
                  </a:lnTo>
                  <a:lnTo>
                    <a:pt x="3" y="62"/>
                  </a:lnTo>
                  <a:lnTo>
                    <a:pt x="5" y="71"/>
                  </a:lnTo>
                  <a:lnTo>
                    <a:pt x="9" y="80"/>
                  </a:lnTo>
                  <a:lnTo>
                    <a:pt x="16" y="88"/>
                  </a:lnTo>
                  <a:lnTo>
                    <a:pt x="24" y="93"/>
                  </a:lnTo>
                  <a:lnTo>
                    <a:pt x="33" y="99"/>
                  </a:lnTo>
                  <a:lnTo>
                    <a:pt x="41" y="101"/>
                  </a:lnTo>
                  <a:lnTo>
                    <a:pt x="52" y="104"/>
                  </a:lnTo>
                  <a:lnTo>
                    <a:pt x="63" y="101"/>
                  </a:lnTo>
                  <a:lnTo>
                    <a:pt x="72" y="99"/>
                  </a:lnTo>
                  <a:lnTo>
                    <a:pt x="80" y="93"/>
                  </a:lnTo>
                  <a:lnTo>
                    <a:pt x="89" y="88"/>
                  </a:lnTo>
                  <a:lnTo>
                    <a:pt x="95" y="80"/>
                  </a:lnTo>
                  <a:lnTo>
                    <a:pt x="100" y="71"/>
                  </a:lnTo>
                  <a:lnTo>
                    <a:pt x="102" y="62"/>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8" name="Freeform 775"/>
            <p:cNvSpPr>
              <a:spLocks/>
            </p:cNvSpPr>
            <p:nvPr/>
          </p:nvSpPr>
          <p:spPr bwMode="auto">
            <a:xfrm>
              <a:off x="1660" y="1747"/>
              <a:ext cx="110" cy="111"/>
            </a:xfrm>
            <a:custGeom>
              <a:avLst/>
              <a:gdLst>
                <a:gd name="T0" fmla="*/ 120 w 101"/>
                <a:gd name="T1" fmla="*/ 63 h 101"/>
                <a:gd name="T2" fmla="*/ 120 w 101"/>
                <a:gd name="T3" fmla="*/ 63 h 101"/>
                <a:gd name="T4" fmla="*/ 120 w 101"/>
                <a:gd name="T5" fmla="*/ 49 h 101"/>
                <a:gd name="T6" fmla="*/ 118 w 101"/>
                <a:gd name="T7" fmla="*/ 36 h 101"/>
                <a:gd name="T8" fmla="*/ 109 w 101"/>
                <a:gd name="T9" fmla="*/ 26 h 101"/>
                <a:gd name="T10" fmla="*/ 102 w 101"/>
                <a:gd name="T11" fmla="*/ 18 h 101"/>
                <a:gd name="T12" fmla="*/ 95 w 101"/>
                <a:gd name="T13" fmla="*/ 11 h 101"/>
                <a:gd name="T14" fmla="*/ 84 w 101"/>
                <a:gd name="T15" fmla="*/ 4 h 101"/>
                <a:gd name="T16" fmla="*/ 71 w 101"/>
                <a:gd name="T17" fmla="*/ 0 h 101"/>
                <a:gd name="T18" fmla="*/ 58 w 101"/>
                <a:gd name="T19" fmla="*/ 0 h 101"/>
                <a:gd name="T20" fmla="*/ 58 w 101"/>
                <a:gd name="T21" fmla="*/ 0 h 101"/>
                <a:gd name="T22" fmla="*/ 49 w 101"/>
                <a:gd name="T23" fmla="*/ 0 h 101"/>
                <a:gd name="T24" fmla="*/ 36 w 101"/>
                <a:gd name="T25" fmla="*/ 4 h 101"/>
                <a:gd name="T26" fmla="*/ 25 w 101"/>
                <a:gd name="T27" fmla="*/ 11 h 101"/>
                <a:gd name="T28" fmla="*/ 17 w 101"/>
                <a:gd name="T29" fmla="*/ 18 h 101"/>
                <a:gd name="T30" fmla="*/ 10 w 101"/>
                <a:gd name="T31" fmla="*/ 26 h 101"/>
                <a:gd name="T32" fmla="*/ 4 w 101"/>
                <a:gd name="T33" fmla="*/ 36 h 101"/>
                <a:gd name="T34" fmla="*/ 0 w 101"/>
                <a:gd name="T35" fmla="*/ 49 h 101"/>
                <a:gd name="T36" fmla="*/ 0 w 101"/>
                <a:gd name="T37" fmla="*/ 63 h 101"/>
                <a:gd name="T38" fmla="*/ 0 w 101"/>
                <a:gd name="T39" fmla="*/ 63 h 101"/>
                <a:gd name="T40" fmla="*/ 0 w 101"/>
                <a:gd name="T41" fmla="*/ 73 h 101"/>
                <a:gd name="T42" fmla="*/ 4 w 101"/>
                <a:gd name="T43" fmla="*/ 86 h 101"/>
                <a:gd name="T44" fmla="*/ 10 w 101"/>
                <a:gd name="T45" fmla="*/ 97 h 101"/>
                <a:gd name="T46" fmla="*/ 17 w 101"/>
                <a:gd name="T47" fmla="*/ 104 h 101"/>
                <a:gd name="T48" fmla="*/ 25 w 101"/>
                <a:gd name="T49" fmla="*/ 112 h 101"/>
                <a:gd name="T50" fmla="*/ 36 w 101"/>
                <a:gd name="T51" fmla="*/ 118 h 101"/>
                <a:gd name="T52" fmla="*/ 49 w 101"/>
                <a:gd name="T53" fmla="*/ 122 h 101"/>
                <a:gd name="T54" fmla="*/ 58 w 101"/>
                <a:gd name="T55" fmla="*/ 122 h 101"/>
                <a:gd name="T56" fmla="*/ 58 w 101"/>
                <a:gd name="T57" fmla="*/ 122 h 101"/>
                <a:gd name="T58" fmla="*/ 71 w 101"/>
                <a:gd name="T59" fmla="*/ 122 h 101"/>
                <a:gd name="T60" fmla="*/ 84 w 101"/>
                <a:gd name="T61" fmla="*/ 118 h 101"/>
                <a:gd name="T62" fmla="*/ 95 w 101"/>
                <a:gd name="T63" fmla="*/ 112 h 101"/>
                <a:gd name="T64" fmla="*/ 102 w 101"/>
                <a:gd name="T65" fmla="*/ 104 h 101"/>
                <a:gd name="T66" fmla="*/ 109 w 101"/>
                <a:gd name="T67" fmla="*/ 97 h 101"/>
                <a:gd name="T68" fmla="*/ 118 w 101"/>
                <a:gd name="T69" fmla="*/ 86 h 101"/>
                <a:gd name="T70" fmla="*/ 120 w 101"/>
                <a:gd name="T71" fmla="*/ 73 h 101"/>
                <a:gd name="T72" fmla="*/ 120 w 101"/>
                <a:gd name="T73" fmla="*/ 63 h 101"/>
                <a:gd name="T74" fmla="*/ 58 w 101"/>
                <a:gd name="T75" fmla="*/ 63 h 101"/>
                <a:gd name="T76" fmla="*/ 120 w 101"/>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0"/>
                  </a:lnTo>
                  <a:lnTo>
                    <a:pt x="92" y="22"/>
                  </a:lnTo>
                  <a:lnTo>
                    <a:pt x="86" y="15"/>
                  </a:lnTo>
                  <a:lnTo>
                    <a:pt x="80" y="9"/>
                  </a:lnTo>
                  <a:lnTo>
                    <a:pt x="71" y="4"/>
                  </a:lnTo>
                  <a:lnTo>
                    <a:pt x="60" y="0"/>
                  </a:lnTo>
                  <a:lnTo>
                    <a:pt x="49" y="0"/>
                  </a:lnTo>
                  <a:lnTo>
                    <a:pt x="41" y="0"/>
                  </a:lnTo>
                  <a:lnTo>
                    <a:pt x="30" y="4"/>
                  </a:lnTo>
                  <a:lnTo>
                    <a:pt x="21" y="9"/>
                  </a:lnTo>
                  <a:lnTo>
                    <a:pt x="15" y="15"/>
                  </a:lnTo>
                  <a:lnTo>
                    <a:pt x="8" y="22"/>
                  </a:lnTo>
                  <a:lnTo>
                    <a:pt x="4" y="30"/>
                  </a:lnTo>
                  <a:lnTo>
                    <a:pt x="0" y="41"/>
                  </a:lnTo>
                  <a:lnTo>
                    <a:pt x="0" y="52"/>
                  </a:lnTo>
                  <a:lnTo>
                    <a:pt x="0" y="60"/>
                  </a:lnTo>
                  <a:lnTo>
                    <a:pt x="4" y="71"/>
                  </a:lnTo>
                  <a:lnTo>
                    <a:pt x="8" y="80"/>
                  </a:lnTo>
                  <a:lnTo>
                    <a:pt x="15" y="86"/>
                  </a:lnTo>
                  <a:lnTo>
                    <a:pt x="21" y="93"/>
                  </a:lnTo>
                  <a:lnTo>
                    <a:pt x="30" y="97"/>
                  </a:lnTo>
                  <a:lnTo>
                    <a:pt x="41" y="101"/>
                  </a:lnTo>
                  <a:lnTo>
                    <a:pt x="49" y="101"/>
                  </a:lnTo>
                  <a:lnTo>
                    <a:pt x="60" y="101"/>
                  </a:lnTo>
                  <a:lnTo>
                    <a:pt x="71" y="97"/>
                  </a:lnTo>
                  <a:lnTo>
                    <a:pt x="80" y="93"/>
                  </a:lnTo>
                  <a:lnTo>
                    <a:pt x="86" y="86"/>
                  </a:lnTo>
                  <a:lnTo>
                    <a:pt x="92" y="80"/>
                  </a:lnTo>
                  <a:lnTo>
                    <a:pt x="99" y="71"/>
                  </a:lnTo>
                  <a:lnTo>
                    <a:pt x="101" y="60"/>
                  </a:lnTo>
                  <a:lnTo>
                    <a:pt x="101" y="52"/>
                  </a:lnTo>
                  <a:lnTo>
                    <a:pt x="49"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19" name="Freeform 776"/>
            <p:cNvSpPr>
              <a:spLocks/>
            </p:cNvSpPr>
            <p:nvPr/>
          </p:nvSpPr>
          <p:spPr bwMode="auto">
            <a:xfrm>
              <a:off x="1660" y="1747"/>
              <a:ext cx="110" cy="111"/>
            </a:xfrm>
            <a:custGeom>
              <a:avLst/>
              <a:gdLst>
                <a:gd name="T0" fmla="*/ 120 w 101"/>
                <a:gd name="T1" fmla="*/ 63 h 101"/>
                <a:gd name="T2" fmla="*/ 120 w 101"/>
                <a:gd name="T3" fmla="*/ 63 h 101"/>
                <a:gd name="T4" fmla="*/ 120 w 101"/>
                <a:gd name="T5" fmla="*/ 49 h 101"/>
                <a:gd name="T6" fmla="*/ 118 w 101"/>
                <a:gd name="T7" fmla="*/ 36 h 101"/>
                <a:gd name="T8" fmla="*/ 109 w 101"/>
                <a:gd name="T9" fmla="*/ 26 h 101"/>
                <a:gd name="T10" fmla="*/ 102 w 101"/>
                <a:gd name="T11" fmla="*/ 18 h 101"/>
                <a:gd name="T12" fmla="*/ 95 w 101"/>
                <a:gd name="T13" fmla="*/ 11 h 101"/>
                <a:gd name="T14" fmla="*/ 84 w 101"/>
                <a:gd name="T15" fmla="*/ 4 h 101"/>
                <a:gd name="T16" fmla="*/ 71 w 101"/>
                <a:gd name="T17" fmla="*/ 0 h 101"/>
                <a:gd name="T18" fmla="*/ 58 w 101"/>
                <a:gd name="T19" fmla="*/ 0 h 101"/>
                <a:gd name="T20" fmla="*/ 58 w 101"/>
                <a:gd name="T21" fmla="*/ 0 h 101"/>
                <a:gd name="T22" fmla="*/ 49 w 101"/>
                <a:gd name="T23" fmla="*/ 0 h 101"/>
                <a:gd name="T24" fmla="*/ 36 w 101"/>
                <a:gd name="T25" fmla="*/ 4 h 101"/>
                <a:gd name="T26" fmla="*/ 25 w 101"/>
                <a:gd name="T27" fmla="*/ 11 h 101"/>
                <a:gd name="T28" fmla="*/ 17 w 101"/>
                <a:gd name="T29" fmla="*/ 18 h 101"/>
                <a:gd name="T30" fmla="*/ 10 w 101"/>
                <a:gd name="T31" fmla="*/ 26 h 101"/>
                <a:gd name="T32" fmla="*/ 4 w 101"/>
                <a:gd name="T33" fmla="*/ 36 h 101"/>
                <a:gd name="T34" fmla="*/ 0 w 101"/>
                <a:gd name="T35" fmla="*/ 49 h 101"/>
                <a:gd name="T36" fmla="*/ 0 w 101"/>
                <a:gd name="T37" fmla="*/ 63 h 101"/>
                <a:gd name="T38" fmla="*/ 0 w 101"/>
                <a:gd name="T39" fmla="*/ 63 h 101"/>
                <a:gd name="T40" fmla="*/ 0 w 101"/>
                <a:gd name="T41" fmla="*/ 73 h 101"/>
                <a:gd name="T42" fmla="*/ 4 w 101"/>
                <a:gd name="T43" fmla="*/ 86 h 101"/>
                <a:gd name="T44" fmla="*/ 10 w 101"/>
                <a:gd name="T45" fmla="*/ 97 h 101"/>
                <a:gd name="T46" fmla="*/ 17 w 101"/>
                <a:gd name="T47" fmla="*/ 104 h 101"/>
                <a:gd name="T48" fmla="*/ 25 w 101"/>
                <a:gd name="T49" fmla="*/ 112 h 101"/>
                <a:gd name="T50" fmla="*/ 36 w 101"/>
                <a:gd name="T51" fmla="*/ 118 h 101"/>
                <a:gd name="T52" fmla="*/ 49 w 101"/>
                <a:gd name="T53" fmla="*/ 122 h 101"/>
                <a:gd name="T54" fmla="*/ 58 w 101"/>
                <a:gd name="T55" fmla="*/ 122 h 101"/>
                <a:gd name="T56" fmla="*/ 58 w 101"/>
                <a:gd name="T57" fmla="*/ 122 h 101"/>
                <a:gd name="T58" fmla="*/ 71 w 101"/>
                <a:gd name="T59" fmla="*/ 122 h 101"/>
                <a:gd name="T60" fmla="*/ 84 w 101"/>
                <a:gd name="T61" fmla="*/ 118 h 101"/>
                <a:gd name="T62" fmla="*/ 95 w 101"/>
                <a:gd name="T63" fmla="*/ 112 h 101"/>
                <a:gd name="T64" fmla="*/ 102 w 101"/>
                <a:gd name="T65" fmla="*/ 104 h 101"/>
                <a:gd name="T66" fmla="*/ 109 w 101"/>
                <a:gd name="T67" fmla="*/ 97 h 101"/>
                <a:gd name="T68" fmla="*/ 118 w 101"/>
                <a:gd name="T69" fmla="*/ 86 h 101"/>
                <a:gd name="T70" fmla="*/ 120 w 101"/>
                <a:gd name="T71" fmla="*/ 73 h 101"/>
                <a:gd name="T72" fmla="*/ 120 w 101"/>
                <a:gd name="T73" fmla="*/ 63 h 101"/>
                <a:gd name="T74" fmla="*/ 58 w 101"/>
                <a:gd name="T75" fmla="*/ 63 h 101"/>
                <a:gd name="T76" fmla="*/ 120 w 101"/>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0"/>
                  </a:lnTo>
                  <a:lnTo>
                    <a:pt x="92" y="22"/>
                  </a:lnTo>
                  <a:lnTo>
                    <a:pt x="86" y="15"/>
                  </a:lnTo>
                  <a:lnTo>
                    <a:pt x="80" y="9"/>
                  </a:lnTo>
                  <a:lnTo>
                    <a:pt x="71" y="4"/>
                  </a:lnTo>
                  <a:lnTo>
                    <a:pt x="60" y="0"/>
                  </a:lnTo>
                  <a:lnTo>
                    <a:pt x="49" y="0"/>
                  </a:lnTo>
                  <a:lnTo>
                    <a:pt x="41" y="0"/>
                  </a:lnTo>
                  <a:lnTo>
                    <a:pt x="30" y="4"/>
                  </a:lnTo>
                  <a:lnTo>
                    <a:pt x="21" y="9"/>
                  </a:lnTo>
                  <a:lnTo>
                    <a:pt x="15" y="15"/>
                  </a:lnTo>
                  <a:lnTo>
                    <a:pt x="8" y="22"/>
                  </a:lnTo>
                  <a:lnTo>
                    <a:pt x="4" y="30"/>
                  </a:lnTo>
                  <a:lnTo>
                    <a:pt x="0" y="41"/>
                  </a:lnTo>
                  <a:lnTo>
                    <a:pt x="0" y="52"/>
                  </a:lnTo>
                  <a:lnTo>
                    <a:pt x="0" y="60"/>
                  </a:lnTo>
                  <a:lnTo>
                    <a:pt x="4" y="71"/>
                  </a:lnTo>
                  <a:lnTo>
                    <a:pt x="8" y="80"/>
                  </a:lnTo>
                  <a:lnTo>
                    <a:pt x="15" y="86"/>
                  </a:lnTo>
                  <a:lnTo>
                    <a:pt x="21" y="93"/>
                  </a:lnTo>
                  <a:lnTo>
                    <a:pt x="30" y="97"/>
                  </a:lnTo>
                  <a:lnTo>
                    <a:pt x="41" y="101"/>
                  </a:lnTo>
                  <a:lnTo>
                    <a:pt x="49" y="101"/>
                  </a:lnTo>
                  <a:lnTo>
                    <a:pt x="60" y="101"/>
                  </a:lnTo>
                  <a:lnTo>
                    <a:pt x="71" y="97"/>
                  </a:lnTo>
                  <a:lnTo>
                    <a:pt x="80" y="93"/>
                  </a:lnTo>
                  <a:lnTo>
                    <a:pt x="86" y="86"/>
                  </a:lnTo>
                  <a:lnTo>
                    <a:pt x="92" y="80"/>
                  </a:lnTo>
                  <a:lnTo>
                    <a:pt x="99" y="71"/>
                  </a:lnTo>
                  <a:lnTo>
                    <a:pt x="101" y="60"/>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0" name="Freeform 777"/>
            <p:cNvSpPr>
              <a:spLocks/>
            </p:cNvSpPr>
            <p:nvPr/>
          </p:nvSpPr>
          <p:spPr bwMode="auto">
            <a:xfrm>
              <a:off x="1882" y="1550"/>
              <a:ext cx="110" cy="110"/>
            </a:xfrm>
            <a:custGeom>
              <a:avLst/>
              <a:gdLst>
                <a:gd name="T0" fmla="*/ 120 w 101"/>
                <a:gd name="T1" fmla="*/ 61 h 101"/>
                <a:gd name="T2" fmla="*/ 120 w 101"/>
                <a:gd name="T3" fmla="*/ 61 h 101"/>
                <a:gd name="T4" fmla="*/ 120 w 101"/>
                <a:gd name="T5" fmla="*/ 49 h 101"/>
                <a:gd name="T6" fmla="*/ 115 w 101"/>
                <a:gd name="T7" fmla="*/ 38 h 101"/>
                <a:gd name="T8" fmla="*/ 109 w 101"/>
                <a:gd name="T9" fmla="*/ 27 h 101"/>
                <a:gd name="T10" fmla="*/ 102 w 101"/>
                <a:gd name="T11" fmla="*/ 17 h 101"/>
                <a:gd name="T12" fmla="*/ 94 w 101"/>
                <a:gd name="T13" fmla="*/ 10 h 101"/>
                <a:gd name="T14" fmla="*/ 84 w 101"/>
                <a:gd name="T15" fmla="*/ 4 h 101"/>
                <a:gd name="T16" fmla="*/ 71 w 101"/>
                <a:gd name="T17" fmla="*/ 2 h 101"/>
                <a:gd name="T18" fmla="*/ 58 w 101"/>
                <a:gd name="T19" fmla="*/ 0 h 101"/>
                <a:gd name="T20" fmla="*/ 58 w 101"/>
                <a:gd name="T21" fmla="*/ 0 h 101"/>
                <a:gd name="T22" fmla="*/ 49 w 101"/>
                <a:gd name="T23" fmla="*/ 2 h 101"/>
                <a:gd name="T24" fmla="*/ 36 w 101"/>
                <a:gd name="T25" fmla="*/ 4 h 101"/>
                <a:gd name="T26" fmla="*/ 25 w 101"/>
                <a:gd name="T27" fmla="*/ 10 h 101"/>
                <a:gd name="T28" fmla="*/ 17 w 101"/>
                <a:gd name="T29" fmla="*/ 17 h 101"/>
                <a:gd name="T30" fmla="*/ 10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0 w 101"/>
                <a:gd name="T45" fmla="*/ 95 h 101"/>
                <a:gd name="T46" fmla="*/ 17 w 101"/>
                <a:gd name="T47" fmla="*/ 105 h 101"/>
                <a:gd name="T48" fmla="*/ 25 w 101"/>
                <a:gd name="T49" fmla="*/ 109 h 101"/>
                <a:gd name="T50" fmla="*/ 36 w 101"/>
                <a:gd name="T51" fmla="*/ 118 h 101"/>
                <a:gd name="T52" fmla="*/ 49 w 101"/>
                <a:gd name="T53" fmla="*/ 120 h 101"/>
                <a:gd name="T54" fmla="*/ 58 w 101"/>
                <a:gd name="T55" fmla="*/ 120 h 101"/>
                <a:gd name="T56" fmla="*/ 58 w 101"/>
                <a:gd name="T57" fmla="*/ 120 h 101"/>
                <a:gd name="T58" fmla="*/ 71 w 101"/>
                <a:gd name="T59" fmla="*/ 120 h 101"/>
                <a:gd name="T60" fmla="*/ 84 w 101"/>
                <a:gd name="T61" fmla="*/ 118 h 101"/>
                <a:gd name="T62" fmla="*/ 94 w 101"/>
                <a:gd name="T63" fmla="*/ 109 h 101"/>
                <a:gd name="T64" fmla="*/ 102 w 101"/>
                <a:gd name="T65" fmla="*/ 105 h 101"/>
                <a:gd name="T66" fmla="*/ 109 w 101"/>
                <a:gd name="T67" fmla="*/ 95 h 101"/>
                <a:gd name="T68" fmla="*/ 115 w 101"/>
                <a:gd name="T69" fmla="*/ 84 h 101"/>
                <a:gd name="T70" fmla="*/ 120 w 101"/>
                <a:gd name="T71" fmla="*/ 74 h 101"/>
                <a:gd name="T72" fmla="*/ 120 w 101"/>
                <a:gd name="T73" fmla="*/ 61 h 101"/>
                <a:gd name="T74" fmla="*/ 58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2" y="23"/>
                  </a:lnTo>
                  <a:lnTo>
                    <a:pt x="86" y="15"/>
                  </a:lnTo>
                  <a:lnTo>
                    <a:pt x="79" y="8"/>
                  </a:lnTo>
                  <a:lnTo>
                    <a:pt x="71" y="4"/>
                  </a:lnTo>
                  <a:lnTo>
                    <a:pt x="60" y="2"/>
                  </a:lnTo>
                  <a:lnTo>
                    <a:pt x="49" y="0"/>
                  </a:lnTo>
                  <a:lnTo>
                    <a:pt x="41" y="2"/>
                  </a:lnTo>
                  <a:lnTo>
                    <a:pt x="30" y="4"/>
                  </a:lnTo>
                  <a:lnTo>
                    <a:pt x="21" y="8"/>
                  </a:lnTo>
                  <a:lnTo>
                    <a:pt x="15" y="15"/>
                  </a:lnTo>
                  <a:lnTo>
                    <a:pt x="8" y="23"/>
                  </a:lnTo>
                  <a:lnTo>
                    <a:pt x="4" y="32"/>
                  </a:lnTo>
                  <a:lnTo>
                    <a:pt x="0" y="41"/>
                  </a:lnTo>
                  <a:lnTo>
                    <a:pt x="0" y="51"/>
                  </a:lnTo>
                  <a:lnTo>
                    <a:pt x="0" y="62"/>
                  </a:lnTo>
                  <a:lnTo>
                    <a:pt x="4" y="71"/>
                  </a:lnTo>
                  <a:lnTo>
                    <a:pt x="8" y="80"/>
                  </a:lnTo>
                  <a:lnTo>
                    <a:pt x="15" y="88"/>
                  </a:lnTo>
                  <a:lnTo>
                    <a:pt x="21" y="92"/>
                  </a:lnTo>
                  <a:lnTo>
                    <a:pt x="30" y="99"/>
                  </a:lnTo>
                  <a:lnTo>
                    <a:pt x="41" y="101"/>
                  </a:lnTo>
                  <a:lnTo>
                    <a:pt x="49" y="101"/>
                  </a:lnTo>
                  <a:lnTo>
                    <a:pt x="60" y="101"/>
                  </a:lnTo>
                  <a:lnTo>
                    <a:pt x="71" y="99"/>
                  </a:lnTo>
                  <a:lnTo>
                    <a:pt x="79" y="92"/>
                  </a:lnTo>
                  <a:lnTo>
                    <a:pt x="86" y="88"/>
                  </a:lnTo>
                  <a:lnTo>
                    <a:pt x="92" y="80"/>
                  </a:lnTo>
                  <a:lnTo>
                    <a:pt x="97" y="71"/>
                  </a:lnTo>
                  <a:lnTo>
                    <a:pt x="101" y="62"/>
                  </a:lnTo>
                  <a:lnTo>
                    <a:pt x="101" y="51"/>
                  </a:lnTo>
                  <a:lnTo>
                    <a:pt x="49"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1" name="Freeform 778"/>
            <p:cNvSpPr>
              <a:spLocks/>
            </p:cNvSpPr>
            <p:nvPr/>
          </p:nvSpPr>
          <p:spPr bwMode="auto">
            <a:xfrm>
              <a:off x="1882" y="1550"/>
              <a:ext cx="110" cy="110"/>
            </a:xfrm>
            <a:custGeom>
              <a:avLst/>
              <a:gdLst>
                <a:gd name="T0" fmla="*/ 120 w 101"/>
                <a:gd name="T1" fmla="*/ 61 h 101"/>
                <a:gd name="T2" fmla="*/ 120 w 101"/>
                <a:gd name="T3" fmla="*/ 61 h 101"/>
                <a:gd name="T4" fmla="*/ 120 w 101"/>
                <a:gd name="T5" fmla="*/ 49 h 101"/>
                <a:gd name="T6" fmla="*/ 115 w 101"/>
                <a:gd name="T7" fmla="*/ 38 h 101"/>
                <a:gd name="T8" fmla="*/ 109 w 101"/>
                <a:gd name="T9" fmla="*/ 27 h 101"/>
                <a:gd name="T10" fmla="*/ 102 w 101"/>
                <a:gd name="T11" fmla="*/ 17 h 101"/>
                <a:gd name="T12" fmla="*/ 94 w 101"/>
                <a:gd name="T13" fmla="*/ 10 h 101"/>
                <a:gd name="T14" fmla="*/ 84 w 101"/>
                <a:gd name="T15" fmla="*/ 4 h 101"/>
                <a:gd name="T16" fmla="*/ 71 w 101"/>
                <a:gd name="T17" fmla="*/ 2 h 101"/>
                <a:gd name="T18" fmla="*/ 58 w 101"/>
                <a:gd name="T19" fmla="*/ 0 h 101"/>
                <a:gd name="T20" fmla="*/ 58 w 101"/>
                <a:gd name="T21" fmla="*/ 0 h 101"/>
                <a:gd name="T22" fmla="*/ 49 w 101"/>
                <a:gd name="T23" fmla="*/ 2 h 101"/>
                <a:gd name="T24" fmla="*/ 36 w 101"/>
                <a:gd name="T25" fmla="*/ 4 h 101"/>
                <a:gd name="T26" fmla="*/ 25 w 101"/>
                <a:gd name="T27" fmla="*/ 10 h 101"/>
                <a:gd name="T28" fmla="*/ 17 w 101"/>
                <a:gd name="T29" fmla="*/ 17 h 101"/>
                <a:gd name="T30" fmla="*/ 10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0 w 101"/>
                <a:gd name="T45" fmla="*/ 95 h 101"/>
                <a:gd name="T46" fmla="*/ 17 w 101"/>
                <a:gd name="T47" fmla="*/ 105 h 101"/>
                <a:gd name="T48" fmla="*/ 25 w 101"/>
                <a:gd name="T49" fmla="*/ 109 h 101"/>
                <a:gd name="T50" fmla="*/ 36 w 101"/>
                <a:gd name="T51" fmla="*/ 118 h 101"/>
                <a:gd name="T52" fmla="*/ 49 w 101"/>
                <a:gd name="T53" fmla="*/ 120 h 101"/>
                <a:gd name="T54" fmla="*/ 58 w 101"/>
                <a:gd name="T55" fmla="*/ 120 h 101"/>
                <a:gd name="T56" fmla="*/ 58 w 101"/>
                <a:gd name="T57" fmla="*/ 120 h 101"/>
                <a:gd name="T58" fmla="*/ 71 w 101"/>
                <a:gd name="T59" fmla="*/ 120 h 101"/>
                <a:gd name="T60" fmla="*/ 84 w 101"/>
                <a:gd name="T61" fmla="*/ 118 h 101"/>
                <a:gd name="T62" fmla="*/ 94 w 101"/>
                <a:gd name="T63" fmla="*/ 109 h 101"/>
                <a:gd name="T64" fmla="*/ 102 w 101"/>
                <a:gd name="T65" fmla="*/ 105 h 101"/>
                <a:gd name="T66" fmla="*/ 109 w 101"/>
                <a:gd name="T67" fmla="*/ 95 h 101"/>
                <a:gd name="T68" fmla="*/ 115 w 101"/>
                <a:gd name="T69" fmla="*/ 84 h 101"/>
                <a:gd name="T70" fmla="*/ 120 w 101"/>
                <a:gd name="T71" fmla="*/ 74 h 101"/>
                <a:gd name="T72" fmla="*/ 120 w 101"/>
                <a:gd name="T73" fmla="*/ 61 h 101"/>
                <a:gd name="T74" fmla="*/ 58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2" y="23"/>
                  </a:lnTo>
                  <a:lnTo>
                    <a:pt x="86" y="15"/>
                  </a:lnTo>
                  <a:lnTo>
                    <a:pt x="79" y="8"/>
                  </a:lnTo>
                  <a:lnTo>
                    <a:pt x="71" y="4"/>
                  </a:lnTo>
                  <a:lnTo>
                    <a:pt x="60" y="2"/>
                  </a:lnTo>
                  <a:lnTo>
                    <a:pt x="49" y="0"/>
                  </a:lnTo>
                  <a:lnTo>
                    <a:pt x="41" y="2"/>
                  </a:lnTo>
                  <a:lnTo>
                    <a:pt x="30" y="4"/>
                  </a:lnTo>
                  <a:lnTo>
                    <a:pt x="21" y="8"/>
                  </a:lnTo>
                  <a:lnTo>
                    <a:pt x="15" y="15"/>
                  </a:lnTo>
                  <a:lnTo>
                    <a:pt x="8" y="23"/>
                  </a:lnTo>
                  <a:lnTo>
                    <a:pt x="4" y="32"/>
                  </a:lnTo>
                  <a:lnTo>
                    <a:pt x="0" y="41"/>
                  </a:lnTo>
                  <a:lnTo>
                    <a:pt x="0" y="51"/>
                  </a:lnTo>
                  <a:lnTo>
                    <a:pt x="0" y="62"/>
                  </a:lnTo>
                  <a:lnTo>
                    <a:pt x="4" y="71"/>
                  </a:lnTo>
                  <a:lnTo>
                    <a:pt x="8" y="80"/>
                  </a:lnTo>
                  <a:lnTo>
                    <a:pt x="15" y="88"/>
                  </a:lnTo>
                  <a:lnTo>
                    <a:pt x="21" y="92"/>
                  </a:lnTo>
                  <a:lnTo>
                    <a:pt x="30" y="99"/>
                  </a:lnTo>
                  <a:lnTo>
                    <a:pt x="41" y="101"/>
                  </a:lnTo>
                  <a:lnTo>
                    <a:pt x="49" y="101"/>
                  </a:lnTo>
                  <a:lnTo>
                    <a:pt x="60" y="101"/>
                  </a:lnTo>
                  <a:lnTo>
                    <a:pt x="71" y="99"/>
                  </a:lnTo>
                  <a:lnTo>
                    <a:pt x="79" y="92"/>
                  </a:lnTo>
                  <a:lnTo>
                    <a:pt x="86" y="88"/>
                  </a:lnTo>
                  <a:lnTo>
                    <a:pt x="92" y="80"/>
                  </a:lnTo>
                  <a:lnTo>
                    <a:pt x="97" y="71"/>
                  </a:lnTo>
                  <a:lnTo>
                    <a:pt x="101" y="62"/>
                  </a:lnTo>
                  <a:lnTo>
                    <a:pt x="101" y="51"/>
                  </a:lnTo>
                  <a:lnTo>
                    <a:pt x="49"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2" name="Freeform 779"/>
            <p:cNvSpPr>
              <a:spLocks/>
            </p:cNvSpPr>
            <p:nvPr/>
          </p:nvSpPr>
          <p:spPr bwMode="auto">
            <a:xfrm>
              <a:off x="2167" y="1446"/>
              <a:ext cx="110" cy="110"/>
            </a:xfrm>
            <a:custGeom>
              <a:avLst/>
              <a:gdLst>
                <a:gd name="T0" fmla="*/ 120 w 101"/>
                <a:gd name="T1" fmla="*/ 61 h 101"/>
                <a:gd name="T2" fmla="*/ 120 w 101"/>
                <a:gd name="T3" fmla="*/ 61 h 101"/>
                <a:gd name="T4" fmla="*/ 120 w 101"/>
                <a:gd name="T5" fmla="*/ 49 h 101"/>
                <a:gd name="T6" fmla="*/ 115 w 101"/>
                <a:gd name="T7" fmla="*/ 38 h 101"/>
                <a:gd name="T8" fmla="*/ 110 w 101"/>
                <a:gd name="T9" fmla="*/ 27 h 101"/>
                <a:gd name="T10" fmla="*/ 102 w 101"/>
                <a:gd name="T11" fmla="*/ 17 h 101"/>
                <a:gd name="T12" fmla="*/ 95 w 101"/>
                <a:gd name="T13" fmla="*/ 10 h 101"/>
                <a:gd name="T14" fmla="*/ 84 w 101"/>
                <a:gd name="T15" fmla="*/ 4 h 101"/>
                <a:gd name="T16" fmla="*/ 71 w 101"/>
                <a:gd name="T17" fmla="*/ 2 h 101"/>
                <a:gd name="T18" fmla="*/ 62 w 101"/>
                <a:gd name="T19" fmla="*/ 0 h 101"/>
                <a:gd name="T20" fmla="*/ 62 w 101"/>
                <a:gd name="T21" fmla="*/ 0 h 101"/>
                <a:gd name="T22" fmla="*/ 49 w 101"/>
                <a:gd name="T23" fmla="*/ 2 h 101"/>
                <a:gd name="T24" fmla="*/ 36 w 101"/>
                <a:gd name="T25" fmla="*/ 4 h 101"/>
                <a:gd name="T26" fmla="*/ 25 w 101"/>
                <a:gd name="T27" fmla="*/ 10 h 101"/>
                <a:gd name="T28" fmla="*/ 17 w 101"/>
                <a:gd name="T29" fmla="*/ 17 h 101"/>
                <a:gd name="T30" fmla="*/ 10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0 w 101"/>
                <a:gd name="T45" fmla="*/ 95 h 101"/>
                <a:gd name="T46" fmla="*/ 17 w 101"/>
                <a:gd name="T47" fmla="*/ 105 h 101"/>
                <a:gd name="T48" fmla="*/ 25 w 101"/>
                <a:gd name="T49" fmla="*/ 109 h 101"/>
                <a:gd name="T50" fmla="*/ 36 w 101"/>
                <a:gd name="T51" fmla="*/ 118 h 101"/>
                <a:gd name="T52" fmla="*/ 49 w 101"/>
                <a:gd name="T53" fmla="*/ 120 h 101"/>
                <a:gd name="T54" fmla="*/ 62 w 101"/>
                <a:gd name="T55" fmla="*/ 120 h 101"/>
                <a:gd name="T56" fmla="*/ 62 w 101"/>
                <a:gd name="T57" fmla="*/ 120 h 101"/>
                <a:gd name="T58" fmla="*/ 71 w 101"/>
                <a:gd name="T59" fmla="*/ 120 h 101"/>
                <a:gd name="T60" fmla="*/ 84 w 101"/>
                <a:gd name="T61" fmla="*/ 118 h 101"/>
                <a:gd name="T62" fmla="*/ 95 w 101"/>
                <a:gd name="T63" fmla="*/ 109 h 101"/>
                <a:gd name="T64" fmla="*/ 102 w 101"/>
                <a:gd name="T65" fmla="*/ 105 h 101"/>
                <a:gd name="T66" fmla="*/ 110 w 101"/>
                <a:gd name="T67" fmla="*/ 95 h 101"/>
                <a:gd name="T68" fmla="*/ 115 w 101"/>
                <a:gd name="T69" fmla="*/ 84 h 101"/>
                <a:gd name="T70" fmla="*/ 120 w 101"/>
                <a:gd name="T71" fmla="*/ 74 h 101"/>
                <a:gd name="T72" fmla="*/ 120 w 101"/>
                <a:gd name="T73" fmla="*/ 61 h 101"/>
                <a:gd name="T74" fmla="*/ 62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3" y="23"/>
                  </a:lnTo>
                  <a:lnTo>
                    <a:pt x="86" y="15"/>
                  </a:lnTo>
                  <a:lnTo>
                    <a:pt x="80" y="8"/>
                  </a:lnTo>
                  <a:lnTo>
                    <a:pt x="71" y="4"/>
                  </a:lnTo>
                  <a:lnTo>
                    <a:pt x="60" y="2"/>
                  </a:lnTo>
                  <a:lnTo>
                    <a:pt x="52" y="0"/>
                  </a:lnTo>
                  <a:lnTo>
                    <a:pt x="41" y="2"/>
                  </a:lnTo>
                  <a:lnTo>
                    <a:pt x="30" y="4"/>
                  </a:lnTo>
                  <a:lnTo>
                    <a:pt x="21" y="8"/>
                  </a:lnTo>
                  <a:lnTo>
                    <a:pt x="15" y="15"/>
                  </a:lnTo>
                  <a:lnTo>
                    <a:pt x="8" y="23"/>
                  </a:lnTo>
                  <a:lnTo>
                    <a:pt x="4" y="32"/>
                  </a:lnTo>
                  <a:lnTo>
                    <a:pt x="0" y="41"/>
                  </a:lnTo>
                  <a:lnTo>
                    <a:pt x="0" y="51"/>
                  </a:lnTo>
                  <a:lnTo>
                    <a:pt x="0" y="62"/>
                  </a:lnTo>
                  <a:lnTo>
                    <a:pt x="4" y="71"/>
                  </a:lnTo>
                  <a:lnTo>
                    <a:pt x="8" y="80"/>
                  </a:lnTo>
                  <a:lnTo>
                    <a:pt x="15" y="88"/>
                  </a:lnTo>
                  <a:lnTo>
                    <a:pt x="21" y="92"/>
                  </a:lnTo>
                  <a:lnTo>
                    <a:pt x="30" y="99"/>
                  </a:lnTo>
                  <a:lnTo>
                    <a:pt x="41" y="101"/>
                  </a:lnTo>
                  <a:lnTo>
                    <a:pt x="52" y="101"/>
                  </a:lnTo>
                  <a:lnTo>
                    <a:pt x="60" y="101"/>
                  </a:lnTo>
                  <a:lnTo>
                    <a:pt x="71" y="99"/>
                  </a:lnTo>
                  <a:lnTo>
                    <a:pt x="80" y="92"/>
                  </a:lnTo>
                  <a:lnTo>
                    <a:pt x="86" y="88"/>
                  </a:lnTo>
                  <a:lnTo>
                    <a:pt x="93" y="80"/>
                  </a:lnTo>
                  <a:lnTo>
                    <a:pt x="97" y="71"/>
                  </a:lnTo>
                  <a:lnTo>
                    <a:pt x="101" y="62"/>
                  </a:lnTo>
                  <a:lnTo>
                    <a:pt x="101" y="51"/>
                  </a:lnTo>
                  <a:lnTo>
                    <a:pt x="52"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3" name="Freeform 780"/>
            <p:cNvSpPr>
              <a:spLocks/>
            </p:cNvSpPr>
            <p:nvPr/>
          </p:nvSpPr>
          <p:spPr bwMode="auto">
            <a:xfrm>
              <a:off x="2167" y="1446"/>
              <a:ext cx="110" cy="110"/>
            </a:xfrm>
            <a:custGeom>
              <a:avLst/>
              <a:gdLst>
                <a:gd name="T0" fmla="*/ 120 w 101"/>
                <a:gd name="T1" fmla="*/ 61 h 101"/>
                <a:gd name="T2" fmla="*/ 120 w 101"/>
                <a:gd name="T3" fmla="*/ 61 h 101"/>
                <a:gd name="T4" fmla="*/ 120 w 101"/>
                <a:gd name="T5" fmla="*/ 49 h 101"/>
                <a:gd name="T6" fmla="*/ 115 w 101"/>
                <a:gd name="T7" fmla="*/ 38 h 101"/>
                <a:gd name="T8" fmla="*/ 110 w 101"/>
                <a:gd name="T9" fmla="*/ 27 h 101"/>
                <a:gd name="T10" fmla="*/ 102 w 101"/>
                <a:gd name="T11" fmla="*/ 17 h 101"/>
                <a:gd name="T12" fmla="*/ 95 w 101"/>
                <a:gd name="T13" fmla="*/ 10 h 101"/>
                <a:gd name="T14" fmla="*/ 84 w 101"/>
                <a:gd name="T15" fmla="*/ 4 h 101"/>
                <a:gd name="T16" fmla="*/ 71 w 101"/>
                <a:gd name="T17" fmla="*/ 2 h 101"/>
                <a:gd name="T18" fmla="*/ 62 w 101"/>
                <a:gd name="T19" fmla="*/ 0 h 101"/>
                <a:gd name="T20" fmla="*/ 62 w 101"/>
                <a:gd name="T21" fmla="*/ 0 h 101"/>
                <a:gd name="T22" fmla="*/ 49 w 101"/>
                <a:gd name="T23" fmla="*/ 2 h 101"/>
                <a:gd name="T24" fmla="*/ 36 w 101"/>
                <a:gd name="T25" fmla="*/ 4 h 101"/>
                <a:gd name="T26" fmla="*/ 25 w 101"/>
                <a:gd name="T27" fmla="*/ 10 h 101"/>
                <a:gd name="T28" fmla="*/ 17 w 101"/>
                <a:gd name="T29" fmla="*/ 17 h 101"/>
                <a:gd name="T30" fmla="*/ 10 w 101"/>
                <a:gd name="T31" fmla="*/ 27 h 101"/>
                <a:gd name="T32" fmla="*/ 4 w 101"/>
                <a:gd name="T33" fmla="*/ 38 h 101"/>
                <a:gd name="T34" fmla="*/ 0 w 101"/>
                <a:gd name="T35" fmla="*/ 49 h 101"/>
                <a:gd name="T36" fmla="*/ 0 w 101"/>
                <a:gd name="T37" fmla="*/ 61 h 101"/>
                <a:gd name="T38" fmla="*/ 0 w 101"/>
                <a:gd name="T39" fmla="*/ 61 h 101"/>
                <a:gd name="T40" fmla="*/ 0 w 101"/>
                <a:gd name="T41" fmla="*/ 74 h 101"/>
                <a:gd name="T42" fmla="*/ 4 w 101"/>
                <a:gd name="T43" fmla="*/ 84 h 101"/>
                <a:gd name="T44" fmla="*/ 10 w 101"/>
                <a:gd name="T45" fmla="*/ 95 h 101"/>
                <a:gd name="T46" fmla="*/ 17 w 101"/>
                <a:gd name="T47" fmla="*/ 105 h 101"/>
                <a:gd name="T48" fmla="*/ 25 w 101"/>
                <a:gd name="T49" fmla="*/ 109 h 101"/>
                <a:gd name="T50" fmla="*/ 36 w 101"/>
                <a:gd name="T51" fmla="*/ 118 h 101"/>
                <a:gd name="T52" fmla="*/ 49 w 101"/>
                <a:gd name="T53" fmla="*/ 120 h 101"/>
                <a:gd name="T54" fmla="*/ 62 w 101"/>
                <a:gd name="T55" fmla="*/ 120 h 101"/>
                <a:gd name="T56" fmla="*/ 62 w 101"/>
                <a:gd name="T57" fmla="*/ 120 h 101"/>
                <a:gd name="T58" fmla="*/ 71 w 101"/>
                <a:gd name="T59" fmla="*/ 120 h 101"/>
                <a:gd name="T60" fmla="*/ 84 w 101"/>
                <a:gd name="T61" fmla="*/ 118 h 101"/>
                <a:gd name="T62" fmla="*/ 95 w 101"/>
                <a:gd name="T63" fmla="*/ 109 h 101"/>
                <a:gd name="T64" fmla="*/ 102 w 101"/>
                <a:gd name="T65" fmla="*/ 105 h 101"/>
                <a:gd name="T66" fmla="*/ 110 w 101"/>
                <a:gd name="T67" fmla="*/ 95 h 101"/>
                <a:gd name="T68" fmla="*/ 115 w 101"/>
                <a:gd name="T69" fmla="*/ 84 h 101"/>
                <a:gd name="T70" fmla="*/ 120 w 101"/>
                <a:gd name="T71" fmla="*/ 74 h 101"/>
                <a:gd name="T72" fmla="*/ 120 w 101"/>
                <a:gd name="T73" fmla="*/ 61 h 101"/>
                <a:gd name="T74" fmla="*/ 62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3" y="23"/>
                  </a:lnTo>
                  <a:lnTo>
                    <a:pt x="86" y="15"/>
                  </a:lnTo>
                  <a:lnTo>
                    <a:pt x="80" y="8"/>
                  </a:lnTo>
                  <a:lnTo>
                    <a:pt x="71" y="4"/>
                  </a:lnTo>
                  <a:lnTo>
                    <a:pt x="60" y="2"/>
                  </a:lnTo>
                  <a:lnTo>
                    <a:pt x="52" y="0"/>
                  </a:lnTo>
                  <a:lnTo>
                    <a:pt x="41" y="2"/>
                  </a:lnTo>
                  <a:lnTo>
                    <a:pt x="30" y="4"/>
                  </a:lnTo>
                  <a:lnTo>
                    <a:pt x="21" y="8"/>
                  </a:lnTo>
                  <a:lnTo>
                    <a:pt x="15" y="15"/>
                  </a:lnTo>
                  <a:lnTo>
                    <a:pt x="8" y="23"/>
                  </a:lnTo>
                  <a:lnTo>
                    <a:pt x="4" y="32"/>
                  </a:lnTo>
                  <a:lnTo>
                    <a:pt x="0" y="41"/>
                  </a:lnTo>
                  <a:lnTo>
                    <a:pt x="0" y="51"/>
                  </a:lnTo>
                  <a:lnTo>
                    <a:pt x="0" y="62"/>
                  </a:lnTo>
                  <a:lnTo>
                    <a:pt x="4" y="71"/>
                  </a:lnTo>
                  <a:lnTo>
                    <a:pt x="8" y="80"/>
                  </a:lnTo>
                  <a:lnTo>
                    <a:pt x="15" y="88"/>
                  </a:lnTo>
                  <a:lnTo>
                    <a:pt x="21" y="92"/>
                  </a:lnTo>
                  <a:lnTo>
                    <a:pt x="30" y="99"/>
                  </a:lnTo>
                  <a:lnTo>
                    <a:pt x="41" y="101"/>
                  </a:lnTo>
                  <a:lnTo>
                    <a:pt x="52" y="101"/>
                  </a:lnTo>
                  <a:lnTo>
                    <a:pt x="60" y="101"/>
                  </a:lnTo>
                  <a:lnTo>
                    <a:pt x="71" y="99"/>
                  </a:lnTo>
                  <a:lnTo>
                    <a:pt x="80" y="92"/>
                  </a:lnTo>
                  <a:lnTo>
                    <a:pt x="86" y="88"/>
                  </a:lnTo>
                  <a:lnTo>
                    <a:pt x="93" y="80"/>
                  </a:lnTo>
                  <a:lnTo>
                    <a:pt x="97" y="71"/>
                  </a:lnTo>
                  <a:lnTo>
                    <a:pt x="101" y="62"/>
                  </a:lnTo>
                  <a:lnTo>
                    <a:pt x="101" y="51"/>
                  </a:lnTo>
                  <a:lnTo>
                    <a:pt x="52"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4" name="Freeform 781"/>
            <p:cNvSpPr>
              <a:spLocks/>
            </p:cNvSpPr>
            <p:nvPr/>
          </p:nvSpPr>
          <p:spPr bwMode="auto">
            <a:xfrm>
              <a:off x="2473" y="1452"/>
              <a:ext cx="112" cy="114"/>
            </a:xfrm>
            <a:custGeom>
              <a:avLst/>
              <a:gdLst>
                <a:gd name="T0" fmla="*/ 123 w 102"/>
                <a:gd name="T1" fmla="*/ 62 h 104"/>
                <a:gd name="T2" fmla="*/ 123 w 102"/>
                <a:gd name="T3" fmla="*/ 62 h 104"/>
                <a:gd name="T4" fmla="*/ 123 w 102"/>
                <a:gd name="T5" fmla="*/ 49 h 104"/>
                <a:gd name="T6" fmla="*/ 117 w 102"/>
                <a:gd name="T7" fmla="*/ 36 h 104"/>
                <a:gd name="T8" fmla="*/ 112 w 102"/>
                <a:gd name="T9" fmla="*/ 26 h 104"/>
                <a:gd name="T10" fmla="*/ 105 w 102"/>
                <a:gd name="T11" fmla="*/ 18 h 104"/>
                <a:gd name="T12" fmla="*/ 97 w 102"/>
                <a:gd name="T13" fmla="*/ 11 h 104"/>
                <a:gd name="T14" fmla="*/ 87 w 102"/>
                <a:gd name="T15" fmla="*/ 4 h 104"/>
                <a:gd name="T16" fmla="*/ 74 w 102"/>
                <a:gd name="T17" fmla="*/ 0 h 104"/>
                <a:gd name="T18" fmla="*/ 63 w 102"/>
                <a:gd name="T19" fmla="*/ 0 h 104"/>
                <a:gd name="T20" fmla="*/ 63 w 102"/>
                <a:gd name="T21" fmla="*/ 0 h 104"/>
                <a:gd name="T22" fmla="*/ 49 w 102"/>
                <a:gd name="T23" fmla="*/ 0 h 104"/>
                <a:gd name="T24" fmla="*/ 37 w 102"/>
                <a:gd name="T25" fmla="*/ 4 h 104"/>
                <a:gd name="T26" fmla="*/ 26 w 102"/>
                <a:gd name="T27" fmla="*/ 11 h 104"/>
                <a:gd name="T28" fmla="*/ 18 w 102"/>
                <a:gd name="T29" fmla="*/ 18 h 104"/>
                <a:gd name="T30" fmla="*/ 11 w 102"/>
                <a:gd name="T31" fmla="*/ 26 h 104"/>
                <a:gd name="T32" fmla="*/ 5 w 102"/>
                <a:gd name="T33" fmla="*/ 36 h 104"/>
                <a:gd name="T34" fmla="*/ 0 w 102"/>
                <a:gd name="T35" fmla="*/ 49 h 104"/>
                <a:gd name="T36" fmla="*/ 0 w 102"/>
                <a:gd name="T37" fmla="*/ 62 h 104"/>
                <a:gd name="T38" fmla="*/ 0 w 102"/>
                <a:gd name="T39" fmla="*/ 62 h 104"/>
                <a:gd name="T40" fmla="*/ 0 w 102"/>
                <a:gd name="T41" fmla="*/ 73 h 104"/>
                <a:gd name="T42" fmla="*/ 5 w 102"/>
                <a:gd name="T43" fmla="*/ 86 h 104"/>
                <a:gd name="T44" fmla="*/ 11 w 102"/>
                <a:gd name="T45" fmla="*/ 96 h 104"/>
                <a:gd name="T46" fmla="*/ 18 w 102"/>
                <a:gd name="T47" fmla="*/ 107 h 104"/>
                <a:gd name="T48" fmla="*/ 26 w 102"/>
                <a:gd name="T49" fmla="*/ 112 h 104"/>
                <a:gd name="T50" fmla="*/ 37 w 102"/>
                <a:gd name="T51" fmla="*/ 119 h 104"/>
                <a:gd name="T52" fmla="*/ 49 w 102"/>
                <a:gd name="T53" fmla="*/ 123 h 104"/>
                <a:gd name="T54" fmla="*/ 63 w 102"/>
                <a:gd name="T55" fmla="*/ 125 h 104"/>
                <a:gd name="T56" fmla="*/ 63 w 102"/>
                <a:gd name="T57" fmla="*/ 125 h 104"/>
                <a:gd name="T58" fmla="*/ 74 w 102"/>
                <a:gd name="T59" fmla="*/ 123 h 104"/>
                <a:gd name="T60" fmla="*/ 87 w 102"/>
                <a:gd name="T61" fmla="*/ 119 h 104"/>
                <a:gd name="T62" fmla="*/ 97 w 102"/>
                <a:gd name="T63" fmla="*/ 112 h 104"/>
                <a:gd name="T64" fmla="*/ 105 w 102"/>
                <a:gd name="T65" fmla="*/ 107 h 104"/>
                <a:gd name="T66" fmla="*/ 112 w 102"/>
                <a:gd name="T67" fmla="*/ 96 h 104"/>
                <a:gd name="T68" fmla="*/ 117 w 102"/>
                <a:gd name="T69" fmla="*/ 86 h 104"/>
                <a:gd name="T70" fmla="*/ 123 w 102"/>
                <a:gd name="T71" fmla="*/ 73 h 104"/>
                <a:gd name="T72" fmla="*/ 123 w 102"/>
                <a:gd name="T73" fmla="*/ 62 h 104"/>
                <a:gd name="T74" fmla="*/ 63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0"/>
                  </a:lnTo>
                  <a:lnTo>
                    <a:pt x="93" y="22"/>
                  </a:lnTo>
                  <a:lnTo>
                    <a:pt x="87" y="15"/>
                  </a:lnTo>
                  <a:lnTo>
                    <a:pt x="80" y="9"/>
                  </a:lnTo>
                  <a:lnTo>
                    <a:pt x="72" y="4"/>
                  </a:lnTo>
                  <a:lnTo>
                    <a:pt x="61" y="0"/>
                  </a:lnTo>
                  <a:lnTo>
                    <a:pt x="52" y="0"/>
                  </a:lnTo>
                  <a:lnTo>
                    <a:pt x="41" y="0"/>
                  </a:lnTo>
                  <a:lnTo>
                    <a:pt x="31" y="4"/>
                  </a:lnTo>
                  <a:lnTo>
                    <a:pt x="22" y="9"/>
                  </a:lnTo>
                  <a:lnTo>
                    <a:pt x="15" y="15"/>
                  </a:lnTo>
                  <a:lnTo>
                    <a:pt x="9" y="22"/>
                  </a:lnTo>
                  <a:lnTo>
                    <a:pt x="5" y="30"/>
                  </a:lnTo>
                  <a:lnTo>
                    <a:pt x="0" y="41"/>
                  </a:lnTo>
                  <a:lnTo>
                    <a:pt x="0" y="52"/>
                  </a:lnTo>
                  <a:lnTo>
                    <a:pt x="0" y="61"/>
                  </a:lnTo>
                  <a:lnTo>
                    <a:pt x="5" y="71"/>
                  </a:lnTo>
                  <a:lnTo>
                    <a:pt x="9" y="80"/>
                  </a:lnTo>
                  <a:lnTo>
                    <a:pt x="15" y="89"/>
                  </a:lnTo>
                  <a:lnTo>
                    <a:pt x="22" y="93"/>
                  </a:lnTo>
                  <a:lnTo>
                    <a:pt x="31" y="99"/>
                  </a:lnTo>
                  <a:lnTo>
                    <a:pt x="41" y="102"/>
                  </a:lnTo>
                  <a:lnTo>
                    <a:pt x="52" y="104"/>
                  </a:lnTo>
                  <a:lnTo>
                    <a:pt x="61" y="102"/>
                  </a:lnTo>
                  <a:lnTo>
                    <a:pt x="72" y="99"/>
                  </a:lnTo>
                  <a:lnTo>
                    <a:pt x="80" y="93"/>
                  </a:lnTo>
                  <a:lnTo>
                    <a:pt x="87" y="89"/>
                  </a:lnTo>
                  <a:lnTo>
                    <a:pt x="93" y="80"/>
                  </a:lnTo>
                  <a:lnTo>
                    <a:pt x="97" y="71"/>
                  </a:lnTo>
                  <a:lnTo>
                    <a:pt x="102" y="61"/>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5" name="Freeform 782"/>
            <p:cNvSpPr>
              <a:spLocks/>
            </p:cNvSpPr>
            <p:nvPr/>
          </p:nvSpPr>
          <p:spPr bwMode="auto">
            <a:xfrm>
              <a:off x="2473" y="1452"/>
              <a:ext cx="112" cy="114"/>
            </a:xfrm>
            <a:custGeom>
              <a:avLst/>
              <a:gdLst>
                <a:gd name="T0" fmla="*/ 123 w 102"/>
                <a:gd name="T1" fmla="*/ 62 h 104"/>
                <a:gd name="T2" fmla="*/ 123 w 102"/>
                <a:gd name="T3" fmla="*/ 62 h 104"/>
                <a:gd name="T4" fmla="*/ 123 w 102"/>
                <a:gd name="T5" fmla="*/ 49 h 104"/>
                <a:gd name="T6" fmla="*/ 117 w 102"/>
                <a:gd name="T7" fmla="*/ 36 h 104"/>
                <a:gd name="T8" fmla="*/ 112 w 102"/>
                <a:gd name="T9" fmla="*/ 26 h 104"/>
                <a:gd name="T10" fmla="*/ 105 w 102"/>
                <a:gd name="T11" fmla="*/ 18 h 104"/>
                <a:gd name="T12" fmla="*/ 97 w 102"/>
                <a:gd name="T13" fmla="*/ 11 h 104"/>
                <a:gd name="T14" fmla="*/ 87 w 102"/>
                <a:gd name="T15" fmla="*/ 4 h 104"/>
                <a:gd name="T16" fmla="*/ 74 w 102"/>
                <a:gd name="T17" fmla="*/ 0 h 104"/>
                <a:gd name="T18" fmla="*/ 63 w 102"/>
                <a:gd name="T19" fmla="*/ 0 h 104"/>
                <a:gd name="T20" fmla="*/ 63 w 102"/>
                <a:gd name="T21" fmla="*/ 0 h 104"/>
                <a:gd name="T22" fmla="*/ 49 w 102"/>
                <a:gd name="T23" fmla="*/ 0 h 104"/>
                <a:gd name="T24" fmla="*/ 37 w 102"/>
                <a:gd name="T25" fmla="*/ 4 h 104"/>
                <a:gd name="T26" fmla="*/ 26 w 102"/>
                <a:gd name="T27" fmla="*/ 11 h 104"/>
                <a:gd name="T28" fmla="*/ 18 w 102"/>
                <a:gd name="T29" fmla="*/ 18 h 104"/>
                <a:gd name="T30" fmla="*/ 11 w 102"/>
                <a:gd name="T31" fmla="*/ 26 h 104"/>
                <a:gd name="T32" fmla="*/ 5 w 102"/>
                <a:gd name="T33" fmla="*/ 36 h 104"/>
                <a:gd name="T34" fmla="*/ 0 w 102"/>
                <a:gd name="T35" fmla="*/ 49 h 104"/>
                <a:gd name="T36" fmla="*/ 0 w 102"/>
                <a:gd name="T37" fmla="*/ 62 h 104"/>
                <a:gd name="T38" fmla="*/ 0 w 102"/>
                <a:gd name="T39" fmla="*/ 62 h 104"/>
                <a:gd name="T40" fmla="*/ 0 w 102"/>
                <a:gd name="T41" fmla="*/ 73 h 104"/>
                <a:gd name="T42" fmla="*/ 5 w 102"/>
                <a:gd name="T43" fmla="*/ 86 h 104"/>
                <a:gd name="T44" fmla="*/ 11 w 102"/>
                <a:gd name="T45" fmla="*/ 96 h 104"/>
                <a:gd name="T46" fmla="*/ 18 w 102"/>
                <a:gd name="T47" fmla="*/ 107 h 104"/>
                <a:gd name="T48" fmla="*/ 26 w 102"/>
                <a:gd name="T49" fmla="*/ 112 h 104"/>
                <a:gd name="T50" fmla="*/ 37 w 102"/>
                <a:gd name="T51" fmla="*/ 119 h 104"/>
                <a:gd name="T52" fmla="*/ 49 w 102"/>
                <a:gd name="T53" fmla="*/ 123 h 104"/>
                <a:gd name="T54" fmla="*/ 63 w 102"/>
                <a:gd name="T55" fmla="*/ 125 h 104"/>
                <a:gd name="T56" fmla="*/ 63 w 102"/>
                <a:gd name="T57" fmla="*/ 125 h 104"/>
                <a:gd name="T58" fmla="*/ 74 w 102"/>
                <a:gd name="T59" fmla="*/ 123 h 104"/>
                <a:gd name="T60" fmla="*/ 87 w 102"/>
                <a:gd name="T61" fmla="*/ 119 h 104"/>
                <a:gd name="T62" fmla="*/ 97 w 102"/>
                <a:gd name="T63" fmla="*/ 112 h 104"/>
                <a:gd name="T64" fmla="*/ 105 w 102"/>
                <a:gd name="T65" fmla="*/ 107 h 104"/>
                <a:gd name="T66" fmla="*/ 112 w 102"/>
                <a:gd name="T67" fmla="*/ 96 h 104"/>
                <a:gd name="T68" fmla="*/ 117 w 102"/>
                <a:gd name="T69" fmla="*/ 86 h 104"/>
                <a:gd name="T70" fmla="*/ 123 w 102"/>
                <a:gd name="T71" fmla="*/ 73 h 104"/>
                <a:gd name="T72" fmla="*/ 123 w 102"/>
                <a:gd name="T73" fmla="*/ 62 h 104"/>
                <a:gd name="T74" fmla="*/ 63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0"/>
                  </a:lnTo>
                  <a:lnTo>
                    <a:pt x="93" y="22"/>
                  </a:lnTo>
                  <a:lnTo>
                    <a:pt x="87" y="15"/>
                  </a:lnTo>
                  <a:lnTo>
                    <a:pt x="80" y="9"/>
                  </a:lnTo>
                  <a:lnTo>
                    <a:pt x="72" y="4"/>
                  </a:lnTo>
                  <a:lnTo>
                    <a:pt x="61" y="0"/>
                  </a:lnTo>
                  <a:lnTo>
                    <a:pt x="52" y="0"/>
                  </a:lnTo>
                  <a:lnTo>
                    <a:pt x="41" y="0"/>
                  </a:lnTo>
                  <a:lnTo>
                    <a:pt x="31" y="4"/>
                  </a:lnTo>
                  <a:lnTo>
                    <a:pt x="22" y="9"/>
                  </a:lnTo>
                  <a:lnTo>
                    <a:pt x="15" y="15"/>
                  </a:lnTo>
                  <a:lnTo>
                    <a:pt x="9" y="22"/>
                  </a:lnTo>
                  <a:lnTo>
                    <a:pt x="5" y="30"/>
                  </a:lnTo>
                  <a:lnTo>
                    <a:pt x="0" y="41"/>
                  </a:lnTo>
                  <a:lnTo>
                    <a:pt x="0" y="52"/>
                  </a:lnTo>
                  <a:lnTo>
                    <a:pt x="0" y="61"/>
                  </a:lnTo>
                  <a:lnTo>
                    <a:pt x="5" y="71"/>
                  </a:lnTo>
                  <a:lnTo>
                    <a:pt x="9" y="80"/>
                  </a:lnTo>
                  <a:lnTo>
                    <a:pt x="15" y="89"/>
                  </a:lnTo>
                  <a:lnTo>
                    <a:pt x="22" y="93"/>
                  </a:lnTo>
                  <a:lnTo>
                    <a:pt x="31" y="99"/>
                  </a:lnTo>
                  <a:lnTo>
                    <a:pt x="41" y="102"/>
                  </a:lnTo>
                  <a:lnTo>
                    <a:pt x="52" y="104"/>
                  </a:lnTo>
                  <a:lnTo>
                    <a:pt x="61" y="102"/>
                  </a:lnTo>
                  <a:lnTo>
                    <a:pt x="72" y="99"/>
                  </a:lnTo>
                  <a:lnTo>
                    <a:pt x="80" y="93"/>
                  </a:lnTo>
                  <a:lnTo>
                    <a:pt x="87" y="89"/>
                  </a:lnTo>
                  <a:lnTo>
                    <a:pt x="93" y="80"/>
                  </a:lnTo>
                  <a:lnTo>
                    <a:pt x="97" y="71"/>
                  </a:lnTo>
                  <a:lnTo>
                    <a:pt x="102" y="61"/>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6" name="Freeform 783"/>
            <p:cNvSpPr>
              <a:spLocks/>
            </p:cNvSpPr>
            <p:nvPr/>
          </p:nvSpPr>
          <p:spPr bwMode="auto">
            <a:xfrm>
              <a:off x="1831" y="1858"/>
              <a:ext cx="112" cy="114"/>
            </a:xfrm>
            <a:custGeom>
              <a:avLst/>
              <a:gdLst>
                <a:gd name="T0" fmla="*/ 123 w 102"/>
                <a:gd name="T1" fmla="*/ 62 h 104"/>
                <a:gd name="T2" fmla="*/ 123 w 102"/>
                <a:gd name="T3" fmla="*/ 62 h 104"/>
                <a:gd name="T4" fmla="*/ 120 w 102"/>
                <a:gd name="T5" fmla="*/ 49 h 104"/>
                <a:gd name="T6" fmla="*/ 117 w 102"/>
                <a:gd name="T7" fmla="*/ 39 h 104"/>
                <a:gd name="T8" fmla="*/ 112 w 102"/>
                <a:gd name="T9" fmla="*/ 29 h 104"/>
                <a:gd name="T10" fmla="*/ 105 w 102"/>
                <a:gd name="T11" fmla="*/ 20 h 104"/>
                <a:gd name="T12" fmla="*/ 97 w 102"/>
                <a:gd name="T13" fmla="*/ 11 h 104"/>
                <a:gd name="T14" fmla="*/ 86 w 102"/>
                <a:gd name="T15" fmla="*/ 5 h 104"/>
                <a:gd name="T16" fmla="*/ 74 w 102"/>
                <a:gd name="T17" fmla="*/ 3 h 104"/>
                <a:gd name="T18" fmla="*/ 60 w 102"/>
                <a:gd name="T19" fmla="*/ 0 h 104"/>
                <a:gd name="T20" fmla="*/ 60 w 102"/>
                <a:gd name="T21" fmla="*/ 0 h 104"/>
                <a:gd name="T22" fmla="*/ 47 w 102"/>
                <a:gd name="T23" fmla="*/ 3 h 104"/>
                <a:gd name="T24" fmla="*/ 36 w 102"/>
                <a:gd name="T25" fmla="*/ 5 h 104"/>
                <a:gd name="T26" fmla="*/ 26 w 102"/>
                <a:gd name="T27" fmla="*/ 11 h 104"/>
                <a:gd name="T28" fmla="*/ 18 w 102"/>
                <a:gd name="T29" fmla="*/ 20 h 104"/>
                <a:gd name="T30" fmla="*/ 11 w 102"/>
                <a:gd name="T31" fmla="*/ 29 h 104"/>
                <a:gd name="T32" fmla="*/ 5 w 102"/>
                <a:gd name="T33" fmla="*/ 39 h 104"/>
                <a:gd name="T34" fmla="*/ 0 w 102"/>
                <a:gd name="T35" fmla="*/ 49 h 104"/>
                <a:gd name="T36" fmla="*/ 0 w 102"/>
                <a:gd name="T37" fmla="*/ 62 h 104"/>
                <a:gd name="T38" fmla="*/ 0 w 102"/>
                <a:gd name="T39" fmla="*/ 62 h 104"/>
                <a:gd name="T40" fmla="*/ 0 w 102"/>
                <a:gd name="T41" fmla="*/ 76 h 104"/>
                <a:gd name="T42" fmla="*/ 5 w 102"/>
                <a:gd name="T43" fmla="*/ 87 h 104"/>
                <a:gd name="T44" fmla="*/ 11 w 102"/>
                <a:gd name="T45" fmla="*/ 96 h 104"/>
                <a:gd name="T46" fmla="*/ 18 w 102"/>
                <a:gd name="T47" fmla="*/ 107 h 104"/>
                <a:gd name="T48" fmla="*/ 26 w 102"/>
                <a:gd name="T49" fmla="*/ 114 h 104"/>
                <a:gd name="T50" fmla="*/ 36 w 102"/>
                <a:gd name="T51" fmla="*/ 121 h 104"/>
                <a:gd name="T52" fmla="*/ 47 w 102"/>
                <a:gd name="T53" fmla="*/ 123 h 104"/>
                <a:gd name="T54" fmla="*/ 60 w 102"/>
                <a:gd name="T55" fmla="*/ 125 h 104"/>
                <a:gd name="T56" fmla="*/ 60 w 102"/>
                <a:gd name="T57" fmla="*/ 125 h 104"/>
                <a:gd name="T58" fmla="*/ 74 w 102"/>
                <a:gd name="T59" fmla="*/ 123 h 104"/>
                <a:gd name="T60" fmla="*/ 86 w 102"/>
                <a:gd name="T61" fmla="*/ 121 h 104"/>
                <a:gd name="T62" fmla="*/ 97 w 102"/>
                <a:gd name="T63" fmla="*/ 114 h 104"/>
                <a:gd name="T64" fmla="*/ 105 w 102"/>
                <a:gd name="T65" fmla="*/ 107 h 104"/>
                <a:gd name="T66" fmla="*/ 112 w 102"/>
                <a:gd name="T67" fmla="*/ 96 h 104"/>
                <a:gd name="T68" fmla="*/ 117 w 102"/>
                <a:gd name="T69" fmla="*/ 87 h 104"/>
                <a:gd name="T70" fmla="*/ 120 w 102"/>
                <a:gd name="T71" fmla="*/ 76 h 104"/>
                <a:gd name="T72" fmla="*/ 123 w 102"/>
                <a:gd name="T73" fmla="*/ 62 h 104"/>
                <a:gd name="T74" fmla="*/ 60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99" y="41"/>
                  </a:lnTo>
                  <a:lnTo>
                    <a:pt x="97" y="33"/>
                  </a:lnTo>
                  <a:lnTo>
                    <a:pt x="93" y="24"/>
                  </a:lnTo>
                  <a:lnTo>
                    <a:pt x="87" y="16"/>
                  </a:lnTo>
                  <a:lnTo>
                    <a:pt x="80" y="9"/>
                  </a:lnTo>
                  <a:lnTo>
                    <a:pt x="71" y="5"/>
                  </a:lnTo>
                  <a:lnTo>
                    <a:pt x="61" y="3"/>
                  </a:lnTo>
                  <a:lnTo>
                    <a:pt x="50" y="0"/>
                  </a:lnTo>
                  <a:lnTo>
                    <a:pt x="39" y="3"/>
                  </a:lnTo>
                  <a:lnTo>
                    <a:pt x="30" y="5"/>
                  </a:lnTo>
                  <a:lnTo>
                    <a:pt x="22" y="9"/>
                  </a:lnTo>
                  <a:lnTo>
                    <a:pt x="15" y="16"/>
                  </a:lnTo>
                  <a:lnTo>
                    <a:pt x="9" y="24"/>
                  </a:lnTo>
                  <a:lnTo>
                    <a:pt x="5" y="33"/>
                  </a:lnTo>
                  <a:lnTo>
                    <a:pt x="0" y="41"/>
                  </a:lnTo>
                  <a:lnTo>
                    <a:pt x="0" y="52"/>
                  </a:lnTo>
                  <a:lnTo>
                    <a:pt x="0" y="63"/>
                  </a:lnTo>
                  <a:lnTo>
                    <a:pt x="5" y="72"/>
                  </a:lnTo>
                  <a:lnTo>
                    <a:pt x="9" y="80"/>
                  </a:lnTo>
                  <a:lnTo>
                    <a:pt x="15" y="89"/>
                  </a:lnTo>
                  <a:lnTo>
                    <a:pt x="22" y="95"/>
                  </a:lnTo>
                  <a:lnTo>
                    <a:pt x="30" y="100"/>
                  </a:lnTo>
                  <a:lnTo>
                    <a:pt x="39" y="102"/>
                  </a:lnTo>
                  <a:lnTo>
                    <a:pt x="50" y="104"/>
                  </a:lnTo>
                  <a:lnTo>
                    <a:pt x="61" y="102"/>
                  </a:lnTo>
                  <a:lnTo>
                    <a:pt x="71" y="100"/>
                  </a:lnTo>
                  <a:lnTo>
                    <a:pt x="80" y="95"/>
                  </a:lnTo>
                  <a:lnTo>
                    <a:pt x="87" y="89"/>
                  </a:lnTo>
                  <a:lnTo>
                    <a:pt x="93" y="80"/>
                  </a:lnTo>
                  <a:lnTo>
                    <a:pt x="97" y="72"/>
                  </a:lnTo>
                  <a:lnTo>
                    <a:pt x="99" y="63"/>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7" name="Freeform 784"/>
            <p:cNvSpPr>
              <a:spLocks/>
            </p:cNvSpPr>
            <p:nvPr/>
          </p:nvSpPr>
          <p:spPr bwMode="auto">
            <a:xfrm>
              <a:off x="1831" y="1858"/>
              <a:ext cx="112" cy="114"/>
            </a:xfrm>
            <a:custGeom>
              <a:avLst/>
              <a:gdLst>
                <a:gd name="T0" fmla="*/ 123 w 102"/>
                <a:gd name="T1" fmla="*/ 62 h 104"/>
                <a:gd name="T2" fmla="*/ 123 w 102"/>
                <a:gd name="T3" fmla="*/ 62 h 104"/>
                <a:gd name="T4" fmla="*/ 120 w 102"/>
                <a:gd name="T5" fmla="*/ 49 h 104"/>
                <a:gd name="T6" fmla="*/ 117 w 102"/>
                <a:gd name="T7" fmla="*/ 39 h 104"/>
                <a:gd name="T8" fmla="*/ 112 w 102"/>
                <a:gd name="T9" fmla="*/ 29 h 104"/>
                <a:gd name="T10" fmla="*/ 105 w 102"/>
                <a:gd name="T11" fmla="*/ 20 h 104"/>
                <a:gd name="T12" fmla="*/ 97 w 102"/>
                <a:gd name="T13" fmla="*/ 11 h 104"/>
                <a:gd name="T14" fmla="*/ 86 w 102"/>
                <a:gd name="T15" fmla="*/ 5 h 104"/>
                <a:gd name="T16" fmla="*/ 74 w 102"/>
                <a:gd name="T17" fmla="*/ 3 h 104"/>
                <a:gd name="T18" fmla="*/ 60 w 102"/>
                <a:gd name="T19" fmla="*/ 0 h 104"/>
                <a:gd name="T20" fmla="*/ 60 w 102"/>
                <a:gd name="T21" fmla="*/ 0 h 104"/>
                <a:gd name="T22" fmla="*/ 47 w 102"/>
                <a:gd name="T23" fmla="*/ 3 h 104"/>
                <a:gd name="T24" fmla="*/ 36 w 102"/>
                <a:gd name="T25" fmla="*/ 5 h 104"/>
                <a:gd name="T26" fmla="*/ 26 w 102"/>
                <a:gd name="T27" fmla="*/ 11 h 104"/>
                <a:gd name="T28" fmla="*/ 18 w 102"/>
                <a:gd name="T29" fmla="*/ 20 h 104"/>
                <a:gd name="T30" fmla="*/ 11 w 102"/>
                <a:gd name="T31" fmla="*/ 29 h 104"/>
                <a:gd name="T32" fmla="*/ 5 w 102"/>
                <a:gd name="T33" fmla="*/ 39 h 104"/>
                <a:gd name="T34" fmla="*/ 0 w 102"/>
                <a:gd name="T35" fmla="*/ 49 h 104"/>
                <a:gd name="T36" fmla="*/ 0 w 102"/>
                <a:gd name="T37" fmla="*/ 62 h 104"/>
                <a:gd name="T38" fmla="*/ 0 w 102"/>
                <a:gd name="T39" fmla="*/ 62 h 104"/>
                <a:gd name="T40" fmla="*/ 0 w 102"/>
                <a:gd name="T41" fmla="*/ 76 h 104"/>
                <a:gd name="T42" fmla="*/ 5 w 102"/>
                <a:gd name="T43" fmla="*/ 87 h 104"/>
                <a:gd name="T44" fmla="*/ 11 w 102"/>
                <a:gd name="T45" fmla="*/ 96 h 104"/>
                <a:gd name="T46" fmla="*/ 18 w 102"/>
                <a:gd name="T47" fmla="*/ 107 h 104"/>
                <a:gd name="T48" fmla="*/ 26 w 102"/>
                <a:gd name="T49" fmla="*/ 114 h 104"/>
                <a:gd name="T50" fmla="*/ 36 w 102"/>
                <a:gd name="T51" fmla="*/ 121 h 104"/>
                <a:gd name="T52" fmla="*/ 47 w 102"/>
                <a:gd name="T53" fmla="*/ 123 h 104"/>
                <a:gd name="T54" fmla="*/ 60 w 102"/>
                <a:gd name="T55" fmla="*/ 125 h 104"/>
                <a:gd name="T56" fmla="*/ 60 w 102"/>
                <a:gd name="T57" fmla="*/ 125 h 104"/>
                <a:gd name="T58" fmla="*/ 74 w 102"/>
                <a:gd name="T59" fmla="*/ 123 h 104"/>
                <a:gd name="T60" fmla="*/ 86 w 102"/>
                <a:gd name="T61" fmla="*/ 121 h 104"/>
                <a:gd name="T62" fmla="*/ 97 w 102"/>
                <a:gd name="T63" fmla="*/ 114 h 104"/>
                <a:gd name="T64" fmla="*/ 105 w 102"/>
                <a:gd name="T65" fmla="*/ 107 h 104"/>
                <a:gd name="T66" fmla="*/ 112 w 102"/>
                <a:gd name="T67" fmla="*/ 96 h 104"/>
                <a:gd name="T68" fmla="*/ 117 w 102"/>
                <a:gd name="T69" fmla="*/ 87 h 104"/>
                <a:gd name="T70" fmla="*/ 120 w 102"/>
                <a:gd name="T71" fmla="*/ 76 h 104"/>
                <a:gd name="T72" fmla="*/ 123 w 102"/>
                <a:gd name="T73" fmla="*/ 62 h 104"/>
                <a:gd name="T74" fmla="*/ 60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99" y="41"/>
                  </a:lnTo>
                  <a:lnTo>
                    <a:pt x="97" y="33"/>
                  </a:lnTo>
                  <a:lnTo>
                    <a:pt x="93" y="24"/>
                  </a:lnTo>
                  <a:lnTo>
                    <a:pt x="87" y="16"/>
                  </a:lnTo>
                  <a:lnTo>
                    <a:pt x="80" y="9"/>
                  </a:lnTo>
                  <a:lnTo>
                    <a:pt x="71" y="5"/>
                  </a:lnTo>
                  <a:lnTo>
                    <a:pt x="61" y="3"/>
                  </a:lnTo>
                  <a:lnTo>
                    <a:pt x="50" y="0"/>
                  </a:lnTo>
                  <a:lnTo>
                    <a:pt x="39" y="3"/>
                  </a:lnTo>
                  <a:lnTo>
                    <a:pt x="30" y="5"/>
                  </a:lnTo>
                  <a:lnTo>
                    <a:pt x="22" y="9"/>
                  </a:lnTo>
                  <a:lnTo>
                    <a:pt x="15" y="16"/>
                  </a:lnTo>
                  <a:lnTo>
                    <a:pt x="9" y="24"/>
                  </a:lnTo>
                  <a:lnTo>
                    <a:pt x="5" y="33"/>
                  </a:lnTo>
                  <a:lnTo>
                    <a:pt x="0" y="41"/>
                  </a:lnTo>
                  <a:lnTo>
                    <a:pt x="0" y="52"/>
                  </a:lnTo>
                  <a:lnTo>
                    <a:pt x="0" y="63"/>
                  </a:lnTo>
                  <a:lnTo>
                    <a:pt x="5" y="72"/>
                  </a:lnTo>
                  <a:lnTo>
                    <a:pt x="9" y="80"/>
                  </a:lnTo>
                  <a:lnTo>
                    <a:pt x="15" y="89"/>
                  </a:lnTo>
                  <a:lnTo>
                    <a:pt x="22" y="95"/>
                  </a:lnTo>
                  <a:lnTo>
                    <a:pt x="30" y="100"/>
                  </a:lnTo>
                  <a:lnTo>
                    <a:pt x="39" y="102"/>
                  </a:lnTo>
                  <a:lnTo>
                    <a:pt x="50" y="104"/>
                  </a:lnTo>
                  <a:lnTo>
                    <a:pt x="61" y="102"/>
                  </a:lnTo>
                  <a:lnTo>
                    <a:pt x="71" y="100"/>
                  </a:lnTo>
                  <a:lnTo>
                    <a:pt x="80" y="95"/>
                  </a:lnTo>
                  <a:lnTo>
                    <a:pt x="87" y="89"/>
                  </a:lnTo>
                  <a:lnTo>
                    <a:pt x="93" y="80"/>
                  </a:lnTo>
                  <a:lnTo>
                    <a:pt x="97" y="72"/>
                  </a:lnTo>
                  <a:lnTo>
                    <a:pt x="99"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8" name="Freeform 785"/>
            <p:cNvSpPr>
              <a:spLocks/>
            </p:cNvSpPr>
            <p:nvPr/>
          </p:nvSpPr>
          <p:spPr bwMode="auto">
            <a:xfrm>
              <a:off x="2129" y="1656"/>
              <a:ext cx="113" cy="110"/>
            </a:xfrm>
            <a:custGeom>
              <a:avLst/>
              <a:gdLst>
                <a:gd name="T0" fmla="*/ 123 w 104"/>
                <a:gd name="T1" fmla="*/ 58 h 101"/>
                <a:gd name="T2" fmla="*/ 123 w 104"/>
                <a:gd name="T3" fmla="*/ 58 h 101"/>
                <a:gd name="T4" fmla="*/ 121 w 104"/>
                <a:gd name="T5" fmla="*/ 46 h 101"/>
                <a:gd name="T6" fmla="*/ 117 w 104"/>
                <a:gd name="T7" fmla="*/ 36 h 101"/>
                <a:gd name="T8" fmla="*/ 112 w 104"/>
                <a:gd name="T9" fmla="*/ 25 h 101"/>
                <a:gd name="T10" fmla="*/ 105 w 104"/>
                <a:gd name="T11" fmla="*/ 17 h 101"/>
                <a:gd name="T12" fmla="*/ 95 w 104"/>
                <a:gd name="T13" fmla="*/ 10 h 101"/>
                <a:gd name="T14" fmla="*/ 84 w 104"/>
                <a:gd name="T15" fmla="*/ 2 h 101"/>
                <a:gd name="T16" fmla="*/ 74 w 104"/>
                <a:gd name="T17" fmla="*/ 0 h 101"/>
                <a:gd name="T18" fmla="*/ 61 w 104"/>
                <a:gd name="T19" fmla="*/ 0 h 101"/>
                <a:gd name="T20" fmla="*/ 61 w 104"/>
                <a:gd name="T21" fmla="*/ 0 h 101"/>
                <a:gd name="T22" fmla="*/ 49 w 104"/>
                <a:gd name="T23" fmla="*/ 0 h 101"/>
                <a:gd name="T24" fmla="*/ 39 w 104"/>
                <a:gd name="T25" fmla="*/ 2 h 101"/>
                <a:gd name="T26" fmla="*/ 28 w 104"/>
                <a:gd name="T27" fmla="*/ 10 h 101"/>
                <a:gd name="T28" fmla="*/ 17 w 104"/>
                <a:gd name="T29" fmla="*/ 17 h 101"/>
                <a:gd name="T30" fmla="*/ 11 w 104"/>
                <a:gd name="T31" fmla="*/ 25 h 101"/>
                <a:gd name="T32" fmla="*/ 4 w 104"/>
                <a:gd name="T33" fmla="*/ 36 h 101"/>
                <a:gd name="T34" fmla="*/ 2 w 104"/>
                <a:gd name="T35" fmla="*/ 46 h 101"/>
                <a:gd name="T36" fmla="*/ 0 w 104"/>
                <a:gd name="T37" fmla="*/ 58 h 101"/>
                <a:gd name="T38" fmla="*/ 0 w 104"/>
                <a:gd name="T39" fmla="*/ 58 h 101"/>
                <a:gd name="T40" fmla="*/ 2 w 104"/>
                <a:gd name="T41" fmla="*/ 71 h 101"/>
                <a:gd name="T42" fmla="*/ 4 w 104"/>
                <a:gd name="T43" fmla="*/ 82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7 w 104"/>
                <a:gd name="T69" fmla="*/ 82 h 101"/>
                <a:gd name="T70" fmla="*/ 121 w 104"/>
                <a:gd name="T71" fmla="*/ 71 h 101"/>
                <a:gd name="T72" fmla="*/ 123 w 104"/>
                <a:gd name="T73" fmla="*/ 58 h 101"/>
                <a:gd name="T74" fmla="*/ 61 w 104"/>
                <a:gd name="T75" fmla="*/ 58 h 101"/>
                <a:gd name="T76" fmla="*/ 123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9"/>
                  </a:lnTo>
                  <a:lnTo>
                    <a:pt x="99" y="30"/>
                  </a:lnTo>
                  <a:lnTo>
                    <a:pt x="95" y="21"/>
                  </a:lnTo>
                  <a:lnTo>
                    <a:pt x="89" y="15"/>
                  </a:lnTo>
                  <a:lnTo>
                    <a:pt x="80" y="8"/>
                  </a:lnTo>
                  <a:lnTo>
                    <a:pt x="71" y="2"/>
                  </a:lnTo>
                  <a:lnTo>
                    <a:pt x="63" y="0"/>
                  </a:lnTo>
                  <a:lnTo>
                    <a:pt x="52" y="0"/>
                  </a:lnTo>
                  <a:lnTo>
                    <a:pt x="41" y="0"/>
                  </a:lnTo>
                  <a:lnTo>
                    <a:pt x="33" y="2"/>
                  </a:lnTo>
                  <a:lnTo>
                    <a:pt x="24" y="8"/>
                  </a:lnTo>
                  <a:lnTo>
                    <a:pt x="15" y="15"/>
                  </a:lnTo>
                  <a:lnTo>
                    <a:pt x="9" y="21"/>
                  </a:lnTo>
                  <a:lnTo>
                    <a:pt x="4" y="30"/>
                  </a:lnTo>
                  <a:lnTo>
                    <a:pt x="2" y="39"/>
                  </a:lnTo>
                  <a:lnTo>
                    <a:pt x="0" y="49"/>
                  </a:lnTo>
                  <a:lnTo>
                    <a:pt x="2" y="60"/>
                  </a:lnTo>
                  <a:lnTo>
                    <a:pt x="4" y="69"/>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99" y="69"/>
                  </a:lnTo>
                  <a:lnTo>
                    <a:pt x="102" y="60"/>
                  </a:lnTo>
                  <a:lnTo>
                    <a:pt x="104" y="49"/>
                  </a:lnTo>
                  <a:lnTo>
                    <a:pt x="52" y="49"/>
                  </a:lnTo>
                  <a:lnTo>
                    <a:pt x="104"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29" name="Freeform 786"/>
            <p:cNvSpPr>
              <a:spLocks/>
            </p:cNvSpPr>
            <p:nvPr/>
          </p:nvSpPr>
          <p:spPr bwMode="auto">
            <a:xfrm>
              <a:off x="2129" y="1656"/>
              <a:ext cx="113" cy="110"/>
            </a:xfrm>
            <a:custGeom>
              <a:avLst/>
              <a:gdLst>
                <a:gd name="T0" fmla="*/ 123 w 104"/>
                <a:gd name="T1" fmla="*/ 58 h 101"/>
                <a:gd name="T2" fmla="*/ 123 w 104"/>
                <a:gd name="T3" fmla="*/ 58 h 101"/>
                <a:gd name="T4" fmla="*/ 121 w 104"/>
                <a:gd name="T5" fmla="*/ 46 h 101"/>
                <a:gd name="T6" fmla="*/ 117 w 104"/>
                <a:gd name="T7" fmla="*/ 36 h 101"/>
                <a:gd name="T8" fmla="*/ 112 w 104"/>
                <a:gd name="T9" fmla="*/ 25 h 101"/>
                <a:gd name="T10" fmla="*/ 105 w 104"/>
                <a:gd name="T11" fmla="*/ 17 h 101"/>
                <a:gd name="T12" fmla="*/ 95 w 104"/>
                <a:gd name="T13" fmla="*/ 10 h 101"/>
                <a:gd name="T14" fmla="*/ 84 w 104"/>
                <a:gd name="T15" fmla="*/ 2 h 101"/>
                <a:gd name="T16" fmla="*/ 74 w 104"/>
                <a:gd name="T17" fmla="*/ 0 h 101"/>
                <a:gd name="T18" fmla="*/ 61 w 104"/>
                <a:gd name="T19" fmla="*/ 0 h 101"/>
                <a:gd name="T20" fmla="*/ 61 w 104"/>
                <a:gd name="T21" fmla="*/ 0 h 101"/>
                <a:gd name="T22" fmla="*/ 49 w 104"/>
                <a:gd name="T23" fmla="*/ 0 h 101"/>
                <a:gd name="T24" fmla="*/ 39 w 104"/>
                <a:gd name="T25" fmla="*/ 2 h 101"/>
                <a:gd name="T26" fmla="*/ 28 w 104"/>
                <a:gd name="T27" fmla="*/ 10 h 101"/>
                <a:gd name="T28" fmla="*/ 17 w 104"/>
                <a:gd name="T29" fmla="*/ 17 h 101"/>
                <a:gd name="T30" fmla="*/ 11 w 104"/>
                <a:gd name="T31" fmla="*/ 25 h 101"/>
                <a:gd name="T32" fmla="*/ 4 w 104"/>
                <a:gd name="T33" fmla="*/ 36 h 101"/>
                <a:gd name="T34" fmla="*/ 2 w 104"/>
                <a:gd name="T35" fmla="*/ 46 h 101"/>
                <a:gd name="T36" fmla="*/ 0 w 104"/>
                <a:gd name="T37" fmla="*/ 58 h 101"/>
                <a:gd name="T38" fmla="*/ 0 w 104"/>
                <a:gd name="T39" fmla="*/ 58 h 101"/>
                <a:gd name="T40" fmla="*/ 2 w 104"/>
                <a:gd name="T41" fmla="*/ 71 h 101"/>
                <a:gd name="T42" fmla="*/ 4 w 104"/>
                <a:gd name="T43" fmla="*/ 82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7 w 104"/>
                <a:gd name="T69" fmla="*/ 82 h 101"/>
                <a:gd name="T70" fmla="*/ 121 w 104"/>
                <a:gd name="T71" fmla="*/ 71 h 101"/>
                <a:gd name="T72" fmla="*/ 123 w 104"/>
                <a:gd name="T73" fmla="*/ 58 h 101"/>
                <a:gd name="T74" fmla="*/ 61 w 104"/>
                <a:gd name="T75" fmla="*/ 58 h 101"/>
                <a:gd name="T76" fmla="*/ 123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9"/>
                  </a:lnTo>
                  <a:lnTo>
                    <a:pt x="99" y="30"/>
                  </a:lnTo>
                  <a:lnTo>
                    <a:pt x="95" y="21"/>
                  </a:lnTo>
                  <a:lnTo>
                    <a:pt x="89" y="15"/>
                  </a:lnTo>
                  <a:lnTo>
                    <a:pt x="80" y="8"/>
                  </a:lnTo>
                  <a:lnTo>
                    <a:pt x="71" y="2"/>
                  </a:lnTo>
                  <a:lnTo>
                    <a:pt x="63" y="0"/>
                  </a:lnTo>
                  <a:lnTo>
                    <a:pt x="52" y="0"/>
                  </a:lnTo>
                  <a:lnTo>
                    <a:pt x="41" y="0"/>
                  </a:lnTo>
                  <a:lnTo>
                    <a:pt x="33" y="2"/>
                  </a:lnTo>
                  <a:lnTo>
                    <a:pt x="24" y="8"/>
                  </a:lnTo>
                  <a:lnTo>
                    <a:pt x="15" y="15"/>
                  </a:lnTo>
                  <a:lnTo>
                    <a:pt x="9" y="21"/>
                  </a:lnTo>
                  <a:lnTo>
                    <a:pt x="4" y="30"/>
                  </a:lnTo>
                  <a:lnTo>
                    <a:pt x="2" y="39"/>
                  </a:lnTo>
                  <a:lnTo>
                    <a:pt x="0" y="49"/>
                  </a:lnTo>
                  <a:lnTo>
                    <a:pt x="2" y="60"/>
                  </a:lnTo>
                  <a:lnTo>
                    <a:pt x="4" y="69"/>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99" y="69"/>
                  </a:lnTo>
                  <a:lnTo>
                    <a:pt x="102" y="60"/>
                  </a:lnTo>
                  <a:lnTo>
                    <a:pt x="104" y="49"/>
                  </a:lnTo>
                  <a:lnTo>
                    <a:pt x="52" y="49"/>
                  </a:lnTo>
                  <a:lnTo>
                    <a:pt x="104"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0" name="Freeform 787"/>
            <p:cNvSpPr>
              <a:spLocks/>
            </p:cNvSpPr>
            <p:nvPr/>
          </p:nvSpPr>
          <p:spPr bwMode="auto">
            <a:xfrm>
              <a:off x="2499" y="1662"/>
              <a:ext cx="111" cy="112"/>
            </a:xfrm>
            <a:custGeom>
              <a:avLst/>
              <a:gdLst>
                <a:gd name="T0" fmla="*/ 122 w 101"/>
                <a:gd name="T1" fmla="*/ 63 h 102"/>
                <a:gd name="T2" fmla="*/ 122 w 101"/>
                <a:gd name="T3" fmla="*/ 63 h 102"/>
                <a:gd name="T4" fmla="*/ 122 w 101"/>
                <a:gd name="T5" fmla="*/ 49 h 102"/>
                <a:gd name="T6" fmla="*/ 120 w 101"/>
                <a:gd name="T7" fmla="*/ 40 h 102"/>
                <a:gd name="T8" fmla="*/ 112 w 101"/>
                <a:gd name="T9" fmla="*/ 29 h 102"/>
                <a:gd name="T10" fmla="*/ 104 w 101"/>
                <a:gd name="T11" fmla="*/ 18 h 102"/>
                <a:gd name="T12" fmla="*/ 97 w 101"/>
                <a:gd name="T13" fmla="*/ 11 h 102"/>
                <a:gd name="T14" fmla="*/ 86 w 101"/>
                <a:gd name="T15" fmla="*/ 5 h 102"/>
                <a:gd name="T16" fmla="*/ 76 w 101"/>
                <a:gd name="T17" fmla="*/ 2 h 102"/>
                <a:gd name="T18" fmla="*/ 63 w 101"/>
                <a:gd name="T19" fmla="*/ 0 h 102"/>
                <a:gd name="T20" fmla="*/ 63 w 101"/>
                <a:gd name="T21" fmla="*/ 0 h 102"/>
                <a:gd name="T22" fmla="*/ 49 w 101"/>
                <a:gd name="T23" fmla="*/ 2 h 102"/>
                <a:gd name="T24" fmla="*/ 38 w 101"/>
                <a:gd name="T25" fmla="*/ 5 h 102"/>
                <a:gd name="T26" fmla="*/ 29 w 101"/>
                <a:gd name="T27" fmla="*/ 11 h 102"/>
                <a:gd name="T28" fmla="*/ 18 w 101"/>
                <a:gd name="T29" fmla="*/ 18 h 102"/>
                <a:gd name="T30" fmla="*/ 11 w 101"/>
                <a:gd name="T31" fmla="*/ 29 h 102"/>
                <a:gd name="T32" fmla="*/ 4 w 101"/>
                <a:gd name="T33" fmla="*/ 40 h 102"/>
                <a:gd name="T34" fmla="*/ 2 w 101"/>
                <a:gd name="T35" fmla="*/ 49 h 102"/>
                <a:gd name="T36" fmla="*/ 0 w 101"/>
                <a:gd name="T37" fmla="*/ 63 h 102"/>
                <a:gd name="T38" fmla="*/ 0 w 101"/>
                <a:gd name="T39" fmla="*/ 63 h 102"/>
                <a:gd name="T40" fmla="*/ 2 w 101"/>
                <a:gd name="T41" fmla="*/ 76 h 102"/>
                <a:gd name="T42" fmla="*/ 4 w 101"/>
                <a:gd name="T43" fmla="*/ 86 h 102"/>
                <a:gd name="T44" fmla="*/ 11 w 101"/>
                <a:gd name="T45" fmla="*/ 97 h 102"/>
                <a:gd name="T46" fmla="*/ 18 w 101"/>
                <a:gd name="T47" fmla="*/ 108 h 102"/>
                <a:gd name="T48" fmla="*/ 29 w 101"/>
                <a:gd name="T49" fmla="*/ 112 h 102"/>
                <a:gd name="T50" fmla="*/ 38 w 101"/>
                <a:gd name="T51" fmla="*/ 121 h 102"/>
                <a:gd name="T52" fmla="*/ 49 w 101"/>
                <a:gd name="T53" fmla="*/ 123 h 102"/>
                <a:gd name="T54" fmla="*/ 63 w 101"/>
                <a:gd name="T55" fmla="*/ 123 h 102"/>
                <a:gd name="T56" fmla="*/ 63 w 101"/>
                <a:gd name="T57" fmla="*/ 123 h 102"/>
                <a:gd name="T58" fmla="*/ 76 w 101"/>
                <a:gd name="T59" fmla="*/ 123 h 102"/>
                <a:gd name="T60" fmla="*/ 86 w 101"/>
                <a:gd name="T61" fmla="*/ 121 h 102"/>
                <a:gd name="T62" fmla="*/ 97 w 101"/>
                <a:gd name="T63" fmla="*/ 112 h 102"/>
                <a:gd name="T64" fmla="*/ 104 w 101"/>
                <a:gd name="T65" fmla="*/ 108 h 102"/>
                <a:gd name="T66" fmla="*/ 112 w 101"/>
                <a:gd name="T67" fmla="*/ 97 h 102"/>
                <a:gd name="T68" fmla="*/ 120 w 101"/>
                <a:gd name="T69" fmla="*/ 86 h 102"/>
                <a:gd name="T70" fmla="*/ 122 w 101"/>
                <a:gd name="T71" fmla="*/ 76 h 102"/>
                <a:gd name="T72" fmla="*/ 122 w 101"/>
                <a:gd name="T73" fmla="*/ 63 h 102"/>
                <a:gd name="T74" fmla="*/ 63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3"/>
                  </a:lnTo>
                  <a:lnTo>
                    <a:pt x="93" y="24"/>
                  </a:lnTo>
                  <a:lnTo>
                    <a:pt x="86" y="15"/>
                  </a:lnTo>
                  <a:lnTo>
                    <a:pt x="80" y="9"/>
                  </a:lnTo>
                  <a:lnTo>
                    <a:pt x="71" y="5"/>
                  </a:lnTo>
                  <a:lnTo>
                    <a:pt x="63" y="2"/>
                  </a:lnTo>
                  <a:lnTo>
                    <a:pt x="52" y="0"/>
                  </a:lnTo>
                  <a:lnTo>
                    <a:pt x="41" y="2"/>
                  </a:lnTo>
                  <a:lnTo>
                    <a:pt x="32" y="5"/>
                  </a:lnTo>
                  <a:lnTo>
                    <a:pt x="24" y="9"/>
                  </a:lnTo>
                  <a:lnTo>
                    <a:pt x="15" y="15"/>
                  </a:lnTo>
                  <a:lnTo>
                    <a:pt x="9" y="24"/>
                  </a:lnTo>
                  <a:lnTo>
                    <a:pt x="4" y="33"/>
                  </a:lnTo>
                  <a:lnTo>
                    <a:pt x="2" y="41"/>
                  </a:lnTo>
                  <a:lnTo>
                    <a:pt x="0" y="52"/>
                  </a:lnTo>
                  <a:lnTo>
                    <a:pt x="2" y="63"/>
                  </a:lnTo>
                  <a:lnTo>
                    <a:pt x="4" y="71"/>
                  </a:lnTo>
                  <a:lnTo>
                    <a:pt x="9" y="80"/>
                  </a:lnTo>
                  <a:lnTo>
                    <a:pt x="15" y="89"/>
                  </a:lnTo>
                  <a:lnTo>
                    <a:pt x="24" y="93"/>
                  </a:lnTo>
                  <a:lnTo>
                    <a:pt x="32" y="100"/>
                  </a:lnTo>
                  <a:lnTo>
                    <a:pt x="41" y="102"/>
                  </a:lnTo>
                  <a:lnTo>
                    <a:pt x="52" y="102"/>
                  </a:lnTo>
                  <a:lnTo>
                    <a:pt x="63" y="102"/>
                  </a:lnTo>
                  <a:lnTo>
                    <a:pt x="71" y="100"/>
                  </a:lnTo>
                  <a:lnTo>
                    <a:pt x="80" y="93"/>
                  </a:lnTo>
                  <a:lnTo>
                    <a:pt x="86" y="89"/>
                  </a:lnTo>
                  <a:lnTo>
                    <a:pt x="93" y="80"/>
                  </a:lnTo>
                  <a:lnTo>
                    <a:pt x="99" y="71"/>
                  </a:lnTo>
                  <a:lnTo>
                    <a:pt x="101" y="63"/>
                  </a:lnTo>
                  <a:lnTo>
                    <a:pt x="101" y="52"/>
                  </a:lnTo>
                  <a:lnTo>
                    <a:pt x="52"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1" name="Freeform 788"/>
            <p:cNvSpPr>
              <a:spLocks/>
            </p:cNvSpPr>
            <p:nvPr/>
          </p:nvSpPr>
          <p:spPr bwMode="auto">
            <a:xfrm>
              <a:off x="2499" y="1662"/>
              <a:ext cx="111" cy="112"/>
            </a:xfrm>
            <a:custGeom>
              <a:avLst/>
              <a:gdLst>
                <a:gd name="T0" fmla="*/ 122 w 101"/>
                <a:gd name="T1" fmla="*/ 63 h 102"/>
                <a:gd name="T2" fmla="*/ 122 w 101"/>
                <a:gd name="T3" fmla="*/ 63 h 102"/>
                <a:gd name="T4" fmla="*/ 122 w 101"/>
                <a:gd name="T5" fmla="*/ 49 h 102"/>
                <a:gd name="T6" fmla="*/ 120 w 101"/>
                <a:gd name="T7" fmla="*/ 40 h 102"/>
                <a:gd name="T8" fmla="*/ 112 w 101"/>
                <a:gd name="T9" fmla="*/ 29 h 102"/>
                <a:gd name="T10" fmla="*/ 104 w 101"/>
                <a:gd name="T11" fmla="*/ 18 h 102"/>
                <a:gd name="T12" fmla="*/ 97 w 101"/>
                <a:gd name="T13" fmla="*/ 11 h 102"/>
                <a:gd name="T14" fmla="*/ 86 w 101"/>
                <a:gd name="T15" fmla="*/ 5 h 102"/>
                <a:gd name="T16" fmla="*/ 76 w 101"/>
                <a:gd name="T17" fmla="*/ 2 h 102"/>
                <a:gd name="T18" fmla="*/ 63 w 101"/>
                <a:gd name="T19" fmla="*/ 0 h 102"/>
                <a:gd name="T20" fmla="*/ 63 w 101"/>
                <a:gd name="T21" fmla="*/ 0 h 102"/>
                <a:gd name="T22" fmla="*/ 49 w 101"/>
                <a:gd name="T23" fmla="*/ 2 h 102"/>
                <a:gd name="T24" fmla="*/ 38 w 101"/>
                <a:gd name="T25" fmla="*/ 5 h 102"/>
                <a:gd name="T26" fmla="*/ 29 w 101"/>
                <a:gd name="T27" fmla="*/ 11 h 102"/>
                <a:gd name="T28" fmla="*/ 18 w 101"/>
                <a:gd name="T29" fmla="*/ 18 h 102"/>
                <a:gd name="T30" fmla="*/ 11 w 101"/>
                <a:gd name="T31" fmla="*/ 29 h 102"/>
                <a:gd name="T32" fmla="*/ 4 w 101"/>
                <a:gd name="T33" fmla="*/ 40 h 102"/>
                <a:gd name="T34" fmla="*/ 2 w 101"/>
                <a:gd name="T35" fmla="*/ 49 h 102"/>
                <a:gd name="T36" fmla="*/ 0 w 101"/>
                <a:gd name="T37" fmla="*/ 63 h 102"/>
                <a:gd name="T38" fmla="*/ 0 w 101"/>
                <a:gd name="T39" fmla="*/ 63 h 102"/>
                <a:gd name="T40" fmla="*/ 2 w 101"/>
                <a:gd name="T41" fmla="*/ 76 h 102"/>
                <a:gd name="T42" fmla="*/ 4 w 101"/>
                <a:gd name="T43" fmla="*/ 86 h 102"/>
                <a:gd name="T44" fmla="*/ 11 w 101"/>
                <a:gd name="T45" fmla="*/ 97 h 102"/>
                <a:gd name="T46" fmla="*/ 18 w 101"/>
                <a:gd name="T47" fmla="*/ 108 h 102"/>
                <a:gd name="T48" fmla="*/ 29 w 101"/>
                <a:gd name="T49" fmla="*/ 112 h 102"/>
                <a:gd name="T50" fmla="*/ 38 w 101"/>
                <a:gd name="T51" fmla="*/ 121 h 102"/>
                <a:gd name="T52" fmla="*/ 49 w 101"/>
                <a:gd name="T53" fmla="*/ 123 h 102"/>
                <a:gd name="T54" fmla="*/ 63 w 101"/>
                <a:gd name="T55" fmla="*/ 123 h 102"/>
                <a:gd name="T56" fmla="*/ 63 w 101"/>
                <a:gd name="T57" fmla="*/ 123 h 102"/>
                <a:gd name="T58" fmla="*/ 76 w 101"/>
                <a:gd name="T59" fmla="*/ 123 h 102"/>
                <a:gd name="T60" fmla="*/ 86 w 101"/>
                <a:gd name="T61" fmla="*/ 121 h 102"/>
                <a:gd name="T62" fmla="*/ 97 w 101"/>
                <a:gd name="T63" fmla="*/ 112 h 102"/>
                <a:gd name="T64" fmla="*/ 104 w 101"/>
                <a:gd name="T65" fmla="*/ 108 h 102"/>
                <a:gd name="T66" fmla="*/ 112 w 101"/>
                <a:gd name="T67" fmla="*/ 97 h 102"/>
                <a:gd name="T68" fmla="*/ 120 w 101"/>
                <a:gd name="T69" fmla="*/ 86 h 102"/>
                <a:gd name="T70" fmla="*/ 122 w 101"/>
                <a:gd name="T71" fmla="*/ 76 h 102"/>
                <a:gd name="T72" fmla="*/ 122 w 101"/>
                <a:gd name="T73" fmla="*/ 63 h 102"/>
                <a:gd name="T74" fmla="*/ 63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3"/>
                  </a:lnTo>
                  <a:lnTo>
                    <a:pt x="93" y="24"/>
                  </a:lnTo>
                  <a:lnTo>
                    <a:pt x="86" y="15"/>
                  </a:lnTo>
                  <a:lnTo>
                    <a:pt x="80" y="9"/>
                  </a:lnTo>
                  <a:lnTo>
                    <a:pt x="71" y="5"/>
                  </a:lnTo>
                  <a:lnTo>
                    <a:pt x="63" y="2"/>
                  </a:lnTo>
                  <a:lnTo>
                    <a:pt x="52" y="0"/>
                  </a:lnTo>
                  <a:lnTo>
                    <a:pt x="41" y="2"/>
                  </a:lnTo>
                  <a:lnTo>
                    <a:pt x="32" y="5"/>
                  </a:lnTo>
                  <a:lnTo>
                    <a:pt x="24" y="9"/>
                  </a:lnTo>
                  <a:lnTo>
                    <a:pt x="15" y="15"/>
                  </a:lnTo>
                  <a:lnTo>
                    <a:pt x="9" y="24"/>
                  </a:lnTo>
                  <a:lnTo>
                    <a:pt x="4" y="33"/>
                  </a:lnTo>
                  <a:lnTo>
                    <a:pt x="2" y="41"/>
                  </a:lnTo>
                  <a:lnTo>
                    <a:pt x="0" y="52"/>
                  </a:lnTo>
                  <a:lnTo>
                    <a:pt x="2" y="63"/>
                  </a:lnTo>
                  <a:lnTo>
                    <a:pt x="4" y="71"/>
                  </a:lnTo>
                  <a:lnTo>
                    <a:pt x="9" y="80"/>
                  </a:lnTo>
                  <a:lnTo>
                    <a:pt x="15" y="89"/>
                  </a:lnTo>
                  <a:lnTo>
                    <a:pt x="24" y="93"/>
                  </a:lnTo>
                  <a:lnTo>
                    <a:pt x="32" y="100"/>
                  </a:lnTo>
                  <a:lnTo>
                    <a:pt x="41" y="102"/>
                  </a:lnTo>
                  <a:lnTo>
                    <a:pt x="52" y="102"/>
                  </a:lnTo>
                  <a:lnTo>
                    <a:pt x="63" y="102"/>
                  </a:lnTo>
                  <a:lnTo>
                    <a:pt x="71" y="100"/>
                  </a:lnTo>
                  <a:lnTo>
                    <a:pt x="80" y="93"/>
                  </a:lnTo>
                  <a:lnTo>
                    <a:pt x="86" y="89"/>
                  </a:lnTo>
                  <a:lnTo>
                    <a:pt x="93" y="80"/>
                  </a:lnTo>
                  <a:lnTo>
                    <a:pt x="99" y="71"/>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2" name="Freeform 789"/>
            <p:cNvSpPr>
              <a:spLocks/>
            </p:cNvSpPr>
            <p:nvPr/>
          </p:nvSpPr>
          <p:spPr bwMode="auto">
            <a:xfrm>
              <a:off x="2037" y="1073"/>
              <a:ext cx="110" cy="110"/>
            </a:xfrm>
            <a:custGeom>
              <a:avLst/>
              <a:gdLst>
                <a:gd name="T0" fmla="*/ 120 w 101"/>
                <a:gd name="T1" fmla="*/ 61 h 101"/>
                <a:gd name="T2" fmla="*/ 120 w 101"/>
                <a:gd name="T3" fmla="*/ 61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59 w 101"/>
                <a:gd name="T19" fmla="*/ 0 h 101"/>
                <a:gd name="T20" fmla="*/ 59 w 101"/>
                <a:gd name="T21" fmla="*/ 0 h 101"/>
                <a:gd name="T22" fmla="*/ 49 w 101"/>
                <a:gd name="T23" fmla="*/ 0 h 101"/>
                <a:gd name="T24" fmla="*/ 36 w 101"/>
                <a:gd name="T25" fmla="*/ 4 h 101"/>
                <a:gd name="T26" fmla="*/ 26 w 101"/>
                <a:gd name="T27" fmla="*/ 10 h 101"/>
                <a:gd name="T28" fmla="*/ 17 w 101"/>
                <a:gd name="T29" fmla="*/ 17 h 101"/>
                <a:gd name="T30" fmla="*/ 11 w 101"/>
                <a:gd name="T31" fmla="*/ 25 h 101"/>
                <a:gd name="T32" fmla="*/ 4 w 101"/>
                <a:gd name="T33" fmla="*/ 36 h 101"/>
                <a:gd name="T34" fmla="*/ 0 w 101"/>
                <a:gd name="T35" fmla="*/ 49 h 101"/>
                <a:gd name="T36" fmla="*/ 0 w 101"/>
                <a:gd name="T37" fmla="*/ 61 h 101"/>
                <a:gd name="T38" fmla="*/ 0 w 101"/>
                <a:gd name="T39" fmla="*/ 61 h 101"/>
                <a:gd name="T40" fmla="*/ 0 w 101"/>
                <a:gd name="T41" fmla="*/ 71 h 101"/>
                <a:gd name="T42" fmla="*/ 4 w 101"/>
                <a:gd name="T43" fmla="*/ 84 h 101"/>
                <a:gd name="T44" fmla="*/ 11 w 101"/>
                <a:gd name="T45" fmla="*/ 94 h 101"/>
                <a:gd name="T46" fmla="*/ 17 w 101"/>
                <a:gd name="T47" fmla="*/ 102 h 101"/>
                <a:gd name="T48" fmla="*/ 26 w 101"/>
                <a:gd name="T49" fmla="*/ 109 h 101"/>
                <a:gd name="T50" fmla="*/ 36 w 101"/>
                <a:gd name="T51" fmla="*/ 115 h 101"/>
                <a:gd name="T52" fmla="*/ 49 w 101"/>
                <a:gd name="T53" fmla="*/ 120 h 101"/>
                <a:gd name="T54" fmla="*/ 59 w 101"/>
                <a:gd name="T55" fmla="*/ 120 h 101"/>
                <a:gd name="T56" fmla="*/ 59 w 101"/>
                <a:gd name="T57" fmla="*/ 120 h 101"/>
                <a:gd name="T58" fmla="*/ 71 w 101"/>
                <a:gd name="T59" fmla="*/ 120 h 101"/>
                <a:gd name="T60" fmla="*/ 84 w 101"/>
                <a:gd name="T61" fmla="*/ 115 h 101"/>
                <a:gd name="T62" fmla="*/ 95 w 101"/>
                <a:gd name="T63" fmla="*/ 109 h 101"/>
                <a:gd name="T64" fmla="*/ 102 w 101"/>
                <a:gd name="T65" fmla="*/ 102 h 101"/>
                <a:gd name="T66" fmla="*/ 110 w 101"/>
                <a:gd name="T67" fmla="*/ 94 h 101"/>
                <a:gd name="T68" fmla="*/ 115 w 101"/>
                <a:gd name="T69" fmla="*/ 84 h 101"/>
                <a:gd name="T70" fmla="*/ 120 w 101"/>
                <a:gd name="T71" fmla="*/ 71 h 101"/>
                <a:gd name="T72" fmla="*/ 120 w 101"/>
                <a:gd name="T73" fmla="*/ 61 h 101"/>
                <a:gd name="T74" fmla="*/ 59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0"/>
                  </a:lnTo>
                  <a:lnTo>
                    <a:pt x="93" y="21"/>
                  </a:lnTo>
                  <a:lnTo>
                    <a:pt x="86" y="15"/>
                  </a:lnTo>
                  <a:lnTo>
                    <a:pt x="80" y="8"/>
                  </a:lnTo>
                  <a:lnTo>
                    <a:pt x="71" y="4"/>
                  </a:lnTo>
                  <a:lnTo>
                    <a:pt x="60" y="0"/>
                  </a:lnTo>
                  <a:lnTo>
                    <a:pt x="50" y="0"/>
                  </a:lnTo>
                  <a:lnTo>
                    <a:pt x="41" y="0"/>
                  </a:lnTo>
                  <a:lnTo>
                    <a:pt x="30" y="4"/>
                  </a:lnTo>
                  <a:lnTo>
                    <a:pt x="22" y="8"/>
                  </a:lnTo>
                  <a:lnTo>
                    <a:pt x="15" y="15"/>
                  </a:lnTo>
                  <a:lnTo>
                    <a:pt x="9" y="21"/>
                  </a:lnTo>
                  <a:lnTo>
                    <a:pt x="4" y="30"/>
                  </a:lnTo>
                  <a:lnTo>
                    <a:pt x="0" y="41"/>
                  </a:lnTo>
                  <a:lnTo>
                    <a:pt x="0" y="51"/>
                  </a:lnTo>
                  <a:lnTo>
                    <a:pt x="0" y="60"/>
                  </a:lnTo>
                  <a:lnTo>
                    <a:pt x="4" y="71"/>
                  </a:lnTo>
                  <a:lnTo>
                    <a:pt x="9" y="79"/>
                  </a:lnTo>
                  <a:lnTo>
                    <a:pt x="15" y="86"/>
                  </a:lnTo>
                  <a:lnTo>
                    <a:pt x="22" y="92"/>
                  </a:lnTo>
                  <a:lnTo>
                    <a:pt x="30" y="97"/>
                  </a:lnTo>
                  <a:lnTo>
                    <a:pt x="41" y="101"/>
                  </a:lnTo>
                  <a:lnTo>
                    <a:pt x="50" y="101"/>
                  </a:lnTo>
                  <a:lnTo>
                    <a:pt x="60" y="101"/>
                  </a:lnTo>
                  <a:lnTo>
                    <a:pt x="71" y="97"/>
                  </a:lnTo>
                  <a:lnTo>
                    <a:pt x="80" y="92"/>
                  </a:lnTo>
                  <a:lnTo>
                    <a:pt x="86" y="86"/>
                  </a:lnTo>
                  <a:lnTo>
                    <a:pt x="93" y="79"/>
                  </a:lnTo>
                  <a:lnTo>
                    <a:pt x="97" y="71"/>
                  </a:lnTo>
                  <a:lnTo>
                    <a:pt x="101" y="60"/>
                  </a:lnTo>
                  <a:lnTo>
                    <a:pt x="101" y="51"/>
                  </a:lnTo>
                  <a:lnTo>
                    <a:pt x="50" y="51"/>
                  </a:lnTo>
                  <a:lnTo>
                    <a:pt x="101" y="51"/>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3" name="Freeform 790"/>
            <p:cNvSpPr>
              <a:spLocks/>
            </p:cNvSpPr>
            <p:nvPr/>
          </p:nvSpPr>
          <p:spPr bwMode="auto">
            <a:xfrm>
              <a:off x="2037" y="1073"/>
              <a:ext cx="110" cy="110"/>
            </a:xfrm>
            <a:custGeom>
              <a:avLst/>
              <a:gdLst>
                <a:gd name="T0" fmla="*/ 120 w 101"/>
                <a:gd name="T1" fmla="*/ 61 h 101"/>
                <a:gd name="T2" fmla="*/ 120 w 101"/>
                <a:gd name="T3" fmla="*/ 61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59 w 101"/>
                <a:gd name="T19" fmla="*/ 0 h 101"/>
                <a:gd name="T20" fmla="*/ 59 w 101"/>
                <a:gd name="T21" fmla="*/ 0 h 101"/>
                <a:gd name="T22" fmla="*/ 49 w 101"/>
                <a:gd name="T23" fmla="*/ 0 h 101"/>
                <a:gd name="T24" fmla="*/ 36 w 101"/>
                <a:gd name="T25" fmla="*/ 4 h 101"/>
                <a:gd name="T26" fmla="*/ 26 w 101"/>
                <a:gd name="T27" fmla="*/ 10 h 101"/>
                <a:gd name="T28" fmla="*/ 17 w 101"/>
                <a:gd name="T29" fmla="*/ 17 h 101"/>
                <a:gd name="T30" fmla="*/ 11 w 101"/>
                <a:gd name="T31" fmla="*/ 25 h 101"/>
                <a:gd name="T32" fmla="*/ 4 w 101"/>
                <a:gd name="T33" fmla="*/ 36 h 101"/>
                <a:gd name="T34" fmla="*/ 0 w 101"/>
                <a:gd name="T35" fmla="*/ 49 h 101"/>
                <a:gd name="T36" fmla="*/ 0 w 101"/>
                <a:gd name="T37" fmla="*/ 61 h 101"/>
                <a:gd name="T38" fmla="*/ 0 w 101"/>
                <a:gd name="T39" fmla="*/ 61 h 101"/>
                <a:gd name="T40" fmla="*/ 0 w 101"/>
                <a:gd name="T41" fmla="*/ 71 h 101"/>
                <a:gd name="T42" fmla="*/ 4 w 101"/>
                <a:gd name="T43" fmla="*/ 84 h 101"/>
                <a:gd name="T44" fmla="*/ 11 w 101"/>
                <a:gd name="T45" fmla="*/ 94 h 101"/>
                <a:gd name="T46" fmla="*/ 17 w 101"/>
                <a:gd name="T47" fmla="*/ 102 h 101"/>
                <a:gd name="T48" fmla="*/ 26 w 101"/>
                <a:gd name="T49" fmla="*/ 109 h 101"/>
                <a:gd name="T50" fmla="*/ 36 w 101"/>
                <a:gd name="T51" fmla="*/ 115 h 101"/>
                <a:gd name="T52" fmla="*/ 49 w 101"/>
                <a:gd name="T53" fmla="*/ 120 h 101"/>
                <a:gd name="T54" fmla="*/ 59 w 101"/>
                <a:gd name="T55" fmla="*/ 120 h 101"/>
                <a:gd name="T56" fmla="*/ 59 w 101"/>
                <a:gd name="T57" fmla="*/ 120 h 101"/>
                <a:gd name="T58" fmla="*/ 71 w 101"/>
                <a:gd name="T59" fmla="*/ 120 h 101"/>
                <a:gd name="T60" fmla="*/ 84 w 101"/>
                <a:gd name="T61" fmla="*/ 115 h 101"/>
                <a:gd name="T62" fmla="*/ 95 w 101"/>
                <a:gd name="T63" fmla="*/ 109 h 101"/>
                <a:gd name="T64" fmla="*/ 102 w 101"/>
                <a:gd name="T65" fmla="*/ 102 h 101"/>
                <a:gd name="T66" fmla="*/ 110 w 101"/>
                <a:gd name="T67" fmla="*/ 94 h 101"/>
                <a:gd name="T68" fmla="*/ 115 w 101"/>
                <a:gd name="T69" fmla="*/ 84 h 101"/>
                <a:gd name="T70" fmla="*/ 120 w 101"/>
                <a:gd name="T71" fmla="*/ 71 h 101"/>
                <a:gd name="T72" fmla="*/ 120 w 101"/>
                <a:gd name="T73" fmla="*/ 61 h 101"/>
                <a:gd name="T74" fmla="*/ 59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0"/>
                  </a:lnTo>
                  <a:lnTo>
                    <a:pt x="93" y="21"/>
                  </a:lnTo>
                  <a:lnTo>
                    <a:pt x="86" y="15"/>
                  </a:lnTo>
                  <a:lnTo>
                    <a:pt x="80" y="8"/>
                  </a:lnTo>
                  <a:lnTo>
                    <a:pt x="71" y="4"/>
                  </a:lnTo>
                  <a:lnTo>
                    <a:pt x="60" y="0"/>
                  </a:lnTo>
                  <a:lnTo>
                    <a:pt x="50" y="0"/>
                  </a:lnTo>
                  <a:lnTo>
                    <a:pt x="41" y="0"/>
                  </a:lnTo>
                  <a:lnTo>
                    <a:pt x="30" y="4"/>
                  </a:lnTo>
                  <a:lnTo>
                    <a:pt x="22" y="8"/>
                  </a:lnTo>
                  <a:lnTo>
                    <a:pt x="15" y="15"/>
                  </a:lnTo>
                  <a:lnTo>
                    <a:pt x="9" y="21"/>
                  </a:lnTo>
                  <a:lnTo>
                    <a:pt x="4" y="30"/>
                  </a:lnTo>
                  <a:lnTo>
                    <a:pt x="0" y="41"/>
                  </a:lnTo>
                  <a:lnTo>
                    <a:pt x="0" y="51"/>
                  </a:lnTo>
                  <a:lnTo>
                    <a:pt x="0" y="60"/>
                  </a:lnTo>
                  <a:lnTo>
                    <a:pt x="4" y="71"/>
                  </a:lnTo>
                  <a:lnTo>
                    <a:pt x="9" y="79"/>
                  </a:lnTo>
                  <a:lnTo>
                    <a:pt x="15" y="86"/>
                  </a:lnTo>
                  <a:lnTo>
                    <a:pt x="22" y="92"/>
                  </a:lnTo>
                  <a:lnTo>
                    <a:pt x="30" y="97"/>
                  </a:lnTo>
                  <a:lnTo>
                    <a:pt x="41" y="101"/>
                  </a:lnTo>
                  <a:lnTo>
                    <a:pt x="50" y="101"/>
                  </a:lnTo>
                  <a:lnTo>
                    <a:pt x="60" y="101"/>
                  </a:lnTo>
                  <a:lnTo>
                    <a:pt x="71" y="97"/>
                  </a:lnTo>
                  <a:lnTo>
                    <a:pt x="80" y="92"/>
                  </a:lnTo>
                  <a:lnTo>
                    <a:pt x="86" y="86"/>
                  </a:lnTo>
                  <a:lnTo>
                    <a:pt x="93" y="79"/>
                  </a:lnTo>
                  <a:lnTo>
                    <a:pt x="97" y="71"/>
                  </a:lnTo>
                  <a:lnTo>
                    <a:pt x="101" y="60"/>
                  </a:lnTo>
                  <a:lnTo>
                    <a:pt x="101" y="51"/>
                  </a:lnTo>
                  <a:lnTo>
                    <a:pt x="50"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4" name="Freeform 791"/>
            <p:cNvSpPr>
              <a:spLocks/>
            </p:cNvSpPr>
            <p:nvPr/>
          </p:nvSpPr>
          <p:spPr bwMode="auto">
            <a:xfrm>
              <a:off x="3115" y="1089"/>
              <a:ext cx="111" cy="113"/>
            </a:xfrm>
            <a:custGeom>
              <a:avLst/>
              <a:gdLst>
                <a:gd name="T0" fmla="*/ 121 w 102"/>
                <a:gd name="T1" fmla="*/ 63 h 103"/>
                <a:gd name="T2" fmla="*/ 121 w 102"/>
                <a:gd name="T3" fmla="*/ 63 h 103"/>
                <a:gd name="T4" fmla="*/ 121 w 102"/>
                <a:gd name="T5" fmla="*/ 52 h 103"/>
                <a:gd name="T6" fmla="*/ 116 w 102"/>
                <a:gd name="T7" fmla="*/ 38 h 103"/>
                <a:gd name="T8" fmla="*/ 110 w 102"/>
                <a:gd name="T9" fmla="*/ 27 h 103"/>
                <a:gd name="T10" fmla="*/ 103 w 102"/>
                <a:gd name="T11" fmla="*/ 18 h 103"/>
                <a:gd name="T12" fmla="*/ 95 w 102"/>
                <a:gd name="T13" fmla="*/ 10 h 103"/>
                <a:gd name="T14" fmla="*/ 85 w 102"/>
                <a:gd name="T15" fmla="*/ 4 h 103"/>
                <a:gd name="T16" fmla="*/ 72 w 102"/>
                <a:gd name="T17" fmla="*/ 2 h 103"/>
                <a:gd name="T18" fmla="*/ 59 w 102"/>
                <a:gd name="T19" fmla="*/ 0 h 103"/>
                <a:gd name="T20" fmla="*/ 59 w 102"/>
                <a:gd name="T21" fmla="*/ 0 h 103"/>
                <a:gd name="T22" fmla="*/ 49 w 102"/>
                <a:gd name="T23" fmla="*/ 2 h 103"/>
                <a:gd name="T24" fmla="*/ 37 w 102"/>
                <a:gd name="T25" fmla="*/ 4 h 103"/>
                <a:gd name="T26" fmla="*/ 26 w 102"/>
                <a:gd name="T27" fmla="*/ 10 h 103"/>
                <a:gd name="T28" fmla="*/ 17 w 102"/>
                <a:gd name="T29" fmla="*/ 18 h 103"/>
                <a:gd name="T30" fmla="*/ 11 w 102"/>
                <a:gd name="T31" fmla="*/ 27 h 103"/>
                <a:gd name="T32" fmla="*/ 5 w 102"/>
                <a:gd name="T33" fmla="*/ 38 h 103"/>
                <a:gd name="T34" fmla="*/ 0 w 102"/>
                <a:gd name="T35" fmla="*/ 52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7 w 102"/>
                <a:gd name="T47" fmla="*/ 106 h 103"/>
                <a:gd name="T48" fmla="*/ 26 w 102"/>
                <a:gd name="T49" fmla="*/ 114 h 103"/>
                <a:gd name="T50" fmla="*/ 37 w 102"/>
                <a:gd name="T51" fmla="*/ 120 h 103"/>
                <a:gd name="T52" fmla="*/ 49 w 102"/>
                <a:gd name="T53" fmla="*/ 122 h 103"/>
                <a:gd name="T54" fmla="*/ 59 w 102"/>
                <a:gd name="T55" fmla="*/ 124 h 103"/>
                <a:gd name="T56" fmla="*/ 59 w 102"/>
                <a:gd name="T57" fmla="*/ 124 h 103"/>
                <a:gd name="T58" fmla="*/ 72 w 102"/>
                <a:gd name="T59" fmla="*/ 122 h 103"/>
                <a:gd name="T60" fmla="*/ 85 w 102"/>
                <a:gd name="T61" fmla="*/ 120 h 103"/>
                <a:gd name="T62" fmla="*/ 95 w 102"/>
                <a:gd name="T63" fmla="*/ 114 h 103"/>
                <a:gd name="T64" fmla="*/ 103 w 102"/>
                <a:gd name="T65" fmla="*/ 106 h 103"/>
                <a:gd name="T66" fmla="*/ 110 w 102"/>
                <a:gd name="T67" fmla="*/ 97 h 103"/>
                <a:gd name="T68" fmla="*/ 116 w 102"/>
                <a:gd name="T69" fmla="*/ 86 h 103"/>
                <a:gd name="T70" fmla="*/ 121 w 102"/>
                <a:gd name="T71" fmla="*/ 75 h 103"/>
                <a:gd name="T72" fmla="*/ 121 w 102"/>
                <a:gd name="T73" fmla="*/ 63 h 103"/>
                <a:gd name="T74" fmla="*/ 59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98" y="32"/>
                  </a:lnTo>
                  <a:lnTo>
                    <a:pt x="93" y="23"/>
                  </a:lnTo>
                  <a:lnTo>
                    <a:pt x="87" y="15"/>
                  </a:lnTo>
                  <a:lnTo>
                    <a:pt x="80" y="8"/>
                  </a:lnTo>
                  <a:lnTo>
                    <a:pt x="72" y="4"/>
                  </a:lnTo>
                  <a:lnTo>
                    <a:pt x="61" y="2"/>
                  </a:lnTo>
                  <a:lnTo>
                    <a:pt x="50" y="0"/>
                  </a:lnTo>
                  <a:lnTo>
                    <a:pt x="41" y="2"/>
                  </a:lnTo>
                  <a:lnTo>
                    <a:pt x="31" y="4"/>
                  </a:lnTo>
                  <a:lnTo>
                    <a:pt x="22" y="8"/>
                  </a:lnTo>
                  <a:lnTo>
                    <a:pt x="15" y="15"/>
                  </a:lnTo>
                  <a:lnTo>
                    <a:pt x="9" y="23"/>
                  </a:lnTo>
                  <a:lnTo>
                    <a:pt x="5" y="32"/>
                  </a:lnTo>
                  <a:lnTo>
                    <a:pt x="0" y="43"/>
                  </a:lnTo>
                  <a:lnTo>
                    <a:pt x="0" y="52"/>
                  </a:lnTo>
                  <a:lnTo>
                    <a:pt x="0" y="62"/>
                  </a:lnTo>
                  <a:lnTo>
                    <a:pt x="5" y="71"/>
                  </a:lnTo>
                  <a:lnTo>
                    <a:pt x="9" y="80"/>
                  </a:lnTo>
                  <a:lnTo>
                    <a:pt x="15"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5" name="Freeform 792"/>
            <p:cNvSpPr>
              <a:spLocks/>
            </p:cNvSpPr>
            <p:nvPr/>
          </p:nvSpPr>
          <p:spPr bwMode="auto">
            <a:xfrm>
              <a:off x="3115" y="1089"/>
              <a:ext cx="111" cy="113"/>
            </a:xfrm>
            <a:custGeom>
              <a:avLst/>
              <a:gdLst>
                <a:gd name="T0" fmla="*/ 121 w 102"/>
                <a:gd name="T1" fmla="*/ 63 h 103"/>
                <a:gd name="T2" fmla="*/ 121 w 102"/>
                <a:gd name="T3" fmla="*/ 63 h 103"/>
                <a:gd name="T4" fmla="*/ 121 w 102"/>
                <a:gd name="T5" fmla="*/ 52 h 103"/>
                <a:gd name="T6" fmla="*/ 116 w 102"/>
                <a:gd name="T7" fmla="*/ 38 h 103"/>
                <a:gd name="T8" fmla="*/ 110 w 102"/>
                <a:gd name="T9" fmla="*/ 27 h 103"/>
                <a:gd name="T10" fmla="*/ 103 w 102"/>
                <a:gd name="T11" fmla="*/ 18 h 103"/>
                <a:gd name="T12" fmla="*/ 95 w 102"/>
                <a:gd name="T13" fmla="*/ 10 h 103"/>
                <a:gd name="T14" fmla="*/ 85 w 102"/>
                <a:gd name="T15" fmla="*/ 4 h 103"/>
                <a:gd name="T16" fmla="*/ 72 w 102"/>
                <a:gd name="T17" fmla="*/ 2 h 103"/>
                <a:gd name="T18" fmla="*/ 59 w 102"/>
                <a:gd name="T19" fmla="*/ 0 h 103"/>
                <a:gd name="T20" fmla="*/ 59 w 102"/>
                <a:gd name="T21" fmla="*/ 0 h 103"/>
                <a:gd name="T22" fmla="*/ 49 w 102"/>
                <a:gd name="T23" fmla="*/ 2 h 103"/>
                <a:gd name="T24" fmla="*/ 37 w 102"/>
                <a:gd name="T25" fmla="*/ 4 h 103"/>
                <a:gd name="T26" fmla="*/ 26 w 102"/>
                <a:gd name="T27" fmla="*/ 10 h 103"/>
                <a:gd name="T28" fmla="*/ 17 w 102"/>
                <a:gd name="T29" fmla="*/ 18 h 103"/>
                <a:gd name="T30" fmla="*/ 11 w 102"/>
                <a:gd name="T31" fmla="*/ 27 h 103"/>
                <a:gd name="T32" fmla="*/ 5 w 102"/>
                <a:gd name="T33" fmla="*/ 38 h 103"/>
                <a:gd name="T34" fmla="*/ 0 w 102"/>
                <a:gd name="T35" fmla="*/ 52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7 w 102"/>
                <a:gd name="T47" fmla="*/ 106 h 103"/>
                <a:gd name="T48" fmla="*/ 26 w 102"/>
                <a:gd name="T49" fmla="*/ 114 h 103"/>
                <a:gd name="T50" fmla="*/ 37 w 102"/>
                <a:gd name="T51" fmla="*/ 120 h 103"/>
                <a:gd name="T52" fmla="*/ 49 w 102"/>
                <a:gd name="T53" fmla="*/ 122 h 103"/>
                <a:gd name="T54" fmla="*/ 59 w 102"/>
                <a:gd name="T55" fmla="*/ 124 h 103"/>
                <a:gd name="T56" fmla="*/ 59 w 102"/>
                <a:gd name="T57" fmla="*/ 124 h 103"/>
                <a:gd name="T58" fmla="*/ 72 w 102"/>
                <a:gd name="T59" fmla="*/ 122 h 103"/>
                <a:gd name="T60" fmla="*/ 85 w 102"/>
                <a:gd name="T61" fmla="*/ 120 h 103"/>
                <a:gd name="T62" fmla="*/ 95 w 102"/>
                <a:gd name="T63" fmla="*/ 114 h 103"/>
                <a:gd name="T64" fmla="*/ 103 w 102"/>
                <a:gd name="T65" fmla="*/ 106 h 103"/>
                <a:gd name="T66" fmla="*/ 110 w 102"/>
                <a:gd name="T67" fmla="*/ 97 h 103"/>
                <a:gd name="T68" fmla="*/ 116 w 102"/>
                <a:gd name="T69" fmla="*/ 86 h 103"/>
                <a:gd name="T70" fmla="*/ 121 w 102"/>
                <a:gd name="T71" fmla="*/ 75 h 103"/>
                <a:gd name="T72" fmla="*/ 121 w 102"/>
                <a:gd name="T73" fmla="*/ 63 h 103"/>
                <a:gd name="T74" fmla="*/ 59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98" y="32"/>
                  </a:lnTo>
                  <a:lnTo>
                    <a:pt x="93" y="23"/>
                  </a:lnTo>
                  <a:lnTo>
                    <a:pt x="87" y="15"/>
                  </a:lnTo>
                  <a:lnTo>
                    <a:pt x="80" y="8"/>
                  </a:lnTo>
                  <a:lnTo>
                    <a:pt x="72" y="4"/>
                  </a:lnTo>
                  <a:lnTo>
                    <a:pt x="61" y="2"/>
                  </a:lnTo>
                  <a:lnTo>
                    <a:pt x="50" y="0"/>
                  </a:lnTo>
                  <a:lnTo>
                    <a:pt x="41" y="2"/>
                  </a:lnTo>
                  <a:lnTo>
                    <a:pt x="31" y="4"/>
                  </a:lnTo>
                  <a:lnTo>
                    <a:pt x="22" y="8"/>
                  </a:lnTo>
                  <a:lnTo>
                    <a:pt x="15" y="15"/>
                  </a:lnTo>
                  <a:lnTo>
                    <a:pt x="9" y="23"/>
                  </a:lnTo>
                  <a:lnTo>
                    <a:pt x="5" y="32"/>
                  </a:lnTo>
                  <a:lnTo>
                    <a:pt x="0" y="43"/>
                  </a:lnTo>
                  <a:lnTo>
                    <a:pt x="0" y="52"/>
                  </a:lnTo>
                  <a:lnTo>
                    <a:pt x="0" y="62"/>
                  </a:lnTo>
                  <a:lnTo>
                    <a:pt x="5" y="71"/>
                  </a:lnTo>
                  <a:lnTo>
                    <a:pt x="9" y="80"/>
                  </a:lnTo>
                  <a:lnTo>
                    <a:pt x="15"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6" name="Freeform 793"/>
            <p:cNvSpPr>
              <a:spLocks/>
            </p:cNvSpPr>
            <p:nvPr/>
          </p:nvSpPr>
          <p:spPr bwMode="auto">
            <a:xfrm>
              <a:off x="3486" y="3196"/>
              <a:ext cx="111" cy="112"/>
            </a:xfrm>
            <a:custGeom>
              <a:avLst/>
              <a:gdLst>
                <a:gd name="T0" fmla="*/ 121 w 102"/>
                <a:gd name="T1" fmla="*/ 63 h 102"/>
                <a:gd name="T2" fmla="*/ 121 w 102"/>
                <a:gd name="T3" fmla="*/ 63 h 102"/>
                <a:gd name="T4" fmla="*/ 121 w 102"/>
                <a:gd name="T5" fmla="*/ 49 h 102"/>
                <a:gd name="T6" fmla="*/ 119 w 102"/>
                <a:gd name="T7" fmla="*/ 36 h 102"/>
                <a:gd name="T8" fmla="*/ 110 w 102"/>
                <a:gd name="T9" fmla="*/ 26 h 102"/>
                <a:gd name="T10" fmla="*/ 106 w 102"/>
                <a:gd name="T11" fmla="*/ 18 h 102"/>
                <a:gd name="T12" fmla="*/ 95 w 102"/>
                <a:gd name="T13" fmla="*/ 11 h 102"/>
                <a:gd name="T14" fmla="*/ 84 w 102"/>
                <a:gd name="T15" fmla="*/ 5 h 102"/>
                <a:gd name="T16" fmla="*/ 75 w 102"/>
                <a:gd name="T17" fmla="*/ 0 h 102"/>
                <a:gd name="T18" fmla="*/ 62 w 102"/>
                <a:gd name="T19" fmla="*/ 0 h 102"/>
                <a:gd name="T20" fmla="*/ 62 w 102"/>
                <a:gd name="T21" fmla="*/ 0 h 102"/>
                <a:gd name="T22" fmla="*/ 49 w 102"/>
                <a:gd name="T23" fmla="*/ 0 h 102"/>
                <a:gd name="T24" fmla="*/ 39 w 102"/>
                <a:gd name="T25" fmla="*/ 5 h 102"/>
                <a:gd name="T26" fmla="*/ 28 w 102"/>
                <a:gd name="T27" fmla="*/ 11 h 102"/>
                <a:gd name="T28" fmla="*/ 17 w 102"/>
                <a:gd name="T29" fmla="*/ 18 h 102"/>
                <a:gd name="T30" fmla="*/ 11 w 102"/>
                <a:gd name="T31" fmla="*/ 26 h 102"/>
                <a:gd name="T32" fmla="*/ 5 w 102"/>
                <a:gd name="T33" fmla="*/ 36 h 102"/>
                <a:gd name="T34" fmla="*/ 2 w 102"/>
                <a:gd name="T35" fmla="*/ 49 h 102"/>
                <a:gd name="T36" fmla="*/ 0 w 102"/>
                <a:gd name="T37" fmla="*/ 63 h 102"/>
                <a:gd name="T38" fmla="*/ 0 w 102"/>
                <a:gd name="T39" fmla="*/ 63 h 102"/>
                <a:gd name="T40" fmla="*/ 2 w 102"/>
                <a:gd name="T41" fmla="*/ 74 h 102"/>
                <a:gd name="T42" fmla="*/ 5 w 102"/>
                <a:gd name="T43" fmla="*/ 86 h 102"/>
                <a:gd name="T44" fmla="*/ 11 w 102"/>
                <a:gd name="T45" fmla="*/ 97 h 102"/>
                <a:gd name="T46" fmla="*/ 17 w 102"/>
                <a:gd name="T47" fmla="*/ 105 h 102"/>
                <a:gd name="T48" fmla="*/ 28 w 102"/>
                <a:gd name="T49" fmla="*/ 112 h 102"/>
                <a:gd name="T50" fmla="*/ 39 w 102"/>
                <a:gd name="T51" fmla="*/ 117 h 102"/>
                <a:gd name="T52" fmla="*/ 49 w 102"/>
                <a:gd name="T53" fmla="*/ 123 h 102"/>
                <a:gd name="T54" fmla="*/ 62 w 102"/>
                <a:gd name="T55" fmla="*/ 123 h 102"/>
                <a:gd name="T56" fmla="*/ 62 w 102"/>
                <a:gd name="T57" fmla="*/ 123 h 102"/>
                <a:gd name="T58" fmla="*/ 75 w 102"/>
                <a:gd name="T59" fmla="*/ 123 h 102"/>
                <a:gd name="T60" fmla="*/ 84 w 102"/>
                <a:gd name="T61" fmla="*/ 117 h 102"/>
                <a:gd name="T62" fmla="*/ 95 w 102"/>
                <a:gd name="T63" fmla="*/ 112 h 102"/>
                <a:gd name="T64" fmla="*/ 106 w 102"/>
                <a:gd name="T65" fmla="*/ 105 h 102"/>
                <a:gd name="T66" fmla="*/ 110 w 102"/>
                <a:gd name="T67" fmla="*/ 97 h 102"/>
                <a:gd name="T68" fmla="*/ 119 w 102"/>
                <a:gd name="T69" fmla="*/ 86 h 102"/>
                <a:gd name="T70" fmla="*/ 121 w 102"/>
                <a:gd name="T71" fmla="*/ 74 h 102"/>
                <a:gd name="T72" fmla="*/ 121 w 102"/>
                <a:gd name="T73" fmla="*/ 63 h 102"/>
                <a:gd name="T74" fmla="*/ 62 w 102"/>
                <a:gd name="T75" fmla="*/ 63 h 102"/>
                <a:gd name="T76" fmla="*/ 121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100" y="30"/>
                  </a:lnTo>
                  <a:lnTo>
                    <a:pt x="93" y="22"/>
                  </a:lnTo>
                  <a:lnTo>
                    <a:pt x="89" y="15"/>
                  </a:lnTo>
                  <a:lnTo>
                    <a:pt x="80" y="9"/>
                  </a:lnTo>
                  <a:lnTo>
                    <a:pt x="71" y="5"/>
                  </a:lnTo>
                  <a:lnTo>
                    <a:pt x="63" y="0"/>
                  </a:lnTo>
                  <a:lnTo>
                    <a:pt x="52" y="0"/>
                  </a:lnTo>
                  <a:lnTo>
                    <a:pt x="41" y="0"/>
                  </a:lnTo>
                  <a:lnTo>
                    <a:pt x="33" y="5"/>
                  </a:lnTo>
                  <a:lnTo>
                    <a:pt x="24" y="9"/>
                  </a:lnTo>
                  <a:lnTo>
                    <a:pt x="15" y="15"/>
                  </a:lnTo>
                  <a:lnTo>
                    <a:pt x="9" y="22"/>
                  </a:lnTo>
                  <a:lnTo>
                    <a:pt x="5" y="30"/>
                  </a:lnTo>
                  <a:lnTo>
                    <a:pt x="2" y="41"/>
                  </a:lnTo>
                  <a:lnTo>
                    <a:pt x="0" y="52"/>
                  </a:lnTo>
                  <a:lnTo>
                    <a:pt x="2" y="61"/>
                  </a:lnTo>
                  <a:lnTo>
                    <a:pt x="5" y="71"/>
                  </a:lnTo>
                  <a:lnTo>
                    <a:pt x="9" y="80"/>
                  </a:lnTo>
                  <a:lnTo>
                    <a:pt x="15" y="87"/>
                  </a:lnTo>
                  <a:lnTo>
                    <a:pt x="24" y="93"/>
                  </a:lnTo>
                  <a:lnTo>
                    <a:pt x="33" y="97"/>
                  </a:lnTo>
                  <a:lnTo>
                    <a:pt x="41" y="102"/>
                  </a:lnTo>
                  <a:lnTo>
                    <a:pt x="52" y="102"/>
                  </a:lnTo>
                  <a:lnTo>
                    <a:pt x="63" y="102"/>
                  </a:lnTo>
                  <a:lnTo>
                    <a:pt x="71" y="97"/>
                  </a:lnTo>
                  <a:lnTo>
                    <a:pt x="80" y="93"/>
                  </a:lnTo>
                  <a:lnTo>
                    <a:pt x="89" y="87"/>
                  </a:lnTo>
                  <a:lnTo>
                    <a:pt x="93" y="80"/>
                  </a:lnTo>
                  <a:lnTo>
                    <a:pt x="100" y="71"/>
                  </a:lnTo>
                  <a:lnTo>
                    <a:pt x="102" y="61"/>
                  </a:lnTo>
                  <a:lnTo>
                    <a:pt x="102" y="52"/>
                  </a:lnTo>
                  <a:lnTo>
                    <a:pt x="52" y="52"/>
                  </a:lnTo>
                  <a:lnTo>
                    <a:pt x="102" y="52"/>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7" name="Freeform 794"/>
            <p:cNvSpPr>
              <a:spLocks/>
            </p:cNvSpPr>
            <p:nvPr/>
          </p:nvSpPr>
          <p:spPr bwMode="auto">
            <a:xfrm>
              <a:off x="3486" y="3196"/>
              <a:ext cx="111" cy="112"/>
            </a:xfrm>
            <a:custGeom>
              <a:avLst/>
              <a:gdLst>
                <a:gd name="T0" fmla="*/ 121 w 102"/>
                <a:gd name="T1" fmla="*/ 63 h 102"/>
                <a:gd name="T2" fmla="*/ 121 w 102"/>
                <a:gd name="T3" fmla="*/ 63 h 102"/>
                <a:gd name="T4" fmla="*/ 121 w 102"/>
                <a:gd name="T5" fmla="*/ 49 h 102"/>
                <a:gd name="T6" fmla="*/ 119 w 102"/>
                <a:gd name="T7" fmla="*/ 36 h 102"/>
                <a:gd name="T8" fmla="*/ 110 w 102"/>
                <a:gd name="T9" fmla="*/ 26 h 102"/>
                <a:gd name="T10" fmla="*/ 106 w 102"/>
                <a:gd name="T11" fmla="*/ 18 h 102"/>
                <a:gd name="T12" fmla="*/ 95 w 102"/>
                <a:gd name="T13" fmla="*/ 11 h 102"/>
                <a:gd name="T14" fmla="*/ 84 w 102"/>
                <a:gd name="T15" fmla="*/ 5 h 102"/>
                <a:gd name="T16" fmla="*/ 75 w 102"/>
                <a:gd name="T17" fmla="*/ 0 h 102"/>
                <a:gd name="T18" fmla="*/ 62 w 102"/>
                <a:gd name="T19" fmla="*/ 0 h 102"/>
                <a:gd name="T20" fmla="*/ 62 w 102"/>
                <a:gd name="T21" fmla="*/ 0 h 102"/>
                <a:gd name="T22" fmla="*/ 49 w 102"/>
                <a:gd name="T23" fmla="*/ 0 h 102"/>
                <a:gd name="T24" fmla="*/ 39 w 102"/>
                <a:gd name="T25" fmla="*/ 5 h 102"/>
                <a:gd name="T26" fmla="*/ 28 w 102"/>
                <a:gd name="T27" fmla="*/ 11 h 102"/>
                <a:gd name="T28" fmla="*/ 17 w 102"/>
                <a:gd name="T29" fmla="*/ 18 h 102"/>
                <a:gd name="T30" fmla="*/ 11 w 102"/>
                <a:gd name="T31" fmla="*/ 26 h 102"/>
                <a:gd name="T32" fmla="*/ 5 w 102"/>
                <a:gd name="T33" fmla="*/ 36 h 102"/>
                <a:gd name="T34" fmla="*/ 2 w 102"/>
                <a:gd name="T35" fmla="*/ 49 h 102"/>
                <a:gd name="T36" fmla="*/ 0 w 102"/>
                <a:gd name="T37" fmla="*/ 63 h 102"/>
                <a:gd name="T38" fmla="*/ 0 w 102"/>
                <a:gd name="T39" fmla="*/ 63 h 102"/>
                <a:gd name="T40" fmla="*/ 2 w 102"/>
                <a:gd name="T41" fmla="*/ 74 h 102"/>
                <a:gd name="T42" fmla="*/ 5 w 102"/>
                <a:gd name="T43" fmla="*/ 86 h 102"/>
                <a:gd name="T44" fmla="*/ 11 w 102"/>
                <a:gd name="T45" fmla="*/ 97 h 102"/>
                <a:gd name="T46" fmla="*/ 17 w 102"/>
                <a:gd name="T47" fmla="*/ 105 h 102"/>
                <a:gd name="T48" fmla="*/ 28 w 102"/>
                <a:gd name="T49" fmla="*/ 112 h 102"/>
                <a:gd name="T50" fmla="*/ 39 w 102"/>
                <a:gd name="T51" fmla="*/ 117 h 102"/>
                <a:gd name="T52" fmla="*/ 49 w 102"/>
                <a:gd name="T53" fmla="*/ 123 h 102"/>
                <a:gd name="T54" fmla="*/ 62 w 102"/>
                <a:gd name="T55" fmla="*/ 123 h 102"/>
                <a:gd name="T56" fmla="*/ 62 w 102"/>
                <a:gd name="T57" fmla="*/ 123 h 102"/>
                <a:gd name="T58" fmla="*/ 75 w 102"/>
                <a:gd name="T59" fmla="*/ 123 h 102"/>
                <a:gd name="T60" fmla="*/ 84 w 102"/>
                <a:gd name="T61" fmla="*/ 117 h 102"/>
                <a:gd name="T62" fmla="*/ 95 w 102"/>
                <a:gd name="T63" fmla="*/ 112 h 102"/>
                <a:gd name="T64" fmla="*/ 106 w 102"/>
                <a:gd name="T65" fmla="*/ 105 h 102"/>
                <a:gd name="T66" fmla="*/ 110 w 102"/>
                <a:gd name="T67" fmla="*/ 97 h 102"/>
                <a:gd name="T68" fmla="*/ 119 w 102"/>
                <a:gd name="T69" fmla="*/ 86 h 102"/>
                <a:gd name="T70" fmla="*/ 121 w 102"/>
                <a:gd name="T71" fmla="*/ 74 h 102"/>
                <a:gd name="T72" fmla="*/ 121 w 102"/>
                <a:gd name="T73" fmla="*/ 63 h 102"/>
                <a:gd name="T74" fmla="*/ 62 w 102"/>
                <a:gd name="T75" fmla="*/ 63 h 102"/>
                <a:gd name="T76" fmla="*/ 121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100" y="30"/>
                  </a:lnTo>
                  <a:lnTo>
                    <a:pt x="93" y="22"/>
                  </a:lnTo>
                  <a:lnTo>
                    <a:pt x="89" y="15"/>
                  </a:lnTo>
                  <a:lnTo>
                    <a:pt x="80" y="9"/>
                  </a:lnTo>
                  <a:lnTo>
                    <a:pt x="71" y="5"/>
                  </a:lnTo>
                  <a:lnTo>
                    <a:pt x="63" y="0"/>
                  </a:lnTo>
                  <a:lnTo>
                    <a:pt x="52" y="0"/>
                  </a:lnTo>
                  <a:lnTo>
                    <a:pt x="41" y="0"/>
                  </a:lnTo>
                  <a:lnTo>
                    <a:pt x="33" y="5"/>
                  </a:lnTo>
                  <a:lnTo>
                    <a:pt x="24" y="9"/>
                  </a:lnTo>
                  <a:lnTo>
                    <a:pt x="15" y="15"/>
                  </a:lnTo>
                  <a:lnTo>
                    <a:pt x="9" y="22"/>
                  </a:lnTo>
                  <a:lnTo>
                    <a:pt x="5" y="30"/>
                  </a:lnTo>
                  <a:lnTo>
                    <a:pt x="2" y="41"/>
                  </a:lnTo>
                  <a:lnTo>
                    <a:pt x="0" y="52"/>
                  </a:lnTo>
                  <a:lnTo>
                    <a:pt x="2" y="61"/>
                  </a:lnTo>
                  <a:lnTo>
                    <a:pt x="5" y="71"/>
                  </a:lnTo>
                  <a:lnTo>
                    <a:pt x="9" y="80"/>
                  </a:lnTo>
                  <a:lnTo>
                    <a:pt x="15" y="87"/>
                  </a:lnTo>
                  <a:lnTo>
                    <a:pt x="24" y="93"/>
                  </a:lnTo>
                  <a:lnTo>
                    <a:pt x="33" y="97"/>
                  </a:lnTo>
                  <a:lnTo>
                    <a:pt x="41" y="102"/>
                  </a:lnTo>
                  <a:lnTo>
                    <a:pt x="52" y="102"/>
                  </a:lnTo>
                  <a:lnTo>
                    <a:pt x="63" y="102"/>
                  </a:lnTo>
                  <a:lnTo>
                    <a:pt x="71" y="97"/>
                  </a:lnTo>
                  <a:lnTo>
                    <a:pt x="80" y="93"/>
                  </a:lnTo>
                  <a:lnTo>
                    <a:pt x="89" y="87"/>
                  </a:lnTo>
                  <a:lnTo>
                    <a:pt x="93" y="80"/>
                  </a:lnTo>
                  <a:lnTo>
                    <a:pt x="100" y="71"/>
                  </a:lnTo>
                  <a:lnTo>
                    <a:pt x="102" y="61"/>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8" name="Freeform 795"/>
            <p:cNvSpPr>
              <a:spLocks/>
            </p:cNvSpPr>
            <p:nvPr/>
          </p:nvSpPr>
          <p:spPr bwMode="auto">
            <a:xfrm>
              <a:off x="1536" y="3499"/>
              <a:ext cx="112" cy="110"/>
            </a:xfrm>
            <a:custGeom>
              <a:avLst/>
              <a:gdLst>
                <a:gd name="T0" fmla="*/ 123 w 102"/>
                <a:gd name="T1" fmla="*/ 58 h 101"/>
                <a:gd name="T2" fmla="*/ 123 w 102"/>
                <a:gd name="T3" fmla="*/ 58 h 101"/>
                <a:gd name="T4" fmla="*/ 123 w 102"/>
                <a:gd name="T5" fmla="*/ 49 h 101"/>
                <a:gd name="T6" fmla="*/ 119 w 102"/>
                <a:gd name="T7" fmla="*/ 36 h 101"/>
                <a:gd name="T8" fmla="*/ 112 w 102"/>
                <a:gd name="T9" fmla="*/ 25 h 101"/>
                <a:gd name="T10" fmla="*/ 105 w 102"/>
                <a:gd name="T11" fmla="*/ 17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7 h 101"/>
                <a:gd name="T30" fmla="*/ 11 w 102"/>
                <a:gd name="T31" fmla="*/ 25 h 101"/>
                <a:gd name="T32" fmla="*/ 5 w 102"/>
                <a:gd name="T33" fmla="*/ 36 h 101"/>
                <a:gd name="T34" fmla="*/ 0 w 102"/>
                <a:gd name="T35" fmla="*/ 49 h 101"/>
                <a:gd name="T36" fmla="*/ 0 w 102"/>
                <a:gd name="T37" fmla="*/ 58 h 101"/>
                <a:gd name="T38" fmla="*/ 0 w 102"/>
                <a:gd name="T39" fmla="*/ 58 h 101"/>
                <a:gd name="T40" fmla="*/ 0 w 102"/>
                <a:gd name="T41" fmla="*/ 71 h 101"/>
                <a:gd name="T42" fmla="*/ 5 w 102"/>
                <a:gd name="T43" fmla="*/ 84 h 101"/>
                <a:gd name="T44" fmla="*/ 11 w 102"/>
                <a:gd name="T45" fmla="*/ 94 h 101"/>
                <a:gd name="T46" fmla="*/ 20 w 102"/>
                <a:gd name="T47" fmla="*/ 102 h 101"/>
                <a:gd name="T48" fmla="*/ 26 w 102"/>
                <a:gd name="T49" fmla="*/ 109 h 101"/>
                <a:gd name="T50" fmla="*/ 37 w 102"/>
                <a:gd name="T51" fmla="*/ 115 h 101"/>
                <a:gd name="T52" fmla="*/ 49 w 102"/>
                <a:gd name="T53" fmla="*/ 120 h 101"/>
                <a:gd name="T54" fmla="*/ 60 w 102"/>
                <a:gd name="T55" fmla="*/ 120 h 101"/>
                <a:gd name="T56" fmla="*/ 60 w 102"/>
                <a:gd name="T57" fmla="*/ 120 h 101"/>
                <a:gd name="T58" fmla="*/ 74 w 102"/>
                <a:gd name="T59" fmla="*/ 120 h 101"/>
                <a:gd name="T60" fmla="*/ 87 w 102"/>
                <a:gd name="T61" fmla="*/ 115 h 101"/>
                <a:gd name="T62" fmla="*/ 97 w 102"/>
                <a:gd name="T63" fmla="*/ 109 h 101"/>
                <a:gd name="T64" fmla="*/ 105 w 102"/>
                <a:gd name="T65" fmla="*/ 102 h 101"/>
                <a:gd name="T66" fmla="*/ 112 w 102"/>
                <a:gd name="T67" fmla="*/ 94 h 101"/>
                <a:gd name="T68" fmla="*/ 119 w 102"/>
                <a:gd name="T69" fmla="*/ 84 h 101"/>
                <a:gd name="T70" fmla="*/ 123 w 102"/>
                <a:gd name="T71" fmla="*/ 71 h 101"/>
                <a:gd name="T72" fmla="*/ 123 w 102"/>
                <a:gd name="T73" fmla="*/ 58 h 101"/>
                <a:gd name="T74" fmla="*/ 60 w 102"/>
                <a:gd name="T75" fmla="*/ 58 h 101"/>
                <a:gd name="T76" fmla="*/ 123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79"/>
                  </a:lnTo>
                  <a:lnTo>
                    <a:pt x="16" y="86"/>
                  </a:lnTo>
                  <a:lnTo>
                    <a:pt x="22" y="92"/>
                  </a:lnTo>
                  <a:lnTo>
                    <a:pt x="31" y="97"/>
                  </a:lnTo>
                  <a:lnTo>
                    <a:pt x="41" y="101"/>
                  </a:lnTo>
                  <a:lnTo>
                    <a:pt x="50" y="101"/>
                  </a:lnTo>
                  <a:lnTo>
                    <a:pt x="61" y="101"/>
                  </a:lnTo>
                  <a:lnTo>
                    <a:pt x="72" y="97"/>
                  </a:lnTo>
                  <a:lnTo>
                    <a:pt x="80" y="92"/>
                  </a:lnTo>
                  <a:lnTo>
                    <a:pt x="87" y="86"/>
                  </a:lnTo>
                  <a:lnTo>
                    <a:pt x="93" y="79"/>
                  </a:lnTo>
                  <a:lnTo>
                    <a:pt x="98" y="71"/>
                  </a:lnTo>
                  <a:lnTo>
                    <a:pt x="102" y="60"/>
                  </a:lnTo>
                  <a:lnTo>
                    <a:pt x="102" y="49"/>
                  </a:lnTo>
                  <a:lnTo>
                    <a:pt x="50" y="49"/>
                  </a:lnTo>
                  <a:lnTo>
                    <a:pt x="102" y="49"/>
                  </a:lnTo>
                  <a:close/>
                </a:path>
              </a:pathLst>
            </a:custGeom>
            <a:solidFill>
              <a:srgbClr val="620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39" name="Freeform 796"/>
            <p:cNvSpPr>
              <a:spLocks/>
            </p:cNvSpPr>
            <p:nvPr/>
          </p:nvSpPr>
          <p:spPr bwMode="auto">
            <a:xfrm>
              <a:off x="1536" y="3499"/>
              <a:ext cx="112" cy="110"/>
            </a:xfrm>
            <a:custGeom>
              <a:avLst/>
              <a:gdLst>
                <a:gd name="T0" fmla="*/ 123 w 102"/>
                <a:gd name="T1" fmla="*/ 58 h 101"/>
                <a:gd name="T2" fmla="*/ 123 w 102"/>
                <a:gd name="T3" fmla="*/ 58 h 101"/>
                <a:gd name="T4" fmla="*/ 123 w 102"/>
                <a:gd name="T5" fmla="*/ 49 h 101"/>
                <a:gd name="T6" fmla="*/ 119 w 102"/>
                <a:gd name="T7" fmla="*/ 36 h 101"/>
                <a:gd name="T8" fmla="*/ 112 w 102"/>
                <a:gd name="T9" fmla="*/ 25 h 101"/>
                <a:gd name="T10" fmla="*/ 105 w 102"/>
                <a:gd name="T11" fmla="*/ 17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7 h 101"/>
                <a:gd name="T30" fmla="*/ 11 w 102"/>
                <a:gd name="T31" fmla="*/ 25 h 101"/>
                <a:gd name="T32" fmla="*/ 5 w 102"/>
                <a:gd name="T33" fmla="*/ 36 h 101"/>
                <a:gd name="T34" fmla="*/ 0 w 102"/>
                <a:gd name="T35" fmla="*/ 49 h 101"/>
                <a:gd name="T36" fmla="*/ 0 w 102"/>
                <a:gd name="T37" fmla="*/ 58 h 101"/>
                <a:gd name="T38" fmla="*/ 0 w 102"/>
                <a:gd name="T39" fmla="*/ 58 h 101"/>
                <a:gd name="T40" fmla="*/ 0 w 102"/>
                <a:gd name="T41" fmla="*/ 71 h 101"/>
                <a:gd name="T42" fmla="*/ 5 w 102"/>
                <a:gd name="T43" fmla="*/ 84 h 101"/>
                <a:gd name="T44" fmla="*/ 11 w 102"/>
                <a:gd name="T45" fmla="*/ 94 h 101"/>
                <a:gd name="T46" fmla="*/ 20 w 102"/>
                <a:gd name="T47" fmla="*/ 102 h 101"/>
                <a:gd name="T48" fmla="*/ 26 w 102"/>
                <a:gd name="T49" fmla="*/ 109 h 101"/>
                <a:gd name="T50" fmla="*/ 37 w 102"/>
                <a:gd name="T51" fmla="*/ 115 h 101"/>
                <a:gd name="T52" fmla="*/ 49 w 102"/>
                <a:gd name="T53" fmla="*/ 120 h 101"/>
                <a:gd name="T54" fmla="*/ 60 w 102"/>
                <a:gd name="T55" fmla="*/ 120 h 101"/>
                <a:gd name="T56" fmla="*/ 60 w 102"/>
                <a:gd name="T57" fmla="*/ 120 h 101"/>
                <a:gd name="T58" fmla="*/ 74 w 102"/>
                <a:gd name="T59" fmla="*/ 120 h 101"/>
                <a:gd name="T60" fmla="*/ 87 w 102"/>
                <a:gd name="T61" fmla="*/ 115 h 101"/>
                <a:gd name="T62" fmla="*/ 97 w 102"/>
                <a:gd name="T63" fmla="*/ 109 h 101"/>
                <a:gd name="T64" fmla="*/ 105 w 102"/>
                <a:gd name="T65" fmla="*/ 102 h 101"/>
                <a:gd name="T66" fmla="*/ 112 w 102"/>
                <a:gd name="T67" fmla="*/ 94 h 101"/>
                <a:gd name="T68" fmla="*/ 119 w 102"/>
                <a:gd name="T69" fmla="*/ 84 h 101"/>
                <a:gd name="T70" fmla="*/ 123 w 102"/>
                <a:gd name="T71" fmla="*/ 71 h 101"/>
                <a:gd name="T72" fmla="*/ 123 w 102"/>
                <a:gd name="T73" fmla="*/ 58 h 101"/>
                <a:gd name="T74" fmla="*/ 60 w 102"/>
                <a:gd name="T75" fmla="*/ 58 h 101"/>
                <a:gd name="T76" fmla="*/ 123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79"/>
                  </a:lnTo>
                  <a:lnTo>
                    <a:pt x="16" y="86"/>
                  </a:lnTo>
                  <a:lnTo>
                    <a:pt x="22" y="92"/>
                  </a:lnTo>
                  <a:lnTo>
                    <a:pt x="31" y="97"/>
                  </a:lnTo>
                  <a:lnTo>
                    <a:pt x="41" y="101"/>
                  </a:lnTo>
                  <a:lnTo>
                    <a:pt x="50" y="101"/>
                  </a:lnTo>
                  <a:lnTo>
                    <a:pt x="61" y="101"/>
                  </a:lnTo>
                  <a:lnTo>
                    <a:pt x="72" y="97"/>
                  </a:lnTo>
                  <a:lnTo>
                    <a:pt x="80" y="92"/>
                  </a:lnTo>
                  <a:lnTo>
                    <a:pt x="87" y="86"/>
                  </a:lnTo>
                  <a:lnTo>
                    <a:pt x="93" y="79"/>
                  </a:lnTo>
                  <a:lnTo>
                    <a:pt x="98" y="71"/>
                  </a:lnTo>
                  <a:lnTo>
                    <a:pt x="102" y="60"/>
                  </a:lnTo>
                  <a:lnTo>
                    <a:pt x="102" y="49"/>
                  </a:lnTo>
                  <a:lnTo>
                    <a:pt x="50"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0" name="Freeform 797"/>
            <p:cNvSpPr>
              <a:spLocks/>
            </p:cNvSpPr>
            <p:nvPr/>
          </p:nvSpPr>
          <p:spPr bwMode="auto">
            <a:xfrm>
              <a:off x="2931" y="3558"/>
              <a:ext cx="111" cy="113"/>
            </a:xfrm>
            <a:custGeom>
              <a:avLst/>
              <a:gdLst>
                <a:gd name="T0" fmla="*/ 122 w 101"/>
                <a:gd name="T1" fmla="*/ 61 h 103"/>
                <a:gd name="T2" fmla="*/ 122 w 101"/>
                <a:gd name="T3" fmla="*/ 61 h 103"/>
                <a:gd name="T4" fmla="*/ 120 w 101"/>
                <a:gd name="T5" fmla="*/ 52 h 103"/>
                <a:gd name="T6" fmla="*/ 118 w 101"/>
                <a:gd name="T7" fmla="*/ 38 h 103"/>
                <a:gd name="T8" fmla="*/ 112 w 101"/>
                <a:gd name="T9" fmla="*/ 27 h 103"/>
                <a:gd name="T10" fmla="*/ 104 w 101"/>
                <a:gd name="T11" fmla="*/ 18 h 103"/>
                <a:gd name="T12" fmla="*/ 97 w 101"/>
                <a:gd name="T13" fmla="*/ 10 h 103"/>
                <a:gd name="T14" fmla="*/ 86 w 101"/>
                <a:gd name="T15" fmla="*/ 4 h 103"/>
                <a:gd name="T16" fmla="*/ 73 w 101"/>
                <a:gd name="T17" fmla="*/ 2 h 103"/>
                <a:gd name="T18" fmla="*/ 60 w 101"/>
                <a:gd name="T19" fmla="*/ 0 h 103"/>
                <a:gd name="T20" fmla="*/ 60 w 101"/>
                <a:gd name="T21" fmla="*/ 0 h 103"/>
                <a:gd name="T22" fmla="*/ 47 w 101"/>
                <a:gd name="T23" fmla="*/ 2 h 103"/>
                <a:gd name="T24" fmla="*/ 36 w 101"/>
                <a:gd name="T25" fmla="*/ 4 h 103"/>
                <a:gd name="T26" fmla="*/ 26 w 101"/>
                <a:gd name="T27" fmla="*/ 10 h 103"/>
                <a:gd name="T28" fmla="*/ 18 w 101"/>
                <a:gd name="T29" fmla="*/ 18 h 103"/>
                <a:gd name="T30" fmla="*/ 11 w 101"/>
                <a:gd name="T31" fmla="*/ 27 h 103"/>
                <a:gd name="T32" fmla="*/ 4 w 101"/>
                <a:gd name="T33" fmla="*/ 38 h 103"/>
                <a:gd name="T34" fmla="*/ 0 w 101"/>
                <a:gd name="T35" fmla="*/ 52 h 103"/>
                <a:gd name="T36" fmla="*/ 0 w 101"/>
                <a:gd name="T37" fmla="*/ 61 h 103"/>
                <a:gd name="T38" fmla="*/ 0 w 101"/>
                <a:gd name="T39" fmla="*/ 61 h 103"/>
                <a:gd name="T40" fmla="*/ 0 w 101"/>
                <a:gd name="T41" fmla="*/ 75 h 103"/>
                <a:gd name="T42" fmla="*/ 4 w 101"/>
                <a:gd name="T43" fmla="*/ 86 h 103"/>
                <a:gd name="T44" fmla="*/ 11 w 101"/>
                <a:gd name="T45" fmla="*/ 95 h 103"/>
                <a:gd name="T46" fmla="*/ 18 w 101"/>
                <a:gd name="T47" fmla="*/ 106 h 103"/>
                <a:gd name="T48" fmla="*/ 26 w 101"/>
                <a:gd name="T49" fmla="*/ 113 h 103"/>
                <a:gd name="T50" fmla="*/ 36 w 101"/>
                <a:gd name="T51" fmla="*/ 120 h 103"/>
                <a:gd name="T52" fmla="*/ 47 w 101"/>
                <a:gd name="T53" fmla="*/ 122 h 103"/>
                <a:gd name="T54" fmla="*/ 60 w 101"/>
                <a:gd name="T55" fmla="*/ 124 h 103"/>
                <a:gd name="T56" fmla="*/ 60 w 101"/>
                <a:gd name="T57" fmla="*/ 124 h 103"/>
                <a:gd name="T58" fmla="*/ 73 w 101"/>
                <a:gd name="T59" fmla="*/ 122 h 103"/>
                <a:gd name="T60" fmla="*/ 86 w 101"/>
                <a:gd name="T61" fmla="*/ 120 h 103"/>
                <a:gd name="T62" fmla="*/ 97 w 101"/>
                <a:gd name="T63" fmla="*/ 113 h 103"/>
                <a:gd name="T64" fmla="*/ 104 w 101"/>
                <a:gd name="T65" fmla="*/ 106 h 103"/>
                <a:gd name="T66" fmla="*/ 112 w 101"/>
                <a:gd name="T67" fmla="*/ 95 h 103"/>
                <a:gd name="T68" fmla="*/ 118 w 101"/>
                <a:gd name="T69" fmla="*/ 86 h 103"/>
                <a:gd name="T70" fmla="*/ 120 w 101"/>
                <a:gd name="T71" fmla="*/ 75 h 103"/>
                <a:gd name="T72" fmla="*/ 122 w 101"/>
                <a:gd name="T73" fmla="*/ 61 h 103"/>
                <a:gd name="T74" fmla="*/ 60 w 101"/>
                <a:gd name="T75" fmla="*/ 61 h 103"/>
                <a:gd name="T76" fmla="*/ 122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99" y="43"/>
                  </a:lnTo>
                  <a:lnTo>
                    <a:pt x="97" y="32"/>
                  </a:lnTo>
                  <a:lnTo>
                    <a:pt x="93" y="23"/>
                  </a:lnTo>
                  <a:lnTo>
                    <a:pt x="86" y="15"/>
                  </a:lnTo>
                  <a:lnTo>
                    <a:pt x="80" y="8"/>
                  </a:lnTo>
                  <a:lnTo>
                    <a:pt x="71" y="4"/>
                  </a:lnTo>
                  <a:lnTo>
                    <a:pt x="60" y="2"/>
                  </a:lnTo>
                  <a:lnTo>
                    <a:pt x="50" y="0"/>
                  </a:lnTo>
                  <a:lnTo>
                    <a:pt x="39" y="2"/>
                  </a:lnTo>
                  <a:lnTo>
                    <a:pt x="30" y="4"/>
                  </a:lnTo>
                  <a:lnTo>
                    <a:pt x="22" y="8"/>
                  </a:lnTo>
                  <a:lnTo>
                    <a:pt x="15" y="15"/>
                  </a:lnTo>
                  <a:lnTo>
                    <a:pt x="9" y="23"/>
                  </a:lnTo>
                  <a:lnTo>
                    <a:pt x="4" y="32"/>
                  </a:lnTo>
                  <a:lnTo>
                    <a:pt x="0" y="43"/>
                  </a:lnTo>
                  <a:lnTo>
                    <a:pt x="0" y="51"/>
                  </a:lnTo>
                  <a:lnTo>
                    <a:pt x="0" y="62"/>
                  </a:lnTo>
                  <a:lnTo>
                    <a:pt x="4" y="71"/>
                  </a:lnTo>
                  <a:lnTo>
                    <a:pt x="9" y="79"/>
                  </a:lnTo>
                  <a:lnTo>
                    <a:pt x="15" y="88"/>
                  </a:lnTo>
                  <a:lnTo>
                    <a:pt x="22" y="94"/>
                  </a:lnTo>
                  <a:lnTo>
                    <a:pt x="30" y="99"/>
                  </a:lnTo>
                  <a:lnTo>
                    <a:pt x="39" y="101"/>
                  </a:lnTo>
                  <a:lnTo>
                    <a:pt x="50" y="103"/>
                  </a:lnTo>
                  <a:lnTo>
                    <a:pt x="60" y="101"/>
                  </a:lnTo>
                  <a:lnTo>
                    <a:pt x="71" y="99"/>
                  </a:lnTo>
                  <a:lnTo>
                    <a:pt x="80" y="94"/>
                  </a:lnTo>
                  <a:lnTo>
                    <a:pt x="86" y="88"/>
                  </a:lnTo>
                  <a:lnTo>
                    <a:pt x="93" y="79"/>
                  </a:lnTo>
                  <a:lnTo>
                    <a:pt x="97" y="71"/>
                  </a:lnTo>
                  <a:lnTo>
                    <a:pt x="99" y="62"/>
                  </a:lnTo>
                  <a:lnTo>
                    <a:pt x="101" y="51"/>
                  </a:lnTo>
                  <a:lnTo>
                    <a:pt x="50" y="51"/>
                  </a:lnTo>
                  <a:lnTo>
                    <a:pt x="101" y="51"/>
                  </a:lnTo>
                  <a:close/>
                </a:path>
              </a:pathLst>
            </a:custGeom>
            <a:solidFill>
              <a:srgbClr val="F8F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1" name="Freeform 798"/>
            <p:cNvSpPr>
              <a:spLocks/>
            </p:cNvSpPr>
            <p:nvPr/>
          </p:nvSpPr>
          <p:spPr bwMode="auto">
            <a:xfrm>
              <a:off x="2931" y="3558"/>
              <a:ext cx="111" cy="113"/>
            </a:xfrm>
            <a:custGeom>
              <a:avLst/>
              <a:gdLst>
                <a:gd name="T0" fmla="*/ 122 w 101"/>
                <a:gd name="T1" fmla="*/ 61 h 103"/>
                <a:gd name="T2" fmla="*/ 122 w 101"/>
                <a:gd name="T3" fmla="*/ 61 h 103"/>
                <a:gd name="T4" fmla="*/ 120 w 101"/>
                <a:gd name="T5" fmla="*/ 52 h 103"/>
                <a:gd name="T6" fmla="*/ 118 w 101"/>
                <a:gd name="T7" fmla="*/ 38 h 103"/>
                <a:gd name="T8" fmla="*/ 112 w 101"/>
                <a:gd name="T9" fmla="*/ 27 h 103"/>
                <a:gd name="T10" fmla="*/ 104 w 101"/>
                <a:gd name="T11" fmla="*/ 18 h 103"/>
                <a:gd name="T12" fmla="*/ 97 w 101"/>
                <a:gd name="T13" fmla="*/ 10 h 103"/>
                <a:gd name="T14" fmla="*/ 86 w 101"/>
                <a:gd name="T15" fmla="*/ 4 h 103"/>
                <a:gd name="T16" fmla="*/ 73 w 101"/>
                <a:gd name="T17" fmla="*/ 2 h 103"/>
                <a:gd name="T18" fmla="*/ 60 w 101"/>
                <a:gd name="T19" fmla="*/ 0 h 103"/>
                <a:gd name="T20" fmla="*/ 60 w 101"/>
                <a:gd name="T21" fmla="*/ 0 h 103"/>
                <a:gd name="T22" fmla="*/ 47 w 101"/>
                <a:gd name="T23" fmla="*/ 2 h 103"/>
                <a:gd name="T24" fmla="*/ 36 w 101"/>
                <a:gd name="T25" fmla="*/ 4 h 103"/>
                <a:gd name="T26" fmla="*/ 26 w 101"/>
                <a:gd name="T27" fmla="*/ 10 h 103"/>
                <a:gd name="T28" fmla="*/ 18 w 101"/>
                <a:gd name="T29" fmla="*/ 18 h 103"/>
                <a:gd name="T30" fmla="*/ 11 w 101"/>
                <a:gd name="T31" fmla="*/ 27 h 103"/>
                <a:gd name="T32" fmla="*/ 4 w 101"/>
                <a:gd name="T33" fmla="*/ 38 h 103"/>
                <a:gd name="T34" fmla="*/ 0 w 101"/>
                <a:gd name="T35" fmla="*/ 52 h 103"/>
                <a:gd name="T36" fmla="*/ 0 w 101"/>
                <a:gd name="T37" fmla="*/ 61 h 103"/>
                <a:gd name="T38" fmla="*/ 0 w 101"/>
                <a:gd name="T39" fmla="*/ 61 h 103"/>
                <a:gd name="T40" fmla="*/ 0 w 101"/>
                <a:gd name="T41" fmla="*/ 75 h 103"/>
                <a:gd name="T42" fmla="*/ 4 w 101"/>
                <a:gd name="T43" fmla="*/ 86 h 103"/>
                <a:gd name="T44" fmla="*/ 11 w 101"/>
                <a:gd name="T45" fmla="*/ 95 h 103"/>
                <a:gd name="T46" fmla="*/ 18 w 101"/>
                <a:gd name="T47" fmla="*/ 106 h 103"/>
                <a:gd name="T48" fmla="*/ 26 w 101"/>
                <a:gd name="T49" fmla="*/ 113 h 103"/>
                <a:gd name="T50" fmla="*/ 36 w 101"/>
                <a:gd name="T51" fmla="*/ 120 h 103"/>
                <a:gd name="T52" fmla="*/ 47 w 101"/>
                <a:gd name="T53" fmla="*/ 122 h 103"/>
                <a:gd name="T54" fmla="*/ 60 w 101"/>
                <a:gd name="T55" fmla="*/ 124 h 103"/>
                <a:gd name="T56" fmla="*/ 60 w 101"/>
                <a:gd name="T57" fmla="*/ 124 h 103"/>
                <a:gd name="T58" fmla="*/ 73 w 101"/>
                <a:gd name="T59" fmla="*/ 122 h 103"/>
                <a:gd name="T60" fmla="*/ 86 w 101"/>
                <a:gd name="T61" fmla="*/ 120 h 103"/>
                <a:gd name="T62" fmla="*/ 97 w 101"/>
                <a:gd name="T63" fmla="*/ 113 h 103"/>
                <a:gd name="T64" fmla="*/ 104 w 101"/>
                <a:gd name="T65" fmla="*/ 106 h 103"/>
                <a:gd name="T66" fmla="*/ 112 w 101"/>
                <a:gd name="T67" fmla="*/ 95 h 103"/>
                <a:gd name="T68" fmla="*/ 118 w 101"/>
                <a:gd name="T69" fmla="*/ 86 h 103"/>
                <a:gd name="T70" fmla="*/ 120 w 101"/>
                <a:gd name="T71" fmla="*/ 75 h 103"/>
                <a:gd name="T72" fmla="*/ 122 w 101"/>
                <a:gd name="T73" fmla="*/ 61 h 103"/>
                <a:gd name="T74" fmla="*/ 60 w 101"/>
                <a:gd name="T75" fmla="*/ 61 h 103"/>
                <a:gd name="T76" fmla="*/ 122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99" y="43"/>
                  </a:lnTo>
                  <a:lnTo>
                    <a:pt x="97" y="32"/>
                  </a:lnTo>
                  <a:lnTo>
                    <a:pt x="93" y="23"/>
                  </a:lnTo>
                  <a:lnTo>
                    <a:pt x="86" y="15"/>
                  </a:lnTo>
                  <a:lnTo>
                    <a:pt x="80" y="8"/>
                  </a:lnTo>
                  <a:lnTo>
                    <a:pt x="71" y="4"/>
                  </a:lnTo>
                  <a:lnTo>
                    <a:pt x="60" y="2"/>
                  </a:lnTo>
                  <a:lnTo>
                    <a:pt x="50" y="0"/>
                  </a:lnTo>
                  <a:lnTo>
                    <a:pt x="39" y="2"/>
                  </a:lnTo>
                  <a:lnTo>
                    <a:pt x="30" y="4"/>
                  </a:lnTo>
                  <a:lnTo>
                    <a:pt x="22" y="8"/>
                  </a:lnTo>
                  <a:lnTo>
                    <a:pt x="15" y="15"/>
                  </a:lnTo>
                  <a:lnTo>
                    <a:pt x="9" y="23"/>
                  </a:lnTo>
                  <a:lnTo>
                    <a:pt x="4" y="32"/>
                  </a:lnTo>
                  <a:lnTo>
                    <a:pt x="0" y="43"/>
                  </a:lnTo>
                  <a:lnTo>
                    <a:pt x="0" y="51"/>
                  </a:lnTo>
                  <a:lnTo>
                    <a:pt x="0" y="62"/>
                  </a:lnTo>
                  <a:lnTo>
                    <a:pt x="4" y="71"/>
                  </a:lnTo>
                  <a:lnTo>
                    <a:pt x="9" y="79"/>
                  </a:lnTo>
                  <a:lnTo>
                    <a:pt x="15" y="88"/>
                  </a:lnTo>
                  <a:lnTo>
                    <a:pt x="22" y="94"/>
                  </a:lnTo>
                  <a:lnTo>
                    <a:pt x="30" y="99"/>
                  </a:lnTo>
                  <a:lnTo>
                    <a:pt x="39" y="101"/>
                  </a:lnTo>
                  <a:lnTo>
                    <a:pt x="50" y="103"/>
                  </a:lnTo>
                  <a:lnTo>
                    <a:pt x="60" y="101"/>
                  </a:lnTo>
                  <a:lnTo>
                    <a:pt x="71" y="99"/>
                  </a:lnTo>
                  <a:lnTo>
                    <a:pt x="80" y="94"/>
                  </a:lnTo>
                  <a:lnTo>
                    <a:pt x="86" y="88"/>
                  </a:lnTo>
                  <a:lnTo>
                    <a:pt x="93" y="79"/>
                  </a:lnTo>
                  <a:lnTo>
                    <a:pt x="97" y="71"/>
                  </a:lnTo>
                  <a:lnTo>
                    <a:pt x="99" y="62"/>
                  </a:lnTo>
                  <a:lnTo>
                    <a:pt x="101" y="51"/>
                  </a:lnTo>
                  <a:lnTo>
                    <a:pt x="50"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2" name="Freeform 799"/>
            <p:cNvSpPr>
              <a:spLocks/>
            </p:cNvSpPr>
            <p:nvPr/>
          </p:nvSpPr>
          <p:spPr bwMode="auto">
            <a:xfrm>
              <a:off x="2489" y="3666"/>
              <a:ext cx="114" cy="113"/>
            </a:xfrm>
            <a:custGeom>
              <a:avLst/>
              <a:gdLst>
                <a:gd name="T0" fmla="*/ 125 w 104"/>
                <a:gd name="T1" fmla="*/ 63 h 103"/>
                <a:gd name="T2" fmla="*/ 125 w 104"/>
                <a:gd name="T3" fmla="*/ 63 h 103"/>
                <a:gd name="T4" fmla="*/ 123 w 104"/>
                <a:gd name="T5" fmla="*/ 49 h 103"/>
                <a:gd name="T6" fmla="*/ 121 w 104"/>
                <a:gd name="T7" fmla="*/ 38 h 103"/>
                <a:gd name="T8" fmla="*/ 114 w 104"/>
                <a:gd name="T9" fmla="*/ 29 h 103"/>
                <a:gd name="T10" fmla="*/ 107 w 104"/>
                <a:gd name="T11" fmla="*/ 18 h 103"/>
                <a:gd name="T12" fmla="*/ 96 w 104"/>
                <a:gd name="T13" fmla="*/ 10 h 103"/>
                <a:gd name="T14" fmla="*/ 87 w 104"/>
                <a:gd name="T15" fmla="*/ 4 h 103"/>
                <a:gd name="T16" fmla="*/ 76 w 104"/>
                <a:gd name="T17" fmla="*/ 2 h 103"/>
                <a:gd name="T18" fmla="*/ 62 w 104"/>
                <a:gd name="T19" fmla="*/ 0 h 103"/>
                <a:gd name="T20" fmla="*/ 62 w 104"/>
                <a:gd name="T21" fmla="*/ 0 h 103"/>
                <a:gd name="T22" fmla="*/ 49 w 104"/>
                <a:gd name="T23" fmla="*/ 2 h 103"/>
                <a:gd name="T24" fmla="*/ 39 w 104"/>
                <a:gd name="T25" fmla="*/ 4 h 103"/>
                <a:gd name="T26" fmla="*/ 29 w 104"/>
                <a:gd name="T27" fmla="*/ 10 h 103"/>
                <a:gd name="T28" fmla="*/ 20 w 104"/>
                <a:gd name="T29" fmla="*/ 18 h 103"/>
                <a:gd name="T30" fmla="*/ 11 w 104"/>
                <a:gd name="T31" fmla="*/ 29 h 103"/>
                <a:gd name="T32" fmla="*/ 5 w 104"/>
                <a:gd name="T33" fmla="*/ 38 h 103"/>
                <a:gd name="T34" fmla="*/ 3 w 104"/>
                <a:gd name="T35" fmla="*/ 49 h 103"/>
                <a:gd name="T36" fmla="*/ 0 w 104"/>
                <a:gd name="T37" fmla="*/ 63 h 103"/>
                <a:gd name="T38" fmla="*/ 0 w 104"/>
                <a:gd name="T39" fmla="*/ 63 h 103"/>
                <a:gd name="T40" fmla="*/ 3 w 104"/>
                <a:gd name="T41" fmla="*/ 75 h 103"/>
                <a:gd name="T42" fmla="*/ 5 w 104"/>
                <a:gd name="T43" fmla="*/ 86 h 103"/>
                <a:gd name="T44" fmla="*/ 11 w 104"/>
                <a:gd name="T45" fmla="*/ 97 h 103"/>
                <a:gd name="T46" fmla="*/ 20 w 104"/>
                <a:gd name="T47" fmla="*/ 106 h 103"/>
                <a:gd name="T48" fmla="*/ 29 w 104"/>
                <a:gd name="T49" fmla="*/ 114 h 103"/>
                <a:gd name="T50" fmla="*/ 39 w 104"/>
                <a:gd name="T51" fmla="*/ 120 h 103"/>
                <a:gd name="T52" fmla="*/ 49 w 104"/>
                <a:gd name="T53" fmla="*/ 122 h 103"/>
                <a:gd name="T54" fmla="*/ 62 w 104"/>
                <a:gd name="T55" fmla="*/ 124 h 103"/>
                <a:gd name="T56" fmla="*/ 62 w 104"/>
                <a:gd name="T57" fmla="*/ 124 h 103"/>
                <a:gd name="T58" fmla="*/ 76 w 104"/>
                <a:gd name="T59" fmla="*/ 122 h 103"/>
                <a:gd name="T60" fmla="*/ 87 w 104"/>
                <a:gd name="T61" fmla="*/ 120 h 103"/>
                <a:gd name="T62" fmla="*/ 96 w 104"/>
                <a:gd name="T63" fmla="*/ 114 h 103"/>
                <a:gd name="T64" fmla="*/ 107 w 104"/>
                <a:gd name="T65" fmla="*/ 106 h 103"/>
                <a:gd name="T66" fmla="*/ 114 w 104"/>
                <a:gd name="T67" fmla="*/ 97 h 103"/>
                <a:gd name="T68" fmla="*/ 121 w 104"/>
                <a:gd name="T69" fmla="*/ 86 h 103"/>
                <a:gd name="T70" fmla="*/ 123 w 104"/>
                <a:gd name="T71" fmla="*/ 75 h 103"/>
                <a:gd name="T72" fmla="*/ 125 w 104"/>
                <a:gd name="T73" fmla="*/ 63 h 103"/>
                <a:gd name="T74" fmla="*/ 62 w 104"/>
                <a:gd name="T75" fmla="*/ 63 h 103"/>
                <a:gd name="T76" fmla="*/ 125 w 104"/>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2"/>
                  </a:moveTo>
                  <a:lnTo>
                    <a:pt x="104" y="52"/>
                  </a:lnTo>
                  <a:lnTo>
                    <a:pt x="102" y="41"/>
                  </a:lnTo>
                  <a:lnTo>
                    <a:pt x="100" y="32"/>
                  </a:lnTo>
                  <a:lnTo>
                    <a:pt x="95" y="24"/>
                  </a:lnTo>
                  <a:lnTo>
                    <a:pt x="89" y="15"/>
                  </a:lnTo>
                  <a:lnTo>
                    <a:pt x="80" y="8"/>
                  </a:lnTo>
                  <a:lnTo>
                    <a:pt x="72" y="4"/>
                  </a:lnTo>
                  <a:lnTo>
                    <a:pt x="63" y="2"/>
                  </a:lnTo>
                  <a:lnTo>
                    <a:pt x="52" y="0"/>
                  </a:lnTo>
                  <a:lnTo>
                    <a:pt x="41" y="2"/>
                  </a:lnTo>
                  <a:lnTo>
                    <a:pt x="33" y="4"/>
                  </a:lnTo>
                  <a:lnTo>
                    <a:pt x="24" y="8"/>
                  </a:lnTo>
                  <a:lnTo>
                    <a:pt x="16" y="15"/>
                  </a:lnTo>
                  <a:lnTo>
                    <a:pt x="9" y="24"/>
                  </a:lnTo>
                  <a:lnTo>
                    <a:pt x="5" y="32"/>
                  </a:lnTo>
                  <a:lnTo>
                    <a:pt x="3" y="41"/>
                  </a:lnTo>
                  <a:lnTo>
                    <a:pt x="0" y="52"/>
                  </a:lnTo>
                  <a:lnTo>
                    <a:pt x="3" y="62"/>
                  </a:lnTo>
                  <a:lnTo>
                    <a:pt x="5" y="71"/>
                  </a:lnTo>
                  <a:lnTo>
                    <a:pt x="9" y="80"/>
                  </a:lnTo>
                  <a:lnTo>
                    <a:pt x="16" y="88"/>
                  </a:lnTo>
                  <a:lnTo>
                    <a:pt x="24" y="95"/>
                  </a:lnTo>
                  <a:lnTo>
                    <a:pt x="33" y="99"/>
                  </a:lnTo>
                  <a:lnTo>
                    <a:pt x="41" y="101"/>
                  </a:lnTo>
                  <a:lnTo>
                    <a:pt x="52" y="103"/>
                  </a:lnTo>
                  <a:lnTo>
                    <a:pt x="63" y="101"/>
                  </a:lnTo>
                  <a:lnTo>
                    <a:pt x="72" y="99"/>
                  </a:lnTo>
                  <a:lnTo>
                    <a:pt x="80" y="95"/>
                  </a:lnTo>
                  <a:lnTo>
                    <a:pt x="89" y="88"/>
                  </a:lnTo>
                  <a:lnTo>
                    <a:pt x="95" y="80"/>
                  </a:lnTo>
                  <a:lnTo>
                    <a:pt x="100" y="71"/>
                  </a:lnTo>
                  <a:lnTo>
                    <a:pt x="102" y="62"/>
                  </a:lnTo>
                  <a:lnTo>
                    <a:pt x="104" y="52"/>
                  </a:lnTo>
                  <a:lnTo>
                    <a:pt x="52" y="52"/>
                  </a:lnTo>
                  <a:lnTo>
                    <a:pt x="104" y="52"/>
                  </a:lnTo>
                  <a:close/>
                </a:path>
              </a:pathLst>
            </a:custGeom>
            <a:solidFill>
              <a:srgbClr val="62D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3" name="Freeform 800"/>
            <p:cNvSpPr>
              <a:spLocks/>
            </p:cNvSpPr>
            <p:nvPr/>
          </p:nvSpPr>
          <p:spPr bwMode="auto">
            <a:xfrm>
              <a:off x="2489" y="3666"/>
              <a:ext cx="114" cy="113"/>
            </a:xfrm>
            <a:custGeom>
              <a:avLst/>
              <a:gdLst>
                <a:gd name="T0" fmla="*/ 125 w 104"/>
                <a:gd name="T1" fmla="*/ 63 h 103"/>
                <a:gd name="T2" fmla="*/ 125 w 104"/>
                <a:gd name="T3" fmla="*/ 63 h 103"/>
                <a:gd name="T4" fmla="*/ 123 w 104"/>
                <a:gd name="T5" fmla="*/ 49 h 103"/>
                <a:gd name="T6" fmla="*/ 121 w 104"/>
                <a:gd name="T7" fmla="*/ 38 h 103"/>
                <a:gd name="T8" fmla="*/ 114 w 104"/>
                <a:gd name="T9" fmla="*/ 29 h 103"/>
                <a:gd name="T10" fmla="*/ 107 w 104"/>
                <a:gd name="T11" fmla="*/ 18 h 103"/>
                <a:gd name="T12" fmla="*/ 96 w 104"/>
                <a:gd name="T13" fmla="*/ 10 h 103"/>
                <a:gd name="T14" fmla="*/ 87 w 104"/>
                <a:gd name="T15" fmla="*/ 4 h 103"/>
                <a:gd name="T16" fmla="*/ 76 w 104"/>
                <a:gd name="T17" fmla="*/ 2 h 103"/>
                <a:gd name="T18" fmla="*/ 62 w 104"/>
                <a:gd name="T19" fmla="*/ 0 h 103"/>
                <a:gd name="T20" fmla="*/ 62 w 104"/>
                <a:gd name="T21" fmla="*/ 0 h 103"/>
                <a:gd name="T22" fmla="*/ 49 w 104"/>
                <a:gd name="T23" fmla="*/ 2 h 103"/>
                <a:gd name="T24" fmla="*/ 39 w 104"/>
                <a:gd name="T25" fmla="*/ 4 h 103"/>
                <a:gd name="T26" fmla="*/ 29 w 104"/>
                <a:gd name="T27" fmla="*/ 10 h 103"/>
                <a:gd name="T28" fmla="*/ 20 w 104"/>
                <a:gd name="T29" fmla="*/ 18 h 103"/>
                <a:gd name="T30" fmla="*/ 11 w 104"/>
                <a:gd name="T31" fmla="*/ 29 h 103"/>
                <a:gd name="T32" fmla="*/ 5 w 104"/>
                <a:gd name="T33" fmla="*/ 38 h 103"/>
                <a:gd name="T34" fmla="*/ 3 w 104"/>
                <a:gd name="T35" fmla="*/ 49 h 103"/>
                <a:gd name="T36" fmla="*/ 0 w 104"/>
                <a:gd name="T37" fmla="*/ 63 h 103"/>
                <a:gd name="T38" fmla="*/ 0 w 104"/>
                <a:gd name="T39" fmla="*/ 63 h 103"/>
                <a:gd name="T40" fmla="*/ 3 w 104"/>
                <a:gd name="T41" fmla="*/ 75 h 103"/>
                <a:gd name="T42" fmla="*/ 5 w 104"/>
                <a:gd name="T43" fmla="*/ 86 h 103"/>
                <a:gd name="T44" fmla="*/ 11 w 104"/>
                <a:gd name="T45" fmla="*/ 97 h 103"/>
                <a:gd name="T46" fmla="*/ 20 w 104"/>
                <a:gd name="T47" fmla="*/ 106 h 103"/>
                <a:gd name="T48" fmla="*/ 29 w 104"/>
                <a:gd name="T49" fmla="*/ 114 h 103"/>
                <a:gd name="T50" fmla="*/ 39 w 104"/>
                <a:gd name="T51" fmla="*/ 120 h 103"/>
                <a:gd name="T52" fmla="*/ 49 w 104"/>
                <a:gd name="T53" fmla="*/ 122 h 103"/>
                <a:gd name="T54" fmla="*/ 62 w 104"/>
                <a:gd name="T55" fmla="*/ 124 h 103"/>
                <a:gd name="T56" fmla="*/ 62 w 104"/>
                <a:gd name="T57" fmla="*/ 124 h 103"/>
                <a:gd name="T58" fmla="*/ 76 w 104"/>
                <a:gd name="T59" fmla="*/ 122 h 103"/>
                <a:gd name="T60" fmla="*/ 87 w 104"/>
                <a:gd name="T61" fmla="*/ 120 h 103"/>
                <a:gd name="T62" fmla="*/ 96 w 104"/>
                <a:gd name="T63" fmla="*/ 114 h 103"/>
                <a:gd name="T64" fmla="*/ 107 w 104"/>
                <a:gd name="T65" fmla="*/ 106 h 103"/>
                <a:gd name="T66" fmla="*/ 114 w 104"/>
                <a:gd name="T67" fmla="*/ 97 h 103"/>
                <a:gd name="T68" fmla="*/ 121 w 104"/>
                <a:gd name="T69" fmla="*/ 86 h 103"/>
                <a:gd name="T70" fmla="*/ 123 w 104"/>
                <a:gd name="T71" fmla="*/ 75 h 103"/>
                <a:gd name="T72" fmla="*/ 125 w 104"/>
                <a:gd name="T73" fmla="*/ 63 h 103"/>
                <a:gd name="T74" fmla="*/ 62 w 104"/>
                <a:gd name="T75" fmla="*/ 63 h 103"/>
                <a:gd name="T76" fmla="*/ 125 w 104"/>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2"/>
                  </a:moveTo>
                  <a:lnTo>
                    <a:pt x="104" y="52"/>
                  </a:lnTo>
                  <a:lnTo>
                    <a:pt x="102" y="41"/>
                  </a:lnTo>
                  <a:lnTo>
                    <a:pt x="100" y="32"/>
                  </a:lnTo>
                  <a:lnTo>
                    <a:pt x="95" y="24"/>
                  </a:lnTo>
                  <a:lnTo>
                    <a:pt x="89" y="15"/>
                  </a:lnTo>
                  <a:lnTo>
                    <a:pt x="80" y="8"/>
                  </a:lnTo>
                  <a:lnTo>
                    <a:pt x="72" y="4"/>
                  </a:lnTo>
                  <a:lnTo>
                    <a:pt x="63" y="2"/>
                  </a:lnTo>
                  <a:lnTo>
                    <a:pt x="52" y="0"/>
                  </a:lnTo>
                  <a:lnTo>
                    <a:pt x="41" y="2"/>
                  </a:lnTo>
                  <a:lnTo>
                    <a:pt x="33" y="4"/>
                  </a:lnTo>
                  <a:lnTo>
                    <a:pt x="24" y="8"/>
                  </a:lnTo>
                  <a:lnTo>
                    <a:pt x="16" y="15"/>
                  </a:lnTo>
                  <a:lnTo>
                    <a:pt x="9" y="24"/>
                  </a:lnTo>
                  <a:lnTo>
                    <a:pt x="5" y="32"/>
                  </a:lnTo>
                  <a:lnTo>
                    <a:pt x="3" y="41"/>
                  </a:lnTo>
                  <a:lnTo>
                    <a:pt x="0" y="52"/>
                  </a:lnTo>
                  <a:lnTo>
                    <a:pt x="3" y="62"/>
                  </a:lnTo>
                  <a:lnTo>
                    <a:pt x="5" y="71"/>
                  </a:lnTo>
                  <a:lnTo>
                    <a:pt x="9" y="80"/>
                  </a:lnTo>
                  <a:lnTo>
                    <a:pt x="16" y="88"/>
                  </a:lnTo>
                  <a:lnTo>
                    <a:pt x="24" y="95"/>
                  </a:lnTo>
                  <a:lnTo>
                    <a:pt x="33" y="99"/>
                  </a:lnTo>
                  <a:lnTo>
                    <a:pt x="41" y="101"/>
                  </a:lnTo>
                  <a:lnTo>
                    <a:pt x="52" y="103"/>
                  </a:lnTo>
                  <a:lnTo>
                    <a:pt x="63" y="101"/>
                  </a:lnTo>
                  <a:lnTo>
                    <a:pt x="72" y="99"/>
                  </a:lnTo>
                  <a:lnTo>
                    <a:pt x="80" y="95"/>
                  </a:lnTo>
                  <a:lnTo>
                    <a:pt x="89" y="88"/>
                  </a:lnTo>
                  <a:lnTo>
                    <a:pt x="95" y="80"/>
                  </a:lnTo>
                  <a:lnTo>
                    <a:pt x="100" y="71"/>
                  </a:lnTo>
                  <a:lnTo>
                    <a:pt x="102" y="62"/>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4" name="Freeform 801"/>
            <p:cNvSpPr>
              <a:spLocks/>
            </p:cNvSpPr>
            <p:nvPr/>
          </p:nvSpPr>
          <p:spPr bwMode="auto">
            <a:xfrm>
              <a:off x="2338" y="3675"/>
              <a:ext cx="114" cy="114"/>
            </a:xfrm>
            <a:custGeom>
              <a:avLst/>
              <a:gdLst>
                <a:gd name="T0" fmla="*/ 125 w 104"/>
                <a:gd name="T1" fmla="*/ 62 h 104"/>
                <a:gd name="T2" fmla="*/ 125 w 104"/>
                <a:gd name="T3" fmla="*/ 62 h 104"/>
                <a:gd name="T4" fmla="*/ 123 w 104"/>
                <a:gd name="T5" fmla="*/ 53 h 104"/>
                <a:gd name="T6" fmla="*/ 121 w 104"/>
                <a:gd name="T7" fmla="*/ 39 h 104"/>
                <a:gd name="T8" fmla="*/ 114 w 104"/>
                <a:gd name="T9" fmla="*/ 29 h 104"/>
                <a:gd name="T10" fmla="*/ 107 w 104"/>
                <a:gd name="T11" fmla="*/ 20 h 104"/>
                <a:gd name="T12" fmla="*/ 96 w 104"/>
                <a:gd name="T13" fmla="*/ 11 h 104"/>
                <a:gd name="T14" fmla="*/ 86 w 104"/>
                <a:gd name="T15" fmla="*/ 5 h 104"/>
                <a:gd name="T16" fmla="*/ 76 w 104"/>
                <a:gd name="T17" fmla="*/ 3 h 104"/>
                <a:gd name="T18" fmla="*/ 62 w 104"/>
                <a:gd name="T19" fmla="*/ 0 h 104"/>
                <a:gd name="T20" fmla="*/ 62 w 104"/>
                <a:gd name="T21" fmla="*/ 0 h 104"/>
                <a:gd name="T22" fmla="*/ 49 w 104"/>
                <a:gd name="T23" fmla="*/ 3 h 104"/>
                <a:gd name="T24" fmla="*/ 39 w 104"/>
                <a:gd name="T25" fmla="*/ 5 h 104"/>
                <a:gd name="T26" fmla="*/ 29 w 104"/>
                <a:gd name="T27" fmla="*/ 11 h 104"/>
                <a:gd name="T28" fmla="*/ 18 w 104"/>
                <a:gd name="T29" fmla="*/ 20 h 104"/>
                <a:gd name="T30" fmla="*/ 11 w 104"/>
                <a:gd name="T31" fmla="*/ 29 h 104"/>
                <a:gd name="T32" fmla="*/ 5 w 104"/>
                <a:gd name="T33" fmla="*/ 39 h 104"/>
                <a:gd name="T34" fmla="*/ 2 w 104"/>
                <a:gd name="T35" fmla="*/ 53 h 104"/>
                <a:gd name="T36" fmla="*/ 0 w 104"/>
                <a:gd name="T37" fmla="*/ 62 h 104"/>
                <a:gd name="T38" fmla="*/ 0 w 104"/>
                <a:gd name="T39" fmla="*/ 62 h 104"/>
                <a:gd name="T40" fmla="*/ 2 w 104"/>
                <a:gd name="T41" fmla="*/ 76 h 104"/>
                <a:gd name="T42" fmla="*/ 5 w 104"/>
                <a:gd name="T43" fmla="*/ 87 h 104"/>
                <a:gd name="T44" fmla="*/ 11 w 104"/>
                <a:gd name="T45" fmla="*/ 96 h 104"/>
                <a:gd name="T46" fmla="*/ 18 w 104"/>
                <a:gd name="T47" fmla="*/ 107 h 104"/>
                <a:gd name="T48" fmla="*/ 29 w 104"/>
                <a:gd name="T49" fmla="*/ 114 h 104"/>
                <a:gd name="T50" fmla="*/ 39 w 104"/>
                <a:gd name="T51" fmla="*/ 121 h 104"/>
                <a:gd name="T52" fmla="*/ 49 w 104"/>
                <a:gd name="T53" fmla="*/ 123 h 104"/>
                <a:gd name="T54" fmla="*/ 62 w 104"/>
                <a:gd name="T55" fmla="*/ 125 h 104"/>
                <a:gd name="T56" fmla="*/ 62 w 104"/>
                <a:gd name="T57" fmla="*/ 125 h 104"/>
                <a:gd name="T58" fmla="*/ 76 w 104"/>
                <a:gd name="T59" fmla="*/ 123 h 104"/>
                <a:gd name="T60" fmla="*/ 86 w 104"/>
                <a:gd name="T61" fmla="*/ 121 h 104"/>
                <a:gd name="T62" fmla="*/ 96 w 104"/>
                <a:gd name="T63" fmla="*/ 114 h 104"/>
                <a:gd name="T64" fmla="*/ 107 w 104"/>
                <a:gd name="T65" fmla="*/ 107 h 104"/>
                <a:gd name="T66" fmla="*/ 114 w 104"/>
                <a:gd name="T67" fmla="*/ 96 h 104"/>
                <a:gd name="T68" fmla="*/ 121 w 104"/>
                <a:gd name="T69" fmla="*/ 87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4"/>
                  </a:lnTo>
                  <a:lnTo>
                    <a:pt x="100" y="33"/>
                  </a:lnTo>
                  <a:lnTo>
                    <a:pt x="95" y="24"/>
                  </a:lnTo>
                  <a:lnTo>
                    <a:pt x="89" y="16"/>
                  </a:lnTo>
                  <a:lnTo>
                    <a:pt x="80" y="9"/>
                  </a:lnTo>
                  <a:lnTo>
                    <a:pt x="71" y="5"/>
                  </a:lnTo>
                  <a:lnTo>
                    <a:pt x="63" y="3"/>
                  </a:lnTo>
                  <a:lnTo>
                    <a:pt x="52" y="0"/>
                  </a:lnTo>
                  <a:lnTo>
                    <a:pt x="41" y="3"/>
                  </a:lnTo>
                  <a:lnTo>
                    <a:pt x="33" y="5"/>
                  </a:lnTo>
                  <a:lnTo>
                    <a:pt x="24" y="9"/>
                  </a:lnTo>
                  <a:lnTo>
                    <a:pt x="15" y="16"/>
                  </a:lnTo>
                  <a:lnTo>
                    <a:pt x="9" y="24"/>
                  </a:lnTo>
                  <a:lnTo>
                    <a:pt x="5" y="33"/>
                  </a:lnTo>
                  <a:lnTo>
                    <a:pt x="2" y="44"/>
                  </a:lnTo>
                  <a:lnTo>
                    <a:pt x="0" y="52"/>
                  </a:lnTo>
                  <a:lnTo>
                    <a:pt x="2" y="63"/>
                  </a:lnTo>
                  <a:lnTo>
                    <a:pt x="5" y="72"/>
                  </a:lnTo>
                  <a:lnTo>
                    <a:pt x="9" y="80"/>
                  </a:lnTo>
                  <a:lnTo>
                    <a:pt x="15" y="89"/>
                  </a:lnTo>
                  <a:lnTo>
                    <a:pt x="24" y="95"/>
                  </a:lnTo>
                  <a:lnTo>
                    <a:pt x="33" y="100"/>
                  </a:lnTo>
                  <a:lnTo>
                    <a:pt x="41" y="102"/>
                  </a:lnTo>
                  <a:lnTo>
                    <a:pt x="52" y="104"/>
                  </a:lnTo>
                  <a:lnTo>
                    <a:pt x="63" y="102"/>
                  </a:lnTo>
                  <a:lnTo>
                    <a:pt x="71" y="100"/>
                  </a:lnTo>
                  <a:lnTo>
                    <a:pt x="80" y="95"/>
                  </a:lnTo>
                  <a:lnTo>
                    <a:pt x="89" y="89"/>
                  </a:lnTo>
                  <a:lnTo>
                    <a:pt x="95" y="80"/>
                  </a:lnTo>
                  <a:lnTo>
                    <a:pt x="100" y="72"/>
                  </a:lnTo>
                  <a:lnTo>
                    <a:pt x="102" y="63"/>
                  </a:lnTo>
                  <a:lnTo>
                    <a:pt x="104" y="52"/>
                  </a:lnTo>
                  <a:lnTo>
                    <a:pt x="52" y="52"/>
                  </a:lnTo>
                  <a:lnTo>
                    <a:pt x="104" y="52"/>
                  </a:lnTo>
                  <a:close/>
                </a:path>
              </a:pathLst>
            </a:custGeom>
            <a:solidFill>
              <a:srgbClr val="62D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5" name="Freeform 802"/>
            <p:cNvSpPr>
              <a:spLocks/>
            </p:cNvSpPr>
            <p:nvPr/>
          </p:nvSpPr>
          <p:spPr bwMode="auto">
            <a:xfrm>
              <a:off x="2338" y="3675"/>
              <a:ext cx="114" cy="114"/>
            </a:xfrm>
            <a:custGeom>
              <a:avLst/>
              <a:gdLst>
                <a:gd name="T0" fmla="*/ 125 w 104"/>
                <a:gd name="T1" fmla="*/ 62 h 104"/>
                <a:gd name="T2" fmla="*/ 125 w 104"/>
                <a:gd name="T3" fmla="*/ 62 h 104"/>
                <a:gd name="T4" fmla="*/ 123 w 104"/>
                <a:gd name="T5" fmla="*/ 53 h 104"/>
                <a:gd name="T6" fmla="*/ 121 w 104"/>
                <a:gd name="T7" fmla="*/ 39 h 104"/>
                <a:gd name="T8" fmla="*/ 114 w 104"/>
                <a:gd name="T9" fmla="*/ 29 h 104"/>
                <a:gd name="T10" fmla="*/ 107 w 104"/>
                <a:gd name="T11" fmla="*/ 20 h 104"/>
                <a:gd name="T12" fmla="*/ 96 w 104"/>
                <a:gd name="T13" fmla="*/ 11 h 104"/>
                <a:gd name="T14" fmla="*/ 86 w 104"/>
                <a:gd name="T15" fmla="*/ 5 h 104"/>
                <a:gd name="T16" fmla="*/ 76 w 104"/>
                <a:gd name="T17" fmla="*/ 3 h 104"/>
                <a:gd name="T18" fmla="*/ 62 w 104"/>
                <a:gd name="T19" fmla="*/ 0 h 104"/>
                <a:gd name="T20" fmla="*/ 62 w 104"/>
                <a:gd name="T21" fmla="*/ 0 h 104"/>
                <a:gd name="T22" fmla="*/ 49 w 104"/>
                <a:gd name="T23" fmla="*/ 3 h 104"/>
                <a:gd name="T24" fmla="*/ 39 w 104"/>
                <a:gd name="T25" fmla="*/ 5 h 104"/>
                <a:gd name="T26" fmla="*/ 29 w 104"/>
                <a:gd name="T27" fmla="*/ 11 h 104"/>
                <a:gd name="T28" fmla="*/ 18 w 104"/>
                <a:gd name="T29" fmla="*/ 20 h 104"/>
                <a:gd name="T30" fmla="*/ 11 w 104"/>
                <a:gd name="T31" fmla="*/ 29 h 104"/>
                <a:gd name="T32" fmla="*/ 5 w 104"/>
                <a:gd name="T33" fmla="*/ 39 h 104"/>
                <a:gd name="T34" fmla="*/ 2 w 104"/>
                <a:gd name="T35" fmla="*/ 53 h 104"/>
                <a:gd name="T36" fmla="*/ 0 w 104"/>
                <a:gd name="T37" fmla="*/ 62 h 104"/>
                <a:gd name="T38" fmla="*/ 0 w 104"/>
                <a:gd name="T39" fmla="*/ 62 h 104"/>
                <a:gd name="T40" fmla="*/ 2 w 104"/>
                <a:gd name="T41" fmla="*/ 76 h 104"/>
                <a:gd name="T42" fmla="*/ 5 w 104"/>
                <a:gd name="T43" fmla="*/ 87 h 104"/>
                <a:gd name="T44" fmla="*/ 11 w 104"/>
                <a:gd name="T45" fmla="*/ 96 h 104"/>
                <a:gd name="T46" fmla="*/ 18 w 104"/>
                <a:gd name="T47" fmla="*/ 107 h 104"/>
                <a:gd name="T48" fmla="*/ 29 w 104"/>
                <a:gd name="T49" fmla="*/ 114 h 104"/>
                <a:gd name="T50" fmla="*/ 39 w 104"/>
                <a:gd name="T51" fmla="*/ 121 h 104"/>
                <a:gd name="T52" fmla="*/ 49 w 104"/>
                <a:gd name="T53" fmla="*/ 123 h 104"/>
                <a:gd name="T54" fmla="*/ 62 w 104"/>
                <a:gd name="T55" fmla="*/ 125 h 104"/>
                <a:gd name="T56" fmla="*/ 62 w 104"/>
                <a:gd name="T57" fmla="*/ 125 h 104"/>
                <a:gd name="T58" fmla="*/ 76 w 104"/>
                <a:gd name="T59" fmla="*/ 123 h 104"/>
                <a:gd name="T60" fmla="*/ 86 w 104"/>
                <a:gd name="T61" fmla="*/ 121 h 104"/>
                <a:gd name="T62" fmla="*/ 96 w 104"/>
                <a:gd name="T63" fmla="*/ 114 h 104"/>
                <a:gd name="T64" fmla="*/ 107 w 104"/>
                <a:gd name="T65" fmla="*/ 107 h 104"/>
                <a:gd name="T66" fmla="*/ 114 w 104"/>
                <a:gd name="T67" fmla="*/ 96 h 104"/>
                <a:gd name="T68" fmla="*/ 121 w 104"/>
                <a:gd name="T69" fmla="*/ 87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4"/>
                  </a:lnTo>
                  <a:lnTo>
                    <a:pt x="100" y="33"/>
                  </a:lnTo>
                  <a:lnTo>
                    <a:pt x="95" y="24"/>
                  </a:lnTo>
                  <a:lnTo>
                    <a:pt x="89" y="16"/>
                  </a:lnTo>
                  <a:lnTo>
                    <a:pt x="80" y="9"/>
                  </a:lnTo>
                  <a:lnTo>
                    <a:pt x="71" y="5"/>
                  </a:lnTo>
                  <a:lnTo>
                    <a:pt x="63" y="3"/>
                  </a:lnTo>
                  <a:lnTo>
                    <a:pt x="52" y="0"/>
                  </a:lnTo>
                  <a:lnTo>
                    <a:pt x="41" y="3"/>
                  </a:lnTo>
                  <a:lnTo>
                    <a:pt x="33" y="5"/>
                  </a:lnTo>
                  <a:lnTo>
                    <a:pt x="24" y="9"/>
                  </a:lnTo>
                  <a:lnTo>
                    <a:pt x="15" y="16"/>
                  </a:lnTo>
                  <a:lnTo>
                    <a:pt x="9" y="24"/>
                  </a:lnTo>
                  <a:lnTo>
                    <a:pt x="5" y="33"/>
                  </a:lnTo>
                  <a:lnTo>
                    <a:pt x="2" y="44"/>
                  </a:lnTo>
                  <a:lnTo>
                    <a:pt x="0" y="52"/>
                  </a:lnTo>
                  <a:lnTo>
                    <a:pt x="2" y="63"/>
                  </a:lnTo>
                  <a:lnTo>
                    <a:pt x="5" y="72"/>
                  </a:lnTo>
                  <a:lnTo>
                    <a:pt x="9" y="80"/>
                  </a:lnTo>
                  <a:lnTo>
                    <a:pt x="15" y="89"/>
                  </a:lnTo>
                  <a:lnTo>
                    <a:pt x="24" y="95"/>
                  </a:lnTo>
                  <a:lnTo>
                    <a:pt x="33" y="100"/>
                  </a:lnTo>
                  <a:lnTo>
                    <a:pt x="41" y="102"/>
                  </a:lnTo>
                  <a:lnTo>
                    <a:pt x="52" y="104"/>
                  </a:lnTo>
                  <a:lnTo>
                    <a:pt x="63" y="102"/>
                  </a:lnTo>
                  <a:lnTo>
                    <a:pt x="71" y="100"/>
                  </a:lnTo>
                  <a:lnTo>
                    <a:pt x="80" y="95"/>
                  </a:lnTo>
                  <a:lnTo>
                    <a:pt x="89" y="89"/>
                  </a:lnTo>
                  <a:lnTo>
                    <a:pt x="95" y="80"/>
                  </a:lnTo>
                  <a:lnTo>
                    <a:pt x="100" y="72"/>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6" name="Freeform 803"/>
            <p:cNvSpPr>
              <a:spLocks/>
            </p:cNvSpPr>
            <p:nvPr/>
          </p:nvSpPr>
          <p:spPr bwMode="auto">
            <a:xfrm>
              <a:off x="3709" y="2911"/>
              <a:ext cx="114" cy="114"/>
            </a:xfrm>
            <a:custGeom>
              <a:avLst/>
              <a:gdLst>
                <a:gd name="T0" fmla="*/ 125 w 104"/>
                <a:gd name="T1" fmla="*/ 62 h 104"/>
                <a:gd name="T2" fmla="*/ 125 w 104"/>
                <a:gd name="T3" fmla="*/ 62 h 104"/>
                <a:gd name="T4" fmla="*/ 123 w 104"/>
                <a:gd name="T5" fmla="*/ 49 h 104"/>
                <a:gd name="T6" fmla="*/ 121 w 104"/>
                <a:gd name="T7" fmla="*/ 38 h 104"/>
                <a:gd name="T8" fmla="*/ 114 w 104"/>
                <a:gd name="T9" fmla="*/ 29 h 104"/>
                <a:gd name="T10" fmla="*/ 107 w 104"/>
                <a:gd name="T11" fmla="*/ 18 h 104"/>
                <a:gd name="T12" fmla="*/ 96 w 104"/>
                <a:gd name="T13" fmla="*/ 11 h 104"/>
                <a:gd name="T14" fmla="*/ 87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18 w 104"/>
                <a:gd name="T29" fmla="*/ 18 h 104"/>
                <a:gd name="T30" fmla="*/ 11 w 104"/>
                <a:gd name="T31" fmla="*/ 29 h 104"/>
                <a:gd name="T32" fmla="*/ 5 w 104"/>
                <a:gd name="T33" fmla="*/ 38 h 104"/>
                <a:gd name="T34" fmla="*/ 2 w 104"/>
                <a:gd name="T35" fmla="*/ 49 h 104"/>
                <a:gd name="T36" fmla="*/ 0 w 104"/>
                <a:gd name="T37" fmla="*/ 62 h 104"/>
                <a:gd name="T38" fmla="*/ 0 w 104"/>
                <a:gd name="T39" fmla="*/ 62 h 104"/>
                <a:gd name="T40" fmla="*/ 2 w 104"/>
                <a:gd name="T41" fmla="*/ 76 h 104"/>
                <a:gd name="T42" fmla="*/ 5 w 104"/>
                <a:gd name="T43" fmla="*/ 86 h 104"/>
                <a:gd name="T44" fmla="*/ 11 w 104"/>
                <a:gd name="T45" fmla="*/ 96 h 104"/>
                <a:gd name="T46" fmla="*/ 18 w 104"/>
                <a:gd name="T47" fmla="*/ 107 h 104"/>
                <a:gd name="T48" fmla="*/ 29 w 104"/>
                <a:gd name="T49" fmla="*/ 114 h 104"/>
                <a:gd name="T50" fmla="*/ 39 w 104"/>
                <a:gd name="T51" fmla="*/ 119 h 104"/>
                <a:gd name="T52" fmla="*/ 49 w 104"/>
                <a:gd name="T53" fmla="*/ 123 h 104"/>
                <a:gd name="T54" fmla="*/ 62 w 104"/>
                <a:gd name="T55" fmla="*/ 125 h 104"/>
                <a:gd name="T56" fmla="*/ 62 w 104"/>
                <a:gd name="T57" fmla="*/ 125 h 104"/>
                <a:gd name="T58" fmla="*/ 76 w 104"/>
                <a:gd name="T59" fmla="*/ 123 h 104"/>
                <a:gd name="T60" fmla="*/ 87 w 104"/>
                <a:gd name="T61" fmla="*/ 119 h 104"/>
                <a:gd name="T62" fmla="*/ 96 w 104"/>
                <a:gd name="T63" fmla="*/ 114 h 104"/>
                <a:gd name="T64" fmla="*/ 107 w 104"/>
                <a:gd name="T65" fmla="*/ 107 h 104"/>
                <a:gd name="T66" fmla="*/ 114 w 104"/>
                <a:gd name="T67" fmla="*/ 96 h 104"/>
                <a:gd name="T68" fmla="*/ 121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2"/>
                  </a:lnTo>
                  <a:lnTo>
                    <a:pt x="52" y="0"/>
                  </a:lnTo>
                  <a:lnTo>
                    <a:pt x="41" y="2"/>
                  </a:lnTo>
                  <a:lnTo>
                    <a:pt x="33" y="4"/>
                  </a:lnTo>
                  <a:lnTo>
                    <a:pt x="24" y="9"/>
                  </a:lnTo>
                  <a:lnTo>
                    <a:pt x="15" y="15"/>
                  </a:lnTo>
                  <a:lnTo>
                    <a:pt x="9" y="24"/>
                  </a:lnTo>
                  <a:lnTo>
                    <a:pt x="5" y="32"/>
                  </a:lnTo>
                  <a:lnTo>
                    <a:pt x="2" y="41"/>
                  </a:lnTo>
                  <a:lnTo>
                    <a:pt x="0" y="52"/>
                  </a:lnTo>
                  <a:lnTo>
                    <a:pt x="2" y="63"/>
                  </a:lnTo>
                  <a:lnTo>
                    <a:pt x="5" y="71"/>
                  </a:lnTo>
                  <a:lnTo>
                    <a:pt x="9" y="80"/>
                  </a:lnTo>
                  <a:lnTo>
                    <a:pt x="15" y="89"/>
                  </a:lnTo>
                  <a:lnTo>
                    <a:pt x="24" y="95"/>
                  </a:lnTo>
                  <a:lnTo>
                    <a:pt x="33" y="99"/>
                  </a:lnTo>
                  <a:lnTo>
                    <a:pt x="41" y="102"/>
                  </a:lnTo>
                  <a:lnTo>
                    <a:pt x="52" y="104"/>
                  </a:lnTo>
                  <a:lnTo>
                    <a:pt x="63" y="102"/>
                  </a:lnTo>
                  <a:lnTo>
                    <a:pt x="72" y="99"/>
                  </a:lnTo>
                  <a:lnTo>
                    <a:pt x="80" y="95"/>
                  </a:lnTo>
                  <a:lnTo>
                    <a:pt x="89" y="89"/>
                  </a:lnTo>
                  <a:lnTo>
                    <a:pt x="95" y="80"/>
                  </a:lnTo>
                  <a:lnTo>
                    <a:pt x="100" y="71"/>
                  </a:lnTo>
                  <a:lnTo>
                    <a:pt x="102" y="63"/>
                  </a:lnTo>
                  <a:lnTo>
                    <a:pt x="104" y="52"/>
                  </a:lnTo>
                  <a:lnTo>
                    <a:pt x="52" y="52"/>
                  </a:lnTo>
                  <a:lnTo>
                    <a:pt x="104" y="5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7" name="Freeform 804"/>
            <p:cNvSpPr>
              <a:spLocks/>
            </p:cNvSpPr>
            <p:nvPr/>
          </p:nvSpPr>
          <p:spPr bwMode="auto">
            <a:xfrm>
              <a:off x="3709" y="2911"/>
              <a:ext cx="114" cy="114"/>
            </a:xfrm>
            <a:custGeom>
              <a:avLst/>
              <a:gdLst>
                <a:gd name="T0" fmla="*/ 125 w 104"/>
                <a:gd name="T1" fmla="*/ 62 h 104"/>
                <a:gd name="T2" fmla="*/ 125 w 104"/>
                <a:gd name="T3" fmla="*/ 62 h 104"/>
                <a:gd name="T4" fmla="*/ 123 w 104"/>
                <a:gd name="T5" fmla="*/ 49 h 104"/>
                <a:gd name="T6" fmla="*/ 121 w 104"/>
                <a:gd name="T7" fmla="*/ 38 h 104"/>
                <a:gd name="T8" fmla="*/ 114 w 104"/>
                <a:gd name="T9" fmla="*/ 29 h 104"/>
                <a:gd name="T10" fmla="*/ 107 w 104"/>
                <a:gd name="T11" fmla="*/ 18 h 104"/>
                <a:gd name="T12" fmla="*/ 96 w 104"/>
                <a:gd name="T13" fmla="*/ 11 h 104"/>
                <a:gd name="T14" fmla="*/ 87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18 w 104"/>
                <a:gd name="T29" fmla="*/ 18 h 104"/>
                <a:gd name="T30" fmla="*/ 11 w 104"/>
                <a:gd name="T31" fmla="*/ 29 h 104"/>
                <a:gd name="T32" fmla="*/ 5 w 104"/>
                <a:gd name="T33" fmla="*/ 38 h 104"/>
                <a:gd name="T34" fmla="*/ 2 w 104"/>
                <a:gd name="T35" fmla="*/ 49 h 104"/>
                <a:gd name="T36" fmla="*/ 0 w 104"/>
                <a:gd name="T37" fmla="*/ 62 h 104"/>
                <a:gd name="T38" fmla="*/ 0 w 104"/>
                <a:gd name="T39" fmla="*/ 62 h 104"/>
                <a:gd name="T40" fmla="*/ 2 w 104"/>
                <a:gd name="T41" fmla="*/ 76 h 104"/>
                <a:gd name="T42" fmla="*/ 5 w 104"/>
                <a:gd name="T43" fmla="*/ 86 h 104"/>
                <a:gd name="T44" fmla="*/ 11 w 104"/>
                <a:gd name="T45" fmla="*/ 96 h 104"/>
                <a:gd name="T46" fmla="*/ 18 w 104"/>
                <a:gd name="T47" fmla="*/ 107 h 104"/>
                <a:gd name="T48" fmla="*/ 29 w 104"/>
                <a:gd name="T49" fmla="*/ 114 h 104"/>
                <a:gd name="T50" fmla="*/ 39 w 104"/>
                <a:gd name="T51" fmla="*/ 119 h 104"/>
                <a:gd name="T52" fmla="*/ 49 w 104"/>
                <a:gd name="T53" fmla="*/ 123 h 104"/>
                <a:gd name="T54" fmla="*/ 62 w 104"/>
                <a:gd name="T55" fmla="*/ 125 h 104"/>
                <a:gd name="T56" fmla="*/ 62 w 104"/>
                <a:gd name="T57" fmla="*/ 125 h 104"/>
                <a:gd name="T58" fmla="*/ 76 w 104"/>
                <a:gd name="T59" fmla="*/ 123 h 104"/>
                <a:gd name="T60" fmla="*/ 87 w 104"/>
                <a:gd name="T61" fmla="*/ 119 h 104"/>
                <a:gd name="T62" fmla="*/ 96 w 104"/>
                <a:gd name="T63" fmla="*/ 114 h 104"/>
                <a:gd name="T64" fmla="*/ 107 w 104"/>
                <a:gd name="T65" fmla="*/ 107 h 104"/>
                <a:gd name="T66" fmla="*/ 114 w 104"/>
                <a:gd name="T67" fmla="*/ 96 h 104"/>
                <a:gd name="T68" fmla="*/ 121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2"/>
                  </a:lnTo>
                  <a:lnTo>
                    <a:pt x="52" y="0"/>
                  </a:lnTo>
                  <a:lnTo>
                    <a:pt x="41" y="2"/>
                  </a:lnTo>
                  <a:lnTo>
                    <a:pt x="33" y="4"/>
                  </a:lnTo>
                  <a:lnTo>
                    <a:pt x="24" y="9"/>
                  </a:lnTo>
                  <a:lnTo>
                    <a:pt x="15" y="15"/>
                  </a:lnTo>
                  <a:lnTo>
                    <a:pt x="9" y="24"/>
                  </a:lnTo>
                  <a:lnTo>
                    <a:pt x="5" y="32"/>
                  </a:lnTo>
                  <a:lnTo>
                    <a:pt x="2" y="41"/>
                  </a:lnTo>
                  <a:lnTo>
                    <a:pt x="0" y="52"/>
                  </a:lnTo>
                  <a:lnTo>
                    <a:pt x="2" y="63"/>
                  </a:lnTo>
                  <a:lnTo>
                    <a:pt x="5" y="71"/>
                  </a:lnTo>
                  <a:lnTo>
                    <a:pt x="9" y="80"/>
                  </a:lnTo>
                  <a:lnTo>
                    <a:pt x="15" y="89"/>
                  </a:lnTo>
                  <a:lnTo>
                    <a:pt x="24" y="95"/>
                  </a:lnTo>
                  <a:lnTo>
                    <a:pt x="33" y="99"/>
                  </a:lnTo>
                  <a:lnTo>
                    <a:pt x="41" y="102"/>
                  </a:lnTo>
                  <a:lnTo>
                    <a:pt x="52" y="104"/>
                  </a:lnTo>
                  <a:lnTo>
                    <a:pt x="63" y="102"/>
                  </a:lnTo>
                  <a:lnTo>
                    <a:pt x="72" y="99"/>
                  </a:lnTo>
                  <a:lnTo>
                    <a:pt x="80" y="95"/>
                  </a:lnTo>
                  <a:lnTo>
                    <a:pt x="89" y="89"/>
                  </a:lnTo>
                  <a:lnTo>
                    <a:pt x="95" y="80"/>
                  </a:lnTo>
                  <a:lnTo>
                    <a:pt x="100"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8" name="Freeform 805"/>
            <p:cNvSpPr>
              <a:spLocks/>
            </p:cNvSpPr>
            <p:nvPr/>
          </p:nvSpPr>
          <p:spPr bwMode="auto">
            <a:xfrm>
              <a:off x="3290" y="3365"/>
              <a:ext cx="111" cy="110"/>
            </a:xfrm>
            <a:custGeom>
              <a:avLst/>
              <a:gdLst>
                <a:gd name="T0" fmla="*/ 121 w 102"/>
                <a:gd name="T1" fmla="*/ 58 h 101"/>
                <a:gd name="T2" fmla="*/ 121 w 102"/>
                <a:gd name="T3" fmla="*/ 58 h 101"/>
                <a:gd name="T4" fmla="*/ 121 w 102"/>
                <a:gd name="T5" fmla="*/ 45 h 101"/>
                <a:gd name="T6" fmla="*/ 115 w 102"/>
                <a:gd name="T7" fmla="*/ 36 h 101"/>
                <a:gd name="T8" fmla="*/ 110 w 102"/>
                <a:gd name="T9" fmla="*/ 25 h 101"/>
                <a:gd name="T10" fmla="*/ 102 w 102"/>
                <a:gd name="T11" fmla="*/ 17 h 101"/>
                <a:gd name="T12" fmla="*/ 95 w 102"/>
                <a:gd name="T13" fmla="*/ 10 h 101"/>
                <a:gd name="T14" fmla="*/ 84 w 102"/>
                <a:gd name="T15" fmla="*/ 2 h 101"/>
                <a:gd name="T16" fmla="*/ 72 w 102"/>
                <a:gd name="T17" fmla="*/ 0 h 101"/>
                <a:gd name="T18" fmla="*/ 62 w 102"/>
                <a:gd name="T19" fmla="*/ 0 h 101"/>
                <a:gd name="T20" fmla="*/ 62 w 102"/>
                <a:gd name="T21" fmla="*/ 0 h 101"/>
                <a:gd name="T22" fmla="*/ 49 w 102"/>
                <a:gd name="T23" fmla="*/ 0 h 101"/>
                <a:gd name="T24" fmla="*/ 36 w 102"/>
                <a:gd name="T25" fmla="*/ 2 h 101"/>
                <a:gd name="T26" fmla="*/ 26 w 102"/>
                <a:gd name="T27" fmla="*/ 10 h 101"/>
                <a:gd name="T28" fmla="*/ 17 w 102"/>
                <a:gd name="T29" fmla="*/ 17 h 101"/>
                <a:gd name="T30" fmla="*/ 11 w 102"/>
                <a:gd name="T31" fmla="*/ 25 h 101"/>
                <a:gd name="T32" fmla="*/ 4 w 102"/>
                <a:gd name="T33" fmla="*/ 36 h 101"/>
                <a:gd name="T34" fmla="*/ 2 w 102"/>
                <a:gd name="T35" fmla="*/ 45 h 101"/>
                <a:gd name="T36" fmla="*/ 0 w 102"/>
                <a:gd name="T37" fmla="*/ 58 h 101"/>
                <a:gd name="T38" fmla="*/ 0 w 102"/>
                <a:gd name="T39" fmla="*/ 58 h 101"/>
                <a:gd name="T40" fmla="*/ 2 w 102"/>
                <a:gd name="T41" fmla="*/ 71 h 101"/>
                <a:gd name="T42" fmla="*/ 4 w 102"/>
                <a:gd name="T43" fmla="*/ 82 h 101"/>
                <a:gd name="T44" fmla="*/ 11 w 102"/>
                <a:gd name="T45" fmla="*/ 94 h 101"/>
                <a:gd name="T46" fmla="*/ 17 w 102"/>
                <a:gd name="T47" fmla="*/ 102 h 101"/>
                <a:gd name="T48" fmla="*/ 26 w 102"/>
                <a:gd name="T49" fmla="*/ 109 h 101"/>
                <a:gd name="T50" fmla="*/ 36 w 102"/>
                <a:gd name="T51" fmla="*/ 115 h 101"/>
                <a:gd name="T52" fmla="*/ 49 w 102"/>
                <a:gd name="T53" fmla="*/ 120 h 101"/>
                <a:gd name="T54" fmla="*/ 62 w 102"/>
                <a:gd name="T55" fmla="*/ 120 h 101"/>
                <a:gd name="T56" fmla="*/ 62 w 102"/>
                <a:gd name="T57" fmla="*/ 120 h 101"/>
                <a:gd name="T58" fmla="*/ 72 w 102"/>
                <a:gd name="T59" fmla="*/ 120 h 101"/>
                <a:gd name="T60" fmla="*/ 84 w 102"/>
                <a:gd name="T61" fmla="*/ 115 h 101"/>
                <a:gd name="T62" fmla="*/ 95 w 102"/>
                <a:gd name="T63" fmla="*/ 109 h 101"/>
                <a:gd name="T64" fmla="*/ 102 w 102"/>
                <a:gd name="T65" fmla="*/ 102 h 101"/>
                <a:gd name="T66" fmla="*/ 110 w 102"/>
                <a:gd name="T67" fmla="*/ 94 h 101"/>
                <a:gd name="T68" fmla="*/ 115 w 102"/>
                <a:gd name="T69" fmla="*/ 82 h 101"/>
                <a:gd name="T70" fmla="*/ 121 w 102"/>
                <a:gd name="T71" fmla="*/ 71 h 101"/>
                <a:gd name="T72" fmla="*/ 121 w 102"/>
                <a:gd name="T73" fmla="*/ 58 h 101"/>
                <a:gd name="T74" fmla="*/ 62 w 102"/>
                <a:gd name="T75" fmla="*/ 58 h 101"/>
                <a:gd name="T76" fmla="*/ 121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38"/>
                  </a:lnTo>
                  <a:lnTo>
                    <a:pt x="97" y="30"/>
                  </a:lnTo>
                  <a:lnTo>
                    <a:pt x="93" y="21"/>
                  </a:lnTo>
                  <a:lnTo>
                    <a:pt x="86" y="15"/>
                  </a:lnTo>
                  <a:lnTo>
                    <a:pt x="80" y="8"/>
                  </a:lnTo>
                  <a:lnTo>
                    <a:pt x="71" y="2"/>
                  </a:lnTo>
                  <a:lnTo>
                    <a:pt x="61" y="0"/>
                  </a:lnTo>
                  <a:lnTo>
                    <a:pt x="52" y="0"/>
                  </a:lnTo>
                  <a:lnTo>
                    <a:pt x="41" y="0"/>
                  </a:lnTo>
                  <a:lnTo>
                    <a:pt x="30" y="2"/>
                  </a:lnTo>
                  <a:lnTo>
                    <a:pt x="22" y="8"/>
                  </a:lnTo>
                  <a:lnTo>
                    <a:pt x="15" y="15"/>
                  </a:lnTo>
                  <a:lnTo>
                    <a:pt x="9" y="21"/>
                  </a:lnTo>
                  <a:lnTo>
                    <a:pt x="4" y="30"/>
                  </a:lnTo>
                  <a:lnTo>
                    <a:pt x="2" y="38"/>
                  </a:lnTo>
                  <a:lnTo>
                    <a:pt x="0" y="49"/>
                  </a:lnTo>
                  <a:lnTo>
                    <a:pt x="2" y="60"/>
                  </a:lnTo>
                  <a:lnTo>
                    <a:pt x="4" y="69"/>
                  </a:lnTo>
                  <a:lnTo>
                    <a:pt x="9" y="79"/>
                  </a:lnTo>
                  <a:lnTo>
                    <a:pt x="15" y="86"/>
                  </a:lnTo>
                  <a:lnTo>
                    <a:pt x="22" y="92"/>
                  </a:lnTo>
                  <a:lnTo>
                    <a:pt x="30" y="97"/>
                  </a:lnTo>
                  <a:lnTo>
                    <a:pt x="41" y="101"/>
                  </a:lnTo>
                  <a:lnTo>
                    <a:pt x="52" y="101"/>
                  </a:lnTo>
                  <a:lnTo>
                    <a:pt x="61" y="101"/>
                  </a:lnTo>
                  <a:lnTo>
                    <a:pt x="71" y="97"/>
                  </a:lnTo>
                  <a:lnTo>
                    <a:pt x="80" y="92"/>
                  </a:lnTo>
                  <a:lnTo>
                    <a:pt x="86" y="86"/>
                  </a:lnTo>
                  <a:lnTo>
                    <a:pt x="93" y="79"/>
                  </a:lnTo>
                  <a:lnTo>
                    <a:pt x="97" y="69"/>
                  </a:lnTo>
                  <a:lnTo>
                    <a:pt x="102" y="60"/>
                  </a:lnTo>
                  <a:lnTo>
                    <a:pt x="102" y="49"/>
                  </a:lnTo>
                  <a:lnTo>
                    <a:pt x="52" y="49"/>
                  </a:lnTo>
                  <a:lnTo>
                    <a:pt x="102" y="49"/>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49" name="Freeform 806"/>
            <p:cNvSpPr>
              <a:spLocks/>
            </p:cNvSpPr>
            <p:nvPr/>
          </p:nvSpPr>
          <p:spPr bwMode="auto">
            <a:xfrm>
              <a:off x="3290" y="3365"/>
              <a:ext cx="111" cy="110"/>
            </a:xfrm>
            <a:custGeom>
              <a:avLst/>
              <a:gdLst>
                <a:gd name="T0" fmla="*/ 121 w 102"/>
                <a:gd name="T1" fmla="*/ 58 h 101"/>
                <a:gd name="T2" fmla="*/ 121 w 102"/>
                <a:gd name="T3" fmla="*/ 58 h 101"/>
                <a:gd name="T4" fmla="*/ 121 w 102"/>
                <a:gd name="T5" fmla="*/ 45 h 101"/>
                <a:gd name="T6" fmla="*/ 115 w 102"/>
                <a:gd name="T7" fmla="*/ 36 h 101"/>
                <a:gd name="T8" fmla="*/ 110 w 102"/>
                <a:gd name="T9" fmla="*/ 25 h 101"/>
                <a:gd name="T10" fmla="*/ 102 w 102"/>
                <a:gd name="T11" fmla="*/ 17 h 101"/>
                <a:gd name="T12" fmla="*/ 95 w 102"/>
                <a:gd name="T13" fmla="*/ 10 h 101"/>
                <a:gd name="T14" fmla="*/ 84 w 102"/>
                <a:gd name="T15" fmla="*/ 2 h 101"/>
                <a:gd name="T16" fmla="*/ 72 w 102"/>
                <a:gd name="T17" fmla="*/ 0 h 101"/>
                <a:gd name="T18" fmla="*/ 62 w 102"/>
                <a:gd name="T19" fmla="*/ 0 h 101"/>
                <a:gd name="T20" fmla="*/ 62 w 102"/>
                <a:gd name="T21" fmla="*/ 0 h 101"/>
                <a:gd name="T22" fmla="*/ 49 w 102"/>
                <a:gd name="T23" fmla="*/ 0 h 101"/>
                <a:gd name="T24" fmla="*/ 36 w 102"/>
                <a:gd name="T25" fmla="*/ 2 h 101"/>
                <a:gd name="T26" fmla="*/ 26 w 102"/>
                <a:gd name="T27" fmla="*/ 10 h 101"/>
                <a:gd name="T28" fmla="*/ 17 w 102"/>
                <a:gd name="T29" fmla="*/ 17 h 101"/>
                <a:gd name="T30" fmla="*/ 11 w 102"/>
                <a:gd name="T31" fmla="*/ 25 h 101"/>
                <a:gd name="T32" fmla="*/ 4 w 102"/>
                <a:gd name="T33" fmla="*/ 36 h 101"/>
                <a:gd name="T34" fmla="*/ 2 w 102"/>
                <a:gd name="T35" fmla="*/ 45 h 101"/>
                <a:gd name="T36" fmla="*/ 0 w 102"/>
                <a:gd name="T37" fmla="*/ 58 h 101"/>
                <a:gd name="T38" fmla="*/ 0 w 102"/>
                <a:gd name="T39" fmla="*/ 58 h 101"/>
                <a:gd name="T40" fmla="*/ 2 w 102"/>
                <a:gd name="T41" fmla="*/ 71 h 101"/>
                <a:gd name="T42" fmla="*/ 4 w 102"/>
                <a:gd name="T43" fmla="*/ 82 h 101"/>
                <a:gd name="T44" fmla="*/ 11 w 102"/>
                <a:gd name="T45" fmla="*/ 94 h 101"/>
                <a:gd name="T46" fmla="*/ 17 w 102"/>
                <a:gd name="T47" fmla="*/ 102 h 101"/>
                <a:gd name="T48" fmla="*/ 26 w 102"/>
                <a:gd name="T49" fmla="*/ 109 h 101"/>
                <a:gd name="T50" fmla="*/ 36 w 102"/>
                <a:gd name="T51" fmla="*/ 115 h 101"/>
                <a:gd name="T52" fmla="*/ 49 w 102"/>
                <a:gd name="T53" fmla="*/ 120 h 101"/>
                <a:gd name="T54" fmla="*/ 62 w 102"/>
                <a:gd name="T55" fmla="*/ 120 h 101"/>
                <a:gd name="T56" fmla="*/ 62 w 102"/>
                <a:gd name="T57" fmla="*/ 120 h 101"/>
                <a:gd name="T58" fmla="*/ 72 w 102"/>
                <a:gd name="T59" fmla="*/ 120 h 101"/>
                <a:gd name="T60" fmla="*/ 84 w 102"/>
                <a:gd name="T61" fmla="*/ 115 h 101"/>
                <a:gd name="T62" fmla="*/ 95 w 102"/>
                <a:gd name="T63" fmla="*/ 109 h 101"/>
                <a:gd name="T64" fmla="*/ 102 w 102"/>
                <a:gd name="T65" fmla="*/ 102 h 101"/>
                <a:gd name="T66" fmla="*/ 110 w 102"/>
                <a:gd name="T67" fmla="*/ 94 h 101"/>
                <a:gd name="T68" fmla="*/ 115 w 102"/>
                <a:gd name="T69" fmla="*/ 82 h 101"/>
                <a:gd name="T70" fmla="*/ 121 w 102"/>
                <a:gd name="T71" fmla="*/ 71 h 101"/>
                <a:gd name="T72" fmla="*/ 121 w 102"/>
                <a:gd name="T73" fmla="*/ 58 h 101"/>
                <a:gd name="T74" fmla="*/ 62 w 102"/>
                <a:gd name="T75" fmla="*/ 58 h 101"/>
                <a:gd name="T76" fmla="*/ 121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38"/>
                  </a:lnTo>
                  <a:lnTo>
                    <a:pt x="97" y="30"/>
                  </a:lnTo>
                  <a:lnTo>
                    <a:pt x="93" y="21"/>
                  </a:lnTo>
                  <a:lnTo>
                    <a:pt x="86" y="15"/>
                  </a:lnTo>
                  <a:lnTo>
                    <a:pt x="80" y="8"/>
                  </a:lnTo>
                  <a:lnTo>
                    <a:pt x="71" y="2"/>
                  </a:lnTo>
                  <a:lnTo>
                    <a:pt x="61" y="0"/>
                  </a:lnTo>
                  <a:lnTo>
                    <a:pt x="52" y="0"/>
                  </a:lnTo>
                  <a:lnTo>
                    <a:pt x="41" y="0"/>
                  </a:lnTo>
                  <a:lnTo>
                    <a:pt x="30" y="2"/>
                  </a:lnTo>
                  <a:lnTo>
                    <a:pt x="22" y="8"/>
                  </a:lnTo>
                  <a:lnTo>
                    <a:pt x="15" y="15"/>
                  </a:lnTo>
                  <a:lnTo>
                    <a:pt x="9" y="21"/>
                  </a:lnTo>
                  <a:lnTo>
                    <a:pt x="4" y="30"/>
                  </a:lnTo>
                  <a:lnTo>
                    <a:pt x="2" y="38"/>
                  </a:lnTo>
                  <a:lnTo>
                    <a:pt x="0" y="49"/>
                  </a:lnTo>
                  <a:lnTo>
                    <a:pt x="2" y="60"/>
                  </a:lnTo>
                  <a:lnTo>
                    <a:pt x="4" y="69"/>
                  </a:lnTo>
                  <a:lnTo>
                    <a:pt x="9" y="79"/>
                  </a:lnTo>
                  <a:lnTo>
                    <a:pt x="15" y="86"/>
                  </a:lnTo>
                  <a:lnTo>
                    <a:pt x="22" y="92"/>
                  </a:lnTo>
                  <a:lnTo>
                    <a:pt x="30" y="97"/>
                  </a:lnTo>
                  <a:lnTo>
                    <a:pt x="41" y="101"/>
                  </a:lnTo>
                  <a:lnTo>
                    <a:pt x="52" y="101"/>
                  </a:lnTo>
                  <a:lnTo>
                    <a:pt x="61" y="101"/>
                  </a:lnTo>
                  <a:lnTo>
                    <a:pt x="71" y="97"/>
                  </a:lnTo>
                  <a:lnTo>
                    <a:pt x="80" y="92"/>
                  </a:lnTo>
                  <a:lnTo>
                    <a:pt x="86" y="86"/>
                  </a:lnTo>
                  <a:lnTo>
                    <a:pt x="93" y="79"/>
                  </a:lnTo>
                  <a:lnTo>
                    <a:pt x="97" y="69"/>
                  </a:lnTo>
                  <a:lnTo>
                    <a:pt x="102" y="60"/>
                  </a:lnTo>
                  <a:lnTo>
                    <a:pt x="102" y="49"/>
                  </a:lnTo>
                  <a:lnTo>
                    <a:pt x="52"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0" name="Freeform 807"/>
            <p:cNvSpPr>
              <a:spLocks/>
            </p:cNvSpPr>
            <p:nvPr/>
          </p:nvSpPr>
          <p:spPr bwMode="auto">
            <a:xfrm>
              <a:off x="3891" y="2448"/>
              <a:ext cx="114" cy="111"/>
            </a:xfrm>
            <a:custGeom>
              <a:avLst/>
              <a:gdLst>
                <a:gd name="T0" fmla="*/ 125 w 104"/>
                <a:gd name="T1" fmla="*/ 63 h 101"/>
                <a:gd name="T2" fmla="*/ 125 w 104"/>
                <a:gd name="T3" fmla="*/ 63 h 101"/>
                <a:gd name="T4" fmla="*/ 123 w 104"/>
                <a:gd name="T5" fmla="*/ 49 h 101"/>
                <a:gd name="T6" fmla="*/ 121 w 104"/>
                <a:gd name="T7" fmla="*/ 36 h 101"/>
                <a:gd name="T8" fmla="*/ 114 w 104"/>
                <a:gd name="T9" fmla="*/ 26 h 101"/>
                <a:gd name="T10" fmla="*/ 107 w 104"/>
                <a:gd name="T11" fmla="*/ 18 h 101"/>
                <a:gd name="T12" fmla="*/ 96 w 104"/>
                <a:gd name="T13" fmla="*/ 11 h 101"/>
                <a:gd name="T14" fmla="*/ 87 w 104"/>
                <a:gd name="T15" fmla="*/ 2 h 101"/>
                <a:gd name="T16" fmla="*/ 76 w 104"/>
                <a:gd name="T17" fmla="*/ 0 h 101"/>
                <a:gd name="T18" fmla="*/ 62 w 104"/>
                <a:gd name="T19" fmla="*/ 0 h 101"/>
                <a:gd name="T20" fmla="*/ 62 w 104"/>
                <a:gd name="T21" fmla="*/ 0 h 101"/>
                <a:gd name="T22" fmla="*/ 50 w 104"/>
                <a:gd name="T23" fmla="*/ 0 h 101"/>
                <a:gd name="T24" fmla="*/ 39 w 104"/>
                <a:gd name="T25" fmla="*/ 2 h 101"/>
                <a:gd name="T26" fmla="*/ 29 w 104"/>
                <a:gd name="T27" fmla="*/ 11 h 101"/>
                <a:gd name="T28" fmla="*/ 20 w 104"/>
                <a:gd name="T29" fmla="*/ 18 h 101"/>
                <a:gd name="T30" fmla="*/ 11 w 104"/>
                <a:gd name="T31" fmla="*/ 26 h 101"/>
                <a:gd name="T32" fmla="*/ 5 w 104"/>
                <a:gd name="T33" fmla="*/ 36 h 101"/>
                <a:gd name="T34" fmla="*/ 3 w 104"/>
                <a:gd name="T35" fmla="*/ 49 h 101"/>
                <a:gd name="T36" fmla="*/ 0 w 104"/>
                <a:gd name="T37" fmla="*/ 63 h 101"/>
                <a:gd name="T38" fmla="*/ 0 w 104"/>
                <a:gd name="T39" fmla="*/ 63 h 101"/>
                <a:gd name="T40" fmla="*/ 3 w 104"/>
                <a:gd name="T41" fmla="*/ 73 h 101"/>
                <a:gd name="T42" fmla="*/ 5 w 104"/>
                <a:gd name="T43" fmla="*/ 86 h 101"/>
                <a:gd name="T44" fmla="*/ 11 w 104"/>
                <a:gd name="T45" fmla="*/ 97 h 101"/>
                <a:gd name="T46" fmla="*/ 20 w 104"/>
                <a:gd name="T47" fmla="*/ 104 h 101"/>
                <a:gd name="T48" fmla="*/ 29 w 104"/>
                <a:gd name="T49" fmla="*/ 112 h 101"/>
                <a:gd name="T50" fmla="*/ 39 w 104"/>
                <a:gd name="T51" fmla="*/ 118 h 101"/>
                <a:gd name="T52" fmla="*/ 50 w 104"/>
                <a:gd name="T53" fmla="*/ 122 h 101"/>
                <a:gd name="T54" fmla="*/ 62 w 104"/>
                <a:gd name="T55" fmla="*/ 122 h 101"/>
                <a:gd name="T56" fmla="*/ 62 w 104"/>
                <a:gd name="T57" fmla="*/ 122 h 101"/>
                <a:gd name="T58" fmla="*/ 76 w 104"/>
                <a:gd name="T59" fmla="*/ 122 h 101"/>
                <a:gd name="T60" fmla="*/ 87 w 104"/>
                <a:gd name="T61" fmla="*/ 118 h 101"/>
                <a:gd name="T62" fmla="*/ 96 w 104"/>
                <a:gd name="T63" fmla="*/ 112 h 101"/>
                <a:gd name="T64" fmla="*/ 107 w 104"/>
                <a:gd name="T65" fmla="*/ 104 h 101"/>
                <a:gd name="T66" fmla="*/ 114 w 104"/>
                <a:gd name="T67" fmla="*/ 97 h 101"/>
                <a:gd name="T68" fmla="*/ 121 w 104"/>
                <a:gd name="T69" fmla="*/ 86 h 101"/>
                <a:gd name="T70" fmla="*/ 123 w 104"/>
                <a:gd name="T71" fmla="*/ 73 h 101"/>
                <a:gd name="T72" fmla="*/ 125 w 104"/>
                <a:gd name="T73" fmla="*/ 63 h 101"/>
                <a:gd name="T74" fmla="*/ 62 w 104"/>
                <a:gd name="T75" fmla="*/ 63 h 101"/>
                <a:gd name="T76" fmla="*/ 125 w 104"/>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100" y="30"/>
                  </a:lnTo>
                  <a:lnTo>
                    <a:pt x="95" y="22"/>
                  </a:lnTo>
                  <a:lnTo>
                    <a:pt x="89" y="15"/>
                  </a:lnTo>
                  <a:lnTo>
                    <a:pt x="80" y="9"/>
                  </a:lnTo>
                  <a:lnTo>
                    <a:pt x="72" y="2"/>
                  </a:lnTo>
                  <a:lnTo>
                    <a:pt x="63" y="0"/>
                  </a:lnTo>
                  <a:lnTo>
                    <a:pt x="52" y="0"/>
                  </a:lnTo>
                  <a:lnTo>
                    <a:pt x="42" y="0"/>
                  </a:lnTo>
                  <a:lnTo>
                    <a:pt x="33" y="2"/>
                  </a:lnTo>
                  <a:lnTo>
                    <a:pt x="24" y="9"/>
                  </a:lnTo>
                  <a:lnTo>
                    <a:pt x="16" y="15"/>
                  </a:lnTo>
                  <a:lnTo>
                    <a:pt x="9" y="22"/>
                  </a:lnTo>
                  <a:lnTo>
                    <a:pt x="5" y="30"/>
                  </a:lnTo>
                  <a:lnTo>
                    <a:pt x="3" y="41"/>
                  </a:lnTo>
                  <a:lnTo>
                    <a:pt x="0" y="52"/>
                  </a:lnTo>
                  <a:lnTo>
                    <a:pt x="3" y="60"/>
                  </a:lnTo>
                  <a:lnTo>
                    <a:pt x="5" y="71"/>
                  </a:lnTo>
                  <a:lnTo>
                    <a:pt x="9" y="80"/>
                  </a:lnTo>
                  <a:lnTo>
                    <a:pt x="16" y="86"/>
                  </a:lnTo>
                  <a:lnTo>
                    <a:pt x="24" y="93"/>
                  </a:lnTo>
                  <a:lnTo>
                    <a:pt x="33" y="97"/>
                  </a:lnTo>
                  <a:lnTo>
                    <a:pt x="42" y="101"/>
                  </a:lnTo>
                  <a:lnTo>
                    <a:pt x="52" y="101"/>
                  </a:lnTo>
                  <a:lnTo>
                    <a:pt x="63" y="101"/>
                  </a:lnTo>
                  <a:lnTo>
                    <a:pt x="72" y="97"/>
                  </a:lnTo>
                  <a:lnTo>
                    <a:pt x="80" y="93"/>
                  </a:lnTo>
                  <a:lnTo>
                    <a:pt x="89" y="86"/>
                  </a:lnTo>
                  <a:lnTo>
                    <a:pt x="95" y="80"/>
                  </a:lnTo>
                  <a:lnTo>
                    <a:pt x="100" y="71"/>
                  </a:lnTo>
                  <a:lnTo>
                    <a:pt x="102" y="60"/>
                  </a:lnTo>
                  <a:lnTo>
                    <a:pt x="104" y="52"/>
                  </a:lnTo>
                  <a:lnTo>
                    <a:pt x="52" y="52"/>
                  </a:lnTo>
                  <a:lnTo>
                    <a:pt x="104" y="52"/>
                  </a:lnTo>
                  <a:close/>
                </a:path>
              </a:pathLst>
            </a:custGeom>
            <a:solidFill>
              <a:srgbClr val="FB00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1" name="Freeform 808"/>
            <p:cNvSpPr>
              <a:spLocks/>
            </p:cNvSpPr>
            <p:nvPr/>
          </p:nvSpPr>
          <p:spPr bwMode="auto">
            <a:xfrm>
              <a:off x="3891" y="2448"/>
              <a:ext cx="114" cy="111"/>
            </a:xfrm>
            <a:custGeom>
              <a:avLst/>
              <a:gdLst>
                <a:gd name="T0" fmla="*/ 125 w 104"/>
                <a:gd name="T1" fmla="*/ 63 h 101"/>
                <a:gd name="T2" fmla="*/ 125 w 104"/>
                <a:gd name="T3" fmla="*/ 63 h 101"/>
                <a:gd name="T4" fmla="*/ 123 w 104"/>
                <a:gd name="T5" fmla="*/ 49 h 101"/>
                <a:gd name="T6" fmla="*/ 121 w 104"/>
                <a:gd name="T7" fmla="*/ 36 h 101"/>
                <a:gd name="T8" fmla="*/ 114 w 104"/>
                <a:gd name="T9" fmla="*/ 26 h 101"/>
                <a:gd name="T10" fmla="*/ 107 w 104"/>
                <a:gd name="T11" fmla="*/ 18 h 101"/>
                <a:gd name="T12" fmla="*/ 96 w 104"/>
                <a:gd name="T13" fmla="*/ 11 h 101"/>
                <a:gd name="T14" fmla="*/ 87 w 104"/>
                <a:gd name="T15" fmla="*/ 2 h 101"/>
                <a:gd name="T16" fmla="*/ 76 w 104"/>
                <a:gd name="T17" fmla="*/ 0 h 101"/>
                <a:gd name="T18" fmla="*/ 62 w 104"/>
                <a:gd name="T19" fmla="*/ 0 h 101"/>
                <a:gd name="T20" fmla="*/ 62 w 104"/>
                <a:gd name="T21" fmla="*/ 0 h 101"/>
                <a:gd name="T22" fmla="*/ 50 w 104"/>
                <a:gd name="T23" fmla="*/ 0 h 101"/>
                <a:gd name="T24" fmla="*/ 39 w 104"/>
                <a:gd name="T25" fmla="*/ 2 h 101"/>
                <a:gd name="T26" fmla="*/ 29 w 104"/>
                <a:gd name="T27" fmla="*/ 11 h 101"/>
                <a:gd name="T28" fmla="*/ 20 w 104"/>
                <a:gd name="T29" fmla="*/ 18 h 101"/>
                <a:gd name="T30" fmla="*/ 11 w 104"/>
                <a:gd name="T31" fmla="*/ 26 h 101"/>
                <a:gd name="T32" fmla="*/ 5 w 104"/>
                <a:gd name="T33" fmla="*/ 36 h 101"/>
                <a:gd name="T34" fmla="*/ 3 w 104"/>
                <a:gd name="T35" fmla="*/ 49 h 101"/>
                <a:gd name="T36" fmla="*/ 0 w 104"/>
                <a:gd name="T37" fmla="*/ 63 h 101"/>
                <a:gd name="T38" fmla="*/ 0 w 104"/>
                <a:gd name="T39" fmla="*/ 63 h 101"/>
                <a:gd name="T40" fmla="*/ 3 w 104"/>
                <a:gd name="T41" fmla="*/ 73 h 101"/>
                <a:gd name="T42" fmla="*/ 5 w 104"/>
                <a:gd name="T43" fmla="*/ 86 h 101"/>
                <a:gd name="T44" fmla="*/ 11 w 104"/>
                <a:gd name="T45" fmla="*/ 97 h 101"/>
                <a:gd name="T46" fmla="*/ 20 w 104"/>
                <a:gd name="T47" fmla="*/ 104 h 101"/>
                <a:gd name="T48" fmla="*/ 29 w 104"/>
                <a:gd name="T49" fmla="*/ 112 h 101"/>
                <a:gd name="T50" fmla="*/ 39 w 104"/>
                <a:gd name="T51" fmla="*/ 118 h 101"/>
                <a:gd name="T52" fmla="*/ 50 w 104"/>
                <a:gd name="T53" fmla="*/ 122 h 101"/>
                <a:gd name="T54" fmla="*/ 62 w 104"/>
                <a:gd name="T55" fmla="*/ 122 h 101"/>
                <a:gd name="T56" fmla="*/ 62 w 104"/>
                <a:gd name="T57" fmla="*/ 122 h 101"/>
                <a:gd name="T58" fmla="*/ 76 w 104"/>
                <a:gd name="T59" fmla="*/ 122 h 101"/>
                <a:gd name="T60" fmla="*/ 87 w 104"/>
                <a:gd name="T61" fmla="*/ 118 h 101"/>
                <a:gd name="T62" fmla="*/ 96 w 104"/>
                <a:gd name="T63" fmla="*/ 112 h 101"/>
                <a:gd name="T64" fmla="*/ 107 w 104"/>
                <a:gd name="T65" fmla="*/ 104 h 101"/>
                <a:gd name="T66" fmla="*/ 114 w 104"/>
                <a:gd name="T67" fmla="*/ 97 h 101"/>
                <a:gd name="T68" fmla="*/ 121 w 104"/>
                <a:gd name="T69" fmla="*/ 86 h 101"/>
                <a:gd name="T70" fmla="*/ 123 w 104"/>
                <a:gd name="T71" fmla="*/ 73 h 101"/>
                <a:gd name="T72" fmla="*/ 125 w 104"/>
                <a:gd name="T73" fmla="*/ 63 h 101"/>
                <a:gd name="T74" fmla="*/ 62 w 104"/>
                <a:gd name="T75" fmla="*/ 63 h 101"/>
                <a:gd name="T76" fmla="*/ 125 w 104"/>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100" y="30"/>
                  </a:lnTo>
                  <a:lnTo>
                    <a:pt x="95" y="22"/>
                  </a:lnTo>
                  <a:lnTo>
                    <a:pt x="89" y="15"/>
                  </a:lnTo>
                  <a:lnTo>
                    <a:pt x="80" y="9"/>
                  </a:lnTo>
                  <a:lnTo>
                    <a:pt x="72" y="2"/>
                  </a:lnTo>
                  <a:lnTo>
                    <a:pt x="63" y="0"/>
                  </a:lnTo>
                  <a:lnTo>
                    <a:pt x="52" y="0"/>
                  </a:lnTo>
                  <a:lnTo>
                    <a:pt x="42" y="0"/>
                  </a:lnTo>
                  <a:lnTo>
                    <a:pt x="33" y="2"/>
                  </a:lnTo>
                  <a:lnTo>
                    <a:pt x="24" y="9"/>
                  </a:lnTo>
                  <a:lnTo>
                    <a:pt x="16" y="15"/>
                  </a:lnTo>
                  <a:lnTo>
                    <a:pt x="9" y="22"/>
                  </a:lnTo>
                  <a:lnTo>
                    <a:pt x="5" y="30"/>
                  </a:lnTo>
                  <a:lnTo>
                    <a:pt x="3" y="41"/>
                  </a:lnTo>
                  <a:lnTo>
                    <a:pt x="0" y="52"/>
                  </a:lnTo>
                  <a:lnTo>
                    <a:pt x="3" y="60"/>
                  </a:lnTo>
                  <a:lnTo>
                    <a:pt x="5" y="71"/>
                  </a:lnTo>
                  <a:lnTo>
                    <a:pt x="9" y="80"/>
                  </a:lnTo>
                  <a:lnTo>
                    <a:pt x="16" y="86"/>
                  </a:lnTo>
                  <a:lnTo>
                    <a:pt x="24" y="93"/>
                  </a:lnTo>
                  <a:lnTo>
                    <a:pt x="33" y="97"/>
                  </a:lnTo>
                  <a:lnTo>
                    <a:pt x="42" y="101"/>
                  </a:lnTo>
                  <a:lnTo>
                    <a:pt x="52" y="101"/>
                  </a:lnTo>
                  <a:lnTo>
                    <a:pt x="63" y="101"/>
                  </a:lnTo>
                  <a:lnTo>
                    <a:pt x="72" y="97"/>
                  </a:lnTo>
                  <a:lnTo>
                    <a:pt x="80" y="93"/>
                  </a:lnTo>
                  <a:lnTo>
                    <a:pt x="89" y="86"/>
                  </a:lnTo>
                  <a:lnTo>
                    <a:pt x="95" y="80"/>
                  </a:lnTo>
                  <a:lnTo>
                    <a:pt x="100" y="71"/>
                  </a:lnTo>
                  <a:lnTo>
                    <a:pt x="102"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2" name="Freeform 809"/>
            <p:cNvSpPr>
              <a:spLocks/>
            </p:cNvSpPr>
            <p:nvPr/>
          </p:nvSpPr>
          <p:spPr bwMode="auto">
            <a:xfrm>
              <a:off x="3919" y="2165"/>
              <a:ext cx="114" cy="114"/>
            </a:xfrm>
            <a:custGeom>
              <a:avLst/>
              <a:gdLst>
                <a:gd name="T0" fmla="*/ 125 w 104"/>
                <a:gd name="T1" fmla="*/ 62 h 104"/>
                <a:gd name="T2" fmla="*/ 125 w 104"/>
                <a:gd name="T3" fmla="*/ 62 h 104"/>
                <a:gd name="T4" fmla="*/ 123 w 104"/>
                <a:gd name="T5" fmla="*/ 49 h 104"/>
                <a:gd name="T6" fmla="*/ 121 w 104"/>
                <a:gd name="T7" fmla="*/ 38 h 104"/>
                <a:gd name="T8" fmla="*/ 114 w 104"/>
                <a:gd name="T9" fmla="*/ 29 h 104"/>
                <a:gd name="T10" fmla="*/ 107 w 104"/>
                <a:gd name="T11" fmla="*/ 18 h 104"/>
                <a:gd name="T12" fmla="*/ 96 w 104"/>
                <a:gd name="T13" fmla="*/ 11 h 104"/>
                <a:gd name="T14" fmla="*/ 87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20 w 104"/>
                <a:gd name="T29" fmla="*/ 18 h 104"/>
                <a:gd name="T30" fmla="*/ 11 w 104"/>
                <a:gd name="T31" fmla="*/ 29 h 104"/>
                <a:gd name="T32" fmla="*/ 5 w 104"/>
                <a:gd name="T33" fmla="*/ 38 h 104"/>
                <a:gd name="T34" fmla="*/ 3 w 104"/>
                <a:gd name="T35" fmla="*/ 49 h 104"/>
                <a:gd name="T36" fmla="*/ 0 w 104"/>
                <a:gd name="T37" fmla="*/ 62 h 104"/>
                <a:gd name="T38" fmla="*/ 0 w 104"/>
                <a:gd name="T39" fmla="*/ 62 h 104"/>
                <a:gd name="T40" fmla="*/ 3 w 104"/>
                <a:gd name="T41" fmla="*/ 76 h 104"/>
                <a:gd name="T42" fmla="*/ 5 w 104"/>
                <a:gd name="T43" fmla="*/ 86 h 104"/>
                <a:gd name="T44" fmla="*/ 11 w 104"/>
                <a:gd name="T45" fmla="*/ 96 h 104"/>
                <a:gd name="T46" fmla="*/ 20 w 104"/>
                <a:gd name="T47" fmla="*/ 107 h 104"/>
                <a:gd name="T48" fmla="*/ 29 w 104"/>
                <a:gd name="T49" fmla="*/ 114 h 104"/>
                <a:gd name="T50" fmla="*/ 39 w 104"/>
                <a:gd name="T51" fmla="*/ 119 h 104"/>
                <a:gd name="T52" fmla="*/ 49 w 104"/>
                <a:gd name="T53" fmla="*/ 122 h 104"/>
                <a:gd name="T54" fmla="*/ 62 w 104"/>
                <a:gd name="T55" fmla="*/ 125 h 104"/>
                <a:gd name="T56" fmla="*/ 62 w 104"/>
                <a:gd name="T57" fmla="*/ 125 h 104"/>
                <a:gd name="T58" fmla="*/ 76 w 104"/>
                <a:gd name="T59" fmla="*/ 122 h 104"/>
                <a:gd name="T60" fmla="*/ 87 w 104"/>
                <a:gd name="T61" fmla="*/ 119 h 104"/>
                <a:gd name="T62" fmla="*/ 96 w 104"/>
                <a:gd name="T63" fmla="*/ 114 h 104"/>
                <a:gd name="T64" fmla="*/ 107 w 104"/>
                <a:gd name="T65" fmla="*/ 107 h 104"/>
                <a:gd name="T66" fmla="*/ 114 w 104"/>
                <a:gd name="T67" fmla="*/ 96 h 104"/>
                <a:gd name="T68" fmla="*/ 121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2"/>
                  </a:lnTo>
                  <a:lnTo>
                    <a:pt x="52" y="0"/>
                  </a:lnTo>
                  <a:lnTo>
                    <a:pt x="41" y="2"/>
                  </a:lnTo>
                  <a:lnTo>
                    <a:pt x="33" y="4"/>
                  </a:lnTo>
                  <a:lnTo>
                    <a:pt x="24" y="9"/>
                  </a:lnTo>
                  <a:lnTo>
                    <a:pt x="16" y="15"/>
                  </a:lnTo>
                  <a:lnTo>
                    <a:pt x="9" y="24"/>
                  </a:lnTo>
                  <a:lnTo>
                    <a:pt x="5" y="32"/>
                  </a:lnTo>
                  <a:lnTo>
                    <a:pt x="3" y="41"/>
                  </a:lnTo>
                  <a:lnTo>
                    <a:pt x="0" y="52"/>
                  </a:lnTo>
                  <a:lnTo>
                    <a:pt x="3" y="63"/>
                  </a:lnTo>
                  <a:lnTo>
                    <a:pt x="5" y="71"/>
                  </a:lnTo>
                  <a:lnTo>
                    <a:pt x="9" y="80"/>
                  </a:lnTo>
                  <a:lnTo>
                    <a:pt x="16" y="89"/>
                  </a:lnTo>
                  <a:lnTo>
                    <a:pt x="24" y="95"/>
                  </a:lnTo>
                  <a:lnTo>
                    <a:pt x="33" y="99"/>
                  </a:lnTo>
                  <a:lnTo>
                    <a:pt x="41" y="101"/>
                  </a:lnTo>
                  <a:lnTo>
                    <a:pt x="52" y="104"/>
                  </a:lnTo>
                  <a:lnTo>
                    <a:pt x="63" y="101"/>
                  </a:lnTo>
                  <a:lnTo>
                    <a:pt x="72" y="99"/>
                  </a:lnTo>
                  <a:lnTo>
                    <a:pt x="80" y="95"/>
                  </a:lnTo>
                  <a:lnTo>
                    <a:pt x="89" y="89"/>
                  </a:lnTo>
                  <a:lnTo>
                    <a:pt x="95" y="80"/>
                  </a:lnTo>
                  <a:lnTo>
                    <a:pt x="100" y="71"/>
                  </a:lnTo>
                  <a:lnTo>
                    <a:pt x="102" y="63"/>
                  </a:lnTo>
                  <a:lnTo>
                    <a:pt x="104" y="52"/>
                  </a:lnTo>
                  <a:lnTo>
                    <a:pt x="52" y="52"/>
                  </a:lnTo>
                  <a:lnTo>
                    <a:pt x="104" y="52"/>
                  </a:lnTo>
                  <a:close/>
                </a:path>
              </a:pathLst>
            </a:custGeom>
            <a:solidFill>
              <a:srgbClr val="12AD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3" name="Freeform 810"/>
            <p:cNvSpPr>
              <a:spLocks/>
            </p:cNvSpPr>
            <p:nvPr/>
          </p:nvSpPr>
          <p:spPr bwMode="auto">
            <a:xfrm>
              <a:off x="3919" y="2165"/>
              <a:ext cx="114" cy="114"/>
            </a:xfrm>
            <a:custGeom>
              <a:avLst/>
              <a:gdLst>
                <a:gd name="T0" fmla="*/ 125 w 104"/>
                <a:gd name="T1" fmla="*/ 62 h 104"/>
                <a:gd name="T2" fmla="*/ 125 w 104"/>
                <a:gd name="T3" fmla="*/ 62 h 104"/>
                <a:gd name="T4" fmla="*/ 123 w 104"/>
                <a:gd name="T5" fmla="*/ 49 h 104"/>
                <a:gd name="T6" fmla="*/ 121 w 104"/>
                <a:gd name="T7" fmla="*/ 38 h 104"/>
                <a:gd name="T8" fmla="*/ 114 w 104"/>
                <a:gd name="T9" fmla="*/ 29 h 104"/>
                <a:gd name="T10" fmla="*/ 107 w 104"/>
                <a:gd name="T11" fmla="*/ 18 h 104"/>
                <a:gd name="T12" fmla="*/ 96 w 104"/>
                <a:gd name="T13" fmla="*/ 11 h 104"/>
                <a:gd name="T14" fmla="*/ 87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20 w 104"/>
                <a:gd name="T29" fmla="*/ 18 h 104"/>
                <a:gd name="T30" fmla="*/ 11 w 104"/>
                <a:gd name="T31" fmla="*/ 29 h 104"/>
                <a:gd name="T32" fmla="*/ 5 w 104"/>
                <a:gd name="T33" fmla="*/ 38 h 104"/>
                <a:gd name="T34" fmla="*/ 3 w 104"/>
                <a:gd name="T35" fmla="*/ 49 h 104"/>
                <a:gd name="T36" fmla="*/ 0 w 104"/>
                <a:gd name="T37" fmla="*/ 62 h 104"/>
                <a:gd name="T38" fmla="*/ 0 w 104"/>
                <a:gd name="T39" fmla="*/ 62 h 104"/>
                <a:gd name="T40" fmla="*/ 3 w 104"/>
                <a:gd name="T41" fmla="*/ 76 h 104"/>
                <a:gd name="T42" fmla="*/ 5 w 104"/>
                <a:gd name="T43" fmla="*/ 86 h 104"/>
                <a:gd name="T44" fmla="*/ 11 w 104"/>
                <a:gd name="T45" fmla="*/ 96 h 104"/>
                <a:gd name="T46" fmla="*/ 20 w 104"/>
                <a:gd name="T47" fmla="*/ 107 h 104"/>
                <a:gd name="T48" fmla="*/ 29 w 104"/>
                <a:gd name="T49" fmla="*/ 114 h 104"/>
                <a:gd name="T50" fmla="*/ 39 w 104"/>
                <a:gd name="T51" fmla="*/ 119 h 104"/>
                <a:gd name="T52" fmla="*/ 49 w 104"/>
                <a:gd name="T53" fmla="*/ 122 h 104"/>
                <a:gd name="T54" fmla="*/ 62 w 104"/>
                <a:gd name="T55" fmla="*/ 125 h 104"/>
                <a:gd name="T56" fmla="*/ 62 w 104"/>
                <a:gd name="T57" fmla="*/ 125 h 104"/>
                <a:gd name="T58" fmla="*/ 76 w 104"/>
                <a:gd name="T59" fmla="*/ 122 h 104"/>
                <a:gd name="T60" fmla="*/ 87 w 104"/>
                <a:gd name="T61" fmla="*/ 119 h 104"/>
                <a:gd name="T62" fmla="*/ 96 w 104"/>
                <a:gd name="T63" fmla="*/ 114 h 104"/>
                <a:gd name="T64" fmla="*/ 107 w 104"/>
                <a:gd name="T65" fmla="*/ 107 h 104"/>
                <a:gd name="T66" fmla="*/ 114 w 104"/>
                <a:gd name="T67" fmla="*/ 96 h 104"/>
                <a:gd name="T68" fmla="*/ 121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100" y="32"/>
                  </a:lnTo>
                  <a:lnTo>
                    <a:pt x="95" y="24"/>
                  </a:lnTo>
                  <a:lnTo>
                    <a:pt x="89" y="15"/>
                  </a:lnTo>
                  <a:lnTo>
                    <a:pt x="80" y="9"/>
                  </a:lnTo>
                  <a:lnTo>
                    <a:pt x="72" y="4"/>
                  </a:lnTo>
                  <a:lnTo>
                    <a:pt x="63" y="2"/>
                  </a:lnTo>
                  <a:lnTo>
                    <a:pt x="52" y="0"/>
                  </a:lnTo>
                  <a:lnTo>
                    <a:pt x="41" y="2"/>
                  </a:lnTo>
                  <a:lnTo>
                    <a:pt x="33" y="4"/>
                  </a:lnTo>
                  <a:lnTo>
                    <a:pt x="24" y="9"/>
                  </a:lnTo>
                  <a:lnTo>
                    <a:pt x="16" y="15"/>
                  </a:lnTo>
                  <a:lnTo>
                    <a:pt x="9" y="24"/>
                  </a:lnTo>
                  <a:lnTo>
                    <a:pt x="5" y="32"/>
                  </a:lnTo>
                  <a:lnTo>
                    <a:pt x="3" y="41"/>
                  </a:lnTo>
                  <a:lnTo>
                    <a:pt x="0" y="52"/>
                  </a:lnTo>
                  <a:lnTo>
                    <a:pt x="3" y="63"/>
                  </a:lnTo>
                  <a:lnTo>
                    <a:pt x="5" y="71"/>
                  </a:lnTo>
                  <a:lnTo>
                    <a:pt x="9" y="80"/>
                  </a:lnTo>
                  <a:lnTo>
                    <a:pt x="16" y="89"/>
                  </a:lnTo>
                  <a:lnTo>
                    <a:pt x="24" y="95"/>
                  </a:lnTo>
                  <a:lnTo>
                    <a:pt x="33" y="99"/>
                  </a:lnTo>
                  <a:lnTo>
                    <a:pt x="41" y="101"/>
                  </a:lnTo>
                  <a:lnTo>
                    <a:pt x="52" y="104"/>
                  </a:lnTo>
                  <a:lnTo>
                    <a:pt x="63" y="101"/>
                  </a:lnTo>
                  <a:lnTo>
                    <a:pt x="72" y="99"/>
                  </a:lnTo>
                  <a:lnTo>
                    <a:pt x="80" y="95"/>
                  </a:lnTo>
                  <a:lnTo>
                    <a:pt x="89" y="89"/>
                  </a:lnTo>
                  <a:lnTo>
                    <a:pt x="95" y="80"/>
                  </a:lnTo>
                  <a:lnTo>
                    <a:pt x="100"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4" name="Freeform 811"/>
            <p:cNvSpPr>
              <a:spLocks/>
            </p:cNvSpPr>
            <p:nvPr/>
          </p:nvSpPr>
          <p:spPr bwMode="auto">
            <a:xfrm>
              <a:off x="3712" y="2165"/>
              <a:ext cx="111" cy="114"/>
            </a:xfrm>
            <a:custGeom>
              <a:avLst/>
              <a:gdLst>
                <a:gd name="T0" fmla="*/ 121 w 102"/>
                <a:gd name="T1" fmla="*/ 62 h 104"/>
                <a:gd name="T2" fmla="*/ 121 w 102"/>
                <a:gd name="T3" fmla="*/ 62 h 104"/>
                <a:gd name="T4" fmla="*/ 121 w 102"/>
                <a:gd name="T5" fmla="*/ 49 h 104"/>
                <a:gd name="T6" fmla="*/ 119 w 102"/>
                <a:gd name="T7" fmla="*/ 38 h 104"/>
                <a:gd name="T8" fmla="*/ 110 w 102"/>
                <a:gd name="T9" fmla="*/ 29 h 104"/>
                <a:gd name="T10" fmla="*/ 103 w 102"/>
                <a:gd name="T11" fmla="*/ 18 h 104"/>
                <a:gd name="T12" fmla="*/ 95 w 102"/>
                <a:gd name="T13" fmla="*/ 11 h 104"/>
                <a:gd name="T14" fmla="*/ 85 w 102"/>
                <a:gd name="T15" fmla="*/ 4 h 104"/>
                <a:gd name="T16" fmla="*/ 72 w 102"/>
                <a:gd name="T17" fmla="*/ 2 h 104"/>
                <a:gd name="T18" fmla="*/ 59 w 102"/>
                <a:gd name="T19" fmla="*/ 0 h 104"/>
                <a:gd name="T20" fmla="*/ 59 w 102"/>
                <a:gd name="T21" fmla="*/ 0 h 104"/>
                <a:gd name="T22" fmla="*/ 49 w 102"/>
                <a:gd name="T23" fmla="*/ 2 h 104"/>
                <a:gd name="T24" fmla="*/ 37 w 102"/>
                <a:gd name="T25" fmla="*/ 4 h 104"/>
                <a:gd name="T26" fmla="*/ 26 w 102"/>
                <a:gd name="T27" fmla="*/ 11 h 104"/>
                <a:gd name="T28" fmla="*/ 19 w 102"/>
                <a:gd name="T29" fmla="*/ 18 h 104"/>
                <a:gd name="T30" fmla="*/ 11 w 102"/>
                <a:gd name="T31" fmla="*/ 29 h 104"/>
                <a:gd name="T32" fmla="*/ 5 w 102"/>
                <a:gd name="T33" fmla="*/ 38 h 104"/>
                <a:gd name="T34" fmla="*/ 0 w 102"/>
                <a:gd name="T35" fmla="*/ 49 h 104"/>
                <a:gd name="T36" fmla="*/ 0 w 102"/>
                <a:gd name="T37" fmla="*/ 62 h 104"/>
                <a:gd name="T38" fmla="*/ 0 w 102"/>
                <a:gd name="T39" fmla="*/ 62 h 104"/>
                <a:gd name="T40" fmla="*/ 0 w 102"/>
                <a:gd name="T41" fmla="*/ 76 h 104"/>
                <a:gd name="T42" fmla="*/ 5 w 102"/>
                <a:gd name="T43" fmla="*/ 86 h 104"/>
                <a:gd name="T44" fmla="*/ 11 w 102"/>
                <a:gd name="T45" fmla="*/ 96 h 104"/>
                <a:gd name="T46" fmla="*/ 19 w 102"/>
                <a:gd name="T47" fmla="*/ 107 h 104"/>
                <a:gd name="T48" fmla="*/ 26 w 102"/>
                <a:gd name="T49" fmla="*/ 114 h 104"/>
                <a:gd name="T50" fmla="*/ 37 w 102"/>
                <a:gd name="T51" fmla="*/ 119 h 104"/>
                <a:gd name="T52" fmla="*/ 49 w 102"/>
                <a:gd name="T53" fmla="*/ 122 h 104"/>
                <a:gd name="T54" fmla="*/ 59 w 102"/>
                <a:gd name="T55" fmla="*/ 125 h 104"/>
                <a:gd name="T56" fmla="*/ 59 w 102"/>
                <a:gd name="T57" fmla="*/ 125 h 104"/>
                <a:gd name="T58" fmla="*/ 72 w 102"/>
                <a:gd name="T59" fmla="*/ 122 h 104"/>
                <a:gd name="T60" fmla="*/ 85 w 102"/>
                <a:gd name="T61" fmla="*/ 119 h 104"/>
                <a:gd name="T62" fmla="*/ 95 w 102"/>
                <a:gd name="T63" fmla="*/ 114 h 104"/>
                <a:gd name="T64" fmla="*/ 103 w 102"/>
                <a:gd name="T65" fmla="*/ 107 h 104"/>
                <a:gd name="T66" fmla="*/ 110 w 102"/>
                <a:gd name="T67" fmla="*/ 96 h 104"/>
                <a:gd name="T68" fmla="*/ 119 w 102"/>
                <a:gd name="T69" fmla="*/ 86 h 104"/>
                <a:gd name="T70" fmla="*/ 121 w 102"/>
                <a:gd name="T71" fmla="*/ 76 h 104"/>
                <a:gd name="T72" fmla="*/ 121 w 102"/>
                <a:gd name="T73" fmla="*/ 62 h 104"/>
                <a:gd name="T74" fmla="*/ 59 w 102"/>
                <a:gd name="T75" fmla="*/ 62 h 104"/>
                <a:gd name="T76" fmla="*/ 121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2"/>
                  </a:lnTo>
                  <a:lnTo>
                    <a:pt x="93" y="24"/>
                  </a:lnTo>
                  <a:lnTo>
                    <a:pt x="87" y="15"/>
                  </a:lnTo>
                  <a:lnTo>
                    <a:pt x="80" y="9"/>
                  </a:lnTo>
                  <a:lnTo>
                    <a:pt x="72" y="4"/>
                  </a:lnTo>
                  <a:lnTo>
                    <a:pt x="61" y="2"/>
                  </a:lnTo>
                  <a:lnTo>
                    <a:pt x="50" y="0"/>
                  </a:lnTo>
                  <a:lnTo>
                    <a:pt x="41" y="2"/>
                  </a:lnTo>
                  <a:lnTo>
                    <a:pt x="31" y="4"/>
                  </a:lnTo>
                  <a:lnTo>
                    <a:pt x="22" y="9"/>
                  </a:lnTo>
                  <a:lnTo>
                    <a:pt x="16" y="15"/>
                  </a:lnTo>
                  <a:lnTo>
                    <a:pt x="9" y="24"/>
                  </a:lnTo>
                  <a:lnTo>
                    <a:pt x="5" y="32"/>
                  </a:lnTo>
                  <a:lnTo>
                    <a:pt x="0" y="41"/>
                  </a:lnTo>
                  <a:lnTo>
                    <a:pt x="0" y="52"/>
                  </a:lnTo>
                  <a:lnTo>
                    <a:pt x="0" y="63"/>
                  </a:lnTo>
                  <a:lnTo>
                    <a:pt x="5" y="71"/>
                  </a:lnTo>
                  <a:lnTo>
                    <a:pt x="9" y="80"/>
                  </a:lnTo>
                  <a:lnTo>
                    <a:pt x="16" y="89"/>
                  </a:lnTo>
                  <a:lnTo>
                    <a:pt x="22" y="95"/>
                  </a:lnTo>
                  <a:lnTo>
                    <a:pt x="31" y="99"/>
                  </a:lnTo>
                  <a:lnTo>
                    <a:pt x="41" y="101"/>
                  </a:lnTo>
                  <a:lnTo>
                    <a:pt x="50" y="104"/>
                  </a:lnTo>
                  <a:lnTo>
                    <a:pt x="61" y="101"/>
                  </a:lnTo>
                  <a:lnTo>
                    <a:pt x="72" y="99"/>
                  </a:lnTo>
                  <a:lnTo>
                    <a:pt x="80" y="95"/>
                  </a:lnTo>
                  <a:lnTo>
                    <a:pt x="87" y="89"/>
                  </a:lnTo>
                  <a:lnTo>
                    <a:pt x="93" y="80"/>
                  </a:lnTo>
                  <a:lnTo>
                    <a:pt x="100" y="71"/>
                  </a:lnTo>
                  <a:lnTo>
                    <a:pt x="102" y="63"/>
                  </a:lnTo>
                  <a:lnTo>
                    <a:pt x="102" y="52"/>
                  </a:lnTo>
                  <a:lnTo>
                    <a:pt x="50" y="52"/>
                  </a:lnTo>
                  <a:lnTo>
                    <a:pt x="102" y="52"/>
                  </a:lnTo>
                  <a:close/>
                </a:path>
              </a:pathLst>
            </a:custGeom>
            <a:solidFill>
              <a:srgbClr val="12AD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5" name="Freeform 812"/>
            <p:cNvSpPr>
              <a:spLocks/>
            </p:cNvSpPr>
            <p:nvPr/>
          </p:nvSpPr>
          <p:spPr bwMode="auto">
            <a:xfrm>
              <a:off x="3712" y="2165"/>
              <a:ext cx="111" cy="114"/>
            </a:xfrm>
            <a:custGeom>
              <a:avLst/>
              <a:gdLst>
                <a:gd name="T0" fmla="*/ 121 w 102"/>
                <a:gd name="T1" fmla="*/ 62 h 104"/>
                <a:gd name="T2" fmla="*/ 121 w 102"/>
                <a:gd name="T3" fmla="*/ 62 h 104"/>
                <a:gd name="T4" fmla="*/ 121 w 102"/>
                <a:gd name="T5" fmla="*/ 49 h 104"/>
                <a:gd name="T6" fmla="*/ 119 w 102"/>
                <a:gd name="T7" fmla="*/ 38 h 104"/>
                <a:gd name="T8" fmla="*/ 110 w 102"/>
                <a:gd name="T9" fmla="*/ 29 h 104"/>
                <a:gd name="T10" fmla="*/ 103 w 102"/>
                <a:gd name="T11" fmla="*/ 18 h 104"/>
                <a:gd name="T12" fmla="*/ 95 w 102"/>
                <a:gd name="T13" fmla="*/ 11 h 104"/>
                <a:gd name="T14" fmla="*/ 85 w 102"/>
                <a:gd name="T15" fmla="*/ 4 h 104"/>
                <a:gd name="T16" fmla="*/ 72 w 102"/>
                <a:gd name="T17" fmla="*/ 2 h 104"/>
                <a:gd name="T18" fmla="*/ 59 w 102"/>
                <a:gd name="T19" fmla="*/ 0 h 104"/>
                <a:gd name="T20" fmla="*/ 59 w 102"/>
                <a:gd name="T21" fmla="*/ 0 h 104"/>
                <a:gd name="T22" fmla="*/ 49 w 102"/>
                <a:gd name="T23" fmla="*/ 2 h 104"/>
                <a:gd name="T24" fmla="*/ 37 w 102"/>
                <a:gd name="T25" fmla="*/ 4 h 104"/>
                <a:gd name="T26" fmla="*/ 26 w 102"/>
                <a:gd name="T27" fmla="*/ 11 h 104"/>
                <a:gd name="T28" fmla="*/ 19 w 102"/>
                <a:gd name="T29" fmla="*/ 18 h 104"/>
                <a:gd name="T30" fmla="*/ 11 w 102"/>
                <a:gd name="T31" fmla="*/ 29 h 104"/>
                <a:gd name="T32" fmla="*/ 5 w 102"/>
                <a:gd name="T33" fmla="*/ 38 h 104"/>
                <a:gd name="T34" fmla="*/ 0 w 102"/>
                <a:gd name="T35" fmla="*/ 49 h 104"/>
                <a:gd name="T36" fmla="*/ 0 w 102"/>
                <a:gd name="T37" fmla="*/ 62 h 104"/>
                <a:gd name="T38" fmla="*/ 0 w 102"/>
                <a:gd name="T39" fmla="*/ 62 h 104"/>
                <a:gd name="T40" fmla="*/ 0 w 102"/>
                <a:gd name="T41" fmla="*/ 76 h 104"/>
                <a:gd name="T42" fmla="*/ 5 w 102"/>
                <a:gd name="T43" fmla="*/ 86 h 104"/>
                <a:gd name="T44" fmla="*/ 11 w 102"/>
                <a:gd name="T45" fmla="*/ 96 h 104"/>
                <a:gd name="T46" fmla="*/ 19 w 102"/>
                <a:gd name="T47" fmla="*/ 107 h 104"/>
                <a:gd name="T48" fmla="*/ 26 w 102"/>
                <a:gd name="T49" fmla="*/ 114 h 104"/>
                <a:gd name="T50" fmla="*/ 37 w 102"/>
                <a:gd name="T51" fmla="*/ 119 h 104"/>
                <a:gd name="T52" fmla="*/ 49 w 102"/>
                <a:gd name="T53" fmla="*/ 122 h 104"/>
                <a:gd name="T54" fmla="*/ 59 w 102"/>
                <a:gd name="T55" fmla="*/ 125 h 104"/>
                <a:gd name="T56" fmla="*/ 59 w 102"/>
                <a:gd name="T57" fmla="*/ 125 h 104"/>
                <a:gd name="T58" fmla="*/ 72 w 102"/>
                <a:gd name="T59" fmla="*/ 122 h 104"/>
                <a:gd name="T60" fmla="*/ 85 w 102"/>
                <a:gd name="T61" fmla="*/ 119 h 104"/>
                <a:gd name="T62" fmla="*/ 95 w 102"/>
                <a:gd name="T63" fmla="*/ 114 h 104"/>
                <a:gd name="T64" fmla="*/ 103 w 102"/>
                <a:gd name="T65" fmla="*/ 107 h 104"/>
                <a:gd name="T66" fmla="*/ 110 w 102"/>
                <a:gd name="T67" fmla="*/ 96 h 104"/>
                <a:gd name="T68" fmla="*/ 119 w 102"/>
                <a:gd name="T69" fmla="*/ 86 h 104"/>
                <a:gd name="T70" fmla="*/ 121 w 102"/>
                <a:gd name="T71" fmla="*/ 76 h 104"/>
                <a:gd name="T72" fmla="*/ 121 w 102"/>
                <a:gd name="T73" fmla="*/ 62 h 104"/>
                <a:gd name="T74" fmla="*/ 59 w 102"/>
                <a:gd name="T75" fmla="*/ 62 h 104"/>
                <a:gd name="T76" fmla="*/ 121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2"/>
                  </a:lnTo>
                  <a:lnTo>
                    <a:pt x="93" y="24"/>
                  </a:lnTo>
                  <a:lnTo>
                    <a:pt x="87" y="15"/>
                  </a:lnTo>
                  <a:lnTo>
                    <a:pt x="80" y="9"/>
                  </a:lnTo>
                  <a:lnTo>
                    <a:pt x="72" y="4"/>
                  </a:lnTo>
                  <a:lnTo>
                    <a:pt x="61" y="2"/>
                  </a:lnTo>
                  <a:lnTo>
                    <a:pt x="50" y="0"/>
                  </a:lnTo>
                  <a:lnTo>
                    <a:pt x="41" y="2"/>
                  </a:lnTo>
                  <a:lnTo>
                    <a:pt x="31" y="4"/>
                  </a:lnTo>
                  <a:lnTo>
                    <a:pt x="22" y="9"/>
                  </a:lnTo>
                  <a:lnTo>
                    <a:pt x="16" y="15"/>
                  </a:lnTo>
                  <a:lnTo>
                    <a:pt x="9" y="24"/>
                  </a:lnTo>
                  <a:lnTo>
                    <a:pt x="5" y="32"/>
                  </a:lnTo>
                  <a:lnTo>
                    <a:pt x="0" y="41"/>
                  </a:lnTo>
                  <a:lnTo>
                    <a:pt x="0" y="52"/>
                  </a:lnTo>
                  <a:lnTo>
                    <a:pt x="0" y="63"/>
                  </a:lnTo>
                  <a:lnTo>
                    <a:pt x="5" y="71"/>
                  </a:lnTo>
                  <a:lnTo>
                    <a:pt x="9" y="80"/>
                  </a:lnTo>
                  <a:lnTo>
                    <a:pt x="16" y="89"/>
                  </a:lnTo>
                  <a:lnTo>
                    <a:pt x="22" y="95"/>
                  </a:lnTo>
                  <a:lnTo>
                    <a:pt x="31" y="99"/>
                  </a:lnTo>
                  <a:lnTo>
                    <a:pt x="41" y="101"/>
                  </a:lnTo>
                  <a:lnTo>
                    <a:pt x="50" y="104"/>
                  </a:lnTo>
                  <a:lnTo>
                    <a:pt x="61" y="101"/>
                  </a:lnTo>
                  <a:lnTo>
                    <a:pt x="72" y="99"/>
                  </a:lnTo>
                  <a:lnTo>
                    <a:pt x="80" y="95"/>
                  </a:lnTo>
                  <a:lnTo>
                    <a:pt x="87" y="89"/>
                  </a:lnTo>
                  <a:lnTo>
                    <a:pt x="93" y="80"/>
                  </a:lnTo>
                  <a:lnTo>
                    <a:pt x="100" y="71"/>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6" name="Freeform 813"/>
            <p:cNvSpPr>
              <a:spLocks/>
            </p:cNvSpPr>
            <p:nvPr/>
          </p:nvSpPr>
          <p:spPr bwMode="auto">
            <a:xfrm>
              <a:off x="3686" y="2410"/>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20 h 104"/>
                <a:gd name="T12" fmla="*/ 97 w 103"/>
                <a:gd name="T13" fmla="*/ 11 h 104"/>
                <a:gd name="T14" fmla="*/ 86 w 103"/>
                <a:gd name="T15" fmla="*/ 5 h 104"/>
                <a:gd name="T16" fmla="*/ 75 w 103"/>
                <a:gd name="T17" fmla="*/ 3 h 104"/>
                <a:gd name="T18" fmla="*/ 63 w 103"/>
                <a:gd name="T19" fmla="*/ 0 h 104"/>
                <a:gd name="T20" fmla="*/ 63 w 103"/>
                <a:gd name="T21" fmla="*/ 0 h 104"/>
                <a:gd name="T22" fmla="*/ 49 w 103"/>
                <a:gd name="T23" fmla="*/ 3 h 104"/>
                <a:gd name="T24" fmla="*/ 38 w 103"/>
                <a:gd name="T25" fmla="*/ 5 h 104"/>
                <a:gd name="T26" fmla="*/ 27 w 103"/>
                <a:gd name="T27" fmla="*/ 11 h 104"/>
                <a:gd name="T28" fmla="*/ 18 w 103"/>
                <a:gd name="T29" fmla="*/ 20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7 h 104"/>
                <a:gd name="T44" fmla="*/ 10 w 103"/>
                <a:gd name="T45" fmla="*/ 96 h 104"/>
                <a:gd name="T46" fmla="*/ 18 w 103"/>
                <a:gd name="T47" fmla="*/ 107 h 104"/>
                <a:gd name="T48" fmla="*/ 27 w 103"/>
                <a:gd name="T49" fmla="*/ 114 h 104"/>
                <a:gd name="T50" fmla="*/ 38 w 103"/>
                <a:gd name="T51" fmla="*/ 121 h 104"/>
                <a:gd name="T52" fmla="*/ 49 w 103"/>
                <a:gd name="T53" fmla="*/ 123 h 104"/>
                <a:gd name="T54" fmla="*/ 63 w 103"/>
                <a:gd name="T55" fmla="*/ 125 h 104"/>
                <a:gd name="T56" fmla="*/ 63 w 103"/>
                <a:gd name="T57" fmla="*/ 125 h 104"/>
                <a:gd name="T58" fmla="*/ 75 w 103"/>
                <a:gd name="T59" fmla="*/ 123 h 104"/>
                <a:gd name="T60" fmla="*/ 86 w 103"/>
                <a:gd name="T61" fmla="*/ 121 h 104"/>
                <a:gd name="T62" fmla="*/ 97 w 103"/>
                <a:gd name="T63" fmla="*/ 114 h 104"/>
                <a:gd name="T64" fmla="*/ 106 w 103"/>
                <a:gd name="T65" fmla="*/ 107 h 104"/>
                <a:gd name="T66" fmla="*/ 114 w 103"/>
                <a:gd name="T67" fmla="*/ 96 h 104"/>
                <a:gd name="T68" fmla="*/ 120 w 103"/>
                <a:gd name="T69" fmla="*/ 87 h 104"/>
                <a:gd name="T70" fmla="*/ 122 w 103"/>
                <a:gd name="T71" fmla="*/ 76 h 104"/>
                <a:gd name="T72" fmla="*/ 124 w 103"/>
                <a:gd name="T73" fmla="*/ 62 h 104"/>
                <a:gd name="T74" fmla="*/ 63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6"/>
                  </a:lnTo>
                  <a:lnTo>
                    <a:pt x="80" y="9"/>
                  </a:lnTo>
                  <a:lnTo>
                    <a:pt x="71" y="5"/>
                  </a:lnTo>
                  <a:lnTo>
                    <a:pt x="62" y="3"/>
                  </a:lnTo>
                  <a:lnTo>
                    <a:pt x="52" y="0"/>
                  </a:lnTo>
                  <a:lnTo>
                    <a:pt x="41" y="3"/>
                  </a:lnTo>
                  <a:lnTo>
                    <a:pt x="32" y="5"/>
                  </a:lnTo>
                  <a:lnTo>
                    <a:pt x="23" y="9"/>
                  </a:lnTo>
                  <a:lnTo>
                    <a:pt x="15" y="16"/>
                  </a:lnTo>
                  <a:lnTo>
                    <a:pt x="8" y="24"/>
                  </a:lnTo>
                  <a:lnTo>
                    <a:pt x="4" y="33"/>
                  </a:lnTo>
                  <a:lnTo>
                    <a:pt x="2" y="41"/>
                  </a:lnTo>
                  <a:lnTo>
                    <a:pt x="0" y="52"/>
                  </a:lnTo>
                  <a:lnTo>
                    <a:pt x="2" y="63"/>
                  </a:lnTo>
                  <a:lnTo>
                    <a:pt x="4" y="72"/>
                  </a:lnTo>
                  <a:lnTo>
                    <a:pt x="8" y="80"/>
                  </a:lnTo>
                  <a:lnTo>
                    <a:pt x="15" y="89"/>
                  </a:lnTo>
                  <a:lnTo>
                    <a:pt x="23" y="95"/>
                  </a:lnTo>
                  <a:lnTo>
                    <a:pt x="32" y="100"/>
                  </a:lnTo>
                  <a:lnTo>
                    <a:pt x="41" y="102"/>
                  </a:lnTo>
                  <a:lnTo>
                    <a:pt x="52" y="104"/>
                  </a:lnTo>
                  <a:lnTo>
                    <a:pt x="62" y="102"/>
                  </a:lnTo>
                  <a:lnTo>
                    <a:pt x="71" y="100"/>
                  </a:lnTo>
                  <a:lnTo>
                    <a:pt x="80" y="95"/>
                  </a:lnTo>
                  <a:lnTo>
                    <a:pt x="88" y="89"/>
                  </a:lnTo>
                  <a:lnTo>
                    <a:pt x="95" y="80"/>
                  </a:lnTo>
                  <a:lnTo>
                    <a:pt x="99" y="72"/>
                  </a:lnTo>
                  <a:lnTo>
                    <a:pt x="101" y="63"/>
                  </a:lnTo>
                  <a:lnTo>
                    <a:pt x="103" y="52"/>
                  </a:lnTo>
                  <a:lnTo>
                    <a:pt x="52" y="52"/>
                  </a:lnTo>
                  <a:lnTo>
                    <a:pt x="103" y="52"/>
                  </a:lnTo>
                  <a:close/>
                </a:path>
              </a:pathLst>
            </a:custGeom>
            <a:solidFill>
              <a:srgbClr val="FB00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7" name="Freeform 814"/>
            <p:cNvSpPr>
              <a:spLocks/>
            </p:cNvSpPr>
            <p:nvPr/>
          </p:nvSpPr>
          <p:spPr bwMode="auto">
            <a:xfrm>
              <a:off x="3686" y="2410"/>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20 h 104"/>
                <a:gd name="T12" fmla="*/ 97 w 103"/>
                <a:gd name="T13" fmla="*/ 11 h 104"/>
                <a:gd name="T14" fmla="*/ 86 w 103"/>
                <a:gd name="T15" fmla="*/ 5 h 104"/>
                <a:gd name="T16" fmla="*/ 75 w 103"/>
                <a:gd name="T17" fmla="*/ 3 h 104"/>
                <a:gd name="T18" fmla="*/ 63 w 103"/>
                <a:gd name="T19" fmla="*/ 0 h 104"/>
                <a:gd name="T20" fmla="*/ 63 w 103"/>
                <a:gd name="T21" fmla="*/ 0 h 104"/>
                <a:gd name="T22" fmla="*/ 49 w 103"/>
                <a:gd name="T23" fmla="*/ 3 h 104"/>
                <a:gd name="T24" fmla="*/ 38 w 103"/>
                <a:gd name="T25" fmla="*/ 5 h 104"/>
                <a:gd name="T26" fmla="*/ 27 w 103"/>
                <a:gd name="T27" fmla="*/ 11 h 104"/>
                <a:gd name="T28" fmla="*/ 18 w 103"/>
                <a:gd name="T29" fmla="*/ 20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7 h 104"/>
                <a:gd name="T44" fmla="*/ 10 w 103"/>
                <a:gd name="T45" fmla="*/ 96 h 104"/>
                <a:gd name="T46" fmla="*/ 18 w 103"/>
                <a:gd name="T47" fmla="*/ 107 h 104"/>
                <a:gd name="T48" fmla="*/ 27 w 103"/>
                <a:gd name="T49" fmla="*/ 114 h 104"/>
                <a:gd name="T50" fmla="*/ 38 w 103"/>
                <a:gd name="T51" fmla="*/ 121 h 104"/>
                <a:gd name="T52" fmla="*/ 49 w 103"/>
                <a:gd name="T53" fmla="*/ 123 h 104"/>
                <a:gd name="T54" fmla="*/ 63 w 103"/>
                <a:gd name="T55" fmla="*/ 125 h 104"/>
                <a:gd name="T56" fmla="*/ 63 w 103"/>
                <a:gd name="T57" fmla="*/ 125 h 104"/>
                <a:gd name="T58" fmla="*/ 75 w 103"/>
                <a:gd name="T59" fmla="*/ 123 h 104"/>
                <a:gd name="T60" fmla="*/ 86 w 103"/>
                <a:gd name="T61" fmla="*/ 121 h 104"/>
                <a:gd name="T62" fmla="*/ 97 w 103"/>
                <a:gd name="T63" fmla="*/ 114 h 104"/>
                <a:gd name="T64" fmla="*/ 106 w 103"/>
                <a:gd name="T65" fmla="*/ 107 h 104"/>
                <a:gd name="T66" fmla="*/ 114 w 103"/>
                <a:gd name="T67" fmla="*/ 96 h 104"/>
                <a:gd name="T68" fmla="*/ 120 w 103"/>
                <a:gd name="T69" fmla="*/ 87 h 104"/>
                <a:gd name="T70" fmla="*/ 122 w 103"/>
                <a:gd name="T71" fmla="*/ 76 h 104"/>
                <a:gd name="T72" fmla="*/ 124 w 103"/>
                <a:gd name="T73" fmla="*/ 62 h 104"/>
                <a:gd name="T74" fmla="*/ 63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6"/>
                  </a:lnTo>
                  <a:lnTo>
                    <a:pt x="80" y="9"/>
                  </a:lnTo>
                  <a:lnTo>
                    <a:pt x="71" y="5"/>
                  </a:lnTo>
                  <a:lnTo>
                    <a:pt x="62" y="3"/>
                  </a:lnTo>
                  <a:lnTo>
                    <a:pt x="52" y="0"/>
                  </a:lnTo>
                  <a:lnTo>
                    <a:pt x="41" y="3"/>
                  </a:lnTo>
                  <a:lnTo>
                    <a:pt x="32" y="5"/>
                  </a:lnTo>
                  <a:lnTo>
                    <a:pt x="23" y="9"/>
                  </a:lnTo>
                  <a:lnTo>
                    <a:pt x="15" y="16"/>
                  </a:lnTo>
                  <a:lnTo>
                    <a:pt x="8" y="24"/>
                  </a:lnTo>
                  <a:lnTo>
                    <a:pt x="4" y="33"/>
                  </a:lnTo>
                  <a:lnTo>
                    <a:pt x="2" y="41"/>
                  </a:lnTo>
                  <a:lnTo>
                    <a:pt x="0" y="52"/>
                  </a:lnTo>
                  <a:lnTo>
                    <a:pt x="2" y="63"/>
                  </a:lnTo>
                  <a:lnTo>
                    <a:pt x="4" y="72"/>
                  </a:lnTo>
                  <a:lnTo>
                    <a:pt x="8" y="80"/>
                  </a:lnTo>
                  <a:lnTo>
                    <a:pt x="15" y="89"/>
                  </a:lnTo>
                  <a:lnTo>
                    <a:pt x="23" y="95"/>
                  </a:lnTo>
                  <a:lnTo>
                    <a:pt x="32" y="100"/>
                  </a:lnTo>
                  <a:lnTo>
                    <a:pt x="41" y="102"/>
                  </a:lnTo>
                  <a:lnTo>
                    <a:pt x="52" y="104"/>
                  </a:lnTo>
                  <a:lnTo>
                    <a:pt x="62" y="102"/>
                  </a:lnTo>
                  <a:lnTo>
                    <a:pt x="71" y="100"/>
                  </a:lnTo>
                  <a:lnTo>
                    <a:pt x="80" y="95"/>
                  </a:lnTo>
                  <a:lnTo>
                    <a:pt x="88" y="89"/>
                  </a:lnTo>
                  <a:lnTo>
                    <a:pt x="95" y="80"/>
                  </a:lnTo>
                  <a:lnTo>
                    <a:pt x="99" y="72"/>
                  </a:lnTo>
                  <a:lnTo>
                    <a:pt x="101" y="63"/>
                  </a:lnTo>
                  <a:lnTo>
                    <a:pt x="103" y="52"/>
                  </a:lnTo>
                  <a:lnTo>
                    <a:pt x="52"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8" name="Freeform 815"/>
            <p:cNvSpPr>
              <a:spLocks/>
            </p:cNvSpPr>
            <p:nvPr/>
          </p:nvSpPr>
          <p:spPr bwMode="auto">
            <a:xfrm>
              <a:off x="3332" y="3064"/>
              <a:ext cx="114" cy="112"/>
            </a:xfrm>
            <a:custGeom>
              <a:avLst/>
              <a:gdLst>
                <a:gd name="T0" fmla="*/ 125 w 104"/>
                <a:gd name="T1" fmla="*/ 60 h 102"/>
                <a:gd name="T2" fmla="*/ 125 w 104"/>
                <a:gd name="T3" fmla="*/ 60 h 102"/>
                <a:gd name="T4" fmla="*/ 122 w 104"/>
                <a:gd name="T5" fmla="*/ 49 h 102"/>
                <a:gd name="T6" fmla="*/ 119 w 104"/>
                <a:gd name="T7" fmla="*/ 37 h 102"/>
                <a:gd name="T8" fmla="*/ 114 w 104"/>
                <a:gd name="T9" fmla="*/ 26 h 102"/>
                <a:gd name="T10" fmla="*/ 105 w 104"/>
                <a:gd name="T11" fmla="*/ 18 h 102"/>
                <a:gd name="T12" fmla="*/ 96 w 104"/>
                <a:gd name="T13" fmla="*/ 11 h 102"/>
                <a:gd name="T14" fmla="*/ 86 w 104"/>
                <a:gd name="T15" fmla="*/ 5 h 102"/>
                <a:gd name="T16" fmla="*/ 76 w 104"/>
                <a:gd name="T17" fmla="*/ 0 h 102"/>
                <a:gd name="T18" fmla="*/ 62 w 104"/>
                <a:gd name="T19" fmla="*/ 0 h 102"/>
                <a:gd name="T20" fmla="*/ 62 w 104"/>
                <a:gd name="T21" fmla="*/ 0 h 102"/>
                <a:gd name="T22" fmla="*/ 49 w 104"/>
                <a:gd name="T23" fmla="*/ 0 h 102"/>
                <a:gd name="T24" fmla="*/ 38 w 104"/>
                <a:gd name="T25" fmla="*/ 5 h 102"/>
                <a:gd name="T26" fmla="*/ 29 w 104"/>
                <a:gd name="T27" fmla="*/ 11 h 102"/>
                <a:gd name="T28" fmla="*/ 18 w 104"/>
                <a:gd name="T29" fmla="*/ 18 h 102"/>
                <a:gd name="T30" fmla="*/ 11 w 104"/>
                <a:gd name="T31" fmla="*/ 26 h 102"/>
                <a:gd name="T32" fmla="*/ 4 w 104"/>
                <a:gd name="T33" fmla="*/ 37 h 102"/>
                <a:gd name="T34" fmla="*/ 2 w 104"/>
                <a:gd name="T35" fmla="*/ 49 h 102"/>
                <a:gd name="T36" fmla="*/ 0 w 104"/>
                <a:gd name="T37" fmla="*/ 60 h 102"/>
                <a:gd name="T38" fmla="*/ 0 w 104"/>
                <a:gd name="T39" fmla="*/ 60 h 102"/>
                <a:gd name="T40" fmla="*/ 2 w 104"/>
                <a:gd name="T41" fmla="*/ 74 h 102"/>
                <a:gd name="T42" fmla="*/ 4 w 104"/>
                <a:gd name="T43" fmla="*/ 87 h 102"/>
                <a:gd name="T44" fmla="*/ 11 w 104"/>
                <a:gd name="T45" fmla="*/ 97 h 102"/>
                <a:gd name="T46" fmla="*/ 18 w 104"/>
                <a:gd name="T47" fmla="*/ 105 h 102"/>
                <a:gd name="T48" fmla="*/ 29 w 104"/>
                <a:gd name="T49" fmla="*/ 112 h 102"/>
                <a:gd name="T50" fmla="*/ 38 w 104"/>
                <a:gd name="T51" fmla="*/ 119 h 102"/>
                <a:gd name="T52" fmla="*/ 49 w 104"/>
                <a:gd name="T53" fmla="*/ 121 h 102"/>
                <a:gd name="T54" fmla="*/ 62 w 104"/>
                <a:gd name="T55" fmla="*/ 123 h 102"/>
                <a:gd name="T56" fmla="*/ 62 w 104"/>
                <a:gd name="T57" fmla="*/ 123 h 102"/>
                <a:gd name="T58" fmla="*/ 76 w 104"/>
                <a:gd name="T59" fmla="*/ 121 h 102"/>
                <a:gd name="T60" fmla="*/ 86 w 104"/>
                <a:gd name="T61" fmla="*/ 119 h 102"/>
                <a:gd name="T62" fmla="*/ 96 w 104"/>
                <a:gd name="T63" fmla="*/ 112 h 102"/>
                <a:gd name="T64" fmla="*/ 105 w 104"/>
                <a:gd name="T65" fmla="*/ 105 h 102"/>
                <a:gd name="T66" fmla="*/ 114 w 104"/>
                <a:gd name="T67" fmla="*/ 97 h 102"/>
                <a:gd name="T68" fmla="*/ 119 w 104"/>
                <a:gd name="T69" fmla="*/ 87 h 102"/>
                <a:gd name="T70" fmla="*/ 122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1"/>
                  </a:lnTo>
                  <a:lnTo>
                    <a:pt x="95" y="22"/>
                  </a:lnTo>
                  <a:lnTo>
                    <a:pt x="88" y="15"/>
                  </a:lnTo>
                  <a:lnTo>
                    <a:pt x="80" y="9"/>
                  </a:lnTo>
                  <a:lnTo>
                    <a:pt x="71" y="5"/>
                  </a:lnTo>
                  <a:lnTo>
                    <a:pt x="63" y="0"/>
                  </a:lnTo>
                  <a:lnTo>
                    <a:pt x="52" y="0"/>
                  </a:lnTo>
                  <a:lnTo>
                    <a:pt x="41" y="0"/>
                  </a:lnTo>
                  <a:lnTo>
                    <a:pt x="32" y="5"/>
                  </a:lnTo>
                  <a:lnTo>
                    <a:pt x="24" y="9"/>
                  </a:lnTo>
                  <a:lnTo>
                    <a:pt x="15" y="15"/>
                  </a:lnTo>
                  <a:lnTo>
                    <a:pt x="9" y="22"/>
                  </a:lnTo>
                  <a:lnTo>
                    <a:pt x="4" y="31"/>
                  </a:lnTo>
                  <a:lnTo>
                    <a:pt x="2" y="41"/>
                  </a:lnTo>
                  <a:lnTo>
                    <a:pt x="0" y="50"/>
                  </a:lnTo>
                  <a:lnTo>
                    <a:pt x="2" y="61"/>
                  </a:lnTo>
                  <a:lnTo>
                    <a:pt x="4" y="72"/>
                  </a:lnTo>
                  <a:lnTo>
                    <a:pt x="9" y="80"/>
                  </a:lnTo>
                  <a:lnTo>
                    <a:pt x="15" y="87"/>
                  </a:lnTo>
                  <a:lnTo>
                    <a:pt x="24" y="93"/>
                  </a:lnTo>
                  <a:lnTo>
                    <a:pt x="32" y="98"/>
                  </a:lnTo>
                  <a:lnTo>
                    <a:pt x="41" y="100"/>
                  </a:lnTo>
                  <a:lnTo>
                    <a:pt x="52" y="102"/>
                  </a:lnTo>
                  <a:lnTo>
                    <a:pt x="63" y="100"/>
                  </a:lnTo>
                  <a:lnTo>
                    <a:pt x="71" y="98"/>
                  </a:lnTo>
                  <a:lnTo>
                    <a:pt x="80" y="93"/>
                  </a:lnTo>
                  <a:lnTo>
                    <a:pt x="88" y="87"/>
                  </a:lnTo>
                  <a:lnTo>
                    <a:pt x="95" y="80"/>
                  </a:lnTo>
                  <a:lnTo>
                    <a:pt x="99" y="72"/>
                  </a:lnTo>
                  <a:lnTo>
                    <a:pt x="101" y="61"/>
                  </a:lnTo>
                  <a:lnTo>
                    <a:pt x="104" y="50"/>
                  </a:lnTo>
                  <a:lnTo>
                    <a:pt x="52" y="50"/>
                  </a:lnTo>
                  <a:lnTo>
                    <a:pt x="104" y="50"/>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59" name="Freeform 816"/>
            <p:cNvSpPr>
              <a:spLocks/>
            </p:cNvSpPr>
            <p:nvPr/>
          </p:nvSpPr>
          <p:spPr bwMode="auto">
            <a:xfrm>
              <a:off x="3332" y="3064"/>
              <a:ext cx="114" cy="112"/>
            </a:xfrm>
            <a:custGeom>
              <a:avLst/>
              <a:gdLst>
                <a:gd name="T0" fmla="*/ 125 w 104"/>
                <a:gd name="T1" fmla="*/ 60 h 102"/>
                <a:gd name="T2" fmla="*/ 125 w 104"/>
                <a:gd name="T3" fmla="*/ 60 h 102"/>
                <a:gd name="T4" fmla="*/ 122 w 104"/>
                <a:gd name="T5" fmla="*/ 49 h 102"/>
                <a:gd name="T6" fmla="*/ 119 w 104"/>
                <a:gd name="T7" fmla="*/ 37 h 102"/>
                <a:gd name="T8" fmla="*/ 114 w 104"/>
                <a:gd name="T9" fmla="*/ 26 h 102"/>
                <a:gd name="T10" fmla="*/ 105 w 104"/>
                <a:gd name="T11" fmla="*/ 18 h 102"/>
                <a:gd name="T12" fmla="*/ 96 w 104"/>
                <a:gd name="T13" fmla="*/ 11 h 102"/>
                <a:gd name="T14" fmla="*/ 86 w 104"/>
                <a:gd name="T15" fmla="*/ 5 h 102"/>
                <a:gd name="T16" fmla="*/ 76 w 104"/>
                <a:gd name="T17" fmla="*/ 0 h 102"/>
                <a:gd name="T18" fmla="*/ 62 w 104"/>
                <a:gd name="T19" fmla="*/ 0 h 102"/>
                <a:gd name="T20" fmla="*/ 62 w 104"/>
                <a:gd name="T21" fmla="*/ 0 h 102"/>
                <a:gd name="T22" fmla="*/ 49 w 104"/>
                <a:gd name="T23" fmla="*/ 0 h 102"/>
                <a:gd name="T24" fmla="*/ 38 w 104"/>
                <a:gd name="T25" fmla="*/ 5 h 102"/>
                <a:gd name="T26" fmla="*/ 29 w 104"/>
                <a:gd name="T27" fmla="*/ 11 h 102"/>
                <a:gd name="T28" fmla="*/ 18 w 104"/>
                <a:gd name="T29" fmla="*/ 18 h 102"/>
                <a:gd name="T30" fmla="*/ 11 w 104"/>
                <a:gd name="T31" fmla="*/ 26 h 102"/>
                <a:gd name="T32" fmla="*/ 4 w 104"/>
                <a:gd name="T33" fmla="*/ 37 h 102"/>
                <a:gd name="T34" fmla="*/ 2 w 104"/>
                <a:gd name="T35" fmla="*/ 49 h 102"/>
                <a:gd name="T36" fmla="*/ 0 w 104"/>
                <a:gd name="T37" fmla="*/ 60 h 102"/>
                <a:gd name="T38" fmla="*/ 0 w 104"/>
                <a:gd name="T39" fmla="*/ 60 h 102"/>
                <a:gd name="T40" fmla="*/ 2 w 104"/>
                <a:gd name="T41" fmla="*/ 74 h 102"/>
                <a:gd name="T42" fmla="*/ 4 w 104"/>
                <a:gd name="T43" fmla="*/ 87 h 102"/>
                <a:gd name="T44" fmla="*/ 11 w 104"/>
                <a:gd name="T45" fmla="*/ 97 h 102"/>
                <a:gd name="T46" fmla="*/ 18 w 104"/>
                <a:gd name="T47" fmla="*/ 105 h 102"/>
                <a:gd name="T48" fmla="*/ 29 w 104"/>
                <a:gd name="T49" fmla="*/ 112 h 102"/>
                <a:gd name="T50" fmla="*/ 38 w 104"/>
                <a:gd name="T51" fmla="*/ 119 h 102"/>
                <a:gd name="T52" fmla="*/ 49 w 104"/>
                <a:gd name="T53" fmla="*/ 121 h 102"/>
                <a:gd name="T54" fmla="*/ 62 w 104"/>
                <a:gd name="T55" fmla="*/ 123 h 102"/>
                <a:gd name="T56" fmla="*/ 62 w 104"/>
                <a:gd name="T57" fmla="*/ 123 h 102"/>
                <a:gd name="T58" fmla="*/ 76 w 104"/>
                <a:gd name="T59" fmla="*/ 121 h 102"/>
                <a:gd name="T60" fmla="*/ 86 w 104"/>
                <a:gd name="T61" fmla="*/ 119 h 102"/>
                <a:gd name="T62" fmla="*/ 96 w 104"/>
                <a:gd name="T63" fmla="*/ 112 h 102"/>
                <a:gd name="T64" fmla="*/ 105 w 104"/>
                <a:gd name="T65" fmla="*/ 105 h 102"/>
                <a:gd name="T66" fmla="*/ 114 w 104"/>
                <a:gd name="T67" fmla="*/ 97 h 102"/>
                <a:gd name="T68" fmla="*/ 119 w 104"/>
                <a:gd name="T69" fmla="*/ 87 h 102"/>
                <a:gd name="T70" fmla="*/ 122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1"/>
                  </a:lnTo>
                  <a:lnTo>
                    <a:pt x="95" y="22"/>
                  </a:lnTo>
                  <a:lnTo>
                    <a:pt x="88" y="15"/>
                  </a:lnTo>
                  <a:lnTo>
                    <a:pt x="80" y="9"/>
                  </a:lnTo>
                  <a:lnTo>
                    <a:pt x="71" y="5"/>
                  </a:lnTo>
                  <a:lnTo>
                    <a:pt x="63" y="0"/>
                  </a:lnTo>
                  <a:lnTo>
                    <a:pt x="52" y="0"/>
                  </a:lnTo>
                  <a:lnTo>
                    <a:pt x="41" y="0"/>
                  </a:lnTo>
                  <a:lnTo>
                    <a:pt x="32" y="5"/>
                  </a:lnTo>
                  <a:lnTo>
                    <a:pt x="24" y="9"/>
                  </a:lnTo>
                  <a:lnTo>
                    <a:pt x="15" y="15"/>
                  </a:lnTo>
                  <a:lnTo>
                    <a:pt x="9" y="22"/>
                  </a:lnTo>
                  <a:lnTo>
                    <a:pt x="4" y="31"/>
                  </a:lnTo>
                  <a:lnTo>
                    <a:pt x="2" y="41"/>
                  </a:lnTo>
                  <a:lnTo>
                    <a:pt x="0" y="50"/>
                  </a:lnTo>
                  <a:lnTo>
                    <a:pt x="2" y="61"/>
                  </a:lnTo>
                  <a:lnTo>
                    <a:pt x="4" y="72"/>
                  </a:lnTo>
                  <a:lnTo>
                    <a:pt x="9" y="80"/>
                  </a:lnTo>
                  <a:lnTo>
                    <a:pt x="15" y="87"/>
                  </a:lnTo>
                  <a:lnTo>
                    <a:pt x="24" y="93"/>
                  </a:lnTo>
                  <a:lnTo>
                    <a:pt x="32" y="98"/>
                  </a:lnTo>
                  <a:lnTo>
                    <a:pt x="41" y="100"/>
                  </a:lnTo>
                  <a:lnTo>
                    <a:pt x="52" y="102"/>
                  </a:lnTo>
                  <a:lnTo>
                    <a:pt x="63" y="100"/>
                  </a:lnTo>
                  <a:lnTo>
                    <a:pt x="71" y="98"/>
                  </a:lnTo>
                  <a:lnTo>
                    <a:pt x="80" y="93"/>
                  </a:lnTo>
                  <a:lnTo>
                    <a:pt x="88" y="87"/>
                  </a:lnTo>
                  <a:lnTo>
                    <a:pt x="95" y="80"/>
                  </a:lnTo>
                  <a:lnTo>
                    <a:pt x="99" y="72"/>
                  </a:lnTo>
                  <a:lnTo>
                    <a:pt x="101" y="61"/>
                  </a:lnTo>
                  <a:lnTo>
                    <a:pt x="104" y="50"/>
                  </a:lnTo>
                  <a:lnTo>
                    <a:pt x="52" y="50"/>
                  </a:lnTo>
                  <a:lnTo>
                    <a:pt x="10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0" name="Freeform 817"/>
            <p:cNvSpPr>
              <a:spLocks/>
            </p:cNvSpPr>
            <p:nvPr/>
          </p:nvSpPr>
          <p:spPr bwMode="auto">
            <a:xfrm>
              <a:off x="3809" y="2720"/>
              <a:ext cx="110" cy="111"/>
            </a:xfrm>
            <a:custGeom>
              <a:avLst/>
              <a:gdLst>
                <a:gd name="T0" fmla="*/ 120 w 101"/>
                <a:gd name="T1" fmla="*/ 62 h 102"/>
                <a:gd name="T2" fmla="*/ 120 w 101"/>
                <a:gd name="T3" fmla="*/ 62 h 102"/>
                <a:gd name="T4" fmla="*/ 120 w 101"/>
                <a:gd name="T5" fmla="*/ 49 h 102"/>
                <a:gd name="T6" fmla="*/ 115 w 101"/>
                <a:gd name="T7" fmla="*/ 36 h 102"/>
                <a:gd name="T8" fmla="*/ 110 w 101"/>
                <a:gd name="T9" fmla="*/ 26 h 102"/>
                <a:gd name="T10" fmla="*/ 102 w 101"/>
                <a:gd name="T11" fmla="*/ 17 h 102"/>
                <a:gd name="T12" fmla="*/ 95 w 101"/>
                <a:gd name="T13" fmla="*/ 11 h 102"/>
                <a:gd name="T14" fmla="*/ 84 w 101"/>
                <a:gd name="T15" fmla="*/ 5 h 102"/>
                <a:gd name="T16" fmla="*/ 71 w 101"/>
                <a:gd name="T17" fmla="*/ 0 h 102"/>
                <a:gd name="T18" fmla="*/ 59 w 101"/>
                <a:gd name="T19" fmla="*/ 0 h 102"/>
                <a:gd name="T20" fmla="*/ 59 w 101"/>
                <a:gd name="T21" fmla="*/ 0 h 102"/>
                <a:gd name="T22" fmla="*/ 49 w 101"/>
                <a:gd name="T23" fmla="*/ 0 h 102"/>
                <a:gd name="T24" fmla="*/ 36 w 101"/>
                <a:gd name="T25" fmla="*/ 5 h 102"/>
                <a:gd name="T26" fmla="*/ 26 w 101"/>
                <a:gd name="T27" fmla="*/ 11 h 102"/>
                <a:gd name="T28" fmla="*/ 17 w 101"/>
                <a:gd name="T29" fmla="*/ 17 h 102"/>
                <a:gd name="T30" fmla="*/ 11 w 101"/>
                <a:gd name="T31" fmla="*/ 26 h 102"/>
                <a:gd name="T32" fmla="*/ 4 w 101"/>
                <a:gd name="T33" fmla="*/ 36 h 102"/>
                <a:gd name="T34" fmla="*/ 0 w 101"/>
                <a:gd name="T35" fmla="*/ 49 h 102"/>
                <a:gd name="T36" fmla="*/ 0 w 101"/>
                <a:gd name="T37" fmla="*/ 62 h 102"/>
                <a:gd name="T38" fmla="*/ 0 w 101"/>
                <a:gd name="T39" fmla="*/ 62 h 102"/>
                <a:gd name="T40" fmla="*/ 0 w 101"/>
                <a:gd name="T41" fmla="*/ 72 h 102"/>
                <a:gd name="T42" fmla="*/ 4 w 101"/>
                <a:gd name="T43" fmla="*/ 84 h 102"/>
                <a:gd name="T44" fmla="*/ 11 w 101"/>
                <a:gd name="T45" fmla="*/ 95 h 102"/>
                <a:gd name="T46" fmla="*/ 17 w 101"/>
                <a:gd name="T47" fmla="*/ 103 h 102"/>
                <a:gd name="T48" fmla="*/ 26 w 101"/>
                <a:gd name="T49" fmla="*/ 110 h 102"/>
                <a:gd name="T50" fmla="*/ 36 w 101"/>
                <a:gd name="T51" fmla="*/ 115 h 102"/>
                <a:gd name="T52" fmla="*/ 49 w 101"/>
                <a:gd name="T53" fmla="*/ 121 h 102"/>
                <a:gd name="T54" fmla="*/ 59 w 101"/>
                <a:gd name="T55" fmla="*/ 121 h 102"/>
                <a:gd name="T56" fmla="*/ 59 w 101"/>
                <a:gd name="T57" fmla="*/ 121 h 102"/>
                <a:gd name="T58" fmla="*/ 71 w 101"/>
                <a:gd name="T59" fmla="*/ 121 h 102"/>
                <a:gd name="T60" fmla="*/ 84 w 101"/>
                <a:gd name="T61" fmla="*/ 115 h 102"/>
                <a:gd name="T62" fmla="*/ 95 w 101"/>
                <a:gd name="T63" fmla="*/ 110 h 102"/>
                <a:gd name="T64" fmla="*/ 102 w 101"/>
                <a:gd name="T65" fmla="*/ 103 h 102"/>
                <a:gd name="T66" fmla="*/ 110 w 101"/>
                <a:gd name="T67" fmla="*/ 95 h 102"/>
                <a:gd name="T68" fmla="*/ 115 w 101"/>
                <a:gd name="T69" fmla="*/ 84 h 102"/>
                <a:gd name="T70" fmla="*/ 120 w 101"/>
                <a:gd name="T71" fmla="*/ 72 h 102"/>
                <a:gd name="T72" fmla="*/ 120 w 101"/>
                <a:gd name="T73" fmla="*/ 62 h 102"/>
                <a:gd name="T74" fmla="*/ 59 w 101"/>
                <a:gd name="T75" fmla="*/ 62 h 102"/>
                <a:gd name="T76" fmla="*/ 120 w 101"/>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7" y="30"/>
                  </a:lnTo>
                  <a:lnTo>
                    <a:pt x="93" y="22"/>
                  </a:lnTo>
                  <a:lnTo>
                    <a:pt x="86" y="15"/>
                  </a:lnTo>
                  <a:lnTo>
                    <a:pt x="80" y="9"/>
                  </a:lnTo>
                  <a:lnTo>
                    <a:pt x="71" y="5"/>
                  </a:lnTo>
                  <a:lnTo>
                    <a:pt x="60" y="0"/>
                  </a:lnTo>
                  <a:lnTo>
                    <a:pt x="50" y="0"/>
                  </a:lnTo>
                  <a:lnTo>
                    <a:pt x="41" y="0"/>
                  </a:lnTo>
                  <a:lnTo>
                    <a:pt x="30" y="5"/>
                  </a:lnTo>
                  <a:lnTo>
                    <a:pt x="22" y="9"/>
                  </a:lnTo>
                  <a:lnTo>
                    <a:pt x="15" y="15"/>
                  </a:lnTo>
                  <a:lnTo>
                    <a:pt x="9" y="22"/>
                  </a:lnTo>
                  <a:lnTo>
                    <a:pt x="4" y="30"/>
                  </a:lnTo>
                  <a:lnTo>
                    <a:pt x="0" y="41"/>
                  </a:lnTo>
                  <a:lnTo>
                    <a:pt x="0" y="52"/>
                  </a:lnTo>
                  <a:lnTo>
                    <a:pt x="0" y="61"/>
                  </a:lnTo>
                  <a:lnTo>
                    <a:pt x="4" y="71"/>
                  </a:lnTo>
                  <a:lnTo>
                    <a:pt x="9" y="80"/>
                  </a:lnTo>
                  <a:lnTo>
                    <a:pt x="15" y="87"/>
                  </a:lnTo>
                  <a:lnTo>
                    <a:pt x="22" y="93"/>
                  </a:lnTo>
                  <a:lnTo>
                    <a:pt x="30" y="97"/>
                  </a:lnTo>
                  <a:lnTo>
                    <a:pt x="41" y="102"/>
                  </a:lnTo>
                  <a:lnTo>
                    <a:pt x="50" y="102"/>
                  </a:lnTo>
                  <a:lnTo>
                    <a:pt x="60" y="102"/>
                  </a:lnTo>
                  <a:lnTo>
                    <a:pt x="71" y="97"/>
                  </a:lnTo>
                  <a:lnTo>
                    <a:pt x="80" y="93"/>
                  </a:lnTo>
                  <a:lnTo>
                    <a:pt x="86" y="87"/>
                  </a:lnTo>
                  <a:lnTo>
                    <a:pt x="93" y="80"/>
                  </a:lnTo>
                  <a:lnTo>
                    <a:pt x="97" y="71"/>
                  </a:lnTo>
                  <a:lnTo>
                    <a:pt x="101" y="61"/>
                  </a:lnTo>
                  <a:lnTo>
                    <a:pt x="101" y="52"/>
                  </a:lnTo>
                  <a:lnTo>
                    <a:pt x="50" y="52"/>
                  </a:lnTo>
                  <a:lnTo>
                    <a:pt x="101" y="52"/>
                  </a:lnTo>
                  <a:close/>
                </a:path>
              </a:pathLst>
            </a:custGeom>
            <a:solidFill>
              <a:srgbClr val="FB00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1" name="Freeform 818"/>
            <p:cNvSpPr>
              <a:spLocks/>
            </p:cNvSpPr>
            <p:nvPr/>
          </p:nvSpPr>
          <p:spPr bwMode="auto">
            <a:xfrm>
              <a:off x="3809" y="2720"/>
              <a:ext cx="110" cy="111"/>
            </a:xfrm>
            <a:custGeom>
              <a:avLst/>
              <a:gdLst>
                <a:gd name="T0" fmla="*/ 120 w 101"/>
                <a:gd name="T1" fmla="*/ 62 h 102"/>
                <a:gd name="T2" fmla="*/ 120 w 101"/>
                <a:gd name="T3" fmla="*/ 62 h 102"/>
                <a:gd name="T4" fmla="*/ 120 w 101"/>
                <a:gd name="T5" fmla="*/ 49 h 102"/>
                <a:gd name="T6" fmla="*/ 115 w 101"/>
                <a:gd name="T7" fmla="*/ 36 h 102"/>
                <a:gd name="T8" fmla="*/ 110 w 101"/>
                <a:gd name="T9" fmla="*/ 26 h 102"/>
                <a:gd name="T10" fmla="*/ 102 w 101"/>
                <a:gd name="T11" fmla="*/ 17 h 102"/>
                <a:gd name="T12" fmla="*/ 95 w 101"/>
                <a:gd name="T13" fmla="*/ 11 h 102"/>
                <a:gd name="T14" fmla="*/ 84 w 101"/>
                <a:gd name="T15" fmla="*/ 5 h 102"/>
                <a:gd name="T16" fmla="*/ 71 w 101"/>
                <a:gd name="T17" fmla="*/ 0 h 102"/>
                <a:gd name="T18" fmla="*/ 59 w 101"/>
                <a:gd name="T19" fmla="*/ 0 h 102"/>
                <a:gd name="T20" fmla="*/ 59 w 101"/>
                <a:gd name="T21" fmla="*/ 0 h 102"/>
                <a:gd name="T22" fmla="*/ 49 w 101"/>
                <a:gd name="T23" fmla="*/ 0 h 102"/>
                <a:gd name="T24" fmla="*/ 36 w 101"/>
                <a:gd name="T25" fmla="*/ 5 h 102"/>
                <a:gd name="T26" fmla="*/ 26 w 101"/>
                <a:gd name="T27" fmla="*/ 11 h 102"/>
                <a:gd name="T28" fmla="*/ 17 w 101"/>
                <a:gd name="T29" fmla="*/ 17 h 102"/>
                <a:gd name="T30" fmla="*/ 11 w 101"/>
                <a:gd name="T31" fmla="*/ 26 h 102"/>
                <a:gd name="T32" fmla="*/ 4 w 101"/>
                <a:gd name="T33" fmla="*/ 36 h 102"/>
                <a:gd name="T34" fmla="*/ 0 w 101"/>
                <a:gd name="T35" fmla="*/ 49 h 102"/>
                <a:gd name="T36" fmla="*/ 0 w 101"/>
                <a:gd name="T37" fmla="*/ 62 h 102"/>
                <a:gd name="T38" fmla="*/ 0 w 101"/>
                <a:gd name="T39" fmla="*/ 62 h 102"/>
                <a:gd name="T40" fmla="*/ 0 w 101"/>
                <a:gd name="T41" fmla="*/ 72 h 102"/>
                <a:gd name="T42" fmla="*/ 4 w 101"/>
                <a:gd name="T43" fmla="*/ 84 h 102"/>
                <a:gd name="T44" fmla="*/ 11 w 101"/>
                <a:gd name="T45" fmla="*/ 95 h 102"/>
                <a:gd name="T46" fmla="*/ 17 w 101"/>
                <a:gd name="T47" fmla="*/ 103 h 102"/>
                <a:gd name="T48" fmla="*/ 26 w 101"/>
                <a:gd name="T49" fmla="*/ 110 h 102"/>
                <a:gd name="T50" fmla="*/ 36 w 101"/>
                <a:gd name="T51" fmla="*/ 115 h 102"/>
                <a:gd name="T52" fmla="*/ 49 w 101"/>
                <a:gd name="T53" fmla="*/ 121 h 102"/>
                <a:gd name="T54" fmla="*/ 59 w 101"/>
                <a:gd name="T55" fmla="*/ 121 h 102"/>
                <a:gd name="T56" fmla="*/ 59 w 101"/>
                <a:gd name="T57" fmla="*/ 121 h 102"/>
                <a:gd name="T58" fmla="*/ 71 w 101"/>
                <a:gd name="T59" fmla="*/ 121 h 102"/>
                <a:gd name="T60" fmla="*/ 84 w 101"/>
                <a:gd name="T61" fmla="*/ 115 h 102"/>
                <a:gd name="T62" fmla="*/ 95 w 101"/>
                <a:gd name="T63" fmla="*/ 110 h 102"/>
                <a:gd name="T64" fmla="*/ 102 w 101"/>
                <a:gd name="T65" fmla="*/ 103 h 102"/>
                <a:gd name="T66" fmla="*/ 110 w 101"/>
                <a:gd name="T67" fmla="*/ 95 h 102"/>
                <a:gd name="T68" fmla="*/ 115 w 101"/>
                <a:gd name="T69" fmla="*/ 84 h 102"/>
                <a:gd name="T70" fmla="*/ 120 w 101"/>
                <a:gd name="T71" fmla="*/ 72 h 102"/>
                <a:gd name="T72" fmla="*/ 120 w 101"/>
                <a:gd name="T73" fmla="*/ 62 h 102"/>
                <a:gd name="T74" fmla="*/ 59 w 101"/>
                <a:gd name="T75" fmla="*/ 62 h 102"/>
                <a:gd name="T76" fmla="*/ 120 w 101"/>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7" y="30"/>
                  </a:lnTo>
                  <a:lnTo>
                    <a:pt x="93" y="22"/>
                  </a:lnTo>
                  <a:lnTo>
                    <a:pt x="86" y="15"/>
                  </a:lnTo>
                  <a:lnTo>
                    <a:pt x="80" y="9"/>
                  </a:lnTo>
                  <a:lnTo>
                    <a:pt x="71" y="5"/>
                  </a:lnTo>
                  <a:lnTo>
                    <a:pt x="60" y="0"/>
                  </a:lnTo>
                  <a:lnTo>
                    <a:pt x="50" y="0"/>
                  </a:lnTo>
                  <a:lnTo>
                    <a:pt x="41" y="0"/>
                  </a:lnTo>
                  <a:lnTo>
                    <a:pt x="30" y="5"/>
                  </a:lnTo>
                  <a:lnTo>
                    <a:pt x="22" y="9"/>
                  </a:lnTo>
                  <a:lnTo>
                    <a:pt x="15" y="15"/>
                  </a:lnTo>
                  <a:lnTo>
                    <a:pt x="9" y="22"/>
                  </a:lnTo>
                  <a:lnTo>
                    <a:pt x="4" y="30"/>
                  </a:lnTo>
                  <a:lnTo>
                    <a:pt x="0" y="41"/>
                  </a:lnTo>
                  <a:lnTo>
                    <a:pt x="0" y="52"/>
                  </a:lnTo>
                  <a:lnTo>
                    <a:pt x="0" y="61"/>
                  </a:lnTo>
                  <a:lnTo>
                    <a:pt x="4" y="71"/>
                  </a:lnTo>
                  <a:lnTo>
                    <a:pt x="9" y="80"/>
                  </a:lnTo>
                  <a:lnTo>
                    <a:pt x="15" y="87"/>
                  </a:lnTo>
                  <a:lnTo>
                    <a:pt x="22" y="93"/>
                  </a:lnTo>
                  <a:lnTo>
                    <a:pt x="30" y="97"/>
                  </a:lnTo>
                  <a:lnTo>
                    <a:pt x="41" y="102"/>
                  </a:lnTo>
                  <a:lnTo>
                    <a:pt x="50" y="102"/>
                  </a:lnTo>
                  <a:lnTo>
                    <a:pt x="60" y="102"/>
                  </a:lnTo>
                  <a:lnTo>
                    <a:pt x="71" y="97"/>
                  </a:lnTo>
                  <a:lnTo>
                    <a:pt x="80" y="93"/>
                  </a:lnTo>
                  <a:lnTo>
                    <a:pt x="86" y="87"/>
                  </a:lnTo>
                  <a:lnTo>
                    <a:pt x="93" y="80"/>
                  </a:lnTo>
                  <a:lnTo>
                    <a:pt x="97" y="71"/>
                  </a:lnTo>
                  <a:lnTo>
                    <a:pt x="101" y="61"/>
                  </a:lnTo>
                  <a:lnTo>
                    <a:pt x="101" y="52"/>
                  </a:lnTo>
                  <a:lnTo>
                    <a:pt x="50"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2" name="Freeform 819"/>
            <p:cNvSpPr>
              <a:spLocks/>
            </p:cNvSpPr>
            <p:nvPr/>
          </p:nvSpPr>
          <p:spPr bwMode="auto">
            <a:xfrm>
              <a:off x="3163" y="3208"/>
              <a:ext cx="110" cy="114"/>
            </a:xfrm>
            <a:custGeom>
              <a:avLst/>
              <a:gdLst>
                <a:gd name="T0" fmla="*/ 120 w 101"/>
                <a:gd name="T1" fmla="*/ 62 h 104"/>
                <a:gd name="T2" fmla="*/ 120 w 101"/>
                <a:gd name="T3" fmla="*/ 62 h 104"/>
                <a:gd name="T4" fmla="*/ 120 w 101"/>
                <a:gd name="T5" fmla="*/ 49 h 104"/>
                <a:gd name="T6" fmla="*/ 115 w 101"/>
                <a:gd name="T7" fmla="*/ 38 h 104"/>
                <a:gd name="T8" fmla="*/ 109 w 101"/>
                <a:gd name="T9" fmla="*/ 29 h 104"/>
                <a:gd name="T10" fmla="*/ 102 w 101"/>
                <a:gd name="T11" fmla="*/ 18 h 104"/>
                <a:gd name="T12" fmla="*/ 94 w 101"/>
                <a:gd name="T13" fmla="*/ 11 h 104"/>
                <a:gd name="T14" fmla="*/ 84 w 101"/>
                <a:gd name="T15" fmla="*/ 4 h 104"/>
                <a:gd name="T16" fmla="*/ 71 w 101"/>
                <a:gd name="T17" fmla="*/ 0 h 104"/>
                <a:gd name="T18" fmla="*/ 61 w 101"/>
                <a:gd name="T19" fmla="*/ 0 h 104"/>
                <a:gd name="T20" fmla="*/ 61 w 101"/>
                <a:gd name="T21" fmla="*/ 0 h 104"/>
                <a:gd name="T22" fmla="*/ 49 w 101"/>
                <a:gd name="T23" fmla="*/ 0 h 104"/>
                <a:gd name="T24" fmla="*/ 36 w 101"/>
                <a:gd name="T25" fmla="*/ 4 h 104"/>
                <a:gd name="T26" fmla="*/ 25 w 101"/>
                <a:gd name="T27" fmla="*/ 11 h 104"/>
                <a:gd name="T28" fmla="*/ 17 w 101"/>
                <a:gd name="T29" fmla="*/ 18 h 104"/>
                <a:gd name="T30" fmla="*/ 10 w 101"/>
                <a:gd name="T31" fmla="*/ 29 h 104"/>
                <a:gd name="T32" fmla="*/ 4 w 101"/>
                <a:gd name="T33" fmla="*/ 38 h 104"/>
                <a:gd name="T34" fmla="*/ 2 w 101"/>
                <a:gd name="T35" fmla="*/ 49 h 104"/>
                <a:gd name="T36" fmla="*/ 0 w 101"/>
                <a:gd name="T37" fmla="*/ 62 h 104"/>
                <a:gd name="T38" fmla="*/ 0 w 101"/>
                <a:gd name="T39" fmla="*/ 62 h 104"/>
                <a:gd name="T40" fmla="*/ 2 w 101"/>
                <a:gd name="T41" fmla="*/ 76 h 104"/>
                <a:gd name="T42" fmla="*/ 4 w 101"/>
                <a:gd name="T43" fmla="*/ 86 h 104"/>
                <a:gd name="T44" fmla="*/ 10 w 101"/>
                <a:gd name="T45" fmla="*/ 96 h 104"/>
                <a:gd name="T46" fmla="*/ 17 w 101"/>
                <a:gd name="T47" fmla="*/ 107 h 104"/>
                <a:gd name="T48" fmla="*/ 25 w 101"/>
                <a:gd name="T49" fmla="*/ 112 h 104"/>
                <a:gd name="T50" fmla="*/ 36 w 101"/>
                <a:gd name="T51" fmla="*/ 119 h 104"/>
                <a:gd name="T52" fmla="*/ 49 w 101"/>
                <a:gd name="T53" fmla="*/ 123 h 104"/>
                <a:gd name="T54" fmla="*/ 61 w 101"/>
                <a:gd name="T55" fmla="*/ 125 h 104"/>
                <a:gd name="T56" fmla="*/ 61 w 101"/>
                <a:gd name="T57" fmla="*/ 125 h 104"/>
                <a:gd name="T58" fmla="*/ 71 w 101"/>
                <a:gd name="T59" fmla="*/ 123 h 104"/>
                <a:gd name="T60" fmla="*/ 84 w 101"/>
                <a:gd name="T61" fmla="*/ 119 h 104"/>
                <a:gd name="T62" fmla="*/ 94 w 101"/>
                <a:gd name="T63" fmla="*/ 112 h 104"/>
                <a:gd name="T64" fmla="*/ 102 w 101"/>
                <a:gd name="T65" fmla="*/ 107 h 104"/>
                <a:gd name="T66" fmla="*/ 109 w 101"/>
                <a:gd name="T67" fmla="*/ 96 h 104"/>
                <a:gd name="T68" fmla="*/ 115 w 101"/>
                <a:gd name="T69" fmla="*/ 86 h 104"/>
                <a:gd name="T70" fmla="*/ 120 w 101"/>
                <a:gd name="T71" fmla="*/ 76 h 104"/>
                <a:gd name="T72" fmla="*/ 120 w 101"/>
                <a:gd name="T73" fmla="*/ 62 h 104"/>
                <a:gd name="T74" fmla="*/ 61 w 101"/>
                <a:gd name="T75" fmla="*/ 62 h 104"/>
                <a:gd name="T76" fmla="*/ 120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2" y="24"/>
                  </a:lnTo>
                  <a:lnTo>
                    <a:pt x="86" y="15"/>
                  </a:lnTo>
                  <a:lnTo>
                    <a:pt x="79" y="9"/>
                  </a:lnTo>
                  <a:lnTo>
                    <a:pt x="71" y="4"/>
                  </a:lnTo>
                  <a:lnTo>
                    <a:pt x="60" y="0"/>
                  </a:lnTo>
                  <a:lnTo>
                    <a:pt x="51" y="0"/>
                  </a:lnTo>
                  <a:lnTo>
                    <a:pt x="41" y="0"/>
                  </a:lnTo>
                  <a:lnTo>
                    <a:pt x="30" y="4"/>
                  </a:lnTo>
                  <a:lnTo>
                    <a:pt x="21" y="9"/>
                  </a:lnTo>
                  <a:lnTo>
                    <a:pt x="15" y="15"/>
                  </a:lnTo>
                  <a:lnTo>
                    <a:pt x="8" y="24"/>
                  </a:lnTo>
                  <a:lnTo>
                    <a:pt x="4" y="32"/>
                  </a:lnTo>
                  <a:lnTo>
                    <a:pt x="2" y="41"/>
                  </a:lnTo>
                  <a:lnTo>
                    <a:pt x="0" y="52"/>
                  </a:lnTo>
                  <a:lnTo>
                    <a:pt x="2" y="63"/>
                  </a:lnTo>
                  <a:lnTo>
                    <a:pt x="4" y="71"/>
                  </a:lnTo>
                  <a:lnTo>
                    <a:pt x="8" y="80"/>
                  </a:lnTo>
                  <a:lnTo>
                    <a:pt x="15" y="89"/>
                  </a:lnTo>
                  <a:lnTo>
                    <a:pt x="21" y="93"/>
                  </a:lnTo>
                  <a:lnTo>
                    <a:pt x="30" y="99"/>
                  </a:lnTo>
                  <a:lnTo>
                    <a:pt x="41" y="102"/>
                  </a:lnTo>
                  <a:lnTo>
                    <a:pt x="51" y="104"/>
                  </a:lnTo>
                  <a:lnTo>
                    <a:pt x="60" y="102"/>
                  </a:lnTo>
                  <a:lnTo>
                    <a:pt x="71" y="99"/>
                  </a:lnTo>
                  <a:lnTo>
                    <a:pt x="79" y="93"/>
                  </a:lnTo>
                  <a:lnTo>
                    <a:pt x="86" y="89"/>
                  </a:lnTo>
                  <a:lnTo>
                    <a:pt x="92" y="80"/>
                  </a:lnTo>
                  <a:lnTo>
                    <a:pt x="97" y="71"/>
                  </a:lnTo>
                  <a:lnTo>
                    <a:pt x="101" y="63"/>
                  </a:lnTo>
                  <a:lnTo>
                    <a:pt x="101" y="52"/>
                  </a:lnTo>
                  <a:lnTo>
                    <a:pt x="51" y="52"/>
                  </a:lnTo>
                  <a:lnTo>
                    <a:pt x="101" y="52"/>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3" name="Freeform 820"/>
            <p:cNvSpPr>
              <a:spLocks/>
            </p:cNvSpPr>
            <p:nvPr/>
          </p:nvSpPr>
          <p:spPr bwMode="auto">
            <a:xfrm>
              <a:off x="3163" y="3208"/>
              <a:ext cx="110" cy="114"/>
            </a:xfrm>
            <a:custGeom>
              <a:avLst/>
              <a:gdLst>
                <a:gd name="T0" fmla="*/ 120 w 101"/>
                <a:gd name="T1" fmla="*/ 62 h 104"/>
                <a:gd name="T2" fmla="*/ 120 w 101"/>
                <a:gd name="T3" fmla="*/ 62 h 104"/>
                <a:gd name="T4" fmla="*/ 120 w 101"/>
                <a:gd name="T5" fmla="*/ 49 h 104"/>
                <a:gd name="T6" fmla="*/ 115 w 101"/>
                <a:gd name="T7" fmla="*/ 38 h 104"/>
                <a:gd name="T8" fmla="*/ 109 w 101"/>
                <a:gd name="T9" fmla="*/ 29 h 104"/>
                <a:gd name="T10" fmla="*/ 102 w 101"/>
                <a:gd name="T11" fmla="*/ 18 h 104"/>
                <a:gd name="T12" fmla="*/ 94 w 101"/>
                <a:gd name="T13" fmla="*/ 11 h 104"/>
                <a:gd name="T14" fmla="*/ 84 w 101"/>
                <a:gd name="T15" fmla="*/ 4 h 104"/>
                <a:gd name="T16" fmla="*/ 71 w 101"/>
                <a:gd name="T17" fmla="*/ 0 h 104"/>
                <a:gd name="T18" fmla="*/ 61 w 101"/>
                <a:gd name="T19" fmla="*/ 0 h 104"/>
                <a:gd name="T20" fmla="*/ 61 w 101"/>
                <a:gd name="T21" fmla="*/ 0 h 104"/>
                <a:gd name="T22" fmla="*/ 49 w 101"/>
                <a:gd name="T23" fmla="*/ 0 h 104"/>
                <a:gd name="T24" fmla="*/ 36 w 101"/>
                <a:gd name="T25" fmla="*/ 4 h 104"/>
                <a:gd name="T26" fmla="*/ 25 w 101"/>
                <a:gd name="T27" fmla="*/ 11 h 104"/>
                <a:gd name="T28" fmla="*/ 17 w 101"/>
                <a:gd name="T29" fmla="*/ 18 h 104"/>
                <a:gd name="T30" fmla="*/ 10 w 101"/>
                <a:gd name="T31" fmla="*/ 29 h 104"/>
                <a:gd name="T32" fmla="*/ 4 w 101"/>
                <a:gd name="T33" fmla="*/ 38 h 104"/>
                <a:gd name="T34" fmla="*/ 2 w 101"/>
                <a:gd name="T35" fmla="*/ 49 h 104"/>
                <a:gd name="T36" fmla="*/ 0 w 101"/>
                <a:gd name="T37" fmla="*/ 62 h 104"/>
                <a:gd name="T38" fmla="*/ 0 w 101"/>
                <a:gd name="T39" fmla="*/ 62 h 104"/>
                <a:gd name="T40" fmla="*/ 2 w 101"/>
                <a:gd name="T41" fmla="*/ 76 h 104"/>
                <a:gd name="T42" fmla="*/ 4 w 101"/>
                <a:gd name="T43" fmla="*/ 86 h 104"/>
                <a:gd name="T44" fmla="*/ 10 w 101"/>
                <a:gd name="T45" fmla="*/ 96 h 104"/>
                <a:gd name="T46" fmla="*/ 17 w 101"/>
                <a:gd name="T47" fmla="*/ 107 h 104"/>
                <a:gd name="T48" fmla="*/ 25 w 101"/>
                <a:gd name="T49" fmla="*/ 112 h 104"/>
                <a:gd name="T50" fmla="*/ 36 w 101"/>
                <a:gd name="T51" fmla="*/ 119 h 104"/>
                <a:gd name="T52" fmla="*/ 49 w 101"/>
                <a:gd name="T53" fmla="*/ 123 h 104"/>
                <a:gd name="T54" fmla="*/ 61 w 101"/>
                <a:gd name="T55" fmla="*/ 125 h 104"/>
                <a:gd name="T56" fmla="*/ 61 w 101"/>
                <a:gd name="T57" fmla="*/ 125 h 104"/>
                <a:gd name="T58" fmla="*/ 71 w 101"/>
                <a:gd name="T59" fmla="*/ 123 h 104"/>
                <a:gd name="T60" fmla="*/ 84 w 101"/>
                <a:gd name="T61" fmla="*/ 119 h 104"/>
                <a:gd name="T62" fmla="*/ 94 w 101"/>
                <a:gd name="T63" fmla="*/ 112 h 104"/>
                <a:gd name="T64" fmla="*/ 102 w 101"/>
                <a:gd name="T65" fmla="*/ 107 h 104"/>
                <a:gd name="T66" fmla="*/ 109 w 101"/>
                <a:gd name="T67" fmla="*/ 96 h 104"/>
                <a:gd name="T68" fmla="*/ 115 w 101"/>
                <a:gd name="T69" fmla="*/ 86 h 104"/>
                <a:gd name="T70" fmla="*/ 120 w 101"/>
                <a:gd name="T71" fmla="*/ 76 h 104"/>
                <a:gd name="T72" fmla="*/ 120 w 101"/>
                <a:gd name="T73" fmla="*/ 62 h 104"/>
                <a:gd name="T74" fmla="*/ 61 w 101"/>
                <a:gd name="T75" fmla="*/ 62 h 104"/>
                <a:gd name="T76" fmla="*/ 120 w 101"/>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2" y="24"/>
                  </a:lnTo>
                  <a:lnTo>
                    <a:pt x="86" y="15"/>
                  </a:lnTo>
                  <a:lnTo>
                    <a:pt x="79" y="9"/>
                  </a:lnTo>
                  <a:lnTo>
                    <a:pt x="71" y="4"/>
                  </a:lnTo>
                  <a:lnTo>
                    <a:pt x="60" y="0"/>
                  </a:lnTo>
                  <a:lnTo>
                    <a:pt x="51" y="0"/>
                  </a:lnTo>
                  <a:lnTo>
                    <a:pt x="41" y="0"/>
                  </a:lnTo>
                  <a:lnTo>
                    <a:pt x="30" y="4"/>
                  </a:lnTo>
                  <a:lnTo>
                    <a:pt x="21" y="9"/>
                  </a:lnTo>
                  <a:lnTo>
                    <a:pt x="15" y="15"/>
                  </a:lnTo>
                  <a:lnTo>
                    <a:pt x="8" y="24"/>
                  </a:lnTo>
                  <a:lnTo>
                    <a:pt x="4" y="32"/>
                  </a:lnTo>
                  <a:lnTo>
                    <a:pt x="2" y="41"/>
                  </a:lnTo>
                  <a:lnTo>
                    <a:pt x="0" y="52"/>
                  </a:lnTo>
                  <a:lnTo>
                    <a:pt x="2" y="63"/>
                  </a:lnTo>
                  <a:lnTo>
                    <a:pt x="4" y="71"/>
                  </a:lnTo>
                  <a:lnTo>
                    <a:pt x="8" y="80"/>
                  </a:lnTo>
                  <a:lnTo>
                    <a:pt x="15" y="89"/>
                  </a:lnTo>
                  <a:lnTo>
                    <a:pt x="21" y="93"/>
                  </a:lnTo>
                  <a:lnTo>
                    <a:pt x="30" y="99"/>
                  </a:lnTo>
                  <a:lnTo>
                    <a:pt x="41" y="102"/>
                  </a:lnTo>
                  <a:lnTo>
                    <a:pt x="51" y="104"/>
                  </a:lnTo>
                  <a:lnTo>
                    <a:pt x="60" y="102"/>
                  </a:lnTo>
                  <a:lnTo>
                    <a:pt x="71" y="99"/>
                  </a:lnTo>
                  <a:lnTo>
                    <a:pt x="79" y="93"/>
                  </a:lnTo>
                  <a:lnTo>
                    <a:pt x="86" y="89"/>
                  </a:lnTo>
                  <a:lnTo>
                    <a:pt x="92" y="80"/>
                  </a:lnTo>
                  <a:lnTo>
                    <a:pt x="97" y="71"/>
                  </a:lnTo>
                  <a:lnTo>
                    <a:pt x="101" y="63"/>
                  </a:lnTo>
                  <a:lnTo>
                    <a:pt x="101" y="52"/>
                  </a:lnTo>
                  <a:lnTo>
                    <a:pt x="51"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4" name="Freeform 821"/>
            <p:cNvSpPr>
              <a:spLocks/>
            </p:cNvSpPr>
            <p:nvPr/>
          </p:nvSpPr>
          <p:spPr bwMode="auto">
            <a:xfrm>
              <a:off x="2466" y="3473"/>
              <a:ext cx="111" cy="113"/>
            </a:xfrm>
            <a:custGeom>
              <a:avLst/>
              <a:gdLst>
                <a:gd name="T0" fmla="*/ 122 w 101"/>
                <a:gd name="T1" fmla="*/ 63 h 103"/>
                <a:gd name="T2" fmla="*/ 122 w 101"/>
                <a:gd name="T3" fmla="*/ 63 h 103"/>
                <a:gd name="T4" fmla="*/ 122 w 101"/>
                <a:gd name="T5" fmla="*/ 49 h 103"/>
                <a:gd name="T6" fmla="*/ 120 w 101"/>
                <a:gd name="T7" fmla="*/ 38 h 103"/>
                <a:gd name="T8" fmla="*/ 112 w 101"/>
                <a:gd name="T9" fmla="*/ 29 h 103"/>
                <a:gd name="T10" fmla="*/ 107 w 101"/>
                <a:gd name="T11" fmla="*/ 18 h 103"/>
                <a:gd name="T12" fmla="*/ 97 w 101"/>
                <a:gd name="T13" fmla="*/ 10 h 103"/>
                <a:gd name="T14" fmla="*/ 86 w 101"/>
                <a:gd name="T15" fmla="*/ 4 h 103"/>
                <a:gd name="T16" fmla="*/ 75 w 101"/>
                <a:gd name="T17" fmla="*/ 2 h 103"/>
                <a:gd name="T18" fmla="*/ 63 w 101"/>
                <a:gd name="T19" fmla="*/ 0 h 103"/>
                <a:gd name="T20" fmla="*/ 63 w 101"/>
                <a:gd name="T21" fmla="*/ 0 h 103"/>
                <a:gd name="T22" fmla="*/ 49 w 101"/>
                <a:gd name="T23" fmla="*/ 2 h 103"/>
                <a:gd name="T24" fmla="*/ 38 w 101"/>
                <a:gd name="T25" fmla="*/ 4 h 103"/>
                <a:gd name="T26" fmla="*/ 29 w 101"/>
                <a:gd name="T27" fmla="*/ 10 h 103"/>
                <a:gd name="T28" fmla="*/ 18 w 101"/>
                <a:gd name="T29" fmla="*/ 18 h 103"/>
                <a:gd name="T30" fmla="*/ 10 w 101"/>
                <a:gd name="T31" fmla="*/ 29 h 103"/>
                <a:gd name="T32" fmla="*/ 4 w 101"/>
                <a:gd name="T33" fmla="*/ 38 h 103"/>
                <a:gd name="T34" fmla="*/ 2 w 101"/>
                <a:gd name="T35" fmla="*/ 49 h 103"/>
                <a:gd name="T36" fmla="*/ 0 w 101"/>
                <a:gd name="T37" fmla="*/ 63 h 103"/>
                <a:gd name="T38" fmla="*/ 0 w 101"/>
                <a:gd name="T39" fmla="*/ 63 h 103"/>
                <a:gd name="T40" fmla="*/ 2 w 101"/>
                <a:gd name="T41" fmla="*/ 75 h 103"/>
                <a:gd name="T42" fmla="*/ 4 w 101"/>
                <a:gd name="T43" fmla="*/ 86 h 103"/>
                <a:gd name="T44" fmla="*/ 10 w 101"/>
                <a:gd name="T45" fmla="*/ 97 h 103"/>
                <a:gd name="T46" fmla="*/ 18 w 101"/>
                <a:gd name="T47" fmla="*/ 106 h 103"/>
                <a:gd name="T48" fmla="*/ 29 w 101"/>
                <a:gd name="T49" fmla="*/ 114 h 103"/>
                <a:gd name="T50" fmla="*/ 38 w 101"/>
                <a:gd name="T51" fmla="*/ 120 h 103"/>
                <a:gd name="T52" fmla="*/ 49 w 101"/>
                <a:gd name="T53" fmla="*/ 122 h 103"/>
                <a:gd name="T54" fmla="*/ 63 w 101"/>
                <a:gd name="T55" fmla="*/ 124 h 103"/>
                <a:gd name="T56" fmla="*/ 63 w 101"/>
                <a:gd name="T57" fmla="*/ 124 h 103"/>
                <a:gd name="T58" fmla="*/ 75 w 101"/>
                <a:gd name="T59" fmla="*/ 122 h 103"/>
                <a:gd name="T60" fmla="*/ 86 w 101"/>
                <a:gd name="T61" fmla="*/ 120 h 103"/>
                <a:gd name="T62" fmla="*/ 97 w 101"/>
                <a:gd name="T63" fmla="*/ 114 h 103"/>
                <a:gd name="T64" fmla="*/ 107 w 101"/>
                <a:gd name="T65" fmla="*/ 106 h 103"/>
                <a:gd name="T66" fmla="*/ 112 w 101"/>
                <a:gd name="T67" fmla="*/ 97 h 103"/>
                <a:gd name="T68" fmla="*/ 120 w 101"/>
                <a:gd name="T69" fmla="*/ 86 h 103"/>
                <a:gd name="T70" fmla="*/ 122 w 101"/>
                <a:gd name="T71" fmla="*/ 75 h 103"/>
                <a:gd name="T72" fmla="*/ 122 w 101"/>
                <a:gd name="T73" fmla="*/ 63 h 103"/>
                <a:gd name="T74" fmla="*/ 63 w 101"/>
                <a:gd name="T75" fmla="*/ 63 h 103"/>
                <a:gd name="T76" fmla="*/ 122 w 101"/>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2"/>
                  </a:moveTo>
                  <a:lnTo>
                    <a:pt x="101" y="52"/>
                  </a:lnTo>
                  <a:lnTo>
                    <a:pt x="101" y="41"/>
                  </a:lnTo>
                  <a:lnTo>
                    <a:pt x="99" y="32"/>
                  </a:lnTo>
                  <a:lnTo>
                    <a:pt x="93" y="24"/>
                  </a:lnTo>
                  <a:lnTo>
                    <a:pt x="88" y="15"/>
                  </a:lnTo>
                  <a:lnTo>
                    <a:pt x="80" y="8"/>
                  </a:lnTo>
                  <a:lnTo>
                    <a:pt x="71" y="4"/>
                  </a:lnTo>
                  <a:lnTo>
                    <a:pt x="62" y="2"/>
                  </a:lnTo>
                  <a:lnTo>
                    <a:pt x="52" y="0"/>
                  </a:lnTo>
                  <a:lnTo>
                    <a:pt x="41" y="2"/>
                  </a:lnTo>
                  <a:lnTo>
                    <a:pt x="32" y="4"/>
                  </a:lnTo>
                  <a:lnTo>
                    <a:pt x="24" y="8"/>
                  </a:lnTo>
                  <a:lnTo>
                    <a:pt x="15" y="15"/>
                  </a:lnTo>
                  <a:lnTo>
                    <a:pt x="8" y="24"/>
                  </a:lnTo>
                  <a:lnTo>
                    <a:pt x="4" y="32"/>
                  </a:lnTo>
                  <a:lnTo>
                    <a:pt x="2" y="41"/>
                  </a:lnTo>
                  <a:lnTo>
                    <a:pt x="0" y="52"/>
                  </a:lnTo>
                  <a:lnTo>
                    <a:pt x="2" y="62"/>
                  </a:lnTo>
                  <a:lnTo>
                    <a:pt x="4" y="71"/>
                  </a:lnTo>
                  <a:lnTo>
                    <a:pt x="8" y="80"/>
                  </a:lnTo>
                  <a:lnTo>
                    <a:pt x="15" y="88"/>
                  </a:lnTo>
                  <a:lnTo>
                    <a:pt x="24" y="95"/>
                  </a:lnTo>
                  <a:lnTo>
                    <a:pt x="32" y="99"/>
                  </a:lnTo>
                  <a:lnTo>
                    <a:pt x="41" y="101"/>
                  </a:lnTo>
                  <a:lnTo>
                    <a:pt x="52" y="103"/>
                  </a:lnTo>
                  <a:lnTo>
                    <a:pt x="62" y="101"/>
                  </a:lnTo>
                  <a:lnTo>
                    <a:pt x="71" y="99"/>
                  </a:lnTo>
                  <a:lnTo>
                    <a:pt x="80" y="95"/>
                  </a:lnTo>
                  <a:lnTo>
                    <a:pt x="88" y="88"/>
                  </a:lnTo>
                  <a:lnTo>
                    <a:pt x="93" y="80"/>
                  </a:lnTo>
                  <a:lnTo>
                    <a:pt x="99" y="71"/>
                  </a:lnTo>
                  <a:lnTo>
                    <a:pt x="101" y="62"/>
                  </a:lnTo>
                  <a:lnTo>
                    <a:pt x="101" y="52"/>
                  </a:lnTo>
                  <a:lnTo>
                    <a:pt x="52" y="52"/>
                  </a:lnTo>
                  <a:lnTo>
                    <a:pt x="101" y="52"/>
                  </a:lnTo>
                  <a:close/>
                </a:path>
              </a:pathLst>
            </a:custGeom>
            <a:solidFill>
              <a:srgbClr val="62D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5" name="Freeform 822"/>
            <p:cNvSpPr>
              <a:spLocks/>
            </p:cNvSpPr>
            <p:nvPr/>
          </p:nvSpPr>
          <p:spPr bwMode="auto">
            <a:xfrm>
              <a:off x="2466" y="3473"/>
              <a:ext cx="111" cy="113"/>
            </a:xfrm>
            <a:custGeom>
              <a:avLst/>
              <a:gdLst>
                <a:gd name="T0" fmla="*/ 122 w 101"/>
                <a:gd name="T1" fmla="*/ 63 h 103"/>
                <a:gd name="T2" fmla="*/ 122 w 101"/>
                <a:gd name="T3" fmla="*/ 63 h 103"/>
                <a:gd name="T4" fmla="*/ 122 w 101"/>
                <a:gd name="T5" fmla="*/ 49 h 103"/>
                <a:gd name="T6" fmla="*/ 120 w 101"/>
                <a:gd name="T7" fmla="*/ 38 h 103"/>
                <a:gd name="T8" fmla="*/ 112 w 101"/>
                <a:gd name="T9" fmla="*/ 29 h 103"/>
                <a:gd name="T10" fmla="*/ 107 w 101"/>
                <a:gd name="T11" fmla="*/ 18 h 103"/>
                <a:gd name="T12" fmla="*/ 97 w 101"/>
                <a:gd name="T13" fmla="*/ 10 h 103"/>
                <a:gd name="T14" fmla="*/ 86 w 101"/>
                <a:gd name="T15" fmla="*/ 4 h 103"/>
                <a:gd name="T16" fmla="*/ 75 w 101"/>
                <a:gd name="T17" fmla="*/ 2 h 103"/>
                <a:gd name="T18" fmla="*/ 63 w 101"/>
                <a:gd name="T19" fmla="*/ 0 h 103"/>
                <a:gd name="T20" fmla="*/ 63 w 101"/>
                <a:gd name="T21" fmla="*/ 0 h 103"/>
                <a:gd name="T22" fmla="*/ 49 w 101"/>
                <a:gd name="T23" fmla="*/ 2 h 103"/>
                <a:gd name="T24" fmla="*/ 38 w 101"/>
                <a:gd name="T25" fmla="*/ 4 h 103"/>
                <a:gd name="T26" fmla="*/ 29 w 101"/>
                <a:gd name="T27" fmla="*/ 10 h 103"/>
                <a:gd name="T28" fmla="*/ 18 w 101"/>
                <a:gd name="T29" fmla="*/ 18 h 103"/>
                <a:gd name="T30" fmla="*/ 10 w 101"/>
                <a:gd name="T31" fmla="*/ 29 h 103"/>
                <a:gd name="T32" fmla="*/ 4 w 101"/>
                <a:gd name="T33" fmla="*/ 38 h 103"/>
                <a:gd name="T34" fmla="*/ 2 w 101"/>
                <a:gd name="T35" fmla="*/ 49 h 103"/>
                <a:gd name="T36" fmla="*/ 0 w 101"/>
                <a:gd name="T37" fmla="*/ 63 h 103"/>
                <a:gd name="T38" fmla="*/ 0 w 101"/>
                <a:gd name="T39" fmla="*/ 63 h 103"/>
                <a:gd name="T40" fmla="*/ 2 w 101"/>
                <a:gd name="T41" fmla="*/ 75 h 103"/>
                <a:gd name="T42" fmla="*/ 4 w 101"/>
                <a:gd name="T43" fmla="*/ 86 h 103"/>
                <a:gd name="T44" fmla="*/ 10 w 101"/>
                <a:gd name="T45" fmla="*/ 97 h 103"/>
                <a:gd name="T46" fmla="*/ 18 w 101"/>
                <a:gd name="T47" fmla="*/ 106 h 103"/>
                <a:gd name="T48" fmla="*/ 29 w 101"/>
                <a:gd name="T49" fmla="*/ 114 h 103"/>
                <a:gd name="T50" fmla="*/ 38 w 101"/>
                <a:gd name="T51" fmla="*/ 120 h 103"/>
                <a:gd name="T52" fmla="*/ 49 w 101"/>
                <a:gd name="T53" fmla="*/ 122 h 103"/>
                <a:gd name="T54" fmla="*/ 63 w 101"/>
                <a:gd name="T55" fmla="*/ 124 h 103"/>
                <a:gd name="T56" fmla="*/ 63 w 101"/>
                <a:gd name="T57" fmla="*/ 124 h 103"/>
                <a:gd name="T58" fmla="*/ 75 w 101"/>
                <a:gd name="T59" fmla="*/ 122 h 103"/>
                <a:gd name="T60" fmla="*/ 86 w 101"/>
                <a:gd name="T61" fmla="*/ 120 h 103"/>
                <a:gd name="T62" fmla="*/ 97 w 101"/>
                <a:gd name="T63" fmla="*/ 114 h 103"/>
                <a:gd name="T64" fmla="*/ 107 w 101"/>
                <a:gd name="T65" fmla="*/ 106 h 103"/>
                <a:gd name="T66" fmla="*/ 112 w 101"/>
                <a:gd name="T67" fmla="*/ 97 h 103"/>
                <a:gd name="T68" fmla="*/ 120 w 101"/>
                <a:gd name="T69" fmla="*/ 86 h 103"/>
                <a:gd name="T70" fmla="*/ 122 w 101"/>
                <a:gd name="T71" fmla="*/ 75 h 103"/>
                <a:gd name="T72" fmla="*/ 122 w 101"/>
                <a:gd name="T73" fmla="*/ 63 h 103"/>
                <a:gd name="T74" fmla="*/ 63 w 101"/>
                <a:gd name="T75" fmla="*/ 63 h 103"/>
                <a:gd name="T76" fmla="*/ 122 w 101"/>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2"/>
                  </a:moveTo>
                  <a:lnTo>
                    <a:pt x="101" y="52"/>
                  </a:lnTo>
                  <a:lnTo>
                    <a:pt x="101" y="41"/>
                  </a:lnTo>
                  <a:lnTo>
                    <a:pt x="99" y="32"/>
                  </a:lnTo>
                  <a:lnTo>
                    <a:pt x="93" y="24"/>
                  </a:lnTo>
                  <a:lnTo>
                    <a:pt x="88" y="15"/>
                  </a:lnTo>
                  <a:lnTo>
                    <a:pt x="80" y="8"/>
                  </a:lnTo>
                  <a:lnTo>
                    <a:pt x="71" y="4"/>
                  </a:lnTo>
                  <a:lnTo>
                    <a:pt x="62" y="2"/>
                  </a:lnTo>
                  <a:lnTo>
                    <a:pt x="52" y="0"/>
                  </a:lnTo>
                  <a:lnTo>
                    <a:pt x="41" y="2"/>
                  </a:lnTo>
                  <a:lnTo>
                    <a:pt x="32" y="4"/>
                  </a:lnTo>
                  <a:lnTo>
                    <a:pt x="24" y="8"/>
                  </a:lnTo>
                  <a:lnTo>
                    <a:pt x="15" y="15"/>
                  </a:lnTo>
                  <a:lnTo>
                    <a:pt x="8" y="24"/>
                  </a:lnTo>
                  <a:lnTo>
                    <a:pt x="4" y="32"/>
                  </a:lnTo>
                  <a:lnTo>
                    <a:pt x="2" y="41"/>
                  </a:lnTo>
                  <a:lnTo>
                    <a:pt x="0" y="52"/>
                  </a:lnTo>
                  <a:lnTo>
                    <a:pt x="2" y="62"/>
                  </a:lnTo>
                  <a:lnTo>
                    <a:pt x="4" y="71"/>
                  </a:lnTo>
                  <a:lnTo>
                    <a:pt x="8" y="80"/>
                  </a:lnTo>
                  <a:lnTo>
                    <a:pt x="15" y="88"/>
                  </a:lnTo>
                  <a:lnTo>
                    <a:pt x="24" y="95"/>
                  </a:lnTo>
                  <a:lnTo>
                    <a:pt x="32" y="99"/>
                  </a:lnTo>
                  <a:lnTo>
                    <a:pt x="41" y="101"/>
                  </a:lnTo>
                  <a:lnTo>
                    <a:pt x="52" y="103"/>
                  </a:lnTo>
                  <a:lnTo>
                    <a:pt x="62" y="101"/>
                  </a:lnTo>
                  <a:lnTo>
                    <a:pt x="71" y="99"/>
                  </a:lnTo>
                  <a:lnTo>
                    <a:pt x="80" y="95"/>
                  </a:lnTo>
                  <a:lnTo>
                    <a:pt x="88" y="88"/>
                  </a:lnTo>
                  <a:lnTo>
                    <a:pt x="93" y="80"/>
                  </a:lnTo>
                  <a:lnTo>
                    <a:pt x="99" y="71"/>
                  </a:lnTo>
                  <a:lnTo>
                    <a:pt x="101" y="62"/>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6" name="Freeform 823"/>
            <p:cNvSpPr>
              <a:spLocks/>
            </p:cNvSpPr>
            <p:nvPr/>
          </p:nvSpPr>
          <p:spPr bwMode="auto">
            <a:xfrm>
              <a:off x="2787" y="3607"/>
              <a:ext cx="111" cy="113"/>
            </a:xfrm>
            <a:custGeom>
              <a:avLst/>
              <a:gdLst>
                <a:gd name="T0" fmla="*/ 121 w 102"/>
                <a:gd name="T1" fmla="*/ 63 h 103"/>
                <a:gd name="T2" fmla="*/ 121 w 102"/>
                <a:gd name="T3" fmla="*/ 63 h 103"/>
                <a:gd name="T4" fmla="*/ 121 w 102"/>
                <a:gd name="T5" fmla="*/ 49 h 103"/>
                <a:gd name="T6" fmla="*/ 119 w 102"/>
                <a:gd name="T7" fmla="*/ 38 h 103"/>
                <a:gd name="T8" fmla="*/ 110 w 102"/>
                <a:gd name="T9" fmla="*/ 29 h 103"/>
                <a:gd name="T10" fmla="*/ 106 w 102"/>
                <a:gd name="T11" fmla="*/ 18 h 103"/>
                <a:gd name="T12" fmla="*/ 95 w 102"/>
                <a:gd name="T13" fmla="*/ 10 h 103"/>
                <a:gd name="T14" fmla="*/ 85 w 102"/>
                <a:gd name="T15" fmla="*/ 4 h 103"/>
                <a:gd name="T16" fmla="*/ 75 w 102"/>
                <a:gd name="T17" fmla="*/ 2 h 103"/>
                <a:gd name="T18" fmla="*/ 62 w 102"/>
                <a:gd name="T19" fmla="*/ 0 h 103"/>
                <a:gd name="T20" fmla="*/ 62 w 102"/>
                <a:gd name="T21" fmla="*/ 0 h 103"/>
                <a:gd name="T22" fmla="*/ 49 w 102"/>
                <a:gd name="T23" fmla="*/ 2 h 103"/>
                <a:gd name="T24" fmla="*/ 39 w 102"/>
                <a:gd name="T25" fmla="*/ 4 h 103"/>
                <a:gd name="T26" fmla="*/ 28 w 102"/>
                <a:gd name="T27" fmla="*/ 10 h 103"/>
                <a:gd name="T28" fmla="*/ 17 w 102"/>
                <a:gd name="T29" fmla="*/ 18 h 103"/>
                <a:gd name="T30" fmla="*/ 11 w 102"/>
                <a:gd name="T31" fmla="*/ 29 h 103"/>
                <a:gd name="T32" fmla="*/ 5 w 102"/>
                <a:gd name="T33" fmla="*/ 38 h 103"/>
                <a:gd name="T34" fmla="*/ 3 w 102"/>
                <a:gd name="T35" fmla="*/ 49 h 103"/>
                <a:gd name="T36" fmla="*/ 0 w 102"/>
                <a:gd name="T37" fmla="*/ 63 h 103"/>
                <a:gd name="T38" fmla="*/ 0 w 102"/>
                <a:gd name="T39" fmla="*/ 63 h 103"/>
                <a:gd name="T40" fmla="*/ 3 w 102"/>
                <a:gd name="T41" fmla="*/ 75 h 103"/>
                <a:gd name="T42" fmla="*/ 5 w 102"/>
                <a:gd name="T43" fmla="*/ 86 h 103"/>
                <a:gd name="T44" fmla="*/ 11 w 102"/>
                <a:gd name="T45" fmla="*/ 97 h 103"/>
                <a:gd name="T46" fmla="*/ 17 w 102"/>
                <a:gd name="T47" fmla="*/ 106 h 103"/>
                <a:gd name="T48" fmla="*/ 28 w 102"/>
                <a:gd name="T49" fmla="*/ 114 h 103"/>
                <a:gd name="T50" fmla="*/ 39 w 102"/>
                <a:gd name="T51" fmla="*/ 120 h 103"/>
                <a:gd name="T52" fmla="*/ 49 w 102"/>
                <a:gd name="T53" fmla="*/ 122 h 103"/>
                <a:gd name="T54" fmla="*/ 62 w 102"/>
                <a:gd name="T55" fmla="*/ 124 h 103"/>
                <a:gd name="T56" fmla="*/ 62 w 102"/>
                <a:gd name="T57" fmla="*/ 124 h 103"/>
                <a:gd name="T58" fmla="*/ 75 w 102"/>
                <a:gd name="T59" fmla="*/ 122 h 103"/>
                <a:gd name="T60" fmla="*/ 85 w 102"/>
                <a:gd name="T61" fmla="*/ 120 h 103"/>
                <a:gd name="T62" fmla="*/ 95 w 102"/>
                <a:gd name="T63" fmla="*/ 114 h 103"/>
                <a:gd name="T64" fmla="*/ 106 w 102"/>
                <a:gd name="T65" fmla="*/ 106 h 103"/>
                <a:gd name="T66" fmla="*/ 110 w 102"/>
                <a:gd name="T67" fmla="*/ 97 h 103"/>
                <a:gd name="T68" fmla="*/ 119 w 102"/>
                <a:gd name="T69" fmla="*/ 86 h 103"/>
                <a:gd name="T70" fmla="*/ 121 w 102"/>
                <a:gd name="T71" fmla="*/ 75 h 103"/>
                <a:gd name="T72" fmla="*/ 121 w 102"/>
                <a:gd name="T73" fmla="*/ 63 h 103"/>
                <a:gd name="T74" fmla="*/ 62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100" y="32"/>
                  </a:lnTo>
                  <a:lnTo>
                    <a:pt x="93" y="24"/>
                  </a:lnTo>
                  <a:lnTo>
                    <a:pt x="89" y="15"/>
                  </a:lnTo>
                  <a:lnTo>
                    <a:pt x="80" y="8"/>
                  </a:lnTo>
                  <a:lnTo>
                    <a:pt x="72" y="4"/>
                  </a:lnTo>
                  <a:lnTo>
                    <a:pt x="63" y="2"/>
                  </a:lnTo>
                  <a:lnTo>
                    <a:pt x="52" y="0"/>
                  </a:lnTo>
                  <a:lnTo>
                    <a:pt x="41" y="2"/>
                  </a:lnTo>
                  <a:lnTo>
                    <a:pt x="33" y="4"/>
                  </a:lnTo>
                  <a:lnTo>
                    <a:pt x="24" y="8"/>
                  </a:lnTo>
                  <a:lnTo>
                    <a:pt x="15" y="15"/>
                  </a:lnTo>
                  <a:lnTo>
                    <a:pt x="9" y="24"/>
                  </a:lnTo>
                  <a:lnTo>
                    <a:pt x="5" y="32"/>
                  </a:lnTo>
                  <a:lnTo>
                    <a:pt x="3" y="41"/>
                  </a:lnTo>
                  <a:lnTo>
                    <a:pt x="0" y="52"/>
                  </a:lnTo>
                  <a:lnTo>
                    <a:pt x="3" y="62"/>
                  </a:lnTo>
                  <a:lnTo>
                    <a:pt x="5" y="71"/>
                  </a:lnTo>
                  <a:lnTo>
                    <a:pt x="9" y="80"/>
                  </a:lnTo>
                  <a:lnTo>
                    <a:pt x="15" y="88"/>
                  </a:lnTo>
                  <a:lnTo>
                    <a:pt x="24" y="95"/>
                  </a:lnTo>
                  <a:lnTo>
                    <a:pt x="33" y="99"/>
                  </a:lnTo>
                  <a:lnTo>
                    <a:pt x="41" y="101"/>
                  </a:lnTo>
                  <a:lnTo>
                    <a:pt x="52" y="103"/>
                  </a:lnTo>
                  <a:lnTo>
                    <a:pt x="63" y="101"/>
                  </a:lnTo>
                  <a:lnTo>
                    <a:pt x="72" y="99"/>
                  </a:lnTo>
                  <a:lnTo>
                    <a:pt x="80" y="95"/>
                  </a:lnTo>
                  <a:lnTo>
                    <a:pt x="89" y="88"/>
                  </a:lnTo>
                  <a:lnTo>
                    <a:pt x="93" y="80"/>
                  </a:lnTo>
                  <a:lnTo>
                    <a:pt x="100" y="71"/>
                  </a:lnTo>
                  <a:lnTo>
                    <a:pt x="102" y="62"/>
                  </a:lnTo>
                  <a:lnTo>
                    <a:pt x="102" y="52"/>
                  </a:lnTo>
                  <a:lnTo>
                    <a:pt x="52" y="52"/>
                  </a:lnTo>
                  <a:lnTo>
                    <a:pt x="102" y="52"/>
                  </a:lnTo>
                  <a:close/>
                </a:path>
              </a:pathLst>
            </a:custGeom>
            <a:solidFill>
              <a:srgbClr val="F8F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7" name="Freeform 824"/>
            <p:cNvSpPr>
              <a:spLocks/>
            </p:cNvSpPr>
            <p:nvPr/>
          </p:nvSpPr>
          <p:spPr bwMode="auto">
            <a:xfrm>
              <a:off x="2787" y="3607"/>
              <a:ext cx="111" cy="113"/>
            </a:xfrm>
            <a:custGeom>
              <a:avLst/>
              <a:gdLst>
                <a:gd name="T0" fmla="*/ 121 w 102"/>
                <a:gd name="T1" fmla="*/ 63 h 103"/>
                <a:gd name="T2" fmla="*/ 121 w 102"/>
                <a:gd name="T3" fmla="*/ 63 h 103"/>
                <a:gd name="T4" fmla="*/ 121 w 102"/>
                <a:gd name="T5" fmla="*/ 49 h 103"/>
                <a:gd name="T6" fmla="*/ 119 w 102"/>
                <a:gd name="T7" fmla="*/ 38 h 103"/>
                <a:gd name="T8" fmla="*/ 110 w 102"/>
                <a:gd name="T9" fmla="*/ 29 h 103"/>
                <a:gd name="T10" fmla="*/ 106 w 102"/>
                <a:gd name="T11" fmla="*/ 18 h 103"/>
                <a:gd name="T12" fmla="*/ 95 w 102"/>
                <a:gd name="T13" fmla="*/ 10 h 103"/>
                <a:gd name="T14" fmla="*/ 85 w 102"/>
                <a:gd name="T15" fmla="*/ 4 h 103"/>
                <a:gd name="T16" fmla="*/ 75 w 102"/>
                <a:gd name="T17" fmla="*/ 2 h 103"/>
                <a:gd name="T18" fmla="*/ 62 w 102"/>
                <a:gd name="T19" fmla="*/ 0 h 103"/>
                <a:gd name="T20" fmla="*/ 62 w 102"/>
                <a:gd name="T21" fmla="*/ 0 h 103"/>
                <a:gd name="T22" fmla="*/ 49 w 102"/>
                <a:gd name="T23" fmla="*/ 2 h 103"/>
                <a:gd name="T24" fmla="*/ 39 w 102"/>
                <a:gd name="T25" fmla="*/ 4 h 103"/>
                <a:gd name="T26" fmla="*/ 28 w 102"/>
                <a:gd name="T27" fmla="*/ 10 h 103"/>
                <a:gd name="T28" fmla="*/ 17 w 102"/>
                <a:gd name="T29" fmla="*/ 18 h 103"/>
                <a:gd name="T30" fmla="*/ 11 w 102"/>
                <a:gd name="T31" fmla="*/ 29 h 103"/>
                <a:gd name="T32" fmla="*/ 5 w 102"/>
                <a:gd name="T33" fmla="*/ 38 h 103"/>
                <a:gd name="T34" fmla="*/ 3 w 102"/>
                <a:gd name="T35" fmla="*/ 49 h 103"/>
                <a:gd name="T36" fmla="*/ 0 w 102"/>
                <a:gd name="T37" fmla="*/ 63 h 103"/>
                <a:gd name="T38" fmla="*/ 0 w 102"/>
                <a:gd name="T39" fmla="*/ 63 h 103"/>
                <a:gd name="T40" fmla="*/ 3 w 102"/>
                <a:gd name="T41" fmla="*/ 75 h 103"/>
                <a:gd name="T42" fmla="*/ 5 w 102"/>
                <a:gd name="T43" fmla="*/ 86 h 103"/>
                <a:gd name="T44" fmla="*/ 11 w 102"/>
                <a:gd name="T45" fmla="*/ 97 h 103"/>
                <a:gd name="T46" fmla="*/ 17 w 102"/>
                <a:gd name="T47" fmla="*/ 106 h 103"/>
                <a:gd name="T48" fmla="*/ 28 w 102"/>
                <a:gd name="T49" fmla="*/ 114 h 103"/>
                <a:gd name="T50" fmla="*/ 39 w 102"/>
                <a:gd name="T51" fmla="*/ 120 h 103"/>
                <a:gd name="T52" fmla="*/ 49 w 102"/>
                <a:gd name="T53" fmla="*/ 122 h 103"/>
                <a:gd name="T54" fmla="*/ 62 w 102"/>
                <a:gd name="T55" fmla="*/ 124 h 103"/>
                <a:gd name="T56" fmla="*/ 62 w 102"/>
                <a:gd name="T57" fmla="*/ 124 h 103"/>
                <a:gd name="T58" fmla="*/ 75 w 102"/>
                <a:gd name="T59" fmla="*/ 122 h 103"/>
                <a:gd name="T60" fmla="*/ 85 w 102"/>
                <a:gd name="T61" fmla="*/ 120 h 103"/>
                <a:gd name="T62" fmla="*/ 95 w 102"/>
                <a:gd name="T63" fmla="*/ 114 h 103"/>
                <a:gd name="T64" fmla="*/ 106 w 102"/>
                <a:gd name="T65" fmla="*/ 106 h 103"/>
                <a:gd name="T66" fmla="*/ 110 w 102"/>
                <a:gd name="T67" fmla="*/ 97 h 103"/>
                <a:gd name="T68" fmla="*/ 119 w 102"/>
                <a:gd name="T69" fmla="*/ 86 h 103"/>
                <a:gd name="T70" fmla="*/ 121 w 102"/>
                <a:gd name="T71" fmla="*/ 75 h 103"/>
                <a:gd name="T72" fmla="*/ 121 w 102"/>
                <a:gd name="T73" fmla="*/ 63 h 103"/>
                <a:gd name="T74" fmla="*/ 62 w 102"/>
                <a:gd name="T75" fmla="*/ 63 h 103"/>
                <a:gd name="T76" fmla="*/ 121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100" y="32"/>
                  </a:lnTo>
                  <a:lnTo>
                    <a:pt x="93" y="24"/>
                  </a:lnTo>
                  <a:lnTo>
                    <a:pt x="89" y="15"/>
                  </a:lnTo>
                  <a:lnTo>
                    <a:pt x="80" y="8"/>
                  </a:lnTo>
                  <a:lnTo>
                    <a:pt x="72" y="4"/>
                  </a:lnTo>
                  <a:lnTo>
                    <a:pt x="63" y="2"/>
                  </a:lnTo>
                  <a:lnTo>
                    <a:pt x="52" y="0"/>
                  </a:lnTo>
                  <a:lnTo>
                    <a:pt x="41" y="2"/>
                  </a:lnTo>
                  <a:lnTo>
                    <a:pt x="33" y="4"/>
                  </a:lnTo>
                  <a:lnTo>
                    <a:pt x="24" y="8"/>
                  </a:lnTo>
                  <a:lnTo>
                    <a:pt x="15" y="15"/>
                  </a:lnTo>
                  <a:lnTo>
                    <a:pt x="9" y="24"/>
                  </a:lnTo>
                  <a:lnTo>
                    <a:pt x="5" y="32"/>
                  </a:lnTo>
                  <a:lnTo>
                    <a:pt x="3" y="41"/>
                  </a:lnTo>
                  <a:lnTo>
                    <a:pt x="0" y="52"/>
                  </a:lnTo>
                  <a:lnTo>
                    <a:pt x="3" y="62"/>
                  </a:lnTo>
                  <a:lnTo>
                    <a:pt x="5" y="71"/>
                  </a:lnTo>
                  <a:lnTo>
                    <a:pt x="9" y="80"/>
                  </a:lnTo>
                  <a:lnTo>
                    <a:pt x="15" y="88"/>
                  </a:lnTo>
                  <a:lnTo>
                    <a:pt x="24" y="95"/>
                  </a:lnTo>
                  <a:lnTo>
                    <a:pt x="33" y="99"/>
                  </a:lnTo>
                  <a:lnTo>
                    <a:pt x="41" y="101"/>
                  </a:lnTo>
                  <a:lnTo>
                    <a:pt x="52" y="103"/>
                  </a:lnTo>
                  <a:lnTo>
                    <a:pt x="63" y="101"/>
                  </a:lnTo>
                  <a:lnTo>
                    <a:pt x="72" y="99"/>
                  </a:lnTo>
                  <a:lnTo>
                    <a:pt x="80" y="95"/>
                  </a:lnTo>
                  <a:lnTo>
                    <a:pt x="89" y="88"/>
                  </a:lnTo>
                  <a:lnTo>
                    <a:pt x="93" y="80"/>
                  </a:lnTo>
                  <a:lnTo>
                    <a:pt x="100" y="71"/>
                  </a:lnTo>
                  <a:lnTo>
                    <a:pt x="102" y="62"/>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8" name="Freeform 825"/>
            <p:cNvSpPr>
              <a:spLocks/>
            </p:cNvSpPr>
            <p:nvPr/>
          </p:nvSpPr>
          <p:spPr bwMode="auto">
            <a:xfrm>
              <a:off x="3181" y="2930"/>
              <a:ext cx="111" cy="113"/>
            </a:xfrm>
            <a:custGeom>
              <a:avLst/>
              <a:gdLst>
                <a:gd name="T0" fmla="*/ 122 w 101"/>
                <a:gd name="T1" fmla="*/ 61 h 104"/>
                <a:gd name="T2" fmla="*/ 122 w 101"/>
                <a:gd name="T3" fmla="*/ 61 h 104"/>
                <a:gd name="T4" fmla="*/ 120 w 101"/>
                <a:gd name="T5" fmla="*/ 49 h 104"/>
                <a:gd name="T6" fmla="*/ 118 w 101"/>
                <a:gd name="T7" fmla="*/ 39 h 104"/>
                <a:gd name="T8" fmla="*/ 112 w 101"/>
                <a:gd name="T9" fmla="*/ 28 h 104"/>
                <a:gd name="T10" fmla="*/ 104 w 101"/>
                <a:gd name="T11" fmla="*/ 17 h 104"/>
                <a:gd name="T12" fmla="*/ 97 w 101"/>
                <a:gd name="T13" fmla="*/ 11 h 104"/>
                <a:gd name="T14" fmla="*/ 86 w 101"/>
                <a:gd name="T15" fmla="*/ 5 h 104"/>
                <a:gd name="T16" fmla="*/ 73 w 101"/>
                <a:gd name="T17" fmla="*/ 3 h 104"/>
                <a:gd name="T18" fmla="*/ 59 w 101"/>
                <a:gd name="T19" fmla="*/ 0 h 104"/>
                <a:gd name="T20" fmla="*/ 59 w 101"/>
                <a:gd name="T21" fmla="*/ 0 h 104"/>
                <a:gd name="T22" fmla="*/ 49 w 101"/>
                <a:gd name="T23" fmla="*/ 3 h 104"/>
                <a:gd name="T24" fmla="*/ 36 w 101"/>
                <a:gd name="T25" fmla="*/ 5 h 104"/>
                <a:gd name="T26" fmla="*/ 25 w 101"/>
                <a:gd name="T27" fmla="*/ 11 h 104"/>
                <a:gd name="T28" fmla="*/ 18 w 101"/>
                <a:gd name="T29" fmla="*/ 17 h 104"/>
                <a:gd name="T30" fmla="*/ 10 w 101"/>
                <a:gd name="T31" fmla="*/ 28 h 104"/>
                <a:gd name="T32" fmla="*/ 4 w 101"/>
                <a:gd name="T33" fmla="*/ 39 h 104"/>
                <a:gd name="T34" fmla="*/ 0 w 101"/>
                <a:gd name="T35" fmla="*/ 49 h 104"/>
                <a:gd name="T36" fmla="*/ 0 w 101"/>
                <a:gd name="T37" fmla="*/ 61 h 104"/>
                <a:gd name="T38" fmla="*/ 0 w 101"/>
                <a:gd name="T39" fmla="*/ 61 h 104"/>
                <a:gd name="T40" fmla="*/ 0 w 101"/>
                <a:gd name="T41" fmla="*/ 74 h 104"/>
                <a:gd name="T42" fmla="*/ 4 w 101"/>
                <a:gd name="T43" fmla="*/ 85 h 104"/>
                <a:gd name="T44" fmla="*/ 10 w 101"/>
                <a:gd name="T45" fmla="*/ 95 h 104"/>
                <a:gd name="T46" fmla="*/ 18 w 101"/>
                <a:gd name="T47" fmla="*/ 105 h 104"/>
                <a:gd name="T48" fmla="*/ 25 w 101"/>
                <a:gd name="T49" fmla="*/ 112 h 104"/>
                <a:gd name="T50" fmla="*/ 36 w 101"/>
                <a:gd name="T51" fmla="*/ 118 h 104"/>
                <a:gd name="T52" fmla="*/ 49 w 101"/>
                <a:gd name="T53" fmla="*/ 121 h 104"/>
                <a:gd name="T54" fmla="*/ 59 w 101"/>
                <a:gd name="T55" fmla="*/ 123 h 104"/>
                <a:gd name="T56" fmla="*/ 59 w 101"/>
                <a:gd name="T57" fmla="*/ 123 h 104"/>
                <a:gd name="T58" fmla="*/ 73 w 101"/>
                <a:gd name="T59" fmla="*/ 121 h 104"/>
                <a:gd name="T60" fmla="*/ 86 w 101"/>
                <a:gd name="T61" fmla="*/ 118 h 104"/>
                <a:gd name="T62" fmla="*/ 97 w 101"/>
                <a:gd name="T63" fmla="*/ 112 h 104"/>
                <a:gd name="T64" fmla="*/ 104 w 101"/>
                <a:gd name="T65" fmla="*/ 105 h 104"/>
                <a:gd name="T66" fmla="*/ 112 w 101"/>
                <a:gd name="T67" fmla="*/ 95 h 104"/>
                <a:gd name="T68" fmla="*/ 118 w 101"/>
                <a:gd name="T69" fmla="*/ 85 h 104"/>
                <a:gd name="T70" fmla="*/ 120 w 101"/>
                <a:gd name="T71" fmla="*/ 74 h 104"/>
                <a:gd name="T72" fmla="*/ 122 w 101"/>
                <a:gd name="T73" fmla="*/ 61 h 104"/>
                <a:gd name="T74" fmla="*/ 59 w 101"/>
                <a:gd name="T75" fmla="*/ 61 h 104"/>
                <a:gd name="T76" fmla="*/ 122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99" y="41"/>
                  </a:lnTo>
                  <a:lnTo>
                    <a:pt x="97" y="33"/>
                  </a:lnTo>
                  <a:lnTo>
                    <a:pt x="93" y="24"/>
                  </a:lnTo>
                  <a:lnTo>
                    <a:pt x="86" y="15"/>
                  </a:lnTo>
                  <a:lnTo>
                    <a:pt x="80" y="9"/>
                  </a:lnTo>
                  <a:lnTo>
                    <a:pt x="71" y="5"/>
                  </a:lnTo>
                  <a:lnTo>
                    <a:pt x="60" y="3"/>
                  </a:lnTo>
                  <a:lnTo>
                    <a:pt x="49" y="0"/>
                  </a:lnTo>
                  <a:lnTo>
                    <a:pt x="41" y="3"/>
                  </a:lnTo>
                  <a:lnTo>
                    <a:pt x="30" y="5"/>
                  </a:lnTo>
                  <a:lnTo>
                    <a:pt x="21" y="9"/>
                  </a:lnTo>
                  <a:lnTo>
                    <a:pt x="15" y="15"/>
                  </a:lnTo>
                  <a:lnTo>
                    <a:pt x="8" y="24"/>
                  </a:lnTo>
                  <a:lnTo>
                    <a:pt x="4" y="33"/>
                  </a:lnTo>
                  <a:lnTo>
                    <a:pt x="0" y="41"/>
                  </a:lnTo>
                  <a:lnTo>
                    <a:pt x="0" y="52"/>
                  </a:lnTo>
                  <a:lnTo>
                    <a:pt x="0" y="63"/>
                  </a:lnTo>
                  <a:lnTo>
                    <a:pt x="4" y="72"/>
                  </a:lnTo>
                  <a:lnTo>
                    <a:pt x="8" y="80"/>
                  </a:lnTo>
                  <a:lnTo>
                    <a:pt x="15" y="89"/>
                  </a:lnTo>
                  <a:lnTo>
                    <a:pt x="21" y="95"/>
                  </a:lnTo>
                  <a:lnTo>
                    <a:pt x="30" y="100"/>
                  </a:lnTo>
                  <a:lnTo>
                    <a:pt x="41" y="102"/>
                  </a:lnTo>
                  <a:lnTo>
                    <a:pt x="49" y="104"/>
                  </a:lnTo>
                  <a:lnTo>
                    <a:pt x="60" y="102"/>
                  </a:lnTo>
                  <a:lnTo>
                    <a:pt x="71" y="100"/>
                  </a:lnTo>
                  <a:lnTo>
                    <a:pt x="80" y="95"/>
                  </a:lnTo>
                  <a:lnTo>
                    <a:pt x="86" y="89"/>
                  </a:lnTo>
                  <a:lnTo>
                    <a:pt x="93" y="80"/>
                  </a:lnTo>
                  <a:lnTo>
                    <a:pt x="97" y="72"/>
                  </a:lnTo>
                  <a:lnTo>
                    <a:pt x="99" y="63"/>
                  </a:lnTo>
                  <a:lnTo>
                    <a:pt x="101" y="52"/>
                  </a:lnTo>
                  <a:lnTo>
                    <a:pt x="49" y="52"/>
                  </a:lnTo>
                  <a:lnTo>
                    <a:pt x="101" y="52"/>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69" name="Freeform 826"/>
            <p:cNvSpPr>
              <a:spLocks/>
            </p:cNvSpPr>
            <p:nvPr/>
          </p:nvSpPr>
          <p:spPr bwMode="auto">
            <a:xfrm>
              <a:off x="3181" y="2930"/>
              <a:ext cx="111" cy="113"/>
            </a:xfrm>
            <a:custGeom>
              <a:avLst/>
              <a:gdLst>
                <a:gd name="T0" fmla="*/ 122 w 101"/>
                <a:gd name="T1" fmla="*/ 61 h 104"/>
                <a:gd name="T2" fmla="*/ 122 w 101"/>
                <a:gd name="T3" fmla="*/ 61 h 104"/>
                <a:gd name="T4" fmla="*/ 120 w 101"/>
                <a:gd name="T5" fmla="*/ 49 h 104"/>
                <a:gd name="T6" fmla="*/ 118 w 101"/>
                <a:gd name="T7" fmla="*/ 39 h 104"/>
                <a:gd name="T8" fmla="*/ 112 w 101"/>
                <a:gd name="T9" fmla="*/ 28 h 104"/>
                <a:gd name="T10" fmla="*/ 104 w 101"/>
                <a:gd name="T11" fmla="*/ 17 h 104"/>
                <a:gd name="T12" fmla="*/ 97 w 101"/>
                <a:gd name="T13" fmla="*/ 11 h 104"/>
                <a:gd name="T14" fmla="*/ 86 w 101"/>
                <a:gd name="T15" fmla="*/ 5 h 104"/>
                <a:gd name="T16" fmla="*/ 73 w 101"/>
                <a:gd name="T17" fmla="*/ 3 h 104"/>
                <a:gd name="T18" fmla="*/ 59 w 101"/>
                <a:gd name="T19" fmla="*/ 0 h 104"/>
                <a:gd name="T20" fmla="*/ 59 w 101"/>
                <a:gd name="T21" fmla="*/ 0 h 104"/>
                <a:gd name="T22" fmla="*/ 49 w 101"/>
                <a:gd name="T23" fmla="*/ 3 h 104"/>
                <a:gd name="T24" fmla="*/ 36 w 101"/>
                <a:gd name="T25" fmla="*/ 5 h 104"/>
                <a:gd name="T26" fmla="*/ 25 w 101"/>
                <a:gd name="T27" fmla="*/ 11 h 104"/>
                <a:gd name="T28" fmla="*/ 18 w 101"/>
                <a:gd name="T29" fmla="*/ 17 h 104"/>
                <a:gd name="T30" fmla="*/ 10 w 101"/>
                <a:gd name="T31" fmla="*/ 28 h 104"/>
                <a:gd name="T32" fmla="*/ 4 w 101"/>
                <a:gd name="T33" fmla="*/ 39 h 104"/>
                <a:gd name="T34" fmla="*/ 0 w 101"/>
                <a:gd name="T35" fmla="*/ 49 h 104"/>
                <a:gd name="T36" fmla="*/ 0 w 101"/>
                <a:gd name="T37" fmla="*/ 61 h 104"/>
                <a:gd name="T38" fmla="*/ 0 w 101"/>
                <a:gd name="T39" fmla="*/ 61 h 104"/>
                <a:gd name="T40" fmla="*/ 0 w 101"/>
                <a:gd name="T41" fmla="*/ 74 h 104"/>
                <a:gd name="T42" fmla="*/ 4 w 101"/>
                <a:gd name="T43" fmla="*/ 85 h 104"/>
                <a:gd name="T44" fmla="*/ 10 w 101"/>
                <a:gd name="T45" fmla="*/ 95 h 104"/>
                <a:gd name="T46" fmla="*/ 18 w 101"/>
                <a:gd name="T47" fmla="*/ 105 h 104"/>
                <a:gd name="T48" fmla="*/ 25 w 101"/>
                <a:gd name="T49" fmla="*/ 112 h 104"/>
                <a:gd name="T50" fmla="*/ 36 w 101"/>
                <a:gd name="T51" fmla="*/ 118 h 104"/>
                <a:gd name="T52" fmla="*/ 49 w 101"/>
                <a:gd name="T53" fmla="*/ 121 h 104"/>
                <a:gd name="T54" fmla="*/ 59 w 101"/>
                <a:gd name="T55" fmla="*/ 123 h 104"/>
                <a:gd name="T56" fmla="*/ 59 w 101"/>
                <a:gd name="T57" fmla="*/ 123 h 104"/>
                <a:gd name="T58" fmla="*/ 73 w 101"/>
                <a:gd name="T59" fmla="*/ 121 h 104"/>
                <a:gd name="T60" fmla="*/ 86 w 101"/>
                <a:gd name="T61" fmla="*/ 118 h 104"/>
                <a:gd name="T62" fmla="*/ 97 w 101"/>
                <a:gd name="T63" fmla="*/ 112 h 104"/>
                <a:gd name="T64" fmla="*/ 104 w 101"/>
                <a:gd name="T65" fmla="*/ 105 h 104"/>
                <a:gd name="T66" fmla="*/ 112 w 101"/>
                <a:gd name="T67" fmla="*/ 95 h 104"/>
                <a:gd name="T68" fmla="*/ 118 w 101"/>
                <a:gd name="T69" fmla="*/ 85 h 104"/>
                <a:gd name="T70" fmla="*/ 120 w 101"/>
                <a:gd name="T71" fmla="*/ 74 h 104"/>
                <a:gd name="T72" fmla="*/ 122 w 101"/>
                <a:gd name="T73" fmla="*/ 61 h 104"/>
                <a:gd name="T74" fmla="*/ 59 w 101"/>
                <a:gd name="T75" fmla="*/ 61 h 104"/>
                <a:gd name="T76" fmla="*/ 122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99" y="41"/>
                  </a:lnTo>
                  <a:lnTo>
                    <a:pt x="97" y="33"/>
                  </a:lnTo>
                  <a:lnTo>
                    <a:pt x="93" y="24"/>
                  </a:lnTo>
                  <a:lnTo>
                    <a:pt x="86" y="15"/>
                  </a:lnTo>
                  <a:lnTo>
                    <a:pt x="80" y="9"/>
                  </a:lnTo>
                  <a:lnTo>
                    <a:pt x="71" y="5"/>
                  </a:lnTo>
                  <a:lnTo>
                    <a:pt x="60" y="3"/>
                  </a:lnTo>
                  <a:lnTo>
                    <a:pt x="49" y="0"/>
                  </a:lnTo>
                  <a:lnTo>
                    <a:pt x="41" y="3"/>
                  </a:lnTo>
                  <a:lnTo>
                    <a:pt x="30" y="5"/>
                  </a:lnTo>
                  <a:lnTo>
                    <a:pt x="21" y="9"/>
                  </a:lnTo>
                  <a:lnTo>
                    <a:pt x="15" y="15"/>
                  </a:lnTo>
                  <a:lnTo>
                    <a:pt x="8" y="24"/>
                  </a:lnTo>
                  <a:lnTo>
                    <a:pt x="4" y="33"/>
                  </a:lnTo>
                  <a:lnTo>
                    <a:pt x="0" y="41"/>
                  </a:lnTo>
                  <a:lnTo>
                    <a:pt x="0" y="52"/>
                  </a:lnTo>
                  <a:lnTo>
                    <a:pt x="0" y="63"/>
                  </a:lnTo>
                  <a:lnTo>
                    <a:pt x="4" y="72"/>
                  </a:lnTo>
                  <a:lnTo>
                    <a:pt x="8" y="80"/>
                  </a:lnTo>
                  <a:lnTo>
                    <a:pt x="15" y="89"/>
                  </a:lnTo>
                  <a:lnTo>
                    <a:pt x="21" y="95"/>
                  </a:lnTo>
                  <a:lnTo>
                    <a:pt x="30" y="100"/>
                  </a:lnTo>
                  <a:lnTo>
                    <a:pt x="41" y="102"/>
                  </a:lnTo>
                  <a:lnTo>
                    <a:pt x="49" y="104"/>
                  </a:lnTo>
                  <a:lnTo>
                    <a:pt x="60" y="102"/>
                  </a:lnTo>
                  <a:lnTo>
                    <a:pt x="71" y="100"/>
                  </a:lnTo>
                  <a:lnTo>
                    <a:pt x="80" y="95"/>
                  </a:lnTo>
                  <a:lnTo>
                    <a:pt x="86" y="89"/>
                  </a:lnTo>
                  <a:lnTo>
                    <a:pt x="93" y="80"/>
                  </a:lnTo>
                  <a:lnTo>
                    <a:pt x="97" y="72"/>
                  </a:lnTo>
                  <a:lnTo>
                    <a:pt x="99" y="63"/>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0" name="Freeform 827"/>
            <p:cNvSpPr>
              <a:spLocks/>
            </p:cNvSpPr>
            <p:nvPr/>
          </p:nvSpPr>
          <p:spPr bwMode="auto">
            <a:xfrm>
              <a:off x="3028" y="2797"/>
              <a:ext cx="111" cy="112"/>
            </a:xfrm>
            <a:custGeom>
              <a:avLst/>
              <a:gdLst>
                <a:gd name="T0" fmla="*/ 122 w 101"/>
                <a:gd name="T1" fmla="*/ 63 h 102"/>
                <a:gd name="T2" fmla="*/ 122 w 101"/>
                <a:gd name="T3" fmla="*/ 63 h 102"/>
                <a:gd name="T4" fmla="*/ 122 w 101"/>
                <a:gd name="T5" fmla="*/ 49 h 102"/>
                <a:gd name="T6" fmla="*/ 120 w 101"/>
                <a:gd name="T7" fmla="*/ 37 h 102"/>
                <a:gd name="T8" fmla="*/ 111 w 101"/>
                <a:gd name="T9" fmla="*/ 26 h 102"/>
                <a:gd name="T10" fmla="*/ 104 w 101"/>
                <a:gd name="T11" fmla="*/ 20 h 102"/>
                <a:gd name="T12" fmla="*/ 96 w 101"/>
                <a:gd name="T13" fmla="*/ 11 h 102"/>
                <a:gd name="T14" fmla="*/ 86 w 101"/>
                <a:gd name="T15" fmla="*/ 5 h 102"/>
                <a:gd name="T16" fmla="*/ 73 w 101"/>
                <a:gd name="T17" fmla="*/ 0 h 102"/>
                <a:gd name="T18" fmla="*/ 59 w 101"/>
                <a:gd name="T19" fmla="*/ 0 h 102"/>
                <a:gd name="T20" fmla="*/ 59 w 101"/>
                <a:gd name="T21" fmla="*/ 0 h 102"/>
                <a:gd name="T22" fmla="*/ 49 w 101"/>
                <a:gd name="T23" fmla="*/ 0 h 102"/>
                <a:gd name="T24" fmla="*/ 36 w 101"/>
                <a:gd name="T25" fmla="*/ 5 h 102"/>
                <a:gd name="T26" fmla="*/ 25 w 101"/>
                <a:gd name="T27" fmla="*/ 11 h 102"/>
                <a:gd name="T28" fmla="*/ 18 w 101"/>
                <a:gd name="T29" fmla="*/ 20 h 102"/>
                <a:gd name="T30" fmla="*/ 10 w 101"/>
                <a:gd name="T31" fmla="*/ 26 h 102"/>
                <a:gd name="T32" fmla="*/ 4 w 101"/>
                <a:gd name="T33" fmla="*/ 37 h 102"/>
                <a:gd name="T34" fmla="*/ 0 w 101"/>
                <a:gd name="T35" fmla="*/ 49 h 102"/>
                <a:gd name="T36" fmla="*/ 0 w 101"/>
                <a:gd name="T37" fmla="*/ 63 h 102"/>
                <a:gd name="T38" fmla="*/ 0 w 101"/>
                <a:gd name="T39" fmla="*/ 63 h 102"/>
                <a:gd name="T40" fmla="*/ 0 w 101"/>
                <a:gd name="T41" fmla="*/ 74 h 102"/>
                <a:gd name="T42" fmla="*/ 4 w 101"/>
                <a:gd name="T43" fmla="*/ 87 h 102"/>
                <a:gd name="T44" fmla="*/ 10 w 101"/>
                <a:gd name="T45" fmla="*/ 97 h 102"/>
                <a:gd name="T46" fmla="*/ 18 w 101"/>
                <a:gd name="T47" fmla="*/ 105 h 102"/>
                <a:gd name="T48" fmla="*/ 25 w 101"/>
                <a:gd name="T49" fmla="*/ 112 h 102"/>
                <a:gd name="T50" fmla="*/ 36 w 101"/>
                <a:gd name="T51" fmla="*/ 119 h 102"/>
                <a:gd name="T52" fmla="*/ 49 w 101"/>
                <a:gd name="T53" fmla="*/ 123 h 102"/>
                <a:gd name="T54" fmla="*/ 59 w 101"/>
                <a:gd name="T55" fmla="*/ 123 h 102"/>
                <a:gd name="T56" fmla="*/ 59 w 101"/>
                <a:gd name="T57" fmla="*/ 123 h 102"/>
                <a:gd name="T58" fmla="*/ 73 w 101"/>
                <a:gd name="T59" fmla="*/ 123 h 102"/>
                <a:gd name="T60" fmla="*/ 86 w 101"/>
                <a:gd name="T61" fmla="*/ 119 h 102"/>
                <a:gd name="T62" fmla="*/ 96 w 101"/>
                <a:gd name="T63" fmla="*/ 112 h 102"/>
                <a:gd name="T64" fmla="*/ 104 w 101"/>
                <a:gd name="T65" fmla="*/ 105 h 102"/>
                <a:gd name="T66" fmla="*/ 111 w 101"/>
                <a:gd name="T67" fmla="*/ 97 h 102"/>
                <a:gd name="T68" fmla="*/ 120 w 101"/>
                <a:gd name="T69" fmla="*/ 87 h 102"/>
                <a:gd name="T70" fmla="*/ 122 w 101"/>
                <a:gd name="T71" fmla="*/ 74 h 102"/>
                <a:gd name="T72" fmla="*/ 122 w 101"/>
                <a:gd name="T73" fmla="*/ 63 h 102"/>
                <a:gd name="T74" fmla="*/ 59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1"/>
                  </a:lnTo>
                  <a:lnTo>
                    <a:pt x="92" y="22"/>
                  </a:lnTo>
                  <a:lnTo>
                    <a:pt x="86" y="16"/>
                  </a:lnTo>
                  <a:lnTo>
                    <a:pt x="79" y="9"/>
                  </a:lnTo>
                  <a:lnTo>
                    <a:pt x="71" y="5"/>
                  </a:lnTo>
                  <a:lnTo>
                    <a:pt x="60" y="0"/>
                  </a:lnTo>
                  <a:lnTo>
                    <a:pt x="49" y="0"/>
                  </a:lnTo>
                  <a:lnTo>
                    <a:pt x="41" y="0"/>
                  </a:lnTo>
                  <a:lnTo>
                    <a:pt x="30" y="5"/>
                  </a:lnTo>
                  <a:lnTo>
                    <a:pt x="21" y="9"/>
                  </a:lnTo>
                  <a:lnTo>
                    <a:pt x="15" y="16"/>
                  </a:lnTo>
                  <a:lnTo>
                    <a:pt x="8" y="22"/>
                  </a:lnTo>
                  <a:lnTo>
                    <a:pt x="4" y="31"/>
                  </a:lnTo>
                  <a:lnTo>
                    <a:pt x="0" y="41"/>
                  </a:lnTo>
                  <a:lnTo>
                    <a:pt x="0" y="52"/>
                  </a:lnTo>
                  <a:lnTo>
                    <a:pt x="0" y="61"/>
                  </a:lnTo>
                  <a:lnTo>
                    <a:pt x="4" y="72"/>
                  </a:lnTo>
                  <a:lnTo>
                    <a:pt x="8" y="80"/>
                  </a:lnTo>
                  <a:lnTo>
                    <a:pt x="15" y="87"/>
                  </a:lnTo>
                  <a:lnTo>
                    <a:pt x="21" y="93"/>
                  </a:lnTo>
                  <a:lnTo>
                    <a:pt x="30" y="98"/>
                  </a:lnTo>
                  <a:lnTo>
                    <a:pt x="41" y="102"/>
                  </a:lnTo>
                  <a:lnTo>
                    <a:pt x="49" y="102"/>
                  </a:lnTo>
                  <a:lnTo>
                    <a:pt x="60" y="102"/>
                  </a:lnTo>
                  <a:lnTo>
                    <a:pt x="71" y="98"/>
                  </a:lnTo>
                  <a:lnTo>
                    <a:pt x="79" y="93"/>
                  </a:lnTo>
                  <a:lnTo>
                    <a:pt x="86" y="87"/>
                  </a:lnTo>
                  <a:lnTo>
                    <a:pt x="92" y="80"/>
                  </a:lnTo>
                  <a:lnTo>
                    <a:pt x="99" y="72"/>
                  </a:lnTo>
                  <a:lnTo>
                    <a:pt x="101" y="61"/>
                  </a:lnTo>
                  <a:lnTo>
                    <a:pt x="101" y="52"/>
                  </a:lnTo>
                  <a:lnTo>
                    <a:pt x="49" y="52"/>
                  </a:lnTo>
                  <a:lnTo>
                    <a:pt x="101" y="52"/>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1" name="Freeform 828"/>
            <p:cNvSpPr>
              <a:spLocks/>
            </p:cNvSpPr>
            <p:nvPr/>
          </p:nvSpPr>
          <p:spPr bwMode="auto">
            <a:xfrm>
              <a:off x="3028" y="2797"/>
              <a:ext cx="111" cy="112"/>
            </a:xfrm>
            <a:custGeom>
              <a:avLst/>
              <a:gdLst>
                <a:gd name="T0" fmla="*/ 122 w 101"/>
                <a:gd name="T1" fmla="*/ 63 h 102"/>
                <a:gd name="T2" fmla="*/ 122 w 101"/>
                <a:gd name="T3" fmla="*/ 63 h 102"/>
                <a:gd name="T4" fmla="*/ 122 w 101"/>
                <a:gd name="T5" fmla="*/ 49 h 102"/>
                <a:gd name="T6" fmla="*/ 120 w 101"/>
                <a:gd name="T7" fmla="*/ 37 h 102"/>
                <a:gd name="T8" fmla="*/ 111 w 101"/>
                <a:gd name="T9" fmla="*/ 26 h 102"/>
                <a:gd name="T10" fmla="*/ 104 w 101"/>
                <a:gd name="T11" fmla="*/ 20 h 102"/>
                <a:gd name="T12" fmla="*/ 96 w 101"/>
                <a:gd name="T13" fmla="*/ 11 h 102"/>
                <a:gd name="T14" fmla="*/ 86 w 101"/>
                <a:gd name="T15" fmla="*/ 5 h 102"/>
                <a:gd name="T16" fmla="*/ 73 w 101"/>
                <a:gd name="T17" fmla="*/ 0 h 102"/>
                <a:gd name="T18" fmla="*/ 59 w 101"/>
                <a:gd name="T19" fmla="*/ 0 h 102"/>
                <a:gd name="T20" fmla="*/ 59 w 101"/>
                <a:gd name="T21" fmla="*/ 0 h 102"/>
                <a:gd name="T22" fmla="*/ 49 w 101"/>
                <a:gd name="T23" fmla="*/ 0 h 102"/>
                <a:gd name="T24" fmla="*/ 36 w 101"/>
                <a:gd name="T25" fmla="*/ 5 h 102"/>
                <a:gd name="T26" fmla="*/ 25 w 101"/>
                <a:gd name="T27" fmla="*/ 11 h 102"/>
                <a:gd name="T28" fmla="*/ 18 w 101"/>
                <a:gd name="T29" fmla="*/ 20 h 102"/>
                <a:gd name="T30" fmla="*/ 10 w 101"/>
                <a:gd name="T31" fmla="*/ 26 h 102"/>
                <a:gd name="T32" fmla="*/ 4 w 101"/>
                <a:gd name="T33" fmla="*/ 37 h 102"/>
                <a:gd name="T34" fmla="*/ 0 w 101"/>
                <a:gd name="T35" fmla="*/ 49 h 102"/>
                <a:gd name="T36" fmla="*/ 0 w 101"/>
                <a:gd name="T37" fmla="*/ 63 h 102"/>
                <a:gd name="T38" fmla="*/ 0 w 101"/>
                <a:gd name="T39" fmla="*/ 63 h 102"/>
                <a:gd name="T40" fmla="*/ 0 w 101"/>
                <a:gd name="T41" fmla="*/ 74 h 102"/>
                <a:gd name="T42" fmla="*/ 4 w 101"/>
                <a:gd name="T43" fmla="*/ 87 h 102"/>
                <a:gd name="T44" fmla="*/ 10 w 101"/>
                <a:gd name="T45" fmla="*/ 97 h 102"/>
                <a:gd name="T46" fmla="*/ 18 w 101"/>
                <a:gd name="T47" fmla="*/ 105 h 102"/>
                <a:gd name="T48" fmla="*/ 25 w 101"/>
                <a:gd name="T49" fmla="*/ 112 h 102"/>
                <a:gd name="T50" fmla="*/ 36 w 101"/>
                <a:gd name="T51" fmla="*/ 119 h 102"/>
                <a:gd name="T52" fmla="*/ 49 w 101"/>
                <a:gd name="T53" fmla="*/ 123 h 102"/>
                <a:gd name="T54" fmla="*/ 59 w 101"/>
                <a:gd name="T55" fmla="*/ 123 h 102"/>
                <a:gd name="T56" fmla="*/ 59 w 101"/>
                <a:gd name="T57" fmla="*/ 123 h 102"/>
                <a:gd name="T58" fmla="*/ 73 w 101"/>
                <a:gd name="T59" fmla="*/ 123 h 102"/>
                <a:gd name="T60" fmla="*/ 86 w 101"/>
                <a:gd name="T61" fmla="*/ 119 h 102"/>
                <a:gd name="T62" fmla="*/ 96 w 101"/>
                <a:gd name="T63" fmla="*/ 112 h 102"/>
                <a:gd name="T64" fmla="*/ 104 w 101"/>
                <a:gd name="T65" fmla="*/ 105 h 102"/>
                <a:gd name="T66" fmla="*/ 111 w 101"/>
                <a:gd name="T67" fmla="*/ 97 h 102"/>
                <a:gd name="T68" fmla="*/ 120 w 101"/>
                <a:gd name="T69" fmla="*/ 87 h 102"/>
                <a:gd name="T70" fmla="*/ 122 w 101"/>
                <a:gd name="T71" fmla="*/ 74 h 102"/>
                <a:gd name="T72" fmla="*/ 122 w 101"/>
                <a:gd name="T73" fmla="*/ 63 h 102"/>
                <a:gd name="T74" fmla="*/ 59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1"/>
                  </a:lnTo>
                  <a:lnTo>
                    <a:pt x="92" y="22"/>
                  </a:lnTo>
                  <a:lnTo>
                    <a:pt x="86" y="16"/>
                  </a:lnTo>
                  <a:lnTo>
                    <a:pt x="79" y="9"/>
                  </a:lnTo>
                  <a:lnTo>
                    <a:pt x="71" y="5"/>
                  </a:lnTo>
                  <a:lnTo>
                    <a:pt x="60" y="0"/>
                  </a:lnTo>
                  <a:lnTo>
                    <a:pt x="49" y="0"/>
                  </a:lnTo>
                  <a:lnTo>
                    <a:pt x="41" y="0"/>
                  </a:lnTo>
                  <a:lnTo>
                    <a:pt x="30" y="5"/>
                  </a:lnTo>
                  <a:lnTo>
                    <a:pt x="21" y="9"/>
                  </a:lnTo>
                  <a:lnTo>
                    <a:pt x="15" y="16"/>
                  </a:lnTo>
                  <a:lnTo>
                    <a:pt x="8" y="22"/>
                  </a:lnTo>
                  <a:lnTo>
                    <a:pt x="4" y="31"/>
                  </a:lnTo>
                  <a:lnTo>
                    <a:pt x="0" y="41"/>
                  </a:lnTo>
                  <a:lnTo>
                    <a:pt x="0" y="52"/>
                  </a:lnTo>
                  <a:lnTo>
                    <a:pt x="0" y="61"/>
                  </a:lnTo>
                  <a:lnTo>
                    <a:pt x="4" y="72"/>
                  </a:lnTo>
                  <a:lnTo>
                    <a:pt x="8" y="80"/>
                  </a:lnTo>
                  <a:lnTo>
                    <a:pt x="15" y="87"/>
                  </a:lnTo>
                  <a:lnTo>
                    <a:pt x="21" y="93"/>
                  </a:lnTo>
                  <a:lnTo>
                    <a:pt x="30" y="98"/>
                  </a:lnTo>
                  <a:lnTo>
                    <a:pt x="41" y="102"/>
                  </a:lnTo>
                  <a:lnTo>
                    <a:pt x="49" y="102"/>
                  </a:lnTo>
                  <a:lnTo>
                    <a:pt x="60" y="102"/>
                  </a:lnTo>
                  <a:lnTo>
                    <a:pt x="71" y="98"/>
                  </a:lnTo>
                  <a:lnTo>
                    <a:pt x="79" y="93"/>
                  </a:lnTo>
                  <a:lnTo>
                    <a:pt x="86" y="87"/>
                  </a:lnTo>
                  <a:lnTo>
                    <a:pt x="92" y="80"/>
                  </a:lnTo>
                  <a:lnTo>
                    <a:pt x="99" y="72"/>
                  </a:lnTo>
                  <a:lnTo>
                    <a:pt x="101" y="61"/>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2" name="Freeform 829"/>
            <p:cNvSpPr>
              <a:spLocks/>
            </p:cNvSpPr>
            <p:nvPr/>
          </p:nvSpPr>
          <p:spPr bwMode="auto">
            <a:xfrm>
              <a:off x="2874" y="2666"/>
              <a:ext cx="114" cy="110"/>
            </a:xfrm>
            <a:custGeom>
              <a:avLst/>
              <a:gdLst>
                <a:gd name="T0" fmla="*/ 125 w 104"/>
                <a:gd name="T1" fmla="*/ 58 h 101"/>
                <a:gd name="T2" fmla="*/ 125 w 104"/>
                <a:gd name="T3" fmla="*/ 58 h 101"/>
                <a:gd name="T4" fmla="*/ 123 w 104"/>
                <a:gd name="T5" fmla="*/ 45 h 101"/>
                <a:gd name="T6" fmla="*/ 121 w 104"/>
                <a:gd name="T7" fmla="*/ 36 h 101"/>
                <a:gd name="T8" fmla="*/ 114 w 104"/>
                <a:gd name="T9" fmla="*/ 25 h 101"/>
                <a:gd name="T10" fmla="*/ 107 w 104"/>
                <a:gd name="T11" fmla="*/ 17 h 101"/>
                <a:gd name="T12" fmla="*/ 96 w 104"/>
                <a:gd name="T13" fmla="*/ 10 h 101"/>
                <a:gd name="T14" fmla="*/ 86 w 104"/>
                <a:gd name="T15" fmla="*/ 2 h 101"/>
                <a:gd name="T16" fmla="*/ 76 w 104"/>
                <a:gd name="T17" fmla="*/ 0 h 101"/>
                <a:gd name="T18" fmla="*/ 62 w 104"/>
                <a:gd name="T19" fmla="*/ 0 h 101"/>
                <a:gd name="T20" fmla="*/ 62 w 104"/>
                <a:gd name="T21" fmla="*/ 0 h 101"/>
                <a:gd name="T22" fmla="*/ 49 w 104"/>
                <a:gd name="T23" fmla="*/ 0 h 101"/>
                <a:gd name="T24" fmla="*/ 39 w 104"/>
                <a:gd name="T25" fmla="*/ 2 h 101"/>
                <a:gd name="T26" fmla="*/ 29 w 104"/>
                <a:gd name="T27" fmla="*/ 10 h 101"/>
                <a:gd name="T28" fmla="*/ 18 w 104"/>
                <a:gd name="T29" fmla="*/ 17 h 101"/>
                <a:gd name="T30" fmla="*/ 11 w 104"/>
                <a:gd name="T31" fmla="*/ 25 h 101"/>
                <a:gd name="T32" fmla="*/ 5 w 104"/>
                <a:gd name="T33" fmla="*/ 36 h 101"/>
                <a:gd name="T34" fmla="*/ 2 w 104"/>
                <a:gd name="T35" fmla="*/ 45 h 101"/>
                <a:gd name="T36" fmla="*/ 0 w 104"/>
                <a:gd name="T37" fmla="*/ 58 h 101"/>
                <a:gd name="T38" fmla="*/ 0 w 104"/>
                <a:gd name="T39" fmla="*/ 58 h 101"/>
                <a:gd name="T40" fmla="*/ 2 w 104"/>
                <a:gd name="T41" fmla="*/ 71 h 101"/>
                <a:gd name="T42" fmla="*/ 5 w 104"/>
                <a:gd name="T43" fmla="*/ 82 h 101"/>
                <a:gd name="T44" fmla="*/ 11 w 104"/>
                <a:gd name="T45" fmla="*/ 94 h 101"/>
                <a:gd name="T46" fmla="*/ 18 w 104"/>
                <a:gd name="T47" fmla="*/ 102 h 101"/>
                <a:gd name="T48" fmla="*/ 29 w 104"/>
                <a:gd name="T49" fmla="*/ 109 h 101"/>
                <a:gd name="T50" fmla="*/ 39 w 104"/>
                <a:gd name="T51" fmla="*/ 115 h 101"/>
                <a:gd name="T52" fmla="*/ 49 w 104"/>
                <a:gd name="T53" fmla="*/ 120 h 101"/>
                <a:gd name="T54" fmla="*/ 62 w 104"/>
                <a:gd name="T55" fmla="*/ 120 h 101"/>
                <a:gd name="T56" fmla="*/ 62 w 104"/>
                <a:gd name="T57" fmla="*/ 120 h 101"/>
                <a:gd name="T58" fmla="*/ 76 w 104"/>
                <a:gd name="T59" fmla="*/ 120 h 101"/>
                <a:gd name="T60" fmla="*/ 86 w 104"/>
                <a:gd name="T61" fmla="*/ 115 h 101"/>
                <a:gd name="T62" fmla="*/ 96 w 104"/>
                <a:gd name="T63" fmla="*/ 109 h 101"/>
                <a:gd name="T64" fmla="*/ 107 w 104"/>
                <a:gd name="T65" fmla="*/ 102 h 101"/>
                <a:gd name="T66" fmla="*/ 114 w 104"/>
                <a:gd name="T67" fmla="*/ 94 h 101"/>
                <a:gd name="T68" fmla="*/ 121 w 104"/>
                <a:gd name="T69" fmla="*/ 82 h 101"/>
                <a:gd name="T70" fmla="*/ 123 w 104"/>
                <a:gd name="T71" fmla="*/ 71 h 101"/>
                <a:gd name="T72" fmla="*/ 125 w 104"/>
                <a:gd name="T73" fmla="*/ 58 h 101"/>
                <a:gd name="T74" fmla="*/ 62 w 104"/>
                <a:gd name="T75" fmla="*/ 58 h 101"/>
                <a:gd name="T76" fmla="*/ 125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8"/>
                  </a:lnTo>
                  <a:lnTo>
                    <a:pt x="100" y="30"/>
                  </a:lnTo>
                  <a:lnTo>
                    <a:pt x="95" y="21"/>
                  </a:lnTo>
                  <a:lnTo>
                    <a:pt x="89" y="15"/>
                  </a:lnTo>
                  <a:lnTo>
                    <a:pt x="80" y="8"/>
                  </a:lnTo>
                  <a:lnTo>
                    <a:pt x="71" y="2"/>
                  </a:lnTo>
                  <a:lnTo>
                    <a:pt x="63" y="0"/>
                  </a:lnTo>
                  <a:lnTo>
                    <a:pt x="52" y="0"/>
                  </a:lnTo>
                  <a:lnTo>
                    <a:pt x="41" y="0"/>
                  </a:lnTo>
                  <a:lnTo>
                    <a:pt x="33" y="2"/>
                  </a:lnTo>
                  <a:lnTo>
                    <a:pt x="24" y="8"/>
                  </a:lnTo>
                  <a:lnTo>
                    <a:pt x="15" y="15"/>
                  </a:lnTo>
                  <a:lnTo>
                    <a:pt x="9" y="21"/>
                  </a:lnTo>
                  <a:lnTo>
                    <a:pt x="5" y="30"/>
                  </a:lnTo>
                  <a:lnTo>
                    <a:pt x="2" y="38"/>
                  </a:lnTo>
                  <a:lnTo>
                    <a:pt x="0" y="49"/>
                  </a:lnTo>
                  <a:lnTo>
                    <a:pt x="2" y="60"/>
                  </a:lnTo>
                  <a:lnTo>
                    <a:pt x="5" y="69"/>
                  </a:lnTo>
                  <a:lnTo>
                    <a:pt x="9" y="79"/>
                  </a:lnTo>
                  <a:lnTo>
                    <a:pt x="15" y="86"/>
                  </a:lnTo>
                  <a:lnTo>
                    <a:pt x="24" y="92"/>
                  </a:lnTo>
                  <a:lnTo>
                    <a:pt x="33" y="97"/>
                  </a:lnTo>
                  <a:lnTo>
                    <a:pt x="41" y="101"/>
                  </a:lnTo>
                  <a:lnTo>
                    <a:pt x="52" y="101"/>
                  </a:lnTo>
                  <a:lnTo>
                    <a:pt x="63" y="101"/>
                  </a:lnTo>
                  <a:lnTo>
                    <a:pt x="71" y="97"/>
                  </a:lnTo>
                  <a:lnTo>
                    <a:pt x="80" y="92"/>
                  </a:lnTo>
                  <a:lnTo>
                    <a:pt x="89" y="86"/>
                  </a:lnTo>
                  <a:lnTo>
                    <a:pt x="95" y="79"/>
                  </a:lnTo>
                  <a:lnTo>
                    <a:pt x="100" y="69"/>
                  </a:lnTo>
                  <a:lnTo>
                    <a:pt x="102" y="60"/>
                  </a:lnTo>
                  <a:lnTo>
                    <a:pt x="104" y="49"/>
                  </a:lnTo>
                  <a:lnTo>
                    <a:pt x="52" y="49"/>
                  </a:lnTo>
                  <a:lnTo>
                    <a:pt x="104" y="49"/>
                  </a:lnTo>
                  <a:close/>
                </a:path>
              </a:pathLst>
            </a:custGeom>
            <a:solidFill>
              <a:srgbClr val="CDCD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3" name="Freeform 830"/>
            <p:cNvSpPr>
              <a:spLocks/>
            </p:cNvSpPr>
            <p:nvPr/>
          </p:nvSpPr>
          <p:spPr bwMode="auto">
            <a:xfrm>
              <a:off x="2874" y="2666"/>
              <a:ext cx="114" cy="110"/>
            </a:xfrm>
            <a:custGeom>
              <a:avLst/>
              <a:gdLst>
                <a:gd name="T0" fmla="*/ 125 w 104"/>
                <a:gd name="T1" fmla="*/ 58 h 101"/>
                <a:gd name="T2" fmla="*/ 125 w 104"/>
                <a:gd name="T3" fmla="*/ 58 h 101"/>
                <a:gd name="T4" fmla="*/ 123 w 104"/>
                <a:gd name="T5" fmla="*/ 45 h 101"/>
                <a:gd name="T6" fmla="*/ 121 w 104"/>
                <a:gd name="T7" fmla="*/ 36 h 101"/>
                <a:gd name="T8" fmla="*/ 114 w 104"/>
                <a:gd name="T9" fmla="*/ 25 h 101"/>
                <a:gd name="T10" fmla="*/ 107 w 104"/>
                <a:gd name="T11" fmla="*/ 17 h 101"/>
                <a:gd name="T12" fmla="*/ 96 w 104"/>
                <a:gd name="T13" fmla="*/ 10 h 101"/>
                <a:gd name="T14" fmla="*/ 86 w 104"/>
                <a:gd name="T15" fmla="*/ 2 h 101"/>
                <a:gd name="T16" fmla="*/ 76 w 104"/>
                <a:gd name="T17" fmla="*/ 0 h 101"/>
                <a:gd name="T18" fmla="*/ 62 w 104"/>
                <a:gd name="T19" fmla="*/ 0 h 101"/>
                <a:gd name="T20" fmla="*/ 62 w 104"/>
                <a:gd name="T21" fmla="*/ 0 h 101"/>
                <a:gd name="T22" fmla="*/ 49 w 104"/>
                <a:gd name="T23" fmla="*/ 0 h 101"/>
                <a:gd name="T24" fmla="*/ 39 w 104"/>
                <a:gd name="T25" fmla="*/ 2 h 101"/>
                <a:gd name="T26" fmla="*/ 29 w 104"/>
                <a:gd name="T27" fmla="*/ 10 h 101"/>
                <a:gd name="T28" fmla="*/ 18 w 104"/>
                <a:gd name="T29" fmla="*/ 17 h 101"/>
                <a:gd name="T30" fmla="*/ 11 w 104"/>
                <a:gd name="T31" fmla="*/ 25 h 101"/>
                <a:gd name="T32" fmla="*/ 5 w 104"/>
                <a:gd name="T33" fmla="*/ 36 h 101"/>
                <a:gd name="T34" fmla="*/ 2 w 104"/>
                <a:gd name="T35" fmla="*/ 45 h 101"/>
                <a:gd name="T36" fmla="*/ 0 w 104"/>
                <a:gd name="T37" fmla="*/ 58 h 101"/>
                <a:gd name="T38" fmla="*/ 0 w 104"/>
                <a:gd name="T39" fmla="*/ 58 h 101"/>
                <a:gd name="T40" fmla="*/ 2 w 104"/>
                <a:gd name="T41" fmla="*/ 71 h 101"/>
                <a:gd name="T42" fmla="*/ 5 w 104"/>
                <a:gd name="T43" fmla="*/ 82 h 101"/>
                <a:gd name="T44" fmla="*/ 11 w 104"/>
                <a:gd name="T45" fmla="*/ 94 h 101"/>
                <a:gd name="T46" fmla="*/ 18 w 104"/>
                <a:gd name="T47" fmla="*/ 102 h 101"/>
                <a:gd name="T48" fmla="*/ 29 w 104"/>
                <a:gd name="T49" fmla="*/ 109 h 101"/>
                <a:gd name="T50" fmla="*/ 39 w 104"/>
                <a:gd name="T51" fmla="*/ 115 h 101"/>
                <a:gd name="T52" fmla="*/ 49 w 104"/>
                <a:gd name="T53" fmla="*/ 120 h 101"/>
                <a:gd name="T54" fmla="*/ 62 w 104"/>
                <a:gd name="T55" fmla="*/ 120 h 101"/>
                <a:gd name="T56" fmla="*/ 62 w 104"/>
                <a:gd name="T57" fmla="*/ 120 h 101"/>
                <a:gd name="T58" fmla="*/ 76 w 104"/>
                <a:gd name="T59" fmla="*/ 120 h 101"/>
                <a:gd name="T60" fmla="*/ 86 w 104"/>
                <a:gd name="T61" fmla="*/ 115 h 101"/>
                <a:gd name="T62" fmla="*/ 96 w 104"/>
                <a:gd name="T63" fmla="*/ 109 h 101"/>
                <a:gd name="T64" fmla="*/ 107 w 104"/>
                <a:gd name="T65" fmla="*/ 102 h 101"/>
                <a:gd name="T66" fmla="*/ 114 w 104"/>
                <a:gd name="T67" fmla="*/ 94 h 101"/>
                <a:gd name="T68" fmla="*/ 121 w 104"/>
                <a:gd name="T69" fmla="*/ 82 h 101"/>
                <a:gd name="T70" fmla="*/ 123 w 104"/>
                <a:gd name="T71" fmla="*/ 71 h 101"/>
                <a:gd name="T72" fmla="*/ 125 w 104"/>
                <a:gd name="T73" fmla="*/ 58 h 101"/>
                <a:gd name="T74" fmla="*/ 62 w 104"/>
                <a:gd name="T75" fmla="*/ 58 h 101"/>
                <a:gd name="T76" fmla="*/ 125 w 104"/>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49"/>
                  </a:moveTo>
                  <a:lnTo>
                    <a:pt x="104" y="49"/>
                  </a:lnTo>
                  <a:lnTo>
                    <a:pt x="102" y="38"/>
                  </a:lnTo>
                  <a:lnTo>
                    <a:pt x="100" y="30"/>
                  </a:lnTo>
                  <a:lnTo>
                    <a:pt x="95" y="21"/>
                  </a:lnTo>
                  <a:lnTo>
                    <a:pt x="89" y="15"/>
                  </a:lnTo>
                  <a:lnTo>
                    <a:pt x="80" y="8"/>
                  </a:lnTo>
                  <a:lnTo>
                    <a:pt x="71" y="2"/>
                  </a:lnTo>
                  <a:lnTo>
                    <a:pt x="63" y="0"/>
                  </a:lnTo>
                  <a:lnTo>
                    <a:pt x="52" y="0"/>
                  </a:lnTo>
                  <a:lnTo>
                    <a:pt x="41" y="0"/>
                  </a:lnTo>
                  <a:lnTo>
                    <a:pt x="33" y="2"/>
                  </a:lnTo>
                  <a:lnTo>
                    <a:pt x="24" y="8"/>
                  </a:lnTo>
                  <a:lnTo>
                    <a:pt x="15" y="15"/>
                  </a:lnTo>
                  <a:lnTo>
                    <a:pt x="9" y="21"/>
                  </a:lnTo>
                  <a:lnTo>
                    <a:pt x="5" y="30"/>
                  </a:lnTo>
                  <a:lnTo>
                    <a:pt x="2" y="38"/>
                  </a:lnTo>
                  <a:lnTo>
                    <a:pt x="0" y="49"/>
                  </a:lnTo>
                  <a:lnTo>
                    <a:pt x="2" y="60"/>
                  </a:lnTo>
                  <a:lnTo>
                    <a:pt x="5" y="69"/>
                  </a:lnTo>
                  <a:lnTo>
                    <a:pt x="9" y="79"/>
                  </a:lnTo>
                  <a:lnTo>
                    <a:pt x="15" y="86"/>
                  </a:lnTo>
                  <a:lnTo>
                    <a:pt x="24" y="92"/>
                  </a:lnTo>
                  <a:lnTo>
                    <a:pt x="33" y="97"/>
                  </a:lnTo>
                  <a:lnTo>
                    <a:pt x="41" y="101"/>
                  </a:lnTo>
                  <a:lnTo>
                    <a:pt x="52" y="101"/>
                  </a:lnTo>
                  <a:lnTo>
                    <a:pt x="63" y="101"/>
                  </a:lnTo>
                  <a:lnTo>
                    <a:pt x="71" y="97"/>
                  </a:lnTo>
                  <a:lnTo>
                    <a:pt x="80" y="92"/>
                  </a:lnTo>
                  <a:lnTo>
                    <a:pt x="89" y="86"/>
                  </a:lnTo>
                  <a:lnTo>
                    <a:pt x="95" y="79"/>
                  </a:lnTo>
                  <a:lnTo>
                    <a:pt x="100" y="69"/>
                  </a:lnTo>
                  <a:lnTo>
                    <a:pt x="102" y="60"/>
                  </a:lnTo>
                  <a:lnTo>
                    <a:pt x="104" y="49"/>
                  </a:lnTo>
                  <a:lnTo>
                    <a:pt x="52" y="49"/>
                  </a:lnTo>
                  <a:lnTo>
                    <a:pt x="104"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4" name="Freeform 831"/>
            <p:cNvSpPr>
              <a:spLocks/>
            </p:cNvSpPr>
            <p:nvPr/>
          </p:nvSpPr>
          <p:spPr bwMode="auto">
            <a:xfrm>
              <a:off x="2848" y="3378"/>
              <a:ext cx="111" cy="114"/>
            </a:xfrm>
            <a:custGeom>
              <a:avLst/>
              <a:gdLst>
                <a:gd name="T0" fmla="*/ 121 w 102"/>
                <a:gd name="T1" fmla="*/ 62 h 104"/>
                <a:gd name="T2" fmla="*/ 121 w 102"/>
                <a:gd name="T3" fmla="*/ 62 h 104"/>
                <a:gd name="T4" fmla="*/ 121 w 102"/>
                <a:gd name="T5" fmla="*/ 49 h 104"/>
                <a:gd name="T6" fmla="*/ 119 w 102"/>
                <a:gd name="T7" fmla="*/ 39 h 104"/>
                <a:gd name="T8" fmla="*/ 110 w 102"/>
                <a:gd name="T9" fmla="*/ 29 h 104"/>
                <a:gd name="T10" fmla="*/ 106 w 102"/>
                <a:gd name="T11" fmla="*/ 20 h 104"/>
                <a:gd name="T12" fmla="*/ 95 w 102"/>
                <a:gd name="T13" fmla="*/ 11 h 104"/>
                <a:gd name="T14" fmla="*/ 85 w 102"/>
                <a:gd name="T15" fmla="*/ 5 h 104"/>
                <a:gd name="T16" fmla="*/ 75 w 102"/>
                <a:gd name="T17" fmla="*/ 3 h 104"/>
                <a:gd name="T18" fmla="*/ 62 w 102"/>
                <a:gd name="T19" fmla="*/ 0 h 104"/>
                <a:gd name="T20" fmla="*/ 62 w 102"/>
                <a:gd name="T21" fmla="*/ 0 h 104"/>
                <a:gd name="T22" fmla="*/ 49 w 102"/>
                <a:gd name="T23" fmla="*/ 3 h 104"/>
                <a:gd name="T24" fmla="*/ 39 w 102"/>
                <a:gd name="T25" fmla="*/ 5 h 104"/>
                <a:gd name="T26" fmla="*/ 28 w 102"/>
                <a:gd name="T27" fmla="*/ 11 h 104"/>
                <a:gd name="T28" fmla="*/ 19 w 102"/>
                <a:gd name="T29" fmla="*/ 20 h 104"/>
                <a:gd name="T30" fmla="*/ 11 w 102"/>
                <a:gd name="T31" fmla="*/ 29 h 104"/>
                <a:gd name="T32" fmla="*/ 5 w 102"/>
                <a:gd name="T33" fmla="*/ 39 h 104"/>
                <a:gd name="T34" fmla="*/ 3 w 102"/>
                <a:gd name="T35" fmla="*/ 49 h 104"/>
                <a:gd name="T36" fmla="*/ 0 w 102"/>
                <a:gd name="T37" fmla="*/ 62 h 104"/>
                <a:gd name="T38" fmla="*/ 0 w 102"/>
                <a:gd name="T39" fmla="*/ 62 h 104"/>
                <a:gd name="T40" fmla="*/ 3 w 102"/>
                <a:gd name="T41" fmla="*/ 76 h 104"/>
                <a:gd name="T42" fmla="*/ 5 w 102"/>
                <a:gd name="T43" fmla="*/ 87 h 104"/>
                <a:gd name="T44" fmla="*/ 11 w 102"/>
                <a:gd name="T45" fmla="*/ 96 h 104"/>
                <a:gd name="T46" fmla="*/ 19 w 102"/>
                <a:gd name="T47" fmla="*/ 107 h 104"/>
                <a:gd name="T48" fmla="*/ 28 w 102"/>
                <a:gd name="T49" fmla="*/ 114 h 104"/>
                <a:gd name="T50" fmla="*/ 39 w 102"/>
                <a:gd name="T51" fmla="*/ 121 h 104"/>
                <a:gd name="T52" fmla="*/ 49 w 102"/>
                <a:gd name="T53" fmla="*/ 123 h 104"/>
                <a:gd name="T54" fmla="*/ 62 w 102"/>
                <a:gd name="T55" fmla="*/ 125 h 104"/>
                <a:gd name="T56" fmla="*/ 62 w 102"/>
                <a:gd name="T57" fmla="*/ 125 h 104"/>
                <a:gd name="T58" fmla="*/ 75 w 102"/>
                <a:gd name="T59" fmla="*/ 123 h 104"/>
                <a:gd name="T60" fmla="*/ 85 w 102"/>
                <a:gd name="T61" fmla="*/ 121 h 104"/>
                <a:gd name="T62" fmla="*/ 95 w 102"/>
                <a:gd name="T63" fmla="*/ 114 h 104"/>
                <a:gd name="T64" fmla="*/ 106 w 102"/>
                <a:gd name="T65" fmla="*/ 107 h 104"/>
                <a:gd name="T66" fmla="*/ 110 w 102"/>
                <a:gd name="T67" fmla="*/ 96 h 104"/>
                <a:gd name="T68" fmla="*/ 119 w 102"/>
                <a:gd name="T69" fmla="*/ 87 h 104"/>
                <a:gd name="T70" fmla="*/ 121 w 102"/>
                <a:gd name="T71" fmla="*/ 76 h 104"/>
                <a:gd name="T72" fmla="*/ 121 w 102"/>
                <a:gd name="T73" fmla="*/ 62 h 104"/>
                <a:gd name="T74" fmla="*/ 62 w 102"/>
                <a:gd name="T75" fmla="*/ 62 h 104"/>
                <a:gd name="T76" fmla="*/ 121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3"/>
                  </a:lnTo>
                  <a:lnTo>
                    <a:pt x="93" y="24"/>
                  </a:lnTo>
                  <a:lnTo>
                    <a:pt x="89" y="16"/>
                  </a:lnTo>
                  <a:lnTo>
                    <a:pt x="80" y="9"/>
                  </a:lnTo>
                  <a:lnTo>
                    <a:pt x="72" y="5"/>
                  </a:lnTo>
                  <a:lnTo>
                    <a:pt x="63" y="3"/>
                  </a:lnTo>
                  <a:lnTo>
                    <a:pt x="52" y="0"/>
                  </a:lnTo>
                  <a:lnTo>
                    <a:pt x="41" y="3"/>
                  </a:lnTo>
                  <a:lnTo>
                    <a:pt x="33" y="5"/>
                  </a:lnTo>
                  <a:lnTo>
                    <a:pt x="24" y="9"/>
                  </a:lnTo>
                  <a:lnTo>
                    <a:pt x="16" y="16"/>
                  </a:lnTo>
                  <a:lnTo>
                    <a:pt x="9" y="24"/>
                  </a:lnTo>
                  <a:lnTo>
                    <a:pt x="5" y="33"/>
                  </a:lnTo>
                  <a:lnTo>
                    <a:pt x="3" y="41"/>
                  </a:lnTo>
                  <a:lnTo>
                    <a:pt x="0" y="52"/>
                  </a:lnTo>
                  <a:lnTo>
                    <a:pt x="3" y="63"/>
                  </a:lnTo>
                  <a:lnTo>
                    <a:pt x="5" y="72"/>
                  </a:lnTo>
                  <a:lnTo>
                    <a:pt x="9" y="80"/>
                  </a:lnTo>
                  <a:lnTo>
                    <a:pt x="16" y="89"/>
                  </a:lnTo>
                  <a:lnTo>
                    <a:pt x="24" y="95"/>
                  </a:lnTo>
                  <a:lnTo>
                    <a:pt x="33" y="100"/>
                  </a:lnTo>
                  <a:lnTo>
                    <a:pt x="41" y="102"/>
                  </a:lnTo>
                  <a:lnTo>
                    <a:pt x="52" y="104"/>
                  </a:lnTo>
                  <a:lnTo>
                    <a:pt x="63" y="102"/>
                  </a:lnTo>
                  <a:lnTo>
                    <a:pt x="72" y="100"/>
                  </a:lnTo>
                  <a:lnTo>
                    <a:pt x="80" y="95"/>
                  </a:lnTo>
                  <a:lnTo>
                    <a:pt x="89" y="89"/>
                  </a:lnTo>
                  <a:lnTo>
                    <a:pt x="93" y="80"/>
                  </a:lnTo>
                  <a:lnTo>
                    <a:pt x="100" y="72"/>
                  </a:lnTo>
                  <a:lnTo>
                    <a:pt x="102" y="63"/>
                  </a:lnTo>
                  <a:lnTo>
                    <a:pt x="102" y="52"/>
                  </a:lnTo>
                  <a:lnTo>
                    <a:pt x="52" y="52"/>
                  </a:lnTo>
                  <a:lnTo>
                    <a:pt x="102" y="52"/>
                  </a:lnTo>
                  <a:close/>
                </a:path>
              </a:pathLst>
            </a:custGeom>
            <a:solidFill>
              <a:srgbClr val="F8F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5" name="Freeform 832"/>
            <p:cNvSpPr>
              <a:spLocks/>
            </p:cNvSpPr>
            <p:nvPr/>
          </p:nvSpPr>
          <p:spPr bwMode="auto">
            <a:xfrm>
              <a:off x="2848" y="3378"/>
              <a:ext cx="111" cy="114"/>
            </a:xfrm>
            <a:custGeom>
              <a:avLst/>
              <a:gdLst>
                <a:gd name="T0" fmla="*/ 121 w 102"/>
                <a:gd name="T1" fmla="*/ 62 h 104"/>
                <a:gd name="T2" fmla="*/ 121 w 102"/>
                <a:gd name="T3" fmla="*/ 62 h 104"/>
                <a:gd name="T4" fmla="*/ 121 w 102"/>
                <a:gd name="T5" fmla="*/ 49 h 104"/>
                <a:gd name="T6" fmla="*/ 119 w 102"/>
                <a:gd name="T7" fmla="*/ 39 h 104"/>
                <a:gd name="T8" fmla="*/ 110 w 102"/>
                <a:gd name="T9" fmla="*/ 29 h 104"/>
                <a:gd name="T10" fmla="*/ 106 w 102"/>
                <a:gd name="T11" fmla="*/ 20 h 104"/>
                <a:gd name="T12" fmla="*/ 95 w 102"/>
                <a:gd name="T13" fmla="*/ 11 h 104"/>
                <a:gd name="T14" fmla="*/ 85 w 102"/>
                <a:gd name="T15" fmla="*/ 5 h 104"/>
                <a:gd name="T16" fmla="*/ 75 w 102"/>
                <a:gd name="T17" fmla="*/ 3 h 104"/>
                <a:gd name="T18" fmla="*/ 62 w 102"/>
                <a:gd name="T19" fmla="*/ 0 h 104"/>
                <a:gd name="T20" fmla="*/ 62 w 102"/>
                <a:gd name="T21" fmla="*/ 0 h 104"/>
                <a:gd name="T22" fmla="*/ 49 w 102"/>
                <a:gd name="T23" fmla="*/ 3 h 104"/>
                <a:gd name="T24" fmla="*/ 39 w 102"/>
                <a:gd name="T25" fmla="*/ 5 h 104"/>
                <a:gd name="T26" fmla="*/ 28 w 102"/>
                <a:gd name="T27" fmla="*/ 11 h 104"/>
                <a:gd name="T28" fmla="*/ 19 w 102"/>
                <a:gd name="T29" fmla="*/ 20 h 104"/>
                <a:gd name="T30" fmla="*/ 11 w 102"/>
                <a:gd name="T31" fmla="*/ 29 h 104"/>
                <a:gd name="T32" fmla="*/ 5 w 102"/>
                <a:gd name="T33" fmla="*/ 39 h 104"/>
                <a:gd name="T34" fmla="*/ 3 w 102"/>
                <a:gd name="T35" fmla="*/ 49 h 104"/>
                <a:gd name="T36" fmla="*/ 0 w 102"/>
                <a:gd name="T37" fmla="*/ 62 h 104"/>
                <a:gd name="T38" fmla="*/ 0 w 102"/>
                <a:gd name="T39" fmla="*/ 62 h 104"/>
                <a:gd name="T40" fmla="*/ 3 w 102"/>
                <a:gd name="T41" fmla="*/ 76 h 104"/>
                <a:gd name="T42" fmla="*/ 5 w 102"/>
                <a:gd name="T43" fmla="*/ 87 h 104"/>
                <a:gd name="T44" fmla="*/ 11 w 102"/>
                <a:gd name="T45" fmla="*/ 96 h 104"/>
                <a:gd name="T46" fmla="*/ 19 w 102"/>
                <a:gd name="T47" fmla="*/ 107 h 104"/>
                <a:gd name="T48" fmla="*/ 28 w 102"/>
                <a:gd name="T49" fmla="*/ 114 h 104"/>
                <a:gd name="T50" fmla="*/ 39 w 102"/>
                <a:gd name="T51" fmla="*/ 121 h 104"/>
                <a:gd name="T52" fmla="*/ 49 w 102"/>
                <a:gd name="T53" fmla="*/ 123 h 104"/>
                <a:gd name="T54" fmla="*/ 62 w 102"/>
                <a:gd name="T55" fmla="*/ 125 h 104"/>
                <a:gd name="T56" fmla="*/ 62 w 102"/>
                <a:gd name="T57" fmla="*/ 125 h 104"/>
                <a:gd name="T58" fmla="*/ 75 w 102"/>
                <a:gd name="T59" fmla="*/ 123 h 104"/>
                <a:gd name="T60" fmla="*/ 85 w 102"/>
                <a:gd name="T61" fmla="*/ 121 h 104"/>
                <a:gd name="T62" fmla="*/ 95 w 102"/>
                <a:gd name="T63" fmla="*/ 114 h 104"/>
                <a:gd name="T64" fmla="*/ 106 w 102"/>
                <a:gd name="T65" fmla="*/ 107 h 104"/>
                <a:gd name="T66" fmla="*/ 110 w 102"/>
                <a:gd name="T67" fmla="*/ 96 h 104"/>
                <a:gd name="T68" fmla="*/ 119 w 102"/>
                <a:gd name="T69" fmla="*/ 87 h 104"/>
                <a:gd name="T70" fmla="*/ 121 w 102"/>
                <a:gd name="T71" fmla="*/ 76 h 104"/>
                <a:gd name="T72" fmla="*/ 121 w 102"/>
                <a:gd name="T73" fmla="*/ 62 h 104"/>
                <a:gd name="T74" fmla="*/ 62 w 102"/>
                <a:gd name="T75" fmla="*/ 62 h 104"/>
                <a:gd name="T76" fmla="*/ 121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100" y="33"/>
                  </a:lnTo>
                  <a:lnTo>
                    <a:pt x="93" y="24"/>
                  </a:lnTo>
                  <a:lnTo>
                    <a:pt x="89" y="16"/>
                  </a:lnTo>
                  <a:lnTo>
                    <a:pt x="80" y="9"/>
                  </a:lnTo>
                  <a:lnTo>
                    <a:pt x="72" y="5"/>
                  </a:lnTo>
                  <a:lnTo>
                    <a:pt x="63" y="3"/>
                  </a:lnTo>
                  <a:lnTo>
                    <a:pt x="52" y="0"/>
                  </a:lnTo>
                  <a:lnTo>
                    <a:pt x="41" y="3"/>
                  </a:lnTo>
                  <a:lnTo>
                    <a:pt x="33" y="5"/>
                  </a:lnTo>
                  <a:lnTo>
                    <a:pt x="24" y="9"/>
                  </a:lnTo>
                  <a:lnTo>
                    <a:pt x="16" y="16"/>
                  </a:lnTo>
                  <a:lnTo>
                    <a:pt x="9" y="24"/>
                  </a:lnTo>
                  <a:lnTo>
                    <a:pt x="5" y="33"/>
                  </a:lnTo>
                  <a:lnTo>
                    <a:pt x="3" y="41"/>
                  </a:lnTo>
                  <a:lnTo>
                    <a:pt x="0" y="52"/>
                  </a:lnTo>
                  <a:lnTo>
                    <a:pt x="3" y="63"/>
                  </a:lnTo>
                  <a:lnTo>
                    <a:pt x="5" y="72"/>
                  </a:lnTo>
                  <a:lnTo>
                    <a:pt x="9" y="80"/>
                  </a:lnTo>
                  <a:lnTo>
                    <a:pt x="16" y="89"/>
                  </a:lnTo>
                  <a:lnTo>
                    <a:pt x="24" y="95"/>
                  </a:lnTo>
                  <a:lnTo>
                    <a:pt x="33" y="100"/>
                  </a:lnTo>
                  <a:lnTo>
                    <a:pt x="41" y="102"/>
                  </a:lnTo>
                  <a:lnTo>
                    <a:pt x="52" y="104"/>
                  </a:lnTo>
                  <a:lnTo>
                    <a:pt x="63" y="102"/>
                  </a:lnTo>
                  <a:lnTo>
                    <a:pt x="72" y="100"/>
                  </a:lnTo>
                  <a:lnTo>
                    <a:pt x="80" y="95"/>
                  </a:lnTo>
                  <a:lnTo>
                    <a:pt x="89" y="89"/>
                  </a:lnTo>
                  <a:lnTo>
                    <a:pt x="93" y="80"/>
                  </a:lnTo>
                  <a:lnTo>
                    <a:pt x="100" y="72"/>
                  </a:lnTo>
                  <a:lnTo>
                    <a:pt x="102" y="63"/>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6" name="Freeform 833"/>
            <p:cNvSpPr>
              <a:spLocks/>
            </p:cNvSpPr>
            <p:nvPr/>
          </p:nvSpPr>
          <p:spPr bwMode="auto">
            <a:xfrm>
              <a:off x="2768" y="3199"/>
              <a:ext cx="112" cy="113"/>
            </a:xfrm>
            <a:custGeom>
              <a:avLst/>
              <a:gdLst>
                <a:gd name="T0" fmla="*/ 123 w 102"/>
                <a:gd name="T1" fmla="*/ 61 h 104"/>
                <a:gd name="T2" fmla="*/ 123 w 102"/>
                <a:gd name="T3" fmla="*/ 61 h 104"/>
                <a:gd name="T4" fmla="*/ 123 w 102"/>
                <a:gd name="T5" fmla="*/ 49 h 104"/>
                <a:gd name="T6" fmla="*/ 117 w 102"/>
                <a:gd name="T7" fmla="*/ 39 h 104"/>
                <a:gd name="T8" fmla="*/ 112 w 102"/>
                <a:gd name="T9" fmla="*/ 28 h 104"/>
                <a:gd name="T10" fmla="*/ 103 w 102"/>
                <a:gd name="T11" fmla="*/ 18 h 104"/>
                <a:gd name="T12" fmla="*/ 97 w 102"/>
                <a:gd name="T13" fmla="*/ 11 h 104"/>
                <a:gd name="T14" fmla="*/ 86 w 102"/>
                <a:gd name="T15" fmla="*/ 5 h 104"/>
                <a:gd name="T16" fmla="*/ 74 w 102"/>
                <a:gd name="T17" fmla="*/ 3 h 104"/>
                <a:gd name="T18" fmla="*/ 60 w 102"/>
                <a:gd name="T19" fmla="*/ 0 h 104"/>
                <a:gd name="T20" fmla="*/ 60 w 102"/>
                <a:gd name="T21" fmla="*/ 0 h 104"/>
                <a:gd name="T22" fmla="*/ 49 w 102"/>
                <a:gd name="T23" fmla="*/ 3 h 104"/>
                <a:gd name="T24" fmla="*/ 36 w 102"/>
                <a:gd name="T25" fmla="*/ 5 h 104"/>
                <a:gd name="T26" fmla="*/ 26 w 102"/>
                <a:gd name="T27" fmla="*/ 11 h 104"/>
                <a:gd name="T28" fmla="*/ 18 w 102"/>
                <a:gd name="T29" fmla="*/ 18 h 104"/>
                <a:gd name="T30" fmla="*/ 11 w 102"/>
                <a:gd name="T31" fmla="*/ 28 h 104"/>
                <a:gd name="T32" fmla="*/ 4 w 102"/>
                <a:gd name="T33" fmla="*/ 39 h 104"/>
                <a:gd name="T34" fmla="*/ 0 w 102"/>
                <a:gd name="T35" fmla="*/ 49 h 104"/>
                <a:gd name="T36" fmla="*/ 0 w 102"/>
                <a:gd name="T37" fmla="*/ 61 h 104"/>
                <a:gd name="T38" fmla="*/ 0 w 102"/>
                <a:gd name="T39" fmla="*/ 61 h 104"/>
                <a:gd name="T40" fmla="*/ 0 w 102"/>
                <a:gd name="T41" fmla="*/ 74 h 104"/>
                <a:gd name="T42" fmla="*/ 4 w 102"/>
                <a:gd name="T43" fmla="*/ 85 h 104"/>
                <a:gd name="T44" fmla="*/ 11 w 102"/>
                <a:gd name="T45" fmla="*/ 95 h 104"/>
                <a:gd name="T46" fmla="*/ 18 w 102"/>
                <a:gd name="T47" fmla="*/ 105 h 104"/>
                <a:gd name="T48" fmla="*/ 26 w 102"/>
                <a:gd name="T49" fmla="*/ 112 h 104"/>
                <a:gd name="T50" fmla="*/ 36 w 102"/>
                <a:gd name="T51" fmla="*/ 118 h 104"/>
                <a:gd name="T52" fmla="*/ 49 w 102"/>
                <a:gd name="T53" fmla="*/ 121 h 104"/>
                <a:gd name="T54" fmla="*/ 60 w 102"/>
                <a:gd name="T55" fmla="*/ 123 h 104"/>
                <a:gd name="T56" fmla="*/ 60 w 102"/>
                <a:gd name="T57" fmla="*/ 123 h 104"/>
                <a:gd name="T58" fmla="*/ 74 w 102"/>
                <a:gd name="T59" fmla="*/ 121 h 104"/>
                <a:gd name="T60" fmla="*/ 86 w 102"/>
                <a:gd name="T61" fmla="*/ 118 h 104"/>
                <a:gd name="T62" fmla="*/ 97 w 102"/>
                <a:gd name="T63" fmla="*/ 112 h 104"/>
                <a:gd name="T64" fmla="*/ 103 w 102"/>
                <a:gd name="T65" fmla="*/ 105 h 104"/>
                <a:gd name="T66" fmla="*/ 112 w 102"/>
                <a:gd name="T67" fmla="*/ 95 h 104"/>
                <a:gd name="T68" fmla="*/ 117 w 102"/>
                <a:gd name="T69" fmla="*/ 85 h 104"/>
                <a:gd name="T70" fmla="*/ 123 w 102"/>
                <a:gd name="T71" fmla="*/ 74 h 104"/>
                <a:gd name="T72" fmla="*/ 123 w 102"/>
                <a:gd name="T73" fmla="*/ 61 h 104"/>
                <a:gd name="T74" fmla="*/ 60 w 102"/>
                <a:gd name="T75" fmla="*/ 61 h 104"/>
                <a:gd name="T76" fmla="*/ 123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3"/>
                  </a:lnTo>
                  <a:lnTo>
                    <a:pt x="93" y="24"/>
                  </a:lnTo>
                  <a:lnTo>
                    <a:pt x="86" y="16"/>
                  </a:lnTo>
                  <a:lnTo>
                    <a:pt x="80" y="9"/>
                  </a:lnTo>
                  <a:lnTo>
                    <a:pt x="71" y="5"/>
                  </a:lnTo>
                  <a:lnTo>
                    <a:pt x="61" y="3"/>
                  </a:lnTo>
                  <a:lnTo>
                    <a:pt x="50" y="0"/>
                  </a:lnTo>
                  <a:lnTo>
                    <a:pt x="41" y="3"/>
                  </a:lnTo>
                  <a:lnTo>
                    <a:pt x="30" y="5"/>
                  </a:lnTo>
                  <a:lnTo>
                    <a:pt x="22" y="9"/>
                  </a:lnTo>
                  <a:lnTo>
                    <a:pt x="15" y="16"/>
                  </a:lnTo>
                  <a:lnTo>
                    <a:pt x="9" y="24"/>
                  </a:lnTo>
                  <a:lnTo>
                    <a:pt x="4" y="33"/>
                  </a:lnTo>
                  <a:lnTo>
                    <a:pt x="0" y="41"/>
                  </a:lnTo>
                  <a:lnTo>
                    <a:pt x="0" y="52"/>
                  </a:lnTo>
                  <a:lnTo>
                    <a:pt x="0" y="63"/>
                  </a:lnTo>
                  <a:lnTo>
                    <a:pt x="4" y="72"/>
                  </a:lnTo>
                  <a:lnTo>
                    <a:pt x="9" y="80"/>
                  </a:lnTo>
                  <a:lnTo>
                    <a:pt x="15" y="89"/>
                  </a:lnTo>
                  <a:lnTo>
                    <a:pt x="22" y="95"/>
                  </a:lnTo>
                  <a:lnTo>
                    <a:pt x="30" y="100"/>
                  </a:lnTo>
                  <a:lnTo>
                    <a:pt x="41" y="102"/>
                  </a:lnTo>
                  <a:lnTo>
                    <a:pt x="50" y="104"/>
                  </a:lnTo>
                  <a:lnTo>
                    <a:pt x="61" y="102"/>
                  </a:lnTo>
                  <a:lnTo>
                    <a:pt x="71" y="100"/>
                  </a:lnTo>
                  <a:lnTo>
                    <a:pt x="80" y="95"/>
                  </a:lnTo>
                  <a:lnTo>
                    <a:pt x="86" y="89"/>
                  </a:lnTo>
                  <a:lnTo>
                    <a:pt x="93" y="80"/>
                  </a:lnTo>
                  <a:lnTo>
                    <a:pt x="97" y="72"/>
                  </a:lnTo>
                  <a:lnTo>
                    <a:pt x="102" y="63"/>
                  </a:lnTo>
                  <a:lnTo>
                    <a:pt x="102" y="52"/>
                  </a:lnTo>
                  <a:lnTo>
                    <a:pt x="50" y="52"/>
                  </a:lnTo>
                  <a:lnTo>
                    <a:pt x="102" y="52"/>
                  </a:lnTo>
                  <a:close/>
                </a:path>
              </a:pathLst>
            </a:custGeom>
            <a:solidFill>
              <a:srgbClr val="F8F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7" name="Freeform 834"/>
            <p:cNvSpPr>
              <a:spLocks/>
            </p:cNvSpPr>
            <p:nvPr/>
          </p:nvSpPr>
          <p:spPr bwMode="auto">
            <a:xfrm>
              <a:off x="2768" y="3199"/>
              <a:ext cx="112" cy="113"/>
            </a:xfrm>
            <a:custGeom>
              <a:avLst/>
              <a:gdLst>
                <a:gd name="T0" fmla="*/ 123 w 102"/>
                <a:gd name="T1" fmla="*/ 61 h 104"/>
                <a:gd name="T2" fmla="*/ 123 w 102"/>
                <a:gd name="T3" fmla="*/ 61 h 104"/>
                <a:gd name="T4" fmla="*/ 123 w 102"/>
                <a:gd name="T5" fmla="*/ 49 h 104"/>
                <a:gd name="T6" fmla="*/ 117 w 102"/>
                <a:gd name="T7" fmla="*/ 39 h 104"/>
                <a:gd name="T8" fmla="*/ 112 w 102"/>
                <a:gd name="T9" fmla="*/ 28 h 104"/>
                <a:gd name="T10" fmla="*/ 103 w 102"/>
                <a:gd name="T11" fmla="*/ 18 h 104"/>
                <a:gd name="T12" fmla="*/ 97 w 102"/>
                <a:gd name="T13" fmla="*/ 11 h 104"/>
                <a:gd name="T14" fmla="*/ 86 w 102"/>
                <a:gd name="T15" fmla="*/ 5 h 104"/>
                <a:gd name="T16" fmla="*/ 74 w 102"/>
                <a:gd name="T17" fmla="*/ 3 h 104"/>
                <a:gd name="T18" fmla="*/ 60 w 102"/>
                <a:gd name="T19" fmla="*/ 0 h 104"/>
                <a:gd name="T20" fmla="*/ 60 w 102"/>
                <a:gd name="T21" fmla="*/ 0 h 104"/>
                <a:gd name="T22" fmla="*/ 49 w 102"/>
                <a:gd name="T23" fmla="*/ 3 h 104"/>
                <a:gd name="T24" fmla="*/ 36 w 102"/>
                <a:gd name="T25" fmla="*/ 5 h 104"/>
                <a:gd name="T26" fmla="*/ 26 w 102"/>
                <a:gd name="T27" fmla="*/ 11 h 104"/>
                <a:gd name="T28" fmla="*/ 18 w 102"/>
                <a:gd name="T29" fmla="*/ 18 h 104"/>
                <a:gd name="T30" fmla="*/ 11 w 102"/>
                <a:gd name="T31" fmla="*/ 28 h 104"/>
                <a:gd name="T32" fmla="*/ 4 w 102"/>
                <a:gd name="T33" fmla="*/ 39 h 104"/>
                <a:gd name="T34" fmla="*/ 0 w 102"/>
                <a:gd name="T35" fmla="*/ 49 h 104"/>
                <a:gd name="T36" fmla="*/ 0 w 102"/>
                <a:gd name="T37" fmla="*/ 61 h 104"/>
                <a:gd name="T38" fmla="*/ 0 w 102"/>
                <a:gd name="T39" fmla="*/ 61 h 104"/>
                <a:gd name="T40" fmla="*/ 0 w 102"/>
                <a:gd name="T41" fmla="*/ 74 h 104"/>
                <a:gd name="T42" fmla="*/ 4 w 102"/>
                <a:gd name="T43" fmla="*/ 85 h 104"/>
                <a:gd name="T44" fmla="*/ 11 w 102"/>
                <a:gd name="T45" fmla="*/ 95 h 104"/>
                <a:gd name="T46" fmla="*/ 18 w 102"/>
                <a:gd name="T47" fmla="*/ 105 h 104"/>
                <a:gd name="T48" fmla="*/ 26 w 102"/>
                <a:gd name="T49" fmla="*/ 112 h 104"/>
                <a:gd name="T50" fmla="*/ 36 w 102"/>
                <a:gd name="T51" fmla="*/ 118 h 104"/>
                <a:gd name="T52" fmla="*/ 49 w 102"/>
                <a:gd name="T53" fmla="*/ 121 h 104"/>
                <a:gd name="T54" fmla="*/ 60 w 102"/>
                <a:gd name="T55" fmla="*/ 123 h 104"/>
                <a:gd name="T56" fmla="*/ 60 w 102"/>
                <a:gd name="T57" fmla="*/ 123 h 104"/>
                <a:gd name="T58" fmla="*/ 74 w 102"/>
                <a:gd name="T59" fmla="*/ 121 h 104"/>
                <a:gd name="T60" fmla="*/ 86 w 102"/>
                <a:gd name="T61" fmla="*/ 118 h 104"/>
                <a:gd name="T62" fmla="*/ 97 w 102"/>
                <a:gd name="T63" fmla="*/ 112 h 104"/>
                <a:gd name="T64" fmla="*/ 103 w 102"/>
                <a:gd name="T65" fmla="*/ 105 h 104"/>
                <a:gd name="T66" fmla="*/ 112 w 102"/>
                <a:gd name="T67" fmla="*/ 95 h 104"/>
                <a:gd name="T68" fmla="*/ 117 w 102"/>
                <a:gd name="T69" fmla="*/ 85 h 104"/>
                <a:gd name="T70" fmla="*/ 123 w 102"/>
                <a:gd name="T71" fmla="*/ 74 h 104"/>
                <a:gd name="T72" fmla="*/ 123 w 102"/>
                <a:gd name="T73" fmla="*/ 61 h 104"/>
                <a:gd name="T74" fmla="*/ 60 w 102"/>
                <a:gd name="T75" fmla="*/ 61 h 104"/>
                <a:gd name="T76" fmla="*/ 123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3"/>
                  </a:lnTo>
                  <a:lnTo>
                    <a:pt x="93" y="24"/>
                  </a:lnTo>
                  <a:lnTo>
                    <a:pt x="86" y="16"/>
                  </a:lnTo>
                  <a:lnTo>
                    <a:pt x="80" y="9"/>
                  </a:lnTo>
                  <a:lnTo>
                    <a:pt x="71" y="5"/>
                  </a:lnTo>
                  <a:lnTo>
                    <a:pt x="61" y="3"/>
                  </a:lnTo>
                  <a:lnTo>
                    <a:pt x="50" y="0"/>
                  </a:lnTo>
                  <a:lnTo>
                    <a:pt x="41" y="3"/>
                  </a:lnTo>
                  <a:lnTo>
                    <a:pt x="30" y="5"/>
                  </a:lnTo>
                  <a:lnTo>
                    <a:pt x="22" y="9"/>
                  </a:lnTo>
                  <a:lnTo>
                    <a:pt x="15" y="16"/>
                  </a:lnTo>
                  <a:lnTo>
                    <a:pt x="9" y="24"/>
                  </a:lnTo>
                  <a:lnTo>
                    <a:pt x="4" y="33"/>
                  </a:lnTo>
                  <a:lnTo>
                    <a:pt x="0" y="41"/>
                  </a:lnTo>
                  <a:lnTo>
                    <a:pt x="0" y="52"/>
                  </a:lnTo>
                  <a:lnTo>
                    <a:pt x="0" y="63"/>
                  </a:lnTo>
                  <a:lnTo>
                    <a:pt x="4" y="72"/>
                  </a:lnTo>
                  <a:lnTo>
                    <a:pt x="9" y="80"/>
                  </a:lnTo>
                  <a:lnTo>
                    <a:pt x="15" y="89"/>
                  </a:lnTo>
                  <a:lnTo>
                    <a:pt x="22" y="95"/>
                  </a:lnTo>
                  <a:lnTo>
                    <a:pt x="30" y="100"/>
                  </a:lnTo>
                  <a:lnTo>
                    <a:pt x="41" y="102"/>
                  </a:lnTo>
                  <a:lnTo>
                    <a:pt x="50" y="104"/>
                  </a:lnTo>
                  <a:lnTo>
                    <a:pt x="61" y="102"/>
                  </a:lnTo>
                  <a:lnTo>
                    <a:pt x="71" y="100"/>
                  </a:lnTo>
                  <a:lnTo>
                    <a:pt x="80" y="95"/>
                  </a:lnTo>
                  <a:lnTo>
                    <a:pt x="86" y="89"/>
                  </a:lnTo>
                  <a:lnTo>
                    <a:pt x="93" y="80"/>
                  </a:lnTo>
                  <a:lnTo>
                    <a:pt x="97" y="72"/>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8" name="Freeform 835"/>
            <p:cNvSpPr>
              <a:spLocks/>
            </p:cNvSpPr>
            <p:nvPr/>
          </p:nvSpPr>
          <p:spPr bwMode="auto">
            <a:xfrm>
              <a:off x="2442" y="3279"/>
              <a:ext cx="112" cy="113"/>
            </a:xfrm>
            <a:custGeom>
              <a:avLst/>
              <a:gdLst>
                <a:gd name="T0" fmla="*/ 123 w 102"/>
                <a:gd name="T1" fmla="*/ 63 h 103"/>
                <a:gd name="T2" fmla="*/ 123 w 102"/>
                <a:gd name="T3" fmla="*/ 63 h 103"/>
                <a:gd name="T4" fmla="*/ 123 w 102"/>
                <a:gd name="T5" fmla="*/ 49 h 103"/>
                <a:gd name="T6" fmla="*/ 117 w 102"/>
                <a:gd name="T7" fmla="*/ 38 h 103"/>
                <a:gd name="T8" fmla="*/ 112 w 102"/>
                <a:gd name="T9" fmla="*/ 29 h 103"/>
                <a:gd name="T10" fmla="*/ 105 w 102"/>
                <a:gd name="T11" fmla="*/ 18 h 103"/>
                <a:gd name="T12" fmla="*/ 97 w 102"/>
                <a:gd name="T13" fmla="*/ 10 h 103"/>
                <a:gd name="T14" fmla="*/ 86 w 102"/>
                <a:gd name="T15" fmla="*/ 4 h 103"/>
                <a:gd name="T16" fmla="*/ 74 w 102"/>
                <a:gd name="T17" fmla="*/ 2 h 103"/>
                <a:gd name="T18" fmla="*/ 60 w 102"/>
                <a:gd name="T19" fmla="*/ 0 h 103"/>
                <a:gd name="T20" fmla="*/ 60 w 102"/>
                <a:gd name="T21" fmla="*/ 0 h 103"/>
                <a:gd name="T22" fmla="*/ 49 w 102"/>
                <a:gd name="T23" fmla="*/ 2 h 103"/>
                <a:gd name="T24" fmla="*/ 36 w 102"/>
                <a:gd name="T25" fmla="*/ 4 h 103"/>
                <a:gd name="T26" fmla="*/ 26 w 102"/>
                <a:gd name="T27" fmla="*/ 10 h 103"/>
                <a:gd name="T28" fmla="*/ 18 w 102"/>
                <a:gd name="T29" fmla="*/ 18 h 103"/>
                <a:gd name="T30" fmla="*/ 11 w 102"/>
                <a:gd name="T31" fmla="*/ 29 h 103"/>
                <a:gd name="T32" fmla="*/ 5 w 102"/>
                <a:gd name="T33" fmla="*/ 38 h 103"/>
                <a:gd name="T34" fmla="*/ 0 w 102"/>
                <a:gd name="T35" fmla="*/ 49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8 w 102"/>
                <a:gd name="T47" fmla="*/ 106 h 103"/>
                <a:gd name="T48" fmla="*/ 26 w 102"/>
                <a:gd name="T49" fmla="*/ 114 h 103"/>
                <a:gd name="T50" fmla="*/ 36 w 102"/>
                <a:gd name="T51" fmla="*/ 120 h 103"/>
                <a:gd name="T52" fmla="*/ 49 w 102"/>
                <a:gd name="T53" fmla="*/ 122 h 103"/>
                <a:gd name="T54" fmla="*/ 60 w 102"/>
                <a:gd name="T55" fmla="*/ 124 h 103"/>
                <a:gd name="T56" fmla="*/ 60 w 102"/>
                <a:gd name="T57" fmla="*/ 124 h 103"/>
                <a:gd name="T58" fmla="*/ 74 w 102"/>
                <a:gd name="T59" fmla="*/ 122 h 103"/>
                <a:gd name="T60" fmla="*/ 86 w 102"/>
                <a:gd name="T61" fmla="*/ 120 h 103"/>
                <a:gd name="T62" fmla="*/ 97 w 102"/>
                <a:gd name="T63" fmla="*/ 114 h 103"/>
                <a:gd name="T64" fmla="*/ 105 w 102"/>
                <a:gd name="T65" fmla="*/ 106 h 103"/>
                <a:gd name="T66" fmla="*/ 112 w 102"/>
                <a:gd name="T67" fmla="*/ 97 h 103"/>
                <a:gd name="T68" fmla="*/ 117 w 102"/>
                <a:gd name="T69" fmla="*/ 86 h 103"/>
                <a:gd name="T70" fmla="*/ 123 w 102"/>
                <a:gd name="T71" fmla="*/ 75 h 103"/>
                <a:gd name="T72" fmla="*/ 123 w 102"/>
                <a:gd name="T73" fmla="*/ 63 h 103"/>
                <a:gd name="T74" fmla="*/ 60 w 102"/>
                <a:gd name="T75" fmla="*/ 63 h 103"/>
                <a:gd name="T76" fmla="*/ 123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7" y="32"/>
                  </a:lnTo>
                  <a:lnTo>
                    <a:pt x="93" y="24"/>
                  </a:lnTo>
                  <a:lnTo>
                    <a:pt x="87" y="15"/>
                  </a:lnTo>
                  <a:lnTo>
                    <a:pt x="80" y="8"/>
                  </a:lnTo>
                  <a:lnTo>
                    <a:pt x="71" y="4"/>
                  </a:lnTo>
                  <a:lnTo>
                    <a:pt x="61" y="2"/>
                  </a:lnTo>
                  <a:lnTo>
                    <a:pt x="50" y="0"/>
                  </a:lnTo>
                  <a:lnTo>
                    <a:pt x="41" y="2"/>
                  </a:lnTo>
                  <a:lnTo>
                    <a:pt x="30" y="4"/>
                  </a:lnTo>
                  <a:lnTo>
                    <a:pt x="22" y="8"/>
                  </a:lnTo>
                  <a:lnTo>
                    <a:pt x="15" y="15"/>
                  </a:lnTo>
                  <a:lnTo>
                    <a:pt x="9" y="24"/>
                  </a:lnTo>
                  <a:lnTo>
                    <a:pt x="5" y="32"/>
                  </a:lnTo>
                  <a:lnTo>
                    <a:pt x="0" y="41"/>
                  </a:lnTo>
                  <a:lnTo>
                    <a:pt x="0" y="52"/>
                  </a:lnTo>
                  <a:lnTo>
                    <a:pt x="0" y="62"/>
                  </a:lnTo>
                  <a:lnTo>
                    <a:pt x="5" y="71"/>
                  </a:lnTo>
                  <a:lnTo>
                    <a:pt x="9" y="80"/>
                  </a:lnTo>
                  <a:lnTo>
                    <a:pt x="15" y="88"/>
                  </a:lnTo>
                  <a:lnTo>
                    <a:pt x="22" y="95"/>
                  </a:lnTo>
                  <a:lnTo>
                    <a:pt x="30" y="99"/>
                  </a:lnTo>
                  <a:lnTo>
                    <a:pt x="41" y="101"/>
                  </a:lnTo>
                  <a:lnTo>
                    <a:pt x="50" y="103"/>
                  </a:lnTo>
                  <a:lnTo>
                    <a:pt x="61" y="101"/>
                  </a:lnTo>
                  <a:lnTo>
                    <a:pt x="71" y="99"/>
                  </a:lnTo>
                  <a:lnTo>
                    <a:pt x="80" y="95"/>
                  </a:lnTo>
                  <a:lnTo>
                    <a:pt x="87" y="88"/>
                  </a:lnTo>
                  <a:lnTo>
                    <a:pt x="93" y="80"/>
                  </a:lnTo>
                  <a:lnTo>
                    <a:pt x="97" y="71"/>
                  </a:lnTo>
                  <a:lnTo>
                    <a:pt x="102" y="62"/>
                  </a:lnTo>
                  <a:lnTo>
                    <a:pt x="102" y="52"/>
                  </a:lnTo>
                  <a:lnTo>
                    <a:pt x="50" y="52"/>
                  </a:lnTo>
                  <a:lnTo>
                    <a:pt x="102" y="52"/>
                  </a:lnTo>
                  <a:close/>
                </a:path>
              </a:pathLst>
            </a:custGeom>
            <a:solidFill>
              <a:srgbClr val="62D6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79" name="Freeform 836"/>
            <p:cNvSpPr>
              <a:spLocks/>
            </p:cNvSpPr>
            <p:nvPr/>
          </p:nvSpPr>
          <p:spPr bwMode="auto">
            <a:xfrm>
              <a:off x="2442" y="3279"/>
              <a:ext cx="112" cy="113"/>
            </a:xfrm>
            <a:custGeom>
              <a:avLst/>
              <a:gdLst>
                <a:gd name="T0" fmla="*/ 123 w 102"/>
                <a:gd name="T1" fmla="*/ 63 h 103"/>
                <a:gd name="T2" fmla="*/ 123 w 102"/>
                <a:gd name="T3" fmla="*/ 63 h 103"/>
                <a:gd name="T4" fmla="*/ 123 w 102"/>
                <a:gd name="T5" fmla="*/ 49 h 103"/>
                <a:gd name="T6" fmla="*/ 117 w 102"/>
                <a:gd name="T7" fmla="*/ 38 h 103"/>
                <a:gd name="T8" fmla="*/ 112 w 102"/>
                <a:gd name="T9" fmla="*/ 29 h 103"/>
                <a:gd name="T10" fmla="*/ 105 w 102"/>
                <a:gd name="T11" fmla="*/ 18 h 103"/>
                <a:gd name="T12" fmla="*/ 97 w 102"/>
                <a:gd name="T13" fmla="*/ 10 h 103"/>
                <a:gd name="T14" fmla="*/ 86 w 102"/>
                <a:gd name="T15" fmla="*/ 4 h 103"/>
                <a:gd name="T16" fmla="*/ 74 w 102"/>
                <a:gd name="T17" fmla="*/ 2 h 103"/>
                <a:gd name="T18" fmla="*/ 60 w 102"/>
                <a:gd name="T19" fmla="*/ 0 h 103"/>
                <a:gd name="T20" fmla="*/ 60 w 102"/>
                <a:gd name="T21" fmla="*/ 0 h 103"/>
                <a:gd name="T22" fmla="*/ 49 w 102"/>
                <a:gd name="T23" fmla="*/ 2 h 103"/>
                <a:gd name="T24" fmla="*/ 36 w 102"/>
                <a:gd name="T25" fmla="*/ 4 h 103"/>
                <a:gd name="T26" fmla="*/ 26 w 102"/>
                <a:gd name="T27" fmla="*/ 10 h 103"/>
                <a:gd name="T28" fmla="*/ 18 w 102"/>
                <a:gd name="T29" fmla="*/ 18 h 103"/>
                <a:gd name="T30" fmla="*/ 11 w 102"/>
                <a:gd name="T31" fmla="*/ 29 h 103"/>
                <a:gd name="T32" fmla="*/ 5 w 102"/>
                <a:gd name="T33" fmla="*/ 38 h 103"/>
                <a:gd name="T34" fmla="*/ 0 w 102"/>
                <a:gd name="T35" fmla="*/ 49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18 w 102"/>
                <a:gd name="T47" fmla="*/ 106 h 103"/>
                <a:gd name="T48" fmla="*/ 26 w 102"/>
                <a:gd name="T49" fmla="*/ 114 h 103"/>
                <a:gd name="T50" fmla="*/ 36 w 102"/>
                <a:gd name="T51" fmla="*/ 120 h 103"/>
                <a:gd name="T52" fmla="*/ 49 w 102"/>
                <a:gd name="T53" fmla="*/ 122 h 103"/>
                <a:gd name="T54" fmla="*/ 60 w 102"/>
                <a:gd name="T55" fmla="*/ 124 h 103"/>
                <a:gd name="T56" fmla="*/ 60 w 102"/>
                <a:gd name="T57" fmla="*/ 124 h 103"/>
                <a:gd name="T58" fmla="*/ 74 w 102"/>
                <a:gd name="T59" fmla="*/ 122 h 103"/>
                <a:gd name="T60" fmla="*/ 86 w 102"/>
                <a:gd name="T61" fmla="*/ 120 h 103"/>
                <a:gd name="T62" fmla="*/ 97 w 102"/>
                <a:gd name="T63" fmla="*/ 114 h 103"/>
                <a:gd name="T64" fmla="*/ 105 w 102"/>
                <a:gd name="T65" fmla="*/ 106 h 103"/>
                <a:gd name="T66" fmla="*/ 112 w 102"/>
                <a:gd name="T67" fmla="*/ 97 h 103"/>
                <a:gd name="T68" fmla="*/ 117 w 102"/>
                <a:gd name="T69" fmla="*/ 86 h 103"/>
                <a:gd name="T70" fmla="*/ 123 w 102"/>
                <a:gd name="T71" fmla="*/ 75 h 103"/>
                <a:gd name="T72" fmla="*/ 123 w 102"/>
                <a:gd name="T73" fmla="*/ 63 h 103"/>
                <a:gd name="T74" fmla="*/ 60 w 102"/>
                <a:gd name="T75" fmla="*/ 63 h 103"/>
                <a:gd name="T76" fmla="*/ 123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1"/>
                  </a:lnTo>
                  <a:lnTo>
                    <a:pt x="97" y="32"/>
                  </a:lnTo>
                  <a:lnTo>
                    <a:pt x="93" y="24"/>
                  </a:lnTo>
                  <a:lnTo>
                    <a:pt x="87" y="15"/>
                  </a:lnTo>
                  <a:lnTo>
                    <a:pt x="80" y="8"/>
                  </a:lnTo>
                  <a:lnTo>
                    <a:pt x="71" y="4"/>
                  </a:lnTo>
                  <a:lnTo>
                    <a:pt x="61" y="2"/>
                  </a:lnTo>
                  <a:lnTo>
                    <a:pt x="50" y="0"/>
                  </a:lnTo>
                  <a:lnTo>
                    <a:pt x="41" y="2"/>
                  </a:lnTo>
                  <a:lnTo>
                    <a:pt x="30" y="4"/>
                  </a:lnTo>
                  <a:lnTo>
                    <a:pt x="22" y="8"/>
                  </a:lnTo>
                  <a:lnTo>
                    <a:pt x="15" y="15"/>
                  </a:lnTo>
                  <a:lnTo>
                    <a:pt x="9" y="24"/>
                  </a:lnTo>
                  <a:lnTo>
                    <a:pt x="5" y="32"/>
                  </a:lnTo>
                  <a:lnTo>
                    <a:pt x="0" y="41"/>
                  </a:lnTo>
                  <a:lnTo>
                    <a:pt x="0" y="52"/>
                  </a:lnTo>
                  <a:lnTo>
                    <a:pt x="0" y="62"/>
                  </a:lnTo>
                  <a:lnTo>
                    <a:pt x="5" y="71"/>
                  </a:lnTo>
                  <a:lnTo>
                    <a:pt x="9" y="80"/>
                  </a:lnTo>
                  <a:lnTo>
                    <a:pt x="15" y="88"/>
                  </a:lnTo>
                  <a:lnTo>
                    <a:pt x="22" y="95"/>
                  </a:lnTo>
                  <a:lnTo>
                    <a:pt x="30" y="99"/>
                  </a:lnTo>
                  <a:lnTo>
                    <a:pt x="41" y="101"/>
                  </a:lnTo>
                  <a:lnTo>
                    <a:pt x="50" y="103"/>
                  </a:lnTo>
                  <a:lnTo>
                    <a:pt x="61" y="101"/>
                  </a:lnTo>
                  <a:lnTo>
                    <a:pt x="71" y="99"/>
                  </a:lnTo>
                  <a:lnTo>
                    <a:pt x="80" y="95"/>
                  </a:lnTo>
                  <a:lnTo>
                    <a:pt x="87" y="88"/>
                  </a:lnTo>
                  <a:lnTo>
                    <a:pt x="93" y="80"/>
                  </a:lnTo>
                  <a:lnTo>
                    <a:pt x="97" y="71"/>
                  </a:lnTo>
                  <a:lnTo>
                    <a:pt x="102"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0" name="Freeform 837"/>
            <p:cNvSpPr>
              <a:spLocks/>
            </p:cNvSpPr>
            <p:nvPr/>
          </p:nvSpPr>
          <p:spPr bwMode="auto">
            <a:xfrm>
              <a:off x="1633" y="3326"/>
              <a:ext cx="114" cy="111"/>
            </a:xfrm>
            <a:custGeom>
              <a:avLst/>
              <a:gdLst>
                <a:gd name="T0" fmla="*/ 125 w 104"/>
                <a:gd name="T1" fmla="*/ 63 h 101"/>
                <a:gd name="T2" fmla="*/ 125 w 104"/>
                <a:gd name="T3" fmla="*/ 63 h 101"/>
                <a:gd name="T4" fmla="*/ 125 w 104"/>
                <a:gd name="T5" fmla="*/ 49 h 101"/>
                <a:gd name="T6" fmla="*/ 119 w 104"/>
                <a:gd name="T7" fmla="*/ 36 h 101"/>
                <a:gd name="T8" fmla="*/ 114 w 104"/>
                <a:gd name="T9" fmla="*/ 26 h 101"/>
                <a:gd name="T10" fmla="*/ 105 w 104"/>
                <a:gd name="T11" fmla="*/ 18 h 101"/>
                <a:gd name="T12" fmla="*/ 99 w 104"/>
                <a:gd name="T13" fmla="*/ 11 h 101"/>
                <a:gd name="T14" fmla="*/ 88 w 104"/>
                <a:gd name="T15" fmla="*/ 4 h 101"/>
                <a:gd name="T16" fmla="*/ 75 w 104"/>
                <a:gd name="T17" fmla="*/ 0 h 101"/>
                <a:gd name="T18" fmla="*/ 62 w 104"/>
                <a:gd name="T19" fmla="*/ 0 h 101"/>
                <a:gd name="T20" fmla="*/ 62 w 104"/>
                <a:gd name="T21" fmla="*/ 0 h 101"/>
                <a:gd name="T22" fmla="*/ 52 w 104"/>
                <a:gd name="T23" fmla="*/ 0 h 101"/>
                <a:gd name="T24" fmla="*/ 38 w 104"/>
                <a:gd name="T25" fmla="*/ 4 h 101"/>
                <a:gd name="T26" fmla="*/ 29 w 104"/>
                <a:gd name="T27" fmla="*/ 11 h 101"/>
                <a:gd name="T28" fmla="*/ 21 w 104"/>
                <a:gd name="T29" fmla="*/ 18 h 101"/>
                <a:gd name="T30" fmla="*/ 13 w 104"/>
                <a:gd name="T31" fmla="*/ 26 h 101"/>
                <a:gd name="T32" fmla="*/ 4 w 104"/>
                <a:gd name="T33" fmla="*/ 36 h 101"/>
                <a:gd name="T34" fmla="*/ 2 w 104"/>
                <a:gd name="T35" fmla="*/ 49 h 101"/>
                <a:gd name="T36" fmla="*/ 0 w 104"/>
                <a:gd name="T37" fmla="*/ 63 h 101"/>
                <a:gd name="T38" fmla="*/ 0 w 104"/>
                <a:gd name="T39" fmla="*/ 63 h 101"/>
                <a:gd name="T40" fmla="*/ 2 w 104"/>
                <a:gd name="T41" fmla="*/ 73 h 101"/>
                <a:gd name="T42" fmla="*/ 4 w 104"/>
                <a:gd name="T43" fmla="*/ 86 h 101"/>
                <a:gd name="T44" fmla="*/ 13 w 104"/>
                <a:gd name="T45" fmla="*/ 97 h 101"/>
                <a:gd name="T46" fmla="*/ 21 w 104"/>
                <a:gd name="T47" fmla="*/ 104 h 101"/>
                <a:gd name="T48" fmla="*/ 29 w 104"/>
                <a:gd name="T49" fmla="*/ 112 h 101"/>
                <a:gd name="T50" fmla="*/ 38 w 104"/>
                <a:gd name="T51" fmla="*/ 118 h 101"/>
                <a:gd name="T52" fmla="*/ 52 w 104"/>
                <a:gd name="T53" fmla="*/ 122 h 101"/>
                <a:gd name="T54" fmla="*/ 62 w 104"/>
                <a:gd name="T55" fmla="*/ 122 h 101"/>
                <a:gd name="T56" fmla="*/ 62 w 104"/>
                <a:gd name="T57" fmla="*/ 122 h 101"/>
                <a:gd name="T58" fmla="*/ 75 w 104"/>
                <a:gd name="T59" fmla="*/ 122 h 101"/>
                <a:gd name="T60" fmla="*/ 88 w 104"/>
                <a:gd name="T61" fmla="*/ 118 h 101"/>
                <a:gd name="T62" fmla="*/ 99 w 104"/>
                <a:gd name="T63" fmla="*/ 112 h 101"/>
                <a:gd name="T64" fmla="*/ 105 w 104"/>
                <a:gd name="T65" fmla="*/ 104 h 101"/>
                <a:gd name="T66" fmla="*/ 114 w 104"/>
                <a:gd name="T67" fmla="*/ 97 h 101"/>
                <a:gd name="T68" fmla="*/ 119 w 104"/>
                <a:gd name="T69" fmla="*/ 86 h 101"/>
                <a:gd name="T70" fmla="*/ 125 w 104"/>
                <a:gd name="T71" fmla="*/ 73 h 101"/>
                <a:gd name="T72" fmla="*/ 125 w 104"/>
                <a:gd name="T73" fmla="*/ 63 h 101"/>
                <a:gd name="T74" fmla="*/ 62 w 104"/>
                <a:gd name="T75" fmla="*/ 63 h 101"/>
                <a:gd name="T76" fmla="*/ 125 w 104"/>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4" y="41"/>
                  </a:lnTo>
                  <a:lnTo>
                    <a:pt x="99" y="30"/>
                  </a:lnTo>
                  <a:lnTo>
                    <a:pt x="95" y="22"/>
                  </a:lnTo>
                  <a:lnTo>
                    <a:pt x="88" y="15"/>
                  </a:lnTo>
                  <a:lnTo>
                    <a:pt x="82" y="9"/>
                  </a:lnTo>
                  <a:lnTo>
                    <a:pt x="73" y="4"/>
                  </a:lnTo>
                  <a:lnTo>
                    <a:pt x="62" y="0"/>
                  </a:lnTo>
                  <a:lnTo>
                    <a:pt x="52" y="0"/>
                  </a:lnTo>
                  <a:lnTo>
                    <a:pt x="43" y="0"/>
                  </a:lnTo>
                  <a:lnTo>
                    <a:pt x="32" y="4"/>
                  </a:lnTo>
                  <a:lnTo>
                    <a:pt x="24" y="9"/>
                  </a:lnTo>
                  <a:lnTo>
                    <a:pt x="17" y="15"/>
                  </a:lnTo>
                  <a:lnTo>
                    <a:pt x="11" y="22"/>
                  </a:lnTo>
                  <a:lnTo>
                    <a:pt x="4" y="30"/>
                  </a:lnTo>
                  <a:lnTo>
                    <a:pt x="2" y="41"/>
                  </a:lnTo>
                  <a:lnTo>
                    <a:pt x="0" y="52"/>
                  </a:lnTo>
                  <a:lnTo>
                    <a:pt x="2" y="60"/>
                  </a:lnTo>
                  <a:lnTo>
                    <a:pt x="4" y="71"/>
                  </a:lnTo>
                  <a:lnTo>
                    <a:pt x="11" y="80"/>
                  </a:lnTo>
                  <a:lnTo>
                    <a:pt x="17" y="86"/>
                  </a:lnTo>
                  <a:lnTo>
                    <a:pt x="24" y="93"/>
                  </a:lnTo>
                  <a:lnTo>
                    <a:pt x="32" y="97"/>
                  </a:lnTo>
                  <a:lnTo>
                    <a:pt x="43" y="101"/>
                  </a:lnTo>
                  <a:lnTo>
                    <a:pt x="52" y="101"/>
                  </a:lnTo>
                  <a:lnTo>
                    <a:pt x="62" y="101"/>
                  </a:lnTo>
                  <a:lnTo>
                    <a:pt x="73" y="97"/>
                  </a:lnTo>
                  <a:lnTo>
                    <a:pt x="82" y="93"/>
                  </a:lnTo>
                  <a:lnTo>
                    <a:pt x="88" y="86"/>
                  </a:lnTo>
                  <a:lnTo>
                    <a:pt x="95" y="80"/>
                  </a:lnTo>
                  <a:lnTo>
                    <a:pt x="99" y="71"/>
                  </a:lnTo>
                  <a:lnTo>
                    <a:pt x="104" y="60"/>
                  </a:lnTo>
                  <a:lnTo>
                    <a:pt x="104" y="52"/>
                  </a:lnTo>
                  <a:lnTo>
                    <a:pt x="52" y="52"/>
                  </a:lnTo>
                  <a:lnTo>
                    <a:pt x="104" y="52"/>
                  </a:lnTo>
                  <a:close/>
                </a:path>
              </a:pathLst>
            </a:custGeom>
            <a:solidFill>
              <a:srgbClr val="620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1" name="Freeform 838"/>
            <p:cNvSpPr>
              <a:spLocks/>
            </p:cNvSpPr>
            <p:nvPr/>
          </p:nvSpPr>
          <p:spPr bwMode="auto">
            <a:xfrm>
              <a:off x="1633" y="3326"/>
              <a:ext cx="114" cy="111"/>
            </a:xfrm>
            <a:custGeom>
              <a:avLst/>
              <a:gdLst>
                <a:gd name="T0" fmla="*/ 125 w 104"/>
                <a:gd name="T1" fmla="*/ 63 h 101"/>
                <a:gd name="T2" fmla="*/ 125 w 104"/>
                <a:gd name="T3" fmla="*/ 63 h 101"/>
                <a:gd name="T4" fmla="*/ 125 w 104"/>
                <a:gd name="T5" fmla="*/ 49 h 101"/>
                <a:gd name="T6" fmla="*/ 119 w 104"/>
                <a:gd name="T7" fmla="*/ 36 h 101"/>
                <a:gd name="T8" fmla="*/ 114 w 104"/>
                <a:gd name="T9" fmla="*/ 26 h 101"/>
                <a:gd name="T10" fmla="*/ 105 w 104"/>
                <a:gd name="T11" fmla="*/ 18 h 101"/>
                <a:gd name="T12" fmla="*/ 99 w 104"/>
                <a:gd name="T13" fmla="*/ 11 h 101"/>
                <a:gd name="T14" fmla="*/ 88 w 104"/>
                <a:gd name="T15" fmla="*/ 4 h 101"/>
                <a:gd name="T16" fmla="*/ 75 w 104"/>
                <a:gd name="T17" fmla="*/ 0 h 101"/>
                <a:gd name="T18" fmla="*/ 62 w 104"/>
                <a:gd name="T19" fmla="*/ 0 h 101"/>
                <a:gd name="T20" fmla="*/ 62 w 104"/>
                <a:gd name="T21" fmla="*/ 0 h 101"/>
                <a:gd name="T22" fmla="*/ 52 w 104"/>
                <a:gd name="T23" fmla="*/ 0 h 101"/>
                <a:gd name="T24" fmla="*/ 38 w 104"/>
                <a:gd name="T25" fmla="*/ 4 h 101"/>
                <a:gd name="T26" fmla="*/ 29 w 104"/>
                <a:gd name="T27" fmla="*/ 11 h 101"/>
                <a:gd name="T28" fmla="*/ 21 w 104"/>
                <a:gd name="T29" fmla="*/ 18 h 101"/>
                <a:gd name="T30" fmla="*/ 13 w 104"/>
                <a:gd name="T31" fmla="*/ 26 h 101"/>
                <a:gd name="T32" fmla="*/ 4 w 104"/>
                <a:gd name="T33" fmla="*/ 36 h 101"/>
                <a:gd name="T34" fmla="*/ 2 w 104"/>
                <a:gd name="T35" fmla="*/ 49 h 101"/>
                <a:gd name="T36" fmla="*/ 0 w 104"/>
                <a:gd name="T37" fmla="*/ 63 h 101"/>
                <a:gd name="T38" fmla="*/ 0 w 104"/>
                <a:gd name="T39" fmla="*/ 63 h 101"/>
                <a:gd name="T40" fmla="*/ 2 w 104"/>
                <a:gd name="T41" fmla="*/ 73 h 101"/>
                <a:gd name="T42" fmla="*/ 4 w 104"/>
                <a:gd name="T43" fmla="*/ 86 h 101"/>
                <a:gd name="T44" fmla="*/ 13 w 104"/>
                <a:gd name="T45" fmla="*/ 97 h 101"/>
                <a:gd name="T46" fmla="*/ 21 w 104"/>
                <a:gd name="T47" fmla="*/ 104 h 101"/>
                <a:gd name="T48" fmla="*/ 29 w 104"/>
                <a:gd name="T49" fmla="*/ 112 h 101"/>
                <a:gd name="T50" fmla="*/ 38 w 104"/>
                <a:gd name="T51" fmla="*/ 118 h 101"/>
                <a:gd name="T52" fmla="*/ 52 w 104"/>
                <a:gd name="T53" fmla="*/ 122 h 101"/>
                <a:gd name="T54" fmla="*/ 62 w 104"/>
                <a:gd name="T55" fmla="*/ 122 h 101"/>
                <a:gd name="T56" fmla="*/ 62 w 104"/>
                <a:gd name="T57" fmla="*/ 122 h 101"/>
                <a:gd name="T58" fmla="*/ 75 w 104"/>
                <a:gd name="T59" fmla="*/ 122 h 101"/>
                <a:gd name="T60" fmla="*/ 88 w 104"/>
                <a:gd name="T61" fmla="*/ 118 h 101"/>
                <a:gd name="T62" fmla="*/ 99 w 104"/>
                <a:gd name="T63" fmla="*/ 112 h 101"/>
                <a:gd name="T64" fmla="*/ 105 w 104"/>
                <a:gd name="T65" fmla="*/ 104 h 101"/>
                <a:gd name="T66" fmla="*/ 114 w 104"/>
                <a:gd name="T67" fmla="*/ 97 h 101"/>
                <a:gd name="T68" fmla="*/ 119 w 104"/>
                <a:gd name="T69" fmla="*/ 86 h 101"/>
                <a:gd name="T70" fmla="*/ 125 w 104"/>
                <a:gd name="T71" fmla="*/ 73 h 101"/>
                <a:gd name="T72" fmla="*/ 125 w 104"/>
                <a:gd name="T73" fmla="*/ 63 h 101"/>
                <a:gd name="T74" fmla="*/ 62 w 104"/>
                <a:gd name="T75" fmla="*/ 63 h 101"/>
                <a:gd name="T76" fmla="*/ 125 w 104"/>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4" y="41"/>
                  </a:lnTo>
                  <a:lnTo>
                    <a:pt x="99" y="30"/>
                  </a:lnTo>
                  <a:lnTo>
                    <a:pt x="95" y="22"/>
                  </a:lnTo>
                  <a:lnTo>
                    <a:pt x="88" y="15"/>
                  </a:lnTo>
                  <a:lnTo>
                    <a:pt x="82" y="9"/>
                  </a:lnTo>
                  <a:lnTo>
                    <a:pt x="73" y="4"/>
                  </a:lnTo>
                  <a:lnTo>
                    <a:pt x="62" y="0"/>
                  </a:lnTo>
                  <a:lnTo>
                    <a:pt x="52" y="0"/>
                  </a:lnTo>
                  <a:lnTo>
                    <a:pt x="43" y="0"/>
                  </a:lnTo>
                  <a:lnTo>
                    <a:pt x="32" y="4"/>
                  </a:lnTo>
                  <a:lnTo>
                    <a:pt x="24" y="9"/>
                  </a:lnTo>
                  <a:lnTo>
                    <a:pt x="17" y="15"/>
                  </a:lnTo>
                  <a:lnTo>
                    <a:pt x="11" y="22"/>
                  </a:lnTo>
                  <a:lnTo>
                    <a:pt x="4" y="30"/>
                  </a:lnTo>
                  <a:lnTo>
                    <a:pt x="2" y="41"/>
                  </a:lnTo>
                  <a:lnTo>
                    <a:pt x="0" y="52"/>
                  </a:lnTo>
                  <a:lnTo>
                    <a:pt x="2" y="60"/>
                  </a:lnTo>
                  <a:lnTo>
                    <a:pt x="4" y="71"/>
                  </a:lnTo>
                  <a:lnTo>
                    <a:pt x="11" y="80"/>
                  </a:lnTo>
                  <a:lnTo>
                    <a:pt x="17" y="86"/>
                  </a:lnTo>
                  <a:lnTo>
                    <a:pt x="24" y="93"/>
                  </a:lnTo>
                  <a:lnTo>
                    <a:pt x="32" y="97"/>
                  </a:lnTo>
                  <a:lnTo>
                    <a:pt x="43" y="101"/>
                  </a:lnTo>
                  <a:lnTo>
                    <a:pt x="52" y="101"/>
                  </a:lnTo>
                  <a:lnTo>
                    <a:pt x="62" y="101"/>
                  </a:lnTo>
                  <a:lnTo>
                    <a:pt x="73" y="97"/>
                  </a:lnTo>
                  <a:lnTo>
                    <a:pt x="82" y="93"/>
                  </a:lnTo>
                  <a:lnTo>
                    <a:pt x="88" y="86"/>
                  </a:lnTo>
                  <a:lnTo>
                    <a:pt x="95" y="80"/>
                  </a:lnTo>
                  <a:lnTo>
                    <a:pt x="99" y="71"/>
                  </a:lnTo>
                  <a:lnTo>
                    <a:pt x="104"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2" name="Freeform 839"/>
            <p:cNvSpPr>
              <a:spLocks/>
            </p:cNvSpPr>
            <p:nvPr/>
          </p:nvSpPr>
          <p:spPr bwMode="auto">
            <a:xfrm>
              <a:off x="3905" y="1953"/>
              <a:ext cx="112" cy="113"/>
            </a:xfrm>
            <a:custGeom>
              <a:avLst/>
              <a:gdLst>
                <a:gd name="T0" fmla="*/ 123 w 102"/>
                <a:gd name="T1" fmla="*/ 63 h 103"/>
                <a:gd name="T2" fmla="*/ 123 w 102"/>
                <a:gd name="T3" fmla="*/ 63 h 103"/>
                <a:gd name="T4" fmla="*/ 123 w 102"/>
                <a:gd name="T5" fmla="*/ 52 h 103"/>
                <a:gd name="T6" fmla="*/ 119 w 102"/>
                <a:gd name="T7" fmla="*/ 38 h 103"/>
                <a:gd name="T8" fmla="*/ 112 w 102"/>
                <a:gd name="T9" fmla="*/ 27 h 103"/>
                <a:gd name="T10" fmla="*/ 105 w 102"/>
                <a:gd name="T11" fmla="*/ 18 h 103"/>
                <a:gd name="T12" fmla="*/ 97 w 102"/>
                <a:gd name="T13" fmla="*/ 10 h 103"/>
                <a:gd name="T14" fmla="*/ 87 w 102"/>
                <a:gd name="T15" fmla="*/ 4 h 103"/>
                <a:gd name="T16" fmla="*/ 74 w 102"/>
                <a:gd name="T17" fmla="*/ 2 h 103"/>
                <a:gd name="T18" fmla="*/ 60 w 102"/>
                <a:gd name="T19" fmla="*/ 0 h 103"/>
                <a:gd name="T20" fmla="*/ 60 w 102"/>
                <a:gd name="T21" fmla="*/ 0 h 103"/>
                <a:gd name="T22" fmla="*/ 49 w 102"/>
                <a:gd name="T23" fmla="*/ 2 h 103"/>
                <a:gd name="T24" fmla="*/ 37 w 102"/>
                <a:gd name="T25" fmla="*/ 4 h 103"/>
                <a:gd name="T26" fmla="*/ 26 w 102"/>
                <a:gd name="T27" fmla="*/ 10 h 103"/>
                <a:gd name="T28" fmla="*/ 20 w 102"/>
                <a:gd name="T29" fmla="*/ 18 h 103"/>
                <a:gd name="T30" fmla="*/ 11 w 102"/>
                <a:gd name="T31" fmla="*/ 27 h 103"/>
                <a:gd name="T32" fmla="*/ 5 w 102"/>
                <a:gd name="T33" fmla="*/ 38 h 103"/>
                <a:gd name="T34" fmla="*/ 0 w 102"/>
                <a:gd name="T35" fmla="*/ 52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20 w 102"/>
                <a:gd name="T47" fmla="*/ 106 h 103"/>
                <a:gd name="T48" fmla="*/ 26 w 102"/>
                <a:gd name="T49" fmla="*/ 114 h 103"/>
                <a:gd name="T50" fmla="*/ 37 w 102"/>
                <a:gd name="T51" fmla="*/ 120 h 103"/>
                <a:gd name="T52" fmla="*/ 49 w 102"/>
                <a:gd name="T53" fmla="*/ 122 h 103"/>
                <a:gd name="T54" fmla="*/ 60 w 102"/>
                <a:gd name="T55" fmla="*/ 124 h 103"/>
                <a:gd name="T56" fmla="*/ 60 w 102"/>
                <a:gd name="T57" fmla="*/ 124 h 103"/>
                <a:gd name="T58" fmla="*/ 74 w 102"/>
                <a:gd name="T59" fmla="*/ 122 h 103"/>
                <a:gd name="T60" fmla="*/ 87 w 102"/>
                <a:gd name="T61" fmla="*/ 120 h 103"/>
                <a:gd name="T62" fmla="*/ 97 w 102"/>
                <a:gd name="T63" fmla="*/ 114 h 103"/>
                <a:gd name="T64" fmla="*/ 105 w 102"/>
                <a:gd name="T65" fmla="*/ 106 h 103"/>
                <a:gd name="T66" fmla="*/ 112 w 102"/>
                <a:gd name="T67" fmla="*/ 97 h 103"/>
                <a:gd name="T68" fmla="*/ 119 w 102"/>
                <a:gd name="T69" fmla="*/ 86 h 103"/>
                <a:gd name="T70" fmla="*/ 123 w 102"/>
                <a:gd name="T71" fmla="*/ 75 h 103"/>
                <a:gd name="T72" fmla="*/ 123 w 102"/>
                <a:gd name="T73" fmla="*/ 63 h 103"/>
                <a:gd name="T74" fmla="*/ 60 w 102"/>
                <a:gd name="T75" fmla="*/ 63 h 103"/>
                <a:gd name="T76" fmla="*/ 123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98" y="32"/>
                  </a:lnTo>
                  <a:lnTo>
                    <a:pt x="93" y="23"/>
                  </a:lnTo>
                  <a:lnTo>
                    <a:pt x="87" y="15"/>
                  </a:lnTo>
                  <a:lnTo>
                    <a:pt x="80" y="8"/>
                  </a:lnTo>
                  <a:lnTo>
                    <a:pt x="72" y="4"/>
                  </a:lnTo>
                  <a:lnTo>
                    <a:pt x="61" y="2"/>
                  </a:lnTo>
                  <a:lnTo>
                    <a:pt x="50" y="0"/>
                  </a:lnTo>
                  <a:lnTo>
                    <a:pt x="41" y="2"/>
                  </a:lnTo>
                  <a:lnTo>
                    <a:pt x="31" y="4"/>
                  </a:lnTo>
                  <a:lnTo>
                    <a:pt x="22" y="8"/>
                  </a:lnTo>
                  <a:lnTo>
                    <a:pt x="16" y="15"/>
                  </a:lnTo>
                  <a:lnTo>
                    <a:pt x="9" y="23"/>
                  </a:lnTo>
                  <a:lnTo>
                    <a:pt x="5" y="32"/>
                  </a:lnTo>
                  <a:lnTo>
                    <a:pt x="0" y="43"/>
                  </a:lnTo>
                  <a:lnTo>
                    <a:pt x="0" y="52"/>
                  </a:lnTo>
                  <a:lnTo>
                    <a:pt x="0" y="62"/>
                  </a:lnTo>
                  <a:lnTo>
                    <a:pt x="5" y="71"/>
                  </a:lnTo>
                  <a:lnTo>
                    <a:pt x="9" y="80"/>
                  </a:lnTo>
                  <a:lnTo>
                    <a:pt x="16"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3" name="Freeform 840"/>
            <p:cNvSpPr>
              <a:spLocks/>
            </p:cNvSpPr>
            <p:nvPr/>
          </p:nvSpPr>
          <p:spPr bwMode="auto">
            <a:xfrm>
              <a:off x="3905" y="1953"/>
              <a:ext cx="112" cy="113"/>
            </a:xfrm>
            <a:custGeom>
              <a:avLst/>
              <a:gdLst>
                <a:gd name="T0" fmla="*/ 123 w 102"/>
                <a:gd name="T1" fmla="*/ 63 h 103"/>
                <a:gd name="T2" fmla="*/ 123 w 102"/>
                <a:gd name="T3" fmla="*/ 63 h 103"/>
                <a:gd name="T4" fmla="*/ 123 w 102"/>
                <a:gd name="T5" fmla="*/ 52 h 103"/>
                <a:gd name="T6" fmla="*/ 119 w 102"/>
                <a:gd name="T7" fmla="*/ 38 h 103"/>
                <a:gd name="T8" fmla="*/ 112 w 102"/>
                <a:gd name="T9" fmla="*/ 27 h 103"/>
                <a:gd name="T10" fmla="*/ 105 w 102"/>
                <a:gd name="T11" fmla="*/ 18 h 103"/>
                <a:gd name="T12" fmla="*/ 97 w 102"/>
                <a:gd name="T13" fmla="*/ 10 h 103"/>
                <a:gd name="T14" fmla="*/ 87 w 102"/>
                <a:gd name="T15" fmla="*/ 4 h 103"/>
                <a:gd name="T16" fmla="*/ 74 w 102"/>
                <a:gd name="T17" fmla="*/ 2 h 103"/>
                <a:gd name="T18" fmla="*/ 60 w 102"/>
                <a:gd name="T19" fmla="*/ 0 h 103"/>
                <a:gd name="T20" fmla="*/ 60 w 102"/>
                <a:gd name="T21" fmla="*/ 0 h 103"/>
                <a:gd name="T22" fmla="*/ 49 w 102"/>
                <a:gd name="T23" fmla="*/ 2 h 103"/>
                <a:gd name="T24" fmla="*/ 37 w 102"/>
                <a:gd name="T25" fmla="*/ 4 h 103"/>
                <a:gd name="T26" fmla="*/ 26 w 102"/>
                <a:gd name="T27" fmla="*/ 10 h 103"/>
                <a:gd name="T28" fmla="*/ 20 w 102"/>
                <a:gd name="T29" fmla="*/ 18 h 103"/>
                <a:gd name="T30" fmla="*/ 11 w 102"/>
                <a:gd name="T31" fmla="*/ 27 h 103"/>
                <a:gd name="T32" fmla="*/ 5 w 102"/>
                <a:gd name="T33" fmla="*/ 38 h 103"/>
                <a:gd name="T34" fmla="*/ 0 w 102"/>
                <a:gd name="T35" fmla="*/ 52 h 103"/>
                <a:gd name="T36" fmla="*/ 0 w 102"/>
                <a:gd name="T37" fmla="*/ 63 h 103"/>
                <a:gd name="T38" fmla="*/ 0 w 102"/>
                <a:gd name="T39" fmla="*/ 63 h 103"/>
                <a:gd name="T40" fmla="*/ 0 w 102"/>
                <a:gd name="T41" fmla="*/ 75 h 103"/>
                <a:gd name="T42" fmla="*/ 5 w 102"/>
                <a:gd name="T43" fmla="*/ 86 h 103"/>
                <a:gd name="T44" fmla="*/ 11 w 102"/>
                <a:gd name="T45" fmla="*/ 97 h 103"/>
                <a:gd name="T46" fmla="*/ 20 w 102"/>
                <a:gd name="T47" fmla="*/ 106 h 103"/>
                <a:gd name="T48" fmla="*/ 26 w 102"/>
                <a:gd name="T49" fmla="*/ 114 h 103"/>
                <a:gd name="T50" fmla="*/ 37 w 102"/>
                <a:gd name="T51" fmla="*/ 120 h 103"/>
                <a:gd name="T52" fmla="*/ 49 w 102"/>
                <a:gd name="T53" fmla="*/ 122 h 103"/>
                <a:gd name="T54" fmla="*/ 60 w 102"/>
                <a:gd name="T55" fmla="*/ 124 h 103"/>
                <a:gd name="T56" fmla="*/ 60 w 102"/>
                <a:gd name="T57" fmla="*/ 124 h 103"/>
                <a:gd name="T58" fmla="*/ 74 w 102"/>
                <a:gd name="T59" fmla="*/ 122 h 103"/>
                <a:gd name="T60" fmla="*/ 87 w 102"/>
                <a:gd name="T61" fmla="*/ 120 h 103"/>
                <a:gd name="T62" fmla="*/ 97 w 102"/>
                <a:gd name="T63" fmla="*/ 114 h 103"/>
                <a:gd name="T64" fmla="*/ 105 w 102"/>
                <a:gd name="T65" fmla="*/ 106 h 103"/>
                <a:gd name="T66" fmla="*/ 112 w 102"/>
                <a:gd name="T67" fmla="*/ 97 h 103"/>
                <a:gd name="T68" fmla="*/ 119 w 102"/>
                <a:gd name="T69" fmla="*/ 86 h 103"/>
                <a:gd name="T70" fmla="*/ 123 w 102"/>
                <a:gd name="T71" fmla="*/ 75 h 103"/>
                <a:gd name="T72" fmla="*/ 123 w 102"/>
                <a:gd name="T73" fmla="*/ 63 h 103"/>
                <a:gd name="T74" fmla="*/ 60 w 102"/>
                <a:gd name="T75" fmla="*/ 63 h 103"/>
                <a:gd name="T76" fmla="*/ 123 w 102"/>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2"/>
                  </a:moveTo>
                  <a:lnTo>
                    <a:pt x="102" y="52"/>
                  </a:lnTo>
                  <a:lnTo>
                    <a:pt x="102" y="43"/>
                  </a:lnTo>
                  <a:lnTo>
                    <a:pt x="98" y="32"/>
                  </a:lnTo>
                  <a:lnTo>
                    <a:pt x="93" y="23"/>
                  </a:lnTo>
                  <a:lnTo>
                    <a:pt x="87" y="15"/>
                  </a:lnTo>
                  <a:lnTo>
                    <a:pt x="80" y="8"/>
                  </a:lnTo>
                  <a:lnTo>
                    <a:pt x="72" y="4"/>
                  </a:lnTo>
                  <a:lnTo>
                    <a:pt x="61" y="2"/>
                  </a:lnTo>
                  <a:lnTo>
                    <a:pt x="50" y="0"/>
                  </a:lnTo>
                  <a:lnTo>
                    <a:pt x="41" y="2"/>
                  </a:lnTo>
                  <a:lnTo>
                    <a:pt x="31" y="4"/>
                  </a:lnTo>
                  <a:lnTo>
                    <a:pt x="22" y="8"/>
                  </a:lnTo>
                  <a:lnTo>
                    <a:pt x="16" y="15"/>
                  </a:lnTo>
                  <a:lnTo>
                    <a:pt x="9" y="23"/>
                  </a:lnTo>
                  <a:lnTo>
                    <a:pt x="5" y="32"/>
                  </a:lnTo>
                  <a:lnTo>
                    <a:pt x="0" y="43"/>
                  </a:lnTo>
                  <a:lnTo>
                    <a:pt x="0" y="52"/>
                  </a:lnTo>
                  <a:lnTo>
                    <a:pt x="0" y="62"/>
                  </a:lnTo>
                  <a:lnTo>
                    <a:pt x="5" y="71"/>
                  </a:lnTo>
                  <a:lnTo>
                    <a:pt x="9" y="80"/>
                  </a:lnTo>
                  <a:lnTo>
                    <a:pt x="16" y="88"/>
                  </a:lnTo>
                  <a:lnTo>
                    <a:pt x="22" y="95"/>
                  </a:lnTo>
                  <a:lnTo>
                    <a:pt x="31" y="99"/>
                  </a:lnTo>
                  <a:lnTo>
                    <a:pt x="41" y="101"/>
                  </a:lnTo>
                  <a:lnTo>
                    <a:pt x="50" y="103"/>
                  </a:lnTo>
                  <a:lnTo>
                    <a:pt x="61" y="101"/>
                  </a:lnTo>
                  <a:lnTo>
                    <a:pt x="72" y="99"/>
                  </a:lnTo>
                  <a:lnTo>
                    <a:pt x="80" y="95"/>
                  </a:lnTo>
                  <a:lnTo>
                    <a:pt x="87" y="88"/>
                  </a:lnTo>
                  <a:lnTo>
                    <a:pt x="93" y="80"/>
                  </a:lnTo>
                  <a:lnTo>
                    <a:pt x="98" y="71"/>
                  </a:lnTo>
                  <a:lnTo>
                    <a:pt x="102" y="62"/>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4" name="Freeform 841"/>
            <p:cNvSpPr>
              <a:spLocks/>
            </p:cNvSpPr>
            <p:nvPr/>
          </p:nvSpPr>
          <p:spPr bwMode="auto">
            <a:xfrm>
              <a:off x="3821" y="1646"/>
              <a:ext cx="113" cy="111"/>
            </a:xfrm>
            <a:custGeom>
              <a:avLst/>
              <a:gdLst>
                <a:gd name="T0" fmla="*/ 124 w 103"/>
                <a:gd name="T1" fmla="*/ 62 h 102"/>
                <a:gd name="T2" fmla="*/ 124 w 103"/>
                <a:gd name="T3" fmla="*/ 62 h 102"/>
                <a:gd name="T4" fmla="*/ 122 w 103"/>
                <a:gd name="T5" fmla="*/ 49 h 102"/>
                <a:gd name="T6" fmla="*/ 120 w 103"/>
                <a:gd name="T7" fmla="*/ 36 h 102"/>
                <a:gd name="T8" fmla="*/ 114 w 103"/>
                <a:gd name="T9" fmla="*/ 26 h 102"/>
                <a:gd name="T10" fmla="*/ 106 w 103"/>
                <a:gd name="T11" fmla="*/ 17 h 102"/>
                <a:gd name="T12" fmla="*/ 97 w 103"/>
                <a:gd name="T13" fmla="*/ 11 h 102"/>
                <a:gd name="T14" fmla="*/ 86 w 103"/>
                <a:gd name="T15" fmla="*/ 2 h 102"/>
                <a:gd name="T16" fmla="*/ 75 w 103"/>
                <a:gd name="T17" fmla="*/ 0 h 102"/>
                <a:gd name="T18" fmla="*/ 63 w 103"/>
                <a:gd name="T19" fmla="*/ 0 h 102"/>
                <a:gd name="T20" fmla="*/ 63 w 103"/>
                <a:gd name="T21" fmla="*/ 0 h 102"/>
                <a:gd name="T22" fmla="*/ 49 w 103"/>
                <a:gd name="T23" fmla="*/ 0 h 102"/>
                <a:gd name="T24" fmla="*/ 38 w 103"/>
                <a:gd name="T25" fmla="*/ 2 h 102"/>
                <a:gd name="T26" fmla="*/ 27 w 103"/>
                <a:gd name="T27" fmla="*/ 11 h 102"/>
                <a:gd name="T28" fmla="*/ 18 w 103"/>
                <a:gd name="T29" fmla="*/ 17 h 102"/>
                <a:gd name="T30" fmla="*/ 10 w 103"/>
                <a:gd name="T31" fmla="*/ 26 h 102"/>
                <a:gd name="T32" fmla="*/ 4 w 103"/>
                <a:gd name="T33" fmla="*/ 36 h 102"/>
                <a:gd name="T34" fmla="*/ 2 w 103"/>
                <a:gd name="T35" fmla="*/ 49 h 102"/>
                <a:gd name="T36" fmla="*/ 0 w 103"/>
                <a:gd name="T37" fmla="*/ 62 h 102"/>
                <a:gd name="T38" fmla="*/ 0 w 103"/>
                <a:gd name="T39" fmla="*/ 62 h 102"/>
                <a:gd name="T40" fmla="*/ 2 w 103"/>
                <a:gd name="T41" fmla="*/ 72 h 102"/>
                <a:gd name="T42" fmla="*/ 4 w 103"/>
                <a:gd name="T43" fmla="*/ 84 h 102"/>
                <a:gd name="T44" fmla="*/ 10 w 103"/>
                <a:gd name="T45" fmla="*/ 95 h 102"/>
                <a:gd name="T46" fmla="*/ 18 w 103"/>
                <a:gd name="T47" fmla="*/ 102 h 102"/>
                <a:gd name="T48" fmla="*/ 27 w 103"/>
                <a:gd name="T49" fmla="*/ 110 h 102"/>
                <a:gd name="T50" fmla="*/ 38 w 103"/>
                <a:gd name="T51" fmla="*/ 115 h 102"/>
                <a:gd name="T52" fmla="*/ 49 w 103"/>
                <a:gd name="T53" fmla="*/ 121 h 102"/>
                <a:gd name="T54" fmla="*/ 63 w 103"/>
                <a:gd name="T55" fmla="*/ 121 h 102"/>
                <a:gd name="T56" fmla="*/ 63 w 103"/>
                <a:gd name="T57" fmla="*/ 121 h 102"/>
                <a:gd name="T58" fmla="*/ 75 w 103"/>
                <a:gd name="T59" fmla="*/ 121 h 102"/>
                <a:gd name="T60" fmla="*/ 86 w 103"/>
                <a:gd name="T61" fmla="*/ 115 h 102"/>
                <a:gd name="T62" fmla="*/ 97 w 103"/>
                <a:gd name="T63" fmla="*/ 110 h 102"/>
                <a:gd name="T64" fmla="*/ 106 w 103"/>
                <a:gd name="T65" fmla="*/ 102 h 102"/>
                <a:gd name="T66" fmla="*/ 114 w 103"/>
                <a:gd name="T67" fmla="*/ 95 h 102"/>
                <a:gd name="T68" fmla="*/ 120 w 103"/>
                <a:gd name="T69" fmla="*/ 84 h 102"/>
                <a:gd name="T70" fmla="*/ 122 w 103"/>
                <a:gd name="T71" fmla="*/ 72 h 102"/>
                <a:gd name="T72" fmla="*/ 124 w 103"/>
                <a:gd name="T73" fmla="*/ 62 h 102"/>
                <a:gd name="T74" fmla="*/ 63 w 103"/>
                <a:gd name="T75" fmla="*/ 62 h 102"/>
                <a:gd name="T76" fmla="*/ 124 w 103"/>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2"/>
                  </a:moveTo>
                  <a:lnTo>
                    <a:pt x="103" y="52"/>
                  </a:lnTo>
                  <a:lnTo>
                    <a:pt x="101" y="41"/>
                  </a:lnTo>
                  <a:lnTo>
                    <a:pt x="99" y="30"/>
                  </a:lnTo>
                  <a:lnTo>
                    <a:pt x="95" y="22"/>
                  </a:lnTo>
                  <a:lnTo>
                    <a:pt x="88" y="15"/>
                  </a:lnTo>
                  <a:lnTo>
                    <a:pt x="80" y="9"/>
                  </a:lnTo>
                  <a:lnTo>
                    <a:pt x="71" y="2"/>
                  </a:lnTo>
                  <a:lnTo>
                    <a:pt x="62" y="0"/>
                  </a:lnTo>
                  <a:lnTo>
                    <a:pt x="52" y="0"/>
                  </a:lnTo>
                  <a:lnTo>
                    <a:pt x="41" y="0"/>
                  </a:lnTo>
                  <a:lnTo>
                    <a:pt x="32" y="2"/>
                  </a:lnTo>
                  <a:lnTo>
                    <a:pt x="23" y="9"/>
                  </a:lnTo>
                  <a:lnTo>
                    <a:pt x="15" y="15"/>
                  </a:lnTo>
                  <a:lnTo>
                    <a:pt x="8" y="22"/>
                  </a:lnTo>
                  <a:lnTo>
                    <a:pt x="4" y="30"/>
                  </a:lnTo>
                  <a:lnTo>
                    <a:pt x="2" y="41"/>
                  </a:lnTo>
                  <a:lnTo>
                    <a:pt x="0" y="52"/>
                  </a:lnTo>
                  <a:lnTo>
                    <a:pt x="2" y="61"/>
                  </a:lnTo>
                  <a:lnTo>
                    <a:pt x="4" y="71"/>
                  </a:lnTo>
                  <a:lnTo>
                    <a:pt x="8" y="80"/>
                  </a:lnTo>
                  <a:lnTo>
                    <a:pt x="15" y="86"/>
                  </a:lnTo>
                  <a:lnTo>
                    <a:pt x="23" y="93"/>
                  </a:lnTo>
                  <a:lnTo>
                    <a:pt x="32" y="97"/>
                  </a:lnTo>
                  <a:lnTo>
                    <a:pt x="41" y="102"/>
                  </a:lnTo>
                  <a:lnTo>
                    <a:pt x="52" y="102"/>
                  </a:lnTo>
                  <a:lnTo>
                    <a:pt x="62" y="102"/>
                  </a:lnTo>
                  <a:lnTo>
                    <a:pt x="71" y="97"/>
                  </a:lnTo>
                  <a:lnTo>
                    <a:pt x="80" y="93"/>
                  </a:lnTo>
                  <a:lnTo>
                    <a:pt x="88" y="86"/>
                  </a:lnTo>
                  <a:lnTo>
                    <a:pt x="95" y="80"/>
                  </a:lnTo>
                  <a:lnTo>
                    <a:pt x="99" y="71"/>
                  </a:lnTo>
                  <a:lnTo>
                    <a:pt x="101" y="61"/>
                  </a:lnTo>
                  <a:lnTo>
                    <a:pt x="103" y="52"/>
                  </a:lnTo>
                  <a:lnTo>
                    <a:pt x="52" y="52"/>
                  </a:lnTo>
                  <a:lnTo>
                    <a:pt x="103" y="52"/>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5" name="Freeform 842"/>
            <p:cNvSpPr>
              <a:spLocks/>
            </p:cNvSpPr>
            <p:nvPr/>
          </p:nvSpPr>
          <p:spPr bwMode="auto">
            <a:xfrm>
              <a:off x="3821" y="1646"/>
              <a:ext cx="113" cy="111"/>
            </a:xfrm>
            <a:custGeom>
              <a:avLst/>
              <a:gdLst>
                <a:gd name="T0" fmla="*/ 124 w 103"/>
                <a:gd name="T1" fmla="*/ 62 h 102"/>
                <a:gd name="T2" fmla="*/ 124 w 103"/>
                <a:gd name="T3" fmla="*/ 62 h 102"/>
                <a:gd name="T4" fmla="*/ 122 w 103"/>
                <a:gd name="T5" fmla="*/ 49 h 102"/>
                <a:gd name="T6" fmla="*/ 120 w 103"/>
                <a:gd name="T7" fmla="*/ 36 h 102"/>
                <a:gd name="T8" fmla="*/ 114 w 103"/>
                <a:gd name="T9" fmla="*/ 26 h 102"/>
                <a:gd name="T10" fmla="*/ 106 w 103"/>
                <a:gd name="T11" fmla="*/ 17 h 102"/>
                <a:gd name="T12" fmla="*/ 97 w 103"/>
                <a:gd name="T13" fmla="*/ 11 h 102"/>
                <a:gd name="T14" fmla="*/ 86 w 103"/>
                <a:gd name="T15" fmla="*/ 2 h 102"/>
                <a:gd name="T16" fmla="*/ 75 w 103"/>
                <a:gd name="T17" fmla="*/ 0 h 102"/>
                <a:gd name="T18" fmla="*/ 63 w 103"/>
                <a:gd name="T19" fmla="*/ 0 h 102"/>
                <a:gd name="T20" fmla="*/ 63 w 103"/>
                <a:gd name="T21" fmla="*/ 0 h 102"/>
                <a:gd name="T22" fmla="*/ 49 w 103"/>
                <a:gd name="T23" fmla="*/ 0 h 102"/>
                <a:gd name="T24" fmla="*/ 38 w 103"/>
                <a:gd name="T25" fmla="*/ 2 h 102"/>
                <a:gd name="T26" fmla="*/ 27 w 103"/>
                <a:gd name="T27" fmla="*/ 11 h 102"/>
                <a:gd name="T28" fmla="*/ 18 w 103"/>
                <a:gd name="T29" fmla="*/ 17 h 102"/>
                <a:gd name="T30" fmla="*/ 10 w 103"/>
                <a:gd name="T31" fmla="*/ 26 h 102"/>
                <a:gd name="T32" fmla="*/ 4 w 103"/>
                <a:gd name="T33" fmla="*/ 36 h 102"/>
                <a:gd name="T34" fmla="*/ 2 w 103"/>
                <a:gd name="T35" fmla="*/ 49 h 102"/>
                <a:gd name="T36" fmla="*/ 0 w 103"/>
                <a:gd name="T37" fmla="*/ 62 h 102"/>
                <a:gd name="T38" fmla="*/ 0 w 103"/>
                <a:gd name="T39" fmla="*/ 62 h 102"/>
                <a:gd name="T40" fmla="*/ 2 w 103"/>
                <a:gd name="T41" fmla="*/ 72 h 102"/>
                <a:gd name="T42" fmla="*/ 4 w 103"/>
                <a:gd name="T43" fmla="*/ 84 h 102"/>
                <a:gd name="T44" fmla="*/ 10 w 103"/>
                <a:gd name="T45" fmla="*/ 95 h 102"/>
                <a:gd name="T46" fmla="*/ 18 w 103"/>
                <a:gd name="T47" fmla="*/ 102 h 102"/>
                <a:gd name="T48" fmla="*/ 27 w 103"/>
                <a:gd name="T49" fmla="*/ 110 h 102"/>
                <a:gd name="T50" fmla="*/ 38 w 103"/>
                <a:gd name="T51" fmla="*/ 115 h 102"/>
                <a:gd name="T52" fmla="*/ 49 w 103"/>
                <a:gd name="T53" fmla="*/ 121 h 102"/>
                <a:gd name="T54" fmla="*/ 63 w 103"/>
                <a:gd name="T55" fmla="*/ 121 h 102"/>
                <a:gd name="T56" fmla="*/ 63 w 103"/>
                <a:gd name="T57" fmla="*/ 121 h 102"/>
                <a:gd name="T58" fmla="*/ 75 w 103"/>
                <a:gd name="T59" fmla="*/ 121 h 102"/>
                <a:gd name="T60" fmla="*/ 86 w 103"/>
                <a:gd name="T61" fmla="*/ 115 h 102"/>
                <a:gd name="T62" fmla="*/ 97 w 103"/>
                <a:gd name="T63" fmla="*/ 110 h 102"/>
                <a:gd name="T64" fmla="*/ 106 w 103"/>
                <a:gd name="T65" fmla="*/ 102 h 102"/>
                <a:gd name="T66" fmla="*/ 114 w 103"/>
                <a:gd name="T67" fmla="*/ 95 h 102"/>
                <a:gd name="T68" fmla="*/ 120 w 103"/>
                <a:gd name="T69" fmla="*/ 84 h 102"/>
                <a:gd name="T70" fmla="*/ 122 w 103"/>
                <a:gd name="T71" fmla="*/ 72 h 102"/>
                <a:gd name="T72" fmla="*/ 124 w 103"/>
                <a:gd name="T73" fmla="*/ 62 h 102"/>
                <a:gd name="T74" fmla="*/ 63 w 103"/>
                <a:gd name="T75" fmla="*/ 62 h 102"/>
                <a:gd name="T76" fmla="*/ 124 w 103"/>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2"/>
                  </a:moveTo>
                  <a:lnTo>
                    <a:pt x="103" y="52"/>
                  </a:lnTo>
                  <a:lnTo>
                    <a:pt x="101" y="41"/>
                  </a:lnTo>
                  <a:lnTo>
                    <a:pt x="99" y="30"/>
                  </a:lnTo>
                  <a:lnTo>
                    <a:pt x="95" y="22"/>
                  </a:lnTo>
                  <a:lnTo>
                    <a:pt x="88" y="15"/>
                  </a:lnTo>
                  <a:lnTo>
                    <a:pt x="80" y="9"/>
                  </a:lnTo>
                  <a:lnTo>
                    <a:pt x="71" y="2"/>
                  </a:lnTo>
                  <a:lnTo>
                    <a:pt x="62" y="0"/>
                  </a:lnTo>
                  <a:lnTo>
                    <a:pt x="52" y="0"/>
                  </a:lnTo>
                  <a:lnTo>
                    <a:pt x="41" y="0"/>
                  </a:lnTo>
                  <a:lnTo>
                    <a:pt x="32" y="2"/>
                  </a:lnTo>
                  <a:lnTo>
                    <a:pt x="23" y="9"/>
                  </a:lnTo>
                  <a:lnTo>
                    <a:pt x="15" y="15"/>
                  </a:lnTo>
                  <a:lnTo>
                    <a:pt x="8" y="22"/>
                  </a:lnTo>
                  <a:lnTo>
                    <a:pt x="4" y="30"/>
                  </a:lnTo>
                  <a:lnTo>
                    <a:pt x="2" y="41"/>
                  </a:lnTo>
                  <a:lnTo>
                    <a:pt x="0" y="52"/>
                  </a:lnTo>
                  <a:lnTo>
                    <a:pt x="2" y="61"/>
                  </a:lnTo>
                  <a:lnTo>
                    <a:pt x="4" y="71"/>
                  </a:lnTo>
                  <a:lnTo>
                    <a:pt x="8" y="80"/>
                  </a:lnTo>
                  <a:lnTo>
                    <a:pt x="15" y="86"/>
                  </a:lnTo>
                  <a:lnTo>
                    <a:pt x="23" y="93"/>
                  </a:lnTo>
                  <a:lnTo>
                    <a:pt x="32" y="97"/>
                  </a:lnTo>
                  <a:lnTo>
                    <a:pt x="41" y="102"/>
                  </a:lnTo>
                  <a:lnTo>
                    <a:pt x="52" y="102"/>
                  </a:lnTo>
                  <a:lnTo>
                    <a:pt x="62" y="102"/>
                  </a:lnTo>
                  <a:lnTo>
                    <a:pt x="71" y="97"/>
                  </a:lnTo>
                  <a:lnTo>
                    <a:pt x="80" y="93"/>
                  </a:lnTo>
                  <a:lnTo>
                    <a:pt x="88" y="86"/>
                  </a:lnTo>
                  <a:lnTo>
                    <a:pt x="95" y="80"/>
                  </a:lnTo>
                  <a:lnTo>
                    <a:pt x="99" y="71"/>
                  </a:lnTo>
                  <a:lnTo>
                    <a:pt x="101" y="61"/>
                  </a:lnTo>
                  <a:lnTo>
                    <a:pt x="103" y="52"/>
                  </a:lnTo>
                  <a:lnTo>
                    <a:pt x="52"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6" name="Freeform 843"/>
            <p:cNvSpPr>
              <a:spLocks/>
            </p:cNvSpPr>
            <p:nvPr/>
          </p:nvSpPr>
          <p:spPr bwMode="auto">
            <a:xfrm>
              <a:off x="3558" y="1570"/>
              <a:ext cx="114" cy="114"/>
            </a:xfrm>
            <a:custGeom>
              <a:avLst/>
              <a:gdLst>
                <a:gd name="T0" fmla="*/ 125 w 104"/>
                <a:gd name="T1" fmla="*/ 62 h 104"/>
                <a:gd name="T2" fmla="*/ 125 w 104"/>
                <a:gd name="T3" fmla="*/ 62 h 104"/>
                <a:gd name="T4" fmla="*/ 123 w 104"/>
                <a:gd name="T5" fmla="*/ 49 h 104"/>
                <a:gd name="T6" fmla="*/ 119 w 104"/>
                <a:gd name="T7" fmla="*/ 38 h 104"/>
                <a:gd name="T8" fmla="*/ 114 w 104"/>
                <a:gd name="T9" fmla="*/ 29 h 104"/>
                <a:gd name="T10" fmla="*/ 107 w 104"/>
                <a:gd name="T11" fmla="*/ 18 h 104"/>
                <a:gd name="T12" fmla="*/ 96 w 104"/>
                <a:gd name="T13" fmla="*/ 11 h 104"/>
                <a:gd name="T14" fmla="*/ 86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18 w 104"/>
                <a:gd name="T29" fmla="*/ 18 h 104"/>
                <a:gd name="T30" fmla="*/ 11 w 104"/>
                <a:gd name="T31" fmla="*/ 29 h 104"/>
                <a:gd name="T32" fmla="*/ 4 w 104"/>
                <a:gd name="T33" fmla="*/ 38 h 104"/>
                <a:gd name="T34" fmla="*/ 2 w 104"/>
                <a:gd name="T35" fmla="*/ 49 h 104"/>
                <a:gd name="T36" fmla="*/ 0 w 104"/>
                <a:gd name="T37" fmla="*/ 62 h 104"/>
                <a:gd name="T38" fmla="*/ 0 w 104"/>
                <a:gd name="T39" fmla="*/ 62 h 104"/>
                <a:gd name="T40" fmla="*/ 2 w 104"/>
                <a:gd name="T41" fmla="*/ 76 h 104"/>
                <a:gd name="T42" fmla="*/ 4 w 104"/>
                <a:gd name="T43" fmla="*/ 86 h 104"/>
                <a:gd name="T44" fmla="*/ 11 w 104"/>
                <a:gd name="T45" fmla="*/ 96 h 104"/>
                <a:gd name="T46" fmla="*/ 18 w 104"/>
                <a:gd name="T47" fmla="*/ 107 h 104"/>
                <a:gd name="T48" fmla="*/ 29 w 104"/>
                <a:gd name="T49" fmla="*/ 114 h 104"/>
                <a:gd name="T50" fmla="*/ 39 w 104"/>
                <a:gd name="T51" fmla="*/ 119 h 104"/>
                <a:gd name="T52" fmla="*/ 49 w 104"/>
                <a:gd name="T53" fmla="*/ 123 h 104"/>
                <a:gd name="T54" fmla="*/ 62 w 104"/>
                <a:gd name="T55" fmla="*/ 125 h 104"/>
                <a:gd name="T56" fmla="*/ 62 w 104"/>
                <a:gd name="T57" fmla="*/ 125 h 104"/>
                <a:gd name="T58" fmla="*/ 76 w 104"/>
                <a:gd name="T59" fmla="*/ 123 h 104"/>
                <a:gd name="T60" fmla="*/ 86 w 104"/>
                <a:gd name="T61" fmla="*/ 119 h 104"/>
                <a:gd name="T62" fmla="*/ 96 w 104"/>
                <a:gd name="T63" fmla="*/ 114 h 104"/>
                <a:gd name="T64" fmla="*/ 107 w 104"/>
                <a:gd name="T65" fmla="*/ 107 h 104"/>
                <a:gd name="T66" fmla="*/ 114 w 104"/>
                <a:gd name="T67" fmla="*/ 96 h 104"/>
                <a:gd name="T68" fmla="*/ 119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99" y="32"/>
                  </a:lnTo>
                  <a:lnTo>
                    <a:pt x="95" y="24"/>
                  </a:lnTo>
                  <a:lnTo>
                    <a:pt x="89" y="15"/>
                  </a:lnTo>
                  <a:lnTo>
                    <a:pt x="80" y="9"/>
                  </a:lnTo>
                  <a:lnTo>
                    <a:pt x="71" y="4"/>
                  </a:lnTo>
                  <a:lnTo>
                    <a:pt x="63" y="2"/>
                  </a:lnTo>
                  <a:lnTo>
                    <a:pt x="52" y="0"/>
                  </a:lnTo>
                  <a:lnTo>
                    <a:pt x="41" y="2"/>
                  </a:lnTo>
                  <a:lnTo>
                    <a:pt x="33" y="4"/>
                  </a:lnTo>
                  <a:lnTo>
                    <a:pt x="24" y="9"/>
                  </a:lnTo>
                  <a:lnTo>
                    <a:pt x="15" y="15"/>
                  </a:lnTo>
                  <a:lnTo>
                    <a:pt x="9" y="24"/>
                  </a:lnTo>
                  <a:lnTo>
                    <a:pt x="4" y="32"/>
                  </a:lnTo>
                  <a:lnTo>
                    <a:pt x="2" y="41"/>
                  </a:lnTo>
                  <a:lnTo>
                    <a:pt x="0" y="52"/>
                  </a:lnTo>
                  <a:lnTo>
                    <a:pt x="2" y="63"/>
                  </a:lnTo>
                  <a:lnTo>
                    <a:pt x="4" y="71"/>
                  </a:lnTo>
                  <a:lnTo>
                    <a:pt x="9" y="80"/>
                  </a:lnTo>
                  <a:lnTo>
                    <a:pt x="15" y="89"/>
                  </a:lnTo>
                  <a:lnTo>
                    <a:pt x="24" y="95"/>
                  </a:lnTo>
                  <a:lnTo>
                    <a:pt x="33" y="99"/>
                  </a:lnTo>
                  <a:lnTo>
                    <a:pt x="41" y="102"/>
                  </a:lnTo>
                  <a:lnTo>
                    <a:pt x="52" y="104"/>
                  </a:lnTo>
                  <a:lnTo>
                    <a:pt x="63" y="102"/>
                  </a:lnTo>
                  <a:lnTo>
                    <a:pt x="71" y="99"/>
                  </a:lnTo>
                  <a:lnTo>
                    <a:pt x="80" y="95"/>
                  </a:lnTo>
                  <a:lnTo>
                    <a:pt x="89" y="89"/>
                  </a:lnTo>
                  <a:lnTo>
                    <a:pt x="95" y="80"/>
                  </a:lnTo>
                  <a:lnTo>
                    <a:pt x="99" y="71"/>
                  </a:lnTo>
                  <a:lnTo>
                    <a:pt x="102" y="63"/>
                  </a:lnTo>
                  <a:lnTo>
                    <a:pt x="104" y="52"/>
                  </a:lnTo>
                  <a:lnTo>
                    <a:pt x="52" y="52"/>
                  </a:lnTo>
                  <a:lnTo>
                    <a:pt x="104" y="52"/>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7" name="Freeform 844"/>
            <p:cNvSpPr>
              <a:spLocks/>
            </p:cNvSpPr>
            <p:nvPr/>
          </p:nvSpPr>
          <p:spPr bwMode="auto">
            <a:xfrm>
              <a:off x="3558" y="1570"/>
              <a:ext cx="114" cy="114"/>
            </a:xfrm>
            <a:custGeom>
              <a:avLst/>
              <a:gdLst>
                <a:gd name="T0" fmla="*/ 125 w 104"/>
                <a:gd name="T1" fmla="*/ 62 h 104"/>
                <a:gd name="T2" fmla="*/ 125 w 104"/>
                <a:gd name="T3" fmla="*/ 62 h 104"/>
                <a:gd name="T4" fmla="*/ 123 w 104"/>
                <a:gd name="T5" fmla="*/ 49 h 104"/>
                <a:gd name="T6" fmla="*/ 119 w 104"/>
                <a:gd name="T7" fmla="*/ 38 h 104"/>
                <a:gd name="T8" fmla="*/ 114 w 104"/>
                <a:gd name="T9" fmla="*/ 29 h 104"/>
                <a:gd name="T10" fmla="*/ 107 w 104"/>
                <a:gd name="T11" fmla="*/ 18 h 104"/>
                <a:gd name="T12" fmla="*/ 96 w 104"/>
                <a:gd name="T13" fmla="*/ 11 h 104"/>
                <a:gd name="T14" fmla="*/ 86 w 104"/>
                <a:gd name="T15" fmla="*/ 4 h 104"/>
                <a:gd name="T16" fmla="*/ 76 w 104"/>
                <a:gd name="T17" fmla="*/ 2 h 104"/>
                <a:gd name="T18" fmla="*/ 62 w 104"/>
                <a:gd name="T19" fmla="*/ 0 h 104"/>
                <a:gd name="T20" fmla="*/ 62 w 104"/>
                <a:gd name="T21" fmla="*/ 0 h 104"/>
                <a:gd name="T22" fmla="*/ 49 w 104"/>
                <a:gd name="T23" fmla="*/ 2 h 104"/>
                <a:gd name="T24" fmla="*/ 39 w 104"/>
                <a:gd name="T25" fmla="*/ 4 h 104"/>
                <a:gd name="T26" fmla="*/ 29 w 104"/>
                <a:gd name="T27" fmla="*/ 11 h 104"/>
                <a:gd name="T28" fmla="*/ 18 w 104"/>
                <a:gd name="T29" fmla="*/ 18 h 104"/>
                <a:gd name="T30" fmla="*/ 11 w 104"/>
                <a:gd name="T31" fmla="*/ 29 h 104"/>
                <a:gd name="T32" fmla="*/ 4 w 104"/>
                <a:gd name="T33" fmla="*/ 38 h 104"/>
                <a:gd name="T34" fmla="*/ 2 w 104"/>
                <a:gd name="T35" fmla="*/ 49 h 104"/>
                <a:gd name="T36" fmla="*/ 0 w 104"/>
                <a:gd name="T37" fmla="*/ 62 h 104"/>
                <a:gd name="T38" fmla="*/ 0 w 104"/>
                <a:gd name="T39" fmla="*/ 62 h 104"/>
                <a:gd name="T40" fmla="*/ 2 w 104"/>
                <a:gd name="T41" fmla="*/ 76 h 104"/>
                <a:gd name="T42" fmla="*/ 4 w 104"/>
                <a:gd name="T43" fmla="*/ 86 h 104"/>
                <a:gd name="T44" fmla="*/ 11 w 104"/>
                <a:gd name="T45" fmla="*/ 96 h 104"/>
                <a:gd name="T46" fmla="*/ 18 w 104"/>
                <a:gd name="T47" fmla="*/ 107 h 104"/>
                <a:gd name="T48" fmla="*/ 29 w 104"/>
                <a:gd name="T49" fmla="*/ 114 h 104"/>
                <a:gd name="T50" fmla="*/ 39 w 104"/>
                <a:gd name="T51" fmla="*/ 119 h 104"/>
                <a:gd name="T52" fmla="*/ 49 w 104"/>
                <a:gd name="T53" fmla="*/ 123 h 104"/>
                <a:gd name="T54" fmla="*/ 62 w 104"/>
                <a:gd name="T55" fmla="*/ 125 h 104"/>
                <a:gd name="T56" fmla="*/ 62 w 104"/>
                <a:gd name="T57" fmla="*/ 125 h 104"/>
                <a:gd name="T58" fmla="*/ 76 w 104"/>
                <a:gd name="T59" fmla="*/ 123 h 104"/>
                <a:gd name="T60" fmla="*/ 86 w 104"/>
                <a:gd name="T61" fmla="*/ 119 h 104"/>
                <a:gd name="T62" fmla="*/ 96 w 104"/>
                <a:gd name="T63" fmla="*/ 114 h 104"/>
                <a:gd name="T64" fmla="*/ 107 w 104"/>
                <a:gd name="T65" fmla="*/ 107 h 104"/>
                <a:gd name="T66" fmla="*/ 114 w 104"/>
                <a:gd name="T67" fmla="*/ 96 h 104"/>
                <a:gd name="T68" fmla="*/ 119 w 104"/>
                <a:gd name="T69" fmla="*/ 86 h 104"/>
                <a:gd name="T70" fmla="*/ 123 w 104"/>
                <a:gd name="T71" fmla="*/ 76 h 104"/>
                <a:gd name="T72" fmla="*/ 125 w 104"/>
                <a:gd name="T73" fmla="*/ 62 h 104"/>
                <a:gd name="T74" fmla="*/ 62 w 104"/>
                <a:gd name="T75" fmla="*/ 62 h 104"/>
                <a:gd name="T76" fmla="*/ 125 w 104"/>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4">
                  <a:moveTo>
                    <a:pt x="104" y="52"/>
                  </a:moveTo>
                  <a:lnTo>
                    <a:pt x="104" y="52"/>
                  </a:lnTo>
                  <a:lnTo>
                    <a:pt x="102" y="41"/>
                  </a:lnTo>
                  <a:lnTo>
                    <a:pt x="99" y="32"/>
                  </a:lnTo>
                  <a:lnTo>
                    <a:pt x="95" y="24"/>
                  </a:lnTo>
                  <a:lnTo>
                    <a:pt x="89" y="15"/>
                  </a:lnTo>
                  <a:lnTo>
                    <a:pt x="80" y="9"/>
                  </a:lnTo>
                  <a:lnTo>
                    <a:pt x="71" y="4"/>
                  </a:lnTo>
                  <a:lnTo>
                    <a:pt x="63" y="2"/>
                  </a:lnTo>
                  <a:lnTo>
                    <a:pt x="52" y="0"/>
                  </a:lnTo>
                  <a:lnTo>
                    <a:pt x="41" y="2"/>
                  </a:lnTo>
                  <a:lnTo>
                    <a:pt x="33" y="4"/>
                  </a:lnTo>
                  <a:lnTo>
                    <a:pt x="24" y="9"/>
                  </a:lnTo>
                  <a:lnTo>
                    <a:pt x="15" y="15"/>
                  </a:lnTo>
                  <a:lnTo>
                    <a:pt x="9" y="24"/>
                  </a:lnTo>
                  <a:lnTo>
                    <a:pt x="4" y="32"/>
                  </a:lnTo>
                  <a:lnTo>
                    <a:pt x="2" y="41"/>
                  </a:lnTo>
                  <a:lnTo>
                    <a:pt x="0" y="52"/>
                  </a:lnTo>
                  <a:lnTo>
                    <a:pt x="2" y="63"/>
                  </a:lnTo>
                  <a:lnTo>
                    <a:pt x="4" y="71"/>
                  </a:lnTo>
                  <a:lnTo>
                    <a:pt x="9" y="80"/>
                  </a:lnTo>
                  <a:lnTo>
                    <a:pt x="15" y="89"/>
                  </a:lnTo>
                  <a:lnTo>
                    <a:pt x="24" y="95"/>
                  </a:lnTo>
                  <a:lnTo>
                    <a:pt x="33" y="99"/>
                  </a:lnTo>
                  <a:lnTo>
                    <a:pt x="41" y="102"/>
                  </a:lnTo>
                  <a:lnTo>
                    <a:pt x="52" y="104"/>
                  </a:lnTo>
                  <a:lnTo>
                    <a:pt x="63" y="102"/>
                  </a:lnTo>
                  <a:lnTo>
                    <a:pt x="71" y="99"/>
                  </a:lnTo>
                  <a:lnTo>
                    <a:pt x="80" y="95"/>
                  </a:lnTo>
                  <a:lnTo>
                    <a:pt x="89" y="89"/>
                  </a:lnTo>
                  <a:lnTo>
                    <a:pt x="95" y="80"/>
                  </a:lnTo>
                  <a:lnTo>
                    <a:pt x="99"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8" name="Freeform 845"/>
            <p:cNvSpPr>
              <a:spLocks/>
            </p:cNvSpPr>
            <p:nvPr/>
          </p:nvSpPr>
          <p:spPr bwMode="auto">
            <a:xfrm>
              <a:off x="3373" y="1660"/>
              <a:ext cx="112" cy="112"/>
            </a:xfrm>
            <a:custGeom>
              <a:avLst/>
              <a:gdLst>
                <a:gd name="T0" fmla="*/ 122 w 103"/>
                <a:gd name="T1" fmla="*/ 60 h 102"/>
                <a:gd name="T2" fmla="*/ 122 w 103"/>
                <a:gd name="T3" fmla="*/ 60 h 102"/>
                <a:gd name="T4" fmla="*/ 120 w 103"/>
                <a:gd name="T5" fmla="*/ 47 h 102"/>
                <a:gd name="T6" fmla="*/ 117 w 103"/>
                <a:gd name="T7" fmla="*/ 36 h 102"/>
                <a:gd name="T8" fmla="*/ 112 w 103"/>
                <a:gd name="T9" fmla="*/ 26 h 102"/>
                <a:gd name="T10" fmla="*/ 104 w 103"/>
                <a:gd name="T11" fmla="*/ 18 h 102"/>
                <a:gd name="T12" fmla="*/ 95 w 103"/>
                <a:gd name="T13" fmla="*/ 11 h 102"/>
                <a:gd name="T14" fmla="*/ 84 w 103"/>
                <a:gd name="T15" fmla="*/ 2 h 102"/>
                <a:gd name="T16" fmla="*/ 73 w 103"/>
                <a:gd name="T17" fmla="*/ 0 h 102"/>
                <a:gd name="T18" fmla="*/ 60 w 103"/>
                <a:gd name="T19" fmla="*/ 0 h 102"/>
                <a:gd name="T20" fmla="*/ 60 w 103"/>
                <a:gd name="T21" fmla="*/ 0 h 102"/>
                <a:gd name="T22" fmla="*/ 49 w 103"/>
                <a:gd name="T23" fmla="*/ 0 h 102"/>
                <a:gd name="T24" fmla="*/ 38 w 103"/>
                <a:gd name="T25" fmla="*/ 2 h 102"/>
                <a:gd name="T26" fmla="*/ 27 w 103"/>
                <a:gd name="T27" fmla="*/ 11 h 102"/>
                <a:gd name="T28" fmla="*/ 17 w 103"/>
                <a:gd name="T29" fmla="*/ 18 h 102"/>
                <a:gd name="T30" fmla="*/ 10 w 103"/>
                <a:gd name="T31" fmla="*/ 26 h 102"/>
                <a:gd name="T32" fmla="*/ 4 w 103"/>
                <a:gd name="T33" fmla="*/ 36 h 102"/>
                <a:gd name="T34" fmla="*/ 2 w 103"/>
                <a:gd name="T35" fmla="*/ 47 h 102"/>
                <a:gd name="T36" fmla="*/ 0 w 103"/>
                <a:gd name="T37" fmla="*/ 60 h 102"/>
                <a:gd name="T38" fmla="*/ 0 w 103"/>
                <a:gd name="T39" fmla="*/ 60 h 102"/>
                <a:gd name="T40" fmla="*/ 2 w 103"/>
                <a:gd name="T41" fmla="*/ 74 h 102"/>
                <a:gd name="T42" fmla="*/ 4 w 103"/>
                <a:gd name="T43" fmla="*/ 83 h 102"/>
                <a:gd name="T44" fmla="*/ 10 w 103"/>
                <a:gd name="T45" fmla="*/ 97 h 102"/>
                <a:gd name="T46" fmla="*/ 17 w 103"/>
                <a:gd name="T47" fmla="*/ 103 h 102"/>
                <a:gd name="T48" fmla="*/ 27 w 103"/>
                <a:gd name="T49" fmla="*/ 112 h 102"/>
                <a:gd name="T50" fmla="*/ 38 w 103"/>
                <a:gd name="T51" fmla="*/ 117 h 102"/>
                <a:gd name="T52" fmla="*/ 49 w 103"/>
                <a:gd name="T53" fmla="*/ 123 h 102"/>
                <a:gd name="T54" fmla="*/ 60 w 103"/>
                <a:gd name="T55" fmla="*/ 123 h 102"/>
                <a:gd name="T56" fmla="*/ 60 w 103"/>
                <a:gd name="T57" fmla="*/ 123 h 102"/>
                <a:gd name="T58" fmla="*/ 73 w 103"/>
                <a:gd name="T59" fmla="*/ 123 h 102"/>
                <a:gd name="T60" fmla="*/ 84 w 103"/>
                <a:gd name="T61" fmla="*/ 117 h 102"/>
                <a:gd name="T62" fmla="*/ 95 w 103"/>
                <a:gd name="T63" fmla="*/ 112 h 102"/>
                <a:gd name="T64" fmla="*/ 104 w 103"/>
                <a:gd name="T65" fmla="*/ 103 h 102"/>
                <a:gd name="T66" fmla="*/ 112 w 103"/>
                <a:gd name="T67" fmla="*/ 97 h 102"/>
                <a:gd name="T68" fmla="*/ 117 w 103"/>
                <a:gd name="T69" fmla="*/ 83 h 102"/>
                <a:gd name="T70" fmla="*/ 120 w 103"/>
                <a:gd name="T71" fmla="*/ 74 h 102"/>
                <a:gd name="T72" fmla="*/ 122 w 103"/>
                <a:gd name="T73" fmla="*/ 60 h 102"/>
                <a:gd name="T74" fmla="*/ 60 w 103"/>
                <a:gd name="T75" fmla="*/ 60 h 102"/>
                <a:gd name="T76" fmla="*/ 122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0"/>
                  </a:lnTo>
                  <a:lnTo>
                    <a:pt x="95" y="22"/>
                  </a:lnTo>
                  <a:lnTo>
                    <a:pt x="88" y="15"/>
                  </a:lnTo>
                  <a:lnTo>
                    <a:pt x="80" y="9"/>
                  </a:lnTo>
                  <a:lnTo>
                    <a:pt x="71" y="2"/>
                  </a:lnTo>
                  <a:lnTo>
                    <a:pt x="62" y="0"/>
                  </a:lnTo>
                  <a:lnTo>
                    <a:pt x="51" y="0"/>
                  </a:lnTo>
                  <a:lnTo>
                    <a:pt x="41" y="0"/>
                  </a:lnTo>
                  <a:lnTo>
                    <a:pt x="32" y="2"/>
                  </a:lnTo>
                  <a:lnTo>
                    <a:pt x="23" y="9"/>
                  </a:lnTo>
                  <a:lnTo>
                    <a:pt x="15" y="15"/>
                  </a:lnTo>
                  <a:lnTo>
                    <a:pt x="8" y="22"/>
                  </a:lnTo>
                  <a:lnTo>
                    <a:pt x="4" y="30"/>
                  </a:lnTo>
                  <a:lnTo>
                    <a:pt x="2" y="39"/>
                  </a:lnTo>
                  <a:lnTo>
                    <a:pt x="0" y="50"/>
                  </a:lnTo>
                  <a:lnTo>
                    <a:pt x="2" y="61"/>
                  </a:lnTo>
                  <a:lnTo>
                    <a:pt x="4" y="69"/>
                  </a:lnTo>
                  <a:lnTo>
                    <a:pt x="8" y="80"/>
                  </a:lnTo>
                  <a:lnTo>
                    <a:pt x="15" y="86"/>
                  </a:lnTo>
                  <a:lnTo>
                    <a:pt x="23" y="93"/>
                  </a:lnTo>
                  <a:lnTo>
                    <a:pt x="32" y="97"/>
                  </a:lnTo>
                  <a:lnTo>
                    <a:pt x="41" y="102"/>
                  </a:lnTo>
                  <a:lnTo>
                    <a:pt x="51" y="102"/>
                  </a:lnTo>
                  <a:lnTo>
                    <a:pt x="62" y="102"/>
                  </a:lnTo>
                  <a:lnTo>
                    <a:pt x="71" y="97"/>
                  </a:lnTo>
                  <a:lnTo>
                    <a:pt x="80" y="93"/>
                  </a:lnTo>
                  <a:lnTo>
                    <a:pt x="88" y="86"/>
                  </a:lnTo>
                  <a:lnTo>
                    <a:pt x="95" y="80"/>
                  </a:lnTo>
                  <a:lnTo>
                    <a:pt x="99" y="69"/>
                  </a:lnTo>
                  <a:lnTo>
                    <a:pt x="101" y="61"/>
                  </a:lnTo>
                  <a:lnTo>
                    <a:pt x="103" y="50"/>
                  </a:lnTo>
                  <a:lnTo>
                    <a:pt x="51" y="50"/>
                  </a:lnTo>
                  <a:lnTo>
                    <a:pt x="103" y="50"/>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89" name="Freeform 846"/>
            <p:cNvSpPr>
              <a:spLocks/>
            </p:cNvSpPr>
            <p:nvPr/>
          </p:nvSpPr>
          <p:spPr bwMode="auto">
            <a:xfrm>
              <a:off x="3373" y="1660"/>
              <a:ext cx="112" cy="112"/>
            </a:xfrm>
            <a:custGeom>
              <a:avLst/>
              <a:gdLst>
                <a:gd name="T0" fmla="*/ 122 w 103"/>
                <a:gd name="T1" fmla="*/ 60 h 102"/>
                <a:gd name="T2" fmla="*/ 122 w 103"/>
                <a:gd name="T3" fmla="*/ 60 h 102"/>
                <a:gd name="T4" fmla="*/ 120 w 103"/>
                <a:gd name="T5" fmla="*/ 47 h 102"/>
                <a:gd name="T6" fmla="*/ 117 w 103"/>
                <a:gd name="T7" fmla="*/ 36 h 102"/>
                <a:gd name="T8" fmla="*/ 112 w 103"/>
                <a:gd name="T9" fmla="*/ 26 h 102"/>
                <a:gd name="T10" fmla="*/ 104 w 103"/>
                <a:gd name="T11" fmla="*/ 18 h 102"/>
                <a:gd name="T12" fmla="*/ 95 w 103"/>
                <a:gd name="T13" fmla="*/ 11 h 102"/>
                <a:gd name="T14" fmla="*/ 84 w 103"/>
                <a:gd name="T15" fmla="*/ 2 h 102"/>
                <a:gd name="T16" fmla="*/ 73 w 103"/>
                <a:gd name="T17" fmla="*/ 0 h 102"/>
                <a:gd name="T18" fmla="*/ 60 w 103"/>
                <a:gd name="T19" fmla="*/ 0 h 102"/>
                <a:gd name="T20" fmla="*/ 60 w 103"/>
                <a:gd name="T21" fmla="*/ 0 h 102"/>
                <a:gd name="T22" fmla="*/ 49 w 103"/>
                <a:gd name="T23" fmla="*/ 0 h 102"/>
                <a:gd name="T24" fmla="*/ 38 w 103"/>
                <a:gd name="T25" fmla="*/ 2 h 102"/>
                <a:gd name="T26" fmla="*/ 27 w 103"/>
                <a:gd name="T27" fmla="*/ 11 h 102"/>
                <a:gd name="T28" fmla="*/ 17 w 103"/>
                <a:gd name="T29" fmla="*/ 18 h 102"/>
                <a:gd name="T30" fmla="*/ 10 w 103"/>
                <a:gd name="T31" fmla="*/ 26 h 102"/>
                <a:gd name="T32" fmla="*/ 4 w 103"/>
                <a:gd name="T33" fmla="*/ 36 h 102"/>
                <a:gd name="T34" fmla="*/ 2 w 103"/>
                <a:gd name="T35" fmla="*/ 47 h 102"/>
                <a:gd name="T36" fmla="*/ 0 w 103"/>
                <a:gd name="T37" fmla="*/ 60 h 102"/>
                <a:gd name="T38" fmla="*/ 0 w 103"/>
                <a:gd name="T39" fmla="*/ 60 h 102"/>
                <a:gd name="T40" fmla="*/ 2 w 103"/>
                <a:gd name="T41" fmla="*/ 74 h 102"/>
                <a:gd name="T42" fmla="*/ 4 w 103"/>
                <a:gd name="T43" fmla="*/ 83 h 102"/>
                <a:gd name="T44" fmla="*/ 10 w 103"/>
                <a:gd name="T45" fmla="*/ 97 h 102"/>
                <a:gd name="T46" fmla="*/ 17 w 103"/>
                <a:gd name="T47" fmla="*/ 103 h 102"/>
                <a:gd name="T48" fmla="*/ 27 w 103"/>
                <a:gd name="T49" fmla="*/ 112 h 102"/>
                <a:gd name="T50" fmla="*/ 38 w 103"/>
                <a:gd name="T51" fmla="*/ 117 h 102"/>
                <a:gd name="T52" fmla="*/ 49 w 103"/>
                <a:gd name="T53" fmla="*/ 123 h 102"/>
                <a:gd name="T54" fmla="*/ 60 w 103"/>
                <a:gd name="T55" fmla="*/ 123 h 102"/>
                <a:gd name="T56" fmla="*/ 60 w 103"/>
                <a:gd name="T57" fmla="*/ 123 h 102"/>
                <a:gd name="T58" fmla="*/ 73 w 103"/>
                <a:gd name="T59" fmla="*/ 123 h 102"/>
                <a:gd name="T60" fmla="*/ 84 w 103"/>
                <a:gd name="T61" fmla="*/ 117 h 102"/>
                <a:gd name="T62" fmla="*/ 95 w 103"/>
                <a:gd name="T63" fmla="*/ 112 h 102"/>
                <a:gd name="T64" fmla="*/ 104 w 103"/>
                <a:gd name="T65" fmla="*/ 103 h 102"/>
                <a:gd name="T66" fmla="*/ 112 w 103"/>
                <a:gd name="T67" fmla="*/ 97 h 102"/>
                <a:gd name="T68" fmla="*/ 117 w 103"/>
                <a:gd name="T69" fmla="*/ 83 h 102"/>
                <a:gd name="T70" fmla="*/ 120 w 103"/>
                <a:gd name="T71" fmla="*/ 74 h 102"/>
                <a:gd name="T72" fmla="*/ 122 w 103"/>
                <a:gd name="T73" fmla="*/ 60 h 102"/>
                <a:gd name="T74" fmla="*/ 60 w 103"/>
                <a:gd name="T75" fmla="*/ 60 h 102"/>
                <a:gd name="T76" fmla="*/ 122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0"/>
                  </a:lnTo>
                  <a:lnTo>
                    <a:pt x="95" y="22"/>
                  </a:lnTo>
                  <a:lnTo>
                    <a:pt x="88" y="15"/>
                  </a:lnTo>
                  <a:lnTo>
                    <a:pt x="80" y="9"/>
                  </a:lnTo>
                  <a:lnTo>
                    <a:pt x="71" y="2"/>
                  </a:lnTo>
                  <a:lnTo>
                    <a:pt x="62" y="0"/>
                  </a:lnTo>
                  <a:lnTo>
                    <a:pt x="51" y="0"/>
                  </a:lnTo>
                  <a:lnTo>
                    <a:pt x="41" y="0"/>
                  </a:lnTo>
                  <a:lnTo>
                    <a:pt x="32" y="2"/>
                  </a:lnTo>
                  <a:lnTo>
                    <a:pt x="23" y="9"/>
                  </a:lnTo>
                  <a:lnTo>
                    <a:pt x="15" y="15"/>
                  </a:lnTo>
                  <a:lnTo>
                    <a:pt x="8" y="22"/>
                  </a:lnTo>
                  <a:lnTo>
                    <a:pt x="4" y="30"/>
                  </a:lnTo>
                  <a:lnTo>
                    <a:pt x="2" y="39"/>
                  </a:lnTo>
                  <a:lnTo>
                    <a:pt x="0" y="50"/>
                  </a:lnTo>
                  <a:lnTo>
                    <a:pt x="2" y="61"/>
                  </a:lnTo>
                  <a:lnTo>
                    <a:pt x="4" y="69"/>
                  </a:lnTo>
                  <a:lnTo>
                    <a:pt x="8" y="80"/>
                  </a:lnTo>
                  <a:lnTo>
                    <a:pt x="15" y="86"/>
                  </a:lnTo>
                  <a:lnTo>
                    <a:pt x="23" y="93"/>
                  </a:lnTo>
                  <a:lnTo>
                    <a:pt x="32" y="97"/>
                  </a:lnTo>
                  <a:lnTo>
                    <a:pt x="41" y="102"/>
                  </a:lnTo>
                  <a:lnTo>
                    <a:pt x="51" y="102"/>
                  </a:lnTo>
                  <a:lnTo>
                    <a:pt x="62" y="102"/>
                  </a:lnTo>
                  <a:lnTo>
                    <a:pt x="71" y="97"/>
                  </a:lnTo>
                  <a:lnTo>
                    <a:pt x="80" y="93"/>
                  </a:lnTo>
                  <a:lnTo>
                    <a:pt x="88" y="86"/>
                  </a:lnTo>
                  <a:lnTo>
                    <a:pt x="95" y="80"/>
                  </a:lnTo>
                  <a:lnTo>
                    <a:pt x="99" y="69"/>
                  </a:lnTo>
                  <a:lnTo>
                    <a:pt x="101" y="61"/>
                  </a:lnTo>
                  <a:lnTo>
                    <a:pt x="103" y="50"/>
                  </a:lnTo>
                  <a:lnTo>
                    <a:pt x="51" y="50"/>
                  </a:lnTo>
                  <a:lnTo>
                    <a:pt x="103"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0" name="Freeform 847"/>
            <p:cNvSpPr>
              <a:spLocks/>
            </p:cNvSpPr>
            <p:nvPr/>
          </p:nvSpPr>
          <p:spPr bwMode="auto">
            <a:xfrm>
              <a:off x="3186" y="1748"/>
              <a:ext cx="113" cy="110"/>
            </a:xfrm>
            <a:custGeom>
              <a:avLst/>
              <a:gdLst>
                <a:gd name="T0" fmla="*/ 123 w 104"/>
                <a:gd name="T1" fmla="*/ 62 h 101"/>
                <a:gd name="T2" fmla="*/ 123 w 104"/>
                <a:gd name="T3" fmla="*/ 62 h 101"/>
                <a:gd name="T4" fmla="*/ 121 w 104"/>
                <a:gd name="T5" fmla="*/ 49 h 101"/>
                <a:gd name="T6" fmla="*/ 117 w 104"/>
                <a:gd name="T7" fmla="*/ 38 h 101"/>
                <a:gd name="T8" fmla="*/ 112 w 104"/>
                <a:gd name="T9" fmla="*/ 28 h 101"/>
                <a:gd name="T10" fmla="*/ 105 w 104"/>
                <a:gd name="T11" fmla="*/ 17 h 101"/>
                <a:gd name="T12" fmla="*/ 95 w 104"/>
                <a:gd name="T13" fmla="*/ 11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9 w 104"/>
                <a:gd name="T25" fmla="*/ 4 h 101"/>
                <a:gd name="T26" fmla="*/ 28 w 104"/>
                <a:gd name="T27" fmla="*/ 11 h 101"/>
                <a:gd name="T28" fmla="*/ 17 w 104"/>
                <a:gd name="T29" fmla="*/ 17 h 101"/>
                <a:gd name="T30" fmla="*/ 11 w 104"/>
                <a:gd name="T31" fmla="*/ 28 h 101"/>
                <a:gd name="T32" fmla="*/ 4 w 104"/>
                <a:gd name="T33" fmla="*/ 38 h 101"/>
                <a:gd name="T34" fmla="*/ 2 w 104"/>
                <a:gd name="T35" fmla="*/ 49 h 101"/>
                <a:gd name="T36" fmla="*/ 0 w 104"/>
                <a:gd name="T37" fmla="*/ 62 h 101"/>
                <a:gd name="T38" fmla="*/ 0 w 104"/>
                <a:gd name="T39" fmla="*/ 62 h 101"/>
                <a:gd name="T40" fmla="*/ 2 w 104"/>
                <a:gd name="T41" fmla="*/ 71 h 101"/>
                <a:gd name="T42" fmla="*/ 4 w 104"/>
                <a:gd name="T43" fmla="*/ 84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7 w 104"/>
                <a:gd name="T69" fmla="*/ 84 h 101"/>
                <a:gd name="T70" fmla="*/ 121 w 104"/>
                <a:gd name="T71" fmla="*/ 71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99" y="32"/>
                  </a:lnTo>
                  <a:lnTo>
                    <a:pt x="95" y="24"/>
                  </a:lnTo>
                  <a:lnTo>
                    <a:pt x="89" y="15"/>
                  </a:lnTo>
                  <a:lnTo>
                    <a:pt x="80" y="9"/>
                  </a:lnTo>
                  <a:lnTo>
                    <a:pt x="71" y="4"/>
                  </a:lnTo>
                  <a:lnTo>
                    <a:pt x="63" y="2"/>
                  </a:lnTo>
                  <a:lnTo>
                    <a:pt x="52" y="0"/>
                  </a:lnTo>
                  <a:lnTo>
                    <a:pt x="41" y="2"/>
                  </a:lnTo>
                  <a:lnTo>
                    <a:pt x="33" y="4"/>
                  </a:lnTo>
                  <a:lnTo>
                    <a:pt x="24" y="9"/>
                  </a:lnTo>
                  <a:lnTo>
                    <a:pt x="15" y="15"/>
                  </a:lnTo>
                  <a:lnTo>
                    <a:pt x="9" y="24"/>
                  </a:lnTo>
                  <a:lnTo>
                    <a:pt x="4" y="32"/>
                  </a:lnTo>
                  <a:lnTo>
                    <a:pt x="2" y="41"/>
                  </a:lnTo>
                  <a:lnTo>
                    <a:pt x="0" y="52"/>
                  </a:lnTo>
                  <a:lnTo>
                    <a:pt x="2" y="60"/>
                  </a:lnTo>
                  <a:lnTo>
                    <a:pt x="4" y="71"/>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99" y="71"/>
                  </a:lnTo>
                  <a:lnTo>
                    <a:pt x="102" y="60"/>
                  </a:lnTo>
                  <a:lnTo>
                    <a:pt x="104" y="52"/>
                  </a:lnTo>
                  <a:lnTo>
                    <a:pt x="52" y="52"/>
                  </a:lnTo>
                  <a:lnTo>
                    <a:pt x="104" y="52"/>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1" name="Freeform 848"/>
            <p:cNvSpPr>
              <a:spLocks/>
            </p:cNvSpPr>
            <p:nvPr/>
          </p:nvSpPr>
          <p:spPr bwMode="auto">
            <a:xfrm>
              <a:off x="3186" y="1748"/>
              <a:ext cx="113" cy="110"/>
            </a:xfrm>
            <a:custGeom>
              <a:avLst/>
              <a:gdLst>
                <a:gd name="T0" fmla="*/ 123 w 104"/>
                <a:gd name="T1" fmla="*/ 62 h 101"/>
                <a:gd name="T2" fmla="*/ 123 w 104"/>
                <a:gd name="T3" fmla="*/ 62 h 101"/>
                <a:gd name="T4" fmla="*/ 121 w 104"/>
                <a:gd name="T5" fmla="*/ 49 h 101"/>
                <a:gd name="T6" fmla="*/ 117 w 104"/>
                <a:gd name="T7" fmla="*/ 38 h 101"/>
                <a:gd name="T8" fmla="*/ 112 w 104"/>
                <a:gd name="T9" fmla="*/ 28 h 101"/>
                <a:gd name="T10" fmla="*/ 105 w 104"/>
                <a:gd name="T11" fmla="*/ 17 h 101"/>
                <a:gd name="T12" fmla="*/ 95 w 104"/>
                <a:gd name="T13" fmla="*/ 11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9 w 104"/>
                <a:gd name="T25" fmla="*/ 4 h 101"/>
                <a:gd name="T26" fmla="*/ 28 w 104"/>
                <a:gd name="T27" fmla="*/ 11 h 101"/>
                <a:gd name="T28" fmla="*/ 17 w 104"/>
                <a:gd name="T29" fmla="*/ 17 h 101"/>
                <a:gd name="T30" fmla="*/ 11 w 104"/>
                <a:gd name="T31" fmla="*/ 28 h 101"/>
                <a:gd name="T32" fmla="*/ 4 w 104"/>
                <a:gd name="T33" fmla="*/ 38 h 101"/>
                <a:gd name="T34" fmla="*/ 2 w 104"/>
                <a:gd name="T35" fmla="*/ 49 h 101"/>
                <a:gd name="T36" fmla="*/ 0 w 104"/>
                <a:gd name="T37" fmla="*/ 62 h 101"/>
                <a:gd name="T38" fmla="*/ 0 w 104"/>
                <a:gd name="T39" fmla="*/ 62 h 101"/>
                <a:gd name="T40" fmla="*/ 2 w 104"/>
                <a:gd name="T41" fmla="*/ 71 h 101"/>
                <a:gd name="T42" fmla="*/ 4 w 104"/>
                <a:gd name="T43" fmla="*/ 84 h 101"/>
                <a:gd name="T44" fmla="*/ 11 w 104"/>
                <a:gd name="T45" fmla="*/ 95 h 101"/>
                <a:gd name="T46" fmla="*/ 17 w 104"/>
                <a:gd name="T47" fmla="*/ 102 h 101"/>
                <a:gd name="T48" fmla="*/ 28 w 104"/>
                <a:gd name="T49" fmla="*/ 110 h 101"/>
                <a:gd name="T50" fmla="*/ 39 w 104"/>
                <a:gd name="T51" fmla="*/ 115 h 101"/>
                <a:gd name="T52" fmla="*/ 49 w 104"/>
                <a:gd name="T53" fmla="*/ 120 h 101"/>
                <a:gd name="T54" fmla="*/ 61 w 104"/>
                <a:gd name="T55" fmla="*/ 120 h 101"/>
                <a:gd name="T56" fmla="*/ 61 w 104"/>
                <a:gd name="T57" fmla="*/ 120 h 101"/>
                <a:gd name="T58" fmla="*/ 74 w 104"/>
                <a:gd name="T59" fmla="*/ 120 h 101"/>
                <a:gd name="T60" fmla="*/ 84 w 104"/>
                <a:gd name="T61" fmla="*/ 115 h 101"/>
                <a:gd name="T62" fmla="*/ 95 w 104"/>
                <a:gd name="T63" fmla="*/ 110 h 101"/>
                <a:gd name="T64" fmla="*/ 105 w 104"/>
                <a:gd name="T65" fmla="*/ 102 h 101"/>
                <a:gd name="T66" fmla="*/ 112 w 104"/>
                <a:gd name="T67" fmla="*/ 95 h 101"/>
                <a:gd name="T68" fmla="*/ 117 w 104"/>
                <a:gd name="T69" fmla="*/ 84 h 101"/>
                <a:gd name="T70" fmla="*/ 121 w 104"/>
                <a:gd name="T71" fmla="*/ 71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2"/>
                  </a:moveTo>
                  <a:lnTo>
                    <a:pt x="104" y="52"/>
                  </a:lnTo>
                  <a:lnTo>
                    <a:pt x="102" y="41"/>
                  </a:lnTo>
                  <a:lnTo>
                    <a:pt x="99" y="32"/>
                  </a:lnTo>
                  <a:lnTo>
                    <a:pt x="95" y="24"/>
                  </a:lnTo>
                  <a:lnTo>
                    <a:pt x="89" y="15"/>
                  </a:lnTo>
                  <a:lnTo>
                    <a:pt x="80" y="9"/>
                  </a:lnTo>
                  <a:lnTo>
                    <a:pt x="71" y="4"/>
                  </a:lnTo>
                  <a:lnTo>
                    <a:pt x="63" y="2"/>
                  </a:lnTo>
                  <a:lnTo>
                    <a:pt x="52" y="0"/>
                  </a:lnTo>
                  <a:lnTo>
                    <a:pt x="41" y="2"/>
                  </a:lnTo>
                  <a:lnTo>
                    <a:pt x="33" y="4"/>
                  </a:lnTo>
                  <a:lnTo>
                    <a:pt x="24" y="9"/>
                  </a:lnTo>
                  <a:lnTo>
                    <a:pt x="15" y="15"/>
                  </a:lnTo>
                  <a:lnTo>
                    <a:pt x="9" y="24"/>
                  </a:lnTo>
                  <a:lnTo>
                    <a:pt x="4" y="32"/>
                  </a:lnTo>
                  <a:lnTo>
                    <a:pt x="2" y="41"/>
                  </a:lnTo>
                  <a:lnTo>
                    <a:pt x="0" y="52"/>
                  </a:lnTo>
                  <a:lnTo>
                    <a:pt x="2" y="60"/>
                  </a:lnTo>
                  <a:lnTo>
                    <a:pt x="4" y="71"/>
                  </a:lnTo>
                  <a:lnTo>
                    <a:pt x="9" y="80"/>
                  </a:lnTo>
                  <a:lnTo>
                    <a:pt x="15" y="86"/>
                  </a:lnTo>
                  <a:lnTo>
                    <a:pt x="24" y="93"/>
                  </a:lnTo>
                  <a:lnTo>
                    <a:pt x="33" y="97"/>
                  </a:lnTo>
                  <a:lnTo>
                    <a:pt x="41" y="101"/>
                  </a:lnTo>
                  <a:lnTo>
                    <a:pt x="52" y="101"/>
                  </a:lnTo>
                  <a:lnTo>
                    <a:pt x="63" y="101"/>
                  </a:lnTo>
                  <a:lnTo>
                    <a:pt x="71" y="97"/>
                  </a:lnTo>
                  <a:lnTo>
                    <a:pt x="80" y="93"/>
                  </a:lnTo>
                  <a:lnTo>
                    <a:pt x="89" y="86"/>
                  </a:lnTo>
                  <a:lnTo>
                    <a:pt x="95" y="80"/>
                  </a:lnTo>
                  <a:lnTo>
                    <a:pt x="99" y="71"/>
                  </a:lnTo>
                  <a:lnTo>
                    <a:pt x="102"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2" name="Freeform 849"/>
            <p:cNvSpPr>
              <a:spLocks/>
            </p:cNvSpPr>
            <p:nvPr/>
          </p:nvSpPr>
          <p:spPr bwMode="auto">
            <a:xfrm>
              <a:off x="3745" y="1483"/>
              <a:ext cx="113" cy="111"/>
            </a:xfrm>
            <a:custGeom>
              <a:avLst/>
              <a:gdLst>
                <a:gd name="T0" fmla="*/ 124 w 103"/>
                <a:gd name="T1" fmla="*/ 62 h 102"/>
                <a:gd name="T2" fmla="*/ 124 w 103"/>
                <a:gd name="T3" fmla="*/ 62 h 102"/>
                <a:gd name="T4" fmla="*/ 122 w 103"/>
                <a:gd name="T5" fmla="*/ 49 h 102"/>
                <a:gd name="T6" fmla="*/ 120 w 103"/>
                <a:gd name="T7" fmla="*/ 36 h 102"/>
                <a:gd name="T8" fmla="*/ 114 w 103"/>
                <a:gd name="T9" fmla="*/ 26 h 102"/>
                <a:gd name="T10" fmla="*/ 106 w 103"/>
                <a:gd name="T11" fmla="*/ 17 h 102"/>
                <a:gd name="T12" fmla="*/ 97 w 103"/>
                <a:gd name="T13" fmla="*/ 11 h 102"/>
                <a:gd name="T14" fmla="*/ 86 w 103"/>
                <a:gd name="T15" fmla="*/ 5 h 102"/>
                <a:gd name="T16" fmla="*/ 75 w 103"/>
                <a:gd name="T17" fmla="*/ 0 h 102"/>
                <a:gd name="T18" fmla="*/ 61 w 103"/>
                <a:gd name="T19" fmla="*/ 0 h 102"/>
                <a:gd name="T20" fmla="*/ 61 w 103"/>
                <a:gd name="T21" fmla="*/ 0 h 102"/>
                <a:gd name="T22" fmla="*/ 49 w 103"/>
                <a:gd name="T23" fmla="*/ 0 h 102"/>
                <a:gd name="T24" fmla="*/ 38 w 103"/>
                <a:gd name="T25" fmla="*/ 5 h 102"/>
                <a:gd name="T26" fmla="*/ 27 w 103"/>
                <a:gd name="T27" fmla="*/ 11 h 102"/>
                <a:gd name="T28" fmla="*/ 18 w 103"/>
                <a:gd name="T29" fmla="*/ 17 h 102"/>
                <a:gd name="T30" fmla="*/ 10 w 103"/>
                <a:gd name="T31" fmla="*/ 26 h 102"/>
                <a:gd name="T32" fmla="*/ 4 w 103"/>
                <a:gd name="T33" fmla="*/ 36 h 102"/>
                <a:gd name="T34" fmla="*/ 2 w 103"/>
                <a:gd name="T35" fmla="*/ 49 h 102"/>
                <a:gd name="T36" fmla="*/ 0 w 103"/>
                <a:gd name="T37" fmla="*/ 62 h 102"/>
                <a:gd name="T38" fmla="*/ 0 w 103"/>
                <a:gd name="T39" fmla="*/ 62 h 102"/>
                <a:gd name="T40" fmla="*/ 2 w 103"/>
                <a:gd name="T41" fmla="*/ 72 h 102"/>
                <a:gd name="T42" fmla="*/ 4 w 103"/>
                <a:gd name="T43" fmla="*/ 84 h 102"/>
                <a:gd name="T44" fmla="*/ 10 w 103"/>
                <a:gd name="T45" fmla="*/ 95 h 102"/>
                <a:gd name="T46" fmla="*/ 18 w 103"/>
                <a:gd name="T47" fmla="*/ 103 h 102"/>
                <a:gd name="T48" fmla="*/ 27 w 103"/>
                <a:gd name="T49" fmla="*/ 110 h 102"/>
                <a:gd name="T50" fmla="*/ 38 w 103"/>
                <a:gd name="T51" fmla="*/ 115 h 102"/>
                <a:gd name="T52" fmla="*/ 49 w 103"/>
                <a:gd name="T53" fmla="*/ 121 h 102"/>
                <a:gd name="T54" fmla="*/ 61 w 103"/>
                <a:gd name="T55" fmla="*/ 121 h 102"/>
                <a:gd name="T56" fmla="*/ 61 w 103"/>
                <a:gd name="T57" fmla="*/ 121 h 102"/>
                <a:gd name="T58" fmla="*/ 75 w 103"/>
                <a:gd name="T59" fmla="*/ 121 h 102"/>
                <a:gd name="T60" fmla="*/ 86 w 103"/>
                <a:gd name="T61" fmla="*/ 115 h 102"/>
                <a:gd name="T62" fmla="*/ 97 w 103"/>
                <a:gd name="T63" fmla="*/ 110 h 102"/>
                <a:gd name="T64" fmla="*/ 106 w 103"/>
                <a:gd name="T65" fmla="*/ 103 h 102"/>
                <a:gd name="T66" fmla="*/ 114 w 103"/>
                <a:gd name="T67" fmla="*/ 95 h 102"/>
                <a:gd name="T68" fmla="*/ 120 w 103"/>
                <a:gd name="T69" fmla="*/ 84 h 102"/>
                <a:gd name="T70" fmla="*/ 122 w 103"/>
                <a:gd name="T71" fmla="*/ 72 h 102"/>
                <a:gd name="T72" fmla="*/ 124 w 103"/>
                <a:gd name="T73" fmla="*/ 62 h 102"/>
                <a:gd name="T74" fmla="*/ 61 w 103"/>
                <a:gd name="T75" fmla="*/ 62 h 102"/>
                <a:gd name="T76" fmla="*/ 124 w 103"/>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2"/>
                  </a:moveTo>
                  <a:lnTo>
                    <a:pt x="103" y="52"/>
                  </a:lnTo>
                  <a:lnTo>
                    <a:pt x="101" y="41"/>
                  </a:lnTo>
                  <a:lnTo>
                    <a:pt x="99" y="30"/>
                  </a:lnTo>
                  <a:lnTo>
                    <a:pt x="95" y="22"/>
                  </a:lnTo>
                  <a:lnTo>
                    <a:pt x="88" y="15"/>
                  </a:lnTo>
                  <a:lnTo>
                    <a:pt x="80" y="9"/>
                  </a:lnTo>
                  <a:lnTo>
                    <a:pt x="71" y="5"/>
                  </a:lnTo>
                  <a:lnTo>
                    <a:pt x="62" y="0"/>
                  </a:lnTo>
                  <a:lnTo>
                    <a:pt x="51" y="0"/>
                  </a:lnTo>
                  <a:lnTo>
                    <a:pt x="41" y="0"/>
                  </a:lnTo>
                  <a:lnTo>
                    <a:pt x="32" y="5"/>
                  </a:lnTo>
                  <a:lnTo>
                    <a:pt x="23" y="9"/>
                  </a:lnTo>
                  <a:lnTo>
                    <a:pt x="15" y="15"/>
                  </a:lnTo>
                  <a:lnTo>
                    <a:pt x="8" y="22"/>
                  </a:lnTo>
                  <a:lnTo>
                    <a:pt x="4" y="30"/>
                  </a:lnTo>
                  <a:lnTo>
                    <a:pt x="2" y="41"/>
                  </a:lnTo>
                  <a:lnTo>
                    <a:pt x="0" y="52"/>
                  </a:lnTo>
                  <a:lnTo>
                    <a:pt x="2" y="61"/>
                  </a:lnTo>
                  <a:lnTo>
                    <a:pt x="4" y="71"/>
                  </a:lnTo>
                  <a:lnTo>
                    <a:pt x="8" y="80"/>
                  </a:lnTo>
                  <a:lnTo>
                    <a:pt x="15" y="87"/>
                  </a:lnTo>
                  <a:lnTo>
                    <a:pt x="23" y="93"/>
                  </a:lnTo>
                  <a:lnTo>
                    <a:pt x="32" y="97"/>
                  </a:lnTo>
                  <a:lnTo>
                    <a:pt x="41" y="102"/>
                  </a:lnTo>
                  <a:lnTo>
                    <a:pt x="51" y="102"/>
                  </a:lnTo>
                  <a:lnTo>
                    <a:pt x="62" y="102"/>
                  </a:lnTo>
                  <a:lnTo>
                    <a:pt x="71" y="97"/>
                  </a:lnTo>
                  <a:lnTo>
                    <a:pt x="80" y="93"/>
                  </a:lnTo>
                  <a:lnTo>
                    <a:pt x="88" y="87"/>
                  </a:lnTo>
                  <a:lnTo>
                    <a:pt x="95" y="80"/>
                  </a:lnTo>
                  <a:lnTo>
                    <a:pt x="99" y="71"/>
                  </a:lnTo>
                  <a:lnTo>
                    <a:pt x="101" y="61"/>
                  </a:lnTo>
                  <a:lnTo>
                    <a:pt x="103" y="52"/>
                  </a:lnTo>
                  <a:lnTo>
                    <a:pt x="51" y="52"/>
                  </a:lnTo>
                  <a:lnTo>
                    <a:pt x="103" y="52"/>
                  </a:lnTo>
                  <a:close/>
                </a:path>
              </a:pathLst>
            </a:cu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3" name="Freeform 850"/>
            <p:cNvSpPr>
              <a:spLocks/>
            </p:cNvSpPr>
            <p:nvPr/>
          </p:nvSpPr>
          <p:spPr bwMode="auto">
            <a:xfrm>
              <a:off x="3745" y="1483"/>
              <a:ext cx="113" cy="111"/>
            </a:xfrm>
            <a:custGeom>
              <a:avLst/>
              <a:gdLst>
                <a:gd name="T0" fmla="*/ 124 w 103"/>
                <a:gd name="T1" fmla="*/ 62 h 102"/>
                <a:gd name="T2" fmla="*/ 124 w 103"/>
                <a:gd name="T3" fmla="*/ 62 h 102"/>
                <a:gd name="T4" fmla="*/ 122 w 103"/>
                <a:gd name="T5" fmla="*/ 49 h 102"/>
                <a:gd name="T6" fmla="*/ 120 w 103"/>
                <a:gd name="T7" fmla="*/ 36 h 102"/>
                <a:gd name="T8" fmla="*/ 114 w 103"/>
                <a:gd name="T9" fmla="*/ 26 h 102"/>
                <a:gd name="T10" fmla="*/ 106 w 103"/>
                <a:gd name="T11" fmla="*/ 17 h 102"/>
                <a:gd name="T12" fmla="*/ 97 w 103"/>
                <a:gd name="T13" fmla="*/ 11 h 102"/>
                <a:gd name="T14" fmla="*/ 86 w 103"/>
                <a:gd name="T15" fmla="*/ 5 h 102"/>
                <a:gd name="T16" fmla="*/ 75 w 103"/>
                <a:gd name="T17" fmla="*/ 0 h 102"/>
                <a:gd name="T18" fmla="*/ 61 w 103"/>
                <a:gd name="T19" fmla="*/ 0 h 102"/>
                <a:gd name="T20" fmla="*/ 61 w 103"/>
                <a:gd name="T21" fmla="*/ 0 h 102"/>
                <a:gd name="T22" fmla="*/ 49 w 103"/>
                <a:gd name="T23" fmla="*/ 0 h 102"/>
                <a:gd name="T24" fmla="*/ 38 w 103"/>
                <a:gd name="T25" fmla="*/ 5 h 102"/>
                <a:gd name="T26" fmla="*/ 27 w 103"/>
                <a:gd name="T27" fmla="*/ 11 h 102"/>
                <a:gd name="T28" fmla="*/ 18 w 103"/>
                <a:gd name="T29" fmla="*/ 17 h 102"/>
                <a:gd name="T30" fmla="*/ 10 w 103"/>
                <a:gd name="T31" fmla="*/ 26 h 102"/>
                <a:gd name="T32" fmla="*/ 4 w 103"/>
                <a:gd name="T33" fmla="*/ 36 h 102"/>
                <a:gd name="T34" fmla="*/ 2 w 103"/>
                <a:gd name="T35" fmla="*/ 49 h 102"/>
                <a:gd name="T36" fmla="*/ 0 w 103"/>
                <a:gd name="T37" fmla="*/ 62 h 102"/>
                <a:gd name="T38" fmla="*/ 0 w 103"/>
                <a:gd name="T39" fmla="*/ 62 h 102"/>
                <a:gd name="T40" fmla="*/ 2 w 103"/>
                <a:gd name="T41" fmla="*/ 72 h 102"/>
                <a:gd name="T42" fmla="*/ 4 w 103"/>
                <a:gd name="T43" fmla="*/ 84 h 102"/>
                <a:gd name="T44" fmla="*/ 10 w 103"/>
                <a:gd name="T45" fmla="*/ 95 h 102"/>
                <a:gd name="T46" fmla="*/ 18 w 103"/>
                <a:gd name="T47" fmla="*/ 103 h 102"/>
                <a:gd name="T48" fmla="*/ 27 w 103"/>
                <a:gd name="T49" fmla="*/ 110 h 102"/>
                <a:gd name="T50" fmla="*/ 38 w 103"/>
                <a:gd name="T51" fmla="*/ 115 h 102"/>
                <a:gd name="T52" fmla="*/ 49 w 103"/>
                <a:gd name="T53" fmla="*/ 121 h 102"/>
                <a:gd name="T54" fmla="*/ 61 w 103"/>
                <a:gd name="T55" fmla="*/ 121 h 102"/>
                <a:gd name="T56" fmla="*/ 61 w 103"/>
                <a:gd name="T57" fmla="*/ 121 h 102"/>
                <a:gd name="T58" fmla="*/ 75 w 103"/>
                <a:gd name="T59" fmla="*/ 121 h 102"/>
                <a:gd name="T60" fmla="*/ 86 w 103"/>
                <a:gd name="T61" fmla="*/ 115 h 102"/>
                <a:gd name="T62" fmla="*/ 97 w 103"/>
                <a:gd name="T63" fmla="*/ 110 h 102"/>
                <a:gd name="T64" fmla="*/ 106 w 103"/>
                <a:gd name="T65" fmla="*/ 103 h 102"/>
                <a:gd name="T66" fmla="*/ 114 w 103"/>
                <a:gd name="T67" fmla="*/ 95 h 102"/>
                <a:gd name="T68" fmla="*/ 120 w 103"/>
                <a:gd name="T69" fmla="*/ 84 h 102"/>
                <a:gd name="T70" fmla="*/ 122 w 103"/>
                <a:gd name="T71" fmla="*/ 72 h 102"/>
                <a:gd name="T72" fmla="*/ 124 w 103"/>
                <a:gd name="T73" fmla="*/ 62 h 102"/>
                <a:gd name="T74" fmla="*/ 61 w 103"/>
                <a:gd name="T75" fmla="*/ 62 h 102"/>
                <a:gd name="T76" fmla="*/ 124 w 103"/>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2"/>
                  </a:moveTo>
                  <a:lnTo>
                    <a:pt x="103" y="52"/>
                  </a:lnTo>
                  <a:lnTo>
                    <a:pt x="101" y="41"/>
                  </a:lnTo>
                  <a:lnTo>
                    <a:pt x="99" y="30"/>
                  </a:lnTo>
                  <a:lnTo>
                    <a:pt x="95" y="22"/>
                  </a:lnTo>
                  <a:lnTo>
                    <a:pt x="88" y="15"/>
                  </a:lnTo>
                  <a:lnTo>
                    <a:pt x="80" y="9"/>
                  </a:lnTo>
                  <a:lnTo>
                    <a:pt x="71" y="5"/>
                  </a:lnTo>
                  <a:lnTo>
                    <a:pt x="62" y="0"/>
                  </a:lnTo>
                  <a:lnTo>
                    <a:pt x="51" y="0"/>
                  </a:lnTo>
                  <a:lnTo>
                    <a:pt x="41" y="0"/>
                  </a:lnTo>
                  <a:lnTo>
                    <a:pt x="32" y="5"/>
                  </a:lnTo>
                  <a:lnTo>
                    <a:pt x="23" y="9"/>
                  </a:lnTo>
                  <a:lnTo>
                    <a:pt x="15" y="15"/>
                  </a:lnTo>
                  <a:lnTo>
                    <a:pt x="8" y="22"/>
                  </a:lnTo>
                  <a:lnTo>
                    <a:pt x="4" y="30"/>
                  </a:lnTo>
                  <a:lnTo>
                    <a:pt x="2" y="41"/>
                  </a:lnTo>
                  <a:lnTo>
                    <a:pt x="0" y="52"/>
                  </a:lnTo>
                  <a:lnTo>
                    <a:pt x="2" y="61"/>
                  </a:lnTo>
                  <a:lnTo>
                    <a:pt x="4" y="71"/>
                  </a:lnTo>
                  <a:lnTo>
                    <a:pt x="8" y="80"/>
                  </a:lnTo>
                  <a:lnTo>
                    <a:pt x="15" y="87"/>
                  </a:lnTo>
                  <a:lnTo>
                    <a:pt x="23" y="93"/>
                  </a:lnTo>
                  <a:lnTo>
                    <a:pt x="32" y="97"/>
                  </a:lnTo>
                  <a:lnTo>
                    <a:pt x="41" y="102"/>
                  </a:lnTo>
                  <a:lnTo>
                    <a:pt x="51" y="102"/>
                  </a:lnTo>
                  <a:lnTo>
                    <a:pt x="62" y="102"/>
                  </a:lnTo>
                  <a:lnTo>
                    <a:pt x="71" y="97"/>
                  </a:lnTo>
                  <a:lnTo>
                    <a:pt x="80" y="93"/>
                  </a:lnTo>
                  <a:lnTo>
                    <a:pt x="88" y="87"/>
                  </a:lnTo>
                  <a:lnTo>
                    <a:pt x="95" y="80"/>
                  </a:lnTo>
                  <a:lnTo>
                    <a:pt x="99" y="71"/>
                  </a:lnTo>
                  <a:lnTo>
                    <a:pt x="101" y="61"/>
                  </a:lnTo>
                  <a:lnTo>
                    <a:pt x="103" y="52"/>
                  </a:lnTo>
                  <a:lnTo>
                    <a:pt x="51"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4" name="Freeform 851"/>
            <p:cNvSpPr>
              <a:spLocks/>
            </p:cNvSpPr>
            <p:nvPr/>
          </p:nvSpPr>
          <p:spPr bwMode="auto">
            <a:xfrm>
              <a:off x="3346" y="2720"/>
              <a:ext cx="114" cy="111"/>
            </a:xfrm>
            <a:custGeom>
              <a:avLst/>
              <a:gdLst>
                <a:gd name="T0" fmla="*/ 125 w 104"/>
                <a:gd name="T1" fmla="*/ 59 h 102"/>
                <a:gd name="T2" fmla="*/ 125 w 104"/>
                <a:gd name="T3" fmla="*/ 59 h 102"/>
                <a:gd name="T4" fmla="*/ 122 w 104"/>
                <a:gd name="T5" fmla="*/ 49 h 102"/>
                <a:gd name="T6" fmla="*/ 119 w 104"/>
                <a:gd name="T7" fmla="*/ 36 h 102"/>
                <a:gd name="T8" fmla="*/ 114 w 104"/>
                <a:gd name="T9" fmla="*/ 26 h 102"/>
                <a:gd name="T10" fmla="*/ 105 w 104"/>
                <a:gd name="T11" fmla="*/ 17 h 102"/>
                <a:gd name="T12" fmla="*/ 96 w 104"/>
                <a:gd name="T13" fmla="*/ 11 h 102"/>
                <a:gd name="T14" fmla="*/ 86 w 104"/>
                <a:gd name="T15" fmla="*/ 5 h 102"/>
                <a:gd name="T16" fmla="*/ 75 w 104"/>
                <a:gd name="T17" fmla="*/ 0 h 102"/>
                <a:gd name="T18" fmla="*/ 62 w 104"/>
                <a:gd name="T19" fmla="*/ 0 h 102"/>
                <a:gd name="T20" fmla="*/ 62 w 104"/>
                <a:gd name="T21" fmla="*/ 0 h 102"/>
                <a:gd name="T22" fmla="*/ 49 w 104"/>
                <a:gd name="T23" fmla="*/ 0 h 102"/>
                <a:gd name="T24" fmla="*/ 38 w 104"/>
                <a:gd name="T25" fmla="*/ 5 h 102"/>
                <a:gd name="T26" fmla="*/ 29 w 104"/>
                <a:gd name="T27" fmla="*/ 11 h 102"/>
                <a:gd name="T28" fmla="*/ 18 w 104"/>
                <a:gd name="T29" fmla="*/ 17 h 102"/>
                <a:gd name="T30" fmla="*/ 11 w 104"/>
                <a:gd name="T31" fmla="*/ 26 h 102"/>
                <a:gd name="T32" fmla="*/ 4 w 104"/>
                <a:gd name="T33" fmla="*/ 36 h 102"/>
                <a:gd name="T34" fmla="*/ 2 w 104"/>
                <a:gd name="T35" fmla="*/ 49 h 102"/>
                <a:gd name="T36" fmla="*/ 0 w 104"/>
                <a:gd name="T37" fmla="*/ 59 h 102"/>
                <a:gd name="T38" fmla="*/ 0 w 104"/>
                <a:gd name="T39" fmla="*/ 59 h 102"/>
                <a:gd name="T40" fmla="*/ 2 w 104"/>
                <a:gd name="T41" fmla="*/ 72 h 102"/>
                <a:gd name="T42" fmla="*/ 4 w 104"/>
                <a:gd name="T43" fmla="*/ 84 h 102"/>
                <a:gd name="T44" fmla="*/ 11 w 104"/>
                <a:gd name="T45" fmla="*/ 95 h 102"/>
                <a:gd name="T46" fmla="*/ 18 w 104"/>
                <a:gd name="T47" fmla="*/ 103 h 102"/>
                <a:gd name="T48" fmla="*/ 29 w 104"/>
                <a:gd name="T49" fmla="*/ 110 h 102"/>
                <a:gd name="T50" fmla="*/ 38 w 104"/>
                <a:gd name="T51" fmla="*/ 115 h 102"/>
                <a:gd name="T52" fmla="*/ 49 w 104"/>
                <a:gd name="T53" fmla="*/ 119 h 102"/>
                <a:gd name="T54" fmla="*/ 62 w 104"/>
                <a:gd name="T55" fmla="*/ 121 h 102"/>
                <a:gd name="T56" fmla="*/ 62 w 104"/>
                <a:gd name="T57" fmla="*/ 121 h 102"/>
                <a:gd name="T58" fmla="*/ 75 w 104"/>
                <a:gd name="T59" fmla="*/ 119 h 102"/>
                <a:gd name="T60" fmla="*/ 86 w 104"/>
                <a:gd name="T61" fmla="*/ 115 h 102"/>
                <a:gd name="T62" fmla="*/ 96 w 104"/>
                <a:gd name="T63" fmla="*/ 110 h 102"/>
                <a:gd name="T64" fmla="*/ 105 w 104"/>
                <a:gd name="T65" fmla="*/ 103 h 102"/>
                <a:gd name="T66" fmla="*/ 114 w 104"/>
                <a:gd name="T67" fmla="*/ 95 h 102"/>
                <a:gd name="T68" fmla="*/ 119 w 104"/>
                <a:gd name="T69" fmla="*/ 84 h 102"/>
                <a:gd name="T70" fmla="*/ 122 w 104"/>
                <a:gd name="T71" fmla="*/ 72 h 102"/>
                <a:gd name="T72" fmla="*/ 125 w 104"/>
                <a:gd name="T73" fmla="*/ 59 h 102"/>
                <a:gd name="T74" fmla="*/ 62 w 104"/>
                <a:gd name="T75" fmla="*/ 59 h 102"/>
                <a:gd name="T76" fmla="*/ 125 w 104"/>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5"/>
                  </a:lnTo>
                  <a:lnTo>
                    <a:pt x="62" y="0"/>
                  </a:lnTo>
                  <a:lnTo>
                    <a:pt x="52" y="0"/>
                  </a:lnTo>
                  <a:lnTo>
                    <a:pt x="41" y="0"/>
                  </a:lnTo>
                  <a:lnTo>
                    <a:pt x="32" y="5"/>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0"/>
                  </a:lnTo>
                  <a:lnTo>
                    <a:pt x="52" y="102"/>
                  </a:lnTo>
                  <a:lnTo>
                    <a:pt x="62" y="100"/>
                  </a:lnTo>
                  <a:lnTo>
                    <a:pt x="71" y="97"/>
                  </a:lnTo>
                  <a:lnTo>
                    <a:pt x="80" y="93"/>
                  </a:lnTo>
                  <a:lnTo>
                    <a:pt x="88" y="87"/>
                  </a:lnTo>
                  <a:lnTo>
                    <a:pt x="95" y="80"/>
                  </a:lnTo>
                  <a:lnTo>
                    <a:pt x="99" y="71"/>
                  </a:lnTo>
                  <a:lnTo>
                    <a:pt x="101" y="61"/>
                  </a:lnTo>
                  <a:lnTo>
                    <a:pt x="104" y="50"/>
                  </a:lnTo>
                  <a:lnTo>
                    <a:pt x="52" y="50"/>
                  </a:lnTo>
                  <a:lnTo>
                    <a:pt x="104" y="5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5" name="Freeform 852"/>
            <p:cNvSpPr>
              <a:spLocks/>
            </p:cNvSpPr>
            <p:nvPr/>
          </p:nvSpPr>
          <p:spPr bwMode="auto">
            <a:xfrm>
              <a:off x="3346" y="2720"/>
              <a:ext cx="114" cy="111"/>
            </a:xfrm>
            <a:custGeom>
              <a:avLst/>
              <a:gdLst>
                <a:gd name="T0" fmla="*/ 125 w 104"/>
                <a:gd name="T1" fmla="*/ 59 h 102"/>
                <a:gd name="T2" fmla="*/ 125 w 104"/>
                <a:gd name="T3" fmla="*/ 59 h 102"/>
                <a:gd name="T4" fmla="*/ 122 w 104"/>
                <a:gd name="T5" fmla="*/ 49 h 102"/>
                <a:gd name="T6" fmla="*/ 119 w 104"/>
                <a:gd name="T7" fmla="*/ 36 h 102"/>
                <a:gd name="T8" fmla="*/ 114 w 104"/>
                <a:gd name="T9" fmla="*/ 26 h 102"/>
                <a:gd name="T10" fmla="*/ 105 w 104"/>
                <a:gd name="T11" fmla="*/ 17 h 102"/>
                <a:gd name="T12" fmla="*/ 96 w 104"/>
                <a:gd name="T13" fmla="*/ 11 h 102"/>
                <a:gd name="T14" fmla="*/ 86 w 104"/>
                <a:gd name="T15" fmla="*/ 5 h 102"/>
                <a:gd name="T16" fmla="*/ 75 w 104"/>
                <a:gd name="T17" fmla="*/ 0 h 102"/>
                <a:gd name="T18" fmla="*/ 62 w 104"/>
                <a:gd name="T19" fmla="*/ 0 h 102"/>
                <a:gd name="T20" fmla="*/ 62 w 104"/>
                <a:gd name="T21" fmla="*/ 0 h 102"/>
                <a:gd name="T22" fmla="*/ 49 w 104"/>
                <a:gd name="T23" fmla="*/ 0 h 102"/>
                <a:gd name="T24" fmla="*/ 38 w 104"/>
                <a:gd name="T25" fmla="*/ 5 h 102"/>
                <a:gd name="T26" fmla="*/ 29 w 104"/>
                <a:gd name="T27" fmla="*/ 11 h 102"/>
                <a:gd name="T28" fmla="*/ 18 w 104"/>
                <a:gd name="T29" fmla="*/ 17 h 102"/>
                <a:gd name="T30" fmla="*/ 11 w 104"/>
                <a:gd name="T31" fmla="*/ 26 h 102"/>
                <a:gd name="T32" fmla="*/ 4 w 104"/>
                <a:gd name="T33" fmla="*/ 36 h 102"/>
                <a:gd name="T34" fmla="*/ 2 w 104"/>
                <a:gd name="T35" fmla="*/ 49 h 102"/>
                <a:gd name="T36" fmla="*/ 0 w 104"/>
                <a:gd name="T37" fmla="*/ 59 h 102"/>
                <a:gd name="T38" fmla="*/ 0 w 104"/>
                <a:gd name="T39" fmla="*/ 59 h 102"/>
                <a:gd name="T40" fmla="*/ 2 w 104"/>
                <a:gd name="T41" fmla="*/ 72 h 102"/>
                <a:gd name="T42" fmla="*/ 4 w 104"/>
                <a:gd name="T43" fmla="*/ 84 h 102"/>
                <a:gd name="T44" fmla="*/ 11 w 104"/>
                <a:gd name="T45" fmla="*/ 95 h 102"/>
                <a:gd name="T46" fmla="*/ 18 w 104"/>
                <a:gd name="T47" fmla="*/ 103 h 102"/>
                <a:gd name="T48" fmla="*/ 29 w 104"/>
                <a:gd name="T49" fmla="*/ 110 h 102"/>
                <a:gd name="T50" fmla="*/ 38 w 104"/>
                <a:gd name="T51" fmla="*/ 115 h 102"/>
                <a:gd name="T52" fmla="*/ 49 w 104"/>
                <a:gd name="T53" fmla="*/ 119 h 102"/>
                <a:gd name="T54" fmla="*/ 62 w 104"/>
                <a:gd name="T55" fmla="*/ 121 h 102"/>
                <a:gd name="T56" fmla="*/ 62 w 104"/>
                <a:gd name="T57" fmla="*/ 121 h 102"/>
                <a:gd name="T58" fmla="*/ 75 w 104"/>
                <a:gd name="T59" fmla="*/ 119 h 102"/>
                <a:gd name="T60" fmla="*/ 86 w 104"/>
                <a:gd name="T61" fmla="*/ 115 h 102"/>
                <a:gd name="T62" fmla="*/ 96 w 104"/>
                <a:gd name="T63" fmla="*/ 110 h 102"/>
                <a:gd name="T64" fmla="*/ 105 w 104"/>
                <a:gd name="T65" fmla="*/ 103 h 102"/>
                <a:gd name="T66" fmla="*/ 114 w 104"/>
                <a:gd name="T67" fmla="*/ 95 h 102"/>
                <a:gd name="T68" fmla="*/ 119 w 104"/>
                <a:gd name="T69" fmla="*/ 84 h 102"/>
                <a:gd name="T70" fmla="*/ 122 w 104"/>
                <a:gd name="T71" fmla="*/ 72 h 102"/>
                <a:gd name="T72" fmla="*/ 125 w 104"/>
                <a:gd name="T73" fmla="*/ 59 h 102"/>
                <a:gd name="T74" fmla="*/ 62 w 104"/>
                <a:gd name="T75" fmla="*/ 59 h 102"/>
                <a:gd name="T76" fmla="*/ 125 w 104"/>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5"/>
                  </a:lnTo>
                  <a:lnTo>
                    <a:pt x="62" y="0"/>
                  </a:lnTo>
                  <a:lnTo>
                    <a:pt x="52" y="0"/>
                  </a:lnTo>
                  <a:lnTo>
                    <a:pt x="41" y="0"/>
                  </a:lnTo>
                  <a:lnTo>
                    <a:pt x="32" y="5"/>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0"/>
                  </a:lnTo>
                  <a:lnTo>
                    <a:pt x="52" y="102"/>
                  </a:lnTo>
                  <a:lnTo>
                    <a:pt x="62" y="100"/>
                  </a:lnTo>
                  <a:lnTo>
                    <a:pt x="71" y="97"/>
                  </a:lnTo>
                  <a:lnTo>
                    <a:pt x="80" y="93"/>
                  </a:lnTo>
                  <a:lnTo>
                    <a:pt x="88" y="87"/>
                  </a:lnTo>
                  <a:lnTo>
                    <a:pt x="95" y="80"/>
                  </a:lnTo>
                  <a:lnTo>
                    <a:pt x="99" y="71"/>
                  </a:lnTo>
                  <a:lnTo>
                    <a:pt x="101" y="61"/>
                  </a:lnTo>
                  <a:lnTo>
                    <a:pt x="104" y="50"/>
                  </a:lnTo>
                  <a:lnTo>
                    <a:pt x="52" y="50"/>
                  </a:lnTo>
                  <a:lnTo>
                    <a:pt x="10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6" name="Freeform 853"/>
            <p:cNvSpPr>
              <a:spLocks/>
            </p:cNvSpPr>
            <p:nvPr/>
          </p:nvSpPr>
          <p:spPr bwMode="auto">
            <a:xfrm>
              <a:off x="3528" y="2817"/>
              <a:ext cx="111" cy="110"/>
            </a:xfrm>
            <a:custGeom>
              <a:avLst/>
              <a:gdLst>
                <a:gd name="T0" fmla="*/ 121 w 102"/>
                <a:gd name="T1" fmla="*/ 58 h 101"/>
                <a:gd name="T2" fmla="*/ 121 w 102"/>
                <a:gd name="T3" fmla="*/ 58 h 101"/>
                <a:gd name="T4" fmla="*/ 121 w 102"/>
                <a:gd name="T5" fmla="*/ 46 h 101"/>
                <a:gd name="T6" fmla="*/ 118 w 102"/>
                <a:gd name="T7" fmla="*/ 36 h 101"/>
                <a:gd name="T8" fmla="*/ 110 w 102"/>
                <a:gd name="T9" fmla="*/ 25 h 101"/>
                <a:gd name="T10" fmla="*/ 106 w 102"/>
                <a:gd name="T11" fmla="*/ 15 h 101"/>
                <a:gd name="T12" fmla="*/ 95 w 102"/>
                <a:gd name="T13" fmla="*/ 10 h 101"/>
                <a:gd name="T14" fmla="*/ 84 w 102"/>
                <a:gd name="T15" fmla="*/ 2 h 101"/>
                <a:gd name="T16" fmla="*/ 75 w 102"/>
                <a:gd name="T17" fmla="*/ 0 h 101"/>
                <a:gd name="T18" fmla="*/ 62 w 102"/>
                <a:gd name="T19" fmla="*/ 0 h 101"/>
                <a:gd name="T20" fmla="*/ 62 w 102"/>
                <a:gd name="T21" fmla="*/ 0 h 101"/>
                <a:gd name="T22" fmla="*/ 49 w 102"/>
                <a:gd name="T23" fmla="*/ 0 h 101"/>
                <a:gd name="T24" fmla="*/ 38 w 102"/>
                <a:gd name="T25" fmla="*/ 2 h 101"/>
                <a:gd name="T26" fmla="*/ 28 w 102"/>
                <a:gd name="T27" fmla="*/ 10 h 101"/>
                <a:gd name="T28" fmla="*/ 17 w 102"/>
                <a:gd name="T29" fmla="*/ 15 h 101"/>
                <a:gd name="T30" fmla="*/ 11 w 102"/>
                <a:gd name="T31" fmla="*/ 25 h 101"/>
                <a:gd name="T32" fmla="*/ 4 w 102"/>
                <a:gd name="T33" fmla="*/ 36 h 101"/>
                <a:gd name="T34" fmla="*/ 2 w 102"/>
                <a:gd name="T35" fmla="*/ 46 h 101"/>
                <a:gd name="T36" fmla="*/ 0 w 102"/>
                <a:gd name="T37" fmla="*/ 58 h 101"/>
                <a:gd name="T38" fmla="*/ 0 w 102"/>
                <a:gd name="T39" fmla="*/ 58 h 101"/>
                <a:gd name="T40" fmla="*/ 2 w 102"/>
                <a:gd name="T41" fmla="*/ 71 h 101"/>
                <a:gd name="T42" fmla="*/ 4 w 102"/>
                <a:gd name="T43" fmla="*/ 82 h 101"/>
                <a:gd name="T44" fmla="*/ 11 w 102"/>
                <a:gd name="T45" fmla="*/ 91 h 101"/>
                <a:gd name="T46" fmla="*/ 17 w 102"/>
                <a:gd name="T47" fmla="*/ 102 h 101"/>
                <a:gd name="T48" fmla="*/ 28 w 102"/>
                <a:gd name="T49" fmla="*/ 110 h 101"/>
                <a:gd name="T50" fmla="*/ 38 w 102"/>
                <a:gd name="T51" fmla="*/ 115 h 101"/>
                <a:gd name="T52" fmla="*/ 49 w 102"/>
                <a:gd name="T53" fmla="*/ 118 h 101"/>
                <a:gd name="T54" fmla="*/ 62 w 102"/>
                <a:gd name="T55" fmla="*/ 120 h 101"/>
                <a:gd name="T56" fmla="*/ 62 w 102"/>
                <a:gd name="T57" fmla="*/ 120 h 101"/>
                <a:gd name="T58" fmla="*/ 75 w 102"/>
                <a:gd name="T59" fmla="*/ 118 h 101"/>
                <a:gd name="T60" fmla="*/ 84 w 102"/>
                <a:gd name="T61" fmla="*/ 115 h 101"/>
                <a:gd name="T62" fmla="*/ 95 w 102"/>
                <a:gd name="T63" fmla="*/ 110 h 101"/>
                <a:gd name="T64" fmla="*/ 106 w 102"/>
                <a:gd name="T65" fmla="*/ 102 h 101"/>
                <a:gd name="T66" fmla="*/ 110 w 102"/>
                <a:gd name="T67" fmla="*/ 91 h 101"/>
                <a:gd name="T68" fmla="*/ 118 w 102"/>
                <a:gd name="T69" fmla="*/ 82 h 101"/>
                <a:gd name="T70" fmla="*/ 121 w 102"/>
                <a:gd name="T71" fmla="*/ 71 h 101"/>
                <a:gd name="T72" fmla="*/ 121 w 102"/>
                <a:gd name="T73" fmla="*/ 58 h 101"/>
                <a:gd name="T74" fmla="*/ 62 w 102"/>
                <a:gd name="T75" fmla="*/ 58 h 101"/>
                <a:gd name="T76" fmla="*/ 121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39"/>
                  </a:lnTo>
                  <a:lnTo>
                    <a:pt x="99" y="30"/>
                  </a:lnTo>
                  <a:lnTo>
                    <a:pt x="93" y="21"/>
                  </a:lnTo>
                  <a:lnTo>
                    <a:pt x="89" y="13"/>
                  </a:lnTo>
                  <a:lnTo>
                    <a:pt x="80" y="8"/>
                  </a:lnTo>
                  <a:lnTo>
                    <a:pt x="71" y="2"/>
                  </a:lnTo>
                  <a:lnTo>
                    <a:pt x="63" y="0"/>
                  </a:lnTo>
                  <a:lnTo>
                    <a:pt x="52" y="0"/>
                  </a:lnTo>
                  <a:lnTo>
                    <a:pt x="41" y="0"/>
                  </a:lnTo>
                  <a:lnTo>
                    <a:pt x="32" y="2"/>
                  </a:lnTo>
                  <a:lnTo>
                    <a:pt x="24" y="8"/>
                  </a:lnTo>
                  <a:lnTo>
                    <a:pt x="15" y="13"/>
                  </a:lnTo>
                  <a:lnTo>
                    <a:pt x="9" y="21"/>
                  </a:lnTo>
                  <a:lnTo>
                    <a:pt x="4" y="30"/>
                  </a:lnTo>
                  <a:lnTo>
                    <a:pt x="2" y="39"/>
                  </a:lnTo>
                  <a:lnTo>
                    <a:pt x="0" y="49"/>
                  </a:lnTo>
                  <a:lnTo>
                    <a:pt x="2" y="60"/>
                  </a:lnTo>
                  <a:lnTo>
                    <a:pt x="4" y="69"/>
                  </a:lnTo>
                  <a:lnTo>
                    <a:pt x="9" y="77"/>
                  </a:lnTo>
                  <a:lnTo>
                    <a:pt x="15" y="86"/>
                  </a:lnTo>
                  <a:lnTo>
                    <a:pt x="24" y="93"/>
                  </a:lnTo>
                  <a:lnTo>
                    <a:pt x="32" y="97"/>
                  </a:lnTo>
                  <a:lnTo>
                    <a:pt x="41" y="99"/>
                  </a:lnTo>
                  <a:lnTo>
                    <a:pt x="52" y="101"/>
                  </a:lnTo>
                  <a:lnTo>
                    <a:pt x="63" y="99"/>
                  </a:lnTo>
                  <a:lnTo>
                    <a:pt x="71" y="97"/>
                  </a:lnTo>
                  <a:lnTo>
                    <a:pt x="80" y="93"/>
                  </a:lnTo>
                  <a:lnTo>
                    <a:pt x="89" y="86"/>
                  </a:lnTo>
                  <a:lnTo>
                    <a:pt x="93" y="77"/>
                  </a:lnTo>
                  <a:lnTo>
                    <a:pt x="99" y="69"/>
                  </a:lnTo>
                  <a:lnTo>
                    <a:pt x="102" y="60"/>
                  </a:lnTo>
                  <a:lnTo>
                    <a:pt x="102" y="49"/>
                  </a:lnTo>
                  <a:lnTo>
                    <a:pt x="52" y="49"/>
                  </a:lnTo>
                  <a:lnTo>
                    <a:pt x="102" y="49"/>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7" name="Freeform 854"/>
            <p:cNvSpPr>
              <a:spLocks/>
            </p:cNvSpPr>
            <p:nvPr/>
          </p:nvSpPr>
          <p:spPr bwMode="auto">
            <a:xfrm>
              <a:off x="3528" y="2817"/>
              <a:ext cx="111" cy="110"/>
            </a:xfrm>
            <a:custGeom>
              <a:avLst/>
              <a:gdLst>
                <a:gd name="T0" fmla="*/ 121 w 102"/>
                <a:gd name="T1" fmla="*/ 58 h 101"/>
                <a:gd name="T2" fmla="*/ 121 w 102"/>
                <a:gd name="T3" fmla="*/ 58 h 101"/>
                <a:gd name="T4" fmla="*/ 121 w 102"/>
                <a:gd name="T5" fmla="*/ 46 h 101"/>
                <a:gd name="T6" fmla="*/ 118 w 102"/>
                <a:gd name="T7" fmla="*/ 36 h 101"/>
                <a:gd name="T8" fmla="*/ 110 w 102"/>
                <a:gd name="T9" fmla="*/ 25 h 101"/>
                <a:gd name="T10" fmla="*/ 106 w 102"/>
                <a:gd name="T11" fmla="*/ 15 h 101"/>
                <a:gd name="T12" fmla="*/ 95 w 102"/>
                <a:gd name="T13" fmla="*/ 10 h 101"/>
                <a:gd name="T14" fmla="*/ 84 w 102"/>
                <a:gd name="T15" fmla="*/ 2 h 101"/>
                <a:gd name="T16" fmla="*/ 75 w 102"/>
                <a:gd name="T17" fmla="*/ 0 h 101"/>
                <a:gd name="T18" fmla="*/ 62 w 102"/>
                <a:gd name="T19" fmla="*/ 0 h 101"/>
                <a:gd name="T20" fmla="*/ 62 w 102"/>
                <a:gd name="T21" fmla="*/ 0 h 101"/>
                <a:gd name="T22" fmla="*/ 49 w 102"/>
                <a:gd name="T23" fmla="*/ 0 h 101"/>
                <a:gd name="T24" fmla="*/ 38 w 102"/>
                <a:gd name="T25" fmla="*/ 2 h 101"/>
                <a:gd name="T26" fmla="*/ 28 w 102"/>
                <a:gd name="T27" fmla="*/ 10 h 101"/>
                <a:gd name="T28" fmla="*/ 17 w 102"/>
                <a:gd name="T29" fmla="*/ 15 h 101"/>
                <a:gd name="T30" fmla="*/ 11 w 102"/>
                <a:gd name="T31" fmla="*/ 25 h 101"/>
                <a:gd name="T32" fmla="*/ 4 w 102"/>
                <a:gd name="T33" fmla="*/ 36 h 101"/>
                <a:gd name="T34" fmla="*/ 2 w 102"/>
                <a:gd name="T35" fmla="*/ 46 h 101"/>
                <a:gd name="T36" fmla="*/ 0 w 102"/>
                <a:gd name="T37" fmla="*/ 58 h 101"/>
                <a:gd name="T38" fmla="*/ 0 w 102"/>
                <a:gd name="T39" fmla="*/ 58 h 101"/>
                <a:gd name="T40" fmla="*/ 2 w 102"/>
                <a:gd name="T41" fmla="*/ 71 h 101"/>
                <a:gd name="T42" fmla="*/ 4 w 102"/>
                <a:gd name="T43" fmla="*/ 82 h 101"/>
                <a:gd name="T44" fmla="*/ 11 w 102"/>
                <a:gd name="T45" fmla="*/ 91 h 101"/>
                <a:gd name="T46" fmla="*/ 17 w 102"/>
                <a:gd name="T47" fmla="*/ 102 h 101"/>
                <a:gd name="T48" fmla="*/ 28 w 102"/>
                <a:gd name="T49" fmla="*/ 110 h 101"/>
                <a:gd name="T50" fmla="*/ 38 w 102"/>
                <a:gd name="T51" fmla="*/ 115 h 101"/>
                <a:gd name="T52" fmla="*/ 49 w 102"/>
                <a:gd name="T53" fmla="*/ 118 h 101"/>
                <a:gd name="T54" fmla="*/ 62 w 102"/>
                <a:gd name="T55" fmla="*/ 120 h 101"/>
                <a:gd name="T56" fmla="*/ 62 w 102"/>
                <a:gd name="T57" fmla="*/ 120 h 101"/>
                <a:gd name="T58" fmla="*/ 75 w 102"/>
                <a:gd name="T59" fmla="*/ 118 h 101"/>
                <a:gd name="T60" fmla="*/ 84 w 102"/>
                <a:gd name="T61" fmla="*/ 115 h 101"/>
                <a:gd name="T62" fmla="*/ 95 w 102"/>
                <a:gd name="T63" fmla="*/ 110 h 101"/>
                <a:gd name="T64" fmla="*/ 106 w 102"/>
                <a:gd name="T65" fmla="*/ 102 h 101"/>
                <a:gd name="T66" fmla="*/ 110 w 102"/>
                <a:gd name="T67" fmla="*/ 91 h 101"/>
                <a:gd name="T68" fmla="*/ 118 w 102"/>
                <a:gd name="T69" fmla="*/ 82 h 101"/>
                <a:gd name="T70" fmla="*/ 121 w 102"/>
                <a:gd name="T71" fmla="*/ 71 h 101"/>
                <a:gd name="T72" fmla="*/ 121 w 102"/>
                <a:gd name="T73" fmla="*/ 58 h 101"/>
                <a:gd name="T74" fmla="*/ 62 w 102"/>
                <a:gd name="T75" fmla="*/ 58 h 101"/>
                <a:gd name="T76" fmla="*/ 121 w 102"/>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39"/>
                  </a:lnTo>
                  <a:lnTo>
                    <a:pt x="99" y="30"/>
                  </a:lnTo>
                  <a:lnTo>
                    <a:pt x="93" y="21"/>
                  </a:lnTo>
                  <a:lnTo>
                    <a:pt x="89" y="13"/>
                  </a:lnTo>
                  <a:lnTo>
                    <a:pt x="80" y="8"/>
                  </a:lnTo>
                  <a:lnTo>
                    <a:pt x="71" y="2"/>
                  </a:lnTo>
                  <a:lnTo>
                    <a:pt x="63" y="0"/>
                  </a:lnTo>
                  <a:lnTo>
                    <a:pt x="52" y="0"/>
                  </a:lnTo>
                  <a:lnTo>
                    <a:pt x="41" y="0"/>
                  </a:lnTo>
                  <a:lnTo>
                    <a:pt x="32" y="2"/>
                  </a:lnTo>
                  <a:lnTo>
                    <a:pt x="24" y="8"/>
                  </a:lnTo>
                  <a:lnTo>
                    <a:pt x="15" y="13"/>
                  </a:lnTo>
                  <a:lnTo>
                    <a:pt x="9" y="21"/>
                  </a:lnTo>
                  <a:lnTo>
                    <a:pt x="4" y="30"/>
                  </a:lnTo>
                  <a:lnTo>
                    <a:pt x="2" y="39"/>
                  </a:lnTo>
                  <a:lnTo>
                    <a:pt x="0" y="49"/>
                  </a:lnTo>
                  <a:lnTo>
                    <a:pt x="2" y="60"/>
                  </a:lnTo>
                  <a:lnTo>
                    <a:pt x="4" y="69"/>
                  </a:lnTo>
                  <a:lnTo>
                    <a:pt x="9" y="77"/>
                  </a:lnTo>
                  <a:lnTo>
                    <a:pt x="15" y="86"/>
                  </a:lnTo>
                  <a:lnTo>
                    <a:pt x="24" y="93"/>
                  </a:lnTo>
                  <a:lnTo>
                    <a:pt x="32" y="97"/>
                  </a:lnTo>
                  <a:lnTo>
                    <a:pt x="41" y="99"/>
                  </a:lnTo>
                  <a:lnTo>
                    <a:pt x="52" y="101"/>
                  </a:lnTo>
                  <a:lnTo>
                    <a:pt x="63" y="99"/>
                  </a:lnTo>
                  <a:lnTo>
                    <a:pt x="71" y="97"/>
                  </a:lnTo>
                  <a:lnTo>
                    <a:pt x="80" y="93"/>
                  </a:lnTo>
                  <a:lnTo>
                    <a:pt x="89" y="86"/>
                  </a:lnTo>
                  <a:lnTo>
                    <a:pt x="93" y="77"/>
                  </a:lnTo>
                  <a:lnTo>
                    <a:pt x="99" y="69"/>
                  </a:lnTo>
                  <a:lnTo>
                    <a:pt x="102" y="60"/>
                  </a:lnTo>
                  <a:lnTo>
                    <a:pt x="102" y="49"/>
                  </a:lnTo>
                  <a:lnTo>
                    <a:pt x="52"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8" name="Freeform 855"/>
            <p:cNvSpPr>
              <a:spLocks/>
            </p:cNvSpPr>
            <p:nvPr/>
          </p:nvSpPr>
          <p:spPr bwMode="auto">
            <a:xfrm>
              <a:off x="1283" y="3341"/>
              <a:ext cx="112" cy="113"/>
            </a:xfrm>
            <a:custGeom>
              <a:avLst/>
              <a:gdLst>
                <a:gd name="T0" fmla="*/ 123 w 102"/>
                <a:gd name="T1" fmla="*/ 61 h 104"/>
                <a:gd name="T2" fmla="*/ 123 w 102"/>
                <a:gd name="T3" fmla="*/ 61 h 104"/>
                <a:gd name="T4" fmla="*/ 123 w 102"/>
                <a:gd name="T5" fmla="*/ 49 h 104"/>
                <a:gd name="T6" fmla="*/ 119 w 102"/>
                <a:gd name="T7" fmla="*/ 38 h 104"/>
                <a:gd name="T8" fmla="*/ 112 w 102"/>
                <a:gd name="T9" fmla="*/ 28 h 104"/>
                <a:gd name="T10" fmla="*/ 105 w 102"/>
                <a:gd name="T11" fmla="*/ 17 h 104"/>
                <a:gd name="T12" fmla="*/ 97 w 102"/>
                <a:gd name="T13" fmla="*/ 11 h 104"/>
                <a:gd name="T14" fmla="*/ 87 w 102"/>
                <a:gd name="T15" fmla="*/ 4 h 104"/>
                <a:gd name="T16" fmla="*/ 74 w 102"/>
                <a:gd name="T17" fmla="*/ 2 h 104"/>
                <a:gd name="T18" fmla="*/ 60 w 102"/>
                <a:gd name="T19" fmla="*/ 0 h 104"/>
                <a:gd name="T20" fmla="*/ 60 w 102"/>
                <a:gd name="T21" fmla="*/ 0 h 104"/>
                <a:gd name="T22" fmla="*/ 49 w 102"/>
                <a:gd name="T23" fmla="*/ 2 h 104"/>
                <a:gd name="T24" fmla="*/ 37 w 102"/>
                <a:gd name="T25" fmla="*/ 4 h 104"/>
                <a:gd name="T26" fmla="*/ 26 w 102"/>
                <a:gd name="T27" fmla="*/ 11 h 104"/>
                <a:gd name="T28" fmla="*/ 20 w 102"/>
                <a:gd name="T29" fmla="*/ 17 h 104"/>
                <a:gd name="T30" fmla="*/ 11 w 102"/>
                <a:gd name="T31" fmla="*/ 28 h 104"/>
                <a:gd name="T32" fmla="*/ 5 w 102"/>
                <a:gd name="T33" fmla="*/ 38 h 104"/>
                <a:gd name="T34" fmla="*/ 0 w 102"/>
                <a:gd name="T35" fmla="*/ 49 h 104"/>
                <a:gd name="T36" fmla="*/ 0 w 102"/>
                <a:gd name="T37" fmla="*/ 61 h 104"/>
                <a:gd name="T38" fmla="*/ 0 w 102"/>
                <a:gd name="T39" fmla="*/ 61 h 104"/>
                <a:gd name="T40" fmla="*/ 0 w 102"/>
                <a:gd name="T41" fmla="*/ 74 h 104"/>
                <a:gd name="T42" fmla="*/ 5 w 102"/>
                <a:gd name="T43" fmla="*/ 84 h 104"/>
                <a:gd name="T44" fmla="*/ 11 w 102"/>
                <a:gd name="T45" fmla="*/ 95 h 104"/>
                <a:gd name="T46" fmla="*/ 20 w 102"/>
                <a:gd name="T47" fmla="*/ 104 h 104"/>
                <a:gd name="T48" fmla="*/ 26 w 102"/>
                <a:gd name="T49" fmla="*/ 112 h 104"/>
                <a:gd name="T50" fmla="*/ 37 w 102"/>
                <a:gd name="T51" fmla="*/ 117 h 104"/>
                <a:gd name="T52" fmla="*/ 49 w 102"/>
                <a:gd name="T53" fmla="*/ 120 h 104"/>
                <a:gd name="T54" fmla="*/ 60 w 102"/>
                <a:gd name="T55" fmla="*/ 123 h 104"/>
                <a:gd name="T56" fmla="*/ 60 w 102"/>
                <a:gd name="T57" fmla="*/ 123 h 104"/>
                <a:gd name="T58" fmla="*/ 74 w 102"/>
                <a:gd name="T59" fmla="*/ 120 h 104"/>
                <a:gd name="T60" fmla="*/ 87 w 102"/>
                <a:gd name="T61" fmla="*/ 117 h 104"/>
                <a:gd name="T62" fmla="*/ 97 w 102"/>
                <a:gd name="T63" fmla="*/ 112 h 104"/>
                <a:gd name="T64" fmla="*/ 105 w 102"/>
                <a:gd name="T65" fmla="*/ 104 h 104"/>
                <a:gd name="T66" fmla="*/ 112 w 102"/>
                <a:gd name="T67" fmla="*/ 95 h 104"/>
                <a:gd name="T68" fmla="*/ 119 w 102"/>
                <a:gd name="T69" fmla="*/ 84 h 104"/>
                <a:gd name="T70" fmla="*/ 123 w 102"/>
                <a:gd name="T71" fmla="*/ 74 h 104"/>
                <a:gd name="T72" fmla="*/ 123 w 102"/>
                <a:gd name="T73" fmla="*/ 61 h 104"/>
                <a:gd name="T74" fmla="*/ 60 w 102"/>
                <a:gd name="T75" fmla="*/ 61 h 104"/>
                <a:gd name="T76" fmla="*/ 123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8" y="32"/>
                  </a:lnTo>
                  <a:lnTo>
                    <a:pt x="93" y="24"/>
                  </a:lnTo>
                  <a:lnTo>
                    <a:pt x="87" y="15"/>
                  </a:lnTo>
                  <a:lnTo>
                    <a:pt x="80" y="9"/>
                  </a:lnTo>
                  <a:lnTo>
                    <a:pt x="72" y="4"/>
                  </a:lnTo>
                  <a:lnTo>
                    <a:pt x="61" y="2"/>
                  </a:lnTo>
                  <a:lnTo>
                    <a:pt x="50" y="0"/>
                  </a:lnTo>
                  <a:lnTo>
                    <a:pt x="41" y="2"/>
                  </a:lnTo>
                  <a:lnTo>
                    <a:pt x="31" y="4"/>
                  </a:lnTo>
                  <a:lnTo>
                    <a:pt x="22" y="9"/>
                  </a:lnTo>
                  <a:lnTo>
                    <a:pt x="16" y="15"/>
                  </a:lnTo>
                  <a:lnTo>
                    <a:pt x="9" y="24"/>
                  </a:lnTo>
                  <a:lnTo>
                    <a:pt x="5" y="32"/>
                  </a:lnTo>
                  <a:lnTo>
                    <a:pt x="0" y="41"/>
                  </a:lnTo>
                  <a:lnTo>
                    <a:pt x="0" y="52"/>
                  </a:lnTo>
                  <a:lnTo>
                    <a:pt x="0" y="63"/>
                  </a:lnTo>
                  <a:lnTo>
                    <a:pt x="5" y="71"/>
                  </a:lnTo>
                  <a:lnTo>
                    <a:pt x="9" y="80"/>
                  </a:lnTo>
                  <a:lnTo>
                    <a:pt x="16" y="88"/>
                  </a:lnTo>
                  <a:lnTo>
                    <a:pt x="22" y="95"/>
                  </a:lnTo>
                  <a:lnTo>
                    <a:pt x="31" y="99"/>
                  </a:lnTo>
                  <a:lnTo>
                    <a:pt x="41" y="101"/>
                  </a:lnTo>
                  <a:lnTo>
                    <a:pt x="50" y="104"/>
                  </a:lnTo>
                  <a:lnTo>
                    <a:pt x="61" y="101"/>
                  </a:lnTo>
                  <a:lnTo>
                    <a:pt x="72" y="99"/>
                  </a:lnTo>
                  <a:lnTo>
                    <a:pt x="80" y="95"/>
                  </a:lnTo>
                  <a:lnTo>
                    <a:pt x="87" y="88"/>
                  </a:lnTo>
                  <a:lnTo>
                    <a:pt x="93" y="80"/>
                  </a:lnTo>
                  <a:lnTo>
                    <a:pt x="98" y="71"/>
                  </a:lnTo>
                  <a:lnTo>
                    <a:pt x="102" y="63"/>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299" name="Freeform 856"/>
            <p:cNvSpPr>
              <a:spLocks/>
            </p:cNvSpPr>
            <p:nvPr/>
          </p:nvSpPr>
          <p:spPr bwMode="auto">
            <a:xfrm>
              <a:off x="1283" y="3341"/>
              <a:ext cx="112" cy="113"/>
            </a:xfrm>
            <a:custGeom>
              <a:avLst/>
              <a:gdLst>
                <a:gd name="T0" fmla="*/ 123 w 102"/>
                <a:gd name="T1" fmla="*/ 61 h 104"/>
                <a:gd name="T2" fmla="*/ 123 w 102"/>
                <a:gd name="T3" fmla="*/ 61 h 104"/>
                <a:gd name="T4" fmla="*/ 123 w 102"/>
                <a:gd name="T5" fmla="*/ 49 h 104"/>
                <a:gd name="T6" fmla="*/ 119 w 102"/>
                <a:gd name="T7" fmla="*/ 38 h 104"/>
                <a:gd name="T8" fmla="*/ 112 w 102"/>
                <a:gd name="T9" fmla="*/ 28 h 104"/>
                <a:gd name="T10" fmla="*/ 105 w 102"/>
                <a:gd name="T11" fmla="*/ 17 h 104"/>
                <a:gd name="T12" fmla="*/ 97 w 102"/>
                <a:gd name="T13" fmla="*/ 11 h 104"/>
                <a:gd name="T14" fmla="*/ 87 w 102"/>
                <a:gd name="T15" fmla="*/ 4 h 104"/>
                <a:gd name="T16" fmla="*/ 74 w 102"/>
                <a:gd name="T17" fmla="*/ 2 h 104"/>
                <a:gd name="T18" fmla="*/ 60 w 102"/>
                <a:gd name="T19" fmla="*/ 0 h 104"/>
                <a:gd name="T20" fmla="*/ 60 w 102"/>
                <a:gd name="T21" fmla="*/ 0 h 104"/>
                <a:gd name="T22" fmla="*/ 49 w 102"/>
                <a:gd name="T23" fmla="*/ 2 h 104"/>
                <a:gd name="T24" fmla="*/ 37 w 102"/>
                <a:gd name="T25" fmla="*/ 4 h 104"/>
                <a:gd name="T26" fmla="*/ 26 w 102"/>
                <a:gd name="T27" fmla="*/ 11 h 104"/>
                <a:gd name="T28" fmla="*/ 20 w 102"/>
                <a:gd name="T29" fmla="*/ 17 h 104"/>
                <a:gd name="T30" fmla="*/ 11 w 102"/>
                <a:gd name="T31" fmla="*/ 28 h 104"/>
                <a:gd name="T32" fmla="*/ 5 w 102"/>
                <a:gd name="T33" fmla="*/ 38 h 104"/>
                <a:gd name="T34" fmla="*/ 0 w 102"/>
                <a:gd name="T35" fmla="*/ 49 h 104"/>
                <a:gd name="T36" fmla="*/ 0 w 102"/>
                <a:gd name="T37" fmla="*/ 61 h 104"/>
                <a:gd name="T38" fmla="*/ 0 w 102"/>
                <a:gd name="T39" fmla="*/ 61 h 104"/>
                <a:gd name="T40" fmla="*/ 0 w 102"/>
                <a:gd name="T41" fmla="*/ 74 h 104"/>
                <a:gd name="T42" fmla="*/ 5 w 102"/>
                <a:gd name="T43" fmla="*/ 84 h 104"/>
                <a:gd name="T44" fmla="*/ 11 w 102"/>
                <a:gd name="T45" fmla="*/ 95 h 104"/>
                <a:gd name="T46" fmla="*/ 20 w 102"/>
                <a:gd name="T47" fmla="*/ 104 h 104"/>
                <a:gd name="T48" fmla="*/ 26 w 102"/>
                <a:gd name="T49" fmla="*/ 112 h 104"/>
                <a:gd name="T50" fmla="*/ 37 w 102"/>
                <a:gd name="T51" fmla="*/ 117 h 104"/>
                <a:gd name="T52" fmla="*/ 49 w 102"/>
                <a:gd name="T53" fmla="*/ 120 h 104"/>
                <a:gd name="T54" fmla="*/ 60 w 102"/>
                <a:gd name="T55" fmla="*/ 123 h 104"/>
                <a:gd name="T56" fmla="*/ 60 w 102"/>
                <a:gd name="T57" fmla="*/ 123 h 104"/>
                <a:gd name="T58" fmla="*/ 74 w 102"/>
                <a:gd name="T59" fmla="*/ 120 h 104"/>
                <a:gd name="T60" fmla="*/ 87 w 102"/>
                <a:gd name="T61" fmla="*/ 117 h 104"/>
                <a:gd name="T62" fmla="*/ 97 w 102"/>
                <a:gd name="T63" fmla="*/ 112 h 104"/>
                <a:gd name="T64" fmla="*/ 105 w 102"/>
                <a:gd name="T65" fmla="*/ 104 h 104"/>
                <a:gd name="T66" fmla="*/ 112 w 102"/>
                <a:gd name="T67" fmla="*/ 95 h 104"/>
                <a:gd name="T68" fmla="*/ 119 w 102"/>
                <a:gd name="T69" fmla="*/ 84 h 104"/>
                <a:gd name="T70" fmla="*/ 123 w 102"/>
                <a:gd name="T71" fmla="*/ 74 h 104"/>
                <a:gd name="T72" fmla="*/ 123 w 102"/>
                <a:gd name="T73" fmla="*/ 61 h 104"/>
                <a:gd name="T74" fmla="*/ 60 w 102"/>
                <a:gd name="T75" fmla="*/ 61 h 104"/>
                <a:gd name="T76" fmla="*/ 123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8" y="32"/>
                  </a:lnTo>
                  <a:lnTo>
                    <a:pt x="93" y="24"/>
                  </a:lnTo>
                  <a:lnTo>
                    <a:pt x="87" y="15"/>
                  </a:lnTo>
                  <a:lnTo>
                    <a:pt x="80" y="9"/>
                  </a:lnTo>
                  <a:lnTo>
                    <a:pt x="72" y="4"/>
                  </a:lnTo>
                  <a:lnTo>
                    <a:pt x="61" y="2"/>
                  </a:lnTo>
                  <a:lnTo>
                    <a:pt x="50" y="0"/>
                  </a:lnTo>
                  <a:lnTo>
                    <a:pt x="41" y="2"/>
                  </a:lnTo>
                  <a:lnTo>
                    <a:pt x="31" y="4"/>
                  </a:lnTo>
                  <a:lnTo>
                    <a:pt x="22" y="9"/>
                  </a:lnTo>
                  <a:lnTo>
                    <a:pt x="16" y="15"/>
                  </a:lnTo>
                  <a:lnTo>
                    <a:pt x="9" y="24"/>
                  </a:lnTo>
                  <a:lnTo>
                    <a:pt x="5" y="32"/>
                  </a:lnTo>
                  <a:lnTo>
                    <a:pt x="0" y="41"/>
                  </a:lnTo>
                  <a:lnTo>
                    <a:pt x="0" y="52"/>
                  </a:lnTo>
                  <a:lnTo>
                    <a:pt x="0" y="63"/>
                  </a:lnTo>
                  <a:lnTo>
                    <a:pt x="5" y="71"/>
                  </a:lnTo>
                  <a:lnTo>
                    <a:pt x="9" y="80"/>
                  </a:lnTo>
                  <a:lnTo>
                    <a:pt x="16" y="88"/>
                  </a:lnTo>
                  <a:lnTo>
                    <a:pt x="22" y="95"/>
                  </a:lnTo>
                  <a:lnTo>
                    <a:pt x="31" y="99"/>
                  </a:lnTo>
                  <a:lnTo>
                    <a:pt x="41" y="101"/>
                  </a:lnTo>
                  <a:lnTo>
                    <a:pt x="50" y="104"/>
                  </a:lnTo>
                  <a:lnTo>
                    <a:pt x="61" y="101"/>
                  </a:lnTo>
                  <a:lnTo>
                    <a:pt x="72" y="99"/>
                  </a:lnTo>
                  <a:lnTo>
                    <a:pt x="80" y="95"/>
                  </a:lnTo>
                  <a:lnTo>
                    <a:pt x="87" y="88"/>
                  </a:lnTo>
                  <a:lnTo>
                    <a:pt x="93" y="80"/>
                  </a:lnTo>
                  <a:lnTo>
                    <a:pt x="98" y="71"/>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0" name="Freeform 857"/>
            <p:cNvSpPr>
              <a:spLocks/>
            </p:cNvSpPr>
            <p:nvPr/>
          </p:nvSpPr>
          <p:spPr bwMode="auto">
            <a:xfrm>
              <a:off x="1079" y="3157"/>
              <a:ext cx="110" cy="113"/>
            </a:xfrm>
            <a:custGeom>
              <a:avLst/>
              <a:gdLst>
                <a:gd name="T0" fmla="*/ 120 w 101"/>
                <a:gd name="T1" fmla="*/ 61 h 103"/>
                <a:gd name="T2" fmla="*/ 120 w 101"/>
                <a:gd name="T3" fmla="*/ 61 h 103"/>
                <a:gd name="T4" fmla="*/ 120 w 101"/>
                <a:gd name="T5" fmla="*/ 49 h 103"/>
                <a:gd name="T6" fmla="*/ 118 w 101"/>
                <a:gd name="T7" fmla="*/ 38 h 103"/>
                <a:gd name="T8" fmla="*/ 109 w 101"/>
                <a:gd name="T9" fmla="*/ 27 h 103"/>
                <a:gd name="T10" fmla="*/ 102 w 101"/>
                <a:gd name="T11" fmla="*/ 18 h 103"/>
                <a:gd name="T12" fmla="*/ 95 w 101"/>
                <a:gd name="T13" fmla="*/ 10 h 103"/>
                <a:gd name="T14" fmla="*/ 84 w 101"/>
                <a:gd name="T15" fmla="*/ 4 h 103"/>
                <a:gd name="T16" fmla="*/ 74 w 101"/>
                <a:gd name="T17" fmla="*/ 2 h 103"/>
                <a:gd name="T18" fmla="*/ 61 w 101"/>
                <a:gd name="T19" fmla="*/ 0 h 103"/>
                <a:gd name="T20" fmla="*/ 61 w 101"/>
                <a:gd name="T21" fmla="*/ 0 h 103"/>
                <a:gd name="T22" fmla="*/ 49 w 101"/>
                <a:gd name="T23" fmla="*/ 2 h 103"/>
                <a:gd name="T24" fmla="*/ 38 w 101"/>
                <a:gd name="T25" fmla="*/ 4 h 103"/>
                <a:gd name="T26" fmla="*/ 25 w 101"/>
                <a:gd name="T27" fmla="*/ 10 h 103"/>
                <a:gd name="T28" fmla="*/ 17 w 101"/>
                <a:gd name="T29" fmla="*/ 18 h 103"/>
                <a:gd name="T30" fmla="*/ 10 w 101"/>
                <a:gd name="T31" fmla="*/ 27 h 103"/>
                <a:gd name="T32" fmla="*/ 4 w 101"/>
                <a:gd name="T33" fmla="*/ 38 h 103"/>
                <a:gd name="T34" fmla="*/ 0 w 101"/>
                <a:gd name="T35" fmla="*/ 49 h 103"/>
                <a:gd name="T36" fmla="*/ 0 w 101"/>
                <a:gd name="T37" fmla="*/ 61 h 103"/>
                <a:gd name="T38" fmla="*/ 0 w 101"/>
                <a:gd name="T39" fmla="*/ 61 h 103"/>
                <a:gd name="T40" fmla="*/ 0 w 101"/>
                <a:gd name="T41" fmla="*/ 75 h 103"/>
                <a:gd name="T42" fmla="*/ 4 w 101"/>
                <a:gd name="T43" fmla="*/ 86 h 103"/>
                <a:gd name="T44" fmla="*/ 10 w 101"/>
                <a:gd name="T45" fmla="*/ 95 h 103"/>
                <a:gd name="T46" fmla="*/ 17 w 101"/>
                <a:gd name="T47" fmla="*/ 106 h 103"/>
                <a:gd name="T48" fmla="*/ 25 w 101"/>
                <a:gd name="T49" fmla="*/ 114 h 103"/>
                <a:gd name="T50" fmla="*/ 38 w 101"/>
                <a:gd name="T51" fmla="*/ 120 h 103"/>
                <a:gd name="T52" fmla="*/ 49 w 101"/>
                <a:gd name="T53" fmla="*/ 122 h 103"/>
                <a:gd name="T54" fmla="*/ 61 w 101"/>
                <a:gd name="T55" fmla="*/ 124 h 103"/>
                <a:gd name="T56" fmla="*/ 61 w 101"/>
                <a:gd name="T57" fmla="*/ 124 h 103"/>
                <a:gd name="T58" fmla="*/ 74 w 101"/>
                <a:gd name="T59" fmla="*/ 122 h 103"/>
                <a:gd name="T60" fmla="*/ 84 w 101"/>
                <a:gd name="T61" fmla="*/ 120 h 103"/>
                <a:gd name="T62" fmla="*/ 95 w 101"/>
                <a:gd name="T63" fmla="*/ 114 h 103"/>
                <a:gd name="T64" fmla="*/ 102 w 101"/>
                <a:gd name="T65" fmla="*/ 106 h 103"/>
                <a:gd name="T66" fmla="*/ 109 w 101"/>
                <a:gd name="T67" fmla="*/ 95 h 103"/>
                <a:gd name="T68" fmla="*/ 118 w 101"/>
                <a:gd name="T69" fmla="*/ 86 h 103"/>
                <a:gd name="T70" fmla="*/ 120 w 101"/>
                <a:gd name="T71" fmla="*/ 75 h 103"/>
                <a:gd name="T72" fmla="*/ 120 w 101"/>
                <a:gd name="T73" fmla="*/ 61 h 103"/>
                <a:gd name="T74" fmla="*/ 61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9" y="32"/>
                  </a:lnTo>
                  <a:lnTo>
                    <a:pt x="92" y="23"/>
                  </a:lnTo>
                  <a:lnTo>
                    <a:pt x="86" y="15"/>
                  </a:lnTo>
                  <a:lnTo>
                    <a:pt x="80" y="8"/>
                  </a:lnTo>
                  <a:lnTo>
                    <a:pt x="71" y="4"/>
                  </a:lnTo>
                  <a:lnTo>
                    <a:pt x="62" y="2"/>
                  </a:lnTo>
                  <a:lnTo>
                    <a:pt x="51" y="0"/>
                  </a:lnTo>
                  <a:lnTo>
                    <a:pt x="41" y="2"/>
                  </a:lnTo>
                  <a:lnTo>
                    <a:pt x="32" y="4"/>
                  </a:lnTo>
                  <a:lnTo>
                    <a:pt x="21" y="8"/>
                  </a:lnTo>
                  <a:lnTo>
                    <a:pt x="15" y="15"/>
                  </a:lnTo>
                  <a:lnTo>
                    <a:pt x="8" y="23"/>
                  </a:lnTo>
                  <a:lnTo>
                    <a:pt x="4" y="32"/>
                  </a:lnTo>
                  <a:lnTo>
                    <a:pt x="0" y="41"/>
                  </a:lnTo>
                  <a:lnTo>
                    <a:pt x="0" y="51"/>
                  </a:lnTo>
                  <a:lnTo>
                    <a:pt x="0" y="62"/>
                  </a:lnTo>
                  <a:lnTo>
                    <a:pt x="4" y="71"/>
                  </a:lnTo>
                  <a:lnTo>
                    <a:pt x="8" y="79"/>
                  </a:lnTo>
                  <a:lnTo>
                    <a:pt x="15" y="88"/>
                  </a:lnTo>
                  <a:lnTo>
                    <a:pt x="21" y="95"/>
                  </a:lnTo>
                  <a:lnTo>
                    <a:pt x="32" y="99"/>
                  </a:lnTo>
                  <a:lnTo>
                    <a:pt x="41" y="101"/>
                  </a:lnTo>
                  <a:lnTo>
                    <a:pt x="51" y="103"/>
                  </a:lnTo>
                  <a:lnTo>
                    <a:pt x="62" y="101"/>
                  </a:lnTo>
                  <a:lnTo>
                    <a:pt x="71" y="99"/>
                  </a:lnTo>
                  <a:lnTo>
                    <a:pt x="80" y="95"/>
                  </a:lnTo>
                  <a:lnTo>
                    <a:pt x="86" y="88"/>
                  </a:lnTo>
                  <a:lnTo>
                    <a:pt x="92" y="79"/>
                  </a:lnTo>
                  <a:lnTo>
                    <a:pt x="99" y="71"/>
                  </a:lnTo>
                  <a:lnTo>
                    <a:pt x="101" y="62"/>
                  </a:lnTo>
                  <a:lnTo>
                    <a:pt x="101" y="51"/>
                  </a:lnTo>
                  <a:lnTo>
                    <a:pt x="51" y="51"/>
                  </a:lnTo>
                  <a:lnTo>
                    <a:pt x="101"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1" name="Freeform 858"/>
            <p:cNvSpPr>
              <a:spLocks/>
            </p:cNvSpPr>
            <p:nvPr/>
          </p:nvSpPr>
          <p:spPr bwMode="auto">
            <a:xfrm>
              <a:off x="1079" y="3157"/>
              <a:ext cx="110" cy="113"/>
            </a:xfrm>
            <a:custGeom>
              <a:avLst/>
              <a:gdLst>
                <a:gd name="T0" fmla="*/ 120 w 101"/>
                <a:gd name="T1" fmla="*/ 61 h 103"/>
                <a:gd name="T2" fmla="*/ 120 w 101"/>
                <a:gd name="T3" fmla="*/ 61 h 103"/>
                <a:gd name="T4" fmla="*/ 120 w 101"/>
                <a:gd name="T5" fmla="*/ 49 h 103"/>
                <a:gd name="T6" fmla="*/ 118 w 101"/>
                <a:gd name="T7" fmla="*/ 38 h 103"/>
                <a:gd name="T8" fmla="*/ 109 w 101"/>
                <a:gd name="T9" fmla="*/ 27 h 103"/>
                <a:gd name="T10" fmla="*/ 102 w 101"/>
                <a:gd name="T11" fmla="*/ 18 h 103"/>
                <a:gd name="T12" fmla="*/ 95 w 101"/>
                <a:gd name="T13" fmla="*/ 10 h 103"/>
                <a:gd name="T14" fmla="*/ 84 w 101"/>
                <a:gd name="T15" fmla="*/ 4 h 103"/>
                <a:gd name="T16" fmla="*/ 74 w 101"/>
                <a:gd name="T17" fmla="*/ 2 h 103"/>
                <a:gd name="T18" fmla="*/ 61 w 101"/>
                <a:gd name="T19" fmla="*/ 0 h 103"/>
                <a:gd name="T20" fmla="*/ 61 w 101"/>
                <a:gd name="T21" fmla="*/ 0 h 103"/>
                <a:gd name="T22" fmla="*/ 49 w 101"/>
                <a:gd name="T23" fmla="*/ 2 h 103"/>
                <a:gd name="T24" fmla="*/ 38 w 101"/>
                <a:gd name="T25" fmla="*/ 4 h 103"/>
                <a:gd name="T26" fmla="*/ 25 w 101"/>
                <a:gd name="T27" fmla="*/ 10 h 103"/>
                <a:gd name="T28" fmla="*/ 17 w 101"/>
                <a:gd name="T29" fmla="*/ 18 h 103"/>
                <a:gd name="T30" fmla="*/ 10 w 101"/>
                <a:gd name="T31" fmla="*/ 27 h 103"/>
                <a:gd name="T32" fmla="*/ 4 w 101"/>
                <a:gd name="T33" fmla="*/ 38 h 103"/>
                <a:gd name="T34" fmla="*/ 0 w 101"/>
                <a:gd name="T35" fmla="*/ 49 h 103"/>
                <a:gd name="T36" fmla="*/ 0 w 101"/>
                <a:gd name="T37" fmla="*/ 61 h 103"/>
                <a:gd name="T38" fmla="*/ 0 w 101"/>
                <a:gd name="T39" fmla="*/ 61 h 103"/>
                <a:gd name="T40" fmla="*/ 0 w 101"/>
                <a:gd name="T41" fmla="*/ 75 h 103"/>
                <a:gd name="T42" fmla="*/ 4 w 101"/>
                <a:gd name="T43" fmla="*/ 86 h 103"/>
                <a:gd name="T44" fmla="*/ 10 w 101"/>
                <a:gd name="T45" fmla="*/ 95 h 103"/>
                <a:gd name="T46" fmla="*/ 17 w 101"/>
                <a:gd name="T47" fmla="*/ 106 h 103"/>
                <a:gd name="T48" fmla="*/ 25 w 101"/>
                <a:gd name="T49" fmla="*/ 114 h 103"/>
                <a:gd name="T50" fmla="*/ 38 w 101"/>
                <a:gd name="T51" fmla="*/ 120 h 103"/>
                <a:gd name="T52" fmla="*/ 49 w 101"/>
                <a:gd name="T53" fmla="*/ 122 h 103"/>
                <a:gd name="T54" fmla="*/ 61 w 101"/>
                <a:gd name="T55" fmla="*/ 124 h 103"/>
                <a:gd name="T56" fmla="*/ 61 w 101"/>
                <a:gd name="T57" fmla="*/ 124 h 103"/>
                <a:gd name="T58" fmla="*/ 74 w 101"/>
                <a:gd name="T59" fmla="*/ 122 h 103"/>
                <a:gd name="T60" fmla="*/ 84 w 101"/>
                <a:gd name="T61" fmla="*/ 120 h 103"/>
                <a:gd name="T62" fmla="*/ 95 w 101"/>
                <a:gd name="T63" fmla="*/ 114 h 103"/>
                <a:gd name="T64" fmla="*/ 102 w 101"/>
                <a:gd name="T65" fmla="*/ 106 h 103"/>
                <a:gd name="T66" fmla="*/ 109 w 101"/>
                <a:gd name="T67" fmla="*/ 95 h 103"/>
                <a:gd name="T68" fmla="*/ 118 w 101"/>
                <a:gd name="T69" fmla="*/ 86 h 103"/>
                <a:gd name="T70" fmla="*/ 120 w 101"/>
                <a:gd name="T71" fmla="*/ 75 h 103"/>
                <a:gd name="T72" fmla="*/ 120 w 101"/>
                <a:gd name="T73" fmla="*/ 61 h 103"/>
                <a:gd name="T74" fmla="*/ 61 w 101"/>
                <a:gd name="T75" fmla="*/ 61 h 103"/>
                <a:gd name="T76" fmla="*/ 120 w 101"/>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1"/>
                  </a:moveTo>
                  <a:lnTo>
                    <a:pt x="101" y="51"/>
                  </a:lnTo>
                  <a:lnTo>
                    <a:pt x="101" y="41"/>
                  </a:lnTo>
                  <a:lnTo>
                    <a:pt x="99" y="32"/>
                  </a:lnTo>
                  <a:lnTo>
                    <a:pt x="92" y="23"/>
                  </a:lnTo>
                  <a:lnTo>
                    <a:pt x="86" y="15"/>
                  </a:lnTo>
                  <a:lnTo>
                    <a:pt x="80" y="8"/>
                  </a:lnTo>
                  <a:lnTo>
                    <a:pt x="71" y="4"/>
                  </a:lnTo>
                  <a:lnTo>
                    <a:pt x="62" y="2"/>
                  </a:lnTo>
                  <a:lnTo>
                    <a:pt x="51" y="0"/>
                  </a:lnTo>
                  <a:lnTo>
                    <a:pt x="41" y="2"/>
                  </a:lnTo>
                  <a:lnTo>
                    <a:pt x="32" y="4"/>
                  </a:lnTo>
                  <a:lnTo>
                    <a:pt x="21" y="8"/>
                  </a:lnTo>
                  <a:lnTo>
                    <a:pt x="15" y="15"/>
                  </a:lnTo>
                  <a:lnTo>
                    <a:pt x="8" y="23"/>
                  </a:lnTo>
                  <a:lnTo>
                    <a:pt x="4" y="32"/>
                  </a:lnTo>
                  <a:lnTo>
                    <a:pt x="0" y="41"/>
                  </a:lnTo>
                  <a:lnTo>
                    <a:pt x="0" y="51"/>
                  </a:lnTo>
                  <a:lnTo>
                    <a:pt x="0" y="62"/>
                  </a:lnTo>
                  <a:lnTo>
                    <a:pt x="4" y="71"/>
                  </a:lnTo>
                  <a:lnTo>
                    <a:pt x="8" y="79"/>
                  </a:lnTo>
                  <a:lnTo>
                    <a:pt x="15" y="88"/>
                  </a:lnTo>
                  <a:lnTo>
                    <a:pt x="21" y="95"/>
                  </a:lnTo>
                  <a:lnTo>
                    <a:pt x="32" y="99"/>
                  </a:lnTo>
                  <a:lnTo>
                    <a:pt x="41" y="101"/>
                  </a:lnTo>
                  <a:lnTo>
                    <a:pt x="51" y="103"/>
                  </a:lnTo>
                  <a:lnTo>
                    <a:pt x="62" y="101"/>
                  </a:lnTo>
                  <a:lnTo>
                    <a:pt x="71" y="99"/>
                  </a:lnTo>
                  <a:lnTo>
                    <a:pt x="80" y="95"/>
                  </a:lnTo>
                  <a:lnTo>
                    <a:pt x="86" y="88"/>
                  </a:lnTo>
                  <a:lnTo>
                    <a:pt x="92" y="79"/>
                  </a:lnTo>
                  <a:lnTo>
                    <a:pt x="99" y="71"/>
                  </a:lnTo>
                  <a:lnTo>
                    <a:pt x="101" y="62"/>
                  </a:lnTo>
                  <a:lnTo>
                    <a:pt x="101" y="51"/>
                  </a:lnTo>
                  <a:lnTo>
                    <a:pt x="51"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2" name="Freeform 859"/>
            <p:cNvSpPr>
              <a:spLocks/>
            </p:cNvSpPr>
            <p:nvPr/>
          </p:nvSpPr>
          <p:spPr bwMode="auto">
            <a:xfrm>
              <a:off x="910" y="2942"/>
              <a:ext cx="114" cy="111"/>
            </a:xfrm>
            <a:custGeom>
              <a:avLst/>
              <a:gdLst>
                <a:gd name="T0" fmla="*/ 125 w 104"/>
                <a:gd name="T1" fmla="*/ 62 h 102"/>
                <a:gd name="T2" fmla="*/ 125 w 104"/>
                <a:gd name="T3" fmla="*/ 62 h 102"/>
                <a:gd name="T4" fmla="*/ 123 w 104"/>
                <a:gd name="T5" fmla="*/ 49 h 102"/>
                <a:gd name="T6" fmla="*/ 121 w 104"/>
                <a:gd name="T7" fmla="*/ 39 h 102"/>
                <a:gd name="T8" fmla="*/ 114 w 104"/>
                <a:gd name="T9" fmla="*/ 28 h 102"/>
                <a:gd name="T10" fmla="*/ 107 w 104"/>
                <a:gd name="T11" fmla="*/ 17 h 102"/>
                <a:gd name="T12" fmla="*/ 96 w 104"/>
                <a:gd name="T13" fmla="*/ 11 h 102"/>
                <a:gd name="T14" fmla="*/ 87 w 104"/>
                <a:gd name="T15" fmla="*/ 4 h 102"/>
                <a:gd name="T16" fmla="*/ 76 w 104"/>
                <a:gd name="T17" fmla="*/ 2 h 102"/>
                <a:gd name="T18" fmla="*/ 62 w 104"/>
                <a:gd name="T19" fmla="*/ 0 h 102"/>
                <a:gd name="T20" fmla="*/ 62 w 104"/>
                <a:gd name="T21" fmla="*/ 0 h 102"/>
                <a:gd name="T22" fmla="*/ 49 w 104"/>
                <a:gd name="T23" fmla="*/ 2 h 102"/>
                <a:gd name="T24" fmla="*/ 39 w 104"/>
                <a:gd name="T25" fmla="*/ 4 h 102"/>
                <a:gd name="T26" fmla="*/ 29 w 104"/>
                <a:gd name="T27" fmla="*/ 11 h 102"/>
                <a:gd name="T28" fmla="*/ 20 w 104"/>
                <a:gd name="T29" fmla="*/ 17 h 102"/>
                <a:gd name="T30" fmla="*/ 11 w 104"/>
                <a:gd name="T31" fmla="*/ 28 h 102"/>
                <a:gd name="T32" fmla="*/ 5 w 104"/>
                <a:gd name="T33" fmla="*/ 39 h 102"/>
                <a:gd name="T34" fmla="*/ 3 w 104"/>
                <a:gd name="T35" fmla="*/ 49 h 102"/>
                <a:gd name="T36" fmla="*/ 0 w 104"/>
                <a:gd name="T37" fmla="*/ 62 h 102"/>
                <a:gd name="T38" fmla="*/ 0 w 104"/>
                <a:gd name="T39" fmla="*/ 62 h 102"/>
                <a:gd name="T40" fmla="*/ 3 w 104"/>
                <a:gd name="T41" fmla="*/ 75 h 102"/>
                <a:gd name="T42" fmla="*/ 5 w 104"/>
                <a:gd name="T43" fmla="*/ 84 h 102"/>
                <a:gd name="T44" fmla="*/ 11 w 104"/>
                <a:gd name="T45" fmla="*/ 95 h 102"/>
                <a:gd name="T46" fmla="*/ 20 w 104"/>
                <a:gd name="T47" fmla="*/ 106 h 102"/>
                <a:gd name="T48" fmla="*/ 29 w 104"/>
                <a:gd name="T49" fmla="*/ 110 h 102"/>
                <a:gd name="T50" fmla="*/ 39 w 104"/>
                <a:gd name="T51" fmla="*/ 118 h 102"/>
                <a:gd name="T52" fmla="*/ 49 w 104"/>
                <a:gd name="T53" fmla="*/ 121 h 102"/>
                <a:gd name="T54" fmla="*/ 62 w 104"/>
                <a:gd name="T55" fmla="*/ 121 h 102"/>
                <a:gd name="T56" fmla="*/ 62 w 104"/>
                <a:gd name="T57" fmla="*/ 121 h 102"/>
                <a:gd name="T58" fmla="*/ 76 w 104"/>
                <a:gd name="T59" fmla="*/ 121 h 102"/>
                <a:gd name="T60" fmla="*/ 87 w 104"/>
                <a:gd name="T61" fmla="*/ 118 h 102"/>
                <a:gd name="T62" fmla="*/ 96 w 104"/>
                <a:gd name="T63" fmla="*/ 110 h 102"/>
                <a:gd name="T64" fmla="*/ 107 w 104"/>
                <a:gd name="T65" fmla="*/ 106 h 102"/>
                <a:gd name="T66" fmla="*/ 114 w 104"/>
                <a:gd name="T67" fmla="*/ 95 h 102"/>
                <a:gd name="T68" fmla="*/ 121 w 104"/>
                <a:gd name="T69" fmla="*/ 84 h 102"/>
                <a:gd name="T70" fmla="*/ 123 w 104"/>
                <a:gd name="T71" fmla="*/ 75 h 102"/>
                <a:gd name="T72" fmla="*/ 125 w 104"/>
                <a:gd name="T73" fmla="*/ 62 h 102"/>
                <a:gd name="T74" fmla="*/ 62 w 104"/>
                <a:gd name="T75" fmla="*/ 62 h 102"/>
                <a:gd name="T76" fmla="*/ 125 w 104"/>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2"/>
                  </a:moveTo>
                  <a:lnTo>
                    <a:pt x="104" y="52"/>
                  </a:lnTo>
                  <a:lnTo>
                    <a:pt x="102" y="41"/>
                  </a:lnTo>
                  <a:lnTo>
                    <a:pt x="100" y="33"/>
                  </a:lnTo>
                  <a:lnTo>
                    <a:pt x="95" y="24"/>
                  </a:lnTo>
                  <a:lnTo>
                    <a:pt x="89" y="15"/>
                  </a:lnTo>
                  <a:lnTo>
                    <a:pt x="80" y="9"/>
                  </a:lnTo>
                  <a:lnTo>
                    <a:pt x="72" y="4"/>
                  </a:lnTo>
                  <a:lnTo>
                    <a:pt x="63" y="2"/>
                  </a:lnTo>
                  <a:lnTo>
                    <a:pt x="52" y="0"/>
                  </a:lnTo>
                  <a:lnTo>
                    <a:pt x="41" y="2"/>
                  </a:lnTo>
                  <a:lnTo>
                    <a:pt x="33" y="4"/>
                  </a:lnTo>
                  <a:lnTo>
                    <a:pt x="24" y="9"/>
                  </a:lnTo>
                  <a:lnTo>
                    <a:pt x="16" y="15"/>
                  </a:lnTo>
                  <a:lnTo>
                    <a:pt x="9" y="24"/>
                  </a:lnTo>
                  <a:lnTo>
                    <a:pt x="5" y="33"/>
                  </a:lnTo>
                  <a:lnTo>
                    <a:pt x="3" y="41"/>
                  </a:lnTo>
                  <a:lnTo>
                    <a:pt x="0" y="52"/>
                  </a:lnTo>
                  <a:lnTo>
                    <a:pt x="3" y="63"/>
                  </a:lnTo>
                  <a:lnTo>
                    <a:pt x="5" y="71"/>
                  </a:lnTo>
                  <a:lnTo>
                    <a:pt x="9" y="80"/>
                  </a:lnTo>
                  <a:lnTo>
                    <a:pt x="16" y="89"/>
                  </a:lnTo>
                  <a:lnTo>
                    <a:pt x="24" y="93"/>
                  </a:lnTo>
                  <a:lnTo>
                    <a:pt x="33" y="99"/>
                  </a:lnTo>
                  <a:lnTo>
                    <a:pt x="41" y="102"/>
                  </a:lnTo>
                  <a:lnTo>
                    <a:pt x="52" y="102"/>
                  </a:lnTo>
                  <a:lnTo>
                    <a:pt x="63" y="102"/>
                  </a:lnTo>
                  <a:lnTo>
                    <a:pt x="72" y="99"/>
                  </a:lnTo>
                  <a:lnTo>
                    <a:pt x="80" y="93"/>
                  </a:lnTo>
                  <a:lnTo>
                    <a:pt x="89" y="89"/>
                  </a:lnTo>
                  <a:lnTo>
                    <a:pt x="95" y="80"/>
                  </a:lnTo>
                  <a:lnTo>
                    <a:pt x="100" y="71"/>
                  </a:lnTo>
                  <a:lnTo>
                    <a:pt x="102" y="63"/>
                  </a:lnTo>
                  <a:lnTo>
                    <a:pt x="104" y="52"/>
                  </a:lnTo>
                  <a:lnTo>
                    <a:pt x="52" y="52"/>
                  </a:lnTo>
                  <a:lnTo>
                    <a:pt x="104"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3" name="Freeform 860"/>
            <p:cNvSpPr>
              <a:spLocks/>
            </p:cNvSpPr>
            <p:nvPr/>
          </p:nvSpPr>
          <p:spPr bwMode="auto">
            <a:xfrm>
              <a:off x="910" y="2942"/>
              <a:ext cx="114" cy="111"/>
            </a:xfrm>
            <a:custGeom>
              <a:avLst/>
              <a:gdLst>
                <a:gd name="T0" fmla="*/ 125 w 104"/>
                <a:gd name="T1" fmla="*/ 62 h 102"/>
                <a:gd name="T2" fmla="*/ 125 w 104"/>
                <a:gd name="T3" fmla="*/ 62 h 102"/>
                <a:gd name="T4" fmla="*/ 123 w 104"/>
                <a:gd name="T5" fmla="*/ 49 h 102"/>
                <a:gd name="T6" fmla="*/ 121 w 104"/>
                <a:gd name="T7" fmla="*/ 39 h 102"/>
                <a:gd name="T8" fmla="*/ 114 w 104"/>
                <a:gd name="T9" fmla="*/ 28 h 102"/>
                <a:gd name="T10" fmla="*/ 107 w 104"/>
                <a:gd name="T11" fmla="*/ 17 h 102"/>
                <a:gd name="T12" fmla="*/ 96 w 104"/>
                <a:gd name="T13" fmla="*/ 11 h 102"/>
                <a:gd name="T14" fmla="*/ 87 w 104"/>
                <a:gd name="T15" fmla="*/ 4 h 102"/>
                <a:gd name="T16" fmla="*/ 76 w 104"/>
                <a:gd name="T17" fmla="*/ 2 h 102"/>
                <a:gd name="T18" fmla="*/ 62 w 104"/>
                <a:gd name="T19" fmla="*/ 0 h 102"/>
                <a:gd name="T20" fmla="*/ 62 w 104"/>
                <a:gd name="T21" fmla="*/ 0 h 102"/>
                <a:gd name="T22" fmla="*/ 49 w 104"/>
                <a:gd name="T23" fmla="*/ 2 h 102"/>
                <a:gd name="T24" fmla="*/ 39 w 104"/>
                <a:gd name="T25" fmla="*/ 4 h 102"/>
                <a:gd name="T26" fmla="*/ 29 w 104"/>
                <a:gd name="T27" fmla="*/ 11 h 102"/>
                <a:gd name="T28" fmla="*/ 20 w 104"/>
                <a:gd name="T29" fmla="*/ 17 h 102"/>
                <a:gd name="T30" fmla="*/ 11 w 104"/>
                <a:gd name="T31" fmla="*/ 28 h 102"/>
                <a:gd name="T32" fmla="*/ 5 w 104"/>
                <a:gd name="T33" fmla="*/ 39 h 102"/>
                <a:gd name="T34" fmla="*/ 3 w 104"/>
                <a:gd name="T35" fmla="*/ 49 h 102"/>
                <a:gd name="T36" fmla="*/ 0 w 104"/>
                <a:gd name="T37" fmla="*/ 62 h 102"/>
                <a:gd name="T38" fmla="*/ 0 w 104"/>
                <a:gd name="T39" fmla="*/ 62 h 102"/>
                <a:gd name="T40" fmla="*/ 3 w 104"/>
                <a:gd name="T41" fmla="*/ 75 h 102"/>
                <a:gd name="T42" fmla="*/ 5 w 104"/>
                <a:gd name="T43" fmla="*/ 84 h 102"/>
                <a:gd name="T44" fmla="*/ 11 w 104"/>
                <a:gd name="T45" fmla="*/ 95 h 102"/>
                <a:gd name="T46" fmla="*/ 20 w 104"/>
                <a:gd name="T47" fmla="*/ 106 h 102"/>
                <a:gd name="T48" fmla="*/ 29 w 104"/>
                <a:gd name="T49" fmla="*/ 110 h 102"/>
                <a:gd name="T50" fmla="*/ 39 w 104"/>
                <a:gd name="T51" fmla="*/ 118 h 102"/>
                <a:gd name="T52" fmla="*/ 49 w 104"/>
                <a:gd name="T53" fmla="*/ 121 h 102"/>
                <a:gd name="T54" fmla="*/ 62 w 104"/>
                <a:gd name="T55" fmla="*/ 121 h 102"/>
                <a:gd name="T56" fmla="*/ 62 w 104"/>
                <a:gd name="T57" fmla="*/ 121 h 102"/>
                <a:gd name="T58" fmla="*/ 76 w 104"/>
                <a:gd name="T59" fmla="*/ 121 h 102"/>
                <a:gd name="T60" fmla="*/ 87 w 104"/>
                <a:gd name="T61" fmla="*/ 118 h 102"/>
                <a:gd name="T62" fmla="*/ 96 w 104"/>
                <a:gd name="T63" fmla="*/ 110 h 102"/>
                <a:gd name="T64" fmla="*/ 107 w 104"/>
                <a:gd name="T65" fmla="*/ 106 h 102"/>
                <a:gd name="T66" fmla="*/ 114 w 104"/>
                <a:gd name="T67" fmla="*/ 95 h 102"/>
                <a:gd name="T68" fmla="*/ 121 w 104"/>
                <a:gd name="T69" fmla="*/ 84 h 102"/>
                <a:gd name="T70" fmla="*/ 123 w 104"/>
                <a:gd name="T71" fmla="*/ 75 h 102"/>
                <a:gd name="T72" fmla="*/ 125 w 104"/>
                <a:gd name="T73" fmla="*/ 62 h 102"/>
                <a:gd name="T74" fmla="*/ 62 w 104"/>
                <a:gd name="T75" fmla="*/ 62 h 102"/>
                <a:gd name="T76" fmla="*/ 125 w 104"/>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2"/>
                  </a:moveTo>
                  <a:lnTo>
                    <a:pt x="104" y="52"/>
                  </a:lnTo>
                  <a:lnTo>
                    <a:pt x="102" y="41"/>
                  </a:lnTo>
                  <a:lnTo>
                    <a:pt x="100" y="33"/>
                  </a:lnTo>
                  <a:lnTo>
                    <a:pt x="95" y="24"/>
                  </a:lnTo>
                  <a:lnTo>
                    <a:pt x="89" y="15"/>
                  </a:lnTo>
                  <a:lnTo>
                    <a:pt x="80" y="9"/>
                  </a:lnTo>
                  <a:lnTo>
                    <a:pt x="72" y="4"/>
                  </a:lnTo>
                  <a:lnTo>
                    <a:pt x="63" y="2"/>
                  </a:lnTo>
                  <a:lnTo>
                    <a:pt x="52" y="0"/>
                  </a:lnTo>
                  <a:lnTo>
                    <a:pt x="41" y="2"/>
                  </a:lnTo>
                  <a:lnTo>
                    <a:pt x="33" y="4"/>
                  </a:lnTo>
                  <a:lnTo>
                    <a:pt x="24" y="9"/>
                  </a:lnTo>
                  <a:lnTo>
                    <a:pt x="16" y="15"/>
                  </a:lnTo>
                  <a:lnTo>
                    <a:pt x="9" y="24"/>
                  </a:lnTo>
                  <a:lnTo>
                    <a:pt x="5" y="33"/>
                  </a:lnTo>
                  <a:lnTo>
                    <a:pt x="3" y="41"/>
                  </a:lnTo>
                  <a:lnTo>
                    <a:pt x="0" y="52"/>
                  </a:lnTo>
                  <a:lnTo>
                    <a:pt x="3" y="63"/>
                  </a:lnTo>
                  <a:lnTo>
                    <a:pt x="5" y="71"/>
                  </a:lnTo>
                  <a:lnTo>
                    <a:pt x="9" y="80"/>
                  </a:lnTo>
                  <a:lnTo>
                    <a:pt x="16" y="89"/>
                  </a:lnTo>
                  <a:lnTo>
                    <a:pt x="24" y="93"/>
                  </a:lnTo>
                  <a:lnTo>
                    <a:pt x="33" y="99"/>
                  </a:lnTo>
                  <a:lnTo>
                    <a:pt x="41" y="102"/>
                  </a:lnTo>
                  <a:lnTo>
                    <a:pt x="52" y="102"/>
                  </a:lnTo>
                  <a:lnTo>
                    <a:pt x="63" y="102"/>
                  </a:lnTo>
                  <a:lnTo>
                    <a:pt x="72" y="99"/>
                  </a:lnTo>
                  <a:lnTo>
                    <a:pt x="80" y="93"/>
                  </a:lnTo>
                  <a:lnTo>
                    <a:pt x="89" y="89"/>
                  </a:lnTo>
                  <a:lnTo>
                    <a:pt x="95" y="80"/>
                  </a:lnTo>
                  <a:lnTo>
                    <a:pt x="100"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4" name="Freeform 861"/>
            <p:cNvSpPr>
              <a:spLocks/>
            </p:cNvSpPr>
            <p:nvPr/>
          </p:nvSpPr>
          <p:spPr bwMode="auto">
            <a:xfrm>
              <a:off x="710" y="2448"/>
              <a:ext cx="111" cy="111"/>
            </a:xfrm>
            <a:custGeom>
              <a:avLst/>
              <a:gdLst>
                <a:gd name="T0" fmla="*/ 122 w 101"/>
                <a:gd name="T1" fmla="*/ 63 h 101"/>
                <a:gd name="T2" fmla="*/ 122 w 101"/>
                <a:gd name="T3" fmla="*/ 63 h 101"/>
                <a:gd name="T4" fmla="*/ 122 w 101"/>
                <a:gd name="T5" fmla="*/ 49 h 101"/>
                <a:gd name="T6" fmla="*/ 120 w 101"/>
                <a:gd name="T7" fmla="*/ 36 h 101"/>
                <a:gd name="T8" fmla="*/ 112 w 101"/>
                <a:gd name="T9" fmla="*/ 26 h 101"/>
                <a:gd name="T10" fmla="*/ 104 w 101"/>
                <a:gd name="T11" fmla="*/ 18 h 101"/>
                <a:gd name="T12" fmla="*/ 97 w 101"/>
                <a:gd name="T13" fmla="*/ 11 h 101"/>
                <a:gd name="T14" fmla="*/ 86 w 101"/>
                <a:gd name="T15" fmla="*/ 2 h 101"/>
                <a:gd name="T16" fmla="*/ 73 w 101"/>
                <a:gd name="T17" fmla="*/ 0 h 101"/>
                <a:gd name="T18" fmla="*/ 60 w 101"/>
                <a:gd name="T19" fmla="*/ 0 h 101"/>
                <a:gd name="T20" fmla="*/ 60 w 101"/>
                <a:gd name="T21" fmla="*/ 0 h 101"/>
                <a:gd name="T22" fmla="*/ 49 w 101"/>
                <a:gd name="T23" fmla="*/ 0 h 101"/>
                <a:gd name="T24" fmla="*/ 36 w 101"/>
                <a:gd name="T25" fmla="*/ 2 h 101"/>
                <a:gd name="T26" fmla="*/ 26 w 101"/>
                <a:gd name="T27" fmla="*/ 11 h 101"/>
                <a:gd name="T28" fmla="*/ 18 w 101"/>
                <a:gd name="T29" fmla="*/ 18 h 101"/>
                <a:gd name="T30" fmla="*/ 11 w 101"/>
                <a:gd name="T31" fmla="*/ 26 h 101"/>
                <a:gd name="T32" fmla="*/ 4 w 101"/>
                <a:gd name="T33" fmla="*/ 36 h 101"/>
                <a:gd name="T34" fmla="*/ 0 w 101"/>
                <a:gd name="T35" fmla="*/ 49 h 101"/>
                <a:gd name="T36" fmla="*/ 0 w 101"/>
                <a:gd name="T37" fmla="*/ 63 h 101"/>
                <a:gd name="T38" fmla="*/ 0 w 101"/>
                <a:gd name="T39" fmla="*/ 63 h 101"/>
                <a:gd name="T40" fmla="*/ 0 w 101"/>
                <a:gd name="T41" fmla="*/ 73 h 101"/>
                <a:gd name="T42" fmla="*/ 4 w 101"/>
                <a:gd name="T43" fmla="*/ 86 h 101"/>
                <a:gd name="T44" fmla="*/ 11 w 101"/>
                <a:gd name="T45" fmla="*/ 97 h 101"/>
                <a:gd name="T46" fmla="*/ 18 w 101"/>
                <a:gd name="T47" fmla="*/ 104 h 101"/>
                <a:gd name="T48" fmla="*/ 26 w 101"/>
                <a:gd name="T49" fmla="*/ 112 h 101"/>
                <a:gd name="T50" fmla="*/ 36 w 101"/>
                <a:gd name="T51" fmla="*/ 118 h 101"/>
                <a:gd name="T52" fmla="*/ 49 w 101"/>
                <a:gd name="T53" fmla="*/ 122 h 101"/>
                <a:gd name="T54" fmla="*/ 60 w 101"/>
                <a:gd name="T55" fmla="*/ 122 h 101"/>
                <a:gd name="T56" fmla="*/ 60 w 101"/>
                <a:gd name="T57" fmla="*/ 122 h 101"/>
                <a:gd name="T58" fmla="*/ 73 w 101"/>
                <a:gd name="T59" fmla="*/ 122 h 101"/>
                <a:gd name="T60" fmla="*/ 86 w 101"/>
                <a:gd name="T61" fmla="*/ 118 h 101"/>
                <a:gd name="T62" fmla="*/ 97 w 101"/>
                <a:gd name="T63" fmla="*/ 112 h 101"/>
                <a:gd name="T64" fmla="*/ 104 w 101"/>
                <a:gd name="T65" fmla="*/ 104 h 101"/>
                <a:gd name="T66" fmla="*/ 112 w 101"/>
                <a:gd name="T67" fmla="*/ 97 h 101"/>
                <a:gd name="T68" fmla="*/ 120 w 101"/>
                <a:gd name="T69" fmla="*/ 86 h 101"/>
                <a:gd name="T70" fmla="*/ 122 w 101"/>
                <a:gd name="T71" fmla="*/ 73 h 101"/>
                <a:gd name="T72" fmla="*/ 122 w 101"/>
                <a:gd name="T73" fmla="*/ 63 h 101"/>
                <a:gd name="T74" fmla="*/ 60 w 101"/>
                <a:gd name="T75" fmla="*/ 63 h 101"/>
                <a:gd name="T76" fmla="*/ 122 w 101"/>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0"/>
                  </a:lnTo>
                  <a:lnTo>
                    <a:pt x="93" y="22"/>
                  </a:lnTo>
                  <a:lnTo>
                    <a:pt x="86" y="15"/>
                  </a:lnTo>
                  <a:lnTo>
                    <a:pt x="80" y="9"/>
                  </a:lnTo>
                  <a:lnTo>
                    <a:pt x="71" y="2"/>
                  </a:lnTo>
                  <a:lnTo>
                    <a:pt x="60" y="0"/>
                  </a:lnTo>
                  <a:lnTo>
                    <a:pt x="50" y="0"/>
                  </a:lnTo>
                  <a:lnTo>
                    <a:pt x="41" y="0"/>
                  </a:lnTo>
                  <a:lnTo>
                    <a:pt x="30" y="2"/>
                  </a:lnTo>
                  <a:lnTo>
                    <a:pt x="22" y="9"/>
                  </a:lnTo>
                  <a:lnTo>
                    <a:pt x="15" y="15"/>
                  </a:lnTo>
                  <a:lnTo>
                    <a:pt x="9" y="22"/>
                  </a:lnTo>
                  <a:lnTo>
                    <a:pt x="4" y="30"/>
                  </a:lnTo>
                  <a:lnTo>
                    <a:pt x="0" y="41"/>
                  </a:lnTo>
                  <a:lnTo>
                    <a:pt x="0" y="52"/>
                  </a:lnTo>
                  <a:lnTo>
                    <a:pt x="0" y="60"/>
                  </a:lnTo>
                  <a:lnTo>
                    <a:pt x="4" y="71"/>
                  </a:lnTo>
                  <a:lnTo>
                    <a:pt x="9" y="80"/>
                  </a:lnTo>
                  <a:lnTo>
                    <a:pt x="15" y="86"/>
                  </a:lnTo>
                  <a:lnTo>
                    <a:pt x="22" y="93"/>
                  </a:lnTo>
                  <a:lnTo>
                    <a:pt x="30" y="97"/>
                  </a:lnTo>
                  <a:lnTo>
                    <a:pt x="41" y="101"/>
                  </a:lnTo>
                  <a:lnTo>
                    <a:pt x="50" y="101"/>
                  </a:lnTo>
                  <a:lnTo>
                    <a:pt x="60" y="101"/>
                  </a:lnTo>
                  <a:lnTo>
                    <a:pt x="71" y="97"/>
                  </a:lnTo>
                  <a:lnTo>
                    <a:pt x="80" y="93"/>
                  </a:lnTo>
                  <a:lnTo>
                    <a:pt x="86" y="86"/>
                  </a:lnTo>
                  <a:lnTo>
                    <a:pt x="93" y="80"/>
                  </a:lnTo>
                  <a:lnTo>
                    <a:pt x="99" y="71"/>
                  </a:lnTo>
                  <a:lnTo>
                    <a:pt x="101" y="60"/>
                  </a:lnTo>
                  <a:lnTo>
                    <a:pt x="101" y="52"/>
                  </a:lnTo>
                  <a:lnTo>
                    <a:pt x="50" y="52"/>
                  </a:lnTo>
                  <a:lnTo>
                    <a:pt x="101"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5" name="Freeform 862"/>
            <p:cNvSpPr>
              <a:spLocks/>
            </p:cNvSpPr>
            <p:nvPr/>
          </p:nvSpPr>
          <p:spPr bwMode="auto">
            <a:xfrm>
              <a:off x="682" y="2184"/>
              <a:ext cx="111" cy="111"/>
            </a:xfrm>
            <a:custGeom>
              <a:avLst/>
              <a:gdLst>
                <a:gd name="T0" fmla="*/ 121 w 102"/>
                <a:gd name="T1" fmla="*/ 62 h 102"/>
                <a:gd name="T2" fmla="*/ 121 w 102"/>
                <a:gd name="T3" fmla="*/ 62 h 102"/>
                <a:gd name="T4" fmla="*/ 121 w 102"/>
                <a:gd name="T5" fmla="*/ 49 h 102"/>
                <a:gd name="T6" fmla="*/ 118 w 102"/>
                <a:gd name="T7" fmla="*/ 36 h 102"/>
                <a:gd name="T8" fmla="*/ 110 w 102"/>
                <a:gd name="T9" fmla="*/ 26 h 102"/>
                <a:gd name="T10" fmla="*/ 102 w 102"/>
                <a:gd name="T11" fmla="*/ 17 h 102"/>
                <a:gd name="T12" fmla="*/ 95 w 102"/>
                <a:gd name="T13" fmla="*/ 11 h 102"/>
                <a:gd name="T14" fmla="*/ 84 w 102"/>
                <a:gd name="T15" fmla="*/ 5 h 102"/>
                <a:gd name="T16" fmla="*/ 71 w 102"/>
                <a:gd name="T17" fmla="*/ 0 h 102"/>
                <a:gd name="T18" fmla="*/ 59 w 102"/>
                <a:gd name="T19" fmla="*/ 0 h 102"/>
                <a:gd name="T20" fmla="*/ 59 w 102"/>
                <a:gd name="T21" fmla="*/ 0 h 102"/>
                <a:gd name="T22" fmla="*/ 49 w 102"/>
                <a:gd name="T23" fmla="*/ 0 h 102"/>
                <a:gd name="T24" fmla="*/ 36 w 102"/>
                <a:gd name="T25" fmla="*/ 5 h 102"/>
                <a:gd name="T26" fmla="*/ 26 w 102"/>
                <a:gd name="T27" fmla="*/ 11 h 102"/>
                <a:gd name="T28" fmla="*/ 17 w 102"/>
                <a:gd name="T29" fmla="*/ 17 h 102"/>
                <a:gd name="T30" fmla="*/ 11 w 102"/>
                <a:gd name="T31" fmla="*/ 26 h 102"/>
                <a:gd name="T32" fmla="*/ 4 w 102"/>
                <a:gd name="T33" fmla="*/ 36 h 102"/>
                <a:gd name="T34" fmla="*/ 0 w 102"/>
                <a:gd name="T35" fmla="*/ 49 h 102"/>
                <a:gd name="T36" fmla="*/ 0 w 102"/>
                <a:gd name="T37" fmla="*/ 62 h 102"/>
                <a:gd name="T38" fmla="*/ 0 w 102"/>
                <a:gd name="T39" fmla="*/ 62 h 102"/>
                <a:gd name="T40" fmla="*/ 0 w 102"/>
                <a:gd name="T41" fmla="*/ 72 h 102"/>
                <a:gd name="T42" fmla="*/ 4 w 102"/>
                <a:gd name="T43" fmla="*/ 85 h 102"/>
                <a:gd name="T44" fmla="*/ 11 w 102"/>
                <a:gd name="T45" fmla="*/ 95 h 102"/>
                <a:gd name="T46" fmla="*/ 17 w 102"/>
                <a:gd name="T47" fmla="*/ 103 h 102"/>
                <a:gd name="T48" fmla="*/ 26 w 102"/>
                <a:gd name="T49" fmla="*/ 110 h 102"/>
                <a:gd name="T50" fmla="*/ 36 w 102"/>
                <a:gd name="T51" fmla="*/ 115 h 102"/>
                <a:gd name="T52" fmla="*/ 49 w 102"/>
                <a:gd name="T53" fmla="*/ 121 h 102"/>
                <a:gd name="T54" fmla="*/ 59 w 102"/>
                <a:gd name="T55" fmla="*/ 121 h 102"/>
                <a:gd name="T56" fmla="*/ 59 w 102"/>
                <a:gd name="T57" fmla="*/ 121 h 102"/>
                <a:gd name="T58" fmla="*/ 71 w 102"/>
                <a:gd name="T59" fmla="*/ 121 h 102"/>
                <a:gd name="T60" fmla="*/ 84 w 102"/>
                <a:gd name="T61" fmla="*/ 115 h 102"/>
                <a:gd name="T62" fmla="*/ 95 w 102"/>
                <a:gd name="T63" fmla="*/ 110 h 102"/>
                <a:gd name="T64" fmla="*/ 102 w 102"/>
                <a:gd name="T65" fmla="*/ 103 h 102"/>
                <a:gd name="T66" fmla="*/ 110 w 102"/>
                <a:gd name="T67" fmla="*/ 95 h 102"/>
                <a:gd name="T68" fmla="*/ 118 w 102"/>
                <a:gd name="T69" fmla="*/ 85 h 102"/>
                <a:gd name="T70" fmla="*/ 121 w 102"/>
                <a:gd name="T71" fmla="*/ 72 h 102"/>
                <a:gd name="T72" fmla="*/ 121 w 102"/>
                <a:gd name="T73" fmla="*/ 62 h 102"/>
                <a:gd name="T74" fmla="*/ 59 w 102"/>
                <a:gd name="T75" fmla="*/ 62 h 102"/>
                <a:gd name="T76" fmla="*/ 121 w 102"/>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9" y="30"/>
                  </a:lnTo>
                  <a:lnTo>
                    <a:pt x="93" y="22"/>
                  </a:lnTo>
                  <a:lnTo>
                    <a:pt x="86" y="15"/>
                  </a:lnTo>
                  <a:lnTo>
                    <a:pt x="80" y="9"/>
                  </a:lnTo>
                  <a:lnTo>
                    <a:pt x="71" y="5"/>
                  </a:lnTo>
                  <a:lnTo>
                    <a:pt x="60" y="0"/>
                  </a:lnTo>
                  <a:lnTo>
                    <a:pt x="50" y="0"/>
                  </a:lnTo>
                  <a:lnTo>
                    <a:pt x="41" y="0"/>
                  </a:lnTo>
                  <a:lnTo>
                    <a:pt x="30" y="5"/>
                  </a:lnTo>
                  <a:lnTo>
                    <a:pt x="22" y="9"/>
                  </a:lnTo>
                  <a:lnTo>
                    <a:pt x="15" y="15"/>
                  </a:lnTo>
                  <a:lnTo>
                    <a:pt x="9" y="22"/>
                  </a:lnTo>
                  <a:lnTo>
                    <a:pt x="4" y="30"/>
                  </a:lnTo>
                  <a:lnTo>
                    <a:pt x="0" y="41"/>
                  </a:lnTo>
                  <a:lnTo>
                    <a:pt x="0" y="52"/>
                  </a:lnTo>
                  <a:lnTo>
                    <a:pt x="0" y="61"/>
                  </a:lnTo>
                  <a:lnTo>
                    <a:pt x="4" y="72"/>
                  </a:lnTo>
                  <a:lnTo>
                    <a:pt x="9" y="80"/>
                  </a:lnTo>
                  <a:lnTo>
                    <a:pt x="15" y="87"/>
                  </a:lnTo>
                  <a:lnTo>
                    <a:pt x="22" y="93"/>
                  </a:lnTo>
                  <a:lnTo>
                    <a:pt x="30" y="97"/>
                  </a:lnTo>
                  <a:lnTo>
                    <a:pt x="41" y="102"/>
                  </a:lnTo>
                  <a:lnTo>
                    <a:pt x="50" y="102"/>
                  </a:lnTo>
                  <a:lnTo>
                    <a:pt x="60" y="102"/>
                  </a:lnTo>
                  <a:lnTo>
                    <a:pt x="71" y="97"/>
                  </a:lnTo>
                  <a:lnTo>
                    <a:pt x="80" y="93"/>
                  </a:lnTo>
                  <a:lnTo>
                    <a:pt x="86" y="87"/>
                  </a:lnTo>
                  <a:lnTo>
                    <a:pt x="93" y="80"/>
                  </a:lnTo>
                  <a:lnTo>
                    <a:pt x="99" y="72"/>
                  </a:lnTo>
                  <a:lnTo>
                    <a:pt x="102" y="61"/>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6" name="Freeform 863"/>
            <p:cNvSpPr>
              <a:spLocks/>
            </p:cNvSpPr>
            <p:nvPr/>
          </p:nvSpPr>
          <p:spPr bwMode="auto">
            <a:xfrm>
              <a:off x="682" y="2184"/>
              <a:ext cx="111" cy="111"/>
            </a:xfrm>
            <a:custGeom>
              <a:avLst/>
              <a:gdLst>
                <a:gd name="T0" fmla="*/ 121 w 102"/>
                <a:gd name="T1" fmla="*/ 62 h 102"/>
                <a:gd name="T2" fmla="*/ 121 w 102"/>
                <a:gd name="T3" fmla="*/ 62 h 102"/>
                <a:gd name="T4" fmla="*/ 121 w 102"/>
                <a:gd name="T5" fmla="*/ 49 h 102"/>
                <a:gd name="T6" fmla="*/ 118 w 102"/>
                <a:gd name="T7" fmla="*/ 36 h 102"/>
                <a:gd name="T8" fmla="*/ 110 w 102"/>
                <a:gd name="T9" fmla="*/ 26 h 102"/>
                <a:gd name="T10" fmla="*/ 102 w 102"/>
                <a:gd name="T11" fmla="*/ 17 h 102"/>
                <a:gd name="T12" fmla="*/ 95 w 102"/>
                <a:gd name="T13" fmla="*/ 11 h 102"/>
                <a:gd name="T14" fmla="*/ 84 w 102"/>
                <a:gd name="T15" fmla="*/ 5 h 102"/>
                <a:gd name="T16" fmla="*/ 71 w 102"/>
                <a:gd name="T17" fmla="*/ 0 h 102"/>
                <a:gd name="T18" fmla="*/ 59 w 102"/>
                <a:gd name="T19" fmla="*/ 0 h 102"/>
                <a:gd name="T20" fmla="*/ 59 w 102"/>
                <a:gd name="T21" fmla="*/ 0 h 102"/>
                <a:gd name="T22" fmla="*/ 49 w 102"/>
                <a:gd name="T23" fmla="*/ 0 h 102"/>
                <a:gd name="T24" fmla="*/ 36 w 102"/>
                <a:gd name="T25" fmla="*/ 5 h 102"/>
                <a:gd name="T26" fmla="*/ 26 w 102"/>
                <a:gd name="T27" fmla="*/ 11 h 102"/>
                <a:gd name="T28" fmla="*/ 17 w 102"/>
                <a:gd name="T29" fmla="*/ 17 h 102"/>
                <a:gd name="T30" fmla="*/ 11 w 102"/>
                <a:gd name="T31" fmla="*/ 26 h 102"/>
                <a:gd name="T32" fmla="*/ 4 w 102"/>
                <a:gd name="T33" fmla="*/ 36 h 102"/>
                <a:gd name="T34" fmla="*/ 0 w 102"/>
                <a:gd name="T35" fmla="*/ 49 h 102"/>
                <a:gd name="T36" fmla="*/ 0 w 102"/>
                <a:gd name="T37" fmla="*/ 62 h 102"/>
                <a:gd name="T38" fmla="*/ 0 w 102"/>
                <a:gd name="T39" fmla="*/ 62 h 102"/>
                <a:gd name="T40" fmla="*/ 0 w 102"/>
                <a:gd name="T41" fmla="*/ 72 h 102"/>
                <a:gd name="T42" fmla="*/ 4 w 102"/>
                <a:gd name="T43" fmla="*/ 85 h 102"/>
                <a:gd name="T44" fmla="*/ 11 w 102"/>
                <a:gd name="T45" fmla="*/ 95 h 102"/>
                <a:gd name="T46" fmla="*/ 17 w 102"/>
                <a:gd name="T47" fmla="*/ 103 h 102"/>
                <a:gd name="T48" fmla="*/ 26 w 102"/>
                <a:gd name="T49" fmla="*/ 110 h 102"/>
                <a:gd name="T50" fmla="*/ 36 w 102"/>
                <a:gd name="T51" fmla="*/ 115 h 102"/>
                <a:gd name="T52" fmla="*/ 49 w 102"/>
                <a:gd name="T53" fmla="*/ 121 h 102"/>
                <a:gd name="T54" fmla="*/ 59 w 102"/>
                <a:gd name="T55" fmla="*/ 121 h 102"/>
                <a:gd name="T56" fmla="*/ 59 w 102"/>
                <a:gd name="T57" fmla="*/ 121 h 102"/>
                <a:gd name="T58" fmla="*/ 71 w 102"/>
                <a:gd name="T59" fmla="*/ 121 h 102"/>
                <a:gd name="T60" fmla="*/ 84 w 102"/>
                <a:gd name="T61" fmla="*/ 115 h 102"/>
                <a:gd name="T62" fmla="*/ 95 w 102"/>
                <a:gd name="T63" fmla="*/ 110 h 102"/>
                <a:gd name="T64" fmla="*/ 102 w 102"/>
                <a:gd name="T65" fmla="*/ 103 h 102"/>
                <a:gd name="T66" fmla="*/ 110 w 102"/>
                <a:gd name="T67" fmla="*/ 95 h 102"/>
                <a:gd name="T68" fmla="*/ 118 w 102"/>
                <a:gd name="T69" fmla="*/ 85 h 102"/>
                <a:gd name="T70" fmla="*/ 121 w 102"/>
                <a:gd name="T71" fmla="*/ 72 h 102"/>
                <a:gd name="T72" fmla="*/ 121 w 102"/>
                <a:gd name="T73" fmla="*/ 62 h 102"/>
                <a:gd name="T74" fmla="*/ 59 w 102"/>
                <a:gd name="T75" fmla="*/ 62 h 102"/>
                <a:gd name="T76" fmla="*/ 121 w 102"/>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9" y="30"/>
                  </a:lnTo>
                  <a:lnTo>
                    <a:pt x="93" y="22"/>
                  </a:lnTo>
                  <a:lnTo>
                    <a:pt x="86" y="15"/>
                  </a:lnTo>
                  <a:lnTo>
                    <a:pt x="80" y="9"/>
                  </a:lnTo>
                  <a:lnTo>
                    <a:pt x="71" y="5"/>
                  </a:lnTo>
                  <a:lnTo>
                    <a:pt x="60" y="0"/>
                  </a:lnTo>
                  <a:lnTo>
                    <a:pt x="50" y="0"/>
                  </a:lnTo>
                  <a:lnTo>
                    <a:pt x="41" y="0"/>
                  </a:lnTo>
                  <a:lnTo>
                    <a:pt x="30" y="5"/>
                  </a:lnTo>
                  <a:lnTo>
                    <a:pt x="22" y="9"/>
                  </a:lnTo>
                  <a:lnTo>
                    <a:pt x="15" y="15"/>
                  </a:lnTo>
                  <a:lnTo>
                    <a:pt x="9" y="22"/>
                  </a:lnTo>
                  <a:lnTo>
                    <a:pt x="4" y="30"/>
                  </a:lnTo>
                  <a:lnTo>
                    <a:pt x="0" y="41"/>
                  </a:lnTo>
                  <a:lnTo>
                    <a:pt x="0" y="52"/>
                  </a:lnTo>
                  <a:lnTo>
                    <a:pt x="0" y="61"/>
                  </a:lnTo>
                  <a:lnTo>
                    <a:pt x="4" y="72"/>
                  </a:lnTo>
                  <a:lnTo>
                    <a:pt x="9" y="80"/>
                  </a:lnTo>
                  <a:lnTo>
                    <a:pt x="15" y="87"/>
                  </a:lnTo>
                  <a:lnTo>
                    <a:pt x="22" y="93"/>
                  </a:lnTo>
                  <a:lnTo>
                    <a:pt x="30" y="97"/>
                  </a:lnTo>
                  <a:lnTo>
                    <a:pt x="41" y="102"/>
                  </a:lnTo>
                  <a:lnTo>
                    <a:pt x="50" y="102"/>
                  </a:lnTo>
                  <a:lnTo>
                    <a:pt x="60" y="102"/>
                  </a:lnTo>
                  <a:lnTo>
                    <a:pt x="71" y="97"/>
                  </a:lnTo>
                  <a:lnTo>
                    <a:pt x="80" y="93"/>
                  </a:lnTo>
                  <a:lnTo>
                    <a:pt x="86" y="87"/>
                  </a:lnTo>
                  <a:lnTo>
                    <a:pt x="93" y="80"/>
                  </a:lnTo>
                  <a:lnTo>
                    <a:pt x="99" y="72"/>
                  </a:lnTo>
                  <a:lnTo>
                    <a:pt x="102" y="61"/>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7" name="Freeform 864"/>
            <p:cNvSpPr>
              <a:spLocks/>
            </p:cNvSpPr>
            <p:nvPr/>
          </p:nvSpPr>
          <p:spPr bwMode="auto">
            <a:xfrm>
              <a:off x="703" y="1920"/>
              <a:ext cx="113" cy="111"/>
            </a:xfrm>
            <a:custGeom>
              <a:avLst/>
              <a:gdLst>
                <a:gd name="T0" fmla="*/ 123 w 104"/>
                <a:gd name="T1" fmla="*/ 62 h 101"/>
                <a:gd name="T2" fmla="*/ 123 w 104"/>
                <a:gd name="T3" fmla="*/ 62 h 101"/>
                <a:gd name="T4" fmla="*/ 121 w 104"/>
                <a:gd name="T5" fmla="*/ 49 h 101"/>
                <a:gd name="T6" fmla="*/ 118 w 104"/>
                <a:gd name="T7" fmla="*/ 36 h 101"/>
                <a:gd name="T8" fmla="*/ 112 w 104"/>
                <a:gd name="T9" fmla="*/ 25 h 101"/>
                <a:gd name="T10" fmla="*/ 105 w 104"/>
                <a:gd name="T11" fmla="*/ 18 h 101"/>
                <a:gd name="T12" fmla="*/ 95 w 104"/>
                <a:gd name="T13" fmla="*/ 10 h 101"/>
                <a:gd name="T14" fmla="*/ 85 w 104"/>
                <a:gd name="T15" fmla="*/ 2 h 101"/>
                <a:gd name="T16" fmla="*/ 74 w 104"/>
                <a:gd name="T17" fmla="*/ 0 h 101"/>
                <a:gd name="T18" fmla="*/ 61 w 104"/>
                <a:gd name="T19" fmla="*/ 0 h 101"/>
                <a:gd name="T20" fmla="*/ 61 w 104"/>
                <a:gd name="T21" fmla="*/ 0 h 101"/>
                <a:gd name="T22" fmla="*/ 49 w 104"/>
                <a:gd name="T23" fmla="*/ 0 h 101"/>
                <a:gd name="T24" fmla="*/ 39 w 104"/>
                <a:gd name="T25" fmla="*/ 2 h 101"/>
                <a:gd name="T26" fmla="*/ 28 w 104"/>
                <a:gd name="T27" fmla="*/ 10 h 101"/>
                <a:gd name="T28" fmla="*/ 18 w 104"/>
                <a:gd name="T29" fmla="*/ 18 h 101"/>
                <a:gd name="T30" fmla="*/ 11 w 104"/>
                <a:gd name="T31" fmla="*/ 25 h 101"/>
                <a:gd name="T32" fmla="*/ 5 w 104"/>
                <a:gd name="T33" fmla="*/ 36 h 101"/>
                <a:gd name="T34" fmla="*/ 3 w 104"/>
                <a:gd name="T35" fmla="*/ 49 h 101"/>
                <a:gd name="T36" fmla="*/ 0 w 104"/>
                <a:gd name="T37" fmla="*/ 62 h 101"/>
                <a:gd name="T38" fmla="*/ 0 w 104"/>
                <a:gd name="T39" fmla="*/ 62 h 101"/>
                <a:gd name="T40" fmla="*/ 3 w 104"/>
                <a:gd name="T41" fmla="*/ 73 h 101"/>
                <a:gd name="T42" fmla="*/ 5 w 104"/>
                <a:gd name="T43" fmla="*/ 86 h 101"/>
                <a:gd name="T44" fmla="*/ 11 w 104"/>
                <a:gd name="T45" fmla="*/ 96 h 101"/>
                <a:gd name="T46" fmla="*/ 18 w 104"/>
                <a:gd name="T47" fmla="*/ 104 h 101"/>
                <a:gd name="T48" fmla="*/ 28 w 104"/>
                <a:gd name="T49" fmla="*/ 111 h 101"/>
                <a:gd name="T50" fmla="*/ 39 w 104"/>
                <a:gd name="T51" fmla="*/ 118 h 101"/>
                <a:gd name="T52" fmla="*/ 49 w 104"/>
                <a:gd name="T53" fmla="*/ 122 h 101"/>
                <a:gd name="T54" fmla="*/ 61 w 104"/>
                <a:gd name="T55" fmla="*/ 122 h 101"/>
                <a:gd name="T56" fmla="*/ 61 w 104"/>
                <a:gd name="T57" fmla="*/ 122 h 101"/>
                <a:gd name="T58" fmla="*/ 74 w 104"/>
                <a:gd name="T59" fmla="*/ 122 h 101"/>
                <a:gd name="T60" fmla="*/ 85 w 104"/>
                <a:gd name="T61" fmla="*/ 118 h 101"/>
                <a:gd name="T62" fmla="*/ 95 w 104"/>
                <a:gd name="T63" fmla="*/ 111 h 101"/>
                <a:gd name="T64" fmla="*/ 105 w 104"/>
                <a:gd name="T65" fmla="*/ 104 h 101"/>
                <a:gd name="T66" fmla="*/ 112 w 104"/>
                <a:gd name="T67" fmla="*/ 96 h 101"/>
                <a:gd name="T68" fmla="*/ 118 w 104"/>
                <a:gd name="T69" fmla="*/ 86 h 101"/>
                <a:gd name="T70" fmla="*/ 121 w 104"/>
                <a:gd name="T71" fmla="*/ 73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100" y="30"/>
                  </a:lnTo>
                  <a:lnTo>
                    <a:pt x="95" y="21"/>
                  </a:lnTo>
                  <a:lnTo>
                    <a:pt x="89" y="15"/>
                  </a:lnTo>
                  <a:lnTo>
                    <a:pt x="80" y="8"/>
                  </a:lnTo>
                  <a:lnTo>
                    <a:pt x="72" y="2"/>
                  </a:lnTo>
                  <a:lnTo>
                    <a:pt x="63" y="0"/>
                  </a:lnTo>
                  <a:lnTo>
                    <a:pt x="52" y="0"/>
                  </a:lnTo>
                  <a:lnTo>
                    <a:pt x="41" y="0"/>
                  </a:lnTo>
                  <a:lnTo>
                    <a:pt x="33" y="2"/>
                  </a:lnTo>
                  <a:lnTo>
                    <a:pt x="24" y="8"/>
                  </a:lnTo>
                  <a:lnTo>
                    <a:pt x="16" y="15"/>
                  </a:lnTo>
                  <a:lnTo>
                    <a:pt x="9" y="21"/>
                  </a:lnTo>
                  <a:lnTo>
                    <a:pt x="5" y="30"/>
                  </a:lnTo>
                  <a:lnTo>
                    <a:pt x="3" y="41"/>
                  </a:lnTo>
                  <a:lnTo>
                    <a:pt x="0" y="51"/>
                  </a:lnTo>
                  <a:lnTo>
                    <a:pt x="3" y="60"/>
                  </a:lnTo>
                  <a:lnTo>
                    <a:pt x="5" y="71"/>
                  </a:lnTo>
                  <a:lnTo>
                    <a:pt x="9" y="79"/>
                  </a:lnTo>
                  <a:lnTo>
                    <a:pt x="16" y="86"/>
                  </a:lnTo>
                  <a:lnTo>
                    <a:pt x="24" y="92"/>
                  </a:lnTo>
                  <a:lnTo>
                    <a:pt x="33" y="97"/>
                  </a:lnTo>
                  <a:lnTo>
                    <a:pt x="41" y="101"/>
                  </a:lnTo>
                  <a:lnTo>
                    <a:pt x="52" y="101"/>
                  </a:lnTo>
                  <a:lnTo>
                    <a:pt x="63" y="101"/>
                  </a:lnTo>
                  <a:lnTo>
                    <a:pt x="72" y="97"/>
                  </a:lnTo>
                  <a:lnTo>
                    <a:pt x="80" y="92"/>
                  </a:lnTo>
                  <a:lnTo>
                    <a:pt x="89" y="86"/>
                  </a:lnTo>
                  <a:lnTo>
                    <a:pt x="95" y="79"/>
                  </a:lnTo>
                  <a:lnTo>
                    <a:pt x="100" y="71"/>
                  </a:lnTo>
                  <a:lnTo>
                    <a:pt x="102" y="60"/>
                  </a:lnTo>
                  <a:lnTo>
                    <a:pt x="104" y="51"/>
                  </a:lnTo>
                  <a:lnTo>
                    <a:pt x="52" y="51"/>
                  </a:lnTo>
                  <a:lnTo>
                    <a:pt x="10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8" name="Freeform 865"/>
            <p:cNvSpPr>
              <a:spLocks/>
            </p:cNvSpPr>
            <p:nvPr/>
          </p:nvSpPr>
          <p:spPr bwMode="auto">
            <a:xfrm>
              <a:off x="774" y="1662"/>
              <a:ext cx="114" cy="112"/>
            </a:xfrm>
            <a:custGeom>
              <a:avLst/>
              <a:gdLst>
                <a:gd name="T0" fmla="*/ 125 w 104"/>
                <a:gd name="T1" fmla="*/ 60 h 102"/>
                <a:gd name="T2" fmla="*/ 125 w 104"/>
                <a:gd name="T3" fmla="*/ 60 h 102"/>
                <a:gd name="T4" fmla="*/ 123 w 104"/>
                <a:gd name="T5" fmla="*/ 49 h 102"/>
                <a:gd name="T6" fmla="*/ 121 w 104"/>
                <a:gd name="T7" fmla="*/ 36 h 102"/>
                <a:gd name="T8" fmla="*/ 114 w 104"/>
                <a:gd name="T9" fmla="*/ 26 h 102"/>
                <a:gd name="T10" fmla="*/ 107 w 104"/>
                <a:gd name="T11" fmla="*/ 18 h 102"/>
                <a:gd name="T12" fmla="*/ 96 w 104"/>
                <a:gd name="T13" fmla="*/ 11 h 102"/>
                <a:gd name="T14" fmla="*/ 86 w 104"/>
                <a:gd name="T15" fmla="*/ 5 h 102"/>
                <a:gd name="T16" fmla="*/ 76 w 104"/>
                <a:gd name="T17" fmla="*/ 0 h 102"/>
                <a:gd name="T18" fmla="*/ 62 w 104"/>
                <a:gd name="T19" fmla="*/ 0 h 102"/>
                <a:gd name="T20" fmla="*/ 62 w 104"/>
                <a:gd name="T21" fmla="*/ 0 h 102"/>
                <a:gd name="T22" fmla="*/ 49 w 104"/>
                <a:gd name="T23" fmla="*/ 0 h 102"/>
                <a:gd name="T24" fmla="*/ 39 w 104"/>
                <a:gd name="T25" fmla="*/ 5 h 102"/>
                <a:gd name="T26" fmla="*/ 29 w 104"/>
                <a:gd name="T27" fmla="*/ 11 h 102"/>
                <a:gd name="T28" fmla="*/ 18 w 104"/>
                <a:gd name="T29" fmla="*/ 18 h 102"/>
                <a:gd name="T30" fmla="*/ 11 w 104"/>
                <a:gd name="T31" fmla="*/ 26 h 102"/>
                <a:gd name="T32" fmla="*/ 5 w 104"/>
                <a:gd name="T33" fmla="*/ 36 h 102"/>
                <a:gd name="T34" fmla="*/ 2 w 104"/>
                <a:gd name="T35" fmla="*/ 49 h 102"/>
                <a:gd name="T36" fmla="*/ 0 w 104"/>
                <a:gd name="T37" fmla="*/ 60 h 102"/>
                <a:gd name="T38" fmla="*/ 0 w 104"/>
                <a:gd name="T39" fmla="*/ 60 h 102"/>
                <a:gd name="T40" fmla="*/ 2 w 104"/>
                <a:gd name="T41" fmla="*/ 74 h 102"/>
                <a:gd name="T42" fmla="*/ 5 w 104"/>
                <a:gd name="T43" fmla="*/ 86 h 102"/>
                <a:gd name="T44" fmla="*/ 11 w 104"/>
                <a:gd name="T45" fmla="*/ 97 h 102"/>
                <a:gd name="T46" fmla="*/ 18 w 104"/>
                <a:gd name="T47" fmla="*/ 105 h 102"/>
                <a:gd name="T48" fmla="*/ 29 w 104"/>
                <a:gd name="T49" fmla="*/ 112 h 102"/>
                <a:gd name="T50" fmla="*/ 39 w 104"/>
                <a:gd name="T51" fmla="*/ 117 h 102"/>
                <a:gd name="T52" fmla="*/ 49 w 104"/>
                <a:gd name="T53" fmla="*/ 123 h 102"/>
                <a:gd name="T54" fmla="*/ 62 w 104"/>
                <a:gd name="T55" fmla="*/ 123 h 102"/>
                <a:gd name="T56" fmla="*/ 62 w 104"/>
                <a:gd name="T57" fmla="*/ 123 h 102"/>
                <a:gd name="T58" fmla="*/ 76 w 104"/>
                <a:gd name="T59" fmla="*/ 123 h 102"/>
                <a:gd name="T60" fmla="*/ 86 w 104"/>
                <a:gd name="T61" fmla="*/ 117 h 102"/>
                <a:gd name="T62" fmla="*/ 96 w 104"/>
                <a:gd name="T63" fmla="*/ 112 h 102"/>
                <a:gd name="T64" fmla="*/ 107 w 104"/>
                <a:gd name="T65" fmla="*/ 105 h 102"/>
                <a:gd name="T66" fmla="*/ 114 w 104"/>
                <a:gd name="T67" fmla="*/ 97 h 102"/>
                <a:gd name="T68" fmla="*/ 121 w 104"/>
                <a:gd name="T69" fmla="*/ 86 h 102"/>
                <a:gd name="T70" fmla="*/ 123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2" y="41"/>
                  </a:lnTo>
                  <a:lnTo>
                    <a:pt x="100" y="30"/>
                  </a:lnTo>
                  <a:lnTo>
                    <a:pt x="95" y="22"/>
                  </a:lnTo>
                  <a:lnTo>
                    <a:pt x="89" y="15"/>
                  </a:lnTo>
                  <a:lnTo>
                    <a:pt x="80" y="9"/>
                  </a:lnTo>
                  <a:lnTo>
                    <a:pt x="71" y="5"/>
                  </a:lnTo>
                  <a:lnTo>
                    <a:pt x="63" y="0"/>
                  </a:lnTo>
                  <a:lnTo>
                    <a:pt x="52" y="0"/>
                  </a:lnTo>
                  <a:lnTo>
                    <a:pt x="41" y="0"/>
                  </a:lnTo>
                  <a:lnTo>
                    <a:pt x="33" y="5"/>
                  </a:lnTo>
                  <a:lnTo>
                    <a:pt x="24" y="9"/>
                  </a:lnTo>
                  <a:lnTo>
                    <a:pt x="15" y="15"/>
                  </a:lnTo>
                  <a:lnTo>
                    <a:pt x="9" y="22"/>
                  </a:lnTo>
                  <a:lnTo>
                    <a:pt x="5" y="30"/>
                  </a:lnTo>
                  <a:lnTo>
                    <a:pt x="2" y="41"/>
                  </a:lnTo>
                  <a:lnTo>
                    <a:pt x="0" y="50"/>
                  </a:lnTo>
                  <a:lnTo>
                    <a:pt x="2" y="61"/>
                  </a:lnTo>
                  <a:lnTo>
                    <a:pt x="5" y="71"/>
                  </a:lnTo>
                  <a:lnTo>
                    <a:pt x="9" y="80"/>
                  </a:lnTo>
                  <a:lnTo>
                    <a:pt x="15" y="87"/>
                  </a:lnTo>
                  <a:lnTo>
                    <a:pt x="24" y="93"/>
                  </a:lnTo>
                  <a:lnTo>
                    <a:pt x="33" y="97"/>
                  </a:lnTo>
                  <a:lnTo>
                    <a:pt x="41" y="102"/>
                  </a:lnTo>
                  <a:lnTo>
                    <a:pt x="52" y="102"/>
                  </a:lnTo>
                  <a:lnTo>
                    <a:pt x="63" y="102"/>
                  </a:lnTo>
                  <a:lnTo>
                    <a:pt x="71" y="97"/>
                  </a:lnTo>
                  <a:lnTo>
                    <a:pt x="80" y="93"/>
                  </a:lnTo>
                  <a:lnTo>
                    <a:pt x="89" y="87"/>
                  </a:lnTo>
                  <a:lnTo>
                    <a:pt x="95" y="80"/>
                  </a:lnTo>
                  <a:lnTo>
                    <a:pt x="100" y="71"/>
                  </a:lnTo>
                  <a:lnTo>
                    <a:pt x="102" y="61"/>
                  </a:lnTo>
                  <a:lnTo>
                    <a:pt x="104" y="50"/>
                  </a:lnTo>
                  <a:lnTo>
                    <a:pt x="52" y="50"/>
                  </a:lnTo>
                  <a:lnTo>
                    <a:pt x="104"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09" name="Freeform 866"/>
            <p:cNvSpPr>
              <a:spLocks/>
            </p:cNvSpPr>
            <p:nvPr/>
          </p:nvSpPr>
          <p:spPr bwMode="auto">
            <a:xfrm>
              <a:off x="774" y="1662"/>
              <a:ext cx="114" cy="112"/>
            </a:xfrm>
            <a:custGeom>
              <a:avLst/>
              <a:gdLst>
                <a:gd name="T0" fmla="*/ 125 w 104"/>
                <a:gd name="T1" fmla="*/ 60 h 102"/>
                <a:gd name="T2" fmla="*/ 125 w 104"/>
                <a:gd name="T3" fmla="*/ 60 h 102"/>
                <a:gd name="T4" fmla="*/ 123 w 104"/>
                <a:gd name="T5" fmla="*/ 49 h 102"/>
                <a:gd name="T6" fmla="*/ 121 w 104"/>
                <a:gd name="T7" fmla="*/ 36 h 102"/>
                <a:gd name="T8" fmla="*/ 114 w 104"/>
                <a:gd name="T9" fmla="*/ 26 h 102"/>
                <a:gd name="T10" fmla="*/ 107 w 104"/>
                <a:gd name="T11" fmla="*/ 18 h 102"/>
                <a:gd name="T12" fmla="*/ 96 w 104"/>
                <a:gd name="T13" fmla="*/ 11 h 102"/>
                <a:gd name="T14" fmla="*/ 86 w 104"/>
                <a:gd name="T15" fmla="*/ 5 h 102"/>
                <a:gd name="T16" fmla="*/ 76 w 104"/>
                <a:gd name="T17" fmla="*/ 0 h 102"/>
                <a:gd name="T18" fmla="*/ 62 w 104"/>
                <a:gd name="T19" fmla="*/ 0 h 102"/>
                <a:gd name="T20" fmla="*/ 62 w 104"/>
                <a:gd name="T21" fmla="*/ 0 h 102"/>
                <a:gd name="T22" fmla="*/ 49 w 104"/>
                <a:gd name="T23" fmla="*/ 0 h 102"/>
                <a:gd name="T24" fmla="*/ 39 w 104"/>
                <a:gd name="T25" fmla="*/ 5 h 102"/>
                <a:gd name="T26" fmla="*/ 29 w 104"/>
                <a:gd name="T27" fmla="*/ 11 h 102"/>
                <a:gd name="T28" fmla="*/ 18 w 104"/>
                <a:gd name="T29" fmla="*/ 18 h 102"/>
                <a:gd name="T30" fmla="*/ 11 w 104"/>
                <a:gd name="T31" fmla="*/ 26 h 102"/>
                <a:gd name="T32" fmla="*/ 5 w 104"/>
                <a:gd name="T33" fmla="*/ 36 h 102"/>
                <a:gd name="T34" fmla="*/ 2 w 104"/>
                <a:gd name="T35" fmla="*/ 49 h 102"/>
                <a:gd name="T36" fmla="*/ 0 w 104"/>
                <a:gd name="T37" fmla="*/ 60 h 102"/>
                <a:gd name="T38" fmla="*/ 0 w 104"/>
                <a:gd name="T39" fmla="*/ 60 h 102"/>
                <a:gd name="T40" fmla="*/ 2 w 104"/>
                <a:gd name="T41" fmla="*/ 74 h 102"/>
                <a:gd name="T42" fmla="*/ 5 w 104"/>
                <a:gd name="T43" fmla="*/ 86 h 102"/>
                <a:gd name="T44" fmla="*/ 11 w 104"/>
                <a:gd name="T45" fmla="*/ 97 h 102"/>
                <a:gd name="T46" fmla="*/ 18 w 104"/>
                <a:gd name="T47" fmla="*/ 105 h 102"/>
                <a:gd name="T48" fmla="*/ 29 w 104"/>
                <a:gd name="T49" fmla="*/ 112 h 102"/>
                <a:gd name="T50" fmla="*/ 39 w 104"/>
                <a:gd name="T51" fmla="*/ 117 h 102"/>
                <a:gd name="T52" fmla="*/ 49 w 104"/>
                <a:gd name="T53" fmla="*/ 123 h 102"/>
                <a:gd name="T54" fmla="*/ 62 w 104"/>
                <a:gd name="T55" fmla="*/ 123 h 102"/>
                <a:gd name="T56" fmla="*/ 62 w 104"/>
                <a:gd name="T57" fmla="*/ 123 h 102"/>
                <a:gd name="T58" fmla="*/ 76 w 104"/>
                <a:gd name="T59" fmla="*/ 123 h 102"/>
                <a:gd name="T60" fmla="*/ 86 w 104"/>
                <a:gd name="T61" fmla="*/ 117 h 102"/>
                <a:gd name="T62" fmla="*/ 96 w 104"/>
                <a:gd name="T63" fmla="*/ 112 h 102"/>
                <a:gd name="T64" fmla="*/ 107 w 104"/>
                <a:gd name="T65" fmla="*/ 105 h 102"/>
                <a:gd name="T66" fmla="*/ 114 w 104"/>
                <a:gd name="T67" fmla="*/ 97 h 102"/>
                <a:gd name="T68" fmla="*/ 121 w 104"/>
                <a:gd name="T69" fmla="*/ 86 h 102"/>
                <a:gd name="T70" fmla="*/ 123 w 104"/>
                <a:gd name="T71" fmla="*/ 74 h 102"/>
                <a:gd name="T72" fmla="*/ 125 w 104"/>
                <a:gd name="T73" fmla="*/ 60 h 102"/>
                <a:gd name="T74" fmla="*/ 62 w 104"/>
                <a:gd name="T75" fmla="*/ 60 h 102"/>
                <a:gd name="T76" fmla="*/ 125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2" y="41"/>
                  </a:lnTo>
                  <a:lnTo>
                    <a:pt x="100" y="30"/>
                  </a:lnTo>
                  <a:lnTo>
                    <a:pt x="95" y="22"/>
                  </a:lnTo>
                  <a:lnTo>
                    <a:pt x="89" y="15"/>
                  </a:lnTo>
                  <a:lnTo>
                    <a:pt x="80" y="9"/>
                  </a:lnTo>
                  <a:lnTo>
                    <a:pt x="71" y="5"/>
                  </a:lnTo>
                  <a:lnTo>
                    <a:pt x="63" y="0"/>
                  </a:lnTo>
                  <a:lnTo>
                    <a:pt x="52" y="0"/>
                  </a:lnTo>
                  <a:lnTo>
                    <a:pt x="41" y="0"/>
                  </a:lnTo>
                  <a:lnTo>
                    <a:pt x="33" y="5"/>
                  </a:lnTo>
                  <a:lnTo>
                    <a:pt x="24" y="9"/>
                  </a:lnTo>
                  <a:lnTo>
                    <a:pt x="15" y="15"/>
                  </a:lnTo>
                  <a:lnTo>
                    <a:pt x="9" y="22"/>
                  </a:lnTo>
                  <a:lnTo>
                    <a:pt x="5" y="30"/>
                  </a:lnTo>
                  <a:lnTo>
                    <a:pt x="2" y="41"/>
                  </a:lnTo>
                  <a:lnTo>
                    <a:pt x="0" y="50"/>
                  </a:lnTo>
                  <a:lnTo>
                    <a:pt x="2" y="61"/>
                  </a:lnTo>
                  <a:lnTo>
                    <a:pt x="5" y="71"/>
                  </a:lnTo>
                  <a:lnTo>
                    <a:pt x="9" y="80"/>
                  </a:lnTo>
                  <a:lnTo>
                    <a:pt x="15" y="87"/>
                  </a:lnTo>
                  <a:lnTo>
                    <a:pt x="24" y="93"/>
                  </a:lnTo>
                  <a:lnTo>
                    <a:pt x="33" y="97"/>
                  </a:lnTo>
                  <a:lnTo>
                    <a:pt x="41" y="102"/>
                  </a:lnTo>
                  <a:lnTo>
                    <a:pt x="52" y="102"/>
                  </a:lnTo>
                  <a:lnTo>
                    <a:pt x="63" y="102"/>
                  </a:lnTo>
                  <a:lnTo>
                    <a:pt x="71" y="97"/>
                  </a:lnTo>
                  <a:lnTo>
                    <a:pt x="80" y="93"/>
                  </a:lnTo>
                  <a:lnTo>
                    <a:pt x="89" y="87"/>
                  </a:lnTo>
                  <a:lnTo>
                    <a:pt x="95" y="80"/>
                  </a:lnTo>
                  <a:lnTo>
                    <a:pt x="100" y="71"/>
                  </a:lnTo>
                  <a:lnTo>
                    <a:pt x="102" y="61"/>
                  </a:lnTo>
                  <a:lnTo>
                    <a:pt x="104" y="50"/>
                  </a:lnTo>
                  <a:lnTo>
                    <a:pt x="52" y="50"/>
                  </a:lnTo>
                  <a:lnTo>
                    <a:pt x="10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0" name="Freeform 867"/>
            <p:cNvSpPr>
              <a:spLocks/>
            </p:cNvSpPr>
            <p:nvPr/>
          </p:nvSpPr>
          <p:spPr bwMode="auto">
            <a:xfrm>
              <a:off x="1413" y="3190"/>
              <a:ext cx="114" cy="112"/>
            </a:xfrm>
            <a:custGeom>
              <a:avLst/>
              <a:gdLst>
                <a:gd name="T0" fmla="*/ 125 w 104"/>
                <a:gd name="T1" fmla="*/ 62 h 103"/>
                <a:gd name="T2" fmla="*/ 125 w 104"/>
                <a:gd name="T3" fmla="*/ 62 h 103"/>
                <a:gd name="T4" fmla="*/ 123 w 104"/>
                <a:gd name="T5" fmla="*/ 49 h 103"/>
                <a:gd name="T6" fmla="*/ 119 w 104"/>
                <a:gd name="T7" fmla="*/ 36 h 103"/>
                <a:gd name="T8" fmla="*/ 114 w 104"/>
                <a:gd name="T9" fmla="*/ 25 h 103"/>
                <a:gd name="T10" fmla="*/ 107 w 104"/>
                <a:gd name="T11" fmla="*/ 17 h 103"/>
                <a:gd name="T12" fmla="*/ 96 w 104"/>
                <a:gd name="T13" fmla="*/ 10 h 103"/>
                <a:gd name="T14" fmla="*/ 86 w 104"/>
                <a:gd name="T15" fmla="*/ 4 h 103"/>
                <a:gd name="T16" fmla="*/ 76 w 104"/>
                <a:gd name="T17" fmla="*/ 0 h 103"/>
                <a:gd name="T18" fmla="*/ 62 w 104"/>
                <a:gd name="T19" fmla="*/ 0 h 103"/>
                <a:gd name="T20" fmla="*/ 62 w 104"/>
                <a:gd name="T21" fmla="*/ 0 h 103"/>
                <a:gd name="T22" fmla="*/ 49 w 104"/>
                <a:gd name="T23" fmla="*/ 0 h 103"/>
                <a:gd name="T24" fmla="*/ 39 w 104"/>
                <a:gd name="T25" fmla="*/ 4 h 103"/>
                <a:gd name="T26" fmla="*/ 29 w 104"/>
                <a:gd name="T27" fmla="*/ 10 h 103"/>
                <a:gd name="T28" fmla="*/ 18 w 104"/>
                <a:gd name="T29" fmla="*/ 17 h 103"/>
                <a:gd name="T30" fmla="*/ 11 w 104"/>
                <a:gd name="T31" fmla="*/ 25 h 103"/>
                <a:gd name="T32" fmla="*/ 4 w 104"/>
                <a:gd name="T33" fmla="*/ 36 h 103"/>
                <a:gd name="T34" fmla="*/ 2 w 104"/>
                <a:gd name="T35" fmla="*/ 49 h 103"/>
                <a:gd name="T36" fmla="*/ 0 w 104"/>
                <a:gd name="T37" fmla="*/ 62 h 103"/>
                <a:gd name="T38" fmla="*/ 0 w 104"/>
                <a:gd name="T39" fmla="*/ 62 h 103"/>
                <a:gd name="T40" fmla="*/ 2 w 104"/>
                <a:gd name="T41" fmla="*/ 71 h 103"/>
                <a:gd name="T42" fmla="*/ 4 w 104"/>
                <a:gd name="T43" fmla="*/ 84 h 103"/>
                <a:gd name="T44" fmla="*/ 11 w 104"/>
                <a:gd name="T45" fmla="*/ 95 h 103"/>
                <a:gd name="T46" fmla="*/ 18 w 104"/>
                <a:gd name="T47" fmla="*/ 104 h 103"/>
                <a:gd name="T48" fmla="*/ 29 w 104"/>
                <a:gd name="T49" fmla="*/ 110 h 103"/>
                <a:gd name="T50" fmla="*/ 39 w 104"/>
                <a:gd name="T51" fmla="*/ 117 h 103"/>
                <a:gd name="T52" fmla="*/ 49 w 104"/>
                <a:gd name="T53" fmla="*/ 120 h 103"/>
                <a:gd name="T54" fmla="*/ 62 w 104"/>
                <a:gd name="T55" fmla="*/ 122 h 103"/>
                <a:gd name="T56" fmla="*/ 62 w 104"/>
                <a:gd name="T57" fmla="*/ 122 h 103"/>
                <a:gd name="T58" fmla="*/ 76 w 104"/>
                <a:gd name="T59" fmla="*/ 120 h 103"/>
                <a:gd name="T60" fmla="*/ 86 w 104"/>
                <a:gd name="T61" fmla="*/ 117 h 103"/>
                <a:gd name="T62" fmla="*/ 96 w 104"/>
                <a:gd name="T63" fmla="*/ 110 h 103"/>
                <a:gd name="T64" fmla="*/ 107 w 104"/>
                <a:gd name="T65" fmla="*/ 104 h 103"/>
                <a:gd name="T66" fmla="*/ 114 w 104"/>
                <a:gd name="T67" fmla="*/ 95 h 103"/>
                <a:gd name="T68" fmla="*/ 119 w 104"/>
                <a:gd name="T69" fmla="*/ 84 h 103"/>
                <a:gd name="T70" fmla="*/ 123 w 104"/>
                <a:gd name="T71" fmla="*/ 71 h 103"/>
                <a:gd name="T72" fmla="*/ 125 w 104"/>
                <a:gd name="T73" fmla="*/ 62 h 103"/>
                <a:gd name="T74" fmla="*/ 62 w 104"/>
                <a:gd name="T75" fmla="*/ 62 h 103"/>
                <a:gd name="T76" fmla="*/ 125 w 104"/>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2"/>
                  </a:moveTo>
                  <a:lnTo>
                    <a:pt x="104" y="52"/>
                  </a:lnTo>
                  <a:lnTo>
                    <a:pt x="102" y="41"/>
                  </a:lnTo>
                  <a:lnTo>
                    <a:pt x="99" y="30"/>
                  </a:lnTo>
                  <a:lnTo>
                    <a:pt x="95" y="21"/>
                  </a:lnTo>
                  <a:lnTo>
                    <a:pt x="89" y="15"/>
                  </a:lnTo>
                  <a:lnTo>
                    <a:pt x="80" y="8"/>
                  </a:lnTo>
                  <a:lnTo>
                    <a:pt x="71" y="4"/>
                  </a:lnTo>
                  <a:lnTo>
                    <a:pt x="63" y="0"/>
                  </a:lnTo>
                  <a:lnTo>
                    <a:pt x="52" y="0"/>
                  </a:lnTo>
                  <a:lnTo>
                    <a:pt x="41" y="0"/>
                  </a:lnTo>
                  <a:lnTo>
                    <a:pt x="33" y="4"/>
                  </a:lnTo>
                  <a:lnTo>
                    <a:pt x="24" y="8"/>
                  </a:lnTo>
                  <a:lnTo>
                    <a:pt x="15" y="15"/>
                  </a:lnTo>
                  <a:lnTo>
                    <a:pt x="9" y="21"/>
                  </a:lnTo>
                  <a:lnTo>
                    <a:pt x="4" y="30"/>
                  </a:lnTo>
                  <a:lnTo>
                    <a:pt x="2" y="41"/>
                  </a:lnTo>
                  <a:lnTo>
                    <a:pt x="0" y="52"/>
                  </a:lnTo>
                  <a:lnTo>
                    <a:pt x="2" y="60"/>
                  </a:lnTo>
                  <a:lnTo>
                    <a:pt x="4" y="71"/>
                  </a:lnTo>
                  <a:lnTo>
                    <a:pt x="9" y="80"/>
                  </a:lnTo>
                  <a:lnTo>
                    <a:pt x="15" y="88"/>
                  </a:lnTo>
                  <a:lnTo>
                    <a:pt x="24" y="93"/>
                  </a:lnTo>
                  <a:lnTo>
                    <a:pt x="33" y="99"/>
                  </a:lnTo>
                  <a:lnTo>
                    <a:pt x="41" y="101"/>
                  </a:lnTo>
                  <a:lnTo>
                    <a:pt x="52" y="103"/>
                  </a:lnTo>
                  <a:lnTo>
                    <a:pt x="63" y="101"/>
                  </a:lnTo>
                  <a:lnTo>
                    <a:pt x="71" y="99"/>
                  </a:lnTo>
                  <a:lnTo>
                    <a:pt x="80" y="93"/>
                  </a:lnTo>
                  <a:lnTo>
                    <a:pt x="89" y="88"/>
                  </a:lnTo>
                  <a:lnTo>
                    <a:pt x="95" y="80"/>
                  </a:lnTo>
                  <a:lnTo>
                    <a:pt x="99" y="71"/>
                  </a:lnTo>
                  <a:lnTo>
                    <a:pt x="102" y="60"/>
                  </a:lnTo>
                  <a:lnTo>
                    <a:pt x="104" y="52"/>
                  </a:lnTo>
                  <a:lnTo>
                    <a:pt x="52" y="52"/>
                  </a:lnTo>
                  <a:lnTo>
                    <a:pt x="104"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1" name="Freeform 868"/>
            <p:cNvSpPr>
              <a:spLocks/>
            </p:cNvSpPr>
            <p:nvPr/>
          </p:nvSpPr>
          <p:spPr bwMode="auto">
            <a:xfrm>
              <a:off x="1413" y="3190"/>
              <a:ext cx="114" cy="112"/>
            </a:xfrm>
            <a:custGeom>
              <a:avLst/>
              <a:gdLst>
                <a:gd name="T0" fmla="*/ 125 w 104"/>
                <a:gd name="T1" fmla="*/ 62 h 103"/>
                <a:gd name="T2" fmla="*/ 125 w 104"/>
                <a:gd name="T3" fmla="*/ 62 h 103"/>
                <a:gd name="T4" fmla="*/ 123 w 104"/>
                <a:gd name="T5" fmla="*/ 49 h 103"/>
                <a:gd name="T6" fmla="*/ 119 w 104"/>
                <a:gd name="T7" fmla="*/ 36 h 103"/>
                <a:gd name="T8" fmla="*/ 114 w 104"/>
                <a:gd name="T9" fmla="*/ 25 h 103"/>
                <a:gd name="T10" fmla="*/ 107 w 104"/>
                <a:gd name="T11" fmla="*/ 17 h 103"/>
                <a:gd name="T12" fmla="*/ 96 w 104"/>
                <a:gd name="T13" fmla="*/ 10 h 103"/>
                <a:gd name="T14" fmla="*/ 86 w 104"/>
                <a:gd name="T15" fmla="*/ 4 h 103"/>
                <a:gd name="T16" fmla="*/ 76 w 104"/>
                <a:gd name="T17" fmla="*/ 0 h 103"/>
                <a:gd name="T18" fmla="*/ 62 w 104"/>
                <a:gd name="T19" fmla="*/ 0 h 103"/>
                <a:gd name="T20" fmla="*/ 62 w 104"/>
                <a:gd name="T21" fmla="*/ 0 h 103"/>
                <a:gd name="T22" fmla="*/ 49 w 104"/>
                <a:gd name="T23" fmla="*/ 0 h 103"/>
                <a:gd name="T24" fmla="*/ 39 w 104"/>
                <a:gd name="T25" fmla="*/ 4 h 103"/>
                <a:gd name="T26" fmla="*/ 29 w 104"/>
                <a:gd name="T27" fmla="*/ 10 h 103"/>
                <a:gd name="T28" fmla="*/ 18 w 104"/>
                <a:gd name="T29" fmla="*/ 17 h 103"/>
                <a:gd name="T30" fmla="*/ 11 w 104"/>
                <a:gd name="T31" fmla="*/ 25 h 103"/>
                <a:gd name="T32" fmla="*/ 4 w 104"/>
                <a:gd name="T33" fmla="*/ 36 h 103"/>
                <a:gd name="T34" fmla="*/ 2 w 104"/>
                <a:gd name="T35" fmla="*/ 49 h 103"/>
                <a:gd name="T36" fmla="*/ 0 w 104"/>
                <a:gd name="T37" fmla="*/ 62 h 103"/>
                <a:gd name="T38" fmla="*/ 0 w 104"/>
                <a:gd name="T39" fmla="*/ 62 h 103"/>
                <a:gd name="T40" fmla="*/ 2 w 104"/>
                <a:gd name="T41" fmla="*/ 71 h 103"/>
                <a:gd name="T42" fmla="*/ 4 w 104"/>
                <a:gd name="T43" fmla="*/ 84 h 103"/>
                <a:gd name="T44" fmla="*/ 11 w 104"/>
                <a:gd name="T45" fmla="*/ 95 h 103"/>
                <a:gd name="T46" fmla="*/ 18 w 104"/>
                <a:gd name="T47" fmla="*/ 104 h 103"/>
                <a:gd name="T48" fmla="*/ 29 w 104"/>
                <a:gd name="T49" fmla="*/ 110 h 103"/>
                <a:gd name="T50" fmla="*/ 39 w 104"/>
                <a:gd name="T51" fmla="*/ 117 h 103"/>
                <a:gd name="T52" fmla="*/ 49 w 104"/>
                <a:gd name="T53" fmla="*/ 120 h 103"/>
                <a:gd name="T54" fmla="*/ 62 w 104"/>
                <a:gd name="T55" fmla="*/ 122 h 103"/>
                <a:gd name="T56" fmla="*/ 62 w 104"/>
                <a:gd name="T57" fmla="*/ 122 h 103"/>
                <a:gd name="T58" fmla="*/ 76 w 104"/>
                <a:gd name="T59" fmla="*/ 120 h 103"/>
                <a:gd name="T60" fmla="*/ 86 w 104"/>
                <a:gd name="T61" fmla="*/ 117 h 103"/>
                <a:gd name="T62" fmla="*/ 96 w 104"/>
                <a:gd name="T63" fmla="*/ 110 h 103"/>
                <a:gd name="T64" fmla="*/ 107 w 104"/>
                <a:gd name="T65" fmla="*/ 104 h 103"/>
                <a:gd name="T66" fmla="*/ 114 w 104"/>
                <a:gd name="T67" fmla="*/ 95 h 103"/>
                <a:gd name="T68" fmla="*/ 119 w 104"/>
                <a:gd name="T69" fmla="*/ 84 h 103"/>
                <a:gd name="T70" fmla="*/ 123 w 104"/>
                <a:gd name="T71" fmla="*/ 71 h 103"/>
                <a:gd name="T72" fmla="*/ 125 w 104"/>
                <a:gd name="T73" fmla="*/ 62 h 103"/>
                <a:gd name="T74" fmla="*/ 62 w 104"/>
                <a:gd name="T75" fmla="*/ 62 h 103"/>
                <a:gd name="T76" fmla="*/ 125 w 104"/>
                <a:gd name="T77" fmla="*/ 6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2"/>
                  </a:moveTo>
                  <a:lnTo>
                    <a:pt x="104" y="52"/>
                  </a:lnTo>
                  <a:lnTo>
                    <a:pt x="102" y="41"/>
                  </a:lnTo>
                  <a:lnTo>
                    <a:pt x="99" y="30"/>
                  </a:lnTo>
                  <a:lnTo>
                    <a:pt x="95" y="21"/>
                  </a:lnTo>
                  <a:lnTo>
                    <a:pt x="89" y="15"/>
                  </a:lnTo>
                  <a:lnTo>
                    <a:pt x="80" y="8"/>
                  </a:lnTo>
                  <a:lnTo>
                    <a:pt x="71" y="4"/>
                  </a:lnTo>
                  <a:lnTo>
                    <a:pt x="63" y="0"/>
                  </a:lnTo>
                  <a:lnTo>
                    <a:pt x="52" y="0"/>
                  </a:lnTo>
                  <a:lnTo>
                    <a:pt x="41" y="0"/>
                  </a:lnTo>
                  <a:lnTo>
                    <a:pt x="33" y="4"/>
                  </a:lnTo>
                  <a:lnTo>
                    <a:pt x="24" y="8"/>
                  </a:lnTo>
                  <a:lnTo>
                    <a:pt x="15" y="15"/>
                  </a:lnTo>
                  <a:lnTo>
                    <a:pt x="9" y="21"/>
                  </a:lnTo>
                  <a:lnTo>
                    <a:pt x="4" y="30"/>
                  </a:lnTo>
                  <a:lnTo>
                    <a:pt x="2" y="41"/>
                  </a:lnTo>
                  <a:lnTo>
                    <a:pt x="0" y="52"/>
                  </a:lnTo>
                  <a:lnTo>
                    <a:pt x="2" y="60"/>
                  </a:lnTo>
                  <a:lnTo>
                    <a:pt x="4" y="71"/>
                  </a:lnTo>
                  <a:lnTo>
                    <a:pt x="9" y="80"/>
                  </a:lnTo>
                  <a:lnTo>
                    <a:pt x="15" y="88"/>
                  </a:lnTo>
                  <a:lnTo>
                    <a:pt x="24" y="93"/>
                  </a:lnTo>
                  <a:lnTo>
                    <a:pt x="33" y="99"/>
                  </a:lnTo>
                  <a:lnTo>
                    <a:pt x="41" y="101"/>
                  </a:lnTo>
                  <a:lnTo>
                    <a:pt x="52" y="103"/>
                  </a:lnTo>
                  <a:lnTo>
                    <a:pt x="63" y="101"/>
                  </a:lnTo>
                  <a:lnTo>
                    <a:pt x="71" y="99"/>
                  </a:lnTo>
                  <a:lnTo>
                    <a:pt x="80" y="93"/>
                  </a:lnTo>
                  <a:lnTo>
                    <a:pt x="89" y="88"/>
                  </a:lnTo>
                  <a:lnTo>
                    <a:pt x="95" y="80"/>
                  </a:lnTo>
                  <a:lnTo>
                    <a:pt x="99" y="71"/>
                  </a:lnTo>
                  <a:lnTo>
                    <a:pt x="102" y="60"/>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2" name="Freeform 869"/>
            <p:cNvSpPr>
              <a:spLocks/>
            </p:cNvSpPr>
            <p:nvPr/>
          </p:nvSpPr>
          <p:spPr bwMode="auto">
            <a:xfrm>
              <a:off x="1213" y="3003"/>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18 h 104"/>
                <a:gd name="T12" fmla="*/ 97 w 103"/>
                <a:gd name="T13" fmla="*/ 11 h 104"/>
                <a:gd name="T14" fmla="*/ 86 w 103"/>
                <a:gd name="T15" fmla="*/ 5 h 104"/>
                <a:gd name="T16" fmla="*/ 75 w 103"/>
                <a:gd name="T17" fmla="*/ 2 h 104"/>
                <a:gd name="T18" fmla="*/ 63 w 103"/>
                <a:gd name="T19" fmla="*/ 0 h 104"/>
                <a:gd name="T20" fmla="*/ 63 w 103"/>
                <a:gd name="T21" fmla="*/ 0 h 104"/>
                <a:gd name="T22" fmla="*/ 49 w 103"/>
                <a:gd name="T23" fmla="*/ 2 h 104"/>
                <a:gd name="T24" fmla="*/ 38 w 103"/>
                <a:gd name="T25" fmla="*/ 5 h 104"/>
                <a:gd name="T26" fmla="*/ 27 w 103"/>
                <a:gd name="T27" fmla="*/ 11 h 104"/>
                <a:gd name="T28" fmla="*/ 18 w 103"/>
                <a:gd name="T29" fmla="*/ 18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6 h 104"/>
                <a:gd name="T44" fmla="*/ 10 w 103"/>
                <a:gd name="T45" fmla="*/ 96 h 104"/>
                <a:gd name="T46" fmla="*/ 18 w 103"/>
                <a:gd name="T47" fmla="*/ 107 h 104"/>
                <a:gd name="T48" fmla="*/ 27 w 103"/>
                <a:gd name="T49" fmla="*/ 114 h 104"/>
                <a:gd name="T50" fmla="*/ 38 w 103"/>
                <a:gd name="T51" fmla="*/ 121 h 104"/>
                <a:gd name="T52" fmla="*/ 49 w 103"/>
                <a:gd name="T53" fmla="*/ 123 h 104"/>
                <a:gd name="T54" fmla="*/ 63 w 103"/>
                <a:gd name="T55" fmla="*/ 125 h 104"/>
                <a:gd name="T56" fmla="*/ 63 w 103"/>
                <a:gd name="T57" fmla="*/ 125 h 104"/>
                <a:gd name="T58" fmla="*/ 75 w 103"/>
                <a:gd name="T59" fmla="*/ 123 h 104"/>
                <a:gd name="T60" fmla="*/ 86 w 103"/>
                <a:gd name="T61" fmla="*/ 121 h 104"/>
                <a:gd name="T62" fmla="*/ 97 w 103"/>
                <a:gd name="T63" fmla="*/ 114 h 104"/>
                <a:gd name="T64" fmla="*/ 106 w 103"/>
                <a:gd name="T65" fmla="*/ 107 h 104"/>
                <a:gd name="T66" fmla="*/ 114 w 103"/>
                <a:gd name="T67" fmla="*/ 96 h 104"/>
                <a:gd name="T68" fmla="*/ 120 w 103"/>
                <a:gd name="T69" fmla="*/ 86 h 104"/>
                <a:gd name="T70" fmla="*/ 122 w 103"/>
                <a:gd name="T71" fmla="*/ 76 h 104"/>
                <a:gd name="T72" fmla="*/ 124 w 103"/>
                <a:gd name="T73" fmla="*/ 62 h 104"/>
                <a:gd name="T74" fmla="*/ 63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5"/>
                  </a:lnTo>
                  <a:lnTo>
                    <a:pt x="80" y="9"/>
                  </a:lnTo>
                  <a:lnTo>
                    <a:pt x="71" y="5"/>
                  </a:lnTo>
                  <a:lnTo>
                    <a:pt x="62" y="2"/>
                  </a:lnTo>
                  <a:lnTo>
                    <a:pt x="52" y="0"/>
                  </a:lnTo>
                  <a:lnTo>
                    <a:pt x="41" y="2"/>
                  </a:lnTo>
                  <a:lnTo>
                    <a:pt x="32" y="5"/>
                  </a:lnTo>
                  <a:lnTo>
                    <a:pt x="23" y="9"/>
                  </a:lnTo>
                  <a:lnTo>
                    <a:pt x="15" y="15"/>
                  </a:lnTo>
                  <a:lnTo>
                    <a:pt x="8" y="24"/>
                  </a:lnTo>
                  <a:lnTo>
                    <a:pt x="4" y="33"/>
                  </a:lnTo>
                  <a:lnTo>
                    <a:pt x="2" y="41"/>
                  </a:lnTo>
                  <a:lnTo>
                    <a:pt x="0" y="52"/>
                  </a:lnTo>
                  <a:lnTo>
                    <a:pt x="2" y="63"/>
                  </a:lnTo>
                  <a:lnTo>
                    <a:pt x="4" y="71"/>
                  </a:lnTo>
                  <a:lnTo>
                    <a:pt x="8" y="80"/>
                  </a:lnTo>
                  <a:lnTo>
                    <a:pt x="15" y="89"/>
                  </a:lnTo>
                  <a:lnTo>
                    <a:pt x="23" y="95"/>
                  </a:lnTo>
                  <a:lnTo>
                    <a:pt x="32" y="100"/>
                  </a:lnTo>
                  <a:lnTo>
                    <a:pt x="41" y="102"/>
                  </a:lnTo>
                  <a:lnTo>
                    <a:pt x="52" y="104"/>
                  </a:lnTo>
                  <a:lnTo>
                    <a:pt x="62" y="102"/>
                  </a:lnTo>
                  <a:lnTo>
                    <a:pt x="71" y="100"/>
                  </a:lnTo>
                  <a:lnTo>
                    <a:pt x="80" y="95"/>
                  </a:lnTo>
                  <a:lnTo>
                    <a:pt x="88" y="89"/>
                  </a:lnTo>
                  <a:lnTo>
                    <a:pt x="95" y="80"/>
                  </a:lnTo>
                  <a:lnTo>
                    <a:pt x="99" y="71"/>
                  </a:lnTo>
                  <a:lnTo>
                    <a:pt x="101" y="63"/>
                  </a:lnTo>
                  <a:lnTo>
                    <a:pt x="103" y="52"/>
                  </a:lnTo>
                  <a:lnTo>
                    <a:pt x="52" y="52"/>
                  </a:lnTo>
                  <a:lnTo>
                    <a:pt x="103"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3" name="Freeform 870"/>
            <p:cNvSpPr>
              <a:spLocks/>
            </p:cNvSpPr>
            <p:nvPr/>
          </p:nvSpPr>
          <p:spPr bwMode="auto">
            <a:xfrm>
              <a:off x="1213" y="3003"/>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18 h 104"/>
                <a:gd name="T12" fmla="*/ 97 w 103"/>
                <a:gd name="T13" fmla="*/ 11 h 104"/>
                <a:gd name="T14" fmla="*/ 86 w 103"/>
                <a:gd name="T15" fmla="*/ 5 h 104"/>
                <a:gd name="T16" fmla="*/ 75 w 103"/>
                <a:gd name="T17" fmla="*/ 2 h 104"/>
                <a:gd name="T18" fmla="*/ 63 w 103"/>
                <a:gd name="T19" fmla="*/ 0 h 104"/>
                <a:gd name="T20" fmla="*/ 63 w 103"/>
                <a:gd name="T21" fmla="*/ 0 h 104"/>
                <a:gd name="T22" fmla="*/ 49 w 103"/>
                <a:gd name="T23" fmla="*/ 2 h 104"/>
                <a:gd name="T24" fmla="*/ 38 w 103"/>
                <a:gd name="T25" fmla="*/ 5 h 104"/>
                <a:gd name="T26" fmla="*/ 27 w 103"/>
                <a:gd name="T27" fmla="*/ 11 h 104"/>
                <a:gd name="T28" fmla="*/ 18 w 103"/>
                <a:gd name="T29" fmla="*/ 18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6 h 104"/>
                <a:gd name="T44" fmla="*/ 10 w 103"/>
                <a:gd name="T45" fmla="*/ 96 h 104"/>
                <a:gd name="T46" fmla="*/ 18 w 103"/>
                <a:gd name="T47" fmla="*/ 107 h 104"/>
                <a:gd name="T48" fmla="*/ 27 w 103"/>
                <a:gd name="T49" fmla="*/ 114 h 104"/>
                <a:gd name="T50" fmla="*/ 38 w 103"/>
                <a:gd name="T51" fmla="*/ 121 h 104"/>
                <a:gd name="T52" fmla="*/ 49 w 103"/>
                <a:gd name="T53" fmla="*/ 123 h 104"/>
                <a:gd name="T54" fmla="*/ 63 w 103"/>
                <a:gd name="T55" fmla="*/ 125 h 104"/>
                <a:gd name="T56" fmla="*/ 63 w 103"/>
                <a:gd name="T57" fmla="*/ 125 h 104"/>
                <a:gd name="T58" fmla="*/ 75 w 103"/>
                <a:gd name="T59" fmla="*/ 123 h 104"/>
                <a:gd name="T60" fmla="*/ 86 w 103"/>
                <a:gd name="T61" fmla="*/ 121 h 104"/>
                <a:gd name="T62" fmla="*/ 97 w 103"/>
                <a:gd name="T63" fmla="*/ 114 h 104"/>
                <a:gd name="T64" fmla="*/ 106 w 103"/>
                <a:gd name="T65" fmla="*/ 107 h 104"/>
                <a:gd name="T66" fmla="*/ 114 w 103"/>
                <a:gd name="T67" fmla="*/ 96 h 104"/>
                <a:gd name="T68" fmla="*/ 120 w 103"/>
                <a:gd name="T69" fmla="*/ 86 h 104"/>
                <a:gd name="T70" fmla="*/ 122 w 103"/>
                <a:gd name="T71" fmla="*/ 76 h 104"/>
                <a:gd name="T72" fmla="*/ 124 w 103"/>
                <a:gd name="T73" fmla="*/ 62 h 104"/>
                <a:gd name="T74" fmla="*/ 63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5"/>
                  </a:lnTo>
                  <a:lnTo>
                    <a:pt x="80" y="9"/>
                  </a:lnTo>
                  <a:lnTo>
                    <a:pt x="71" y="5"/>
                  </a:lnTo>
                  <a:lnTo>
                    <a:pt x="62" y="2"/>
                  </a:lnTo>
                  <a:lnTo>
                    <a:pt x="52" y="0"/>
                  </a:lnTo>
                  <a:lnTo>
                    <a:pt x="41" y="2"/>
                  </a:lnTo>
                  <a:lnTo>
                    <a:pt x="32" y="5"/>
                  </a:lnTo>
                  <a:lnTo>
                    <a:pt x="23" y="9"/>
                  </a:lnTo>
                  <a:lnTo>
                    <a:pt x="15" y="15"/>
                  </a:lnTo>
                  <a:lnTo>
                    <a:pt x="8" y="24"/>
                  </a:lnTo>
                  <a:lnTo>
                    <a:pt x="4" y="33"/>
                  </a:lnTo>
                  <a:lnTo>
                    <a:pt x="2" y="41"/>
                  </a:lnTo>
                  <a:lnTo>
                    <a:pt x="0" y="52"/>
                  </a:lnTo>
                  <a:lnTo>
                    <a:pt x="2" y="63"/>
                  </a:lnTo>
                  <a:lnTo>
                    <a:pt x="4" y="71"/>
                  </a:lnTo>
                  <a:lnTo>
                    <a:pt x="8" y="80"/>
                  </a:lnTo>
                  <a:lnTo>
                    <a:pt x="15" y="89"/>
                  </a:lnTo>
                  <a:lnTo>
                    <a:pt x="23" y="95"/>
                  </a:lnTo>
                  <a:lnTo>
                    <a:pt x="32" y="100"/>
                  </a:lnTo>
                  <a:lnTo>
                    <a:pt x="41" y="102"/>
                  </a:lnTo>
                  <a:lnTo>
                    <a:pt x="52" y="104"/>
                  </a:lnTo>
                  <a:lnTo>
                    <a:pt x="62" y="102"/>
                  </a:lnTo>
                  <a:lnTo>
                    <a:pt x="71" y="100"/>
                  </a:lnTo>
                  <a:lnTo>
                    <a:pt x="80" y="95"/>
                  </a:lnTo>
                  <a:lnTo>
                    <a:pt x="88" y="89"/>
                  </a:lnTo>
                  <a:lnTo>
                    <a:pt x="95" y="80"/>
                  </a:lnTo>
                  <a:lnTo>
                    <a:pt x="99" y="71"/>
                  </a:lnTo>
                  <a:lnTo>
                    <a:pt x="101" y="63"/>
                  </a:lnTo>
                  <a:lnTo>
                    <a:pt x="103" y="52"/>
                  </a:lnTo>
                  <a:lnTo>
                    <a:pt x="52"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4" name="Freeform 871"/>
            <p:cNvSpPr>
              <a:spLocks/>
            </p:cNvSpPr>
            <p:nvPr/>
          </p:nvSpPr>
          <p:spPr bwMode="auto">
            <a:xfrm>
              <a:off x="1057" y="2784"/>
              <a:ext cx="111" cy="113"/>
            </a:xfrm>
            <a:custGeom>
              <a:avLst/>
              <a:gdLst>
                <a:gd name="T0" fmla="*/ 121 w 102"/>
                <a:gd name="T1" fmla="*/ 61 h 103"/>
                <a:gd name="T2" fmla="*/ 121 w 102"/>
                <a:gd name="T3" fmla="*/ 61 h 103"/>
                <a:gd name="T4" fmla="*/ 119 w 102"/>
                <a:gd name="T5" fmla="*/ 49 h 103"/>
                <a:gd name="T6" fmla="*/ 115 w 102"/>
                <a:gd name="T7" fmla="*/ 38 h 103"/>
                <a:gd name="T8" fmla="*/ 110 w 102"/>
                <a:gd name="T9" fmla="*/ 27 h 103"/>
                <a:gd name="T10" fmla="*/ 103 w 102"/>
                <a:gd name="T11" fmla="*/ 18 h 103"/>
                <a:gd name="T12" fmla="*/ 95 w 102"/>
                <a:gd name="T13" fmla="*/ 10 h 103"/>
                <a:gd name="T14" fmla="*/ 84 w 102"/>
                <a:gd name="T15" fmla="*/ 4 h 103"/>
                <a:gd name="T16" fmla="*/ 72 w 102"/>
                <a:gd name="T17" fmla="*/ 2 h 103"/>
                <a:gd name="T18" fmla="*/ 59 w 102"/>
                <a:gd name="T19" fmla="*/ 0 h 103"/>
                <a:gd name="T20" fmla="*/ 59 w 102"/>
                <a:gd name="T21" fmla="*/ 0 h 103"/>
                <a:gd name="T22" fmla="*/ 46 w 102"/>
                <a:gd name="T23" fmla="*/ 2 h 103"/>
                <a:gd name="T24" fmla="*/ 36 w 102"/>
                <a:gd name="T25" fmla="*/ 4 h 103"/>
                <a:gd name="T26" fmla="*/ 26 w 102"/>
                <a:gd name="T27" fmla="*/ 10 h 103"/>
                <a:gd name="T28" fmla="*/ 17 w 102"/>
                <a:gd name="T29" fmla="*/ 18 h 103"/>
                <a:gd name="T30" fmla="*/ 11 w 102"/>
                <a:gd name="T31" fmla="*/ 27 h 103"/>
                <a:gd name="T32" fmla="*/ 5 w 102"/>
                <a:gd name="T33" fmla="*/ 38 h 103"/>
                <a:gd name="T34" fmla="*/ 0 w 102"/>
                <a:gd name="T35" fmla="*/ 49 h 103"/>
                <a:gd name="T36" fmla="*/ 0 w 102"/>
                <a:gd name="T37" fmla="*/ 61 h 103"/>
                <a:gd name="T38" fmla="*/ 0 w 102"/>
                <a:gd name="T39" fmla="*/ 61 h 103"/>
                <a:gd name="T40" fmla="*/ 0 w 102"/>
                <a:gd name="T41" fmla="*/ 75 h 103"/>
                <a:gd name="T42" fmla="*/ 5 w 102"/>
                <a:gd name="T43" fmla="*/ 86 h 103"/>
                <a:gd name="T44" fmla="*/ 11 w 102"/>
                <a:gd name="T45" fmla="*/ 95 h 103"/>
                <a:gd name="T46" fmla="*/ 17 w 102"/>
                <a:gd name="T47" fmla="*/ 106 h 103"/>
                <a:gd name="T48" fmla="*/ 26 w 102"/>
                <a:gd name="T49" fmla="*/ 113 h 103"/>
                <a:gd name="T50" fmla="*/ 36 w 102"/>
                <a:gd name="T51" fmla="*/ 120 h 103"/>
                <a:gd name="T52" fmla="*/ 46 w 102"/>
                <a:gd name="T53" fmla="*/ 122 h 103"/>
                <a:gd name="T54" fmla="*/ 59 w 102"/>
                <a:gd name="T55" fmla="*/ 124 h 103"/>
                <a:gd name="T56" fmla="*/ 59 w 102"/>
                <a:gd name="T57" fmla="*/ 124 h 103"/>
                <a:gd name="T58" fmla="*/ 72 w 102"/>
                <a:gd name="T59" fmla="*/ 122 h 103"/>
                <a:gd name="T60" fmla="*/ 84 w 102"/>
                <a:gd name="T61" fmla="*/ 120 h 103"/>
                <a:gd name="T62" fmla="*/ 95 w 102"/>
                <a:gd name="T63" fmla="*/ 113 h 103"/>
                <a:gd name="T64" fmla="*/ 103 w 102"/>
                <a:gd name="T65" fmla="*/ 106 h 103"/>
                <a:gd name="T66" fmla="*/ 110 w 102"/>
                <a:gd name="T67" fmla="*/ 95 h 103"/>
                <a:gd name="T68" fmla="*/ 115 w 102"/>
                <a:gd name="T69" fmla="*/ 86 h 103"/>
                <a:gd name="T70" fmla="*/ 119 w 102"/>
                <a:gd name="T71" fmla="*/ 75 h 103"/>
                <a:gd name="T72" fmla="*/ 121 w 102"/>
                <a:gd name="T73" fmla="*/ 61 h 103"/>
                <a:gd name="T74" fmla="*/ 59 w 102"/>
                <a:gd name="T75" fmla="*/ 61 h 103"/>
                <a:gd name="T76" fmla="*/ 121 w 102"/>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1"/>
                  </a:moveTo>
                  <a:lnTo>
                    <a:pt x="102" y="51"/>
                  </a:lnTo>
                  <a:lnTo>
                    <a:pt x="100" y="41"/>
                  </a:lnTo>
                  <a:lnTo>
                    <a:pt x="97" y="32"/>
                  </a:lnTo>
                  <a:lnTo>
                    <a:pt x="93" y="23"/>
                  </a:lnTo>
                  <a:lnTo>
                    <a:pt x="87" y="15"/>
                  </a:lnTo>
                  <a:lnTo>
                    <a:pt x="80" y="8"/>
                  </a:lnTo>
                  <a:lnTo>
                    <a:pt x="71" y="4"/>
                  </a:lnTo>
                  <a:lnTo>
                    <a:pt x="61" y="2"/>
                  </a:lnTo>
                  <a:lnTo>
                    <a:pt x="50" y="0"/>
                  </a:lnTo>
                  <a:lnTo>
                    <a:pt x="39" y="2"/>
                  </a:lnTo>
                  <a:lnTo>
                    <a:pt x="30" y="4"/>
                  </a:lnTo>
                  <a:lnTo>
                    <a:pt x="22" y="8"/>
                  </a:lnTo>
                  <a:lnTo>
                    <a:pt x="15" y="15"/>
                  </a:lnTo>
                  <a:lnTo>
                    <a:pt x="9" y="23"/>
                  </a:lnTo>
                  <a:lnTo>
                    <a:pt x="5" y="32"/>
                  </a:lnTo>
                  <a:lnTo>
                    <a:pt x="0" y="41"/>
                  </a:lnTo>
                  <a:lnTo>
                    <a:pt x="0" y="51"/>
                  </a:lnTo>
                  <a:lnTo>
                    <a:pt x="0" y="62"/>
                  </a:lnTo>
                  <a:lnTo>
                    <a:pt x="5" y="71"/>
                  </a:lnTo>
                  <a:lnTo>
                    <a:pt x="9" y="79"/>
                  </a:lnTo>
                  <a:lnTo>
                    <a:pt x="15" y="88"/>
                  </a:lnTo>
                  <a:lnTo>
                    <a:pt x="22" y="94"/>
                  </a:lnTo>
                  <a:lnTo>
                    <a:pt x="30" y="99"/>
                  </a:lnTo>
                  <a:lnTo>
                    <a:pt x="39" y="101"/>
                  </a:lnTo>
                  <a:lnTo>
                    <a:pt x="50" y="103"/>
                  </a:lnTo>
                  <a:lnTo>
                    <a:pt x="61" y="101"/>
                  </a:lnTo>
                  <a:lnTo>
                    <a:pt x="71" y="99"/>
                  </a:lnTo>
                  <a:lnTo>
                    <a:pt x="80" y="94"/>
                  </a:lnTo>
                  <a:lnTo>
                    <a:pt x="87" y="88"/>
                  </a:lnTo>
                  <a:lnTo>
                    <a:pt x="93" y="79"/>
                  </a:lnTo>
                  <a:lnTo>
                    <a:pt x="97" y="71"/>
                  </a:lnTo>
                  <a:lnTo>
                    <a:pt x="100" y="62"/>
                  </a:lnTo>
                  <a:lnTo>
                    <a:pt x="102" y="51"/>
                  </a:lnTo>
                  <a:lnTo>
                    <a:pt x="50" y="51"/>
                  </a:lnTo>
                  <a:lnTo>
                    <a:pt x="102"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5" name="Freeform 872"/>
            <p:cNvSpPr>
              <a:spLocks/>
            </p:cNvSpPr>
            <p:nvPr/>
          </p:nvSpPr>
          <p:spPr bwMode="auto">
            <a:xfrm>
              <a:off x="1057" y="2784"/>
              <a:ext cx="111" cy="113"/>
            </a:xfrm>
            <a:custGeom>
              <a:avLst/>
              <a:gdLst>
                <a:gd name="T0" fmla="*/ 121 w 102"/>
                <a:gd name="T1" fmla="*/ 61 h 103"/>
                <a:gd name="T2" fmla="*/ 121 w 102"/>
                <a:gd name="T3" fmla="*/ 61 h 103"/>
                <a:gd name="T4" fmla="*/ 119 w 102"/>
                <a:gd name="T5" fmla="*/ 49 h 103"/>
                <a:gd name="T6" fmla="*/ 115 w 102"/>
                <a:gd name="T7" fmla="*/ 38 h 103"/>
                <a:gd name="T8" fmla="*/ 110 w 102"/>
                <a:gd name="T9" fmla="*/ 27 h 103"/>
                <a:gd name="T10" fmla="*/ 103 w 102"/>
                <a:gd name="T11" fmla="*/ 18 h 103"/>
                <a:gd name="T12" fmla="*/ 95 w 102"/>
                <a:gd name="T13" fmla="*/ 10 h 103"/>
                <a:gd name="T14" fmla="*/ 84 w 102"/>
                <a:gd name="T15" fmla="*/ 4 h 103"/>
                <a:gd name="T16" fmla="*/ 72 w 102"/>
                <a:gd name="T17" fmla="*/ 2 h 103"/>
                <a:gd name="T18" fmla="*/ 59 w 102"/>
                <a:gd name="T19" fmla="*/ 0 h 103"/>
                <a:gd name="T20" fmla="*/ 59 w 102"/>
                <a:gd name="T21" fmla="*/ 0 h 103"/>
                <a:gd name="T22" fmla="*/ 46 w 102"/>
                <a:gd name="T23" fmla="*/ 2 h 103"/>
                <a:gd name="T24" fmla="*/ 36 w 102"/>
                <a:gd name="T25" fmla="*/ 4 h 103"/>
                <a:gd name="T26" fmla="*/ 26 w 102"/>
                <a:gd name="T27" fmla="*/ 10 h 103"/>
                <a:gd name="T28" fmla="*/ 17 w 102"/>
                <a:gd name="T29" fmla="*/ 18 h 103"/>
                <a:gd name="T30" fmla="*/ 11 w 102"/>
                <a:gd name="T31" fmla="*/ 27 h 103"/>
                <a:gd name="T32" fmla="*/ 5 w 102"/>
                <a:gd name="T33" fmla="*/ 38 h 103"/>
                <a:gd name="T34" fmla="*/ 0 w 102"/>
                <a:gd name="T35" fmla="*/ 49 h 103"/>
                <a:gd name="T36" fmla="*/ 0 w 102"/>
                <a:gd name="T37" fmla="*/ 61 h 103"/>
                <a:gd name="T38" fmla="*/ 0 w 102"/>
                <a:gd name="T39" fmla="*/ 61 h 103"/>
                <a:gd name="T40" fmla="*/ 0 w 102"/>
                <a:gd name="T41" fmla="*/ 75 h 103"/>
                <a:gd name="T42" fmla="*/ 5 w 102"/>
                <a:gd name="T43" fmla="*/ 86 h 103"/>
                <a:gd name="T44" fmla="*/ 11 w 102"/>
                <a:gd name="T45" fmla="*/ 95 h 103"/>
                <a:gd name="T46" fmla="*/ 17 w 102"/>
                <a:gd name="T47" fmla="*/ 106 h 103"/>
                <a:gd name="T48" fmla="*/ 26 w 102"/>
                <a:gd name="T49" fmla="*/ 113 h 103"/>
                <a:gd name="T50" fmla="*/ 36 w 102"/>
                <a:gd name="T51" fmla="*/ 120 h 103"/>
                <a:gd name="T52" fmla="*/ 46 w 102"/>
                <a:gd name="T53" fmla="*/ 122 h 103"/>
                <a:gd name="T54" fmla="*/ 59 w 102"/>
                <a:gd name="T55" fmla="*/ 124 h 103"/>
                <a:gd name="T56" fmla="*/ 59 w 102"/>
                <a:gd name="T57" fmla="*/ 124 h 103"/>
                <a:gd name="T58" fmla="*/ 72 w 102"/>
                <a:gd name="T59" fmla="*/ 122 h 103"/>
                <a:gd name="T60" fmla="*/ 84 w 102"/>
                <a:gd name="T61" fmla="*/ 120 h 103"/>
                <a:gd name="T62" fmla="*/ 95 w 102"/>
                <a:gd name="T63" fmla="*/ 113 h 103"/>
                <a:gd name="T64" fmla="*/ 103 w 102"/>
                <a:gd name="T65" fmla="*/ 106 h 103"/>
                <a:gd name="T66" fmla="*/ 110 w 102"/>
                <a:gd name="T67" fmla="*/ 95 h 103"/>
                <a:gd name="T68" fmla="*/ 115 w 102"/>
                <a:gd name="T69" fmla="*/ 86 h 103"/>
                <a:gd name="T70" fmla="*/ 119 w 102"/>
                <a:gd name="T71" fmla="*/ 75 h 103"/>
                <a:gd name="T72" fmla="*/ 121 w 102"/>
                <a:gd name="T73" fmla="*/ 61 h 103"/>
                <a:gd name="T74" fmla="*/ 59 w 102"/>
                <a:gd name="T75" fmla="*/ 61 h 103"/>
                <a:gd name="T76" fmla="*/ 121 w 102"/>
                <a:gd name="T77" fmla="*/ 6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3">
                  <a:moveTo>
                    <a:pt x="102" y="51"/>
                  </a:moveTo>
                  <a:lnTo>
                    <a:pt x="102" y="51"/>
                  </a:lnTo>
                  <a:lnTo>
                    <a:pt x="100" y="41"/>
                  </a:lnTo>
                  <a:lnTo>
                    <a:pt x="97" y="32"/>
                  </a:lnTo>
                  <a:lnTo>
                    <a:pt x="93" y="23"/>
                  </a:lnTo>
                  <a:lnTo>
                    <a:pt x="87" y="15"/>
                  </a:lnTo>
                  <a:lnTo>
                    <a:pt x="80" y="8"/>
                  </a:lnTo>
                  <a:lnTo>
                    <a:pt x="71" y="4"/>
                  </a:lnTo>
                  <a:lnTo>
                    <a:pt x="61" y="2"/>
                  </a:lnTo>
                  <a:lnTo>
                    <a:pt x="50" y="0"/>
                  </a:lnTo>
                  <a:lnTo>
                    <a:pt x="39" y="2"/>
                  </a:lnTo>
                  <a:lnTo>
                    <a:pt x="30" y="4"/>
                  </a:lnTo>
                  <a:lnTo>
                    <a:pt x="22" y="8"/>
                  </a:lnTo>
                  <a:lnTo>
                    <a:pt x="15" y="15"/>
                  </a:lnTo>
                  <a:lnTo>
                    <a:pt x="9" y="23"/>
                  </a:lnTo>
                  <a:lnTo>
                    <a:pt x="5" y="32"/>
                  </a:lnTo>
                  <a:lnTo>
                    <a:pt x="0" y="41"/>
                  </a:lnTo>
                  <a:lnTo>
                    <a:pt x="0" y="51"/>
                  </a:lnTo>
                  <a:lnTo>
                    <a:pt x="0" y="62"/>
                  </a:lnTo>
                  <a:lnTo>
                    <a:pt x="5" y="71"/>
                  </a:lnTo>
                  <a:lnTo>
                    <a:pt x="9" y="79"/>
                  </a:lnTo>
                  <a:lnTo>
                    <a:pt x="15" y="88"/>
                  </a:lnTo>
                  <a:lnTo>
                    <a:pt x="22" y="94"/>
                  </a:lnTo>
                  <a:lnTo>
                    <a:pt x="30" y="99"/>
                  </a:lnTo>
                  <a:lnTo>
                    <a:pt x="39" y="101"/>
                  </a:lnTo>
                  <a:lnTo>
                    <a:pt x="50" y="103"/>
                  </a:lnTo>
                  <a:lnTo>
                    <a:pt x="61" y="101"/>
                  </a:lnTo>
                  <a:lnTo>
                    <a:pt x="71" y="99"/>
                  </a:lnTo>
                  <a:lnTo>
                    <a:pt x="80" y="94"/>
                  </a:lnTo>
                  <a:lnTo>
                    <a:pt x="87" y="88"/>
                  </a:lnTo>
                  <a:lnTo>
                    <a:pt x="93" y="79"/>
                  </a:lnTo>
                  <a:lnTo>
                    <a:pt x="97" y="71"/>
                  </a:lnTo>
                  <a:lnTo>
                    <a:pt x="100" y="62"/>
                  </a:lnTo>
                  <a:lnTo>
                    <a:pt x="102" y="51"/>
                  </a:lnTo>
                  <a:lnTo>
                    <a:pt x="50" y="51"/>
                  </a:lnTo>
                  <a:lnTo>
                    <a:pt x="102"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6" name="Freeform 873"/>
            <p:cNvSpPr>
              <a:spLocks/>
            </p:cNvSpPr>
            <p:nvPr/>
          </p:nvSpPr>
          <p:spPr bwMode="auto">
            <a:xfrm>
              <a:off x="949" y="2540"/>
              <a:ext cx="113" cy="112"/>
            </a:xfrm>
            <a:custGeom>
              <a:avLst/>
              <a:gdLst>
                <a:gd name="T0" fmla="*/ 123 w 104"/>
                <a:gd name="T1" fmla="*/ 60 h 102"/>
                <a:gd name="T2" fmla="*/ 123 w 104"/>
                <a:gd name="T3" fmla="*/ 60 h 102"/>
                <a:gd name="T4" fmla="*/ 120 w 104"/>
                <a:gd name="T5" fmla="*/ 49 h 102"/>
                <a:gd name="T6" fmla="*/ 117 w 104"/>
                <a:gd name="T7" fmla="*/ 36 h 102"/>
                <a:gd name="T8" fmla="*/ 112 w 104"/>
                <a:gd name="T9" fmla="*/ 26 h 102"/>
                <a:gd name="T10" fmla="*/ 104 w 104"/>
                <a:gd name="T11" fmla="*/ 18 h 102"/>
                <a:gd name="T12" fmla="*/ 95 w 104"/>
                <a:gd name="T13" fmla="*/ 11 h 102"/>
                <a:gd name="T14" fmla="*/ 84 w 104"/>
                <a:gd name="T15" fmla="*/ 5 h 102"/>
                <a:gd name="T16" fmla="*/ 74 w 104"/>
                <a:gd name="T17" fmla="*/ 0 h 102"/>
                <a:gd name="T18" fmla="*/ 61 w 104"/>
                <a:gd name="T19" fmla="*/ 0 h 102"/>
                <a:gd name="T20" fmla="*/ 61 w 104"/>
                <a:gd name="T21" fmla="*/ 0 h 102"/>
                <a:gd name="T22" fmla="*/ 49 w 104"/>
                <a:gd name="T23" fmla="*/ 0 h 102"/>
                <a:gd name="T24" fmla="*/ 38 w 104"/>
                <a:gd name="T25" fmla="*/ 5 h 102"/>
                <a:gd name="T26" fmla="*/ 28 w 104"/>
                <a:gd name="T27" fmla="*/ 11 h 102"/>
                <a:gd name="T28" fmla="*/ 17 w 104"/>
                <a:gd name="T29" fmla="*/ 18 h 102"/>
                <a:gd name="T30" fmla="*/ 11 w 104"/>
                <a:gd name="T31" fmla="*/ 26 h 102"/>
                <a:gd name="T32" fmla="*/ 4 w 104"/>
                <a:gd name="T33" fmla="*/ 36 h 102"/>
                <a:gd name="T34" fmla="*/ 2 w 104"/>
                <a:gd name="T35" fmla="*/ 49 h 102"/>
                <a:gd name="T36" fmla="*/ 0 w 104"/>
                <a:gd name="T37" fmla="*/ 60 h 102"/>
                <a:gd name="T38" fmla="*/ 0 w 104"/>
                <a:gd name="T39" fmla="*/ 60 h 102"/>
                <a:gd name="T40" fmla="*/ 2 w 104"/>
                <a:gd name="T41" fmla="*/ 74 h 102"/>
                <a:gd name="T42" fmla="*/ 4 w 104"/>
                <a:gd name="T43" fmla="*/ 86 h 102"/>
                <a:gd name="T44" fmla="*/ 11 w 104"/>
                <a:gd name="T45" fmla="*/ 97 h 102"/>
                <a:gd name="T46" fmla="*/ 17 w 104"/>
                <a:gd name="T47" fmla="*/ 105 h 102"/>
                <a:gd name="T48" fmla="*/ 28 w 104"/>
                <a:gd name="T49" fmla="*/ 112 h 102"/>
                <a:gd name="T50" fmla="*/ 38 w 104"/>
                <a:gd name="T51" fmla="*/ 117 h 102"/>
                <a:gd name="T52" fmla="*/ 49 w 104"/>
                <a:gd name="T53" fmla="*/ 123 h 102"/>
                <a:gd name="T54" fmla="*/ 61 w 104"/>
                <a:gd name="T55" fmla="*/ 123 h 102"/>
                <a:gd name="T56" fmla="*/ 61 w 104"/>
                <a:gd name="T57" fmla="*/ 123 h 102"/>
                <a:gd name="T58" fmla="*/ 74 w 104"/>
                <a:gd name="T59" fmla="*/ 123 h 102"/>
                <a:gd name="T60" fmla="*/ 84 w 104"/>
                <a:gd name="T61" fmla="*/ 117 h 102"/>
                <a:gd name="T62" fmla="*/ 95 w 104"/>
                <a:gd name="T63" fmla="*/ 112 h 102"/>
                <a:gd name="T64" fmla="*/ 104 w 104"/>
                <a:gd name="T65" fmla="*/ 105 h 102"/>
                <a:gd name="T66" fmla="*/ 112 w 104"/>
                <a:gd name="T67" fmla="*/ 97 h 102"/>
                <a:gd name="T68" fmla="*/ 117 w 104"/>
                <a:gd name="T69" fmla="*/ 86 h 102"/>
                <a:gd name="T70" fmla="*/ 120 w 104"/>
                <a:gd name="T71" fmla="*/ 74 h 102"/>
                <a:gd name="T72" fmla="*/ 123 w 104"/>
                <a:gd name="T73" fmla="*/ 60 h 102"/>
                <a:gd name="T74" fmla="*/ 61 w 104"/>
                <a:gd name="T75" fmla="*/ 60 h 102"/>
                <a:gd name="T76" fmla="*/ 123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5"/>
                  </a:lnTo>
                  <a:lnTo>
                    <a:pt x="63" y="0"/>
                  </a:lnTo>
                  <a:lnTo>
                    <a:pt x="52" y="0"/>
                  </a:lnTo>
                  <a:lnTo>
                    <a:pt x="41" y="0"/>
                  </a:lnTo>
                  <a:lnTo>
                    <a:pt x="32" y="5"/>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2"/>
                  </a:lnTo>
                  <a:lnTo>
                    <a:pt x="52" y="102"/>
                  </a:lnTo>
                  <a:lnTo>
                    <a:pt x="63" y="102"/>
                  </a:lnTo>
                  <a:lnTo>
                    <a:pt x="71" y="97"/>
                  </a:lnTo>
                  <a:lnTo>
                    <a:pt x="80" y="93"/>
                  </a:lnTo>
                  <a:lnTo>
                    <a:pt x="88" y="87"/>
                  </a:lnTo>
                  <a:lnTo>
                    <a:pt x="95" y="80"/>
                  </a:lnTo>
                  <a:lnTo>
                    <a:pt x="99" y="71"/>
                  </a:lnTo>
                  <a:lnTo>
                    <a:pt x="101" y="61"/>
                  </a:lnTo>
                  <a:lnTo>
                    <a:pt x="104" y="50"/>
                  </a:lnTo>
                  <a:lnTo>
                    <a:pt x="52" y="50"/>
                  </a:lnTo>
                  <a:lnTo>
                    <a:pt x="104"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7" name="Freeform 874"/>
            <p:cNvSpPr>
              <a:spLocks/>
            </p:cNvSpPr>
            <p:nvPr/>
          </p:nvSpPr>
          <p:spPr bwMode="auto">
            <a:xfrm>
              <a:off x="896" y="2281"/>
              <a:ext cx="112" cy="111"/>
            </a:xfrm>
            <a:custGeom>
              <a:avLst/>
              <a:gdLst>
                <a:gd name="T0" fmla="*/ 123 w 102"/>
                <a:gd name="T1" fmla="*/ 59 h 101"/>
                <a:gd name="T2" fmla="*/ 123 w 102"/>
                <a:gd name="T3" fmla="*/ 59 h 101"/>
                <a:gd name="T4" fmla="*/ 123 w 102"/>
                <a:gd name="T5" fmla="*/ 49 h 101"/>
                <a:gd name="T6" fmla="*/ 119 w 102"/>
                <a:gd name="T7" fmla="*/ 36 h 101"/>
                <a:gd name="T8" fmla="*/ 112 w 102"/>
                <a:gd name="T9" fmla="*/ 25 h 101"/>
                <a:gd name="T10" fmla="*/ 105 w 102"/>
                <a:gd name="T11" fmla="*/ 18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8 h 101"/>
                <a:gd name="T30" fmla="*/ 11 w 102"/>
                <a:gd name="T31" fmla="*/ 25 h 101"/>
                <a:gd name="T32" fmla="*/ 5 w 102"/>
                <a:gd name="T33" fmla="*/ 36 h 101"/>
                <a:gd name="T34" fmla="*/ 0 w 102"/>
                <a:gd name="T35" fmla="*/ 49 h 101"/>
                <a:gd name="T36" fmla="*/ 0 w 102"/>
                <a:gd name="T37" fmla="*/ 59 h 101"/>
                <a:gd name="T38" fmla="*/ 0 w 102"/>
                <a:gd name="T39" fmla="*/ 59 h 101"/>
                <a:gd name="T40" fmla="*/ 0 w 102"/>
                <a:gd name="T41" fmla="*/ 73 h 101"/>
                <a:gd name="T42" fmla="*/ 5 w 102"/>
                <a:gd name="T43" fmla="*/ 86 h 101"/>
                <a:gd name="T44" fmla="*/ 11 w 102"/>
                <a:gd name="T45" fmla="*/ 97 h 101"/>
                <a:gd name="T46" fmla="*/ 20 w 102"/>
                <a:gd name="T47" fmla="*/ 104 h 101"/>
                <a:gd name="T48" fmla="*/ 26 w 102"/>
                <a:gd name="T49" fmla="*/ 112 h 101"/>
                <a:gd name="T50" fmla="*/ 37 w 102"/>
                <a:gd name="T51" fmla="*/ 118 h 101"/>
                <a:gd name="T52" fmla="*/ 49 w 102"/>
                <a:gd name="T53" fmla="*/ 122 h 101"/>
                <a:gd name="T54" fmla="*/ 60 w 102"/>
                <a:gd name="T55" fmla="*/ 122 h 101"/>
                <a:gd name="T56" fmla="*/ 60 w 102"/>
                <a:gd name="T57" fmla="*/ 122 h 101"/>
                <a:gd name="T58" fmla="*/ 74 w 102"/>
                <a:gd name="T59" fmla="*/ 122 h 101"/>
                <a:gd name="T60" fmla="*/ 87 w 102"/>
                <a:gd name="T61" fmla="*/ 118 h 101"/>
                <a:gd name="T62" fmla="*/ 97 w 102"/>
                <a:gd name="T63" fmla="*/ 112 h 101"/>
                <a:gd name="T64" fmla="*/ 105 w 102"/>
                <a:gd name="T65" fmla="*/ 104 h 101"/>
                <a:gd name="T66" fmla="*/ 112 w 102"/>
                <a:gd name="T67" fmla="*/ 97 h 101"/>
                <a:gd name="T68" fmla="*/ 119 w 102"/>
                <a:gd name="T69" fmla="*/ 86 h 101"/>
                <a:gd name="T70" fmla="*/ 123 w 102"/>
                <a:gd name="T71" fmla="*/ 73 h 101"/>
                <a:gd name="T72" fmla="*/ 123 w 102"/>
                <a:gd name="T73" fmla="*/ 59 h 101"/>
                <a:gd name="T74" fmla="*/ 60 w 102"/>
                <a:gd name="T75" fmla="*/ 59 h 101"/>
                <a:gd name="T76" fmla="*/ 123 w 102"/>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80"/>
                  </a:lnTo>
                  <a:lnTo>
                    <a:pt x="16" y="86"/>
                  </a:lnTo>
                  <a:lnTo>
                    <a:pt x="22" y="93"/>
                  </a:lnTo>
                  <a:lnTo>
                    <a:pt x="31" y="97"/>
                  </a:lnTo>
                  <a:lnTo>
                    <a:pt x="41" y="101"/>
                  </a:lnTo>
                  <a:lnTo>
                    <a:pt x="50" y="101"/>
                  </a:lnTo>
                  <a:lnTo>
                    <a:pt x="61" y="101"/>
                  </a:lnTo>
                  <a:lnTo>
                    <a:pt x="72" y="97"/>
                  </a:lnTo>
                  <a:lnTo>
                    <a:pt x="80" y="93"/>
                  </a:lnTo>
                  <a:lnTo>
                    <a:pt x="87" y="86"/>
                  </a:lnTo>
                  <a:lnTo>
                    <a:pt x="93" y="80"/>
                  </a:lnTo>
                  <a:lnTo>
                    <a:pt x="98" y="71"/>
                  </a:lnTo>
                  <a:lnTo>
                    <a:pt x="102" y="60"/>
                  </a:lnTo>
                  <a:lnTo>
                    <a:pt x="102" y="49"/>
                  </a:lnTo>
                  <a:lnTo>
                    <a:pt x="50" y="49"/>
                  </a:lnTo>
                  <a:lnTo>
                    <a:pt x="102" y="49"/>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8" name="Freeform 875"/>
            <p:cNvSpPr>
              <a:spLocks/>
            </p:cNvSpPr>
            <p:nvPr/>
          </p:nvSpPr>
          <p:spPr bwMode="auto">
            <a:xfrm>
              <a:off x="896" y="2281"/>
              <a:ext cx="112" cy="111"/>
            </a:xfrm>
            <a:custGeom>
              <a:avLst/>
              <a:gdLst>
                <a:gd name="T0" fmla="*/ 123 w 102"/>
                <a:gd name="T1" fmla="*/ 59 h 101"/>
                <a:gd name="T2" fmla="*/ 123 w 102"/>
                <a:gd name="T3" fmla="*/ 59 h 101"/>
                <a:gd name="T4" fmla="*/ 123 w 102"/>
                <a:gd name="T5" fmla="*/ 49 h 101"/>
                <a:gd name="T6" fmla="*/ 119 w 102"/>
                <a:gd name="T7" fmla="*/ 36 h 101"/>
                <a:gd name="T8" fmla="*/ 112 w 102"/>
                <a:gd name="T9" fmla="*/ 25 h 101"/>
                <a:gd name="T10" fmla="*/ 105 w 102"/>
                <a:gd name="T11" fmla="*/ 18 h 101"/>
                <a:gd name="T12" fmla="*/ 97 w 102"/>
                <a:gd name="T13" fmla="*/ 10 h 101"/>
                <a:gd name="T14" fmla="*/ 87 w 102"/>
                <a:gd name="T15" fmla="*/ 4 h 101"/>
                <a:gd name="T16" fmla="*/ 74 w 102"/>
                <a:gd name="T17" fmla="*/ 0 h 101"/>
                <a:gd name="T18" fmla="*/ 60 w 102"/>
                <a:gd name="T19" fmla="*/ 0 h 101"/>
                <a:gd name="T20" fmla="*/ 60 w 102"/>
                <a:gd name="T21" fmla="*/ 0 h 101"/>
                <a:gd name="T22" fmla="*/ 49 w 102"/>
                <a:gd name="T23" fmla="*/ 0 h 101"/>
                <a:gd name="T24" fmla="*/ 37 w 102"/>
                <a:gd name="T25" fmla="*/ 4 h 101"/>
                <a:gd name="T26" fmla="*/ 26 w 102"/>
                <a:gd name="T27" fmla="*/ 10 h 101"/>
                <a:gd name="T28" fmla="*/ 20 w 102"/>
                <a:gd name="T29" fmla="*/ 18 h 101"/>
                <a:gd name="T30" fmla="*/ 11 w 102"/>
                <a:gd name="T31" fmla="*/ 25 h 101"/>
                <a:gd name="T32" fmla="*/ 5 w 102"/>
                <a:gd name="T33" fmla="*/ 36 h 101"/>
                <a:gd name="T34" fmla="*/ 0 w 102"/>
                <a:gd name="T35" fmla="*/ 49 h 101"/>
                <a:gd name="T36" fmla="*/ 0 w 102"/>
                <a:gd name="T37" fmla="*/ 59 h 101"/>
                <a:gd name="T38" fmla="*/ 0 w 102"/>
                <a:gd name="T39" fmla="*/ 59 h 101"/>
                <a:gd name="T40" fmla="*/ 0 w 102"/>
                <a:gd name="T41" fmla="*/ 73 h 101"/>
                <a:gd name="T42" fmla="*/ 5 w 102"/>
                <a:gd name="T43" fmla="*/ 86 h 101"/>
                <a:gd name="T44" fmla="*/ 11 w 102"/>
                <a:gd name="T45" fmla="*/ 97 h 101"/>
                <a:gd name="T46" fmla="*/ 20 w 102"/>
                <a:gd name="T47" fmla="*/ 104 h 101"/>
                <a:gd name="T48" fmla="*/ 26 w 102"/>
                <a:gd name="T49" fmla="*/ 112 h 101"/>
                <a:gd name="T50" fmla="*/ 37 w 102"/>
                <a:gd name="T51" fmla="*/ 118 h 101"/>
                <a:gd name="T52" fmla="*/ 49 w 102"/>
                <a:gd name="T53" fmla="*/ 122 h 101"/>
                <a:gd name="T54" fmla="*/ 60 w 102"/>
                <a:gd name="T55" fmla="*/ 122 h 101"/>
                <a:gd name="T56" fmla="*/ 60 w 102"/>
                <a:gd name="T57" fmla="*/ 122 h 101"/>
                <a:gd name="T58" fmla="*/ 74 w 102"/>
                <a:gd name="T59" fmla="*/ 122 h 101"/>
                <a:gd name="T60" fmla="*/ 87 w 102"/>
                <a:gd name="T61" fmla="*/ 118 h 101"/>
                <a:gd name="T62" fmla="*/ 97 w 102"/>
                <a:gd name="T63" fmla="*/ 112 h 101"/>
                <a:gd name="T64" fmla="*/ 105 w 102"/>
                <a:gd name="T65" fmla="*/ 104 h 101"/>
                <a:gd name="T66" fmla="*/ 112 w 102"/>
                <a:gd name="T67" fmla="*/ 97 h 101"/>
                <a:gd name="T68" fmla="*/ 119 w 102"/>
                <a:gd name="T69" fmla="*/ 86 h 101"/>
                <a:gd name="T70" fmla="*/ 123 w 102"/>
                <a:gd name="T71" fmla="*/ 73 h 101"/>
                <a:gd name="T72" fmla="*/ 123 w 102"/>
                <a:gd name="T73" fmla="*/ 59 h 101"/>
                <a:gd name="T74" fmla="*/ 60 w 102"/>
                <a:gd name="T75" fmla="*/ 59 h 101"/>
                <a:gd name="T76" fmla="*/ 123 w 102"/>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49"/>
                  </a:moveTo>
                  <a:lnTo>
                    <a:pt x="102" y="49"/>
                  </a:lnTo>
                  <a:lnTo>
                    <a:pt x="102" y="41"/>
                  </a:lnTo>
                  <a:lnTo>
                    <a:pt x="98" y="30"/>
                  </a:lnTo>
                  <a:lnTo>
                    <a:pt x="93" y="21"/>
                  </a:lnTo>
                  <a:lnTo>
                    <a:pt x="87" y="15"/>
                  </a:lnTo>
                  <a:lnTo>
                    <a:pt x="80" y="8"/>
                  </a:lnTo>
                  <a:lnTo>
                    <a:pt x="72" y="4"/>
                  </a:lnTo>
                  <a:lnTo>
                    <a:pt x="61" y="0"/>
                  </a:lnTo>
                  <a:lnTo>
                    <a:pt x="50" y="0"/>
                  </a:lnTo>
                  <a:lnTo>
                    <a:pt x="41" y="0"/>
                  </a:lnTo>
                  <a:lnTo>
                    <a:pt x="31" y="4"/>
                  </a:lnTo>
                  <a:lnTo>
                    <a:pt x="22" y="8"/>
                  </a:lnTo>
                  <a:lnTo>
                    <a:pt x="16" y="15"/>
                  </a:lnTo>
                  <a:lnTo>
                    <a:pt x="9" y="21"/>
                  </a:lnTo>
                  <a:lnTo>
                    <a:pt x="5" y="30"/>
                  </a:lnTo>
                  <a:lnTo>
                    <a:pt x="0" y="41"/>
                  </a:lnTo>
                  <a:lnTo>
                    <a:pt x="0" y="49"/>
                  </a:lnTo>
                  <a:lnTo>
                    <a:pt x="0" y="60"/>
                  </a:lnTo>
                  <a:lnTo>
                    <a:pt x="5" y="71"/>
                  </a:lnTo>
                  <a:lnTo>
                    <a:pt x="9" y="80"/>
                  </a:lnTo>
                  <a:lnTo>
                    <a:pt x="16" y="86"/>
                  </a:lnTo>
                  <a:lnTo>
                    <a:pt x="22" y="93"/>
                  </a:lnTo>
                  <a:lnTo>
                    <a:pt x="31" y="97"/>
                  </a:lnTo>
                  <a:lnTo>
                    <a:pt x="41" y="101"/>
                  </a:lnTo>
                  <a:lnTo>
                    <a:pt x="50" y="101"/>
                  </a:lnTo>
                  <a:lnTo>
                    <a:pt x="61" y="101"/>
                  </a:lnTo>
                  <a:lnTo>
                    <a:pt x="72" y="97"/>
                  </a:lnTo>
                  <a:lnTo>
                    <a:pt x="80" y="93"/>
                  </a:lnTo>
                  <a:lnTo>
                    <a:pt x="87" y="86"/>
                  </a:lnTo>
                  <a:lnTo>
                    <a:pt x="93" y="80"/>
                  </a:lnTo>
                  <a:lnTo>
                    <a:pt x="98" y="71"/>
                  </a:lnTo>
                  <a:lnTo>
                    <a:pt x="102" y="60"/>
                  </a:lnTo>
                  <a:lnTo>
                    <a:pt x="102" y="49"/>
                  </a:lnTo>
                  <a:lnTo>
                    <a:pt x="50" y="49"/>
                  </a:lnTo>
                  <a:lnTo>
                    <a:pt x="102"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19" name="Freeform 876"/>
            <p:cNvSpPr>
              <a:spLocks/>
            </p:cNvSpPr>
            <p:nvPr/>
          </p:nvSpPr>
          <p:spPr bwMode="auto">
            <a:xfrm>
              <a:off x="1546" y="3039"/>
              <a:ext cx="110" cy="110"/>
            </a:xfrm>
            <a:custGeom>
              <a:avLst/>
              <a:gdLst>
                <a:gd name="T0" fmla="*/ 120 w 101"/>
                <a:gd name="T1" fmla="*/ 61 h 101"/>
                <a:gd name="T2" fmla="*/ 120 w 101"/>
                <a:gd name="T3" fmla="*/ 61 h 101"/>
                <a:gd name="T4" fmla="*/ 120 w 101"/>
                <a:gd name="T5" fmla="*/ 49 h 101"/>
                <a:gd name="T6" fmla="*/ 118 w 101"/>
                <a:gd name="T7" fmla="*/ 36 h 101"/>
                <a:gd name="T8" fmla="*/ 110 w 101"/>
                <a:gd name="T9" fmla="*/ 25 h 101"/>
                <a:gd name="T10" fmla="*/ 102 w 101"/>
                <a:gd name="T11" fmla="*/ 17 h 101"/>
                <a:gd name="T12" fmla="*/ 95 w 101"/>
                <a:gd name="T13" fmla="*/ 10 h 101"/>
                <a:gd name="T14" fmla="*/ 84 w 101"/>
                <a:gd name="T15" fmla="*/ 4 h 101"/>
                <a:gd name="T16" fmla="*/ 75 w 101"/>
                <a:gd name="T17" fmla="*/ 0 h 101"/>
                <a:gd name="T18" fmla="*/ 62 w 101"/>
                <a:gd name="T19" fmla="*/ 0 h 101"/>
                <a:gd name="T20" fmla="*/ 62 w 101"/>
                <a:gd name="T21" fmla="*/ 0 h 101"/>
                <a:gd name="T22" fmla="*/ 49 w 101"/>
                <a:gd name="T23" fmla="*/ 0 h 101"/>
                <a:gd name="T24" fmla="*/ 38 w 101"/>
                <a:gd name="T25" fmla="*/ 4 h 101"/>
                <a:gd name="T26" fmla="*/ 26 w 101"/>
                <a:gd name="T27" fmla="*/ 10 h 101"/>
                <a:gd name="T28" fmla="*/ 17 w 101"/>
                <a:gd name="T29" fmla="*/ 17 h 101"/>
                <a:gd name="T30" fmla="*/ 11 w 101"/>
                <a:gd name="T31" fmla="*/ 25 h 101"/>
                <a:gd name="T32" fmla="*/ 4 w 101"/>
                <a:gd name="T33" fmla="*/ 36 h 101"/>
                <a:gd name="T34" fmla="*/ 0 w 101"/>
                <a:gd name="T35" fmla="*/ 49 h 101"/>
                <a:gd name="T36" fmla="*/ 0 w 101"/>
                <a:gd name="T37" fmla="*/ 61 h 101"/>
                <a:gd name="T38" fmla="*/ 0 w 101"/>
                <a:gd name="T39" fmla="*/ 61 h 101"/>
                <a:gd name="T40" fmla="*/ 0 w 101"/>
                <a:gd name="T41" fmla="*/ 71 h 101"/>
                <a:gd name="T42" fmla="*/ 4 w 101"/>
                <a:gd name="T43" fmla="*/ 84 h 101"/>
                <a:gd name="T44" fmla="*/ 11 w 101"/>
                <a:gd name="T45" fmla="*/ 95 h 101"/>
                <a:gd name="T46" fmla="*/ 17 w 101"/>
                <a:gd name="T47" fmla="*/ 102 h 101"/>
                <a:gd name="T48" fmla="*/ 26 w 101"/>
                <a:gd name="T49" fmla="*/ 109 h 101"/>
                <a:gd name="T50" fmla="*/ 38 w 101"/>
                <a:gd name="T51" fmla="*/ 115 h 101"/>
                <a:gd name="T52" fmla="*/ 49 w 101"/>
                <a:gd name="T53" fmla="*/ 120 h 101"/>
                <a:gd name="T54" fmla="*/ 62 w 101"/>
                <a:gd name="T55" fmla="*/ 120 h 101"/>
                <a:gd name="T56" fmla="*/ 62 w 101"/>
                <a:gd name="T57" fmla="*/ 120 h 101"/>
                <a:gd name="T58" fmla="*/ 75 w 101"/>
                <a:gd name="T59" fmla="*/ 120 h 101"/>
                <a:gd name="T60" fmla="*/ 84 w 101"/>
                <a:gd name="T61" fmla="*/ 115 h 101"/>
                <a:gd name="T62" fmla="*/ 95 w 101"/>
                <a:gd name="T63" fmla="*/ 109 h 101"/>
                <a:gd name="T64" fmla="*/ 102 w 101"/>
                <a:gd name="T65" fmla="*/ 102 h 101"/>
                <a:gd name="T66" fmla="*/ 110 w 101"/>
                <a:gd name="T67" fmla="*/ 95 h 101"/>
                <a:gd name="T68" fmla="*/ 118 w 101"/>
                <a:gd name="T69" fmla="*/ 84 h 101"/>
                <a:gd name="T70" fmla="*/ 120 w 101"/>
                <a:gd name="T71" fmla="*/ 71 h 101"/>
                <a:gd name="T72" fmla="*/ 120 w 101"/>
                <a:gd name="T73" fmla="*/ 61 h 101"/>
                <a:gd name="T74" fmla="*/ 62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9" y="30"/>
                  </a:lnTo>
                  <a:lnTo>
                    <a:pt x="93" y="21"/>
                  </a:lnTo>
                  <a:lnTo>
                    <a:pt x="86" y="15"/>
                  </a:lnTo>
                  <a:lnTo>
                    <a:pt x="80" y="8"/>
                  </a:lnTo>
                  <a:lnTo>
                    <a:pt x="71" y="4"/>
                  </a:lnTo>
                  <a:lnTo>
                    <a:pt x="63" y="0"/>
                  </a:lnTo>
                  <a:lnTo>
                    <a:pt x="52" y="0"/>
                  </a:lnTo>
                  <a:lnTo>
                    <a:pt x="41" y="0"/>
                  </a:lnTo>
                  <a:lnTo>
                    <a:pt x="32" y="4"/>
                  </a:lnTo>
                  <a:lnTo>
                    <a:pt x="22" y="8"/>
                  </a:lnTo>
                  <a:lnTo>
                    <a:pt x="15" y="15"/>
                  </a:lnTo>
                  <a:lnTo>
                    <a:pt x="9" y="21"/>
                  </a:lnTo>
                  <a:lnTo>
                    <a:pt x="4" y="30"/>
                  </a:lnTo>
                  <a:lnTo>
                    <a:pt x="0" y="41"/>
                  </a:lnTo>
                  <a:lnTo>
                    <a:pt x="0" y="51"/>
                  </a:lnTo>
                  <a:lnTo>
                    <a:pt x="0" y="60"/>
                  </a:lnTo>
                  <a:lnTo>
                    <a:pt x="4" y="71"/>
                  </a:lnTo>
                  <a:lnTo>
                    <a:pt x="9" y="80"/>
                  </a:lnTo>
                  <a:lnTo>
                    <a:pt x="15" y="86"/>
                  </a:lnTo>
                  <a:lnTo>
                    <a:pt x="22" y="92"/>
                  </a:lnTo>
                  <a:lnTo>
                    <a:pt x="32" y="97"/>
                  </a:lnTo>
                  <a:lnTo>
                    <a:pt x="41" y="101"/>
                  </a:lnTo>
                  <a:lnTo>
                    <a:pt x="52" y="101"/>
                  </a:lnTo>
                  <a:lnTo>
                    <a:pt x="63" y="101"/>
                  </a:lnTo>
                  <a:lnTo>
                    <a:pt x="71" y="97"/>
                  </a:lnTo>
                  <a:lnTo>
                    <a:pt x="80" y="92"/>
                  </a:lnTo>
                  <a:lnTo>
                    <a:pt x="86" y="86"/>
                  </a:lnTo>
                  <a:lnTo>
                    <a:pt x="93" y="80"/>
                  </a:lnTo>
                  <a:lnTo>
                    <a:pt x="99" y="71"/>
                  </a:lnTo>
                  <a:lnTo>
                    <a:pt x="101" y="60"/>
                  </a:lnTo>
                  <a:lnTo>
                    <a:pt x="101" y="51"/>
                  </a:lnTo>
                  <a:lnTo>
                    <a:pt x="52" y="51"/>
                  </a:lnTo>
                  <a:lnTo>
                    <a:pt x="101"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0" name="Freeform 877"/>
            <p:cNvSpPr>
              <a:spLocks/>
            </p:cNvSpPr>
            <p:nvPr/>
          </p:nvSpPr>
          <p:spPr bwMode="auto">
            <a:xfrm>
              <a:off x="1546" y="3039"/>
              <a:ext cx="110" cy="110"/>
            </a:xfrm>
            <a:custGeom>
              <a:avLst/>
              <a:gdLst>
                <a:gd name="T0" fmla="*/ 120 w 101"/>
                <a:gd name="T1" fmla="*/ 61 h 101"/>
                <a:gd name="T2" fmla="*/ 120 w 101"/>
                <a:gd name="T3" fmla="*/ 61 h 101"/>
                <a:gd name="T4" fmla="*/ 120 w 101"/>
                <a:gd name="T5" fmla="*/ 49 h 101"/>
                <a:gd name="T6" fmla="*/ 118 w 101"/>
                <a:gd name="T7" fmla="*/ 36 h 101"/>
                <a:gd name="T8" fmla="*/ 110 w 101"/>
                <a:gd name="T9" fmla="*/ 25 h 101"/>
                <a:gd name="T10" fmla="*/ 102 w 101"/>
                <a:gd name="T11" fmla="*/ 17 h 101"/>
                <a:gd name="T12" fmla="*/ 95 w 101"/>
                <a:gd name="T13" fmla="*/ 10 h 101"/>
                <a:gd name="T14" fmla="*/ 84 w 101"/>
                <a:gd name="T15" fmla="*/ 4 h 101"/>
                <a:gd name="T16" fmla="*/ 75 w 101"/>
                <a:gd name="T17" fmla="*/ 0 h 101"/>
                <a:gd name="T18" fmla="*/ 62 w 101"/>
                <a:gd name="T19" fmla="*/ 0 h 101"/>
                <a:gd name="T20" fmla="*/ 62 w 101"/>
                <a:gd name="T21" fmla="*/ 0 h 101"/>
                <a:gd name="T22" fmla="*/ 49 w 101"/>
                <a:gd name="T23" fmla="*/ 0 h 101"/>
                <a:gd name="T24" fmla="*/ 38 w 101"/>
                <a:gd name="T25" fmla="*/ 4 h 101"/>
                <a:gd name="T26" fmla="*/ 26 w 101"/>
                <a:gd name="T27" fmla="*/ 10 h 101"/>
                <a:gd name="T28" fmla="*/ 17 w 101"/>
                <a:gd name="T29" fmla="*/ 17 h 101"/>
                <a:gd name="T30" fmla="*/ 11 w 101"/>
                <a:gd name="T31" fmla="*/ 25 h 101"/>
                <a:gd name="T32" fmla="*/ 4 w 101"/>
                <a:gd name="T33" fmla="*/ 36 h 101"/>
                <a:gd name="T34" fmla="*/ 0 w 101"/>
                <a:gd name="T35" fmla="*/ 49 h 101"/>
                <a:gd name="T36" fmla="*/ 0 w 101"/>
                <a:gd name="T37" fmla="*/ 61 h 101"/>
                <a:gd name="T38" fmla="*/ 0 w 101"/>
                <a:gd name="T39" fmla="*/ 61 h 101"/>
                <a:gd name="T40" fmla="*/ 0 w 101"/>
                <a:gd name="T41" fmla="*/ 71 h 101"/>
                <a:gd name="T42" fmla="*/ 4 w 101"/>
                <a:gd name="T43" fmla="*/ 84 h 101"/>
                <a:gd name="T44" fmla="*/ 11 w 101"/>
                <a:gd name="T45" fmla="*/ 95 h 101"/>
                <a:gd name="T46" fmla="*/ 17 w 101"/>
                <a:gd name="T47" fmla="*/ 102 h 101"/>
                <a:gd name="T48" fmla="*/ 26 w 101"/>
                <a:gd name="T49" fmla="*/ 109 h 101"/>
                <a:gd name="T50" fmla="*/ 38 w 101"/>
                <a:gd name="T51" fmla="*/ 115 h 101"/>
                <a:gd name="T52" fmla="*/ 49 w 101"/>
                <a:gd name="T53" fmla="*/ 120 h 101"/>
                <a:gd name="T54" fmla="*/ 62 w 101"/>
                <a:gd name="T55" fmla="*/ 120 h 101"/>
                <a:gd name="T56" fmla="*/ 62 w 101"/>
                <a:gd name="T57" fmla="*/ 120 h 101"/>
                <a:gd name="T58" fmla="*/ 75 w 101"/>
                <a:gd name="T59" fmla="*/ 120 h 101"/>
                <a:gd name="T60" fmla="*/ 84 w 101"/>
                <a:gd name="T61" fmla="*/ 115 h 101"/>
                <a:gd name="T62" fmla="*/ 95 w 101"/>
                <a:gd name="T63" fmla="*/ 109 h 101"/>
                <a:gd name="T64" fmla="*/ 102 w 101"/>
                <a:gd name="T65" fmla="*/ 102 h 101"/>
                <a:gd name="T66" fmla="*/ 110 w 101"/>
                <a:gd name="T67" fmla="*/ 95 h 101"/>
                <a:gd name="T68" fmla="*/ 118 w 101"/>
                <a:gd name="T69" fmla="*/ 84 h 101"/>
                <a:gd name="T70" fmla="*/ 120 w 101"/>
                <a:gd name="T71" fmla="*/ 71 h 101"/>
                <a:gd name="T72" fmla="*/ 120 w 101"/>
                <a:gd name="T73" fmla="*/ 61 h 101"/>
                <a:gd name="T74" fmla="*/ 62 w 101"/>
                <a:gd name="T75" fmla="*/ 61 h 101"/>
                <a:gd name="T76" fmla="*/ 120 w 101"/>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9" y="30"/>
                  </a:lnTo>
                  <a:lnTo>
                    <a:pt x="93" y="21"/>
                  </a:lnTo>
                  <a:lnTo>
                    <a:pt x="86" y="15"/>
                  </a:lnTo>
                  <a:lnTo>
                    <a:pt x="80" y="8"/>
                  </a:lnTo>
                  <a:lnTo>
                    <a:pt x="71" y="4"/>
                  </a:lnTo>
                  <a:lnTo>
                    <a:pt x="63" y="0"/>
                  </a:lnTo>
                  <a:lnTo>
                    <a:pt x="52" y="0"/>
                  </a:lnTo>
                  <a:lnTo>
                    <a:pt x="41" y="0"/>
                  </a:lnTo>
                  <a:lnTo>
                    <a:pt x="32" y="4"/>
                  </a:lnTo>
                  <a:lnTo>
                    <a:pt x="22" y="8"/>
                  </a:lnTo>
                  <a:lnTo>
                    <a:pt x="15" y="15"/>
                  </a:lnTo>
                  <a:lnTo>
                    <a:pt x="9" y="21"/>
                  </a:lnTo>
                  <a:lnTo>
                    <a:pt x="4" y="30"/>
                  </a:lnTo>
                  <a:lnTo>
                    <a:pt x="0" y="41"/>
                  </a:lnTo>
                  <a:lnTo>
                    <a:pt x="0" y="51"/>
                  </a:lnTo>
                  <a:lnTo>
                    <a:pt x="0" y="60"/>
                  </a:lnTo>
                  <a:lnTo>
                    <a:pt x="4" y="71"/>
                  </a:lnTo>
                  <a:lnTo>
                    <a:pt x="9" y="80"/>
                  </a:lnTo>
                  <a:lnTo>
                    <a:pt x="15" y="86"/>
                  </a:lnTo>
                  <a:lnTo>
                    <a:pt x="22" y="92"/>
                  </a:lnTo>
                  <a:lnTo>
                    <a:pt x="32" y="97"/>
                  </a:lnTo>
                  <a:lnTo>
                    <a:pt x="41" y="101"/>
                  </a:lnTo>
                  <a:lnTo>
                    <a:pt x="52" y="101"/>
                  </a:lnTo>
                  <a:lnTo>
                    <a:pt x="63" y="101"/>
                  </a:lnTo>
                  <a:lnTo>
                    <a:pt x="71" y="97"/>
                  </a:lnTo>
                  <a:lnTo>
                    <a:pt x="80" y="92"/>
                  </a:lnTo>
                  <a:lnTo>
                    <a:pt x="86" y="86"/>
                  </a:lnTo>
                  <a:lnTo>
                    <a:pt x="93" y="80"/>
                  </a:lnTo>
                  <a:lnTo>
                    <a:pt x="99" y="71"/>
                  </a:lnTo>
                  <a:lnTo>
                    <a:pt x="101" y="60"/>
                  </a:lnTo>
                  <a:lnTo>
                    <a:pt x="101" y="51"/>
                  </a:lnTo>
                  <a:lnTo>
                    <a:pt x="52" y="51"/>
                  </a:lnTo>
                  <a:lnTo>
                    <a:pt x="101"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1" name="Freeform 878"/>
            <p:cNvSpPr>
              <a:spLocks/>
            </p:cNvSpPr>
            <p:nvPr/>
          </p:nvSpPr>
          <p:spPr bwMode="auto">
            <a:xfrm>
              <a:off x="1350" y="2850"/>
              <a:ext cx="110" cy="113"/>
            </a:xfrm>
            <a:custGeom>
              <a:avLst/>
              <a:gdLst>
                <a:gd name="T0" fmla="*/ 120 w 101"/>
                <a:gd name="T1" fmla="*/ 61 h 104"/>
                <a:gd name="T2" fmla="*/ 120 w 101"/>
                <a:gd name="T3" fmla="*/ 61 h 104"/>
                <a:gd name="T4" fmla="*/ 120 w 101"/>
                <a:gd name="T5" fmla="*/ 49 h 104"/>
                <a:gd name="T6" fmla="*/ 115 w 101"/>
                <a:gd name="T7" fmla="*/ 38 h 104"/>
                <a:gd name="T8" fmla="*/ 110 w 101"/>
                <a:gd name="T9" fmla="*/ 28 h 104"/>
                <a:gd name="T10" fmla="*/ 102 w 101"/>
                <a:gd name="T11" fmla="*/ 17 h 104"/>
                <a:gd name="T12" fmla="*/ 95 w 101"/>
                <a:gd name="T13" fmla="*/ 11 h 104"/>
                <a:gd name="T14" fmla="*/ 84 w 101"/>
                <a:gd name="T15" fmla="*/ 4 h 104"/>
                <a:gd name="T16" fmla="*/ 71 w 101"/>
                <a:gd name="T17" fmla="*/ 2 h 104"/>
                <a:gd name="T18" fmla="*/ 62 w 101"/>
                <a:gd name="T19" fmla="*/ 0 h 104"/>
                <a:gd name="T20" fmla="*/ 62 w 101"/>
                <a:gd name="T21" fmla="*/ 0 h 104"/>
                <a:gd name="T22" fmla="*/ 49 w 101"/>
                <a:gd name="T23" fmla="*/ 2 h 104"/>
                <a:gd name="T24" fmla="*/ 36 w 101"/>
                <a:gd name="T25" fmla="*/ 4 h 104"/>
                <a:gd name="T26" fmla="*/ 25 w 101"/>
                <a:gd name="T27" fmla="*/ 11 h 104"/>
                <a:gd name="T28" fmla="*/ 17 w 101"/>
                <a:gd name="T29" fmla="*/ 17 h 104"/>
                <a:gd name="T30" fmla="*/ 11 w 101"/>
                <a:gd name="T31" fmla="*/ 28 h 104"/>
                <a:gd name="T32" fmla="*/ 4 w 101"/>
                <a:gd name="T33" fmla="*/ 38 h 104"/>
                <a:gd name="T34" fmla="*/ 0 w 101"/>
                <a:gd name="T35" fmla="*/ 49 h 104"/>
                <a:gd name="T36" fmla="*/ 0 w 101"/>
                <a:gd name="T37" fmla="*/ 61 h 104"/>
                <a:gd name="T38" fmla="*/ 0 w 101"/>
                <a:gd name="T39" fmla="*/ 61 h 104"/>
                <a:gd name="T40" fmla="*/ 0 w 101"/>
                <a:gd name="T41" fmla="*/ 74 h 104"/>
                <a:gd name="T42" fmla="*/ 4 w 101"/>
                <a:gd name="T43" fmla="*/ 84 h 104"/>
                <a:gd name="T44" fmla="*/ 11 w 101"/>
                <a:gd name="T45" fmla="*/ 95 h 104"/>
                <a:gd name="T46" fmla="*/ 17 w 101"/>
                <a:gd name="T47" fmla="*/ 104 h 104"/>
                <a:gd name="T48" fmla="*/ 25 w 101"/>
                <a:gd name="T49" fmla="*/ 112 h 104"/>
                <a:gd name="T50" fmla="*/ 36 w 101"/>
                <a:gd name="T51" fmla="*/ 117 h 104"/>
                <a:gd name="T52" fmla="*/ 49 w 101"/>
                <a:gd name="T53" fmla="*/ 120 h 104"/>
                <a:gd name="T54" fmla="*/ 62 w 101"/>
                <a:gd name="T55" fmla="*/ 123 h 104"/>
                <a:gd name="T56" fmla="*/ 62 w 101"/>
                <a:gd name="T57" fmla="*/ 123 h 104"/>
                <a:gd name="T58" fmla="*/ 71 w 101"/>
                <a:gd name="T59" fmla="*/ 120 h 104"/>
                <a:gd name="T60" fmla="*/ 84 w 101"/>
                <a:gd name="T61" fmla="*/ 117 h 104"/>
                <a:gd name="T62" fmla="*/ 95 w 101"/>
                <a:gd name="T63" fmla="*/ 112 h 104"/>
                <a:gd name="T64" fmla="*/ 102 w 101"/>
                <a:gd name="T65" fmla="*/ 104 h 104"/>
                <a:gd name="T66" fmla="*/ 110 w 101"/>
                <a:gd name="T67" fmla="*/ 95 h 104"/>
                <a:gd name="T68" fmla="*/ 115 w 101"/>
                <a:gd name="T69" fmla="*/ 84 h 104"/>
                <a:gd name="T70" fmla="*/ 120 w 101"/>
                <a:gd name="T71" fmla="*/ 74 h 104"/>
                <a:gd name="T72" fmla="*/ 120 w 101"/>
                <a:gd name="T73" fmla="*/ 61 h 104"/>
                <a:gd name="T74" fmla="*/ 62 w 101"/>
                <a:gd name="T75" fmla="*/ 61 h 104"/>
                <a:gd name="T76" fmla="*/ 120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3" y="24"/>
                  </a:lnTo>
                  <a:lnTo>
                    <a:pt x="86" y="15"/>
                  </a:lnTo>
                  <a:lnTo>
                    <a:pt x="80" y="9"/>
                  </a:lnTo>
                  <a:lnTo>
                    <a:pt x="71" y="4"/>
                  </a:lnTo>
                  <a:lnTo>
                    <a:pt x="60" y="2"/>
                  </a:lnTo>
                  <a:lnTo>
                    <a:pt x="52" y="0"/>
                  </a:lnTo>
                  <a:lnTo>
                    <a:pt x="41" y="2"/>
                  </a:lnTo>
                  <a:lnTo>
                    <a:pt x="30" y="4"/>
                  </a:lnTo>
                  <a:lnTo>
                    <a:pt x="21" y="9"/>
                  </a:lnTo>
                  <a:lnTo>
                    <a:pt x="15" y="15"/>
                  </a:lnTo>
                  <a:lnTo>
                    <a:pt x="9" y="24"/>
                  </a:lnTo>
                  <a:lnTo>
                    <a:pt x="4" y="32"/>
                  </a:lnTo>
                  <a:lnTo>
                    <a:pt x="0" y="41"/>
                  </a:lnTo>
                  <a:lnTo>
                    <a:pt x="0" y="52"/>
                  </a:lnTo>
                  <a:lnTo>
                    <a:pt x="0" y="63"/>
                  </a:lnTo>
                  <a:lnTo>
                    <a:pt x="4" y="71"/>
                  </a:lnTo>
                  <a:lnTo>
                    <a:pt x="9" y="80"/>
                  </a:lnTo>
                  <a:lnTo>
                    <a:pt x="15" y="88"/>
                  </a:lnTo>
                  <a:lnTo>
                    <a:pt x="21" y="95"/>
                  </a:lnTo>
                  <a:lnTo>
                    <a:pt x="30" y="99"/>
                  </a:lnTo>
                  <a:lnTo>
                    <a:pt x="41" y="101"/>
                  </a:lnTo>
                  <a:lnTo>
                    <a:pt x="52" y="104"/>
                  </a:lnTo>
                  <a:lnTo>
                    <a:pt x="60" y="101"/>
                  </a:lnTo>
                  <a:lnTo>
                    <a:pt x="71" y="99"/>
                  </a:lnTo>
                  <a:lnTo>
                    <a:pt x="80" y="95"/>
                  </a:lnTo>
                  <a:lnTo>
                    <a:pt x="86" y="88"/>
                  </a:lnTo>
                  <a:lnTo>
                    <a:pt x="93" y="80"/>
                  </a:lnTo>
                  <a:lnTo>
                    <a:pt x="97" y="71"/>
                  </a:lnTo>
                  <a:lnTo>
                    <a:pt x="101" y="63"/>
                  </a:lnTo>
                  <a:lnTo>
                    <a:pt x="101" y="52"/>
                  </a:lnTo>
                  <a:lnTo>
                    <a:pt x="52" y="52"/>
                  </a:lnTo>
                  <a:lnTo>
                    <a:pt x="101"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2" name="Freeform 879"/>
            <p:cNvSpPr>
              <a:spLocks/>
            </p:cNvSpPr>
            <p:nvPr/>
          </p:nvSpPr>
          <p:spPr bwMode="auto">
            <a:xfrm>
              <a:off x="1350" y="2850"/>
              <a:ext cx="110" cy="113"/>
            </a:xfrm>
            <a:custGeom>
              <a:avLst/>
              <a:gdLst>
                <a:gd name="T0" fmla="*/ 120 w 101"/>
                <a:gd name="T1" fmla="*/ 61 h 104"/>
                <a:gd name="T2" fmla="*/ 120 w 101"/>
                <a:gd name="T3" fmla="*/ 61 h 104"/>
                <a:gd name="T4" fmla="*/ 120 w 101"/>
                <a:gd name="T5" fmla="*/ 49 h 104"/>
                <a:gd name="T6" fmla="*/ 115 w 101"/>
                <a:gd name="T7" fmla="*/ 38 h 104"/>
                <a:gd name="T8" fmla="*/ 110 w 101"/>
                <a:gd name="T9" fmla="*/ 28 h 104"/>
                <a:gd name="T10" fmla="*/ 102 w 101"/>
                <a:gd name="T11" fmla="*/ 17 h 104"/>
                <a:gd name="T12" fmla="*/ 95 w 101"/>
                <a:gd name="T13" fmla="*/ 11 h 104"/>
                <a:gd name="T14" fmla="*/ 84 w 101"/>
                <a:gd name="T15" fmla="*/ 4 h 104"/>
                <a:gd name="T16" fmla="*/ 71 w 101"/>
                <a:gd name="T17" fmla="*/ 2 h 104"/>
                <a:gd name="T18" fmla="*/ 62 w 101"/>
                <a:gd name="T19" fmla="*/ 0 h 104"/>
                <a:gd name="T20" fmla="*/ 62 w 101"/>
                <a:gd name="T21" fmla="*/ 0 h 104"/>
                <a:gd name="T22" fmla="*/ 49 w 101"/>
                <a:gd name="T23" fmla="*/ 2 h 104"/>
                <a:gd name="T24" fmla="*/ 36 w 101"/>
                <a:gd name="T25" fmla="*/ 4 h 104"/>
                <a:gd name="T26" fmla="*/ 25 w 101"/>
                <a:gd name="T27" fmla="*/ 11 h 104"/>
                <a:gd name="T28" fmla="*/ 17 w 101"/>
                <a:gd name="T29" fmla="*/ 17 h 104"/>
                <a:gd name="T30" fmla="*/ 11 w 101"/>
                <a:gd name="T31" fmla="*/ 28 h 104"/>
                <a:gd name="T32" fmla="*/ 4 w 101"/>
                <a:gd name="T33" fmla="*/ 38 h 104"/>
                <a:gd name="T34" fmla="*/ 0 w 101"/>
                <a:gd name="T35" fmla="*/ 49 h 104"/>
                <a:gd name="T36" fmla="*/ 0 w 101"/>
                <a:gd name="T37" fmla="*/ 61 h 104"/>
                <a:gd name="T38" fmla="*/ 0 w 101"/>
                <a:gd name="T39" fmla="*/ 61 h 104"/>
                <a:gd name="T40" fmla="*/ 0 w 101"/>
                <a:gd name="T41" fmla="*/ 74 h 104"/>
                <a:gd name="T42" fmla="*/ 4 w 101"/>
                <a:gd name="T43" fmla="*/ 84 h 104"/>
                <a:gd name="T44" fmla="*/ 11 w 101"/>
                <a:gd name="T45" fmla="*/ 95 h 104"/>
                <a:gd name="T46" fmla="*/ 17 w 101"/>
                <a:gd name="T47" fmla="*/ 104 h 104"/>
                <a:gd name="T48" fmla="*/ 25 w 101"/>
                <a:gd name="T49" fmla="*/ 112 h 104"/>
                <a:gd name="T50" fmla="*/ 36 w 101"/>
                <a:gd name="T51" fmla="*/ 117 h 104"/>
                <a:gd name="T52" fmla="*/ 49 w 101"/>
                <a:gd name="T53" fmla="*/ 120 h 104"/>
                <a:gd name="T54" fmla="*/ 62 w 101"/>
                <a:gd name="T55" fmla="*/ 123 h 104"/>
                <a:gd name="T56" fmla="*/ 62 w 101"/>
                <a:gd name="T57" fmla="*/ 123 h 104"/>
                <a:gd name="T58" fmla="*/ 71 w 101"/>
                <a:gd name="T59" fmla="*/ 120 h 104"/>
                <a:gd name="T60" fmla="*/ 84 w 101"/>
                <a:gd name="T61" fmla="*/ 117 h 104"/>
                <a:gd name="T62" fmla="*/ 95 w 101"/>
                <a:gd name="T63" fmla="*/ 112 h 104"/>
                <a:gd name="T64" fmla="*/ 102 w 101"/>
                <a:gd name="T65" fmla="*/ 104 h 104"/>
                <a:gd name="T66" fmla="*/ 110 w 101"/>
                <a:gd name="T67" fmla="*/ 95 h 104"/>
                <a:gd name="T68" fmla="*/ 115 w 101"/>
                <a:gd name="T69" fmla="*/ 84 h 104"/>
                <a:gd name="T70" fmla="*/ 120 w 101"/>
                <a:gd name="T71" fmla="*/ 74 h 104"/>
                <a:gd name="T72" fmla="*/ 120 w 101"/>
                <a:gd name="T73" fmla="*/ 61 h 104"/>
                <a:gd name="T74" fmla="*/ 62 w 101"/>
                <a:gd name="T75" fmla="*/ 61 h 104"/>
                <a:gd name="T76" fmla="*/ 120 w 101"/>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4">
                  <a:moveTo>
                    <a:pt x="101" y="52"/>
                  </a:moveTo>
                  <a:lnTo>
                    <a:pt x="101" y="52"/>
                  </a:lnTo>
                  <a:lnTo>
                    <a:pt x="101" y="41"/>
                  </a:lnTo>
                  <a:lnTo>
                    <a:pt x="97" y="32"/>
                  </a:lnTo>
                  <a:lnTo>
                    <a:pt x="93" y="24"/>
                  </a:lnTo>
                  <a:lnTo>
                    <a:pt x="86" y="15"/>
                  </a:lnTo>
                  <a:lnTo>
                    <a:pt x="80" y="9"/>
                  </a:lnTo>
                  <a:lnTo>
                    <a:pt x="71" y="4"/>
                  </a:lnTo>
                  <a:lnTo>
                    <a:pt x="60" y="2"/>
                  </a:lnTo>
                  <a:lnTo>
                    <a:pt x="52" y="0"/>
                  </a:lnTo>
                  <a:lnTo>
                    <a:pt x="41" y="2"/>
                  </a:lnTo>
                  <a:lnTo>
                    <a:pt x="30" y="4"/>
                  </a:lnTo>
                  <a:lnTo>
                    <a:pt x="21" y="9"/>
                  </a:lnTo>
                  <a:lnTo>
                    <a:pt x="15" y="15"/>
                  </a:lnTo>
                  <a:lnTo>
                    <a:pt x="9" y="24"/>
                  </a:lnTo>
                  <a:lnTo>
                    <a:pt x="4" y="32"/>
                  </a:lnTo>
                  <a:lnTo>
                    <a:pt x="0" y="41"/>
                  </a:lnTo>
                  <a:lnTo>
                    <a:pt x="0" y="52"/>
                  </a:lnTo>
                  <a:lnTo>
                    <a:pt x="0" y="63"/>
                  </a:lnTo>
                  <a:lnTo>
                    <a:pt x="4" y="71"/>
                  </a:lnTo>
                  <a:lnTo>
                    <a:pt x="9" y="80"/>
                  </a:lnTo>
                  <a:lnTo>
                    <a:pt x="15" y="88"/>
                  </a:lnTo>
                  <a:lnTo>
                    <a:pt x="21" y="95"/>
                  </a:lnTo>
                  <a:lnTo>
                    <a:pt x="30" y="99"/>
                  </a:lnTo>
                  <a:lnTo>
                    <a:pt x="41" y="101"/>
                  </a:lnTo>
                  <a:lnTo>
                    <a:pt x="52" y="104"/>
                  </a:lnTo>
                  <a:lnTo>
                    <a:pt x="60" y="101"/>
                  </a:lnTo>
                  <a:lnTo>
                    <a:pt x="71" y="99"/>
                  </a:lnTo>
                  <a:lnTo>
                    <a:pt x="80" y="95"/>
                  </a:lnTo>
                  <a:lnTo>
                    <a:pt x="86" y="88"/>
                  </a:lnTo>
                  <a:lnTo>
                    <a:pt x="93" y="80"/>
                  </a:lnTo>
                  <a:lnTo>
                    <a:pt x="97" y="71"/>
                  </a:lnTo>
                  <a:lnTo>
                    <a:pt x="101" y="63"/>
                  </a:lnTo>
                  <a:lnTo>
                    <a:pt x="101" y="52"/>
                  </a:lnTo>
                  <a:lnTo>
                    <a:pt x="52"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3" name="Freeform 880"/>
            <p:cNvSpPr>
              <a:spLocks/>
            </p:cNvSpPr>
            <p:nvPr/>
          </p:nvSpPr>
          <p:spPr bwMode="auto">
            <a:xfrm>
              <a:off x="1206" y="2626"/>
              <a:ext cx="111" cy="110"/>
            </a:xfrm>
            <a:custGeom>
              <a:avLst/>
              <a:gdLst>
                <a:gd name="T0" fmla="*/ 121 w 102"/>
                <a:gd name="T1" fmla="*/ 62 h 101"/>
                <a:gd name="T2" fmla="*/ 121 w 102"/>
                <a:gd name="T3" fmla="*/ 62 h 101"/>
                <a:gd name="T4" fmla="*/ 121 w 102"/>
                <a:gd name="T5" fmla="*/ 49 h 101"/>
                <a:gd name="T6" fmla="*/ 115 w 102"/>
                <a:gd name="T7" fmla="*/ 36 h 101"/>
                <a:gd name="T8" fmla="*/ 110 w 102"/>
                <a:gd name="T9" fmla="*/ 25 h 101"/>
                <a:gd name="T10" fmla="*/ 103 w 102"/>
                <a:gd name="T11" fmla="*/ 17 h 101"/>
                <a:gd name="T12" fmla="*/ 95 w 102"/>
                <a:gd name="T13" fmla="*/ 11 h 101"/>
                <a:gd name="T14" fmla="*/ 84 w 102"/>
                <a:gd name="T15" fmla="*/ 4 h 101"/>
                <a:gd name="T16" fmla="*/ 72 w 102"/>
                <a:gd name="T17" fmla="*/ 0 h 101"/>
                <a:gd name="T18" fmla="*/ 59 w 102"/>
                <a:gd name="T19" fmla="*/ 0 h 101"/>
                <a:gd name="T20" fmla="*/ 59 w 102"/>
                <a:gd name="T21" fmla="*/ 0 h 101"/>
                <a:gd name="T22" fmla="*/ 49 w 102"/>
                <a:gd name="T23" fmla="*/ 0 h 101"/>
                <a:gd name="T24" fmla="*/ 36 w 102"/>
                <a:gd name="T25" fmla="*/ 4 h 101"/>
                <a:gd name="T26" fmla="*/ 26 w 102"/>
                <a:gd name="T27" fmla="*/ 11 h 101"/>
                <a:gd name="T28" fmla="*/ 17 w 102"/>
                <a:gd name="T29" fmla="*/ 17 h 101"/>
                <a:gd name="T30" fmla="*/ 11 w 102"/>
                <a:gd name="T31" fmla="*/ 25 h 101"/>
                <a:gd name="T32" fmla="*/ 5 w 102"/>
                <a:gd name="T33" fmla="*/ 36 h 101"/>
                <a:gd name="T34" fmla="*/ 0 w 102"/>
                <a:gd name="T35" fmla="*/ 49 h 101"/>
                <a:gd name="T36" fmla="*/ 0 w 102"/>
                <a:gd name="T37" fmla="*/ 62 h 101"/>
                <a:gd name="T38" fmla="*/ 0 w 102"/>
                <a:gd name="T39" fmla="*/ 62 h 101"/>
                <a:gd name="T40" fmla="*/ 0 w 102"/>
                <a:gd name="T41" fmla="*/ 71 h 101"/>
                <a:gd name="T42" fmla="*/ 5 w 102"/>
                <a:gd name="T43" fmla="*/ 84 h 101"/>
                <a:gd name="T44" fmla="*/ 11 w 102"/>
                <a:gd name="T45" fmla="*/ 95 h 101"/>
                <a:gd name="T46" fmla="*/ 17 w 102"/>
                <a:gd name="T47" fmla="*/ 102 h 101"/>
                <a:gd name="T48" fmla="*/ 26 w 102"/>
                <a:gd name="T49" fmla="*/ 110 h 101"/>
                <a:gd name="T50" fmla="*/ 36 w 102"/>
                <a:gd name="T51" fmla="*/ 115 h 101"/>
                <a:gd name="T52" fmla="*/ 49 w 102"/>
                <a:gd name="T53" fmla="*/ 120 h 101"/>
                <a:gd name="T54" fmla="*/ 59 w 102"/>
                <a:gd name="T55" fmla="*/ 120 h 101"/>
                <a:gd name="T56" fmla="*/ 59 w 102"/>
                <a:gd name="T57" fmla="*/ 120 h 101"/>
                <a:gd name="T58" fmla="*/ 72 w 102"/>
                <a:gd name="T59" fmla="*/ 120 h 101"/>
                <a:gd name="T60" fmla="*/ 84 w 102"/>
                <a:gd name="T61" fmla="*/ 115 h 101"/>
                <a:gd name="T62" fmla="*/ 95 w 102"/>
                <a:gd name="T63" fmla="*/ 110 h 101"/>
                <a:gd name="T64" fmla="*/ 103 w 102"/>
                <a:gd name="T65" fmla="*/ 102 h 101"/>
                <a:gd name="T66" fmla="*/ 110 w 102"/>
                <a:gd name="T67" fmla="*/ 95 h 101"/>
                <a:gd name="T68" fmla="*/ 115 w 102"/>
                <a:gd name="T69" fmla="*/ 84 h 101"/>
                <a:gd name="T70" fmla="*/ 121 w 102"/>
                <a:gd name="T71" fmla="*/ 71 h 101"/>
                <a:gd name="T72" fmla="*/ 121 w 102"/>
                <a:gd name="T73" fmla="*/ 62 h 101"/>
                <a:gd name="T74" fmla="*/ 59 w 102"/>
                <a:gd name="T75" fmla="*/ 62 h 101"/>
                <a:gd name="T76" fmla="*/ 121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2" y="41"/>
                  </a:lnTo>
                  <a:lnTo>
                    <a:pt x="97" y="30"/>
                  </a:lnTo>
                  <a:lnTo>
                    <a:pt x="93" y="21"/>
                  </a:lnTo>
                  <a:lnTo>
                    <a:pt x="87" y="15"/>
                  </a:lnTo>
                  <a:lnTo>
                    <a:pt x="80" y="9"/>
                  </a:lnTo>
                  <a:lnTo>
                    <a:pt x="71" y="4"/>
                  </a:lnTo>
                  <a:lnTo>
                    <a:pt x="61" y="0"/>
                  </a:lnTo>
                  <a:lnTo>
                    <a:pt x="50" y="0"/>
                  </a:lnTo>
                  <a:lnTo>
                    <a:pt x="41" y="0"/>
                  </a:lnTo>
                  <a:lnTo>
                    <a:pt x="30" y="4"/>
                  </a:lnTo>
                  <a:lnTo>
                    <a:pt x="22" y="9"/>
                  </a:lnTo>
                  <a:lnTo>
                    <a:pt x="15" y="15"/>
                  </a:lnTo>
                  <a:lnTo>
                    <a:pt x="9" y="21"/>
                  </a:lnTo>
                  <a:lnTo>
                    <a:pt x="5" y="30"/>
                  </a:lnTo>
                  <a:lnTo>
                    <a:pt x="0" y="41"/>
                  </a:lnTo>
                  <a:lnTo>
                    <a:pt x="0" y="52"/>
                  </a:lnTo>
                  <a:lnTo>
                    <a:pt x="0" y="60"/>
                  </a:lnTo>
                  <a:lnTo>
                    <a:pt x="5" y="71"/>
                  </a:lnTo>
                  <a:lnTo>
                    <a:pt x="9" y="80"/>
                  </a:lnTo>
                  <a:lnTo>
                    <a:pt x="15" y="86"/>
                  </a:lnTo>
                  <a:lnTo>
                    <a:pt x="22" y="93"/>
                  </a:lnTo>
                  <a:lnTo>
                    <a:pt x="30" y="97"/>
                  </a:lnTo>
                  <a:lnTo>
                    <a:pt x="41" y="101"/>
                  </a:lnTo>
                  <a:lnTo>
                    <a:pt x="50" y="101"/>
                  </a:lnTo>
                  <a:lnTo>
                    <a:pt x="61" y="101"/>
                  </a:lnTo>
                  <a:lnTo>
                    <a:pt x="71" y="97"/>
                  </a:lnTo>
                  <a:lnTo>
                    <a:pt x="80" y="93"/>
                  </a:lnTo>
                  <a:lnTo>
                    <a:pt x="87" y="86"/>
                  </a:lnTo>
                  <a:lnTo>
                    <a:pt x="93" y="80"/>
                  </a:lnTo>
                  <a:lnTo>
                    <a:pt x="97" y="71"/>
                  </a:lnTo>
                  <a:lnTo>
                    <a:pt x="102" y="60"/>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4" name="Freeform 881"/>
            <p:cNvSpPr>
              <a:spLocks/>
            </p:cNvSpPr>
            <p:nvPr/>
          </p:nvSpPr>
          <p:spPr bwMode="auto">
            <a:xfrm>
              <a:off x="1206" y="2626"/>
              <a:ext cx="111" cy="110"/>
            </a:xfrm>
            <a:custGeom>
              <a:avLst/>
              <a:gdLst>
                <a:gd name="T0" fmla="*/ 121 w 102"/>
                <a:gd name="T1" fmla="*/ 62 h 101"/>
                <a:gd name="T2" fmla="*/ 121 w 102"/>
                <a:gd name="T3" fmla="*/ 62 h 101"/>
                <a:gd name="T4" fmla="*/ 121 w 102"/>
                <a:gd name="T5" fmla="*/ 49 h 101"/>
                <a:gd name="T6" fmla="*/ 115 w 102"/>
                <a:gd name="T7" fmla="*/ 36 h 101"/>
                <a:gd name="T8" fmla="*/ 110 w 102"/>
                <a:gd name="T9" fmla="*/ 25 h 101"/>
                <a:gd name="T10" fmla="*/ 103 w 102"/>
                <a:gd name="T11" fmla="*/ 17 h 101"/>
                <a:gd name="T12" fmla="*/ 95 w 102"/>
                <a:gd name="T13" fmla="*/ 11 h 101"/>
                <a:gd name="T14" fmla="*/ 84 w 102"/>
                <a:gd name="T15" fmla="*/ 4 h 101"/>
                <a:gd name="T16" fmla="*/ 72 w 102"/>
                <a:gd name="T17" fmla="*/ 0 h 101"/>
                <a:gd name="T18" fmla="*/ 59 w 102"/>
                <a:gd name="T19" fmla="*/ 0 h 101"/>
                <a:gd name="T20" fmla="*/ 59 w 102"/>
                <a:gd name="T21" fmla="*/ 0 h 101"/>
                <a:gd name="T22" fmla="*/ 49 w 102"/>
                <a:gd name="T23" fmla="*/ 0 h 101"/>
                <a:gd name="T24" fmla="*/ 36 w 102"/>
                <a:gd name="T25" fmla="*/ 4 h 101"/>
                <a:gd name="T26" fmla="*/ 26 w 102"/>
                <a:gd name="T27" fmla="*/ 11 h 101"/>
                <a:gd name="T28" fmla="*/ 17 w 102"/>
                <a:gd name="T29" fmla="*/ 17 h 101"/>
                <a:gd name="T30" fmla="*/ 11 w 102"/>
                <a:gd name="T31" fmla="*/ 25 h 101"/>
                <a:gd name="T32" fmla="*/ 5 w 102"/>
                <a:gd name="T33" fmla="*/ 36 h 101"/>
                <a:gd name="T34" fmla="*/ 0 w 102"/>
                <a:gd name="T35" fmla="*/ 49 h 101"/>
                <a:gd name="T36" fmla="*/ 0 w 102"/>
                <a:gd name="T37" fmla="*/ 62 h 101"/>
                <a:gd name="T38" fmla="*/ 0 w 102"/>
                <a:gd name="T39" fmla="*/ 62 h 101"/>
                <a:gd name="T40" fmla="*/ 0 w 102"/>
                <a:gd name="T41" fmla="*/ 71 h 101"/>
                <a:gd name="T42" fmla="*/ 5 w 102"/>
                <a:gd name="T43" fmla="*/ 84 h 101"/>
                <a:gd name="T44" fmla="*/ 11 w 102"/>
                <a:gd name="T45" fmla="*/ 95 h 101"/>
                <a:gd name="T46" fmla="*/ 17 w 102"/>
                <a:gd name="T47" fmla="*/ 102 h 101"/>
                <a:gd name="T48" fmla="*/ 26 w 102"/>
                <a:gd name="T49" fmla="*/ 110 h 101"/>
                <a:gd name="T50" fmla="*/ 36 w 102"/>
                <a:gd name="T51" fmla="*/ 115 h 101"/>
                <a:gd name="T52" fmla="*/ 49 w 102"/>
                <a:gd name="T53" fmla="*/ 120 h 101"/>
                <a:gd name="T54" fmla="*/ 59 w 102"/>
                <a:gd name="T55" fmla="*/ 120 h 101"/>
                <a:gd name="T56" fmla="*/ 59 w 102"/>
                <a:gd name="T57" fmla="*/ 120 h 101"/>
                <a:gd name="T58" fmla="*/ 72 w 102"/>
                <a:gd name="T59" fmla="*/ 120 h 101"/>
                <a:gd name="T60" fmla="*/ 84 w 102"/>
                <a:gd name="T61" fmla="*/ 115 h 101"/>
                <a:gd name="T62" fmla="*/ 95 w 102"/>
                <a:gd name="T63" fmla="*/ 110 h 101"/>
                <a:gd name="T64" fmla="*/ 103 w 102"/>
                <a:gd name="T65" fmla="*/ 102 h 101"/>
                <a:gd name="T66" fmla="*/ 110 w 102"/>
                <a:gd name="T67" fmla="*/ 95 h 101"/>
                <a:gd name="T68" fmla="*/ 115 w 102"/>
                <a:gd name="T69" fmla="*/ 84 h 101"/>
                <a:gd name="T70" fmla="*/ 121 w 102"/>
                <a:gd name="T71" fmla="*/ 71 h 101"/>
                <a:gd name="T72" fmla="*/ 121 w 102"/>
                <a:gd name="T73" fmla="*/ 62 h 101"/>
                <a:gd name="T74" fmla="*/ 59 w 102"/>
                <a:gd name="T75" fmla="*/ 62 h 101"/>
                <a:gd name="T76" fmla="*/ 121 w 102"/>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2"/>
                  </a:moveTo>
                  <a:lnTo>
                    <a:pt x="102" y="52"/>
                  </a:lnTo>
                  <a:lnTo>
                    <a:pt x="102" y="41"/>
                  </a:lnTo>
                  <a:lnTo>
                    <a:pt x="97" y="30"/>
                  </a:lnTo>
                  <a:lnTo>
                    <a:pt x="93" y="21"/>
                  </a:lnTo>
                  <a:lnTo>
                    <a:pt x="87" y="15"/>
                  </a:lnTo>
                  <a:lnTo>
                    <a:pt x="80" y="9"/>
                  </a:lnTo>
                  <a:lnTo>
                    <a:pt x="71" y="4"/>
                  </a:lnTo>
                  <a:lnTo>
                    <a:pt x="61" y="0"/>
                  </a:lnTo>
                  <a:lnTo>
                    <a:pt x="50" y="0"/>
                  </a:lnTo>
                  <a:lnTo>
                    <a:pt x="41" y="0"/>
                  </a:lnTo>
                  <a:lnTo>
                    <a:pt x="30" y="4"/>
                  </a:lnTo>
                  <a:lnTo>
                    <a:pt x="22" y="9"/>
                  </a:lnTo>
                  <a:lnTo>
                    <a:pt x="15" y="15"/>
                  </a:lnTo>
                  <a:lnTo>
                    <a:pt x="9" y="21"/>
                  </a:lnTo>
                  <a:lnTo>
                    <a:pt x="5" y="30"/>
                  </a:lnTo>
                  <a:lnTo>
                    <a:pt x="0" y="41"/>
                  </a:lnTo>
                  <a:lnTo>
                    <a:pt x="0" y="52"/>
                  </a:lnTo>
                  <a:lnTo>
                    <a:pt x="0" y="60"/>
                  </a:lnTo>
                  <a:lnTo>
                    <a:pt x="5" y="71"/>
                  </a:lnTo>
                  <a:lnTo>
                    <a:pt x="9" y="80"/>
                  </a:lnTo>
                  <a:lnTo>
                    <a:pt x="15" y="86"/>
                  </a:lnTo>
                  <a:lnTo>
                    <a:pt x="22" y="93"/>
                  </a:lnTo>
                  <a:lnTo>
                    <a:pt x="30" y="97"/>
                  </a:lnTo>
                  <a:lnTo>
                    <a:pt x="41" y="101"/>
                  </a:lnTo>
                  <a:lnTo>
                    <a:pt x="50" y="101"/>
                  </a:lnTo>
                  <a:lnTo>
                    <a:pt x="61" y="101"/>
                  </a:lnTo>
                  <a:lnTo>
                    <a:pt x="71" y="97"/>
                  </a:lnTo>
                  <a:lnTo>
                    <a:pt x="80" y="93"/>
                  </a:lnTo>
                  <a:lnTo>
                    <a:pt x="87" y="86"/>
                  </a:lnTo>
                  <a:lnTo>
                    <a:pt x="93" y="80"/>
                  </a:lnTo>
                  <a:lnTo>
                    <a:pt x="97" y="71"/>
                  </a:lnTo>
                  <a:lnTo>
                    <a:pt x="102" y="60"/>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5" name="Freeform 882"/>
            <p:cNvSpPr>
              <a:spLocks/>
            </p:cNvSpPr>
            <p:nvPr/>
          </p:nvSpPr>
          <p:spPr bwMode="auto">
            <a:xfrm>
              <a:off x="1121" y="2375"/>
              <a:ext cx="111" cy="112"/>
            </a:xfrm>
            <a:custGeom>
              <a:avLst/>
              <a:gdLst>
                <a:gd name="T0" fmla="*/ 122 w 101"/>
                <a:gd name="T1" fmla="*/ 63 h 102"/>
                <a:gd name="T2" fmla="*/ 122 w 101"/>
                <a:gd name="T3" fmla="*/ 63 h 102"/>
                <a:gd name="T4" fmla="*/ 122 w 101"/>
                <a:gd name="T5" fmla="*/ 49 h 102"/>
                <a:gd name="T6" fmla="*/ 120 w 101"/>
                <a:gd name="T7" fmla="*/ 36 h 102"/>
                <a:gd name="T8" fmla="*/ 111 w 101"/>
                <a:gd name="T9" fmla="*/ 26 h 102"/>
                <a:gd name="T10" fmla="*/ 104 w 101"/>
                <a:gd name="T11" fmla="*/ 18 h 102"/>
                <a:gd name="T12" fmla="*/ 96 w 101"/>
                <a:gd name="T13" fmla="*/ 11 h 102"/>
                <a:gd name="T14" fmla="*/ 86 w 101"/>
                <a:gd name="T15" fmla="*/ 4 h 102"/>
                <a:gd name="T16" fmla="*/ 73 w 101"/>
                <a:gd name="T17" fmla="*/ 0 h 102"/>
                <a:gd name="T18" fmla="*/ 59 w 101"/>
                <a:gd name="T19" fmla="*/ 0 h 102"/>
                <a:gd name="T20" fmla="*/ 59 w 101"/>
                <a:gd name="T21" fmla="*/ 0 h 102"/>
                <a:gd name="T22" fmla="*/ 49 w 101"/>
                <a:gd name="T23" fmla="*/ 0 h 102"/>
                <a:gd name="T24" fmla="*/ 36 w 101"/>
                <a:gd name="T25" fmla="*/ 4 h 102"/>
                <a:gd name="T26" fmla="*/ 25 w 101"/>
                <a:gd name="T27" fmla="*/ 11 h 102"/>
                <a:gd name="T28" fmla="*/ 18 w 101"/>
                <a:gd name="T29" fmla="*/ 18 h 102"/>
                <a:gd name="T30" fmla="*/ 10 w 101"/>
                <a:gd name="T31" fmla="*/ 26 h 102"/>
                <a:gd name="T32" fmla="*/ 4 w 101"/>
                <a:gd name="T33" fmla="*/ 36 h 102"/>
                <a:gd name="T34" fmla="*/ 0 w 101"/>
                <a:gd name="T35" fmla="*/ 49 h 102"/>
                <a:gd name="T36" fmla="*/ 0 w 101"/>
                <a:gd name="T37" fmla="*/ 63 h 102"/>
                <a:gd name="T38" fmla="*/ 0 w 101"/>
                <a:gd name="T39" fmla="*/ 63 h 102"/>
                <a:gd name="T40" fmla="*/ 0 w 101"/>
                <a:gd name="T41" fmla="*/ 74 h 102"/>
                <a:gd name="T42" fmla="*/ 4 w 101"/>
                <a:gd name="T43" fmla="*/ 86 h 102"/>
                <a:gd name="T44" fmla="*/ 10 w 101"/>
                <a:gd name="T45" fmla="*/ 97 h 102"/>
                <a:gd name="T46" fmla="*/ 18 w 101"/>
                <a:gd name="T47" fmla="*/ 103 h 102"/>
                <a:gd name="T48" fmla="*/ 25 w 101"/>
                <a:gd name="T49" fmla="*/ 112 h 102"/>
                <a:gd name="T50" fmla="*/ 36 w 101"/>
                <a:gd name="T51" fmla="*/ 117 h 102"/>
                <a:gd name="T52" fmla="*/ 49 w 101"/>
                <a:gd name="T53" fmla="*/ 123 h 102"/>
                <a:gd name="T54" fmla="*/ 59 w 101"/>
                <a:gd name="T55" fmla="*/ 123 h 102"/>
                <a:gd name="T56" fmla="*/ 59 w 101"/>
                <a:gd name="T57" fmla="*/ 123 h 102"/>
                <a:gd name="T58" fmla="*/ 73 w 101"/>
                <a:gd name="T59" fmla="*/ 123 h 102"/>
                <a:gd name="T60" fmla="*/ 86 w 101"/>
                <a:gd name="T61" fmla="*/ 117 h 102"/>
                <a:gd name="T62" fmla="*/ 96 w 101"/>
                <a:gd name="T63" fmla="*/ 112 h 102"/>
                <a:gd name="T64" fmla="*/ 104 w 101"/>
                <a:gd name="T65" fmla="*/ 103 h 102"/>
                <a:gd name="T66" fmla="*/ 111 w 101"/>
                <a:gd name="T67" fmla="*/ 97 h 102"/>
                <a:gd name="T68" fmla="*/ 120 w 101"/>
                <a:gd name="T69" fmla="*/ 86 h 102"/>
                <a:gd name="T70" fmla="*/ 122 w 101"/>
                <a:gd name="T71" fmla="*/ 74 h 102"/>
                <a:gd name="T72" fmla="*/ 122 w 101"/>
                <a:gd name="T73" fmla="*/ 63 h 102"/>
                <a:gd name="T74" fmla="*/ 59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0"/>
                  </a:lnTo>
                  <a:lnTo>
                    <a:pt x="92" y="22"/>
                  </a:lnTo>
                  <a:lnTo>
                    <a:pt x="86" y="15"/>
                  </a:lnTo>
                  <a:lnTo>
                    <a:pt x="79" y="9"/>
                  </a:lnTo>
                  <a:lnTo>
                    <a:pt x="71" y="4"/>
                  </a:lnTo>
                  <a:lnTo>
                    <a:pt x="60" y="0"/>
                  </a:lnTo>
                  <a:lnTo>
                    <a:pt x="49" y="0"/>
                  </a:lnTo>
                  <a:lnTo>
                    <a:pt x="41" y="0"/>
                  </a:lnTo>
                  <a:lnTo>
                    <a:pt x="30" y="4"/>
                  </a:lnTo>
                  <a:lnTo>
                    <a:pt x="21" y="9"/>
                  </a:lnTo>
                  <a:lnTo>
                    <a:pt x="15" y="15"/>
                  </a:lnTo>
                  <a:lnTo>
                    <a:pt x="8" y="22"/>
                  </a:lnTo>
                  <a:lnTo>
                    <a:pt x="4" y="30"/>
                  </a:lnTo>
                  <a:lnTo>
                    <a:pt x="0" y="41"/>
                  </a:lnTo>
                  <a:lnTo>
                    <a:pt x="0" y="52"/>
                  </a:lnTo>
                  <a:lnTo>
                    <a:pt x="0" y="61"/>
                  </a:lnTo>
                  <a:lnTo>
                    <a:pt x="4" y="71"/>
                  </a:lnTo>
                  <a:lnTo>
                    <a:pt x="8" y="80"/>
                  </a:lnTo>
                  <a:lnTo>
                    <a:pt x="15" y="86"/>
                  </a:lnTo>
                  <a:lnTo>
                    <a:pt x="21" y="93"/>
                  </a:lnTo>
                  <a:lnTo>
                    <a:pt x="30" y="97"/>
                  </a:lnTo>
                  <a:lnTo>
                    <a:pt x="41" y="102"/>
                  </a:lnTo>
                  <a:lnTo>
                    <a:pt x="49" y="102"/>
                  </a:lnTo>
                  <a:lnTo>
                    <a:pt x="60" y="102"/>
                  </a:lnTo>
                  <a:lnTo>
                    <a:pt x="71" y="97"/>
                  </a:lnTo>
                  <a:lnTo>
                    <a:pt x="79" y="93"/>
                  </a:lnTo>
                  <a:lnTo>
                    <a:pt x="86" y="86"/>
                  </a:lnTo>
                  <a:lnTo>
                    <a:pt x="92" y="80"/>
                  </a:lnTo>
                  <a:lnTo>
                    <a:pt x="99" y="71"/>
                  </a:lnTo>
                  <a:lnTo>
                    <a:pt x="101" y="61"/>
                  </a:lnTo>
                  <a:lnTo>
                    <a:pt x="101" y="52"/>
                  </a:lnTo>
                  <a:lnTo>
                    <a:pt x="49" y="52"/>
                  </a:lnTo>
                  <a:lnTo>
                    <a:pt x="101"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6" name="Freeform 883"/>
            <p:cNvSpPr>
              <a:spLocks/>
            </p:cNvSpPr>
            <p:nvPr/>
          </p:nvSpPr>
          <p:spPr bwMode="auto">
            <a:xfrm>
              <a:off x="1121" y="2375"/>
              <a:ext cx="111" cy="112"/>
            </a:xfrm>
            <a:custGeom>
              <a:avLst/>
              <a:gdLst>
                <a:gd name="T0" fmla="*/ 122 w 101"/>
                <a:gd name="T1" fmla="*/ 63 h 102"/>
                <a:gd name="T2" fmla="*/ 122 w 101"/>
                <a:gd name="T3" fmla="*/ 63 h 102"/>
                <a:gd name="T4" fmla="*/ 122 w 101"/>
                <a:gd name="T5" fmla="*/ 49 h 102"/>
                <a:gd name="T6" fmla="*/ 120 w 101"/>
                <a:gd name="T7" fmla="*/ 36 h 102"/>
                <a:gd name="T8" fmla="*/ 111 w 101"/>
                <a:gd name="T9" fmla="*/ 26 h 102"/>
                <a:gd name="T10" fmla="*/ 104 w 101"/>
                <a:gd name="T11" fmla="*/ 18 h 102"/>
                <a:gd name="T12" fmla="*/ 96 w 101"/>
                <a:gd name="T13" fmla="*/ 11 h 102"/>
                <a:gd name="T14" fmla="*/ 86 w 101"/>
                <a:gd name="T15" fmla="*/ 4 h 102"/>
                <a:gd name="T16" fmla="*/ 73 w 101"/>
                <a:gd name="T17" fmla="*/ 0 h 102"/>
                <a:gd name="T18" fmla="*/ 59 w 101"/>
                <a:gd name="T19" fmla="*/ 0 h 102"/>
                <a:gd name="T20" fmla="*/ 59 w 101"/>
                <a:gd name="T21" fmla="*/ 0 h 102"/>
                <a:gd name="T22" fmla="*/ 49 w 101"/>
                <a:gd name="T23" fmla="*/ 0 h 102"/>
                <a:gd name="T24" fmla="*/ 36 w 101"/>
                <a:gd name="T25" fmla="*/ 4 h 102"/>
                <a:gd name="T26" fmla="*/ 25 w 101"/>
                <a:gd name="T27" fmla="*/ 11 h 102"/>
                <a:gd name="T28" fmla="*/ 18 w 101"/>
                <a:gd name="T29" fmla="*/ 18 h 102"/>
                <a:gd name="T30" fmla="*/ 10 w 101"/>
                <a:gd name="T31" fmla="*/ 26 h 102"/>
                <a:gd name="T32" fmla="*/ 4 w 101"/>
                <a:gd name="T33" fmla="*/ 36 h 102"/>
                <a:gd name="T34" fmla="*/ 0 w 101"/>
                <a:gd name="T35" fmla="*/ 49 h 102"/>
                <a:gd name="T36" fmla="*/ 0 w 101"/>
                <a:gd name="T37" fmla="*/ 63 h 102"/>
                <a:gd name="T38" fmla="*/ 0 w 101"/>
                <a:gd name="T39" fmla="*/ 63 h 102"/>
                <a:gd name="T40" fmla="*/ 0 w 101"/>
                <a:gd name="T41" fmla="*/ 74 h 102"/>
                <a:gd name="T42" fmla="*/ 4 w 101"/>
                <a:gd name="T43" fmla="*/ 86 h 102"/>
                <a:gd name="T44" fmla="*/ 10 w 101"/>
                <a:gd name="T45" fmla="*/ 97 h 102"/>
                <a:gd name="T46" fmla="*/ 18 w 101"/>
                <a:gd name="T47" fmla="*/ 103 h 102"/>
                <a:gd name="T48" fmla="*/ 25 w 101"/>
                <a:gd name="T49" fmla="*/ 112 h 102"/>
                <a:gd name="T50" fmla="*/ 36 w 101"/>
                <a:gd name="T51" fmla="*/ 117 h 102"/>
                <a:gd name="T52" fmla="*/ 49 w 101"/>
                <a:gd name="T53" fmla="*/ 123 h 102"/>
                <a:gd name="T54" fmla="*/ 59 w 101"/>
                <a:gd name="T55" fmla="*/ 123 h 102"/>
                <a:gd name="T56" fmla="*/ 59 w 101"/>
                <a:gd name="T57" fmla="*/ 123 h 102"/>
                <a:gd name="T58" fmla="*/ 73 w 101"/>
                <a:gd name="T59" fmla="*/ 123 h 102"/>
                <a:gd name="T60" fmla="*/ 86 w 101"/>
                <a:gd name="T61" fmla="*/ 117 h 102"/>
                <a:gd name="T62" fmla="*/ 96 w 101"/>
                <a:gd name="T63" fmla="*/ 112 h 102"/>
                <a:gd name="T64" fmla="*/ 104 w 101"/>
                <a:gd name="T65" fmla="*/ 103 h 102"/>
                <a:gd name="T66" fmla="*/ 111 w 101"/>
                <a:gd name="T67" fmla="*/ 97 h 102"/>
                <a:gd name="T68" fmla="*/ 120 w 101"/>
                <a:gd name="T69" fmla="*/ 86 h 102"/>
                <a:gd name="T70" fmla="*/ 122 w 101"/>
                <a:gd name="T71" fmla="*/ 74 h 102"/>
                <a:gd name="T72" fmla="*/ 122 w 101"/>
                <a:gd name="T73" fmla="*/ 63 h 102"/>
                <a:gd name="T74" fmla="*/ 59 w 101"/>
                <a:gd name="T75" fmla="*/ 63 h 102"/>
                <a:gd name="T76" fmla="*/ 122 w 101"/>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2"/>
                  </a:moveTo>
                  <a:lnTo>
                    <a:pt x="101" y="52"/>
                  </a:lnTo>
                  <a:lnTo>
                    <a:pt x="101" y="41"/>
                  </a:lnTo>
                  <a:lnTo>
                    <a:pt x="99" y="30"/>
                  </a:lnTo>
                  <a:lnTo>
                    <a:pt x="92" y="22"/>
                  </a:lnTo>
                  <a:lnTo>
                    <a:pt x="86" y="15"/>
                  </a:lnTo>
                  <a:lnTo>
                    <a:pt x="79" y="9"/>
                  </a:lnTo>
                  <a:lnTo>
                    <a:pt x="71" y="4"/>
                  </a:lnTo>
                  <a:lnTo>
                    <a:pt x="60" y="0"/>
                  </a:lnTo>
                  <a:lnTo>
                    <a:pt x="49" y="0"/>
                  </a:lnTo>
                  <a:lnTo>
                    <a:pt x="41" y="0"/>
                  </a:lnTo>
                  <a:lnTo>
                    <a:pt x="30" y="4"/>
                  </a:lnTo>
                  <a:lnTo>
                    <a:pt x="21" y="9"/>
                  </a:lnTo>
                  <a:lnTo>
                    <a:pt x="15" y="15"/>
                  </a:lnTo>
                  <a:lnTo>
                    <a:pt x="8" y="22"/>
                  </a:lnTo>
                  <a:lnTo>
                    <a:pt x="4" y="30"/>
                  </a:lnTo>
                  <a:lnTo>
                    <a:pt x="0" y="41"/>
                  </a:lnTo>
                  <a:lnTo>
                    <a:pt x="0" y="52"/>
                  </a:lnTo>
                  <a:lnTo>
                    <a:pt x="0" y="61"/>
                  </a:lnTo>
                  <a:lnTo>
                    <a:pt x="4" y="71"/>
                  </a:lnTo>
                  <a:lnTo>
                    <a:pt x="8" y="80"/>
                  </a:lnTo>
                  <a:lnTo>
                    <a:pt x="15" y="86"/>
                  </a:lnTo>
                  <a:lnTo>
                    <a:pt x="21" y="93"/>
                  </a:lnTo>
                  <a:lnTo>
                    <a:pt x="30" y="97"/>
                  </a:lnTo>
                  <a:lnTo>
                    <a:pt x="41" y="102"/>
                  </a:lnTo>
                  <a:lnTo>
                    <a:pt x="49" y="102"/>
                  </a:lnTo>
                  <a:lnTo>
                    <a:pt x="60" y="102"/>
                  </a:lnTo>
                  <a:lnTo>
                    <a:pt x="71" y="97"/>
                  </a:lnTo>
                  <a:lnTo>
                    <a:pt x="79" y="93"/>
                  </a:lnTo>
                  <a:lnTo>
                    <a:pt x="86" y="86"/>
                  </a:lnTo>
                  <a:lnTo>
                    <a:pt x="92" y="80"/>
                  </a:lnTo>
                  <a:lnTo>
                    <a:pt x="99" y="71"/>
                  </a:lnTo>
                  <a:lnTo>
                    <a:pt x="101" y="61"/>
                  </a:lnTo>
                  <a:lnTo>
                    <a:pt x="101" y="52"/>
                  </a:lnTo>
                  <a:lnTo>
                    <a:pt x="49" y="52"/>
                  </a:lnTo>
                  <a:lnTo>
                    <a:pt x="101"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7" name="Freeform 884"/>
            <p:cNvSpPr>
              <a:spLocks/>
            </p:cNvSpPr>
            <p:nvPr/>
          </p:nvSpPr>
          <p:spPr bwMode="auto">
            <a:xfrm>
              <a:off x="1100" y="2114"/>
              <a:ext cx="113" cy="112"/>
            </a:xfrm>
            <a:custGeom>
              <a:avLst/>
              <a:gdLst>
                <a:gd name="T0" fmla="*/ 123 w 104"/>
                <a:gd name="T1" fmla="*/ 60 h 103"/>
                <a:gd name="T2" fmla="*/ 123 w 104"/>
                <a:gd name="T3" fmla="*/ 60 h 103"/>
                <a:gd name="T4" fmla="*/ 123 w 104"/>
                <a:gd name="T5" fmla="*/ 49 h 103"/>
                <a:gd name="T6" fmla="*/ 117 w 104"/>
                <a:gd name="T7" fmla="*/ 38 h 103"/>
                <a:gd name="T8" fmla="*/ 112 w 104"/>
                <a:gd name="T9" fmla="*/ 27 h 103"/>
                <a:gd name="T10" fmla="*/ 105 w 104"/>
                <a:gd name="T11" fmla="*/ 17 h 103"/>
                <a:gd name="T12" fmla="*/ 97 w 104"/>
                <a:gd name="T13" fmla="*/ 10 h 103"/>
                <a:gd name="T14" fmla="*/ 86 w 104"/>
                <a:gd name="T15" fmla="*/ 4 h 103"/>
                <a:gd name="T16" fmla="*/ 74 w 104"/>
                <a:gd name="T17" fmla="*/ 0 h 103"/>
                <a:gd name="T18" fmla="*/ 61 w 104"/>
                <a:gd name="T19" fmla="*/ 0 h 103"/>
                <a:gd name="T20" fmla="*/ 61 w 104"/>
                <a:gd name="T21" fmla="*/ 0 h 103"/>
                <a:gd name="T22" fmla="*/ 51 w 104"/>
                <a:gd name="T23" fmla="*/ 0 h 103"/>
                <a:gd name="T24" fmla="*/ 38 w 104"/>
                <a:gd name="T25" fmla="*/ 4 h 103"/>
                <a:gd name="T26" fmla="*/ 28 w 104"/>
                <a:gd name="T27" fmla="*/ 10 h 103"/>
                <a:gd name="T28" fmla="*/ 20 w 104"/>
                <a:gd name="T29" fmla="*/ 17 h 103"/>
                <a:gd name="T30" fmla="*/ 13 w 104"/>
                <a:gd name="T31" fmla="*/ 27 h 103"/>
                <a:gd name="T32" fmla="*/ 4 w 104"/>
                <a:gd name="T33" fmla="*/ 38 h 103"/>
                <a:gd name="T34" fmla="*/ 2 w 104"/>
                <a:gd name="T35" fmla="*/ 49 h 103"/>
                <a:gd name="T36" fmla="*/ 0 w 104"/>
                <a:gd name="T37" fmla="*/ 60 h 103"/>
                <a:gd name="T38" fmla="*/ 0 w 104"/>
                <a:gd name="T39" fmla="*/ 60 h 103"/>
                <a:gd name="T40" fmla="*/ 2 w 104"/>
                <a:gd name="T41" fmla="*/ 73 h 103"/>
                <a:gd name="T42" fmla="*/ 4 w 104"/>
                <a:gd name="T43" fmla="*/ 84 h 103"/>
                <a:gd name="T44" fmla="*/ 13 w 104"/>
                <a:gd name="T45" fmla="*/ 94 h 103"/>
                <a:gd name="T46" fmla="*/ 20 w 104"/>
                <a:gd name="T47" fmla="*/ 104 h 103"/>
                <a:gd name="T48" fmla="*/ 28 w 104"/>
                <a:gd name="T49" fmla="*/ 109 h 103"/>
                <a:gd name="T50" fmla="*/ 38 w 104"/>
                <a:gd name="T51" fmla="*/ 117 h 103"/>
                <a:gd name="T52" fmla="*/ 51 w 104"/>
                <a:gd name="T53" fmla="*/ 120 h 103"/>
                <a:gd name="T54" fmla="*/ 61 w 104"/>
                <a:gd name="T55" fmla="*/ 122 h 103"/>
                <a:gd name="T56" fmla="*/ 61 w 104"/>
                <a:gd name="T57" fmla="*/ 122 h 103"/>
                <a:gd name="T58" fmla="*/ 74 w 104"/>
                <a:gd name="T59" fmla="*/ 120 h 103"/>
                <a:gd name="T60" fmla="*/ 86 w 104"/>
                <a:gd name="T61" fmla="*/ 117 h 103"/>
                <a:gd name="T62" fmla="*/ 97 w 104"/>
                <a:gd name="T63" fmla="*/ 109 h 103"/>
                <a:gd name="T64" fmla="*/ 105 w 104"/>
                <a:gd name="T65" fmla="*/ 104 h 103"/>
                <a:gd name="T66" fmla="*/ 112 w 104"/>
                <a:gd name="T67" fmla="*/ 94 h 103"/>
                <a:gd name="T68" fmla="*/ 117 w 104"/>
                <a:gd name="T69" fmla="*/ 84 h 103"/>
                <a:gd name="T70" fmla="*/ 123 w 104"/>
                <a:gd name="T71" fmla="*/ 73 h 103"/>
                <a:gd name="T72" fmla="*/ 123 w 104"/>
                <a:gd name="T73" fmla="*/ 60 h 103"/>
                <a:gd name="T74" fmla="*/ 61 w 104"/>
                <a:gd name="T75" fmla="*/ 60 h 103"/>
                <a:gd name="T76" fmla="*/ 123 w 104"/>
                <a:gd name="T77" fmla="*/ 60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1"/>
                  </a:moveTo>
                  <a:lnTo>
                    <a:pt x="104" y="51"/>
                  </a:lnTo>
                  <a:lnTo>
                    <a:pt x="104" y="41"/>
                  </a:lnTo>
                  <a:lnTo>
                    <a:pt x="99" y="32"/>
                  </a:lnTo>
                  <a:lnTo>
                    <a:pt x="95" y="23"/>
                  </a:lnTo>
                  <a:lnTo>
                    <a:pt x="89" y="15"/>
                  </a:lnTo>
                  <a:lnTo>
                    <a:pt x="82" y="8"/>
                  </a:lnTo>
                  <a:lnTo>
                    <a:pt x="73" y="4"/>
                  </a:lnTo>
                  <a:lnTo>
                    <a:pt x="63" y="0"/>
                  </a:lnTo>
                  <a:lnTo>
                    <a:pt x="52" y="0"/>
                  </a:lnTo>
                  <a:lnTo>
                    <a:pt x="43" y="0"/>
                  </a:lnTo>
                  <a:lnTo>
                    <a:pt x="32" y="4"/>
                  </a:lnTo>
                  <a:lnTo>
                    <a:pt x="24" y="8"/>
                  </a:lnTo>
                  <a:lnTo>
                    <a:pt x="17" y="15"/>
                  </a:lnTo>
                  <a:lnTo>
                    <a:pt x="11" y="23"/>
                  </a:lnTo>
                  <a:lnTo>
                    <a:pt x="4" y="32"/>
                  </a:lnTo>
                  <a:lnTo>
                    <a:pt x="2" y="41"/>
                  </a:lnTo>
                  <a:lnTo>
                    <a:pt x="0" y="51"/>
                  </a:lnTo>
                  <a:lnTo>
                    <a:pt x="2" y="62"/>
                  </a:lnTo>
                  <a:lnTo>
                    <a:pt x="4" y="71"/>
                  </a:lnTo>
                  <a:lnTo>
                    <a:pt x="11" y="79"/>
                  </a:lnTo>
                  <a:lnTo>
                    <a:pt x="17" y="88"/>
                  </a:lnTo>
                  <a:lnTo>
                    <a:pt x="24" y="92"/>
                  </a:lnTo>
                  <a:lnTo>
                    <a:pt x="32" y="99"/>
                  </a:lnTo>
                  <a:lnTo>
                    <a:pt x="43" y="101"/>
                  </a:lnTo>
                  <a:lnTo>
                    <a:pt x="52" y="103"/>
                  </a:lnTo>
                  <a:lnTo>
                    <a:pt x="63" y="101"/>
                  </a:lnTo>
                  <a:lnTo>
                    <a:pt x="73" y="99"/>
                  </a:lnTo>
                  <a:lnTo>
                    <a:pt x="82" y="92"/>
                  </a:lnTo>
                  <a:lnTo>
                    <a:pt x="89" y="88"/>
                  </a:lnTo>
                  <a:lnTo>
                    <a:pt x="95" y="79"/>
                  </a:lnTo>
                  <a:lnTo>
                    <a:pt x="99" y="71"/>
                  </a:lnTo>
                  <a:lnTo>
                    <a:pt x="104" y="62"/>
                  </a:lnTo>
                  <a:lnTo>
                    <a:pt x="104" y="51"/>
                  </a:lnTo>
                  <a:lnTo>
                    <a:pt x="52" y="51"/>
                  </a:lnTo>
                  <a:lnTo>
                    <a:pt x="104"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8" name="Freeform 885"/>
            <p:cNvSpPr>
              <a:spLocks/>
            </p:cNvSpPr>
            <p:nvPr/>
          </p:nvSpPr>
          <p:spPr bwMode="auto">
            <a:xfrm>
              <a:off x="1100" y="2114"/>
              <a:ext cx="113" cy="112"/>
            </a:xfrm>
            <a:custGeom>
              <a:avLst/>
              <a:gdLst>
                <a:gd name="T0" fmla="*/ 123 w 104"/>
                <a:gd name="T1" fmla="*/ 60 h 103"/>
                <a:gd name="T2" fmla="*/ 123 w 104"/>
                <a:gd name="T3" fmla="*/ 60 h 103"/>
                <a:gd name="T4" fmla="*/ 123 w 104"/>
                <a:gd name="T5" fmla="*/ 49 h 103"/>
                <a:gd name="T6" fmla="*/ 117 w 104"/>
                <a:gd name="T7" fmla="*/ 38 h 103"/>
                <a:gd name="T8" fmla="*/ 112 w 104"/>
                <a:gd name="T9" fmla="*/ 27 h 103"/>
                <a:gd name="T10" fmla="*/ 105 w 104"/>
                <a:gd name="T11" fmla="*/ 17 h 103"/>
                <a:gd name="T12" fmla="*/ 97 w 104"/>
                <a:gd name="T13" fmla="*/ 10 h 103"/>
                <a:gd name="T14" fmla="*/ 86 w 104"/>
                <a:gd name="T15" fmla="*/ 4 h 103"/>
                <a:gd name="T16" fmla="*/ 74 w 104"/>
                <a:gd name="T17" fmla="*/ 0 h 103"/>
                <a:gd name="T18" fmla="*/ 61 w 104"/>
                <a:gd name="T19" fmla="*/ 0 h 103"/>
                <a:gd name="T20" fmla="*/ 61 w 104"/>
                <a:gd name="T21" fmla="*/ 0 h 103"/>
                <a:gd name="T22" fmla="*/ 51 w 104"/>
                <a:gd name="T23" fmla="*/ 0 h 103"/>
                <a:gd name="T24" fmla="*/ 38 w 104"/>
                <a:gd name="T25" fmla="*/ 4 h 103"/>
                <a:gd name="T26" fmla="*/ 28 w 104"/>
                <a:gd name="T27" fmla="*/ 10 h 103"/>
                <a:gd name="T28" fmla="*/ 20 w 104"/>
                <a:gd name="T29" fmla="*/ 17 h 103"/>
                <a:gd name="T30" fmla="*/ 13 w 104"/>
                <a:gd name="T31" fmla="*/ 27 h 103"/>
                <a:gd name="T32" fmla="*/ 4 w 104"/>
                <a:gd name="T33" fmla="*/ 38 h 103"/>
                <a:gd name="T34" fmla="*/ 2 w 104"/>
                <a:gd name="T35" fmla="*/ 49 h 103"/>
                <a:gd name="T36" fmla="*/ 0 w 104"/>
                <a:gd name="T37" fmla="*/ 60 h 103"/>
                <a:gd name="T38" fmla="*/ 0 w 104"/>
                <a:gd name="T39" fmla="*/ 60 h 103"/>
                <a:gd name="T40" fmla="*/ 2 w 104"/>
                <a:gd name="T41" fmla="*/ 73 h 103"/>
                <a:gd name="T42" fmla="*/ 4 w 104"/>
                <a:gd name="T43" fmla="*/ 84 h 103"/>
                <a:gd name="T44" fmla="*/ 13 w 104"/>
                <a:gd name="T45" fmla="*/ 94 h 103"/>
                <a:gd name="T46" fmla="*/ 20 w 104"/>
                <a:gd name="T47" fmla="*/ 104 h 103"/>
                <a:gd name="T48" fmla="*/ 28 w 104"/>
                <a:gd name="T49" fmla="*/ 109 h 103"/>
                <a:gd name="T50" fmla="*/ 38 w 104"/>
                <a:gd name="T51" fmla="*/ 117 h 103"/>
                <a:gd name="T52" fmla="*/ 51 w 104"/>
                <a:gd name="T53" fmla="*/ 120 h 103"/>
                <a:gd name="T54" fmla="*/ 61 w 104"/>
                <a:gd name="T55" fmla="*/ 122 h 103"/>
                <a:gd name="T56" fmla="*/ 61 w 104"/>
                <a:gd name="T57" fmla="*/ 122 h 103"/>
                <a:gd name="T58" fmla="*/ 74 w 104"/>
                <a:gd name="T59" fmla="*/ 120 h 103"/>
                <a:gd name="T60" fmla="*/ 86 w 104"/>
                <a:gd name="T61" fmla="*/ 117 h 103"/>
                <a:gd name="T62" fmla="*/ 97 w 104"/>
                <a:gd name="T63" fmla="*/ 109 h 103"/>
                <a:gd name="T64" fmla="*/ 105 w 104"/>
                <a:gd name="T65" fmla="*/ 104 h 103"/>
                <a:gd name="T66" fmla="*/ 112 w 104"/>
                <a:gd name="T67" fmla="*/ 94 h 103"/>
                <a:gd name="T68" fmla="*/ 117 w 104"/>
                <a:gd name="T69" fmla="*/ 84 h 103"/>
                <a:gd name="T70" fmla="*/ 123 w 104"/>
                <a:gd name="T71" fmla="*/ 73 h 103"/>
                <a:gd name="T72" fmla="*/ 123 w 104"/>
                <a:gd name="T73" fmla="*/ 60 h 103"/>
                <a:gd name="T74" fmla="*/ 61 w 104"/>
                <a:gd name="T75" fmla="*/ 60 h 103"/>
                <a:gd name="T76" fmla="*/ 123 w 104"/>
                <a:gd name="T77" fmla="*/ 60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3">
                  <a:moveTo>
                    <a:pt x="104" y="51"/>
                  </a:moveTo>
                  <a:lnTo>
                    <a:pt x="104" y="51"/>
                  </a:lnTo>
                  <a:lnTo>
                    <a:pt x="104" y="41"/>
                  </a:lnTo>
                  <a:lnTo>
                    <a:pt x="99" y="32"/>
                  </a:lnTo>
                  <a:lnTo>
                    <a:pt x="95" y="23"/>
                  </a:lnTo>
                  <a:lnTo>
                    <a:pt x="89" y="15"/>
                  </a:lnTo>
                  <a:lnTo>
                    <a:pt x="82" y="8"/>
                  </a:lnTo>
                  <a:lnTo>
                    <a:pt x="73" y="4"/>
                  </a:lnTo>
                  <a:lnTo>
                    <a:pt x="63" y="0"/>
                  </a:lnTo>
                  <a:lnTo>
                    <a:pt x="52" y="0"/>
                  </a:lnTo>
                  <a:lnTo>
                    <a:pt x="43" y="0"/>
                  </a:lnTo>
                  <a:lnTo>
                    <a:pt x="32" y="4"/>
                  </a:lnTo>
                  <a:lnTo>
                    <a:pt x="24" y="8"/>
                  </a:lnTo>
                  <a:lnTo>
                    <a:pt x="17" y="15"/>
                  </a:lnTo>
                  <a:lnTo>
                    <a:pt x="11" y="23"/>
                  </a:lnTo>
                  <a:lnTo>
                    <a:pt x="4" y="32"/>
                  </a:lnTo>
                  <a:lnTo>
                    <a:pt x="2" y="41"/>
                  </a:lnTo>
                  <a:lnTo>
                    <a:pt x="0" y="51"/>
                  </a:lnTo>
                  <a:lnTo>
                    <a:pt x="2" y="62"/>
                  </a:lnTo>
                  <a:lnTo>
                    <a:pt x="4" y="71"/>
                  </a:lnTo>
                  <a:lnTo>
                    <a:pt x="11" y="79"/>
                  </a:lnTo>
                  <a:lnTo>
                    <a:pt x="17" y="88"/>
                  </a:lnTo>
                  <a:lnTo>
                    <a:pt x="24" y="92"/>
                  </a:lnTo>
                  <a:lnTo>
                    <a:pt x="32" y="99"/>
                  </a:lnTo>
                  <a:lnTo>
                    <a:pt x="43" y="101"/>
                  </a:lnTo>
                  <a:lnTo>
                    <a:pt x="52" y="103"/>
                  </a:lnTo>
                  <a:lnTo>
                    <a:pt x="63" y="101"/>
                  </a:lnTo>
                  <a:lnTo>
                    <a:pt x="73" y="99"/>
                  </a:lnTo>
                  <a:lnTo>
                    <a:pt x="82" y="92"/>
                  </a:lnTo>
                  <a:lnTo>
                    <a:pt x="89" y="88"/>
                  </a:lnTo>
                  <a:lnTo>
                    <a:pt x="95" y="79"/>
                  </a:lnTo>
                  <a:lnTo>
                    <a:pt x="99" y="71"/>
                  </a:lnTo>
                  <a:lnTo>
                    <a:pt x="104" y="62"/>
                  </a:lnTo>
                  <a:lnTo>
                    <a:pt x="104" y="51"/>
                  </a:lnTo>
                  <a:lnTo>
                    <a:pt x="52" y="51"/>
                  </a:lnTo>
                  <a:lnTo>
                    <a:pt x="10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29" name="Freeform 886"/>
            <p:cNvSpPr>
              <a:spLocks/>
            </p:cNvSpPr>
            <p:nvPr/>
          </p:nvSpPr>
          <p:spPr bwMode="auto">
            <a:xfrm>
              <a:off x="1147" y="1854"/>
              <a:ext cx="111" cy="113"/>
            </a:xfrm>
            <a:custGeom>
              <a:avLst/>
              <a:gdLst>
                <a:gd name="T0" fmla="*/ 121 w 102"/>
                <a:gd name="T1" fmla="*/ 61 h 104"/>
                <a:gd name="T2" fmla="*/ 121 w 102"/>
                <a:gd name="T3" fmla="*/ 61 h 104"/>
                <a:gd name="T4" fmla="*/ 121 w 102"/>
                <a:gd name="T5" fmla="*/ 49 h 104"/>
                <a:gd name="T6" fmla="*/ 115 w 102"/>
                <a:gd name="T7" fmla="*/ 38 h 104"/>
                <a:gd name="T8" fmla="*/ 110 w 102"/>
                <a:gd name="T9" fmla="*/ 28 h 104"/>
                <a:gd name="T10" fmla="*/ 103 w 102"/>
                <a:gd name="T11" fmla="*/ 17 h 104"/>
                <a:gd name="T12" fmla="*/ 95 w 102"/>
                <a:gd name="T13" fmla="*/ 11 h 104"/>
                <a:gd name="T14" fmla="*/ 84 w 102"/>
                <a:gd name="T15" fmla="*/ 4 h 104"/>
                <a:gd name="T16" fmla="*/ 72 w 102"/>
                <a:gd name="T17" fmla="*/ 2 h 104"/>
                <a:gd name="T18" fmla="*/ 62 w 102"/>
                <a:gd name="T19" fmla="*/ 0 h 104"/>
                <a:gd name="T20" fmla="*/ 62 w 102"/>
                <a:gd name="T21" fmla="*/ 0 h 104"/>
                <a:gd name="T22" fmla="*/ 49 w 102"/>
                <a:gd name="T23" fmla="*/ 2 h 104"/>
                <a:gd name="T24" fmla="*/ 36 w 102"/>
                <a:gd name="T25" fmla="*/ 4 h 104"/>
                <a:gd name="T26" fmla="*/ 26 w 102"/>
                <a:gd name="T27" fmla="*/ 11 h 104"/>
                <a:gd name="T28" fmla="*/ 17 w 102"/>
                <a:gd name="T29" fmla="*/ 17 h 104"/>
                <a:gd name="T30" fmla="*/ 11 w 102"/>
                <a:gd name="T31" fmla="*/ 28 h 104"/>
                <a:gd name="T32" fmla="*/ 5 w 102"/>
                <a:gd name="T33" fmla="*/ 38 h 104"/>
                <a:gd name="T34" fmla="*/ 2 w 102"/>
                <a:gd name="T35" fmla="*/ 49 h 104"/>
                <a:gd name="T36" fmla="*/ 0 w 102"/>
                <a:gd name="T37" fmla="*/ 61 h 104"/>
                <a:gd name="T38" fmla="*/ 0 w 102"/>
                <a:gd name="T39" fmla="*/ 61 h 104"/>
                <a:gd name="T40" fmla="*/ 2 w 102"/>
                <a:gd name="T41" fmla="*/ 74 h 104"/>
                <a:gd name="T42" fmla="*/ 5 w 102"/>
                <a:gd name="T43" fmla="*/ 84 h 104"/>
                <a:gd name="T44" fmla="*/ 11 w 102"/>
                <a:gd name="T45" fmla="*/ 95 h 104"/>
                <a:gd name="T46" fmla="*/ 17 w 102"/>
                <a:gd name="T47" fmla="*/ 105 h 104"/>
                <a:gd name="T48" fmla="*/ 26 w 102"/>
                <a:gd name="T49" fmla="*/ 112 h 104"/>
                <a:gd name="T50" fmla="*/ 36 w 102"/>
                <a:gd name="T51" fmla="*/ 117 h 104"/>
                <a:gd name="T52" fmla="*/ 49 w 102"/>
                <a:gd name="T53" fmla="*/ 121 h 104"/>
                <a:gd name="T54" fmla="*/ 62 w 102"/>
                <a:gd name="T55" fmla="*/ 123 h 104"/>
                <a:gd name="T56" fmla="*/ 62 w 102"/>
                <a:gd name="T57" fmla="*/ 123 h 104"/>
                <a:gd name="T58" fmla="*/ 72 w 102"/>
                <a:gd name="T59" fmla="*/ 121 h 104"/>
                <a:gd name="T60" fmla="*/ 84 w 102"/>
                <a:gd name="T61" fmla="*/ 117 h 104"/>
                <a:gd name="T62" fmla="*/ 95 w 102"/>
                <a:gd name="T63" fmla="*/ 112 h 104"/>
                <a:gd name="T64" fmla="*/ 103 w 102"/>
                <a:gd name="T65" fmla="*/ 105 h 104"/>
                <a:gd name="T66" fmla="*/ 110 w 102"/>
                <a:gd name="T67" fmla="*/ 95 h 104"/>
                <a:gd name="T68" fmla="*/ 115 w 102"/>
                <a:gd name="T69" fmla="*/ 84 h 104"/>
                <a:gd name="T70" fmla="*/ 121 w 102"/>
                <a:gd name="T71" fmla="*/ 74 h 104"/>
                <a:gd name="T72" fmla="*/ 121 w 102"/>
                <a:gd name="T73" fmla="*/ 61 h 104"/>
                <a:gd name="T74" fmla="*/ 62 w 102"/>
                <a:gd name="T75" fmla="*/ 61 h 104"/>
                <a:gd name="T76" fmla="*/ 121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2"/>
                  </a:lnTo>
                  <a:lnTo>
                    <a:pt x="93" y="24"/>
                  </a:lnTo>
                  <a:lnTo>
                    <a:pt x="87" y="15"/>
                  </a:lnTo>
                  <a:lnTo>
                    <a:pt x="80" y="9"/>
                  </a:lnTo>
                  <a:lnTo>
                    <a:pt x="71" y="4"/>
                  </a:lnTo>
                  <a:lnTo>
                    <a:pt x="61" y="2"/>
                  </a:lnTo>
                  <a:lnTo>
                    <a:pt x="52" y="0"/>
                  </a:lnTo>
                  <a:lnTo>
                    <a:pt x="41" y="2"/>
                  </a:lnTo>
                  <a:lnTo>
                    <a:pt x="30" y="4"/>
                  </a:lnTo>
                  <a:lnTo>
                    <a:pt x="22" y="9"/>
                  </a:lnTo>
                  <a:lnTo>
                    <a:pt x="15" y="15"/>
                  </a:lnTo>
                  <a:lnTo>
                    <a:pt x="9" y="24"/>
                  </a:lnTo>
                  <a:lnTo>
                    <a:pt x="5" y="32"/>
                  </a:lnTo>
                  <a:lnTo>
                    <a:pt x="2" y="41"/>
                  </a:lnTo>
                  <a:lnTo>
                    <a:pt x="0" y="52"/>
                  </a:lnTo>
                  <a:lnTo>
                    <a:pt x="2" y="63"/>
                  </a:lnTo>
                  <a:lnTo>
                    <a:pt x="5" y="71"/>
                  </a:lnTo>
                  <a:lnTo>
                    <a:pt x="9" y="80"/>
                  </a:lnTo>
                  <a:lnTo>
                    <a:pt x="15" y="89"/>
                  </a:lnTo>
                  <a:lnTo>
                    <a:pt x="22" y="95"/>
                  </a:lnTo>
                  <a:lnTo>
                    <a:pt x="30" y="99"/>
                  </a:lnTo>
                  <a:lnTo>
                    <a:pt x="41" y="102"/>
                  </a:lnTo>
                  <a:lnTo>
                    <a:pt x="52" y="104"/>
                  </a:lnTo>
                  <a:lnTo>
                    <a:pt x="61" y="102"/>
                  </a:lnTo>
                  <a:lnTo>
                    <a:pt x="71" y="99"/>
                  </a:lnTo>
                  <a:lnTo>
                    <a:pt x="80" y="95"/>
                  </a:lnTo>
                  <a:lnTo>
                    <a:pt x="87" y="89"/>
                  </a:lnTo>
                  <a:lnTo>
                    <a:pt x="93" y="80"/>
                  </a:lnTo>
                  <a:lnTo>
                    <a:pt x="97" y="71"/>
                  </a:lnTo>
                  <a:lnTo>
                    <a:pt x="102" y="63"/>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0" name="Freeform 887"/>
            <p:cNvSpPr>
              <a:spLocks/>
            </p:cNvSpPr>
            <p:nvPr/>
          </p:nvSpPr>
          <p:spPr bwMode="auto">
            <a:xfrm>
              <a:off x="1487" y="2697"/>
              <a:ext cx="113" cy="110"/>
            </a:xfrm>
            <a:custGeom>
              <a:avLst/>
              <a:gdLst>
                <a:gd name="T0" fmla="*/ 123 w 104"/>
                <a:gd name="T1" fmla="*/ 61 h 101"/>
                <a:gd name="T2" fmla="*/ 123 w 104"/>
                <a:gd name="T3" fmla="*/ 61 h 101"/>
                <a:gd name="T4" fmla="*/ 121 w 104"/>
                <a:gd name="T5" fmla="*/ 49 h 101"/>
                <a:gd name="T6" fmla="*/ 117 w 104"/>
                <a:gd name="T7" fmla="*/ 38 h 101"/>
                <a:gd name="T8" fmla="*/ 112 w 104"/>
                <a:gd name="T9" fmla="*/ 27 h 101"/>
                <a:gd name="T10" fmla="*/ 105 w 104"/>
                <a:gd name="T11" fmla="*/ 17 h 101"/>
                <a:gd name="T12" fmla="*/ 95 w 104"/>
                <a:gd name="T13" fmla="*/ 10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8 w 104"/>
                <a:gd name="T25" fmla="*/ 4 h 101"/>
                <a:gd name="T26" fmla="*/ 28 w 104"/>
                <a:gd name="T27" fmla="*/ 10 h 101"/>
                <a:gd name="T28" fmla="*/ 17 w 104"/>
                <a:gd name="T29" fmla="*/ 17 h 101"/>
                <a:gd name="T30" fmla="*/ 11 w 104"/>
                <a:gd name="T31" fmla="*/ 27 h 101"/>
                <a:gd name="T32" fmla="*/ 4 w 104"/>
                <a:gd name="T33" fmla="*/ 38 h 101"/>
                <a:gd name="T34" fmla="*/ 2 w 104"/>
                <a:gd name="T35" fmla="*/ 49 h 101"/>
                <a:gd name="T36" fmla="*/ 0 w 104"/>
                <a:gd name="T37" fmla="*/ 61 h 101"/>
                <a:gd name="T38" fmla="*/ 0 w 104"/>
                <a:gd name="T39" fmla="*/ 61 h 101"/>
                <a:gd name="T40" fmla="*/ 2 w 104"/>
                <a:gd name="T41" fmla="*/ 74 h 101"/>
                <a:gd name="T42" fmla="*/ 4 w 104"/>
                <a:gd name="T43" fmla="*/ 84 h 101"/>
                <a:gd name="T44" fmla="*/ 11 w 104"/>
                <a:gd name="T45" fmla="*/ 95 h 101"/>
                <a:gd name="T46" fmla="*/ 17 w 104"/>
                <a:gd name="T47" fmla="*/ 105 h 101"/>
                <a:gd name="T48" fmla="*/ 28 w 104"/>
                <a:gd name="T49" fmla="*/ 109 h 101"/>
                <a:gd name="T50" fmla="*/ 38 w 104"/>
                <a:gd name="T51" fmla="*/ 118 h 101"/>
                <a:gd name="T52" fmla="*/ 49 w 104"/>
                <a:gd name="T53" fmla="*/ 120 h 101"/>
                <a:gd name="T54" fmla="*/ 61 w 104"/>
                <a:gd name="T55" fmla="*/ 120 h 101"/>
                <a:gd name="T56" fmla="*/ 61 w 104"/>
                <a:gd name="T57" fmla="*/ 120 h 101"/>
                <a:gd name="T58" fmla="*/ 74 w 104"/>
                <a:gd name="T59" fmla="*/ 120 h 101"/>
                <a:gd name="T60" fmla="*/ 84 w 104"/>
                <a:gd name="T61" fmla="*/ 118 h 101"/>
                <a:gd name="T62" fmla="*/ 95 w 104"/>
                <a:gd name="T63" fmla="*/ 109 h 101"/>
                <a:gd name="T64" fmla="*/ 105 w 104"/>
                <a:gd name="T65" fmla="*/ 105 h 101"/>
                <a:gd name="T66" fmla="*/ 112 w 104"/>
                <a:gd name="T67" fmla="*/ 95 h 101"/>
                <a:gd name="T68" fmla="*/ 117 w 104"/>
                <a:gd name="T69" fmla="*/ 84 h 101"/>
                <a:gd name="T70" fmla="*/ 121 w 104"/>
                <a:gd name="T71" fmla="*/ 74 h 101"/>
                <a:gd name="T72" fmla="*/ 123 w 104"/>
                <a:gd name="T73" fmla="*/ 61 h 101"/>
                <a:gd name="T74" fmla="*/ 61 w 104"/>
                <a:gd name="T75" fmla="*/ 61 h 101"/>
                <a:gd name="T76" fmla="*/ 123 w 104"/>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99" y="32"/>
                  </a:lnTo>
                  <a:lnTo>
                    <a:pt x="95" y="23"/>
                  </a:lnTo>
                  <a:lnTo>
                    <a:pt x="89" y="15"/>
                  </a:lnTo>
                  <a:lnTo>
                    <a:pt x="80" y="8"/>
                  </a:lnTo>
                  <a:lnTo>
                    <a:pt x="71" y="4"/>
                  </a:lnTo>
                  <a:lnTo>
                    <a:pt x="63" y="2"/>
                  </a:lnTo>
                  <a:lnTo>
                    <a:pt x="52" y="0"/>
                  </a:lnTo>
                  <a:lnTo>
                    <a:pt x="41" y="2"/>
                  </a:lnTo>
                  <a:lnTo>
                    <a:pt x="32" y="4"/>
                  </a:lnTo>
                  <a:lnTo>
                    <a:pt x="24" y="8"/>
                  </a:lnTo>
                  <a:lnTo>
                    <a:pt x="15" y="15"/>
                  </a:lnTo>
                  <a:lnTo>
                    <a:pt x="9" y="23"/>
                  </a:lnTo>
                  <a:lnTo>
                    <a:pt x="4" y="32"/>
                  </a:lnTo>
                  <a:lnTo>
                    <a:pt x="2" y="41"/>
                  </a:lnTo>
                  <a:lnTo>
                    <a:pt x="0" y="51"/>
                  </a:lnTo>
                  <a:lnTo>
                    <a:pt x="2" y="62"/>
                  </a:lnTo>
                  <a:lnTo>
                    <a:pt x="4" y="71"/>
                  </a:lnTo>
                  <a:lnTo>
                    <a:pt x="9" y="80"/>
                  </a:lnTo>
                  <a:lnTo>
                    <a:pt x="15" y="88"/>
                  </a:lnTo>
                  <a:lnTo>
                    <a:pt x="24" y="92"/>
                  </a:lnTo>
                  <a:lnTo>
                    <a:pt x="32" y="99"/>
                  </a:lnTo>
                  <a:lnTo>
                    <a:pt x="41" y="101"/>
                  </a:lnTo>
                  <a:lnTo>
                    <a:pt x="52" y="101"/>
                  </a:lnTo>
                  <a:lnTo>
                    <a:pt x="63" y="101"/>
                  </a:lnTo>
                  <a:lnTo>
                    <a:pt x="71" y="99"/>
                  </a:lnTo>
                  <a:lnTo>
                    <a:pt x="80" y="92"/>
                  </a:lnTo>
                  <a:lnTo>
                    <a:pt x="89" y="88"/>
                  </a:lnTo>
                  <a:lnTo>
                    <a:pt x="95" y="80"/>
                  </a:lnTo>
                  <a:lnTo>
                    <a:pt x="99" y="71"/>
                  </a:lnTo>
                  <a:lnTo>
                    <a:pt x="102" y="62"/>
                  </a:lnTo>
                  <a:lnTo>
                    <a:pt x="104" y="51"/>
                  </a:lnTo>
                  <a:lnTo>
                    <a:pt x="52" y="51"/>
                  </a:lnTo>
                  <a:lnTo>
                    <a:pt x="104"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1" name="Freeform 888"/>
            <p:cNvSpPr>
              <a:spLocks/>
            </p:cNvSpPr>
            <p:nvPr/>
          </p:nvSpPr>
          <p:spPr bwMode="auto">
            <a:xfrm>
              <a:off x="1487" y="2697"/>
              <a:ext cx="113" cy="110"/>
            </a:xfrm>
            <a:custGeom>
              <a:avLst/>
              <a:gdLst>
                <a:gd name="T0" fmla="*/ 123 w 104"/>
                <a:gd name="T1" fmla="*/ 61 h 101"/>
                <a:gd name="T2" fmla="*/ 123 w 104"/>
                <a:gd name="T3" fmla="*/ 61 h 101"/>
                <a:gd name="T4" fmla="*/ 121 w 104"/>
                <a:gd name="T5" fmla="*/ 49 h 101"/>
                <a:gd name="T6" fmla="*/ 117 w 104"/>
                <a:gd name="T7" fmla="*/ 38 h 101"/>
                <a:gd name="T8" fmla="*/ 112 w 104"/>
                <a:gd name="T9" fmla="*/ 27 h 101"/>
                <a:gd name="T10" fmla="*/ 105 w 104"/>
                <a:gd name="T11" fmla="*/ 17 h 101"/>
                <a:gd name="T12" fmla="*/ 95 w 104"/>
                <a:gd name="T13" fmla="*/ 10 h 101"/>
                <a:gd name="T14" fmla="*/ 84 w 104"/>
                <a:gd name="T15" fmla="*/ 4 h 101"/>
                <a:gd name="T16" fmla="*/ 74 w 104"/>
                <a:gd name="T17" fmla="*/ 2 h 101"/>
                <a:gd name="T18" fmla="*/ 61 w 104"/>
                <a:gd name="T19" fmla="*/ 0 h 101"/>
                <a:gd name="T20" fmla="*/ 61 w 104"/>
                <a:gd name="T21" fmla="*/ 0 h 101"/>
                <a:gd name="T22" fmla="*/ 49 w 104"/>
                <a:gd name="T23" fmla="*/ 2 h 101"/>
                <a:gd name="T24" fmla="*/ 38 w 104"/>
                <a:gd name="T25" fmla="*/ 4 h 101"/>
                <a:gd name="T26" fmla="*/ 28 w 104"/>
                <a:gd name="T27" fmla="*/ 10 h 101"/>
                <a:gd name="T28" fmla="*/ 17 w 104"/>
                <a:gd name="T29" fmla="*/ 17 h 101"/>
                <a:gd name="T30" fmla="*/ 11 w 104"/>
                <a:gd name="T31" fmla="*/ 27 h 101"/>
                <a:gd name="T32" fmla="*/ 4 w 104"/>
                <a:gd name="T33" fmla="*/ 38 h 101"/>
                <a:gd name="T34" fmla="*/ 2 w 104"/>
                <a:gd name="T35" fmla="*/ 49 h 101"/>
                <a:gd name="T36" fmla="*/ 0 w 104"/>
                <a:gd name="T37" fmla="*/ 61 h 101"/>
                <a:gd name="T38" fmla="*/ 0 w 104"/>
                <a:gd name="T39" fmla="*/ 61 h 101"/>
                <a:gd name="T40" fmla="*/ 2 w 104"/>
                <a:gd name="T41" fmla="*/ 74 h 101"/>
                <a:gd name="T42" fmla="*/ 4 w 104"/>
                <a:gd name="T43" fmla="*/ 84 h 101"/>
                <a:gd name="T44" fmla="*/ 11 w 104"/>
                <a:gd name="T45" fmla="*/ 95 h 101"/>
                <a:gd name="T46" fmla="*/ 17 w 104"/>
                <a:gd name="T47" fmla="*/ 105 h 101"/>
                <a:gd name="T48" fmla="*/ 28 w 104"/>
                <a:gd name="T49" fmla="*/ 109 h 101"/>
                <a:gd name="T50" fmla="*/ 38 w 104"/>
                <a:gd name="T51" fmla="*/ 118 h 101"/>
                <a:gd name="T52" fmla="*/ 49 w 104"/>
                <a:gd name="T53" fmla="*/ 120 h 101"/>
                <a:gd name="T54" fmla="*/ 61 w 104"/>
                <a:gd name="T55" fmla="*/ 120 h 101"/>
                <a:gd name="T56" fmla="*/ 61 w 104"/>
                <a:gd name="T57" fmla="*/ 120 h 101"/>
                <a:gd name="T58" fmla="*/ 74 w 104"/>
                <a:gd name="T59" fmla="*/ 120 h 101"/>
                <a:gd name="T60" fmla="*/ 84 w 104"/>
                <a:gd name="T61" fmla="*/ 118 h 101"/>
                <a:gd name="T62" fmla="*/ 95 w 104"/>
                <a:gd name="T63" fmla="*/ 109 h 101"/>
                <a:gd name="T64" fmla="*/ 105 w 104"/>
                <a:gd name="T65" fmla="*/ 105 h 101"/>
                <a:gd name="T66" fmla="*/ 112 w 104"/>
                <a:gd name="T67" fmla="*/ 95 h 101"/>
                <a:gd name="T68" fmla="*/ 117 w 104"/>
                <a:gd name="T69" fmla="*/ 84 h 101"/>
                <a:gd name="T70" fmla="*/ 121 w 104"/>
                <a:gd name="T71" fmla="*/ 74 h 101"/>
                <a:gd name="T72" fmla="*/ 123 w 104"/>
                <a:gd name="T73" fmla="*/ 61 h 101"/>
                <a:gd name="T74" fmla="*/ 61 w 104"/>
                <a:gd name="T75" fmla="*/ 61 h 101"/>
                <a:gd name="T76" fmla="*/ 123 w 104"/>
                <a:gd name="T77" fmla="*/ 61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99" y="32"/>
                  </a:lnTo>
                  <a:lnTo>
                    <a:pt x="95" y="23"/>
                  </a:lnTo>
                  <a:lnTo>
                    <a:pt x="89" y="15"/>
                  </a:lnTo>
                  <a:lnTo>
                    <a:pt x="80" y="8"/>
                  </a:lnTo>
                  <a:lnTo>
                    <a:pt x="71" y="4"/>
                  </a:lnTo>
                  <a:lnTo>
                    <a:pt x="63" y="2"/>
                  </a:lnTo>
                  <a:lnTo>
                    <a:pt x="52" y="0"/>
                  </a:lnTo>
                  <a:lnTo>
                    <a:pt x="41" y="2"/>
                  </a:lnTo>
                  <a:lnTo>
                    <a:pt x="32" y="4"/>
                  </a:lnTo>
                  <a:lnTo>
                    <a:pt x="24" y="8"/>
                  </a:lnTo>
                  <a:lnTo>
                    <a:pt x="15" y="15"/>
                  </a:lnTo>
                  <a:lnTo>
                    <a:pt x="9" y="23"/>
                  </a:lnTo>
                  <a:lnTo>
                    <a:pt x="4" y="32"/>
                  </a:lnTo>
                  <a:lnTo>
                    <a:pt x="2" y="41"/>
                  </a:lnTo>
                  <a:lnTo>
                    <a:pt x="0" y="51"/>
                  </a:lnTo>
                  <a:lnTo>
                    <a:pt x="2" y="62"/>
                  </a:lnTo>
                  <a:lnTo>
                    <a:pt x="4" y="71"/>
                  </a:lnTo>
                  <a:lnTo>
                    <a:pt x="9" y="80"/>
                  </a:lnTo>
                  <a:lnTo>
                    <a:pt x="15" y="88"/>
                  </a:lnTo>
                  <a:lnTo>
                    <a:pt x="24" y="92"/>
                  </a:lnTo>
                  <a:lnTo>
                    <a:pt x="32" y="99"/>
                  </a:lnTo>
                  <a:lnTo>
                    <a:pt x="41" y="101"/>
                  </a:lnTo>
                  <a:lnTo>
                    <a:pt x="52" y="101"/>
                  </a:lnTo>
                  <a:lnTo>
                    <a:pt x="63" y="101"/>
                  </a:lnTo>
                  <a:lnTo>
                    <a:pt x="71" y="99"/>
                  </a:lnTo>
                  <a:lnTo>
                    <a:pt x="80" y="92"/>
                  </a:lnTo>
                  <a:lnTo>
                    <a:pt x="89" y="88"/>
                  </a:lnTo>
                  <a:lnTo>
                    <a:pt x="95" y="80"/>
                  </a:lnTo>
                  <a:lnTo>
                    <a:pt x="99" y="71"/>
                  </a:lnTo>
                  <a:lnTo>
                    <a:pt x="102" y="62"/>
                  </a:lnTo>
                  <a:lnTo>
                    <a:pt x="104" y="51"/>
                  </a:lnTo>
                  <a:lnTo>
                    <a:pt x="52" y="51"/>
                  </a:lnTo>
                  <a:lnTo>
                    <a:pt x="10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2" name="Freeform 889"/>
            <p:cNvSpPr>
              <a:spLocks/>
            </p:cNvSpPr>
            <p:nvPr/>
          </p:nvSpPr>
          <p:spPr bwMode="auto">
            <a:xfrm>
              <a:off x="1362" y="2465"/>
              <a:ext cx="110" cy="111"/>
            </a:xfrm>
            <a:custGeom>
              <a:avLst/>
              <a:gdLst>
                <a:gd name="T0" fmla="*/ 120 w 101"/>
                <a:gd name="T1" fmla="*/ 59 h 102"/>
                <a:gd name="T2" fmla="*/ 120 w 101"/>
                <a:gd name="T3" fmla="*/ 59 h 102"/>
                <a:gd name="T4" fmla="*/ 120 w 101"/>
                <a:gd name="T5" fmla="*/ 49 h 102"/>
                <a:gd name="T6" fmla="*/ 118 w 101"/>
                <a:gd name="T7" fmla="*/ 36 h 102"/>
                <a:gd name="T8" fmla="*/ 109 w 101"/>
                <a:gd name="T9" fmla="*/ 26 h 102"/>
                <a:gd name="T10" fmla="*/ 102 w 101"/>
                <a:gd name="T11" fmla="*/ 17 h 102"/>
                <a:gd name="T12" fmla="*/ 95 w 101"/>
                <a:gd name="T13" fmla="*/ 11 h 102"/>
                <a:gd name="T14" fmla="*/ 84 w 101"/>
                <a:gd name="T15" fmla="*/ 4 h 102"/>
                <a:gd name="T16" fmla="*/ 74 w 101"/>
                <a:gd name="T17" fmla="*/ 0 h 102"/>
                <a:gd name="T18" fmla="*/ 61 w 101"/>
                <a:gd name="T19" fmla="*/ 0 h 102"/>
                <a:gd name="T20" fmla="*/ 61 w 101"/>
                <a:gd name="T21" fmla="*/ 0 h 102"/>
                <a:gd name="T22" fmla="*/ 49 w 101"/>
                <a:gd name="T23" fmla="*/ 0 h 102"/>
                <a:gd name="T24" fmla="*/ 38 w 101"/>
                <a:gd name="T25" fmla="*/ 4 h 102"/>
                <a:gd name="T26" fmla="*/ 25 w 101"/>
                <a:gd name="T27" fmla="*/ 11 h 102"/>
                <a:gd name="T28" fmla="*/ 17 w 101"/>
                <a:gd name="T29" fmla="*/ 17 h 102"/>
                <a:gd name="T30" fmla="*/ 10 w 101"/>
                <a:gd name="T31" fmla="*/ 26 h 102"/>
                <a:gd name="T32" fmla="*/ 4 w 101"/>
                <a:gd name="T33" fmla="*/ 36 h 102"/>
                <a:gd name="T34" fmla="*/ 0 w 101"/>
                <a:gd name="T35" fmla="*/ 49 h 102"/>
                <a:gd name="T36" fmla="*/ 0 w 101"/>
                <a:gd name="T37" fmla="*/ 59 h 102"/>
                <a:gd name="T38" fmla="*/ 0 w 101"/>
                <a:gd name="T39" fmla="*/ 59 h 102"/>
                <a:gd name="T40" fmla="*/ 0 w 101"/>
                <a:gd name="T41" fmla="*/ 72 h 102"/>
                <a:gd name="T42" fmla="*/ 4 w 101"/>
                <a:gd name="T43" fmla="*/ 84 h 102"/>
                <a:gd name="T44" fmla="*/ 10 w 101"/>
                <a:gd name="T45" fmla="*/ 95 h 102"/>
                <a:gd name="T46" fmla="*/ 17 w 101"/>
                <a:gd name="T47" fmla="*/ 102 h 102"/>
                <a:gd name="T48" fmla="*/ 25 w 101"/>
                <a:gd name="T49" fmla="*/ 110 h 102"/>
                <a:gd name="T50" fmla="*/ 38 w 101"/>
                <a:gd name="T51" fmla="*/ 115 h 102"/>
                <a:gd name="T52" fmla="*/ 49 w 101"/>
                <a:gd name="T53" fmla="*/ 121 h 102"/>
                <a:gd name="T54" fmla="*/ 61 w 101"/>
                <a:gd name="T55" fmla="*/ 121 h 102"/>
                <a:gd name="T56" fmla="*/ 61 w 101"/>
                <a:gd name="T57" fmla="*/ 121 h 102"/>
                <a:gd name="T58" fmla="*/ 74 w 101"/>
                <a:gd name="T59" fmla="*/ 121 h 102"/>
                <a:gd name="T60" fmla="*/ 84 w 101"/>
                <a:gd name="T61" fmla="*/ 115 h 102"/>
                <a:gd name="T62" fmla="*/ 95 w 101"/>
                <a:gd name="T63" fmla="*/ 110 h 102"/>
                <a:gd name="T64" fmla="*/ 102 w 101"/>
                <a:gd name="T65" fmla="*/ 102 h 102"/>
                <a:gd name="T66" fmla="*/ 109 w 101"/>
                <a:gd name="T67" fmla="*/ 95 h 102"/>
                <a:gd name="T68" fmla="*/ 118 w 101"/>
                <a:gd name="T69" fmla="*/ 84 h 102"/>
                <a:gd name="T70" fmla="*/ 120 w 101"/>
                <a:gd name="T71" fmla="*/ 72 h 102"/>
                <a:gd name="T72" fmla="*/ 120 w 101"/>
                <a:gd name="T73" fmla="*/ 59 h 102"/>
                <a:gd name="T74" fmla="*/ 61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41"/>
                  </a:lnTo>
                  <a:lnTo>
                    <a:pt x="99" y="30"/>
                  </a:lnTo>
                  <a:lnTo>
                    <a:pt x="92" y="22"/>
                  </a:lnTo>
                  <a:lnTo>
                    <a:pt x="86" y="15"/>
                  </a:lnTo>
                  <a:lnTo>
                    <a:pt x="80" y="9"/>
                  </a:lnTo>
                  <a:lnTo>
                    <a:pt x="71" y="4"/>
                  </a:lnTo>
                  <a:lnTo>
                    <a:pt x="62" y="0"/>
                  </a:lnTo>
                  <a:lnTo>
                    <a:pt x="51" y="0"/>
                  </a:lnTo>
                  <a:lnTo>
                    <a:pt x="41" y="0"/>
                  </a:lnTo>
                  <a:lnTo>
                    <a:pt x="32" y="4"/>
                  </a:lnTo>
                  <a:lnTo>
                    <a:pt x="21" y="9"/>
                  </a:lnTo>
                  <a:lnTo>
                    <a:pt x="15" y="15"/>
                  </a:lnTo>
                  <a:lnTo>
                    <a:pt x="8" y="22"/>
                  </a:lnTo>
                  <a:lnTo>
                    <a:pt x="4" y="30"/>
                  </a:lnTo>
                  <a:lnTo>
                    <a:pt x="0" y="41"/>
                  </a:lnTo>
                  <a:lnTo>
                    <a:pt x="0" y="50"/>
                  </a:lnTo>
                  <a:lnTo>
                    <a:pt x="0" y="61"/>
                  </a:lnTo>
                  <a:lnTo>
                    <a:pt x="4" y="71"/>
                  </a:lnTo>
                  <a:lnTo>
                    <a:pt x="8" y="80"/>
                  </a:lnTo>
                  <a:lnTo>
                    <a:pt x="15" y="86"/>
                  </a:lnTo>
                  <a:lnTo>
                    <a:pt x="21" y="93"/>
                  </a:lnTo>
                  <a:lnTo>
                    <a:pt x="32" y="97"/>
                  </a:lnTo>
                  <a:lnTo>
                    <a:pt x="41" y="102"/>
                  </a:lnTo>
                  <a:lnTo>
                    <a:pt x="51" y="102"/>
                  </a:lnTo>
                  <a:lnTo>
                    <a:pt x="62" y="102"/>
                  </a:lnTo>
                  <a:lnTo>
                    <a:pt x="71" y="97"/>
                  </a:lnTo>
                  <a:lnTo>
                    <a:pt x="80" y="93"/>
                  </a:lnTo>
                  <a:lnTo>
                    <a:pt x="86" y="86"/>
                  </a:lnTo>
                  <a:lnTo>
                    <a:pt x="92" y="80"/>
                  </a:lnTo>
                  <a:lnTo>
                    <a:pt x="99" y="71"/>
                  </a:lnTo>
                  <a:lnTo>
                    <a:pt x="101" y="61"/>
                  </a:lnTo>
                  <a:lnTo>
                    <a:pt x="101" y="50"/>
                  </a:lnTo>
                  <a:lnTo>
                    <a:pt x="51" y="50"/>
                  </a:lnTo>
                  <a:lnTo>
                    <a:pt x="101"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3" name="Freeform 890"/>
            <p:cNvSpPr>
              <a:spLocks/>
            </p:cNvSpPr>
            <p:nvPr/>
          </p:nvSpPr>
          <p:spPr bwMode="auto">
            <a:xfrm>
              <a:off x="1362" y="2465"/>
              <a:ext cx="110" cy="111"/>
            </a:xfrm>
            <a:custGeom>
              <a:avLst/>
              <a:gdLst>
                <a:gd name="T0" fmla="*/ 120 w 101"/>
                <a:gd name="T1" fmla="*/ 59 h 102"/>
                <a:gd name="T2" fmla="*/ 120 w 101"/>
                <a:gd name="T3" fmla="*/ 59 h 102"/>
                <a:gd name="T4" fmla="*/ 120 w 101"/>
                <a:gd name="T5" fmla="*/ 49 h 102"/>
                <a:gd name="T6" fmla="*/ 118 w 101"/>
                <a:gd name="T7" fmla="*/ 36 h 102"/>
                <a:gd name="T8" fmla="*/ 109 w 101"/>
                <a:gd name="T9" fmla="*/ 26 h 102"/>
                <a:gd name="T10" fmla="*/ 102 w 101"/>
                <a:gd name="T11" fmla="*/ 17 h 102"/>
                <a:gd name="T12" fmla="*/ 95 w 101"/>
                <a:gd name="T13" fmla="*/ 11 h 102"/>
                <a:gd name="T14" fmla="*/ 84 w 101"/>
                <a:gd name="T15" fmla="*/ 4 h 102"/>
                <a:gd name="T16" fmla="*/ 74 w 101"/>
                <a:gd name="T17" fmla="*/ 0 h 102"/>
                <a:gd name="T18" fmla="*/ 61 w 101"/>
                <a:gd name="T19" fmla="*/ 0 h 102"/>
                <a:gd name="T20" fmla="*/ 61 w 101"/>
                <a:gd name="T21" fmla="*/ 0 h 102"/>
                <a:gd name="T22" fmla="*/ 49 w 101"/>
                <a:gd name="T23" fmla="*/ 0 h 102"/>
                <a:gd name="T24" fmla="*/ 38 w 101"/>
                <a:gd name="T25" fmla="*/ 4 h 102"/>
                <a:gd name="T26" fmla="*/ 25 w 101"/>
                <a:gd name="T27" fmla="*/ 11 h 102"/>
                <a:gd name="T28" fmla="*/ 17 w 101"/>
                <a:gd name="T29" fmla="*/ 17 h 102"/>
                <a:gd name="T30" fmla="*/ 10 w 101"/>
                <a:gd name="T31" fmla="*/ 26 h 102"/>
                <a:gd name="T32" fmla="*/ 4 w 101"/>
                <a:gd name="T33" fmla="*/ 36 h 102"/>
                <a:gd name="T34" fmla="*/ 0 w 101"/>
                <a:gd name="T35" fmla="*/ 49 h 102"/>
                <a:gd name="T36" fmla="*/ 0 w 101"/>
                <a:gd name="T37" fmla="*/ 59 h 102"/>
                <a:gd name="T38" fmla="*/ 0 w 101"/>
                <a:gd name="T39" fmla="*/ 59 h 102"/>
                <a:gd name="T40" fmla="*/ 0 w 101"/>
                <a:gd name="T41" fmla="*/ 72 h 102"/>
                <a:gd name="T42" fmla="*/ 4 w 101"/>
                <a:gd name="T43" fmla="*/ 84 h 102"/>
                <a:gd name="T44" fmla="*/ 10 w 101"/>
                <a:gd name="T45" fmla="*/ 95 h 102"/>
                <a:gd name="T46" fmla="*/ 17 w 101"/>
                <a:gd name="T47" fmla="*/ 102 h 102"/>
                <a:gd name="T48" fmla="*/ 25 w 101"/>
                <a:gd name="T49" fmla="*/ 110 h 102"/>
                <a:gd name="T50" fmla="*/ 38 w 101"/>
                <a:gd name="T51" fmla="*/ 115 h 102"/>
                <a:gd name="T52" fmla="*/ 49 w 101"/>
                <a:gd name="T53" fmla="*/ 121 h 102"/>
                <a:gd name="T54" fmla="*/ 61 w 101"/>
                <a:gd name="T55" fmla="*/ 121 h 102"/>
                <a:gd name="T56" fmla="*/ 61 w 101"/>
                <a:gd name="T57" fmla="*/ 121 h 102"/>
                <a:gd name="T58" fmla="*/ 74 w 101"/>
                <a:gd name="T59" fmla="*/ 121 h 102"/>
                <a:gd name="T60" fmla="*/ 84 w 101"/>
                <a:gd name="T61" fmla="*/ 115 h 102"/>
                <a:gd name="T62" fmla="*/ 95 w 101"/>
                <a:gd name="T63" fmla="*/ 110 h 102"/>
                <a:gd name="T64" fmla="*/ 102 w 101"/>
                <a:gd name="T65" fmla="*/ 102 h 102"/>
                <a:gd name="T66" fmla="*/ 109 w 101"/>
                <a:gd name="T67" fmla="*/ 95 h 102"/>
                <a:gd name="T68" fmla="*/ 118 w 101"/>
                <a:gd name="T69" fmla="*/ 84 h 102"/>
                <a:gd name="T70" fmla="*/ 120 w 101"/>
                <a:gd name="T71" fmla="*/ 72 h 102"/>
                <a:gd name="T72" fmla="*/ 120 w 101"/>
                <a:gd name="T73" fmla="*/ 59 h 102"/>
                <a:gd name="T74" fmla="*/ 61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41"/>
                  </a:lnTo>
                  <a:lnTo>
                    <a:pt x="99" y="30"/>
                  </a:lnTo>
                  <a:lnTo>
                    <a:pt x="92" y="22"/>
                  </a:lnTo>
                  <a:lnTo>
                    <a:pt x="86" y="15"/>
                  </a:lnTo>
                  <a:lnTo>
                    <a:pt x="80" y="9"/>
                  </a:lnTo>
                  <a:lnTo>
                    <a:pt x="71" y="4"/>
                  </a:lnTo>
                  <a:lnTo>
                    <a:pt x="62" y="0"/>
                  </a:lnTo>
                  <a:lnTo>
                    <a:pt x="51" y="0"/>
                  </a:lnTo>
                  <a:lnTo>
                    <a:pt x="41" y="0"/>
                  </a:lnTo>
                  <a:lnTo>
                    <a:pt x="32" y="4"/>
                  </a:lnTo>
                  <a:lnTo>
                    <a:pt x="21" y="9"/>
                  </a:lnTo>
                  <a:lnTo>
                    <a:pt x="15" y="15"/>
                  </a:lnTo>
                  <a:lnTo>
                    <a:pt x="8" y="22"/>
                  </a:lnTo>
                  <a:lnTo>
                    <a:pt x="4" y="30"/>
                  </a:lnTo>
                  <a:lnTo>
                    <a:pt x="0" y="41"/>
                  </a:lnTo>
                  <a:lnTo>
                    <a:pt x="0" y="50"/>
                  </a:lnTo>
                  <a:lnTo>
                    <a:pt x="0" y="61"/>
                  </a:lnTo>
                  <a:lnTo>
                    <a:pt x="4" y="71"/>
                  </a:lnTo>
                  <a:lnTo>
                    <a:pt x="8" y="80"/>
                  </a:lnTo>
                  <a:lnTo>
                    <a:pt x="15" y="86"/>
                  </a:lnTo>
                  <a:lnTo>
                    <a:pt x="21" y="93"/>
                  </a:lnTo>
                  <a:lnTo>
                    <a:pt x="32" y="97"/>
                  </a:lnTo>
                  <a:lnTo>
                    <a:pt x="41" y="102"/>
                  </a:lnTo>
                  <a:lnTo>
                    <a:pt x="51" y="102"/>
                  </a:lnTo>
                  <a:lnTo>
                    <a:pt x="62" y="102"/>
                  </a:lnTo>
                  <a:lnTo>
                    <a:pt x="71" y="97"/>
                  </a:lnTo>
                  <a:lnTo>
                    <a:pt x="80" y="93"/>
                  </a:lnTo>
                  <a:lnTo>
                    <a:pt x="86" y="86"/>
                  </a:lnTo>
                  <a:lnTo>
                    <a:pt x="92" y="80"/>
                  </a:lnTo>
                  <a:lnTo>
                    <a:pt x="99" y="71"/>
                  </a:lnTo>
                  <a:lnTo>
                    <a:pt x="101" y="61"/>
                  </a:lnTo>
                  <a:lnTo>
                    <a:pt x="101" y="50"/>
                  </a:lnTo>
                  <a:lnTo>
                    <a:pt x="51" y="50"/>
                  </a:lnTo>
                  <a:lnTo>
                    <a:pt x="101"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4" name="Freeform 891"/>
            <p:cNvSpPr>
              <a:spLocks/>
            </p:cNvSpPr>
            <p:nvPr/>
          </p:nvSpPr>
          <p:spPr bwMode="auto">
            <a:xfrm>
              <a:off x="1310" y="2210"/>
              <a:ext cx="111" cy="110"/>
            </a:xfrm>
            <a:custGeom>
              <a:avLst/>
              <a:gdLst>
                <a:gd name="T0" fmla="*/ 121 w 102"/>
                <a:gd name="T1" fmla="*/ 59 h 101"/>
                <a:gd name="T2" fmla="*/ 121 w 102"/>
                <a:gd name="T3" fmla="*/ 59 h 101"/>
                <a:gd name="T4" fmla="*/ 121 w 102"/>
                <a:gd name="T5" fmla="*/ 49 h 101"/>
                <a:gd name="T6" fmla="*/ 118 w 102"/>
                <a:gd name="T7" fmla="*/ 36 h 101"/>
                <a:gd name="T8" fmla="*/ 110 w 102"/>
                <a:gd name="T9" fmla="*/ 26 h 101"/>
                <a:gd name="T10" fmla="*/ 103 w 102"/>
                <a:gd name="T11" fmla="*/ 17 h 101"/>
                <a:gd name="T12" fmla="*/ 95 w 102"/>
                <a:gd name="T13" fmla="*/ 11 h 101"/>
                <a:gd name="T14" fmla="*/ 84 w 102"/>
                <a:gd name="T15" fmla="*/ 4 h 101"/>
                <a:gd name="T16" fmla="*/ 75 w 102"/>
                <a:gd name="T17" fmla="*/ 0 h 101"/>
                <a:gd name="T18" fmla="*/ 62 w 102"/>
                <a:gd name="T19" fmla="*/ 0 h 101"/>
                <a:gd name="T20" fmla="*/ 62 w 102"/>
                <a:gd name="T21" fmla="*/ 0 h 101"/>
                <a:gd name="T22" fmla="*/ 49 w 102"/>
                <a:gd name="T23" fmla="*/ 0 h 101"/>
                <a:gd name="T24" fmla="*/ 39 w 102"/>
                <a:gd name="T25" fmla="*/ 4 h 101"/>
                <a:gd name="T26" fmla="*/ 26 w 102"/>
                <a:gd name="T27" fmla="*/ 11 h 101"/>
                <a:gd name="T28" fmla="*/ 17 w 102"/>
                <a:gd name="T29" fmla="*/ 17 h 101"/>
                <a:gd name="T30" fmla="*/ 11 w 102"/>
                <a:gd name="T31" fmla="*/ 26 h 101"/>
                <a:gd name="T32" fmla="*/ 5 w 102"/>
                <a:gd name="T33" fmla="*/ 36 h 101"/>
                <a:gd name="T34" fmla="*/ 0 w 102"/>
                <a:gd name="T35" fmla="*/ 49 h 101"/>
                <a:gd name="T36" fmla="*/ 0 w 102"/>
                <a:gd name="T37" fmla="*/ 59 h 101"/>
                <a:gd name="T38" fmla="*/ 0 w 102"/>
                <a:gd name="T39" fmla="*/ 59 h 101"/>
                <a:gd name="T40" fmla="*/ 0 w 102"/>
                <a:gd name="T41" fmla="*/ 71 h 101"/>
                <a:gd name="T42" fmla="*/ 5 w 102"/>
                <a:gd name="T43" fmla="*/ 84 h 101"/>
                <a:gd name="T44" fmla="*/ 11 w 102"/>
                <a:gd name="T45" fmla="*/ 95 h 101"/>
                <a:gd name="T46" fmla="*/ 17 w 102"/>
                <a:gd name="T47" fmla="*/ 102 h 101"/>
                <a:gd name="T48" fmla="*/ 26 w 102"/>
                <a:gd name="T49" fmla="*/ 110 h 101"/>
                <a:gd name="T50" fmla="*/ 39 w 102"/>
                <a:gd name="T51" fmla="*/ 115 h 101"/>
                <a:gd name="T52" fmla="*/ 49 w 102"/>
                <a:gd name="T53" fmla="*/ 118 h 101"/>
                <a:gd name="T54" fmla="*/ 62 w 102"/>
                <a:gd name="T55" fmla="*/ 120 h 101"/>
                <a:gd name="T56" fmla="*/ 62 w 102"/>
                <a:gd name="T57" fmla="*/ 120 h 101"/>
                <a:gd name="T58" fmla="*/ 75 w 102"/>
                <a:gd name="T59" fmla="*/ 118 h 101"/>
                <a:gd name="T60" fmla="*/ 84 w 102"/>
                <a:gd name="T61" fmla="*/ 115 h 101"/>
                <a:gd name="T62" fmla="*/ 95 w 102"/>
                <a:gd name="T63" fmla="*/ 110 h 101"/>
                <a:gd name="T64" fmla="*/ 103 w 102"/>
                <a:gd name="T65" fmla="*/ 102 h 101"/>
                <a:gd name="T66" fmla="*/ 110 w 102"/>
                <a:gd name="T67" fmla="*/ 95 h 101"/>
                <a:gd name="T68" fmla="*/ 118 w 102"/>
                <a:gd name="T69" fmla="*/ 84 h 101"/>
                <a:gd name="T70" fmla="*/ 121 w 102"/>
                <a:gd name="T71" fmla="*/ 71 h 101"/>
                <a:gd name="T72" fmla="*/ 121 w 102"/>
                <a:gd name="T73" fmla="*/ 59 h 101"/>
                <a:gd name="T74" fmla="*/ 62 w 102"/>
                <a:gd name="T75" fmla="*/ 59 h 101"/>
                <a:gd name="T76" fmla="*/ 121 w 102"/>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0"/>
                  </a:moveTo>
                  <a:lnTo>
                    <a:pt x="102" y="50"/>
                  </a:lnTo>
                  <a:lnTo>
                    <a:pt x="102" y="41"/>
                  </a:lnTo>
                  <a:lnTo>
                    <a:pt x="99" y="30"/>
                  </a:lnTo>
                  <a:lnTo>
                    <a:pt x="93" y="22"/>
                  </a:lnTo>
                  <a:lnTo>
                    <a:pt x="87" y="15"/>
                  </a:lnTo>
                  <a:lnTo>
                    <a:pt x="80" y="9"/>
                  </a:lnTo>
                  <a:lnTo>
                    <a:pt x="71" y="4"/>
                  </a:lnTo>
                  <a:lnTo>
                    <a:pt x="63" y="0"/>
                  </a:lnTo>
                  <a:lnTo>
                    <a:pt x="52" y="0"/>
                  </a:lnTo>
                  <a:lnTo>
                    <a:pt x="41" y="0"/>
                  </a:lnTo>
                  <a:lnTo>
                    <a:pt x="33" y="4"/>
                  </a:lnTo>
                  <a:lnTo>
                    <a:pt x="22" y="9"/>
                  </a:lnTo>
                  <a:lnTo>
                    <a:pt x="15" y="15"/>
                  </a:lnTo>
                  <a:lnTo>
                    <a:pt x="9" y="22"/>
                  </a:lnTo>
                  <a:lnTo>
                    <a:pt x="5" y="30"/>
                  </a:lnTo>
                  <a:lnTo>
                    <a:pt x="0" y="41"/>
                  </a:lnTo>
                  <a:lnTo>
                    <a:pt x="0" y="50"/>
                  </a:lnTo>
                  <a:lnTo>
                    <a:pt x="0" y="60"/>
                  </a:lnTo>
                  <a:lnTo>
                    <a:pt x="5" y="71"/>
                  </a:lnTo>
                  <a:lnTo>
                    <a:pt x="9" y="80"/>
                  </a:lnTo>
                  <a:lnTo>
                    <a:pt x="15" y="86"/>
                  </a:lnTo>
                  <a:lnTo>
                    <a:pt x="22" y="93"/>
                  </a:lnTo>
                  <a:lnTo>
                    <a:pt x="33" y="97"/>
                  </a:lnTo>
                  <a:lnTo>
                    <a:pt x="41" y="99"/>
                  </a:lnTo>
                  <a:lnTo>
                    <a:pt x="52" y="101"/>
                  </a:lnTo>
                  <a:lnTo>
                    <a:pt x="63" y="99"/>
                  </a:lnTo>
                  <a:lnTo>
                    <a:pt x="71" y="97"/>
                  </a:lnTo>
                  <a:lnTo>
                    <a:pt x="80" y="93"/>
                  </a:lnTo>
                  <a:lnTo>
                    <a:pt x="87" y="86"/>
                  </a:lnTo>
                  <a:lnTo>
                    <a:pt x="93" y="80"/>
                  </a:lnTo>
                  <a:lnTo>
                    <a:pt x="99" y="71"/>
                  </a:lnTo>
                  <a:lnTo>
                    <a:pt x="102" y="60"/>
                  </a:lnTo>
                  <a:lnTo>
                    <a:pt x="102" y="50"/>
                  </a:lnTo>
                  <a:lnTo>
                    <a:pt x="52" y="50"/>
                  </a:lnTo>
                  <a:lnTo>
                    <a:pt x="102"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5" name="Freeform 892"/>
            <p:cNvSpPr>
              <a:spLocks/>
            </p:cNvSpPr>
            <p:nvPr/>
          </p:nvSpPr>
          <p:spPr bwMode="auto">
            <a:xfrm>
              <a:off x="1310" y="2210"/>
              <a:ext cx="111" cy="110"/>
            </a:xfrm>
            <a:custGeom>
              <a:avLst/>
              <a:gdLst>
                <a:gd name="T0" fmla="*/ 121 w 102"/>
                <a:gd name="T1" fmla="*/ 59 h 101"/>
                <a:gd name="T2" fmla="*/ 121 w 102"/>
                <a:gd name="T3" fmla="*/ 59 h 101"/>
                <a:gd name="T4" fmla="*/ 121 w 102"/>
                <a:gd name="T5" fmla="*/ 49 h 101"/>
                <a:gd name="T6" fmla="*/ 118 w 102"/>
                <a:gd name="T7" fmla="*/ 36 h 101"/>
                <a:gd name="T8" fmla="*/ 110 w 102"/>
                <a:gd name="T9" fmla="*/ 26 h 101"/>
                <a:gd name="T10" fmla="*/ 103 w 102"/>
                <a:gd name="T11" fmla="*/ 17 h 101"/>
                <a:gd name="T12" fmla="*/ 95 w 102"/>
                <a:gd name="T13" fmla="*/ 11 h 101"/>
                <a:gd name="T14" fmla="*/ 84 w 102"/>
                <a:gd name="T15" fmla="*/ 4 h 101"/>
                <a:gd name="T16" fmla="*/ 75 w 102"/>
                <a:gd name="T17" fmla="*/ 0 h 101"/>
                <a:gd name="T18" fmla="*/ 62 w 102"/>
                <a:gd name="T19" fmla="*/ 0 h 101"/>
                <a:gd name="T20" fmla="*/ 62 w 102"/>
                <a:gd name="T21" fmla="*/ 0 h 101"/>
                <a:gd name="T22" fmla="*/ 49 w 102"/>
                <a:gd name="T23" fmla="*/ 0 h 101"/>
                <a:gd name="T24" fmla="*/ 39 w 102"/>
                <a:gd name="T25" fmla="*/ 4 h 101"/>
                <a:gd name="T26" fmla="*/ 26 w 102"/>
                <a:gd name="T27" fmla="*/ 11 h 101"/>
                <a:gd name="T28" fmla="*/ 17 w 102"/>
                <a:gd name="T29" fmla="*/ 17 h 101"/>
                <a:gd name="T30" fmla="*/ 11 w 102"/>
                <a:gd name="T31" fmla="*/ 26 h 101"/>
                <a:gd name="T32" fmla="*/ 5 w 102"/>
                <a:gd name="T33" fmla="*/ 36 h 101"/>
                <a:gd name="T34" fmla="*/ 0 w 102"/>
                <a:gd name="T35" fmla="*/ 49 h 101"/>
                <a:gd name="T36" fmla="*/ 0 w 102"/>
                <a:gd name="T37" fmla="*/ 59 h 101"/>
                <a:gd name="T38" fmla="*/ 0 w 102"/>
                <a:gd name="T39" fmla="*/ 59 h 101"/>
                <a:gd name="T40" fmla="*/ 0 w 102"/>
                <a:gd name="T41" fmla="*/ 71 h 101"/>
                <a:gd name="T42" fmla="*/ 5 w 102"/>
                <a:gd name="T43" fmla="*/ 84 h 101"/>
                <a:gd name="T44" fmla="*/ 11 w 102"/>
                <a:gd name="T45" fmla="*/ 95 h 101"/>
                <a:gd name="T46" fmla="*/ 17 w 102"/>
                <a:gd name="T47" fmla="*/ 102 h 101"/>
                <a:gd name="T48" fmla="*/ 26 w 102"/>
                <a:gd name="T49" fmla="*/ 110 h 101"/>
                <a:gd name="T50" fmla="*/ 39 w 102"/>
                <a:gd name="T51" fmla="*/ 115 h 101"/>
                <a:gd name="T52" fmla="*/ 49 w 102"/>
                <a:gd name="T53" fmla="*/ 118 h 101"/>
                <a:gd name="T54" fmla="*/ 62 w 102"/>
                <a:gd name="T55" fmla="*/ 120 h 101"/>
                <a:gd name="T56" fmla="*/ 62 w 102"/>
                <a:gd name="T57" fmla="*/ 120 h 101"/>
                <a:gd name="T58" fmla="*/ 75 w 102"/>
                <a:gd name="T59" fmla="*/ 118 h 101"/>
                <a:gd name="T60" fmla="*/ 84 w 102"/>
                <a:gd name="T61" fmla="*/ 115 h 101"/>
                <a:gd name="T62" fmla="*/ 95 w 102"/>
                <a:gd name="T63" fmla="*/ 110 h 101"/>
                <a:gd name="T64" fmla="*/ 103 w 102"/>
                <a:gd name="T65" fmla="*/ 102 h 101"/>
                <a:gd name="T66" fmla="*/ 110 w 102"/>
                <a:gd name="T67" fmla="*/ 95 h 101"/>
                <a:gd name="T68" fmla="*/ 118 w 102"/>
                <a:gd name="T69" fmla="*/ 84 h 101"/>
                <a:gd name="T70" fmla="*/ 121 w 102"/>
                <a:gd name="T71" fmla="*/ 71 h 101"/>
                <a:gd name="T72" fmla="*/ 121 w 102"/>
                <a:gd name="T73" fmla="*/ 59 h 101"/>
                <a:gd name="T74" fmla="*/ 62 w 102"/>
                <a:gd name="T75" fmla="*/ 59 h 101"/>
                <a:gd name="T76" fmla="*/ 121 w 102"/>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1">
                  <a:moveTo>
                    <a:pt x="102" y="50"/>
                  </a:moveTo>
                  <a:lnTo>
                    <a:pt x="102" y="50"/>
                  </a:lnTo>
                  <a:lnTo>
                    <a:pt x="102" y="41"/>
                  </a:lnTo>
                  <a:lnTo>
                    <a:pt x="99" y="30"/>
                  </a:lnTo>
                  <a:lnTo>
                    <a:pt x="93" y="22"/>
                  </a:lnTo>
                  <a:lnTo>
                    <a:pt x="87" y="15"/>
                  </a:lnTo>
                  <a:lnTo>
                    <a:pt x="80" y="9"/>
                  </a:lnTo>
                  <a:lnTo>
                    <a:pt x="71" y="4"/>
                  </a:lnTo>
                  <a:lnTo>
                    <a:pt x="63" y="0"/>
                  </a:lnTo>
                  <a:lnTo>
                    <a:pt x="52" y="0"/>
                  </a:lnTo>
                  <a:lnTo>
                    <a:pt x="41" y="0"/>
                  </a:lnTo>
                  <a:lnTo>
                    <a:pt x="33" y="4"/>
                  </a:lnTo>
                  <a:lnTo>
                    <a:pt x="22" y="9"/>
                  </a:lnTo>
                  <a:lnTo>
                    <a:pt x="15" y="15"/>
                  </a:lnTo>
                  <a:lnTo>
                    <a:pt x="9" y="22"/>
                  </a:lnTo>
                  <a:lnTo>
                    <a:pt x="5" y="30"/>
                  </a:lnTo>
                  <a:lnTo>
                    <a:pt x="0" y="41"/>
                  </a:lnTo>
                  <a:lnTo>
                    <a:pt x="0" y="50"/>
                  </a:lnTo>
                  <a:lnTo>
                    <a:pt x="0" y="60"/>
                  </a:lnTo>
                  <a:lnTo>
                    <a:pt x="5" y="71"/>
                  </a:lnTo>
                  <a:lnTo>
                    <a:pt x="9" y="80"/>
                  </a:lnTo>
                  <a:lnTo>
                    <a:pt x="15" y="86"/>
                  </a:lnTo>
                  <a:lnTo>
                    <a:pt x="22" y="93"/>
                  </a:lnTo>
                  <a:lnTo>
                    <a:pt x="33" y="97"/>
                  </a:lnTo>
                  <a:lnTo>
                    <a:pt x="41" y="99"/>
                  </a:lnTo>
                  <a:lnTo>
                    <a:pt x="52" y="101"/>
                  </a:lnTo>
                  <a:lnTo>
                    <a:pt x="63" y="99"/>
                  </a:lnTo>
                  <a:lnTo>
                    <a:pt x="71" y="97"/>
                  </a:lnTo>
                  <a:lnTo>
                    <a:pt x="80" y="93"/>
                  </a:lnTo>
                  <a:lnTo>
                    <a:pt x="87" y="86"/>
                  </a:lnTo>
                  <a:lnTo>
                    <a:pt x="93" y="80"/>
                  </a:lnTo>
                  <a:lnTo>
                    <a:pt x="99" y="71"/>
                  </a:lnTo>
                  <a:lnTo>
                    <a:pt x="102" y="60"/>
                  </a:lnTo>
                  <a:lnTo>
                    <a:pt x="102" y="50"/>
                  </a:lnTo>
                  <a:lnTo>
                    <a:pt x="52" y="50"/>
                  </a:lnTo>
                  <a:lnTo>
                    <a:pt x="10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6" name="Freeform 893"/>
            <p:cNvSpPr>
              <a:spLocks/>
            </p:cNvSpPr>
            <p:nvPr/>
          </p:nvSpPr>
          <p:spPr bwMode="auto">
            <a:xfrm>
              <a:off x="1808" y="2734"/>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18 h 104"/>
                <a:gd name="T12" fmla="*/ 95 w 103"/>
                <a:gd name="T13" fmla="*/ 11 h 104"/>
                <a:gd name="T14" fmla="*/ 86 w 103"/>
                <a:gd name="T15" fmla="*/ 5 h 104"/>
                <a:gd name="T16" fmla="*/ 75 w 103"/>
                <a:gd name="T17" fmla="*/ 2 h 104"/>
                <a:gd name="T18" fmla="*/ 61 w 103"/>
                <a:gd name="T19" fmla="*/ 0 h 104"/>
                <a:gd name="T20" fmla="*/ 61 w 103"/>
                <a:gd name="T21" fmla="*/ 0 h 104"/>
                <a:gd name="T22" fmla="*/ 49 w 103"/>
                <a:gd name="T23" fmla="*/ 2 h 104"/>
                <a:gd name="T24" fmla="*/ 38 w 103"/>
                <a:gd name="T25" fmla="*/ 5 h 104"/>
                <a:gd name="T26" fmla="*/ 27 w 103"/>
                <a:gd name="T27" fmla="*/ 11 h 104"/>
                <a:gd name="T28" fmla="*/ 18 w 103"/>
                <a:gd name="T29" fmla="*/ 18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6 h 104"/>
                <a:gd name="T44" fmla="*/ 10 w 103"/>
                <a:gd name="T45" fmla="*/ 96 h 104"/>
                <a:gd name="T46" fmla="*/ 18 w 103"/>
                <a:gd name="T47" fmla="*/ 107 h 104"/>
                <a:gd name="T48" fmla="*/ 27 w 103"/>
                <a:gd name="T49" fmla="*/ 114 h 104"/>
                <a:gd name="T50" fmla="*/ 38 w 103"/>
                <a:gd name="T51" fmla="*/ 119 h 104"/>
                <a:gd name="T52" fmla="*/ 49 w 103"/>
                <a:gd name="T53" fmla="*/ 123 h 104"/>
                <a:gd name="T54" fmla="*/ 61 w 103"/>
                <a:gd name="T55" fmla="*/ 125 h 104"/>
                <a:gd name="T56" fmla="*/ 61 w 103"/>
                <a:gd name="T57" fmla="*/ 125 h 104"/>
                <a:gd name="T58" fmla="*/ 75 w 103"/>
                <a:gd name="T59" fmla="*/ 123 h 104"/>
                <a:gd name="T60" fmla="*/ 86 w 103"/>
                <a:gd name="T61" fmla="*/ 119 h 104"/>
                <a:gd name="T62" fmla="*/ 95 w 103"/>
                <a:gd name="T63" fmla="*/ 114 h 104"/>
                <a:gd name="T64" fmla="*/ 106 w 103"/>
                <a:gd name="T65" fmla="*/ 107 h 104"/>
                <a:gd name="T66" fmla="*/ 114 w 103"/>
                <a:gd name="T67" fmla="*/ 96 h 104"/>
                <a:gd name="T68" fmla="*/ 120 w 103"/>
                <a:gd name="T69" fmla="*/ 86 h 104"/>
                <a:gd name="T70" fmla="*/ 122 w 103"/>
                <a:gd name="T71" fmla="*/ 76 h 104"/>
                <a:gd name="T72" fmla="*/ 124 w 103"/>
                <a:gd name="T73" fmla="*/ 62 h 104"/>
                <a:gd name="T74" fmla="*/ 61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5"/>
                  </a:lnTo>
                  <a:lnTo>
                    <a:pt x="79" y="9"/>
                  </a:lnTo>
                  <a:lnTo>
                    <a:pt x="71" y="5"/>
                  </a:lnTo>
                  <a:lnTo>
                    <a:pt x="62" y="2"/>
                  </a:lnTo>
                  <a:lnTo>
                    <a:pt x="51" y="0"/>
                  </a:lnTo>
                  <a:lnTo>
                    <a:pt x="41" y="2"/>
                  </a:lnTo>
                  <a:lnTo>
                    <a:pt x="32" y="5"/>
                  </a:lnTo>
                  <a:lnTo>
                    <a:pt x="23" y="9"/>
                  </a:lnTo>
                  <a:lnTo>
                    <a:pt x="15" y="15"/>
                  </a:lnTo>
                  <a:lnTo>
                    <a:pt x="8" y="24"/>
                  </a:lnTo>
                  <a:lnTo>
                    <a:pt x="4" y="33"/>
                  </a:lnTo>
                  <a:lnTo>
                    <a:pt x="2" y="41"/>
                  </a:lnTo>
                  <a:lnTo>
                    <a:pt x="0" y="52"/>
                  </a:lnTo>
                  <a:lnTo>
                    <a:pt x="2" y="63"/>
                  </a:lnTo>
                  <a:lnTo>
                    <a:pt x="4" y="71"/>
                  </a:lnTo>
                  <a:lnTo>
                    <a:pt x="8" y="80"/>
                  </a:lnTo>
                  <a:lnTo>
                    <a:pt x="15" y="89"/>
                  </a:lnTo>
                  <a:lnTo>
                    <a:pt x="23" y="95"/>
                  </a:lnTo>
                  <a:lnTo>
                    <a:pt x="32" y="99"/>
                  </a:lnTo>
                  <a:lnTo>
                    <a:pt x="41" y="102"/>
                  </a:lnTo>
                  <a:lnTo>
                    <a:pt x="51" y="104"/>
                  </a:lnTo>
                  <a:lnTo>
                    <a:pt x="62" y="102"/>
                  </a:lnTo>
                  <a:lnTo>
                    <a:pt x="71" y="99"/>
                  </a:lnTo>
                  <a:lnTo>
                    <a:pt x="79" y="95"/>
                  </a:lnTo>
                  <a:lnTo>
                    <a:pt x="88" y="89"/>
                  </a:lnTo>
                  <a:lnTo>
                    <a:pt x="95" y="80"/>
                  </a:lnTo>
                  <a:lnTo>
                    <a:pt x="99" y="71"/>
                  </a:lnTo>
                  <a:lnTo>
                    <a:pt x="101" y="63"/>
                  </a:lnTo>
                  <a:lnTo>
                    <a:pt x="103" y="52"/>
                  </a:lnTo>
                  <a:lnTo>
                    <a:pt x="51" y="52"/>
                  </a:lnTo>
                  <a:lnTo>
                    <a:pt x="103"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7" name="Freeform 894"/>
            <p:cNvSpPr>
              <a:spLocks/>
            </p:cNvSpPr>
            <p:nvPr/>
          </p:nvSpPr>
          <p:spPr bwMode="auto">
            <a:xfrm>
              <a:off x="1808" y="2734"/>
              <a:ext cx="113" cy="114"/>
            </a:xfrm>
            <a:custGeom>
              <a:avLst/>
              <a:gdLst>
                <a:gd name="T0" fmla="*/ 124 w 103"/>
                <a:gd name="T1" fmla="*/ 62 h 104"/>
                <a:gd name="T2" fmla="*/ 124 w 103"/>
                <a:gd name="T3" fmla="*/ 62 h 104"/>
                <a:gd name="T4" fmla="*/ 122 w 103"/>
                <a:gd name="T5" fmla="*/ 49 h 104"/>
                <a:gd name="T6" fmla="*/ 120 w 103"/>
                <a:gd name="T7" fmla="*/ 39 h 104"/>
                <a:gd name="T8" fmla="*/ 114 w 103"/>
                <a:gd name="T9" fmla="*/ 29 h 104"/>
                <a:gd name="T10" fmla="*/ 106 w 103"/>
                <a:gd name="T11" fmla="*/ 18 h 104"/>
                <a:gd name="T12" fmla="*/ 95 w 103"/>
                <a:gd name="T13" fmla="*/ 11 h 104"/>
                <a:gd name="T14" fmla="*/ 86 w 103"/>
                <a:gd name="T15" fmla="*/ 5 h 104"/>
                <a:gd name="T16" fmla="*/ 75 w 103"/>
                <a:gd name="T17" fmla="*/ 2 h 104"/>
                <a:gd name="T18" fmla="*/ 61 w 103"/>
                <a:gd name="T19" fmla="*/ 0 h 104"/>
                <a:gd name="T20" fmla="*/ 61 w 103"/>
                <a:gd name="T21" fmla="*/ 0 h 104"/>
                <a:gd name="T22" fmla="*/ 49 w 103"/>
                <a:gd name="T23" fmla="*/ 2 h 104"/>
                <a:gd name="T24" fmla="*/ 38 w 103"/>
                <a:gd name="T25" fmla="*/ 5 h 104"/>
                <a:gd name="T26" fmla="*/ 27 w 103"/>
                <a:gd name="T27" fmla="*/ 11 h 104"/>
                <a:gd name="T28" fmla="*/ 18 w 103"/>
                <a:gd name="T29" fmla="*/ 18 h 104"/>
                <a:gd name="T30" fmla="*/ 10 w 103"/>
                <a:gd name="T31" fmla="*/ 29 h 104"/>
                <a:gd name="T32" fmla="*/ 4 w 103"/>
                <a:gd name="T33" fmla="*/ 39 h 104"/>
                <a:gd name="T34" fmla="*/ 2 w 103"/>
                <a:gd name="T35" fmla="*/ 49 h 104"/>
                <a:gd name="T36" fmla="*/ 0 w 103"/>
                <a:gd name="T37" fmla="*/ 62 h 104"/>
                <a:gd name="T38" fmla="*/ 0 w 103"/>
                <a:gd name="T39" fmla="*/ 62 h 104"/>
                <a:gd name="T40" fmla="*/ 2 w 103"/>
                <a:gd name="T41" fmla="*/ 76 h 104"/>
                <a:gd name="T42" fmla="*/ 4 w 103"/>
                <a:gd name="T43" fmla="*/ 86 h 104"/>
                <a:gd name="T44" fmla="*/ 10 w 103"/>
                <a:gd name="T45" fmla="*/ 96 h 104"/>
                <a:gd name="T46" fmla="*/ 18 w 103"/>
                <a:gd name="T47" fmla="*/ 107 h 104"/>
                <a:gd name="T48" fmla="*/ 27 w 103"/>
                <a:gd name="T49" fmla="*/ 114 h 104"/>
                <a:gd name="T50" fmla="*/ 38 w 103"/>
                <a:gd name="T51" fmla="*/ 119 h 104"/>
                <a:gd name="T52" fmla="*/ 49 w 103"/>
                <a:gd name="T53" fmla="*/ 123 h 104"/>
                <a:gd name="T54" fmla="*/ 61 w 103"/>
                <a:gd name="T55" fmla="*/ 125 h 104"/>
                <a:gd name="T56" fmla="*/ 61 w 103"/>
                <a:gd name="T57" fmla="*/ 125 h 104"/>
                <a:gd name="T58" fmla="*/ 75 w 103"/>
                <a:gd name="T59" fmla="*/ 123 h 104"/>
                <a:gd name="T60" fmla="*/ 86 w 103"/>
                <a:gd name="T61" fmla="*/ 119 h 104"/>
                <a:gd name="T62" fmla="*/ 95 w 103"/>
                <a:gd name="T63" fmla="*/ 114 h 104"/>
                <a:gd name="T64" fmla="*/ 106 w 103"/>
                <a:gd name="T65" fmla="*/ 107 h 104"/>
                <a:gd name="T66" fmla="*/ 114 w 103"/>
                <a:gd name="T67" fmla="*/ 96 h 104"/>
                <a:gd name="T68" fmla="*/ 120 w 103"/>
                <a:gd name="T69" fmla="*/ 86 h 104"/>
                <a:gd name="T70" fmla="*/ 122 w 103"/>
                <a:gd name="T71" fmla="*/ 76 h 104"/>
                <a:gd name="T72" fmla="*/ 124 w 103"/>
                <a:gd name="T73" fmla="*/ 62 h 104"/>
                <a:gd name="T74" fmla="*/ 61 w 103"/>
                <a:gd name="T75" fmla="*/ 62 h 104"/>
                <a:gd name="T76" fmla="*/ 124 w 103"/>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4">
                  <a:moveTo>
                    <a:pt x="103" y="52"/>
                  </a:moveTo>
                  <a:lnTo>
                    <a:pt x="103" y="52"/>
                  </a:lnTo>
                  <a:lnTo>
                    <a:pt x="101" y="41"/>
                  </a:lnTo>
                  <a:lnTo>
                    <a:pt x="99" y="33"/>
                  </a:lnTo>
                  <a:lnTo>
                    <a:pt x="95" y="24"/>
                  </a:lnTo>
                  <a:lnTo>
                    <a:pt x="88" y="15"/>
                  </a:lnTo>
                  <a:lnTo>
                    <a:pt x="79" y="9"/>
                  </a:lnTo>
                  <a:lnTo>
                    <a:pt x="71" y="5"/>
                  </a:lnTo>
                  <a:lnTo>
                    <a:pt x="62" y="2"/>
                  </a:lnTo>
                  <a:lnTo>
                    <a:pt x="51" y="0"/>
                  </a:lnTo>
                  <a:lnTo>
                    <a:pt x="41" y="2"/>
                  </a:lnTo>
                  <a:lnTo>
                    <a:pt x="32" y="5"/>
                  </a:lnTo>
                  <a:lnTo>
                    <a:pt x="23" y="9"/>
                  </a:lnTo>
                  <a:lnTo>
                    <a:pt x="15" y="15"/>
                  </a:lnTo>
                  <a:lnTo>
                    <a:pt x="8" y="24"/>
                  </a:lnTo>
                  <a:lnTo>
                    <a:pt x="4" y="33"/>
                  </a:lnTo>
                  <a:lnTo>
                    <a:pt x="2" y="41"/>
                  </a:lnTo>
                  <a:lnTo>
                    <a:pt x="0" y="52"/>
                  </a:lnTo>
                  <a:lnTo>
                    <a:pt x="2" y="63"/>
                  </a:lnTo>
                  <a:lnTo>
                    <a:pt x="4" y="71"/>
                  </a:lnTo>
                  <a:lnTo>
                    <a:pt x="8" y="80"/>
                  </a:lnTo>
                  <a:lnTo>
                    <a:pt x="15" y="89"/>
                  </a:lnTo>
                  <a:lnTo>
                    <a:pt x="23" y="95"/>
                  </a:lnTo>
                  <a:lnTo>
                    <a:pt x="32" y="99"/>
                  </a:lnTo>
                  <a:lnTo>
                    <a:pt x="41" y="102"/>
                  </a:lnTo>
                  <a:lnTo>
                    <a:pt x="51" y="104"/>
                  </a:lnTo>
                  <a:lnTo>
                    <a:pt x="62" y="102"/>
                  </a:lnTo>
                  <a:lnTo>
                    <a:pt x="71" y="99"/>
                  </a:lnTo>
                  <a:lnTo>
                    <a:pt x="79" y="95"/>
                  </a:lnTo>
                  <a:lnTo>
                    <a:pt x="88" y="89"/>
                  </a:lnTo>
                  <a:lnTo>
                    <a:pt x="95" y="80"/>
                  </a:lnTo>
                  <a:lnTo>
                    <a:pt x="99" y="71"/>
                  </a:lnTo>
                  <a:lnTo>
                    <a:pt x="101" y="63"/>
                  </a:lnTo>
                  <a:lnTo>
                    <a:pt x="103" y="52"/>
                  </a:lnTo>
                  <a:lnTo>
                    <a:pt x="51"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8" name="Freeform 895"/>
            <p:cNvSpPr>
              <a:spLocks/>
            </p:cNvSpPr>
            <p:nvPr/>
          </p:nvSpPr>
          <p:spPr bwMode="auto">
            <a:xfrm>
              <a:off x="1629" y="2542"/>
              <a:ext cx="112" cy="112"/>
            </a:xfrm>
            <a:custGeom>
              <a:avLst/>
              <a:gdLst>
                <a:gd name="T0" fmla="*/ 122 w 103"/>
                <a:gd name="T1" fmla="*/ 60 h 102"/>
                <a:gd name="T2" fmla="*/ 122 w 103"/>
                <a:gd name="T3" fmla="*/ 60 h 102"/>
                <a:gd name="T4" fmla="*/ 120 w 103"/>
                <a:gd name="T5" fmla="*/ 47 h 102"/>
                <a:gd name="T6" fmla="*/ 117 w 103"/>
                <a:gd name="T7" fmla="*/ 37 h 102"/>
                <a:gd name="T8" fmla="*/ 112 w 103"/>
                <a:gd name="T9" fmla="*/ 26 h 102"/>
                <a:gd name="T10" fmla="*/ 104 w 103"/>
                <a:gd name="T11" fmla="*/ 15 h 102"/>
                <a:gd name="T12" fmla="*/ 94 w 103"/>
                <a:gd name="T13" fmla="*/ 11 h 102"/>
                <a:gd name="T14" fmla="*/ 84 w 103"/>
                <a:gd name="T15" fmla="*/ 3 h 102"/>
                <a:gd name="T16" fmla="*/ 73 w 103"/>
                <a:gd name="T17" fmla="*/ 0 h 102"/>
                <a:gd name="T18" fmla="*/ 60 w 103"/>
                <a:gd name="T19" fmla="*/ 0 h 102"/>
                <a:gd name="T20" fmla="*/ 60 w 103"/>
                <a:gd name="T21" fmla="*/ 0 h 102"/>
                <a:gd name="T22" fmla="*/ 49 w 103"/>
                <a:gd name="T23" fmla="*/ 0 h 102"/>
                <a:gd name="T24" fmla="*/ 38 w 103"/>
                <a:gd name="T25" fmla="*/ 3 h 102"/>
                <a:gd name="T26" fmla="*/ 27 w 103"/>
                <a:gd name="T27" fmla="*/ 11 h 102"/>
                <a:gd name="T28" fmla="*/ 17 w 103"/>
                <a:gd name="T29" fmla="*/ 15 h 102"/>
                <a:gd name="T30" fmla="*/ 10 w 103"/>
                <a:gd name="T31" fmla="*/ 26 h 102"/>
                <a:gd name="T32" fmla="*/ 4 w 103"/>
                <a:gd name="T33" fmla="*/ 37 h 102"/>
                <a:gd name="T34" fmla="*/ 2 w 103"/>
                <a:gd name="T35" fmla="*/ 47 h 102"/>
                <a:gd name="T36" fmla="*/ 0 w 103"/>
                <a:gd name="T37" fmla="*/ 60 h 102"/>
                <a:gd name="T38" fmla="*/ 0 w 103"/>
                <a:gd name="T39" fmla="*/ 60 h 102"/>
                <a:gd name="T40" fmla="*/ 2 w 103"/>
                <a:gd name="T41" fmla="*/ 74 h 102"/>
                <a:gd name="T42" fmla="*/ 4 w 103"/>
                <a:gd name="T43" fmla="*/ 83 h 102"/>
                <a:gd name="T44" fmla="*/ 10 w 103"/>
                <a:gd name="T45" fmla="*/ 94 h 102"/>
                <a:gd name="T46" fmla="*/ 17 w 103"/>
                <a:gd name="T47" fmla="*/ 105 h 102"/>
                <a:gd name="T48" fmla="*/ 27 w 103"/>
                <a:gd name="T49" fmla="*/ 112 h 102"/>
                <a:gd name="T50" fmla="*/ 38 w 103"/>
                <a:gd name="T51" fmla="*/ 117 h 102"/>
                <a:gd name="T52" fmla="*/ 49 w 103"/>
                <a:gd name="T53" fmla="*/ 121 h 102"/>
                <a:gd name="T54" fmla="*/ 60 w 103"/>
                <a:gd name="T55" fmla="*/ 123 h 102"/>
                <a:gd name="T56" fmla="*/ 60 w 103"/>
                <a:gd name="T57" fmla="*/ 123 h 102"/>
                <a:gd name="T58" fmla="*/ 73 w 103"/>
                <a:gd name="T59" fmla="*/ 121 h 102"/>
                <a:gd name="T60" fmla="*/ 84 w 103"/>
                <a:gd name="T61" fmla="*/ 117 h 102"/>
                <a:gd name="T62" fmla="*/ 94 w 103"/>
                <a:gd name="T63" fmla="*/ 112 h 102"/>
                <a:gd name="T64" fmla="*/ 104 w 103"/>
                <a:gd name="T65" fmla="*/ 105 h 102"/>
                <a:gd name="T66" fmla="*/ 112 w 103"/>
                <a:gd name="T67" fmla="*/ 94 h 102"/>
                <a:gd name="T68" fmla="*/ 117 w 103"/>
                <a:gd name="T69" fmla="*/ 83 h 102"/>
                <a:gd name="T70" fmla="*/ 120 w 103"/>
                <a:gd name="T71" fmla="*/ 74 h 102"/>
                <a:gd name="T72" fmla="*/ 122 w 103"/>
                <a:gd name="T73" fmla="*/ 60 h 102"/>
                <a:gd name="T74" fmla="*/ 60 w 103"/>
                <a:gd name="T75" fmla="*/ 60 h 102"/>
                <a:gd name="T76" fmla="*/ 122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1"/>
                  </a:lnTo>
                  <a:lnTo>
                    <a:pt x="95" y="22"/>
                  </a:lnTo>
                  <a:lnTo>
                    <a:pt x="88" y="13"/>
                  </a:lnTo>
                  <a:lnTo>
                    <a:pt x="79" y="9"/>
                  </a:lnTo>
                  <a:lnTo>
                    <a:pt x="71" y="3"/>
                  </a:lnTo>
                  <a:lnTo>
                    <a:pt x="62" y="0"/>
                  </a:lnTo>
                  <a:lnTo>
                    <a:pt x="51" y="0"/>
                  </a:lnTo>
                  <a:lnTo>
                    <a:pt x="41" y="0"/>
                  </a:lnTo>
                  <a:lnTo>
                    <a:pt x="32" y="3"/>
                  </a:lnTo>
                  <a:lnTo>
                    <a:pt x="23" y="9"/>
                  </a:lnTo>
                  <a:lnTo>
                    <a:pt x="15" y="13"/>
                  </a:lnTo>
                  <a:lnTo>
                    <a:pt x="8" y="22"/>
                  </a:lnTo>
                  <a:lnTo>
                    <a:pt x="4" y="31"/>
                  </a:lnTo>
                  <a:lnTo>
                    <a:pt x="2" y="39"/>
                  </a:lnTo>
                  <a:lnTo>
                    <a:pt x="0" y="50"/>
                  </a:lnTo>
                  <a:lnTo>
                    <a:pt x="2" y="61"/>
                  </a:lnTo>
                  <a:lnTo>
                    <a:pt x="4" y="69"/>
                  </a:lnTo>
                  <a:lnTo>
                    <a:pt x="8" y="78"/>
                  </a:lnTo>
                  <a:lnTo>
                    <a:pt x="15" y="87"/>
                  </a:lnTo>
                  <a:lnTo>
                    <a:pt x="23" y="93"/>
                  </a:lnTo>
                  <a:lnTo>
                    <a:pt x="32" y="97"/>
                  </a:lnTo>
                  <a:lnTo>
                    <a:pt x="41" y="100"/>
                  </a:lnTo>
                  <a:lnTo>
                    <a:pt x="51" y="102"/>
                  </a:lnTo>
                  <a:lnTo>
                    <a:pt x="62" y="100"/>
                  </a:lnTo>
                  <a:lnTo>
                    <a:pt x="71" y="97"/>
                  </a:lnTo>
                  <a:lnTo>
                    <a:pt x="79" y="93"/>
                  </a:lnTo>
                  <a:lnTo>
                    <a:pt x="88" y="87"/>
                  </a:lnTo>
                  <a:lnTo>
                    <a:pt x="95" y="78"/>
                  </a:lnTo>
                  <a:lnTo>
                    <a:pt x="99" y="69"/>
                  </a:lnTo>
                  <a:lnTo>
                    <a:pt x="101" y="61"/>
                  </a:lnTo>
                  <a:lnTo>
                    <a:pt x="103" y="50"/>
                  </a:lnTo>
                  <a:lnTo>
                    <a:pt x="51" y="50"/>
                  </a:lnTo>
                  <a:lnTo>
                    <a:pt x="103"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39" name="Freeform 896"/>
            <p:cNvSpPr>
              <a:spLocks/>
            </p:cNvSpPr>
            <p:nvPr/>
          </p:nvSpPr>
          <p:spPr bwMode="auto">
            <a:xfrm>
              <a:off x="1629" y="2542"/>
              <a:ext cx="112" cy="112"/>
            </a:xfrm>
            <a:custGeom>
              <a:avLst/>
              <a:gdLst>
                <a:gd name="T0" fmla="*/ 122 w 103"/>
                <a:gd name="T1" fmla="*/ 60 h 102"/>
                <a:gd name="T2" fmla="*/ 122 w 103"/>
                <a:gd name="T3" fmla="*/ 60 h 102"/>
                <a:gd name="T4" fmla="*/ 120 w 103"/>
                <a:gd name="T5" fmla="*/ 47 h 102"/>
                <a:gd name="T6" fmla="*/ 117 w 103"/>
                <a:gd name="T7" fmla="*/ 37 h 102"/>
                <a:gd name="T8" fmla="*/ 112 w 103"/>
                <a:gd name="T9" fmla="*/ 26 h 102"/>
                <a:gd name="T10" fmla="*/ 104 w 103"/>
                <a:gd name="T11" fmla="*/ 15 h 102"/>
                <a:gd name="T12" fmla="*/ 94 w 103"/>
                <a:gd name="T13" fmla="*/ 11 h 102"/>
                <a:gd name="T14" fmla="*/ 84 w 103"/>
                <a:gd name="T15" fmla="*/ 3 h 102"/>
                <a:gd name="T16" fmla="*/ 73 w 103"/>
                <a:gd name="T17" fmla="*/ 0 h 102"/>
                <a:gd name="T18" fmla="*/ 60 w 103"/>
                <a:gd name="T19" fmla="*/ 0 h 102"/>
                <a:gd name="T20" fmla="*/ 60 w 103"/>
                <a:gd name="T21" fmla="*/ 0 h 102"/>
                <a:gd name="T22" fmla="*/ 49 w 103"/>
                <a:gd name="T23" fmla="*/ 0 h 102"/>
                <a:gd name="T24" fmla="*/ 38 w 103"/>
                <a:gd name="T25" fmla="*/ 3 h 102"/>
                <a:gd name="T26" fmla="*/ 27 w 103"/>
                <a:gd name="T27" fmla="*/ 11 h 102"/>
                <a:gd name="T28" fmla="*/ 17 w 103"/>
                <a:gd name="T29" fmla="*/ 15 h 102"/>
                <a:gd name="T30" fmla="*/ 10 w 103"/>
                <a:gd name="T31" fmla="*/ 26 h 102"/>
                <a:gd name="T32" fmla="*/ 4 w 103"/>
                <a:gd name="T33" fmla="*/ 37 h 102"/>
                <a:gd name="T34" fmla="*/ 2 w 103"/>
                <a:gd name="T35" fmla="*/ 47 h 102"/>
                <a:gd name="T36" fmla="*/ 0 w 103"/>
                <a:gd name="T37" fmla="*/ 60 h 102"/>
                <a:gd name="T38" fmla="*/ 0 w 103"/>
                <a:gd name="T39" fmla="*/ 60 h 102"/>
                <a:gd name="T40" fmla="*/ 2 w 103"/>
                <a:gd name="T41" fmla="*/ 74 h 102"/>
                <a:gd name="T42" fmla="*/ 4 w 103"/>
                <a:gd name="T43" fmla="*/ 83 h 102"/>
                <a:gd name="T44" fmla="*/ 10 w 103"/>
                <a:gd name="T45" fmla="*/ 94 h 102"/>
                <a:gd name="T46" fmla="*/ 17 w 103"/>
                <a:gd name="T47" fmla="*/ 105 h 102"/>
                <a:gd name="T48" fmla="*/ 27 w 103"/>
                <a:gd name="T49" fmla="*/ 112 h 102"/>
                <a:gd name="T50" fmla="*/ 38 w 103"/>
                <a:gd name="T51" fmla="*/ 117 h 102"/>
                <a:gd name="T52" fmla="*/ 49 w 103"/>
                <a:gd name="T53" fmla="*/ 121 h 102"/>
                <a:gd name="T54" fmla="*/ 60 w 103"/>
                <a:gd name="T55" fmla="*/ 123 h 102"/>
                <a:gd name="T56" fmla="*/ 60 w 103"/>
                <a:gd name="T57" fmla="*/ 123 h 102"/>
                <a:gd name="T58" fmla="*/ 73 w 103"/>
                <a:gd name="T59" fmla="*/ 121 h 102"/>
                <a:gd name="T60" fmla="*/ 84 w 103"/>
                <a:gd name="T61" fmla="*/ 117 h 102"/>
                <a:gd name="T62" fmla="*/ 94 w 103"/>
                <a:gd name="T63" fmla="*/ 112 h 102"/>
                <a:gd name="T64" fmla="*/ 104 w 103"/>
                <a:gd name="T65" fmla="*/ 105 h 102"/>
                <a:gd name="T66" fmla="*/ 112 w 103"/>
                <a:gd name="T67" fmla="*/ 94 h 102"/>
                <a:gd name="T68" fmla="*/ 117 w 103"/>
                <a:gd name="T69" fmla="*/ 83 h 102"/>
                <a:gd name="T70" fmla="*/ 120 w 103"/>
                <a:gd name="T71" fmla="*/ 74 h 102"/>
                <a:gd name="T72" fmla="*/ 122 w 103"/>
                <a:gd name="T73" fmla="*/ 60 h 102"/>
                <a:gd name="T74" fmla="*/ 60 w 103"/>
                <a:gd name="T75" fmla="*/ 60 h 102"/>
                <a:gd name="T76" fmla="*/ 122 w 103"/>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2">
                  <a:moveTo>
                    <a:pt x="103" y="50"/>
                  </a:moveTo>
                  <a:lnTo>
                    <a:pt x="103" y="50"/>
                  </a:lnTo>
                  <a:lnTo>
                    <a:pt x="101" y="39"/>
                  </a:lnTo>
                  <a:lnTo>
                    <a:pt x="99" y="31"/>
                  </a:lnTo>
                  <a:lnTo>
                    <a:pt x="95" y="22"/>
                  </a:lnTo>
                  <a:lnTo>
                    <a:pt x="88" y="13"/>
                  </a:lnTo>
                  <a:lnTo>
                    <a:pt x="79" y="9"/>
                  </a:lnTo>
                  <a:lnTo>
                    <a:pt x="71" y="3"/>
                  </a:lnTo>
                  <a:lnTo>
                    <a:pt x="62" y="0"/>
                  </a:lnTo>
                  <a:lnTo>
                    <a:pt x="51" y="0"/>
                  </a:lnTo>
                  <a:lnTo>
                    <a:pt x="41" y="0"/>
                  </a:lnTo>
                  <a:lnTo>
                    <a:pt x="32" y="3"/>
                  </a:lnTo>
                  <a:lnTo>
                    <a:pt x="23" y="9"/>
                  </a:lnTo>
                  <a:lnTo>
                    <a:pt x="15" y="13"/>
                  </a:lnTo>
                  <a:lnTo>
                    <a:pt x="8" y="22"/>
                  </a:lnTo>
                  <a:lnTo>
                    <a:pt x="4" y="31"/>
                  </a:lnTo>
                  <a:lnTo>
                    <a:pt x="2" y="39"/>
                  </a:lnTo>
                  <a:lnTo>
                    <a:pt x="0" y="50"/>
                  </a:lnTo>
                  <a:lnTo>
                    <a:pt x="2" y="61"/>
                  </a:lnTo>
                  <a:lnTo>
                    <a:pt x="4" y="69"/>
                  </a:lnTo>
                  <a:lnTo>
                    <a:pt x="8" y="78"/>
                  </a:lnTo>
                  <a:lnTo>
                    <a:pt x="15" y="87"/>
                  </a:lnTo>
                  <a:lnTo>
                    <a:pt x="23" y="93"/>
                  </a:lnTo>
                  <a:lnTo>
                    <a:pt x="32" y="97"/>
                  </a:lnTo>
                  <a:lnTo>
                    <a:pt x="41" y="100"/>
                  </a:lnTo>
                  <a:lnTo>
                    <a:pt x="51" y="102"/>
                  </a:lnTo>
                  <a:lnTo>
                    <a:pt x="62" y="100"/>
                  </a:lnTo>
                  <a:lnTo>
                    <a:pt x="71" y="97"/>
                  </a:lnTo>
                  <a:lnTo>
                    <a:pt x="79" y="93"/>
                  </a:lnTo>
                  <a:lnTo>
                    <a:pt x="88" y="87"/>
                  </a:lnTo>
                  <a:lnTo>
                    <a:pt x="95" y="78"/>
                  </a:lnTo>
                  <a:lnTo>
                    <a:pt x="99" y="69"/>
                  </a:lnTo>
                  <a:lnTo>
                    <a:pt x="101" y="61"/>
                  </a:lnTo>
                  <a:lnTo>
                    <a:pt x="103" y="50"/>
                  </a:lnTo>
                  <a:lnTo>
                    <a:pt x="51" y="50"/>
                  </a:lnTo>
                  <a:lnTo>
                    <a:pt x="103"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0" name="Freeform 897"/>
            <p:cNvSpPr>
              <a:spLocks/>
            </p:cNvSpPr>
            <p:nvPr/>
          </p:nvSpPr>
          <p:spPr bwMode="auto">
            <a:xfrm>
              <a:off x="1531" y="2302"/>
              <a:ext cx="112" cy="114"/>
            </a:xfrm>
            <a:custGeom>
              <a:avLst/>
              <a:gdLst>
                <a:gd name="T0" fmla="*/ 123 w 102"/>
                <a:gd name="T1" fmla="*/ 62 h 104"/>
                <a:gd name="T2" fmla="*/ 123 w 102"/>
                <a:gd name="T3" fmla="*/ 62 h 104"/>
                <a:gd name="T4" fmla="*/ 123 w 102"/>
                <a:gd name="T5" fmla="*/ 49 h 104"/>
                <a:gd name="T6" fmla="*/ 120 w 102"/>
                <a:gd name="T7" fmla="*/ 39 h 104"/>
                <a:gd name="T8" fmla="*/ 112 w 102"/>
                <a:gd name="T9" fmla="*/ 29 h 104"/>
                <a:gd name="T10" fmla="*/ 103 w 102"/>
                <a:gd name="T11" fmla="*/ 18 h 104"/>
                <a:gd name="T12" fmla="*/ 97 w 102"/>
                <a:gd name="T13" fmla="*/ 11 h 104"/>
                <a:gd name="T14" fmla="*/ 86 w 102"/>
                <a:gd name="T15" fmla="*/ 5 h 104"/>
                <a:gd name="T16" fmla="*/ 74 w 102"/>
                <a:gd name="T17" fmla="*/ 0 h 104"/>
                <a:gd name="T18" fmla="*/ 60 w 102"/>
                <a:gd name="T19" fmla="*/ 0 h 104"/>
                <a:gd name="T20" fmla="*/ 60 w 102"/>
                <a:gd name="T21" fmla="*/ 0 h 104"/>
                <a:gd name="T22" fmla="*/ 49 w 102"/>
                <a:gd name="T23" fmla="*/ 0 h 104"/>
                <a:gd name="T24" fmla="*/ 36 w 102"/>
                <a:gd name="T25" fmla="*/ 5 h 104"/>
                <a:gd name="T26" fmla="*/ 26 w 102"/>
                <a:gd name="T27" fmla="*/ 11 h 104"/>
                <a:gd name="T28" fmla="*/ 18 w 102"/>
                <a:gd name="T29" fmla="*/ 18 h 104"/>
                <a:gd name="T30" fmla="*/ 11 w 102"/>
                <a:gd name="T31" fmla="*/ 29 h 104"/>
                <a:gd name="T32" fmla="*/ 4 w 102"/>
                <a:gd name="T33" fmla="*/ 39 h 104"/>
                <a:gd name="T34" fmla="*/ 0 w 102"/>
                <a:gd name="T35" fmla="*/ 49 h 104"/>
                <a:gd name="T36" fmla="*/ 0 w 102"/>
                <a:gd name="T37" fmla="*/ 62 h 104"/>
                <a:gd name="T38" fmla="*/ 0 w 102"/>
                <a:gd name="T39" fmla="*/ 62 h 104"/>
                <a:gd name="T40" fmla="*/ 0 w 102"/>
                <a:gd name="T41" fmla="*/ 76 h 104"/>
                <a:gd name="T42" fmla="*/ 4 w 102"/>
                <a:gd name="T43" fmla="*/ 86 h 104"/>
                <a:gd name="T44" fmla="*/ 11 w 102"/>
                <a:gd name="T45" fmla="*/ 96 h 104"/>
                <a:gd name="T46" fmla="*/ 18 w 102"/>
                <a:gd name="T47" fmla="*/ 107 h 104"/>
                <a:gd name="T48" fmla="*/ 26 w 102"/>
                <a:gd name="T49" fmla="*/ 112 h 104"/>
                <a:gd name="T50" fmla="*/ 36 w 102"/>
                <a:gd name="T51" fmla="*/ 119 h 104"/>
                <a:gd name="T52" fmla="*/ 49 w 102"/>
                <a:gd name="T53" fmla="*/ 123 h 104"/>
                <a:gd name="T54" fmla="*/ 60 w 102"/>
                <a:gd name="T55" fmla="*/ 125 h 104"/>
                <a:gd name="T56" fmla="*/ 60 w 102"/>
                <a:gd name="T57" fmla="*/ 125 h 104"/>
                <a:gd name="T58" fmla="*/ 74 w 102"/>
                <a:gd name="T59" fmla="*/ 123 h 104"/>
                <a:gd name="T60" fmla="*/ 86 w 102"/>
                <a:gd name="T61" fmla="*/ 119 h 104"/>
                <a:gd name="T62" fmla="*/ 97 w 102"/>
                <a:gd name="T63" fmla="*/ 112 h 104"/>
                <a:gd name="T64" fmla="*/ 103 w 102"/>
                <a:gd name="T65" fmla="*/ 107 h 104"/>
                <a:gd name="T66" fmla="*/ 112 w 102"/>
                <a:gd name="T67" fmla="*/ 96 h 104"/>
                <a:gd name="T68" fmla="*/ 120 w 102"/>
                <a:gd name="T69" fmla="*/ 86 h 104"/>
                <a:gd name="T70" fmla="*/ 123 w 102"/>
                <a:gd name="T71" fmla="*/ 76 h 104"/>
                <a:gd name="T72" fmla="*/ 123 w 102"/>
                <a:gd name="T73" fmla="*/ 62 h 104"/>
                <a:gd name="T74" fmla="*/ 60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9" y="33"/>
                  </a:lnTo>
                  <a:lnTo>
                    <a:pt x="93" y="24"/>
                  </a:lnTo>
                  <a:lnTo>
                    <a:pt x="86" y="15"/>
                  </a:lnTo>
                  <a:lnTo>
                    <a:pt x="80" y="9"/>
                  </a:lnTo>
                  <a:lnTo>
                    <a:pt x="71" y="5"/>
                  </a:lnTo>
                  <a:lnTo>
                    <a:pt x="61" y="0"/>
                  </a:lnTo>
                  <a:lnTo>
                    <a:pt x="50" y="0"/>
                  </a:lnTo>
                  <a:lnTo>
                    <a:pt x="41" y="0"/>
                  </a:lnTo>
                  <a:lnTo>
                    <a:pt x="30" y="5"/>
                  </a:lnTo>
                  <a:lnTo>
                    <a:pt x="22" y="9"/>
                  </a:lnTo>
                  <a:lnTo>
                    <a:pt x="15" y="15"/>
                  </a:lnTo>
                  <a:lnTo>
                    <a:pt x="9" y="24"/>
                  </a:lnTo>
                  <a:lnTo>
                    <a:pt x="4" y="33"/>
                  </a:lnTo>
                  <a:lnTo>
                    <a:pt x="0" y="41"/>
                  </a:lnTo>
                  <a:lnTo>
                    <a:pt x="0" y="52"/>
                  </a:lnTo>
                  <a:lnTo>
                    <a:pt x="0" y="63"/>
                  </a:lnTo>
                  <a:lnTo>
                    <a:pt x="4" y="71"/>
                  </a:lnTo>
                  <a:lnTo>
                    <a:pt x="9" y="80"/>
                  </a:lnTo>
                  <a:lnTo>
                    <a:pt x="15" y="89"/>
                  </a:lnTo>
                  <a:lnTo>
                    <a:pt x="22" y="93"/>
                  </a:lnTo>
                  <a:lnTo>
                    <a:pt x="30" y="99"/>
                  </a:lnTo>
                  <a:lnTo>
                    <a:pt x="41" y="102"/>
                  </a:lnTo>
                  <a:lnTo>
                    <a:pt x="50" y="104"/>
                  </a:lnTo>
                  <a:lnTo>
                    <a:pt x="61" y="102"/>
                  </a:lnTo>
                  <a:lnTo>
                    <a:pt x="71" y="99"/>
                  </a:lnTo>
                  <a:lnTo>
                    <a:pt x="80" y="93"/>
                  </a:lnTo>
                  <a:lnTo>
                    <a:pt x="86" y="89"/>
                  </a:lnTo>
                  <a:lnTo>
                    <a:pt x="93" y="80"/>
                  </a:lnTo>
                  <a:lnTo>
                    <a:pt x="99" y="71"/>
                  </a:lnTo>
                  <a:lnTo>
                    <a:pt x="102" y="63"/>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1" name="Freeform 898"/>
            <p:cNvSpPr>
              <a:spLocks/>
            </p:cNvSpPr>
            <p:nvPr/>
          </p:nvSpPr>
          <p:spPr bwMode="auto">
            <a:xfrm>
              <a:off x="1531" y="2302"/>
              <a:ext cx="112" cy="114"/>
            </a:xfrm>
            <a:custGeom>
              <a:avLst/>
              <a:gdLst>
                <a:gd name="T0" fmla="*/ 123 w 102"/>
                <a:gd name="T1" fmla="*/ 62 h 104"/>
                <a:gd name="T2" fmla="*/ 123 w 102"/>
                <a:gd name="T3" fmla="*/ 62 h 104"/>
                <a:gd name="T4" fmla="*/ 123 w 102"/>
                <a:gd name="T5" fmla="*/ 49 h 104"/>
                <a:gd name="T6" fmla="*/ 120 w 102"/>
                <a:gd name="T7" fmla="*/ 39 h 104"/>
                <a:gd name="T8" fmla="*/ 112 w 102"/>
                <a:gd name="T9" fmla="*/ 29 h 104"/>
                <a:gd name="T10" fmla="*/ 103 w 102"/>
                <a:gd name="T11" fmla="*/ 18 h 104"/>
                <a:gd name="T12" fmla="*/ 97 w 102"/>
                <a:gd name="T13" fmla="*/ 11 h 104"/>
                <a:gd name="T14" fmla="*/ 86 w 102"/>
                <a:gd name="T15" fmla="*/ 5 h 104"/>
                <a:gd name="T16" fmla="*/ 74 w 102"/>
                <a:gd name="T17" fmla="*/ 0 h 104"/>
                <a:gd name="T18" fmla="*/ 60 w 102"/>
                <a:gd name="T19" fmla="*/ 0 h 104"/>
                <a:gd name="T20" fmla="*/ 60 w 102"/>
                <a:gd name="T21" fmla="*/ 0 h 104"/>
                <a:gd name="T22" fmla="*/ 49 w 102"/>
                <a:gd name="T23" fmla="*/ 0 h 104"/>
                <a:gd name="T24" fmla="*/ 36 w 102"/>
                <a:gd name="T25" fmla="*/ 5 h 104"/>
                <a:gd name="T26" fmla="*/ 26 w 102"/>
                <a:gd name="T27" fmla="*/ 11 h 104"/>
                <a:gd name="T28" fmla="*/ 18 w 102"/>
                <a:gd name="T29" fmla="*/ 18 h 104"/>
                <a:gd name="T30" fmla="*/ 11 w 102"/>
                <a:gd name="T31" fmla="*/ 29 h 104"/>
                <a:gd name="T32" fmla="*/ 4 w 102"/>
                <a:gd name="T33" fmla="*/ 39 h 104"/>
                <a:gd name="T34" fmla="*/ 0 w 102"/>
                <a:gd name="T35" fmla="*/ 49 h 104"/>
                <a:gd name="T36" fmla="*/ 0 w 102"/>
                <a:gd name="T37" fmla="*/ 62 h 104"/>
                <a:gd name="T38" fmla="*/ 0 w 102"/>
                <a:gd name="T39" fmla="*/ 62 h 104"/>
                <a:gd name="T40" fmla="*/ 0 w 102"/>
                <a:gd name="T41" fmla="*/ 76 h 104"/>
                <a:gd name="T42" fmla="*/ 4 w 102"/>
                <a:gd name="T43" fmla="*/ 86 h 104"/>
                <a:gd name="T44" fmla="*/ 11 w 102"/>
                <a:gd name="T45" fmla="*/ 96 h 104"/>
                <a:gd name="T46" fmla="*/ 18 w 102"/>
                <a:gd name="T47" fmla="*/ 107 h 104"/>
                <a:gd name="T48" fmla="*/ 26 w 102"/>
                <a:gd name="T49" fmla="*/ 112 h 104"/>
                <a:gd name="T50" fmla="*/ 36 w 102"/>
                <a:gd name="T51" fmla="*/ 119 h 104"/>
                <a:gd name="T52" fmla="*/ 49 w 102"/>
                <a:gd name="T53" fmla="*/ 123 h 104"/>
                <a:gd name="T54" fmla="*/ 60 w 102"/>
                <a:gd name="T55" fmla="*/ 125 h 104"/>
                <a:gd name="T56" fmla="*/ 60 w 102"/>
                <a:gd name="T57" fmla="*/ 125 h 104"/>
                <a:gd name="T58" fmla="*/ 74 w 102"/>
                <a:gd name="T59" fmla="*/ 123 h 104"/>
                <a:gd name="T60" fmla="*/ 86 w 102"/>
                <a:gd name="T61" fmla="*/ 119 h 104"/>
                <a:gd name="T62" fmla="*/ 97 w 102"/>
                <a:gd name="T63" fmla="*/ 112 h 104"/>
                <a:gd name="T64" fmla="*/ 103 w 102"/>
                <a:gd name="T65" fmla="*/ 107 h 104"/>
                <a:gd name="T66" fmla="*/ 112 w 102"/>
                <a:gd name="T67" fmla="*/ 96 h 104"/>
                <a:gd name="T68" fmla="*/ 120 w 102"/>
                <a:gd name="T69" fmla="*/ 86 h 104"/>
                <a:gd name="T70" fmla="*/ 123 w 102"/>
                <a:gd name="T71" fmla="*/ 76 h 104"/>
                <a:gd name="T72" fmla="*/ 123 w 102"/>
                <a:gd name="T73" fmla="*/ 62 h 104"/>
                <a:gd name="T74" fmla="*/ 60 w 102"/>
                <a:gd name="T75" fmla="*/ 62 h 104"/>
                <a:gd name="T76" fmla="*/ 123 w 102"/>
                <a:gd name="T77" fmla="*/ 62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9" y="33"/>
                  </a:lnTo>
                  <a:lnTo>
                    <a:pt x="93" y="24"/>
                  </a:lnTo>
                  <a:lnTo>
                    <a:pt x="86" y="15"/>
                  </a:lnTo>
                  <a:lnTo>
                    <a:pt x="80" y="9"/>
                  </a:lnTo>
                  <a:lnTo>
                    <a:pt x="71" y="5"/>
                  </a:lnTo>
                  <a:lnTo>
                    <a:pt x="61" y="0"/>
                  </a:lnTo>
                  <a:lnTo>
                    <a:pt x="50" y="0"/>
                  </a:lnTo>
                  <a:lnTo>
                    <a:pt x="41" y="0"/>
                  </a:lnTo>
                  <a:lnTo>
                    <a:pt x="30" y="5"/>
                  </a:lnTo>
                  <a:lnTo>
                    <a:pt x="22" y="9"/>
                  </a:lnTo>
                  <a:lnTo>
                    <a:pt x="15" y="15"/>
                  </a:lnTo>
                  <a:lnTo>
                    <a:pt x="9" y="24"/>
                  </a:lnTo>
                  <a:lnTo>
                    <a:pt x="4" y="33"/>
                  </a:lnTo>
                  <a:lnTo>
                    <a:pt x="0" y="41"/>
                  </a:lnTo>
                  <a:lnTo>
                    <a:pt x="0" y="52"/>
                  </a:lnTo>
                  <a:lnTo>
                    <a:pt x="0" y="63"/>
                  </a:lnTo>
                  <a:lnTo>
                    <a:pt x="4" y="71"/>
                  </a:lnTo>
                  <a:lnTo>
                    <a:pt x="9" y="80"/>
                  </a:lnTo>
                  <a:lnTo>
                    <a:pt x="15" y="89"/>
                  </a:lnTo>
                  <a:lnTo>
                    <a:pt x="22" y="93"/>
                  </a:lnTo>
                  <a:lnTo>
                    <a:pt x="30" y="99"/>
                  </a:lnTo>
                  <a:lnTo>
                    <a:pt x="41" y="102"/>
                  </a:lnTo>
                  <a:lnTo>
                    <a:pt x="50" y="104"/>
                  </a:lnTo>
                  <a:lnTo>
                    <a:pt x="61" y="102"/>
                  </a:lnTo>
                  <a:lnTo>
                    <a:pt x="71" y="99"/>
                  </a:lnTo>
                  <a:lnTo>
                    <a:pt x="80" y="93"/>
                  </a:lnTo>
                  <a:lnTo>
                    <a:pt x="86" y="89"/>
                  </a:lnTo>
                  <a:lnTo>
                    <a:pt x="93" y="80"/>
                  </a:lnTo>
                  <a:lnTo>
                    <a:pt x="99" y="71"/>
                  </a:lnTo>
                  <a:lnTo>
                    <a:pt x="102" y="63"/>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2" name="Freeform 899"/>
            <p:cNvSpPr>
              <a:spLocks/>
            </p:cNvSpPr>
            <p:nvPr/>
          </p:nvSpPr>
          <p:spPr bwMode="auto">
            <a:xfrm>
              <a:off x="1939" y="2583"/>
              <a:ext cx="114" cy="111"/>
            </a:xfrm>
            <a:custGeom>
              <a:avLst/>
              <a:gdLst>
                <a:gd name="T0" fmla="*/ 125 w 104"/>
                <a:gd name="T1" fmla="*/ 62 h 102"/>
                <a:gd name="T2" fmla="*/ 125 w 104"/>
                <a:gd name="T3" fmla="*/ 62 h 102"/>
                <a:gd name="T4" fmla="*/ 123 w 104"/>
                <a:gd name="T5" fmla="*/ 49 h 102"/>
                <a:gd name="T6" fmla="*/ 121 w 104"/>
                <a:gd name="T7" fmla="*/ 38 h 102"/>
                <a:gd name="T8" fmla="*/ 114 w 104"/>
                <a:gd name="T9" fmla="*/ 28 h 102"/>
                <a:gd name="T10" fmla="*/ 107 w 104"/>
                <a:gd name="T11" fmla="*/ 17 h 102"/>
                <a:gd name="T12" fmla="*/ 96 w 104"/>
                <a:gd name="T13" fmla="*/ 11 h 102"/>
                <a:gd name="T14" fmla="*/ 87 w 104"/>
                <a:gd name="T15" fmla="*/ 4 h 102"/>
                <a:gd name="T16" fmla="*/ 76 w 104"/>
                <a:gd name="T17" fmla="*/ 2 h 102"/>
                <a:gd name="T18" fmla="*/ 62 w 104"/>
                <a:gd name="T19" fmla="*/ 0 h 102"/>
                <a:gd name="T20" fmla="*/ 62 w 104"/>
                <a:gd name="T21" fmla="*/ 0 h 102"/>
                <a:gd name="T22" fmla="*/ 50 w 104"/>
                <a:gd name="T23" fmla="*/ 2 h 102"/>
                <a:gd name="T24" fmla="*/ 39 w 104"/>
                <a:gd name="T25" fmla="*/ 4 h 102"/>
                <a:gd name="T26" fmla="*/ 29 w 104"/>
                <a:gd name="T27" fmla="*/ 11 h 102"/>
                <a:gd name="T28" fmla="*/ 20 w 104"/>
                <a:gd name="T29" fmla="*/ 17 h 102"/>
                <a:gd name="T30" fmla="*/ 11 w 104"/>
                <a:gd name="T31" fmla="*/ 28 h 102"/>
                <a:gd name="T32" fmla="*/ 5 w 104"/>
                <a:gd name="T33" fmla="*/ 38 h 102"/>
                <a:gd name="T34" fmla="*/ 3 w 104"/>
                <a:gd name="T35" fmla="*/ 49 h 102"/>
                <a:gd name="T36" fmla="*/ 0 w 104"/>
                <a:gd name="T37" fmla="*/ 62 h 102"/>
                <a:gd name="T38" fmla="*/ 0 w 104"/>
                <a:gd name="T39" fmla="*/ 62 h 102"/>
                <a:gd name="T40" fmla="*/ 3 w 104"/>
                <a:gd name="T41" fmla="*/ 75 h 102"/>
                <a:gd name="T42" fmla="*/ 5 w 104"/>
                <a:gd name="T43" fmla="*/ 84 h 102"/>
                <a:gd name="T44" fmla="*/ 11 w 104"/>
                <a:gd name="T45" fmla="*/ 95 h 102"/>
                <a:gd name="T46" fmla="*/ 20 w 104"/>
                <a:gd name="T47" fmla="*/ 106 h 102"/>
                <a:gd name="T48" fmla="*/ 29 w 104"/>
                <a:gd name="T49" fmla="*/ 110 h 102"/>
                <a:gd name="T50" fmla="*/ 39 w 104"/>
                <a:gd name="T51" fmla="*/ 118 h 102"/>
                <a:gd name="T52" fmla="*/ 50 w 104"/>
                <a:gd name="T53" fmla="*/ 121 h 102"/>
                <a:gd name="T54" fmla="*/ 62 w 104"/>
                <a:gd name="T55" fmla="*/ 121 h 102"/>
                <a:gd name="T56" fmla="*/ 62 w 104"/>
                <a:gd name="T57" fmla="*/ 121 h 102"/>
                <a:gd name="T58" fmla="*/ 76 w 104"/>
                <a:gd name="T59" fmla="*/ 121 h 102"/>
                <a:gd name="T60" fmla="*/ 87 w 104"/>
                <a:gd name="T61" fmla="*/ 118 h 102"/>
                <a:gd name="T62" fmla="*/ 96 w 104"/>
                <a:gd name="T63" fmla="*/ 110 h 102"/>
                <a:gd name="T64" fmla="*/ 107 w 104"/>
                <a:gd name="T65" fmla="*/ 106 h 102"/>
                <a:gd name="T66" fmla="*/ 114 w 104"/>
                <a:gd name="T67" fmla="*/ 95 h 102"/>
                <a:gd name="T68" fmla="*/ 121 w 104"/>
                <a:gd name="T69" fmla="*/ 84 h 102"/>
                <a:gd name="T70" fmla="*/ 123 w 104"/>
                <a:gd name="T71" fmla="*/ 75 h 102"/>
                <a:gd name="T72" fmla="*/ 125 w 104"/>
                <a:gd name="T73" fmla="*/ 62 h 102"/>
                <a:gd name="T74" fmla="*/ 62 w 104"/>
                <a:gd name="T75" fmla="*/ 62 h 102"/>
                <a:gd name="T76" fmla="*/ 125 w 104"/>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2"/>
                  </a:moveTo>
                  <a:lnTo>
                    <a:pt x="104" y="52"/>
                  </a:lnTo>
                  <a:lnTo>
                    <a:pt x="102" y="41"/>
                  </a:lnTo>
                  <a:lnTo>
                    <a:pt x="100" y="32"/>
                  </a:lnTo>
                  <a:lnTo>
                    <a:pt x="95" y="24"/>
                  </a:lnTo>
                  <a:lnTo>
                    <a:pt x="89" y="15"/>
                  </a:lnTo>
                  <a:lnTo>
                    <a:pt x="80" y="9"/>
                  </a:lnTo>
                  <a:lnTo>
                    <a:pt x="72" y="4"/>
                  </a:lnTo>
                  <a:lnTo>
                    <a:pt x="63" y="2"/>
                  </a:lnTo>
                  <a:lnTo>
                    <a:pt x="52" y="0"/>
                  </a:lnTo>
                  <a:lnTo>
                    <a:pt x="42" y="2"/>
                  </a:lnTo>
                  <a:lnTo>
                    <a:pt x="33" y="4"/>
                  </a:lnTo>
                  <a:lnTo>
                    <a:pt x="24" y="9"/>
                  </a:lnTo>
                  <a:lnTo>
                    <a:pt x="16" y="15"/>
                  </a:lnTo>
                  <a:lnTo>
                    <a:pt x="9" y="24"/>
                  </a:lnTo>
                  <a:lnTo>
                    <a:pt x="5" y="32"/>
                  </a:lnTo>
                  <a:lnTo>
                    <a:pt x="3" y="41"/>
                  </a:lnTo>
                  <a:lnTo>
                    <a:pt x="0" y="52"/>
                  </a:lnTo>
                  <a:lnTo>
                    <a:pt x="3" y="63"/>
                  </a:lnTo>
                  <a:lnTo>
                    <a:pt x="5" y="71"/>
                  </a:lnTo>
                  <a:lnTo>
                    <a:pt x="9" y="80"/>
                  </a:lnTo>
                  <a:lnTo>
                    <a:pt x="16" y="89"/>
                  </a:lnTo>
                  <a:lnTo>
                    <a:pt x="24" y="93"/>
                  </a:lnTo>
                  <a:lnTo>
                    <a:pt x="33" y="99"/>
                  </a:lnTo>
                  <a:lnTo>
                    <a:pt x="42" y="102"/>
                  </a:lnTo>
                  <a:lnTo>
                    <a:pt x="52" y="102"/>
                  </a:lnTo>
                  <a:lnTo>
                    <a:pt x="63" y="102"/>
                  </a:lnTo>
                  <a:lnTo>
                    <a:pt x="72" y="99"/>
                  </a:lnTo>
                  <a:lnTo>
                    <a:pt x="80" y="93"/>
                  </a:lnTo>
                  <a:lnTo>
                    <a:pt x="89" y="89"/>
                  </a:lnTo>
                  <a:lnTo>
                    <a:pt x="95" y="80"/>
                  </a:lnTo>
                  <a:lnTo>
                    <a:pt x="100" y="71"/>
                  </a:lnTo>
                  <a:lnTo>
                    <a:pt x="102" y="63"/>
                  </a:lnTo>
                  <a:lnTo>
                    <a:pt x="104" y="52"/>
                  </a:lnTo>
                  <a:lnTo>
                    <a:pt x="52" y="52"/>
                  </a:lnTo>
                  <a:lnTo>
                    <a:pt x="104"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3" name="Freeform 900"/>
            <p:cNvSpPr>
              <a:spLocks/>
            </p:cNvSpPr>
            <p:nvPr/>
          </p:nvSpPr>
          <p:spPr bwMode="auto">
            <a:xfrm>
              <a:off x="1939" y="2583"/>
              <a:ext cx="114" cy="111"/>
            </a:xfrm>
            <a:custGeom>
              <a:avLst/>
              <a:gdLst>
                <a:gd name="T0" fmla="*/ 125 w 104"/>
                <a:gd name="T1" fmla="*/ 62 h 102"/>
                <a:gd name="T2" fmla="*/ 125 w 104"/>
                <a:gd name="T3" fmla="*/ 62 h 102"/>
                <a:gd name="T4" fmla="*/ 123 w 104"/>
                <a:gd name="T5" fmla="*/ 49 h 102"/>
                <a:gd name="T6" fmla="*/ 121 w 104"/>
                <a:gd name="T7" fmla="*/ 38 h 102"/>
                <a:gd name="T8" fmla="*/ 114 w 104"/>
                <a:gd name="T9" fmla="*/ 28 h 102"/>
                <a:gd name="T10" fmla="*/ 107 w 104"/>
                <a:gd name="T11" fmla="*/ 17 h 102"/>
                <a:gd name="T12" fmla="*/ 96 w 104"/>
                <a:gd name="T13" fmla="*/ 11 h 102"/>
                <a:gd name="T14" fmla="*/ 87 w 104"/>
                <a:gd name="T15" fmla="*/ 4 h 102"/>
                <a:gd name="T16" fmla="*/ 76 w 104"/>
                <a:gd name="T17" fmla="*/ 2 h 102"/>
                <a:gd name="T18" fmla="*/ 62 w 104"/>
                <a:gd name="T19" fmla="*/ 0 h 102"/>
                <a:gd name="T20" fmla="*/ 62 w 104"/>
                <a:gd name="T21" fmla="*/ 0 h 102"/>
                <a:gd name="T22" fmla="*/ 50 w 104"/>
                <a:gd name="T23" fmla="*/ 2 h 102"/>
                <a:gd name="T24" fmla="*/ 39 w 104"/>
                <a:gd name="T25" fmla="*/ 4 h 102"/>
                <a:gd name="T26" fmla="*/ 29 w 104"/>
                <a:gd name="T27" fmla="*/ 11 h 102"/>
                <a:gd name="T28" fmla="*/ 20 w 104"/>
                <a:gd name="T29" fmla="*/ 17 h 102"/>
                <a:gd name="T30" fmla="*/ 11 w 104"/>
                <a:gd name="T31" fmla="*/ 28 h 102"/>
                <a:gd name="T32" fmla="*/ 5 w 104"/>
                <a:gd name="T33" fmla="*/ 38 h 102"/>
                <a:gd name="T34" fmla="*/ 3 w 104"/>
                <a:gd name="T35" fmla="*/ 49 h 102"/>
                <a:gd name="T36" fmla="*/ 0 w 104"/>
                <a:gd name="T37" fmla="*/ 62 h 102"/>
                <a:gd name="T38" fmla="*/ 0 w 104"/>
                <a:gd name="T39" fmla="*/ 62 h 102"/>
                <a:gd name="T40" fmla="*/ 3 w 104"/>
                <a:gd name="T41" fmla="*/ 75 h 102"/>
                <a:gd name="T42" fmla="*/ 5 w 104"/>
                <a:gd name="T43" fmla="*/ 84 h 102"/>
                <a:gd name="T44" fmla="*/ 11 w 104"/>
                <a:gd name="T45" fmla="*/ 95 h 102"/>
                <a:gd name="T46" fmla="*/ 20 w 104"/>
                <a:gd name="T47" fmla="*/ 106 h 102"/>
                <a:gd name="T48" fmla="*/ 29 w 104"/>
                <a:gd name="T49" fmla="*/ 110 h 102"/>
                <a:gd name="T50" fmla="*/ 39 w 104"/>
                <a:gd name="T51" fmla="*/ 118 h 102"/>
                <a:gd name="T52" fmla="*/ 50 w 104"/>
                <a:gd name="T53" fmla="*/ 121 h 102"/>
                <a:gd name="T54" fmla="*/ 62 w 104"/>
                <a:gd name="T55" fmla="*/ 121 h 102"/>
                <a:gd name="T56" fmla="*/ 62 w 104"/>
                <a:gd name="T57" fmla="*/ 121 h 102"/>
                <a:gd name="T58" fmla="*/ 76 w 104"/>
                <a:gd name="T59" fmla="*/ 121 h 102"/>
                <a:gd name="T60" fmla="*/ 87 w 104"/>
                <a:gd name="T61" fmla="*/ 118 h 102"/>
                <a:gd name="T62" fmla="*/ 96 w 104"/>
                <a:gd name="T63" fmla="*/ 110 h 102"/>
                <a:gd name="T64" fmla="*/ 107 w 104"/>
                <a:gd name="T65" fmla="*/ 106 h 102"/>
                <a:gd name="T66" fmla="*/ 114 w 104"/>
                <a:gd name="T67" fmla="*/ 95 h 102"/>
                <a:gd name="T68" fmla="*/ 121 w 104"/>
                <a:gd name="T69" fmla="*/ 84 h 102"/>
                <a:gd name="T70" fmla="*/ 123 w 104"/>
                <a:gd name="T71" fmla="*/ 75 h 102"/>
                <a:gd name="T72" fmla="*/ 125 w 104"/>
                <a:gd name="T73" fmla="*/ 62 h 102"/>
                <a:gd name="T74" fmla="*/ 62 w 104"/>
                <a:gd name="T75" fmla="*/ 62 h 102"/>
                <a:gd name="T76" fmla="*/ 125 w 104"/>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2"/>
                  </a:moveTo>
                  <a:lnTo>
                    <a:pt x="104" y="52"/>
                  </a:lnTo>
                  <a:lnTo>
                    <a:pt x="102" y="41"/>
                  </a:lnTo>
                  <a:lnTo>
                    <a:pt x="100" y="32"/>
                  </a:lnTo>
                  <a:lnTo>
                    <a:pt x="95" y="24"/>
                  </a:lnTo>
                  <a:lnTo>
                    <a:pt x="89" y="15"/>
                  </a:lnTo>
                  <a:lnTo>
                    <a:pt x="80" y="9"/>
                  </a:lnTo>
                  <a:lnTo>
                    <a:pt x="72" y="4"/>
                  </a:lnTo>
                  <a:lnTo>
                    <a:pt x="63" y="2"/>
                  </a:lnTo>
                  <a:lnTo>
                    <a:pt x="52" y="0"/>
                  </a:lnTo>
                  <a:lnTo>
                    <a:pt x="42" y="2"/>
                  </a:lnTo>
                  <a:lnTo>
                    <a:pt x="33" y="4"/>
                  </a:lnTo>
                  <a:lnTo>
                    <a:pt x="24" y="9"/>
                  </a:lnTo>
                  <a:lnTo>
                    <a:pt x="16" y="15"/>
                  </a:lnTo>
                  <a:lnTo>
                    <a:pt x="9" y="24"/>
                  </a:lnTo>
                  <a:lnTo>
                    <a:pt x="5" y="32"/>
                  </a:lnTo>
                  <a:lnTo>
                    <a:pt x="3" y="41"/>
                  </a:lnTo>
                  <a:lnTo>
                    <a:pt x="0" y="52"/>
                  </a:lnTo>
                  <a:lnTo>
                    <a:pt x="3" y="63"/>
                  </a:lnTo>
                  <a:lnTo>
                    <a:pt x="5" y="71"/>
                  </a:lnTo>
                  <a:lnTo>
                    <a:pt x="9" y="80"/>
                  </a:lnTo>
                  <a:lnTo>
                    <a:pt x="16" y="89"/>
                  </a:lnTo>
                  <a:lnTo>
                    <a:pt x="24" y="93"/>
                  </a:lnTo>
                  <a:lnTo>
                    <a:pt x="33" y="99"/>
                  </a:lnTo>
                  <a:lnTo>
                    <a:pt x="42" y="102"/>
                  </a:lnTo>
                  <a:lnTo>
                    <a:pt x="52" y="102"/>
                  </a:lnTo>
                  <a:lnTo>
                    <a:pt x="63" y="102"/>
                  </a:lnTo>
                  <a:lnTo>
                    <a:pt x="72" y="99"/>
                  </a:lnTo>
                  <a:lnTo>
                    <a:pt x="80" y="93"/>
                  </a:lnTo>
                  <a:lnTo>
                    <a:pt x="89" y="89"/>
                  </a:lnTo>
                  <a:lnTo>
                    <a:pt x="95" y="80"/>
                  </a:lnTo>
                  <a:lnTo>
                    <a:pt x="100" y="71"/>
                  </a:lnTo>
                  <a:lnTo>
                    <a:pt x="102" y="63"/>
                  </a:lnTo>
                  <a:lnTo>
                    <a:pt x="104" y="52"/>
                  </a:lnTo>
                  <a:lnTo>
                    <a:pt x="52" y="52"/>
                  </a:lnTo>
                  <a:lnTo>
                    <a:pt x="10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4" name="Freeform 901"/>
            <p:cNvSpPr>
              <a:spLocks/>
            </p:cNvSpPr>
            <p:nvPr/>
          </p:nvSpPr>
          <p:spPr bwMode="auto">
            <a:xfrm>
              <a:off x="1737" y="2267"/>
              <a:ext cx="110" cy="110"/>
            </a:xfrm>
            <a:custGeom>
              <a:avLst/>
              <a:gdLst>
                <a:gd name="T0" fmla="*/ 120 w 101"/>
                <a:gd name="T1" fmla="*/ 58 h 101"/>
                <a:gd name="T2" fmla="*/ 120 w 101"/>
                <a:gd name="T3" fmla="*/ 58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5 w 101"/>
                <a:gd name="T27" fmla="*/ 10 h 101"/>
                <a:gd name="T28" fmla="*/ 17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7 w 101"/>
                <a:gd name="T47" fmla="*/ 102 h 101"/>
                <a:gd name="T48" fmla="*/ 25 w 101"/>
                <a:gd name="T49" fmla="*/ 110 h 101"/>
                <a:gd name="T50" fmla="*/ 36 w 101"/>
                <a:gd name="T51" fmla="*/ 115 h 101"/>
                <a:gd name="T52" fmla="*/ 49 w 101"/>
                <a:gd name="T53" fmla="*/ 118 h 101"/>
                <a:gd name="T54" fmla="*/ 62 w 101"/>
                <a:gd name="T55" fmla="*/ 120 h 101"/>
                <a:gd name="T56" fmla="*/ 62 w 101"/>
                <a:gd name="T57" fmla="*/ 120 h 101"/>
                <a:gd name="T58" fmla="*/ 71 w 101"/>
                <a:gd name="T59" fmla="*/ 118 h 101"/>
                <a:gd name="T60" fmla="*/ 84 w 101"/>
                <a:gd name="T61" fmla="*/ 115 h 101"/>
                <a:gd name="T62" fmla="*/ 95 w 101"/>
                <a:gd name="T63" fmla="*/ 110 h 101"/>
                <a:gd name="T64" fmla="*/ 102 w 101"/>
                <a:gd name="T65" fmla="*/ 102 h 101"/>
                <a:gd name="T66" fmla="*/ 110 w 101"/>
                <a:gd name="T67" fmla="*/ 95 h 101"/>
                <a:gd name="T68" fmla="*/ 115 w 101"/>
                <a:gd name="T69" fmla="*/ 84 h 101"/>
                <a:gd name="T70" fmla="*/ 120 w 101"/>
                <a:gd name="T71" fmla="*/ 71 h 101"/>
                <a:gd name="T72" fmla="*/ 120 w 101"/>
                <a:gd name="T73" fmla="*/ 58 h 101"/>
                <a:gd name="T74" fmla="*/ 62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49"/>
                  </a:lnTo>
                  <a:lnTo>
                    <a:pt x="2" y="60"/>
                  </a:lnTo>
                  <a:lnTo>
                    <a:pt x="4" y="71"/>
                  </a:lnTo>
                  <a:lnTo>
                    <a:pt x="9" y="80"/>
                  </a:lnTo>
                  <a:lnTo>
                    <a:pt x="15" y="86"/>
                  </a:lnTo>
                  <a:lnTo>
                    <a:pt x="21" y="93"/>
                  </a:lnTo>
                  <a:lnTo>
                    <a:pt x="30" y="97"/>
                  </a:lnTo>
                  <a:lnTo>
                    <a:pt x="41" y="99"/>
                  </a:lnTo>
                  <a:lnTo>
                    <a:pt x="52" y="101"/>
                  </a:lnTo>
                  <a:lnTo>
                    <a:pt x="60" y="99"/>
                  </a:lnTo>
                  <a:lnTo>
                    <a:pt x="71" y="97"/>
                  </a:lnTo>
                  <a:lnTo>
                    <a:pt x="80" y="93"/>
                  </a:lnTo>
                  <a:lnTo>
                    <a:pt x="86" y="86"/>
                  </a:lnTo>
                  <a:lnTo>
                    <a:pt x="93" y="80"/>
                  </a:lnTo>
                  <a:lnTo>
                    <a:pt x="97" y="71"/>
                  </a:lnTo>
                  <a:lnTo>
                    <a:pt x="101" y="60"/>
                  </a:lnTo>
                  <a:lnTo>
                    <a:pt x="101" y="49"/>
                  </a:lnTo>
                  <a:lnTo>
                    <a:pt x="52" y="49"/>
                  </a:lnTo>
                  <a:lnTo>
                    <a:pt x="101" y="49"/>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5" name="Freeform 902"/>
            <p:cNvSpPr>
              <a:spLocks/>
            </p:cNvSpPr>
            <p:nvPr/>
          </p:nvSpPr>
          <p:spPr bwMode="auto">
            <a:xfrm>
              <a:off x="1737" y="2267"/>
              <a:ext cx="110" cy="110"/>
            </a:xfrm>
            <a:custGeom>
              <a:avLst/>
              <a:gdLst>
                <a:gd name="T0" fmla="*/ 120 w 101"/>
                <a:gd name="T1" fmla="*/ 58 h 101"/>
                <a:gd name="T2" fmla="*/ 120 w 101"/>
                <a:gd name="T3" fmla="*/ 58 h 101"/>
                <a:gd name="T4" fmla="*/ 120 w 101"/>
                <a:gd name="T5" fmla="*/ 49 h 101"/>
                <a:gd name="T6" fmla="*/ 115 w 101"/>
                <a:gd name="T7" fmla="*/ 36 h 101"/>
                <a:gd name="T8" fmla="*/ 110 w 101"/>
                <a:gd name="T9" fmla="*/ 25 h 101"/>
                <a:gd name="T10" fmla="*/ 102 w 101"/>
                <a:gd name="T11" fmla="*/ 17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5 w 101"/>
                <a:gd name="T27" fmla="*/ 10 h 101"/>
                <a:gd name="T28" fmla="*/ 17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7 w 101"/>
                <a:gd name="T47" fmla="*/ 102 h 101"/>
                <a:gd name="T48" fmla="*/ 25 w 101"/>
                <a:gd name="T49" fmla="*/ 110 h 101"/>
                <a:gd name="T50" fmla="*/ 36 w 101"/>
                <a:gd name="T51" fmla="*/ 115 h 101"/>
                <a:gd name="T52" fmla="*/ 49 w 101"/>
                <a:gd name="T53" fmla="*/ 118 h 101"/>
                <a:gd name="T54" fmla="*/ 62 w 101"/>
                <a:gd name="T55" fmla="*/ 120 h 101"/>
                <a:gd name="T56" fmla="*/ 62 w 101"/>
                <a:gd name="T57" fmla="*/ 120 h 101"/>
                <a:gd name="T58" fmla="*/ 71 w 101"/>
                <a:gd name="T59" fmla="*/ 118 h 101"/>
                <a:gd name="T60" fmla="*/ 84 w 101"/>
                <a:gd name="T61" fmla="*/ 115 h 101"/>
                <a:gd name="T62" fmla="*/ 95 w 101"/>
                <a:gd name="T63" fmla="*/ 110 h 101"/>
                <a:gd name="T64" fmla="*/ 102 w 101"/>
                <a:gd name="T65" fmla="*/ 102 h 101"/>
                <a:gd name="T66" fmla="*/ 110 w 101"/>
                <a:gd name="T67" fmla="*/ 95 h 101"/>
                <a:gd name="T68" fmla="*/ 115 w 101"/>
                <a:gd name="T69" fmla="*/ 84 h 101"/>
                <a:gd name="T70" fmla="*/ 120 w 101"/>
                <a:gd name="T71" fmla="*/ 71 h 101"/>
                <a:gd name="T72" fmla="*/ 120 w 101"/>
                <a:gd name="T73" fmla="*/ 58 h 101"/>
                <a:gd name="T74" fmla="*/ 62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49"/>
                  </a:lnTo>
                  <a:lnTo>
                    <a:pt x="2" y="60"/>
                  </a:lnTo>
                  <a:lnTo>
                    <a:pt x="4" y="71"/>
                  </a:lnTo>
                  <a:lnTo>
                    <a:pt x="9" y="80"/>
                  </a:lnTo>
                  <a:lnTo>
                    <a:pt x="15" y="86"/>
                  </a:lnTo>
                  <a:lnTo>
                    <a:pt x="21" y="93"/>
                  </a:lnTo>
                  <a:lnTo>
                    <a:pt x="30" y="97"/>
                  </a:lnTo>
                  <a:lnTo>
                    <a:pt x="41" y="99"/>
                  </a:lnTo>
                  <a:lnTo>
                    <a:pt x="52" y="101"/>
                  </a:lnTo>
                  <a:lnTo>
                    <a:pt x="60" y="99"/>
                  </a:lnTo>
                  <a:lnTo>
                    <a:pt x="71" y="97"/>
                  </a:lnTo>
                  <a:lnTo>
                    <a:pt x="80" y="93"/>
                  </a:lnTo>
                  <a:lnTo>
                    <a:pt x="86" y="86"/>
                  </a:lnTo>
                  <a:lnTo>
                    <a:pt x="93" y="80"/>
                  </a:lnTo>
                  <a:lnTo>
                    <a:pt x="97" y="71"/>
                  </a:lnTo>
                  <a:lnTo>
                    <a:pt x="101" y="60"/>
                  </a:lnTo>
                  <a:lnTo>
                    <a:pt x="101" y="49"/>
                  </a:lnTo>
                  <a:lnTo>
                    <a:pt x="52"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6" name="Freeform 903"/>
            <p:cNvSpPr>
              <a:spLocks/>
            </p:cNvSpPr>
            <p:nvPr/>
          </p:nvSpPr>
          <p:spPr bwMode="auto">
            <a:xfrm>
              <a:off x="961" y="1760"/>
              <a:ext cx="110" cy="110"/>
            </a:xfrm>
            <a:custGeom>
              <a:avLst/>
              <a:gdLst>
                <a:gd name="T0" fmla="*/ 120 w 101"/>
                <a:gd name="T1" fmla="*/ 58 h 101"/>
                <a:gd name="T2" fmla="*/ 120 w 101"/>
                <a:gd name="T3" fmla="*/ 58 h 101"/>
                <a:gd name="T4" fmla="*/ 120 w 101"/>
                <a:gd name="T5" fmla="*/ 46 h 101"/>
                <a:gd name="T6" fmla="*/ 115 w 101"/>
                <a:gd name="T7" fmla="*/ 36 h 101"/>
                <a:gd name="T8" fmla="*/ 110 w 101"/>
                <a:gd name="T9" fmla="*/ 25 h 101"/>
                <a:gd name="T10" fmla="*/ 102 w 101"/>
                <a:gd name="T11" fmla="*/ 17 h 101"/>
                <a:gd name="T12" fmla="*/ 95 w 101"/>
                <a:gd name="T13" fmla="*/ 10 h 101"/>
                <a:gd name="T14" fmla="*/ 84 w 101"/>
                <a:gd name="T15" fmla="*/ 2 h 101"/>
                <a:gd name="T16" fmla="*/ 71 w 101"/>
                <a:gd name="T17" fmla="*/ 0 h 101"/>
                <a:gd name="T18" fmla="*/ 58 w 101"/>
                <a:gd name="T19" fmla="*/ 0 h 101"/>
                <a:gd name="T20" fmla="*/ 58 w 101"/>
                <a:gd name="T21" fmla="*/ 0 h 101"/>
                <a:gd name="T22" fmla="*/ 49 w 101"/>
                <a:gd name="T23" fmla="*/ 0 h 101"/>
                <a:gd name="T24" fmla="*/ 36 w 101"/>
                <a:gd name="T25" fmla="*/ 2 h 101"/>
                <a:gd name="T26" fmla="*/ 25 w 101"/>
                <a:gd name="T27" fmla="*/ 10 h 101"/>
                <a:gd name="T28" fmla="*/ 17 w 101"/>
                <a:gd name="T29" fmla="*/ 17 h 101"/>
                <a:gd name="T30" fmla="*/ 10 w 101"/>
                <a:gd name="T31" fmla="*/ 25 h 101"/>
                <a:gd name="T32" fmla="*/ 4 w 101"/>
                <a:gd name="T33" fmla="*/ 36 h 101"/>
                <a:gd name="T34" fmla="*/ 0 w 101"/>
                <a:gd name="T35" fmla="*/ 46 h 101"/>
                <a:gd name="T36" fmla="*/ 0 w 101"/>
                <a:gd name="T37" fmla="*/ 58 h 101"/>
                <a:gd name="T38" fmla="*/ 0 w 101"/>
                <a:gd name="T39" fmla="*/ 58 h 101"/>
                <a:gd name="T40" fmla="*/ 0 w 101"/>
                <a:gd name="T41" fmla="*/ 71 h 101"/>
                <a:gd name="T42" fmla="*/ 4 w 101"/>
                <a:gd name="T43" fmla="*/ 82 h 101"/>
                <a:gd name="T44" fmla="*/ 10 w 101"/>
                <a:gd name="T45" fmla="*/ 95 h 101"/>
                <a:gd name="T46" fmla="*/ 17 w 101"/>
                <a:gd name="T47" fmla="*/ 102 h 101"/>
                <a:gd name="T48" fmla="*/ 25 w 101"/>
                <a:gd name="T49" fmla="*/ 110 h 101"/>
                <a:gd name="T50" fmla="*/ 36 w 101"/>
                <a:gd name="T51" fmla="*/ 115 h 101"/>
                <a:gd name="T52" fmla="*/ 49 w 101"/>
                <a:gd name="T53" fmla="*/ 120 h 101"/>
                <a:gd name="T54" fmla="*/ 58 w 101"/>
                <a:gd name="T55" fmla="*/ 120 h 101"/>
                <a:gd name="T56" fmla="*/ 58 w 101"/>
                <a:gd name="T57" fmla="*/ 120 h 101"/>
                <a:gd name="T58" fmla="*/ 71 w 101"/>
                <a:gd name="T59" fmla="*/ 120 h 101"/>
                <a:gd name="T60" fmla="*/ 84 w 101"/>
                <a:gd name="T61" fmla="*/ 115 h 101"/>
                <a:gd name="T62" fmla="*/ 95 w 101"/>
                <a:gd name="T63" fmla="*/ 110 h 101"/>
                <a:gd name="T64" fmla="*/ 102 w 101"/>
                <a:gd name="T65" fmla="*/ 102 h 101"/>
                <a:gd name="T66" fmla="*/ 110 w 101"/>
                <a:gd name="T67" fmla="*/ 95 h 101"/>
                <a:gd name="T68" fmla="*/ 115 w 101"/>
                <a:gd name="T69" fmla="*/ 82 h 101"/>
                <a:gd name="T70" fmla="*/ 120 w 101"/>
                <a:gd name="T71" fmla="*/ 71 h 101"/>
                <a:gd name="T72" fmla="*/ 120 w 101"/>
                <a:gd name="T73" fmla="*/ 58 h 101"/>
                <a:gd name="T74" fmla="*/ 58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39"/>
                  </a:lnTo>
                  <a:lnTo>
                    <a:pt x="97" y="30"/>
                  </a:lnTo>
                  <a:lnTo>
                    <a:pt x="93" y="21"/>
                  </a:lnTo>
                  <a:lnTo>
                    <a:pt x="86" y="15"/>
                  </a:lnTo>
                  <a:lnTo>
                    <a:pt x="80" y="8"/>
                  </a:lnTo>
                  <a:lnTo>
                    <a:pt x="71" y="2"/>
                  </a:lnTo>
                  <a:lnTo>
                    <a:pt x="60" y="0"/>
                  </a:lnTo>
                  <a:lnTo>
                    <a:pt x="49" y="0"/>
                  </a:lnTo>
                  <a:lnTo>
                    <a:pt x="41" y="0"/>
                  </a:lnTo>
                  <a:lnTo>
                    <a:pt x="30" y="2"/>
                  </a:lnTo>
                  <a:lnTo>
                    <a:pt x="21" y="8"/>
                  </a:lnTo>
                  <a:lnTo>
                    <a:pt x="15" y="15"/>
                  </a:lnTo>
                  <a:lnTo>
                    <a:pt x="8" y="21"/>
                  </a:lnTo>
                  <a:lnTo>
                    <a:pt x="4" y="30"/>
                  </a:lnTo>
                  <a:lnTo>
                    <a:pt x="0" y="39"/>
                  </a:lnTo>
                  <a:lnTo>
                    <a:pt x="0" y="49"/>
                  </a:lnTo>
                  <a:lnTo>
                    <a:pt x="0" y="60"/>
                  </a:lnTo>
                  <a:lnTo>
                    <a:pt x="4" y="69"/>
                  </a:lnTo>
                  <a:lnTo>
                    <a:pt x="8" y="80"/>
                  </a:lnTo>
                  <a:lnTo>
                    <a:pt x="15" y="86"/>
                  </a:lnTo>
                  <a:lnTo>
                    <a:pt x="21" y="93"/>
                  </a:lnTo>
                  <a:lnTo>
                    <a:pt x="30" y="97"/>
                  </a:lnTo>
                  <a:lnTo>
                    <a:pt x="41" y="101"/>
                  </a:lnTo>
                  <a:lnTo>
                    <a:pt x="49" y="101"/>
                  </a:lnTo>
                  <a:lnTo>
                    <a:pt x="60" y="101"/>
                  </a:lnTo>
                  <a:lnTo>
                    <a:pt x="71" y="97"/>
                  </a:lnTo>
                  <a:lnTo>
                    <a:pt x="80" y="93"/>
                  </a:lnTo>
                  <a:lnTo>
                    <a:pt x="86" y="86"/>
                  </a:lnTo>
                  <a:lnTo>
                    <a:pt x="93" y="80"/>
                  </a:lnTo>
                  <a:lnTo>
                    <a:pt x="97" y="69"/>
                  </a:lnTo>
                  <a:lnTo>
                    <a:pt x="101" y="60"/>
                  </a:lnTo>
                  <a:lnTo>
                    <a:pt x="101" y="49"/>
                  </a:lnTo>
                  <a:lnTo>
                    <a:pt x="49" y="49"/>
                  </a:lnTo>
                  <a:lnTo>
                    <a:pt x="101" y="49"/>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7" name="Freeform 904"/>
            <p:cNvSpPr>
              <a:spLocks/>
            </p:cNvSpPr>
            <p:nvPr/>
          </p:nvSpPr>
          <p:spPr bwMode="auto">
            <a:xfrm>
              <a:off x="961" y="1760"/>
              <a:ext cx="110" cy="110"/>
            </a:xfrm>
            <a:custGeom>
              <a:avLst/>
              <a:gdLst>
                <a:gd name="T0" fmla="*/ 120 w 101"/>
                <a:gd name="T1" fmla="*/ 58 h 101"/>
                <a:gd name="T2" fmla="*/ 120 w 101"/>
                <a:gd name="T3" fmla="*/ 58 h 101"/>
                <a:gd name="T4" fmla="*/ 120 w 101"/>
                <a:gd name="T5" fmla="*/ 46 h 101"/>
                <a:gd name="T6" fmla="*/ 115 w 101"/>
                <a:gd name="T7" fmla="*/ 36 h 101"/>
                <a:gd name="T8" fmla="*/ 110 w 101"/>
                <a:gd name="T9" fmla="*/ 25 h 101"/>
                <a:gd name="T10" fmla="*/ 102 w 101"/>
                <a:gd name="T11" fmla="*/ 17 h 101"/>
                <a:gd name="T12" fmla="*/ 95 w 101"/>
                <a:gd name="T13" fmla="*/ 10 h 101"/>
                <a:gd name="T14" fmla="*/ 84 w 101"/>
                <a:gd name="T15" fmla="*/ 2 h 101"/>
                <a:gd name="T16" fmla="*/ 71 w 101"/>
                <a:gd name="T17" fmla="*/ 0 h 101"/>
                <a:gd name="T18" fmla="*/ 58 w 101"/>
                <a:gd name="T19" fmla="*/ 0 h 101"/>
                <a:gd name="T20" fmla="*/ 58 w 101"/>
                <a:gd name="T21" fmla="*/ 0 h 101"/>
                <a:gd name="T22" fmla="*/ 49 w 101"/>
                <a:gd name="T23" fmla="*/ 0 h 101"/>
                <a:gd name="T24" fmla="*/ 36 w 101"/>
                <a:gd name="T25" fmla="*/ 2 h 101"/>
                <a:gd name="T26" fmla="*/ 25 w 101"/>
                <a:gd name="T27" fmla="*/ 10 h 101"/>
                <a:gd name="T28" fmla="*/ 17 w 101"/>
                <a:gd name="T29" fmla="*/ 17 h 101"/>
                <a:gd name="T30" fmla="*/ 10 w 101"/>
                <a:gd name="T31" fmla="*/ 25 h 101"/>
                <a:gd name="T32" fmla="*/ 4 w 101"/>
                <a:gd name="T33" fmla="*/ 36 h 101"/>
                <a:gd name="T34" fmla="*/ 0 w 101"/>
                <a:gd name="T35" fmla="*/ 46 h 101"/>
                <a:gd name="T36" fmla="*/ 0 w 101"/>
                <a:gd name="T37" fmla="*/ 58 h 101"/>
                <a:gd name="T38" fmla="*/ 0 w 101"/>
                <a:gd name="T39" fmla="*/ 58 h 101"/>
                <a:gd name="T40" fmla="*/ 0 w 101"/>
                <a:gd name="T41" fmla="*/ 71 h 101"/>
                <a:gd name="T42" fmla="*/ 4 w 101"/>
                <a:gd name="T43" fmla="*/ 82 h 101"/>
                <a:gd name="T44" fmla="*/ 10 w 101"/>
                <a:gd name="T45" fmla="*/ 95 h 101"/>
                <a:gd name="T46" fmla="*/ 17 w 101"/>
                <a:gd name="T47" fmla="*/ 102 h 101"/>
                <a:gd name="T48" fmla="*/ 25 w 101"/>
                <a:gd name="T49" fmla="*/ 110 h 101"/>
                <a:gd name="T50" fmla="*/ 36 w 101"/>
                <a:gd name="T51" fmla="*/ 115 h 101"/>
                <a:gd name="T52" fmla="*/ 49 w 101"/>
                <a:gd name="T53" fmla="*/ 120 h 101"/>
                <a:gd name="T54" fmla="*/ 58 w 101"/>
                <a:gd name="T55" fmla="*/ 120 h 101"/>
                <a:gd name="T56" fmla="*/ 58 w 101"/>
                <a:gd name="T57" fmla="*/ 120 h 101"/>
                <a:gd name="T58" fmla="*/ 71 w 101"/>
                <a:gd name="T59" fmla="*/ 120 h 101"/>
                <a:gd name="T60" fmla="*/ 84 w 101"/>
                <a:gd name="T61" fmla="*/ 115 h 101"/>
                <a:gd name="T62" fmla="*/ 95 w 101"/>
                <a:gd name="T63" fmla="*/ 110 h 101"/>
                <a:gd name="T64" fmla="*/ 102 w 101"/>
                <a:gd name="T65" fmla="*/ 102 h 101"/>
                <a:gd name="T66" fmla="*/ 110 w 101"/>
                <a:gd name="T67" fmla="*/ 95 h 101"/>
                <a:gd name="T68" fmla="*/ 115 w 101"/>
                <a:gd name="T69" fmla="*/ 82 h 101"/>
                <a:gd name="T70" fmla="*/ 120 w 101"/>
                <a:gd name="T71" fmla="*/ 71 h 101"/>
                <a:gd name="T72" fmla="*/ 120 w 101"/>
                <a:gd name="T73" fmla="*/ 58 h 101"/>
                <a:gd name="T74" fmla="*/ 58 w 101"/>
                <a:gd name="T75" fmla="*/ 58 h 101"/>
                <a:gd name="T76" fmla="*/ 120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39"/>
                  </a:lnTo>
                  <a:lnTo>
                    <a:pt x="97" y="30"/>
                  </a:lnTo>
                  <a:lnTo>
                    <a:pt x="93" y="21"/>
                  </a:lnTo>
                  <a:lnTo>
                    <a:pt x="86" y="15"/>
                  </a:lnTo>
                  <a:lnTo>
                    <a:pt x="80" y="8"/>
                  </a:lnTo>
                  <a:lnTo>
                    <a:pt x="71" y="2"/>
                  </a:lnTo>
                  <a:lnTo>
                    <a:pt x="60" y="0"/>
                  </a:lnTo>
                  <a:lnTo>
                    <a:pt x="49" y="0"/>
                  </a:lnTo>
                  <a:lnTo>
                    <a:pt x="41" y="0"/>
                  </a:lnTo>
                  <a:lnTo>
                    <a:pt x="30" y="2"/>
                  </a:lnTo>
                  <a:lnTo>
                    <a:pt x="21" y="8"/>
                  </a:lnTo>
                  <a:lnTo>
                    <a:pt x="15" y="15"/>
                  </a:lnTo>
                  <a:lnTo>
                    <a:pt x="8" y="21"/>
                  </a:lnTo>
                  <a:lnTo>
                    <a:pt x="4" y="30"/>
                  </a:lnTo>
                  <a:lnTo>
                    <a:pt x="0" y="39"/>
                  </a:lnTo>
                  <a:lnTo>
                    <a:pt x="0" y="49"/>
                  </a:lnTo>
                  <a:lnTo>
                    <a:pt x="0" y="60"/>
                  </a:lnTo>
                  <a:lnTo>
                    <a:pt x="4" y="69"/>
                  </a:lnTo>
                  <a:lnTo>
                    <a:pt x="8" y="80"/>
                  </a:lnTo>
                  <a:lnTo>
                    <a:pt x="15" y="86"/>
                  </a:lnTo>
                  <a:lnTo>
                    <a:pt x="21" y="93"/>
                  </a:lnTo>
                  <a:lnTo>
                    <a:pt x="30" y="97"/>
                  </a:lnTo>
                  <a:lnTo>
                    <a:pt x="41" y="101"/>
                  </a:lnTo>
                  <a:lnTo>
                    <a:pt x="49" y="101"/>
                  </a:lnTo>
                  <a:lnTo>
                    <a:pt x="60" y="101"/>
                  </a:lnTo>
                  <a:lnTo>
                    <a:pt x="71" y="97"/>
                  </a:lnTo>
                  <a:lnTo>
                    <a:pt x="80" y="93"/>
                  </a:lnTo>
                  <a:lnTo>
                    <a:pt x="86" y="86"/>
                  </a:lnTo>
                  <a:lnTo>
                    <a:pt x="93" y="80"/>
                  </a:lnTo>
                  <a:lnTo>
                    <a:pt x="97" y="69"/>
                  </a:lnTo>
                  <a:lnTo>
                    <a:pt x="101" y="60"/>
                  </a:lnTo>
                  <a:lnTo>
                    <a:pt x="101" y="49"/>
                  </a:lnTo>
                  <a:lnTo>
                    <a:pt x="49"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8" name="Freeform 905"/>
            <p:cNvSpPr>
              <a:spLocks/>
            </p:cNvSpPr>
            <p:nvPr/>
          </p:nvSpPr>
          <p:spPr bwMode="auto">
            <a:xfrm>
              <a:off x="1145" y="1412"/>
              <a:ext cx="111" cy="111"/>
            </a:xfrm>
            <a:custGeom>
              <a:avLst/>
              <a:gdLst>
                <a:gd name="T0" fmla="*/ 121 w 102"/>
                <a:gd name="T1" fmla="*/ 62 h 102"/>
                <a:gd name="T2" fmla="*/ 121 w 102"/>
                <a:gd name="T3" fmla="*/ 62 h 102"/>
                <a:gd name="T4" fmla="*/ 121 w 102"/>
                <a:gd name="T5" fmla="*/ 49 h 102"/>
                <a:gd name="T6" fmla="*/ 118 w 102"/>
                <a:gd name="T7" fmla="*/ 39 h 102"/>
                <a:gd name="T8" fmla="*/ 110 w 102"/>
                <a:gd name="T9" fmla="*/ 28 h 102"/>
                <a:gd name="T10" fmla="*/ 106 w 102"/>
                <a:gd name="T11" fmla="*/ 19 h 102"/>
                <a:gd name="T12" fmla="*/ 95 w 102"/>
                <a:gd name="T13" fmla="*/ 11 h 102"/>
                <a:gd name="T14" fmla="*/ 84 w 102"/>
                <a:gd name="T15" fmla="*/ 5 h 102"/>
                <a:gd name="T16" fmla="*/ 75 w 102"/>
                <a:gd name="T17" fmla="*/ 3 h 102"/>
                <a:gd name="T18" fmla="*/ 62 w 102"/>
                <a:gd name="T19" fmla="*/ 0 h 102"/>
                <a:gd name="T20" fmla="*/ 62 w 102"/>
                <a:gd name="T21" fmla="*/ 0 h 102"/>
                <a:gd name="T22" fmla="*/ 49 w 102"/>
                <a:gd name="T23" fmla="*/ 3 h 102"/>
                <a:gd name="T24" fmla="*/ 38 w 102"/>
                <a:gd name="T25" fmla="*/ 5 h 102"/>
                <a:gd name="T26" fmla="*/ 28 w 102"/>
                <a:gd name="T27" fmla="*/ 11 h 102"/>
                <a:gd name="T28" fmla="*/ 17 w 102"/>
                <a:gd name="T29" fmla="*/ 19 h 102"/>
                <a:gd name="T30" fmla="*/ 11 w 102"/>
                <a:gd name="T31" fmla="*/ 28 h 102"/>
                <a:gd name="T32" fmla="*/ 4 w 102"/>
                <a:gd name="T33" fmla="*/ 39 h 102"/>
                <a:gd name="T34" fmla="*/ 2 w 102"/>
                <a:gd name="T35" fmla="*/ 49 h 102"/>
                <a:gd name="T36" fmla="*/ 0 w 102"/>
                <a:gd name="T37" fmla="*/ 62 h 102"/>
                <a:gd name="T38" fmla="*/ 0 w 102"/>
                <a:gd name="T39" fmla="*/ 62 h 102"/>
                <a:gd name="T40" fmla="*/ 2 w 102"/>
                <a:gd name="T41" fmla="*/ 75 h 102"/>
                <a:gd name="T42" fmla="*/ 4 w 102"/>
                <a:gd name="T43" fmla="*/ 85 h 102"/>
                <a:gd name="T44" fmla="*/ 11 w 102"/>
                <a:gd name="T45" fmla="*/ 95 h 102"/>
                <a:gd name="T46" fmla="*/ 17 w 102"/>
                <a:gd name="T47" fmla="*/ 106 h 102"/>
                <a:gd name="T48" fmla="*/ 28 w 102"/>
                <a:gd name="T49" fmla="*/ 110 h 102"/>
                <a:gd name="T50" fmla="*/ 38 w 102"/>
                <a:gd name="T51" fmla="*/ 119 h 102"/>
                <a:gd name="T52" fmla="*/ 49 w 102"/>
                <a:gd name="T53" fmla="*/ 121 h 102"/>
                <a:gd name="T54" fmla="*/ 62 w 102"/>
                <a:gd name="T55" fmla="*/ 121 h 102"/>
                <a:gd name="T56" fmla="*/ 62 w 102"/>
                <a:gd name="T57" fmla="*/ 121 h 102"/>
                <a:gd name="T58" fmla="*/ 75 w 102"/>
                <a:gd name="T59" fmla="*/ 121 h 102"/>
                <a:gd name="T60" fmla="*/ 84 w 102"/>
                <a:gd name="T61" fmla="*/ 119 h 102"/>
                <a:gd name="T62" fmla="*/ 95 w 102"/>
                <a:gd name="T63" fmla="*/ 110 h 102"/>
                <a:gd name="T64" fmla="*/ 106 w 102"/>
                <a:gd name="T65" fmla="*/ 106 h 102"/>
                <a:gd name="T66" fmla="*/ 110 w 102"/>
                <a:gd name="T67" fmla="*/ 95 h 102"/>
                <a:gd name="T68" fmla="*/ 118 w 102"/>
                <a:gd name="T69" fmla="*/ 85 h 102"/>
                <a:gd name="T70" fmla="*/ 121 w 102"/>
                <a:gd name="T71" fmla="*/ 75 h 102"/>
                <a:gd name="T72" fmla="*/ 121 w 102"/>
                <a:gd name="T73" fmla="*/ 62 h 102"/>
                <a:gd name="T74" fmla="*/ 62 w 102"/>
                <a:gd name="T75" fmla="*/ 62 h 102"/>
                <a:gd name="T76" fmla="*/ 121 w 102"/>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9" y="33"/>
                  </a:lnTo>
                  <a:lnTo>
                    <a:pt x="93" y="24"/>
                  </a:lnTo>
                  <a:lnTo>
                    <a:pt x="89" y="16"/>
                  </a:lnTo>
                  <a:lnTo>
                    <a:pt x="80" y="9"/>
                  </a:lnTo>
                  <a:lnTo>
                    <a:pt x="71" y="5"/>
                  </a:lnTo>
                  <a:lnTo>
                    <a:pt x="63" y="3"/>
                  </a:lnTo>
                  <a:lnTo>
                    <a:pt x="52" y="0"/>
                  </a:lnTo>
                  <a:lnTo>
                    <a:pt x="41" y="3"/>
                  </a:lnTo>
                  <a:lnTo>
                    <a:pt x="32" y="5"/>
                  </a:lnTo>
                  <a:lnTo>
                    <a:pt x="24" y="9"/>
                  </a:lnTo>
                  <a:lnTo>
                    <a:pt x="15" y="16"/>
                  </a:lnTo>
                  <a:lnTo>
                    <a:pt x="9" y="24"/>
                  </a:lnTo>
                  <a:lnTo>
                    <a:pt x="4" y="33"/>
                  </a:lnTo>
                  <a:lnTo>
                    <a:pt x="2" y="41"/>
                  </a:lnTo>
                  <a:lnTo>
                    <a:pt x="0" y="52"/>
                  </a:lnTo>
                  <a:lnTo>
                    <a:pt x="2" y="63"/>
                  </a:lnTo>
                  <a:lnTo>
                    <a:pt x="4" y="72"/>
                  </a:lnTo>
                  <a:lnTo>
                    <a:pt x="9" y="80"/>
                  </a:lnTo>
                  <a:lnTo>
                    <a:pt x="15" y="89"/>
                  </a:lnTo>
                  <a:lnTo>
                    <a:pt x="24" y="93"/>
                  </a:lnTo>
                  <a:lnTo>
                    <a:pt x="32" y="100"/>
                  </a:lnTo>
                  <a:lnTo>
                    <a:pt x="41" y="102"/>
                  </a:lnTo>
                  <a:lnTo>
                    <a:pt x="52" y="102"/>
                  </a:lnTo>
                  <a:lnTo>
                    <a:pt x="63" y="102"/>
                  </a:lnTo>
                  <a:lnTo>
                    <a:pt x="71" y="100"/>
                  </a:lnTo>
                  <a:lnTo>
                    <a:pt x="80" y="93"/>
                  </a:lnTo>
                  <a:lnTo>
                    <a:pt x="89" y="89"/>
                  </a:lnTo>
                  <a:lnTo>
                    <a:pt x="93" y="80"/>
                  </a:lnTo>
                  <a:lnTo>
                    <a:pt x="99" y="72"/>
                  </a:lnTo>
                  <a:lnTo>
                    <a:pt x="102" y="63"/>
                  </a:lnTo>
                  <a:lnTo>
                    <a:pt x="102" y="52"/>
                  </a:lnTo>
                  <a:lnTo>
                    <a:pt x="52"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49" name="Freeform 906"/>
            <p:cNvSpPr>
              <a:spLocks/>
            </p:cNvSpPr>
            <p:nvPr/>
          </p:nvSpPr>
          <p:spPr bwMode="auto">
            <a:xfrm>
              <a:off x="1917" y="1313"/>
              <a:ext cx="110" cy="111"/>
            </a:xfrm>
            <a:custGeom>
              <a:avLst/>
              <a:gdLst>
                <a:gd name="T0" fmla="*/ 120 w 101"/>
                <a:gd name="T1" fmla="*/ 59 h 101"/>
                <a:gd name="T2" fmla="*/ 120 w 101"/>
                <a:gd name="T3" fmla="*/ 59 h 101"/>
                <a:gd name="T4" fmla="*/ 120 w 101"/>
                <a:gd name="T5" fmla="*/ 49 h 101"/>
                <a:gd name="T6" fmla="*/ 115 w 101"/>
                <a:gd name="T7" fmla="*/ 36 h 101"/>
                <a:gd name="T8" fmla="*/ 110 w 101"/>
                <a:gd name="T9" fmla="*/ 25 h 101"/>
                <a:gd name="T10" fmla="*/ 102 w 101"/>
                <a:gd name="T11" fmla="*/ 18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5 w 101"/>
                <a:gd name="T27" fmla="*/ 10 h 101"/>
                <a:gd name="T28" fmla="*/ 17 w 101"/>
                <a:gd name="T29" fmla="*/ 18 h 101"/>
                <a:gd name="T30" fmla="*/ 11 w 101"/>
                <a:gd name="T31" fmla="*/ 25 h 101"/>
                <a:gd name="T32" fmla="*/ 4 w 101"/>
                <a:gd name="T33" fmla="*/ 36 h 101"/>
                <a:gd name="T34" fmla="*/ 2 w 101"/>
                <a:gd name="T35" fmla="*/ 49 h 101"/>
                <a:gd name="T36" fmla="*/ 0 w 101"/>
                <a:gd name="T37" fmla="*/ 59 h 101"/>
                <a:gd name="T38" fmla="*/ 0 w 101"/>
                <a:gd name="T39" fmla="*/ 59 h 101"/>
                <a:gd name="T40" fmla="*/ 2 w 101"/>
                <a:gd name="T41" fmla="*/ 73 h 101"/>
                <a:gd name="T42" fmla="*/ 4 w 101"/>
                <a:gd name="T43" fmla="*/ 86 h 101"/>
                <a:gd name="T44" fmla="*/ 11 w 101"/>
                <a:gd name="T45" fmla="*/ 97 h 101"/>
                <a:gd name="T46" fmla="*/ 17 w 101"/>
                <a:gd name="T47" fmla="*/ 104 h 101"/>
                <a:gd name="T48" fmla="*/ 25 w 101"/>
                <a:gd name="T49" fmla="*/ 112 h 101"/>
                <a:gd name="T50" fmla="*/ 36 w 101"/>
                <a:gd name="T51" fmla="*/ 118 h 101"/>
                <a:gd name="T52" fmla="*/ 49 w 101"/>
                <a:gd name="T53" fmla="*/ 120 h 101"/>
                <a:gd name="T54" fmla="*/ 62 w 101"/>
                <a:gd name="T55" fmla="*/ 122 h 101"/>
                <a:gd name="T56" fmla="*/ 62 w 101"/>
                <a:gd name="T57" fmla="*/ 122 h 101"/>
                <a:gd name="T58" fmla="*/ 71 w 101"/>
                <a:gd name="T59" fmla="*/ 120 h 101"/>
                <a:gd name="T60" fmla="*/ 84 w 101"/>
                <a:gd name="T61" fmla="*/ 118 h 101"/>
                <a:gd name="T62" fmla="*/ 95 w 101"/>
                <a:gd name="T63" fmla="*/ 112 h 101"/>
                <a:gd name="T64" fmla="*/ 102 w 101"/>
                <a:gd name="T65" fmla="*/ 104 h 101"/>
                <a:gd name="T66" fmla="*/ 110 w 101"/>
                <a:gd name="T67" fmla="*/ 97 h 101"/>
                <a:gd name="T68" fmla="*/ 115 w 101"/>
                <a:gd name="T69" fmla="*/ 86 h 101"/>
                <a:gd name="T70" fmla="*/ 120 w 101"/>
                <a:gd name="T71" fmla="*/ 73 h 101"/>
                <a:gd name="T72" fmla="*/ 120 w 101"/>
                <a:gd name="T73" fmla="*/ 59 h 101"/>
                <a:gd name="T74" fmla="*/ 62 w 101"/>
                <a:gd name="T75" fmla="*/ 59 h 101"/>
                <a:gd name="T76" fmla="*/ 120 w 101"/>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49"/>
                  </a:lnTo>
                  <a:lnTo>
                    <a:pt x="2" y="60"/>
                  </a:lnTo>
                  <a:lnTo>
                    <a:pt x="4" y="71"/>
                  </a:lnTo>
                  <a:lnTo>
                    <a:pt x="9" y="80"/>
                  </a:lnTo>
                  <a:lnTo>
                    <a:pt x="15" y="86"/>
                  </a:lnTo>
                  <a:lnTo>
                    <a:pt x="21" y="93"/>
                  </a:lnTo>
                  <a:lnTo>
                    <a:pt x="30" y="97"/>
                  </a:lnTo>
                  <a:lnTo>
                    <a:pt x="41" y="99"/>
                  </a:lnTo>
                  <a:lnTo>
                    <a:pt x="52" y="101"/>
                  </a:lnTo>
                  <a:lnTo>
                    <a:pt x="60" y="99"/>
                  </a:lnTo>
                  <a:lnTo>
                    <a:pt x="71" y="97"/>
                  </a:lnTo>
                  <a:lnTo>
                    <a:pt x="80" y="93"/>
                  </a:lnTo>
                  <a:lnTo>
                    <a:pt x="86" y="86"/>
                  </a:lnTo>
                  <a:lnTo>
                    <a:pt x="93" y="80"/>
                  </a:lnTo>
                  <a:lnTo>
                    <a:pt x="97" y="71"/>
                  </a:lnTo>
                  <a:lnTo>
                    <a:pt x="101" y="60"/>
                  </a:lnTo>
                  <a:lnTo>
                    <a:pt x="101" y="49"/>
                  </a:lnTo>
                  <a:lnTo>
                    <a:pt x="52" y="49"/>
                  </a:lnTo>
                  <a:lnTo>
                    <a:pt x="101"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50" name="Freeform 907"/>
            <p:cNvSpPr>
              <a:spLocks/>
            </p:cNvSpPr>
            <p:nvPr/>
          </p:nvSpPr>
          <p:spPr bwMode="auto">
            <a:xfrm>
              <a:off x="788" y="2703"/>
              <a:ext cx="112" cy="112"/>
            </a:xfrm>
            <a:custGeom>
              <a:avLst/>
              <a:gdLst>
                <a:gd name="T0" fmla="*/ 123 w 102"/>
                <a:gd name="T1" fmla="*/ 63 h 102"/>
                <a:gd name="T2" fmla="*/ 123 w 102"/>
                <a:gd name="T3" fmla="*/ 63 h 102"/>
                <a:gd name="T4" fmla="*/ 123 w 102"/>
                <a:gd name="T5" fmla="*/ 49 h 102"/>
                <a:gd name="T6" fmla="*/ 117 w 102"/>
                <a:gd name="T7" fmla="*/ 36 h 102"/>
                <a:gd name="T8" fmla="*/ 112 w 102"/>
                <a:gd name="T9" fmla="*/ 26 h 102"/>
                <a:gd name="T10" fmla="*/ 105 w 102"/>
                <a:gd name="T11" fmla="*/ 18 h 102"/>
                <a:gd name="T12" fmla="*/ 97 w 102"/>
                <a:gd name="T13" fmla="*/ 11 h 102"/>
                <a:gd name="T14" fmla="*/ 86 w 102"/>
                <a:gd name="T15" fmla="*/ 4 h 102"/>
                <a:gd name="T16" fmla="*/ 74 w 102"/>
                <a:gd name="T17" fmla="*/ 0 h 102"/>
                <a:gd name="T18" fmla="*/ 60 w 102"/>
                <a:gd name="T19" fmla="*/ 0 h 102"/>
                <a:gd name="T20" fmla="*/ 60 w 102"/>
                <a:gd name="T21" fmla="*/ 0 h 102"/>
                <a:gd name="T22" fmla="*/ 49 w 102"/>
                <a:gd name="T23" fmla="*/ 0 h 102"/>
                <a:gd name="T24" fmla="*/ 36 w 102"/>
                <a:gd name="T25" fmla="*/ 4 h 102"/>
                <a:gd name="T26" fmla="*/ 26 w 102"/>
                <a:gd name="T27" fmla="*/ 11 h 102"/>
                <a:gd name="T28" fmla="*/ 18 w 102"/>
                <a:gd name="T29" fmla="*/ 18 h 102"/>
                <a:gd name="T30" fmla="*/ 11 w 102"/>
                <a:gd name="T31" fmla="*/ 26 h 102"/>
                <a:gd name="T32" fmla="*/ 5 w 102"/>
                <a:gd name="T33" fmla="*/ 36 h 102"/>
                <a:gd name="T34" fmla="*/ 0 w 102"/>
                <a:gd name="T35" fmla="*/ 49 h 102"/>
                <a:gd name="T36" fmla="*/ 0 w 102"/>
                <a:gd name="T37" fmla="*/ 63 h 102"/>
                <a:gd name="T38" fmla="*/ 0 w 102"/>
                <a:gd name="T39" fmla="*/ 63 h 102"/>
                <a:gd name="T40" fmla="*/ 0 w 102"/>
                <a:gd name="T41" fmla="*/ 74 h 102"/>
                <a:gd name="T42" fmla="*/ 5 w 102"/>
                <a:gd name="T43" fmla="*/ 86 h 102"/>
                <a:gd name="T44" fmla="*/ 11 w 102"/>
                <a:gd name="T45" fmla="*/ 97 h 102"/>
                <a:gd name="T46" fmla="*/ 18 w 102"/>
                <a:gd name="T47" fmla="*/ 103 h 102"/>
                <a:gd name="T48" fmla="*/ 26 w 102"/>
                <a:gd name="T49" fmla="*/ 112 h 102"/>
                <a:gd name="T50" fmla="*/ 36 w 102"/>
                <a:gd name="T51" fmla="*/ 117 h 102"/>
                <a:gd name="T52" fmla="*/ 49 w 102"/>
                <a:gd name="T53" fmla="*/ 123 h 102"/>
                <a:gd name="T54" fmla="*/ 60 w 102"/>
                <a:gd name="T55" fmla="*/ 123 h 102"/>
                <a:gd name="T56" fmla="*/ 60 w 102"/>
                <a:gd name="T57" fmla="*/ 123 h 102"/>
                <a:gd name="T58" fmla="*/ 74 w 102"/>
                <a:gd name="T59" fmla="*/ 123 h 102"/>
                <a:gd name="T60" fmla="*/ 86 w 102"/>
                <a:gd name="T61" fmla="*/ 117 h 102"/>
                <a:gd name="T62" fmla="*/ 97 w 102"/>
                <a:gd name="T63" fmla="*/ 112 h 102"/>
                <a:gd name="T64" fmla="*/ 105 w 102"/>
                <a:gd name="T65" fmla="*/ 103 h 102"/>
                <a:gd name="T66" fmla="*/ 112 w 102"/>
                <a:gd name="T67" fmla="*/ 97 h 102"/>
                <a:gd name="T68" fmla="*/ 117 w 102"/>
                <a:gd name="T69" fmla="*/ 86 h 102"/>
                <a:gd name="T70" fmla="*/ 123 w 102"/>
                <a:gd name="T71" fmla="*/ 74 h 102"/>
                <a:gd name="T72" fmla="*/ 123 w 102"/>
                <a:gd name="T73" fmla="*/ 63 h 102"/>
                <a:gd name="T74" fmla="*/ 60 w 102"/>
                <a:gd name="T75" fmla="*/ 63 h 102"/>
                <a:gd name="T76" fmla="*/ 123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7" y="30"/>
                  </a:lnTo>
                  <a:lnTo>
                    <a:pt x="93" y="22"/>
                  </a:lnTo>
                  <a:lnTo>
                    <a:pt x="87" y="15"/>
                  </a:lnTo>
                  <a:lnTo>
                    <a:pt x="80" y="9"/>
                  </a:lnTo>
                  <a:lnTo>
                    <a:pt x="71" y="4"/>
                  </a:lnTo>
                  <a:lnTo>
                    <a:pt x="61" y="0"/>
                  </a:lnTo>
                  <a:lnTo>
                    <a:pt x="50" y="0"/>
                  </a:lnTo>
                  <a:lnTo>
                    <a:pt x="41" y="0"/>
                  </a:lnTo>
                  <a:lnTo>
                    <a:pt x="30" y="4"/>
                  </a:lnTo>
                  <a:lnTo>
                    <a:pt x="22" y="9"/>
                  </a:lnTo>
                  <a:lnTo>
                    <a:pt x="15" y="15"/>
                  </a:lnTo>
                  <a:lnTo>
                    <a:pt x="9" y="22"/>
                  </a:lnTo>
                  <a:lnTo>
                    <a:pt x="5" y="30"/>
                  </a:lnTo>
                  <a:lnTo>
                    <a:pt x="0" y="41"/>
                  </a:lnTo>
                  <a:lnTo>
                    <a:pt x="0" y="52"/>
                  </a:lnTo>
                  <a:lnTo>
                    <a:pt x="0" y="61"/>
                  </a:lnTo>
                  <a:lnTo>
                    <a:pt x="5" y="71"/>
                  </a:lnTo>
                  <a:lnTo>
                    <a:pt x="9" y="80"/>
                  </a:lnTo>
                  <a:lnTo>
                    <a:pt x="15" y="86"/>
                  </a:lnTo>
                  <a:lnTo>
                    <a:pt x="22" y="93"/>
                  </a:lnTo>
                  <a:lnTo>
                    <a:pt x="30" y="97"/>
                  </a:lnTo>
                  <a:lnTo>
                    <a:pt x="41" y="102"/>
                  </a:lnTo>
                  <a:lnTo>
                    <a:pt x="50" y="102"/>
                  </a:lnTo>
                  <a:lnTo>
                    <a:pt x="61" y="102"/>
                  </a:lnTo>
                  <a:lnTo>
                    <a:pt x="71" y="97"/>
                  </a:lnTo>
                  <a:lnTo>
                    <a:pt x="80" y="93"/>
                  </a:lnTo>
                  <a:lnTo>
                    <a:pt x="87" y="86"/>
                  </a:lnTo>
                  <a:lnTo>
                    <a:pt x="93" y="80"/>
                  </a:lnTo>
                  <a:lnTo>
                    <a:pt x="97" y="71"/>
                  </a:lnTo>
                  <a:lnTo>
                    <a:pt x="102" y="61"/>
                  </a:lnTo>
                  <a:lnTo>
                    <a:pt x="102" y="52"/>
                  </a:lnTo>
                  <a:lnTo>
                    <a:pt x="50" y="52"/>
                  </a:lnTo>
                  <a:lnTo>
                    <a:pt x="10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51" name="Freeform 908"/>
            <p:cNvSpPr>
              <a:spLocks/>
            </p:cNvSpPr>
            <p:nvPr/>
          </p:nvSpPr>
          <p:spPr bwMode="auto">
            <a:xfrm>
              <a:off x="1678" y="2887"/>
              <a:ext cx="110" cy="111"/>
            </a:xfrm>
            <a:custGeom>
              <a:avLst/>
              <a:gdLst>
                <a:gd name="T0" fmla="*/ 120 w 101"/>
                <a:gd name="T1" fmla="*/ 59 h 102"/>
                <a:gd name="T2" fmla="*/ 120 w 101"/>
                <a:gd name="T3" fmla="*/ 59 h 102"/>
                <a:gd name="T4" fmla="*/ 120 w 101"/>
                <a:gd name="T5" fmla="*/ 46 h 102"/>
                <a:gd name="T6" fmla="*/ 115 w 101"/>
                <a:gd name="T7" fmla="*/ 37 h 102"/>
                <a:gd name="T8" fmla="*/ 110 w 101"/>
                <a:gd name="T9" fmla="*/ 26 h 102"/>
                <a:gd name="T10" fmla="*/ 102 w 101"/>
                <a:gd name="T11" fmla="*/ 15 h 102"/>
                <a:gd name="T12" fmla="*/ 95 w 101"/>
                <a:gd name="T13" fmla="*/ 11 h 102"/>
                <a:gd name="T14" fmla="*/ 84 w 101"/>
                <a:gd name="T15" fmla="*/ 3 h 102"/>
                <a:gd name="T16" fmla="*/ 71 w 101"/>
                <a:gd name="T17" fmla="*/ 0 h 102"/>
                <a:gd name="T18" fmla="*/ 59 w 101"/>
                <a:gd name="T19" fmla="*/ 0 h 102"/>
                <a:gd name="T20" fmla="*/ 59 w 101"/>
                <a:gd name="T21" fmla="*/ 0 h 102"/>
                <a:gd name="T22" fmla="*/ 49 w 101"/>
                <a:gd name="T23" fmla="*/ 0 h 102"/>
                <a:gd name="T24" fmla="*/ 36 w 101"/>
                <a:gd name="T25" fmla="*/ 3 h 102"/>
                <a:gd name="T26" fmla="*/ 25 w 101"/>
                <a:gd name="T27" fmla="*/ 11 h 102"/>
                <a:gd name="T28" fmla="*/ 17 w 101"/>
                <a:gd name="T29" fmla="*/ 15 h 102"/>
                <a:gd name="T30" fmla="*/ 11 w 101"/>
                <a:gd name="T31" fmla="*/ 26 h 102"/>
                <a:gd name="T32" fmla="*/ 4 w 101"/>
                <a:gd name="T33" fmla="*/ 37 h 102"/>
                <a:gd name="T34" fmla="*/ 0 w 101"/>
                <a:gd name="T35" fmla="*/ 46 h 102"/>
                <a:gd name="T36" fmla="*/ 0 w 101"/>
                <a:gd name="T37" fmla="*/ 59 h 102"/>
                <a:gd name="T38" fmla="*/ 0 w 101"/>
                <a:gd name="T39" fmla="*/ 59 h 102"/>
                <a:gd name="T40" fmla="*/ 0 w 101"/>
                <a:gd name="T41" fmla="*/ 72 h 102"/>
                <a:gd name="T42" fmla="*/ 4 w 101"/>
                <a:gd name="T43" fmla="*/ 83 h 102"/>
                <a:gd name="T44" fmla="*/ 11 w 101"/>
                <a:gd name="T45" fmla="*/ 92 h 102"/>
                <a:gd name="T46" fmla="*/ 17 w 101"/>
                <a:gd name="T47" fmla="*/ 103 h 102"/>
                <a:gd name="T48" fmla="*/ 25 w 101"/>
                <a:gd name="T49" fmla="*/ 110 h 102"/>
                <a:gd name="T50" fmla="*/ 36 w 101"/>
                <a:gd name="T51" fmla="*/ 116 h 102"/>
                <a:gd name="T52" fmla="*/ 49 w 101"/>
                <a:gd name="T53" fmla="*/ 119 h 102"/>
                <a:gd name="T54" fmla="*/ 59 w 101"/>
                <a:gd name="T55" fmla="*/ 121 h 102"/>
                <a:gd name="T56" fmla="*/ 59 w 101"/>
                <a:gd name="T57" fmla="*/ 121 h 102"/>
                <a:gd name="T58" fmla="*/ 71 w 101"/>
                <a:gd name="T59" fmla="*/ 119 h 102"/>
                <a:gd name="T60" fmla="*/ 84 w 101"/>
                <a:gd name="T61" fmla="*/ 116 h 102"/>
                <a:gd name="T62" fmla="*/ 95 w 101"/>
                <a:gd name="T63" fmla="*/ 110 h 102"/>
                <a:gd name="T64" fmla="*/ 102 w 101"/>
                <a:gd name="T65" fmla="*/ 103 h 102"/>
                <a:gd name="T66" fmla="*/ 110 w 101"/>
                <a:gd name="T67" fmla="*/ 92 h 102"/>
                <a:gd name="T68" fmla="*/ 115 w 101"/>
                <a:gd name="T69" fmla="*/ 83 h 102"/>
                <a:gd name="T70" fmla="*/ 120 w 101"/>
                <a:gd name="T71" fmla="*/ 72 h 102"/>
                <a:gd name="T72" fmla="*/ 120 w 101"/>
                <a:gd name="T73" fmla="*/ 59 h 102"/>
                <a:gd name="T74" fmla="*/ 59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39"/>
                  </a:lnTo>
                  <a:lnTo>
                    <a:pt x="97" y="31"/>
                  </a:lnTo>
                  <a:lnTo>
                    <a:pt x="93" y="22"/>
                  </a:lnTo>
                  <a:lnTo>
                    <a:pt x="86" y="13"/>
                  </a:lnTo>
                  <a:lnTo>
                    <a:pt x="80" y="9"/>
                  </a:lnTo>
                  <a:lnTo>
                    <a:pt x="71" y="3"/>
                  </a:lnTo>
                  <a:lnTo>
                    <a:pt x="60" y="0"/>
                  </a:lnTo>
                  <a:lnTo>
                    <a:pt x="50" y="0"/>
                  </a:lnTo>
                  <a:lnTo>
                    <a:pt x="41" y="0"/>
                  </a:lnTo>
                  <a:lnTo>
                    <a:pt x="30" y="3"/>
                  </a:lnTo>
                  <a:lnTo>
                    <a:pt x="21" y="9"/>
                  </a:lnTo>
                  <a:lnTo>
                    <a:pt x="15" y="13"/>
                  </a:lnTo>
                  <a:lnTo>
                    <a:pt x="9" y="22"/>
                  </a:lnTo>
                  <a:lnTo>
                    <a:pt x="4" y="31"/>
                  </a:lnTo>
                  <a:lnTo>
                    <a:pt x="0" y="39"/>
                  </a:lnTo>
                  <a:lnTo>
                    <a:pt x="0" y="50"/>
                  </a:lnTo>
                  <a:lnTo>
                    <a:pt x="0" y="61"/>
                  </a:lnTo>
                  <a:lnTo>
                    <a:pt x="4" y="70"/>
                  </a:lnTo>
                  <a:lnTo>
                    <a:pt x="9" y="78"/>
                  </a:lnTo>
                  <a:lnTo>
                    <a:pt x="15" y="87"/>
                  </a:lnTo>
                  <a:lnTo>
                    <a:pt x="21" y="93"/>
                  </a:lnTo>
                  <a:lnTo>
                    <a:pt x="30" y="98"/>
                  </a:lnTo>
                  <a:lnTo>
                    <a:pt x="41" y="100"/>
                  </a:lnTo>
                  <a:lnTo>
                    <a:pt x="50" y="102"/>
                  </a:lnTo>
                  <a:lnTo>
                    <a:pt x="60" y="100"/>
                  </a:lnTo>
                  <a:lnTo>
                    <a:pt x="71" y="98"/>
                  </a:lnTo>
                  <a:lnTo>
                    <a:pt x="80" y="93"/>
                  </a:lnTo>
                  <a:lnTo>
                    <a:pt x="86" y="87"/>
                  </a:lnTo>
                  <a:lnTo>
                    <a:pt x="93" y="78"/>
                  </a:lnTo>
                  <a:lnTo>
                    <a:pt x="97" y="70"/>
                  </a:lnTo>
                  <a:lnTo>
                    <a:pt x="101" y="61"/>
                  </a:lnTo>
                  <a:lnTo>
                    <a:pt x="101" y="50"/>
                  </a:lnTo>
                  <a:lnTo>
                    <a:pt x="50" y="50"/>
                  </a:lnTo>
                  <a:lnTo>
                    <a:pt x="101"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sp>
          <p:nvSpPr>
            <p:cNvPr id="35352" name="Freeform 909"/>
            <p:cNvSpPr>
              <a:spLocks/>
            </p:cNvSpPr>
            <p:nvPr/>
          </p:nvSpPr>
          <p:spPr bwMode="auto">
            <a:xfrm>
              <a:off x="900" y="2017"/>
              <a:ext cx="112" cy="110"/>
            </a:xfrm>
            <a:custGeom>
              <a:avLst/>
              <a:gdLst>
                <a:gd name="T0" fmla="*/ 122 w 103"/>
                <a:gd name="T1" fmla="*/ 62 h 101"/>
                <a:gd name="T2" fmla="*/ 122 w 103"/>
                <a:gd name="T3" fmla="*/ 62 h 101"/>
                <a:gd name="T4" fmla="*/ 120 w 103"/>
                <a:gd name="T5" fmla="*/ 49 h 101"/>
                <a:gd name="T6" fmla="*/ 117 w 103"/>
                <a:gd name="T7" fmla="*/ 36 h 101"/>
                <a:gd name="T8" fmla="*/ 112 w 103"/>
                <a:gd name="T9" fmla="*/ 26 h 101"/>
                <a:gd name="T10" fmla="*/ 104 w 103"/>
                <a:gd name="T11" fmla="*/ 17 h 101"/>
                <a:gd name="T12" fmla="*/ 94 w 103"/>
                <a:gd name="T13" fmla="*/ 11 h 101"/>
                <a:gd name="T14" fmla="*/ 84 w 103"/>
                <a:gd name="T15" fmla="*/ 4 h 101"/>
                <a:gd name="T16" fmla="*/ 73 w 103"/>
                <a:gd name="T17" fmla="*/ 0 h 101"/>
                <a:gd name="T18" fmla="*/ 60 w 103"/>
                <a:gd name="T19" fmla="*/ 0 h 101"/>
                <a:gd name="T20" fmla="*/ 60 w 103"/>
                <a:gd name="T21" fmla="*/ 0 h 101"/>
                <a:gd name="T22" fmla="*/ 49 w 103"/>
                <a:gd name="T23" fmla="*/ 0 h 101"/>
                <a:gd name="T24" fmla="*/ 38 w 103"/>
                <a:gd name="T25" fmla="*/ 4 h 101"/>
                <a:gd name="T26" fmla="*/ 27 w 103"/>
                <a:gd name="T27" fmla="*/ 11 h 101"/>
                <a:gd name="T28" fmla="*/ 17 w 103"/>
                <a:gd name="T29" fmla="*/ 17 h 101"/>
                <a:gd name="T30" fmla="*/ 10 w 103"/>
                <a:gd name="T31" fmla="*/ 26 h 101"/>
                <a:gd name="T32" fmla="*/ 4 w 103"/>
                <a:gd name="T33" fmla="*/ 36 h 101"/>
                <a:gd name="T34" fmla="*/ 2 w 103"/>
                <a:gd name="T35" fmla="*/ 49 h 101"/>
                <a:gd name="T36" fmla="*/ 0 w 103"/>
                <a:gd name="T37" fmla="*/ 62 h 101"/>
                <a:gd name="T38" fmla="*/ 0 w 103"/>
                <a:gd name="T39" fmla="*/ 62 h 101"/>
                <a:gd name="T40" fmla="*/ 2 w 103"/>
                <a:gd name="T41" fmla="*/ 71 h 101"/>
                <a:gd name="T42" fmla="*/ 4 w 103"/>
                <a:gd name="T43" fmla="*/ 84 h 101"/>
                <a:gd name="T44" fmla="*/ 10 w 103"/>
                <a:gd name="T45" fmla="*/ 95 h 101"/>
                <a:gd name="T46" fmla="*/ 17 w 103"/>
                <a:gd name="T47" fmla="*/ 102 h 101"/>
                <a:gd name="T48" fmla="*/ 27 w 103"/>
                <a:gd name="T49" fmla="*/ 110 h 101"/>
                <a:gd name="T50" fmla="*/ 38 w 103"/>
                <a:gd name="T51" fmla="*/ 115 h 101"/>
                <a:gd name="T52" fmla="*/ 49 w 103"/>
                <a:gd name="T53" fmla="*/ 120 h 101"/>
                <a:gd name="T54" fmla="*/ 60 w 103"/>
                <a:gd name="T55" fmla="*/ 120 h 101"/>
                <a:gd name="T56" fmla="*/ 60 w 103"/>
                <a:gd name="T57" fmla="*/ 120 h 101"/>
                <a:gd name="T58" fmla="*/ 73 w 103"/>
                <a:gd name="T59" fmla="*/ 120 h 101"/>
                <a:gd name="T60" fmla="*/ 84 w 103"/>
                <a:gd name="T61" fmla="*/ 115 h 101"/>
                <a:gd name="T62" fmla="*/ 94 w 103"/>
                <a:gd name="T63" fmla="*/ 110 h 101"/>
                <a:gd name="T64" fmla="*/ 104 w 103"/>
                <a:gd name="T65" fmla="*/ 102 h 101"/>
                <a:gd name="T66" fmla="*/ 112 w 103"/>
                <a:gd name="T67" fmla="*/ 95 h 101"/>
                <a:gd name="T68" fmla="*/ 117 w 103"/>
                <a:gd name="T69" fmla="*/ 84 h 101"/>
                <a:gd name="T70" fmla="*/ 120 w 103"/>
                <a:gd name="T71" fmla="*/ 71 h 101"/>
                <a:gd name="T72" fmla="*/ 122 w 103"/>
                <a:gd name="T73" fmla="*/ 62 h 101"/>
                <a:gd name="T74" fmla="*/ 60 w 103"/>
                <a:gd name="T75" fmla="*/ 62 h 101"/>
                <a:gd name="T76" fmla="*/ 122 w 103"/>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1">
                  <a:moveTo>
                    <a:pt x="103" y="52"/>
                  </a:moveTo>
                  <a:lnTo>
                    <a:pt x="103" y="52"/>
                  </a:lnTo>
                  <a:lnTo>
                    <a:pt x="101" y="41"/>
                  </a:lnTo>
                  <a:lnTo>
                    <a:pt x="99" y="30"/>
                  </a:lnTo>
                  <a:lnTo>
                    <a:pt x="95" y="22"/>
                  </a:lnTo>
                  <a:lnTo>
                    <a:pt x="88" y="15"/>
                  </a:lnTo>
                  <a:lnTo>
                    <a:pt x="79" y="9"/>
                  </a:lnTo>
                  <a:lnTo>
                    <a:pt x="71" y="4"/>
                  </a:lnTo>
                  <a:lnTo>
                    <a:pt x="62" y="0"/>
                  </a:lnTo>
                  <a:lnTo>
                    <a:pt x="51" y="0"/>
                  </a:lnTo>
                  <a:lnTo>
                    <a:pt x="41" y="0"/>
                  </a:lnTo>
                  <a:lnTo>
                    <a:pt x="32" y="4"/>
                  </a:lnTo>
                  <a:lnTo>
                    <a:pt x="23" y="9"/>
                  </a:lnTo>
                  <a:lnTo>
                    <a:pt x="15" y="15"/>
                  </a:lnTo>
                  <a:lnTo>
                    <a:pt x="8" y="22"/>
                  </a:lnTo>
                  <a:lnTo>
                    <a:pt x="4" y="30"/>
                  </a:lnTo>
                  <a:lnTo>
                    <a:pt x="2" y="41"/>
                  </a:lnTo>
                  <a:lnTo>
                    <a:pt x="0" y="52"/>
                  </a:lnTo>
                  <a:lnTo>
                    <a:pt x="2" y="60"/>
                  </a:lnTo>
                  <a:lnTo>
                    <a:pt x="4" y="71"/>
                  </a:lnTo>
                  <a:lnTo>
                    <a:pt x="8" y="80"/>
                  </a:lnTo>
                  <a:lnTo>
                    <a:pt x="15" y="86"/>
                  </a:lnTo>
                  <a:lnTo>
                    <a:pt x="23" y="93"/>
                  </a:lnTo>
                  <a:lnTo>
                    <a:pt x="32" y="97"/>
                  </a:lnTo>
                  <a:lnTo>
                    <a:pt x="41" y="101"/>
                  </a:lnTo>
                  <a:lnTo>
                    <a:pt x="51" y="101"/>
                  </a:lnTo>
                  <a:lnTo>
                    <a:pt x="62" y="101"/>
                  </a:lnTo>
                  <a:lnTo>
                    <a:pt x="71" y="97"/>
                  </a:lnTo>
                  <a:lnTo>
                    <a:pt x="79" y="93"/>
                  </a:lnTo>
                  <a:lnTo>
                    <a:pt x="88" y="86"/>
                  </a:lnTo>
                  <a:lnTo>
                    <a:pt x="95" y="80"/>
                  </a:lnTo>
                  <a:lnTo>
                    <a:pt x="99" y="71"/>
                  </a:lnTo>
                  <a:lnTo>
                    <a:pt x="101" y="60"/>
                  </a:lnTo>
                  <a:lnTo>
                    <a:pt x="103" y="52"/>
                  </a:lnTo>
                  <a:lnTo>
                    <a:pt x="51" y="52"/>
                  </a:lnTo>
                  <a:lnTo>
                    <a:pt x="10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90"/>
                </a:solidFill>
              </a:endParaRPr>
            </a:p>
          </p:txBody>
        </p:sp>
        <p:pic>
          <p:nvPicPr>
            <p:cNvPr id="35353" name="Picture 910" descr="Complexity_Graphic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580"/>
              <a:ext cx="4098" cy="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19" name="Group 911"/>
          <p:cNvGrpSpPr>
            <a:grpSpLocks/>
          </p:cNvGrpSpPr>
          <p:nvPr/>
        </p:nvGrpSpPr>
        <p:grpSpPr bwMode="auto">
          <a:xfrm>
            <a:off x="1979613" y="1303338"/>
            <a:ext cx="2971800" cy="3408362"/>
            <a:chOff x="713" y="827"/>
            <a:chExt cx="1872" cy="2147"/>
          </a:xfrm>
        </p:grpSpPr>
        <p:sp>
          <p:nvSpPr>
            <p:cNvPr id="34834" name="Freeform 912"/>
            <p:cNvSpPr>
              <a:spLocks/>
            </p:cNvSpPr>
            <p:nvPr/>
          </p:nvSpPr>
          <p:spPr bwMode="auto">
            <a:xfrm>
              <a:off x="788" y="2703"/>
              <a:ext cx="112" cy="112"/>
            </a:xfrm>
            <a:custGeom>
              <a:avLst/>
              <a:gdLst>
                <a:gd name="T0" fmla="*/ 123 w 102"/>
                <a:gd name="T1" fmla="*/ 63 h 102"/>
                <a:gd name="T2" fmla="*/ 123 w 102"/>
                <a:gd name="T3" fmla="*/ 63 h 102"/>
                <a:gd name="T4" fmla="*/ 123 w 102"/>
                <a:gd name="T5" fmla="*/ 49 h 102"/>
                <a:gd name="T6" fmla="*/ 117 w 102"/>
                <a:gd name="T7" fmla="*/ 36 h 102"/>
                <a:gd name="T8" fmla="*/ 112 w 102"/>
                <a:gd name="T9" fmla="*/ 26 h 102"/>
                <a:gd name="T10" fmla="*/ 105 w 102"/>
                <a:gd name="T11" fmla="*/ 18 h 102"/>
                <a:gd name="T12" fmla="*/ 97 w 102"/>
                <a:gd name="T13" fmla="*/ 11 h 102"/>
                <a:gd name="T14" fmla="*/ 86 w 102"/>
                <a:gd name="T15" fmla="*/ 4 h 102"/>
                <a:gd name="T16" fmla="*/ 74 w 102"/>
                <a:gd name="T17" fmla="*/ 0 h 102"/>
                <a:gd name="T18" fmla="*/ 60 w 102"/>
                <a:gd name="T19" fmla="*/ 0 h 102"/>
                <a:gd name="T20" fmla="*/ 60 w 102"/>
                <a:gd name="T21" fmla="*/ 0 h 102"/>
                <a:gd name="T22" fmla="*/ 49 w 102"/>
                <a:gd name="T23" fmla="*/ 0 h 102"/>
                <a:gd name="T24" fmla="*/ 36 w 102"/>
                <a:gd name="T25" fmla="*/ 4 h 102"/>
                <a:gd name="T26" fmla="*/ 26 w 102"/>
                <a:gd name="T27" fmla="*/ 11 h 102"/>
                <a:gd name="T28" fmla="*/ 18 w 102"/>
                <a:gd name="T29" fmla="*/ 18 h 102"/>
                <a:gd name="T30" fmla="*/ 11 w 102"/>
                <a:gd name="T31" fmla="*/ 26 h 102"/>
                <a:gd name="T32" fmla="*/ 5 w 102"/>
                <a:gd name="T33" fmla="*/ 36 h 102"/>
                <a:gd name="T34" fmla="*/ 0 w 102"/>
                <a:gd name="T35" fmla="*/ 49 h 102"/>
                <a:gd name="T36" fmla="*/ 0 w 102"/>
                <a:gd name="T37" fmla="*/ 63 h 102"/>
                <a:gd name="T38" fmla="*/ 0 w 102"/>
                <a:gd name="T39" fmla="*/ 63 h 102"/>
                <a:gd name="T40" fmla="*/ 0 w 102"/>
                <a:gd name="T41" fmla="*/ 74 h 102"/>
                <a:gd name="T42" fmla="*/ 5 w 102"/>
                <a:gd name="T43" fmla="*/ 86 h 102"/>
                <a:gd name="T44" fmla="*/ 11 w 102"/>
                <a:gd name="T45" fmla="*/ 97 h 102"/>
                <a:gd name="T46" fmla="*/ 18 w 102"/>
                <a:gd name="T47" fmla="*/ 103 h 102"/>
                <a:gd name="T48" fmla="*/ 26 w 102"/>
                <a:gd name="T49" fmla="*/ 112 h 102"/>
                <a:gd name="T50" fmla="*/ 36 w 102"/>
                <a:gd name="T51" fmla="*/ 117 h 102"/>
                <a:gd name="T52" fmla="*/ 49 w 102"/>
                <a:gd name="T53" fmla="*/ 123 h 102"/>
                <a:gd name="T54" fmla="*/ 60 w 102"/>
                <a:gd name="T55" fmla="*/ 123 h 102"/>
                <a:gd name="T56" fmla="*/ 60 w 102"/>
                <a:gd name="T57" fmla="*/ 123 h 102"/>
                <a:gd name="T58" fmla="*/ 74 w 102"/>
                <a:gd name="T59" fmla="*/ 123 h 102"/>
                <a:gd name="T60" fmla="*/ 86 w 102"/>
                <a:gd name="T61" fmla="*/ 117 h 102"/>
                <a:gd name="T62" fmla="*/ 97 w 102"/>
                <a:gd name="T63" fmla="*/ 112 h 102"/>
                <a:gd name="T64" fmla="*/ 105 w 102"/>
                <a:gd name="T65" fmla="*/ 103 h 102"/>
                <a:gd name="T66" fmla="*/ 112 w 102"/>
                <a:gd name="T67" fmla="*/ 97 h 102"/>
                <a:gd name="T68" fmla="*/ 117 w 102"/>
                <a:gd name="T69" fmla="*/ 86 h 102"/>
                <a:gd name="T70" fmla="*/ 123 w 102"/>
                <a:gd name="T71" fmla="*/ 74 h 102"/>
                <a:gd name="T72" fmla="*/ 123 w 102"/>
                <a:gd name="T73" fmla="*/ 63 h 102"/>
                <a:gd name="T74" fmla="*/ 60 w 102"/>
                <a:gd name="T75" fmla="*/ 63 h 102"/>
                <a:gd name="T76" fmla="*/ 123 w 102"/>
                <a:gd name="T77" fmla="*/ 6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7" y="30"/>
                  </a:lnTo>
                  <a:lnTo>
                    <a:pt x="93" y="22"/>
                  </a:lnTo>
                  <a:lnTo>
                    <a:pt x="87" y="15"/>
                  </a:lnTo>
                  <a:lnTo>
                    <a:pt x="80" y="9"/>
                  </a:lnTo>
                  <a:lnTo>
                    <a:pt x="71" y="4"/>
                  </a:lnTo>
                  <a:lnTo>
                    <a:pt x="61" y="0"/>
                  </a:lnTo>
                  <a:lnTo>
                    <a:pt x="50" y="0"/>
                  </a:lnTo>
                  <a:lnTo>
                    <a:pt x="41" y="0"/>
                  </a:lnTo>
                  <a:lnTo>
                    <a:pt x="30" y="4"/>
                  </a:lnTo>
                  <a:lnTo>
                    <a:pt x="22" y="9"/>
                  </a:lnTo>
                  <a:lnTo>
                    <a:pt x="15" y="15"/>
                  </a:lnTo>
                  <a:lnTo>
                    <a:pt x="9" y="22"/>
                  </a:lnTo>
                  <a:lnTo>
                    <a:pt x="5" y="30"/>
                  </a:lnTo>
                  <a:lnTo>
                    <a:pt x="0" y="41"/>
                  </a:lnTo>
                  <a:lnTo>
                    <a:pt x="0" y="52"/>
                  </a:lnTo>
                  <a:lnTo>
                    <a:pt x="0" y="61"/>
                  </a:lnTo>
                  <a:lnTo>
                    <a:pt x="5" y="71"/>
                  </a:lnTo>
                  <a:lnTo>
                    <a:pt x="9" y="80"/>
                  </a:lnTo>
                  <a:lnTo>
                    <a:pt x="15" y="86"/>
                  </a:lnTo>
                  <a:lnTo>
                    <a:pt x="22" y="93"/>
                  </a:lnTo>
                  <a:lnTo>
                    <a:pt x="30" y="97"/>
                  </a:lnTo>
                  <a:lnTo>
                    <a:pt x="41" y="102"/>
                  </a:lnTo>
                  <a:lnTo>
                    <a:pt x="50" y="102"/>
                  </a:lnTo>
                  <a:lnTo>
                    <a:pt x="61" y="102"/>
                  </a:lnTo>
                  <a:lnTo>
                    <a:pt x="71" y="97"/>
                  </a:lnTo>
                  <a:lnTo>
                    <a:pt x="80" y="93"/>
                  </a:lnTo>
                  <a:lnTo>
                    <a:pt x="87" y="86"/>
                  </a:lnTo>
                  <a:lnTo>
                    <a:pt x="93" y="80"/>
                  </a:lnTo>
                  <a:lnTo>
                    <a:pt x="97" y="71"/>
                  </a:lnTo>
                  <a:lnTo>
                    <a:pt x="102" y="61"/>
                  </a:lnTo>
                  <a:lnTo>
                    <a:pt x="102" y="52"/>
                  </a:lnTo>
                  <a:lnTo>
                    <a:pt x="50"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4835" name="Group 913"/>
            <p:cNvGrpSpPr>
              <a:grpSpLocks/>
            </p:cNvGrpSpPr>
            <p:nvPr/>
          </p:nvGrpSpPr>
          <p:grpSpPr bwMode="auto">
            <a:xfrm>
              <a:off x="713" y="827"/>
              <a:ext cx="1872" cy="2147"/>
              <a:chOff x="703" y="851"/>
              <a:chExt cx="1872" cy="2147"/>
            </a:xfrm>
          </p:grpSpPr>
          <p:sp>
            <p:nvSpPr>
              <p:cNvPr id="34836" name="Freeform 914"/>
              <p:cNvSpPr>
                <a:spLocks/>
              </p:cNvSpPr>
              <p:nvPr/>
            </p:nvSpPr>
            <p:spPr bwMode="auto">
              <a:xfrm>
                <a:off x="1145" y="1412"/>
                <a:ext cx="111" cy="111"/>
              </a:xfrm>
              <a:custGeom>
                <a:avLst/>
                <a:gdLst>
                  <a:gd name="T0" fmla="*/ 121 w 102"/>
                  <a:gd name="T1" fmla="*/ 62 h 102"/>
                  <a:gd name="T2" fmla="*/ 121 w 102"/>
                  <a:gd name="T3" fmla="*/ 62 h 102"/>
                  <a:gd name="T4" fmla="*/ 121 w 102"/>
                  <a:gd name="T5" fmla="*/ 49 h 102"/>
                  <a:gd name="T6" fmla="*/ 118 w 102"/>
                  <a:gd name="T7" fmla="*/ 39 h 102"/>
                  <a:gd name="T8" fmla="*/ 110 w 102"/>
                  <a:gd name="T9" fmla="*/ 28 h 102"/>
                  <a:gd name="T10" fmla="*/ 106 w 102"/>
                  <a:gd name="T11" fmla="*/ 19 h 102"/>
                  <a:gd name="T12" fmla="*/ 95 w 102"/>
                  <a:gd name="T13" fmla="*/ 11 h 102"/>
                  <a:gd name="T14" fmla="*/ 84 w 102"/>
                  <a:gd name="T15" fmla="*/ 5 h 102"/>
                  <a:gd name="T16" fmla="*/ 75 w 102"/>
                  <a:gd name="T17" fmla="*/ 3 h 102"/>
                  <a:gd name="T18" fmla="*/ 62 w 102"/>
                  <a:gd name="T19" fmla="*/ 0 h 102"/>
                  <a:gd name="T20" fmla="*/ 62 w 102"/>
                  <a:gd name="T21" fmla="*/ 0 h 102"/>
                  <a:gd name="T22" fmla="*/ 49 w 102"/>
                  <a:gd name="T23" fmla="*/ 3 h 102"/>
                  <a:gd name="T24" fmla="*/ 38 w 102"/>
                  <a:gd name="T25" fmla="*/ 5 h 102"/>
                  <a:gd name="T26" fmla="*/ 28 w 102"/>
                  <a:gd name="T27" fmla="*/ 11 h 102"/>
                  <a:gd name="T28" fmla="*/ 17 w 102"/>
                  <a:gd name="T29" fmla="*/ 19 h 102"/>
                  <a:gd name="T30" fmla="*/ 11 w 102"/>
                  <a:gd name="T31" fmla="*/ 28 h 102"/>
                  <a:gd name="T32" fmla="*/ 4 w 102"/>
                  <a:gd name="T33" fmla="*/ 39 h 102"/>
                  <a:gd name="T34" fmla="*/ 2 w 102"/>
                  <a:gd name="T35" fmla="*/ 49 h 102"/>
                  <a:gd name="T36" fmla="*/ 0 w 102"/>
                  <a:gd name="T37" fmla="*/ 62 h 102"/>
                  <a:gd name="T38" fmla="*/ 0 w 102"/>
                  <a:gd name="T39" fmla="*/ 62 h 102"/>
                  <a:gd name="T40" fmla="*/ 2 w 102"/>
                  <a:gd name="T41" fmla="*/ 75 h 102"/>
                  <a:gd name="T42" fmla="*/ 4 w 102"/>
                  <a:gd name="T43" fmla="*/ 85 h 102"/>
                  <a:gd name="T44" fmla="*/ 11 w 102"/>
                  <a:gd name="T45" fmla="*/ 95 h 102"/>
                  <a:gd name="T46" fmla="*/ 17 w 102"/>
                  <a:gd name="T47" fmla="*/ 106 h 102"/>
                  <a:gd name="T48" fmla="*/ 28 w 102"/>
                  <a:gd name="T49" fmla="*/ 110 h 102"/>
                  <a:gd name="T50" fmla="*/ 38 w 102"/>
                  <a:gd name="T51" fmla="*/ 119 h 102"/>
                  <a:gd name="T52" fmla="*/ 49 w 102"/>
                  <a:gd name="T53" fmla="*/ 121 h 102"/>
                  <a:gd name="T54" fmla="*/ 62 w 102"/>
                  <a:gd name="T55" fmla="*/ 121 h 102"/>
                  <a:gd name="T56" fmla="*/ 62 w 102"/>
                  <a:gd name="T57" fmla="*/ 121 h 102"/>
                  <a:gd name="T58" fmla="*/ 75 w 102"/>
                  <a:gd name="T59" fmla="*/ 121 h 102"/>
                  <a:gd name="T60" fmla="*/ 84 w 102"/>
                  <a:gd name="T61" fmla="*/ 119 h 102"/>
                  <a:gd name="T62" fmla="*/ 95 w 102"/>
                  <a:gd name="T63" fmla="*/ 110 h 102"/>
                  <a:gd name="T64" fmla="*/ 106 w 102"/>
                  <a:gd name="T65" fmla="*/ 106 h 102"/>
                  <a:gd name="T66" fmla="*/ 110 w 102"/>
                  <a:gd name="T67" fmla="*/ 95 h 102"/>
                  <a:gd name="T68" fmla="*/ 118 w 102"/>
                  <a:gd name="T69" fmla="*/ 85 h 102"/>
                  <a:gd name="T70" fmla="*/ 121 w 102"/>
                  <a:gd name="T71" fmla="*/ 75 h 102"/>
                  <a:gd name="T72" fmla="*/ 121 w 102"/>
                  <a:gd name="T73" fmla="*/ 62 h 102"/>
                  <a:gd name="T74" fmla="*/ 62 w 102"/>
                  <a:gd name="T75" fmla="*/ 62 h 102"/>
                  <a:gd name="T76" fmla="*/ 121 w 102"/>
                  <a:gd name="T77" fmla="*/ 62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2">
                    <a:moveTo>
                      <a:pt x="102" y="52"/>
                    </a:moveTo>
                    <a:lnTo>
                      <a:pt x="102" y="52"/>
                    </a:lnTo>
                    <a:lnTo>
                      <a:pt x="102" y="41"/>
                    </a:lnTo>
                    <a:lnTo>
                      <a:pt x="99" y="33"/>
                    </a:lnTo>
                    <a:lnTo>
                      <a:pt x="93" y="24"/>
                    </a:lnTo>
                    <a:lnTo>
                      <a:pt x="89" y="16"/>
                    </a:lnTo>
                    <a:lnTo>
                      <a:pt x="80" y="9"/>
                    </a:lnTo>
                    <a:lnTo>
                      <a:pt x="71" y="5"/>
                    </a:lnTo>
                    <a:lnTo>
                      <a:pt x="63" y="3"/>
                    </a:lnTo>
                    <a:lnTo>
                      <a:pt x="52" y="0"/>
                    </a:lnTo>
                    <a:lnTo>
                      <a:pt x="41" y="3"/>
                    </a:lnTo>
                    <a:lnTo>
                      <a:pt x="32" y="5"/>
                    </a:lnTo>
                    <a:lnTo>
                      <a:pt x="24" y="9"/>
                    </a:lnTo>
                    <a:lnTo>
                      <a:pt x="15" y="16"/>
                    </a:lnTo>
                    <a:lnTo>
                      <a:pt x="9" y="24"/>
                    </a:lnTo>
                    <a:lnTo>
                      <a:pt x="4" y="33"/>
                    </a:lnTo>
                    <a:lnTo>
                      <a:pt x="2" y="41"/>
                    </a:lnTo>
                    <a:lnTo>
                      <a:pt x="0" y="52"/>
                    </a:lnTo>
                    <a:lnTo>
                      <a:pt x="2" y="63"/>
                    </a:lnTo>
                    <a:lnTo>
                      <a:pt x="4" y="72"/>
                    </a:lnTo>
                    <a:lnTo>
                      <a:pt x="9" y="80"/>
                    </a:lnTo>
                    <a:lnTo>
                      <a:pt x="15" y="89"/>
                    </a:lnTo>
                    <a:lnTo>
                      <a:pt x="24" y="93"/>
                    </a:lnTo>
                    <a:lnTo>
                      <a:pt x="32" y="100"/>
                    </a:lnTo>
                    <a:lnTo>
                      <a:pt x="41" y="102"/>
                    </a:lnTo>
                    <a:lnTo>
                      <a:pt x="52" y="102"/>
                    </a:lnTo>
                    <a:lnTo>
                      <a:pt x="63" y="102"/>
                    </a:lnTo>
                    <a:lnTo>
                      <a:pt x="71" y="100"/>
                    </a:lnTo>
                    <a:lnTo>
                      <a:pt x="80" y="93"/>
                    </a:lnTo>
                    <a:lnTo>
                      <a:pt x="89" y="89"/>
                    </a:lnTo>
                    <a:lnTo>
                      <a:pt x="93" y="80"/>
                    </a:lnTo>
                    <a:lnTo>
                      <a:pt x="99" y="72"/>
                    </a:lnTo>
                    <a:lnTo>
                      <a:pt x="102" y="63"/>
                    </a:lnTo>
                    <a:lnTo>
                      <a:pt x="102" y="52"/>
                    </a:lnTo>
                    <a:lnTo>
                      <a:pt x="52" y="52"/>
                    </a:lnTo>
                    <a:lnTo>
                      <a:pt x="102"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37" name="Freeform 915"/>
              <p:cNvSpPr>
                <a:spLocks/>
              </p:cNvSpPr>
              <p:nvPr/>
            </p:nvSpPr>
            <p:spPr bwMode="auto">
              <a:xfrm>
                <a:off x="1678" y="2887"/>
                <a:ext cx="110" cy="111"/>
              </a:xfrm>
              <a:custGeom>
                <a:avLst/>
                <a:gdLst>
                  <a:gd name="T0" fmla="*/ 120 w 101"/>
                  <a:gd name="T1" fmla="*/ 59 h 102"/>
                  <a:gd name="T2" fmla="*/ 120 w 101"/>
                  <a:gd name="T3" fmla="*/ 59 h 102"/>
                  <a:gd name="T4" fmla="*/ 120 w 101"/>
                  <a:gd name="T5" fmla="*/ 46 h 102"/>
                  <a:gd name="T6" fmla="*/ 115 w 101"/>
                  <a:gd name="T7" fmla="*/ 37 h 102"/>
                  <a:gd name="T8" fmla="*/ 110 w 101"/>
                  <a:gd name="T9" fmla="*/ 26 h 102"/>
                  <a:gd name="T10" fmla="*/ 102 w 101"/>
                  <a:gd name="T11" fmla="*/ 15 h 102"/>
                  <a:gd name="T12" fmla="*/ 95 w 101"/>
                  <a:gd name="T13" fmla="*/ 11 h 102"/>
                  <a:gd name="T14" fmla="*/ 84 w 101"/>
                  <a:gd name="T15" fmla="*/ 3 h 102"/>
                  <a:gd name="T16" fmla="*/ 71 w 101"/>
                  <a:gd name="T17" fmla="*/ 0 h 102"/>
                  <a:gd name="T18" fmla="*/ 59 w 101"/>
                  <a:gd name="T19" fmla="*/ 0 h 102"/>
                  <a:gd name="T20" fmla="*/ 59 w 101"/>
                  <a:gd name="T21" fmla="*/ 0 h 102"/>
                  <a:gd name="T22" fmla="*/ 49 w 101"/>
                  <a:gd name="T23" fmla="*/ 0 h 102"/>
                  <a:gd name="T24" fmla="*/ 36 w 101"/>
                  <a:gd name="T25" fmla="*/ 3 h 102"/>
                  <a:gd name="T26" fmla="*/ 25 w 101"/>
                  <a:gd name="T27" fmla="*/ 11 h 102"/>
                  <a:gd name="T28" fmla="*/ 17 w 101"/>
                  <a:gd name="T29" fmla="*/ 15 h 102"/>
                  <a:gd name="T30" fmla="*/ 11 w 101"/>
                  <a:gd name="T31" fmla="*/ 26 h 102"/>
                  <a:gd name="T32" fmla="*/ 4 w 101"/>
                  <a:gd name="T33" fmla="*/ 37 h 102"/>
                  <a:gd name="T34" fmla="*/ 0 w 101"/>
                  <a:gd name="T35" fmla="*/ 46 h 102"/>
                  <a:gd name="T36" fmla="*/ 0 w 101"/>
                  <a:gd name="T37" fmla="*/ 59 h 102"/>
                  <a:gd name="T38" fmla="*/ 0 w 101"/>
                  <a:gd name="T39" fmla="*/ 59 h 102"/>
                  <a:gd name="T40" fmla="*/ 0 w 101"/>
                  <a:gd name="T41" fmla="*/ 72 h 102"/>
                  <a:gd name="T42" fmla="*/ 4 w 101"/>
                  <a:gd name="T43" fmla="*/ 83 h 102"/>
                  <a:gd name="T44" fmla="*/ 11 w 101"/>
                  <a:gd name="T45" fmla="*/ 92 h 102"/>
                  <a:gd name="T46" fmla="*/ 17 w 101"/>
                  <a:gd name="T47" fmla="*/ 103 h 102"/>
                  <a:gd name="T48" fmla="*/ 25 w 101"/>
                  <a:gd name="T49" fmla="*/ 110 h 102"/>
                  <a:gd name="T50" fmla="*/ 36 w 101"/>
                  <a:gd name="T51" fmla="*/ 116 h 102"/>
                  <a:gd name="T52" fmla="*/ 49 w 101"/>
                  <a:gd name="T53" fmla="*/ 119 h 102"/>
                  <a:gd name="T54" fmla="*/ 59 w 101"/>
                  <a:gd name="T55" fmla="*/ 121 h 102"/>
                  <a:gd name="T56" fmla="*/ 59 w 101"/>
                  <a:gd name="T57" fmla="*/ 121 h 102"/>
                  <a:gd name="T58" fmla="*/ 71 w 101"/>
                  <a:gd name="T59" fmla="*/ 119 h 102"/>
                  <a:gd name="T60" fmla="*/ 84 w 101"/>
                  <a:gd name="T61" fmla="*/ 116 h 102"/>
                  <a:gd name="T62" fmla="*/ 95 w 101"/>
                  <a:gd name="T63" fmla="*/ 110 h 102"/>
                  <a:gd name="T64" fmla="*/ 102 w 101"/>
                  <a:gd name="T65" fmla="*/ 103 h 102"/>
                  <a:gd name="T66" fmla="*/ 110 w 101"/>
                  <a:gd name="T67" fmla="*/ 92 h 102"/>
                  <a:gd name="T68" fmla="*/ 115 w 101"/>
                  <a:gd name="T69" fmla="*/ 83 h 102"/>
                  <a:gd name="T70" fmla="*/ 120 w 101"/>
                  <a:gd name="T71" fmla="*/ 72 h 102"/>
                  <a:gd name="T72" fmla="*/ 120 w 101"/>
                  <a:gd name="T73" fmla="*/ 59 h 102"/>
                  <a:gd name="T74" fmla="*/ 59 w 101"/>
                  <a:gd name="T75" fmla="*/ 59 h 102"/>
                  <a:gd name="T76" fmla="*/ 120 w 101"/>
                  <a:gd name="T77" fmla="*/ 59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2">
                    <a:moveTo>
                      <a:pt x="101" y="50"/>
                    </a:moveTo>
                    <a:lnTo>
                      <a:pt x="101" y="50"/>
                    </a:lnTo>
                    <a:lnTo>
                      <a:pt x="101" y="39"/>
                    </a:lnTo>
                    <a:lnTo>
                      <a:pt x="97" y="31"/>
                    </a:lnTo>
                    <a:lnTo>
                      <a:pt x="93" y="22"/>
                    </a:lnTo>
                    <a:lnTo>
                      <a:pt x="86" y="13"/>
                    </a:lnTo>
                    <a:lnTo>
                      <a:pt x="80" y="9"/>
                    </a:lnTo>
                    <a:lnTo>
                      <a:pt x="71" y="3"/>
                    </a:lnTo>
                    <a:lnTo>
                      <a:pt x="60" y="0"/>
                    </a:lnTo>
                    <a:lnTo>
                      <a:pt x="50" y="0"/>
                    </a:lnTo>
                    <a:lnTo>
                      <a:pt x="41" y="0"/>
                    </a:lnTo>
                    <a:lnTo>
                      <a:pt x="30" y="3"/>
                    </a:lnTo>
                    <a:lnTo>
                      <a:pt x="21" y="9"/>
                    </a:lnTo>
                    <a:lnTo>
                      <a:pt x="15" y="13"/>
                    </a:lnTo>
                    <a:lnTo>
                      <a:pt x="9" y="22"/>
                    </a:lnTo>
                    <a:lnTo>
                      <a:pt x="4" y="31"/>
                    </a:lnTo>
                    <a:lnTo>
                      <a:pt x="0" y="39"/>
                    </a:lnTo>
                    <a:lnTo>
                      <a:pt x="0" y="50"/>
                    </a:lnTo>
                    <a:lnTo>
                      <a:pt x="0" y="61"/>
                    </a:lnTo>
                    <a:lnTo>
                      <a:pt x="4" y="70"/>
                    </a:lnTo>
                    <a:lnTo>
                      <a:pt x="9" y="78"/>
                    </a:lnTo>
                    <a:lnTo>
                      <a:pt x="15" y="87"/>
                    </a:lnTo>
                    <a:lnTo>
                      <a:pt x="21" y="93"/>
                    </a:lnTo>
                    <a:lnTo>
                      <a:pt x="30" y="98"/>
                    </a:lnTo>
                    <a:lnTo>
                      <a:pt x="41" y="100"/>
                    </a:lnTo>
                    <a:lnTo>
                      <a:pt x="50" y="102"/>
                    </a:lnTo>
                    <a:lnTo>
                      <a:pt x="60" y="100"/>
                    </a:lnTo>
                    <a:lnTo>
                      <a:pt x="71" y="98"/>
                    </a:lnTo>
                    <a:lnTo>
                      <a:pt x="80" y="93"/>
                    </a:lnTo>
                    <a:lnTo>
                      <a:pt x="86" y="87"/>
                    </a:lnTo>
                    <a:lnTo>
                      <a:pt x="93" y="78"/>
                    </a:lnTo>
                    <a:lnTo>
                      <a:pt x="97" y="70"/>
                    </a:lnTo>
                    <a:lnTo>
                      <a:pt x="101" y="61"/>
                    </a:lnTo>
                    <a:lnTo>
                      <a:pt x="101" y="50"/>
                    </a:lnTo>
                    <a:lnTo>
                      <a:pt x="50" y="50"/>
                    </a:lnTo>
                    <a:lnTo>
                      <a:pt x="101" y="50"/>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38" name="Freeform 916"/>
              <p:cNvSpPr>
                <a:spLocks/>
              </p:cNvSpPr>
              <p:nvPr/>
            </p:nvSpPr>
            <p:spPr bwMode="auto">
              <a:xfrm>
                <a:off x="900" y="2017"/>
                <a:ext cx="112" cy="110"/>
              </a:xfrm>
              <a:custGeom>
                <a:avLst/>
                <a:gdLst>
                  <a:gd name="T0" fmla="*/ 122 w 103"/>
                  <a:gd name="T1" fmla="*/ 62 h 101"/>
                  <a:gd name="T2" fmla="*/ 122 w 103"/>
                  <a:gd name="T3" fmla="*/ 62 h 101"/>
                  <a:gd name="T4" fmla="*/ 120 w 103"/>
                  <a:gd name="T5" fmla="*/ 49 h 101"/>
                  <a:gd name="T6" fmla="*/ 117 w 103"/>
                  <a:gd name="T7" fmla="*/ 36 h 101"/>
                  <a:gd name="T8" fmla="*/ 112 w 103"/>
                  <a:gd name="T9" fmla="*/ 26 h 101"/>
                  <a:gd name="T10" fmla="*/ 104 w 103"/>
                  <a:gd name="T11" fmla="*/ 17 h 101"/>
                  <a:gd name="T12" fmla="*/ 94 w 103"/>
                  <a:gd name="T13" fmla="*/ 11 h 101"/>
                  <a:gd name="T14" fmla="*/ 84 w 103"/>
                  <a:gd name="T15" fmla="*/ 4 h 101"/>
                  <a:gd name="T16" fmla="*/ 73 w 103"/>
                  <a:gd name="T17" fmla="*/ 0 h 101"/>
                  <a:gd name="T18" fmla="*/ 60 w 103"/>
                  <a:gd name="T19" fmla="*/ 0 h 101"/>
                  <a:gd name="T20" fmla="*/ 60 w 103"/>
                  <a:gd name="T21" fmla="*/ 0 h 101"/>
                  <a:gd name="T22" fmla="*/ 49 w 103"/>
                  <a:gd name="T23" fmla="*/ 0 h 101"/>
                  <a:gd name="T24" fmla="*/ 38 w 103"/>
                  <a:gd name="T25" fmla="*/ 4 h 101"/>
                  <a:gd name="T26" fmla="*/ 27 w 103"/>
                  <a:gd name="T27" fmla="*/ 11 h 101"/>
                  <a:gd name="T28" fmla="*/ 17 w 103"/>
                  <a:gd name="T29" fmla="*/ 17 h 101"/>
                  <a:gd name="T30" fmla="*/ 10 w 103"/>
                  <a:gd name="T31" fmla="*/ 26 h 101"/>
                  <a:gd name="T32" fmla="*/ 4 w 103"/>
                  <a:gd name="T33" fmla="*/ 36 h 101"/>
                  <a:gd name="T34" fmla="*/ 2 w 103"/>
                  <a:gd name="T35" fmla="*/ 49 h 101"/>
                  <a:gd name="T36" fmla="*/ 0 w 103"/>
                  <a:gd name="T37" fmla="*/ 62 h 101"/>
                  <a:gd name="T38" fmla="*/ 0 w 103"/>
                  <a:gd name="T39" fmla="*/ 62 h 101"/>
                  <a:gd name="T40" fmla="*/ 2 w 103"/>
                  <a:gd name="T41" fmla="*/ 71 h 101"/>
                  <a:gd name="T42" fmla="*/ 4 w 103"/>
                  <a:gd name="T43" fmla="*/ 84 h 101"/>
                  <a:gd name="T44" fmla="*/ 10 w 103"/>
                  <a:gd name="T45" fmla="*/ 95 h 101"/>
                  <a:gd name="T46" fmla="*/ 17 w 103"/>
                  <a:gd name="T47" fmla="*/ 102 h 101"/>
                  <a:gd name="T48" fmla="*/ 27 w 103"/>
                  <a:gd name="T49" fmla="*/ 110 h 101"/>
                  <a:gd name="T50" fmla="*/ 38 w 103"/>
                  <a:gd name="T51" fmla="*/ 115 h 101"/>
                  <a:gd name="T52" fmla="*/ 49 w 103"/>
                  <a:gd name="T53" fmla="*/ 120 h 101"/>
                  <a:gd name="T54" fmla="*/ 60 w 103"/>
                  <a:gd name="T55" fmla="*/ 120 h 101"/>
                  <a:gd name="T56" fmla="*/ 60 w 103"/>
                  <a:gd name="T57" fmla="*/ 120 h 101"/>
                  <a:gd name="T58" fmla="*/ 73 w 103"/>
                  <a:gd name="T59" fmla="*/ 120 h 101"/>
                  <a:gd name="T60" fmla="*/ 84 w 103"/>
                  <a:gd name="T61" fmla="*/ 115 h 101"/>
                  <a:gd name="T62" fmla="*/ 94 w 103"/>
                  <a:gd name="T63" fmla="*/ 110 h 101"/>
                  <a:gd name="T64" fmla="*/ 104 w 103"/>
                  <a:gd name="T65" fmla="*/ 102 h 101"/>
                  <a:gd name="T66" fmla="*/ 112 w 103"/>
                  <a:gd name="T67" fmla="*/ 95 h 101"/>
                  <a:gd name="T68" fmla="*/ 117 w 103"/>
                  <a:gd name="T69" fmla="*/ 84 h 101"/>
                  <a:gd name="T70" fmla="*/ 120 w 103"/>
                  <a:gd name="T71" fmla="*/ 71 h 101"/>
                  <a:gd name="T72" fmla="*/ 122 w 103"/>
                  <a:gd name="T73" fmla="*/ 62 h 101"/>
                  <a:gd name="T74" fmla="*/ 60 w 103"/>
                  <a:gd name="T75" fmla="*/ 62 h 101"/>
                  <a:gd name="T76" fmla="*/ 122 w 103"/>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01">
                    <a:moveTo>
                      <a:pt x="103" y="52"/>
                    </a:moveTo>
                    <a:lnTo>
                      <a:pt x="103" y="52"/>
                    </a:lnTo>
                    <a:lnTo>
                      <a:pt x="101" y="41"/>
                    </a:lnTo>
                    <a:lnTo>
                      <a:pt x="99" y="30"/>
                    </a:lnTo>
                    <a:lnTo>
                      <a:pt x="95" y="22"/>
                    </a:lnTo>
                    <a:lnTo>
                      <a:pt x="88" y="15"/>
                    </a:lnTo>
                    <a:lnTo>
                      <a:pt x="79" y="9"/>
                    </a:lnTo>
                    <a:lnTo>
                      <a:pt x="71" y="4"/>
                    </a:lnTo>
                    <a:lnTo>
                      <a:pt x="62" y="0"/>
                    </a:lnTo>
                    <a:lnTo>
                      <a:pt x="51" y="0"/>
                    </a:lnTo>
                    <a:lnTo>
                      <a:pt x="41" y="0"/>
                    </a:lnTo>
                    <a:lnTo>
                      <a:pt x="32" y="4"/>
                    </a:lnTo>
                    <a:lnTo>
                      <a:pt x="23" y="9"/>
                    </a:lnTo>
                    <a:lnTo>
                      <a:pt x="15" y="15"/>
                    </a:lnTo>
                    <a:lnTo>
                      <a:pt x="8" y="22"/>
                    </a:lnTo>
                    <a:lnTo>
                      <a:pt x="4" y="30"/>
                    </a:lnTo>
                    <a:lnTo>
                      <a:pt x="2" y="41"/>
                    </a:lnTo>
                    <a:lnTo>
                      <a:pt x="0" y="52"/>
                    </a:lnTo>
                    <a:lnTo>
                      <a:pt x="2" y="60"/>
                    </a:lnTo>
                    <a:lnTo>
                      <a:pt x="4" y="71"/>
                    </a:lnTo>
                    <a:lnTo>
                      <a:pt x="8" y="80"/>
                    </a:lnTo>
                    <a:lnTo>
                      <a:pt x="15" y="86"/>
                    </a:lnTo>
                    <a:lnTo>
                      <a:pt x="23" y="93"/>
                    </a:lnTo>
                    <a:lnTo>
                      <a:pt x="32" y="97"/>
                    </a:lnTo>
                    <a:lnTo>
                      <a:pt x="41" y="101"/>
                    </a:lnTo>
                    <a:lnTo>
                      <a:pt x="51" y="101"/>
                    </a:lnTo>
                    <a:lnTo>
                      <a:pt x="62" y="101"/>
                    </a:lnTo>
                    <a:lnTo>
                      <a:pt x="71" y="97"/>
                    </a:lnTo>
                    <a:lnTo>
                      <a:pt x="79" y="93"/>
                    </a:lnTo>
                    <a:lnTo>
                      <a:pt x="88" y="86"/>
                    </a:lnTo>
                    <a:lnTo>
                      <a:pt x="95" y="80"/>
                    </a:lnTo>
                    <a:lnTo>
                      <a:pt x="99" y="71"/>
                    </a:lnTo>
                    <a:lnTo>
                      <a:pt x="101" y="60"/>
                    </a:lnTo>
                    <a:lnTo>
                      <a:pt x="103" y="52"/>
                    </a:lnTo>
                    <a:lnTo>
                      <a:pt x="51" y="52"/>
                    </a:lnTo>
                    <a:lnTo>
                      <a:pt x="103"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39" name="Freeform 917"/>
              <p:cNvSpPr>
                <a:spLocks/>
              </p:cNvSpPr>
              <p:nvPr/>
            </p:nvSpPr>
            <p:spPr bwMode="auto">
              <a:xfrm>
                <a:off x="1917" y="1313"/>
                <a:ext cx="110" cy="111"/>
              </a:xfrm>
              <a:custGeom>
                <a:avLst/>
                <a:gdLst>
                  <a:gd name="T0" fmla="*/ 120 w 101"/>
                  <a:gd name="T1" fmla="*/ 59 h 101"/>
                  <a:gd name="T2" fmla="*/ 120 w 101"/>
                  <a:gd name="T3" fmla="*/ 59 h 101"/>
                  <a:gd name="T4" fmla="*/ 120 w 101"/>
                  <a:gd name="T5" fmla="*/ 49 h 101"/>
                  <a:gd name="T6" fmla="*/ 115 w 101"/>
                  <a:gd name="T7" fmla="*/ 36 h 101"/>
                  <a:gd name="T8" fmla="*/ 110 w 101"/>
                  <a:gd name="T9" fmla="*/ 25 h 101"/>
                  <a:gd name="T10" fmla="*/ 102 w 101"/>
                  <a:gd name="T11" fmla="*/ 18 h 101"/>
                  <a:gd name="T12" fmla="*/ 95 w 101"/>
                  <a:gd name="T13" fmla="*/ 10 h 101"/>
                  <a:gd name="T14" fmla="*/ 84 w 101"/>
                  <a:gd name="T15" fmla="*/ 4 h 101"/>
                  <a:gd name="T16" fmla="*/ 71 w 101"/>
                  <a:gd name="T17" fmla="*/ 0 h 101"/>
                  <a:gd name="T18" fmla="*/ 62 w 101"/>
                  <a:gd name="T19" fmla="*/ 0 h 101"/>
                  <a:gd name="T20" fmla="*/ 62 w 101"/>
                  <a:gd name="T21" fmla="*/ 0 h 101"/>
                  <a:gd name="T22" fmla="*/ 49 w 101"/>
                  <a:gd name="T23" fmla="*/ 0 h 101"/>
                  <a:gd name="T24" fmla="*/ 36 w 101"/>
                  <a:gd name="T25" fmla="*/ 4 h 101"/>
                  <a:gd name="T26" fmla="*/ 25 w 101"/>
                  <a:gd name="T27" fmla="*/ 10 h 101"/>
                  <a:gd name="T28" fmla="*/ 17 w 101"/>
                  <a:gd name="T29" fmla="*/ 18 h 101"/>
                  <a:gd name="T30" fmla="*/ 11 w 101"/>
                  <a:gd name="T31" fmla="*/ 25 h 101"/>
                  <a:gd name="T32" fmla="*/ 4 w 101"/>
                  <a:gd name="T33" fmla="*/ 36 h 101"/>
                  <a:gd name="T34" fmla="*/ 2 w 101"/>
                  <a:gd name="T35" fmla="*/ 49 h 101"/>
                  <a:gd name="T36" fmla="*/ 0 w 101"/>
                  <a:gd name="T37" fmla="*/ 59 h 101"/>
                  <a:gd name="T38" fmla="*/ 0 w 101"/>
                  <a:gd name="T39" fmla="*/ 59 h 101"/>
                  <a:gd name="T40" fmla="*/ 2 w 101"/>
                  <a:gd name="T41" fmla="*/ 73 h 101"/>
                  <a:gd name="T42" fmla="*/ 4 w 101"/>
                  <a:gd name="T43" fmla="*/ 86 h 101"/>
                  <a:gd name="T44" fmla="*/ 11 w 101"/>
                  <a:gd name="T45" fmla="*/ 97 h 101"/>
                  <a:gd name="T46" fmla="*/ 17 w 101"/>
                  <a:gd name="T47" fmla="*/ 104 h 101"/>
                  <a:gd name="T48" fmla="*/ 25 w 101"/>
                  <a:gd name="T49" fmla="*/ 112 h 101"/>
                  <a:gd name="T50" fmla="*/ 36 w 101"/>
                  <a:gd name="T51" fmla="*/ 118 h 101"/>
                  <a:gd name="T52" fmla="*/ 49 w 101"/>
                  <a:gd name="T53" fmla="*/ 120 h 101"/>
                  <a:gd name="T54" fmla="*/ 62 w 101"/>
                  <a:gd name="T55" fmla="*/ 122 h 101"/>
                  <a:gd name="T56" fmla="*/ 62 w 101"/>
                  <a:gd name="T57" fmla="*/ 122 h 101"/>
                  <a:gd name="T58" fmla="*/ 71 w 101"/>
                  <a:gd name="T59" fmla="*/ 120 h 101"/>
                  <a:gd name="T60" fmla="*/ 84 w 101"/>
                  <a:gd name="T61" fmla="*/ 118 h 101"/>
                  <a:gd name="T62" fmla="*/ 95 w 101"/>
                  <a:gd name="T63" fmla="*/ 112 h 101"/>
                  <a:gd name="T64" fmla="*/ 102 w 101"/>
                  <a:gd name="T65" fmla="*/ 104 h 101"/>
                  <a:gd name="T66" fmla="*/ 110 w 101"/>
                  <a:gd name="T67" fmla="*/ 97 h 101"/>
                  <a:gd name="T68" fmla="*/ 115 w 101"/>
                  <a:gd name="T69" fmla="*/ 86 h 101"/>
                  <a:gd name="T70" fmla="*/ 120 w 101"/>
                  <a:gd name="T71" fmla="*/ 73 h 101"/>
                  <a:gd name="T72" fmla="*/ 120 w 101"/>
                  <a:gd name="T73" fmla="*/ 59 h 101"/>
                  <a:gd name="T74" fmla="*/ 62 w 101"/>
                  <a:gd name="T75" fmla="*/ 59 h 101"/>
                  <a:gd name="T76" fmla="*/ 120 w 101"/>
                  <a:gd name="T77" fmla="*/ 59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7" y="30"/>
                    </a:lnTo>
                    <a:lnTo>
                      <a:pt x="93" y="21"/>
                    </a:lnTo>
                    <a:lnTo>
                      <a:pt x="86" y="15"/>
                    </a:lnTo>
                    <a:lnTo>
                      <a:pt x="80" y="8"/>
                    </a:lnTo>
                    <a:lnTo>
                      <a:pt x="71" y="4"/>
                    </a:lnTo>
                    <a:lnTo>
                      <a:pt x="60" y="0"/>
                    </a:lnTo>
                    <a:lnTo>
                      <a:pt x="52" y="0"/>
                    </a:lnTo>
                    <a:lnTo>
                      <a:pt x="41" y="0"/>
                    </a:lnTo>
                    <a:lnTo>
                      <a:pt x="30" y="4"/>
                    </a:lnTo>
                    <a:lnTo>
                      <a:pt x="21" y="8"/>
                    </a:lnTo>
                    <a:lnTo>
                      <a:pt x="15" y="15"/>
                    </a:lnTo>
                    <a:lnTo>
                      <a:pt x="9" y="21"/>
                    </a:lnTo>
                    <a:lnTo>
                      <a:pt x="4" y="30"/>
                    </a:lnTo>
                    <a:lnTo>
                      <a:pt x="2" y="41"/>
                    </a:lnTo>
                    <a:lnTo>
                      <a:pt x="0" y="49"/>
                    </a:lnTo>
                    <a:lnTo>
                      <a:pt x="2" y="60"/>
                    </a:lnTo>
                    <a:lnTo>
                      <a:pt x="4" y="71"/>
                    </a:lnTo>
                    <a:lnTo>
                      <a:pt x="9" y="80"/>
                    </a:lnTo>
                    <a:lnTo>
                      <a:pt x="15" y="86"/>
                    </a:lnTo>
                    <a:lnTo>
                      <a:pt x="21" y="93"/>
                    </a:lnTo>
                    <a:lnTo>
                      <a:pt x="30" y="97"/>
                    </a:lnTo>
                    <a:lnTo>
                      <a:pt x="41" y="99"/>
                    </a:lnTo>
                    <a:lnTo>
                      <a:pt x="52" y="101"/>
                    </a:lnTo>
                    <a:lnTo>
                      <a:pt x="60" y="99"/>
                    </a:lnTo>
                    <a:lnTo>
                      <a:pt x="71" y="97"/>
                    </a:lnTo>
                    <a:lnTo>
                      <a:pt x="80" y="93"/>
                    </a:lnTo>
                    <a:lnTo>
                      <a:pt x="86" y="86"/>
                    </a:lnTo>
                    <a:lnTo>
                      <a:pt x="93" y="80"/>
                    </a:lnTo>
                    <a:lnTo>
                      <a:pt x="97" y="71"/>
                    </a:lnTo>
                    <a:lnTo>
                      <a:pt x="101" y="60"/>
                    </a:lnTo>
                    <a:lnTo>
                      <a:pt x="101" y="49"/>
                    </a:lnTo>
                    <a:lnTo>
                      <a:pt x="52" y="49"/>
                    </a:lnTo>
                    <a:lnTo>
                      <a:pt x="101"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40" name="Freeform 918"/>
              <p:cNvSpPr>
                <a:spLocks/>
              </p:cNvSpPr>
              <p:nvPr/>
            </p:nvSpPr>
            <p:spPr bwMode="auto">
              <a:xfrm>
                <a:off x="2334" y="851"/>
                <a:ext cx="111" cy="110"/>
              </a:xfrm>
              <a:custGeom>
                <a:avLst/>
                <a:gdLst>
                  <a:gd name="T0" fmla="*/ 122 w 101"/>
                  <a:gd name="T1" fmla="*/ 58 h 101"/>
                  <a:gd name="T2" fmla="*/ 122 w 101"/>
                  <a:gd name="T3" fmla="*/ 58 h 101"/>
                  <a:gd name="T4" fmla="*/ 122 w 101"/>
                  <a:gd name="T5" fmla="*/ 49 h 101"/>
                  <a:gd name="T6" fmla="*/ 120 w 101"/>
                  <a:gd name="T7" fmla="*/ 36 h 101"/>
                  <a:gd name="T8" fmla="*/ 112 w 101"/>
                  <a:gd name="T9" fmla="*/ 25 h 101"/>
                  <a:gd name="T10" fmla="*/ 107 w 101"/>
                  <a:gd name="T11" fmla="*/ 17 h 101"/>
                  <a:gd name="T12" fmla="*/ 97 w 101"/>
                  <a:gd name="T13" fmla="*/ 10 h 101"/>
                  <a:gd name="T14" fmla="*/ 86 w 101"/>
                  <a:gd name="T15" fmla="*/ 4 h 101"/>
                  <a:gd name="T16" fmla="*/ 76 w 101"/>
                  <a:gd name="T17" fmla="*/ 0 h 101"/>
                  <a:gd name="T18" fmla="*/ 63 w 101"/>
                  <a:gd name="T19" fmla="*/ 0 h 101"/>
                  <a:gd name="T20" fmla="*/ 63 w 101"/>
                  <a:gd name="T21" fmla="*/ 0 h 101"/>
                  <a:gd name="T22" fmla="*/ 49 w 101"/>
                  <a:gd name="T23" fmla="*/ 0 h 101"/>
                  <a:gd name="T24" fmla="*/ 38 w 101"/>
                  <a:gd name="T25" fmla="*/ 4 h 101"/>
                  <a:gd name="T26" fmla="*/ 29 w 101"/>
                  <a:gd name="T27" fmla="*/ 10 h 101"/>
                  <a:gd name="T28" fmla="*/ 18 w 101"/>
                  <a:gd name="T29" fmla="*/ 17 h 101"/>
                  <a:gd name="T30" fmla="*/ 11 w 101"/>
                  <a:gd name="T31" fmla="*/ 25 h 101"/>
                  <a:gd name="T32" fmla="*/ 4 w 101"/>
                  <a:gd name="T33" fmla="*/ 36 h 101"/>
                  <a:gd name="T34" fmla="*/ 2 w 101"/>
                  <a:gd name="T35" fmla="*/ 49 h 101"/>
                  <a:gd name="T36" fmla="*/ 0 w 101"/>
                  <a:gd name="T37" fmla="*/ 58 h 101"/>
                  <a:gd name="T38" fmla="*/ 0 w 101"/>
                  <a:gd name="T39" fmla="*/ 58 h 101"/>
                  <a:gd name="T40" fmla="*/ 2 w 101"/>
                  <a:gd name="T41" fmla="*/ 71 h 101"/>
                  <a:gd name="T42" fmla="*/ 4 w 101"/>
                  <a:gd name="T43" fmla="*/ 84 h 101"/>
                  <a:gd name="T44" fmla="*/ 11 w 101"/>
                  <a:gd name="T45" fmla="*/ 95 h 101"/>
                  <a:gd name="T46" fmla="*/ 18 w 101"/>
                  <a:gd name="T47" fmla="*/ 102 h 101"/>
                  <a:gd name="T48" fmla="*/ 29 w 101"/>
                  <a:gd name="T49" fmla="*/ 110 h 101"/>
                  <a:gd name="T50" fmla="*/ 38 w 101"/>
                  <a:gd name="T51" fmla="*/ 115 h 101"/>
                  <a:gd name="T52" fmla="*/ 49 w 101"/>
                  <a:gd name="T53" fmla="*/ 118 h 101"/>
                  <a:gd name="T54" fmla="*/ 63 w 101"/>
                  <a:gd name="T55" fmla="*/ 120 h 101"/>
                  <a:gd name="T56" fmla="*/ 63 w 101"/>
                  <a:gd name="T57" fmla="*/ 120 h 101"/>
                  <a:gd name="T58" fmla="*/ 76 w 101"/>
                  <a:gd name="T59" fmla="*/ 118 h 101"/>
                  <a:gd name="T60" fmla="*/ 86 w 101"/>
                  <a:gd name="T61" fmla="*/ 115 h 101"/>
                  <a:gd name="T62" fmla="*/ 97 w 101"/>
                  <a:gd name="T63" fmla="*/ 110 h 101"/>
                  <a:gd name="T64" fmla="*/ 107 w 101"/>
                  <a:gd name="T65" fmla="*/ 102 h 101"/>
                  <a:gd name="T66" fmla="*/ 112 w 101"/>
                  <a:gd name="T67" fmla="*/ 95 h 101"/>
                  <a:gd name="T68" fmla="*/ 120 w 101"/>
                  <a:gd name="T69" fmla="*/ 84 h 101"/>
                  <a:gd name="T70" fmla="*/ 122 w 101"/>
                  <a:gd name="T71" fmla="*/ 71 h 101"/>
                  <a:gd name="T72" fmla="*/ 122 w 101"/>
                  <a:gd name="T73" fmla="*/ 58 h 101"/>
                  <a:gd name="T74" fmla="*/ 63 w 101"/>
                  <a:gd name="T75" fmla="*/ 58 h 101"/>
                  <a:gd name="T76" fmla="*/ 122 w 101"/>
                  <a:gd name="T77" fmla="*/ 58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49"/>
                    </a:moveTo>
                    <a:lnTo>
                      <a:pt x="101" y="49"/>
                    </a:lnTo>
                    <a:lnTo>
                      <a:pt x="101" y="41"/>
                    </a:lnTo>
                    <a:lnTo>
                      <a:pt x="99" y="30"/>
                    </a:lnTo>
                    <a:lnTo>
                      <a:pt x="93" y="21"/>
                    </a:lnTo>
                    <a:lnTo>
                      <a:pt x="88" y="15"/>
                    </a:lnTo>
                    <a:lnTo>
                      <a:pt x="80" y="8"/>
                    </a:lnTo>
                    <a:lnTo>
                      <a:pt x="71" y="4"/>
                    </a:lnTo>
                    <a:lnTo>
                      <a:pt x="63" y="0"/>
                    </a:lnTo>
                    <a:lnTo>
                      <a:pt x="52" y="0"/>
                    </a:lnTo>
                    <a:lnTo>
                      <a:pt x="41" y="0"/>
                    </a:lnTo>
                    <a:lnTo>
                      <a:pt x="32" y="4"/>
                    </a:lnTo>
                    <a:lnTo>
                      <a:pt x="24" y="8"/>
                    </a:lnTo>
                    <a:lnTo>
                      <a:pt x="15" y="15"/>
                    </a:lnTo>
                    <a:lnTo>
                      <a:pt x="9" y="21"/>
                    </a:lnTo>
                    <a:lnTo>
                      <a:pt x="4" y="30"/>
                    </a:lnTo>
                    <a:lnTo>
                      <a:pt x="2" y="41"/>
                    </a:lnTo>
                    <a:lnTo>
                      <a:pt x="0" y="49"/>
                    </a:lnTo>
                    <a:lnTo>
                      <a:pt x="2" y="60"/>
                    </a:lnTo>
                    <a:lnTo>
                      <a:pt x="4" y="71"/>
                    </a:lnTo>
                    <a:lnTo>
                      <a:pt x="9" y="80"/>
                    </a:lnTo>
                    <a:lnTo>
                      <a:pt x="15" y="86"/>
                    </a:lnTo>
                    <a:lnTo>
                      <a:pt x="24" y="93"/>
                    </a:lnTo>
                    <a:lnTo>
                      <a:pt x="32" y="97"/>
                    </a:lnTo>
                    <a:lnTo>
                      <a:pt x="41" y="99"/>
                    </a:lnTo>
                    <a:lnTo>
                      <a:pt x="52" y="101"/>
                    </a:lnTo>
                    <a:lnTo>
                      <a:pt x="63" y="99"/>
                    </a:lnTo>
                    <a:lnTo>
                      <a:pt x="71" y="97"/>
                    </a:lnTo>
                    <a:lnTo>
                      <a:pt x="80" y="93"/>
                    </a:lnTo>
                    <a:lnTo>
                      <a:pt x="88" y="86"/>
                    </a:lnTo>
                    <a:lnTo>
                      <a:pt x="93" y="80"/>
                    </a:lnTo>
                    <a:lnTo>
                      <a:pt x="99" y="71"/>
                    </a:lnTo>
                    <a:lnTo>
                      <a:pt x="101" y="60"/>
                    </a:lnTo>
                    <a:lnTo>
                      <a:pt x="101" y="49"/>
                    </a:lnTo>
                    <a:lnTo>
                      <a:pt x="52" y="49"/>
                    </a:lnTo>
                    <a:lnTo>
                      <a:pt x="101" y="49"/>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41" name="Freeform 919"/>
              <p:cNvSpPr>
                <a:spLocks/>
              </p:cNvSpPr>
              <p:nvPr/>
            </p:nvSpPr>
            <p:spPr bwMode="auto">
              <a:xfrm>
                <a:off x="2330" y="1044"/>
                <a:ext cx="110" cy="113"/>
              </a:xfrm>
              <a:custGeom>
                <a:avLst/>
                <a:gdLst>
                  <a:gd name="T0" fmla="*/ 120 w 101"/>
                  <a:gd name="T1" fmla="*/ 63 h 103"/>
                  <a:gd name="T2" fmla="*/ 120 w 101"/>
                  <a:gd name="T3" fmla="*/ 63 h 103"/>
                  <a:gd name="T4" fmla="*/ 120 w 101"/>
                  <a:gd name="T5" fmla="*/ 49 h 103"/>
                  <a:gd name="T6" fmla="*/ 118 w 101"/>
                  <a:gd name="T7" fmla="*/ 38 h 103"/>
                  <a:gd name="T8" fmla="*/ 109 w 101"/>
                  <a:gd name="T9" fmla="*/ 27 h 103"/>
                  <a:gd name="T10" fmla="*/ 105 w 101"/>
                  <a:gd name="T11" fmla="*/ 18 h 103"/>
                  <a:gd name="T12" fmla="*/ 94 w 101"/>
                  <a:gd name="T13" fmla="*/ 10 h 103"/>
                  <a:gd name="T14" fmla="*/ 84 w 101"/>
                  <a:gd name="T15" fmla="*/ 4 h 103"/>
                  <a:gd name="T16" fmla="*/ 74 w 101"/>
                  <a:gd name="T17" fmla="*/ 2 h 103"/>
                  <a:gd name="T18" fmla="*/ 61 w 101"/>
                  <a:gd name="T19" fmla="*/ 0 h 103"/>
                  <a:gd name="T20" fmla="*/ 61 w 101"/>
                  <a:gd name="T21" fmla="*/ 0 h 103"/>
                  <a:gd name="T22" fmla="*/ 49 w 101"/>
                  <a:gd name="T23" fmla="*/ 2 h 103"/>
                  <a:gd name="T24" fmla="*/ 38 w 101"/>
                  <a:gd name="T25" fmla="*/ 4 h 103"/>
                  <a:gd name="T26" fmla="*/ 27 w 101"/>
                  <a:gd name="T27" fmla="*/ 10 h 103"/>
                  <a:gd name="T28" fmla="*/ 17 w 101"/>
                  <a:gd name="T29" fmla="*/ 18 h 103"/>
                  <a:gd name="T30" fmla="*/ 10 w 101"/>
                  <a:gd name="T31" fmla="*/ 27 h 103"/>
                  <a:gd name="T32" fmla="*/ 4 w 101"/>
                  <a:gd name="T33" fmla="*/ 38 h 103"/>
                  <a:gd name="T34" fmla="*/ 2 w 101"/>
                  <a:gd name="T35" fmla="*/ 49 h 103"/>
                  <a:gd name="T36" fmla="*/ 0 w 101"/>
                  <a:gd name="T37" fmla="*/ 63 h 103"/>
                  <a:gd name="T38" fmla="*/ 0 w 101"/>
                  <a:gd name="T39" fmla="*/ 63 h 103"/>
                  <a:gd name="T40" fmla="*/ 2 w 101"/>
                  <a:gd name="T41" fmla="*/ 75 h 103"/>
                  <a:gd name="T42" fmla="*/ 4 w 101"/>
                  <a:gd name="T43" fmla="*/ 86 h 103"/>
                  <a:gd name="T44" fmla="*/ 10 w 101"/>
                  <a:gd name="T45" fmla="*/ 97 h 103"/>
                  <a:gd name="T46" fmla="*/ 17 w 101"/>
                  <a:gd name="T47" fmla="*/ 106 h 103"/>
                  <a:gd name="T48" fmla="*/ 27 w 101"/>
                  <a:gd name="T49" fmla="*/ 114 h 103"/>
                  <a:gd name="T50" fmla="*/ 38 w 101"/>
                  <a:gd name="T51" fmla="*/ 120 h 103"/>
                  <a:gd name="T52" fmla="*/ 49 w 101"/>
                  <a:gd name="T53" fmla="*/ 122 h 103"/>
                  <a:gd name="T54" fmla="*/ 61 w 101"/>
                  <a:gd name="T55" fmla="*/ 124 h 103"/>
                  <a:gd name="T56" fmla="*/ 61 w 101"/>
                  <a:gd name="T57" fmla="*/ 124 h 103"/>
                  <a:gd name="T58" fmla="*/ 74 w 101"/>
                  <a:gd name="T59" fmla="*/ 122 h 103"/>
                  <a:gd name="T60" fmla="*/ 84 w 101"/>
                  <a:gd name="T61" fmla="*/ 120 h 103"/>
                  <a:gd name="T62" fmla="*/ 94 w 101"/>
                  <a:gd name="T63" fmla="*/ 114 h 103"/>
                  <a:gd name="T64" fmla="*/ 105 w 101"/>
                  <a:gd name="T65" fmla="*/ 106 h 103"/>
                  <a:gd name="T66" fmla="*/ 109 w 101"/>
                  <a:gd name="T67" fmla="*/ 97 h 103"/>
                  <a:gd name="T68" fmla="*/ 118 w 101"/>
                  <a:gd name="T69" fmla="*/ 86 h 103"/>
                  <a:gd name="T70" fmla="*/ 120 w 101"/>
                  <a:gd name="T71" fmla="*/ 75 h 103"/>
                  <a:gd name="T72" fmla="*/ 120 w 101"/>
                  <a:gd name="T73" fmla="*/ 63 h 103"/>
                  <a:gd name="T74" fmla="*/ 61 w 101"/>
                  <a:gd name="T75" fmla="*/ 63 h 103"/>
                  <a:gd name="T76" fmla="*/ 120 w 101"/>
                  <a:gd name="T77" fmla="*/ 63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3">
                    <a:moveTo>
                      <a:pt x="101" y="52"/>
                    </a:moveTo>
                    <a:lnTo>
                      <a:pt x="101" y="52"/>
                    </a:lnTo>
                    <a:lnTo>
                      <a:pt x="101" y="41"/>
                    </a:lnTo>
                    <a:lnTo>
                      <a:pt x="99" y="32"/>
                    </a:lnTo>
                    <a:lnTo>
                      <a:pt x="92" y="23"/>
                    </a:lnTo>
                    <a:lnTo>
                      <a:pt x="88" y="15"/>
                    </a:lnTo>
                    <a:lnTo>
                      <a:pt x="79" y="8"/>
                    </a:lnTo>
                    <a:lnTo>
                      <a:pt x="71" y="4"/>
                    </a:lnTo>
                    <a:lnTo>
                      <a:pt x="62" y="2"/>
                    </a:lnTo>
                    <a:lnTo>
                      <a:pt x="51" y="0"/>
                    </a:lnTo>
                    <a:lnTo>
                      <a:pt x="41" y="2"/>
                    </a:lnTo>
                    <a:lnTo>
                      <a:pt x="32" y="4"/>
                    </a:lnTo>
                    <a:lnTo>
                      <a:pt x="23" y="8"/>
                    </a:lnTo>
                    <a:lnTo>
                      <a:pt x="15" y="15"/>
                    </a:lnTo>
                    <a:lnTo>
                      <a:pt x="8" y="23"/>
                    </a:lnTo>
                    <a:lnTo>
                      <a:pt x="4" y="32"/>
                    </a:lnTo>
                    <a:lnTo>
                      <a:pt x="2" y="41"/>
                    </a:lnTo>
                    <a:lnTo>
                      <a:pt x="0" y="52"/>
                    </a:lnTo>
                    <a:lnTo>
                      <a:pt x="2" y="62"/>
                    </a:lnTo>
                    <a:lnTo>
                      <a:pt x="4" y="71"/>
                    </a:lnTo>
                    <a:lnTo>
                      <a:pt x="8" y="80"/>
                    </a:lnTo>
                    <a:lnTo>
                      <a:pt x="15" y="88"/>
                    </a:lnTo>
                    <a:lnTo>
                      <a:pt x="23" y="95"/>
                    </a:lnTo>
                    <a:lnTo>
                      <a:pt x="32" y="99"/>
                    </a:lnTo>
                    <a:lnTo>
                      <a:pt x="41" y="101"/>
                    </a:lnTo>
                    <a:lnTo>
                      <a:pt x="51" y="103"/>
                    </a:lnTo>
                    <a:lnTo>
                      <a:pt x="62" y="101"/>
                    </a:lnTo>
                    <a:lnTo>
                      <a:pt x="71" y="99"/>
                    </a:lnTo>
                    <a:lnTo>
                      <a:pt x="79" y="95"/>
                    </a:lnTo>
                    <a:lnTo>
                      <a:pt x="88" y="88"/>
                    </a:lnTo>
                    <a:lnTo>
                      <a:pt x="92" y="80"/>
                    </a:lnTo>
                    <a:lnTo>
                      <a:pt x="99" y="71"/>
                    </a:lnTo>
                    <a:lnTo>
                      <a:pt x="101" y="62"/>
                    </a:lnTo>
                    <a:lnTo>
                      <a:pt x="101" y="52"/>
                    </a:lnTo>
                    <a:lnTo>
                      <a:pt x="51" y="52"/>
                    </a:lnTo>
                    <a:lnTo>
                      <a:pt x="101" y="52"/>
                    </a:lnTo>
                    <a:close/>
                  </a:path>
                </a:pathLst>
              </a:custGeom>
              <a:solidFill>
                <a:srgbClr val="5A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42" name="Freeform 920"/>
              <p:cNvSpPr>
                <a:spLocks/>
              </p:cNvSpPr>
              <p:nvPr/>
            </p:nvSpPr>
            <p:spPr bwMode="auto">
              <a:xfrm>
                <a:off x="2464" y="1252"/>
                <a:ext cx="111" cy="111"/>
              </a:xfrm>
              <a:custGeom>
                <a:avLst/>
                <a:gdLst>
                  <a:gd name="T0" fmla="*/ 122 w 101"/>
                  <a:gd name="T1" fmla="*/ 62 h 101"/>
                  <a:gd name="T2" fmla="*/ 122 w 101"/>
                  <a:gd name="T3" fmla="*/ 62 h 101"/>
                  <a:gd name="T4" fmla="*/ 122 w 101"/>
                  <a:gd name="T5" fmla="*/ 49 h 101"/>
                  <a:gd name="T6" fmla="*/ 118 w 101"/>
                  <a:gd name="T7" fmla="*/ 38 h 101"/>
                  <a:gd name="T8" fmla="*/ 111 w 101"/>
                  <a:gd name="T9" fmla="*/ 27 h 101"/>
                  <a:gd name="T10" fmla="*/ 104 w 101"/>
                  <a:gd name="T11" fmla="*/ 18 h 101"/>
                  <a:gd name="T12" fmla="*/ 97 w 101"/>
                  <a:gd name="T13" fmla="*/ 10 h 101"/>
                  <a:gd name="T14" fmla="*/ 86 w 101"/>
                  <a:gd name="T15" fmla="*/ 4 h 101"/>
                  <a:gd name="T16" fmla="*/ 73 w 101"/>
                  <a:gd name="T17" fmla="*/ 2 h 101"/>
                  <a:gd name="T18" fmla="*/ 62 w 101"/>
                  <a:gd name="T19" fmla="*/ 0 h 101"/>
                  <a:gd name="T20" fmla="*/ 62 w 101"/>
                  <a:gd name="T21" fmla="*/ 0 h 101"/>
                  <a:gd name="T22" fmla="*/ 49 w 101"/>
                  <a:gd name="T23" fmla="*/ 2 h 101"/>
                  <a:gd name="T24" fmla="*/ 36 w 101"/>
                  <a:gd name="T25" fmla="*/ 4 h 101"/>
                  <a:gd name="T26" fmla="*/ 25 w 101"/>
                  <a:gd name="T27" fmla="*/ 10 h 101"/>
                  <a:gd name="T28" fmla="*/ 18 w 101"/>
                  <a:gd name="T29" fmla="*/ 18 h 101"/>
                  <a:gd name="T30" fmla="*/ 10 w 101"/>
                  <a:gd name="T31" fmla="*/ 27 h 101"/>
                  <a:gd name="T32" fmla="*/ 4 w 101"/>
                  <a:gd name="T33" fmla="*/ 38 h 101"/>
                  <a:gd name="T34" fmla="*/ 2 w 101"/>
                  <a:gd name="T35" fmla="*/ 49 h 101"/>
                  <a:gd name="T36" fmla="*/ 0 w 101"/>
                  <a:gd name="T37" fmla="*/ 62 h 101"/>
                  <a:gd name="T38" fmla="*/ 0 w 101"/>
                  <a:gd name="T39" fmla="*/ 62 h 101"/>
                  <a:gd name="T40" fmla="*/ 2 w 101"/>
                  <a:gd name="T41" fmla="*/ 75 h 101"/>
                  <a:gd name="T42" fmla="*/ 4 w 101"/>
                  <a:gd name="T43" fmla="*/ 86 h 101"/>
                  <a:gd name="T44" fmla="*/ 10 w 101"/>
                  <a:gd name="T45" fmla="*/ 97 h 101"/>
                  <a:gd name="T46" fmla="*/ 18 w 101"/>
                  <a:gd name="T47" fmla="*/ 107 h 101"/>
                  <a:gd name="T48" fmla="*/ 25 w 101"/>
                  <a:gd name="T49" fmla="*/ 111 h 101"/>
                  <a:gd name="T50" fmla="*/ 36 w 101"/>
                  <a:gd name="T51" fmla="*/ 120 h 101"/>
                  <a:gd name="T52" fmla="*/ 49 w 101"/>
                  <a:gd name="T53" fmla="*/ 122 h 101"/>
                  <a:gd name="T54" fmla="*/ 62 w 101"/>
                  <a:gd name="T55" fmla="*/ 122 h 101"/>
                  <a:gd name="T56" fmla="*/ 62 w 101"/>
                  <a:gd name="T57" fmla="*/ 122 h 101"/>
                  <a:gd name="T58" fmla="*/ 73 w 101"/>
                  <a:gd name="T59" fmla="*/ 122 h 101"/>
                  <a:gd name="T60" fmla="*/ 86 w 101"/>
                  <a:gd name="T61" fmla="*/ 120 h 101"/>
                  <a:gd name="T62" fmla="*/ 97 w 101"/>
                  <a:gd name="T63" fmla="*/ 111 h 101"/>
                  <a:gd name="T64" fmla="*/ 104 w 101"/>
                  <a:gd name="T65" fmla="*/ 107 h 101"/>
                  <a:gd name="T66" fmla="*/ 111 w 101"/>
                  <a:gd name="T67" fmla="*/ 97 h 101"/>
                  <a:gd name="T68" fmla="*/ 118 w 101"/>
                  <a:gd name="T69" fmla="*/ 86 h 101"/>
                  <a:gd name="T70" fmla="*/ 122 w 101"/>
                  <a:gd name="T71" fmla="*/ 75 h 101"/>
                  <a:gd name="T72" fmla="*/ 122 w 101"/>
                  <a:gd name="T73" fmla="*/ 62 h 101"/>
                  <a:gd name="T74" fmla="*/ 62 w 101"/>
                  <a:gd name="T75" fmla="*/ 62 h 101"/>
                  <a:gd name="T76" fmla="*/ 122 w 101"/>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1"/>
                    </a:moveTo>
                    <a:lnTo>
                      <a:pt x="101" y="51"/>
                    </a:lnTo>
                    <a:lnTo>
                      <a:pt x="101" y="41"/>
                    </a:lnTo>
                    <a:lnTo>
                      <a:pt x="97" y="32"/>
                    </a:lnTo>
                    <a:lnTo>
                      <a:pt x="92" y="23"/>
                    </a:lnTo>
                    <a:lnTo>
                      <a:pt x="86" y="15"/>
                    </a:lnTo>
                    <a:lnTo>
                      <a:pt x="80" y="8"/>
                    </a:lnTo>
                    <a:lnTo>
                      <a:pt x="71" y="4"/>
                    </a:lnTo>
                    <a:lnTo>
                      <a:pt x="60" y="2"/>
                    </a:lnTo>
                    <a:lnTo>
                      <a:pt x="51" y="0"/>
                    </a:lnTo>
                    <a:lnTo>
                      <a:pt x="41" y="2"/>
                    </a:lnTo>
                    <a:lnTo>
                      <a:pt x="30" y="4"/>
                    </a:lnTo>
                    <a:lnTo>
                      <a:pt x="21" y="8"/>
                    </a:lnTo>
                    <a:lnTo>
                      <a:pt x="15" y="15"/>
                    </a:lnTo>
                    <a:lnTo>
                      <a:pt x="8" y="23"/>
                    </a:lnTo>
                    <a:lnTo>
                      <a:pt x="4" y="32"/>
                    </a:lnTo>
                    <a:lnTo>
                      <a:pt x="2" y="41"/>
                    </a:lnTo>
                    <a:lnTo>
                      <a:pt x="0" y="51"/>
                    </a:lnTo>
                    <a:lnTo>
                      <a:pt x="2" y="62"/>
                    </a:lnTo>
                    <a:lnTo>
                      <a:pt x="4" y="71"/>
                    </a:lnTo>
                    <a:lnTo>
                      <a:pt x="8" y="80"/>
                    </a:lnTo>
                    <a:lnTo>
                      <a:pt x="15" y="88"/>
                    </a:lnTo>
                    <a:lnTo>
                      <a:pt x="21" y="92"/>
                    </a:lnTo>
                    <a:lnTo>
                      <a:pt x="30" y="99"/>
                    </a:lnTo>
                    <a:lnTo>
                      <a:pt x="41" y="101"/>
                    </a:lnTo>
                    <a:lnTo>
                      <a:pt x="51" y="101"/>
                    </a:lnTo>
                    <a:lnTo>
                      <a:pt x="60" y="101"/>
                    </a:lnTo>
                    <a:lnTo>
                      <a:pt x="71" y="99"/>
                    </a:lnTo>
                    <a:lnTo>
                      <a:pt x="80" y="92"/>
                    </a:lnTo>
                    <a:lnTo>
                      <a:pt x="86" y="88"/>
                    </a:lnTo>
                    <a:lnTo>
                      <a:pt x="92" y="80"/>
                    </a:lnTo>
                    <a:lnTo>
                      <a:pt x="97" y="71"/>
                    </a:lnTo>
                    <a:lnTo>
                      <a:pt x="101" y="62"/>
                    </a:lnTo>
                    <a:lnTo>
                      <a:pt x="101" y="51"/>
                    </a:lnTo>
                    <a:lnTo>
                      <a:pt x="51" y="51"/>
                    </a:lnTo>
                    <a:lnTo>
                      <a:pt x="101" y="5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43" name="Freeform 921"/>
              <p:cNvSpPr>
                <a:spLocks/>
              </p:cNvSpPr>
              <p:nvPr/>
            </p:nvSpPr>
            <p:spPr bwMode="auto">
              <a:xfrm>
                <a:off x="710" y="2448"/>
                <a:ext cx="111" cy="111"/>
              </a:xfrm>
              <a:custGeom>
                <a:avLst/>
                <a:gdLst>
                  <a:gd name="T0" fmla="*/ 122 w 101"/>
                  <a:gd name="T1" fmla="*/ 63 h 101"/>
                  <a:gd name="T2" fmla="*/ 122 w 101"/>
                  <a:gd name="T3" fmla="*/ 63 h 101"/>
                  <a:gd name="T4" fmla="*/ 122 w 101"/>
                  <a:gd name="T5" fmla="*/ 49 h 101"/>
                  <a:gd name="T6" fmla="*/ 120 w 101"/>
                  <a:gd name="T7" fmla="*/ 36 h 101"/>
                  <a:gd name="T8" fmla="*/ 112 w 101"/>
                  <a:gd name="T9" fmla="*/ 26 h 101"/>
                  <a:gd name="T10" fmla="*/ 104 w 101"/>
                  <a:gd name="T11" fmla="*/ 18 h 101"/>
                  <a:gd name="T12" fmla="*/ 97 w 101"/>
                  <a:gd name="T13" fmla="*/ 11 h 101"/>
                  <a:gd name="T14" fmla="*/ 86 w 101"/>
                  <a:gd name="T15" fmla="*/ 2 h 101"/>
                  <a:gd name="T16" fmla="*/ 73 w 101"/>
                  <a:gd name="T17" fmla="*/ 0 h 101"/>
                  <a:gd name="T18" fmla="*/ 60 w 101"/>
                  <a:gd name="T19" fmla="*/ 0 h 101"/>
                  <a:gd name="T20" fmla="*/ 60 w 101"/>
                  <a:gd name="T21" fmla="*/ 0 h 101"/>
                  <a:gd name="T22" fmla="*/ 49 w 101"/>
                  <a:gd name="T23" fmla="*/ 0 h 101"/>
                  <a:gd name="T24" fmla="*/ 36 w 101"/>
                  <a:gd name="T25" fmla="*/ 2 h 101"/>
                  <a:gd name="T26" fmla="*/ 26 w 101"/>
                  <a:gd name="T27" fmla="*/ 11 h 101"/>
                  <a:gd name="T28" fmla="*/ 18 w 101"/>
                  <a:gd name="T29" fmla="*/ 18 h 101"/>
                  <a:gd name="T30" fmla="*/ 11 w 101"/>
                  <a:gd name="T31" fmla="*/ 26 h 101"/>
                  <a:gd name="T32" fmla="*/ 4 w 101"/>
                  <a:gd name="T33" fmla="*/ 36 h 101"/>
                  <a:gd name="T34" fmla="*/ 0 w 101"/>
                  <a:gd name="T35" fmla="*/ 49 h 101"/>
                  <a:gd name="T36" fmla="*/ 0 w 101"/>
                  <a:gd name="T37" fmla="*/ 63 h 101"/>
                  <a:gd name="T38" fmla="*/ 0 w 101"/>
                  <a:gd name="T39" fmla="*/ 63 h 101"/>
                  <a:gd name="T40" fmla="*/ 0 w 101"/>
                  <a:gd name="T41" fmla="*/ 73 h 101"/>
                  <a:gd name="T42" fmla="*/ 4 w 101"/>
                  <a:gd name="T43" fmla="*/ 86 h 101"/>
                  <a:gd name="T44" fmla="*/ 11 w 101"/>
                  <a:gd name="T45" fmla="*/ 97 h 101"/>
                  <a:gd name="T46" fmla="*/ 18 w 101"/>
                  <a:gd name="T47" fmla="*/ 104 h 101"/>
                  <a:gd name="T48" fmla="*/ 26 w 101"/>
                  <a:gd name="T49" fmla="*/ 112 h 101"/>
                  <a:gd name="T50" fmla="*/ 36 w 101"/>
                  <a:gd name="T51" fmla="*/ 118 h 101"/>
                  <a:gd name="T52" fmla="*/ 49 w 101"/>
                  <a:gd name="T53" fmla="*/ 122 h 101"/>
                  <a:gd name="T54" fmla="*/ 60 w 101"/>
                  <a:gd name="T55" fmla="*/ 122 h 101"/>
                  <a:gd name="T56" fmla="*/ 60 w 101"/>
                  <a:gd name="T57" fmla="*/ 122 h 101"/>
                  <a:gd name="T58" fmla="*/ 73 w 101"/>
                  <a:gd name="T59" fmla="*/ 122 h 101"/>
                  <a:gd name="T60" fmla="*/ 86 w 101"/>
                  <a:gd name="T61" fmla="*/ 118 h 101"/>
                  <a:gd name="T62" fmla="*/ 97 w 101"/>
                  <a:gd name="T63" fmla="*/ 112 h 101"/>
                  <a:gd name="T64" fmla="*/ 104 w 101"/>
                  <a:gd name="T65" fmla="*/ 104 h 101"/>
                  <a:gd name="T66" fmla="*/ 112 w 101"/>
                  <a:gd name="T67" fmla="*/ 97 h 101"/>
                  <a:gd name="T68" fmla="*/ 120 w 101"/>
                  <a:gd name="T69" fmla="*/ 86 h 101"/>
                  <a:gd name="T70" fmla="*/ 122 w 101"/>
                  <a:gd name="T71" fmla="*/ 73 h 101"/>
                  <a:gd name="T72" fmla="*/ 122 w 101"/>
                  <a:gd name="T73" fmla="*/ 63 h 101"/>
                  <a:gd name="T74" fmla="*/ 60 w 101"/>
                  <a:gd name="T75" fmla="*/ 63 h 101"/>
                  <a:gd name="T76" fmla="*/ 122 w 101"/>
                  <a:gd name="T77" fmla="*/ 63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101">
                    <a:moveTo>
                      <a:pt x="101" y="52"/>
                    </a:moveTo>
                    <a:lnTo>
                      <a:pt x="101" y="52"/>
                    </a:lnTo>
                    <a:lnTo>
                      <a:pt x="101" y="41"/>
                    </a:lnTo>
                    <a:lnTo>
                      <a:pt x="99" y="30"/>
                    </a:lnTo>
                    <a:lnTo>
                      <a:pt x="93" y="22"/>
                    </a:lnTo>
                    <a:lnTo>
                      <a:pt x="86" y="15"/>
                    </a:lnTo>
                    <a:lnTo>
                      <a:pt x="80" y="9"/>
                    </a:lnTo>
                    <a:lnTo>
                      <a:pt x="71" y="2"/>
                    </a:lnTo>
                    <a:lnTo>
                      <a:pt x="60" y="0"/>
                    </a:lnTo>
                    <a:lnTo>
                      <a:pt x="50" y="0"/>
                    </a:lnTo>
                    <a:lnTo>
                      <a:pt x="41" y="0"/>
                    </a:lnTo>
                    <a:lnTo>
                      <a:pt x="30" y="2"/>
                    </a:lnTo>
                    <a:lnTo>
                      <a:pt x="22" y="9"/>
                    </a:lnTo>
                    <a:lnTo>
                      <a:pt x="15" y="15"/>
                    </a:lnTo>
                    <a:lnTo>
                      <a:pt x="9" y="22"/>
                    </a:lnTo>
                    <a:lnTo>
                      <a:pt x="4" y="30"/>
                    </a:lnTo>
                    <a:lnTo>
                      <a:pt x="0" y="41"/>
                    </a:lnTo>
                    <a:lnTo>
                      <a:pt x="0" y="52"/>
                    </a:lnTo>
                    <a:lnTo>
                      <a:pt x="0" y="60"/>
                    </a:lnTo>
                    <a:lnTo>
                      <a:pt x="4" y="71"/>
                    </a:lnTo>
                    <a:lnTo>
                      <a:pt x="9" y="80"/>
                    </a:lnTo>
                    <a:lnTo>
                      <a:pt x="15" y="86"/>
                    </a:lnTo>
                    <a:lnTo>
                      <a:pt x="22" y="93"/>
                    </a:lnTo>
                    <a:lnTo>
                      <a:pt x="30" y="97"/>
                    </a:lnTo>
                    <a:lnTo>
                      <a:pt x="41" y="101"/>
                    </a:lnTo>
                    <a:lnTo>
                      <a:pt x="50" y="101"/>
                    </a:lnTo>
                    <a:lnTo>
                      <a:pt x="60" y="101"/>
                    </a:lnTo>
                    <a:lnTo>
                      <a:pt x="71" y="97"/>
                    </a:lnTo>
                    <a:lnTo>
                      <a:pt x="80" y="93"/>
                    </a:lnTo>
                    <a:lnTo>
                      <a:pt x="86" y="86"/>
                    </a:lnTo>
                    <a:lnTo>
                      <a:pt x="93" y="80"/>
                    </a:lnTo>
                    <a:lnTo>
                      <a:pt x="99" y="71"/>
                    </a:lnTo>
                    <a:lnTo>
                      <a:pt x="101" y="60"/>
                    </a:lnTo>
                    <a:lnTo>
                      <a:pt x="101" y="52"/>
                    </a:lnTo>
                    <a:lnTo>
                      <a:pt x="50" y="52"/>
                    </a:lnTo>
                    <a:lnTo>
                      <a:pt x="101" y="52"/>
                    </a:lnTo>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44" name="Freeform 922"/>
              <p:cNvSpPr>
                <a:spLocks/>
              </p:cNvSpPr>
              <p:nvPr/>
            </p:nvSpPr>
            <p:spPr bwMode="auto">
              <a:xfrm>
                <a:off x="703" y="1920"/>
                <a:ext cx="113" cy="111"/>
              </a:xfrm>
              <a:custGeom>
                <a:avLst/>
                <a:gdLst>
                  <a:gd name="T0" fmla="*/ 123 w 104"/>
                  <a:gd name="T1" fmla="*/ 62 h 101"/>
                  <a:gd name="T2" fmla="*/ 123 w 104"/>
                  <a:gd name="T3" fmla="*/ 62 h 101"/>
                  <a:gd name="T4" fmla="*/ 121 w 104"/>
                  <a:gd name="T5" fmla="*/ 49 h 101"/>
                  <a:gd name="T6" fmla="*/ 118 w 104"/>
                  <a:gd name="T7" fmla="*/ 36 h 101"/>
                  <a:gd name="T8" fmla="*/ 112 w 104"/>
                  <a:gd name="T9" fmla="*/ 25 h 101"/>
                  <a:gd name="T10" fmla="*/ 105 w 104"/>
                  <a:gd name="T11" fmla="*/ 18 h 101"/>
                  <a:gd name="T12" fmla="*/ 95 w 104"/>
                  <a:gd name="T13" fmla="*/ 10 h 101"/>
                  <a:gd name="T14" fmla="*/ 85 w 104"/>
                  <a:gd name="T15" fmla="*/ 2 h 101"/>
                  <a:gd name="T16" fmla="*/ 74 w 104"/>
                  <a:gd name="T17" fmla="*/ 0 h 101"/>
                  <a:gd name="T18" fmla="*/ 61 w 104"/>
                  <a:gd name="T19" fmla="*/ 0 h 101"/>
                  <a:gd name="T20" fmla="*/ 61 w 104"/>
                  <a:gd name="T21" fmla="*/ 0 h 101"/>
                  <a:gd name="T22" fmla="*/ 49 w 104"/>
                  <a:gd name="T23" fmla="*/ 0 h 101"/>
                  <a:gd name="T24" fmla="*/ 39 w 104"/>
                  <a:gd name="T25" fmla="*/ 2 h 101"/>
                  <a:gd name="T26" fmla="*/ 28 w 104"/>
                  <a:gd name="T27" fmla="*/ 10 h 101"/>
                  <a:gd name="T28" fmla="*/ 18 w 104"/>
                  <a:gd name="T29" fmla="*/ 18 h 101"/>
                  <a:gd name="T30" fmla="*/ 11 w 104"/>
                  <a:gd name="T31" fmla="*/ 25 h 101"/>
                  <a:gd name="T32" fmla="*/ 5 w 104"/>
                  <a:gd name="T33" fmla="*/ 36 h 101"/>
                  <a:gd name="T34" fmla="*/ 3 w 104"/>
                  <a:gd name="T35" fmla="*/ 49 h 101"/>
                  <a:gd name="T36" fmla="*/ 0 w 104"/>
                  <a:gd name="T37" fmla="*/ 62 h 101"/>
                  <a:gd name="T38" fmla="*/ 0 w 104"/>
                  <a:gd name="T39" fmla="*/ 62 h 101"/>
                  <a:gd name="T40" fmla="*/ 3 w 104"/>
                  <a:gd name="T41" fmla="*/ 73 h 101"/>
                  <a:gd name="T42" fmla="*/ 5 w 104"/>
                  <a:gd name="T43" fmla="*/ 86 h 101"/>
                  <a:gd name="T44" fmla="*/ 11 w 104"/>
                  <a:gd name="T45" fmla="*/ 96 h 101"/>
                  <a:gd name="T46" fmla="*/ 18 w 104"/>
                  <a:gd name="T47" fmla="*/ 104 h 101"/>
                  <a:gd name="T48" fmla="*/ 28 w 104"/>
                  <a:gd name="T49" fmla="*/ 111 h 101"/>
                  <a:gd name="T50" fmla="*/ 39 w 104"/>
                  <a:gd name="T51" fmla="*/ 118 h 101"/>
                  <a:gd name="T52" fmla="*/ 49 w 104"/>
                  <a:gd name="T53" fmla="*/ 122 h 101"/>
                  <a:gd name="T54" fmla="*/ 61 w 104"/>
                  <a:gd name="T55" fmla="*/ 122 h 101"/>
                  <a:gd name="T56" fmla="*/ 61 w 104"/>
                  <a:gd name="T57" fmla="*/ 122 h 101"/>
                  <a:gd name="T58" fmla="*/ 74 w 104"/>
                  <a:gd name="T59" fmla="*/ 122 h 101"/>
                  <a:gd name="T60" fmla="*/ 85 w 104"/>
                  <a:gd name="T61" fmla="*/ 118 h 101"/>
                  <a:gd name="T62" fmla="*/ 95 w 104"/>
                  <a:gd name="T63" fmla="*/ 111 h 101"/>
                  <a:gd name="T64" fmla="*/ 105 w 104"/>
                  <a:gd name="T65" fmla="*/ 104 h 101"/>
                  <a:gd name="T66" fmla="*/ 112 w 104"/>
                  <a:gd name="T67" fmla="*/ 96 h 101"/>
                  <a:gd name="T68" fmla="*/ 118 w 104"/>
                  <a:gd name="T69" fmla="*/ 86 h 101"/>
                  <a:gd name="T70" fmla="*/ 121 w 104"/>
                  <a:gd name="T71" fmla="*/ 73 h 101"/>
                  <a:gd name="T72" fmla="*/ 123 w 104"/>
                  <a:gd name="T73" fmla="*/ 62 h 101"/>
                  <a:gd name="T74" fmla="*/ 61 w 104"/>
                  <a:gd name="T75" fmla="*/ 62 h 101"/>
                  <a:gd name="T76" fmla="*/ 123 w 104"/>
                  <a:gd name="T77" fmla="*/ 62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1">
                    <a:moveTo>
                      <a:pt x="104" y="51"/>
                    </a:moveTo>
                    <a:lnTo>
                      <a:pt x="104" y="51"/>
                    </a:lnTo>
                    <a:lnTo>
                      <a:pt x="102" y="41"/>
                    </a:lnTo>
                    <a:lnTo>
                      <a:pt x="100" y="30"/>
                    </a:lnTo>
                    <a:lnTo>
                      <a:pt x="95" y="21"/>
                    </a:lnTo>
                    <a:lnTo>
                      <a:pt x="89" y="15"/>
                    </a:lnTo>
                    <a:lnTo>
                      <a:pt x="80" y="8"/>
                    </a:lnTo>
                    <a:lnTo>
                      <a:pt x="72" y="2"/>
                    </a:lnTo>
                    <a:lnTo>
                      <a:pt x="63" y="0"/>
                    </a:lnTo>
                    <a:lnTo>
                      <a:pt x="52" y="0"/>
                    </a:lnTo>
                    <a:lnTo>
                      <a:pt x="41" y="0"/>
                    </a:lnTo>
                    <a:lnTo>
                      <a:pt x="33" y="2"/>
                    </a:lnTo>
                    <a:lnTo>
                      <a:pt x="24" y="8"/>
                    </a:lnTo>
                    <a:lnTo>
                      <a:pt x="16" y="15"/>
                    </a:lnTo>
                    <a:lnTo>
                      <a:pt x="9" y="21"/>
                    </a:lnTo>
                    <a:lnTo>
                      <a:pt x="5" y="30"/>
                    </a:lnTo>
                    <a:lnTo>
                      <a:pt x="3" y="41"/>
                    </a:lnTo>
                    <a:lnTo>
                      <a:pt x="0" y="51"/>
                    </a:lnTo>
                    <a:lnTo>
                      <a:pt x="3" y="60"/>
                    </a:lnTo>
                    <a:lnTo>
                      <a:pt x="5" y="71"/>
                    </a:lnTo>
                    <a:lnTo>
                      <a:pt x="9" y="79"/>
                    </a:lnTo>
                    <a:lnTo>
                      <a:pt x="16" y="86"/>
                    </a:lnTo>
                    <a:lnTo>
                      <a:pt x="24" y="92"/>
                    </a:lnTo>
                    <a:lnTo>
                      <a:pt x="33" y="97"/>
                    </a:lnTo>
                    <a:lnTo>
                      <a:pt x="41" y="101"/>
                    </a:lnTo>
                    <a:lnTo>
                      <a:pt x="52" y="101"/>
                    </a:lnTo>
                    <a:lnTo>
                      <a:pt x="63" y="101"/>
                    </a:lnTo>
                    <a:lnTo>
                      <a:pt x="72" y="97"/>
                    </a:lnTo>
                    <a:lnTo>
                      <a:pt x="80" y="92"/>
                    </a:lnTo>
                    <a:lnTo>
                      <a:pt x="89" y="86"/>
                    </a:lnTo>
                    <a:lnTo>
                      <a:pt x="95" y="79"/>
                    </a:lnTo>
                    <a:lnTo>
                      <a:pt x="100" y="71"/>
                    </a:lnTo>
                    <a:lnTo>
                      <a:pt x="102" y="60"/>
                    </a:lnTo>
                    <a:lnTo>
                      <a:pt x="104" y="51"/>
                    </a:lnTo>
                    <a:lnTo>
                      <a:pt x="52" y="51"/>
                    </a:lnTo>
                    <a:lnTo>
                      <a:pt x="104" y="51"/>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45" name="Freeform 923"/>
              <p:cNvSpPr>
                <a:spLocks/>
              </p:cNvSpPr>
              <p:nvPr/>
            </p:nvSpPr>
            <p:spPr bwMode="auto">
              <a:xfrm>
                <a:off x="949" y="2540"/>
                <a:ext cx="113" cy="112"/>
              </a:xfrm>
              <a:custGeom>
                <a:avLst/>
                <a:gdLst>
                  <a:gd name="T0" fmla="*/ 123 w 104"/>
                  <a:gd name="T1" fmla="*/ 60 h 102"/>
                  <a:gd name="T2" fmla="*/ 123 w 104"/>
                  <a:gd name="T3" fmla="*/ 60 h 102"/>
                  <a:gd name="T4" fmla="*/ 120 w 104"/>
                  <a:gd name="T5" fmla="*/ 49 h 102"/>
                  <a:gd name="T6" fmla="*/ 117 w 104"/>
                  <a:gd name="T7" fmla="*/ 36 h 102"/>
                  <a:gd name="T8" fmla="*/ 112 w 104"/>
                  <a:gd name="T9" fmla="*/ 26 h 102"/>
                  <a:gd name="T10" fmla="*/ 104 w 104"/>
                  <a:gd name="T11" fmla="*/ 18 h 102"/>
                  <a:gd name="T12" fmla="*/ 95 w 104"/>
                  <a:gd name="T13" fmla="*/ 11 h 102"/>
                  <a:gd name="T14" fmla="*/ 84 w 104"/>
                  <a:gd name="T15" fmla="*/ 5 h 102"/>
                  <a:gd name="T16" fmla="*/ 74 w 104"/>
                  <a:gd name="T17" fmla="*/ 0 h 102"/>
                  <a:gd name="T18" fmla="*/ 61 w 104"/>
                  <a:gd name="T19" fmla="*/ 0 h 102"/>
                  <a:gd name="T20" fmla="*/ 61 w 104"/>
                  <a:gd name="T21" fmla="*/ 0 h 102"/>
                  <a:gd name="T22" fmla="*/ 49 w 104"/>
                  <a:gd name="T23" fmla="*/ 0 h 102"/>
                  <a:gd name="T24" fmla="*/ 38 w 104"/>
                  <a:gd name="T25" fmla="*/ 5 h 102"/>
                  <a:gd name="T26" fmla="*/ 28 w 104"/>
                  <a:gd name="T27" fmla="*/ 11 h 102"/>
                  <a:gd name="T28" fmla="*/ 17 w 104"/>
                  <a:gd name="T29" fmla="*/ 18 h 102"/>
                  <a:gd name="T30" fmla="*/ 11 w 104"/>
                  <a:gd name="T31" fmla="*/ 26 h 102"/>
                  <a:gd name="T32" fmla="*/ 4 w 104"/>
                  <a:gd name="T33" fmla="*/ 36 h 102"/>
                  <a:gd name="T34" fmla="*/ 2 w 104"/>
                  <a:gd name="T35" fmla="*/ 49 h 102"/>
                  <a:gd name="T36" fmla="*/ 0 w 104"/>
                  <a:gd name="T37" fmla="*/ 60 h 102"/>
                  <a:gd name="T38" fmla="*/ 0 w 104"/>
                  <a:gd name="T39" fmla="*/ 60 h 102"/>
                  <a:gd name="T40" fmla="*/ 2 w 104"/>
                  <a:gd name="T41" fmla="*/ 74 h 102"/>
                  <a:gd name="T42" fmla="*/ 4 w 104"/>
                  <a:gd name="T43" fmla="*/ 86 h 102"/>
                  <a:gd name="T44" fmla="*/ 11 w 104"/>
                  <a:gd name="T45" fmla="*/ 97 h 102"/>
                  <a:gd name="T46" fmla="*/ 17 w 104"/>
                  <a:gd name="T47" fmla="*/ 105 h 102"/>
                  <a:gd name="T48" fmla="*/ 28 w 104"/>
                  <a:gd name="T49" fmla="*/ 112 h 102"/>
                  <a:gd name="T50" fmla="*/ 38 w 104"/>
                  <a:gd name="T51" fmla="*/ 117 h 102"/>
                  <a:gd name="T52" fmla="*/ 49 w 104"/>
                  <a:gd name="T53" fmla="*/ 123 h 102"/>
                  <a:gd name="T54" fmla="*/ 61 w 104"/>
                  <a:gd name="T55" fmla="*/ 123 h 102"/>
                  <a:gd name="T56" fmla="*/ 61 w 104"/>
                  <a:gd name="T57" fmla="*/ 123 h 102"/>
                  <a:gd name="T58" fmla="*/ 74 w 104"/>
                  <a:gd name="T59" fmla="*/ 123 h 102"/>
                  <a:gd name="T60" fmla="*/ 84 w 104"/>
                  <a:gd name="T61" fmla="*/ 117 h 102"/>
                  <a:gd name="T62" fmla="*/ 95 w 104"/>
                  <a:gd name="T63" fmla="*/ 112 h 102"/>
                  <a:gd name="T64" fmla="*/ 104 w 104"/>
                  <a:gd name="T65" fmla="*/ 105 h 102"/>
                  <a:gd name="T66" fmla="*/ 112 w 104"/>
                  <a:gd name="T67" fmla="*/ 97 h 102"/>
                  <a:gd name="T68" fmla="*/ 117 w 104"/>
                  <a:gd name="T69" fmla="*/ 86 h 102"/>
                  <a:gd name="T70" fmla="*/ 120 w 104"/>
                  <a:gd name="T71" fmla="*/ 74 h 102"/>
                  <a:gd name="T72" fmla="*/ 123 w 104"/>
                  <a:gd name="T73" fmla="*/ 60 h 102"/>
                  <a:gd name="T74" fmla="*/ 61 w 104"/>
                  <a:gd name="T75" fmla="*/ 60 h 102"/>
                  <a:gd name="T76" fmla="*/ 123 w 104"/>
                  <a:gd name="T77" fmla="*/ 6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 h="102">
                    <a:moveTo>
                      <a:pt x="104" y="50"/>
                    </a:moveTo>
                    <a:lnTo>
                      <a:pt x="104" y="50"/>
                    </a:lnTo>
                    <a:lnTo>
                      <a:pt x="101" y="41"/>
                    </a:lnTo>
                    <a:lnTo>
                      <a:pt x="99" y="30"/>
                    </a:lnTo>
                    <a:lnTo>
                      <a:pt x="95" y="22"/>
                    </a:lnTo>
                    <a:lnTo>
                      <a:pt x="88" y="15"/>
                    </a:lnTo>
                    <a:lnTo>
                      <a:pt x="80" y="9"/>
                    </a:lnTo>
                    <a:lnTo>
                      <a:pt x="71" y="5"/>
                    </a:lnTo>
                    <a:lnTo>
                      <a:pt x="63" y="0"/>
                    </a:lnTo>
                    <a:lnTo>
                      <a:pt x="52" y="0"/>
                    </a:lnTo>
                    <a:lnTo>
                      <a:pt x="41" y="0"/>
                    </a:lnTo>
                    <a:lnTo>
                      <a:pt x="32" y="5"/>
                    </a:lnTo>
                    <a:lnTo>
                      <a:pt x="24" y="9"/>
                    </a:lnTo>
                    <a:lnTo>
                      <a:pt x="15" y="15"/>
                    </a:lnTo>
                    <a:lnTo>
                      <a:pt x="9" y="22"/>
                    </a:lnTo>
                    <a:lnTo>
                      <a:pt x="4" y="30"/>
                    </a:lnTo>
                    <a:lnTo>
                      <a:pt x="2" y="41"/>
                    </a:lnTo>
                    <a:lnTo>
                      <a:pt x="0" y="50"/>
                    </a:lnTo>
                    <a:lnTo>
                      <a:pt x="2" y="61"/>
                    </a:lnTo>
                    <a:lnTo>
                      <a:pt x="4" y="71"/>
                    </a:lnTo>
                    <a:lnTo>
                      <a:pt x="9" y="80"/>
                    </a:lnTo>
                    <a:lnTo>
                      <a:pt x="15" y="87"/>
                    </a:lnTo>
                    <a:lnTo>
                      <a:pt x="24" y="93"/>
                    </a:lnTo>
                    <a:lnTo>
                      <a:pt x="32" y="97"/>
                    </a:lnTo>
                    <a:lnTo>
                      <a:pt x="41" y="102"/>
                    </a:lnTo>
                    <a:lnTo>
                      <a:pt x="52" y="102"/>
                    </a:lnTo>
                    <a:lnTo>
                      <a:pt x="63" y="102"/>
                    </a:lnTo>
                    <a:lnTo>
                      <a:pt x="71" y="97"/>
                    </a:lnTo>
                    <a:lnTo>
                      <a:pt x="80" y="93"/>
                    </a:lnTo>
                    <a:lnTo>
                      <a:pt x="88" y="87"/>
                    </a:lnTo>
                    <a:lnTo>
                      <a:pt x="95" y="80"/>
                    </a:lnTo>
                    <a:lnTo>
                      <a:pt x="99" y="71"/>
                    </a:lnTo>
                    <a:lnTo>
                      <a:pt x="101" y="61"/>
                    </a:lnTo>
                    <a:lnTo>
                      <a:pt x="104" y="50"/>
                    </a:lnTo>
                    <a:lnTo>
                      <a:pt x="52" y="50"/>
                    </a:lnTo>
                    <a:lnTo>
                      <a:pt x="104" y="50"/>
                    </a:lnTo>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46" name="Freeform 924"/>
              <p:cNvSpPr>
                <a:spLocks/>
              </p:cNvSpPr>
              <p:nvPr/>
            </p:nvSpPr>
            <p:spPr bwMode="auto">
              <a:xfrm>
                <a:off x="1147" y="1854"/>
                <a:ext cx="111" cy="113"/>
              </a:xfrm>
              <a:custGeom>
                <a:avLst/>
                <a:gdLst>
                  <a:gd name="T0" fmla="*/ 121 w 102"/>
                  <a:gd name="T1" fmla="*/ 61 h 104"/>
                  <a:gd name="T2" fmla="*/ 121 w 102"/>
                  <a:gd name="T3" fmla="*/ 61 h 104"/>
                  <a:gd name="T4" fmla="*/ 121 w 102"/>
                  <a:gd name="T5" fmla="*/ 49 h 104"/>
                  <a:gd name="T6" fmla="*/ 115 w 102"/>
                  <a:gd name="T7" fmla="*/ 38 h 104"/>
                  <a:gd name="T8" fmla="*/ 110 w 102"/>
                  <a:gd name="T9" fmla="*/ 28 h 104"/>
                  <a:gd name="T10" fmla="*/ 103 w 102"/>
                  <a:gd name="T11" fmla="*/ 17 h 104"/>
                  <a:gd name="T12" fmla="*/ 95 w 102"/>
                  <a:gd name="T13" fmla="*/ 11 h 104"/>
                  <a:gd name="T14" fmla="*/ 84 w 102"/>
                  <a:gd name="T15" fmla="*/ 4 h 104"/>
                  <a:gd name="T16" fmla="*/ 72 w 102"/>
                  <a:gd name="T17" fmla="*/ 2 h 104"/>
                  <a:gd name="T18" fmla="*/ 62 w 102"/>
                  <a:gd name="T19" fmla="*/ 0 h 104"/>
                  <a:gd name="T20" fmla="*/ 62 w 102"/>
                  <a:gd name="T21" fmla="*/ 0 h 104"/>
                  <a:gd name="T22" fmla="*/ 49 w 102"/>
                  <a:gd name="T23" fmla="*/ 2 h 104"/>
                  <a:gd name="T24" fmla="*/ 36 w 102"/>
                  <a:gd name="T25" fmla="*/ 4 h 104"/>
                  <a:gd name="T26" fmla="*/ 26 w 102"/>
                  <a:gd name="T27" fmla="*/ 11 h 104"/>
                  <a:gd name="T28" fmla="*/ 17 w 102"/>
                  <a:gd name="T29" fmla="*/ 17 h 104"/>
                  <a:gd name="T30" fmla="*/ 11 w 102"/>
                  <a:gd name="T31" fmla="*/ 28 h 104"/>
                  <a:gd name="T32" fmla="*/ 5 w 102"/>
                  <a:gd name="T33" fmla="*/ 38 h 104"/>
                  <a:gd name="T34" fmla="*/ 2 w 102"/>
                  <a:gd name="T35" fmla="*/ 49 h 104"/>
                  <a:gd name="T36" fmla="*/ 0 w 102"/>
                  <a:gd name="T37" fmla="*/ 61 h 104"/>
                  <a:gd name="T38" fmla="*/ 0 w 102"/>
                  <a:gd name="T39" fmla="*/ 61 h 104"/>
                  <a:gd name="T40" fmla="*/ 2 w 102"/>
                  <a:gd name="T41" fmla="*/ 74 h 104"/>
                  <a:gd name="T42" fmla="*/ 5 w 102"/>
                  <a:gd name="T43" fmla="*/ 84 h 104"/>
                  <a:gd name="T44" fmla="*/ 11 w 102"/>
                  <a:gd name="T45" fmla="*/ 95 h 104"/>
                  <a:gd name="T46" fmla="*/ 17 w 102"/>
                  <a:gd name="T47" fmla="*/ 105 h 104"/>
                  <a:gd name="T48" fmla="*/ 26 w 102"/>
                  <a:gd name="T49" fmla="*/ 112 h 104"/>
                  <a:gd name="T50" fmla="*/ 36 w 102"/>
                  <a:gd name="T51" fmla="*/ 117 h 104"/>
                  <a:gd name="T52" fmla="*/ 49 w 102"/>
                  <a:gd name="T53" fmla="*/ 121 h 104"/>
                  <a:gd name="T54" fmla="*/ 62 w 102"/>
                  <a:gd name="T55" fmla="*/ 123 h 104"/>
                  <a:gd name="T56" fmla="*/ 62 w 102"/>
                  <a:gd name="T57" fmla="*/ 123 h 104"/>
                  <a:gd name="T58" fmla="*/ 72 w 102"/>
                  <a:gd name="T59" fmla="*/ 121 h 104"/>
                  <a:gd name="T60" fmla="*/ 84 w 102"/>
                  <a:gd name="T61" fmla="*/ 117 h 104"/>
                  <a:gd name="T62" fmla="*/ 95 w 102"/>
                  <a:gd name="T63" fmla="*/ 112 h 104"/>
                  <a:gd name="T64" fmla="*/ 103 w 102"/>
                  <a:gd name="T65" fmla="*/ 105 h 104"/>
                  <a:gd name="T66" fmla="*/ 110 w 102"/>
                  <a:gd name="T67" fmla="*/ 95 h 104"/>
                  <a:gd name="T68" fmla="*/ 115 w 102"/>
                  <a:gd name="T69" fmla="*/ 84 h 104"/>
                  <a:gd name="T70" fmla="*/ 121 w 102"/>
                  <a:gd name="T71" fmla="*/ 74 h 104"/>
                  <a:gd name="T72" fmla="*/ 121 w 102"/>
                  <a:gd name="T73" fmla="*/ 61 h 104"/>
                  <a:gd name="T74" fmla="*/ 62 w 102"/>
                  <a:gd name="T75" fmla="*/ 61 h 104"/>
                  <a:gd name="T76" fmla="*/ 121 w 102"/>
                  <a:gd name="T77" fmla="*/ 6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04">
                    <a:moveTo>
                      <a:pt x="102" y="52"/>
                    </a:moveTo>
                    <a:lnTo>
                      <a:pt x="102" y="52"/>
                    </a:lnTo>
                    <a:lnTo>
                      <a:pt x="102" y="41"/>
                    </a:lnTo>
                    <a:lnTo>
                      <a:pt x="97" y="32"/>
                    </a:lnTo>
                    <a:lnTo>
                      <a:pt x="93" y="24"/>
                    </a:lnTo>
                    <a:lnTo>
                      <a:pt x="87" y="15"/>
                    </a:lnTo>
                    <a:lnTo>
                      <a:pt x="80" y="9"/>
                    </a:lnTo>
                    <a:lnTo>
                      <a:pt x="71" y="4"/>
                    </a:lnTo>
                    <a:lnTo>
                      <a:pt x="61" y="2"/>
                    </a:lnTo>
                    <a:lnTo>
                      <a:pt x="52" y="0"/>
                    </a:lnTo>
                    <a:lnTo>
                      <a:pt x="41" y="2"/>
                    </a:lnTo>
                    <a:lnTo>
                      <a:pt x="30" y="4"/>
                    </a:lnTo>
                    <a:lnTo>
                      <a:pt x="22" y="9"/>
                    </a:lnTo>
                    <a:lnTo>
                      <a:pt x="15" y="15"/>
                    </a:lnTo>
                    <a:lnTo>
                      <a:pt x="9" y="24"/>
                    </a:lnTo>
                    <a:lnTo>
                      <a:pt x="5" y="32"/>
                    </a:lnTo>
                    <a:lnTo>
                      <a:pt x="2" y="41"/>
                    </a:lnTo>
                    <a:lnTo>
                      <a:pt x="0" y="52"/>
                    </a:lnTo>
                    <a:lnTo>
                      <a:pt x="2" y="63"/>
                    </a:lnTo>
                    <a:lnTo>
                      <a:pt x="5" y="71"/>
                    </a:lnTo>
                    <a:lnTo>
                      <a:pt x="9" y="80"/>
                    </a:lnTo>
                    <a:lnTo>
                      <a:pt x="15" y="89"/>
                    </a:lnTo>
                    <a:lnTo>
                      <a:pt x="22" y="95"/>
                    </a:lnTo>
                    <a:lnTo>
                      <a:pt x="30" y="99"/>
                    </a:lnTo>
                    <a:lnTo>
                      <a:pt x="41" y="102"/>
                    </a:lnTo>
                    <a:lnTo>
                      <a:pt x="52" y="104"/>
                    </a:lnTo>
                    <a:lnTo>
                      <a:pt x="61" y="102"/>
                    </a:lnTo>
                    <a:lnTo>
                      <a:pt x="71" y="99"/>
                    </a:lnTo>
                    <a:lnTo>
                      <a:pt x="80" y="95"/>
                    </a:lnTo>
                    <a:lnTo>
                      <a:pt x="87" y="89"/>
                    </a:lnTo>
                    <a:lnTo>
                      <a:pt x="93" y="80"/>
                    </a:lnTo>
                    <a:lnTo>
                      <a:pt x="97" y="71"/>
                    </a:lnTo>
                    <a:lnTo>
                      <a:pt x="102" y="63"/>
                    </a:lnTo>
                    <a:lnTo>
                      <a:pt x="102" y="52"/>
                    </a:lnTo>
                    <a:lnTo>
                      <a:pt x="52" y="52"/>
                    </a:lnTo>
                    <a:lnTo>
                      <a:pt x="102" y="52"/>
                    </a:lnTo>
                    <a:close/>
                  </a:path>
                </a:pathLst>
              </a:custGeom>
              <a:solidFill>
                <a:srgbClr val="A3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34820" name="Group 925"/>
          <p:cNvGrpSpPr>
            <a:grpSpLocks/>
          </p:cNvGrpSpPr>
          <p:nvPr/>
        </p:nvGrpSpPr>
        <p:grpSpPr bwMode="auto">
          <a:xfrm>
            <a:off x="1404938" y="1279525"/>
            <a:ext cx="4006850" cy="3449638"/>
            <a:chOff x="375" y="842"/>
            <a:chExt cx="2524" cy="2173"/>
          </a:xfrm>
        </p:grpSpPr>
        <p:sp>
          <p:nvSpPr>
            <p:cNvPr id="35847" name="AutoShape 926"/>
            <p:cNvSpPr>
              <a:spLocks noChangeArrowheads="1"/>
            </p:cNvSpPr>
            <p:nvPr/>
          </p:nvSpPr>
          <p:spPr bwMode="auto">
            <a:xfrm>
              <a:off x="2334" y="842"/>
              <a:ext cx="427" cy="130"/>
            </a:xfrm>
            <a:prstGeom prst="roundRect">
              <a:avLst>
                <a:gd name="adj" fmla="val 16667"/>
              </a:avLst>
            </a:prstGeom>
            <a:gradFill rotWithShape="1">
              <a:gsLst>
                <a:gs pos="0">
                  <a:srgbClr val="A400A4"/>
                </a:gs>
                <a:gs pos="100000">
                  <a:srgbClr val="4C004C"/>
                </a:gs>
              </a:gsLst>
              <a:lin ang="5400000" scaled="1"/>
            </a:gra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Sos-1</a:t>
              </a:r>
            </a:p>
          </p:txBody>
        </p:sp>
        <p:sp>
          <p:nvSpPr>
            <p:cNvPr id="35848" name="AutoShape 927"/>
            <p:cNvSpPr>
              <a:spLocks noChangeArrowheads="1"/>
            </p:cNvSpPr>
            <p:nvPr/>
          </p:nvSpPr>
          <p:spPr bwMode="auto">
            <a:xfrm>
              <a:off x="2472" y="1235"/>
              <a:ext cx="427" cy="130"/>
            </a:xfrm>
            <a:prstGeom prst="roundRect">
              <a:avLst>
                <a:gd name="adj" fmla="val 16667"/>
              </a:avLst>
            </a:prstGeom>
            <a:gradFill rotWithShape="1">
              <a:gsLst>
                <a:gs pos="0">
                  <a:srgbClr val="FB7F75"/>
                </a:gs>
                <a:gs pos="100000">
                  <a:srgbClr val="81413C"/>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Ras</a:t>
              </a:r>
            </a:p>
          </p:txBody>
        </p:sp>
        <p:sp>
          <p:nvSpPr>
            <p:cNvPr id="35849" name="AutoShape 928"/>
            <p:cNvSpPr>
              <a:spLocks noChangeArrowheads="1"/>
            </p:cNvSpPr>
            <p:nvPr/>
          </p:nvSpPr>
          <p:spPr bwMode="auto">
            <a:xfrm>
              <a:off x="869" y="1994"/>
              <a:ext cx="427" cy="130"/>
            </a:xfrm>
            <a:prstGeom prst="roundRect">
              <a:avLst>
                <a:gd name="adj" fmla="val 16667"/>
              </a:avLst>
            </a:prstGeom>
            <a:gradFill rotWithShape="1">
              <a:gsLst>
                <a:gs pos="0">
                  <a:srgbClr val="996633"/>
                </a:gs>
                <a:gs pos="100000">
                  <a:srgbClr val="4F341A"/>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MEKK-1</a:t>
              </a:r>
            </a:p>
          </p:txBody>
        </p:sp>
        <p:sp>
          <p:nvSpPr>
            <p:cNvPr id="35850" name="AutoShape 929"/>
            <p:cNvSpPr>
              <a:spLocks noChangeArrowheads="1"/>
            </p:cNvSpPr>
            <p:nvPr/>
          </p:nvSpPr>
          <p:spPr bwMode="auto">
            <a:xfrm>
              <a:off x="375" y="1910"/>
              <a:ext cx="427" cy="130"/>
            </a:xfrm>
            <a:prstGeom prst="roundRect">
              <a:avLst>
                <a:gd name="adj" fmla="val 16667"/>
              </a:avLst>
            </a:prstGeom>
            <a:gradFill rotWithShape="1">
              <a:gsLst>
                <a:gs pos="0">
                  <a:srgbClr val="669900"/>
                </a:gs>
                <a:gs pos="100000">
                  <a:srgbClr val="344F00"/>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MEK</a:t>
              </a:r>
            </a:p>
          </p:txBody>
        </p:sp>
        <p:sp>
          <p:nvSpPr>
            <p:cNvPr id="64418" name="AutoShape 930"/>
            <p:cNvSpPr>
              <a:spLocks noChangeArrowheads="1"/>
            </p:cNvSpPr>
            <p:nvPr/>
          </p:nvSpPr>
          <p:spPr bwMode="auto">
            <a:xfrm>
              <a:off x="1153" y="1413"/>
              <a:ext cx="427" cy="130"/>
            </a:xfrm>
            <a:prstGeom prst="roundRect">
              <a:avLst>
                <a:gd name="adj" fmla="val 16667"/>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Shc</a:t>
              </a:r>
            </a:p>
          </p:txBody>
        </p:sp>
        <p:sp>
          <p:nvSpPr>
            <p:cNvPr id="64419" name="AutoShape 931"/>
            <p:cNvSpPr>
              <a:spLocks noChangeArrowheads="1"/>
            </p:cNvSpPr>
            <p:nvPr/>
          </p:nvSpPr>
          <p:spPr bwMode="auto">
            <a:xfrm>
              <a:off x="2338" y="1016"/>
              <a:ext cx="427" cy="130"/>
            </a:xfrm>
            <a:prstGeom prst="roundRect">
              <a:avLst>
                <a:gd name="adj" fmla="val 16667"/>
              </a:avLst>
            </a:prstGeom>
            <a:gradFill rotWithShape="1">
              <a:gsLst>
                <a:gs pos="0">
                  <a:schemeClr val="accent2"/>
                </a:gs>
                <a:gs pos="100000">
                  <a:schemeClr val="accent2">
                    <a:gamma/>
                    <a:shade val="51373"/>
                    <a:invGamma/>
                  </a:schemeClr>
                </a:gs>
              </a:gsLst>
              <a:lin ang="5400000" scaled="1"/>
            </a:gra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PI3-K</a:t>
              </a:r>
            </a:p>
          </p:txBody>
        </p:sp>
        <p:sp>
          <p:nvSpPr>
            <p:cNvPr id="35853" name="AutoShape 932"/>
            <p:cNvSpPr>
              <a:spLocks noChangeArrowheads="1"/>
            </p:cNvSpPr>
            <p:nvPr/>
          </p:nvSpPr>
          <p:spPr bwMode="auto">
            <a:xfrm>
              <a:off x="1143" y="1839"/>
              <a:ext cx="427" cy="130"/>
            </a:xfrm>
            <a:prstGeom prst="roundRect">
              <a:avLst>
                <a:gd name="adj" fmla="val 16667"/>
              </a:avLst>
            </a:prstGeom>
            <a:gradFill rotWithShape="1">
              <a:gsLst>
                <a:gs pos="0">
                  <a:srgbClr val="009999"/>
                </a:gs>
                <a:gs pos="100000">
                  <a:srgbClr val="004F4F"/>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Raf</a:t>
              </a:r>
            </a:p>
          </p:txBody>
        </p:sp>
        <p:sp>
          <p:nvSpPr>
            <p:cNvPr id="35854" name="AutoShape 933"/>
            <p:cNvSpPr>
              <a:spLocks noChangeArrowheads="1"/>
            </p:cNvSpPr>
            <p:nvPr/>
          </p:nvSpPr>
          <p:spPr bwMode="auto">
            <a:xfrm>
              <a:off x="944" y="2553"/>
              <a:ext cx="427" cy="130"/>
            </a:xfrm>
            <a:prstGeom prst="roundRect">
              <a:avLst>
                <a:gd name="adj" fmla="val 16667"/>
              </a:avLst>
            </a:prstGeom>
            <a:gradFill rotWithShape="1">
              <a:gsLst>
                <a:gs pos="0">
                  <a:srgbClr val="5F5F5F"/>
                </a:gs>
                <a:gs pos="100000">
                  <a:srgbClr val="313131"/>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MKK-7</a:t>
              </a:r>
            </a:p>
          </p:txBody>
        </p:sp>
        <p:sp>
          <p:nvSpPr>
            <p:cNvPr id="35855" name="AutoShape 934"/>
            <p:cNvSpPr>
              <a:spLocks noChangeArrowheads="1"/>
            </p:cNvSpPr>
            <p:nvPr/>
          </p:nvSpPr>
          <p:spPr bwMode="auto">
            <a:xfrm>
              <a:off x="1916" y="1309"/>
              <a:ext cx="427" cy="130"/>
            </a:xfrm>
            <a:prstGeom prst="roundRect">
              <a:avLst>
                <a:gd name="adj" fmla="val 16667"/>
              </a:avLst>
            </a:prstGeom>
            <a:gradFill rotWithShape="1">
              <a:gsLst>
                <a:gs pos="0">
                  <a:srgbClr val="CC0000"/>
                </a:gs>
                <a:gs pos="100000">
                  <a:srgbClr val="690000"/>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Grb2</a:t>
              </a:r>
            </a:p>
          </p:txBody>
        </p:sp>
        <p:sp>
          <p:nvSpPr>
            <p:cNvPr id="64423" name="AutoShape 935"/>
            <p:cNvSpPr>
              <a:spLocks noChangeArrowheads="1"/>
            </p:cNvSpPr>
            <p:nvPr/>
          </p:nvSpPr>
          <p:spPr bwMode="auto">
            <a:xfrm>
              <a:off x="1680" y="2885"/>
              <a:ext cx="427" cy="130"/>
            </a:xfrm>
            <a:prstGeom prst="roundRect">
              <a:avLst>
                <a:gd name="adj" fmla="val 16667"/>
              </a:avLst>
            </a:prstGeom>
            <a:gradFill rotWithShape="1">
              <a:gsLst>
                <a:gs pos="0">
                  <a:schemeClr val="hlink"/>
                </a:gs>
                <a:gs pos="100000">
                  <a:schemeClr val="hlink">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AKT</a:t>
              </a:r>
            </a:p>
          </p:txBody>
        </p:sp>
        <p:sp>
          <p:nvSpPr>
            <p:cNvPr id="64424" name="AutoShape 936"/>
            <p:cNvSpPr>
              <a:spLocks noChangeArrowheads="1"/>
            </p:cNvSpPr>
            <p:nvPr/>
          </p:nvSpPr>
          <p:spPr bwMode="auto">
            <a:xfrm>
              <a:off x="709" y="2427"/>
              <a:ext cx="427" cy="130"/>
            </a:xfrm>
            <a:prstGeom prst="roundRect">
              <a:avLst>
                <a:gd name="adj" fmla="val 16667"/>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1200">
                  <a:latin typeface="Arial" panose="020B0604020202020204" pitchFamily="34" charset="0"/>
                  <a:ea typeface="+mn-ea"/>
                  <a:cs typeface="+mn-cs"/>
                </a:rPr>
                <a:t>JNK</a:t>
              </a:r>
            </a:p>
          </p:txBody>
        </p:sp>
        <p:sp>
          <p:nvSpPr>
            <p:cNvPr id="35858" name="AutoShape 937"/>
            <p:cNvSpPr>
              <a:spLocks noChangeArrowheads="1"/>
            </p:cNvSpPr>
            <p:nvPr/>
          </p:nvSpPr>
          <p:spPr bwMode="auto">
            <a:xfrm>
              <a:off x="783" y="2695"/>
              <a:ext cx="427" cy="130"/>
            </a:xfrm>
            <a:prstGeom prst="roundRect">
              <a:avLst>
                <a:gd name="adj" fmla="val 16667"/>
              </a:avLst>
            </a:prstGeom>
            <a:gradFill rotWithShape="1">
              <a:gsLst>
                <a:gs pos="0">
                  <a:srgbClr val="333399"/>
                </a:gs>
                <a:gs pos="100000">
                  <a:srgbClr val="1A1A4F"/>
                </a:gs>
              </a:gsLst>
              <a:lin ang="5400000" scaled="1"/>
            </a:gradFill>
            <a:ln>
              <a:noFill/>
            </a:ln>
            <a:effectLst/>
            <a:extLst>
              <a:ext uri="{91240B29-F687-4f45-9708-019B960494DF}">
                <a14:hiddenLine xmlns:a14="http://schemas.microsoft.com/office/drawing/2010/main" w="38100">
                  <a:solidFill>
                    <a:schemeClr val="tx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cs typeface="+mn-cs"/>
                </a:rPr>
                <a:t>ERK</a:t>
              </a:r>
            </a:p>
          </p:txBody>
        </p:sp>
      </p:grpSp>
      <p:sp>
        <p:nvSpPr>
          <p:cNvPr id="35846" name="Rectangle 939"/>
          <p:cNvSpPr>
            <a:spLocks noGrp="1" noChangeArrowheads="1"/>
          </p:cNvSpPr>
          <p:nvPr>
            <p:ph type="title"/>
          </p:nvPr>
        </p:nvSpPr>
        <p:spPr>
          <a:xfrm>
            <a:off x="99764" y="376238"/>
            <a:ext cx="3665537" cy="1103312"/>
          </a:xfrm>
        </p:spPr>
        <p:txBody>
          <a:bodyPr/>
          <a:lstStyle/>
          <a:p>
            <a:pPr eaLnBrk="1" hangingPunct="1">
              <a:defRPr/>
            </a:pPr>
            <a:r>
              <a:rPr lang="en-US" sz="4000" dirty="0">
                <a:solidFill>
                  <a:srgbClr val="000090"/>
                </a:solidFill>
                <a:latin typeface="Arial" charset="0"/>
                <a:cs typeface="+mj-cs"/>
              </a:rPr>
              <a:t>Where’s the Target?</a:t>
            </a:r>
          </a:p>
        </p:txBody>
      </p:sp>
    </p:spTree>
    <p:extLst>
      <p:ext uri="{BB962C8B-B14F-4D97-AF65-F5344CB8AC3E}">
        <p14:creationId xmlns:p14="http://schemas.microsoft.com/office/powerpoint/2010/main" val="2752555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54927" y="358331"/>
            <a:ext cx="8042276" cy="724134"/>
          </a:xfrm>
        </p:spPr>
        <p:txBody>
          <a:bodyPr/>
          <a:lstStyle/>
          <a:p>
            <a:pPr eaLnBrk="1" hangingPunct="1">
              <a:defRPr/>
            </a:pPr>
            <a:r>
              <a:rPr lang="en-US" sz="4000" dirty="0">
                <a:solidFill>
                  <a:srgbClr val="000090"/>
                </a:solidFill>
                <a:latin typeface="+mn-lt"/>
                <a:cs typeface="+mj-cs"/>
              </a:rPr>
              <a:t>Predicting EGFR Treatment Outcome</a:t>
            </a:r>
          </a:p>
        </p:txBody>
      </p:sp>
      <p:sp>
        <p:nvSpPr>
          <p:cNvPr id="37891" name="Rectangle 6"/>
          <p:cNvSpPr>
            <a:spLocks noGrp="1" noChangeArrowheads="1"/>
          </p:cNvSpPr>
          <p:nvPr>
            <p:ph type="body" sz="half" idx="1"/>
          </p:nvPr>
        </p:nvSpPr>
        <p:spPr/>
        <p:txBody>
          <a:bodyPr>
            <a:normAutofit lnSpcReduction="10000"/>
          </a:bodyPr>
          <a:lstStyle/>
          <a:p>
            <a:pPr eaLnBrk="1" hangingPunct="1">
              <a:defRPr/>
            </a:pPr>
            <a:r>
              <a:rPr lang="en-US" sz="2800" dirty="0">
                <a:solidFill>
                  <a:srgbClr val="000090"/>
                </a:solidFill>
              </a:rPr>
              <a:t>Target based</a:t>
            </a:r>
          </a:p>
          <a:p>
            <a:pPr lvl="1" eaLnBrk="1" hangingPunct="1">
              <a:defRPr/>
            </a:pPr>
            <a:r>
              <a:rPr lang="en-US" sz="2400" dirty="0">
                <a:solidFill>
                  <a:srgbClr val="000090"/>
                </a:solidFill>
              </a:rPr>
              <a:t>EGFR expression</a:t>
            </a:r>
          </a:p>
          <a:p>
            <a:pPr lvl="1" eaLnBrk="1" hangingPunct="1">
              <a:defRPr/>
            </a:pPr>
            <a:r>
              <a:rPr lang="en-US" sz="2400" dirty="0">
                <a:solidFill>
                  <a:srgbClr val="000090"/>
                </a:solidFill>
              </a:rPr>
              <a:t>EGFR gene amplifications</a:t>
            </a:r>
          </a:p>
          <a:p>
            <a:pPr lvl="1" eaLnBrk="1" hangingPunct="1">
              <a:defRPr/>
            </a:pPr>
            <a:r>
              <a:rPr lang="en-US" sz="2400" dirty="0">
                <a:solidFill>
                  <a:srgbClr val="000090"/>
                </a:solidFill>
              </a:rPr>
              <a:t>EGFR mutations</a:t>
            </a:r>
          </a:p>
          <a:p>
            <a:pPr eaLnBrk="1" hangingPunct="1">
              <a:defRPr/>
            </a:pPr>
            <a:r>
              <a:rPr lang="en-US" sz="2800" dirty="0">
                <a:solidFill>
                  <a:srgbClr val="000090"/>
                </a:solidFill>
              </a:rPr>
              <a:t>Interactions with other signaling pathways</a:t>
            </a:r>
          </a:p>
          <a:p>
            <a:pPr lvl="1" eaLnBrk="1" hangingPunct="1">
              <a:defRPr/>
            </a:pPr>
            <a:r>
              <a:rPr lang="en-US" sz="2400" dirty="0">
                <a:solidFill>
                  <a:srgbClr val="000090"/>
                </a:solidFill>
              </a:rPr>
              <a:t>Her3</a:t>
            </a:r>
          </a:p>
          <a:p>
            <a:pPr lvl="1" eaLnBrk="1" hangingPunct="1">
              <a:defRPr/>
            </a:pPr>
            <a:r>
              <a:rPr lang="en-US" sz="2400" dirty="0">
                <a:solidFill>
                  <a:srgbClr val="000090"/>
                </a:solidFill>
              </a:rPr>
              <a:t>c-Met</a:t>
            </a:r>
          </a:p>
        </p:txBody>
      </p:sp>
      <p:sp>
        <p:nvSpPr>
          <p:cNvPr id="37892" name="Rectangle 7"/>
          <p:cNvSpPr>
            <a:spLocks noGrp="1" noChangeArrowheads="1"/>
          </p:cNvSpPr>
          <p:nvPr>
            <p:ph type="body" sz="half" idx="2"/>
          </p:nvPr>
        </p:nvSpPr>
        <p:spPr/>
        <p:txBody>
          <a:bodyPr>
            <a:normAutofit/>
          </a:bodyPr>
          <a:lstStyle/>
          <a:p>
            <a:pPr eaLnBrk="1" hangingPunct="1">
              <a:defRPr/>
            </a:pPr>
            <a:r>
              <a:rPr lang="en-US" sz="2800">
                <a:solidFill>
                  <a:srgbClr val="000090"/>
                </a:solidFill>
              </a:rPr>
              <a:t>Downstream signaling</a:t>
            </a:r>
            <a:r>
              <a:rPr lang="en-US" sz="2800" b="1">
                <a:solidFill>
                  <a:srgbClr val="000090"/>
                </a:solidFill>
              </a:rPr>
              <a:t> </a:t>
            </a:r>
          </a:p>
          <a:p>
            <a:pPr lvl="1" eaLnBrk="1" hangingPunct="1">
              <a:defRPr/>
            </a:pPr>
            <a:r>
              <a:rPr lang="en-US" sz="2400">
                <a:solidFill>
                  <a:srgbClr val="000090"/>
                </a:solidFill>
              </a:rPr>
              <a:t>kRas</a:t>
            </a:r>
          </a:p>
          <a:p>
            <a:pPr lvl="1" eaLnBrk="1" hangingPunct="1">
              <a:defRPr/>
            </a:pPr>
            <a:r>
              <a:rPr lang="en-US" sz="2400">
                <a:solidFill>
                  <a:srgbClr val="000090"/>
                </a:solidFill>
              </a:rPr>
              <a:t>PTEN</a:t>
            </a:r>
          </a:p>
          <a:p>
            <a:pPr lvl="1" eaLnBrk="1" hangingPunct="1">
              <a:defRPr/>
            </a:pPr>
            <a:r>
              <a:rPr lang="en-US" sz="2400">
                <a:solidFill>
                  <a:srgbClr val="000090"/>
                </a:solidFill>
              </a:rPr>
              <a:t>PI3K/Akt </a:t>
            </a:r>
          </a:p>
          <a:p>
            <a:pPr eaLnBrk="1" hangingPunct="1">
              <a:defRPr/>
            </a:pPr>
            <a:r>
              <a:rPr lang="en-US" sz="2800">
                <a:solidFill>
                  <a:srgbClr val="000090"/>
                </a:solidFill>
              </a:rPr>
              <a:t>Unknown</a:t>
            </a:r>
          </a:p>
          <a:p>
            <a:pPr lvl="1" eaLnBrk="1" hangingPunct="1">
              <a:defRPr/>
            </a:pPr>
            <a:r>
              <a:rPr lang="en-US" sz="2400">
                <a:solidFill>
                  <a:srgbClr val="000090"/>
                </a:solidFill>
              </a:rPr>
              <a:t>Rash</a:t>
            </a:r>
          </a:p>
        </p:txBody>
      </p:sp>
    </p:spTree>
    <p:extLst>
      <p:ext uri="{BB962C8B-B14F-4D97-AF65-F5344CB8AC3E}">
        <p14:creationId xmlns:p14="http://schemas.microsoft.com/office/powerpoint/2010/main" val="7967354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57708" y="1838911"/>
            <a:ext cx="5535213" cy="1938992"/>
          </a:xfrm>
          <a:prstGeom prst="rect">
            <a:avLst/>
          </a:prstGeom>
          <a:noFill/>
        </p:spPr>
        <p:txBody>
          <a:bodyPr wrap="square" rtlCol="0">
            <a:spAutoFit/>
          </a:bodyPr>
          <a:lstStyle/>
          <a:p>
            <a:pPr algn="ctr"/>
            <a:r>
              <a:rPr lang="en-US" sz="4000" dirty="0" smtClean="0"/>
              <a:t>Targeting Chimeric Proteins through Receptor TKI</a:t>
            </a:r>
            <a:endParaRPr lang="en-US" sz="4000" dirty="0"/>
          </a:p>
        </p:txBody>
      </p:sp>
    </p:spTree>
    <p:extLst>
      <p:ext uri="{BB962C8B-B14F-4D97-AF65-F5344CB8AC3E}">
        <p14:creationId xmlns:p14="http://schemas.microsoft.com/office/powerpoint/2010/main" val="50178773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940050" y="4249738"/>
            <a:ext cx="0" cy="0"/>
          </a:xfrm>
          <a:prstGeom prst="rect">
            <a:avLst/>
          </a:prstGeom>
          <a:solidFill>
            <a:srgbClr val="DA8B02"/>
          </a:solidFill>
          <a:ln w="9525">
            <a:noFill/>
            <a:miter lim="800000"/>
            <a:headEnd/>
            <a:tailEnd/>
          </a:ln>
        </p:spPr>
        <p:txBody>
          <a:bodyPr/>
          <a:lstStyle/>
          <a:p>
            <a:endParaRPr lang="en-US"/>
          </a:p>
        </p:txBody>
      </p:sp>
      <p:sp>
        <p:nvSpPr>
          <p:cNvPr id="7171" name="Rectangle 3"/>
          <p:cNvSpPr>
            <a:spLocks noChangeArrowheads="1"/>
          </p:cNvSpPr>
          <p:nvPr/>
        </p:nvSpPr>
        <p:spPr bwMode="auto">
          <a:xfrm>
            <a:off x="527050" y="3019425"/>
            <a:ext cx="0" cy="0"/>
          </a:xfrm>
          <a:prstGeom prst="rect">
            <a:avLst/>
          </a:prstGeom>
          <a:solidFill>
            <a:srgbClr val="DA8B02"/>
          </a:solidFill>
          <a:ln w="9525">
            <a:noFill/>
            <a:miter lim="800000"/>
            <a:headEnd/>
            <a:tailEnd/>
          </a:ln>
        </p:spPr>
        <p:txBody>
          <a:bodyPr/>
          <a:lstStyle/>
          <a:p>
            <a:endParaRPr lang="en-US"/>
          </a:p>
        </p:txBody>
      </p:sp>
      <p:sp>
        <p:nvSpPr>
          <p:cNvPr id="7172" name="Rectangle 4"/>
          <p:cNvSpPr>
            <a:spLocks noChangeArrowheads="1"/>
          </p:cNvSpPr>
          <p:nvPr/>
        </p:nvSpPr>
        <p:spPr bwMode="auto">
          <a:xfrm>
            <a:off x="527050" y="4422775"/>
            <a:ext cx="0" cy="0"/>
          </a:xfrm>
          <a:prstGeom prst="rect">
            <a:avLst/>
          </a:prstGeom>
          <a:solidFill>
            <a:srgbClr val="DA8B02"/>
          </a:solidFill>
          <a:ln w="9525">
            <a:noFill/>
            <a:miter lim="800000"/>
            <a:headEnd/>
            <a:tailEnd/>
          </a:ln>
        </p:spPr>
        <p:txBody>
          <a:bodyPr/>
          <a:lstStyle/>
          <a:p>
            <a:endParaRPr lang="en-US"/>
          </a:p>
        </p:txBody>
      </p:sp>
      <p:sp>
        <p:nvSpPr>
          <p:cNvPr id="7173" name="Rectangle 5"/>
          <p:cNvSpPr>
            <a:spLocks noChangeArrowheads="1"/>
          </p:cNvSpPr>
          <p:nvPr/>
        </p:nvSpPr>
        <p:spPr bwMode="auto">
          <a:xfrm>
            <a:off x="2319338" y="3019425"/>
            <a:ext cx="0" cy="0"/>
          </a:xfrm>
          <a:prstGeom prst="rect">
            <a:avLst/>
          </a:prstGeom>
          <a:solidFill>
            <a:srgbClr val="DA8B02"/>
          </a:solidFill>
          <a:ln w="9525">
            <a:noFill/>
            <a:miter lim="800000"/>
            <a:headEnd/>
            <a:tailEnd/>
          </a:ln>
        </p:spPr>
        <p:txBody>
          <a:bodyPr/>
          <a:lstStyle/>
          <a:p>
            <a:endParaRPr lang="en-US"/>
          </a:p>
        </p:txBody>
      </p:sp>
      <p:sp>
        <p:nvSpPr>
          <p:cNvPr id="7174" name="Rectangle 6"/>
          <p:cNvSpPr>
            <a:spLocks noChangeArrowheads="1"/>
          </p:cNvSpPr>
          <p:nvPr/>
        </p:nvSpPr>
        <p:spPr bwMode="auto">
          <a:xfrm>
            <a:off x="2319338" y="4772025"/>
            <a:ext cx="0" cy="0"/>
          </a:xfrm>
          <a:prstGeom prst="rect">
            <a:avLst/>
          </a:prstGeom>
          <a:solidFill>
            <a:srgbClr val="DA8B02"/>
          </a:solidFill>
          <a:ln w="9525">
            <a:noFill/>
            <a:miter lim="800000"/>
            <a:headEnd/>
            <a:tailEnd/>
          </a:ln>
        </p:spPr>
        <p:txBody>
          <a:bodyPr/>
          <a:lstStyle/>
          <a:p>
            <a:endParaRPr lang="en-US"/>
          </a:p>
        </p:txBody>
      </p:sp>
      <p:sp>
        <p:nvSpPr>
          <p:cNvPr id="7175" name="Rectangle 7"/>
          <p:cNvSpPr>
            <a:spLocks noChangeArrowheads="1"/>
          </p:cNvSpPr>
          <p:nvPr/>
        </p:nvSpPr>
        <p:spPr bwMode="auto">
          <a:xfrm>
            <a:off x="1147763" y="3500438"/>
            <a:ext cx="0" cy="0"/>
          </a:xfrm>
          <a:prstGeom prst="rect">
            <a:avLst/>
          </a:prstGeom>
          <a:solidFill>
            <a:srgbClr val="DA8B02"/>
          </a:solidFill>
          <a:ln w="9525">
            <a:noFill/>
            <a:miter lim="800000"/>
            <a:headEnd/>
            <a:tailEnd/>
          </a:ln>
        </p:spPr>
        <p:txBody>
          <a:bodyPr/>
          <a:lstStyle/>
          <a:p>
            <a:endParaRPr lang="en-US"/>
          </a:p>
        </p:txBody>
      </p:sp>
      <p:sp>
        <p:nvSpPr>
          <p:cNvPr id="7176" name="Rectangle 8"/>
          <p:cNvSpPr>
            <a:spLocks noChangeArrowheads="1"/>
          </p:cNvSpPr>
          <p:nvPr/>
        </p:nvSpPr>
        <p:spPr bwMode="auto">
          <a:xfrm>
            <a:off x="1147763" y="4422775"/>
            <a:ext cx="0" cy="0"/>
          </a:xfrm>
          <a:prstGeom prst="rect">
            <a:avLst/>
          </a:prstGeom>
          <a:solidFill>
            <a:srgbClr val="DA8B02"/>
          </a:solidFill>
          <a:ln w="9525">
            <a:noFill/>
            <a:miter lim="800000"/>
            <a:headEnd/>
            <a:tailEnd/>
          </a:ln>
        </p:spPr>
        <p:txBody>
          <a:bodyPr/>
          <a:lstStyle/>
          <a:p>
            <a:endParaRPr lang="en-US"/>
          </a:p>
        </p:txBody>
      </p:sp>
      <p:sp>
        <p:nvSpPr>
          <p:cNvPr id="7177" name="Rectangle 9"/>
          <p:cNvSpPr>
            <a:spLocks noChangeArrowheads="1"/>
          </p:cNvSpPr>
          <p:nvPr/>
        </p:nvSpPr>
        <p:spPr bwMode="auto">
          <a:xfrm>
            <a:off x="2940050" y="3686175"/>
            <a:ext cx="0" cy="0"/>
          </a:xfrm>
          <a:prstGeom prst="rect">
            <a:avLst/>
          </a:prstGeom>
          <a:solidFill>
            <a:srgbClr val="DA8B02"/>
          </a:solidFill>
          <a:ln w="9525">
            <a:noFill/>
            <a:miter lim="800000"/>
            <a:headEnd/>
            <a:tailEnd/>
          </a:ln>
        </p:spPr>
        <p:txBody>
          <a:bodyPr/>
          <a:lstStyle/>
          <a:p>
            <a:endParaRPr lang="en-US"/>
          </a:p>
        </p:txBody>
      </p:sp>
      <p:sp>
        <p:nvSpPr>
          <p:cNvPr id="7178" name="Rectangle 10"/>
          <p:cNvSpPr>
            <a:spLocks noChangeArrowheads="1"/>
          </p:cNvSpPr>
          <p:nvPr/>
        </p:nvSpPr>
        <p:spPr bwMode="auto">
          <a:xfrm>
            <a:off x="2532063" y="4332288"/>
            <a:ext cx="0" cy="0"/>
          </a:xfrm>
          <a:prstGeom prst="rect">
            <a:avLst/>
          </a:prstGeom>
          <a:solidFill>
            <a:srgbClr val="FFFFFF"/>
          </a:solidFill>
          <a:ln w="9525">
            <a:noFill/>
            <a:miter lim="800000"/>
            <a:headEnd/>
            <a:tailEnd/>
          </a:ln>
        </p:spPr>
        <p:txBody>
          <a:bodyPr/>
          <a:lstStyle/>
          <a:p>
            <a:endParaRPr lang="en-US"/>
          </a:p>
        </p:txBody>
      </p:sp>
      <p:sp>
        <p:nvSpPr>
          <p:cNvPr id="7179" name="Text Box 11"/>
          <p:cNvSpPr txBox="1">
            <a:spLocks noChangeArrowheads="1"/>
          </p:cNvSpPr>
          <p:nvPr/>
        </p:nvSpPr>
        <p:spPr bwMode="auto">
          <a:xfrm>
            <a:off x="88900" y="6230938"/>
            <a:ext cx="4606582" cy="800219"/>
          </a:xfrm>
          <a:prstGeom prst="rect">
            <a:avLst/>
          </a:prstGeom>
          <a:noFill/>
          <a:ln w="12700" algn="ctr">
            <a:noFill/>
            <a:miter lim="800000"/>
            <a:headEnd type="none" w="sm" len="sm"/>
            <a:tailEnd type="none" w="sm" len="sm"/>
          </a:ln>
        </p:spPr>
        <p:txBody>
          <a:bodyPr wrap="none">
            <a:spAutoFit/>
          </a:bodyPr>
          <a:lstStyle/>
          <a:p>
            <a:pPr eaLnBrk="0" hangingPunct="0"/>
            <a:r>
              <a:rPr lang="en-US" sz="1400" dirty="0" err="1"/>
              <a:t>Melo</a:t>
            </a:r>
            <a:r>
              <a:rPr lang="en-US" sz="1400" dirty="0"/>
              <a:t>. </a:t>
            </a:r>
            <a:r>
              <a:rPr lang="en-US" sz="1400" i="1" dirty="0"/>
              <a:t>Blood</a:t>
            </a:r>
            <a:r>
              <a:rPr lang="en-US" sz="1400" dirty="0"/>
              <a:t>. 1996;88:2375.</a:t>
            </a:r>
            <a:r>
              <a:rPr lang="en-US" b="1" dirty="0"/>
              <a:t> </a:t>
            </a:r>
            <a:br>
              <a:rPr lang="en-US" b="1" dirty="0"/>
            </a:br>
            <a:r>
              <a:rPr lang="en-US" sz="1400" dirty="0"/>
              <a:t>Pasternak et al. </a:t>
            </a:r>
            <a:r>
              <a:rPr lang="en-US" sz="1400" i="1" dirty="0"/>
              <a:t>J Cancer Res </a:t>
            </a:r>
            <a:r>
              <a:rPr lang="en-US" sz="1400" i="1" dirty="0" err="1"/>
              <a:t>Clin</a:t>
            </a:r>
            <a:r>
              <a:rPr lang="en-US" sz="1400" i="1" dirty="0"/>
              <a:t> </a:t>
            </a:r>
            <a:r>
              <a:rPr lang="en-US" sz="1400" i="1" dirty="0" err="1"/>
              <a:t>Oncol</a:t>
            </a:r>
            <a:r>
              <a:rPr lang="en-US" sz="1400" dirty="0"/>
              <a:t>. 1998;124:643.</a:t>
            </a:r>
          </a:p>
          <a:p>
            <a:pPr eaLnBrk="0" hangingPunct="0"/>
            <a:endParaRPr lang="en-US" sz="1400" dirty="0"/>
          </a:p>
        </p:txBody>
      </p:sp>
      <p:sp>
        <p:nvSpPr>
          <p:cNvPr id="7180" name="Rectangle 12"/>
          <p:cNvSpPr>
            <a:spLocks noGrp="1" noChangeArrowheads="1"/>
          </p:cNvSpPr>
          <p:nvPr>
            <p:ph type="title"/>
          </p:nvPr>
        </p:nvSpPr>
        <p:spPr>
          <a:xfrm>
            <a:off x="0" y="188640"/>
            <a:ext cx="8382000" cy="960438"/>
          </a:xfrm>
        </p:spPr>
        <p:txBody>
          <a:bodyPr>
            <a:normAutofit/>
          </a:bodyPr>
          <a:lstStyle/>
          <a:p>
            <a:pPr algn="ctr" eaLnBrk="1" hangingPunct="1"/>
            <a:r>
              <a:rPr lang="en-US" sz="2800" b="1" i="1" dirty="0" smtClean="0">
                <a:solidFill>
                  <a:srgbClr val="002060"/>
                </a:solidFill>
                <a:latin typeface="Book Antiqua" pitchFamily="18" charset="0"/>
              </a:rPr>
              <a:t>The Ph Chromosome and the </a:t>
            </a:r>
            <a:r>
              <a:rPr lang="en-US" sz="2800" b="1" i="1" dirty="0" err="1" smtClean="0">
                <a:solidFill>
                  <a:srgbClr val="002060"/>
                </a:solidFill>
                <a:latin typeface="Book Antiqua" pitchFamily="18" charset="0"/>
              </a:rPr>
              <a:t>bcr-abl</a:t>
            </a:r>
            <a:r>
              <a:rPr lang="en-US" sz="2800" b="1" i="1" dirty="0" smtClean="0">
                <a:solidFill>
                  <a:srgbClr val="002060"/>
                </a:solidFill>
                <a:latin typeface="Book Antiqua" pitchFamily="18" charset="0"/>
              </a:rPr>
              <a:t> Gene: </a:t>
            </a:r>
            <a:br>
              <a:rPr lang="en-US" sz="2800" b="1" i="1" dirty="0" smtClean="0">
                <a:solidFill>
                  <a:srgbClr val="002060"/>
                </a:solidFill>
                <a:latin typeface="Book Antiqua" pitchFamily="18" charset="0"/>
              </a:rPr>
            </a:br>
            <a:r>
              <a:rPr lang="en-US" sz="2800" b="1" i="1" dirty="0" smtClean="0">
                <a:solidFill>
                  <a:srgbClr val="002060"/>
                </a:solidFill>
                <a:latin typeface="Book Antiqua" pitchFamily="18" charset="0"/>
              </a:rPr>
              <a:t>The t(9;22) Translocation*</a:t>
            </a:r>
            <a:endParaRPr lang="en-US" sz="3600" b="1" i="1" dirty="0" smtClean="0">
              <a:solidFill>
                <a:srgbClr val="002060"/>
              </a:solidFill>
              <a:latin typeface="Book Antiqua" pitchFamily="18" charset="0"/>
            </a:endParaRPr>
          </a:p>
        </p:txBody>
      </p:sp>
      <p:sp>
        <p:nvSpPr>
          <p:cNvPr id="3085" name="Text Box 13"/>
          <p:cNvSpPr txBox="1">
            <a:spLocks noChangeArrowheads="1"/>
          </p:cNvSpPr>
          <p:nvPr/>
        </p:nvSpPr>
        <p:spPr bwMode="auto">
          <a:xfrm>
            <a:off x="4800600" y="5257800"/>
            <a:ext cx="3352800" cy="5492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200" dirty="0"/>
              <a:t>FUSION PROTEIN WITH CONSTITUTIVE </a:t>
            </a:r>
          </a:p>
          <a:p>
            <a:pPr algn="ctr" eaLnBrk="0" hangingPunct="0">
              <a:spcBef>
                <a:spcPct val="50000"/>
              </a:spcBef>
            </a:pPr>
            <a:r>
              <a:rPr lang="en-US" sz="1200" dirty="0"/>
              <a:t>TYROSINE KINASE ACTIVITY</a:t>
            </a:r>
          </a:p>
        </p:txBody>
      </p:sp>
      <p:sp>
        <p:nvSpPr>
          <p:cNvPr id="3086" name="Text Box 14"/>
          <p:cNvSpPr txBox="1">
            <a:spLocks noChangeArrowheads="1"/>
          </p:cNvSpPr>
          <p:nvPr/>
        </p:nvSpPr>
        <p:spPr bwMode="auto">
          <a:xfrm>
            <a:off x="6234113" y="4584700"/>
            <a:ext cx="1860550" cy="304800"/>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400" b="1" i="1" dirty="0" err="1"/>
              <a:t>bcr-abl</a:t>
            </a:r>
            <a:endParaRPr lang="en-US" sz="1400" dirty="0"/>
          </a:p>
        </p:txBody>
      </p:sp>
      <p:sp>
        <p:nvSpPr>
          <p:cNvPr id="7183" name="Text Box 15"/>
          <p:cNvSpPr txBox="1">
            <a:spLocks noChangeArrowheads="1"/>
          </p:cNvSpPr>
          <p:nvPr/>
        </p:nvSpPr>
        <p:spPr bwMode="auto">
          <a:xfrm>
            <a:off x="3503613" y="4949825"/>
            <a:ext cx="1003300" cy="33655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1600" b="1" i="1" dirty="0" err="1"/>
              <a:t>bcr</a:t>
            </a:r>
            <a:endParaRPr lang="en-US" sz="1600" b="1" i="1" dirty="0"/>
          </a:p>
        </p:txBody>
      </p:sp>
      <p:sp>
        <p:nvSpPr>
          <p:cNvPr id="3088" name="Text Box 16"/>
          <p:cNvSpPr txBox="1">
            <a:spLocks noChangeArrowheads="1"/>
          </p:cNvSpPr>
          <p:nvPr/>
        </p:nvSpPr>
        <p:spPr bwMode="auto">
          <a:xfrm>
            <a:off x="5053013" y="3138488"/>
            <a:ext cx="2663825" cy="523220"/>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400" b="1" dirty="0"/>
              <a:t>Philadelphia Chromosome                (or 22q-)</a:t>
            </a:r>
          </a:p>
        </p:txBody>
      </p:sp>
      <p:grpSp>
        <p:nvGrpSpPr>
          <p:cNvPr id="2" name="Group 17"/>
          <p:cNvGrpSpPr>
            <a:grpSpLocks/>
          </p:cNvGrpSpPr>
          <p:nvPr/>
        </p:nvGrpSpPr>
        <p:grpSpPr bwMode="auto">
          <a:xfrm>
            <a:off x="4633913" y="1951038"/>
            <a:ext cx="400050" cy="4148137"/>
            <a:chOff x="3509" y="689"/>
            <a:chExt cx="325" cy="2999"/>
          </a:xfrm>
          <a:solidFill>
            <a:srgbClr val="FF00FF"/>
          </a:solidFill>
        </p:grpSpPr>
        <p:sp>
          <p:nvSpPr>
            <p:cNvPr id="7325" name="Freeform 18"/>
            <p:cNvSpPr>
              <a:spLocks/>
            </p:cNvSpPr>
            <p:nvPr/>
          </p:nvSpPr>
          <p:spPr bwMode="auto">
            <a:xfrm>
              <a:off x="3796" y="3119"/>
              <a:ext cx="20" cy="8"/>
            </a:xfrm>
            <a:custGeom>
              <a:avLst/>
              <a:gdLst>
                <a:gd name="T0" fmla="*/ 0 w 82"/>
                <a:gd name="T1" fmla="*/ 0 h 28"/>
                <a:gd name="T2" fmla="*/ 82 w 82"/>
                <a:gd name="T3" fmla="*/ 28 h 28"/>
                <a:gd name="T4" fmla="*/ 82 w 82"/>
                <a:gd name="T5" fmla="*/ 0 h 28"/>
                <a:gd name="T6" fmla="*/ 0 w 82"/>
                <a:gd name="T7" fmla="*/ 0 h 28"/>
                <a:gd name="T8" fmla="*/ 0 60000 65536"/>
                <a:gd name="T9" fmla="*/ 0 60000 65536"/>
                <a:gd name="T10" fmla="*/ 0 60000 65536"/>
                <a:gd name="T11" fmla="*/ 0 60000 65536"/>
                <a:gd name="T12" fmla="*/ 0 w 82"/>
                <a:gd name="T13" fmla="*/ 0 h 28"/>
                <a:gd name="T14" fmla="*/ 82 w 82"/>
                <a:gd name="T15" fmla="*/ 28 h 28"/>
              </a:gdLst>
              <a:ahLst/>
              <a:cxnLst>
                <a:cxn ang="T8">
                  <a:pos x="T0" y="T1"/>
                </a:cxn>
                <a:cxn ang="T9">
                  <a:pos x="T2" y="T3"/>
                </a:cxn>
                <a:cxn ang="T10">
                  <a:pos x="T4" y="T5"/>
                </a:cxn>
                <a:cxn ang="T11">
                  <a:pos x="T6" y="T7"/>
                </a:cxn>
              </a:cxnLst>
              <a:rect l="T12" t="T13" r="T14" b="T15"/>
              <a:pathLst>
                <a:path w="82" h="28">
                  <a:moveTo>
                    <a:pt x="0" y="0"/>
                  </a:moveTo>
                  <a:lnTo>
                    <a:pt x="82" y="28"/>
                  </a:lnTo>
                  <a:lnTo>
                    <a:pt x="82" y="0"/>
                  </a:lnTo>
                  <a:lnTo>
                    <a:pt x="0" y="0"/>
                  </a:lnTo>
                  <a:close/>
                </a:path>
              </a:pathLst>
            </a:custGeom>
            <a:grpFill/>
            <a:ln w="9525">
              <a:solidFill>
                <a:srgbClr val="002060"/>
              </a:solidFill>
              <a:round/>
              <a:headEnd/>
              <a:tailEnd/>
            </a:ln>
          </p:spPr>
          <p:txBody>
            <a:bodyPr/>
            <a:lstStyle/>
            <a:p>
              <a:endParaRPr lang="en-US"/>
            </a:p>
          </p:txBody>
        </p:sp>
        <p:sp>
          <p:nvSpPr>
            <p:cNvPr id="7326" name="Rectangle 19"/>
            <p:cNvSpPr>
              <a:spLocks noChangeArrowheads="1"/>
            </p:cNvSpPr>
            <p:nvPr/>
          </p:nvSpPr>
          <p:spPr bwMode="auto">
            <a:xfrm>
              <a:off x="3520" y="1867"/>
              <a:ext cx="294" cy="260"/>
            </a:xfrm>
            <a:prstGeom prst="rect">
              <a:avLst/>
            </a:prstGeom>
            <a:grpFill/>
            <a:ln w="9525">
              <a:solidFill>
                <a:srgbClr val="002060"/>
              </a:solidFill>
              <a:miter lim="800000"/>
              <a:headEnd/>
              <a:tailEnd/>
            </a:ln>
          </p:spPr>
          <p:txBody>
            <a:bodyPr/>
            <a:lstStyle/>
            <a:p>
              <a:endParaRPr lang="en-US"/>
            </a:p>
          </p:txBody>
        </p:sp>
        <p:sp>
          <p:nvSpPr>
            <p:cNvPr id="7327" name="Rectangle 20"/>
            <p:cNvSpPr>
              <a:spLocks noChangeArrowheads="1"/>
            </p:cNvSpPr>
            <p:nvPr/>
          </p:nvSpPr>
          <p:spPr bwMode="auto">
            <a:xfrm>
              <a:off x="3520" y="1449"/>
              <a:ext cx="294" cy="256"/>
            </a:xfrm>
            <a:prstGeom prst="rect">
              <a:avLst/>
            </a:prstGeom>
            <a:grpFill/>
            <a:ln w="9525">
              <a:solidFill>
                <a:srgbClr val="002060"/>
              </a:solidFill>
              <a:miter lim="800000"/>
              <a:headEnd/>
              <a:tailEnd/>
            </a:ln>
          </p:spPr>
          <p:txBody>
            <a:bodyPr/>
            <a:lstStyle/>
            <a:p>
              <a:endParaRPr lang="en-US"/>
            </a:p>
          </p:txBody>
        </p:sp>
        <p:sp>
          <p:nvSpPr>
            <p:cNvPr id="7328" name="Rectangle 21"/>
            <p:cNvSpPr>
              <a:spLocks noChangeArrowheads="1"/>
            </p:cNvSpPr>
            <p:nvPr/>
          </p:nvSpPr>
          <p:spPr bwMode="auto">
            <a:xfrm>
              <a:off x="3520" y="2263"/>
              <a:ext cx="294" cy="174"/>
            </a:xfrm>
            <a:prstGeom prst="rect">
              <a:avLst/>
            </a:prstGeom>
            <a:grpFill/>
            <a:ln w="9525">
              <a:solidFill>
                <a:srgbClr val="002060"/>
              </a:solidFill>
              <a:miter lim="800000"/>
              <a:headEnd/>
              <a:tailEnd/>
            </a:ln>
          </p:spPr>
          <p:txBody>
            <a:bodyPr/>
            <a:lstStyle/>
            <a:p>
              <a:endParaRPr lang="en-US"/>
            </a:p>
          </p:txBody>
        </p:sp>
        <p:sp>
          <p:nvSpPr>
            <p:cNvPr id="7329" name="Rectangle 22"/>
            <p:cNvSpPr>
              <a:spLocks noChangeArrowheads="1"/>
            </p:cNvSpPr>
            <p:nvPr/>
          </p:nvSpPr>
          <p:spPr bwMode="auto">
            <a:xfrm>
              <a:off x="3520" y="886"/>
              <a:ext cx="294" cy="102"/>
            </a:xfrm>
            <a:prstGeom prst="rect">
              <a:avLst/>
            </a:prstGeom>
            <a:grpFill/>
            <a:ln w="9525">
              <a:solidFill>
                <a:srgbClr val="002060"/>
              </a:solidFill>
              <a:miter lim="800000"/>
              <a:headEnd/>
              <a:tailEnd/>
            </a:ln>
          </p:spPr>
          <p:txBody>
            <a:bodyPr/>
            <a:lstStyle/>
            <a:p>
              <a:endParaRPr lang="en-US"/>
            </a:p>
          </p:txBody>
        </p:sp>
        <p:sp>
          <p:nvSpPr>
            <p:cNvPr id="7330" name="Rectangle 23"/>
            <p:cNvSpPr>
              <a:spLocks noChangeArrowheads="1"/>
            </p:cNvSpPr>
            <p:nvPr/>
          </p:nvSpPr>
          <p:spPr bwMode="auto">
            <a:xfrm>
              <a:off x="3520" y="1072"/>
              <a:ext cx="294" cy="137"/>
            </a:xfrm>
            <a:prstGeom prst="rect">
              <a:avLst/>
            </a:prstGeom>
            <a:grpFill/>
            <a:ln w="9525">
              <a:solidFill>
                <a:srgbClr val="002060"/>
              </a:solidFill>
              <a:miter lim="800000"/>
              <a:headEnd/>
              <a:tailEnd/>
            </a:ln>
          </p:spPr>
          <p:txBody>
            <a:bodyPr/>
            <a:lstStyle/>
            <a:p>
              <a:endParaRPr lang="en-US"/>
            </a:p>
          </p:txBody>
        </p:sp>
        <p:sp>
          <p:nvSpPr>
            <p:cNvPr id="7331" name="Rectangle 24"/>
            <p:cNvSpPr>
              <a:spLocks noChangeArrowheads="1"/>
            </p:cNvSpPr>
            <p:nvPr/>
          </p:nvSpPr>
          <p:spPr bwMode="auto">
            <a:xfrm>
              <a:off x="3533" y="2955"/>
              <a:ext cx="295" cy="150"/>
            </a:xfrm>
            <a:prstGeom prst="rect">
              <a:avLst/>
            </a:prstGeom>
            <a:grpFill/>
            <a:ln w="9525">
              <a:solidFill>
                <a:srgbClr val="002060"/>
              </a:solidFill>
              <a:miter lim="800000"/>
              <a:headEnd/>
              <a:tailEnd/>
            </a:ln>
          </p:spPr>
          <p:txBody>
            <a:bodyPr/>
            <a:lstStyle/>
            <a:p>
              <a:endParaRPr lang="en-US"/>
            </a:p>
          </p:txBody>
        </p:sp>
        <p:sp>
          <p:nvSpPr>
            <p:cNvPr id="7332" name="Freeform 25"/>
            <p:cNvSpPr>
              <a:spLocks/>
            </p:cNvSpPr>
            <p:nvPr/>
          </p:nvSpPr>
          <p:spPr bwMode="auto">
            <a:xfrm>
              <a:off x="3509" y="1712"/>
              <a:ext cx="33" cy="19"/>
            </a:xfrm>
            <a:custGeom>
              <a:avLst/>
              <a:gdLst>
                <a:gd name="T0" fmla="*/ 0 w 121"/>
                <a:gd name="T1" fmla="*/ 0 h 63"/>
                <a:gd name="T2" fmla="*/ 0 w 121"/>
                <a:gd name="T3" fmla="*/ 7 h 63"/>
                <a:gd name="T4" fmla="*/ 1 w 121"/>
                <a:gd name="T5" fmla="*/ 15 h 63"/>
                <a:gd name="T6" fmla="*/ 3 w 121"/>
                <a:gd name="T7" fmla="*/ 22 h 63"/>
                <a:gd name="T8" fmla="*/ 5 w 121"/>
                <a:gd name="T9" fmla="*/ 27 h 63"/>
                <a:gd name="T10" fmla="*/ 7 w 121"/>
                <a:gd name="T11" fmla="*/ 34 h 63"/>
                <a:gd name="T12" fmla="*/ 12 w 121"/>
                <a:gd name="T13" fmla="*/ 38 h 63"/>
                <a:gd name="T14" fmla="*/ 15 w 121"/>
                <a:gd name="T15" fmla="*/ 43 h 63"/>
                <a:gd name="T16" fmla="*/ 19 w 121"/>
                <a:gd name="T17" fmla="*/ 48 h 63"/>
                <a:gd name="T18" fmla="*/ 23 w 121"/>
                <a:gd name="T19" fmla="*/ 51 h 63"/>
                <a:gd name="T20" fmla="*/ 28 w 121"/>
                <a:gd name="T21" fmla="*/ 54 h 63"/>
                <a:gd name="T22" fmla="*/ 33 w 121"/>
                <a:gd name="T23" fmla="*/ 57 h 63"/>
                <a:gd name="T24" fmla="*/ 39 w 121"/>
                <a:gd name="T25" fmla="*/ 59 h 63"/>
                <a:gd name="T26" fmla="*/ 49 w 121"/>
                <a:gd name="T27" fmla="*/ 62 h 63"/>
                <a:gd name="T28" fmla="*/ 60 w 121"/>
                <a:gd name="T29" fmla="*/ 63 h 63"/>
                <a:gd name="T30" fmla="*/ 72 w 121"/>
                <a:gd name="T31" fmla="*/ 62 h 63"/>
                <a:gd name="T32" fmla="*/ 83 w 121"/>
                <a:gd name="T33" fmla="*/ 59 h 63"/>
                <a:gd name="T34" fmla="*/ 89 w 121"/>
                <a:gd name="T35" fmla="*/ 57 h 63"/>
                <a:gd name="T36" fmla="*/ 93 w 121"/>
                <a:gd name="T37" fmla="*/ 54 h 63"/>
                <a:gd name="T38" fmla="*/ 98 w 121"/>
                <a:gd name="T39" fmla="*/ 51 h 63"/>
                <a:gd name="T40" fmla="*/ 102 w 121"/>
                <a:gd name="T41" fmla="*/ 48 h 63"/>
                <a:gd name="T42" fmla="*/ 106 w 121"/>
                <a:gd name="T43" fmla="*/ 43 h 63"/>
                <a:gd name="T44" fmla="*/ 110 w 121"/>
                <a:gd name="T45" fmla="*/ 38 h 63"/>
                <a:gd name="T46" fmla="*/ 114 w 121"/>
                <a:gd name="T47" fmla="*/ 34 h 63"/>
                <a:gd name="T48" fmla="*/ 116 w 121"/>
                <a:gd name="T49" fmla="*/ 27 h 63"/>
                <a:gd name="T50" fmla="*/ 119 w 121"/>
                <a:gd name="T51" fmla="*/ 22 h 63"/>
                <a:gd name="T52" fmla="*/ 120 w 121"/>
                <a:gd name="T53" fmla="*/ 15 h 63"/>
                <a:gd name="T54" fmla="*/ 121 w 121"/>
                <a:gd name="T55" fmla="*/ 7 h 63"/>
                <a:gd name="T56" fmla="*/ 121 w 121"/>
                <a:gd name="T57" fmla="*/ 0 h 63"/>
                <a:gd name="T58" fmla="*/ 0 w 121"/>
                <a:gd name="T59" fmla="*/ 0 h 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1"/>
                <a:gd name="T91" fmla="*/ 0 h 63"/>
                <a:gd name="T92" fmla="*/ 121 w 121"/>
                <a:gd name="T93" fmla="*/ 63 h 6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1" h="63">
                  <a:moveTo>
                    <a:pt x="0" y="0"/>
                  </a:moveTo>
                  <a:lnTo>
                    <a:pt x="0" y="7"/>
                  </a:lnTo>
                  <a:lnTo>
                    <a:pt x="1" y="15"/>
                  </a:lnTo>
                  <a:lnTo>
                    <a:pt x="3" y="22"/>
                  </a:lnTo>
                  <a:lnTo>
                    <a:pt x="5" y="27"/>
                  </a:lnTo>
                  <a:lnTo>
                    <a:pt x="7" y="34"/>
                  </a:lnTo>
                  <a:lnTo>
                    <a:pt x="12" y="38"/>
                  </a:lnTo>
                  <a:lnTo>
                    <a:pt x="15" y="43"/>
                  </a:lnTo>
                  <a:lnTo>
                    <a:pt x="19" y="48"/>
                  </a:lnTo>
                  <a:lnTo>
                    <a:pt x="23" y="51"/>
                  </a:lnTo>
                  <a:lnTo>
                    <a:pt x="28" y="54"/>
                  </a:lnTo>
                  <a:lnTo>
                    <a:pt x="33" y="57"/>
                  </a:lnTo>
                  <a:lnTo>
                    <a:pt x="39" y="59"/>
                  </a:lnTo>
                  <a:lnTo>
                    <a:pt x="49" y="62"/>
                  </a:lnTo>
                  <a:lnTo>
                    <a:pt x="60" y="63"/>
                  </a:lnTo>
                  <a:lnTo>
                    <a:pt x="72" y="62"/>
                  </a:lnTo>
                  <a:lnTo>
                    <a:pt x="83" y="59"/>
                  </a:lnTo>
                  <a:lnTo>
                    <a:pt x="89" y="57"/>
                  </a:lnTo>
                  <a:lnTo>
                    <a:pt x="93" y="54"/>
                  </a:lnTo>
                  <a:lnTo>
                    <a:pt x="98" y="51"/>
                  </a:lnTo>
                  <a:lnTo>
                    <a:pt x="102" y="48"/>
                  </a:lnTo>
                  <a:lnTo>
                    <a:pt x="106" y="43"/>
                  </a:lnTo>
                  <a:lnTo>
                    <a:pt x="110" y="38"/>
                  </a:lnTo>
                  <a:lnTo>
                    <a:pt x="114" y="34"/>
                  </a:lnTo>
                  <a:lnTo>
                    <a:pt x="116" y="27"/>
                  </a:lnTo>
                  <a:lnTo>
                    <a:pt x="119" y="22"/>
                  </a:lnTo>
                  <a:lnTo>
                    <a:pt x="120" y="15"/>
                  </a:lnTo>
                  <a:lnTo>
                    <a:pt x="121" y="7"/>
                  </a:lnTo>
                  <a:lnTo>
                    <a:pt x="121" y="0"/>
                  </a:lnTo>
                  <a:lnTo>
                    <a:pt x="0" y="0"/>
                  </a:lnTo>
                  <a:close/>
                </a:path>
              </a:pathLst>
            </a:custGeom>
            <a:grpFill/>
            <a:ln w="9525">
              <a:solidFill>
                <a:srgbClr val="002060"/>
              </a:solidFill>
              <a:round/>
              <a:headEnd/>
              <a:tailEnd/>
            </a:ln>
          </p:spPr>
          <p:txBody>
            <a:bodyPr/>
            <a:lstStyle/>
            <a:p>
              <a:endParaRPr lang="en-US"/>
            </a:p>
          </p:txBody>
        </p:sp>
        <p:sp>
          <p:nvSpPr>
            <p:cNvPr id="7333" name="Freeform 26"/>
            <p:cNvSpPr>
              <a:spLocks/>
            </p:cNvSpPr>
            <p:nvPr/>
          </p:nvSpPr>
          <p:spPr bwMode="auto">
            <a:xfrm>
              <a:off x="3509" y="788"/>
              <a:ext cx="33" cy="924"/>
            </a:xfrm>
            <a:custGeom>
              <a:avLst/>
              <a:gdLst>
                <a:gd name="T0" fmla="*/ 18 w 121"/>
                <a:gd name="T1" fmla="*/ 0 h 3284"/>
                <a:gd name="T2" fmla="*/ 0 w 121"/>
                <a:gd name="T3" fmla="*/ 45 h 3284"/>
                <a:gd name="T4" fmla="*/ 0 w 121"/>
                <a:gd name="T5" fmla="*/ 3284 h 3284"/>
                <a:gd name="T6" fmla="*/ 121 w 121"/>
                <a:gd name="T7" fmla="*/ 3284 h 3284"/>
                <a:gd name="T8" fmla="*/ 121 w 121"/>
                <a:gd name="T9" fmla="*/ 45 h 3284"/>
                <a:gd name="T10" fmla="*/ 18 w 121"/>
                <a:gd name="T11" fmla="*/ 0 h 3284"/>
                <a:gd name="T12" fmla="*/ 18 w 121"/>
                <a:gd name="T13" fmla="*/ 0 h 3284"/>
                <a:gd name="T14" fmla="*/ 0 w 121"/>
                <a:gd name="T15" fmla="*/ 18 h 3284"/>
                <a:gd name="T16" fmla="*/ 0 w 121"/>
                <a:gd name="T17" fmla="*/ 45 h 3284"/>
                <a:gd name="T18" fmla="*/ 18 w 121"/>
                <a:gd name="T19" fmla="*/ 0 h 32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3284"/>
                <a:gd name="T32" fmla="*/ 121 w 121"/>
                <a:gd name="T33" fmla="*/ 3284 h 32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3284">
                  <a:moveTo>
                    <a:pt x="18" y="0"/>
                  </a:moveTo>
                  <a:lnTo>
                    <a:pt x="0" y="45"/>
                  </a:lnTo>
                  <a:lnTo>
                    <a:pt x="0" y="3284"/>
                  </a:lnTo>
                  <a:lnTo>
                    <a:pt x="121" y="3284"/>
                  </a:lnTo>
                  <a:lnTo>
                    <a:pt x="121" y="45"/>
                  </a:lnTo>
                  <a:lnTo>
                    <a:pt x="18" y="0"/>
                  </a:lnTo>
                  <a:lnTo>
                    <a:pt x="0" y="18"/>
                  </a:lnTo>
                  <a:lnTo>
                    <a:pt x="0" y="45"/>
                  </a:lnTo>
                  <a:lnTo>
                    <a:pt x="18" y="0"/>
                  </a:lnTo>
                  <a:close/>
                </a:path>
              </a:pathLst>
            </a:custGeom>
            <a:grpFill/>
            <a:ln w="9525">
              <a:solidFill>
                <a:srgbClr val="002060"/>
              </a:solidFill>
              <a:round/>
              <a:headEnd/>
              <a:tailEnd/>
            </a:ln>
          </p:spPr>
          <p:txBody>
            <a:bodyPr/>
            <a:lstStyle/>
            <a:p>
              <a:endParaRPr lang="en-US"/>
            </a:p>
          </p:txBody>
        </p:sp>
        <p:sp>
          <p:nvSpPr>
            <p:cNvPr id="7334" name="Freeform 27"/>
            <p:cNvSpPr>
              <a:spLocks/>
            </p:cNvSpPr>
            <p:nvPr/>
          </p:nvSpPr>
          <p:spPr bwMode="auto">
            <a:xfrm>
              <a:off x="3514" y="689"/>
              <a:ext cx="108" cy="125"/>
            </a:xfrm>
            <a:custGeom>
              <a:avLst/>
              <a:gdLst>
                <a:gd name="T0" fmla="*/ 360 w 402"/>
                <a:gd name="T1" fmla="*/ 0 h 442"/>
                <a:gd name="T2" fmla="*/ 317 w 402"/>
                <a:gd name="T3" fmla="*/ 19 h 442"/>
                <a:gd name="T4" fmla="*/ 0 w 402"/>
                <a:gd name="T5" fmla="*/ 353 h 442"/>
                <a:gd name="T6" fmla="*/ 85 w 402"/>
                <a:gd name="T7" fmla="*/ 442 h 442"/>
                <a:gd name="T8" fmla="*/ 402 w 402"/>
                <a:gd name="T9" fmla="*/ 108 h 442"/>
                <a:gd name="T10" fmla="*/ 360 w 402"/>
                <a:gd name="T11" fmla="*/ 0 h 442"/>
                <a:gd name="T12" fmla="*/ 360 w 402"/>
                <a:gd name="T13" fmla="*/ 0 h 442"/>
                <a:gd name="T14" fmla="*/ 335 w 402"/>
                <a:gd name="T15" fmla="*/ 0 h 442"/>
                <a:gd name="T16" fmla="*/ 317 w 402"/>
                <a:gd name="T17" fmla="*/ 19 h 442"/>
                <a:gd name="T18" fmla="*/ 360 w 402"/>
                <a:gd name="T19" fmla="*/ 0 h 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2"/>
                <a:gd name="T31" fmla="*/ 0 h 442"/>
                <a:gd name="T32" fmla="*/ 402 w 402"/>
                <a:gd name="T33" fmla="*/ 442 h 4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2" h="442">
                  <a:moveTo>
                    <a:pt x="360" y="0"/>
                  </a:moveTo>
                  <a:lnTo>
                    <a:pt x="317" y="19"/>
                  </a:lnTo>
                  <a:lnTo>
                    <a:pt x="0" y="353"/>
                  </a:lnTo>
                  <a:lnTo>
                    <a:pt x="85" y="442"/>
                  </a:lnTo>
                  <a:lnTo>
                    <a:pt x="402" y="108"/>
                  </a:lnTo>
                  <a:lnTo>
                    <a:pt x="360" y="0"/>
                  </a:lnTo>
                  <a:lnTo>
                    <a:pt x="335" y="0"/>
                  </a:lnTo>
                  <a:lnTo>
                    <a:pt x="317" y="19"/>
                  </a:lnTo>
                  <a:lnTo>
                    <a:pt x="360" y="0"/>
                  </a:lnTo>
                  <a:close/>
                </a:path>
              </a:pathLst>
            </a:custGeom>
            <a:grpFill/>
            <a:ln w="9525">
              <a:solidFill>
                <a:srgbClr val="002060"/>
              </a:solidFill>
              <a:round/>
              <a:headEnd/>
              <a:tailEnd/>
            </a:ln>
          </p:spPr>
          <p:txBody>
            <a:bodyPr/>
            <a:lstStyle/>
            <a:p>
              <a:endParaRPr lang="en-US"/>
            </a:p>
          </p:txBody>
        </p:sp>
        <p:sp>
          <p:nvSpPr>
            <p:cNvPr id="7335" name="Freeform 28"/>
            <p:cNvSpPr>
              <a:spLocks/>
            </p:cNvSpPr>
            <p:nvPr/>
          </p:nvSpPr>
          <p:spPr bwMode="auto">
            <a:xfrm>
              <a:off x="3611" y="689"/>
              <a:ext cx="132" cy="35"/>
            </a:xfrm>
            <a:custGeom>
              <a:avLst/>
              <a:gdLst>
                <a:gd name="T0" fmla="*/ 491 w 491"/>
                <a:gd name="T1" fmla="*/ 19 h 128"/>
                <a:gd name="T2" fmla="*/ 448 w 491"/>
                <a:gd name="T3" fmla="*/ 0 h 128"/>
                <a:gd name="T4" fmla="*/ 0 w 491"/>
                <a:gd name="T5" fmla="*/ 0 h 128"/>
                <a:gd name="T6" fmla="*/ 0 w 491"/>
                <a:gd name="T7" fmla="*/ 128 h 128"/>
                <a:gd name="T8" fmla="*/ 448 w 491"/>
                <a:gd name="T9" fmla="*/ 128 h 128"/>
                <a:gd name="T10" fmla="*/ 491 w 491"/>
                <a:gd name="T11" fmla="*/ 19 h 128"/>
                <a:gd name="T12" fmla="*/ 491 w 491"/>
                <a:gd name="T13" fmla="*/ 19 h 128"/>
                <a:gd name="T14" fmla="*/ 473 w 491"/>
                <a:gd name="T15" fmla="*/ 0 h 128"/>
                <a:gd name="T16" fmla="*/ 448 w 491"/>
                <a:gd name="T17" fmla="*/ 0 h 128"/>
                <a:gd name="T18" fmla="*/ 491 w 491"/>
                <a:gd name="T19" fmla="*/ 19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1"/>
                <a:gd name="T31" fmla="*/ 0 h 128"/>
                <a:gd name="T32" fmla="*/ 491 w 491"/>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1" h="128">
                  <a:moveTo>
                    <a:pt x="491" y="19"/>
                  </a:moveTo>
                  <a:lnTo>
                    <a:pt x="448" y="0"/>
                  </a:lnTo>
                  <a:lnTo>
                    <a:pt x="0" y="0"/>
                  </a:lnTo>
                  <a:lnTo>
                    <a:pt x="0" y="128"/>
                  </a:lnTo>
                  <a:lnTo>
                    <a:pt x="448" y="128"/>
                  </a:lnTo>
                  <a:lnTo>
                    <a:pt x="491" y="19"/>
                  </a:lnTo>
                  <a:lnTo>
                    <a:pt x="473" y="0"/>
                  </a:lnTo>
                  <a:lnTo>
                    <a:pt x="448" y="0"/>
                  </a:lnTo>
                  <a:lnTo>
                    <a:pt x="491" y="19"/>
                  </a:lnTo>
                  <a:close/>
                </a:path>
              </a:pathLst>
            </a:custGeom>
            <a:grpFill/>
            <a:ln w="9525">
              <a:solidFill>
                <a:srgbClr val="002060"/>
              </a:solidFill>
              <a:round/>
              <a:headEnd/>
              <a:tailEnd/>
            </a:ln>
          </p:spPr>
          <p:txBody>
            <a:bodyPr/>
            <a:lstStyle/>
            <a:p>
              <a:endParaRPr lang="en-US"/>
            </a:p>
          </p:txBody>
        </p:sp>
        <p:sp>
          <p:nvSpPr>
            <p:cNvPr id="7336" name="Freeform 29"/>
            <p:cNvSpPr>
              <a:spLocks/>
            </p:cNvSpPr>
            <p:nvPr/>
          </p:nvSpPr>
          <p:spPr bwMode="auto">
            <a:xfrm>
              <a:off x="3719" y="694"/>
              <a:ext cx="114" cy="120"/>
            </a:xfrm>
            <a:custGeom>
              <a:avLst/>
              <a:gdLst>
                <a:gd name="T0" fmla="*/ 420 w 420"/>
                <a:gd name="T1" fmla="*/ 379 h 423"/>
                <a:gd name="T2" fmla="*/ 402 w 420"/>
                <a:gd name="T3" fmla="*/ 334 h 423"/>
                <a:gd name="T4" fmla="*/ 85 w 420"/>
                <a:gd name="T5" fmla="*/ 0 h 423"/>
                <a:gd name="T6" fmla="*/ 0 w 420"/>
                <a:gd name="T7" fmla="*/ 89 h 423"/>
                <a:gd name="T8" fmla="*/ 317 w 420"/>
                <a:gd name="T9" fmla="*/ 423 h 423"/>
                <a:gd name="T10" fmla="*/ 420 w 420"/>
                <a:gd name="T11" fmla="*/ 379 h 423"/>
                <a:gd name="T12" fmla="*/ 420 w 420"/>
                <a:gd name="T13" fmla="*/ 379 h 423"/>
                <a:gd name="T14" fmla="*/ 420 w 420"/>
                <a:gd name="T15" fmla="*/ 352 h 423"/>
                <a:gd name="T16" fmla="*/ 402 w 420"/>
                <a:gd name="T17" fmla="*/ 334 h 423"/>
                <a:gd name="T18" fmla="*/ 420 w 420"/>
                <a:gd name="T19" fmla="*/ 379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0"/>
                <a:gd name="T31" fmla="*/ 0 h 423"/>
                <a:gd name="T32" fmla="*/ 420 w 420"/>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0" h="423">
                  <a:moveTo>
                    <a:pt x="420" y="379"/>
                  </a:moveTo>
                  <a:lnTo>
                    <a:pt x="402" y="334"/>
                  </a:lnTo>
                  <a:lnTo>
                    <a:pt x="85" y="0"/>
                  </a:lnTo>
                  <a:lnTo>
                    <a:pt x="0" y="89"/>
                  </a:lnTo>
                  <a:lnTo>
                    <a:pt x="317" y="423"/>
                  </a:lnTo>
                  <a:lnTo>
                    <a:pt x="420" y="379"/>
                  </a:lnTo>
                  <a:lnTo>
                    <a:pt x="420" y="352"/>
                  </a:lnTo>
                  <a:lnTo>
                    <a:pt x="402" y="334"/>
                  </a:lnTo>
                  <a:lnTo>
                    <a:pt x="420" y="379"/>
                  </a:lnTo>
                  <a:close/>
                </a:path>
              </a:pathLst>
            </a:custGeom>
            <a:grpFill/>
            <a:ln w="9525">
              <a:solidFill>
                <a:srgbClr val="002060"/>
              </a:solidFill>
              <a:round/>
              <a:headEnd/>
              <a:tailEnd/>
            </a:ln>
          </p:spPr>
          <p:txBody>
            <a:bodyPr/>
            <a:lstStyle/>
            <a:p>
              <a:endParaRPr lang="en-US"/>
            </a:p>
          </p:txBody>
        </p:sp>
        <p:sp>
          <p:nvSpPr>
            <p:cNvPr id="7337" name="Freeform 30"/>
            <p:cNvSpPr>
              <a:spLocks/>
            </p:cNvSpPr>
            <p:nvPr/>
          </p:nvSpPr>
          <p:spPr bwMode="auto">
            <a:xfrm>
              <a:off x="3800" y="800"/>
              <a:ext cx="33" cy="931"/>
            </a:xfrm>
            <a:custGeom>
              <a:avLst/>
              <a:gdLst>
                <a:gd name="T0" fmla="*/ 61 w 121"/>
                <a:gd name="T1" fmla="*/ 3302 h 3302"/>
                <a:gd name="T2" fmla="*/ 121 w 121"/>
                <a:gd name="T3" fmla="*/ 3239 h 3302"/>
                <a:gd name="T4" fmla="*/ 121 w 121"/>
                <a:gd name="T5" fmla="*/ 0 h 3302"/>
                <a:gd name="T6" fmla="*/ 0 w 121"/>
                <a:gd name="T7" fmla="*/ 0 h 3302"/>
                <a:gd name="T8" fmla="*/ 0 w 121"/>
                <a:gd name="T9" fmla="*/ 3239 h 3302"/>
                <a:gd name="T10" fmla="*/ 61 w 121"/>
                <a:gd name="T11" fmla="*/ 3302 h 3302"/>
                <a:gd name="T12" fmla="*/ 61 w 121"/>
                <a:gd name="T13" fmla="*/ 3302 h 3302"/>
                <a:gd name="T14" fmla="*/ 121 w 121"/>
                <a:gd name="T15" fmla="*/ 3302 h 3302"/>
                <a:gd name="T16" fmla="*/ 121 w 121"/>
                <a:gd name="T17" fmla="*/ 3239 h 3302"/>
                <a:gd name="T18" fmla="*/ 61 w 121"/>
                <a:gd name="T19" fmla="*/ 3302 h 3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3302"/>
                <a:gd name="T32" fmla="*/ 121 w 121"/>
                <a:gd name="T33" fmla="*/ 3302 h 3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3302">
                  <a:moveTo>
                    <a:pt x="61" y="3302"/>
                  </a:moveTo>
                  <a:lnTo>
                    <a:pt x="121" y="3239"/>
                  </a:lnTo>
                  <a:lnTo>
                    <a:pt x="121" y="0"/>
                  </a:lnTo>
                  <a:lnTo>
                    <a:pt x="0" y="0"/>
                  </a:lnTo>
                  <a:lnTo>
                    <a:pt x="0" y="3239"/>
                  </a:lnTo>
                  <a:lnTo>
                    <a:pt x="61" y="3302"/>
                  </a:lnTo>
                  <a:lnTo>
                    <a:pt x="121" y="3302"/>
                  </a:lnTo>
                  <a:lnTo>
                    <a:pt x="121" y="3239"/>
                  </a:lnTo>
                  <a:lnTo>
                    <a:pt x="61" y="3302"/>
                  </a:lnTo>
                  <a:close/>
                </a:path>
              </a:pathLst>
            </a:custGeom>
            <a:grpFill/>
            <a:ln w="9525">
              <a:solidFill>
                <a:srgbClr val="002060"/>
              </a:solidFill>
              <a:round/>
              <a:headEnd/>
              <a:tailEnd/>
            </a:ln>
          </p:spPr>
          <p:txBody>
            <a:bodyPr/>
            <a:lstStyle/>
            <a:p>
              <a:endParaRPr lang="en-US"/>
            </a:p>
          </p:txBody>
        </p:sp>
        <p:sp>
          <p:nvSpPr>
            <p:cNvPr id="7338" name="Rectangle 31"/>
            <p:cNvSpPr>
              <a:spLocks noChangeArrowheads="1"/>
            </p:cNvSpPr>
            <p:nvPr/>
          </p:nvSpPr>
          <p:spPr bwMode="auto">
            <a:xfrm>
              <a:off x="3525" y="1696"/>
              <a:ext cx="291" cy="35"/>
            </a:xfrm>
            <a:prstGeom prst="rect">
              <a:avLst/>
            </a:prstGeom>
            <a:grpFill/>
            <a:ln w="9525">
              <a:solidFill>
                <a:srgbClr val="002060"/>
              </a:solidFill>
              <a:miter lim="800000"/>
              <a:headEnd/>
              <a:tailEnd/>
            </a:ln>
          </p:spPr>
          <p:txBody>
            <a:bodyPr/>
            <a:lstStyle/>
            <a:p>
              <a:endParaRPr lang="en-US"/>
            </a:p>
          </p:txBody>
        </p:sp>
        <p:sp>
          <p:nvSpPr>
            <p:cNvPr id="7339" name="Freeform 32"/>
            <p:cNvSpPr>
              <a:spLocks/>
            </p:cNvSpPr>
            <p:nvPr/>
          </p:nvSpPr>
          <p:spPr bwMode="auto">
            <a:xfrm>
              <a:off x="3509" y="1696"/>
              <a:ext cx="16" cy="35"/>
            </a:xfrm>
            <a:custGeom>
              <a:avLst/>
              <a:gdLst>
                <a:gd name="T0" fmla="*/ 60 w 60"/>
                <a:gd name="T1" fmla="*/ 0 h 127"/>
                <a:gd name="T2" fmla="*/ 53 w 60"/>
                <a:gd name="T3" fmla="*/ 0 h 127"/>
                <a:gd name="T4" fmla="*/ 46 w 60"/>
                <a:gd name="T5" fmla="*/ 1 h 127"/>
                <a:gd name="T6" fmla="*/ 40 w 60"/>
                <a:gd name="T7" fmla="*/ 2 h 127"/>
                <a:gd name="T8" fmla="*/ 34 w 60"/>
                <a:gd name="T9" fmla="*/ 6 h 127"/>
                <a:gd name="T10" fmla="*/ 28 w 60"/>
                <a:gd name="T11" fmla="*/ 8 h 127"/>
                <a:gd name="T12" fmla="*/ 24 w 60"/>
                <a:gd name="T13" fmla="*/ 11 h 127"/>
                <a:gd name="T14" fmla="*/ 19 w 60"/>
                <a:gd name="T15" fmla="*/ 16 h 127"/>
                <a:gd name="T16" fmla="*/ 15 w 60"/>
                <a:gd name="T17" fmla="*/ 20 h 127"/>
                <a:gd name="T18" fmla="*/ 12 w 60"/>
                <a:gd name="T19" fmla="*/ 24 h 127"/>
                <a:gd name="T20" fmla="*/ 8 w 60"/>
                <a:gd name="T21" fmla="*/ 30 h 127"/>
                <a:gd name="T22" fmla="*/ 6 w 60"/>
                <a:gd name="T23" fmla="*/ 34 h 127"/>
                <a:gd name="T24" fmla="*/ 4 w 60"/>
                <a:gd name="T25" fmla="*/ 40 h 127"/>
                <a:gd name="T26" fmla="*/ 1 w 60"/>
                <a:gd name="T27" fmla="*/ 52 h 127"/>
                <a:gd name="T28" fmla="*/ 0 w 60"/>
                <a:gd name="T29" fmla="*/ 64 h 127"/>
                <a:gd name="T30" fmla="*/ 1 w 60"/>
                <a:gd name="T31" fmla="*/ 76 h 127"/>
                <a:gd name="T32" fmla="*/ 4 w 60"/>
                <a:gd name="T33" fmla="*/ 87 h 127"/>
                <a:gd name="T34" fmla="*/ 6 w 60"/>
                <a:gd name="T35" fmla="*/ 92 h 127"/>
                <a:gd name="T36" fmla="*/ 8 w 60"/>
                <a:gd name="T37" fmla="*/ 98 h 127"/>
                <a:gd name="T38" fmla="*/ 12 w 60"/>
                <a:gd name="T39" fmla="*/ 103 h 127"/>
                <a:gd name="T40" fmla="*/ 15 w 60"/>
                <a:gd name="T41" fmla="*/ 107 h 127"/>
                <a:gd name="T42" fmla="*/ 19 w 60"/>
                <a:gd name="T43" fmla="*/ 112 h 127"/>
                <a:gd name="T44" fmla="*/ 24 w 60"/>
                <a:gd name="T45" fmla="*/ 115 h 127"/>
                <a:gd name="T46" fmla="*/ 28 w 60"/>
                <a:gd name="T47" fmla="*/ 118 h 127"/>
                <a:gd name="T48" fmla="*/ 34 w 60"/>
                <a:gd name="T49" fmla="*/ 122 h 127"/>
                <a:gd name="T50" fmla="*/ 40 w 60"/>
                <a:gd name="T51" fmla="*/ 124 h 127"/>
                <a:gd name="T52" fmla="*/ 46 w 60"/>
                <a:gd name="T53" fmla="*/ 126 h 127"/>
                <a:gd name="T54" fmla="*/ 53 w 60"/>
                <a:gd name="T55" fmla="*/ 127 h 127"/>
                <a:gd name="T56" fmla="*/ 60 w 60"/>
                <a:gd name="T57" fmla="*/ 127 h 127"/>
                <a:gd name="T58" fmla="*/ 60 w 60"/>
                <a:gd name="T59" fmla="*/ 0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127"/>
                <a:gd name="T92" fmla="*/ 60 w 60"/>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127">
                  <a:moveTo>
                    <a:pt x="60" y="0"/>
                  </a:moveTo>
                  <a:lnTo>
                    <a:pt x="53" y="0"/>
                  </a:lnTo>
                  <a:lnTo>
                    <a:pt x="46" y="1"/>
                  </a:lnTo>
                  <a:lnTo>
                    <a:pt x="40" y="2"/>
                  </a:lnTo>
                  <a:lnTo>
                    <a:pt x="34" y="6"/>
                  </a:lnTo>
                  <a:lnTo>
                    <a:pt x="28" y="8"/>
                  </a:lnTo>
                  <a:lnTo>
                    <a:pt x="24" y="11"/>
                  </a:lnTo>
                  <a:lnTo>
                    <a:pt x="19" y="16"/>
                  </a:lnTo>
                  <a:lnTo>
                    <a:pt x="15" y="20"/>
                  </a:lnTo>
                  <a:lnTo>
                    <a:pt x="12" y="24"/>
                  </a:lnTo>
                  <a:lnTo>
                    <a:pt x="8" y="30"/>
                  </a:lnTo>
                  <a:lnTo>
                    <a:pt x="6" y="34"/>
                  </a:lnTo>
                  <a:lnTo>
                    <a:pt x="4" y="40"/>
                  </a:lnTo>
                  <a:lnTo>
                    <a:pt x="1" y="52"/>
                  </a:lnTo>
                  <a:lnTo>
                    <a:pt x="0" y="64"/>
                  </a:lnTo>
                  <a:lnTo>
                    <a:pt x="1" y="76"/>
                  </a:lnTo>
                  <a:lnTo>
                    <a:pt x="4" y="87"/>
                  </a:lnTo>
                  <a:lnTo>
                    <a:pt x="6" y="92"/>
                  </a:lnTo>
                  <a:lnTo>
                    <a:pt x="8" y="98"/>
                  </a:lnTo>
                  <a:lnTo>
                    <a:pt x="12" y="103"/>
                  </a:lnTo>
                  <a:lnTo>
                    <a:pt x="15" y="107"/>
                  </a:lnTo>
                  <a:lnTo>
                    <a:pt x="19" y="112"/>
                  </a:lnTo>
                  <a:lnTo>
                    <a:pt x="24" y="115"/>
                  </a:lnTo>
                  <a:lnTo>
                    <a:pt x="28" y="118"/>
                  </a:lnTo>
                  <a:lnTo>
                    <a:pt x="34" y="122"/>
                  </a:lnTo>
                  <a:lnTo>
                    <a:pt x="40" y="124"/>
                  </a:lnTo>
                  <a:lnTo>
                    <a:pt x="46" y="126"/>
                  </a:lnTo>
                  <a:lnTo>
                    <a:pt x="53" y="127"/>
                  </a:lnTo>
                  <a:lnTo>
                    <a:pt x="60" y="127"/>
                  </a:lnTo>
                  <a:lnTo>
                    <a:pt x="60" y="0"/>
                  </a:lnTo>
                  <a:close/>
                </a:path>
              </a:pathLst>
            </a:custGeom>
            <a:grpFill/>
            <a:ln w="9525">
              <a:solidFill>
                <a:srgbClr val="002060"/>
              </a:solidFill>
              <a:round/>
              <a:headEnd/>
              <a:tailEnd/>
            </a:ln>
          </p:spPr>
          <p:txBody>
            <a:bodyPr/>
            <a:lstStyle/>
            <a:p>
              <a:endParaRPr lang="en-US"/>
            </a:p>
          </p:txBody>
        </p:sp>
        <p:sp>
          <p:nvSpPr>
            <p:cNvPr id="7340" name="Freeform 33"/>
            <p:cNvSpPr>
              <a:spLocks/>
            </p:cNvSpPr>
            <p:nvPr/>
          </p:nvSpPr>
          <p:spPr bwMode="auto">
            <a:xfrm>
              <a:off x="3509" y="3558"/>
              <a:ext cx="28" cy="31"/>
            </a:xfrm>
            <a:custGeom>
              <a:avLst/>
              <a:gdLst>
                <a:gd name="T0" fmla="*/ 104 w 104"/>
                <a:gd name="T1" fmla="*/ 20 h 109"/>
                <a:gd name="T2" fmla="*/ 99 w 104"/>
                <a:gd name="T3" fmla="*/ 14 h 109"/>
                <a:gd name="T4" fmla="*/ 94 w 104"/>
                <a:gd name="T5" fmla="*/ 10 h 109"/>
                <a:gd name="T6" fmla="*/ 87 w 104"/>
                <a:gd name="T7" fmla="*/ 6 h 109"/>
                <a:gd name="T8" fmla="*/ 82 w 104"/>
                <a:gd name="T9" fmla="*/ 3 h 109"/>
                <a:gd name="T10" fmla="*/ 76 w 104"/>
                <a:gd name="T11" fmla="*/ 1 h 109"/>
                <a:gd name="T12" fmla="*/ 71 w 104"/>
                <a:gd name="T13" fmla="*/ 0 h 109"/>
                <a:gd name="T14" fmla="*/ 65 w 104"/>
                <a:gd name="T15" fmla="*/ 0 h 109"/>
                <a:gd name="T16" fmla="*/ 59 w 104"/>
                <a:gd name="T17" fmla="*/ 0 h 109"/>
                <a:gd name="T18" fmla="*/ 53 w 104"/>
                <a:gd name="T19" fmla="*/ 0 h 109"/>
                <a:gd name="T20" fmla="*/ 48 w 104"/>
                <a:gd name="T21" fmla="*/ 1 h 109"/>
                <a:gd name="T22" fmla="*/ 43 w 104"/>
                <a:gd name="T23" fmla="*/ 3 h 109"/>
                <a:gd name="T24" fmla="*/ 38 w 104"/>
                <a:gd name="T25" fmla="*/ 5 h 109"/>
                <a:gd name="T26" fmla="*/ 27 w 104"/>
                <a:gd name="T27" fmla="*/ 12 h 109"/>
                <a:gd name="T28" fmla="*/ 19 w 104"/>
                <a:gd name="T29" fmla="*/ 20 h 109"/>
                <a:gd name="T30" fmla="*/ 11 w 104"/>
                <a:gd name="T31" fmla="*/ 28 h 109"/>
                <a:gd name="T32" fmla="*/ 5 w 104"/>
                <a:gd name="T33" fmla="*/ 38 h 109"/>
                <a:gd name="T34" fmla="*/ 3 w 104"/>
                <a:gd name="T35" fmla="*/ 44 h 109"/>
                <a:gd name="T36" fmla="*/ 2 w 104"/>
                <a:gd name="T37" fmla="*/ 50 h 109"/>
                <a:gd name="T38" fmla="*/ 1 w 104"/>
                <a:gd name="T39" fmla="*/ 56 h 109"/>
                <a:gd name="T40" fmla="*/ 0 w 104"/>
                <a:gd name="T41" fmla="*/ 61 h 109"/>
                <a:gd name="T42" fmla="*/ 0 w 104"/>
                <a:gd name="T43" fmla="*/ 68 h 109"/>
                <a:gd name="T44" fmla="*/ 0 w 104"/>
                <a:gd name="T45" fmla="*/ 73 h 109"/>
                <a:gd name="T46" fmla="*/ 2 w 104"/>
                <a:gd name="T47" fmla="*/ 80 h 109"/>
                <a:gd name="T48" fmla="*/ 3 w 104"/>
                <a:gd name="T49" fmla="*/ 86 h 109"/>
                <a:gd name="T50" fmla="*/ 6 w 104"/>
                <a:gd name="T51" fmla="*/ 92 h 109"/>
                <a:gd name="T52" fmla="*/ 9 w 104"/>
                <a:gd name="T53" fmla="*/ 98 h 109"/>
                <a:gd name="T54" fmla="*/ 14 w 104"/>
                <a:gd name="T55" fmla="*/ 104 h 109"/>
                <a:gd name="T56" fmla="*/ 19 w 104"/>
                <a:gd name="T57" fmla="*/ 109 h 109"/>
                <a:gd name="T58" fmla="*/ 104 w 104"/>
                <a:gd name="T59" fmla="*/ 20 h 1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4"/>
                <a:gd name="T91" fmla="*/ 0 h 109"/>
                <a:gd name="T92" fmla="*/ 104 w 104"/>
                <a:gd name="T93" fmla="*/ 109 h 1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4" h="109">
                  <a:moveTo>
                    <a:pt x="104" y="20"/>
                  </a:moveTo>
                  <a:lnTo>
                    <a:pt x="99" y="14"/>
                  </a:lnTo>
                  <a:lnTo>
                    <a:pt x="94" y="10"/>
                  </a:lnTo>
                  <a:lnTo>
                    <a:pt x="87" y="6"/>
                  </a:lnTo>
                  <a:lnTo>
                    <a:pt x="82" y="3"/>
                  </a:lnTo>
                  <a:lnTo>
                    <a:pt x="76" y="1"/>
                  </a:lnTo>
                  <a:lnTo>
                    <a:pt x="71" y="0"/>
                  </a:lnTo>
                  <a:lnTo>
                    <a:pt x="65" y="0"/>
                  </a:lnTo>
                  <a:lnTo>
                    <a:pt x="59" y="0"/>
                  </a:lnTo>
                  <a:lnTo>
                    <a:pt x="53" y="0"/>
                  </a:lnTo>
                  <a:lnTo>
                    <a:pt x="48" y="1"/>
                  </a:lnTo>
                  <a:lnTo>
                    <a:pt x="43" y="3"/>
                  </a:lnTo>
                  <a:lnTo>
                    <a:pt x="38" y="5"/>
                  </a:lnTo>
                  <a:lnTo>
                    <a:pt x="27" y="12"/>
                  </a:lnTo>
                  <a:lnTo>
                    <a:pt x="19" y="20"/>
                  </a:lnTo>
                  <a:lnTo>
                    <a:pt x="11" y="28"/>
                  </a:lnTo>
                  <a:lnTo>
                    <a:pt x="5" y="38"/>
                  </a:lnTo>
                  <a:lnTo>
                    <a:pt x="3" y="44"/>
                  </a:lnTo>
                  <a:lnTo>
                    <a:pt x="2" y="50"/>
                  </a:lnTo>
                  <a:lnTo>
                    <a:pt x="1" y="56"/>
                  </a:lnTo>
                  <a:lnTo>
                    <a:pt x="0" y="61"/>
                  </a:lnTo>
                  <a:lnTo>
                    <a:pt x="0" y="68"/>
                  </a:lnTo>
                  <a:lnTo>
                    <a:pt x="0" y="73"/>
                  </a:lnTo>
                  <a:lnTo>
                    <a:pt x="2" y="80"/>
                  </a:lnTo>
                  <a:lnTo>
                    <a:pt x="3" y="86"/>
                  </a:lnTo>
                  <a:lnTo>
                    <a:pt x="6" y="92"/>
                  </a:lnTo>
                  <a:lnTo>
                    <a:pt x="9" y="98"/>
                  </a:lnTo>
                  <a:lnTo>
                    <a:pt x="14" y="104"/>
                  </a:lnTo>
                  <a:lnTo>
                    <a:pt x="19" y="109"/>
                  </a:lnTo>
                  <a:lnTo>
                    <a:pt x="104" y="20"/>
                  </a:lnTo>
                  <a:close/>
                </a:path>
              </a:pathLst>
            </a:custGeom>
            <a:grpFill/>
            <a:ln w="9525">
              <a:solidFill>
                <a:srgbClr val="002060"/>
              </a:solidFill>
              <a:round/>
              <a:headEnd/>
              <a:tailEnd/>
            </a:ln>
          </p:spPr>
          <p:txBody>
            <a:bodyPr/>
            <a:lstStyle/>
            <a:p>
              <a:endParaRPr lang="en-US"/>
            </a:p>
          </p:txBody>
        </p:sp>
        <p:sp>
          <p:nvSpPr>
            <p:cNvPr id="7341" name="Freeform 34"/>
            <p:cNvSpPr>
              <a:spLocks/>
            </p:cNvSpPr>
            <p:nvPr/>
          </p:nvSpPr>
          <p:spPr bwMode="auto">
            <a:xfrm>
              <a:off x="3514" y="3563"/>
              <a:ext cx="108" cy="125"/>
            </a:xfrm>
            <a:custGeom>
              <a:avLst/>
              <a:gdLst>
                <a:gd name="T0" fmla="*/ 360 w 402"/>
                <a:gd name="T1" fmla="*/ 442 h 442"/>
                <a:gd name="T2" fmla="*/ 402 w 402"/>
                <a:gd name="T3" fmla="*/ 333 h 442"/>
                <a:gd name="T4" fmla="*/ 85 w 402"/>
                <a:gd name="T5" fmla="*/ 0 h 442"/>
                <a:gd name="T6" fmla="*/ 0 w 402"/>
                <a:gd name="T7" fmla="*/ 89 h 442"/>
                <a:gd name="T8" fmla="*/ 317 w 402"/>
                <a:gd name="T9" fmla="*/ 423 h 442"/>
                <a:gd name="T10" fmla="*/ 360 w 402"/>
                <a:gd name="T11" fmla="*/ 442 h 442"/>
                <a:gd name="T12" fmla="*/ 317 w 402"/>
                <a:gd name="T13" fmla="*/ 423 h 442"/>
                <a:gd name="T14" fmla="*/ 335 w 402"/>
                <a:gd name="T15" fmla="*/ 442 h 442"/>
                <a:gd name="T16" fmla="*/ 360 w 402"/>
                <a:gd name="T17" fmla="*/ 442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2"/>
                <a:gd name="T28" fmla="*/ 0 h 442"/>
                <a:gd name="T29" fmla="*/ 402 w 402"/>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2" h="442">
                  <a:moveTo>
                    <a:pt x="360" y="442"/>
                  </a:moveTo>
                  <a:lnTo>
                    <a:pt x="402" y="333"/>
                  </a:lnTo>
                  <a:lnTo>
                    <a:pt x="85" y="0"/>
                  </a:lnTo>
                  <a:lnTo>
                    <a:pt x="0" y="89"/>
                  </a:lnTo>
                  <a:lnTo>
                    <a:pt x="317" y="423"/>
                  </a:lnTo>
                  <a:lnTo>
                    <a:pt x="360" y="442"/>
                  </a:lnTo>
                  <a:lnTo>
                    <a:pt x="317" y="423"/>
                  </a:lnTo>
                  <a:lnTo>
                    <a:pt x="335" y="442"/>
                  </a:lnTo>
                  <a:lnTo>
                    <a:pt x="360" y="442"/>
                  </a:lnTo>
                  <a:close/>
                </a:path>
              </a:pathLst>
            </a:custGeom>
            <a:grpFill/>
            <a:ln w="9525">
              <a:solidFill>
                <a:srgbClr val="002060"/>
              </a:solidFill>
              <a:round/>
              <a:headEnd/>
              <a:tailEnd/>
            </a:ln>
          </p:spPr>
          <p:txBody>
            <a:bodyPr/>
            <a:lstStyle/>
            <a:p>
              <a:endParaRPr lang="en-US"/>
            </a:p>
          </p:txBody>
        </p:sp>
        <p:sp>
          <p:nvSpPr>
            <p:cNvPr id="7342" name="Freeform 35"/>
            <p:cNvSpPr>
              <a:spLocks/>
            </p:cNvSpPr>
            <p:nvPr/>
          </p:nvSpPr>
          <p:spPr bwMode="auto">
            <a:xfrm>
              <a:off x="3611" y="3653"/>
              <a:ext cx="132" cy="35"/>
            </a:xfrm>
            <a:custGeom>
              <a:avLst/>
              <a:gdLst>
                <a:gd name="T0" fmla="*/ 491 w 491"/>
                <a:gd name="T1" fmla="*/ 108 h 127"/>
                <a:gd name="T2" fmla="*/ 448 w 491"/>
                <a:gd name="T3" fmla="*/ 0 h 127"/>
                <a:gd name="T4" fmla="*/ 0 w 491"/>
                <a:gd name="T5" fmla="*/ 0 h 127"/>
                <a:gd name="T6" fmla="*/ 0 w 491"/>
                <a:gd name="T7" fmla="*/ 127 h 127"/>
                <a:gd name="T8" fmla="*/ 448 w 491"/>
                <a:gd name="T9" fmla="*/ 127 h 127"/>
                <a:gd name="T10" fmla="*/ 491 w 491"/>
                <a:gd name="T11" fmla="*/ 108 h 127"/>
                <a:gd name="T12" fmla="*/ 448 w 491"/>
                <a:gd name="T13" fmla="*/ 127 h 127"/>
                <a:gd name="T14" fmla="*/ 473 w 491"/>
                <a:gd name="T15" fmla="*/ 127 h 127"/>
                <a:gd name="T16" fmla="*/ 491 w 491"/>
                <a:gd name="T17" fmla="*/ 108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1"/>
                <a:gd name="T28" fmla="*/ 0 h 127"/>
                <a:gd name="T29" fmla="*/ 491 w 491"/>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1" h="127">
                  <a:moveTo>
                    <a:pt x="491" y="108"/>
                  </a:moveTo>
                  <a:lnTo>
                    <a:pt x="448" y="0"/>
                  </a:lnTo>
                  <a:lnTo>
                    <a:pt x="0" y="0"/>
                  </a:lnTo>
                  <a:lnTo>
                    <a:pt x="0" y="127"/>
                  </a:lnTo>
                  <a:lnTo>
                    <a:pt x="448" y="127"/>
                  </a:lnTo>
                  <a:lnTo>
                    <a:pt x="491" y="108"/>
                  </a:lnTo>
                  <a:lnTo>
                    <a:pt x="448" y="127"/>
                  </a:lnTo>
                  <a:lnTo>
                    <a:pt x="473" y="127"/>
                  </a:lnTo>
                  <a:lnTo>
                    <a:pt x="491" y="108"/>
                  </a:lnTo>
                  <a:close/>
                </a:path>
              </a:pathLst>
            </a:custGeom>
            <a:grpFill/>
            <a:ln w="9525">
              <a:solidFill>
                <a:srgbClr val="002060"/>
              </a:solidFill>
              <a:round/>
              <a:headEnd/>
              <a:tailEnd/>
            </a:ln>
          </p:spPr>
          <p:txBody>
            <a:bodyPr/>
            <a:lstStyle/>
            <a:p>
              <a:endParaRPr lang="en-US"/>
            </a:p>
          </p:txBody>
        </p:sp>
        <p:sp>
          <p:nvSpPr>
            <p:cNvPr id="7343" name="Freeform 36"/>
            <p:cNvSpPr>
              <a:spLocks/>
            </p:cNvSpPr>
            <p:nvPr/>
          </p:nvSpPr>
          <p:spPr bwMode="auto">
            <a:xfrm>
              <a:off x="3719" y="3563"/>
              <a:ext cx="114" cy="120"/>
            </a:xfrm>
            <a:custGeom>
              <a:avLst/>
              <a:gdLst>
                <a:gd name="T0" fmla="*/ 420 w 420"/>
                <a:gd name="T1" fmla="*/ 44 h 423"/>
                <a:gd name="T2" fmla="*/ 317 w 420"/>
                <a:gd name="T3" fmla="*/ 0 h 423"/>
                <a:gd name="T4" fmla="*/ 0 w 420"/>
                <a:gd name="T5" fmla="*/ 333 h 423"/>
                <a:gd name="T6" fmla="*/ 85 w 420"/>
                <a:gd name="T7" fmla="*/ 423 h 423"/>
                <a:gd name="T8" fmla="*/ 402 w 420"/>
                <a:gd name="T9" fmla="*/ 89 h 423"/>
                <a:gd name="T10" fmla="*/ 420 w 420"/>
                <a:gd name="T11" fmla="*/ 44 h 423"/>
                <a:gd name="T12" fmla="*/ 402 w 420"/>
                <a:gd name="T13" fmla="*/ 89 h 423"/>
                <a:gd name="T14" fmla="*/ 420 w 420"/>
                <a:gd name="T15" fmla="*/ 71 h 423"/>
                <a:gd name="T16" fmla="*/ 420 w 420"/>
                <a:gd name="T17" fmla="*/ 44 h 4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0"/>
                <a:gd name="T28" fmla="*/ 0 h 423"/>
                <a:gd name="T29" fmla="*/ 420 w 420"/>
                <a:gd name="T30" fmla="*/ 423 h 4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0" h="423">
                  <a:moveTo>
                    <a:pt x="420" y="44"/>
                  </a:moveTo>
                  <a:lnTo>
                    <a:pt x="317" y="0"/>
                  </a:lnTo>
                  <a:lnTo>
                    <a:pt x="0" y="333"/>
                  </a:lnTo>
                  <a:lnTo>
                    <a:pt x="85" y="423"/>
                  </a:lnTo>
                  <a:lnTo>
                    <a:pt x="402" y="89"/>
                  </a:lnTo>
                  <a:lnTo>
                    <a:pt x="420" y="44"/>
                  </a:lnTo>
                  <a:lnTo>
                    <a:pt x="402" y="89"/>
                  </a:lnTo>
                  <a:lnTo>
                    <a:pt x="420" y="71"/>
                  </a:lnTo>
                  <a:lnTo>
                    <a:pt x="420" y="44"/>
                  </a:lnTo>
                  <a:close/>
                </a:path>
              </a:pathLst>
            </a:custGeom>
            <a:grpFill/>
            <a:ln w="9525">
              <a:solidFill>
                <a:srgbClr val="002060"/>
              </a:solidFill>
              <a:round/>
              <a:headEnd/>
              <a:tailEnd/>
            </a:ln>
          </p:spPr>
          <p:txBody>
            <a:bodyPr/>
            <a:lstStyle/>
            <a:p>
              <a:endParaRPr lang="en-US"/>
            </a:p>
          </p:txBody>
        </p:sp>
        <p:sp>
          <p:nvSpPr>
            <p:cNvPr id="7344" name="Freeform 37"/>
            <p:cNvSpPr>
              <a:spLocks/>
            </p:cNvSpPr>
            <p:nvPr/>
          </p:nvSpPr>
          <p:spPr bwMode="auto">
            <a:xfrm>
              <a:off x="3800" y="1798"/>
              <a:ext cx="33" cy="1779"/>
            </a:xfrm>
            <a:custGeom>
              <a:avLst/>
              <a:gdLst>
                <a:gd name="T0" fmla="*/ 103 w 121"/>
                <a:gd name="T1" fmla="*/ 0 h 6313"/>
                <a:gd name="T2" fmla="*/ 0 w 121"/>
                <a:gd name="T3" fmla="*/ 45 h 6313"/>
                <a:gd name="T4" fmla="*/ 0 w 121"/>
                <a:gd name="T5" fmla="*/ 6313 h 6313"/>
                <a:gd name="T6" fmla="*/ 121 w 121"/>
                <a:gd name="T7" fmla="*/ 6313 h 6313"/>
                <a:gd name="T8" fmla="*/ 121 w 121"/>
                <a:gd name="T9" fmla="*/ 45 h 6313"/>
                <a:gd name="T10" fmla="*/ 103 w 121"/>
                <a:gd name="T11" fmla="*/ 0 h 6313"/>
                <a:gd name="T12" fmla="*/ 121 w 121"/>
                <a:gd name="T13" fmla="*/ 45 h 6313"/>
                <a:gd name="T14" fmla="*/ 121 w 121"/>
                <a:gd name="T15" fmla="*/ 19 h 6313"/>
                <a:gd name="T16" fmla="*/ 103 w 121"/>
                <a:gd name="T17" fmla="*/ 0 h 63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6313"/>
                <a:gd name="T29" fmla="*/ 121 w 121"/>
                <a:gd name="T30" fmla="*/ 6313 h 63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6313">
                  <a:moveTo>
                    <a:pt x="103" y="0"/>
                  </a:moveTo>
                  <a:lnTo>
                    <a:pt x="0" y="45"/>
                  </a:lnTo>
                  <a:lnTo>
                    <a:pt x="0" y="6313"/>
                  </a:lnTo>
                  <a:lnTo>
                    <a:pt x="121" y="6313"/>
                  </a:lnTo>
                  <a:lnTo>
                    <a:pt x="121" y="45"/>
                  </a:lnTo>
                  <a:lnTo>
                    <a:pt x="103" y="0"/>
                  </a:lnTo>
                  <a:lnTo>
                    <a:pt x="121" y="45"/>
                  </a:lnTo>
                  <a:lnTo>
                    <a:pt x="121" y="19"/>
                  </a:lnTo>
                  <a:lnTo>
                    <a:pt x="103" y="0"/>
                  </a:lnTo>
                  <a:close/>
                </a:path>
              </a:pathLst>
            </a:custGeom>
            <a:grpFill/>
            <a:ln w="9525">
              <a:solidFill>
                <a:srgbClr val="002060"/>
              </a:solidFill>
              <a:round/>
              <a:headEnd/>
              <a:tailEnd/>
            </a:ln>
          </p:spPr>
          <p:txBody>
            <a:bodyPr/>
            <a:lstStyle/>
            <a:p>
              <a:endParaRPr lang="en-US"/>
            </a:p>
          </p:txBody>
        </p:sp>
        <p:sp>
          <p:nvSpPr>
            <p:cNvPr id="7345" name="Freeform 38"/>
            <p:cNvSpPr>
              <a:spLocks/>
            </p:cNvSpPr>
            <p:nvPr/>
          </p:nvSpPr>
          <p:spPr bwMode="auto">
            <a:xfrm>
              <a:off x="3719" y="1700"/>
              <a:ext cx="109" cy="124"/>
            </a:xfrm>
            <a:custGeom>
              <a:avLst/>
              <a:gdLst>
                <a:gd name="T0" fmla="*/ 42 w 402"/>
                <a:gd name="T1" fmla="*/ 0 h 442"/>
                <a:gd name="T2" fmla="*/ 0 w 402"/>
                <a:gd name="T3" fmla="*/ 108 h 442"/>
                <a:gd name="T4" fmla="*/ 317 w 402"/>
                <a:gd name="T5" fmla="*/ 442 h 442"/>
                <a:gd name="T6" fmla="*/ 402 w 402"/>
                <a:gd name="T7" fmla="*/ 352 h 442"/>
                <a:gd name="T8" fmla="*/ 85 w 402"/>
                <a:gd name="T9" fmla="*/ 18 h 442"/>
                <a:gd name="T10" fmla="*/ 42 w 402"/>
                <a:gd name="T11" fmla="*/ 0 h 442"/>
                <a:gd name="T12" fmla="*/ 85 w 402"/>
                <a:gd name="T13" fmla="*/ 18 h 442"/>
                <a:gd name="T14" fmla="*/ 67 w 402"/>
                <a:gd name="T15" fmla="*/ 0 h 442"/>
                <a:gd name="T16" fmla="*/ 42 w 402"/>
                <a:gd name="T17" fmla="*/ 0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2"/>
                <a:gd name="T28" fmla="*/ 0 h 442"/>
                <a:gd name="T29" fmla="*/ 402 w 402"/>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2" h="442">
                  <a:moveTo>
                    <a:pt x="42" y="0"/>
                  </a:moveTo>
                  <a:lnTo>
                    <a:pt x="0" y="108"/>
                  </a:lnTo>
                  <a:lnTo>
                    <a:pt x="317" y="442"/>
                  </a:lnTo>
                  <a:lnTo>
                    <a:pt x="402" y="352"/>
                  </a:lnTo>
                  <a:lnTo>
                    <a:pt x="85" y="18"/>
                  </a:lnTo>
                  <a:lnTo>
                    <a:pt x="42" y="0"/>
                  </a:lnTo>
                  <a:lnTo>
                    <a:pt x="85" y="18"/>
                  </a:lnTo>
                  <a:lnTo>
                    <a:pt x="67" y="0"/>
                  </a:lnTo>
                  <a:lnTo>
                    <a:pt x="42" y="0"/>
                  </a:lnTo>
                  <a:close/>
                </a:path>
              </a:pathLst>
            </a:custGeom>
            <a:grpFill/>
            <a:ln w="9525">
              <a:solidFill>
                <a:srgbClr val="002060"/>
              </a:solidFill>
              <a:round/>
              <a:headEnd/>
              <a:tailEnd/>
            </a:ln>
          </p:spPr>
          <p:txBody>
            <a:bodyPr/>
            <a:lstStyle/>
            <a:p>
              <a:endParaRPr lang="en-US"/>
            </a:p>
          </p:txBody>
        </p:sp>
        <p:sp>
          <p:nvSpPr>
            <p:cNvPr id="7346" name="Freeform 39"/>
            <p:cNvSpPr>
              <a:spLocks/>
            </p:cNvSpPr>
            <p:nvPr/>
          </p:nvSpPr>
          <p:spPr bwMode="auto">
            <a:xfrm>
              <a:off x="3600" y="1700"/>
              <a:ext cx="131" cy="35"/>
            </a:xfrm>
            <a:custGeom>
              <a:avLst/>
              <a:gdLst>
                <a:gd name="T0" fmla="*/ 0 w 491"/>
                <a:gd name="T1" fmla="*/ 18 h 127"/>
                <a:gd name="T2" fmla="*/ 43 w 491"/>
                <a:gd name="T3" fmla="*/ 127 h 127"/>
                <a:gd name="T4" fmla="*/ 491 w 491"/>
                <a:gd name="T5" fmla="*/ 127 h 127"/>
                <a:gd name="T6" fmla="*/ 491 w 491"/>
                <a:gd name="T7" fmla="*/ 0 h 127"/>
                <a:gd name="T8" fmla="*/ 43 w 491"/>
                <a:gd name="T9" fmla="*/ 0 h 127"/>
                <a:gd name="T10" fmla="*/ 0 w 491"/>
                <a:gd name="T11" fmla="*/ 18 h 127"/>
                <a:gd name="T12" fmla="*/ 43 w 491"/>
                <a:gd name="T13" fmla="*/ 0 h 127"/>
                <a:gd name="T14" fmla="*/ 18 w 491"/>
                <a:gd name="T15" fmla="*/ 0 h 127"/>
                <a:gd name="T16" fmla="*/ 0 w 491"/>
                <a:gd name="T17" fmla="*/ 18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1"/>
                <a:gd name="T28" fmla="*/ 0 h 127"/>
                <a:gd name="T29" fmla="*/ 491 w 491"/>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1" h="127">
                  <a:moveTo>
                    <a:pt x="0" y="18"/>
                  </a:moveTo>
                  <a:lnTo>
                    <a:pt x="43" y="127"/>
                  </a:lnTo>
                  <a:lnTo>
                    <a:pt x="491" y="127"/>
                  </a:lnTo>
                  <a:lnTo>
                    <a:pt x="491" y="0"/>
                  </a:lnTo>
                  <a:lnTo>
                    <a:pt x="43" y="0"/>
                  </a:lnTo>
                  <a:lnTo>
                    <a:pt x="0" y="18"/>
                  </a:lnTo>
                  <a:lnTo>
                    <a:pt x="43" y="0"/>
                  </a:lnTo>
                  <a:lnTo>
                    <a:pt x="18" y="0"/>
                  </a:lnTo>
                  <a:lnTo>
                    <a:pt x="0" y="18"/>
                  </a:lnTo>
                  <a:close/>
                </a:path>
              </a:pathLst>
            </a:custGeom>
            <a:grpFill/>
            <a:ln w="9525">
              <a:solidFill>
                <a:srgbClr val="002060"/>
              </a:solidFill>
              <a:round/>
              <a:headEnd/>
              <a:tailEnd/>
            </a:ln>
          </p:spPr>
          <p:txBody>
            <a:bodyPr/>
            <a:lstStyle/>
            <a:p>
              <a:endParaRPr lang="en-US"/>
            </a:p>
          </p:txBody>
        </p:sp>
        <p:sp>
          <p:nvSpPr>
            <p:cNvPr id="7347" name="Freeform 40"/>
            <p:cNvSpPr>
              <a:spLocks/>
            </p:cNvSpPr>
            <p:nvPr/>
          </p:nvSpPr>
          <p:spPr bwMode="auto">
            <a:xfrm>
              <a:off x="3509" y="1705"/>
              <a:ext cx="113" cy="119"/>
            </a:xfrm>
            <a:custGeom>
              <a:avLst/>
              <a:gdLst>
                <a:gd name="T0" fmla="*/ 0 w 420"/>
                <a:gd name="T1" fmla="*/ 379 h 424"/>
                <a:gd name="T2" fmla="*/ 103 w 420"/>
                <a:gd name="T3" fmla="*/ 424 h 424"/>
                <a:gd name="T4" fmla="*/ 420 w 420"/>
                <a:gd name="T5" fmla="*/ 90 h 424"/>
                <a:gd name="T6" fmla="*/ 335 w 420"/>
                <a:gd name="T7" fmla="*/ 0 h 424"/>
                <a:gd name="T8" fmla="*/ 18 w 420"/>
                <a:gd name="T9" fmla="*/ 334 h 424"/>
                <a:gd name="T10" fmla="*/ 0 w 420"/>
                <a:gd name="T11" fmla="*/ 379 h 424"/>
                <a:gd name="T12" fmla="*/ 18 w 420"/>
                <a:gd name="T13" fmla="*/ 334 h 424"/>
                <a:gd name="T14" fmla="*/ 0 w 420"/>
                <a:gd name="T15" fmla="*/ 353 h 424"/>
                <a:gd name="T16" fmla="*/ 0 w 420"/>
                <a:gd name="T17" fmla="*/ 379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0"/>
                <a:gd name="T28" fmla="*/ 0 h 424"/>
                <a:gd name="T29" fmla="*/ 420 w 420"/>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0" h="424">
                  <a:moveTo>
                    <a:pt x="0" y="379"/>
                  </a:moveTo>
                  <a:lnTo>
                    <a:pt x="103" y="424"/>
                  </a:lnTo>
                  <a:lnTo>
                    <a:pt x="420" y="90"/>
                  </a:lnTo>
                  <a:lnTo>
                    <a:pt x="335" y="0"/>
                  </a:lnTo>
                  <a:lnTo>
                    <a:pt x="18" y="334"/>
                  </a:lnTo>
                  <a:lnTo>
                    <a:pt x="0" y="379"/>
                  </a:lnTo>
                  <a:lnTo>
                    <a:pt x="18" y="334"/>
                  </a:lnTo>
                  <a:lnTo>
                    <a:pt x="0" y="353"/>
                  </a:lnTo>
                  <a:lnTo>
                    <a:pt x="0" y="379"/>
                  </a:lnTo>
                  <a:close/>
                </a:path>
              </a:pathLst>
            </a:custGeom>
            <a:grpFill/>
            <a:ln w="9525">
              <a:solidFill>
                <a:srgbClr val="002060"/>
              </a:solidFill>
              <a:round/>
              <a:headEnd/>
              <a:tailEnd/>
            </a:ln>
          </p:spPr>
          <p:txBody>
            <a:bodyPr/>
            <a:lstStyle/>
            <a:p>
              <a:endParaRPr lang="en-US"/>
            </a:p>
          </p:txBody>
        </p:sp>
        <p:sp>
          <p:nvSpPr>
            <p:cNvPr id="7348" name="Rectangle 41"/>
            <p:cNvSpPr>
              <a:spLocks noChangeArrowheads="1"/>
            </p:cNvSpPr>
            <p:nvPr/>
          </p:nvSpPr>
          <p:spPr bwMode="auto">
            <a:xfrm>
              <a:off x="3509" y="1812"/>
              <a:ext cx="33" cy="1765"/>
            </a:xfrm>
            <a:prstGeom prst="rect">
              <a:avLst/>
            </a:prstGeom>
            <a:grpFill/>
            <a:ln w="9525">
              <a:solidFill>
                <a:srgbClr val="002060"/>
              </a:solidFill>
              <a:miter lim="800000"/>
              <a:headEnd/>
              <a:tailEnd/>
            </a:ln>
          </p:spPr>
          <p:txBody>
            <a:bodyPr/>
            <a:lstStyle/>
            <a:p>
              <a:endParaRPr lang="en-US"/>
            </a:p>
          </p:txBody>
        </p:sp>
        <p:sp>
          <p:nvSpPr>
            <p:cNvPr id="7349" name="Freeform 42"/>
            <p:cNvSpPr>
              <a:spLocks/>
            </p:cNvSpPr>
            <p:nvPr/>
          </p:nvSpPr>
          <p:spPr bwMode="auto">
            <a:xfrm>
              <a:off x="3509" y="3577"/>
              <a:ext cx="33" cy="16"/>
            </a:xfrm>
            <a:custGeom>
              <a:avLst/>
              <a:gdLst>
                <a:gd name="T0" fmla="*/ 0 w 121"/>
                <a:gd name="T1" fmla="*/ 0 h 64"/>
                <a:gd name="T2" fmla="*/ 0 w 121"/>
                <a:gd name="T3" fmla="*/ 8 h 64"/>
                <a:gd name="T4" fmla="*/ 1 w 121"/>
                <a:gd name="T5" fmla="*/ 16 h 64"/>
                <a:gd name="T6" fmla="*/ 3 w 121"/>
                <a:gd name="T7" fmla="*/ 22 h 64"/>
                <a:gd name="T8" fmla="*/ 5 w 121"/>
                <a:gd name="T9" fmla="*/ 28 h 64"/>
                <a:gd name="T10" fmla="*/ 7 w 121"/>
                <a:gd name="T11" fmla="*/ 34 h 64"/>
                <a:gd name="T12" fmla="*/ 12 w 121"/>
                <a:gd name="T13" fmla="*/ 39 h 64"/>
                <a:gd name="T14" fmla="*/ 15 w 121"/>
                <a:gd name="T15" fmla="*/ 44 h 64"/>
                <a:gd name="T16" fmla="*/ 19 w 121"/>
                <a:gd name="T17" fmla="*/ 49 h 64"/>
                <a:gd name="T18" fmla="*/ 23 w 121"/>
                <a:gd name="T19" fmla="*/ 52 h 64"/>
                <a:gd name="T20" fmla="*/ 28 w 121"/>
                <a:gd name="T21" fmla="*/ 55 h 64"/>
                <a:gd name="T22" fmla="*/ 33 w 121"/>
                <a:gd name="T23" fmla="*/ 57 h 64"/>
                <a:gd name="T24" fmla="*/ 39 w 121"/>
                <a:gd name="T25" fmla="*/ 61 h 64"/>
                <a:gd name="T26" fmla="*/ 49 w 121"/>
                <a:gd name="T27" fmla="*/ 63 h 64"/>
                <a:gd name="T28" fmla="*/ 60 w 121"/>
                <a:gd name="T29" fmla="*/ 64 h 64"/>
                <a:gd name="T30" fmla="*/ 72 w 121"/>
                <a:gd name="T31" fmla="*/ 63 h 64"/>
                <a:gd name="T32" fmla="*/ 83 w 121"/>
                <a:gd name="T33" fmla="*/ 61 h 64"/>
                <a:gd name="T34" fmla="*/ 89 w 121"/>
                <a:gd name="T35" fmla="*/ 57 h 64"/>
                <a:gd name="T36" fmla="*/ 93 w 121"/>
                <a:gd name="T37" fmla="*/ 55 h 64"/>
                <a:gd name="T38" fmla="*/ 98 w 121"/>
                <a:gd name="T39" fmla="*/ 52 h 64"/>
                <a:gd name="T40" fmla="*/ 102 w 121"/>
                <a:gd name="T41" fmla="*/ 49 h 64"/>
                <a:gd name="T42" fmla="*/ 106 w 121"/>
                <a:gd name="T43" fmla="*/ 44 h 64"/>
                <a:gd name="T44" fmla="*/ 110 w 121"/>
                <a:gd name="T45" fmla="*/ 39 h 64"/>
                <a:gd name="T46" fmla="*/ 114 w 121"/>
                <a:gd name="T47" fmla="*/ 34 h 64"/>
                <a:gd name="T48" fmla="*/ 116 w 121"/>
                <a:gd name="T49" fmla="*/ 28 h 64"/>
                <a:gd name="T50" fmla="*/ 119 w 121"/>
                <a:gd name="T51" fmla="*/ 22 h 64"/>
                <a:gd name="T52" fmla="*/ 120 w 121"/>
                <a:gd name="T53" fmla="*/ 16 h 64"/>
                <a:gd name="T54" fmla="*/ 121 w 121"/>
                <a:gd name="T55" fmla="*/ 8 h 64"/>
                <a:gd name="T56" fmla="*/ 121 w 121"/>
                <a:gd name="T57" fmla="*/ 0 h 64"/>
                <a:gd name="T58" fmla="*/ 0 w 121"/>
                <a:gd name="T59" fmla="*/ 0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1"/>
                <a:gd name="T91" fmla="*/ 0 h 64"/>
                <a:gd name="T92" fmla="*/ 121 w 121"/>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1" h="64">
                  <a:moveTo>
                    <a:pt x="0" y="0"/>
                  </a:moveTo>
                  <a:lnTo>
                    <a:pt x="0" y="8"/>
                  </a:lnTo>
                  <a:lnTo>
                    <a:pt x="1" y="16"/>
                  </a:lnTo>
                  <a:lnTo>
                    <a:pt x="3" y="22"/>
                  </a:lnTo>
                  <a:lnTo>
                    <a:pt x="5" y="28"/>
                  </a:lnTo>
                  <a:lnTo>
                    <a:pt x="7" y="34"/>
                  </a:lnTo>
                  <a:lnTo>
                    <a:pt x="12" y="39"/>
                  </a:lnTo>
                  <a:lnTo>
                    <a:pt x="15" y="44"/>
                  </a:lnTo>
                  <a:lnTo>
                    <a:pt x="19" y="49"/>
                  </a:lnTo>
                  <a:lnTo>
                    <a:pt x="23" y="52"/>
                  </a:lnTo>
                  <a:lnTo>
                    <a:pt x="28" y="55"/>
                  </a:lnTo>
                  <a:lnTo>
                    <a:pt x="33" y="57"/>
                  </a:lnTo>
                  <a:lnTo>
                    <a:pt x="39" y="61"/>
                  </a:lnTo>
                  <a:lnTo>
                    <a:pt x="49" y="63"/>
                  </a:lnTo>
                  <a:lnTo>
                    <a:pt x="60" y="64"/>
                  </a:lnTo>
                  <a:lnTo>
                    <a:pt x="72" y="63"/>
                  </a:lnTo>
                  <a:lnTo>
                    <a:pt x="83" y="61"/>
                  </a:lnTo>
                  <a:lnTo>
                    <a:pt x="89" y="57"/>
                  </a:lnTo>
                  <a:lnTo>
                    <a:pt x="93" y="55"/>
                  </a:lnTo>
                  <a:lnTo>
                    <a:pt x="98" y="52"/>
                  </a:lnTo>
                  <a:lnTo>
                    <a:pt x="102" y="49"/>
                  </a:lnTo>
                  <a:lnTo>
                    <a:pt x="106" y="44"/>
                  </a:lnTo>
                  <a:lnTo>
                    <a:pt x="110" y="39"/>
                  </a:lnTo>
                  <a:lnTo>
                    <a:pt x="114" y="34"/>
                  </a:lnTo>
                  <a:lnTo>
                    <a:pt x="116" y="28"/>
                  </a:lnTo>
                  <a:lnTo>
                    <a:pt x="119" y="22"/>
                  </a:lnTo>
                  <a:lnTo>
                    <a:pt x="120" y="16"/>
                  </a:lnTo>
                  <a:lnTo>
                    <a:pt x="121" y="8"/>
                  </a:lnTo>
                  <a:lnTo>
                    <a:pt x="121" y="0"/>
                  </a:lnTo>
                  <a:lnTo>
                    <a:pt x="0" y="0"/>
                  </a:lnTo>
                  <a:close/>
                </a:path>
              </a:pathLst>
            </a:custGeom>
            <a:grpFill/>
            <a:ln w="9525">
              <a:solidFill>
                <a:srgbClr val="002060"/>
              </a:solidFill>
              <a:round/>
              <a:headEnd/>
              <a:tailEnd/>
            </a:ln>
          </p:spPr>
          <p:txBody>
            <a:bodyPr/>
            <a:lstStyle/>
            <a:p>
              <a:endParaRPr lang="en-US"/>
            </a:p>
          </p:txBody>
        </p:sp>
        <p:sp>
          <p:nvSpPr>
            <p:cNvPr id="7350" name="Freeform 43"/>
            <p:cNvSpPr>
              <a:spLocks/>
            </p:cNvSpPr>
            <p:nvPr/>
          </p:nvSpPr>
          <p:spPr bwMode="auto">
            <a:xfrm>
              <a:off x="3635" y="3119"/>
              <a:ext cx="181" cy="68"/>
            </a:xfrm>
            <a:custGeom>
              <a:avLst/>
              <a:gdLst>
                <a:gd name="T0" fmla="*/ 675 w 675"/>
                <a:gd name="T1" fmla="*/ 180 h 236"/>
                <a:gd name="T2" fmla="*/ 160 w 675"/>
                <a:gd name="T3" fmla="*/ 0 h 236"/>
                <a:gd name="T4" fmla="*/ 0 w 675"/>
                <a:gd name="T5" fmla="*/ 0 h 236"/>
                <a:gd name="T6" fmla="*/ 675 w 675"/>
                <a:gd name="T7" fmla="*/ 236 h 236"/>
                <a:gd name="T8" fmla="*/ 675 w 675"/>
                <a:gd name="T9" fmla="*/ 180 h 236"/>
                <a:gd name="T10" fmla="*/ 0 60000 65536"/>
                <a:gd name="T11" fmla="*/ 0 60000 65536"/>
                <a:gd name="T12" fmla="*/ 0 60000 65536"/>
                <a:gd name="T13" fmla="*/ 0 60000 65536"/>
                <a:gd name="T14" fmla="*/ 0 60000 65536"/>
                <a:gd name="T15" fmla="*/ 0 w 675"/>
                <a:gd name="T16" fmla="*/ 0 h 236"/>
                <a:gd name="T17" fmla="*/ 675 w 675"/>
                <a:gd name="T18" fmla="*/ 236 h 236"/>
              </a:gdLst>
              <a:ahLst/>
              <a:cxnLst>
                <a:cxn ang="T10">
                  <a:pos x="T0" y="T1"/>
                </a:cxn>
                <a:cxn ang="T11">
                  <a:pos x="T2" y="T3"/>
                </a:cxn>
                <a:cxn ang="T12">
                  <a:pos x="T4" y="T5"/>
                </a:cxn>
                <a:cxn ang="T13">
                  <a:pos x="T6" y="T7"/>
                </a:cxn>
                <a:cxn ang="T14">
                  <a:pos x="T8" y="T9"/>
                </a:cxn>
              </a:cxnLst>
              <a:rect l="T15" t="T16" r="T17" b="T18"/>
              <a:pathLst>
                <a:path w="675" h="236">
                  <a:moveTo>
                    <a:pt x="675" y="180"/>
                  </a:moveTo>
                  <a:lnTo>
                    <a:pt x="160" y="0"/>
                  </a:lnTo>
                  <a:lnTo>
                    <a:pt x="0" y="0"/>
                  </a:lnTo>
                  <a:lnTo>
                    <a:pt x="675" y="236"/>
                  </a:lnTo>
                  <a:lnTo>
                    <a:pt x="675" y="180"/>
                  </a:lnTo>
                  <a:close/>
                </a:path>
              </a:pathLst>
            </a:custGeom>
            <a:grpFill/>
            <a:ln w="9525">
              <a:solidFill>
                <a:srgbClr val="002060"/>
              </a:solidFill>
              <a:round/>
              <a:headEnd/>
              <a:tailEnd/>
            </a:ln>
          </p:spPr>
          <p:txBody>
            <a:bodyPr/>
            <a:lstStyle/>
            <a:p>
              <a:endParaRPr lang="en-US"/>
            </a:p>
          </p:txBody>
        </p:sp>
        <p:sp>
          <p:nvSpPr>
            <p:cNvPr id="7351" name="Freeform 44"/>
            <p:cNvSpPr>
              <a:spLocks/>
            </p:cNvSpPr>
            <p:nvPr/>
          </p:nvSpPr>
          <p:spPr bwMode="auto">
            <a:xfrm>
              <a:off x="3525" y="3123"/>
              <a:ext cx="291" cy="121"/>
            </a:xfrm>
            <a:custGeom>
              <a:avLst/>
              <a:gdLst>
                <a:gd name="T0" fmla="*/ 1084 w 1084"/>
                <a:gd name="T1" fmla="*/ 380 h 436"/>
                <a:gd name="T2" fmla="*/ 0 w 1084"/>
                <a:gd name="T3" fmla="*/ 0 h 436"/>
                <a:gd name="T4" fmla="*/ 0 w 1084"/>
                <a:gd name="T5" fmla="*/ 56 h 436"/>
                <a:gd name="T6" fmla="*/ 1084 w 1084"/>
                <a:gd name="T7" fmla="*/ 436 h 436"/>
                <a:gd name="T8" fmla="*/ 1084 w 1084"/>
                <a:gd name="T9" fmla="*/ 380 h 436"/>
                <a:gd name="T10" fmla="*/ 0 60000 65536"/>
                <a:gd name="T11" fmla="*/ 0 60000 65536"/>
                <a:gd name="T12" fmla="*/ 0 60000 65536"/>
                <a:gd name="T13" fmla="*/ 0 60000 65536"/>
                <a:gd name="T14" fmla="*/ 0 60000 65536"/>
                <a:gd name="T15" fmla="*/ 0 w 1084"/>
                <a:gd name="T16" fmla="*/ 0 h 436"/>
                <a:gd name="T17" fmla="*/ 1084 w 1084"/>
                <a:gd name="T18" fmla="*/ 436 h 436"/>
              </a:gdLst>
              <a:ahLst/>
              <a:cxnLst>
                <a:cxn ang="T10">
                  <a:pos x="T0" y="T1"/>
                </a:cxn>
                <a:cxn ang="T11">
                  <a:pos x="T2" y="T3"/>
                </a:cxn>
                <a:cxn ang="T12">
                  <a:pos x="T4" y="T5"/>
                </a:cxn>
                <a:cxn ang="T13">
                  <a:pos x="T6" y="T7"/>
                </a:cxn>
                <a:cxn ang="T14">
                  <a:pos x="T8" y="T9"/>
                </a:cxn>
              </a:cxnLst>
              <a:rect l="T15" t="T16" r="T17" b="T18"/>
              <a:pathLst>
                <a:path w="1084" h="436">
                  <a:moveTo>
                    <a:pt x="1084" y="380"/>
                  </a:moveTo>
                  <a:lnTo>
                    <a:pt x="0" y="0"/>
                  </a:lnTo>
                  <a:lnTo>
                    <a:pt x="0" y="56"/>
                  </a:lnTo>
                  <a:lnTo>
                    <a:pt x="1084" y="436"/>
                  </a:lnTo>
                  <a:lnTo>
                    <a:pt x="1084" y="380"/>
                  </a:lnTo>
                  <a:close/>
                </a:path>
              </a:pathLst>
            </a:custGeom>
            <a:grpFill/>
            <a:ln w="9525">
              <a:solidFill>
                <a:srgbClr val="002060"/>
              </a:solidFill>
              <a:round/>
              <a:headEnd/>
              <a:tailEnd/>
            </a:ln>
          </p:spPr>
          <p:txBody>
            <a:bodyPr/>
            <a:lstStyle/>
            <a:p>
              <a:endParaRPr lang="en-US"/>
            </a:p>
          </p:txBody>
        </p:sp>
        <p:sp>
          <p:nvSpPr>
            <p:cNvPr id="7352" name="Freeform 45"/>
            <p:cNvSpPr>
              <a:spLocks/>
            </p:cNvSpPr>
            <p:nvPr/>
          </p:nvSpPr>
          <p:spPr bwMode="auto">
            <a:xfrm>
              <a:off x="3525" y="3180"/>
              <a:ext cx="291" cy="123"/>
            </a:xfrm>
            <a:custGeom>
              <a:avLst/>
              <a:gdLst>
                <a:gd name="T0" fmla="*/ 1084 w 1084"/>
                <a:gd name="T1" fmla="*/ 380 h 436"/>
                <a:gd name="T2" fmla="*/ 0 w 1084"/>
                <a:gd name="T3" fmla="*/ 0 h 436"/>
                <a:gd name="T4" fmla="*/ 0 w 1084"/>
                <a:gd name="T5" fmla="*/ 56 h 436"/>
                <a:gd name="T6" fmla="*/ 1084 w 1084"/>
                <a:gd name="T7" fmla="*/ 436 h 436"/>
                <a:gd name="T8" fmla="*/ 1084 w 1084"/>
                <a:gd name="T9" fmla="*/ 380 h 436"/>
                <a:gd name="T10" fmla="*/ 0 60000 65536"/>
                <a:gd name="T11" fmla="*/ 0 60000 65536"/>
                <a:gd name="T12" fmla="*/ 0 60000 65536"/>
                <a:gd name="T13" fmla="*/ 0 60000 65536"/>
                <a:gd name="T14" fmla="*/ 0 60000 65536"/>
                <a:gd name="T15" fmla="*/ 0 w 1084"/>
                <a:gd name="T16" fmla="*/ 0 h 436"/>
                <a:gd name="T17" fmla="*/ 1084 w 1084"/>
                <a:gd name="T18" fmla="*/ 436 h 436"/>
              </a:gdLst>
              <a:ahLst/>
              <a:cxnLst>
                <a:cxn ang="T10">
                  <a:pos x="T0" y="T1"/>
                </a:cxn>
                <a:cxn ang="T11">
                  <a:pos x="T2" y="T3"/>
                </a:cxn>
                <a:cxn ang="T12">
                  <a:pos x="T4" y="T5"/>
                </a:cxn>
                <a:cxn ang="T13">
                  <a:pos x="T6" y="T7"/>
                </a:cxn>
                <a:cxn ang="T14">
                  <a:pos x="T8" y="T9"/>
                </a:cxn>
              </a:cxnLst>
              <a:rect l="T15" t="T16" r="T17" b="T18"/>
              <a:pathLst>
                <a:path w="1084" h="436">
                  <a:moveTo>
                    <a:pt x="1084" y="380"/>
                  </a:moveTo>
                  <a:lnTo>
                    <a:pt x="0" y="0"/>
                  </a:lnTo>
                  <a:lnTo>
                    <a:pt x="0" y="56"/>
                  </a:lnTo>
                  <a:lnTo>
                    <a:pt x="1084" y="436"/>
                  </a:lnTo>
                  <a:lnTo>
                    <a:pt x="1084" y="380"/>
                  </a:lnTo>
                  <a:close/>
                </a:path>
              </a:pathLst>
            </a:custGeom>
            <a:grpFill/>
            <a:ln w="9525">
              <a:solidFill>
                <a:srgbClr val="002060"/>
              </a:solidFill>
              <a:round/>
              <a:headEnd/>
              <a:tailEnd/>
            </a:ln>
          </p:spPr>
          <p:txBody>
            <a:bodyPr/>
            <a:lstStyle/>
            <a:p>
              <a:endParaRPr lang="en-US"/>
            </a:p>
          </p:txBody>
        </p:sp>
        <p:sp>
          <p:nvSpPr>
            <p:cNvPr id="7353" name="Freeform 46"/>
            <p:cNvSpPr>
              <a:spLocks/>
            </p:cNvSpPr>
            <p:nvPr/>
          </p:nvSpPr>
          <p:spPr bwMode="auto">
            <a:xfrm>
              <a:off x="3525" y="3238"/>
              <a:ext cx="291" cy="122"/>
            </a:xfrm>
            <a:custGeom>
              <a:avLst/>
              <a:gdLst>
                <a:gd name="T0" fmla="*/ 1084 w 1084"/>
                <a:gd name="T1" fmla="*/ 380 h 436"/>
                <a:gd name="T2" fmla="*/ 0 w 1084"/>
                <a:gd name="T3" fmla="*/ 0 h 436"/>
                <a:gd name="T4" fmla="*/ 0 w 1084"/>
                <a:gd name="T5" fmla="*/ 56 h 436"/>
                <a:gd name="T6" fmla="*/ 1084 w 1084"/>
                <a:gd name="T7" fmla="*/ 436 h 436"/>
                <a:gd name="T8" fmla="*/ 1084 w 1084"/>
                <a:gd name="T9" fmla="*/ 380 h 436"/>
                <a:gd name="T10" fmla="*/ 0 60000 65536"/>
                <a:gd name="T11" fmla="*/ 0 60000 65536"/>
                <a:gd name="T12" fmla="*/ 0 60000 65536"/>
                <a:gd name="T13" fmla="*/ 0 60000 65536"/>
                <a:gd name="T14" fmla="*/ 0 60000 65536"/>
                <a:gd name="T15" fmla="*/ 0 w 1084"/>
                <a:gd name="T16" fmla="*/ 0 h 436"/>
                <a:gd name="T17" fmla="*/ 1084 w 1084"/>
                <a:gd name="T18" fmla="*/ 436 h 436"/>
              </a:gdLst>
              <a:ahLst/>
              <a:cxnLst>
                <a:cxn ang="T10">
                  <a:pos x="T0" y="T1"/>
                </a:cxn>
                <a:cxn ang="T11">
                  <a:pos x="T2" y="T3"/>
                </a:cxn>
                <a:cxn ang="T12">
                  <a:pos x="T4" y="T5"/>
                </a:cxn>
                <a:cxn ang="T13">
                  <a:pos x="T6" y="T7"/>
                </a:cxn>
                <a:cxn ang="T14">
                  <a:pos x="T8" y="T9"/>
                </a:cxn>
              </a:cxnLst>
              <a:rect l="T15" t="T16" r="T17" b="T18"/>
              <a:pathLst>
                <a:path w="1084" h="436">
                  <a:moveTo>
                    <a:pt x="1084" y="380"/>
                  </a:moveTo>
                  <a:lnTo>
                    <a:pt x="0" y="0"/>
                  </a:lnTo>
                  <a:lnTo>
                    <a:pt x="0" y="56"/>
                  </a:lnTo>
                  <a:lnTo>
                    <a:pt x="1084" y="436"/>
                  </a:lnTo>
                  <a:lnTo>
                    <a:pt x="1084" y="380"/>
                  </a:lnTo>
                  <a:close/>
                </a:path>
              </a:pathLst>
            </a:custGeom>
            <a:grpFill/>
            <a:ln w="9525">
              <a:solidFill>
                <a:srgbClr val="002060"/>
              </a:solidFill>
              <a:round/>
              <a:headEnd/>
              <a:tailEnd/>
            </a:ln>
          </p:spPr>
          <p:txBody>
            <a:bodyPr/>
            <a:lstStyle/>
            <a:p>
              <a:endParaRPr lang="en-US"/>
            </a:p>
          </p:txBody>
        </p:sp>
        <p:sp>
          <p:nvSpPr>
            <p:cNvPr id="7354" name="Freeform 47"/>
            <p:cNvSpPr>
              <a:spLocks/>
            </p:cNvSpPr>
            <p:nvPr/>
          </p:nvSpPr>
          <p:spPr bwMode="auto">
            <a:xfrm>
              <a:off x="3525" y="3297"/>
              <a:ext cx="291" cy="122"/>
            </a:xfrm>
            <a:custGeom>
              <a:avLst/>
              <a:gdLst>
                <a:gd name="T0" fmla="*/ 1084 w 1084"/>
                <a:gd name="T1" fmla="*/ 380 h 436"/>
                <a:gd name="T2" fmla="*/ 0 w 1084"/>
                <a:gd name="T3" fmla="*/ 0 h 436"/>
                <a:gd name="T4" fmla="*/ 0 w 1084"/>
                <a:gd name="T5" fmla="*/ 56 h 436"/>
                <a:gd name="T6" fmla="*/ 1084 w 1084"/>
                <a:gd name="T7" fmla="*/ 436 h 436"/>
                <a:gd name="T8" fmla="*/ 1084 w 1084"/>
                <a:gd name="T9" fmla="*/ 380 h 436"/>
                <a:gd name="T10" fmla="*/ 0 60000 65536"/>
                <a:gd name="T11" fmla="*/ 0 60000 65536"/>
                <a:gd name="T12" fmla="*/ 0 60000 65536"/>
                <a:gd name="T13" fmla="*/ 0 60000 65536"/>
                <a:gd name="T14" fmla="*/ 0 60000 65536"/>
                <a:gd name="T15" fmla="*/ 0 w 1084"/>
                <a:gd name="T16" fmla="*/ 0 h 436"/>
                <a:gd name="T17" fmla="*/ 1084 w 1084"/>
                <a:gd name="T18" fmla="*/ 436 h 436"/>
              </a:gdLst>
              <a:ahLst/>
              <a:cxnLst>
                <a:cxn ang="T10">
                  <a:pos x="T0" y="T1"/>
                </a:cxn>
                <a:cxn ang="T11">
                  <a:pos x="T2" y="T3"/>
                </a:cxn>
                <a:cxn ang="T12">
                  <a:pos x="T4" y="T5"/>
                </a:cxn>
                <a:cxn ang="T13">
                  <a:pos x="T6" y="T7"/>
                </a:cxn>
                <a:cxn ang="T14">
                  <a:pos x="T8" y="T9"/>
                </a:cxn>
              </a:cxnLst>
              <a:rect l="T15" t="T16" r="T17" b="T18"/>
              <a:pathLst>
                <a:path w="1084" h="436">
                  <a:moveTo>
                    <a:pt x="1084" y="380"/>
                  </a:moveTo>
                  <a:lnTo>
                    <a:pt x="0" y="0"/>
                  </a:lnTo>
                  <a:lnTo>
                    <a:pt x="0" y="56"/>
                  </a:lnTo>
                  <a:lnTo>
                    <a:pt x="1084" y="436"/>
                  </a:lnTo>
                  <a:lnTo>
                    <a:pt x="1084" y="380"/>
                  </a:lnTo>
                  <a:close/>
                </a:path>
              </a:pathLst>
            </a:custGeom>
            <a:grpFill/>
            <a:ln w="9525">
              <a:solidFill>
                <a:srgbClr val="002060"/>
              </a:solidFill>
              <a:round/>
              <a:headEnd/>
              <a:tailEnd/>
            </a:ln>
          </p:spPr>
          <p:txBody>
            <a:bodyPr/>
            <a:lstStyle/>
            <a:p>
              <a:endParaRPr lang="en-US"/>
            </a:p>
          </p:txBody>
        </p:sp>
        <p:sp>
          <p:nvSpPr>
            <p:cNvPr id="7355" name="Freeform 48"/>
            <p:cNvSpPr>
              <a:spLocks/>
            </p:cNvSpPr>
            <p:nvPr/>
          </p:nvSpPr>
          <p:spPr bwMode="auto">
            <a:xfrm>
              <a:off x="3525" y="3355"/>
              <a:ext cx="291" cy="124"/>
            </a:xfrm>
            <a:custGeom>
              <a:avLst/>
              <a:gdLst>
                <a:gd name="T0" fmla="*/ 1084 w 1084"/>
                <a:gd name="T1" fmla="*/ 380 h 436"/>
                <a:gd name="T2" fmla="*/ 0 w 1084"/>
                <a:gd name="T3" fmla="*/ 0 h 436"/>
                <a:gd name="T4" fmla="*/ 0 w 1084"/>
                <a:gd name="T5" fmla="*/ 56 h 436"/>
                <a:gd name="T6" fmla="*/ 1084 w 1084"/>
                <a:gd name="T7" fmla="*/ 436 h 436"/>
                <a:gd name="T8" fmla="*/ 1084 w 1084"/>
                <a:gd name="T9" fmla="*/ 380 h 436"/>
                <a:gd name="T10" fmla="*/ 0 60000 65536"/>
                <a:gd name="T11" fmla="*/ 0 60000 65536"/>
                <a:gd name="T12" fmla="*/ 0 60000 65536"/>
                <a:gd name="T13" fmla="*/ 0 60000 65536"/>
                <a:gd name="T14" fmla="*/ 0 60000 65536"/>
                <a:gd name="T15" fmla="*/ 0 w 1084"/>
                <a:gd name="T16" fmla="*/ 0 h 436"/>
                <a:gd name="T17" fmla="*/ 1084 w 1084"/>
                <a:gd name="T18" fmla="*/ 436 h 436"/>
              </a:gdLst>
              <a:ahLst/>
              <a:cxnLst>
                <a:cxn ang="T10">
                  <a:pos x="T0" y="T1"/>
                </a:cxn>
                <a:cxn ang="T11">
                  <a:pos x="T2" y="T3"/>
                </a:cxn>
                <a:cxn ang="T12">
                  <a:pos x="T4" y="T5"/>
                </a:cxn>
                <a:cxn ang="T13">
                  <a:pos x="T6" y="T7"/>
                </a:cxn>
                <a:cxn ang="T14">
                  <a:pos x="T8" y="T9"/>
                </a:cxn>
              </a:cxnLst>
              <a:rect l="T15" t="T16" r="T17" b="T18"/>
              <a:pathLst>
                <a:path w="1084" h="436">
                  <a:moveTo>
                    <a:pt x="1084" y="380"/>
                  </a:moveTo>
                  <a:lnTo>
                    <a:pt x="0" y="0"/>
                  </a:lnTo>
                  <a:lnTo>
                    <a:pt x="0" y="56"/>
                  </a:lnTo>
                  <a:lnTo>
                    <a:pt x="1084" y="436"/>
                  </a:lnTo>
                  <a:lnTo>
                    <a:pt x="1084" y="380"/>
                  </a:lnTo>
                  <a:close/>
                </a:path>
              </a:pathLst>
            </a:custGeom>
            <a:grpFill/>
            <a:ln w="9525">
              <a:solidFill>
                <a:srgbClr val="002060"/>
              </a:solidFill>
              <a:round/>
              <a:headEnd/>
              <a:tailEnd/>
            </a:ln>
          </p:spPr>
          <p:txBody>
            <a:bodyPr/>
            <a:lstStyle/>
            <a:p>
              <a:endParaRPr lang="en-US"/>
            </a:p>
          </p:txBody>
        </p:sp>
        <p:sp>
          <p:nvSpPr>
            <p:cNvPr id="7356" name="Freeform 49"/>
            <p:cNvSpPr>
              <a:spLocks/>
            </p:cNvSpPr>
            <p:nvPr/>
          </p:nvSpPr>
          <p:spPr bwMode="auto">
            <a:xfrm>
              <a:off x="3525" y="3415"/>
              <a:ext cx="291" cy="121"/>
            </a:xfrm>
            <a:custGeom>
              <a:avLst/>
              <a:gdLst>
                <a:gd name="T0" fmla="*/ 1084 w 1084"/>
                <a:gd name="T1" fmla="*/ 380 h 436"/>
                <a:gd name="T2" fmla="*/ 0 w 1084"/>
                <a:gd name="T3" fmla="*/ 0 h 436"/>
                <a:gd name="T4" fmla="*/ 0 w 1084"/>
                <a:gd name="T5" fmla="*/ 56 h 436"/>
                <a:gd name="T6" fmla="*/ 1084 w 1084"/>
                <a:gd name="T7" fmla="*/ 436 h 436"/>
                <a:gd name="T8" fmla="*/ 1084 w 1084"/>
                <a:gd name="T9" fmla="*/ 380 h 436"/>
                <a:gd name="T10" fmla="*/ 0 60000 65536"/>
                <a:gd name="T11" fmla="*/ 0 60000 65536"/>
                <a:gd name="T12" fmla="*/ 0 60000 65536"/>
                <a:gd name="T13" fmla="*/ 0 60000 65536"/>
                <a:gd name="T14" fmla="*/ 0 60000 65536"/>
                <a:gd name="T15" fmla="*/ 0 w 1084"/>
                <a:gd name="T16" fmla="*/ 0 h 436"/>
                <a:gd name="T17" fmla="*/ 1084 w 1084"/>
                <a:gd name="T18" fmla="*/ 436 h 436"/>
              </a:gdLst>
              <a:ahLst/>
              <a:cxnLst>
                <a:cxn ang="T10">
                  <a:pos x="T0" y="T1"/>
                </a:cxn>
                <a:cxn ang="T11">
                  <a:pos x="T2" y="T3"/>
                </a:cxn>
                <a:cxn ang="T12">
                  <a:pos x="T4" y="T5"/>
                </a:cxn>
                <a:cxn ang="T13">
                  <a:pos x="T6" y="T7"/>
                </a:cxn>
                <a:cxn ang="T14">
                  <a:pos x="T8" y="T9"/>
                </a:cxn>
              </a:cxnLst>
              <a:rect l="T15" t="T16" r="T17" b="T18"/>
              <a:pathLst>
                <a:path w="1084" h="436">
                  <a:moveTo>
                    <a:pt x="1084" y="380"/>
                  </a:moveTo>
                  <a:lnTo>
                    <a:pt x="0" y="0"/>
                  </a:lnTo>
                  <a:lnTo>
                    <a:pt x="0" y="56"/>
                  </a:lnTo>
                  <a:lnTo>
                    <a:pt x="1084" y="436"/>
                  </a:lnTo>
                  <a:lnTo>
                    <a:pt x="1084" y="380"/>
                  </a:lnTo>
                  <a:close/>
                </a:path>
              </a:pathLst>
            </a:custGeom>
            <a:grpFill/>
            <a:ln w="9525">
              <a:solidFill>
                <a:srgbClr val="002060"/>
              </a:solidFill>
              <a:round/>
              <a:headEnd/>
              <a:tailEnd/>
            </a:ln>
          </p:spPr>
          <p:txBody>
            <a:bodyPr/>
            <a:lstStyle/>
            <a:p>
              <a:endParaRPr lang="en-US"/>
            </a:p>
          </p:txBody>
        </p:sp>
        <p:sp>
          <p:nvSpPr>
            <p:cNvPr id="7357" name="Freeform 50"/>
            <p:cNvSpPr>
              <a:spLocks/>
            </p:cNvSpPr>
            <p:nvPr/>
          </p:nvSpPr>
          <p:spPr bwMode="auto">
            <a:xfrm>
              <a:off x="3525" y="3472"/>
              <a:ext cx="289" cy="118"/>
            </a:xfrm>
            <a:custGeom>
              <a:avLst/>
              <a:gdLst>
                <a:gd name="T0" fmla="*/ 1075 w 1075"/>
                <a:gd name="T1" fmla="*/ 377 h 419"/>
                <a:gd name="T2" fmla="*/ 0 w 1075"/>
                <a:gd name="T3" fmla="*/ 0 h 419"/>
                <a:gd name="T4" fmla="*/ 0 w 1075"/>
                <a:gd name="T5" fmla="*/ 56 h 419"/>
                <a:gd name="T6" fmla="*/ 1036 w 1075"/>
                <a:gd name="T7" fmla="*/ 419 h 419"/>
                <a:gd name="T8" fmla="*/ 1075 w 1075"/>
                <a:gd name="T9" fmla="*/ 377 h 419"/>
                <a:gd name="T10" fmla="*/ 0 60000 65536"/>
                <a:gd name="T11" fmla="*/ 0 60000 65536"/>
                <a:gd name="T12" fmla="*/ 0 60000 65536"/>
                <a:gd name="T13" fmla="*/ 0 60000 65536"/>
                <a:gd name="T14" fmla="*/ 0 60000 65536"/>
                <a:gd name="T15" fmla="*/ 0 w 1075"/>
                <a:gd name="T16" fmla="*/ 0 h 419"/>
                <a:gd name="T17" fmla="*/ 1075 w 1075"/>
                <a:gd name="T18" fmla="*/ 419 h 419"/>
              </a:gdLst>
              <a:ahLst/>
              <a:cxnLst>
                <a:cxn ang="T10">
                  <a:pos x="T0" y="T1"/>
                </a:cxn>
                <a:cxn ang="T11">
                  <a:pos x="T2" y="T3"/>
                </a:cxn>
                <a:cxn ang="T12">
                  <a:pos x="T4" y="T5"/>
                </a:cxn>
                <a:cxn ang="T13">
                  <a:pos x="T6" y="T7"/>
                </a:cxn>
                <a:cxn ang="T14">
                  <a:pos x="T8" y="T9"/>
                </a:cxn>
              </a:cxnLst>
              <a:rect l="T15" t="T16" r="T17" b="T18"/>
              <a:pathLst>
                <a:path w="1075" h="419">
                  <a:moveTo>
                    <a:pt x="1075" y="377"/>
                  </a:moveTo>
                  <a:lnTo>
                    <a:pt x="0" y="0"/>
                  </a:lnTo>
                  <a:lnTo>
                    <a:pt x="0" y="56"/>
                  </a:lnTo>
                  <a:lnTo>
                    <a:pt x="1036" y="419"/>
                  </a:lnTo>
                  <a:lnTo>
                    <a:pt x="1075" y="377"/>
                  </a:lnTo>
                  <a:close/>
                </a:path>
              </a:pathLst>
            </a:custGeom>
            <a:grpFill/>
            <a:ln w="9525">
              <a:solidFill>
                <a:srgbClr val="002060"/>
              </a:solidFill>
              <a:round/>
              <a:headEnd/>
              <a:tailEnd/>
            </a:ln>
          </p:spPr>
          <p:txBody>
            <a:bodyPr/>
            <a:lstStyle/>
            <a:p>
              <a:endParaRPr lang="en-US"/>
            </a:p>
          </p:txBody>
        </p:sp>
        <p:sp>
          <p:nvSpPr>
            <p:cNvPr id="7358" name="Freeform 51"/>
            <p:cNvSpPr>
              <a:spLocks/>
            </p:cNvSpPr>
            <p:nvPr/>
          </p:nvSpPr>
          <p:spPr bwMode="auto">
            <a:xfrm>
              <a:off x="3525" y="3532"/>
              <a:ext cx="249" cy="102"/>
            </a:xfrm>
            <a:custGeom>
              <a:avLst/>
              <a:gdLst>
                <a:gd name="T0" fmla="*/ 928 w 928"/>
                <a:gd name="T1" fmla="*/ 326 h 367"/>
                <a:gd name="T2" fmla="*/ 0 w 928"/>
                <a:gd name="T3" fmla="*/ 0 h 367"/>
                <a:gd name="T4" fmla="*/ 0 w 928"/>
                <a:gd name="T5" fmla="*/ 56 h 367"/>
                <a:gd name="T6" fmla="*/ 888 w 928"/>
                <a:gd name="T7" fmla="*/ 367 h 367"/>
                <a:gd name="T8" fmla="*/ 928 w 928"/>
                <a:gd name="T9" fmla="*/ 326 h 367"/>
                <a:gd name="T10" fmla="*/ 0 60000 65536"/>
                <a:gd name="T11" fmla="*/ 0 60000 65536"/>
                <a:gd name="T12" fmla="*/ 0 60000 65536"/>
                <a:gd name="T13" fmla="*/ 0 60000 65536"/>
                <a:gd name="T14" fmla="*/ 0 60000 65536"/>
                <a:gd name="T15" fmla="*/ 0 w 928"/>
                <a:gd name="T16" fmla="*/ 0 h 367"/>
                <a:gd name="T17" fmla="*/ 928 w 928"/>
                <a:gd name="T18" fmla="*/ 367 h 367"/>
              </a:gdLst>
              <a:ahLst/>
              <a:cxnLst>
                <a:cxn ang="T10">
                  <a:pos x="T0" y="T1"/>
                </a:cxn>
                <a:cxn ang="T11">
                  <a:pos x="T2" y="T3"/>
                </a:cxn>
                <a:cxn ang="T12">
                  <a:pos x="T4" y="T5"/>
                </a:cxn>
                <a:cxn ang="T13">
                  <a:pos x="T6" y="T7"/>
                </a:cxn>
                <a:cxn ang="T14">
                  <a:pos x="T8" y="T9"/>
                </a:cxn>
              </a:cxnLst>
              <a:rect l="T15" t="T16" r="T17" b="T18"/>
              <a:pathLst>
                <a:path w="928" h="367">
                  <a:moveTo>
                    <a:pt x="928" y="326"/>
                  </a:moveTo>
                  <a:lnTo>
                    <a:pt x="0" y="0"/>
                  </a:lnTo>
                  <a:lnTo>
                    <a:pt x="0" y="56"/>
                  </a:lnTo>
                  <a:lnTo>
                    <a:pt x="888" y="367"/>
                  </a:lnTo>
                  <a:lnTo>
                    <a:pt x="928" y="326"/>
                  </a:lnTo>
                  <a:close/>
                </a:path>
              </a:pathLst>
            </a:custGeom>
            <a:grpFill/>
            <a:ln w="9525">
              <a:solidFill>
                <a:srgbClr val="002060"/>
              </a:solidFill>
              <a:round/>
              <a:headEnd/>
              <a:tailEnd/>
            </a:ln>
          </p:spPr>
          <p:txBody>
            <a:bodyPr/>
            <a:lstStyle/>
            <a:p>
              <a:endParaRPr lang="en-US"/>
            </a:p>
          </p:txBody>
        </p:sp>
        <p:sp>
          <p:nvSpPr>
            <p:cNvPr id="7359" name="Freeform 52"/>
            <p:cNvSpPr>
              <a:spLocks/>
            </p:cNvSpPr>
            <p:nvPr/>
          </p:nvSpPr>
          <p:spPr bwMode="auto">
            <a:xfrm>
              <a:off x="3543" y="3595"/>
              <a:ext cx="193" cy="74"/>
            </a:xfrm>
            <a:custGeom>
              <a:avLst/>
              <a:gdLst>
                <a:gd name="T0" fmla="*/ 712 w 712"/>
                <a:gd name="T1" fmla="*/ 249 h 262"/>
                <a:gd name="T2" fmla="*/ 0 w 712"/>
                <a:gd name="T3" fmla="*/ 0 h 262"/>
                <a:gd name="T4" fmla="*/ 79 w 712"/>
                <a:gd name="T5" fmla="*/ 83 h 262"/>
                <a:gd name="T6" fmla="*/ 590 w 712"/>
                <a:gd name="T7" fmla="*/ 262 h 262"/>
                <a:gd name="T8" fmla="*/ 698 w 712"/>
                <a:gd name="T9" fmla="*/ 262 h 262"/>
                <a:gd name="T10" fmla="*/ 712 w 712"/>
                <a:gd name="T11" fmla="*/ 249 h 262"/>
                <a:gd name="T12" fmla="*/ 0 60000 65536"/>
                <a:gd name="T13" fmla="*/ 0 60000 65536"/>
                <a:gd name="T14" fmla="*/ 0 60000 65536"/>
                <a:gd name="T15" fmla="*/ 0 60000 65536"/>
                <a:gd name="T16" fmla="*/ 0 60000 65536"/>
                <a:gd name="T17" fmla="*/ 0 60000 65536"/>
                <a:gd name="T18" fmla="*/ 0 w 712"/>
                <a:gd name="T19" fmla="*/ 0 h 262"/>
                <a:gd name="T20" fmla="*/ 712 w 712"/>
                <a:gd name="T21" fmla="*/ 262 h 262"/>
              </a:gdLst>
              <a:ahLst/>
              <a:cxnLst>
                <a:cxn ang="T12">
                  <a:pos x="T0" y="T1"/>
                </a:cxn>
                <a:cxn ang="T13">
                  <a:pos x="T2" y="T3"/>
                </a:cxn>
                <a:cxn ang="T14">
                  <a:pos x="T4" y="T5"/>
                </a:cxn>
                <a:cxn ang="T15">
                  <a:pos x="T6" y="T7"/>
                </a:cxn>
                <a:cxn ang="T16">
                  <a:pos x="T8" y="T9"/>
                </a:cxn>
                <a:cxn ang="T17">
                  <a:pos x="T10" y="T11"/>
                </a:cxn>
              </a:cxnLst>
              <a:rect l="T18" t="T19" r="T20" b="T21"/>
              <a:pathLst>
                <a:path w="712" h="262">
                  <a:moveTo>
                    <a:pt x="712" y="249"/>
                  </a:moveTo>
                  <a:lnTo>
                    <a:pt x="0" y="0"/>
                  </a:lnTo>
                  <a:lnTo>
                    <a:pt x="79" y="83"/>
                  </a:lnTo>
                  <a:lnTo>
                    <a:pt x="590" y="262"/>
                  </a:lnTo>
                  <a:lnTo>
                    <a:pt x="698" y="262"/>
                  </a:lnTo>
                  <a:lnTo>
                    <a:pt x="712" y="249"/>
                  </a:lnTo>
                  <a:close/>
                </a:path>
              </a:pathLst>
            </a:custGeom>
            <a:grpFill/>
            <a:ln w="9525">
              <a:solidFill>
                <a:srgbClr val="002060"/>
              </a:solidFill>
              <a:round/>
              <a:headEnd/>
              <a:tailEnd/>
            </a:ln>
          </p:spPr>
          <p:txBody>
            <a:bodyPr/>
            <a:lstStyle/>
            <a:p>
              <a:endParaRPr lang="en-US"/>
            </a:p>
          </p:txBody>
        </p:sp>
        <p:sp>
          <p:nvSpPr>
            <p:cNvPr id="7360" name="Freeform 53"/>
            <p:cNvSpPr>
              <a:spLocks/>
            </p:cNvSpPr>
            <p:nvPr/>
          </p:nvSpPr>
          <p:spPr bwMode="auto">
            <a:xfrm>
              <a:off x="3509" y="3102"/>
              <a:ext cx="33" cy="17"/>
            </a:xfrm>
            <a:custGeom>
              <a:avLst/>
              <a:gdLst>
                <a:gd name="T0" fmla="*/ 121 w 121"/>
                <a:gd name="T1" fmla="*/ 64 h 64"/>
                <a:gd name="T2" fmla="*/ 121 w 121"/>
                <a:gd name="T3" fmla="*/ 56 h 64"/>
                <a:gd name="T4" fmla="*/ 120 w 121"/>
                <a:gd name="T5" fmla="*/ 48 h 64"/>
                <a:gd name="T6" fmla="*/ 119 w 121"/>
                <a:gd name="T7" fmla="*/ 42 h 64"/>
                <a:gd name="T8" fmla="*/ 116 w 121"/>
                <a:gd name="T9" fmla="*/ 35 h 64"/>
                <a:gd name="T10" fmla="*/ 114 w 121"/>
                <a:gd name="T11" fmla="*/ 30 h 64"/>
                <a:gd name="T12" fmla="*/ 110 w 121"/>
                <a:gd name="T13" fmla="*/ 24 h 64"/>
                <a:gd name="T14" fmla="*/ 106 w 121"/>
                <a:gd name="T15" fmla="*/ 20 h 64"/>
                <a:gd name="T16" fmla="*/ 102 w 121"/>
                <a:gd name="T17" fmla="*/ 15 h 64"/>
                <a:gd name="T18" fmla="*/ 98 w 121"/>
                <a:gd name="T19" fmla="*/ 12 h 64"/>
                <a:gd name="T20" fmla="*/ 93 w 121"/>
                <a:gd name="T21" fmla="*/ 9 h 64"/>
                <a:gd name="T22" fmla="*/ 89 w 121"/>
                <a:gd name="T23" fmla="*/ 5 h 64"/>
                <a:gd name="T24" fmla="*/ 83 w 121"/>
                <a:gd name="T25" fmla="*/ 3 h 64"/>
                <a:gd name="T26" fmla="*/ 72 w 121"/>
                <a:gd name="T27" fmla="*/ 1 h 64"/>
                <a:gd name="T28" fmla="*/ 60 w 121"/>
                <a:gd name="T29" fmla="*/ 0 h 64"/>
                <a:gd name="T30" fmla="*/ 49 w 121"/>
                <a:gd name="T31" fmla="*/ 1 h 64"/>
                <a:gd name="T32" fmla="*/ 39 w 121"/>
                <a:gd name="T33" fmla="*/ 3 h 64"/>
                <a:gd name="T34" fmla="*/ 33 w 121"/>
                <a:gd name="T35" fmla="*/ 5 h 64"/>
                <a:gd name="T36" fmla="*/ 28 w 121"/>
                <a:gd name="T37" fmla="*/ 9 h 64"/>
                <a:gd name="T38" fmla="*/ 23 w 121"/>
                <a:gd name="T39" fmla="*/ 12 h 64"/>
                <a:gd name="T40" fmla="*/ 19 w 121"/>
                <a:gd name="T41" fmla="*/ 15 h 64"/>
                <a:gd name="T42" fmla="*/ 15 w 121"/>
                <a:gd name="T43" fmla="*/ 20 h 64"/>
                <a:gd name="T44" fmla="*/ 12 w 121"/>
                <a:gd name="T45" fmla="*/ 24 h 64"/>
                <a:gd name="T46" fmla="*/ 7 w 121"/>
                <a:gd name="T47" fmla="*/ 30 h 64"/>
                <a:gd name="T48" fmla="*/ 5 w 121"/>
                <a:gd name="T49" fmla="*/ 35 h 64"/>
                <a:gd name="T50" fmla="*/ 3 w 121"/>
                <a:gd name="T51" fmla="*/ 42 h 64"/>
                <a:gd name="T52" fmla="*/ 1 w 121"/>
                <a:gd name="T53" fmla="*/ 48 h 64"/>
                <a:gd name="T54" fmla="*/ 0 w 121"/>
                <a:gd name="T55" fmla="*/ 56 h 64"/>
                <a:gd name="T56" fmla="*/ 0 w 121"/>
                <a:gd name="T57" fmla="*/ 64 h 64"/>
                <a:gd name="T58" fmla="*/ 121 w 121"/>
                <a:gd name="T59" fmla="*/ 64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1"/>
                <a:gd name="T91" fmla="*/ 0 h 64"/>
                <a:gd name="T92" fmla="*/ 121 w 121"/>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1" h="64">
                  <a:moveTo>
                    <a:pt x="121" y="64"/>
                  </a:moveTo>
                  <a:lnTo>
                    <a:pt x="121" y="56"/>
                  </a:lnTo>
                  <a:lnTo>
                    <a:pt x="120" y="48"/>
                  </a:lnTo>
                  <a:lnTo>
                    <a:pt x="119" y="42"/>
                  </a:lnTo>
                  <a:lnTo>
                    <a:pt x="116" y="35"/>
                  </a:lnTo>
                  <a:lnTo>
                    <a:pt x="114" y="30"/>
                  </a:lnTo>
                  <a:lnTo>
                    <a:pt x="110" y="24"/>
                  </a:lnTo>
                  <a:lnTo>
                    <a:pt x="106" y="20"/>
                  </a:lnTo>
                  <a:lnTo>
                    <a:pt x="102" y="15"/>
                  </a:lnTo>
                  <a:lnTo>
                    <a:pt x="98" y="12"/>
                  </a:lnTo>
                  <a:lnTo>
                    <a:pt x="93" y="9"/>
                  </a:lnTo>
                  <a:lnTo>
                    <a:pt x="89" y="5"/>
                  </a:lnTo>
                  <a:lnTo>
                    <a:pt x="83" y="3"/>
                  </a:lnTo>
                  <a:lnTo>
                    <a:pt x="72" y="1"/>
                  </a:lnTo>
                  <a:lnTo>
                    <a:pt x="60" y="0"/>
                  </a:lnTo>
                  <a:lnTo>
                    <a:pt x="49" y="1"/>
                  </a:lnTo>
                  <a:lnTo>
                    <a:pt x="39" y="3"/>
                  </a:lnTo>
                  <a:lnTo>
                    <a:pt x="33" y="5"/>
                  </a:lnTo>
                  <a:lnTo>
                    <a:pt x="28" y="9"/>
                  </a:lnTo>
                  <a:lnTo>
                    <a:pt x="23" y="12"/>
                  </a:lnTo>
                  <a:lnTo>
                    <a:pt x="19" y="15"/>
                  </a:lnTo>
                  <a:lnTo>
                    <a:pt x="15" y="20"/>
                  </a:lnTo>
                  <a:lnTo>
                    <a:pt x="12" y="24"/>
                  </a:lnTo>
                  <a:lnTo>
                    <a:pt x="7" y="30"/>
                  </a:lnTo>
                  <a:lnTo>
                    <a:pt x="5" y="35"/>
                  </a:lnTo>
                  <a:lnTo>
                    <a:pt x="3" y="42"/>
                  </a:lnTo>
                  <a:lnTo>
                    <a:pt x="1" y="48"/>
                  </a:lnTo>
                  <a:lnTo>
                    <a:pt x="0" y="56"/>
                  </a:lnTo>
                  <a:lnTo>
                    <a:pt x="0" y="64"/>
                  </a:lnTo>
                  <a:lnTo>
                    <a:pt x="121" y="64"/>
                  </a:lnTo>
                  <a:close/>
                </a:path>
              </a:pathLst>
            </a:custGeom>
            <a:grpFill/>
            <a:ln w="9525">
              <a:solidFill>
                <a:srgbClr val="002060"/>
              </a:solidFill>
              <a:round/>
              <a:headEnd/>
              <a:tailEnd/>
            </a:ln>
          </p:spPr>
          <p:txBody>
            <a:bodyPr/>
            <a:lstStyle/>
            <a:p>
              <a:endParaRPr lang="en-US"/>
            </a:p>
          </p:txBody>
        </p:sp>
        <p:sp>
          <p:nvSpPr>
            <p:cNvPr id="7361" name="Freeform 54"/>
            <p:cNvSpPr>
              <a:spLocks/>
            </p:cNvSpPr>
            <p:nvPr/>
          </p:nvSpPr>
          <p:spPr bwMode="auto">
            <a:xfrm>
              <a:off x="3509" y="3119"/>
              <a:ext cx="33" cy="474"/>
            </a:xfrm>
            <a:custGeom>
              <a:avLst/>
              <a:gdLst>
                <a:gd name="T0" fmla="*/ 18 w 121"/>
                <a:gd name="T1" fmla="*/ 1667 h 1686"/>
                <a:gd name="T2" fmla="*/ 121 w 121"/>
                <a:gd name="T3" fmla="*/ 1622 h 1686"/>
                <a:gd name="T4" fmla="*/ 121 w 121"/>
                <a:gd name="T5" fmla="*/ 0 h 1686"/>
                <a:gd name="T6" fmla="*/ 0 w 121"/>
                <a:gd name="T7" fmla="*/ 0 h 1686"/>
                <a:gd name="T8" fmla="*/ 0 w 121"/>
                <a:gd name="T9" fmla="*/ 1622 h 1686"/>
                <a:gd name="T10" fmla="*/ 18 w 121"/>
                <a:gd name="T11" fmla="*/ 1667 h 1686"/>
                <a:gd name="T12" fmla="*/ 0 w 121"/>
                <a:gd name="T13" fmla="*/ 1622 h 1686"/>
                <a:gd name="T14" fmla="*/ 0 w 121"/>
                <a:gd name="T15" fmla="*/ 1630 h 1686"/>
                <a:gd name="T16" fmla="*/ 1 w 121"/>
                <a:gd name="T17" fmla="*/ 1638 h 1686"/>
                <a:gd name="T18" fmla="*/ 3 w 121"/>
                <a:gd name="T19" fmla="*/ 1644 h 1686"/>
                <a:gd name="T20" fmla="*/ 5 w 121"/>
                <a:gd name="T21" fmla="*/ 1650 h 1686"/>
                <a:gd name="T22" fmla="*/ 7 w 121"/>
                <a:gd name="T23" fmla="*/ 1656 h 1686"/>
                <a:gd name="T24" fmla="*/ 12 w 121"/>
                <a:gd name="T25" fmla="*/ 1661 h 1686"/>
                <a:gd name="T26" fmla="*/ 15 w 121"/>
                <a:gd name="T27" fmla="*/ 1666 h 1686"/>
                <a:gd name="T28" fmla="*/ 19 w 121"/>
                <a:gd name="T29" fmla="*/ 1671 h 1686"/>
                <a:gd name="T30" fmla="*/ 23 w 121"/>
                <a:gd name="T31" fmla="*/ 1674 h 1686"/>
                <a:gd name="T32" fmla="*/ 28 w 121"/>
                <a:gd name="T33" fmla="*/ 1677 h 1686"/>
                <a:gd name="T34" fmla="*/ 33 w 121"/>
                <a:gd name="T35" fmla="*/ 1679 h 1686"/>
                <a:gd name="T36" fmla="*/ 39 w 121"/>
                <a:gd name="T37" fmla="*/ 1683 h 1686"/>
                <a:gd name="T38" fmla="*/ 49 w 121"/>
                <a:gd name="T39" fmla="*/ 1685 h 1686"/>
                <a:gd name="T40" fmla="*/ 60 w 121"/>
                <a:gd name="T41" fmla="*/ 1686 h 1686"/>
                <a:gd name="T42" fmla="*/ 72 w 121"/>
                <a:gd name="T43" fmla="*/ 1685 h 1686"/>
                <a:gd name="T44" fmla="*/ 83 w 121"/>
                <a:gd name="T45" fmla="*/ 1683 h 1686"/>
                <a:gd name="T46" fmla="*/ 89 w 121"/>
                <a:gd name="T47" fmla="*/ 1679 h 1686"/>
                <a:gd name="T48" fmla="*/ 93 w 121"/>
                <a:gd name="T49" fmla="*/ 1677 h 1686"/>
                <a:gd name="T50" fmla="*/ 98 w 121"/>
                <a:gd name="T51" fmla="*/ 1674 h 1686"/>
                <a:gd name="T52" fmla="*/ 102 w 121"/>
                <a:gd name="T53" fmla="*/ 1671 h 1686"/>
                <a:gd name="T54" fmla="*/ 106 w 121"/>
                <a:gd name="T55" fmla="*/ 1666 h 1686"/>
                <a:gd name="T56" fmla="*/ 110 w 121"/>
                <a:gd name="T57" fmla="*/ 1661 h 1686"/>
                <a:gd name="T58" fmla="*/ 114 w 121"/>
                <a:gd name="T59" fmla="*/ 1656 h 1686"/>
                <a:gd name="T60" fmla="*/ 116 w 121"/>
                <a:gd name="T61" fmla="*/ 1650 h 1686"/>
                <a:gd name="T62" fmla="*/ 119 w 121"/>
                <a:gd name="T63" fmla="*/ 1644 h 1686"/>
                <a:gd name="T64" fmla="*/ 120 w 121"/>
                <a:gd name="T65" fmla="*/ 1638 h 1686"/>
                <a:gd name="T66" fmla="*/ 121 w 121"/>
                <a:gd name="T67" fmla="*/ 1630 h 1686"/>
                <a:gd name="T68" fmla="*/ 121 w 121"/>
                <a:gd name="T69" fmla="*/ 1622 h 1686"/>
                <a:gd name="T70" fmla="*/ 18 w 121"/>
                <a:gd name="T71" fmla="*/ 1667 h 16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
                <a:gd name="T109" fmla="*/ 0 h 1686"/>
                <a:gd name="T110" fmla="*/ 121 w 121"/>
                <a:gd name="T111" fmla="*/ 1686 h 16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 h="1686">
                  <a:moveTo>
                    <a:pt x="18" y="1667"/>
                  </a:moveTo>
                  <a:lnTo>
                    <a:pt x="121" y="1622"/>
                  </a:lnTo>
                  <a:lnTo>
                    <a:pt x="121" y="0"/>
                  </a:lnTo>
                  <a:lnTo>
                    <a:pt x="0" y="0"/>
                  </a:lnTo>
                  <a:lnTo>
                    <a:pt x="0" y="1622"/>
                  </a:lnTo>
                  <a:lnTo>
                    <a:pt x="18" y="1667"/>
                  </a:lnTo>
                  <a:lnTo>
                    <a:pt x="0" y="1622"/>
                  </a:lnTo>
                  <a:lnTo>
                    <a:pt x="0" y="1630"/>
                  </a:lnTo>
                  <a:lnTo>
                    <a:pt x="1" y="1638"/>
                  </a:lnTo>
                  <a:lnTo>
                    <a:pt x="3" y="1644"/>
                  </a:lnTo>
                  <a:lnTo>
                    <a:pt x="5" y="1650"/>
                  </a:lnTo>
                  <a:lnTo>
                    <a:pt x="7" y="1656"/>
                  </a:lnTo>
                  <a:lnTo>
                    <a:pt x="12" y="1661"/>
                  </a:lnTo>
                  <a:lnTo>
                    <a:pt x="15" y="1666"/>
                  </a:lnTo>
                  <a:lnTo>
                    <a:pt x="19" y="1671"/>
                  </a:lnTo>
                  <a:lnTo>
                    <a:pt x="23" y="1674"/>
                  </a:lnTo>
                  <a:lnTo>
                    <a:pt x="28" y="1677"/>
                  </a:lnTo>
                  <a:lnTo>
                    <a:pt x="33" y="1679"/>
                  </a:lnTo>
                  <a:lnTo>
                    <a:pt x="39" y="1683"/>
                  </a:lnTo>
                  <a:lnTo>
                    <a:pt x="49" y="1685"/>
                  </a:lnTo>
                  <a:lnTo>
                    <a:pt x="60" y="1686"/>
                  </a:lnTo>
                  <a:lnTo>
                    <a:pt x="72" y="1685"/>
                  </a:lnTo>
                  <a:lnTo>
                    <a:pt x="83" y="1683"/>
                  </a:lnTo>
                  <a:lnTo>
                    <a:pt x="89" y="1679"/>
                  </a:lnTo>
                  <a:lnTo>
                    <a:pt x="93" y="1677"/>
                  </a:lnTo>
                  <a:lnTo>
                    <a:pt x="98" y="1674"/>
                  </a:lnTo>
                  <a:lnTo>
                    <a:pt x="102" y="1671"/>
                  </a:lnTo>
                  <a:lnTo>
                    <a:pt x="106" y="1666"/>
                  </a:lnTo>
                  <a:lnTo>
                    <a:pt x="110" y="1661"/>
                  </a:lnTo>
                  <a:lnTo>
                    <a:pt x="114" y="1656"/>
                  </a:lnTo>
                  <a:lnTo>
                    <a:pt x="116" y="1650"/>
                  </a:lnTo>
                  <a:lnTo>
                    <a:pt x="119" y="1644"/>
                  </a:lnTo>
                  <a:lnTo>
                    <a:pt x="120" y="1638"/>
                  </a:lnTo>
                  <a:lnTo>
                    <a:pt x="121" y="1630"/>
                  </a:lnTo>
                  <a:lnTo>
                    <a:pt x="121" y="1622"/>
                  </a:lnTo>
                  <a:lnTo>
                    <a:pt x="18" y="1667"/>
                  </a:lnTo>
                  <a:close/>
                </a:path>
              </a:pathLst>
            </a:custGeom>
            <a:grpFill/>
            <a:ln w="9525">
              <a:solidFill>
                <a:srgbClr val="002060"/>
              </a:solidFill>
              <a:round/>
              <a:headEnd/>
              <a:tailEnd/>
            </a:ln>
          </p:spPr>
          <p:txBody>
            <a:bodyPr/>
            <a:lstStyle/>
            <a:p>
              <a:endParaRPr lang="en-US"/>
            </a:p>
          </p:txBody>
        </p:sp>
        <p:sp>
          <p:nvSpPr>
            <p:cNvPr id="7362" name="Freeform 55"/>
            <p:cNvSpPr>
              <a:spLocks/>
            </p:cNvSpPr>
            <p:nvPr/>
          </p:nvSpPr>
          <p:spPr bwMode="auto">
            <a:xfrm>
              <a:off x="3514" y="3563"/>
              <a:ext cx="113" cy="125"/>
            </a:xfrm>
            <a:custGeom>
              <a:avLst/>
              <a:gdLst>
                <a:gd name="T0" fmla="*/ 360 w 421"/>
                <a:gd name="T1" fmla="*/ 442 h 443"/>
                <a:gd name="T2" fmla="*/ 402 w 421"/>
                <a:gd name="T3" fmla="*/ 333 h 443"/>
                <a:gd name="T4" fmla="*/ 85 w 421"/>
                <a:gd name="T5" fmla="*/ 0 h 443"/>
                <a:gd name="T6" fmla="*/ 0 w 421"/>
                <a:gd name="T7" fmla="*/ 89 h 443"/>
                <a:gd name="T8" fmla="*/ 317 w 421"/>
                <a:gd name="T9" fmla="*/ 423 h 443"/>
                <a:gd name="T10" fmla="*/ 360 w 421"/>
                <a:gd name="T11" fmla="*/ 442 h 443"/>
                <a:gd name="T12" fmla="*/ 317 w 421"/>
                <a:gd name="T13" fmla="*/ 423 h 443"/>
                <a:gd name="T14" fmla="*/ 322 w 421"/>
                <a:gd name="T15" fmla="*/ 429 h 443"/>
                <a:gd name="T16" fmla="*/ 328 w 421"/>
                <a:gd name="T17" fmla="*/ 433 h 443"/>
                <a:gd name="T18" fmla="*/ 334 w 421"/>
                <a:gd name="T19" fmla="*/ 436 h 443"/>
                <a:gd name="T20" fmla="*/ 339 w 421"/>
                <a:gd name="T21" fmla="*/ 439 h 443"/>
                <a:gd name="T22" fmla="*/ 345 w 421"/>
                <a:gd name="T23" fmla="*/ 441 h 443"/>
                <a:gd name="T24" fmla="*/ 352 w 421"/>
                <a:gd name="T25" fmla="*/ 442 h 443"/>
                <a:gd name="T26" fmla="*/ 357 w 421"/>
                <a:gd name="T27" fmla="*/ 443 h 443"/>
                <a:gd name="T28" fmla="*/ 363 w 421"/>
                <a:gd name="T29" fmla="*/ 443 h 443"/>
                <a:gd name="T30" fmla="*/ 368 w 421"/>
                <a:gd name="T31" fmla="*/ 442 h 443"/>
                <a:gd name="T32" fmla="*/ 373 w 421"/>
                <a:gd name="T33" fmla="*/ 441 h 443"/>
                <a:gd name="T34" fmla="*/ 380 w 421"/>
                <a:gd name="T35" fmla="*/ 440 h 443"/>
                <a:gd name="T36" fmla="*/ 385 w 421"/>
                <a:gd name="T37" fmla="*/ 438 h 443"/>
                <a:gd name="T38" fmla="*/ 394 w 421"/>
                <a:gd name="T39" fmla="*/ 431 h 443"/>
                <a:gd name="T40" fmla="*/ 402 w 421"/>
                <a:gd name="T41" fmla="*/ 423 h 443"/>
                <a:gd name="T42" fmla="*/ 410 w 421"/>
                <a:gd name="T43" fmla="*/ 415 h 443"/>
                <a:gd name="T44" fmla="*/ 416 w 421"/>
                <a:gd name="T45" fmla="*/ 404 h 443"/>
                <a:gd name="T46" fmla="*/ 418 w 421"/>
                <a:gd name="T47" fmla="*/ 398 h 443"/>
                <a:gd name="T48" fmla="*/ 420 w 421"/>
                <a:gd name="T49" fmla="*/ 393 h 443"/>
                <a:gd name="T50" fmla="*/ 421 w 421"/>
                <a:gd name="T51" fmla="*/ 387 h 443"/>
                <a:gd name="T52" fmla="*/ 421 w 421"/>
                <a:gd name="T53" fmla="*/ 381 h 443"/>
                <a:gd name="T54" fmla="*/ 421 w 421"/>
                <a:gd name="T55" fmla="*/ 375 h 443"/>
                <a:gd name="T56" fmla="*/ 421 w 421"/>
                <a:gd name="T57" fmla="*/ 369 h 443"/>
                <a:gd name="T58" fmla="*/ 420 w 421"/>
                <a:gd name="T59" fmla="*/ 363 h 443"/>
                <a:gd name="T60" fmla="*/ 418 w 421"/>
                <a:gd name="T61" fmla="*/ 356 h 443"/>
                <a:gd name="T62" fmla="*/ 415 w 421"/>
                <a:gd name="T63" fmla="*/ 351 h 443"/>
                <a:gd name="T64" fmla="*/ 412 w 421"/>
                <a:gd name="T65" fmla="*/ 344 h 443"/>
                <a:gd name="T66" fmla="*/ 408 w 421"/>
                <a:gd name="T67" fmla="*/ 339 h 443"/>
                <a:gd name="T68" fmla="*/ 402 w 421"/>
                <a:gd name="T69" fmla="*/ 333 h 443"/>
                <a:gd name="T70" fmla="*/ 360 w 421"/>
                <a:gd name="T71" fmla="*/ 442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1"/>
                <a:gd name="T109" fmla="*/ 0 h 443"/>
                <a:gd name="T110" fmla="*/ 421 w 421"/>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1" h="443">
                  <a:moveTo>
                    <a:pt x="360" y="442"/>
                  </a:moveTo>
                  <a:lnTo>
                    <a:pt x="402" y="333"/>
                  </a:lnTo>
                  <a:lnTo>
                    <a:pt x="85" y="0"/>
                  </a:lnTo>
                  <a:lnTo>
                    <a:pt x="0" y="89"/>
                  </a:lnTo>
                  <a:lnTo>
                    <a:pt x="317" y="423"/>
                  </a:lnTo>
                  <a:lnTo>
                    <a:pt x="360" y="442"/>
                  </a:lnTo>
                  <a:lnTo>
                    <a:pt x="317" y="423"/>
                  </a:lnTo>
                  <a:lnTo>
                    <a:pt x="322" y="429"/>
                  </a:lnTo>
                  <a:lnTo>
                    <a:pt x="328" y="433"/>
                  </a:lnTo>
                  <a:lnTo>
                    <a:pt x="334" y="436"/>
                  </a:lnTo>
                  <a:lnTo>
                    <a:pt x="339" y="439"/>
                  </a:lnTo>
                  <a:lnTo>
                    <a:pt x="345" y="441"/>
                  </a:lnTo>
                  <a:lnTo>
                    <a:pt x="352" y="442"/>
                  </a:lnTo>
                  <a:lnTo>
                    <a:pt x="357" y="443"/>
                  </a:lnTo>
                  <a:lnTo>
                    <a:pt x="363" y="443"/>
                  </a:lnTo>
                  <a:lnTo>
                    <a:pt x="368" y="442"/>
                  </a:lnTo>
                  <a:lnTo>
                    <a:pt x="373" y="441"/>
                  </a:lnTo>
                  <a:lnTo>
                    <a:pt x="380" y="440"/>
                  </a:lnTo>
                  <a:lnTo>
                    <a:pt x="385" y="438"/>
                  </a:lnTo>
                  <a:lnTo>
                    <a:pt x="394" y="431"/>
                  </a:lnTo>
                  <a:lnTo>
                    <a:pt x="402" y="423"/>
                  </a:lnTo>
                  <a:lnTo>
                    <a:pt x="410" y="415"/>
                  </a:lnTo>
                  <a:lnTo>
                    <a:pt x="416" y="404"/>
                  </a:lnTo>
                  <a:lnTo>
                    <a:pt x="418" y="398"/>
                  </a:lnTo>
                  <a:lnTo>
                    <a:pt x="420" y="393"/>
                  </a:lnTo>
                  <a:lnTo>
                    <a:pt x="421" y="387"/>
                  </a:lnTo>
                  <a:lnTo>
                    <a:pt x="421" y="381"/>
                  </a:lnTo>
                  <a:lnTo>
                    <a:pt x="421" y="375"/>
                  </a:lnTo>
                  <a:lnTo>
                    <a:pt x="421" y="369"/>
                  </a:lnTo>
                  <a:lnTo>
                    <a:pt x="420" y="363"/>
                  </a:lnTo>
                  <a:lnTo>
                    <a:pt x="418" y="356"/>
                  </a:lnTo>
                  <a:lnTo>
                    <a:pt x="415" y="351"/>
                  </a:lnTo>
                  <a:lnTo>
                    <a:pt x="412" y="344"/>
                  </a:lnTo>
                  <a:lnTo>
                    <a:pt x="408" y="339"/>
                  </a:lnTo>
                  <a:lnTo>
                    <a:pt x="402" y="333"/>
                  </a:lnTo>
                  <a:lnTo>
                    <a:pt x="360" y="442"/>
                  </a:lnTo>
                  <a:close/>
                </a:path>
              </a:pathLst>
            </a:custGeom>
            <a:grpFill/>
            <a:ln w="9525">
              <a:solidFill>
                <a:srgbClr val="002060"/>
              </a:solidFill>
              <a:round/>
              <a:headEnd/>
              <a:tailEnd/>
            </a:ln>
          </p:spPr>
          <p:txBody>
            <a:bodyPr/>
            <a:lstStyle/>
            <a:p>
              <a:endParaRPr lang="en-US"/>
            </a:p>
          </p:txBody>
        </p:sp>
        <p:sp>
          <p:nvSpPr>
            <p:cNvPr id="7363" name="Freeform 56"/>
            <p:cNvSpPr>
              <a:spLocks/>
            </p:cNvSpPr>
            <p:nvPr/>
          </p:nvSpPr>
          <p:spPr bwMode="auto">
            <a:xfrm>
              <a:off x="3611" y="3653"/>
              <a:ext cx="137" cy="35"/>
            </a:xfrm>
            <a:custGeom>
              <a:avLst/>
              <a:gdLst>
                <a:gd name="T0" fmla="*/ 491 w 510"/>
                <a:gd name="T1" fmla="*/ 108 h 127"/>
                <a:gd name="T2" fmla="*/ 448 w 510"/>
                <a:gd name="T3" fmla="*/ 0 h 127"/>
                <a:gd name="T4" fmla="*/ 0 w 510"/>
                <a:gd name="T5" fmla="*/ 0 h 127"/>
                <a:gd name="T6" fmla="*/ 0 w 510"/>
                <a:gd name="T7" fmla="*/ 127 h 127"/>
                <a:gd name="T8" fmla="*/ 448 w 510"/>
                <a:gd name="T9" fmla="*/ 127 h 127"/>
                <a:gd name="T10" fmla="*/ 491 w 510"/>
                <a:gd name="T11" fmla="*/ 108 h 127"/>
                <a:gd name="T12" fmla="*/ 448 w 510"/>
                <a:gd name="T13" fmla="*/ 127 h 127"/>
                <a:gd name="T14" fmla="*/ 456 w 510"/>
                <a:gd name="T15" fmla="*/ 127 h 127"/>
                <a:gd name="T16" fmla="*/ 463 w 510"/>
                <a:gd name="T17" fmla="*/ 126 h 127"/>
                <a:gd name="T18" fmla="*/ 469 w 510"/>
                <a:gd name="T19" fmla="*/ 124 h 127"/>
                <a:gd name="T20" fmla="*/ 475 w 510"/>
                <a:gd name="T21" fmla="*/ 121 h 127"/>
                <a:gd name="T22" fmla="*/ 481 w 510"/>
                <a:gd name="T23" fmla="*/ 118 h 127"/>
                <a:gd name="T24" fmla="*/ 486 w 510"/>
                <a:gd name="T25" fmla="*/ 115 h 127"/>
                <a:gd name="T26" fmla="*/ 490 w 510"/>
                <a:gd name="T27" fmla="*/ 112 h 127"/>
                <a:gd name="T28" fmla="*/ 494 w 510"/>
                <a:gd name="T29" fmla="*/ 107 h 127"/>
                <a:gd name="T30" fmla="*/ 497 w 510"/>
                <a:gd name="T31" fmla="*/ 103 h 127"/>
                <a:gd name="T32" fmla="*/ 500 w 510"/>
                <a:gd name="T33" fmla="*/ 97 h 127"/>
                <a:gd name="T34" fmla="*/ 503 w 510"/>
                <a:gd name="T35" fmla="*/ 92 h 127"/>
                <a:gd name="T36" fmla="*/ 506 w 510"/>
                <a:gd name="T37" fmla="*/ 86 h 127"/>
                <a:gd name="T38" fmla="*/ 509 w 510"/>
                <a:gd name="T39" fmla="*/ 75 h 127"/>
                <a:gd name="T40" fmla="*/ 510 w 510"/>
                <a:gd name="T41" fmla="*/ 63 h 127"/>
                <a:gd name="T42" fmla="*/ 509 w 510"/>
                <a:gd name="T43" fmla="*/ 51 h 127"/>
                <a:gd name="T44" fmla="*/ 506 w 510"/>
                <a:gd name="T45" fmla="*/ 39 h 127"/>
                <a:gd name="T46" fmla="*/ 503 w 510"/>
                <a:gd name="T47" fmla="*/ 34 h 127"/>
                <a:gd name="T48" fmla="*/ 500 w 510"/>
                <a:gd name="T49" fmla="*/ 29 h 127"/>
                <a:gd name="T50" fmla="*/ 497 w 510"/>
                <a:gd name="T51" fmla="*/ 24 h 127"/>
                <a:gd name="T52" fmla="*/ 494 w 510"/>
                <a:gd name="T53" fmla="*/ 20 h 127"/>
                <a:gd name="T54" fmla="*/ 490 w 510"/>
                <a:gd name="T55" fmla="*/ 15 h 127"/>
                <a:gd name="T56" fmla="*/ 486 w 510"/>
                <a:gd name="T57" fmla="*/ 11 h 127"/>
                <a:gd name="T58" fmla="*/ 481 w 510"/>
                <a:gd name="T59" fmla="*/ 8 h 127"/>
                <a:gd name="T60" fmla="*/ 475 w 510"/>
                <a:gd name="T61" fmla="*/ 5 h 127"/>
                <a:gd name="T62" fmla="*/ 469 w 510"/>
                <a:gd name="T63" fmla="*/ 2 h 127"/>
                <a:gd name="T64" fmla="*/ 463 w 510"/>
                <a:gd name="T65" fmla="*/ 1 h 127"/>
                <a:gd name="T66" fmla="*/ 456 w 510"/>
                <a:gd name="T67" fmla="*/ 0 h 127"/>
                <a:gd name="T68" fmla="*/ 448 w 510"/>
                <a:gd name="T69" fmla="*/ 0 h 127"/>
                <a:gd name="T70" fmla="*/ 491 w 510"/>
                <a:gd name="T71" fmla="*/ 108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7"/>
                <a:gd name="T110" fmla="*/ 510 w 510"/>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7">
                  <a:moveTo>
                    <a:pt x="491" y="108"/>
                  </a:moveTo>
                  <a:lnTo>
                    <a:pt x="448" y="0"/>
                  </a:lnTo>
                  <a:lnTo>
                    <a:pt x="0" y="0"/>
                  </a:lnTo>
                  <a:lnTo>
                    <a:pt x="0" y="127"/>
                  </a:lnTo>
                  <a:lnTo>
                    <a:pt x="448" y="127"/>
                  </a:lnTo>
                  <a:lnTo>
                    <a:pt x="491" y="108"/>
                  </a:lnTo>
                  <a:lnTo>
                    <a:pt x="448" y="127"/>
                  </a:lnTo>
                  <a:lnTo>
                    <a:pt x="456" y="127"/>
                  </a:lnTo>
                  <a:lnTo>
                    <a:pt x="463" y="126"/>
                  </a:lnTo>
                  <a:lnTo>
                    <a:pt x="469" y="124"/>
                  </a:lnTo>
                  <a:lnTo>
                    <a:pt x="475" y="121"/>
                  </a:lnTo>
                  <a:lnTo>
                    <a:pt x="481" y="118"/>
                  </a:lnTo>
                  <a:lnTo>
                    <a:pt x="486" y="115"/>
                  </a:lnTo>
                  <a:lnTo>
                    <a:pt x="490" y="112"/>
                  </a:lnTo>
                  <a:lnTo>
                    <a:pt x="494" y="107"/>
                  </a:lnTo>
                  <a:lnTo>
                    <a:pt x="497" y="103"/>
                  </a:lnTo>
                  <a:lnTo>
                    <a:pt x="500" y="97"/>
                  </a:lnTo>
                  <a:lnTo>
                    <a:pt x="503" y="92"/>
                  </a:lnTo>
                  <a:lnTo>
                    <a:pt x="506" y="86"/>
                  </a:lnTo>
                  <a:lnTo>
                    <a:pt x="509" y="75"/>
                  </a:lnTo>
                  <a:lnTo>
                    <a:pt x="510" y="63"/>
                  </a:lnTo>
                  <a:lnTo>
                    <a:pt x="509" y="51"/>
                  </a:lnTo>
                  <a:lnTo>
                    <a:pt x="506" y="39"/>
                  </a:lnTo>
                  <a:lnTo>
                    <a:pt x="503" y="34"/>
                  </a:lnTo>
                  <a:lnTo>
                    <a:pt x="500" y="29"/>
                  </a:lnTo>
                  <a:lnTo>
                    <a:pt x="497" y="24"/>
                  </a:lnTo>
                  <a:lnTo>
                    <a:pt x="494" y="20"/>
                  </a:lnTo>
                  <a:lnTo>
                    <a:pt x="490" y="15"/>
                  </a:lnTo>
                  <a:lnTo>
                    <a:pt x="486" y="11"/>
                  </a:lnTo>
                  <a:lnTo>
                    <a:pt x="481" y="8"/>
                  </a:lnTo>
                  <a:lnTo>
                    <a:pt x="475" y="5"/>
                  </a:lnTo>
                  <a:lnTo>
                    <a:pt x="469" y="2"/>
                  </a:lnTo>
                  <a:lnTo>
                    <a:pt x="463" y="1"/>
                  </a:lnTo>
                  <a:lnTo>
                    <a:pt x="456" y="0"/>
                  </a:lnTo>
                  <a:lnTo>
                    <a:pt x="448" y="0"/>
                  </a:lnTo>
                  <a:lnTo>
                    <a:pt x="491" y="108"/>
                  </a:lnTo>
                  <a:close/>
                </a:path>
              </a:pathLst>
            </a:custGeom>
            <a:grpFill/>
            <a:ln w="9525">
              <a:solidFill>
                <a:srgbClr val="002060"/>
              </a:solidFill>
              <a:round/>
              <a:headEnd/>
              <a:tailEnd/>
            </a:ln>
          </p:spPr>
          <p:txBody>
            <a:bodyPr/>
            <a:lstStyle/>
            <a:p>
              <a:endParaRPr lang="en-US"/>
            </a:p>
          </p:txBody>
        </p:sp>
        <p:sp>
          <p:nvSpPr>
            <p:cNvPr id="7364" name="Freeform 57"/>
            <p:cNvSpPr>
              <a:spLocks/>
            </p:cNvSpPr>
            <p:nvPr/>
          </p:nvSpPr>
          <p:spPr bwMode="auto">
            <a:xfrm>
              <a:off x="3719" y="3558"/>
              <a:ext cx="115" cy="125"/>
            </a:xfrm>
            <a:custGeom>
              <a:avLst/>
              <a:gdLst>
                <a:gd name="T0" fmla="*/ 420 w 421"/>
                <a:gd name="T1" fmla="*/ 64 h 443"/>
                <a:gd name="T2" fmla="*/ 317 w 421"/>
                <a:gd name="T3" fmla="*/ 20 h 443"/>
                <a:gd name="T4" fmla="*/ 0 w 421"/>
                <a:gd name="T5" fmla="*/ 353 h 443"/>
                <a:gd name="T6" fmla="*/ 85 w 421"/>
                <a:gd name="T7" fmla="*/ 443 h 443"/>
                <a:gd name="T8" fmla="*/ 402 w 421"/>
                <a:gd name="T9" fmla="*/ 109 h 443"/>
                <a:gd name="T10" fmla="*/ 420 w 421"/>
                <a:gd name="T11" fmla="*/ 64 h 443"/>
                <a:gd name="T12" fmla="*/ 402 w 421"/>
                <a:gd name="T13" fmla="*/ 109 h 443"/>
                <a:gd name="T14" fmla="*/ 408 w 421"/>
                <a:gd name="T15" fmla="*/ 104 h 443"/>
                <a:gd name="T16" fmla="*/ 412 w 421"/>
                <a:gd name="T17" fmla="*/ 98 h 443"/>
                <a:gd name="T18" fmla="*/ 415 w 421"/>
                <a:gd name="T19" fmla="*/ 92 h 443"/>
                <a:gd name="T20" fmla="*/ 418 w 421"/>
                <a:gd name="T21" fmla="*/ 86 h 443"/>
                <a:gd name="T22" fmla="*/ 420 w 421"/>
                <a:gd name="T23" fmla="*/ 80 h 443"/>
                <a:gd name="T24" fmla="*/ 421 w 421"/>
                <a:gd name="T25" fmla="*/ 73 h 443"/>
                <a:gd name="T26" fmla="*/ 421 w 421"/>
                <a:gd name="T27" fmla="*/ 68 h 443"/>
                <a:gd name="T28" fmla="*/ 421 w 421"/>
                <a:gd name="T29" fmla="*/ 61 h 443"/>
                <a:gd name="T30" fmla="*/ 421 w 421"/>
                <a:gd name="T31" fmla="*/ 56 h 443"/>
                <a:gd name="T32" fmla="*/ 420 w 421"/>
                <a:gd name="T33" fmla="*/ 50 h 443"/>
                <a:gd name="T34" fmla="*/ 418 w 421"/>
                <a:gd name="T35" fmla="*/ 44 h 443"/>
                <a:gd name="T36" fmla="*/ 416 w 421"/>
                <a:gd name="T37" fmla="*/ 38 h 443"/>
                <a:gd name="T38" fmla="*/ 410 w 421"/>
                <a:gd name="T39" fmla="*/ 28 h 443"/>
                <a:gd name="T40" fmla="*/ 402 w 421"/>
                <a:gd name="T41" fmla="*/ 20 h 443"/>
                <a:gd name="T42" fmla="*/ 394 w 421"/>
                <a:gd name="T43" fmla="*/ 12 h 443"/>
                <a:gd name="T44" fmla="*/ 385 w 421"/>
                <a:gd name="T45" fmla="*/ 5 h 443"/>
                <a:gd name="T46" fmla="*/ 379 w 421"/>
                <a:gd name="T47" fmla="*/ 3 h 443"/>
                <a:gd name="T48" fmla="*/ 373 w 421"/>
                <a:gd name="T49" fmla="*/ 1 h 443"/>
                <a:gd name="T50" fmla="*/ 368 w 421"/>
                <a:gd name="T51" fmla="*/ 0 h 443"/>
                <a:gd name="T52" fmla="*/ 363 w 421"/>
                <a:gd name="T53" fmla="*/ 0 h 443"/>
                <a:gd name="T54" fmla="*/ 357 w 421"/>
                <a:gd name="T55" fmla="*/ 0 h 443"/>
                <a:gd name="T56" fmla="*/ 351 w 421"/>
                <a:gd name="T57" fmla="*/ 0 h 443"/>
                <a:gd name="T58" fmla="*/ 345 w 421"/>
                <a:gd name="T59" fmla="*/ 1 h 443"/>
                <a:gd name="T60" fmla="*/ 340 w 421"/>
                <a:gd name="T61" fmla="*/ 3 h 443"/>
                <a:gd name="T62" fmla="*/ 334 w 421"/>
                <a:gd name="T63" fmla="*/ 6 h 443"/>
                <a:gd name="T64" fmla="*/ 329 w 421"/>
                <a:gd name="T65" fmla="*/ 10 h 443"/>
                <a:gd name="T66" fmla="*/ 322 w 421"/>
                <a:gd name="T67" fmla="*/ 14 h 443"/>
                <a:gd name="T68" fmla="*/ 317 w 421"/>
                <a:gd name="T69" fmla="*/ 20 h 443"/>
                <a:gd name="T70" fmla="*/ 420 w 421"/>
                <a:gd name="T71" fmla="*/ 64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1"/>
                <a:gd name="T109" fmla="*/ 0 h 443"/>
                <a:gd name="T110" fmla="*/ 421 w 421"/>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1" h="443">
                  <a:moveTo>
                    <a:pt x="420" y="64"/>
                  </a:moveTo>
                  <a:lnTo>
                    <a:pt x="317" y="20"/>
                  </a:lnTo>
                  <a:lnTo>
                    <a:pt x="0" y="353"/>
                  </a:lnTo>
                  <a:lnTo>
                    <a:pt x="85" y="443"/>
                  </a:lnTo>
                  <a:lnTo>
                    <a:pt x="402" y="109"/>
                  </a:lnTo>
                  <a:lnTo>
                    <a:pt x="420" y="64"/>
                  </a:lnTo>
                  <a:lnTo>
                    <a:pt x="402" y="109"/>
                  </a:lnTo>
                  <a:lnTo>
                    <a:pt x="408" y="104"/>
                  </a:lnTo>
                  <a:lnTo>
                    <a:pt x="412" y="98"/>
                  </a:lnTo>
                  <a:lnTo>
                    <a:pt x="415" y="92"/>
                  </a:lnTo>
                  <a:lnTo>
                    <a:pt x="418" y="86"/>
                  </a:lnTo>
                  <a:lnTo>
                    <a:pt x="420" y="80"/>
                  </a:lnTo>
                  <a:lnTo>
                    <a:pt x="421" y="73"/>
                  </a:lnTo>
                  <a:lnTo>
                    <a:pt x="421" y="68"/>
                  </a:lnTo>
                  <a:lnTo>
                    <a:pt x="421" y="61"/>
                  </a:lnTo>
                  <a:lnTo>
                    <a:pt x="421" y="56"/>
                  </a:lnTo>
                  <a:lnTo>
                    <a:pt x="420" y="50"/>
                  </a:lnTo>
                  <a:lnTo>
                    <a:pt x="418" y="44"/>
                  </a:lnTo>
                  <a:lnTo>
                    <a:pt x="416" y="38"/>
                  </a:lnTo>
                  <a:lnTo>
                    <a:pt x="410" y="28"/>
                  </a:lnTo>
                  <a:lnTo>
                    <a:pt x="402" y="20"/>
                  </a:lnTo>
                  <a:lnTo>
                    <a:pt x="394" y="12"/>
                  </a:lnTo>
                  <a:lnTo>
                    <a:pt x="385" y="5"/>
                  </a:lnTo>
                  <a:lnTo>
                    <a:pt x="379" y="3"/>
                  </a:lnTo>
                  <a:lnTo>
                    <a:pt x="373" y="1"/>
                  </a:lnTo>
                  <a:lnTo>
                    <a:pt x="368" y="0"/>
                  </a:lnTo>
                  <a:lnTo>
                    <a:pt x="363" y="0"/>
                  </a:lnTo>
                  <a:lnTo>
                    <a:pt x="357" y="0"/>
                  </a:lnTo>
                  <a:lnTo>
                    <a:pt x="351" y="0"/>
                  </a:lnTo>
                  <a:lnTo>
                    <a:pt x="345" y="1"/>
                  </a:lnTo>
                  <a:lnTo>
                    <a:pt x="340" y="3"/>
                  </a:lnTo>
                  <a:lnTo>
                    <a:pt x="334" y="6"/>
                  </a:lnTo>
                  <a:lnTo>
                    <a:pt x="329" y="10"/>
                  </a:lnTo>
                  <a:lnTo>
                    <a:pt x="322" y="14"/>
                  </a:lnTo>
                  <a:lnTo>
                    <a:pt x="317" y="20"/>
                  </a:lnTo>
                  <a:lnTo>
                    <a:pt x="420" y="64"/>
                  </a:lnTo>
                  <a:close/>
                </a:path>
              </a:pathLst>
            </a:custGeom>
            <a:grpFill/>
            <a:ln w="9525">
              <a:solidFill>
                <a:srgbClr val="002060"/>
              </a:solidFill>
              <a:round/>
              <a:headEnd/>
              <a:tailEnd/>
            </a:ln>
          </p:spPr>
          <p:txBody>
            <a:bodyPr/>
            <a:lstStyle/>
            <a:p>
              <a:endParaRPr lang="en-US"/>
            </a:p>
          </p:txBody>
        </p:sp>
        <p:sp>
          <p:nvSpPr>
            <p:cNvPr id="7365" name="Rectangle 58"/>
            <p:cNvSpPr>
              <a:spLocks noChangeArrowheads="1"/>
            </p:cNvSpPr>
            <p:nvPr/>
          </p:nvSpPr>
          <p:spPr bwMode="auto">
            <a:xfrm>
              <a:off x="3800" y="3119"/>
              <a:ext cx="33" cy="458"/>
            </a:xfrm>
            <a:prstGeom prst="rect">
              <a:avLst/>
            </a:prstGeom>
            <a:grpFill/>
            <a:ln w="9525">
              <a:solidFill>
                <a:srgbClr val="002060"/>
              </a:solidFill>
              <a:miter lim="800000"/>
              <a:headEnd/>
              <a:tailEnd/>
            </a:ln>
          </p:spPr>
          <p:txBody>
            <a:bodyPr/>
            <a:lstStyle/>
            <a:p>
              <a:endParaRPr lang="en-US"/>
            </a:p>
          </p:txBody>
        </p:sp>
        <p:sp>
          <p:nvSpPr>
            <p:cNvPr id="7366" name="Freeform 59"/>
            <p:cNvSpPr>
              <a:spLocks/>
            </p:cNvSpPr>
            <p:nvPr/>
          </p:nvSpPr>
          <p:spPr bwMode="auto">
            <a:xfrm>
              <a:off x="3800" y="3102"/>
              <a:ext cx="33" cy="17"/>
            </a:xfrm>
            <a:custGeom>
              <a:avLst/>
              <a:gdLst>
                <a:gd name="T0" fmla="*/ 121 w 121"/>
                <a:gd name="T1" fmla="*/ 64 h 64"/>
                <a:gd name="T2" fmla="*/ 121 w 121"/>
                <a:gd name="T3" fmla="*/ 56 h 64"/>
                <a:gd name="T4" fmla="*/ 120 w 121"/>
                <a:gd name="T5" fmla="*/ 48 h 64"/>
                <a:gd name="T6" fmla="*/ 119 w 121"/>
                <a:gd name="T7" fmla="*/ 42 h 64"/>
                <a:gd name="T8" fmla="*/ 116 w 121"/>
                <a:gd name="T9" fmla="*/ 35 h 64"/>
                <a:gd name="T10" fmla="*/ 114 w 121"/>
                <a:gd name="T11" fmla="*/ 30 h 64"/>
                <a:gd name="T12" fmla="*/ 111 w 121"/>
                <a:gd name="T13" fmla="*/ 24 h 64"/>
                <a:gd name="T14" fmla="*/ 107 w 121"/>
                <a:gd name="T15" fmla="*/ 20 h 64"/>
                <a:gd name="T16" fmla="*/ 102 w 121"/>
                <a:gd name="T17" fmla="*/ 15 h 64"/>
                <a:gd name="T18" fmla="*/ 98 w 121"/>
                <a:gd name="T19" fmla="*/ 12 h 64"/>
                <a:gd name="T20" fmla="*/ 93 w 121"/>
                <a:gd name="T21" fmla="*/ 9 h 64"/>
                <a:gd name="T22" fmla="*/ 89 w 121"/>
                <a:gd name="T23" fmla="*/ 5 h 64"/>
                <a:gd name="T24" fmla="*/ 84 w 121"/>
                <a:gd name="T25" fmla="*/ 3 h 64"/>
                <a:gd name="T26" fmla="*/ 72 w 121"/>
                <a:gd name="T27" fmla="*/ 1 h 64"/>
                <a:gd name="T28" fmla="*/ 61 w 121"/>
                <a:gd name="T29" fmla="*/ 0 h 64"/>
                <a:gd name="T30" fmla="*/ 49 w 121"/>
                <a:gd name="T31" fmla="*/ 1 h 64"/>
                <a:gd name="T32" fmla="*/ 39 w 121"/>
                <a:gd name="T33" fmla="*/ 3 h 64"/>
                <a:gd name="T34" fmla="*/ 34 w 121"/>
                <a:gd name="T35" fmla="*/ 5 h 64"/>
                <a:gd name="T36" fmla="*/ 28 w 121"/>
                <a:gd name="T37" fmla="*/ 9 h 64"/>
                <a:gd name="T38" fmla="*/ 23 w 121"/>
                <a:gd name="T39" fmla="*/ 12 h 64"/>
                <a:gd name="T40" fmla="*/ 19 w 121"/>
                <a:gd name="T41" fmla="*/ 15 h 64"/>
                <a:gd name="T42" fmla="*/ 15 w 121"/>
                <a:gd name="T43" fmla="*/ 20 h 64"/>
                <a:gd name="T44" fmla="*/ 12 w 121"/>
                <a:gd name="T45" fmla="*/ 24 h 64"/>
                <a:gd name="T46" fmla="*/ 9 w 121"/>
                <a:gd name="T47" fmla="*/ 30 h 64"/>
                <a:gd name="T48" fmla="*/ 6 w 121"/>
                <a:gd name="T49" fmla="*/ 35 h 64"/>
                <a:gd name="T50" fmla="*/ 3 w 121"/>
                <a:gd name="T51" fmla="*/ 42 h 64"/>
                <a:gd name="T52" fmla="*/ 1 w 121"/>
                <a:gd name="T53" fmla="*/ 48 h 64"/>
                <a:gd name="T54" fmla="*/ 0 w 121"/>
                <a:gd name="T55" fmla="*/ 56 h 64"/>
                <a:gd name="T56" fmla="*/ 0 w 121"/>
                <a:gd name="T57" fmla="*/ 64 h 64"/>
                <a:gd name="T58" fmla="*/ 121 w 121"/>
                <a:gd name="T59" fmla="*/ 64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1"/>
                <a:gd name="T91" fmla="*/ 0 h 64"/>
                <a:gd name="T92" fmla="*/ 121 w 121"/>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1" h="64">
                  <a:moveTo>
                    <a:pt x="121" y="64"/>
                  </a:moveTo>
                  <a:lnTo>
                    <a:pt x="121" y="56"/>
                  </a:lnTo>
                  <a:lnTo>
                    <a:pt x="120" y="48"/>
                  </a:lnTo>
                  <a:lnTo>
                    <a:pt x="119" y="42"/>
                  </a:lnTo>
                  <a:lnTo>
                    <a:pt x="116" y="35"/>
                  </a:lnTo>
                  <a:lnTo>
                    <a:pt x="114" y="30"/>
                  </a:lnTo>
                  <a:lnTo>
                    <a:pt x="111" y="24"/>
                  </a:lnTo>
                  <a:lnTo>
                    <a:pt x="107" y="20"/>
                  </a:lnTo>
                  <a:lnTo>
                    <a:pt x="102" y="15"/>
                  </a:lnTo>
                  <a:lnTo>
                    <a:pt x="98" y="12"/>
                  </a:lnTo>
                  <a:lnTo>
                    <a:pt x="93" y="9"/>
                  </a:lnTo>
                  <a:lnTo>
                    <a:pt x="89" y="5"/>
                  </a:lnTo>
                  <a:lnTo>
                    <a:pt x="84" y="3"/>
                  </a:lnTo>
                  <a:lnTo>
                    <a:pt x="72" y="1"/>
                  </a:lnTo>
                  <a:lnTo>
                    <a:pt x="61" y="0"/>
                  </a:lnTo>
                  <a:lnTo>
                    <a:pt x="49" y="1"/>
                  </a:lnTo>
                  <a:lnTo>
                    <a:pt x="39" y="3"/>
                  </a:lnTo>
                  <a:lnTo>
                    <a:pt x="34" y="5"/>
                  </a:lnTo>
                  <a:lnTo>
                    <a:pt x="28" y="9"/>
                  </a:lnTo>
                  <a:lnTo>
                    <a:pt x="23" y="12"/>
                  </a:lnTo>
                  <a:lnTo>
                    <a:pt x="19" y="15"/>
                  </a:lnTo>
                  <a:lnTo>
                    <a:pt x="15" y="20"/>
                  </a:lnTo>
                  <a:lnTo>
                    <a:pt x="12" y="24"/>
                  </a:lnTo>
                  <a:lnTo>
                    <a:pt x="9" y="30"/>
                  </a:lnTo>
                  <a:lnTo>
                    <a:pt x="6" y="35"/>
                  </a:lnTo>
                  <a:lnTo>
                    <a:pt x="3" y="42"/>
                  </a:lnTo>
                  <a:lnTo>
                    <a:pt x="1" y="48"/>
                  </a:lnTo>
                  <a:lnTo>
                    <a:pt x="0" y="56"/>
                  </a:lnTo>
                  <a:lnTo>
                    <a:pt x="0" y="64"/>
                  </a:lnTo>
                  <a:lnTo>
                    <a:pt x="121" y="64"/>
                  </a:lnTo>
                  <a:close/>
                </a:path>
              </a:pathLst>
            </a:custGeom>
            <a:grpFill/>
            <a:ln w="9525">
              <a:solidFill>
                <a:srgbClr val="002060"/>
              </a:solidFill>
              <a:round/>
              <a:headEnd/>
              <a:tailEnd/>
            </a:ln>
          </p:spPr>
          <p:txBody>
            <a:bodyPr/>
            <a:lstStyle/>
            <a:p>
              <a:endParaRPr lang="en-US"/>
            </a:p>
          </p:txBody>
        </p:sp>
      </p:grpSp>
      <p:grpSp>
        <p:nvGrpSpPr>
          <p:cNvPr id="3" name="Group 60"/>
          <p:cNvGrpSpPr>
            <a:grpSpLocks/>
          </p:cNvGrpSpPr>
          <p:nvPr/>
        </p:nvGrpSpPr>
        <p:grpSpPr bwMode="auto">
          <a:xfrm>
            <a:off x="6059488" y="3700463"/>
            <a:ext cx="784225" cy="1416050"/>
            <a:chOff x="4219" y="2108"/>
            <a:chExt cx="636" cy="1024"/>
          </a:xfrm>
        </p:grpSpPr>
        <p:sp>
          <p:nvSpPr>
            <p:cNvPr id="7270" name="Freeform 61"/>
            <p:cNvSpPr>
              <a:spLocks/>
            </p:cNvSpPr>
            <p:nvPr/>
          </p:nvSpPr>
          <p:spPr bwMode="auto">
            <a:xfrm>
              <a:off x="4219" y="3002"/>
              <a:ext cx="28" cy="31"/>
            </a:xfrm>
            <a:custGeom>
              <a:avLst/>
              <a:gdLst>
                <a:gd name="T0" fmla="*/ 105 w 105"/>
                <a:gd name="T1" fmla="*/ 20 h 111"/>
                <a:gd name="T2" fmla="*/ 99 w 105"/>
                <a:gd name="T3" fmla="*/ 15 h 111"/>
                <a:gd name="T4" fmla="*/ 94 w 105"/>
                <a:gd name="T5" fmla="*/ 10 h 111"/>
                <a:gd name="T6" fmla="*/ 88 w 105"/>
                <a:gd name="T7" fmla="*/ 7 h 111"/>
                <a:gd name="T8" fmla="*/ 82 w 105"/>
                <a:gd name="T9" fmla="*/ 5 h 111"/>
                <a:gd name="T10" fmla="*/ 77 w 105"/>
                <a:gd name="T11" fmla="*/ 3 h 111"/>
                <a:gd name="T12" fmla="*/ 71 w 105"/>
                <a:gd name="T13" fmla="*/ 1 h 111"/>
                <a:gd name="T14" fmla="*/ 64 w 105"/>
                <a:gd name="T15" fmla="*/ 0 h 111"/>
                <a:gd name="T16" fmla="*/ 59 w 105"/>
                <a:gd name="T17" fmla="*/ 0 h 111"/>
                <a:gd name="T18" fmla="*/ 54 w 105"/>
                <a:gd name="T19" fmla="*/ 1 h 111"/>
                <a:gd name="T20" fmla="*/ 48 w 105"/>
                <a:gd name="T21" fmla="*/ 3 h 111"/>
                <a:gd name="T22" fmla="*/ 43 w 105"/>
                <a:gd name="T23" fmla="*/ 5 h 111"/>
                <a:gd name="T24" fmla="*/ 37 w 105"/>
                <a:gd name="T25" fmla="*/ 7 h 111"/>
                <a:gd name="T26" fmla="*/ 28 w 105"/>
                <a:gd name="T27" fmla="*/ 12 h 111"/>
                <a:gd name="T28" fmla="*/ 19 w 105"/>
                <a:gd name="T29" fmla="*/ 20 h 111"/>
                <a:gd name="T30" fmla="*/ 11 w 105"/>
                <a:gd name="T31" fmla="*/ 30 h 111"/>
                <a:gd name="T32" fmla="*/ 6 w 105"/>
                <a:gd name="T33" fmla="*/ 40 h 111"/>
                <a:gd name="T34" fmla="*/ 4 w 105"/>
                <a:gd name="T35" fmla="*/ 45 h 111"/>
                <a:gd name="T36" fmla="*/ 2 w 105"/>
                <a:gd name="T37" fmla="*/ 51 h 111"/>
                <a:gd name="T38" fmla="*/ 1 w 105"/>
                <a:gd name="T39" fmla="*/ 56 h 111"/>
                <a:gd name="T40" fmla="*/ 0 w 105"/>
                <a:gd name="T41" fmla="*/ 63 h 111"/>
                <a:gd name="T42" fmla="*/ 0 w 105"/>
                <a:gd name="T43" fmla="*/ 68 h 111"/>
                <a:gd name="T44" fmla="*/ 1 w 105"/>
                <a:gd name="T45" fmla="*/ 75 h 111"/>
                <a:gd name="T46" fmla="*/ 2 w 105"/>
                <a:gd name="T47" fmla="*/ 80 h 111"/>
                <a:gd name="T48" fmla="*/ 4 w 105"/>
                <a:gd name="T49" fmla="*/ 87 h 111"/>
                <a:gd name="T50" fmla="*/ 6 w 105"/>
                <a:gd name="T51" fmla="*/ 93 h 111"/>
                <a:gd name="T52" fmla="*/ 10 w 105"/>
                <a:gd name="T53" fmla="*/ 99 h 111"/>
                <a:gd name="T54" fmla="*/ 14 w 105"/>
                <a:gd name="T55" fmla="*/ 104 h 111"/>
                <a:gd name="T56" fmla="*/ 19 w 105"/>
                <a:gd name="T57" fmla="*/ 111 h 111"/>
                <a:gd name="T58" fmla="*/ 105 w 105"/>
                <a:gd name="T59" fmla="*/ 20 h 1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5"/>
                <a:gd name="T91" fmla="*/ 0 h 111"/>
                <a:gd name="T92" fmla="*/ 105 w 105"/>
                <a:gd name="T93" fmla="*/ 111 h 1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5" h="111">
                  <a:moveTo>
                    <a:pt x="105" y="20"/>
                  </a:moveTo>
                  <a:lnTo>
                    <a:pt x="99" y="15"/>
                  </a:lnTo>
                  <a:lnTo>
                    <a:pt x="94" y="10"/>
                  </a:lnTo>
                  <a:lnTo>
                    <a:pt x="88" y="7"/>
                  </a:lnTo>
                  <a:lnTo>
                    <a:pt x="82" y="5"/>
                  </a:lnTo>
                  <a:lnTo>
                    <a:pt x="77" y="3"/>
                  </a:lnTo>
                  <a:lnTo>
                    <a:pt x="71" y="1"/>
                  </a:lnTo>
                  <a:lnTo>
                    <a:pt x="64" y="0"/>
                  </a:lnTo>
                  <a:lnTo>
                    <a:pt x="59" y="0"/>
                  </a:lnTo>
                  <a:lnTo>
                    <a:pt x="54" y="1"/>
                  </a:lnTo>
                  <a:lnTo>
                    <a:pt x="48" y="3"/>
                  </a:lnTo>
                  <a:lnTo>
                    <a:pt x="43" y="5"/>
                  </a:lnTo>
                  <a:lnTo>
                    <a:pt x="37" y="7"/>
                  </a:lnTo>
                  <a:lnTo>
                    <a:pt x="28" y="12"/>
                  </a:lnTo>
                  <a:lnTo>
                    <a:pt x="19" y="20"/>
                  </a:lnTo>
                  <a:lnTo>
                    <a:pt x="11" y="30"/>
                  </a:lnTo>
                  <a:lnTo>
                    <a:pt x="6" y="40"/>
                  </a:lnTo>
                  <a:lnTo>
                    <a:pt x="4" y="45"/>
                  </a:lnTo>
                  <a:lnTo>
                    <a:pt x="2" y="51"/>
                  </a:lnTo>
                  <a:lnTo>
                    <a:pt x="1" y="56"/>
                  </a:lnTo>
                  <a:lnTo>
                    <a:pt x="0" y="63"/>
                  </a:lnTo>
                  <a:lnTo>
                    <a:pt x="0" y="68"/>
                  </a:lnTo>
                  <a:lnTo>
                    <a:pt x="1" y="75"/>
                  </a:lnTo>
                  <a:lnTo>
                    <a:pt x="2" y="80"/>
                  </a:lnTo>
                  <a:lnTo>
                    <a:pt x="4" y="87"/>
                  </a:lnTo>
                  <a:lnTo>
                    <a:pt x="6" y="93"/>
                  </a:lnTo>
                  <a:lnTo>
                    <a:pt x="10" y="99"/>
                  </a:lnTo>
                  <a:lnTo>
                    <a:pt x="14" y="104"/>
                  </a:lnTo>
                  <a:lnTo>
                    <a:pt x="19" y="111"/>
                  </a:lnTo>
                  <a:lnTo>
                    <a:pt x="105" y="20"/>
                  </a:lnTo>
                  <a:close/>
                </a:path>
              </a:pathLst>
            </a:custGeom>
            <a:solidFill>
              <a:srgbClr val="DA8B02"/>
            </a:solidFill>
            <a:ln w="9525">
              <a:solidFill>
                <a:srgbClr val="002060"/>
              </a:solidFill>
              <a:round/>
              <a:headEnd/>
              <a:tailEnd/>
            </a:ln>
          </p:spPr>
          <p:txBody>
            <a:bodyPr/>
            <a:lstStyle/>
            <a:p>
              <a:endParaRPr lang="en-US"/>
            </a:p>
          </p:txBody>
        </p:sp>
        <p:sp>
          <p:nvSpPr>
            <p:cNvPr id="7271" name="Freeform 62"/>
            <p:cNvSpPr>
              <a:spLocks/>
            </p:cNvSpPr>
            <p:nvPr/>
          </p:nvSpPr>
          <p:spPr bwMode="auto">
            <a:xfrm>
              <a:off x="4224" y="3007"/>
              <a:ext cx="113" cy="125"/>
            </a:xfrm>
            <a:custGeom>
              <a:avLst/>
              <a:gdLst>
                <a:gd name="T0" fmla="*/ 360 w 422"/>
                <a:gd name="T1" fmla="*/ 444 h 445"/>
                <a:gd name="T2" fmla="*/ 403 w 422"/>
                <a:gd name="T3" fmla="*/ 334 h 445"/>
                <a:gd name="T4" fmla="*/ 86 w 422"/>
                <a:gd name="T5" fmla="*/ 0 h 445"/>
                <a:gd name="T6" fmla="*/ 0 w 422"/>
                <a:gd name="T7" fmla="*/ 91 h 445"/>
                <a:gd name="T8" fmla="*/ 317 w 422"/>
                <a:gd name="T9" fmla="*/ 424 h 445"/>
                <a:gd name="T10" fmla="*/ 360 w 422"/>
                <a:gd name="T11" fmla="*/ 444 h 445"/>
                <a:gd name="T12" fmla="*/ 317 w 422"/>
                <a:gd name="T13" fmla="*/ 424 h 445"/>
                <a:gd name="T14" fmla="*/ 322 w 422"/>
                <a:gd name="T15" fmla="*/ 429 h 445"/>
                <a:gd name="T16" fmla="*/ 328 w 422"/>
                <a:gd name="T17" fmla="*/ 434 h 445"/>
                <a:gd name="T18" fmla="*/ 334 w 422"/>
                <a:gd name="T19" fmla="*/ 437 h 445"/>
                <a:gd name="T20" fmla="*/ 340 w 422"/>
                <a:gd name="T21" fmla="*/ 440 h 445"/>
                <a:gd name="T22" fmla="*/ 345 w 422"/>
                <a:gd name="T23" fmla="*/ 443 h 445"/>
                <a:gd name="T24" fmla="*/ 351 w 422"/>
                <a:gd name="T25" fmla="*/ 444 h 445"/>
                <a:gd name="T26" fmla="*/ 357 w 422"/>
                <a:gd name="T27" fmla="*/ 445 h 445"/>
                <a:gd name="T28" fmla="*/ 363 w 422"/>
                <a:gd name="T29" fmla="*/ 444 h 445"/>
                <a:gd name="T30" fmla="*/ 368 w 422"/>
                <a:gd name="T31" fmla="*/ 444 h 445"/>
                <a:gd name="T32" fmla="*/ 374 w 422"/>
                <a:gd name="T33" fmla="*/ 443 h 445"/>
                <a:gd name="T34" fmla="*/ 379 w 422"/>
                <a:gd name="T35" fmla="*/ 440 h 445"/>
                <a:gd name="T36" fmla="*/ 385 w 422"/>
                <a:gd name="T37" fmla="*/ 438 h 445"/>
                <a:gd name="T38" fmla="*/ 394 w 422"/>
                <a:gd name="T39" fmla="*/ 433 h 445"/>
                <a:gd name="T40" fmla="*/ 403 w 422"/>
                <a:gd name="T41" fmla="*/ 424 h 445"/>
                <a:gd name="T42" fmla="*/ 411 w 422"/>
                <a:gd name="T43" fmla="*/ 415 h 445"/>
                <a:gd name="T44" fmla="*/ 416 w 422"/>
                <a:gd name="T45" fmla="*/ 405 h 445"/>
                <a:gd name="T46" fmla="*/ 418 w 422"/>
                <a:gd name="T47" fmla="*/ 400 h 445"/>
                <a:gd name="T48" fmla="*/ 420 w 422"/>
                <a:gd name="T49" fmla="*/ 394 h 445"/>
                <a:gd name="T50" fmla="*/ 421 w 422"/>
                <a:gd name="T51" fmla="*/ 388 h 445"/>
                <a:gd name="T52" fmla="*/ 422 w 422"/>
                <a:gd name="T53" fmla="*/ 382 h 445"/>
                <a:gd name="T54" fmla="*/ 422 w 422"/>
                <a:gd name="T55" fmla="*/ 376 h 445"/>
                <a:gd name="T56" fmla="*/ 421 w 422"/>
                <a:gd name="T57" fmla="*/ 370 h 445"/>
                <a:gd name="T58" fmla="*/ 420 w 422"/>
                <a:gd name="T59" fmla="*/ 364 h 445"/>
                <a:gd name="T60" fmla="*/ 418 w 422"/>
                <a:gd name="T61" fmla="*/ 358 h 445"/>
                <a:gd name="T62" fmla="*/ 416 w 422"/>
                <a:gd name="T63" fmla="*/ 352 h 445"/>
                <a:gd name="T64" fmla="*/ 412 w 422"/>
                <a:gd name="T65" fmla="*/ 346 h 445"/>
                <a:gd name="T66" fmla="*/ 408 w 422"/>
                <a:gd name="T67" fmla="*/ 340 h 445"/>
                <a:gd name="T68" fmla="*/ 403 w 422"/>
                <a:gd name="T69" fmla="*/ 334 h 445"/>
                <a:gd name="T70" fmla="*/ 360 w 422"/>
                <a:gd name="T71" fmla="*/ 444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5"/>
                <a:gd name="T110" fmla="*/ 422 w 422"/>
                <a:gd name="T111" fmla="*/ 445 h 4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5">
                  <a:moveTo>
                    <a:pt x="360" y="444"/>
                  </a:moveTo>
                  <a:lnTo>
                    <a:pt x="403" y="334"/>
                  </a:lnTo>
                  <a:lnTo>
                    <a:pt x="86" y="0"/>
                  </a:lnTo>
                  <a:lnTo>
                    <a:pt x="0" y="91"/>
                  </a:lnTo>
                  <a:lnTo>
                    <a:pt x="317" y="424"/>
                  </a:lnTo>
                  <a:lnTo>
                    <a:pt x="360" y="444"/>
                  </a:lnTo>
                  <a:lnTo>
                    <a:pt x="317" y="424"/>
                  </a:lnTo>
                  <a:lnTo>
                    <a:pt x="322" y="429"/>
                  </a:lnTo>
                  <a:lnTo>
                    <a:pt x="328" y="434"/>
                  </a:lnTo>
                  <a:lnTo>
                    <a:pt x="334" y="437"/>
                  </a:lnTo>
                  <a:lnTo>
                    <a:pt x="340" y="440"/>
                  </a:lnTo>
                  <a:lnTo>
                    <a:pt x="345" y="443"/>
                  </a:lnTo>
                  <a:lnTo>
                    <a:pt x="351" y="444"/>
                  </a:lnTo>
                  <a:lnTo>
                    <a:pt x="357" y="445"/>
                  </a:lnTo>
                  <a:lnTo>
                    <a:pt x="363" y="444"/>
                  </a:lnTo>
                  <a:lnTo>
                    <a:pt x="368" y="444"/>
                  </a:lnTo>
                  <a:lnTo>
                    <a:pt x="374" y="443"/>
                  </a:lnTo>
                  <a:lnTo>
                    <a:pt x="379" y="440"/>
                  </a:lnTo>
                  <a:lnTo>
                    <a:pt x="385" y="438"/>
                  </a:lnTo>
                  <a:lnTo>
                    <a:pt x="394" y="433"/>
                  </a:lnTo>
                  <a:lnTo>
                    <a:pt x="403" y="424"/>
                  </a:lnTo>
                  <a:lnTo>
                    <a:pt x="411" y="415"/>
                  </a:lnTo>
                  <a:lnTo>
                    <a:pt x="416" y="405"/>
                  </a:lnTo>
                  <a:lnTo>
                    <a:pt x="418" y="400"/>
                  </a:lnTo>
                  <a:lnTo>
                    <a:pt x="420" y="394"/>
                  </a:lnTo>
                  <a:lnTo>
                    <a:pt x="421" y="388"/>
                  </a:lnTo>
                  <a:lnTo>
                    <a:pt x="422" y="382"/>
                  </a:lnTo>
                  <a:lnTo>
                    <a:pt x="422" y="376"/>
                  </a:lnTo>
                  <a:lnTo>
                    <a:pt x="421" y="370"/>
                  </a:lnTo>
                  <a:lnTo>
                    <a:pt x="420" y="364"/>
                  </a:lnTo>
                  <a:lnTo>
                    <a:pt x="418" y="358"/>
                  </a:lnTo>
                  <a:lnTo>
                    <a:pt x="416" y="352"/>
                  </a:lnTo>
                  <a:lnTo>
                    <a:pt x="412" y="346"/>
                  </a:lnTo>
                  <a:lnTo>
                    <a:pt x="408" y="340"/>
                  </a:lnTo>
                  <a:lnTo>
                    <a:pt x="403" y="334"/>
                  </a:lnTo>
                  <a:lnTo>
                    <a:pt x="360" y="444"/>
                  </a:lnTo>
                  <a:close/>
                </a:path>
              </a:pathLst>
            </a:custGeom>
            <a:solidFill>
              <a:srgbClr val="DA8B02"/>
            </a:solidFill>
            <a:ln w="9525">
              <a:solidFill>
                <a:srgbClr val="002060"/>
              </a:solidFill>
              <a:round/>
              <a:headEnd/>
              <a:tailEnd/>
            </a:ln>
          </p:spPr>
          <p:txBody>
            <a:bodyPr/>
            <a:lstStyle/>
            <a:p>
              <a:endParaRPr lang="en-US"/>
            </a:p>
          </p:txBody>
        </p:sp>
        <p:sp>
          <p:nvSpPr>
            <p:cNvPr id="7272" name="Freeform 63"/>
            <p:cNvSpPr>
              <a:spLocks/>
            </p:cNvSpPr>
            <p:nvPr/>
          </p:nvSpPr>
          <p:spPr bwMode="auto">
            <a:xfrm>
              <a:off x="4321" y="3097"/>
              <a:ext cx="138" cy="35"/>
            </a:xfrm>
            <a:custGeom>
              <a:avLst/>
              <a:gdLst>
                <a:gd name="T0" fmla="*/ 492 w 510"/>
                <a:gd name="T1" fmla="*/ 109 h 129"/>
                <a:gd name="T2" fmla="*/ 449 w 510"/>
                <a:gd name="T3" fmla="*/ 0 h 129"/>
                <a:gd name="T4" fmla="*/ 0 w 510"/>
                <a:gd name="T5" fmla="*/ 0 h 129"/>
                <a:gd name="T6" fmla="*/ 0 w 510"/>
                <a:gd name="T7" fmla="*/ 129 h 129"/>
                <a:gd name="T8" fmla="*/ 449 w 510"/>
                <a:gd name="T9" fmla="*/ 129 h 129"/>
                <a:gd name="T10" fmla="*/ 492 w 510"/>
                <a:gd name="T11" fmla="*/ 109 h 129"/>
                <a:gd name="T12" fmla="*/ 449 w 510"/>
                <a:gd name="T13" fmla="*/ 129 h 129"/>
                <a:gd name="T14" fmla="*/ 457 w 510"/>
                <a:gd name="T15" fmla="*/ 128 h 129"/>
                <a:gd name="T16" fmla="*/ 463 w 510"/>
                <a:gd name="T17" fmla="*/ 126 h 129"/>
                <a:gd name="T18" fmla="*/ 469 w 510"/>
                <a:gd name="T19" fmla="*/ 125 h 129"/>
                <a:gd name="T20" fmla="*/ 475 w 510"/>
                <a:gd name="T21" fmla="*/ 123 h 129"/>
                <a:gd name="T22" fmla="*/ 480 w 510"/>
                <a:gd name="T23" fmla="*/ 120 h 129"/>
                <a:gd name="T24" fmla="*/ 486 w 510"/>
                <a:gd name="T25" fmla="*/ 117 h 129"/>
                <a:gd name="T26" fmla="*/ 490 w 510"/>
                <a:gd name="T27" fmla="*/ 112 h 129"/>
                <a:gd name="T28" fmla="*/ 494 w 510"/>
                <a:gd name="T29" fmla="*/ 108 h 129"/>
                <a:gd name="T30" fmla="*/ 498 w 510"/>
                <a:gd name="T31" fmla="*/ 103 h 129"/>
                <a:gd name="T32" fmla="*/ 501 w 510"/>
                <a:gd name="T33" fmla="*/ 99 h 129"/>
                <a:gd name="T34" fmla="*/ 503 w 510"/>
                <a:gd name="T35" fmla="*/ 94 h 129"/>
                <a:gd name="T36" fmla="*/ 505 w 510"/>
                <a:gd name="T37" fmla="*/ 88 h 129"/>
                <a:gd name="T38" fmla="*/ 509 w 510"/>
                <a:gd name="T39" fmla="*/ 76 h 129"/>
                <a:gd name="T40" fmla="*/ 510 w 510"/>
                <a:gd name="T41" fmla="*/ 64 h 129"/>
                <a:gd name="T42" fmla="*/ 509 w 510"/>
                <a:gd name="T43" fmla="*/ 52 h 129"/>
                <a:gd name="T44" fmla="*/ 505 w 510"/>
                <a:gd name="T45" fmla="*/ 41 h 129"/>
                <a:gd name="T46" fmla="*/ 503 w 510"/>
                <a:gd name="T47" fmla="*/ 36 h 129"/>
                <a:gd name="T48" fmla="*/ 501 w 510"/>
                <a:gd name="T49" fmla="*/ 30 h 129"/>
                <a:gd name="T50" fmla="*/ 498 w 510"/>
                <a:gd name="T51" fmla="*/ 25 h 129"/>
                <a:gd name="T52" fmla="*/ 494 w 510"/>
                <a:gd name="T53" fmla="*/ 20 h 129"/>
                <a:gd name="T54" fmla="*/ 490 w 510"/>
                <a:gd name="T55" fmla="*/ 16 h 129"/>
                <a:gd name="T56" fmla="*/ 486 w 510"/>
                <a:gd name="T57" fmla="*/ 13 h 129"/>
                <a:gd name="T58" fmla="*/ 480 w 510"/>
                <a:gd name="T59" fmla="*/ 9 h 129"/>
                <a:gd name="T60" fmla="*/ 475 w 510"/>
                <a:gd name="T61" fmla="*/ 6 h 129"/>
                <a:gd name="T62" fmla="*/ 469 w 510"/>
                <a:gd name="T63" fmla="*/ 4 h 129"/>
                <a:gd name="T64" fmla="*/ 463 w 510"/>
                <a:gd name="T65" fmla="*/ 2 h 129"/>
                <a:gd name="T66" fmla="*/ 457 w 510"/>
                <a:gd name="T67" fmla="*/ 0 h 129"/>
                <a:gd name="T68" fmla="*/ 449 w 510"/>
                <a:gd name="T69" fmla="*/ 0 h 129"/>
                <a:gd name="T70" fmla="*/ 492 w 510"/>
                <a:gd name="T71" fmla="*/ 109 h 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9"/>
                <a:gd name="T110" fmla="*/ 510 w 510"/>
                <a:gd name="T111" fmla="*/ 129 h 1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9">
                  <a:moveTo>
                    <a:pt x="492" y="109"/>
                  </a:moveTo>
                  <a:lnTo>
                    <a:pt x="449" y="0"/>
                  </a:lnTo>
                  <a:lnTo>
                    <a:pt x="0" y="0"/>
                  </a:lnTo>
                  <a:lnTo>
                    <a:pt x="0" y="129"/>
                  </a:lnTo>
                  <a:lnTo>
                    <a:pt x="449" y="129"/>
                  </a:lnTo>
                  <a:lnTo>
                    <a:pt x="492" y="109"/>
                  </a:lnTo>
                  <a:lnTo>
                    <a:pt x="449" y="129"/>
                  </a:lnTo>
                  <a:lnTo>
                    <a:pt x="457" y="128"/>
                  </a:lnTo>
                  <a:lnTo>
                    <a:pt x="463" y="126"/>
                  </a:lnTo>
                  <a:lnTo>
                    <a:pt x="469" y="125"/>
                  </a:lnTo>
                  <a:lnTo>
                    <a:pt x="475" y="123"/>
                  </a:lnTo>
                  <a:lnTo>
                    <a:pt x="480" y="120"/>
                  </a:lnTo>
                  <a:lnTo>
                    <a:pt x="486" y="117"/>
                  </a:lnTo>
                  <a:lnTo>
                    <a:pt x="490" y="112"/>
                  </a:lnTo>
                  <a:lnTo>
                    <a:pt x="494" y="108"/>
                  </a:lnTo>
                  <a:lnTo>
                    <a:pt x="498" y="103"/>
                  </a:lnTo>
                  <a:lnTo>
                    <a:pt x="501" y="99"/>
                  </a:lnTo>
                  <a:lnTo>
                    <a:pt x="503" y="94"/>
                  </a:lnTo>
                  <a:lnTo>
                    <a:pt x="505" y="88"/>
                  </a:lnTo>
                  <a:lnTo>
                    <a:pt x="509" y="76"/>
                  </a:lnTo>
                  <a:lnTo>
                    <a:pt x="510" y="64"/>
                  </a:lnTo>
                  <a:lnTo>
                    <a:pt x="509" y="52"/>
                  </a:lnTo>
                  <a:lnTo>
                    <a:pt x="505" y="41"/>
                  </a:lnTo>
                  <a:lnTo>
                    <a:pt x="503" y="36"/>
                  </a:lnTo>
                  <a:lnTo>
                    <a:pt x="501" y="30"/>
                  </a:lnTo>
                  <a:lnTo>
                    <a:pt x="498" y="25"/>
                  </a:lnTo>
                  <a:lnTo>
                    <a:pt x="494" y="20"/>
                  </a:lnTo>
                  <a:lnTo>
                    <a:pt x="490" y="16"/>
                  </a:lnTo>
                  <a:lnTo>
                    <a:pt x="486" y="13"/>
                  </a:lnTo>
                  <a:lnTo>
                    <a:pt x="480" y="9"/>
                  </a:lnTo>
                  <a:lnTo>
                    <a:pt x="475" y="6"/>
                  </a:lnTo>
                  <a:lnTo>
                    <a:pt x="469" y="4"/>
                  </a:lnTo>
                  <a:lnTo>
                    <a:pt x="463" y="2"/>
                  </a:lnTo>
                  <a:lnTo>
                    <a:pt x="457" y="0"/>
                  </a:lnTo>
                  <a:lnTo>
                    <a:pt x="449" y="0"/>
                  </a:lnTo>
                  <a:lnTo>
                    <a:pt x="492" y="109"/>
                  </a:lnTo>
                  <a:close/>
                </a:path>
              </a:pathLst>
            </a:custGeom>
            <a:solidFill>
              <a:srgbClr val="DA8B02"/>
            </a:solidFill>
            <a:ln w="9525">
              <a:solidFill>
                <a:srgbClr val="002060"/>
              </a:solidFill>
              <a:round/>
              <a:headEnd/>
              <a:tailEnd/>
            </a:ln>
          </p:spPr>
          <p:txBody>
            <a:bodyPr/>
            <a:lstStyle/>
            <a:p>
              <a:endParaRPr lang="en-US"/>
            </a:p>
          </p:txBody>
        </p:sp>
        <p:sp>
          <p:nvSpPr>
            <p:cNvPr id="7273" name="Freeform 64"/>
            <p:cNvSpPr>
              <a:spLocks/>
            </p:cNvSpPr>
            <p:nvPr/>
          </p:nvSpPr>
          <p:spPr bwMode="auto">
            <a:xfrm>
              <a:off x="4430" y="3002"/>
              <a:ext cx="114" cy="125"/>
            </a:xfrm>
            <a:custGeom>
              <a:avLst/>
              <a:gdLst>
                <a:gd name="T0" fmla="*/ 421 w 422"/>
                <a:gd name="T1" fmla="*/ 65 h 444"/>
                <a:gd name="T2" fmla="*/ 317 w 422"/>
                <a:gd name="T3" fmla="*/ 20 h 444"/>
                <a:gd name="T4" fmla="*/ 0 w 422"/>
                <a:gd name="T5" fmla="*/ 354 h 444"/>
                <a:gd name="T6" fmla="*/ 86 w 422"/>
                <a:gd name="T7" fmla="*/ 444 h 444"/>
                <a:gd name="T8" fmla="*/ 403 w 422"/>
                <a:gd name="T9" fmla="*/ 111 h 444"/>
                <a:gd name="T10" fmla="*/ 421 w 422"/>
                <a:gd name="T11" fmla="*/ 65 h 444"/>
                <a:gd name="T12" fmla="*/ 403 w 422"/>
                <a:gd name="T13" fmla="*/ 111 h 444"/>
                <a:gd name="T14" fmla="*/ 407 w 422"/>
                <a:gd name="T15" fmla="*/ 104 h 444"/>
                <a:gd name="T16" fmla="*/ 412 w 422"/>
                <a:gd name="T17" fmla="*/ 99 h 444"/>
                <a:gd name="T18" fmla="*/ 416 w 422"/>
                <a:gd name="T19" fmla="*/ 93 h 444"/>
                <a:gd name="T20" fmla="*/ 418 w 422"/>
                <a:gd name="T21" fmla="*/ 87 h 444"/>
                <a:gd name="T22" fmla="*/ 420 w 422"/>
                <a:gd name="T23" fmla="*/ 80 h 444"/>
                <a:gd name="T24" fmla="*/ 421 w 422"/>
                <a:gd name="T25" fmla="*/ 75 h 444"/>
                <a:gd name="T26" fmla="*/ 422 w 422"/>
                <a:gd name="T27" fmla="*/ 68 h 444"/>
                <a:gd name="T28" fmla="*/ 422 w 422"/>
                <a:gd name="T29" fmla="*/ 63 h 444"/>
                <a:gd name="T30" fmla="*/ 421 w 422"/>
                <a:gd name="T31" fmla="*/ 56 h 444"/>
                <a:gd name="T32" fmla="*/ 420 w 422"/>
                <a:gd name="T33" fmla="*/ 51 h 444"/>
                <a:gd name="T34" fmla="*/ 418 w 422"/>
                <a:gd name="T35" fmla="*/ 45 h 444"/>
                <a:gd name="T36" fmla="*/ 416 w 422"/>
                <a:gd name="T37" fmla="*/ 40 h 444"/>
                <a:gd name="T38" fmla="*/ 411 w 422"/>
                <a:gd name="T39" fmla="*/ 30 h 444"/>
                <a:gd name="T40" fmla="*/ 403 w 422"/>
                <a:gd name="T41" fmla="*/ 20 h 444"/>
                <a:gd name="T42" fmla="*/ 394 w 422"/>
                <a:gd name="T43" fmla="*/ 12 h 444"/>
                <a:gd name="T44" fmla="*/ 385 w 422"/>
                <a:gd name="T45" fmla="*/ 7 h 444"/>
                <a:gd name="T46" fmla="*/ 379 w 422"/>
                <a:gd name="T47" fmla="*/ 5 h 444"/>
                <a:gd name="T48" fmla="*/ 374 w 422"/>
                <a:gd name="T49" fmla="*/ 3 h 444"/>
                <a:gd name="T50" fmla="*/ 369 w 422"/>
                <a:gd name="T51" fmla="*/ 1 h 444"/>
                <a:gd name="T52" fmla="*/ 363 w 422"/>
                <a:gd name="T53" fmla="*/ 0 h 444"/>
                <a:gd name="T54" fmla="*/ 358 w 422"/>
                <a:gd name="T55" fmla="*/ 0 h 444"/>
                <a:gd name="T56" fmla="*/ 351 w 422"/>
                <a:gd name="T57" fmla="*/ 1 h 444"/>
                <a:gd name="T58" fmla="*/ 345 w 422"/>
                <a:gd name="T59" fmla="*/ 3 h 444"/>
                <a:gd name="T60" fmla="*/ 340 w 422"/>
                <a:gd name="T61" fmla="*/ 5 h 444"/>
                <a:gd name="T62" fmla="*/ 334 w 422"/>
                <a:gd name="T63" fmla="*/ 7 h 444"/>
                <a:gd name="T64" fmla="*/ 328 w 422"/>
                <a:gd name="T65" fmla="*/ 10 h 444"/>
                <a:gd name="T66" fmla="*/ 323 w 422"/>
                <a:gd name="T67" fmla="*/ 15 h 444"/>
                <a:gd name="T68" fmla="*/ 317 w 422"/>
                <a:gd name="T69" fmla="*/ 20 h 444"/>
                <a:gd name="T70" fmla="*/ 421 w 422"/>
                <a:gd name="T71" fmla="*/ 65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4"/>
                <a:gd name="T110" fmla="*/ 422 w 422"/>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4">
                  <a:moveTo>
                    <a:pt x="421" y="65"/>
                  </a:moveTo>
                  <a:lnTo>
                    <a:pt x="317" y="20"/>
                  </a:lnTo>
                  <a:lnTo>
                    <a:pt x="0" y="354"/>
                  </a:lnTo>
                  <a:lnTo>
                    <a:pt x="86" y="444"/>
                  </a:lnTo>
                  <a:lnTo>
                    <a:pt x="403" y="111"/>
                  </a:lnTo>
                  <a:lnTo>
                    <a:pt x="421" y="65"/>
                  </a:lnTo>
                  <a:lnTo>
                    <a:pt x="403" y="111"/>
                  </a:lnTo>
                  <a:lnTo>
                    <a:pt x="407" y="104"/>
                  </a:lnTo>
                  <a:lnTo>
                    <a:pt x="412" y="99"/>
                  </a:lnTo>
                  <a:lnTo>
                    <a:pt x="416" y="93"/>
                  </a:lnTo>
                  <a:lnTo>
                    <a:pt x="418" y="87"/>
                  </a:lnTo>
                  <a:lnTo>
                    <a:pt x="420" y="80"/>
                  </a:lnTo>
                  <a:lnTo>
                    <a:pt x="421" y="75"/>
                  </a:lnTo>
                  <a:lnTo>
                    <a:pt x="422" y="68"/>
                  </a:lnTo>
                  <a:lnTo>
                    <a:pt x="422" y="63"/>
                  </a:lnTo>
                  <a:lnTo>
                    <a:pt x="421" y="56"/>
                  </a:lnTo>
                  <a:lnTo>
                    <a:pt x="420" y="51"/>
                  </a:lnTo>
                  <a:lnTo>
                    <a:pt x="418" y="45"/>
                  </a:lnTo>
                  <a:lnTo>
                    <a:pt x="416" y="40"/>
                  </a:lnTo>
                  <a:lnTo>
                    <a:pt x="411" y="30"/>
                  </a:lnTo>
                  <a:lnTo>
                    <a:pt x="403" y="20"/>
                  </a:lnTo>
                  <a:lnTo>
                    <a:pt x="394" y="12"/>
                  </a:lnTo>
                  <a:lnTo>
                    <a:pt x="385" y="7"/>
                  </a:lnTo>
                  <a:lnTo>
                    <a:pt x="379" y="5"/>
                  </a:lnTo>
                  <a:lnTo>
                    <a:pt x="374" y="3"/>
                  </a:lnTo>
                  <a:lnTo>
                    <a:pt x="369" y="1"/>
                  </a:lnTo>
                  <a:lnTo>
                    <a:pt x="363" y="0"/>
                  </a:lnTo>
                  <a:lnTo>
                    <a:pt x="358" y="0"/>
                  </a:lnTo>
                  <a:lnTo>
                    <a:pt x="351" y="1"/>
                  </a:lnTo>
                  <a:lnTo>
                    <a:pt x="345" y="3"/>
                  </a:lnTo>
                  <a:lnTo>
                    <a:pt x="340" y="5"/>
                  </a:lnTo>
                  <a:lnTo>
                    <a:pt x="334" y="7"/>
                  </a:lnTo>
                  <a:lnTo>
                    <a:pt x="328" y="10"/>
                  </a:lnTo>
                  <a:lnTo>
                    <a:pt x="323" y="15"/>
                  </a:lnTo>
                  <a:lnTo>
                    <a:pt x="317" y="20"/>
                  </a:lnTo>
                  <a:lnTo>
                    <a:pt x="421" y="65"/>
                  </a:lnTo>
                  <a:close/>
                </a:path>
              </a:pathLst>
            </a:custGeom>
            <a:solidFill>
              <a:srgbClr val="DA8B02"/>
            </a:solidFill>
            <a:ln w="9525">
              <a:solidFill>
                <a:srgbClr val="002060"/>
              </a:solidFill>
              <a:round/>
              <a:headEnd/>
              <a:tailEnd/>
            </a:ln>
          </p:spPr>
          <p:txBody>
            <a:bodyPr/>
            <a:lstStyle/>
            <a:p>
              <a:endParaRPr lang="en-US"/>
            </a:p>
          </p:txBody>
        </p:sp>
        <p:sp>
          <p:nvSpPr>
            <p:cNvPr id="7274" name="Freeform 65"/>
            <p:cNvSpPr>
              <a:spLocks/>
            </p:cNvSpPr>
            <p:nvPr/>
          </p:nvSpPr>
          <p:spPr bwMode="auto">
            <a:xfrm>
              <a:off x="4510" y="2593"/>
              <a:ext cx="34" cy="428"/>
            </a:xfrm>
            <a:custGeom>
              <a:avLst/>
              <a:gdLst>
                <a:gd name="T0" fmla="*/ 104 w 122"/>
                <a:gd name="T1" fmla="*/ 18 h 1522"/>
                <a:gd name="T2" fmla="*/ 0 w 122"/>
                <a:gd name="T3" fmla="*/ 63 h 1522"/>
                <a:gd name="T4" fmla="*/ 0 w 122"/>
                <a:gd name="T5" fmla="*/ 1522 h 1522"/>
                <a:gd name="T6" fmla="*/ 122 w 122"/>
                <a:gd name="T7" fmla="*/ 1522 h 1522"/>
                <a:gd name="T8" fmla="*/ 122 w 122"/>
                <a:gd name="T9" fmla="*/ 63 h 1522"/>
                <a:gd name="T10" fmla="*/ 104 w 122"/>
                <a:gd name="T11" fmla="*/ 18 h 1522"/>
                <a:gd name="T12" fmla="*/ 122 w 122"/>
                <a:gd name="T13" fmla="*/ 63 h 1522"/>
                <a:gd name="T14" fmla="*/ 121 w 122"/>
                <a:gd name="T15" fmla="*/ 56 h 1522"/>
                <a:gd name="T16" fmla="*/ 121 w 122"/>
                <a:gd name="T17" fmla="*/ 48 h 1522"/>
                <a:gd name="T18" fmla="*/ 119 w 122"/>
                <a:gd name="T19" fmla="*/ 41 h 1522"/>
                <a:gd name="T20" fmla="*/ 117 w 122"/>
                <a:gd name="T21" fmla="*/ 35 h 1522"/>
                <a:gd name="T22" fmla="*/ 114 w 122"/>
                <a:gd name="T23" fmla="*/ 29 h 1522"/>
                <a:gd name="T24" fmla="*/ 111 w 122"/>
                <a:gd name="T25" fmla="*/ 24 h 1522"/>
                <a:gd name="T26" fmla="*/ 107 w 122"/>
                <a:gd name="T27" fmla="*/ 20 h 1522"/>
                <a:gd name="T28" fmla="*/ 103 w 122"/>
                <a:gd name="T29" fmla="*/ 15 h 1522"/>
                <a:gd name="T30" fmla="*/ 98 w 122"/>
                <a:gd name="T31" fmla="*/ 12 h 1522"/>
                <a:gd name="T32" fmla="*/ 94 w 122"/>
                <a:gd name="T33" fmla="*/ 9 h 1522"/>
                <a:gd name="T34" fmla="*/ 89 w 122"/>
                <a:gd name="T35" fmla="*/ 5 h 1522"/>
                <a:gd name="T36" fmla="*/ 83 w 122"/>
                <a:gd name="T37" fmla="*/ 3 h 1522"/>
                <a:gd name="T38" fmla="*/ 72 w 122"/>
                <a:gd name="T39" fmla="*/ 1 h 1522"/>
                <a:gd name="T40" fmla="*/ 62 w 122"/>
                <a:gd name="T41" fmla="*/ 0 h 1522"/>
                <a:gd name="T42" fmla="*/ 50 w 122"/>
                <a:gd name="T43" fmla="*/ 1 h 1522"/>
                <a:gd name="T44" fmla="*/ 39 w 122"/>
                <a:gd name="T45" fmla="*/ 3 h 1522"/>
                <a:gd name="T46" fmla="*/ 34 w 122"/>
                <a:gd name="T47" fmla="*/ 5 h 1522"/>
                <a:gd name="T48" fmla="*/ 28 w 122"/>
                <a:gd name="T49" fmla="*/ 9 h 1522"/>
                <a:gd name="T50" fmla="*/ 24 w 122"/>
                <a:gd name="T51" fmla="*/ 12 h 1522"/>
                <a:gd name="T52" fmla="*/ 19 w 122"/>
                <a:gd name="T53" fmla="*/ 15 h 1522"/>
                <a:gd name="T54" fmla="*/ 16 w 122"/>
                <a:gd name="T55" fmla="*/ 20 h 1522"/>
                <a:gd name="T56" fmla="*/ 12 w 122"/>
                <a:gd name="T57" fmla="*/ 24 h 1522"/>
                <a:gd name="T58" fmla="*/ 9 w 122"/>
                <a:gd name="T59" fmla="*/ 29 h 1522"/>
                <a:gd name="T60" fmla="*/ 5 w 122"/>
                <a:gd name="T61" fmla="*/ 35 h 1522"/>
                <a:gd name="T62" fmla="*/ 3 w 122"/>
                <a:gd name="T63" fmla="*/ 41 h 1522"/>
                <a:gd name="T64" fmla="*/ 2 w 122"/>
                <a:gd name="T65" fmla="*/ 48 h 1522"/>
                <a:gd name="T66" fmla="*/ 1 w 122"/>
                <a:gd name="T67" fmla="*/ 56 h 1522"/>
                <a:gd name="T68" fmla="*/ 0 w 122"/>
                <a:gd name="T69" fmla="*/ 63 h 1522"/>
                <a:gd name="T70" fmla="*/ 104 w 122"/>
                <a:gd name="T71" fmla="*/ 18 h 15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2"/>
                <a:gd name="T109" fmla="*/ 0 h 1522"/>
                <a:gd name="T110" fmla="*/ 122 w 122"/>
                <a:gd name="T111" fmla="*/ 1522 h 15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2" h="1522">
                  <a:moveTo>
                    <a:pt x="104" y="18"/>
                  </a:moveTo>
                  <a:lnTo>
                    <a:pt x="0" y="63"/>
                  </a:lnTo>
                  <a:lnTo>
                    <a:pt x="0" y="1522"/>
                  </a:lnTo>
                  <a:lnTo>
                    <a:pt x="122" y="1522"/>
                  </a:lnTo>
                  <a:lnTo>
                    <a:pt x="122" y="63"/>
                  </a:lnTo>
                  <a:lnTo>
                    <a:pt x="104" y="18"/>
                  </a:lnTo>
                  <a:lnTo>
                    <a:pt x="122" y="63"/>
                  </a:lnTo>
                  <a:lnTo>
                    <a:pt x="121" y="56"/>
                  </a:lnTo>
                  <a:lnTo>
                    <a:pt x="121" y="48"/>
                  </a:lnTo>
                  <a:lnTo>
                    <a:pt x="119" y="41"/>
                  </a:lnTo>
                  <a:lnTo>
                    <a:pt x="117" y="35"/>
                  </a:lnTo>
                  <a:lnTo>
                    <a:pt x="114" y="29"/>
                  </a:lnTo>
                  <a:lnTo>
                    <a:pt x="111" y="24"/>
                  </a:lnTo>
                  <a:lnTo>
                    <a:pt x="107" y="20"/>
                  </a:lnTo>
                  <a:lnTo>
                    <a:pt x="103" y="15"/>
                  </a:lnTo>
                  <a:lnTo>
                    <a:pt x="98" y="12"/>
                  </a:lnTo>
                  <a:lnTo>
                    <a:pt x="94" y="9"/>
                  </a:lnTo>
                  <a:lnTo>
                    <a:pt x="89" y="5"/>
                  </a:lnTo>
                  <a:lnTo>
                    <a:pt x="83" y="3"/>
                  </a:lnTo>
                  <a:lnTo>
                    <a:pt x="72" y="1"/>
                  </a:lnTo>
                  <a:lnTo>
                    <a:pt x="62" y="0"/>
                  </a:lnTo>
                  <a:lnTo>
                    <a:pt x="50" y="1"/>
                  </a:lnTo>
                  <a:lnTo>
                    <a:pt x="39" y="3"/>
                  </a:lnTo>
                  <a:lnTo>
                    <a:pt x="34" y="5"/>
                  </a:lnTo>
                  <a:lnTo>
                    <a:pt x="28" y="9"/>
                  </a:lnTo>
                  <a:lnTo>
                    <a:pt x="24" y="12"/>
                  </a:lnTo>
                  <a:lnTo>
                    <a:pt x="19" y="15"/>
                  </a:lnTo>
                  <a:lnTo>
                    <a:pt x="16" y="20"/>
                  </a:lnTo>
                  <a:lnTo>
                    <a:pt x="12" y="24"/>
                  </a:lnTo>
                  <a:lnTo>
                    <a:pt x="9" y="29"/>
                  </a:lnTo>
                  <a:lnTo>
                    <a:pt x="5" y="35"/>
                  </a:lnTo>
                  <a:lnTo>
                    <a:pt x="3" y="41"/>
                  </a:lnTo>
                  <a:lnTo>
                    <a:pt x="2" y="48"/>
                  </a:lnTo>
                  <a:lnTo>
                    <a:pt x="1" y="56"/>
                  </a:lnTo>
                  <a:lnTo>
                    <a:pt x="0" y="63"/>
                  </a:lnTo>
                  <a:lnTo>
                    <a:pt x="104" y="18"/>
                  </a:lnTo>
                  <a:close/>
                </a:path>
              </a:pathLst>
            </a:custGeom>
            <a:solidFill>
              <a:srgbClr val="DA8B02"/>
            </a:solidFill>
            <a:ln w="9525">
              <a:solidFill>
                <a:srgbClr val="002060"/>
              </a:solidFill>
              <a:round/>
              <a:headEnd/>
              <a:tailEnd/>
            </a:ln>
          </p:spPr>
          <p:txBody>
            <a:bodyPr/>
            <a:lstStyle/>
            <a:p>
              <a:endParaRPr lang="en-US"/>
            </a:p>
          </p:txBody>
        </p:sp>
        <p:sp>
          <p:nvSpPr>
            <p:cNvPr id="7275" name="Freeform 66"/>
            <p:cNvSpPr>
              <a:spLocks/>
            </p:cNvSpPr>
            <p:nvPr/>
          </p:nvSpPr>
          <p:spPr bwMode="auto">
            <a:xfrm>
              <a:off x="4425" y="2498"/>
              <a:ext cx="114" cy="125"/>
            </a:xfrm>
            <a:custGeom>
              <a:avLst/>
              <a:gdLst>
                <a:gd name="T0" fmla="*/ 62 w 422"/>
                <a:gd name="T1" fmla="*/ 1 h 443"/>
                <a:gd name="T2" fmla="*/ 19 w 422"/>
                <a:gd name="T3" fmla="*/ 109 h 443"/>
                <a:gd name="T4" fmla="*/ 336 w 422"/>
                <a:gd name="T5" fmla="*/ 443 h 443"/>
                <a:gd name="T6" fmla="*/ 422 w 422"/>
                <a:gd name="T7" fmla="*/ 353 h 443"/>
                <a:gd name="T8" fmla="*/ 105 w 422"/>
                <a:gd name="T9" fmla="*/ 20 h 443"/>
                <a:gd name="T10" fmla="*/ 62 w 422"/>
                <a:gd name="T11" fmla="*/ 1 h 443"/>
                <a:gd name="T12" fmla="*/ 105 w 422"/>
                <a:gd name="T13" fmla="*/ 20 h 443"/>
                <a:gd name="T14" fmla="*/ 100 w 422"/>
                <a:gd name="T15" fmla="*/ 14 h 443"/>
                <a:gd name="T16" fmla="*/ 93 w 422"/>
                <a:gd name="T17" fmla="*/ 10 h 443"/>
                <a:gd name="T18" fmla="*/ 88 w 422"/>
                <a:gd name="T19" fmla="*/ 6 h 443"/>
                <a:gd name="T20" fmla="*/ 82 w 422"/>
                <a:gd name="T21" fmla="*/ 3 h 443"/>
                <a:gd name="T22" fmla="*/ 77 w 422"/>
                <a:gd name="T23" fmla="*/ 2 h 443"/>
                <a:gd name="T24" fmla="*/ 71 w 422"/>
                <a:gd name="T25" fmla="*/ 0 h 443"/>
                <a:gd name="T26" fmla="*/ 65 w 422"/>
                <a:gd name="T27" fmla="*/ 0 h 443"/>
                <a:gd name="T28" fmla="*/ 59 w 422"/>
                <a:gd name="T29" fmla="*/ 0 h 443"/>
                <a:gd name="T30" fmla="*/ 54 w 422"/>
                <a:gd name="T31" fmla="*/ 0 h 443"/>
                <a:gd name="T32" fmla="*/ 48 w 422"/>
                <a:gd name="T33" fmla="*/ 2 h 443"/>
                <a:gd name="T34" fmla="*/ 42 w 422"/>
                <a:gd name="T35" fmla="*/ 3 h 443"/>
                <a:gd name="T36" fmla="*/ 37 w 422"/>
                <a:gd name="T37" fmla="*/ 5 h 443"/>
                <a:gd name="T38" fmla="*/ 28 w 422"/>
                <a:gd name="T39" fmla="*/ 12 h 443"/>
                <a:gd name="T40" fmla="*/ 19 w 422"/>
                <a:gd name="T41" fmla="*/ 20 h 443"/>
                <a:gd name="T42" fmla="*/ 11 w 422"/>
                <a:gd name="T43" fmla="*/ 28 h 443"/>
                <a:gd name="T44" fmla="*/ 6 w 422"/>
                <a:gd name="T45" fmla="*/ 39 h 443"/>
                <a:gd name="T46" fmla="*/ 4 w 422"/>
                <a:gd name="T47" fmla="*/ 45 h 443"/>
                <a:gd name="T48" fmla="*/ 2 w 422"/>
                <a:gd name="T49" fmla="*/ 50 h 443"/>
                <a:gd name="T50" fmla="*/ 1 w 422"/>
                <a:gd name="T51" fmla="*/ 56 h 443"/>
                <a:gd name="T52" fmla="*/ 0 w 422"/>
                <a:gd name="T53" fmla="*/ 62 h 443"/>
                <a:gd name="T54" fmla="*/ 0 w 422"/>
                <a:gd name="T55" fmla="*/ 68 h 443"/>
                <a:gd name="T56" fmla="*/ 1 w 422"/>
                <a:gd name="T57" fmla="*/ 74 h 443"/>
                <a:gd name="T58" fmla="*/ 2 w 422"/>
                <a:gd name="T59" fmla="*/ 80 h 443"/>
                <a:gd name="T60" fmla="*/ 4 w 422"/>
                <a:gd name="T61" fmla="*/ 86 h 443"/>
                <a:gd name="T62" fmla="*/ 6 w 422"/>
                <a:gd name="T63" fmla="*/ 92 h 443"/>
                <a:gd name="T64" fmla="*/ 10 w 422"/>
                <a:gd name="T65" fmla="*/ 98 h 443"/>
                <a:gd name="T66" fmla="*/ 14 w 422"/>
                <a:gd name="T67" fmla="*/ 104 h 443"/>
                <a:gd name="T68" fmla="*/ 19 w 422"/>
                <a:gd name="T69" fmla="*/ 109 h 443"/>
                <a:gd name="T70" fmla="*/ 62 w 422"/>
                <a:gd name="T71" fmla="*/ 1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3"/>
                <a:gd name="T110" fmla="*/ 422 w 422"/>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3">
                  <a:moveTo>
                    <a:pt x="62" y="1"/>
                  </a:moveTo>
                  <a:lnTo>
                    <a:pt x="19" y="109"/>
                  </a:lnTo>
                  <a:lnTo>
                    <a:pt x="336" y="443"/>
                  </a:lnTo>
                  <a:lnTo>
                    <a:pt x="422" y="353"/>
                  </a:lnTo>
                  <a:lnTo>
                    <a:pt x="105" y="20"/>
                  </a:lnTo>
                  <a:lnTo>
                    <a:pt x="62" y="1"/>
                  </a:lnTo>
                  <a:lnTo>
                    <a:pt x="105" y="20"/>
                  </a:lnTo>
                  <a:lnTo>
                    <a:pt x="100" y="14"/>
                  </a:lnTo>
                  <a:lnTo>
                    <a:pt x="93" y="10"/>
                  </a:lnTo>
                  <a:lnTo>
                    <a:pt x="88" y="6"/>
                  </a:lnTo>
                  <a:lnTo>
                    <a:pt x="82" y="3"/>
                  </a:lnTo>
                  <a:lnTo>
                    <a:pt x="77" y="2"/>
                  </a:lnTo>
                  <a:lnTo>
                    <a:pt x="71" y="0"/>
                  </a:lnTo>
                  <a:lnTo>
                    <a:pt x="65" y="0"/>
                  </a:lnTo>
                  <a:lnTo>
                    <a:pt x="59" y="0"/>
                  </a:lnTo>
                  <a:lnTo>
                    <a:pt x="54" y="0"/>
                  </a:lnTo>
                  <a:lnTo>
                    <a:pt x="48" y="2"/>
                  </a:lnTo>
                  <a:lnTo>
                    <a:pt x="42" y="3"/>
                  </a:lnTo>
                  <a:lnTo>
                    <a:pt x="37" y="5"/>
                  </a:lnTo>
                  <a:lnTo>
                    <a:pt x="28" y="12"/>
                  </a:lnTo>
                  <a:lnTo>
                    <a:pt x="19" y="20"/>
                  </a:lnTo>
                  <a:lnTo>
                    <a:pt x="11" y="28"/>
                  </a:lnTo>
                  <a:lnTo>
                    <a:pt x="6" y="39"/>
                  </a:lnTo>
                  <a:lnTo>
                    <a:pt x="4" y="45"/>
                  </a:lnTo>
                  <a:lnTo>
                    <a:pt x="2" y="50"/>
                  </a:lnTo>
                  <a:lnTo>
                    <a:pt x="1" y="56"/>
                  </a:lnTo>
                  <a:lnTo>
                    <a:pt x="0" y="62"/>
                  </a:lnTo>
                  <a:lnTo>
                    <a:pt x="0" y="68"/>
                  </a:lnTo>
                  <a:lnTo>
                    <a:pt x="1" y="74"/>
                  </a:lnTo>
                  <a:lnTo>
                    <a:pt x="2" y="80"/>
                  </a:lnTo>
                  <a:lnTo>
                    <a:pt x="4" y="86"/>
                  </a:lnTo>
                  <a:lnTo>
                    <a:pt x="6" y="92"/>
                  </a:lnTo>
                  <a:lnTo>
                    <a:pt x="10" y="98"/>
                  </a:lnTo>
                  <a:lnTo>
                    <a:pt x="14" y="104"/>
                  </a:lnTo>
                  <a:lnTo>
                    <a:pt x="19" y="109"/>
                  </a:lnTo>
                  <a:lnTo>
                    <a:pt x="62" y="1"/>
                  </a:lnTo>
                  <a:close/>
                </a:path>
              </a:pathLst>
            </a:custGeom>
            <a:solidFill>
              <a:srgbClr val="DA8B02"/>
            </a:solidFill>
            <a:ln w="9525">
              <a:solidFill>
                <a:srgbClr val="002060"/>
              </a:solidFill>
              <a:round/>
              <a:headEnd/>
              <a:tailEnd/>
            </a:ln>
          </p:spPr>
          <p:txBody>
            <a:bodyPr/>
            <a:lstStyle/>
            <a:p>
              <a:endParaRPr lang="en-US"/>
            </a:p>
          </p:txBody>
        </p:sp>
        <p:sp>
          <p:nvSpPr>
            <p:cNvPr id="7276" name="Freeform 67"/>
            <p:cNvSpPr>
              <a:spLocks/>
            </p:cNvSpPr>
            <p:nvPr/>
          </p:nvSpPr>
          <p:spPr bwMode="auto">
            <a:xfrm>
              <a:off x="4305" y="2498"/>
              <a:ext cx="137" cy="35"/>
            </a:xfrm>
            <a:custGeom>
              <a:avLst/>
              <a:gdLst>
                <a:gd name="T0" fmla="*/ 18 w 510"/>
                <a:gd name="T1" fmla="*/ 19 h 127"/>
                <a:gd name="T2" fmla="*/ 61 w 510"/>
                <a:gd name="T3" fmla="*/ 127 h 127"/>
                <a:gd name="T4" fmla="*/ 510 w 510"/>
                <a:gd name="T5" fmla="*/ 127 h 127"/>
                <a:gd name="T6" fmla="*/ 510 w 510"/>
                <a:gd name="T7" fmla="*/ 0 h 127"/>
                <a:gd name="T8" fmla="*/ 61 w 510"/>
                <a:gd name="T9" fmla="*/ 0 h 127"/>
                <a:gd name="T10" fmla="*/ 18 w 510"/>
                <a:gd name="T11" fmla="*/ 19 h 127"/>
                <a:gd name="T12" fmla="*/ 61 w 510"/>
                <a:gd name="T13" fmla="*/ 0 h 127"/>
                <a:gd name="T14" fmla="*/ 53 w 510"/>
                <a:gd name="T15" fmla="*/ 0 h 127"/>
                <a:gd name="T16" fmla="*/ 47 w 510"/>
                <a:gd name="T17" fmla="*/ 1 h 127"/>
                <a:gd name="T18" fmla="*/ 41 w 510"/>
                <a:gd name="T19" fmla="*/ 3 h 127"/>
                <a:gd name="T20" fmla="*/ 35 w 510"/>
                <a:gd name="T21" fmla="*/ 5 h 127"/>
                <a:gd name="T22" fmla="*/ 29 w 510"/>
                <a:gd name="T23" fmla="*/ 8 h 127"/>
                <a:gd name="T24" fmla="*/ 24 w 510"/>
                <a:gd name="T25" fmla="*/ 12 h 127"/>
                <a:gd name="T26" fmla="*/ 20 w 510"/>
                <a:gd name="T27" fmla="*/ 15 h 127"/>
                <a:gd name="T28" fmla="*/ 16 w 510"/>
                <a:gd name="T29" fmla="*/ 20 h 127"/>
                <a:gd name="T30" fmla="*/ 12 w 510"/>
                <a:gd name="T31" fmla="*/ 24 h 127"/>
                <a:gd name="T32" fmla="*/ 9 w 510"/>
                <a:gd name="T33" fmla="*/ 29 h 127"/>
                <a:gd name="T34" fmla="*/ 7 w 510"/>
                <a:gd name="T35" fmla="*/ 35 h 127"/>
                <a:gd name="T36" fmla="*/ 4 w 510"/>
                <a:gd name="T37" fmla="*/ 40 h 127"/>
                <a:gd name="T38" fmla="*/ 1 w 510"/>
                <a:gd name="T39" fmla="*/ 51 h 127"/>
                <a:gd name="T40" fmla="*/ 0 w 510"/>
                <a:gd name="T41" fmla="*/ 63 h 127"/>
                <a:gd name="T42" fmla="*/ 1 w 510"/>
                <a:gd name="T43" fmla="*/ 75 h 127"/>
                <a:gd name="T44" fmla="*/ 4 w 510"/>
                <a:gd name="T45" fmla="*/ 86 h 127"/>
                <a:gd name="T46" fmla="*/ 7 w 510"/>
                <a:gd name="T47" fmla="*/ 93 h 127"/>
                <a:gd name="T48" fmla="*/ 9 w 510"/>
                <a:gd name="T49" fmla="*/ 97 h 127"/>
                <a:gd name="T50" fmla="*/ 12 w 510"/>
                <a:gd name="T51" fmla="*/ 103 h 127"/>
                <a:gd name="T52" fmla="*/ 16 w 510"/>
                <a:gd name="T53" fmla="*/ 107 h 127"/>
                <a:gd name="T54" fmla="*/ 20 w 510"/>
                <a:gd name="T55" fmla="*/ 112 h 127"/>
                <a:gd name="T56" fmla="*/ 24 w 510"/>
                <a:gd name="T57" fmla="*/ 116 h 127"/>
                <a:gd name="T58" fmla="*/ 29 w 510"/>
                <a:gd name="T59" fmla="*/ 119 h 127"/>
                <a:gd name="T60" fmla="*/ 35 w 510"/>
                <a:gd name="T61" fmla="*/ 121 h 127"/>
                <a:gd name="T62" fmla="*/ 41 w 510"/>
                <a:gd name="T63" fmla="*/ 124 h 127"/>
                <a:gd name="T64" fmla="*/ 47 w 510"/>
                <a:gd name="T65" fmla="*/ 126 h 127"/>
                <a:gd name="T66" fmla="*/ 53 w 510"/>
                <a:gd name="T67" fmla="*/ 127 h 127"/>
                <a:gd name="T68" fmla="*/ 61 w 510"/>
                <a:gd name="T69" fmla="*/ 127 h 127"/>
                <a:gd name="T70" fmla="*/ 18 w 510"/>
                <a:gd name="T71" fmla="*/ 19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7"/>
                <a:gd name="T110" fmla="*/ 510 w 510"/>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7">
                  <a:moveTo>
                    <a:pt x="18" y="19"/>
                  </a:moveTo>
                  <a:lnTo>
                    <a:pt x="61" y="127"/>
                  </a:lnTo>
                  <a:lnTo>
                    <a:pt x="510" y="127"/>
                  </a:lnTo>
                  <a:lnTo>
                    <a:pt x="510" y="0"/>
                  </a:lnTo>
                  <a:lnTo>
                    <a:pt x="61" y="0"/>
                  </a:lnTo>
                  <a:lnTo>
                    <a:pt x="18" y="19"/>
                  </a:lnTo>
                  <a:lnTo>
                    <a:pt x="61" y="0"/>
                  </a:lnTo>
                  <a:lnTo>
                    <a:pt x="53" y="0"/>
                  </a:lnTo>
                  <a:lnTo>
                    <a:pt x="47" y="1"/>
                  </a:lnTo>
                  <a:lnTo>
                    <a:pt x="41" y="3"/>
                  </a:lnTo>
                  <a:lnTo>
                    <a:pt x="35" y="5"/>
                  </a:lnTo>
                  <a:lnTo>
                    <a:pt x="29" y="8"/>
                  </a:lnTo>
                  <a:lnTo>
                    <a:pt x="24" y="12"/>
                  </a:lnTo>
                  <a:lnTo>
                    <a:pt x="20" y="15"/>
                  </a:lnTo>
                  <a:lnTo>
                    <a:pt x="16" y="20"/>
                  </a:lnTo>
                  <a:lnTo>
                    <a:pt x="12" y="24"/>
                  </a:lnTo>
                  <a:lnTo>
                    <a:pt x="9" y="29"/>
                  </a:lnTo>
                  <a:lnTo>
                    <a:pt x="7" y="35"/>
                  </a:lnTo>
                  <a:lnTo>
                    <a:pt x="4" y="40"/>
                  </a:lnTo>
                  <a:lnTo>
                    <a:pt x="1" y="51"/>
                  </a:lnTo>
                  <a:lnTo>
                    <a:pt x="0" y="63"/>
                  </a:lnTo>
                  <a:lnTo>
                    <a:pt x="1" y="75"/>
                  </a:lnTo>
                  <a:lnTo>
                    <a:pt x="4" y="86"/>
                  </a:lnTo>
                  <a:lnTo>
                    <a:pt x="7" y="93"/>
                  </a:lnTo>
                  <a:lnTo>
                    <a:pt x="9" y="97"/>
                  </a:lnTo>
                  <a:lnTo>
                    <a:pt x="12" y="103"/>
                  </a:lnTo>
                  <a:lnTo>
                    <a:pt x="16" y="107"/>
                  </a:lnTo>
                  <a:lnTo>
                    <a:pt x="20" y="112"/>
                  </a:lnTo>
                  <a:lnTo>
                    <a:pt x="24" y="116"/>
                  </a:lnTo>
                  <a:lnTo>
                    <a:pt x="29" y="119"/>
                  </a:lnTo>
                  <a:lnTo>
                    <a:pt x="35" y="121"/>
                  </a:lnTo>
                  <a:lnTo>
                    <a:pt x="41" y="124"/>
                  </a:lnTo>
                  <a:lnTo>
                    <a:pt x="47" y="126"/>
                  </a:lnTo>
                  <a:lnTo>
                    <a:pt x="53" y="127"/>
                  </a:lnTo>
                  <a:lnTo>
                    <a:pt x="61" y="127"/>
                  </a:lnTo>
                  <a:lnTo>
                    <a:pt x="18" y="19"/>
                  </a:lnTo>
                  <a:close/>
                </a:path>
              </a:pathLst>
            </a:custGeom>
            <a:solidFill>
              <a:srgbClr val="DA8B02"/>
            </a:solidFill>
            <a:ln w="9525">
              <a:solidFill>
                <a:srgbClr val="002060"/>
              </a:solidFill>
              <a:round/>
              <a:headEnd/>
              <a:tailEnd/>
            </a:ln>
          </p:spPr>
          <p:txBody>
            <a:bodyPr/>
            <a:lstStyle/>
            <a:p>
              <a:endParaRPr lang="en-US"/>
            </a:p>
          </p:txBody>
        </p:sp>
        <p:sp>
          <p:nvSpPr>
            <p:cNvPr id="7277" name="Freeform 68"/>
            <p:cNvSpPr>
              <a:spLocks/>
            </p:cNvSpPr>
            <p:nvPr/>
          </p:nvSpPr>
          <p:spPr bwMode="auto">
            <a:xfrm>
              <a:off x="4219" y="2503"/>
              <a:ext cx="114" cy="125"/>
            </a:xfrm>
            <a:custGeom>
              <a:avLst/>
              <a:gdLst>
                <a:gd name="T0" fmla="*/ 1 w 422"/>
                <a:gd name="T1" fmla="*/ 378 h 443"/>
                <a:gd name="T2" fmla="*/ 105 w 422"/>
                <a:gd name="T3" fmla="*/ 423 h 443"/>
                <a:gd name="T4" fmla="*/ 422 w 422"/>
                <a:gd name="T5" fmla="*/ 89 h 443"/>
                <a:gd name="T6" fmla="*/ 336 w 422"/>
                <a:gd name="T7" fmla="*/ 0 h 443"/>
                <a:gd name="T8" fmla="*/ 19 w 422"/>
                <a:gd name="T9" fmla="*/ 333 h 443"/>
                <a:gd name="T10" fmla="*/ 1 w 422"/>
                <a:gd name="T11" fmla="*/ 378 h 443"/>
                <a:gd name="T12" fmla="*/ 19 w 422"/>
                <a:gd name="T13" fmla="*/ 333 h 443"/>
                <a:gd name="T14" fmla="*/ 14 w 422"/>
                <a:gd name="T15" fmla="*/ 339 h 443"/>
                <a:gd name="T16" fmla="*/ 10 w 422"/>
                <a:gd name="T17" fmla="*/ 344 h 443"/>
                <a:gd name="T18" fmla="*/ 6 w 422"/>
                <a:gd name="T19" fmla="*/ 351 h 443"/>
                <a:gd name="T20" fmla="*/ 4 w 422"/>
                <a:gd name="T21" fmla="*/ 356 h 443"/>
                <a:gd name="T22" fmla="*/ 2 w 422"/>
                <a:gd name="T23" fmla="*/ 363 h 443"/>
                <a:gd name="T24" fmla="*/ 1 w 422"/>
                <a:gd name="T25" fmla="*/ 370 h 443"/>
                <a:gd name="T26" fmla="*/ 0 w 422"/>
                <a:gd name="T27" fmla="*/ 375 h 443"/>
                <a:gd name="T28" fmla="*/ 0 w 422"/>
                <a:gd name="T29" fmla="*/ 382 h 443"/>
                <a:gd name="T30" fmla="*/ 1 w 422"/>
                <a:gd name="T31" fmla="*/ 387 h 443"/>
                <a:gd name="T32" fmla="*/ 2 w 422"/>
                <a:gd name="T33" fmla="*/ 393 h 443"/>
                <a:gd name="T34" fmla="*/ 4 w 422"/>
                <a:gd name="T35" fmla="*/ 398 h 443"/>
                <a:gd name="T36" fmla="*/ 6 w 422"/>
                <a:gd name="T37" fmla="*/ 404 h 443"/>
                <a:gd name="T38" fmla="*/ 11 w 422"/>
                <a:gd name="T39" fmla="*/ 415 h 443"/>
                <a:gd name="T40" fmla="*/ 19 w 422"/>
                <a:gd name="T41" fmla="*/ 423 h 443"/>
                <a:gd name="T42" fmla="*/ 28 w 422"/>
                <a:gd name="T43" fmla="*/ 431 h 443"/>
                <a:gd name="T44" fmla="*/ 37 w 422"/>
                <a:gd name="T45" fmla="*/ 438 h 443"/>
                <a:gd name="T46" fmla="*/ 43 w 422"/>
                <a:gd name="T47" fmla="*/ 440 h 443"/>
                <a:gd name="T48" fmla="*/ 48 w 422"/>
                <a:gd name="T49" fmla="*/ 441 h 443"/>
                <a:gd name="T50" fmla="*/ 54 w 422"/>
                <a:gd name="T51" fmla="*/ 443 h 443"/>
                <a:gd name="T52" fmla="*/ 59 w 422"/>
                <a:gd name="T53" fmla="*/ 443 h 443"/>
                <a:gd name="T54" fmla="*/ 64 w 422"/>
                <a:gd name="T55" fmla="*/ 443 h 443"/>
                <a:gd name="T56" fmla="*/ 71 w 422"/>
                <a:gd name="T57" fmla="*/ 443 h 443"/>
                <a:gd name="T58" fmla="*/ 77 w 422"/>
                <a:gd name="T59" fmla="*/ 442 h 443"/>
                <a:gd name="T60" fmla="*/ 82 w 422"/>
                <a:gd name="T61" fmla="*/ 440 h 443"/>
                <a:gd name="T62" fmla="*/ 88 w 422"/>
                <a:gd name="T63" fmla="*/ 436 h 443"/>
                <a:gd name="T64" fmla="*/ 94 w 422"/>
                <a:gd name="T65" fmla="*/ 433 h 443"/>
                <a:gd name="T66" fmla="*/ 99 w 422"/>
                <a:gd name="T67" fmla="*/ 429 h 443"/>
                <a:gd name="T68" fmla="*/ 105 w 422"/>
                <a:gd name="T69" fmla="*/ 423 h 443"/>
                <a:gd name="T70" fmla="*/ 1 w 422"/>
                <a:gd name="T71" fmla="*/ 378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3"/>
                <a:gd name="T110" fmla="*/ 422 w 422"/>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3">
                  <a:moveTo>
                    <a:pt x="1" y="378"/>
                  </a:moveTo>
                  <a:lnTo>
                    <a:pt x="105" y="423"/>
                  </a:lnTo>
                  <a:lnTo>
                    <a:pt x="422" y="89"/>
                  </a:lnTo>
                  <a:lnTo>
                    <a:pt x="336" y="0"/>
                  </a:lnTo>
                  <a:lnTo>
                    <a:pt x="19" y="333"/>
                  </a:lnTo>
                  <a:lnTo>
                    <a:pt x="1" y="378"/>
                  </a:lnTo>
                  <a:lnTo>
                    <a:pt x="19" y="333"/>
                  </a:lnTo>
                  <a:lnTo>
                    <a:pt x="14" y="339"/>
                  </a:lnTo>
                  <a:lnTo>
                    <a:pt x="10" y="344"/>
                  </a:lnTo>
                  <a:lnTo>
                    <a:pt x="6" y="351"/>
                  </a:lnTo>
                  <a:lnTo>
                    <a:pt x="4" y="356"/>
                  </a:lnTo>
                  <a:lnTo>
                    <a:pt x="2" y="363"/>
                  </a:lnTo>
                  <a:lnTo>
                    <a:pt x="1" y="370"/>
                  </a:lnTo>
                  <a:lnTo>
                    <a:pt x="0" y="375"/>
                  </a:lnTo>
                  <a:lnTo>
                    <a:pt x="0" y="382"/>
                  </a:lnTo>
                  <a:lnTo>
                    <a:pt x="1" y="387"/>
                  </a:lnTo>
                  <a:lnTo>
                    <a:pt x="2" y="393"/>
                  </a:lnTo>
                  <a:lnTo>
                    <a:pt x="4" y="398"/>
                  </a:lnTo>
                  <a:lnTo>
                    <a:pt x="6" y="404"/>
                  </a:lnTo>
                  <a:lnTo>
                    <a:pt x="11" y="415"/>
                  </a:lnTo>
                  <a:lnTo>
                    <a:pt x="19" y="423"/>
                  </a:lnTo>
                  <a:lnTo>
                    <a:pt x="28" y="431"/>
                  </a:lnTo>
                  <a:lnTo>
                    <a:pt x="37" y="438"/>
                  </a:lnTo>
                  <a:lnTo>
                    <a:pt x="43" y="440"/>
                  </a:lnTo>
                  <a:lnTo>
                    <a:pt x="48" y="441"/>
                  </a:lnTo>
                  <a:lnTo>
                    <a:pt x="54" y="443"/>
                  </a:lnTo>
                  <a:lnTo>
                    <a:pt x="59" y="443"/>
                  </a:lnTo>
                  <a:lnTo>
                    <a:pt x="64" y="443"/>
                  </a:lnTo>
                  <a:lnTo>
                    <a:pt x="71" y="443"/>
                  </a:lnTo>
                  <a:lnTo>
                    <a:pt x="77" y="442"/>
                  </a:lnTo>
                  <a:lnTo>
                    <a:pt x="82" y="440"/>
                  </a:lnTo>
                  <a:lnTo>
                    <a:pt x="88" y="436"/>
                  </a:lnTo>
                  <a:lnTo>
                    <a:pt x="94" y="433"/>
                  </a:lnTo>
                  <a:lnTo>
                    <a:pt x="99" y="429"/>
                  </a:lnTo>
                  <a:lnTo>
                    <a:pt x="105" y="423"/>
                  </a:lnTo>
                  <a:lnTo>
                    <a:pt x="1" y="378"/>
                  </a:lnTo>
                  <a:close/>
                </a:path>
              </a:pathLst>
            </a:custGeom>
            <a:solidFill>
              <a:srgbClr val="DA8B02"/>
            </a:solidFill>
            <a:ln w="9525">
              <a:solidFill>
                <a:srgbClr val="002060"/>
              </a:solidFill>
              <a:round/>
              <a:headEnd/>
              <a:tailEnd/>
            </a:ln>
          </p:spPr>
          <p:txBody>
            <a:bodyPr/>
            <a:lstStyle/>
            <a:p>
              <a:endParaRPr lang="en-US"/>
            </a:p>
          </p:txBody>
        </p:sp>
        <p:sp>
          <p:nvSpPr>
            <p:cNvPr id="7278" name="Freeform 69"/>
            <p:cNvSpPr>
              <a:spLocks/>
            </p:cNvSpPr>
            <p:nvPr/>
          </p:nvSpPr>
          <p:spPr bwMode="auto">
            <a:xfrm>
              <a:off x="4219" y="2609"/>
              <a:ext cx="32" cy="429"/>
            </a:xfrm>
            <a:custGeom>
              <a:avLst/>
              <a:gdLst>
                <a:gd name="T0" fmla="*/ 122 w 122"/>
                <a:gd name="T1" fmla="*/ 1459 h 1524"/>
                <a:gd name="T2" fmla="*/ 122 w 122"/>
                <a:gd name="T3" fmla="*/ 0 h 1524"/>
                <a:gd name="T4" fmla="*/ 0 w 122"/>
                <a:gd name="T5" fmla="*/ 0 h 1524"/>
                <a:gd name="T6" fmla="*/ 0 w 122"/>
                <a:gd name="T7" fmla="*/ 1459 h 1524"/>
                <a:gd name="T8" fmla="*/ 0 w 122"/>
                <a:gd name="T9" fmla="*/ 1459 h 1524"/>
                <a:gd name="T10" fmla="*/ 1 w 122"/>
                <a:gd name="T11" fmla="*/ 1467 h 1524"/>
                <a:gd name="T12" fmla="*/ 2 w 122"/>
                <a:gd name="T13" fmla="*/ 1474 h 1524"/>
                <a:gd name="T14" fmla="*/ 3 w 122"/>
                <a:gd name="T15" fmla="*/ 1481 h 1524"/>
                <a:gd name="T16" fmla="*/ 5 w 122"/>
                <a:gd name="T17" fmla="*/ 1487 h 1524"/>
                <a:gd name="T18" fmla="*/ 8 w 122"/>
                <a:gd name="T19" fmla="*/ 1493 h 1524"/>
                <a:gd name="T20" fmla="*/ 11 w 122"/>
                <a:gd name="T21" fmla="*/ 1498 h 1524"/>
                <a:gd name="T22" fmla="*/ 16 w 122"/>
                <a:gd name="T23" fmla="*/ 1503 h 1524"/>
                <a:gd name="T24" fmla="*/ 19 w 122"/>
                <a:gd name="T25" fmla="*/ 1507 h 1524"/>
                <a:gd name="T26" fmla="*/ 24 w 122"/>
                <a:gd name="T27" fmla="*/ 1510 h 1524"/>
                <a:gd name="T28" fmla="*/ 28 w 122"/>
                <a:gd name="T29" fmla="*/ 1514 h 1524"/>
                <a:gd name="T30" fmla="*/ 33 w 122"/>
                <a:gd name="T31" fmla="*/ 1517 h 1524"/>
                <a:gd name="T32" fmla="*/ 38 w 122"/>
                <a:gd name="T33" fmla="*/ 1519 h 1524"/>
                <a:gd name="T34" fmla="*/ 50 w 122"/>
                <a:gd name="T35" fmla="*/ 1523 h 1524"/>
                <a:gd name="T36" fmla="*/ 61 w 122"/>
                <a:gd name="T37" fmla="*/ 1524 h 1524"/>
                <a:gd name="T38" fmla="*/ 72 w 122"/>
                <a:gd name="T39" fmla="*/ 1523 h 1524"/>
                <a:gd name="T40" fmla="*/ 83 w 122"/>
                <a:gd name="T41" fmla="*/ 1519 h 1524"/>
                <a:gd name="T42" fmla="*/ 88 w 122"/>
                <a:gd name="T43" fmla="*/ 1517 h 1524"/>
                <a:gd name="T44" fmla="*/ 94 w 122"/>
                <a:gd name="T45" fmla="*/ 1514 h 1524"/>
                <a:gd name="T46" fmla="*/ 98 w 122"/>
                <a:gd name="T47" fmla="*/ 1510 h 1524"/>
                <a:gd name="T48" fmla="*/ 103 w 122"/>
                <a:gd name="T49" fmla="*/ 1507 h 1524"/>
                <a:gd name="T50" fmla="*/ 106 w 122"/>
                <a:gd name="T51" fmla="*/ 1503 h 1524"/>
                <a:gd name="T52" fmla="*/ 110 w 122"/>
                <a:gd name="T53" fmla="*/ 1498 h 1524"/>
                <a:gd name="T54" fmla="*/ 113 w 122"/>
                <a:gd name="T55" fmla="*/ 1493 h 1524"/>
                <a:gd name="T56" fmla="*/ 116 w 122"/>
                <a:gd name="T57" fmla="*/ 1487 h 1524"/>
                <a:gd name="T58" fmla="*/ 119 w 122"/>
                <a:gd name="T59" fmla="*/ 1481 h 1524"/>
                <a:gd name="T60" fmla="*/ 120 w 122"/>
                <a:gd name="T61" fmla="*/ 1474 h 1524"/>
                <a:gd name="T62" fmla="*/ 121 w 122"/>
                <a:gd name="T63" fmla="*/ 1467 h 1524"/>
                <a:gd name="T64" fmla="*/ 122 w 122"/>
                <a:gd name="T65" fmla="*/ 1459 h 15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1524"/>
                <a:gd name="T101" fmla="*/ 122 w 122"/>
                <a:gd name="T102" fmla="*/ 1524 h 15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1524">
                  <a:moveTo>
                    <a:pt x="122" y="1459"/>
                  </a:moveTo>
                  <a:lnTo>
                    <a:pt x="122" y="0"/>
                  </a:lnTo>
                  <a:lnTo>
                    <a:pt x="0" y="0"/>
                  </a:lnTo>
                  <a:lnTo>
                    <a:pt x="0" y="1459"/>
                  </a:lnTo>
                  <a:lnTo>
                    <a:pt x="1" y="1467"/>
                  </a:lnTo>
                  <a:lnTo>
                    <a:pt x="2" y="1474"/>
                  </a:lnTo>
                  <a:lnTo>
                    <a:pt x="3" y="1481"/>
                  </a:lnTo>
                  <a:lnTo>
                    <a:pt x="5" y="1487"/>
                  </a:lnTo>
                  <a:lnTo>
                    <a:pt x="8" y="1493"/>
                  </a:lnTo>
                  <a:lnTo>
                    <a:pt x="11" y="1498"/>
                  </a:lnTo>
                  <a:lnTo>
                    <a:pt x="16" y="1503"/>
                  </a:lnTo>
                  <a:lnTo>
                    <a:pt x="19" y="1507"/>
                  </a:lnTo>
                  <a:lnTo>
                    <a:pt x="24" y="1510"/>
                  </a:lnTo>
                  <a:lnTo>
                    <a:pt x="28" y="1514"/>
                  </a:lnTo>
                  <a:lnTo>
                    <a:pt x="33" y="1517"/>
                  </a:lnTo>
                  <a:lnTo>
                    <a:pt x="38" y="1519"/>
                  </a:lnTo>
                  <a:lnTo>
                    <a:pt x="50" y="1523"/>
                  </a:lnTo>
                  <a:lnTo>
                    <a:pt x="61" y="1524"/>
                  </a:lnTo>
                  <a:lnTo>
                    <a:pt x="72" y="1523"/>
                  </a:lnTo>
                  <a:lnTo>
                    <a:pt x="83" y="1519"/>
                  </a:lnTo>
                  <a:lnTo>
                    <a:pt x="88" y="1517"/>
                  </a:lnTo>
                  <a:lnTo>
                    <a:pt x="94" y="1514"/>
                  </a:lnTo>
                  <a:lnTo>
                    <a:pt x="98" y="1510"/>
                  </a:lnTo>
                  <a:lnTo>
                    <a:pt x="103" y="1507"/>
                  </a:lnTo>
                  <a:lnTo>
                    <a:pt x="106" y="1503"/>
                  </a:lnTo>
                  <a:lnTo>
                    <a:pt x="110" y="1498"/>
                  </a:lnTo>
                  <a:lnTo>
                    <a:pt x="113" y="1493"/>
                  </a:lnTo>
                  <a:lnTo>
                    <a:pt x="116" y="1487"/>
                  </a:lnTo>
                  <a:lnTo>
                    <a:pt x="119" y="1481"/>
                  </a:lnTo>
                  <a:lnTo>
                    <a:pt x="120" y="1474"/>
                  </a:lnTo>
                  <a:lnTo>
                    <a:pt x="121" y="1467"/>
                  </a:lnTo>
                  <a:lnTo>
                    <a:pt x="122" y="1459"/>
                  </a:lnTo>
                  <a:close/>
                </a:path>
              </a:pathLst>
            </a:custGeom>
            <a:solidFill>
              <a:srgbClr val="DA8B02"/>
            </a:solidFill>
            <a:ln w="9525">
              <a:solidFill>
                <a:srgbClr val="002060"/>
              </a:solidFill>
              <a:round/>
              <a:headEnd/>
              <a:tailEnd/>
            </a:ln>
          </p:spPr>
          <p:txBody>
            <a:bodyPr/>
            <a:lstStyle/>
            <a:p>
              <a:endParaRPr lang="en-US"/>
            </a:p>
          </p:txBody>
        </p:sp>
        <p:sp>
          <p:nvSpPr>
            <p:cNvPr id="7279" name="Freeform 70"/>
            <p:cNvSpPr>
              <a:spLocks/>
            </p:cNvSpPr>
            <p:nvPr/>
          </p:nvSpPr>
          <p:spPr bwMode="auto">
            <a:xfrm>
              <a:off x="4219" y="3021"/>
              <a:ext cx="32" cy="17"/>
            </a:xfrm>
            <a:custGeom>
              <a:avLst/>
              <a:gdLst>
                <a:gd name="T0" fmla="*/ 0 w 122"/>
                <a:gd name="T1" fmla="*/ 0 h 65"/>
                <a:gd name="T2" fmla="*/ 1 w 122"/>
                <a:gd name="T3" fmla="*/ 8 h 65"/>
                <a:gd name="T4" fmla="*/ 2 w 122"/>
                <a:gd name="T5" fmla="*/ 15 h 65"/>
                <a:gd name="T6" fmla="*/ 3 w 122"/>
                <a:gd name="T7" fmla="*/ 22 h 65"/>
                <a:gd name="T8" fmla="*/ 5 w 122"/>
                <a:gd name="T9" fmla="*/ 28 h 65"/>
                <a:gd name="T10" fmla="*/ 8 w 122"/>
                <a:gd name="T11" fmla="*/ 34 h 65"/>
                <a:gd name="T12" fmla="*/ 11 w 122"/>
                <a:gd name="T13" fmla="*/ 39 h 65"/>
                <a:gd name="T14" fmla="*/ 16 w 122"/>
                <a:gd name="T15" fmla="*/ 44 h 65"/>
                <a:gd name="T16" fmla="*/ 19 w 122"/>
                <a:gd name="T17" fmla="*/ 48 h 65"/>
                <a:gd name="T18" fmla="*/ 24 w 122"/>
                <a:gd name="T19" fmla="*/ 51 h 65"/>
                <a:gd name="T20" fmla="*/ 28 w 122"/>
                <a:gd name="T21" fmla="*/ 55 h 65"/>
                <a:gd name="T22" fmla="*/ 33 w 122"/>
                <a:gd name="T23" fmla="*/ 58 h 65"/>
                <a:gd name="T24" fmla="*/ 38 w 122"/>
                <a:gd name="T25" fmla="*/ 60 h 65"/>
                <a:gd name="T26" fmla="*/ 50 w 122"/>
                <a:gd name="T27" fmla="*/ 64 h 65"/>
                <a:gd name="T28" fmla="*/ 61 w 122"/>
                <a:gd name="T29" fmla="*/ 65 h 65"/>
                <a:gd name="T30" fmla="*/ 72 w 122"/>
                <a:gd name="T31" fmla="*/ 64 h 65"/>
                <a:gd name="T32" fmla="*/ 83 w 122"/>
                <a:gd name="T33" fmla="*/ 60 h 65"/>
                <a:gd name="T34" fmla="*/ 88 w 122"/>
                <a:gd name="T35" fmla="*/ 58 h 65"/>
                <a:gd name="T36" fmla="*/ 94 w 122"/>
                <a:gd name="T37" fmla="*/ 55 h 65"/>
                <a:gd name="T38" fmla="*/ 98 w 122"/>
                <a:gd name="T39" fmla="*/ 51 h 65"/>
                <a:gd name="T40" fmla="*/ 103 w 122"/>
                <a:gd name="T41" fmla="*/ 48 h 65"/>
                <a:gd name="T42" fmla="*/ 106 w 122"/>
                <a:gd name="T43" fmla="*/ 44 h 65"/>
                <a:gd name="T44" fmla="*/ 110 w 122"/>
                <a:gd name="T45" fmla="*/ 39 h 65"/>
                <a:gd name="T46" fmla="*/ 113 w 122"/>
                <a:gd name="T47" fmla="*/ 34 h 65"/>
                <a:gd name="T48" fmla="*/ 116 w 122"/>
                <a:gd name="T49" fmla="*/ 28 h 65"/>
                <a:gd name="T50" fmla="*/ 119 w 122"/>
                <a:gd name="T51" fmla="*/ 22 h 65"/>
                <a:gd name="T52" fmla="*/ 120 w 122"/>
                <a:gd name="T53" fmla="*/ 15 h 65"/>
                <a:gd name="T54" fmla="*/ 121 w 122"/>
                <a:gd name="T55" fmla="*/ 8 h 65"/>
                <a:gd name="T56" fmla="*/ 122 w 122"/>
                <a:gd name="T57" fmla="*/ 0 h 65"/>
                <a:gd name="T58" fmla="*/ 0 w 122"/>
                <a:gd name="T59" fmla="*/ 0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65"/>
                <a:gd name="T92" fmla="*/ 122 w 122"/>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65">
                  <a:moveTo>
                    <a:pt x="0" y="0"/>
                  </a:moveTo>
                  <a:lnTo>
                    <a:pt x="1" y="8"/>
                  </a:lnTo>
                  <a:lnTo>
                    <a:pt x="2" y="15"/>
                  </a:lnTo>
                  <a:lnTo>
                    <a:pt x="3" y="22"/>
                  </a:lnTo>
                  <a:lnTo>
                    <a:pt x="5" y="28"/>
                  </a:lnTo>
                  <a:lnTo>
                    <a:pt x="8" y="34"/>
                  </a:lnTo>
                  <a:lnTo>
                    <a:pt x="11" y="39"/>
                  </a:lnTo>
                  <a:lnTo>
                    <a:pt x="16" y="44"/>
                  </a:lnTo>
                  <a:lnTo>
                    <a:pt x="19" y="48"/>
                  </a:lnTo>
                  <a:lnTo>
                    <a:pt x="24" y="51"/>
                  </a:lnTo>
                  <a:lnTo>
                    <a:pt x="28" y="55"/>
                  </a:lnTo>
                  <a:lnTo>
                    <a:pt x="33" y="58"/>
                  </a:lnTo>
                  <a:lnTo>
                    <a:pt x="38" y="60"/>
                  </a:lnTo>
                  <a:lnTo>
                    <a:pt x="50" y="64"/>
                  </a:lnTo>
                  <a:lnTo>
                    <a:pt x="61" y="65"/>
                  </a:lnTo>
                  <a:lnTo>
                    <a:pt x="72" y="64"/>
                  </a:lnTo>
                  <a:lnTo>
                    <a:pt x="83" y="60"/>
                  </a:lnTo>
                  <a:lnTo>
                    <a:pt x="88" y="58"/>
                  </a:lnTo>
                  <a:lnTo>
                    <a:pt x="94" y="55"/>
                  </a:lnTo>
                  <a:lnTo>
                    <a:pt x="98" y="51"/>
                  </a:lnTo>
                  <a:lnTo>
                    <a:pt x="103" y="48"/>
                  </a:lnTo>
                  <a:lnTo>
                    <a:pt x="106" y="44"/>
                  </a:lnTo>
                  <a:lnTo>
                    <a:pt x="110" y="39"/>
                  </a:lnTo>
                  <a:lnTo>
                    <a:pt x="113" y="34"/>
                  </a:lnTo>
                  <a:lnTo>
                    <a:pt x="116" y="28"/>
                  </a:lnTo>
                  <a:lnTo>
                    <a:pt x="119" y="22"/>
                  </a:lnTo>
                  <a:lnTo>
                    <a:pt x="120" y="15"/>
                  </a:lnTo>
                  <a:lnTo>
                    <a:pt x="121" y="8"/>
                  </a:lnTo>
                  <a:lnTo>
                    <a:pt x="122" y="0"/>
                  </a:lnTo>
                  <a:lnTo>
                    <a:pt x="0" y="0"/>
                  </a:lnTo>
                  <a:close/>
                </a:path>
              </a:pathLst>
            </a:custGeom>
            <a:solidFill>
              <a:srgbClr val="DA8B02"/>
            </a:solidFill>
            <a:ln w="9525">
              <a:solidFill>
                <a:srgbClr val="002060"/>
              </a:solidFill>
              <a:round/>
              <a:headEnd/>
              <a:tailEnd/>
            </a:ln>
          </p:spPr>
          <p:txBody>
            <a:bodyPr/>
            <a:lstStyle/>
            <a:p>
              <a:endParaRPr lang="en-US"/>
            </a:p>
          </p:txBody>
        </p:sp>
        <p:sp>
          <p:nvSpPr>
            <p:cNvPr id="7280" name="Freeform 71"/>
            <p:cNvSpPr>
              <a:spLocks/>
            </p:cNvSpPr>
            <p:nvPr/>
          </p:nvSpPr>
          <p:spPr bwMode="auto">
            <a:xfrm>
              <a:off x="4582" y="2908"/>
              <a:ext cx="17" cy="35"/>
            </a:xfrm>
            <a:custGeom>
              <a:avLst/>
              <a:gdLst>
                <a:gd name="T0" fmla="*/ 61 w 61"/>
                <a:gd name="T1" fmla="*/ 0 h 127"/>
                <a:gd name="T2" fmla="*/ 54 w 61"/>
                <a:gd name="T3" fmla="*/ 0 h 127"/>
                <a:gd name="T4" fmla="*/ 46 w 61"/>
                <a:gd name="T5" fmla="*/ 1 h 127"/>
                <a:gd name="T6" fmla="*/ 40 w 61"/>
                <a:gd name="T7" fmla="*/ 4 h 127"/>
                <a:gd name="T8" fmla="*/ 34 w 61"/>
                <a:gd name="T9" fmla="*/ 6 h 127"/>
                <a:gd name="T10" fmla="*/ 29 w 61"/>
                <a:gd name="T11" fmla="*/ 9 h 127"/>
                <a:gd name="T12" fmla="*/ 23 w 61"/>
                <a:gd name="T13" fmla="*/ 12 h 127"/>
                <a:gd name="T14" fmla="*/ 19 w 61"/>
                <a:gd name="T15" fmla="*/ 16 h 127"/>
                <a:gd name="T16" fmla="*/ 15 w 61"/>
                <a:gd name="T17" fmla="*/ 20 h 127"/>
                <a:gd name="T18" fmla="*/ 12 w 61"/>
                <a:gd name="T19" fmla="*/ 24 h 127"/>
                <a:gd name="T20" fmla="*/ 9 w 61"/>
                <a:gd name="T21" fmla="*/ 30 h 127"/>
                <a:gd name="T22" fmla="*/ 6 w 61"/>
                <a:gd name="T23" fmla="*/ 35 h 127"/>
                <a:gd name="T24" fmla="*/ 4 w 61"/>
                <a:gd name="T25" fmla="*/ 41 h 127"/>
                <a:gd name="T26" fmla="*/ 1 w 61"/>
                <a:gd name="T27" fmla="*/ 52 h 127"/>
                <a:gd name="T28" fmla="*/ 0 w 61"/>
                <a:gd name="T29" fmla="*/ 64 h 127"/>
                <a:gd name="T30" fmla="*/ 1 w 61"/>
                <a:gd name="T31" fmla="*/ 76 h 127"/>
                <a:gd name="T32" fmla="*/ 4 w 61"/>
                <a:gd name="T33" fmla="*/ 88 h 127"/>
                <a:gd name="T34" fmla="*/ 6 w 61"/>
                <a:gd name="T35" fmla="*/ 93 h 127"/>
                <a:gd name="T36" fmla="*/ 9 w 61"/>
                <a:gd name="T37" fmla="*/ 98 h 127"/>
                <a:gd name="T38" fmla="*/ 12 w 61"/>
                <a:gd name="T39" fmla="*/ 103 h 127"/>
                <a:gd name="T40" fmla="*/ 15 w 61"/>
                <a:gd name="T41" fmla="*/ 108 h 127"/>
                <a:gd name="T42" fmla="*/ 19 w 61"/>
                <a:gd name="T43" fmla="*/ 112 h 127"/>
                <a:gd name="T44" fmla="*/ 23 w 61"/>
                <a:gd name="T45" fmla="*/ 116 h 127"/>
                <a:gd name="T46" fmla="*/ 29 w 61"/>
                <a:gd name="T47" fmla="*/ 120 h 127"/>
                <a:gd name="T48" fmla="*/ 34 w 61"/>
                <a:gd name="T49" fmla="*/ 122 h 127"/>
                <a:gd name="T50" fmla="*/ 40 w 61"/>
                <a:gd name="T51" fmla="*/ 125 h 127"/>
                <a:gd name="T52" fmla="*/ 46 w 61"/>
                <a:gd name="T53" fmla="*/ 126 h 127"/>
                <a:gd name="T54" fmla="*/ 54 w 61"/>
                <a:gd name="T55" fmla="*/ 127 h 127"/>
                <a:gd name="T56" fmla="*/ 61 w 61"/>
                <a:gd name="T57" fmla="*/ 127 h 127"/>
                <a:gd name="T58" fmla="*/ 61 w 61"/>
                <a:gd name="T59" fmla="*/ 0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
                <a:gd name="T91" fmla="*/ 0 h 127"/>
                <a:gd name="T92" fmla="*/ 61 w 61"/>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 h="127">
                  <a:moveTo>
                    <a:pt x="61" y="0"/>
                  </a:moveTo>
                  <a:lnTo>
                    <a:pt x="54" y="0"/>
                  </a:lnTo>
                  <a:lnTo>
                    <a:pt x="46" y="1"/>
                  </a:lnTo>
                  <a:lnTo>
                    <a:pt x="40" y="4"/>
                  </a:lnTo>
                  <a:lnTo>
                    <a:pt x="34" y="6"/>
                  </a:lnTo>
                  <a:lnTo>
                    <a:pt x="29" y="9"/>
                  </a:lnTo>
                  <a:lnTo>
                    <a:pt x="23" y="12"/>
                  </a:lnTo>
                  <a:lnTo>
                    <a:pt x="19" y="16"/>
                  </a:lnTo>
                  <a:lnTo>
                    <a:pt x="15" y="20"/>
                  </a:lnTo>
                  <a:lnTo>
                    <a:pt x="12" y="24"/>
                  </a:lnTo>
                  <a:lnTo>
                    <a:pt x="9" y="30"/>
                  </a:lnTo>
                  <a:lnTo>
                    <a:pt x="6" y="35"/>
                  </a:lnTo>
                  <a:lnTo>
                    <a:pt x="4" y="41"/>
                  </a:lnTo>
                  <a:lnTo>
                    <a:pt x="1" y="52"/>
                  </a:lnTo>
                  <a:lnTo>
                    <a:pt x="0" y="64"/>
                  </a:lnTo>
                  <a:lnTo>
                    <a:pt x="1" y="76"/>
                  </a:lnTo>
                  <a:lnTo>
                    <a:pt x="4" y="88"/>
                  </a:lnTo>
                  <a:lnTo>
                    <a:pt x="6" y="93"/>
                  </a:lnTo>
                  <a:lnTo>
                    <a:pt x="9" y="98"/>
                  </a:lnTo>
                  <a:lnTo>
                    <a:pt x="12" y="103"/>
                  </a:lnTo>
                  <a:lnTo>
                    <a:pt x="15" y="108"/>
                  </a:lnTo>
                  <a:lnTo>
                    <a:pt x="19" y="112"/>
                  </a:lnTo>
                  <a:lnTo>
                    <a:pt x="23" y="116"/>
                  </a:lnTo>
                  <a:lnTo>
                    <a:pt x="29" y="120"/>
                  </a:lnTo>
                  <a:lnTo>
                    <a:pt x="34" y="122"/>
                  </a:lnTo>
                  <a:lnTo>
                    <a:pt x="40" y="125"/>
                  </a:lnTo>
                  <a:lnTo>
                    <a:pt x="46" y="126"/>
                  </a:lnTo>
                  <a:lnTo>
                    <a:pt x="54" y="127"/>
                  </a:lnTo>
                  <a:lnTo>
                    <a:pt x="61" y="127"/>
                  </a:lnTo>
                  <a:lnTo>
                    <a:pt x="61" y="0"/>
                  </a:lnTo>
                  <a:close/>
                </a:path>
              </a:pathLst>
            </a:custGeom>
            <a:solidFill>
              <a:srgbClr val="EDC581"/>
            </a:solidFill>
            <a:ln w="9525">
              <a:solidFill>
                <a:srgbClr val="002060"/>
              </a:solidFill>
              <a:round/>
              <a:headEnd/>
              <a:tailEnd/>
            </a:ln>
          </p:spPr>
          <p:txBody>
            <a:bodyPr/>
            <a:lstStyle/>
            <a:p>
              <a:endParaRPr lang="en-US"/>
            </a:p>
          </p:txBody>
        </p:sp>
        <p:sp>
          <p:nvSpPr>
            <p:cNvPr id="7281" name="Freeform 72"/>
            <p:cNvSpPr>
              <a:spLocks/>
            </p:cNvSpPr>
            <p:nvPr/>
          </p:nvSpPr>
          <p:spPr bwMode="auto">
            <a:xfrm>
              <a:off x="4599" y="2908"/>
              <a:ext cx="120" cy="35"/>
            </a:xfrm>
            <a:custGeom>
              <a:avLst/>
              <a:gdLst>
                <a:gd name="T0" fmla="*/ 445 w 445"/>
                <a:gd name="T1" fmla="*/ 64 h 127"/>
                <a:gd name="T2" fmla="*/ 385 w 445"/>
                <a:gd name="T3" fmla="*/ 0 h 127"/>
                <a:gd name="T4" fmla="*/ 0 w 445"/>
                <a:gd name="T5" fmla="*/ 0 h 127"/>
                <a:gd name="T6" fmla="*/ 0 w 445"/>
                <a:gd name="T7" fmla="*/ 127 h 127"/>
                <a:gd name="T8" fmla="*/ 385 w 445"/>
                <a:gd name="T9" fmla="*/ 127 h 127"/>
                <a:gd name="T10" fmla="*/ 445 w 445"/>
                <a:gd name="T11" fmla="*/ 64 h 127"/>
                <a:gd name="T12" fmla="*/ 385 w 445"/>
                <a:gd name="T13" fmla="*/ 127 h 127"/>
                <a:gd name="T14" fmla="*/ 445 w 445"/>
                <a:gd name="T15" fmla="*/ 127 h 127"/>
                <a:gd name="T16" fmla="*/ 445 w 445"/>
                <a:gd name="T17" fmla="*/ 64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5"/>
                <a:gd name="T28" fmla="*/ 0 h 127"/>
                <a:gd name="T29" fmla="*/ 445 w 445"/>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5" h="127">
                  <a:moveTo>
                    <a:pt x="445" y="64"/>
                  </a:moveTo>
                  <a:lnTo>
                    <a:pt x="385" y="0"/>
                  </a:lnTo>
                  <a:lnTo>
                    <a:pt x="0" y="0"/>
                  </a:lnTo>
                  <a:lnTo>
                    <a:pt x="0" y="127"/>
                  </a:lnTo>
                  <a:lnTo>
                    <a:pt x="385" y="127"/>
                  </a:lnTo>
                  <a:lnTo>
                    <a:pt x="445" y="64"/>
                  </a:lnTo>
                  <a:lnTo>
                    <a:pt x="385" y="127"/>
                  </a:lnTo>
                  <a:lnTo>
                    <a:pt x="445" y="127"/>
                  </a:lnTo>
                  <a:lnTo>
                    <a:pt x="445" y="64"/>
                  </a:lnTo>
                  <a:close/>
                </a:path>
              </a:pathLst>
            </a:custGeom>
            <a:solidFill>
              <a:srgbClr val="EDC581"/>
            </a:solidFill>
            <a:ln w="9525">
              <a:solidFill>
                <a:srgbClr val="002060"/>
              </a:solidFill>
              <a:round/>
              <a:headEnd/>
              <a:tailEnd/>
            </a:ln>
          </p:spPr>
          <p:txBody>
            <a:bodyPr/>
            <a:lstStyle/>
            <a:p>
              <a:endParaRPr lang="en-US"/>
            </a:p>
          </p:txBody>
        </p:sp>
        <p:sp>
          <p:nvSpPr>
            <p:cNvPr id="7282" name="Freeform 73"/>
            <p:cNvSpPr>
              <a:spLocks/>
            </p:cNvSpPr>
            <p:nvPr/>
          </p:nvSpPr>
          <p:spPr bwMode="auto">
            <a:xfrm>
              <a:off x="4687" y="2771"/>
              <a:ext cx="32" cy="153"/>
            </a:xfrm>
            <a:custGeom>
              <a:avLst/>
              <a:gdLst>
                <a:gd name="T0" fmla="*/ 61 w 121"/>
                <a:gd name="T1" fmla="*/ 0 h 547"/>
                <a:gd name="T2" fmla="*/ 0 w 121"/>
                <a:gd name="T3" fmla="*/ 65 h 547"/>
                <a:gd name="T4" fmla="*/ 0 w 121"/>
                <a:gd name="T5" fmla="*/ 547 h 547"/>
                <a:gd name="T6" fmla="*/ 121 w 121"/>
                <a:gd name="T7" fmla="*/ 547 h 547"/>
                <a:gd name="T8" fmla="*/ 121 w 121"/>
                <a:gd name="T9" fmla="*/ 65 h 547"/>
                <a:gd name="T10" fmla="*/ 61 w 121"/>
                <a:gd name="T11" fmla="*/ 0 h 547"/>
                <a:gd name="T12" fmla="*/ 121 w 121"/>
                <a:gd name="T13" fmla="*/ 65 h 547"/>
                <a:gd name="T14" fmla="*/ 121 w 121"/>
                <a:gd name="T15" fmla="*/ 0 h 547"/>
                <a:gd name="T16" fmla="*/ 61 w 121"/>
                <a:gd name="T17" fmla="*/ 0 h 5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547"/>
                <a:gd name="T29" fmla="*/ 121 w 121"/>
                <a:gd name="T30" fmla="*/ 547 h 5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547">
                  <a:moveTo>
                    <a:pt x="61" y="0"/>
                  </a:moveTo>
                  <a:lnTo>
                    <a:pt x="0" y="65"/>
                  </a:lnTo>
                  <a:lnTo>
                    <a:pt x="0" y="547"/>
                  </a:lnTo>
                  <a:lnTo>
                    <a:pt x="121" y="547"/>
                  </a:lnTo>
                  <a:lnTo>
                    <a:pt x="121" y="65"/>
                  </a:lnTo>
                  <a:lnTo>
                    <a:pt x="61" y="0"/>
                  </a:lnTo>
                  <a:lnTo>
                    <a:pt x="121" y="65"/>
                  </a:lnTo>
                  <a:lnTo>
                    <a:pt x="121" y="0"/>
                  </a:lnTo>
                  <a:lnTo>
                    <a:pt x="61" y="0"/>
                  </a:lnTo>
                  <a:close/>
                </a:path>
              </a:pathLst>
            </a:custGeom>
            <a:solidFill>
              <a:srgbClr val="EDC581"/>
            </a:solidFill>
            <a:ln w="9525">
              <a:solidFill>
                <a:srgbClr val="002060"/>
              </a:solidFill>
              <a:round/>
              <a:headEnd/>
              <a:tailEnd/>
            </a:ln>
          </p:spPr>
          <p:txBody>
            <a:bodyPr/>
            <a:lstStyle/>
            <a:p>
              <a:endParaRPr lang="en-US"/>
            </a:p>
          </p:txBody>
        </p:sp>
        <p:sp>
          <p:nvSpPr>
            <p:cNvPr id="7283" name="Rectangle 74"/>
            <p:cNvSpPr>
              <a:spLocks noChangeArrowheads="1"/>
            </p:cNvSpPr>
            <p:nvPr/>
          </p:nvSpPr>
          <p:spPr bwMode="auto">
            <a:xfrm>
              <a:off x="4599" y="2771"/>
              <a:ext cx="103" cy="38"/>
            </a:xfrm>
            <a:prstGeom prst="rect">
              <a:avLst/>
            </a:prstGeom>
            <a:solidFill>
              <a:srgbClr val="EDC581"/>
            </a:solidFill>
            <a:ln w="9525">
              <a:solidFill>
                <a:srgbClr val="002060"/>
              </a:solidFill>
              <a:miter lim="800000"/>
              <a:headEnd/>
              <a:tailEnd/>
            </a:ln>
          </p:spPr>
          <p:txBody>
            <a:bodyPr/>
            <a:lstStyle/>
            <a:p>
              <a:endParaRPr lang="en-US"/>
            </a:p>
          </p:txBody>
        </p:sp>
        <p:sp>
          <p:nvSpPr>
            <p:cNvPr id="7284" name="Freeform 75"/>
            <p:cNvSpPr>
              <a:spLocks/>
            </p:cNvSpPr>
            <p:nvPr/>
          </p:nvSpPr>
          <p:spPr bwMode="auto">
            <a:xfrm>
              <a:off x="4582" y="2771"/>
              <a:ext cx="17" cy="38"/>
            </a:xfrm>
            <a:custGeom>
              <a:avLst/>
              <a:gdLst>
                <a:gd name="T0" fmla="*/ 61 w 61"/>
                <a:gd name="T1" fmla="*/ 0 h 128"/>
                <a:gd name="T2" fmla="*/ 54 w 61"/>
                <a:gd name="T3" fmla="*/ 1 h 128"/>
                <a:gd name="T4" fmla="*/ 46 w 61"/>
                <a:gd name="T5" fmla="*/ 2 h 128"/>
                <a:gd name="T6" fmla="*/ 40 w 61"/>
                <a:gd name="T7" fmla="*/ 4 h 128"/>
                <a:gd name="T8" fmla="*/ 34 w 61"/>
                <a:gd name="T9" fmla="*/ 6 h 128"/>
                <a:gd name="T10" fmla="*/ 29 w 61"/>
                <a:gd name="T11" fmla="*/ 9 h 128"/>
                <a:gd name="T12" fmla="*/ 23 w 61"/>
                <a:gd name="T13" fmla="*/ 12 h 128"/>
                <a:gd name="T14" fmla="*/ 19 w 61"/>
                <a:gd name="T15" fmla="*/ 17 h 128"/>
                <a:gd name="T16" fmla="*/ 15 w 61"/>
                <a:gd name="T17" fmla="*/ 21 h 128"/>
                <a:gd name="T18" fmla="*/ 12 w 61"/>
                <a:gd name="T19" fmla="*/ 25 h 128"/>
                <a:gd name="T20" fmla="*/ 9 w 61"/>
                <a:gd name="T21" fmla="*/ 30 h 128"/>
                <a:gd name="T22" fmla="*/ 6 w 61"/>
                <a:gd name="T23" fmla="*/ 35 h 128"/>
                <a:gd name="T24" fmla="*/ 4 w 61"/>
                <a:gd name="T25" fmla="*/ 41 h 128"/>
                <a:gd name="T26" fmla="*/ 1 w 61"/>
                <a:gd name="T27" fmla="*/ 53 h 128"/>
                <a:gd name="T28" fmla="*/ 0 w 61"/>
                <a:gd name="T29" fmla="*/ 65 h 128"/>
                <a:gd name="T30" fmla="*/ 1 w 61"/>
                <a:gd name="T31" fmla="*/ 77 h 128"/>
                <a:gd name="T32" fmla="*/ 4 w 61"/>
                <a:gd name="T33" fmla="*/ 88 h 128"/>
                <a:gd name="T34" fmla="*/ 6 w 61"/>
                <a:gd name="T35" fmla="*/ 93 h 128"/>
                <a:gd name="T36" fmla="*/ 9 w 61"/>
                <a:gd name="T37" fmla="*/ 99 h 128"/>
                <a:gd name="T38" fmla="*/ 12 w 61"/>
                <a:gd name="T39" fmla="*/ 103 h 128"/>
                <a:gd name="T40" fmla="*/ 15 w 61"/>
                <a:gd name="T41" fmla="*/ 109 h 128"/>
                <a:gd name="T42" fmla="*/ 19 w 61"/>
                <a:gd name="T43" fmla="*/ 113 h 128"/>
                <a:gd name="T44" fmla="*/ 23 w 61"/>
                <a:gd name="T45" fmla="*/ 116 h 128"/>
                <a:gd name="T46" fmla="*/ 29 w 61"/>
                <a:gd name="T47" fmla="*/ 120 h 128"/>
                <a:gd name="T48" fmla="*/ 34 w 61"/>
                <a:gd name="T49" fmla="*/ 123 h 128"/>
                <a:gd name="T50" fmla="*/ 40 w 61"/>
                <a:gd name="T51" fmla="*/ 125 h 128"/>
                <a:gd name="T52" fmla="*/ 46 w 61"/>
                <a:gd name="T53" fmla="*/ 127 h 128"/>
                <a:gd name="T54" fmla="*/ 54 w 61"/>
                <a:gd name="T55" fmla="*/ 128 h 128"/>
                <a:gd name="T56" fmla="*/ 61 w 61"/>
                <a:gd name="T57" fmla="*/ 128 h 128"/>
                <a:gd name="T58" fmla="*/ 61 w 61"/>
                <a:gd name="T59" fmla="*/ 0 h 1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
                <a:gd name="T91" fmla="*/ 0 h 128"/>
                <a:gd name="T92" fmla="*/ 61 w 61"/>
                <a:gd name="T93" fmla="*/ 128 h 1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 h="128">
                  <a:moveTo>
                    <a:pt x="61" y="0"/>
                  </a:moveTo>
                  <a:lnTo>
                    <a:pt x="54" y="1"/>
                  </a:lnTo>
                  <a:lnTo>
                    <a:pt x="46" y="2"/>
                  </a:lnTo>
                  <a:lnTo>
                    <a:pt x="40" y="4"/>
                  </a:lnTo>
                  <a:lnTo>
                    <a:pt x="34" y="6"/>
                  </a:lnTo>
                  <a:lnTo>
                    <a:pt x="29" y="9"/>
                  </a:lnTo>
                  <a:lnTo>
                    <a:pt x="23" y="12"/>
                  </a:lnTo>
                  <a:lnTo>
                    <a:pt x="19" y="17"/>
                  </a:lnTo>
                  <a:lnTo>
                    <a:pt x="15" y="21"/>
                  </a:lnTo>
                  <a:lnTo>
                    <a:pt x="12" y="25"/>
                  </a:lnTo>
                  <a:lnTo>
                    <a:pt x="9" y="30"/>
                  </a:lnTo>
                  <a:lnTo>
                    <a:pt x="6" y="35"/>
                  </a:lnTo>
                  <a:lnTo>
                    <a:pt x="4" y="41"/>
                  </a:lnTo>
                  <a:lnTo>
                    <a:pt x="1" y="53"/>
                  </a:lnTo>
                  <a:lnTo>
                    <a:pt x="0" y="65"/>
                  </a:lnTo>
                  <a:lnTo>
                    <a:pt x="1" y="77"/>
                  </a:lnTo>
                  <a:lnTo>
                    <a:pt x="4" y="88"/>
                  </a:lnTo>
                  <a:lnTo>
                    <a:pt x="6" y="93"/>
                  </a:lnTo>
                  <a:lnTo>
                    <a:pt x="9" y="99"/>
                  </a:lnTo>
                  <a:lnTo>
                    <a:pt x="12" y="103"/>
                  </a:lnTo>
                  <a:lnTo>
                    <a:pt x="15" y="109"/>
                  </a:lnTo>
                  <a:lnTo>
                    <a:pt x="19" y="113"/>
                  </a:lnTo>
                  <a:lnTo>
                    <a:pt x="23" y="116"/>
                  </a:lnTo>
                  <a:lnTo>
                    <a:pt x="29" y="120"/>
                  </a:lnTo>
                  <a:lnTo>
                    <a:pt x="34" y="123"/>
                  </a:lnTo>
                  <a:lnTo>
                    <a:pt x="40" y="125"/>
                  </a:lnTo>
                  <a:lnTo>
                    <a:pt x="46" y="127"/>
                  </a:lnTo>
                  <a:lnTo>
                    <a:pt x="54" y="128"/>
                  </a:lnTo>
                  <a:lnTo>
                    <a:pt x="61" y="128"/>
                  </a:lnTo>
                  <a:lnTo>
                    <a:pt x="61" y="0"/>
                  </a:lnTo>
                  <a:close/>
                </a:path>
              </a:pathLst>
            </a:custGeom>
            <a:solidFill>
              <a:srgbClr val="EDC581"/>
            </a:solidFill>
            <a:ln w="9525">
              <a:solidFill>
                <a:srgbClr val="002060"/>
              </a:solidFill>
              <a:round/>
              <a:headEnd/>
              <a:tailEnd/>
            </a:ln>
          </p:spPr>
          <p:txBody>
            <a:bodyPr/>
            <a:lstStyle/>
            <a:p>
              <a:endParaRPr lang="en-US"/>
            </a:p>
          </p:txBody>
        </p:sp>
        <p:sp>
          <p:nvSpPr>
            <p:cNvPr id="7285" name="Freeform 76"/>
            <p:cNvSpPr>
              <a:spLocks/>
            </p:cNvSpPr>
            <p:nvPr/>
          </p:nvSpPr>
          <p:spPr bwMode="auto">
            <a:xfrm>
              <a:off x="4688" y="2840"/>
              <a:ext cx="17" cy="36"/>
            </a:xfrm>
            <a:custGeom>
              <a:avLst/>
              <a:gdLst>
                <a:gd name="T0" fmla="*/ 60 w 60"/>
                <a:gd name="T1" fmla="*/ 0 h 127"/>
                <a:gd name="T2" fmla="*/ 53 w 60"/>
                <a:gd name="T3" fmla="*/ 0 h 127"/>
                <a:gd name="T4" fmla="*/ 46 w 60"/>
                <a:gd name="T5" fmla="*/ 1 h 127"/>
                <a:gd name="T6" fmla="*/ 40 w 60"/>
                <a:gd name="T7" fmla="*/ 4 h 127"/>
                <a:gd name="T8" fmla="*/ 33 w 60"/>
                <a:gd name="T9" fmla="*/ 6 h 127"/>
                <a:gd name="T10" fmla="*/ 28 w 60"/>
                <a:gd name="T11" fmla="*/ 8 h 127"/>
                <a:gd name="T12" fmla="*/ 23 w 60"/>
                <a:gd name="T13" fmla="*/ 11 h 127"/>
                <a:gd name="T14" fmla="*/ 19 w 60"/>
                <a:gd name="T15" fmla="*/ 16 h 127"/>
                <a:gd name="T16" fmla="*/ 15 w 60"/>
                <a:gd name="T17" fmla="*/ 20 h 127"/>
                <a:gd name="T18" fmla="*/ 11 w 60"/>
                <a:gd name="T19" fmla="*/ 24 h 127"/>
                <a:gd name="T20" fmla="*/ 8 w 60"/>
                <a:gd name="T21" fmla="*/ 30 h 127"/>
                <a:gd name="T22" fmla="*/ 5 w 60"/>
                <a:gd name="T23" fmla="*/ 34 h 127"/>
                <a:gd name="T24" fmla="*/ 3 w 60"/>
                <a:gd name="T25" fmla="*/ 41 h 127"/>
                <a:gd name="T26" fmla="*/ 1 w 60"/>
                <a:gd name="T27" fmla="*/ 52 h 127"/>
                <a:gd name="T28" fmla="*/ 0 w 60"/>
                <a:gd name="T29" fmla="*/ 64 h 127"/>
                <a:gd name="T30" fmla="*/ 1 w 60"/>
                <a:gd name="T31" fmla="*/ 76 h 127"/>
                <a:gd name="T32" fmla="*/ 3 w 60"/>
                <a:gd name="T33" fmla="*/ 87 h 127"/>
                <a:gd name="T34" fmla="*/ 5 w 60"/>
                <a:gd name="T35" fmla="*/ 92 h 127"/>
                <a:gd name="T36" fmla="*/ 8 w 60"/>
                <a:gd name="T37" fmla="*/ 98 h 127"/>
                <a:gd name="T38" fmla="*/ 11 w 60"/>
                <a:gd name="T39" fmla="*/ 103 h 127"/>
                <a:gd name="T40" fmla="*/ 15 w 60"/>
                <a:gd name="T41" fmla="*/ 108 h 127"/>
                <a:gd name="T42" fmla="*/ 19 w 60"/>
                <a:gd name="T43" fmla="*/ 112 h 127"/>
                <a:gd name="T44" fmla="*/ 23 w 60"/>
                <a:gd name="T45" fmla="*/ 115 h 127"/>
                <a:gd name="T46" fmla="*/ 28 w 60"/>
                <a:gd name="T47" fmla="*/ 120 h 127"/>
                <a:gd name="T48" fmla="*/ 33 w 60"/>
                <a:gd name="T49" fmla="*/ 122 h 127"/>
                <a:gd name="T50" fmla="*/ 40 w 60"/>
                <a:gd name="T51" fmla="*/ 124 h 127"/>
                <a:gd name="T52" fmla="*/ 46 w 60"/>
                <a:gd name="T53" fmla="*/ 126 h 127"/>
                <a:gd name="T54" fmla="*/ 53 w 60"/>
                <a:gd name="T55" fmla="*/ 127 h 127"/>
                <a:gd name="T56" fmla="*/ 60 w 60"/>
                <a:gd name="T57" fmla="*/ 127 h 127"/>
                <a:gd name="T58" fmla="*/ 60 w 60"/>
                <a:gd name="T59" fmla="*/ 0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127"/>
                <a:gd name="T92" fmla="*/ 60 w 60"/>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127">
                  <a:moveTo>
                    <a:pt x="60" y="0"/>
                  </a:moveTo>
                  <a:lnTo>
                    <a:pt x="53" y="0"/>
                  </a:lnTo>
                  <a:lnTo>
                    <a:pt x="46" y="1"/>
                  </a:lnTo>
                  <a:lnTo>
                    <a:pt x="40" y="4"/>
                  </a:lnTo>
                  <a:lnTo>
                    <a:pt x="33" y="6"/>
                  </a:lnTo>
                  <a:lnTo>
                    <a:pt x="28" y="8"/>
                  </a:lnTo>
                  <a:lnTo>
                    <a:pt x="23" y="11"/>
                  </a:lnTo>
                  <a:lnTo>
                    <a:pt x="19" y="16"/>
                  </a:lnTo>
                  <a:lnTo>
                    <a:pt x="15" y="20"/>
                  </a:lnTo>
                  <a:lnTo>
                    <a:pt x="11" y="24"/>
                  </a:lnTo>
                  <a:lnTo>
                    <a:pt x="8" y="30"/>
                  </a:lnTo>
                  <a:lnTo>
                    <a:pt x="5" y="34"/>
                  </a:lnTo>
                  <a:lnTo>
                    <a:pt x="3" y="41"/>
                  </a:lnTo>
                  <a:lnTo>
                    <a:pt x="1" y="52"/>
                  </a:lnTo>
                  <a:lnTo>
                    <a:pt x="0" y="64"/>
                  </a:lnTo>
                  <a:lnTo>
                    <a:pt x="1" y="76"/>
                  </a:lnTo>
                  <a:lnTo>
                    <a:pt x="3" y="87"/>
                  </a:lnTo>
                  <a:lnTo>
                    <a:pt x="5" y="92"/>
                  </a:lnTo>
                  <a:lnTo>
                    <a:pt x="8" y="98"/>
                  </a:lnTo>
                  <a:lnTo>
                    <a:pt x="11" y="103"/>
                  </a:lnTo>
                  <a:lnTo>
                    <a:pt x="15" y="108"/>
                  </a:lnTo>
                  <a:lnTo>
                    <a:pt x="19" y="112"/>
                  </a:lnTo>
                  <a:lnTo>
                    <a:pt x="23" y="115"/>
                  </a:lnTo>
                  <a:lnTo>
                    <a:pt x="28" y="120"/>
                  </a:lnTo>
                  <a:lnTo>
                    <a:pt x="33" y="122"/>
                  </a:lnTo>
                  <a:lnTo>
                    <a:pt x="40" y="124"/>
                  </a:lnTo>
                  <a:lnTo>
                    <a:pt x="46" y="126"/>
                  </a:lnTo>
                  <a:lnTo>
                    <a:pt x="53" y="127"/>
                  </a:lnTo>
                  <a:lnTo>
                    <a:pt x="60" y="127"/>
                  </a:lnTo>
                  <a:lnTo>
                    <a:pt x="60" y="0"/>
                  </a:lnTo>
                  <a:close/>
                </a:path>
              </a:pathLst>
            </a:custGeom>
            <a:solidFill>
              <a:srgbClr val="EDC581"/>
            </a:solidFill>
            <a:ln w="9525">
              <a:solidFill>
                <a:srgbClr val="002060"/>
              </a:solidFill>
              <a:round/>
              <a:headEnd/>
              <a:tailEnd/>
            </a:ln>
          </p:spPr>
          <p:txBody>
            <a:bodyPr/>
            <a:lstStyle/>
            <a:p>
              <a:endParaRPr lang="en-US"/>
            </a:p>
          </p:txBody>
        </p:sp>
        <p:sp>
          <p:nvSpPr>
            <p:cNvPr id="7286" name="Rectangle 77"/>
            <p:cNvSpPr>
              <a:spLocks noChangeArrowheads="1"/>
            </p:cNvSpPr>
            <p:nvPr/>
          </p:nvSpPr>
          <p:spPr bwMode="auto">
            <a:xfrm>
              <a:off x="4705" y="2840"/>
              <a:ext cx="134" cy="36"/>
            </a:xfrm>
            <a:prstGeom prst="rect">
              <a:avLst/>
            </a:prstGeom>
            <a:solidFill>
              <a:srgbClr val="EDC581"/>
            </a:solidFill>
            <a:ln w="9525">
              <a:solidFill>
                <a:srgbClr val="002060"/>
              </a:solidFill>
              <a:miter lim="800000"/>
              <a:headEnd/>
              <a:tailEnd/>
            </a:ln>
          </p:spPr>
          <p:txBody>
            <a:bodyPr/>
            <a:lstStyle/>
            <a:p>
              <a:endParaRPr lang="en-US"/>
            </a:p>
          </p:txBody>
        </p:sp>
        <p:sp>
          <p:nvSpPr>
            <p:cNvPr id="7287" name="Freeform 78"/>
            <p:cNvSpPr>
              <a:spLocks/>
            </p:cNvSpPr>
            <p:nvPr/>
          </p:nvSpPr>
          <p:spPr bwMode="auto">
            <a:xfrm>
              <a:off x="4839" y="2840"/>
              <a:ext cx="16" cy="36"/>
            </a:xfrm>
            <a:custGeom>
              <a:avLst/>
              <a:gdLst>
                <a:gd name="T0" fmla="*/ 0 w 60"/>
                <a:gd name="T1" fmla="*/ 127 h 127"/>
                <a:gd name="T2" fmla="*/ 7 w 60"/>
                <a:gd name="T3" fmla="*/ 127 h 127"/>
                <a:gd name="T4" fmla="*/ 14 w 60"/>
                <a:gd name="T5" fmla="*/ 126 h 127"/>
                <a:gd name="T6" fmla="*/ 20 w 60"/>
                <a:gd name="T7" fmla="*/ 124 h 127"/>
                <a:gd name="T8" fmla="*/ 27 w 60"/>
                <a:gd name="T9" fmla="*/ 122 h 127"/>
                <a:gd name="T10" fmla="*/ 32 w 60"/>
                <a:gd name="T11" fmla="*/ 120 h 127"/>
                <a:gd name="T12" fmla="*/ 37 w 60"/>
                <a:gd name="T13" fmla="*/ 115 h 127"/>
                <a:gd name="T14" fmla="*/ 41 w 60"/>
                <a:gd name="T15" fmla="*/ 112 h 127"/>
                <a:gd name="T16" fmla="*/ 45 w 60"/>
                <a:gd name="T17" fmla="*/ 108 h 127"/>
                <a:gd name="T18" fmla="*/ 49 w 60"/>
                <a:gd name="T19" fmla="*/ 103 h 127"/>
                <a:gd name="T20" fmla="*/ 52 w 60"/>
                <a:gd name="T21" fmla="*/ 98 h 127"/>
                <a:gd name="T22" fmla="*/ 55 w 60"/>
                <a:gd name="T23" fmla="*/ 92 h 127"/>
                <a:gd name="T24" fmla="*/ 57 w 60"/>
                <a:gd name="T25" fmla="*/ 87 h 127"/>
                <a:gd name="T26" fmla="*/ 60 w 60"/>
                <a:gd name="T27" fmla="*/ 76 h 127"/>
                <a:gd name="T28" fmla="*/ 60 w 60"/>
                <a:gd name="T29" fmla="*/ 64 h 127"/>
                <a:gd name="T30" fmla="*/ 60 w 60"/>
                <a:gd name="T31" fmla="*/ 52 h 127"/>
                <a:gd name="T32" fmla="*/ 57 w 60"/>
                <a:gd name="T33" fmla="*/ 41 h 127"/>
                <a:gd name="T34" fmla="*/ 55 w 60"/>
                <a:gd name="T35" fmla="*/ 34 h 127"/>
                <a:gd name="T36" fmla="*/ 52 w 60"/>
                <a:gd name="T37" fmla="*/ 30 h 127"/>
                <a:gd name="T38" fmla="*/ 49 w 60"/>
                <a:gd name="T39" fmla="*/ 24 h 127"/>
                <a:gd name="T40" fmla="*/ 45 w 60"/>
                <a:gd name="T41" fmla="*/ 20 h 127"/>
                <a:gd name="T42" fmla="*/ 41 w 60"/>
                <a:gd name="T43" fmla="*/ 16 h 127"/>
                <a:gd name="T44" fmla="*/ 37 w 60"/>
                <a:gd name="T45" fmla="*/ 11 h 127"/>
                <a:gd name="T46" fmla="*/ 32 w 60"/>
                <a:gd name="T47" fmla="*/ 8 h 127"/>
                <a:gd name="T48" fmla="*/ 27 w 60"/>
                <a:gd name="T49" fmla="*/ 6 h 127"/>
                <a:gd name="T50" fmla="*/ 20 w 60"/>
                <a:gd name="T51" fmla="*/ 4 h 127"/>
                <a:gd name="T52" fmla="*/ 14 w 60"/>
                <a:gd name="T53" fmla="*/ 1 h 127"/>
                <a:gd name="T54" fmla="*/ 7 w 60"/>
                <a:gd name="T55" fmla="*/ 0 h 127"/>
                <a:gd name="T56" fmla="*/ 0 w 60"/>
                <a:gd name="T57" fmla="*/ 0 h 127"/>
                <a:gd name="T58" fmla="*/ 0 w 60"/>
                <a:gd name="T59" fmla="*/ 12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127"/>
                <a:gd name="T92" fmla="*/ 60 w 60"/>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127">
                  <a:moveTo>
                    <a:pt x="0" y="127"/>
                  </a:moveTo>
                  <a:lnTo>
                    <a:pt x="7" y="127"/>
                  </a:lnTo>
                  <a:lnTo>
                    <a:pt x="14" y="126"/>
                  </a:lnTo>
                  <a:lnTo>
                    <a:pt x="20" y="124"/>
                  </a:lnTo>
                  <a:lnTo>
                    <a:pt x="27" y="122"/>
                  </a:lnTo>
                  <a:lnTo>
                    <a:pt x="32" y="120"/>
                  </a:lnTo>
                  <a:lnTo>
                    <a:pt x="37" y="115"/>
                  </a:lnTo>
                  <a:lnTo>
                    <a:pt x="41" y="112"/>
                  </a:lnTo>
                  <a:lnTo>
                    <a:pt x="45" y="108"/>
                  </a:lnTo>
                  <a:lnTo>
                    <a:pt x="49" y="103"/>
                  </a:lnTo>
                  <a:lnTo>
                    <a:pt x="52" y="98"/>
                  </a:lnTo>
                  <a:lnTo>
                    <a:pt x="55" y="92"/>
                  </a:lnTo>
                  <a:lnTo>
                    <a:pt x="57" y="87"/>
                  </a:lnTo>
                  <a:lnTo>
                    <a:pt x="60" y="76"/>
                  </a:lnTo>
                  <a:lnTo>
                    <a:pt x="60" y="64"/>
                  </a:lnTo>
                  <a:lnTo>
                    <a:pt x="60" y="52"/>
                  </a:lnTo>
                  <a:lnTo>
                    <a:pt x="57" y="41"/>
                  </a:lnTo>
                  <a:lnTo>
                    <a:pt x="55" y="34"/>
                  </a:lnTo>
                  <a:lnTo>
                    <a:pt x="52" y="30"/>
                  </a:lnTo>
                  <a:lnTo>
                    <a:pt x="49" y="24"/>
                  </a:lnTo>
                  <a:lnTo>
                    <a:pt x="45" y="20"/>
                  </a:lnTo>
                  <a:lnTo>
                    <a:pt x="41" y="16"/>
                  </a:lnTo>
                  <a:lnTo>
                    <a:pt x="37" y="11"/>
                  </a:lnTo>
                  <a:lnTo>
                    <a:pt x="32" y="8"/>
                  </a:lnTo>
                  <a:lnTo>
                    <a:pt x="27" y="6"/>
                  </a:lnTo>
                  <a:lnTo>
                    <a:pt x="20" y="4"/>
                  </a:lnTo>
                  <a:lnTo>
                    <a:pt x="14" y="1"/>
                  </a:lnTo>
                  <a:lnTo>
                    <a:pt x="7" y="0"/>
                  </a:lnTo>
                  <a:lnTo>
                    <a:pt x="0" y="0"/>
                  </a:lnTo>
                  <a:lnTo>
                    <a:pt x="0" y="127"/>
                  </a:lnTo>
                  <a:close/>
                </a:path>
              </a:pathLst>
            </a:custGeom>
            <a:solidFill>
              <a:srgbClr val="EDC581"/>
            </a:solidFill>
            <a:ln w="9525">
              <a:solidFill>
                <a:srgbClr val="002060"/>
              </a:solidFill>
              <a:round/>
              <a:headEnd/>
              <a:tailEnd/>
            </a:ln>
          </p:spPr>
          <p:txBody>
            <a:bodyPr/>
            <a:lstStyle/>
            <a:p>
              <a:endParaRPr lang="en-US"/>
            </a:p>
          </p:txBody>
        </p:sp>
        <p:sp>
          <p:nvSpPr>
            <p:cNvPr id="7288" name="Freeform 79"/>
            <p:cNvSpPr>
              <a:spLocks/>
            </p:cNvSpPr>
            <p:nvPr/>
          </p:nvSpPr>
          <p:spPr bwMode="auto">
            <a:xfrm>
              <a:off x="4333" y="2127"/>
              <a:ext cx="163" cy="58"/>
            </a:xfrm>
            <a:custGeom>
              <a:avLst/>
              <a:gdLst>
                <a:gd name="T0" fmla="*/ 526 w 605"/>
                <a:gd name="T1" fmla="*/ 128 h 213"/>
                <a:gd name="T2" fmla="*/ 160 w 605"/>
                <a:gd name="T3" fmla="*/ 0 h 213"/>
                <a:gd name="T4" fmla="*/ 0 w 605"/>
                <a:gd name="T5" fmla="*/ 0 h 213"/>
                <a:gd name="T6" fmla="*/ 605 w 605"/>
                <a:gd name="T7" fmla="*/ 213 h 213"/>
                <a:gd name="T8" fmla="*/ 526 w 605"/>
                <a:gd name="T9" fmla="*/ 128 h 213"/>
                <a:gd name="T10" fmla="*/ 0 60000 65536"/>
                <a:gd name="T11" fmla="*/ 0 60000 65536"/>
                <a:gd name="T12" fmla="*/ 0 60000 65536"/>
                <a:gd name="T13" fmla="*/ 0 60000 65536"/>
                <a:gd name="T14" fmla="*/ 0 60000 65536"/>
                <a:gd name="T15" fmla="*/ 0 w 605"/>
                <a:gd name="T16" fmla="*/ 0 h 213"/>
                <a:gd name="T17" fmla="*/ 605 w 605"/>
                <a:gd name="T18" fmla="*/ 213 h 213"/>
              </a:gdLst>
              <a:ahLst/>
              <a:cxnLst>
                <a:cxn ang="T10">
                  <a:pos x="T0" y="T1"/>
                </a:cxn>
                <a:cxn ang="T11">
                  <a:pos x="T2" y="T3"/>
                </a:cxn>
                <a:cxn ang="T12">
                  <a:pos x="T4" y="T5"/>
                </a:cxn>
                <a:cxn ang="T13">
                  <a:pos x="T6" y="T7"/>
                </a:cxn>
                <a:cxn ang="T14">
                  <a:pos x="T8" y="T9"/>
                </a:cxn>
              </a:cxnLst>
              <a:rect l="T15" t="T16" r="T17" b="T18"/>
              <a:pathLst>
                <a:path w="605" h="213">
                  <a:moveTo>
                    <a:pt x="526" y="128"/>
                  </a:moveTo>
                  <a:lnTo>
                    <a:pt x="160" y="0"/>
                  </a:lnTo>
                  <a:lnTo>
                    <a:pt x="0" y="0"/>
                  </a:lnTo>
                  <a:lnTo>
                    <a:pt x="605" y="213"/>
                  </a:lnTo>
                  <a:lnTo>
                    <a:pt x="526" y="128"/>
                  </a:lnTo>
                  <a:close/>
                </a:path>
              </a:pathLst>
            </a:custGeom>
            <a:solidFill>
              <a:srgbClr val="EDC581"/>
            </a:solidFill>
            <a:ln w="9525">
              <a:solidFill>
                <a:srgbClr val="002060"/>
              </a:solidFill>
              <a:round/>
              <a:headEnd/>
              <a:tailEnd/>
            </a:ln>
          </p:spPr>
          <p:txBody>
            <a:bodyPr/>
            <a:lstStyle/>
            <a:p>
              <a:endParaRPr lang="en-US"/>
            </a:p>
          </p:txBody>
        </p:sp>
        <p:sp>
          <p:nvSpPr>
            <p:cNvPr id="7289" name="Freeform 80"/>
            <p:cNvSpPr>
              <a:spLocks/>
            </p:cNvSpPr>
            <p:nvPr/>
          </p:nvSpPr>
          <p:spPr bwMode="auto">
            <a:xfrm>
              <a:off x="4284" y="2155"/>
              <a:ext cx="244" cy="99"/>
            </a:xfrm>
            <a:custGeom>
              <a:avLst/>
              <a:gdLst>
                <a:gd name="T0" fmla="*/ 904 w 904"/>
                <a:gd name="T1" fmla="*/ 302 h 358"/>
                <a:gd name="T2" fmla="*/ 40 w 904"/>
                <a:gd name="T3" fmla="*/ 0 h 358"/>
                <a:gd name="T4" fmla="*/ 0 w 904"/>
                <a:gd name="T5" fmla="*/ 42 h 358"/>
                <a:gd name="T6" fmla="*/ 904 w 904"/>
                <a:gd name="T7" fmla="*/ 358 h 358"/>
                <a:gd name="T8" fmla="*/ 904 w 904"/>
                <a:gd name="T9" fmla="*/ 302 h 358"/>
                <a:gd name="T10" fmla="*/ 0 60000 65536"/>
                <a:gd name="T11" fmla="*/ 0 60000 65536"/>
                <a:gd name="T12" fmla="*/ 0 60000 65536"/>
                <a:gd name="T13" fmla="*/ 0 60000 65536"/>
                <a:gd name="T14" fmla="*/ 0 60000 65536"/>
                <a:gd name="T15" fmla="*/ 0 w 904"/>
                <a:gd name="T16" fmla="*/ 0 h 358"/>
                <a:gd name="T17" fmla="*/ 904 w 904"/>
                <a:gd name="T18" fmla="*/ 358 h 358"/>
              </a:gdLst>
              <a:ahLst/>
              <a:cxnLst>
                <a:cxn ang="T10">
                  <a:pos x="T0" y="T1"/>
                </a:cxn>
                <a:cxn ang="T11">
                  <a:pos x="T2" y="T3"/>
                </a:cxn>
                <a:cxn ang="T12">
                  <a:pos x="T4" y="T5"/>
                </a:cxn>
                <a:cxn ang="T13">
                  <a:pos x="T6" y="T7"/>
                </a:cxn>
                <a:cxn ang="T14">
                  <a:pos x="T8" y="T9"/>
                </a:cxn>
              </a:cxnLst>
              <a:rect l="T15" t="T16" r="T17" b="T18"/>
              <a:pathLst>
                <a:path w="904" h="358">
                  <a:moveTo>
                    <a:pt x="904" y="302"/>
                  </a:moveTo>
                  <a:lnTo>
                    <a:pt x="40" y="0"/>
                  </a:lnTo>
                  <a:lnTo>
                    <a:pt x="0" y="42"/>
                  </a:lnTo>
                  <a:lnTo>
                    <a:pt x="904" y="358"/>
                  </a:lnTo>
                  <a:lnTo>
                    <a:pt x="904" y="302"/>
                  </a:lnTo>
                  <a:close/>
                </a:path>
              </a:pathLst>
            </a:custGeom>
            <a:solidFill>
              <a:srgbClr val="EDC581"/>
            </a:solidFill>
            <a:ln w="9525">
              <a:solidFill>
                <a:srgbClr val="002060"/>
              </a:solidFill>
              <a:round/>
              <a:headEnd/>
              <a:tailEnd/>
            </a:ln>
          </p:spPr>
          <p:txBody>
            <a:bodyPr/>
            <a:lstStyle/>
            <a:p>
              <a:endParaRPr lang="en-US"/>
            </a:p>
          </p:txBody>
        </p:sp>
        <p:sp>
          <p:nvSpPr>
            <p:cNvPr id="7290" name="Freeform 81"/>
            <p:cNvSpPr>
              <a:spLocks/>
            </p:cNvSpPr>
            <p:nvPr/>
          </p:nvSpPr>
          <p:spPr bwMode="auto">
            <a:xfrm>
              <a:off x="4244" y="2199"/>
              <a:ext cx="284" cy="114"/>
            </a:xfrm>
            <a:custGeom>
              <a:avLst/>
              <a:gdLst>
                <a:gd name="T0" fmla="*/ 1051 w 1051"/>
                <a:gd name="T1" fmla="*/ 355 h 411"/>
                <a:gd name="T2" fmla="*/ 39 w 1051"/>
                <a:gd name="T3" fmla="*/ 0 h 411"/>
                <a:gd name="T4" fmla="*/ 0 w 1051"/>
                <a:gd name="T5" fmla="*/ 42 h 411"/>
                <a:gd name="T6" fmla="*/ 1051 w 1051"/>
                <a:gd name="T7" fmla="*/ 411 h 411"/>
                <a:gd name="T8" fmla="*/ 1051 w 1051"/>
                <a:gd name="T9" fmla="*/ 355 h 411"/>
                <a:gd name="T10" fmla="*/ 0 60000 65536"/>
                <a:gd name="T11" fmla="*/ 0 60000 65536"/>
                <a:gd name="T12" fmla="*/ 0 60000 65536"/>
                <a:gd name="T13" fmla="*/ 0 60000 65536"/>
                <a:gd name="T14" fmla="*/ 0 60000 65536"/>
                <a:gd name="T15" fmla="*/ 0 w 1051"/>
                <a:gd name="T16" fmla="*/ 0 h 411"/>
                <a:gd name="T17" fmla="*/ 1051 w 1051"/>
                <a:gd name="T18" fmla="*/ 411 h 411"/>
              </a:gdLst>
              <a:ahLst/>
              <a:cxnLst>
                <a:cxn ang="T10">
                  <a:pos x="T0" y="T1"/>
                </a:cxn>
                <a:cxn ang="T11">
                  <a:pos x="T2" y="T3"/>
                </a:cxn>
                <a:cxn ang="T12">
                  <a:pos x="T4" y="T5"/>
                </a:cxn>
                <a:cxn ang="T13">
                  <a:pos x="T6" y="T7"/>
                </a:cxn>
                <a:cxn ang="T14">
                  <a:pos x="T8" y="T9"/>
                </a:cxn>
              </a:cxnLst>
              <a:rect l="T15" t="T16" r="T17" b="T18"/>
              <a:pathLst>
                <a:path w="1051" h="411">
                  <a:moveTo>
                    <a:pt x="1051" y="355"/>
                  </a:moveTo>
                  <a:lnTo>
                    <a:pt x="39" y="0"/>
                  </a:lnTo>
                  <a:lnTo>
                    <a:pt x="0" y="42"/>
                  </a:lnTo>
                  <a:lnTo>
                    <a:pt x="1051" y="411"/>
                  </a:lnTo>
                  <a:lnTo>
                    <a:pt x="1051" y="355"/>
                  </a:lnTo>
                  <a:close/>
                </a:path>
              </a:pathLst>
            </a:custGeom>
            <a:solidFill>
              <a:srgbClr val="EDC581"/>
            </a:solidFill>
            <a:ln w="9525">
              <a:solidFill>
                <a:srgbClr val="002060"/>
              </a:solidFill>
              <a:round/>
              <a:headEnd/>
              <a:tailEnd/>
            </a:ln>
          </p:spPr>
          <p:txBody>
            <a:bodyPr/>
            <a:lstStyle/>
            <a:p>
              <a:endParaRPr lang="en-US"/>
            </a:p>
          </p:txBody>
        </p:sp>
        <p:sp>
          <p:nvSpPr>
            <p:cNvPr id="7291" name="Freeform 82"/>
            <p:cNvSpPr>
              <a:spLocks/>
            </p:cNvSpPr>
            <p:nvPr/>
          </p:nvSpPr>
          <p:spPr bwMode="auto">
            <a:xfrm>
              <a:off x="4236" y="2249"/>
              <a:ext cx="292" cy="124"/>
            </a:xfrm>
            <a:custGeom>
              <a:avLst/>
              <a:gdLst>
                <a:gd name="T0" fmla="*/ 1084 w 1084"/>
                <a:gd name="T1" fmla="*/ 380 h 436"/>
                <a:gd name="T2" fmla="*/ 0 w 1084"/>
                <a:gd name="T3" fmla="*/ 0 h 436"/>
                <a:gd name="T4" fmla="*/ 0 w 1084"/>
                <a:gd name="T5" fmla="*/ 56 h 436"/>
                <a:gd name="T6" fmla="*/ 1084 w 1084"/>
                <a:gd name="T7" fmla="*/ 436 h 436"/>
                <a:gd name="T8" fmla="*/ 1084 w 1084"/>
                <a:gd name="T9" fmla="*/ 380 h 436"/>
                <a:gd name="T10" fmla="*/ 0 60000 65536"/>
                <a:gd name="T11" fmla="*/ 0 60000 65536"/>
                <a:gd name="T12" fmla="*/ 0 60000 65536"/>
                <a:gd name="T13" fmla="*/ 0 60000 65536"/>
                <a:gd name="T14" fmla="*/ 0 60000 65536"/>
                <a:gd name="T15" fmla="*/ 0 w 1084"/>
                <a:gd name="T16" fmla="*/ 0 h 436"/>
                <a:gd name="T17" fmla="*/ 1084 w 1084"/>
                <a:gd name="T18" fmla="*/ 436 h 436"/>
              </a:gdLst>
              <a:ahLst/>
              <a:cxnLst>
                <a:cxn ang="T10">
                  <a:pos x="T0" y="T1"/>
                </a:cxn>
                <a:cxn ang="T11">
                  <a:pos x="T2" y="T3"/>
                </a:cxn>
                <a:cxn ang="T12">
                  <a:pos x="T4" y="T5"/>
                </a:cxn>
                <a:cxn ang="T13">
                  <a:pos x="T6" y="T7"/>
                </a:cxn>
                <a:cxn ang="T14">
                  <a:pos x="T8" y="T9"/>
                </a:cxn>
              </a:cxnLst>
              <a:rect l="T15" t="T16" r="T17" b="T18"/>
              <a:pathLst>
                <a:path w="1084" h="436">
                  <a:moveTo>
                    <a:pt x="1084" y="380"/>
                  </a:moveTo>
                  <a:lnTo>
                    <a:pt x="0" y="0"/>
                  </a:lnTo>
                  <a:lnTo>
                    <a:pt x="0" y="56"/>
                  </a:lnTo>
                  <a:lnTo>
                    <a:pt x="1084" y="436"/>
                  </a:lnTo>
                  <a:lnTo>
                    <a:pt x="1084" y="380"/>
                  </a:lnTo>
                  <a:close/>
                </a:path>
              </a:pathLst>
            </a:custGeom>
            <a:solidFill>
              <a:srgbClr val="EDC581"/>
            </a:solidFill>
            <a:ln w="9525">
              <a:solidFill>
                <a:srgbClr val="002060"/>
              </a:solidFill>
              <a:round/>
              <a:headEnd/>
              <a:tailEnd/>
            </a:ln>
          </p:spPr>
          <p:txBody>
            <a:bodyPr/>
            <a:lstStyle/>
            <a:p>
              <a:endParaRPr lang="en-US"/>
            </a:p>
          </p:txBody>
        </p:sp>
        <p:sp>
          <p:nvSpPr>
            <p:cNvPr id="7292" name="Freeform 83"/>
            <p:cNvSpPr>
              <a:spLocks/>
            </p:cNvSpPr>
            <p:nvPr/>
          </p:nvSpPr>
          <p:spPr bwMode="auto">
            <a:xfrm>
              <a:off x="4236" y="2309"/>
              <a:ext cx="292" cy="119"/>
            </a:xfrm>
            <a:custGeom>
              <a:avLst/>
              <a:gdLst>
                <a:gd name="T0" fmla="*/ 1084 w 1084"/>
                <a:gd name="T1" fmla="*/ 380 h 428"/>
                <a:gd name="T2" fmla="*/ 0 w 1084"/>
                <a:gd name="T3" fmla="*/ 0 h 428"/>
                <a:gd name="T4" fmla="*/ 0 w 1084"/>
                <a:gd name="T5" fmla="*/ 56 h 428"/>
                <a:gd name="T6" fmla="*/ 1061 w 1084"/>
                <a:gd name="T7" fmla="*/ 428 h 428"/>
                <a:gd name="T8" fmla="*/ 1084 w 1084"/>
                <a:gd name="T9" fmla="*/ 405 h 428"/>
                <a:gd name="T10" fmla="*/ 1084 w 1084"/>
                <a:gd name="T11" fmla="*/ 380 h 428"/>
                <a:gd name="T12" fmla="*/ 0 60000 65536"/>
                <a:gd name="T13" fmla="*/ 0 60000 65536"/>
                <a:gd name="T14" fmla="*/ 0 60000 65536"/>
                <a:gd name="T15" fmla="*/ 0 60000 65536"/>
                <a:gd name="T16" fmla="*/ 0 60000 65536"/>
                <a:gd name="T17" fmla="*/ 0 60000 65536"/>
                <a:gd name="T18" fmla="*/ 0 w 1084"/>
                <a:gd name="T19" fmla="*/ 0 h 428"/>
                <a:gd name="T20" fmla="*/ 1084 w 1084"/>
                <a:gd name="T21" fmla="*/ 428 h 428"/>
              </a:gdLst>
              <a:ahLst/>
              <a:cxnLst>
                <a:cxn ang="T12">
                  <a:pos x="T0" y="T1"/>
                </a:cxn>
                <a:cxn ang="T13">
                  <a:pos x="T2" y="T3"/>
                </a:cxn>
                <a:cxn ang="T14">
                  <a:pos x="T4" y="T5"/>
                </a:cxn>
                <a:cxn ang="T15">
                  <a:pos x="T6" y="T7"/>
                </a:cxn>
                <a:cxn ang="T16">
                  <a:pos x="T8" y="T9"/>
                </a:cxn>
                <a:cxn ang="T17">
                  <a:pos x="T10" y="T11"/>
                </a:cxn>
              </a:cxnLst>
              <a:rect l="T18" t="T19" r="T20" b="T21"/>
              <a:pathLst>
                <a:path w="1084" h="428">
                  <a:moveTo>
                    <a:pt x="1084" y="380"/>
                  </a:moveTo>
                  <a:lnTo>
                    <a:pt x="0" y="0"/>
                  </a:lnTo>
                  <a:lnTo>
                    <a:pt x="0" y="56"/>
                  </a:lnTo>
                  <a:lnTo>
                    <a:pt x="1061" y="428"/>
                  </a:lnTo>
                  <a:lnTo>
                    <a:pt x="1084" y="405"/>
                  </a:lnTo>
                  <a:lnTo>
                    <a:pt x="1084" y="380"/>
                  </a:lnTo>
                  <a:close/>
                </a:path>
              </a:pathLst>
            </a:custGeom>
            <a:solidFill>
              <a:srgbClr val="EDC581"/>
            </a:solidFill>
            <a:ln w="9525">
              <a:solidFill>
                <a:srgbClr val="002060"/>
              </a:solidFill>
              <a:round/>
              <a:headEnd/>
              <a:tailEnd/>
            </a:ln>
          </p:spPr>
          <p:txBody>
            <a:bodyPr/>
            <a:lstStyle/>
            <a:p>
              <a:endParaRPr lang="en-US"/>
            </a:p>
          </p:txBody>
        </p:sp>
        <p:sp>
          <p:nvSpPr>
            <p:cNvPr id="7293" name="Freeform 84"/>
            <p:cNvSpPr>
              <a:spLocks/>
            </p:cNvSpPr>
            <p:nvPr/>
          </p:nvSpPr>
          <p:spPr bwMode="auto">
            <a:xfrm>
              <a:off x="4236" y="2366"/>
              <a:ext cx="257" cy="106"/>
            </a:xfrm>
            <a:custGeom>
              <a:avLst/>
              <a:gdLst>
                <a:gd name="T0" fmla="*/ 953 w 953"/>
                <a:gd name="T1" fmla="*/ 334 h 377"/>
                <a:gd name="T2" fmla="*/ 0 w 953"/>
                <a:gd name="T3" fmla="*/ 0 h 377"/>
                <a:gd name="T4" fmla="*/ 0 w 953"/>
                <a:gd name="T5" fmla="*/ 56 h 377"/>
                <a:gd name="T6" fmla="*/ 913 w 953"/>
                <a:gd name="T7" fmla="*/ 377 h 377"/>
                <a:gd name="T8" fmla="*/ 953 w 953"/>
                <a:gd name="T9" fmla="*/ 334 h 377"/>
                <a:gd name="T10" fmla="*/ 0 60000 65536"/>
                <a:gd name="T11" fmla="*/ 0 60000 65536"/>
                <a:gd name="T12" fmla="*/ 0 60000 65536"/>
                <a:gd name="T13" fmla="*/ 0 60000 65536"/>
                <a:gd name="T14" fmla="*/ 0 60000 65536"/>
                <a:gd name="T15" fmla="*/ 0 w 953"/>
                <a:gd name="T16" fmla="*/ 0 h 377"/>
                <a:gd name="T17" fmla="*/ 953 w 953"/>
                <a:gd name="T18" fmla="*/ 377 h 377"/>
              </a:gdLst>
              <a:ahLst/>
              <a:cxnLst>
                <a:cxn ang="T10">
                  <a:pos x="T0" y="T1"/>
                </a:cxn>
                <a:cxn ang="T11">
                  <a:pos x="T2" y="T3"/>
                </a:cxn>
                <a:cxn ang="T12">
                  <a:pos x="T4" y="T5"/>
                </a:cxn>
                <a:cxn ang="T13">
                  <a:pos x="T6" y="T7"/>
                </a:cxn>
                <a:cxn ang="T14">
                  <a:pos x="T8" y="T9"/>
                </a:cxn>
              </a:cxnLst>
              <a:rect l="T15" t="T16" r="T17" b="T18"/>
              <a:pathLst>
                <a:path w="953" h="377">
                  <a:moveTo>
                    <a:pt x="953" y="334"/>
                  </a:moveTo>
                  <a:lnTo>
                    <a:pt x="0" y="0"/>
                  </a:lnTo>
                  <a:lnTo>
                    <a:pt x="0" y="56"/>
                  </a:lnTo>
                  <a:lnTo>
                    <a:pt x="913" y="377"/>
                  </a:lnTo>
                  <a:lnTo>
                    <a:pt x="953" y="334"/>
                  </a:lnTo>
                  <a:close/>
                </a:path>
              </a:pathLst>
            </a:custGeom>
            <a:solidFill>
              <a:srgbClr val="EDC581"/>
            </a:solidFill>
            <a:ln w="9525">
              <a:solidFill>
                <a:srgbClr val="002060"/>
              </a:solidFill>
              <a:round/>
              <a:headEnd/>
              <a:tailEnd/>
            </a:ln>
          </p:spPr>
          <p:txBody>
            <a:bodyPr/>
            <a:lstStyle/>
            <a:p>
              <a:endParaRPr lang="en-US"/>
            </a:p>
          </p:txBody>
        </p:sp>
        <p:sp>
          <p:nvSpPr>
            <p:cNvPr id="7294" name="Freeform 85"/>
            <p:cNvSpPr>
              <a:spLocks/>
            </p:cNvSpPr>
            <p:nvPr/>
          </p:nvSpPr>
          <p:spPr bwMode="auto">
            <a:xfrm>
              <a:off x="4239" y="2427"/>
              <a:ext cx="214" cy="90"/>
            </a:xfrm>
            <a:custGeom>
              <a:avLst/>
              <a:gdLst>
                <a:gd name="T0" fmla="*/ 790 w 790"/>
                <a:gd name="T1" fmla="*/ 278 h 319"/>
                <a:gd name="T2" fmla="*/ 0 w 790"/>
                <a:gd name="T3" fmla="*/ 0 h 319"/>
                <a:gd name="T4" fmla="*/ 79 w 790"/>
                <a:gd name="T5" fmla="*/ 84 h 319"/>
                <a:gd name="T6" fmla="*/ 748 w 790"/>
                <a:gd name="T7" fmla="*/ 318 h 319"/>
                <a:gd name="T8" fmla="*/ 751 w 790"/>
                <a:gd name="T9" fmla="*/ 318 h 319"/>
                <a:gd name="T10" fmla="*/ 752 w 790"/>
                <a:gd name="T11" fmla="*/ 319 h 319"/>
                <a:gd name="T12" fmla="*/ 748 w 790"/>
                <a:gd name="T13" fmla="*/ 318 h 319"/>
                <a:gd name="T14" fmla="*/ 751 w 790"/>
                <a:gd name="T15" fmla="*/ 318 h 319"/>
                <a:gd name="T16" fmla="*/ 790 w 790"/>
                <a:gd name="T17" fmla="*/ 278 h 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0"/>
                <a:gd name="T28" fmla="*/ 0 h 319"/>
                <a:gd name="T29" fmla="*/ 790 w 790"/>
                <a:gd name="T30" fmla="*/ 319 h 3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0" h="319">
                  <a:moveTo>
                    <a:pt x="790" y="278"/>
                  </a:moveTo>
                  <a:lnTo>
                    <a:pt x="0" y="0"/>
                  </a:lnTo>
                  <a:lnTo>
                    <a:pt x="79" y="84"/>
                  </a:lnTo>
                  <a:lnTo>
                    <a:pt x="748" y="318"/>
                  </a:lnTo>
                  <a:lnTo>
                    <a:pt x="751" y="318"/>
                  </a:lnTo>
                  <a:lnTo>
                    <a:pt x="752" y="319"/>
                  </a:lnTo>
                  <a:lnTo>
                    <a:pt x="748" y="318"/>
                  </a:lnTo>
                  <a:lnTo>
                    <a:pt x="751" y="318"/>
                  </a:lnTo>
                  <a:lnTo>
                    <a:pt x="790" y="278"/>
                  </a:lnTo>
                  <a:close/>
                </a:path>
              </a:pathLst>
            </a:custGeom>
            <a:solidFill>
              <a:srgbClr val="EDC581"/>
            </a:solidFill>
            <a:ln w="9525">
              <a:solidFill>
                <a:srgbClr val="002060"/>
              </a:solidFill>
              <a:round/>
              <a:headEnd/>
              <a:tailEnd/>
            </a:ln>
          </p:spPr>
          <p:txBody>
            <a:bodyPr/>
            <a:lstStyle/>
            <a:p>
              <a:endParaRPr lang="en-US"/>
            </a:p>
          </p:txBody>
        </p:sp>
        <p:sp>
          <p:nvSpPr>
            <p:cNvPr id="7295" name="Freeform 86"/>
            <p:cNvSpPr>
              <a:spLocks noEditPoints="1"/>
            </p:cNvSpPr>
            <p:nvPr/>
          </p:nvSpPr>
          <p:spPr bwMode="auto">
            <a:xfrm>
              <a:off x="4311" y="2514"/>
              <a:ext cx="211" cy="90"/>
            </a:xfrm>
            <a:custGeom>
              <a:avLst/>
              <a:gdLst>
                <a:gd name="T0" fmla="*/ 704 w 784"/>
                <a:gd name="T1" fmla="*/ 236 h 320"/>
                <a:gd name="T2" fmla="*/ 50 w 784"/>
                <a:gd name="T3" fmla="*/ 6 h 320"/>
                <a:gd name="T4" fmla="*/ 37 w 784"/>
                <a:gd name="T5" fmla="*/ 6 h 320"/>
                <a:gd name="T6" fmla="*/ 0 w 784"/>
                <a:gd name="T7" fmla="*/ 45 h 320"/>
                <a:gd name="T8" fmla="*/ 784 w 784"/>
                <a:gd name="T9" fmla="*/ 320 h 320"/>
                <a:gd name="T10" fmla="*/ 704 w 784"/>
                <a:gd name="T11" fmla="*/ 236 h 320"/>
                <a:gd name="T12" fmla="*/ 50 w 784"/>
                <a:gd name="T13" fmla="*/ 6 h 320"/>
                <a:gd name="T14" fmla="*/ 30 w 784"/>
                <a:gd name="T15" fmla="*/ 0 h 320"/>
                <a:gd name="T16" fmla="*/ 37 w 784"/>
                <a:gd name="T17" fmla="*/ 6 h 320"/>
                <a:gd name="T18" fmla="*/ 50 w 784"/>
                <a:gd name="T19" fmla="*/ 6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320"/>
                <a:gd name="T32" fmla="*/ 784 w 784"/>
                <a:gd name="T33" fmla="*/ 320 h 3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320">
                  <a:moveTo>
                    <a:pt x="704" y="236"/>
                  </a:moveTo>
                  <a:lnTo>
                    <a:pt x="50" y="6"/>
                  </a:lnTo>
                  <a:lnTo>
                    <a:pt x="37" y="6"/>
                  </a:lnTo>
                  <a:lnTo>
                    <a:pt x="0" y="45"/>
                  </a:lnTo>
                  <a:lnTo>
                    <a:pt x="784" y="320"/>
                  </a:lnTo>
                  <a:lnTo>
                    <a:pt x="704" y="236"/>
                  </a:lnTo>
                  <a:close/>
                  <a:moveTo>
                    <a:pt x="50" y="6"/>
                  </a:moveTo>
                  <a:lnTo>
                    <a:pt x="30" y="0"/>
                  </a:lnTo>
                  <a:lnTo>
                    <a:pt x="37" y="6"/>
                  </a:lnTo>
                  <a:lnTo>
                    <a:pt x="50" y="6"/>
                  </a:lnTo>
                  <a:close/>
                </a:path>
              </a:pathLst>
            </a:custGeom>
            <a:solidFill>
              <a:srgbClr val="EDC581"/>
            </a:solidFill>
            <a:ln w="9525">
              <a:solidFill>
                <a:srgbClr val="002060"/>
              </a:solidFill>
              <a:round/>
              <a:headEnd/>
              <a:tailEnd/>
            </a:ln>
          </p:spPr>
          <p:txBody>
            <a:bodyPr/>
            <a:lstStyle/>
            <a:p>
              <a:endParaRPr lang="en-US"/>
            </a:p>
          </p:txBody>
        </p:sp>
        <p:sp>
          <p:nvSpPr>
            <p:cNvPr id="7296" name="Freeform 87"/>
            <p:cNvSpPr>
              <a:spLocks/>
            </p:cNvSpPr>
            <p:nvPr/>
          </p:nvSpPr>
          <p:spPr bwMode="auto">
            <a:xfrm>
              <a:off x="4271" y="2559"/>
              <a:ext cx="257" cy="106"/>
            </a:xfrm>
            <a:custGeom>
              <a:avLst/>
              <a:gdLst>
                <a:gd name="T0" fmla="*/ 952 w 952"/>
                <a:gd name="T1" fmla="*/ 319 h 375"/>
                <a:gd name="T2" fmla="*/ 40 w 952"/>
                <a:gd name="T3" fmla="*/ 0 h 375"/>
                <a:gd name="T4" fmla="*/ 0 w 952"/>
                <a:gd name="T5" fmla="*/ 41 h 375"/>
                <a:gd name="T6" fmla="*/ 952 w 952"/>
                <a:gd name="T7" fmla="*/ 375 h 375"/>
                <a:gd name="T8" fmla="*/ 952 w 952"/>
                <a:gd name="T9" fmla="*/ 319 h 375"/>
                <a:gd name="T10" fmla="*/ 0 60000 65536"/>
                <a:gd name="T11" fmla="*/ 0 60000 65536"/>
                <a:gd name="T12" fmla="*/ 0 60000 65536"/>
                <a:gd name="T13" fmla="*/ 0 60000 65536"/>
                <a:gd name="T14" fmla="*/ 0 60000 65536"/>
                <a:gd name="T15" fmla="*/ 0 w 952"/>
                <a:gd name="T16" fmla="*/ 0 h 375"/>
                <a:gd name="T17" fmla="*/ 952 w 952"/>
                <a:gd name="T18" fmla="*/ 375 h 375"/>
              </a:gdLst>
              <a:ahLst/>
              <a:cxnLst>
                <a:cxn ang="T10">
                  <a:pos x="T0" y="T1"/>
                </a:cxn>
                <a:cxn ang="T11">
                  <a:pos x="T2" y="T3"/>
                </a:cxn>
                <a:cxn ang="T12">
                  <a:pos x="T4" y="T5"/>
                </a:cxn>
                <a:cxn ang="T13">
                  <a:pos x="T6" y="T7"/>
                </a:cxn>
                <a:cxn ang="T14">
                  <a:pos x="T8" y="T9"/>
                </a:cxn>
              </a:cxnLst>
              <a:rect l="T15" t="T16" r="T17" b="T18"/>
              <a:pathLst>
                <a:path w="952" h="375">
                  <a:moveTo>
                    <a:pt x="952" y="319"/>
                  </a:moveTo>
                  <a:lnTo>
                    <a:pt x="40" y="0"/>
                  </a:lnTo>
                  <a:lnTo>
                    <a:pt x="0" y="41"/>
                  </a:lnTo>
                  <a:lnTo>
                    <a:pt x="952" y="375"/>
                  </a:lnTo>
                  <a:lnTo>
                    <a:pt x="952" y="319"/>
                  </a:lnTo>
                  <a:close/>
                </a:path>
              </a:pathLst>
            </a:custGeom>
            <a:solidFill>
              <a:srgbClr val="EDC581"/>
            </a:solidFill>
            <a:ln w="9525">
              <a:solidFill>
                <a:srgbClr val="002060"/>
              </a:solidFill>
              <a:round/>
              <a:headEnd/>
              <a:tailEnd/>
            </a:ln>
          </p:spPr>
          <p:txBody>
            <a:bodyPr/>
            <a:lstStyle/>
            <a:p>
              <a:endParaRPr lang="en-US"/>
            </a:p>
          </p:txBody>
        </p:sp>
        <p:sp>
          <p:nvSpPr>
            <p:cNvPr id="7297" name="Freeform 88"/>
            <p:cNvSpPr>
              <a:spLocks/>
            </p:cNvSpPr>
            <p:nvPr/>
          </p:nvSpPr>
          <p:spPr bwMode="auto">
            <a:xfrm>
              <a:off x="4236" y="2602"/>
              <a:ext cx="292" cy="120"/>
            </a:xfrm>
            <a:custGeom>
              <a:avLst/>
              <a:gdLst>
                <a:gd name="T0" fmla="*/ 1084 w 1084"/>
                <a:gd name="T1" fmla="*/ 372 h 428"/>
                <a:gd name="T2" fmla="*/ 24 w 1084"/>
                <a:gd name="T3" fmla="*/ 0 h 428"/>
                <a:gd name="T4" fmla="*/ 0 w 1084"/>
                <a:gd name="T5" fmla="*/ 26 h 428"/>
                <a:gd name="T6" fmla="*/ 0 w 1084"/>
                <a:gd name="T7" fmla="*/ 48 h 428"/>
                <a:gd name="T8" fmla="*/ 1084 w 1084"/>
                <a:gd name="T9" fmla="*/ 428 h 428"/>
                <a:gd name="T10" fmla="*/ 1084 w 1084"/>
                <a:gd name="T11" fmla="*/ 372 h 428"/>
                <a:gd name="T12" fmla="*/ 0 60000 65536"/>
                <a:gd name="T13" fmla="*/ 0 60000 65536"/>
                <a:gd name="T14" fmla="*/ 0 60000 65536"/>
                <a:gd name="T15" fmla="*/ 0 60000 65536"/>
                <a:gd name="T16" fmla="*/ 0 60000 65536"/>
                <a:gd name="T17" fmla="*/ 0 60000 65536"/>
                <a:gd name="T18" fmla="*/ 0 w 1084"/>
                <a:gd name="T19" fmla="*/ 0 h 428"/>
                <a:gd name="T20" fmla="*/ 1084 w 1084"/>
                <a:gd name="T21" fmla="*/ 428 h 428"/>
              </a:gdLst>
              <a:ahLst/>
              <a:cxnLst>
                <a:cxn ang="T12">
                  <a:pos x="T0" y="T1"/>
                </a:cxn>
                <a:cxn ang="T13">
                  <a:pos x="T2" y="T3"/>
                </a:cxn>
                <a:cxn ang="T14">
                  <a:pos x="T4" y="T5"/>
                </a:cxn>
                <a:cxn ang="T15">
                  <a:pos x="T6" y="T7"/>
                </a:cxn>
                <a:cxn ang="T16">
                  <a:pos x="T8" y="T9"/>
                </a:cxn>
                <a:cxn ang="T17">
                  <a:pos x="T10" y="T11"/>
                </a:cxn>
              </a:cxnLst>
              <a:rect l="T18" t="T19" r="T20" b="T21"/>
              <a:pathLst>
                <a:path w="1084" h="428">
                  <a:moveTo>
                    <a:pt x="1084" y="372"/>
                  </a:moveTo>
                  <a:lnTo>
                    <a:pt x="24" y="0"/>
                  </a:lnTo>
                  <a:lnTo>
                    <a:pt x="0" y="26"/>
                  </a:lnTo>
                  <a:lnTo>
                    <a:pt x="0" y="48"/>
                  </a:lnTo>
                  <a:lnTo>
                    <a:pt x="1084" y="428"/>
                  </a:lnTo>
                  <a:lnTo>
                    <a:pt x="1084" y="372"/>
                  </a:lnTo>
                  <a:close/>
                </a:path>
              </a:pathLst>
            </a:custGeom>
            <a:solidFill>
              <a:srgbClr val="EDC581"/>
            </a:solidFill>
            <a:ln w="9525">
              <a:solidFill>
                <a:srgbClr val="002060"/>
              </a:solidFill>
              <a:round/>
              <a:headEnd/>
              <a:tailEnd/>
            </a:ln>
          </p:spPr>
          <p:txBody>
            <a:bodyPr/>
            <a:lstStyle/>
            <a:p>
              <a:endParaRPr lang="en-US"/>
            </a:p>
          </p:txBody>
        </p:sp>
        <p:sp>
          <p:nvSpPr>
            <p:cNvPr id="7298" name="Freeform 89"/>
            <p:cNvSpPr>
              <a:spLocks/>
            </p:cNvSpPr>
            <p:nvPr/>
          </p:nvSpPr>
          <p:spPr bwMode="auto">
            <a:xfrm>
              <a:off x="4236" y="2658"/>
              <a:ext cx="292" cy="124"/>
            </a:xfrm>
            <a:custGeom>
              <a:avLst/>
              <a:gdLst>
                <a:gd name="T0" fmla="*/ 1084 w 1084"/>
                <a:gd name="T1" fmla="*/ 380 h 436"/>
                <a:gd name="T2" fmla="*/ 0 w 1084"/>
                <a:gd name="T3" fmla="*/ 0 h 436"/>
                <a:gd name="T4" fmla="*/ 0 w 1084"/>
                <a:gd name="T5" fmla="*/ 56 h 436"/>
                <a:gd name="T6" fmla="*/ 1084 w 1084"/>
                <a:gd name="T7" fmla="*/ 436 h 436"/>
                <a:gd name="T8" fmla="*/ 1084 w 1084"/>
                <a:gd name="T9" fmla="*/ 380 h 436"/>
                <a:gd name="T10" fmla="*/ 0 60000 65536"/>
                <a:gd name="T11" fmla="*/ 0 60000 65536"/>
                <a:gd name="T12" fmla="*/ 0 60000 65536"/>
                <a:gd name="T13" fmla="*/ 0 60000 65536"/>
                <a:gd name="T14" fmla="*/ 0 60000 65536"/>
                <a:gd name="T15" fmla="*/ 0 w 1084"/>
                <a:gd name="T16" fmla="*/ 0 h 436"/>
                <a:gd name="T17" fmla="*/ 1084 w 1084"/>
                <a:gd name="T18" fmla="*/ 436 h 436"/>
              </a:gdLst>
              <a:ahLst/>
              <a:cxnLst>
                <a:cxn ang="T10">
                  <a:pos x="T0" y="T1"/>
                </a:cxn>
                <a:cxn ang="T11">
                  <a:pos x="T2" y="T3"/>
                </a:cxn>
                <a:cxn ang="T12">
                  <a:pos x="T4" y="T5"/>
                </a:cxn>
                <a:cxn ang="T13">
                  <a:pos x="T6" y="T7"/>
                </a:cxn>
                <a:cxn ang="T14">
                  <a:pos x="T8" y="T9"/>
                </a:cxn>
              </a:cxnLst>
              <a:rect l="T15" t="T16" r="T17" b="T18"/>
              <a:pathLst>
                <a:path w="1084" h="436">
                  <a:moveTo>
                    <a:pt x="1084" y="380"/>
                  </a:moveTo>
                  <a:lnTo>
                    <a:pt x="0" y="0"/>
                  </a:lnTo>
                  <a:lnTo>
                    <a:pt x="0" y="56"/>
                  </a:lnTo>
                  <a:lnTo>
                    <a:pt x="1084" y="436"/>
                  </a:lnTo>
                  <a:lnTo>
                    <a:pt x="1084" y="380"/>
                  </a:lnTo>
                  <a:close/>
                </a:path>
              </a:pathLst>
            </a:custGeom>
            <a:solidFill>
              <a:srgbClr val="EDC581"/>
            </a:solidFill>
            <a:ln w="9525">
              <a:solidFill>
                <a:srgbClr val="002060"/>
              </a:solidFill>
              <a:round/>
              <a:headEnd/>
              <a:tailEnd/>
            </a:ln>
          </p:spPr>
          <p:txBody>
            <a:bodyPr/>
            <a:lstStyle/>
            <a:p>
              <a:endParaRPr lang="en-US"/>
            </a:p>
          </p:txBody>
        </p:sp>
        <p:sp>
          <p:nvSpPr>
            <p:cNvPr id="7299" name="Freeform 90"/>
            <p:cNvSpPr>
              <a:spLocks/>
            </p:cNvSpPr>
            <p:nvPr/>
          </p:nvSpPr>
          <p:spPr bwMode="auto">
            <a:xfrm>
              <a:off x="4510" y="2812"/>
              <a:ext cx="34" cy="18"/>
            </a:xfrm>
            <a:custGeom>
              <a:avLst/>
              <a:gdLst>
                <a:gd name="T0" fmla="*/ 0 w 122"/>
                <a:gd name="T1" fmla="*/ 0 h 64"/>
                <a:gd name="T2" fmla="*/ 1 w 122"/>
                <a:gd name="T3" fmla="*/ 7 h 64"/>
                <a:gd name="T4" fmla="*/ 2 w 122"/>
                <a:gd name="T5" fmla="*/ 15 h 64"/>
                <a:gd name="T6" fmla="*/ 3 w 122"/>
                <a:gd name="T7" fmla="*/ 22 h 64"/>
                <a:gd name="T8" fmla="*/ 5 w 122"/>
                <a:gd name="T9" fmla="*/ 28 h 64"/>
                <a:gd name="T10" fmla="*/ 9 w 122"/>
                <a:gd name="T11" fmla="*/ 34 h 64"/>
                <a:gd name="T12" fmla="*/ 12 w 122"/>
                <a:gd name="T13" fmla="*/ 39 h 64"/>
                <a:gd name="T14" fmla="*/ 16 w 122"/>
                <a:gd name="T15" fmla="*/ 44 h 64"/>
                <a:gd name="T16" fmla="*/ 19 w 122"/>
                <a:gd name="T17" fmla="*/ 48 h 64"/>
                <a:gd name="T18" fmla="*/ 24 w 122"/>
                <a:gd name="T19" fmla="*/ 51 h 64"/>
                <a:gd name="T20" fmla="*/ 28 w 122"/>
                <a:gd name="T21" fmla="*/ 55 h 64"/>
                <a:gd name="T22" fmla="*/ 34 w 122"/>
                <a:gd name="T23" fmla="*/ 58 h 64"/>
                <a:gd name="T24" fmla="*/ 39 w 122"/>
                <a:gd name="T25" fmla="*/ 60 h 64"/>
                <a:gd name="T26" fmla="*/ 50 w 122"/>
                <a:gd name="T27" fmla="*/ 63 h 64"/>
                <a:gd name="T28" fmla="*/ 62 w 122"/>
                <a:gd name="T29" fmla="*/ 64 h 64"/>
                <a:gd name="T30" fmla="*/ 72 w 122"/>
                <a:gd name="T31" fmla="*/ 63 h 64"/>
                <a:gd name="T32" fmla="*/ 83 w 122"/>
                <a:gd name="T33" fmla="*/ 60 h 64"/>
                <a:gd name="T34" fmla="*/ 89 w 122"/>
                <a:gd name="T35" fmla="*/ 58 h 64"/>
                <a:gd name="T36" fmla="*/ 94 w 122"/>
                <a:gd name="T37" fmla="*/ 55 h 64"/>
                <a:gd name="T38" fmla="*/ 98 w 122"/>
                <a:gd name="T39" fmla="*/ 51 h 64"/>
                <a:gd name="T40" fmla="*/ 103 w 122"/>
                <a:gd name="T41" fmla="*/ 48 h 64"/>
                <a:gd name="T42" fmla="*/ 107 w 122"/>
                <a:gd name="T43" fmla="*/ 44 h 64"/>
                <a:gd name="T44" fmla="*/ 111 w 122"/>
                <a:gd name="T45" fmla="*/ 39 h 64"/>
                <a:gd name="T46" fmla="*/ 114 w 122"/>
                <a:gd name="T47" fmla="*/ 34 h 64"/>
                <a:gd name="T48" fmla="*/ 117 w 122"/>
                <a:gd name="T49" fmla="*/ 28 h 64"/>
                <a:gd name="T50" fmla="*/ 119 w 122"/>
                <a:gd name="T51" fmla="*/ 22 h 64"/>
                <a:gd name="T52" fmla="*/ 121 w 122"/>
                <a:gd name="T53" fmla="*/ 15 h 64"/>
                <a:gd name="T54" fmla="*/ 121 w 122"/>
                <a:gd name="T55" fmla="*/ 7 h 64"/>
                <a:gd name="T56" fmla="*/ 122 w 122"/>
                <a:gd name="T57" fmla="*/ 0 h 64"/>
                <a:gd name="T58" fmla="*/ 0 w 122"/>
                <a:gd name="T59" fmla="*/ 0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64"/>
                <a:gd name="T92" fmla="*/ 122 w 122"/>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64">
                  <a:moveTo>
                    <a:pt x="0" y="0"/>
                  </a:moveTo>
                  <a:lnTo>
                    <a:pt x="1" y="7"/>
                  </a:lnTo>
                  <a:lnTo>
                    <a:pt x="2" y="15"/>
                  </a:lnTo>
                  <a:lnTo>
                    <a:pt x="3" y="22"/>
                  </a:lnTo>
                  <a:lnTo>
                    <a:pt x="5" y="28"/>
                  </a:lnTo>
                  <a:lnTo>
                    <a:pt x="9" y="34"/>
                  </a:lnTo>
                  <a:lnTo>
                    <a:pt x="12" y="39"/>
                  </a:lnTo>
                  <a:lnTo>
                    <a:pt x="16" y="44"/>
                  </a:lnTo>
                  <a:lnTo>
                    <a:pt x="19" y="48"/>
                  </a:lnTo>
                  <a:lnTo>
                    <a:pt x="24" y="51"/>
                  </a:lnTo>
                  <a:lnTo>
                    <a:pt x="28" y="55"/>
                  </a:lnTo>
                  <a:lnTo>
                    <a:pt x="34" y="58"/>
                  </a:lnTo>
                  <a:lnTo>
                    <a:pt x="39" y="60"/>
                  </a:lnTo>
                  <a:lnTo>
                    <a:pt x="50" y="63"/>
                  </a:lnTo>
                  <a:lnTo>
                    <a:pt x="62" y="64"/>
                  </a:lnTo>
                  <a:lnTo>
                    <a:pt x="72" y="63"/>
                  </a:lnTo>
                  <a:lnTo>
                    <a:pt x="83" y="60"/>
                  </a:lnTo>
                  <a:lnTo>
                    <a:pt x="89" y="58"/>
                  </a:lnTo>
                  <a:lnTo>
                    <a:pt x="94" y="55"/>
                  </a:lnTo>
                  <a:lnTo>
                    <a:pt x="98" y="51"/>
                  </a:lnTo>
                  <a:lnTo>
                    <a:pt x="103" y="48"/>
                  </a:lnTo>
                  <a:lnTo>
                    <a:pt x="107" y="44"/>
                  </a:lnTo>
                  <a:lnTo>
                    <a:pt x="111" y="39"/>
                  </a:lnTo>
                  <a:lnTo>
                    <a:pt x="114" y="34"/>
                  </a:lnTo>
                  <a:lnTo>
                    <a:pt x="117" y="28"/>
                  </a:lnTo>
                  <a:lnTo>
                    <a:pt x="119" y="22"/>
                  </a:lnTo>
                  <a:lnTo>
                    <a:pt x="121" y="15"/>
                  </a:lnTo>
                  <a:lnTo>
                    <a:pt x="121" y="7"/>
                  </a:lnTo>
                  <a:lnTo>
                    <a:pt x="122" y="0"/>
                  </a:lnTo>
                  <a:lnTo>
                    <a:pt x="0" y="0"/>
                  </a:lnTo>
                  <a:close/>
                </a:path>
              </a:pathLst>
            </a:custGeom>
            <a:solidFill>
              <a:srgbClr val="DA8B02"/>
            </a:solidFill>
            <a:ln w="9525">
              <a:solidFill>
                <a:srgbClr val="002060"/>
              </a:solidFill>
              <a:round/>
              <a:headEnd/>
              <a:tailEnd/>
            </a:ln>
          </p:spPr>
          <p:txBody>
            <a:bodyPr/>
            <a:lstStyle/>
            <a:p>
              <a:endParaRPr lang="en-US"/>
            </a:p>
          </p:txBody>
        </p:sp>
        <p:sp>
          <p:nvSpPr>
            <p:cNvPr id="7300" name="Freeform 91"/>
            <p:cNvSpPr>
              <a:spLocks/>
            </p:cNvSpPr>
            <p:nvPr/>
          </p:nvSpPr>
          <p:spPr bwMode="auto">
            <a:xfrm>
              <a:off x="4510" y="2593"/>
              <a:ext cx="34" cy="219"/>
            </a:xfrm>
            <a:custGeom>
              <a:avLst/>
              <a:gdLst>
                <a:gd name="T0" fmla="*/ 104 w 122"/>
                <a:gd name="T1" fmla="*/ 18 h 782"/>
                <a:gd name="T2" fmla="*/ 0 w 122"/>
                <a:gd name="T3" fmla="*/ 63 h 782"/>
                <a:gd name="T4" fmla="*/ 0 w 122"/>
                <a:gd name="T5" fmla="*/ 782 h 782"/>
                <a:gd name="T6" fmla="*/ 122 w 122"/>
                <a:gd name="T7" fmla="*/ 782 h 782"/>
                <a:gd name="T8" fmla="*/ 122 w 122"/>
                <a:gd name="T9" fmla="*/ 63 h 782"/>
                <a:gd name="T10" fmla="*/ 104 w 122"/>
                <a:gd name="T11" fmla="*/ 18 h 782"/>
                <a:gd name="T12" fmla="*/ 122 w 122"/>
                <a:gd name="T13" fmla="*/ 63 h 782"/>
                <a:gd name="T14" fmla="*/ 121 w 122"/>
                <a:gd name="T15" fmla="*/ 56 h 782"/>
                <a:gd name="T16" fmla="*/ 121 w 122"/>
                <a:gd name="T17" fmla="*/ 48 h 782"/>
                <a:gd name="T18" fmla="*/ 119 w 122"/>
                <a:gd name="T19" fmla="*/ 41 h 782"/>
                <a:gd name="T20" fmla="*/ 117 w 122"/>
                <a:gd name="T21" fmla="*/ 35 h 782"/>
                <a:gd name="T22" fmla="*/ 114 w 122"/>
                <a:gd name="T23" fmla="*/ 29 h 782"/>
                <a:gd name="T24" fmla="*/ 111 w 122"/>
                <a:gd name="T25" fmla="*/ 24 h 782"/>
                <a:gd name="T26" fmla="*/ 107 w 122"/>
                <a:gd name="T27" fmla="*/ 20 h 782"/>
                <a:gd name="T28" fmla="*/ 103 w 122"/>
                <a:gd name="T29" fmla="*/ 15 h 782"/>
                <a:gd name="T30" fmla="*/ 98 w 122"/>
                <a:gd name="T31" fmla="*/ 12 h 782"/>
                <a:gd name="T32" fmla="*/ 94 w 122"/>
                <a:gd name="T33" fmla="*/ 9 h 782"/>
                <a:gd name="T34" fmla="*/ 89 w 122"/>
                <a:gd name="T35" fmla="*/ 5 h 782"/>
                <a:gd name="T36" fmla="*/ 83 w 122"/>
                <a:gd name="T37" fmla="*/ 3 h 782"/>
                <a:gd name="T38" fmla="*/ 72 w 122"/>
                <a:gd name="T39" fmla="*/ 1 h 782"/>
                <a:gd name="T40" fmla="*/ 62 w 122"/>
                <a:gd name="T41" fmla="*/ 0 h 782"/>
                <a:gd name="T42" fmla="*/ 50 w 122"/>
                <a:gd name="T43" fmla="*/ 1 h 782"/>
                <a:gd name="T44" fmla="*/ 39 w 122"/>
                <a:gd name="T45" fmla="*/ 3 h 782"/>
                <a:gd name="T46" fmla="*/ 34 w 122"/>
                <a:gd name="T47" fmla="*/ 5 h 782"/>
                <a:gd name="T48" fmla="*/ 28 w 122"/>
                <a:gd name="T49" fmla="*/ 9 h 782"/>
                <a:gd name="T50" fmla="*/ 24 w 122"/>
                <a:gd name="T51" fmla="*/ 12 h 782"/>
                <a:gd name="T52" fmla="*/ 19 w 122"/>
                <a:gd name="T53" fmla="*/ 15 h 782"/>
                <a:gd name="T54" fmla="*/ 16 w 122"/>
                <a:gd name="T55" fmla="*/ 20 h 782"/>
                <a:gd name="T56" fmla="*/ 12 w 122"/>
                <a:gd name="T57" fmla="*/ 24 h 782"/>
                <a:gd name="T58" fmla="*/ 9 w 122"/>
                <a:gd name="T59" fmla="*/ 29 h 782"/>
                <a:gd name="T60" fmla="*/ 5 w 122"/>
                <a:gd name="T61" fmla="*/ 35 h 782"/>
                <a:gd name="T62" fmla="*/ 3 w 122"/>
                <a:gd name="T63" fmla="*/ 41 h 782"/>
                <a:gd name="T64" fmla="*/ 2 w 122"/>
                <a:gd name="T65" fmla="*/ 48 h 782"/>
                <a:gd name="T66" fmla="*/ 1 w 122"/>
                <a:gd name="T67" fmla="*/ 56 h 782"/>
                <a:gd name="T68" fmla="*/ 0 w 122"/>
                <a:gd name="T69" fmla="*/ 63 h 782"/>
                <a:gd name="T70" fmla="*/ 104 w 122"/>
                <a:gd name="T71" fmla="*/ 18 h 7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2"/>
                <a:gd name="T109" fmla="*/ 0 h 782"/>
                <a:gd name="T110" fmla="*/ 122 w 122"/>
                <a:gd name="T111" fmla="*/ 782 h 7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2" h="782">
                  <a:moveTo>
                    <a:pt x="104" y="18"/>
                  </a:moveTo>
                  <a:lnTo>
                    <a:pt x="0" y="63"/>
                  </a:lnTo>
                  <a:lnTo>
                    <a:pt x="0" y="782"/>
                  </a:lnTo>
                  <a:lnTo>
                    <a:pt x="122" y="782"/>
                  </a:lnTo>
                  <a:lnTo>
                    <a:pt x="122" y="63"/>
                  </a:lnTo>
                  <a:lnTo>
                    <a:pt x="104" y="18"/>
                  </a:lnTo>
                  <a:lnTo>
                    <a:pt x="122" y="63"/>
                  </a:lnTo>
                  <a:lnTo>
                    <a:pt x="121" y="56"/>
                  </a:lnTo>
                  <a:lnTo>
                    <a:pt x="121" y="48"/>
                  </a:lnTo>
                  <a:lnTo>
                    <a:pt x="119" y="41"/>
                  </a:lnTo>
                  <a:lnTo>
                    <a:pt x="117" y="35"/>
                  </a:lnTo>
                  <a:lnTo>
                    <a:pt x="114" y="29"/>
                  </a:lnTo>
                  <a:lnTo>
                    <a:pt x="111" y="24"/>
                  </a:lnTo>
                  <a:lnTo>
                    <a:pt x="107" y="20"/>
                  </a:lnTo>
                  <a:lnTo>
                    <a:pt x="103" y="15"/>
                  </a:lnTo>
                  <a:lnTo>
                    <a:pt x="98" y="12"/>
                  </a:lnTo>
                  <a:lnTo>
                    <a:pt x="94" y="9"/>
                  </a:lnTo>
                  <a:lnTo>
                    <a:pt x="89" y="5"/>
                  </a:lnTo>
                  <a:lnTo>
                    <a:pt x="83" y="3"/>
                  </a:lnTo>
                  <a:lnTo>
                    <a:pt x="72" y="1"/>
                  </a:lnTo>
                  <a:lnTo>
                    <a:pt x="62" y="0"/>
                  </a:lnTo>
                  <a:lnTo>
                    <a:pt x="50" y="1"/>
                  </a:lnTo>
                  <a:lnTo>
                    <a:pt x="39" y="3"/>
                  </a:lnTo>
                  <a:lnTo>
                    <a:pt x="34" y="5"/>
                  </a:lnTo>
                  <a:lnTo>
                    <a:pt x="28" y="9"/>
                  </a:lnTo>
                  <a:lnTo>
                    <a:pt x="24" y="12"/>
                  </a:lnTo>
                  <a:lnTo>
                    <a:pt x="19" y="15"/>
                  </a:lnTo>
                  <a:lnTo>
                    <a:pt x="16" y="20"/>
                  </a:lnTo>
                  <a:lnTo>
                    <a:pt x="12" y="24"/>
                  </a:lnTo>
                  <a:lnTo>
                    <a:pt x="9" y="29"/>
                  </a:lnTo>
                  <a:lnTo>
                    <a:pt x="5" y="35"/>
                  </a:lnTo>
                  <a:lnTo>
                    <a:pt x="3" y="41"/>
                  </a:lnTo>
                  <a:lnTo>
                    <a:pt x="2" y="48"/>
                  </a:lnTo>
                  <a:lnTo>
                    <a:pt x="1" y="56"/>
                  </a:lnTo>
                  <a:lnTo>
                    <a:pt x="0" y="63"/>
                  </a:lnTo>
                  <a:lnTo>
                    <a:pt x="104" y="18"/>
                  </a:lnTo>
                  <a:close/>
                </a:path>
              </a:pathLst>
            </a:custGeom>
            <a:solidFill>
              <a:srgbClr val="DA8B02"/>
            </a:solidFill>
            <a:ln w="9525">
              <a:solidFill>
                <a:srgbClr val="002060"/>
              </a:solidFill>
              <a:round/>
              <a:headEnd/>
              <a:tailEnd/>
            </a:ln>
          </p:spPr>
          <p:txBody>
            <a:bodyPr/>
            <a:lstStyle/>
            <a:p>
              <a:endParaRPr lang="en-US"/>
            </a:p>
          </p:txBody>
        </p:sp>
        <p:sp>
          <p:nvSpPr>
            <p:cNvPr id="7301" name="Freeform 92"/>
            <p:cNvSpPr>
              <a:spLocks/>
            </p:cNvSpPr>
            <p:nvPr/>
          </p:nvSpPr>
          <p:spPr bwMode="auto">
            <a:xfrm>
              <a:off x="4425" y="2498"/>
              <a:ext cx="114" cy="125"/>
            </a:xfrm>
            <a:custGeom>
              <a:avLst/>
              <a:gdLst>
                <a:gd name="T0" fmla="*/ 62 w 422"/>
                <a:gd name="T1" fmla="*/ 1 h 443"/>
                <a:gd name="T2" fmla="*/ 19 w 422"/>
                <a:gd name="T3" fmla="*/ 109 h 443"/>
                <a:gd name="T4" fmla="*/ 336 w 422"/>
                <a:gd name="T5" fmla="*/ 443 h 443"/>
                <a:gd name="T6" fmla="*/ 422 w 422"/>
                <a:gd name="T7" fmla="*/ 353 h 443"/>
                <a:gd name="T8" fmla="*/ 105 w 422"/>
                <a:gd name="T9" fmla="*/ 20 h 443"/>
                <a:gd name="T10" fmla="*/ 62 w 422"/>
                <a:gd name="T11" fmla="*/ 1 h 443"/>
                <a:gd name="T12" fmla="*/ 105 w 422"/>
                <a:gd name="T13" fmla="*/ 20 h 443"/>
                <a:gd name="T14" fmla="*/ 100 w 422"/>
                <a:gd name="T15" fmla="*/ 14 h 443"/>
                <a:gd name="T16" fmla="*/ 93 w 422"/>
                <a:gd name="T17" fmla="*/ 10 h 443"/>
                <a:gd name="T18" fmla="*/ 88 w 422"/>
                <a:gd name="T19" fmla="*/ 6 h 443"/>
                <a:gd name="T20" fmla="*/ 82 w 422"/>
                <a:gd name="T21" fmla="*/ 3 h 443"/>
                <a:gd name="T22" fmla="*/ 77 w 422"/>
                <a:gd name="T23" fmla="*/ 2 h 443"/>
                <a:gd name="T24" fmla="*/ 71 w 422"/>
                <a:gd name="T25" fmla="*/ 0 h 443"/>
                <a:gd name="T26" fmla="*/ 65 w 422"/>
                <a:gd name="T27" fmla="*/ 0 h 443"/>
                <a:gd name="T28" fmla="*/ 59 w 422"/>
                <a:gd name="T29" fmla="*/ 0 h 443"/>
                <a:gd name="T30" fmla="*/ 54 w 422"/>
                <a:gd name="T31" fmla="*/ 0 h 443"/>
                <a:gd name="T32" fmla="*/ 48 w 422"/>
                <a:gd name="T33" fmla="*/ 2 h 443"/>
                <a:gd name="T34" fmla="*/ 42 w 422"/>
                <a:gd name="T35" fmla="*/ 3 h 443"/>
                <a:gd name="T36" fmla="*/ 37 w 422"/>
                <a:gd name="T37" fmla="*/ 5 h 443"/>
                <a:gd name="T38" fmla="*/ 28 w 422"/>
                <a:gd name="T39" fmla="*/ 12 h 443"/>
                <a:gd name="T40" fmla="*/ 19 w 422"/>
                <a:gd name="T41" fmla="*/ 20 h 443"/>
                <a:gd name="T42" fmla="*/ 11 w 422"/>
                <a:gd name="T43" fmla="*/ 28 h 443"/>
                <a:gd name="T44" fmla="*/ 6 w 422"/>
                <a:gd name="T45" fmla="*/ 39 h 443"/>
                <a:gd name="T46" fmla="*/ 4 w 422"/>
                <a:gd name="T47" fmla="*/ 45 h 443"/>
                <a:gd name="T48" fmla="*/ 2 w 422"/>
                <a:gd name="T49" fmla="*/ 50 h 443"/>
                <a:gd name="T50" fmla="*/ 1 w 422"/>
                <a:gd name="T51" fmla="*/ 56 h 443"/>
                <a:gd name="T52" fmla="*/ 0 w 422"/>
                <a:gd name="T53" fmla="*/ 62 h 443"/>
                <a:gd name="T54" fmla="*/ 0 w 422"/>
                <a:gd name="T55" fmla="*/ 68 h 443"/>
                <a:gd name="T56" fmla="*/ 1 w 422"/>
                <a:gd name="T57" fmla="*/ 74 h 443"/>
                <a:gd name="T58" fmla="*/ 2 w 422"/>
                <a:gd name="T59" fmla="*/ 80 h 443"/>
                <a:gd name="T60" fmla="*/ 4 w 422"/>
                <a:gd name="T61" fmla="*/ 86 h 443"/>
                <a:gd name="T62" fmla="*/ 6 w 422"/>
                <a:gd name="T63" fmla="*/ 92 h 443"/>
                <a:gd name="T64" fmla="*/ 10 w 422"/>
                <a:gd name="T65" fmla="*/ 98 h 443"/>
                <a:gd name="T66" fmla="*/ 14 w 422"/>
                <a:gd name="T67" fmla="*/ 104 h 443"/>
                <a:gd name="T68" fmla="*/ 19 w 422"/>
                <a:gd name="T69" fmla="*/ 109 h 443"/>
                <a:gd name="T70" fmla="*/ 62 w 422"/>
                <a:gd name="T71" fmla="*/ 1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3"/>
                <a:gd name="T110" fmla="*/ 422 w 422"/>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3">
                  <a:moveTo>
                    <a:pt x="62" y="1"/>
                  </a:moveTo>
                  <a:lnTo>
                    <a:pt x="19" y="109"/>
                  </a:lnTo>
                  <a:lnTo>
                    <a:pt x="336" y="443"/>
                  </a:lnTo>
                  <a:lnTo>
                    <a:pt x="422" y="353"/>
                  </a:lnTo>
                  <a:lnTo>
                    <a:pt x="105" y="20"/>
                  </a:lnTo>
                  <a:lnTo>
                    <a:pt x="62" y="1"/>
                  </a:lnTo>
                  <a:lnTo>
                    <a:pt x="105" y="20"/>
                  </a:lnTo>
                  <a:lnTo>
                    <a:pt x="100" y="14"/>
                  </a:lnTo>
                  <a:lnTo>
                    <a:pt x="93" y="10"/>
                  </a:lnTo>
                  <a:lnTo>
                    <a:pt x="88" y="6"/>
                  </a:lnTo>
                  <a:lnTo>
                    <a:pt x="82" y="3"/>
                  </a:lnTo>
                  <a:lnTo>
                    <a:pt x="77" y="2"/>
                  </a:lnTo>
                  <a:lnTo>
                    <a:pt x="71" y="0"/>
                  </a:lnTo>
                  <a:lnTo>
                    <a:pt x="65" y="0"/>
                  </a:lnTo>
                  <a:lnTo>
                    <a:pt x="59" y="0"/>
                  </a:lnTo>
                  <a:lnTo>
                    <a:pt x="54" y="0"/>
                  </a:lnTo>
                  <a:lnTo>
                    <a:pt x="48" y="2"/>
                  </a:lnTo>
                  <a:lnTo>
                    <a:pt x="42" y="3"/>
                  </a:lnTo>
                  <a:lnTo>
                    <a:pt x="37" y="5"/>
                  </a:lnTo>
                  <a:lnTo>
                    <a:pt x="28" y="12"/>
                  </a:lnTo>
                  <a:lnTo>
                    <a:pt x="19" y="20"/>
                  </a:lnTo>
                  <a:lnTo>
                    <a:pt x="11" y="28"/>
                  </a:lnTo>
                  <a:lnTo>
                    <a:pt x="6" y="39"/>
                  </a:lnTo>
                  <a:lnTo>
                    <a:pt x="4" y="45"/>
                  </a:lnTo>
                  <a:lnTo>
                    <a:pt x="2" y="50"/>
                  </a:lnTo>
                  <a:lnTo>
                    <a:pt x="1" y="56"/>
                  </a:lnTo>
                  <a:lnTo>
                    <a:pt x="0" y="62"/>
                  </a:lnTo>
                  <a:lnTo>
                    <a:pt x="0" y="68"/>
                  </a:lnTo>
                  <a:lnTo>
                    <a:pt x="1" y="74"/>
                  </a:lnTo>
                  <a:lnTo>
                    <a:pt x="2" y="80"/>
                  </a:lnTo>
                  <a:lnTo>
                    <a:pt x="4" y="86"/>
                  </a:lnTo>
                  <a:lnTo>
                    <a:pt x="6" y="92"/>
                  </a:lnTo>
                  <a:lnTo>
                    <a:pt x="10" y="98"/>
                  </a:lnTo>
                  <a:lnTo>
                    <a:pt x="14" y="104"/>
                  </a:lnTo>
                  <a:lnTo>
                    <a:pt x="19" y="109"/>
                  </a:lnTo>
                  <a:lnTo>
                    <a:pt x="62" y="1"/>
                  </a:lnTo>
                  <a:close/>
                </a:path>
              </a:pathLst>
            </a:custGeom>
            <a:solidFill>
              <a:srgbClr val="DA8B02"/>
            </a:solidFill>
            <a:ln w="9525">
              <a:solidFill>
                <a:srgbClr val="002060"/>
              </a:solidFill>
              <a:round/>
              <a:headEnd/>
              <a:tailEnd/>
            </a:ln>
          </p:spPr>
          <p:txBody>
            <a:bodyPr/>
            <a:lstStyle/>
            <a:p>
              <a:endParaRPr lang="en-US"/>
            </a:p>
          </p:txBody>
        </p:sp>
        <p:sp>
          <p:nvSpPr>
            <p:cNvPr id="7302" name="Freeform 93"/>
            <p:cNvSpPr>
              <a:spLocks/>
            </p:cNvSpPr>
            <p:nvPr/>
          </p:nvSpPr>
          <p:spPr bwMode="auto">
            <a:xfrm>
              <a:off x="4305" y="2498"/>
              <a:ext cx="137" cy="35"/>
            </a:xfrm>
            <a:custGeom>
              <a:avLst/>
              <a:gdLst>
                <a:gd name="T0" fmla="*/ 18 w 510"/>
                <a:gd name="T1" fmla="*/ 19 h 127"/>
                <a:gd name="T2" fmla="*/ 61 w 510"/>
                <a:gd name="T3" fmla="*/ 127 h 127"/>
                <a:gd name="T4" fmla="*/ 510 w 510"/>
                <a:gd name="T5" fmla="*/ 127 h 127"/>
                <a:gd name="T6" fmla="*/ 510 w 510"/>
                <a:gd name="T7" fmla="*/ 0 h 127"/>
                <a:gd name="T8" fmla="*/ 61 w 510"/>
                <a:gd name="T9" fmla="*/ 0 h 127"/>
                <a:gd name="T10" fmla="*/ 18 w 510"/>
                <a:gd name="T11" fmla="*/ 19 h 127"/>
                <a:gd name="T12" fmla="*/ 61 w 510"/>
                <a:gd name="T13" fmla="*/ 0 h 127"/>
                <a:gd name="T14" fmla="*/ 53 w 510"/>
                <a:gd name="T15" fmla="*/ 0 h 127"/>
                <a:gd name="T16" fmla="*/ 47 w 510"/>
                <a:gd name="T17" fmla="*/ 1 h 127"/>
                <a:gd name="T18" fmla="*/ 41 w 510"/>
                <a:gd name="T19" fmla="*/ 3 h 127"/>
                <a:gd name="T20" fmla="*/ 35 w 510"/>
                <a:gd name="T21" fmla="*/ 5 h 127"/>
                <a:gd name="T22" fmla="*/ 29 w 510"/>
                <a:gd name="T23" fmla="*/ 8 h 127"/>
                <a:gd name="T24" fmla="*/ 24 w 510"/>
                <a:gd name="T25" fmla="*/ 12 h 127"/>
                <a:gd name="T26" fmla="*/ 20 w 510"/>
                <a:gd name="T27" fmla="*/ 15 h 127"/>
                <a:gd name="T28" fmla="*/ 16 w 510"/>
                <a:gd name="T29" fmla="*/ 20 h 127"/>
                <a:gd name="T30" fmla="*/ 12 w 510"/>
                <a:gd name="T31" fmla="*/ 24 h 127"/>
                <a:gd name="T32" fmla="*/ 9 w 510"/>
                <a:gd name="T33" fmla="*/ 29 h 127"/>
                <a:gd name="T34" fmla="*/ 7 w 510"/>
                <a:gd name="T35" fmla="*/ 35 h 127"/>
                <a:gd name="T36" fmla="*/ 4 w 510"/>
                <a:gd name="T37" fmla="*/ 40 h 127"/>
                <a:gd name="T38" fmla="*/ 1 w 510"/>
                <a:gd name="T39" fmla="*/ 51 h 127"/>
                <a:gd name="T40" fmla="*/ 0 w 510"/>
                <a:gd name="T41" fmla="*/ 63 h 127"/>
                <a:gd name="T42" fmla="*/ 1 w 510"/>
                <a:gd name="T43" fmla="*/ 75 h 127"/>
                <a:gd name="T44" fmla="*/ 4 w 510"/>
                <a:gd name="T45" fmla="*/ 86 h 127"/>
                <a:gd name="T46" fmla="*/ 7 w 510"/>
                <a:gd name="T47" fmla="*/ 93 h 127"/>
                <a:gd name="T48" fmla="*/ 9 w 510"/>
                <a:gd name="T49" fmla="*/ 97 h 127"/>
                <a:gd name="T50" fmla="*/ 12 w 510"/>
                <a:gd name="T51" fmla="*/ 103 h 127"/>
                <a:gd name="T52" fmla="*/ 16 w 510"/>
                <a:gd name="T53" fmla="*/ 107 h 127"/>
                <a:gd name="T54" fmla="*/ 20 w 510"/>
                <a:gd name="T55" fmla="*/ 112 h 127"/>
                <a:gd name="T56" fmla="*/ 24 w 510"/>
                <a:gd name="T57" fmla="*/ 116 h 127"/>
                <a:gd name="T58" fmla="*/ 29 w 510"/>
                <a:gd name="T59" fmla="*/ 119 h 127"/>
                <a:gd name="T60" fmla="*/ 35 w 510"/>
                <a:gd name="T61" fmla="*/ 121 h 127"/>
                <a:gd name="T62" fmla="*/ 41 w 510"/>
                <a:gd name="T63" fmla="*/ 124 h 127"/>
                <a:gd name="T64" fmla="*/ 47 w 510"/>
                <a:gd name="T65" fmla="*/ 126 h 127"/>
                <a:gd name="T66" fmla="*/ 53 w 510"/>
                <a:gd name="T67" fmla="*/ 127 h 127"/>
                <a:gd name="T68" fmla="*/ 61 w 510"/>
                <a:gd name="T69" fmla="*/ 127 h 127"/>
                <a:gd name="T70" fmla="*/ 18 w 510"/>
                <a:gd name="T71" fmla="*/ 19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7"/>
                <a:gd name="T110" fmla="*/ 510 w 510"/>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7">
                  <a:moveTo>
                    <a:pt x="18" y="19"/>
                  </a:moveTo>
                  <a:lnTo>
                    <a:pt x="61" y="127"/>
                  </a:lnTo>
                  <a:lnTo>
                    <a:pt x="510" y="127"/>
                  </a:lnTo>
                  <a:lnTo>
                    <a:pt x="510" y="0"/>
                  </a:lnTo>
                  <a:lnTo>
                    <a:pt x="61" y="0"/>
                  </a:lnTo>
                  <a:lnTo>
                    <a:pt x="18" y="19"/>
                  </a:lnTo>
                  <a:lnTo>
                    <a:pt x="61" y="0"/>
                  </a:lnTo>
                  <a:lnTo>
                    <a:pt x="53" y="0"/>
                  </a:lnTo>
                  <a:lnTo>
                    <a:pt x="47" y="1"/>
                  </a:lnTo>
                  <a:lnTo>
                    <a:pt x="41" y="3"/>
                  </a:lnTo>
                  <a:lnTo>
                    <a:pt x="35" y="5"/>
                  </a:lnTo>
                  <a:lnTo>
                    <a:pt x="29" y="8"/>
                  </a:lnTo>
                  <a:lnTo>
                    <a:pt x="24" y="12"/>
                  </a:lnTo>
                  <a:lnTo>
                    <a:pt x="20" y="15"/>
                  </a:lnTo>
                  <a:lnTo>
                    <a:pt x="16" y="20"/>
                  </a:lnTo>
                  <a:lnTo>
                    <a:pt x="12" y="24"/>
                  </a:lnTo>
                  <a:lnTo>
                    <a:pt x="9" y="29"/>
                  </a:lnTo>
                  <a:lnTo>
                    <a:pt x="7" y="35"/>
                  </a:lnTo>
                  <a:lnTo>
                    <a:pt x="4" y="40"/>
                  </a:lnTo>
                  <a:lnTo>
                    <a:pt x="1" y="51"/>
                  </a:lnTo>
                  <a:lnTo>
                    <a:pt x="0" y="63"/>
                  </a:lnTo>
                  <a:lnTo>
                    <a:pt x="1" y="75"/>
                  </a:lnTo>
                  <a:lnTo>
                    <a:pt x="4" y="86"/>
                  </a:lnTo>
                  <a:lnTo>
                    <a:pt x="7" y="93"/>
                  </a:lnTo>
                  <a:lnTo>
                    <a:pt x="9" y="97"/>
                  </a:lnTo>
                  <a:lnTo>
                    <a:pt x="12" y="103"/>
                  </a:lnTo>
                  <a:lnTo>
                    <a:pt x="16" y="107"/>
                  </a:lnTo>
                  <a:lnTo>
                    <a:pt x="20" y="112"/>
                  </a:lnTo>
                  <a:lnTo>
                    <a:pt x="24" y="116"/>
                  </a:lnTo>
                  <a:lnTo>
                    <a:pt x="29" y="119"/>
                  </a:lnTo>
                  <a:lnTo>
                    <a:pt x="35" y="121"/>
                  </a:lnTo>
                  <a:lnTo>
                    <a:pt x="41" y="124"/>
                  </a:lnTo>
                  <a:lnTo>
                    <a:pt x="47" y="126"/>
                  </a:lnTo>
                  <a:lnTo>
                    <a:pt x="53" y="127"/>
                  </a:lnTo>
                  <a:lnTo>
                    <a:pt x="61" y="127"/>
                  </a:lnTo>
                  <a:lnTo>
                    <a:pt x="18" y="19"/>
                  </a:lnTo>
                  <a:close/>
                </a:path>
              </a:pathLst>
            </a:custGeom>
            <a:solidFill>
              <a:srgbClr val="DA8B02"/>
            </a:solidFill>
            <a:ln w="9525">
              <a:solidFill>
                <a:srgbClr val="002060"/>
              </a:solidFill>
              <a:round/>
              <a:headEnd/>
              <a:tailEnd/>
            </a:ln>
          </p:spPr>
          <p:txBody>
            <a:bodyPr/>
            <a:lstStyle/>
            <a:p>
              <a:endParaRPr lang="en-US"/>
            </a:p>
          </p:txBody>
        </p:sp>
        <p:sp>
          <p:nvSpPr>
            <p:cNvPr id="7303" name="Freeform 94"/>
            <p:cNvSpPr>
              <a:spLocks/>
            </p:cNvSpPr>
            <p:nvPr/>
          </p:nvSpPr>
          <p:spPr bwMode="auto">
            <a:xfrm>
              <a:off x="4219" y="2503"/>
              <a:ext cx="114" cy="125"/>
            </a:xfrm>
            <a:custGeom>
              <a:avLst/>
              <a:gdLst>
                <a:gd name="T0" fmla="*/ 1 w 422"/>
                <a:gd name="T1" fmla="*/ 378 h 443"/>
                <a:gd name="T2" fmla="*/ 105 w 422"/>
                <a:gd name="T3" fmla="*/ 423 h 443"/>
                <a:gd name="T4" fmla="*/ 422 w 422"/>
                <a:gd name="T5" fmla="*/ 89 h 443"/>
                <a:gd name="T6" fmla="*/ 336 w 422"/>
                <a:gd name="T7" fmla="*/ 0 h 443"/>
                <a:gd name="T8" fmla="*/ 19 w 422"/>
                <a:gd name="T9" fmla="*/ 333 h 443"/>
                <a:gd name="T10" fmla="*/ 1 w 422"/>
                <a:gd name="T11" fmla="*/ 378 h 443"/>
                <a:gd name="T12" fmla="*/ 19 w 422"/>
                <a:gd name="T13" fmla="*/ 333 h 443"/>
                <a:gd name="T14" fmla="*/ 14 w 422"/>
                <a:gd name="T15" fmla="*/ 339 h 443"/>
                <a:gd name="T16" fmla="*/ 10 w 422"/>
                <a:gd name="T17" fmla="*/ 344 h 443"/>
                <a:gd name="T18" fmla="*/ 6 w 422"/>
                <a:gd name="T19" fmla="*/ 351 h 443"/>
                <a:gd name="T20" fmla="*/ 4 w 422"/>
                <a:gd name="T21" fmla="*/ 356 h 443"/>
                <a:gd name="T22" fmla="*/ 2 w 422"/>
                <a:gd name="T23" fmla="*/ 363 h 443"/>
                <a:gd name="T24" fmla="*/ 1 w 422"/>
                <a:gd name="T25" fmla="*/ 370 h 443"/>
                <a:gd name="T26" fmla="*/ 0 w 422"/>
                <a:gd name="T27" fmla="*/ 375 h 443"/>
                <a:gd name="T28" fmla="*/ 0 w 422"/>
                <a:gd name="T29" fmla="*/ 382 h 443"/>
                <a:gd name="T30" fmla="*/ 1 w 422"/>
                <a:gd name="T31" fmla="*/ 387 h 443"/>
                <a:gd name="T32" fmla="*/ 2 w 422"/>
                <a:gd name="T33" fmla="*/ 393 h 443"/>
                <a:gd name="T34" fmla="*/ 4 w 422"/>
                <a:gd name="T35" fmla="*/ 398 h 443"/>
                <a:gd name="T36" fmla="*/ 6 w 422"/>
                <a:gd name="T37" fmla="*/ 404 h 443"/>
                <a:gd name="T38" fmla="*/ 11 w 422"/>
                <a:gd name="T39" fmla="*/ 415 h 443"/>
                <a:gd name="T40" fmla="*/ 19 w 422"/>
                <a:gd name="T41" fmla="*/ 423 h 443"/>
                <a:gd name="T42" fmla="*/ 28 w 422"/>
                <a:gd name="T43" fmla="*/ 431 h 443"/>
                <a:gd name="T44" fmla="*/ 37 w 422"/>
                <a:gd name="T45" fmla="*/ 438 h 443"/>
                <a:gd name="T46" fmla="*/ 43 w 422"/>
                <a:gd name="T47" fmla="*/ 440 h 443"/>
                <a:gd name="T48" fmla="*/ 48 w 422"/>
                <a:gd name="T49" fmla="*/ 441 h 443"/>
                <a:gd name="T50" fmla="*/ 54 w 422"/>
                <a:gd name="T51" fmla="*/ 443 h 443"/>
                <a:gd name="T52" fmla="*/ 59 w 422"/>
                <a:gd name="T53" fmla="*/ 443 h 443"/>
                <a:gd name="T54" fmla="*/ 64 w 422"/>
                <a:gd name="T55" fmla="*/ 443 h 443"/>
                <a:gd name="T56" fmla="*/ 71 w 422"/>
                <a:gd name="T57" fmla="*/ 443 h 443"/>
                <a:gd name="T58" fmla="*/ 77 w 422"/>
                <a:gd name="T59" fmla="*/ 442 h 443"/>
                <a:gd name="T60" fmla="*/ 82 w 422"/>
                <a:gd name="T61" fmla="*/ 440 h 443"/>
                <a:gd name="T62" fmla="*/ 88 w 422"/>
                <a:gd name="T63" fmla="*/ 436 h 443"/>
                <a:gd name="T64" fmla="*/ 94 w 422"/>
                <a:gd name="T65" fmla="*/ 433 h 443"/>
                <a:gd name="T66" fmla="*/ 99 w 422"/>
                <a:gd name="T67" fmla="*/ 429 h 443"/>
                <a:gd name="T68" fmla="*/ 105 w 422"/>
                <a:gd name="T69" fmla="*/ 423 h 443"/>
                <a:gd name="T70" fmla="*/ 1 w 422"/>
                <a:gd name="T71" fmla="*/ 378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3"/>
                <a:gd name="T110" fmla="*/ 422 w 422"/>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3">
                  <a:moveTo>
                    <a:pt x="1" y="378"/>
                  </a:moveTo>
                  <a:lnTo>
                    <a:pt x="105" y="423"/>
                  </a:lnTo>
                  <a:lnTo>
                    <a:pt x="422" y="89"/>
                  </a:lnTo>
                  <a:lnTo>
                    <a:pt x="336" y="0"/>
                  </a:lnTo>
                  <a:lnTo>
                    <a:pt x="19" y="333"/>
                  </a:lnTo>
                  <a:lnTo>
                    <a:pt x="1" y="378"/>
                  </a:lnTo>
                  <a:lnTo>
                    <a:pt x="19" y="333"/>
                  </a:lnTo>
                  <a:lnTo>
                    <a:pt x="14" y="339"/>
                  </a:lnTo>
                  <a:lnTo>
                    <a:pt x="10" y="344"/>
                  </a:lnTo>
                  <a:lnTo>
                    <a:pt x="6" y="351"/>
                  </a:lnTo>
                  <a:lnTo>
                    <a:pt x="4" y="356"/>
                  </a:lnTo>
                  <a:lnTo>
                    <a:pt x="2" y="363"/>
                  </a:lnTo>
                  <a:lnTo>
                    <a:pt x="1" y="370"/>
                  </a:lnTo>
                  <a:lnTo>
                    <a:pt x="0" y="375"/>
                  </a:lnTo>
                  <a:lnTo>
                    <a:pt x="0" y="382"/>
                  </a:lnTo>
                  <a:lnTo>
                    <a:pt x="1" y="387"/>
                  </a:lnTo>
                  <a:lnTo>
                    <a:pt x="2" y="393"/>
                  </a:lnTo>
                  <a:lnTo>
                    <a:pt x="4" y="398"/>
                  </a:lnTo>
                  <a:lnTo>
                    <a:pt x="6" y="404"/>
                  </a:lnTo>
                  <a:lnTo>
                    <a:pt x="11" y="415"/>
                  </a:lnTo>
                  <a:lnTo>
                    <a:pt x="19" y="423"/>
                  </a:lnTo>
                  <a:lnTo>
                    <a:pt x="28" y="431"/>
                  </a:lnTo>
                  <a:lnTo>
                    <a:pt x="37" y="438"/>
                  </a:lnTo>
                  <a:lnTo>
                    <a:pt x="43" y="440"/>
                  </a:lnTo>
                  <a:lnTo>
                    <a:pt x="48" y="441"/>
                  </a:lnTo>
                  <a:lnTo>
                    <a:pt x="54" y="443"/>
                  </a:lnTo>
                  <a:lnTo>
                    <a:pt x="59" y="443"/>
                  </a:lnTo>
                  <a:lnTo>
                    <a:pt x="64" y="443"/>
                  </a:lnTo>
                  <a:lnTo>
                    <a:pt x="71" y="443"/>
                  </a:lnTo>
                  <a:lnTo>
                    <a:pt x="77" y="442"/>
                  </a:lnTo>
                  <a:lnTo>
                    <a:pt x="82" y="440"/>
                  </a:lnTo>
                  <a:lnTo>
                    <a:pt x="88" y="436"/>
                  </a:lnTo>
                  <a:lnTo>
                    <a:pt x="94" y="433"/>
                  </a:lnTo>
                  <a:lnTo>
                    <a:pt x="99" y="429"/>
                  </a:lnTo>
                  <a:lnTo>
                    <a:pt x="105" y="423"/>
                  </a:lnTo>
                  <a:lnTo>
                    <a:pt x="1" y="378"/>
                  </a:lnTo>
                  <a:close/>
                </a:path>
              </a:pathLst>
            </a:custGeom>
            <a:solidFill>
              <a:srgbClr val="DA8B02"/>
            </a:solidFill>
            <a:ln w="9525">
              <a:solidFill>
                <a:srgbClr val="002060"/>
              </a:solidFill>
              <a:round/>
              <a:headEnd/>
              <a:tailEnd/>
            </a:ln>
          </p:spPr>
          <p:txBody>
            <a:bodyPr/>
            <a:lstStyle/>
            <a:p>
              <a:endParaRPr lang="en-US"/>
            </a:p>
          </p:txBody>
        </p:sp>
        <p:sp>
          <p:nvSpPr>
            <p:cNvPr id="7304" name="Rectangle 95"/>
            <p:cNvSpPr>
              <a:spLocks noChangeArrowheads="1"/>
            </p:cNvSpPr>
            <p:nvPr/>
          </p:nvSpPr>
          <p:spPr bwMode="auto">
            <a:xfrm>
              <a:off x="4219" y="2609"/>
              <a:ext cx="32" cy="203"/>
            </a:xfrm>
            <a:prstGeom prst="rect">
              <a:avLst/>
            </a:prstGeom>
            <a:solidFill>
              <a:srgbClr val="DA8B02"/>
            </a:solidFill>
            <a:ln w="9525">
              <a:solidFill>
                <a:srgbClr val="002060"/>
              </a:solidFill>
              <a:miter lim="800000"/>
              <a:headEnd/>
              <a:tailEnd/>
            </a:ln>
          </p:spPr>
          <p:txBody>
            <a:bodyPr/>
            <a:lstStyle/>
            <a:p>
              <a:endParaRPr lang="en-US"/>
            </a:p>
          </p:txBody>
        </p:sp>
        <p:sp>
          <p:nvSpPr>
            <p:cNvPr id="7305" name="Freeform 96"/>
            <p:cNvSpPr>
              <a:spLocks/>
            </p:cNvSpPr>
            <p:nvPr/>
          </p:nvSpPr>
          <p:spPr bwMode="auto">
            <a:xfrm>
              <a:off x="4219" y="2812"/>
              <a:ext cx="32" cy="18"/>
            </a:xfrm>
            <a:custGeom>
              <a:avLst/>
              <a:gdLst>
                <a:gd name="T0" fmla="*/ 0 w 122"/>
                <a:gd name="T1" fmla="*/ 0 h 64"/>
                <a:gd name="T2" fmla="*/ 1 w 122"/>
                <a:gd name="T3" fmla="*/ 7 h 64"/>
                <a:gd name="T4" fmla="*/ 2 w 122"/>
                <a:gd name="T5" fmla="*/ 15 h 64"/>
                <a:gd name="T6" fmla="*/ 3 w 122"/>
                <a:gd name="T7" fmla="*/ 22 h 64"/>
                <a:gd name="T8" fmla="*/ 5 w 122"/>
                <a:gd name="T9" fmla="*/ 28 h 64"/>
                <a:gd name="T10" fmla="*/ 8 w 122"/>
                <a:gd name="T11" fmla="*/ 34 h 64"/>
                <a:gd name="T12" fmla="*/ 11 w 122"/>
                <a:gd name="T13" fmla="*/ 39 h 64"/>
                <a:gd name="T14" fmla="*/ 16 w 122"/>
                <a:gd name="T15" fmla="*/ 44 h 64"/>
                <a:gd name="T16" fmla="*/ 19 w 122"/>
                <a:gd name="T17" fmla="*/ 48 h 64"/>
                <a:gd name="T18" fmla="*/ 24 w 122"/>
                <a:gd name="T19" fmla="*/ 51 h 64"/>
                <a:gd name="T20" fmla="*/ 28 w 122"/>
                <a:gd name="T21" fmla="*/ 55 h 64"/>
                <a:gd name="T22" fmla="*/ 33 w 122"/>
                <a:gd name="T23" fmla="*/ 58 h 64"/>
                <a:gd name="T24" fmla="*/ 38 w 122"/>
                <a:gd name="T25" fmla="*/ 60 h 64"/>
                <a:gd name="T26" fmla="*/ 50 w 122"/>
                <a:gd name="T27" fmla="*/ 63 h 64"/>
                <a:gd name="T28" fmla="*/ 61 w 122"/>
                <a:gd name="T29" fmla="*/ 64 h 64"/>
                <a:gd name="T30" fmla="*/ 72 w 122"/>
                <a:gd name="T31" fmla="*/ 63 h 64"/>
                <a:gd name="T32" fmla="*/ 83 w 122"/>
                <a:gd name="T33" fmla="*/ 60 h 64"/>
                <a:gd name="T34" fmla="*/ 88 w 122"/>
                <a:gd name="T35" fmla="*/ 58 h 64"/>
                <a:gd name="T36" fmla="*/ 94 w 122"/>
                <a:gd name="T37" fmla="*/ 55 h 64"/>
                <a:gd name="T38" fmla="*/ 98 w 122"/>
                <a:gd name="T39" fmla="*/ 51 h 64"/>
                <a:gd name="T40" fmla="*/ 103 w 122"/>
                <a:gd name="T41" fmla="*/ 48 h 64"/>
                <a:gd name="T42" fmla="*/ 106 w 122"/>
                <a:gd name="T43" fmla="*/ 44 h 64"/>
                <a:gd name="T44" fmla="*/ 110 w 122"/>
                <a:gd name="T45" fmla="*/ 39 h 64"/>
                <a:gd name="T46" fmla="*/ 113 w 122"/>
                <a:gd name="T47" fmla="*/ 34 h 64"/>
                <a:gd name="T48" fmla="*/ 116 w 122"/>
                <a:gd name="T49" fmla="*/ 28 h 64"/>
                <a:gd name="T50" fmla="*/ 119 w 122"/>
                <a:gd name="T51" fmla="*/ 22 h 64"/>
                <a:gd name="T52" fmla="*/ 120 w 122"/>
                <a:gd name="T53" fmla="*/ 15 h 64"/>
                <a:gd name="T54" fmla="*/ 121 w 122"/>
                <a:gd name="T55" fmla="*/ 7 h 64"/>
                <a:gd name="T56" fmla="*/ 122 w 122"/>
                <a:gd name="T57" fmla="*/ 0 h 64"/>
                <a:gd name="T58" fmla="*/ 0 w 122"/>
                <a:gd name="T59" fmla="*/ 0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64"/>
                <a:gd name="T92" fmla="*/ 122 w 122"/>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64">
                  <a:moveTo>
                    <a:pt x="0" y="0"/>
                  </a:moveTo>
                  <a:lnTo>
                    <a:pt x="1" y="7"/>
                  </a:lnTo>
                  <a:lnTo>
                    <a:pt x="2" y="15"/>
                  </a:lnTo>
                  <a:lnTo>
                    <a:pt x="3" y="22"/>
                  </a:lnTo>
                  <a:lnTo>
                    <a:pt x="5" y="28"/>
                  </a:lnTo>
                  <a:lnTo>
                    <a:pt x="8" y="34"/>
                  </a:lnTo>
                  <a:lnTo>
                    <a:pt x="11" y="39"/>
                  </a:lnTo>
                  <a:lnTo>
                    <a:pt x="16" y="44"/>
                  </a:lnTo>
                  <a:lnTo>
                    <a:pt x="19" y="48"/>
                  </a:lnTo>
                  <a:lnTo>
                    <a:pt x="24" y="51"/>
                  </a:lnTo>
                  <a:lnTo>
                    <a:pt x="28" y="55"/>
                  </a:lnTo>
                  <a:lnTo>
                    <a:pt x="33" y="58"/>
                  </a:lnTo>
                  <a:lnTo>
                    <a:pt x="38" y="60"/>
                  </a:lnTo>
                  <a:lnTo>
                    <a:pt x="50" y="63"/>
                  </a:lnTo>
                  <a:lnTo>
                    <a:pt x="61" y="64"/>
                  </a:lnTo>
                  <a:lnTo>
                    <a:pt x="72" y="63"/>
                  </a:lnTo>
                  <a:lnTo>
                    <a:pt x="83" y="60"/>
                  </a:lnTo>
                  <a:lnTo>
                    <a:pt x="88" y="58"/>
                  </a:lnTo>
                  <a:lnTo>
                    <a:pt x="94" y="55"/>
                  </a:lnTo>
                  <a:lnTo>
                    <a:pt x="98" y="51"/>
                  </a:lnTo>
                  <a:lnTo>
                    <a:pt x="103" y="48"/>
                  </a:lnTo>
                  <a:lnTo>
                    <a:pt x="106" y="44"/>
                  </a:lnTo>
                  <a:lnTo>
                    <a:pt x="110" y="39"/>
                  </a:lnTo>
                  <a:lnTo>
                    <a:pt x="113" y="34"/>
                  </a:lnTo>
                  <a:lnTo>
                    <a:pt x="116" y="28"/>
                  </a:lnTo>
                  <a:lnTo>
                    <a:pt x="119" y="22"/>
                  </a:lnTo>
                  <a:lnTo>
                    <a:pt x="120" y="15"/>
                  </a:lnTo>
                  <a:lnTo>
                    <a:pt x="121" y="7"/>
                  </a:lnTo>
                  <a:lnTo>
                    <a:pt x="122" y="0"/>
                  </a:lnTo>
                  <a:lnTo>
                    <a:pt x="0" y="0"/>
                  </a:lnTo>
                  <a:close/>
                </a:path>
              </a:pathLst>
            </a:custGeom>
            <a:solidFill>
              <a:srgbClr val="DA8B02"/>
            </a:solidFill>
            <a:ln w="9525">
              <a:solidFill>
                <a:srgbClr val="002060"/>
              </a:solidFill>
              <a:round/>
              <a:headEnd/>
              <a:tailEnd/>
            </a:ln>
          </p:spPr>
          <p:txBody>
            <a:bodyPr/>
            <a:lstStyle/>
            <a:p>
              <a:endParaRPr lang="en-US"/>
            </a:p>
          </p:txBody>
        </p:sp>
        <p:sp>
          <p:nvSpPr>
            <p:cNvPr id="7306" name="Freeform 97"/>
            <p:cNvSpPr>
              <a:spLocks/>
            </p:cNvSpPr>
            <p:nvPr/>
          </p:nvSpPr>
          <p:spPr bwMode="auto">
            <a:xfrm>
              <a:off x="4219" y="2403"/>
              <a:ext cx="28" cy="32"/>
            </a:xfrm>
            <a:custGeom>
              <a:avLst/>
              <a:gdLst>
                <a:gd name="T0" fmla="*/ 105 w 105"/>
                <a:gd name="T1" fmla="*/ 20 h 109"/>
                <a:gd name="T2" fmla="*/ 99 w 105"/>
                <a:gd name="T3" fmla="*/ 14 h 109"/>
                <a:gd name="T4" fmla="*/ 94 w 105"/>
                <a:gd name="T5" fmla="*/ 10 h 109"/>
                <a:gd name="T6" fmla="*/ 88 w 105"/>
                <a:gd name="T7" fmla="*/ 6 h 109"/>
                <a:gd name="T8" fmla="*/ 82 w 105"/>
                <a:gd name="T9" fmla="*/ 4 h 109"/>
                <a:gd name="T10" fmla="*/ 77 w 105"/>
                <a:gd name="T11" fmla="*/ 2 h 109"/>
                <a:gd name="T12" fmla="*/ 71 w 105"/>
                <a:gd name="T13" fmla="*/ 1 h 109"/>
                <a:gd name="T14" fmla="*/ 64 w 105"/>
                <a:gd name="T15" fmla="*/ 0 h 109"/>
                <a:gd name="T16" fmla="*/ 59 w 105"/>
                <a:gd name="T17" fmla="*/ 0 h 109"/>
                <a:gd name="T18" fmla="*/ 54 w 105"/>
                <a:gd name="T19" fmla="*/ 1 h 109"/>
                <a:gd name="T20" fmla="*/ 48 w 105"/>
                <a:gd name="T21" fmla="*/ 2 h 109"/>
                <a:gd name="T22" fmla="*/ 43 w 105"/>
                <a:gd name="T23" fmla="*/ 3 h 109"/>
                <a:gd name="T24" fmla="*/ 37 w 105"/>
                <a:gd name="T25" fmla="*/ 5 h 109"/>
                <a:gd name="T26" fmla="*/ 28 w 105"/>
                <a:gd name="T27" fmla="*/ 12 h 109"/>
                <a:gd name="T28" fmla="*/ 19 w 105"/>
                <a:gd name="T29" fmla="*/ 20 h 109"/>
                <a:gd name="T30" fmla="*/ 11 w 105"/>
                <a:gd name="T31" fmla="*/ 28 h 109"/>
                <a:gd name="T32" fmla="*/ 6 w 105"/>
                <a:gd name="T33" fmla="*/ 39 h 109"/>
                <a:gd name="T34" fmla="*/ 4 w 105"/>
                <a:gd name="T35" fmla="*/ 45 h 109"/>
                <a:gd name="T36" fmla="*/ 2 w 105"/>
                <a:gd name="T37" fmla="*/ 50 h 109"/>
                <a:gd name="T38" fmla="*/ 1 w 105"/>
                <a:gd name="T39" fmla="*/ 56 h 109"/>
                <a:gd name="T40" fmla="*/ 0 w 105"/>
                <a:gd name="T41" fmla="*/ 62 h 109"/>
                <a:gd name="T42" fmla="*/ 0 w 105"/>
                <a:gd name="T43" fmla="*/ 68 h 109"/>
                <a:gd name="T44" fmla="*/ 1 w 105"/>
                <a:gd name="T45" fmla="*/ 74 h 109"/>
                <a:gd name="T46" fmla="*/ 2 w 105"/>
                <a:gd name="T47" fmla="*/ 80 h 109"/>
                <a:gd name="T48" fmla="*/ 4 w 105"/>
                <a:gd name="T49" fmla="*/ 86 h 109"/>
                <a:gd name="T50" fmla="*/ 6 w 105"/>
                <a:gd name="T51" fmla="*/ 92 h 109"/>
                <a:gd name="T52" fmla="*/ 10 w 105"/>
                <a:gd name="T53" fmla="*/ 98 h 109"/>
                <a:gd name="T54" fmla="*/ 14 w 105"/>
                <a:gd name="T55" fmla="*/ 104 h 109"/>
                <a:gd name="T56" fmla="*/ 19 w 105"/>
                <a:gd name="T57" fmla="*/ 109 h 109"/>
                <a:gd name="T58" fmla="*/ 105 w 105"/>
                <a:gd name="T59" fmla="*/ 20 h 1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5"/>
                <a:gd name="T91" fmla="*/ 0 h 109"/>
                <a:gd name="T92" fmla="*/ 105 w 105"/>
                <a:gd name="T93" fmla="*/ 109 h 1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5" h="109">
                  <a:moveTo>
                    <a:pt x="105" y="20"/>
                  </a:moveTo>
                  <a:lnTo>
                    <a:pt x="99" y="14"/>
                  </a:lnTo>
                  <a:lnTo>
                    <a:pt x="94" y="10"/>
                  </a:lnTo>
                  <a:lnTo>
                    <a:pt x="88" y="6"/>
                  </a:lnTo>
                  <a:lnTo>
                    <a:pt x="82" y="4"/>
                  </a:lnTo>
                  <a:lnTo>
                    <a:pt x="77" y="2"/>
                  </a:lnTo>
                  <a:lnTo>
                    <a:pt x="71" y="1"/>
                  </a:lnTo>
                  <a:lnTo>
                    <a:pt x="64" y="0"/>
                  </a:lnTo>
                  <a:lnTo>
                    <a:pt x="59" y="0"/>
                  </a:lnTo>
                  <a:lnTo>
                    <a:pt x="54" y="1"/>
                  </a:lnTo>
                  <a:lnTo>
                    <a:pt x="48" y="2"/>
                  </a:lnTo>
                  <a:lnTo>
                    <a:pt x="43" y="3"/>
                  </a:lnTo>
                  <a:lnTo>
                    <a:pt x="37" y="5"/>
                  </a:lnTo>
                  <a:lnTo>
                    <a:pt x="28" y="12"/>
                  </a:lnTo>
                  <a:lnTo>
                    <a:pt x="19" y="20"/>
                  </a:lnTo>
                  <a:lnTo>
                    <a:pt x="11" y="28"/>
                  </a:lnTo>
                  <a:lnTo>
                    <a:pt x="6" y="39"/>
                  </a:lnTo>
                  <a:lnTo>
                    <a:pt x="4" y="45"/>
                  </a:lnTo>
                  <a:lnTo>
                    <a:pt x="2" y="50"/>
                  </a:lnTo>
                  <a:lnTo>
                    <a:pt x="1" y="56"/>
                  </a:lnTo>
                  <a:lnTo>
                    <a:pt x="0" y="62"/>
                  </a:lnTo>
                  <a:lnTo>
                    <a:pt x="0" y="68"/>
                  </a:lnTo>
                  <a:lnTo>
                    <a:pt x="1" y="74"/>
                  </a:lnTo>
                  <a:lnTo>
                    <a:pt x="2" y="80"/>
                  </a:lnTo>
                  <a:lnTo>
                    <a:pt x="4" y="86"/>
                  </a:lnTo>
                  <a:lnTo>
                    <a:pt x="6" y="92"/>
                  </a:lnTo>
                  <a:lnTo>
                    <a:pt x="10" y="98"/>
                  </a:lnTo>
                  <a:lnTo>
                    <a:pt x="14" y="104"/>
                  </a:lnTo>
                  <a:lnTo>
                    <a:pt x="19" y="109"/>
                  </a:lnTo>
                  <a:lnTo>
                    <a:pt x="105" y="20"/>
                  </a:lnTo>
                  <a:close/>
                </a:path>
              </a:pathLst>
            </a:custGeom>
            <a:solidFill>
              <a:srgbClr val="DA8B02"/>
            </a:solidFill>
            <a:ln w="9525">
              <a:solidFill>
                <a:srgbClr val="002060"/>
              </a:solidFill>
              <a:round/>
              <a:headEnd/>
              <a:tailEnd/>
            </a:ln>
          </p:spPr>
          <p:txBody>
            <a:bodyPr/>
            <a:lstStyle/>
            <a:p>
              <a:endParaRPr lang="en-US"/>
            </a:p>
          </p:txBody>
        </p:sp>
        <p:sp>
          <p:nvSpPr>
            <p:cNvPr id="7307" name="Freeform 98"/>
            <p:cNvSpPr>
              <a:spLocks/>
            </p:cNvSpPr>
            <p:nvPr/>
          </p:nvSpPr>
          <p:spPr bwMode="auto">
            <a:xfrm>
              <a:off x="4224" y="2409"/>
              <a:ext cx="113" cy="125"/>
            </a:xfrm>
            <a:custGeom>
              <a:avLst/>
              <a:gdLst>
                <a:gd name="T0" fmla="*/ 360 w 422"/>
                <a:gd name="T1" fmla="*/ 442 h 443"/>
                <a:gd name="T2" fmla="*/ 403 w 422"/>
                <a:gd name="T3" fmla="*/ 334 h 443"/>
                <a:gd name="T4" fmla="*/ 86 w 422"/>
                <a:gd name="T5" fmla="*/ 0 h 443"/>
                <a:gd name="T6" fmla="*/ 0 w 422"/>
                <a:gd name="T7" fmla="*/ 89 h 443"/>
                <a:gd name="T8" fmla="*/ 317 w 422"/>
                <a:gd name="T9" fmla="*/ 423 h 443"/>
                <a:gd name="T10" fmla="*/ 360 w 422"/>
                <a:gd name="T11" fmla="*/ 442 h 443"/>
                <a:gd name="T12" fmla="*/ 317 w 422"/>
                <a:gd name="T13" fmla="*/ 423 h 443"/>
                <a:gd name="T14" fmla="*/ 322 w 422"/>
                <a:gd name="T15" fmla="*/ 429 h 443"/>
                <a:gd name="T16" fmla="*/ 328 w 422"/>
                <a:gd name="T17" fmla="*/ 433 h 443"/>
                <a:gd name="T18" fmla="*/ 334 w 422"/>
                <a:gd name="T19" fmla="*/ 436 h 443"/>
                <a:gd name="T20" fmla="*/ 340 w 422"/>
                <a:gd name="T21" fmla="*/ 440 h 443"/>
                <a:gd name="T22" fmla="*/ 345 w 422"/>
                <a:gd name="T23" fmla="*/ 442 h 443"/>
                <a:gd name="T24" fmla="*/ 351 w 422"/>
                <a:gd name="T25" fmla="*/ 443 h 443"/>
                <a:gd name="T26" fmla="*/ 357 w 422"/>
                <a:gd name="T27" fmla="*/ 443 h 443"/>
                <a:gd name="T28" fmla="*/ 363 w 422"/>
                <a:gd name="T29" fmla="*/ 443 h 443"/>
                <a:gd name="T30" fmla="*/ 368 w 422"/>
                <a:gd name="T31" fmla="*/ 443 h 443"/>
                <a:gd name="T32" fmla="*/ 374 w 422"/>
                <a:gd name="T33" fmla="*/ 442 h 443"/>
                <a:gd name="T34" fmla="*/ 379 w 422"/>
                <a:gd name="T35" fmla="*/ 440 h 443"/>
                <a:gd name="T36" fmla="*/ 385 w 422"/>
                <a:gd name="T37" fmla="*/ 438 h 443"/>
                <a:gd name="T38" fmla="*/ 394 w 422"/>
                <a:gd name="T39" fmla="*/ 431 h 443"/>
                <a:gd name="T40" fmla="*/ 403 w 422"/>
                <a:gd name="T41" fmla="*/ 423 h 443"/>
                <a:gd name="T42" fmla="*/ 411 w 422"/>
                <a:gd name="T43" fmla="*/ 415 h 443"/>
                <a:gd name="T44" fmla="*/ 416 w 422"/>
                <a:gd name="T45" fmla="*/ 405 h 443"/>
                <a:gd name="T46" fmla="*/ 418 w 422"/>
                <a:gd name="T47" fmla="*/ 399 h 443"/>
                <a:gd name="T48" fmla="*/ 420 w 422"/>
                <a:gd name="T49" fmla="*/ 393 h 443"/>
                <a:gd name="T50" fmla="*/ 421 w 422"/>
                <a:gd name="T51" fmla="*/ 387 h 443"/>
                <a:gd name="T52" fmla="*/ 422 w 422"/>
                <a:gd name="T53" fmla="*/ 382 h 443"/>
                <a:gd name="T54" fmla="*/ 422 w 422"/>
                <a:gd name="T55" fmla="*/ 375 h 443"/>
                <a:gd name="T56" fmla="*/ 421 w 422"/>
                <a:gd name="T57" fmla="*/ 370 h 443"/>
                <a:gd name="T58" fmla="*/ 420 w 422"/>
                <a:gd name="T59" fmla="*/ 363 h 443"/>
                <a:gd name="T60" fmla="*/ 418 w 422"/>
                <a:gd name="T61" fmla="*/ 357 h 443"/>
                <a:gd name="T62" fmla="*/ 416 w 422"/>
                <a:gd name="T63" fmla="*/ 351 h 443"/>
                <a:gd name="T64" fmla="*/ 412 w 422"/>
                <a:gd name="T65" fmla="*/ 344 h 443"/>
                <a:gd name="T66" fmla="*/ 408 w 422"/>
                <a:gd name="T67" fmla="*/ 339 h 443"/>
                <a:gd name="T68" fmla="*/ 403 w 422"/>
                <a:gd name="T69" fmla="*/ 334 h 443"/>
                <a:gd name="T70" fmla="*/ 360 w 422"/>
                <a:gd name="T71" fmla="*/ 442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3"/>
                <a:gd name="T110" fmla="*/ 422 w 422"/>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3">
                  <a:moveTo>
                    <a:pt x="360" y="442"/>
                  </a:moveTo>
                  <a:lnTo>
                    <a:pt x="403" y="334"/>
                  </a:lnTo>
                  <a:lnTo>
                    <a:pt x="86" y="0"/>
                  </a:lnTo>
                  <a:lnTo>
                    <a:pt x="0" y="89"/>
                  </a:lnTo>
                  <a:lnTo>
                    <a:pt x="317" y="423"/>
                  </a:lnTo>
                  <a:lnTo>
                    <a:pt x="360" y="442"/>
                  </a:lnTo>
                  <a:lnTo>
                    <a:pt x="317" y="423"/>
                  </a:lnTo>
                  <a:lnTo>
                    <a:pt x="322" y="429"/>
                  </a:lnTo>
                  <a:lnTo>
                    <a:pt x="328" y="433"/>
                  </a:lnTo>
                  <a:lnTo>
                    <a:pt x="334" y="436"/>
                  </a:lnTo>
                  <a:lnTo>
                    <a:pt x="340" y="440"/>
                  </a:lnTo>
                  <a:lnTo>
                    <a:pt x="345" y="442"/>
                  </a:lnTo>
                  <a:lnTo>
                    <a:pt x="351" y="443"/>
                  </a:lnTo>
                  <a:lnTo>
                    <a:pt x="357" y="443"/>
                  </a:lnTo>
                  <a:lnTo>
                    <a:pt x="363" y="443"/>
                  </a:lnTo>
                  <a:lnTo>
                    <a:pt x="368" y="443"/>
                  </a:lnTo>
                  <a:lnTo>
                    <a:pt x="374" y="442"/>
                  </a:lnTo>
                  <a:lnTo>
                    <a:pt x="379" y="440"/>
                  </a:lnTo>
                  <a:lnTo>
                    <a:pt x="385" y="438"/>
                  </a:lnTo>
                  <a:lnTo>
                    <a:pt x="394" y="431"/>
                  </a:lnTo>
                  <a:lnTo>
                    <a:pt x="403" y="423"/>
                  </a:lnTo>
                  <a:lnTo>
                    <a:pt x="411" y="415"/>
                  </a:lnTo>
                  <a:lnTo>
                    <a:pt x="416" y="405"/>
                  </a:lnTo>
                  <a:lnTo>
                    <a:pt x="418" y="399"/>
                  </a:lnTo>
                  <a:lnTo>
                    <a:pt x="420" y="393"/>
                  </a:lnTo>
                  <a:lnTo>
                    <a:pt x="421" y="387"/>
                  </a:lnTo>
                  <a:lnTo>
                    <a:pt x="422" y="382"/>
                  </a:lnTo>
                  <a:lnTo>
                    <a:pt x="422" y="375"/>
                  </a:lnTo>
                  <a:lnTo>
                    <a:pt x="421" y="370"/>
                  </a:lnTo>
                  <a:lnTo>
                    <a:pt x="420" y="363"/>
                  </a:lnTo>
                  <a:lnTo>
                    <a:pt x="418" y="357"/>
                  </a:lnTo>
                  <a:lnTo>
                    <a:pt x="416" y="351"/>
                  </a:lnTo>
                  <a:lnTo>
                    <a:pt x="412" y="344"/>
                  </a:lnTo>
                  <a:lnTo>
                    <a:pt x="408" y="339"/>
                  </a:lnTo>
                  <a:lnTo>
                    <a:pt x="403" y="334"/>
                  </a:lnTo>
                  <a:lnTo>
                    <a:pt x="360" y="442"/>
                  </a:lnTo>
                  <a:close/>
                </a:path>
              </a:pathLst>
            </a:custGeom>
            <a:solidFill>
              <a:srgbClr val="DA8B02"/>
            </a:solidFill>
            <a:ln w="9525">
              <a:solidFill>
                <a:srgbClr val="002060"/>
              </a:solidFill>
              <a:round/>
              <a:headEnd/>
              <a:tailEnd/>
            </a:ln>
          </p:spPr>
          <p:txBody>
            <a:bodyPr/>
            <a:lstStyle/>
            <a:p>
              <a:endParaRPr lang="en-US"/>
            </a:p>
          </p:txBody>
        </p:sp>
        <p:sp>
          <p:nvSpPr>
            <p:cNvPr id="7308" name="Freeform 99"/>
            <p:cNvSpPr>
              <a:spLocks/>
            </p:cNvSpPr>
            <p:nvPr/>
          </p:nvSpPr>
          <p:spPr bwMode="auto">
            <a:xfrm>
              <a:off x="4321" y="2498"/>
              <a:ext cx="138" cy="35"/>
            </a:xfrm>
            <a:custGeom>
              <a:avLst/>
              <a:gdLst>
                <a:gd name="T0" fmla="*/ 492 w 510"/>
                <a:gd name="T1" fmla="*/ 108 h 127"/>
                <a:gd name="T2" fmla="*/ 449 w 510"/>
                <a:gd name="T3" fmla="*/ 0 h 127"/>
                <a:gd name="T4" fmla="*/ 0 w 510"/>
                <a:gd name="T5" fmla="*/ 0 h 127"/>
                <a:gd name="T6" fmla="*/ 0 w 510"/>
                <a:gd name="T7" fmla="*/ 127 h 127"/>
                <a:gd name="T8" fmla="*/ 449 w 510"/>
                <a:gd name="T9" fmla="*/ 127 h 127"/>
                <a:gd name="T10" fmla="*/ 492 w 510"/>
                <a:gd name="T11" fmla="*/ 108 h 127"/>
                <a:gd name="T12" fmla="*/ 449 w 510"/>
                <a:gd name="T13" fmla="*/ 127 h 127"/>
                <a:gd name="T14" fmla="*/ 457 w 510"/>
                <a:gd name="T15" fmla="*/ 127 h 127"/>
                <a:gd name="T16" fmla="*/ 463 w 510"/>
                <a:gd name="T17" fmla="*/ 126 h 127"/>
                <a:gd name="T18" fmla="*/ 469 w 510"/>
                <a:gd name="T19" fmla="*/ 124 h 127"/>
                <a:gd name="T20" fmla="*/ 475 w 510"/>
                <a:gd name="T21" fmla="*/ 121 h 127"/>
                <a:gd name="T22" fmla="*/ 480 w 510"/>
                <a:gd name="T23" fmla="*/ 119 h 127"/>
                <a:gd name="T24" fmla="*/ 486 w 510"/>
                <a:gd name="T25" fmla="*/ 116 h 127"/>
                <a:gd name="T26" fmla="*/ 490 w 510"/>
                <a:gd name="T27" fmla="*/ 112 h 127"/>
                <a:gd name="T28" fmla="*/ 494 w 510"/>
                <a:gd name="T29" fmla="*/ 107 h 127"/>
                <a:gd name="T30" fmla="*/ 498 w 510"/>
                <a:gd name="T31" fmla="*/ 103 h 127"/>
                <a:gd name="T32" fmla="*/ 501 w 510"/>
                <a:gd name="T33" fmla="*/ 97 h 127"/>
                <a:gd name="T34" fmla="*/ 503 w 510"/>
                <a:gd name="T35" fmla="*/ 93 h 127"/>
                <a:gd name="T36" fmla="*/ 505 w 510"/>
                <a:gd name="T37" fmla="*/ 86 h 127"/>
                <a:gd name="T38" fmla="*/ 509 w 510"/>
                <a:gd name="T39" fmla="*/ 75 h 127"/>
                <a:gd name="T40" fmla="*/ 510 w 510"/>
                <a:gd name="T41" fmla="*/ 63 h 127"/>
                <a:gd name="T42" fmla="*/ 509 w 510"/>
                <a:gd name="T43" fmla="*/ 51 h 127"/>
                <a:gd name="T44" fmla="*/ 505 w 510"/>
                <a:gd name="T45" fmla="*/ 40 h 127"/>
                <a:gd name="T46" fmla="*/ 503 w 510"/>
                <a:gd name="T47" fmla="*/ 35 h 127"/>
                <a:gd name="T48" fmla="*/ 501 w 510"/>
                <a:gd name="T49" fmla="*/ 29 h 127"/>
                <a:gd name="T50" fmla="*/ 498 w 510"/>
                <a:gd name="T51" fmla="*/ 24 h 127"/>
                <a:gd name="T52" fmla="*/ 494 w 510"/>
                <a:gd name="T53" fmla="*/ 20 h 127"/>
                <a:gd name="T54" fmla="*/ 490 w 510"/>
                <a:gd name="T55" fmla="*/ 15 h 127"/>
                <a:gd name="T56" fmla="*/ 486 w 510"/>
                <a:gd name="T57" fmla="*/ 12 h 127"/>
                <a:gd name="T58" fmla="*/ 480 w 510"/>
                <a:gd name="T59" fmla="*/ 8 h 127"/>
                <a:gd name="T60" fmla="*/ 475 w 510"/>
                <a:gd name="T61" fmla="*/ 5 h 127"/>
                <a:gd name="T62" fmla="*/ 469 w 510"/>
                <a:gd name="T63" fmla="*/ 3 h 127"/>
                <a:gd name="T64" fmla="*/ 463 w 510"/>
                <a:gd name="T65" fmla="*/ 1 h 127"/>
                <a:gd name="T66" fmla="*/ 457 w 510"/>
                <a:gd name="T67" fmla="*/ 0 h 127"/>
                <a:gd name="T68" fmla="*/ 449 w 510"/>
                <a:gd name="T69" fmla="*/ 0 h 127"/>
                <a:gd name="T70" fmla="*/ 492 w 510"/>
                <a:gd name="T71" fmla="*/ 108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7"/>
                <a:gd name="T110" fmla="*/ 510 w 510"/>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7">
                  <a:moveTo>
                    <a:pt x="492" y="108"/>
                  </a:moveTo>
                  <a:lnTo>
                    <a:pt x="449" y="0"/>
                  </a:lnTo>
                  <a:lnTo>
                    <a:pt x="0" y="0"/>
                  </a:lnTo>
                  <a:lnTo>
                    <a:pt x="0" y="127"/>
                  </a:lnTo>
                  <a:lnTo>
                    <a:pt x="449" y="127"/>
                  </a:lnTo>
                  <a:lnTo>
                    <a:pt x="492" y="108"/>
                  </a:lnTo>
                  <a:lnTo>
                    <a:pt x="449" y="127"/>
                  </a:lnTo>
                  <a:lnTo>
                    <a:pt x="457" y="127"/>
                  </a:lnTo>
                  <a:lnTo>
                    <a:pt x="463" y="126"/>
                  </a:lnTo>
                  <a:lnTo>
                    <a:pt x="469" y="124"/>
                  </a:lnTo>
                  <a:lnTo>
                    <a:pt x="475" y="121"/>
                  </a:lnTo>
                  <a:lnTo>
                    <a:pt x="480" y="119"/>
                  </a:lnTo>
                  <a:lnTo>
                    <a:pt x="486" y="116"/>
                  </a:lnTo>
                  <a:lnTo>
                    <a:pt x="490" y="112"/>
                  </a:lnTo>
                  <a:lnTo>
                    <a:pt x="494" y="107"/>
                  </a:lnTo>
                  <a:lnTo>
                    <a:pt x="498" y="103"/>
                  </a:lnTo>
                  <a:lnTo>
                    <a:pt x="501" y="97"/>
                  </a:lnTo>
                  <a:lnTo>
                    <a:pt x="503" y="93"/>
                  </a:lnTo>
                  <a:lnTo>
                    <a:pt x="505" y="86"/>
                  </a:lnTo>
                  <a:lnTo>
                    <a:pt x="509" y="75"/>
                  </a:lnTo>
                  <a:lnTo>
                    <a:pt x="510" y="63"/>
                  </a:lnTo>
                  <a:lnTo>
                    <a:pt x="509" y="51"/>
                  </a:lnTo>
                  <a:lnTo>
                    <a:pt x="505" y="40"/>
                  </a:lnTo>
                  <a:lnTo>
                    <a:pt x="503" y="35"/>
                  </a:lnTo>
                  <a:lnTo>
                    <a:pt x="501" y="29"/>
                  </a:lnTo>
                  <a:lnTo>
                    <a:pt x="498" y="24"/>
                  </a:lnTo>
                  <a:lnTo>
                    <a:pt x="494" y="20"/>
                  </a:lnTo>
                  <a:lnTo>
                    <a:pt x="490" y="15"/>
                  </a:lnTo>
                  <a:lnTo>
                    <a:pt x="486" y="12"/>
                  </a:lnTo>
                  <a:lnTo>
                    <a:pt x="480" y="8"/>
                  </a:lnTo>
                  <a:lnTo>
                    <a:pt x="475" y="5"/>
                  </a:lnTo>
                  <a:lnTo>
                    <a:pt x="469" y="3"/>
                  </a:lnTo>
                  <a:lnTo>
                    <a:pt x="463" y="1"/>
                  </a:lnTo>
                  <a:lnTo>
                    <a:pt x="457" y="0"/>
                  </a:lnTo>
                  <a:lnTo>
                    <a:pt x="449" y="0"/>
                  </a:lnTo>
                  <a:lnTo>
                    <a:pt x="492" y="108"/>
                  </a:lnTo>
                  <a:close/>
                </a:path>
              </a:pathLst>
            </a:custGeom>
            <a:solidFill>
              <a:srgbClr val="DA8B02"/>
            </a:solidFill>
            <a:ln w="9525">
              <a:solidFill>
                <a:srgbClr val="002060"/>
              </a:solidFill>
              <a:round/>
              <a:headEnd/>
              <a:tailEnd/>
            </a:ln>
          </p:spPr>
          <p:txBody>
            <a:bodyPr/>
            <a:lstStyle/>
            <a:p>
              <a:endParaRPr lang="en-US"/>
            </a:p>
          </p:txBody>
        </p:sp>
        <p:sp>
          <p:nvSpPr>
            <p:cNvPr id="7309" name="Freeform 100"/>
            <p:cNvSpPr>
              <a:spLocks/>
            </p:cNvSpPr>
            <p:nvPr/>
          </p:nvSpPr>
          <p:spPr bwMode="auto">
            <a:xfrm>
              <a:off x="4430" y="2403"/>
              <a:ext cx="114" cy="125"/>
            </a:xfrm>
            <a:custGeom>
              <a:avLst/>
              <a:gdLst>
                <a:gd name="T0" fmla="*/ 421 w 422"/>
                <a:gd name="T1" fmla="*/ 64 h 443"/>
                <a:gd name="T2" fmla="*/ 317 w 422"/>
                <a:gd name="T3" fmla="*/ 20 h 443"/>
                <a:gd name="T4" fmla="*/ 0 w 422"/>
                <a:gd name="T5" fmla="*/ 354 h 443"/>
                <a:gd name="T6" fmla="*/ 86 w 422"/>
                <a:gd name="T7" fmla="*/ 443 h 443"/>
                <a:gd name="T8" fmla="*/ 403 w 422"/>
                <a:gd name="T9" fmla="*/ 109 h 443"/>
                <a:gd name="T10" fmla="*/ 421 w 422"/>
                <a:gd name="T11" fmla="*/ 64 h 443"/>
                <a:gd name="T12" fmla="*/ 403 w 422"/>
                <a:gd name="T13" fmla="*/ 109 h 443"/>
                <a:gd name="T14" fmla="*/ 407 w 422"/>
                <a:gd name="T15" fmla="*/ 104 h 443"/>
                <a:gd name="T16" fmla="*/ 412 w 422"/>
                <a:gd name="T17" fmla="*/ 98 h 443"/>
                <a:gd name="T18" fmla="*/ 416 w 422"/>
                <a:gd name="T19" fmla="*/ 92 h 443"/>
                <a:gd name="T20" fmla="*/ 418 w 422"/>
                <a:gd name="T21" fmla="*/ 86 h 443"/>
                <a:gd name="T22" fmla="*/ 420 w 422"/>
                <a:gd name="T23" fmla="*/ 80 h 443"/>
                <a:gd name="T24" fmla="*/ 421 w 422"/>
                <a:gd name="T25" fmla="*/ 74 h 443"/>
                <a:gd name="T26" fmla="*/ 422 w 422"/>
                <a:gd name="T27" fmla="*/ 68 h 443"/>
                <a:gd name="T28" fmla="*/ 422 w 422"/>
                <a:gd name="T29" fmla="*/ 62 h 443"/>
                <a:gd name="T30" fmla="*/ 421 w 422"/>
                <a:gd name="T31" fmla="*/ 56 h 443"/>
                <a:gd name="T32" fmla="*/ 420 w 422"/>
                <a:gd name="T33" fmla="*/ 50 h 443"/>
                <a:gd name="T34" fmla="*/ 418 w 422"/>
                <a:gd name="T35" fmla="*/ 45 h 443"/>
                <a:gd name="T36" fmla="*/ 416 w 422"/>
                <a:gd name="T37" fmla="*/ 39 h 443"/>
                <a:gd name="T38" fmla="*/ 411 w 422"/>
                <a:gd name="T39" fmla="*/ 28 h 443"/>
                <a:gd name="T40" fmla="*/ 403 w 422"/>
                <a:gd name="T41" fmla="*/ 20 h 443"/>
                <a:gd name="T42" fmla="*/ 394 w 422"/>
                <a:gd name="T43" fmla="*/ 12 h 443"/>
                <a:gd name="T44" fmla="*/ 385 w 422"/>
                <a:gd name="T45" fmla="*/ 5 h 443"/>
                <a:gd name="T46" fmla="*/ 379 w 422"/>
                <a:gd name="T47" fmla="*/ 3 h 443"/>
                <a:gd name="T48" fmla="*/ 374 w 422"/>
                <a:gd name="T49" fmla="*/ 2 h 443"/>
                <a:gd name="T50" fmla="*/ 369 w 422"/>
                <a:gd name="T51" fmla="*/ 1 h 443"/>
                <a:gd name="T52" fmla="*/ 363 w 422"/>
                <a:gd name="T53" fmla="*/ 0 h 443"/>
                <a:gd name="T54" fmla="*/ 358 w 422"/>
                <a:gd name="T55" fmla="*/ 0 h 443"/>
                <a:gd name="T56" fmla="*/ 351 w 422"/>
                <a:gd name="T57" fmla="*/ 1 h 443"/>
                <a:gd name="T58" fmla="*/ 345 w 422"/>
                <a:gd name="T59" fmla="*/ 2 h 443"/>
                <a:gd name="T60" fmla="*/ 340 w 422"/>
                <a:gd name="T61" fmla="*/ 4 h 443"/>
                <a:gd name="T62" fmla="*/ 334 w 422"/>
                <a:gd name="T63" fmla="*/ 6 h 443"/>
                <a:gd name="T64" fmla="*/ 328 w 422"/>
                <a:gd name="T65" fmla="*/ 10 h 443"/>
                <a:gd name="T66" fmla="*/ 323 w 422"/>
                <a:gd name="T67" fmla="*/ 14 h 443"/>
                <a:gd name="T68" fmla="*/ 317 w 422"/>
                <a:gd name="T69" fmla="*/ 20 h 443"/>
                <a:gd name="T70" fmla="*/ 421 w 422"/>
                <a:gd name="T71" fmla="*/ 64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3"/>
                <a:gd name="T110" fmla="*/ 422 w 422"/>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3">
                  <a:moveTo>
                    <a:pt x="421" y="64"/>
                  </a:moveTo>
                  <a:lnTo>
                    <a:pt x="317" y="20"/>
                  </a:lnTo>
                  <a:lnTo>
                    <a:pt x="0" y="354"/>
                  </a:lnTo>
                  <a:lnTo>
                    <a:pt x="86" y="443"/>
                  </a:lnTo>
                  <a:lnTo>
                    <a:pt x="403" y="109"/>
                  </a:lnTo>
                  <a:lnTo>
                    <a:pt x="421" y="64"/>
                  </a:lnTo>
                  <a:lnTo>
                    <a:pt x="403" y="109"/>
                  </a:lnTo>
                  <a:lnTo>
                    <a:pt x="407" y="104"/>
                  </a:lnTo>
                  <a:lnTo>
                    <a:pt x="412" y="98"/>
                  </a:lnTo>
                  <a:lnTo>
                    <a:pt x="416" y="92"/>
                  </a:lnTo>
                  <a:lnTo>
                    <a:pt x="418" y="86"/>
                  </a:lnTo>
                  <a:lnTo>
                    <a:pt x="420" y="80"/>
                  </a:lnTo>
                  <a:lnTo>
                    <a:pt x="421" y="74"/>
                  </a:lnTo>
                  <a:lnTo>
                    <a:pt x="422" y="68"/>
                  </a:lnTo>
                  <a:lnTo>
                    <a:pt x="422" y="62"/>
                  </a:lnTo>
                  <a:lnTo>
                    <a:pt x="421" y="56"/>
                  </a:lnTo>
                  <a:lnTo>
                    <a:pt x="420" y="50"/>
                  </a:lnTo>
                  <a:lnTo>
                    <a:pt x="418" y="45"/>
                  </a:lnTo>
                  <a:lnTo>
                    <a:pt x="416" y="39"/>
                  </a:lnTo>
                  <a:lnTo>
                    <a:pt x="411" y="28"/>
                  </a:lnTo>
                  <a:lnTo>
                    <a:pt x="403" y="20"/>
                  </a:lnTo>
                  <a:lnTo>
                    <a:pt x="394" y="12"/>
                  </a:lnTo>
                  <a:lnTo>
                    <a:pt x="385" y="5"/>
                  </a:lnTo>
                  <a:lnTo>
                    <a:pt x="379" y="3"/>
                  </a:lnTo>
                  <a:lnTo>
                    <a:pt x="374" y="2"/>
                  </a:lnTo>
                  <a:lnTo>
                    <a:pt x="369" y="1"/>
                  </a:lnTo>
                  <a:lnTo>
                    <a:pt x="363" y="0"/>
                  </a:lnTo>
                  <a:lnTo>
                    <a:pt x="358" y="0"/>
                  </a:lnTo>
                  <a:lnTo>
                    <a:pt x="351" y="1"/>
                  </a:lnTo>
                  <a:lnTo>
                    <a:pt x="345" y="2"/>
                  </a:lnTo>
                  <a:lnTo>
                    <a:pt x="340" y="4"/>
                  </a:lnTo>
                  <a:lnTo>
                    <a:pt x="334" y="6"/>
                  </a:lnTo>
                  <a:lnTo>
                    <a:pt x="328" y="10"/>
                  </a:lnTo>
                  <a:lnTo>
                    <a:pt x="323" y="14"/>
                  </a:lnTo>
                  <a:lnTo>
                    <a:pt x="317" y="20"/>
                  </a:lnTo>
                  <a:lnTo>
                    <a:pt x="421" y="64"/>
                  </a:lnTo>
                  <a:close/>
                </a:path>
              </a:pathLst>
            </a:custGeom>
            <a:solidFill>
              <a:srgbClr val="DA8B02"/>
            </a:solidFill>
            <a:ln w="9525">
              <a:solidFill>
                <a:srgbClr val="002060"/>
              </a:solidFill>
              <a:round/>
              <a:headEnd/>
              <a:tailEnd/>
            </a:ln>
          </p:spPr>
          <p:txBody>
            <a:bodyPr/>
            <a:lstStyle/>
            <a:p>
              <a:endParaRPr lang="en-US"/>
            </a:p>
          </p:txBody>
        </p:sp>
        <p:sp>
          <p:nvSpPr>
            <p:cNvPr id="7310" name="Freeform 101"/>
            <p:cNvSpPr>
              <a:spLocks/>
            </p:cNvSpPr>
            <p:nvPr/>
          </p:nvSpPr>
          <p:spPr bwMode="auto">
            <a:xfrm>
              <a:off x="4510" y="2203"/>
              <a:ext cx="34" cy="219"/>
            </a:xfrm>
            <a:custGeom>
              <a:avLst/>
              <a:gdLst>
                <a:gd name="T0" fmla="*/ 104 w 122"/>
                <a:gd name="T1" fmla="*/ 18 h 781"/>
                <a:gd name="T2" fmla="*/ 0 w 122"/>
                <a:gd name="T3" fmla="*/ 63 h 781"/>
                <a:gd name="T4" fmla="*/ 0 w 122"/>
                <a:gd name="T5" fmla="*/ 781 h 781"/>
                <a:gd name="T6" fmla="*/ 122 w 122"/>
                <a:gd name="T7" fmla="*/ 781 h 781"/>
                <a:gd name="T8" fmla="*/ 122 w 122"/>
                <a:gd name="T9" fmla="*/ 63 h 781"/>
                <a:gd name="T10" fmla="*/ 104 w 122"/>
                <a:gd name="T11" fmla="*/ 18 h 781"/>
                <a:gd name="T12" fmla="*/ 122 w 122"/>
                <a:gd name="T13" fmla="*/ 63 h 781"/>
                <a:gd name="T14" fmla="*/ 121 w 122"/>
                <a:gd name="T15" fmla="*/ 55 h 781"/>
                <a:gd name="T16" fmla="*/ 121 w 122"/>
                <a:gd name="T17" fmla="*/ 48 h 781"/>
                <a:gd name="T18" fmla="*/ 119 w 122"/>
                <a:gd name="T19" fmla="*/ 41 h 781"/>
                <a:gd name="T20" fmla="*/ 117 w 122"/>
                <a:gd name="T21" fmla="*/ 35 h 781"/>
                <a:gd name="T22" fmla="*/ 114 w 122"/>
                <a:gd name="T23" fmla="*/ 29 h 781"/>
                <a:gd name="T24" fmla="*/ 111 w 122"/>
                <a:gd name="T25" fmla="*/ 24 h 781"/>
                <a:gd name="T26" fmla="*/ 107 w 122"/>
                <a:gd name="T27" fmla="*/ 19 h 781"/>
                <a:gd name="T28" fmla="*/ 103 w 122"/>
                <a:gd name="T29" fmla="*/ 15 h 781"/>
                <a:gd name="T30" fmla="*/ 98 w 122"/>
                <a:gd name="T31" fmla="*/ 12 h 781"/>
                <a:gd name="T32" fmla="*/ 94 w 122"/>
                <a:gd name="T33" fmla="*/ 8 h 781"/>
                <a:gd name="T34" fmla="*/ 89 w 122"/>
                <a:gd name="T35" fmla="*/ 5 h 781"/>
                <a:gd name="T36" fmla="*/ 83 w 122"/>
                <a:gd name="T37" fmla="*/ 3 h 781"/>
                <a:gd name="T38" fmla="*/ 72 w 122"/>
                <a:gd name="T39" fmla="*/ 1 h 781"/>
                <a:gd name="T40" fmla="*/ 62 w 122"/>
                <a:gd name="T41" fmla="*/ 0 h 781"/>
                <a:gd name="T42" fmla="*/ 50 w 122"/>
                <a:gd name="T43" fmla="*/ 1 h 781"/>
                <a:gd name="T44" fmla="*/ 39 w 122"/>
                <a:gd name="T45" fmla="*/ 3 h 781"/>
                <a:gd name="T46" fmla="*/ 34 w 122"/>
                <a:gd name="T47" fmla="*/ 5 h 781"/>
                <a:gd name="T48" fmla="*/ 28 w 122"/>
                <a:gd name="T49" fmla="*/ 8 h 781"/>
                <a:gd name="T50" fmla="*/ 24 w 122"/>
                <a:gd name="T51" fmla="*/ 12 h 781"/>
                <a:gd name="T52" fmla="*/ 19 w 122"/>
                <a:gd name="T53" fmla="*/ 15 h 781"/>
                <a:gd name="T54" fmla="*/ 16 w 122"/>
                <a:gd name="T55" fmla="*/ 19 h 781"/>
                <a:gd name="T56" fmla="*/ 12 w 122"/>
                <a:gd name="T57" fmla="*/ 24 h 781"/>
                <a:gd name="T58" fmla="*/ 9 w 122"/>
                <a:gd name="T59" fmla="*/ 29 h 781"/>
                <a:gd name="T60" fmla="*/ 5 w 122"/>
                <a:gd name="T61" fmla="*/ 35 h 781"/>
                <a:gd name="T62" fmla="*/ 3 w 122"/>
                <a:gd name="T63" fmla="*/ 41 h 781"/>
                <a:gd name="T64" fmla="*/ 2 w 122"/>
                <a:gd name="T65" fmla="*/ 48 h 781"/>
                <a:gd name="T66" fmla="*/ 1 w 122"/>
                <a:gd name="T67" fmla="*/ 55 h 781"/>
                <a:gd name="T68" fmla="*/ 0 w 122"/>
                <a:gd name="T69" fmla="*/ 63 h 781"/>
                <a:gd name="T70" fmla="*/ 104 w 122"/>
                <a:gd name="T71" fmla="*/ 18 h 7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2"/>
                <a:gd name="T109" fmla="*/ 0 h 781"/>
                <a:gd name="T110" fmla="*/ 122 w 122"/>
                <a:gd name="T111" fmla="*/ 781 h 7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2" h="781">
                  <a:moveTo>
                    <a:pt x="104" y="18"/>
                  </a:moveTo>
                  <a:lnTo>
                    <a:pt x="0" y="63"/>
                  </a:lnTo>
                  <a:lnTo>
                    <a:pt x="0" y="781"/>
                  </a:lnTo>
                  <a:lnTo>
                    <a:pt x="122" y="781"/>
                  </a:lnTo>
                  <a:lnTo>
                    <a:pt x="122" y="63"/>
                  </a:lnTo>
                  <a:lnTo>
                    <a:pt x="104" y="18"/>
                  </a:lnTo>
                  <a:lnTo>
                    <a:pt x="122" y="63"/>
                  </a:lnTo>
                  <a:lnTo>
                    <a:pt x="121" y="55"/>
                  </a:lnTo>
                  <a:lnTo>
                    <a:pt x="121" y="48"/>
                  </a:lnTo>
                  <a:lnTo>
                    <a:pt x="119" y="41"/>
                  </a:lnTo>
                  <a:lnTo>
                    <a:pt x="117" y="35"/>
                  </a:lnTo>
                  <a:lnTo>
                    <a:pt x="114" y="29"/>
                  </a:lnTo>
                  <a:lnTo>
                    <a:pt x="111" y="24"/>
                  </a:lnTo>
                  <a:lnTo>
                    <a:pt x="107" y="19"/>
                  </a:lnTo>
                  <a:lnTo>
                    <a:pt x="103" y="15"/>
                  </a:lnTo>
                  <a:lnTo>
                    <a:pt x="98" y="12"/>
                  </a:lnTo>
                  <a:lnTo>
                    <a:pt x="94" y="8"/>
                  </a:lnTo>
                  <a:lnTo>
                    <a:pt x="89" y="5"/>
                  </a:lnTo>
                  <a:lnTo>
                    <a:pt x="83" y="3"/>
                  </a:lnTo>
                  <a:lnTo>
                    <a:pt x="72" y="1"/>
                  </a:lnTo>
                  <a:lnTo>
                    <a:pt x="62" y="0"/>
                  </a:lnTo>
                  <a:lnTo>
                    <a:pt x="50" y="1"/>
                  </a:lnTo>
                  <a:lnTo>
                    <a:pt x="39" y="3"/>
                  </a:lnTo>
                  <a:lnTo>
                    <a:pt x="34" y="5"/>
                  </a:lnTo>
                  <a:lnTo>
                    <a:pt x="28" y="8"/>
                  </a:lnTo>
                  <a:lnTo>
                    <a:pt x="24" y="12"/>
                  </a:lnTo>
                  <a:lnTo>
                    <a:pt x="19" y="15"/>
                  </a:lnTo>
                  <a:lnTo>
                    <a:pt x="16" y="19"/>
                  </a:lnTo>
                  <a:lnTo>
                    <a:pt x="12" y="24"/>
                  </a:lnTo>
                  <a:lnTo>
                    <a:pt x="9" y="29"/>
                  </a:lnTo>
                  <a:lnTo>
                    <a:pt x="5" y="35"/>
                  </a:lnTo>
                  <a:lnTo>
                    <a:pt x="3" y="41"/>
                  </a:lnTo>
                  <a:lnTo>
                    <a:pt x="2" y="48"/>
                  </a:lnTo>
                  <a:lnTo>
                    <a:pt x="1" y="55"/>
                  </a:lnTo>
                  <a:lnTo>
                    <a:pt x="0" y="63"/>
                  </a:lnTo>
                  <a:lnTo>
                    <a:pt x="104" y="18"/>
                  </a:lnTo>
                  <a:close/>
                </a:path>
              </a:pathLst>
            </a:custGeom>
            <a:solidFill>
              <a:srgbClr val="DA8B02"/>
            </a:solidFill>
            <a:ln w="9525">
              <a:solidFill>
                <a:srgbClr val="002060"/>
              </a:solidFill>
              <a:round/>
              <a:headEnd/>
              <a:tailEnd/>
            </a:ln>
          </p:spPr>
          <p:txBody>
            <a:bodyPr/>
            <a:lstStyle/>
            <a:p>
              <a:endParaRPr lang="en-US"/>
            </a:p>
          </p:txBody>
        </p:sp>
        <p:sp>
          <p:nvSpPr>
            <p:cNvPr id="7311" name="Freeform 102"/>
            <p:cNvSpPr>
              <a:spLocks/>
            </p:cNvSpPr>
            <p:nvPr/>
          </p:nvSpPr>
          <p:spPr bwMode="auto">
            <a:xfrm>
              <a:off x="4425" y="2108"/>
              <a:ext cx="114" cy="125"/>
            </a:xfrm>
            <a:custGeom>
              <a:avLst/>
              <a:gdLst>
                <a:gd name="T0" fmla="*/ 62 w 422"/>
                <a:gd name="T1" fmla="*/ 2 h 444"/>
                <a:gd name="T2" fmla="*/ 19 w 422"/>
                <a:gd name="T3" fmla="*/ 110 h 444"/>
                <a:gd name="T4" fmla="*/ 336 w 422"/>
                <a:gd name="T5" fmla="*/ 444 h 444"/>
                <a:gd name="T6" fmla="*/ 422 w 422"/>
                <a:gd name="T7" fmla="*/ 354 h 444"/>
                <a:gd name="T8" fmla="*/ 105 w 422"/>
                <a:gd name="T9" fmla="*/ 20 h 444"/>
                <a:gd name="T10" fmla="*/ 62 w 422"/>
                <a:gd name="T11" fmla="*/ 2 h 444"/>
                <a:gd name="T12" fmla="*/ 105 w 422"/>
                <a:gd name="T13" fmla="*/ 20 h 444"/>
                <a:gd name="T14" fmla="*/ 100 w 422"/>
                <a:gd name="T15" fmla="*/ 15 h 444"/>
                <a:gd name="T16" fmla="*/ 93 w 422"/>
                <a:gd name="T17" fmla="*/ 10 h 444"/>
                <a:gd name="T18" fmla="*/ 88 w 422"/>
                <a:gd name="T19" fmla="*/ 7 h 444"/>
                <a:gd name="T20" fmla="*/ 82 w 422"/>
                <a:gd name="T21" fmla="*/ 4 h 444"/>
                <a:gd name="T22" fmla="*/ 77 w 422"/>
                <a:gd name="T23" fmla="*/ 2 h 444"/>
                <a:gd name="T24" fmla="*/ 71 w 422"/>
                <a:gd name="T25" fmla="*/ 0 h 444"/>
                <a:gd name="T26" fmla="*/ 65 w 422"/>
                <a:gd name="T27" fmla="*/ 0 h 444"/>
                <a:gd name="T28" fmla="*/ 59 w 422"/>
                <a:gd name="T29" fmla="*/ 0 h 444"/>
                <a:gd name="T30" fmla="*/ 54 w 422"/>
                <a:gd name="T31" fmla="*/ 0 h 444"/>
                <a:gd name="T32" fmla="*/ 48 w 422"/>
                <a:gd name="T33" fmla="*/ 2 h 444"/>
                <a:gd name="T34" fmla="*/ 42 w 422"/>
                <a:gd name="T35" fmla="*/ 4 h 444"/>
                <a:gd name="T36" fmla="*/ 37 w 422"/>
                <a:gd name="T37" fmla="*/ 6 h 444"/>
                <a:gd name="T38" fmla="*/ 28 w 422"/>
                <a:gd name="T39" fmla="*/ 12 h 444"/>
                <a:gd name="T40" fmla="*/ 19 w 422"/>
                <a:gd name="T41" fmla="*/ 20 h 444"/>
                <a:gd name="T42" fmla="*/ 11 w 422"/>
                <a:gd name="T43" fmla="*/ 29 h 444"/>
                <a:gd name="T44" fmla="*/ 6 w 422"/>
                <a:gd name="T45" fmla="*/ 39 h 444"/>
                <a:gd name="T46" fmla="*/ 4 w 422"/>
                <a:gd name="T47" fmla="*/ 44 h 444"/>
                <a:gd name="T48" fmla="*/ 2 w 422"/>
                <a:gd name="T49" fmla="*/ 51 h 444"/>
                <a:gd name="T50" fmla="*/ 1 w 422"/>
                <a:gd name="T51" fmla="*/ 56 h 444"/>
                <a:gd name="T52" fmla="*/ 0 w 422"/>
                <a:gd name="T53" fmla="*/ 62 h 444"/>
                <a:gd name="T54" fmla="*/ 0 w 422"/>
                <a:gd name="T55" fmla="*/ 68 h 444"/>
                <a:gd name="T56" fmla="*/ 1 w 422"/>
                <a:gd name="T57" fmla="*/ 74 h 444"/>
                <a:gd name="T58" fmla="*/ 2 w 422"/>
                <a:gd name="T59" fmla="*/ 80 h 444"/>
                <a:gd name="T60" fmla="*/ 4 w 422"/>
                <a:gd name="T61" fmla="*/ 87 h 444"/>
                <a:gd name="T62" fmla="*/ 6 w 422"/>
                <a:gd name="T63" fmla="*/ 92 h 444"/>
                <a:gd name="T64" fmla="*/ 10 w 422"/>
                <a:gd name="T65" fmla="*/ 99 h 444"/>
                <a:gd name="T66" fmla="*/ 14 w 422"/>
                <a:gd name="T67" fmla="*/ 104 h 444"/>
                <a:gd name="T68" fmla="*/ 19 w 422"/>
                <a:gd name="T69" fmla="*/ 110 h 444"/>
                <a:gd name="T70" fmla="*/ 62 w 422"/>
                <a:gd name="T71" fmla="*/ 2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4"/>
                <a:gd name="T110" fmla="*/ 422 w 422"/>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4">
                  <a:moveTo>
                    <a:pt x="62" y="2"/>
                  </a:moveTo>
                  <a:lnTo>
                    <a:pt x="19" y="110"/>
                  </a:lnTo>
                  <a:lnTo>
                    <a:pt x="336" y="444"/>
                  </a:lnTo>
                  <a:lnTo>
                    <a:pt x="422" y="354"/>
                  </a:lnTo>
                  <a:lnTo>
                    <a:pt x="105" y="20"/>
                  </a:lnTo>
                  <a:lnTo>
                    <a:pt x="62" y="2"/>
                  </a:lnTo>
                  <a:lnTo>
                    <a:pt x="105" y="20"/>
                  </a:lnTo>
                  <a:lnTo>
                    <a:pt x="100" y="15"/>
                  </a:lnTo>
                  <a:lnTo>
                    <a:pt x="93" y="10"/>
                  </a:lnTo>
                  <a:lnTo>
                    <a:pt x="88" y="7"/>
                  </a:lnTo>
                  <a:lnTo>
                    <a:pt x="82" y="4"/>
                  </a:lnTo>
                  <a:lnTo>
                    <a:pt x="77" y="2"/>
                  </a:lnTo>
                  <a:lnTo>
                    <a:pt x="71" y="0"/>
                  </a:lnTo>
                  <a:lnTo>
                    <a:pt x="65" y="0"/>
                  </a:lnTo>
                  <a:lnTo>
                    <a:pt x="59" y="0"/>
                  </a:lnTo>
                  <a:lnTo>
                    <a:pt x="54" y="0"/>
                  </a:lnTo>
                  <a:lnTo>
                    <a:pt x="48" y="2"/>
                  </a:lnTo>
                  <a:lnTo>
                    <a:pt x="42" y="4"/>
                  </a:lnTo>
                  <a:lnTo>
                    <a:pt x="37" y="6"/>
                  </a:lnTo>
                  <a:lnTo>
                    <a:pt x="28" y="12"/>
                  </a:lnTo>
                  <a:lnTo>
                    <a:pt x="19" y="20"/>
                  </a:lnTo>
                  <a:lnTo>
                    <a:pt x="11" y="29"/>
                  </a:lnTo>
                  <a:lnTo>
                    <a:pt x="6" y="39"/>
                  </a:lnTo>
                  <a:lnTo>
                    <a:pt x="4" y="44"/>
                  </a:lnTo>
                  <a:lnTo>
                    <a:pt x="2" y="51"/>
                  </a:lnTo>
                  <a:lnTo>
                    <a:pt x="1" y="56"/>
                  </a:lnTo>
                  <a:lnTo>
                    <a:pt x="0" y="62"/>
                  </a:lnTo>
                  <a:lnTo>
                    <a:pt x="0" y="68"/>
                  </a:lnTo>
                  <a:lnTo>
                    <a:pt x="1" y="74"/>
                  </a:lnTo>
                  <a:lnTo>
                    <a:pt x="2" y="80"/>
                  </a:lnTo>
                  <a:lnTo>
                    <a:pt x="4" y="87"/>
                  </a:lnTo>
                  <a:lnTo>
                    <a:pt x="6" y="92"/>
                  </a:lnTo>
                  <a:lnTo>
                    <a:pt x="10" y="99"/>
                  </a:lnTo>
                  <a:lnTo>
                    <a:pt x="14" y="104"/>
                  </a:lnTo>
                  <a:lnTo>
                    <a:pt x="19" y="110"/>
                  </a:lnTo>
                  <a:lnTo>
                    <a:pt x="62" y="2"/>
                  </a:lnTo>
                  <a:close/>
                </a:path>
              </a:pathLst>
            </a:custGeom>
            <a:solidFill>
              <a:srgbClr val="DA8B02"/>
            </a:solidFill>
            <a:ln w="9525">
              <a:solidFill>
                <a:srgbClr val="002060"/>
              </a:solidFill>
              <a:round/>
              <a:headEnd/>
              <a:tailEnd/>
            </a:ln>
          </p:spPr>
          <p:txBody>
            <a:bodyPr/>
            <a:lstStyle/>
            <a:p>
              <a:endParaRPr lang="en-US"/>
            </a:p>
          </p:txBody>
        </p:sp>
        <p:sp>
          <p:nvSpPr>
            <p:cNvPr id="7312" name="Freeform 103"/>
            <p:cNvSpPr>
              <a:spLocks/>
            </p:cNvSpPr>
            <p:nvPr/>
          </p:nvSpPr>
          <p:spPr bwMode="auto">
            <a:xfrm>
              <a:off x="4305" y="2108"/>
              <a:ext cx="137" cy="35"/>
            </a:xfrm>
            <a:custGeom>
              <a:avLst/>
              <a:gdLst>
                <a:gd name="T0" fmla="*/ 18 w 510"/>
                <a:gd name="T1" fmla="*/ 18 h 127"/>
                <a:gd name="T2" fmla="*/ 61 w 510"/>
                <a:gd name="T3" fmla="*/ 127 h 127"/>
                <a:gd name="T4" fmla="*/ 510 w 510"/>
                <a:gd name="T5" fmla="*/ 127 h 127"/>
                <a:gd name="T6" fmla="*/ 510 w 510"/>
                <a:gd name="T7" fmla="*/ 0 h 127"/>
                <a:gd name="T8" fmla="*/ 61 w 510"/>
                <a:gd name="T9" fmla="*/ 0 h 127"/>
                <a:gd name="T10" fmla="*/ 18 w 510"/>
                <a:gd name="T11" fmla="*/ 18 h 127"/>
                <a:gd name="T12" fmla="*/ 61 w 510"/>
                <a:gd name="T13" fmla="*/ 0 h 127"/>
                <a:gd name="T14" fmla="*/ 53 w 510"/>
                <a:gd name="T15" fmla="*/ 0 h 127"/>
                <a:gd name="T16" fmla="*/ 47 w 510"/>
                <a:gd name="T17" fmla="*/ 1 h 127"/>
                <a:gd name="T18" fmla="*/ 41 w 510"/>
                <a:gd name="T19" fmla="*/ 3 h 127"/>
                <a:gd name="T20" fmla="*/ 35 w 510"/>
                <a:gd name="T21" fmla="*/ 5 h 127"/>
                <a:gd name="T22" fmla="*/ 29 w 510"/>
                <a:gd name="T23" fmla="*/ 7 h 127"/>
                <a:gd name="T24" fmla="*/ 24 w 510"/>
                <a:gd name="T25" fmla="*/ 10 h 127"/>
                <a:gd name="T26" fmla="*/ 20 w 510"/>
                <a:gd name="T27" fmla="*/ 15 h 127"/>
                <a:gd name="T28" fmla="*/ 16 w 510"/>
                <a:gd name="T29" fmla="*/ 19 h 127"/>
                <a:gd name="T30" fmla="*/ 12 w 510"/>
                <a:gd name="T31" fmla="*/ 24 h 127"/>
                <a:gd name="T32" fmla="*/ 9 w 510"/>
                <a:gd name="T33" fmla="*/ 29 h 127"/>
                <a:gd name="T34" fmla="*/ 7 w 510"/>
                <a:gd name="T35" fmla="*/ 35 h 127"/>
                <a:gd name="T36" fmla="*/ 4 w 510"/>
                <a:gd name="T37" fmla="*/ 40 h 127"/>
                <a:gd name="T38" fmla="*/ 1 w 510"/>
                <a:gd name="T39" fmla="*/ 51 h 127"/>
                <a:gd name="T40" fmla="*/ 0 w 510"/>
                <a:gd name="T41" fmla="*/ 63 h 127"/>
                <a:gd name="T42" fmla="*/ 1 w 510"/>
                <a:gd name="T43" fmla="*/ 75 h 127"/>
                <a:gd name="T44" fmla="*/ 4 w 510"/>
                <a:gd name="T45" fmla="*/ 86 h 127"/>
                <a:gd name="T46" fmla="*/ 7 w 510"/>
                <a:gd name="T47" fmla="*/ 92 h 127"/>
                <a:gd name="T48" fmla="*/ 9 w 510"/>
                <a:gd name="T49" fmla="*/ 97 h 127"/>
                <a:gd name="T50" fmla="*/ 12 w 510"/>
                <a:gd name="T51" fmla="*/ 102 h 127"/>
                <a:gd name="T52" fmla="*/ 16 w 510"/>
                <a:gd name="T53" fmla="*/ 107 h 127"/>
                <a:gd name="T54" fmla="*/ 20 w 510"/>
                <a:gd name="T55" fmla="*/ 111 h 127"/>
                <a:gd name="T56" fmla="*/ 24 w 510"/>
                <a:gd name="T57" fmla="*/ 115 h 127"/>
                <a:gd name="T58" fmla="*/ 29 w 510"/>
                <a:gd name="T59" fmla="*/ 119 h 127"/>
                <a:gd name="T60" fmla="*/ 35 w 510"/>
                <a:gd name="T61" fmla="*/ 121 h 127"/>
                <a:gd name="T62" fmla="*/ 41 w 510"/>
                <a:gd name="T63" fmla="*/ 123 h 127"/>
                <a:gd name="T64" fmla="*/ 47 w 510"/>
                <a:gd name="T65" fmla="*/ 125 h 127"/>
                <a:gd name="T66" fmla="*/ 53 w 510"/>
                <a:gd name="T67" fmla="*/ 127 h 127"/>
                <a:gd name="T68" fmla="*/ 61 w 510"/>
                <a:gd name="T69" fmla="*/ 127 h 127"/>
                <a:gd name="T70" fmla="*/ 18 w 510"/>
                <a:gd name="T71" fmla="*/ 18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7"/>
                <a:gd name="T110" fmla="*/ 510 w 510"/>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7">
                  <a:moveTo>
                    <a:pt x="18" y="18"/>
                  </a:moveTo>
                  <a:lnTo>
                    <a:pt x="61" y="127"/>
                  </a:lnTo>
                  <a:lnTo>
                    <a:pt x="510" y="127"/>
                  </a:lnTo>
                  <a:lnTo>
                    <a:pt x="510" y="0"/>
                  </a:lnTo>
                  <a:lnTo>
                    <a:pt x="61" y="0"/>
                  </a:lnTo>
                  <a:lnTo>
                    <a:pt x="18" y="18"/>
                  </a:lnTo>
                  <a:lnTo>
                    <a:pt x="61" y="0"/>
                  </a:lnTo>
                  <a:lnTo>
                    <a:pt x="53" y="0"/>
                  </a:lnTo>
                  <a:lnTo>
                    <a:pt x="47" y="1"/>
                  </a:lnTo>
                  <a:lnTo>
                    <a:pt x="41" y="3"/>
                  </a:lnTo>
                  <a:lnTo>
                    <a:pt x="35" y="5"/>
                  </a:lnTo>
                  <a:lnTo>
                    <a:pt x="29" y="7"/>
                  </a:lnTo>
                  <a:lnTo>
                    <a:pt x="24" y="10"/>
                  </a:lnTo>
                  <a:lnTo>
                    <a:pt x="20" y="15"/>
                  </a:lnTo>
                  <a:lnTo>
                    <a:pt x="16" y="19"/>
                  </a:lnTo>
                  <a:lnTo>
                    <a:pt x="12" y="24"/>
                  </a:lnTo>
                  <a:lnTo>
                    <a:pt x="9" y="29"/>
                  </a:lnTo>
                  <a:lnTo>
                    <a:pt x="7" y="35"/>
                  </a:lnTo>
                  <a:lnTo>
                    <a:pt x="4" y="40"/>
                  </a:lnTo>
                  <a:lnTo>
                    <a:pt x="1" y="51"/>
                  </a:lnTo>
                  <a:lnTo>
                    <a:pt x="0" y="63"/>
                  </a:lnTo>
                  <a:lnTo>
                    <a:pt x="1" y="75"/>
                  </a:lnTo>
                  <a:lnTo>
                    <a:pt x="4" y="86"/>
                  </a:lnTo>
                  <a:lnTo>
                    <a:pt x="7" y="92"/>
                  </a:lnTo>
                  <a:lnTo>
                    <a:pt x="9" y="97"/>
                  </a:lnTo>
                  <a:lnTo>
                    <a:pt x="12" y="102"/>
                  </a:lnTo>
                  <a:lnTo>
                    <a:pt x="16" y="107"/>
                  </a:lnTo>
                  <a:lnTo>
                    <a:pt x="20" y="111"/>
                  </a:lnTo>
                  <a:lnTo>
                    <a:pt x="24" y="115"/>
                  </a:lnTo>
                  <a:lnTo>
                    <a:pt x="29" y="119"/>
                  </a:lnTo>
                  <a:lnTo>
                    <a:pt x="35" y="121"/>
                  </a:lnTo>
                  <a:lnTo>
                    <a:pt x="41" y="123"/>
                  </a:lnTo>
                  <a:lnTo>
                    <a:pt x="47" y="125"/>
                  </a:lnTo>
                  <a:lnTo>
                    <a:pt x="53" y="127"/>
                  </a:lnTo>
                  <a:lnTo>
                    <a:pt x="61" y="127"/>
                  </a:lnTo>
                  <a:lnTo>
                    <a:pt x="18" y="18"/>
                  </a:lnTo>
                  <a:close/>
                </a:path>
              </a:pathLst>
            </a:custGeom>
            <a:solidFill>
              <a:srgbClr val="DA8B02"/>
            </a:solidFill>
            <a:ln w="9525">
              <a:solidFill>
                <a:srgbClr val="002060"/>
              </a:solidFill>
              <a:round/>
              <a:headEnd/>
              <a:tailEnd/>
            </a:ln>
          </p:spPr>
          <p:txBody>
            <a:bodyPr/>
            <a:lstStyle/>
            <a:p>
              <a:endParaRPr lang="en-US"/>
            </a:p>
          </p:txBody>
        </p:sp>
        <p:sp>
          <p:nvSpPr>
            <p:cNvPr id="7313" name="Freeform 104"/>
            <p:cNvSpPr>
              <a:spLocks/>
            </p:cNvSpPr>
            <p:nvPr/>
          </p:nvSpPr>
          <p:spPr bwMode="auto">
            <a:xfrm>
              <a:off x="4219" y="2113"/>
              <a:ext cx="114" cy="125"/>
            </a:xfrm>
            <a:custGeom>
              <a:avLst/>
              <a:gdLst>
                <a:gd name="T0" fmla="*/ 1 w 422"/>
                <a:gd name="T1" fmla="*/ 379 h 444"/>
                <a:gd name="T2" fmla="*/ 105 w 422"/>
                <a:gd name="T3" fmla="*/ 424 h 444"/>
                <a:gd name="T4" fmla="*/ 422 w 422"/>
                <a:gd name="T5" fmla="*/ 90 h 444"/>
                <a:gd name="T6" fmla="*/ 336 w 422"/>
                <a:gd name="T7" fmla="*/ 0 h 444"/>
                <a:gd name="T8" fmla="*/ 19 w 422"/>
                <a:gd name="T9" fmla="*/ 334 h 444"/>
                <a:gd name="T10" fmla="*/ 1 w 422"/>
                <a:gd name="T11" fmla="*/ 379 h 444"/>
                <a:gd name="T12" fmla="*/ 19 w 422"/>
                <a:gd name="T13" fmla="*/ 334 h 444"/>
                <a:gd name="T14" fmla="*/ 14 w 422"/>
                <a:gd name="T15" fmla="*/ 340 h 444"/>
                <a:gd name="T16" fmla="*/ 10 w 422"/>
                <a:gd name="T17" fmla="*/ 345 h 444"/>
                <a:gd name="T18" fmla="*/ 6 w 422"/>
                <a:gd name="T19" fmla="*/ 352 h 444"/>
                <a:gd name="T20" fmla="*/ 4 w 422"/>
                <a:gd name="T21" fmla="*/ 357 h 444"/>
                <a:gd name="T22" fmla="*/ 2 w 422"/>
                <a:gd name="T23" fmla="*/ 364 h 444"/>
                <a:gd name="T24" fmla="*/ 1 w 422"/>
                <a:gd name="T25" fmla="*/ 369 h 444"/>
                <a:gd name="T26" fmla="*/ 0 w 422"/>
                <a:gd name="T27" fmla="*/ 376 h 444"/>
                <a:gd name="T28" fmla="*/ 0 w 422"/>
                <a:gd name="T29" fmla="*/ 381 h 444"/>
                <a:gd name="T30" fmla="*/ 1 w 422"/>
                <a:gd name="T31" fmla="*/ 388 h 444"/>
                <a:gd name="T32" fmla="*/ 2 w 422"/>
                <a:gd name="T33" fmla="*/ 393 h 444"/>
                <a:gd name="T34" fmla="*/ 4 w 422"/>
                <a:gd name="T35" fmla="*/ 399 h 444"/>
                <a:gd name="T36" fmla="*/ 6 w 422"/>
                <a:gd name="T37" fmla="*/ 404 h 444"/>
                <a:gd name="T38" fmla="*/ 11 w 422"/>
                <a:gd name="T39" fmla="*/ 415 h 444"/>
                <a:gd name="T40" fmla="*/ 19 w 422"/>
                <a:gd name="T41" fmla="*/ 424 h 444"/>
                <a:gd name="T42" fmla="*/ 28 w 422"/>
                <a:gd name="T43" fmla="*/ 432 h 444"/>
                <a:gd name="T44" fmla="*/ 37 w 422"/>
                <a:gd name="T45" fmla="*/ 438 h 444"/>
                <a:gd name="T46" fmla="*/ 43 w 422"/>
                <a:gd name="T47" fmla="*/ 440 h 444"/>
                <a:gd name="T48" fmla="*/ 48 w 422"/>
                <a:gd name="T49" fmla="*/ 441 h 444"/>
                <a:gd name="T50" fmla="*/ 54 w 422"/>
                <a:gd name="T51" fmla="*/ 443 h 444"/>
                <a:gd name="T52" fmla="*/ 59 w 422"/>
                <a:gd name="T53" fmla="*/ 444 h 444"/>
                <a:gd name="T54" fmla="*/ 64 w 422"/>
                <a:gd name="T55" fmla="*/ 444 h 444"/>
                <a:gd name="T56" fmla="*/ 71 w 422"/>
                <a:gd name="T57" fmla="*/ 444 h 444"/>
                <a:gd name="T58" fmla="*/ 77 w 422"/>
                <a:gd name="T59" fmla="*/ 441 h 444"/>
                <a:gd name="T60" fmla="*/ 82 w 422"/>
                <a:gd name="T61" fmla="*/ 440 h 444"/>
                <a:gd name="T62" fmla="*/ 88 w 422"/>
                <a:gd name="T63" fmla="*/ 437 h 444"/>
                <a:gd name="T64" fmla="*/ 94 w 422"/>
                <a:gd name="T65" fmla="*/ 434 h 444"/>
                <a:gd name="T66" fmla="*/ 99 w 422"/>
                <a:gd name="T67" fmla="*/ 429 h 444"/>
                <a:gd name="T68" fmla="*/ 105 w 422"/>
                <a:gd name="T69" fmla="*/ 424 h 444"/>
                <a:gd name="T70" fmla="*/ 1 w 422"/>
                <a:gd name="T71" fmla="*/ 379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4"/>
                <a:gd name="T110" fmla="*/ 422 w 422"/>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4">
                  <a:moveTo>
                    <a:pt x="1" y="379"/>
                  </a:moveTo>
                  <a:lnTo>
                    <a:pt x="105" y="424"/>
                  </a:lnTo>
                  <a:lnTo>
                    <a:pt x="422" y="90"/>
                  </a:lnTo>
                  <a:lnTo>
                    <a:pt x="336" y="0"/>
                  </a:lnTo>
                  <a:lnTo>
                    <a:pt x="19" y="334"/>
                  </a:lnTo>
                  <a:lnTo>
                    <a:pt x="1" y="379"/>
                  </a:lnTo>
                  <a:lnTo>
                    <a:pt x="19" y="334"/>
                  </a:lnTo>
                  <a:lnTo>
                    <a:pt x="14" y="340"/>
                  </a:lnTo>
                  <a:lnTo>
                    <a:pt x="10" y="345"/>
                  </a:lnTo>
                  <a:lnTo>
                    <a:pt x="6" y="352"/>
                  </a:lnTo>
                  <a:lnTo>
                    <a:pt x="4" y="357"/>
                  </a:lnTo>
                  <a:lnTo>
                    <a:pt x="2" y="364"/>
                  </a:lnTo>
                  <a:lnTo>
                    <a:pt x="1" y="369"/>
                  </a:lnTo>
                  <a:lnTo>
                    <a:pt x="0" y="376"/>
                  </a:lnTo>
                  <a:lnTo>
                    <a:pt x="0" y="381"/>
                  </a:lnTo>
                  <a:lnTo>
                    <a:pt x="1" y="388"/>
                  </a:lnTo>
                  <a:lnTo>
                    <a:pt x="2" y="393"/>
                  </a:lnTo>
                  <a:lnTo>
                    <a:pt x="4" y="399"/>
                  </a:lnTo>
                  <a:lnTo>
                    <a:pt x="6" y="404"/>
                  </a:lnTo>
                  <a:lnTo>
                    <a:pt x="11" y="415"/>
                  </a:lnTo>
                  <a:lnTo>
                    <a:pt x="19" y="424"/>
                  </a:lnTo>
                  <a:lnTo>
                    <a:pt x="28" y="432"/>
                  </a:lnTo>
                  <a:lnTo>
                    <a:pt x="37" y="438"/>
                  </a:lnTo>
                  <a:lnTo>
                    <a:pt x="43" y="440"/>
                  </a:lnTo>
                  <a:lnTo>
                    <a:pt x="48" y="441"/>
                  </a:lnTo>
                  <a:lnTo>
                    <a:pt x="54" y="443"/>
                  </a:lnTo>
                  <a:lnTo>
                    <a:pt x="59" y="444"/>
                  </a:lnTo>
                  <a:lnTo>
                    <a:pt x="64" y="444"/>
                  </a:lnTo>
                  <a:lnTo>
                    <a:pt x="71" y="444"/>
                  </a:lnTo>
                  <a:lnTo>
                    <a:pt x="77" y="441"/>
                  </a:lnTo>
                  <a:lnTo>
                    <a:pt x="82" y="440"/>
                  </a:lnTo>
                  <a:lnTo>
                    <a:pt x="88" y="437"/>
                  </a:lnTo>
                  <a:lnTo>
                    <a:pt x="94" y="434"/>
                  </a:lnTo>
                  <a:lnTo>
                    <a:pt x="99" y="429"/>
                  </a:lnTo>
                  <a:lnTo>
                    <a:pt x="105" y="424"/>
                  </a:lnTo>
                  <a:lnTo>
                    <a:pt x="1" y="379"/>
                  </a:lnTo>
                  <a:close/>
                </a:path>
              </a:pathLst>
            </a:custGeom>
            <a:solidFill>
              <a:srgbClr val="DA8B02"/>
            </a:solidFill>
            <a:ln w="9525">
              <a:solidFill>
                <a:srgbClr val="002060"/>
              </a:solidFill>
              <a:round/>
              <a:headEnd/>
              <a:tailEnd/>
            </a:ln>
          </p:spPr>
          <p:txBody>
            <a:bodyPr/>
            <a:lstStyle/>
            <a:p>
              <a:endParaRPr lang="en-US"/>
            </a:p>
          </p:txBody>
        </p:sp>
        <p:sp>
          <p:nvSpPr>
            <p:cNvPr id="7314" name="Freeform 105"/>
            <p:cNvSpPr>
              <a:spLocks/>
            </p:cNvSpPr>
            <p:nvPr/>
          </p:nvSpPr>
          <p:spPr bwMode="auto">
            <a:xfrm>
              <a:off x="4219" y="2219"/>
              <a:ext cx="32" cy="221"/>
            </a:xfrm>
            <a:custGeom>
              <a:avLst/>
              <a:gdLst>
                <a:gd name="T0" fmla="*/ 122 w 122"/>
                <a:gd name="T1" fmla="*/ 718 h 782"/>
                <a:gd name="T2" fmla="*/ 122 w 122"/>
                <a:gd name="T3" fmla="*/ 0 h 782"/>
                <a:gd name="T4" fmla="*/ 0 w 122"/>
                <a:gd name="T5" fmla="*/ 0 h 782"/>
                <a:gd name="T6" fmla="*/ 0 w 122"/>
                <a:gd name="T7" fmla="*/ 718 h 782"/>
                <a:gd name="T8" fmla="*/ 0 w 122"/>
                <a:gd name="T9" fmla="*/ 718 h 782"/>
                <a:gd name="T10" fmla="*/ 1 w 122"/>
                <a:gd name="T11" fmla="*/ 726 h 782"/>
                <a:gd name="T12" fmla="*/ 2 w 122"/>
                <a:gd name="T13" fmla="*/ 734 h 782"/>
                <a:gd name="T14" fmla="*/ 3 w 122"/>
                <a:gd name="T15" fmla="*/ 740 h 782"/>
                <a:gd name="T16" fmla="*/ 5 w 122"/>
                <a:gd name="T17" fmla="*/ 747 h 782"/>
                <a:gd name="T18" fmla="*/ 8 w 122"/>
                <a:gd name="T19" fmla="*/ 752 h 782"/>
                <a:gd name="T20" fmla="*/ 11 w 122"/>
                <a:gd name="T21" fmla="*/ 758 h 782"/>
                <a:gd name="T22" fmla="*/ 16 w 122"/>
                <a:gd name="T23" fmla="*/ 762 h 782"/>
                <a:gd name="T24" fmla="*/ 19 w 122"/>
                <a:gd name="T25" fmla="*/ 767 h 782"/>
                <a:gd name="T26" fmla="*/ 24 w 122"/>
                <a:gd name="T27" fmla="*/ 770 h 782"/>
                <a:gd name="T28" fmla="*/ 28 w 122"/>
                <a:gd name="T29" fmla="*/ 773 h 782"/>
                <a:gd name="T30" fmla="*/ 33 w 122"/>
                <a:gd name="T31" fmla="*/ 776 h 782"/>
                <a:gd name="T32" fmla="*/ 38 w 122"/>
                <a:gd name="T33" fmla="*/ 779 h 782"/>
                <a:gd name="T34" fmla="*/ 50 w 122"/>
                <a:gd name="T35" fmla="*/ 782 h 782"/>
                <a:gd name="T36" fmla="*/ 61 w 122"/>
                <a:gd name="T37" fmla="*/ 782 h 782"/>
                <a:gd name="T38" fmla="*/ 72 w 122"/>
                <a:gd name="T39" fmla="*/ 782 h 782"/>
                <a:gd name="T40" fmla="*/ 83 w 122"/>
                <a:gd name="T41" fmla="*/ 779 h 782"/>
                <a:gd name="T42" fmla="*/ 88 w 122"/>
                <a:gd name="T43" fmla="*/ 776 h 782"/>
                <a:gd name="T44" fmla="*/ 94 w 122"/>
                <a:gd name="T45" fmla="*/ 773 h 782"/>
                <a:gd name="T46" fmla="*/ 98 w 122"/>
                <a:gd name="T47" fmla="*/ 770 h 782"/>
                <a:gd name="T48" fmla="*/ 103 w 122"/>
                <a:gd name="T49" fmla="*/ 767 h 782"/>
                <a:gd name="T50" fmla="*/ 106 w 122"/>
                <a:gd name="T51" fmla="*/ 762 h 782"/>
                <a:gd name="T52" fmla="*/ 110 w 122"/>
                <a:gd name="T53" fmla="*/ 758 h 782"/>
                <a:gd name="T54" fmla="*/ 113 w 122"/>
                <a:gd name="T55" fmla="*/ 752 h 782"/>
                <a:gd name="T56" fmla="*/ 116 w 122"/>
                <a:gd name="T57" fmla="*/ 747 h 782"/>
                <a:gd name="T58" fmla="*/ 119 w 122"/>
                <a:gd name="T59" fmla="*/ 740 h 782"/>
                <a:gd name="T60" fmla="*/ 120 w 122"/>
                <a:gd name="T61" fmla="*/ 734 h 782"/>
                <a:gd name="T62" fmla="*/ 121 w 122"/>
                <a:gd name="T63" fmla="*/ 726 h 782"/>
                <a:gd name="T64" fmla="*/ 122 w 122"/>
                <a:gd name="T65" fmla="*/ 718 h 7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782"/>
                <a:gd name="T101" fmla="*/ 122 w 122"/>
                <a:gd name="T102" fmla="*/ 782 h 7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782">
                  <a:moveTo>
                    <a:pt x="122" y="718"/>
                  </a:moveTo>
                  <a:lnTo>
                    <a:pt x="122" y="0"/>
                  </a:lnTo>
                  <a:lnTo>
                    <a:pt x="0" y="0"/>
                  </a:lnTo>
                  <a:lnTo>
                    <a:pt x="0" y="718"/>
                  </a:lnTo>
                  <a:lnTo>
                    <a:pt x="1" y="726"/>
                  </a:lnTo>
                  <a:lnTo>
                    <a:pt x="2" y="734"/>
                  </a:lnTo>
                  <a:lnTo>
                    <a:pt x="3" y="740"/>
                  </a:lnTo>
                  <a:lnTo>
                    <a:pt x="5" y="747"/>
                  </a:lnTo>
                  <a:lnTo>
                    <a:pt x="8" y="752"/>
                  </a:lnTo>
                  <a:lnTo>
                    <a:pt x="11" y="758"/>
                  </a:lnTo>
                  <a:lnTo>
                    <a:pt x="16" y="762"/>
                  </a:lnTo>
                  <a:lnTo>
                    <a:pt x="19" y="767"/>
                  </a:lnTo>
                  <a:lnTo>
                    <a:pt x="24" y="770"/>
                  </a:lnTo>
                  <a:lnTo>
                    <a:pt x="28" y="773"/>
                  </a:lnTo>
                  <a:lnTo>
                    <a:pt x="33" y="776"/>
                  </a:lnTo>
                  <a:lnTo>
                    <a:pt x="38" y="779"/>
                  </a:lnTo>
                  <a:lnTo>
                    <a:pt x="50" y="782"/>
                  </a:lnTo>
                  <a:lnTo>
                    <a:pt x="61" y="782"/>
                  </a:lnTo>
                  <a:lnTo>
                    <a:pt x="72" y="782"/>
                  </a:lnTo>
                  <a:lnTo>
                    <a:pt x="83" y="779"/>
                  </a:lnTo>
                  <a:lnTo>
                    <a:pt x="88" y="776"/>
                  </a:lnTo>
                  <a:lnTo>
                    <a:pt x="94" y="773"/>
                  </a:lnTo>
                  <a:lnTo>
                    <a:pt x="98" y="770"/>
                  </a:lnTo>
                  <a:lnTo>
                    <a:pt x="103" y="767"/>
                  </a:lnTo>
                  <a:lnTo>
                    <a:pt x="106" y="762"/>
                  </a:lnTo>
                  <a:lnTo>
                    <a:pt x="110" y="758"/>
                  </a:lnTo>
                  <a:lnTo>
                    <a:pt x="113" y="752"/>
                  </a:lnTo>
                  <a:lnTo>
                    <a:pt x="116" y="747"/>
                  </a:lnTo>
                  <a:lnTo>
                    <a:pt x="119" y="740"/>
                  </a:lnTo>
                  <a:lnTo>
                    <a:pt x="120" y="734"/>
                  </a:lnTo>
                  <a:lnTo>
                    <a:pt x="121" y="726"/>
                  </a:lnTo>
                  <a:lnTo>
                    <a:pt x="122" y="718"/>
                  </a:lnTo>
                  <a:close/>
                </a:path>
              </a:pathLst>
            </a:custGeom>
            <a:solidFill>
              <a:srgbClr val="DA8B02"/>
            </a:solidFill>
            <a:ln w="9525">
              <a:solidFill>
                <a:srgbClr val="002060"/>
              </a:solidFill>
              <a:round/>
              <a:headEnd/>
              <a:tailEnd/>
            </a:ln>
          </p:spPr>
          <p:txBody>
            <a:bodyPr/>
            <a:lstStyle/>
            <a:p>
              <a:endParaRPr lang="en-US"/>
            </a:p>
          </p:txBody>
        </p:sp>
        <p:sp>
          <p:nvSpPr>
            <p:cNvPr id="7315" name="Freeform 106"/>
            <p:cNvSpPr>
              <a:spLocks/>
            </p:cNvSpPr>
            <p:nvPr/>
          </p:nvSpPr>
          <p:spPr bwMode="auto">
            <a:xfrm>
              <a:off x="4219" y="2422"/>
              <a:ext cx="32" cy="18"/>
            </a:xfrm>
            <a:custGeom>
              <a:avLst/>
              <a:gdLst>
                <a:gd name="T0" fmla="*/ 0 w 122"/>
                <a:gd name="T1" fmla="*/ 0 h 64"/>
                <a:gd name="T2" fmla="*/ 1 w 122"/>
                <a:gd name="T3" fmla="*/ 8 h 64"/>
                <a:gd name="T4" fmla="*/ 2 w 122"/>
                <a:gd name="T5" fmla="*/ 16 h 64"/>
                <a:gd name="T6" fmla="*/ 3 w 122"/>
                <a:gd name="T7" fmla="*/ 22 h 64"/>
                <a:gd name="T8" fmla="*/ 5 w 122"/>
                <a:gd name="T9" fmla="*/ 29 h 64"/>
                <a:gd name="T10" fmla="*/ 8 w 122"/>
                <a:gd name="T11" fmla="*/ 34 h 64"/>
                <a:gd name="T12" fmla="*/ 11 w 122"/>
                <a:gd name="T13" fmla="*/ 40 h 64"/>
                <a:gd name="T14" fmla="*/ 16 w 122"/>
                <a:gd name="T15" fmla="*/ 44 h 64"/>
                <a:gd name="T16" fmla="*/ 19 w 122"/>
                <a:gd name="T17" fmla="*/ 49 h 64"/>
                <a:gd name="T18" fmla="*/ 24 w 122"/>
                <a:gd name="T19" fmla="*/ 52 h 64"/>
                <a:gd name="T20" fmla="*/ 28 w 122"/>
                <a:gd name="T21" fmla="*/ 55 h 64"/>
                <a:gd name="T22" fmla="*/ 33 w 122"/>
                <a:gd name="T23" fmla="*/ 58 h 64"/>
                <a:gd name="T24" fmla="*/ 38 w 122"/>
                <a:gd name="T25" fmla="*/ 61 h 64"/>
                <a:gd name="T26" fmla="*/ 50 w 122"/>
                <a:gd name="T27" fmla="*/ 64 h 64"/>
                <a:gd name="T28" fmla="*/ 61 w 122"/>
                <a:gd name="T29" fmla="*/ 64 h 64"/>
                <a:gd name="T30" fmla="*/ 72 w 122"/>
                <a:gd name="T31" fmla="*/ 64 h 64"/>
                <a:gd name="T32" fmla="*/ 83 w 122"/>
                <a:gd name="T33" fmla="*/ 61 h 64"/>
                <a:gd name="T34" fmla="*/ 88 w 122"/>
                <a:gd name="T35" fmla="*/ 58 h 64"/>
                <a:gd name="T36" fmla="*/ 94 w 122"/>
                <a:gd name="T37" fmla="*/ 55 h 64"/>
                <a:gd name="T38" fmla="*/ 98 w 122"/>
                <a:gd name="T39" fmla="*/ 52 h 64"/>
                <a:gd name="T40" fmla="*/ 103 w 122"/>
                <a:gd name="T41" fmla="*/ 49 h 64"/>
                <a:gd name="T42" fmla="*/ 106 w 122"/>
                <a:gd name="T43" fmla="*/ 44 h 64"/>
                <a:gd name="T44" fmla="*/ 110 w 122"/>
                <a:gd name="T45" fmla="*/ 40 h 64"/>
                <a:gd name="T46" fmla="*/ 113 w 122"/>
                <a:gd name="T47" fmla="*/ 34 h 64"/>
                <a:gd name="T48" fmla="*/ 116 w 122"/>
                <a:gd name="T49" fmla="*/ 29 h 64"/>
                <a:gd name="T50" fmla="*/ 119 w 122"/>
                <a:gd name="T51" fmla="*/ 22 h 64"/>
                <a:gd name="T52" fmla="*/ 120 w 122"/>
                <a:gd name="T53" fmla="*/ 16 h 64"/>
                <a:gd name="T54" fmla="*/ 121 w 122"/>
                <a:gd name="T55" fmla="*/ 8 h 64"/>
                <a:gd name="T56" fmla="*/ 122 w 122"/>
                <a:gd name="T57" fmla="*/ 0 h 64"/>
                <a:gd name="T58" fmla="*/ 0 w 122"/>
                <a:gd name="T59" fmla="*/ 0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64"/>
                <a:gd name="T92" fmla="*/ 122 w 122"/>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64">
                  <a:moveTo>
                    <a:pt x="0" y="0"/>
                  </a:moveTo>
                  <a:lnTo>
                    <a:pt x="1" y="8"/>
                  </a:lnTo>
                  <a:lnTo>
                    <a:pt x="2" y="16"/>
                  </a:lnTo>
                  <a:lnTo>
                    <a:pt x="3" y="22"/>
                  </a:lnTo>
                  <a:lnTo>
                    <a:pt x="5" y="29"/>
                  </a:lnTo>
                  <a:lnTo>
                    <a:pt x="8" y="34"/>
                  </a:lnTo>
                  <a:lnTo>
                    <a:pt x="11" y="40"/>
                  </a:lnTo>
                  <a:lnTo>
                    <a:pt x="16" y="44"/>
                  </a:lnTo>
                  <a:lnTo>
                    <a:pt x="19" y="49"/>
                  </a:lnTo>
                  <a:lnTo>
                    <a:pt x="24" y="52"/>
                  </a:lnTo>
                  <a:lnTo>
                    <a:pt x="28" y="55"/>
                  </a:lnTo>
                  <a:lnTo>
                    <a:pt x="33" y="58"/>
                  </a:lnTo>
                  <a:lnTo>
                    <a:pt x="38" y="61"/>
                  </a:lnTo>
                  <a:lnTo>
                    <a:pt x="50" y="64"/>
                  </a:lnTo>
                  <a:lnTo>
                    <a:pt x="61" y="64"/>
                  </a:lnTo>
                  <a:lnTo>
                    <a:pt x="72" y="64"/>
                  </a:lnTo>
                  <a:lnTo>
                    <a:pt x="83" y="61"/>
                  </a:lnTo>
                  <a:lnTo>
                    <a:pt x="88" y="58"/>
                  </a:lnTo>
                  <a:lnTo>
                    <a:pt x="94" y="55"/>
                  </a:lnTo>
                  <a:lnTo>
                    <a:pt x="98" y="52"/>
                  </a:lnTo>
                  <a:lnTo>
                    <a:pt x="103" y="49"/>
                  </a:lnTo>
                  <a:lnTo>
                    <a:pt x="106" y="44"/>
                  </a:lnTo>
                  <a:lnTo>
                    <a:pt x="110" y="40"/>
                  </a:lnTo>
                  <a:lnTo>
                    <a:pt x="113" y="34"/>
                  </a:lnTo>
                  <a:lnTo>
                    <a:pt x="116" y="29"/>
                  </a:lnTo>
                  <a:lnTo>
                    <a:pt x="119" y="22"/>
                  </a:lnTo>
                  <a:lnTo>
                    <a:pt x="120" y="16"/>
                  </a:lnTo>
                  <a:lnTo>
                    <a:pt x="121" y="8"/>
                  </a:lnTo>
                  <a:lnTo>
                    <a:pt x="122" y="0"/>
                  </a:lnTo>
                  <a:lnTo>
                    <a:pt x="0" y="0"/>
                  </a:lnTo>
                  <a:close/>
                </a:path>
              </a:pathLst>
            </a:custGeom>
            <a:solidFill>
              <a:srgbClr val="DA8B02"/>
            </a:solidFill>
            <a:ln w="9525">
              <a:solidFill>
                <a:srgbClr val="002060"/>
              </a:solidFill>
              <a:round/>
              <a:headEnd/>
              <a:tailEnd/>
            </a:ln>
          </p:spPr>
          <p:txBody>
            <a:bodyPr/>
            <a:lstStyle/>
            <a:p>
              <a:endParaRPr lang="en-US"/>
            </a:p>
          </p:txBody>
        </p:sp>
        <p:sp>
          <p:nvSpPr>
            <p:cNvPr id="7316" name="Freeform 107"/>
            <p:cNvSpPr>
              <a:spLocks/>
            </p:cNvSpPr>
            <p:nvPr/>
          </p:nvSpPr>
          <p:spPr bwMode="auto">
            <a:xfrm>
              <a:off x="4219" y="2958"/>
              <a:ext cx="32" cy="19"/>
            </a:xfrm>
            <a:custGeom>
              <a:avLst/>
              <a:gdLst>
                <a:gd name="T0" fmla="*/ 122 w 122"/>
                <a:gd name="T1" fmla="*/ 65 h 65"/>
                <a:gd name="T2" fmla="*/ 121 w 122"/>
                <a:gd name="T3" fmla="*/ 57 h 65"/>
                <a:gd name="T4" fmla="*/ 120 w 122"/>
                <a:gd name="T5" fmla="*/ 49 h 65"/>
                <a:gd name="T6" fmla="*/ 119 w 122"/>
                <a:gd name="T7" fmla="*/ 43 h 65"/>
                <a:gd name="T8" fmla="*/ 116 w 122"/>
                <a:gd name="T9" fmla="*/ 36 h 65"/>
                <a:gd name="T10" fmla="*/ 113 w 122"/>
                <a:gd name="T11" fmla="*/ 31 h 65"/>
                <a:gd name="T12" fmla="*/ 110 w 122"/>
                <a:gd name="T13" fmla="*/ 25 h 65"/>
                <a:gd name="T14" fmla="*/ 106 w 122"/>
                <a:gd name="T15" fmla="*/ 21 h 65"/>
                <a:gd name="T16" fmla="*/ 103 w 122"/>
                <a:gd name="T17" fmla="*/ 16 h 65"/>
                <a:gd name="T18" fmla="*/ 98 w 122"/>
                <a:gd name="T19" fmla="*/ 12 h 65"/>
                <a:gd name="T20" fmla="*/ 94 w 122"/>
                <a:gd name="T21" fmla="*/ 10 h 65"/>
                <a:gd name="T22" fmla="*/ 88 w 122"/>
                <a:gd name="T23" fmla="*/ 7 h 65"/>
                <a:gd name="T24" fmla="*/ 83 w 122"/>
                <a:gd name="T25" fmla="*/ 4 h 65"/>
                <a:gd name="T26" fmla="*/ 72 w 122"/>
                <a:gd name="T27" fmla="*/ 1 h 65"/>
                <a:gd name="T28" fmla="*/ 61 w 122"/>
                <a:gd name="T29" fmla="*/ 0 h 65"/>
                <a:gd name="T30" fmla="*/ 50 w 122"/>
                <a:gd name="T31" fmla="*/ 1 h 65"/>
                <a:gd name="T32" fmla="*/ 38 w 122"/>
                <a:gd name="T33" fmla="*/ 4 h 65"/>
                <a:gd name="T34" fmla="*/ 33 w 122"/>
                <a:gd name="T35" fmla="*/ 7 h 65"/>
                <a:gd name="T36" fmla="*/ 28 w 122"/>
                <a:gd name="T37" fmla="*/ 10 h 65"/>
                <a:gd name="T38" fmla="*/ 24 w 122"/>
                <a:gd name="T39" fmla="*/ 12 h 65"/>
                <a:gd name="T40" fmla="*/ 19 w 122"/>
                <a:gd name="T41" fmla="*/ 16 h 65"/>
                <a:gd name="T42" fmla="*/ 16 w 122"/>
                <a:gd name="T43" fmla="*/ 21 h 65"/>
                <a:gd name="T44" fmla="*/ 11 w 122"/>
                <a:gd name="T45" fmla="*/ 25 h 65"/>
                <a:gd name="T46" fmla="*/ 8 w 122"/>
                <a:gd name="T47" fmla="*/ 31 h 65"/>
                <a:gd name="T48" fmla="*/ 5 w 122"/>
                <a:gd name="T49" fmla="*/ 36 h 65"/>
                <a:gd name="T50" fmla="*/ 3 w 122"/>
                <a:gd name="T51" fmla="*/ 43 h 65"/>
                <a:gd name="T52" fmla="*/ 2 w 122"/>
                <a:gd name="T53" fmla="*/ 49 h 65"/>
                <a:gd name="T54" fmla="*/ 1 w 122"/>
                <a:gd name="T55" fmla="*/ 57 h 65"/>
                <a:gd name="T56" fmla="*/ 0 w 122"/>
                <a:gd name="T57" fmla="*/ 65 h 65"/>
                <a:gd name="T58" fmla="*/ 122 w 122"/>
                <a:gd name="T59" fmla="*/ 65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65"/>
                <a:gd name="T92" fmla="*/ 122 w 122"/>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65">
                  <a:moveTo>
                    <a:pt x="122" y="65"/>
                  </a:moveTo>
                  <a:lnTo>
                    <a:pt x="121" y="57"/>
                  </a:lnTo>
                  <a:lnTo>
                    <a:pt x="120" y="49"/>
                  </a:lnTo>
                  <a:lnTo>
                    <a:pt x="119" y="43"/>
                  </a:lnTo>
                  <a:lnTo>
                    <a:pt x="116" y="36"/>
                  </a:lnTo>
                  <a:lnTo>
                    <a:pt x="113" y="31"/>
                  </a:lnTo>
                  <a:lnTo>
                    <a:pt x="110" y="25"/>
                  </a:lnTo>
                  <a:lnTo>
                    <a:pt x="106" y="21"/>
                  </a:lnTo>
                  <a:lnTo>
                    <a:pt x="103" y="16"/>
                  </a:lnTo>
                  <a:lnTo>
                    <a:pt x="98" y="12"/>
                  </a:lnTo>
                  <a:lnTo>
                    <a:pt x="94" y="10"/>
                  </a:lnTo>
                  <a:lnTo>
                    <a:pt x="88" y="7"/>
                  </a:lnTo>
                  <a:lnTo>
                    <a:pt x="83" y="4"/>
                  </a:lnTo>
                  <a:lnTo>
                    <a:pt x="72" y="1"/>
                  </a:lnTo>
                  <a:lnTo>
                    <a:pt x="61" y="0"/>
                  </a:lnTo>
                  <a:lnTo>
                    <a:pt x="50" y="1"/>
                  </a:lnTo>
                  <a:lnTo>
                    <a:pt x="38" y="4"/>
                  </a:lnTo>
                  <a:lnTo>
                    <a:pt x="33" y="7"/>
                  </a:lnTo>
                  <a:lnTo>
                    <a:pt x="28" y="10"/>
                  </a:lnTo>
                  <a:lnTo>
                    <a:pt x="24" y="12"/>
                  </a:lnTo>
                  <a:lnTo>
                    <a:pt x="19" y="16"/>
                  </a:lnTo>
                  <a:lnTo>
                    <a:pt x="16" y="21"/>
                  </a:lnTo>
                  <a:lnTo>
                    <a:pt x="11" y="25"/>
                  </a:lnTo>
                  <a:lnTo>
                    <a:pt x="8" y="31"/>
                  </a:lnTo>
                  <a:lnTo>
                    <a:pt x="5" y="36"/>
                  </a:lnTo>
                  <a:lnTo>
                    <a:pt x="3" y="43"/>
                  </a:lnTo>
                  <a:lnTo>
                    <a:pt x="2" y="49"/>
                  </a:lnTo>
                  <a:lnTo>
                    <a:pt x="1" y="57"/>
                  </a:lnTo>
                  <a:lnTo>
                    <a:pt x="0" y="65"/>
                  </a:lnTo>
                  <a:lnTo>
                    <a:pt x="122" y="65"/>
                  </a:lnTo>
                  <a:close/>
                </a:path>
              </a:pathLst>
            </a:custGeom>
            <a:solidFill>
              <a:srgbClr val="DA8B02"/>
            </a:solidFill>
            <a:ln w="9525">
              <a:solidFill>
                <a:srgbClr val="002060"/>
              </a:solidFill>
              <a:round/>
              <a:headEnd/>
              <a:tailEnd/>
            </a:ln>
          </p:spPr>
          <p:txBody>
            <a:bodyPr/>
            <a:lstStyle/>
            <a:p>
              <a:endParaRPr lang="en-US"/>
            </a:p>
          </p:txBody>
        </p:sp>
        <p:sp>
          <p:nvSpPr>
            <p:cNvPr id="7317" name="Freeform 108"/>
            <p:cNvSpPr>
              <a:spLocks/>
            </p:cNvSpPr>
            <p:nvPr/>
          </p:nvSpPr>
          <p:spPr bwMode="auto">
            <a:xfrm>
              <a:off x="4219" y="2977"/>
              <a:ext cx="32" cy="61"/>
            </a:xfrm>
            <a:custGeom>
              <a:avLst/>
              <a:gdLst>
                <a:gd name="T0" fmla="*/ 18 w 122"/>
                <a:gd name="T1" fmla="*/ 200 h 219"/>
                <a:gd name="T2" fmla="*/ 122 w 122"/>
                <a:gd name="T3" fmla="*/ 154 h 219"/>
                <a:gd name="T4" fmla="*/ 122 w 122"/>
                <a:gd name="T5" fmla="*/ 0 h 219"/>
                <a:gd name="T6" fmla="*/ 0 w 122"/>
                <a:gd name="T7" fmla="*/ 0 h 219"/>
                <a:gd name="T8" fmla="*/ 0 w 122"/>
                <a:gd name="T9" fmla="*/ 154 h 219"/>
                <a:gd name="T10" fmla="*/ 18 w 122"/>
                <a:gd name="T11" fmla="*/ 200 h 219"/>
                <a:gd name="T12" fmla="*/ 0 w 122"/>
                <a:gd name="T13" fmla="*/ 154 h 219"/>
                <a:gd name="T14" fmla="*/ 1 w 122"/>
                <a:gd name="T15" fmla="*/ 162 h 219"/>
                <a:gd name="T16" fmla="*/ 2 w 122"/>
                <a:gd name="T17" fmla="*/ 169 h 219"/>
                <a:gd name="T18" fmla="*/ 3 w 122"/>
                <a:gd name="T19" fmla="*/ 176 h 219"/>
                <a:gd name="T20" fmla="*/ 5 w 122"/>
                <a:gd name="T21" fmla="*/ 182 h 219"/>
                <a:gd name="T22" fmla="*/ 8 w 122"/>
                <a:gd name="T23" fmla="*/ 188 h 219"/>
                <a:gd name="T24" fmla="*/ 11 w 122"/>
                <a:gd name="T25" fmla="*/ 193 h 219"/>
                <a:gd name="T26" fmla="*/ 16 w 122"/>
                <a:gd name="T27" fmla="*/ 198 h 219"/>
                <a:gd name="T28" fmla="*/ 19 w 122"/>
                <a:gd name="T29" fmla="*/ 202 h 219"/>
                <a:gd name="T30" fmla="*/ 24 w 122"/>
                <a:gd name="T31" fmla="*/ 205 h 219"/>
                <a:gd name="T32" fmla="*/ 28 w 122"/>
                <a:gd name="T33" fmla="*/ 209 h 219"/>
                <a:gd name="T34" fmla="*/ 33 w 122"/>
                <a:gd name="T35" fmla="*/ 212 h 219"/>
                <a:gd name="T36" fmla="*/ 38 w 122"/>
                <a:gd name="T37" fmla="*/ 214 h 219"/>
                <a:gd name="T38" fmla="*/ 50 w 122"/>
                <a:gd name="T39" fmla="*/ 218 h 219"/>
                <a:gd name="T40" fmla="*/ 61 w 122"/>
                <a:gd name="T41" fmla="*/ 219 h 219"/>
                <a:gd name="T42" fmla="*/ 72 w 122"/>
                <a:gd name="T43" fmla="*/ 218 h 219"/>
                <a:gd name="T44" fmla="*/ 83 w 122"/>
                <a:gd name="T45" fmla="*/ 214 h 219"/>
                <a:gd name="T46" fmla="*/ 88 w 122"/>
                <a:gd name="T47" fmla="*/ 212 h 219"/>
                <a:gd name="T48" fmla="*/ 94 w 122"/>
                <a:gd name="T49" fmla="*/ 209 h 219"/>
                <a:gd name="T50" fmla="*/ 98 w 122"/>
                <a:gd name="T51" fmla="*/ 205 h 219"/>
                <a:gd name="T52" fmla="*/ 103 w 122"/>
                <a:gd name="T53" fmla="*/ 202 h 219"/>
                <a:gd name="T54" fmla="*/ 106 w 122"/>
                <a:gd name="T55" fmla="*/ 198 h 219"/>
                <a:gd name="T56" fmla="*/ 110 w 122"/>
                <a:gd name="T57" fmla="*/ 193 h 219"/>
                <a:gd name="T58" fmla="*/ 113 w 122"/>
                <a:gd name="T59" fmla="*/ 188 h 219"/>
                <a:gd name="T60" fmla="*/ 116 w 122"/>
                <a:gd name="T61" fmla="*/ 182 h 219"/>
                <a:gd name="T62" fmla="*/ 119 w 122"/>
                <a:gd name="T63" fmla="*/ 176 h 219"/>
                <a:gd name="T64" fmla="*/ 120 w 122"/>
                <a:gd name="T65" fmla="*/ 169 h 219"/>
                <a:gd name="T66" fmla="*/ 121 w 122"/>
                <a:gd name="T67" fmla="*/ 162 h 219"/>
                <a:gd name="T68" fmla="*/ 122 w 122"/>
                <a:gd name="T69" fmla="*/ 154 h 219"/>
                <a:gd name="T70" fmla="*/ 18 w 122"/>
                <a:gd name="T71" fmla="*/ 200 h 2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2"/>
                <a:gd name="T109" fmla="*/ 0 h 219"/>
                <a:gd name="T110" fmla="*/ 122 w 122"/>
                <a:gd name="T111" fmla="*/ 219 h 2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2" h="219">
                  <a:moveTo>
                    <a:pt x="18" y="200"/>
                  </a:moveTo>
                  <a:lnTo>
                    <a:pt x="122" y="154"/>
                  </a:lnTo>
                  <a:lnTo>
                    <a:pt x="122" y="0"/>
                  </a:lnTo>
                  <a:lnTo>
                    <a:pt x="0" y="0"/>
                  </a:lnTo>
                  <a:lnTo>
                    <a:pt x="0" y="154"/>
                  </a:lnTo>
                  <a:lnTo>
                    <a:pt x="18" y="200"/>
                  </a:lnTo>
                  <a:lnTo>
                    <a:pt x="0" y="154"/>
                  </a:lnTo>
                  <a:lnTo>
                    <a:pt x="1" y="162"/>
                  </a:lnTo>
                  <a:lnTo>
                    <a:pt x="2" y="169"/>
                  </a:lnTo>
                  <a:lnTo>
                    <a:pt x="3" y="176"/>
                  </a:lnTo>
                  <a:lnTo>
                    <a:pt x="5" y="182"/>
                  </a:lnTo>
                  <a:lnTo>
                    <a:pt x="8" y="188"/>
                  </a:lnTo>
                  <a:lnTo>
                    <a:pt x="11" y="193"/>
                  </a:lnTo>
                  <a:lnTo>
                    <a:pt x="16" y="198"/>
                  </a:lnTo>
                  <a:lnTo>
                    <a:pt x="19" y="202"/>
                  </a:lnTo>
                  <a:lnTo>
                    <a:pt x="24" y="205"/>
                  </a:lnTo>
                  <a:lnTo>
                    <a:pt x="28" y="209"/>
                  </a:lnTo>
                  <a:lnTo>
                    <a:pt x="33" y="212"/>
                  </a:lnTo>
                  <a:lnTo>
                    <a:pt x="38" y="214"/>
                  </a:lnTo>
                  <a:lnTo>
                    <a:pt x="50" y="218"/>
                  </a:lnTo>
                  <a:lnTo>
                    <a:pt x="61" y="219"/>
                  </a:lnTo>
                  <a:lnTo>
                    <a:pt x="72" y="218"/>
                  </a:lnTo>
                  <a:lnTo>
                    <a:pt x="83" y="214"/>
                  </a:lnTo>
                  <a:lnTo>
                    <a:pt x="88" y="212"/>
                  </a:lnTo>
                  <a:lnTo>
                    <a:pt x="94" y="209"/>
                  </a:lnTo>
                  <a:lnTo>
                    <a:pt x="98" y="205"/>
                  </a:lnTo>
                  <a:lnTo>
                    <a:pt x="103" y="202"/>
                  </a:lnTo>
                  <a:lnTo>
                    <a:pt x="106" y="198"/>
                  </a:lnTo>
                  <a:lnTo>
                    <a:pt x="110" y="193"/>
                  </a:lnTo>
                  <a:lnTo>
                    <a:pt x="113" y="188"/>
                  </a:lnTo>
                  <a:lnTo>
                    <a:pt x="116" y="182"/>
                  </a:lnTo>
                  <a:lnTo>
                    <a:pt x="119" y="176"/>
                  </a:lnTo>
                  <a:lnTo>
                    <a:pt x="120" y="169"/>
                  </a:lnTo>
                  <a:lnTo>
                    <a:pt x="121" y="162"/>
                  </a:lnTo>
                  <a:lnTo>
                    <a:pt x="122" y="154"/>
                  </a:lnTo>
                  <a:lnTo>
                    <a:pt x="18" y="200"/>
                  </a:lnTo>
                  <a:close/>
                </a:path>
              </a:pathLst>
            </a:custGeom>
            <a:solidFill>
              <a:srgbClr val="DA8B02"/>
            </a:solidFill>
            <a:ln w="9525">
              <a:solidFill>
                <a:srgbClr val="002060"/>
              </a:solidFill>
              <a:round/>
              <a:headEnd/>
              <a:tailEnd/>
            </a:ln>
          </p:spPr>
          <p:txBody>
            <a:bodyPr/>
            <a:lstStyle/>
            <a:p>
              <a:endParaRPr lang="en-US"/>
            </a:p>
          </p:txBody>
        </p:sp>
        <p:sp>
          <p:nvSpPr>
            <p:cNvPr id="7318" name="Freeform 109"/>
            <p:cNvSpPr>
              <a:spLocks/>
            </p:cNvSpPr>
            <p:nvPr/>
          </p:nvSpPr>
          <p:spPr bwMode="auto">
            <a:xfrm>
              <a:off x="4224" y="3007"/>
              <a:ext cx="113" cy="125"/>
            </a:xfrm>
            <a:custGeom>
              <a:avLst/>
              <a:gdLst>
                <a:gd name="T0" fmla="*/ 360 w 422"/>
                <a:gd name="T1" fmla="*/ 444 h 445"/>
                <a:gd name="T2" fmla="*/ 403 w 422"/>
                <a:gd name="T3" fmla="*/ 334 h 445"/>
                <a:gd name="T4" fmla="*/ 86 w 422"/>
                <a:gd name="T5" fmla="*/ 0 h 445"/>
                <a:gd name="T6" fmla="*/ 0 w 422"/>
                <a:gd name="T7" fmla="*/ 91 h 445"/>
                <a:gd name="T8" fmla="*/ 317 w 422"/>
                <a:gd name="T9" fmla="*/ 424 h 445"/>
                <a:gd name="T10" fmla="*/ 360 w 422"/>
                <a:gd name="T11" fmla="*/ 444 h 445"/>
                <a:gd name="T12" fmla="*/ 317 w 422"/>
                <a:gd name="T13" fmla="*/ 424 h 445"/>
                <a:gd name="T14" fmla="*/ 322 w 422"/>
                <a:gd name="T15" fmla="*/ 429 h 445"/>
                <a:gd name="T16" fmla="*/ 328 w 422"/>
                <a:gd name="T17" fmla="*/ 434 h 445"/>
                <a:gd name="T18" fmla="*/ 334 w 422"/>
                <a:gd name="T19" fmla="*/ 437 h 445"/>
                <a:gd name="T20" fmla="*/ 340 w 422"/>
                <a:gd name="T21" fmla="*/ 440 h 445"/>
                <a:gd name="T22" fmla="*/ 345 w 422"/>
                <a:gd name="T23" fmla="*/ 443 h 445"/>
                <a:gd name="T24" fmla="*/ 351 w 422"/>
                <a:gd name="T25" fmla="*/ 444 h 445"/>
                <a:gd name="T26" fmla="*/ 357 w 422"/>
                <a:gd name="T27" fmla="*/ 445 h 445"/>
                <a:gd name="T28" fmla="*/ 363 w 422"/>
                <a:gd name="T29" fmla="*/ 444 h 445"/>
                <a:gd name="T30" fmla="*/ 368 w 422"/>
                <a:gd name="T31" fmla="*/ 444 h 445"/>
                <a:gd name="T32" fmla="*/ 374 w 422"/>
                <a:gd name="T33" fmla="*/ 443 h 445"/>
                <a:gd name="T34" fmla="*/ 379 w 422"/>
                <a:gd name="T35" fmla="*/ 440 h 445"/>
                <a:gd name="T36" fmla="*/ 385 w 422"/>
                <a:gd name="T37" fmla="*/ 438 h 445"/>
                <a:gd name="T38" fmla="*/ 394 w 422"/>
                <a:gd name="T39" fmla="*/ 433 h 445"/>
                <a:gd name="T40" fmla="*/ 403 w 422"/>
                <a:gd name="T41" fmla="*/ 424 h 445"/>
                <a:gd name="T42" fmla="*/ 411 w 422"/>
                <a:gd name="T43" fmla="*/ 415 h 445"/>
                <a:gd name="T44" fmla="*/ 416 w 422"/>
                <a:gd name="T45" fmla="*/ 405 h 445"/>
                <a:gd name="T46" fmla="*/ 418 w 422"/>
                <a:gd name="T47" fmla="*/ 400 h 445"/>
                <a:gd name="T48" fmla="*/ 420 w 422"/>
                <a:gd name="T49" fmla="*/ 394 h 445"/>
                <a:gd name="T50" fmla="*/ 421 w 422"/>
                <a:gd name="T51" fmla="*/ 388 h 445"/>
                <a:gd name="T52" fmla="*/ 422 w 422"/>
                <a:gd name="T53" fmla="*/ 382 h 445"/>
                <a:gd name="T54" fmla="*/ 422 w 422"/>
                <a:gd name="T55" fmla="*/ 376 h 445"/>
                <a:gd name="T56" fmla="*/ 421 w 422"/>
                <a:gd name="T57" fmla="*/ 370 h 445"/>
                <a:gd name="T58" fmla="*/ 420 w 422"/>
                <a:gd name="T59" fmla="*/ 364 h 445"/>
                <a:gd name="T60" fmla="*/ 418 w 422"/>
                <a:gd name="T61" fmla="*/ 358 h 445"/>
                <a:gd name="T62" fmla="*/ 416 w 422"/>
                <a:gd name="T63" fmla="*/ 352 h 445"/>
                <a:gd name="T64" fmla="*/ 412 w 422"/>
                <a:gd name="T65" fmla="*/ 346 h 445"/>
                <a:gd name="T66" fmla="*/ 408 w 422"/>
                <a:gd name="T67" fmla="*/ 340 h 445"/>
                <a:gd name="T68" fmla="*/ 403 w 422"/>
                <a:gd name="T69" fmla="*/ 334 h 445"/>
                <a:gd name="T70" fmla="*/ 360 w 422"/>
                <a:gd name="T71" fmla="*/ 444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5"/>
                <a:gd name="T110" fmla="*/ 422 w 422"/>
                <a:gd name="T111" fmla="*/ 445 h 4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5">
                  <a:moveTo>
                    <a:pt x="360" y="444"/>
                  </a:moveTo>
                  <a:lnTo>
                    <a:pt x="403" y="334"/>
                  </a:lnTo>
                  <a:lnTo>
                    <a:pt x="86" y="0"/>
                  </a:lnTo>
                  <a:lnTo>
                    <a:pt x="0" y="91"/>
                  </a:lnTo>
                  <a:lnTo>
                    <a:pt x="317" y="424"/>
                  </a:lnTo>
                  <a:lnTo>
                    <a:pt x="360" y="444"/>
                  </a:lnTo>
                  <a:lnTo>
                    <a:pt x="317" y="424"/>
                  </a:lnTo>
                  <a:lnTo>
                    <a:pt x="322" y="429"/>
                  </a:lnTo>
                  <a:lnTo>
                    <a:pt x="328" y="434"/>
                  </a:lnTo>
                  <a:lnTo>
                    <a:pt x="334" y="437"/>
                  </a:lnTo>
                  <a:lnTo>
                    <a:pt x="340" y="440"/>
                  </a:lnTo>
                  <a:lnTo>
                    <a:pt x="345" y="443"/>
                  </a:lnTo>
                  <a:lnTo>
                    <a:pt x="351" y="444"/>
                  </a:lnTo>
                  <a:lnTo>
                    <a:pt x="357" y="445"/>
                  </a:lnTo>
                  <a:lnTo>
                    <a:pt x="363" y="444"/>
                  </a:lnTo>
                  <a:lnTo>
                    <a:pt x="368" y="444"/>
                  </a:lnTo>
                  <a:lnTo>
                    <a:pt x="374" y="443"/>
                  </a:lnTo>
                  <a:lnTo>
                    <a:pt x="379" y="440"/>
                  </a:lnTo>
                  <a:lnTo>
                    <a:pt x="385" y="438"/>
                  </a:lnTo>
                  <a:lnTo>
                    <a:pt x="394" y="433"/>
                  </a:lnTo>
                  <a:lnTo>
                    <a:pt x="403" y="424"/>
                  </a:lnTo>
                  <a:lnTo>
                    <a:pt x="411" y="415"/>
                  </a:lnTo>
                  <a:lnTo>
                    <a:pt x="416" y="405"/>
                  </a:lnTo>
                  <a:lnTo>
                    <a:pt x="418" y="400"/>
                  </a:lnTo>
                  <a:lnTo>
                    <a:pt x="420" y="394"/>
                  </a:lnTo>
                  <a:lnTo>
                    <a:pt x="421" y="388"/>
                  </a:lnTo>
                  <a:lnTo>
                    <a:pt x="422" y="382"/>
                  </a:lnTo>
                  <a:lnTo>
                    <a:pt x="422" y="376"/>
                  </a:lnTo>
                  <a:lnTo>
                    <a:pt x="421" y="370"/>
                  </a:lnTo>
                  <a:lnTo>
                    <a:pt x="420" y="364"/>
                  </a:lnTo>
                  <a:lnTo>
                    <a:pt x="418" y="358"/>
                  </a:lnTo>
                  <a:lnTo>
                    <a:pt x="416" y="352"/>
                  </a:lnTo>
                  <a:lnTo>
                    <a:pt x="412" y="346"/>
                  </a:lnTo>
                  <a:lnTo>
                    <a:pt x="408" y="340"/>
                  </a:lnTo>
                  <a:lnTo>
                    <a:pt x="403" y="334"/>
                  </a:lnTo>
                  <a:lnTo>
                    <a:pt x="360" y="444"/>
                  </a:lnTo>
                  <a:close/>
                </a:path>
              </a:pathLst>
            </a:custGeom>
            <a:solidFill>
              <a:srgbClr val="DA8B02"/>
            </a:solidFill>
            <a:ln w="9525">
              <a:solidFill>
                <a:srgbClr val="002060"/>
              </a:solidFill>
              <a:round/>
              <a:headEnd/>
              <a:tailEnd/>
            </a:ln>
          </p:spPr>
          <p:txBody>
            <a:bodyPr/>
            <a:lstStyle/>
            <a:p>
              <a:endParaRPr lang="en-US"/>
            </a:p>
          </p:txBody>
        </p:sp>
        <p:sp>
          <p:nvSpPr>
            <p:cNvPr id="7319" name="Freeform 110"/>
            <p:cNvSpPr>
              <a:spLocks/>
            </p:cNvSpPr>
            <p:nvPr/>
          </p:nvSpPr>
          <p:spPr bwMode="auto">
            <a:xfrm>
              <a:off x="4321" y="3097"/>
              <a:ext cx="138" cy="35"/>
            </a:xfrm>
            <a:custGeom>
              <a:avLst/>
              <a:gdLst>
                <a:gd name="T0" fmla="*/ 492 w 510"/>
                <a:gd name="T1" fmla="*/ 109 h 129"/>
                <a:gd name="T2" fmla="*/ 449 w 510"/>
                <a:gd name="T3" fmla="*/ 0 h 129"/>
                <a:gd name="T4" fmla="*/ 0 w 510"/>
                <a:gd name="T5" fmla="*/ 0 h 129"/>
                <a:gd name="T6" fmla="*/ 0 w 510"/>
                <a:gd name="T7" fmla="*/ 129 h 129"/>
                <a:gd name="T8" fmla="*/ 449 w 510"/>
                <a:gd name="T9" fmla="*/ 129 h 129"/>
                <a:gd name="T10" fmla="*/ 492 w 510"/>
                <a:gd name="T11" fmla="*/ 109 h 129"/>
                <a:gd name="T12" fmla="*/ 449 w 510"/>
                <a:gd name="T13" fmla="*/ 129 h 129"/>
                <a:gd name="T14" fmla="*/ 457 w 510"/>
                <a:gd name="T15" fmla="*/ 128 h 129"/>
                <a:gd name="T16" fmla="*/ 463 w 510"/>
                <a:gd name="T17" fmla="*/ 126 h 129"/>
                <a:gd name="T18" fmla="*/ 469 w 510"/>
                <a:gd name="T19" fmla="*/ 125 h 129"/>
                <a:gd name="T20" fmla="*/ 475 w 510"/>
                <a:gd name="T21" fmla="*/ 123 h 129"/>
                <a:gd name="T22" fmla="*/ 480 w 510"/>
                <a:gd name="T23" fmla="*/ 120 h 129"/>
                <a:gd name="T24" fmla="*/ 486 w 510"/>
                <a:gd name="T25" fmla="*/ 117 h 129"/>
                <a:gd name="T26" fmla="*/ 490 w 510"/>
                <a:gd name="T27" fmla="*/ 112 h 129"/>
                <a:gd name="T28" fmla="*/ 494 w 510"/>
                <a:gd name="T29" fmla="*/ 108 h 129"/>
                <a:gd name="T30" fmla="*/ 498 w 510"/>
                <a:gd name="T31" fmla="*/ 103 h 129"/>
                <a:gd name="T32" fmla="*/ 501 w 510"/>
                <a:gd name="T33" fmla="*/ 99 h 129"/>
                <a:gd name="T34" fmla="*/ 503 w 510"/>
                <a:gd name="T35" fmla="*/ 94 h 129"/>
                <a:gd name="T36" fmla="*/ 505 w 510"/>
                <a:gd name="T37" fmla="*/ 88 h 129"/>
                <a:gd name="T38" fmla="*/ 509 w 510"/>
                <a:gd name="T39" fmla="*/ 76 h 129"/>
                <a:gd name="T40" fmla="*/ 510 w 510"/>
                <a:gd name="T41" fmla="*/ 64 h 129"/>
                <a:gd name="T42" fmla="*/ 509 w 510"/>
                <a:gd name="T43" fmla="*/ 52 h 129"/>
                <a:gd name="T44" fmla="*/ 505 w 510"/>
                <a:gd name="T45" fmla="*/ 41 h 129"/>
                <a:gd name="T46" fmla="*/ 503 w 510"/>
                <a:gd name="T47" fmla="*/ 36 h 129"/>
                <a:gd name="T48" fmla="*/ 501 w 510"/>
                <a:gd name="T49" fmla="*/ 30 h 129"/>
                <a:gd name="T50" fmla="*/ 498 w 510"/>
                <a:gd name="T51" fmla="*/ 25 h 129"/>
                <a:gd name="T52" fmla="*/ 494 w 510"/>
                <a:gd name="T53" fmla="*/ 20 h 129"/>
                <a:gd name="T54" fmla="*/ 490 w 510"/>
                <a:gd name="T55" fmla="*/ 16 h 129"/>
                <a:gd name="T56" fmla="*/ 486 w 510"/>
                <a:gd name="T57" fmla="*/ 13 h 129"/>
                <a:gd name="T58" fmla="*/ 480 w 510"/>
                <a:gd name="T59" fmla="*/ 9 h 129"/>
                <a:gd name="T60" fmla="*/ 475 w 510"/>
                <a:gd name="T61" fmla="*/ 6 h 129"/>
                <a:gd name="T62" fmla="*/ 469 w 510"/>
                <a:gd name="T63" fmla="*/ 4 h 129"/>
                <a:gd name="T64" fmla="*/ 463 w 510"/>
                <a:gd name="T65" fmla="*/ 2 h 129"/>
                <a:gd name="T66" fmla="*/ 457 w 510"/>
                <a:gd name="T67" fmla="*/ 0 h 129"/>
                <a:gd name="T68" fmla="*/ 449 w 510"/>
                <a:gd name="T69" fmla="*/ 0 h 129"/>
                <a:gd name="T70" fmla="*/ 492 w 510"/>
                <a:gd name="T71" fmla="*/ 109 h 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9"/>
                <a:gd name="T110" fmla="*/ 510 w 510"/>
                <a:gd name="T111" fmla="*/ 129 h 1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9">
                  <a:moveTo>
                    <a:pt x="492" y="109"/>
                  </a:moveTo>
                  <a:lnTo>
                    <a:pt x="449" y="0"/>
                  </a:lnTo>
                  <a:lnTo>
                    <a:pt x="0" y="0"/>
                  </a:lnTo>
                  <a:lnTo>
                    <a:pt x="0" y="129"/>
                  </a:lnTo>
                  <a:lnTo>
                    <a:pt x="449" y="129"/>
                  </a:lnTo>
                  <a:lnTo>
                    <a:pt x="492" y="109"/>
                  </a:lnTo>
                  <a:lnTo>
                    <a:pt x="449" y="129"/>
                  </a:lnTo>
                  <a:lnTo>
                    <a:pt x="457" y="128"/>
                  </a:lnTo>
                  <a:lnTo>
                    <a:pt x="463" y="126"/>
                  </a:lnTo>
                  <a:lnTo>
                    <a:pt x="469" y="125"/>
                  </a:lnTo>
                  <a:lnTo>
                    <a:pt x="475" y="123"/>
                  </a:lnTo>
                  <a:lnTo>
                    <a:pt x="480" y="120"/>
                  </a:lnTo>
                  <a:lnTo>
                    <a:pt x="486" y="117"/>
                  </a:lnTo>
                  <a:lnTo>
                    <a:pt x="490" y="112"/>
                  </a:lnTo>
                  <a:lnTo>
                    <a:pt x="494" y="108"/>
                  </a:lnTo>
                  <a:lnTo>
                    <a:pt x="498" y="103"/>
                  </a:lnTo>
                  <a:lnTo>
                    <a:pt x="501" y="99"/>
                  </a:lnTo>
                  <a:lnTo>
                    <a:pt x="503" y="94"/>
                  </a:lnTo>
                  <a:lnTo>
                    <a:pt x="505" y="88"/>
                  </a:lnTo>
                  <a:lnTo>
                    <a:pt x="509" y="76"/>
                  </a:lnTo>
                  <a:lnTo>
                    <a:pt x="510" y="64"/>
                  </a:lnTo>
                  <a:lnTo>
                    <a:pt x="509" y="52"/>
                  </a:lnTo>
                  <a:lnTo>
                    <a:pt x="505" y="41"/>
                  </a:lnTo>
                  <a:lnTo>
                    <a:pt x="503" y="36"/>
                  </a:lnTo>
                  <a:lnTo>
                    <a:pt x="501" y="30"/>
                  </a:lnTo>
                  <a:lnTo>
                    <a:pt x="498" y="25"/>
                  </a:lnTo>
                  <a:lnTo>
                    <a:pt x="494" y="20"/>
                  </a:lnTo>
                  <a:lnTo>
                    <a:pt x="490" y="16"/>
                  </a:lnTo>
                  <a:lnTo>
                    <a:pt x="486" y="13"/>
                  </a:lnTo>
                  <a:lnTo>
                    <a:pt x="480" y="9"/>
                  </a:lnTo>
                  <a:lnTo>
                    <a:pt x="475" y="6"/>
                  </a:lnTo>
                  <a:lnTo>
                    <a:pt x="469" y="4"/>
                  </a:lnTo>
                  <a:lnTo>
                    <a:pt x="463" y="2"/>
                  </a:lnTo>
                  <a:lnTo>
                    <a:pt x="457" y="0"/>
                  </a:lnTo>
                  <a:lnTo>
                    <a:pt x="449" y="0"/>
                  </a:lnTo>
                  <a:lnTo>
                    <a:pt x="492" y="109"/>
                  </a:lnTo>
                  <a:close/>
                </a:path>
              </a:pathLst>
            </a:custGeom>
            <a:solidFill>
              <a:srgbClr val="DA8B02"/>
            </a:solidFill>
            <a:ln w="9525">
              <a:solidFill>
                <a:srgbClr val="002060"/>
              </a:solidFill>
              <a:round/>
              <a:headEnd/>
              <a:tailEnd/>
            </a:ln>
          </p:spPr>
          <p:txBody>
            <a:bodyPr/>
            <a:lstStyle/>
            <a:p>
              <a:endParaRPr lang="en-US"/>
            </a:p>
          </p:txBody>
        </p:sp>
        <p:sp>
          <p:nvSpPr>
            <p:cNvPr id="7320" name="Freeform 111"/>
            <p:cNvSpPr>
              <a:spLocks/>
            </p:cNvSpPr>
            <p:nvPr/>
          </p:nvSpPr>
          <p:spPr bwMode="auto">
            <a:xfrm>
              <a:off x="4430" y="3002"/>
              <a:ext cx="114" cy="125"/>
            </a:xfrm>
            <a:custGeom>
              <a:avLst/>
              <a:gdLst>
                <a:gd name="T0" fmla="*/ 421 w 422"/>
                <a:gd name="T1" fmla="*/ 65 h 444"/>
                <a:gd name="T2" fmla="*/ 317 w 422"/>
                <a:gd name="T3" fmla="*/ 20 h 444"/>
                <a:gd name="T4" fmla="*/ 0 w 422"/>
                <a:gd name="T5" fmla="*/ 354 h 444"/>
                <a:gd name="T6" fmla="*/ 86 w 422"/>
                <a:gd name="T7" fmla="*/ 444 h 444"/>
                <a:gd name="T8" fmla="*/ 403 w 422"/>
                <a:gd name="T9" fmla="*/ 111 h 444"/>
                <a:gd name="T10" fmla="*/ 421 w 422"/>
                <a:gd name="T11" fmla="*/ 65 h 444"/>
                <a:gd name="T12" fmla="*/ 403 w 422"/>
                <a:gd name="T13" fmla="*/ 111 h 444"/>
                <a:gd name="T14" fmla="*/ 407 w 422"/>
                <a:gd name="T15" fmla="*/ 104 h 444"/>
                <a:gd name="T16" fmla="*/ 412 w 422"/>
                <a:gd name="T17" fmla="*/ 99 h 444"/>
                <a:gd name="T18" fmla="*/ 416 w 422"/>
                <a:gd name="T19" fmla="*/ 93 h 444"/>
                <a:gd name="T20" fmla="*/ 418 w 422"/>
                <a:gd name="T21" fmla="*/ 87 h 444"/>
                <a:gd name="T22" fmla="*/ 420 w 422"/>
                <a:gd name="T23" fmla="*/ 80 h 444"/>
                <a:gd name="T24" fmla="*/ 421 w 422"/>
                <a:gd name="T25" fmla="*/ 75 h 444"/>
                <a:gd name="T26" fmla="*/ 422 w 422"/>
                <a:gd name="T27" fmla="*/ 68 h 444"/>
                <a:gd name="T28" fmla="*/ 422 w 422"/>
                <a:gd name="T29" fmla="*/ 63 h 444"/>
                <a:gd name="T30" fmla="*/ 421 w 422"/>
                <a:gd name="T31" fmla="*/ 56 h 444"/>
                <a:gd name="T32" fmla="*/ 420 w 422"/>
                <a:gd name="T33" fmla="*/ 51 h 444"/>
                <a:gd name="T34" fmla="*/ 418 w 422"/>
                <a:gd name="T35" fmla="*/ 45 h 444"/>
                <a:gd name="T36" fmla="*/ 416 w 422"/>
                <a:gd name="T37" fmla="*/ 40 h 444"/>
                <a:gd name="T38" fmla="*/ 411 w 422"/>
                <a:gd name="T39" fmla="*/ 30 h 444"/>
                <a:gd name="T40" fmla="*/ 403 w 422"/>
                <a:gd name="T41" fmla="*/ 20 h 444"/>
                <a:gd name="T42" fmla="*/ 394 w 422"/>
                <a:gd name="T43" fmla="*/ 12 h 444"/>
                <a:gd name="T44" fmla="*/ 385 w 422"/>
                <a:gd name="T45" fmla="*/ 7 h 444"/>
                <a:gd name="T46" fmla="*/ 379 w 422"/>
                <a:gd name="T47" fmla="*/ 5 h 444"/>
                <a:gd name="T48" fmla="*/ 374 w 422"/>
                <a:gd name="T49" fmla="*/ 3 h 444"/>
                <a:gd name="T50" fmla="*/ 369 w 422"/>
                <a:gd name="T51" fmla="*/ 1 h 444"/>
                <a:gd name="T52" fmla="*/ 363 w 422"/>
                <a:gd name="T53" fmla="*/ 0 h 444"/>
                <a:gd name="T54" fmla="*/ 358 w 422"/>
                <a:gd name="T55" fmla="*/ 0 h 444"/>
                <a:gd name="T56" fmla="*/ 351 w 422"/>
                <a:gd name="T57" fmla="*/ 1 h 444"/>
                <a:gd name="T58" fmla="*/ 345 w 422"/>
                <a:gd name="T59" fmla="*/ 3 h 444"/>
                <a:gd name="T60" fmla="*/ 340 w 422"/>
                <a:gd name="T61" fmla="*/ 5 h 444"/>
                <a:gd name="T62" fmla="*/ 334 w 422"/>
                <a:gd name="T63" fmla="*/ 7 h 444"/>
                <a:gd name="T64" fmla="*/ 328 w 422"/>
                <a:gd name="T65" fmla="*/ 10 h 444"/>
                <a:gd name="T66" fmla="*/ 323 w 422"/>
                <a:gd name="T67" fmla="*/ 15 h 444"/>
                <a:gd name="T68" fmla="*/ 317 w 422"/>
                <a:gd name="T69" fmla="*/ 20 h 444"/>
                <a:gd name="T70" fmla="*/ 421 w 422"/>
                <a:gd name="T71" fmla="*/ 65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2"/>
                <a:gd name="T109" fmla="*/ 0 h 444"/>
                <a:gd name="T110" fmla="*/ 422 w 422"/>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2" h="444">
                  <a:moveTo>
                    <a:pt x="421" y="65"/>
                  </a:moveTo>
                  <a:lnTo>
                    <a:pt x="317" y="20"/>
                  </a:lnTo>
                  <a:lnTo>
                    <a:pt x="0" y="354"/>
                  </a:lnTo>
                  <a:lnTo>
                    <a:pt x="86" y="444"/>
                  </a:lnTo>
                  <a:lnTo>
                    <a:pt x="403" y="111"/>
                  </a:lnTo>
                  <a:lnTo>
                    <a:pt x="421" y="65"/>
                  </a:lnTo>
                  <a:lnTo>
                    <a:pt x="403" y="111"/>
                  </a:lnTo>
                  <a:lnTo>
                    <a:pt x="407" y="104"/>
                  </a:lnTo>
                  <a:lnTo>
                    <a:pt x="412" y="99"/>
                  </a:lnTo>
                  <a:lnTo>
                    <a:pt x="416" y="93"/>
                  </a:lnTo>
                  <a:lnTo>
                    <a:pt x="418" y="87"/>
                  </a:lnTo>
                  <a:lnTo>
                    <a:pt x="420" y="80"/>
                  </a:lnTo>
                  <a:lnTo>
                    <a:pt x="421" y="75"/>
                  </a:lnTo>
                  <a:lnTo>
                    <a:pt x="422" y="68"/>
                  </a:lnTo>
                  <a:lnTo>
                    <a:pt x="422" y="63"/>
                  </a:lnTo>
                  <a:lnTo>
                    <a:pt x="421" y="56"/>
                  </a:lnTo>
                  <a:lnTo>
                    <a:pt x="420" y="51"/>
                  </a:lnTo>
                  <a:lnTo>
                    <a:pt x="418" y="45"/>
                  </a:lnTo>
                  <a:lnTo>
                    <a:pt x="416" y="40"/>
                  </a:lnTo>
                  <a:lnTo>
                    <a:pt x="411" y="30"/>
                  </a:lnTo>
                  <a:lnTo>
                    <a:pt x="403" y="20"/>
                  </a:lnTo>
                  <a:lnTo>
                    <a:pt x="394" y="12"/>
                  </a:lnTo>
                  <a:lnTo>
                    <a:pt x="385" y="7"/>
                  </a:lnTo>
                  <a:lnTo>
                    <a:pt x="379" y="5"/>
                  </a:lnTo>
                  <a:lnTo>
                    <a:pt x="374" y="3"/>
                  </a:lnTo>
                  <a:lnTo>
                    <a:pt x="369" y="1"/>
                  </a:lnTo>
                  <a:lnTo>
                    <a:pt x="363" y="0"/>
                  </a:lnTo>
                  <a:lnTo>
                    <a:pt x="358" y="0"/>
                  </a:lnTo>
                  <a:lnTo>
                    <a:pt x="351" y="1"/>
                  </a:lnTo>
                  <a:lnTo>
                    <a:pt x="345" y="3"/>
                  </a:lnTo>
                  <a:lnTo>
                    <a:pt x="340" y="5"/>
                  </a:lnTo>
                  <a:lnTo>
                    <a:pt x="334" y="7"/>
                  </a:lnTo>
                  <a:lnTo>
                    <a:pt x="328" y="10"/>
                  </a:lnTo>
                  <a:lnTo>
                    <a:pt x="323" y="15"/>
                  </a:lnTo>
                  <a:lnTo>
                    <a:pt x="317" y="20"/>
                  </a:lnTo>
                  <a:lnTo>
                    <a:pt x="421" y="65"/>
                  </a:lnTo>
                  <a:close/>
                </a:path>
              </a:pathLst>
            </a:custGeom>
            <a:solidFill>
              <a:srgbClr val="DA8B02"/>
            </a:solidFill>
            <a:ln w="9525">
              <a:solidFill>
                <a:srgbClr val="002060"/>
              </a:solidFill>
              <a:round/>
              <a:headEnd/>
              <a:tailEnd/>
            </a:ln>
          </p:spPr>
          <p:txBody>
            <a:bodyPr/>
            <a:lstStyle/>
            <a:p>
              <a:endParaRPr lang="en-US"/>
            </a:p>
          </p:txBody>
        </p:sp>
        <p:sp>
          <p:nvSpPr>
            <p:cNvPr id="7321" name="Rectangle 112"/>
            <p:cNvSpPr>
              <a:spLocks noChangeArrowheads="1"/>
            </p:cNvSpPr>
            <p:nvPr/>
          </p:nvSpPr>
          <p:spPr bwMode="auto">
            <a:xfrm>
              <a:off x="4510" y="2977"/>
              <a:ext cx="34" cy="44"/>
            </a:xfrm>
            <a:prstGeom prst="rect">
              <a:avLst/>
            </a:prstGeom>
            <a:solidFill>
              <a:srgbClr val="DA8B02"/>
            </a:solidFill>
            <a:ln w="9525">
              <a:solidFill>
                <a:srgbClr val="002060"/>
              </a:solidFill>
              <a:miter lim="800000"/>
              <a:headEnd/>
              <a:tailEnd/>
            </a:ln>
          </p:spPr>
          <p:txBody>
            <a:bodyPr/>
            <a:lstStyle/>
            <a:p>
              <a:endParaRPr lang="en-US"/>
            </a:p>
          </p:txBody>
        </p:sp>
        <p:sp>
          <p:nvSpPr>
            <p:cNvPr id="7322" name="Freeform 113"/>
            <p:cNvSpPr>
              <a:spLocks/>
            </p:cNvSpPr>
            <p:nvPr/>
          </p:nvSpPr>
          <p:spPr bwMode="auto">
            <a:xfrm>
              <a:off x="4510" y="2958"/>
              <a:ext cx="34" cy="19"/>
            </a:xfrm>
            <a:custGeom>
              <a:avLst/>
              <a:gdLst>
                <a:gd name="T0" fmla="*/ 122 w 122"/>
                <a:gd name="T1" fmla="*/ 65 h 65"/>
                <a:gd name="T2" fmla="*/ 121 w 122"/>
                <a:gd name="T3" fmla="*/ 57 h 65"/>
                <a:gd name="T4" fmla="*/ 121 w 122"/>
                <a:gd name="T5" fmla="*/ 49 h 65"/>
                <a:gd name="T6" fmla="*/ 119 w 122"/>
                <a:gd name="T7" fmla="*/ 43 h 65"/>
                <a:gd name="T8" fmla="*/ 117 w 122"/>
                <a:gd name="T9" fmla="*/ 36 h 65"/>
                <a:gd name="T10" fmla="*/ 114 w 122"/>
                <a:gd name="T11" fmla="*/ 31 h 65"/>
                <a:gd name="T12" fmla="*/ 111 w 122"/>
                <a:gd name="T13" fmla="*/ 25 h 65"/>
                <a:gd name="T14" fmla="*/ 107 w 122"/>
                <a:gd name="T15" fmla="*/ 21 h 65"/>
                <a:gd name="T16" fmla="*/ 103 w 122"/>
                <a:gd name="T17" fmla="*/ 16 h 65"/>
                <a:gd name="T18" fmla="*/ 98 w 122"/>
                <a:gd name="T19" fmla="*/ 12 h 65"/>
                <a:gd name="T20" fmla="*/ 94 w 122"/>
                <a:gd name="T21" fmla="*/ 10 h 65"/>
                <a:gd name="T22" fmla="*/ 89 w 122"/>
                <a:gd name="T23" fmla="*/ 7 h 65"/>
                <a:gd name="T24" fmla="*/ 83 w 122"/>
                <a:gd name="T25" fmla="*/ 4 h 65"/>
                <a:gd name="T26" fmla="*/ 72 w 122"/>
                <a:gd name="T27" fmla="*/ 1 h 65"/>
                <a:gd name="T28" fmla="*/ 62 w 122"/>
                <a:gd name="T29" fmla="*/ 0 h 65"/>
                <a:gd name="T30" fmla="*/ 50 w 122"/>
                <a:gd name="T31" fmla="*/ 1 h 65"/>
                <a:gd name="T32" fmla="*/ 39 w 122"/>
                <a:gd name="T33" fmla="*/ 4 h 65"/>
                <a:gd name="T34" fmla="*/ 34 w 122"/>
                <a:gd name="T35" fmla="*/ 7 h 65"/>
                <a:gd name="T36" fmla="*/ 28 w 122"/>
                <a:gd name="T37" fmla="*/ 10 h 65"/>
                <a:gd name="T38" fmla="*/ 24 w 122"/>
                <a:gd name="T39" fmla="*/ 12 h 65"/>
                <a:gd name="T40" fmla="*/ 19 w 122"/>
                <a:gd name="T41" fmla="*/ 16 h 65"/>
                <a:gd name="T42" fmla="*/ 16 w 122"/>
                <a:gd name="T43" fmla="*/ 21 h 65"/>
                <a:gd name="T44" fmla="*/ 12 w 122"/>
                <a:gd name="T45" fmla="*/ 25 h 65"/>
                <a:gd name="T46" fmla="*/ 9 w 122"/>
                <a:gd name="T47" fmla="*/ 31 h 65"/>
                <a:gd name="T48" fmla="*/ 5 w 122"/>
                <a:gd name="T49" fmla="*/ 36 h 65"/>
                <a:gd name="T50" fmla="*/ 3 w 122"/>
                <a:gd name="T51" fmla="*/ 43 h 65"/>
                <a:gd name="T52" fmla="*/ 2 w 122"/>
                <a:gd name="T53" fmla="*/ 49 h 65"/>
                <a:gd name="T54" fmla="*/ 1 w 122"/>
                <a:gd name="T55" fmla="*/ 57 h 65"/>
                <a:gd name="T56" fmla="*/ 0 w 122"/>
                <a:gd name="T57" fmla="*/ 65 h 65"/>
                <a:gd name="T58" fmla="*/ 122 w 122"/>
                <a:gd name="T59" fmla="*/ 65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65"/>
                <a:gd name="T92" fmla="*/ 122 w 122"/>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65">
                  <a:moveTo>
                    <a:pt x="122" y="65"/>
                  </a:moveTo>
                  <a:lnTo>
                    <a:pt x="121" y="57"/>
                  </a:lnTo>
                  <a:lnTo>
                    <a:pt x="121" y="49"/>
                  </a:lnTo>
                  <a:lnTo>
                    <a:pt x="119" y="43"/>
                  </a:lnTo>
                  <a:lnTo>
                    <a:pt x="117" y="36"/>
                  </a:lnTo>
                  <a:lnTo>
                    <a:pt x="114" y="31"/>
                  </a:lnTo>
                  <a:lnTo>
                    <a:pt x="111" y="25"/>
                  </a:lnTo>
                  <a:lnTo>
                    <a:pt x="107" y="21"/>
                  </a:lnTo>
                  <a:lnTo>
                    <a:pt x="103" y="16"/>
                  </a:lnTo>
                  <a:lnTo>
                    <a:pt x="98" y="12"/>
                  </a:lnTo>
                  <a:lnTo>
                    <a:pt x="94" y="10"/>
                  </a:lnTo>
                  <a:lnTo>
                    <a:pt x="89" y="7"/>
                  </a:lnTo>
                  <a:lnTo>
                    <a:pt x="83" y="4"/>
                  </a:lnTo>
                  <a:lnTo>
                    <a:pt x="72" y="1"/>
                  </a:lnTo>
                  <a:lnTo>
                    <a:pt x="62" y="0"/>
                  </a:lnTo>
                  <a:lnTo>
                    <a:pt x="50" y="1"/>
                  </a:lnTo>
                  <a:lnTo>
                    <a:pt x="39" y="4"/>
                  </a:lnTo>
                  <a:lnTo>
                    <a:pt x="34" y="7"/>
                  </a:lnTo>
                  <a:lnTo>
                    <a:pt x="28" y="10"/>
                  </a:lnTo>
                  <a:lnTo>
                    <a:pt x="24" y="12"/>
                  </a:lnTo>
                  <a:lnTo>
                    <a:pt x="19" y="16"/>
                  </a:lnTo>
                  <a:lnTo>
                    <a:pt x="16" y="21"/>
                  </a:lnTo>
                  <a:lnTo>
                    <a:pt x="12" y="25"/>
                  </a:lnTo>
                  <a:lnTo>
                    <a:pt x="9" y="31"/>
                  </a:lnTo>
                  <a:lnTo>
                    <a:pt x="5" y="36"/>
                  </a:lnTo>
                  <a:lnTo>
                    <a:pt x="3" y="43"/>
                  </a:lnTo>
                  <a:lnTo>
                    <a:pt x="2" y="49"/>
                  </a:lnTo>
                  <a:lnTo>
                    <a:pt x="1" y="57"/>
                  </a:lnTo>
                  <a:lnTo>
                    <a:pt x="0" y="65"/>
                  </a:lnTo>
                  <a:lnTo>
                    <a:pt x="122" y="65"/>
                  </a:lnTo>
                  <a:close/>
                </a:path>
              </a:pathLst>
            </a:custGeom>
            <a:solidFill>
              <a:srgbClr val="DA8B02"/>
            </a:solidFill>
            <a:ln w="9525">
              <a:solidFill>
                <a:srgbClr val="002060"/>
              </a:solidFill>
              <a:round/>
              <a:headEnd/>
              <a:tailEnd/>
            </a:ln>
          </p:spPr>
          <p:txBody>
            <a:bodyPr/>
            <a:lstStyle/>
            <a:p>
              <a:endParaRPr lang="en-US"/>
            </a:p>
          </p:txBody>
        </p:sp>
        <p:sp>
          <p:nvSpPr>
            <p:cNvPr id="7323" name="Rectangle 114"/>
            <p:cNvSpPr>
              <a:spLocks noChangeArrowheads="1"/>
            </p:cNvSpPr>
            <p:nvPr/>
          </p:nvSpPr>
          <p:spPr bwMode="auto">
            <a:xfrm>
              <a:off x="4251" y="2874"/>
              <a:ext cx="277" cy="103"/>
            </a:xfrm>
            <a:prstGeom prst="rect">
              <a:avLst/>
            </a:prstGeom>
            <a:solidFill>
              <a:srgbClr val="E23E28"/>
            </a:solidFill>
            <a:ln w="9525">
              <a:solidFill>
                <a:srgbClr val="002060"/>
              </a:solidFill>
              <a:miter lim="800000"/>
              <a:headEnd/>
              <a:tailEnd/>
            </a:ln>
          </p:spPr>
          <p:txBody>
            <a:bodyPr/>
            <a:lstStyle/>
            <a:p>
              <a:endParaRPr lang="en-US"/>
            </a:p>
          </p:txBody>
        </p:sp>
        <p:sp>
          <p:nvSpPr>
            <p:cNvPr id="7324" name="Rectangle 115"/>
            <p:cNvSpPr>
              <a:spLocks noChangeArrowheads="1"/>
            </p:cNvSpPr>
            <p:nvPr/>
          </p:nvSpPr>
          <p:spPr bwMode="auto">
            <a:xfrm>
              <a:off x="4251" y="2704"/>
              <a:ext cx="277" cy="170"/>
            </a:xfrm>
            <a:prstGeom prst="rect">
              <a:avLst/>
            </a:prstGeom>
            <a:solidFill>
              <a:schemeClr val="accent2"/>
            </a:solidFill>
            <a:ln w="9525">
              <a:solidFill>
                <a:srgbClr val="002060"/>
              </a:solidFill>
              <a:miter lim="800000"/>
              <a:headEnd/>
              <a:tailEnd/>
            </a:ln>
          </p:spPr>
          <p:txBody>
            <a:bodyPr/>
            <a:lstStyle/>
            <a:p>
              <a:endParaRPr lang="en-US"/>
            </a:p>
          </p:txBody>
        </p:sp>
      </p:grpSp>
      <p:sp>
        <p:nvSpPr>
          <p:cNvPr id="3188" name="Text Box 116"/>
          <p:cNvSpPr txBox="1">
            <a:spLocks noChangeArrowheads="1"/>
          </p:cNvSpPr>
          <p:nvPr/>
        </p:nvSpPr>
        <p:spPr bwMode="auto">
          <a:xfrm>
            <a:off x="3962400" y="1447800"/>
            <a:ext cx="1914525" cy="3048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1400" b="1" dirty="0"/>
              <a:t>Chromosome 9 q+</a:t>
            </a:r>
          </a:p>
        </p:txBody>
      </p:sp>
      <p:sp>
        <p:nvSpPr>
          <p:cNvPr id="7188" name="Text Box 117"/>
          <p:cNvSpPr txBox="1">
            <a:spLocks noChangeArrowheads="1"/>
          </p:cNvSpPr>
          <p:nvPr/>
        </p:nvSpPr>
        <p:spPr bwMode="auto">
          <a:xfrm>
            <a:off x="1727200" y="5629275"/>
            <a:ext cx="630238" cy="33655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1600" b="1" i="1" dirty="0" err="1"/>
              <a:t>abl</a:t>
            </a:r>
            <a:endParaRPr lang="en-US" sz="1600" b="1" dirty="0"/>
          </a:p>
        </p:txBody>
      </p:sp>
      <p:sp>
        <p:nvSpPr>
          <p:cNvPr id="7189" name="Text Box 118"/>
          <p:cNvSpPr txBox="1">
            <a:spLocks noChangeArrowheads="1"/>
          </p:cNvSpPr>
          <p:nvPr/>
        </p:nvSpPr>
        <p:spPr bwMode="auto">
          <a:xfrm>
            <a:off x="1824038" y="2036763"/>
            <a:ext cx="1535112" cy="3048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1400" b="1" dirty="0"/>
              <a:t>Chromosome 9</a:t>
            </a:r>
          </a:p>
        </p:txBody>
      </p:sp>
      <p:sp>
        <p:nvSpPr>
          <p:cNvPr id="7190" name="Freeform 119"/>
          <p:cNvSpPr>
            <a:spLocks/>
          </p:cNvSpPr>
          <p:nvPr/>
        </p:nvSpPr>
        <p:spPr bwMode="auto">
          <a:xfrm>
            <a:off x="1822450" y="5934075"/>
            <a:ext cx="20638" cy="47625"/>
          </a:xfrm>
          <a:custGeom>
            <a:avLst/>
            <a:gdLst>
              <a:gd name="T0" fmla="*/ 60 w 60"/>
              <a:gd name="T1" fmla="*/ 0 h 128"/>
              <a:gd name="T2" fmla="*/ 53 w 60"/>
              <a:gd name="T3" fmla="*/ 1 h 128"/>
              <a:gd name="T4" fmla="*/ 47 w 60"/>
              <a:gd name="T5" fmla="*/ 3 h 128"/>
              <a:gd name="T6" fmla="*/ 40 w 60"/>
              <a:gd name="T7" fmla="*/ 4 h 128"/>
              <a:gd name="T8" fmla="*/ 34 w 60"/>
              <a:gd name="T9" fmla="*/ 6 h 128"/>
              <a:gd name="T10" fmla="*/ 29 w 60"/>
              <a:gd name="T11" fmla="*/ 9 h 128"/>
              <a:gd name="T12" fmla="*/ 24 w 60"/>
              <a:gd name="T13" fmla="*/ 12 h 128"/>
              <a:gd name="T14" fmla="*/ 19 w 60"/>
              <a:gd name="T15" fmla="*/ 17 h 128"/>
              <a:gd name="T16" fmla="*/ 16 w 60"/>
              <a:gd name="T17" fmla="*/ 21 h 128"/>
              <a:gd name="T18" fmla="*/ 11 w 60"/>
              <a:gd name="T19" fmla="*/ 26 h 128"/>
              <a:gd name="T20" fmla="*/ 8 w 60"/>
              <a:gd name="T21" fmla="*/ 30 h 128"/>
              <a:gd name="T22" fmla="*/ 6 w 60"/>
              <a:gd name="T23" fmla="*/ 35 h 128"/>
              <a:gd name="T24" fmla="*/ 4 w 60"/>
              <a:gd name="T25" fmla="*/ 41 h 128"/>
              <a:gd name="T26" fmla="*/ 1 w 60"/>
              <a:gd name="T27" fmla="*/ 53 h 128"/>
              <a:gd name="T28" fmla="*/ 0 w 60"/>
              <a:gd name="T29" fmla="*/ 65 h 128"/>
              <a:gd name="T30" fmla="*/ 1 w 60"/>
              <a:gd name="T31" fmla="*/ 77 h 128"/>
              <a:gd name="T32" fmla="*/ 4 w 60"/>
              <a:gd name="T33" fmla="*/ 88 h 128"/>
              <a:gd name="T34" fmla="*/ 6 w 60"/>
              <a:gd name="T35" fmla="*/ 93 h 128"/>
              <a:gd name="T36" fmla="*/ 8 w 60"/>
              <a:gd name="T37" fmla="*/ 99 h 128"/>
              <a:gd name="T38" fmla="*/ 11 w 60"/>
              <a:gd name="T39" fmla="*/ 103 h 128"/>
              <a:gd name="T40" fmla="*/ 16 w 60"/>
              <a:gd name="T41" fmla="*/ 109 h 128"/>
              <a:gd name="T42" fmla="*/ 19 w 60"/>
              <a:gd name="T43" fmla="*/ 113 h 128"/>
              <a:gd name="T44" fmla="*/ 24 w 60"/>
              <a:gd name="T45" fmla="*/ 116 h 128"/>
              <a:gd name="T46" fmla="*/ 29 w 60"/>
              <a:gd name="T47" fmla="*/ 120 h 128"/>
              <a:gd name="T48" fmla="*/ 34 w 60"/>
              <a:gd name="T49" fmla="*/ 123 h 128"/>
              <a:gd name="T50" fmla="*/ 40 w 60"/>
              <a:gd name="T51" fmla="*/ 125 h 128"/>
              <a:gd name="T52" fmla="*/ 47 w 60"/>
              <a:gd name="T53" fmla="*/ 127 h 128"/>
              <a:gd name="T54" fmla="*/ 53 w 60"/>
              <a:gd name="T55" fmla="*/ 128 h 128"/>
              <a:gd name="T56" fmla="*/ 60 w 60"/>
              <a:gd name="T57" fmla="*/ 128 h 128"/>
              <a:gd name="T58" fmla="*/ 60 w 60"/>
              <a:gd name="T59" fmla="*/ 0 h 1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128"/>
              <a:gd name="T92" fmla="*/ 60 w 60"/>
              <a:gd name="T93" fmla="*/ 128 h 1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128">
                <a:moveTo>
                  <a:pt x="60" y="0"/>
                </a:moveTo>
                <a:lnTo>
                  <a:pt x="53" y="1"/>
                </a:lnTo>
                <a:lnTo>
                  <a:pt x="47" y="3"/>
                </a:lnTo>
                <a:lnTo>
                  <a:pt x="40" y="4"/>
                </a:lnTo>
                <a:lnTo>
                  <a:pt x="34" y="6"/>
                </a:lnTo>
                <a:lnTo>
                  <a:pt x="29" y="9"/>
                </a:lnTo>
                <a:lnTo>
                  <a:pt x="24" y="12"/>
                </a:lnTo>
                <a:lnTo>
                  <a:pt x="19" y="17"/>
                </a:lnTo>
                <a:lnTo>
                  <a:pt x="16" y="21"/>
                </a:lnTo>
                <a:lnTo>
                  <a:pt x="11" y="26"/>
                </a:lnTo>
                <a:lnTo>
                  <a:pt x="8" y="30"/>
                </a:lnTo>
                <a:lnTo>
                  <a:pt x="6" y="35"/>
                </a:lnTo>
                <a:lnTo>
                  <a:pt x="4" y="41"/>
                </a:lnTo>
                <a:lnTo>
                  <a:pt x="1" y="53"/>
                </a:lnTo>
                <a:lnTo>
                  <a:pt x="0" y="65"/>
                </a:lnTo>
                <a:lnTo>
                  <a:pt x="1" y="77"/>
                </a:lnTo>
                <a:lnTo>
                  <a:pt x="4" y="88"/>
                </a:lnTo>
                <a:lnTo>
                  <a:pt x="6" y="93"/>
                </a:lnTo>
                <a:lnTo>
                  <a:pt x="8" y="99"/>
                </a:lnTo>
                <a:lnTo>
                  <a:pt x="11" y="103"/>
                </a:lnTo>
                <a:lnTo>
                  <a:pt x="16" y="109"/>
                </a:lnTo>
                <a:lnTo>
                  <a:pt x="19" y="113"/>
                </a:lnTo>
                <a:lnTo>
                  <a:pt x="24" y="116"/>
                </a:lnTo>
                <a:lnTo>
                  <a:pt x="29" y="120"/>
                </a:lnTo>
                <a:lnTo>
                  <a:pt x="34" y="123"/>
                </a:lnTo>
                <a:lnTo>
                  <a:pt x="40" y="125"/>
                </a:lnTo>
                <a:lnTo>
                  <a:pt x="47" y="127"/>
                </a:lnTo>
                <a:lnTo>
                  <a:pt x="53" y="128"/>
                </a:lnTo>
                <a:lnTo>
                  <a:pt x="60" y="128"/>
                </a:lnTo>
                <a:lnTo>
                  <a:pt x="60" y="0"/>
                </a:lnTo>
                <a:close/>
              </a:path>
            </a:pathLst>
          </a:custGeom>
          <a:solidFill>
            <a:srgbClr val="EDC581"/>
          </a:solidFill>
          <a:ln w="9525">
            <a:noFill/>
            <a:round/>
            <a:headEnd/>
            <a:tailEnd/>
          </a:ln>
        </p:spPr>
        <p:txBody>
          <a:bodyPr/>
          <a:lstStyle/>
          <a:p>
            <a:endParaRPr lang="en-US"/>
          </a:p>
        </p:txBody>
      </p:sp>
      <p:sp>
        <p:nvSpPr>
          <p:cNvPr id="7191" name="Freeform 120"/>
          <p:cNvSpPr>
            <a:spLocks/>
          </p:cNvSpPr>
          <p:nvPr/>
        </p:nvSpPr>
        <p:spPr bwMode="auto">
          <a:xfrm>
            <a:off x="1843088" y="5934075"/>
            <a:ext cx="857250" cy="47625"/>
          </a:xfrm>
          <a:custGeom>
            <a:avLst/>
            <a:gdLst>
              <a:gd name="T0" fmla="*/ 2585 w 2585"/>
              <a:gd name="T1" fmla="*/ 99 h 128"/>
              <a:gd name="T2" fmla="*/ 2533 w 2585"/>
              <a:gd name="T3" fmla="*/ 0 h 128"/>
              <a:gd name="T4" fmla="*/ 0 w 2585"/>
              <a:gd name="T5" fmla="*/ 0 h 128"/>
              <a:gd name="T6" fmla="*/ 0 w 2585"/>
              <a:gd name="T7" fmla="*/ 128 h 128"/>
              <a:gd name="T8" fmla="*/ 2533 w 2585"/>
              <a:gd name="T9" fmla="*/ 128 h 128"/>
              <a:gd name="T10" fmla="*/ 2585 w 2585"/>
              <a:gd name="T11" fmla="*/ 99 h 128"/>
              <a:gd name="T12" fmla="*/ 2533 w 2585"/>
              <a:gd name="T13" fmla="*/ 128 h 128"/>
              <a:gd name="T14" fmla="*/ 2568 w 2585"/>
              <a:gd name="T15" fmla="*/ 128 h 128"/>
              <a:gd name="T16" fmla="*/ 2585 w 2585"/>
              <a:gd name="T17" fmla="*/ 99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85"/>
              <a:gd name="T28" fmla="*/ 0 h 128"/>
              <a:gd name="T29" fmla="*/ 2585 w 2585"/>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85" h="128">
                <a:moveTo>
                  <a:pt x="2585" y="99"/>
                </a:moveTo>
                <a:lnTo>
                  <a:pt x="2533" y="0"/>
                </a:lnTo>
                <a:lnTo>
                  <a:pt x="0" y="0"/>
                </a:lnTo>
                <a:lnTo>
                  <a:pt x="0" y="128"/>
                </a:lnTo>
                <a:lnTo>
                  <a:pt x="2533" y="128"/>
                </a:lnTo>
                <a:lnTo>
                  <a:pt x="2585" y="99"/>
                </a:lnTo>
                <a:lnTo>
                  <a:pt x="2533" y="128"/>
                </a:lnTo>
                <a:lnTo>
                  <a:pt x="2568" y="128"/>
                </a:lnTo>
                <a:lnTo>
                  <a:pt x="2585" y="99"/>
                </a:lnTo>
                <a:close/>
              </a:path>
            </a:pathLst>
          </a:custGeom>
          <a:solidFill>
            <a:srgbClr val="EDC581"/>
          </a:solidFill>
          <a:ln w="9525">
            <a:noFill/>
            <a:round/>
            <a:headEnd/>
            <a:tailEnd/>
          </a:ln>
        </p:spPr>
        <p:txBody>
          <a:bodyPr/>
          <a:lstStyle/>
          <a:p>
            <a:endParaRPr lang="en-US"/>
          </a:p>
        </p:txBody>
      </p:sp>
      <p:sp>
        <p:nvSpPr>
          <p:cNvPr id="7192" name="Freeform 121"/>
          <p:cNvSpPr>
            <a:spLocks/>
          </p:cNvSpPr>
          <p:nvPr/>
        </p:nvSpPr>
        <p:spPr bwMode="auto">
          <a:xfrm>
            <a:off x="1822450" y="5610225"/>
            <a:ext cx="20638" cy="47625"/>
          </a:xfrm>
          <a:custGeom>
            <a:avLst/>
            <a:gdLst>
              <a:gd name="T0" fmla="*/ 60 w 60"/>
              <a:gd name="T1" fmla="*/ 0 h 127"/>
              <a:gd name="T2" fmla="*/ 53 w 60"/>
              <a:gd name="T3" fmla="*/ 0 h 127"/>
              <a:gd name="T4" fmla="*/ 47 w 60"/>
              <a:gd name="T5" fmla="*/ 1 h 127"/>
              <a:gd name="T6" fmla="*/ 40 w 60"/>
              <a:gd name="T7" fmla="*/ 4 h 127"/>
              <a:gd name="T8" fmla="*/ 34 w 60"/>
              <a:gd name="T9" fmla="*/ 6 h 127"/>
              <a:gd name="T10" fmla="*/ 29 w 60"/>
              <a:gd name="T11" fmla="*/ 9 h 127"/>
              <a:gd name="T12" fmla="*/ 24 w 60"/>
              <a:gd name="T13" fmla="*/ 12 h 127"/>
              <a:gd name="T14" fmla="*/ 19 w 60"/>
              <a:gd name="T15" fmla="*/ 16 h 127"/>
              <a:gd name="T16" fmla="*/ 16 w 60"/>
              <a:gd name="T17" fmla="*/ 20 h 127"/>
              <a:gd name="T18" fmla="*/ 11 w 60"/>
              <a:gd name="T19" fmla="*/ 24 h 127"/>
              <a:gd name="T20" fmla="*/ 8 w 60"/>
              <a:gd name="T21" fmla="*/ 30 h 127"/>
              <a:gd name="T22" fmla="*/ 6 w 60"/>
              <a:gd name="T23" fmla="*/ 35 h 127"/>
              <a:gd name="T24" fmla="*/ 4 w 60"/>
              <a:gd name="T25" fmla="*/ 41 h 127"/>
              <a:gd name="T26" fmla="*/ 1 w 60"/>
              <a:gd name="T27" fmla="*/ 52 h 127"/>
              <a:gd name="T28" fmla="*/ 0 w 60"/>
              <a:gd name="T29" fmla="*/ 64 h 127"/>
              <a:gd name="T30" fmla="*/ 1 w 60"/>
              <a:gd name="T31" fmla="*/ 76 h 127"/>
              <a:gd name="T32" fmla="*/ 4 w 60"/>
              <a:gd name="T33" fmla="*/ 88 h 127"/>
              <a:gd name="T34" fmla="*/ 6 w 60"/>
              <a:gd name="T35" fmla="*/ 93 h 127"/>
              <a:gd name="T36" fmla="*/ 8 w 60"/>
              <a:gd name="T37" fmla="*/ 98 h 127"/>
              <a:gd name="T38" fmla="*/ 11 w 60"/>
              <a:gd name="T39" fmla="*/ 103 h 127"/>
              <a:gd name="T40" fmla="*/ 16 w 60"/>
              <a:gd name="T41" fmla="*/ 108 h 127"/>
              <a:gd name="T42" fmla="*/ 19 w 60"/>
              <a:gd name="T43" fmla="*/ 112 h 127"/>
              <a:gd name="T44" fmla="*/ 24 w 60"/>
              <a:gd name="T45" fmla="*/ 116 h 127"/>
              <a:gd name="T46" fmla="*/ 29 w 60"/>
              <a:gd name="T47" fmla="*/ 120 h 127"/>
              <a:gd name="T48" fmla="*/ 34 w 60"/>
              <a:gd name="T49" fmla="*/ 122 h 127"/>
              <a:gd name="T50" fmla="*/ 40 w 60"/>
              <a:gd name="T51" fmla="*/ 125 h 127"/>
              <a:gd name="T52" fmla="*/ 47 w 60"/>
              <a:gd name="T53" fmla="*/ 126 h 127"/>
              <a:gd name="T54" fmla="*/ 53 w 60"/>
              <a:gd name="T55" fmla="*/ 127 h 127"/>
              <a:gd name="T56" fmla="*/ 60 w 60"/>
              <a:gd name="T57" fmla="*/ 127 h 127"/>
              <a:gd name="T58" fmla="*/ 60 w 60"/>
              <a:gd name="T59" fmla="*/ 0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127"/>
              <a:gd name="T92" fmla="*/ 60 w 60"/>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127">
                <a:moveTo>
                  <a:pt x="60" y="0"/>
                </a:moveTo>
                <a:lnTo>
                  <a:pt x="53" y="0"/>
                </a:lnTo>
                <a:lnTo>
                  <a:pt x="47" y="1"/>
                </a:lnTo>
                <a:lnTo>
                  <a:pt x="40" y="4"/>
                </a:lnTo>
                <a:lnTo>
                  <a:pt x="34" y="6"/>
                </a:lnTo>
                <a:lnTo>
                  <a:pt x="29" y="9"/>
                </a:lnTo>
                <a:lnTo>
                  <a:pt x="24" y="12"/>
                </a:lnTo>
                <a:lnTo>
                  <a:pt x="19" y="16"/>
                </a:lnTo>
                <a:lnTo>
                  <a:pt x="16" y="20"/>
                </a:lnTo>
                <a:lnTo>
                  <a:pt x="11" y="24"/>
                </a:lnTo>
                <a:lnTo>
                  <a:pt x="8" y="30"/>
                </a:lnTo>
                <a:lnTo>
                  <a:pt x="6" y="35"/>
                </a:lnTo>
                <a:lnTo>
                  <a:pt x="4" y="41"/>
                </a:lnTo>
                <a:lnTo>
                  <a:pt x="1" y="52"/>
                </a:lnTo>
                <a:lnTo>
                  <a:pt x="0" y="64"/>
                </a:lnTo>
                <a:lnTo>
                  <a:pt x="1" y="76"/>
                </a:lnTo>
                <a:lnTo>
                  <a:pt x="4" y="88"/>
                </a:lnTo>
                <a:lnTo>
                  <a:pt x="6" y="93"/>
                </a:lnTo>
                <a:lnTo>
                  <a:pt x="8" y="98"/>
                </a:lnTo>
                <a:lnTo>
                  <a:pt x="11" y="103"/>
                </a:lnTo>
                <a:lnTo>
                  <a:pt x="16" y="108"/>
                </a:lnTo>
                <a:lnTo>
                  <a:pt x="19" y="112"/>
                </a:lnTo>
                <a:lnTo>
                  <a:pt x="24" y="116"/>
                </a:lnTo>
                <a:lnTo>
                  <a:pt x="29" y="120"/>
                </a:lnTo>
                <a:lnTo>
                  <a:pt x="34" y="122"/>
                </a:lnTo>
                <a:lnTo>
                  <a:pt x="40" y="125"/>
                </a:lnTo>
                <a:lnTo>
                  <a:pt x="47" y="126"/>
                </a:lnTo>
                <a:lnTo>
                  <a:pt x="53" y="127"/>
                </a:lnTo>
                <a:lnTo>
                  <a:pt x="60" y="127"/>
                </a:lnTo>
                <a:lnTo>
                  <a:pt x="60" y="0"/>
                </a:lnTo>
                <a:close/>
              </a:path>
            </a:pathLst>
          </a:custGeom>
          <a:solidFill>
            <a:srgbClr val="EDC581"/>
          </a:solidFill>
          <a:ln w="9525">
            <a:noFill/>
            <a:round/>
            <a:headEnd/>
            <a:tailEnd/>
          </a:ln>
        </p:spPr>
        <p:txBody>
          <a:bodyPr/>
          <a:lstStyle/>
          <a:p>
            <a:endParaRPr lang="en-US"/>
          </a:p>
        </p:txBody>
      </p:sp>
      <p:sp>
        <p:nvSpPr>
          <p:cNvPr id="7193" name="Freeform 122"/>
          <p:cNvSpPr>
            <a:spLocks/>
          </p:cNvSpPr>
          <p:nvPr/>
        </p:nvSpPr>
        <p:spPr bwMode="auto">
          <a:xfrm>
            <a:off x="1843088" y="5610225"/>
            <a:ext cx="850900" cy="47625"/>
          </a:xfrm>
          <a:custGeom>
            <a:avLst/>
            <a:gdLst>
              <a:gd name="T0" fmla="*/ 2571 w 2571"/>
              <a:gd name="T1" fmla="*/ 15 h 127"/>
              <a:gd name="T2" fmla="*/ 2533 w 2571"/>
              <a:gd name="T3" fmla="*/ 0 h 127"/>
              <a:gd name="T4" fmla="*/ 0 w 2571"/>
              <a:gd name="T5" fmla="*/ 0 h 127"/>
              <a:gd name="T6" fmla="*/ 0 w 2571"/>
              <a:gd name="T7" fmla="*/ 127 h 127"/>
              <a:gd name="T8" fmla="*/ 2533 w 2571"/>
              <a:gd name="T9" fmla="*/ 127 h 127"/>
              <a:gd name="T10" fmla="*/ 2571 w 2571"/>
              <a:gd name="T11" fmla="*/ 15 h 127"/>
              <a:gd name="T12" fmla="*/ 2571 w 2571"/>
              <a:gd name="T13" fmla="*/ 15 h 127"/>
              <a:gd name="T14" fmla="*/ 2555 w 2571"/>
              <a:gd name="T15" fmla="*/ 0 h 127"/>
              <a:gd name="T16" fmla="*/ 2533 w 2571"/>
              <a:gd name="T17" fmla="*/ 0 h 127"/>
              <a:gd name="T18" fmla="*/ 2571 w 2571"/>
              <a:gd name="T19" fmla="*/ 15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71"/>
              <a:gd name="T31" fmla="*/ 0 h 127"/>
              <a:gd name="T32" fmla="*/ 2571 w 2571"/>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71" h="127">
                <a:moveTo>
                  <a:pt x="2571" y="15"/>
                </a:moveTo>
                <a:lnTo>
                  <a:pt x="2533" y="0"/>
                </a:lnTo>
                <a:lnTo>
                  <a:pt x="0" y="0"/>
                </a:lnTo>
                <a:lnTo>
                  <a:pt x="0" y="127"/>
                </a:lnTo>
                <a:lnTo>
                  <a:pt x="2533" y="127"/>
                </a:lnTo>
                <a:lnTo>
                  <a:pt x="2571" y="15"/>
                </a:lnTo>
                <a:lnTo>
                  <a:pt x="2555" y="0"/>
                </a:lnTo>
                <a:lnTo>
                  <a:pt x="2533" y="0"/>
                </a:lnTo>
                <a:lnTo>
                  <a:pt x="2571" y="15"/>
                </a:lnTo>
                <a:close/>
              </a:path>
            </a:pathLst>
          </a:custGeom>
          <a:solidFill>
            <a:srgbClr val="EDC581"/>
          </a:solidFill>
          <a:ln w="9525">
            <a:noFill/>
            <a:round/>
            <a:headEnd/>
            <a:tailEnd/>
          </a:ln>
        </p:spPr>
        <p:txBody>
          <a:bodyPr/>
          <a:lstStyle/>
          <a:p>
            <a:endParaRPr lang="en-US"/>
          </a:p>
        </p:txBody>
      </p:sp>
      <p:sp>
        <p:nvSpPr>
          <p:cNvPr id="7194" name="Rectangle 123"/>
          <p:cNvSpPr>
            <a:spLocks noChangeArrowheads="1"/>
          </p:cNvSpPr>
          <p:nvPr/>
        </p:nvSpPr>
        <p:spPr bwMode="auto">
          <a:xfrm>
            <a:off x="2224088" y="3976688"/>
            <a:ext cx="361950" cy="358775"/>
          </a:xfrm>
          <a:prstGeom prst="rect">
            <a:avLst/>
          </a:prstGeom>
          <a:solidFill>
            <a:schemeClr val="tx1"/>
          </a:solidFill>
          <a:ln w="9525">
            <a:solidFill>
              <a:srgbClr val="002060"/>
            </a:solidFill>
            <a:miter lim="800000"/>
            <a:headEnd/>
            <a:tailEnd/>
          </a:ln>
        </p:spPr>
        <p:txBody>
          <a:bodyPr/>
          <a:lstStyle/>
          <a:p>
            <a:endParaRPr lang="en-US"/>
          </a:p>
        </p:txBody>
      </p:sp>
      <p:sp>
        <p:nvSpPr>
          <p:cNvPr id="7195" name="Rectangle 124"/>
          <p:cNvSpPr>
            <a:spLocks noChangeArrowheads="1"/>
          </p:cNvSpPr>
          <p:nvPr/>
        </p:nvSpPr>
        <p:spPr bwMode="auto">
          <a:xfrm>
            <a:off x="2224088" y="3397250"/>
            <a:ext cx="361950" cy="354013"/>
          </a:xfrm>
          <a:prstGeom prst="rect">
            <a:avLst/>
          </a:prstGeom>
          <a:solidFill>
            <a:schemeClr val="tx1"/>
          </a:solidFill>
          <a:ln w="9525">
            <a:solidFill>
              <a:srgbClr val="002060"/>
            </a:solidFill>
            <a:miter lim="800000"/>
            <a:headEnd/>
            <a:tailEnd/>
          </a:ln>
        </p:spPr>
        <p:txBody>
          <a:bodyPr/>
          <a:lstStyle/>
          <a:p>
            <a:endParaRPr lang="en-US"/>
          </a:p>
        </p:txBody>
      </p:sp>
      <p:sp>
        <p:nvSpPr>
          <p:cNvPr id="7196" name="Rectangle 125"/>
          <p:cNvSpPr>
            <a:spLocks noChangeArrowheads="1"/>
          </p:cNvSpPr>
          <p:nvPr/>
        </p:nvSpPr>
        <p:spPr bwMode="auto">
          <a:xfrm>
            <a:off x="2224088" y="4524375"/>
            <a:ext cx="361950" cy="239713"/>
          </a:xfrm>
          <a:prstGeom prst="rect">
            <a:avLst/>
          </a:prstGeom>
          <a:solidFill>
            <a:schemeClr val="tx1"/>
          </a:solidFill>
          <a:ln w="9525">
            <a:solidFill>
              <a:srgbClr val="002060"/>
            </a:solidFill>
            <a:miter lim="800000"/>
            <a:headEnd/>
            <a:tailEnd/>
          </a:ln>
        </p:spPr>
        <p:txBody>
          <a:bodyPr/>
          <a:lstStyle/>
          <a:p>
            <a:endParaRPr lang="en-US"/>
          </a:p>
        </p:txBody>
      </p:sp>
      <p:sp>
        <p:nvSpPr>
          <p:cNvPr id="7197" name="Rectangle 126"/>
          <p:cNvSpPr>
            <a:spLocks noChangeArrowheads="1"/>
          </p:cNvSpPr>
          <p:nvPr/>
        </p:nvSpPr>
        <p:spPr bwMode="auto">
          <a:xfrm>
            <a:off x="2224088" y="2619375"/>
            <a:ext cx="361950" cy="141288"/>
          </a:xfrm>
          <a:prstGeom prst="rect">
            <a:avLst/>
          </a:prstGeom>
          <a:solidFill>
            <a:schemeClr val="tx1"/>
          </a:solidFill>
          <a:ln w="9525">
            <a:solidFill>
              <a:srgbClr val="002060"/>
            </a:solidFill>
            <a:miter lim="800000"/>
            <a:headEnd/>
            <a:tailEnd/>
          </a:ln>
        </p:spPr>
        <p:txBody>
          <a:bodyPr/>
          <a:lstStyle/>
          <a:p>
            <a:endParaRPr lang="en-US"/>
          </a:p>
        </p:txBody>
      </p:sp>
      <p:sp>
        <p:nvSpPr>
          <p:cNvPr id="7198" name="Rectangle 127"/>
          <p:cNvSpPr>
            <a:spLocks noChangeArrowheads="1"/>
          </p:cNvSpPr>
          <p:nvPr/>
        </p:nvSpPr>
        <p:spPr bwMode="auto">
          <a:xfrm>
            <a:off x="2224088" y="2876550"/>
            <a:ext cx="361950" cy="188913"/>
          </a:xfrm>
          <a:prstGeom prst="rect">
            <a:avLst/>
          </a:prstGeom>
          <a:solidFill>
            <a:schemeClr val="tx1"/>
          </a:solidFill>
          <a:ln w="9525">
            <a:solidFill>
              <a:srgbClr val="002060"/>
            </a:solidFill>
            <a:miter lim="800000"/>
            <a:headEnd/>
            <a:tailEnd/>
          </a:ln>
        </p:spPr>
        <p:txBody>
          <a:bodyPr/>
          <a:lstStyle/>
          <a:p>
            <a:endParaRPr lang="en-US"/>
          </a:p>
        </p:txBody>
      </p:sp>
      <p:sp>
        <p:nvSpPr>
          <p:cNvPr id="7199" name="Rectangle 128"/>
          <p:cNvSpPr>
            <a:spLocks noChangeArrowheads="1"/>
          </p:cNvSpPr>
          <p:nvPr/>
        </p:nvSpPr>
        <p:spPr bwMode="auto">
          <a:xfrm>
            <a:off x="2224088" y="5310188"/>
            <a:ext cx="361950" cy="209550"/>
          </a:xfrm>
          <a:prstGeom prst="rect">
            <a:avLst/>
          </a:prstGeom>
          <a:solidFill>
            <a:schemeClr val="tx1"/>
          </a:solidFill>
          <a:ln w="9525">
            <a:solidFill>
              <a:srgbClr val="002060"/>
            </a:solidFill>
            <a:miter lim="800000"/>
            <a:headEnd/>
            <a:tailEnd/>
          </a:ln>
        </p:spPr>
        <p:txBody>
          <a:bodyPr/>
          <a:lstStyle/>
          <a:p>
            <a:endParaRPr lang="en-US"/>
          </a:p>
        </p:txBody>
      </p:sp>
      <p:sp>
        <p:nvSpPr>
          <p:cNvPr id="7200" name="Rectangle 129"/>
          <p:cNvSpPr>
            <a:spLocks noChangeArrowheads="1"/>
          </p:cNvSpPr>
          <p:nvPr/>
        </p:nvSpPr>
        <p:spPr bwMode="auto">
          <a:xfrm>
            <a:off x="2224088" y="5632450"/>
            <a:ext cx="361950" cy="139700"/>
          </a:xfrm>
          <a:prstGeom prst="rect">
            <a:avLst/>
          </a:prstGeom>
          <a:solidFill>
            <a:srgbClr val="E23E28"/>
          </a:solidFill>
          <a:ln w="9525">
            <a:noFill/>
            <a:miter lim="800000"/>
            <a:headEnd/>
            <a:tailEnd/>
          </a:ln>
        </p:spPr>
        <p:txBody>
          <a:bodyPr/>
          <a:lstStyle/>
          <a:p>
            <a:endParaRPr lang="en-US"/>
          </a:p>
        </p:txBody>
      </p:sp>
      <p:sp>
        <p:nvSpPr>
          <p:cNvPr id="7201" name="Freeform 130"/>
          <p:cNvSpPr>
            <a:spLocks/>
          </p:cNvSpPr>
          <p:nvPr/>
        </p:nvSpPr>
        <p:spPr bwMode="auto">
          <a:xfrm>
            <a:off x="2209800" y="3762375"/>
            <a:ext cx="42863" cy="25400"/>
          </a:xfrm>
          <a:custGeom>
            <a:avLst/>
            <a:gdLst>
              <a:gd name="T0" fmla="*/ 0 w 120"/>
              <a:gd name="T1" fmla="*/ 0 h 63"/>
              <a:gd name="T2" fmla="*/ 0 w 120"/>
              <a:gd name="T3" fmla="*/ 7 h 63"/>
              <a:gd name="T4" fmla="*/ 1 w 120"/>
              <a:gd name="T5" fmla="*/ 15 h 63"/>
              <a:gd name="T6" fmla="*/ 3 w 120"/>
              <a:gd name="T7" fmla="*/ 22 h 63"/>
              <a:gd name="T8" fmla="*/ 5 w 120"/>
              <a:gd name="T9" fmla="*/ 27 h 63"/>
              <a:gd name="T10" fmla="*/ 7 w 120"/>
              <a:gd name="T11" fmla="*/ 34 h 63"/>
              <a:gd name="T12" fmla="*/ 11 w 120"/>
              <a:gd name="T13" fmla="*/ 38 h 63"/>
              <a:gd name="T14" fmla="*/ 14 w 120"/>
              <a:gd name="T15" fmla="*/ 43 h 63"/>
              <a:gd name="T16" fmla="*/ 18 w 120"/>
              <a:gd name="T17" fmla="*/ 48 h 63"/>
              <a:gd name="T18" fmla="*/ 23 w 120"/>
              <a:gd name="T19" fmla="*/ 51 h 63"/>
              <a:gd name="T20" fmla="*/ 28 w 120"/>
              <a:gd name="T21" fmla="*/ 54 h 63"/>
              <a:gd name="T22" fmla="*/ 33 w 120"/>
              <a:gd name="T23" fmla="*/ 57 h 63"/>
              <a:gd name="T24" fmla="*/ 38 w 120"/>
              <a:gd name="T25" fmla="*/ 59 h 63"/>
              <a:gd name="T26" fmla="*/ 49 w 120"/>
              <a:gd name="T27" fmla="*/ 62 h 63"/>
              <a:gd name="T28" fmla="*/ 60 w 120"/>
              <a:gd name="T29" fmla="*/ 63 h 63"/>
              <a:gd name="T30" fmla="*/ 71 w 120"/>
              <a:gd name="T31" fmla="*/ 62 h 63"/>
              <a:gd name="T32" fmla="*/ 82 w 120"/>
              <a:gd name="T33" fmla="*/ 59 h 63"/>
              <a:gd name="T34" fmla="*/ 87 w 120"/>
              <a:gd name="T35" fmla="*/ 57 h 63"/>
              <a:gd name="T36" fmla="*/ 92 w 120"/>
              <a:gd name="T37" fmla="*/ 54 h 63"/>
              <a:gd name="T38" fmla="*/ 97 w 120"/>
              <a:gd name="T39" fmla="*/ 51 h 63"/>
              <a:gd name="T40" fmla="*/ 102 w 120"/>
              <a:gd name="T41" fmla="*/ 48 h 63"/>
              <a:gd name="T42" fmla="*/ 106 w 120"/>
              <a:gd name="T43" fmla="*/ 43 h 63"/>
              <a:gd name="T44" fmla="*/ 110 w 120"/>
              <a:gd name="T45" fmla="*/ 38 h 63"/>
              <a:gd name="T46" fmla="*/ 113 w 120"/>
              <a:gd name="T47" fmla="*/ 34 h 63"/>
              <a:gd name="T48" fmla="*/ 115 w 120"/>
              <a:gd name="T49" fmla="*/ 27 h 63"/>
              <a:gd name="T50" fmla="*/ 117 w 120"/>
              <a:gd name="T51" fmla="*/ 22 h 63"/>
              <a:gd name="T52" fmla="*/ 119 w 120"/>
              <a:gd name="T53" fmla="*/ 15 h 63"/>
              <a:gd name="T54" fmla="*/ 120 w 120"/>
              <a:gd name="T55" fmla="*/ 7 h 63"/>
              <a:gd name="T56" fmla="*/ 120 w 120"/>
              <a:gd name="T57" fmla="*/ 0 h 63"/>
              <a:gd name="T58" fmla="*/ 0 w 120"/>
              <a:gd name="T59" fmla="*/ 0 h 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63"/>
              <a:gd name="T92" fmla="*/ 120 w 120"/>
              <a:gd name="T93" fmla="*/ 63 h 6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63">
                <a:moveTo>
                  <a:pt x="0" y="0"/>
                </a:moveTo>
                <a:lnTo>
                  <a:pt x="0" y="7"/>
                </a:lnTo>
                <a:lnTo>
                  <a:pt x="1" y="15"/>
                </a:lnTo>
                <a:lnTo>
                  <a:pt x="3" y="22"/>
                </a:lnTo>
                <a:lnTo>
                  <a:pt x="5" y="27"/>
                </a:lnTo>
                <a:lnTo>
                  <a:pt x="7" y="34"/>
                </a:lnTo>
                <a:lnTo>
                  <a:pt x="11" y="38"/>
                </a:lnTo>
                <a:lnTo>
                  <a:pt x="14" y="43"/>
                </a:lnTo>
                <a:lnTo>
                  <a:pt x="18" y="48"/>
                </a:lnTo>
                <a:lnTo>
                  <a:pt x="23" y="51"/>
                </a:lnTo>
                <a:lnTo>
                  <a:pt x="28" y="54"/>
                </a:lnTo>
                <a:lnTo>
                  <a:pt x="33" y="57"/>
                </a:lnTo>
                <a:lnTo>
                  <a:pt x="38" y="59"/>
                </a:lnTo>
                <a:lnTo>
                  <a:pt x="49" y="62"/>
                </a:lnTo>
                <a:lnTo>
                  <a:pt x="60" y="63"/>
                </a:lnTo>
                <a:lnTo>
                  <a:pt x="71" y="62"/>
                </a:lnTo>
                <a:lnTo>
                  <a:pt x="82" y="59"/>
                </a:lnTo>
                <a:lnTo>
                  <a:pt x="87" y="57"/>
                </a:lnTo>
                <a:lnTo>
                  <a:pt x="92" y="54"/>
                </a:lnTo>
                <a:lnTo>
                  <a:pt x="97" y="51"/>
                </a:lnTo>
                <a:lnTo>
                  <a:pt x="102" y="48"/>
                </a:lnTo>
                <a:lnTo>
                  <a:pt x="106" y="43"/>
                </a:lnTo>
                <a:lnTo>
                  <a:pt x="110" y="38"/>
                </a:lnTo>
                <a:lnTo>
                  <a:pt x="113" y="34"/>
                </a:lnTo>
                <a:lnTo>
                  <a:pt x="115" y="27"/>
                </a:lnTo>
                <a:lnTo>
                  <a:pt x="117" y="22"/>
                </a:lnTo>
                <a:lnTo>
                  <a:pt x="119" y="15"/>
                </a:lnTo>
                <a:lnTo>
                  <a:pt x="120" y="7"/>
                </a:lnTo>
                <a:lnTo>
                  <a:pt x="120" y="0"/>
                </a:lnTo>
                <a:lnTo>
                  <a:pt x="0" y="0"/>
                </a:lnTo>
                <a:close/>
              </a:path>
            </a:pathLst>
          </a:custGeom>
          <a:solidFill>
            <a:srgbClr val="DA8B02"/>
          </a:solidFill>
          <a:ln w="9525">
            <a:noFill/>
            <a:round/>
            <a:headEnd/>
            <a:tailEnd/>
          </a:ln>
        </p:spPr>
        <p:txBody>
          <a:bodyPr/>
          <a:lstStyle/>
          <a:p>
            <a:endParaRPr lang="en-US"/>
          </a:p>
        </p:txBody>
      </p:sp>
      <p:sp>
        <p:nvSpPr>
          <p:cNvPr id="7202" name="Freeform 131"/>
          <p:cNvSpPr>
            <a:spLocks/>
          </p:cNvSpPr>
          <p:nvPr/>
        </p:nvSpPr>
        <p:spPr bwMode="auto">
          <a:xfrm>
            <a:off x="2209800" y="2482850"/>
            <a:ext cx="42863" cy="1279525"/>
          </a:xfrm>
          <a:custGeom>
            <a:avLst/>
            <a:gdLst>
              <a:gd name="T0" fmla="*/ 17 w 120"/>
              <a:gd name="T1" fmla="*/ 0 h 3284"/>
              <a:gd name="T2" fmla="*/ 0 w 120"/>
              <a:gd name="T3" fmla="*/ 45 h 3284"/>
              <a:gd name="T4" fmla="*/ 0 w 120"/>
              <a:gd name="T5" fmla="*/ 3284 h 3284"/>
              <a:gd name="T6" fmla="*/ 120 w 120"/>
              <a:gd name="T7" fmla="*/ 3284 h 3284"/>
              <a:gd name="T8" fmla="*/ 120 w 120"/>
              <a:gd name="T9" fmla="*/ 45 h 3284"/>
              <a:gd name="T10" fmla="*/ 17 w 120"/>
              <a:gd name="T11" fmla="*/ 0 h 3284"/>
              <a:gd name="T12" fmla="*/ 17 w 120"/>
              <a:gd name="T13" fmla="*/ 0 h 3284"/>
              <a:gd name="T14" fmla="*/ 0 w 120"/>
              <a:gd name="T15" fmla="*/ 18 h 3284"/>
              <a:gd name="T16" fmla="*/ 0 w 120"/>
              <a:gd name="T17" fmla="*/ 45 h 3284"/>
              <a:gd name="T18" fmla="*/ 17 w 120"/>
              <a:gd name="T19" fmla="*/ 0 h 32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3284"/>
              <a:gd name="T32" fmla="*/ 120 w 120"/>
              <a:gd name="T33" fmla="*/ 3284 h 32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3284">
                <a:moveTo>
                  <a:pt x="17" y="0"/>
                </a:moveTo>
                <a:lnTo>
                  <a:pt x="0" y="45"/>
                </a:lnTo>
                <a:lnTo>
                  <a:pt x="0" y="3284"/>
                </a:lnTo>
                <a:lnTo>
                  <a:pt x="120" y="3284"/>
                </a:lnTo>
                <a:lnTo>
                  <a:pt x="120" y="45"/>
                </a:lnTo>
                <a:lnTo>
                  <a:pt x="17" y="0"/>
                </a:lnTo>
                <a:lnTo>
                  <a:pt x="0" y="18"/>
                </a:lnTo>
                <a:lnTo>
                  <a:pt x="0" y="45"/>
                </a:lnTo>
                <a:lnTo>
                  <a:pt x="17" y="0"/>
                </a:lnTo>
                <a:close/>
              </a:path>
            </a:pathLst>
          </a:custGeom>
          <a:solidFill>
            <a:srgbClr val="DA8B02"/>
          </a:solidFill>
          <a:ln w="9525">
            <a:noFill/>
            <a:round/>
            <a:headEnd/>
            <a:tailEnd/>
          </a:ln>
        </p:spPr>
        <p:txBody>
          <a:bodyPr/>
          <a:lstStyle/>
          <a:p>
            <a:endParaRPr lang="en-US"/>
          </a:p>
        </p:txBody>
      </p:sp>
      <p:sp>
        <p:nvSpPr>
          <p:cNvPr id="7203" name="Freeform 132"/>
          <p:cNvSpPr>
            <a:spLocks/>
          </p:cNvSpPr>
          <p:nvPr/>
        </p:nvSpPr>
        <p:spPr bwMode="auto">
          <a:xfrm>
            <a:off x="2216150" y="2346325"/>
            <a:ext cx="134938" cy="173038"/>
          </a:xfrm>
          <a:custGeom>
            <a:avLst/>
            <a:gdLst>
              <a:gd name="T0" fmla="*/ 360 w 403"/>
              <a:gd name="T1" fmla="*/ 0 h 442"/>
              <a:gd name="T2" fmla="*/ 318 w 403"/>
              <a:gd name="T3" fmla="*/ 19 h 442"/>
              <a:gd name="T4" fmla="*/ 0 w 403"/>
              <a:gd name="T5" fmla="*/ 353 h 442"/>
              <a:gd name="T6" fmla="*/ 86 w 403"/>
              <a:gd name="T7" fmla="*/ 442 h 442"/>
              <a:gd name="T8" fmla="*/ 403 w 403"/>
              <a:gd name="T9" fmla="*/ 108 h 442"/>
              <a:gd name="T10" fmla="*/ 360 w 403"/>
              <a:gd name="T11" fmla="*/ 0 h 442"/>
              <a:gd name="T12" fmla="*/ 360 w 403"/>
              <a:gd name="T13" fmla="*/ 0 h 442"/>
              <a:gd name="T14" fmla="*/ 335 w 403"/>
              <a:gd name="T15" fmla="*/ 0 h 442"/>
              <a:gd name="T16" fmla="*/ 318 w 403"/>
              <a:gd name="T17" fmla="*/ 19 h 442"/>
              <a:gd name="T18" fmla="*/ 360 w 403"/>
              <a:gd name="T19" fmla="*/ 0 h 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3"/>
              <a:gd name="T31" fmla="*/ 0 h 442"/>
              <a:gd name="T32" fmla="*/ 403 w 403"/>
              <a:gd name="T33" fmla="*/ 442 h 4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3" h="442">
                <a:moveTo>
                  <a:pt x="360" y="0"/>
                </a:moveTo>
                <a:lnTo>
                  <a:pt x="318" y="19"/>
                </a:lnTo>
                <a:lnTo>
                  <a:pt x="0" y="353"/>
                </a:lnTo>
                <a:lnTo>
                  <a:pt x="86" y="442"/>
                </a:lnTo>
                <a:lnTo>
                  <a:pt x="403" y="108"/>
                </a:lnTo>
                <a:lnTo>
                  <a:pt x="360" y="0"/>
                </a:lnTo>
                <a:lnTo>
                  <a:pt x="335" y="0"/>
                </a:lnTo>
                <a:lnTo>
                  <a:pt x="318" y="19"/>
                </a:lnTo>
                <a:lnTo>
                  <a:pt x="360" y="0"/>
                </a:lnTo>
                <a:close/>
              </a:path>
            </a:pathLst>
          </a:custGeom>
          <a:solidFill>
            <a:srgbClr val="DA8B02"/>
          </a:solidFill>
          <a:ln w="9525">
            <a:noFill/>
            <a:round/>
            <a:headEnd/>
            <a:tailEnd/>
          </a:ln>
        </p:spPr>
        <p:txBody>
          <a:bodyPr/>
          <a:lstStyle/>
          <a:p>
            <a:endParaRPr lang="en-US"/>
          </a:p>
        </p:txBody>
      </p:sp>
      <p:sp>
        <p:nvSpPr>
          <p:cNvPr id="7204" name="Freeform 133"/>
          <p:cNvSpPr>
            <a:spLocks/>
          </p:cNvSpPr>
          <p:nvPr/>
        </p:nvSpPr>
        <p:spPr bwMode="auto">
          <a:xfrm>
            <a:off x="2335213" y="2346325"/>
            <a:ext cx="165100" cy="49213"/>
          </a:xfrm>
          <a:custGeom>
            <a:avLst/>
            <a:gdLst>
              <a:gd name="T0" fmla="*/ 492 w 492"/>
              <a:gd name="T1" fmla="*/ 19 h 128"/>
              <a:gd name="T2" fmla="*/ 449 w 492"/>
              <a:gd name="T3" fmla="*/ 0 h 128"/>
              <a:gd name="T4" fmla="*/ 0 w 492"/>
              <a:gd name="T5" fmla="*/ 0 h 128"/>
              <a:gd name="T6" fmla="*/ 0 w 492"/>
              <a:gd name="T7" fmla="*/ 128 h 128"/>
              <a:gd name="T8" fmla="*/ 449 w 492"/>
              <a:gd name="T9" fmla="*/ 128 h 128"/>
              <a:gd name="T10" fmla="*/ 492 w 492"/>
              <a:gd name="T11" fmla="*/ 19 h 128"/>
              <a:gd name="T12" fmla="*/ 492 w 492"/>
              <a:gd name="T13" fmla="*/ 19 h 128"/>
              <a:gd name="T14" fmla="*/ 474 w 492"/>
              <a:gd name="T15" fmla="*/ 0 h 128"/>
              <a:gd name="T16" fmla="*/ 449 w 492"/>
              <a:gd name="T17" fmla="*/ 0 h 128"/>
              <a:gd name="T18" fmla="*/ 492 w 492"/>
              <a:gd name="T19" fmla="*/ 19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2"/>
              <a:gd name="T31" fmla="*/ 0 h 128"/>
              <a:gd name="T32" fmla="*/ 492 w 492"/>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2" h="128">
                <a:moveTo>
                  <a:pt x="492" y="19"/>
                </a:moveTo>
                <a:lnTo>
                  <a:pt x="449" y="0"/>
                </a:lnTo>
                <a:lnTo>
                  <a:pt x="0" y="0"/>
                </a:lnTo>
                <a:lnTo>
                  <a:pt x="0" y="128"/>
                </a:lnTo>
                <a:lnTo>
                  <a:pt x="449" y="128"/>
                </a:lnTo>
                <a:lnTo>
                  <a:pt x="492" y="19"/>
                </a:lnTo>
                <a:lnTo>
                  <a:pt x="474" y="0"/>
                </a:lnTo>
                <a:lnTo>
                  <a:pt x="449" y="0"/>
                </a:lnTo>
                <a:lnTo>
                  <a:pt x="492" y="19"/>
                </a:lnTo>
                <a:close/>
              </a:path>
            </a:pathLst>
          </a:custGeom>
          <a:solidFill>
            <a:srgbClr val="DA8B02"/>
          </a:solidFill>
          <a:ln w="9525">
            <a:noFill/>
            <a:round/>
            <a:headEnd/>
            <a:tailEnd/>
          </a:ln>
        </p:spPr>
        <p:txBody>
          <a:bodyPr/>
          <a:lstStyle/>
          <a:p>
            <a:endParaRPr lang="en-US"/>
          </a:p>
        </p:txBody>
      </p:sp>
      <p:sp>
        <p:nvSpPr>
          <p:cNvPr id="7205" name="Freeform 134"/>
          <p:cNvSpPr>
            <a:spLocks/>
          </p:cNvSpPr>
          <p:nvPr/>
        </p:nvSpPr>
        <p:spPr bwMode="auto">
          <a:xfrm>
            <a:off x="2470150" y="2354263"/>
            <a:ext cx="138113" cy="165100"/>
          </a:xfrm>
          <a:custGeom>
            <a:avLst/>
            <a:gdLst>
              <a:gd name="T0" fmla="*/ 421 w 421"/>
              <a:gd name="T1" fmla="*/ 379 h 423"/>
              <a:gd name="T2" fmla="*/ 403 w 421"/>
              <a:gd name="T3" fmla="*/ 334 h 423"/>
              <a:gd name="T4" fmla="*/ 86 w 421"/>
              <a:gd name="T5" fmla="*/ 0 h 423"/>
              <a:gd name="T6" fmla="*/ 0 w 421"/>
              <a:gd name="T7" fmla="*/ 89 h 423"/>
              <a:gd name="T8" fmla="*/ 318 w 421"/>
              <a:gd name="T9" fmla="*/ 423 h 423"/>
              <a:gd name="T10" fmla="*/ 421 w 421"/>
              <a:gd name="T11" fmla="*/ 379 h 423"/>
              <a:gd name="T12" fmla="*/ 421 w 421"/>
              <a:gd name="T13" fmla="*/ 379 h 423"/>
              <a:gd name="T14" fmla="*/ 421 w 421"/>
              <a:gd name="T15" fmla="*/ 352 h 423"/>
              <a:gd name="T16" fmla="*/ 403 w 421"/>
              <a:gd name="T17" fmla="*/ 334 h 423"/>
              <a:gd name="T18" fmla="*/ 421 w 421"/>
              <a:gd name="T19" fmla="*/ 379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1"/>
              <a:gd name="T31" fmla="*/ 0 h 423"/>
              <a:gd name="T32" fmla="*/ 421 w 421"/>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1" h="423">
                <a:moveTo>
                  <a:pt x="421" y="379"/>
                </a:moveTo>
                <a:lnTo>
                  <a:pt x="403" y="334"/>
                </a:lnTo>
                <a:lnTo>
                  <a:pt x="86" y="0"/>
                </a:lnTo>
                <a:lnTo>
                  <a:pt x="0" y="89"/>
                </a:lnTo>
                <a:lnTo>
                  <a:pt x="318" y="423"/>
                </a:lnTo>
                <a:lnTo>
                  <a:pt x="421" y="379"/>
                </a:lnTo>
                <a:lnTo>
                  <a:pt x="421" y="352"/>
                </a:lnTo>
                <a:lnTo>
                  <a:pt x="403" y="334"/>
                </a:lnTo>
                <a:lnTo>
                  <a:pt x="421" y="379"/>
                </a:lnTo>
                <a:close/>
              </a:path>
            </a:pathLst>
          </a:custGeom>
          <a:solidFill>
            <a:srgbClr val="DA8B02"/>
          </a:solidFill>
          <a:ln w="9525">
            <a:noFill/>
            <a:round/>
            <a:headEnd/>
            <a:tailEnd/>
          </a:ln>
        </p:spPr>
        <p:txBody>
          <a:bodyPr/>
          <a:lstStyle/>
          <a:p>
            <a:endParaRPr lang="en-US"/>
          </a:p>
        </p:txBody>
      </p:sp>
      <p:sp>
        <p:nvSpPr>
          <p:cNvPr id="7206" name="Freeform 135"/>
          <p:cNvSpPr>
            <a:spLocks/>
          </p:cNvSpPr>
          <p:nvPr/>
        </p:nvSpPr>
        <p:spPr bwMode="auto">
          <a:xfrm>
            <a:off x="2570163" y="2500313"/>
            <a:ext cx="38100" cy="1287462"/>
          </a:xfrm>
          <a:custGeom>
            <a:avLst/>
            <a:gdLst>
              <a:gd name="T0" fmla="*/ 60 w 121"/>
              <a:gd name="T1" fmla="*/ 3302 h 3302"/>
              <a:gd name="T2" fmla="*/ 121 w 121"/>
              <a:gd name="T3" fmla="*/ 3239 h 3302"/>
              <a:gd name="T4" fmla="*/ 121 w 121"/>
              <a:gd name="T5" fmla="*/ 0 h 3302"/>
              <a:gd name="T6" fmla="*/ 0 w 121"/>
              <a:gd name="T7" fmla="*/ 0 h 3302"/>
              <a:gd name="T8" fmla="*/ 0 w 121"/>
              <a:gd name="T9" fmla="*/ 3239 h 3302"/>
              <a:gd name="T10" fmla="*/ 60 w 121"/>
              <a:gd name="T11" fmla="*/ 3302 h 3302"/>
              <a:gd name="T12" fmla="*/ 60 w 121"/>
              <a:gd name="T13" fmla="*/ 3302 h 3302"/>
              <a:gd name="T14" fmla="*/ 121 w 121"/>
              <a:gd name="T15" fmla="*/ 3302 h 3302"/>
              <a:gd name="T16" fmla="*/ 121 w 121"/>
              <a:gd name="T17" fmla="*/ 3239 h 3302"/>
              <a:gd name="T18" fmla="*/ 60 w 121"/>
              <a:gd name="T19" fmla="*/ 3302 h 3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3302"/>
              <a:gd name="T32" fmla="*/ 121 w 121"/>
              <a:gd name="T33" fmla="*/ 3302 h 3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3302">
                <a:moveTo>
                  <a:pt x="60" y="3302"/>
                </a:moveTo>
                <a:lnTo>
                  <a:pt x="121" y="3239"/>
                </a:lnTo>
                <a:lnTo>
                  <a:pt x="121" y="0"/>
                </a:lnTo>
                <a:lnTo>
                  <a:pt x="0" y="0"/>
                </a:lnTo>
                <a:lnTo>
                  <a:pt x="0" y="3239"/>
                </a:lnTo>
                <a:lnTo>
                  <a:pt x="60" y="3302"/>
                </a:lnTo>
                <a:lnTo>
                  <a:pt x="121" y="3302"/>
                </a:lnTo>
                <a:lnTo>
                  <a:pt x="121" y="3239"/>
                </a:lnTo>
                <a:lnTo>
                  <a:pt x="60" y="3302"/>
                </a:lnTo>
                <a:close/>
              </a:path>
            </a:pathLst>
          </a:custGeom>
          <a:solidFill>
            <a:srgbClr val="DA8B02"/>
          </a:solidFill>
          <a:ln w="9525">
            <a:noFill/>
            <a:round/>
            <a:headEnd/>
            <a:tailEnd/>
          </a:ln>
        </p:spPr>
        <p:txBody>
          <a:bodyPr/>
          <a:lstStyle/>
          <a:p>
            <a:endParaRPr lang="en-US"/>
          </a:p>
        </p:txBody>
      </p:sp>
      <p:sp>
        <p:nvSpPr>
          <p:cNvPr id="7207" name="Rectangle 136"/>
          <p:cNvSpPr>
            <a:spLocks noChangeArrowheads="1"/>
          </p:cNvSpPr>
          <p:nvPr/>
        </p:nvSpPr>
        <p:spPr bwMode="auto">
          <a:xfrm>
            <a:off x="2233613" y="3740150"/>
            <a:ext cx="355600" cy="47625"/>
          </a:xfrm>
          <a:prstGeom prst="rect">
            <a:avLst/>
          </a:prstGeom>
          <a:solidFill>
            <a:srgbClr val="DA8B02"/>
          </a:solidFill>
          <a:ln w="9525">
            <a:noFill/>
            <a:miter lim="800000"/>
            <a:headEnd/>
            <a:tailEnd/>
          </a:ln>
        </p:spPr>
        <p:txBody>
          <a:bodyPr/>
          <a:lstStyle/>
          <a:p>
            <a:endParaRPr lang="en-US"/>
          </a:p>
        </p:txBody>
      </p:sp>
      <p:sp>
        <p:nvSpPr>
          <p:cNvPr id="7208" name="Freeform 137"/>
          <p:cNvSpPr>
            <a:spLocks/>
          </p:cNvSpPr>
          <p:nvPr/>
        </p:nvSpPr>
        <p:spPr bwMode="auto">
          <a:xfrm>
            <a:off x="2209800" y="3740150"/>
            <a:ext cx="23813" cy="47625"/>
          </a:xfrm>
          <a:custGeom>
            <a:avLst/>
            <a:gdLst>
              <a:gd name="T0" fmla="*/ 60 w 60"/>
              <a:gd name="T1" fmla="*/ 0 h 127"/>
              <a:gd name="T2" fmla="*/ 53 w 60"/>
              <a:gd name="T3" fmla="*/ 0 h 127"/>
              <a:gd name="T4" fmla="*/ 45 w 60"/>
              <a:gd name="T5" fmla="*/ 1 h 127"/>
              <a:gd name="T6" fmla="*/ 39 w 60"/>
              <a:gd name="T7" fmla="*/ 2 h 127"/>
              <a:gd name="T8" fmla="*/ 34 w 60"/>
              <a:gd name="T9" fmla="*/ 6 h 127"/>
              <a:gd name="T10" fmla="*/ 28 w 60"/>
              <a:gd name="T11" fmla="*/ 8 h 127"/>
              <a:gd name="T12" fmla="*/ 24 w 60"/>
              <a:gd name="T13" fmla="*/ 11 h 127"/>
              <a:gd name="T14" fmla="*/ 18 w 60"/>
              <a:gd name="T15" fmla="*/ 16 h 127"/>
              <a:gd name="T16" fmla="*/ 14 w 60"/>
              <a:gd name="T17" fmla="*/ 20 h 127"/>
              <a:gd name="T18" fmla="*/ 11 w 60"/>
              <a:gd name="T19" fmla="*/ 24 h 127"/>
              <a:gd name="T20" fmla="*/ 8 w 60"/>
              <a:gd name="T21" fmla="*/ 30 h 127"/>
              <a:gd name="T22" fmla="*/ 5 w 60"/>
              <a:gd name="T23" fmla="*/ 34 h 127"/>
              <a:gd name="T24" fmla="*/ 3 w 60"/>
              <a:gd name="T25" fmla="*/ 40 h 127"/>
              <a:gd name="T26" fmla="*/ 1 w 60"/>
              <a:gd name="T27" fmla="*/ 52 h 127"/>
              <a:gd name="T28" fmla="*/ 0 w 60"/>
              <a:gd name="T29" fmla="*/ 64 h 127"/>
              <a:gd name="T30" fmla="*/ 1 w 60"/>
              <a:gd name="T31" fmla="*/ 76 h 127"/>
              <a:gd name="T32" fmla="*/ 3 w 60"/>
              <a:gd name="T33" fmla="*/ 87 h 127"/>
              <a:gd name="T34" fmla="*/ 5 w 60"/>
              <a:gd name="T35" fmla="*/ 92 h 127"/>
              <a:gd name="T36" fmla="*/ 8 w 60"/>
              <a:gd name="T37" fmla="*/ 98 h 127"/>
              <a:gd name="T38" fmla="*/ 11 w 60"/>
              <a:gd name="T39" fmla="*/ 103 h 127"/>
              <a:gd name="T40" fmla="*/ 14 w 60"/>
              <a:gd name="T41" fmla="*/ 107 h 127"/>
              <a:gd name="T42" fmla="*/ 18 w 60"/>
              <a:gd name="T43" fmla="*/ 112 h 127"/>
              <a:gd name="T44" fmla="*/ 24 w 60"/>
              <a:gd name="T45" fmla="*/ 115 h 127"/>
              <a:gd name="T46" fmla="*/ 28 w 60"/>
              <a:gd name="T47" fmla="*/ 118 h 127"/>
              <a:gd name="T48" fmla="*/ 34 w 60"/>
              <a:gd name="T49" fmla="*/ 122 h 127"/>
              <a:gd name="T50" fmla="*/ 39 w 60"/>
              <a:gd name="T51" fmla="*/ 124 h 127"/>
              <a:gd name="T52" fmla="*/ 45 w 60"/>
              <a:gd name="T53" fmla="*/ 126 h 127"/>
              <a:gd name="T54" fmla="*/ 53 w 60"/>
              <a:gd name="T55" fmla="*/ 127 h 127"/>
              <a:gd name="T56" fmla="*/ 60 w 60"/>
              <a:gd name="T57" fmla="*/ 127 h 127"/>
              <a:gd name="T58" fmla="*/ 60 w 60"/>
              <a:gd name="T59" fmla="*/ 0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127"/>
              <a:gd name="T92" fmla="*/ 60 w 60"/>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127">
                <a:moveTo>
                  <a:pt x="60" y="0"/>
                </a:moveTo>
                <a:lnTo>
                  <a:pt x="53" y="0"/>
                </a:lnTo>
                <a:lnTo>
                  <a:pt x="45" y="1"/>
                </a:lnTo>
                <a:lnTo>
                  <a:pt x="39" y="2"/>
                </a:lnTo>
                <a:lnTo>
                  <a:pt x="34" y="6"/>
                </a:lnTo>
                <a:lnTo>
                  <a:pt x="28" y="8"/>
                </a:lnTo>
                <a:lnTo>
                  <a:pt x="24" y="11"/>
                </a:lnTo>
                <a:lnTo>
                  <a:pt x="18" y="16"/>
                </a:lnTo>
                <a:lnTo>
                  <a:pt x="14" y="20"/>
                </a:lnTo>
                <a:lnTo>
                  <a:pt x="11" y="24"/>
                </a:lnTo>
                <a:lnTo>
                  <a:pt x="8" y="30"/>
                </a:lnTo>
                <a:lnTo>
                  <a:pt x="5" y="34"/>
                </a:lnTo>
                <a:lnTo>
                  <a:pt x="3" y="40"/>
                </a:lnTo>
                <a:lnTo>
                  <a:pt x="1" y="52"/>
                </a:lnTo>
                <a:lnTo>
                  <a:pt x="0" y="64"/>
                </a:lnTo>
                <a:lnTo>
                  <a:pt x="1" y="76"/>
                </a:lnTo>
                <a:lnTo>
                  <a:pt x="3" y="87"/>
                </a:lnTo>
                <a:lnTo>
                  <a:pt x="5" y="92"/>
                </a:lnTo>
                <a:lnTo>
                  <a:pt x="8" y="98"/>
                </a:lnTo>
                <a:lnTo>
                  <a:pt x="11" y="103"/>
                </a:lnTo>
                <a:lnTo>
                  <a:pt x="14" y="107"/>
                </a:lnTo>
                <a:lnTo>
                  <a:pt x="18" y="112"/>
                </a:lnTo>
                <a:lnTo>
                  <a:pt x="24" y="115"/>
                </a:lnTo>
                <a:lnTo>
                  <a:pt x="28" y="118"/>
                </a:lnTo>
                <a:lnTo>
                  <a:pt x="34" y="122"/>
                </a:lnTo>
                <a:lnTo>
                  <a:pt x="39" y="124"/>
                </a:lnTo>
                <a:lnTo>
                  <a:pt x="45" y="126"/>
                </a:lnTo>
                <a:lnTo>
                  <a:pt x="53" y="127"/>
                </a:lnTo>
                <a:lnTo>
                  <a:pt x="60" y="127"/>
                </a:lnTo>
                <a:lnTo>
                  <a:pt x="60" y="0"/>
                </a:lnTo>
                <a:close/>
              </a:path>
            </a:pathLst>
          </a:custGeom>
          <a:solidFill>
            <a:srgbClr val="DA8B02"/>
          </a:solidFill>
          <a:ln w="9525">
            <a:noFill/>
            <a:round/>
            <a:headEnd/>
            <a:tailEnd/>
          </a:ln>
        </p:spPr>
        <p:txBody>
          <a:bodyPr/>
          <a:lstStyle/>
          <a:p>
            <a:endParaRPr lang="en-US"/>
          </a:p>
        </p:txBody>
      </p:sp>
      <p:sp>
        <p:nvSpPr>
          <p:cNvPr id="7209" name="Freeform 138"/>
          <p:cNvSpPr>
            <a:spLocks/>
          </p:cNvSpPr>
          <p:nvPr/>
        </p:nvSpPr>
        <p:spPr bwMode="auto">
          <a:xfrm>
            <a:off x="2209800" y="5802313"/>
            <a:ext cx="36513" cy="41275"/>
          </a:xfrm>
          <a:custGeom>
            <a:avLst/>
            <a:gdLst>
              <a:gd name="T0" fmla="*/ 104 w 104"/>
              <a:gd name="T1" fmla="*/ 21 h 111"/>
              <a:gd name="T2" fmla="*/ 98 w 104"/>
              <a:gd name="T3" fmla="*/ 16 h 111"/>
              <a:gd name="T4" fmla="*/ 93 w 104"/>
              <a:gd name="T5" fmla="*/ 11 h 111"/>
              <a:gd name="T6" fmla="*/ 87 w 104"/>
              <a:gd name="T7" fmla="*/ 8 h 111"/>
              <a:gd name="T8" fmla="*/ 82 w 104"/>
              <a:gd name="T9" fmla="*/ 5 h 111"/>
              <a:gd name="T10" fmla="*/ 76 w 104"/>
              <a:gd name="T11" fmla="*/ 2 h 111"/>
              <a:gd name="T12" fmla="*/ 70 w 104"/>
              <a:gd name="T13" fmla="*/ 1 h 111"/>
              <a:gd name="T14" fmla="*/ 64 w 104"/>
              <a:gd name="T15" fmla="*/ 0 h 111"/>
              <a:gd name="T16" fmla="*/ 59 w 104"/>
              <a:gd name="T17" fmla="*/ 1 h 111"/>
              <a:gd name="T18" fmla="*/ 53 w 104"/>
              <a:gd name="T19" fmla="*/ 1 h 111"/>
              <a:gd name="T20" fmla="*/ 47 w 104"/>
              <a:gd name="T21" fmla="*/ 2 h 111"/>
              <a:gd name="T22" fmla="*/ 42 w 104"/>
              <a:gd name="T23" fmla="*/ 5 h 111"/>
              <a:gd name="T24" fmla="*/ 37 w 104"/>
              <a:gd name="T25" fmla="*/ 7 h 111"/>
              <a:gd name="T26" fmla="*/ 27 w 104"/>
              <a:gd name="T27" fmla="*/ 13 h 111"/>
              <a:gd name="T28" fmla="*/ 18 w 104"/>
              <a:gd name="T29" fmla="*/ 21 h 111"/>
              <a:gd name="T30" fmla="*/ 11 w 104"/>
              <a:gd name="T31" fmla="*/ 30 h 111"/>
              <a:gd name="T32" fmla="*/ 5 w 104"/>
              <a:gd name="T33" fmla="*/ 40 h 111"/>
              <a:gd name="T34" fmla="*/ 3 w 104"/>
              <a:gd name="T35" fmla="*/ 45 h 111"/>
              <a:gd name="T36" fmla="*/ 2 w 104"/>
              <a:gd name="T37" fmla="*/ 51 h 111"/>
              <a:gd name="T38" fmla="*/ 0 w 104"/>
              <a:gd name="T39" fmla="*/ 57 h 111"/>
              <a:gd name="T40" fmla="*/ 0 w 104"/>
              <a:gd name="T41" fmla="*/ 63 h 111"/>
              <a:gd name="T42" fmla="*/ 0 w 104"/>
              <a:gd name="T43" fmla="*/ 69 h 111"/>
              <a:gd name="T44" fmla="*/ 0 w 104"/>
              <a:gd name="T45" fmla="*/ 75 h 111"/>
              <a:gd name="T46" fmla="*/ 2 w 104"/>
              <a:gd name="T47" fmla="*/ 81 h 111"/>
              <a:gd name="T48" fmla="*/ 3 w 104"/>
              <a:gd name="T49" fmla="*/ 87 h 111"/>
              <a:gd name="T50" fmla="*/ 6 w 104"/>
              <a:gd name="T51" fmla="*/ 93 h 111"/>
              <a:gd name="T52" fmla="*/ 9 w 104"/>
              <a:gd name="T53" fmla="*/ 99 h 111"/>
              <a:gd name="T54" fmla="*/ 13 w 104"/>
              <a:gd name="T55" fmla="*/ 105 h 111"/>
              <a:gd name="T56" fmla="*/ 18 w 104"/>
              <a:gd name="T57" fmla="*/ 111 h 111"/>
              <a:gd name="T58" fmla="*/ 104 w 104"/>
              <a:gd name="T59" fmla="*/ 21 h 1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4"/>
              <a:gd name="T91" fmla="*/ 0 h 111"/>
              <a:gd name="T92" fmla="*/ 104 w 104"/>
              <a:gd name="T93" fmla="*/ 111 h 1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4" h="111">
                <a:moveTo>
                  <a:pt x="104" y="21"/>
                </a:moveTo>
                <a:lnTo>
                  <a:pt x="98" y="16"/>
                </a:lnTo>
                <a:lnTo>
                  <a:pt x="93" y="11"/>
                </a:lnTo>
                <a:lnTo>
                  <a:pt x="87" y="8"/>
                </a:lnTo>
                <a:lnTo>
                  <a:pt x="82" y="5"/>
                </a:lnTo>
                <a:lnTo>
                  <a:pt x="76" y="2"/>
                </a:lnTo>
                <a:lnTo>
                  <a:pt x="70" y="1"/>
                </a:lnTo>
                <a:lnTo>
                  <a:pt x="64" y="0"/>
                </a:lnTo>
                <a:lnTo>
                  <a:pt x="59" y="1"/>
                </a:lnTo>
                <a:lnTo>
                  <a:pt x="53" y="1"/>
                </a:lnTo>
                <a:lnTo>
                  <a:pt x="47" y="2"/>
                </a:lnTo>
                <a:lnTo>
                  <a:pt x="42" y="5"/>
                </a:lnTo>
                <a:lnTo>
                  <a:pt x="37" y="7"/>
                </a:lnTo>
                <a:lnTo>
                  <a:pt x="27" y="13"/>
                </a:lnTo>
                <a:lnTo>
                  <a:pt x="18" y="21"/>
                </a:lnTo>
                <a:lnTo>
                  <a:pt x="11" y="30"/>
                </a:lnTo>
                <a:lnTo>
                  <a:pt x="5" y="40"/>
                </a:lnTo>
                <a:lnTo>
                  <a:pt x="3" y="45"/>
                </a:lnTo>
                <a:lnTo>
                  <a:pt x="2" y="51"/>
                </a:lnTo>
                <a:lnTo>
                  <a:pt x="0" y="57"/>
                </a:lnTo>
                <a:lnTo>
                  <a:pt x="0" y="63"/>
                </a:lnTo>
                <a:lnTo>
                  <a:pt x="0" y="69"/>
                </a:lnTo>
                <a:lnTo>
                  <a:pt x="0" y="75"/>
                </a:lnTo>
                <a:lnTo>
                  <a:pt x="2" y="81"/>
                </a:lnTo>
                <a:lnTo>
                  <a:pt x="3" y="87"/>
                </a:lnTo>
                <a:lnTo>
                  <a:pt x="6" y="93"/>
                </a:lnTo>
                <a:lnTo>
                  <a:pt x="9" y="99"/>
                </a:lnTo>
                <a:lnTo>
                  <a:pt x="13" y="105"/>
                </a:lnTo>
                <a:lnTo>
                  <a:pt x="18" y="111"/>
                </a:lnTo>
                <a:lnTo>
                  <a:pt x="104" y="21"/>
                </a:lnTo>
                <a:close/>
              </a:path>
            </a:pathLst>
          </a:custGeom>
          <a:solidFill>
            <a:srgbClr val="DA8B02"/>
          </a:solidFill>
          <a:ln w="9525">
            <a:noFill/>
            <a:round/>
            <a:headEnd/>
            <a:tailEnd/>
          </a:ln>
        </p:spPr>
        <p:txBody>
          <a:bodyPr/>
          <a:lstStyle/>
          <a:p>
            <a:endParaRPr lang="en-US"/>
          </a:p>
        </p:txBody>
      </p:sp>
      <p:sp>
        <p:nvSpPr>
          <p:cNvPr id="7210" name="Freeform 139"/>
          <p:cNvSpPr>
            <a:spLocks/>
          </p:cNvSpPr>
          <p:nvPr/>
        </p:nvSpPr>
        <p:spPr bwMode="auto">
          <a:xfrm>
            <a:off x="2216150" y="5808663"/>
            <a:ext cx="134938" cy="173037"/>
          </a:xfrm>
          <a:custGeom>
            <a:avLst/>
            <a:gdLst>
              <a:gd name="T0" fmla="*/ 360 w 403"/>
              <a:gd name="T1" fmla="*/ 442 h 442"/>
              <a:gd name="T2" fmla="*/ 403 w 403"/>
              <a:gd name="T3" fmla="*/ 333 h 442"/>
              <a:gd name="T4" fmla="*/ 86 w 403"/>
              <a:gd name="T5" fmla="*/ 0 h 442"/>
              <a:gd name="T6" fmla="*/ 0 w 403"/>
              <a:gd name="T7" fmla="*/ 90 h 442"/>
              <a:gd name="T8" fmla="*/ 318 w 403"/>
              <a:gd name="T9" fmla="*/ 424 h 442"/>
              <a:gd name="T10" fmla="*/ 360 w 403"/>
              <a:gd name="T11" fmla="*/ 442 h 442"/>
              <a:gd name="T12" fmla="*/ 318 w 403"/>
              <a:gd name="T13" fmla="*/ 424 h 442"/>
              <a:gd name="T14" fmla="*/ 335 w 403"/>
              <a:gd name="T15" fmla="*/ 442 h 442"/>
              <a:gd name="T16" fmla="*/ 360 w 403"/>
              <a:gd name="T17" fmla="*/ 442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3"/>
              <a:gd name="T28" fmla="*/ 0 h 442"/>
              <a:gd name="T29" fmla="*/ 403 w 403"/>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3" h="442">
                <a:moveTo>
                  <a:pt x="360" y="442"/>
                </a:moveTo>
                <a:lnTo>
                  <a:pt x="403" y="333"/>
                </a:lnTo>
                <a:lnTo>
                  <a:pt x="86" y="0"/>
                </a:lnTo>
                <a:lnTo>
                  <a:pt x="0" y="90"/>
                </a:lnTo>
                <a:lnTo>
                  <a:pt x="318" y="424"/>
                </a:lnTo>
                <a:lnTo>
                  <a:pt x="360" y="442"/>
                </a:lnTo>
                <a:lnTo>
                  <a:pt x="318" y="424"/>
                </a:lnTo>
                <a:lnTo>
                  <a:pt x="335" y="442"/>
                </a:lnTo>
                <a:lnTo>
                  <a:pt x="360" y="442"/>
                </a:lnTo>
                <a:close/>
              </a:path>
            </a:pathLst>
          </a:custGeom>
          <a:solidFill>
            <a:srgbClr val="DA8B02"/>
          </a:solidFill>
          <a:ln w="9525">
            <a:noFill/>
            <a:round/>
            <a:headEnd/>
            <a:tailEnd/>
          </a:ln>
        </p:spPr>
        <p:txBody>
          <a:bodyPr/>
          <a:lstStyle/>
          <a:p>
            <a:endParaRPr lang="en-US"/>
          </a:p>
        </p:txBody>
      </p:sp>
      <p:sp>
        <p:nvSpPr>
          <p:cNvPr id="7211" name="Freeform 140"/>
          <p:cNvSpPr>
            <a:spLocks/>
          </p:cNvSpPr>
          <p:nvPr/>
        </p:nvSpPr>
        <p:spPr bwMode="auto">
          <a:xfrm>
            <a:off x="2335213" y="5934075"/>
            <a:ext cx="165100" cy="47625"/>
          </a:xfrm>
          <a:custGeom>
            <a:avLst/>
            <a:gdLst>
              <a:gd name="T0" fmla="*/ 492 w 492"/>
              <a:gd name="T1" fmla="*/ 110 h 128"/>
              <a:gd name="T2" fmla="*/ 449 w 492"/>
              <a:gd name="T3" fmla="*/ 0 h 128"/>
              <a:gd name="T4" fmla="*/ 0 w 492"/>
              <a:gd name="T5" fmla="*/ 0 h 128"/>
              <a:gd name="T6" fmla="*/ 0 w 492"/>
              <a:gd name="T7" fmla="*/ 128 h 128"/>
              <a:gd name="T8" fmla="*/ 449 w 492"/>
              <a:gd name="T9" fmla="*/ 128 h 128"/>
              <a:gd name="T10" fmla="*/ 492 w 492"/>
              <a:gd name="T11" fmla="*/ 110 h 128"/>
              <a:gd name="T12" fmla="*/ 449 w 492"/>
              <a:gd name="T13" fmla="*/ 128 h 128"/>
              <a:gd name="T14" fmla="*/ 474 w 492"/>
              <a:gd name="T15" fmla="*/ 128 h 128"/>
              <a:gd name="T16" fmla="*/ 492 w 492"/>
              <a:gd name="T17" fmla="*/ 110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128"/>
              <a:gd name="T29" fmla="*/ 492 w 492"/>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128">
                <a:moveTo>
                  <a:pt x="492" y="110"/>
                </a:moveTo>
                <a:lnTo>
                  <a:pt x="449" y="0"/>
                </a:lnTo>
                <a:lnTo>
                  <a:pt x="0" y="0"/>
                </a:lnTo>
                <a:lnTo>
                  <a:pt x="0" y="128"/>
                </a:lnTo>
                <a:lnTo>
                  <a:pt x="449" y="128"/>
                </a:lnTo>
                <a:lnTo>
                  <a:pt x="492" y="110"/>
                </a:lnTo>
                <a:lnTo>
                  <a:pt x="449" y="128"/>
                </a:lnTo>
                <a:lnTo>
                  <a:pt x="474" y="128"/>
                </a:lnTo>
                <a:lnTo>
                  <a:pt x="492" y="110"/>
                </a:lnTo>
                <a:close/>
              </a:path>
            </a:pathLst>
          </a:custGeom>
          <a:solidFill>
            <a:srgbClr val="DA8B02"/>
          </a:solidFill>
          <a:ln w="9525">
            <a:noFill/>
            <a:round/>
            <a:headEnd/>
            <a:tailEnd/>
          </a:ln>
        </p:spPr>
        <p:txBody>
          <a:bodyPr/>
          <a:lstStyle/>
          <a:p>
            <a:endParaRPr lang="en-US"/>
          </a:p>
        </p:txBody>
      </p:sp>
      <p:sp>
        <p:nvSpPr>
          <p:cNvPr id="7212" name="Freeform 141"/>
          <p:cNvSpPr>
            <a:spLocks/>
          </p:cNvSpPr>
          <p:nvPr/>
        </p:nvSpPr>
        <p:spPr bwMode="auto">
          <a:xfrm>
            <a:off x="2470150" y="5808663"/>
            <a:ext cx="138113" cy="166687"/>
          </a:xfrm>
          <a:custGeom>
            <a:avLst/>
            <a:gdLst>
              <a:gd name="T0" fmla="*/ 421 w 421"/>
              <a:gd name="T1" fmla="*/ 45 h 424"/>
              <a:gd name="T2" fmla="*/ 318 w 421"/>
              <a:gd name="T3" fmla="*/ 0 h 424"/>
              <a:gd name="T4" fmla="*/ 0 w 421"/>
              <a:gd name="T5" fmla="*/ 333 h 424"/>
              <a:gd name="T6" fmla="*/ 86 w 421"/>
              <a:gd name="T7" fmla="*/ 424 h 424"/>
              <a:gd name="T8" fmla="*/ 403 w 421"/>
              <a:gd name="T9" fmla="*/ 90 h 424"/>
              <a:gd name="T10" fmla="*/ 421 w 421"/>
              <a:gd name="T11" fmla="*/ 45 h 424"/>
              <a:gd name="T12" fmla="*/ 403 w 421"/>
              <a:gd name="T13" fmla="*/ 90 h 424"/>
              <a:gd name="T14" fmla="*/ 421 w 421"/>
              <a:gd name="T15" fmla="*/ 71 h 424"/>
              <a:gd name="T16" fmla="*/ 421 w 421"/>
              <a:gd name="T17" fmla="*/ 45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1"/>
              <a:gd name="T28" fmla="*/ 0 h 424"/>
              <a:gd name="T29" fmla="*/ 421 w 421"/>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1" h="424">
                <a:moveTo>
                  <a:pt x="421" y="45"/>
                </a:moveTo>
                <a:lnTo>
                  <a:pt x="318" y="0"/>
                </a:lnTo>
                <a:lnTo>
                  <a:pt x="0" y="333"/>
                </a:lnTo>
                <a:lnTo>
                  <a:pt x="86" y="424"/>
                </a:lnTo>
                <a:lnTo>
                  <a:pt x="403" y="90"/>
                </a:lnTo>
                <a:lnTo>
                  <a:pt x="421" y="45"/>
                </a:lnTo>
                <a:lnTo>
                  <a:pt x="403" y="90"/>
                </a:lnTo>
                <a:lnTo>
                  <a:pt x="421" y="71"/>
                </a:lnTo>
                <a:lnTo>
                  <a:pt x="421" y="45"/>
                </a:lnTo>
                <a:close/>
              </a:path>
            </a:pathLst>
          </a:custGeom>
          <a:solidFill>
            <a:srgbClr val="DA8B02"/>
          </a:solidFill>
          <a:ln w="9525">
            <a:noFill/>
            <a:round/>
            <a:headEnd/>
            <a:tailEnd/>
          </a:ln>
        </p:spPr>
        <p:txBody>
          <a:bodyPr/>
          <a:lstStyle/>
          <a:p>
            <a:endParaRPr lang="en-US"/>
          </a:p>
        </p:txBody>
      </p:sp>
      <p:sp>
        <p:nvSpPr>
          <p:cNvPr id="7213" name="Freeform 142"/>
          <p:cNvSpPr>
            <a:spLocks/>
          </p:cNvSpPr>
          <p:nvPr/>
        </p:nvSpPr>
        <p:spPr bwMode="auto">
          <a:xfrm>
            <a:off x="2570163" y="3879850"/>
            <a:ext cx="38100" cy="1946275"/>
          </a:xfrm>
          <a:custGeom>
            <a:avLst/>
            <a:gdLst>
              <a:gd name="T0" fmla="*/ 103 w 121"/>
              <a:gd name="T1" fmla="*/ 0 h 4995"/>
              <a:gd name="T2" fmla="*/ 0 w 121"/>
              <a:gd name="T3" fmla="*/ 45 h 4995"/>
              <a:gd name="T4" fmla="*/ 0 w 121"/>
              <a:gd name="T5" fmla="*/ 4995 h 4995"/>
              <a:gd name="T6" fmla="*/ 121 w 121"/>
              <a:gd name="T7" fmla="*/ 4995 h 4995"/>
              <a:gd name="T8" fmla="*/ 121 w 121"/>
              <a:gd name="T9" fmla="*/ 45 h 4995"/>
              <a:gd name="T10" fmla="*/ 103 w 121"/>
              <a:gd name="T11" fmla="*/ 0 h 4995"/>
              <a:gd name="T12" fmla="*/ 121 w 121"/>
              <a:gd name="T13" fmla="*/ 45 h 4995"/>
              <a:gd name="T14" fmla="*/ 121 w 121"/>
              <a:gd name="T15" fmla="*/ 19 h 4995"/>
              <a:gd name="T16" fmla="*/ 103 w 121"/>
              <a:gd name="T17" fmla="*/ 0 h 4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995"/>
              <a:gd name="T29" fmla="*/ 121 w 121"/>
              <a:gd name="T30" fmla="*/ 4995 h 49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995">
                <a:moveTo>
                  <a:pt x="103" y="0"/>
                </a:moveTo>
                <a:lnTo>
                  <a:pt x="0" y="45"/>
                </a:lnTo>
                <a:lnTo>
                  <a:pt x="0" y="4995"/>
                </a:lnTo>
                <a:lnTo>
                  <a:pt x="121" y="4995"/>
                </a:lnTo>
                <a:lnTo>
                  <a:pt x="121" y="45"/>
                </a:lnTo>
                <a:lnTo>
                  <a:pt x="103" y="0"/>
                </a:lnTo>
                <a:lnTo>
                  <a:pt x="121" y="45"/>
                </a:lnTo>
                <a:lnTo>
                  <a:pt x="121" y="19"/>
                </a:lnTo>
                <a:lnTo>
                  <a:pt x="103" y="0"/>
                </a:lnTo>
                <a:close/>
              </a:path>
            </a:pathLst>
          </a:custGeom>
          <a:solidFill>
            <a:srgbClr val="DA8B02"/>
          </a:solidFill>
          <a:ln w="9525">
            <a:noFill/>
            <a:round/>
            <a:headEnd/>
            <a:tailEnd/>
          </a:ln>
        </p:spPr>
        <p:txBody>
          <a:bodyPr/>
          <a:lstStyle/>
          <a:p>
            <a:endParaRPr lang="en-US"/>
          </a:p>
        </p:txBody>
      </p:sp>
      <p:sp>
        <p:nvSpPr>
          <p:cNvPr id="7214" name="Freeform 143"/>
          <p:cNvSpPr>
            <a:spLocks/>
          </p:cNvSpPr>
          <p:nvPr/>
        </p:nvSpPr>
        <p:spPr bwMode="auto">
          <a:xfrm>
            <a:off x="2470150" y="3744913"/>
            <a:ext cx="131763" cy="171450"/>
          </a:xfrm>
          <a:custGeom>
            <a:avLst/>
            <a:gdLst>
              <a:gd name="T0" fmla="*/ 43 w 403"/>
              <a:gd name="T1" fmla="*/ 0 h 442"/>
              <a:gd name="T2" fmla="*/ 0 w 403"/>
              <a:gd name="T3" fmla="*/ 108 h 442"/>
              <a:gd name="T4" fmla="*/ 318 w 403"/>
              <a:gd name="T5" fmla="*/ 442 h 442"/>
              <a:gd name="T6" fmla="*/ 403 w 403"/>
              <a:gd name="T7" fmla="*/ 352 h 442"/>
              <a:gd name="T8" fmla="*/ 86 w 403"/>
              <a:gd name="T9" fmla="*/ 18 h 442"/>
              <a:gd name="T10" fmla="*/ 43 w 403"/>
              <a:gd name="T11" fmla="*/ 0 h 442"/>
              <a:gd name="T12" fmla="*/ 86 w 403"/>
              <a:gd name="T13" fmla="*/ 18 h 442"/>
              <a:gd name="T14" fmla="*/ 68 w 403"/>
              <a:gd name="T15" fmla="*/ 0 h 442"/>
              <a:gd name="T16" fmla="*/ 43 w 403"/>
              <a:gd name="T17" fmla="*/ 0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3"/>
              <a:gd name="T28" fmla="*/ 0 h 442"/>
              <a:gd name="T29" fmla="*/ 403 w 403"/>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3" h="442">
                <a:moveTo>
                  <a:pt x="43" y="0"/>
                </a:moveTo>
                <a:lnTo>
                  <a:pt x="0" y="108"/>
                </a:lnTo>
                <a:lnTo>
                  <a:pt x="318" y="442"/>
                </a:lnTo>
                <a:lnTo>
                  <a:pt x="403" y="352"/>
                </a:lnTo>
                <a:lnTo>
                  <a:pt x="86" y="18"/>
                </a:lnTo>
                <a:lnTo>
                  <a:pt x="43" y="0"/>
                </a:lnTo>
                <a:lnTo>
                  <a:pt x="86" y="18"/>
                </a:lnTo>
                <a:lnTo>
                  <a:pt x="68" y="0"/>
                </a:lnTo>
                <a:lnTo>
                  <a:pt x="43" y="0"/>
                </a:lnTo>
                <a:close/>
              </a:path>
            </a:pathLst>
          </a:custGeom>
          <a:solidFill>
            <a:srgbClr val="DA8B02"/>
          </a:solidFill>
          <a:ln w="9525">
            <a:noFill/>
            <a:round/>
            <a:headEnd/>
            <a:tailEnd/>
          </a:ln>
        </p:spPr>
        <p:txBody>
          <a:bodyPr/>
          <a:lstStyle/>
          <a:p>
            <a:endParaRPr lang="en-US"/>
          </a:p>
        </p:txBody>
      </p:sp>
      <p:sp>
        <p:nvSpPr>
          <p:cNvPr id="7215" name="Freeform 144"/>
          <p:cNvSpPr>
            <a:spLocks/>
          </p:cNvSpPr>
          <p:nvPr/>
        </p:nvSpPr>
        <p:spPr bwMode="auto">
          <a:xfrm>
            <a:off x="2322513" y="3744913"/>
            <a:ext cx="160337" cy="49212"/>
          </a:xfrm>
          <a:custGeom>
            <a:avLst/>
            <a:gdLst>
              <a:gd name="T0" fmla="*/ 0 w 491"/>
              <a:gd name="T1" fmla="*/ 18 h 127"/>
              <a:gd name="T2" fmla="*/ 42 w 491"/>
              <a:gd name="T3" fmla="*/ 127 h 127"/>
              <a:gd name="T4" fmla="*/ 491 w 491"/>
              <a:gd name="T5" fmla="*/ 127 h 127"/>
              <a:gd name="T6" fmla="*/ 491 w 491"/>
              <a:gd name="T7" fmla="*/ 0 h 127"/>
              <a:gd name="T8" fmla="*/ 42 w 491"/>
              <a:gd name="T9" fmla="*/ 0 h 127"/>
              <a:gd name="T10" fmla="*/ 0 w 491"/>
              <a:gd name="T11" fmla="*/ 18 h 127"/>
              <a:gd name="T12" fmla="*/ 42 w 491"/>
              <a:gd name="T13" fmla="*/ 0 h 127"/>
              <a:gd name="T14" fmla="*/ 17 w 491"/>
              <a:gd name="T15" fmla="*/ 0 h 127"/>
              <a:gd name="T16" fmla="*/ 0 w 491"/>
              <a:gd name="T17" fmla="*/ 18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1"/>
              <a:gd name="T28" fmla="*/ 0 h 127"/>
              <a:gd name="T29" fmla="*/ 491 w 491"/>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1" h="127">
                <a:moveTo>
                  <a:pt x="0" y="18"/>
                </a:moveTo>
                <a:lnTo>
                  <a:pt x="42" y="127"/>
                </a:lnTo>
                <a:lnTo>
                  <a:pt x="491" y="127"/>
                </a:lnTo>
                <a:lnTo>
                  <a:pt x="491" y="0"/>
                </a:lnTo>
                <a:lnTo>
                  <a:pt x="42" y="0"/>
                </a:lnTo>
                <a:lnTo>
                  <a:pt x="0" y="18"/>
                </a:lnTo>
                <a:lnTo>
                  <a:pt x="42" y="0"/>
                </a:lnTo>
                <a:lnTo>
                  <a:pt x="17" y="0"/>
                </a:lnTo>
                <a:lnTo>
                  <a:pt x="0" y="18"/>
                </a:lnTo>
                <a:close/>
              </a:path>
            </a:pathLst>
          </a:custGeom>
          <a:solidFill>
            <a:srgbClr val="DA8B02"/>
          </a:solidFill>
          <a:ln w="9525">
            <a:noFill/>
            <a:round/>
            <a:headEnd/>
            <a:tailEnd/>
          </a:ln>
        </p:spPr>
        <p:txBody>
          <a:bodyPr/>
          <a:lstStyle/>
          <a:p>
            <a:endParaRPr lang="en-US"/>
          </a:p>
        </p:txBody>
      </p:sp>
      <p:sp>
        <p:nvSpPr>
          <p:cNvPr id="7216" name="Freeform 145"/>
          <p:cNvSpPr>
            <a:spLocks/>
          </p:cNvSpPr>
          <p:nvPr/>
        </p:nvSpPr>
        <p:spPr bwMode="auto">
          <a:xfrm>
            <a:off x="2209800" y="3751263"/>
            <a:ext cx="141288" cy="165100"/>
          </a:xfrm>
          <a:custGeom>
            <a:avLst/>
            <a:gdLst>
              <a:gd name="T0" fmla="*/ 0 w 420"/>
              <a:gd name="T1" fmla="*/ 379 h 424"/>
              <a:gd name="T2" fmla="*/ 103 w 420"/>
              <a:gd name="T3" fmla="*/ 424 h 424"/>
              <a:gd name="T4" fmla="*/ 420 w 420"/>
              <a:gd name="T5" fmla="*/ 90 h 424"/>
              <a:gd name="T6" fmla="*/ 335 w 420"/>
              <a:gd name="T7" fmla="*/ 0 h 424"/>
              <a:gd name="T8" fmla="*/ 17 w 420"/>
              <a:gd name="T9" fmla="*/ 334 h 424"/>
              <a:gd name="T10" fmla="*/ 0 w 420"/>
              <a:gd name="T11" fmla="*/ 379 h 424"/>
              <a:gd name="T12" fmla="*/ 17 w 420"/>
              <a:gd name="T13" fmla="*/ 334 h 424"/>
              <a:gd name="T14" fmla="*/ 0 w 420"/>
              <a:gd name="T15" fmla="*/ 353 h 424"/>
              <a:gd name="T16" fmla="*/ 0 w 420"/>
              <a:gd name="T17" fmla="*/ 379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0"/>
              <a:gd name="T28" fmla="*/ 0 h 424"/>
              <a:gd name="T29" fmla="*/ 420 w 420"/>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0" h="424">
                <a:moveTo>
                  <a:pt x="0" y="379"/>
                </a:moveTo>
                <a:lnTo>
                  <a:pt x="103" y="424"/>
                </a:lnTo>
                <a:lnTo>
                  <a:pt x="420" y="90"/>
                </a:lnTo>
                <a:lnTo>
                  <a:pt x="335" y="0"/>
                </a:lnTo>
                <a:lnTo>
                  <a:pt x="17" y="334"/>
                </a:lnTo>
                <a:lnTo>
                  <a:pt x="0" y="379"/>
                </a:lnTo>
                <a:lnTo>
                  <a:pt x="17" y="334"/>
                </a:lnTo>
                <a:lnTo>
                  <a:pt x="0" y="353"/>
                </a:lnTo>
                <a:lnTo>
                  <a:pt x="0" y="379"/>
                </a:lnTo>
                <a:close/>
              </a:path>
            </a:pathLst>
          </a:custGeom>
          <a:solidFill>
            <a:srgbClr val="DA8B02"/>
          </a:solidFill>
          <a:ln w="9525">
            <a:noFill/>
            <a:round/>
            <a:headEnd/>
            <a:tailEnd/>
          </a:ln>
        </p:spPr>
        <p:txBody>
          <a:bodyPr/>
          <a:lstStyle/>
          <a:p>
            <a:endParaRPr lang="en-US"/>
          </a:p>
        </p:txBody>
      </p:sp>
      <p:sp>
        <p:nvSpPr>
          <p:cNvPr id="7217" name="Rectangle 146"/>
          <p:cNvSpPr>
            <a:spLocks noChangeArrowheads="1"/>
          </p:cNvSpPr>
          <p:nvPr/>
        </p:nvSpPr>
        <p:spPr bwMode="auto">
          <a:xfrm>
            <a:off x="2209800" y="3900488"/>
            <a:ext cx="42863" cy="1925637"/>
          </a:xfrm>
          <a:prstGeom prst="rect">
            <a:avLst/>
          </a:prstGeom>
          <a:solidFill>
            <a:srgbClr val="DA8B02"/>
          </a:solidFill>
          <a:ln w="9525">
            <a:noFill/>
            <a:miter lim="800000"/>
            <a:headEnd/>
            <a:tailEnd/>
          </a:ln>
        </p:spPr>
        <p:txBody>
          <a:bodyPr/>
          <a:lstStyle/>
          <a:p>
            <a:endParaRPr lang="en-US"/>
          </a:p>
        </p:txBody>
      </p:sp>
      <p:sp>
        <p:nvSpPr>
          <p:cNvPr id="7218" name="Freeform 147"/>
          <p:cNvSpPr>
            <a:spLocks/>
          </p:cNvSpPr>
          <p:nvPr/>
        </p:nvSpPr>
        <p:spPr bwMode="auto">
          <a:xfrm>
            <a:off x="2209800" y="5826125"/>
            <a:ext cx="42863" cy="23813"/>
          </a:xfrm>
          <a:custGeom>
            <a:avLst/>
            <a:gdLst>
              <a:gd name="T0" fmla="*/ 0 w 120"/>
              <a:gd name="T1" fmla="*/ 0 h 63"/>
              <a:gd name="T2" fmla="*/ 0 w 120"/>
              <a:gd name="T3" fmla="*/ 8 h 63"/>
              <a:gd name="T4" fmla="*/ 1 w 120"/>
              <a:gd name="T5" fmla="*/ 14 h 63"/>
              <a:gd name="T6" fmla="*/ 3 w 120"/>
              <a:gd name="T7" fmla="*/ 22 h 63"/>
              <a:gd name="T8" fmla="*/ 5 w 120"/>
              <a:gd name="T9" fmla="*/ 27 h 63"/>
              <a:gd name="T10" fmla="*/ 7 w 120"/>
              <a:gd name="T11" fmla="*/ 33 h 63"/>
              <a:gd name="T12" fmla="*/ 11 w 120"/>
              <a:gd name="T13" fmla="*/ 38 h 63"/>
              <a:gd name="T14" fmla="*/ 14 w 120"/>
              <a:gd name="T15" fmla="*/ 44 h 63"/>
              <a:gd name="T16" fmla="*/ 18 w 120"/>
              <a:gd name="T17" fmla="*/ 47 h 63"/>
              <a:gd name="T18" fmla="*/ 23 w 120"/>
              <a:gd name="T19" fmla="*/ 51 h 63"/>
              <a:gd name="T20" fmla="*/ 28 w 120"/>
              <a:gd name="T21" fmla="*/ 55 h 63"/>
              <a:gd name="T22" fmla="*/ 33 w 120"/>
              <a:gd name="T23" fmla="*/ 57 h 63"/>
              <a:gd name="T24" fmla="*/ 38 w 120"/>
              <a:gd name="T25" fmla="*/ 59 h 63"/>
              <a:gd name="T26" fmla="*/ 49 w 120"/>
              <a:gd name="T27" fmla="*/ 62 h 63"/>
              <a:gd name="T28" fmla="*/ 60 w 120"/>
              <a:gd name="T29" fmla="*/ 63 h 63"/>
              <a:gd name="T30" fmla="*/ 71 w 120"/>
              <a:gd name="T31" fmla="*/ 62 h 63"/>
              <a:gd name="T32" fmla="*/ 82 w 120"/>
              <a:gd name="T33" fmla="*/ 59 h 63"/>
              <a:gd name="T34" fmla="*/ 87 w 120"/>
              <a:gd name="T35" fmla="*/ 57 h 63"/>
              <a:gd name="T36" fmla="*/ 92 w 120"/>
              <a:gd name="T37" fmla="*/ 55 h 63"/>
              <a:gd name="T38" fmla="*/ 97 w 120"/>
              <a:gd name="T39" fmla="*/ 51 h 63"/>
              <a:gd name="T40" fmla="*/ 102 w 120"/>
              <a:gd name="T41" fmla="*/ 47 h 63"/>
              <a:gd name="T42" fmla="*/ 106 w 120"/>
              <a:gd name="T43" fmla="*/ 44 h 63"/>
              <a:gd name="T44" fmla="*/ 110 w 120"/>
              <a:gd name="T45" fmla="*/ 38 h 63"/>
              <a:gd name="T46" fmla="*/ 113 w 120"/>
              <a:gd name="T47" fmla="*/ 33 h 63"/>
              <a:gd name="T48" fmla="*/ 115 w 120"/>
              <a:gd name="T49" fmla="*/ 27 h 63"/>
              <a:gd name="T50" fmla="*/ 117 w 120"/>
              <a:gd name="T51" fmla="*/ 22 h 63"/>
              <a:gd name="T52" fmla="*/ 119 w 120"/>
              <a:gd name="T53" fmla="*/ 14 h 63"/>
              <a:gd name="T54" fmla="*/ 120 w 120"/>
              <a:gd name="T55" fmla="*/ 8 h 63"/>
              <a:gd name="T56" fmla="*/ 120 w 120"/>
              <a:gd name="T57" fmla="*/ 0 h 63"/>
              <a:gd name="T58" fmla="*/ 0 w 120"/>
              <a:gd name="T59" fmla="*/ 0 h 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63"/>
              <a:gd name="T92" fmla="*/ 120 w 120"/>
              <a:gd name="T93" fmla="*/ 63 h 6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63">
                <a:moveTo>
                  <a:pt x="0" y="0"/>
                </a:moveTo>
                <a:lnTo>
                  <a:pt x="0" y="8"/>
                </a:lnTo>
                <a:lnTo>
                  <a:pt x="1" y="14"/>
                </a:lnTo>
                <a:lnTo>
                  <a:pt x="3" y="22"/>
                </a:lnTo>
                <a:lnTo>
                  <a:pt x="5" y="27"/>
                </a:lnTo>
                <a:lnTo>
                  <a:pt x="7" y="33"/>
                </a:lnTo>
                <a:lnTo>
                  <a:pt x="11" y="38"/>
                </a:lnTo>
                <a:lnTo>
                  <a:pt x="14" y="44"/>
                </a:lnTo>
                <a:lnTo>
                  <a:pt x="18" y="47"/>
                </a:lnTo>
                <a:lnTo>
                  <a:pt x="23" y="51"/>
                </a:lnTo>
                <a:lnTo>
                  <a:pt x="28" y="55"/>
                </a:lnTo>
                <a:lnTo>
                  <a:pt x="33" y="57"/>
                </a:lnTo>
                <a:lnTo>
                  <a:pt x="38" y="59"/>
                </a:lnTo>
                <a:lnTo>
                  <a:pt x="49" y="62"/>
                </a:lnTo>
                <a:lnTo>
                  <a:pt x="60" y="63"/>
                </a:lnTo>
                <a:lnTo>
                  <a:pt x="71" y="62"/>
                </a:lnTo>
                <a:lnTo>
                  <a:pt x="82" y="59"/>
                </a:lnTo>
                <a:lnTo>
                  <a:pt x="87" y="57"/>
                </a:lnTo>
                <a:lnTo>
                  <a:pt x="92" y="55"/>
                </a:lnTo>
                <a:lnTo>
                  <a:pt x="97" y="51"/>
                </a:lnTo>
                <a:lnTo>
                  <a:pt x="102" y="47"/>
                </a:lnTo>
                <a:lnTo>
                  <a:pt x="106" y="44"/>
                </a:lnTo>
                <a:lnTo>
                  <a:pt x="110" y="38"/>
                </a:lnTo>
                <a:lnTo>
                  <a:pt x="113" y="33"/>
                </a:lnTo>
                <a:lnTo>
                  <a:pt x="115" y="27"/>
                </a:lnTo>
                <a:lnTo>
                  <a:pt x="117" y="22"/>
                </a:lnTo>
                <a:lnTo>
                  <a:pt x="119" y="14"/>
                </a:lnTo>
                <a:lnTo>
                  <a:pt x="120" y="8"/>
                </a:lnTo>
                <a:lnTo>
                  <a:pt x="120" y="0"/>
                </a:lnTo>
                <a:lnTo>
                  <a:pt x="0" y="0"/>
                </a:lnTo>
                <a:close/>
              </a:path>
            </a:pathLst>
          </a:custGeom>
          <a:solidFill>
            <a:srgbClr val="DA8B02"/>
          </a:solidFill>
          <a:ln w="9525">
            <a:noFill/>
            <a:round/>
            <a:headEnd/>
            <a:tailEnd/>
          </a:ln>
        </p:spPr>
        <p:txBody>
          <a:bodyPr/>
          <a:lstStyle/>
          <a:p>
            <a:endParaRPr lang="en-US"/>
          </a:p>
        </p:txBody>
      </p:sp>
      <p:sp>
        <p:nvSpPr>
          <p:cNvPr id="7219" name="Freeform 148"/>
          <p:cNvSpPr>
            <a:spLocks/>
          </p:cNvSpPr>
          <p:nvPr/>
        </p:nvSpPr>
        <p:spPr bwMode="auto">
          <a:xfrm>
            <a:off x="3103563" y="4341813"/>
            <a:ext cx="358775" cy="481012"/>
          </a:xfrm>
          <a:custGeom>
            <a:avLst/>
            <a:gdLst>
              <a:gd name="T0" fmla="*/ 0 w 1083"/>
              <a:gd name="T1" fmla="*/ 334 h 1237"/>
              <a:gd name="T2" fmla="*/ 317 w 1083"/>
              <a:gd name="T3" fmla="*/ 0 h 1237"/>
              <a:gd name="T4" fmla="*/ 767 w 1083"/>
              <a:gd name="T5" fmla="*/ 0 h 1237"/>
              <a:gd name="T6" fmla="*/ 1083 w 1083"/>
              <a:gd name="T7" fmla="*/ 334 h 1237"/>
              <a:gd name="T8" fmla="*/ 1083 w 1083"/>
              <a:gd name="T9" fmla="*/ 903 h 1237"/>
              <a:gd name="T10" fmla="*/ 767 w 1083"/>
              <a:gd name="T11" fmla="*/ 1237 h 1237"/>
              <a:gd name="T12" fmla="*/ 317 w 1083"/>
              <a:gd name="T13" fmla="*/ 1237 h 1237"/>
              <a:gd name="T14" fmla="*/ 0 w 1083"/>
              <a:gd name="T15" fmla="*/ 903 h 1237"/>
              <a:gd name="T16" fmla="*/ 0 w 1083"/>
              <a:gd name="T17" fmla="*/ 334 h 1237"/>
              <a:gd name="T18" fmla="*/ 0 w 1083"/>
              <a:gd name="T19" fmla="*/ 334 h 1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3"/>
              <a:gd name="T31" fmla="*/ 0 h 1237"/>
              <a:gd name="T32" fmla="*/ 1083 w 1083"/>
              <a:gd name="T33" fmla="*/ 1237 h 1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3" h="1237">
                <a:moveTo>
                  <a:pt x="0" y="334"/>
                </a:moveTo>
                <a:lnTo>
                  <a:pt x="317" y="0"/>
                </a:lnTo>
                <a:lnTo>
                  <a:pt x="767" y="0"/>
                </a:lnTo>
                <a:lnTo>
                  <a:pt x="1083" y="334"/>
                </a:lnTo>
                <a:lnTo>
                  <a:pt x="1083" y="903"/>
                </a:lnTo>
                <a:lnTo>
                  <a:pt x="767" y="1237"/>
                </a:lnTo>
                <a:lnTo>
                  <a:pt x="317" y="1237"/>
                </a:lnTo>
                <a:lnTo>
                  <a:pt x="0" y="903"/>
                </a:lnTo>
                <a:lnTo>
                  <a:pt x="0" y="334"/>
                </a:lnTo>
              </a:path>
            </a:pathLst>
          </a:custGeom>
          <a:noFill/>
          <a:ln w="6350">
            <a:solidFill>
              <a:srgbClr val="EDC581"/>
            </a:solidFill>
            <a:round/>
            <a:headEnd/>
            <a:tailEnd/>
          </a:ln>
        </p:spPr>
        <p:txBody>
          <a:bodyPr/>
          <a:lstStyle/>
          <a:p>
            <a:endParaRPr lang="en-US"/>
          </a:p>
        </p:txBody>
      </p:sp>
      <p:sp>
        <p:nvSpPr>
          <p:cNvPr id="7220" name="Freeform 149"/>
          <p:cNvSpPr>
            <a:spLocks/>
          </p:cNvSpPr>
          <p:nvPr/>
        </p:nvSpPr>
        <p:spPr bwMode="auto">
          <a:xfrm>
            <a:off x="3103563" y="4822825"/>
            <a:ext cx="358775" cy="1131888"/>
          </a:xfrm>
          <a:custGeom>
            <a:avLst/>
            <a:gdLst>
              <a:gd name="T0" fmla="*/ 0 w 1083"/>
              <a:gd name="T1" fmla="*/ 2580 h 2914"/>
              <a:gd name="T2" fmla="*/ 317 w 1083"/>
              <a:gd name="T3" fmla="*/ 2914 h 2914"/>
              <a:gd name="T4" fmla="*/ 767 w 1083"/>
              <a:gd name="T5" fmla="*/ 2914 h 2914"/>
              <a:gd name="T6" fmla="*/ 1083 w 1083"/>
              <a:gd name="T7" fmla="*/ 2580 h 2914"/>
              <a:gd name="T8" fmla="*/ 1083 w 1083"/>
              <a:gd name="T9" fmla="*/ 334 h 2914"/>
              <a:gd name="T10" fmla="*/ 767 w 1083"/>
              <a:gd name="T11" fmla="*/ 0 h 2914"/>
              <a:gd name="T12" fmla="*/ 317 w 1083"/>
              <a:gd name="T13" fmla="*/ 0 h 2914"/>
              <a:gd name="T14" fmla="*/ 0 w 1083"/>
              <a:gd name="T15" fmla="*/ 334 h 2914"/>
              <a:gd name="T16" fmla="*/ 0 w 1083"/>
              <a:gd name="T17" fmla="*/ 2580 h 2914"/>
              <a:gd name="T18" fmla="*/ 0 w 1083"/>
              <a:gd name="T19" fmla="*/ 2580 h 29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3"/>
              <a:gd name="T31" fmla="*/ 0 h 2914"/>
              <a:gd name="T32" fmla="*/ 1083 w 1083"/>
              <a:gd name="T33" fmla="*/ 2914 h 29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3" h="2914">
                <a:moveTo>
                  <a:pt x="0" y="2580"/>
                </a:moveTo>
                <a:lnTo>
                  <a:pt x="317" y="2914"/>
                </a:lnTo>
                <a:lnTo>
                  <a:pt x="767" y="2914"/>
                </a:lnTo>
                <a:lnTo>
                  <a:pt x="1083" y="2580"/>
                </a:lnTo>
                <a:lnTo>
                  <a:pt x="1083" y="334"/>
                </a:lnTo>
                <a:lnTo>
                  <a:pt x="767" y="0"/>
                </a:lnTo>
                <a:lnTo>
                  <a:pt x="317" y="0"/>
                </a:lnTo>
                <a:lnTo>
                  <a:pt x="0" y="334"/>
                </a:lnTo>
                <a:lnTo>
                  <a:pt x="0" y="2580"/>
                </a:lnTo>
              </a:path>
            </a:pathLst>
          </a:custGeom>
          <a:noFill/>
          <a:ln w="6350">
            <a:solidFill>
              <a:srgbClr val="EDC581"/>
            </a:solidFill>
            <a:round/>
            <a:headEnd/>
            <a:tailEnd/>
          </a:ln>
        </p:spPr>
        <p:txBody>
          <a:bodyPr/>
          <a:lstStyle/>
          <a:p>
            <a:endParaRPr lang="en-US"/>
          </a:p>
        </p:txBody>
      </p:sp>
      <p:sp>
        <p:nvSpPr>
          <p:cNvPr id="7221" name="Freeform 150"/>
          <p:cNvSpPr>
            <a:spLocks/>
          </p:cNvSpPr>
          <p:nvPr/>
        </p:nvSpPr>
        <p:spPr bwMode="auto">
          <a:xfrm>
            <a:off x="3290888" y="4341813"/>
            <a:ext cx="101600" cy="38100"/>
          </a:xfrm>
          <a:custGeom>
            <a:avLst/>
            <a:gdLst>
              <a:gd name="T0" fmla="*/ 225 w 304"/>
              <a:gd name="T1" fmla="*/ 23 h 106"/>
              <a:gd name="T2" fmla="*/ 159 w 304"/>
              <a:gd name="T3" fmla="*/ 0 h 106"/>
              <a:gd name="T4" fmla="*/ 0 w 304"/>
              <a:gd name="T5" fmla="*/ 0 h 106"/>
              <a:gd name="T6" fmla="*/ 304 w 304"/>
              <a:gd name="T7" fmla="*/ 106 h 106"/>
              <a:gd name="T8" fmla="*/ 225 w 304"/>
              <a:gd name="T9" fmla="*/ 23 h 106"/>
              <a:gd name="T10" fmla="*/ 0 60000 65536"/>
              <a:gd name="T11" fmla="*/ 0 60000 65536"/>
              <a:gd name="T12" fmla="*/ 0 60000 65536"/>
              <a:gd name="T13" fmla="*/ 0 60000 65536"/>
              <a:gd name="T14" fmla="*/ 0 60000 65536"/>
              <a:gd name="T15" fmla="*/ 0 w 304"/>
              <a:gd name="T16" fmla="*/ 0 h 106"/>
              <a:gd name="T17" fmla="*/ 304 w 304"/>
              <a:gd name="T18" fmla="*/ 106 h 106"/>
            </a:gdLst>
            <a:ahLst/>
            <a:cxnLst>
              <a:cxn ang="T10">
                <a:pos x="T0" y="T1"/>
              </a:cxn>
              <a:cxn ang="T11">
                <a:pos x="T2" y="T3"/>
              </a:cxn>
              <a:cxn ang="T12">
                <a:pos x="T4" y="T5"/>
              </a:cxn>
              <a:cxn ang="T13">
                <a:pos x="T6" y="T7"/>
              </a:cxn>
              <a:cxn ang="T14">
                <a:pos x="T8" y="T9"/>
              </a:cxn>
            </a:cxnLst>
            <a:rect l="T15" t="T16" r="T17" b="T18"/>
            <a:pathLst>
              <a:path w="304" h="106">
                <a:moveTo>
                  <a:pt x="225" y="23"/>
                </a:moveTo>
                <a:lnTo>
                  <a:pt x="159" y="0"/>
                </a:lnTo>
                <a:lnTo>
                  <a:pt x="0" y="0"/>
                </a:lnTo>
                <a:lnTo>
                  <a:pt x="304" y="106"/>
                </a:lnTo>
                <a:lnTo>
                  <a:pt x="225" y="23"/>
                </a:lnTo>
                <a:close/>
              </a:path>
            </a:pathLst>
          </a:custGeom>
          <a:solidFill>
            <a:srgbClr val="EDC581"/>
          </a:solidFill>
          <a:ln w="9525">
            <a:noFill/>
            <a:round/>
            <a:headEnd/>
            <a:tailEnd/>
          </a:ln>
        </p:spPr>
        <p:txBody>
          <a:bodyPr/>
          <a:lstStyle/>
          <a:p>
            <a:endParaRPr lang="en-US"/>
          </a:p>
        </p:txBody>
      </p:sp>
      <p:sp>
        <p:nvSpPr>
          <p:cNvPr id="7222" name="Freeform 151"/>
          <p:cNvSpPr>
            <a:spLocks/>
          </p:cNvSpPr>
          <p:nvPr/>
        </p:nvSpPr>
        <p:spPr bwMode="auto">
          <a:xfrm>
            <a:off x="3179763" y="4359275"/>
            <a:ext cx="282575" cy="133350"/>
          </a:xfrm>
          <a:custGeom>
            <a:avLst/>
            <a:gdLst>
              <a:gd name="T0" fmla="*/ 852 w 852"/>
              <a:gd name="T1" fmla="*/ 285 h 340"/>
              <a:gd name="T2" fmla="*/ 39 w 852"/>
              <a:gd name="T3" fmla="*/ 0 h 340"/>
              <a:gd name="T4" fmla="*/ 0 w 852"/>
              <a:gd name="T5" fmla="*/ 41 h 340"/>
              <a:gd name="T6" fmla="*/ 852 w 852"/>
              <a:gd name="T7" fmla="*/ 340 h 340"/>
              <a:gd name="T8" fmla="*/ 852 w 852"/>
              <a:gd name="T9" fmla="*/ 285 h 340"/>
              <a:gd name="T10" fmla="*/ 0 60000 65536"/>
              <a:gd name="T11" fmla="*/ 0 60000 65536"/>
              <a:gd name="T12" fmla="*/ 0 60000 65536"/>
              <a:gd name="T13" fmla="*/ 0 60000 65536"/>
              <a:gd name="T14" fmla="*/ 0 60000 65536"/>
              <a:gd name="T15" fmla="*/ 0 w 852"/>
              <a:gd name="T16" fmla="*/ 0 h 340"/>
              <a:gd name="T17" fmla="*/ 852 w 852"/>
              <a:gd name="T18" fmla="*/ 340 h 340"/>
            </a:gdLst>
            <a:ahLst/>
            <a:cxnLst>
              <a:cxn ang="T10">
                <a:pos x="T0" y="T1"/>
              </a:cxn>
              <a:cxn ang="T11">
                <a:pos x="T2" y="T3"/>
              </a:cxn>
              <a:cxn ang="T12">
                <a:pos x="T4" y="T5"/>
              </a:cxn>
              <a:cxn ang="T13">
                <a:pos x="T6" y="T7"/>
              </a:cxn>
              <a:cxn ang="T14">
                <a:pos x="T8" y="T9"/>
              </a:cxn>
            </a:cxnLst>
            <a:rect l="T15" t="T16" r="T17" b="T18"/>
            <a:pathLst>
              <a:path w="852" h="340">
                <a:moveTo>
                  <a:pt x="852" y="285"/>
                </a:moveTo>
                <a:lnTo>
                  <a:pt x="39" y="0"/>
                </a:lnTo>
                <a:lnTo>
                  <a:pt x="0" y="41"/>
                </a:lnTo>
                <a:lnTo>
                  <a:pt x="852" y="340"/>
                </a:lnTo>
                <a:lnTo>
                  <a:pt x="852" y="285"/>
                </a:lnTo>
                <a:close/>
              </a:path>
            </a:pathLst>
          </a:custGeom>
          <a:solidFill>
            <a:srgbClr val="EDC581"/>
          </a:solidFill>
          <a:ln w="9525">
            <a:noFill/>
            <a:round/>
            <a:headEnd/>
            <a:tailEnd/>
          </a:ln>
        </p:spPr>
        <p:txBody>
          <a:bodyPr/>
          <a:lstStyle/>
          <a:p>
            <a:endParaRPr lang="en-US"/>
          </a:p>
        </p:txBody>
      </p:sp>
      <p:sp>
        <p:nvSpPr>
          <p:cNvPr id="7223" name="Freeform 152"/>
          <p:cNvSpPr>
            <a:spLocks/>
          </p:cNvSpPr>
          <p:nvPr/>
        </p:nvSpPr>
        <p:spPr bwMode="auto">
          <a:xfrm>
            <a:off x="3132138" y="4421188"/>
            <a:ext cx="330200" cy="150812"/>
          </a:xfrm>
          <a:custGeom>
            <a:avLst/>
            <a:gdLst>
              <a:gd name="T0" fmla="*/ 1000 w 1000"/>
              <a:gd name="T1" fmla="*/ 338 h 393"/>
              <a:gd name="T2" fmla="*/ 40 w 1000"/>
              <a:gd name="T3" fmla="*/ 0 h 393"/>
              <a:gd name="T4" fmla="*/ 0 w 1000"/>
              <a:gd name="T5" fmla="*/ 42 h 393"/>
              <a:gd name="T6" fmla="*/ 1000 w 1000"/>
              <a:gd name="T7" fmla="*/ 393 h 393"/>
              <a:gd name="T8" fmla="*/ 1000 w 1000"/>
              <a:gd name="T9" fmla="*/ 338 h 393"/>
              <a:gd name="T10" fmla="*/ 0 60000 65536"/>
              <a:gd name="T11" fmla="*/ 0 60000 65536"/>
              <a:gd name="T12" fmla="*/ 0 60000 65536"/>
              <a:gd name="T13" fmla="*/ 0 60000 65536"/>
              <a:gd name="T14" fmla="*/ 0 60000 65536"/>
              <a:gd name="T15" fmla="*/ 0 w 1000"/>
              <a:gd name="T16" fmla="*/ 0 h 393"/>
              <a:gd name="T17" fmla="*/ 1000 w 1000"/>
              <a:gd name="T18" fmla="*/ 393 h 393"/>
            </a:gdLst>
            <a:ahLst/>
            <a:cxnLst>
              <a:cxn ang="T10">
                <a:pos x="T0" y="T1"/>
              </a:cxn>
              <a:cxn ang="T11">
                <a:pos x="T2" y="T3"/>
              </a:cxn>
              <a:cxn ang="T12">
                <a:pos x="T4" y="T5"/>
              </a:cxn>
              <a:cxn ang="T13">
                <a:pos x="T6" y="T7"/>
              </a:cxn>
              <a:cxn ang="T14">
                <a:pos x="T8" y="T9"/>
              </a:cxn>
            </a:cxnLst>
            <a:rect l="T15" t="T16" r="T17" b="T18"/>
            <a:pathLst>
              <a:path w="1000" h="393">
                <a:moveTo>
                  <a:pt x="1000" y="338"/>
                </a:moveTo>
                <a:lnTo>
                  <a:pt x="40" y="0"/>
                </a:lnTo>
                <a:lnTo>
                  <a:pt x="0" y="42"/>
                </a:lnTo>
                <a:lnTo>
                  <a:pt x="1000" y="393"/>
                </a:lnTo>
                <a:lnTo>
                  <a:pt x="1000" y="338"/>
                </a:lnTo>
                <a:close/>
              </a:path>
            </a:pathLst>
          </a:custGeom>
          <a:solidFill>
            <a:srgbClr val="EDC581"/>
          </a:solidFill>
          <a:ln w="9525">
            <a:noFill/>
            <a:round/>
            <a:headEnd/>
            <a:tailEnd/>
          </a:ln>
        </p:spPr>
        <p:txBody>
          <a:bodyPr/>
          <a:lstStyle/>
          <a:p>
            <a:endParaRPr lang="en-US"/>
          </a:p>
        </p:txBody>
      </p:sp>
      <p:sp>
        <p:nvSpPr>
          <p:cNvPr id="7224" name="Freeform 153"/>
          <p:cNvSpPr>
            <a:spLocks/>
          </p:cNvSpPr>
          <p:nvPr/>
        </p:nvSpPr>
        <p:spPr bwMode="auto">
          <a:xfrm>
            <a:off x="3103563" y="4483100"/>
            <a:ext cx="358775" cy="171450"/>
          </a:xfrm>
          <a:custGeom>
            <a:avLst/>
            <a:gdLst>
              <a:gd name="T0" fmla="*/ 1083 w 1083"/>
              <a:gd name="T1" fmla="*/ 380 h 435"/>
              <a:gd name="T2" fmla="*/ 0 w 1083"/>
              <a:gd name="T3" fmla="*/ 0 h 435"/>
              <a:gd name="T4" fmla="*/ 0 w 1083"/>
              <a:gd name="T5" fmla="*/ 55 h 435"/>
              <a:gd name="T6" fmla="*/ 1083 w 1083"/>
              <a:gd name="T7" fmla="*/ 435 h 435"/>
              <a:gd name="T8" fmla="*/ 1083 w 1083"/>
              <a:gd name="T9" fmla="*/ 380 h 435"/>
              <a:gd name="T10" fmla="*/ 0 60000 65536"/>
              <a:gd name="T11" fmla="*/ 0 60000 65536"/>
              <a:gd name="T12" fmla="*/ 0 60000 65536"/>
              <a:gd name="T13" fmla="*/ 0 60000 65536"/>
              <a:gd name="T14" fmla="*/ 0 60000 65536"/>
              <a:gd name="T15" fmla="*/ 0 w 1083"/>
              <a:gd name="T16" fmla="*/ 0 h 435"/>
              <a:gd name="T17" fmla="*/ 1083 w 1083"/>
              <a:gd name="T18" fmla="*/ 435 h 435"/>
            </a:gdLst>
            <a:ahLst/>
            <a:cxnLst>
              <a:cxn ang="T10">
                <a:pos x="T0" y="T1"/>
              </a:cxn>
              <a:cxn ang="T11">
                <a:pos x="T2" y="T3"/>
              </a:cxn>
              <a:cxn ang="T12">
                <a:pos x="T4" y="T5"/>
              </a:cxn>
              <a:cxn ang="T13">
                <a:pos x="T6" y="T7"/>
              </a:cxn>
              <a:cxn ang="T14">
                <a:pos x="T8" y="T9"/>
              </a:cxn>
            </a:cxnLst>
            <a:rect l="T15" t="T16" r="T17" b="T18"/>
            <a:pathLst>
              <a:path w="1083" h="435">
                <a:moveTo>
                  <a:pt x="1083" y="380"/>
                </a:moveTo>
                <a:lnTo>
                  <a:pt x="0" y="0"/>
                </a:lnTo>
                <a:lnTo>
                  <a:pt x="0" y="55"/>
                </a:lnTo>
                <a:lnTo>
                  <a:pt x="1083" y="435"/>
                </a:lnTo>
                <a:lnTo>
                  <a:pt x="1083" y="380"/>
                </a:lnTo>
                <a:close/>
              </a:path>
            </a:pathLst>
          </a:custGeom>
          <a:solidFill>
            <a:srgbClr val="EDC581"/>
          </a:solidFill>
          <a:ln w="9525">
            <a:noFill/>
            <a:round/>
            <a:headEnd/>
            <a:tailEnd/>
          </a:ln>
        </p:spPr>
        <p:txBody>
          <a:bodyPr/>
          <a:lstStyle/>
          <a:p>
            <a:endParaRPr lang="en-US"/>
          </a:p>
        </p:txBody>
      </p:sp>
      <p:sp>
        <p:nvSpPr>
          <p:cNvPr id="7225" name="Freeform 154"/>
          <p:cNvSpPr>
            <a:spLocks/>
          </p:cNvSpPr>
          <p:nvPr/>
        </p:nvSpPr>
        <p:spPr bwMode="auto">
          <a:xfrm>
            <a:off x="3103563" y="4567238"/>
            <a:ext cx="346075" cy="157162"/>
          </a:xfrm>
          <a:custGeom>
            <a:avLst/>
            <a:gdLst>
              <a:gd name="T0" fmla="*/ 1046 w 1046"/>
              <a:gd name="T1" fmla="*/ 367 h 408"/>
              <a:gd name="T2" fmla="*/ 0 w 1046"/>
              <a:gd name="T3" fmla="*/ 0 h 408"/>
              <a:gd name="T4" fmla="*/ 0 w 1046"/>
              <a:gd name="T5" fmla="*/ 56 h 408"/>
              <a:gd name="T6" fmla="*/ 1005 w 1046"/>
              <a:gd name="T7" fmla="*/ 408 h 408"/>
              <a:gd name="T8" fmla="*/ 1046 w 1046"/>
              <a:gd name="T9" fmla="*/ 367 h 408"/>
              <a:gd name="T10" fmla="*/ 0 60000 65536"/>
              <a:gd name="T11" fmla="*/ 0 60000 65536"/>
              <a:gd name="T12" fmla="*/ 0 60000 65536"/>
              <a:gd name="T13" fmla="*/ 0 60000 65536"/>
              <a:gd name="T14" fmla="*/ 0 60000 65536"/>
              <a:gd name="T15" fmla="*/ 0 w 1046"/>
              <a:gd name="T16" fmla="*/ 0 h 408"/>
              <a:gd name="T17" fmla="*/ 1046 w 1046"/>
              <a:gd name="T18" fmla="*/ 408 h 408"/>
            </a:gdLst>
            <a:ahLst/>
            <a:cxnLst>
              <a:cxn ang="T10">
                <a:pos x="T0" y="T1"/>
              </a:cxn>
              <a:cxn ang="T11">
                <a:pos x="T2" y="T3"/>
              </a:cxn>
              <a:cxn ang="T12">
                <a:pos x="T4" y="T5"/>
              </a:cxn>
              <a:cxn ang="T13">
                <a:pos x="T6" y="T7"/>
              </a:cxn>
              <a:cxn ang="T14">
                <a:pos x="T8" y="T9"/>
              </a:cxn>
            </a:cxnLst>
            <a:rect l="T15" t="T16" r="T17" b="T18"/>
            <a:pathLst>
              <a:path w="1046" h="408">
                <a:moveTo>
                  <a:pt x="1046" y="367"/>
                </a:moveTo>
                <a:lnTo>
                  <a:pt x="0" y="0"/>
                </a:lnTo>
                <a:lnTo>
                  <a:pt x="0" y="56"/>
                </a:lnTo>
                <a:lnTo>
                  <a:pt x="1005" y="408"/>
                </a:lnTo>
                <a:lnTo>
                  <a:pt x="1046" y="367"/>
                </a:lnTo>
                <a:close/>
              </a:path>
            </a:pathLst>
          </a:custGeom>
          <a:solidFill>
            <a:srgbClr val="EDC581"/>
          </a:solidFill>
          <a:ln w="9525">
            <a:noFill/>
            <a:round/>
            <a:headEnd/>
            <a:tailEnd/>
          </a:ln>
        </p:spPr>
        <p:txBody>
          <a:bodyPr/>
          <a:lstStyle/>
          <a:p>
            <a:endParaRPr lang="en-US"/>
          </a:p>
        </p:txBody>
      </p:sp>
      <p:sp>
        <p:nvSpPr>
          <p:cNvPr id="7226" name="Freeform 155"/>
          <p:cNvSpPr>
            <a:spLocks/>
          </p:cNvSpPr>
          <p:nvPr/>
        </p:nvSpPr>
        <p:spPr bwMode="auto">
          <a:xfrm>
            <a:off x="3103563" y="4645025"/>
            <a:ext cx="298450" cy="139700"/>
          </a:xfrm>
          <a:custGeom>
            <a:avLst/>
            <a:gdLst>
              <a:gd name="T0" fmla="*/ 897 w 897"/>
              <a:gd name="T1" fmla="*/ 314 h 356"/>
              <a:gd name="T2" fmla="*/ 0 w 897"/>
              <a:gd name="T3" fmla="*/ 0 h 356"/>
              <a:gd name="T4" fmla="*/ 0 w 897"/>
              <a:gd name="T5" fmla="*/ 56 h 356"/>
              <a:gd name="T6" fmla="*/ 857 w 897"/>
              <a:gd name="T7" fmla="*/ 356 h 356"/>
              <a:gd name="T8" fmla="*/ 897 w 897"/>
              <a:gd name="T9" fmla="*/ 314 h 356"/>
              <a:gd name="T10" fmla="*/ 0 60000 65536"/>
              <a:gd name="T11" fmla="*/ 0 60000 65536"/>
              <a:gd name="T12" fmla="*/ 0 60000 65536"/>
              <a:gd name="T13" fmla="*/ 0 60000 65536"/>
              <a:gd name="T14" fmla="*/ 0 60000 65536"/>
              <a:gd name="T15" fmla="*/ 0 w 897"/>
              <a:gd name="T16" fmla="*/ 0 h 356"/>
              <a:gd name="T17" fmla="*/ 897 w 897"/>
              <a:gd name="T18" fmla="*/ 356 h 356"/>
            </a:gdLst>
            <a:ahLst/>
            <a:cxnLst>
              <a:cxn ang="T10">
                <a:pos x="T0" y="T1"/>
              </a:cxn>
              <a:cxn ang="T11">
                <a:pos x="T2" y="T3"/>
              </a:cxn>
              <a:cxn ang="T12">
                <a:pos x="T4" y="T5"/>
              </a:cxn>
              <a:cxn ang="T13">
                <a:pos x="T6" y="T7"/>
              </a:cxn>
              <a:cxn ang="T14">
                <a:pos x="T8" y="T9"/>
              </a:cxn>
            </a:cxnLst>
            <a:rect l="T15" t="T16" r="T17" b="T18"/>
            <a:pathLst>
              <a:path w="897" h="356">
                <a:moveTo>
                  <a:pt x="897" y="314"/>
                </a:moveTo>
                <a:lnTo>
                  <a:pt x="0" y="0"/>
                </a:lnTo>
                <a:lnTo>
                  <a:pt x="0" y="56"/>
                </a:lnTo>
                <a:lnTo>
                  <a:pt x="857" y="356"/>
                </a:lnTo>
                <a:lnTo>
                  <a:pt x="897" y="314"/>
                </a:lnTo>
                <a:close/>
              </a:path>
            </a:pathLst>
          </a:custGeom>
          <a:solidFill>
            <a:srgbClr val="EDC581"/>
          </a:solidFill>
          <a:ln w="9525">
            <a:noFill/>
            <a:round/>
            <a:headEnd/>
            <a:tailEnd/>
          </a:ln>
        </p:spPr>
        <p:txBody>
          <a:bodyPr/>
          <a:lstStyle/>
          <a:p>
            <a:endParaRPr lang="en-US"/>
          </a:p>
        </p:txBody>
      </p:sp>
      <p:sp>
        <p:nvSpPr>
          <p:cNvPr id="7227" name="Freeform 156"/>
          <p:cNvSpPr>
            <a:spLocks noEditPoints="1"/>
          </p:cNvSpPr>
          <p:nvPr/>
        </p:nvSpPr>
        <p:spPr bwMode="auto">
          <a:xfrm>
            <a:off x="3148013" y="4743450"/>
            <a:ext cx="249237" cy="125413"/>
          </a:xfrm>
          <a:custGeom>
            <a:avLst/>
            <a:gdLst>
              <a:gd name="T0" fmla="*/ 672 w 752"/>
              <a:gd name="T1" fmla="*/ 236 h 319"/>
              <a:gd name="T2" fmla="*/ 570 w 752"/>
              <a:gd name="T3" fmla="*/ 200 h 319"/>
              <a:gd name="T4" fmla="*/ 411 w 752"/>
              <a:gd name="T5" fmla="*/ 200 h 319"/>
              <a:gd name="T6" fmla="*/ 752 w 752"/>
              <a:gd name="T7" fmla="*/ 319 h 319"/>
              <a:gd name="T8" fmla="*/ 672 w 752"/>
              <a:gd name="T9" fmla="*/ 236 h 319"/>
              <a:gd name="T10" fmla="*/ 570 w 752"/>
              <a:gd name="T11" fmla="*/ 200 h 319"/>
              <a:gd name="T12" fmla="*/ 0 w 752"/>
              <a:gd name="T13" fmla="*/ 0 h 319"/>
              <a:gd name="T14" fmla="*/ 79 w 752"/>
              <a:gd name="T15" fmla="*/ 83 h 319"/>
              <a:gd name="T16" fmla="*/ 411 w 752"/>
              <a:gd name="T17" fmla="*/ 200 h 319"/>
              <a:gd name="T18" fmla="*/ 570 w 752"/>
              <a:gd name="T19" fmla="*/ 200 h 3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2"/>
              <a:gd name="T31" fmla="*/ 0 h 319"/>
              <a:gd name="T32" fmla="*/ 752 w 752"/>
              <a:gd name="T33" fmla="*/ 319 h 3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2" h="319">
                <a:moveTo>
                  <a:pt x="672" y="236"/>
                </a:moveTo>
                <a:lnTo>
                  <a:pt x="570" y="200"/>
                </a:lnTo>
                <a:lnTo>
                  <a:pt x="411" y="200"/>
                </a:lnTo>
                <a:lnTo>
                  <a:pt x="752" y="319"/>
                </a:lnTo>
                <a:lnTo>
                  <a:pt x="672" y="236"/>
                </a:lnTo>
                <a:close/>
                <a:moveTo>
                  <a:pt x="570" y="200"/>
                </a:moveTo>
                <a:lnTo>
                  <a:pt x="0" y="0"/>
                </a:lnTo>
                <a:lnTo>
                  <a:pt x="79" y="83"/>
                </a:lnTo>
                <a:lnTo>
                  <a:pt x="411" y="200"/>
                </a:lnTo>
                <a:lnTo>
                  <a:pt x="570" y="200"/>
                </a:lnTo>
                <a:close/>
              </a:path>
            </a:pathLst>
          </a:custGeom>
          <a:solidFill>
            <a:srgbClr val="EDC581"/>
          </a:solidFill>
          <a:ln w="9525">
            <a:noFill/>
            <a:round/>
            <a:headEnd/>
            <a:tailEnd/>
          </a:ln>
        </p:spPr>
        <p:txBody>
          <a:bodyPr/>
          <a:lstStyle/>
          <a:p>
            <a:endParaRPr lang="en-US"/>
          </a:p>
        </p:txBody>
      </p:sp>
      <p:sp>
        <p:nvSpPr>
          <p:cNvPr id="7228" name="Freeform 157"/>
          <p:cNvSpPr>
            <a:spLocks/>
          </p:cNvSpPr>
          <p:nvPr/>
        </p:nvSpPr>
        <p:spPr bwMode="auto">
          <a:xfrm>
            <a:off x="3179763" y="4843463"/>
            <a:ext cx="282575" cy="133350"/>
          </a:xfrm>
          <a:custGeom>
            <a:avLst/>
            <a:gdLst>
              <a:gd name="T0" fmla="*/ 858 w 858"/>
              <a:gd name="T1" fmla="*/ 287 h 343"/>
              <a:gd name="T2" fmla="*/ 40 w 858"/>
              <a:gd name="T3" fmla="*/ 0 h 343"/>
              <a:gd name="T4" fmla="*/ 0 w 858"/>
              <a:gd name="T5" fmla="*/ 41 h 343"/>
              <a:gd name="T6" fmla="*/ 858 w 858"/>
              <a:gd name="T7" fmla="*/ 343 h 343"/>
              <a:gd name="T8" fmla="*/ 858 w 858"/>
              <a:gd name="T9" fmla="*/ 287 h 343"/>
              <a:gd name="T10" fmla="*/ 0 60000 65536"/>
              <a:gd name="T11" fmla="*/ 0 60000 65536"/>
              <a:gd name="T12" fmla="*/ 0 60000 65536"/>
              <a:gd name="T13" fmla="*/ 0 60000 65536"/>
              <a:gd name="T14" fmla="*/ 0 60000 65536"/>
              <a:gd name="T15" fmla="*/ 0 w 858"/>
              <a:gd name="T16" fmla="*/ 0 h 343"/>
              <a:gd name="T17" fmla="*/ 858 w 858"/>
              <a:gd name="T18" fmla="*/ 343 h 343"/>
            </a:gdLst>
            <a:ahLst/>
            <a:cxnLst>
              <a:cxn ang="T10">
                <a:pos x="T0" y="T1"/>
              </a:cxn>
              <a:cxn ang="T11">
                <a:pos x="T2" y="T3"/>
              </a:cxn>
              <a:cxn ang="T12">
                <a:pos x="T4" y="T5"/>
              </a:cxn>
              <a:cxn ang="T13">
                <a:pos x="T6" y="T7"/>
              </a:cxn>
              <a:cxn ang="T14">
                <a:pos x="T8" y="T9"/>
              </a:cxn>
            </a:cxnLst>
            <a:rect l="T15" t="T16" r="T17" b="T18"/>
            <a:pathLst>
              <a:path w="858" h="343">
                <a:moveTo>
                  <a:pt x="858" y="287"/>
                </a:moveTo>
                <a:lnTo>
                  <a:pt x="40" y="0"/>
                </a:lnTo>
                <a:lnTo>
                  <a:pt x="0" y="41"/>
                </a:lnTo>
                <a:lnTo>
                  <a:pt x="858" y="343"/>
                </a:lnTo>
                <a:lnTo>
                  <a:pt x="858" y="287"/>
                </a:lnTo>
                <a:close/>
              </a:path>
            </a:pathLst>
          </a:custGeom>
          <a:solidFill>
            <a:srgbClr val="EDC581"/>
          </a:solidFill>
          <a:ln w="9525">
            <a:noFill/>
            <a:round/>
            <a:headEnd/>
            <a:tailEnd/>
          </a:ln>
        </p:spPr>
        <p:txBody>
          <a:bodyPr/>
          <a:lstStyle/>
          <a:p>
            <a:endParaRPr lang="en-US"/>
          </a:p>
        </p:txBody>
      </p:sp>
      <p:sp>
        <p:nvSpPr>
          <p:cNvPr id="7229" name="Freeform 158"/>
          <p:cNvSpPr>
            <a:spLocks/>
          </p:cNvSpPr>
          <p:nvPr/>
        </p:nvSpPr>
        <p:spPr bwMode="auto">
          <a:xfrm>
            <a:off x="3130550" y="4903788"/>
            <a:ext cx="331788" cy="155575"/>
          </a:xfrm>
          <a:custGeom>
            <a:avLst/>
            <a:gdLst>
              <a:gd name="T0" fmla="*/ 1006 w 1006"/>
              <a:gd name="T1" fmla="*/ 340 h 396"/>
              <a:gd name="T2" fmla="*/ 39 w 1006"/>
              <a:gd name="T3" fmla="*/ 0 h 396"/>
              <a:gd name="T4" fmla="*/ 0 w 1006"/>
              <a:gd name="T5" fmla="*/ 42 h 396"/>
              <a:gd name="T6" fmla="*/ 1006 w 1006"/>
              <a:gd name="T7" fmla="*/ 396 h 396"/>
              <a:gd name="T8" fmla="*/ 1006 w 1006"/>
              <a:gd name="T9" fmla="*/ 340 h 396"/>
              <a:gd name="T10" fmla="*/ 0 60000 65536"/>
              <a:gd name="T11" fmla="*/ 0 60000 65536"/>
              <a:gd name="T12" fmla="*/ 0 60000 65536"/>
              <a:gd name="T13" fmla="*/ 0 60000 65536"/>
              <a:gd name="T14" fmla="*/ 0 60000 65536"/>
              <a:gd name="T15" fmla="*/ 0 w 1006"/>
              <a:gd name="T16" fmla="*/ 0 h 396"/>
              <a:gd name="T17" fmla="*/ 1006 w 1006"/>
              <a:gd name="T18" fmla="*/ 396 h 396"/>
            </a:gdLst>
            <a:ahLst/>
            <a:cxnLst>
              <a:cxn ang="T10">
                <a:pos x="T0" y="T1"/>
              </a:cxn>
              <a:cxn ang="T11">
                <a:pos x="T2" y="T3"/>
              </a:cxn>
              <a:cxn ang="T12">
                <a:pos x="T4" y="T5"/>
              </a:cxn>
              <a:cxn ang="T13">
                <a:pos x="T6" y="T7"/>
              </a:cxn>
              <a:cxn ang="T14">
                <a:pos x="T8" y="T9"/>
              </a:cxn>
            </a:cxnLst>
            <a:rect l="T15" t="T16" r="T17" b="T18"/>
            <a:pathLst>
              <a:path w="1006" h="396">
                <a:moveTo>
                  <a:pt x="1006" y="340"/>
                </a:moveTo>
                <a:lnTo>
                  <a:pt x="39" y="0"/>
                </a:lnTo>
                <a:lnTo>
                  <a:pt x="0" y="42"/>
                </a:lnTo>
                <a:lnTo>
                  <a:pt x="1006" y="396"/>
                </a:lnTo>
                <a:lnTo>
                  <a:pt x="1006" y="340"/>
                </a:lnTo>
                <a:close/>
              </a:path>
            </a:pathLst>
          </a:custGeom>
          <a:solidFill>
            <a:srgbClr val="EDC581"/>
          </a:solidFill>
          <a:ln w="9525">
            <a:noFill/>
            <a:round/>
            <a:headEnd/>
            <a:tailEnd/>
          </a:ln>
        </p:spPr>
        <p:txBody>
          <a:bodyPr/>
          <a:lstStyle/>
          <a:p>
            <a:endParaRPr lang="en-US"/>
          </a:p>
        </p:txBody>
      </p:sp>
      <p:sp>
        <p:nvSpPr>
          <p:cNvPr id="7230" name="Freeform 159"/>
          <p:cNvSpPr>
            <a:spLocks/>
          </p:cNvSpPr>
          <p:nvPr/>
        </p:nvSpPr>
        <p:spPr bwMode="auto">
          <a:xfrm>
            <a:off x="3103563" y="4970463"/>
            <a:ext cx="358775" cy="166687"/>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EDC581"/>
          </a:solidFill>
          <a:ln w="9525">
            <a:noFill/>
            <a:round/>
            <a:headEnd/>
            <a:tailEnd/>
          </a:ln>
        </p:spPr>
        <p:txBody>
          <a:bodyPr/>
          <a:lstStyle/>
          <a:p>
            <a:endParaRPr lang="en-US"/>
          </a:p>
        </p:txBody>
      </p:sp>
      <p:sp>
        <p:nvSpPr>
          <p:cNvPr id="7231" name="Freeform 160"/>
          <p:cNvSpPr>
            <a:spLocks/>
          </p:cNvSpPr>
          <p:nvPr/>
        </p:nvSpPr>
        <p:spPr bwMode="auto">
          <a:xfrm>
            <a:off x="3103563" y="5049838"/>
            <a:ext cx="358775" cy="171450"/>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EDC581"/>
          </a:solidFill>
          <a:ln w="9525">
            <a:noFill/>
            <a:round/>
            <a:headEnd/>
            <a:tailEnd/>
          </a:ln>
        </p:spPr>
        <p:txBody>
          <a:bodyPr/>
          <a:lstStyle/>
          <a:p>
            <a:endParaRPr lang="en-US"/>
          </a:p>
        </p:txBody>
      </p:sp>
      <p:sp>
        <p:nvSpPr>
          <p:cNvPr id="7232" name="Freeform 161"/>
          <p:cNvSpPr>
            <a:spLocks/>
          </p:cNvSpPr>
          <p:nvPr/>
        </p:nvSpPr>
        <p:spPr bwMode="auto">
          <a:xfrm>
            <a:off x="3103563" y="5130800"/>
            <a:ext cx="358775" cy="169863"/>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EDC581"/>
          </a:solidFill>
          <a:ln w="9525">
            <a:noFill/>
            <a:round/>
            <a:headEnd/>
            <a:tailEnd/>
          </a:ln>
        </p:spPr>
        <p:txBody>
          <a:bodyPr/>
          <a:lstStyle/>
          <a:p>
            <a:endParaRPr lang="en-US"/>
          </a:p>
        </p:txBody>
      </p:sp>
      <p:sp>
        <p:nvSpPr>
          <p:cNvPr id="7233" name="Freeform 162"/>
          <p:cNvSpPr>
            <a:spLocks/>
          </p:cNvSpPr>
          <p:nvPr/>
        </p:nvSpPr>
        <p:spPr bwMode="auto">
          <a:xfrm>
            <a:off x="3103563" y="5213350"/>
            <a:ext cx="358775" cy="166688"/>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EDC581"/>
          </a:solidFill>
          <a:ln w="9525">
            <a:noFill/>
            <a:round/>
            <a:headEnd/>
            <a:tailEnd/>
          </a:ln>
        </p:spPr>
        <p:txBody>
          <a:bodyPr/>
          <a:lstStyle/>
          <a:p>
            <a:endParaRPr lang="en-US"/>
          </a:p>
        </p:txBody>
      </p:sp>
      <p:sp>
        <p:nvSpPr>
          <p:cNvPr id="7234" name="Freeform 163"/>
          <p:cNvSpPr>
            <a:spLocks/>
          </p:cNvSpPr>
          <p:nvPr/>
        </p:nvSpPr>
        <p:spPr bwMode="auto">
          <a:xfrm>
            <a:off x="3103563" y="5291138"/>
            <a:ext cx="358775" cy="171450"/>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EDC581"/>
          </a:solidFill>
          <a:ln w="9525">
            <a:noFill/>
            <a:round/>
            <a:headEnd/>
            <a:tailEnd/>
          </a:ln>
        </p:spPr>
        <p:txBody>
          <a:bodyPr/>
          <a:lstStyle/>
          <a:p>
            <a:endParaRPr lang="en-US"/>
          </a:p>
        </p:txBody>
      </p:sp>
      <p:sp>
        <p:nvSpPr>
          <p:cNvPr id="7235" name="Freeform 164"/>
          <p:cNvSpPr>
            <a:spLocks/>
          </p:cNvSpPr>
          <p:nvPr/>
        </p:nvSpPr>
        <p:spPr bwMode="auto">
          <a:xfrm>
            <a:off x="3103563" y="5373688"/>
            <a:ext cx="358775" cy="171450"/>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EDC581"/>
          </a:solidFill>
          <a:ln w="9525">
            <a:noFill/>
            <a:round/>
            <a:headEnd/>
            <a:tailEnd/>
          </a:ln>
        </p:spPr>
        <p:txBody>
          <a:bodyPr/>
          <a:lstStyle/>
          <a:p>
            <a:endParaRPr lang="en-US"/>
          </a:p>
        </p:txBody>
      </p:sp>
      <p:sp>
        <p:nvSpPr>
          <p:cNvPr id="7236" name="Freeform 165"/>
          <p:cNvSpPr>
            <a:spLocks/>
          </p:cNvSpPr>
          <p:nvPr/>
        </p:nvSpPr>
        <p:spPr bwMode="auto">
          <a:xfrm>
            <a:off x="3103563" y="5453063"/>
            <a:ext cx="358775" cy="171450"/>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FF00FF"/>
          </a:solidFill>
          <a:ln w="9525">
            <a:noFill/>
            <a:round/>
            <a:headEnd/>
            <a:tailEnd/>
          </a:ln>
        </p:spPr>
        <p:txBody>
          <a:bodyPr/>
          <a:lstStyle/>
          <a:p>
            <a:endParaRPr lang="en-US"/>
          </a:p>
        </p:txBody>
      </p:sp>
      <p:sp>
        <p:nvSpPr>
          <p:cNvPr id="7237" name="Freeform 166"/>
          <p:cNvSpPr>
            <a:spLocks/>
          </p:cNvSpPr>
          <p:nvPr/>
        </p:nvSpPr>
        <p:spPr bwMode="auto">
          <a:xfrm>
            <a:off x="3103563" y="5535613"/>
            <a:ext cx="358775" cy="169862"/>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EDC581"/>
          </a:solidFill>
          <a:ln w="9525">
            <a:noFill/>
            <a:round/>
            <a:headEnd/>
            <a:tailEnd/>
          </a:ln>
        </p:spPr>
        <p:txBody>
          <a:bodyPr/>
          <a:lstStyle/>
          <a:p>
            <a:endParaRPr lang="en-US"/>
          </a:p>
        </p:txBody>
      </p:sp>
      <p:sp>
        <p:nvSpPr>
          <p:cNvPr id="7238" name="Freeform 167"/>
          <p:cNvSpPr>
            <a:spLocks/>
          </p:cNvSpPr>
          <p:nvPr/>
        </p:nvSpPr>
        <p:spPr bwMode="auto">
          <a:xfrm>
            <a:off x="3103563" y="5616575"/>
            <a:ext cx="358775" cy="166688"/>
          </a:xfrm>
          <a:custGeom>
            <a:avLst/>
            <a:gdLst>
              <a:gd name="T0" fmla="*/ 1083 w 1083"/>
              <a:gd name="T1" fmla="*/ 380 h 436"/>
              <a:gd name="T2" fmla="*/ 0 w 1083"/>
              <a:gd name="T3" fmla="*/ 0 h 436"/>
              <a:gd name="T4" fmla="*/ 0 w 1083"/>
              <a:gd name="T5" fmla="*/ 56 h 436"/>
              <a:gd name="T6" fmla="*/ 1083 w 1083"/>
              <a:gd name="T7" fmla="*/ 436 h 436"/>
              <a:gd name="T8" fmla="*/ 1083 w 1083"/>
              <a:gd name="T9" fmla="*/ 380 h 436"/>
              <a:gd name="T10" fmla="*/ 0 60000 65536"/>
              <a:gd name="T11" fmla="*/ 0 60000 65536"/>
              <a:gd name="T12" fmla="*/ 0 60000 65536"/>
              <a:gd name="T13" fmla="*/ 0 60000 65536"/>
              <a:gd name="T14" fmla="*/ 0 60000 65536"/>
              <a:gd name="T15" fmla="*/ 0 w 1083"/>
              <a:gd name="T16" fmla="*/ 0 h 436"/>
              <a:gd name="T17" fmla="*/ 1083 w 1083"/>
              <a:gd name="T18" fmla="*/ 436 h 436"/>
            </a:gdLst>
            <a:ahLst/>
            <a:cxnLst>
              <a:cxn ang="T10">
                <a:pos x="T0" y="T1"/>
              </a:cxn>
              <a:cxn ang="T11">
                <a:pos x="T2" y="T3"/>
              </a:cxn>
              <a:cxn ang="T12">
                <a:pos x="T4" y="T5"/>
              </a:cxn>
              <a:cxn ang="T13">
                <a:pos x="T6" y="T7"/>
              </a:cxn>
              <a:cxn ang="T14">
                <a:pos x="T8" y="T9"/>
              </a:cxn>
            </a:cxnLst>
            <a:rect l="T15" t="T16" r="T17" b="T18"/>
            <a:pathLst>
              <a:path w="1083" h="436">
                <a:moveTo>
                  <a:pt x="1083" y="380"/>
                </a:moveTo>
                <a:lnTo>
                  <a:pt x="0" y="0"/>
                </a:lnTo>
                <a:lnTo>
                  <a:pt x="0" y="56"/>
                </a:lnTo>
                <a:lnTo>
                  <a:pt x="1083" y="436"/>
                </a:lnTo>
                <a:lnTo>
                  <a:pt x="1083" y="380"/>
                </a:lnTo>
                <a:close/>
              </a:path>
            </a:pathLst>
          </a:custGeom>
          <a:solidFill>
            <a:srgbClr val="FF00FF"/>
          </a:solidFill>
          <a:ln w="9525">
            <a:noFill/>
            <a:round/>
            <a:headEnd/>
            <a:tailEnd/>
          </a:ln>
        </p:spPr>
        <p:txBody>
          <a:bodyPr/>
          <a:lstStyle/>
          <a:p>
            <a:endParaRPr lang="en-US"/>
          </a:p>
        </p:txBody>
      </p:sp>
      <p:sp>
        <p:nvSpPr>
          <p:cNvPr id="7239" name="Freeform 168"/>
          <p:cNvSpPr>
            <a:spLocks/>
          </p:cNvSpPr>
          <p:nvPr/>
        </p:nvSpPr>
        <p:spPr bwMode="auto">
          <a:xfrm>
            <a:off x="3103563" y="5695950"/>
            <a:ext cx="349250" cy="161925"/>
          </a:xfrm>
          <a:custGeom>
            <a:avLst/>
            <a:gdLst>
              <a:gd name="T0" fmla="*/ 1050 w 1050"/>
              <a:gd name="T1" fmla="*/ 368 h 411"/>
              <a:gd name="T2" fmla="*/ 0 w 1050"/>
              <a:gd name="T3" fmla="*/ 0 h 411"/>
              <a:gd name="T4" fmla="*/ 0 w 1050"/>
              <a:gd name="T5" fmla="*/ 56 h 411"/>
              <a:gd name="T6" fmla="*/ 1010 w 1050"/>
              <a:gd name="T7" fmla="*/ 411 h 411"/>
              <a:gd name="T8" fmla="*/ 1050 w 1050"/>
              <a:gd name="T9" fmla="*/ 368 h 411"/>
              <a:gd name="T10" fmla="*/ 0 60000 65536"/>
              <a:gd name="T11" fmla="*/ 0 60000 65536"/>
              <a:gd name="T12" fmla="*/ 0 60000 65536"/>
              <a:gd name="T13" fmla="*/ 0 60000 65536"/>
              <a:gd name="T14" fmla="*/ 0 60000 65536"/>
              <a:gd name="T15" fmla="*/ 0 w 1050"/>
              <a:gd name="T16" fmla="*/ 0 h 411"/>
              <a:gd name="T17" fmla="*/ 1050 w 1050"/>
              <a:gd name="T18" fmla="*/ 411 h 411"/>
            </a:gdLst>
            <a:ahLst/>
            <a:cxnLst>
              <a:cxn ang="T10">
                <a:pos x="T0" y="T1"/>
              </a:cxn>
              <a:cxn ang="T11">
                <a:pos x="T2" y="T3"/>
              </a:cxn>
              <a:cxn ang="T12">
                <a:pos x="T4" y="T5"/>
              </a:cxn>
              <a:cxn ang="T13">
                <a:pos x="T6" y="T7"/>
              </a:cxn>
              <a:cxn ang="T14">
                <a:pos x="T8" y="T9"/>
              </a:cxn>
            </a:cxnLst>
            <a:rect l="T15" t="T16" r="T17" b="T18"/>
            <a:pathLst>
              <a:path w="1050" h="411">
                <a:moveTo>
                  <a:pt x="1050" y="368"/>
                </a:moveTo>
                <a:lnTo>
                  <a:pt x="0" y="0"/>
                </a:lnTo>
                <a:lnTo>
                  <a:pt x="0" y="56"/>
                </a:lnTo>
                <a:lnTo>
                  <a:pt x="1010" y="411"/>
                </a:lnTo>
                <a:lnTo>
                  <a:pt x="1050" y="368"/>
                </a:lnTo>
                <a:close/>
              </a:path>
            </a:pathLst>
          </a:custGeom>
          <a:solidFill>
            <a:srgbClr val="EDC581"/>
          </a:solidFill>
          <a:ln w="9525">
            <a:noFill/>
            <a:round/>
            <a:headEnd/>
            <a:tailEnd/>
          </a:ln>
        </p:spPr>
        <p:txBody>
          <a:bodyPr/>
          <a:lstStyle/>
          <a:p>
            <a:endParaRPr lang="en-US"/>
          </a:p>
        </p:txBody>
      </p:sp>
      <p:sp>
        <p:nvSpPr>
          <p:cNvPr id="7240" name="Freeform 169"/>
          <p:cNvSpPr>
            <a:spLocks/>
          </p:cNvSpPr>
          <p:nvPr/>
        </p:nvSpPr>
        <p:spPr bwMode="auto">
          <a:xfrm>
            <a:off x="3103563" y="5776913"/>
            <a:ext cx="300037" cy="141287"/>
          </a:xfrm>
          <a:custGeom>
            <a:avLst/>
            <a:gdLst>
              <a:gd name="T0" fmla="*/ 902 w 902"/>
              <a:gd name="T1" fmla="*/ 317 h 358"/>
              <a:gd name="T2" fmla="*/ 0 w 902"/>
              <a:gd name="T3" fmla="*/ 0 h 358"/>
              <a:gd name="T4" fmla="*/ 0 w 902"/>
              <a:gd name="T5" fmla="*/ 56 h 358"/>
              <a:gd name="T6" fmla="*/ 861 w 902"/>
              <a:gd name="T7" fmla="*/ 358 h 358"/>
              <a:gd name="T8" fmla="*/ 902 w 902"/>
              <a:gd name="T9" fmla="*/ 317 h 358"/>
              <a:gd name="T10" fmla="*/ 0 60000 65536"/>
              <a:gd name="T11" fmla="*/ 0 60000 65536"/>
              <a:gd name="T12" fmla="*/ 0 60000 65536"/>
              <a:gd name="T13" fmla="*/ 0 60000 65536"/>
              <a:gd name="T14" fmla="*/ 0 60000 65536"/>
              <a:gd name="T15" fmla="*/ 0 w 902"/>
              <a:gd name="T16" fmla="*/ 0 h 358"/>
              <a:gd name="T17" fmla="*/ 902 w 902"/>
              <a:gd name="T18" fmla="*/ 358 h 358"/>
            </a:gdLst>
            <a:ahLst/>
            <a:cxnLst>
              <a:cxn ang="T10">
                <a:pos x="T0" y="T1"/>
              </a:cxn>
              <a:cxn ang="T11">
                <a:pos x="T2" y="T3"/>
              </a:cxn>
              <a:cxn ang="T12">
                <a:pos x="T4" y="T5"/>
              </a:cxn>
              <a:cxn ang="T13">
                <a:pos x="T6" y="T7"/>
              </a:cxn>
              <a:cxn ang="T14">
                <a:pos x="T8" y="T9"/>
              </a:cxn>
            </a:cxnLst>
            <a:rect l="T15" t="T16" r="T17" b="T18"/>
            <a:pathLst>
              <a:path w="902" h="358">
                <a:moveTo>
                  <a:pt x="902" y="317"/>
                </a:moveTo>
                <a:lnTo>
                  <a:pt x="0" y="0"/>
                </a:lnTo>
                <a:lnTo>
                  <a:pt x="0" y="56"/>
                </a:lnTo>
                <a:lnTo>
                  <a:pt x="861" y="358"/>
                </a:lnTo>
                <a:lnTo>
                  <a:pt x="902" y="317"/>
                </a:lnTo>
                <a:close/>
              </a:path>
            </a:pathLst>
          </a:custGeom>
          <a:solidFill>
            <a:srgbClr val="EDC581"/>
          </a:solidFill>
          <a:ln w="9525">
            <a:noFill/>
            <a:round/>
            <a:headEnd/>
            <a:tailEnd/>
          </a:ln>
        </p:spPr>
        <p:txBody>
          <a:bodyPr/>
          <a:lstStyle/>
          <a:p>
            <a:endParaRPr lang="en-US"/>
          </a:p>
        </p:txBody>
      </p:sp>
      <p:sp>
        <p:nvSpPr>
          <p:cNvPr id="7241" name="Freeform 170"/>
          <p:cNvSpPr>
            <a:spLocks/>
          </p:cNvSpPr>
          <p:nvPr/>
        </p:nvSpPr>
        <p:spPr bwMode="auto">
          <a:xfrm>
            <a:off x="3143250" y="5876925"/>
            <a:ext cx="196850" cy="77788"/>
          </a:xfrm>
          <a:custGeom>
            <a:avLst/>
            <a:gdLst>
              <a:gd name="T0" fmla="*/ 598 w 598"/>
              <a:gd name="T1" fmla="*/ 209 h 209"/>
              <a:gd name="T2" fmla="*/ 0 w 598"/>
              <a:gd name="T3" fmla="*/ 0 h 209"/>
              <a:gd name="T4" fmla="*/ 81 w 598"/>
              <a:gd name="T5" fmla="*/ 83 h 209"/>
              <a:gd name="T6" fmla="*/ 439 w 598"/>
              <a:gd name="T7" fmla="*/ 209 h 209"/>
              <a:gd name="T8" fmla="*/ 598 w 598"/>
              <a:gd name="T9" fmla="*/ 209 h 209"/>
              <a:gd name="T10" fmla="*/ 0 60000 65536"/>
              <a:gd name="T11" fmla="*/ 0 60000 65536"/>
              <a:gd name="T12" fmla="*/ 0 60000 65536"/>
              <a:gd name="T13" fmla="*/ 0 60000 65536"/>
              <a:gd name="T14" fmla="*/ 0 60000 65536"/>
              <a:gd name="T15" fmla="*/ 0 w 598"/>
              <a:gd name="T16" fmla="*/ 0 h 209"/>
              <a:gd name="T17" fmla="*/ 598 w 598"/>
              <a:gd name="T18" fmla="*/ 209 h 209"/>
            </a:gdLst>
            <a:ahLst/>
            <a:cxnLst>
              <a:cxn ang="T10">
                <a:pos x="T0" y="T1"/>
              </a:cxn>
              <a:cxn ang="T11">
                <a:pos x="T2" y="T3"/>
              </a:cxn>
              <a:cxn ang="T12">
                <a:pos x="T4" y="T5"/>
              </a:cxn>
              <a:cxn ang="T13">
                <a:pos x="T6" y="T7"/>
              </a:cxn>
              <a:cxn ang="T14">
                <a:pos x="T8" y="T9"/>
              </a:cxn>
            </a:cxnLst>
            <a:rect l="T15" t="T16" r="T17" b="T18"/>
            <a:pathLst>
              <a:path w="598" h="209">
                <a:moveTo>
                  <a:pt x="598" y="209"/>
                </a:moveTo>
                <a:lnTo>
                  <a:pt x="0" y="0"/>
                </a:lnTo>
                <a:lnTo>
                  <a:pt x="81" y="83"/>
                </a:lnTo>
                <a:lnTo>
                  <a:pt x="439" y="209"/>
                </a:lnTo>
                <a:lnTo>
                  <a:pt x="598" y="209"/>
                </a:lnTo>
                <a:close/>
              </a:path>
            </a:pathLst>
          </a:custGeom>
          <a:solidFill>
            <a:srgbClr val="EDC581"/>
          </a:solidFill>
          <a:ln w="9525">
            <a:noFill/>
            <a:round/>
            <a:headEnd/>
            <a:tailEnd/>
          </a:ln>
        </p:spPr>
        <p:txBody>
          <a:bodyPr/>
          <a:lstStyle/>
          <a:p>
            <a:endParaRPr lang="en-US"/>
          </a:p>
        </p:txBody>
      </p:sp>
      <p:sp>
        <p:nvSpPr>
          <p:cNvPr id="7242" name="Freeform 171"/>
          <p:cNvSpPr>
            <a:spLocks/>
          </p:cNvSpPr>
          <p:nvPr/>
        </p:nvSpPr>
        <p:spPr bwMode="auto">
          <a:xfrm>
            <a:off x="3084513" y="4452938"/>
            <a:ext cx="33337" cy="41275"/>
          </a:xfrm>
          <a:custGeom>
            <a:avLst/>
            <a:gdLst>
              <a:gd name="T0" fmla="*/ 19 w 106"/>
              <a:gd name="T1" fmla="*/ 0 h 110"/>
              <a:gd name="T2" fmla="*/ 15 w 106"/>
              <a:gd name="T3" fmla="*/ 6 h 110"/>
              <a:gd name="T4" fmla="*/ 11 w 106"/>
              <a:gd name="T5" fmla="*/ 12 h 110"/>
              <a:gd name="T6" fmla="*/ 7 w 106"/>
              <a:gd name="T7" fmla="*/ 17 h 110"/>
              <a:gd name="T8" fmla="*/ 5 w 106"/>
              <a:gd name="T9" fmla="*/ 24 h 110"/>
              <a:gd name="T10" fmla="*/ 3 w 106"/>
              <a:gd name="T11" fmla="*/ 30 h 110"/>
              <a:gd name="T12" fmla="*/ 1 w 106"/>
              <a:gd name="T13" fmla="*/ 36 h 110"/>
              <a:gd name="T14" fmla="*/ 0 w 106"/>
              <a:gd name="T15" fmla="*/ 42 h 110"/>
              <a:gd name="T16" fmla="*/ 0 w 106"/>
              <a:gd name="T17" fmla="*/ 48 h 110"/>
              <a:gd name="T18" fmla="*/ 1 w 106"/>
              <a:gd name="T19" fmla="*/ 54 h 110"/>
              <a:gd name="T20" fmla="*/ 3 w 106"/>
              <a:gd name="T21" fmla="*/ 60 h 110"/>
              <a:gd name="T22" fmla="*/ 5 w 106"/>
              <a:gd name="T23" fmla="*/ 65 h 110"/>
              <a:gd name="T24" fmla="*/ 7 w 106"/>
              <a:gd name="T25" fmla="*/ 71 h 110"/>
              <a:gd name="T26" fmla="*/ 12 w 106"/>
              <a:gd name="T27" fmla="*/ 81 h 110"/>
              <a:gd name="T28" fmla="*/ 19 w 106"/>
              <a:gd name="T29" fmla="*/ 90 h 110"/>
              <a:gd name="T30" fmla="*/ 29 w 106"/>
              <a:gd name="T31" fmla="*/ 98 h 110"/>
              <a:gd name="T32" fmla="*/ 38 w 106"/>
              <a:gd name="T33" fmla="*/ 104 h 110"/>
              <a:gd name="T34" fmla="*/ 43 w 106"/>
              <a:gd name="T35" fmla="*/ 106 h 110"/>
              <a:gd name="T36" fmla="*/ 48 w 106"/>
              <a:gd name="T37" fmla="*/ 108 h 110"/>
              <a:gd name="T38" fmla="*/ 54 w 106"/>
              <a:gd name="T39" fmla="*/ 109 h 110"/>
              <a:gd name="T40" fmla="*/ 60 w 106"/>
              <a:gd name="T41" fmla="*/ 110 h 110"/>
              <a:gd name="T42" fmla="*/ 65 w 106"/>
              <a:gd name="T43" fmla="*/ 110 h 110"/>
              <a:gd name="T44" fmla="*/ 71 w 106"/>
              <a:gd name="T45" fmla="*/ 109 h 110"/>
              <a:gd name="T46" fmla="*/ 77 w 106"/>
              <a:gd name="T47" fmla="*/ 108 h 110"/>
              <a:gd name="T48" fmla="*/ 83 w 106"/>
              <a:gd name="T49" fmla="*/ 106 h 110"/>
              <a:gd name="T50" fmla="*/ 89 w 106"/>
              <a:gd name="T51" fmla="*/ 104 h 110"/>
              <a:gd name="T52" fmla="*/ 94 w 106"/>
              <a:gd name="T53" fmla="*/ 99 h 110"/>
              <a:gd name="T54" fmla="*/ 99 w 106"/>
              <a:gd name="T55" fmla="*/ 96 h 110"/>
              <a:gd name="T56" fmla="*/ 106 w 106"/>
              <a:gd name="T57" fmla="*/ 90 h 110"/>
              <a:gd name="T58" fmla="*/ 19 w 106"/>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6"/>
              <a:gd name="T91" fmla="*/ 0 h 110"/>
              <a:gd name="T92" fmla="*/ 106 w 106"/>
              <a:gd name="T93" fmla="*/ 110 h 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6" h="110">
                <a:moveTo>
                  <a:pt x="19" y="0"/>
                </a:moveTo>
                <a:lnTo>
                  <a:pt x="15" y="6"/>
                </a:lnTo>
                <a:lnTo>
                  <a:pt x="11" y="12"/>
                </a:lnTo>
                <a:lnTo>
                  <a:pt x="7" y="17"/>
                </a:lnTo>
                <a:lnTo>
                  <a:pt x="5" y="24"/>
                </a:lnTo>
                <a:lnTo>
                  <a:pt x="3" y="30"/>
                </a:lnTo>
                <a:lnTo>
                  <a:pt x="1" y="36"/>
                </a:lnTo>
                <a:lnTo>
                  <a:pt x="0" y="42"/>
                </a:lnTo>
                <a:lnTo>
                  <a:pt x="0" y="48"/>
                </a:lnTo>
                <a:lnTo>
                  <a:pt x="1" y="54"/>
                </a:lnTo>
                <a:lnTo>
                  <a:pt x="3" y="60"/>
                </a:lnTo>
                <a:lnTo>
                  <a:pt x="5" y="65"/>
                </a:lnTo>
                <a:lnTo>
                  <a:pt x="7" y="71"/>
                </a:lnTo>
                <a:lnTo>
                  <a:pt x="12" y="81"/>
                </a:lnTo>
                <a:lnTo>
                  <a:pt x="19" y="90"/>
                </a:lnTo>
                <a:lnTo>
                  <a:pt x="29" y="98"/>
                </a:lnTo>
                <a:lnTo>
                  <a:pt x="38" y="104"/>
                </a:lnTo>
                <a:lnTo>
                  <a:pt x="43" y="106"/>
                </a:lnTo>
                <a:lnTo>
                  <a:pt x="48" y="108"/>
                </a:lnTo>
                <a:lnTo>
                  <a:pt x="54" y="109"/>
                </a:lnTo>
                <a:lnTo>
                  <a:pt x="60" y="110"/>
                </a:lnTo>
                <a:lnTo>
                  <a:pt x="65" y="110"/>
                </a:lnTo>
                <a:lnTo>
                  <a:pt x="71" y="109"/>
                </a:lnTo>
                <a:lnTo>
                  <a:pt x="77" y="108"/>
                </a:lnTo>
                <a:lnTo>
                  <a:pt x="83" y="106"/>
                </a:lnTo>
                <a:lnTo>
                  <a:pt x="89" y="104"/>
                </a:lnTo>
                <a:lnTo>
                  <a:pt x="94" y="99"/>
                </a:lnTo>
                <a:lnTo>
                  <a:pt x="99" y="96"/>
                </a:lnTo>
                <a:lnTo>
                  <a:pt x="106" y="90"/>
                </a:lnTo>
                <a:lnTo>
                  <a:pt x="19" y="0"/>
                </a:lnTo>
                <a:close/>
              </a:path>
            </a:pathLst>
          </a:custGeom>
          <a:solidFill>
            <a:srgbClr val="DA8B02"/>
          </a:solidFill>
          <a:ln w="9525">
            <a:noFill/>
            <a:round/>
            <a:headEnd/>
            <a:tailEnd/>
          </a:ln>
        </p:spPr>
        <p:txBody>
          <a:bodyPr/>
          <a:lstStyle/>
          <a:p>
            <a:endParaRPr lang="en-US"/>
          </a:p>
        </p:txBody>
      </p:sp>
      <p:sp>
        <p:nvSpPr>
          <p:cNvPr id="7243" name="Freeform 172"/>
          <p:cNvSpPr>
            <a:spLocks/>
          </p:cNvSpPr>
          <p:nvPr/>
        </p:nvSpPr>
        <p:spPr bwMode="auto">
          <a:xfrm>
            <a:off x="3090863" y="4316413"/>
            <a:ext cx="139700" cy="173037"/>
          </a:xfrm>
          <a:custGeom>
            <a:avLst/>
            <a:gdLst>
              <a:gd name="T0" fmla="*/ 360 w 423"/>
              <a:gd name="T1" fmla="*/ 1 h 444"/>
              <a:gd name="T2" fmla="*/ 318 w 423"/>
              <a:gd name="T3" fmla="*/ 20 h 444"/>
              <a:gd name="T4" fmla="*/ 0 w 423"/>
              <a:gd name="T5" fmla="*/ 354 h 444"/>
              <a:gd name="T6" fmla="*/ 87 w 423"/>
              <a:gd name="T7" fmla="*/ 444 h 444"/>
              <a:gd name="T8" fmla="*/ 404 w 423"/>
              <a:gd name="T9" fmla="*/ 110 h 444"/>
              <a:gd name="T10" fmla="*/ 360 w 423"/>
              <a:gd name="T11" fmla="*/ 1 h 444"/>
              <a:gd name="T12" fmla="*/ 404 w 423"/>
              <a:gd name="T13" fmla="*/ 110 h 444"/>
              <a:gd name="T14" fmla="*/ 408 w 423"/>
              <a:gd name="T15" fmla="*/ 105 h 444"/>
              <a:gd name="T16" fmla="*/ 412 w 423"/>
              <a:gd name="T17" fmla="*/ 98 h 444"/>
              <a:gd name="T18" fmla="*/ 416 w 423"/>
              <a:gd name="T19" fmla="*/ 93 h 444"/>
              <a:gd name="T20" fmla="*/ 419 w 423"/>
              <a:gd name="T21" fmla="*/ 86 h 444"/>
              <a:gd name="T22" fmla="*/ 421 w 423"/>
              <a:gd name="T23" fmla="*/ 81 h 444"/>
              <a:gd name="T24" fmla="*/ 422 w 423"/>
              <a:gd name="T25" fmla="*/ 74 h 444"/>
              <a:gd name="T26" fmla="*/ 423 w 423"/>
              <a:gd name="T27" fmla="*/ 69 h 444"/>
              <a:gd name="T28" fmla="*/ 423 w 423"/>
              <a:gd name="T29" fmla="*/ 62 h 444"/>
              <a:gd name="T30" fmla="*/ 422 w 423"/>
              <a:gd name="T31" fmla="*/ 57 h 444"/>
              <a:gd name="T32" fmla="*/ 421 w 423"/>
              <a:gd name="T33" fmla="*/ 50 h 444"/>
              <a:gd name="T34" fmla="*/ 419 w 423"/>
              <a:gd name="T35" fmla="*/ 45 h 444"/>
              <a:gd name="T36" fmla="*/ 416 w 423"/>
              <a:gd name="T37" fmla="*/ 39 h 444"/>
              <a:gd name="T38" fmla="*/ 411 w 423"/>
              <a:gd name="T39" fmla="*/ 29 h 444"/>
              <a:gd name="T40" fmla="*/ 404 w 423"/>
              <a:gd name="T41" fmla="*/ 20 h 444"/>
              <a:gd name="T42" fmla="*/ 395 w 423"/>
              <a:gd name="T43" fmla="*/ 12 h 444"/>
              <a:gd name="T44" fmla="*/ 385 w 423"/>
              <a:gd name="T45" fmla="*/ 6 h 444"/>
              <a:gd name="T46" fmla="*/ 380 w 423"/>
              <a:gd name="T47" fmla="*/ 4 h 444"/>
              <a:gd name="T48" fmla="*/ 375 w 423"/>
              <a:gd name="T49" fmla="*/ 2 h 444"/>
              <a:gd name="T50" fmla="*/ 369 w 423"/>
              <a:gd name="T51" fmla="*/ 1 h 444"/>
              <a:gd name="T52" fmla="*/ 363 w 423"/>
              <a:gd name="T53" fmla="*/ 0 h 444"/>
              <a:gd name="T54" fmla="*/ 357 w 423"/>
              <a:gd name="T55" fmla="*/ 0 h 444"/>
              <a:gd name="T56" fmla="*/ 352 w 423"/>
              <a:gd name="T57" fmla="*/ 1 h 444"/>
              <a:gd name="T58" fmla="*/ 346 w 423"/>
              <a:gd name="T59" fmla="*/ 2 h 444"/>
              <a:gd name="T60" fmla="*/ 340 w 423"/>
              <a:gd name="T61" fmla="*/ 4 h 444"/>
              <a:gd name="T62" fmla="*/ 334 w 423"/>
              <a:gd name="T63" fmla="*/ 8 h 444"/>
              <a:gd name="T64" fmla="*/ 329 w 423"/>
              <a:gd name="T65" fmla="*/ 11 h 444"/>
              <a:gd name="T66" fmla="*/ 323 w 423"/>
              <a:gd name="T67" fmla="*/ 15 h 444"/>
              <a:gd name="T68" fmla="*/ 318 w 423"/>
              <a:gd name="T69" fmla="*/ 20 h 444"/>
              <a:gd name="T70" fmla="*/ 360 w 423"/>
              <a:gd name="T71" fmla="*/ 1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44"/>
              <a:gd name="T110" fmla="*/ 423 w 423"/>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44">
                <a:moveTo>
                  <a:pt x="360" y="1"/>
                </a:moveTo>
                <a:lnTo>
                  <a:pt x="318" y="20"/>
                </a:lnTo>
                <a:lnTo>
                  <a:pt x="0" y="354"/>
                </a:lnTo>
                <a:lnTo>
                  <a:pt x="87" y="444"/>
                </a:lnTo>
                <a:lnTo>
                  <a:pt x="404" y="110"/>
                </a:lnTo>
                <a:lnTo>
                  <a:pt x="360" y="1"/>
                </a:lnTo>
                <a:lnTo>
                  <a:pt x="404" y="110"/>
                </a:lnTo>
                <a:lnTo>
                  <a:pt x="408" y="105"/>
                </a:lnTo>
                <a:lnTo>
                  <a:pt x="412" y="98"/>
                </a:lnTo>
                <a:lnTo>
                  <a:pt x="416" y="93"/>
                </a:lnTo>
                <a:lnTo>
                  <a:pt x="419" y="86"/>
                </a:lnTo>
                <a:lnTo>
                  <a:pt x="421" y="81"/>
                </a:lnTo>
                <a:lnTo>
                  <a:pt x="422" y="74"/>
                </a:lnTo>
                <a:lnTo>
                  <a:pt x="423" y="69"/>
                </a:lnTo>
                <a:lnTo>
                  <a:pt x="423" y="62"/>
                </a:lnTo>
                <a:lnTo>
                  <a:pt x="422" y="57"/>
                </a:lnTo>
                <a:lnTo>
                  <a:pt x="421" y="50"/>
                </a:lnTo>
                <a:lnTo>
                  <a:pt x="419" y="45"/>
                </a:lnTo>
                <a:lnTo>
                  <a:pt x="416" y="39"/>
                </a:lnTo>
                <a:lnTo>
                  <a:pt x="411" y="29"/>
                </a:lnTo>
                <a:lnTo>
                  <a:pt x="404" y="20"/>
                </a:lnTo>
                <a:lnTo>
                  <a:pt x="395" y="12"/>
                </a:lnTo>
                <a:lnTo>
                  <a:pt x="385" y="6"/>
                </a:lnTo>
                <a:lnTo>
                  <a:pt x="380" y="4"/>
                </a:lnTo>
                <a:lnTo>
                  <a:pt x="375" y="2"/>
                </a:lnTo>
                <a:lnTo>
                  <a:pt x="369" y="1"/>
                </a:lnTo>
                <a:lnTo>
                  <a:pt x="363" y="0"/>
                </a:lnTo>
                <a:lnTo>
                  <a:pt x="357" y="0"/>
                </a:lnTo>
                <a:lnTo>
                  <a:pt x="352" y="1"/>
                </a:lnTo>
                <a:lnTo>
                  <a:pt x="346" y="2"/>
                </a:lnTo>
                <a:lnTo>
                  <a:pt x="340" y="4"/>
                </a:lnTo>
                <a:lnTo>
                  <a:pt x="334" y="8"/>
                </a:lnTo>
                <a:lnTo>
                  <a:pt x="329" y="11"/>
                </a:lnTo>
                <a:lnTo>
                  <a:pt x="323" y="15"/>
                </a:lnTo>
                <a:lnTo>
                  <a:pt x="318" y="20"/>
                </a:lnTo>
                <a:lnTo>
                  <a:pt x="360" y="1"/>
                </a:lnTo>
                <a:close/>
              </a:path>
            </a:pathLst>
          </a:custGeom>
          <a:solidFill>
            <a:srgbClr val="DA8B02"/>
          </a:solidFill>
          <a:ln w="9525">
            <a:noFill/>
            <a:round/>
            <a:headEnd/>
            <a:tailEnd/>
          </a:ln>
        </p:spPr>
        <p:txBody>
          <a:bodyPr/>
          <a:lstStyle/>
          <a:p>
            <a:endParaRPr lang="en-US"/>
          </a:p>
        </p:txBody>
      </p:sp>
      <p:sp>
        <p:nvSpPr>
          <p:cNvPr id="7244" name="Freeform 173"/>
          <p:cNvSpPr>
            <a:spLocks/>
          </p:cNvSpPr>
          <p:nvPr/>
        </p:nvSpPr>
        <p:spPr bwMode="auto">
          <a:xfrm>
            <a:off x="3211513" y="4316413"/>
            <a:ext cx="166687" cy="47625"/>
          </a:xfrm>
          <a:custGeom>
            <a:avLst/>
            <a:gdLst>
              <a:gd name="T0" fmla="*/ 492 w 510"/>
              <a:gd name="T1" fmla="*/ 19 h 128"/>
              <a:gd name="T2" fmla="*/ 450 w 510"/>
              <a:gd name="T3" fmla="*/ 0 h 128"/>
              <a:gd name="T4" fmla="*/ 0 w 510"/>
              <a:gd name="T5" fmla="*/ 0 h 128"/>
              <a:gd name="T6" fmla="*/ 0 w 510"/>
              <a:gd name="T7" fmla="*/ 128 h 128"/>
              <a:gd name="T8" fmla="*/ 450 w 510"/>
              <a:gd name="T9" fmla="*/ 128 h 128"/>
              <a:gd name="T10" fmla="*/ 492 w 510"/>
              <a:gd name="T11" fmla="*/ 19 h 128"/>
              <a:gd name="T12" fmla="*/ 450 w 510"/>
              <a:gd name="T13" fmla="*/ 128 h 128"/>
              <a:gd name="T14" fmla="*/ 457 w 510"/>
              <a:gd name="T15" fmla="*/ 128 h 128"/>
              <a:gd name="T16" fmla="*/ 463 w 510"/>
              <a:gd name="T17" fmla="*/ 127 h 128"/>
              <a:gd name="T18" fmla="*/ 470 w 510"/>
              <a:gd name="T19" fmla="*/ 125 h 128"/>
              <a:gd name="T20" fmla="*/ 476 w 510"/>
              <a:gd name="T21" fmla="*/ 123 h 128"/>
              <a:gd name="T22" fmla="*/ 481 w 510"/>
              <a:gd name="T23" fmla="*/ 119 h 128"/>
              <a:gd name="T24" fmla="*/ 486 w 510"/>
              <a:gd name="T25" fmla="*/ 116 h 128"/>
              <a:gd name="T26" fmla="*/ 490 w 510"/>
              <a:gd name="T27" fmla="*/ 113 h 128"/>
              <a:gd name="T28" fmla="*/ 495 w 510"/>
              <a:gd name="T29" fmla="*/ 108 h 128"/>
              <a:gd name="T30" fmla="*/ 499 w 510"/>
              <a:gd name="T31" fmla="*/ 103 h 128"/>
              <a:gd name="T32" fmla="*/ 502 w 510"/>
              <a:gd name="T33" fmla="*/ 99 h 128"/>
              <a:gd name="T34" fmla="*/ 504 w 510"/>
              <a:gd name="T35" fmla="*/ 93 h 128"/>
              <a:gd name="T36" fmla="*/ 506 w 510"/>
              <a:gd name="T37" fmla="*/ 88 h 128"/>
              <a:gd name="T38" fmla="*/ 509 w 510"/>
              <a:gd name="T39" fmla="*/ 77 h 128"/>
              <a:gd name="T40" fmla="*/ 510 w 510"/>
              <a:gd name="T41" fmla="*/ 65 h 128"/>
              <a:gd name="T42" fmla="*/ 509 w 510"/>
              <a:gd name="T43" fmla="*/ 53 h 128"/>
              <a:gd name="T44" fmla="*/ 506 w 510"/>
              <a:gd name="T45" fmla="*/ 40 h 128"/>
              <a:gd name="T46" fmla="*/ 504 w 510"/>
              <a:gd name="T47" fmla="*/ 35 h 128"/>
              <a:gd name="T48" fmla="*/ 502 w 510"/>
              <a:gd name="T49" fmla="*/ 30 h 128"/>
              <a:gd name="T50" fmla="*/ 499 w 510"/>
              <a:gd name="T51" fmla="*/ 25 h 128"/>
              <a:gd name="T52" fmla="*/ 495 w 510"/>
              <a:gd name="T53" fmla="*/ 21 h 128"/>
              <a:gd name="T54" fmla="*/ 490 w 510"/>
              <a:gd name="T55" fmla="*/ 16 h 128"/>
              <a:gd name="T56" fmla="*/ 486 w 510"/>
              <a:gd name="T57" fmla="*/ 12 h 128"/>
              <a:gd name="T58" fmla="*/ 481 w 510"/>
              <a:gd name="T59" fmla="*/ 9 h 128"/>
              <a:gd name="T60" fmla="*/ 476 w 510"/>
              <a:gd name="T61" fmla="*/ 5 h 128"/>
              <a:gd name="T62" fmla="*/ 470 w 510"/>
              <a:gd name="T63" fmla="*/ 3 h 128"/>
              <a:gd name="T64" fmla="*/ 463 w 510"/>
              <a:gd name="T65" fmla="*/ 2 h 128"/>
              <a:gd name="T66" fmla="*/ 457 w 510"/>
              <a:gd name="T67" fmla="*/ 1 h 128"/>
              <a:gd name="T68" fmla="*/ 450 w 510"/>
              <a:gd name="T69" fmla="*/ 0 h 128"/>
              <a:gd name="T70" fmla="*/ 492 w 510"/>
              <a:gd name="T71" fmla="*/ 19 h 1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8"/>
              <a:gd name="T110" fmla="*/ 510 w 510"/>
              <a:gd name="T111" fmla="*/ 128 h 1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8">
                <a:moveTo>
                  <a:pt x="492" y="19"/>
                </a:moveTo>
                <a:lnTo>
                  <a:pt x="450" y="0"/>
                </a:lnTo>
                <a:lnTo>
                  <a:pt x="0" y="0"/>
                </a:lnTo>
                <a:lnTo>
                  <a:pt x="0" y="128"/>
                </a:lnTo>
                <a:lnTo>
                  <a:pt x="450" y="128"/>
                </a:lnTo>
                <a:lnTo>
                  <a:pt x="492" y="19"/>
                </a:lnTo>
                <a:lnTo>
                  <a:pt x="450" y="128"/>
                </a:lnTo>
                <a:lnTo>
                  <a:pt x="457" y="128"/>
                </a:lnTo>
                <a:lnTo>
                  <a:pt x="463" y="127"/>
                </a:lnTo>
                <a:lnTo>
                  <a:pt x="470" y="125"/>
                </a:lnTo>
                <a:lnTo>
                  <a:pt x="476" y="123"/>
                </a:lnTo>
                <a:lnTo>
                  <a:pt x="481" y="119"/>
                </a:lnTo>
                <a:lnTo>
                  <a:pt x="486" y="116"/>
                </a:lnTo>
                <a:lnTo>
                  <a:pt x="490" y="113"/>
                </a:lnTo>
                <a:lnTo>
                  <a:pt x="495" y="108"/>
                </a:lnTo>
                <a:lnTo>
                  <a:pt x="499" y="103"/>
                </a:lnTo>
                <a:lnTo>
                  <a:pt x="502" y="99"/>
                </a:lnTo>
                <a:lnTo>
                  <a:pt x="504" y="93"/>
                </a:lnTo>
                <a:lnTo>
                  <a:pt x="506" y="88"/>
                </a:lnTo>
                <a:lnTo>
                  <a:pt x="509" y="77"/>
                </a:lnTo>
                <a:lnTo>
                  <a:pt x="510" y="65"/>
                </a:lnTo>
                <a:lnTo>
                  <a:pt x="509" y="53"/>
                </a:lnTo>
                <a:lnTo>
                  <a:pt x="506" y="40"/>
                </a:lnTo>
                <a:lnTo>
                  <a:pt x="504" y="35"/>
                </a:lnTo>
                <a:lnTo>
                  <a:pt x="502" y="30"/>
                </a:lnTo>
                <a:lnTo>
                  <a:pt x="499" y="25"/>
                </a:lnTo>
                <a:lnTo>
                  <a:pt x="495" y="21"/>
                </a:lnTo>
                <a:lnTo>
                  <a:pt x="490" y="16"/>
                </a:lnTo>
                <a:lnTo>
                  <a:pt x="486" y="12"/>
                </a:lnTo>
                <a:lnTo>
                  <a:pt x="481" y="9"/>
                </a:lnTo>
                <a:lnTo>
                  <a:pt x="476" y="5"/>
                </a:lnTo>
                <a:lnTo>
                  <a:pt x="470" y="3"/>
                </a:lnTo>
                <a:lnTo>
                  <a:pt x="463" y="2"/>
                </a:lnTo>
                <a:lnTo>
                  <a:pt x="457" y="1"/>
                </a:lnTo>
                <a:lnTo>
                  <a:pt x="450" y="0"/>
                </a:lnTo>
                <a:lnTo>
                  <a:pt x="492" y="19"/>
                </a:lnTo>
                <a:close/>
              </a:path>
            </a:pathLst>
          </a:custGeom>
          <a:solidFill>
            <a:srgbClr val="DA8B02"/>
          </a:solidFill>
          <a:ln w="9525">
            <a:noFill/>
            <a:round/>
            <a:headEnd/>
            <a:tailEnd/>
          </a:ln>
        </p:spPr>
        <p:txBody>
          <a:bodyPr/>
          <a:lstStyle/>
          <a:p>
            <a:endParaRPr lang="en-US"/>
          </a:p>
        </p:txBody>
      </p:sp>
      <p:sp>
        <p:nvSpPr>
          <p:cNvPr id="7245" name="Freeform 174"/>
          <p:cNvSpPr>
            <a:spLocks/>
          </p:cNvSpPr>
          <p:nvPr/>
        </p:nvSpPr>
        <p:spPr bwMode="auto">
          <a:xfrm>
            <a:off x="3344863" y="4321175"/>
            <a:ext cx="139700" cy="173038"/>
          </a:xfrm>
          <a:custGeom>
            <a:avLst/>
            <a:gdLst>
              <a:gd name="T0" fmla="*/ 422 w 423"/>
              <a:gd name="T1" fmla="*/ 380 h 444"/>
              <a:gd name="T2" fmla="*/ 404 w 423"/>
              <a:gd name="T3" fmla="*/ 334 h 444"/>
              <a:gd name="T4" fmla="*/ 86 w 423"/>
              <a:gd name="T5" fmla="*/ 0 h 444"/>
              <a:gd name="T6" fmla="*/ 0 w 423"/>
              <a:gd name="T7" fmla="*/ 90 h 444"/>
              <a:gd name="T8" fmla="*/ 317 w 423"/>
              <a:gd name="T9" fmla="*/ 424 h 444"/>
              <a:gd name="T10" fmla="*/ 422 w 423"/>
              <a:gd name="T11" fmla="*/ 380 h 444"/>
              <a:gd name="T12" fmla="*/ 317 w 423"/>
              <a:gd name="T13" fmla="*/ 424 h 444"/>
              <a:gd name="T14" fmla="*/ 324 w 423"/>
              <a:gd name="T15" fmla="*/ 430 h 444"/>
              <a:gd name="T16" fmla="*/ 329 w 423"/>
              <a:gd name="T17" fmla="*/ 433 h 444"/>
              <a:gd name="T18" fmla="*/ 334 w 423"/>
              <a:gd name="T19" fmla="*/ 438 h 444"/>
              <a:gd name="T20" fmla="*/ 340 w 423"/>
              <a:gd name="T21" fmla="*/ 440 h 444"/>
              <a:gd name="T22" fmla="*/ 346 w 423"/>
              <a:gd name="T23" fmla="*/ 442 h 444"/>
              <a:gd name="T24" fmla="*/ 352 w 423"/>
              <a:gd name="T25" fmla="*/ 443 h 444"/>
              <a:gd name="T26" fmla="*/ 358 w 423"/>
              <a:gd name="T27" fmla="*/ 444 h 444"/>
              <a:gd name="T28" fmla="*/ 363 w 423"/>
              <a:gd name="T29" fmla="*/ 444 h 444"/>
              <a:gd name="T30" fmla="*/ 368 w 423"/>
              <a:gd name="T31" fmla="*/ 443 h 444"/>
              <a:gd name="T32" fmla="*/ 375 w 423"/>
              <a:gd name="T33" fmla="*/ 442 h 444"/>
              <a:gd name="T34" fmla="*/ 380 w 423"/>
              <a:gd name="T35" fmla="*/ 440 h 444"/>
              <a:gd name="T36" fmla="*/ 385 w 423"/>
              <a:gd name="T37" fmla="*/ 438 h 444"/>
              <a:gd name="T38" fmla="*/ 394 w 423"/>
              <a:gd name="T39" fmla="*/ 432 h 444"/>
              <a:gd name="T40" fmla="*/ 404 w 423"/>
              <a:gd name="T41" fmla="*/ 424 h 444"/>
              <a:gd name="T42" fmla="*/ 411 w 423"/>
              <a:gd name="T43" fmla="*/ 415 h 444"/>
              <a:gd name="T44" fmla="*/ 416 w 423"/>
              <a:gd name="T45" fmla="*/ 405 h 444"/>
              <a:gd name="T46" fmla="*/ 418 w 423"/>
              <a:gd name="T47" fmla="*/ 399 h 444"/>
              <a:gd name="T48" fmla="*/ 420 w 423"/>
              <a:gd name="T49" fmla="*/ 394 h 444"/>
              <a:gd name="T50" fmla="*/ 422 w 423"/>
              <a:gd name="T51" fmla="*/ 388 h 444"/>
              <a:gd name="T52" fmla="*/ 423 w 423"/>
              <a:gd name="T53" fmla="*/ 382 h 444"/>
              <a:gd name="T54" fmla="*/ 423 w 423"/>
              <a:gd name="T55" fmla="*/ 376 h 444"/>
              <a:gd name="T56" fmla="*/ 422 w 423"/>
              <a:gd name="T57" fmla="*/ 370 h 444"/>
              <a:gd name="T58" fmla="*/ 420 w 423"/>
              <a:gd name="T59" fmla="*/ 364 h 444"/>
              <a:gd name="T60" fmla="*/ 418 w 423"/>
              <a:gd name="T61" fmla="*/ 358 h 444"/>
              <a:gd name="T62" fmla="*/ 416 w 423"/>
              <a:gd name="T63" fmla="*/ 351 h 444"/>
              <a:gd name="T64" fmla="*/ 412 w 423"/>
              <a:gd name="T65" fmla="*/ 346 h 444"/>
              <a:gd name="T66" fmla="*/ 408 w 423"/>
              <a:gd name="T67" fmla="*/ 340 h 444"/>
              <a:gd name="T68" fmla="*/ 404 w 423"/>
              <a:gd name="T69" fmla="*/ 334 h 444"/>
              <a:gd name="T70" fmla="*/ 422 w 423"/>
              <a:gd name="T71" fmla="*/ 380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44"/>
              <a:gd name="T110" fmla="*/ 423 w 423"/>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44">
                <a:moveTo>
                  <a:pt x="422" y="380"/>
                </a:moveTo>
                <a:lnTo>
                  <a:pt x="404" y="334"/>
                </a:lnTo>
                <a:lnTo>
                  <a:pt x="86" y="0"/>
                </a:lnTo>
                <a:lnTo>
                  <a:pt x="0" y="90"/>
                </a:lnTo>
                <a:lnTo>
                  <a:pt x="317" y="424"/>
                </a:lnTo>
                <a:lnTo>
                  <a:pt x="422" y="380"/>
                </a:lnTo>
                <a:lnTo>
                  <a:pt x="317" y="424"/>
                </a:lnTo>
                <a:lnTo>
                  <a:pt x="324" y="430"/>
                </a:lnTo>
                <a:lnTo>
                  <a:pt x="329" y="433"/>
                </a:lnTo>
                <a:lnTo>
                  <a:pt x="334" y="438"/>
                </a:lnTo>
                <a:lnTo>
                  <a:pt x="340" y="440"/>
                </a:lnTo>
                <a:lnTo>
                  <a:pt x="346" y="442"/>
                </a:lnTo>
                <a:lnTo>
                  <a:pt x="352" y="443"/>
                </a:lnTo>
                <a:lnTo>
                  <a:pt x="358" y="444"/>
                </a:lnTo>
                <a:lnTo>
                  <a:pt x="363" y="444"/>
                </a:lnTo>
                <a:lnTo>
                  <a:pt x="368" y="443"/>
                </a:lnTo>
                <a:lnTo>
                  <a:pt x="375" y="442"/>
                </a:lnTo>
                <a:lnTo>
                  <a:pt x="380" y="440"/>
                </a:lnTo>
                <a:lnTo>
                  <a:pt x="385" y="438"/>
                </a:lnTo>
                <a:lnTo>
                  <a:pt x="394" y="432"/>
                </a:lnTo>
                <a:lnTo>
                  <a:pt x="404" y="424"/>
                </a:lnTo>
                <a:lnTo>
                  <a:pt x="411" y="415"/>
                </a:lnTo>
                <a:lnTo>
                  <a:pt x="416" y="405"/>
                </a:lnTo>
                <a:lnTo>
                  <a:pt x="418" y="399"/>
                </a:lnTo>
                <a:lnTo>
                  <a:pt x="420" y="394"/>
                </a:lnTo>
                <a:lnTo>
                  <a:pt x="422" y="388"/>
                </a:lnTo>
                <a:lnTo>
                  <a:pt x="423" y="382"/>
                </a:lnTo>
                <a:lnTo>
                  <a:pt x="423" y="376"/>
                </a:lnTo>
                <a:lnTo>
                  <a:pt x="422" y="370"/>
                </a:lnTo>
                <a:lnTo>
                  <a:pt x="420" y="364"/>
                </a:lnTo>
                <a:lnTo>
                  <a:pt x="418" y="358"/>
                </a:lnTo>
                <a:lnTo>
                  <a:pt x="416" y="351"/>
                </a:lnTo>
                <a:lnTo>
                  <a:pt x="412" y="346"/>
                </a:lnTo>
                <a:lnTo>
                  <a:pt x="408" y="340"/>
                </a:lnTo>
                <a:lnTo>
                  <a:pt x="404" y="334"/>
                </a:lnTo>
                <a:lnTo>
                  <a:pt x="422" y="380"/>
                </a:lnTo>
                <a:close/>
              </a:path>
            </a:pathLst>
          </a:custGeom>
          <a:solidFill>
            <a:srgbClr val="DA8B02"/>
          </a:solidFill>
          <a:ln w="9525">
            <a:noFill/>
            <a:round/>
            <a:headEnd/>
            <a:tailEnd/>
          </a:ln>
        </p:spPr>
        <p:txBody>
          <a:bodyPr/>
          <a:lstStyle/>
          <a:p>
            <a:endParaRPr lang="en-US"/>
          </a:p>
        </p:txBody>
      </p:sp>
      <p:sp>
        <p:nvSpPr>
          <p:cNvPr id="7246" name="Freeform 175"/>
          <p:cNvSpPr>
            <a:spLocks/>
          </p:cNvSpPr>
          <p:nvPr/>
        </p:nvSpPr>
        <p:spPr bwMode="auto">
          <a:xfrm>
            <a:off x="3441700" y="4470400"/>
            <a:ext cx="42863" cy="247650"/>
          </a:xfrm>
          <a:custGeom>
            <a:avLst/>
            <a:gdLst>
              <a:gd name="T0" fmla="*/ 104 w 122"/>
              <a:gd name="T1" fmla="*/ 614 h 633"/>
              <a:gd name="T2" fmla="*/ 122 w 122"/>
              <a:gd name="T3" fmla="*/ 569 h 633"/>
              <a:gd name="T4" fmla="*/ 122 w 122"/>
              <a:gd name="T5" fmla="*/ 0 h 633"/>
              <a:gd name="T6" fmla="*/ 0 w 122"/>
              <a:gd name="T7" fmla="*/ 0 h 633"/>
              <a:gd name="T8" fmla="*/ 0 w 122"/>
              <a:gd name="T9" fmla="*/ 569 h 633"/>
              <a:gd name="T10" fmla="*/ 104 w 122"/>
              <a:gd name="T11" fmla="*/ 614 h 633"/>
              <a:gd name="T12" fmla="*/ 0 w 122"/>
              <a:gd name="T13" fmla="*/ 569 h 633"/>
              <a:gd name="T14" fmla="*/ 1 w 122"/>
              <a:gd name="T15" fmla="*/ 577 h 633"/>
              <a:gd name="T16" fmla="*/ 2 w 122"/>
              <a:gd name="T17" fmla="*/ 584 h 633"/>
              <a:gd name="T18" fmla="*/ 3 w 122"/>
              <a:gd name="T19" fmla="*/ 591 h 633"/>
              <a:gd name="T20" fmla="*/ 5 w 122"/>
              <a:gd name="T21" fmla="*/ 596 h 633"/>
              <a:gd name="T22" fmla="*/ 8 w 122"/>
              <a:gd name="T23" fmla="*/ 603 h 633"/>
              <a:gd name="T24" fmla="*/ 11 w 122"/>
              <a:gd name="T25" fmla="*/ 607 h 633"/>
              <a:gd name="T26" fmla="*/ 15 w 122"/>
              <a:gd name="T27" fmla="*/ 613 h 633"/>
              <a:gd name="T28" fmla="*/ 19 w 122"/>
              <a:gd name="T29" fmla="*/ 617 h 633"/>
              <a:gd name="T30" fmla="*/ 24 w 122"/>
              <a:gd name="T31" fmla="*/ 620 h 633"/>
              <a:gd name="T32" fmla="*/ 28 w 122"/>
              <a:gd name="T33" fmla="*/ 624 h 633"/>
              <a:gd name="T34" fmla="*/ 33 w 122"/>
              <a:gd name="T35" fmla="*/ 627 h 633"/>
              <a:gd name="T36" fmla="*/ 38 w 122"/>
              <a:gd name="T37" fmla="*/ 629 h 633"/>
              <a:gd name="T38" fmla="*/ 50 w 122"/>
              <a:gd name="T39" fmla="*/ 631 h 633"/>
              <a:gd name="T40" fmla="*/ 60 w 122"/>
              <a:gd name="T41" fmla="*/ 633 h 633"/>
              <a:gd name="T42" fmla="*/ 72 w 122"/>
              <a:gd name="T43" fmla="*/ 631 h 633"/>
              <a:gd name="T44" fmla="*/ 83 w 122"/>
              <a:gd name="T45" fmla="*/ 629 h 633"/>
              <a:gd name="T46" fmla="*/ 88 w 122"/>
              <a:gd name="T47" fmla="*/ 627 h 633"/>
              <a:gd name="T48" fmla="*/ 93 w 122"/>
              <a:gd name="T49" fmla="*/ 624 h 633"/>
              <a:gd name="T50" fmla="*/ 98 w 122"/>
              <a:gd name="T51" fmla="*/ 620 h 633"/>
              <a:gd name="T52" fmla="*/ 103 w 122"/>
              <a:gd name="T53" fmla="*/ 617 h 633"/>
              <a:gd name="T54" fmla="*/ 106 w 122"/>
              <a:gd name="T55" fmla="*/ 613 h 633"/>
              <a:gd name="T56" fmla="*/ 110 w 122"/>
              <a:gd name="T57" fmla="*/ 607 h 633"/>
              <a:gd name="T58" fmla="*/ 113 w 122"/>
              <a:gd name="T59" fmla="*/ 603 h 633"/>
              <a:gd name="T60" fmla="*/ 116 w 122"/>
              <a:gd name="T61" fmla="*/ 596 h 633"/>
              <a:gd name="T62" fmla="*/ 118 w 122"/>
              <a:gd name="T63" fmla="*/ 591 h 633"/>
              <a:gd name="T64" fmla="*/ 119 w 122"/>
              <a:gd name="T65" fmla="*/ 584 h 633"/>
              <a:gd name="T66" fmla="*/ 120 w 122"/>
              <a:gd name="T67" fmla="*/ 577 h 633"/>
              <a:gd name="T68" fmla="*/ 122 w 122"/>
              <a:gd name="T69" fmla="*/ 569 h 633"/>
              <a:gd name="T70" fmla="*/ 104 w 122"/>
              <a:gd name="T71" fmla="*/ 614 h 6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2"/>
              <a:gd name="T109" fmla="*/ 0 h 633"/>
              <a:gd name="T110" fmla="*/ 122 w 122"/>
              <a:gd name="T111" fmla="*/ 633 h 6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2" h="633">
                <a:moveTo>
                  <a:pt x="104" y="614"/>
                </a:moveTo>
                <a:lnTo>
                  <a:pt x="122" y="569"/>
                </a:lnTo>
                <a:lnTo>
                  <a:pt x="122" y="0"/>
                </a:lnTo>
                <a:lnTo>
                  <a:pt x="0" y="0"/>
                </a:lnTo>
                <a:lnTo>
                  <a:pt x="0" y="569"/>
                </a:lnTo>
                <a:lnTo>
                  <a:pt x="104" y="614"/>
                </a:lnTo>
                <a:lnTo>
                  <a:pt x="0" y="569"/>
                </a:lnTo>
                <a:lnTo>
                  <a:pt x="1" y="577"/>
                </a:lnTo>
                <a:lnTo>
                  <a:pt x="2" y="584"/>
                </a:lnTo>
                <a:lnTo>
                  <a:pt x="3" y="591"/>
                </a:lnTo>
                <a:lnTo>
                  <a:pt x="5" y="596"/>
                </a:lnTo>
                <a:lnTo>
                  <a:pt x="8" y="603"/>
                </a:lnTo>
                <a:lnTo>
                  <a:pt x="11" y="607"/>
                </a:lnTo>
                <a:lnTo>
                  <a:pt x="15" y="613"/>
                </a:lnTo>
                <a:lnTo>
                  <a:pt x="19" y="617"/>
                </a:lnTo>
                <a:lnTo>
                  <a:pt x="24" y="620"/>
                </a:lnTo>
                <a:lnTo>
                  <a:pt x="28" y="624"/>
                </a:lnTo>
                <a:lnTo>
                  <a:pt x="33" y="627"/>
                </a:lnTo>
                <a:lnTo>
                  <a:pt x="38" y="629"/>
                </a:lnTo>
                <a:lnTo>
                  <a:pt x="50" y="631"/>
                </a:lnTo>
                <a:lnTo>
                  <a:pt x="60" y="633"/>
                </a:lnTo>
                <a:lnTo>
                  <a:pt x="72" y="631"/>
                </a:lnTo>
                <a:lnTo>
                  <a:pt x="83" y="629"/>
                </a:lnTo>
                <a:lnTo>
                  <a:pt x="88" y="627"/>
                </a:lnTo>
                <a:lnTo>
                  <a:pt x="93" y="624"/>
                </a:lnTo>
                <a:lnTo>
                  <a:pt x="98" y="620"/>
                </a:lnTo>
                <a:lnTo>
                  <a:pt x="103" y="617"/>
                </a:lnTo>
                <a:lnTo>
                  <a:pt x="106" y="613"/>
                </a:lnTo>
                <a:lnTo>
                  <a:pt x="110" y="607"/>
                </a:lnTo>
                <a:lnTo>
                  <a:pt x="113" y="603"/>
                </a:lnTo>
                <a:lnTo>
                  <a:pt x="116" y="596"/>
                </a:lnTo>
                <a:lnTo>
                  <a:pt x="118" y="591"/>
                </a:lnTo>
                <a:lnTo>
                  <a:pt x="119" y="584"/>
                </a:lnTo>
                <a:lnTo>
                  <a:pt x="120" y="577"/>
                </a:lnTo>
                <a:lnTo>
                  <a:pt x="122" y="569"/>
                </a:lnTo>
                <a:lnTo>
                  <a:pt x="104" y="614"/>
                </a:lnTo>
                <a:close/>
              </a:path>
            </a:pathLst>
          </a:custGeom>
          <a:solidFill>
            <a:srgbClr val="DA8B02"/>
          </a:solidFill>
          <a:ln w="9525">
            <a:noFill/>
            <a:round/>
            <a:headEnd/>
            <a:tailEnd/>
          </a:ln>
        </p:spPr>
        <p:txBody>
          <a:bodyPr/>
          <a:lstStyle/>
          <a:p>
            <a:endParaRPr lang="en-US"/>
          </a:p>
        </p:txBody>
      </p:sp>
      <p:sp>
        <p:nvSpPr>
          <p:cNvPr id="7247" name="Freeform 176"/>
          <p:cNvSpPr>
            <a:spLocks/>
          </p:cNvSpPr>
          <p:nvPr/>
        </p:nvSpPr>
        <p:spPr bwMode="auto">
          <a:xfrm>
            <a:off x="3338513" y="4675188"/>
            <a:ext cx="139700" cy="173037"/>
          </a:xfrm>
          <a:custGeom>
            <a:avLst/>
            <a:gdLst>
              <a:gd name="T0" fmla="*/ 63 w 423"/>
              <a:gd name="T1" fmla="*/ 443 h 444"/>
              <a:gd name="T2" fmla="*/ 105 w 423"/>
              <a:gd name="T3" fmla="*/ 424 h 444"/>
              <a:gd name="T4" fmla="*/ 423 w 423"/>
              <a:gd name="T5" fmla="*/ 90 h 444"/>
              <a:gd name="T6" fmla="*/ 336 w 423"/>
              <a:gd name="T7" fmla="*/ 0 h 444"/>
              <a:gd name="T8" fmla="*/ 19 w 423"/>
              <a:gd name="T9" fmla="*/ 334 h 444"/>
              <a:gd name="T10" fmla="*/ 63 w 423"/>
              <a:gd name="T11" fmla="*/ 443 h 444"/>
              <a:gd name="T12" fmla="*/ 19 w 423"/>
              <a:gd name="T13" fmla="*/ 334 h 444"/>
              <a:gd name="T14" fmla="*/ 15 w 423"/>
              <a:gd name="T15" fmla="*/ 340 h 444"/>
              <a:gd name="T16" fmla="*/ 11 w 423"/>
              <a:gd name="T17" fmla="*/ 345 h 444"/>
              <a:gd name="T18" fmla="*/ 7 w 423"/>
              <a:gd name="T19" fmla="*/ 352 h 444"/>
              <a:gd name="T20" fmla="*/ 5 w 423"/>
              <a:gd name="T21" fmla="*/ 357 h 444"/>
              <a:gd name="T22" fmla="*/ 2 w 423"/>
              <a:gd name="T23" fmla="*/ 364 h 444"/>
              <a:gd name="T24" fmla="*/ 1 w 423"/>
              <a:gd name="T25" fmla="*/ 369 h 444"/>
              <a:gd name="T26" fmla="*/ 0 w 423"/>
              <a:gd name="T27" fmla="*/ 376 h 444"/>
              <a:gd name="T28" fmla="*/ 0 w 423"/>
              <a:gd name="T29" fmla="*/ 381 h 444"/>
              <a:gd name="T30" fmla="*/ 1 w 423"/>
              <a:gd name="T31" fmla="*/ 388 h 444"/>
              <a:gd name="T32" fmla="*/ 2 w 423"/>
              <a:gd name="T33" fmla="*/ 393 h 444"/>
              <a:gd name="T34" fmla="*/ 5 w 423"/>
              <a:gd name="T35" fmla="*/ 399 h 444"/>
              <a:gd name="T36" fmla="*/ 7 w 423"/>
              <a:gd name="T37" fmla="*/ 404 h 444"/>
              <a:gd name="T38" fmla="*/ 12 w 423"/>
              <a:gd name="T39" fmla="*/ 415 h 444"/>
              <a:gd name="T40" fmla="*/ 19 w 423"/>
              <a:gd name="T41" fmla="*/ 424 h 444"/>
              <a:gd name="T42" fmla="*/ 28 w 423"/>
              <a:gd name="T43" fmla="*/ 432 h 444"/>
              <a:gd name="T44" fmla="*/ 38 w 423"/>
              <a:gd name="T45" fmla="*/ 438 h 444"/>
              <a:gd name="T46" fmla="*/ 43 w 423"/>
              <a:gd name="T47" fmla="*/ 440 h 444"/>
              <a:gd name="T48" fmla="*/ 48 w 423"/>
              <a:gd name="T49" fmla="*/ 441 h 444"/>
              <a:gd name="T50" fmla="*/ 54 w 423"/>
              <a:gd name="T51" fmla="*/ 443 h 444"/>
              <a:gd name="T52" fmla="*/ 60 w 423"/>
              <a:gd name="T53" fmla="*/ 444 h 444"/>
              <a:gd name="T54" fmla="*/ 66 w 423"/>
              <a:gd name="T55" fmla="*/ 444 h 444"/>
              <a:gd name="T56" fmla="*/ 71 w 423"/>
              <a:gd name="T57" fmla="*/ 444 h 444"/>
              <a:gd name="T58" fmla="*/ 77 w 423"/>
              <a:gd name="T59" fmla="*/ 441 h 444"/>
              <a:gd name="T60" fmla="*/ 83 w 423"/>
              <a:gd name="T61" fmla="*/ 440 h 444"/>
              <a:gd name="T62" fmla="*/ 89 w 423"/>
              <a:gd name="T63" fmla="*/ 437 h 444"/>
              <a:gd name="T64" fmla="*/ 94 w 423"/>
              <a:gd name="T65" fmla="*/ 434 h 444"/>
              <a:gd name="T66" fmla="*/ 100 w 423"/>
              <a:gd name="T67" fmla="*/ 429 h 444"/>
              <a:gd name="T68" fmla="*/ 105 w 423"/>
              <a:gd name="T69" fmla="*/ 424 h 444"/>
              <a:gd name="T70" fmla="*/ 63 w 423"/>
              <a:gd name="T71" fmla="*/ 443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44"/>
              <a:gd name="T110" fmla="*/ 423 w 423"/>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44">
                <a:moveTo>
                  <a:pt x="63" y="443"/>
                </a:moveTo>
                <a:lnTo>
                  <a:pt x="105" y="424"/>
                </a:lnTo>
                <a:lnTo>
                  <a:pt x="423" y="90"/>
                </a:lnTo>
                <a:lnTo>
                  <a:pt x="336" y="0"/>
                </a:lnTo>
                <a:lnTo>
                  <a:pt x="19" y="334"/>
                </a:lnTo>
                <a:lnTo>
                  <a:pt x="63" y="443"/>
                </a:lnTo>
                <a:lnTo>
                  <a:pt x="19" y="334"/>
                </a:lnTo>
                <a:lnTo>
                  <a:pt x="15" y="340"/>
                </a:lnTo>
                <a:lnTo>
                  <a:pt x="11" y="345"/>
                </a:lnTo>
                <a:lnTo>
                  <a:pt x="7" y="352"/>
                </a:lnTo>
                <a:lnTo>
                  <a:pt x="5" y="357"/>
                </a:lnTo>
                <a:lnTo>
                  <a:pt x="2" y="364"/>
                </a:lnTo>
                <a:lnTo>
                  <a:pt x="1" y="369"/>
                </a:lnTo>
                <a:lnTo>
                  <a:pt x="0" y="376"/>
                </a:lnTo>
                <a:lnTo>
                  <a:pt x="0" y="381"/>
                </a:lnTo>
                <a:lnTo>
                  <a:pt x="1" y="388"/>
                </a:lnTo>
                <a:lnTo>
                  <a:pt x="2" y="393"/>
                </a:lnTo>
                <a:lnTo>
                  <a:pt x="5" y="399"/>
                </a:lnTo>
                <a:lnTo>
                  <a:pt x="7" y="404"/>
                </a:lnTo>
                <a:lnTo>
                  <a:pt x="12" y="415"/>
                </a:lnTo>
                <a:lnTo>
                  <a:pt x="19" y="424"/>
                </a:lnTo>
                <a:lnTo>
                  <a:pt x="28" y="432"/>
                </a:lnTo>
                <a:lnTo>
                  <a:pt x="38" y="438"/>
                </a:lnTo>
                <a:lnTo>
                  <a:pt x="43" y="440"/>
                </a:lnTo>
                <a:lnTo>
                  <a:pt x="48" y="441"/>
                </a:lnTo>
                <a:lnTo>
                  <a:pt x="54" y="443"/>
                </a:lnTo>
                <a:lnTo>
                  <a:pt x="60" y="444"/>
                </a:lnTo>
                <a:lnTo>
                  <a:pt x="66" y="444"/>
                </a:lnTo>
                <a:lnTo>
                  <a:pt x="71" y="444"/>
                </a:lnTo>
                <a:lnTo>
                  <a:pt x="77" y="441"/>
                </a:lnTo>
                <a:lnTo>
                  <a:pt x="83" y="440"/>
                </a:lnTo>
                <a:lnTo>
                  <a:pt x="89" y="437"/>
                </a:lnTo>
                <a:lnTo>
                  <a:pt x="94" y="434"/>
                </a:lnTo>
                <a:lnTo>
                  <a:pt x="100" y="429"/>
                </a:lnTo>
                <a:lnTo>
                  <a:pt x="105" y="424"/>
                </a:lnTo>
                <a:lnTo>
                  <a:pt x="63" y="443"/>
                </a:lnTo>
                <a:close/>
              </a:path>
            </a:pathLst>
          </a:custGeom>
          <a:solidFill>
            <a:srgbClr val="DA8B02"/>
          </a:solidFill>
          <a:ln w="9525">
            <a:noFill/>
            <a:round/>
            <a:headEnd/>
            <a:tailEnd/>
          </a:ln>
        </p:spPr>
        <p:txBody>
          <a:bodyPr/>
          <a:lstStyle/>
          <a:p>
            <a:endParaRPr lang="en-US"/>
          </a:p>
        </p:txBody>
      </p:sp>
      <p:sp>
        <p:nvSpPr>
          <p:cNvPr id="7248" name="Freeform 177"/>
          <p:cNvSpPr>
            <a:spLocks/>
          </p:cNvSpPr>
          <p:nvPr/>
        </p:nvSpPr>
        <p:spPr bwMode="auto">
          <a:xfrm>
            <a:off x="3189288" y="4797425"/>
            <a:ext cx="169862" cy="49213"/>
          </a:xfrm>
          <a:custGeom>
            <a:avLst/>
            <a:gdLst>
              <a:gd name="T0" fmla="*/ 18 w 510"/>
              <a:gd name="T1" fmla="*/ 109 h 128"/>
              <a:gd name="T2" fmla="*/ 60 w 510"/>
              <a:gd name="T3" fmla="*/ 128 h 128"/>
              <a:gd name="T4" fmla="*/ 510 w 510"/>
              <a:gd name="T5" fmla="*/ 128 h 128"/>
              <a:gd name="T6" fmla="*/ 510 w 510"/>
              <a:gd name="T7" fmla="*/ 0 h 128"/>
              <a:gd name="T8" fmla="*/ 60 w 510"/>
              <a:gd name="T9" fmla="*/ 0 h 128"/>
              <a:gd name="T10" fmla="*/ 18 w 510"/>
              <a:gd name="T11" fmla="*/ 109 h 128"/>
              <a:gd name="T12" fmla="*/ 60 w 510"/>
              <a:gd name="T13" fmla="*/ 0 h 128"/>
              <a:gd name="T14" fmla="*/ 53 w 510"/>
              <a:gd name="T15" fmla="*/ 0 h 128"/>
              <a:gd name="T16" fmla="*/ 47 w 510"/>
              <a:gd name="T17" fmla="*/ 2 h 128"/>
              <a:gd name="T18" fmla="*/ 40 w 510"/>
              <a:gd name="T19" fmla="*/ 3 h 128"/>
              <a:gd name="T20" fmla="*/ 34 w 510"/>
              <a:gd name="T21" fmla="*/ 6 h 128"/>
              <a:gd name="T22" fmla="*/ 29 w 510"/>
              <a:gd name="T23" fmla="*/ 8 h 128"/>
              <a:gd name="T24" fmla="*/ 24 w 510"/>
              <a:gd name="T25" fmla="*/ 11 h 128"/>
              <a:gd name="T26" fmla="*/ 20 w 510"/>
              <a:gd name="T27" fmla="*/ 16 h 128"/>
              <a:gd name="T28" fmla="*/ 15 w 510"/>
              <a:gd name="T29" fmla="*/ 20 h 128"/>
              <a:gd name="T30" fmla="*/ 11 w 510"/>
              <a:gd name="T31" fmla="*/ 25 h 128"/>
              <a:gd name="T32" fmla="*/ 8 w 510"/>
              <a:gd name="T33" fmla="*/ 30 h 128"/>
              <a:gd name="T34" fmla="*/ 6 w 510"/>
              <a:gd name="T35" fmla="*/ 34 h 128"/>
              <a:gd name="T36" fmla="*/ 4 w 510"/>
              <a:gd name="T37" fmla="*/ 40 h 128"/>
              <a:gd name="T38" fmla="*/ 1 w 510"/>
              <a:gd name="T39" fmla="*/ 52 h 128"/>
              <a:gd name="T40" fmla="*/ 0 w 510"/>
              <a:gd name="T41" fmla="*/ 64 h 128"/>
              <a:gd name="T42" fmla="*/ 1 w 510"/>
              <a:gd name="T43" fmla="*/ 76 h 128"/>
              <a:gd name="T44" fmla="*/ 4 w 510"/>
              <a:gd name="T45" fmla="*/ 87 h 128"/>
              <a:gd name="T46" fmla="*/ 6 w 510"/>
              <a:gd name="T47" fmla="*/ 92 h 128"/>
              <a:gd name="T48" fmla="*/ 8 w 510"/>
              <a:gd name="T49" fmla="*/ 98 h 128"/>
              <a:gd name="T50" fmla="*/ 11 w 510"/>
              <a:gd name="T51" fmla="*/ 103 h 128"/>
              <a:gd name="T52" fmla="*/ 15 w 510"/>
              <a:gd name="T53" fmla="*/ 108 h 128"/>
              <a:gd name="T54" fmla="*/ 20 w 510"/>
              <a:gd name="T55" fmla="*/ 112 h 128"/>
              <a:gd name="T56" fmla="*/ 24 w 510"/>
              <a:gd name="T57" fmla="*/ 115 h 128"/>
              <a:gd name="T58" fmla="*/ 29 w 510"/>
              <a:gd name="T59" fmla="*/ 119 h 128"/>
              <a:gd name="T60" fmla="*/ 34 w 510"/>
              <a:gd name="T61" fmla="*/ 122 h 128"/>
              <a:gd name="T62" fmla="*/ 40 w 510"/>
              <a:gd name="T63" fmla="*/ 124 h 128"/>
              <a:gd name="T64" fmla="*/ 47 w 510"/>
              <a:gd name="T65" fmla="*/ 126 h 128"/>
              <a:gd name="T66" fmla="*/ 53 w 510"/>
              <a:gd name="T67" fmla="*/ 128 h 128"/>
              <a:gd name="T68" fmla="*/ 60 w 510"/>
              <a:gd name="T69" fmla="*/ 128 h 128"/>
              <a:gd name="T70" fmla="*/ 18 w 510"/>
              <a:gd name="T71" fmla="*/ 109 h 1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8"/>
              <a:gd name="T110" fmla="*/ 510 w 510"/>
              <a:gd name="T111" fmla="*/ 128 h 1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8">
                <a:moveTo>
                  <a:pt x="18" y="109"/>
                </a:moveTo>
                <a:lnTo>
                  <a:pt x="60" y="128"/>
                </a:lnTo>
                <a:lnTo>
                  <a:pt x="510" y="128"/>
                </a:lnTo>
                <a:lnTo>
                  <a:pt x="510" y="0"/>
                </a:lnTo>
                <a:lnTo>
                  <a:pt x="60" y="0"/>
                </a:lnTo>
                <a:lnTo>
                  <a:pt x="18" y="109"/>
                </a:lnTo>
                <a:lnTo>
                  <a:pt x="60" y="0"/>
                </a:lnTo>
                <a:lnTo>
                  <a:pt x="53" y="0"/>
                </a:lnTo>
                <a:lnTo>
                  <a:pt x="47" y="2"/>
                </a:lnTo>
                <a:lnTo>
                  <a:pt x="40" y="3"/>
                </a:lnTo>
                <a:lnTo>
                  <a:pt x="34" y="6"/>
                </a:lnTo>
                <a:lnTo>
                  <a:pt x="29" y="8"/>
                </a:lnTo>
                <a:lnTo>
                  <a:pt x="24" y="11"/>
                </a:lnTo>
                <a:lnTo>
                  <a:pt x="20" y="16"/>
                </a:lnTo>
                <a:lnTo>
                  <a:pt x="15" y="20"/>
                </a:lnTo>
                <a:lnTo>
                  <a:pt x="11" y="25"/>
                </a:lnTo>
                <a:lnTo>
                  <a:pt x="8" y="30"/>
                </a:lnTo>
                <a:lnTo>
                  <a:pt x="6" y="34"/>
                </a:lnTo>
                <a:lnTo>
                  <a:pt x="4" y="40"/>
                </a:lnTo>
                <a:lnTo>
                  <a:pt x="1" y="52"/>
                </a:lnTo>
                <a:lnTo>
                  <a:pt x="0" y="64"/>
                </a:lnTo>
                <a:lnTo>
                  <a:pt x="1" y="76"/>
                </a:lnTo>
                <a:lnTo>
                  <a:pt x="4" y="87"/>
                </a:lnTo>
                <a:lnTo>
                  <a:pt x="6" y="92"/>
                </a:lnTo>
                <a:lnTo>
                  <a:pt x="8" y="98"/>
                </a:lnTo>
                <a:lnTo>
                  <a:pt x="11" y="103"/>
                </a:lnTo>
                <a:lnTo>
                  <a:pt x="15" y="108"/>
                </a:lnTo>
                <a:lnTo>
                  <a:pt x="20" y="112"/>
                </a:lnTo>
                <a:lnTo>
                  <a:pt x="24" y="115"/>
                </a:lnTo>
                <a:lnTo>
                  <a:pt x="29" y="119"/>
                </a:lnTo>
                <a:lnTo>
                  <a:pt x="34" y="122"/>
                </a:lnTo>
                <a:lnTo>
                  <a:pt x="40" y="124"/>
                </a:lnTo>
                <a:lnTo>
                  <a:pt x="47" y="126"/>
                </a:lnTo>
                <a:lnTo>
                  <a:pt x="53" y="128"/>
                </a:lnTo>
                <a:lnTo>
                  <a:pt x="60" y="128"/>
                </a:lnTo>
                <a:lnTo>
                  <a:pt x="18" y="109"/>
                </a:lnTo>
                <a:close/>
              </a:path>
            </a:pathLst>
          </a:custGeom>
          <a:solidFill>
            <a:srgbClr val="DA8B02"/>
          </a:solidFill>
          <a:ln w="9525">
            <a:noFill/>
            <a:round/>
            <a:headEnd/>
            <a:tailEnd/>
          </a:ln>
        </p:spPr>
        <p:txBody>
          <a:bodyPr/>
          <a:lstStyle/>
          <a:p>
            <a:endParaRPr lang="en-US"/>
          </a:p>
        </p:txBody>
      </p:sp>
      <p:sp>
        <p:nvSpPr>
          <p:cNvPr id="7249" name="Freeform 178"/>
          <p:cNvSpPr>
            <a:spLocks/>
          </p:cNvSpPr>
          <p:nvPr/>
        </p:nvSpPr>
        <p:spPr bwMode="auto">
          <a:xfrm>
            <a:off x="3084513" y="4665663"/>
            <a:ext cx="139700" cy="173037"/>
          </a:xfrm>
          <a:custGeom>
            <a:avLst/>
            <a:gdLst>
              <a:gd name="T0" fmla="*/ 1 w 423"/>
              <a:gd name="T1" fmla="*/ 65 h 444"/>
              <a:gd name="T2" fmla="*/ 19 w 423"/>
              <a:gd name="T3" fmla="*/ 110 h 444"/>
              <a:gd name="T4" fmla="*/ 337 w 423"/>
              <a:gd name="T5" fmla="*/ 444 h 444"/>
              <a:gd name="T6" fmla="*/ 423 w 423"/>
              <a:gd name="T7" fmla="*/ 354 h 444"/>
              <a:gd name="T8" fmla="*/ 106 w 423"/>
              <a:gd name="T9" fmla="*/ 20 h 444"/>
              <a:gd name="T10" fmla="*/ 1 w 423"/>
              <a:gd name="T11" fmla="*/ 65 h 444"/>
              <a:gd name="T12" fmla="*/ 106 w 423"/>
              <a:gd name="T13" fmla="*/ 20 h 444"/>
              <a:gd name="T14" fmla="*/ 99 w 423"/>
              <a:gd name="T15" fmla="*/ 15 h 444"/>
              <a:gd name="T16" fmla="*/ 94 w 423"/>
              <a:gd name="T17" fmla="*/ 10 h 444"/>
              <a:gd name="T18" fmla="*/ 89 w 423"/>
              <a:gd name="T19" fmla="*/ 7 h 444"/>
              <a:gd name="T20" fmla="*/ 83 w 423"/>
              <a:gd name="T21" fmla="*/ 4 h 444"/>
              <a:gd name="T22" fmla="*/ 77 w 423"/>
              <a:gd name="T23" fmla="*/ 1 h 444"/>
              <a:gd name="T24" fmla="*/ 71 w 423"/>
              <a:gd name="T25" fmla="*/ 0 h 444"/>
              <a:gd name="T26" fmla="*/ 65 w 423"/>
              <a:gd name="T27" fmla="*/ 0 h 444"/>
              <a:gd name="T28" fmla="*/ 60 w 423"/>
              <a:gd name="T29" fmla="*/ 0 h 444"/>
              <a:gd name="T30" fmla="*/ 54 w 423"/>
              <a:gd name="T31" fmla="*/ 0 h 444"/>
              <a:gd name="T32" fmla="*/ 48 w 423"/>
              <a:gd name="T33" fmla="*/ 1 h 444"/>
              <a:gd name="T34" fmla="*/ 43 w 423"/>
              <a:gd name="T35" fmla="*/ 4 h 444"/>
              <a:gd name="T36" fmla="*/ 38 w 423"/>
              <a:gd name="T37" fmla="*/ 6 h 444"/>
              <a:gd name="T38" fmla="*/ 29 w 423"/>
              <a:gd name="T39" fmla="*/ 12 h 444"/>
              <a:gd name="T40" fmla="*/ 19 w 423"/>
              <a:gd name="T41" fmla="*/ 20 h 444"/>
              <a:gd name="T42" fmla="*/ 12 w 423"/>
              <a:gd name="T43" fmla="*/ 29 h 444"/>
              <a:gd name="T44" fmla="*/ 7 w 423"/>
              <a:gd name="T45" fmla="*/ 39 h 444"/>
              <a:gd name="T46" fmla="*/ 5 w 423"/>
              <a:gd name="T47" fmla="*/ 44 h 444"/>
              <a:gd name="T48" fmla="*/ 3 w 423"/>
              <a:gd name="T49" fmla="*/ 51 h 444"/>
              <a:gd name="T50" fmla="*/ 1 w 423"/>
              <a:gd name="T51" fmla="*/ 56 h 444"/>
              <a:gd name="T52" fmla="*/ 0 w 423"/>
              <a:gd name="T53" fmla="*/ 62 h 444"/>
              <a:gd name="T54" fmla="*/ 0 w 423"/>
              <a:gd name="T55" fmla="*/ 68 h 444"/>
              <a:gd name="T56" fmla="*/ 1 w 423"/>
              <a:gd name="T57" fmla="*/ 74 h 444"/>
              <a:gd name="T58" fmla="*/ 3 w 423"/>
              <a:gd name="T59" fmla="*/ 80 h 444"/>
              <a:gd name="T60" fmla="*/ 5 w 423"/>
              <a:gd name="T61" fmla="*/ 87 h 444"/>
              <a:gd name="T62" fmla="*/ 7 w 423"/>
              <a:gd name="T63" fmla="*/ 92 h 444"/>
              <a:gd name="T64" fmla="*/ 11 w 423"/>
              <a:gd name="T65" fmla="*/ 99 h 444"/>
              <a:gd name="T66" fmla="*/ 15 w 423"/>
              <a:gd name="T67" fmla="*/ 104 h 444"/>
              <a:gd name="T68" fmla="*/ 19 w 423"/>
              <a:gd name="T69" fmla="*/ 110 h 444"/>
              <a:gd name="T70" fmla="*/ 1 w 423"/>
              <a:gd name="T71" fmla="*/ 65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44"/>
              <a:gd name="T110" fmla="*/ 423 w 423"/>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44">
                <a:moveTo>
                  <a:pt x="1" y="65"/>
                </a:moveTo>
                <a:lnTo>
                  <a:pt x="19" y="110"/>
                </a:lnTo>
                <a:lnTo>
                  <a:pt x="337" y="444"/>
                </a:lnTo>
                <a:lnTo>
                  <a:pt x="423" y="354"/>
                </a:lnTo>
                <a:lnTo>
                  <a:pt x="106" y="20"/>
                </a:lnTo>
                <a:lnTo>
                  <a:pt x="1" y="65"/>
                </a:lnTo>
                <a:lnTo>
                  <a:pt x="106" y="20"/>
                </a:lnTo>
                <a:lnTo>
                  <a:pt x="99" y="15"/>
                </a:lnTo>
                <a:lnTo>
                  <a:pt x="94" y="10"/>
                </a:lnTo>
                <a:lnTo>
                  <a:pt x="89" y="7"/>
                </a:lnTo>
                <a:lnTo>
                  <a:pt x="83" y="4"/>
                </a:lnTo>
                <a:lnTo>
                  <a:pt x="77" y="1"/>
                </a:lnTo>
                <a:lnTo>
                  <a:pt x="71" y="0"/>
                </a:lnTo>
                <a:lnTo>
                  <a:pt x="65" y="0"/>
                </a:lnTo>
                <a:lnTo>
                  <a:pt x="60" y="0"/>
                </a:lnTo>
                <a:lnTo>
                  <a:pt x="54" y="0"/>
                </a:lnTo>
                <a:lnTo>
                  <a:pt x="48" y="1"/>
                </a:lnTo>
                <a:lnTo>
                  <a:pt x="43" y="4"/>
                </a:lnTo>
                <a:lnTo>
                  <a:pt x="38" y="6"/>
                </a:lnTo>
                <a:lnTo>
                  <a:pt x="29" y="12"/>
                </a:lnTo>
                <a:lnTo>
                  <a:pt x="19" y="20"/>
                </a:lnTo>
                <a:lnTo>
                  <a:pt x="12" y="29"/>
                </a:lnTo>
                <a:lnTo>
                  <a:pt x="7" y="39"/>
                </a:lnTo>
                <a:lnTo>
                  <a:pt x="5" y="44"/>
                </a:lnTo>
                <a:lnTo>
                  <a:pt x="3" y="51"/>
                </a:lnTo>
                <a:lnTo>
                  <a:pt x="1" y="56"/>
                </a:lnTo>
                <a:lnTo>
                  <a:pt x="0" y="62"/>
                </a:lnTo>
                <a:lnTo>
                  <a:pt x="0" y="68"/>
                </a:lnTo>
                <a:lnTo>
                  <a:pt x="1" y="74"/>
                </a:lnTo>
                <a:lnTo>
                  <a:pt x="3" y="80"/>
                </a:lnTo>
                <a:lnTo>
                  <a:pt x="5" y="87"/>
                </a:lnTo>
                <a:lnTo>
                  <a:pt x="7" y="92"/>
                </a:lnTo>
                <a:lnTo>
                  <a:pt x="11" y="99"/>
                </a:lnTo>
                <a:lnTo>
                  <a:pt x="15" y="104"/>
                </a:lnTo>
                <a:lnTo>
                  <a:pt x="19" y="110"/>
                </a:lnTo>
                <a:lnTo>
                  <a:pt x="1" y="65"/>
                </a:lnTo>
                <a:close/>
              </a:path>
            </a:pathLst>
          </a:custGeom>
          <a:solidFill>
            <a:srgbClr val="DA8B02"/>
          </a:solidFill>
          <a:ln w="9525">
            <a:noFill/>
            <a:round/>
            <a:headEnd/>
            <a:tailEnd/>
          </a:ln>
        </p:spPr>
        <p:txBody>
          <a:bodyPr/>
          <a:lstStyle/>
          <a:p>
            <a:endParaRPr lang="en-US"/>
          </a:p>
        </p:txBody>
      </p:sp>
      <p:sp>
        <p:nvSpPr>
          <p:cNvPr id="7250" name="Freeform 179"/>
          <p:cNvSpPr>
            <a:spLocks/>
          </p:cNvSpPr>
          <p:nvPr/>
        </p:nvSpPr>
        <p:spPr bwMode="auto">
          <a:xfrm>
            <a:off x="3084513" y="4443413"/>
            <a:ext cx="38100" cy="249237"/>
          </a:xfrm>
          <a:custGeom>
            <a:avLst/>
            <a:gdLst>
              <a:gd name="T0" fmla="*/ 0 w 122"/>
              <a:gd name="T1" fmla="*/ 65 h 634"/>
              <a:gd name="T2" fmla="*/ 0 w 122"/>
              <a:gd name="T3" fmla="*/ 634 h 634"/>
              <a:gd name="T4" fmla="*/ 122 w 122"/>
              <a:gd name="T5" fmla="*/ 634 h 634"/>
              <a:gd name="T6" fmla="*/ 122 w 122"/>
              <a:gd name="T7" fmla="*/ 65 h 634"/>
              <a:gd name="T8" fmla="*/ 122 w 122"/>
              <a:gd name="T9" fmla="*/ 65 h 634"/>
              <a:gd name="T10" fmla="*/ 121 w 122"/>
              <a:gd name="T11" fmla="*/ 57 h 634"/>
              <a:gd name="T12" fmla="*/ 120 w 122"/>
              <a:gd name="T13" fmla="*/ 49 h 634"/>
              <a:gd name="T14" fmla="*/ 119 w 122"/>
              <a:gd name="T15" fmla="*/ 43 h 634"/>
              <a:gd name="T16" fmla="*/ 117 w 122"/>
              <a:gd name="T17" fmla="*/ 36 h 634"/>
              <a:gd name="T18" fmla="*/ 114 w 122"/>
              <a:gd name="T19" fmla="*/ 31 h 634"/>
              <a:gd name="T20" fmla="*/ 111 w 122"/>
              <a:gd name="T21" fmla="*/ 25 h 634"/>
              <a:gd name="T22" fmla="*/ 107 w 122"/>
              <a:gd name="T23" fmla="*/ 21 h 634"/>
              <a:gd name="T24" fmla="*/ 104 w 122"/>
              <a:gd name="T25" fmla="*/ 16 h 634"/>
              <a:gd name="T26" fmla="*/ 98 w 122"/>
              <a:gd name="T27" fmla="*/ 12 h 634"/>
              <a:gd name="T28" fmla="*/ 94 w 122"/>
              <a:gd name="T29" fmla="*/ 9 h 634"/>
              <a:gd name="T30" fmla="*/ 89 w 122"/>
              <a:gd name="T31" fmla="*/ 7 h 634"/>
              <a:gd name="T32" fmla="*/ 84 w 122"/>
              <a:gd name="T33" fmla="*/ 4 h 634"/>
              <a:gd name="T34" fmla="*/ 72 w 122"/>
              <a:gd name="T35" fmla="*/ 1 h 634"/>
              <a:gd name="T36" fmla="*/ 61 w 122"/>
              <a:gd name="T37" fmla="*/ 0 h 634"/>
              <a:gd name="T38" fmla="*/ 50 w 122"/>
              <a:gd name="T39" fmla="*/ 1 h 634"/>
              <a:gd name="T40" fmla="*/ 39 w 122"/>
              <a:gd name="T41" fmla="*/ 4 h 634"/>
              <a:gd name="T42" fmla="*/ 34 w 122"/>
              <a:gd name="T43" fmla="*/ 7 h 634"/>
              <a:gd name="T44" fmla="*/ 29 w 122"/>
              <a:gd name="T45" fmla="*/ 9 h 634"/>
              <a:gd name="T46" fmla="*/ 24 w 122"/>
              <a:gd name="T47" fmla="*/ 12 h 634"/>
              <a:gd name="T48" fmla="*/ 19 w 122"/>
              <a:gd name="T49" fmla="*/ 16 h 634"/>
              <a:gd name="T50" fmla="*/ 15 w 122"/>
              <a:gd name="T51" fmla="*/ 21 h 634"/>
              <a:gd name="T52" fmla="*/ 12 w 122"/>
              <a:gd name="T53" fmla="*/ 25 h 634"/>
              <a:gd name="T54" fmla="*/ 9 w 122"/>
              <a:gd name="T55" fmla="*/ 31 h 634"/>
              <a:gd name="T56" fmla="*/ 6 w 122"/>
              <a:gd name="T57" fmla="*/ 36 h 634"/>
              <a:gd name="T58" fmla="*/ 4 w 122"/>
              <a:gd name="T59" fmla="*/ 43 h 634"/>
              <a:gd name="T60" fmla="*/ 3 w 122"/>
              <a:gd name="T61" fmla="*/ 49 h 634"/>
              <a:gd name="T62" fmla="*/ 2 w 122"/>
              <a:gd name="T63" fmla="*/ 57 h 634"/>
              <a:gd name="T64" fmla="*/ 0 w 122"/>
              <a:gd name="T65" fmla="*/ 65 h 6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634"/>
              <a:gd name="T101" fmla="*/ 122 w 122"/>
              <a:gd name="T102" fmla="*/ 634 h 6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634">
                <a:moveTo>
                  <a:pt x="0" y="65"/>
                </a:moveTo>
                <a:lnTo>
                  <a:pt x="0" y="634"/>
                </a:lnTo>
                <a:lnTo>
                  <a:pt x="122" y="634"/>
                </a:lnTo>
                <a:lnTo>
                  <a:pt x="122" y="65"/>
                </a:lnTo>
                <a:lnTo>
                  <a:pt x="121" y="57"/>
                </a:lnTo>
                <a:lnTo>
                  <a:pt x="120" y="49"/>
                </a:lnTo>
                <a:lnTo>
                  <a:pt x="119" y="43"/>
                </a:lnTo>
                <a:lnTo>
                  <a:pt x="117" y="36"/>
                </a:lnTo>
                <a:lnTo>
                  <a:pt x="114" y="31"/>
                </a:lnTo>
                <a:lnTo>
                  <a:pt x="111" y="25"/>
                </a:lnTo>
                <a:lnTo>
                  <a:pt x="107" y="21"/>
                </a:lnTo>
                <a:lnTo>
                  <a:pt x="104" y="16"/>
                </a:lnTo>
                <a:lnTo>
                  <a:pt x="98" y="12"/>
                </a:lnTo>
                <a:lnTo>
                  <a:pt x="94" y="9"/>
                </a:lnTo>
                <a:lnTo>
                  <a:pt x="89" y="7"/>
                </a:lnTo>
                <a:lnTo>
                  <a:pt x="84" y="4"/>
                </a:lnTo>
                <a:lnTo>
                  <a:pt x="72" y="1"/>
                </a:lnTo>
                <a:lnTo>
                  <a:pt x="61" y="0"/>
                </a:lnTo>
                <a:lnTo>
                  <a:pt x="50" y="1"/>
                </a:lnTo>
                <a:lnTo>
                  <a:pt x="39" y="4"/>
                </a:lnTo>
                <a:lnTo>
                  <a:pt x="34" y="7"/>
                </a:lnTo>
                <a:lnTo>
                  <a:pt x="29" y="9"/>
                </a:lnTo>
                <a:lnTo>
                  <a:pt x="24" y="12"/>
                </a:lnTo>
                <a:lnTo>
                  <a:pt x="19" y="16"/>
                </a:lnTo>
                <a:lnTo>
                  <a:pt x="15" y="21"/>
                </a:lnTo>
                <a:lnTo>
                  <a:pt x="12" y="25"/>
                </a:lnTo>
                <a:lnTo>
                  <a:pt x="9" y="31"/>
                </a:lnTo>
                <a:lnTo>
                  <a:pt x="6" y="36"/>
                </a:lnTo>
                <a:lnTo>
                  <a:pt x="4" y="43"/>
                </a:lnTo>
                <a:lnTo>
                  <a:pt x="3" y="49"/>
                </a:lnTo>
                <a:lnTo>
                  <a:pt x="2" y="57"/>
                </a:lnTo>
                <a:lnTo>
                  <a:pt x="0" y="65"/>
                </a:lnTo>
                <a:close/>
              </a:path>
            </a:pathLst>
          </a:custGeom>
          <a:solidFill>
            <a:srgbClr val="DA8B02"/>
          </a:solidFill>
          <a:ln w="9525">
            <a:noFill/>
            <a:round/>
            <a:headEnd/>
            <a:tailEnd/>
          </a:ln>
        </p:spPr>
        <p:txBody>
          <a:bodyPr/>
          <a:lstStyle/>
          <a:p>
            <a:endParaRPr lang="en-US"/>
          </a:p>
        </p:txBody>
      </p:sp>
      <p:sp>
        <p:nvSpPr>
          <p:cNvPr id="7251" name="Freeform 180"/>
          <p:cNvSpPr>
            <a:spLocks/>
          </p:cNvSpPr>
          <p:nvPr/>
        </p:nvSpPr>
        <p:spPr bwMode="auto">
          <a:xfrm>
            <a:off x="3084513" y="4443413"/>
            <a:ext cx="38100" cy="26987"/>
          </a:xfrm>
          <a:custGeom>
            <a:avLst/>
            <a:gdLst>
              <a:gd name="T0" fmla="*/ 122 w 122"/>
              <a:gd name="T1" fmla="*/ 65 h 65"/>
              <a:gd name="T2" fmla="*/ 121 w 122"/>
              <a:gd name="T3" fmla="*/ 57 h 65"/>
              <a:gd name="T4" fmla="*/ 120 w 122"/>
              <a:gd name="T5" fmla="*/ 49 h 65"/>
              <a:gd name="T6" fmla="*/ 119 w 122"/>
              <a:gd name="T7" fmla="*/ 43 h 65"/>
              <a:gd name="T8" fmla="*/ 117 w 122"/>
              <a:gd name="T9" fmla="*/ 36 h 65"/>
              <a:gd name="T10" fmla="*/ 114 w 122"/>
              <a:gd name="T11" fmla="*/ 31 h 65"/>
              <a:gd name="T12" fmla="*/ 111 w 122"/>
              <a:gd name="T13" fmla="*/ 25 h 65"/>
              <a:gd name="T14" fmla="*/ 107 w 122"/>
              <a:gd name="T15" fmla="*/ 21 h 65"/>
              <a:gd name="T16" fmla="*/ 104 w 122"/>
              <a:gd name="T17" fmla="*/ 16 h 65"/>
              <a:gd name="T18" fmla="*/ 98 w 122"/>
              <a:gd name="T19" fmla="*/ 12 h 65"/>
              <a:gd name="T20" fmla="*/ 94 w 122"/>
              <a:gd name="T21" fmla="*/ 9 h 65"/>
              <a:gd name="T22" fmla="*/ 89 w 122"/>
              <a:gd name="T23" fmla="*/ 7 h 65"/>
              <a:gd name="T24" fmla="*/ 84 w 122"/>
              <a:gd name="T25" fmla="*/ 4 h 65"/>
              <a:gd name="T26" fmla="*/ 72 w 122"/>
              <a:gd name="T27" fmla="*/ 1 h 65"/>
              <a:gd name="T28" fmla="*/ 61 w 122"/>
              <a:gd name="T29" fmla="*/ 0 h 65"/>
              <a:gd name="T30" fmla="*/ 50 w 122"/>
              <a:gd name="T31" fmla="*/ 1 h 65"/>
              <a:gd name="T32" fmla="*/ 39 w 122"/>
              <a:gd name="T33" fmla="*/ 4 h 65"/>
              <a:gd name="T34" fmla="*/ 34 w 122"/>
              <a:gd name="T35" fmla="*/ 7 h 65"/>
              <a:gd name="T36" fmla="*/ 29 w 122"/>
              <a:gd name="T37" fmla="*/ 9 h 65"/>
              <a:gd name="T38" fmla="*/ 24 w 122"/>
              <a:gd name="T39" fmla="*/ 12 h 65"/>
              <a:gd name="T40" fmla="*/ 19 w 122"/>
              <a:gd name="T41" fmla="*/ 16 h 65"/>
              <a:gd name="T42" fmla="*/ 15 w 122"/>
              <a:gd name="T43" fmla="*/ 21 h 65"/>
              <a:gd name="T44" fmla="*/ 12 w 122"/>
              <a:gd name="T45" fmla="*/ 25 h 65"/>
              <a:gd name="T46" fmla="*/ 9 w 122"/>
              <a:gd name="T47" fmla="*/ 31 h 65"/>
              <a:gd name="T48" fmla="*/ 6 w 122"/>
              <a:gd name="T49" fmla="*/ 36 h 65"/>
              <a:gd name="T50" fmla="*/ 4 w 122"/>
              <a:gd name="T51" fmla="*/ 43 h 65"/>
              <a:gd name="T52" fmla="*/ 3 w 122"/>
              <a:gd name="T53" fmla="*/ 49 h 65"/>
              <a:gd name="T54" fmla="*/ 2 w 122"/>
              <a:gd name="T55" fmla="*/ 57 h 65"/>
              <a:gd name="T56" fmla="*/ 0 w 122"/>
              <a:gd name="T57" fmla="*/ 65 h 65"/>
              <a:gd name="T58" fmla="*/ 122 w 122"/>
              <a:gd name="T59" fmla="*/ 65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65"/>
              <a:gd name="T92" fmla="*/ 122 w 122"/>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65">
                <a:moveTo>
                  <a:pt x="122" y="65"/>
                </a:moveTo>
                <a:lnTo>
                  <a:pt x="121" y="57"/>
                </a:lnTo>
                <a:lnTo>
                  <a:pt x="120" y="49"/>
                </a:lnTo>
                <a:lnTo>
                  <a:pt x="119" y="43"/>
                </a:lnTo>
                <a:lnTo>
                  <a:pt x="117" y="36"/>
                </a:lnTo>
                <a:lnTo>
                  <a:pt x="114" y="31"/>
                </a:lnTo>
                <a:lnTo>
                  <a:pt x="111" y="25"/>
                </a:lnTo>
                <a:lnTo>
                  <a:pt x="107" y="21"/>
                </a:lnTo>
                <a:lnTo>
                  <a:pt x="104" y="16"/>
                </a:lnTo>
                <a:lnTo>
                  <a:pt x="98" y="12"/>
                </a:lnTo>
                <a:lnTo>
                  <a:pt x="94" y="9"/>
                </a:lnTo>
                <a:lnTo>
                  <a:pt x="89" y="7"/>
                </a:lnTo>
                <a:lnTo>
                  <a:pt x="84" y="4"/>
                </a:lnTo>
                <a:lnTo>
                  <a:pt x="72" y="1"/>
                </a:lnTo>
                <a:lnTo>
                  <a:pt x="61" y="0"/>
                </a:lnTo>
                <a:lnTo>
                  <a:pt x="50" y="1"/>
                </a:lnTo>
                <a:lnTo>
                  <a:pt x="39" y="4"/>
                </a:lnTo>
                <a:lnTo>
                  <a:pt x="34" y="7"/>
                </a:lnTo>
                <a:lnTo>
                  <a:pt x="29" y="9"/>
                </a:lnTo>
                <a:lnTo>
                  <a:pt x="24" y="12"/>
                </a:lnTo>
                <a:lnTo>
                  <a:pt x="19" y="16"/>
                </a:lnTo>
                <a:lnTo>
                  <a:pt x="15" y="21"/>
                </a:lnTo>
                <a:lnTo>
                  <a:pt x="12" y="25"/>
                </a:lnTo>
                <a:lnTo>
                  <a:pt x="9" y="31"/>
                </a:lnTo>
                <a:lnTo>
                  <a:pt x="6" y="36"/>
                </a:lnTo>
                <a:lnTo>
                  <a:pt x="4" y="43"/>
                </a:lnTo>
                <a:lnTo>
                  <a:pt x="3" y="49"/>
                </a:lnTo>
                <a:lnTo>
                  <a:pt x="2" y="57"/>
                </a:lnTo>
                <a:lnTo>
                  <a:pt x="0" y="65"/>
                </a:lnTo>
                <a:lnTo>
                  <a:pt x="122" y="65"/>
                </a:lnTo>
                <a:close/>
              </a:path>
            </a:pathLst>
          </a:custGeom>
          <a:solidFill>
            <a:srgbClr val="DA8B02"/>
          </a:solidFill>
          <a:ln w="9525">
            <a:noFill/>
            <a:round/>
            <a:headEnd/>
            <a:tailEnd/>
          </a:ln>
        </p:spPr>
        <p:txBody>
          <a:bodyPr/>
          <a:lstStyle/>
          <a:p>
            <a:endParaRPr lang="en-US"/>
          </a:p>
        </p:txBody>
      </p:sp>
      <p:sp>
        <p:nvSpPr>
          <p:cNvPr id="7252" name="Freeform 181"/>
          <p:cNvSpPr>
            <a:spLocks/>
          </p:cNvSpPr>
          <p:nvPr/>
        </p:nvSpPr>
        <p:spPr bwMode="auto">
          <a:xfrm>
            <a:off x="3084513" y="5802313"/>
            <a:ext cx="33337" cy="41275"/>
          </a:xfrm>
          <a:custGeom>
            <a:avLst/>
            <a:gdLst>
              <a:gd name="T0" fmla="*/ 106 w 106"/>
              <a:gd name="T1" fmla="*/ 21 h 111"/>
              <a:gd name="T2" fmla="*/ 99 w 106"/>
              <a:gd name="T3" fmla="*/ 16 h 111"/>
              <a:gd name="T4" fmla="*/ 94 w 106"/>
              <a:gd name="T5" fmla="*/ 11 h 111"/>
              <a:gd name="T6" fmla="*/ 89 w 106"/>
              <a:gd name="T7" fmla="*/ 8 h 111"/>
              <a:gd name="T8" fmla="*/ 83 w 106"/>
              <a:gd name="T9" fmla="*/ 5 h 111"/>
              <a:gd name="T10" fmla="*/ 77 w 106"/>
              <a:gd name="T11" fmla="*/ 2 h 111"/>
              <a:gd name="T12" fmla="*/ 71 w 106"/>
              <a:gd name="T13" fmla="*/ 1 h 111"/>
              <a:gd name="T14" fmla="*/ 65 w 106"/>
              <a:gd name="T15" fmla="*/ 0 h 111"/>
              <a:gd name="T16" fmla="*/ 60 w 106"/>
              <a:gd name="T17" fmla="*/ 1 h 111"/>
              <a:gd name="T18" fmla="*/ 54 w 106"/>
              <a:gd name="T19" fmla="*/ 1 h 111"/>
              <a:gd name="T20" fmla="*/ 48 w 106"/>
              <a:gd name="T21" fmla="*/ 2 h 111"/>
              <a:gd name="T22" fmla="*/ 43 w 106"/>
              <a:gd name="T23" fmla="*/ 5 h 111"/>
              <a:gd name="T24" fmla="*/ 38 w 106"/>
              <a:gd name="T25" fmla="*/ 7 h 111"/>
              <a:gd name="T26" fmla="*/ 29 w 106"/>
              <a:gd name="T27" fmla="*/ 13 h 111"/>
              <a:gd name="T28" fmla="*/ 19 w 106"/>
              <a:gd name="T29" fmla="*/ 21 h 111"/>
              <a:gd name="T30" fmla="*/ 12 w 106"/>
              <a:gd name="T31" fmla="*/ 30 h 111"/>
              <a:gd name="T32" fmla="*/ 7 w 106"/>
              <a:gd name="T33" fmla="*/ 40 h 111"/>
              <a:gd name="T34" fmla="*/ 5 w 106"/>
              <a:gd name="T35" fmla="*/ 45 h 111"/>
              <a:gd name="T36" fmla="*/ 3 w 106"/>
              <a:gd name="T37" fmla="*/ 51 h 111"/>
              <a:gd name="T38" fmla="*/ 1 w 106"/>
              <a:gd name="T39" fmla="*/ 57 h 111"/>
              <a:gd name="T40" fmla="*/ 0 w 106"/>
              <a:gd name="T41" fmla="*/ 63 h 111"/>
              <a:gd name="T42" fmla="*/ 0 w 106"/>
              <a:gd name="T43" fmla="*/ 69 h 111"/>
              <a:gd name="T44" fmla="*/ 1 w 106"/>
              <a:gd name="T45" fmla="*/ 75 h 111"/>
              <a:gd name="T46" fmla="*/ 3 w 106"/>
              <a:gd name="T47" fmla="*/ 81 h 111"/>
              <a:gd name="T48" fmla="*/ 5 w 106"/>
              <a:gd name="T49" fmla="*/ 87 h 111"/>
              <a:gd name="T50" fmla="*/ 7 w 106"/>
              <a:gd name="T51" fmla="*/ 93 h 111"/>
              <a:gd name="T52" fmla="*/ 11 w 106"/>
              <a:gd name="T53" fmla="*/ 99 h 111"/>
              <a:gd name="T54" fmla="*/ 15 w 106"/>
              <a:gd name="T55" fmla="*/ 105 h 111"/>
              <a:gd name="T56" fmla="*/ 19 w 106"/>
              <a:gd name="T57" fmla="*/ 111 h 111"/>
              <a:gd name="T58" fmla="*/ 106 w 106"/>
              <a:gd name="T59" fmla="*/ 21 h 1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6"/>
              <a:gd name="T91" fmla="*/ 0 h 111"/>
              <a:gd name="T92" fmla="*/ 106 w 106"/>
              <a:gd name="T93" fmla="*/ 111 h 1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6" h="111">
                <a:moveTo>
                  <a:pt x="106" y="21"/>
                </a:moveTo>
                <a:lnTo>
                  <a:pt x="99" y="16"/>
                </a:lnTo>
                <a:lnTo>
                  <a:pt x="94" y="11"/>
                </a:lnTo>
                <a:lnTo>
                  <a:pt x="89" y="8"/>
                </a:lnTo>
                <a:lnTo>
                  <a:pt x="83" y="5"/>
                </a:lnTo>
                <a:lnTo>
                  <a:pt x="77" y="2"/>
                </a:lnTo>
                <a:lnTo>
                  <a:pt x="71" y="1"/>
                </a:lnTo>
                <a:lnTo>
                  <a:pt x="65" y="0"/>
                </a:lnTo>
                <a:lnTo>
                  <a:pt x="60" y="1"/>
                </a:lnTo>
                <a:lnTo>
                  <a:pt x="54" y="1"/>
                </a:lnTo>
                <a:lnTo>
                  <a:pt x="48" y="2"/>
                </a:lnTo>
                <a:lnTo>
                  <a:pt x="43" y="5"/>
                </a:lnTo>
                <a:lnTo>
                  <a:pt x="38" y="7"/>
                </a:lnTo>
                <a:lnTo>
                  <a:pt x="29" y="13"/>
                </a:lnTo>
                <a:lnTo>
                  <a:pt x="19" y="21"/>
                </a:lnTo>
                <a:lnTo>
                  <a:pt x="12" y="30"/>
                </a:lnTo>
                <a:lnTo>
                  <a:pt x="7" y="40"/>
                </a:lnTo>
                <a:lnTo>
                  <a:pt x="5" y="45"/>
                </a:lnTo>
                <a:lnTo>
                  <a:pt x="3" y="51"/>
                </a:lnTo>
                <a:lnTo>
                  <a:pt x="1" y="57"/>
                </a:lnTo>
                <a:lnTo>
                  <a:pt x="0" y="63"/>
                </a:lnTo>
                <a:lnTo>
                  <a:pt x="0" y="69"/>
                </a:lnTo>
                <a:lnTo>
                  <a:pt x="1" y="75"/>
                </a:lnTo>
                <a:lnTo>
                  <a:pt x="3" y="81"/>
                </a:lnTo>
                <a:lnTo>
                  <a:pt x="5" y="87"/>
                </a:lnTo>
                <a:lnTo>
                  <a:pt x="7" y="93"/>
                </a:lnTo>
                <a:lnTo>
                  <a:pt x="11" y="99"/>
                </a:lnTo>
                <a:lnTo>
                  <a:pt x="15" y="105"/>
                </a:lnTo>
                <a:lnTo>
                  <a:pt x="19" y="111"/>
                </a:lnTo>
                <a:lnTo>
                  <a:pt x="106" y="21"/>
                </a:lnTo>
                <a:close/>
              </a:path>
            </a:pathLst>
          </a:custGeom>
          <a:solidFill>
            <a:srgbClr val="DA8B02"/>
          </a:solidFill>
          <a:ln w="9525">
            <a:noFill/>
            <a:round/>
            <a:headEnd/>
            <a:tailEnd/>
          </a:ln>
        </p:spPr>
        <p:txBody>
          <a:bodyPr/>
          <a:lstStyle/>
          <a:p>
            <a:endParaRPr lang="en-US"/>
          </a:p>
        </p:txBody>
      </p:sp>
      <p:sp>
        <p:nvSpPr>
          <p:cNvPr id="7253" name="Freeform 182"/>
          <p:cNvSpPr>
            <a:spLocks/>
          </p:cNvSpPr>
          <p:nvPr/>
        </p:nvSpPr>
        <p:spPr bwMode="auto">
          <a:xfrm>
            <a:off x="3090863" y="5808663"/>
            <a:ext cx="139700" cy="173037"/>
          </a:xfrm>
          <a:custGeom>
            <a:avLst/>
            <a:gdLst>
              <a:gd name="T0" fmla="*/ 360 w 423"/>
              <a:gd name="T1" fmla="*/ 442 h 444"/>
              <a:gd name="T2" fmla="*/ 404 w 423"/>
              <a:gd name="T3" fmla="*/ 333 h 444"/>
              <a:gd name="T4" fmla="*/ 87 w 423"/>
              <a:gd name="T5" fmla="*/ 0 h 444"/>
              <a:gd name="T6" fmla="*/ 0 w 423"/>
              <a:gd name="T7" fmla="*/ 90 h 444"/>
              <a:gd name="T8" fmla="*/ 318 w 423"/>
              <a:gd name="T9" fmla="*/ 424 h 444"/>
              <a:gd name="T10" fmla="*/ 360 w 423"/>
              <a:gd name="T11" fmla="*/ 442 h 444"/>
              <a:gd name="T12" fmla="*/ 318 w 423"/>
              <a:gd name="T13" fmla="*/ 424 h 444"/>
              <a:gd name="T14" fmla="*/ 323 w 423"/>
              <a:gd name="T15" fmla="*/ 429 h 444"/>
              <a:gd name="T16" fmla="*/ 329 w 423"/>
              <a:gd name="T17" fmla="*/ 434 h 444"/>
              <a:gd name="T18" fmla="*/ 334 w 423"/>
              <a:gd name="T19" fmla="*/ 437 h 444"/>
              <a:gd name="T20" fmla="*/ 340 w 423"/>
              <a:gd name="T21" fmla="*/ 439 h 444"/>
              <a:gd name="T22" fmla="*/ 346 w 423"/>
              <a:gd name="T23" fmla="*/ 441 h 444"/>
              <a:gd name="T24" fmla="*/ 352 w 423"/>
              <a:gd name="T25" fmla="*/ 442 h 444"/>
              <a:gd name="T26" fmla="*/ 357 w 423"/>
              <a:gd name="T27" fmla="*/ 444 h 444"/>
              <a:gd name="T28" fmla="*/ 363 w 423"/>
              <a:gd name="T29" fmla="*/ 444 h 444"/>
              <a:gd name="T30" fmla="*/ 369 w 423"/>
              <a:gd name="T31" fmla="*/ 442 h 444"/>
              <a:gd name="T32" fmla="*/ 375 w 423"/>
              <a:gd name="T33" fmla="*/ 441 h 444"/>
              <a:gd name="T34" fmla="*/ 380 w 423"/>
              <a:gd name="T35" fmla="*/ 439 h 444"/>
              <a:gd name="T36" fmla="*/ 385 w 423"/>
              <a:gd name="T37" fmla="*/ 437 h 444"/>
              <a:gd name="T38" fmla="*/ 395 w 423"/>
              <a:gd name="T39" fmla="*/ 432 h 444"/>
              <a:gd name="T40" fmla="*/ 404 w 423"/>
              <a:gd name="T41" fmla="*/ 424 h 444"/>
              <a:gd name="T42" fmla="*/ 411 w 423"/>
              <a:gd name="T43" fmla="*/ 414 h 444"/>
              <a:gd name="T44" fmla="*/ 416 w 423"/>
              <a:gd name="T45" fmla="*/ 404 h 444"/>
              <a:gd name="T46" fmla="*/ 419 w 423"/>
              <a:gd name="T47" fmla="*/ 399 h 444"/>
              <a:gd name="T48" fmla="*/ 421 w 423"/>
              <a:gd name="T49" fmla="*/ 393 h 444"/>
              <a:gd name="T50" fmla="*/ 422 w 423"/>
              <a:gd name="T51" fmla="*/ 388 h 444"/>
              <a:gd name="T52" fmla="*/ 423 w 423"/>
              <a:gd name="T53" fmla="*/ 381 h 444"/>
              <a:gd name="T54" fmla="*/ 423 w 423"/>
              <a:gd name="T55" fmla="*/ 376 h 444"/>
              <a:gd name="T56" fmla="*/ 422 w 423"/>
              <a:gd name="T57" fmla="*/ 369 h 444"/>
              <a:gd name="T58" fmla="*/ 421 w 423"/>
              <a:gd name="T59" fmla="*/ 364 h 444"/>
              <a:gd name="T60" fmla="*/ 419 w 423"/>
              <a:gd name="T61" fmla="*/ 357 h 444"/>
              <a:gd name="T62" fmla="*/ 416 w 423"/>
              <a:gd name="T63" fmla="*/ 350 h 444"/>
              <a:gd name="T64" fmla="*/ 412 w 423"/>
              <a:gd name="T65" fmla="*/ 345 h 444"/>
              <a:gd name="T66" fmla="*/ 408 w 423"/>
              <a:gd name="T67" fmla="*/ 340 h 444"/>
              <a:gd name="T68" fmla="*/ 404 w 423"/>
              <a:gd name="T69" fmla="*/ 333 h 444"/>
              <a:gd name="T70" fmla="*/ 360 w 423"/>
              <a:gd name="T71" fmla="*/ 442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44"/>
              <a:gd name="T110" fmla="*/ 423 w 423"/>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44">
                <a:moveTo>
                  <a:pt x="360" y="442"/>
                </a:moveTo>
                <a:lnTo>
                  <a:pt x="404" y="333"/>
                </a:lnTo>
                <a:lnTo>
                  <a:pt x="87" y="0"/>
                </a:lnTo>
                <a:lnTo>
                  <a:pt x="0" y="90"/>
                </a:lnTo>
                <a:lnTo>
                  <a:pt x="318" y="424"/>
                </a:lnTo>
                <a:lnTo>
                  <a:pt x="360" y="442"/>
                </a:lnTo>
                <a:lnTo>
                  <a:pt x="318" y="424"/>
                </a:lnTo>
                <a:lnTo>
                  <a:pt x="323" y="429"/>
                </a:lnTo>
                <a:lnTo>
                  <a:pt x="329" y="434"/>
                </a:lnTo>
                <a:lnTo>
                  <a:pt x="334" y="437"/>
                </a:lnTo>
                <a:lnTo>
                  <a:pt x="340" y="439"/>
                </a:lnTo>
                <a:lnTo>
                  <a:pt x="346" y="441"/>
                </a:lnTo>
                <a:lnTo>
                  <a:pt x="352" y="442"/>
                </a:lnTo>
                <a:lnTo>
                  <a:pt x="357" y="444"/>
                </a:lnTo>
                <a:lnTo>
                  <a:pt x="363" y="444"/>
                </a:lnTo>
                <a:lnTo>
                  <a:pt x="369" y="442"/>
                </a:lnTo>
                <a:lnTo>
                  <a:pt x="375" y="441"/>
                </a:lnTo>
                <a:lnTo>
                  <a:pt x="380" y="439"/>
                </a:lnTo>
                <a:lnTo>
                  <a:pt x="385" y="437"/>
                </a:lnTo>
                <a:lnTo>
                  <a:pt x="395" y="432"/>
                </a:lnTo>
                <a:lnTo>
                  <a:pt x="404" y="424"/>
                </a:lnTo>
                <a:lnTo>
                  <a:pt x="411" y="414"/>
                </a:lnTo>
                <a:lnTo>
                  <a:pt x="416" y="404"/>
                </a:lnTo>
                <a:lnTo>
                  <a:pt x="419" y="399"/>
                </a:lnTo>
                <a:lnTo>
                  <a:pt x="421" y="393"/>
                </a:lnTo>
                <a:lnTo>
                  <a:pt x="422" y="388"/>
                </a:lnTo>
                <a:lnTo>
                  <a:pt x="423" y="381"/>
                </a:lnTo>
                <a:lnTo>
                  <a:pt x="423" y="376"/>
                </a:lnTo>
                <a:lnTo>
                  <a:pt x="422" y="369"/>
                </a:lnTo>
                <a:lnTo>
                  <a:pt x="421" y="364"/>
                </a:lnTo>
                <a:lnTo>
                  <a:pt x="419" y="357"/>
                </a:lnTo>
                <a:lnTo>
                  <a:pt x="416" y="350"/>
                </a:lnTo>
                <a:lnTo>
                  <a:pt x="412" y="345"/>
                </a:lnTo>
                <a:lnTo>
                  <a:pt x="408" y="340"/>
                </a:lnTo>
                <a:lnTo>
                  <a:pt x="404" y="333"/>
                </a:lnTo>
                <a:lnTo>
                  <a:pt x="360" y="442"/>
                </a:lnTo>
                <a:close/>
              </a:path>
            </a:pathLst>
          </a:custGeom>
          <a:solidFill>
            <a:srgbClr val="DA8B02"/>
          </a:solidFill>
          <a:ln w="9525">
            <a:noFill/>
            <a:round/>
            <a:headEnd/>
            <a:tailEnd/>
          </a:ln>
        </p:spPr>
        <p:txBody>
          <a:bodyPr/>
          <a:lstStyle/>
          <a:p>
            <a:endParaRPr lang="en-US"/>
          </a:p>
        </p:txBody>
      </p:sp>
      <p:sp>
        <p:nvSpPr>
          <p:cNvPr id="7254" name="Freeform 183"/>
          <p:cNvSpPr>
            <a:spLocks/>
          </p:cNvSpPr>
          <p:nvPr/>
        </p:nvSpPr>
        <p:spPr bwMode="auto">
          <a:xfrm>
            <a:off x="3211513" y="5934075"/>
            <a:ext cx="166687" cy="47625"/>
          </a:xfrm>
          <a:custGeom>
            <a:avLst/>
            <a:gdLst>
              <a:gd name="T0" fmla="*/ 492 w 510"/>
              <a:gd name="T1" fmla="*/ 110 h 128"/>
              <a:gd name="T2" fmla="*/ 450 w 510"/>
              <a:gd name="T3" fmla="*/ 0 h 128"/>
              <a:gd name="T4" fmla="*/ 0 w 510"/>
              <a:gd name="T5" fmla="*/ 0 h 128"/>
              <a:gd name="T6" fmla="*/ 0 w 510"/>
              <a:gd name="T7" fmla="*/ 128 h 128"/>
              <a:gd name="T8" fmla="*/ 450 w 510"/>
              <a:gd name="T9" fmla="*/ 128 h 128"/>
              <a:gd name="T10" fmla="*/ 492 w 510"/>
              <a:gd name="T11" fmla="*/ 110 h 128"/>
              <a:gd name="T12" fmla="*/ 450 w 510"/>
              <a:gd name="T13" fmla="*/ 128 h 128"/>
              <a:gd name="T14" fmla="*/ 457 w 510"/>
              <a:gd name="T15" fmla="*/ 128 h 128"/>
              <a:gd name="T16" fmla="*/ 463 w 510"/>
              <a:gd name="T17" fmla="*/ 127 h 128"/>
              <a:gd name="T18" fmla="*/ 470 w 510"/>
              <a:gd name="T19" fmla="*/ 125 h 128"/>
              <a:gd name="T20" fmla="*/ 476 w 510"/>
              <a:gd name="T21" fmla="*/ 123 h 128"/>
              <a:gd name="T22" fmla="*/ 481 w 510"/>
              <a:gd name="T23" fmla="*/ 120 h 128"/>
              <a:gd name="T24" fmla="*/ 486 w 510"/>
              <a:gd name="T25" fmla="*/ 116 h 128"/>
              <a:gd name="T26" fmla="*/ 490 w 510"/>
              <a:gd name="T27" fmla="*/ 113 h 128"/>
              <a:gd name="T28" fmla="*/ 495 w 510"/>
              <a:gd name="T29" fmla="*/ 109 h 128"/>
              <a:gd name="T30" fmla="*/ 499 w 510"/>
              <a:gd name="T31" fmla="*/ 103 h 128"/>
              <a:gd name="T32" fmla="*/ 502 w 510"/>
              <a:gd name="T33" fmla="*/ 99 h 128"/>
              <a:gd name="T34" fmla="*/ 504 w 510"/>
              <a:gd name="T35" fmla="*/ 93 h 128"/>
              <a:gd name="T36" fmla="*/ 506 w 510"/>
              <a:gd name="T37" fmla="*/ 88 h 128"/>
              <a:gd name="T38" fmla="*/ 509 w 510"/>
              <a:gd name="T39" fmla="*/ 77 h 128"/>
              <a:gd name="T40" fmla="*/ 510 w 510"/>
              <a:gd name="T41" fmla="*/ 65 h 128"/>
              <a:gd name="T42" fmla="*/ 509 w 510"/>
              <a:gd name="T43" fmla="*/ 53 h 128"/>
              <a:gd name="T44" fmla="*/ 506 w 510"/>
              <a:gd name="T45" fmla="*/ 41 h 128"/>
              <a:gd name="T46" fmla="*/ 504 w 510"/>
              <a:gd name="T47" fmla="*/ 35 h 128"/>
              <a:gd name="T48" fmla="*/ 502 w 510"/>
              <a:gd name="T49" fmla="*/ 30 h 128"/>
              <a:gd name="T50" fmla="*/ 499 w 510"/>
              <a:gd name="T51" fmla="*/ 26 h 128"/>
              <a:gd name="T52" fmla="*/ 495 w 510"/>
              <a:gd name="T53" fmla="*/ 21 h 128"/>
              <a:gd name="T54" fmla="*/ 490 w 510"/>
              <a:gd name="T55" fmla="*/ 17 h 128"/>
              <a:gd name="T56" fmla="*/ 486 w 510"/>
              <a:gd name="T57" fmla="*/ 12 h 128"/>
              <a:gd name="T58" fmla="*/ 481 w 510"/>
              <a:gd name="T59" fmla="*/ 9 h 128"/>
              <a:gd name="T60" fmla="*/ 476 w 510"/>
              <a:gd name="T61" fmla="*/ 6 h 128"/>
              <a:gd name="T62" fmla="*/ 470 w 510"/>
              <a:gd name="T63" fmla="*/ 4 h 128"/>
              <a:gd name="T64" fmla="*/ 463 w 510"/>
              <a:gd name="T65" fmla="*/ 3 h 128"/>
              <a:gd name="T66" fmla="*/ 457 w 510"/>
              <a:gd name="T67" fmla="*/ 1 h 128"/>
              <a:gd name="T68" fmla="*/ 450 w 510"/>
              <a:gd name="T69" fmla="*/ 0 h 128"/>
              <a:gd name="T70" fmla="*/ 492 w 510"/>
              <a:gd name="T71" fmla="*/ 110 h 1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8"/>
              <a:gd name="T110" fmla="*/ 510 w 510"/>
              <a:gd name="T111" fmla="*/ 128 h 1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8">
                <a:moveTo>
                  <a:pt x="492" y="110"/>
                </a:moveTo>
                <a:lnTo>
                  <a:pt x="450" y="0"/>
                </a:lnTo>
                <a:lnTo>
                  <a:pt x="0" y="0"/>
                </a:lnTo>
                <a:lnTo>
                  <a:pt x="0" y="128"/>
                </a:lnTo>
                <a:lnTo>
                  <a:pt x="450" y="128"/>
                </a:lnTo>
                <a:lnTo>
                  <a:pt x="492" y="110"/>
                </a:lnTo>
                <a:lnTo>
                  <a:pt x="450" y="128"/>
                </a:lnTo>
                <a:lnTo>
                  <a:pt x="457" y="128"/>
                </a:lnTo>
                <a:lnTo>
                  <a:pt x="463" y="127"/>
                </a:lnTo>
                <a:lnTo>
                  <a:pt x="470" y="125"/>
                </a:lnTo>
                <a:lnTo>
                  <a:pt x="476" y="123"/>
                </a:lnTo>
                <a:lnTo>
                  <a:pt x="481" y="120"/>
                </a:lnTo>
                <a:lnTo>
                  <a:pt x="486" y="116"/>
                </a:lnTo>
                <a:lnTo>
                  <a:pt x="490" y="113"/>
                </a:lnTo>
                <a:lnTo>
                  <a:pt x="495" y="109"/>
                </a:lnTo>
                <a:lnTo>
                  <a:pt x="499" y="103"/>
                </a:lnTo>
                <a:lnTo>
                  <a:pt x="502" y="99"/>
                </a:lnTo>
                <a:lnTo>
                  <a:pt x="504" y="93"/>
                </a:lnTo>
                <a:lnTo>
                  <a:pt x="506" y="88"/>
                </a:lnTo>
                <a:lnTo>
                  <a:pt x="509" y="77"/>
                </a:lnTo>
                <a:lnTo>
                  <a:pt x="510" y="65"/>
                </a:lnTo>
                <a:lnTo>
                  <a:pt x="509" y="53"/>
                </a:lnTo>
                <a:lnTo>
                  <a:pt x="506" y="41"/>
                </a:lnTo>
                <a:lnTo>
                  <a:pt x="504" y="35"/>
                </a:lnTo>
                <a:lnTo>
                  <a:pt x="502" y="30"/>
                </a:lnTo>
                <a:lnTo>
                  <a:pt x="499" y="26"/>
                </a:lnTo>
                <a:lnTo>
                  <a:pt x="495" y="21"/>
                </a:lnTo>
                <a:lnTo>
                  <a:pt x="490" y="17"/>
                </a:lnTo>
                <a:lnTo>
                  <a:pt x="486" y="12"/>
                </a:lnTo>
                <a:lnTo>
                  <a:pt x="481" y="9"/>
                </a:lnTo>
                <a:lnTo>
                  <a:pt x="476" y="6"/>
                </a:lnTo>
                <a:lnTo>
                  <a:pt x="470" y="4"/>
                </a:lnTo>
                <a:lnTo>
                  <a:pt x="463" y="3"/>
                </a:lnTo>
                <a:lnTo>
                  <a:pt x="457" y="1"/>
                </a:lnTo>
                <a:lnTo>
                  <a:pt x="450" y="0"/>
                </a:lnTo>
                <a:lnTo>
                  <a:pt x="492" y="110"/>
                </a:lnTo>
                <a:close/>
              </a:path>
            </a:pathLst>
          </a:custGeom>
          <a:solidFill>
            <a:srgbClr val="DA8B02"/>
          </a:solidFill>
          <a:ln w="9525">
            <a:noFill/>
            <a:round/>
            <a:headEnd/>
            <a:tailEnd/>
          </a:ln>
        </p:spPr>
        <p:txBody>
          <a:bodyPr/>
          <a:lstStyle/>
          <a:p>
            <a:endParaRPr lang="en-US"/>
          </a:p>
        </p:txBody>
      </p:sp>
      <p:sp>
        <p:nvSpPr>
          <p:cNvPr id="7255" name="Freeform 184"/>
          <p:cNvSpPr>
            <a:spLocks/>
          </p:cNvSpPr>
          <p:nvPr/>
        </p:nvSpPr>
        <p:spPr bwMode="auto">
          <a:xfrm>
            <a:off x="3344863" y="5802313"/>
            <a:ext cx="139700" cy="173037"/>
          </a:xfrm>
          <a:custGeom>
            <a:avLst/>
            <a:gdLst>
              <a:gd name="T0" fmla="*/ 422 w 423"/>
              <a:gd name="T1" fmla="*/ 66 h 445"/>
              <a:gd name="T2" fmla="*/ 317 w 423"/>
              <a:gd name="T3" fmla="*/ 21 h 445"/>
              <a:gd name="T4" fmla="*/ 0 w 423"/>
              <a:gd name="T5" fmla="*/ 354 h 445"/>
              <a:gd name="T6" fmla="*/ 86 w 423"/>
              <a:gd name="T7" fmla="*/ 445 h 445"/>
              <a:gd name="T8" fmla="*/ 404 w 423"/>
              <a:gd name="T9" fmla="*/ 111 h 445"/>
              <a:gd name="T10" fmla="*/ 422 w 423"/>
              <a:gd name="T11" fmla="*/ 66 h 445"/>
              <a:gd name="T12" fmla="*/ 404 w 423"/>
              <a:gd name="T13" fmla="*/ 111 h 445"/>
              <a:gd name="T14" fmla="*/ 408 w 423"/>
              <a:gd name="T15" fmla="*/ 105 h 445"/>
              <a:gd name="T16" fmla="*/ 412 w 423"/>
              <a:gd name="T17" fmla="*/ 99 h 445"/>
              <a:gd name="T18" fmla="*/ 416 w 423"/>
              <a:gd name="T19" fmla="*/ 93 h 445"/>
              <a:gd name="T20" fmla="*/ 418 w 423"/>
              <a:gd name="T21" fmla="*/ 87 h 445"/>
              <a:gd name="T22" fmla="*/ 420 w 423"/>
              <a:gd name="T23" fmla="*/ 81 h 445"/>
              <a:gd name="T24" fmla="*/ 422 w 423"/>
              <a:gd name="T25" fmla="*/ 75 h 445"/>
              <a:gd name="T26" fmla="*/ 423 w 423"/>
              <a:gd name="T27" fmla="*/ 69 h 445"/>
              <a:gd name="T28" fmla="*/ 423 w 423"/>
              <a:gd name="T29" fmla="*/ 63 h 445"/>
              <a:gd name="T30" fmla="*/ 422 w 423"/>
              <a:gd name="T31" fmla="*/ 57 h 445"/>
              <a:gd name="T32" fmla="*/ 420 w 423"/>
              <a:gd name="T33" fmla="*/ 51 h 445"/>
              <a:gd name="T34" fmla="*/ 418 w 423"/>
              <a:gd name="T35" fmla="*/ 45 h 445"/>
              <a:gd name="T36" fmla="*/ 416 w 423"/>
              <a:gd name="T37" fmla="*/ 40 h 445"/>
              <a:gd name="T38" fmla="*/ 411 w 423"/>
              <a:gd name="T39" fmla="*/ 30 h 445"/>
              <a:gd name="T40" fmla="*/ 404 w 423"/>
              <a:gd name="T41" fmla="*/ 21 h 445"/>
              <a:gd name="T42" fmla="*/ 394 w 423"/>
              <a:gd name="T43" fmla="*/ 13 h 445"/>
              <a:gd name="T44" fmla="*/ 385 w 423"/>
              <a:gd name="T45" fmla="*/ 7 h 445"/>
              <a:gd name="T46" fmla="*/ 380 w 423"/>
              <a:gd name="T47" fmla="*/ 5 h 445"/>
              <a:gd name="T48" fmla="*/ 375 w 423"/>
              <a:gd name="T49" fmla="*/ 2 h 445"/>
              <a:gd name="T50" fmla="*/ 368 w 423"/>
              <a:gd name="T51" fmla="*/ 1 h 445"/>
              <a:gd name="T52" fmla="*/ 363 w 423"/>
              <a:gd name="T53" fmla="*/ 1 h 445"/>
              <a:gd name="T54" fmla="*/ 358 w 423"/>
              <a:gd name="T55" fmla="*/ 0 h 445"/>
              <a:gd name="T56" fmla="*/ 352 w 423"/>
              <a:gd name="T57" fmla="*/ 1 h 445"/>
              <a:gd name="T58" fmla="*/ 346 w 423"/>
              <a:gd name="T59" fmla="*/ 2 h 445"/>
              <a:gd name="T60" fmla="*/ 340 w 423"/>
              <a:gd name="T61" fmla="*/ 5 h 445"/>
              <a:gd name="T62" fmla="*/ 334 w 423"/>
              <a:gd name="T63" fmla="*/ 8 h 445"/>
              <a:gd name="T64" fmla="*/ 329 w 423"/>
              <a:gd name="T65" fmla="*/ 11 h 445"/>
              <a:gd name="T66" fmla="*/ 324 w 423"/>
              <a:gd name="T67" fmla="*/ 16 h 445"/>
              <a:gd name="T68" fmla="*/ 317 w 423"/>
              <a:gd name="T69" fmla="*/ 21 h 445"/>
              <a:gd name="T70" fmla="*/ 422 w 423"/>
              <a:gd name="T71" fmla="*/ 66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45"/>
              <a:gd name="T110" fmla="*/ 423 w 423"/>
              <a:gd name="T111" fmla="*/ 445 h 4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45">
                <a:moveTo>
                  <a:pt x="422" y="66"/>
                </a:moveTo>
                <a:lnTo>
                  <a:pt x="317" y="21"/>
                </a:lnTo>
                <a:lnTo>
                  <a:pt x="0" y="354"/>
                </a:lnTo>
                <a:lnTo>
                  <a:pt x="86" y="445"/>
                </a:lnTo>
                <a:lnTo>
                  <a:pt x="404" y="111"/>
                </a:lnTo>
                <a:lnTo>
                  <a:pt x="422" y="66"/>
                </a:lnTo>
                <a:lnTo>
                  <a:pt x="404" y="111"/>
                </a:lnTo>
                <a:lnTo>
                  <a:pt x="408" y="105"/>
                </a:lnTo>
                <a:lnTo>
                  <a:pt x="412" y="99"/>
                </a:lnTo>
                <a:lnTo>
                  <a:pt x="416" y="93"/>
                </a:lnTo>
                <a:lnTo>
                  <a:pt x="418" y="87"/>
                </a:lnTo>
                <a:lnTo>
                  <a:pt x="420" y="81"/>
                </a:lnTo>
                <a:lnTo>
                  <a:pt x="422" y="75"/>
                </a:lnTo>
                <a:lnTo>
                  <a:pt x="423" y="69"/>
                </a:lnTo>
                <a:lnTo>
                  <a:pt x="423" y="63"/>
                </a:lnTo>
                <a:lnTo>
                  <a:pt x="422" y="57"/>
                </a:lnTo>
                <a:lnTo>
                  <a:pt x="420" y="51"/>
                </a:lnTo>
                <a:lnTo>
                  <a:pt x="418" y="45"/>
                </a:lnTo>
                <a:lnTo>
                  <a:pt x="416" y="40"/>
                </a:lnTo>
                <a:lnTo>
                  <a:pt x="411" y="30"/>
                </a:lnTo>
                <a:lnTo>
                  <a:pt x="404" y="21"/>
                </a:lnTo>
                <a:lnTo>
                  <a:pt x="394" y="13"/>
                </a:lnTo>
                <a:lnTo>
                  <a:pt x="385" y="7"/>
                </a:lnTo>
                <a:lnTo>
                  <a:pt x="380" y="5"/>
                </a:lnTo>
                <a:lnTo>
                  <a:pt x="375" y="2"/>
                </a:lnTo>
                <a:lnTo>
                  <a:pt x="368" y="1"/>
                </a:lnTo>
                <a:lnTo>
                  <a:pt x="363" y="1"/>
                </a:lnTo>
                <a:lnTo>
                  <a:pt x="358" y="0"/>
                </a:lnTo>
                <a:lnTo>
                  <a:pt x="352" y="1"/>
                </a:lnTo>
                <a:lnTo>
                  <a:pt x="346" y="2"/>
                </a:lnTo>
                <a:lnTo>
                  <a:pt x="340" y="5"/>
                </a:lnTo>
                <a:lnTo>
                  <a:pt x="334" y="8"/>
                </a:lnTo>
                <a:lnTo>
                  <a:pt x="329" y="11"/>
                </a:lnTo>
                <a:lnTo>
                  <a:pt x="324" y="16"/>
                </a:lnTo>
                <a:lnTo>
                  <a:pt x="317" y="21"/>
                </a:lnTo>
                <a:lnTo>
                  <a:pt x="422" y="66"/>
                </a:lnTo>
                <a:close/>
              </a:path>
            </a:pathLst>
          </a:custGeom>
          <a:solidFill>
            <a:srgbClr val="DA8B02"/>
          </a:solidFill>
          <a:ln w="9525">
            <a:noFill/>
            <a:round/>
            <a:headEnd/>
            <a:tailEnd/>
          </a:ln>
        </p:spPr>
        <p:txBody>
          <a:bodyPr/>
          <a:lstStyle/>
          <a:p>
            <a:endParaRPr lang="en-US"/>
          </a:p>
        </p:txBody>
      </p:sp>
      <p:sp>
        <p:nvSpPr>
          <p:cNvPr id="7256" name="Freeform 185"/>
          <p:cNvSpPr>
            <a:spLocks/>
          </p:cNvSpPr>
          <p:nvPr/>
        </p:nvSpPr>
        <p:spPr bwMode="auto">
          <a:xfrm>
            <a:off x="3441700" y="4927600"/>
            <a:ext cx="42863" cy="898525"/>
          </a:xfrm>
          <a:custGeom>
            <a:avLst/>
            <a:gdLst>
              <a:gd name="T0" fmla="*/ 104 w 122"/>
              <a:gd name="T1" fmla="*/ 20 h 2311"/>
              <a:gd name="T2" fmla="*/ 0 w 122"/>
              <a:gd name="T3" fmla="*/ 65 h 2311"/>
              <a:gd name="T4" fmla="*/ 0 w 122"/>
              <a:gd name="T5" fmla="*/ 2311 h 2311"/>
              <a:gd name="T6" fmla="*/ 122 w 122"/>
              <a:gd name="T7" fmla="*/ 2311 h 2311"/>
              <a:gd name="T8" fmla="*/ 122 w 122"/>
              <a:gd name="T9" fmla="*/ 65 h 2311"/>
              <a:gd name="T10" fmla="*/ 104 w 122"/>
              <a:gd name="T11" fmla="*/ 20 h 2311"/>
              <a:gd name="T12" fmla="*/ 122 w 122"/>
              <a:gd name="T13" fmla="*/ 65 h 2311"/>
              <a:gd name="T14" fmla="*/ 120 w 122"/>
              <a:gd name="T15" fmla="*/ 57 h 2311"/>
              <a:gd name="T16" fmla="*/ 119 w 122"/>
              <a:gd name="T17" fmla="*/ 50 h 2311"/>
              <a:gd name="T18" fmla="*/ 118 w 122"/>
              <a:gd name="T19" fmla="*/ 43 h 2311"/>
              <a:gd name="T20" fmla="*/ 116 w 122"/>
              <a:gd name="T21" fmla="*/ 37 h 2311"/>
              <a:gd name="T22" fmla="*/ 113 w 122"/>
              <a:gd name="T23" fmla="*/ 31 h 2311"/>
              <a:gd name="T24" fmla="*/ 110 w 122"/>
              <a:gd name="T25" fmla="*/ 26 h 2311"/>
              <a:gd name="T26" fmla="*/ 106 w 122"/>
              <a:gd name="T27" fmla="*/ 21 h 2311"/>
              <a:gd name="T28" fmla="*/ 103 w 122"/>
              <a:gd name="T29" fmla="*/ 17 h 2311"/>
              <a:gd name="T30" fmla="*/ 98 w 122"/>
              <a:gd name="T31" fmla="*/ 14 h 2311"/>
              <a:gd name="T32" fmla="*/ 93 w 122"/>
              <a:gd name="T33" fmla="*/ 10 h 2311"/>
              <a:gd name="T34" fmla="*/ 88 w 122"/>
              <a:gd name="T35" fmla="*/ 7 h 2311"/>
              <a:gd name="T36" fmla="*/ 83 w 122"/>
              <a:gd name="T37" fmla="*/ 5 h 2311"/>
              <a:gd name="T38" fmla="*/ 72 w 122"/>
              <a:gd name="T39" fmla="*/ 1 h 2311"/>
              <a:gd name="T40" fmla="*/ 60 w 122"/>
              <a:gd name="T41" fmla="*/ 0 h 2311"/>
              <a:gd name="T42" fmla="*/ 50 w 122"/>
              <a:gd name="T43" fmla="*/ 1 h 2311"/>
              <a:gd name="T44" fmla="*/ 38 w 122"/>
              <a:gd name="T45" fmla="*/ 5 h 2311"/>
              <a:gd name="T46" fmla="*/ 33 w 122"/>
              <a:gd name="T47" fmla="*/ 7 h 2311"/>
              <a:gd name="T48" fmla="*/ 28 w 122"/>
              <a:gd name="T49" fmla="*/ 10 h 2311"/>
              <a:gd name="T50" fmla="*/ 24 w 122"/>
              <a:gd name="T51" fmla="*/ 14 h 2311"/>
              <a:gd name="T52" fmla="*/ 19 w 122"/>
              <a:gd name="T53" fmla="*/ 17 h 2311"/>
              <a:gd name="T54" fmla="*/ 15 w 122"/>
              <a:gd name="T55" fmla="*/ 21 h 2311"/>
              <a:gd name="T56" fmla="*/ 11 w 122"/>
              <a:gd name="T57" fmla="*/ 26 h 2311"/>
              <a:gd name="T58" fmla="*/ 8 w 122"/>
              <a:gd name="T59" fmla="*/ 31 h 2311"/>
              <a:gd name="T60" fmla="*/ 5 w 122"/>
              <a:gd name="T61" fmla="*/ 37 h 2311"/>
              <a:gd name="T62" fmla="*/ 3 w 122"/>
              <a:gd name="T63" fmla="*/ 43 h 2311"/>
              <a:gd name="T64" fmla="*/ 2 w 122"/>
              <a:gd name="T65" fmla="*/ 50 h 2311"/>
              <a:gd name="T66" fmla="*/ 1 w 122"/>
              <a:gd name="T67" fmla="*/ 57 h 2311"/>
              <a:gd name="T68" fmla="*/ 0 w 122"/>
              <a:gd name="T69" fmla="*/ 65 h 2311"/>
              <a:gd name="T70" fmla="*/ 104 w 122"/>
              <a:gd name="T71" fmla="*/ 20 h 2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2"/>
              <a:gd name="T109" fmla="*/ 0 h 2311"/>
              <a:gd name="T110" fmla="*/ 122 w 122"/>
              <a:gd name="T111" fmla="*/ 2311 h 23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2" h="2311">
                <a:moveTo>
                  <a:pt x="104" y="20"/>
                </a:moveTo>
                <a:lnTo>
                  <a:pt x="0" y="65"/>
                </a:lnTo>
                <a:lnTo>
                  <a:pt x="0" y="2311"/>
                </a:lnTo>
                <a:lnTo>
                  <a:pt x="122" y="2311"/>
                </a:lnTo>
                <a:lnTo>
                  <a:pt x="122" y="65"/>
                </a:lnTo>
                <a:lnTo>
                  <a:pt x="104" y="20"/>
                </a:lnTo>
                <a:lnTo>
                  <a:pt x="122" y="65"/>
                </a:lnTo>
                <a:lnTo>
                  <a:pt x="120" y="57"/>
                </a:lnTo>
                <a:lnTo>
                  <a:pt x="119" y="50"/>
                </a:lnTo>
                <a:lnTo>
                  <a:pt x="118" y="43"/>
                </a:lnTo>
                <a:lnTo>
                  <a:pt x="116" y="37"/>
                </a:lnTo>
                <a:lnTo>
                  <a:pt x="113" y="31"/>
                </a:lnTo>
                <a:lnTo>
                  <a:pt x="110" y="26"/>
                </a:lnTo>
                <a:lnTo>
                  <a:pt x="106" y="21"/>
                </a:lnTo>
                <a:lnTo>
                  <a:pt x="103" y="17"/>
                </a:lnTo>
                <a:lnTo>
                  <a:pt x="98" y="14"/>
                </a:lnTo>
                <a:lnTo>
                  <a:pt x="93" y="10"/>
                </a:lnTo>
                <a:lnTo>
                  <a:pt x="88" y="7"/>
                </a:lnTo>
                <a:lnTo>
                  <a:pt x="83" y="5"/>
                </a:lnTo>
                <a:lnTo>
                  <a:pt x="72" y="1"/>
                </a:lnTo>
                <a:lnTo>
                  <a:pt x="60" y="0"/>
                </a:lnTo>
                <a:lnTo>
                  <a:pt x="50" y="1"/>
                </a:lnTo>
                <a:lnTo>
                  <a:pt x="38" y="5"/>
                </a:lnTo>
                <a:lnTo>
                  <a:pt x="33" y="7"/>
                </a:lnTo>
                <a:lnTo>
                  <a:pt x="28" y="10"/>
                </a:lnTo>
                <a:lnTo>
                  <a:pt x="24" y="14"/>
                </a:lnTo>
                <a:lnTo>
                  <a:pt x="19" y="17"/>
                </a:lnTo>
                <a:lnTo>
                  <a:pt x="15" y="21"/>
                </a:lnTo>
                <a:lnTo>
                  <a:pt x="11" y="26"/>
                </a:lnTo>
                <a:lnTo>
                  <a:pt x="8" y="31"/>
                </a:lnTo>
                <a:lnTo>
                  <a:pt x="5" y="37"/>
                </a:lnTo>
                <a:lnTo>
                  <a:pt x="3" y="43"/>
                </a:lnTo>
                <a:lnTo>
                  <a:pt x="2" y="50"/>
                </a:lnTo>
                <a:lnTo>
                  <a:pt x="1" y="57"/>
                </a:lnTo>
                <a:lnTo>
                  <a:pt x="0" y="65"/>
                </a:lnTo>
                <a:lnTo>
                  <a:pt x="104" y="20"/>
                </a:lnTo>
                <a:close/>
              </a:path>
            </a:pathLst>
          </a:custGeom>
          <a:solidFill>
            <a:srgbClr val="DA8B02"/>
          </a:solidFill>
          <a:ln w="9525">
            <a:noFill/>
            <a:round/>
            <a:headEnd/>
            <a:tailEnd/>
          </a:ln>
        </p:spPr>
        <p:txBody>
          <a:bodyPr/>
          <a:lstStyle/>
          <a:p>
            <a:endParaRPr lang="en-US"/>
          </a:p>
        </p:txBody>
      </p:sp>
      <p:sp>
        <p:nvSpPr>
          <p:cNvPr id="7257" name="Freeform 186"/>
          <p:cNvSpPr>
            <a:spLocks/>
          </p:cNvSpPr>
          <p:nvPr/>
        </p:nvSpPr>
        <p:spPr bwMode="auto">
          <a:xfrm>
            <a:off x="3338513" y="4797425"/>
            <a:ext cx="139700" cy="173038"/>
          </a:xfrm>
          <a:custGeom>
            <a:avLst/>
            <a:gdLst>
              <a:gd name="T0" fmla="*/ 63 w 423"/>
              <a:gd name="T1" fmla="*/ 1 h 444"/>
              <a:gd name="T2" fmla="*/ 19 w 423"/>
              <a:gd name="T3" fmla="*/ 110 h 444"/>
              <a:gd name="T4" fmla="*/ 336 w 423"/>
              <a:gd name="T5" fmla="*/ 444 h 444"/>
              <a:gd name="T6" fmla="*/ 423 w 423"/>
              <a:gd name="T7" fmla="*/ 354 h 444"/>
              <a:gd name="T8" fmla="*/ 105 w 423"/>
              <a:gd name="T9" fmla="*/ 20 h 444"/>
              <a:gd name="T10" fmla="*/ 63 w 423"/>
              <a:gd name="T11" fmla="*/ 1 h 444"/>
              <a:gd name="T12" fmla="*/ 105 w 423"/>
              <a:gd name="T13" fmla="*/ 20 h 444"/>
              <a:gd name="T14" fmla="*/ 100 w 423"/>
              <a:gd name="T15" fmla="*/ 15 h 444"/>
              <a:gd name="T16" fmla="*/ 94 w 423"/>
              <a:gd name="T17" fmla="*/ 10 h 444"/>
              <a:gd name="T18" fmla="*/ 89 w 423"/>
              <a:gd name="T19" fmla="*/ 7 h 444"/>
              <a:gd name="T20" fmla="*/ 83 w 423"/>
              <a:gd name="T21" fmla="*/ 4 h 444"/>
              <a:gd name="T22" fmla="*/ 77 w 423"/>
              <a:gd name="T23" fmla="*/ 1 h 444"/>
              <a:gd name="T24" fmla="*/ 71 w 423"/>
              <a:gd name="T25" fmla="*/ 0 h 444"/>
              <a:gd name="T26" fmla="*/ 66 w 423"/>
              <a:gd name="T27" fmla="*/ 0 h 444"/>
              <a:gd name="T28" fmla="*/ 60 w 423"/>
              <a:gd name="T29" fmla="*/ 0 h 444"/>
              <a:gd name="T30" fmla="*/ 54 w 423"/>
              <a:gd name="T31" fmla="*/ 0 h 444"/>
              <a:gd name="T32" fmla="*/ 48 w 423"/>
              <a:gd name="T33" fmla="*/ 1 h 444"/>
              <a:gd name="T34" fmla="*/ 43 w 423"/>
              <a:gd name="T35" fmla="*/ 4 h 444"/>
              <a:gd name="T36" fmla="*/ 38 w 423"/>
              <a:gd name="T37" fmla="*/ 6 h 444"/>
              <a:gd name="T38" fmla="*/ 28 w 423"/>
              <a:gd name="T39" fmla="*/ 12 h 444"/>
              <a:gd name="T40" fmla="*/ 19 w 423"/>
              <a:gd name="T41" fmla="*/ 20 h 444"/>
              <a:gd name="T42" fmla="*/ 12 w 423"/>
              <a:gd name="T43" fmla="*/ 29 h 444"/>
              <a:gd name="T44" fmla="*/ 7 w 423"/>
              <a:gd name="T45" fmla="*/ 39 h 444"/>
              <a:gd name="T46" fmla="*/ 5 w 423"/>
              <a:gd name="T47" fmla="*/ 44 h 444"/>
              <a:gd name="T48" fmla="*/ 2 w 423"/>
              <a:gd name="T49" fmla="*/ 51 h 444"/>
              <a:gd name="T50" fmla="*/ 1 w 423"/>
              <a:gd name="T51" fmla="*/ 56 h 444"/>
              <a:gd name="T52" fmla="*/ 0 w 423"/>
              <a:gd name="T53" fmla="*/ 62 h 444"/>
              <a:gd name="T54" fmla="*/ 0 w 423"/>
              <a:gd name="T55" fmla="*/ 68 h 444"/>
              <a:gd name="T56" fmla="*/ 1 w 423"/>
              <a:gd name="T57" fmla="*/ 74 h 444"/>
              <a:gd name="T58" fmla="*/ 2 w 423"/>
              <a:gd name="T59" fmla="*/ 80 h 444"/>
              <a:gd name="T60" fmla="*/ 5 w 423"/>
              <a:gd name="T61" fmla="*/ 86 h 444"/>
              <a:gd name="T62" fmla="*/ 7 w 423"/>
              <a:gd name="T63" fmla="*/ 92 h 444"/>
              <a:gd name="T64" fmla="*/ 11 w 423"/>
              <a:gd name="T65" fmla="*/ 98 h 444"/>
              <a:gd name="T66" fmla="*/ 15 w 423"/>
              <a:gd name="T67" fmla="*/ 104 h 444"/>
              <a:gd name="T68" fmla="*/ 19 w 423"/>
              <a:gd name="T69" fmla="*/ 110 h 444"/>
              <a:gd name="T70" fmla="*/ 63 w 423"/>
              <a:gd name="T71" fmla="*/ 1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44"/>
              <a:gd name="T110" fmla="*/ 423 w 423"/>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44">
                <a:moveTo>
                  <a:pt x="63" y="1"/>
                </a:moveTo>
                <a:lnTo>
                  <a:pt x="19" y="110"/>
                </a:lnTo>
                <a:lnTo>
                  <a:pt x="336" y="444"/>
                </a:lnTo>
                <a:lnTo>
                  <a:pt x="423" y="354"/>
                </a:lnTo>
                <a:lnTo>
                  <a:pt x="105" y="20"/>
                </a:lnTo>
                <a:lnTo>
                  <a:pt x="63" y="1"/>
                </a:lnTo>
                <a:lnTo>
                  <a:pt x="105" y="20"/>
                </a:lnTo>
                <a:lnTo>
                  <a:pt x="100" y="15"/>
                </a:lnTo>
                <a:lnTo>
                  <a:pt x="94" y="10"/>
                </a:lnTo>
                <a:lnTo>
                  <a:pt x="89" y="7"/>
                </a:lnTo>
                <a:lnTo>
                  <a:pt x="83" y="4"/>
                </a:lnTo>
                <a:lnTo>
                  <a:pt x="77" y="1"/>
                </a:lnTo>
                <a:lnTo>
                  <a:pt x="71" y="0"/>
                </a:lnTo>
                <a:lnTo>
                  <a:pt x="66" y="0"/>
                </a:lnTo>
                <a:lnTo>
                  <a:pt x="60" y="0"/>
                </a:lnTo>
                <a:lnTo>
                  <a:pt x="54" y="0"/>
                </a:lnTo>
                <a:lnTo>
                  <a:pt x="48" y="1"/>
                </a:lnTo>
                <a:lnTo>
                  <a:pt x="43" y="4"/>
                </a:lnTo>
                <a:lnTo>
                  <a:pt x="38" y="6"/>
                </a:lnTo>
                <a:lnTo>
                  <a:pt x="28" y="12"/>
                </a:lnTo>
                <a:lnTo>
                  <a:pt x="19" y="20"/>
                </a:lnTo>
                <a:lnTo>
                  <a:pt x="12" y="29"/>
                </a:lnTo>
                <a:lnTo>
                  <a:pt x="7" y="39"/>
                </a:lnTo>
                <a:lnTo>
                  <a:pt x="5" y="44"/>
                </a:lnTo>
                <a:lnTo>
                  <a:pt x="2" y="51"/>
                </a:lnTo>
                <a:lnTo>
                  <a:pt x="1" y="56"/>
                </a:lnTo>
                <a:lnTo>
                  <a:pt x="0" y="62"/>
                </a:lnTo>
                <a:lnTo>
                  <a:pt x="0" y="68"/>
                </a:lnTo>
                <a:lnTo>
                  <a:pt x="1" y="74"/>
                </a:lnTo>
                <a:lnTo>
                  <a:pt x="2" y="80"/>
                </a:lnTo>
                <a:lnTo>
                  <a:pt x="5" y="86"/>
                </a:lnTo>
                <a:lnTo>
                  <a:pt x="7" y="92"/>
                </a:lnTo>
                <a:lnTo>
                  <a:pt x="11" y="98"/>
                </a:lnTo>
                <a:lnTo>
                  <a:pt x="15" y="104"/>
                </a:lnTo>
                <a:lnTo>
                  <a:pt x="19" y="110"/>
                </a:lnTo>
                <a:lnTo>
                  <a:pt x="63" y="1"/>
                </a:lnTo>
                <a:close/>
              </a:path>
            </a:pathLst>
          </a:custGeom>
          <a:solidFill>
            <a:srgbClr val="DA8B02"/>
          </a:solidFill>
          <a:ln w="9525">
            <a:noFill/>
            <a:round/>
            <a:headEnd/>
            <a:tailEnd/>
          </a:ln>
        </p:spPr>
        <p:txBody>
          <a:bodyPr/>
          <a:lstStyle/>
          <a:p>
            <a:endParaRPr lang="en-US"/>
          </a:p>
        </p:txBody>
      </p:sp>
      <p:sp>
        <p:nvSpPr>
          <p:cNvPr id="7258" name="Freeform 187"/>
          <p:cNvSpPr>
            <a:spLocks/>
          </p:cNvSpPr>
          <p:nvPr/>
        </p:nvSpPr>
        <p:spPr bwMode="auto">
          <a:xfrm>
            <a:off x="3189288" y="4797425"/>
            <a:ext cx="169862" cy="49213"/>
          </a:xfrm>
          <a:custGeom>
            <a:avLst/>
            <a:gdLst>
              <a:gd name="T0" fmla="*/ 18 w 510"/>
              <a:gd name="T1" fmla="*/ 19 h 128"/>
              <a:gd name="T2" fmla="*/ 60 w 510"/>
              <a:gd name="T3" fmla="*/ 128 h 128"/>
              <a:gd name="T4" fmla="*/ 510 w 510"/>
              <a:gd name="T5" fmla="*/ 128 h 128"/>
              <a:gd name="T6" fmla="*/ 510 w 510"/>
              <a:gd name="T7" fmla="*/ 0 h 128"/>
              <a:gd name="T8" fmla="*/ 60 w 510"/>
              <a:gd name="T9" fmla="*/ 0 h 128"/>
              <a:gd name="T10" fmla="*/ 18 w 510"/>
              <a:gd name="T11" fmla="*/ 19 h 128"/>
              <a:gd name="T12" fmla="*/ 60 w 510"/>
              <a:gd name="T13" fmla="*/ 0 h 128"/>
              <a:gd name="T14" fmla="*/ 53 w 510"/>
              <a:gd name="T15" fmla="*/ 0 h 128"/>
              <a:gd name="T16" fmla="*/ 47 w 510"/>
              <a:gd name="T17" fmla="*/ 2 h 128"/>
              <a:gd name="T18" fmla="*/ 40 w 510"/>
              <a:gd name="T19" fmla="*/ 3 h 128"/>
              <a:gd name="T20" fmla="*/ 34 w 510"/>
              <a:gd name="T21" fmla="*/ 6 h 128"/>
              <a:gd name="T22" fmla="*/ 29 w 510"/>
              <a:gd name="T23" fmla="*/ 8 h 128"/>
              <a:gd name="T24" fmla="*/ 24 w 510"/>
              <a:gd name="T25" fmla="*/ 11 h 128"/>
              <a:gd name="T26" fmla="*/ 20 w 510"/>
              <a:gd name="T27" fmla="*/ 16 h 128"/>
              <a:gd name="T28" fmla="*/ 15 w 510"/>
              <a:gd name="T29" fmla="*/ 20 h 128"/>
              <a:gd name="T30" fmla="*/ 11 w 510"/>
              <a:gd name="T31" fmla="*/ 25 h 128"/>
              <a:gd name="T32" fmla="*/ 8 w 510"/>
              <a:gd name="T33" fmla="*/ 30 h 128"/>
              <a:gd name="T34" fmla="*/ 6 w 510"/>
              <a:gd name="T35" fmla="*/ 34 h 128"/>
              <a:gd name="T36" fmla="*/ 4 w 510"/>
              <a:gd name="T37" fmla="*/ 40 h 128"/>
              <a:gd name="T38" fmla="*/ 1 w 510"/>
              <a:gd name="T39" fmla="*/ 52 h 128"/>
              <a:gd name="T40" fmla="*/ 0 w 510"/>
              <a:gd name="T41" fmla="*/ 64 h 128"/>
              <a:gd name="T42" fmla="*/ 1 w 510"/>
              <a:gd name="T43" fmla="*/ 76 h 128"/>
              <a:gd name="T44" fmla="*/ 4 w 510"/>
              <a:gd name="T45" fmla="*/ 87 h 128"/>
              <a:gd name="T46" fmla="*/ 6 w 510"/>
              <a:gd name="T47" fmla="*/ 92 h 128"/>
              <a:gd name="T48" fmla="*/ 8 w 510"/>
              <a:gd name="T49" fmla="*/ 98 h 128"/>
              <a:gd name="T50" fmla="*/ 11 w 510"/>
              <a:gd name="T51" fmla="*/ 103 h 128"/>
              <a:gd name="T52" fmla="*/ 15 w 510"/>
              <a:gd name="T53" fmla="*/ 108 h 128"/>
              <a:gd name="T54" fmla="*/ 20 w 510"/>
              <a:gd name="T55" fmla="*/ 112 h 128"/>
              <a:gd name="T56" fmla="*/ 24 w 510"/>
              <a:gd name="T57" fmla="*/ 115 h 128"/>
              <a:gd name="T58" fmla="*/ 29 w 510"/>
              <a:gd name="T59" fmla="*/ 119 h 128"/>
              <a:gd name="T60" fmla="*/ 34 w 510"/>
              <a:gd name="T61" fmla="*/ 122 h 128"/>
              <a:gd name="T62" fmla="*/ 40 w 510"/>
              <a:gd name="T63" fmla="*/ 124 h 128"/>
              <a:gd name="T64" fmla="*/ 47 w 510"/>
              <a:gd name="T65" fmla="*/ 126 h 128"/>
              <a:gd name="T66" fmla="*/ 53 w 510"/>
              <a:gd name="T67" fmla="*/ 128 h 128"/>
              <a:gd name="T68" fmla="*/ 60 w 510"/>
              <a:gd name="T69" fmla="*/ 128 h 128"/>
              <a:gd name="T70" fmla="*/ 18 w 510"/>
              <a:gd name="T71" fmla="*/ 19 h 1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0"/>
              <a:gd name="T109" fmla="*/ 0 h 128"/>
              <a:gd name="T110" fmla="*/ 510 w 510"/>
              <a:gd name="T111" fmla="*/ 128 h 1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0" h="128">
                <a:moveTo>
                  <a:pt x="18" y="19"/>
                </a:moveTo>
                <a:lnTo>
                  <a:pt x="60" y="128"/>
                </a:lnTo>
                <a:lnTo>
                  <a:pt x="510" y="128"/>
                </a:lnTo>
                <a:lnTo>
                  <a:pt x="510" y="0"/>
                </a:lnTo>
                <a:lnTo>
                  <a:pt x="60" y="0"/>
                </a:lnTo>
                <a:lnTo>
                  <a:pt x="18" y="19"/>
                </a:lnTo>
                <a:lnTo>
                  <a:pt x="60" y="0"/>
                </a:lnTo>
                <a:lnTo>
                  <a:pt x="53" y="0"/>
                </a:lnTo>
                <a:lnTo>
                  <a:pt x="47" y="2"/>
                </a:lnTo>
                <a:lnTo>
                  <a:pt x="40" y="3"/>
                </a:lnTo>
                <a:lnTo>
                  <a:pt x="34" y="6"/>
                </a:lnTo>
                <a:lnTo>
                  <a:pt x="29" y="8"/>
                </a:lnTo>
                <a:lnTo>
                  <a:pt x="24" y="11"/>
                </a:lnTo>
                <a:lnTo>
                  <a:pt x="20" y="16"/>
                </a:lnTo>
                <a:lnTo>
                  <a:pt x="15" y="20"/>
                </a:lnTo>
                <a:lnTo>
                  <a:pt x="11" y="25"/>
                </a:lnTo>
                <a:lnTo>
                  <a:pt x="8" y="30"/>
                </a:lnTo>
                <a:lnTo>
                  <a:pt x="6" y="34"/>
                </a:lnTo>
                <a:lnTo>
                  <a:pt x="4" y="40"/>
                </a:lnTo>
                <a:lnTo>
                  <a:pt x="1" y="52"/>
                </a:lnTo>
                <a:lnTo>
                  <a:pt x="0" y="64"/>
                </a:lnTo>
                <a:lnTo>
                  <a:pt x="1" y="76"/>
                </a:lnTo>
                <a:lnTo>
                  <a:pt x="4" y="87"/>
                </a:lnTo>
                <a:lnTo>
                  <a:pt x="6" y="92"/>
                </a:lnTo>
                <a:lnTo>
                  <a:pt x="8" y="98"/>
                </a:lnTo>
                <a:lnTo>
                  <a:pt x="11" y="103"/>
                </a:lnTo>
                <a:lnTo>
                  <a:pt x="15" y="108"/>
                </a:lnTo>
                <a:lnTo>
                  <a:pt x="20" y="112"/>
                </a:lnTo>
                <a:lnTo>
                  <a:pt x="24" y="115"/>
                </a:lnTo>
                <a:lnTo>
                  <a:pt x="29" y="119"/>
                </a:lnTo>
                <a:lnTo>
                  <a:pt x="34" y="122"/>
                </a:lnTo>
                <a:lnTo>
                  <a:pt x="40" y="124"/>
                </a:lnTo>
                <a:lnTo>
                  <a:pt x="47" y="126"/>
                </a:lnTo>
                <a:lnTo>
                  <a:pt x="53" y="128"/>
                </a:lnTo>
                <a:lnTo>
                  <a:pt x="60" y="128"/>
                </a:lnTo>
                <a:lnTo>
                  <a:pt x="18" y="19"/>
                </a:lnTo>
                <a:close/>
              </a:path>
            </a:pathLst>
          </a:custGeom>
          <a:solidFill>
            <a:srgbClr val="DA8B02"/>
          </a:solidFill>
          <a:ln w="9525">
            <a:noFill/>
            <a:round/>
            <a:headEnd/>
            <a:tailEnd/>
          </a:ln>
        </p:spPr>
        <p:txBody>
          <a:bodyPr/>
          <a:lstStyle/>
          <a:p>
            <a:endParaRPr lang="en-US"/>
          </a:p>
        </p:txBody>
      </p:sp>
      <p:sp>
        <p:nvSpPr>
          <p:cNvPr id="7259" name="Freeform 188"/>
          <p:cNvSpPr>
            <a:spLocks/>
          </p:cNvSpPr>
          <p:nvPr/>
        </p:nvSpPr>
        <p:spPr bwMode="auto">
          <a:xfrm>
            <a:off x="3084513" y="4803775"/>
            <a:ext cx="139700" cy="173038"/>
          </a:xfrm>
          <a:custGeom>
            <a:avLst/>
            <a:gdLst>
              <a:gd name="T0" fmla="*/ 1 w 423"/>
              <a:gd name="T1" fmla="*/ 379 h 444"/>
              <a:gd name="T2" fmla="*/ 106 w 423"/>
              <a:gd name="T3" fmla="*/ 424 h 444"/>
              <a:gd name="T4" fmla="*/ 423 w 423"/>
              <a:gd name="T5" fmla="*/ 90 h 444"/>
              <a:gd name="T6" fmla="*/ 337 w 423"/>
              <a:gd name="T7" fmla="*/ 0 h 444"/>
              <a:gd name="T8" fmla="*/ 19 w 423"/>
              <a:gd name="T9" fmla="*/ 334 h 444"/>
              <a:gd name="T10" fmla="*/ 1 w 423"/>
              <a:gd name="T11" fmla="*/ 379 h 444"/>
              <a:gd name="T12" fmla="*/ 19 w 423"/>
              <a:gd name="T13" fmla="*/ 334 h 444"/>
              <a:gd name="T14" fmla="*/ 15 w 423"/>
              <a:gd name="T15" fmla="*/ 340 h 444"/>
              <a:gd name="T16" fmla="*/ 11 w 423"/>
              <a:gd name="T17" fmla="*/ 345 h 444"/>
              <a:gd name="T18" fmla="*/ 7 w 423"/>
              <a:gd name="T19" fmla="*/ 352 h 444"/>
              <a:gd name="T20" fmla="*/ 5 w 423"/>
              <a:gd name="T21" fmla="*/ 357 h 444"/>
              <a:gd name="T22" fmla="*/ 3 w 423"/>
              <a:gd name="T23" fmla="*/ 364 h 444"/>
              <a:gd name="T24" fmla="*/ 1 w 423"/>
              <a:gd name="T25" fmla="*/ 369 h 444"/>
              <a:gd name="T26" fmla="*/ 0 w 423"/>
              <a:gd name="T27" fmla="*/ 376 h 444"/>
              <a:gd name="T28" fmla="*/ 0 w 423"/>
              <a:gd name="T29" fmla="*/ 381 h 444"/>
              <a:gd name="T30" fmla="*/ 1 w 423"/>
              <a:gd name="T31" fmla="*/ 388 h 444"/>
              <a:gd name="T32" fmla="*/ 3 w 423"/>
              <a:gd name="T33" fmla="*/ 393 h 444"/>
              <a:gd name="T34" fmla="*/ 5 w 423"/>
              <a:gd name="T35" fmla="*/ 399 h 444"/>
              <a:gd name="T36" fmla="*/ 7 w 423"/>
              <a:gd name="T37" fmla="*/ 404 h 444"/>
              <a:gd name="T38" fmla="*/ 12 w 423"/>
              <a:gd name="T39" fmla="*/ 415 h 444"/>
              <a:gd name="T40" fmla="*/ 19 w 423"/>
              <a:gd name="T41" fmla="*/ 424 h 444"/>
              <a:gd name="T42" fmla="*/ 29 w 423"/>
              <a:gd name="T43" fmla="*/ 432 h 444"/>
              <a:gd name="T44" fmla="*/ 38 w 423"/>
              <a:gd name="T45" fmla="*/ 437 h 444"/>
              <a:gd name="T46" fmla="*/ 43 w 423"/>
              <a:gd name="T47" fmla="*/ 440 h 444"/>
              <a:gd name="T48" fmla="*/ 48 w 423"/>
              <a:gd name="T49" fmla="*/ 441 h 444"/>
              <a:gd name="T50" fmla="*/ 54 w 423"/>
              <a:gd name="T51" fmla="*/ 443 h 444"/>
              <a:gd name="T52" fmla="*/ 60 w 423"/>
              <a:gd name="T53" fmla="*/ 444 h 444"/>
              <a:gd name="T54" fmla="*/ 65 w 423"/>
              <a:gd name="T55" fmla="*/ 444 h 444"/>
              <a:gd name="T56" fmla="*/ 71 w 423"/>
              <a:gd name="T57" fmla="*/ 443 h 444"/>
              <a:gd name="T58" fmla="*/ 77 w 423"/>
              <a:gd name="T59" fmla="*/ 441 h 444"/>
              <a:gd name="T60" fmla="*/ 83 w 423"/>
              <a:gd name="T61" fmla="*/ 439 h 444"/>
              <a:gd name="T62" fmla="*/ 89 w 423"/>
              <a:gd name="T63" fmla="*/ 437 h 444"/>
              <a:gd name="T64" fmla="*/ 94 w 423"/>
              <a:gd name="T65" fmla="*/ 434 h 444"/>
              <a:gd name="T66" fmla="*/ 99 w 423"/>
              <a:gd name="T67" fmla="*/ 429 h 444"/>
              <a:gd name="T68" fmla="*/ 106 w 423"/>
              <a:gd name="T69" fmla="*/ 424 h 444"/>
              <a:gd name="T70" fmla="*/ 1 w 423"/>
              <a:gd name="T71" fmla="*/ 379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44"/>
              <a:gd name="T110" fmla="*/ 423 w 423"/>
              <a:gd name="T111" fmla="*/ 444 h 4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44">
                <a:moveTo>
                  <a:pt x="1" y="379"/>
                </a:moveTo>
                <a:lnTo>
                  <a:pt x="106" y="424"/>
                </a:lnTo>
                <a:lnTo>
                  <a:pt x="423" y="90"/>
                </a:lnTo>
                <a:lnTo>
                  <a:pt x="337" y="0"/>
                </a:lnTo>
                <a:lnTo>
                  <a:pt x="19" y="334"/>
                </a:lnTo>
                <a:lnTo>
                  <a:pt x="1" y="379"/>
                </a:lnTo>
                <a:lnTo>
                  <a:pt x="19" y="334"/>
                </a:lnTo>
                <a:lnTo>
                  <a:pt x="15" y="340"/>
                </a:lnTo>
                <a:lnTo>
                  <a:pt x="11" y="345"/>
                </a:lnTo>
                <a:lnTo>
                  <a:pt x="7" y="352"/>
                </a:lnTo>
                <a:lnTo>
                  <a:pt x="5" y="357"/>
                </a:lnTo>
                <a:lnTo>
                  <a:pt x="3" y="364"/>
                </a:lnTo>
                <a:lnTo>
                  <a:pt x="1" y="369"/>
                </a:lnTo>
                <a:lnTo>
                  <a:pt x="0" y="376"/>
                </a:lnTo>
                <a:lnTo>
                  <a:pt x="0" y="381"/>
                </a:lnTo>
                <a:lnTo>
                  <a:pt x="1" y="388"/>
                </a:lnTo>
                <a:lnTo>
                  <a:pt x="3" y="393"/>
                </a:lnTo>
                <a:lnTo>
                  <a:pt x="5" y="399"/>
                </a:lnTo>
                <a:lnTo>
                  <a:pt x="7" y="404"/>
                </a:lnTo>
                <a:lnTo>
                  <a:pt x="12" y="415"/>
                </a:lnTo>
                <a:lnTo>
                  <a:pt x="19" y="424"/>
                </a:lnTo>
                <a:lnTo>
                  <a:pt x="29" y="432"/>
                </a:lnTo>
                <a:lnTo>
                  <a:pt x="38" y="437"/>
                </a:lnTo>
                <a:lnTo>
                  <a:pt x="43" y="440"/>
                </a:lnTo>
                <a:lnTo>
                  <a:pt x="48" y="441"/>
                </a:lnTo>
                <a:lnTo>
                  <a:pt x="54" y="443"/>
                </a:lnTo>
                <a:lnTo>
                  <a:pt x="60" y="444"/>
                </a:lnTo>
                <a:lnTo>
                  <a:pt x="65" y="444"/>
                </a:lnTo>
                <a:lnTo>
                  <a:pt x="71" y="443"/>
                </a:lnTo>
                <a:lnTo>
                  <a:pt x="77" y="441"/>
                </a:lnTo>
                <a:lnTo>
                  <a:pt x="83" y="439"/>
                </a:lnTo>
                <a:lnTo>
                  <a:pt x="89" y="437"/>
                </a:lnTo>
                <a:lnTo>
                  <a:pt x="94" y="434"/>
                </a:lnTo>
                <a:lnTo>
                  <a:pt x="99" y="429"/>
                </a:lnTo>
                <a:lnTo>
                  <a:pt x="106" y="424"/>
                </a:lnTo>
                <a:lnTo>
                  <a:pt x="1" y="379"/>
                </a:lnTo>
                <a:close/>
              </a:path>
            </a:pathLst>
          </a:custGeom>
          <a:solidFill>
            <a:srgbClr val="DA8B02"/>
          </a:solidFill>
          <a:ln w="9525">
            <a:noFill/>
            <a:round/>
            <a:headEnd/>
            <a:tailEnd/>
          </a:ln>
        </p:spPr>
        <p:txBody>
          <a:bodyPr/>
          <a:lstStyle/>
          <a:p>
            <a:endParaRPr lang="en-US"/>
          </a:p>
        </p:txBody>
      </p:sp>
      <p:sp>
        <p:nvSpPr>
          <p:cNvPr id="7260" name="Freeform 189"/>
          <p:cNvSpPr>
            <a:spLocks/>
          </p:cNvSpPr>
          <p:nvPr/>
        </p:nvSpPr>
        <p:spPr bwMode="auto">
          <a:xfrm>
            <a:off x="3084513" y="4951413"/>
            <a:ext cx="38100" cy="898525"/>
          </a:xfrm>
          <a:custGeom>
            <a:avLst/>
            <a:gdLst>
              <a:gd name="T0" fmla="*/ 122 w 122"/>
              <a:gd name="T1" fmla="*/ 2246 h 2309"/>
              <a:gd name="T2" fmla="*/ 122 w 122"/>
              <a:gd name="T3" fmla="*/ 0 h 2309"/>
              <a:gd name="T4" fmla="*/ 0 w 122"/>
              <a:gd name="T5" fmla="*/ 0 h 2309"/>
              <a:gd name="T6" fmla="*/ 0 w 122"/>
              <a:gd name="T7" fmla="*/ 2246 h 2309"/>
              <a:gd name="T8" fmla="*/ 0 w 122"/>
              <a:gd name="T9" fmla="*/ 2246 h 2309"/>
              <a:gd name="T10" fmla="*/ 2 w 122"/>
              <a:gd name="T11" fmla="*/ 2254 h 2309"/>
              <a:gd name="T12" fmla="*/ 3 w 122"/>
              <a:gd name="T13" fmla="*/ 2260 h 2309"/>
              <a:gd name="T14" fmla="*/ 4 w 122"/>
              <a:gd name="T15" fmla="*/ 2268 h 2309"/>
              <a:gd name="T16" fmla="*/ 6 w 122"/>
              <a:gd name="T17" fmla="*/ 2273 h 2309"/>
              <a:gd name="T18" fmla="*/ 9 w 122"/>
              <a:gd name="T19" fmla="*/ 2279 h 2309"/>
              <a:gd name="T20" fmla="*/ 12 w 122"/>
              <a:gd name="T21" fmla="*/ 2284 h 2309"/>
              <a:gd name="T22" fmla="*/ 15 w 122"/>
              <a:gd name="T23" fmla="*/ 2290 h 2309"/>
              <a:gd name="T24" fmla="*/ 19 w 122"/>
              <a:gd name="T25" fmla="*/ 2293 h 2309"/>
              <a:gd name="T26" fmla="*/ 24 w 122"/>
              <a:gd name="T27" fmla="*/ 2297 h 2309"/>
              <a:gd name="T28" fmla="*/ 29 w 122"/>
              <a:gd name="T29" fmla="*/ 2301 h 2309"/>
              <a:gd name="T30" fmla="*/ 34 w 122"/>
              <a:gd name="T31" fmla="*/ 2303 h 2309"/>
              <a:gd name="T32" fmla="*/ 39 w 122"/>
              <a:gd name="T33" fmla="*/ 2305 h 2309"/>
              <a:gd name="T34" fmla="*/ 50 w 122"/>
              <a:gd name="T35" fmla="*/ 2308 h 2309"/>
              <a:gd name="T36" fmla="*/ 61 w 122"/>
              <a:gd name="T37" fmla="*/ 2309 h 2309"/>
              <a:gd name="T38" fmla="*/ 72 w 122"/>
              <a:gd name="T39" fmla="*/ 2308 h 2309"/>
              <a:gd name="T40" fmla="*/ 84 w 122"/>
              <a:gd name="T41" fmla="*/ 2305 h 2309"/>
              <a:gd name="T42" fmla="*/ 89 w 122"/>
              <a:gd name="T43" fmla="*/ 2303 h 2309"/>
              <a:gd name="T44" fmla="*/ 94 w 122"/>
              <a:gd name="T45" fmla="*/ 2301 h 2309"/>
              <a:gd name="T46" fmla="*/ 98 w 122"/>
              <a:gd name="T47" fmla="*/ 2297 h 2309"/>
              <a:gd name="T48" fmla="*/ 104 w 122"/>
              <a:gd name="T49" fmla="*/ 2293 h 2309"/>
              <a:gd name="T50" fmla="*/ 107 w 122"/>
              <a:gd name="T51" fmla="*/ 2290 h 2309"/>
              <a:gd name="T52" fmla="*/ 111 w 122"/>
              <a:gd name="T53" fmla="*/ 2284 h 2309"/>
              <a:gd name="T54" fmla="*/ 114 w 122"/>
              <a:gd name="T55" fmla="*/ 2279 h 2309"/>
              <a:gd name="T56" fmla="*/ 117 w 122"/>
              <a:gd name="T57" fmla="*/ 2273 h 2309"/>
              <a:gd name="T58" fmla="*/ 119 w 122"/>
              <a:gd name="T59" fmla="*/ 2268 h 2309"/>
              <a:gd name="T60" fmla="*/ 120 w 122"/>
              <a:gd name="T61" fmla="*/ 2260 h 2309"/>
              <a:gd name="T62" fmla="*/ 121 w 122"/>
              <a:gd name="T63" fmla="*/ 2254 h 2309"/>
              <a:gd name="T64" fmla="*/ 122 w 122"/>
              <a:gd name="T65" fmla="*/ 2246 h 23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2309"/>
              <a:gd name="T101" fmla="*/ 122 w 122"/>
              <a:gd name="T102" fmla="*/ 2309 h 23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2309">
                <a:moveTo>
                  <a:pt x="122" y="2246"/>
                </a:moveTo>
                <a:lnTo>
                  <a:pt x="122" y="0"/>
                </a:lnTo>
                <a:lnTo>
                  <a:pt x="0" y="0"/>
                </a:lnTo>
                <a:lnTo>
                  <a:pt x="0" y="2246"/>
                </a:lnTo>
                <a:lnTo>
                  <a:pt x="2" y="2254"/>
                </a:lnTo>
                <a:lnTo>
                  <a:pt x="3" y="2260"/>
                </a:lnTo>
                <a:lnTo>
                  <a:pt x="4" y="2268"/>
                </a:lnTo>
                <a:lnTo>
                  <a:pt x="6" y="2273"/>
                </a:lnTo>
                <a:lnTo>
                  <a:pt x="9" y="2279"/>
                </a:lnTo>
                <a:lnTo>
                  <a:pt x="12" y="2284"/>
                </a:lnTo>
                <a:lnTo>
                  <a:pt x="15" y="2290"/>
                </a:lnTo>
                <a:lnTo>
                  <a:pt x="19" y="2293"/>
                </a:lnTo>
                <a:lnTo>
                  <a:pt x="24" y="2297"/>
                </a:lnTo>
                <a:lnTo>
                  <a:pt x="29" y="2301"/>
                </a:lnTo>
                <a:lnTo>
                  <a:pt x="34" y="2303"/>
                </a:lnTo>
                <a:lnTo>
                  <a:pt x="39" y="2305"/>
                </a:lnTo>
                <a:lnTo>
                  <a:pt x="50" y="2308"/>
                </a:lnTo>
                <a:lnTo>
                  <a:pt x="61" y="2309"/>
                </a:lnTo>
                <a:lnTo>
                  <a:pt x="72" y="2308"/>
                </a:lnTo>
                <a:lnTo>
                  <a:pt x="84" y="2305"/>
                </a:lnTo>
                <a:lnTo>
                  <a:pt x="89" y="2303"/>
                </a:lnTo>
                <a:lnTo>
                  <a:pt x="94" y="2301"/>
                </a:lnTo>
                <a:lnTo>
                  <a:pt x="98" y="2297"/>
                </a:lnTo>
                <a:lnTo>
                  <a:pt x="104" y="2293"/>
                </a:lnTo>
                <a:lnTo>
                  <a:pt x="107" y="2290"/>
                </a:lnTo>
                <a:lnTo>
                  <a:pt x="111" y="2284"/>
                </a:lnTo>
                <a:lnTo>
                  <a:pt x="114" y="2279"/>
                </a:lnTo>
                <a:lnTo>
                  <a:pt x="117" y="2273"/>
                </a:lnTo>
                <a:lnTo>
                  <a:pt x="119" y="2268"/>
                </a:lnTo>
                <a:lnTo>
                  <a:pt x="120" y="2260"/>
                </a:lnTo>
                <a:lnTo>
                  <a:pt x="121" y="2254"/>
                </a:lnTo>
                <a:lnTo>
                  <a:pt x="122" y="2246"/>
                </a:lnTo>
                <a:close/>
              </a:path>
            </a:pathLst>
          </a:custGeom>
          <a:solidFill>
            <a:srgbClr val="DA8B02"/>
          </a:solidFill>
          <a:ln w="9525">
            <a:noFill/>
            <a:round/>
            <a:headEnd/>
            <a:tailEnd/>
          </a:ln>
        </p:spPr>
        <p:txBody>
          <a:bodyPr/>
          <a:lstStyle/>
          <a:p>
            <a:endParaRPr lang="en-US"/>
          </a:p>
        </p:txBody>
      </p:sp>
      <p:sp>
        <p:nvSpPr>
          <p:cNvPr id="7261" name="Freeform 190"/>
          <p:cNvSpPr>
            <a:spLocks/>
          </p:cNvSpPr>
          <p:nvPr/>
        </p:nvSpPr>
        <p:spPr bwMode="auto">
          <a:xfrm>
            <a:off x="3084513" y="5826125"/>
            <a:ext cx="38100" cy="23813"/>
          </a:xfrm>
          <a:custGeom>
            <a:avLst/>
            <a:gdLst>
              <a:gd name="T0" fmla="*/ 0 w 122"/>
              <a:gd name="T1" fmla="*/ 0 h 63"/>
              <a:gd name="T2" fmla="*/ 2 w 122"/>
              <a:gd name="T3" fmla="*/ 8 h 63"/>
              <a:gd name="T4" fmla="*/ 3 w 122"/>
              <a:gd name="T5" fmla="*/ 14 h 63"/>
              <a:gd name="T6" fmla="*/ 4 w 122"/>
              <a:gd name="T7" fmla="*/ 22 h 63"/>
              <a:gd name="T8" fmla="*/ 6 w 122"/>
              <a:gd name="T9" fmla="*/ 27 h 63"/>
              <a:gd name="T10" fmla="*/ 9 w 122"/>
              <a:gd name="T11" fmla="*/ 33 h 63"/>
              <a:gd name="T12" fmla="*/ 12 w 122"/>
              <a:gd name="T13" fmla="*/ 38 h 63"/>
              <a:gd name="T14" fmla="*/ 15 w 122"/>
              <a:gd name="T15" fmla="*/ 44 h 63"/>
              <a:gd name="T16" fmla="*/ 19 w 122"/>
              <a:gd name="T17" fmla="*/ 47 h 63"/>
              <a:gd name="T18" fmla="*/ 24 w 122"/>
              <a:gd name="T19" fmla="*/ 51 h 63"/>
              <a:gd name="T20" fmla="*/ 29 w 122"/>
              <a:gd name="T21" fmla="*/ 55 h 63"/>
              <a:gd name="T22" fmla="*/ 34 w 122"/>
              <a:gd name="T23" fmla="*/ 57 h 63"/>
              <a:gd name="T24" fmla="*/ 39 w 122"/>
              <a:gd name="T25" fmla="*/ 59 h 63"/>
              <a:gd name="T26" fmla="*/ 50 w 122"/>
              <a:gd name="T27" fmla="*/ 62 h 63"/>
              <a:gd name="T28" fmla="*/ 61 w 122"/>
              <a:gd name="T29" fmla="*/ 63 h 63"/>
              <a:gd name="T30" fmla="*/ 72 w 122"/>
              <a:gd name="T31" fmla="*/ 62 h 63"/>
              <a:gd name="T32" fmla="*/ 84 w 122"/>
              <a:gd name="T33" fmla="*/ 59 h 63"/>
              <a:gd name="T34" fmla="*/ 89 w 122"/>
              <a:gd name="T35" fmla="*/ 57 h 63"/>
              <a:gd name="T36" fmla="*/ 94 w 122"/>
              <a:gd name="T37" fmla="*/ 55 h 63"/>
              <a:gd name="T38" fmla="*/ 98 w 122"/>
              <a:gd name="T39" fmla="*/ 51 h 63"/>
              <a:gd name="T40" fmla="*/ 104 w 122"/>
              <a:gd name="T41" fmla="*/ 47 h 63"/>
              <a:gd name="T42" fmla="*/ 107 w 122"/>
              <a:gd name="T43" fmla="*/ 44 h 63"/>
              <a:gd name="T44" fmla="*/ 111 w 122"/>
              <a:gd name="T45" fmla="*/ 38 h 63"/>
              <a:gd name="T46" fmla="*/ 114 w 122"/>
              <a:gd name="T47" fmla="*/ 33 h 63"/>
              <a:gd name="T48" fmla="*/ 117 w 122"/>
              <a:gd name="T49" fmla="*/ 27 h 63"/>
              <a:gd name="T50" fmla="*/ 119 w 122"/>
              <a:gd name="T51" fmla="*/ 22 h 63"/>
              <a:gd name="T52" fmla="*/ 120 w 122"/>
              <a:gd name="T53" fmla="*/ 14 h 63"/>
              <a:gd name="T54" fmla="*/ 121 w 122"/>
              <a:gd name="T55" fmla="*/ 8 h 63"/>
              <a:gd name="T56" fmla="*/ 122 w 122"/>
              <a:gd name="T57" fmla="*/ 0 h 63"/>
              <a:gd name="T58" fmla="*/ 0 w 122"/>
              <a:gd name="T59" fmla="*/ 0 h 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63"/>
              <a:gd name="T92" fmla="*/ 122 w 122"/>
              <a:gd name="T93" fmla="*/ 63 h 6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63">
                <a:moveTo>
                  <a:pt x="0" y="0"/>
                </a:moveTo>
                <a:lnTo>
                  <a:pt x="2" y="8"/>
                </a:lnTo>
                <a:lnTo>
                  <a:pt x="3" y="14"/>
                </a:lnTo>
                <a:lnTo>
                  <a:pt x="4" y="22"/>
                </a:lnTo>
                <a:lnTo>
                  <a:pt x="6" y="27"/>
                </a:lnTo>
                <a:lnTo>
                  <a:pt x="9" y="33"/>
                </a:lnTo>
                <a:lnTo>
                  <a:pt x="12" y="38"/>
                </a:lnTo>
                <a:lnTo>
                  <a:pt x="15" y="44"/>
                </a:lnTo>
                <a:lnTo>
                  <a:pt x="19" y="47"/>
                </a:lnTo>
                <a:lnTo>
                  <a:pt x="24" y="51"/>
                </a:lnTo>
                <a:lnTo>
                  <a:pt x="29" y="55"/>
                </a:lnTo>
                <a:lnTo>
                  <a:pt x="34" y="57"/>
                </a:lnTo>
                <a:lnTo>
                  <a:pt x="39" y="59"/>
                </a:lnTo>
                <a:lnTo>
                  <a:pt x="50" y="62"/>
                </a:lnTo>
                <a:lnTo>
                  <a:pt x="61" y="63"/>
                </a:lnTo>
                <a:lnTo>
                  <a:pt x="72" y="62"/>
                </a:lnTo>
                <a:lnTo>
                  <a:pt x="84" y="59"/>
                </a:lnTo>
                <a:lnTo>
                  <a:pt x="89" y="57"/>
                </a:lnTo>
                <a:lnTo>
                  <a:pt x="94" y="55"/>
                </a:lnTo>
                <a:lnTo>
                  <a:pt x="98" y="51"/>
                </a:lnTo>
                <a:lnTo>
                  <a:pt x="104" y="47"/>
                </a:lnTo>
                <a:lnTo>
                  <a:pt x="107" y="44"/>
                </a:lnTo>
                <a:lnTo>
                  <a:pt x="111" y="38"/>
                </a:lnTo>
                <a:lnTo>
                  <a:pt x="114" y="33"/>
                </a:lnTo>
                <a:lnTo>
                  <a:pt x="117" y="27"/>
                </a:lnTo>
                <a:lnTo>
                  <a:pt x="119" y="22"/>
                </a:lnTo>
                <a:lnTo>
                  <a:pt x="120" y="14"/>
                </a:lnTo>
                <a:lnTo>
                  <a:pt x="121" y="8"/>
                </a:lnTo>
                <a:lnTo>
                  <a:pt x="122" y="0"/>
                </a:lnTo>
                <a:lnTo>
                  <a:pt x="0" y="0"/>
                </a:lnTo>
                <a:close/>
              </a:path>
            </a:pathLst>
          </a:custGeom>
          <a:solidFill>
            <a:srgbClr val="DA8B02"/>
          </a:solidFill>
          <a:ln w="9525">
            <a:noFill/>
            <a:round/>
            <a:headEnd/>
            <a:tailEnd/>
          </a:ln>
        </p:spPr>
        <p:txBody>
          <a:bodyPr/>
          <a:lstStyle/>
          <a:p>
            <a:endParaRPr lang="en-US"/>
          </a:p>
        </p:txBody>
      </p:sp>
      <p:sp>
        <p:nvSpPr>
          <p:cNvPr id="7262" name="Rectangle 191"/>
          <p:cNvSpPr>
            <a:spLocks noChangeArrowheads="1"/>
          </p:cNvSpPr>
          <p:nvPr/>
        </p:nvSpPr>
        <p:spPr bwMode="auto">
          <a:xfrm>
            <a:off x="3122613" y="5073650"/>
            <a:ext cx="319087" cy="241300"/>
          </a:xfrm>
          <a:prstGeom prst="rect">
            <a:avLst/>
          </a:prstGeom>
          <a:solidFill>
            <a:schemeClr val="accent2"/>
          </a:solidFill>
          <a:ln w="9525">
            <a:noFill/>
            <a:miter lim="800000"/>
            <a:headEnd/>
            <a:tailEnd/>
          </a:ln>
        </p:spPr>
        <p:txBody>
          <a:bodyPr/>
          <a:lstStyle/>
          <a:p>
            <a:endParaRPr lang="en-US"/>
          </a:p>
        </p:txBody>
      </p:sp>
      <p:sp>
        <p:nvSpPr>
          <p:cNvPr id="7263" name="Freeform 192"/>
          <p:cNvSpPr>
            <a:spLocks/>
          </p:cNvSpPr>
          <p:nvPr/>
        </p:nvSpPr>
        <p:spPr bwMode="auto">
          <a:xfrm>
            <a:off x="2667000" y="5284788"/>
            <a:ext cx="363538" cy="684212"/>
          </a:xfrm>
          <a:custGeom>
            <a:avLst/>
            <a:gdLst>
              <a:gd name="T0" fmla="*/ 1049 w 1100"/>
              <a:gd name="T1" fmla="*/ 0 h 1758"/>
              <a:gd name="T2" fmla="*/ 997 w 1100"/>
              <a:gd name="T3" fmla="*/ 31 h 1758"/>
              <a:gd name="T4" fmla="*/ 0 w 1100"/>
              <a:gd name="T5" fmla="*/ 1690 h 1758"/>
              <a:gd name="T6" fmla="*/ 103 w 1100"/>
              <a:gd name="T7" fmla="*/ 1758 h 1758"/>
              <a:gd name="T8" fmla="*/ 1100 w 1100"/>
              <a:gd name="T9" fmla="*/ 99 h 1758"/>
              <a:gd name="T10" fmla="*/ 1049 w 1100"/>
              <a:gd name="T11" fmla="*/ 0 h 1758"/>
              <a:gd name="T12" fmla="*/ 1049 w 1100"/>
              <a:gd name="T13" fmla="*/ 0 h 1758"/>
              <a:gd name="T14" fmla="*/ 1016 w 1100"/>
              <a:gd name="T15" fmla="*/ 1 h 1758"/>
              <a:gd name="T16" fmla="*/ 997 w 1100"/>
              <a:gd name="T17" fmla="*/ 31 h 1758"/>
              <a:gd name="T18" fmla="*/ 1049 w 1100"/>
              <a:gd name="T19" fmla="*/ 0 h 17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0"/>
              <a:gd name="T31" fmla="*/ 0 h 1758"/>
              <a:gd name="T32" fmla="*/ 1100 w 1100"/>
              <a:gd name="T33" fmla="*/ 1758 h 17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0" h="1758">
                <a:moveTo>
                  <a:pt x="1049" y="0"/>
                </a:moveTo>
                <a:lnTo>
                  <a:pt x="997" y="31"/>
                </a:lnTo>
                <a:lnTo>
                  <a:pt x="0" y="1690"/>
                </a:lnTo>
                <a:lnTo>
                  <a:pt x="103" y="1758"/>
                </a:lnTo>
                <a:lnTo>
                  <a:pt x="1100" y="99"/>
                </a:lnTo>
                <a:lnTo>
                  <a:pt x="1049" y="0"/>
                </a:lnTo>
                <a:lnTo>
                  <a:pt x="1016" y="1"/>
                </a:lnTo>
                <a:lnTo>
                  <a:pt x="997" y="31"/>
                </a:lnTo>
                <a:lnTo>
                  <a:pt x="1049" y="0"/>
                </a:lnTo>
                <a:close/>
              </a:path>
            </a:pathLst>
          </a:custGeom>
          <a:solidFill>
            <a:srgbClr val="EDC581"/>
          </a:solidFill>
          <a:ln w="9525">
            <a:noFill/>
            <a:round/>
            <a:headEnd/>
            <a:tailEnd/>
          </a:ln>
        </p:spPr>
        <p:txBody>
          <a:bodyPr/>
          <a:lstStyle/>
          <a:p>
            <a:endParaRPr lang="en-US"/>
          </a:p>
        </p:txBody>
      </p:sp>
      <p:sp>
        <p:nvSpPr>
          <p:cNvPr id="7264" name="Rectangle 193"/>
          <p:cNvSpPr>
            <a:spLocks noChangeArrowheads="1"/>
          </p:cNvSpPr>
          <p:nvPr/>
        </p:nvSpPr>
        <p:spPr bwMode="auto">
          <a:xfrm>
            <a:off x="3014663" y="5284788"/>
            <a:ext cx="838200" cy="52387"/>
          </a:xfrm>
          <a:prstGeom prst="rect">
            <a:avLst/>
          </a:prstGeom>
          <a:solidFill>
            <a:srgbClr val="EDC581"/>
          </a:solidFill>
          <a:ln w="9525">
            <a:noFill/>
            <a:miter lim="800000"/>
            <a:headEnd/>
            <a:tailEnd/>
          </a:ln>
        </p:spPr>
        <p:txBody>
          <a:bodyPr/>
          <a:lstStyle/>
          <a:p>
            <a:endParaRPr lang="en-US"/>
          </a:p>
        </p:txBody>
      </p:sp>
      <p:sp>
        <p:nvSpPr>
          <p:cNvPr id="7265" name="Freeform 194"/>
          <p:cNvSpPr>
            <a:spLocks/>
          </p:cNvSpPr>
          <p:nvPr/>
        </p:nvSpPr>
        <p:spPr bwMode="auto">
          <a:xfrm>
            <a:off x="3852863" y="5284788"/>
            <a:ext cx="20637" cy="52387"/>
          </a:xfrm>
          <a:custGeom>
            <a:avLst/>
            <a:gdLst>
              <a:gd name="T0" fmla="*/ 0 w 60"/>
              <a:gd name="T1" fmla="*/ 128 h 128"/>
              <a:gd name="T2" fmla="*/ 7 w 60"/>
              <a:gd name="T3" fmla="*/ 128 h 128"/>
              <a:gd name="T4" fmla="*/ 14 w 60"/>
              <a:gd name="T5" fmla="*/ 127 h 128"/>
              <a:gd name="T6" fmla="*/ 21 w 60"/>
              <a:gd name="T7" fmla="*/ 125 h 128"/>
              <a:gd name="T8" fmla="*/ 26 w 60"/>
              <a:gd name="T9" fmla="*/ 123 h 128"/>
              <a:gd name="T10" fmla="*/ 32 w 60"/>
              <a:gd name="T11" fmla="*/ 120 h 128"/>
              <a:gd name="T12" fmla="*/ 37 w 60"/>
              <a:gd name="T13" fmla="*/ 116 h 128"/>
              <a:gd name="T14" fmla="*/ 42 w 60"/>
              <a:gd name="T15" fmla="*/ 113 h 128"/>
              <a:gd name="T16" fmla="*/ 46 w 60"/>
              <a:gd name="T17" fmla="*/ 109 h 128"/>
              <a:gd name="T18" fmla="*/ 49 w 60"/>
              <a:gd name="T19" fmla="*/ 104 h 128"/>
              <a:gd name="T20" fmla="*/ 52 w 60"/>
              <a:gd name="T21" fmla="*/ 99 h 128"/>
              <a:gd name="T22" fmla="*/ 54 w 60"/>
              <a:gd name="T23" fmla="*/ 93 h 128"/>
              <a:gd name="T24" fmla="*/ 56 w 60"/>
              <a:gd name="T25" fmla="*/ 88 h 128"/>
              <a:gd name="T26" fmla="*/ 59 w 60"/>
              <a:gd name="T27" fmla="*/ 77 h 128"/>
              <a:gd name="T28" fmla="*/ 60 w 60"/>
              <a:gd name="T29" fmla="*/ 65 h 128"/>
              <a:gd name="T30" fmla="*/ 59 w 60"/>
              <a:gd name="T31" fmla="*/ 53 h 128"/>
              <a:gd name="T32" fmla="*/ 56 w 60"/>
              <a:gd name="T33" fmla="*/ 41 h 128"/>
              <a:gd name="T34" fmla="*/ 54 w 60"/>
              <a:gd name="T35" fmla="*/ 35 h 128"/>
              <a:gd name="T36" fmla="*/ 52 w 60"/>
              <a:gd name="T37" fmla="*/ 30 h 128"/>
              <a:gd name="T38" fmla="*/ 49 w 60"/>
              <a:gd name="T39" fmla="*/ 26 h 128"/>
              <a:gd name="T40" fmla="*/ 46 w 60"/>
              <a:gd name="T41" fmla="*/ 21 h 128"/>
              <a:gd name="T42" fmla="*/ 42 w 60"/>
              <a:gd name="T43" fmla="*/ 17 h 128"/>
              <a:gd name="T44" fmla="*/ 37 w 60"/>
              <a:gd name="T45" fmla="*/ 12 h 128"/>
              <a:gd name="T46" fmla="*/ 32 w 60"/>
              <a:gd name="T47" fmla="*/ 9 h 128"/>
              <a:gd name="T48" fmla="*/ 26 w 60"/>
              <a:gd name="T49" fmla="*/ 6 h 128"/>
              <a:gd name="T50" fmla="*/ 21 w 60"/>
              <a:gd name="T51" fmla="*/ 4 h 128"/>
              <a:gd name="T52" fmla="*/ 14 w 60"/>
              <a:gd name="T53" fmla="*/ 3 h 128"/>
              <a:gd name="T54" fmla="*/ 7 w 60"/>
              <a:gd name="T55" fmla="*/ 1 h 128"/>
              <a:gd name="T56" fmla="*/ 0 w 60"/>
              <a:gd name="T57" fmla="*/ 0 h 128"/>
              <a:gd name="T58" fmla="*/ 0 w 60"/>
              <a:gd name="T59" fmla="*/ 128 h 1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128"/>
              <a:gd name="T92" fmla="*/ 60 w 60"/>
              <a:gd name="T93" fmla="*/ 128 h 1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128">
                <a:moveTo>
                  <a:pt x="0" y="128"/>
                </a:moveTo>
                <a:lnTo>
                  <a:pt x="7" y="128"/>
                </a:lnTo>
                <a:lnTo>
                  <a:pt x="14" y="127"/>
                </a:lnTo>
                <a:lnTo>
                  <a:pt x="21" y="125"/>
                </a:lnTo>
                <a:lnTo>
                  <a:pt x="26" y="123"/>
                </a:lnTo>
                <a:lnTo>
                  <a:pt x="32" y="120"/>
                </a:lnTo>
                <a:lnTo>
                  <a:pt x="37" y="116"/>
                </a:lnTo>
                <a:lnTo>
                  <a:pt x="42" y="113"/>
                </a:lnTo>
                <a:lnTo>
                  <a:pt x="46" y="109"/>
                </a:lnTo>
                <a:lnTo>
                  <a:pt x="49" y="104"/>
                </a:lnTo>
                <a:lnTo>
                  <a:pt x="52" y="99"/>
                </a:lnTo>
                <a:lnTo>
                  <a:pt x="54" y="93"/>
                </a:lnTo>
                <a:lnTo>
                  <a:pt x="56" y="88"/>
                </a:lnTo>
                <a:lnTo>
                  <a:pt x="59" y="77"/>
                </a:lnTo>
                <a:lnTo>
                  <a:pt x="60" y="65"/>
                </a:lnTo>
                <a:lnTo>
                  <a:pt x="59" y="53"/>
                </a:lnTo>
                <a:lnTo>
                  <a:pt x="56" y="41"/>
                </a:lnTo>
                <a:lnTo>
                  <a:pt x="54" y="35"/>
                </a:lnTo>
                <a:lnTo>
                  <a:pt x="52" y="30"/>
                </a:lnTo>
                <a:lnTo>
                  <a:pt x="49" y="26"/>
                </a:lnTo>
                <a:lnTo>
                  <a:pt x="46" y="21"/>
                </a:lnTo>
                <a:lnTo>
                  <a:pt x="42" y="17"/>
                </a:lnTo>
                <a:lnTo>
                  <a:pt x="37" y="12"/>
                </a:lnTo>
                <a:lnTo>
                  <a:pt x="32" y="9"/>
                </a:lnTo>
                <a:lnTo>
                  <a:pt x="26" y="6"/>
                </a:lnTo>
                <a:lnTo>
                  <a:pt x="21" y="4"/>
                </a:lnTo>
                <a:lnTo>
                  <a:pt x="14" y="3"/>
                </a:lnTo>
                <a:lnTo>
                  <a:pt x="7" y="1"/>
                </a:lnTo>
                <a:lnTo>
                  <a:pt x="0" y="0"/>
                </a:lnTo>
                <a:lnTo>
                  <a:pt x="0" y="128"/>
                </a:lnTo>
                <a:close/>
              </a:path>
            </a:pathLst>
          </a:custGeom>
          <a:solidFill>
            <a:srgbClr val="EDC581"/>
          </a:solidFill>
          <a:ln w="9525">
            <a:noFill/>
            <a:round/>
            <a:headEnd/>
            <a:tailEnd/>
          </a:ln>
        </p:spPr>
        <p:txBody>
          <a:bodyPr/>
          <a:lstStyle/>
          <a:p>
            <a:endParaRPr lang="en-US"/>
          </a:p>
        </p:txBody>
      </p:sp>
      <p:sp>
        <p:nvSpPr>
          <p:cNvPr id="7266" name="Freeform 195"/>
          <p:cNvSpPr>
            <a:spLocks/>
          </p:cNvSpPr>
          <p:nvPr/>
        </p:nvSpPr>
        <p:spPr bwMode="auto">
          <a:xfrm>
            <a:off x="2671763" y="5614988"/>
            <a:ext cx="355600" cy="366712"/>
          </a:xfrm>
          <a:custGeom>
            <a:avLst/>
            <a:gdLst>
              <a:gd name="T0" fmla="*/ 1034 w 1072"/>
              <a:gd name="T1" fmla="*/ 942 h 942"/>
              <a:gd name="T2" fmla="*/ 1072 w 1072"/>
              <a:gd name="T3" fmla="*/ 829 h 942"/>
              <a:gd name="T4" fmla="*/ 74 w 1072"/>
              <a:gd name="T5" fmla="*/ 0 h 942"/>
              <a:gd name="T6" fmla="*/ 0 w 1072"/>
              <a:gd name="T7" fmla="*/ 99 h 942"/>
              <a:gd name="T8" fmla="*/ 997 w 1072"/>
              <a:gd name="T9" fmla="*/ 928 h 942"/>
              <a:gd name="T10" fmla="*/ 1034 w 1072"/>
              <a:gd name="T11" fmla="*/ 942 h 942"/>
              <a:gd name="T12" fmla="*/ 997 w 1072"/>
              <a:gd name="T13" fmla="*/ 928 h 942"/>
              <a:gd name="T14" fmla="*/ 1013 w 1072"/>
              <a:gd name="T15" fmla="*/ 942 h 942"/>
              <a:gd name="T16" fmla="*/ 1034 w 1072"/>
              <a:gd name="T17" fmla="*/ 942 h 9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2"/>
              <a:gd name="T28" fmla="*/ 0 h 942"/>
              <a:gd name="T29" fmla="*/ 1072 w 1072"/>
              <a:gd name="T30" fmla="*/ 942 h 9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2" h="942">
                <a:moveTo>
                  <a:pt x="1034" y="942"/>
                </a:moveTo>
                <a:lnTo>
                  <a:pt x="1072" y="829"/>
                </a:lnTo>
                <a:lnTo>
                  <a:pt x="74" y="0"/>
                </a:lnTo>
                <a:lnTo>
                  <a:pt x="0" y="99"/>
                </a:lnTo>
                <a:lnTo>
                  <a:pt x="997" y="928"/>
                </a:lnTo>
                <a:lnTo>
                  <a:pt x="1034" y="942"/>
                </a:lnTo>
                <a:lnTo>
                  <a:pt x="997" y="928"/>
                </a:lnTo>
                <a:lnTo>
                  <a:pt x="1013" y="942"/>
                </a:lnTo>
                <a:lnTo>
                  <a:pt x="1034" y="942"/>
                </a:lnTo>
                <a:close/>
              </a:path>
            </a:pathLst>
          </a:custGeom>
          <a:solidFill>
            <a:srgbClr val="EDC581"/>
          </a:solidFill>
          <a:ln w="9525">
            <a:noFill/>
            <a:round/>
            <a:headEnd/>
            <a:tailEnd/>
          </a:ln>
        </p:spPr>
        <p:txBody>
          <a:bodyPr/>
          <a:lstStyle/>
          <a:p>
            <a:endParaRPr lang="en-US"/>
          </a:p>
        </p:txBody>
      </p:sp>
      <p:sp>
        <p:nvSpPr>
          <p:cNvPr id="7267" name="Rectangle 196"/>
          <p:cNvSpPr>
            <a:spLocks noChangeArrowheads="1"/>
          </p:cNvSpPr>
          <p:nvPr/>
        </p:nvSpPr>
        <p:spPr bwMode="auto">
          <a:xfrm>
            <a:off x="3014663" y="5934075"/>
            <a:ext cx="838200" cy="47625"/>
          </a:xfrm>
          <a:prstGeom prst="rect">
            <a:avLst/>
          </a:prstGeom>
          <a:solidFill>
            <a:srgbClr val="EDC581"/>
          </a:solidFill>
          <a:ln w="9525">
            <a:noFill/>
            <a:miter lim="800000"/>
            <a:headEnd/>
            <a:tailEnd/>
          </a:ln>
        </p:spPr>
        <p:txBody>
          <a:bodyPr/>
          <a:lstStyle/>
          <a:p>
            <a:endParaRPr lang="en-US"/>
          </a:p>
        </p:txBody>
      </p:sp>
      <p:sp>
        <p:nvSpPr>
          <p:cNvPr id="7268" name="Freeform 197"/>
          <p:cNvSpPr>
            <a:spLocks/>
          </p:cNvSpPr>
          <p:nvPr/>
        </p:nvSpPr>
        <p:spPr bwMode="auto">
          <a:xfrm>
            <a:off x="3852863" y="5934075"/>
            <a:ext cx="20637" cy="47625"/>
          </a:xfrm>
          <a:custGeom>
            <a:avLst/>
            <a:gdLst>
              <a:gd name="T0" fmla="*/ 0 w 60"/>
              <a:gd name="T1" fmla="*/ 128 h 128"/>
              <a:gd name="T2" fmla="*/ 7 w 60"/>
              <a:gd name="T3" fmla="*/ 128 h 128"/>
              <a:gd name="T4" fmla="*/ 14 w 60"/>
              <a:gd name="T5" fmla="*/ 127 h 128"/>
              <a:gd name="T6" fmla="*/ 21 w 60"/>
              <a:gd name="T7" fmla="*/ 125 h 128"/>
              <a:gd name="T8" fmla="*/ 26 w 60"/>
              <a:gd name="T9" fmla="*/ 123 h 128"/>
              <a:gd name="T10" fmla="*/ 32 w 60"/>
              <a:gd name="T11" fmla="*/ 120 h 128"/>
              <a:gd name="T12" fmla="*/ 37 w 60"/>
              <a:gd name="T13" fmla="*/ 116 h 128"/>
              <a:gd name="T14" fmla="*/ 42 w 60"/>
              <a:gd name="T15" fmla="*/ 113 h 128"/>
              <a:gd name="T16" fmla="*/ 46 w 60"/>
              <a:gd name="T17" fmla="*/ 109 h 128"/>
              <a:gd name="T18" fmla="*/ 49 w 60"/>
              <a:gd name="T19" fmla="*/ 103 h 128"/>
              <a:gd name="T20" fmla="*/ 52 w 60"/>
              <a:gd name="T21" fmla="*/ 99 h 128"/>
              <a:gd name="T22" fmla="*/ 54 w 60"/>
              <a:gd name="T23" fmla="*/ 93 h 128"/>
              <a:gd name="T24" fmla="*/ 56 w 60"/>
              <a:gd name="T25" fmla="*/ 88 h 128"/>
              <a:gd name="T26" fmla="*/ 59 w 60"/>
              <a:gd name="T27" fmla="*/ 77 h 128"/>
              <a:gd name="T28" fmla="*/ 60 w 60"/>
              <a:gd name="T29" fmla="*/ 65 h 128"/>
              <a:gd name="T30" fmla="*/ 59 w 60"/>
              <a:gd name="T31" fmla="*/ 53 h 128"/>
              <a:gd name="T32" fmla="*/ 56 w 60"/>
              <a:gd name="T33" fmla="*/ 41 h 128"/>
              <a:gd name="T34" fmla="*/ 54 w 60"/>
              <a:gd name="T35" fmla="*/ 35 h 128"/>
              <a:gd name="T36" fmla="*/ 52 w 60"/>
              <a:gd name="T37" fmla="*/ 30 h 128"/>
              <a:gd name="T38" fmla="*/ 49 w 60"/>
              <a:gd name="T39" fmla="*/ 26 h 128"/>
              <a:gd name="T40" fmla="*/ 46 w 60"/>
              <a:gd name="T41" fmla="*/ 21 h 128"/>
              <a:gd name="T42" fmla="*/ 42 w 60"/>
              <a:gd name="T43" fmla="*/ 17 h 128"/>
              <a:gd name="T44" fmla="*/ 37 w 60"/>
              <a:gd name="T45" fmla="*/ 12 h 128"/>
              <a:gd name="T46" fmla="*/ 32 w 60"/>
              <a:gd name="T47" fmla="*/ 9 h 128"/>
              <a:gd name="T48" fmla="*/ 26 w 60"/>
              <a:gd name="T49" fmla="*/ 6 h 128"/>
              <a:gd name="T50" fmla="*/ 21 w 60"/>
              <a:gd name="T51" fmla="*/ 4 h 128"/>
              <a:gd name="T52" fmla="*/ 14 w 60"/>
              <a:gd name="T53" fmla="*/ 3 h 128"/>
              <a:gd name="T54" fmla="*/ 7 w 60"/>
              <a:gd name="T55" fmla="*/ 1 h 128"/>
              <a:gd name="T56" fmla="*/ 0 w 60"/>
              <a:gd name="T57" fmla="*/ 0 h 128"/>
              <a:gd name="T58" fmla="*/ 0 w 60"/>
              <a:gd name="T59" fmla="*/ 128 h 1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128"/>
              <a:gd name="T92" fmla="*/ 60 w 60"/>
              <a:gd name="T93" fmla="*/ 128 h 1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128">
                <a:moveTo>
                  <a:pt x="0" y="128"/>
                </a:moveTo>
                <a:lnTo>
                  <a:pt x="7" y="128"/>
                </a:lnTo>
                <a:lnTo>
                  <a:pt x="14" y="127"/>
                </a:lnTo>
                <a:lnTo>
                  <a:pt x="21" y="125"/>
                </a:lnTo>
                <a:lnTo>
                  <a:pt x="26" y="123"/>
                </a:lnTo>
                <a:lnTo>
                  <a:pt x="32" y="120"/>
                </a:lnTo>
                <a:lnTo>
                  <a:pt x="37" y="116"/>
                </a:lnTo>
                <a:lnTo>
                  <a:pt x="42" y="113"/>
                </a:lnTo>
                <a:lnTo>
                  <a:pt x="46" y="109"/>
                </a:lnTo>
                <a:lnTo>
                  <a:pt x="49" y="103"/>
                </a:lnTo>
                <a:lnTo>
                  <a:pt x="52" y="99"/>
                </a:lnTo>
                <a:lnTo>
                  <a:pt x="54" y="93"/>
                </a:lnTo>
                <a:lnTo>
                  <a:pt x="56" y="88"/>
                </a:lnTo>
                <a:lnTo>
                  <a:pt x="59" y="77"/>
                </a:lnTo>
                <a:lnTo>
                  <a:pt x="60" y="65"/>
                </a:lnTo>
                <a:lnTo>
                  <a:pt x="59" y="53"/>
                </a:lnTo>
                <a:lnTo>
                  <a:pt x="56" y="41"/>
                </a:lnTo>
                <a:lnTo>
                  <a:pt x="54" y="35"/>
                </a:lnTo>
                <a:lnTo>
                  <a:pt x="52" y="30"/>
                </a:lnTo>
                <a:lnTo>
                  <a:pt x="49" y="26"/>
                </a:lnTo>
                <a:lnTo>
                  <a:pt x="46" y="21"/>
                </a:lnTo>
                <a:lnTo>
                  <a:pt x="42" y="17"/>
                </a:lnTo>
                <a:lnTo>
                  <a:pt x="37" y="12"/>
                </a:lnTo>
                <a:lnTo>
                  <a:pt x="32" y="9"/>
                </a:lnTo>
                <a:lnTo>
                  <a:pt x="26" y="6"/>
                </a:lnTo>
                <a:lnTo>
                  <a:pt x="21" y="4"/>
                </a:lnTo>
                <a:lnTo>
                  <a:pt x="14" y="3"/>
                </a:lnTo>
                <a:lnTo>
                  <a:pt x="7" y="1"/>
                </a:lnTo>
                <a:lnTo>
                  <a:pt x="0" y="0"/>
                </a:lnTo>
                <a:lnTo>
                  <a:pt x="0" y="128"/>
                </a:lnTo>
                <a:close/>
              </a:path>
            </a:pathLst>
          </a:custGeom>
          <a:solidFill>
            <a:srgbClr val="EDC581"/>
          </a:solidFill>
          <a:ln w="9525">
            <a:noFill/>
            <a:round/>
            <a:headEnd/>
            <a:tailEnd/>
          </a:ln>
        </p:spPr>
        <p:txBody>
          <a:bodyPr/>
          <a:lstStyle/>
          <a:p>
            <a:endParaRPr lang="en-US"/>
          </a:p>
        </p:txBody>
      </p:sp>
      <p:sp>
        <p:nvSpPr>
          <p:cNvPr id="7269" name="Text Box 198"/>
          <p:cNvSpPr txBox="1">
            <a:spLocks noChangeArrowheads="1"/>
          </p:cNvSpPr>
          <p:nvPr/>
        </p:nvSpPr>
        <p:spPr bwMode="auto">
          <a:xfrm>
            <a:off x="2700338" y="3873500"/>
            <a:ext cx="1693862" cy="3048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1400" b="1" dirty="0"/>
              <a:t>Chromosome 22</a:t>
            </a:r>
          </a:p>
        </p:txBody>
      </p:sp>
      <p:pic>
        <p:nvPicPr>
          <p:cNvPr id="199" name="Picture 4" descr="03f1"/>
          <p:cNvPicPr>
            <a:picLocks noChangeAspect="1" noChangeArrowheads="1"/>
          </p:cNvPicPr>
          <p:nvPr/>
        </p:nvPicPr>
        <p:blipFill>
          <a:blip r:embed="rId3" cstate="print"/>
          <a:srcRect t="1793" r="49751" b="50145"/>
          <a:stretch>
            <a:fillRect/>
          </a:stretch>
        </p:blipFill>
        <p:spPr>
          <a:xfrm>
            <a:off x="309806" y="3138488"/>
            <a:ext cx="1675913" cy="1817155"/>
          </a:xfrm>
          <a:prstGeom prst="rect">
            <a:avLst/>
          </a:prstGeom>
          <a:noFill/>
          <a:ln/>
        </p:spPr>
      </p:pic>
    </p:spTree>
    <p:extLst>
      <p:ext uri="{BB962C8B-B14F-4D97-AF65-F5344CB8AC3E}">
        <p14:creationId xmlns:p14="http://schemas.microsoft.com/office/powerpoint/2010/main" val="22433071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8" grpId="0"/>
      <p:bldP spid="31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3">
            <a:lum bright="-20000" contrast="40000"/>
          </a:blip>
          <a:srcRect t="19778"/>
          <a:stretch/>
        </p:blipFill>
        <p:spPr bwMode="auto">
          <a:xfrm>
            <a:off x="598714" y="1124857"/>
            <a:ext cx="8146143" cy="511628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113838" y="277167"/>
            <a:ext cx="7326495" cy="646331"/>
          </a:xfrm>
          <a:prstGeom prst="rect">
            <a:avLst/>
          </a:prstGeom>
          <a:noFill/>
        </p:spPr>
        <p:txBody>
          <a:bodyPr wrap="none" rtlCol="0">
            <a:spAutoFit/>
          </a:bodyPr>
          <a:lstStyle/>
          <a:p>
            <a:pPr algn="ctr"/>
            <a:r>
              <a:rPr lang="en-US" sz="3600" dirty="0" smtClean="0"/>
              <a:t>Limitation of standard drug treatment</a:t>
            </a:r>
            <a:endParaRPr lang="en-US" sz="3600" dirty="0"/>
          </a:p>
        </p:txBody>
      </p:sp>
      <p:sp>
        <p:nvSpPr>
          <p:cNvPr id="3" name="Rounded Rectangle 2"/>
          <p:cNvSpPr/>
          <p:nvPr/>
        </p:nvSpPr>
        <p:spPr>
          <a:xfrm rot="20641968">
            <a:off x="1614714" y="2013857"/>
            <a:ext cx="5733143" cy="1505857"/>
          </a:xfrm>
          <a:prstGeom prst="round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Need for expanding this therapeutic benefit</a:t>
            </a:r>
            <a:endParaRPr lang="en-US" sz="3200" dirty="0">
              <a:solidFill>
                <a:schemeClr val="tx1"/>
              </a:solidFill>
            </a:endParaRPr>
          </a:p>
        </p:txBody>
      </p:sp>
      <p:sp>
        <p:nvSpPr>
          <p:cNvPr id="4" name="Cloud 3"/>
          <p:cNvSpPr/>
          <p:nvPr/>
        </p:nvSpPr>
        <p:spPr>
          <a:xfrm>
            <a:off x="1669143" y="1124857"/>
            <a:ext cx="5987143" cy="4771571"/>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Can precision medicine be the answer to achieve this objective ? </a:t>
            </a:r>
            <a:endParaRPr lang="en-US" sz="3600" dirty="0">
              <a:solidFill>
                <a:srgbClr val="000000"/>
              </a:solidFill>
            </a:endParaRPr>
          </a:p>
        </p:txBody>
      </p:sp>
    </p:spTree>
    <p:extLst>
      <p:ext uri="{BB962C8B-B14F-4D97-AF65-F5344CB8AC3E}">
        <p14:creationId xmlns:p14="http://schemas.microsoft.com/office/powerpoint/2010/main" val="3262807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99758" y="332656"/>
            <a:ext cx="7793037" cy="685800"/>
          </a:xfrm>
        </p:spPr>
        <p:txBody>
          <a:bodyPr/>
          <a:lstStyle/>
          <a:p>
            <a:pPr algn="ctr" eaLnBrk="1" hangingPunct="1"/>
            <a:r>
              <a:rPr lang="en-US" sz="3600" b="1" i="1" dirty="0" smtClean="0">
                <a:solidFill>
                  <a:srgbClr val="002060"/>
                </a:solidFill>
                <a:latin typeface="Book Antiqua" pitchFamily="18" charset="0"/>
              </a:rPr>
              <a:t>Normal </a:t>
            </a:r>
            <a:r>
              <a:rPr lang="en-US" sz="3600" b="1" i="1" dirty="0" err="1" smtClean="0">
                <a:solidFill>
                  <a:srgbClr val="002060"/>
                </a:solidFill>
                <a:latin typeface="Book Antiqua" pitchFamily="18" charset="0"/>
              </a:rPr>
              <a:t>Bcr-Abl</a:t>
            </a:r>
            <a:r>
              <a:rPr lang="en-US" sz="3600" b="1" i="1" dirty="0" smtClean="0">
                <a:solidFill>
                  <a:srgbClr val="002060"/>
                </a:solidFill>
                <a:latin typeface="Book Antiqua" pitchFamily="18" charset="0"/>
              </a:rPr>
              <a:t> Signaling*</a:t>
            </a:r>
          </a:p>
        </p:txBody>
      </p:sp>
      <p:sp>
        <p:nvSpPr>
          <p:cNvPr id="10243" name="Rectangle 3"/>
          <p:cNvSpPr>
            <a:spLocks noGrp="1" noChangeArrowheads="1"/>
          </p:cNvSpPr>
          <p:nvPr>
            <p:ph type="body" idx="1"/>
          </p:nvPr>
        </p:nvSpPr>
        <p:spPr>
          <a:xfrm>
            <a:off x="323528" y="1178772"/>
            <a:ext cx="3110880" cy="5164779"/>
          </a:xfrm>
        </p:spPr>
        <p:txBody>
          <a:bodyPr>
            <a:normAutofit/>
          </a:bodyPr>
          <a:lstStyle/>
          <a:p>
            <a:pPr eaLnBrk="1" hangingPunct="1">
              <a:lnSpc>
                <a:spcPct val="95000"/>
              </a:lnSpc>
              <a:spcBef>
                <a:spcPct val="0"/>
              </a:spcBef>
              <a:spcAft>
                <a:spcPct val="25000"/>
              </a:spcAft>
            </a:pPr>
            <a:endParaRPr lang="en-US" sz="2000" dirty="0" smtClean="0">
              <a:solidFill>
                <a:srgbClr val="002060"/>
              </a:solidFill>
            </a:endParaRPr>
          </a:p>
          <a:p>
            <a:pPr eaLnBrk="1" hangingPunct="1">
              <a:lnSpc>
                <a:spcPct val="95000"/>
              </a:lnSpc>
              <a:spcBef>
                <a:spcPct val="0"/>
              </a:spcBef>
              <a:spcAft>
                <a:spcPct val="25000"/>
              </a:spcAft>
            </a:pPr>
            <a:r>
              <a:rPr lang="en-US" sz="2400" dirty="0" smtClean="0">
                <a:solidFill>
                  <a:srgbClr val="002060"/>
                </a:solidFill>
                <a:latin typeface="Book Antiqua" pitchFamily="18" charset="0"/>
              </a:rPr>
              <a:t>The kinase domain activates a substrate protein, e.g. PI3 kinase, by phosphorylation</a:t>
            </a:r>
          </a:p>
          <a:p>
            <a:pPr eaLnBrk="1" hangingPunct="1">
              <a:lnSpc>
                <a:spcPct val="95000"/>
              </a:lnSpc>
              <a:spcBef>
                <a:spcPct val="0"/>
              </a:spcBef>
              <a:spcAft>
                <a:spcPct val="25000"/>
              </a:spcAft>
              <a:buNone/>
            </a:pPr>
            <a:endParaRPr lang="en-US" sz="2400" dirty="0" smtClean="0">
              <a:solidFill>
                <a:srgbClr val="002060"/>
              </a:solidFill>
              <a:latin typeface="Book Antiqua" pitchFamily="18" charset="0"/>
            </a:endParaRPr>
          </a:p>
          <a:p>
            <a:pPr eaLnBrk="1" hangingPunct="1">
              <a:lnSpc>
                <a:spcPct val="95000"/>
              </a:lnSpc>
              <a:spcBef>
                <a:spcPct val="0"/>
              </a:spcBef>
              <a:spcAft>
                <a:spcPct val="25000"/>
              </a:spcAft>
            </a:pPr>
            <a:r>
              <a:rPr lang="en-US" sz="2400" dirty="0" smtClean="0">
                <a:solidFill>
                  <a:srgbClr val="002060"/>
                </a:solidFill>
                <a:latin typeface="Book Antiqua" pitchFamily="18" charset="0"/>
              </a:rPr>
              <a:t>This activated substrate initiates a signaling cascade culminating in cell proliferation and survival</a:t>
            </a:r>
            <a:endParaRPr lang="en-US" sz="3200" dirty="0" smtClean="0">
              <a:solidFill>
                <a:srgbClr val="002060"/>
              </a:solidFill>
              <a:latin typeface="Book Antiqua" pitchFamily="18" charset="0"/>
            </a:endParaRPr>
          </a:p>
        </p:txBody>
      </p:sp>
      <p:grpSp>
        <p:nvGrpSpPr>
          <p:cNvPr id="2" name="Group 4"/>
          <p:cNvGrpSpPr>
            <a:grpSpLocks/>
          </p:cNvGrpSpPr>
          <p:nvPr/>
        </p:nvGrpSpPr>
        <p:grpSpPr bwMode="auto">
          <a:xfrm>
            <a:off x="5037138" y="3563938"/>
            <a:ext cx="1762125" cy="1279525"/>
            <a:chOff x="3179" y="2275"/>
            <a:chExt cx="1110" cy="806"/>
          </a:xfrm>
        </p:grpSpPr>
        <p:grpSp>
          <p:nvGrpSpPr>
            <p:cNvPr id="3" name="Group 5"/>
            <p:cNvGrpSpPr>
              <a:grpSpLocks/>
            </p:cNvGrpSpPr>
            <p:nvPr/>
          </p:nvGrpSpPr>
          <p:grpSpPr bwMode="auto">
            <a:xfrm>
              <a:off x="4045" y="2793"/>
              <a:ext cx="244" cy="288"/>
              <a:chOff x="3162" y="3774"/>
              <a:chExt cx="244" cy="288"/>
            </a:xfrm>
          </p:grpSpPr>
          <p:pic>
            <p:nvPicPr>
              <p:cNvPr id="10288" name="Picture 6" descr="ADP"/>
              <p:cNvPicPr>
                <a:picLocks noChangeAspect="1" noChangeArrowheads="1"/>
              </p:cNvPicPr>
              <p:nvPr/>
            </p:nvPicPr>
            <p:blipFill>
              <a:blip r:embed="rId3" cstate="print"/>
              <a:srcRect/>
              <a:stretch>
                <a:fillRect/>
              </a:stretch>
            </p:blipFill>
            <p:spPr bwMode="auto">
              <a:xfrm>
                <a:off x="3177" y="3821"/>
                <a:ext cx="213" cy="194"/>
              </a:xfrm>
              <a:prstGeom prst="rect">
                <a:avLst/>
              </a:prstGeom>
              <a:noFill/>
              <a:ln w="9525">
                <a:noFill/>
                <a:miter lim="800000"/>
                <a:headEnd/>
                <a:tailEnd/>
              </a:ln>
            </p:spPr>
          </p:pic>
          <p:sp>
            <p:nvSpPr>
              <p:cNvPr id="10289" name="Rectangle 7"/>
              <p:cNvSpPr>
                <a:spLocks noChangeArrowheads="1"/>
              </p:cNvSpPr>
              <p:nvPr/>
            </p:nvSpPr>
            <p:spPr bwMode="auto">
              <a:xfrm>
                <a:off x="3162" y="3774"/>
                <a:ext cx="244" cy="288"/>
              </a:xfrm>
              <a:prstGeom prst="rect">
                <a:avLst/>
              </a:prstGeom>
              <a:noFill/>
              <a:ln w="12700">
                <a:noFill/>
                <a:miter lim="800000"/>
                <a:headEnd type="none" w="sm" len="sm"/>
                <a:tailEnd type="none" w="sm" len="sm"/>
              </a:ln>
            </p:spPr>
            <p:txBody>
              <a:bodyPr wrap="none">
                <a:spAutoFit/>
              </a:bodyPr>
              <a:lstStyle/>
              <a:p>
                <a:r>
                  <a:rPr lang="en-US" sz="2400"/>
                  <a:t>P</a:t>
                </a:r>
              </a:p>
            </p:txBody>
          </p:sp>
        </p:grpSp>
        <p:grpSp>
          <p:nvGrpSpPr>
            <p:cNvPr id="4" name="Group 8"/>
            <p:cNvGrpSpPr>
              <a:grpSpLocks/>
            </p:cNvGrpSpPr>
            <p:nvPr/>
          </p:nvGrpSpPr>
          <p:grpSpPr bwMode="auto">
            <a:xfrm>
              <a:off x="3857" y="2793"/>
              <a:ext cx="244" cy="288"/>
              <a:chOff x="3162" y="3774"/>
              <a:chExt cx="244" cy="288"/>
            </a:xfrm>
          </p:grpSpPr>
          <p:pic>
            <p:nvPicPr>
              <p:cNvPr id="10286" name="Picture 9" descr="ADP"/>
              <p:cNvPicPr>
                <a:picLocks noChangeAspect="1" noChangeArrowheads="1"/>
              </p:cNvPicPr>
              <p:nvPr/>
            </p:nvPicPr>
            <p:blipFill>
              <a:blip r:embed="rId3" cstate="print"/>
              <a:srcRect/>
              <a:stretch>
                <a:fillRect/>
              </a:stretch>
            </p:blipFill>
            <p:spPr bwMode="auto">
              <a:xfrm>
                <a:off x="3177" y="3821"/>
                <a:ext cx="213" cy="194"/>
              </a:xfrm>
              <a:prstGeom prst="rect">
                <a:avLst/>
              </a:prstGeom>
              <a:noFill/>
              <a:ln w="9525">
                <a:noFill/>
                <a:miter lim="800000"/>
                <a:headEnd/>
                <a:tailEnd/>
              </a:ln>
            </p:spPr>
          </p:pic>
          <p:sp>
            <p:nvSpPr>
              <p:cNvPr id="10287" name="Rectangle 10"/>
              <p:cNvSpPr>
                <a:spLocks noChangeArrowheads="1"/>
              </p:cNvSpPr>
              <p:nvPr/>
            </p:nvSpPr>
            <p:spPr bwMode="auto">
              <a:xfrm>
                <a:off x="3162" y="3774"/>
                <a:ext cx="244" cy="288"/>
              </a:xfrm>
              <a:prstGeom prst="rect">
                <a:avLst/>
              </a:prstGeom>
              <a:noFill/>
              <a:ln w="12700">
                <a:noFill/>
                <a:miter lim="800000"/>
                <a:headEnd type="none" w="sm" len="sm"/>
                <a:tailEnd type="none" w="sm" len="sm"/>
              </a:ln>
            </p:spPr>
            <p:txBody>
              <a:bodyPr wrap="none">
                <a:spAutoFit/>
              </a:bodyPr>
              <a:lstStyle/>
              <a:p>
                <a:r>
                  <a:rPr lang="en-US" sz="2400"/>
                  <a:t>P</a:t>
                </a:r>
              </a:p>
            </p:txBody>
          </p:sp>
        </p:grpSp>
        <p:grpSp>
          <p:nvGrpSpPr>
            <p:cNvPr id="5" name="Group 11"/>
            <p:cNvGrpSpPr>
              <a:grpSpLocks/>
            </p:cNvGrpSpPr>
            <p:nvPr/>
          </p:nvGrpSpPr>
          <p:grpSpPr bwMode="auto">
            <a:xfrm>
              <a:off x="4045" y="2793"/>
              <a:ext cx="244" cy="288"/>
              <a:chOff x="3162" y="3774"/>
              <a:chExt cx="244" cy="288"/>
            </a:xfrm>
          </p:grpSpPr>
          <p:pic>
            <p:nvPicPr>
              <p:cNvPr id="10284" name="Picture 12" descr="ADP"/>
              <p:cNvPicPr>
                <a:picLocks noChangeAspect="1" noChangeArrowheads="1"/>
              </p:cNvPicPr>
              <p:nvPr/>
            </p:nvPicPr>
            <p:blipFill>
              <a:blip r:embed="rId3" cstate="print"/>
              <a:srcRect/>
              <a:stretch>
                <a:fillRect/>
              </a:stretch>
            </p:blipFill>
            <p:spPr bwMode="auto">
              <a:xfrm>
                <a:off x="3177" y="3821"/>
                <a:ext cx="213" cy="194"/>
              </a:xfrm>
              <a:prstGeom prst="rect">
                <a:avLst/>
              </a:prstGeom>
              <a:noFill/>
              <a:ln w="9525">
                <a:noFill/>
                <a:miter lim="800000"/>
                <a:headEnd/>
                <a:tailEnd/>
              </a:ln>
            </p:spPr>
          </p:pic>
          <p:sp>
            <p:nvSpPr>
              <p:cNvPr id="10285" name="Rectangle 13"/>
              <p:cNvSpPr>
                <a:spLocks noChangeArrowheads="1"/>
              </p:cNvSpPr>
              <p:nvPr/>
            </p:nvSpPr>
            <p:spPr bwMode="auto">
              <a:xfrm>
                <a:off x="3162" y="3774"/>
                <a:ext cx="244" cy="288"/>
              </a:xfrm>
              <a:prstGeom prst="rect">
                <a:avLst/>
              </a:prstGeom>
              <a:noFill/>
              <a:ln w="12700">
                <a:noFill/>
                <a:miter lim="800000"/>
                <a:headEnd type="none" w="sm" len="sm"/>
                <a:tailEnd type="none" w="sm" len="sm"/>
              </a:ln>
            </p:spPr>
            <p:txBody>
              <a:bodyPr wrap="none">
                <a:spAutoFit/>
              </a:bodyPr>
              <a:lstStyle/>
              <a:p>
                <a:r>
                  <a:rPr lang="en-US" sz="2400"/>
                  <a:t>P</a:t>
                </a:r>
              </a:p>
            </p:txBody>
          </p:sp>
        </p:grpSp>
        <p:pic>
          <p:nvPicPr>
            <p:cNvPr id="10282" name="Picture 14" descr="ADP"/>
            <p:cNvPicPr>
              <a:picLocks noChangeAspect="1" noChangeArrowheads="1"/>
            </p:cNvPicPr>
            <p:nvPr/>
          </p:nvPicPr>
          <p:blipFill>
            <a:blip r:embed="rId4" cstate="print"/>
            <a:srcRect/>
            <a:stretch>
              <a:fillRect/>
            </a:stretch>
          </p:blipFill>
          <p:spPr bwMode="auto">
            <a:xfrm>
              <a:off x="3179" y="2275"/>
              <a:ext cx="841" cy="768"/>
            </a:xfrm>
            <a:prstGeom prst="rect">
              <a:avLst/>
            </a:prstGeom>
            <a:noFill/>
            <a:ln w="9525">
              <a:noFill/>
              <a:miter lim="800000"/>
              <a:headEnd/>
              <a:tailEnd/>
            </a:ln>
          </p:spPr>
        </p:pic>
        <p:sp>
          <p:nvSpPr>
            <p:cNvPr id="10283" name="Text Box 15"/>
            <p:cNvSpPr txBox="1">
              <a:spLocks noChangeArrowheads="1"/>
            </p:cNvSpPr>
            <p:nvPr/>
          </p:nvSpPr>
          <p:spPr bwMode="auto">
            <a:xfrm>
              <a:off x="3344" y="2515"/>
              <a:ext cx="511" cy="288"/>
            </a:xfrm>
            <a:prstGeom prst="rect">
              <a:avLst/>
            </a:prstGeom>
            <a:noFill/>
            <a:ln w="12700">
              <a:noFill/>
              <a:miter lim="800000"/>
              <a:headEnd type="none" w="sm" len="sm"/>
              <a:tailEnd type="none" w="sm" len="sm"/>
            </a:ln>
          </p:spPr>
          <p:txBody>
            <a:bodyPr wrap="none">
              <a:spAutoFit/>
            </a:bodyPr>
            <a:lstStyle/>
            <a:p>
              <a:r>
                <a:rPr lang="en-US" sz="2400"/>
                <a:t>ADP</a:t>
              </a:r>
            </a:p>
          </p:txBody>
        </p:sp>
      </p:grpSp>
      <p:pic>
        <p:nvPicPr>
          <p:cNvPr id="10245" name="Picture 16" descr="PURPLE"/>
          <p:cNvPicPr>
            <a:picLocks noChangeAspect="1" noChangeArrowheads="1"/>
          </p:cNvPicPr>
          <p:nvPr/>
        </p:nvPicPr>
        <p:blipFill>
          <a:blip r:embed="rId5" cstate="print"/>
          <a:srcRect/>
          <a:stretch>
            <a:fillRect/>
          </a:stretch>
        </p:blipFill>
        <p:spPr bwMode="auto">
          <a:xfrm>
            <a:off x="7853363" y="3386138"/>
            <a:ext cx="1109662" cy="1595437"/>
          </a:xfrm>
          <a:prstGeom prst="rect">
            <a:avLst/>
          </a:prstGeom>
          <a:noFill/>
          <a:ln w="9525">
            <a:noFill/>
            <a:miter lim="800000"/>
            <a:headEnd/>
            <a:tailEnd/>
          </a:ln>
        </p:spPr>
      </p:pic>
      <p:grpSp>
        <p:nvGrpSpPr>
          <p:cNvPr id="6" name="Group 17"/>
          <p:cNvGrpSpPr>
            <a:grpSpLocks/>
          </p:cNvGrpSpPr>
          <p:nvPr/>
        </p:nvGrpSpPr>
        <p:grpSpPr bwMode="auto">
          <a:xfrm>
            <a:off x="5945188" y="2860675"/>
            <a:ext cx="939800" cy="1431925"/>
            <a:chOff x="1321" y="1844"/>
            <a:chExt cx="592" cy="902"/>
          </a:xfrm>
        </p:grpSpPr>
        <p:pic>
          <p:nvPicPr>
            <p:cNvPr id="10275" name="Picture 18" descr="RED"/>
            <p:cNvPicPr>
              <a:picLocks noChangeAspect="1" noChangeArrowheads="1"/>
            </p:cNvPicPr>
            <p:nvPr/>
          </p:nvPicPr>
          <p:blipFill>
            <a:blip r:embed="rId6" cstate="print"/>
            <a:srcRect/>
            <a:stretch>
              <a:fillRect/>
            </a:stretch>
          </p:blipFill>
          <p:spPr bwMode="auto">
            <a:xfrm>
              <a:off x="1321" y="1844"/>
              <a:ext cx="592" cy="743"/>
            </a:xfrm>
            <a:prstGeom prst="rect">
              <a:avLst/>
            </a:prstGeom>
            <a:noFill/>
            <a:ln w="9525">
              <a:noFill/>
              <a:miter lim="800000"/>
              <a:headEnd/>
              <a:tailEnd/>
            </a:ln>
          </p:spPr>
        </p:pic>
        <p:grpSp>
          <p:nvGrpSpPr>
            <p:cNvPr id="7" name="Group 19"/>
            <p:cNvGrpSpPr>
              <a:grpSpLocks/>
            </p:cNvGrpSpPr>
            <p:nvPr/>
          </p:nvGrpSpPr>
          <p:grpSpPr bwMode="auto">
            <a:xfrm>
              <a:off x="1573" y="2458"/>
              <a:ext cx="244" cy="288"/>
              <a:chOff x="5134" y="3264"/>
              <a:chExt cx="244" cy="288"/>
            </a:xfrm>
          </p:grpSpPr>
          <p:pic>
            <p:nvPicPr>
              <p:cNvPr id="10277" name="Picture 20" descr="ATP"/>
              <p:cNvPicPr>
                <a:picLocks noChangeAspect="1" noChangeArrowheads="1"/>
              </p:cNvPicPr>
              <p:nvPr/>
            </p:nvPicPr>
            <p:blipFill>
              <a:blip r:embed="rId7" cstate="print"/>
              <a:srcRect/>
              <a:stretch>
                <a:fillRect/>
              </a:stretch>
            </p:blipFill>
            <p:spPr bwMode="auto">
              <a:xfrm>
                <a:off x="5147" y="3310"/>
                <a:ext cx="216" cy="196"/>
              </a:xfrm>
              <a:prstGeom prst="rect">
                <a:avLst/>
              </a:prstGeom>
              <a:noFill/>
              <a:ln w="9525">
                <a:noFill/>
                <a:miter lim="800000"/>
                <a:headEnd/>
                <a:tailEnd/>
              </a:ln>
            </p:spPr>
          </p:pic>
          <p:sp>
            <p:nvSpPr>
              <p:cNvPr id="10278" name="Rectangle 21"/>
              <p:cNvSpPr>
                <a:spLocks noChangeArrowheads="1"/>
              </p:cNvSpPr>
              <p:nvPr/>
            </p:nvSpPr>
            <p:spPr bwMode="auto">
              <a:xfrm>
                <a:off x="5134" y="3264"/>
                <a:ext cx="244" cy="288"/>
              </a:xfrm>
              <a:prstGeom prst="rect">
                <a:avLst/>
              </a:prstGeom>
              <a:noFill/>
              <a:ln w="12700">
                <a:noFill/>
                <a:miter lim="800000"/>
                <a:headEnd type="none" w="sm" len="sm"/>
                <a:tailEnd type="none" w="sm" len="sm"/>
              </a:ln>
            </p:spPr>
            <p:txBody>
              <a:bodyPr wrap="none">
                <a:spAutoFit/>
              </a:bodyPr>
              <a:lstStyle/>
              <a:p>
                <a:r>
                  <a:rPr lang="en-US" sz="2400"/>
                  <a:t>P</a:t>
                </a:r>
              </a:p>
            </p:txBody>
          </p:sp>
        </p:grpSp>
      </p:grpSp>
      <p:pic>
        <p:nvPicPr>
          <p:cNvPr id="33814" name="Picture 22" descr="RED"/>
          <p:cNvPicPr>
            <a:picLocks noChangeAspect="1" noChangeArrowheads="1"/>
          </p:cNvPicPr>
          <p:nvPr/>
        </p:nvPicPr>
        <p:blipFill>
          <a:blip r:embed="rId6" cstate="print"/>
          <a:srcRect/>
          <a:stretch>
            <a:fillRect/>
          </a:stretch>
        </p:blipFill>
        <p:spPr bwMode="auto">
          <a:xfrm>
            <a:off x="6888163" y="2879725"/>
            <a:ext cx="939800" cy="1179513"/>
          </a:xfrm>
          <a:prstGeom prst="rect">
            <a:avLst/>
          </a:prstGeom>
          <a:noFill/>
          <a:ln w="9525">
            <a:noFill/>
            <a:miter lim="800000"/>
            <a:headEnd/>
            <a:tailEnd/>
          </a:ln>
        </p:spPr>
      </p:pic>
      <p:grpSp>
        <p:nvGrpSpPr>
          <p:cNvPr id="8" name="Group 23"/>
          <p:cNvGrpSpPr>
            <a:grpSpLocks/>
          </p:cNvGrpSpPr>
          <p:nvPr/>
        </p:nvGrpSpPr>
        <p:grpSpPr bwMode="auto">
          <a:xfrm>
            <a:off x="6727825" y="4395788"/>
            <a:ext cx="387350" cy="457200"/>
            <a:chOff x="5134" y="3264"/>
            <a:chExt cx="244" cy="288"/>
          </a:xfrm>
        </p:grpSpPr>
        <p:pic>
          <p:nvPicPr>
            <p:cNvPr id="10273" name="Picture 24" descr="ATP"/>
            <p:cNvPicPr>
              <a:picLocks noChangeAspect="1" noChangeArrowheads="1"/>
            </p:cNvPicPr>
            <p:nvPr/>
          </p:nvPicPr>
          <p:blipFill>
            <a:blip r:embed="rId7" cstate="print"/>
            <a:srcRect/>
            <a:stretch>
              <a:fillRect/>
            </a:stretch>
          </p:blipFill>
          <p:spPr bwMode="auto">
            <a:xfrm>
              <a:off x="5147" y="3310"/>
              <a:ext cx="216" cy="196"/>
            </a:xfrm>
            <a:prstGeom prst="rect">
              <a:avLst/>
            </a:prstGeom>
            <a:noFill/>
            <a:ln w="9525">
              <a:noFill/>
              <a:miter lim="800000"/>
              <a:headEnd/>
              <a:tailEnd/>
            </a:ln>
          </p:spPr>
        </p:pic>
        <p:sp>
          <p:nvSpPr>
            <p:cNvPr id="10274" name="Rectangle 25"/>
            <p:cNvSpPr>
              <a:spLocks noChangeArrowheads="1"/>
            </p:cNvSpPr>
            <p:nvPr/>
          </p:nvSpPr>
          <p:spPr bwMode="auto">
            <a:xfrm>
              <a:off x="5134" y="3264"/>
              <a:ext cx="244" cy="288"/>
            </a:xfrm>
            <a:prstGeom prst="rect">
              <a:avLst/>
            </a:prstGeom>
            <a:noFill/>
            <a:ln w="12700">
              <a:noFill/>
              <a:miter lim="800000"/>
              <a:headEnd type="none" w="sm" len="sm"/>
              <a:tailEnd type="none" w="sm" len="sm"/>
            </a:ln>
          </p:spPr>
          <p:txBody>
            <a:bodyPr wrap="none">
              <a:spAutoFit/>
            </a:bodyPr>
            <a:lstStyle/>
            <a:p>
              <a:r>
                <a:rPr lang="en-US" sz="2400"/>
                <a:t>P</a:t>
              </a:r>
            </a:p>
          </p:txBody>
        </p:sp>
      </p:grpSp>
      <p:grpSp>
        <p:nvGrpSpPr>
          <p:cNvPr id="9" name="Group 26"/>
          <p:cNvGrpSpPr>
            <a:grpSpLocks/>
          </p:cNvGrpSpPr>
          <p:nvPr/>
        </p:nvGrpSpPr>
        <p:grpSpPr bwMode="auto">
          <a:xfrm>
            <a:off x="8150225" y="5029200"/>
            <a:ext cx="387350" cy="457200"/>
            <a:chOff x="5134" y="3264"/>
            <a:chExt cx="244" cy="288"/>
          </a:xfrm>
        </p:grpSpPr>
        <p:pic>
          <p:nvPicPr>
            <p:cNvPr id="10271" name="Picture 27" descr="ATP"/>
            <p:cNvPicPr>
              <a:picLocks noChangeAspect="1" noChangeArrowheads="1"/>
            </p:cNvPicPr>
            <p:nvPr/>
          </p:nvPicPr>
          <p:blipFill>
            <a:blip r:embed="rId7" cstate="print"/>
            <a:srcRect/>
            <a:stretch>
              <a:fillRect/>
            </a:stretch>
          </p:blipFill>
          <p:spPr bwMode="auto">
            <a:xfrm>
              <a:off x="5147" y="3310"/>
              <a:ext cx="216" cy="196"/>
            </a:xfrm>
            <a:prstGeom prst="rect">
              <a:avLst/>
            </a:prstGeom>
            <a:noFill/>
            <a:ln w="9525">
              <a:noFill/>
              <a:miter lim="800000"/>
              <a:headEnd/>
              <a:tailEnd/>
            </a:ln>
          </p:spPr>
        </p:pic>
        <p:sp>
          <p:nvSpPr>
            <p:cNvPr id="10272" name="Rectangle 28"/>
            <p:cNvSpPr>
              <a:spLocks noChangeArrowheads="1"/>
            </p:cNvSpPr>
            <p:nvPr/>
          </p:nvSpPr>
          <p:spPr bwMode="auto">
            <a:xfrm>
              <a:off x="5134" y="3264"/>
              <a:ext cx="244" cy="288"/>
            </a:xfrm>
            <a:prstGeom prst="rect">
              <a:avLst/>
            </a:prstGeom>
            <a:noFill/>
            <a:ln w="12700">
              <a:noFill/>
              <a:miter lim="800000"/>
              <a:headEnd type="none" w="sm" len="sm"/>
              <a:tailEnd type="none" w="sm" len="sm"/>
            </a:ln>
          </p:spPr>
          <p:txBody>
            <a:bodyPr wrap="none">
              <a:spAutoFit/>
            </a:bodyPr>
            <a:lstStyle/>
            <a:p>
              <a:r>
                <a:rPr lang="en-US" sz="2400"/>
                <a:t>P</a:t>
              </a:r>
            </a:p>
          </p:txBody>
        </p:sp>
      </p:grpSp>
      <p:grpSp>
        <p:nvGrpSpPr>
          <p:cNvPr id="10" name="Group 29"/>
          <p:cNvGrpSpPr>
            <a:grpSpLocks/>
          </p:cNvGrpSpPr>
          <p:nvPr/>
        </p:nvGrpSpPr>
        <p:grpSpPr bwMode="auto">
          <a:xfrm>
            <a:off x="7535863" y="5029200"/>
            <a:ext cx="387350" cy="457200"/>
            <a:chOff x="4582" y="3458"/>
            <a:chExt cx="244" cy="288"/>
          </a:xfrm>
        </p:grpSpPr>
        <p:pic>
          <p:nvPicPr>
            <p:cNvPr id="10269" name="Picture 30" descr="ATP"/>
            <p:cNvPicPr>
              <a:picLocks noChangeAspect="1" noChangeArrowheads="1"/>
            </p:cNvPicPr>
            <p:nvPr/>
          </p:nvPicPr>
          <p:blipFill>
            <a:blip r:embed="rId7" cstate="print"/>
            <a:srcRect/>
            <a:stretch>
              <a:fillRect/>
            </a:stretch>
          </p:blipFill>
          <p:spPr bwMode="auto">
            <a:xfrm>
              <a:off x="4595" y="3504"/>
              <a:ext cx="216" cy="196"/>
            </a:xfrm>
            <a:prstGeom prst="rect">
              <a:avLst/>
            </a:prstGeom>
            <a:noFill/>
            <a:ln w="9525">
              <a:noFill/>
              <a:miter lim="800000"/>
              <a:headEnd/>
              <a:tailEnd/>
            </a:ln>
          </p:spPr>
        </p:pic>
        <p:sp>
          <p:nvSpPr>
            <p:cNvPr id="10270" name="Rectangle 31"/>
            <p:cNvSpPr>
              <a:spLocks noChangeArrowheads="1"/>
            </p:cNvSpPr>
            <p:nvPr/>
          </p:nvSpPr>
          <p:spPr bwMode="auto">
            <a:xfrm>
              <a:off x="4582" y="3458"/>
              <a:ext cx="244" cy="288"/>
            </a:xfrm>
            <a:prstGeom prst="rect">
              <a:avLst/>
            </a:prstGeom>
            <a:noFill/>
            <a:ln w="12700">
              <a:noFill/>
              <a:miter lim="800000"/>
              <a:headEnd type="none" w="sm" len="sm"/>
              <a:tailEnd type="none" w="sm" len="sm"/>
            </a:ln>
          </p:spPr>
          <p:txBody>
            <a:bodyPr wrap="none">
              <a:spAutoFit/>
            </a:bodyPr>
            <a:lstStyle/>
            <a:p>
              <a:r>
                <a:rPr lang="en-US" sz="2400"/>
                <a:t>P</a:t>
              </a:r>
            </a:p>
          </p:txBody>
        </p:sp>
      </p:grpSp>
      <p:grpSp>
        <p:nvGrpSpPr>
          <p:cNvPr id="11" name="Group 32"/>
          <p:cNvGrpSpPr>
            <a:grpSpLocks/>
          </p:cNvGrpSpPr>
          <p:nvPr/>
        </p:nvGrpSpPr>
        <p:grpSpPr bwMode="auto">
          <a:xfrm>
            <a:off x="7837488" y="5029200"/>
            <a:ext cx="387350" cy="457200"/>
            <a:chOff x="4582" y="3458"/>
            <a:chExt cx="244" cy="288"/>
          </a:xfrm>
        </p:grpSpPr>
        <p:pic>
          <p:nvPicPr>
            <p:cNvPr id="10267" name="Picture 33" descr="ATP"/>
            <p:cNvPicPr>
              <a:picLocks noChangeAspect="1" noChangeArrowheads="1"/>
            </p:cNvPicPr>
            <p:nvPr/>
          </p:nvPicPr>
          <p:blipFill>
            <a:blip r:embed="rId7" cstate="print"/>
            <a:srcRect/>
            <a:stretch>
              <a:fillRect/>
            </a:stretch>
          </p:blipFill>
          <p:spPr bwMode="auto">
            <a:xfrm>
              <a:off x="4595" y="3504"/>
              <a:ext cx="216" cy="196"/>
            </a:xfrm>
            <a:prstGeom prst="rect">
              <a:avLst/>
            </a:prstGeom>
            <a:noFill/>
            <a:ln w="9525">
              <a:noFill/>
              <a:miter lim="800000"/>
              <a:headEnd/>
              <a:tailEnd/>
            </a:ln>
          </p:spPr>
        </p:pic>
        <p:sp>
          <p:nvSpPr>
            <p:cNvPr id="10268" name="Rectangle 34"/>
            <p:cNvSpPr>
              <a:spLocks noChangeArrowheads="1"/>
            </p:cNvSpPr>
            <p:nvPr/>
          </p:nvSpPr>
          <p:spPr bwMode="auto">
            <a:xfrm>
              <a:off x="4582" y="3458"/>
              <a:ext cx="244" cy="288"/>
            </a:xfrm>
            <a:prstGeom prst="rect">
              <a:avLst/>
            </a:prstGeom>
            <a:noFill/>
            <a:ln w="12700">
              <a:noFill/>
              <a:miter lim="800000"/>
              <a:headEnd type="none" w="sm" len="sm"/>
              <a:tailEnd type="none" w="sm" len="sm"/>
            </a:ln>
          </p:spPr>
          <p:txBody>
            <a:bodyPr wrap="none">
              <a:spAutoFit/>
            </a:bodyPr>
            <a:lstStyle/>
            <a:p>
              <a:r>
                <a:rPr lang="en-US" sz="2400"/>
                <a:t>P</a:t>
              </a:r>
            </a:p>
          </p:txBody>
        </p:sp>
      </p:grpSp>
      <p:pic>
        <p:nvPicPr>
          <p:cNvPr id="33827" name="Picture 35" descr="ATP"/>
          <p:cNvPicPr>
            <a:picLocks noChangeAspect="1" noChangeArrowheads="1"/>
          </p:cNvPicPr>
          <p:nvPr/>
        </p:nvPicPr>
        <p:blipFill>
          <a:blip r:embed="rId8" cstate="print"/>
          <a:srcRect/>
          <a:stretch>
            <a:fillRect/>
          </a:stretch>
        </p:blipFill>
        <p:spPr bwMode="auto">
          <a:xfrm>
            <a:off x="6461125" y="4221163"/>
            <a:ext cx="1322388" cy="1214437"/>
          </a:xfrm>
          <a:prstGeom prst="rect">
            <a:avLst/>
          </a:prstGeom>
          <a:noFill/>
          <a:ln w="9525">
            <a:noFill/>
            <a:miter lim="800000"/>
            <a:headEnd/>
            <a:tailEnd/>
          </a:ln>
        </p:spPr>
      </p:pic>
      <p:sp>
        <p:nvSpPr>
          <p:cNvPr id="33828" name="Text Box 36"/>
          <p:cNvSpPr txBox="1">
            <a:spLocks noChangeArrowheads="1"/>
          </p:cNvSpPr>
          <p:nvPr/>
        </p:nvSpPr>
        <p:spPr bwMode="auto">
          <a:xfrm>
            <a:off x="6734175" y="4600575"/>
            <a:ext cx="776288" cy="457200"/>
          </a:xfrm>
          <a:prstGeom prst="rect">
            <a:avLst/>
          </a:prstGeom>
          <a:noFill/>
          <a:ln w="12700">
            <a:noFill/>
            <a:miter lim="800000"/>
            <a:headEnd type="none" w="sm" len="sm"/>
            <a:tailEnd type="none" w="sm" len="sm"/>
          </a:ln>
        </p:spPr>
        <p:txBody>
          <a:bodyPr wrap="none">
            <a:spAutoFit/>
          </a:bodyPr>
          <a:lstStyle/>
          <a:p>
            <a:r>
              <a:rPr lang="en-US" sz="2400" dirty="0"/>
              <a:t>ATP</a:t>
            </a:r>
          </a:p>
        </p:txBody>
      </p:sp>
      <p:grpSp>
        <p:nvGrpSpPr>
          <p:cNvPr id="12" name="Group 37"/>
          <p:cNvGrpSpPr>
            <a:grpSpLocks/>
          </p:cNvGrpSpPr>
          <p:nvPr/>
        </p:nvGrpSpPr>
        <p:grpSpPr bwMode="auto">
          <a:xfrm>
            <a:off x="7100888" y="5332413"/>
            <a:ext cx="1900237" cy="1020762"/>
            <a:chOff x="1230" y="3549"/>
            <a:chExt cx="882" cy="732"/>
          </a:xfrm>
        </p:grpSpPr>
        <p:sp>
          <p:nvSpPr>
            <p:cNvPr id="10265" name="AutoShape 38"/>
            <p:cNvSpPr>
              <a:spLocks noChangeArrowheads="1"/>
            </p:cNvSpPr>
            <p:nvPr/>
          </p:nvSpPr>
          <p:spPr bwMode="auto">
            <a:xfrm>
              <a:off x="1230" y="3549"/>
              <a:ext cx="882" cy="732"/>
            </a:xfrm>
            <a:prstGeom prst="irregularSeal1">
              <a:avLst/>
            </a:prstGeom>
            <a:solidFill>
              <a:srgbClr val="FFFF00"/>
            </a:solidFill>
            <a:ln w="9525" algn="ctr">
              <a:solidFill>
                <a:srgbClr val="002060"/>
              </a:solidFill>
              <a:miter lim="800000"/>
              <a:headEnd/>
              <a:tailEnd/>
            </a:ln>
          </p:spPr>
          <p:txBody>
            <a:bodyPr lIns="90488" tIns="44450" rIns="90488" bIns="44450" anchor="ctr">
              <a:spAutoFit/>
            </a:bodyPr>
            <a:lstStyle/>
            <a:p>
              <a:endParaRPr lang="en-US"/>
            </a:p>
          </p:txBody>
        </p:sp>
        <p:sp>
          <p:nvSpPr>
            <p:cNvPr id="10266" name="Text Box 39"/>
            <p:cNvSpPr txBox="1">
              <a:spLocks noChangeArrowheads="1"/>
            </p:cNvSpPr>
            <p:nvPr/>
          </p:nvSpPr>
          <p:spPr bwMode="auto">
            <a:xfrm>
              <a:off x="1380" y="3781"/>
              <a:ext cx="543" cy="217"/>
            </a:xfrm>
            <a:prstGeom prst="rect">
              <a:avLst/>
            </a:prstGeom>
            <a:noFill/>
            <a:ln w="9525" algn="ctr">
              <a:solidFill>
                <a:srgbClr val="002060"/>
              </a:solidFill>
              <a:miter lim="800000"/>
              <a:headEnd/>
              <a:tailEnd/>
            </a:ln>
          </p:spPr>
          <p:txBody>
            <a:bodyPr wrap="none" lIns="90488" tIns="44450" rIns="90488" bIns="44450">
              <a:spAutoFit/>
            </a:bodyPr>
            <a:lstStyle/>
            <a:p>
              <a:pPr algn="ctr" eaLnBrk="0" hangingPunct="0">
                <a:spcBef>
                  <a:spcPct val="50000"/>
                </a:spcBef>
              </a:pPr>
              <a:r>
                <a:rPr lang="en-US" sz="1400" b="1">
                  <a:solidFill>
                    <a:srgbClr val="000000"/>
                  </a:solidFill>
                </a:rPr>
                <a:t>SIGNALING</a:t>
              </a:r>
            </a:p>
          </p:txBody>
        </p:sp>
      </p:grpSp>
      <p:grpSp>
        <p:nvGrpSpPr>
          <p:cNvPr id="13" name="Group 40"/>
          <p:cNvGrpSpPr>
            <a:grpSpLocks/>
          </p:cNvGrpSpPr>
          <p:nvPr/>
        </p:nvGrpSpPr>
        <p:grpSpPr bwMode="auto">
          <a:xfrm>
            <a:off x="4070350" y="2338388"/>
            <a:ext cx="2357438" cy="2552700"/>
            <a:chOff x="2564" y="1731"/>
            <a:chExt cx="1485" cy="1608"/>
          </a:xfrm>
        </p:grpSpPr>
        <p:pic>
          <p:nvPicPr>
            <p:cNvPr id="10263" name="Picture 41" descr="C-KIT1Bcopy"/>
            <p:cNvPicPr>
              <a:picLocks noChangeAspect="1" noChangeArrowheads="1"/>
            </p:cNvPicPr>
            <p:nvPr/>
          </p:nvPicPr>
          <p:blipFill>
            <a:blip r:embed="rId9" cstate="print"/>
            <a:srcRect/>
            <a:stretch>
              <a:fillRect/>
            </a:stretch>
          </p:blipFill>
          <p:spPr bwMode="auto">
            <a:xfrm>
              <a:off x="2564" y="1731"/>
              <a:ext cx="1485" cy="1608"/>
            </a:xfrm>
            <a:prstGeom prst="rect">
              <a:avLst/>
            </a:prstGeom>
            <a:noFill/>
            <a:ln w="9525">
              <a:noFill/>
              <a:miter lim="800000"/>
              <a:headEnd/>
              <a:tailEnd/>
            </a:ln>
          </p:spPr>
        </p:pic>
        <p:sp>
          <p:nvSpPr>
            <p:cNvPr id="10264" name="Text Box 42"/>
            <p:cNvSpPr txBox="1">
              <a:spLocks noChangeArrowheads="1"/>
            </p:cNvSpPr>
            <p:nvPr/>
          </p:nvSpPr>
          <p:spPr bwMode="auto">
            <a:xfrm>
              <a:off x="2757" y="2062"/>
              <a:ext cx="746" cy="288"/>
            </a:xfrm>
            <a:prstGeom prst="rect">
              <a:avLst/>
            </a:prstGeom>
            <a:noFill/>
            <a:ln w="12700">
              <a:noFill/>
              <a:miter lim="800000"/>
              <a:headEnd type="none" w="sm" len="sm"/>
              <a:tailEnd type="none" w="sm" len="sm"/>
            </a:ln>
          </p:spPr>
          <p:txBody>
            <a:bodyPr wrap="none">
              <a:spAutoFit/>
            </a:bodyPr>
            <a:lstStyle/>
            <a:p>
              <a:r>
                <a:rPr lang="en-US" sz="2400"/>
                <a:t>Bcr-Abl</a:t>
              </a:r>
            </a:p>
          </p:txBody>
        </p:sp>
      </p:grpSp>
      <p:grpSp>
        <p:nvGrpSpPr>
          <p:cNvPr id="14" name="Group 43"/>
          <p:cNvGrpSpPr>
            <a:grpSpLocks/>
          </p:cNvGrpSpPr>
          <p:nvPr/>
        </p:nvGrpSpPr>
        <p:grpSpPr bwMode="auto">
          <a:xfrm>
            <a:off x="7726363" y="1747838"/>
            <a:ext cx="1287462" cy="1081087"/>
            <a:chOff x="4867" y="1359"/>
            <a:chExt cx="811" cy="681"/>
          </a:xfrm>
        </p:grpSpPr>
        <p:sp>
          <p:nvSpPr>
            <p:cNvPr id="10261" name="Text Box 44"/>
            <p:cNvSpPr txBox="1">
              <a:spLocks noChangeArrowheads="1"/>
            </p:cNvSpPr>
            <p:nvPr/>
          </p:nvSpPr>
          <p:spPr bwMode="auto">
            <a:xfrm>
              <a:off x="4939" y="1359"/>
              <a:ext cx="739" cy="252"/>
            </a:xfrm>
            <a:prstGeom prst="rect">
              <a:avLst/>
            </a:prstGeom>
            <a:noFill/>
            <a:ln w="12700">
              <a:solidFill>
                <a:srgbClr val="002060"/>
              </a:solidFill>
              <a:miter lim="800000"/>
              <a:headEnd type="none" w="sm" len="sm"/>
              <a:tailEnd type="none" w="sm" len="sm"/>
            </a:ln>
          </p:spPr>
          <p:txBody>
            <a:bodyPr wrap="none">
              <a:spAutoFit/>
            </a:bodyPr>
            <a:lstStyle/>
            <a:p>
              <a:pPr algn="r"/>
              <a:r>
                <a:rPr lang="en-US" sz="2000" dirty="0">
                  <a:solidFill>
                    <a:srgbClr val="002060"/>
                  </a:solidFill>
                </a:rPr>
                <a:t>Substrate</a:t>
              </a:r>
            </a:p>
          </p:txBody>
        </p:sp>
        <p:sp>
          <p:nvSpPr>
            <p:cNvPr id="10262" name="Line 45"/>
            <p:cNvSpPr>
              <a:spLocks noChangeShapeType="1"/>
            </p:cNvSpPr>
            <p:nvPr/>
          </p:nvSpPr>
          <p:spPr bwMode="auto">
            <a:xfrm flipH="1">
              <a:off x="4867" y="1594"/>
              <a:ext cx="229" cy="446"/>
            </a:xfrm>
            <a:prstGeom prst="line">
              <a:avLst/>
            </a:prstGeom>
            <a:ln>
              <a:solidFill>
                <a:srgbClr val="002060"/>
              </a:solidFill>
              <a:headEnd type="none" w="sm" len="sm"/>
              <a:tailEnd type="stealth" w="lg" len="med"/>
            </a:ln>
          </p:spPr>
          <p:style>
            <a:lnRef idx="1">
              <a:schemeClr val="accent2"/>
            </a:lnRef>
            <a:fillRef idx="0">
              <a:schemeClr val="accent2"/>
            </a:fillRef>
            <a:effectRef idx="0">
              <a:schemeClr val="accent2"/>
            </a:effectRef>
            <a:fontRef idx="minor">
              <a:schemeClr val="tx1"/>
            </a:fontRef>
          </p:style>
          <p:txBody>
            <a:bodyPr/>
            <a:lstStyle/>
            <a:p>
              <a:endParaRPr lang="en-US">
                <a:solidFill>
                  <a:srgbClr val="002060"/>
                </a:solidFill>
              </a:endParaRPr>
            </a:p>
          </p:txBody>
        </p:sp>
      </p:grpSp>
      <p:grpSp>
        <p:nvGrpSpPr>
          <p:cNvPr id="15" name="Group 46"/>
          <p:cNvGrpSpPr>
            <a:grpSpLocks/>
          </p:cNvGrpSpPr>
          <p:nvPr/>
        </p:nvGrpSpPr>
        <p:grpSpPr bwMode="auto">
          <a:xfrm>
            <a:off x="8018467" y="2614613"/>
            <a:ext cx="995363" cy="765175"/>
            <a:chOff x="5051" y="1905"/>
            <a:chExt cx="627" cy="482"/>
          </a:xfrm>
        </p:grpSpPr>
        <p:sp>
          <p:nvSpPr>
            <p:cNvPr id="10259" name="Text Box 47"/>
            <p:cNvSpPr txBox="1">
              <a:spLocks noChangeArrowheads="1"/>
            </p:cNvSpPr>
            <p:nvPr/>
          </p:nvSpPr>
          <p:spPr bwMode="auto">
            <a:xfrm>
              <a:off x="5051" y="1905"/>
              <a:ext cx="627" cy="252"/>
            </a:xfrm>
            <a:prstGeom prst="rect">
              <a:avLst/>
            </a:prstGeom>
            <a:noFill/>
            <a:ln w="12700">
              <a:solidFill>
                <a:srgbClr val="002060"/>
              </a:solidFill>
              <a:miter lim="800000"/>
              <a:headEnd type="none" w="sm" len="sm"/>
              <a:tailEnd type="none" w="sm" len="sm"/>
            </a:ln>
          </p:spPr>
          <p:txBody>
            <a:bodyPr wrap="none">
              <a:spAutoFit/>
            </a:bodyPr>
            <a:lstStyle/>
            <a:p>
              <a:pPr algn="r"/>
              <a:r>
                <a:rPr lang="en-US" sz="2000" dirty="0">
                  <a:solidFill>
                    <a:srgbClr val="002060"/>
                  </a:solidFill>
                </a:rPr>
                <a:t>Effector</a:t>
              </a:r>
            </a:p>
          </p:txBody>
        </p:sp>
        <p:sp>
          <p:nvSpPr>
            <p:cNvPr id="10260" name="Line 48"/>
            <p:cNvSpPr>
              <a:spLocks noChangeShapeType="1"/>
            </p:cNvSpPr>
            <p:nvPr/>
          </p:nvSpPr>
          <p:spPr bwMode="auto">
            <a:xfrm>
              <a:off x="5360" y="2147"/>
              <a:ext cx="53" cy="240"/>
            </a:xfrm>
            <a:prstGeom prst="line">
              <a:avLst/>
            </a:prstGeom>
            <a:ln>
              <a:solidFill>
                <a:srgbClr val="002060"/>
              </a:solidFill>
              <a:headEnd type="none" w="sm" len="sm"/>
              <a:tailEnd type="stealth" w="lg" len="med"/>
            </a:ln>
          </p:spPr>
          <p:style>
            <a:lnRef idx="1">
              <a:schemeClr val="accent2"/>
            </a:lnRef>
            <a:fillRef idx="0">
              <a:schemeClr val="accent2"/>
            </a:fillRef>
            <a:effectRef idx="0">
              <a:schemeClr val="accent2"/>
            </a:effectRef>
            <a:fontRef idx="minor">
              <a:schemeClr val="tx1"/>
            </a:fontRef>
          </p:style>
          <p:txBody>
            <a:bodyPr/>
            <a:lstStyle/>
            <a:p>
              <a:endParaRPr lang="en-US">
                <a:solidFill>
                  <a:srgbClr val="002060"/>
                </a:solidFill>
              </a:endParaRPr>
            </a:p>
          </p:txBody>
        </p:sp>
      </p:grpSp>
    </p:spTree>
    <p:extLst>
      <p:ext uri="{BB962C8B-B14F-4D97-AF65-F5344CB8AC3E}">
        <p14:creationId xmlns:p14="http://schemas.microsoft.com/office/powerpoint/2010/main" val="54908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par>
                          <p:cTn id="9" fill="hold">
                            <p:stCondLst>
                              <p:cond delay="0"/>
                            </p:stCondLst>
                            <p:childTnLst>
                              <p:par>
                                <p:cTn id="10" presetID="0" presetClass="path" presetSubtype="0" accel="50000" decel="50000" fill="hold" nodeType="afterEffect">
                                  <p:stCondLst>
                                    <p:cond delay="0"/>
                                  </p:stCondLst>
                                  <p:childTnLst>
                                    <p:animMotion origin="layout" path="M 0.0 0.0 C -0.03142 -0.00278 -0.06267 -0.00532 -0.08854 -0.02083 C -0.11441 -0.03634 -0.1441 -0.08102 -0.15521 -0.09305 " pathEditMode="relative" ptsTypes="aaA">
                                      <p:cBhvr>
                                        <p:cTn id="11" dur="3000" fill="hold"/>
                                        <p:tgtEl>
                                          <p:spTgt spid="9"/>
                                        </p:tgtEl>
                                        <p:attrNameLst>
                                          <p:attrName>ppt_x</p:attrName>
                                          <p:attrName>ppt_y</p:attrName>
                                        </p:attrNameLst>
                                      </p:cBhvr>
                                    </p:animMotion>
                                  </p:childTnLst>
                                </p:cTn>
                              </p:par>
                              <p:par>
                                <p:cTn id="12" presetID="0" presetClass="path" presetSubtype="0" accel="50000" decel="50000" fill="hold" nodeType="withEffect">
                                  <p:stCondLst>
                                    <p:cond delay="0"/>
                                  </p:stCondLst>
                                  <p:childTnLst>
                                    <p:animMotion origin="layout" path="M 0.0 0.0 C -0.03142 -0.00278 -0.06267 -0.00532 -0.08854 -0.02083 C -0.11441 -0.03634 -0.1441 -0.08102 -0.15521 -0.09305 " pathEditMode="relative" ptsTypes="aaA">
                                      <p:cBhvr>
                                        <p:cTn id="13" dur="2000" fill="hold"/>
                                        <p:tgtEl>
                                          <p:spTgt spid="10"/>
                                        </p:tgtEl>
                                        <p:attrNameLst>
                                          <p:attrName>ppt_x</p:attrName>
                                          <p:attrName>ppt_y</p:attrName>
                                        </p:attrNameLst>
                                      </p:cBhvr>
                                    </p:animMotion>
                                  </p:childTnLst>
                                </p:cTn>
                              </p:par>
                              <p:par>
                                <p:cTn id="14" presetID="0" presetClass="path" presetSubtype="0" accel="50000" decel="50000" fill="hold" nodeType="withEffect">
                                  <p:stCondLst>
                                    <p:cond delay="0"/>
                                  </p:stCondLst>
                                  <p:childTnLst>
                                    <p:animMotion origin="layout" path="M 0.0 0.0 C -0.03142 -0.00278 -0.06267 -0.00532 -0.08854 -0.02083 C -0.11441 -0.03634 -0.1441 -0.08102 -0.15521 -0.09305 " pathEditMode="relative" ptsTypes="aaA">
                                      <p:cBhvr>
                                        <p:cTn id="15" dur="2000" fill="hold"/>
                                        <p:tgtEl>
                                          <p:spTgt spid="11"/>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0 0.0 C -0.03142 -0.00278 -0.06267 -0.00532 -0.08854 -0.02083 C -0.11441 -0.03634 -0.1441 -0.08102 -0.15521 -0.09305 " pathEditMode="relative" ptsTypes="aaA">
                                      <p:cBhvr>
                                        <p:cTn id="17" dur="2000" fill="hold"/>
                                        <p:tgtEl>
                                          <p:spTgt spid="33827"/>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0 0.0 C -0.03142 -0.00278 -0.06267 -0.00532 -0.08854 -0.02083 C -0.11441 -0.03634 -0.1441 -0.08102 -0.15521 -0.09305 " pathEditMode="relative" ptsTypes="aaA">
                                      <p:cBhvr>
                                        <p:cTn id="19" dur="2000" fill="hold"/>
                                        <p:tgtEl>
                                          <p:spTgt spid="33828"/>
                                        </p:tgtEl>
                                        <p:attrNameLst>
                                          <p:attrName>ppt_x</p:attrName>
                                          <p:attrName>ppt_y</p:attrName>
                                        </p:attrNameLst>
                                      </p:cBhvr>
                                    </p:animMotion>
                                  </p:childTnLst>
                                </p:cTn>
                              </p:par>
                              <p:par>
                                <p:cTn id="20" presetID="0" presetClass="path" presetSubtype="0" accel="50000" decel="50000" fill="hold" nodeType="withEffect">
                                  <p:stCondLst>
                                    <p:cond delay="500"/>
                                  </p:stCondLst>
                                  <p:childTnLst>
                                    <p:animMotion origin="layout" path="M 9.16667E-6 3.7037E-7 C -0.0144 -0.01227 -0.02864 -0.02454 -0.04583 -0.025 C -0.06302 -0.02546 -0.09357 -0.00648 -0.10312 -0.00278 " pathEditMode="relative" ptsTypes="aaA">
                                      <p:cBhvr>
                                        <p:cTn id="21" dur="2000" fill="hold"/>
                                        <p:tgtEl>
                                          <p:spTgt spid="33814"/>
                                        </p:tgtEl>
                                        <p:attrNameLst>
                                          <p:attrName>ppt_x</p:attrName>
                                          <p:attrName>ppt_y</p:attrName>
                                        </p:attrNameLst>
                                      </p:cBhvr>
                                    </p:animMotion>
                                  </p:childTnLst>
                                </p:cTn>
                              </p:par>
                            </p:childTnLst>
                          </p:cTn>
                        </p:par>
                        <p:par>
                          <p:cTn id="22" fill="hold">
                            <p:stCondLst>
                              <p:cond delay="3000"/>
                            </p:stCondLst>
                            <p:childTnLst>
                              <p:par>
                                <p:cTn id="23" presetID="1" presetClass="exit" presetSubtype="0" fill="hold" nodeType="after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382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382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0.00035 -0.00069 C 0.00035 -0.0081 0.00678 -0.03264 0.00018 -0.04583 C -0.00642 -0.05903 -0.03125 -0.07245 -0.03958 -0.0794 " pathEditMode="relative" rAng="0" ptsTypes="aaa">
                                      <p:cBhvr>
                                        <p:cTn id="36" dur="1000" fill="hold"/>
                                        <p:tgtEl>
                                          <p:spTgt spid="8"/>
                                        </p:tgtEl>
                                        <p:attrNameLst>
                                          <p:attrName>ppt_x</p:attrName>
                                          <p:attrName>ppt_y</p:attrName>
                                        </p:attrNameLst>
                                      </p:cBhvr>
                                      <p:rCtr x="-1700" y="-3900"/>
                                    </p:animMotion>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par>
                          <p:cTn id="39" fill="hold">
                            <p:stCondLst>
                              <p:cond delay="4000"/>
                            </p:stCondLst>
                            <p:childTnLst>
                              <p:par>
                                <p:cTn id="40" presetID="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3814"/>
                                        </p:tgtEl>
                                        <p:attrNameLst>
                                          <p:attrName>style.visibility</p:attrName>
                                        </p:attrNameLst>
                                      </p:cBhvr>
                                      <p:to>
                                        <p:strVal val="hidden"/>
                                      </p:to>
                                    </p:set>
                                  </p:childTnLst>
                                </p:cTn>
                              </p:par>
                              <p:par>
                                <p:cTn id="46" presetID="0" presetClass="path" presetSubtype="0" accel="50000" decel="50000" fill="hold" nodeType="withEffect">
                                  <p:stCondLst>
                                    <p:cond delay="0"/>
                                  </p:stCondLst>
                                  <p:childTnLst>
                                    <p:animMotion origin="layout" path="M 8.33333E-7 3.33333E-6 C 0.01441 0.00347 0.05937 0.00509 0.08698 0.02152 C 0.11458 0.03796 0.14965 0.0831 0.16615 0.0993 " pathEditMode="relative" rAng="0" ptsTypes="aaa">
                                      <p:cBhvr>
                                        <p:cTn id="47" dur="2000" fill="hold"/>
                                        <p:tgtEl>
                                          <p:spTgt spid="6"/>
                                        </p:tgtEl>
                                        <p:attrNameLst>
                                          <p:attrName>ppt_x</p:attrName>
                                          <p:attrName>ppt_y</p:attrName>
                                        </p:attrNameLst>
                                      </p:cBhvr>
                                      <p:rCtr x="8300" y="5000"/>
                                    </p:animMotion>
                                  </p:childTnLst>
                                </p:cTn>
                              </p:par>
                              <p:par>
                                <p:cTn id="48" presetID="0" presetClass="path" presetSubtype="0" accel="50000" decel="50000" fill="hold" nodeType="withEffect">
                                  <p:stCondLst>
                                    <p:cond delay="0"/>
                                  </p:stCondLst>
                                  <p:childTnLst>
                                    <p:animMotion origin="layout" path="M -2.22222E-6 2.59259E-6 C 0.02205 0.03796 0.04202 0.0794 0.04288 0.11435 C 0.04375 0.1493 0.01285 0.19051 0.00486 0.21041 " pathEditMode="relative" rAng="0" ptsTypes="aaa">
                                      <p:cBhvr>
                                        <p:cTn id="49" dur="2000" fill="hold"/>
                                        <p:tgtEl>
                                          <p:spTgt spid="2"/>
                                        </p:tgtEl>
                                        <p:attrNameLst>
                                          <p:attrName>ppt_x</p:attrName>
                                          <p:attrName>ppt_y</p:attrName>
                                        </p:attrNameLst>
                                      </p:cBhvr>
                                      <p:rCtr x="2200" y="10500"/>
                                    </p:animMotion>
                                  </p:childTnLst>
                                </p:cTn>
                              </p:par>
                            </p:childTnLst>
                          </p:cTn>
                        </p:par>
                        <p:par>
                          <p:cTn id="50" fill="hold">
                            <p:stCondLst>
                              <p:cond delay="6000"/>
                            </p:stCondLst>
                            <p:childTnLst>
                              <p:par>
                                <p:cTn id="51" presetID="1"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par>
                          <p:cTn id="53" fill="hold">
                            <p:stCondLst>
                              <p:cond delay="6000"/>
                            </p:stCondLst>
                            <p:childTnLst>
                              <p:par>
                                <p:cTn id="54" presetID="26" presetClass="emph" presetSubtype="0" repeatCount="3000" fill="hold" nodeType="afterEffect">
                                  <p:stCondLst>
                                    <p:cond delay="0"/>
                                  </p:stCondLst>
                                  <p:childTnLst>
                                    <p:animEffect transition="out" filter="fade">
                                      <p:cBhvr>
                                        <p:cTn id="55" dur="1000" tmFilter="0, 0; .2, .5; .8, .5; 1, 0"/>
                                        <p:tgtEl>
                                          <p:spTgt spid="12"/>
                                        </p:tgtEl>
                                      </p:cBhvr>
                                    </p:animEffect>
                                    <p:animScale>
                                      <p:cBhvr>
                                        <p:cTn id="56"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71450" y="332656"/>
            <a:ext cx="8686800" cy="1143000"/>
          </a:xfrm>
        </p:spPr>
        <p:txBody>
          <a:bodyPr>
            <a:noAutofit/>
          </a:bodyPr>
          <a:lstStyle/>
          <a:p>
            <a:pPr algn="ctr" eaLnBrk="1" hangingPunct="1"/>
            <a:r>
              <a:rPr lang="en-US" sz="2800" b="1" i="1" dirty="0" smtClean="0">
                <a:solidFill>
                  <a:srgbClr val="002060"/>
                </a:solidFill>
                <a:latin typeface="Book Antiqua" pitchFamily="18" charset="0"/>
              </a:rPr>
              <a:t>Survival in Early Chronic-Phase -  CML</a:t>
            </a:r>
          </a:p>
        </p:txBody>
      </p:sp>
      <p:sp>
        <p:nvSpPr>
          <p:cNvPr id="10243" name="Text Box 25"/>
          <p:cNvSpPr txBox="1">
            <a:spLocks noChangeArrowheads="1"/>
          </p:cNvSpPr>
          <p:nvPr/>
        </p:nvSpPr>
        <p:spPr bwMode="auto">
          <a:xfrm>
            <a:off x="3054350" y="6061075"/>
            <a:ext cx="3802063" cy="314325"/>
          </a:xfrm>
          <a:prstGeom prst="rect">
            <a:avLst/>
          </a:prstGeom>
          <a:noFill/>
          <a:ln w="9525">
            <a:noFill/>
            <a:miter lim="800000"/>
            <a:headEnd/>
            <a:tailEnd/>
          </a:ln>
        </p:spPr>
        <p:txBody>
          <a:bodyPr>
            <a:spAutoFit/>
          </a:bodyPr>
          <a:lstStyle/>
          <a:p>
            <a:pPr marL="342900" indent="-342900" algn="ctr">
              <a:buFont typeface="Wingdings" pitchFamily="2" charset="2"/>
              <a:buNone/>
            </a:pPr>
            <a:r>
              <a:rPr lang="en-US" sz="1600"/>
              <a:t>Yrs From Referral</a:t>
            </a:r>
          </a:p>
        </p:txBody>
      </p:sp>
      <p:sp>
        <p:nvSpPr>
          <p:cNvPr id="10244" name="Text Box 15"/>
          <p:cNvSpPr txBox="1">
            <a:spLocks noChangeArrowheads="1"/>
          </p:cNvSpPr>
          <p:nvPr/>
        </p:nvSpPr>
        <p:spPr bwMode="auto">
          <a:xfrm>
            <a:off x="284163" y="6342063"/>
            <a:ext cx="8461375" cy="307975"/>
          </a:xfrm>
          <a:prstGeom prst="rect">
            <a:avLst/>
          </a:prstGeom>
          <a:noFill/>
          <a:ln w="9525">
            <a:noFill/>
            <a:miter lim="800000"/>
            <a:headEnd/>
            <a:tailEnd/>
          </a:ln>
        </p:spPr>
        <p:txBody>
          <a:bodyPr anchor="b">
            <a:spAutoFit/>
          </a:bodyPr>
          <a:lstStyle/>
          <a:p>
            <a:pPr>
              <a:lnSpc>
                <a:spcPct val="100000"/>
              </a:lnSpc>
              <a:spcBef>
                <a:spcPct val="0"/>
              </a:spcBef>
              <a:spcAft>
                <a:spcPct val="0"/>
              </a:spcAft>
              <a:buClrTx/>
              <a:buFontTx/>
              <a:buNone/>
            </a:pPr>
            <a:r>
              <a:rPr lang="en-US" sz="1400" b="0" dirty="0"/>
              <a:t>The University of Texas M. D. Anderson Cancer Center database. Reprinted with permission.</a:t>
            </a:r>
          </a:p>
        </p:txBody>
      </p:sp>
      <p:cxnSp>
        <p:nvCxnSpPr>
          <p:cNvPr id="10245" name="Straight Connector 6"/>
          <p:cNvCxnSpPr>
            <a:cxnSpLocks noChangeShapeType="1"/>
          </p:cNvCxnSpPr>
          <p:nvPr/>
        </p:nvCxnSpPr>
        <p:spPr bwMode="auto">
          <a:xfrm rot="5400000">
            <a:off x="-349250" y="3857625"/>
            <a:ext cx="3676650" cy="0"/>
          </a:xfrm>
          <a:prstGeom prst="line">
            <a:avLst/>
          </a:prstGeom>
          <a:noFill/>
          <a:ln w="28575">
            <a:solidFill>
              <a:schemeClr val="tx1"/>
            </a:solidFill>
            <a:round/>
            <a:headEnd/>
            <a:tailEnd/>
          </a:ln>
        </p:spPr>
      </p:cxnSp>
      <p:cxnSp>
        <p:nvCxnSpPr>
          <p:cNvPr id="10246" name="Straight Connector 8"/>
          <p:cNvCxnSpPr>
            <a:cxnSpLocks noChangeShapeType="1"/>
          </p:cNvCxnSpPr>
          <p:nvPr/>
        </p:nvCxnSpPr>
        <p:spPr bwMode="auto">
          <a:xfrm>
            <a:off x="1485900" y="5678488"/>
            <a:ext cx="6934200" cy="0"/>
          </a:xfrm>
          <a:prstGeom prst="line">
            <a:avLst/>
          </a:prstGeom>
          <a:noFill/>
          <a:ln w="28575">
            <a:solidFill>
              <a:schemeClr val="tx1"/>
            </a:solidFill>
            <a:round/>
            <a:headEnd/>
            <a:tailEnd/>
          </a:ln>
        </p:spPr>
      </p:cxnSp>
      <p:cxnSp>
        <p:nvCxnSpPr>
          <p:cNvPr id="10247" name="Straight Connector 10"/>
          <p:cNvCxnSpPr>
            <a:cxnSpLocks noChangeShapeType="1"/>
          </p:cNvCxnSpPr>
          <p:nvPr/>
        </p:nvCxnSpPr>
        <p:spPr bwMode="auto">
          <a:xfrm>
            <a:off x="1427163" y="2036763"/>
            <a:ext cx="63500" cy="0"/>
          </a:xfrm>
          <a:prstGeom prst="line">
            <a:avLst/>
          </a:prstGeom>
          <a:noFill/>
          <a:ln w="28575">
            <a:solidFill>
              <a:schemeClr val="tx1"/>
            </a:solidFill>
            <a:round/>
            <a:headEnd/>
            <a:tailEnd/>
          </a:ln>
        </p:spPr>
      </p:cxnSp>
      <p:cxnSp>
        <p:nvCxnSpPr>
          <p:cNvPr id="10248" name="Straight Connector 11"/>
          <p:cNvCxnSpPr>
            <a:cxnSpLocks noChangeShapeType="1"/>
          </p:cNvCxnSpPr>
          <p:nvPr/>
        </p:nvCxnSpPr>
        <p:spPr bwMode="auto">
          <a:xfrm>
            <a:off x="1427163" y="2760663"/>
            <a:ext cx="63500" cy="0"/>
          </a:xfrm>
          <a:prstGeom prst="line">
            <a:avLst/>
          </a:prstGeom>
          <a:noFill/>
          <a:ln w="28575">
            <a:solidFill>
              <a:schemeClr val="tx1"/>
            </a:solidFill>
            <a:round/>
            <a:headEnd/>
            <a:tailEnd/>
          </a:ln>
        </p:spPr>
      </p:cxnSp>
      <p:cxnSp>
        <p:nvCxnSpPr>
          <p:cNvPr id="10249" name="Straight Connector 12"/>
          <p:cNvCxnSpPr>
            <a:cxnSpLocks noChangeShapeType="1"/>
          </p:cNvCxnSpPr>
          <p:nvPr/>
        </p:nvCxnSpPr>
        <p:spPr bwMode="auto">
          <a:xfrm>
            <a:off x="1427163" y="3492500"/>
            <a:ext cx="63500" cy="0"/>
          </a:xfrm>
          <a:prstGeom prst="line">
            <a:avLst/>
          </a:prstGeom>
          <a:noFill/>
          <a:ln w="28575">
            <a:solidFill>
              <a:schemeClr val="tx1"/>
            </a:solidFill>
            <a:round/>
            <a:headEnd/>
            <a:tailEnd/>
          </a:ln>
        </p:spPr>
      </p:cxnSp>
      <p:cxnSp>
        <p:nvCxnSpPr>
          <p:cNvPr id="10250" name="Straight Connector 13"/>
          <p:cNvCxnSpPr>
            <a:cxnSpLocks noChangeShapeType="1"/>
          </p:cNvCxnSpPr>
          <p:nvPr/>
        </p:nvCxnSpPr>
        <p:spPr bwMode="auto">
          <a:xfrm>
            <a:off x="1427163" y="4198938"/>
            <a:ext cx="63500" cy="0"/>
          </a:xfrm>
          <a:prstGeom prst="line">
            <a:avLst/>
          </a:prstGeom>
          <a:noFill/>
          <a:ln w="28575">
            <a:solidFill>
              <a:schemeClr val="tx1"/>
            </a:solidFill>
            <a:round/>
            <a:headEnd/>
            <a:tailEnd/>
          </a:ln>
        </p:spPr>
      </p:cxnSp>
      <p:cxnSp>
        <p:nvCxnSpPr>
          <p:cNvPr id="10251" name="Straight Connector 14"/>
          <p:cNvCxnSpPr>
            <a:cxnSpLocks noChangeShapeType="1"/>
          </p:cNvCxnSpPr>
          <p:nvPr/>
        </p:nvCxnSpPr>
        <p:spPr bwMode="auto">
          <a:xfrm>
            <a:off x="1427163" y="4954588"/>
            <a:ext cx="63500" cy="0"/>
          </a:xfrm>
          <a:prstGeom prst="line">
            <a:avLst/>
          </a:prstGeom>
          <a:noFill/>
          <a:ln w="28575">
            <a:solidFill>
              <a:schemeClr val="tx1"/>
            </a:solidFill>
            <a:round/>
            <a:headEnd/>
            <a:tailEnd/>
          </a:ln>
        </p:spPr>
      </p:cxnSp>
      <p:cxnSp>
        <p:nvCxnSpPr>
          <p:cNvPr id="10252" name="Straight Connector 15"/>
          <p:cNvCxnSpPr>
            <a:cxnSpLocks noChangeShapeType="1"/>
          </p:cNvCxnSpPr>
          <p:nvPr/>
        </p:nvCxnSpPr>
        <p:spPr bwMode="auto">
          <a:xfrm>
            <a:off x="1427163" y="5678488"/>
            <a:ext cx="63500" cy="0"/>
          </a:xfrm>
          <a:prstGeom prst="line">
            <a:avLst/>
          </a:prstGeom>
          <a:noFill/>
          <a:ln w="28575">
            <a:solidFill>
              <a:schemeClr val="tx1"/>
            </a:solidFill>
            <a:round/>
            <a:headEnd/>
            <a:tailEnd/>
          </a:ln>
        </p:spPr>
      </p:cxnSp>
      <p:cxnSp>
        <p:nvCxnSpPr>
          <p:cNvPr id="10253" name="Straight Connector 16"/>
          <p:cNvCxnSpPr>
            <a:cxnSpLocks noChangeShapeType="1"/>
          </p:cNvCxnSpPr>
          <p:nvPr/>
        </p:nvCxnSpPr>
        <p:spPr bwMode="auto">
          <a:xfrm rot="5400000">
            <a:off x="1457325" y="5716588"/>
            <a:ext cx="63500" cy="0"/>
          </a:xfrm>
          <a:prstGeom prst="line">
            <a:avLst/>
          </a:prstGeom>
          <a:noFill/>
          <a:ln w="28575">
            <a:solidFill>
              <a:schemeClr val="tx1"/>
            </a:solidFill>
            <a:round/>
            <a:headEnd/>
            <a:tailEnd/>
          </a:ln>
        </p:spPr>
      </p:cxnSp>
      <p:cxnSp>
        <p:nvCxnSpPr>
          <p:cNvPr id="10254" name="Straight Connector 17"/>
          <p:cNvCxnSpPr>
            <a:cxnSpLocks noChangeShapeType="1"/>
          </p:cNvCxnSpPr>
          <p:nvPr/>
        </p:nvCxnSpPr>
        <p:spPr bwMode="auto">
          <a:xfrm rot="5400000">
            <a:off x="2227263" y="5716588"/>
            <a:ext cx="63500" cy="0"/>
          </a:xfrm>
          <a:prstGeom prst="line">
            <a:avLst/>
          </a:prstGeom>
          <a:noFill/>
          <a:ln w="28575">
            <a:solidFill>
              <a:schemeClr val="tx1"/>
            </a:solidFill>
            <a:round/>
            <a:headEnd/>
            <a:tailEnd/>
          </a:ln>
        </p:spPr>
      </p:cxnSp>
      <p:cxnSp>
        <p:nvCxnSpPr>
          <p:cNvPr id="10255" name="Straight Connector 18"/>
          <p:cNvCxnSpPr>
            <a:cxnSpLocks noChangeShapeType="1"/>
          </p:cNvCxnSpPr>
          <p:nvPr/>
        </p:nvCxnSpPr>
        <p:spPr bwMode="auto">
          <a:xfrm rot="5400000">
            <a:off x="2995613" y="5716588"/>
            <a:ext cx="63500" cy="0"/>
          </a:xfrm>
          <a:prstGeom prst="line">
            <a:avLst/>
          </a:prstGeom>
          <a:noFill/>
          <a:ln w="28575">
            <a:solidFill>
              <a:schemeClr val="tx1"/>
            </a:solidFill>
            <a:round/>
            <a:headEnd/>
            <a:tailEnd/>
          </a:ln>
        </p:spPr>
      </p:cxnSp>
      <p:cxnSp>
        <p:nvCxnSpPr>
          <p:cNvPr id="10256" name="Straight Connector 19"/>
          <p:cNvCxnSpPr>
            <a:cxnSpLocks noChangeShapeType="1"/>
          </p:cNvCxnSpPr>
          <p:nvPr/>
        </p:nvCxnSpPr>
        <p:spPr bwMode="auto">
          <a:xfrm rot="5400000">
            <a:off x="3765550" y="5716588"/>
            <a:ext cx="63500" cy="0"/>
          </a:xfrm>
          <a:prstGeom prst="line">
            <a:avLst/>
          </a:prstGeom>
          <a:noFill/>
          <a:ln w="28575">
            <a:solidFill>
              <a:schemeClr val="tx1"/>
            </a:solidFill>
            <a:round/>
            <a:headEnd/>
            <a:tailEnd/>
          </a:ln>
        </p:spPr>
      </p:cxnSp>
      <p:cxnSp>
        <p:nvCxnSpPr>
          <p:cNvPr id="10257" name="Straight Connector 20"/>
          <p:cNvCxnSpPr>
            <a:cxnSpLocks noChangeShapeType="1"/>
          </p:cNvCxnSpPr>
          <p:nvPr/>
        </p:nvCxnSpPr>
        <p:spPr bwMode="auto">
          <a:xfrm rot="5400000">
            <a:off x="4535488" y="5716588"/>
            <a:ext cx="63500" cy="0"/>
          </a:xfrm>
          <a:prstGeom prst="line">
            <a:avLst/>
          </a:prstGeom>
          <a:noFill/>
          <a:ln w="28575">
            <a:solidFill>
              <a:schemeClr val="tx1"/>
            </a:solidFill>
            <a:round/>
            <a:headEnd/>
            <a:tailEnd/>
          </a:ln>
        </p:spPr>
      </p:cxnSp>
      <p:cxnSp>
        <p:nvCxnSpPr>
          <p:cNvPr id="10258" name="Straight Connector 21"/>
          <p:cNvCxnSpPr>
            <a:cxnSpLocks noChangeShapeType="1"/>
          </p:cNvCxnSpPr>
          <p:nvPr/>
        </p:nvCxnSpPr>
        <p:spPr bwMode="auto">
          <a:xfrm rot="5400000">
            <a:off x="5303838" y="5716588"/>
            <a:ext cx="63500" cy="0"/>
          </a:xfrm>
          <a:prstGeom prst="line">
            <a:avLst/>
          </a:prstGeom>
          <a:noFill/>
          <a:ln w="28575">
            <a:solidFill>
              <a:schemeClr val="tx1"/>
            </a:solidFill>
            <a:round/>
            <a:headEnd/>
            <a:tailEnd/>
          </a:ln>
        </p:spPr>
      </p:cxnSp>
      <p:cxnSp>
        <p:nvCxnSpPr>
          <p:cNvPr id="10259" name="Straight Connector 22"/>
          <p:cNvCxnSpPr>
            <a:cxnSpLocks noChangeShapeType="1"/>
          </p:cNvCxnSpPr>
          <p:nvPr/>
        </p:nvCxnSpPr>
        <p:spPr bwMode="auto">
          <a:xfrm rot="5400000">
            <a:off x="6073775" y="5716588"/>
            <a:ext cx="63500" cy="0"/>
          </a:xfrm>
          <a:prstGeom prst="line">
            <a:avLst/>
          </a:prstGeom>
          <a:noFill/>
          <a:ln w="28575">
            <a:solidFill>
              <a:schemeClr val="tx1"/>
            </a:solidFill>
            <a:round/>
            <a:headEnd/>
            <a:tailEnd/>
          </a:ln>
        </p:spPr>
      </p:cxnSp>
      <p:cxnSp>
        <p:nvCxnSpPr>
          <p:cNvPr id="10260" name="Straight Connector 23"/>
          <p:cNvCxnSpPr>
            <a:cxnSpLocks noChangeShapeType="1"/>
          </p:cNvCxnSpPr>
          <p:nvPr/>
        </p:nvCxnSpPr>
        <p:spPr bwMode="auto">
          <a:xfrm rot="5400000">
            <a:off x="6843713" y="5716588"/>
            <a:ext cx="63500" cy="0"/>
          </a:xfrm>
          <a:prstGeom prst="line">
            <a:avLst/>
          </a:prstGeom>
          <a:noFill/>
          <a:ln w="28575">
            <a:solidFill>
              <a:schemeClr val="tx1"/>
            </a:solidFill>
            <a:round/>
            <a:headEnd/>
            <a:tailEnd/>
          </a:ln>
        </p:spPr>
      </p:cxnSp>
      <p:cxnSp>
        <p:nvCxnSpPr>
          <p:cNvPr id="10261" name="Straight Connector 24"/>
          <p:cNvCxnSpPr>
            <a:cxnSpLocks noChangeShapeType="1"/>
          </p:cNvCxnSpPr>
          <p:nvPr/>
        </p:nvCxnSpPr>
        <p:spPr bwMode="auto">
          <a:xfrm rot="5400000">
            <a:off x="7612063" y="5716588"/>
            <a:ext cx="63500" cy="0"/>
          </a:xfrm>
          <a:prstGeom prst="line">
            <a:avLst/>
          </a:prstGeom>
          <a:noFill/>
          <a:ln w="28575">
            <a:solidFill>
              <a:schemeClr val="tx1"/>
            </a:solidFill>
            <a:round/>
            <a:headEnd/>
            <a:tailEnd/>
          </a:ln>
        </p:spPr>
      </p:cxnSp>
      <p:cxnSp>
        <p:nvCxnSpPr>
          <p:cNvPr id="10262" name="Straight Connector 25"/>
          <p:cNvCxnSpPr>
            <a:cxnSpLocks noChangeShapeType="1"/>
          </p:cNvCxnSpPr>
          <p:nvPr/>
        </p:nvCxnSpPr>
        <p:spPr bwMode="auto">
          <a:xfrm rot="5400000">
            <a:off x="8374063" y="5716588"/>
            <a:ext cx="63500" cy="0"/>
          </a:xfrm>
          <a:prstGeom prst="line">
            <a:avLst/>
          </a:prstGeom>
          <a:noFill/>
          <a:ln w="28575">
            <a:solidFill>
              <a:schemeClr val="tx1"/>
            </a:solidFill>
            <a:round/>
            <a:headEnd/>
            <a:tailEnd/>
          </a:ln>
        </p:spPr>
      </p:cxnSp>
      <p:sp>
        <p:nvSpPr>
          <p:cNvPr id="10263" name="TextBox 26"/>
          <p:cNvSpPr txBox="1">
            <a:spLocks noChangeArrowheads="1"/>
          </p:cNvSpPr>
          <p:nvPr/>
        </p:nvSpPr>
        <p:spPr bwMode="auto">
          <a:xfrm>
            <a:off x="985838" y="1885950"/>
            <a:ext cx="469900" cy="314325"/>
          </a:xfrm>
          <a:prstGeom prst="rect">
            <a:avLst/>
          </a:prstGeom>
          <a:noFill/>
          <a:ln w="9525">
            <a:noFill/>
            <a:miter lim="800000"/>
            <a:headEnd/>
            <a:tailEnd/>
          </a:ln>
        </p:spPr>
        <p:txBody>
          <a:bodyPr wrap="none">
            <a:spAutoFit/>
          </a:bodyPr>
          <a:lstStyle/>
          <a:p>
            <a:pPr>
              <a:buFont typeface="Arial" pitchFamily="34" charset="0"/>
              <a:buNone/>
            </a:pPr>
            <a:r>
              <a:rPr lang="en-US" sz="1600" b="0"/>
              <a:t>1.0</a:t>
            </a:r>
          </a:p>
        </p:txBody>
      </p:sp>
      <p:sp>
        <p:nvSpPr>
          <p:cNvPr id="10264" name="TextBox 27"/>
          <p:cNvSpPr txBox="1">
            <a:spLocks noChangeArrowheads="1"/>
          </p:cNvSpPr>
          <p:nvPr/>
        </p:nvSpPr>
        <p:spPr bwMode="auto">
          <a:xfrm>
            <a:off x="985838" y="2600325"/>
            <a:ext cx="469900" cy="314325"/>
          </a:xfrm>
          <a:prstGeom prst="rect">
            <a:avLst/>
          </a:prstGeom>
          <a:noFill/>
          <a:ln w="9525">
            <a:noFill/>
            <a:miter lim="800000"/>
            <a:headEnd/>
            <a:tailEnd/>
          </a:ln>
        </p:spPr>
        <p:txBody>
          <a:bodyPr wrap="none">
            <a:spAutoFit/>
          </a:bodyPr>
          <a:lstStyle/>
          <a:p>
            <a:pPr>
              <a:buFont typeface="Arial" pitchFamily="34" charset="0"/>
              <a:buNone/>
            </a:pPr>
            <a:r>
              <a:rPr lang="en-US" sz="1600" b="0"/>
              <a:t>0.8</a:t>
            </a:r>
          </a:p>
        </p:txBody>
      </p:sp>
      <p:sp>
        <p:nvSpPr>
          <p:cNvPr id="10265" name="TextBox 28"/>
          <p:cNvSpPr txBox="1">
            <a:spLocks noChangeArrowheads="1"/>
          </p:cNvSpPr>
          <p:nvPr/>
        </p:nvSpPr>
        <p:spPr bwMode="auto">
          <a:xfrm>
            <a:off x="985838" y="3333750"/>
            <a:ext cx="469900" cy="314325"/>
          </a:xfrm>
          <a:prstGeom prst="rect">
            <a:avLst/>
          </a:prstGeom>
          <a:noFill/>
          <a:ln w="9525">
            <a:noFill/>
            <a:miter lim="800000"/>
            <a:headEnd/>
            <a:tailEnd/>
          </a:ln>
        </p:spPr>
        <p:txBody>
          <a:bodyPr wrap="none">
            <a:spAutoFit/>
          </a:bodyPr>
          <a:lstStyle/>
          <a:p>
            <a:pPr>
              <a:buFont typeface="Arial" pitchFamily="34" charset="0"/>
              <a:buNone/>
            </a:pPr>
            <a:r>
              <a:rPr lang="en-US" sz="1600" b="0"/>
              <a:t>0.6</a:t>
            </a:r>
          </a:p>
        </p:txBody>
      </p:sp>
      <p:sp>
        <p:nvSpPr>
          <p:cNvPr id="10266" name="TextBox 29"/>
          <p:cNvSpPr txBox="1">
            <a:spLocks noChangeArrowheads="1"/>
          </p:cNvSpPr>
          <p:nvPr/>
        </p:nvSpPr>
        <p:spPr bwMode="auto">
          <a:xfrm>
            <a:off x="985838" y="4048125"/>
            <a:ext cx="469900" cy="314325"/>
          </a:xfrm>
          <a:prstGeom prst="rect">
            <a:avLst/>
          </a:prstGeom>
          <a:noFill/>
          <a:ln w="9525">
            <a:noFill/>
            <a:miter lim="800000"/>
            <a:headEnd/>
            <a:tailEnd/>
          </a:ln>
        </p:spPr>
        <p:txBody>
          <a:bodyPr wrap="none">
            <a:spAutoFit/>
          </a:bodyPr>
          <a:lstStyle/>
          <a:p>
            <a:pPr>
              <a:buFont typeface="Arial" pitchFamily="34" charset="0"/>
              <a:buNone/>
            </a:pPr>
            <a:r>
              <a:rPr lang="en-US" sz="1600" b="0"/>
              <a:t>0.4</a:t>
            </a:r>
          </a:p>
        </p:txBody>
      </p:sp>
      <p:sp>
        <p:nvSpPr>
          <p:cNvPr id="10267" name="TextBox 30"/>
          <p:cNvSpPr txBox="1">
            <a:spLocks noChangeArrowheads="1"/>
          </p:cNvSpPr>
          <p:nvPr/>
        </p:nvSpPr>
        <p:spPr bwMode="auto">
          <a:xfrm>
            <a:off x="985838" y="4791075"/>
            <a:ext cx="469900" cy="314325"/>
          </a:xfrm>
          <a:prstGeom prst="rect">
            <a:avLst/>
          </a:prstGeom>
          <a:noFill/>
          <a:ln w="9525">
            <a:noFill/>
            <a:miter lim="800000"/>
            <a:headEnd/>
            <a:tailEnd/>
          </a:ln>
        </p:spPr>
        <p:txBody>
          <a:bodyPr wrap="none">
            <a:spAutoFit/>
          </a:bodyPr>
          <a:lstStyle/>
          <a:p>
            <a:pPr>
              <a:buFont typeface="Arial" pitchFamily="34" charset="0"/>
              <a:buNone/>
            </a:pPr>
            <a:r>
              <a:rPr lang="en-US" sz="1600" b="0"/>
              <a:t>0.2</a:t>
            </a:r>
          </a:p>
        </p:txBody>
      </p:sp>
      <p:sp>
        <p:nvSpPr>
          <p:cNvPr id="10268" name="TextBox 31"/>
          <p:cNvSpPr txBox="1">
            <a:spLocks noChangeArrowheads="1"/>
          </p:cNvSpPr>
          <p:nvPr/>
        </p:nvSpPr>
        <p:spPr bwMode="auto">
          <a:xfrm>
            <a:off x="1157288" y="5524500"/>
            <a:ext cx="298450" cy="314325"/>
          </a:xfrm>
          <a:prstGeom prst="rect">
            <a:avLst/>
          </a:prstGeom>
          <a:noFill/>
          <a:ln w="9525">
            <a:noFill/>
            <a:miter lim="800000"/>
            <a:headEnd/>
            <a:tailEnd/>
          </a:ln>
        </p:spPr>
        <p:txBody>
          <a:bodyPr wrap="none">
            <a:spAutoFit/>
          </a:bodyPr>
          <a:lstStyle/>
          <a:p>
            <a:pPr algn="r">
              <a:buFont typeface="Arial" pitchFamily="34" charset="0"/>
              <a:buNone/>
            </a:pPr>
            <a:r>
              <a:rPr lang="en-US" sz="1600" b="0"/>
              <a:t>0</a:t>
            </a:r>
          </a:p>
        </p:txBody>
      </p:sp>
      <p:sp>
        <p:nvSpPr>
          <p:cNvPr id="10269" name="TextBox 32"/>
          <p:cNvSpPr txBox="1">
            <a:spLocks noChangeArrowheads="1"/>
          </p:cNvSpPr>
          <p:nvPr/>
        </p:nvSpPr>
        <p:spPr bwMode="auto">
          <a:xfrm>
            <a:off x="1343025" y="5753100"/>
            <a:ext cx="298450" cy="314325"/>
          </a:xfrm>
          <a:prstGeom prst="rect">
            <a:avLst/>
          </a:prstGeom>
          <a:noFill/>
          <a:ln w="9525">
            <a:noFill/>
            <a:miter lim="800000"/>
            <a:headEnd/>
            <a:tailEnd/>
          </a:ln>
        </p:spPr>
        <p:txBody>
          <a:bodyPr wrap="none">
            <a:spAutoFit/>
          </a:bodyPr>
          <a:lstStyle/>
          <a:p>
            <a:pPr>
              <a:buFont typeface="Arial" pitchFamily="34" charset="0"/>
              <a:buNone/>
            </a:pPr>
            <a:r>
              <a:rPr lang="en-US" sz="1600" b="0"/>
              <a:t>0</a:t>
            </a:r>
          </a:p>
        </p:txBody>
      </p:sp>
      <p:sp>
        <p:nvSpPr>
          <p:cNvPr id="10270" name="TextBox 33"/>
          <p:cNvSpPr txBox="1">
            <a:spLocks noChangeArrowheads="1"/>
          </p:cNvSpPr>
          <p:nvPr/>
        </p:nvSpPr>
        <p:spPr bwMode="auto">
          <a:xfrm>
            <a:off x="2095500" y="5753100"/>
            <a:ext cx="298450" cy="314325"/>
          </a:xfrm>
          <a:prstGeom prst="rect">
            <a:avLst/>
          </a:prstGeom>
          <a:noFill/>
          <a:ln w="9525">
            <a:noFill/>
            <a:miter lim="800000"/>
            <a:headEnd/>
            <a:tailEnd/>
          </a:ln>
        </p:spPr>
        <p:txBody>
          <a:bodyPr wrap="none">
            <a:spAutoFit/>
          </a:bodyPr>
          <a:lstStyle/>
          <a:p>
            <a:pPr>
              <a:buFont typeface="Arial" pitchFamily="34" charset="0"/>
              <a:buNone/>
            </a:pPr>
            <a:r>
              <a:rPr lang="en-US" sz="1600" b="0"/>
              <a:t>3</a:t>
            </a:r>
          </a:p>
        </p:txBody>
      </p:sp>
      <p:sp>
        <p:nvSpPr>
          <p:cNvPr id="10271" name="TextBox 34"/>
          <p:cNvSpPr txBox="1">
            <a:spLocks noChangeArrowheads="1"/>
          </p:cNvSpPr>
          <p:nvPr/>
        </p:nvSpPr>
        <p:spPr bwMode="auto">
          <a:xfrm>
            <a:off x="2876550" y="5753100"/>
            <a:ext cx="298450" cy="314325"/>
          </a:xfrm>
          <a:prstGeom prst="rect">
            <a:avLst/>
          </a:prstGeom>
          <a:noFill/>
          <a:ln w="9525">
            <a:noFill/>
            <a:miter lim="800000"/>
            <a:headEnd/>
            <a:tailEnd/>
          </a:ln>
        </p:spPr>
        <p:txBody>
          <a:bodyPr wrap="none">
            <a:spAutoFit/>
          </a:bodyPr>
          <a:lstStyle/>
          <a:p>
            <a:pPr>
              <a:buFont typeface="Arial" pitchFamily="34" charset="0"/>
              <a:buNone/>
            </a:pPr>
            <a:r>
              <a:rPr lang="en-US" sz="1600" b="0"/>
              <a:t>6</a:t>
            </a:r>
          </a:p>
        </p:txBody>
      </p:sp>
      <p:sp>
        <p:nvSpPr>
          <p:cNvPr id="10272" name="TextBox 35"/>
          <p:cNvSpPr txBox="1">
            <a:spLocks noChangeArrowheads="1"/>
          </p:cNvSpPr>
          <p:nvPr/>
        </p:nvSpPr>
        <p:spPr bwMode="auto">
          <a:xfrm>
            <a:off x="3648075" y="5753100"/>
            <a:ext cx="298450" cy="314325"/>
          </a:xfrm>
          <a:prstGeom prst="rect">
            <a:avLst/>
          </a:prstGeom>
          <a:noFill/>
          <a:ln w="9525">
            <a:noFill/>
            <a:miter lim="800000"/>
            <a:headEnd/>
            <a:tailEnd/>
          </a:ln>
        </p:spPr>
        <p:txBody>
          <a:bodyPr wrap="none">
            <a:spAutoFit/>
          </a:bodyPr>
          <a:lstStyle/>
          <a:p>
            <a:pPr>
              <a:buFont typeface="Arial" pitchFamily="34" charset="0"/>
              <a:buNone/>
            </a:pPr>
            <a:r>
              <a:rPr lang="en-US" sz="1600" b="0"/>
              <a:t>9</a:t>
            </a:r>
          </a:p>
        </p:txBody>
      </p:sp>
      <p:sp>
        <p:nvSpPr>
          <p:cNvPr id="10273" name="TextBox 36"/>
          <p:cNvSpPr txBox="1">
            <a:spLocks noChangeArrowheads="1"/>
          </p:cNvSpPr>
          <p:nvPr/>
        </p:nvSpPr>
        <p:spPr bwMode="auto">
          <a:xfrm>
            <a:off x="4368800" y="5753100"/>
            <a:ext cx="412750" cy="314325"/>
          </a:xfrm>
          <a:prstGeom prst="rect">
            <a:avLst/>
          </a:prstGeom>
          <a:noFill/>
          <a:ln w="9525">
            <a:noFill/>
            <a:miter lim="800000"/>
            <a:headEnd/>
            <a:tailEnd/>
          </a:ln>
        </p:spPr>
        <p:txBody>
          <a:bodyPr wrap="none">
            <a:spAutoFit/>
          </a:bodyPr>
          <a:lstStyle/>
          <a:p>
            <a:pPr>
              <a:buFont typeface="Arial" pitchFamily="34" charset="0"/>
              <a:buNone/>
            </a:pPr>
            <a:r>
              <a:rPr lang="en-US" sz="1600" b="0"/>
              <a:t>12</a:t>
            </a:r>
          </a:p>
        </p:txBody>
      </p:sp>
      <p:sp>
        <p:nvSpPr>
          <p:cNvPr id="10274" name="TextBox 37"/>
          <p:cNvSpPr txBox="1">
            <a:spLocks noChangeArrowheads="1"/>
          </p:cNvSpPr>
          <p:nvPr/>
        </p:nvSpPr>
        <p:spPr bwMode="auto">
          <a:xfrm>
            <a:off x="5130800" y="5753100"/>
            <a:ext cx="412750" cy="314325"/>
          </a:xfrm>
          <a:prstGeom prst="rect">
            <a:avLst/>
          </a:prstGeom>
          <a:noFill/>
          <a:ln w="9525">
            <a:noFill/>
            <a:miter lim="800000"/>
            <a:headEnd/>
            <a:tailEnd/>
          </a:ln>
        </p:spPr>
        <p:txBody>
          <a:bodyPr wrap="none">
            <a:spAutoFit/>
          </a:bodyPr>
          <a:lstStyle/>
          <a:p>
            <a:pPr>
              <a:buFont typeface="Arial" pitchFamily="34" charset="0"/>
              <a:buNone/>
            </a:pPr>
            <a:r>
              <a:rPr lang="en-US" sz="1600" b="0"/>
              <a:t>15</a:t>
            </a:r>
          </a:p>
        </p:txBody>
      </p:sp>
      <p:sp>
        <p:nvSpPr>
          <p:cNvPr id="10275" name="TextBox 38"/>
          <p:cNvSpPr txBox="1">
            <a:spLocks noChangeArrowheads="1"/>
          </p:cNvSpPr>
          <p:nvPr/>
        </p:nvSpPr>
        <p:spPr bwMode="auto">
          <a:xfrm>
            <a:off x="5883275" y="5753100"/>
            <a:ext cx="412750" cy="314325"/>
          </a:xfrm>
          <a:prstGeom prst="rect">
            <a:avLst/>
          </a:prstGeom>
          <a:noFill/>
          <a:ln w="9525">
            <a:noFill/>
            <a:miter lim="800000"/>
            <a:headEnd/>
            <a:tailEnd/>
          </a:ln>
        </p:spPr>
        <p:txBody>
          <a:bodyPr wrap="none">
            <a:spAutoFit/>
          </a:bodyPr>
          <a:lstStyle/>
          <a:p>
            <a:pPr>
              <a:buFont typeface="Arial" pitchFamily="34" charset="0"/>
              <a:buNone/>
            </a:pPr>
            <a:r>
              <a:rPr lang="en-US" sz="1600" b="0"/>
              <a:t>18</a:t>
            </a:r>
          </a:p>
        </p:txBody>
      </p:sp>
      <p:sp>
        <p:nvSpPr>
          <p:cNvPr id="10276" name="TextBox 39"/>
          <p:cNvSpPr txBox="1">
            <a:spLocks noChangeArrowheads="1"/>
          </p:cNvSpPr>
          <p:nvPr/>
        </p:nvSpPr>
        <p:spPr bwMode="auto">
          <a:xfrm>
            <a:off x="6683375" y="5753100"/>
            <a:ext cx="412750" cy="314325"/>
          </a:xfrm>
          <a:prstGeom prst="rect">
            <a:avLst/>
          </a:prstGeom>
          <a:noFill/>
          <a:ln w="9525">
            <a:noFill/>
            <a:miter lim="800000"/>
            <a:headEnd/>
            <a:tailEnd/>
          </a:ln>
        </p:spPr>
        <p:txBody>
          <a:bodyPr wrap="none">
            <a:spAutoFit/>
          </a:bodyPr>
          <a:lstStyle/>
          <a:p>
            <a:pPr>
              <a:buFont typeface="Arial" pitchFamily="34" charset="0"/>
              <a:buNone/>
            </a:pPr>
            <a:r>
              <a:rPr lang="en-US" sz="1600" b="0"/>
              <a:t>21</a:t>
            </a:r>
          </a:p>
        </p:txBody>
      </p:sp>
      <p:sp>
        <p:nvSpPr>
          <p:cNvPr id="10277" name="TextBox 40"/>
          <p:cNvSpPr txBox="1">
            <a:spLocks noChangeArrowheads="1"/>
          </p:cNvSpPr>
          <p:nvPr/>
        </p:nvSpPr>
        <p:spPr bwMode="auto">
          <a:xfrm>
            <a:off x="7445375" y="5753100"/>
            <a:ext cx="412750" cy="314325"/>
          </a:xfrm>
          <a:prstGeom prst="rect">
            <a:avLst/>
          </a:prstGeom>
          <a:noFill/>
          <a:ln w="9525">
            <a:noFill/>
            <a:miter lim="800000"/>
            <a:headEnd/>
            <a:tailEnd/>
          </a:ln>
        </p:spPr>
        <p:txBody>
          <a:bodyPr wrap="none">
            <a:spAutoFit/>
          </a:bodyPr>
          <a:lstStyle/>
          <a:p>
            <a:pPr>
              <a:buFont typeface="Arial" pitchFamily="34" charset="0"/>
              <a:buNone/>
            </a:pPr>
            <a:r>
              <a:rPr lang="en-US" sz="1600" b="0"/>
              <a:t>24</a:t>
            </a:r>
          </a:p>
        </p:txBody>
      </p:sp>
      <p:sp>
        <p:nvSpPr>
          <p:cNvPr id="10278" name="TextBox 41"/>
          <p:cNvSpPr txBox="1">
            <a:spLocks noChangeArrowheads="1"/>
          </p:cNvSpPr>
          <p:nvPr/>
        </p:nvSpPr>
        <p:spPr bwMode="auto">
          <a:xfrm>
            <a:off x="8207375" y="5753100"/>
            <a:ext cx="412750" cy="314325"/>
          </a:xfrm>
          <a:prstGeom prst="rect">
            <a:avLst/>
          </a:prstGeom>
          <a:noFill/>
          <a:ln w="9525">
            <a:noFill/>
            <a:miter lim="800000"/>
            <a:headEnd/>
            <a:tailEnd/>
          </a:ln>
        </p:spPr>
        <p:txBody>
          <a:bodyPr wrap="none">
            <a:spAutoFit/>
          </a:bodyPr>
          <a:lstStyle/>
          <a:p>
            <a:pPr>
              <a:buFont typeface="Arial" pitchFamily="34" charset="0"/>
              <a:buNone/>
            </a:pPr>
            <a:r>
              <a:rPr lang="en-US" sz="1600" b="0"/>
              <a:t>27</a:t>
            </a:r>
          </a:p>
        </p:txBody>
      </p:sp>
      <p:sp>
        <p:nvSpPr>
          <p:cNvPr id="10279" name="Text Box 25"/>
          <p:cNvSpPr txBox="1">
            <a:spLocks noChangeArrowheads="1"/>
          </p:cNvSpPr>
          <p:nvPr/>
        </p:nvSpPr>
        <p:spPr bwMode="auto">
          <a:xfrm rot="-5400000">
            <a:off x="-1033462" y="3698875"/>
            <a:ext cx="3802062" cy="312738"/>
          </a:xfrm>
          <a:prstGeom prst="rect">
            <a:avLst/>
          </a:prstGeom>
          <a:noFill/>
          <a:ln w="9525">
            <a:noFill/>
            <a:miter lim="800000"/>
            <a:headEnd/>
            <a:tailEnd/>
          </a:ln>
        </p:spPr>
        <p:txBody>
          <a:bodyPr>
            <a:spAutoFit/>
          </a:bodyPr>
          <a:lstStyle/>
          <a:p>
            <a:pPr marL="342900" indent="-342900" algn="ctr">
              <a:buFont typeface="Wingdings" pitchFamily="2" charset="2"/>
              <a:buNone/>
            </a:pPr>
            <a:r>
              <a:rPr lang="en-US" sz="1600"/>
              <a:t>Proportion Alive</a:t>
            </a:r>
          </a:p>
        </p:txBody>
      </p:sp>
      <p:sp>
        <p:nvSpPr>
          <p:cNvPr id="10280" name="TextBox 43"/>
          <p:cNvSpPr txBox="1">
            <a:spLocks noChangeArrowheads="1"/>
          </p:cNvSpPr>
          <p:nvPr/>
        </p:nvSpPr>
        <p:spPr bwMode="auto">
          <a:xfrm>
            <a:off x="5848350" y="2025650"/>
            <a:ext cx="401638" cy="314325"/>
          </a:xfrm>
          <a:prstGeom prst="rect">
            <a:avLst/>
          </a:prstGeom>
          <a:noFill/>
          <a:ln w="9525">
            <a:noFill/>
            <a:miter lim="800000"/>
            <a:headEnd/>
            <a:tailEnd/>
          </a:ln>
        </p:spPr>
        <p:txBody>
          <a:bodyPr wrap="none">
            <a:spAutoFit/>
          </a:bodyPr>
          <a:lstStyle/>
          <a:p>
            <a:pPr algn="ctr">
              <a:buFont typeface="Arial" pitchFamily="34" charset="0"/>
              <a:buNone/>
            </a:pPr>
            <a:r>
              <a:rPr lang="en-US" sz="1600"/>
              <a:t>Yr</a:t>
            </a:r>
          </a:p>
        </p:txBody>
      </p:sp>
      <p:sp>
        <p:nvSpPr>
          <p:cNvPr id="10281" name="TextBox 44"/>
          <p:cNvSpPr txBox="1">
            <a:spLocks noChangeArrowheads="1"/>
          </p:cNvSpPr>
          <p:nvPr/>
        </p:nvSpPr>
        <p:spPr bwMode="auto">
          <a:xfrm>
            <a:off x="6721475" y="2025650"/>
            <a:ext cx="660400" cy="314325"/>
          </a:xfrm>
          <a:prstGeom prst="rect">
            <a:avLst/>
          </a:prstGeom>
          <a:noFill/>
          <a:ln w="9525">
            <a:noFill/>
            <a:miter lim="800000"/>
            <a:headEnd/>
            <a:tailEnd/>
          </a:ln>
        </p:spPr>
        <p:txBody>
          <a:bodyPr wrap="none">
            <a:spAutoFit/>
          </a:bodyPr>
          <a:lstStyle/>
          <a:p>
            <a:pPr algn="ctr">
              <a:buFont typeface="Arial" pitchFamily="34" charset="0"/>
              <a:buNone/>
            </a:pPr>
            <a:r>
              <a:rPr lang="en-US" sz="1600"/>
              <a:t>Total</a:t>
            </a:r>
          </a:p>
        </p:txBody>
      </p:sp>
      <p:sp>
        <p:nvSpPr>
          <p:cNvPr id="10282" name="TextBox 45"/>
          <p:cNvSpPr txBox="1">
            <a:spLocks noChangeArrowheads="1"/>
          </p:cNvSpPr>
          <p:nvPr/>
        </p:nvSpPr>
        <p:spPr bwMode="auto">
          <a:xfrm>
            <a:off x="7442200" y="2025650"/>
            <a:ext cx="685800" cy="314325"/>
          </a:xfrm>
          <a:prstGeom prst="rect">
            <a:avLst/>
          </a:prstGeom>
          <a:noFill/>
          <a:ln w="9525">
            <a:noFill/>
            <a:miter lim="800000"/>
            <a:headEnd/>
            <a:tailEnd/>
          </a:ln>
        </p:spPr>
        <p:txBody>
          <a:bodyPr wrap="none">
            <a:spAutoFit/>
          </a:bodyPr>
          <a:lstStyle/>
          <a:p>
            <a:pPr algn="ctr">
              <a:buFont typeface="Arial" pitchFamily="34" charset="0"/>
              <a:buNone/>
            </a:pPr>
            <a:r>
              <a:rPr lang="en-US" sz="1600"/>
              <a:t>Dead</a:t>
            </a:r>
          </a:p>
        </p:txBody>
      </p:sp>
      <p:cxnSp>
        <p:nvCxnSpPr>
          <p:cNvPr id="10283" name="Straight Connector 47"/>
          <p:cNvCxnSpPr>
            <a:cxnSpLocks noChangeShapeType="1"/>
          </p:cNvCxnSpPr>
          <p:nvPr/>
        </p:nvCxnSpPr>
        <p:spPr bwMode="auto">
          <a:xfrm>
            <a:off x="5343525" y="3805238"/>
            <a:ext cx="341313" cy="0"/>
          </a:xfrm>
          <a:prstGeom prst="line">
            <a:avLst/>
          </a:prstGeom>
          <a:noFill/>
          <a:ln w="28575">
            <a:solidFill>
              <a:schemeClr val="accent2"/>
            </a:solidFill>
            <a:round/>
            <a:headEnd/>
            <a:tailEnd/>
          </a:ln>
        </p:spPr>
      </p:cxnSp>
      <p:cxnSp>
        <p:nvCxnSpPr>
          <p:cNvPr id="49" name="Straight Connector 48"/>
          <p:cNvCxnSpPr/>
          <p:nvPr/>
        </p:nvCxnSpPr>
        <p:spPr bwMode="auto">
          <a:xfrm>
            <a:off x="5337175" y="3357563"/>
            <a:ext cx="341313" cy="0"/>
          </a:xfrm>
          <a:prstGeom prst="line">
            <a:avLst/>
          </a:prstGeom>
          <a:noFill/>
          <a:ln w="28575" cap="flat" cmpd="sng" algn="ctr">
            <a:solidFill>
              <a:schemeClr val="accent3"/>
            </a:solidFill>
            <a:prstDash val="solid"/>
            <a:round/>
            <a:headEnd type="none" w="med" len="med"/>
            <a:tailEnd type="none" w="med" len="med"/>
          </a:ln>
          <a:effectLst/>
        </p:spPr>
      </p:cxnSp>
      <p:cxnSp>
        <p:nvCxnSpPr>
          <p:cNvPr id="10285" name="Straight Connector 49"/>
          <p:cNvCxnSpPr>
            <a:cxnSpLocks noChangeShapeType="1"/>
          </p:cNvCxnSpPr>
          <p:nvPr/>
        </p:nvCxnSpPr>
        <p:spPr bwMode="auto">
          <a:xfrm>
            <a:off x="5329238" y="3152775"/>
            <a:ext cx="342900" cy="0"/>
          </a:xfrm>
          <a:prstGeom prst="line">
            <a:avLst/>
          </a:prstGeom>
          <a:noFill/>
          <a:ln w="28575">
            <a:solidFill>
              <a:schemeClr val="accent1"/>
            </a:solidFill>
            <a:round/>
            <a:headEnd/>
            <a:tailEnd/>
          </a:ln>
        </p:spPr>
      </p:cxnSp>
      <p:cxnSp>
        <p:nvCxnSpPr>
          <p:cNvPr id="10286" name="Straight Connector 50"/>
          <p:cNvCxnSpPr>
            <a:cxnSpLocks noChangeShapeType="1"/>
          </p:cNvCxnSpPr>
          <p:nvPr/>
        </p:nvCxnSpPr>
        <p:spPr bwMode="auto">
          <a:xfrm>
            <a:off x="5354638" y="3575050"/>
            <a:ext cx="342900" cy="0"/>
          </a:xfrm>
          <a:prstGeom prst="line">
            <a:avLst/>
          </a:prstGeom>
          <a:noFill/>
          <a:ln w="28575">
            <a:solidFill>
              <a:schemeClr val="tx2"/>
            </a:solidFill>
            <a:round/>
            <a:headEnd/>
            <a:tailEnd/>
          </a:ln>
        </p:spPr>
      </p:cxnSp>
      <p:cxnSp>
        <p:nvCxnSpPr>
          <p:cNvPr id="10287" name="Straight Connector 51"/>
          <p:cNvCxnSpPr>
            <a:cxnSpLocks noChangeShapeType="1"/>
          </p:cNvCxnSpPr>
          <p:nvPr/>
        </p:nvCxnSpPr>
        <p:spPr bwMode="auto">
          <a:xfrm>
            <a:off x="5340350" y="2441575"/>
            <a:ext cx="342900" cy="0"/>
          </a:xfrm>
          <a:prstGeom prst="line">
            <a:avLst/>
          </a:prstGeom>
          <a:noFill/>
          <a:ln w="28575">
            <a:solidFill>
              <a:schemeClr val="bg2"/>
            </a:solidFill>
            <a:round/>
            <a:headEnd/>
            <a:tailEnd/>
          </a:ln>
        </p:spPr>
      </p:cxnSp>
      <p:cxnSp>
        <p:nvCxnSpPr>
          <p:cNvPr id="53" name="Straight Connector 52"/>
          <p:cNvCxnSpPr/>
          <p:nvPr/>
        </p:nvCxnSpPr>
        <p:spPr bwMode="auto">
          <a:xfrm>
            <a:off x="5341938" y="2932113"/>
            <a:ext cx="341312" cy="0"/>
          </a:xfrm>
          <a:prstGeom prst="line">
            <a:avLst/>
          </a:prstGeom>
          <a:noFill/>
          <a:ln w="28575" cap="flat" cmpd="sng" algn="ctr">
            <a:solidFill>
              <a:schemeClr val="accent6"/>
            </a:solidFill>
            <a:prstDash val="solid"/>
            <a:round/>
            <a:headEnd type="none" w="med" len="med"/>
            <a:tailEnd type="none" w="med" len="med"/>
          </a:ln>
          <a:effectLst/>
        </p:spPr>
      </p:cxnSp>
      <p:sp>
        <p:nvSpPr>
          <p:cNvPr id="10289" name="Freeform 53"/>
          <p:cNvSpPr>
            <a:spLocks/>
          </p:cNvSpPr>
          <p:nvPr/>
        </p:nvSpPr>
        <p:spPr bwMode="auto">
          <a:xfrm>
            <a:off x="1511300" y="2074863"/>
            <a:ext cx="2376488" cy="255587"/>
          </a:xfrm>
          <a:custGeom>
            <a:avLst/>
            <a:gdLst>
              <a:gd name="T0" fmla="*/ 2317249 w 2377440"/>
              <a:gd name="T1" fmla="*/ 339147 h 254442"/>
              <a:gd name="T2" fmla="*/ 1984005 w 2377440"/>
              <a:gd name="T3" fmla="*/ 339147 h 254442"/>
              <a:gd name="T4" fmla="*/ 1976254 w 2377440"/>
              <a:gd name="T5" fmla="*/ 286152 h 254442"/>
              <a:gd name="T6" fmla="*/ 1736008 w 2377440"/>
              <a:gd name="T7" fmla="*/ 286152 h 254442"/>
              <a:gd name="T8" fmla="*/ 1736008 w 2377440"/>
              <a:gd name="T9" fmla="*/ 254353 h 254442"/>
              <a:gd name="T10" fmla="*/ 1348511 w 2377440"/>
              <a:gd name="T11" fmla="*/ 254353 h 254442"/>
              <a:gd name="T12" fmla="*/ 1348511 w 2377440"/>
              <a:gd name="T13" fmla="*/ 222563 h 254442"/>
              <a:gd name="T14" fmla="*/ 1201261 w 2377440"/>
              <a:gd name="T15" fmla="*/ 222563 h 254442"/>
              <a:gd name="T16" fmla="*/ 1201261 w 2377440"/>
              <a:gd name="T17" fmla="*/ 201368 h 254442"/>
              <a:gd name="T18" fmla="*/ 1108263 w 2377440"/>
              <a:gd name="T19" fmla="*/ 201368 h 254442"/>
              <a:gd name="T20" fmla="*/ 1108263 w 2377440"/>
              <a:gd name="T21" fmla="*/ 158976 h 254442"/>
              <a:gd name="T22" fmla="*/ 906751 w 2377440"/>
              <a:gd name="T23" fmla="*/ 158976 h 254442"/>
              <a:gd name="T24" fmla="*/ 899004 w 2377440"/>
              <a:gd name="T25" fmla="*/ 127178 h 254442"/>
              <a:gd name="T26" fmla="*/ 697506 w 2377440"/>
              <a:gd name="T27" fmla="*/ 137776 h 254442"/>
              <a:gd name="T28" fmla="*/ 697506 w 2377440"/>
              <a:gd name="T29" fmla="*/ 95382 h 254442"/>
              <a:gd name="T30" fmla="*/ 612256 w 2377440"/>
              <a:gd name="T31" fmla="*/ 95382 h 254442"/>
              <a:gd name="T32" fmla="*/ 612256 w 2377440"/>
              <a:gd name="T33" fmla="*/ 74188 h 254442"/>
              <a:gd name="T34" fmla="*/ 519255 w 2377440"/>
              <a:gd name="T35" fmla="*/ 74188 h 254442"/>
              <a:gd name="T36" fmla="*/ 519255 w 2377440"/>
              <a:gd name="T37" fmla="*/ 42394 h 254442"/>
              <a:gd name="T38" fmla="*/ 441752 w 2377440"/>
              <a:gd name="T39" fmla="*/ 42394 h 254442"/>
              <a:gd name="T40" fmla="*/ 232503 w 2377440"/>
              <a:gd name="T41" fmla="*/ 42394 h 254442"/>
              <a:gd name="T42" fmla="*/ 232503 w 2377440"/>
              <a:gd name="T43" fmla="*/ 0 h 254442"/>
              <a:gd name="T44" fmla="*/ 0 w 2377440"/>
              <a:gd name="T45" fmla="*/ 0 h 2544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77440"/>
              <a:gd name="T70" fmla="*/ 0 h 254442"/>
              <a:gd name="T71" fmla="*/ 2377440 w 2377440"/>
              <a:gd name="T72" fmla="*/ 254442 h 2544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77440" h="254442">
                <a:moveTo>
                  <a:pt x="2377440" y="254442"/>
                </a:moveTo>
                <a:lnTo>
                  <a:pt x="2035534" y="254442"/>
                </a:lnTo>
                <a:lnTo>
                  <a:pt x="2027582" y="214686"/>
                </a:lnTo>
                <a:lnTo>
                  <a:pt x="1781092" y="214686"/>
                </a:lnTo>
                <a:lnTo>
                  <a:pt x="1781092" y="190832"/>
                </a:lnTo>
                <a:lnTo>
                  <a:pt x="1383527" y="190832"/>
                </a:lnTo>
                <a:lnTo>
                  <a:pt x="1383527" y="166978"/>
                </a:lnTo>
                <a:lnTo>
                  <a:pt x="1232452" y="166978"/>
                </a:lnTo>
                <a:lnTo>
                  <a:pt x="1232452" y="151075"/>
                </a:lnTo>
                <a:lnTo>
                  <a:pt x="1137036" y="151075"/>
                </a:lnTo>
                <a:lnTo>
                  <a:pt x="1137036" y="119270"/>
                </a:lnTo>
                <a:lnTo>
                  <a:pt x="930302" y="119270"/>
                </a:lnTo>
                <a:lnTo>
                  <a:pt x="922351" y="95416"/>
                </a:lnTo>
                <a:lnTo>
                  <a:pt x="715617" y="103367"/>
                </a:lnTo>
                <a:lnTo>
                  <a:pt x="715617" y="71562"/>
                </a:lnTo>
                <a:lnTo>
                  <a:pt x="628153" y="71562"/>
                </a:lnTo>
                <a:lnTo>
                  <a:pt x="628153" y="55660"/>
                </a:lnTo>
                <a:lnTo>
                  <a:pt x="532737" y="55660"/>
                </a:lnTo>
                <a:lnTo>
                  <a:pt x="532737" y="31806"/>
                </a:lnTo>
                <a:lnTo>
                  <a:pt x="453224" y="31806"/>
                </a:lnTo>
                <a:lnTo>
                  <a:pt x="238539" y="31806"/>
                </a:lnTo>
                <a:lnTo>
                  <a:pt x="238539" y="0"/>
                </a:lnTo>
                <a:lnTo>
                  <a:pt x="0" y="0"/>
                </a:lnTo>
              </a:path>
            </a:pathLst>
          </a:custGeom>
          <a:noFill/>
          <a:ln w="28575">
            <a:solidFill>
              <a:schemeClr val="tx1"/>
            </a:solidFill>
            <a:round/>
            <a:headEnd/>
            <a:tailEnd/>
          </a:ln>
        </p:spPr>
        <p:txBody>
          <a:bodyPr anchor="ctr"/>
          <a:lstStyle/>
          <a:p>
            <a:endParaRPr lang="en-IN"/>
          </a:p>
        </p:txBody>
      </p:sp>
      <p:sp>
        <p:nvSpPr>
          <p:cNvPr id="55" name="Freeform 54"/>
          <p:cNvSpPr/>
          <p:nvPr/>
        </p:nvSpPr>
        <p:spPr bwMode="auto">
          <a:xfrm>
            <a:off x="1535113" y="2074863"/>
            <a:ext cx="2336800" cy="493712"/>
          </a:xfrm>
          <a:custGeom>
            <a:avLst/>
            <a:gdLst>
              <a:gd name="connsiteX0" fmla="*/ 2337683 w 2337683"/>
              <a:gd name="connsiteY0" fmla="*/ 492981 h 492981"/>
              <a:gd name="connsiteX1" fmla="*/ 2027582 w 2337683"/>
              <a:gd name="connsiteY1" fmla="*/ 492981 h 492981"/>
              <a:gd name="connsiteX2" fmla="*/ 2027582 w 2337683"/>
              <a:gd name="connsiteY2" fmla="*/ 469127 h 492981"/>
              <a:gd name="connsiteX3" fmla="*/ 1852654 w 2337683"/>
              <a:gd name="connsiteY3" fmla="*/ 469127 h 492981"/>
              <a:gd name="connsiteX4" fmla="*/ 1844702 w 2337683"/>
              <a:gd name="connsiteY4" fmla="*/ 421420 h 492981"/>
              <a:gd name="connsiteX5" fmla="*/ 1725433 w 2337683"/>
              <a:gd name="connsiteY5" fmla="*/ 421420 h 492981"/>
              <a:gd name="connsiteX6" fmla="*/ 1725433 w 2337683"/>
              <a:gd name="connsiteY6" fmla="*/ 397566 h 492981"/>
              <a:gd name="connsiteX7" fmla="*/ 1606163 w 2337683"/>
              <a:gd name="connsiteY7" fmla="*/ 389614 h 492981"/>
              <a:gd name="connsiteX8" fmla="*/ 1606163 w 2337683"/>
              <a:gd name="connsiteY8" fmla="*/ 365760 h 492981"/>
              <a:gd name="connsiteX9" fmla="*/ 1558455 w 2337683"/>
              <a:gd name="connsiteY9" fmla="*/ 365760 h 492981"/>
              <a:gd name="connsiteX10" fmla="*/ 1558455 w 2337683"/>
              <a:gd name="connsiteY10" fmla="*/ 318053 h 492981"/>
              <a:gd name="connsiteX11" fmla="*/ 1383527 w 2337683"/>
              <a:gd name="connsiteY11" fmla="*/ 318053 h 492981"/>
              <a:gd name="connsiteX12" fmla="*/ 1375575 w 2337683"/>
              <a:gd name="connsiteY12" fmla="*/ 302150 h 492981"/>
              <a:gd name="connsiteX13" fmla="*/ 1200647 w 2337683"/>
              <a:gd name="connsiteY13" fmla="*/ 302150 h 492981"/>
              <a:gd name="connsiteX14" fmla="*/ 1200647 w 2337683"/>
              <a:gd name="connsiteY14" fmla="*/ 286247 h 492981"/>
              <a:gd name="connsiteX15" fmla="*/ 1160890 w 2337683"/>
              <a:gd name="connsiteY15" fmla="*/ 278296 h 492981"/>
              <a:gd name="connsiteX16" fmla="*/ 1152939 w 2337683"/>
              <a:gd name="connsiteY16" fmla="*/ 238540 h 492981"/>
              <a:gd name="connsiteX17" fmla="*/ 962108 w 2337683"/>
              <a:gd name="connsiteY17" fmla="*/ 246491 h 492981"/>
              <a:gd name="connsiteX18" fmla="*/ 962108 w 2337683"/>
              <a:gd name="connsiteY18" fmla="*/ 222637 h 492981"/>
              <a:gd name="connsiteX19" fmla="*/ 890546 w 2337683"/>
              <a:gd name="connsiteY19" fmla="*/ 222637 h 492981"/>
              <a:gd name="connsiteX20" fmla="*/ 890546 w 2337683"/>
              <a:gd name="connsiteY20" fmla="*/ 198783 h 492981"/>
              <a:gd name="connsiteX21" fmla="*/ 826935 w 2337683"/>
              <a:gd name="connsiteY21" fmla="*/ 190832 h 492981"/>
              <a:gd name="connsiteX22" fmla="*/ 826935 w 2337683"/>
              <a:gd name="connsiteY22" fmla="*/ 166978 h 492981"/>
              <a:gd name="connsiteX23" fmla="*/ 707666 w 2337683"/>
              <a:gd name="connsiteY23" fmla="*/ 174929 h 492981"/>
              <a:gd name="connsiteX24" fmla="*/ 707666 w 2337683"/>
              <a:gd name="connsiteY24" fmla="*/ 151075 h 492981"/>
              <a:gd name="connsiteX25" fmla="*/ 620201 w 2337683"/>
              <a:gd name="connsiteY25" fmla="*/ 151075 h 492981"/>
              <a:gd name="connsiteX26" fmla="*/ 612250 w 2337683"/>
              <a:gd name="connsiteY26" fmla="*/ 111319 h 492981"/>
              <a:gd name="connsiteX27" fmla="*/ 564542 w 2337683"/>
              <a:gd name="connsiteY27" fmla="*/ 111319 h 492981"/>
              <a:gd name="connsiteX28" fmla="*/ 564542 w 2337683"/>
              <a:gd name="connsiteY28" fmla="*/ 95416 h 492981"/>
              <a:gd name="connsiteX29" fmla="*/ 500932 w 2337683"/>
              <a:gd name="connsiteY29" fmla="*/ 87465 h 492981"/>
              <a:gd name="connsiteX30" fmla="*/ 508883 w 2337683"/>
              <a:gd name="connsiteY30" fmla="*/ 63611 h 492981"/>
              <a:gd name="connsiteX31" fmla="*/ 222636 w 2337683"/>
              <a:gd name="connsiteY31" fmla="*/ 55660 h 492981"/>
              <a:gd name="connsiteX32" fmla="*/ 214685 w 2337683"/>
              <a:gd name="connsiteY32" fmla="*/ 39757 h 492981"/>
              <a:gd name="connsiteX33" fmla="*/ 71561 w 2337683"/>
              <a:gd name="connsiteY33" fmla="*/ 39757 h 492981"/>
              <a:gd name="connsiteX34" fmla="*/ 71561 w 2337683"/>
              <a:gd name="connsiteY34" fmla="*/ 0 h 492981"/>
              <a:gd name="connsiteX35" fmla="*/ 0 w 2337683"/>
              <a:gd name="connsiteY35" fmla="*/ 0 h 49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37683" h="492981">
                <a:moveTo>
                  <a:pt x="2337683" y="492981"/>
                </a:moveTo>
                <a:lnTo>
                  <a:pt x="2027582" y="492981"/>
                </a:lnTo>
                <a:lnTo>
                  <a:pt x="2027582" y="469127"/>
                </a:lnTo>
                <a:lnTo>
                  <a:pt x="1852654" y="469127"/>
                </a:lnTo>
                <a:lnTo>
                  <a:pt x="1844702" y="421420"/>
                </a:lnTo>
                <a:lnTo>
                  <a:pt x="1725433" y="421420"/>
                </a:lnTo>
                <a:lnTo>
                  <a:pt x="1725433" y="397566"/>
                </a:lnTo>
                <a:lnTo>
                  <a:pt x="1606163" y="389614"/>
                </a:lnTo>
                <a:lnTo>
                  <a:pt x="1606163" y="365760"/>
                </a:lnTo>
                <a:lnTo>
                  <a:pt x="1558455" y="365760"/>
                </a:lnTo>
                <a:lnTo>
                  <a:pt x="1558455" y="318053"/>
                </a:lnTo>
                <a:lnTo>
                  <a:pt x="1383527" y="318053"/>
                </a:lnTo>
                <a:lnTo>
                  <a:pt x="1375575" y="302150"/>
                </a:lnTo>
                <a:lnTo>
                  <a:pt x="1200647" y="302150"/>
                </a:lnTo>
                <a:lnTo>
                  <a:pt x="1200647" y="286247"/>
                </a:lnTo>
                <a:lnTo>
                  <a:pt x="1160890" y="278296"/>
                </a:lnTo>
                <a:lnTo>
                  <a:pt x="1152939" y="238540"/>
                </a:lnTo>
                <a:lnTo>
                  <a:pt x="962108" y="246491"/>
                </a:lnTo>
                <a:lnTo>
                  <a:pt x="962108" y="222637"/>
                </a:lnTo>
                <a:lnTo>
                  <a:pt x="890546" y="222637"/>
                </a:lnTo>
                <a:lnTo>
                  <a:pt x="890546" y="198783"/>
                </a:lnTo>
                <a:lnTo>
                  <a:pt x="826935" y="190832"/>
                </a:lnTo>
                <a:lnTo>
                  <a:pt x="826935" y="166978"/>
                </a:lnTo>
                <a:lnTo>
                  <a:pt x="707666" y="174929"/>
                </a:lnTo>
                <a:lnTo>
                  <a:pt x="707666" y="151075"/>
                </a:lnTo>
                <a:lnTo>
                  <a:pt x="620201" y="151075"/>
                </a:lnTo>
                <a:lnTo>
                  <a:pt x="612250" y="111319"/>
                </a:lnTo>
                <a:lnTo>
                  <a:pt x="564542" y="111319"/>
                </a:lnTo>
                <a:lnTo>
                  <a:pt x="564542" y="95416"/>
                </a:lnTo>
                <a:lnTo>
                  <a:pt x="500932" y="87465"/>
                </a:lnTo>
                <a:lnTo>
                  <a:pt x="508883" y="63611"/>
                </a:lnTo>
                <a:lnTo>
                  <a:pt x="222636" y="55660"/>
                </a:lnTo>
                <a:lnTo>
                  <a:pt x="214685" y="39757"/>
                </a:lnTo>
                <a:lnTo>
                  <a:pt x="71561" y="39757"/>
                </a:lnTo>
                <a:lnTo>
                  <a:pt x="71561" y="0"/>
                </a:lnTo>
                <a:lnTo>
                  <a:pt x="0" y="0"/>
                </a:lnTo>
              </a:path>
            </a:pathLst>
          </a:custGeom>
          <a:noFill/>
          <a:ln w="28575" cap="flat" cmpd="sng" algn="ctr">
            <a:solidFill>
              <a:schemeClr val="tx1"/>
            </a:solidFill>
            <a:prstDash val="solid"/>
            <a:round/>
            <a:headEnd type="none" w="med" len="med"/>
            <a:tailEnd type="none" w="med" len="med"/>
          </a:ln>
          <a:effectLst/>
        </p:spPr>
        <p:txBody>
          <a:bodyPr anchor="ctr"/>
          <a:lstStyle/>
          <a:p>
            <a:pPr algn="ctr">
              <a:buFont typeface="Arial" charset="0"/>
              <a:buChar char="•"/>
              <a:defRPr/>
            </a:pPr>
            <a:endParaRPr lang="en-US" dirty="0">
              <a:latin typeface="Arial" charset="0"/>
              <a:ea typeface="+mn-ea"/>
            </a:endParaRPr>
          </a:p>
        </p:txBody>
      </p:sp>
      <p:sp>
        <p:nvSpPr>
          <p:cNvPr id="10291" name="Freeform 55"/>
          <p:cNvSpPr>
            <a:spLocks/>
          </p:cNvSpPr>
          <p:nvPr/>
        </p:nvSpPr>
        <p:spPr bwMode="auto">
          <a:xfrm>
            <a:off x="1535113" y="2082800"/>
            <a:ext cx="4667250" cy="2179638"/>
          </a:xfrm>
          <a:custGeom>
            <a:avLst/>
            <a:gdLst>
              <a:gd name="T0" fmla="*/ 4308135 w 4667415"/>
              <a:gd name="T1" fmla="*/ 2240347 h 2178657"/>
              <a:gd name="T2" fmla="*/ 4046342 w 4667415"/>
              <a:gd name="T3" fmla="*/ 2068641 h 2178657"/>
              <a:gd name="T4" fmla="*/ 3816250 w 4667415"/>
              <a:gd name="T5" fmla="*/ 2019582 h 2178657"/>
              <a:gd name="T6" fmla="*/ 3586158 w 4667415"/>
              <a:gd name="T7" fmla="*/ 2003229 h 2178657"/>
              <a:gd name="T8" fmla="*/ 3427504 w 4667415"/>
              <a:gd name="T9" fmla="*/ 1970526 h 2178657"/>
              <a:gd name="T10" fmla="*/ 3300532 w 4667415"/>
              <a:gd name="T11" fmla="*/ 1929640 h 2178657"/>
              <a:gd name="T12" fmla="*/ 3221246 w 4667415"/>
              <a:gd name="T13" fmla="*/ 1905111 h 2178657"/>
              <a:gd name="T14" fmla="*/ 2967322 w 4667415"/>
              <a:gd name="T15" fmla="*/ 1888761 h 2178657"/>
              <a:gd name="T16" fmla="*/ 2911786 w 4667415"/>
              <a:gd name="T17" fmla="*/ 1872407 h 2178657"/>
              <a:gd name="T18" fmla="*/ 2745180 w 4667415"/>
              <a:gd name="T19" fmla="*/ 1856053 h 2178657"/>
              <a:gd name="T20" fmla="*/ 2578575 w 4667415"/>
              <a:gd name="T21" fmla="*/ 1839702 h 2178657"/>
              <a:gd name="T22" fmla="*/ 2538922 w 4667415"/>
              <a:gd name="T23" fmla="*/ 1806996 h 2178657"/>
              <a:gd name="T24" fmla="*/ 2451602 w 4667415"/>
              <a:gd name="T25" fmla="*/ 1757936 h 2178657"/>
              <a:gd name="T26" fmla="*/ 2356433 w 4667415"/>
              <a:gd name="T27" fmla="*/ 1733410 h 2178657"/>
              <a:gd name="T28" fmla="*/ 2213579 w 4667415"/>
              <a:gd name="T29" fmla="*/ 1700708 h 2178657"/>
              <a:gd name="T30" fmla="*/ 2150091 w 4667415"/>
              <a:gd name="T31" fmla="*/ 1667999 h 2178657"/>
              <a:gd name="T32" fmla="*/ 2039064 w 4667415"/>
              <a:gd name="T33" fmla="*/ 1627115 h 2178657"/>
              <a:gd name="T34" fmla="*/ 1943834 w 4667415"/>
              <a:gd name="T35" fmla="*/ 1586237 h 2178657"/>
              <a:gd name="T36" fmla="*/ 1872459 w 4667415"/>
              <a:gd name="T37" fmla="*/ 1561708 h 2178657"/>
              <a:gd name="T38" fmla="*/ 1785180 w 4667415"/>
              <a:gd name="T39" fmla="*/ 1528999 h 2178657"/>
              <a:gd name="T40" fmla="*/ 1745486 w 4667415"/>
              <a:gd name="T41" fmla="*/ 1512650 h 2178657"/>
              <a:gd name="T42" fmla="*/ 1705822 w 4667415"/>
              <a:gd name="T43" fmla="*/ 1479942 h 2178657"/>
              <a:gd name="T44" fmla="*/ 1642367 w 4667415"/>
              <a:gd name="T45" fmla="*/ 1447240 h 2178657"/>
              <a:gd name="T46" fmla="*/ 1570929 w 4667415"/>
              <a:gd name="T47" fmla="*/ 1422710 h 2178657"/>
              <a:gd name="T48" fmla="*/ 1507470 w 4667415"/>
              <a:gd name="T49" fmla="*/ 1381827 h 2178657"/>
              <a:gd name="T50" fmla="*/ 1444018 w 4667415"/>
              <a:gd name="T51" fmla="*/ 1349119 h 2178657"/>
              <a:gd name="T52" fmla="*/ 1372580 w 4667415"/>
              <a:gd name="T53" fmla="*/ 1316415 h 2178657"/>
              <a:gd name="T54" fmla="*/ 1317045 w 4667415"/>
              <a:gd name="T55" fmla="*/ 1275535 h 2178657"/>
              <a:gd name="T56" fmla="*/ 1261510 w 4667415"/>
              <a:gd name="T57" fmla="*/ 1251005 h 2178657"/>
              <a:gd name="T58" fmla="*/ 1213926 w 4667415"/>
              <a:gd name="T59" fmla="*/ 1226477 h 2178657"/>
              <a:gd name="T60" fmla="*/ 1158391 w 4667415"/>
              <a:gd name="T61" fmla="*/ 1177416 h 2178657"/>
              <a:gd name="T62" fmla="*/ 1102856 w 4667415"/>
              <a:gd name="T63" fmla="*/ 1144713 h 2178657"/>
              <a:gd name="T64" fmla="*/ 1047304 w 4667415"/>
              <a:gd name="T65" fmla="*/ 1103831 h 2178657"/>
              <a:gd name="T66" fmla="*/ 991743 w 4667415"/>
              <a:gd name="T67" fmla="*/ 1054764 h 2178657"/>
              <a:gd name="T68" fmla="*/ 936208 w 4667415"/>
              <a:gd name="T69" fmla="*/ 1013876 h 2178657"/>
              <a:gd name="T70" fmla="*/ 888624 w 4667415"/>
              <a:gd name="T71" fmla="*/ 972998 h 2178657"/>
              <a:gd name="T72" fmla="*/ 848929 w 4667415"/>
              <a:gd name="T73" fmla="*/ 940290 h 2178657"/>
              <a:gd name="T74" fmla="*/ 809278 w 4667415"/>
              <a:gd name="T75" fmla="*/ 899409 h 2178657"/>
              <a:gd name="T76" fmla="*/ 761651 w 4667415"/>
              <a:gd name="T77" fmla="*/ 850349 h 2178657"/>
              <a:gd name="T78" fmla="*/ 714067 w 4667415"/>
              <a:gd name="T79" fmla="*/ 809469 h 2178657"/>
              <a:gd name="T80" fmla="*/ 658532 w 4667415"/>
              <a:gd name="T81" fmla="*/ 776767 h 2178657"/>
              <a:gd name="T82" fmla="*/ 618839 w 4667415"/>
              <a:gd name="T83" fmla="*/ 727706 h 2178657"/>
              <a:gd name="T84" fmla="*/ 555394 w 4667415"/>
              <a:gd name="T85" fmla="*/ 678648 h 2178657"/>
              <a:gd name="T86" fmla="*/ 499859 w 4667415"/>
              <a:gd name="T87" fmla="*/ 662294 h 2178657"/>
              <a:gd name="T88" fmla="*/ 460183 w 4667415"/>
              <a:gd name="T89" fmla="*/ 588706 h 2178657"/>
              <a:gd name="T90" fmla="*/ 420489 w 4667415"/>
              <a:gd name="T91" fmla="*/ 523293 h 2178657"/>
              <a:gd name="T92" fmla="*/ 396697 w 4667415"/>
              <a:gd name="T93" fmla="*/ 449703 h 2178657"/>
              <a:gd name="T94" fmla="*/ 341162 w 4667415"/>
              <a:gd name="T95" fmla="*/ 400647 h 2178657"/>
              <a:gd name="T96" fmla="*/ 301510 w 4667415"/>
              <a:gd name="T97" fmla="*/ 367941 h 2178657"/>
              <a:gd name="T98" fmla="*/ 269767 w 4667415"/>
              <a:gd name="T99" fmla="*/ 302533 h 2178657"/>
              <a:gd name="T100" fmla="*/ 214232 w 4667415"/>
              <a:gd name="T101" fmla="*/ 245293 h 2178657"/>
              <a:gd name="T102" fmla="*/ 166605 w 4667415"/>
              <a:gd name="T103" fmla="*/ 130824 h 2178657"/>
              <a:gd name="T104" fmla="*/ 79327 w 4667415"/>
              <a:gd name="T105" fmla="*/ 89939 h 2178657"/>
              <a:gd name="T106" fmla="*/ 7951 w 4667415"/>
              <a:gd name="T107" fmla="*/ 40872 h 21786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67415"/>
              <a:gd name="T163" fmla="*/ 0 h 2178657"/>
              <a:gd name="T164" fmla="*/ 4667415 w 4667415"/>
              <a:gd name="T165" fmla="*/ 2178657 h 21786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67415" h="2178657">
                <a:moveTo>
                  <a:pt x="4667415" y="2178657"/>
                </a:moveTo>
                <a:lnTo>
                  <a:pt x="4317558" y="2178657"/>
                </a:lnTo>
                <a:lnTo>
                  <a:pt x="4317558" y="2011680"/>
                </a:lnTo>
                <a:lnTo>
                  <a:pt x="4055165" y="2011680"/>
                </a:lnTo>
                <a:lnTo>
                  <a:pt x="4055165" y="1963972"/>
                </a:lnTo>
                <a:lnTo>
                  <a:pt x="3824577" y="1963972"/>
                </a:lnTo>
                <a:lnTo>
                  <a:pt x="3824577" y="1940118"/>
                </a:lnTo>
                <a:lnTo>
                  <a:pt x="3593989" y="1948069"/>
                </a:lnTo>
                <a:lnTo>
                  <a:pt x="3593989" y="1916264"/>
                </a:lnTo>
                <a:lnTo>
                  <a:pt x="3434963" y="1916264"/>
                </a:lnTo>
                <a:lnTo>
                  <a:pt x="3434963" y="1876508"/>
                </a:lnTo>
                <a:lnTo>
                  <a:pt x="3307742" y="1876508"/>
                </a:lnTo>
                <a:lnTo>
                  <a:pt x="3307742" y="1852654"/>
                </a:lnTo>
                <a:lnTo>
                  <a:pt x="3228229" y="1852654"/>
                </a:lnTo>
                <a:lnTo>
                  <a:pt x="3228229" y="1828800"/>
                </a:lnTo>
                <a:lnTo>
                  <a:pt x="2973788" y="1836751"/>
                </a:lnTo>
                <a:lnTo>
                  <a:pt x="2973788" y="1820848"/>
                </a:lnTo>
                <a:lnTo>
                  <a:pt x="2918128" y="1820848"/>
                </a:lnTo>
                <a:lnTo>
                  <a:pt x="2918128" y="1804946"/>
                </a:lnTo>
                <a:lnTo>
                  <a:pt x="2751151" y="1804946"/>
                </a:lnTo>
                <a:lnTo>
                  <a:pt x="2751151" y="1789043"/>
                </a:lnTo>
                <a:lnTo>
                  <a:pt x="2584174" y="1789043"/>
                </a:lnTo>
                <a:lnTo>
                  <a:pt x="2584174" y="1757238"/>
                </a:lnTo>
                <a:lnTo>
                  <a:pt x="2544417" y="1757238"/>
                </a:lnTo>
                <a:lnTo>
                  <a:pt x="2536466" y="1709530"/>
                </a:lnTo>
                <a:lnTo>
                  <a:pt x="2456953" y="1709530"/>
                </a:lnTo>
                <a:lnTo>
                  <a:pt x="2449001" y="1685676"/>
                </a:lnTo>
                <a:lnTo>
                  <a:pt x="2361537" y="1685676"/>
                </a:lnTo>
                <a:lnTo>
                  <a:pt x="2361537" y="1653871"/>
                </a:lnTo>
                <a:lnTo>
                  <a:pt x="2218414" y="1653871"/>
                </a:lnTo>
                <a:lnTo>
                  <a:pt x="2210462" y="1630017"/>
                </a:lnTo>
                <a:lnTo>
                  <a:pt x="2154803" y="1622066"/>
                </a:lnTo>
                <a:lnTo>
                  <a:pt x="2154803" y="1582309"/>
                </a:lnTo>
                <a:lnTo>
                  <a:pt x="2043485" y="1582309"/>
                </a:lnTo>
                <a:lnTo>
                  <a:pt x="2035534" y="1558455"/>
                </a:lnTo>
                <a:lnTo>
                  <a:pt x="1948069" y="1542553"/>
                </a:lnTo>
                <a:lnTo>
                  <a:pt x="1940118" y="1518699"/>
                </a:lnTo>
                <a:lnTo>
                  <a:pt x="1876508" y="1518699"/>
                </a:lnTo>
                <a:lnTo>
                  <a:pt x="1876508" y="1494845"/>
                </a:lnTo>
                <a:lnTo>
                  <a:pt x="1789043" y="1486894"/>
                </a:lnTo>
                <a:lnTo>
                  <a:pt x="1789043" y="1470991"/>
                </a:lnTo>
                <a:lnTo>
                  <a:pt x="1749287" y="1470991"/>
                </a:lnTo>
                <a:lnTo>
                  <a:pt x="1749287" y="1439186"/>
                </a:lnTo>
                <a:lnTo>
                  <a:pt x="1709530" y="1439186"/>
                </a:lnTo>
                <a:lnTo>
                  <a:pt x="1709530" y="1407381"/>
                </a:lnTo>
                <a:lnTo>
                  <a:pt x="1645920" y="1407381"/>
                </a:lnTo>
                <a:lnTo>
                  <a:pt x="1645920" y="1383527"/>
                </a:lnTo>
                <a:lnTo>
                  <a:pt x="1574358" y="1383527"/>
                </a:lnTo>
                <a:lnTo>
                  <a:pt x="1566407" y="1351721"/>
                </a:lnTo>
                <a:lnTo>
                  <a:pt x="1510748" y="1343770"/>
                </a:lnTo>
                <a:lnTo>
                  <a:pt x="1502796" y="1311965"/>
                </a:lnTo>
                <a:lnTo>
                  <a:pt x="1447137" y="1311965"/>
                </a:lnTo>
                <a:lnTo>
                  <a:pt x="1439186" y="1280160"/>
                </a:lnTo>
                <a:lnTo>
                  <a:pt x="1375575" y="1280160"/>
                </a:lnTo>
                <a:lnTo>
                  <a:pt x="1375575" y="1240403"/>
                </a:lnTo>
                <a:lnTo>
                  <a:pt x="1319916" y="1240403"/>
                </a:lnTo>
                <a:lnTo>
                  <a:pt x="1319916" y="1216549"/>
                </a:lnTo>
                <a:lnTo>
                  <a:pt x="1264257" y="1216549"/>
                </a:lnTo>
                <a:lnTo>
                  <a:pt x="1264257" y="1192695"/>
                </a:lnTo>
                <a:lnTo>
                  <a:pt x="1216549" y="1192695"/>
                </a:lnTo>
                <a:lnTo>
                  <a:pt x="1216549" y="1144988"/>
                </a:lnTo>
                <a:lnTo>
                  <a:pt x="1160890" y="1144988"/>
                </a:lnTo>
                <a:lnTo>
                  <a:pt x="1160890" y="1113182"/>
                </a:lnTo>
                <a:lnTo>
                  <a:pt x="1105231" y="1113182"/>
                </a:lnTo>
                <a:lnTo>
                  <a:pt x="1097280" y="1073426"/>
                </a:lnTo>
                <a:lnTo>
                  <a:pt x="1049572" y="1073426"/>
                </a:lnTo>
                <a:lnTo>
                  <a:pt x="1049572" y="1025718"/>
                </a:lnTo>
                <a:lnTo>
                  <a:pt x="993913" y="1025718"/>
                </a:lnTo>
                <a:lnTo>
                  <a:pt x="993913" y="985961"/>
                </a:lnTo>
                <a:lnTo>
                  <a:pt x="938254" y="985961"/>
                </a:lnTo>
                <a:lnTo>
                  <a:pt x="930302" y="946205"/>
                </a:lnTo>
                <a:lnTo>
                  <a:pt x="890546" y="946205"/>
                </a:lnTo>
                <a:lnTo>
                  <a:pt x="890546" y="922351"/>
                </a:lnTo>
                <a:lnTo>
                  <a:pt x="850789" y="914400"/>
                </a:lnTo>
                <a:lnTo>
                  <a:pt x="850789" y="874643"/>
                </a:lnTo>
                <a:lnTo>
                  <a:pt x="811033" y="874643"/>
                </a:lnTo>
                <a:lnTo>
                  <a:pt x="811033" y="826935"/>
                </a:lnTo>
                <a:lnTo>
                  <a:pt x="763325" y="826935"/>
                </a:lnTo>
                <a:lnTo>
                  <a:pt x="763325" y="787179"/>
                </a:lnTo>
                <a:lnTo>
                  <a:pt x="715617" y="787179"/>
                </a:lnTo>
                <a:lnTo>
                  <a:pt x="715617" y="755374"/>
                </a:lnTo>
                <a:lnTo>
                  <a:pt x="659958" y="755374"/>
                </a:lnTo>
                <a:lnTo>
                  <a:pt x="659958" y="707666"/>
                </a:lnTo>
                <a:lnTo>
                  <a:pt x="620201" y="707666"/>
                </a:lnTo>
                <a:lnTo>
                  <a:pt x="620201" y="659958"/>
                </a:lnTo>
                <a:lnTo>
                  <a:pt x="556591" y="659958"/>
                </a:lnTo>
                <a:lnTo>
                  <a:pt x="556591" y="644055"/>
                </a:lnTo>
                <a:lnTo>
                  <a:pt x="500932" y="644055"/>
                </a:lnTo>
                <a:lnTo>
                  <a:pt x="500932" y="588396"/>
                </a:lnTo>
                <a:lnTo>
                  <a:pt x="461175" y="572494"/>
                </a:lnTo>
                <a:lnTo>
                  <a:pt x="461175" y="508883"/>
                </a:lnTo>
                <a:lnTo>
                  <a:pt x="421419" y="508883"/>
                </a:lnTo>
                <a:lnTo>
                  <a:pt x="429370" y="437321"/>
                </a:lnTo>
                <a:lnTo>
                  <a:pt x="397565" y="437321"/>
                </a:lnTo>
                <a:lnTo>
                  <a:pt x="397565" y="397565"/>
                </a:lnTo>
                <a:lnTo>
                  <a:pt x="341906" y="389614"/>
                </a:lnTo>
                <a:lnTo>
                  <a:pt x="341906" y="357808"/>
                </a:lnTo>
                <a:lnTo>
                  <a:pt x="302149" y="357808"/>
                </a:lnTo>
                <a:lnTo>
                  <a:pt x="302149" y="294198"/>
                </a:lnTo>
                <a:lnTo>
                  <a:pt x="270344" y="294198"/>
                </a:lnTo>
                <a:lnTo>
                  <a:pt x="270344" y="246490"/>
                </a:lnTo>
                <a:lnTo>
                  <a:pt x="214685" y="238539"/>
                </a:lnTo>
                <a:lnTo>
                  <a:pt x="214685" y="127221"/>
                </a:lnTo>
                <a:lnTo>
                  <a:pt x="166977" y="127221"/>
                </a:lnTo>
                <a:lnTo>
                  <a:pt x="159026" y="87464"/>
                </a:lnTo>
                <a:lnTo>
                  <a:pt x="79513" y="87464"/>
                </a:lnTo>
                <a:lnTo>
                  <a:pt x="71561" y="39756"/>
                </a:lnTo>
                <a:lnTo>
                  <a:pt x="7951" y="39756"/>
                </a:lnTo>
                <a:lnTo>
                  <a:pt x="0" y="0"/>
                </a:lnTo>
              </a:path>
            </a:pathLst>
          </a:custGeom>
          <a:noFill/>
          <a:ln w="28575">
            <a:solidFill>
              <a:schemeClr val="accent1"/>
            </a:solidFill>
            <a:round/>
            <a:headEnd/>
            <a:tailEnd/>
          </a:ln>
        </p:spPr>
        <p:txBody>
          <a:bodyPr anchor="ctr"/>
          <a:lstStyle/>
          <a:p>
            <a:endParaRPr lang="en-IN"/>
          </a:p>
        </p:txBody>
      </p:sp>
      <p:sp>
        <p:nvSpPr>
          <p:cNvPr id="59" name="Freeform 58"/>
          <p:cNvSpPr/>
          <p:nvPr/>
        </p:nvSpPr>
        <p:spPr bwMode="auto">
          <a:xfrm>
            <a:off x="1520825" y="2081213"/>
            <a:ext cx="6237288" cy="2855912"/>
          </a:xfrm>
          <a:custGeom>
            <a:avLst/>
            <a:gdLst>
              <a:gd name="connsiteX0" fmla="*/ 6238115 w 6238115"/>
              <a:gd name="connsiteY0" fmla="*/ 2844176 h 2855396"/>
              <a:gd name="connsiteX1" fmla="*/ 4442974 w 6238115"/>
              <a:gd name="connsiteY1" fmla="*/ 2855396 h 2855396"/>
              <a:gd name="connsiteX2" fmla="*/ 4442974 w 6238115"/>
              <a:gd name="connsiteY2" fmla="*/ 2832957 h 2855396"/>
              <a:gd name="connsiteX3" fmla="*/ 4319558 w 6238115"/>
              <a:gd name="connsiteY3" fmla="*/ 2838567 h 2855396"/>
              <a:gd name="connsiteX4" fmla="*/ 4319558 w 6238115"/>
              <a:gd name="connsiteY4" fmla="*/ 2821737 h 2855396"/>
              <a:gd name="connsiteX5" fmla="*/ 4201752 w 6238115"/>
              <a:gd name="connsiteY5" fmla="*/ 2821737 h 2855396"/>
              <a:gd name="connsiteX6" fmla="*/ 4196142 w 6238115"/>
              <a:gd name="connsiteY6" fmla="*/ 2799298 h 2855396"/>
              <a:gd name="connsiteX7" fmla="*/ 4156874 w 6238115"/>
              <a:gd name="connsiteY7" fmla="*/ 2799298 h 2855396"/>
              <a:gd name="connsiteX8" fmla="*/ 4151264 w 6238115"/>
              <a:gd name="connsiteY8" fmla="*/ 2771249 h 2855396"/>
              <a:gd name="connsiteX9" fmla="*/ 4067117 w 6238115"/>
              <a:gd name="connsiteY9" fmla="*/ 2771249 h 2855396"/>
              <a:gd name="connsiteX10" fmla="*/ 4061507 w 6238115"/>
              <a:gd name="connsiteY10" fmla="*/ 2754419 h 2855396"/>
              <a:gd name="connsiteX11" fmla="*/ 3915652 w 6238115"/>
              <a:gd name="connsiteY11" fmla="*/ 2748810 h 2855396"/>
              <a:gd name="connsiteX12" fmla="*/ 3921261 w 6238115"/>
              <a:gd name="connsiteY12" fmla="*/ 2726370 h 2855396"/>
              <a:gd name="connsiteX13" fmla="*/ 3719308 w 6238115"/>
              <a:gd name="connsiteY13" fmla="*/ 2726370 h 2855396"/>
              <a:gd name="connsiteX14" fmla="*/ 3719308 w 6238115"/>
              <a:gd name="connsiteY14" fmla="*/ 2703931 h 2855396"/>
              <a:gd name="connsiteX15" fmla="*/ 3635161 w 6238115"/>
              <a:gd name="connsiteY15" fmla="*/ 2703931 h 2855396"/>
              <a:gd name="connsiteX16" fmla="*/ 3629551 w 6238115"/>
              <a:gd name="connsiteY16" fmla="*/ 2681492 h 2855396"/>
              <a:gd name="connsiteX17" fmla="*/ 3573453 w 6238115"/>
              <a:gd name="connsiteY17" fmla="*/ 2681492 h 2855396"/>
              <a:gd name="connsiteX18" fmla="*/ 3573453 w 6238115"/>
              <a:gd name="connsiteY18" fmla="*/ 2664662 h 2855396"/>
              <a:gd name="connsiteX19" fmla="*/ 3478086 w 6238115"/>
              <a:gd name="connsiteY19" fmla="*/ 2664662 h 2855396"/>
              <a:gd name="connsiteX20" fmla="*/ 3478086 w 6238115"/>
              <a:gd name="connsiteY20" fmla="*/ 2642223 h 2855396"/>
              <a:gd name="connsiteX21" fmla="*/ 3438817 w 6238115"/>
              <a:gd name="connsiteY21" fmla="*/ 2642223 h 2855396"/>
              <a:gd name="connsiteX22" fmla="*/ 3438817 w 6238115"/>
              <a:gd name="connsiteY22" fmla="*/ 2619784 h 2855396"/>
              <a:gd name="connsiteX23" fmla="*/ 3321011 w 6238115"/>
              <a:gd name="connsiteY23" fmla="*/ 2619784 h 2855396"/>
              <a:gd name="connsiteX24" fmla="*/ 3315401 w 6238115"/>
              <a:gd name="connsiteY24" fmla="*/ 2602954 h 2855396"/>
              <a:gd name="connsiteX25" fmla="*/ 3270523 w 6238115"/>
              <a:gd name="connsiteY25" fmla="*/ 2602954 h 2855396"/>
              <a:gd name="connsiteX26" fmla="*/ 3264913 w 6238115"/>
              <a:gd name="connsiteY26" fmla="*/ 2574905 h 2855396"/>
              <a:gd name="connsiteX27" fmla="*/ 3191985 w 6238115"/>
              <a:gd name="connsiteY27" fmla="*/ 2569295 h 2855396"/>
              <a:gd name="connsiteX28" fmla="*/ 3186376 w 6238115"/>
              <a:gd name="connsiteY28" fmla="*/ 2546856 h 2855396"/>
              <a:gd name="connsiteX29" fmla="*/ 3062960 w 6238115"/>
              <a:gd name="connsiteY29" fmla="*/ 2552466 h 2855396"/>
              <a:gd name="connsiteX30" fmla="*/ 3062960 w 6238115"/>
              <a:gd name="connsiteY30" fmla="*/ 2535637 h 2855396"/>
              <a:gd name="connsiteX31" fmla="*/ 3040520 w 6238115"/>
              <a:gd name="connsiteY31" fmla="*/ 2535637 h 2855396"/>
              <a:gd name="connsiteX32" fmla="*/ 3029301 w 6238115"/>
              <a:gd name="connsiteY32" fmla="*/ 2513197 h 2855396"/>
              <a:gd name="connsiteX33" fmla="*/ 2928324 w 6238115"/>
              <a:gd name="connsiteY33" fmla="*/ 2513197 h 2855396"/>
              <a:gd name="connsiteX34" fmla="*/ 2928324 w 6238115"/>
              <a:gd name="connsiteY34" fmla="*/ 2490758 h 2855396"/>
              <a:gd name="connsiteX35" fmla="*/ 2883446 w 6238115"/>
              <a:gd name="connsiteY35" fmla="*/ 2485148 h 2855396"/>
              <a:gd name="connsiteX36" fmla="*/ 2883446 w 6238115"/>
              <a:gd name="connsiteY36" fmla="*/ 2473929 h 2855396"/>
              <a:gd name="connsiteX37" fmla="*/ 2804908 w 6238115"/>
              <a:gd name="connsiteY37" fmla="*/ 2479538 h 2855396"/>
              <a:gd name="connsiteX38" fmla="*/ 2804908 w 6238115"/>
              <a:gd name="connsiteY38" fmla="*/ 2457099 h 2855396"/>
              <a:gd name="connsiteX39" fmla="*/ 2726371 w 6238115"/>
              <a:gd name="connsiteY39" fmla="*/ 2457099 h 2855396"/>
              <a:gd name="connsiteX40" fmla="*/ 2720761 w 6238115"/>
              <a:gd name="connsiteY40" fmla="*/ 2434660 h 2855396"/>
              <a:gd name="connsiteX41" fmla="*/ 2625394 w 6238115"/>
              <a:gd name="connsiteY41" fmla="*/ 2434660 h 2855396"/>
              <a:gd name="connsiteX42" fmla="*/ 2619784 w 6238115"/>
              <a:gd name="connsiteY42" fmla="*/ 2406611 h 2855396"/>
              <a:gd name="connsiteX43" fmla="*/ 2597345 w 6238115"/>
              <a:gd name="connsiteY43" fmla="*/ 2406611 h 2855396"/>
              <a:gd name="connsiteX44" fmla="*/ 2597345 w 6238115"/>
              <a:gd name="connsiteY44" fmla="*/ 2384171 h 2855396"/>
              <a:gd name="connsiteX45" fmla="*/ 2490758 w 6238115"/>
              <a:gd name="connsiteY45" fmla="*/ 2384171 h 2855396"/>
              <a:gd name="connsiteX46" fmla="*/ 2490758 w 6238115"/>
              <a:gd name="connsiteY46" fmla="*/ 2361732 h 2855396"/>
              <a:gd name="connsiteX47" fmla="*/ 2451490 w 6238115"/>
              <a:gd name="connsiteY47" fmla="*/ 2361732 h 2855396"/>
              <a:gd name="connsiteX48" fmla="*/ 2440270 w 6238115"/>
              <a:gd name="connsiteY48" fmla="*/ 2339293 h 2855396"/>
              <a:gd name="connsiteX49" fmla="*/ 2406611 w 6238115"/>
              <a:gd name="connsiteY49" fmla="*/ 2339293 h 2855396"/>
              <a:gd name="connsiteX50" fmla="*/ 2395392 w 6238115"/>
              <a:gd name="connsiteY50" fmla="*/ 2311244 h 2855396"/>
              <a:gd name="connsiteX51" fmla="*/ 2316854 w 6238115"/>
              <a:gd name="connsiteY51" fmla="*/ 2311244 h 2855396"/>
              <a:gd name="connsiteX52" fmla="*/ 2322464 w 6238115"/>
              <a:gd name="connsiteY52" fmla="*/ 2283195 h 2855396"/>
              <a:gd name="connsiteX53" fmla="*/ 2232707 w 6238115"/>
              <a:gd name="connsiteY53" fmla="*/ 2283195 h 2855396"/>
              <a:gd name="connsiteX54" fmla="*/ 2232707 w 6238115"/>
              <a:gd name="connsiteY54" fmla="*/ 2260756 h 2855396"/>
              <a:gd name="connsiteX55" fmla="*/ 2182219 w 6238115"/>
              <a:gd name="connsiteY55" fmla="*/ 2260756 h 2855396"/>
              <a:gd name="connsiteX56" fmla="*/ 2182219 w 6238115"/>
              <a:gd name="connsiteY56" fmla="*/ 2227097 h 2855396"/>
              <a:gd name="connsiteX57" fmla="*/ 2137340 w 6238115"/>
              <a:gd name="connsiteY57" fmla="*/ 2227097 h 2855396"/>
              <a:gd name="connsiteX58" fmla="*/ 2137340 w 6238115"/>
              <a:gd name="connsiteY58" fmla="*/ 2199048 h 2855396"/>
              <a:gd name="connsiteX59" fmla="*/ 2109291 w 6238115"/>
              <a:gd name="connsiteY59" fmla="*/ 2199048 h 2855396"/>
              <a:gd name="connsiteX60" fmla="*/ 2109291 w 6238115"/>
              <a:gd name="connsiteY60" fmla="*/ 2137340 h 2855396"/>
              <a:gd name="connsiteX61" fmla="*/ 2075632 w 6238115"/>
              <a:gd name="connsiteY61" fmla="*/ 2137340 h 2855396"/>
              <a:gd name="connsiteX62" fmla="*/ 2075632 w 6238115"/>
              <a:gd name="connsiteY62" fmla="*/ 2114900 h 2855396"/>
              <a:gd name="connsiteX63" fmla="*/ 2025144 w 6238115"/>
              <a:gd name="connsiteY63" fmla="*/ 2114900 h 2855396"/>
              <a:gd name="connsiteX64" fmla="*/ 2025144 w 6238115"/>
              <a:gd name="connsiteY64" fmla="*/ 2086851 h 2855396"/>
              <a:gd name="connsiteX65" fmla="*/ 1980265 w 6238115"/>
              <a:gd name="connsiteY65" fmla="*/ 2086851 h 2855396"/>
              <a:gd name="connsiteX66" fmla="*/ 1980265 w 6238115"/>
              <a:gd name="connsiteY66" fmla="*/ 2064412 h 2855396"/>
              <a:gd name="connsiteX67" fmla="*/ 1946606 w 6238115"/>
              <a:gd name="connsiteY67" fmla="*/ 2064412 h 2855396"/>
              <a:gd name="connsiteX68" fmla="*/ 1946606 w 6238115"/>
              <a:gd name="connsiteY68" fmla="*/ 2030753 h 2855396"/>
              <a:gd name="connsiteX69" fmla="*/ 1868069 w 6238115"/>
              <a:gd name="connsiteY69" fmla="*/ 2030753 h 2855396"/>
              <a:gd name="connsiteX70" fmla="*/ 1868069 w 6238115"/>
              <a:gd name="connsiteY70" fmla="*/ 2013924 h 2855396"/>
              <a:gd name="connsiteX71" fmla="*/ 1817580 w 6238115"/>
              <a:gd name="connsiteY71" fmla="*/ 2008314 h 2855396"/>
              <a:gd name="connsiteX72" fmla="*/ 1823190 w 6238115"/>
              <a:gd name="connsiteY72" fmla="*/ 1991484 h 2855396"/>
              <a:gd name="connsiteX73" fmla="*/ 1755873 w 6238115"/>
              <a:gd name="connsiteY73" fmla="*/ 1991484 h 2855396"/>
              <a:gd name="connsiteX74" fmla="*/ 1750263 w 6238115"/>
              <a:gd name="connsiteY74" fmla="*/ 1952216 h 2855396"/>
              <a:gd name="connsiteX75" fmla="*/ 1727823 w 6238115"/>
              <a:gd name="connsiteY75" fmla="*/ 1952216 h 2855396"/>
              <a:gd name="connsiteX76" fmla="*/ 1727823 w 6238115"/>
              <a:gd name="connsiteY76" fmla="*/ 1918557 h 2855396"/>
              <a:gd name="connsiteX77" fmla="*/ 1688555 w 6238115"/>
              <a:gd name="connsiteY77" fmla="*/ 1918557 h 2855396"/>
              <a:gd name="connsiteX78" fmla="*/ 1694165 w 6238115"/>
              <a:gd name="connsiteY78" fmla="*/ 1873678 h 2855396"/>
              <a:gd name="connsiteX79" fmla="*/ 1660506 w 6238115"/>
              <a:gd name="connsiteY79" fmla="*/ 1873678 h 2855396"/>
              <a:gd name="connsiteX80" fmla="*/ 1660506 w 6238115"/>
              <a:gd name="connsiteY80" fmla="*/ 1834410 h 2855396"/>
              <a:gd name="connsiteX81" fmla="*/ 1626847 w 6238115"/>
              <a:gd name="connsiteY81" fmla="*/ 1828800 h 2855396"/>
              <a:gd name="connsiteX82" fmla="*/ 1626847 w 6238115"/>
              <a:gd name="connsiteY82" fmla="*/ 1806360 h 2855396"/>
              <a:gd name="connsiteX83" fmla="*/ 1576358 w 6238115"/>
              <a:gd name="connsiteY83" fmla="*/ 1806360 h 2855396"/>
              <a:gd name="connsiteX84" fmla="*/ 1576358 w 6238115"/>
              <a:gd name="connsiteY84" fmla="*/ 1778311 h 2855396"/>
              <a:gd name="connsiteX85" fmla="*/ 1531480 w 6238115"/>
              <a:gd name="connsiteY85" fmla="*/ 1778311 h 2855396"/>
              <a:gd name="connsiteX86" fmla="*/ 1531480 w 6238115"/>
              <a:gd name="connsiteY86" fmla="*/ 1733433 h 2855396"/>
              <a:gd name="connsiteX87" fmla="*/ 1475382 w 6238115"/>
              <a:gd name="connsiteY87" fmla="*/ 1727823 h 2855396"/>
              <a:gd name="connsiteX88" fmla="*/ 1475382 w 6238115"/>
              <a:gd name="connsiteY88" fmla="*/ 1705384 h 2855396"/>
              <a:gd name="connsiteX89" fmla="*/ 1419284 w 6238115"/>
              <a:gd name="connsiteY89" fmla="*/ 1705384 h 2855396"/>
              <a:gd name="connsiteX90" fmla="*/ 1419284 w 6238115"/>
              <a:gd name="connsiteY90" fmla="*/ 1671725 h 2855396"/>
              <a:gd name="connsiteX91" fmla="*/ 1380015 w 6238115"/>
              <a:gd name="connsiteY91" fmla="*/ 1671725 h 2855396"/>
              <a:gd name="connsiteX92" fmla="*/ 1380015 w 6238115"/>
              <a:gd name="connsiteY92" fmla="*/ 1643676 h 2855396"/>
              <a:gd name="connsiteX93" fmla="*/ 1340746 w 6238115"/>
              <a:gd name="connsiteY93" fmla="*/ 1643676 h 2855396"/>
              <a:gd name="connsiteX94" fmla="*/ 1340746 w 6238115"/>
              <a:gd name="connsiteY94" fmla="*/ 1621237 h 2855396"/>
              <a:gd name="connsiteX95" fmla="*/ 1307087 w 6238115"/>
              <a:gd name="connsiteY95" fmla="*/ 1615627 h 2855396"/>
              <a:gd name="connsiteX96" fmla="*/ 1301477 w 6238115"/>
              <a:gd name="connsiteY96" fmla="*/ 1548309 h 2855396"/>
              <a:gd name="connsiteX97" fmla="*/ 1284648 w 6238115"/>
              <a:gd name="connsiteY97" fmla="*/ 1542699 h 2855396"/>
              <a:gd name="connsiteX98" fmla="*/ 1284648 w 6238115"/>
              <a:gd name="connsiteY98" fmla="*/ 1503430 h 2855396"/>
              <a:gd name="connsiteX99" fmla="*/ 1245379 w 6238115"/>
              <a:gd name="connsiteY99" fmla="*/ 1497821 h 2855396"/>
              <a:gd name="connsiteX100" fmla="*/ 1250989 w 6238115"/>
              <a:gd name="connsiteY100" fmla="*/ 1441722 h 2855396"/>
              <a:gd name="connsiteX101" fmla="*/ 1239769 w 6238115"/>
              <a:gd name="connsiteY101" fmla="*/ 1441722 h 2855396"/>
              <a:gd name="connsiteX102" fmla="*/ 1239769 w 6238115"/>
              <a:gd name="connsiteY102" fmla="*/ 1396844 h 2855396"/>
              <a:gd name="connsiteX103" fmla="*/ 1211720 w 6238115"/>
              <a:gd name="connsiteY103" fmla="*/ 1396844 h 2855396"/>
              <a:gd name="connsiteX104" fmla="*/ 1217330 w 6238115"/>
              <a:gd name="connsiteY104" fmla="*/ 1329526 h 2855396"/>
              <a:gd name="connsiteX105" fmla="*/ 1194891 w 6238115"/>
              <a:gd name="connsiteY105" fmla="*/ 1329526 h 2855396"/>
              <a:gd name="connsiteX106" fmla="*/ 1194891 w 6238115"/>
              <a:gd name="connsiteY106" fmla="*/ 1295867 h 2855396"/>
              <a:gd name="connsiteX107" fmla="*/ 1166842 w 6238115"/>
              <a:gd name="connsiteY107" fmla="*/ 1295867 h 2855396"/>
              <a:gd name="connsiteX108" fmla="*/ 1166842 w 6238115"/>
              <a:gd name="connsiteY108" fmla="*/ 1267818 h 2855396"/>
              <a:gd name="connsiteX109" fmla="*/ 1133183 w 6238115"/>
              <a:gd name="connsiteY109" fmla="*/ 1262208 h 2855396"/>
              <a:gd name="connsiteX110" fmla="*/ 1133183 w 6238115"/>
              <a:gd name="connsiteY110" fmla="*/ 1211720 h 2855396"/>
              <a:gd name="connsiteX111" fmla="*/ 1116353 w 6238115"/>
              <a:gd name="connsiteY111" fmla="*/ 1211720 h 2855396"/>
              <a:gd name="connsiteX112" fmla="*/ 1116353 w 6238115"/>
              <a:gd name="connsiteY112" fmla="*/ 1166841 h 2855396"/>
              <a:gd name="connsiteX113" fmla="*/ 1093914 w 6238115"/>
              <a:gd name="connsiteY113" fmla="*/ 1161232 h 2855396"/>
              <a:gd name="connsiteX114" fmla="*/ 1093914 w 6238115"/>
              <a:gd name="connsiteY114" fmla="*/ 1133183 h 2855396"/>
              <a:gd name="connsiteX115" fmla="*/ 1071475 w 6238115"/>
              <a:gd name="connsiteY115" fmla="*/ 1133183 h 2855396"/>
              <a:gd name="connsiteX116" fmla="*/ 1077085 w 6238115"/>
              <a:gd name="connsiteY116" fmla="*/ 1093914 h 2855396"/>
              <a:gd name="connsiteX117" fmla="*/ 1032206 w 6238115"/>
              <a:gd name="connsiteY117" fmla="*/ 1093914 h 2855396"/>
              <a:gd name="connsiteX118" fmla="*/ 1032206 w 6238115"/>
              <a:gd name="connsiteY118" fmla="*/ 1049035 h 2855396"/>
              <a:gd name="connsiteX119" fmla="*/ 1015377 w 6238115"/>
              <a:gd name="connsiteY119" fmla="*/ 1049035 h 2855396"/>
              <a:gd name="connsiteX120" fmla="*/ 1015377 w 6238115"/>
              <a:gd name="connsiteY120" fmla="*/ 1009767 h 2855396"/>
              <a:gd name="connsiteX121" fmla="*/ 976108 w 6238115"/>
              <a:gd name="connsiteY121" fmla="*/ 1009767 h 2855396"/>
              <a:gd name="connsiteX122" fmla="*/ 976108 w 6238115"/>
              <a:gd name="connsiteY122" fmla="*/ 959278 h 2855396"/>
              <a:gd name="connsiteX123" fmla="*/ 953669 w 6238115"/>
              <a:gd name="connsiteY123" fmla="*/ 959278 h 2855396"/>
              <a:gd name="connsiteX124" fmla="*/ 953669 w 6238115"/>
              <a:gd name="connsiteY124" fmla="*/ 920010 h 2855396"/>
              <a:gd name="connsiteX125" fmla="*/ 891961 w 6238115"/>
              <a:gd name="connsiteY125" fmla="*/ 920010 h 2855396"/>
              <a:gd name="connsiteX126" fmla="*/ 903180 w 6238115"/>
              <a:gd name="connsiteY126" fmla="*/ 880741 h 2855396"/>
              <a:gd name="connsiteX127" fmla="*/ 880741 w 6238115"/>
              <a:gd name="connsiteY127" fmla="*/ 880741 h 2855396"/>
              <a:gd name="connsiteX128" fmla="*/ 875131 w 6238115"/>
              <a:gd name="connsiteY128" fmla="*/ 830252 h 2855396"/>
              <a:gd name="connsiteX129" fmla="*/ 858302 w 6238115"/>
              <a:gd name="connsiteY129" fmla="*/ 830252 h 2855396"/>
              <a:gd name="connsiteX130" fmla="*/ 858302 w 6238115"/>
              <a:gd name="connsiteY130" fmla="*/ 796594 h 2855396"/>
              <a:gd name="connsiteX131" fmla="*/ 830253 w 6238115"/>
              <a:gd name="connsiteY131" fmla="*/ 790984 h 2855396"/>
              <a:gd name="connsiteX132" fmla="*/ 830253 w 6238115"/>
              <a:gd name="connsiteY132" fmla="*/ 757325 h 2855396"/>
              <a:gd name="connsiteX133" fmla="*/ 807814 w 6238115"/>
              <a:gd name="connsiteY133" fmla="*/ 757325 h 2855396"/>
              <a:gd name="connsiteX134" fmla="*/ 807814 w 6238115"/>
              <a:gd name="connsiteY134" fmla="*/ 718056 h 2855396"/>
              <a:gd name="connsiteX135" fmla="*/ 762935 w 6238115"/>
              <a:gd name="connsiteY135" fmla="*/ 718056 h 2855396"/>
              <a:gd name="connsiteX136" fmla="*/ 762935 w 6238115"/>
              <a:gd name="connsiteY136" fmla="*/ 661958 h 2855396"/>
              <a:gd name="connsiteX137" fmla="*/ 734886 w 6238115"/>
              <a:gd name="connsiteY137" fmla="*/ 661958 h 2855396"/>
              <a:gd name="connsiteX138" fmla="*/ 734886 w 6238115"/>
              <a:gd name="connsiteY138" fmla="*/ 617079 h 2855396"/>
              <a:gd name="connsiteX139" fmla="*/ 678788 w 6238115"/>
              <a:gd name="connsiteY139" fmla="*/ 617079 h 2855396"/>
              <a:gd name="connsiteX140" fmla="*/ 678788 w 6238115"/>
              <a:gd name="connsiteY140" fmla="*/ 583421 h 2855396"/>
              <a:gd name="connsiteX141" fmla="*/ 645129 w 6238115"/>
              <a:gd name="connsiteY141" fmla="*/ 583421 h 2855396"/>
              <a:gd name="connsiteX142" fmla="*/ 645129 w 6238115"/>
              <a:gd name="connsiteY142" fmla="*/ 538542 h 2855396"/>
              <a:gd name="connsiteX143" fmla="*/ 617080 w 6238115"/>
              <a:gd name="connsiteY143" fmla="*/ 538542 h 2855396"/>
              <a:gd name="connsiteX144" fmla="*/ 617080 w 6238115"/>
              <a:gd name="connsiteY144" fmla="*/ 488054 h 2855396"/>
              <a:gd name="connsiteX145" fmla="*/ 577811 w 6238115"/>
              <a:gd name="connsiteY145" fmla="*/ 488054 h 2855396"/>
              <a:gd name="connsiteX146" fmla="*/ 577811 w 6238115"/>
              <a:gd name="connsiteY146" fmla="*/ 437565 h 2855396"/>
              <a:gd name="connsiteX147" fmla="*/ 521713 w 6238115"/>
              <a:gd name="connsiteY147" fmla="*/ 431956 h 2855396"/>
              <a:gd name="connsiteX148" fmla="*/ 521713 w 6238115"/>
              <a:gd name="connsiteY148" fmla="*/ 409516 h 2855396"/>
              <a:gd name="connsiteX149" fmla="*/ 493664 w 6238115"/>
              <a:gd name="connsiteY149" fmla="*/ 409516 h 2855396"/>
              <a:gd name="connsiteX150" fmla="*/ 493664 w 6238115"/>
              <a:gd name="connsiteY150" fmla="*/ 398297 h 2855396"/>
              <a:gd name="connsiteX151" fmla="*/ 437566 w 6238115"/>
              <a:gd name="connsiteY151" fmla="*/ 398297 h 2855396"/>
              <a:gd name="connsiteX152" fmla="*/ 437566 w 6238115"/>
              <a:gd name="connsiteY152" fmla="*/ 370248 h 2855396"/>
              <a:gd name="connsiteX153" fmla="*/ 392687 w 6238115"/>
              <a:gd name="connsiteY153" fmla="*/ 370248 h 2855396"/>
              <a:gd name="connsiteX154" fmla="*/ 392687 w 6238115"/>
              <a:gd name="connsiteY154" fmla="*/ 314149 h 2855396"/>
              <a:gd name="connsiteX155" fmla="*/ 359028 w 6238115"/>
              <a:gd name="connsiteY155" fmla="*/ 314149 h 2855396"/>
              <a:gd name="connsiteX156" fmla="*/ 359028 w 6238115"/>
              <a:gd name="connsiteY156" fmla="*/ 291710 h 2855396"/>
              <a:gd name="connsiteX157" fmla="*/ 319760 w 6238115"/>
              <a:gd name="connsiteY157" fmla="*/ 291710 h 2855396"/>
              <a:gd name="connsiteX158" fmla="*/ 319760 w 6238115"/>
              <a:gd name="connsiteY158" fmla="*/ 252441 h 2855396"/>
              <a:gd name="connsiteX159" fmla="*/ 280491 w 6238115"/>
              <a:gd name="connsiteY159" fmla="*/ 252441 h 2855396"/>
              <a:gd name="connsiteX160" fmla="*/ 280491 w 6238115"/>
              <a:gd name="connsiteY160" fmla="*/ 196343 h 2855396"/>
              <a:gd name="connsiteX161" fmla="*/ 235612 w 6238115"/>
              <a:gd name="connsiteY161" fmla="*/ 196343 h 2855396"/>
              <a:gd name="connsiteX162" fmla="*/ 235612 w 6238115"/>
              <a:gd name="connsiteY162" fmla="*/ 157075 h 2855396"/>
              <a:gd name="connsiteX163" fmla="*/ 185124 w 6238115"/>
              <a:gd name="connsiteY163" fmla="*/ 157075 h 2855396"/>
              <a:gd name="connsiteX164" fmla="*/ 190734 w 6238115"/>
              <a:gd name="connsiteY164" fmla="*/ 129025 h 2855396"/>
              <a:gd name="connsiteX165" fmla="*/ 145855 w 6238115"/>
              <a:gd name="connsiteY165" fmla="*/ 123416 h 2855396"/>
              <a:gd name="connsiteX166" fmla="*/ 145855 w 6238115"/>
              <a:gd name="connsiteY166" fmla="*/ 89757 h 2855396"/>
              <a:gd name="connsiteX167" fmla="*/ 100977 w 6238115"/>
              <a:gd name="connsiteY167" fmla="*/ 89757 h 2855396"/>
              <a:gd name="connsiteX168" fmla="*/ 100977 w 6238115"/>
              <a:gd name="connsiteY168" fmla="*/ 50488 h 2855396"/>
              <a:gd name="connsiteX169" fmla="*/ 56098 w 6238115"/>
              <a:gd name="connsiteY169" fmla="*/ 50488 h 2855396"/>
              <a:gd name="connsiteX170" fmla="*/ 56098 w 6238115"/>
              <a:gd name="connsiteY170" fmla="*/ 0 h 2855396"/>
              <a:gd name="connsiteX171" fmla="*/ 0 w 6238115"/>
              <a:gd name="connsiteY171" fmla="*/ 0 h 285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238115" h="2855396">
                <a:moveTo>
                  <a:pt x="6238115" y="2844176"/>
                </a:moveTo>
                <a:lnTo>
                  <a:pt x="4442974" y="2855396"/>
                </a:lnTo>
                <a:lnTo>
                  <a:pt x="4442974" y="2832957"/>
                </a:lnTo>
                <a:lnTo>
                  <a:pt x="4319558" y="2838567"/>
                </a:lnTo>
                <a:lnTo>
                  <a:pt x="4319558" y="2821737"/>
                </a:lnTo>
                <a:lnTo>
                  <a:pt x="4201752" y="2821737"/>
                </a:lnTo>
                <a:lnTo>
                  <a:pt x="4196142" y="2799298"/>
                </a:lnTo>
                <a:lnTo>
                  <a:pt x="4156874" y="2799298"/>
                </a:lnTo>
                <a:lnTo>
                  <a:pt x="4151264" y="2771249"/>
                </a:lnTo>
                <a:lnTo>
                  <a:pt x="4067117" y="2771249"/>
                </a:lnTo>
                <a:lnTo>
                  <a:pt x="4061507" y="2754419"/>
                </a:lnTo>
                <a:lnTo>
                  <a:pt x="3915652" y="2748810"/>
                </a:lnTo>
                <a:lnTo>
                  <a:pt x="3921261" y="2726370"/>
                </a:lnTo>
                <a:lnTo>
                  <a:pt x="3719308" y="2726370"/>
                </a:lnTo>
                <a:lnTo>
                  <a:pt x="3719308" y="2703931"/>
                </a:lnTo>
                <a:lnTo>
                  <a:pt x="3635161" y="2703931"/>
                </a:lnTo>
                <a:lnTo>
                  <a:pt x="3629551" y="2681492"/>
                </a:lnTo>
                <a:lnTo>
                  <a:pt x="3573453" y="2681492"/>
                </a:lnTo>
                <a:lnTo>
                  <a:pt x="3573453" y="2664662"/>
                </a:lnTo>
                <a:lnTo>
                  <a:pt x="3478086" y="2664662"/>
                </a:lnTo>
                <a:lnTo>
                  <a:pt x="3478086" y="2642223"/>
                </a:lnTo>
                <a:lnTo>
                  <a:pt x="3438817" y="2642223"/>
                </a:lnTo>
                <a:lnTo>
                  <a:pt x="3438817" y="2619784"/>
                </a:lnTo>
                <a:lnTo>
                  <a:pt x="3321011" y="2619784"/>
                </a:lnTo>
                <a:lnTo>
                  <a:pt x="3315401" y="2602954"/>
                </a:lnTo>
                <a:lnTo>
                  <a:pt x="3270523" y="2602954"/>
                </a:lnTo>
                <a:lnTo>
                  <a:pt x="3264913" y="2574905"/>
                </a:lnTo>
                <a:lnTo>
                  <a:pt x="3191985" y="2569295"/>
                </a:lnTo>
                <a:lnTo>
                  <a:pt x="3186376" y="2546856"/>
                </a:lnTo>
                <a:lnTo>
                  <a:pt x="3062960" y="2552466"/>
                </a:lnTo>
                <a:lnTo>
                  <a:pt x="3062960" y="2535637"/>
                </a:lnTo>
                <a:lnTo>
                  <a:pt x="3040520" y="2535637"/>
                </a:lnTo>
                <a:lnTo>
                  <a:pt x="3029301" y="2513197"/>
                </a:lnTo>
                <a:lnTo>
                  <a:pt x="2928324" y="2513197"/>
                </a:lnTo>
                <a:lnTo>
                  <a:pt x="2928324" y="2490758"/>
                </a:lnTo>
                <a:lnTo>
                  <a:pt x="2883446" y="2485148"/>
                </a:lnTo>
                <a:lnTo>
                  <a:pt x="2883446" y="2473929"/>
                </a:lnTo>
                <a:lnTo>
                  <a:pt x="2804908" y="2479538"/>
                </a:lnTo>
                <a:lnTo>
                  <a:pt x="2804908" y="2457099"/>
                </a:lnTo>
                <a:lnTo>
                  <a:pt x="2726371" y="2457099"/>
                </a:lnTo>
                <a:lnTo>
                  <a:pt x="2720761" y="2434660"/>
                </a:lnTo>
                <a:lnTo>
                  <a:pt x="2625394" y="2434660"/>
                </a:lnTo>
                <a:lnTo>
                  <a:pt x="2619784" y="2406611"/>
                </a:lnTo>
                <a:lnTo>
                  <a:pt x="2597345" y="2406611"/>
                </a:lnTo>
                <a:lnTo>
                  <a:pt x="2597345" y="2384171"/>
                </a:lnTo>
                <a:lnTo>
                  <a:pt x="2490758" y="2384171"/>
                </a:lnTo>
                <a:lnTo>
                  <a:pt x="2490758" y="2361732"/>
                </a:lnTo>
                <a:lnTo>
                  <a:pt x="2451490" y="2361732"/>
                </a:lnTo>
                <a:lnTo>
                  <a:pt x="2440270" y="2339293"/>
                </a:lnTo>
                <a:lnTo>
                  <a:pt x="2406611" y="2339293"/>
                </a:lnTo>
                <a:lnTo>
                  <a:pt x="2395392" y="2311244"/>
                </a:lnTo>
                <a:lnTo>
                  <a:pt x="2316854" y="2311244"/>
                </a:lnTo>
                <a:lnTo>
                  <a:pt x="2322464" y="2283195"/>
                </a:lnTo>
                <a:lnTo>
                  <a:pt x="2232707" y="2283195"/>
                </a:lnTo>
                <a:lnTo>
                  <a:pt x="2232707" y="2260756"/>
                </a:lnTo>
                <a:lnTo>
                  <a:pt x="2182219" y="2260756"/>
                </a:lnTo>
                <a:lnTo>
                  <a:pt x="2182219" y="2227097"/>
                </a:lnTo>
                <a:lnTo>
                  <a:pt x="2137340" y="2227097"/>
                </a:lnTo>
                <a:lnTo>
                  <a:pt x="2137340" y="2199048"/>
                </a:lnTo>
                <a:lnTo>
                  <a:pt x="2109291" y="2199048"/>
                </a:lnTo>
                <a:lnTo>
                  <a:pt x="2109291" y="2137340"/>
                </a:lnTo>
                <a:lnTo>
                  <a:pt x="2075632" y="2137340"/>
                </a:lnTo>
                <a:lnTo>
                  <a:pt x="2075632" y="2114900"/>
                </a:lnTo>
                <a:lnTo>
                  <a:pt x="2025144" y="2114900"/>
                </a:lnTo>
                <a:lnTo>
                  <a:pt x="2025144" y="2086851"/>
                </a:lnTo>
                <a:lnTo>
                  <a:pt x="1980265" y="2086851"/>
                </a:lnTo>
                <a:lnTo>
                  <a:pt x="1980265" y="2064412"/>
                </a:lnTo>
                <a:lnTo>
                  <a:pt x="1946606" y="2064412"/>
                </a:lnTo>
                <a:lnTo>
                  <a:pt x="1946606" y="2030753"/>
                </a:lnTo>
                <a:lnTo>
                  <a:pt x="1868069" y="2030753"/>
                </a:lnTo>
                <a:lnTo>
                  <a:pt x="1868069" y="2013924"/>
                </a:lnTo>
                <a:lnTo>
                  <a:pt x="1817580" y="2008314"/>
                </a:lnTo>
                <a:lnTo>
                  <a:pt x="1823190" y="1991484"/>
                </a:lnTo>
                <a:lnTo>
                  <a:pt x="1755873" y="1991484"/>
                </a:lnTo>
                <a:lnTo>
                  <a:pt x="1750263" y="1952216"/>
                </a:lnTo>
                <a:lnTo>
                  <a:pt x="1727823" y="1952216"/>
                </a:lnTo>
                <a:lnTo>
                  <a:pt x="1727823" y="1918557"/>
                </a:lnTo>
                <a:lnTo>
                  <a:pt x="1688555" y="1918557"/>
                </a:lnTo>
                <a:lnTo>
                  <a:pt x="1694165" y="1873678"/>
                </a:lnTo>
                <a:lnTo>
                  <a:pt x="1660506" y="1873678"/>
                </a:lnTo>
                <a:lnTo>
                  <a:pt x="1660506" y="1834410"/>
                </a:lnTo>
                <a:lnTo>
                  <a:pt x="1626847" y="1828800"/>
                </a:lnTo>
                <a:lnTo>
                  <a:pt x="1626847" y="1806360"/>
                </a:lnTo>
                <a:lnTo>
                  <a:pt x="1576358" y="1806360"/>
                </a:lnTo>
                <a:lnTo>
                  <a:pt x="1576358" y="1778311"/>
                </a:lnTo>
                <a:lnTo>
                  <a:pt x="1531480" y="1778311"/>
                </a:lnTo>
                <a:lnTo>
                  <a:pt x="1531480" y="1733433"/>
                </a:lnTo>
                <a:lnTo>
                  <a:pt x="1475382" y="1727823"/>
                </a:lnTo>
                <a:lnTo>
                  <a:pt x="1475382" y="1705384"/>
                </a:lnTo>
                <a:lnTo>
                  <a:pt x="1419284" y="1705384"/>
                </a:lnTo>
                <a:lnTo>
                  <a:pt x="1419284" y="1671725"/>
                </a:lnTo>
                <a:lnTo>
                  <a:pt x="1380015" y="1671725"/>
                </a:lnTo>
                <a:lnTo>
                  <a:pt x="1380015" y="1643676"/>
                </a:lnTo>
                <a:lnTo>
                  <a:pt x="1340746" y="1643676"/>
                </a:lnTo>
                <a:lnTo>
                  <a:pt x="1340746" y="1621237"/>
                </a:lnTo>
                <a:lnTo>
                  <a:pt x="1307087" y="1615627"/>
                </a:lnTo>
                <a:lnTo>
                  <a:pt x="1301477" y="1548309"/>
                </a:lnTo>
                <a:lnTo>
                  <a:pt x="1284648" y="1542699"/>
                </a:lnTo>
                <a:lnTo>
                  <a:pt x="1284648" y="1503430"/>
                </a:lnTo>
                <a:lnTo>
                  <a:pt x="1245379" y="1497821"/>
                </a:lnTo>
                <a:lnTo>
                  <a:pt x="1250989" y="1441722"/>
                </a:lnTo>
                <a:lnTo>
                  <a:pt x="1239769" y="1441722"/>
                </a:lnTo>
                <a:lnTo>
                  <a:pt x="1239769" y="1396844"/>
                </a:lnTo>
                <a:lnTo>
                  <a:pt x="1211720" y="1396844"/>
                </a:lnTo>
                <a:lnTo>
                  <a:pt x="1217330" y="1329526"/>
                </a:lnTo>
                <a:lnTo>
                  <a:pt x="1194891" y="1329526"/>
                </a:lnTo>
                <a:lnTo>
                  <a:pt x="1194891" y="1295867"/>
                </a:lnTo>
                <a:lnTo>
                  <a:pt x="1166842" y="1295867"/>
                </a:lnTo>
                <a:lnTo>
                  <a:pt x="1166842" y="1267818"/>
                </a:lnTo>
                <a:lnTo>
                  <a:pt x="1133183" y="1262208"/>
                </a:lnTo>
                <a:lnTo>
                  <a:pt x="1133183" y="1211720"/>
                </a:lnTo>
                <a:lnTo>
                  <a:pt x="1116353" y="1211720"/>
                </a:lnTo>
                <a:lnTo>
                  <a:pt x="1116353" y="1166841"/>
                </a:lnTo>
                <a:lnTo>
                  <a:pt x="1093914" y="1161232"/>
                </a:lnTo>
                <a:lnTo>
                  <a:pt x="1093914" y="1133183"/>
                </a:lnTo>
                <a:lnTo>
                  <a:pt x="1071475" y="1133183"/>
                </a:lnTo>
                <a:lnTo>
                  <a:pt x="1077085" y="1093914"/>
                </a:lnTo>
                <a:lnTo>
                  <a:pt x="1032206" y="1093914"/>
                </a:lnTo>
                <a:lnTo>
                  <a:pt x="1032206" y="1049035"/>
                </a:lnTo>
                <a:lnTo>
                  <a:pt x="1015377" y="1049035"/>
                </a:lnTo>
                <a:lnTo>
                  <a:pt x="1015377" y="1009767"/>
                </a:lnTo>
                <a:lnTo>
                  <a:pt x="976108" y="1009767"/>
                </a:lnTo>
                <a:lnTo>
                  <a:pt x="976108" y="959278"/>
                </a:lnTo>
                <a:lnTo>
                  <a:pt x="953669" y="959278"/>
                </a:lnTo>
                <a:lnTo>
                  <a:pt x="953669" y="920010"/>
                </a:lnTo>
                <a:lnTo>
                  <a:pt x="891961" y="920010"/>
                </a:lnTo>
                <a:lnTo>
                  <a:pt x="903180" y="880741"/>
                </a:lnTo>
                <a:lnTo>
                  <a:pt x="880741" y="880741"/>
                </a:lnTo>
                <a:lnTo>
                  <a:pt x="875131" y="830252"/>
                </a:lnTo>
                <a:lnTo>
                  <a:pt x="858302" y="830252"/>
                </a:lnTo>
                <a:lnTo>
                  <a:pt x="858302" y="796594"/>
                </a:lnTo>
                <a:lnTo>
                  <a:pt x="830253" y="790984"/>
                </a:lnTo>
                <a:lnTo>
                  <a:pt x="830253" y="757325"/>
                </a:lnTo>
                <a:lnTo>
                  <a:pt x="807814" y="757325"/>
                </a:lnTo>
                <a:lnTo>
                  <a:pt x="807814" y="718056"/>
                </a:lnTo>
                <a:lnTo>
                  <a:pt x="762935" y="718056"/>
                </a:lnTo>
                <a:lnTo>
                  <a:pt x="762935" y="661958"/>
                </a:lnTo>
                <a:lnTo>
                  <a:pt x="734886" y="661958"/>
                </a:lnTo>
                <a:lnTo>
                  <a:pt x="734886" y="617079"/>
                </a:lnTo>
                <a:lnTo>
                  <a:pt x="678788" y="617079"/>
                </a:lnTo>
                <a:lnTo>
                  <a:pt x="678788" y="583421"/>
                </a:lnTo>
                <a:lnTo>
                  <a:pt x="645129" y="583421"/>
                </a:lnTo>
                <a:lnTo>
                  <a:pt x="645129" y="538542"/>
                </a:lnTo>
                <a:lnTo>
                  <a:pt x="617080" y="538542"/>
                </a:lnTo>
                <a:lnTo>
                  <a:pt x="617080" y="488054"/>
                </a:lnTo>
                <a:lnTo>
                  <a:pt x="577811" y="488054"/>
                </a:lnTo>
                <a:lnTo>
                  <a:pt x="577811" y="437565"/>
                </a:lnTo>
                <a:lnTo>
                  <a:pt x="521713" y="431956"/>
                </a:lnTo>
                <a:lnTo>
                  <a:pt x="521713" y="409516"/>
                </a:lnTo>
                <a:lnTo>
                  <a:pt x="493664" y="409516"/>
                </a:lnTo>
                <a:lnTo>
                  <a:pt x="493664" y="398297"/>
                </a:lnTo>
                <a:lnTo>
                  <a:pt x="437566" y="398297"/>
                </a:lnTo>
                <a:lnTo>
                  <a:pt x="437566" y="370248"/>
                </a:lnTo>
                <a:lnTo>
                  <a:pt x="392687" y="370248"/>
                </a:lnTo>
                <a:lnTo>
                  <a:pt x="392687" y="314149"/>
                </a:lnTo>
                <a:lnTo>
                  <a:pt x="359028" y="314149"/>
                </a:lnTo>
                <a:lnTo>
                  <a:pt x="359028" y="291710"/>
                </a:lnTo>
                <a:lnTo>
                  <a:pt x="319760" y="291710"/>
                </a:lnTo>
                <a:lnTo>
                  <a:pt x="319760" y="252441"/>
                </a:lnTo>
                <a:lnTo>
                  <a:pt x="280491" y="252441"/>
                </a:lnTo>
                <a:lnTo>
                  <a:pt x="280491" y="196343"/>
                </a:lnTo>
                <a:lnTo>
                  <a:pt x="235612" y="196343"/>
                </a:lnTo>
                <a:lnTo>
                  <a:pt x="235612" y="157075"/>
                </a:lnTo>
                <a:lnTo>
                  <a:pt x="185124" y="157075"/>
                </a:lnTo>
                <a:lnTo>
                  <a:pt x="190734" y="129025"/>
                </a:lnTo>
                <a:lnTo>
                  <a:pt x="145855" y="123416"/>
                </a:lnTo>
                <a:lnTo>
                  <a:pt x="145855" y="89757"/>
                </a:lnTo>
                <a:lnTo>
                  <a:pt x="100977" y="89757"/>
                </a:lnTo>
                <a:lnTo>
                  <a:pt x="100977" y="50488"/>
                </a:lnTo>
                <a:lnTo>
                  <a:pt x="56098" y="50488"/>
                </a:lnTo>
                <a:lnTo>
                  <a:pt x="56098" y="0"/>
                </a:lnTo>
                <a:lnTo>
                  <a:pt x="0" y="0"/>
                </a:lnTo>
              </a:path>
            </a:pathLst>
          </a:custGeom>
          <a:noFill/>
          <a:ln w="28575" cap="flat" cmpd="sng" algn="ctr">
            <a:solidFill>
              <a:schemeClr val="accent3"/>
            </a:solidFill>
            <a:prstDash val="solid"/>
            <a:round/>
            <a:headEnd type="none" w="med" len="med"/>
            <a:tailEnd type="none" w="med" len="med"/>
          </a:ln>
          <a:effectLst/>
        </p:spPr>
        <p:txBody>
          <a:bodyPr anchor="ctr"/>
          <a:lstStyle/>
          <a:p>
            <a:pPr algn="ctr">
              <a:buFont typeface="Arial" charset="0"/>
              <a:buChar char="•"/>
              <a:defRPr/>
            </a:pPr>
            <a:endParaRPr lang="en-US" dirty="0">
              <a:latin typeface="Arial" charset="0"/>
              <a:ea typeface="+mn-ea"/>
            </a:endParaRPr>
          </a:p>
        </p:txBody>
      </p:sp>
      <p:sp>
        <p:nvSpPr>
          <p:cNvPr id="10293" name="Freeform 59"/>
          <p:cNvSpPr>
            <a:spLocks/>
          </p:cNvSpPr>
          <p:nvPr/>
        </p:nvSpPr>
        <p:spPr bwMode="auto">
          <a:xfrm>
            <a:off x="1525588" y="2087563"/>
            <a:ext cx="6626225" cy="3573462"/>
          </a:xfrm>
          <a:custGeom>
            <a:avLst/>
            <a:gdLst>
              <a:gd name="T0" fmla="*/ 5239421 w 6625193"/>
              <a:gd name="T1" fmla="*/ 3551632 h 3573452"/>
              <a:gd name="T2" fmla="*/ 4282159 w 6625193"/>
              <a:gd name="T3" fmla="*/ 3512364 h 3573452"/>
              <a:gd name="T4" fmla="*/ 3987636 w 6625193"/>
              <a:gd name="T5" fmla="*/ 3445046 h 3573452"/>
              <a:gd name="T6" fmla="*/ 3704422 w 6625193"/>
              <a:gd name="T7" fmla="*/ 3411388 h 3573452"/>
              <a:gd name="T8" fmla="*/ 3523166 w 6625193"/>
              <a:gd name="T9" fmla="*/ 3360794 h 3573452"/>
              <a:gd name="T10" fmla="*/ 3313592 w 6625193"/>
              <a:gd name="T11" fmla="*/ 3327136 h 3573452"/>
              <a:gd name="T12" fmla="*/ 2905762 w 6625193"/>
              <a:gd name="T13" fmla="*/ 3248598 h 3573452"/>
              <a:gd name="T14" fmla="*/ 2599898 w 6625193"/>
              <a:gd name="T15" fmla="*/ 3209330 h 3573452"/>
              <a:gd name="T16" fmla="*/ 2395979 w 6625193"/>
              <a:gd name="T17" fmla="*/ 3158842 h 3573452"/>
              <a:gd name="T18" fmla="*/ 1976838 w 6625193"/>
              <a:gd name="T19" fmla="*/ 3130792 h 3573452"/>
              <a:gd name="T20" fmla="*/ 1948509 w 6625193"/>
              <a:gd name="T21" fmla="*/ 3063474 h 3573452"/>
              <a:gd name="T22" fmla="*/ 1767255 w 6625193"/>
              <a:gd name="T23" fmla="*/ 3012967 h 3573452"/>
              <a:gd name="T24" fmla="*/ 1738940 w 6625193"/>
              <a:gd name="T25" fmla="*/ 2906380 h 3573452"/>
              <a:gd name="T26" fmla="*/ 1659635 w 6625193"/>
              <a:gd name="T27" fmla="*/ 2878330 h 3573452"/>
              <a:gd name="T28" fmla="*/ 1619983 w 6625193"/>
              <a:gd name="T29" fmla="*/ 2693206 h 3573452"/>
              <a:gd name="T30" fmla="*/ 1535022 w 6625193"/>
              <a:gd name="T31" fmla="*/ 2648309 h 3573452"/>
              <a:gd name="T32" fmla="*/ 1518033 w 6625193"/>
              <a:gd name="T33" fmla="*/ 2558468 h 3573452"/>
              <a:gd name="T34" fmla="*/ 1450062 w 6625193"/>
              <a:gd name="T35" fmla="*/ 2507978 h 3573452"/>
              <a:gd name="T36" fmla="*/ 1433065 w 6625193"/>
              <a:gd name="T37" fmla="*/ 2429442 h 3573452"/>
              <a:gd name="T38" fmla="*/ 1387751 w 6625193"/>
              <a:gd name="T39" fmla="*/ 2390172 h 3573452"/>
              <a:gd name="T40" fmla="*/ 1348103 w 6625193"/>
              <a:gd name="T41" fmla="*/ 2306007 h 3573452"/>
              <a:gd name="T42" fmla="*/ 1291463 w 6625193"/>
              <a:gd name="T43" fmla="*/ 2266737 h 3573452"/>
              <a:gd name="T44" fmla="*/ 1268807 w 6625193"/>
              <a:gd name="T45" fmla="*/ 2176980 h 3573452"/>
              <a:gd name="T46" fmla="*/ 1223492 w 6625193"/>
              <a:gd name="T47" fmla="*/ 2137710 h 3573452"/>
              <a:gd name="T48" fmla="*/ 1200834 w 6625193"/>
              <a:gd name="T49" fmla="*/ 2014295 h 3573452"/>
              <a:gd name="T50" fmla="*/ 1149856 w 6625193"/>
              <a:gd name="T51" fmla="*/ 1991856 h 3573452"/>
              <a:gd name="T52" fmla="*/ 1121540 w 6625193"/>
              <a:gd name="T53" fmla="*/ 1879598 h 3573452"/>
              <a:gd name="T54" fmla="*/ 1087550 w 6625193"/>
              <a:gd name="T55" fmla="*/ 1750572 h 3573452"/>
              <a:gd name="T56" fmla="*/ 1064891 w 6625193"/>
              <a:gd name="T57" fmla="*/ 1621546 h 3573452"/>
              <a:gd name="T58" fmla="*/ 1025236 w 6625193"/>
              <a:gd name="T59" fmla="*/ 1576606 h 3573452"/>
              <a:gd name="T60" fmla="*/ 1008241 w 6625193"/>
              <a:gd name="T61" fmla="*/ 1413921 h 3573452"/>
              <a:gd name="T62" fmla="*/ 957264 w 6625193"/>
              <a:gd name="T63" fmla="*/ 1369043 h 3573452"/>
              <a:gd name="T64" fmla="*/ 917613 w 6625193"/>
              <a:gd name="T65" fmla="*/ 1223168 h 3573452"/>
              <a:gd name="T66" fmla="*/ 849641 w 6625193"/>
              <a:gd name="T67" fmla="*/ 1183857 h 3573452"/>
              <a:gd name="T68" fmla="*/ 832654 w 6625193"/>
              <a:gd name="T69" fmla="*/ 1133368 h 3573452"/>
              <a:gd name="T70" fmla="*/ 759016 w 6625193"/>
              <a:gd name="T71" fmla="*/ 1088490 h 3573452"/>
              <a:gd name="T72" fmla="*/ 730691 w 6625193"/>
              <a:gd name="T73" fmla="*/ 1043611 h 3573452"/>
              <a:gd name="T74" fmla="*/ 634398 w 6625193"/>
              <a:gd name="T75" fmla="*/ 998733 h 3573452"/>
              <a:gd name="T76" fmla="*/ 611750 w 6625193"/>
              <a:gd name="T77" fmla="*/ 858425 h 3573452"/>
              <a:gd name="T78" fmla="*/ 577764 w 6625193"/>
              <a:gd name="T79" fmla="*/ 802327 h 3573452"/>
              <a:gd name="T80" fmla="*/ 560766 w 6625193"/>
              <a:gd name="T81" fmla="*/ 706960 h 3573452"/>
              <a:gd name="T82" fmla="*/ 521120 w 6625193"/>
              <a:gd name="T83" fmla="*/ 667692 h 3573452"/>
              <a:gd name="T84" fmla="*/ 441817 w 6625193"/>
              <a:gd name="T85" fmla="*/ 426408 h 3573452"/>
              <a:gd name="T86" fmla="*/ 368172 w 6625193"/>
              <a:gd name="T87" fmla="*/ 398358 h 3573452"/>
              <a:gd name="T88" fmla="*/ 322859 w 6625193"/>
              <a:gd name="T89" fmla="*/ 314211 h 3573452"/>
              <a:gd name="T90" fmla="*/ 283219 w 6625193"/>
              <a:gd name="T91" fmla="*/ 213235 h 3573452"/>
              <a:gd name="T92" fmla="*/ 243578 w 6625193"/>
              <a:gd name="T93" fmla="*/ 112196 h 3573452"/>
              <a:gd name="T94" fmla="*/ 152953 w 6625193"/>
              <a:gd name="T95" fmla="*/ 89757 h 3573452"/>
              <a:gd name="T96" fmla="*/ 96297 w 6625193"/>
              <a:gd name="T97" fmla="*/ 16829 h 3573452"/>
              <a:gd name="T98" fmla="*/ 0 w 6625193"/>
              <a:gd name="T99" fmla="*/ 0 h 35734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25193"/>
              <a:gd name="T151" fmla="*/ 0 h 3573452"/>
              <a:gd name="T152" fmla="*/ 6625193 w 6625193"/>
              <a:gd name="T153" fmla="*/ 3573452 h 35734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25193" h="3573452">
                <a:moveTo>
                  <a:pt x="6625193" y="3573452"/>
                </a:moveTo>
                <a:lnTo>
                  <a:pt x="5189080" y="3573452"/>
                </a:lnTo>
                <a:lnTo>
                  <a:pt x="5189080" y="3551013"/>
                </a:lnTo>
                <a:lnTo>
                  <a:pt x="4285899" y="3551013"/>
                </a:lnTo>
                <a:lnTo>
                  <a:pt x="4285899" y="3511744"/>
                </a:lnTo>
                <a:lnTo>
                  <a:pt x="4241021" y="3511744"/>
                </a:lnTo>
                <a:lnTo>
                  <a:pt x="4241021" y="3461256"/>
                </a:lnTo>
                <a:lnTo>
                  <a:pt x="3949310" y="3461256"/>
                </a:lnTo>
                <a:lnTo>
                  <a:pt x="3949310" y="3444427"/>
                </a:lnTo>
                <a:lnTo>
                  <a:pt x="3814675" y="3444427"/>
                </a:lnTo>
                <a:lnTo>
                  <a:pt x="3814675" y="3410768"/>
                </a:lnTo>
                <a:lnTo>
                  <a:pt x="3668820" y="3410768"/>
                </a:lnTo>
                <a:lnTo>
                  <a:pt x="3668820" y="3388328"/>
                </a:lnTo>
                <a:lnTo>
                  <a:pt x="3494915" y="3388328"/>
                </a:lnTo>
                <a:lnTo>
                  <a:pt x="3489305" y="3360279"/>
                </a:lnTo>
                <a:lnTo>
                  <a:pt x="3321011" y="3354669"/>
                </a:lnTo>
                <a:lnTo>
                  <a:pt x="3321011" y="3326620"/>
                </a:lnTo>
                <a:lnTo>
                  <a:pt x="3281742" y="3326620"/>
                </a:lnTo>
                <a:lnTo>
                  <a:pt x="3281742" y="3287352"/>
                </a:lnTo>
                <a:lnTo>
                  <a:pt x="2889055" y="3281742"/>
                </a:lnTo>
                <a:lnTo>
                  <a:pt x="2877836" y="3248083"/>
                </a:lnTo>
                <a:lnTo>
                  <a:pt x="2849786" y="3248083"/>
                </a:lnTo>
                <a:lnTo>
                  <a:pt x="2849786" y="3208814"/>
                </a:lnTo>
                <a:lnTo>
                  <a:pt x="2574905" y="3208814"/>
                </a:lnTo>
                <a:lnTo>
                  <a:pt x="2574905" y="3180765"/>
                </a:lnTo>
                <a:lnTo>
                  <a:pt x="2378562" y="3186375"/>
                </a:lnTo>
                <a:lnTo>
                  <a:pt x="2372952" y="3158326"/>
                </a:lnTo>
                <a:lnTo>
                  <a:pt x="2249536" y="3158326"/>
                </a:lnTo>
                <a:lnTo>
                  <a:pt x="2255146" y="3130277"/>
                </a:lnTo>
                <a:lnTo>
                  <a:pt x="1957826" y="3130277"/>
                </a:lnTo>
                <a:lnTo>
                  <a:pt x="1957826" y="3096618"/>
                </a:lnTo>
                <a:lnTo>
                  <a:pt x="1929777" y="3096618"/>
                </a:lnTo>
                <a:lnTo>
                  <a:pt x="1929777" y="3062959"/>
                </a:lnTo>
                <a:lnTo>
                  <a:pt x="1778312" y="3062959"/>
                </a:lnTo>
                <a:lnTo>
                  <a:pt x="1783921" y="3012471"/>
                </a:lnTo>
                <a:lnTo>
                  <a:pt x="1750263" y="3012471"/>
                </a:lnTo>
                <a:lnTo>
                  <a:pt x="1750263" y="2950763"/>
                </a:lnTo>
                <a:lnTo>
                  <a:pt x="1716604" y="2950763"/>
                </a:lnTo>
                <a:lnTo>
                  <a:pt x="1722213" y="2905884"/>
                </a:lnTo>
                <a:lnTo>
                  <a:pt x="1666115" y="2905884"/>
                </a:lnTo>
                <a:lnTo>
                  <a:pt x="1671725" y="2877835"/>
                </a:lnTo>
                <a:lnTo>
                  <a:pt x="1643676" y="2877835"/>
                </a:lnTo>
                <a:lnTo>
                  <a:pt x="1643676" y="2743200"/>
                </a:lnTo>
                <a:lnTo>
                  <a:pt x="1604407" y="2737590"/>
                </a:lnTo>
                <a:lnTo>
                  <a:pt x="1604407" y="2692711"/>
                </a:lnTo>
                <a:lnTo>
                  <a:pt x="1587578" y="2692711"/>
                </a:lnTo>
                <a:lnTo>
                  <a:pt x="1587578" y="2647833"/>
                </a:lnTo>
                <a:lnTo>
                  <a:pt x="1520260" y="2647833"/>
                </a:lnTo>
                <a:lnTo>
                  <a:pt x="1525870" y="2614174"/>
                </a:lnTo>
                <a:lnTo>
                  <a:pt x="1509040" y="2614174"/>
                </a:lnTo>
                <a:lnTo>
                  <a:pt x="1503431" y="2558076"/>
                </a:lnTo>
                <a:lnTo>
                  <a:pt x="1486601" y="2558076"/>
                </a:lnTo>
                <a:lnTo>
                  <a:pt x="1486601" y="2507587"/>
                </a:lnTo>
                <a:lnTo>
                  <a:pt x="1436113" y="2507587"/>
                </a:lnTo>
                <a:lnTo>
                  <a:pt x="1441723" y="2468319"/>
                </a:lnTo>
                <a:lnTo>
                  <a:pt x="1419283" y="2468319"/>
                </a:lnTo>
                <a:lnTo>
                  <a:pt x="1419283" y="2429050"/>
                </a:lnTo>
                <a:lnTo>
                  <a:pt x="1396844" y="2429050"/>
                </a:lnTo>
                <a:lnTo>
                  <a:pt x="1396844" y="2389781"/>
                </a:lnTo>
                <a:lnTo>
                  <a:pt x="1374405" y="2389781"/>
                </a:lnTo>
                <a:lnTo>
                  <a:pt x="1374405" y="2350512"/>
                </a:lnTo>
                <a:lnTo>
                  <a:pt x="1340746" y="2350512"/>
                </a:lnTo>
                <a:lnTo>
                  <a:pt x="1335136" y="2305634"/>
                </a:lnTo>
                <a:lnTo>
                  <a:pt x="1312697" y="2305634"/>
                </a:lnTo>
                <a:lnTo>
                  <a:pt x="1318307" y="2266365"/>
                </a:lnTo>
                <a:lnTo>
                  <a:pt x="1279038" y="2266365"/>
                </a:lnTo>
                <a:lnTo>
                  <a:pt x="1279038" y="2221487"/>
                </a:lnTo>
                <a:lnTo>
                  <a:pt x="1256599" y="2221487"/>
                </a:lnTo>
                <a:lnTo>
                  <a:pt x="1256599" y="2176608"/>
                </a:lnTo>
                <a:lnTo>
                  <a:pt x="1234159" y="2176608"/>
                </a:lnTo>
                <a:lnTo>
                  <a:pt x="1234159" y="2137339"/>
                </a:lnTo>
                <a:lnTo>
                  <a:pt x="1211720" y="2137339"/>
                </a:lnTo>
                <a:lnTo>
                  <a:pt x="1206110" y="2058802"/>
                </a:lnTo>
                <a:lnTo>
                  <a:pt x="1183671" y="2058802"/>
                </a:lnTo>
                <a:lnTo>
                  <a:pt x="1189281" y="2013923"/>
                </a:lnTo>
                <a:lnTo>
                  <a:pt x="1161232" y="2013923"/>
                </a:lnTo>
                <a:lnTo>
                  <a:pt x="1161232" y="1991484"/>
                </a:lnTo>
                <a:lnTo>
                  <a:pt x="1138793" y="1991484"/>
                </a:lnTo>
                <a:lnTo>
                  <a:pt x="1144402" y="1907337"/>
                </a:lnTo>
                <a:lnTo>
                  <a:pt x="1116353" y="1907337"/>
                </a:lnTo>
                <a:lnTo>
                  <a:pt x="1110743" y="1879288"/>
                </a:lnTo>
                <a:lnTo>
                  <a:pt x="1088304" y="1879288"/>
                </a:lnTo>
                <a:lnTo>
                  <a:pt x="1093914" y="1750262"/>
                </a:lnTo>
                <a:lnTo>
                  <a:pt x="1077085" y="1750262"/>
                </a:lnTo>
                <a:lnTo>
                  <a:pt x="1077085" y="1682944"/>
                </a:lnTo>
                <a:lnTo>
                  <a:pt x="1054645" y="1682944"/>
                </a:lnTo>
                <a:lnTo>
                  <a:pt x="1054645" y="1621236"/>
                </a:lnTo>
                <a:lnTo>
                  <a:pt x="1037816" y="1621236"/>
                </a:lnTo>
                <a:lnTo>
                  <a:pt x="1037816" y="1576358"/>
                </a:lnTo>
                <a:lnTo>
                  <a:pt x="1015377" y="1576358"/>
                </a:lnTo>
                <a:lnTo>
                  <a:pt x="1015377" y="1452942"/>
                </a:lnTo>
                <a:lnTo>
                  <a:pt x="998547" y="1447332"/>
                </a:lnTo>
                <a:lnTo>
                  <a:pt x="998547" y="1413673"/>
                </a:lnTo>
                <a:lnTo>
                  <a:pt x="964888" y="1413673"/>
                </a:lnTo>
                <a:lnTo>
                  <a:pt x="964888" y="1368795"/>
                </a:lnTo>
                <a:lnTo>
                  <a:pt x="948059" y="1368795"/>
                </a:lnTo>
                <a:lnTo>
                  <a:pt x="942449" y="1301477"/>
                </a:lnTo>
                <a:lnTo>
                  <a:pt x="908790" y="1301477"/>
                </a:lnTo>
                <a:lnTo>
                  <a:pt x="908790" y="1222939"/>
                </a:lnTo>
                <a:lnTo>
                  <a:pt x="863912" y="1222939"/>
                </a:lnTo>
                <a:lnTo>
                  <a:pt x="863912" y="1183671"/>
                </a:lnTo>
                <a:lnTo>
                  <a:pt x="841472" y="1183671"/>
                </a:lnTo>
                <a:lnTo>
                  <a:pt x="841472" y="1161231"/>
                </a:lnTo>
                <a:lnTo>
                  <a:pt x="824643" y="1161231"/>
                </a:lnTo>
                <a:lnTo>
                  <a:pt x="824643" y="1133182"/>
                </a:lnTo>
                <a:lnTo>
                  <a:pt x="790984" y="1133182"/>
                </a:lnTo>
                <a:lnTo>
                  <a:pt x="790984" y="1082694"/>
                </a:lnTo>
                <a:lnTo>
                  <a:pt x="751715" y="1088304"/>
                </a:lnTo>
                <a:lnTo>
                  <a:pt x="751715" y="1071474"/>
                </a:lnTo>
                <a:lnTo>
                  <a:pt x="723666" y="1071474"/>
                </a:lnTo>
                <a:lnTo>
                  <a:pt x="723666" y="1043425"/>
                </a:lnTo>
                <a:lnTo>
                  <a:pt x="656348" y="1032206"/>
                </a:lnTo>
                <a:lnTo>
                  <a:pt x="656348" y="998547"/>
                </a:lnTo>
                <a:lnTo>
                  <a:pt x="628299" y="998547"/>
                </a:lnTo>
                <a:lnTo>
                  <a:pt x="628299" y="953668"/>
                </a:lnTo>
                <a:lnTo>
                  <a:pt x="605860" y="953668"/>
                </a:lnTo>
                <a:lnTo>
                  <a:pt x="605860" y="858301"/>
                </a:lnTo>
                <a:lnTo>
                  <a:pt x="594640" y="858301"/>
                </a:lnTo>
                <a:lnTo>
                  <a:pt x="594640" y="802203"/>
                </a:lnTo>
                <a:lnTo>
                  <a:pt x="572201" y="802203"/>
                </a:lnTo>
                <a:lnTo>
                  <a:pt x="572201" y="751715"/>
                </a:lnTo>
                <a:lnTo>
                  <a:pt x="555372" y="746105"/>
                </a:lnTo>
                <a:lnTo>
                  <a:pt x="555372" y="706836"/>
                </a:lnTo>
                <a:lnTo>
                  <a:pt x="532932" y="706836"/>
                </a:lnTo>
                <a:lnTo>
                  <a:pt x="538542" y="667568"/>
                </a:lnTo>
                <a:lnTo>
                  <a:pt x="516103" y="667568"/>
                </a:lnTo>
                <a:lnTo>
                  <a:pt x="510493" y="544152"/>
                </a:lnTo>
                <a:lnTo>
                  <a:pt x="437566" y="544152"/>
                </a:lnTo>
                <a:lnTo>
                  <a:pt x="437566" y="426346"/>
                </a:lnTo>
                <a:lnTo>
                  <a:pt x="403907" y="426346"/>
                </a:lnTo>
                <a:lnTo>
                  <a:pt x="403907" y="398296"/>
                </a:lnTo>
                <a:lnTo>
                  <a:pt x="364638" y="398296"/>
                </a:lnTo>
                <a:lnTo>
                  <a:pt x="359028" y="347808"/>
                </a:lnTo>
                <a:lnTo>
                  <a:pt x="319759" y="347808"/>
                </a:lnTo>
                <a:lnTo>
                  <a:pt x="319759" y="314149"/>
                </a:lnTo>
                <a:lnTo>
                  <a:pt x="308540" y="314149"/>
                </a:lnTo>
                <a:lnTo>
                  <a:pt x="302930" y="213173"/>
                </a:lnTo>
                <a:lnTo>
                  <a:pt x="280491" y="213173"/>
                </a:lnTo>
                <a:lnTo>
                  <a:pt x="280491" y="179514"/>
                </a:lnTo>
                <a:lnTo>
                  <a:pt x="241222" y="173904"/>
                </a:lnTo>
                <a:lnTo>
                  <a:pt x="241222" y="112196"/>
                </a:lnTo>
                <a:lnTo>
                  <a:pt x="213173" y="112196"/>
                </a:lnTo>
                <a:lnTo>
                  <a:pt x="213173" y="89757"/>
                </a:lnTo>
                <a:lnTo>
                  <a:pt x="151465" y="89757"/>
                </a:lnTo>
                <a:lnTo>
                  <a:pt x="145855" y="61708"/>
                </a:lnTo>
                <a:lnTo>
                  <a:pt x="95367" y="56098"/>
                </a:lnTo>
                <a:lnTo>
                  <a:pt x="95367" y="16829"/>
                </a:lnTo>
                <a:lnTo>
                  <a:pt x="50488" y="22439"/>
                </a:lnTo>
                <a:lnTo>
                  <a:pt x="56098" y="0"/>
                </a:lnTo>
                <a:lnTo>
                  <a:pt x="0" y="0"/>
                </a:lnTo>
              </a:path>
            </a:pathLst>
          </a:custGeom>
          <a:noFill/>
          <a:ln w="28575">
            <a:solidFill>
              <a:schemeClr val="tx2"/>
            </a:solidFill>
            <a:round/>
            <a:headEnd/>
            <a:tailEnd/>
          </a:ln>
        </p:spPr>
        <p:txBody>
          <a:bodyPr anchor="ctr"/>
          <a:lstStyle/>
          <a:p>
            <a:endParaRPr lang="en-IN"/>
          </a:p>
        </p:txBody>
      </p:sp>
      <p:grpSp>
        <p:nvGrpSpPr>
          <p:cNvPr id="2" name="Group 62"/>
          <p:cNvGrpSpPr>
            <a:grpSpLocks/>
          </p:cNvGrpSpPr>
          <p:nvPr/>
        </p:nvGrpSpPr>
        <p:grpSpPr bwMode="auto">
          <a:xfrm>
            <a:off x="1514475" y="2109788"/>
            <a:ext cx="3859213" cy="3562350"/>
            <a:chOff x="1514650" y="2109291"/>
            <a:chExt cx="3859554" cy="3562233"/>
          </a:xfrm>
        </p:grpSpPr>
        <p:sp>
          <p:nvSpPr>
            <p:cNvPr id="10304" name="Freeform 60"/>
            <p:cNvSpPr>
              <a:spLocks/>
            </p:cNvSpPr>
            <p:nvPr/>
          </p:nvSpPr>
          <p:spPr bwMode="auto">
            <a:xfrm>
              <a:off x="1868069" y="3018081"/>
              <a:ext cx="3506135" cy="2653443"/>
            </a:xfrm>
            <a:custGeom>
              <a:avLst/>
              <a:gdLst>
                <a:gd name="T0" fmla="*/ 2827347 w 3506135"/>
                <a:gd name="T1" fmla="*/ 2653443 h 2653443"/>
                <a:gd name="T2" fmla="*/ 2692711 w 3506135"/>
                <a:gd name="T3" fmla="*/ 2636613 h 2653443"/>
                <a:gd name="T4" fmla="*/ 2586125 w 3506135"/>
                <a:gd name="T5" fmla="*/ 2608565 h 2653443"/>
                <a:gd name="T6" fmla="*/ 2075675 w 3506135"/>
                <a:gd name="T7" fmla="*/ 2574907 h 2653443"/>
                <a:gd name="T8" fmla="*/ 2002747 w 3506135"/>
                <a:gd name="T9" fmla="*/ 2546857 h 2653443"/>
                <a:gd name="T10" fmla="*/ 1924210 w 3506135"/>
                <a:gd name="T11" fmla="*/ 2524417 h 2653443"/>
                <a:gd name="T12" fmla="*/ 1755915 w 3506135"/>
                <a:gd name="T13" fmla="*/ 2490759 h 2653443"/>
                <a:gd name="T14" fmla="*/ 1576401 w 3506135"/>
                <a:gd name="T15" fmla="*/ 2457099 h 2653443"/>
                <a:gd name="T16" fmla="*/ 1553962 w 3506135"/>
                <a:gd name="T17" fmla="*/ 2417831 h 2653443"/>
                <a:gd name="T18" fmla="*/ 1486644 w 3506135"/>
                <a:gd name="T19" fmla="*/ 2384173 h 2653443"/>
                <a:gd name="T20" fmla="*/ 1464205 w 3506135"/>
                <a:gd name="T21" fmla="*/ 2322465 h 2653443"/>
                <a:gd name="T22" fmla="*/ 1436156 w 3506135"/>
                <a:gd name="T23" fmla="*/ 2294415 h 2653443"/>
                <a:gd name="T24" fmla="*/ 1385667 w 3506135"/>
                <a:gd name="T25" fmla="*/ 2266367 h 2653443"/>
                <a:gd name="T26" fmla="*/ 1357618 w 3506135"/>
                <a:gd name="T27" fmla="*/ 2232707 h 2653443"/>
                <a:gd name="T28" fmla="*/ 1318349 w 3506135"/>
                <a:gd name="T29" fmla="*/ 2187829 h 2653443"/>
                <a:gd name="T30" fmla="*/ 1222983 w 3506135"/>
                <a:gd name="T31" fmla="*/ 2103681 h 2653443"/>
                <a:gd name="T32" fmla="*/ 1183714 w 3506135"/>
                <a:gd name="T33" fmla="*/ 2075675 h 2653443"/>
                <a:gd name="T34" fmla="*/ 1009767 w 3506135"/>
                <a:gd name="T35" fmla="*/ 2042016 h 2653443"/>
                <a:gd name="T36" fmla="*/ 981718 w 3506135"/>
                <a:gd name="T37" fmla="*/ 2008357 h 2653443"/>
                <a:gd name="T38" fmla="*/ 948059 w 3506135"/>
                <a:gd name="T39" fmla="*/ 1985918 h 2653443"/>
                <a:gd name="T40" fmla="*/ 908790 w 3506135"/>
                <a:gd name="T41" fmla="*/ 1957869 h 2653443"/>
                <a:gd name="T42" fmla="*/ 841472 w 3506135"/>
                <a:gd name="T43" fmla="*/ 1924210 h 2653443"/>
                <a:gd name="T44" fmla="*/ 813423 w 3506135"/>
                <a:gd name="T45" fmla="*/ 1890551 h 2653443"/>
                <a:gd name="T46" fmla="*/ 790984 w 3506135"/>
                <a:gd name="T47" fmla="*/ 1800794 h 2653443"/>
                <a:gd name="T48" fmla="*/ 695617 w 3506135"/>
                <a:gd name="T49" fmla="*/ 1750306 h 2653443"/>
                <a:gd name="T50" fmla="*/ 673178 w 3506135"/>
                <a:gd name="T51" fmla="*/ 1727866 h 2653443"/>
                <a:gd name="T52" fmla="*/ 628299 w 3506135"/>
                <a:gd name="T53" fmla="*/ 1688598 h 2653443"/>
                <a:gd name="T54" fmla="*/ 611470 w 3506135"/>
                <a:gd name="T55" fmla="*/ 1660549 h 2653443"/>
                <a:gd name="T56" fmla="*/ 589030 w 3506135"/>
                <a:gd name="T57" fmla="*/ 1582011 h 2653443"/>
                <a:gd name="T58" fmla="*/ 566591 w 3506135"/>
                <a:gd name="T59" fmla="*/ 1531523 h 2653443"/>
                <a:gd name="T60" fmla="*/ 544152 w 3506135"/>
                <a:gd name="T61" fmla="*/ 1492254 h 2653443"/>
                <a:gd name="T62" fmla="*/ 504883 w 3506135"/>
                <a:gd name="T63" fmla="*/ 1458595 h 2653443"/>
                <a:gd name="T64" fmla="*/ 476834 w 3506135"/>
                <a:gd name="T65" fmla="*/ 1357618 h 2653443"/>
                <a:gd name="T66" fmla="*/ 454395 w 3506135"/>
                <a:gd name="T67" fmla="*/ 1312740 h 2653443"/>
                <a:gd name="T68" fmla="*/ 437565 w 3506135"/>
                <a:gd name="T69" fmla="*/ 1234202 h 2653443"/>
                <a:gd name="T70" fmla="*/ 398297 w 3506135"/>
                <a:gd name="T71" fmla="*/ 1088347 h 2653443"/>
                <a:gd name="T72" fmla="*/ 375857 w 3506135"/>
                <a:gd name="T73" fmla="*/ 1037816 h 2653443"/>
                <a:gd name="T74" fmla="*/ 353418 w 3506135"/>
                <a:gd name="T75" fmla="*/ 998547 h 2653443"/>
                <a:gd name="T76" fmla="*/ 330979 w 3506135"/>
                <a:gd name="T77" fmla="*/ 936839 h 2653443"/>
                <a:gd name="T78" fmla="*/ 308540 w 3506135"/>
                <a:gd name="T79" fmla="*/ 903180 h 2653443"/>
                <a:gd name="T80" fmla="*/ 286100 w 3506135"/>
                <a:gd name="T81" fmla="*/ 824643 h 2653443"/>
                <a:gd name="T82" fmla="*/ 263661 w 3506135"/>
                <a:gd name="T83" fmla="*/ 751715 h 2653443"/>
                <a:gd name="T84" fmla="*/ 252441 w 3506135"/>
                <a:gd name="T85" fmla="*/ 695617 h 2653443"/>
                <a:gd name="T86" fmla="*/ 235612 w 3506135"/>
                <a:gd name="T87" fmla="*/ 617080 h 2653443"/>
                <a:gd name="T88" fmla="*/ 230002 w 3506135"/>
                <a:gd name="T89" fmla="*/ 560982 h 2653443"/>
                <a:gd name="T90" fmla="*/ 207563 w 3506135"/>
                <a:gd name="T91" fmla="*/ 510493 h 2653443"/>
                <a:gd name="T92" fmla="*/ 179514 w 3506135"/>
                <a:gd name="T93" fmla="*/ 398297 h 2653443"/>
                <a:gd name="T94" fmla="*/ 157075 w 3506135"/>
                <a:gd name="T95" fmla="*/ 370248 h 2653443"/>
                <a:gd name="T96" fmla="*/ 151465 w 3506135"/>
                <a:gd name="T97" fmla="*/ 325369 h 2653443"/>
                <a:gd name="T98" fmla="*/ 123416 w 3506135"/>
                <a:gd name="T99" fmla="*/ 269271 h 2653443"/>
                <a:gd name="T100" fmla="*/ 95367 w 3506135"/>
                <a:gd name="T101" fmla="*/ 224393 h 2653443"/>
                <a:gd name="T102" fmla="*/ 72927 w 3506135"/>
                <a:gd name="T103" fmla="*/ 190734 h 2653443"/>
                <a:gd name="T104" fmla="*/ 39268 w 3506135"/>
                <a:gd name="T105" fmla="*/ 145855 h 2653443"/>
                <a:gd name="T106" fmla="*/ 22439 w 3506135"/>
                <a:gd name="T107" fmla="*/ 95367 h 2653443"/>
                <a:gd name="T108" fmla="*/ 0 w 3506135"/>
                <a:gd name="T109" fmla="*/ 39269 h 26534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06135"/>
                <a:gd name="T166" fmla="*/ 0 h 2653443"/>
                <a:gd name="T167" fmla="*/ 3506135 w 3506135"/>
                <a:gd name="T168" fmla="*/ 2653443 h 26534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06135" h="2653443">
                  <a:moveTo>
                    <a:pt x="3506135" y="2653443"/>
                  </a:moveTo>
                  <a:lnTo>
                    <a:pt x="2827347" y="2653443"/>
                  </a:lnTo>
                  <a:lnTo>
                    <a:pt x="2827347" y="2636613"/>
                  </a:lnTo>
                  <a:lnTo>
                    <a:pt x="2692711" y="2636613"/>
                  </a:lnTo>
                  <a:lnTo>
                    <a:pt x="2687102" y="2608564"/>
                  </a:lnTo>
                  <a:lnTo>
                    <a:pt x="2586125" y="2608564"/>
                  </a:lnTo>
                  <a:lnTo>
                    <a:pt x="2586125" y="2574906"/>
                  </a:lnTo>
                  <a:lnTo>
                    <a:pt x="2075632" y="2574906"/>
                  </a:lnTo>
                  <a:lnTo>
                    <a:pt x="2075632" y="2546856"/>
                  </a:lnTo>
                  <a:lnTo>
                    <a:pt x="2002704" y="2546856"/>
                  </a:lnTo>
                  <a:lnTo>
                    <a:pt x="1997094" y="2524417"/>
                  </a:lnTo>
                  <a:lnTo>
                    <a:pt x="1924167" y="2524417"/>
                  </a:lnTo>
                  <a:lnTo>
                    <a:pt x="1924167" y="2490758"/>
                  </a:lnTo>
                  <a:lnTo>
                    <a:pt x="1755872" y="2490758"/>
                  </a:lnTo>
                  <a:lnTo>
                    <a:pt x="1750262" y="2457099"/>
                  </a:lnTo>
                  <a:lnTo>
                    <a:pt x="1576358" y="2457099"/>
                  </a:lnTo>
                  <a:lnTo>
                    <a:pt x="1581968" y="2417831"/>
                  </a:lnTo>
                  <a:lnTo>
                    <a:pt x="1553919" y="2417831"/>
                  </a:lnTo>
                  <a:lnTo>
                    <a:pt x="1553919" y="2384172"/>
                  </a:lnTo>
                  <a:lnTo>
                    <a:pt x="1486601" y="2384172"/>
                  </a:lnTo>
                  <a:lnTo>
                    <a:pt x="1492211" y="2322464"/>
                  </a:lnTo>
                  <a:lnTo>
                    <a:pt x="1464162" y="2322464"/>
                  </a:lnTo>
                  <a:lnTo>
                    <a:pt x="1458552" y="2288805"/>
                  </a:lnTo>
                  <a:lnTo>
                    <a:pt x="1436113" y="2294415"/>
                  </a:lnTo>
                  <a:lnTo>
                    <a:pt x="1436113" y="2266366"/>
                  </a:lnTo>
                  <a:lnTo>
                    <a:pt x="1385624" y="2266366"/>
                  </a:lnTo>
                  <a:lnTo>
                    <a:pt x="1391234" y="2238317"/>
                  </a:lnTo>
                  <a:lnTo>
                    <a:pt x="1357575" y="2232707"/>
                  </a:lnTo>
                  <a:lnTo>
                    <a:pt x="1357575" y="2193438"/>
                  </a:lnTo>
                  <a:lnTo>
                    <a:pt x="1318306" y="2187828"/>
                  </a:lnTo>
                  <a:lnTo>
                    <a:pt x="1312697" y="2103681"/>
                  </a:lnTo>
                  <a:lnTo>
                    <a:pt x="1222940" y="2103681"/>
                  </a:lnTo>
                  <a:lnTo>
                    <a:pt x="1228549" y="2075632"/>
                  </a:lnTo>
                  <a:lnTo>
                    <a:pt x="1183671" y="2075632"/>
                  </a:lnTo>
                  <a:lnTo>
                    <a:pt x="1189281" y="2047583"/>
                  </a:lnTo>
                  <a:lnTo>
                    <a:pt x="1009767" y="2041973"/>
                  </a:lnTo>
                  <a:lnTo>
                    <a:pt x="1009767" y="2013924"/>
                  </a:lnTo>
                  <a:lnTo>
                    <a:pt x="981718" y="2008314"/>
                  </a:lnTo>
                  <a:lnTo>
                    <a:pt x="987327" y="1985875"/>
                  </a:lnTo>
                  <a:lnTo>
                    <a:pt x="948059" y="1985875"/>
                  </a:lnTo>
                  <a:lnTo>
                    <a:pt x="942449" y="1957826"/>
                  </a:lnTo>
                  <a:lnTo>
                    <a:pt x="908790" y="1957826"/>
                  </a:lnTo>
                  <a:lnTo>
                    <a:pt x="908790" y="1924167"/>
                  </a:lnTo>
                  <a:lnTo>
                    <a:pt x="841472" y="1924167"/>
                  </a:lnTo>
                  <a:lnTo>
                    <a:pt x="847082" y="1890508"/>
                  </a:lnTo>
                  <a:lnTo>
                    <a:pt x="813423" y="1890508"/>
                  </a:lnTo>
                  <a:lnTo>
                    <a:pt x="807813" y="1800751"/>
                  </a:lnTo>
                  <a:lnTo>
                    <a:pt x="790984" y="1800751"/>
                  </a:lnTo>
                  <a:lnTo>
                    <a:pt x="790984" y="1750263"/>
                  </a:lnTo>
                  <a:lnTo>
                    <a:pt x="695617" y="1750263"/>
                  </a:lnTo>
                  <a:lnTo>
                    <a:pt x="701227" y="1733433"/>
                  </a:lnTo>
                  <a:lnTo>
                    <a:pt x="673178" y="1727823"/>
                  </a:lnTo>
                  <a:lnTo>
                    <a:pt x="661958" y="1688555"/>
                  </a:lnTo>
                  <a:lnTo>
                    <a:pt x="628299" y="1688555"/>
                  </a:lnTo>
                  <a:lnTo>
                    <a:pt x="628299" y="1660506"/>
                  </a:lnTo>
                  <a:lnTo>
                    <a:pt x="611470" y="1660506"/>
                  </a:lnTo>
                  <a:lnTo>
                    <a:pt x="617079" y="1576358"/>
                  </a:lnTo>
                  <a:lnTo>
                    <a:pt x="589030" y="1581968"/>
                  </a:lnTo>
                  <a:lnTo>
                    <a:pt x="589030" y="1531480"/>
                  </a:lnTo>
                  <a:lnTo>
                    <a:pt x="566591" y="1531480"/>
                  </a:lnTo>
                  <a:lnTo>
                    <a:pt x="566591" y="1492211"/>
                  </a:lnTo>
                  <a:lnTo>
                    <a:pt x="544152" y="1492211"/>
                  </a:lnTo>
                  <a:lnTo>
                    <a:pt x="544152" y="1458552"/>
                  </a:lnTo>
                  <a:lnTo>
                    <a:pt x="504883" y="1458552"/>
                  </a:lnTo>
                  <a:lnTo>
                    <a:pt x="499273" y="1357575"/>
                  </a:lnTo>
                  <a:lnTo>
                    <a:pt x="476834" y="1357575"/>
                  </a:lnTo>
                  <a:lnTo>
                    <a:pt x="471224" y="1312697"/>
                  </a:lnTo>
                  <a:lnTo>
                    <a:pt x="454395" y="1312697"/>
                  </a:lnTo>
                  <a:lnTo>
                    <a:pt x="460005" y="1234159"/>
                  </a:lnTo>
                  <a:lnTo>
                    <a:pt x="437565" y="1234159"/>
                  </a:lnTo>
                  <a:lnTo>
                    <a:pt x="431956" y="1093914"/>
                  </a:lnTo>
                  <a:lnTo>
                    <a:pt x="398297" y="1088304"/>
                  </a:lnTo>
                  <a:lnTo>
                    <a:pt x="398297" y="1037816"/>
                  </a:lnTo>
                  <a:lnTo>
                    <a:pt x="375857" y="1037816"/>
                  </a:lnTo>
                  <a:lnTo>
                    <a:pt x="375857" y="998547"/>
                  </a:lnTo>
                  <a:lnTo>
                    <a:pt x="353418" y="998547"/>
                  </a:lnTo>
                  <a:lnTo>
                    <a:pt x="347808" y="936839"/>
                  </a:lnTo>
                  <a:lnTo>
                    <a:pt x="330979" y="936839"/>
                  </a:lnTo>
                  <a:lnTo>
                    <a:pt x="330979" y="903180"/>
                  </a:lnTo>
                  <a:lnTo>
                    <a:pt x="308540" y="903180"/>
                  </a:lnTo>
                  <a:lnTo>
                    <a:pt x="302930" y="824643"/>
                  </a:lnTo>
                  <a:lnTo>
                    <a:pt x="286100" y="824643"/>
                  </a:lnTo>
                  <a:lnTo>
                    <a:pt x="286100" y="751715"/>
                  </a:lnTo>
                  <a:lnTo>
                    <a:pt x="263661" y="751715"/>
                  </a:lnTo>
                  <a:lnTo>
                    <a:pt x="258051" y="695617"/>
                  </a:lnTo>
                  <a:lnTo>
                    <a:pt x="252441" y="695617"/>
                  </a:lnTo>
                  <a:lnTo>
                    <a:pt x="252441" y="617080"/>
                  </a:lnTo>
                  <a:lnTo>
                    <a:pt x="235612" y="617080"/>
                  </a:lnTo>
                  <a:lnTo>
                    <a:pt x="246832" y="560982"/>
                  </a:lnTo>
                  <a:lnTo>
                    <a:pt x="230002" y="560982"/>
                  </a:lnTo>
                  <a:lnTo>
                    <a:pt x="230002" y="510493"/>
                  </a:lnTo>
                  <a:lnTo>
                    <a:pt x="207563" y="510493"/>
                  </a:lnTo>
                  <a:lnTo>
                    <a:pt x="201953" y="398297"/>
                  </a:lnTo>
                  <a:lnTo>
                    <a:pt x="179514" y="398297"/>
                  </a:lnTo>
                  <a:lnTo>
                    <a:pt x="179514" y="370248"/>
                  </a:lnTo>
                  <a:lnTo>
                    <a:pt x="157075" y="370248"/>
                  </a:lnTo>
                  <a:lnTo>
                    <a:pt x="162684" y="325369"/>
                  </a:lnTo>
                  <a:lnTo>
                    <a:pt x="151465" y="325369"/>
                  </a:lnTo>
                  <a:lnTo>
                    <a:pt x="151465" y="269271"/>
                  </a:lnTo>
                  <a:lnTo>
                    <a:pt x="123416" y="269271"/>
                  </a:lnTo>
                  <a:lnTo>
                    <a:pt x="123416" y="224393"/>
                  </a:lnTo>
                  <a:lnTo>
                    <a:pt x="95367" y="224393"/>
                  </a:lnTo>
                  <a:lnTo>
                    <a:pt x="95367" y="190734"/>
                  </a:lnTo>
                  <a:lnTo>
                    <a:pt x="72927" y="190734"/>
                  </a:lnTo>
                  <a:lnTo>
                    <a:pt x="72927" y="151465"/>
                  </a:lnTo>
                  <a:lnTo>
                    <a:pt x="39268" y="145855"/>
                  </a:lnTo>
                  <a:lnTo>
                    <a:pt x="33659" y="89757"/>
                  </a:lnTo>
                  <a:lnTo>
                    <a:pt x="22439" y="95367"/>
                  </a:lnTo>
                  <a:lnTo>
                    <a:pt x="22439" y="39269"/>
                  </a:lnTo>
                  <a:lnTo>
                    <a:pt x="0" y="39269"/>
                  </a:lnTo>
                  <a:lnTo>
                    <a:pt x="0" y="0"/>
                  </a:lnTo>
                </a:path>
              </a:pathLst>
            </a:custGeom>
            <a:noFill/>
            <a:ln w="28575">
              <a:solidFill>
                <a:schemeClr val="accent2"/>
              </a:solidFill>
              <a:round/>
              <a:headEnd/>
              <a:tailEnd/>
            </a:ln>
          </p:spPr>
          <p:txBody>
            <a:bodyPr anchor="ctr"/>
            <a:lstStyle/>
            <a:p>
              <a:endParaRPr lang="en-IN"/>
            </a:p>
          </p:txBody>
        </p:sp>
        <p:sp>
          <p:nvSpPr>
            <p:cNvPr id="10305" name="Freeform 61"/>
            <p:cNvSpPr>
              <a:spLocks/>
            </p:cNvSpPr>
            <p:nvPr/>
          </p:nvSpPr>
          <p:spPr bwMode="auto">
            <a:xfrm>
              <a:off x="1514650" y="2109291"/>
              <a:ext cx="364638" cy="936839"/>
            </a:xfrm>
            <a:custGeom>
              <a:avLst/>
              <a:gdLst>
                <a:gd name="T0" fmla="*/ 359029 w 364638"/>
                <a:gd name="T1" fmla="*/ 936839 h 936839"/>
                <a:gd name="T2" fmla="*/ 364638 w 364638"/>
                <a:gd name="T3" fmla="*/ 886351 h 936839"/>
                <a:gd name="T4" fmla="*/ 336589 w 364638"/>
                <a:gd name="T5" fmla="*/ 880741 h 936839"/>
                <a:gd name="T6" fmla="*/ 336589 w 364638"/>
                <a:gd name="T7" fmla="*/ 807813 h 936839"/>
                <a:gd name="T8" fmla="*/ 302930 w 364638"/>
                <a:gd name="T9" fmla="*/ 807813 h 936839"/>
                <a:gd name="T10" fmla="*/ 308540 w 364638"/>
                <a:gd name="T11" fmla="*/ 768545 h 936839"/>
                <a:gd name="T12" fmla="*/ 286101 w 364638"/>
                <a:gd name="T13" fmla="*/ 774154 h 936839"/>
                <a:gd name="T14" fmla="*/ 286101 w 364638"/>
                <a:gd name="T15" fmla="*/ 734886 h 936839"/>
                <a:gd name="T16" fmla="*/ 263662 w 364638"/>
                <a:gd name="T17" fmla="*/ 734886 h 936839"/>
                <a:gd name="T18" fmla="*/ 269271 w 364638"/>
                <a:gd name="T19" fmla="*/ 656348 h 936839"/>
                <a:gd name="T20" fmla="*/ 246832 w 364638"/>
                <a:gd name="T21" fmla="*/ 656348 h 936839"/>
                <a:gd name="T22" fmla="*/ 246832 w 364638"/>
                <a:gd name="T23" fmla="*/ 566591 h 936839"/>
                <a:gd name="T24" fmla="*/ 213173 w 364638"/>
                <a:gd name="T25" fmla="*/ 560981 h 936839"/>
                <a:gd name="T26" fmla="*/ 213173 w 364638"/>
                <a:gd name="T27" fmla="*/ 476834 h 936839"/>
                <a:gd name="T28" fmla="*/ 185124 w 364638"/>
                <a:gd name="T29" fmla="*/ 476834 h 936839"/>
                <a:gd name="T30" fmla="*/ 185124 w 364638"/>
                <a:gd name="T31" fmla="*/ 409516 h 936839"/>
                <a:gd name="T32" fmla="*/ 162685 w 364638"/>
                <a:gd name="T33" fmla="*/ 409516 h 936839"/>
                <a:gd name="T34" fmla="*/ 162685 w 364638"/>
                <a:gd name="T35" fmla="*/ 347808 h 936839"/>
                <a:gd name="T36" fmla="*/ 145856 w 364638"/>
                <a:gd name="T37" fmla="*/ 347808 h 936839"/>
                <a:gd name="T38" fmla="*/ 151465 w 364638"/>
                <a:gd name="T39" fmla="*/ 263661 h 936839"/>
                <a:gd name="T40" fmla="*/ 117806 w 364638"/>
                <a:gd name="T41" fmla="*/ 263661 h 936839"/>
                <a:gd name="T42" fmla="*/ 117806 w 364638"/>
                <a:gd name="T43" fmla="*/ 230002 h 936839"/>
                <a:gd name="T44" fmla="*/ 89757 w 364638"/>
                <a:gd name="T45" fmla="*/ 235612 h 936839"/>
                <a:gd name="T46" fmla="*/ 89757 w 364638"/>
                <a:gd name="T47" fmla="*/ 196343 h 936839"/>
                <a:gd name="T48" fmla="*/ 44603 w 364638"/>
                <a:gd name="T49" fmla="*/ 196337 h 936839"/>
                <a:gd name="T50" fmla="*/ 44879 w 364638"/>
                <a:gd name="T51" fmla="*/ 39269 h 936839"/>
                <a:gd name="T52" fmla="*/ 11220 w 364638"/>
                <a:gd name="T53" fmla="*/ 33659 h 936839"/>
                <a:gd name="T54" fmla="*/ 11220 w 364638"/>
                <a:gd name="T55" fmla="*/ 0 h 936839"/>
                <a:gd name="T56" fmla="*/ 0 w 364638"/>
                <a:gd name="T57" fmla="*/ 0 h 9368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4638"/>
                <a:gd name="T88" fmla="*/ 0 h 936839"/>
                <a:gd name="T89" fmla="*/ 364638 w 364638"/>
                <a:gd name="T90" fmla="*/ 936839 h 9368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4638" h="936839">
                  <a:moveTo>
                    <a:pt x="359029" y="936839"/>
                  </a:moveTo>
                  <a:lnTo>
                    <a:pt x="364638" y="886351"/>
                  </a:lnTo>
                  <a:lnTo>
                    <a:pt x="336589" y="880741"/>
                  </a:lnTo>
                  <a:lnTo>
                    <a:pt x="336589" y="807813"/>
                  </a:lnTo>
                  <a:lnTo>
                    <a:pt x="302930" y="807813"/>
                  </a:lnTo>
                  <a:lnTo>
                    <a:pt x="308540" y="768545"/>
                  </a:lnTo>
                  <a:lnTo>
                    <a:pt x="286101" y="774154"/>
                  </a:lnTo>
                  <a:lnTo>
                    <a:pt x="286101" y="734886"/>
                  </a:lnTo>
                  <a:lnTo>
                    <a:pt x="263662" y="734886"/>
                  </a:lnTo>
                  <a:lnTo>
                    <a:pt x="269271" y="656348"/>
                  </a:lnTo>
                  <a:lnTo>
                    <a:pt x="246832" y="656348"/>
                  </a:lnTo>
                  <a:lnTo>
                    <a:pt x="246832" y="566591"/>
                  </a:lnTo>
                  <a:lnTo>
                    <a:pt x="213173" y="560981"/>
                  </a:lnTo>
                  <a:lnTo>
                    <a:pt x="213173" y="476834"/>
                  </a:lnTo>
                  <a:lnTo>
                    <a:pt x="185124" y="476834"/>
                  </a:lnTo>
                  <a:lnTo>
                    <a:pt x="185124" y="409516"/>
                  </a:lnTo>
                  <a:lnTo>
                    <a:pt x="162685" y="409516"/>
                  </a:lnTo>
                  <a:lnTo>
                    <a:pt x="162685" y="347808"/>
                  </a:lnTo>
                  <a:lnTo>
                    <a:pt x="145856" y="347808"/>
                  </a:lnTo>
                  <a:lnTo>
                    <a:pt x="151465" y="263661"/>
                  </a:lnTo>
                  <a:lnTo>
                    <a:pt x="117806" y="263661"/>
                  </a:lnTo>
                  <a:lnTo>
                    <a:pt x="117806" y="230002"/>
                  </a:lnTo>
                  <a:lnTo>
                    <a:pt x="89757" y="235612"/>
                  </a:lnTo>
                  <a:lnTo>
                    <a:pt x="89757" y="196343"/>
                  </a:lnTo>
                  <a:lnTo>
                    <a:pt x="44603" y="196337"/>
                  </a:lnTo>
                  <a:lnTo>
                    <a:pt x="44879" y="39269"/>
                  </a:lnTo>
                  <a:lnTo>
                    <a:pt x="11220" y="33659"/>
                  </a:lnTo>
                  <a:lnTo>
                    <a:pt x="11220" y="0"/>
                  </a:lnTo>
                  <a:lnTo>
                    <a:pt x="0" y="0"/>
                  </a:lnTo>
                </a:path>
              </a:pathLst>
            </a:custGeom>
            <a:noFill/>
            <a:ln w="28575">
              <a:solidFill>
                <a:schemeClr val="accent2"/>
              </a:solidFill>
              <a:round/>
              <a:headEnd/>
              <a:tailEnd/>
            </a:ln>
          </p:spPr>
          <p:txBody>
            <a:bodyPr anchor="ctr"/>
            <a:lstStyle/>
            <a:p>
              <a:endParaRPr lang="en-IN"/>
            </a:p>
          </p:txBody>
        </p:sp>
      </p:grpSp>
      <p:sp>
        <p:nvSpPr>
          <p:cNvPr id="10295" name="TextBox 63"/>
          <p:cNvSpPr txBox="1">
            <a:spLocks noChangeArrowheads="1"/>
          </p:cNvSpPr>
          <p:nvPr/>
        </p:nvSpPr>
        <p:spPr bwMode="auto">
          <a:xfrm>
            <a:off x="5691188" y="2293938"/>
            <a:ext cx="901700" cy="314325"/>
          </a:xfrm>
          <a:prstGeom prst="rect">
            <a:avLst/>
          </a:prstGeom>
          <a:noFill/>
          <a:ln w="9525">
            <a:noFill/>
            <a:miter lim="800000"/>
            <a:headEnd/>
            <a:tailEnd/>
          </a:ln>
        </p:spPr>
        <p:txBody>
          <a:bodyPr wrap="none">
            <a:spAutoFit/>
          </a:bodyPr>
          <a:lstStyle/>
          <a:p>
            <a:pPr>
              <a:buFont typeface="Arial" pitchFamily="34" charset="0"/>
              <a:buNone/>
            </a:pPr>
            <a:r>
              <a:rPr lang="en-US" sz="1600" b="0"/>
              <a:t>Imatinib</a:t>
            </a:r>
          </a:p>
        </p:txBody>
      </p:sp>
      <p:sp>
        <p:nvSpPr>
          <p:cNvPr id="10296" name="TextBox 64"/>
          <p:cNvSpPr txBox="1">
            <a:spLocks noChangeArrowheads="1"/>
          </p:cNvSpPr>
          <p:nvPr/>
        </p:nvSpPr>
        <p:spPr bwMode="auto">
          <a:xfrm>
            <a:off x="6869113" y="2298700"/>
            <a:ext cx="527050" cy="314325"/>
          </a:xfrm>
          <a:prstGeom prst="rect">
            <a:avLst/>
          </a:prstGeom>
          <a:noFill/>
          <a:ln w="9525">
            <a:noFill/>
            <a:miter lim="800000"/>
            <a:headEnd/>
            <a:tailEnd/>
          </a:ln>
        </p:spPr>
        <p:txBody>
          <a:bodyPr wrap="none">
            <a:spAutoFit/>
          </a:bodyPr>
          <a:lstStyle/>
          <a:p>
            <a:pPr>
              <a:buFont typeface="Arial" pitchFamily="34" charset="0"/>
              <a:buNone/>
            </a:pPr>
            <a:r>
              <a:rPr lang="en-US" sz="1600" b="0"/>
              <a:t>302</a:t>
            </a:r>
          </a:p>
        </p:txBody>
      </p:sp>
      <p:sp>
        <p:nvSpPr>
          <p:cNvPr id="10297" name="TextBox 65"/>
          <p:cNvSpPr txBox="1">
            <a:spLocks noChangeArrowheads="1"/>
          </p:cNvSpPr>
          <p:nvPr/>
        </p:nvSpPr>
        <p:spPr bwMode="auto">
          <a:xfrm>
            <a:off x="7573963" y="2279650"/>
            <a:ext cx="412750" cy="312738"/>
          </a:xfrm>
          <a:prstGeom prst="rect">
            <a:avLst/>
          </a:prstGeom>
          <a:noFill/>
          <a:ln w="9525">
            <a:noFill/>
            <a:miter lim="800000"/>
            <a:headEnd/>
            <a:tailEnd/>
          </a:ln>
        </p:spPr>
        <p:txBody>
          <a:bodyPr wrap="none">
            <a:spAutoFit/>
          </a:bodyPr>
          <a:lstStyle/>
          <a:p>
            <a:pPr>
              <a:buFont typeface="Arial" pitchFamily="34" charset="0"/>
              <a:buNone/>
            </a:pPr>
            <a:r>
              <a:rPr lang="en-US" sz="1600" b="0"/>
              <a:t>15</a:t>
            </a:r>
          </a:p>
        </p:txBody>
      </p:sp>
      <p:sp>
        <p:nvSpPr>
          <p:cNvPr id="10298" name="TextBox 66"/>
          <p:cNvSpPr txBox="1">
            <a:spLocks noChangeArrowheads="1"/>
          </p:cNvSpPr>
          <p:nvPr/>
        </p:nvSpPr>
        <p:spPr bwMode="auto">
          <a:xfrm>
            <a:off x="5688013" y="2779713"/>
            <a:ext cx="1163637" cy="1200150"/>
          </a:xfrm>
          <a:prstGeom prst="rect">
            <a:avLst/>
          </a:prstGeom>
          <a:noFill/>
          <a:ln w="9525">
            <a:noFill/>
            <a:miter lim="800000"/>
            <a:headEnd/>
            <a:tailEnd/>
          </a:ln>
        </p:spPr>
        <p:txBody>
          <a:bodyPr wrap="none">
            <a:spAutoFit/>
          </a:bodyPr>
          <a:lstStyle/>
          <a:p>
            <a:pPr>
              <a:buFont typeface="Arial" pitchFamily="34" charset="0"/>
              <a:buNone/>
            </a:pPr>
            <a:r>
              <a:rPr lang="en-US" sz="1600" b="0" dirty="0"/>
              <a:t>Imatinib</a:t>
            </a:r>
            <a:br>
              <a:rPr lang="en-US" sz="1600" b="0" dirty="0"/>
            </a:br>
            <a:r>
              <a:rPr lang="en-US" sz="1600" b="0" dirty="0"/>
              <a:t>1990-2000</a:t>
            </a:r>
            <a:br>
              <a:rPr lang="en-US" sz="1600" b="0" dirty="0"/>
            </a:br>
            <a:r>
              <a:rPr lang="en-US" sz="1600" b="0" dirty="0"/>
              <a:t>1982-1989</a:t>
            </a:r>
            <a:br>
              <a:rPr lang="en-US" sz="1600" b="0" dirty="0"/>
            </a:br>
            <a:r>
              <a:rPr lang="en-US" sz="1600" b="0" dirty="0"/>
              <a:t>1975-1981</a:t>
            </a:r>
            <a:br>
              <a:rPr lang="en-US" sz="1600" b="0" dirty="0"/>
            </a:br>
            <a:r>
              <a:rPr lang="en-US" sz="1600" b="0" dirty="0"/>
              <a:t>1965-1974</a:t>
            </a:r>
          </a:p>
        </p:txBody>
      </p:sp>
      <p:sp>
        <p:nvSpPr>
          <p:cNvPr id="10299" name="TextBox 71"/>
          <p:cNvSpPr txBox="1">
            <a:spLocks noChangeArrowheads="1"/>
          </p:cNvSpPr>
          <p:nvPr/>
        </p:nvSpPr>
        <p:spPr bwMode="auto">
          <a:xfrm>
            <a:off x="5267325" y="2540000"/>
            <a:ext cx="2928938" cy="312738"/>
          </a:xfrm>
          <a:prstGeom prst="rect">
            <a:avLst/>
          </a:prstGeom>
          <a:noFill/>
          <a:ln w="9525">
            <a:noFill/>
            <a:miter lim="800000"/>
            <a:headEnd/>
            <a:tailEnd/>
          </a:ln>
        </p:spPr>
        <p:txBody>
          <a:bodyPr wrap="none">
            <a:spAutoFit/>
          </a:bodyPr>
          <a:lstStyle/>
          <a:p>
            <a:pPr>
              <a:buFont typeface="Arial" pitchFamily="34" charset="0"/>
              <a:buNone/>
            </a:pPr>
            <a:r>
              <a:rPr lang="en-US" sz="1600" b="0"/>
              <a:t>(censored for non-CML death)</a:t>
            </a:r>
          </a:p>
        </p:txBody>
      </p:sp>
      <p:sp>
        <p:nvSpPr>
          <p:cNvPr id="10300" name="TextBox 73"/>
          <p:cNvSpPr txBox="1">
            <a:spLocks noChangeArrowheads="1"/>
          </p:cNvSpPr>
          <p:nvPr/>
        </p:nvSpPr>
        <p:spPr bwMode="auto">
          <a:xfrm>
            <a:off x="6889750" y="2800350"/>
            <a:ext cx="525463" cy="1200150"/>
          </a:xfrm>
          <a:prstGeom prst="rect">
            <a:avLst/>
          </a:prstGeom>
          <a:noFill/>
          <a:ln w="9525">
            <a:noFill/>
            <a:miter lim="800000"/>
            <a:headEnd/>
            <a:tailEnd/>
          </a:ln>
        </p:spPr>
        <p:txBody>
          <a:bodyPr wrap="none">
            <a:spAutoFit/>
          </a:bodyPr>
          <a:lstStyle/>
          <a:p>
            <a:pPr>
              <a:buFont typeface="Arial" pitchFamily="34" charset="0"/>
              <a:buNone/>
            </a:pPr>
            <a:r>
              <a:rPr lang="en-US" sz="1600" b="0"/>
              <a:t>302</a:t>
            </a:r>
            <a:br>
              <a:rPr lang="en-US" sz="1600" b="0"/>
            </a:br>
            <a:r>
              <a:rPr lang="en-US" sz="1600" b="0"/>
              <a:t>963</a:t>
            </a:r>
            <a:br>
              <a:rPr lang="en-US" sz="1600" b="0"/>
            </a:br>
            <a:r>
              <a:rPr lang="en-US" sz="1600" b="0"/>
              <a:t>364</a:t>
            </a:r>
            <a:br>
              <a:rPr lang="en-US" sz="1600" b="0"/>
            </a:br>
            <a:r>
              <a:rPr lang="en-US" sz="1600" b="0"/>
              <a:t>132</a:t>
            </a:r>
            <a:br>
              <a:rPr lang="en-US" sz="1600" b="0"/>
            </a:br>
            <a:r>
              <a:rPr lang="en-US" sz="1600" b="0"/>
              <a:t>123</a:t>
            </a:r>
          </a:p>
        </p:txBody>
      </p:sp>
      <p:sp>
        <p:nvSpPr>
          <p:cNvPr id="10301" name="TextBox 74"/>
          <p:cNvSpPr txBox="1">
            <a:spLocks noChangeArrowheads="1"/>
          </p:cNvSpPr>
          <p:nvPr/>
        </p:nvSpPr>
        <p:spPr bwMode="auto">
          <a:xfrm>
            <a:off x="7534275" y="2806700"/>
            <a:ext cx="525463" cy="1200150"/>
          </a:xfrm>
          <a:prstGeom prst="rect">
            <a:avLst/>
          </a:prstGeom>
          <a:noFill/>
          <a:ln w="9525">
            <a:noFill/>
            <a:miter lim="800000"/>
            <a:headEnd/>
            <a:tailEnd/>
          </a:ln>
        </p:spPr>
        <p:txBody>
          <a:bodyPr wrap="none">
            <a:spAutoFit/>
          </a:bodyPr>
          <a:lstStyle/>
          <a:p>
            <a:pPr algn="ctr">
              <a:buFont typeface="Arial" pitchFamily="34" charset="0"/>
              <a:buNone/>
            </a:pPr>
            <a:r>
              <a:rPr lang="en-US" sz="1600" b="0"/>
              <a:t>31</a:t>
            </a:r>
            <a:br>
              <a:rPr lang="en-US" sz="1600" b="0"/>
            </a:br>
            <a:r>
              <a:rPr lang="en-US" sz="1600" b="0"/>
              <a:t>425</a:t>
            </a:r>
            <a:br>
              <a:rPr lang="en-US" sz="1600" b="0"/>
            </a:br>
            <a:r>
              <a:rPr lang="en-US" sz="1600" b="0"/>
              <a:t>273</a:t>
            </a:r>
            <a:br>
              <a:rPr lang="en-US" sz="1600" b="0"/>
            </a:br>
            <a:r>
              <a:rPr lang="en-US" sz="1600" b="0"/>
              <a:t>129</a:t>
            </a:r>
            <a:br>
              <a:rPr lang="en-US" sz="1600" b="0"/>
            </a:br>
            <a:r>
              <a:rPr lang="en-US" sz="1600" b="0"/>
              <a:t>123</a:t>
            </a:r>
          </a:p>
        </p:txBody>
      </p:sp>
      <p:sp>
        <p:nvSpPr>
          <p:cNvPr id="10302" name="TextBox 75"/>
          <p:cNvSpPr txBox="1">
            <a:spLocks noChangeArrowheads="1"/>
          </p:cNvSpPr>
          <p:nvPr/>
        </p:nvSpPr>
        <p:spPr bwMode="auto">
          <a:xfrm>
            <a:off x="3911600" y="2165350"/>
            <a:ext cx="595313" cy="312738"/>
          </a:xfrm>
          <a:prstGeom prst="rect">
            <a:avLst/>
          </a:prstGeom>
          <a:noFill/>
          <a:ln w="9525">
            <a:noFill/>
            <a:miter lim="800000"/>
            <a:headEnd/>
            <a:tailEnd/>
          </a:ln>
        </p:spPr>
        <p:txBody>
          <a:bodyPr wrap="none">
            <a:spAutoFit/>
          </a:bodyPr>
          <a:lstStyle/>
          <a:p>
            <a:pPr>
              <a:buFont typeface="Arial" pitchFamily="34" charset="0"/>
              <a:buNone/>
            </a:pPr>
            <a:r>
              <a:rPr lang="en-US" sz="1600"/>
              <a:t>93%</a:t>
            </a:r>
          </a:p>
        </p:txBody>
      </p:sp>
      <p:sp>
        <p:nvSpPr>
          <p:cNvPr id="10303" name="TextBox 76"/>
          <p:cNvSpPr txBox="1">
            <a:spLocks noChangeArrowheads="1"/>
          </p:cNvSpPr>
          <p:nvPr/>
        </p:nvSpPr>
        <p:spPr bwMode="auto">
          <a:xfrm>
            <a:off x="3902075" y="2446338"/>
            <a:ext cx="595313" cy="314325"/>
          </a:xfrm>
          <a:prstGeom prst="rect">
            <a:avLst/>
          </a:prstGeom>
          <a:noFill/>
          <a:ln w="9525">
            <a:noFill/>
            <a:miter lim="800000"/>
            <a:headEnd/>
            <a:tailEnd/>
          </a:ln>
        </p:spPr>
        <p:txBody>
          <a:bodyPr wrap="none">
            <a:spAutoFit/>
          </a:bodyPr>
          <a:lstStyle/>
          <a:p>
            <a:pPr>
              <a:buFont typeface="Arial" pitchFamily="34" charset="0"/>
              <a:buNone/>
            </a:pPr>
            <a:r>
              <a:rPr lang="en-US" sz="1600"/>
              <a:t>84%</a:t>
            </a:r>
          </a:p>
        </p:txBody>
      </p:sp>
      <p:sp>
        <p:nvSpPr>
          <p:cNvPr id="66" name="Slide Number Placeholder 65"/>
          <p:cNvSpPr>
            <a:spLocks noGrp="1"/>
          </p:cNvSpPr>
          <p:nvPr>
            <p:ph type="sldNum" sz="quarter" idx="12"/>
          </p:nvPr>
        </p:nvSpPr>
        <p:spPr/>
        <p:txBody>
          <a:bodyPr/>
          <a:lstStyle/>
          <a:p>
            <a:fld id="{BA626BE1-38CE-42A6-8569-43300F03ABAF}" type="slidenum">
              <a:rPr lang="en-IN" smtClean="0"/>
              <a:pPr/>
              <a:t>51</a:t>
            </a:fld>
            <a:endParaRPr lang="en-IN"/>
          </a:p>
        </p:txBody>
      </p:sp>
      <p:sp>
        <p:nvSpPr>
          <p:cNvPr id="3" name="Date Placeholder 2"/>
          <p:cNvSpPr>
            <a:spLocks noGrp="1"/>
          </p:cNvSpPr>
          <p:nvPr>
            <p:ph type="dt" sz="half" idx="10"/>
          </p:nvPr>
        </p:nvSpPr>
        <p:spPr/>
        <p:txBody>
          <a:bodyPr/>
          <a:lstStyle/>
          <a:p>
            <a:fld id="{C89541D2-19AC-465A-9BA3-1472AD71610C}" type="datetime1">
              <a:rPr lang="en-IN" smtClean="0">
                <a:solidFill>
                  <a:srgbClr val="D4D2D0">
                    <a:shade val="50000"/>
                  </a:srgbClr>
                </a:solidFill>
              </a:rPr>
              <a:pPr/>
              <a:t>10/06/16</a:t>
            </a:fld>
            <a:endParaRPr lang="en-IN">
              <a:solidFill>
                <a:srgbClr val="D4D2D0">
                  <a:shade val="50000"/>
                </a:srgbClr>
              </a:solidFill>
            </a:endParaRPr>
          </a:p>
        </p:txBody>
      </p:sp>
    </p:spTree>
    <p:extLst>
      <p:ext uri="{BB962C8B-B14F-4D97-AF65-F5344CB8AC3E}">
        <p14:creationId xmlns:p14="http://schemas.microsoft.com/office/powerpoint/2010/main" val="1838107618"/>
      </p:ext>
    </p:extLst>
  </p:cSld>
  <p:clrMapOvr>
    <a:masterClrMapping/>
  </p:clrMapOvr>
  <p:transition xmlns:p14="http://schemas.microsoft.com/office/powerpoint/2010/main" spd="slow" advClick="0">
    <p:wip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79" t="8467" r="4167" b="9258"/>
          <a:stretch/>
        </p:blipFill>
        <p:spPr>
          <a:xfrm>
            <a:off x="235857" y="580571"/>
            <a:ext cx="8527144" cy="5642430"/>
          </a:xfrm>
          <a:prstGeom prst="rect">
            <a:avLst/>
          </a:prstGeom>
        </p:spPr>
      </p:pic>
    </p:spTree>
    <p:extLst>
      <p:ext uri="{BB962C8B-B14F-4D97-AF65-F5344CB8AC3E}">
        <p14:creationId xmlns:p14="http://schemas.microsoft.com/office/powerpoint/2010/main" val="203186384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5754" y="867696"/>
            <a:ext cx="6857262" cy="523220"/>
          </a:xfrm>
          <a:prstGeom prst="rect">
            <a:avLst/>
          </a:prstGeom>
          <a:noFill/>
        </p:spPr>
        <p:txBody>
          <a:bodyPr wrap="none" rtlCol="0">
            <a:spAutoFit/>
          </a:bodyPr>
          <a:lstStyle/>
          <a:p>
            <a:r>
              <a:rPr lang="en-US" sz="2800" dirty="0" smtClean="0">
                <a:solidFill>
                  <a:srgbClr val="002060"/>
                </a:solidFill>
              </a:rPr>
              <a:t>Immunotherapy as targeted therapy in cancer</a:t>
            </a:r>
            <a:endParaRPr lang="en-US" sz="2800" dirty="0">
              <a:solidFill>
                <a:srgbClr val="002060"/>
              </a:solidFill>
            </a:endParaRPr>
          </a:p>
        </p:txBody>
      </p:sp>
      <p:sp>
        <p:nvSpPr>
          <p:cNvPr id="3" name="TextBox 2"/>
          <p:cNvSpPr txBox="1"/>
          <p:nvPr/>
        </p:nvSpPr>
        <p:spPr>
          <a:xfrm>
            <a:off x="1195754" y="2124222"/>
            <a:ext cx="7202658" cy="2308324"/>
          </a:xfrm>
          <a:prstGeom prst="rect">
            <a:avLst/>
          </a:prstGeom>
          <a:noFill/>
        </p:spPr>
        <p:txBody>
          <a:bodyPr wrap="square" rtlCol="0">
            <a:spAutoFit/>
          </a:bodyPr>
          <a:lstStyle/>
          <a:p>
            <a:r>
              <a:rPr lang="en-US" sz="2400" dirty="0" smtClean="0"/>
              <a:t>Using the immune system as a modality to treat cancer specifically. – Use of antibodies with or without payloads</a:t>
            </a:r>
          </a:p>
          <a:p>
            <a:endParaRPr lang="en-US" sz="2400" dirty="0" smtClean="0"/>
          </a:p>
          <a:p>
            <a:r>
              <a:rPr lang="en-US" sz="2400" dirty="0" smtClean="0"/>
              <a:t>Boosting the immune system – immune recognition/ reactivating the immune system to act against cancer.</a:t>
            </a:r>
          </a:p>
          <a:p>
            <a:r>
              <a:rPr lang="en-US" sz="2400" dirty="0" smtClean="0"/>
              <a:t>The concept of PD1 blockade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2018" y="1674055"/>
            <a:ext cx="5022167" cy="3046988"/>
          </a:xfrm>
          <a:prstGeom prst="rect">
            <a:avLst/>
          </a:prstGeom>
          <a:noFill/>
        </p:spPr>
        <p:txBody>
          <a:bodyPr wrap="square" rtlCol="0">
            <a:spAutoFit/>
          </a:bodyPr>
          <a:lstStyle/>
          <a:p>
            <a:pPr algn="ctr"/>
            <a:r>
              <a:rPr lang="en-US" sz="3200" dirty="0" err="1" smtClean="0"/>
              <a:t>Rituximab</a:t>
            </a:r>
            <a:r>
              <a:rPr lang="en-US" sz="3200" dirty="0" smtClean="0"/>
              <a:t>  </a:t>
            </a:r>
          </a:p>
          <a:p>
            <a:pPr algn="ctr"/>
            <a:r>
              <a:rPr lang="en-US" sz="3200" dirty="0" err="1" smtClean="0"/>
              <a:t>Chimeric</a:t>
            </a:r>
            <a:r>
              <a:rPr lang="en-US" sz="3200" dirty="0" smtClean="0"/>
              <a:t> anti CD 20 antibody</a:t>
            </a:r>
          </a:p>
          <a:p>
            <a:pPr algn="ctr"/>
            <a:endParaRPr lang="en-US" sz="3200" dirty="0" smtClean="0"/>
          </a:p>
          <a:p>
            <a:pPr algn="ctr"/>
            <a:r>
              <a:rPr lang="en-US" sz="3200" dirty="0" smtClean="0"/>
              <a:t>The poster molecule for any antibody mediated cancer therapy </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img.medscape.com/slide/migrated/editorial/cmecircle/2006/5074/images/moreland/slide018.gif"/>
          <p:cNvPicPr>
            <a:picLocks noChangeAspect="1" noChangeArrowheads="1"/>
          </p:cNvPicPr>
          <p:nvPr/>
        </p:nvPicPr>
        <p:blipFill>
          <a:blip r:embed="rId2"/>
          <a:srcRect/>
          <a:stretch>
            <a:fillRect/>
          </a:stretch>
        </p:blipFill>
        <p:spPr bwMode="auto">
          <a:xfrm>
            <a:off x="956735" y="790433"/>
            <a:ext cx="7272865" cy="546273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580"/>
            <a:ext cx="8229600" cy="1143000"/>
          </a:xfrm>
        </p:spPr>
        <p:txBody>
          <a:bodyPr/>
          <a:lstStyle/>
          <a:p>
            <a:endParaRPr lang="en-IN"/>
          </a:p>
        </p:txBody>
      </p:sp>
      <p:pic>
        <p:nvPicPr>
          <p:cNvPr id="219138" name="Picture 2"/>
          <p:cNvPicPr>
            <a:picLocks noChangeAspect="1" noChangeArrowheads="1"/>
          </p:cNvPicPr>
          <p:nvPr/>
        </p:nvPicPr>
        <p:blipFill>
          <a:blip r:embed="rId2"/>
          <a:srcRect/>
          <a:stretch>
            <a:fillRect/>
          </a:stretch>
        </p:blipFill>
        <p:spPr bwMode="auto">
          <a:xfrm>
            <a:off x="254172" y="291226"/>
            <a:ext cx="8482818" cy="2357430"/>
          </a:xfrm>
          <a:prstGeom prst="rect">
            <a:avLst/>
          </a:prstGeom>
          <a:noFill/>
          <a:ln w="9525">
            <a:noFill/>
            <a:miter lim="800000"/>
            <a:headEnd/>
            <a:tailEnd/>
          </a:ln>
          <a:effectLst/>
        </p:spPr>
      </p:pic>
      <p:pic>
        <p:nvPicPr>
          <p:cNvPr id="219139" name="Picture 3"/>
          <p:cNvPicPr>
            <a:picLocks noChangeAspect="1" noChangeArrowheads="1"/>
          </p:cNvPicPr>
          <p:nvPr/>
        </p:nvPicPr>
        <p:blipFill>
          <a:blip r:embed="rId3"/>
          <a:srcRect/>
          <a:stretch>
            <a:fillRect/>
          </a:stretch>
        </p:blipFill>
        <p:spPr bwMode="auto">
          <a:xfrm>
            <a:off x="457200" y="2928935"/>
            <a:ext cx="3685735" cy="3000396"/>
          </a:xfrm>
          <a:prstGeom prst="rect">
            <a:avLst/>
          </a:prstGeom>
          <a:noFill/>
          <a:ln w="9525">
            <a:noFill/>
            <a:miter lim="800000"/>
            <a:headEnd/>
            <a:tailEnd/>
          </a:ln>
          <a:effectLst/>
        </p:spPr>
      </p:pic>
      <p:pic>
        <p:nvPicPr>
          <p:cNvPr id="219140" name="Picture 4"/>
          <p:cNvPicPr>
            <a:picLocks noGrp="1" noChangeAspect="1" noChangeArrowheads="1"/>
          </p:cNvPicPr>
          <p:nvPr>
            <p:ph idx="1"/>
          </p:nvPr>
        </p:nvPicPr>
        <p:blipFill>
          <a:blip r:embed="rId4"/>
          <a:srcRect/>
          <a:stretch>
            <a:fillRect/>
          </a:stretch>
        </p:blipFill>
        <p:spPr bwMode="auto">
          <a:xfrm>
            <a:off x="4495581" y="2928935"/>
            <a:ext cx="4191219" cy="307183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2354263" y="1338263"/>
            <a:ext cx="4435475" cy="5256212"/>
          </a:xfrm>
          <a:prstGeom prst="rect">
            <a:avLst/>
          </a:prstGeom>
          <a:noFill/>
          <a:ln w="9525">
            <a:noFill/>
            <a:miter lim="800000"/>
            <a:headEnd/>
            <a:tailEnd/>
          </a:ln>
        </p:spPr>
      </p:pic>
      <p:sp>
        <p:nvSpPr>
          <p:cNvPr id="27651" name="Title 1"/>
          <p:cNvSpPr>
            <a:spLocks noGrp="1"/>
          </p:cNvSpPr>
          <p:nvPr>
            <p:ph type="title"/>
          </p:nvPr>
        </p:nvSpPr>
        <p:spPr>
          <a:xfrm>
            <a:off x="377825" y="238125"/>
            <a:ext cx="8442325" cy="1103313"/>
          </a:xfrm>
        </p:spPr>
        <p:txBody>
          <a:bodyPr/>
          <a:lstStyle/>
          <a:p>
            <a:r>
              <a:rPr lang="en-US" b="1" dirty="0" smtClean="0">
                <a:solidFill>
                  <a:srgbClr val="002060"/>
                </a:solidFill>
              </a:rPr>
              <a:t>Activation of Naïve T-cells</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srcRect/>
          <a:stretch>
            <a:fillRect/>
          </a:stretch>
        </p:blipFill>
        <p:spPr bwMode="auto">
          <a:xfrm>
            <a:off x="571842" y="365758"/>
            <a:ext cx="8136449" cy="607514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549348" y="1659988"/>
            <a:ext cx="7784996" cy="4023360"/>
          </a:xfrm>
          <a:prstGeom prst="rect">
            <a:avLst/>
          </a:prstGeom>
          <a:noFill/>
          <a:ln w="9525">
            <a:noFill/>
            <a:miter lim="800000"/>
            <a:headEnd/>
            <a:tailEnd/>
          </a:ln>
        </p:spPr>
      </p:pic>
      <p:sp>
        <p:nvSpPr>
          <p:cNvPr id="29699" name="Title 1"/>
          <p:cNvSpPr>
            <a:spLocks noGrp="1"/>
          </p:cNvSpPr>
          <p:nvPr>
            <p:ph type="title"/>
          </p:nvPr>
        </p:nvSpPr>
        <p:spPr>
          <a:xfrm>
            <a:off x="377825" y="238125"/>
            <a:ext cx="8442325" cy="1103313"/>
          </a:xfrm>
        </p:spPr>
        <p:txBody>
          <a:bodyPr/>
          <a:lstStyle/>
          <a:p>
            <a:r>
              <a:rPr lang="en-US" dirty="0" smtClean="0">
                <a:solidFill>
                  <a:schemeClr val="tx1"/>
                </a:solidFill>
                <a:latin typeface="+mn-lt"/>
              </a:rPr>
              <a:t>Immune check points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856" y="202495"/>
            <a:ext cx="6077857" cy="1077218"/>
          </a:xfrm>
          <a:prstGeom prst="rect">
            <a:avLst/>
          </a:prstGeom>
          <a:noFill/>
        </p:spPr>
        <p:txBody>
          <a:bodyPr wrap="square" rtlCol="0">
            <a:spAutoFit/>
          </a:bodyPr>
          <a:lstStyle/>
          <a:p>
            <a:pPr algn="ctr"/>
            <a:r>
              <a:rPr lang="en-US" sz="3200" dirty="0" smtClean="0">
                <a:solidFill>
                  <a:srgbClr val="000090"/>
                </a:solidFill>
              </a:rPr>
              <a:t>Understanding cancer</a:t>
            </a:r>
          </a:p>
          <a:p>
            <a:pPr algn="ctr"/>
            <a:r>
              <a:rPr lang="en-US" sz="3200" i="1" dirty="0" smtClean="0">
                <a:solidFill>
                  <a:srgbClr val="000090"/>
                </a:solidFill>
              </a:rPr>
              <a:t>Need to understand cells</a:t>
            </a:r>
          </a:p>
        </p:txBody>
      </p:sp>
      <p:sp>
        <p:nvSpPr>
          <p:cNvPr id="3" name="TextBox 2"/>
          <p:cNvSpPr txBox="1"/>
          <p:nvPr/>
        </p:nvSpPr>
        <p:spPr>
          <a:xfrm>
            <a:off x="979713" y="1790803"/>
            <a:ext cx="7075715" cy="3970318"/>
          </a:xfrm>
          <a:prstGeom prst="rect">
            <a:avLst/>
          </a:prstGeom>
          <a:noFill/>
        </p:spPr>
        <p:txBody>
          <a:bodyPr wrap="square" rtlCol="0">
            <a:spAutoFit/>
          </a:bodyPr>
          <a:lstStyle/>
          <a:p>
            <a:pPr marL="457200" indent="-457200">
              <a:buFont typeface="Wingdings" charset="2"/>
              <a:buChar char="§"/>
            </a:pPr>
            <a:r>
              <a:rPr lang="en-US" sz="2800" dirty="0" smtClean="0"/>
              <a:t>Cell division and death – </a:t>
            </a:r>
          </a:p>
          <a:p>
            <a:pPr lvl="2"/>
            <a:r>
              <a:rPr lang="en-US" sz="2800" dirty="0" smtClean="0"/>
              <a:t>A beautifully orchestrated process</a:t>
            </a:r>
          </a:p>
          <a:p>
            <a:pPr lvl="2"/>
            <a:endParaRPr lang="en-US" sz="2800" dirty="0" smtClean="0"/>
          </a:p>
          <a:p>
            <a:pPr marL="457200" indent="-457200">
              <a:buFont typeface="Wingdings" charset="2"/>
              <a:buChar char="§"/>
            </a:pPr>
            <a:r>
              <a:rPr lang="en-US" sz="2800" dirty="0" smtClean="0"/>
              <a:t>Natural signals order cells to divide and die</a:t>
            </a:r>
          </a:p>
          <a:p>
            <a:pPr lvl="2"/>
            <a:r>
              <a:rPr lang="en-US" sz="2800" dirty="0" smtClean="0"/>
              <a:t>A seamlessly structured process that allows growth and replacement.</a:t>
            </a:r>
          </a:p>
          <a:p>
            <a:pPr lvl="2"/>
            <a:endParaRPr lang="en-US" sz="2800" dirty="0"/>
          </a:p>
          <a:p>
            <a:pPr marL="457200" indent="-457200">
              <a:buFont typeface="Wingdings" charset="2"/>
              <a:buChar char="§"/>
            </a:pPr>
            <a:r>
              <a:rPr lang="en-US" sz="2800" dirty="0" smtClean="0"/>
              <a:t>Cancer is born in the midst of this delicate process – a cells supposed to die, lives</a:t>
            </a:r>
            <a:endParaRPr lang="en-US" sz="2800" dirty="0"/>
          </a:p>
        </p:txBody>
      </p:sp>
    </p:spTree>
    <p:extLst>
      <p:ext uri="{BB962C8B-B14F-4D97-AF65-F5344CB8AC3E}">
        <p14:creationId xmlns:p14="http://schemas.microsoft.com/office/powerpoint/2010/main" val="2469590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1206379" y="1943027"/>
            <a:ext cx="7023222" cy="4024264"/>
          </a:xfrm>
          <a:prstGeom prst="rect">
            <a:avLst/>
          </a:prstGeom>
          <a:noFill/>
          <a:ln w="9525">
            <a:noFill/>
            <a:miter lim="800000"/>
            <a:headEnd/>
            <a:tailEnd/>
          </a:ln>
        </p:spPr>
      </p:pic>
      <p:sp>
        <p:nvSpPr>
          <p:cNvPr id="32771" name="Title 1"/>
          <p:cNvSpPr>
            <a:spLocks noGrp="1"/>
          </p:cNvSpPr>
          <p:nvPr>
            <p:ph type="title"/>
          </p:nvPr>
        </p:nvSpPr>
        <p:spPr>
          <a:xfrm>
            <a:off x="377825" y="238125"/>
            <a:ext cx="8442325" cy="1103313"/>
          </a:xfrm>
        </p:spPr>
        <p:txBody>
          <a:bodyPr/>
          <a:lstStyle/>
          <a:p>
            <a:r>
              <a:rPr lang="en-US" sz="3200" b="1" dirty="0" smtClean="0">
                <a:solidFill>
                  <a:schemeClr val="tx1"/>
                </a:solidFill>
                <a:latin typeface="+mn-lt"/>
              </a:rPr>
              <a:t>Escaping the immune mechanisms</a:t>
            </a:r>
            <a:br>
              <a:rPr lang="en-US" sz="3200" b="1" dirty="0" smtClean="0">
                <a:solidFill>
                  <a:schemeClr val="tx1"/>
                </a:solidFill>
                <a:latin typeface="+mn-lt"/>
              </a:rPr>
            </a:br>
            <a:r>
              <a:rPr lang="en-US" sz="3200" b="1" dirty="0" smtClean="0">
                <a:solidFill>
                  <a:schemeClr val="tx1"/>
                </a:solidFill>
                <a:latin typeface="+mn-lt"/>
              </a:rPr>
              <a:t>Immune-tolerance</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77825" y="238125"/>
            <a:ext cx="8442325" cy="1103313"/>
          </a:xfrm>
        </p:spPr>
        <p:txBody>
          <a:bodyPr/>
          <a:lstStyle/>
          <a:p>
            <a:pPr algn="ctr"/>
            <a:r>
              <a:rPr lang="en-US" dirty="0" smtClean="0">
                <a:solidFill>
                  <a:schemeClr val="tx1"/>
                </a:solidFill>
              </a:rPr>
              <a:t>Immune Checkpoints as Targets </a:t>
            </a:r>
            <a:br>
              <a:rPr lang="en-US" dirty="0" smtClean="0">
                <a:solidFill>
                  <a:schemeClr val="tx1"/>
                </a:solidFill>
              </a:rPr>
            </a:br>
            <a:r>
              <a:rPr lang="en-US" sz="2400" dirty="0" smtClean="0">
                <a:solidFill>
                  <a:schemeClr val="tx1"/>
                </a:solidFill>
              </a:rPr>
              <a:t>Reeducating the immune system</a:t>
            </a:r>
          </a:p>
        </p:txBody>
      </p:sp>
      <p:sp>
        <p:nvSpPr>
          <p:cNvPr id="34819" name="Content Placeholder 8"/>
          <p:cNvSpPr>
            <a:spLocks noGrp="1"/>
          </p:cNvSpPr>
          <p:nvPr>
            <p:ph idx="1"/>
          </p:nvPr>
        </p:nvSpPr>
        <p:spPr>
          <a:xfrm>
            <a:off x="374650" y="1512888"/>
            <a:ext cx="8455025" cy="4651375"/>
          </a:xfrm>
        </p:spPr>
        <p:txBody>
          <a:bodyPr/>
          <a:lstStyle/>
          <a:p>
            <a:r>
              <a:rPr lang="en-US" sz="1800" dirty="0" smtClean="0">
                <a:solidFill>
                  <a:schemeClr val="tx1"/>
                </a:solidFill>
              </a:rPr>
              <a:t>T-cell activation can be enhanced by targeting immune checkpoints</a:t>
            </a:r>
            <a:r>
              <a:rPr lang="en-US" sz="1800" baseline="30000" dirty="0" smtClean="0">
                <a:solidFill>
                  <a:schemeClr val="tx1"/>
                </a:solidFill>
              </a:rPr>
              <a:t>1</a:t>
            </a:r>
            <a:endParaRPr lang="en-US" sz="1800" dirty="0" smtClean="0">
              <a:solidFill>
                <a:schemeClr val="tx1"/>
              </a:solidFill>
            </a:endParaRPr>
          </a:p>
          <a:p>
            <a:r>
              <a:rPr lang="en-US" sz="1800" dirty="0" smtClean="0">
                <a:solidFill>
                  <a:schemeClr val="tx1"/>
                </a:solidFill>
              </a:rPr>
              <a:t>There are several T-cell targets for immunotherapy</a:t>
            </a:r>
            <a:r>
              <a:rPr lang="en-US" sz="1800" baseline="30000" dirty="0" smtClean="0">
                <a:solidFill>
                  <a:schemeClr val="tx1"/>
                </a:solidFill>
              </a:rPr>
              <a:t>1</a:t>
            </a:r>
          </a:p>
          <a:p>
            <a:endParaRPr lang="en-US" sz="1600" dirty="0" smtClean="0">
              <a:solidFill>
                <a:schemeClr val="tx1"/>
              </a:solidFill>
            </a:endParaRPr>
          </a:p>
        </p:txBody>
      </p:sp>
      <p:sp>
        <p:nvSpPr>
          <p:cNvPr id="92" name="TextBox 91"/>
          <p:cNvSpPr txBox="1"/>
          <p:nvPr/>
        </p:nvSpPr>
        <p:spPr>
          <a:xfrm>
            <a:off x="596900" y="2587625"/>
            <a:ext cx="8242300" cy="3201988"/>
          </a:xfrm>
          <a:prstGeom prst="rect">
            <a:avLst/>
          </a:prstGeom>
          <a:solidFill>
            <a:schemeClr val="bg1">
              <a:lumMod val="75000"/>
              <a:alpha val="50000"/>
            </a:schemeClr>
          </a:solidFill>
          <a:ln w="3175">
            <a:solidFill>
              <a:schemeClr val="bg2">
                <a:lumMod val="50000"/>
                <a:lumOff val="50000"/>
              </a:schemeClr>
            </a:solidFill>
          </a:ln>
        </p:spPr>
        <p:txBody>
          <a:bodyPr lIns="45720" tIns="18288" rIns="18288" bIns="18288"/>
          <a:lstStyle>
            <a:defPPr>
              <a:defRPr lang="en-GB"/>
            </a:defPPr>
            <a:lvl1pPr algn="ctr">
              <a:defRPr sz="800"/>
            </a:lvl1pPr>
          </a:lstStyle>
          <a:p>
            <a:pPr marL="234950" indent="-234950" algn="l" fontAlgn="auto">
              <a:spcBef>
                <a:spcPts val="0"/>
              </a:spcBef>
              <a:spcAft>
                <a:spcPts val="0"/>
              </a:spcAft>
              <a:defRPr/>
            </a:pPr>
            <a:endParaRPr lang="en-US" sz="1100" b="1" dirty="0">
              <a:solidFill>
                <a:srgbClr val="FFFFFF"/>
              </a:solidFill>
              <a:latin typeface="+mn-lt"/>
              <a:cs typeface="+mn-cs"/>
            </a:endParaRPr>
          </a:p>
          <a:p>
            <a:pPr algn="l" fontAlgn="auto">
              <a:spcBef>
                <a:spcPts val="0"/>
              </a:spcBef>
              <a:spcAft>
                <a:spcPts val="0"/>
              </a:spcAft>
              <a:defRPr/>
            </a:pPr>
            <a:endParaRPr lang="en-US" sz="1100" b="1" dirty="0" smtClean="0">
              <a:solidFill>
                <a:srgbClr val="FFFFFF"/>
              </a:solidFill>
              <a:latin typeface="+mn-lt"/>
              <a:cs typeface="+mn-cs"/>
            </a:endParaRPr>
          </a:p>
          <a:p>
            <a:pPr algn="l" fontAlgn="auto">
              <a:spcBef>
                <a:spcPts val="0"/>
              </a:spcBef>
              <a:spcAft>
                <a:spcPts val="0"/>
              </a:spcAft>
              <a:defRPr/>
            </a:pPr>
            <a:endParaRPr lang="en-US" sz="1100" b="1" dirty="0">
              <a:solidFill>
                <a:srgbClr val="FFFFFF"/>
              </a:solidFill>
              <a:latin typeface="+mn-lt"/>
              <a:cs typeface="+mn-cs"/>
            </a:endParaRPr>
          </a:p>
          <a:p>
            <a:pPr algn="l" fontAlgn="auto">
              <a:spcBef>
                <a:spcPts val="0"/>
              </a:spcBef>
              <a:spcAft>
                <a:spcPts val="0"/>
              </a:spcAft>
              <a:defRPr/>
            </a:pPr>
            <a:endParaRPr lang="en-US" sz="1100" b="1" dirty="0" smtClean="0">
              <a:solidFill>
                <a:srgbClr val="FFFFFF"/>
              </a:solidFill>
              <a:latin typeface="+mn-lt"/>
              <a:cs typeface="+mn-cs"/>
            </a:endParaRPr>
          </a:p>
          <a:p>
            <a:pPr algn="l" fontAlgn="auto">
              <a:spcBef>
                <a:spcPts val="0"/>
              </a:spcBef>
              <a:spcAft>
                <a:spcPts val="0"/>
              </a:spcAft>
              <a:defRPr/>
            </a:pPr>
            <a:endParaRPr lang="en-US" sz="1100" b="1" dirty="0" smtClean="0">
              <a:solidFill>
                <a:srgbClr val="FFFFFF"/>
              </a:solidFill>
              <a:latin typeface="+mn-lt"/>
              <a:cs typeface="+mn-cs"/>
            </a:endParaRPr>
          </a:p>
          <a:p>
            <a:pPr algn="l" fontAlgn="auto">
              <a:spcBef>
                <a:spcPts val="0"/>
              </a:spcBef>
              <a:spcAft>
                <a:spcPts val="0"/>
              </a:spcAft>
              <a:defRPr/>
            </a:pPr>
            <a:endParaRPr lang="en-US" sz="1100" b="1" dirty="0">
              <a:solidFill>
                <a:srgbClr val="FFFFFF"/>
              </a:solidFill>
              <a:latin typeface="+mn-lt"/>
              <a:cs typeface="+mn-cs"/>
            </a:endParaRPr>
          </a:p>
        </p:txBody>
      </p:sp>
      <p:sp>
        <p:nvSpPr>
          <p:cNvPr id="77" name="Pentagon 76"/>
          <p:cNvSpPr/>
          <p:nvPr/>
        </p:nvSpPr>
        <p:spPr bwMode="auto">
          <a:xfrm rot="3298582">
            <a:off x="3666332" y="4739481"/>
            <a:ext cx="311150" cy="103187"/>
          </a:xfrm>
          <a:prstGeom prst="homePlate">
            <a:avLst>
              <a:gd name="adj" fmla="val 62198"/>
            </a:avLst>
          </a:prstGeom>
          <a:solidFill>
            <a:schemeClr val="accent2">
              <a:lumMod val="40000"/>
              <a:lumOff val="60000"/>
            </a:schemeClr>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pic>
        <p:nvPicPr>
          <p:cNvPr id="34822" name="Picture 26"/>
          <p:cNvPicPr>
            <a:picLocks noChangeAspect="1"/>
          </p:cNvPicPr>
          <p:nvPr/>
        </p:nvPicPr>
        <p:blipFill>
          <a:blip r:embed="rId3"/>
          <a:srcRect/>
          <a:stretch>
            <a:fillRect/>
          </a:stretch>
        </p:blipFill>
        <p:spPr bwMode="auto">
          <a:xfrm rot="-3579409">
            <a:off x="4579144" y="2850356"/>
            <a:ext cx="384175" cy="398463"/>
          </a:xfrm>
          <a:prstGeom prst="rect">
            <a:avLst/>
          </a:prstGeom>
          <a:noFill/>
          <a:ln w="9525">
            <a:noFill/>
            <a:miter lim="800000"/>
            <a:headEnd/>
            <a:tailEnd/>
          </a:ln>
        </p:spPr>
      </p:pic>
      <p:grpSp>
        <p:nvGrpSpPr>
          <p:cNvPr id="3" name="Group 27"/>
          <p:cNvGrpSpPr>
            <a:grpSpLocks/>
          </p:cNvGrpSpPr>
          <p:nvPr/>
        </p:nvGrpSpPr>
        <p:grpSpPr bwMode="auto">
          <a:xfrm rot="-3579409">
            <a:off x="4668044" y="3137694"/>
            <a:ext cx="100013" cy="92075"/>
            <a:chOff x="1197795" y="4518059"/>
            <a:chExt cx="906318" cy="828687"/>
          </a:xfrm>
        </p:grpSpPr>
        <p:sp>
          <p:nvSpPr>
            <p:cNvPr id="29" name="Freeform 28"/>
            <p:cNvSpPr/>
            <p:nvPr/>
          </p:nvSpPr>
          <p:spPr bwMode="auto">
            <a:xfrm>
              <a:off x="1252602" y="4515160"/>
              <a:ext cx="848774" cy="357197"/>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868" h="352425">
                  <a:moveTo>
                    <a:pt x="854868" y="76200"/>
                  </a:moveTo>
                  <a:lnTo>
                    <a:pt x="826293" y="352425"/>
                  </a:lnTo>
                  <a:lnTo>
                    <a:pt x="0" y="285750"/>
                  </a:lnTo>
                  <a:lnTo>
                    <a:pt x="25399" y="0"/>
                  </a:lnTo>
                  <a:lnTo>
                    <a:pt x="854868" y="76200"/>
                  </a:lnTo>
                  <a:close/>
                </a:path>
              </a:pathLst>
            </a:custGeom>
            <a:solidFill>
              <a:srgbClr val="C00000"/>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30" name="Freeform 29"/>
            <p:cNvSpPr/>
            <p:nvPr/>
          </p:nvSpPr>
          <p:spPr bwMode="auto">
            <a:xfrm>
              <a:off x="1193250" y="4980110"/>
              <a:ext cx="848774" cy="357197"/>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352424">
                  <a:moveTo>
                    <a:pt x="847725" y="66674"/>
                  </a:moveTo>
                  <a:lnTo>
                    <a:pt x="819150" y="352424"/>
                  </a:lnTo>
                  <a:lnTo>
                    <a:pt x="0" y="285749"/>
                  </a:lnTo>
                  <a:lnTo>
                    <a:pt x="21432" y="0"/>
                  </a:lnTo>
                  <a:lnTo>
                    <a:pt x="847725" y="66674"/>
                  </a:lnTo>
                  <a:close/>
                </a:path>
              </a:pathLst>
            </a:custGeom>
            <a:solidFill>
              <a:srgbClr val="C00000"/>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grpSp>
      <p:pic>
        <p:nvPicPr>
          <p:cNvPr id="34824" name="Picture 33"/>
          <p:cNvPicPr>
            <a:picLocks noChangeAspect="1"/>
          </p:cNvPicPr>
          <p:nvPr/>
        </p:nvPicPr>
        <p:blipFill>
          <a:blip r:embed="rId3"/>
          <a:srcRect/>
          <a:stretch>
            <a:fillRect/>
          </a:stretch>
        </p:blipFill>
        <p:spPr bwMode="auto">
          <a:xfrm rot="-2478758">
            <a:off x="4795838" y="3171825"/>
            <a:ext cx="384175" cy="400050"/>
          </a:xfrm>
          <a:prstGeom prst="rect">
            <a:avLst/>
          </a:prstGeom>
          <a:noFill/>
          <a:ln w="9525">
            <a:noFill/>
            <a:miter lim="800000"/>
            <a:headEnd/>
            <a:tailEnd/>
          </a:ln>
        </p:spPr>
      </p:pic>
      <p:sp>
        <p:nvSpPr>
          <p:cNvPr id="35" name="Freeform 34"/>
          <p:cNvSpPr/>
          <p:nvPr/>
        </p:nvSpPr>
        <p:spPr bwMode="auto">
          <a:xfrm rot="19121242">
            <a:off x="4864100" y="3484563"/>
            <a:ext cx="93663" cy="38100"/>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352424">
                <a:moveTo>
                  <a:pt x="847725" y="66674"/>
                </a:moveTo>
                <a:lnTo>
                  <a:pt x="819150" y="352424"/>
                </a:lnTo>
                <a:lnTo>
                  <a:pt x="0" y="285749"/>
                </a:lnTo>
                <a:lnTo>
                  <a:pt x="21432" y="0"/>
                </a:lnTo>
                <a:lnTo>
                  <a:pt x="847725" y="66674"/>
                </a:lnTo>
                <a:close/>
              </a:path>
            </a:pathLst>
          </a:custGeom>
          <a:solidFill>
            <a:srgbClr val="C00000"/>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pic>
        <p:nvPicPr>
          <p:cNvPr id="34826" name="Picture 36"/>
          <p:cNvPicPr>
            <a:picLocks noChangeAspect="1"/>
          </p:cNvPicPr>
          <p:nvPr/>
        </p:nvPicPr>
        <p:blipFill>
          <a:blip r:embed="rId3"/>
          <a:srcRect/>
          <a:stretch>
            <a:fillRect/>
          </a:stretch>
        </p:blipFill>
        <p:spPr bwMode="auto">
          <a:xfrm rot="-1187218">
            <a:off x="4914900" y="3535363"/>
            <a:ext cx="384175" cy="400050"/>
          </a:xfrm>
          <a:prstGeom prst="rect">
            <a:avLst/>
          </a:prstGeom>
          <a:noFill/>
          <a:ln w="9525">
            <a:noFill/>
            <a:miter lim="800000"/>
            <a:headEnd/>
            <a:tailEnd/>
          </a:ln>
        </p:spPr>
      </p:pic>
      <p:grpSp>
        <p:nvGrpSpPr>
          <p:cNvPr id="4" name="Group 37"/>
          <p:cNvGrpSpPr>
            <a:grpSpLocks/>
          </p:cNvGrpSpPr>
          <p:nvPr/>
        </p:nvGrpSpPr>
        <p:grpSpPr bwMode="auto">
          <a:xfrm rot="-1187218">
            <a:off x="4930775" y="3759200"/>
            <a:ext cx="100013" cy="90488"/>
            <a:chOff x="1084395" y="4324349"/>
            <a:chExt cx="906330" cy="828670"/>
          </a:xfrm>
        </p:grpSpPr>
        <p:sp>
          <p:nvSpPr>
            <p:cNvPr id="39" name="Freeform 38"/>
            <p:cNvSpPr/>
            <p:nvPr/>
          </p:nvSpPr>
          <p:spPr bwMode="auto">
            <a:xfrm>
              <a:off x="1139377" y="4318826"/>
              <a:ext cx="848786" cy="348912"/>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868" h="352425">
                  <a:moveTo>
                    <a:pt x="854868" y="76200"/>
                  </a:moveTo>
                  <a:lnTo>
                    <a:pt x="826293" y="352425"/>
                  </a:lnTo>
                  <a:lnTo>
                    <a:pt x="0" y="285750"/>
                  </a:lnTo>
                  <a:lnTo>
                    <a:pt x="25399" y="0"/>
                  </a:lnTo>
                  <a:lnTo>
                    <a:pt x="854868" y="76200"/>
                  </a:lnTo>
                  <a:close/>
                </a:path>
              </a:pathLst>
            </a:custGeom>
            <a:solidFill>
              <a:srgbClr val="E97705"/>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40" name="Freeform 39"/>
            <p:cNvSpPr/>
            <p:nvPr/>
          </p:nvSpPr>
          <p:spPr bwMode="auto">
            <a:xfrm>
              <a:off x="1078297" y="4791025"/>
              <a:ext cx="848776" cy="348912"/>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352424">
                  <a:moveTo>
                    <a:pt x="847725" y="66674"/>
                  </a:moveTo>
                  <a:lnTo>
                    <a:pt x="819150" y="352424"/>
                  </a:lnTo>
                  <a:lnTo>
                    <a:pt x="0" y="285749"/>
                  </a:lnTo>
                  <a:lnTo>
                    <a:pt x="21432" y="0"/>
                  </a:lnTo>
                  <a:lnTo>
                    <a:pt x="847725" y="66674"/>
                  </a:lnTo>
                  <a:close/>
                </a:path>
              </a:pathLst>
            </a:custGeom>
            <a:solidFill>
              <a:srgbClr val="E97705"/>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grpSp>
      <p:pic>
        <p:nvPicPr>
          <p:cNvPr id="34828" name="Picture 41"/>
          <p:cNvPicPr>
            <a:picLocks noChangeAspect="1"/>
          </p:cNvPicPr>
          <p:nvPr/>
        </p:nvPicPr>
        <p:blipFill>
          <a:blip r:embed="rId3"/>
          <a:srcRect/>
          <a:stretch>
            <a:fillRect/>
          </a:stretch>
        </p:blipFill>
        <p:spPr bwMode="auto">
          <a:xfrm>
            <a:off x="4959350" y="3938588"/>
            <a:ext cx="384175" cy="400050"/>
          </a:xfrm>
          <a:prstGeom prst="rect">
            <a:avLst/>
          </a:prstGeom>
          <a:noFill/>
          <a:ln w="9525">
            <a:noFill/>
            <a:miter lim="800000"/>
            <a:headEnd/>
            <a:tailEnd/>
          </a:ln>
        </p:spPr>
      </p:pic>
      <p:sp>
        <p:nvSpPr>
          <p:cNvPr id="43" name="Freeform 42"/>
          <p:cNvSpPr/>
          <p:nvPr/>
        </p:nvSpPr>
        <p:spPr bwMode="auto">
          <a:xfrm>
            <a:off x="4959350" y="4167188"/>
            <a:ext cx="93663" cy="38100"/>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352424">
                <a:moveTo>
                  <a:pt x="847725" y="66674"/>
                </a:moveTo>
                <a:lnTo>
                  <a:pt x="819150" y="352424"/>
                </a:lnTo>
                <a:lnTo>
                  <a:pt x="0" y="285749"/>
                </a:lnTo>
                <a:lnTo>
                  <a:pt x="21432" y="0"/>
                </a:lnTo>
                <a:lnTo>
                  <a:pt x="847725" y="66674"/>
                </a:lnTo>
                <a:close/>
              </a:path>
            </a:pathLst>
          </a:custGeom>
          <a:solidFill>
            <a:srgbClr val="E97705"/>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pic>
        <p:nvPicPr>
          <p:cNvPr id="34830" name="Picture 44"/>
          <p:cNvPicPr>
            <a:picLocks noChangeAspect="1"/>
          </p:cNvPicPr>
          <p:nvPr/>
        </p:nvPicPr>
        <p:blipFill>
          <a:blip r:embed="rId3"/>
          <a:srcRect/>
          <a:stretch>
            <a:fillRect/>
          </a:stretch>
        </p:blipFill>
        <p:spPr bwMode="auto">
          <a:xfrm rot="1005208">
            <a:off x="4883150" y="4360863"/>
            <a:ext cx="382588" cy="400050"/>
          </a:xfrm>
          <a:prstGeom prst="rect">
            <a:avLst/>
          </a:prstGeom>
          <a:noFill/>
          <a:ln w="9525">
            <a:noFill/>
            <a:miter lim="800000"/>
            <a:headEnd/>
            <a:tailEnd/>
          </a:ln>
        </p:spPr>
      </p:pic>
      <p:grpSp>
        <p:nvGrpSpPr>
          <p:cNvPr id="6" name="Group 45"/>
          <p:cNvGrpSpPr>
            <a:grpSpLocks/>
          </p:cNvGrpSpPr>
          <p:nvPr/>
        </p:nvGrpSpPr>
        <p:grpSpPr bwMode="auto">
          <a:xfrm rot="1005208">
            <a:off x="4883150" y="4494213"/>
            <a:ext cx="98425" cy="92075"/>
            <a:chOff x="1084395" y="4324349"/>
            <a:chExt cx="906330" cy="828670"/>
          </a:xfrm>
        </p:grpSpPr>
        <p:sp>
          <p:nvSpPr>
            <p:cNvPr id="47" name="Freeform 46"/>
            <p:cNvSpPr/>
            <p:nvPr/>
          </p:nvSpPr>
          <p:spPr bwMode="auto">
            <a:xfrm>
              <a:off x="1132304" y="4323321"/>
              <a:ext cx="847857" cy="357190"/>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868" h="352425">
                  <a:moveTo>
                    <a:pt x="854868" y="76200"/>
                  </a:moveTo>
                  <a:lnTo>
                    <a:pt x="826293" y="352425"/>
                  </a:lnTo>
                  <a:lnTo>
                    <a:pt x="0" y="285750"/>
                  </a:lnTo>
                  <a:lnTo>
                    <a:pt x="25399" y="0"/>
                  </a:lnTo>
                  <a:lnTo>
                    <a:pt x="854868" y="76200"/>
                  </a:lnTo>
                  <a:close/>
                </a:path>
              </a:pathLst>
            </a:custGeom>
            <a:solidFill>
              <a:srgbClr val="FFC000"/>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48" name="Freeform 47"/>
            <p:cNvSpPr/>
            <p:nvPr/>
          </p:nvSpPr>
          <p:spPr bwMode="auto">
            <a:xfrm>
              <a:off x="1076751" y="4787289"/>
              <a:ext cx="847857" cy="357190"/>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352424">
                  <a:moveTo>
                    <a:pt x="847725" y="66674"/>
                  </a:moveTo>
                  <a:lnTo>
                    <a:pt x="819150" y="352424"/>
                  </a:lnTo>
                  <a:lnTo>
                    <a:pt x="0" y="285749"/>
                  </a:lnTo>
                  <a:lnTo>
                    <a:pt x="21432" y="0"/>
                  </a:lnTo>
                  <a:lnTo>
                    <a:pt x="847725" y="66674"/>
                  </a:lnTo>
                  <a:close/>
                </a:path>
              </a:pathLst>
            </a:custGeom>
            <a:solidFill>
              <a:srgbClr val="FFC000"/>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grpSp>
      <p:pic>
        <p:nvPicPr>
          <p:cNvPr id="34832" name="Picture 49"/>
          <p:cNvPicPr>
            <a:picLocks noChangeAspect="1"/>
          </p:cNvPicPr>
          <p:nvPr/>
        </p:nvPicPr>
        <p:blipFill>
          <a:blip r:embed="rId3"/>
          <a:srcRect/>
          <a:stretch>
            <a:fillRect/>
          </a:stretch>
        </p:blipFill>
        <p:spPr bwMode="auto">
          <a:xfrm rot="2310646">
            <a:off x="4340225" y="5033963"/>
            <a:ext cx="384175" cy="400050"/>
          </a:xfrm>
          <a:prstGeom prst="rect">
            <a:avLst/>
          </a:prstGeom>
          <a:noFill/>
          <a:ln w="9525">
            <a:noFill/>
            <a:miter lim="800000"/>
            <a:headEnd/>
            <a:tailEnd/>
          </a:ln>
        </p:spPr>
      </p:pic>
      <p:sp>
        <p:nvSpPr>
          <p:cNvPr id="52" name="Freeform 51"/>
          <p:cNvSpPr/>
          <p:nvPr/>
        </p:nvSpPr>
        <p:spPr bwMode="auto">
          <a:xfrm rot="2310646">
            <a:off x="4378325" y="5124450"/>
            <a:ext cx="95250" cy="39688"/>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868" h="352425">
                <a:moveTo>
                  <a:pt x="854868" y="76200"/>
                </a:moveTo>
                <a:lnTo>
                  <a:pt x="826293" y="352425"/>
                </a:lnTo>
                <a:lnTo>
                  <a:pt x="0" y="285750"/>
                </a:lnTo>
                <a:lnTo>
                  <a:pt x="25399" y="0"/>
                </a:lnTo>
                <a:lnTo>
                  <a:pt x="854868" y="76200"/>
                </a:lnTo>
                <a:close/>
              </a:path>
            </a:pathLst>
          </a:custGeom>
          <a:solidFill>
            <a:schemeClr val="accent2">
              <a:lumMod val="40000"/>
              <a:lumOff val="60000"/>
            </a:schemeClr>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55" name="Pentagon 54"/>
          <p:cNvSpPr/>
          <p:nvPr/>
        </p:nvSpPr>
        <p:spPr bwMode="auto">
          <a:xfrm rot="19192785">
            <a:off x="3752850" y="3205163"/>
            <a:ext cx="311150" cy="104775"/>
          </a:xfrm>
          <a:prstGeom prst="homePlate">
            <a:avLst>
              <a:gd name="adj" fmla="val 62198"/>
            </a:avLst>
          </a:prstGeom>
          <a:solidFill>
            <a:srgbClr val="C00000"/>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56" name="Pentagon 55"/>
          <p:cNvSpPr/>
          <p:nvPr/>
        </p:nvSpPr>
        <p:spPr bwMode="auto">
          <a:xfrm rot="19910876">
            <a:off x="3946525" y="3430588"/>
            <a:ext cx="311150" cy="104775"/>
          </a:xfrm>
          <a:prstGeom prst="homePlate">
            <a:avLst>
              <a:gd name="adj" fmla="val 62198"/>
            </a:avLst>
          </a:prstGeom>
          <a:solidFill>
            <a:srgbClr val="C00000"/>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57" name="Pentagon 56"/>
          <p:cNvSpPr/>
          <p:nvPr/>
        </p:nvSpPr>
        <p:spPr bwMode="auto">
          <a:xfrm rot="21012181">
            <a:off x="4073525" y="3698875"/>
            <a:ext cx="311150" cy="104775"/>
          </a:xfrm>
          <a:prstGeom prst="homePlate">
            <a:avLst>
              <a:gd name="adj" fmla="val 62198"/>
            </a:avLst>
          </a:prstGeom>
          <a:solidFill>
            <a:srgbClr val="E97705"/>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58" name="Pentagon 57"/>
          <p:cNvSpPr/>
          <p:nvPr/>
        </p:nvSpPr>
        <p:spPr bwMode="auto">
          <a:xfrm rot="325409">
            <a:off x="4089400" y="4019550"/>
            <a:ext cx="311150" cy="104775"/>
          </a:xfrm>
          <a:prstGeom prst="homePlate">
            <a:avLst>
              <a:gd name="adj" fmla="val 62198"/>
            </a:avLst>
          </a:prstGeom>
          <a:solidFill>
            <a:srgbClr val="FFC000"/>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dirty="0">
              <a:solidFill>
                <a:srgbClr val="FFFFFF"/>
              </a:solidFill>
              <a:effectLst>
                <a:outerShdw blurRad="38100" dist="38100" dir="2700000" algn="tl">
                  <a:srgbClr val="000000">
                    <a:alpha val="43137"/>
                  </a:srgbClr>
                </a:outerShdw>
              </a:effectLst>
              <a:latin typeface="+mn-lt"/>
              <a:cs typeface="+mn-cs"/>
            </a:endParaRPr>
          </a:p>
        </p:txBody>
      </p:sp>
      <p:sp>
        <p:nvSpPr>
          <p:cNvPr id="59" name="Pentagon 58"/>
          <p:cNvSpPr/>
          <p:nvPr/>
        </p:nvSpPr>
        <p:spPr bwMode="auto">
          <a:xfrm rot="1301277">
            <a:off x="4035425" y="4311650"/>
            <a:ext cx="309563" cy="104775"/>
          </a:xfrm>
          <a:prstGeom prst="homePlate">
            <a:avLst>
              <a:gd name="adj" fmla="val 62198"/>
            </a:avLst>
          </a:prstGeom>
          <a:solidFill>
            <a:srgbClr val="FFC000"/>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60" name="Pentagon 59"/>
          <p:cNvSpPr/>
          <p:nvPr/>
        </p:nvSpPr>
        <p:spPr bwMode="auto">
          <a:xfrm rot="2677962">
            <a:off x="3876675" y="4575175"/>
            <a:ext cx="311150" cy="103188"/>
          </a:xfrm>
          <a:prstGeom prst="homePlate">
            <a:avLst>
              <a:gd name="adj" fmla="val 62198"/>
            </a:avLst>
          </a:prstGeom>
          <a:solidFill>
            <a:srgbClr val="FFFF00"/>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61" name="Pentagon 60"/>
          <p:cNvSpPr/>
          <p:nvPr/>
        </p:nvSpPr>
        <p:spPr bwMode="auto">
          <a:xfrm rot="13277701">
            <a:off x="2157413" y="3335338"/>
            <a:ext cx="328612" cy="103187"/>
          </a:xfrm>
          <a:prstGeom prst="homePlate">
            <a:avLst>
              <a:gd name="adj" fmla="val 62198"/>
            </a:avLst>
          </a:prstGeom>
          <a:solidFill>
            <a:srgbClr val="394DA1"/>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62" name="Pentagon 61"/>
          <p:cNvSpPr/>
          <p:nvPr/>
        </p:nvSpPr>
        <p:spPr bwMode="auto">
          <a:xfrm rot="11956372">
            <a:off x="2000250" y="3595688"/>
            <a:ext cx="327025" cy="104775"/>
          </a:xfrm>
          <a:prstGeom prst="homePlate">
            <a:avLst>
              <a:gd name="adj" fmla="val 62198"/>
            </a:avLst>
          </a:prstGeom>
          <a:solidFill>
            <a:srgbClr val="394DA1"/>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63" name="Pentagon 62"/>
          <p:cNvSpPr/>
          <p:nvPr/>
        </p:nvSpPr>
        <p:spPr bwMode="auto">
          <a:xfrm rot="10800000">
            <a:off x="1920875" y="3897313"/>
            <a:ext cx="346075" cy="104775"/>
          </a:xfrm>
          <a:prstGeom prst="homePlate">
            <a:avLst>
              <a:gd name="adj" fmla="val 62198"/>
            </a:avLst>
          </a:prstGeom>
          <a:solidFill>
            <a:srgbClr val="93A0D9"/>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64" name="Pentagon 63"/>
          <p:cNvSpPr/>
          <p:nvPr/>
        </p:nvSpPr>
        <p:spPr bwMode="auto">
          <a:xfrm rot="10112223">
            <a:off x="1968500" y="4146550"/>
            <a:ext cx="311150" cy="103188"/>
          </a:xfrm>
          <a:prstGeom prst="homePlate">
            <a:avLst>
              <a:gd name="adj" fmla="val 62198"/>
            </a:avLst>
          </a:prstGeom>
          <a:solidFill>
            <a:schemeClr val="accent1">
              <a:lumMod val="75000"/>
            </a:schemeClr>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65" name="Pentagon 64"/>
          <p:cNvSpPr/>
          <p:nvPr/>
        </p:nvSpPr>
        <p:spPr bwMode="auto">
          <a:xfrm rot="8612903">
            <a:off x="2055813" y="4413250"/>
            <a:ext cx="311150" cy="103188"/>
          </a:xfrm>
          <a:prstGeom prst="homePlate">
            <a:avLst>
              <a:gd name="adj" fmla="val 62198"/>
            </a:avLst>
          </a:prstGeom>
          <a:solidFill>
            <a:schemeClr val="accent1">
              <a:lumMod val="60000"/>
              <a:lumOff val="40000"/>
            </a:schemeClr>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66" name="Pentagon 65"/>
          <p:cNvSpPr/>
          <p:nvPr/>
        </p:nvSpPr>
        <p:spPr bwMode="auto">
          <a:xfrm rot="7794521">
            <a:off x="2278063" y="4664075"/>
            <a:ext cx="311150" cy="104775"/>
          </a:xfrm>
          <a:prstGeom prst="homePlate">
            <a:avLst>
              <a:gd name="adj" fmla="val 62198"/>
            </a:avLst>
          </a:prstGeom>
          <a:solidFill>
            <a:schemeClr val="accent1">
              <a:lumMod val="60000"/>
              <a:lumOff val="40000"/>
            </a:schemeClr>
          </a:solidFill>
          <a:ln w="63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pic>
        <p:nvPicPr>
          <p:cNvPr id="34846" name="Picture 70"/>
          <p:cNvPicPr>
            <a:picLocks noChangeAspect="1"/>
          </p:cNvPicPr>
          <p:nvPr/>
        </p:nvPicPr>
        <p:blipFill>
          <a:blip r:embed="rId3"/>
          <a:srcRect/>
          <a:stretch>
            <a:fillRect/>
          </a:stretch>
        </p:blipFill>
        <p:spPr bwMode="auto">
          <a:xfrm rot="2347842">
            <a:off x="1749425" y="5073650"/>
            <a:ext cx="382588" cy="400050"/>
          </a:xfrm>
          <a:prstGeom prst="rect">
            <a:avLst/>
          </a:prstGeom>
          <a:noFill/>
          <a:ln w="9525">
            <a:noFill/>
            <a:miter lim="800000"/>
            <a:headEnd/>
            <a:tailEnd/>
          </a:ln>
        </p:spPr>
      </p:pic>
      <p:sp>
        <p:nvSpPr>
          <p:cNvPr id="75" name="Freeform 74"/>
          <p:cNvSpPr/>
          <p:nvPr/>
        </p:nvSpPr>
        <p:spPr bwMode="auto">
          <a:xfrm rot="7747842">
            <a:off x="2058987" y="5199063"/>
            <a:ext cx="85725" cy="38100"/>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 name="connsiteX0" fmla="*/ 705645 w 826293"/>
              <a:gd name="connsiteY0" fmla="*/ 63500 h 352425"/>
              <a:gd name="connsiteX1" fmla="*/ 826293 w 826293"/>
              <a:gd name="connsiteY1" fmla="*/ 352425 h 352425"/>
              <a:gd name="connsiteX2" fmla="*/ 0 w 826293"/>
              <a:gd name="connsiteY2" fmla="*/ 285750 h 352425"/>
              <a:gd name="connsiteX3" fmla="*/ 25399 w 826293"/>
              <a:gd name="connsiteY3" fmla="*/ 0 h 352425"/>
              <a:gd name="connsiteX4" fmla="*/ 705645 w 826293"/>
              <a:gd name="connsiteY4" fmla="*/ 63500 h 352425"/>
              <a:gd name="connsiteX0" fmla="*/ 708820 w 826293"/>
              <a:gd name="connsiteY0" fmla="*/ 60325 h 352425"/>
              <a:gd name="connsiteX1" fmla="*/ 826293 w 826293"/>
              <a:gd name="connsiteY1" fmla="*/ 352425 h 352425"/>
              <a:gd name="connsiteX2" fmla="*/ 0 w 826293"/>
              <a:gd name="connsiteY2" fmla="*/ 285750 h 352425"/>
              <a:gd name="connsiteX3" fmla="*/ 25399 w 826293"/>
              <a:gd name="connsiteY3" fmla="*/ 0 h 352425"/>
              <a:gd name="connsiteX4" fmla="*/ 708820 w 826293"/>
              <a:gd name="connsiteY4" fmla="*/ 60325 h 352425"/>
              <a:gd name="connsiteX0" fmla="*/ 708820 w 708820"/>
              <a:gd name="connsiteY0" fmla="*/ 60325 h 342900"/>
              <a:gd name="connsiteX1" fmla="*/ 686593 w 708820"/>
              <a:gd name="connsiteY1" fmla="*/ 342900 h 342900"/>
              <a:gd name="connsiteX2" fmla="*/ 0 w 708820"/>
              <a:gd name="connsiteY2" fmla="*/ 285750 h 342900"/>
              <a:gd name="connsiteX3" fmla="*/ 25399 w 708820"/>
              <a:gd name="connsiteY3" fmla="*/ 0 h 342900"/>
              <a:gd name="connsiteX4" fmla="*/ 708820 w 708820"/>
              <a:gd name="connsiteY4" fmla="*/ 60325 h 342900"/>
              <a:gd name="connsiteX0" fmla="*/ 708820 w 755649"/>
              <a:gd name="connsiteY0" fmla="*/ 60325 h 347663"/>
              <a:gd name="connsiteX1" fmla="*/ 755649 w 755649"/>
              <a:gd name="connsiteY1" fmla="*/ 347663 h 347663"/>
              <a:gd name="connsiteX2" fmla="*/ 0 w 755649"/>
              <a:gd name="connsiteY2" fmla="*/ 285750 h 347663"/>
              <a:gd name="connsiteX3" fmla="*/ 25399 w 755649"/>
              <a:gd name="connsiteY3" fmla="*/ 0 h 347663"/>
              <a:gd name="connsiteX4" fmla="*/ 708820 w 755649"/>
              <a:gd name="connsiteY4" fmla="*/ 60325 h 347663"/>
              <a:gd name="connsiteX0" fmla="*/ 775495 w 775495"/>
              <a:gd name="connsiteY0" fmla="*/ 62706 h 347663"/>
              <a:gd name="connsiteX1" fmla="*/ 755649 w 775495"/>
              <a:gd name="connsiteY1" fmla="*/ 347663 h 347663"/>
              <a:gd name="connsiteX2" fmla="*/ 0 w 775495"/>
              <a:gd name="connsiteY2" fmla="*/ 285750 h 347663"/>
              <a:gd name="connsiteX3" fmla="*/ 25399 w 775495"/>
              <a:gd name="connsiteY3" fmla="*/ 0 h 347663"/>
              <a:gd name="connsiteX4" fmla="*/ 775495 w 775495"/>
              <a:gd name="connsiteY4" fmla="*/ 62706 h 3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95" h="347663">
                <a:moveTo>
                  <a:pt x="775495" y="62706"/>
                </a:moveTo>
                <a:lnTo>
                  <a:pt x="755649" y="347663"/>
                </a:lnTo>
                <a:lnTo>
                  <a:pt x="0" y="285750"/>
                </a:lnTo>
                <a:lnTo>
                  <a:pt x="25399" y="0"/>
                </a:lnTo>
                <a:lnTo>
                  <a:pt x="775495" y="62706"/>
                </a:lnTo>
                <a:close/>
              </a:path>
            </a:pathLst>
          </a:custGeom>
          <a:solidFill>
            <a:schemeClr val="accent1">
              <a:lumMod val="60000"/>
              <a:lumOff val="40000"/>
            </a:schemeClr>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pic>
        <p:nvPicPr>
          <p:cNvPr id="34848" name="Picture 77"/>
          <p:cNvPicPr>
            <a:picLocks noChangeAspect="1"/>
          </p:cNvPicPr>
          <p:nvPr/>
        </p:nvPicPr>
        <p:blipFill>
          <a:blip r:embed="rId3"/>
          <a:srcRect/>
          <a:stretch>
            <a:fillRect/>
          </a:stretch>
        </p:blipFill>
        <p:spPr bwMode="auto">
          <a:xfrm rot="3622352">
            <a:off x="1342231" y="4674394"/>
            <a:ext cx="382588" cy="400050"/>
          </a:xfrm>
          <a:prstGeom prst="rect">
            <a:avLst/>
          </a:prstGeom>
          <a:noFill/>
          <a:ln w="9525">
            <a:noFill/>
            <a:miter lim="800000"/>
            <a:headEnd/>
            <a:tailEnd/>
          </a:ln>
        </p:spPr>
      </p:pic>
      <p:grpSp>
        <p:nvGrpSpPr>
          <p:cNvPr id="7" name="Group 78"/>
          <p:cNvGrpSpPr>
            <a:grpSpLocks/>
          </p:cNvGrpSpPr>
          <p:nvPr/>
        </p:nvGrpSpPr>
        <p:grpSpPr bwMode="auto">
          <a:xfrm rot="3622352">
            <a:off x="1650207" y="4806156"/>
            <a:ext cx="90488" cy="98425"/>
            <a:chOff x="2992382" y="2726028"/>
            <a:chExt cx="820688" cy="890455"/>
          </a:xfrm>
        </p:grpSpPr>
        <p:sp>
          <p:nvSpPr>
            <p:cNvPr id="82" name="Freeform 81"/>
            <p:cNvSpPr/>
            <p:nvPr/>
          </p:nvSpPr>
          <p:spPr bwMode="auto">
            <a:xfrm rot="5400000">
              <a:off x="3237409" y="3058598"/>
              <a:ext cx="775558" cy="345551"/>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 name="connsiteX0" fmla="*/ 705645 w 826293"/>
                <a:gd name="connsiteY0" fmla="*/ 63500 h 352425"/>
                <a:gd name="connsiteX1" fmla="*/ 826293 w 826293"/>
                <a:gd name="connsiteY1" fmla="*/ 352425 h 352425"/>
                <a:gd name="connsiteX2" fmla="*/ 0 w 826293"/>
                <a:gd name="connsiteY2" fmla="*/ 285750 h 352425"/>
                <a:gd name="connsiteX3" fmla="*/ 25399 w 826293"/>
                <a:gd name="connsiteY3" fmla="*/ 0 h 352425"/>
                <a:gd name="connsiteX4" fmla="*/ 705645 w 826293"/>
                <a:gd name="connsiteY4" fmla="*/ 63500 h 352425"/>
                <a:gd name="connsiteX0" fmla="*/ 708820 w 826293"/>
                <a:gd name="connsiteY0" fmla="*/ 60325 h 352425"/>
                <a:gd name="connsiteX1" fmla="*/ 826293 w 826293"/>
                <a:gd name="connsiteY1" fmla="*/ 352425 h 352425"/>
                <a:gd name="connsiteX2" fmla="*/ 0 w 826293"/>
                <a:gd name="connsiteY2" fmla="*/ 285750 h 352425"/>
                <a:gd name="connsiteX3" fmla="*/ 25399 w 826293"/>
                <a:gd name="connsiteY3" fmla="*/ 0 h 352425"/>
                <a:gd name="connsiteX4" fmla="*/ 708820 w 826293"/>
                <a:gd name="connsiteY4" fmla="*/ 60325 h 352425"/>
                <a:gd name="connsiteX0" fmla="*/ 708820 w 708820"/>
                <a:gd name="connsiteY0" fmla="*/ 60325 h 342900"/>
                <a:gd name="connsiteX1" fmla="*/ 686593 w 708820"/>
                <a:gd name="connsiteY1" fmla="*/ 342900 h 342900"/>
                <a:gd name="connsiteX2" fmla="*/ 0 w 708820"/>
                <a:gd name="connsiteY2" fmla="*/ 285750 h 342900"/>
                <a:gd name="connsiteX3" fmla="*/ 25399 w 708820"/>
                <a:gd name="connsiteY3" fmla="*/ 0 h 342900"/>
                <a:gd name="connsiteX4" fmla="*/ 708820 w 708820"/>
                <a:gd name="connsiteY4" fmla="*/ 60325 h 342900"/>
                <a:gd name="connsiteX0" fmla="*/ 708820 w 755649"/>
                <a:gd name="connsiteY0" fmla="*/ 60325 h 347663"/>
                <a:gd name="connsiteX1" fmla="*/ 755649 w 755649"/>
                <a:gd name="connsiteY1" fmla="*/ 347663 h 347663"/>
                <a:gd name="connsiteX2" fmla="*/ 0 w 755649"/>
                <a:gd name="connsiteY2" fmla="*/ 285750 h 347663"/>
                <a:gd name="connsiteX3" fmla="*/ 25399 w 755649"/>
                <a:gd name="connsiteY3" fmla="*/ 0 h 347663"/>
                <a:gd name="connsiteX4" fmla="*/ 708820 w 755649"/>
                <a:gd name="connsiteY4" fmla="*/ 60325 h 347663"/>
                <a:gd name="connsiteX0" fmla="*/ 775495 w 775495"/>
                <a:gd name="connsiteY0" fmla="*/ 62706 h 347663"/>
                <a:gd name="connsiteX1" fmla="*/ 755649 w 775495"/>
                <a:gd name="connsiteY1" fmla="*/ 347663 h 347663"/>
                <a:gd name="connsiteX2" fmla="*/ 0 w 775495"/>
                <a:gd name="connsiteY2" fmla="*/ 285750 h 347663"/>
                <a:gd name="connsiteX3" fmla="*/ 25399 w 775495"/>
                <a:gd name="connsiteY3" fmla="*/ 0 h 347663"/>
                <a:gd name="connsiteX4" fmla="*/ 775495 w 775495"/>
                <a:gd name="connsiteY4" fmla="*/ 62706 h 3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95" h="347663">
                  <a:moveTo>
                    <a:pt x="775495" y="62706"/>
                  </a:moveTo>
                  <a:lnTo>
                    <a:pt x="755649" y="347663"/>
                  </a:lnTo>
                  <a:lnTo>
                    <a:pt x="0" y="285750"/>
                  </a:lnTo>
                  <a:lnTo>
                    <a:pt x="25399" y="0"/>
                  </a:lnTo>
                  <a:lnTo>
                    <a:pt x="775495" y="62706"/>
                  </a:lnTo>
                  <a:close/>
                </a:path>
              </a:pathLst>
            </a:custGeom>
            <a:solidFill>
              <a:schemeClr val="accent1">
                <a:lumMod val="60000"/>
                <a:lumOff val="40000"/>
              </a:schemeClr>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83" name="Freeform 82"/>
            <p:cNvSpPr/>
            <p:nvPr/>
          </p:nvSpPr>
          <p:spPr bwMode="auto">
            <a:xfrm rot="5400000">
              <a:off x="2730806" y="2990908"/>
              <a:ext cx="847373" cy="359944"/>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 name="connsiteX0" fmla="*/ 787403 w 819150"/>
                <a:gd name="connsiteY0" fmla="*/ 63499 h 352424"/>
                <a:gd name="connsiteX1" fmla="*/ 819150 w 819150"/>
                <a:gd name="connsiteY1" fmla="*/ 352424 h 352424"/>
                <a:gd name="connsiteX2" fmla="*/ 0 w 819150"/>
                <a:gd name="connsiteY2" fmla="*/ 285749 h 352424"/>
                <a:gd name="connsiteX3" fmla="*/ 21432 w 819150"/>
                <a:gd name="connsiteY3" fmla="*/ 0 h 352424"/>
                <a:gd name="connsiteX4" fmla="*/ 787403 w 819150"/>
                <a:gd name="connsiteY4" fmla="*/ 63499 h 352424"/>
                <a:gd name="connsiteX0" fmla="*/ 787403 w 787403"/>
                <a:gd name="connsiteY0" fmla="*/ 63499 h 355599"/>
                <a:gd name="connsiteX1" fmla="*/ 755650 w 787403"/>
                <a:gd name="connsiteY1" fmla="*/ 355599 h 355599"/>
                <a:gd name="connsiteX2" fmla="*/ 0 w 787403"/>
                <a:gd name="connsiteY2" fmla="*/ 285749 h 355599"/>
                <a:gd name="connsiteX3" fmla="*/ 21432 w 787403"/>
                <a:gd name="connsiteY3" fmla="*/ 0 h 355599"/>
                <a:gd name="connsiteX4" fmla="*/ 787403 w 787403"/>
                <a:gd name="connsiteY4" fmla="*/ 63499 h 355599"/>
                <a:gd name="connsiteX0" fmla="*/ 771528 w 771528"/>
                <a:gd name="connsiteY0" fmla="*/ 66674 h 355599"/>
                <a:gd name="connsiteX1" fmla="*/ 755650 w 771528"/>
                <a:gd name="connsiteY1" fmla="*/ 355599 h 355599"/>
                <a:gd name="connsiteX2" fmla="*/ 0 w 771528"/>
                <a:gd name="connsiteY2" fmla="*/ 285749 h 355599"/>
                <a:gd name="connsiteX3" fmla="*/ 21432 w 771528"/>
                <a:gd name="connsiteY3" fmla="*/ 0 h 355599"/>
                <a:gd name="connsiteX4" fmla="*/ 771528 w 771528"/>
                <a:gd name="connsiteY4" fmla="*/ 66674 h 355599"/>
                <a:gd name="connsiteX0" fmla="*/ 771528 w 771528"/>
                <a:gd name="connsiteY0" fmla="*/ 66674 h 355599"/>
                <a:gd name="connsiteX1" fmla="*/ 746128 w 771528"/>
                <a:gd name="connsiteY1" fmla="*/ 355599 h 355599"/>
                <a:gd name="connsiteX2" fmla="*/ 0 w 771528"/>
                <a:gd name="connsiteY2" fmla="*/ 285749 h 355599"/>
                <a:gd name="connsiteX3" fmla="*/ 21432 w 771528"/>
                <a:gd name="connsiteY3" fmla="*/ 0 h 355599"/>
                <a:gd name="connsiteX4" fmla="*/ 771528 w 771528"/>
                <a:gd name="connsiteY4" fmla="*/ 66674 h 355599"/>
                <a:gd name="connsiteX0" fmla="*/ 850112 w 850112"/>
                <a:gd name="connsiteY0" fmla="*/ 78580 h 355599"/>
                <a:gd name="connsiteX1" fmla="*/ 746128 w 850112"/>
                <a:gd name="connsiteY1" fmla="*/ 355599 h 355599"/>
                <a:gd name="connsiteX2" fmla="*/ 0 w 850112"/>
                <a:gd name="connsiteY2" fmla="*/ 285749 h 355599"/>
                <a:gd name="connsiteX3" fmla="*/ 21432 w 850112"/>
                <a:gd name="connsiteY3" fmla="*/ 0 h 355599"/>
                <a:gd name="connsiteX4" fmla="*/ 850112 w 850112"/>
                <a:gd name="connsiteY4" fmla="*/ 78580 h 355599"/>
                <a:gd name="connsiteX0" fmla="*/ 850112 w 850112"/>
                <a:gd name="connsiteY0" fmla="*/ 78580 h 362743"/>
                <a:gd name="connsiteX1" fmla="*/ 824712 w 850112"/>
                <a:gd name="connsiteY1" fmla="*/ 362743 h 362743"/>
                <a:gd name="connsiteX2" fmla="*/ 0 w 850112"/>
                <a:gd name="connsiteY2" fmla="*/ 285749 h 362743"/>
                <a:gd name="connsiteX3" fmla="*/ 21432 w 850112"/>
                <a:gd name="connsiteY3" fmla="*/ 0 h 362743"/>
                <a:gd name="connsiteX4" fmla="*/ 850112 w 850112"/>
                <a:gd name="connsiteY4" fmla="*/ 78580 h 3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112" h="362743">
                  <a:moveTo>
                    <a:pt x="850112" y="78580"/>
                  </a:moveTo>
                  <a:lnTo>
                    <a:pt x="824712" y="362743"/>
                  </a:lnTo>
                  <a:lnTo>
                    <a:pt x="0" y="285749"/>
                  </a:lnTo>
                  <a:lnTo>
                    <a:pt x="21432" y="0"/>
                  </a:lnTo>
                  <a:lnTo>
                    <a:pt x="850112" y="78580"/>
                  </a:lnTo>
                  <a:close/>
                </a:path>
              </a:pathLst>
            </a:custGeom>
            <a:solidFill>
              <a:schemeClr val="accent1">
                <a:lumMod val="60000"/>
                <a:lumOff val="40000"/>
              </a:schemeClr>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grpSp>
      <p:grpSp>
        <p:nvGrpSpPr>
          <p:cNvPr id="8" name="Group 6"/>
          <p:cNvGrpSpPr>
            <a:grpSpLocks/>
          </p:cNvGrpSpPr>
          <p:nvPr/>
        </p:nvGrpSpPr>
        <p:grpSpPr bwMode="auto">
          <a:xfrm rot="1231468">
            <a:off x="1035050" y="4205288"/>
            <a:ext cx="401638" cy="382587"/>
            <a:chOff x="2476350" y="4374098"/>
            <a:chExt cx="401727" cy="383635"/>
          </a:xfrm>
        </p:grpSpPr>
        <p:pic>
          <p:nvPicPr>
            <p:cNvPr id="34898" name="Picture 84"/>
            <p:cNvPicPr>
              <a:picLocks noChangeAspect="1"/>
            </p:cNvPicPr>
            <p:nvPr/>
          </p:nvPicPr>
          <p:blipFill>
            <a:blip r:embed="rId3"/>
            <a:srcRect/>
            <a:stretch>
              <a:fillRect/>
            </a:stretch>
          </p:blipFill>
          <p:spPr bwMode="auto">
            <a:xfrm rot="4720073">
              <a:off x="2484342" y="4366106"/>
              <a:ext cx="383635" cy="399620"/>
            </a:xfrm>
            <a:prstGeom prst="rect">
              <a:avLst/>
            </a:prstGeom>
            <a:noFill/>
            <a:ln w="9525">
              <a:noFill/>
              <a:miter lim="800000"/>
              <a:headEnd/>
              <a:tailEnd/>
            </a:ln>
          </p:spPr>
        </p:pic>
        <p:sp>
          <p:nvSpPr>
            <p:cNvPr id="87" name="Freeform 86"/>
            <p:cNvSpPr/>
            <p:nvPr/>
          </p:nvSpPr>
          <p:spPr bwMode="auto">
            <a:xfrm rot="10120073">
              <a:off x="2791255" y="4606054"/>
              <a:ext cx="85744" cy="38204"/>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 name="connsiteX0" fmla="*/ 705645 w 826293"/>
                <a:gd name="connsiteY0" fmla="*/ 63500 h 352425"/>
                <a:gd name="connsiteX1" fmla="*/ 826293 w 826293"/>
                <a:gd name="connsiteY1" fmla="*/ 352425 h 352425"/>
                <a:gd name="connsiteX2" fmla="*/ 0 w 826293"/>
                <a:gd name="connsiteY2" fmla="*/ 285750 h 352425"/>
                <a:gd name="connsiteX3" fmla="*/ 25399 w 826293"/>
                <a:gd name="connsiteY3" fmla="*/ 0 h 352425"/>
                <a:gd name="connsiteX4" fmla="*/ 705645 w 826293"/>
                <a:gd name="connsiteY4" fmla="*/ 63500 h 352425"/>
                <a:gd name="connsiteX0" fmla="*/ 708820 w 826293"/>
                <a:gd name="connsiteY0" fmla="*/ 60325 h 352425"/>
                <a:gd name="connsiteX1" fmla="*/ 826293 w 826293"/>
                <a:gd name="connsiteY1" fmla="*/ 352425 h 352425"/>
                <a:gd name="connsiteX2" fmla="*/ 0 w 826293"/>
                <a:gd name="connsiteY2" fmla="*/ 285750 h 352425"/>
                <a:gd name="connsiteX3" fmla="*/ 25399 w 826293"/>
                <a:gd name="connsiteY3" fmla="*/ 0 h 352425"/>
                <a:gd name="connsiteX4" fmla="*/ 708820 w 826293"/>
                <a:gd name="connsiteY4" fmla="*/ 60325 h 352425"/>
                <a:gd name="connsiteX0" fmla="*/ 708820 w 708820"/>
                <a:gd name="connsiteY0" fmla="*/ 60325 h 342900"/>
                <a:gd name="connsiteX1" fmla="*/ 686593 w 708820"/>
                <a:gd name="connsiteY1" fmla="*/ 342900 h 342900"/>
                <a:gd name="connsiteX2" fmla="*/ 0 w 708820"/>
                <a:gd name="connsiteY2" fmla="*/ 285750 h 342900"/>
                <a:gd name="connsiteX3" fmla="*/ 25399 w 708820"/>
                <a:gd name="connsiteY3" fmla="*/ 0 h 342900"/>
                <a:gd name="connsiteX4" fmla="*/ 708820 w 708820"/>
                <a:gd name="connsiteY4" fmla="*/ 60325 h 342900"/>
                <a:gd name="connsiteX0" fmla="*/ 708820 w 755649"/>
                <a:gd name="connsiteY0" fmla="*/ 60325 h 347663"/>
                <a:gd name="connsiteX1" fmla="*/ 755649 w 755649"/>
                <a:gd name="connsiteY1" fmla="*/ 347663 h 347663"/>
                <a:gd name="connsiteX2" fmla="*/ 0 w 755649"/>
                <a:gd name="connsiteY2" fmla="*/ 285750 h 347663"/>
                <a:gd name="connsiteX3" fmla="*/ 25399 w 755649"/>
                <a:gd name="connsiteY3" fmla="*/ 0 h 347663"/>
                <a:gd name="connsiteX4" fmla="*/ 708820 w 755649"/>
                <a:gd name="connsiteY4" fmla="*/ 60325 h 347663"/>
                <a:gd name="connsiteX0" fmla="*/ 775495 w 775495"/>
                <a:gd name="connsiteY0" fmla="*/ 62706 h 347663"/>
                <a:gd name="connsiteX1" fmla="*/ 755649 w 775495"/>
                <a:gd name="connsiteY1" fmla="*/ 347663 h 347663"/>
                <a:gd name="connsiteX2" fmla="*/ 0 w 775495"/>
                <a:gd name="connsiteY2" fmla="*/ 285750 h 347663"/>
                <a:gd name="connsiteX3" fmla="*/ 25399 w 775495"/>
                <a:gd name="connsiteY3" fmla="*/ 0 h 347663"/>
                <a:gd name="connsiteX4" fmla="*/ 775495 w 775495"/>
                <a:gd name="connsiteY4" fmla="*/ 62706 h 3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95" h="347663">
                  <a:moveTo>
                    <a:pt x="775495" y="62706"/>
                  </a:moveTo>
                  <a:lnTo>
                    <a:pt x="755649" y="347663"/>
                  </a:lnTo>
                  <a:lnTo>
                    <a:pt x="0" y="285750"/>
                  </a:lnTo>
                  <a:lnTo>
                    <a:pt x="25399" y="0"/>
                  </a:lnTo>
                  <a:lnTo>
                    <a:pt x="775495" y="62706"/>
                  </a:lnTo>
                  <a:close/>
                </a:path>
              </a:pathLst>
            </a:custGeom>
            <a:solidFill>
              <a:schemeClr val="accent1">
                <a:lumMod val="75000"/>
              </a:schemeClr>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grpSp>
      <p:grpSp>
        <p:nvGrpSpPr>
          <p:cNvPr id="9" name="Group 5"/>
          <p:cNvGrpSpPr>
            <a:grpSpLocks/>
          </p:cNvGrpSpPr>
          <p:nvPr/>
        </p:nvGrpSpPr>
        <p:grpSpPr bwMode="auto">
          <a:xfrm rot="1724827">
            <a:off x="955675" y="3733800"/>
            <a:ext cx="400050" cy="382588"/>
            <a:chOff x="2397931" y="3888858"/>
            <a:chExt cx="399620" cy="383635"/>
          </a:xfrm>
        </p:grpSpPr>
        <p:pic>
          <p:nvPicPr>
            <p:cNvPr id="34894" name="Picture 92"/>
            <p:cNvPicPr>
              <a:picLocks noChangeAspect="1"/>
            </p:cNvPicPr>
            <p:nvPr/>
          </p:nvPicPr>
          <p:blipFill>
            <a:blip r:embed="rId3"/>
            <a:srcRect/>
            <a:stretch>
              <a:fillRect/>
            </a:stretch>
          </p:blipFill>
          <p:spPr bwMode="auto">
            <a:xfrm rot="5760184">
              <a:off x="2405923" y="3880866"/>
              <a:ext cx="383635" cy="399620"/>
            </a:xfrm>
            <a:prstGeom prst="rect">
              <a:avLst/>
            </a:prstGeom>
            <a:noFill/>
            <a:ln w="9525">
              <a:noFill/>
              <a:miter lim="800000"/>
              <a:headEnd/>
              <a:tailEnd/>
            </a:ln>
          </p:spPr>
        </p:pic>
        <p:grpSp>
          <p:nvGrpSpPr>
            <p:cNvPr id="10" name="Group 93"/>
            <p:cNvGrpSpPr>
              <a:grpSpLocks/>
            </p:cNvGrpSpPr>
            <p:nvPr/>
          </p:nvGrpSpPr>
          <p:grpSpPr bwMode="auto">
            <a:xfrm rot="5760184">
              <a:off x="2695891" y="4110508"/>
              <a:ext cx="90358" cy="98039"/>
              <a:chOff x="2992382" y="2726028"/>
              <a:chExt cx="820688" cy="890455"/>
            </a:xfrm>
          </p:grpSpPr>
          <p:sp>
            <p:nvSpPr>
              <p:cNvPr id="95" name="Freeform 94"/>
              <p:cNvSpPr/>
              <p:nvPr/>
            </p:nvSpPr>
            <p:spPr bwMode="auto">
              <a:xfrm rot="5400000">
                <a:off x="3238485" y="3077740"/>
                <a:ext cx="777778" cy="346997"/>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 name="connsiteX0" fmla="*/ 705645 w 826293"/>
                  <a:gd name="connsiteY0" fmla="*/ 63500 h 352425"/>
                  <a:gd name="connsiteX1" fmla="*/ 826293 w 826293"/>
                  <a:gd name="connsiteY1" fmla="*/ 352425 h 352425"/>
                  <a:gd name="connsiteX2" fmla="*/ 0 w 826293"/>
                  <a:gd name="connsiteY2" fmla="*/ 285750 h 352425"/>
                  <a:gd name="connsiteX3" fmla="*/ 25399 w 826293"/>
                  <a:gd name="connsiteY3" fmla="*/ 0 h 352425"/>
                  <a:gd name="connsiteX4" fmla="*/ 705645 w 826293"/>
                  <a:gd name="connsiteY4" fmla="*/ 63500 h 352425"/>
                  <a:gd name="connsiteX0" fmla="*/ 708820 w 826293"/>
                  <a:gd name="connsiteY0" fmla="*/ 60325 h 352425"/>
                  <a:gd name="connsiteX1" fmla="*/ 826293 w 826293"/>
                  <a:gd name="connsiteY1" fmla="*/ 352425 h 352425"/>
                  <a:gd name="connsiteX2" fmla="*/ 0 w 826293"/>
                  <a:gd name="connsiteY2" fmla="*/ 285750 h 352425"/>
                  <a:gd name="connsiteX3" fmla="*/ 25399 w 826293"/>
                  <a:gd name="connsiteY3" fmla="*/ 0 h 352425"/>
                  <a:gd name="connsiteX4" fmla="*/ 708820 w 826293"/>
                  <a:gd name="connsiteY4" fmla="*/ 60325 h 352425"/>
                  <a:gd name="connsiteX0" fmla="*/ 708820 w 708820"/>
                  <a:gd name="connsiteY0" fmla="*/ 60325 h 342900"/>
                  <a:gd name="connsiteX1" fmla="*/ 686593 w 708820"/>
                  <a:gd name="connsiteY1" fmla="*/ 342900 h 342900"/>
                  <a:gd name="connsiteX2" fmla="*/ 0 w 708820"/>
                  <a:gd name="connsiteY2" fmla="*/ 285750 h 342900"/>
                  <a:gd name="connsiteX3" fmla="*/ 25399 w 708820"/>
                  <a:gd name="connsiteY3" fmla="*/ 0 h 342900"/>
                  <a:gd name="connsiteX4" fmla="*/ 708820 w 708820"/>
                  <a:gd name="connsiteY4" fmla="*/ 60325 h 342900"/>
                  <a:gd name="connsiteX0" fmla="*/ 708820 w 755649"/>
                  <a:gd name="connsiteY0" fmla="*/ 60325 h 347663"/>
                  <a:gd name="connsiteX1" fmla="*/ 755649 w 755649"/>
                  <a:gd name="connsiteY1" fmla="*/ 347663 h 347663"/>
                  <a:gd name="connsiteX2" fmla="*/ 0 w 755649"/>
                  <a:gd name="connsiteY2" fmla="*/ 285750 h 347663"/>
                  <a:gd name="connsiteX3" fmla="*/ 25399 w 755649"/>
                  <a:gd name="connsiteY3" fmla="*/ 0 h 347663"/>
                  <a:gd name="connsiteX4" fmla="*/ 708820 w 755649"/>
                  <a:gd name="connsiteY4" fmla="*/ 60325 h 347663"/>
                  <a:gd name="connsiteX0" fmla="*/ 775495 w 775495"/>
                  <a:gd name="connsiteY0" fmla="*/ 62706 h 347663"/>
                  <a:gd name="connsiteX1" fmla="*/ 755649 w 775495"/>
                  <a:gd name="connsiteY1" fmla="*/ 347663 h 347663"/>
                  <a:gd name="connsiteX2" fmla="*/ 0 w 775495"/>
                  <a:gd name="connsiteY2" fmla="*/ 285750 h 347663"/>
                  <a:gd name="connsiteX3" fmla="*/ 25399 w 775495"/>
                  <a:gd name="connsiteY3" fmla="*/ 0 h 347663"/>
                  <a:gd name="connsiteX4" fmla="*/ 775495 w 775495"/>
                  <a:gd name="connsiteY4" fmla="*/ 62706 h 3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95" h="347663">
                    <a:moveTo>
                      <a:pt x="775495" y="62706"/>
                    </a:moveTo>
                    <a:lnTo>
                      <a:pt x="755649" y="347663"/>
                    </a:lnTo>
                    <a:lnTo>
                      <a:pt x="0" y="285750"/>
                    </a:lnTo>
                    <a:lnTo>
                      <a:pt x="25399" y="0"/>
                    </a:lnTo>
                    <a:lnTo>
                      <a:pt x="775495" y="62706"/>
                    </a:lnTo>
                    <a:close/>
                  </a:path>
                </a:pathLst>
              </a:custGeom>
              <a:solidFill>
                <a:schemeClr val="accent1">
                  <a:lumMod val="75000"/>
                </a:schemeClr>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96" name="Freeform 95"/>
              <p:cNvSpPr/>
              <p:nvPr/>
            </p:nvSpPr>
            <p:spPr bwMode="auto">
              <a:xfrm rot="5400000">
                <a:off x="2758000" y="3000795"/>
                <a:ext cx="849799" cy="361459"/>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 name="connsiteX0" fmla="*/ 787403 w 819150"/>
                  <a:gd name="connsiteY0" fmla="*/ 63499 h 352424"/>
                  <a:gd name="connsiteX1" fmla="*/ 819150 w 819150"/>
                  <a:gd name="connsiteY1" fmla="*/ 352424 h 352424"/>
                  <a:gd name="connsiteX2" fmla="*/ 0 w 819150"/>
                  <a:gd name="connsiteY2" fmla="*/ 285749 h 352424"/>
                  <a:gd name="connsiteX3" fmla="*/ 21432 w 819150"/>
                  <a:gd name="connsiteY3" fmla="*/ 0 h 352424"/>
                  <a:gd name="connsiteX4" fmla="*/ 787403 w 819150"/>
                  <a:gd name="connsiteY4" fmla="*/ 63499 h 352424"/>
                  <a:gd name="connsiteX0" fmla="*/ 787403 w 787403"/>
                  <a:gd name="connsiteY0" fmla="*/ 63499 h 355599"/>
                  <a:gd name="connsiteX1" fmla="*/ 755650 w 787403"/>
                  <a:gd name="connsiteY1" fmla="*/ 355599 h 355599"/>
                  <a:gd name="connsiteX2" fmla="*/ 0 w 787403"/>
                  <a:gd name="connsiteY2" fmla="*/ 285749 h 355599"/>
                  <a:gd name="connsiteX3" fmla="*/ 21432 w 787403"/>
                  <a:gd name="connsiteY3" fmla="*/ 0 h 355599"/>
                  <a:gd name="connsiteX4" fmla="*/ 787403 w 787403"/>
                  <a:gd name="connsiteY4" fmla="*/ 63499 h 355599"/>
                  <a:gd name="connsiteX0" fmla="*/ 771528 w 771528"/>
                  <a:gd name="connsiteY0" fmla="*/ 66674 h 355599"/>
                  <a:gd name="connsiteX1" fmla="*/ 755650 w 771528"/>
                  <a:gd name="connsiteY1" fmla="*/ 355599 h 355599"/>
                  <a:gd name="connsiteX2" fmla="*/ 0 w 771528"/>
                  <a:gd name="connsiteY2" fmla="*/ 285749 h 355599"/>
                  <a:gd name="connsiteX3" fmla="*/ 21432 w 771528"/>
                  <a:gd name="connsiteY3" fmla="*/ 0 h 355599"/>
                  <a:gd name="connsiteX4" fmla="*/ 771528 w 771528"/>
                  <a:gd name="connsiteY4" fmla="*/ 66674 h 355599"/>
                  <a:gd name="connsiteX0" fmla="*/ 771528 w 771528"/>
                  <a:gd name="connsiteY0" fmla="*/ 66674 h 355599"/>
                  <a:gd name="connsiteX1" fmla="*/ 746128 w 771528"/>
                  <a:gd name="connsiteY1" fmla="*/ 355599 h 355599"/>
                  <a:gd name="connsiteX2" fmla="*/ 0 w 771528"/>
                  <a:gd name="connsiteY2" fmla="*/ 285749 h 355599"/>
                  <a:gd name="connsiteX3" fmla="*/ 21432 w 771528"/>
                  <a:gd name="connsiteY3" fmla="*/ 0 h 355599"/>
                  <a:gd name="connsiteX4" fmla="*/ 771528 w 771528"/>
                  <a:gd name="connsiteY4" fmla="*/ 66674 h 355599"/>
                  <a:gd name="connsiteX0" fmla="*/ 850112 w 850112"/>
                  <a:gd name="connsiteY0" fmla="*/ 78580 h 355599"/>
                  <a:gd name="connsiteX1" fmla="*/ 746128 w 850112"/>
                  <a:gd name="connsiteY1" fmla="*/ 355599 h 355599"/>
                  <a:gd name="connsiteX2" fmla="*/ 0 w 850112"/>
                  <a:gd name="connsiteY2" fmla="*/ 285749 h 355599"/>
                  <a:gd name="connsiteX3" fmla="*/ 21432 w 850112"/>
                  <a:gd name="connsiteY3" fmla="*/ 0 h 355599"/>
                  <a:gd name="connsiteX4" fmla="*/ 850112 w 850112"/>
                  <a:gd name="connsiteY4" fmla="*/ 78580 h 355599"/>
                  <a:gd name="connsiteX0" fmla="*/ 850112 w 850112"/>
                  <a:gd name="connsiteY0" fmla="*/ 78580 h 362743"/>
                  <a:gd name="connsiteX1" fmla="*/ 824712 w 850112"/>
                  <a:gd name="connsiteY1" fmla="*/ 362743 h 362743"/>
                  <a:gd name="connsiteX2" fmla="*/ 0 w 850112"/>
                  <a:gd name="connsiteY2" fmla="*/ 285749 h 362743"/>
                  <a:gd name="connsiteX3" fmla="*/ 21432 w 850112"/>
                  <a:gd name="connsiteY3" fmla="*/ 0 h 362743"/>
                  <a:gd name="connsiteX4" fmla="*/ 850112 w 850112"/>
                  <a:gd name="connsiteY4" fmla="*/ 78580 h 3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112" h="362743">
                    <a:moveTo>
                      <a:pt x="850112" y="78580"/>
                    </a:moveTo>
                    <a:lnTo>
                      <a:pt x="824712" y="362743"/>
                    </a:lnTo>
                    <a:lnTo>
                      <a:pt x="0" y="285749"/>
                    </a:lnTo>
                    <a:lnTo>
                      <a:pt x="21432" y="0"/>
                    </a:lnTo>
                    <a:lnTo>
                      <a:pt x="850112" y="78580"/>
                    </a:lnTo>
                    <a:close/>
                  </a:path>
                </a:pathLst>
              </a:custGeom>
              <a:solidFill>
                <a:srgbClr val="394DA1"/>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grpSp>
      </p:grpSp>
      <p:grpSp>
        <p:nvGrpSpPr>
          <p:cNvPr id="11" name="Group 3"/>
          <p:cNvGrpSpPr>
            <a:grpSpLocks/>
          </p:cNvGrpSpPr>
          <p:nvPr/>
        </p:nvGrpSpPr>
        <p:grpSpPr bwMode="auto">
          <a:xfrm rot="930099">
            <a:off x="1085850" y="3260725"/>
            <a:ext cx="400050" cy="382588"/>
            <a:chOff x="2436058" y="3490678"/>
            <a:chExt cx="399620" cy="383635"/>
          </a:xfrm>
        </p:grpSpPr>
        <p:pic>
          <p:nvPicPr>
            <p:cNvPr id="34892" name="Picture 97"/>
            <p:cNvPicPr>
              <a:picLocks noChangeAspect="1"/>
            </p:cNvPicPr>
            <p:nvPr/>
          </p:nvPicPr>
          <p:blipFill>
            <a:blip r:embed="rId3"/>
            <a:srcRect/>
            <a:stretch>
              <a:fillRect/>
            </a:stretch>
          </p:blipFill>
          <p:spPr bwMode="auto">
            <a:xfrm rot="7091476">
              <a:off x="2444050" y="3482686"/>
              <a:ext cx="383635" cy="399620"/>
            </a:xfrm>
            <a:prstGeom prst="rect">
              <a:avLst/>
            </a:prstGeom>
            <a:noFill/>
            <a:ln w="9525">
              <a:noFill/>
              <a:miter lim="800000"/>
              <a:headEnd/>
              <a:tailEnd/>
            </a:ln>
          </p:spPr>
        </p:pic>
        <p:sp>
          <p:nvSpPr>
            <p:cNvPr id="101" name="Freeform 100"/>
            <p:cNvSpPr/>
            <p:nvPr/>
          </p:nvSpPr>
          <p:spPr bwMode="auto">
            <a:xfrm rot="12491476">
              <a:off x="2704915" y="3769112"/>
              <a:ext cx="93561" cy="39797"/>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 name="connsiteX0" fmla="*/ 787403 w 819150"/>
                <a:gd name="connsiteY0" fmla="*/ 63499 h 352424"/>
                <a:gd name="connsiteX1" fmla="*/ 819150 w 819150"/>
                <a:gd name="connsiteY1" fmla="*/ 352424 h 352424"/>
                <a:gd name="connsiteX2" fmla="*/ 0 w 819150"/>
                <a:gd name="connsiteY2" fmla="*/ 285749 h 352424"/>
                <a:gd name="connsiteX3" fmla="*/ 21432 w 819150"/>
                <a:gd name="connsiteY3" fmla="*/ 0 h 352424"/>
                <a:gd name="connsiteX4" fmla="*/ 787403 w 819150"/>
                <a:gd name="connsiteY4" fmla="*/ 63499 h 352424"/>
                <a:gd name="connsiteX0" fmla="*/ 787403 w 787403"/>
                <a:gd name="connsiteY0" fmla="*/ 63499 h 355599"/>
                <a:gd name="connsiteX1" fmla="*/ 755650 w 787403"/>
                <a:gd name="connsiteY1" fmla="*/ 355599 h 355599"/>
                <a:gd name="connsiteX2" fmla="*/ 0 w 787403"/>
                <a:gd name="connsiteY2" fmla="*/ 285749 h 355599"/>
                <a:gd name="connsiteX3" fmla="*/ 21432 w 787403"/>
                <a:gd name="connsiteY3" fmla="*/ 0 h 355599"/>
                <a:gd name="connsiteX4" fmla="*/ 787403 w 787403"/>
                <a:gd name="connsiteY4" fmla="*/ 63499 h 355599"/>
                <a:gd name="connsiteX0" fmla="*/ 771528 w 771528"/>
                <a:gd name="connsiteY0" fmla="*/ 66674 h 355599"/>
                <a:gd name="connsiteX1" fmla="*/ 755650 w 771528"/>
                <a:gd name="connsiteY1" fmla="*/ 355599 h 355599"/>
                <a:gd name="connsiteX2" fmla="*/ 0 w 771528"/>
                <a:gd name="connsiteY2" fmla="*/ 285749 h 355599"/>
                <a:gd name="connsiteX3" fmla="*/ 21432 w 771528"/>
                <a:gd name="connsiteY3" fmla="*/ 0 h 355599"/>
                <a:gd name="connsiteX4" fmla="*/ 771528 w 771528"/>
                <a:gd name="connsiteY4" fmla="*/ 66674 h 355599"/>
                <a:gd name="connsiteX0" fmla="*/ 771528 w 771528"/>
                <a:gd name="connsiteY0" fmla="*/ 66674 h 355599"/>
                <a:gd name="connsiteX1" fmla="*/ 746128 w 771528"/>
                <a:gd name="connsiteY1" fmla="*/ 355599 h 355599"/>
                <a:gd name="connsiteX2" fmla="*/ 0 w 771528"/>
                <a:gd name="connsiteY2" fmla="*/ 285749 h 355599"/>
                <a:gd name="connsiteX3" fmla="*/ 21432 w 771528"/>
                <a:gd name="connsiteY3" fmla="*/ 0 h 355599"/>
                <a:gd name="connsiteX4" fmla="*/ 771528 w 771528"/>
                <a:gd name="connsiteY4" fmla="*/ 66674 h 355599"/>
                <a:gd name="connsiteX0" fmla="*/ 850112 w 850112"/>
                <a:gd name="connsiteY0" fmla="*/ 78580 h 355599"/>
                <a:gd name="connsiteX1" fmla="*/ 746128 w 850112"/>
                <a:gd name="connsiteY1" fmla="*/ 355599 h 355599"/>
                <a:gd name="connsiteX2" fmla="*/ 0 w 850112"/>
                <a:gd name="connsiteY2" fmla="*/ 285749 h 355599"/>
                <a:gd name="connsiteX3" fmla="*/ 21432 w 850112"/>
                <a:gd name="connsiteY3" fmla="*/ 0 h 355599"/>
                <a:gd name="connsiteX4" fmla="*/ 850112 w 850112"/>
                <a:gd name="connsiteY4" fmla="*/ 78580 h 355599"/>
                <a:gd name="connsiteX0" fmla="*/ 850112 w 850112"/>
                <a:gd name="connsiteY0" fmla="*/ 78580 h 362743"/>
                <a:gd name="connsiteX1" fmla="*/ 824712 w 850112"/>
                <a:gd name="connsiteY1" fmla="*/ 362743 h 362743"/>
                <a:gd name="connsiteX2" fmla="*/ 0 w 850112"/>
                <a:gd name="connsiteY2" fmla="*/ 285749 h 362743"/>
                <a:gd name="connsiteX3" fmla="*/ 21432 w 850112"/>
                <a:gd name="connsiteY3" fmla="*/ 0 h 362743"/>
                <a:gd name="connsiteX4" fmla="*/ 850112 w 850112"/>
                <a:gd name="connsiteY4" fmla="*/ 78580 h 3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112" h="362743">
                  <a:moveTo>
                    <a:pt x="850112" y="78580"/>
                  </a:moveTo>
                  <a:lnTo>
                    <a:pt x="824712" y="362743"/>
                  </a:lnTo>
                  <a:lnTo>
                    <a:pt x="0" y="285749"/>
                  </a:lnTo>
                  <a:lnTo>
                    <a:pt x="21432" y="0"/>
                  </a:lnTo>
                  <a:lnTo>
                    <a:pt x="850112" y="78580"/>
                  </a:lnTo>
                  <a:close/>
                </a:path>
              </a:pathLst>
            </a:custGeom>
            <a:solidFill>
              <a:srgbClr val="394DA1"/>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grpSp>
      <p:pic>
        <p:nvPicPr>
          <p:cNvPr id="34853" name="Picture 102"/>
          <p:cNvPicPr>
            <a:picLocks noChangeAspect="1"/>
          </p:cNvPicPr>
          <p:nvPr/>
        </p:nvPicPr>
        <p:blipFill>
          <a:blip r:embed="rId3"/>
          <a:srcRect/>
          <a:stretch>
            <a:fillRect/>
          </a:stretch>
        </p:blipFill>
        <p:spPr bwMode="auto">
          <a:xfrm rot="8570326">
            <a:off x="1370013" y="2892425"/>
            <a:ext cx="382587" cy="400050"/>
          </a:xfrm>
          <a:prstGeom prst="rect">
            <a:avLst/>
          </a:prstGeom>
          <a:noFill/>
          <a:ln w="9525">
            <a:noFill/>
            <a:miter lim="800000"/>
            <a:headEnd/>
            <a:tailEnd/>
          </a:ln>
        </p:spPr>
      </p:pic>
      <p:grpSp>
        <p:nvGrpSpPr>
          <p:cNvPr id="12" name="Group 103"/>
          <p:cNvGrpSpPr>
            <a:grpSpLocks/>
          </p:cNvGrpSpPr>
          <p:nvPr/>
        </p:nvGrpSpPr>
        <p:grpSpPr bwMode="auto">
          <a:xfrm rot="8570326">
            <a:off x="1555750" y="3201988"/>
            <a:ext cx="90488" cy="98425"/>
            <a:chOff x="2992382" y="2726028"/>
            <a:chExt cx="820688" cy="890455"/>
          </a:xfrm>
        </p:grpSpPr>
        <p:sp>
          <p:nvSpPr>
            <p:cNvPr id="105" name="Freeform 104"/>
            <p:cNvSpPr/>
            <p:nvPr/>
          </p:nvSpPr>
          <p:spPr bwMode="auto">
            <a:xfrm rot="5400000">
              <a:off x="3244987" y="3064275"/>
              <a:ext cx="775558" cy="345551"/>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54868 w 854868"/>
                <a:gd name="connsiteY0" fmla="*/ 66675 h 342900"/>
                <a:gd name="connsiteX1" fmla="*/ 826293 w 854868"/>
                <a:gd name="connsiteY1" fmla="*/ 342900 h 342900"/>
                <a:gd name="connsiteX2" fmla="*/ 0 w 854868"/>
                <a:gd name="connsiteY2" fmla="*/ 276225 h 342900"/>
                <a:gd name="connsiteX3" fmla="*/ 25399 w 854868"/>
                <a:gd name="connsiteY3" fmla="*/ 0 h 342900"/>
                <a:gd name="connsiteX4" fmla="*/ 854868 w 854868"/>
                <a:gd name="connsiteY4" fmla="*/ 66675 h 342900"/>
                <a:gd name="connsiteX0" fmla="*/ 854868 w 854868"/>
                <a:gd name="connsiteY0" fmla="*/ 76200 h 352425"/>
                <a:gd name="connsiteX1" fmla="*/ 826293 w 854868"/>
                <a:gd name="connsiteY1" fmla="*/ 352425 h 352425"/>
                <a:gd name="connsiteX2" fmla="*/ 0 w 854868"/>
                <a:gd name="connsiteY2" fmla="*/ 285750 h 352425"/>
                <a:gd name="connsiteX3" fmla="*/ 25399 w 854868"/>
                <a:gd name="connsiteY3" fmla="*/ 0 h 352425"/>
                <a:gd name="connsiteX4" fmla="*/ 854868 w 854868"/>
                <a:gd name="connsiteY4" fmla="*/ 76200 h 352425"/>
                <a:gd name="connsiteX0" fmla="*/ 705645 w 826293"/>
                <a:gd name="connsiteY0" fmla="*/ 63500 h 352425"/>
                <a:gd name="connsiteX1" fmla="*/ 826293 w 826293"/>
                <a:gd name="connsiteY1" fmla="*/ 352425 h 352425"/>
                <a:gd name="connsiteX2" fmla="*/ 0 w 826293"/>
                <a:gd name="connsiteY2" fmla="*/ 285750 h 352425"/>
                <a:gd name="connsiteX3" fmla="*/ 25399 w 826293"/>
                <a:gd name="connsiteY3" fmla="*/ 0 h 352425"/>
                <a:gd name="connsiteX4" fmla="*/ 705645 w 826293"/>
                <a:gd name="connsiteY4" fmla="*/ 63500 h 352425"/>
                <a:gd name="connsiteX0" fmla="*/ 708820 w 826293"/>
                <a:gd name="connsiteY0" fmla="*/ 60325 h 352425"/>
                <a:gd name="connsiteX1" fmla="*/ 826293 w 826293"/>
                <a:gd name="connsiteY1" fmla="*/ 352425 h 352425"/>
                <a:gd name="connsiteX2" fmla="*/ 0 w 826293"/>
                <a:gd name="connsiteY2" fmla="*/ 285750 h 352425"/>
                <a:gd name="connsiteX3" fmla="*/ 25399 w 826293"/>
                <a:gd name="connsiteY3" fmla="*/ 0 h 352425"/>
                <a:gd name="connsiteX4" fmla="*/ 708820 w 826293"/>
                <a:gd name="connsiteY4" fmla="*/ 60325 h 352425"/>
                <a:gd name="connsiteX0" fmla="*/ 708820 w 708820"/>
                <a:gd name="connsiteY0" fmla="*/ 60325 h 342900"/>
                <a:gd name="connsiteX1" fmla="*/ 686593 w 708820"/>
                <a:gd name="connsiteY1" fmla="*/ 342900 h 342900"/>
                <a:gd name="connsiteX2" fmla="*/ 0 w 708820"/>
                <a:gd name="connsiteY2" fmla="*/ 285750 h 342900"/>
                <a:gd name="connsiteX3" fmla="*/ 25399 w 708820"/>
                <a:gd name="connsiteY3" fmla="*/ 0 h 342900"/>
                <a:gd name="connsiteX4" fmla="*/ 708820 w 708820"/>
                <a:gd name="connsiteY4" fmla="*/ 60325 h 342900"/>
                <a:gd name="connsiteX0" fmla="*/ 708820 w 755649"/>
                <a:gd name="connsiteY0" fmla="*/ 60325 h 347663"/>
                <a:gd name="connsiteX1" fmla="*/ 755649 w 755649"/>
                <a:gd name="connsiteY1" fmla="*/ 347663 h 347663"/>
                <a:gd name="connsiteX2" fmla="*/ 0 w 755649"/>
                <a:gd name="connsiteY2" fmla="*/ 285750 h 347663"/>
                <a:gd name="connsiteX3" fmla="*/ 25399 w 755649"/>
                <a:gd name="connsiteY3" fmla="*/ 0 h 347663"/>
                <a:gd name="connsiteX4" fmla="*/ 708820 w 755649"/>
                <a:gd name="connsiteY4" fmla="*/ 60325 h 347663"/>
                <a:gd name="connsiteX0" fmla="*/ 775495 w 775495"/>
                <a:gd name="connsiteY0" fmla="*/ 62706 h 347663"/>
                <a:gd name="connsiteX1" fmla="*/ 755649 w 775495"/>
                <a:gd name="connsiteY1" fmla="*/ 347663 h 347663"/>
                <a:gd name="connsiteX2" fmla="*/ 0 w 775495"/>
                <a:gd name="connsiteY2" fmla="*/ 285750 h 347663"/>
                <a:gd name="connsiteX3" fmla="*/ 25399 w 775495"/>
                <a:gd name="connsiteY3" fmla="*/ 0 h 347663"/>
                <a:gd name="connsiteX4" fmla="*/ 775495 w 775495"/>
                <a:gd name="connsiteY4" fmla="*/ 62706 h 3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95" h="347663">
                  <a:moveTo>
                    <a:pt x="775495" y="62706"/>
                  </a:moveTo>
                  <a:lnTo>
                    <a:pt x="755649" y="347663"/>
                  </a:lnTo>
                  <a:lnTo>
                    <a:pt x="0" y="285750"/>
                  </a:lnTo>
                  <a:lnTo>
                    <a:pt x="25399" y="0"/>
                  </a:lnTo>
                  <a:lnTo>
                    <a:pt x="775495" y="62706"/>
                  </a:lnTo>
                  <a:close/>
                </a:path>
              </a:pathLst>
            </a:custGeom>
            <a:solidFill>
              <a:srgbClr val="394DA1"/>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106" name="Freeform 105"/>
            <p:cNvSpPr/>
            <p:nvPr/>
          </p:nvSpPr>
          <p:spPr bwMode="auto">
            <a:xfrm rot="5400000">
              <a:off x="2747247" y="2987238"/>
              <a:ext cx="847364" cy="359944"/>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 name="connsiteX0" fmla="*/ 787403 w 819150"/>
                <a:gd name="connsiteY0" fmla="*/ 63499 h 352424"/>
                <a:gd name="connsiteX1" fmla="*/ 819150 w 819150"/>
                <a:gd name="connsiteY1" fmla="*/ 352424 h 352424"/>
                <a:gd name="connsiteX2" fmla="*/ 0 w 819150"/>
                <a:gd name="connsiteY2" fmla="*/ 285749 h 352424"/>
                <a:gd name="connsiteX3" fmla="*/ 21432 w 819150"/>
                <a:gd name="connsiteY3" fmla="*/ 0 h 352424"/>
                <a:gd name="connsiteX4" fmla="*/ 787403 w 819150"/>
                <a:gd name="connsiteY4" fmla="*/ 63499 h 352424"/>
                <a:gd name="connsiteX0" fmla="*/ 787403 w 787403"/>
                <a:gd name="connsiteY0" fmla="*/ 63499 h 355599"/>
                <a:gd name="connsiteX1" fmla="*/ 755650 w 787403"/>
                <a:gd name="connsiteY1" fmla="*/ 355599 h 355599"/>
                <a:gd name="connsiteX2" fmla="*/ 0 w 787403"/>
                <a:gd name="connsiteY2" fmla="*/ 285749 h 355599"/>
                <a:gd name="connsiteX3" fmla="*/ 21432 w 787403"/>
                <a:gd name="connsiteY3" fmla="*/ 0 h 355599"/>
                <a:gd name="connsiteX4" fmla="*/ 787403 w 787403"/>
                <a:gd name="connsiteY4" fmla="*/ 63499 h 355599"/>
                <a:gd name="connsiteX0" fmla="*/ 771528 w 771528"/>
                <a:gd name="connsiteY0" fmla="*/ 66674 h 355599"/>
                <a:gd name="connsiteX1" fmla="*/ 755650 w 771528"/>
                <a:gd name="connsiteY1" fmla="*/ 355599 h 355599"/>
                <a:gd name="connsiteX2" fmla="*/ 0 w 771528"/>
                <a:gd name="connsiteY2" fmla="*/ 285749 h 355599"/>
                <a:gd name="connsiteX3" fmla="*/ 21432 w 771528"/>
                <a:gd name="connsiteY3" fmla="*/ 0 h 355599"/>
                <a:gd name="connsiteX4" fmla="*/ 771528 w 771528"/>
                <a:gd name="connsiteY4" fmla="*/ 66674 h 355599"/>
                <a:gd name="connsiteX0" fmla="*/ 771528 w 771528"/>
                <a:gd name="connsiteY0" fmla="*/ 66674 h 355599"/>
                <a:gd name="connsiteX1" fmla="*/ 746128 w 771528"/>
                <a:gd name="connsiteY1" fmla="*/ 355599 h 355599"/>
                <a:gd name="connsiteX2" fmla="*/ 0 w 771528"/>
                <a:gd name="connsiteY2" fmla="*/ 285749 h 355599"/>
                <a:gd name="connsiteX3" fmla="*/ 21432 w 771528"/>
                <a:gd name="connsiteY3" fmla="*/ 0 h 355599"/>
                <a:gd name="connsiteX4" fmla="*/ 771528 w 771528"/>
                <a:gd name="connsiteY4" fmla="*/ 66674 h 355599"/>
                <a:gd name="connsiteX0" fmla="*/ 850112 w 850112"/>
                <a:gd name="connsiteY0" fmla="*/ 78580 h 355599"/>
                <a:gd name="connsiteX1" fmla="*/ 746128 w 850112"/>
                <a:gd name="connsiteY1" fmla="*/ 355599 h 355599"/>
                <a:gd name="connsiteX2" fmla="*/ 0 w 850112"/>
                <a:gd name="connsiteY2" fmla="*/ 285749 h 355599"/>
                <a:gd name="connsiteX3" fmla="*/ 21432 w 850112"/>
                <a:gd name="connsiteY3" fmla="*/ 0 h 355599"/>
                <a:gd name="connsiteX4" fmla="*/ 850112 w 850112"/>
                <a:gd name="connsiteY4" fmla="*/ 78580 h 355599"/>
                <a:gd name="connsiteX0" fmla="*/ 850112 w 850112"/>
                <a:gd name="connsiteY0" fmla="*/ 78580 h 362743"/>
                <a:gd name="connsiteX1" fmla="*/ 824712 w 850112"/>
                <a:gd name="connsiteY1" fmla="*/ 362743 h 362743"/>
                <a:gd name="connsiteX2" fmla="*/ 0 w 850112"/>
                <a:gd name="connsiteY2" fmla="*/ 285749 h 362743"/>
                <a:gd name="connsiteX3" fmla="*/ 21432 w 850112"/>
                <a:gd name="connsiteY3" fmla="*/ 0 h 362743"/>
                <a:gd name="connsiteX4" fmla="*/ 850112 w 850112"/>
                <a:gd name="connsiteY4" fmla="*/ 78580 h 3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112" h="362743">
                  <a:moveTo>
                    <a:pt x="850112" y="78580"/>
                  </a:moveTo>
                  <a:lnTo>
                    <a:pt x="824712" y="362743"/>
                  </a:lnTo>
                  <a:lnTo>
                    <a:pt x="0" y="285749"/>
                  </a:lnTo>
                  <a:lnTo>
                    <a:pt x="21432" y="0"/>
                  </a:lnTo>
                  <a:lnTo>
                    <a:pt x="850112" y="78580"/>
                  </a:lnTo>
                  <a:close/>
                </a:path>
              </a:pathLst>
            </a:custGeom>
            <a:solidFill>
              <a:srgbClr val="394DA1"/>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grpSp>
      <p:sp>
        <p:nvSpPr>
          <p:cNvPr id="34855" name="TextBox 106"/>
          <p:cNvSpPr txBox="1">
            <a:spLocks noChangeArrowheads="1"/>
          </p:cNvSpPr>
          <p:nvPr/>
        </p:nvSpPr>
        <p:spPr bwMode="auto">
          <a:xfrm>
            <a:off x="4068763" y="3065463"/>
            <a:ext cx="443198" cy="184666"/>
          </a:xfrm>
          <a:prstGeom prst="rect">
            <a:avLst/>
          </a:prstGeom>
          <a:noFill/>
          <a:ln w="9525">
            <a:noFill/>
            <a:miter lim="800000"/>
            <a:headEnd/>
            <a:tailEnd/>
          </a:ln>
        </p:spPr>
        <p:txBody>
          <a:bodyPr wrap="none" lIns="0" tIns="0" rIns="0" bIns="0">
            <a:spAutoFit/>
          </a:bodyPr>
          <a:lstStyle/>
          <a:p>
            <a:r>
              <a:rPr lang="en-US" sz="1200" b="1"/>
              <a:t>CTLA-4</a:t>
            </a:r>
          </a:p>
        </p:txBody>
      </p:sp>
      <p:sp>
        <p:nvSpPr>
          <p:cNvPr id="34856" name="TextBox 107"/>
          <p:cNvSpPr txBox="1">
            <a:spLocks noChangeArrowheads="1"/>
          </p:cNvSpPr>
          <p:nvPr/>
        </p:nvSpPr>
        <p:spPr bwMode="auto">
          <a:xfrm>
            <a:off x="4271963" y="3324225"/>
            <a:ext cx="304571" cy="184666"/>
          </a:xfrm>
          <a:prstGeom prst="rect">
            <a:avLst/>
          </a:prstGeom>
          <a:noFill/>
          <a:ln w="9525">
            <a:noFill/>
            <a:miter lim="800000"/>
            <a:headEnd/>
            <a:tailEnd/>
          </a:ln>
        </p:spPr>
        <p:txBody>
          <a:bodyPr wrap="none" lIns="0" tIns="0" rIns="0" bIns="0">
            <a:spAutoFit/>
          </a:bodyPr>
          <a:lstStyle/>
          <a:p>
            <a:r>
              <a:rPr lang="en-US" sz="1200" b="1"/>
              <a:t>PD-1</a:t>
            </a:r>
          </a:p>
        </p:txBody>
      </p:sp>
      <p:sp>
        <p:nvSpPr>
          <p:cNvPr id="34857" name="TextBox 108"/>
          <p:cNvSpPr txBox="1">
            <a:spLocks noChangeArrowheads="1"/>
          </p:cNvSpPr>
          <p:nvPr/>
        </p:nvSpPr>
        <p:spPr bwMode="auto">
          <a:xfrm>
            <a:off x="4430713" y="4019550"/>
            <a:ext cx="378309" cy="184666"/>
          </a:xfrm>
          <a:prstGeom prst="rect">
            <a:avLst/>
          </a:prstGeom>
          <a:noFill/>
          <a:ln w="9525">
            <a:noFill/>
            <a:miter lim="800000"/>
            <a:headEnd/>
            <a:tailEnd/>
          </a:ln>
        </p:spPr>
        <p:txBody>
          <a:bodyPr wrap="none" lIns="0" tIns="0" rIns="0" bIns="0">
            <a:spAutoFit/>
          </a:bodyPr>
          <a:lstStyle/>
          <a:p>
            <a:r>
              <a:rPr lang="en-US" sz="1200" b="1" dirty="0"/>
              <a:t>TIM-3</a:t>
            </a:r>
          </a:p>
        </p:txBody>
      </p:sp>
      <p:sp>
        <p:nvSpPr>
          <p:cNvPr id="34858" name="TextBox 109"/>
          <p:cNvSpPr txBox="1">
            <a:spLocks noChangeArrowheads="1"/>
          </p:cNvSpPr>
          <p:nvPr/>
        </p:nvSpPr>
        <p:spPr bwMode="auto">
          <a:xfrm>
            <a:off x="4352925" y="4367213"/>
            <a:ext cx="318805" cy="184666"/>
          </a:xfrm>
          <a:prstGeom prst="rect">
            <a:avLst/>
          </a:prstGeom>
          <a:noFill/>
          <a:ln w="9525">
            <a:noFill/>
            <a:miter lim="800000"/>
            <a:headEnd/>
            <a:tailEnd/>
          </a:ln>
        </p:spPr>
        <p:txBody>
          <a:bodyPr wrap="none" lIns="0" tIns="0" rIns="0" bIns="0">
            <a:spAutoFit/>
          </a:bodyPr>
          <a:lstStyle/>
          <a:p>
            <a:r>
              <a:rPr lang="en-US" sz="1200" b="1"/>
              <a:t>BTLA</a:t>
            </a:r>
          </a:p>
        </p:txBody>
      </p:sp>
      <p:sp>
        <p:nvSpPr>
          <p:cNvPr id="34859" name="TextBox 110"/>
          <p:cNvSpPr txBox="1">
            <a:spLocks noChangeArrowheads="1"/>
          </p:cNvSpPr>
          <p:nvPr/>
        </p:nvSpPr>
        <p:spPr bwMode="auto">
          <a:xfrm>
            <a:off x="4171950" y="4691063"/>
            <a:ext cx="361509" cy="184666"/>
          </a:xfrm>
          <a:prstGeom prst="rect">
            <a:avLst/>
          </a:prstGeom>
          <a:noFill/>
          <a:ln w="9525">
            <a:noFill/>
            <a:miter lim="800000"/>
            <a:headEnd/>
            <a:tailEnd/>
          </a:ln>
        </p:spPr>
        <p:txBody>
          <a:bodyPr wrap="none" lIns="0" tIns="0" rIns="0" bIns="0">
            <a:spAutoFit/>
          </a:bodyPr>
          <a:lstStyle/>
          <a:p>
            <a:r>
              <a:rPr lang="en-US" sz="1200" b="1"/>
              <a:t>VISTA</a:t>
            </a:r>
          </a:p>
        </p:txBody>
      </p:sp>
      <p:sp>
        <p:nvSpPr>
          <p:cNvPr id="34860" name="TextBox 111"/>
          <p:cNvSpPr txBox="1">
            <a:spLocks noChangeArrowheads="1"/>
          </p:cNvSpPr>
          <p:nvPr/>
        </p:nvSpPr>
        <p:spPr bwMode="auto">
          <a:xfrm>
            <a:off x="3868738" y="4927600"/>
            <a:ext cx="379656" cy="184666"/>
          </a:xfrm>
          <a:prstGeom prst="rect">
            <a:avLst/>
          </a:prstGeom>
          <a:noFill/>
          <a:ln w="9525">
            <a:noFill/>
            <a:miter lim="800000"/>
            <a:headEnd/>
            <a:tailEnd/>
          </a:ln>
        </p:spPr>
        <p:txBody>
          <a:bodyPr wrap="none" lIns="0" tIns="0" rIns="0" bIns="0">
            <a:spAutoFit/>
          </a:bodyPr>
          <a:lstStyle/>
          <a:p>
            <a:r>
              <a:rPr lang="en-US" sz="1200" b="1"/>
              <a:t>LAG-3</a:t>
            </a:r>
          </a:p>
        </p:txBody>
      </p:sp>
      <p:sp>
        <p:nvSpPr>
          <p:cNvPr id="34861" name="TextBox 112"/>
          <p:cNvSpPr txBox="1">
            <a:spLocks noChangeArrowheads="1"/>
          </p:cNvSpPr>
          <p:nvPr/>
        </p:nvSpPr>
        <p:spPr bwMode="auto">
          <a:xfrm>
            <a:off x="1931303" y="4851400"/>
            <a:ext cx="399147" cy="184666"/>
          </a:xfrm>
          <a:prstGeom prst="rect">
            <a:avLst/>
          </a:prstGeom>
          <a:noFill/>
          <a:ln w="9525">
            <a:noFill/>
            <a:miter lim="800000"/>
            <a:headEnd/>
            <a:tailEnd/>
          </a:ln>
        </p:spPr>
        <p:txBody>
          <a:bodyPr wrap="none" lIns="0" tIns="0" rIns="0" bIns="0">
            <a:spAutoFit/>
          </a:bodyPr>
          <a:lstStyle/>
          <a:p>
            <a:pPr algn="r"/>
            <a:r>
              <a:rPr lang="en-US" sz="1200" b="1"/>
              <a:t>HVEM</a:t>
            </a:r>
          </a:p>
        </p:txBody>
      </p:sp>
      <p:sp>
        <p:nvSpPr>
          <p:cNvPr id="34862" name="TextBox 113"/>
          <p:cNvSpPr txBox="1">
            <a:spLocks noChangeArrowheads="1"/>
          </p:cNvSpPr>
          <p:nvPr/>
        </p:nvSpPr>
        <p:spPr bwMode="auto">
          <a:xfrm>
            <a:off x="1719183" y="4508500"/>
            <a:ext cx="336631" cy="184666"/>
          </a:xfrm>
          <a:prstGeom prst="rect">
            <a:avLst/>
          </a:prstGeom>
          <a:noFill/>
          <a:ln w="9525">
            <a:noFill/>
            <a:miter lim="800000"/>
            <a:headEnd/>
            <a:tailEnd/>
          </a:ln>
        </p:spPr>
        <p:txBody>
          <a:bodyPr wrap="none" lIns="0" tIns="0" rIns="0" bIns="0">
            <a:spAutoFit/>
          </a:bodyPr>
          <a:lstStyle/>
          <a:p>
            <a:pPr algn="r"/>
            <a:r>
              <a:rPr lang="en-US" sz="1200" b="1"/>
              <a:t>CD27</a:t>
            </a:r>
          </a:p>
        </p:txBody>
      </p:sp>
      <p:sp>
        <p:nvSpPr>
          <p:cNvPr id="34863" name="TextBox 114"/>
          <p:cNvSpPr txBox="1">
            <a:spLocks noChangeArrowheads="1"/>
          </p:cNvSpPr>
          <p:nvPr/>
        </p:nvSpPr>
        <p:spPr bwMode="auto">
          <a:xfrm>
            <a:off x="1523161" y="4191000"/>
            <a:ext cx="415177" cy="184666"/>
          </a:xfrm>
          <a:prstGeom prst="rect">
            <a:avLst/>
          </a:prstGeom>
          <a:noFill/>
          <a:ln w="9525">
            <a:noFill/>
            <a:miter lim="800000"/>
            <a:headEnd/>
            <a:tailEnd/>
          </a:ln>
        </p:spPr>
        <p:txBody>
          <a:bodyPr wrap="none" lIns="0" tIns="0" rIns="0" bIns="0">
            <a:spAutoFit/>
          </a:bodyPr>
          <a:lstStyle/>
          <a:p>
            <a:pPr algn="r"/>
            <a:r>
              <a:rPr lang="en-US" sz="1200" b="1"/>
              <a:t>CD137</a:t>
            </a:r>
          </a:p>
        </p:txBody>
      </p:sp>
      <p:sp>
        <p:nvSpPr>
          <p:cNvPr id="34864" name="TextBox 115"/>
          <p:cNvSpPr txBox="1">
            <a:spLocks noChangeArrowheads="1"/>
          </p:cNvSpPr>
          <p:nvPr/>
        </p:nvSpPr>
        <p:spPr bwMode="auto">
          <a:xfrm>
            <a:off x="1597271" y="3886200"/>
            <a:ext cx="302967" cy="184666"/>
          </a:xfrm>
          <a:prstGeom prst="rect">
            <a:avLst/>
          </a:prstGeom>
          <a:noFill/>
          <a:ln w="9525">
            <a:noFill/>
            <a:miter lim="800000"/>
            <a:headEnd/>
            <a:tailEnd/>
          </a:ln>
        </p:spPr>
        <p:txBody>
          <a:bodyPr wrap="none" lIns="0" tIns="0" rIns="0" bIns="0">
            <a:spAutoFit/>
          </a:bodyPr>
          <a:lstStyle/>
          <a:p>
            <a:pPr algn="r"/>
            <a:r>
              <a:rPr lang="en-US" sz="1200" b="1"/>
              <a:t>GITR</a:t>
            </a:r>
          </a:p>
        </p:txBody>
      </p:sp>
      <p:sp>
        <p:nvSpPr>
          <p:cNvPr id="34865" name="TextBox 116"/>
          <p:cNvSpPr txBox="1">
            <a:spLocks noChangeArrowheads="1"/>
          </p:cNvSpPr>
          <p:nvPr/>
        </p:nvSpPr>
        <p:spPr bwMode="auto">
          <a:xfrm>
            <a:off x="1624335" y="3546475"/>
            <a:ext cx="340991" cy="184666"/>
          </a:xfrm>
          <a:prstGeom prst="rect">
            <a:avLst/>
          </a:prstGeom>
          <a:noFill/>
          <a:ln w="9525">
            <a:noFill/>
            <a:miter lim="800000"/>
            <a:headEnd/>
            <a:tailEnd/>
          </a:ln>
        </p:spPr>
        <p:txBody>
          <a:bodyPr wrap="none" lIns="0" tIns="0" rIns="0" bIns="0">
            <a:spAutoFit/>
          </a:bodyPr>
          <a:lstStyle/>
          <a:p>
            <a:pPr algn="r"/>
            <a:r>
              <a:rPr lang="en-US" sz="1200" b="1"/>
              <a:t>OX40</a:t>
            </a:r>
          </a:p>
        </p:txBody>
      </p:sp>
      <p:sp>
        <p:nvSpPr>
          <p:cNvPr id="34866" name="TextBox 117"/>
          <p:cNvSpPr txBox="1">
            <a:spLocks noChangeArrowheads="1"/>
          </p:cNvSpPr>
          <p:nvPr/>
        </p:nvSpPr>
        <p:spPr bwMode="auto">
          <a:xfrm>
            <a:off x="1827133" y="3160713"/>
            <a:ext cx="336631" cy="184666"/>
          </a:xfrm>
          <a:prstGeom prst="rect">
            <a:avLst/>
          </a:prstGeom>
          <a:noFill/>
          <a:ln w="9525">
            <a:noFill/>
            <a:miter lim="800000"/>
            <a:headEnd/>
            <a:tailEnd/>
          </a:ln>
        </p:spPr>
        <p:txBody>
          <a:bodyPr wrap="none" lIns="0" tIns="0" rIns="0" bIns="0">
            <a:spAutoFit/>
          </a:bodyPr>
          <a:lstStyle/>
          <a:p>
            <a:pPr algn="r"/>
            <a:r>
              <a:rPr lang="en-US" sz="1200" b="1" dirty="0"/>
              <a:t>CD28</a:t>
            </a:r>
          </a:p>
        </p:txBody>
      </p:sp>
      <p:sp>
        <p:nvSpPr>
          <p:cNvPr id="34867" name="TextBox 119"/>
          <p:cNvSpPr txBox="1">
            <a:spLocks noChangeArrowheads="1"/>
          </p:cNvSpPr>
          <p:nvPr/>
        </p:nvSpPr>
        <p:spPr bwMode="auto">
          <a:xfrm>
            <a:off x="2292350" y="5483225"/>
            <a:ext cx="1814513" cy="215900"/>
          </a:xfrm>
          <a:prstGeom prst="rect">
            <a:avLst/>
          </a:prstGeom>
          <a:noFill/>
          <a:ln w="9525">
            <a:noFill/>
            <a:miter lim="800000"/>
            <a:headEnd/>
            <a:tailEnd/>
          </a:ln>
        </p:spPr>
        <p:txBody>
          <a:bodyPr lIns="0" tIns="0" rIns="0" bIns="0">
            <a:spAutoFit/>
          </a:bodyPr>
          <a:lstStyle/>
          <a:p>
            <a:pPr algn="ctr"/>
            <a:r>
              <a:rPr lang="en-US" sz="1400" b="1"/>
              <a:t>T-cell stimulation</a:t>
            </a:r>
          </a:p>
        </p:txBody>
      </p:sp>
      <p:sp>
        <p:nvSpPr>
          <p:cNvPr id="34868" name="TextBox 120"/>
          <p:cNvSpPr txBox="1">
            <a:spLocks noChangeArrowheads="1"/>
          </p:cNvSpPr>
          <p:nvPr/>
        </p:nvSpPr>
        <p:spPr bwMode="auto">
          <a:xfrm>
            <a:off x="4578350" y="5160963"/>
            <a:ext cx="1665288" cy="369887"/>
          </a:xfrm>
          <a:prstGeom prst="rect">
            <a:avLst/>
          </a:prstGeom>
          <a:noFill/>
          <a:ln w="9525">
            <a:noFill/>
            <a:miter lim="800000"/>
            <a:headEnd/>
            <a:tailEnd/>
          </a:ln>
        </p:spPr>
        <p:txBody>
          <a:bodyPr lIns="0" tIns="0" rIns="0" bIns="0">
            <a:spAutoFit/>
          </a:bodyPr>
          <a:lstStyle/>
          <a:p>
            <a:pPr algn="ctr"/>
            <a:r>
              <a:rPr lang="en-US" sz="1200" b="1">
                <a:solidFill>
                  <a:srgbClr val="FFE947"/>
                </a:solidFill>
              </a:rPr>
              <a:t>Blocking </a:t>
            </a:r>
            <a:br>
              <a:rPr lang="en-US" sz="1200" b="1">
                <a:solidFill>
                  <a:srgbClr val="FFE947"/>
                </a:solidFill>
              </a:rPr>
            </a:br>
            <a:r>
              <a:rPr lang="en-US" sz="1200" b="1">
                <a:solidFill>
                  <a:srgbClr val="FFE947"/>
                </a:solidFill>
              </a:rPr>
              <a:t>antibodies</a:t>
            </a:r>
          </a:p>
        </p:txBody>
      </p:sp>
      <p:sp>
        <p:nvSpPr>
          <p:cNvPr id="34869" name="TextBox 121"/>
          <p:cNvSpPr txBox="1">
            <a:spLocks noChangeArrowheads="1"/>
          </p:cNvSpPr>
          <p:nvPr/>
        </p:nvSpPr>
        <p:spPr bwMode="auto">
          <a:xfrm>
            <a:off x="254000" y="5160963"/>
            <a:ext cx="1647825" cy="369887"/>
          </a:xfrm>
          <a:prstGeom prst="rect">
            <a:avLst/>
          </a:prstGeom>
          <a:noFill/>
          <a:ln w="9525">
            <a:noFill/>
            <a:miter lim="800000"/>
            <a:headEnd/>
            <a:tailEnd/>
          </a:ln>
        </p:spPr>
        <p:txBody>
          <a:bodyPr lIns="0" tIns="0" rIns="0" bIns="0">
            <a:spAutoFit/>
          </a:bodyPr>
          <a:lstStyle/>
          <a:p>
            <a:pPr algn="ctr"/>
            <a:r>
              <a:rPr lang="en-US" sz="1200" b="1">
                <a:solidFill>
                  <a:srgbClr val="FFE947"/>
                </a:solidFill>
              </a:rPr>
              <a:t>Agonistic </a:t>
            </a:r>
            <a:br>
              <a:rPr lang="en-US" sz="1200" b="1">
                <a:solidFill>
                  <a:srgbClr val="FFE947"/>
                </a:solidFill>
              </a:rPr>
            </a:br>
            <a:r>
              <a:rPr lang="en-US" sz="1200" b="1">
                <a:solidFill>
                  <a:srgbClr val="FFE947"/>
                </a:solidFill>
              </a:rPr>
              <a:t>antibodies</a:t>
            </a:r>
          </a:p>
        </p:txBody>
      </p:sp>
      <p:sp>
        <p:nvSpPr>
          <p:cNvPr id="34870" name="TextBox 122"/>
          <p:cNvSpPr txBox="1">
            <a:spLocks noChangeArrowheads="1"/>
          </p:cNvSpPr>
          <p:nvPr/>
        </p:nvSpPr>
        <p:spPr bwMode="auto">
          <a:xfrm>
            <a:off x="3698875" y="2662238"/>
            <a:ext cx="1641475" cy="184150"/>
          </a:xfrm>
          <a:prstGeom prst="rect">
            <a:avLst/>
          </a:prstGeom>
          <a:noFill/>
          <a:ln w="9525">
            <a:noFill/>
            <a:miter lim="800000"/>
            <a:headEnd/>
            <a:tailEnd/>
          </a:ln>
        </p:spPr>
        <p:txBody>
          <a:bodyPr lIns="0" tIns="0" rIns="0" bIns="0">
            <a:spAutoFit/>
          </a:bodyPr>
          <a:lstStyle/>
          <a:p>
            <a:pPr algn="ctr"/>
            <a:r>
              <a:rPr lang="en-US" sz="1200" b="1"/>
              <a:t>Inhibitory receptors</a:t>
            </a:r>
          </a:p>
        </p:txBody>
      </p:sp>
      <p:sp>
        <p:nvSpPr>
          <p:cNvPr id="34871" name="TextBox 123"/>
          <p:cNvSpPr txBox="1">
            <a:spLocks noChangeArrowheads="1"/>
          </p:cNvSpPr>
          <p:nvPr/>
        </p:nvSpPr>
        <p:spPr bwMode="auto">
          <a:xfrm>
            <a:off x="1000125" y="2662238"/>
            <a:ext cx="1519238" cy="184150"/>
          </a:xfrm>
          <a:prstGeom prst="rect">
            <a:avLst/>
          </a:prstGeom>
          <a:noFill/>
          <a:ln w="9525">
            <a:noFill/>
            <a:miter lim="800000"/>
            <a:headEnd/>
            <a:tailEnd/>
          </a:ln>
        </p:spPr>
        <p:txBody>
          <a:bodyPr lIns="0" tIns="0" rIns="0" bIns="0">
            <a:spAutoFit/>
          </a:bodyPr>
          <a:lstStyle/>
          <a:p>
            <a:pPr algn="ctr"/>
            <a:r>
              <a:rPr lang="en-US" sz="1200" b="1"/>
              <a:t>Activating receptors</a:t>
            </a:r>
          </a:p>
        </p:txBody>
      </p:sp>
      <p:sp>
        <p:nvSpPr>
          <p:cNvPr id="5" name="Down Arrow 4"/>
          <p:cNvSpPr/>
          <p:nvPr/>
        </p:nvSpPr>
        <p:spPr bwMode="auto">
          <a:xfrm>
            <a:off x="3075384" y="4542508"/>
            <a:ext cx="205600" cy="864443"/>
          </a:xfrm>
          <a:prstGeom prst="downArrow">
            <a:avLst>
              <a:gd name="adj1" fmla="val 50000"/>
              <a:gd name="adj2" fmla="val 69092"/>
            </a:avLst>
          </a:prstGeom>
          <a:gradFill flip="none" rotWithShape="1">
            <a:gsLst>
              <a:gs pos="44000">
                <a:schemeClr val="tx1">
                  <a:alpha val="0"/>
                </a:schemeClr>
              </a:gs>
              <a:gs pos="87000">
                <a:schemeClr val="tx1"/>
              </a:gs>
            </a:gsLst>
            <a:lin ang="5400000" scaled="0"/>
            <a:tileRect/>
          </a:gra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34875" name="TextBox 118"/>
          <p:cNvSpPr txBox="1">
            <a:spLocks noChangeArrowheads="1"/>
          </p:cNvSpPr>
          <p:nvPr/>
        </p:nvSpPr>
        <p:spPr bwMode="auto">
          <a:xfrm>
            <a:off x="2932113" y="3929063"/>
            <a:ext cx="395287" cy="184150"/>
          </a:xfrm>
          <a:prstGeom prst="rect">
            <a:avLst/>
          </a:prstGeom>
          <a:noFill/>
          <a:ln w="9525">
            <a:noFill/>
            <a:miter lim="800000"/>
            <a:headEnd/>
            <a:tailEnd/>
          </a:ln>
        </p:spPr>
        <p:txBody>
          <a:bodyPr wrap="none" lIns="0" tIns="0" rIns="0" bIns="0">
            <a:spAutoFit/>
          </a:bodyPr>
          <a:lstStyle/>
          <a:p>
            <a:pPr algn="r"/>
            <a:r>
              <a:rPr lang="en-US" sz="1200" b="1">
                <a:solidFill>
                  <a:srgbClr val="000066"/>
                </a:solidFill>
              </a:rPr>
              <a:t>T cell</a:t>
            </a:r>
          </a:p>
        </p:txBody>
      </p:sp>
      <p:sp>
        <p:nvSpPr>
          <p:cNvPr id="34876" name="TextBox 79"/>
          <p:cNvSpPr txBox="1">
            <a:spLocks noChangeArrowheads="1"/>
          </p:cNvSpPr>
          <p:nvPr/>
        </p:nvSpPr>
        <p:spPr bwMode="auto">
          <a:xfrm>
            <a:off x="4394200" y="3663950"/>
            <a:ext cx="290144" cy="184666"/>
          </a:xfrm>
          <a:prstGeom prst="rect">
            <a:avLst/>
          </a:prstGeom>
          <a:noFill/>
          <a:ln w="9525">
            <a:noFill/>
            <a:miter lim="800000"/>
            <a:headEnd/>
            <a:tailEnd/>
          </a:ln>
        </p:spPr>
        <p:txBody>
          <a:bodyPr wrap="none" lIns="0" tIns="0" rIns="0" bIns="0">
            <a:spAutoFit/>
          </a:bodyPr>
          <a:lstStyle/>
          <a:p>
            <a:r>
              <a:rPr lang="en-US" sz="1200" b="1"/>
              <a:t>B7-1</a:t>
            </a:r>
          </a:p>
        </p:txBody>
      </p:sp>
      <p:pic>
        <p:nvPicPr>
          <p:cNvPr id="34877" name="Picture 80"/>
          <p:cNvPicPr>
            <a:picLocks noChangeAspect="1"/>
          </p:cNvPicPr>
          <p:nvPr/>
        </p:nvPicPr>
        <p:blipFill>
          <a:blip r:embed="rId3"/>
          <a:srcRect/>
          <a:stretch>
            <a:fillRect/>
          </a:stretch>
        </p:blipFill>
        <p:spPr bwMode="auto">
          <a:xfrm rot="1005208">
            <a:off x="4703763" y="4722813"/>
            <a:ext cx="382587" cy="400050"/>
          </a:xfrm>
          <a:prstGeom prst="rect">
            <a:avLst/>
          </a:prstGeom>
          <a:noFill/>
          <a:ln w="9525">
            <a:noFill/>
            <a:miter lim="800000"/>
            <a:headEnd/>
            <a:tailEnd/>
          </a:ln>
        </p:spPr>
      </p:pic>
      <p:sp>
        <p:nvSpPr>
          <p:cNvPr id="88" name="Freeform 87"/>
          <p:cNvSpPr/>
          <p:nvPr/>
        </p:nvSpPr>
        <p:spPr bwMode="auto">
          <a:xfrm rot="1005208">
            <a:off x="4695825" y="4906963"/>
            <a:ext cx="93663" cy="39687"/>
          </a:xfrm>
          <a:custGeom>
            <a:avLst/>
            <a:gdLst>
              <a:gd name="connsiteX0" fmla="*/ 847725 w 847725"/>
              <a:gd name="connsiteY0" fmla="*/ 66675 h 342900"/>
              <a:gd name="connsiteX1" fmla="*/ 819150 w 847725"/>
              <a:gd name="connsiteY1" fmla="*/ 342900 h 342900"/>
              <a:gd name="connsiteX2" fmla="*/ 0 w 847725"/>
              <a:gd name="connsiteY2" fmla="*/ 276225 h 342900"/>
              <a:gd name="connsiteX3" fmla="*/ 25400 w 847725"/>
              <a:gd name="connsiteY3" fmla="*/ 0 h 342900"/>
              <a:gd name="connsiteX4" fmla="*/ 847725 w 847725"/>
              <a:gd name="connsiteY4" fmla="*/ 66675 h 342900"/>
              <a:gd name="connsiteX0" fmla="*/ 847725 w 847725"/>
              <a:gd name="connsiteY0" fmla="*/ 66675 h 342900"/>
              <a:gd name="connsiteX1" fmla="*/ 819150 w 847725"/>
              <a:gd name="connsiteY1" fmla="*/ 342900 h 342900"/>
              <a:gd name="connsiteX2" fmla="*/ 0 w 847725"/>
              <a:gd name="connsiteY2" fmla="*/ 276225 h 342900"/>
              <a:gd name="connsiteX3" fmla="*/ 18256 w 847725"/>
              <a:gd name="connsiteY3" fmla="*/ 0 h 342900"/>
              <a:gd name="connsiteX4" fmla="*/ 847725 w 847725"/>
              <a:gd name="connsiteY4" fmla="*/ 66675 h 342900"/>
              <a:gd name="connsiteX0" fmla="*/ 847725 w 847725"/>
              <a:gd name="connsiteY0" fmla="*/ 35718 h 311943"/>
              <a:gd name="connsiteX1" fmla="*/ 819150 w 847725"/>
              <a:gd name="connsiteY1" fmla="*/ 311943 h 311943"/>
              <a:gd name="connsiteX2" fmla="*/ 0 w 847725"/>
              <a:gd name="connsiteY2" fmla="*/ 245268 h 311943"/>
              <a:gd name="connsiteX3" fmla="*/ 23019 w 847725"/>
              <a:gd name="connsiteY3" fmla="*/ 0 h 311943"/>
              <a:gd name="connsiteX4" fmla="*/ 847725 w 847725"/>
              <a:gd name="connsiteY4" fmla="*/ 35718 h 311943"/>
              <a:gd name="connsiteX0" fmla="*/ 847725 w 847725"/>
              <a:gd name="connsiteY0" fmla="*/ 66674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66674 h 342899"/>
              <a:gd name="connsiteX0" fmla="*/ 847725 w 847725"/>
              <a:gd name="connsiteY0" fmla="*/ 57149 h 342899"/>
              <a:gd name="connsiteX1" fmla="*/ 819150 w 847725"/>
              <a:gd name="connsiteY1" fmla="*/ 342899 h 342899"/>
              <a:gd name="connsiteX2" fmla="*/ 0 w 847725"/>
              <a:gd name="connsiteY2" fmla="*/ 276224 h 342899"/>
              <a:gd name="connsiteX3" fmla="*/ 18257 w 847725"/>
              <a:gd name="connsiteY3" fmla="*/ 0 h 342899"/>
              <a:gd name="connsiteX4" fmla="*/ 847725 w 847725"/>
              <a:gd name="connsiteY4" fmla="*/ 57149 h 342899"/>
              <a:gd name="connsiteX0" fmla="*/ 847725 w 847725"/>
              <a:gd name="connsiteY0" fmla="*/ 66674 h 352424"/>
              <a:gd name="connsiteX1" fmla="*/ 819150 w 847725"/>
              <a:gd name="connsiteY1" fmla="*/ 352424 h 352424"/>
              <a:gd name="connsiteX2" fmla="*/ 0 w 847725"/>
              <a:gd name="connsiteY2" fmla="*/ 285749 h 352424"/>
              <a:gd name="connsiteX3" fmla="*/ 21432 w 847725"/>
              <a:gd name="connsiteY3" fmla="*/ 0 h 352424"/>
              <a:gd name="connsiteX4" fmla="*/ 847725 w 847725"/>
              <a:gd name="connsiteY4" fmla="*/ 66674 h 352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352424">
                <a:moveTo>
                  <a:pt x="847725" y="66674"/>
                </a:moveTo>
                <a:lnTo>
                  <a:pt x="819150" y="352424"/>
                </a:lnTo>
                <a:lnTo>
                  <a:pt x="0" y="285749"/>
                </a:lnTo>
                <a:lnTo>
                  <a:pt x="21432" y="0"/>
                </a:lnTo>
                <a:lnTo>
                  <a:pt x="847725" y="66674"/>
                </a:lnTo>
                <a:close/>
              </a:path>
            </a:pathLst>
          </a:custGeom>
          <a:solidFill>
            <a:srgbClr val="FFFF00"/>
          </a:solidFill>
          <a:ln w="19050" cap="flat" cmpd="sng" algn="ctr">
            <a:no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sz="1200" b="1">
              <a:solidFill>
                <a:srgbClr val="FFFFFF"/>
              </a:solidFill>
              <a:effectLst>
                <a:outerShdw blurRad="38100" dist="38100" dir="2700000" algn="tl">
                  <a:srgbClr val="000000">
                    <a:alpha val="43137"/>
                  </a:srgbClr>
                </a:outerShdw>
              </a:effectLst>
              <a:latin typeface="+mn-lt"/>
              <a:cs typeface="+mn-cs"/>
            </a:endParaRPr>
          </a:p>
        </p:txBody>
      </p:sp>
      <p:sp>
        <p:nvSpPr>
          <p:cNvPr id="86" name="Oval 85"/>
          <p:cNvSpPr/>
          <p:nvPr/>
        </p:nvSpPr>
        <p:spPr bwMode="auto">
          <a:xfrm>
            <a:off x="2222635" y="3037350"/>
            <a:ext cx="1898685" cy="1898686"/>
          </a:xfrm>
          <a:prstGeom prst="ellipse">
            <a:avLst/>
          </a:prstGeom>
          <a:gradFill flip="none" rotWithShape="1">
            <a:gsLst>
              <a:gs pos="100000">
                <a:srgbClr val="F4CBA4"/>
              </a:gs>
              <a:gs pos="0">
                <a:schemeClr val="tx1">
                  <a:lumMod val="95000"/>
                </a:schemeClr>
              </a:gs>
            </a:gsLst>
            <a:path path="circle">
              <a:fillToRect l="50000" t="50000" r="50000" b="50000"/>
            </a:path>
            <a:tileRect/>
          </a:gradFill>
          <a:ln w="3175" cap="flat" cmpd="sng" algn="ctr">
            <a:solidFill>
              <a:schemeClr val="bg2">
                <a:lumMod val="50000"/>
                <a:lumOff val="50000"/>
              </a:schemeClr>
            </a:solid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endParaRPr lang="en-US" b="1">
              <a:solidFill>
                <a:srgbClr val="FFFFFF"/>
              </a:solidFill>
              <a:effectLst>
                <a:outerShdw blurRad="38100" dist="38100" dir="2700000" algn="tl">
                  <a:srgbClr val="000000">
                    <a:alpha val="43137"/>
                  </a:srgbClr>
                </a:outerShdw>
              </a:effectLst>
              <a:latin typeface="+mn-lt"/>
              <a:cs typeface="+mn-cs"/>
            </a:endParaRPr>
          </a:p>
        </p:txBody>
      </p:sp>
      <p:sp>
        <p:nvSpPr>
          <p:cNvPr id="89" name="Oval 88"/>
          <p:cNvSpPr/>
          <p:nvPr/>
        </p:nvSpPr>
        <p:spPr bwMode="auto">
          <a:xfrm>
            <a:off x="2572908" y="3399006"/>
            <a:ext cx="1210471" cy="1210471"/>
          </a:xfrm>
          <a:prstGeom prst="ellipse">
            <a:avLst/>
          </a:prstGeom>
          <a:gradFill flip="none" rotWithShape="1">
            <a:gsLst>
              <a:gs pos="65000">
                <a:srgbClr val="F4B158"/>
              </a:gs>
              <a:gs pos="99000">
                <a:srgbClr val="B1D795"/>
              </a:gs>
              <a:gs pos="0">
                <a:schemeClr val="tx1">
                  <a:lumMod val="95000"/>
                </a:schemeClr>
              </a:gs>
            </a:gsLst>
            <a:path path="circle">
              <a:fillToRect l="50000" t="50000" r="50000" b="50000"/>
            </a:path>
            <a:tileRect/>
          </a:gradFill>
          <a:ln w="3175" cap="flat" cmpd="sng" algn="ctr">
            <a:solidFill>
              <a:schemeClr val="bg2">
                <a:lumMod val="50000"/>
                <a:lumOff val="50000"/>
              </a:schemeClr>
            </a:solidFill>
            <a:prstDash val="solid"/>
            <a:round/>
            <a:headEnd type="none" w="med" len="med"/>
            <a:tailEnd type="none" w="med" len="med"/>
          </a:ln>
          <a:effectLst/>
        </p:spPr>
        <p:txBody>
          <a:bodyPr wrap="none" lIns="0" tIns="0" rIns="0" bIns="0" anchor="ctr"/>
          <a:lstStyle/>
          <a:p>
            <a:pPr algn="ctr" fontAlgn="auto">
              <a:lnSpc>
                <a:spcPct val="90000"/>
              </a:lnSpc>
              <a:spcBef>
                <a:spcPts val="0"/>
              </a:spcBef>
              <a:spcAft>
                <a:spcPts val="0"/>
              </a:spcAft>
              <a:defRPr/>
            </a:pPr>
            <a:r>
              <a:rPr lang="en-US" sz="1400" b="1" dirty="0">
                <a:solidFill>
                  <a:srgbClr val="000066"/>
                </a:solidFill>
                <a:latin typeface="+mn-lt"/>
                <a:cs typeface="+mn-cs"/>
              </a:rPr>
              <a:t>T cell</a:t>
            </a:r>
          </a:p>
        </p:txBody>
      </p:sp>
      <p:sp>
        <p:nvSpPr>
          <p:cNvPr id="34885" name="TextBox 89"/>
          <p:cNvSpPr txBox="1">
            <a:spLocks noChangeArrowheads="1"/>
          </p:cNvSpPr>
          <p:nvPr/>
        </p:nvSpPr>
        <p:spPr bwMode="auto">
          <a:xfrm>
            <a:off x="5984875" y="5808663"/>
            <a:ext cx="2503488" cy="153987"/>
          </a:xfrm>
          <a:prstGeom prst="rect">
            <a:avLst/>
          </a:prstGeom>
          <a:noFill/>
          <a:ln w="9525">
            <a:noFill/>
            <a:miter lim="800000"/>
            <a:headEnd/>
            <a:tailEnd/>
          </a:ln>
        </p:spPr>
        <p:txBody>
          <a:bodyPr lIns="0" tIns="0" rIns="0" bIns="0" anchor="b">
            <a:spAutoFit/>
          </a:bodyPr>
          <a:lstStyle/>
          <a:p>
            <a:pPr algn="r"/>
            <a:r>
              <a:rPr lang="da-DK" sz="1000" b="1" dirty="0"/>
              <a:t>Adapted from Mellman I et al 2011.</a:t>
            </a:r>
            <a:r>
              <a:rPr lang="da-DK" sz="1000" b="1" baseline="30000" dirty="0"/>
              <a:t>1,2</a:t>
            </a:r>
            <a:endParaRPr lang="da-DK" sz="1000" b="1" dirty="0"/>
          </a:p>
        </p:txBody>
      </p:sp>
      <p:sp>
        <p:nvSpPr>
          <p:cNvPr id="2" name="TextBox 1"/>
          <p:cNvSpPr txBox="1"/>
          <p:nvPr/>
        </p:nvSpPr>
        <p:spPr>
          <a:xfrm>
            <a:off x="5832475" y="2744788"/>
            <a:ext cx="2930525" cy="2554545"/>
          </a:xfrm>
          <a:prstGeom prst="rect">
            <a:avLst/>
          </a:prstGeom>
          <a:noFill/>
        </p:spPr>
        <p:txBody>
          <a:bodyPr lIns="45720" rIns="45720">
            <a:spAutoFit/>
          </a:bodyPr>
          <a:lstStyle/>
          <a:p>
            <a:pPr fontAlgn="auto">
              <a:spcBef>
                <a:spcPts val="0"/>
              </a:spcBef>
              <a:spcAft>
                <a:spcPts val="0"/>
              </a:spcAft>
              <a:defRPr/>
            </a:pPr>
            <a:r>
              <a:rPr lang="en-US" sz="1600" b="1" kern="0" dirty="0">
                <a:effectLst>
                  <a:outerShdw blurRad="38100" dist="38100" dir="2700000" algn="tl">
                    <a:srgbClr val="000000">
                      <a:alpha val="43137"/>
                    </a:srgbClr>
                  </a:outerShdw>
                </a:effectLst>
                <a:latin typeface="+mn-lt"/>
                <a:cs typeface="+mn-cs"/>
              </a:rPr>
              <a:t>Antibodies can enhance </a:t>
            </a:r>
            <a:br>
              <a:rPr lang="en-US" sz="1600" b="1" kern="0" dirty="0">
                <a:effectLst>
                  <a:outerShdw blurRad="38100" dist="38100" dir="2700000" algn="tl">
                    <a:srgbClr val="000000">
                      <a:alpha val="43137"/>
                    </a:srgbClr>
                  </a:outerShdw>
                </a:effectLst>
                <a:latin typeface="+mn-lt"/>
                <a:cs typeface="+mn-cs"/>
              </a:rPr>
            </a:br>
            <a:r>
              <a:rPr lang="en-US" sz="1600" b="1" kern="0" dirty="0">
                <a:effectLst>
                  <a:outerShdw blurRad="38100" dist="38100" dir="2700000" algn="tl">
                    <a:srgbClr val="000000">
                      <a:alpha val="43137"/>
                    </a:srgbClr>
                  </a:outerShdw>
                </a:effectLst>
                <a:latin typeface="+mn-lt"/>
                <a:cs typeface="+mn-cs"/>
              </a:rPr>
              <a:t>T-cell stimulation to promote tumor destruction</a:t>
            </a:r>
            <a:r>
              <a:rPr lang="en-US" sz="1600" b="1" kern="0" baseline="30000" dirty="0">
                <a:effectLst>
                  <a:outerShdw blurRad="38100" dist="38100" dir="2700000" algn="tl">
                    <a:srgbClr val="000000">
                      <a:alpha val="43137"/>
                    </a:srgbClr>
                  </a:outerShdw>
                </a:effectLst>
                <a:latin typeface="+mn-lt"/>
                <a:cs typeface="+mn-cs"/>
              </a:rPr>
              <a:t>1</a:t>
            </a:r>
            <a:endParaRPr lang="en-US" sz="1600" b="1" kern="0" dirty="0">
              <a:effectLst>
                <a:outerShdw blurRad="38100" dist="38100" dir="2700000" algn="tl">
                  <a:srgbClr val="000000">
                    <a:alpha val="43137"/>
                  </a:srgbClr>
                </a:outerShdw>
              </a:effectLst>
              <a:latin typeface="+mn-lt"/>
              <a:cs typeface="+mn-cs"/>
            </a:endParaRPr>
          </a:p>
          <a:p>
            <a:pPr marL="285750" indent="-285750" fontAlgn="auto">
              <a:spcBef>
                <a:spcPts val="0"/>
              </a:spcBef>
              <a:spcAft>
                <a:spcPts val="0"/>
              </a:spcAft>
              <a:buFont typeface="Arial" panose="020B0604020202020204" pitchFamily="34" charset="0"/>
              <a:buChar char="•"/>
              <a:defRPr/>
            </a:pPr>
            <a:r>
              <a:rPr lang="en-US" sz="1600" b="1" kern="0" dirty="0">
                <a:effectLst>
                  <a:outerShdw blurRad="38100" dist="38100" dir="2700000" algn="tl">
                    <a:srgbClr val="000000">
                      <a:alpha val="43137"/>
                    </a:srgbClr>
                  </a:outerShdw>
                </a:effectLst>
                <a:latin typeface="+mn-lt"/>
                <a:cs typeface="+mn-cs"/>
              </a:rPr>
              <a:t>Agonistic antibodies directed towards activating co-stimulatory molecules </a:t>
            </a:r>
          </a:p>
          <a:p>
            <a:pPr marL="285750" indent="-285750" fontAlgn="auto">
              <a:spcBef>
                <a:spcPts val="0"/>
              </a:spcBef>
              <a:spcAft>
                <a:spcPts val="0"/>
              </a:spcAft>
              <a:buFont typeface="Arial" panose="020B0604020202020204" pitchFamily="34" charset="0"/>
              <a:buChar char="•"/>
              <a:defRPr/>
            </a:pPr>
            <a:r>
              <a:rPr lang="en-US" sz="1600" b="1" kern="0" dirty="0">
                <a:effectLst>
                  <a:outerShdw blurRad="38100" dist="38100" dir="2700000" algn="tl">
                    <a:srgbClr val="000000">
                      <a:alpha val="43137"/>
                    </a:srgbClr>
                  </a:outerShdw>
                </a:effectLst>
                <a:latin typeface="+mn-lt"/>
                <a:cs typeface="+mn-cs"/>
              </a:rPr>
              <a:t>Blocking antibodies directed against </a:t>
            </a:r>
            <a:br>
              <a:rPr lang="en-US" sz="1600" b="1" kern="0" dirty="0">
                <a:effectLst>
                  <a:outerShdw blurRad="38100" dist="38100" dir="2700000" algn="tl">
                    <a:srgbClr val="000000">
                      <a:alpha val="43137"/>
                    </a:srgbClr>
                  </a:outerShdw>
                </a:effectLst>
                <a:latin typeface="+mn-lt"/>
                <a:cs typeface="+mn-cs"/>
              </a:rPr>
            </a:br>
            <a:r>
              <a:rPr lang="en-US" sz="1600" b="1" kern="0" dirty="0">
                <a:effectLst>
                  <a:outerShdw blurRad="38100" dist="38100" dir="2700000" algn="tl">
                    <a:srgbClr val="000000">
                      <a:alpha val="43137"/>
                    </a:srgbClr>
                  </a:outerShdw>
                </a:effectLst>
                <a:latin typeface="+mn-lt"/>
                <a:cs typeface="+mn-cs"/>
              </a:rPr>
              <a:t>co-inhibitory molecules</a:t>
            </a:r>
          </a:p>
          <a:p>
            <a:pPr fontAlgn="auto">
              <a:spcBef>
                <a:spcPts val="0"/>
              </a:spcBef>
              <a:spcAft>
                <a:spcPts val="0"/>
              </a:spcAft>
              <a:defRPr/>
            </a:pPr>
            <a:endParaRPr lang="en-US" sz="1600" b="1" dirty="0">
              <a:solidFill>
                <a:srgbClr val="FFFFFF"/>
              </a:solidFill>
              <a:effectLst>
                <a:outerShdw blurRad="38100" dist="38100" dir="2700000" algn="tl">
                  <a:srgbClr val="000000">
                    <a:alpha val="43137"/>
                  </a:srgbClr>
                </a:outerShdw>
              </a:effectLst>
              <a:latin typeface="+mn-lt"/>
              <a:cs typeface="+mn-cs"/>
            </a:endParaRPr>
          </a:p>
        </p:txBody>
      </p:sp>
      <p:sp>
        <p:nvSpPr>
          <p:cNvPr id="84" name="TextBox 83"/>
          <p:cNvSpPr txBox="1"/>
          <p:nvPr/>
        </p:nvSpPr>
        <p:spPr>
          <a:xfrm>
            <a:off x="596900" y="2286000"/>
            <a:ext cx="8242300" cy="309563"/>
          </a:xfrm>
          <a:prstGeom prst="rect">
            <a:avLst/>
          </a:prstGeom>
          <a:gradFill>
            <a:gsLst>
              <a:gs pos="0">
                <a:srgbClr val="AAE2FF">
                  <a:lumMod val="50000"/>
                </a:srgbClr>
              </a:gs>
              <a:gs pos="100000">
                <a:srgbClr val="AAE2FF">
                  <a:lumMod val="40000"/>
                </a:srgbClr>
              </a:gs>
            </a:gsLst>
            <a:lin ang="5400000" scaled="1"/>
          </a:gradFill>
          <a:ln>
            <a:no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anchor="ctr">
            <a:spAutoFit/>
          </a:bodyPr>
          <a:lstStyle>
            <a:defPPr>
              <a:defRPr lang="en-GB"/>
            </a:defPPr>
            <a:lvl1pPr>
              <a:defRPr>
                <a:solidFill>
                  <a:schemeClr val="dk1"/>
                </a:solidFill>
                <a:latin typeface="+mn-lt"/>
                <a:cs typeface="+mn-cs"/>
              </a:defRPr>
            </a:lvl1pPr>
            <a:lvl2pPr marL="0" lvl="1" algn="ctr">
              <a:spcBef>
                <a:spcPts val="300"/>
              </a:spcBef>
              <a:defRPr sz="1600">
                <a:solidFill>
                  <a:srgbClr val="FFE947"/>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pPr algn="ctr">
              <a:lnSpc>
                <a:spcPts val="1700"/>
              </a:lnSpc>
              <a:defRPr/>
            </a:pPr>
            <a:r>
              <a:rPr lang="en-US" b="1" dirty="0" smtClean="0">
                <a:solidFill>
                  <a:srgbClr val="FFFFFF"/>
                </a:solidFill>
                <a:effectLst>
                  <a:outerShdw blurRad="38100" dist="38100" dir="2700000" algn="tl">
                    <a:srgbClr val="000000">
                      <a:alpha val="43137"/>
                    </a:srgbClr>
                  </a:outerShdw>
                </a:effectLst>
              </a:rPr>
              <a:t>Targeting Immune Checkpoints Using Antibodies</a:t>
            </a:r>
            <a:endParaRPr lang="en-US" b="1" baseline="30000" dirty="0">
              <a:solidFill>
                <a:srgbClr val="FFFFFF"/>
              </a:solidFill>
              <a:effectLst>
                <a:outerShdw blurRad="38100" dist="38100" dir="2700000" algn="tl">
                  <a:srgbClr val="000000">
                    <a:alpha val="43137"/>
                  </a:srgbClr>
                </a:outerShdw>
              </a:effectLst>
            </a:endParaRPr>
          </a:p>
        </p:txBody>
      </p:sp>
      <p:sp>
        <p:nvSpPr>
          <p:cNvPr id="34888" name="TextBox 96"/>
          <p:cNvSpPr txBox="1">
            <a:spLocks noChangeArrowheads="1"/>
          </p:cNvSpPr>
          <p:nvPr/>
        </p:nvSpPr>
        <p:spPr bwMode="auto">
          <a:xfrm>
            <a:off x="473075" y="5948363"/>
            <a:ext cx="4022725" cy="665162"/>
          </a:xfrm>
          <a:prstGeom prst="rect">
            <a:avLst/>
          </a:prstGeom>
          <a:noFill/>
          <a:ln w="9525">
            <a:noFill/>
            <a:miter lim="800000"/>
            <a:headEnd/>
            <a:tailEnd/>
          </a:ln>
        </p:spPr>
        <p:txBody>
          <a:bodyPr lIns="0" tIns="0" rIns="0" bIns="0" anchor="b">
            <a:spAutoFit/>
          </a:bodyPr>
          <a:lstStyle/>
          <a:p>
            <a:pPr>
              <a:lnSpc>
                <a:spcPct val="80000"/>
              </a:lnSpc>
              <a:spcBef>
                <a:spcPts val="238"/>
              </a:spcBef>
            </a:pPr>
            <a:r>
              <a:rPr lang="en-US" sz="900" b="1">
                <a:solidFill>
                  <a:srgbClr val="FFFFFF"/>
                </a:solidFill>
              </a:rPr>
              <a:t>BTLA, B and T lymphocyte attenuator; CD, cluster of differentiation; CTLA-4, cytotoxic T-lymphocyte antigen-4; GITR, glucocorticoid-induced tumor necrosis factor receptor family related gene; HVEM, herpes virus entry mediator; LAG-3, lymphocyte activation gene-3; PD-1, programmed death-1; TIM-3, T cell immunoglobulin mucin-3; VISTA, V-domain  immunoglobulin suppressor of T cell activation.</a:t>
            </a:r>
          </a:p>
        </p:txBody>
      </p:sp>
      <p:sp>
        <p:nvSpPr>
          <p:cNvPr id="34889" name="TextBox 7"/>
          <p:cNvSpPr txBox="1">
            <a:spLocks noChangeArrowheads="1"/>
          </p:cNvSpPr>
          <p:nvPr/>
        </p:nvSpPr>
        <p:spPr bwMode="auto">
          <a:xfrm>
            <a:off x="4570413" y="6340475"/>
            <a:ext cx="4191000" cy="273050"/>
          </a:xfrm>
          <a:prstGeom prst="rect">
            <a:avLst/>
          </a:prstGeom>
          <a:noFill/>
          <a:ln w="9525">
            <a:noFill/>
            <a:miter lim="800000"/>
            <a:headEnd/>
            <a:tailEnd/>
          </a:ln>
        </p:spPr>
        <p:txBody>
          <a:bodyPr lIns="0" tIns="0" rIns="0" bIns="0" anchor="b">
            <a:spAutoFit/>
          </a:bodyPr>
          <a:lstStyle/>
          <a:p>
            <a:pPr marL="228600" indent="-228600">
              <a:lnSpc>
                <a:spcPct val="80000"/>
              </a:lnSpc>
              <a:spcBef>
                <a:spcPts val="238"/>
              </a:spcBef>
              <a:buFontTx/>
              <a:buAutoNum type="arabicPeriod"/>
            </a:pPr>
            <a:r>
              <a:rPr lang="da-DK" sz="1000" b="1" dirty="0">
                <a:solidFill>
                  <a:srgbClr val="FFFFFF"/>
                </a:solidFill>
              </a:rPr>
              <a:t>Mellman I et al. </a:t>
            </a:r>
            <a:r>
              <a:rPr lang="da-DK" sz="1000" b="1" i="1" dirty="0">
                <a:solidFill>
                  <a:srgbClr val="FFFFFF"/>
                </a:solidFill>
              </a:rPr>
              <a:t>Nature</a:t>
            </a:r>
            <a:r>
              <a:rPr lang="da-DK" sz="1000" b="1" dirty="0">
                <a:solidFill>
                  <a:srgbClr val="FFFFFF"/>
                </a:solidFill>
              </a:rPr>
              <a:t>. 2011;480(7378):480-489.</a:t>
            </a:r>
          </a:p>
          <a:p>
            <a:pPr marL="228600" indent="-228600">
              <a:lnSpc>
                <a:spcPct val="80000"/>
              </a:lnSpc>
              <a:spcBef>
                <a:spcPts val="238"/>
              </a:spcBef>
              <a:buFontTx/>
              <a:buAutoNum type="arabicPeriod"/>
            </a:pPr>
            <a:r>
              <a:rPr lang="da-DK" sz="1000" b="1" dirty="0"/>
              <a:t>Butte MJ et al. </a:t>
            </a:r>
            <a:r>
              <a:rPr lang="da-DK" sz="1000" b="1" i="1" dirty="0"/>
              <a:t>Immunity</a:t>
            </a:r>
            <a:r>
              <a:rPr lang="da-DK" sz="1000" b="1" dirty="0"/>
              <a:t>. 2007;27(1):111-122.</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ctrTitle" idx="4294967295"/>
          </p:nvPr>
        </p:nvSpPr>
        <p:spPr>
          <a:xfrm>
            <a:off x="549730" y="2364728"/>
            <a:ext cx="8077200" cy="1294136"/>
          </a:xfrm>
        </p:spPr>
        <p:txBody>
          <a:bodyPr/>
          <a:lstStyle/>
          <a:p>
            <a:pPr algn="ctr" eaLnBrk="1" hangingPunct="1">
              <a:defRPr/>
            </a:pPr>
            <a:r>
              <a:rPr lang="en-GB" sz="5400" dirty="0" smtClean="0">
                <a:solidFill>
                  <a:srgbClr val="000090"/>
                </a:solidFill>
                <a:latin typeface="+mn-lt"/>
                <a:cs typeface="+mj-cs"/>
              </a:rPr>
              <a:t>Multi-targeted </a:t>
            </a:r>
            <a:r>
              <a:rPr lang="en-GB" sz="5400" dirty="0">
                <a:solidFill>
                  <a:srgbClr val="000090"/>
                </a:solidFill>
                <a:latin typeface="+mn-lt"/>
                <a:cs typeface="+mj-cs"/>
              </a:rPr>
              <a:t>TKIs</a:t>
            </a:r>
            <a:endParaRPr lang="en-US" sz="5400" dirty="0">
              <a:solidFill>
                <a:srgbClr val="000090"/>
              </a:solidFill>
              <a:latin typeface="+mn-lt"/>
              <a:cs typeface="+mj-cs"/>
            </a:endParaRPr>
          </a:p>
        </p:txBody>
      </p:sp>
    </p:spTree>
    <p:extLst>
      <p:ext uri="{BB962C8B-B14F-4D97-AF65-F5344CB8AC3E}">
        <p14:creationId xmlns:p14="http://schemas.microsoft.com/office/powerpoint/2010/main" val="315000724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slid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2789238"/>
            <a:ext cx="49371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title" idx="4294967295"/>
          </p:nvPr>
        </p:nvSpPr>
        <p:spPr>
          <a:xfrm>
            <a:off x="188913" y="141615"/>
            <a:ext cx="8763000" cy="1103312"/>
          </a:xfrm>
        </p:spPr>
        <p:txBody>
          <a:bodyPr/>
          <a:lstStyle/>
          <a:p>
            <a:pPr eaLnBrk="1" hangingPunct="1">
              <a:defRPr/>
            </a:pPr>
            <a:r>
              <a:rPr lang="en-US" sz="4000" dirty="0">
                <a:solidFill>
                  <a:srgbClr val="000090"/>
                </a:solidFill>
                <a:latin typeface="+mn-lt"/>
                <a:cs typeface="+mj-cs"/>
              </a:rPr>
              <a:t>Selected Targeted Agents With </a:t>
            </a:r>
            <a:br>
              <a:rPr lang="en-US" sz="4000" dirty="0">
                <a:solidFill>
                  <a:srgbClr val="000090"/>
                </a:solidFill>
                <a:latin typeface="+mn-lt"/>
                <a:cs typeface="+mj-cs"/>
              </a:rPr>
            </a:br>
            <a:r>
              <a:rPr lang="en-US" sz="4000" dirty="0">
                <a:solidFill>
                  <a:srgbClr val="000090"/>
                </a:solidFill>
                <a:latin typeface="+mn-lt"/>
                <a:cs typeface="+mj-cs"/>
              </a:rPr>
              <a:t>Potential as Breast Cancer Therapeutics</a:t>
            </a:r>
          </a:p>
        </p:txBody>
      </p:sp>
      <p:sp>
        <p:nvSpPr>
          <p:cNvPr id="40963" name="Text Box 84"/>
          <p:cNvSpPr txBox="1">
            <a:spLocks noChangeArrowheads="1"/>
          </p:cNvSpPr>
          <p:nvPr/>
        </p:nvSpPr>
        <p:spPr bwMode="auto">
          <a:xfrm>
            <a:off x="5812683" y="1309566"/>
            <a:ext cx="941283" cy="67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50" b="1">
                <a:solidFill>
                  <a:srgbClr val="000090"/>
                </a:solidFill>
                <a:latin typeface="+mn-lt"/>
              </a:rPr>
              <a:t>5-Azacytidine</a:t>
            </a:r>
            <a:br>
              <a:rPr lang="en-US" sz="1050" b="1">
                <a:solidFill>
                  <a:srgbClr val="000090"/>
                </a:solidFill>
                <a:latin typeface="+mn-lt"/>
              </a:rPr>
            </a:br>
            <a:r>
              <a:rPr lang="en-US" sz="1050" b="1">
                <a:solidFill>
                  <a:srgbClr val="000090"/>
                </a:solidFill>
                <a:latin typeface="+mn-lt"/>
              </a:rPr>
              <a:t>Decitabine</a:t>
            </a:r>
            <a:br>
              <a:rPr lang="en-US" sz="1050" b="1">
                <a:solidFill>
                  <a:srgbClr val="000090"/>
                </a:solidFill>
                <a:latin typeface="+mn-lt"/>
              </a:rPr>
            </a:br>
            <a:r>
              <a:rPr lang="en-US" sz="1050" b="1">
                <a:solidFill>
                  <a:srgbClr val="000090"/>
                </a:solidFill>
                <a:latin typeface="+mn-lt"/>
              </a:rPr>
              <a:t>Fazarabine</a:t>
            </a:r>
            <a:br>
              <a:rPr lang="en-US" sz="1050" b="1">
                <a:solidFill>
                  <a:srgbClr val="000090"/>
                </a:solidFill>
                <a:latin typeface="+mn-lt"/>
              </a:rPr>
            </a:br>
            <a:r>
              <a:rPr lang="en-US" sz="1050" b="1">
                <a:solidFill>
                  <a:srgbClr val="000090"/>
                </a:solidFill>
                <a:latin typeface="+mn-lt"/>
              </a:rPr>
              <a:t>Depsipeptide</a:t>
            </a:r>
          </a:p>
        </p:txBody>
      </p:sp>
      <p:sp>
        <p:nvSpPr>
          <p:cNvPr id="40964" name="Text Box 82"/>
          <p:cNvSpPr txBox="1">
            <a:spLocks noChangeArrowheads="1"/>
          </p:cNvSpPr>
          <p:nvPr/>
        </p:nvSpPr>
        <p:spPr bwMode="auto">
          <a:xfrm>
            <a:off x="4914900" y="2066925"/>
            <a:ext cx="10985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Oxaliplatin</a:t>
            </a:r>
            <a:br>
              <a:rPr lang="en-US" sz="1200" b="1"/>
            </a:br>
            <a:r>
              <a:rPr lang="en-US" sz="1200" b="1"/>
              <a:t>Gemcitabine</a:t>
            </a:r>
            <a:br>
              <a:rPr lang="en-US" sz="1200" b="1"/>
            </a:br>
            <a:r>
              <a:rPr lang="en-US" sz="1200" b="1"/>
              <a:t>Irofulven</a:t>
            </a:r>
          </a:p>
        </p:txBody>
      </p:sp>
      <p:sp>
        <p:nvSpPr>
          <p:cNvPr id="40965" name="Text Box 81"/>
          <p:cNvSpPr txBox="1">
            <a:spLocks noChangeArrowheads="1"/>
          </p:cNvSpPr>
          <p:nvPr/>
        </p:nvSpPr>
        <p:spPr bwMode="auto">
          <a:xfrm>
            <a:off x="3371850" y="1914525"/>
            <a:ext cx="17335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Paclitaxel </a:t>
            </a:r>
            <a:br>
              <a:rPr lang="en-US" sz="1200" b="1"/>
            </a:br>
            <a:r>
              <a:rPr lang="en-US" sz="1200" b="1"/>
              <a:t>Docetaxel</a:t>
            </a:r>
            <a:br>
              <a:rPr lang="en-US" sz="1200" b="1"/>
            </a:br>
            <a:r>
              <a:rPr lang="en-US" sz="1200" b="1"/>
              <a:t>Dolastatin </a:t>
            </a:r>
            <a:br>
              <a:rPr lang="en-US" sz="1200" b="1"/>
            </a:br>
            <a:r>
              <a:rPr lang="en-US" sz="1200" b="1"/>
              <a:t>Ixabepilone</a:t>
            </a:r>
            <a:br>
              <a:rPr lang="en-US" sz="1200" b="1"/>
            </a:br>
            <a:r>
              <a:rPr lang="en-US" sz="1200" b="1"/>
              <a:t>Benzoylphenylurea</a:t>
            </a:r>
          </a:p>
        </p:txBody>
      </p:sp>
      <p:sp>
        <p:nvSpPr>
          <p:cNvPr id="40966" name="Line 7"/>
          <p:cNvSpPr>
            <a:spLocks noChangeShapeType="1"/>
          </p:cNvSpPr>
          <p:nvPr/>
        </p:nvSpPr>
        <p:spPr bwMode="auto">
          <a:xfrm>
            <a:off x="6162675" y="2759075"/>
            <a:ext cx="1198563" cy="933450"/>
          </a:xfrm>
          <a:custGeom>
            <a:avLst/>
            <a:gdLst>
              <a:gd name="T0" fmla="*/ 1902719556 w 755"/>
              <a:gd name="T1" fmla="*/ 0 h 588"/>
              <a:gd name="T2" fmla="*/ 1116430478 w 755"/>
              <a:gd name="T3" fmla="*/ 0 h 588"/>
              <a:gd name="T4" fmla="*/ 0 w 755"/>
              <a:gd name="T5" fmla="*/ 1481851875 h 588"/>
              <a:gd name="T6" fmla="*/ 0 60000 65536"/>
              <a:gd name="T7" fmla="*/ 0 60000 65536"/>
              <a:gd name="T8" fmla="*/ 0 60000 65536"/>
            </a:gdLst>
            <a:ahLst/>
            <a:cxnLst>
              <a:cxn ang="T6">
                <a:pos x="T0" y="T1"/>
              </a:cxn>
              <a:cxn ang="T7">
                <a:pos x="T2" y="T3"/>
              </a:cxn>
              <a:cxn ang="T8">
                <a:pos x="T4" y="T5"/>
              </a:cxn>
            </a:cxnLst>
            <a:rect l="0" t="0" r="r" b="b"/>
            <a:pathLst>
              <a:path w="755" h="588">
                <a:moveTo>
                  <a:pt x="755" y="0"/>
                </a:moveTo>
                <a:lnTo>
                  <a:pt x="443" y="0"/>
                </a:lnTo>
                <a:lnTo>
                  <a:pt x="0" y="588"/>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7" name="Line 8"/>
          <p:cNvSpPr>
            <a:spLocks noChangeShapeType="1"/>
          </p:cNvSpPr>
          <p:nvPr/>
        </p:nvSpPr>
        <p:spPr bwMode="auto">
          <a:xfrm rot="2178742">
            <a:off x="6094413" y="3694113"/>
            <a:ext cx="1254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0968" name="Group 87"/>
          <p:cNvGrpSpPr>
            <a:grpSpLocks/>
          </p:cNvGrpSpPr>
          <p:nvPr/>
        </p:nvGrpSpPr>
        <p:grpSpPr bwMode="auto">
          <a:xfrm>
            <a:off x="6684963" y="3763963"/>
            <a:ext cx="1139825" cy="434975"/>
            <a:chOff x="4205" y="2157"/>
            <a:chExt cx="782" cy="304"/>
          </a:xfrm>
        </p:grpSpPr>
        <p:sp>
          <p:nvSpPr>
            <p:cNvPr id="41038" name="Line 11"/>
            <p:cNvSpPr>
              <a:spLocks noChangeShapeType="1"/>
            </p:cNvSpPr>
            <p:nvPr/>
          </p:nvSpPr>
          <p:spPr bwMode="auto">
            <a:xfrm rot="2876422">
              <a:off x="4596" y="1766"/>
              <a:ext cx="0" cy="78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9" name="Line 12"/>
            <p:cNvSpPr>
              <a:spLocks noChangeShapeType="1"/>
            </p:cNvSpPr>
            <p:nvPr/>
          </p:nvSpPr>
          <p:spPr bwMode="auto">
            <a:xfrm rot="2876422">
              <a:off x="4264" y="2418"/>
              <a:ext cx="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0969" name="Text Box 13"/>
          <p:cNvSpPr txBox="1">
            <a:spLocks noChangeArrowheads="1"/>
          </p:cNvSpPr>
          <p:nvPr/>
        </p:nvSpPr>
        <p:spPr bwMode="auto">
          <a:xfrm>
            <a:off x="7661275" y="3206750"/>
            <a:ext cx="10223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5000"/>
              </a:spcBef>
              <a:spcAft>
                <a:spcPct val="25000"/>
              </a:spcAft>
              <a:buClr>
                <a:schemeClr val="folHlink"/>
              </a:buClr>
              <a:buFont typeface="Wingdings" charset="0"/>
              <a:buNone/>
            </a:pPr>
            <a:r>
              <a:rPr lang="en-US" sz="1200" b="1"/>
              <a:t>Bortezomib</a:t>
            </a:r>
          </a:p>
        </p:txBody>
      </p:sp>
      <p:sp>
        <p:nvSpPr>
          <p:cNvPr id="40970" name="Text Box 15"/>
          <p:cNvSpPr txBox="1">
            <a:spLocks noChangeArrowheads="1"/>
          </p:cNvSpPr>
          <p:nvPr/>
        </p:nvSpPr>
        <p:spPr bwMode="auto">
          <a:xfrm>
            <a:off x="7935913" y="3562350"/>
            <a:ext cx="11715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CC49</a:t>
            </a:r>
            <a:br>
              <a:rPr lang="en-US" sz="1200" b="1"/>
            </a:br>
            <a:r>
              <a:rPr lang="en-US" sz="1200" b="1"/>
              <a:t>LMB-9</a:t>
            </a:r>
            <a:br>
              <a:rPr lang="en-US" sz="1200" b="1"/>
            </a:br>
            <a:r>
              <a:rPr lang="en-US" sz="1200" b="1"/>
              <a:t>Mab CO17-1A</a:t>
            </a:r>
          </a:p>
        </p:txBody>
      </p:sp>
      <p:sp>
        <p:nvSpPr>
          <p:cNvPr id="40971" name="Line 16"/>
          <p:cNvSpPr>
            <a:spLocks noChangeShapeType="1"/>
          </p:cNvSpPr>
          <p:nvPr/>
        </p:nvSpPr>
        <p:spPr bwMode="auto">
          <a:xfrm flipH="1">
            <a:off x="7832725" y="3806825"/>
            <a:ext cx="303213" cy="2174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2" name="Line 18"/>
          <p:cNvSpPr>
            <a:spLocks noChangeShapeType="1"/>
          </p:cNvSpPr>
          <p:nvPr/>
        </p:nvSpPr>
        <p:spPr bwMode="auto">
          <a:xfrm rot="10319880">
            <a:off x="5133975" y="5208588"/>
            <a:ext cx="3175" cy="1181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3" name="Line 19"/>
          <p:cNvSpPr>
            <a:spLocks noChangeShapeType="1"/>
          </p:cNvSpPr>
          <p:nvPr/>
        </p:nvSpPr>
        <p:spPr bwMode="auto">
          <a:xfrm rot="10319880">
            <a:off x="4986338" y="5214938"/>
            <a:ext cx="1254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4" name="Line 24"/>
          <p:cNvSpPr>
            <a:spLocks noChangeShapeType="1"/>
          </p:cNvSpPr>
          <p:nvPr/>
        </p:nvSpPr>
        <p:spPr bwMode="auto">
          <a:xfrm>
            <a:off x="3587750" y="5170488"/>
            <a:ext cx="593725" cy="703262"/>
          </a:xfrm>
          <a:custGeom>
            <a:avLst/>
            <a:gdLst>
              <a:gd name="T0" fmla="*/ 0 w 374"/>
              <a:gd name="T1" fmla="*/ 1116427631 h 443"/>
              <a:gd name="T2" fmla="*/ 393144375 w 374"/>
              <a:gd name="T3" fmla="*/ 1116427631 h 443"/>
              <a:gd name="T4" fmla="*/ 942538438 w 374"/>
              <a:gd name="T5" fmla="*/ 0 h 443"/>
              <a:gd name="T6" fmla="*/ 0 60000 65536"/>
              <a:gd name="T7" fmla="*/ 0 60000 65536"/>
              <a:gd name="T8" fmla="*/ 0 60000 65536"/>
            </a:gdLst>
            <a:ahLst/>
            <a:cxnLst>
              <a:cxn ang="T6">
                <a:pos x="T0" y="T1"/>
              </a:cxn>
              <a:cxn ang="T7">
                <a:pos x="T2" y="T3"/>
              </a:cxn>
              <a:cxn ang="T8">
                <a:pos x="T4" y="T5"/>
              </a:cxn>
            </a:cxnLst>
            <a:rect l="0" t="0" r="r" b="b"/>
            <a:pathLst>
              <a:path w="374" h="443">
                <a:moveTo>
                  <a:pt x="0" y="443"/>
                </a:moveTo>
                <a:lnTo>
                  <a:pt x="156" y="443"/>
                </a:lnTo>
                <a:lnTo>
                  <a:pt x="374"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5" name="Line 25"/>
          <p:cNvSpPr>
            <a:spLocks noChangeShapeType="1"/>
          </p:cNvSpPr>
          <p:nvPr/>
        </p:nvSpPr>
        <p:spPr bwMode="auto">
          <a:xfrm rot="-9263055">
            <a:off x="4116388" y="5170488"/>
            <a:ext cx="1254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6" name="Line 27"/>
          <p:cNvSpPr>
            <a:spLocks noChangeShapeType="1"/>
          </p:cNvSpPr>
          <p:nvPr/>
        </p:nvSpPr>
        <p:spPr bwMode="auto">
          <a:xfrm>
            <a:off x="3560763" y="5424488"/>
            <a:ext cx="869950" cy="827087"/>
          </a:xfrm>
          <a:custGeom>
            <a:avLst/>
            <a:gdLst>
              <a:gd name="T0" fmla="*/ 0 w 548"/>
              <a:gd name="T1" fmla="*/ 1312999819 h 521"/>
              <a:gd name="T2" fmla="*/ 304939700 w 548"/>
              <a:gd name="T3" fmla="*/ 1312999819 h 521"/>
              <a:gd name="T4" fmla="*/ 1381045625 w 548"/>
              <a:gd name="T5" fmla="*/ 0 h 521"/>
              <a:gd name="T6" fmla="*/ 0 60000 65536"/>
              <a:gd name="T7" fmla="*/ 0 60000 65536"/>
              <a:gd name="T8" fmla="*/ 0 60000 65536"/>
            </a:gdLst>
            <a:ahLst/>
            <a:cxnLst>
              <a:cxn ang="T6">
                <a:pos x="T0" y="T1"/>
              </a:cxn>
              <a:cxn ang="T7">
                <a:pos x="T2" y="T3"/>
              </a:cxn>
              <a:cxn ang="T8">
                <a:pos x="T4" y="T5"/>
              </a:cxn>
            </a:cxnLst>
            <a:rect l="0" t="0" r="r" b="b"/>
            <a:pathLst>
              <a:path w="548" h="521">
                <a:moveTo>
                  <a:pt x="0" y="521"/>
                </a:moveTo>
                <a:lnTo>
                  <a:pt x="121" y="521"/>
                </a:lnTo>
                <a:lnTo>
                  <a:pt x="548"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7" name="Line 28"/>
          <p:cNvSpPr>
            <a:spLocks noChangeShapeType="1"/>
          </p:cNvSpPr>
          <p:nvPr/>
        </p:nvSpPr>
        <p:spPr bwMode="auto">
          <a:xfrm rot="-8470537">
            <a:off x="4365625" y="5424488"/>
            <a:ext cx="127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0978" name="Group 64"/>
          <p:cNvGrpSpPr>
            <a:grpSpLocks/>
          </p:cNvGrpSpPr>
          <p:nvPr/>
        </p:nvGrpSpPr>
        <p:grpSpPr bwMode="auto">
          <a:xfrm>
            <a:off x="3124200" y="4438650"/>
            <a:ext cx="565150" cy="122238"/>
            <a:chOff x="1766" y="2629"/>
            <a:chExt cx="387" cy="86"/>
          </a:xfrm>
        </p:grpSpPr>
        <p:sp>
          <p:nvSpPr>
            <p:cNvPr id="41036" name="Line 30"/>
            <p:cNvSpPr>
              <a:spLocks noChangeShapeType="1"/>
            </p:cNvSpPr>
            <p:nvPr/>
          </p:nvSpPr>
          <p:spPr bwMode="auto">
            <a:xfrm rot="-5613611">
              <a:off x="1958" y="2494"/>
              <a:ext cx="1" cy="38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7" name="Line 31"/>
            <p:cNvSpPr>
              <a:spLocks noChangeShapeType="1"/>
            </p:cNvSpPr>
            <p:nvPr/>
          </p:nvSpPr>
          <p:spPr bwMode="auto">
            <a:xfrm rot="-5613611">
              <a:off x="2110" y="2672"/>
              <a:ext cx="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79" name="Group 24"/>
          <p:cNvGrpSpPr>
            <a:grpSpLocks/>
          </p:cNvGrpSpPr>
          <p:nvPr/>
        </p:nvGrpSpPr>
        <p:grpSpPr bwMode="auto">
          <a:xfrm>
            <a:off x="6467475" y="4611688"/>
            <a:ext cx="168275" cy="1770062"/>
            <a:chOff x="4148" y="2813"/>
            <a:chExt cx="111" cy="1189"/>
          </a:xfrm>
        </p:grpSpPr>
        <p:sp>
          <p:nvSpPr>
            <p:cNvPr id="41034" name="Line 33"/>
            <p:cNvSpPr>
              <a:spLocks noChangeShapeType="1"/>
            </p:cNvSpPr>
            <p:nvPr/>
          </p:nvSpPr>
          <p:spPr bwMode="auto">
            <a:xfrm>
              <a:off x="4148" y="2813"/>
              <a:ext cx="72" cy="1189"/>
            </a:xfrm>
            <a:custGeom>
              <a:avLst/>
              <a:gdLst>
                <a:gd name="T0" fmla="*/ 0 w 72"/>
                <a:gd name="T1" fmla="*/ 1239 h 1141"/>
                <a:gd name="T2" fmla="*/ 72 w 72"/>
                <a:gd name="T3" fmla="*/ 1239 h 1141"/>
                <a:gd name="T4" fmla="*/ 70 w 72"/>
                <a:gd name="T5" fmla="*/ 0 h 1141"/>
                <a:gd name="T6" fmla="*/ 0 60000 65536"/>
                <a:gd name="T7" fmla="*/ 0 60000 65536"/>
                <a:gd name="T8" fmla="*/ 0 60000 65536"/>
              </a:gdLst>
              <a:ahLst/>
              <a:cxnLst>
                <a:cxn ang="T6">
                  <a:pos x="T0" y="T1"/>
                </a:cxn>
                <a:cxn ang="T7">
                  <a:pos x="T2" y="T3"/>
                </a:cxn>
                <a:cxn ang="T8">
                  <a:pos x="T4" y="T5"/>
                </a:cxn>
              </a:cxnLst>
              <a:rect l="0" t="0" r="r" b="b"/>
              <a:pathLst>
                <a:path w="72" h="1141">
                  <a:moveTo>
                    <a:pt x="0" y="1141"/>
                  </a:moveTo>
                  <a:lnTo>
                    <a:pt x="72" y="1141"/>
                  </a:lnTo>
                  <a:lnTo>
                    <a:pt x="7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35" name="Line 34"/>
            <p:cNvSpPr>
              <a:spLocks noChangeShapeType="1"/>
            </p:cNvSpPr>
            <p:nvPr/>
          </p:nvSpPr>
          <p:spPr bwMode="auto">
            <a:xfrm rot="10800000">
              <a:off x="4177" y="2814"/>
              <a:ext cx="8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0980" name="Line 36"/>
          <p:cNvSpPr>
            <a:spLocks noChangeShapeType="1"/>
          </p:cNvSpPr>
          <p:nvPr/>
        </p:nvSpPr>
        <p:spPr bwMode="auto">
          <a:xfrm rot="-694302">
            <a:off x="5695950" y="2632075"/>
            <a:ext cx="0" cy="5540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1" name="Line 37"/>
          <p:cNvSpPr>
            <a:spLocks noChangeShapeType="1"/>
          </p:cNvSpPr>
          <p:nvPr/>
        </p:nvSpPr>
        <p:spPr bwMode="auto">
          <a:xfrm rot="-694302">
            <a:off x="5691188" y="3181350"/>
            <a:ext cx="1254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0982" name="Group 83"/>
          <p:cNvGrpSpPr>
            <a:grpSpLocks/>
          </p:cNvGrpSpPr>
          <p:nvPr/>
        </p:nvGrpSpPr>
        <p:grpSpPr bwMode="auto">
          <a:xfrm>
            <a:off x="5060950" y="2719388"/>
            <a:ext cx="125413" cy="239712"/>
            <a:chOff x="3093" y="1428"/>
            <a:chExt cx="87" cy="167"/>
          </a:xfrm>
        </p:grpSpPr>
        <p:sp>
          <p:nvSpPr>
            <p:cNvPr id="41032" name="Line 39"/>
            <p:cNvSpPr>
              <a:spLocks noChangeShapeType="1"/>
            </p:cNvSpPr>
            <p:nvPr/>
          </p:nvSpPr>
          <p:spPr bwMode="auto">
            <a:xfrm rot="-1916667">
              <a:off x="3093" y="1428"/>
              <a:ext cx="0" cy="16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3" name="Line 40"/>
            <p:cNvSpPr>
              <a:spLocks noChangeShapeType="1"/>
            </p:cNvSpPr>
            <p:nvPr/>
          </p:nvSpPr>
          <p:spPr bwMode="auto">
            <a:xfrm rot="-1916667">
              <a:off x="3094" y="1582"/>
              <a:ext cx="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83" name="Group 41"/>
          <p:cNvGrpSpPr>
            <a:grpSpLocks/>
          </p:cNvGrpSpPr>
          <p:nvPr/>
        </p:nvGrpSpPr>
        <p:grpSpPr bwMode="auto">
          <a:xfrm rot="677796">
            <a:off x="6110288" y="2679700"/>
            <a:ext cx="125412" cy="877888"/>
            <a:chOff x="2808" y="1368"/>
            <a:chExt cx="86" cy="615"/>
          </a:xfrm>
        </p:grpSpPr>
        <p:sp>
          <p:nvSpPr>
            <p:cNvPr id="41030" name="Line 42"/>
            <p:cNvSpPr>
              <a:spLocks noChangeShapeType="1"/>
            </p:cNvSpPr>
            <p:nvPr/>
          </p:nvSpPr>
          <p:spPr bwMode="auto">
            <a:xfrm>
              <a:off x="2851" y="1368"/>
              <a:ext cx="0" cy="6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1" name="Line 43"/>
            <p:cNvSpPr>
              <a:spLocks noChangeShapeType="1"/>
            </p:cNvSpPr>
            <p:nvPr/>
          </p:nvSpPr>
          <p:spPr bwMode="auto">
            <a:xfrm>
              <a:off x="2808" y="1983"/>
              <a:ext cx="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84" name="Group 96"/>
          <p:cNvGrpSpPr>
            <a:grpSpLocks/>
          </p:cNvGrpSpPr>
          <p:nvPr/>
        </p:nvGrpSpPr>
        <p:grpSpPr bwMode="auto">
          <a:xfrm>
            <a:off x="7759700" y="5195888"/>
            <a:ext cx="233363" cy="122237"/>
            <a:chOff x="4942" y="3160"/>
            <a:chExt cx="160" cy="86"/>
          </a:xfrm>
        </p:grpSpPr>
        <p:sp>
          <p:nvSpPr>
            <p:cNvPr id="41028" name="Line 45"/>
            <p:cNvSpPr>
              <a:spLocks noChangeShapeType="1"/>
            </p:cNvSpPr>
            <p:nvPr/>
          </p:nvSpPr>
          <p:spPr bwMode="auto">
            <a:xfrm rot="5400000">
              <a:off x="5022" y="3123"/>
              <a:ext cx="0" cy="1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9" name="Line 46"/>
            <p:cNvSpPr>
              <a:spLocks noChangeShapeType="1"/>
            </p:cNvSpPr>
            <p:nvPr/>
          </p:nvSpPr>
          <p:spPr bwMode="auto">
            <a:xfrm rot="5400000">
              <a:off x="4900" y="3203"/>
              <a:ext cx="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0985" name="Line 47"/>
          <p:cNvSpPr>
            <a:spLocks noChangeShapeType="1"/>
          </p:cNvSpPr>
          <p:nvPr/>
        </p:nvSpPr>
        <p:spPr bwMode="auto">
          <a:xfrm>
            <a:off x="6640513" y="3032125"/>
            <a:ext cx="728662" cy="919163"/>
          </a:xfrm>
          <a:custGeom>
            <a:avLst/>
            <a:gdLst>
              <a:gd name="T0" fmla="*/ 1156750131 w 459"/>
              <a:gd name="T1" fmla="*/ 0 h 579"/>
              <a:gd name="T2" fmla="*/ 549393686 w 459"/>
              <a:gd name="T3" fmla="*/ 2520951 h 579"/>
              <a:gd name="T4" fmla="*/ 0 w 459"/>
              <a:gd name="T5" fmla="*/ 1459172056 h 579"/>
              <a:gd name="T6" fmla="*/ 0 60000 65536"/>
              <a:gd name="T7" fmla="*/ 0 60000 65536"/>
              <a:gd name="T8" fmla="*/ 0 60000 65536"/>
            </a:gdLst>
            <a:ahLst/>
            <a:cxnLst>
              <a:cxn ang="T6">
                <a:pos x="T0" y="T1"/>
              </a:cxn>
              <a:cxn ang="T7">
                <a:pos x="T2" y="T3"/>
              </a:cxn>
              <a:cxn ang="T8">
                <a:pos x="T4" y="T5"/>
              </a:cxn>
            </a:cxnLst>
            <a:rect l="0" t="0" r="r" b="b"/>
            <a:pathLst>
              <a:path w="459" h="579">
                <a:moveTo>
                  <a:pt x="459" y="0"/>
                </a:moveTo>
                <a:lnTo>
                  <a:pt x="218" y="1"/>
                </a:lnTo>
                <a:lnTo>
                  <a:pt x="0" y="579"/>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86" name="Line 49"/>
          <p:cNvSpPr>
            <a:spLocks noChangeShapeType="1"/>
          </p:cNvSpPr>
          <p:nvPr/>
        </p:nvSpPr>
        <p:spPr bwMode="auto">
          <a:xfrm flipH="1">
            <a:off x="7045325" y="4556125"/>
            <a:ext cx="9969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0987" name="Group 66"/>
          <p:cNvGrpSpPr>
            <a:grpSpLocks/>
          </p:cNvGrpSpPr>
          <p:nvPr/>
        </p:nvGrpSpPr>
        <p:grpSpPr bwMode="auto">
          <a:xfrm>
            <a:off x="3165475" y="3702050"/>
            <a:ext cx="225425" cy="600075"/>
            <a:chOff x="1794" y="2113"/>
            <a:chExt cx="154" cy="421"/>
          </a:xfrm>
        </p:grpSpPr>
        <p:sp>
          <p:nvSpPr>
            <p:cNvPr id="41026" name="Line 51"/>
            <p:cNvSpPr>
              <a:spLocks noChangeShapeType="1"/>
            </p:cNvSpPr>
            <p:nvPr/>
          </p:nvSpPr>
          <p:spPr bwMode="auto">
            <a:xfrm rot="-1916667">
              <a:off x="1794" y="2113"/>
              <a:ext cx="0" cy="4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7" name="Line 52"/>
            <p:cNvSpPr>
              <a:spLocks noChangeShapeType="1"/>
            </p:cNvSpPr>
            <p:nvPr/>
          </p:nvSpPr>
          <p:spPr bwMode="auto">
            <a:xfrm rot="-1916667">
              <a:off x="1862" y="2502"/>
              <a:ext cx="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88" name="Group 53"/>
          <p:cNvGrpSpPr>
            <a:grpSpLocks/>
          </p:cNvGrpSpPr>
          <p:nvPr/>
        </p:nvGrpSpPr>
        <p:grpSpPr bwMode="auto">
          <a:xfrm rot="-1916667">
            <a:off x="3162300" y="2824163"/>
            <a:ext cx="125413" cy="877887"/>
            <a:chOff x="2808" y="1368"/>
            <a:chExt cx="86" cy="615"/>
          </a:xfrm>
        </p:grpSpPr>
        <p:sp>
          <p:nvSpPr>
            <p:cNvPr id="41024" name="Line 54"/>
            <p:cNvSpPr>
              <a:spLocks noChangeShapeType="1"/>
            </p:cNvSpPr>
            <p:nvPr/>
          </p:nvSpPr>
          <p:spPr bwMode="auto">
            <a:xfrm>
              <a:off x="2851" y="1368"/>
              <a:ext cx="0" cy="6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5" name="Line 55"/>
            <p:cNvSpPr>
              <a:spLocks noChangeShapeType="1"/>
            </p:cNvSpPr>
            <p:nvPr/>
          </p:nvSpPr>
          <p:spPr bwMode="auto">
            <a:xfrm>
              <a:off x="2808" y="1983"/>
              <a:ext cx="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0989" name="Text Box 57"/>
          <p:cNvSpPr txBox="1">
            <a:spLocks noChangeArrowheads="1"/>
          </p:cNvSpPr>
          <p:nvPr/>
        </p:nvSpPr>
        <p:spPr bwMode="auto">
          <a:xfrm>
            <a:off x="2300288" y="5168900"/>
            <a:ext cx="1092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00">
                <a:solidFill>
                  <a:schemeClr val="accent2"/>
                </a:solidFill>
              </a:rPr>
              <a:t>Survival Factors</a:t>
            </a:r>
            <a:br>
              <a:rPr lang="en-US" sz="1000">
                <a:solidFill>
                  <a:schemeClr val="accent2"/>
                </a:solidFill>
              </a:rPr>
            </a:br>
            <a:r>
              <a:rPr lang="en-US" sz="1000">
                <a:solidFill>
                  <a:schemeClr val="accent2"/>
                </a:solidFill>
              </a:rPr>
              <a:t>(eg, IGF1)</a:t>
            </a:r>
          </a:p>
        </p:txBody>
      </p:sp>
      <p:sp>
        <p:nvSpPr>
          <p:cNvPr id="40990" name="Text Box 58"/>
          <p:cNvSpPr txBox="1">
            <a:spLocks noChangeArrowheads="1"/>
          </p:cNvSpPr>
          <p:nvPr/>
        </p:nvSpPr>
        <p:spPr bwMode="auto">
          <a:xfrm>
            <a:off x="2165350" y="4597400"/>
            <a:ext cx="10414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00">
                <a:solidFill>
                  <a:schemeClr val="accent2"/>
                </a:solidFill>
              </a:rPr>
              <a:t>Hormones</a:t>
            </a:r>
            <a:br>
              <a:rPr lang="en-US" sz="1000">
                <a:solidFill>
                  <a:schemeClr val="accent2"/>
                </a:solidFill>
              </a:rPr>
            </a:br>
            <a:r>
              <a:rPr lang="en-US" sz="1000">
                <a:solidFill>
                  <a:schemeClr val="accent2"/>
                </a:solidFill>
              </a:rPr>
              <a:t>(eg, Bombesin)</a:t>
            </a:r>
            <a:br>
              <a:rPr lang="en-US" sz="1000">
                <a:solidFill>
                  <a:schemeClr val="accent2"/>
                </a:solidFill>
              </a:rPr>
            </a:br>
            <a:r>
              <a:rPr lang="en-US" sz="1000">
                <a:solidFill>
                  <a:schemeClr val="accent2"/>
                </a:solidFill>
              </a:rPr>
              <a:t>(eg, Estrogen)</a:t>
            </a:r>
          </a:p>
        </p:txBody>
      </p:sp>
      <p:sp>
        <p:nvSpPr>
          <p:cNvPr id="40991" name="Line 59"/>
          <p:cNvSpPr>
            <a:spLocks noChangeShapeType="1"/>
          </p:cNvSpPr>
          <p:nvPr/>
        </p:nvSpPr>
        <p:spPr bwMode="auto">
          <a:xfrm flipH="1">
            <a:off x="3109913" y="4938713"/>
            <a:ext cx="3032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2" name="Line 56"/>
          <p:cNvSpPr>
            <a:spLocks noChangeShapeType="1"/>
          </p:cNvSpPr>
          <p:nvPr/>
        </p:nvSpPr>
        <p:spPr bwMode="auto">
          <a:xfrm>
            <a:off x="3297238" y="5332413"/>
            <a:ext cx="134937"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93" name="Line 60"/>
          <p:cNvSpPr>
            <a:spLocks noChangeShapeType="1"/>
          </p:cNvSpPr>
          <p:nvPr/>
        </p:nvSpPr>
        <p:spPr bwMode="auto">
          <a:xfrm flipV="1">
            <a:off x="3151188" y="4795838"/>
            <a:ext cx="139700" cy="238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94" name="Text Box 61"/>
          <p:cNvSpPr txBox="1">
            <a:spLocks noChangeArrowheads="1"/>
          </p:cNvSpPr>
          <p:nvPr/>
        </p:nvSpPr>
        <p:spPr bwMode="auto">
          <a:xfrm>
            <a:off x="2060575" y="4251325"/>
            <a:ext cx="1077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Tipifarnib</a:t>
            </a:r>
            <a:br>
              <a:rPr lang="en-US" sz="1200" b="1"/>
            </a:br>
            <a:r>
              <a:rPr lang="en-US" sz="1200" b="1"/>
              <a:t>BMS-214662</a:t>
            </a:r>
          </a:p>
        </p:txBody>
      </p:sp>
      <p:sp>
        <p:nvSpPr>
          <p:cNvPr id="40995" name="Text Box 62"/>
          <p:cNvSpPr txBox="1">
            <a:spLocks noChangeArrowheads="1"/>
          </p:cNvSpPr>
          <p:nvPr/>
        </p:nvSpPr>
        <p:spPr bwMode="auto">
          <a:xfrm>
            <a:off x="2174875" y="3933825"/>
            <a:ext cx="1049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00">
                <a:solidFill>
                  <a:schemeClr val="hlink"/>
                </a:solidFill>
              </a:rPr>
              <a:t>Growth Factors</a:t>
            </a:r>
            <a:br>
              <a:rPr lang="en-US" sz="1000">
                <a:solidFill>
                  <a:schemeClr val="hlink"/>
                </a:solidFill>
              </a:rPr>
            </a:br>
            <a:r>
              <a:rPr lang="en-US" sz="1000">
                <a:solidFill>
                  <a:schemeClr val="hlink"/>
                </a:solidFill>
              </a:rPr>
              <a:t>(eg, TGF</a:t>
            </a:r>
            <a:r>
              <a:rPr lang="en-US" sz="1000">
                <a:solidFill>
                  <a:schemeClr val="hlink"/>
                </a:solidFill>
                <a:latin typeface="Symbol" charset="0"/>
              </a:rPr>
              <a:t>a</a:t>
            </a:r>
            <a:r>
              <a:rPr lang="en-US" sz="1000">
                <a:solidFill>
                  <a:schemeClr val="hlink"/>
                </a:solidFill>
              </a:rPr>
              <a:t>)</a:t>
            </a:r>
          </a:p>
        </p:txBody>
      </p:sp>
      <p:sp>
        <p:nvSpPr>
          <p:cNvPr id="40996" name="Line 63"/>
          <p:cNvSpPr>
            <a:spLocks noChangeShapeType="1"/>
          </p:cNvSpPr>
          <p:nvPr/>
        </p:nvSpPr>
        <p:spPr bwMode="auto">
          <a:xfrm>
            <a:off x="3046413" y="4173538"/>
            <a:ext cx="220662" cy="1666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97" name="Text Box 65"/>
          <p:cNvSpPr txBox="1">
            <a:spLocks noChangeArrowheads="1"/>
          </p:cNvSpPr>
          <p:nvPr/>
        </p:nvSpPr>
        <p:spPr bwMode="auto">
          <a:xfrm>
            <a:off x="1941513" y="2857500"/>
            <a:ext cx="113188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Erlotinib</a:t>
            </a:r>
            <a:br>
              <a:rPr lang="en-US" sz="1200" b="1"/>
            </a:br>
            <a:r>
              <a:rPr lang="en-US" sz="1200" b="1"/>
              <a:t>SU6668</a:t>
            </a:r>
            <a:br>
              <a:rPr lang="en-US" sz="1200" b="1"/>
            </a:br>
            <a:r>
              <a:rPr lang="en-US" sz="1200" b="1"/>
              <a:t>Sexaminib</a:t>
            </a:r>
            <a:br>
              <a:rPr lang="en-US" sz="1200" b="1"/>
            </a:br>
            <a:r>
              <a:rPr lang="en-US" sz="1200" b="1"/>
              <a:t>Gefitinib</a:t>
            </a:r>
            <a:br>
              <a:rPr lang="en-US" sz="1200" b="1"/>
            </a:br>
            <a:r>
              <a:rPr lang="en-US" sz="1200" b="1"/>
              <a:t>Trastuzumab</a:t>
            </a:r>
            <a:br>
              <a:rPr lang="en-US" sz="1200" b="1"/>
            </a:br>
            <a:r>
              <a:rPr lang="en-US" sz="1200" b="1"/>
              <a:t>Lapatinib</a:t>
            </a:r>
          </a:p>
        </p:txBody>
      </p:sp>
      <p:sp>
        <p:nvSpPr>
          <p:cNvPr id="40998" name="Text Box 67"/>
          <p:cNvSpPr txBox="1">
            <a:spLocks noChangeArrowheads="1"/>
          </p:cNvSpPr>
          <p:nvPr/>
        </p:nvSpPr>
        <p:spPr bwMode="auto">
          <a:xfrm>
            <a:off x="2927350" y="3448050"/>
            <a:ext cx="466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00">
                <a:solidFill>
                  <a:schemeClr val="accent2"/>
                </a:solidFill>
              </a:rPr>
              <a:t>ECM</a:t>
            </a:r>
          </a:p>
        </p:txBody>
      </p:sp>
      <p:sp>
        <p:nvSpPr>
          <p:cNvPr id="40999" name="Line 68"/>
          <p:cNvSpPr>
            <a:spLocks noChangeShapeType="1"/>
          </p:cNvSpPr>
          <p:nvPr/>
        </p:nvSpPr>
        <p:spPr bwMode="auto">
          <a:xfrm>
            <a:off x="3236913" y="3643313"/>
            <a:ext cx="106362" cy="809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00" name="Text Box 69"/>
          <p:cNvSpPr txBox="1">
            <a:spLocks noChangeArrowheads="1"/>
          </p:cNvSpPr>
          <p:nvPr/>
        </p:nvSpPr>
        <p:spPr bwMode="auto">
          <a:xfrm>
            <a:off x="2519363" y="2630488"/>
            <a:ext cx="9652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Cilengitide</a:t>
            </a:r>
          </a:p>
        </p:txBody>
      </p:sp>
      <p:sp>
        <p:nvSpPr>
          <p:cNvPr id="41001" name="Text Box 70"/>
          <p:cNvSpPr txBox="1">
            <a:spLocks noChangeArrowheads="1"/>
          </p:cNvSpPr>
          <p:nvPr/>
        </p:nvSpPr>
        <p:spPr bwMode="auto">
          <a:xfrm>
            <a:off x="3252788" y="3119438"/>
            <a:ext cx="466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00">
                <a:solidFill>
                  <a:schemeClr val="accent2"/>
                </a:solidFill>
              </a:rPr>
              <a:t>Cells</a:t>
            </a:r>
          </a:p>
        </p:txBody>
      </p:sp>
      <p:sp>
        <p:nvSpPr>
          <p:cNvPr id="41002" name="Line 71"/>
          <p:cNvSpPr>
            <a:spLocks noChangeShapeType="1"/>
          </p:cNvSpPr>
          <p:nvPr/>
        </p:nvSpPr>
        <p:spPr bwMode="auto">
          <a:xfrm>
            <a:off x="3506788" y="3317875"/>
            <a:ext cx="58737" cy="1254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03" name="Text Box 72"/>
          <p:cNvSpPr txBox="1">
            <a:spLocks noChangeArrowheads="1"/>
          </p:cNvSpPr>
          <p:nvPr/>
        </p:nvSpPr>
        <p:spPr bwMode="auto">
          <a:xfrm>
            <a:off x="2587625" y="5741988"/>
            <a:ext cx="10715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Bryostatin-1</a:t>
            </a:r>
          </a:p>
        </p:txBody>
      </p:sp>
      <p:sp>
        <p:nvSpPr>
          <p:cNvPr id="41004" name="Text Box 74"/>
          <p:cNvSpPr txBox="1">
            <a:spLocks noChangeArrowheads="1"/>
          </p:cNvSpPr>
          <p:nvPr/>
        </p:nvSpPr>
        <p:spPr bwMode="auto">
          <a:xfrm>
            <a:off x="2516188" y="6042025"/>
            <a:ext cx="11747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Everolimus</a:t>
            </a:r>
            <a:br>
              <a:rPr lang="en-US" sz="1200" b="1"/>
            </a:br>
            <a:r>
              <a:rPr lang="en-US" sz="1200" b="1"/>
              <a:t>Temsirolimus</a:t>
            </a:r>
          </a:p>
        </p:txBody>
      </p:sp>
      <p:sp>
        <p:nvSpPr>
          <p:cNvPr id="41005" name="Text Box 75"/>
          <p:cNvSpPr txBox="1">
            <a:spLocks noChangeArrowheads="1"/>
          </p:cNvSpPr>
          <p:nvPr/>
        </p:nvSpPr>
        <p:spPr bwMode="auto">
          <a:xfrm>
            <a:off x="4879975" y="6415088"/>
            <a:ext cx="10223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Bortezomib</a:t>
            </a:r>
          </a:p>
        </p:txBody>
      </p:sp>
      <p:sp>
        <p:nvSpPr>
          <p:cNvPr id="41006" name="Line 76"/>
          <p:cNvSpPr>
            <a:spLocks noChangeShapeType="1"/>
          </p:cNvSpPr>
          <p:nvPr/>
        </p:nvSpPr>
        <p:spPr bwMode="auto">
          <a:xfrm>
            <a:off x="4071938" y="6550025"/>
            <a:ext cx="22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07" name="Text Box 77"/>
          <p:cNvSpPr txBox="1">
            <a:spLocks noChangeArrowheads="1"/>
          </p:cNvSpPr>
          <p:nvPr/>
        </p:nvSpPr>
        <p:spPr bwMode="auto">
          <a:xfrm>
            <a:off x="4148138" y="6400800"/>
            <a:ext cx="985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00">
                <a:solidFill>
                  <a:schemeClr val="accent2"/>
                </a:solidFill>
              </a:rPr>
              <a:t>Cytokines</a:t>
            </a:r>
            <a:br>
              <a:rPr lang="en-US" sz="1000">
                <a:solidFill>
                  <a:schemeClr val="accent2"/>
                </a:solidFill>
              </a:rPr>
            </a:br>
            <a:r>
              <a:rPr lang="en-US" sz="1000">
                <a:solidFill>
                  <a:schemeClr val="accent2"/>
                </a:solidFill>
              </a:rPr>
              <a:t>(eg, ILs, IFNs)</a:t>
            </a:r>
          </a:p>
        </p:txBody>
      </p:sp>
      <p:sp>
        <p:nvSpPr>
          <p:cNvPr id="41008" name="Line 78"/>
          <p:cNvSpPr>
            <a:spLocks noChangeShapeType="1"/>
          </p:cNvSpPr>
          <p:nvPr/>
        </p:nvSpPr>
        <p:spPr bwMode="auto">
          <a:xfrm flipV="1">
            <a:off x="4652963" y="6264275"/>
            <a:ext cx="0" cy="1682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09" name="Text Box 79"/>
          <p:cNvSpPr txBox="1">
            <a:spLocks noChangeArrowheads="1"/>
          </p:cNvSpPr>
          <p:nvPr/>
        </p:nvSpPr>
        <p:spPr bwMode="auto">
          <a:xfrm>
            <a:off x="3575050" y="2941638"/>
            <a:ext cx="4746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00">
                <a:solidFill>
                  <a:schemeClr val="hlink"/>
                </a:solidFill>
              </a:rPr>
              <a:t>WNT</a:t>
            </a:r>
          </a:p>
        </p:txBody>
      </p:sp>
      <p:sp>
        <p:nvSpPr>
          <p:cNvPr id="41010" name="Line 80"/>
          <p:cNvSpPr>
            <a:spLocks noChangeShapeType="1"/>
          </p:cNvSpPr>
          <p:nvPr/>
        </p:nvSpPr>
        <p:spPr bwMode="auto">
          <a:xfrm>
            <a:off x="3968750" y="3049588"/>
            <a:ext cx="150813"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11" name="Text Box 85"/>
          <p:cNvSpPr txBox="1">
            <a:spLocks noChangeArrowheads="1"/>
          </p:cNvSpPr>
          <p:nvPr/>
        </p:nvSpPr>
        <p:spPr bwMode="auto">
          <a:xfrm>
            <a:off x="7391400" y="2624138"/>
            <a:ext cx="10509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Flavopiridol</a:t>
            </a:r>
          </a:p>
        </p:txBody>
      </p:sp>
      <p:sp>
        <p:nvSpPr>
          <p:cNvPr id="41012" name="Text Box 86"/>
          <p:cNvSpPr txBox="1">
            <a:spLocks noChangeArrowheads="1"/>
          </p:cNvSpPr>
          <p:nvPr/>
        </p:nvSpPr>
        <p:spPr bwMode="auto">
          <a:xfrm>
            <a:off x="3592513" y="6261100"/>
            <a:ext cx="5397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IL-4</a:t>
            </a:r>
            <a:br>
              <a:rPr lang="en-US" sz="1200" b="1"/>
            </a:br>
            <a:r>
              <a:rPr lang="en-US" sz="1200" b="1"/>
              <a:t>IL-12</a:t>
            </a:r>
            <a:br>
              <a:rPr lang="en-US" sz="1200" b="1"/>
            </a:br>
            <a:r>
              <a:rPr lang="en-US" sz="1200" b="1"/>
              <a:t>IFN</a:t>
            </a:r>
          </a:p>
        </p:txBody>
      </p:sp>
      <p:sp>
        <p:nvSpPr>
          <p:cNvPr id="41013" name="Text Box 88"/>
          <p:cNvSpPr txBox="1">
            <a:spLocks noChangeArrowheads="1"/>
          </p:cNvSpPr>
          <p:nvPr/>
        </p:nvSpPr>
        <p:spPr bwMode="auto">
          <a:xfrm>
            <a:off x="5815013" y="6254750"/>
            <a:ext cx="73183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UCN-01</a:t>
            </a:r>
          </a:p>
        </p:txBody>
      </p:sp>
      <p:sp>
        <p:nvSpPr>
          <p:cNvPr id="41014" name="Text Box 89"/>
          <p:cNvSpPr txBox="1">
            <a:spLocks noChangeArrowheads="1"/>
          </p:cNvSpPr>
          <p:nvPr/>
        </p:nvSpPr>
        <p:spPr bwMode="auto">
          <a:xfrm>
            <a:off x="7237413" y="5969000"/>
            <a:ext cx="9779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000">
                <a:solidFill>
                  <a:schemeClr val="accent2"/>
                </a:solidFill>
              </a:rPr>
              <a:t>Death Factors</a:t>
            </a:r>
            <a:br>
              <a:rPr lang="en-US" sz="1000">
                <a:solidFill>
                  <a:schemeClr val="accent2"/>
                </a:solidFill>
              </a:rPr>
            </a:br>
            <a:r>
              <a:rPr lang="en-US" sz="1000">
                <a:solidFill>
                  <a:schemeClr val="accent2"/>
                </a:solidFill>
              </a:rPr>
              <a:t>(eg, FasL)</a:t>
            </a:r>
          </a:p>
        </p:txBody>
      </p:sp>
      <p:sp>
        <p:nvSpPr>
          <p:cNvPr id="41015" name="Line 90"/>
          <p:cNvSpPr>
            <a:spLocks noChangeShapeType="1"/>
          </p:cNvSpPr>
          <p:nvPr/>
        </p:nvSpPr>
        <p:spPr bwMode="auto">
          <a:xfrm flipV="1">
            <a:off x="7729538" y="5638800"/>
            <a:ext cx="0" cy="3159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1016" name="Group 73"/>
          <p:cNvGrpSpPr>
            <a:grpSpLocks/>
          </p:cNvGrpSpPr>
          <p:nvPr/>
        </p:nvGrpSpPr>
        <p:grpSpPr bwMode="auto">
          <a:xfrm>
            <a:off x="7612063" y="5738813"/>
            <a:ext cx="82550" cy="98425"/>
            <a:chOff x="4723" y="3615"/>
            <a:chExt cx="52" cy="62"/>
          </a:xfrm>
        </p:grpSpPr>
        <p:sp>
          <p:nvSpPr>
            <p:cNvPr id="41022" name="Line 92"/>
            <p:cNvSpPr>
              <a:spLocks noChangeShapeType="1"/>
            </p:cNvSpPr>
            <p:nvPr/>
          </p:nvSpPr>
          <p:spPr bwMode="auto">
            <a:xfrm rot="-5400000">
              <a:off x="4748" y="3621"/>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3" name="Line 93"/>
            <p:cNvSpPr>
              <a:spLocks noChangeShapeType="1"/>
            </p:cNvSpPr>
            <p:nvPr/>
          </p:nvSpPr>
          <p:spPr bwMode="auto">
            <a:xfrm rot="-5400000">
              <a:off x="4744" y="3646"/>
              <a:ext cx="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017" name="Text Box 97"/>
          <p:cNvSpPr txBox="1">
            <a:spLocks noChangeArrowheads="1"/>
          </p:cNvSpPr>
          <p:nvPr/>
        </p:nvSpPr>
        <p:spPr bwMode="auto">
          <a:xfrm>
            <a:off x="7929563" y="5137150"/>
            <a:ext cx="10223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Oblimersen</a:t>
            </a:r>
          </a:p>
        </p:txBody>
      </p:sp>
      <p:sp>
        <p:nvSpPr>
          <p:cNvPr id="41018" name="Text Box 98"/>
          <p:cNvSpPr txBox="1">
            <a:spLocks noChangeArrowheads="1"/>
          </p:cNvSpPr>
          <p:nvPr/>
        </p:nvSpPr>
        <p:spPr bwMode="auto">
          <a:xfrm>
            <a:off x="8005763" y="4430713"/>
            <a:ext cx="7000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Ad-p53</a:t>
            </a:r>
          </a:p>
        </p:txBody>
      </p:sp>
      <p:sp>
        <p:nvSpPr>
          <p:cNvPr id="41019" name="Text Box 99"/>
          <p:cNvSpPr txBox="1">
            <a:spLocks noChangeArrowheads="1"/>
          </p:cNvSpPr>
          <p:nvPr/>
        </p:nvSpPr>
        <p:spPr bwMode="auto">
          <a:xfrm>
            <a:off x="7391400" y="2900363"/>
            <a:ext cx="6905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35000"/>
              </a:spcBef>
              <a:spcAft>
                <a:spcPct val="25000"/>
              </a:spcAft>
              <a:buClr>
                <a:schemeClr val="folHlink"/>
              </a:buClr>
              <a:buFont typeface="Wingdings" charset="0"/>
              <a:buNone/>
            </a:pPr>
            <a:r>
              <a:rPr lang="en-US" sz="1200" b="1"/>
              <a:t>17AAG</a:t>
            </a:r>
          </a:p>
        </p:txBody>
      </p:sp>
      <p:sp>
        <p:nvSpPr>
          <p:cNvPr id="41020" name="Text Box 102"/>
          <p:cNvSpPr txBox="1">
            <a:spLocks noChangeArrowheads="1"/>
          </p:cNvSpPr>
          <p:nvPr/>
        </p:nvSpPr>
        <p:spPr bwMode="auto">
          <a:xfrm>
            <a:off x="469900" y="2381250"/>
            <a:ext cx="17526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5000"/>
              </a:spcBef>
              <a:spcAft>
                <a:spcPct val="25000"/>
              </a:spcAft>
              <a:buClr>
                <a:schemeClr val="folHlink"/>
              </a:buClr>
              <a:buFont typeface="Wingdings" charset="0"/>
              <a:buNone/>
            </a:pPr>
            <a:r>
              <a:rPr lang="en-US" sz="1200" b="1"/>
              <a:t>Angiogenesis:</a:t>
            </a:r>
            <a:r>
              <a:rPr lang="en-US" sz="1200"/>
              <a:t/>
            </a:r>
            <a:br>
              <a:rPr lang="en-US" sz="1200"/>
            </a:br>
            <a:r>
              <a:rPr lang="en-US" sz="1200"/>
              <a:t>Sexaminib</a:t>
            </a:r>
            <a:br>
              <a:rPr lang="en-US" sz="1200"/>
            </a:br>
            <a:r>
              <a:rPr lang="en-US" sz="1200"/>
              <a:t>SU6668</a:t>
            </a:r>
            <a:br>
              <a:rPr lang="en-US" sz="1200"/>
            </a:br>
            <a:r>
              <a:rPr lang="en-US" sz="1200"/>
              <a:t>Bevacizumab</a:t>
            </a:r>
            <a:br>
              <a:rPr lang="en-US" sz="1200"/>
            </a:br>
            <a:r>
              <a:rPr lang="en-US" sz="1200"/>
              <a:t>HuMV833</a:t>
            </a:r>
            <a:br>
              <a:rPr lang="en-US" sz="1200"/>
            </a:br>
            <a:r>
              <a:rPr lang="en-US" sz="1200"/>
              <a:t>Cilengitide</a:t>
            </a:r>
            <a:br>
              <a:rPr lang="en-US" sz="1200"/>
            </a:br>
            <a:r>
              <a:rPr lang="en-US" sz="1200"/>
              <a:t>Vitaxin 2</a:t>
            </a:r>
            <a:br>
              <a:rPr lang="en-US" sz="1200"/>
            </a:br>
            <a:r>
              <a:rPr lang="en-US" sz="1200"/>
              <a:t>CAI</a:t>
            </a:r>
            <a:br>
              <a:rPr lang="en-US" sz="1200"/>
            </a:br>
            <a:r>
              <a:rPr lang="en-US" sz="1200"/>
              <a:t>Endostatin</a:t>
            </a:r>
            <a:br>
              <a:rPr lang="en-US" sz="1200"/>
            </a:br>
            <a:r>
              <a:rPr lang="en-US" sz="1200"/>
              <a:t>Angiostatin</a:t>
            </a:r>
            <a:br>
              <a:rPr lang="en-US" sz="1200"/>
            </a:br>
            <a:r>
              <a:rPr lang="en-US" sz="1200"/>
              <a:t>Thalidomide</a:t>
            </a:r>
            <a:br>
              <a:rPr lang="en-US" sz="1200"/>
            </a:br>
            <a:r>
              <a:rPr lang="en-US" sz="1200"/>
              <a:t>Neovastat</a:t>
            </a:r>
            <a:br>
              <a:rPr lang="en-US" sz="1200"/>
            </a:br>
            <a:r>
              <a:rPr lang="en-US" sz="1200"/>
              <a:t>2-Methoxy Estradiol</a:t>
            </a:r>
            <a:br>
              <a:rPr lang="en-US" sz="1200"/>
            </a:br>
            <a:r>
              <a:rPr lang="en-US" sz="1200"/>
              <a:t>Sorafenib</a:t>
            </a:r>
            <a:br>
              <a:rPr lang="en-US" sz="1200"/>
            </a:br>
            <a:r>
              <a:rPr lang="en-US" sz="1200"/>
              <a:t>Sunitinib          </a:t>
            </a:r>
            <a:br>
              <a:rPr lang="en-US" sz="1200"/>
            </a:br>
            <a:r>
              <a:rPr lang="en-US" sz="1200"/>
              <a:t>Vandetanib</a:t>
            </a:r>
            <a:br>
              <a:rPr lang="en-US" sz="1200"/>
            </a:br>
            <a:r>
              <a:rPr lang="en-US" sz="1200"/>
              <a:t>Motesanib diphosphate</a:t>
            </a:r>
          </a:p>
        </p:txBody>
      </p:sp>
      <p:sp>
        <p:nvSpPr>
          <p:cNvPr id="41021" name="Text Box 103"/>
          <p:cNvSpPr txBox="1">
            <a:spLocks noChangeArrowheads="1"/>
          </p:cNvSpPr>
          <p:nvPr/>
        </p:nvSpPr>
        <p:spPr bwMode="auto">
          <a:xfrm>
            <a:off x="469900" y="5689600"/>
            <a:ext cx="21050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5000"/>
              </a:spcBef>
              <a:spcAft>
                <a:spcPct val="25000"/>
              </a:spcAft>
              <a:buClr>
                <a:schemeClr val="folHlink"/>
              </a:buClr>
              <a:buFont typeface="Wingdings" charset="0"/>
              <a:buNone/>
            </a:pPr>
            <a:r>
              <a:rPr lang="en-US" sz="1200" b="1"/>
              <a:t>Matrix Metalloproteinases:</a:t>
            </a:r>
            <a:br>
              <a:rPr lang="en-US" sz="1200" b="1"/>
            </a:br>
            <a:r>
              <a:rPr lang="en-US" sz="1200"/>
              <a:t>Batimastat BB-94</a:t>
            </a:r>
            <a:br>
              <a:rPr lang="en-US" sz="1200"/>
            </a:br>
            <a:r>
              <a:rPr lang="en-US" sz="1200"/>
              <a:t>Marimastat BB-2516</a:t>
            </a:r>
            <a:br>
              <a:rPr lang="en-US" sz="1200"/>
            </a:br>
            <a:r>
              <a:rPr lang="en-US" sz="1200"/>
              <a:t>BMS-275291</a:t>
            </a:r>
            <a:br>
              <a:rPr lang="en-US" sz="1200"/>
            </a:br>
            <a:r>
              <a:rPr lang="en-US" sz="1200"/>
              <a:t>BAY 12-9566</a:t>
            </a:r>
            <a:br>
              <a:rPr lang="en-US" sz="1200"/>
            </a:br>
            <a:r>
              <a:rPr lang="en-US" sz="1200"/>
              <a:t>COL3</a:t>
            </a:r>
          </a:p>
        </p:txBody>
      </p:sp>
    </p:spTree>
    <p:extLst>
      <p:ext uri="{BB962C8B-B14F-4D97-AF65-F5344CB8AC3E}">
        <p14:creationId xmlns:p14="http://schemas.microsoft.com/office/powerpoint/2010/main" val="166903992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676275" y="1545232"/>
            <a:ext cx="8467725" cy="87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eaLnBrk="1" hangingPunct="1">
              <a:defRPr/>
            </a:pPr>
            <a:r>
              <a:rPr lang="en-US" sz="2800" dirty="0" smtClean="0">
                <a:solidFill>
                  <a:srgbClr val="000090"/>
                </a:solidFill>
                <a:cs typeface="+mn-cs"/>
              </a:rPr>
              <a:t>Increasing inhibition of each kinase: unknown effect </a:t>
            </a:r>
          </a:p>
        </p:txBody>
      </p:sp>
      <p:grpSp>
        <p:nvGrpSpPr>
          <p:cNvPr id="43010" name="Group 4"/>
          <p:cNvGrpSpPr>
            <a:grpSpLocks/>
          </p:cNvGrpSpPr>
          <p:nvPr/>
        </p:nvGrpSpPr>
        <p:grpSpPr bwMode="auto">
          <a:xfrm>
            <a:off x="1554163" y="2649538"/>
            <a:ext cx="5789614" cy="3752849"/>
            <a:chOff x="259" y="1669"/>
            <a:chExt cx="3647" cy="2364"/>
          </a:xfrm>
        </p:grpSpPr>
        <p:sp>
          <p:nvSpPr>
            <p:cNvPr id="44037" name="Rectangle 5"/>
            <p:cNvSpPr>
              <a:spLocks noChangeArrowheads="1"/>
            </p:cNvSpPr>
            <p:nvPr/>
          </p:nvSpPr>
          <p:spPr bwMode="auto">
            <a:xfrm>
              <a:off x="586" y="1750"/>
              <a:ext cx="3134" cy="19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solidFill>
                  <a:srgbClr val="000090"/>
                </a:solidFill>
                <a:cs typeface="+mn-cs"/>
              </a:endParaRPr>
            </a:p>
          </p:txBody>
        </p:sp>
        <p:sp>
          <p:nvSpPr>
            <p:cNvPr id="44038" name="Oval 6"/>
            <p:cNvSpPr>
              <a:spLocks noChangeArrowheads="1"/>
            </p:cNvSpPr>
            <p:nvPr/>
          </p:nvSpPr>
          <p:spPr bwMode="auto">
            <a:xfrm>
              <a:off x="3028" y="2037"/>
              <a:ext cx="86" cy="79"/>
            </a:xfrm>
            <a:prstGeom prst="ellipse">
              <a:avLst/>
            </a:prstGeom>
            <a:solidFill>
              <a:schemeClr val="hlink"/>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solidFill>
                  <a:srgbClr val="000090"/>
                </a:solidFill>
                <a:cs typeface="+mn-cs"/>
              </a:endParaRPr>
            </a:p>
          </p:txBody>
        </p:sp>
        <p:sp>
          <p:nvSpPr>
            <p:cNvPr id="44039" name="Oval 7"/>
            <p:cNvSpPr>
              <a:spLocks noChangeArrowheads="1"/>
            </p:cNvSpPr>
            <p:nvPr/>
          </p:nvSpPr>
          <p:spPr bwMode="auto">
            <a:xfrm>
              <a:off x="1256" y="2037"/>
              <a:ext cx="86" cy="79"/>
            </a:xfrm>
            <a:prstGeom prst="ellipse">
              <a:avLst/>
            </a:prstGeom>
            <a:solidFill>
              <a:schemeClr val="hlink"/>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solidFill>
                  <a:srgbClr val="000090"/>
                </a:solidFill>
                <a:cs typeface="+mn-cs"/>
              </a:endParaRPr>
            </a:p>
          </p:txBody>
        </p:sp>
        <p:sp>
          <p:nvSpPr>
            <p:cNvPr id="44040" name="Oval 8"/>
            <p:cNvSpPr>
              <a:spLocks noChangeArrowheads="1"/>
            </p:cNvSpPr>
            <p:nvPr/>
          </p:nvSpPr>
          <p:spPr bwMode="auto">
            <a:xfrm>
              <a:off x="1529" y="3232"/>
              <a:ext cx="87" cy="78"/>
            </a:xfrm>
            <a:prstGeom prst="ellipse">
              <a:avLst/>
            </a:prstGeom>
            <a:solidFill>
              <a:schemeClr val="hlink"/>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solidFill>
                  <a:srgbClr val="000090"/>
                </a:solidFill>
                <a:cs typeface="+mn-cs"/>
              </a:endParaRPr>
            </a:p>
          </p:txBody>
        </p:sp>
        <p:sp>
          <p:nvSpPr>
            <p:cNvPr id="44041" name="Oval 9"/>
            <p:cNvSpPr>
              <a:spLocks noChangeArrowheads="1"/>
            </p:cNvSpPr>
            <p:nvPr/>
          </p:nvSpPr>
          <p:spPr bwMode="auto">
            <a:xfrm>
              <a:off x="3242" y="2851"/>
              <a:ext cx="86" cy="79"/>
            </a:xfrm>
            <a:prstGeom prst="ellipse">
              <a:avLst/>
            </a:prstGeom>
            <a:solidFill>
              <a:schemeClr val="hlink"/>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solidFill>
                  <a:srgbClr val="000090"/>
                </a:solidFill>
                <a:cs typeface="+mn-cs"/>
              </a:endParaRPr>
            </a:p>
          </p:txBody>
        </p:sp>
        <p:sp>
          <p:nvSpPr>
            <p:cNvPr id="44042" name="Line 10"/>
            <p:cNvSpPr>
              <a:spLocks noChangeShapeType="1"/>
            </p:cNvSpPr>
            <p:nvPr/>
          </p:nvSpPr>
          <p:spPr bwMode="auto">
            <a:xfrm flipV="1">
              <a:off x="495" y="3760"/>
              <a:ext cx="33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90"/>
                </a:solidFill>
                <a:cs typeface="+mn-cs"/>
              </a:endParaRPr>
            </a:p>
          </p:txBody>
        </p:sp>
        <p:sp>
          <p:nvSpPr>
            <p:cNvPr id="44043" name="Line 11"/>
            <p:cNvSpPr>
              <a:spLocks noChangeShapeType="1"/>
            </p:cNvSpPr>
            <p:nvPr/>
          </p:nvSpPr>
          <p:spPr bwMode="auto">
            <a:xfrm flipV="1">
              <a:off x="503" y="1669"/>
              <a:ext cx="0" cy="209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90"/>
                </a:solidFill>
                <a:cs typeface="+mn-cs"/>
              </a:endParaRPr>
            </a:p>
          </p:txBody>
        </p:sp>
        <p:sp>
          <p:nvSpPr>
            <p:cNvPr id="44044" name="Text Box 12"/>
            <p:cNvSpPr txBox="1">
              <a:spLocks noChangeArrowheads="1"/>
            </p:cNvSpPr>
            <p:nvPr/>
          </p:nvSpPr>
          <p:spPr bwMode="auto">
            <a:xfrm rot="16200000">
              <a:off x="-309" y="2602"/>
              <a:ext cx="136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eaLnBrk="1" hangingPunct="1">
                <a:lnSpc>
                  <a:spcPct val="100000"/>
                </a:lnSpc>
                <a:spcBef>
                  <a:spcPct val="50000"/>
                </a:spcBef>
                <a:spcAft>
                  <a:spcPct val="0"/>
                </a:spcAft>
                <a:buClrTx/>
                <a:buFontTx/>
                <a:buNone/>
                <a:defRPr/>
              </a:pPr>
              <a:r>
                <a:rPr lang="en-US" sz="1800" b="1" smtClean="0">
                  <a:solidFill>
                    <a:srgbClr val="000090"/>
                  </a:solidFill>
                  <a:cs typeface="+mn-cs"/>
                </a:rPr>
                <a:t>Toxicity</a:t>
              </a:r>
            </a:p>
          </p:txBody>
        </p:sp>
        <p:sp>
          <p:nvSpPr>
            <p:cNvPr id="44045" name="Text Box 13"/>
            <p:cNvSpPr txBox="1">
              <a:spLocks noChangeArrowheads="1"/>
            </p:cNvSpPr>
            <p:nvPr/>
          </p:nvSpPr>
          <p:spPr bwMode="auto">
            <a:xfrm>
              <a:off x="1884" y="3800"/>
              <a:ext cx="69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eaLnBrk="1" hangingPunct="1">
                <a:lnSpc>
                  <a:spcPct val="100000"/>
                </a:lnSpc>
                <a:spcBef>
                  <a:spcPct val="0"/>
                </a:spcBef>
                <a:spcAft>
                  <a:spcPct val="0"/>
                </a:spcAft>
                <a:buClrTx/>
                <a:buFontTx/>
                <a:buNone/>
                <a:defRPr/>
              </a:pPr>
              <a:r>
                <a:rPr lang="en-US" sz="1800" b="1" smtClean="0">
                  <a:solidFill>
                    <a:srgbClr val="000090"/>
                  </a:solidFill>
                  <a:cs typeface="+mn-cs"/>
                </a:rPr>
                <a:t>Efficacy</a:t>
              </a:r>
            </a:p>
          </p:txBody>
        </p:sp>
        <p:sp>
          <p:nvSpPr>
            <p:cNvPr id="44046" name="Text Box 14"/>
            <p:cNvSpPr txBox="1">
              <a:spLocks noChangeArrowheads="1"/>
            </p:cNvSpPr>
            <p:nvPr/>
          </p:nvSpPr>
          <p:spPr bwMode="auto">
            <a:xfrm>
              <a:off x="586" y="1758"/>
              <a:ext cx="93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eaLnBrk="1" hangingPunct="1">
                <a:lnSpc>
                  <a:spcPct val="100000"/>
                </a:lnSpc>
                <a:spcBef>
                  <a:spcPct val="0"/>
                </a:spcBef>
                <a:spcAft>
                  <a:spcPct val="0"/>
                </a:spcAft>
                <a:buClrTx/>
                <a:buFontTx/>
                <a:buNone/>
                <a:defRPr/>
              </a:pPr>
              <a:r>
                <a:rPr lang="en-US" sz="1800" smtClean="0">
                  <a:solidFill>
                    <a:srgbClr val="000090"/>
                  </a:solidFill>
                  <a:cs typeface="+mn-cs"/>
                </a:rPr>
                <a:t>High toxicity,</a:t>
              </a:r>
            </a:p>
            <a:p>
              <a:pPr eaLnBrk="1" hangingPunct="1">
                <a:lnSpc>
                  <a:spcPct val="100000"/>
                </a:lnSpc>
                <a:spcBef>
                  <a:spcPct val="0"/>
                </a:spcBef>
                <a:spcAft>
                  <a:spcPct val="0"/>
                </a:spcAft>
                <a:buClrTx/>
                <a:buFontTx/>
                <a:buNone/>
                <a:defRPr/>
              </a:pPr>
              <a:r>
                <a:rPr lang="en-US" sz="1800" smtClean="0">
                  <a:solidFill>
                    <a:srgbClr val="000090"/>
                  </a:solidFill>
                  <a:cs typeface="+mn-cs"/>
                </a:rPr>
                <a:t>low efficacy</a:t>
              </a:r>
            </a:p>
          </p:txBody>
        </p:sp>
        <p:sp>
          <p:nvSpPr>
            <p:cNvPr id="44047" name="Text Box 15"/>
            <p:cNvSpPr txBox="1">
              <a:spLocks noChangeArrowheads="1"/>
            </p:cNvSpPr>
            <p:nvPr/>
          </p:nvSpPr>
          <p:spPr bwMode="auto">
            <a:xfrm>
              <a:off x="2982" y="3345"/>
              <a:ext cx="92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eaLnBrk="1" hangingPunct="1">
                <a:lnSpc>
                  <a:spcPct val="100000"/>
                </a:lnSpc>
                <a:spcBef>
                  <a:spcPct val="0"/>
                </a:spcBef>
                <a:spcAft>
                  <a:spcPct val="0"/>
                </a:spcAft>
                <a:buClrTx/>
                <a:buFontTx/>
                <a:buNone/>
                <a:defRPr/>
              </a:pPr>
              <a:r>
                <a:rPr lang="en-US" sz="1800" smtClean="0">
                  <a:solidFill>
                    <a:srgbClr val="000090"/>
                  </a:solidFill>
                  <a:cs typeface="+mn-cs"/>
                </a:rPr>
                <a:t>Low toxicity,</a:t>
              </a:r>
              <a:br>
                <a:rPr lang="en-US" sz="1800" smtClean="0">
                  <a:solidFill>
                    <a:srgbClr val="000090"/>
                  </a:solidFill>
                  <a:cs typeface="+mn-cs"/>
                </a:rPr>
              </a:br>
              <a:r>
                <a:rPr lang="en-US" sz="1800" smtClean="0">
                  <a:solidFill>
                    <a:srgbClr val="000090"/>
                  </a:solidFill>
                  <a:cs typeface="+mn-cs"/>
                </a:rPr>
                <a:t>high efficacy</a:t>
              </a:r>
            </a:p>
          </p:txBody>
        </p:sp>
        <p:sp>
          <p:nvSpPr>
            <p:cNvPr id="44048" name="Line 16"/>
            <p:cNvSpPr>
              <a:spLocks noChangeShapeType="1"/>
            </p:cNvSpPr>
            <p:nvPr/>
          </p:nvSpPr>
          <p:spPr bwMode="auto">
            <a:xfrm>
              <a:off x="2157" y="1750"/>
              <a:ext cx="0" cy="19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90"/>
                </a:solidFill>
                <a:cs typeface="+mn-cs"/>
              </a:endParaRPr>
            </a:p>
          </p:txBody>
        </p:sp>
        <p:sp>
          <p:nvSpPr>
            <p:cNvPr id="44049" name="Line 17"/>
            <p:cNvSpPr>
              <a:spLocks noChangeShapeType="1"/>
            </p:cNvSpPr>
            <p:nvPr/>
          </p:nvSpPr>
          <p:spPr bwMode="auto">
            <a:xfrm>
              <a:off x="586" y="2716"/>
              <a:ext cx="3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90"/>
                </a:solidFill>
                <a:cs typeface="+mn-cs"/>
              </a:endParaRPr>
            </a:p>
          </p:txBody>
        </p:sp>
      </p:grpSp>
      <p:sp>
        <p:nvSpPr>
          <p:cNvPr id="44036" name="Rectangle 18"/>
          <p:cNvSpPr>
            <a:spLocks noGrp="1" noChangeArrowheads="1"/>
          </p:cNvSpPr>
          <p:nvPr>
            <p:ph type="title"/>
          </p:nvPr>
        </p:nvSpPr>
        <p:spPr>
          <a:xfrm>
            <a:off x="381000" y="250032"/>
            <a:ext cx="8467725" cy="1103312"/>
          </a:xfrm>
        </p:spPr>
        <p:txBody>
          <a:bodyPr/>
          <a:lstStyle/>
          <a:p>
            <a:pPr eaLnBrk="1" hangingPunct="1">
              <a:defRPr/>
            </a:pPr>
            <a:r>
              <a:rPr lang="en-US" sz="3600" dirty="0" err="1">
                <a:solidFill>
                  <a:srgbClr val="000090"/>
                </a:solidFill>
                <a:latin typeface="+mn-lt"/>
                <a:cs typeface="+mj-cs"/>
              </a:rPr>
              <a:t>Multitargeted</a:t>
            </a:r>
            <a:r>
              <a:rPr lang="en-US" sz="3600" dirty="0">
                <a:solidFill>
                  <a:srgbClr val="000090"/>
                </a:solidFill>
                <a:latin typeface="+mn-lt"/>
                <a:cs typeface="+mj-cs"/>
              </a:rPr>
              <a:t> Agents: Trade-off Between Toxicity and Efficacy?</a:t>
            </a:r>
          </a:p>
        </p:txBody>
      </p:sp>
    </p:spTree>
    <p:extLst>
      <p:ext uri="{BB962C8B-B14F-4D97-AF65-F5344CB8AC3E}">
        <p14:creationId xmlns:p14="http://schemas.microsoft.com/office/powerpoint/2010/main" val="190229363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US" dirty="0" smtClean="0">
                <a:solidFill>
                  <a:srgbClr val="000090"/>
                </a:solidFill>
                <a:latin typeface="Arial" charset="0"/>
                <a:cs typeface="+mj-cs"/>
              </a:rPr>
              <a:t>Multi-targeted </a:t>
            </a:r>
            <a:r>
              <a:rPr lang="en-US" dirty="0">
                <a:solidFill>
                  <a:srgbClr val="000090"/>
                </a:solidFill>
                <a:latin typeface="Arial" charset="0"/>
                <a:cs typeface="+mj-cs"/>
              </a:rPr>
              <a:t>TKI Toxicities</a:t>
            </a:r>
          </a:p>
        </p:txBody>
      </p:sp>
      <p:sp>
        <p:nvSpPr>
          <p:cNvPr id="48131" name="Rectangle 3"/>
          <p:cNvSpPr>
            <a:spLocks noGrp="1" noChangeArrowheads="1"/>
          </p:cNvSpPr>
          <p:nvPr>
            <p:ph type="body" sz="half" idx="1"/>
          </p:nvPr>
        </p:nvSpPr>
        <p:spPr>
          <a:xfrm>
            <a:off x="384175" y="1982788"/>
            <a:ext cx="4152900" cy="4378325"/>
          </a:xfrm>
        </p:spPr>
        <p:txBody>
          <a:bodyPr/>
          <a:lstStyle/>
          <a:p>
            <a:pPr eaLnBrk="1" hangingPunct="1">
              <a:defRPr/>
            </a:pPr>
            <a:r>
              <a:rPr lang="en-US" sz="2200">
                <a:solidFill>
                  <a:srgbClr val="000090"/>
                </a:solidFill>
                <a:latin typeface="Arial" charset="0"/>
                <a:cs typeface="+mn-cs"/>
              </a:rPr>
              <a:t>Hypertension</a:t>
            </a:r>
          </a:p>
          <a:p>
            <a:pPr eaLnBrk="1" hangingPunct="1">
              <a:defRPr/>
            </a:pPr>
            <a:r>
              <a:rPr lang="en-US" sz="2200">
                <a:solidFill>
                  <a:srgbClr val="000090"/>
                </a:solidFill>
                <a:latin typeface="Arial" charset="0"/>
                <a:cs typeface="+mn-cs"/>
              </a:rPr>
              <a:t>Fatigue</a:t>
            </a:r>
          </a:p>
          <a:p>
            <a:pPr eaLnBrk="1" hangingPunct="1">
              <a:defRPr/>
            </a:pPr>
            <a:r>
              <a:rPr lang="en-US" sz="2200">
                <a:solidFill>
                  <a:srgbClr val="000090"/>
                </a:solidFill>
                <a:latin typeface="Arial" charset="0"/>
                <a:cs typeface="+mn-cs"/>
              </a:rPr>
              <a:t>Increased clotting events</a:t>
            </a:r>
          </a:p>
          <a:p>
            <a:pPr eaLnBrk="1" hangingPunct="1">
              <a:defRPr/>
            </a:pPr>
            <a:r>
              <a:rPr lang="en-US" sz="2200">
                <a:solidFill>
                  <a:srgbClr val="000090"/>
                </a:solidFill>
                <a:latin typeface="Arial" charset="0"/>
                <a:cs typeface="+mn-cs"/>
              </a:rPr>
              <a:t>Bleeding (epistaxis, pulmonary hemorrhage, tumor associated)</a:t>
            </a:r>
          </a:p>
          <a:p>
            <a:pPr eaLnBrk="1" hangingPunct="1">
              <a:defRPr/>
            </a:pPr>
            <a:r>
              <a:rPr lang="en-US" sz="2200">
                <a:solidFill>
                  <a:srgbClr val="000090"/>
                </a:solidFill>
                <a:latin typeface="Arial" charset="0"/>
                <a:cs typeface="+mn-cs"/>
              </a:rPr>
              <a:t>Headache</a:t>
            </a:r>
          </a:p>
          <a:p>
            <a:pPr eaLnBrk="1" hangingPunct="1">
              <a:defRPr/>
            </a:pPr>
            <a:r>
              <a:rPr lang="en-US" sz="2200">
                <a:solidFill>
                  <a:srgbClr val="000090"/>
                </a:solidFill>
                <a:latin typeface="Arial" charset="0"/>
                <a:cs typeface="+mn-cs"/>
              </a:rPr>
              <a:t>Neurologic events</a:t>
            </a:r>
          </a:p>
        </p:txBody>
      </p:sp>
      <p:sp>
        <p:nvSpPr>
          <p:cNvPr id="48132" name="Rectangle 4"/>
          <p:cNvSpPr>
            <a:spLocks noGrp="1" noChangeArrowheads="1"/>
          </p:cNvSpPr>
          <p:nvPr>
            <p:ph type="body" sz="half" idx="2"/>
          </p:nvPr>
        </p:nvSpPr>
        <p:spPr>
          <a:xfrm>
            <a:off x="4689475" y="1982788"/>
            <a:ext cx="4229100" cy="4241800"/>
          </a:xfrm>
        </p:spPr>
        <p:txBody>
          <a:bodyPr>
            <a:normAutofit fontScale="92500" lnSpcReduction="10000"/>
          </a:bodyPr>
          <a:lstStyle/>
          <a:p>
            <a:pPr eaLnBrk="1" hangingPunct="1">
              <a:defRPr/>
            </a:pPr>
            <a:r>
              <a:rPr lang="en-US" sz="2200" dirty="0">
                <a:solidFill>
                  <a:srgbClr val="000090"/>
                </a:solidFill>
                <a:latin typeface="Arial" charset="0"/>
                <a:cs typeface="+mn-cs"/>
              </a:rPr>
              <a:t>Increased LFTs</a:t>
            </a:r>
          </a:p>
          <a:p>
            <a:pPr eaLnBrk="1" hangingPunct="1">
              <a:defRPr/>
            </a:pPr>
            <a:r>
              <a:rPr lang="en-US" sz="2200" dirty="0">
                <a:solidFill>
                  <a:srgbClr val="000090"/>
                </a:solidFill>
                <a:latin typeface="Arial" charset="0"/>
                <a:cs typeface="+mn-cs"/>
              </a:rPr>
              <a:t>Pain at tumor sites</a:t>
            </a:r>
          </a:p>
          <a:p>
            <a:pPr eaLnBrk="1" hangingPunct="1">
              <a:defRPr/>
            </a:pPr>
            <a:r>
              <a:rPr lang="en-US" sz="2200" dirty="0">
                <a:solidFill>
                  <a:srgbClr val="000090"/>
                </a:solidFill>
                <a:latin typeface="Arial" charset="0"/>
                <a:cs typeface="+mn-cs"/>
              </a:rPr>
              <a:t>Proteinuria</a:t>
            </a:r>
          </a:p>
          <a:p>
            <a:pPr eaLnBrk="1" hangingPunct="1">
              <a:defRPr/>
            </a:pPr>
            <a:r>
              <a:rPr lang="en-US" sz="2200" dirty="0">
                <a:solidFill>
                  <a:srgbClr val="000090"/>
                </a:solidFill>
                <a:latin typeface="Arial" charset="0"/>
                <a:cs typeface="+mn-cs"/>
              </a:rPr>
              <a:t>Hypothyroidism? And . . .</a:t>
            </a:r>
          </a:p>
          <a:p>
            <a:pPr eaLnBrk="1" hangingPunct="1">
              <a:defRPr/>
            </a:pPr>
            <a:r>
              <a:rPr lang="en-US" sz="2200" dirty="0">
                <a:solidFill>
                  <a:srgbClr val="FF0000"/>
                </a:solidFill>
                <a:latin typeface="Arial" charset="0"/>
                <a:cs typeface="+mn-cs"/>
              </a:rPr>
              <a:t>Skin rash</a:t>
            </a:r>
          </a:p>
          <a:p>
            <a:pPr eaLnBrk="1" hangingPunct="1">
              <a:defRPr/>
            </a:pPr>
            <a:r>
              <a:rPr lang="en-US" sz="2200" dirty="0" err="1">
                <a:solidFill>
                  <a:srgbClr val="FF0000"/>
                </a:solidFill>
                <a:latin typeface="Arial" charset="0"/>
                <a:cs typeface="+mn-cs"/>
              </a:rPr>
              <a:t>Myelosuppression</a:t>
            </a:r>
            <a:endParaRPr lang="en-US" sz="2200" dirty="0">
              <a:solidFill>
                <a:srgbClr val="FF0000"/>
              </a:solidFill>
              <a:latin typeface="Arial" charset="0"/>
              <a:cs typeface="+mn-cs"/>
            </a:endParaRPr>
          </a:p>
          <a:p>
            <a:pPr eaLnBrk="1" hangingPunct="1">
              <a:defRPr/>
            </a:pPr>
            <a:r>
              <a:rPr lang="en-US" sz="2200" dirty="0">
                <a:solidFill>
                  <a:srgbClr val="FF0000"/>
                </a:solidFill>
                <a:latin typeface="Arial" charset="0"/>
                <a:cs typeface="+mn-cs"/>
              </a:rPr>
              <a:t>Nausea/vomiting</a:t>
            </a:r>
          </a:p>
          <a:p>
            <a:pPr eaLnBrk="1" hangingPunct="1">
              <a:defRPr/>
            </a:pPr>
            <a:r>
              <a:rPr lang="en-US" sz="2200" dirty="0">
                <a:solidFill>
                  <a:srgbClr val="FF0000"/>
                </a:solidFill>
                <a:latin typeface="Arial" charset="0"/>
                <a:cs typeface="+mn-cs"/>
              </a:rPr>
              <a:t>Diarrhea</a:t>
            </a:r>
          </a:p>
          <a:p>
            <a:pPr eaLnBrk="1" hangingPunct="1">
              <a:defRPr/>
            </a:pPr>
            <a:r>
              <a:rPr lang="en-US" sz="2200" dirty="0">
                <a:solidFill>
                  <a:srgbClr val="FF0000"/>
                </a:solidFill>
                <a:latin typeface="Arial" charset="0"/>
                <a:cs typeface="+mn-cs"/>
              </a:rPr>
              <a:t>Others</a:t>
            </a:r>
          </a:p>
        </p:txBody>
      </p:sp>
    </p:spTree>
    <p:extLst>
      <p:ext uri="{BB962C8B-B14F-4D97-AF65-F5344CB8AC3E}">
        <p14:creationId xmlns:p14="http://schemas.microsoft.com/office/powerpoint/2010/main" val="39094112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49275" y="170621"/>
            <a:ext cx="8042276" cy="1076722"/>
          </a:xfrm>
        </p:spPr>
        <p:txBody>
          <a:bodyPr/>
          <a:lstStyle/>
          <a:p>
            <a:pPr eaLnBrk="1" hangingPunct="1">
              <a:defRPr/>
            </a:pPr>
            <a:r>
              <a:rPr lang="en-US" sz="3600" dirty="0" smtClean="0">
                <a:solidFill>
                  <a:srgbClr val="000090"/>
                </a:solidFill>
                <a:latin typeface="+mn-lt"/>
                <a:cs typeface="+mj-cs"/>
              </a:rPr>
              <a:t>Multi-targeted </a:t>
            </a:r>
            <a:r>
              <a:rPr lang="en-US" sz="3600" dirty="0">
                <a:solidFill>
                  <a:srgbClr val="000090"/>
                </a:solidFill>
                <a:latin typeface="+mn-lt"/>
                <a:cs typeface="+mj-cs"/>
              </a:rPr>
              <a:t>Kinase </a:t>
            </a:r>
            <a:r>
              <a:rPr lang="en-US" sz="3600" dirty="0" smtClean="0">
                <a:solidFill>
                  <a:srgbClr val="000090"/>
                </a:solidFill>
                <a:latin typeface="+mn-lt"/>
                <a:cs typeface="+mj-cs"/>
              </a:rPr>
              <a:t>Inhibitors</a:t>
            </a:r>
            <a:br>
              <a:rPr lang="en-US" sz="3600" dirty="0" smtClean="0">
                <a:solidFill>
                  <a:srgbClr val="000090"/>
                </a:solidFill>
                <a:latin typeface="+mn-lt"/>
                <a:cs typeface="+mj-cs"/>
              </a:rPr>
            </a:br>
            <a:r>
              <a:rPr lang="en-US" sz="3600" dirty="0" smtClean="0">
                <a:solidFill>
                  <a:srgbClr val="000090"/>
                </a:solidFill>
                <a:latin typeface="+mn-lt"/>
              </a:rPr>
              <a:t>Issues</a:t>
            </a:r>
            <a:endParaRPr lang="en-US" sz="3600" dirty="0">
              <a:solidFill>
                <a:srgbClr val="000090"/>
              </a:solidFill>
              <a:latin typeface="+mn-lt"/>
              <a:cs typeface="+mj-cs"/>
            </a:endParaRPr>
          </a:p>
        </p:txBody>
      </p:sp>
      <p:sp>
        <p:nvSpPr>
          <p:cNvPr id="50179" name="Rectangle 4"/>
          <p:cNvSpPr>
            <a:spLocks noGrp="1" noChangeArrowheads="1"/>
          </p:cNvSpPr>
          <p:nvPr>
            <p:ph type="body" idx="1"/>
          </p:nvPr>
        </p:nvSpPr>
        <p:spPr/>
        <p:txBody>
          <a:bodyPr>
            <a:noAutofit/>
          </a:bodyPr>
          <a:lstStyle/>
          <a:p>
            <a:pPr eaLnBrk="1" hangingPunct="1">
              <a:defRPr/>
            </a:pPr>
            <a:r>
              <a:rPr lang="en-US" sz="2800">
                <a:solidFill>
                  <a:srgbClr val="000090"/>
                </a:solidFill>
                <a:cs typeface="+mn-cs"/>
              </a:rPr>
              <a:t>Are these just “combination studies” using 1 pill?</a:t>
            </a:r>
          </a:p>
          <a:p>
            <a:pPr eaLnBrk="1" hangingPunct="1">
              <a:defRPr/>
            </a:pPr>
            <a:r>
              <a:rPr lang="en-US" sz="2800">
                <a:solidFill>
                  <a:srgbClr val="000090"/>
                </a:solidFill>
                <a:cs typeface="+mn-cs"/>
              </a:rPr>
              <a:t>Can/should they be combined with other agents still? Cytotoxics? Other biologics?</a:t>
            </a:r>
          </a:p>
          <a:p>
            <a:pPr eaLnBrk="1" hangingPunct="1">
              <a:defRPr/>
            </a:pPr>
            <a:r>
              <a:rPr lang="en-US" sz="2800">
                <a:solidFill>
                  <a:srgbClr val="000090"/>
                </a:solidFill>
                <a:cs typeface="+mn-cs"/>
              </a:rPr>
              <a:t>Are they not “broad” enough?</a:t>
            </a:r>
          </a:p>
          <a:p>
            <a:pPr eaLnBrk="1" hangingPunct="1">
              <a:defRPr/>
            </a:pPr>
            <a:r>
              <a:rPr lang="en-US" sz="2800">
                <a:solidFill>
                  <a:srgbClr val="000090"/>
                </a:solidFill>
                <a:cs typeface="+mn-cs"/>
              </a:rPr>
              <a:t>Long-term tolerability?</a:t>
            </a:r>
          </a:p>
          <a:p>
            <a:pPr eaLnBrk="1" hangingPunct="1">
              <a:defRPr/>
            </a:pPr>
            <a:r>
              <a:rPr lang="en-US" sz="2800">
                <a:solidFill>
                  <a:srgbClr val="000090"/>
                </a:solidFill>
                <a:cs typeface="+mn-cs"/>
              </a:rPr>
              <a:t>Can another in the class be used when one fails?</a:t>
            </a:r>
          </a:p>
          <a:p>
            <a:pPr eaLnBrk="1" hangingPunct="1">
              <a:defRPr/>
            </a:pPr>
            <a:r>
              <a:rPr lang="en-US" sz="2800">
                <a:solidFill>
                  <a:srgbClr val="000090"/>
                </a:solidFill>
                <a:cs typeface="+mn-cs"/>
              </a:rPr>
              <a:t>Why are we not curing all cancers with them?</a:t>
            </a:r>
          </a:p>
        </p:txBody>
      </p:sp>
    </p:spTree>
    <p:extLst>
      <p:ext uri="{BB962C8B-B14F-4D97-AF65-F5344CB8AC3E}">
        <p14:creationId xmlns:p14="http://schemas.microsoft.com/office/powerpoint/2010/main" val="17027767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0066" y="2616181"/>
            <a:ext cx="6436528" cy="646331"/>
          </a:xfrm>
          <a:prstGeom prst="rect">
            <a:avLst/>
          </a:prstGeom>
          <a:noFill/>
        </p:spPr>
        <p:txBody>
          <a:bodyPr wrap="none" rtlCol="0">
            <a:spAutoFit/>
          </a:bodyPr>
          <a:lstStyle/>
          <a:p>
            <a:r>
              <a:rPr lang="en-US" sz="3600" dirty="0" smtClean="0"/>
              <a:t>Targeting the micro-environment</a:t>
            </a:r>
          </a:p>
        </p:txBody>
      </p:sp>
    </p:spTree>
    <p:extLst>
      <p:ext uri="{BB962C8B-B14F-4D97-AF65-F5344CB8AC3E}">
        <p14:creationId xmlns:p14="http://schemas.microsoft.com/office/powerpoint/2010/main" val="101895501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lIns="90488" tIns="44450" rIns="90488" bIns="44450"/>
          <a:lstStyle/>
          <a:p>
            <a:pPr eaLnBrk="1" hangingPunct="1">
              <a:defRPr/>
            </a:pPr>
            <a:r>
              <a:rPr lang="en-US" sz="4000" dirty="0">
                <a:solidFill>
                  <a:srgbClr val="000090"/>
                </a:solidFill>
                <a:latin typeface="+mn-lt"/>
                <a:cs typeface="+mj-cs"/>
              </a:rPr>
              <a:t>Directly Targeting the Cancer Cell: Disadvantages</a:t>
            </a:r>
          </a:p>
        </p:txBody>
      </p:sp>
      <p:sp>
        <p:nvSpPr>
          <p:cNvPr id="54275" name="Rectangle 5"/>
          <p:cNvSpPr>
            <a:spLocks noGrp="1" noChangeArrowheads="1"/>
          </p:cNvSpPr>
          <p:nvPr>
            <p:ph type="body" idx="1"/>
          </p:nvPr>
        </p:nvSpPr>
        <p:spPr/>
        <p:txBody>
          <a:bodyPr>
            <a:normAutofit/>
          </a:bodyPr>
          <a:lstStyle/>
          <a:p>
            <a:pPr eaLnBrk="1" hangingPunct="1">
              <a:defRPr/>
            </a:pPr>
            <a:r>
              <a:rPr lang="en-US" sz="2800" dirty="0">
                <a:solidFill>
                  <a:srgbClr val="000090"/>
                </a:solidFill>
              </a:rPr>
              <a:t>Major heterogeneity across and between </a:t>
            </a:r>
            <a:r>
              <a:rPr lang="en-US" sz="2800" dirty="0" err="1">
                <a:solidFill>
                  <a:srgbClr val="000090"/>
                </a:solidFill>
              </a:rPr>
              <a:t>histologies</a:t>
            </a:r>
            <a:r>
              <a:rPr lang="en-US" sz="2800" dirty="0">
                <a:solidFill>
                  <a:srgbClr val="000090"/>
                </a:solidFill>
              </a:rPr>
              <a:t>[1]</a:t>
            </a:r>
          </a:p>
          <a:p>
            <a:pPr eaLnBrk="1" hangingPunct="1">
              <a:defRPr/>
            </a:pPr>
            <a:r>
              <a:rPr lang="en-US" sz="2800" dirty="0">
                <a:solidFill>
                  <a:srgbClr val="000090"/>
                </a:solidFill>
              </a:rPr>
              <a:t>Biologically/genetically unstable target</a:t>
            </a:r>
          </a:p>
          <a:p>
            <a:pPr eaLnBrk="1" hangingPunct="1">
              <a:defRPr/>
            </a:pPr>
            <a:r>
              <a:rPr lang="en-US" sz="2800" dirty="0">
                <a:solidFill>
                  <a:srgbClr val="000090"/>
                </a:solidFill>
              </a:rPr>
              <a:t>Acquired genetic instability</a:t>
            </a:r>
          </a:p>
          <a:p>
            <a:pPr lvl="1" eaLnBrk="1" hangingPunct="1">
              <a:defRPr/>
            </a:pPr>
            <a:r>
              <a:rPr lang="en-US" sz="2400" dirty="0">
                <a:solidFill>
                  <a:srgbClr val="000090"/>
                </a:solidFill>
              </a:rPr>
              <a:t>Increases with progression/stage/pretreatment</a:t>
            </a:r>
          </a:p>
          <a:p>
            <a:pPr lvl="1" eaLnBrk="1" hangingPunct="1">
              <a:defRPr/>
            </a:pPr>
            <a:r>
              <a:rPr lang="en-US" sz="2400" dirty="0">
                <a:solidFill>
                  <a:srgbClr val="000090"/>
                </a:solidFill>
              </a:rPr>
              <a:t>Limits efficacy of treatment</a:t>
            </a:r>
          </a:p>
          <a:p>
            <a:pPr eaLnBrk="1" hangingPunct="1">
              <a:defRPr/>
            </a:pPr>
            <a:r>
              <a:rPr lang="en-US" sz="2800" dirty="0">
                <a:solidFill>
                  <a:srgbClr val="000090"/>
                </a:solidFill>
              </a:rPr>
              <a:t>Homeostatic response/selection of resistant clones (acquired and de novo resistance)</a:t>
            </a:r>
          </a:p>
        </p:txBody>
      </p:sp>
      <p:sp>
        <p:nvSpPr>
          <p:cNvPr id="53251" name="Text Box 4"/>
          <p:cNvSpPr txBox="1">
            <a:spLocks noChangeArrowheads="1"/>
          </p:cNvSpPr>
          <p:nvPr/>
        </p:nvSpPr>
        <p:spPr bwMode="auto">
          <a:xfrm>
            <a:off x="282575" y="6380163"/>
            <a:ext cx="63436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fr-FR" sz="1400"/>
              <a:t>1. Sjoblom T, et al. Science. 2006;314:268-274.</a:t>
            </a:r>
            <a:endParaRPr lang="en-US" sz="1400"/>
          </a:p>
        </p:txBody>
      </p:sp>
    </p:spTree>
    <p:extLst>
      <p:ext uri="{BB962C8B-B14F-4D97-AF65-F5344CB8AC3E}">
        <p14:creationId xmlns:p14="http://schemas.microsoft.com/office/powerpoint/2010/main" val="2805208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49275" y="301457"/>
            <a:ext cx="8042276" cy="762050"/>
          </a:xfrm>
        </p:spPr>
        <p:txBody>
          <a:bodyPr lIns="90488" tIns="44450" rIns="90488" bIns="44450"/>
          <a:lstStyle/>
          <a:p>
            <a:pPr eaLnBrk="1" hangingPunct="1">
              <a:defRPr/>
            </a:pPr>
            <a:r>
              <a:rPr lang="en-US" sz="3600" dirty="0">
                <a:solidFill>
                  <a:srgbClr val="000090"/>
                </a:solidFill>
                <a:latin typeface="+mn-lt"/>
                <a:cs typeface="+mj-cs"/>
              </a:rPr>
              <a:t>What Is the Tumor Microenvironment?</a:t>
            </a:r>
          </a:p>
        </p:txBody>
      </p:sp>
      <p:sp>
        <p:nvSpPr>
          <p:cNvPr id="56323" name="Rectangle 5"/>
          <p:cNvSpPr>
            <a:spLocks noGrp="1" noChangeArrowheads="1"/>
          </p:cNvSpPr>
          <p:nvPr>
            <p:ph type="body" idx="1"/>
          </p:nvPr>
        </p:nvSpPr>
        <p:spPr/>
        <p:txBody>
          <a:bodyPr>
            <a:normAutofit/>
          </a:bodyPr>
          <a:lstStyle/>
          <a:p>
            <a:pPr eaLnBrk="1" hangingPunct="1">
              <a:defRPr/>
            </a:pPr>
            <a:r>
              <a:rPr lang="en-US" sz="2800" dirty="0">
                <a:solidFill>
                  <a:srgbClr val="000090"/>
                </a:solidFill>
              </a:rPr>
              <a:t>Normal cells and molecules surrounding a tumor cell </a:t>
            </a:r>
          </a:p>
          <a:p>
            <a:pPr lvl="1" eaLnBrk="1" hangingPunct="1">
              <a:defRPr/>
            </a:pPr>
            <a:r>
              <a:rPr lang="en-US" sz="2800" dirty="0">
                <a:solidFill>
                  <a:srgbClr val="000090"/>
                </a:solidFill>
              </a:rPr>
              <a:t>Fibroblasts</a:t>
            </a:r>
          </a:p>
          <a:p>
            <a:pPr lvl="1" eaLnBrk="1" hangingPunct="1">
              <a:defRPr/>
            </a:pPr>
            <a:r>
              <a:rPr lang="en-US" sz="2800" dirty="0">
                <a:solidFill>
                  <a:srgbClr val="000090"/>
                </a:solidFill>
              </a:rPr>
              <a:t>Cells that make up the blood vessels </a:t>
            </a:r>
          </a:p>
          <a:p>
            <a:pPr lvl="1" eaLnBrk="1" hangingPunct="1">
              <a:defRPr/>
            </a:pPr>
            <a:r>
              <a:rPr lang="en-US" sz="2800" dirty="0">
                <a:solidFill>
                  <a:srgbClr val="000090"/>
                </a:solidFill>
              </a:rPr>
              <a:t>Infiltrating immune cells from the bloodstream</a:t>
            </a:r>
          </a:p>
          <a:p>
            <a:pPr lvl="1" eaLnBrk="1" hangingPunct="1">
              <a:defRPr/>
            </a:pPr>
            <a:r>
              <a:rPr lang="en-US" sz="2800" dirty="0">
                <a:solidFill>
                  <a:srgbClr val="000090"/>
                </a:solidFill>
              </a:rPr>
              <a:t>Extracellular matrix </a:t>
            </a:r>
          </a:p>
          <a:p>
            <a:pPr eaLnBrk="1" hangingPunct="1">
              <a:defRPr/>
            </a:pPr>
            <a:r>
              <a:rPr lang="en-US" sz="2800" dirty="0">
                <a:solidFill>
                  <a:srgbClr val="000090"/>
                </a:solidFill>
              </a:rPr>
              <a:t>Growth factors (</a:t>
            </a:r>
            <a:r>
              <a:rPr lang="en-US" sz="2800" dirty="0" err="1">
                <a:solidFill>
                  <a:srgbClr val="000090"/>
                </a:solidFill>
              </a:rPr>
              <a:t>chemokines</a:t>
            </a:r>
            <a:r>
              <a:rPr lang="en-US" sz="2800" dirty="0">
                <a:solidFill>
                  <a:srgbClr val="000090"/>
                </a:solidFill>
              </a:rPr>
              <a:t> and cytokines)</a:t>
            </a:r>
          </a:p>
          <a:p>
            <a:pPr eaLnBrk="1" hangingPunct="1">
              <a:defRPr/>
            </a:pPr>
            <a:r>
              <a:rPr lang="en-US" sz="2800" dirty="0">
                <a:solidFill>
                  <a:srgbClr val="000090"/>
                </a:solidFill>
              </a:rPr>
              <a:t>Oxygenation and pH</a:t>
            </a:r>
          </a:p>
        </p:txBody>
      </p:sp>
    </p:spTree>
    <p:extLst>
      <p:ext uri="{BB962C8B-B14F-4D97-AF65-F5344CB8AC3E}">
        <p14:creationId xmlns:p14="http://schemas.microsoft.com/office/powerpoint/2010/main" val="2678935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3716" y="1499718"/>
            <a:ext cx="6313714" cy="3785652"/>
          </a:xfrm>
          <a:prstGeom prst="rect">
            <a:avLst/>
          </a:prstGeom>
          <a:noFill/>
        </p:spPr>
        <p:txBody>
          <a:bodyPr wrap="square" rtlCol="0">
            <a:spAutoFit/>
          </a:bodyPr>
          <a:lstStyle/>
          <a:p>
            <a:pPr algn="ctr"/>
            <a:r>
              <a:rPr lang="en-US" sz="4800" dirty="0"/>
              <a:t>U</a:t>
            </a:r>
            <a:r>
              <a:rPr lang="en-US" sz="4800" dirty="0" smtClean="0"/>
              <a:t>nderstanding what is </a:t>
            </a:r>
            <a:r>
              <a:rPr lang="en-US" sz="4800" b="1" dirty="0" smtClean="0">
                <a:solidFill>
                  <a:srgbClr val="008000"/>
                </a:solidFill>
              </a:rPr>
              <a:t>normal </a:t>
            </a:r>
            <a:r>
              <a:rPr lang="en-US" sz="4800" dirty="0" smtClean="0"/>
              <a:t>about cell division and what happens in to make it  </a:t>
            </a:r>
            <a:r>
              <a:rPr lang="en-US" sz="4800" b="1" dirty="0" smtClean="0">
                <a:solidFill>
                  <a:srgbClr val="FF0000"/>
                </a:solidFill>
              </a:rPr>
              <a:t>abnormal </a:t>
            </a:r>
            <a:endParaRPr lang="en-US" sz="4800" b="1" dirty="0">
              <a:solidFill>
                <a:srgbClr val="FF0000"/>
              </a:solidFill>
            </a:endParaRPr>
          </a:p>
        </p:txBody>
      </p:sp>
    </p:spTree>
    <p:extLst>
      <p:ext uri="{BB962C8B-B14F-4D97-AF65-F5344CB8AC3E}">
        <p14:creationId xmlns:p14="http://schemas.microsoft.com/office/powerpoint/2010/main" val="7867961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title"/>
          </p:nvPr>
        </p:nvSpPr>
        <p:spPr>
          <a:xfrm>
            <a:off x="549275" y="244583"/>
            <a:ext cx="8042276" cy="799965"/>
          </a:xfrm>
        </p:spPr>
        <p:txBody>
          <a:bodyPr/>
          <a:lstStyle/>
          <a:p>
            <a:pPr eaLnBrk="1" hangingPunct="1">
              <a:defRPr/>
            </a:pPr>
            <a:r>
              <a:rPr lang="en-US" sz="3600" dirty="0">
                <a:solidFill>
                  <a:srgbClr val="000090"/>
                </a:solidFill>
                <a:latin typeface="+mn-lt"/>
                <a:cs typeface="+mj-cs"/>
              </a:rPr>
              <a:t>Importance of Tumor Microenvironment</a:t>
            </a:r>
          </a:p>
        </p:txBody>
      </p:sp>
      <p:sp>
        <p:nvSpPr>
          <p:cNvPr id="58371" name="Rectangle 6"/>
          <p:cNvSpPr>
            <a:spLocks noGrp="1" noChangeArrowheads="1"/>
          </p:cNvSpPr>
          <p:nvPr>
            <p:ph type="body" idx="1"/>
          </p:nvPr>
        </p:nvSpPr>
        <p:spPr/>
        <p:txBody>
          <a:bodyPr>
            <a:normAutofit/>
          </a:bodyPr>
          <a:lstStyle/>
          <a:p>
            <a:pPr eaLnBrk="1" hangingPunct="1">
              <a:spcBef>
                <a:spcPct val="30000"/>
              </a:spcBef>
              <a:spcAft>
                <a:spcPct val="20000"/>
              </a:spcAft>
              <a:defRPr/>
            </a:pPr>
            <a:r>
              <a:rPr lang="en-US" dirty="0">
                <a:solidFill>
                  <a:srgbClr val="000090"/>
                </a:solidFill>
              </a:rPr>
              <a:t>Tumor cells emerge and exist in a microenvironment</a:t>
            </a:r>
          </a:p>
          <a:p>
            <a:pPr lvl="1" eaLnBrk="1" hangingPunct="1">
              <a:spcBef>
                <a:spcPct val="30000"/>
              </a:spcBef>
              <a:spcAft>
                <a:spcPct val="20000"/>
              </a:spcAft>
              <a:defRPr/>
            </a:pPr>
            <a:r>
              <a:rPr lang="en-US" dirty="0">
                <a:solidFill>
                  <a:srgbClr val="000090"/>
                </a:solidFill>
              </a:rPr>
              <a:t>Interactions between these components are critical</a:t>
            </a:r>
          </a:p>
          <a:p>
            <a:pPr eaLnBrk="1" hangingPunct="1">
              <a:spcBef>
                <a:spcPct val="30000"/>
              </a:spcBef>
              <a:spcAft>
                <a:spcPct val="20000"/>
              </a:spcAft>
              <a:defRPr/>
            </a:pPr>
            <a:r>
              <a:rPr lang="en-US" dirty="0">
                <a:solidFill>
                  <a:srgbClr val="000090"/>
                </a:solidFill>
              </a:rPr>
              <a:t>Lack of understanding about tumor microenvironment limits many existing cancer models </a:t>
            </a:r>
          </a:p>
          <a:p>
            <a:pPr eaLnBrk="1" hangingPunct="1">
              <a:spcBef>
                <a:spcPct val="30000"/>
              </a:spcBef>
              <a:spcAft>
                <a:spcPct val="20000"/>
              </a:spcAft>
              <a:defRPr/>
            </a:pPr>
            <a:r>
              <a:rPr lang="en-US" dirty="0">
                <a:solidFill>
                  <a:srgbClr val="000090"/>
                </a:solidFill>
              </a:rPr>
              <a:t>Lack of tumor microenvironment: major limitation of many cancer models</a:t>
            </a:r>
          </a:p>
          <a:p>
            <a:pPr eaLnBrk="1" hangingPunct="1">
              <a:spcBef>
                <a:spcPct val="30000"/>
              </a:spcBef>
              <a:spcAft>
                <a:spcPct val="20000"/>
              </a:spcAft>
              <a:defRPr/>
            </a:pPr>
            <a:r>
              <a:rPr lang="en-US" dirty="0">
                <a:solidFill>
                  <a:srgbClr val="000090"/>
                </a:solidFill>
              </a:rPr>
              <a:t>Important targets in the microenvironment: angiogenesis, bone, </a:t>
            </a:r>
            <a:r>
              <a:rPr lang="en-US" dirty="0" err="1" smtClean="0">
                <a:solidFill>
                  <a:srgbClr val="000090"/>
                </a:solidFill>
              </a:rPr>
              <a:t>etc</a:t>
            </a:r>
            <a:endParaRPr lang="en-US" dirty="0">
              <a:solidFill>
                <a:srgbClr val="000090"/>
              </a:solidFill>
            </a:endParaRPr>
          </a:p>
        </p:txBody>
      </p:sp>
    </p:spTree>
    <p:extLst>
      <p:ext uri="{BB962C8B-B14F-4D97-AF65-F5344CB8AC3E}">
        <p14:creationId xmlns:p14="http://schemas.microsoft.com/office/powerpoint/2010/main" val="292583761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lIns="90488" tIns="44450" rIns="90488" bIns="44450"/>
          <a:lstStyle/>
          <a:p>
            <a:pPr eaLnBrk="1" hangingPunct="1">
              <a:defRPr/>
            </a:pPr>
            <a:r>
              <a:rPr lang="en-US" sz="4000" dirty="0">
                <a:solidFill>
                  <a:srgbClr val="000090"/>
                </a:solidFill>
                <a:latin typeface="+mn-lt"/>
                <a:cs typeface="+mj-cs"/>
              </a:rPr>
              <a:t>Attraction of Targeting the Microenvironment</a:t>
            </a:r>
          </a:p>
        </p:txBody>
      </p:sp>
      <p:sp>
        <p:nvSpPr>
          <p:cNvPr id="60419" name="Rectangle 4"/>
          <p:cNvSpPr>
            <a:spLocks noGrp="1" noChangeArrowheads="1"/>
          </p:cNvSpPr>
          <p:nvPr>
            <p:ph type="body" idx="1"/>
          </p:nvPr>
        </p:nvSpPr>
        <p:spPr/>
        <p:txBody>
          <a:bodyPr>
            <a:noAutofit/>
          </a:bodyPr>
          <a:lstStyle/>
          <a:p>
            <a:pPr eaLnBrk="1" hangingPunct="1">
              <a:defRPr/>
            </a:pPr>
            <a:r>
              <a:rPr lang="en-US" sz="3200" dirty="0">
                <a:solidFill>
                  <a:srgbClr val="000090"/>
                </a:solidFill>
              </a:rPr>
              <a:t>Genetically stable substrate</a:t>
            </a:r>
          </a:p>
          <a:p>
            <a:pPr lvl="1" eaLnBrk="1" hangingPunct="1">
              <a:defRPr/>
            </a:pPr>
            <a:r>
              <a:rPr lang="en-US" sz="2800" dirty="0">
                <a:solidFill>
                  <a:srgbClr val="000090"/>
                </a:solidFill>
              </a:rPr>
              <a:t>Less amenable to mutation/acquired resistance</a:t>
            </a:r>
          </a:p>
          <a:p>
            <a:pPr eaLnBrk="1" hangingPunct="1">
              <a:defRPr/>
            </a:pPr>
            <a:r>
              <a:rPr lang="en-US" sz="3200" dirty="0">
                <a:solidFill>
                  <a:srgbClr val="000090"/>
                </a:solidFill>
              </a:rPr>
              <a:t>Common final pathways possible</a:t>
            </a:r>
          </a:p>
          <a:p>
            <a:pPr lvl="1" eaLnBrk="1" hangingPunct="1">
              <a:defRPr/>
            </a:pPr>
            <a:r>
              <a:rPr lang="en-US" sz="2800" dirty="0">
                <a:solidFill>
                  <a:srgbClr val="000090"/>
                </a:solidFill>
              </a:rPr>
              <a:t>Less heterogeneity of target</a:t>
            </a:r>
          </a:p>
          <a:p>
            <a:pPr lvl="1" eaLnBrk="1" hangingPunct="1">
              <a:defRPr/>
            </a:pPr>
            <a:r>
              <a:rPr lang="en-US" sz="2800" dirty="0">
                <a:solidFill>
                  <a:srgbClr val="000090"/>
                </a:solidFill>
              </a:rPr>
              <a:t>Relatively predictable response of tissues to cancer</a:t>
            </a:r>
          </a:p>
          <a:p>
            <a:pPr lvl="1" eaLnBrk="1" hangingPunct="1">
              <a:defRPr/>
            </a:pPr>
            <a:r>
              <a:rPr lang="en-US" sz="2800" dirty="0">
                <a:solidFill>
                  <a:srgbClr val="000090"/>
                </a:solidFill>
              </a:rPr>
              <a:t>Addresses poorly understood and most lethal hallmark of malignancy: metastasis </a:t>
            </a:r>
          </a:p>
          <a:p>
            <a:pPr eaLnBrk="1" hangingPunct="1">
              <a:defRPr/>
            </a:pPr>
            <a:r>
              <a:rPr lang="en-US" sz="3200" dirty="0">
                <a:solidFill>
                  <a:srgbClr val="000090"/>
                </a:solidFill>
              </a:rPr>
              <a:t>Plethora of potential novel targets</a:t>
            </a:r>
          </a:p>
        </p:txBody>
      </p:sp>
    </p:spTree>
    <p:extLst>
      <p:ext uri="{BB962C8B-B14F-4D97-AF65-F5344CB8AC3E}">
        <p14:creationId xmlns:p14="http://schemas.microsoft.com/office/powerpoint/2010/main" val="2401923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black">
          <a:xfrm>
            <a:off x="381720" y="305184"/>
            <a:ext cx="8382000" cy="1109891"/>
          </a:xfrm>
        </p:spPr>
        <p:txBody>
          <a:bodyPr/>
          <a:lstStyle/>
          <a:p>
            <a:pPr eaLnBrk="1"/>
            <a:r>
              <a:rPr lang="en-GB" sz="2900" dirty="0">
                <a:solidFill>
                  <a:srgbClr val="000090"/>
                </a:solidFill>
                <a:latin typeface="Arial" charset="0"/>
                <a:cs typeface="Lucida Sans Unicode" charset="0"/>
              </a:rPr>
              <a:t>Vascularization is required to convert an in-situ carcinoma into a rapidly growing malignancy</a:t>
            </a:r>
          </a:p>
        </p:txBody>
      </p:sp>
      <p:sp>
        <p:nvSpPr>
          <p:cNvPr id="10243" name="Text Box 3"/>
          <p:cNvSpPr txBox="1">
            <a:spLocks noChangeArrowheads="1"/>
          </p:cNvSpPr>
          <p:nvPr/>
        </p:nvSpPr>
        <p:spPr bwMode="black">
          <a:xfrm>
            <a:off x="3563683" y="6302335"/>
            <a:ext cx="5293668"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spcBef>
                <a:spcPct val="50000"/>
              </a:spcBef>
            </a:pPr>
            <a:r>
              <a:rPr lang="en-GB" sz="1400" b="1">
                <a:solidFill>
                  <a:schemeClr val="bg1"/>
                </a:solidFill>
                <a:latin typeface="Arial" charset="0"/>
              </a:rPr>
              <a:t>Adapted from Poon RT, et al. J Clin Oncol. 2001;19:1207</a:t>
            </a:r>
            <a:r>
              <a:rPr lang="en-GB" sz="1400" b="1">
                <a:solidFill>
                  <a:schemeClr val="bg1"/>
                </a:solidFill>
                <a:latin typeface="Arial" charset="0"/>
                <a:cs typeface="Arial" charset="0"/>
              </a:rPr>
              <a:t>–25</a:t>
            </a:r>
            <a:endParaRPr lang="en-GB" sz="1400" b="1">
              <a:solidFill>
                <a:schemeClr val="bg1"/>
              </a:solidFill>
              <a:latin typeface="Arial" charset="0"/>
            </a:endParaRPr>
          </a:p>
        </p:txBody>
      </p:sp>
      <p:sp>
        <p:nvSpPr>
          <p:cNvPr id="10244" name="Text Box 4"/>
          <p:cNvSpPr txBox="1">
            <a:spLocks noChangeArrowheads="1"/>
          </p:cNvSpPr>
          <p:nvPr/>
        </p:nvSpPr>
        <p:spPr bwMode="gray">
          <a:xfrm>
            <a:off x="381720" y="5562408"/>
            <a:ext cx="8382000" cy="36708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800" b="1" dirty="0">
                <a:solidFill>
                  <a:srgbClr val="000000"/>
                </a:solidFill>
                <a:latin typeface="Arial" charset="0"/>
              </a:rPr>
              <a:t>Stages at which angiogenesis plays a role in </a:t>
            </a:r>
            <a:r>
              <a:rPr lang="en-GB" sz="1800" b="1" dirty="0" err="1">
                <a:solidFill>
                  <a:srgbClr val="000000"/>
                </a:solidFill>
                <a:latin typeface="Arial" charset="0"/>
              </a:rPr>
              <a:t>tumor</a:t>
            </a:r>
            <a:r>
              <a:rPr lang="en-GB" sz="1800" b="1" dirty="0">
                <a:solidFill>
                  <a:srgbClr val="000000"/>
                </a:solidFill>
                <a:latin typeface="Arial" charset="0"/>
              </a:rPr>
              <a:t> progression</a:t>
            </a:r>
          </a:p>
        </p:txBody>
      </p:sp>
      <p:sp>
        <p:nvSpPr>
          <p:cNvPr id="10245" name="Line 5"/>
          <p:cNvSpPr>
            <a:spLocks noChangeShapeType="1"/>
          </p:cNvSpPr>
          <p:nvPr/>
        </p:nvSpPr>
        <p:spPr bwMode="gray">
          <a:xfrm>
            <a:off x="2209656" y="5029776"/>
            <a:ext cx="0" cy="532632"/>
          </a:xfrm>
          <a:prstGeom prst="line">
            <a:avLst/>
          </a:prstGeom>
          <a:noFill/>
          <a:ln w="38100">
            <a:solidFill>
              <a:schemeClr val="accent2"/>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46" name="Line 6"/>
          <p:cNvSpPr>
            <a:spLocks noChangeShapeType="1"/>
          </p:cNvSpPr>
          <p:nvPr/>
        </p:nvSpPr>
        <p:spPr bwMode="gray">
          <a:xfrm>
            <a:off x="3733656" y="5029776"/>
            <a:ext cx="0" cy="532632"/>
          </a:xfrm>
          <a:prstGeom prst="line">
            <a:avLst/>
          </a:prstGeom>
          <a:noFill/>
          <a:ln w="38100">
            <a:solidFill>
              <a:schemeClr val="accent2"/>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47" name="Line 7"/>
          <p:cNvSpPr>
            <a:spLocks noChangeShapeType="1"/>
          </p:cNvSpPr>
          <p:nvPr/>
        </p:nvSpPr>
        <p:spPr bwMode="gray">
          <a:xfrm>
            <a:off x="5181312" y="5029776"/>
            <a:ext cx="0" cy="532632"/>
          </a:xfrm>
          <a:prstGeom prst="line">
            <a:avLst/>
          </a:prstGeom>
          <a:noFill/>
          <a:ln w="38100">
            <a:solidFill>
              <a:schemeClr val="accent2"/>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48" name="Line 8"/>
          <p:cNvSpPr>
            <a:spLocks noChangeShapeType="1"/>
          </p:cNvSpPr>
          <p:nvPr/>
        </p:nvSpPr>
        <p:spPr bwMode="gray">
          <a:xfrm>
            <a:off x="8229312" y="5067205"/>
            <a:ext cx="0" cy="534072"/>
          </a:xfrm>
          <a:prstGeom prst="line">
            <a:avLst/>
          </a:prstGeom>
          <a:noFill/>
          <a:ln w="38100">
            <a:solidFill>
              <a:schemeClr val="accent2"/>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49" name="Line 9"/>
          <p:cNvSpPr>
            <a:spLocks noChangeShapeType="1"/>
          </p:cNvSpPr>
          <p:nvPr/>
        </p:nvSpPr>
        <p:spPr bwMode="black">
          <a:xfrm flipV="1">
            <a:off x="884439" y="2964027"/>
            <a:ext cx="0" cy="532632"/>
          </a:xfrm>
          <a:prstGeom prst="line">
            <a:avLst/>
          </a:prstGeom>
          <a:noFill/>
          <a:ln w="38100">
            <a:solidFill>
              <a:srgbClr val="CC66FF"/>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50" name="Line 10"/>
          <p:cNvSpPr>
            <a:spLocks noChangeShapeType="1"/>
          </p:cNvSpPr>
          <p:nvPr/>
        </p:nvSpPr>
        <p:spPr bwMode="black">
          <a:xfrm flipV="1">
            <a:off x="2345059" y="2964027"/>
            <a:ext cx="0" cy="532632"/>
          </a:xfrm>
          <a:prstGeom prst="line">
            <a:avLst/>
          </a:prstGeom>
          <a:noFill/>
          <a:ln w="38100">
            <a:solidFill>
              <a:srgbClr val="CC66FF"/>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51" name="Line 11"/>
          <p:cNvSpPr>
            <a:spLocks noChangeShapeType="1"/>
          </p:cNvSpPr>
          <p:nvPr/>
        </p:nvSpPr>
        <p:spPr bwMode="black">
          <a:xfrm flipV="1">
            <a:off x="3766787" y="2964027"/>
            <a:ext cx="0" cy="532632"/>
          </a:xfrm>
          <a:prstGeom prst="line">
            <a:avLst/>
          </a:prstGeom>
          <a:noFill/>
          <a:ln w="38100">
            <a:solidFill>
              <a:srgbClr val="CC66FF"/>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52" name="Line 12"/>
          <p:cNvSpPr>
            <a:spLocks noChangeShapeType="1"/>
          </p:cNvSpPr>
          <p:nvPr/>
        </p:nvSpPr>
        <p:spPr bwMode="black">
          <a:xfrm flipV="1">
            <a:off x="5181312" y="2971224"/>
            <a:ext cx="0" cy="525435"/>
          </a:xfrm>
          <a:prstGeom prst="line">
            <a:avLst/>
          </a:prstGeom>
          <a:noFill/>
          <a:ln w="38100">
            <a:solidFill>
              <a:srgbClr val="CC66FF"/>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53" name="Line 13"/>
          <p:cNvSpPr>
            <a:spLocks noChangeShapeType="1"/>
          </p:cNvSpPr>
          <p:nvPr/>
        </p:nvSpPr>
        <p:spPr bwMode="black">
          <a:xfrm flipV="1">
            <a:off x="6641932" y="2964027"/>
            <a:ext cx="0" cy="532632"/>
          </a:xfrm>
          <a:prstGeom prst="line">
            <a:avLst/>
          </a:prstGeom>
          <a:noFill/>
          <a:ln w="38100">
            <a:solidFill>
              <a:srgbClr val="CC66FF"/>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54" name="Line 14"/>
          <p:cNvSpPr>
            <a:spLocks noChangeShapeType="1"/>
          </p:cNvSpPr>
          <p:nvPr/>
        </p:nvSpPr>
        <p:spPr bwMode="black">
          <a:xfrm flipV="1">
            <a:off x="8163051" y="2971225"/>
            <a:ext cx="0" cy="534072"/>
          </a:xfrm>
          <a:prstGeom prst="line">
            <a:avLst/>
          </a:prstGeom>
          <a:noFill/>
          <a:ln w="38100">
            <a:solidFill>
              <a:srgbClr val="CC66FF"/>
            </a:solidFill>
            <a:round/>
            <a:headEnd type="triangle" w="med" len="med"/>
            <a:tailEnd type="none" w="sm" len="sm"/>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255" name="Text Box 15"/>
          <p:cNvSpPr txBox="1">
            <a:spLocks noChangeArrowheads="1"/>
          </p:cNvSpPr>
          <p:nvPr/>
        </p:nvSpPr>
        <p:spPr bwMode="gray">
          <a:xfrm>
            <a:off x="240173" y="1904521"/>
            <a:ext cx="1325984" cy="523210"/>
          </a:xfrm>
          <a:prstGeom prst="rect">
            <a:avLst/>
          </a:prstGeom>
          <a:solidFill>
            <a:schemeClr val="accent3">
              <a:lumMod val="60000"/>
              <a:lumOff val="40000"/>
            </a:schemeClr>
          </a:solidFill>
          <a:ln>
            <a:noFill/>
          </a:ln>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400" b="1">
                <a:latin typeface="Arial" charset="0"/>
              </a:rPr>
              <a:t>Premalignant</a:t>
            </a:r>
          </a:p>
          <a:p>
            <a:pPr algn="ctr"/>
            <a:r>
              <a:rPr lang="en-GB" sz="1400" b="1">
                <a:latin typeface="Arial" charset="0"/>
              </a:rPr>
              <a:t>stage</a:t>
            </a:r>
          </a:p>
        </p:txBody>
      </p:sp>
      <p:sp>
        <p:nvSpPr>
          <p:cNvPr id="10256" name="Text Box 16"/>
          <p:cNvSpPr txBox="1">
            <a:spLocks noChangeArrowheads="1"/>
          </p:cNvSpPr>
          <p:nvPr/>
        </p:nvSpPr>
        <p:spPr bwMode="gray">
          <a:xfrm>
            <a:off x="1840348" y="1904521"/>
            <a:ext cx="1031031" cy="523210"/>
          </a:xfrm>
          <a:prstGeom prst="rect">
            <a:avLst/>
          </a:prstGeom>
          <a:solidFill>
            <a:schemeClr val="accent3">
              <a:lumMod val="60000"/>
              <a:lumOff val="40000"/>
            </a:schemeClr>
          </a:solidFill>
          <a:ln>
            <a:noFill/>
          </a:ln>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400" b="1">
                <a:latin typeface="Arial" charset="0"/>
              </a:rPr>
              <a:t>Malignant</a:t>
            </a:r>
          </a:p>
          <a:p>
            <a:pPr algn="ctr"/>
            <a:r>
              <a:rPr lang="en-GB" sz="1400" b="1">
                <a:latin typeface="Arial" charset="0"/>
              </a:rPr>
              <a:t>tumor</a:t>
            </a:r>
          </a:p>
        </p:txBody>
      </p:sp>
      <p:sp>
        <p:nvSpPr>
          <p:cNvPr id="10257" name="Text Box 17"/>
          <p:cNvSpPr txBox="1">
            <a:spLocks noChangeArrowheads="1"/>
          </p:cNvSpPr>
          <p:nvPr/>
        </p:nvSpPr>
        <p:spPr bwMode="gray">
          <a:xfrm>
            <a:off x="3397637" y="1904521"/>
            <a:ext cx="782954" cy="523210"/>
          </a:xfrm>
          <a:prstGeom prst="rect">
            <a:avLst/>
          </a:prstGeom>
          <a:solidFill>
            <a:schemeClr val="accent3">
              <a:lumMod val="60000"/>
              <a:lumOff val="40000"/>
            </a:schemeClr>
          </a:solidFill>
          <a:ln>
            <a:noFill/>
          </a:ln>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400" b="1">
                <a:latin typeface="Arial" charset="0"/>
              </a:rPr>
              <a:t>Tumor</a:t>
            </a:r>
            <a:br>
              <a:rPr lang="en-GB" sz="1400" b="1">
                <a:latin typeface="Arial" charset="0"/>
              </a:rPr>
            </a:br>
            <a:r>
              <a:rPr lang="en-GB" sz="1400" b="1">
                <a:latin typeface="Arial" charset="0"/>
              </a:rPr>
              <a:t>growth</a:t>
            </a:r>
          </a:p>
        </p:txBody>
      </p:sp>
      <p:sp>
        <p:nvSpPr>
          <p:cNvPr id="10258" name="Text Box 18"/>
          <p:cNvSpPr txBox="1">
            <a:spLocks noChangeArrowheads="1"/>
          </p:cNvSpPr>
          <p:nvPr/>
        </p:nvSpPr>
        <p:spPr bwMode="gray">
          <a:xfrm>
            <a:off x="4735099" y="1904521"/>
            <a:ext cx="928439" cy="523210"/>
          </a:xfrm>
          <a:prstGeom prst="rect">
            <a:avLst/>
          </a:prstGeom>
          <a:solidFill>
            <a:schemeClr val="accent3">
              <a:lumMod val="60000"/>
              <a:lumOff val="40000"/>
            </a:schemeClr>
          </a:solidFill>
          <a:ln>
            <a:noFill/>
          </a:ln>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400" b="1">
                <a:latin typeface="Arial" charset="0"/>
              </a:rPr>
              <a:t>Vascular</a:t>
            </a:r>
            <a:br>
              <a:rPr lang="en-GB" sz="1400" b="1">
                <a:latin typeface="Arial" charset="0"/>
              </a:rPr>
            </a:br>
            <a:r>
              <a:rPr lang="en-GB" sz="1400" b="1">
                <a:latin typeface="Arial" charset="0"/>
              </a:rPr>
              <a:t>invasion</a:t>
            </a:r>
          </a:p>
        </p:txBody>
      </p:sp>
      <p:sp>
        <p:nvSpPr>
          <p:cNvPr id="10259" name="Text Box 19"/>
          <p:cNvSpPr txBox="1">
            <a:spLocks noChangeArrowheads="1"/>
          </p:cNvSpPr>
          <p:nvPr/>
        </p:nvSpPr>
        <p:spPr bwMode="gray">
          <a:xfrm>
            <a:off x="5857629" y="1904521"/>
            <a:ext cx="1601738" cy="523210"/>
          </a:xfrm>
          <a:prstGeom prst="rect">
            <a:avLst/>
          </a:prstGeom>
          <a:solidFill>
            <a:schemeClr val="accent3">
              <a:lumMod val="60000"/>
              <a:lumOff val="40000"/>
            </a:schemeClr>
          </a:solidFill>
          <a:ln>
            <a:noFill/>
          </a:ln>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400" b="1">
                <a:latin typeface="Arial" charset="0"/>
              </a:rPr>
              <a:t>Dormant</a:t>
            </a:r>
            <a:br>
              <a:rPr lang="en-GB" sz="1400" b="1">
                <a:latin typeface="Arial" charset="0"/>
              </a:rPr>
            </a:br>
            <a:r>
              <a:rPr lang="en-GB" sz="1400" b="1">
                <a:latin typeface="Arial" charset="0"/>
              </a:rPr>
              <a:t>micrometastasis</a:t>
            </a:r>
          </a:p>
        </p:txBody>
      </p:sp>
      <p:sp>
        <p:nvSpPr>
          <p:cNvPr id="10260" name="Text Box 20"/>
          <p:cNvSpPr txBox="1">
            <a:spLocks noChangeArrowheads="1"/>
          </p:cNvSpPr>
          <p:nvPr/>
        </p:nvSpPr>
        <p:spPr bwMode="gray">
          <a:xfrm>
            <a:off x="7622479" y="1904521"/>
            <a:ext cx="1112835" cy="523210"/>
          </a:xfrm>
          <a:prstGeom prst="rect">
            <a:avLst/>
          </a:prstGeom>
          <a:solidFill>
            <a:schemeClr val="accent3">
              <a:lumMod val="60000"/>
              <a:lumOff val="40000"/>
            </a:schemeClr>
          </a:solidFill>
          <a:ln>
            <a:noFill/>
          </a:ln>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400" b="1">
                <a:latin typeface="Arial" charset="0"/>
              </a:rPr>
              <a:t>Overt</a:t>
            </a:r>
            <a:br>
              <a:rPr lang="en-GB" sz="1400" b="1">
                <a:latin typeface="Arial" charset="0"/>
              </a:rPr>
            </a:br>
            <a:r>
              <a:rPr lang="en-GB" sz="1400" b="1">
                <a:latin typeface="Arial" charset="0"/>
              </a:rPr>
              <a:t>metastasis</a:t>
            </a:r>
          </a:p>
        </p:txBody>
      </p:sp>
      <p:sp>
        <p:nvSpPr>
          <p:cNvPr id="10261" name="Text Box 21"/>
          <p:cNvSpPr txBox="1">
            <a:spLocks noChangeArrowheads="1"/>
          </p:cNvSpPr>
          <p:nvPr/>
        </p:nvSpPr>
        <p:spPr bwMode="black">
          <a:xfrm>
            <a:off x="419503" y="2483219"/>
            <a:ext cx="965884"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200" b="1">
                <a:solidFill>
                  <a:srgbClr val="000090"/>
                </a:solidFill>
                <a:latin typeface="Arial" charset="0"/>
              </a:rPr>
              <a:t>(Avascular</a:t>
            </a:r>
          </a:p>
          <a:p>
            <a:pPr algn="ctr"/>
            <a:r>
              <a:rPr lang="en-GB" sz="1200" b="1">
                <a:solidFill>
                  <a:srgbClr val="000090"/>
                </a:solidFill>
                <a:latin typeface="Arial" charset="0"/>
              </a:rPr>
              <a:t>tumor)</a:t>
            </a:r>
          </a:p>
        </p:txBody>
      </p:sp>
      <p:sp>
        <p:nvSpPr>
          <p:cNvPr id="10262" name="Text Box 22"/>
          <p:cNvSpPr txBox="1">
            <a:spLocks noChangeArrowheads="1"/>
          </p:cNvSpPr>
          <p:nvPr/>
        </p:nvSpPr>
        <p:spPr bwMode="black">
          <a:xfrm>
            <a:off x="1825489" y="2483219"/>
            <a:ext cx="1073711"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200" b="1">
                <a:solidFill>
                  <a:srgbClr val="000090"/>
                </a:solidFill>
                <a:latin typeface="Arial" charset="0"/>
              </a:rPr>
              <a:t>(Angiogenic</a:t>
            </a:r>
            <a:br>
              <a:rPr lang="en-GB" sz="1200" b="1">
                <a:solidFill>
                  <a:srgbClr val="000090"/>
                </a:solidFill>
                <a:latin typeface="Arial" charset="0"/>
              </a:rPr>
            </a:br>
            <a:r>
              <a:rPr lang="en-GB" sz="1200" b="1">
                <a:solidFill>
                  <a:srgbClr val="000090"/>
                </a:solidFill>
                <a:latin typeface="Arial" charset="0"/>
              </a:rPr>
              <a:t>switch)</a:t>
            </a:r>
          </a:p>
        </p:txBody>
      </p:sp>
      <p:sp>
        <p:nvSpPr>
          <p:cNvPr id="10263" name="Text Box 23"/>
          <p:cNvSpPr txBox="1">
            <a:spLocks noChangeArrowheads="1"/>
          </p:cNvSpPr>
          <p:nvPr/>
        </p:nvSpPr>
        <p:spPr bwMode="black">
          <a:xfrm>
            <a:off x="3171107" y="2483219"/>
            <a:ext cx="116831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200" b="1" dirty="0">
                <a:solidFill>
                  <a:srgbClr val="000090"/>
                </a:solidFill>
                <a:latin typeface="Arial" charset="0"/>
              </a:rPr>
              <a:t>(Vascularized</a:t>
            </a:r>
            <a:br>
              <a:rPr lang="en-GB" sz="1200" b="1" dirty="0">
                <a:solidFill>
                  <a:srgbClr val="000090"/>
                </a:solidFill>
                <a:latin typeface="Arial" charset="0"/>
              </a:rPr>
            </a:br>
            <a:r>
              <a:rPr lang="en-GB" sz="1200" b="1" dirty="0" err="1">
                <a:solidFill>
                  <a:srgbClr val="000090"/>
                </a:solidFill>
                <a:latin typeface="Arial" charset="0"/>
              </a:rPr>
              <a:t>tumor</a:t>
            </a:r>
            <a:r>
              <a:rPr lang="en-GB" sz="1200" b="1" dirty="0">
                <a:solidFill>
                  <a:srgbClr val="000090"/>
                </a:solidFill>
                <a:latin typeface="Arial" charset="0"/>
              </a:rPr>
              <a:t>)</a:t>
            </a:r>
          </a:p>
        </p:txBody>
      </p:sp>
      <p:sp>
        <p:nvSpPr>
          <p:cNvPr id="10264" name="Text Box 24"/>
          <p:cNvSpPr txBox="1">
            <a:spLocks noChangeArrowheads="1"/>
          </p:cNvSpPr>
          <p:nvPr/>
        </p:nvSpPr>
        <p:spPr bwMode="black">
          <a:xfrm>
            <a:off x="4602463" y="2483219"/>
            <a:ext cx="1193711"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200" b="1">
                <a:solidFill>
                  <a:srgbClr val="000090"/>
                </a:solidFill>
                <a:latin typeface="Arial" charset="0"/>
              </a:rPr>
              <a:t>(Tumor cell</a:t>
            </a:r>
            <a:br>
              <a:rPr lang="en-GB" sz="1200" b="1">
                <a:solidFill>
                  <a:srgbClr val="000090"/>
                </a:solidFill>
                <a:latin typeface="Arial" charset="0"/>
              </a:rPr>
            </a:br>
            <a:r>
              <a:rPr lang="en-GB" sz="1200" b="1">
                <a:solidFill>
                  <a:srgbClr val="000090"/>
                </a:solidFill>
                <a:latin typeface="Arial" charset="0"/>
              </a:rPr>
              <a:t>intravasation)</a:t>
            </a:r>
          </a:p>
        </p:txBody>
      </p:sp>
      <p:sp>
        <p:nvSpPr>
          <p:cNvPr id="10265" name="Text Box 25"/>
          <p:cNvSpPr txBox="1">
            <a:spLocks noChangeArrowheads="1"/>
          </p:cNvSpPr>
          <p:nvPr/>
        </p:nvSpPr>
        <p:spPr bwMode="black">
          <a:xfrm>
            <a:off x="6011875" y="2483219"/>
            <a:ext cx="129612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200" b="1">
                <a:solidFill>
                  <a:srgbClr val="000090"/>
                </a:solidFill>
                <a:latin typeface="Arial" charset="0"/>
              </a:rPr>
              <a:t>(Seeding in</a:t>
            </a:r>
            <a:br>
              <a:rPr lang="en-GB" sz="1200" b="1">
                <a:solidFill>
                  <a:srgbClr val="000090"/>
                </a:solidFill>
                <a:latin typeface="Arial" charset="0"/>
              </a:rPr>
            </a:br>
            <a:r>
              <a:rPr lang="en-GB" sz="1200" b="1">
                <a:solidFill>
                  <a:srgbClr val="000090"/>
                </a:solidFill>
                <a:latin typeface="Arial" charset="0"/>
              </a:rPr>
              <a:t>distant organs)</a:t>
            </a:r>
          </a:p>
        </p:txBody>
      </p:sp>
      <p:sp>
        <p:nvSpPr>
          <p:cNvPr id="10266" name="Text Box 26"/>
          <p:cNvSpPr txBox="1">
            <a:spLocks noChangeArrowheads="1"/>
          </p:cNvSpPr>
          <p:nvPr/>
        </p:nvSpPr>
        <p:spPr bwMode="black">
          <a:xfrm>
            <a:off x="7569950" y="2520647"/>
            <a:ext cx="1219334"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200" b="1">
                <a:solidFill>
                  <a:srgbClr val="000090"/>
                </a:solidFill>
                <a:latin typeface="Arial" charset="0"/>
              </a:rPr>
              <a:t>(Secondary</a:t>
            </a:r>
          </a:p>
          <a:p>
            <a:pPr algn="ctr"/>
            <a:r>
              <a:rPr lang="en-GB" sz="1200" b="1">
                <a:solidFill>
                  <a:srgbClr val="000090"/>
                </a:solidFill>
                <a:latin typeface="Arial" charset="0"/>
              </a:rPr>
              <a:t>angiogenesis)</a:t>
            </a:r>
          </a:p>
        </p:txBody>
      </p:sp>
      <p:sp>
        <p:nvSpPr>
          <p:cNvPr id="10267" name="AutoShape 27"/>
          <p:cNvSpPr>
            <a:spLocks noChangeArrowheads="1"/>
          </p:cNvSpPr>
          <p:nvPr/>
        </p:nvSpPr>
        <p:spPr bwMode="gray">
          <a:xfrm>
            <a:off x="1524000" y="4190520"/>
            <a:ext cx="295293" cy="236086"/>
          </a:xfrm>
          <a:prstGeom prst="rightArrow">
            <a:avLst>
              <a:gd name="adj1" fmla="val 49000"/>
              <a:gd name="adj2" fmla="val 83333"/>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945" tIns="41473" rIns="82945" bIns="41473" anchor="ctr"/>
          <a:lstStyle/>
          <a:p>
            <a:endParaRPr lang="en-US"/>
          </a:p>
        </p:txBody>
      </p:sp>
      <p:sp>
        <p:nvSpPr>
          <p:cNvPr id="10268" name="AutoShape 28"/>
          <p:cNvSpPr>
            <a:spLocks noChangeArrowheads="1"/>
          </p:cNvSpPr>
          <p:nvPr/>
        </p:nvSpPr>
        <p:spPr bwMode="gray">
          <a:xfrm>
            <a:off x="2954371" y="4190520"/>
            <a:ext cx="295293" cy="236086"/>
          </a:xfrm>
          <a:prstGeom prst="rightArrow">
            <a:avLst>
              <a:gd name="adj1" fmla="val 49000"/>
              <a:gd name="adj2" fmla="val 83333"/>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945" tIns="41473" rIns="82945" bIns="41473" anchor="ctr"/>
          <a:lstStyle/>
          <a:p>
            <a:endParaRPr lang="en-US"/>
          </a:p>
        </p:txBody>
      </p:sp>
      <p:sp>
        <p:nvSpPr>
          <p:cNvPr id="10269" name="AutoShape 29"/>
          <p:cNvSpPr>
            <a:spLocks noChangeArrowheads="1"/>
          </p:cNvSpPr>
          <p:nvPr/>
        </p:nvSpPr>
        <p:spPr bwMode="gray">
          <a:xfrm>
            <a:off x="4396265" y="4190520"/>
            <a:ext cx="295293" cy="236086"/>
          </a:xfrm>
          <a:prstGeom prst="rightArrow">
            <a:avLst>
              <a:gd name="adj1" fmla="val 49000"/>
              <a:gd name="adj2" fmla="val 83333"/>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945" tIns="41473" rIns="82945" bIns="41473" anchor="ctr"/>
          <a:lstStyle/>
          <a:p>
            <a:endParaRPr lang="en-US"/>
          </a:p>
        </p:txBody>
      </p:sp>
      <p:sp>
        <p:nvSpPr>
          <p:cNvPr id="10270" name="AutoShape 30"/>
          <p:cNvSpPr>
            <a:spLocks noChangeArrowheads="1"/>
          </p:cNvSpPr>
          <p:nvPr/>
        </p:nvSpPr>
        <p:spPr bwMode="gray">
          <a:xfrm>
            <a:off x="5826636" y="4190520"/>
            <a:ext cx="295293" cy="236086"/>
          </a:xfrm>
          <a:prstGeom prst="rightArrow">
            <a:avLst>
              <a:gd name="adj1" fmla="val 49000"/>
              <a:gd name="adj2" fmla="val 83333"/>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945" tIns="41473" rIns="82945" bIns="41473" anchor="ctr"/>
          <a:lstStyle/>
          <a:p>
            <a:endParaRPr lang="en-US"/>
          </a:p>
        </p:txBody>
      </p:sp>
      <p:sp>
        <p:nvSpPr>
          <p:cNvPr id="10271" name="AutoShape 31"/>
          <p:cNvSpPr>
            <a:spLocks noChangeArrowheads="1"/>
          </p:cNvSpPr>
          <p:nvPr/>
        </p:nvSpPr>
        <p:spPr bwMode="gray">
          <a:xfrm>
            <a:off x="7333350" y="4190520"/>
            <a:ext cx="295293" cy="236086"/>
          </a:xfrm>
          <a:prstGeom prst="rightArrow">
            <a:avLst>
              <a:gd name="adj1" fmla="val 49000"/>
              <a:gd name="adj2" fmla="val 83333"/>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2945" tIns="41473" rIns="82945" bIns="41473" anchor="ctr"/>
          <a:lstStyle/>
          <a:p>
            <a:endParaRPr lang="en-US"/>
          </a:p>
        </p:txBody>
      </p:sp>
      <p:pic>
        <p:nvPicPr>
          <p:cNvPr id="10272" name="Picture 32"/>
          <p:cNvPicPr>
            <a:picLocks noChangeAspect="1" noChangeArrowheads="1"/>
          </p:cNvPicPr>
          <p:nvPr/>
        </p:nvPicPr>
        <p:blipFill>
          <a:blip r:embed="rId2">
            <a:extLst>
              <a:ext uri="{28A0092B-C50C-407E-A947-70E740481C1C}">
                <a14:useLocalDpi xmlns:a14="http://schemas.microsoft.com/office/drawing/2010/main" val="0"/>
              </a:ext>
            </a:extLst>
          </a:blip>
          <a:srcRect t="4691"/>
          <a:stretch>
            <a:fillRect/>
          </a:stretch>
        </p:blipFill>
        <p:spPr bwMode="gray">
          <a:xfrm>
            <a:off x="1" y="3581592"/>
            <a:ext cx="1600344" cy="14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3" name="Picture 33"/>
          <p:cNvPicPr>
            <a:picLocks noChangeAspect="1" noChangeArrowheads="1"/>
          </p:cNvPicPr>
          <p:nvPr/>
        </p:nvPicPr>
        <p:blipFill>
          <a:blip r:embed="rId3">
            <a:extLst>
              <a:ext uri="{28A0092B-C50C-407E-A947-70E740481C1C}">
                <a14:useLocalDpi xmlns:a14="http://schemas.microsoft.com/office/drawing/2010/main" val="0"/>
              </a:ext>
            </a:extLst>
          </a:blip>
          <a:srcRect t="5597"/>
          <a:stretch>
            <a:fillRect/>
          </a:stretch>
        </p:blipFill>
        <p:spPr bwMode="gray">
          <a:xfrm>
            <a:off x="1567214" y="3581592"/>
            <a:ext cx="1524000" cy="14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34"/>
          <p:cNvPicPr>
            <a:picLocks noChangeAspect="1" noChangeArrowheads="1"/>
          </p:cNvPicPr>
          <p:nvPr/>
        </p:nvPicPr>
        <p:blipFill>
          <a:blip r:embed="rId4">
            <a:extLst>
              <a:ext uri="{28A0092B-C50C-407E-A947-70E740481C1C}">
                <a14:useLocalDpi xmlns:a14="http://schemas.microsoft.com/office/drawing/2010/main" val="0"/>
              </a:ext>
            </a:extLst>
          </a:blip>
          <a:srcRect l="35715" t="46381" r="14285"/>
          <a:stretch>
            <a:fillRect/>
          </a:stretch>
        </p:blipFill>
        <p:spPr bwMode="gray">
          <a:xfrm>
            <a:off x="4538870" y="3581592"/>
            <a:ext cx="1447656" cy="14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5986526" y="3581592"/>
            <a:ext cx="1524000" cy="14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7510526" y="3581592"/>
            <a:ext cx="1524000" cy="14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7" name="Picture 37"/>
          <p:cNvPicPr>
            <a:picLocks noChangeAspect="1" noChangeArrowheads="1"/>
          </p:cNvPicPr>
          <p:nvPr/>
        </p:nvPicPr>
        <p:blipFill>
          <a:blip r:embed="rId7">
            <a:extLst>
              <a:ext uri="{28A0092B-C50C-407E-A947-70E740481C1C}">
                <a14:useLocalDpi xmlns:a14="http://schemas.microsoft.com/office/drawing/2010/main" val="0"/>
              </a:ext>
            </a:extLst>
          </a:blip>
          <a:srcRect t="10527" b="21053"/>
          <a:stretch>
            <a:fillRect/>
          </a:stretch>
        </p:blipFill>
        <p:spPr bwMode="gray">
          <a:xfrm>
            <a:off x="3091214" y="3581592"/>
            <a:ext cx="1498072" cy="14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1707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p:cNvPicPr>
            <a:picLocks noChangeAspect="1" noChangeArrowheads="1"/>
          </p:cNvPicPr>
          <p:nvPr/>
        </p:nvPicPr>
        <p:blipFill>
          <a:blip r:embed="rId3">
            <a:extLst>
              <a:ext uri="{28A0092B-C50C-407E-A947-70E740481C1C}">
                <a14:useLocalDpi xmlns:a14="http://schemas.microsoft.com/office/drawing/2010/main" val="0"/>
              </a:ext>
            </a:extLst>
          </a:blip>
          <a:srcRect l="95" r="-76" b="2043"/>
          <a:stretch>
            <a:fillRect/>
          </a:stretch>
        </p:blipFill>
        <p:spPr bwMode="ltGray">
          <a:xfrm>
            <a:off x="468148" y="1674194"/>
            <a:ext cx="8207705" cy="432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1027"/>
          <p:cNvSpPr>
            <a:spLocks noGrp="1" noChangeArrowheads="1"/>
          </p:cNvSpPr>
          <p:nvPr>
            <p:ph type="title"/>
          </p:nvPr>
        </p:nvSpPr>
        <p:spPr bwMode="black">
          <a:xfrm>
            <a:off x="671251" y="207295"/>
            <a:ext cx="7807259" cy="1144440"/>
          </a:xfrm>
        </p:spPr>
        <p:txBody>
          <a:bodyPr/>
          <a:lstStyle/>
          <a:p>
            <a:pPr eaLnBrk="1"/>
            <a:r>
              <a:rPr lang="en-GB" sz="2900" dirty="0" err="1">
                <a:solidFill>
                  <a:srgbClr val="000000"/>
                </a:solidFill>
                <a:latin typeface="Arial" charset="0"/>
                <a:cs typeface="Lucida Sans Unicode" charset="0"/>
              </a:rPr>
              <a:t>Tumor</a:t>
            </a:r>
            <a:r>
              <a:rPr lang="en-GB" sz="2900" dirty="0">
                <a:solidFill>
                  <a:srgbClr val="000000"/>
                </a:solidFill>
                <a:latin typeface="Arial" charset="0"/>
                <a:cs typeface="Lucida Sans Unicode" charset="0"/>
              </a:rPr>
              <a:t> characteristics and environment promote VEGF expression</a:t>
            </a:r>
            <a:r>
              <a:rPr lang="en-GB" dirty="0">
                <a:solidFill>
                  <a:srgbClr val="000000"/>
                </a:solidFill>
                <a:latin typeface="Times New Roman" charset="0"/>
                <a:cs typeface="Lucida Sans Unicode" charset="0"/>
              </a:rPr>
              <a:t> </a:t>
            </a:r>
          </a:p>
        </p:txBody>
      </p:sp>
      <p:sp>
        <p:nvSpPr>
          <p:cNvPr id="11268" name="Text Box 1028"/>
          <p:cNvSpPr txBox="1">
            <a:spLocks noChangeArrowheads="1"/>
          </p:cNvSpPr>
          <p:nvPr/>
        </p:nvSpPr>
        <p:spPr bwMode="gray">
          <a:xfrm>
            <a:off x="1195576" y="2026881"/>
            <a:ext cx="553712"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EGF</a:t>
            </a:r>
          </a:p>
        </p:txBody>
      </p:sp>
      <p:sp>
        <p:nvSpPr>
          <p:cNvPr id="11269" name="Text Box 1029"/>
          <p:cNvSpPr txBox="1">
            <a:spLocks noChangeArrowheads="1"/>
          </p:cNvSpPr>
          <p:nvPr/>
        </p:nvSpPr>
        <p:spPr bwMode="gray">
          <a:xfrm>
            <a:off x="1826496" y="1679951"/>
            <a:ext cx="889967"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Hypoxia</a:t>
            </a:r>
            <a:endParaRPr lang="en-GB" sz="1400" b="1">
              <a:solidFill>
                <a:schemeClr val="bg1"/>
              </a:solidFill>
              <a:latin typeface="Arial" charset="0"/>
              <a:sym typeface="Symbol" charset="0"/>
            </a:endParaRPr>
          </a:p>
        </p:txBody>
      </p:sp>
      <p:sp>
        <p:nvSpPr>
          <p:cNvPr id="11270" name="Text Box 1030"/>
          <p:cNvSpPr txBox="1">
            <a:spLocks noChangeArrowheads="1"/>
          </p:cNvSpPr>
          <p:nvPr/>
        </p:nvSpPr>
        <p:spPr bwMode="gray">
          <a:xfrm>
            <a:off x="2808885" y="1687148"/>
            <a:ext cx="683368"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PDGF</a:t>
            </a:r>
          </a:p>
        </p:txBody>
      </p:sp>
      <p:sp>
        <p:nvSpPr>
          <p:cNvPr id="11271" name="Text Box 1031"/>
          <p:cNvSpPr txBox="1">
            <a:spLocks noChangeArrowheads="1"/>
          </p:cNvSpPr>
          <p:nvPr/>
        </p:nvSpPr>
        <p:spPr bwMode="gray">
          <a:xfrm>
            <a:off x="870035" y="2460185"/>
            <a:ext cx="503831"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IL-8</a:t>
            </a:r>
          </a:p>
        </p:txBody>
      </p:sp>
      <p:sp>
        <p:nvSpPr>
          <p:cNvPr id="11272" name="Text Box 1032"/>
          <p:cNvSpPr txBox="1">
            <a:spLocks noChangeArrowheads="1"/>
          </p:cNvSpPr>
          <p:nvPr/>
        </p:nvSpPr>
        <p:spPr bwMode="gray">
          <a:xfrm>
            <a:off x="845547" y="2979861"/>
            <a:ext cx="653299"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bFGF</a:t>
            </a:r>
          </a:p>
        </p:txBody>
      </p:sp>
      <p:sp>
        <p:nvSpPr>
          <p:cNvPr id="11273" name="Text Box 1033"/>
          <p:cNvSpPr txBox="1">
            <a:spLocks noChangeArrowheads="1"/>
          </p:cNvSpPr>
          <p:nvPr/>
        </p:nvSpPr>
        <p:spPr bwMode="gray">
          <a:xfrm>
            <a:off x="747636" y="3418924"/>
            <a:ext cx="1162365" cy="73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400" b="1">
                <a:solidFill>
                  <a:schemeClr val="bg1"/>
                </a:solidFill>
                <a:latin typeface="Arial" charset="0"/>
              </a:rPr>
              <a:t>COX-2</a:t>
            </a:r>
          </a:p>
          <a:p>
            <a:pPr algn="ctr"/>
            <a:r>
              <a:rPr lang="en-GB" sz="1400" b="1">
                <a:solidFill>
                  <a:schemeClr val="bg1"/>
                </a:solidFill>
                <a:latin typeface="Arial" charset="0"/>
              </a:rPr>
              <a:t>NO</a:t>
            </a:r>
          </a:p>
          <a:p>
            <a:pPr algn="ctr"/>
            <a:r>
              <a:rPr lang="en-GB" sz="1400" b="1">
                <a:solidFill>
                  <a:schemeClr val="bg1"/>
                </a:solidFill>
                <a:latin typeface="Arial" charset="0"/>
              </a:rPr>
              <a:t>Oncogenes</a:t>
            </a:r>
          </a:p>
        </p:txBody>
      </p:sp>
      <p:sp>
        <p:nvSpPr>
          <p:cNvPr id="11274" name="Text Box 1034"/>
          <p:cNvSpPr txBox="1">
            <a:spLocks noChangeArrowheads="1"/>
          </p:cNvSpPr>
          <p:nvPr/>
        </p:nvSpPr>
        <p:spPr bwMode="gray">
          <a:xfrm>
            <a:off x="3277033" y="2812874"/>
            <a:ext cx="1342340"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VEGF release</a:t>
            </a:r>
          </a:p>
        </p:txBody>
      </p:sp>
      <p:sp>
        <p:nvSpPr>
          <p:cNvPr id="11275" name="Text Box 1035"/>
          <p:cNvSpPr txBox="1">
            <a:spLocks noChangeArrowheads="1"/>
          </p:cNvSpPr>
          <p:nvPr/>
        </p:nvSpPr>
        <p:spPr bwMode="gray">
          <a:xfrm>
            <a:off x="5486689" y="2601261"/>
            <a:ext cx="2109752"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Binding and activation</a:t>
            </a:r>
          </a:p>
          <a:p>
            <a:r>
              <a:rPr lang="en-GB" sz="1400" b="1">
                <a:solidFill>
                  <a:schemeClr val="bg1"/>
                </a:solidFill>
                <a:latin typeface="Arial" charset="0"/>
              </a:rPr>
              <a:t>of VEGFR</a:t>
            </a:r>
          </a:p>
        </p:txBody>
      </p:sp>
      <p:sp>
        <p:nvSpPr>
          <p:cNvPr id="11276" name="Text Box 1036"/>
          <p:cNvSpPr txBox="1">
            <a:spLocks noChangeArrowheads="1"/>
          </p:cNvSpPr>
          <p:nvPr/>
        </p:nvSpPr>
        <p:spPr bwMode="gray">
          <a:xfrm>
            <a:off x="4600809" y="5127665"/>
            <a:ext cx="1242052"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Proliferation</a:t>
            </a:r>
          </a:p>
        </p:txBody>
      </p:sp>
      <p:sp>
        <p:nvSpPr>
          <p:cNvPr id="11277" name="Text Box 1037"/>
          <p:cNvSpPr txBox="1">
            <a:spLocks noChangeArrowheads="1"/>
          </p:cNvSpPr>
          <p:nvPr/>
        </p:nvSpPr>
        <p:spPr bwMode="gray">
          <a:xfrm>
            <a:off x="3773989" y="5127665"/>
            <a:ext cx="883242"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Survival</a:t>
            </a:r>
          </a:p>
        </p:txBody>
      </p:sp>
      <p:sp>
        <p:nvSpPr>
          <p:cNvPr id="11278" name="Text Box 1038"/>
          <p:cNvSpPr txBox="1">
            <a:spLocks noChangeArrowheads="1"/>
          </p:cNvSpPr>
          <p:nvPr/>
        </p:nvSpPr>
        <p:spPr bwMode="gray">
          <a:xfrm>
            <a:off x="5800708" y="5127665"/>
            <a:ext cx="992472"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Migration</a:t>
            </a:r>
          </a:p>
        </p:txBody>
      </p:sp>
      <p:sp>
        <p:nvSpPr>
          <p:cNvPr id="11279" name="Text Box 1039"/>
          <p:cNvSpPr txBox="1">
            <a:spLocks noChangeArrowheads="1"/>
          </p:cNvSpPr>
          <p:nvPr/>
        </p:nvSpPr>
        <p:spPr bwMode="gray">
          <a:xfrm>
            <a:off x="4115377" y="5575364"/>
            <a:ext cx="2165607" cy="40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2000" b="1">
                <a:solidFill>
                  <a:schemeClr val="bg1"/>
                </a:solidFill>
                <a:latin typeface="Arial" charset="0"/>
              </a:rPr>
              <a:t>ANGIOGENESIS</a:t>
            </a:r>
          </a:p>
        </p:txBody>
      </p:sp>
      <p:sp>
        <p:nvSpPr>
          <p:cNvPr id="11280" name="Text Box 1040"/>
          <p:cNvSpPr txBox="1">
            <a:spLocks noChangeArrowheads="1"/>
          </p:cNvSpPr>
          <p:nvPr/>
        </p:nvSpPr>
        <p:spPr bwMode="gray">
          <a:xfrm>
            <a:off x="6781656" y="5432849"/>
            <a:ext cx="1252396"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Permeability</a:t>
            </a:r>
          </a:p>
        </p:txBody>
      </p:sp>
      <p:sp>
        <p:nvSpPr>
          <p:cNvPr id="11281" name="Text Box 1041"/>
          <p:cNvSpPr txBox="1">
            <a:spLocks noChangeArrowheads="1"/>
          </p:cNvSpPr>
          <p:nvPr/>
        </p:nvSpPr>
        <p:spPr bwMode="gray">
          <a:xfrm>
            <a:off x="901085" y="4586396"/>
            <a:ext cx="2036640" cy="73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GB" sz="1400" b="1">
                <a:solidFill>
                  <a:schemeClr val="bg1"/>
                </a:solidFill>
                <a:latin typeface="Arial" charset="0"/>
              </a:rPr>
              <a:t>Increased expression</a:t>
            </a:r>
          </a:p>
          <a:p>
            <a:pPr algn="ctr"/>
            <a:r>
              <a:rPr lang="en-GB" sz="1400" b="1">
                <a:solidFill>
                  <a:schemeClr val="bg1"/>
                </a:solidFill>
                <a:latin typeface="Arial" charset="0"/>
              </a:rPr>
              <a:t>(MMP, tPA, uPA, uPAr,</a:t>
            </a:r>
          </a:p>
          <a:p>
            <a:pPr algn="ctr"/>
            <a:r>
              <a:rPr lang="en-GB" sz="1400" b="1">
                <a:solidFill>
                  <a:schemeClr val="bg1"/>
                </a:solidFill>
                <a:latin typeface="Arial" charset="0"/>
              </a:rPr>
              <a:t>eNOS, etc.)</a:t>
            </a:r>
          </a:p>
        </p:txBody>
      </p:sp>
      <p:sp>
        <p:nvSpPr>
          <p:cNvPr id="11282" name="Line 1042"/>
          <p:cNvSpPr>
            <a:spLocks noChangeShapeType="1"/>
          </p:cNvSpPr>
          <p:nvPr/>
        </p:nvSpPr>
        <p:spPr bwMode="gray">
          <a:xfrm flipH="1">
            <a:off x="2895312" y="4754823"/>
            <a:ext cx="1500953" cy="0"/>
          </a:xfrm>
          <a:prstGeom prst="line">
            <a:avLst/>
          </a:prstGeom>
          <a:noFill/>
          <a:ln w="19050">
            <a:solidFill>
              <a:schemeClr val="tx1"/>
            </a:solidFill>
            <a:round/>
            <a:headEnd type="none" w="sm" len="sm"/>
            <a:tailEnd type="stealth" w="sm"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283" name="Line 1043"/>
          <p:cNvSpPr>
            <a:spLocks noChangeShapeType="1"/>
          </p:cNvSpPr>
          <p:nvPr/>
        </p:nvSpPr>
        <p:spPr bwMode="gray">
          <a:xfrm>
            <a:off x="5943312" y="4822481"/>
            <a:ext cx="1447656" cy="610368"/>
          </a:xfrm>
          <a:prstGeom prst="line">
            <a:avLst/>
          </a:prstGeom>
          <a:noFill/>
          <a:ln w="19050">
            <a:solidFill>
              <a:schemeClr val="tx1"/>
            </a:solidFill>
            <a:round/>
            <a:headEnd type="none" w="sm" len="sm"/>
            <a:tailEnd type="stealth" w="sm"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284" name="Line 1044"/>
          <p:cNvSpPr>
            <a:spLocks noChangeShapeType="1"/>
          </p:cNvSpPr>
          <p:nvPr/>
        </p:nvSpPr>
        <p:spPr bwMode="gray">
          <a:xfrm flipH="1">
            <a:off x="6096000" y="5432849"/>
            <a:ext cx="0" cy="182823"/>
          </a:xfrm>
          <a:prstGeom prst="line">
            <a:avLst/>
          </a:prstGeom>
          <a:noFill/>
          <a:ln w="19050">
            <a:solidFill>
              <a:schemeClr val="tx1"/>
            </a:solidFill>
            <a:round/>
            <a:headEnd type="none" w="sm" len="sm"/>
            <a:tailEnd type="stealth" w="sm"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285" name="Text Box 1045"/>
          <p:cNvSpPr txBox="1">
            <a:spLocks noChangeArrowheads="1"/>
          </p:cNvSpPr>
          <p:nvPr/>
        </p:nvSpPr>
        <p:spPr bwMode="gray">
          <a:xfrm>
            <a:off x="5601925" y="4485628"/>
            <a:ext cx="373077" cy="24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0" tIns="45715" rIns="91430" bIns="45715" anchor="ctr">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US" sz="1000" b="1">
                <a:solidFill>
                  <a:schemeClr val="bg1"/>
                </a:solidFill>
                <a:latin typeface="Arial" charset="0"/>
              </a:rPr>
              <a:t>– P</a:t>
            </a:r>
          </a:p>
        </p:txBody>
      </p:sp>
      <p:sp>
        <p:nvSpPr>
          <p:cNvPr id="11286" name="Text Box 1046"/>
          <p:cNvSpPr txBox="1">
            <a:spLocks noChangeArrowheads="1"/>
          </p:cNvSpPr>
          <p:nvPr/>
        </p:nvSpPr>
        <p:spPr bwMode="gray">
          <a:xfrm>
            <a:off x="5565913" y="4665571"/>
            <a:ext cx="373078" cy="24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0" tIns="45715" rIns="91430" bIns="45715" anchor="ctr">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US" sz="1000" b="1">
                <a:solidFill>
                  <a:schemeClr val="bg1"/>
                </a:solidFill>
                <a:latin typeface="Arial" charset="0"/>
              </a:rPr>
              <a:t>– P</a:t>
            </a:r>
          </a:p>
        </p:txBody>
      </p:sp>
      <p:sp>
        <p:nvSpPr>
          <p:cNvPr id="11287" name="Text Box 1047"/>
          <p:cNvSpPr txBox="1">
            <a:spLocks noChangeArrowheads="1"/>
          </p:cNvSpPr>
          <p:nvPr/>
        </p:nvSpPr>
        <p:spPr bwMode="gray">
          <a:xfrm>
            <a:off x="4448897" y="4480565"/>
            <a:ext cx="351358" cy="2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0" tIns="45715" rIns="91430" bIns="45715" anchor="ctr">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US" sz="1000" b="1">
                <a:solidFill>
                  <a:schemeClr val="bg1"/>
                </a:solidFill>
                <a:latin typeface="Arial" charset="0"/>
              </a:rPr>
              <a:t>P– </a:t>
            </a:r>
          </a:p>
        </p:txBody>
      </p:sp>
      <p:sp>
        <p:nvSpPr>
          <p:cNvPr id="11288" name="Text Box 1048"/>
          <p:cNvSpPr txBox="1">
            <a:spLocks noChangeArrowheads="1"/>
          </p:cNvSpPr>
          <p:nvPr/>
        </p:nvSpPr>
        <p:spPr bwMode="gray">
          <a:xfrm>
            <a:off x="4451778" y="4677783"/>
            <a:ext cx="351358" cy="2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0" tIns="45715" rIns="91430" bIns="45715" anchor="ctr">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lgn="ctr"/>
            <a:r>
              <a:rPr lang="en-US" sz="1000" b="1">
                <a:solidFill>
                  <a:schemeClr val="bg1"/>
                </a:solidFill>
                <a:latin typeface="Arial" charset="0"/>
              </a:rPr>
              <a:t>P– </a:t>
            </a:r>
          </a:p>
        </p:txBody>
      </p:sp>
      <p:sp>
        <p:nvSpPr>
          <p:cNvPr id="11289" name="Line 1049"/>
          <p:cNvSpPr>
            <a:spLocks noChangeShapeType="1"/>
          </p:cNvSpPr>
          <p:nvPr/>
        </p:nvSpPr>
        <p:spPr bwMode="gray">
          <a:xfrm flipH="1">
            <a:off x="5181312" y="4975073"/>
            <a:ext cx="0" cy="182823"/>
          </a:xfrm>
          <a:prstGeom prst="line">
            <a:avLst/>
          </a:prstGeom>
          <a:noFill/>
          <a:ln w="19050">
            <a:solidFill>
              <a:schemeClr val="tx1"/>
            </a:solidFill>
            <a:round/>
            <a:headEnd type="none" w="sm" len="sm"/>
            <a:tailEnd type="stealth" w="sm"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290" name="Line 1050"/>
          <p:cNvSpPr>
            <a:spLocks noChangeShapeType="1"/>
          </p:cNvSpPr>
          <p:nvPr/>
        </p:nvSpPr>
        <p:spPr bwMode="gray">
          <a:xfrm flipH="1">
            <a:off x="5181312" y="5432849"/>
            <a:ext cx="0" cy="182823"/>
          </a:xfrm>
          <a:prstGeom prst="line">
            <a:avLst/>
          </a:prstGeom>
          <a:noFill/>
          <a:ln w="19050">
            <a:solidFill>
              <a:schemeClr val="tx1"/>
            </a:solidFill>
            <a:round/>
            <a:headEnd type="none" w="sm" len="sm"/>
            <a:tailEnd type="stealth" w="sm"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291" name="Line 1051"/>
          <p:cNvSpPr>
            <a:spLocks noChangeShapeType="1"/>
          </p:cNvSpPr>
          <p:nvPr/>
        </p:nvSpPr>
        <p:spPr bwMode="gray">
          <a:xfrm flipH="1">
            <a:off x="4266624" y="5432849"/>
            <a:ext cx="0" cy="182823"/>
          </a:xfrm>
          <a:prstGeom prst="line">
            <a:avLst/>
          </a:prstGeom>
          <a:noFill/>
          <a:ln w="19050">
            <a:solidFill>
              <a:schemeClr val="tx1"/>
            </a:solidFill>
            <a:round/>
            <a:headEnd type="none" w="sm" len="sm"/>
            <a:tailEnd type="stealth" w="sm"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292" name="Line 1052"/>
          <p:cNvSpPr>
            <a:spLocks noChangeShapeType="1"/>
          </p:cNvSpPr>
          <p:nvPr/>
        </p:nvSpPr>
        <p:spPr bwMode="gray">
          <a:xfrm>
            <a:off x="5639377" y="4975073"/>
            <a:ext cx="303935" cy="182823"/>
          </a:xfrm>
          <a:prstGeom prst="line">
            <a:avLst/>
          </a:prstGeom>
          <a:noFill/>
          <a:ln w="19050">
            <a:solidFill>
              <a:schemeClr val="tx1"/>
            </a:solidFill>
            <a:round/>
            <a:headEnd type="none" w="sm" len="sm"/>
            <a:tailEnd type="stealth" w="sm"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293" name="Line 1053"/>
          <p:cNvSpPr>
            <a:spLocks noChangeShapeType="1"/>
          </p:cNvSpPr>
          <p:nvPr/>
        </p:nvSpPr>
        <p:spPr bwMode="gray">
          <a:xfrm flipH="1">
            <a:off x="4266624" y="4975073"/>
            <a:ext cx="229033" cy="182823"/>
          </a:xfrm>
          <a:prstGeom prst="line">
            <a:avLst/>
          </a:prstGeom>
          <a:noFill/>
          <a:ln w="19050">
            <a:solidFill>
              <a:schemeClr val="tx1"/>
            </a:solidFill>
            <a:round/>
            <a:headEnd type="none" w="sm" len="sm"/>
            <a:tailEnd type="stealth" w="sm"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294" name="Text Box 1054"/>
          <p:cNvSpPr txBox="1">
            <a:spLocks noChangeArrowheads="1"/>
          </p:cNvSpPr>
          <p:nvPr/>
        </p:nvSpPr>
        <p:spPr bwMode="auto">
          <a:xfrm>
            <a:off x="375959" y="6092161"/>
            <a:ext cx="8209145"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pPr>
              <a:spcBef>
                <a:spcPct val="50000"/>
              </a:spcBef>
            </a:pPr>
            <a:r>
              <a:rPr lang="en-GB" sz="1400" b="1">
                <a:solidFill>
                  <a:schemeClr val="bg1"/>
                </a:solidFill>
                <a:latin typeface="Arial" charset="0"/>
              </a:rPr>
              <a:t>PDGF = platelet-derived growth factor; IGF-1 = insulin-like growth factor 1</a:t>
            </a:r>
            <a:br>
              <a:rPr lang="en-GB" sz="1400" b="1">
                <a:solidFill>
                  <a:schemeClr val="bg1"/>
                </a:solidFill>
                <a:latin typeface="Arial" charset="0"/>
              </a:rPr>
            </a:br>
            <a:r>
              <a:rPr lang="en-GB" sz="1400" b="1">
                <a:solidFill>
                  <a:schemeClr val="bg1"/>
                </a:solidFill>
                <a:latin typeface="Arial" charset="0"/>
              </a:rPr>
              <a:t>IL-8 = insulin-like growth factor 8</a:t>
            </a:r>
          </a:p>
        </p:txBody>
      </p:sp>
      <p:sp>
        <p:nvSpPr>
          <p:cNvPr id="11295" name="Text Box 1055"/>
          <p:cNvSpPr txBox="1">
            <a:spLocks noChangeArrowheads="1"/>
          </p:cNvSpPr>
          <p:nvPr/>
        </p:nvSpPr>
        <p:spPr bwMode="gray">
          <a:xfrm>
            <a:off x="3347614" y="1989453"/>
            <a:ext cx="643480"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5" rIns="91430" bIns="45715">
            <a:spAutoFit/>
          </a:bodyPr>
          <a:lstStyle>
            <a:lvl1pPr defTabSz="1008063">
              <a:defRPr sz="2400">
                <a:solidFill>
                  <a:schemeClr val="tx1"/>
                </a:solidFill>
                <a:latin typeface="Times New Roman" charset="0"/>
                <a:ea typeface="ＭＳ Ｐゴシック" charset="0"/>
                <a:cs typeface="Lucida Sans Unicode" charset="0"/>
              </a:defRPr>
            </a:lvl1pPr>
            <a:lvl2pPr marL="742950" indent="-285750" defTabSz="1008063">
              <a:defRPr sz="2400">
                <a:solidFill>
                  <a:schemeClr val="tx1"/>
                </a:solidFill>
                <a:latin typeface="Times New Roman" charset="0"/>
                <a:ea typeface="Lucida Sans Unicode" charset="0"/>
                <a:cs typeface="Lucida Sans Unicode" charset="0"/>
              </a:defRPr>
            </a:lvl2pPr>
            <a:lvl3pPr marL="1143000" indent="-228600" defTabSz="1008063">
              <a:defRPr sz="2400">
                <a:solidFill>
                  <a:schemeClr val="tx1"/>
                </a:solidFill>
                <a:latin typeface="Times New Roman" charset="0"/>
                <a:ea typeface="Lucida Sans Unicode" charset="0"/>
                <a:cs typeface="Lucida Sans Unicode" charset="0"/>
              </a:defRPr>
            </a:lvl3pPr>
            <a:lvl4pPr marL="1600200" indent="-228600" defTabSz="1008063">
              <a:defRPr sz="2400">
                <a:solidFill>
                  <a:schemeClr val="tx1"/>
                </a:solidFill>
                <a:latin typeface="Times New Roman" charset="0"/>
                <a:ea typeface="Lucida Sans Unicode" charset="0"/>
                <a:cs typeface="Lucida Sans Unicode" charset="0"/>
              </a:defRPr>
            </a:lvl4pPr>
            <a:lvl5pPr marL="2057400" indent="-228600" defTabSz="1008063">
              <a:defRPr sz="2400">
                <a:solidFill>
                  <a:schemeClr val="tx1"/>
                </a:solidFill>
                <a:latin typeface="Times New Roman" charset="0"/>
                <a:ea typeface="Lucida Sans Unicode" charset="0"/>
                <a:cs typeface="Lucida Sans Unicode" charset="0"/>
              </a:defRPr>
            </a:lvl5pPr>
            <a:lvl6pPr marL="25146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6pPr>
            <a:lvl7pPr marL="29718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7pPr>
            <a:lvl8pPr marL="34290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8pPr>
            <a:lvl9pPr marL="3886200" indent="-228600" defTabSz="1008063" eaLnBrk="0" fontAlgn="base" hangingPunct="0">
              <a:spcBef>
                <a:spcPct val="0"/>
              </a:spcBef>
              <a:spcAft>
                <a:spcPct val="0"/>
              </a:spcAft>
              <a:defRPr sz="2400">
                <a:solidFill>
                  <a:schemeClr val="tx1"/>
                </a:solidFill>
                <a:latin typeface="Times New Roman" charset="0"/>
                <a:ea typeface="Lucida Sans Unicode" charset="0"/>
                <a:cs typeface="Lucida Sans Unicode" charset="0"/>
              </a:defRPr>
            </a:lvl9pPr>
          </a:lstStyle>
          <a:p>
            <a:r>
              <a:rPr lang="en-GB" sz="1400" b="1">
                <a:solidFill>
                  <a:schemeClr val="bg1"/>
                </a:solidFill>
                <a:latin typeface="Arial" charset="0"/>
              </a:rPr>
              <a:t>IGF-1</a:t>
            </a:r>
          </a:p>
        </p:txBody>
      </p:sp>
    </p:spTree>
    <p:extLst>
      <p:ext uri="{BB962C8B-B14F-4D97-AF65-F5344CB8AC3E}">
        <p14:creationId xmlns:p14="http://schemas.microsoft.com/office/powerpoint/2010/main" val="86347038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82575" y="5992813"/>
            <a:ext cx="8534400"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spcBef>
                <a:spcPct val="0"/>
              </a:spcBef>
              <a:spcAft>
                <a:spcPct val="0"/>
              </a:spcAft>
              <a:buClrTx/>
              <a:buFontTx/>
              <a:buNone/>
              <a:defRPr/>
            </a:pPr>
            <a:endParaRPr lang="en-US" sz="1400" smtClean="0">
              <a:cs typeface="+mn-cs"/>
            </a:endParaRPr>
          </a:p>
          <a:p>
            <a:pPr>
              <a:spcBef>
                <a:spcPct val="0"/>
              </a:spcBef>
              <a:spcAft>
                <a:spcPct val="0"/>
              </a:spcAft>
              <a:buClrTx/>
              <a:buFontTx/>
              <a:buNone/>
              <a:defRPr/>
            </a:pPr>
            <a:r>
              <a:rPr lang="en-US" sz="1400" smtClean="0">
                <a:cs typeface="+mn-cs"/>
              </a:rPr>
              <a:t>Dvorak HF. J Clin Oncol. 2002;20:4368-4380. Ebos JM, et al. Mol Cancer Res. 2002;1:89-95. </a:t>
            </a:r>
            <a:br>
              <a:rPr lang="en-US" sz="1400" smtClean="0">
                <a:cs typeface="+mn-cs"/>
              </a:rPr>
            </a:br>
            <a:r>
              <a:rPr lang="en-US" sz="1400" smtClean="0">
                <a:cs typeface="+mn-cs"/>
              </a:rPr>
              <a:t>Ferrara N, et al. Nat Med. 2003;9:669-676.</a:t>
            </a:r>
          </a:p>
        </p:txBody>
      </p:sp>
      <p:sp>
        <p:nvSpPr>
          <p:cNvPr id="62467" name="AutoShape 3"/>
          <p:cNvSpPr>
            <a:spLocks noChangeAspect="1" noChangeArrowheads="1"/>
          </p:cNvSpPr>
          <p:nvPr/>
        </p:nvSpPr>
        <p:spPr bwMode="auto">
          <a:xfrm>
            <a:off x="1231900" y="2519363"/>
            <a:ext cx="563563" cy="542925"/>
          </a:xfrm>
          <a:prstGeom prst="hexagon">
            <a:avLst>
              <a:gd name="adj" fmla="val 25950"/>
              <a:gd name="vf" fmla="val 115470"/>
            </a:avLst>
          </a:prstGeom>
          <a:gradFill rotWithShape="1">
            <a:gsLst>
              <a:gs pos="0">
                <a:srgbClr val="FFFF00"/>
              </a:gs>
              <a:gs pos="100000">
                <a:srgbClr val="767600"/>
              </a:gs>
            </a:gsLst>
            <a:path path="shape">
              <a:fillToRect l="50000" t="50000" r="50000" b="50000"/>
            </a:path>
          </a:gradFill>
          <a:ln w="9525">
            <a:miter lim="800000"/>
            <a:headEnd/>
            <a:tailEnd/>
          </a:ln>
          <a:effectLst/>
          <a:scene3d>
            <a:camera prst="legacyObliqueRight">
              <a:rot lat="300000" lon="20399998" rev="0"/>
            </a:camera>
            <a:lightRig rig="legacyFlat2" dir="b"/>
          </a:scene3d>
          <a:sp3d extrusionH="163500" prstMaterial="legacyPlastic">
            <a:bevelT w="13500" h="13500" prst="angle"/>
            <a:bevelB w="13500" h="13500" prst="angle"/>
            <a:extrusionClr>
              <a:srgbClr val="FFFF00"/>
            </a:extrusionClr>
          </a:sp3d>
          <a:extLst>
            <a:ext uri="{AF507438-7753-43e0-B8FC-AC1667EBCBE1}">
              <a14:hiddenEffects xmlns:a14="http://schemas.microsoft.com/office/drawing/2010/main">
                <a:effectLst>
                  <a:outerShdw blurRad="63500" dist="17961" dir="2700000" algn="ctr" rotWithShape="0">
                    <a:srgbClr val="999900">
                      <a:alpha val="74998"/>
                    </a:srgb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nvGrpSpPr>
          <p:cNvPr id="104452" name="Group 4"/>
          <p:cNvGrpSpPr>
            <a:grpSpLocks/>
          </p:cNvGrpSpPr>
          <p:nvPr/>
        </p:nvGrpSpPr>
        <p:grpSpPr bwMode="auto">
          <a:xfrm>
            <a:off x="1063625" y="3344865"/>
            <a:ext cx="2263775" cy="2189163"/>
            <a:chOff x="670" y="2107"/>
            <a:chExt cx="1426" cy="1379"/>
          </a:xfrm>
        </p:grpSpPr>
        <p:sp>
          <p:nvSpPr>
            <p:cNvPr id="62477" name="Text Box 5"/>
            <p:cNvSpPr txBox="1">
              <a:spLocks noChangeArrowheads="1"/>
            </p:cNvSpPr>
            <p:nvPr/>
          </p:nvSpPr>
          <p:spPr bwMode="auto">
            <a:xfrm>
              <a:off x="670" y="2736"/>
              <a:ext cx="1426" cy="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800" smtClean="0">
                  <a:latin typeface="+mn-lt"/>
                  <a:cs typeface="+mn-cs"/>
                </a:rPr>
                <a:t>Genes implicated in tumorigenesis</a:t>
              </a:r>
            </a:p>
            <a:p>
              <a:pPr algn="ctr">
                <a:lnSpc>
                  <a:spcPct val="100000"/>
                </a:lnSpc>
                <a:spcBef>
                  <a:spcPct val="0"/>
                </a:spcBef>
                <a:spcAft>
                  <a:spcPct val="0"/>
                </a:spcAft>
                <a:buClrTx/>
                <a:buFontTx/>
                <a:buNone/>
                <a:defRPr/>
              </a:pPr>
              <a:r>
                <a:rPr lang="en-US" sz="1800" smtClean="0">
                  <a:latin typeface="+mn-lt"/>
                  <a:cs typeface="+mn-cs"/>
                </a:rPr>
                <a:t>(</a:t>
              </a:r>
              <a:r>
                <a:rPr lang="en-US" sz="1800" i="1" smtClean="0">
                  <a:latin typeface="+mn-lt"/>
                  <a:cs typeface="+mn-cs"/>
                </a:rPr>
                <a:t>p53, p73, src, ras, vHL, bcr-abl</a:t>
              </a:r>
              <a:r>
                <a:rPr lang="en-US" sz="1800" smtClean="0">
                  <a:latin typeface="+mn-lt"/>
                  <a:cs typeface="+mn-cs"/>
                </a:rPr>
                <a:t>)</a:t>
              </a:r>
            </a:p>
          </p:txBody>
        </p:sp>
        <p:sp>
          <p:nvSpPr>
            <p:cNvPr id="62478" name="Line 6"/>
            <p:cNvSpPr>
              <a:spLocks noChangeShapeType="1"/>
            </p:cNvSpPr>
            <p:nvPr/>
          </p:nvSpPr>
          <p:spPr bwMode="auto">
            <a:xfrm flipH="1" flipV="1">
              <a:off x="1126" y="2107"/>
              <a:ext cx="183" cy="485"/>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104455" name="Group 7"/>
          <p:cNvGrpSpPr>
            <a:grpSpLocks/>
          </p:cNvGrpSpPr>
          <p:nvPr/>
        </p:nvGrpSpPr>
        <p:grpSpPr bwMode="auto">
          <a:xfrm>
            <a:off x="2314575" y="3081340"/>
            <a:ext cx="4672013" cy="1528763"/>
            <a:chOff x="1458" y="1941"/>
            <a:chExt cx="2943" cy="963"/>
          </a:xfrm>
        </p:grpSpPr>
        <p:sp>
          <p:nvSpPr>
            <p:cNvPr id="62475" name="Text Box 8"/>
            <p:cNvSpPr txBox="1">
              <a:spLocks noChangeArrowheads="1"/>
            </p:cNvSpPr>
            <p:nvPr/>
          </p:nvSpPr>
          <p:spPr bwMode="auto">
            <a:xfrm>
              <a:off x="2563" y="2322"/>
              <a:ext cx="1838" cy="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800" smtClean="0">
                  <a:latin typeface="+mn-lt"/>
                  <a:cs typeface="+mn-cs"/>
                </a:rPr>
                <a:t>Growth factors, hormones </a:t>
              </a:r>
            </a:p>
            <a:p>
              <a:pPr algn="ctr">
                <a:lnSpc>
                  <a:spcPct val="100000"/>
                </a:lnSpc>
                <a:spcBef>
                  <a:spcPct val="0"/>
                </a:spcBef>
                <a:spcAft>
                  <a:spcPct val="0"/>
                </a:spcAft>
                <a:buClrTx/>
                <a:buFontTx/>
                <a:buNone/>
                <a:defRPr/>
              </a:pPr>
              <a:r>
                <a:rPr lang="en-US" sz="1800" smtClean="0">
                  <a:latin typeface="+mn-lt"/>
                  <a:cs typeface="+mn-cs"/>
                </a:rPr>
                <a:t>(EGF, bFGF, PDGF, </a:t>
              </a:r>
            </a:p>
            <a:p>
              <a:pPr algn="ctr">
                <a:lnSpc>
                  <a:spcPct val="100000"/>
                </a:lnSpc>
                <a:spcBef>
                  <a:spcPct val="0"/>
                </a:spcBef>
                <a:spcAft>
                  <a:spcPct val="0"/>
                </a:spcAft>
                <a:buClrTx/>
                <a:buFontTx/>
                <a:buNone/>
                <a:defRPr/>
              </a:pPr>
              <a:r>
                <a:rPr lang="en-US" sz="1800" smtClean="0">
                  <a:latin typeface="+mn-lt"/>
                  <a:cs typeface="+mn-cs"/>
                </a:rPr>
                <a:t>IGF-1, IL-1</a:t>
              </a:r>
              <a:r>
                <a:rPr lang="el-GR" sz="1800" smtClean="0">
                  <a:latin typeface="+mn-lt"/>
                  <a:cs typeface="+mn-cs"/>
                  <a:sym typeface="Symbol" charset="0"/>
                </a:rPr>
                <a:t></a:t>
              </a:r>
              <a:r>
                <a:rPr lang="en-US" sz="1800" smtClean="0">
                  <a:latin typeface="+mn-lt"/>
                  <a:cs typeface="+mn-cs"/>
                </a:rPr>
                <a:t>, IL-6, estrogen)</a:t>
              </a:r>
            </a:p>
          </p:txBody>
        </p:sp>
        <p:sp>
          <p:nvSpPr>
            <p:cNvPr id="62476" name="Line 9"/>
            <p:cNvSpPr>
              <a:spLocks noChangeShapeType="1"/>
            </p:cNvSpPr>
            <p:nvPr/>
          </p:nvSpPr>
          <p:spPr bwMode="auto">
            <a:xfrm flipH="1" flipV="1">
              <a:off x="1458" y="1941"/>
              <a:ext cx="1034" cy="406"/>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104458" name="Group 10"/>
          <p:cNvGrpSpPr>
            <a:grpSpLocks/>
          </p:cNvGrpSpPr>
          <p:nvPr/>
        </p:nvGrpSpPr>
        <p:grpSpPr bwMode="auto">
          <a:xfrm>
            <a:off x="2381250" y="2098675"/>
            <a:ext cx="4556125" cy="641350"/>
            <a:chOff x="1500" y="1322"/>
            <a:chExt cx="2870" cy="404"/>
          </a:xfrm>
        </p:grpSpPr>
        <p:sp>
          <p:nvSpPr>
            <p:cNvPr id="62473" name="Text Box 11"/>
            <p:cNvSpPr txBox="1">
              <a:spLocks noChangeArrowheads="1"/>
            </p:cNvSpPr>
            <p:nvPr/>
          </p:nvSpPr>
          <p:spPr bwMode="auto">
            <a:xfrm>
              <a:off x="2532" y="1322"/>
              <a:ext cx="1838"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800" smtClean="0">
                  <a:latin typeface="+mn-lt"/>
                  <a:cs typeface="+mn-cs"/>
                </a:rPr>
                <a:t>Environmental factors </a:t>
              </a:r>
              <a:br>
                <a:rPr lang="en-US" sz="1800" smtClean="0">
                  <a:latin typeface="+mn-lt"/>
                  <a:cs typeface="+mn-cs"/>
                </a:rPr>
              </a:br>
              <a:r>
                <a:rPr lang="en-US" sz="1800" smtClean="0">
                  <a:latin typeface="+mn-lt"/>
                  <a:cs typeface="+mn-cs"/>
                </a:rPr>
                <a:t>(hypoxia, pH)</a:t>
              </a:r>
            </a:p>
          </p:txBody>
        </p:sp>
        <p:sp>
          <p:nvSpPr>
            <p:cNvPr id="62474" name="Line 12"/>
            <p:cNvSpPr>
              <a:spLocks noChangeShapeType="1"/>
            </p:cNvSpPr>
            <p:nvPr/>
          </p:nvSpPr>
          <p:spPr bwMode="auto">
            <a:xfrm flipH="1">
              <a:off x="1500" y="1453"/>
              <a:ext cx="1008" cy="196"/>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04461" name="Text Box 13"/>
          <p:cNvSpPr txBox="1">
            <a:spLocks noChangeArrowheads="1"/>
          </p:cNvSpPr>
          <p:nvPr/>
        </p:nvSpPr>
        <p:spPr bwMode="auto">
          <a:xfrm>
            <a:off x="612579" y="2187575"/>
            <a:ext cx="1813317" cy="307777"/>
          </a:xfrm>
          <a:prstGeom prst="rect">
            <a:avLst/>
          </a:prstGeom>
          <a:noFill/>
          <a:ln>
            <a:noFill/>
          </a:ln>
          <a:effectLst/>
          <a:extLst>
            <a:ext uri="{909E8E84-426E-40dd-AFC4-6F175D3DCCD1}">
              <a14:hiddenFill xmlns:a14="http://schemas.microsoft.com/office/drawing/2010/main">
                <a:solidFill>
                  <a:srgbClr val="660066">
                    <a:alpha val="67842"/>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latin typeface="+mn-lt"/>
                <a:cs typeface="+mn-cs"/>
              </a:rPr>
              <a:t>Increased VEGF levels</a:t>
            </a:r>
          </a:p>
        </p:txBody>
      </p:sp>
      <p:sp>
        <p:nvSpPr>
          <p:cNvPr id="62472" name="Rectangle 14"/>
          <p:cNvSpPr>
            <a:spLocks noGrp="1" noChangeArrowheads="1"/>
          </p:cNvSpPr>
          <p:nvPr>
            <p:ph type="title"/>
          </p:nvPr>
        </p:nvSpPr>
        <p:spPr>
          <a:xfrm>
            <a:off x="612579" y="301457"/>
            <a:ext cx="8042276" cy="762050"/>
          </a:xfrm>
        </p:spPr>
        <p:txBody>
          <a:bodyPr/>
          <a:lstStyle/>
          <a:p>
            <a:pPr eaLnBrk="1" hangingPunct="1">
              <a:defRPr/>
            </a:pPr>
            <a:r>
              <a:rPr lang="en-US" sz="3600" dirty="0">
                <a:solidFill>
                  <a:srgbClr val="000090"/>
                </a:solidFill>
                <a:latin typeface="+mn-lt"/>
                <a:cs typeface="+mj-cs"/>
              </a:rPr>
              <a:t>VEGF: A Key Mediator of Angiogenesis</a:t>
            </a:r>
          </a:p>
        </p:txBody>
      </p:sp>
    </p:spTree>
    <p:extLst>
      <p:ext uri="{BB962C8B-B14F-4D97-AF65-F5344CB8AC3E}">
        <p14:creationId xmlns:p14="http://schemas.microsoft.com/office/powerpoint/2010/main" val="1249938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458"/>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4461"/>
                                        </p:tgtEl>
                                        <p:attrNameLst>
                                          <p:attrName>style.visibility</p:attrName>
                                        </p:attrNameLst>
                                      </p:cBhvr>
                                      <p:to>
                                        <p:strVal val="visible"/>
                                      </p:to>
                                    </p:set>
                                    <p:animEffect transition="in" filter="fade">
                                      <p:cBhvr>
                                        <p:cTn id="10" dur="1000"/>
                                        <p:tgtEl>
                                          <p:spTgt spid="104461"/>
                                        </p:tgtEl>
                                      </p:cBhvr>
                                    </p:animEffect>
                                  </p:childTnLst>
                                </p:cTn>
                              </p:par>
                            </p:childTnLst>
                          </p:cTn>
                        </p:par>
                        <p:par>
                          <p:cTn id="11" fill="hold" nodeType="afterGroup">
                            <p:stCondLst>
                              <p:cond delay="1000"/>
                            </p:stCondLst>
                            <p:childTnLst>
                              <p:par>
                                <p:cTn id="12" presetID="10" presetClass="exit" presetSubtype="0" fill="hold" grpId="1" nodeType="afterEffect">
                                  <p:stCondLst>
                                    <p:cond delay="500"/>
                                  </p:stCondLst>
                                  <p:childTnLst>
                                    <p:animEffect transition="out" filter="fade">
                                      <p:cBhvr>
                                        <p:cTn id="13" dur="1000"/>
                                        <p:tgtEl>
                                          <p:spTgt spid="104461"/>
                                        </p:tgtEl>
                                      </p:cBhvr>
                                    </p:animEffect>
                                    <p:set>
                                      <p:cBhvr>
                                        <p:cTn id="14" dur="1" fill="hold">
                                          <p:stCondLst>
                                            <p:cond delay="999"/>
                                          </p:stCondLst>
                                        </p:cTn>
                                        <p:tgtEl>
                                          <p:spTgt spid="10446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4455"/>
                                        </p:tgtEl>
                                        <p:attrNameLst>
                                          <p:attrName>style.visibility</p:attrName>
                                        </p:attrNameLst>
                                      </p:cBhvr>
                                      <p:to>
                                        <p:strVal val="visible"/>
                                      </p:to>
                                    </p:set>
                                  </p:childTnLst>
                                </p:cTn>
                              </p:par>
                            </p:childTnLst>
                          </p:cTn>
                        </p:par>
                        <p:par>
                          <p:cTn id="19" fill="hold" nodeType="afterGroup">
                            <p:stCondLst>
                              <p:cond delay="0"/>
                            </p:stCondLst>
                            <p:childTnLst>
                              <p:par>
                                <p:cTn id="20" presetID="10" presetClass="entr" presetSubtype="0" fill="hold" grpId="4" nodeType="afterEffect">
                                  <p:stCondLst>
                                    <p:cond delay="0"/>
                                  </p:stCondLst>
                                  <p:childTnLst>
                                    <p:set>
                                      <p:cBhvr>
                                        <p:cTn id="21" dur="1" fill="hold">
                                          <p:stCondLst>
                                            <p:cond delay="0"/>
                                          </p:stCondLst>
                                        </p:cTn>
                                        <p:tgtEl>
                                          <p:spTgt spid="104461"/>
                                        </p:tgtEl>
                                        <p:attrNameLst>
                                          <p:attrName>style.visibility</p:attrName>
                                        </p:attrNameLst>
                                      </p:cBhvr>
                                      <p:to>
                                        <p:strVal val="visible"/>
                                      </p:to>
                                    </p:set>
                                    <p:animEffect transition="in" filter="fade">
                                      <p:cBhvr>
                                        <p:cTn id="22" dur="1000"/>
                                        <p:tgtEl>
                                          <p:spTgt spid="104461"/>
                                        </p:tgtEl>
                                      </p:cBhvr>
                                    </p:animEffect>
                                  </p:childTnLst>
                                </p:cTn>
                              </p:par>
                            </p:childTnLst>
                          </p:cTn>
                        </p:par>
                        <p:par>
                          <p:cTn id="23" fill="hold" nodeType="afterGroup">
                            <p:stCondLst>
                              <p:cond delay="1000"/>
                            </p:stCondLst>
                            <p:childTnLst>
                              <p:par>
                                <p:cTn id="24" presetID="10" presetClass="exit" presetSubtype="0" fill="hold" grpId="5" nodeType="afterEffect">
                                  <p:stCondLst>
                                    <p:cond delay="500"/>
                                  </p:stCondLst>
                                  <p:childTnLst>
                                    <p:animEffect transition="out" filter="fade">
                                      <p:cBhvr>
                                        <p:cTn id="25" dur="1000"/>
                                        <p:tgtEl>
                                          <p:spTgt spid="104461"/>
                                        </p:tgtEl>
                                      </p:cBhvr>
                                    </p:animEffect>
                                    <p:set>
                                      <p:cBhvr>
                                        <p:cTn id="26" dur="1" fill="hold">
                                          <p:stCondLst>
                                            <p:cond delay="999"/>
                                          </p:stCondLst>
                                        </p:cTn>
                                        <p:tgtEl>
                                          <p:spTgt spid="10446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4452"/>
                                        </p:tgtEl>
                                        <p:attrNameLst>
                                          <p:attrName>style.visibility</p:attrName>
                                        </p:attrNameLst>
                                      </p:cBhvr>
                                      <p:to>
                                        <p:strVal val="visible"/>
                                      </p:to>
                                    </p:set>
                                  </p:childTnLst>
                                </p:cTn>
                              </p:par>
                            </p:childTnLst>
                          </p:cTn>
                        </p:par>
                        <p:par>
                          <p:cTn id="31" fill="hold" nodeType="afterGroup">
                            <p:stCondLst>
                              <p:cond delay="0"/>
                            </p:stCondLst>
                            <p:childTnLst>
                              <p:par>
                                <p:cTn id="32" presetID="10" presetClass="entr" presetSubtype="0" fill="hold" grpId="2" nodeType="afterEffect">
                                  <p:stCondLst>
                                    <p:cond delay="500"/>
                                  </p:stCondLst>
                                  <p:childTnLst>
                                    <p:set>
                                      <p:cBhvr>
                                        <p:cTn id="33" dur="1" fill="hold">
                                          <p:stCondLst>
                                            <p:cond delay="0"/>
                                          </p:stCondLst>
                                        </p:cTn>
                                        <p:tgtEl>
                                          <p:spTgt spid="104461"/>
                                        </p:tgtEl>
                                        <p:attrNameLst>
                                          <p:attrName>style.visibility</p:attrName>
                                        </p:attrNameLst>
                                      </p:cBhvr>
                                      <p:to>
                                        <p:strVal val="visible"/>
                                      </p:to>
                                    </p:set>
                                    <p:animEffect transition="in" filter="fade">
                                      <p:cBhvr>
                                        <p:cTn id="34" dur="1000"/>
                                        <p:tgtEl>
                                          <p:spTgt spid="104461"/>
                                        </p:tgtEl>
                                      </p:cBhvr>
                                    </p:animEffect>
                                  </p:childTnLst>
                                </p:cTn>
                              </p:par>
                            </p:childTnLst>
                          </p:cTn>
                        </p:par>
                        <p:par>
                          <p:cTn id="35" fill="hold" nodeType="afterGroup">
                            <p:stCondLst>
                              <p:cond delay="1500"/>
                            </p:stCondLst>
                            <p:childTnLst>
                              <p:par>
                                <p:cTn id="36" presetID="10" presetClass="exit" presetSubtype="0" fill="hold" grpId="3" nodeType="afterEffect">
                                  <p:stCondLst>
                                    <p:cond delay="0"/>
                                  </p:stCondLst>
                                  <p:childTnLst>
                                    <p:animEffect transition="out" filter="fade">
                                      <p:cBhvr>
                                        <p:cTn id="37" dur="1000"/>
                                        <p:tgtEl>
                                          <p:spTgt spid="104461"/>
                                        </p:tgtEl>
                                      </p:cBhvr>
                                    </p:animEffect>
                                    <p:set>
                                      <p:cBhvr>
                                        <p:cTn id="38" dur="1" fill="hold">
                                          <p:stCondLst>
                                            <p:cond delay="999"/>
                                          </p:stCondLst>
                                        </p:cTn>
                                        <p:tgtEl>
                                          <p:spTgt spid="1044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1" grpId="0"/>
      <p:bldP spid="104461" grpId="1"/>
      <p:bldP spid="104461" grpId="2"/>
      <p:bldP spid="104461" grpId="3"/>
      <p:bldP spid="104461" grpId="4"/>
      <p:bldP spid="104461" grpId="5"/>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4763" y="4654550"/>
            <a:ext cx="9144001" cy="1965325"/>
          </a:xfrm>
          <a:prstGeom prst="rect">
            <a:avLst/>
          </a:prstGeom>
          <a:gradFill rotWithShape="1">
            <a:gsLst>
              <a:gs pos="0">
                <a:srgbClr val="996600">
                  <a:alpha val="50000"/>
                </a:srgb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nvGrpSpPr>
          <p:cNvPr id="63490" name="Group 3"/>
          <p:cNvGrpSpPr>
            <a:grpSpLocks/>
          </p:cNvGrpSpPr>
          <p:nvPr/>
        </p:nvGrpSpPr>
        <p:grpSpPr bwMode="auto">
          <a:xfrm>
            <a:off x="-111125" y="4297363"/>
            <a:ext cx="9323388" cy="782637"/>
            <a:chOff x="-28" y="1852"/>
            <a:chExt cx="5815" cy="595"/>
          </a:xfrm>
        </p:grpSpPr>
        <p:sp>
          <p:nvSpPr>
            <p:cNvPr id="63564" name="Freeform 4"/>
            <p:cNvSpPr>
              <a:spLocks/>
            </p:cNvSpPr>
            <p:nvPr/>
          </p:nvSpPr>
          <p:spPr bwMode="auto">
            <a:xfrm>
              <a:off x="0" y="2033"/>
              <a:ext cx="5772" cy="250"/>
            </a:xfrm>
            <a:custGeom>
              <a:avLst/>
              <a:gdLst>
                <a:gd name="T0" fmla="*/ 0 w 5772"/>
                <a:gd name="T1" fmla="*/ 58 h 1078"/>
                <a:gd name="T2" fmla="*/ 2796 w 5772"/>
                <a:gd name="T3" fmla="*/ 2 h 1078"/>
                <a:gd name="T4" fmla="*/ 5772 w 5772"/>
                <a:gd name="T5" fmla="*/ 47 h 1078"/>
                <a:gd name="T6" fmla="*/ 0 60000 65536"/>
                <a:gd name="T7" fmla="*/ 0 60000 65536"/>
                <a:gd name="T8" fmla="*/ 0 60000 65536"/>
              </a:gdLst>
              <a:ahLst/>
              <a:cxnLst>
                <a:cxn ang="T6">
                  <a:pos x="T0" y="T1"/>
                </a:cxn>
                <a:cxn ang="T7">
                  <a:pos x="T2" y="T3"/>
                </a:cxn>
                <a:cxn ang="T8">
                  <a:pos x="T4" y="T5"/>
                </a:cxn>
              </a:cxnLst>
              <a:rect l="0" t="0" r="r" b="b"/>
              <a:pathLst>
                <a:path w="5772" h="1078">
                  <a:moveTo>
                    <a:pt x="0" y="1078"/>
                  </a:moveTo>
                  <a:cubicBezTo>
                    <a:pt x="917" y="573"/>
                    <a:pt x="1834" y="68"/>
                    <a:pt x="2796" y="34"/>
                  </a:cubicBezTo>
                  <a:cubicBezTo>
                    <a:pt x="3758" y="0"/>
                    <a:pt x="5276" y="734"/>
                    <a:pt x="5772" y="874"/>
                  </a:cubicBezTo>
                </a:path>
              </a:pathLst>
            </a:custGeom>
            <a:noFill/>
            <a:ln w="355600">
              <a:solidFill>
                <a:srgbClr val="FF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565" name="Group 5"/>
            <p:cNvGrpSpPr>
              <a:grpSpLocks/>
            </p:cNvGrpSpPr>
            <p:nvPr/>
          </p:nvGrpSpPr>
          <p:grpSpPr bwMode="auto">
            <a:xfrm rot="-206451">
              <a:off x="2927" y="1859"/>
              <a:ext cx="368" cy="365"/>
              <a:chOff x="4494" y="1296"/>
              <a:chExt cx="147" cy="146"/>
            </a:xfrm>
          </p:grpSpPr>
          <p:sp>
            <p:nvSpPr>
              <p:cNvPr id="63973" name="Freeform 6"/>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74" name="Freeform 7"/>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75" name="Freeform 8"/>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76" name="Freeform 9"/>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77" name="Freeform 10"/>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78" name="Freeform 11"/>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979" name="Group 12"/>
              <p:cNvGrpSpPr>
                <a:grpSpLocks/>
              </p:cNvGrpSpPr>
              <p:nvPr/>
            </p:nvGrpSpPr>
            <p:grpSpPr bwMode="auto">
              <a:xfrm>
                <a:off x="4497" y="1296"/>
                <a:ext cx="144" cy="40"/>
                <a:chOff x="4497" y="1296"/>
                <a:chExt cx="144" cy="40"/>
              </a:xfrm>
            </p:grpSpPr>
            <p:sp>
              <p:nvSpPr>
                <p:cNvPr id="65020" name="Oval 13"/>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5021" name="Oval 14"/>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5022" name="Oval 15"/>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5023" name="Oval 16"/>
                <p:cNvSpPr>
                  <a:spLocks noChangeAspect="1" noChangeArrowheads="1"/>
                </p:cNvSpPr>
                <p:nvPr/>
              </p:nvSpPr>
              <p:spPr bwMode="auto">
                <a:xfrm rot="394101">
                  <a:off x="4603" y="13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980" name="Freeform 17"/>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81" name="Freeform 18"/>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82" name="Freeform 19"/>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83" name="Freeform 20"/>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84" name="Freeform 21"/>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85" name="Freeform 22"/>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86" name="Freeform 23"/>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87" name="Freeform 24"/>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988" name="Group 25"/>
              <p:cNvGrpSpPr>
                <a:grpSpLocks/>
              </p:cNvGrpSpPr>
              <p:nvPr/>
            </p:nvGrpSpPr>
            <p:grpSpPr bwMode="auto">
              <a:xfrm>
                <a:off x="4494" y="1402"/>
                <a:ext cx="145" cy="40"/>
                <a:chOff x="4494" y="1402"/>
                <a:chExt cx="145" cy="40"/>
              </a:xfrm>
            </p:grpSpPr>
            <p:sp>
              <p:nvSpPr>
                <p:cNvPr id="65016" name="Oval 26"/>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5017" name="Oval 27"/>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5018" name="Oval 28"/>
                <p:cNvSpPr>
                  <a:spLocks noChangeAspect="1" noChangeArrowheads="1"/>
                </p:cNvSpPr>
                <p:nvPr/>
              </p:nvSpPr>
              <p:spPr bwMode="auto">
                <a:xfrm rot="-10405899">
                  <a:off x="4566"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5019" name="Oval 29"/>
                <p:cNvSpPr>
                  <a:spLocks noChangeAspect="1" noChangeArrowheads="1"/>
                </p:cNvSpPr>
                <p:nvPr/>
              </p:nvSpPr>
              <p:spPr bwMode="auto">
                <a:xfrm rot="-10405899">
                  <a:off x="4601"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989" name="Freeform 30"/>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90" name="Freeform 31"/>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66" name="Group 32"/>
            <p:cNvGrpSpPr>
              <a:grpSpLocks/>
            </p:cNvGrpSpPr>
            <p:nvPr/>
          </p:nvGrpSpPr>
          <p:grpSpPr bwMode="auto">
            <a:xfrm rot="-150099">
              <a:off x="4358" y="1946"/>
              <a:ext cx="368" cy="365"/>
              <a:chOff x="4494" y="1296"/>
              <a:chExt cx="147" cy="146"/>
            </a:xfrm>
          </p:grpSpPr>
          <p:sp>
            <p:nvSpPr>
              <p:cNvPr id="63947" name="Freeform 33"/>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48" name="Freeform 34"/>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49" name="Freeform 35"/>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50" name="Freeform 36"/>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51" name="Freeform 37"/>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52" name="Freeform 38"/>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953" name="Group 39"/>
              <p:cNvGrpSpPr>
                <a:grpSpLocks/>
              </p:cNvGrpSpPr>
              <p:nvPr/>
            </p:nvGrpSpPr>
            <p:grpSpPr bwMode="auto">
              <a:xfrm>
                <a:off x="4497" y="1296"/>
                <a:ext cx="144" cy="40"/>
                <a:chOff x="4497" y="1296"/>
                <a:chExt cx="144" cy="40"/>
              </a:xfrm>
            </p:grpSpPr>
            <p:sp>
              <p:nvSpPr>
                <p:cNvPr id="64994" name="Oval 40"/>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95" name="Oval 41"/>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96" name="Oval 42"/>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97" name="Oval 43"/>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954" name="Freeform 44"/>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55" name="Freeform 45"/>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56" name="Freeform 46"/>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57" name="Freeform 47"/>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58" name="Freeform 48"/>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59" name="Freeform 49"/>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60" name="Freeform 50"/>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61" name="Freeform 51"/>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962" name="Group 52"/>
              <p:cNvGrpSpPr>
                <a:grpSpLocks/>
              </p:cNvGrpSpPr>
              <p:nvPr/>
            </p:nvGrpSpPr>
            <p:grpSpPr bwMode="auto">
              <a:xfrm>
                <a:off x="4494" y="1402"/>
                <a:ext cx="145" cy="40"/>
                <a:chOff x="4494" y="1402"/>
                <a:chExt cx="145" cy="40"/>
              </a:xfrm>
            </p:grpSpPr>
            <p:sp>
              <p:nvSpPr>
                <p:cNvPr id="64990" name="Oval 53"/>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91" name="Oval 54"/>
                <p:cNvSpPr>
                  <a:spLocks noChangeAspect="1" noChangeArrowheads="1"/>
                </p:cNvSpPr>
                <p:nvPr/>
              </p:nvSpPr>
              <p:spPr bwMode="auto">
                <a:xfrm rot="-10405899">
                  <a:off x="4528"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92" name="Oval 55"/>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93" name="Oval 56"/>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963" name="Freeform 57"/>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64" name="Freeform 58"/>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67" name="Group 59"/>
            <p:cNvGrpSpPr>
              <a:grpSpLocks/>
            </p:cNvGrpSpPr>
            <p:nvPr/>
          </p:nvGrpSpPr>
          <p:grpSpPr bwMode="auto">
            <a:xfrm rot="-150099">
              <a:off x="4717" y="1971"/>
              <a:ext cx="368" cy="365"/>
              <a:chOff x="4494" y="1296"/>
              <a:chExt cx="147" cy="146"/>
            </a:xfrm>
          </p:grpSpPr>
          <p:sp>
            <p:nvSpPr>
              <p:cNvPr id="63921" name="Freeform 60"/>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22" name="Freeform 61"/>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23" name="Freeform 62"/>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24" name="Freeform 63"/>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25" name="Freeform 64"/>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26" name="Freeform 65"/>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927" name="Group 66"/>
              <p:cNvGrpSpPr>
                <a:grpSpLocks/>
              </p:cNvGrpSpPr>
              <p:nvPr/>
            </p:nvGrpSpPr>
            <p:grpSpPr bwMode="auto">
              <a:xfrm>
                <a:off x="4497" y="1296"/>
                <a:ext cx="144" cy="40"/>
                <a:chOff x="4497" y="1296"/>
                <a:chExt cx="144" cy="40"/>
              </a:xfrm>
            </p:grpSpPr>
            <p:sp>
              <p:nvSpPr>
                <p:cNvPr id="64968" name="Oval 67"/>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69" name="Oval 68"/>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70" name="Oval 69"/>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71" name="Oval 70"/>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928" name="Freeform 71"/>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29" name="Freeform 72"/>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30" name="Freeform 73"/>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31" name="Freeform 74"/>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32" name="Freeform 75"/>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33" name="Freeform 76"/>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34" name="Freeform 77"/>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35" name="Freeform 78"/>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936" name="Group 79"/>
              <p:cNvGrpSpPr>
                <a:grpSpLocks/>
              </p:cNvGrpSpPr>
              <p:nvPr/>
            </p:nvGrpSpPr>
            <p:grpSpPr bwMode="auto">
              <a:xfrm>
                <a:off x="4494" y="1402"/>
                <a:ext cx="145" cy="40"/>
                <a:chOff x="4494" y="1402"/>
                <a:chExt cx="145" cy="40"/>
              </a:xfrm>
            </p:grpSpPr>
            <p:sp>
              <p:nvSpPr>
                <p:cNvPr id="64964" name="Oval 80"/>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65" name="Oval 81"/>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66" name="Oval 82"/>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67" name="Oval 83"/>
                <p:cNvSpPr>
                  <a:spLocks noChangeAspect="1" noChangeArrowheads="1"/>
                </p:cNvSpPr>
                <p:nvPr/>
              </p:nvSpPr>
              <p:spPr bwMode="auto">
                <a:xfrm rot="-10405899">
                  <a:off x="4601"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937" name="Freeform 84"/>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38" name="Freeform 85"/>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68" name="Group 86"/>
            <p:cNvGrpSpPr>
              <a:grpSpLocks/>
            </p:cNvGrpSpPr>
            <p:nvPr/>
          </p:nvGrpSpPr>
          <p:grpSpPr bwMode="auto">
            <a:xfrm>
              <a:off x="5419" y="2034"/>
              <a:ext cx="368" cy="365"/>
              <a:chOff x="4494" y="1296"/>
              <a:chExt cx="147" cy="146"/>
            </a:xfrm>
          </p:grpSpPr>
          <p:sp>
            <p:nvSpPr>
              <p:cNvPr id="63895" name="Freeform 87"/>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96" name="Freeform 88"/>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97" name="Freeform 89"/>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98" name="Freeform 90"/>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99" name="Freeform 91"/>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00" name="Freeform 92"/>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901" name="Group 93"/>
              <p:cNvGrpSpPr>
                <a:grpSpLocks/>
              </p:cNvGrpSpPr>
              <p:nvPr/>
            </p:nvGrpSpPr>
            <p:grpSpPr bwMode="auto">
              <a:xfrm>
                <a:off x="4497" y="1296"/>
                <a:ext cx="144" cy="40"/>
                <a:chOff x="4497" y="1296"/>
                <a:chExt cx="144" cy="40"/>
              </a:xfrm>
            </p:grpSpPr>
            <p:sp>
              <p:nvSpPr>
                <p:cNvPr id="64942" name="Oval 94"/>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43" name="Oval 95"/>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44" name="Oval 96"/>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45" name="Oval 97"/>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902" name="Freeform 98"/>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03" name="Freeform 99"/>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04" name="Freeform 100"/>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05" name="Freeform 101"/>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06" name="Freeform 102"/>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07" name="Freeform 103"/>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08" name="Freeform 104"/>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09" name="Freeform 105"/>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910" name="Group 106"/>
              <p:cNvGrpSpPr>
                <a:grpSpLocks/>
              </p:cNvGrpSpPr>
              <p:nvPr/>
            </p:nvGrpSpPr>
            <p:grpSpPr bwMode="auto">
              <a:xfrm>
                <a:off x="4494" y="1402"/>
                <a:ext cx="145" cy="40"/>
                <a:chOff x="4494" y="1402"/>
                <a:chExt cx="145" cy="40"/>
              </a:xfrm>
            </p:grpSpPr>
            <p:sp>
              <p:nvSpPr>
                <p:cNvPr id="64938" name="Oval 107"/>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39" name="Oval 108"/>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40" name="Oval 109"/>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41" name="Oval 110"/>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911" name="Freeform 111"/>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12" name="Freeform 112"/>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69" name="Group 113"/>
            <p:cNvGrpSpPr>
              <a:grpSpLocks/>
            </p:cNvGrpSpPr>
            <p:nvPr/>
          </p:nvGrpSpPr>
          <p:grpSpPr bwMode="auto">
            <a:xfrm>
              <a:off x="5070" y="1996"/>
              <a:ext cx="368" cy="365"/>
              <a:chOff x="4494" y="1296"/>
              <a:chExt cx="147" cy="146"/>
            </a:xfrm>
          </p:grpSpPr>
          <p:sp>
            <p:nvSpPr>
              <p:cNvPr id="63869" name="Freeform 114"/>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70" name="Freeform 115"/>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71" name="Freeform 116"/>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72" name="Freeform 117"/>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73" name="Freeform 118"/>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74" name="Freeform 119"/>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875" name="Group 120"/>
              <p:cNvGrpSpPr>
                <a:grpSpLocks/>
              </p:cNvGrpSpPr>
              <p:nvPr/>
            </p:nvGrpSpPr>
            <p:grpSpPr bwMode="auto">
              <a:xfrm>
                <a:off x="4497" y="1296"/>
                <a:ext cx="144" cy="40"/>
                <a:chOff x="4497" y="1296"/>
                <a:chExt cx="144" cy="40"/>
              </a:xfrm>
            </p:grpSpPr>
            <p:sp>
              <p:nvSpPr>
                <p:cNvPr id="64916" name="Oval 121"/>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17" name="Oval 122"/>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18" name="Oval 123"/>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19" name="Oval 124"/>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876" name="Freeform 125"/>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77" name="Freeform 126"/>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78" name="Freeform 127"/>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79" name="Freeform 128"/>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80" name="Freeform 129"/>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81" name="Freeform 130"/>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82" name="Freeform 131"/>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83" name="Freeform 132"/>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884" name="Group 133"/>
              <p:cNvGrpSpPr>
                <a:grpSpLocks/>
              </p:cNvGrpSpPr>
              <p:nvPr/>
            </p:nvGrpSpPr>
            <p:grpSpPr bwMode="auto">
              <a:xfrm>
                <a:off x="4494" y="1402"/>
                <a:ext cx="145" cy="40"/>
                <a:chOff x="4494" y="1402"/>
                <a:chExt cx="145" cy="40"/>
              </a:xfrm>
            </p:grpSpPr>
            <p:sp>
              <p:nvSpPr>
                <p:cNvPr id="64912" name="Oval 134"/>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13" name="Oval 135"/>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14" name="Oval 136"/>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915" name="Oval 137"/>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885" name="Freeform 138"/>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86" name="Freeform 139"/>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70" name="Group 140"/>
            <p:cNvGrpSpPr>
              <a:grpSpLocks/>
            </p:cNvGrpSpPr>
            <p:nvPr/>
          </p:nvGrpSpPr>
          <p:grpSpPr bwMode="auto">
            <a:xfrm rot="-150099">
              <a:off x="3282" y="1872"/>
              <a:ext cx="368" cy="365"/>
              <a:chOff x="4494" y="1296"/>
              <a:chExt cx="147" cy="146"/>
            </a:xfrm>
          </p:grpSpPr>
          <p:sp>
            <p:nvSpPr>
              <p:cNvPr id="63843" name="Freeform 141"/>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44" name="Freeform 142"/>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45" name="Freeform 143"/>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46" name="Freeform 144"/>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47" name="Freeform 145"/>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48" name="Freeform 146"/>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849" name="Group 147"/>
              <p:cNvGrpSpPr>
                <a:grpSpLocks/>
              </p:cNvGrpSpPr>
              <p:nvPr/>
            </p:nvGrpSpPr>
            <p:grpSpPr bwMode="auto">
              <a:xfrm>
                <a:off x="4497" y="1296"/>
                <a:ext cx="144" cy="40"/>
                <a:chOff x="4497" y="1296"/>
                <a:chExt cx="144" cy="40"/>
              </a:xfrm>
            </p:grpSpPr>
            <p:sp>
              <p:nvSpPr>
                <p:cNvPr id="64890" name="Oval 148"/>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91" name="Oval 149"/>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92" name="Oval 150"/>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93" name="Oval 151"/>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850" name="Freeform 152"/>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51" name="Freeform 153"/>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52" name="Freeform 154"/>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53" name="Freeform 155"/>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54" name="Freeform 156"/>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55" name="Freeform 157"/>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56" name="Freeform 158"/>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57" name="Freeform 159"/>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858" name="Group 160"/>
              <p:cNvGrpSpPr>
                <a:grpSpLocks/>
              </p:cNvGrpSpPr>
              <p:nvPr/>
            </p:nvGrpSpPr>
            <p:grpSpPr bwMode="auto">
              <a:xfrm>
                <a:off x="4494" y="1402"/>
                <a:ext cx="145" cy="40"/>
                <a:chOff x="4494" y="1402"/>
                <a:chExt cx="145" cy="40"/>
              </a:xfrm>
            </p:grpSpPr>
            <p:sp>
              <p:nvSpPr>
                <p:cNvPr id="64886" name="Oval 161"/>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87" name="Oval 162"/>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88" name="Oval 163"/>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89" name="Oval 164"/>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859" name="Freeform 165"/>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60" name="Freeform 166"/>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71" name="Group 167"/>
            <p:cNvGrpSpPr>
              <a:grpSpLocks/>
            </p:cNvGrpSpPr>
            <p:nvPr/>
          </p:nvGrpSpPr>
          <p:grpSpPr bwMode="auto">
            <a:xfrm rot="-150099">
              <a:off x="3638" y="1894"/>
              <a:ext cx="368" cy="365"/>
              <a:chOff x="4494" y="1296"/>
              <a:chExt cx="147" cy="146"/>
            </a:xfrm>
          </p:grpSpPr>
          <p:sp>
            <p:nvSpPr>
              <p:cNvPr id="63817" name="Freeform 168"/>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18" name="Freeform 169"/>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19" name="Freeform 170"/>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20" name="Freeform 171"/>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21" name="Freeform 172"/>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22" name="Freeform 173"/>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823" name="Group 174"/>
              <p:cNvGrpSpPr>
                <a:grpSpLocks/>
              </p:cNvGrpSpPr>
              <p:nvPr/>
            </p:nvGrpSpPr>
            <p:grpSpPr bwMode="auto">
              <a:xfrm>
                <a:off x="4497" y="1296"/>
                <a:ext cx="144" cy="40"/>
                <a:chOff x="4497" y="1296"/>
                <a:chExt cx="144" cy="40"/>
              </a:xfrm>
            </p:grpSpPr>
            <p:sp>
              <p:nvSpPr>
                <p:cNvPr id="64864" name="Oval 175"/>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65" name="Oval 176"/>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66" name="Oval 177"/>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67" name="Oval 178"/>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824" name="Freeform 179"/>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25" name="Freeform 180"/>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26" name="Freeform 181"/>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27" name="Freeform 182"/>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28" name="Freeform 183"/>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29" name="Freeform 184"/>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30" name="Freeform 185"/>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31" name="Freeform 186"/>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832" name="Group 187"/>
              <p:cNvGrpSpPr>
                <a:grpSpLocks/>
              </p:cNvGrpSpPr>
              <p:nvPr/>
            </p:nvGrpSpPr>
            <p:grpSpPr bwMode="auto">
              <a:xfrm>
                <a:off x="4494" y="1402"/>
                <a:ext cx="145" cy="40"/>
                <a:chOff x="4494" y="1402"/>
                <a:chExt cx="145" cy="40"/>
              </a:xfrm>
            </p:grpSpPr>
            <p:sp>
              <p:nvSpPr>
                <p:cNvPr id="64860" name="Oval 188"/>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61" name="Oval 189"/>
                <p:cNvSpPr>
                  <a:spLocks noChangeAspect="1" noChangeArrowheads="1"/>
                </p:cNvSpPr>
                <p:nvPr/>
              </p:nvSpPr>
              <p:spPr bwMode="auto">
                <a:xfrm rot="-10405899">
                  <a:off x="4528"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62" name="Oval 190"/>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63" name="Oval 191"/>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833" name="Freeform 192"/>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34" name="Freeform 193"/>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72" name="Group 194"/>
            <p:cNvGrpSpPr>
              <a:grpSpLocks/>
            </p:cNvGrpSpPr>
            <p:nvPr/>
          </p:nvGrpSpPr>
          <p:grpSpPr bwMode="auto">
            <a:xfrm rot="-150099">
              <a:off x="3998" y="1919"/>
              <a:ext cx="368" cy="365"/>
              <a:chOff x="4494" y="1296"/>
              <a:chExt cx="147" cy="146"/>
            </a:xfrm>
          </p:grpSpPr>
          <p:sp>
            <p:nvSpPr>
              <p:cNvPr id="63791" name="Freeform 195"/>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92" name="Freeform 196"/>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93" name="Freeform 197"/>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94" name="Freeform 198"/>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95" name="Freeform 199"/>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96" name="Freeform 200"/>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797" name="Group 201"/>
              <p:cNvGrpSpPr>
                <a:grpSpLocks/>
              </p:cNvGrpSpPr>
              <p:nvPr/>
            </p:nvGrpSpPr>
            <p:grpSpPr bwMode="auto">
              <a:xfrm>
                <a:off x="4497" y="1296"/>
                <a:ext cx="144" cy="40"/>
                <a:chOff x="4497" y="1296"/>
                <a:chExt cx="144" cy="40"/>
              </a:xfrm>
            </p:grpSpPr>
            <p:sp>
              <p:nvSpPr>
                <p:cNvPr id="64838" name="Oval 202"/>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39" name="Oval 203"/>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40" name="Oval 204"/>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41" name="Oval 205"/>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798" name="Freeform 206"/>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99" name="Freeform 207"/>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00" name="Freeform 208"/>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01" name="Freeform 209"/>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02" name="Freeform 210"/>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03" name="Freeform 211"/>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04" name="Freeform 212"/>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05" name="Freeform 213"/>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806" name="Group 214"/>
              <p:cNvGrpSpPr>
                <a:grpSpLocks/>
              </p:cNvGrpSpPr>
              <p:nvPr/>
            </p:nvGrpSpPr>
            <p:grpSpPr bwMode="auto">
              <a:xfrm>
                <a:off x="4494" y="1402"/>
                <a:ext cx="145" cy="40"/>
                <a:chOff x="4494" y="1402"/>
                <a:chExt cx="145" cy="40"/>
              </a:xfrm>
            </p:grpSpPr>
            <p:sp>
              <p:nvSpPr>
                <p:cNvPr id="64834" name="Oval 215"/>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35" name="Oval 216"/>
                <p:cNvSpPr>
                  <a:spLocks noChangeAspect="1" noChangeArrowheads="1"/>
                </p:cNvSpPr>
                <p:nvPr/>
              </p:nvSpPr>
              <p:spPr bwMode="auto">
                <a:xfrm rot="-10405899">
                  <a:off x="4528"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36" name="Oval 217"/>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37" name="Oval 218"/>
                <p:cNvSpPr>
                  <a:spLocks noChangeAspect="1" noChangeArrowheads="1"/>
                </p:cNvSpPr>
                <p:nvPr/>
              </p:nvSpPr>
              <p:spPr bwMode="auto">
                <a:xfrm rot="-10405899">
                  <a:off x="4601"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807" name="Freeform 219"/>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08" name="Freeform 220"/>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73" name="Group 221"/>
            <p:cNvGrpSpPr>
              <a:grpSpLocks/>
            </p:cNvGrpSpPr>
            <p:nvPr/>
          </p:nvGrpSpPr>
          <p:grpSpPr bwMode="auto">
            <a:xfrm rot="-375458">
              <a:off x="2573" y="1852"/>
              <a:ext cx="368" cy="365"/>
              <a:chOff x="4494" y="1296"/>
              <a:chExt cx="147" cy="146"/>
            </a:xfrm>
          </p:grpSpPr>
          <p:sp>
            <p:nvSpPr>
              <p:cNvPr id="63765" name="Freeform 222"/>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66" name="Freeform 223"/>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67" name="Freeform 224"/>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68" name="Freeform 225"/>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69" name="Freeform 226"/>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70" name="Freeform 227"/>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771" name="Group 228"/>
              <p:cNvGrpSpPr>
                <a:grpSpLocks/>
              </p:cNvGrpSpPr>
              <p:nvPr/>
            </p:nvGrpSpPr>
            <p:grpSpPr bwMode="auto">
              <a:xfrm>
                <a:off x="4497" y="1296"/>
                <a:ext cx="144" cy="40"/>
                <a:chOff x="4497" y="1296"/>
                <a:chExt cx="144" cy="40"/>
              </a:xfrm>
            </p:grpSpPr>
            <p:sp>
              <p:nvSpPr>
                <p:cNvPr id="64812" name="Oval 229"/>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13" name="Oval 230"/>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14" name="Oval 231"/>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15" name="Oval 232"/>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772" name="Freeform 233"/>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73" name="Freeform 234"/>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74" name="Freeform 235"/>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75" name="Freeform 236"/>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76" name="Freeform 237"/>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77" name="Freeform 238"/>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78" name="Freeform 239"/>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79" name="Freeform 240"/>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780" name="Group 241"/>
              <p:cNvGrpSpPr>
                <a:grpSpLocks/>
              </p:cNvGrpSpPr>
              <p:nvPr/>
            </p:nvGrpSpPr>
            <p:grpSpPr bwMode="auto">
              <a:xfrm>
                <a:off x="4494" y="1402"/>
                <a:ext cx="145" cy="40"/>
                <a:chOff x="4494" y="1402"/>
                <a:chExt cx="145" cy="40"/>
              </a:xfrm>
            </p:grpSpPr>
            <p:sp>
              <p:nvSpPr>
                <p:cNvPr id="64808" name="Oval 242"/>
                <p:cNvSpPr>
                  <a:spLocks noChangeAspect="1" noChangeArrowheads="1"/>
                </p:cNvSpPr>
                <p:nvPr/>
              </p:nvSpPr>
              <p:spPr bwMode="auto">
                <a:xfrm rot="-10405899">
                  <a:off x="4494"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09" name="Oval 243"/>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10" name="Oval 244"/>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811" name="Oval 245"/>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781" name="Freeform 246"/>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82" name="Freeform 247"/>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74" name="Group 248"/>
            <p:cNvGrpSpPr>
              <a:grpSpLocks/>
            </p:cNvGrpSpPr>
            <p:nvPr/>
          </p:nvGrpSpPr>
          <p:grpSpPr bwMode="auto">
            <a:xfrm rot="-506470">
              <a:off x="2223" y="1864"/>
              <a:ext cx="368" cy="365"/>
              <a:chOff x="4494" y="1296"/>
              <a:chExt cx="147" cy="146"/>
            </a:xfrm>
          </p:grpSpPr>
          <p:sp>
            <p:nvSpPr>
              <p:cNvPr id="63739" name="Freeform 249"/>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40" name="Freeform 250"/>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41" name="Freeform 251"/>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42" name="Freeform 252"/>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43" name="Freeform 253"/>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44" name="Freeform 254"/>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745" name="Group 255"/>
              <p:cNvGrpSpPr>
                <a:grpSpLocks/>
              </p:cNvGrpSpPr>
              <p:nvPr/>
            </p:nvGrpSpPr>
            <p:grpSpPr bwMode="auto">
              <a:xfrm>
                <a:off x="4497" y="1296"/>
                <a:ext cx="144" cy="40"/>
                <a:chOff x="4497" y="1296"/>
                <a:chExt cx="144" cy="40"/>
              </a:xfrm>
            </p:grpSpPr>
            <p:sp>
              <p:nvSpPr>
                <p:cNvPr id="64786" name="Oval 256"/>
                <p:cNvSpPr>
                  <a:spLocks noChangeAspect="1" noChangeArrowheads="1"/>
                </p:cNvSpPr>
                <p:nvPr/>
              </p:nvSpPr>
              <p:spPr bwMode="auto">
                <a:xfrm rot="394101">
                  <a:off x="4496"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87" name="Oval 257"/>
                <p:cNvSpPr>
                  <a:spLocks noChangeAspect="1" noChangeArrowheads="1"/>
                </p:cNvSpPr>
                <p:nvPr/>
              </p:nvSpPr>
              <p:spPr bwMode="auto">
                <a:xfrm rot="394101">
                  <a:off x="4532"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88" name="Oval 258"/>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89" name="Oval 259"/>
                <p:cNvSpPr>
                  <a:spLocks noChangeAspect="1" noChangeArrowheads="1"/>
                </p:cNvSpPr>
                <p:nvPr/>
              </p:nvSpPr>
              <p:spPr bwMode="auto">
                <a:xfrm rot="394101">
                  <a:off x="4603"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746" name="Freeform 260"/>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47" name="Freeform 261"/>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48" name="Freeform 262"/>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49" name="Freeform 263"/>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50" name="Freeform 264"/>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51" name="Freeform 265"/>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52" name="Freeform 266"/>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53" name="Freeform 267"/>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754" name="Group 268"/>
              <p:cNvGrpSpPr>
                <a:grpSpLocks/>
              </p:cNvGrpSpPr>
              <p:nvPr/>
            </p:nvGrpSpPr>
            <p:grpSpPr bwMode="auto">
              <a:xfrm>
                <a:off x="4494" y="1402"/>
                <a:ext cx="145" cy="40"/>
                <a:chOff x="4494" y="1402"/>
                <a:chExt cx="145" cy="40"/>
              </a:xfrm>
            </p:grpSpPr>
            <p:sp>
              <p:nvSpPr>
                <p:cNvPr id="64782" name="Oval 269"/>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83" name="Oval 270"/>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84" name="Oval 271"/>
                <p:cNvSpPr>
                  <a:spLocks noChangeAspect="1" noChangeArrowheads="1"/>
                </p:cNvSpPr>
                <p:nvPr/>
              </p:nvSpPr>
              <p:spPr bwMode="auto">
                <a:xfrm rot="-10405899">
                  <a:off x="4565"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85" name="Oval 272"/>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755" name="Freeform 273"/>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56" name="Freeform 274"/>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75" name="Group 275"/>
            <p:cNvGrpSpPr>
              <a:grpSpLocks/>
            </p:cNvGrpSpPr>
            <p:nvPr/>
          </p:nvGrpSpPr>
          <p:grpSpPr bwMode="auto">
            <a:xfrm rot="-506470">
              <a:off x="1864" y="1883"/>
              <a:ext cx="368" cy="365"/>
              <a:chOff x="4494" y="1296"/>
              <a:chExt cx="147" cy="146"/>
            </a:xfrm>
          </p:grpSpPr>
          <p:sp>
            <p:nvSpPr>
              <p:cNvPr id="63713" name="Freeform 276"/>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14" name="Freeform 277"/>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15" name="Freeform 278"/>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16" name="Freeform 279"/>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17" name="Freeform 280"/>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18" name="Freeform 281"/>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719" name="Group 282"/>
              <p:cNvGrpSpPr>
                <a:grpSpLocks/>
              </p:cNvGrpSpPr>
              <p:nvPr/>
            </p:nvGrpSpPr>
            <p:grpSpPr bwMode="auto">
              <a:xfrm>
                <a:off x="4497" y="1296"/>
                <a:ext cx="144" cy="40"/>
                <a:chOff x="4497" y="1296"/>
                <a:chExt cx="144" cy="40"/>
              </a:xfrm>
            </p:grpSpPr>
            <p:sp>
              <p:nvSpPr>
                <p:cNvPr id="64760" name="Oval 283"/>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61" name="Oval 284"/>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62" name="Oval 285"/>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63" name="Oval 286"/>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720" name="Freeform 287"/>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21" name="Freeform 288"/>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22" name="Freeform 289"/>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23" name="Freeform 290"/>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24" name="Freeform 291"/>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25" name="Freeform 292"/>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26" name="Freeform 293"/>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27" name="Freeform 294"/>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728" name="Group 295"/>
              <p:cNvGrpSpPr>
                <a:grpSpLocks/>
              </p:cNvGrpSpPr>
              <p:nvPr/>
            </p:nvGrpSpPr>
            <p:grpSpPr bwMode="auto">
              <a:xfrm>
                <a:off x="4494" y="1402"/>
                <a:ext cx="145" cy="40"/>
                <a:chOff x="4494" y="1402"/>
                <a:chExt cx="145" cy="40"/>
              </a:xfrm>
            </p:grpSpPr>
            <p:sp>
              <p:nvSpPr>
                <p:cNvPr id="64756" name="Oval 296"/>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57" name="Oval 297"/>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58" name="Oval 298"/>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59" name="Oval 299"/>
                <p:cNvSpPr>
                  <a:spLocks noChangeAspect="1" noChangeArrowheads="1"/>
                </p:cNvSpPr>
                <p:nvPr/>
              </p:nvSpPr>
              <p:spPr bwMode="auto">
                <a:xfrm rot="-10405899">
                  <a:off x="4602"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729" name="Freeform 300"/>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30" name="Freeform 301"/>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576" name="Freeform 302"/>
            <p:cNvSpPr>
              <a:spLocks noChangeAspect="1"/>
            </p:cNvSpPr>
            <p:nvPr/>
          </p:nvSpPr>
          <p:spPr bwMode="auto">
            <a:xfrm rot="-1649985">
              <a:off x="12" y="2190"/>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77" name="Freeform 303"/>
            <p:cNvSpPr>
              <a:spLocks noChangeAspect="1"/>
            </p:cNvSpPr>
            <p:nvPr/>
          </p:nvSpPr>
          <p:spPr bwMode="auto">
            <a:xfrm rot="-1649985">
              <a:off x="46" y="2184"/>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78" name="Freeform 304"/>
            <p:cNvSpPr>
              <a:spLocks noChangeAspect="1"/>
            </p:cNvSpPr>
            <p:nvPr/>
          </p:nvSpPr>
          <p:spPr bwMode="auto">
            <a:xfrm rot="-1649985">
              <a:off x="101" y="2178"/>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79" name="Freeform 305"/>
            <p:cNvSpPr>
              <a:spLocks noChangeAspect="1"/>
            </p:cNvSpPr>
            <p:nvPr/>
          </p:nvSpPr>
          <p:spPr bwMode="auto">
            <a:xfrm rot="-1649985">
              <a:off x="136" y="2172"/>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05" name="Oval 306"/>
            <p:cNvSpPr>
              <a:spLocks noChangeAspect="1" noChangeArrowheads="1"/>
            </p:cNvSpPr>
            <p:nvPr/>
          </p:nvSpPr>
          <p:spPr bwMode="auto">
            <a:xfrm rot="-449986">
              <a:off x="-28" y="2115"/>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06" name="Oval 307"/>
            <p:cNvSpPr>
              <a:spLocks noChangeAspect="1" noChangeArrowheads="1"/>
            </p:cNvSpPr>
            <p:nvPr/>
          </p:nvSpPr>
          <p:spPr bwMode="auto">
            <a:xfrm rot="-449986">
              <a:off x="62" y="2103"/>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07" name="Oval 308"/>
            <p:cNvSpPr>
              <a:spLocks noChangeAspect="1" noChangeArrowheads="1"/>
            </p:cNvSpPr>
            <p:nvPr/>
          </p:nvSpPr>
          <p:spPr bwMode="auto">
            <a:xfrm rot="-449986">
              <a:off x="149" y="2090"/>
              <a:ext cx="92"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3583" name="Freeform 309"/>
            <p:cNvSpPr>
              <a:spLocks noChangeAspect="1"/>
            </p:cNvSpPr>
            <p:nvPr/>
          </p:nvSpPr>
          <p:spPr bwMode="auto">
            <a:xfrm rot="-1649985">
              <a:off x="187" y="2164"/>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84" name="Freeform 310"/>
            <p:cNvSpPr>
              <a:spLocks noChangeAspect="1"/>
            </p:cNvSpPr>
            <p:nvPr/>
          </p:nvSpPr>
          <p:spPr bwMode="auto">
            <a:xfrm rot="-1649985">
              <a:off x="222" y="2158"/>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85" name="Freeform 311"/>
            <p:cNvSpPr>
              <a:spLocks noChangeAspect="1"/>
            </p:cNvSpPr>
            <p:nvPr/>
          </p:nvSpPr>
          <p:spPr bwMode="auto">
            <a:xfrm rot="9150015">
              <a:off x="69" y="2295"/>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86" name="Freeform 312"/>
            <p:cNvSpPr>
              <a:spLocks noChangeAspect="1"/>
            </p:cNvSpPr>
            <p:nvPr/>
          </p:nvSpPr>
          <p:spPr bwMode="auto">
            <a:xfrm rot="9150015">
              <a:off x="34" y="2300"/>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87" name="Freeform 313"/>
            <p:cNvSpPr>
              <a:spLocks noChangeAspect="1"/>
            </p:cNvSpPr>
            <p:nvPr/>
          </p:nvSpPr>
          <p:spPr bwMode="auto">
            <a:xfrm rot="9150015">
              <a:off x="160" y="2279"/>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88" name="Freeform 314"/>
            <p:cNvSpPr>
              <a:spLocks noChangeAspect="1"/>
            </p:cNvSpPr>
            <p:nvPr/>
          </p:nvSpPr>
          <p:spPr bwMode="auto">
            <a:xfrm rot="9150015">
              <a:off x="125" y="2286"/>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14" name="Oval 315"/>
            <p:cNvSpPr>
              <a:spLocks noChangeAspect="1" noChangeArrowheads="1"/>
            </p:cNvSpPr>
            <p:nvPr/>
          </p:nvSpPr>
          <p:spPr bwMode="auto">
            <a:xfrm rot="10350014">
              <a:off x="27" y="2375"/>
              <a:ext cx="91"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15" name="Oval 316"/>
            <p:cNvSpPr>
              <a:spLocks noChangeAspect="1" noChangeArrowheads="1"/>
            </p:cNvSpPr>
            <p:nvPr/>
          </p:nvSpPr>
          <p:spPr bwMode="auto">
            <a:xfrm rot="10350014">
              <a:off x="118" y="2359"/>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16" name="Oval 317"/>
            <p:cNvSpPr>
              <a:spLocks noChangeAspect="1" noChangeArrowheads="1"/>
            </p:cNvSpPr>
            <p:nvPr/>
          </p:nvSpPr>
          <p:spPr bwMode="auto">
            <a:xfrm rot="10350014">
              <a:off x="208" y="2347"/>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3592" name="Freeform 318"/>
            <p:cNvSpPr>
              <a:spLocks noChangeAspect="1"/>
            </p:cNvSpPr>
            <p:nvPr/>
          </p:nvSpPr>
          <p:spPr bwMode="auto">
            <a:xfrm rot="9150015">
              <a:off x="249" y="2267"/>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93" name="Freeform 319"/>
            <p:cNvSpPr>
              <a:spLocks noChangeAspect="1"/>
            </p:cNvSpPr>
            <p:nvPr/>
          </p:nvSpPr>
          <p:spPr bwMode="auto">
            <a:xfrm rot="9150015">
              <a:off x="215" y="2273"/>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594" name="Group 320"/>
            <p:cNvGrpSpPr>
              <a:grpSpLocks/>
            </p:cNvGrpSpPr>
            <p:nvPr/>
          </p:nvGrpSpPr>
          <p:grpSpPr bwMode="auto">
            <a:xfrm rot="-806517">
              <a:off x="262" y="2042"/>
              <a:ext cx="368" cy="365"/>
              <a:chOff x="4494" y="1296"/>
              <a:chExt cx="147" cy="146"/>
            </a:xfrm>
          </p:grpSpPr>
          <p:sp>
            <p:nvSpPr>
              <p:cNvPr id="63687" name="Freeform 321"/>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88" name="Freeform 322"/>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89" name="Freeform 323"/>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90" name="Freeform 324"/>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91" name="Freeform 325"/>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92" name="Freeform 326"/>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93" name="Group 327"/>
              <p:cNvGrpSpPr>
                <a:grpSpLocks/>
              </p:cNvGrpSpPr>
              <p:nvPr/>
            </p:nvGrpSpPr>
            <p:grpSpPr bwMode="auto">
              <a:xfrm>
                <a:off x="4497" y="1296"/>
                <a:ext cx="144" cy="40"/>
                <a:chOff x="4497" y="1296"/>
                <a:chExt cx="144" cy="40"/>
              </a:xfrm>
            </p:grpSpPr>
            <p:sp>
              <p:nvSpPr>
                <p:cNvPr id="64734" name="Oval 328"/>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35" name="Oval 329"/>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36" name="Oval 330"/>
                <p:cNvSpPr>
                  <a:spLocks noChangeAspect="1" noChangeArrowheads="1"/>
                </p:cNvSpPr>
                <p:nvPr/>
              </p:nvSpPr>
              <p:spPr bwMode="auto">
                <a:xfrm rot="394101">
                  <a:off x="4569" y="130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37" name="Oval 331"/>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694" name="Freeform 332"/>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95" name="Freeform 333"/>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96" name="Freeform 334"/>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97" name="Freeform 335"/>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98" name="Freeform 336"/>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99" name="Freeform 337"/>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00" name="Freeform 338"/>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01" name="Freeform 339"/>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702" name="Group 340"/>
              <p:cNvGrpSpPr>
                <a:grpSpLocks/>
              </p:cNvGrpSpPr>
              <p:nvPr/>
            </p:nvGrpSpPr>
            <p:grpSpPr bwMode="auto">
              <a:xfrm>
                <a:off x="4494" y="1402"/>
                <a:ext cx="145" cy="40"/>
                <a:chOff x="4494" y="1402"/>
                <a:chExt cx="145" cy="40"/>
              </a:xfrm>
            </p:grpSpPr>
            <p:sp>
              <p:nvSpPr>
                <p:cNvPr id="64730" name="Oval 341"/>
                <p:cNvSpPr>
                  <a:spLocks noChangeAspect="1" noChangeArrowheads="1"/>
                </p:cNvSpPr>
                <p:nvPr/>
              </p:nvSpPr>
              <p:spPr bwMode="auto">
                <a:xfrm rot="-10405899">
                  <a:off x="4493" y="140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31" name="Oval 342"/>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32" name="Oval 343"/>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33" name="Oval 344"/>
                <p:cNvSpPr>
                  <a:spLocks noChangeAspect="1" noChangeArrowheads="1"/>
                </p:cNvSpPr>
                <p:nvPr/>
              </p:nvSpPr>
              <p:spPr bwMode="auto">
                <a:xfrm rot="-10405899">
                  <a:off x="4601"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703" name="Freeform 345"/>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04" name="Freeform 346"/>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95" name="Group 347"/>
            <p:cNvGrpSpPr>
              <a:grpSpLocks/>
            </p:cNvGrpSpPr>
            <p:nvPr/>
          </p:nvGrpSpPr>
          <p:grpSpPr bwMode="auto">
            <a:xfrm rot="-806517">
              <a:off x="618" y="1994"/>
              <a:ext cx="368" cy="365"/>
              <a:chOff x="4494" y="1296"/>
              <a:chExt cx="147" cy="146"/>
            </a:xfrm>
          </p:grpSpPr>
          <p:sp>
            <p:nvSpPr>
              <p:cNvPr id="63661" name="Freeform 348"/>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62" name="Freeform 349"/>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63" name="Freeform 350"/>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64" name="Freeform 351"/>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65" name="Freeform 352"/>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66" name="Freeform 353"/>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67" name="Group 354"/>
              <p:cNvGrpSpPr>
                <a:grpSpLocks/>
              </p:cNvGrpSpPr>
              <p:nvPr/>
            </p:nvGrpSpPr>
            <p:grpSpPr bwMode="auto">
              <a:xfrm>
                <a:off x="4497" y="1296"/>
                <a:ext cx="144" cy="40"/>
                <a:chOff x="4497" y="1296"/>
                <a:chExt cx="144" cy="40"/>
              </a:xfrm>
            </p:grpSpPr>
            <p:sp>
              <p:nvSpPr>
                <p:cNvPr id="64708" name="Oval 355"/>
                <p:cNvSpPr>
                  <a:spLocks noChangeAspect="1" noChangeArrowheads="1"/>
                </p:cNvSpPr>
                <p:nvPr/>
              </p:nvSpPr>
              <p:spPr bwMode="auto">
                <a:xfrm rot="394101">
                  <a:off x="4496" y="1296"/>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09" name="Oval 356"/>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10" name="Oval 357"/>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11" name="Oval 358"/>
                <p:cNvSpPr>
                  <a:spLocks noChangeAspect="1" noChangeArrowheads="1"/>
                </p:cNvSpPr>
                <p:nvPr/>
              </p:nvSpPr>
              <p:spPr bwMode="auto">
                <a:xfrm rot="394101">
                  <a:off x="4603"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668" name="Freeform 359"/>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69" name="Freeform 360"/>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70" name="Freeform 361"/>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71" name="Freeform 362"/>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72" name="Freeform 363"/>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73" name="Freeform 364"/>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74" name="Freeform 365"/>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75" name="Freeform 366"/>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76" name="Group 367"/>
              <p:cNvGrpSpPr>
                <a:grpSpLocks/>
              </p:cNvGrpSpPr>
              <p:nvPr/>
            </p:nvGrpSpPr>
            <p:grpSpPr bwMode="auto">
              <a:xfrm>
                <a:off x="4494" y="1402"/>
                <a:ext cx="145" cy="40"/>
                <a:chOff x="4494" y="1402"/>
                <a:chExt cx="145" cy="40"/>
              </a:xfrm>
            </p:grpSpPr>
            <p:sp>
              <p:nvSpPr>
                <p:cNvPr id="64704" name="Oval 368"/>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05" name="Oval 369"/>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06" name="Oval 370"/>
                <p:cNvSpPr>
                  <a:spLocks noChangeAspect="1" noChangeArrowheads="1"/>
                </p:cNvSpPr>
                <p:nvPr/>
              </p:nvSpPr>
              <p:spPr bwMode="auto">
                <a:xfrm rot="-10405899">
                  <a:off x="4565" y="140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707" name="Oval 371"/>
                <p:cNvSpPr>
                  <a:spLocks noChangeAspect="1" noChangeArrowheads="1"/>
                </p:cNvSpPr>
                <p:nvPr/>
              </p:nvSpPr>
              <p:spPr bwMode="auto">
                <a:xfrm rot="-10405899">
                  <a:off x="4601" y="1413"/>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677" name="Freeform 372"/>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78" name="Freeform 373"/>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96" name="Group 374"/>
            <p:cNvGrpSpPr>
              <a:grpSpLocks/>
            </p:cNvGrpSpPr>
            <p:nvPr/>
          </p:nvGrpSpPr>
          <p:grpSpPr bwMode="auto">
            <a:xfrm rot="-581199">
              <a:off x="1505" y="1905"/>
              <a:ext cx="368" cy="365"/>
              <a:chOff x="4494" y="1296"/>
              <a:chExt cx="147" cy="146"/>
            </a:xfrm>
          </p:grpSpPr>
          <p:sp>
            <p:nvSpPr>
              <p:cNvPr id="63635" name="Freeform 375"/>
              <p:cNvSpPr>
                <a:spLocks noChangeAspect="1"/>
              </p:cNvSpPr>
              <p:nvPr/>
            </p:nvSpPr>
            <p:spPr bwMode="auto">
              <a:xfrm rot="-805898">
                <a:off x="4505" y="132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36" name="Freeform 376"/>
              <p:cNvSpPr>
                <a:spLocks noChangeAspect="1"/>
              </p:cNvSpPr>
              <p:nvPr/>
            </p:nvSpPr>
            <p:spPr bwMode="auto">
              <a:xfrm rot="-805898">
                <a:off x="4519" y="132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37" name="Freeform 377"/>
              <p:cNvSpPr>
                <a:spLocks noChangeAspect="1"/>
              </p:cNvSpPr>
              <p:nvPr/>
            </p:nvSpPr>
            <p:spPr bwMode="auto">
              <a:xfrm rot="-805898">
                <a:off x="4541" y="1329"/>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38" name="Freeform 378"/>
              <p:cNvSpPr>
                <a:spLocks noChangeAspect="1"/>
              </p:cNvSpPr>
              <p:nvPr/>
            </p:nvSpPr>
            <p:spPr bwMode="auto">
              <a:xfrm rot="-805898">
                <a:off x="4555" y="133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39" name="Freeform 379"/>
              <p:cNvSpPr>
                <a:spLocks noChangeAspect="1"/>
              </p:cNvSpPr>
              <p:nvPr/>
            </p:nvSpPr>
            <p:spPr bwMode="auto">
              <a:xfrm rot="-805898">
                <a:off x="4577" y="1333"/>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40" name="Freeform 380"/>
              <p:cNvSpPr>
                <a:spLocks noChangeAspect="1"/>
              </p:cNvSpPr>
              <p:nvPr/>
            </p:nvSpPr>
            <p:spPr bwMode="auto">
              <a:xfrm rot="-805898">
                <a:off x="4591" y="133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41" name="Group 381"/>
              <p:cNvGrpSpPr>
                <a:grpSpLocks/>
              </p:cNvGrpSpPr>
              <p:nvPr/>
            </p:nvGrpSpPr>
            <p:grpSpPr bwMode="auto">
              <a:xfrm>
                <a:off x="4497" y="1296"/>
                <a:ext cx="144" cy="40"/>
                <a:chOff x="4497" y="1296"/>
                <a:chExt cx="144" cy="40"/>
              </a:xfrm>
            </p:grpSpPr>
            <p:sp>
              <p:nvSpPr>
                <p:cNvPr id="64682" name="Oval 382"/>
                <p:cNvSpPr>
                  <a:spLocks noChangeAspect="1" noChangeArrowheads="1"/>
                </p:cNvSpPr>
                <p:nvPr/>
              </p:nvSpPr>
              <p:spPr bwMode="auto">
                <a:xfrm rot="394101">
                  <a:off x="4497" y="129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83" name="Oval 383"/>
                <p:cNvSpPr>
                  <a:spLocks noChangeAspect="1" noChangeArrowheads="1"/>
                </p:cNvSpPr>
                <p:nvPr/>
              </p:nvSpPr>
              <p:spPr bwMode="auto">
                <a:xfrm rot="394101">
                  <a:off x="4533" y="1299"/>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84" name="Oval 384"/>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85" name="Oval 385"/>
                <p:cNvSpPr>
                  <a:spLocks noChangeAspect="1" noChangeArrowheads="1"/>
                </p:cNvSpPr>
                <p:nvPr/>
              </p:nvSpPr>
              <p:spPr bwMode="auto">
                <a:xfrm rot="394101">
                  <a:off x="4603" y="1307"/>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642" name="Freeform 386"/>
              <p:cNvSpPr>
                <a:spLocks noChangeAspect="1"/>
              </p:cNvSpPr>
              <p:nvPr/>
            </p:nvSpPr>
            <p:spPr bwMode="auto">
              <a:xfrm rot="-805898">
                <a:off x="4612" y="1336"/>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43" name="Freeform 387"/>
              <p:cNvSpPr>
                <a:spLocks noChangeAspect="1"/>
              </p:cNvSpPr>
              <p:nvPr/>
            </p:nvSpPr>
            <p:spPr bwMode="auto">
              <a:xfrm rot="-805898">
                <a:off x="4626" y="133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44" name="Freeform 388"/>
              <p:cNvSpPr>
                <a:spLocks noChangeAspect="1"/>
              </p:cNvSpPr>
              <p:nvPr/>
            </p:nvSpPr>
            <p:spPr bwMode="auto">
              <a:xfrm rot="9994102">
                <a:off x="4518" y="137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45" name="Freeform 389"/>
              <p:cNvSpPr>
                <a:spLocks noChangeAspect="1"/>
              </p:cNvSpPr>
              <p:nvPr/>
            </p:nvSpPr>
            <p:spPr bwMode="auto">
              <a:xfrm rot="9994102">
                <a:off x="4504" y="1370"/>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46" name="Freeform 390"/>
              <p:cNvSpPr>
                <a:spLocks noChangeAspect="1"/>
              </p:cNvSpPr>
              <p:nvPr/>
            </p:nvSpPr>
            <p:spPr bwMode="auto">
              <a:xfrm rot="9994102">
                <a:off x="4553" y="1375"/>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47" name="Freeform 391"/>
              <p:cNvSpPr>
                <a:spLocks noChangeAspect="1"/>
              </p:cNvSpPr>
              <p:nvPr/>
            </p:nvSpPr>
            <p:spPr bwMode="auto">
              <a:xfrm rot="9994102">
                <a:off x="4539" y="1374"/>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48" name="Freeform 392"/>
              <p:cNvSpPr>
                <a:spLocks noChangeAspect="1"/>
              </p:cNvSpPr>
              <p:nvPr/>
            </p:nvSpPr>
            <p:spPr bwMode="auto">
              <a:xfrm rot="9994102">
                <a:off x="4590" y="1378"/>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49" name="Freeform 393"/>
              <p:cNvSpPr>
                <a:spLocks noChangeAspect="1"/>
              </p:cNvSpPr>
              <p:nvPr/>
            </p:nvSpPr>
            <p:spPr bwMode="auto">
              <a:xfrm rot="9994102">
                <a:off x="4576" y="1377"/>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50" name="Group 394"/>
              <p:cNvGrpSpPr>
                <a:grpSpLocks/>
              </p:cNvGrpSpPr>
              <p:nvPr/>
            </p:nvGrpSpPr>
            <p:grpSpPr bwMode="auto">
              <a:xfrm>
                <a:off x="4494" y="1402"/>
                <a:ext cx="145" cy="40"/>
                <a:chOff x="4494" y="1402"/>
                <a:chExt cx="145" cy="40"/>
              </a:xfrm>
            </p:grpSpPr>
            <p:sp>
              <p:nvSpPr>
                <p:cNvPr id="64678" name="Oval 395"/>
                <p:cNvSpPr>
                  <a:spLocks noChangeAspect="1" noChangeArrowheads="1"/>
                </p:cNvSpPr>
                <p:nvPr/>
              </p:nvSpPr>
              <p:spPr bwMode="auto">
                <a:xfrm rot="-10405899">
                  <a:off x="4493" y="1401"/>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79" name="Oval 396"/>
                <p:cNvSpPr>
                  <a:spLocks noChangeAspect="1" noChangeArrowheads="1"/>
                </p:cNvSpPr>
                <p:nvPr/>
              </p:nvSpPr>
              <p:spPr bwMode="auto">
                <a:xfrm rot="-10405899">
                  <a:off x="4529" y="1405"/>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80" name="Oval 397"/>
                <p:cNvSpPr>
                  <a:spLocks noChangeAspect="1" noChangeArrowheads="1"/>
                </p:cNvSpPr>
                <p:nvPr/>
              </p:nvSpPr>
              <p:spPr bwMode="auto">
                <a:xfrm rot="-10405899">
                  <a:off x="4565" y="1408"/>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81" name="Oval 398"/>
                <p:cNvSpPr>
                  <a:spLocks noChangeAspect="1" noChangeArrowheads="1"/>
                </p:cNvSpPr>
                <p:nvPr/>
              </p:nvSpPr>
              <p:spPr bwMode="auto">
                <a:xfrm rot="-10405899">
                  <a:off x="4601" y="1412"/>
                  <a:ext cx="37" cy="29"/>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3651" name="Freeform 399"/>
              <p:cNvSpPr>
                <a:spLocks noChangeAspect="1"/>
              </p:cNvSpPr>
              <p:nvPr/>
            </p:nvSpPr>
            <p:spPr bwMode="auto">
              <a:xfrm rot="9994102">
                <a:off x="4626" y="1382"/>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52" name="Freeform 400"/>
              <p:cNvSpPr>
                <a:spLocks noChangeAspect="1"/>
              </p:cNvSpPr>
              <p:nvPr/>
            </p:nvSpPr>
            <p:spPr bwMode="auto">
              <a:xfrm rot="9994102">
                <a:off x="4612" y="1381"/>
                <a:ext cx="6" cy="32"/>
              </a:xfrm>
              <a:custGeom>
                <a:avLst/>
                <a:gdLst>
                  <a:gd name="T0" fmla="*/ 3 w 12"/>
                  <a:gd name="T1" fmla="*/ 0 h 46"/>
                  <a:gd name="T2" fmla="*/ 1 w 12"/>
                  <a:gd name="T3" fmla="*/ 8 h 46"/>
                  <a:gd name="T4" fmla="*/ 2 w 12"/>
                  <a:gd name="T5" fmla="*/ 17 h 46"/>
                  <a:gd name="T6" fmla="*/ 0 w 12"/>
                  <a:gd name="T7" fmla="*/ 22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597" name="Freeform 401"/>
            <p:cNvSpPr>
              <a:spLocks noChangeAspect="1"/>
            </p:cNvSpPr>
            <p:nvPr/>
          </p:nvSpPr>
          <p:spPr bwMode="auto">
            <a:xfrm rot="-1387097">
              <a:off x="1346" y="2016"/>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98" name="Freeform 402"/>
            <p:cNvSpPr>
              <a:spLocks noChangeAspect="1"/>
            </p:cNvSpPr>
            <p:nvPr/>
          </p:nvSpPr>
          <p:spPr bwMode="auto">
            <a:xfrm rot="-1387097">
              <a:off x="1380" y="2012"/>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24" name="Oval 403"/>
            <p:cNvSpPr>
              <a:spLocks noChangeAspect="1" noChangeArrowheads="1"/>
            </p:cNvSpPr>
            <p:nvPr/>
          </p:nvSpPr>
          <p:spPr bwMode="auto">
            <a:xfrm rot="-187098">
              <a:off x="1312" y="1940"/>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25" name="Oval 404"/>
            <p:cNvSpPr>
              <a:spLocks noChangeAspect="1" noChangeArrowheads="1"/>
            </p:cNvSpPr>
            <p:nvPr/>
          </p:nvSpPr>
          <p:spPr bwMode="auto">
            <a:xfrm rot="-187098">
              <a:off x="1400" y="1934"/>
              <a:ext cx="92"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3601" name="Freeform 405"/>
            <p:cNvSpPr>
              <a:spLocks noChangeAspect="1"/>
            </p:cNvSpPr>
            <p:nvPr/>
          </p:nvSpPr>
          <p:spPr bwMode="auto">
            <a:xfrm rot="-1387097">
              <a:off x="1433" y="2008"/>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02" name="Freeform 406"/>
            <p:cNvSpPr>
              <a:spLocks noChangeAspect="1"/>
            </p:cNvSpPr>
            <p:nvPr/>
          </p:nvSpPr>
          <p:spPr bwMode="auto">
            <a:xfrm rot="-1387097">
              <a:off x="1468" y="2005"/>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03" name="Freeform 407"/>
            <p:cNvSpPr>
              <a:spLocks noChangeAspect="1"/>
            </p:cNvSpPr>
            <p:nvPr/>
          </p:nvSpPr>
          <p:spPr bwMode="auto">
            <a:xfrm rot="9412903">
              <a:off x="1396" y="2121"/>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04" name="Freeform 408"/>
            <p:cNvSpPr>
              <a:spLocks noChangeAspect="1"/>
            </p:cNvSpPr>
            <p:nvPr/>
          </p:nvSpPr>
          <p:spPr bwMode="auto">
            <a:xfrm rot="9412903">
              <a:off x="1361" y="2125"/>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05" name="Group 409"/>
            <p:cNvGrpSpPr>
              <a:grpSpLocks/>
            </p:cNvGrpSpPr>
            <p:nvPr/>
          </p:nvGrpSpPr>
          <p:grpSpPr bwMode="auto">
            <a:xfrm>
              <a:off x="1131" y="1946"/>
              <a:ext cx="218" cy="340"/>
              <a:chOff x="1131" y="1623"/>
              <a:chExt cx="218" cy="340"/>
            </a:xfrm>
          </p:grpSpPr>
          <p:sp>
            <p:nvSpPr>
              <p:cNvPr id="63623" name="Freeform 410"/>
              <p:cNvSpPr>
                <a:spLocks noChangeAspect="1"/>
              </p:cNvSpPr>
              <p:nvPr/>
            </p:nvSpPr>
            <p:spPr bwMode="auto">
              <a:xfrm rot="-1387097">
                <a:off x="1165" y="1703"/>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4" name="Freeform 411"/>
              <p:cNvSpPr>
                <a:spLocks noChangeAspect="1"/>
              </p:cNvSpPr>
              <p:nvPr/>
            </p:nvSpPr>
            <p:spPr bwMode="auto">
              <a:xfrm rot="-1387097">
                <a:off x="1200" y="1699"/>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5" name="Freeform 412"/>
              <p:cNvSpPr>
                <a:spLocks noChangeAspect="1"/>
              </p:cNvSpPr>
              <p:nvPr/>
            </p:nvSpPr>
            <p:spPr bwMode="auto">
              <a:xfrm rot="-1387097">
                <a:off x="1255" y="1698"/>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6" name="Freeform 413"/>
              <p:cNvSpPr>
                <a:spLocks noChangeAspect="1"/>
              </p:cNvSpPr>
              <p:nvPr/>
            </p:nvSpPr>
            <p:spPr bwMode="auto">
              <a:xfrm rot="-1387097">
                <a:off x="1290" y="1694"/>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52" name="Oval 414"/>
              <p:cNvSpPr>
                <a:spLocks noChangeAspect="1" noChangeArrowheads="1"/>
              </p:cNvSpPr>
              <p:nvPr/>
            </p:nvSpPr>
            <p:spPr bwMode="auto">
              <a:xfrm rot="-187098">
                <a:off x="1131" y="1628"/>
                <a:ext cx="93" cy="74"/>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53" name="Oval 415"/>
              <p:cNvSpPr>
                <a:spLocks noChangeAspect="1" noChangeArrowheads="1"/>
              </p:cNvSpPr>
              <p:nvPr/>
            </p:nvSpPr>
            <p:spPr bwMode="auto">
              <a:xfrm rot="-187098">
                <a:off x="1223" y="1623"/>
                <a:ext cx="93" cy="74"/>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3629" name="Freeform 416"/>
              <p:cNvSpPr>
                <a:spLocks noChangeAspect="1"/>
              </p:cNvSpPr>
              <p:nvPr/>
            </p:nvSpPr>
            <p:spPr bwMode="auto">
              <a:xfrm rot="9412903">
                <a:off x="1216" y="1811"/>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30" name="Freeform 417"/>
              <p:cNvSpPr>
                <a:spLocks noChangeAspect="1"/>
              </p:cNvSpPr>
              <p:nvPr/>
            </p:nvSpPr>
            <p:spPr bwMode="auto">
              <a:xfrm rot="9412903">
                <a:off x="1181" y="1814"/>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31" name="Freeform 418"/>
              <p:cNvSpPr>
                <a:spLocks noChangeAspect="1"/>
              </p:cNvSpPr>
              <p:nvPr/>
            </p:nvSpPr>
            <p:spPr bwMode="auto">
              <a:xfrm rot="9412903">
                <a:off x="1304" y="1806"/>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32" name="Freeform 419"/>
              <p:cNvSpPr>
                <a:spLocks noChangeAspect="1"/>
              </p:cNvSpPr>
              <p:nvPr/>
            </p:nvSpPr>
            <p:spPr bwMode="auto">
              <a:xfrm rot="9412903">
                <a:off x="1269" y="1809"/>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58" name="Oval 420"/>
              <p:cNvSpPr>
                <a:spLocks noChangeAspect="1" noChangeArrowheads="1"/>
              </p:cNvSpPr>
              <p:nvPr/>
            </p:nvSpPr>
            <p:spPr bwMode="auto">
              <a:xfrm rot="10612902">
                <a:off x="1168" y="1890"/>
                <a:ext cx="93" cy="74"/>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59" name="Oval 421"/>
              <p:cNvSpPr>
                <a:spLocks noChangeAspect="1" noChangeArrowheads="1"/>
              </p:cNvSpPr>
              <p:nvPr/>
            </p:nvSpPr>
            <p:spPr bwMode="auto">
              <a:xfrm rot="10612902">
                <a:off x="1257" y="1886"/>
                <a:ext cx="92" cy="74"/>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4631" name="Oval 422"/>
            <p:cNvSpPr>
              <a:spLocks noChangeAspect="1" noChangeArrowheads="1"/>
            </p:cNvSpPr>
            <p:nvPr/>
          </p:nvSpPr>
          <p:spPr bwMode="auto">
            <a:xfrm rot="10612902">
              <a:off x="1349" y="2201"/>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32" name="Oval 423"/>
            <p:cNvSpPr>
              <a:spLocks noChangeAspect="1" noChangeArrowheads="1"/>
            </p:cNvSpPr>
            <p:nvPr/>
          </p:nvSpPr>
          <p:spPr bwMode="auto">
            <a:xfrm rot="10612902">
              <a:off x="1439" y="2196"/>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3608" name="Freeform 424"/>
            <p:cNvSpPr>
              <a:spLocks noChangeAspect="1"/>
            </p:cNvSpPr>
            <p:nvPr/>
          </p:nvSpPr>
          <p:spPr bwMode="auto">
            <a:xfrm rot="9412903">
              <a:off x="1486" y="2116"/>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09" name="Freeform 425"/>
            <p:cNvSpPr>
              <a:spLocks noChangeAspect="1"/>
            </p:cNvSpPr>
            <p:nvPr/>
          </p:nvSpPr>
          <p:spPr bwMode="auto">
            <a:xfrm rot="9412903">
              <a:off x="1452" y="2119"/>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10" name="Group 426"/>
            <p:cNvGrpSpPr>
              <a:grpSpLocks/>
            </p:cNvGrpSpPr>
            <p:nvPr/>
          </p:nvGrpSpPr>
          <p:grpSpPr bwMode="auto">
            <a:xfrm rot="-201987">
              <a:off x="958" y="1965"/>
              <a:ext cx="218" cy="340"/>
              <a:chOff x="1131" y="1623"/>
              <a:chExt cx="218" cy="340"/>
            </a:xfrm>
          </p:grpSpPr>
          <p:sp>
            <p:nvSpPr>
              <p:cNvPr id="63611" name="Freeform 427"/>
              <p:cNvSpPr>
                <a:spLocks noChangeAspect="1"/>
              </p:cNvSpPr>
              <p:nvPr/>
            </p:nvSpPr>
            <p:spPr bwMode="auto">
              <a:xfrm rot="-1387097">
                <a:off x="1165" y="1703"/>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12" name="Freeform 428"/>
              <p:cNvSpPr>
                <a:spLocks noChangeAspect="1"/>
              </p:cNvSpPr>
              <p:nvPr/>
            </p:nvSpPr>
            <p:spPr bwMode="auto">
              <a:xfrm rot="-1387097">
                <a:off x="1200" y="1699"/>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13" name="Freeform 429"/>
              <p:cNvSpPr>
                <a:spLocks noChangeAspect="1"/>
              </p:cNvSpPr>
              <p:nvPr/>
            </p:nvSpPr>
            <p:spPr bwMode="auto">
              <a:xfrm rot="-1387097">
                <a:off x="1255" y="1698"/>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14" name="Freeform 430"/>
              <p:cNvSpPr>
                <a:spLocks noChangeAspect="1"/>
              </p:cNvSpPr>
              <p:nvPr/>
            </p:nvSpPr>
            <p:spPr bwMode="auto">
              <a:xfrm rot="-1387097">
                <a:off x="1290" y="1694"/>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40" name="Oval 431"/>
              <p:cNvSpPr>
                <a:spLocks noChangeAspect="1" noChangeArrowheads="1"/>
              </p:cNvSpPr>
              <p:nvPr/>
            </p:nvSpPr>
            <p:spPr bwMode="auto">
              <a:xfrm rot="-187098">
                <a:off x="1130" y="1627"/>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41" name="Oval 432"/>
              <p:cNvSpPr>
                <a:spLocks noChangeAspect="1" noChangeArrowheads="1"/>
              </p:cNvSpPr>
              <p:nvPr/>
            </p:nvSpPr>
            <p:spPr bwMode="auto">
              <a:xfrm rot="-187098">
                <a:off x="1222" y="1623"/>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3617" name="Freeform 433"/>
              <p:cNvSpPr>
                <a:spLocks noChangeAspect="1"/>
              </p:cNvSpPr>
              <p:nvPr/>
            </p:nvSpPr>
            <p:spPr bwMode="auto">
              <a:xfrm rot="9412903">
                <a:off x="1216" y="1811"/>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18" name="Freeform 434"/>
              <p:cNvSpPr>
                <a:spLocks noChangeAspect="1"/>
              </p:cNvSpPr>
              <p:nvPr/>
            </p:nvSpPr>
            <p:spPr bwMode="auto">
              <a:xfrm rot="9412903">
                <a:off x="1181" y="1814"/>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19" name="Freeform 435"/>
              <p:cNvSpPr>
                <a:spLocks noChangeAspect="1"/>
              </p:cNvSpPr>
              <p:nvPr/>
            </p:nvSpPr>
            <p:spPr bwMode="auto">
              <a:xfrm rot="9412903">
                <a:off x="1304" y="1806"/>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0" name="Freeform 436"/>
              <p:cNvSpPr>
                <a:spLocks noChangeAspect="1"/>
              </p:cNvSpPr>
              <p:nvPr/>
            </p:nvSpPr>
            <p:spPr bwMode="auto">
              <a:xfrm rot="9412903">
                <a:off x="1269" y="1809"/>
                <a:ext cx="15" cy="80"/>
              </a:xfrm>
              <a:custGeom>
                <a:avLst/>
                <a:gdLst>
                  <a:gd name="T0" fmla="*/ 19 w 12"/>
                  <a:gd name="T1" fmla="*/ 0 h 46"/>
                  <a:gd name="T2" fmla="*/ 4 w 12"/>
                  <a:gd name="T3" fmla="*/ 49 h 46"/>
                  <a:gd name="T4" fmla="*/ 13 w 12"/>
                  <a:gd name="T5" fmla="*/ 110 h 46"/>
                  <a:gd name="T6" fmla="*/ 0 w 12"/>
                  <a:gd name="T7" fmla="*/ 139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46" name="Oval 437"/>
              <p:cNvSpPr>
                <a:spLocks noChangeAspect="1" noChangeArrowheads="1"/>
              </p:cNvSpPr>
              <p:nvPr/>
            </p:nvSpPr>
            <p:spPr bwMode="auto">
              <a:xfrm rot="10612902">
                <a:off x="1167" y="1890"/>
                <a:ext cx="93" cy="72"/>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647" name="Oval 438"/>
              <p:cNvSpPr>
                <a:spLocks noChangeAspect="1" noChangeArrowheads="1"/>
              </p:cNvSpPr>
              <p:nvPr/>
            </p:nvSpPr>
            <p:spPr bwMode="auto">
              <a:xfrm rot="10612902">
                <a:off x="1257" y="1885"/>
                <a:ext cx="92" cy="74"/>
              </a:xfrm>
              <a:prstGeom prst="ellipse">
                <a:avLst/>
              </a:prstGeom>
              <a:gradFill rotWithShape="1">
                <a:gsLst>
                  <a:gs pos="0">
                    <a:srgbClr val="A36B05"/>
                  </a:gs>
                  <a:gs pos="100000">
                    <a:srgbClr val="4B320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grpSp>
      <p:sp>
        <p:nvSpPr>
          <p:cNvPr id="64516" name="Rectangle 439"/>
          <p:cNvSpPr>
            <a:spLocks noGrp="1" noChangeArrowheads="1"/>
          </p:cNvSpPr>
          <p:nvPr>
            <p:ph type="title"/>
          </p:nvPr>
        </p:nvSpPr>
        <p:spPr>
          <a:xfrm>
            <a:off x="417167" y="360198"/>
            <a:ext cx="8467725" cy="615867"/>
          </a:xfrm>
        </p:spPr>
        <p:txBody>
          <a:bodyPr/>
          <a:lstStyle/>
          <a:p>
            <a:pPr eaLnBrk="1" hangingPunct="1">
              <a:defRPr/>
            </a:pPr>
            <a:r>
              <a:rPr lang="en-US" sz="4000">
                <a:solidFill>
                  <a:srgbClr val="000090"/>
                </a:solidFill>
                <a:latin typeface="+mn-lt"/>
                <a:cs typeface="+mj-cs"/>
              </a:rPr>
              <a:t>The VEGF Family and Its Receptors</a:t>
            </a:r>
          </a:p>
        </p:txBody>
      </p:sp>
      <p:sp>
        <p:nvSpPr>
          <p:cNvPr id="64517" name="Text Box 440"/>
          <p:cNvSpPr txBox="1">
            <a:spLocks noChangeArrowheads="1"/>
          </p:cNvSpPr>
          <p:nvPr/>
        </p:nvSpPr>
        <p:spPr bwMode="auto">
          <a:xfrm>
            <a:off x="282575" y="6380163"/>
            <a:ext cx="5037138"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eaLnBrk="1" hangingPunct="1">
              <a:spcBef>
                <a:spcPct val="50000"/>
              </a:spcBef>
              <a:spcAft>
                <a:spcPct val="0"/>
              </a:spcAft>
              <a:buClrTx/>
              <a:buFontTx/>
              <a:buNone/>
              <a:defRPr/>
            </a:pPr>
            <a:r>
              <a:rPr lang="en-US" sz="1400" smtClean="0">
                <a:cs typeface="+mn-cs"/>
              </a:rPr>
              <a:t>Neufeld G, et al. FASEB J. 1999;13:9-22.</a:t>
            </a:r>
          </a:p>
        </p:txBody>
      </p:sp>
      <p:sp>
        <p:nvSpPr>
          <p:cNvPr id="64518" name="Line 441"/>
          <p:cNvSpPr>
            <a:spLocks noChangeShapeType="1"/>
          </p:cNvSpPr>
          <p:nvPr/>
        </p:nvSpPr>
        <p:spPr bwMode="auto">
          <a:xfrm>
            <a:off x="2392363" y="2867025"/>
            <a:ext cx="196850" cy="3587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4519" name="Line 442"/>
          <p:cNvSpPr>
            <a:spLocks noChangeShapeType="1"/>
          </p:cNvSpPr>
          <p:nvPr/>
        </p:nvSpPr>
        <p:spPr bwMode="auto">
          <a:xfrm flipH="1">
            <a:off x="4530725" y="2795588"/>
            <a:ext cx="601663"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4520" name="Line 443"/>
          <p:cNvSpPr>
            <a:spLocks noChangeShapeType="1"/>
          </p:cNvSpPr>
          <p:nvPr/>
        </p:nvSpPr>
        <p:spPr bwMode="auto">
          <a:xfrm>
            <a:off x="5638800" y="2814638"/>
            <a:ext cx="441325" cy="3730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4521" name="Line 444"/>
          <p:cNvSpPr>
            <a:spLocks noChangeShapeType="1"/>
          </p:cNvSpPr>
          <p:nvPr/>
        </p:nvSpPr>
        <p:spPr bwMode="auto">
          <a:xfrm flipH="1">
            <a:off x="4702175" y="2882900"/>
            <a:ext cx="1538288"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4522" name="Line 445"/>
          <p:cNvSpPr>
            <a:spLocks noChangeShapeType="1"/>
          </p:cNvSpPr>
          <p:nvPr/>
        </p:nvSpPr>
        <p:spPr bwMode="auto">
          <a:xfrm flipH="1">
            <a:off x="6302375" y="2897188"/>
            <a:ext cx="125413" cy="276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63498" name="Group 446"/>
          <p:cNvGrpSpPr>
            <a:grpSpLocks/>
          </p:cNvGrpSpPr>
          <p:nvPr/>
        </p:nvGrpSpPr>
        <p:grpSpPr bwMode="auto">
          <a:xfrm>
            <a:off x="4322763" y="3175000"/>
            <a:ext cx="222250" cy="1857375"/>
            <a:chOff x="3295" y="1976"/>
            <a:chExt cx="164" cy="1367"/>
          </a:xfrm>
        </p:grpSpPr>
        <p:sp>
          <p:nvSpPr>
            <p:cNvPr id="64579" name="Line 447"/>
            <p:cNvSpPr>
              <a:spLocks noChangeShapeType="1"/>
            </p:cNvSpPr>
            <p:nvPr/>
          </p:nvSpPr>
          <p:spPr bwMode="auto">
            <a:xfrm flipV="1">
              <a:off x="3373" y="1994"/>
              <a:ext cx="8" cy="1349"/>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106944" name="Oval 448"/>
            <p:cNvSpPr>
              <a:spLocks noChangeArrowheads="1"/>
            </p:cNvSpPr>
            <p:nvPr/>
          </p:nvSpPr>
          <p:spPr bwMode="auto">
            <a:xfrm>
              <a:off x="3295" y="2690"/>
              <a:ext cx="164" cy="116"/>
            </a:xfrm>
            <a:prstGeom prst="ellipse">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45" name="Rectangle 449"/>
            <p:cNvSpPr>
              <a:spLocks noChangeArrowheads="1"/>
            </p:cNvSpPr>
            <p:nvPr/>
          </p:nvSpPr>
          <p:spPr bwMode="auto">
            <a:xfrm>
              <a:off x="3306" y="3032"/>
              <a:ext cx="143" cy="92"/>
            </a:xfrm>
            <a:prstGeom prst="rect">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46" name="Rectangle 450"/>
            <p:cNvSpPr>
              <a:spLocks noChangeArrowheads="1"/>
            </p:cNvSpPr>
            <p:nvPr/>
          </p:nvSpPr>
          <p:spPr bwMode="auto">
            <a:xfrm>
              <a:off x="3306" y="3148"/>
              <a:ext cx="143" cy="92"/>
            </a:xfrm>
            <a:prstGeom prst="rect">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47" name="Oval 451"/>
            <p:cNvSpPr>
              <a:spLocks noChangeArrowheads="1"/>
            </p:cNvSpPr>
            <p:nvPr/>
          </p:nvSpPr>
          <p:spPr bwMode="auto">
            <a:xfrm>
              <a:off x="3295" y="2571"/>
              <a:ext cx="164" cy="116"/>
            </a:xfrm>
            <a:prstGeom prst="ellipse">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48" name="Oval 452"/>
            <p:cNvSpPr>
              <a:spLocks noChangeArrowheads="1"/>
            </p:cNvSpPr>
            <p:nvPr/>
          </p:nvSpPr>
          <p:spPr bwMode="auto">
            <a:xfrm>
              <a:off x="3295" y="2452"/>
              <a:ext cx="164" cy="116"/>
            </a:xfrm>
            <a:prstGeom prst="ellipse">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49" name="Oval 453"/>
            <p:cNvSpPr>
              <a:spLocks noChangeArrowheads="1"/>
            </p:cNvSpPr>
            <p:nvPr/>
          </p:nvSpPr>
          <p:spPr bwMode="auto">
            <a:xfrm>
              <a:off x="3295" y="2334"/>
              <a:ext cx="164" cy="113"/>
            </a:xfrm>
            <a:prstGeom prst="ellipse">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50" name="Oval 454"/>
            <p:cNvSpPr>
              <a:spLocks noChangeArrowheads="1"/>
            </p:cNvSpPr>
            <p:nvPr/>
          </p:nvSpPr>
          <p:spPr bwMode="auto">
            <a:xfrm>
              <a:off x="3295" y="2214"/>
              <a:ext cx="164" cy="112"/>
            </a:xfrm>
            <a:prstGeom prst="ellipse">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51" name="Oval 455"/>
            <p:cNvSpPr>
              <a:spLocks noChangeArrowheads="1"/>
            </p:cNvSpPr>
            <p:nvPr/>
          </p:nvSpPr>
          <p:spPr bwMode="auto">
            <a:xfrm>
              <a:off x="3295" y="2095"/>
              <a:ext cx="164" cy="113"/>
            </a:xfrm>
            <a:prstGeom prst="ellipse">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52" name="Oval 456"/>
            <p:cNvSpPr>
              <a:spLocks noChangeArrowheads="1"/>
            </p:cNvSpPr>
            <p:nvPr/>
          </p:nvSpPr>
          <p:spPr bwMode="auto">
            <a:xfrm>
              <a:off x="3295" y="1976"/>
              <a:ext cx="164" cy="11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sp>
        <p:nvSpPr>
          <p:cNvPr id="64524" name="Text Box 457"/>
          <p:cNvSpPr txBox="1">
            <a:spLocks noChangeArrowheads="1"/>
          </p:cNvSpPr>
          <p:nvPr/>
        </p:nvSpPr>
        <p:spPr bwMode="auto">
          <a:xfrm>
            <a:off x="5154613" y="3773488"/>
            <a:ext cx="9540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VEGFR-3</a:t>
            </a:r>
          </a:p>
          <a:p>
            <a:pPr algn="ctr">
              <a:lnSpc>
                <a:spcPct val="100000"/>
              </a:lnSpc>
              <a:spcBef>
                <a:spcPct val="0"/>
              </a:spcBef>
              <a:spcAft>
                <a:spcPct val="0"/>
              </a:spcAft>
              <a:buClrTx/>
              <a:buFontTx/>
              <a:buNone/>
              <a:defRPr/>
            </a:pPr>
            <a:r>
              <a:rPr lang="en-US" sz="1400" b="1" smtClean="0">
                <a:cs typeface="+mn-cs"/>
              </a:rPr>
              <a:t>(Flt-4)</a:t>
            </a:r>
          </a:p>
        </p:txBody>
      </p:sp>
      <p:sp>
        <p:nvSpPr>
          <p:cNvPr id="64525" name="Text Box 458"/>
          <p:cNvSpPr txBox="1">
            <a:spLocks noChangeArrowheads="1"/>
          </p:cNvSpPr>
          <p:nvPr/>
        </p:nvSpPr>
        <p:spPr bwMode="auto">
          <a:xfrm>
            <a:off x="3128963" y="3773488"/>
            <a:ext cx="1209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VEGFR-2</a:t>
            </a:r>
          </a:p>
          <a:p>
            <a:pPr algn="ctr">
              <a:lnSpc>
                <a:spcPct val="100000"/>
              </a:lnSpc>
              <a:spcBef>
                <a:spcPct val="0"/>
              </a:spcBef>
              <a:spcAft>
                <a:spcPct val="0"/>
              </a:spcAft>
              <a:buClrTx/>
              <a:buFontTx/>
              <a:buNone/>
              <a:defRPr/>
            </a:pPr>
            <a:r>
              <a:rPr lang="en-US" sz="1400" b="1" smtClean="0">
                <a:cs typeface="+mn-cs"/>
              </a:rPr>
              <a:t>(Flk-1/KDR)</a:t>
            </a:r>
          </a:p>
        </p:txBody>
      </p:sp>
      <p:sp>
        <p:nvSpPr>
          <p:cNvPr id="64526" name="Text Box 459"/>
          <p:cNvSpPr txBox="1">
            <a:spLocks noChangeArrowheads="1"/>
          </p:cNvSpPr>
          <p:nvPr/>
        </p:nvSpPr>
        <p:spPr bwMode="auto">
          <a:xfrm>
            <a:off x="1492250" y="3773488"/>
            <a:ext cx="9540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VEGFR-1</a:t>
            </a:r>
          </a:p>
          <a:p>
            <a:pPr algn="ctr">
              <a:lnSpc>
                <a:spcPct val="100000"/>
              </a:lnSpc>
              <a:spcBef>
                <a:spcPct val="0"/>
              </a:spcBef>
              <a:spcAft>
                <a:spcPct val="0"/>
              </a:spcAft>
              <a:buClrTx/>
              <a:buFontTx/>
              <a:buNone/>
              <a:defRPr/>
            </a:pPr>
            <a:r>
              <a:rPr lang="en-US" sz="1400" b="1" smtClean="0">
                <a:cs typeface="+mn-cs"/>
              </a:rPr>
              <a:t>(Flt-1)</a:t>
            </a:r>
          </a:p>
        </p:txBody>
      </p:sp>
      <p:sp>
        <p:nvSpPr>
          <p:cNvPr id="64527" name="Line 460"/>
          <p:cNvSpPr>
            <a:spLocks noChangeShapeType="1"/>
          </p:cNvSpPr>
          <p:nvPr/>
        </p:nvSpPr>
        <p:spPr bwMode="auto">
          <a:xfrm flipH="1">
            <a:off x="2840038" y="2784475"/>
            <a:ext cx="1279525" cy="4730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63503" name="Group 461"/>
          <p:cNvGrpSpPr>
            <a:grpSpLocks/>
          </p:cNvGrpSpPr>
          <p:nvPr/>
        </p:nvGrpSpPr>
        <p:grpSpPr bwMode="auto">
          <a:xfrm>
            <a:off x="2490788" y="3284538"/>
            <a:ext cx="222250" cy="1857375"/>
            <a:chOff x="3295" y="1976"/>
            <a:chExt cx="164" cy="1367"/>
          </a:xfrm>
        </p:grpSpPr>
        <p:sp>
          <p:nvSpPr>
            <p:cNvPr id="64569" name="Line 462"/>
            <p:cNvSpPr>
              <a:spLocks noChangeShapeType="1"/>
            </p:cNvSpPr>
            <p:nvPr/>
          </p:nvSpPr>
          <p:spPr bwMode="auto">
            <a:xfrm flipV="1">
              <a:off x="3373" y="1994"/>
              <a:ext cx="8" cy="1349"/>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106959" name="Oval 463"/>
            <p:cNvSpPr>
              <a:spLocks noChangeArrowheads="1"/>
            </p:cNvSpPr>
            <p:nvPr/>
          </p:nvSpPr>
          <p:spPr bwMode="auto">
            <a:xfrm>
              <a:off x="3295" y="2690"/>
              <a:ext cx="164" cy="116"/>
            </a:xfrm>
            <a:prstGeom prst="ellipse">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60" name="Rectangle 464"/>
            <p:cNvSpPr>
              <a:spLocks noChangeArrowheads="1"/>
            </p:cNvSpPr>
            <p:nvPr/>
          </p:nvSpPr>
          <p:spPr bwMode="auto">
            <a:xfrm>
              <a:off x="3306" y="3032"/>
              <a:ext cx="143" cy="92"/>
            </a:xfrm>
            <a:prstGeom prst="rect">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61" name="Rectangle 465"/>
            <p:cNvSpPr>
              <a:spLocks noChangeArrowheads="1"/>
            </p:cNvSpPr>
            <p:nvPr/>
          </p:nvSpPr>
          <p:spPr bwMode="auto">
            <a:xfrm>
              <a:off x="3306" y="3148"/>
              <a:ext cx="143" cy="92"/>
            </a:xfrm>
            <a:prstGeom prst="rect">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62" name="Oval 466"/>
            <p:cNvSpPr>
              <a:spLocks noChangeArrowheads="1"/>
            </p:cNvSpPr>
            <p:nvPr/>
          </p:nvSpPr>
          <p:spPr bwMode="auto">
            <a:xfrm>
              <a:off x="3295" y="2571"/>
              <a:ext cx="164" cy="116"/>
            </a:xfrm>
            <a:prstGeom prst="ellipse">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63" name="Oval 467"/>
            <p:cNvSpPr>
              <a:spLocks noChangeArrowheads="1"/>
            </p:cNvSpPr>
            <p:nvPr/>
          </p:nvSpPr>
          <p:spPr bwMode="auto">
            <a:xfrm>
              <a:off x="3295" y="2452"/>
              <a:ext cx="164" cy="116"/>
            </a:xfrm>
            <a:prstGeom prst="ellipse">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64" name="Oval 468"/>
            <p:cNvSpPr>
              <a:spLocks noChangeArrowheads="1"/>
            </p:cNvSpPr>
            <p:nvPr/>
          </p:nvSpPr>
          <p:spPr bwMode="auto">
            <a:xfrm>
              <a:off x="3295" y="2334"/>
              <a:ext cx="164" cy="113"/>
            </a:xfrm>
            <a:prstGeom prst="ellipse">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65" name="Oval 469"/>
            <p:cNvSpPr>
              <a:spLocks noChangeArrowheads="1"/>
            </p:cNvSpPr>
            <p:nvPr/>
          </p:nvSpPr>
          <p:spPr bwMode="auto">
            <a:xfrm>
              <a:off x="3295" y="2214"/>
              <a:ext cx="164" cy="112"/>
            </a:xfrm>
            <a:prstGeom prst="ellipse">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66" name="Oval 470"/>
            <p:cNvSpPr>
              <a:spLocks noChangeArrowheads="1"/>
            </p:cNvSpPr>
            <p:nvPr/>
          </p:nvSpPr>
          <p:spPr bwMode="auto">
            <a:xfrm>
              <a:off x="3295" y="2095"/>
              <a:ext cx="164" cy="113"/>
            </a:xfrm>
            <a:prstGeom prst="ellipse">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6967" name="Oval 471"/>
            <p:cNvSpPr>
              <a:spLocks noChangeArrowheads="1"/>
            </p:cNvSpPr>
            <p:nvPr/>
          </p:nvSpPr>
          <p:spPr bwMode="auto">
            <a:xfrm>
              <a:off x="3295" y="1976"/>
              <a:ext cx="164" cy="115"/>
            </a:xfrm>
            <a:prstGeom prst="ellipse">
              <a:avLst/>
            </a:prstGeom>
            <a:gradFill rotWithShape="1">
              <a:gsLst>
                <a:gs pos="0">
                  <a:schemeClr val="tx2"/>
                </a:gs>
                <a:gs pos="100000">
                  <a:schemeClr val="tx2">
                    <a:gamma/>
                    <a:shade val="6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grpSp>
      <p:sp>
        <p:nvSpPr>
          <p:cNvPr id="64529" name="Text Box 472"/>
          <p:cNvSpPr txBox="1">
            <a:spLocks noChangeArrowheads="1"/>
          </p:cNvSpPr>
          <p:nvPr/>
        </p:nvSpPr>
        <p:spPr bwMode="auto">
          <a:xfrm>
            <a:off x="1924050" y="5395913"/>
            <a:ext cx="1344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Angiogenesis</a:t>
            </a:r>
          </a:p>
        </p:txBody>
      </p:sp>
      <p:sp>
        <p:nvSpPr>
          <p:cNvPr id="64530" name="Text Box 473"/>
          <p:cNvSpPr txBox="1">
            <a:spLocks noChangeArrowheads="1"/>
          </p:cNvSpPr>
          <p:nvPr/>
        </p:nvSpPr>
        <p:spPr bwMode="auto">
          <a:xfrm>
            <a:off x="5478463" y="5395913"/>
            <a:ext cx="1895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Lymphangiogenesis</a:t>
            </a:r>
          </a:p>
        </p:txBody>
      </p:sp>
      <p:grpSp>
        <p:nvGrpSpPr>
          <p:cNvPr id="63506" name="Group 474"/>
          <p:cNvGrpSpPr>
            <a:grpSpLocks/>
          </p:cNvGrpSpPr>
          <p:nvPr/>
        </p:nvGrpSpPr>
        <p:grpSpPr bwMode="auto">
          <a:xfrm>
            <a:off x="3495675" y="5153025"/>
            <a:ext cx="1895475" cy="547688"/>
            <a:chOff x="2190" y="3246"/>
            <a:chExt cx="1194" cy="345"/>
          </a:xfrm>
        </p:grpSpPr>
        <p:sp>
          <p:nvSpPr>
            <p:cNvPr id="64567" name="Text Box 475"/>
            <p:cNvSpPr txBox="1">
              <a:spLocks noChangeArrowheads="1"/>
            </p:cNvSpPr>
            <p:nvPr/>
          </p:nvSpPr>
          <p:spPr bwMode="auto">
            <a:xfrm>
              <a:off x="2363" y="3246"/>
              <a:ext cx="84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Angiogenesis</a:t>
              </a:r>
            </a:p>
          </p:txBody>
        </p:sp>
        <p:sp>
          <p:nvSpPr>
            <p:cNvPr id="64568" name="Text Box 476"/>
            <p:cNvSpPr txBox="1">
              <a:spLocks noChangeArrowheads="1"/>
            </p:cNvSpPr>
            <p:nvPr/>
          </p:nvSpPr>
          <p:spPr bwMode="auto">
            <a:xfrm>
              <a:off x="2190" y="3399"/>
              <a:ext cx="11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Lymphangiogenesis</a:t>
              </a:r>
            </a:p>
          </p:txBody>
        </p:sp>
      </p:grpSp>
      <p:sp>
        <p:nvSpPr>
          <p:cNvPr id="63507" name="Line 477"/>
          <p:cNvSpPr>
            <a:spLocks noChangeShapeType="1"/>
          </p:cNvSpPr>
          <p:nvPr/>
        </p:nvSpPr>
        <p:spPr bwMode="auto">
          <a:xfrm>
            <a:off x="2352675" y="4119563"/>
            <a:ext cx="0"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8" name="Line 478"/>
          <p:cNvSpPr>
            <a:spLocks noChangeShapeType="1"/>
          </p:cNvSpPr>
          <p:nvPr/>
        </p:nvSpPr>
        <p:spPr bwMode="auto">
          <a:xfrm>
            <a:off x="2352675" y="4119563"/>
            <a:ext cx="0"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9" name="Line 479"/>
          <p:cNvSpPr>
            <a:spLocks noChangeShapeType="1"/>
          </p:cNvSpPr>
          <p:nvPr/>
        </p:nvSpPr>
        <p:spPr bwMode="auto">
          <a:xfrm>
            <a:off x="2393950" y="4022725"/>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0" name="Line 480"/>
          <p:cNvSpPr>
            <a:spLocks noChangeShapeType="1"/>
          </p:cNvSpPr>
          <p:nvPr/>
        </p:nvSpPr>
        <p:spPr bwMode="auto">
          <a:xfrm>
            <a:off x="2393950" y="4022725"/>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1" name="Line 481"/>
          <p:cNvSpPr>
            <a:spLocks noChangeShapeType="1"/>
          </p:cNvSpPr>
          <p:nvPr/>
        </p:nvSpPr>
        <p:spPr bwMode="auto">
          <a:xfrm>
            <a:off x="2466975" y="4000500"/>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2" name="Line 482"/>
          <p:cNvSpPr>
            <a:spLocks noChangeShapeType="1"/>
          </p:cNvSpPr>
          <p:nvPr/>
        </p:nvSpPr>
        <p:spPr bwMode="auto">
          <a:xfrm>
            <a:off x="2466975" y="4000500"/>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3" name="Line 483"/>
          <p:cNvSpPr>
            <a:spLocks noChangeShapeType="1"/>
          </p:cNvSpPr>
          <p:nvPr/>
        </p:nvSpPr>
        <p:spPr bwMode="auto">
          <a:xfrm>
            <a:off x="2352675" y="4119563"/>
            <a:ext cx="0"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4" name="Line 484"/>
          <p:cNvSpPr>
            <a:spLocks noChangeShapeType="1"/>
          </p:cNvSpPr>
          <p:nvPr/>
        </p:nvSpPr>
        <p:spPr bwMode="auto">
          <a:xfrm>
            <a:off x="2352675" y="4119563"/>
            <a:ext cx="0"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5" name="Line 485"/>
          <p:cNvSpPr>
            <a:spLocks noChangeShapeType="1"/>
          </p:cNvSpPr>
          <p:nvPr/>
        </p:nvSpPr>
        <p:spPr bwMode="auto">
          <a:xfrm>
            <a:off x="2393950" y="4022725"/>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6" name="Line 486"/>
          <p:cNvSpPr>
            <a:spLocks noChangeShapeType="1"/>
          </p:cNvSpPr>
          <p:nvPr/>
        </p:nvSpPr>
        <p:spPr bwMode="auto">
          <a:xfrm>
            <a:off x="2393950" y="4022725"/>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7" name="Line 487"/>
          <p:cNvSpPr>
            <a:spLocks noChangeShapeType="1"/>
          </p:cNvSpPr>
          <p:nvPr/>
        </p:nvSpPr>
        <p:spPr bwMode="auto">
          <a:xfrm>
            <a:off x="2466975" y="4000500"/>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8" name="Line 488"/>
          <p:cNvSpPr>
            <a:spLocks noChangeShapeType="1"/>
          </p:cNvSpPr>
          <p:nvPr/>
        </p:nvSpPr>
        <p:spPr bwMode="auto">
          <a:xfrm>
            <a:off x="2466975" y="4000500"/>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44" name="Line 489"/>
          <p:cNvSpPr>
            <a:spLocks noChangeShapeType="1"/>
          </p:cNvSpPr>
          <p:nvPr/>
        </p:nvSpPr>
        <p:spPr bwMode="auto">
          <a:xfrm flipH="1">
            <a:off x="2716213" y="2827338"/>
            <a:ext cx="363537" cy="363537"/>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4545" name="Line 490"/>
          <p:cNvSpPr>
            <a:spLocks noChangeShapeType="1"/>
          </p:cNvSpPr>
          <p:nvPr/>
        </p:nvSpPr>
        <p:spPr bwMode="auto">
          <a:xfrm>
            <a:off x="3514725" y="2833688"/>
            <a:ext cx="736600" cy="40322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4546" name="Text Box 491"/>
          <p:cNvSpPr txBox="1">
            <a:spLocks noChangeArrowheads="1"/>
          </p:cNvSpPr>
          <p:nvPr/>
        </p:nvSpPr>
        <p:spPr bwMode="auto">
          <a:xfrm>
            <a:off x="2011363" y="1973263"/>
            <a:ext cx="598487"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PIGF</a:t>
            </a:r>
          </a:p>
        </p:txBody>
      </p:sp>
      <p:sp>
        <p:nvSpPr>
          <p:cNvPr id="64547" name="Text Box 492"/>
          <p:cNvSpPr txBox="1">
            <a:spLocks noChangeArrowheads="1"/>
          </p:cNvSpPr>
          <p:nvPr/>
        </p:nvSpPr>
        <p:spPr bwMode="auto">
          <a:xfrm>
            <a:off x="2879725" y="1973263"/>
            <a:ext cx="855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VEGF-A</a:t>
            </a:r>
          </a:p>
        </p:txBody>
      </p:sp>
      <p:sp>
        <p:nvSpPr>
          <p:cNvPr id="64548" name="Text Box 493"/>
          <p:cNvSpPr txBox="1">
            <a:spLocks noChangeArrowheads="1"/>
          </p:cNvSpPr>
          <p:nvPr/>
        </p:nvSpPr>
        <p:spPr bwMode="auto">
          <a:xfrm>
            <a:off x="3984625" y="1973263"/>
            <a:ext cx="855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VEGF-B</a:t>
            </a:r>
          </a:p>
        </p:txBody>
      </p:sp>
      <p:sp>
        <p:nvSpPr>
          <p:cNvPr id="64549" name="Text Box 494"/>
          <p:cNvSpPr txBox="1">
            <a:spLocks noChangeArrowheads="1"/>
          </p:cNvSpPr>
          <p:nvPr/>
        </p:nvSpPr>
        <p:spPr bwMode="auto">
          <a:xfrm>
            <a:off x="4970463" y="1973263"/>
            <a:ext cx="855662"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VEGF-C</a:t>
            </a:r>
          </a:p>
        </p:txBody>
      </p:sp>
      <p:sp>
        <p:nvSpPr>
          <p:cNvPr id="64550" name="Text Box 495"/>
          <p:cNvSpPr txBox="1">
            <a:spLocks noChangeArrowheads="1"/>
          </p:cNvSpPr>
          <p:nvPr/>
        </p:nvSpPr>
        <p:spPr bwMode="auto">
          <a:xfrm>
            <a:off x="6000750" y="1973263"/>
            <a:ext cx="855663"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1pPr>
            <a:lvl2pPr marL="742950" indent="-28575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2pPr>
            <a:lvl3pPr marL="11430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3pPr>
            <a:lvl4pPr marL="16002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4pPr>
            <a:lvl5pPr marL="2057400" indent="-22860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a:lnSpc>
                <a:spcPct val="100000"/>
              </a:lnSpc>
              <a:spcBef>
                <a:spcPct val="0"/>
              </a:spcBef>
              <a:spcAft>
                <a:spcPct val="0"/>
              </a:spcAft>
              <a:buClrTx/>
              <a:buFontTx/>
              <a:buNone/>
              <a:defRPr/>
            </a:pPr>
            <a:r>
              <a:rPr lang="en-US" sz="1400" b="1" smtClean="0">
                <a:cs typeface="+mn-cs"/>
              </a:rPr>
              <a:t>VEGF-D</a:t>
            </a:r>
          </a:p>
        </p:txBody>
      </p:sp>
      <p:grpSp>
        <p:nvGrpSpPr>
          <p:cNvPr id="63526" name="Group 496"/>
          <p:cNvGrpSpPr>
            <a:grpSpLocks/>
          </p:cNvGrpSpPr>
          <p:nvPr/>
        </p:nvGrpSpPr>
        <p:grpSpPr bwMode="auto">
          <a:xfrm>
            <a:off x="6094413" y="3268663"/>
            <a:ext cx="222250" cy="1857375"/>
            <a:chOff x="3295" y="1976"/>
            <a:chExt cx="164" cy="1367"/>
          </a:xfrm>
        </p:grpSpPr>
        <p:sp>
          <p:nvSpPr>
            <p:cNvPr id="64557" name="Line 497"/>
            <p:cNvSpPr>
              <a:spLocks noChangeShapeType="1"/>
            </p:cNvSpPr>
            <p:nvPr/>
          </p:nvSpPr>
          <p:spPr bwMode="auto">
            <a:xfrm flipV="1">
              <a:off x="3373" y="1994"/>
              <a:ext cx="8" cy="1349"/>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64558" name="Oval 498"/>
            <p:cNvSpPr>
              <a:spLocks noChangeArrowheads="1"/>
            </p:cNvSpPr>
            <p:nvPr/>
          </p:nvSpPr>
          <p:spPr bwMode="auto">
            <a:xfrm>
              <a:off x="3295" y="2690"/>
              <a:ext cx="164" cy="115"/>
            </a:xfrm>
            <a:prstGeom prst="ellipse">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559" name="Rectangle 499"/>
            <p:cNvSpPr>
              <a:spLocks noChangeArrowheads="1"/>
            </p:cNvSpPr>
            <p:nvPr/>
          </p:nvSpPr>
          <p:spPr bwMode="auto">
            <a:xfrm>
              <a:off x="3306" y="3032"/>
              <a:ext cx="143" cy="92"/>
            </a:xfrm>
            <a:prstGeom prst="rect">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560" name="Rectangle 500"/>
            <p:cNvSpPr>
              <a:spLocks noChangeArrowheads="1"/>
            </p:cNvSpPr>
            <p:nvPr/>
          </p:nvSpPr>
          <p:spPr bwMode="auto">
            <a:xfrm>
              <a:off x="3306" y="3148"/>
              <a:ext cx="143" cy="92"/>
            </a:xfrm>
            <a:prstGeom prst="rect">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561" name="Oval 501"/>
            <p:cNvSpPr>
              <a:spLocks noChangeArrowheads="1"/>
            </p:cNvSpPr>
            <p:nvPr/>
          </p:nvSpPr>
          <p:spPr bwMode="auto">
            <a:xfrm>
              <a:off x="3295" y="2571"/>
              <a:ext cx="164" cy="115"/>
            </a:xfrm>
            <a:prstGeom prst="ellipse">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562" name="Oval 502"/>
            <p:cNvSpPr>
              <a:spLocks noChangeArrowheads="1"/>
            </p:cNvSpPr>
            <p:nvPr/>
          </p:nvSpPr>
          <p:spPr bwMode="auto">
            <a:xfrm>
              <a:off x="3295" y="2452"/>
              <a:ext cx="164" cy="115"/>
            </a:xfrm>
            <a:prstGeom prst="ellipse">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563" name="Oval 503"/>
            <p:cNvSpPr>
              <a:spLocks noChangeArrowheads="1"/>
            </p:cNvSpPr>
            <p:nvPr/>
          </p:nvSpPr>
          <p:spPr bwMode="auto">
            <a:xfrm>
              <a:off x="3295" y="2334"/>
              <a:ext cx="164" cy="113"/>
            </a:xfrm>
            <a:prstGeom prst="ellipse">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564" name="Oval 504"/>
            <p:cNvSpPr>
              <a:spLocks noChangeArrowheads="1"/>
            </p:cNvSpPr>
            <p:nvPr/>
          </p:nvSpPr>
          <p:spPr bwMode="auto">
            <a:xfrm>
              <a:off x="3295" y="2214"/>
              <a:ext cx="164" cy="113"/>
            </a:xfrm>
            <a:prstGeom prst="ellipse">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565" name="Oval 505"/>
            <p:cNvSpPr>
              <a:spLocks noChangeArrowheads="1"/>
            </p:cNvSpPr>
            <p:nvPr/>
          </p:nvSpPr>
          <p:spPr bwMode="auto">
            <a:xfrm>
              <a:off x="3295" y="2095"/>
              <a:ext cx="164" cy="113"/>
            </a:xfrm>
            <a:prstGeom prst="ellipse">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64566" name="Oval 506"/>
            <p:cNvSpPr>
              <a:spLocks noChangeArrowheads="1"/>
            </p:cNvSpPr>
            <p:nvPr/>
          </p:nvSpPr>
          <p:spPr bwMode="auto">
            <a:xfrm>
              <a:off x="3295" y="1976"/>
              <a:ext cx="164" cy="115"/>
            </a:xfrm>
            <a:prstGeom prst="ellipse">
              <a:avLst/>
            </a:prstGeom>
            <a:gradFill rotWithShape="1">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grpSp>
      <p:sp>
        <p:nvSpPr>
          <p:cNvPr id="64552" name="AutoShape 507"/>
          <p:cNvSpPr>
            <a:spLocks noChangeAspect="1" noChangeArrowheads="1"/>
          </p:cNvSpPr>
          <p:nvPr/>
        </p:nvSpPr>
        <p:spPr bwMode="auto">
          <a:xfrm>
            <a:off x="3041650" y="2290763"/>
            <a:ext cx="525463" cy="506412"/>
          </a:xfrm>
          <a:prstGeom prst="hexagon">
            <a:avLst>
              <a:gd name="adj" fmla="val 25940"/>
              <a:gd name="vf" fmla="val 115470"/>
            </a:avLst>
          </a:prstGeom>
          <a:gradFill rotWithShape="1">
            <a:gsLst>
              <a:gs pos="0">
                <a:srgbClr val="FFFF00"/>
              </a:gs>
              <a:gs pos="100000">
                <a:srgbClr val="767600"/>
              </a:gs>
            </a:gsLst>
            <a:path path="shape">
              <a:fillToRect l="50000" t="50000" r="50000" b="50000"/>
            </a:path>
          </a:gradFill>
          <a:ln w="9525">
            <a:miter lim="800000"/>
            <a:headEnd/>
            <a:tailEnd/>
          </a:ln>
          <a:effectLst/>
          <a:scene3d>
            <a:camera prst="legacyObliqueRight">
              <a:rot lat="300000" lon="20399998" rev="0"/>
            </a:camera>
            <a:lightRig rig="legacyFlat2" dir="b"/>
          </a:scene3d>
          <a:sp3d extrusionH="163500" prstMaterial="legacyPlastic">
            <a:bevelT w="13500" h="13500" prst="angle"/>
            <a:bevelB w="13500" h="13500" prst="angle"/>
            <a:extrusionClr>
              <a:srgbClr val="FFFF00"/>
            </a:extrusionClr>
          </a:sp3d>
          <a:extLst>
            <a:ext uri="{AF507438-7753-43e0-B8FC-AC1667EBCBE1}">
              <a14:hiddenEffects xmlns:a14="http://schemas.microsoft.com/office/drawing/2010/main">
                <a:effectLst>
                  <a:outerShdw blurRad="63500" dist="17961" dir="2700000" algn="ctr" rotWithShape="0">
                    <a:srgbClr val="999900">
                      <a:alpha val="74998"/>
                    </a:srgb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charset="0"/>
              <a:buChar char="§"/>
              <a:defRPr/>
            </a:pPr>
            <a:endParaRPr lang="en-US">
              <a:cs typeface="+mn-cs"/>
            </a:endParaRPr>
          </a:p>
        </p:txBody>
      </p:sp>
      <p:sp>
        <p:nvSpPr>
          <p:cNvPr id="107004" name="AutoShape 508"/>
          <p:cNvSpPr>
            <a:spLocks noChangeAspect="1" noChangeArrowheads="1"/>
          </p:cNvSpPr>
          <p:nvPr/>
        </p:nvSpPr>
        <p:spPr bwMode="auto">
          <a:xfrm>
            <a:off x="2070100" y="2271713"/>
            <a:ext cx="525463" cy="506412"/>
          </a:xfrm>
          <a:prstGeom prst="hexagon">
            <a:avLst>
              <a:gd name="adj" fmla="val 25940"/>
              <a:gd name="vf" fmla="val 115470"/>
            </a:avLst>
          </a:prstGeom>
          <a:gradFill rotWithShape="1">
            <a:gsLst>
              <a:gs pos="0">
                <a:schemeClr val="accent2"/>
              </a:gs>
              <a:gs pos="100000">
                <a:schemeClr val="accent2">
                  <a:gamma/>
                  <a:shade val="46275"/>
                  <a:invGamma/>
                </a:schemeClr>
              </a:gs>
            </a:gsLst>
            <a:path path="shape">
              <a:fillToRect l="50000" t="50000" r="50000" b="50000"/>
            </a:path>
          </a:gradFill>
          <a:ln>
            <a:noFill/>
          </a:ln>
          <a:effectLst/>
          <a:scene3d>
            <a:camera prst="legacyObliqueRight">
              <a:rot lat="300000" lon="20399999" rev="0"/>
            </a:camera>
            <a:lightRig rig="legacyFlat2" dir="b"/>
          </a:scene3d>
          <a:sp3d extrusionH="163500" prstMaterial="legacyPlastic">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7961" dir="2700000" algn="ctr" rotWithShape="0">
                    <a:schemeClr val="accent2">
                      <a:gamma/>
                      <a:shade val="60000"/>
                      <a:invGamma/>
                    </a:scheme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7005" name="AutoShape 509"/>
          <p:cNvSpPr>
            <a:spLocks noChangeAspect="1" noChangeArrowheads="1"/>
          </p:cNvSpPr>
          <p:nvPr/>
        </p:nvSpPr>
        <p:spPr bwMode="auto">
          <a:xfrm>
            <a:off x="4146550" y="2290763"/>
            <a:ext cx="525463" cy="506412"/>
          </a:xfrm>
          <a:prstGeom prst="hexagon">
            <a:avLst>
              <a:gd name="adj" fmla="val 25940"/>
              <a:gd name="vf" fmla="val 115470"/>
            </a:avLst>
          </a:prstGeom>
          <a:gradFill rotWithShape="1">
            <a:gsLst>
              <a:gs pos="0">
                <a:schemeClr val="accent1"/>
              </a:gs>
              <a:gs pos="100000">
                <a:schemeClr val="accent1">
                  <a:gamma/>
                  <a:shade val="46275"/>
                  <a:invGamma/>
                </a:schemeClr>
              </a:gs>
            </a:gsLst>
            <a:path path="shape">
              <a:fillToRect l="50000" t="50000" r="50000" b="50000"/>
            </a:path>
          </a:gradFill>
          <a:ln>
            <a:noFill/>
          </a:ln>
          <a:effectLst/>
          <a:scene3d>
            <a:camera prst="legacyObliqueRight">
              <a:rot lat="300000" lon="20399999" rev="0"/>
            </a:camera>
            <a:lightRig rig="legacyFlat2" dir="b"/>
          </a:scene3d>
          <a:sp3d extrusionH="163500" prstMaterial="legacyPlastic">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7006" name="AutoShape 510"/>
          <p:cNvSpPr>
            <a:spLocks noChangeAspect="1" noChangeArrowheads="1"/>
          </p:cNvSpPr>
          <p:nvPr/>
        </p:nvSpPr>
        <p:spPr bwMode="auto">
          <a:xfrm>
            <a:off x="5137150" y="2271713"/>
            <a:ext cx="525463" cy="506412"/>
          </a:xfrm>
          <a:prstGeom prst="hexagon">
            <a:avLst>
              <a:gd name="adj" fmla="val 25940"/>
              <a:gd name="vf" fmla="val 115470"/>
            </a:avLst>
          </a:prstGeom>
          <a:gradFill rotWithShape="1">
            <a:gsLst>
              <a:gs pos="0">
                <a:schemeClr val="hlink"/>
              </a:gs>
              <a:gs pos="100000">
                <a:schemeClr val="hlink">
                  <a:gamma/>
                  <a:shade val="46275"/>
                  <a:invGamma/>
                </a:schemeClr>
              </a:gs>
            </a:gsLst>
            <a:path path="shape">
              <a:fillToRect l="50000" t="50000" r="50000" b="50000"/>
            </a:path>
          </a:gradFill>
          <a:ln>
            <a:noFill/>
          </a:ln>
          <a:effectLst/>
          <a:scene3d>
            <a:camera prst="legacyObliqueRight">
              <a:rot lat="300000" lon="20399999" rev="0"/>
            </a:camera>
            <a:lightRig rig="legacyFlat2" dir="b"/>
          </a:scene3d>
          <a:sp3d extrusionH="163500" prstMaterial="legacyPlastic">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
        <p:nvSpPr>
          <p:cNvPr id="107007" name="AutoShape 511"/>
          <p:cNvSpPr>
            <a:spLocks noChangeAspect="1" noChangeArrowheads="1"/>
          </p:cNvSpPr>
          <p:nvPr/>
        </p:nvSpPr>
        <p:spPr bwMode="auto">
          <a:xfrm>
            <a:off x="6108700" y="2309813"/>
            <a:ext cx="525463" cy="506412"/>
          </a:xfrm>
          <a:prstGeom prst="hexagon">
            <a:avLst>
              <a:gd name="adj" fmla="val 25940"/>
              <a:gd name="vf" fmla="val 115470"/>
            </a:avLst>
          </a:prstGeom>
          <a:gradFill rotWithShape="1">
            <a:gsLst>
              <a:gs pos="0">
                <a:schemeClr val="bg2"/>
              </a:gs>
              <a:gs pos="100000">
                <a:schemeClr val="bg2">
                  <a:gamma/>
                  <a:shade val="46275"/>
                  <a:invGamma/>
                </a:schemeClr>
              </a:gs>
            </a:gsLst>
            <a:path path="shape">
              <a:fillToRect l="50000" t="50000" r="50000" b="50000"/>
            </a:path>
          </a:gradFill>
          <a:ln>
            <a:noFill/>
          </a:ln>
          <a:effectLst/>
          <a:scene3d>
            <a:camera prst="legacyObliqueRight">
              <a:rot lat="300000" lon="20399999" rev="0"/>
            </a:camera>
            <a:lightRig rig="legacyFlat2" dir="b"/>
          </a:scene3d>
          <a:sp3d extrusionH="163500" prstMaterial="legacyPlastic">
            <a:bevelT w="13500" h="13500" prst="angle"/>
            <a:bevelB w="13500" h="13500" prst="angle"/>
            <a:extrusionClr>
              <a:schemeClr val="bg2"/>
            </a:extrusionClr>
            <a:contourClr>
              <a:schemeClr val="bg2"/>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anchor="ctr">
            <a:flatTx/>
          </a:bodyPr>
          <a:lstStyle/>
          <a:p>
            <a:pPr eaLnBrk="1" hangingPunct="1">
              <a:lnSpc>
                <a:spcPct val="90000"/>
              </a:lnSpc>
              <a:spcBef>
                <a:spcPct val="35000"/>
              </a:spcBef>
              <a:spcAft>
                <a:spcPct val="25000"/>
              </a:spcAft>
              <a:buClr>
                <a:schemeClr val="folHlink"/>
              </a:buClr>
              <a:buFont typeface="Wingdings" panose="05000000000000000000" pitchFamily="2" charset="2"/>
              <a:buChar char="§"/>
              <a:defRPr/>
            </a:pPr>
            <a:endParaRPr lang="en-IN">
              <a:latin typeface="Arial" panose="020B0604020202020204" pitchFamily="34" charset="0"/>
              <a:ea typeface="+mn-ea"/>
              <a:cs typeface="+mn-cs"/>
            </a:endParaRPr>
          </a:p>
        </p:txBody>
      </p:sp>
    </p:spTree>
    <p:extLst>
      <p:ext uri="{BB962C8B-B14F-4D97-AF65-F5344CB8AC3E}">
        <p14:creationId xmlns:p14="http://schemas.microsoft.com/office/powerpoint/2010/main" val="2659252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en-US" sz="4000" dirty="0">
                <a:solidFill>
                  <a:srgbClr val="000090"/>
                </a:solidFill>
                <a:latin typeface="+mn-lt"/>
                <a:cs typeface="+mj-cs"/>
              </a:rPr>
              <a:t>Summary of Anti-VEGF MOAs Based on Preclinical Models</a:t>
            </a:r>
          </a:p>
        </p:txBody>
      </p:sp>
      <p:sp>
        <p:nvSpPr>
          <p:cNvPr id="66563" name="Rectangle 3"/>
          <p:cNvSpPr>
            <a:spLocks noGrp="1" noChangeArrowheads="1"/>
          </p:cNvSpPr>
          <p:nvPr>
            <p:ph type="body" idx="1"/>
          </p:nvPr>
        </p:nvSpPr>
        <p:spPr>
          <a:xfrm>
            <a:off x="381000" y="1982788"/>
            <a:ext cx="8458200" cy="4378325"/>
          </a:xfrm>
        </p:spPr>
        <p:txBody>
          <a:bodyPr>
            <a:normAutofit/>
          </a:bodyPr>
          <a:lstStyle/>
          <a:p>
            <a:pPr eaLnBrk="1" hangingPunct="1">
              <a:defRPr/>
            </a:pPr>
            <a:r>
              <a:rPr lang="en-US" sz="4000" dirty="0">
                <a:solidFill>
                  <a:srgbClr val="000090"/>
                </a:solidFill>
                <a:cs typeface="+mn-cs"/>
              </a:rPr>
              <a:t>May regress existing microvasculature</a:t>
            </a:r>
          </a:p>
          <a:p>
            <a:pPr eaLnBrk="1" hangingPunct="1">
              <a:defRPr/>
            </a:pPr>
            <a:r>
              <a:rPr lang="en-US" sz="4000" dirty="0">
                <a:solidFill>
                  <a:srgbClr val="000090"/>
                </a:solidFill>
                <a:cs typeface="+mn-cs"/>
              </a:rPr>
              <a:t>May normalize surviving mature vasculature</a:t>
            </a:r>
            <a:endParaRPr lang="en-US" sz="4000" baseline="30000" dirty="0">
              <a:solidFill>
                <a:srgbClr val="000090"/>
              </a:solidFill>
              <a:cs typeface="+mn-cs"/>
            </a:endParaRPr>
          </a:p>
          <a:p>
            <a:pPr eaLnBrk="1" hangingPunct="1">
              <a:defRPr/>
            </a:pPr>
            <a:r>
              <a:rPr lang="en-US" sz="4000" dirty="0">
                <a:solidFill>
                  <a:srgbClr val="000090"/>
                </a:solidFill>
                <a:cs typeface="+mn-cs"/>
              </a:rPr>
              <a:t>May inhibit vessel regrowth and neovascularization</a:t>
            </a:r>
            <a:endParaRPr lang="en-US" sz="4000" baseline="30000" dirty="0">
              <a:solidFill>
                <a:srgbClr val="000090"/>
              </a:solidFill>
              <a:cs typeface="+mn-cs"/>
            </a:endParaRPr>
          </a:p>
        </p:txBody>
      </p:sp>
    </p:spTree>
    <p:extLst>
      <p:ext uri="{BB962C8B-B14F-4D97-AF65-F5344CB8AC3E}">
        <p14:creationId xmlns:p14="http://schemas.microsoft.com/office/powerpoint/2010/main" val="72940186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nrclino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23975"/>
            <a:ext cx="7870825"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Freeform 7"/>
          <p:cNvSpPr>
            <a:spLocks/>
          </p:cNvSpPr>
          <p:nvPr/>
        </p:nvSpPr>
        <p:spPr bwMode="auto">
          <a:xfrm>
            <a:off x="76200" y="914400"/>
            <a:ext cx="8458200" cy="5410200"/>
          </a:xfrm>
          <a:custGeom>
            <a:avLst/>
            <a:gdLst>
              <a:gd name="T0" fmla="*/ 0 w 5520"/>
              <a:gd name="T1" fmla="*/ 2147483647 h 3408"/>
              <a:gd name="T2" fmla="*/ 2147483647 w 5520"/>
              <a:gd name="T3" fmla="*/ 2147483647 h 3408"/>
              <a:gd name="T4" fmla="*/ 2147483647 w 5520"/>
              <a:gd name="T5" fmla="*/ 0 h 3408"/>
              <a:gd name="T6" fmla="*/ 2147483647 w 5520"/>
              <a:gd name="T7" fmla="*/ 0 h 3408"/>
              <a:gd name="T8" fmla="*/ 2147483647 w 5520"/>
              <a:gd name="T9" fmla="*/ 2147483647 h 3408"/>
              <a:gd name="T10" fmla="*/ 0 w 5520"/>
              <a:gd name="T11" fmla="*/ 2147483647 h 3408"/>
              <a:gd name="T12" fmla="*/ 0 60000 65536"/>
              <a:gd name="T13" fmla="*/ 0 60000 65536"/>
              <a:gd name="T14" fmla="*/ 0 60000 65536"/>
              <a:gd name="T15" fmla="*/ 0 60000 65536"/>
              <a:gd name="T16" fmla="*/ 0 60000 65536"/>
              <a:gd name="T17" fmla="*/ 0 60000 65536"/>
              <a:gd name="T18" fmla="*/ 0 w 5520"/>
              <a:gd name="T19" fmla="*/ 0 h 3408"/>
              <a:gd name="T20" fmla="*/ 5520 w 5520"/>
              <a:gd name="T21" fmla="*/ 3408 h 3408"/>
            </a:gdLst>
            <a:ahLst/>
            <a:cxnLst>
              <a:cxn ang="T12">
                <a:pos x="T0" y="T1"/>
              </a:cxn>
              <a:cxn ang="T13">
                <a:pos x="T2" y="T3"/>
              </a:cxn>
              <a:cxn ang="T14">
                <a:pos x="T4" y="T5"/>
              </a:cxn>
              <a:cxn ang="T15">
                <a:pos x="T6" y="T7"/>
              </a:cxn>
              <a:cxn ang="T16">
                <a:pos x="T8" y="T9"/>
              </a:cxn>
              <a:cxn ang="T17">
                <a:pos x="T10" y="T11"/>
              </a:cxn>
            </a:cxnLst>
            <a:rect l="T18" t="T19" r="T20" b="T21"/>
            <a:pathLst>
              <a:path w="5520" h="3408">
                <a:moveTo>
                  <a:pt x="0" y="2928"/>
                </a:moveTo>
                <a:lnTo>
                  <a:pt x="4080" y="2928"/>
                </a:lnTo>
                <a:lnTo>
                  <a:pt x="4080" y="0"/>
                </a:lnTo>
                <a:lnTo>
                  <a:pt x="5520" y="0"/>
                </a:lnTo>
                <a:lnTo>
                  <a:pt x="5520" y="3408"/>
                </a:lnTo>
                <a:lnTo>
                  <a:pt x="0" y="3408"/>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292" name="Rectangle 2"/>
          <p:cNvSpPr>
            <a:spLocks noChangeArrowheads="1"/>
          </p:cNvSpPr>
          <p:nvPr/>
        </p:nvSpPr>
        <p:spPr bwMode="auto">
          <a:xfrm>
            <a:off x="185738" y="152400"/>
            <a:ext cx="68089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u="sng" dirty="0"/>
              <a:t>Personalized cancer </a:t>
            </a:r>
            <a:r>
              <a:rPr lang="en-US" sz="3000" u="sng" dirty="0" smtClean="0"/>
              <a:t>therapy – is it a reality</a:t>
            </a:r>
            <a:endParaRPr lang="en-US" sz="2800" u="sng" dirty="0"/>
          </a:p>
        </p:txBody>
      </p:sp>
      <p:sp>
        <p:nvSpPr>
          <p:cNvPr id="12293" name="Text Box 4"/>
          <p:cNvSpPr txBox="1">
            <a:spLocks noChangeArrowheads="1"/>
          </p:cNvSpPr>
          <p:nvPr/>
        </p:nvSpPr>
        <p:spPr bwMode="auto">
          <a:xfrm>
            <a:off x="76200" y="6507163"/>
            <a:ext cx="861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Meric-Bernstam F </a:t>
            </a:r>
            <a:r>
              <a:rPr lang="en-GB" sz="1200"/>
              <a:t>&amp; Mills GB</a:t>
            </a:r>
            <a:r>
              <a:rPr lang="en-GB" sz="1200" i="1"/>
              <a:t> </a:t>
            </a:r>
            <a:r>
              <a:rPr lang="en-US" sz="1200">
                <a:solidFill>
                  <a:srgbClr val="211D1E"/>
                </a:solidFill>
                <a:cs typeface="Arial" charset="0"/>
              </a:rPr>
              <a:t>(</a:t>
            </a:r>
            <a:r>
              <a:rPr lang="en-GB" sz="1200">
                <a:cs typeface="Arial" charset="0"/>
              </a:rPr>
              <a:t>2012)</a:t>
            </a:r>
            <a:r>
              <a:rPr lang="en-US" sz="1200">
                <a:cs typeface="Arial" charset="0"/>
              </a:rPr>
              <a:t>  Nat Rev Clin Oncol</a:t>
            </a:r>
          </a:p>
        </p:txBody>
      </p:sp>
      <p:sp>
        <p:nvSpPr>
          <p:cNvPr id="12294" name="Rectangle 9"/>
          <p:cNvSpPr>
            <a:spLocks noChangeArrowheads="1"/>
          </p:cNvSpPr>
          <p:nvPr/>
        </p:nvSpPr>
        <p:spPr bwMode="auto">
          <a:xfrm>
            <a:off x="7112000" y="3282950"/>
            <a:ext cx="195580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a:t>Personalized</a:t>
            </a:r>
          </a:p>
          <a:p>
            <a:pPr algn="ctr"/>
            <a:r>
              <a:rPr lang="en-US"/>
              <a:t>Therapy</a:t>
            </a:r>
          </a:p>
        </p:txBody>
      </p:sp>
      <p:sp>
        <p:nvSpPr>
          <p:cNvPr id="12295" name="Line 10"/>
          <p:cNvSpPr>
            <a:spLocks noChangeShapeType="1"/>
          </p:cNvSpPr>
          <p:nvPr/>
        </p:nvSpPr>
        <p:spPr bwMode="auto">
          <a:xfrm>
            <a:off x="6096000" y="37338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57100645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549275" y="301457"/>
            <a:ext cx="8042276" cy="762050"/>
          </a:xfrm>
        </p:spPr>
        <p:txBody>
          <a:bodyPr/>
          <a:lstStyle/>
          <a:p>
            <a:pPr eaLnBrk="1" hangingPunct="1">
              <a:defRPr/>
            </a:pPr>
            <a:r>
              <a:rPr lang="en-US" dirty="0">
                <a:solidFill>
                  <a:srgbClr val="000090"/>
                </a:solidFill>
                <a:latin typeface="+mn-lt"/>
                <a:cs typeface="+mj-cs"/>
              </a:rPr>
              <a:t>Conclusions</a:t>
            </a:r>
          </a:p>
        </p:txBody>
      </p:sp>
      <p:sp>
        <p:nvSpPr>
          <p:cNvPr id="68611" name="Rectangle 3"/>
          <p:cNvSpPr>
            <a:spLocks noGrp="1" noChangeArrowheads="1"/>
          </p:cNvSpPr>
          <p:nvPr>
            <p:ph type="body" idx="4294967295"/>
          </p:nvPr>
        </p:nvSpPr>
        <p:spPr>
          <a:xfrm>
            <a:off x="381000" y="1357180"/>
            <a:ext cx="8467725" cy="4378325"/>
          </a:xfrm>
        </p:spPr>
        <p:txBody>
          <a:bodyPr>
            <a:normAutofit fontScale="92500"/>
          </a:bodyPr>
          <a:lstStyle/>
          <a:p>
            <a:pPr eaLnBrk="1" hangingPunct="1">
              <a:defRPr/>
            </a:pPr>
            <a:r>
              <a:rPr lang="en-US" dirty="0">
                <a:solidFill>
                  <a:srgbClr val="000090"/>
                </a:solidFill>
              </a:rPr>
              <a:t>Cancer is a very complex disease</a:t>
            </a:r>
          </a:p>
          <a:p>
            <a:pPr eaLnBrk="1" hangingPunct="1">
              <a:defRPr/>
            </a:pPr>
            <a:r>
              <a:rPr lang="en-US" dirty="0">
                <a:solidFill>
                  <a:srgbClr val="000090"/>
                </a:solidFill>
              </a:rPr>
              <a:t>Gains in molecular understanding are revealing therapeutic targets</a:t>
            </a:r>
          </a:p>
          <a:p>
            <a:pPr eaLnBrk="1" hangingPunct="1">
              <a:defRPr/>
            </a:pPr>
            <a:r>
              <a:rPr lang="en-US" dirty="0">
                <a:solidFill>
                  <a:srgbClr val="000090"/>
                </a:solidFill>
              </a:rPr>
              <a:t>EGFR: example of a single-gene, broad, useful target</a:t>
            </a:r>
          </a:p>
          <a:p>
            <a:pPr lvl="1" eaLnBrk="1" hangingPunct="1">
              <a:defRPr/>
            </a:pPr>
            <a:r>
              <a:rPr lang="en-US" dirty="0">
                <a:solidFill>
                  <a:srgbClr val="000090"/>
                </a:solidFill>
              </a:rPr>
              <a:t>However, most tumors will require a combination of agents targeting several key pathways</a:t>
            </a:r>
          </a:p>
          <a:p>
            <a:pPr eaLnBrk="1" hangingPunct="1">
              <a:defRPr/>
            </a:pPr>
            <a:r>
              <a:rPr lang="en-US" dirty="0">
                <a:solidFill>
                  <a:srgbClr val="000090"/>
                </a:solidFill>
              </a:rPr>
              <a:t>The tumor comprises the cancer cells plus a dynamic and rich </a:t>
            </a:r>
            <a:r>
              <a:rPr lang="en-US" dirty="0" err="1" smtClean="0">
                <a:solidFill>
                  <a:srgbClr val="000090"/>
                </a:solidFill>
              </a:rPr>
              <a:t>stroma</a:t>
            </a:r>
            <a:r>
              <a:rPr lang="en-US" dirty="0" smtClean="0">
                <a:solidFill>
                  <a:srgbClr val="000090"/>
                </a:solidFill>
              </a:rPr>
              <a:t>.</a:t>
            </a:r>
          </a:p>
          <a:p>
            <a:pPr eaLnBrk="1" hangingPunct="1">
              <a:defRPr/>
            </a:pPr>
            <a:r>
              <a:rPr lang="en-US" dirty="0" smtClean="0">
                <a:solidFill>
                  <a:srgbClr val="000090"/>
                </a:solidFill>
              </a:rPr>
              <a:t>Targeting the </a:t>
            </a:r>
            <a:r>
              <a:rPr lang="en-US" dirty="0" err="1" smtClean="0">
                <a:solidFill>
                  <a:srgbClr val="000090"/>
                </a:solidFill>
              </a:rPr>
              <a:t>stroma</a:t>
            </a:r>
            <a:r>
              <a:rPr lang="en-US" dirty="0" smtClean="0">
                <a:solidFill>
                  <a:srgbClr val="000090"/>
                </a:solidFill>
              </a:rPr>
              <a:t> should also be part strategy to complete the act of targeted therapy.</a:t>
            </a:r>
            <a:endParaRPr lang="en-US" dirty="0">
              <a:solidFill>
                <a:srgbClr val="000090"/>
              </a:solidFill>
            </a:endParaRPr>
          </a:p>
        </p:txBody>
      </p:sp>
    </p:spTree>
    <p:extLst>
      <p:ext uri="{BB962C8B-B14F-4D97-AF65-F5344CB8AC3E}">
        <p14:creationId xmlns:p14="http://schemas.microsoft.com/office/powerpoint/2010/main" val="142191680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4139" y="344317"/>
            <a:ext cx="5215251" cy="29335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1080504" y="3378652"/>
            <a:ext cx="7317096" cy="3416320"/>
          </a:xfrm>
          <a:prstGeom prst="rect">
            <a:avLst/>
          </a:prstGeom>
        </p:spPr>
        <p:txBody>
          <a:bodyPr wrap="square">
            <a:spAutoFit/>
          </a:bodyPr>
          <a:lstStyle/>
          <a:p>
            <a:pPr algn="ctr"/>
            <a:r>
              <a:rPr lang="en-US" sz="3600" dirty="0"/>
              <a:t>Many cancers leave clear marks on our </a:t>
            </a:r>
            <a:r>
              <a:rPr lang="en-US" sz="3600" dirty="0" smtClean="0"/>
              <a:t>DNA. Understanding how they influence cancer growth and how  negation of its downstream effects will arrest cancer growth is key for the success of targeted therapy</a:t>
            </a:r>
            <a:endParaRPr lang="en-US" sz="3600" dirty="0"/>
          </a:p>
        </p:txBody>
      </p:sp>
    </p:spTree>
    <p:extLst>
      <p:ext uri="{BB962C8B-B14F-4D97-AF65-F5344CB8AC3E}">
        <p14:creationId xmlns:p14="http://schemas.microsoft.com/office/powerpoint/2010/main" val="27124768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1286" y="743858"/>
            <a:ext cx="7003144" cy="37374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Rectangle 2"/>
          <p:cNvSpPr/>
          <p:nvPr/>
        </p:nvSpPr>
        <p:spPr>
          <a:xfrm>
            <a:off x="1542144" y="5186103"/>
            <a:ext cx="6132286" cy="954107"/>
          </a:xfrm>
          <a:prstGeom prst="rect">
            <a:avLst/>
          </a:prstGeom>
        </p:spPr>
        <p:txBody>
          <a:bodyPr wrap="square">
            <a:spAutoFit/>
          </a:bodyPr>
          <a:lstStyle/>
          <a:p>
            <a:pPr algn="ctr"/>
            <a:r>
              <a:rPr lang="en-US" sz="2800" dirty="0">
                <a:solidFill>
                  <a:srgbClr val="000090"/>
                </a:solidFill>
              </a:rPr>
              <a:t>The better a cell is at dividing, the more successful it will be </a:t>
            </a:r>
            <a:endParaRPr lang="en-US" sz="2800" dirty="0" smtClean="0">
              <a:solidFill>
                <a:srgbClr val="000090"/>
              </a:solidFill>
            </a:endParaRPr>
          </a:p>
        </p:txBody>
      </p:sp>
    </p:spTree>
    <p:extLst>
      <p:ext uri="{BB962C8B-B14F-4D97-AF65-F5344CB8AC3E}">
        <p14:creationId xmlns:p14="http://schemas.microsoft.com/office/powerpoint/2010/main" val="426731622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6562" y="5148109"/>
            <a:ext cx="3095318" cy="923330"/>
          </a:xfrm>
          <a:prstGeom prst="rect">
            <a:avLst/>
          </a:prstGeom>
          <a:noFill/>
        </p:spPr>
        <p:txBody>
          <a:bodyPr wrap="none" rtlCol="0">
            <a:spAutoFit/>
          </a:bodyPr>
          <a:lstStyle/>
          <a:p>
            <a:r>
              <a:rPr lang="en-US" sz="5400" dirty="0" smtClean="0"/>
              <a:t>Thank you </a:t>
            </a:r>
            <a:endParaRPr lang="en-US" sz="5400" dirty="0"/>
          </a:p>
        </p:txBody>
      </p:sp>
      <p:pic>
        <p:nvPicPr>
          <p:cNvPr id="3" name="Picture 2" descr="IMG_61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540" y="574042"/>
            <a:ext cx="5838512" cy="4378884"/>
          </a:xfrm>
          <a:prstGeom prst="rect">
            <a:avLst/>
          </a:prstGeom>
        </p:spPr>
      </p:pic>
    </p:spTree>
    <p:extLst>
      <p:ext uri="{BB962C8B-B14F-4D97-AF65-F5344CB8AC3E}">
        <p14:creationId xmlns:p14="http://schemas.microsoft.com/office/powerpoint/2010/main" val="41879506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829" t="17359" r="8525" b="10137"/>
          <a:stretch/>
        </p:blipFill>
        <p:spPr>
          <a:xfrm>
            <a:off x="1016000" y="1345578"/>
            <a:ext cx="7394905" cy="4986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977571" y="360755"/>
            <a:ext cx="4981953" cy="769441"/>
          </a:xfrm>
          <a:prstGeom prst="rect">
            <a:avLst/>
          </a:prstGeom>
          <a:noFill/>
        </p:spPr>
        <p:txBody>
          <a:bodyPr wrap="none" rtlCol="0">
            <a:spAutoFit/>
          </a:bodyPr>
          <a:lstStyle/>
          <a:p>
            <a:r>
              <a:rPr lang="en-US" sz="4400" dirty="0" smtClean="0">
                <a:solidFill>
                  <a:schemeClr val="accent3">
                    <a:lumMod val="75000"/>
                  </a:schemeClr>
                </a:solidFill>
              </a:rPr>
              <a:t>The normal cell cycle</a:t>
            </a:r>
            <a:endParaRPr lang="en-US" sz="4400" dirty="0">
              <a:solidFill>
                <a:schemeClr val="accent3">
                  <a:lumMod val="75000"/>
                </a:schemeClr>
              </a:solidFill>
            </a:endParaRPr>
          </a:p>
        </p:txBody>
      </p:sp>
    </p:spTree>
    <p:extLst>
      <p:ext uri="{BB962C8B-B14F-4D97-AF65-F5344CB8AC3E}">
        <p14:creationId xmlns:p14="http://schemas.microsoft.com/office/powerpoint/2010/main" val="67452539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6817</TotalTime>
  <Words>3565</Words>
  <Application>Microsoft Macintosh PowerPoint</Application>
  <PresentationFormat>On-screen Show (4:3)</PresentationFormat>
  <Paragraphs>777</Paragraphs>
  <Slides>80</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Breeze</vt:lpstr>
      <vt:lpstr>Slide</vt:lpstr>
      <vt:lpstr>PowerPoint Presentation</vt:lpstr>
      <vt:lpstr>PowerPoint Presentation</vt:lpstr>
      <vt:lpstr>PowerPoint Presentation</vt:lpstr>
      <vt:lpstr>Genes Environment and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Incremental Benefit Example of breast cancer</vt:lpstr>
      <vt:lpstr>PowerPoint Presentation</vt:lpstr>
      <vt:lpstr>PowerPoint Presentation</vt:lpstr>
      <vt:lpstr>PowerPoint Presentation</vt:lpstr>
      <vt:lpstr>PowerPoint Presentation</vt:lpstr>
      <vt:lpstr>PowerPoint Presentation</vt:lpstr>
      <vt:lpstr>PowerPoint Presentation</vt:lpstr>
      <vt:lpstr>Cancer  More Complex Than Ever Thought</vt:lpstr>
      <vt:lpstr>PowerPoint Presentation</vt:lpstr>
      <vt:lpstr>Different Models Emerge</vt:lpstr>
      <vt:lpstr>EGFR Epidermal Growth factor receptor</vt:lpstr>
      <vt:lpstr>The Epidermal Growth Factor Pathway</vt:lpstr>
      <vt:lpstr>PowerPoint Presentation</vt:lpstr>
      <vt:lpstr>Available EGFR-Directed Therapeutics</vt:lpstr>
      <vt:lpstr>EGFR-Directed Therapeutics:  Clinical Indications</vt:lpstr>
      <vt:lpstr>ISEL  Overall Population–Survival</vt:lpstr>
      <vt:lpstr>ISEL Adenocarcinoma Population–Survival</vt:lpstr>
      <vt:lpstr>Effects in subsets - ISEL</vt:lpstr>
      <vt:lpstr>Effects in Subsets - ISEL</vt:lpstr>
      <vt:lpstr>Survival by Ethnic Origin</vt:lpstr>
      <vt:lpstr>IPASS: PFS and OS by Known EGFR Mutation Status</vt:lpstr>
      <vt:lpstr>PowerPoint Presentation</vt:lpstr>
      <vt:lpstr>Which Target?</vt:lpstr>
      <vt:lpstr>Which Target?</vt:lpstr>
      <vt:lpstr>PowerPoint Presentation</vt:lpstr>
      <vt:lpstr>Where’s the Target?</vt:lpstr>
      <vt:lpstr>Predicting EGFR Treatment Outcome</vt:lpstr>
      <vt:lpstr>PowerPoint Presentation</vt:lpstr>
      <vt:lpstr>The Ph Chromosome and the bcr-abl Gene:  The t(9;22) Translocation*</vt:lpstr>
      <vt:lpstr>Normal Bcr-Abl Signaling*</vt:lpstr>
      <vt:lpstr>Survival in Early Chronic-Phase -  CML</vt:lpstr>
      <vt:lpstr>PowerPoint Presentation</vt:lpstr>
      <vt:lpstr>PowerPoint Presentation</vt:lpstr>
      <vt:lpstr>PowerPoint Presentation</vt:lpstr>
      <vt:lpstr>PowerPoint Presentation</vt:lpstr>
      <vt:lpstr>PowerPoint Presentation</vt:lpstr>
      <vt:lpstr>Activation of Naïve T-cells</vt:lpstr>
      <vt:lpstr>PowerPoint Presentation</vt:lpstr>
      <vt:lpstr>Immune check points</vt:lpstr>
      <vt:lpstr>Escaping the immune mechanisms Immune-tolerance</vt:lpstr>
      <vt:lpstr>Immune Checkpoints as Targets  Reeducating the immune system</vt:lpstr>
      <vt:lpstr>Multi-targeted TKIs</vt:lpstr>
      <vt:lpstr>Selected Targeted Agents With  Potential as Breast Cancer Therapeutics</vt:lpstr>
      <vt:lpstr>Multitargeted Agents: Trade-off Between Toxicity and Efficacy?</vt:lpstr>
      <vt:lpstr>Multi-targeted TKI Toxicities</vt:lpstr>
      <vt:lpstr>Multi-targeted Kinase Inhibitors Issues</vt:lpstr>
      <vt:lpstr>PowerPoint Presentation</vt:lpstr>
      <vt:lpstr>Directly Targeting the Cancer Cell: Disadvantages</vt:lpstr>
      <vt:lpstr>What Is the Tumor Microenvironment?</vt:lpstr>
      <vt:lpstr>Importance of Tumor Microenvironment</vt:lpstr>
      <vt:lpstr>Attraction of Targeting the Microenvironment</vt:lpstr>
      <vt:lpstr>Vascularization is required to convert an in-situ carcinoma into a rapidly growing malignancy</vt:lpstr>
      <vt:lpstr>Tumor characteristics and environment promote VEGF expression </vt:lpstr>
      <vt:lpstr>VEGF: A Key Mediator of Angiogenesis</vt:lpstr>
      <vt:lpstr>The VEGF Family and Its Receptors</vt:lpstr>
      <vt:lpstr>Summary of Anti-VEGF MOAs Based on Preclinical Models</vt:lpstr>
      <vt:lpstr>PowerPoint Presentation</vt:lpstr>
      <vt:lpstr>Conclusions</vt:lpstr>
      <vt:lpstr>PowerPoint Presentation</vt:lpstr>
      <vt:lpstr>PowerPoint Presentation</vt:lpstr>
    </vt:vector>
  </TitlesOfParts>
  <Company>Tata Memorial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Hari Menon</dc:creator>
  <cp:lastModifiedBy>Hari Menon</cp:lastModifiedBy>
  <cp:revision>60</cp:revision>
  <dcterms:created xsi:type="dcterms:W3CDTF">2016-06-01T00:06:15Z</dcterms:created>
  <dcterms:modified xsi:type="dcterms:W3CDTF">2016-06-10T07:55:49Z</dcterms:modified>
</cp:coreProperties>
</file>