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1" r:id="rId2"/>
    <p:sldId id="729" r:id="rId3"/>
    <p:sldId id="730" r:id="rId4"/>
    <p:sldId id="731" r:id="rId5"/>
    <p:sldId id="732" r:id="rId6"/>
    <p:sldId id="768" r:id="rId7"/>
    <p:sldId id="733" r:id="rId8"/>
    <p:sldId id="734" r:id="rId9"/>
    <p:sldId id="735" r:id="rId10"/>
    <p:sldId id="737" r:id="rId11"/>
    <p:sldId id="757" r:id="rId12"/>
    <p:sldId id="738" r:id="rId13"/>
    <p:sldId id="739" r:id="rId14"/>
    <p:sldId id="740" r:id="rId15"/>
    <p:sldId id="744" r:id="rId16"/>
    <p:sldId id="741" r:id="rId17"/>
    <p:sldId id="742" r:id="rId18"/>
    <p:sldId id="747" r:id="rId19"/>
    <p:sldId id="748" r:id="rId20"/>
    <p:sldId id="749" r:id="rId21"/>
    <p:sldId id="750" r:id="rId22"/>
    <p:sldId id="758" r:id="rId23"/>
    <p:sldId id="759" r:id="rId24"/>
    <p:sldId id="760" r:id="rId25"/>
    <p:sldId id="762" r:id="rId26"/>
    <p:sldId id="765" r:id="rId27"/>
    <p:sldId id="763" r:id="rId28"/>
    <p:sldId id="764" r:id="rId29"/>
    <p:sldId id="766" r:id="rId30"/>
    <p:sldId id="723" r:id="rId31"/>
    <p:sldId id="720" r:id="rId32"/>
    <p:sldId id="713" r:id="rId33"/>
    <p:sldId id="715" r:id="rId34"/>
    <p:sldId id="718" r:id="rId35"/>
    <p:sldId id="761" r:id="rId36"/>
    <p:sldId id="719" r:id="rId37"/>
    <p:sldId id="755" r:id="rId38"/>
    <p:sldId id="752" r:id="rId39"/>
    <p:sldId id="753" r:id="rId40"/>
    <p:sldId id="745" r:id="rId41"/>
    <p:sldId id="746" r:id="rId42"/>
    <p:sldId id="725" r:id="rId43"/>
    <p:sldId id="767" r:id="rId44"/>
  </p:sldIdLst>
  <p:sldSz cx="9906000" cy="7132638"/>
  <p:notesSz cx="6781800" cy="9906000"/>
  <p:embeddedFontLst>
    <p:embeddedFont>
      <p:font typeface="Helvetica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DE0"/>
    <a:srgbClr val="6699FF"/>
    <a:srgbClr val="99CCFF"/>
    <a:srgbClr val="FF66FF"/>
    <a:srgbClr val="EAEAEA"/>
    <a:srgbClr val="386F2B"/>
    <a:srgbClr val="FFC7C7"/>
    <a:srgbClr val="6C6900"/>
    <a:srgbClr val="A29E00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>
      <p:cViewPr>
        <p:scale>
          <a:sx n="100" d="100"/>
          <a:sy n="100" d="100"/>
        </p:scale>
        <p:origin x="-67" y="-58"/>
      </p:cViewPr>
      <p:guideLst>
        <p:guide orient="horz" pos="2208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80" y="-96"/>
      </p:cViewPr>
      <p:guideLst>
        <p:guide orient="horz" pos="3120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FE7EAA-FC4D-46CD-9089-D557E4429C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25" y="742950"/>
            <a:ext cx="51593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A1839BD-AA36-4BD5-9CA2-D49C1070D69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349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Helvetica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Helvetica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fld id="{9E6E76B6-443D-4573-BADD-18DAD771E039}" type="slidenum">
              <a:rPr lang="en-US" altLang="en-US" sz="1200">
                <a:solidFill>
                  <a:schemeClr val="tx2"/>
                </a:solidFill>
                <a:latin typeface="Arial" charset="0"/>
              </a:rPr>
              <a:pPr/>
              <a:t>1</a:t>
            </a:fld>
            <a:endParaRPr lang="en-US" altLang="en-US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196850"/>
            <a:ext cx="9248775" cy="1150938"/>
          </a:xfrm>
          <a:gradFill>
            <a:gsLst>
              <a:gs pos="0">
                <a:schemeClr val="tx2">
                  <a:gamma/>
                  <a:shade val="6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0" scaled="1"/>
          </a:gra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87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713" y="152400"/>
            <a:ext cx="2306637" cy="6500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767513" cy="6500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833320" y="6230615"/>
            <a:ext cx="2072680" cy="9020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5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583113"/>
            <a:ext cx="8420100" cy="1417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3022600"/>
            <a:ext cx="8420100" cy="15605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987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762000"/>
            <a:ext cx="4470400" cy="589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0950" y="762000"/>
            <a:ext cx="4470400" cy="589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85750"/>
            <a:ext cx="8915400" cy="11890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97025"/>
            <a:ext cx="4376738" cy="665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262188"/>
            <a:ext cx="4376738" cy="41100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97025"/>
            <a:ext cx="4378325" cy="665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262188"/>
            <a:ext cx="4378325" cy="41100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84163"/>
            <a:ext cx="3259138" cy="1208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84163"/>
            <a:ext cx="5537200" cy="6088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92250"/>
            <a:ext cx="3259138" cy="4879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3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992688"/>
            <a:ext cx="5943600" cy="588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36588"/>
            <a:ext cx="5943600" cy="4279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581650"/>
            <a:ext cx="5943600" cy="83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657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9207500" cy="520700"/>
          </a:xfrm>
          <a:prstGeom prst="rect">
            <a:avLst/>
          </a:prstGeom>
          <a:gradFill rotWithShape="0">
            <a:gsLst>
              <a:gs pos="0">
                <a:srgbClr val="3333FF"/>
              </a:gs>
              <a:gs pos="100000">
                <a:srgbClr val="0B03A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762000"/>
            <a:ext cx="9093200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250825" y="6767513"/>
            <a:ext cx="9426575" cy="3921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76"/>
                    </a:gs>
                    <a:gs pos="50000">
                      <a:srgbClr val="0000FF"/>
                    </a:gs>
                    <a:gs pos="100000">
                      <a:srgbClr val="00007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8" tIns="47884" rIns="95768" bIns="47884" anchor="ctr"/>
          <a:lstStyle/>
          <a:p>
            <a:pPr>
              <a:spcBef>
                <a:spcPct val="0"/>
              </a:spcBef>
            </a:pPr>
            <a:endParaRPr lang="de-CH" altLang="de-CH" sz="3600"/>
          </a:p>
        </p:txBody>
      </p:sp>
      <p:grpSp>
        <p:nvGrpSpPr>
          <p:cNvPr id="1029" name="Group 900"/>
          <p:cNvGrpSpPr>
            <a:grpSpLocks/>
          </p:cNvGrpSpPr>
          <p:nvPr/>
        </p:nvGrpSpPr>
        <p:grpSpPr bwMode="auto">
          <a:xfrm>
            <a:off x="0" y="5840413"/>
            <a:ext cx="1600200" cy="1292225"/>
            <a:chOff x="0" y="3648"/>
            <a:chExt cx="1152" cy="854"/>
          </a:xfrm>
        </p:grpSpPr>
        <p:grpSp>
          <p:nvGrpSpPr>
            <p:cNvPr id="1031" name="Group 901"/>
            <p:cNvGrpSpPr>
              <a:grpSpLocks/>
            </p:cNvGrpSpPr>
            <p:nvPr/>
          </p:nvGrpSpPr>
          <p:grpSpPr bwMode="auto">
            <a:xfrm>
              <a:off x="0" y="3648"/>
              <a:ext cx="1152" cy="749"/>
              <a:chOff x="0" y="3984"/>
              <a:chExt cx="744" cy="509"/>
            </a:xfrm>
          </p:grpSpPr>
          <p:pic>
            <p:nvPicPr>
              <p:cNvPr id="1033" name="Picture 902" descr="logombi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01" t="7141" r="7001" b="8569"/>
              <a:stretch>
                <a:fillRect/>
              </a:stretch>
            </p:blipFill>
            <p:spPr bwMode="auto">
              <a:xfrm>
                <a:off x="53" y="3993"/>
                <a:ext cx="662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" name="AutoShape 903"/>
              <p:cNvSpPr>
                <a:spLocks noChangeArrowheads="1"/>
              </p:cNvSpPr>
              <p:nvPr/>
            </p:nvSpPr>
            <p:spPr bwMode="auto">
              <a:xfrm rot="5400000">
                <a:off x="-63" y="4047"/>
                <a:ext cx="509" cy="38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5768" tIns="47884" rIns="95768" bIns="47884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5" name="AutoShape 904"/>
              <p:cNvSpPr>
                <a:spLocks noChangeArrowheads="1"/>
              </p:cNvSpPr>
              <p:nvPr/>
            </p:nvSpPr>
            <p:spPr bwMode="auto">
              <a:xfrm rot="16200000" flipH="1">
                <a:off x="297" y="4047"/>
                <a:ext cx="509" cy="38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5768" tIns="47884" rIns="95768" bIns="47884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32" name="Text Box 905"/>
            <p:cNvSpPr txBox="1">
              <a:spLocks noChangeArrowheads="1"/>
            </p:cNvSpPr>
            <p:nvPr/>
          </p:nvSpPr>
          <p:spPr bwMode="auto">
            <a:xfrm>
              <a:off x="0" y="4318"/>
              <a:ext cx="1152" cy="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68" tIns="47884" rIns="95768" bIns="47884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9pPr>
            </a:lstStyle>
            <a:p>
              <a:r>
                <a:rPr lang="en-US" sz="1200"/>
                <a:t>Max-Born-Institute</a:t>
              </a:r>
            </a:p>
          </p:txBody>
        </p:sp>
      </p:grpSp>
      <p:pic>
        <p:nvPicPr>
          <p:cNvPr id="1030" name="Picture 90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981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30000"/>
        </a:spcBef>
        <a:spcAft>
          <a:spcPct val="0"/>
        </a:spcAft>
        <a:buSzPct val="80000"/>
        <a:buFont typeface="Wingdings" pitchFamily="2" charset="2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565150" indent="-292100" algn="l" defTabSz="957263" rtl="0" eaLnBrk="0" fontAlgn="base" hangingPunct="0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400" b="1">
          <a:solidFill>
            <a:schemeClr val="bg1"/>
          </a:solidFill>
          <a:latin typeface="+mn-lt"/>
        </a:defRPr>
      </a:lvl2pPr>
      <a:lvl3pPr marL="738188" indent="176213" algn="l" defTabSz="9572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bg1"/>
          </a:solidFill>
          <a:latin typeface="+mn-lt"/>
        </a:defRPr>
      </a:lvl3pPr>
      <a:lvl4pPr marL="1025525" indent="346075" algn="l" defTabSz="957263" rtl="0" eaLnBrk="0" fontAlgn="base" hangingPunct="0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4pPr>
      <a:lvl5pPr marL="1258888" indent="569913" algn="l" defTabSz="957263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5pPr>
      <a:lvl6pPr marL="1716088" algn="l" defTabSz="957263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6pPr>
      <a:lvl7pPr marL="2173288" algn="l" defTabSz="957263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7pPr>
      <a:lvl8pPr marL="2630488" algn="l" defTabSz="957263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8pPr>
      <a:lvl9pPr marL="3087688" algn="l" defTabSz="957263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65"/>
          <p:cNvSpPr txBox="1">
            <a:spLocks noChangeArrowheads="1"/>
          </p:cNvSpPr>
          <p:nvPr/>
        </p:nvSpPr>
        <p:spPr bwMode="auto">
          <a:xfrm>
            <a:off x="2856821" y="3381346"/>
            <a:ext cx="4367626" cy="169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8" tIns="47884" rIns="95768" bIns="47884">
            <a:spAutoFit/>
          </a:bodyPr>
          <a:lstStyle>
            <a:lvl1pPr>
              <a:defRPr sz="2400" b="1">
                <a:solidFill>
                  <a:schemeClr val="bg1"/>
                </a:solidFill>
                <a:latin typeface="Helvetica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Helvetica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de-DE" dirty="0" smtClean="0"/>
              <a:t>Günter </a:t>
            </a:r>
            <a:r>
              <a:rPr lang="de-DE" dirty="0" err="1" smtClean="0"/>
              <a:t>Steinmeyer</a:t>
            </a: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r>
              <a:rPr lang="en-US" sz="2000" b="0" baseline="300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>
                <a:latin typeface="Arial" charset="0"/>
              </a:rPr>
              <a:t>Max Born Institute, Berlin, Germany </a:t>
            </a:r>
            <a:br>
              <a:rPr lang="en-US" sz="2000" b="0" dirty="0">
                <a:latin typeface="Arial" charset="0"/>
              </a:rPr>
            </a:br>
            <a:r>
              <a:rPr lang="de-DE" sz="2000" b="0" dirty="0" smtClean="0"/>
              <a:t/>
            </a:r>
            <a:br>
              <a:rPr lang="de-DE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steinmey@mbi-berlin.de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9183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200025" y="196849"/>
            <a:ext cx="9575800" cy="2217341"/>
          </a:xfrm>
        </p:spPr>
        <p:txBody>
          <a:bodyPr/>
          <a:lstStyle/>
          <a:p>
            <a:pPr>
              <a:defRPr/>
            </a:pPr>
            <a:r>
              <a:rPr lang="en-US" sz="4400"/>
              <a:t>Extreme events in optics: what can we learn to predict ocean rogue waves?</a:t>
            </a:r>
            <a:endParaRPr lang="en-US" altLang="de-CH" sz="4400" i="0" dirty="0" smtClean="0"/>
          </a:p>
        </p:txBody>
      </p:sp>
      <p:sp>
        <p:nvSpPr>
          <p:cNvPr id="3076" name="Rectangle 466"/>
          <p:cNvSpPr>
            <a:spLocks noChangeArrowheads="1"/>
          </p:cNvSpPr>
          <p:nvPr/>
        </p:nvSpPr>
        <p:spPr bwMode="auto">
          <a:xfrm>
            <a:off x="609600" y="2908300"/>
            <a:ext cx="8382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8" tIns="47884" rIns="95768" bIns="47884">
            <a:spAutoFit/>
          </a:bodyPr>
          <a:lstStyle/>
          <a:p>
            <a:r>
              <a:rPr lang="en-US" sz="2000" b="0"/>
              <a:t/>
            </a:r>
            <a:br>
              <a:rPr lang="en-US" sz="2000" b="0"/>
            </a:br>
            <a:endParaRPr lang="en-US" sz="2000"/>
          </a:p>
        </p:txBody>
      </p:sp>
      <p:grpSp>
        <p:nvGrpSpPr>
          <p:cNvPr id="3077" name="Group 897"/>
          <p:cNvGrpSpPr>
            <a:grpSpLocks/>
          </p:cNvGrpSpPr>
          <p:nvPr/>
        </p:nvGrpSpPr>
        <p:grpSpPr bwMode="auto">
          <a:xfrm>
            <a:off x="0" y="5457825"/>
            <a:ext cx="2133600" cy="1674813"/>
            <a:chOff x="0" y="3648"/>
            <a:chExt cx="1152" cy="821"/>
          </a:xfrm>
        </p:grpSpPr>
        <p:grpSp>
          <p:nvGrpSpPr>
            <p:cNvPr id="3081" name="Group 898"/>
            <p:cNvGrpSpPr>
              <a:grpSpLocks/>
            </p:cNvGrpSpPr>
            <p:nvPr/>
          </p:nvGrpSpPr>
          <p:grpSpPr bwMode="auto">
            <a:xfrm>
              <a:off x="0" y="3648"/>
              <a:ext cx="1152" cy="749"/>
              <a:chOff x="0" y="3984"/>
              <a:chExt cx="744" cy="509"/>
            </a:xfrm>
          </p:grpSpPr>
          <p:pic>
            <p:nvPicPr>
              <p:cNvPr id="3083" name="Picture 899" descr="logomb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01" t="7141" r="7001" b="8569"/>
              <a:stretch>
                <a:fillRect/>
              </a:stretch>
            </p:blipFill>
            <p:spPr bwMode="auto">
              <a:xfrm>
                <a:off x="53" y="3993"/>
                <a:ext cx="662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AutoShape 900"/>
              <p:cNvSpPr>
                <a:spLocks noChangeArrowheads="1"/>
              </p:cNvSpPr>
              <p:nvPr/>
            </p:nvSpPr>
            <p:spPr bwMode="auto">
              <a:xfrm rot="5400000">
                <a:off x="-63" y="4047"/>
                <a:ext cx="509" cy="38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5768" tIns="47884" rIns="95768" bIns="47884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5" name="AutoShape 901"/>
              <p:cNvSpPr>
                <a:spLocks noChangeArrowheads="1"/>
              </p:cNvSpPr>
              <p:nvPr/>
            </p:nvSpPr>
            <p:spPr bwMode="auto">
              <a:xfrm rot="16200000" flipH="1">
                <a:off x="297" y="4047"/>
                <a:ext cx="509" cy="38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5768" tIns="47884" rIns="95768" bIns="47884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82" name="Text Box 902"/>
            <p:cNvSpPr txBox="1">
              <a:spLocks noChangeArrowheads="1"/>
            </p:cNvSpPr>
            <p:nvPr/>
          </p:nvSpPr>
          <p:spPr bwMode="auto">
            <a:xfrm>
              <a:off x="0" y="4318"/>
              <a:ext cx="1152" cy="1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68" tIns="47884" rIns="95768" bIns="47884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Helvetica" pitchFamily="34" charset="0"/>
                </a:defRPr>
              </a:lvl9pPr>
            </a:lstStyle>
            <a:p>
              <a:r>
                <a:rPr lang="en-US" sz="1400"/>
                <a:t>Max-Born-Institute</a:t>
              </a:r>
            </a:p>
          </p:txBody>
        </p:sp>
      </p:grpSp>
      <p:pic>
        <p:nvPicPr>
          <p:cNvPr id="3078" name="Picture 9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38888"/>
            <a:ext cx="19812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Text Box 916"/>
          <p:cNvSpPr txBox="1">
            <a:spLocks noChangeArrowheads="1"/>
          </p:cNvSpPr>
          <p:nvPr/>
        </p:nvSpPr>
        <p:spPr bwMode="auto">
          <a:xfrm>
            <a:off x="2648744" y="5673755"/>
            <a:ext cx="4973754" cy="11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8" tIns="47884" rIns="95768" bIns="47884">
            <a:spAutoFit/>
          </a:bodyPr>
          <a:lstStyle>
            <a:lvl1pPr>
              <a:defRPr sz="2400" b="1">
                <a:solidFill>
                  <a:schemeClr val="bg1"/>
                </a:solidFill>
                <a:latin typeface="Helvetica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Helvetica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sz="2000" smtClean="0"/>
              <a:t>ASET colloquium</a:t>
            </a:r>
            <a:br>
              <a:rPr lang="en-US" sz="2000" smtClean="0"/>
            </a:br>
            <a:r>
              <a:rPr lang="en-US" sz="2000" smtClean="0"/>
              <a:t>Tata </a:t>
            </a:r>
            <a:r>
              <a:rPr lang="en-US" sz="2000"/>
              <a:t>Institute of Fundamental </a:t>
            </a:r>
            <a:r>
              <a:rPr lang="en-US" sz="2000" smtClean="0"/>
              <a:t>Research</a:t>
            </a:r>
          </a:p>
          <a:p>
            <a:r>
              <a:rPr lang="de-DE" sz="2000" b="0" smtClean="0"/>
              <a:t>March 8, 2019</a:t>
            </a:r>
            <a:endParaRPr lang="en-US" sz="2000" b="0" dirty="0"/>
          </a:p>
        </p:txBody>
      </p:sp>
      <p:sp>
        <p:nvSpPr>
          <p:cNvPr id="2" name="Rechteck 1"/>
          <p:cNvSpPr/>
          <p:nvPr/>
        </p:nvSpPr>
        <p:spPr bwMode="auto">
          <a:xfrm>
            <a:off x="7761312" y="6086599"/>
            <a:ext cx="2144688" cy="104603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pic>
        <p:nvPicPr>
          <p:cNvPr id="1026" name="Picture 2" descr="Bildergebnis fÃ¼r tata institute of fundamental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55" y="5870574"/>
            <a:ext cx="2341821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980232"/>
            <a:ext cx="7908664" cy="39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207500" cy="520700"/>
          </a:xfrm>
        </p:spPr>
        <p:txBody>
          <a:bodyPr/>
          <a:lstStyle/>
          <a:p>
            <a:r>
              <a:rPr lang="de-DE" dirty="0" smtClean="0"/>
              <a:t>Statistical Analysis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792377" y="4934471"/>
            <a:ext cx="8388000" cy="2088232"/>
            <a:chOff x="792377" y="4934471"/>
            <a:chExt cx="8388000" cy="2088232"/>
          </a:xfrm>
        </p:grpSpPr>
        <p:pic>
          <p:nvPicPr>
            <p:cNvPr id="76186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" r="3738" b="-1080"/>
            <a:stretch/>
          </p:blipFill>
          <p:spPr bwMode="auto">
            <a:xfrm>
              <a:off x="792377" y="4934471"/>
              <a:ext cx="8388000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2198156" y="6653371"/>
              <a:ext cx="4953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8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96616" y="100825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Laser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31586" y="863114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Single</a:t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 smtClean="0">
                <a:solidFill>
                  <a:srgbClr val="FFFF00"/>
                </a:solidFill>
              </a:rPr>
              <a:t>Filament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457056" y="830015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Multi</a:t>
            </a:r>
            <a:br>
              <a:rPr lang="de-DE" dirty="0" smtClean="0">
                <a:solidFill>
                  <a:srgbClr val="FFFF00"/>
                </a:solidFill>
              </a:rPr>
            </a:br>
            <a:r>
              <a:rPr lang="de-DE" dirty="0" smtClean="0">
                <a:solidFill>
                  <a:srgbClr val="FFFF00"/>
                </a:solidFill>
              </a:rPr>
              <a:t>Filament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512840" y="3494311"/>
            <a:ext cx="5698996" cy="2136433"/>
            <a:chOff x="3512840" y="3494311"/>
            <a:chExt cx="5698996" cy="2136433"/>
          </a:xfrm>
        </p:grpSpPr>
        <p:sp>
          <p:nvSpPr>
            <p:cNvPr id="19" name="Ellipse 18"/>
            <p:cNvSpPr/>
            <p:nvPr/>
          </p:nvSpPr>
          <p:spPr bwMode="auto">
            <a:xfrm>
              <a:off x="5889104" y="3494311"/>
              <a:ext cx="1017388" cy="838104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512840" y="4430415"/>
              <a:ext cx="5698996" cy="120032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 cmpd="tri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solidFill>
                    <a:srgbClr val="FFFF00"/>
                  </a:solidFill>
                </a:rPr>
                <a:t>Events </a:t>
              </a:r>
              <a:r>
                <a:rPr lang="de-DE" sz="3600" dirty="0" err="1" smtClean="0">
                  <a:solidFill>
                    <a:srgbClr val="FFFF00"/>
                  </a:solidFill>
                </a:rPr>
                <a:t>at</a:t>
              </a:r>
              <a:r>
                <a:rPr lang="de-DE" sz="3600" dirty="0" smtClean="0">
                  <a:solidFill>
                    <a:srgbClr val="FFFF00"/>
                  </a:solidFill>
                </a:rPr>
                <a:t> 10x </a:t>
              </a:r>
              <a:r>
                <a:rPr lang="de-DE" sz="3600" dirty="0" err="1" smtClean="0">
                  <a:solidFill>
                    <a:srgbClr val="FFFF00"/>
                  </a:solidFill>
                </a:rPr>
                <a:t>significant</a:t>
              </a:r>
              <a:r>
                <a:rPr lang="de-DE" sz="3600" dirty="0" smtClean="0">
                  <a:solidFill>
                    <a:srgbClr val="FFFF00"/>
                  </a:solidFill>
                </a:rPr>
                <a:t> </a:t>
              </a:r>
              <a:br>
                <a:rPr lang="de-DE" sz="3600" dirty="0" smtClean="0">
                  <a:solidFill>
                    <a:srgbClr val="FFFF00"/>
                  </a:solidFill>
                </a:rPr>
              </a:br>
              <a:r>
                <a:rPr lang="de-DE" sz="3600" dirty="0" err="1" smtClean="0">
                  <a:solidFill>
                    <a:srgbClr val="FFFF00"/>
                  </a:solidFill>
                </a:rPr>
                <a:t>wave</a:t>
              </a:r>
              <a:r>
                <a:rPr lang="de-DE" sz="3600" dirty="0" smtClean="0">
                  <a:solidFill>
                    <a:srgbClr val="FFFF00"/>
                  </a:solidFill>
                </a:rPr>
                <a:t> </a:t>
              </a:r>
              <a:r>
                <a:rPr lang="de-DE" sz="3600" dirty="0" err="1" smtClean="0">
                  <a:solidFill>
                    <a:srgbClr val="FFFF00"/>
                  </a:solidFill>
                </a:rPr>
                <a:t>height</a:t>
              </a:r>
              <a:r>
                <a:rPr lang="de-DE" sz="3600" dirty="0" smtClean="0">
                  <a:solidFill>
                    <a:srgbClr val="FFFF00"/>
                  </a:solidFill>
                </a:rPr>
                <a:t> F1/3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1712640" y="6168623"/>
            <a:ext cx="73448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Ref.: S. </a:t>
            </a:r>
            <a:r>
              <a:rPr lang="en-US" sz="1800" b="0" dirty="0" err="1"/>
              <a:t>Birkholz</a:t>
            </a:r>
            <a:r>
              <a:rPr lang="en-US" sz="1800" b="0" dirty="0"/>
              <a:t> et al., Phys. Rev. </a:t>
            </a:r>
            <a:r>
              <a:rPr lang="en-US" sz="1800" b="0" dirty="0" err="1"/>
              <a:t>Lett</a:t>
            </a:r>
            <a:r>
              <a:rPr lang="en-US" sz="1800" b="0" dirty="0"/>
              <a:t>. </a:t>
            </a:r>
            <a:r>
              <a:rPr lang="en-US" sz="1800" dirty="0"/>
              <a:t>111</a:t>
            </a:r>
            <a:r>
              <a:rPr lang="en-US" sz="1800" b="0" dirty="0"/>
              <a:t>, 243903 (2013</a:t>
            </a:r>
            <a:r>
              <a:rPr lang="en-US" sz="1800" b="0" dirty="0" smtClean="0"/>
              <a:t>)</a:t>
            </a:r>
          </a:p>
          <a:p>
            <a:pPr algn="l"/>
            <a:r>
              <a:rPr lang="en-US" sz="1800" b="0" dirty="0"/>
              <a:t>W. </a:t>
            </a:r>
            <a:r>
              <a:rPr lang="en-US" sz="1800" b="0" dirty="0" err="1"/>
              <a:t>Weibull</a:t>
            </a:r>
            <a:r>
              <a:rPr lang="en-US" sz="1800" b="0" dirty="0"/>
              <a:t>, J. Appl. Mech.-Trans. </a:t>
            </a:r>
            <a:r>
              <a:rPr lang="en-US" sz="1800" dirty="0"/>
              <a:t>18</a:t>
            </a:r>
            <a:r>
              <a:rPr lang="en-US" sz="1800" b="0" dirty="0"/>
              <a:t>, </a:t>
            </a:r>
            <a:r>
              <a:rPr lang="en-US" sz="1800" b="0" dirty="0" smtClean="0"/>
              <a:t>(1951)</a:t>
            </a:r>
            <a:endParaRPr lang="en-US" sz="1800" dirty="0"/>
          </a:p>
          <a:p>
            <a:pPr algn="l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265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Linear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:</a:t>
            </a:r>
          </a:p>
          <a:p>
            <a:r>
              <a:rPr lang="de-DE" dirty="0" smtClean="0"/>
              <a:t>Average, </a:t>
            </a:r>
            <a:r>
              <a:rPr lang="de-DE" dirty="0" err="1" smtClean="0"/>
              <a:t>Variance</a:t>
            </a:r>
            <a:r>
              <a:rPr lang="de-DE" dirty="0" smtClean="0"/>
              <a:t>, </a:t>
            </a:r>
            <a:r>
              <a:rPr lang="de-DE" dirty="0" err="1" smtClean="0"/>
              <a:t>Histogram</a:t>
            </a:r>
            <a:r>
              <a:rPr lang="de-DE" dirty="0" smtClean="0"/>
              <a:t>, </a:t>
            </a:r>
            <a:r>
              <a:rPr lang="de-DE" dirty="0" err="1" smtClean="0"/>
              <a:t>Spectrum</a:t>
            </a:r>
            <a:r>
              <a:rPr lang="de-DE" dirty="0" smtClean="0"/>
              <a:t> etc.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Nonlinear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Phase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</a:t>
            </a:r>
            <a:r>
              <a:rPr lang="de-DE" i="1" dirty="0" smtClean="0"/>
              <a:t>D    </a:t>
            </a:r>
            <a:r>
              <a:rPr lang="de-DE" sz="2000" dirty="0" smtClean="0"/>
              <a:t>(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interfering</a:t>
            </a:r>
            <a:r>
              <a:rPr lang="de-DE" sz="2000" dirty="0" smtClean="0"/>
              <a:t> </a:t>
            </a:r>
            <a:r>
              <a:rPr lang="de-DE" sz="2000" dirty="0" err="1" smtClean="0"/>
              <a:t>oscillators</a:t>
            </a:r>
            <a:r>
              <a:rPr lang="de-DE" sz="2000" dirty="0" smtClean="0"/>
              <a:t>)</a:t>
            </a:r>
            <a:endParaRPr lang="de-DE" dirty="0" smtClean="0"/>
          </a:p>
          <a:p>
            <a:r>
              <a:rPr lang="de-DE" dirty="0" err="1" smtClean="0"/>
              <a:t>Kolmogorov</a:t>
            </a:r>
            <a:r>
              <a:rPr lang="de-DE" dirty="0" smtClean="0"/>
              <a:t> </a:t>
            </a:r>
            <a:r>
              <a:rPr lang="de-DE" dirty="0" err="1" smtClean="0"/>
              <a:t>entropy</a:t>
            </a:r>
            <a:r>
              <a:rPr lang="de-DE" dirty="0" smtClean="0"/>
              <a:t> </a:t>
            </a:r>
            <a:r>
              <a:rPr lang="de-DE" i="1" dirty="0" smtClean="0"/>
              <a:t>K           </a:t>
            </a:r>
            <a:r>
              <a:rPr lang="de-DE" sz="2000" dirty="0" smtClean="0"/>
              <a:t>(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loss</a:t>
            </a:r>
            <a:r>
              <a:rPr lang="de-DE" sz="2000" dirty="0" smtClean="0"/>
              <a:t> per time)</a:t>
            </a:r>
            <a:endParaRPr lang="de-DE" sz="20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Nonlinear</a:t>
            </a:r>
            <a:r>
              <a:rPr lang="de-DE" dirty="0" smtClean="0"/>
              <a:t> time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432720" y="5870575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/>
              <a:t>P. </a:t>
            </a:r>
            <a:r>
              <a:rPr lang="en-US" sz="1600" b="0" dirty="0" err="1"/>
              <a:t>Grassberger</a:t>
            </a:r>
            <a:r>
              <a:rPr lang="en-US" sz="1600" b="0" dirty="0"/>
              <a:t> and I. </a:t>
            </a:r>
            <a:r>
              <a:rPr lang="en-US" sz="1600" b="0" dirty="0" err="1"/>
              <a:t>Procaccia</a:t>
            </a:r>
            <a:r>
              <a:rPr lang="en-US" sz="1600" b="0" dirty="0"/>
              <a:t>,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Phys</a:t>
            </a:r>
            <a:r>
              <a:rPr lang="en-US" sz="1600" b="0" dirty="0"/>
              <a:t>. Rev. </a:t>
            </a:r>
            <a:r>
              <a:rPr lang="en-US" sz="1600" b="0" dirty="0" err="1"/>
              <a:t>Lett</a:t>
            </a:r>
            <a:r>
              <a:rPr lang="en-US" sz="1600" b="0" dirty="0"/>
              <a:t>. </a:t>
            </a:r>
            <a:r>
              <a:rPr lang="en-US" sz="1600" dirty="0"/>
              <a:t>50</a:t>
            </a:r>
            <a:r>
              <a:rPr lang="en-US" sz="1600" b="0" dirty="0"/>
              <a:t>, 346 (1983).</a:t>
            </a:r>
          </a:p>
        </p:txBody>
      </p:sp>
    </p:spTree>
    <p:extLst>
      <p:ext uri="{BB962C8B-B14F-4D97-AF65-F5344CB8AC3E}">
        <p14:creationId xmlns:p14="http://schemas.microsoft.com/office/powerpoint/2010/main" val="18050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59375"/>
            <a:ext cx="7759320" cy="498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Predictability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345427" y="731572"/>
            <a:ext cx="8404005" cy="5676099"/>
            <a:chOff x="1345427" y="731572"/>
            <a:chExt cx="8404005" cy="5676099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720752" y="731572"/>
              <a:ext cx="7028680" cy="4058883"/>
              <a:chOff x="2720752" y="731572"/>
              <a:chExt cx="7028680" cy="4058883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8003" y="731572"/>
                <a:ext cx="4571429" cy="2831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Gerade Verbindung 4"/>
              <p:cNvCxnSpPr/>
              <p:nvPr/>
            </p:nvCxnSpPr>
            <p:spPr bwMode="auto">
              <a:xfrm flipV="1">
                <a:off x="2720752" y="2774231"/>
                <a:ext cx="2664296" cy="151216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 flipV="1">
                <a:off x="4592960" y="3134271"/>
                <a:ext cx="4896544" cy="165618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Textfeld 11"/>
            <p:cNvSpPr txBox="1"/>
            <p:nvPr/>
          </p:nvSpPr>
          <p:spPr>
            <a:xfrm>
              <a:off x="1345427" y="5946006"/>
              <a:ext cx="3493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1. Select </a:t>
              </a:r>
              <a:r>
                <a:rPr lang="de-DE" dirty="0" err="1" smtClean="0"/>
                <a:t>segment</a:t>
              </a:r>
              <a:r>
                <a:rPr lang="de-DE" dirty="0" smtClean="0"/>
                <a:t> </a:t>
              </a:r>
              <a:r>
                <a:rPr lang="de-DE" dirty="0" err="1" smtClean="0"/>
                <a:t>S</a:t>
              </a:r>
              <a:r>
                <a:rPr lang="de-DE" baseline="-25000" dirty="0" err="1" smtClean="0"/>
                <a:t>i,i+L</a:t>
              </a:r>
              <a:endParaRPr lang="en-US" baseline="-2500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288520" y="731572"/>
            <a:ext cx="8460911" cy="6119656"/>
            <a:chOff x="1288520" y="731572"/>
            <a:chExt cx="8460911" cy="611965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002" y="731572"/>
              <a:ext cx="4571429" cy="283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hteck 13"/>
            <p:cNvSpPr/>
            <p:nvPr/>
          </p:nvSpPr>
          <p:spPr>
            <a:xfrm>
              <a:off x="1288520" y="6389563"/>
              <a:ext cx="50161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2. </a:t>
              </a:r>
              <a:r>
                <a:rPr lang="de-DE" dirty="0" err="1" smtClean="0"/>
                <a:t>Compute</a:t>
              </a:r>
              <a:r>
                <a:rPr lang="de-DE" dirty="0" smtClean="0"/>
                <a:t> ||</a:t>
              </a:r>
              <a:r>
                <a:rPr lang="de-DE" dirty="0" err="1" smtClean="0"/>
                <a:t>S</a:t>
              </a:r>
              <a:r>
                <a:rPr lang="de-DE" baseline="-25000" dirty="0" err="1" smtClean="0"/>
                <a:t>i,i+L</a:t>
              </a:r>
              <a:r>
                <a:rPr lang="de-DE" dirty="0" err="1" smtClean="0"/>
                <a:t>-S</a:t>
              </a:r>
              <a:r>
                <a:rPr lang="de-DE" baseline="-25000" dirty="0" err="1" smtClean="0"/>
                <a:t>j,j+L</a:t>
              </a:r>
              <a:r>
                <a:rPr lang="de-DE" dirty="0" smtClean="0"/>
                <a:t>||</a:t>
              </a:r>
              <a:r>
                <a:rPr lang="de-DE" baseline="30000" dirty="0" smtClean="0"/>
                <a:t>2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all </a:t>
              </a:r>
              <a:r>
                <a:rPr lang="de-DE" dirty="0" err="1" smtClean="0"/>
                <a:t>i,j</a:t>
              </a:r>
              <a:endParaRPr lang="en-US" baseline="-25000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66" y="758659"/>
            <a:ext cx="4571429" cy="28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961112" y="5654551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/>
              <a:t>P. </a:t>
            </a:r>
            <a:r>
              <a:rPr lang="en-US" sz="1600" b="0" dirty="0" err="1"/>
              <a:t>Grassberger</a:t>
            </a:r>
            <a:r>
              <a:rPr lang="en-US" sz="1600" b="0" dirty="0"/>
              <a:t> and I. </a:t>
            </a:r>
            <a:r>
              <a:rPr lang="en-US" sz="1600" b="0" dirty="0" err="1"/>
              <a:t>Procaccia</a:t>
            </a:r>
            <a:r>
              <a:rPr lang="en-US" sz="1600" b="0" dirty="0"/>
              <a:t>,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Phys</a:t>
            </a:r>
            <a:r>
              <a:rPr lang="en-US" sz="1600" b="0" dirty="0"/>
              <a:t>. Rev. </a:t>
            </a:r>
            <a:r>
              <a:rPr lang="en-US" sz="1600" b="0" dirty="0" err="1"/>
              <a:t>Lett</a:t>
            </a:r>
            <a:r>
              <a:rPr lang="en-US" sz="1600" b="0" dirty="0"/>
              <a:t>. </a:t>
            </a:r>
            <a:r>
              <a:rPr lang="en-US" sz="1600" dirty="0"/>
              <a:t>50</a:t>
            </a:r>
            <a:r>
              <a:rPr lang="en-US" sz="1600" b="0" dirty="0"/>
              <a:t>, 346 (1983).</a:t>
            </a:r>
          </a:p>
        </p:txBody>
      </p:sp>
    </p:spTree>
    <p:extLst>
      <p:ext uri="{BB962C8B-B14F-4D97-AF65-F5344CB8AC3E}">
        <p14:creationId xmlns:p14="http://schemas.microsoft.com/office/powerpoint/2010/main" val="15132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Histogram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760414"/>
            <a:ext cx="7808397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219168" y="5639743"/>
            <a:ext cx="2137124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de-DE" dirty="0"/>
              <a:t>||</a:t>
            </a:r>
            <a:r>
              <a:rPr lang="de-DE" dirty="0" err="1"/>
              <a:t>S</a:t>
            </a:r>
            <a:r>
              <a:rPr lang="de-DE" baseline="-25000" dirty="0" err="1"/>
              <a:t>i,i+L</a:t>
            </a:r>
            <a:r>
              <a:rPr lang="de-DE" dirty="0" err="1"/>
              <a:t>-S</a:t>
            </a:r>
            <a:r>
              <a:rPr lang="de-DE" baseline="-25000" dirty="0" err="1"/>
              <a:t>j,j+L</a:t>
            </a:r>
            <a:r>
              <a:rPr lang="de-DE" dirty="0" smtClean="0"/>
              <a:t>||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 rot="16200000">
            <a:off x="226418" y="3084662"/>
            <a:ext cx="124425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Counts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016896" y="760414"/>
            <a:ext cx="4640045" cy="1797793"/>
            <a:chOff x="4016896" y="760414"/>
            <a:chExt cx="4640045" cy="1797793"/>
          </a:xfrm>
        </p:grpSpPr>
        <p:sp>
          <p:nvSpPr>
            <p:cNvPr id="7" name="Ellipse 6"/>
            <p:cNvSpPr/>
            <p:nvPr/>
          </p:nvSpPr>
          <p:spPr bwMode="auto">
            <a:xfrm>
              <a:off x="4016896" y="760414"/>
              <a:ext cx="4640045" cy="179779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424818" y="1190055"/>
              <a:ext cx="40094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err="1" smtClean="0">
                  <a:solidFill>
                    <a:srgbClr val="FFFF00"/>
                  </a:solidFill>
                </a:rPr>
                <a:t>most</a:t>
              </a:r>
              <a:r>
                <a:rPr lang="de-DE" sz="3200" dirty="0" smtClean="0">
                  <a:solidFill>
                    <a:srgbClr val="FFFF00"/>
                  </a:solidFill>
                </a:rPr>
                <a:t> </a:t>
              </a:r>
              <a:r>
                <a:rPr lang="de-DE" sz="3200" dirty="0" err="1" smtClean="0">
                  <a:solidFill>
                    <a:srgbClr val="FFFF00"/>
                  </a:solidFill>
                </a:rPr>
                <a:t>segments</a:t>
              </a:r>
              <a:r>
                <a:rPr lang="de-DE" sz="3200" dirty="0" smtClean="0">
                  <a:solidFill>
                    <a:srgbClr val="FFFF00"/>
                  </a:solidFill>
                </a:rPr>
                <a:t> </a:t>
              </a:r>
              <a:r>
                <a:rPr lang="de-DE" sz="3200" dirty="0" err="1" smtClean="0">
                  <a:solidFill>
                    <a:srgbClr val="FFFF00"/>
                  </a:solidFill>
                </a:rPr>
                <a:t>are</a:t>
              </a:r>
              <a:r>
                <a:rPr lang="de-DE" sz="3200" dirty="0" smtClean="0">
                  <a:solidFill>
                    <a:srgbClr val="FFFF00"/>
                  </a:solidFill>
                </a:rPr>
                <a:t> </a:t>
              </a:r>
              <a:br>
                <a:rPr lang="de-DE" sz="3200" dirty="0" smtClean="0">
                  <a:solidFill>
                    <a:srgbClr val="FFFF00"/>
                  </a:solidFill>
                </a:rPr>
              </a:br>
              <a:r>
                <a:rPr lang="de-DE" sz="3200" dirty="0" err="1" smtClean="0">
                  <a:solidFill>
                    <a:srgbClr val="FFFF00"/>
                  </a:solidFill>
                </a:rPr>
                <a:t>fairly</a:t>
              </a:r>
              <a:r>
                <a:rPr lang="de-DE" sz="3200" dirty="0" smtClean="0">
                  <a:solidFill>
                    <a:srgbClr val="FFFF00"/>
                  </a:solidFill>
                </a:rPr>
                <a:t> </a:t>
              </a:r>
              <a:r>
                <a:rPr lang="de-DE" sz="3200" dirty="0" err="1" smtClean="0">
                  <a:solidFill>
                    <a:srgbClr val="FFFF00"/>
                  </a:solidFill>
                </a:rPr>
                <a:t>dissimilar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 rot="18666870">
            <a:off x="363425" y="2233266"/>
            <a:ext cx="4640045" cy="1797793"/>
            <a:chOff x="3263028" y="-1328227"/>
            <a:chExt cx="4640045" cy="1797793"/>
          </a:xfrm>
        </p:grpSpPr>
        <p:sp>
          <p:nvSpPr>
            <p:cNvPr id="12" name="Ellipse 11"/>
            <p:cNvSpPr/>
            <p:nvPr/>
          </p:nvSpPr>
          <p:spPr bwMode="auto">
            <a:xfrm>
              <a:off x="3263028" y="-1328227"/>
              <a:ext cx="4640045" cy="1797793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722183" y="-985872"/>
              <a:ext cx="369043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But </a:t>
              </a:r>
              <a:r>
                <a:rPr lang="de-DE" sz="32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then</a:t>
              </a:r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de-DE" sz="32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there</a:t>
              </a:r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de-DE" sz="32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are</a:t>
              </a:r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/>
              </a:r>
              <a:b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</a:br>
              <a:r>
                <a:rPr lang="de-DE" sz="32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some</a:t>
              </a:r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“</a:t>
              </a:r>
              <a:r>
                <a:rPr lang="de-DE" sz="32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déjà</a:t>
              </a:r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de-DE" sz="32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vus</a:t>
              </a:r>
              <a:r>
                <a:rPr lang="de-DE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“</a:t>
              </a:r>
              <a:endPara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1970099" y="6633430"/>
            <a:ext cx="573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S. </a:t>
            </a:r>
            <a:r>
              <a:rPr lang="en-US" sz="1800" b="0" dirty="0" err="1"/>
              <a:t>Birkholz</a:t>
            </a:r>
            <a:r>
              <a:rPr lang="en-US" sz="1800" b="0" dirty="0"/>
              <a:t> et al., </a:t>
            </a:r>
            <a:r>
              <a:rPr lang="en-US" sz="1800" b="0" dirty="0" smtClean="0"/>
              <a:t>PRL </a:t>
            </a:r>
            <a:r>
              <a:rPr lang="en-US" sz="1800" dirty="0" smtClean="0"/>
              <a:t>114</a:t>
            </a:r>
            <a:r>
              <a:rPr lang="en-US" sz="1800" b="0" dirty="0"/>
              <a:t>, </a:t>
            </a:r>
            <a:r>
              <a:rPr lang="en-US" sz="1800" b="0" dirty="0" smtClean="0"/>
              <a:t>213901 (2015).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478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Surrogates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2022"/>
            <a:ext cx="7314286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1" y="902022"/>
            <a:ext cx="731361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1440"/>
            <a:ext cx="731361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00872" y="5331507"/>
            <a:ext cx="89723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Time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499654" y="2811476"/>
            <a:ext cx="168828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Amplitude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597084" y="5942583"/>
            <a:ext cx="6214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0" dirty="0" err="1" smtClean="0"/>
              <a:t>Refs</a:t>
            </a:r>
            <a:r>
              <a:rPr lang="de-DE" sz="2000" b="0" dirty="0" smtClean="0"/>
              <a:t>.:</a:t>
            </a:r>
            <a:r>
              <a:rPr lang="de-DE" sz="2000" dirty="0" smtClean="0"/>
              <a:t> </a:t>
            </a:r>
            <a:r>
              <a:rPr lang="de-DE" sz="2000" b="0" dirty="0" smtClean="0"/>
              <a:t>D. </a:t>
            </a:r>
            <a:r>
              <a:rPr lang="de-DE" sz="2000" b="0" dirty="0" err="1" smtClean="0"/>
              <a:t>Prichard</a:t>
            </a:r>
            <a:r>
              <a:rPr lang="de-DE" sz="2000" b="0" dirty="0" smtClean="0"/>
              <a:t> &amp; J. Theiler </a:t>
            </a:r>
            <a:r>
              <a:rPr lang="en-US" sz="2000" b="0" dirty="0"/>
              <a:t> </a:t>
            </a:r>
            <a:r>
              <a:rPr lang="en-US" sz="2000" b="0" dirty="0" smtClean="0"/>
              <a:t>P</a:t>
            </a:r>
            <a:r>
              <a:rPr lang="en-US" sz="2000" b="0" i="1" dirty="0" smtClean="0"/>
              <a:t>RL</a:t>
            </a:r>
            <a:r>
              <a:rPr lang="en-US" sz="2000" b="0" dirty="0"/>
              <a:t> </a:t>
            </a:r>
            <a:r>
              <a:rPr lang="en-US" sz="2000" dirty="0" smtClean="0"/>
              <a:t>73</a:t>
            </a:r>
            <a:r>
              <a:rPr lang="en-US" sz="2000" b="0" dirty="0" smtClean="0"/>
              <a:t>,</a:t>
            </a:r>
            <a:r>
              <a:rPr lang="en-US" sz="2000" b="0" dirty="0"/>
              <a:t> </a:t>
            </a:r>
            <a:r>
              <a:rPr lang="en-US" sz="2000" b="0" dirty="0" smtClean="0"/>
              <a:t> 951 (1994).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>           T. Schreiber &amp; A. Schmitz PRL</a:t>
            </a:r>
            <a:r>
              <a:rPr lang="en-US" sz="2000" b="0" dirty="0"/>
              <a:t> </a:t>
            </a:r>
            <a:r>
              <a:rPr lang="en-US" sz="2000" dirty="0"/>
              <a:t>77</a:t>
            </a:r>
            <a:r>
              <a:rPr lang="en-US" sz="2000" b="0" dirty="0"/>
              <a:t>, 635 </a:t>
            </a:r>
            <a:r>
              <a:rPr lang="en-US" sz="2000" b="0" dirty="0" smtClean="0"/>
              <a:t> (1996)</a:t>
            </a:r>
            <a:br>
              <a:rPr lang="en-US" sz="2000" b="0" dirty="0" smtClean="0"/>
            </a:br>
            <a:r>
              <a:rPr lang="en-US" sz="2000" b="0" dirty="0" smtClean="0"/>
              <a:t>True random numbers from </a:t>
            </a:r>
            <a:r>
              <a:rPr lang="en-US" sz="2000" b="0" i="1" dirty="0" smtClean="0"/>
              <a:t>www.random.org</a:t>
            </a:r>
            <a:endParaRPr lang="en-US" sz="2000" b="0" i="1" dirty="0"/>
          </a:p>
          <a:p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200993" y="758007"/>
            <a:ext cx="3576543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histogram</a:t>
            </a:r>
            <a:endParaRPr lang="de-DE" dirty="0"/>
          </a:p>
          <a:p>
            <a:pPr marL="457200" indent="-457200" algn="l">
              <a:buAutoNum type="arabicPeriod"/>
            </a:pP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endParaRPr lang="de-DE" dirty="0" smtClean="0"/>
          </a:p>
          <a:p>
            <a:pPr marL="457200" indent="-457200" algn="l">
              <a:buAutoNum type="arabicPeriod"/>
            </a:pPr>
            <a:r>
              <a:rPr lang="de-DE" dirty="0" err="1" smtClean="0"/>
              <a:t>Conserve</a:t>
            </a:r>
            <a:r>
              <a:rPr lang="de-DE" dirty="0" smtClean="0"/>
              <a:t> linear </a:t>
            </a:r>
            <a:br>
              <a:rPr lang="de-DE" dirty="0" smtClean="0"/>
            </a:b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 marL="457200" indent="-457200" algn="l"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„</a:t>
            </a:r>
            <a:r>
              <a:rPr lang="de-DE" dirty="0" err="1" smtClean="0"/>
              <a:t>true</a:t>
            </a:r>
            <a:r>
              <a:rPr lang="de-DE" dirty="0" smtClean="0"/>
              <a:t>“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endParaRPr lang="de-DE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66" y="5552887"/>
            <a:ext cx="2666634" cy="38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fiber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758007"/>
            <a:ext cx="7618413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82110" y="6230615"/>
            <a:ext cx="5439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Original </a:t>
            </a:r>
            <a:r>
              <a:rPr lang="de-DE" b="0" dirty="0" err="1" smtClean="0"/>
              <a:t>data</a:t>
            </a:r>
            <a:r>
              <a:rPr lang="de-DE" b="0" dirty="0" smtClean="0"/>
              <a:t> </a:t>
            </a:r>
            <a:r>
              <a:rPr lang="de-DE" b="0" dirty="0" err="1" smtClean="0"/>
              <a:t>courtesy</a:t>
            </a:r>
            <a:r>
              <a:rPr lang="de-DE" b="0" dirty="0" smtClean="0"/>
              <a:t> D. </a:t>
            </a:r>
            <a:r>
              <a:rPr lang="de-DE" b="0" dirty="0" err="1" smtClean="0"/>
              <a:t>Solli</a:t>
            </a:r>
            <a:r>
              <a:rPr lang="de-DE" b="0" dirty="0" smtClean="0"/>
              <a:t>, UCLA</a:t>
            </a:r>
            <a:br>
              <a:rPr lang="de-DE" b="0" dirty="0" smtClean="0"/>
            </a:br>
            <a:r>
              <a:rPr lang="de-DE" b="0" dirty="0" smtClean="0"/>
              <a:t>D. </a:t>
            </a:r>
            <a:r>
              <a:rPr lang="de-DE" b="0" dirty="0" err="1" smtClean="0"/>
              <a:t>Solli</a:t>
            </a:r>
            <a:r>
              <a:rPr lang="de-DE" b="0" dirty="0" smtClean="0"/>
              <a:t> et al., Nature </a:t>
            </a:r>
            <a:r>
              <a:rPr lang="de-DE" dirty="0" smtClean="0"/>
              <a:t>450</a:t>
            </a:r>
            <a:r>
              <a:rPr lang="de-DE" b="0" dirty="0" smtClean="0"/>
              <a:t>, 1054 (2007)</a:t>
            </a:r>
            <a:endParaRPr lang="en-US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3951847" y="3278287"/>
            <a:ext cx="4389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surrogates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Positively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determinism</a:t>
            </a:r>
            <a:r>
              <a:rPr lang="de-DE" dirty="0" smtClean="0"/>
              <a:t> !!!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712640" y="1262063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1 µs </a:t>
            </a:r>
            <a:r>
              <a:rPr lang="de-DE" b="0" dirty="0" err="1" smtClean="0"/>
              <a:t>segment</a:t>
            </a:r>
            <a:r>
              <a:rPr lang="de-DE" b="0" dirty="0" smtClean="0"/>
              <a:t> </a:t>
            </a:r>
            <a:r>
              <a:rPr lang="de-DE" b="0" dirty="0" err="1" smtClean="0"/>
              <a:t>length</a:t>
            </a:r>
            <a:endParaRPr lang="en-US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4088904" y="2908955"/>
            <a:ext cx="4968552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Fiber </a:t>
            </a:r>
            <a:r>
              <a:rPr lang="de-DE" sz="3600" dirty="0" err="1" smtClean="0"/>
              <a:t>rogue</a:t>
            </a:r>
            <a:r>
              <a:rPr lang="de-DE" sz="3600" dirty="0" smtClean="0"/>
              <a:t> </a:t>
            </a:r>
            <a:r>
              <a:rPr lang="de-DE" sz="3600" dirty="0" err="1" smtClean="0"/>
              <a:t>waves</a:t>
            </a:r>
            <a:r>
              <a:rPr lang="de-DE" sz="3600" dirty="0" smtClean="0"/>
              <a:t> </a:t>
            </a:r>
            <a:r>
              <a:rPr lang="de-DE" sz="3600" dirty="0" err="1" smtClean="0"/>
              <a:t>really</a:t>
            </a:r>
            <a:r>
              <a:rPr lang="de-DE" sz="3600" dirty="0" smtClean="0"/>
              <a:t> </a:t>
            </a:r>
            <a:r>
              <a:rPr lang="de-DE" sz="3600" dirty="0" err="1" smtClean="0"/>
              <a:t>come</a:t>
            </a:r>
            <a:r>
              <a:rPr lang="de-DE" sz="3600" dirty="0" smtClean="0"/>
              <a:t> out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nowhere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they</a:t>
            </a:r>
            <a:r>
              <a:rPr lang="de-DE" sz="3600" dirty="0" smtClean="0"/>
              <a:t> </a:t>
            </a:r>
            <a:r>
              <a:rPr lang="de-DE" sz="3600" dirty="0" err="1" smtClean="0"/>
              <a:t>leave</a:t>
            </a:r>
            <a:r>
              <a:rPr lang="de-DE" sz="3600" dirty="0" smtClean="0"/>
              <a:t> </a:t>
            </a:r>
            <a:r>
              <a:rPr lang="de-DE" sz="3600" dirty="0" err="1" smtClean="0"/>
              <a:t>without</a:t>
            </a:r>
            <a:r>
              <a:rPr lang="de-DE" sz="3600" dirty="0" smtClean="0"/>
              <a:t> a </a:t>
            </a:r>
            <a:r>
              <a:rPr lang="de-DE" sz="3600" dirty="0" err="1" smtClean="0"/>
              <a:t>trace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15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Determinism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multifilament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758007"/>
            <a:ext cx="8000000" cy="540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49231" y="3062263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surrogates</a:t>
            </a:r>
            <a:endParaRPr lang="en-US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4376936" y="2918247"/>
            <a:ext cx="615624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2745980" y="1406079"/>
            <a:ext cx="12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3352600" y="1867744"/>
            <a:ext cx="232248" cy="7624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1712640" y="3434828"/>
            <a:ext cx="1030560" cy="2203971"/>
          </a:xfrm>
          <a:prstGeom prst="rect">
            <a:avLst/>
          </a:prstGeom>
          <a:solidFill>
            <a:srgbClr val="FF66FF">
              <a:alpha val="4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33256" y="4646439"/>
            <a:ext cx="448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thousand</a:t>
            </a:r>
            <a:r>
              <a:rPr lang="de-DE" dirty="0" smtClean="0"/>
              <a:t> “</a:t>
            </a:r>
            <a:r>
              <a:rPr lang="de-DE" dirty="0" err="1" smtClean="0"/>
              <a:t>déjà</a:t>
            </a:r>
            <a:r>
              <a:rPr lang="de-DE" dirty="0" smtClean="0"/>
              <a:t> </a:t>
            </a:r>
            <a:r>
              <a:rPr lang="de-DE" dirty="0" err="1" smtClean="0"/>
              <a:t>vus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original</a:t>
            </a:r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2743200" y="3523928"/>
            <a:ext cx="1594084" cy="13867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2742549" y="6191399"/>
            <a:ext cx="3884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segment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= 15x lin. </a:t>
            </a:r>
            <a:r>
              <a:rPr lang="de-DE" dirty="0" err="1" smtClean="0"/>
              <a:t>correlation</a:t>
            </a:r>
            <a:r>
              <a:rPr lang="de-DE" dirty="0" smtClean="0"/>
              <a:t>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for</a:t>
            </a:r>
            <a:r>
              <a:rPr lang="de-DE" dirty="0" smtClean="0"/>
              <a:t> original </a:t>
            </a:r>
            <a:r>
              <a:rPr lang="de-DE" dirty="0" err="1" smtClean="0"/>
              <a:t>Draupner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714475"/>
            <a:ext cx="8000000" cy="5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29064" y="4862463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20s </a:t>
            </a:r>
            <a:r>
              <a:rPr lang="de-DE" dirty="0" err="1" smtClean="0"/>
              <a:t>segment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919803" y="1229687"/>
            <a:ext cx="2876108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3000" dirty="0" smtClean="0"/>
              <a:t>Data </a:t>
            </a:r>
            <a:r>
              <a:rPr lang="de-DE" sz="3000" dirty="0" err="1" smtClean="0"/>
              <a:t>is</a:t>
            </a:r>
            <a:r>
              <a:rPr lang="de-DE" sz="3000" dirty="0" smtClean="0"/>
              <a:t> </a:t>
            </a:r>
            <a:r>
              <a:rPr lang="de-DE" sz="3000" dirty="0" err="1" smtClean="0"/>
              <a:t>clearly</a:t>
            </a:r>
            <a:r>
              <a:rPr lang="de-DE" sz="3000" dirty="0" smtClean="0"/>
              <a:t> </a:t>
            </a:r>
            <a:br>
              <a:rPr lang="de-DE" sz="3000" dirty="0" smtClean="0"/>
            </a:br>
            <a:r>
              <a:rPr lang="de-DE" sz="3000" dirty="0" err="1" smtClean="0"/>
              <a:t>deterministic</a:t>
            </a:r>
            <a:r>
              <a:rPr lang="de-DE" sz="3000" dirty="0" smtClean="0"/>
              <a:t> !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00" y="1737519"/>
            <a:ext cx="4125500" cy="26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699561" y="6230615"/>
            <a:ext cx="6192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0" dirty="0" smtClean="0"/>
              <a:t>Original </a:t>
            </a:r>
            <a:r>
              <a:rPr lang="de-DE" sz="2000" b="0" dirty="0" err="1" smtClean="0"/>
              <a:t>data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Draupner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event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courtesy</a:t>
            </a:r>
            <a:r>
              <a:rPr lang="de-DE" sz="2000" b="0" dirty="0" smtClean="0"/>
              <a:t> M. </a:t>
            </a:r>
            <a:r>
              <a:rPr lang="de-DE" sz="2000" b="0" dirty="0" err="1" smtClean="0"/>
              <a:t>Olagnon</a:t>
            </a:r>
            <a:r>
              <a:rPr lang="de-DE" sz="2000" b="0" dirty="0" smtClean="0"/>
              <a:t/>
            </a:r>
            <a:br>
              <a:rPr lang="de-DE" sz="2000" b="0" dirty="0" smtClean="0"/>
            </a:br>
            <a:r>
              <a:rPr lang="de-DE" sz="2000" b="0" dirty="0" smtClean="0"/>
              <a:t>IFREMER, Brest, France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Statoil</a:t>
            </a:r>
            <a:r>
              <a:rPr lang="de-DE" sz="2000" b="0" dirty="0" smtClean="0"/>
              <a:t> ASA, </a:t>
            </a:r>
            <a:r>
              <a:rPr lang="de-DE" sz="2000" b="0" dirty="0" err="1" smtClean="0"/>
              <a:t>Norway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8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12800" y="830015"/>
            <a:ext cx="9093200" cy="5891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Expectedness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character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large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NLSE </a:t>
            </a:r>
            <a:r>
              <a:rPr lang="de-DE" dirty="0" err="1" smtClean="0"/>
              <a:t>rules</a:t>
            </a:r>
            <a:r>
              <a:rPr lang="de-DE" dirty="0" smtClean="0"/>
              <a:t> 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NLSE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conveys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in a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fashion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ruled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QM </a:t>
            </a:r>
            <a:r>
              <a:rPr lang="de-DE" dirty="0" err="1" smtClean="0"/>
              <a:t>fluctuations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stochastic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at least </a:t>
            </a:r>
            <a:r>
              <a:rPr lang="de-DE" dirty="0" err="1" smtClean="0"/>
              <a:t>two</a:t>
            </a:r>
            <a:r>
              <a:rPr lang="de-DE" dirty="0" smtClean="0"/>
              <a:t> different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in </a:t>
            </a:r>
            <a:r>
              <a:rPr lang="de-DE" dirty="0" err="1" smtClean="0"/>
              <a:t>nature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 </a:t>
            </a:r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type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Predictability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Determinism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Unravelling</a:t>
            </a:r>
            <a:r>
              <a:rPr lang="de-DE" sz="3200" dirty="0" smtClean="0"/>
              <a:t> </a:t>
            </a:r>
            <a:r>
              <a:rPr lang="de-DE" sz="3200" dirty="0" err="1" smtClean="0"/>
              <a:t>ocean</a:t>
            </a:r>
            <a:r>
              <a:rPr lang="de-DE" sz="3200" dirty="0" smtClean="0"/>
              <a:t> </a:t>
            </a:r>
            <a:r>
              <a:rPr lang="de-DE" sz="3200" dirty="0" err="1" smtClean="0"/>
              <a:t>phase</a:t>
            </a:r>
            <a:r>
              <a:rPr lang="de-DE" sz="3200" dirty="0" smtClean="0"/>
              <a:t> </a:t>
            </a:r>
            <a:r>
              <a:rPr lang="de-DE" sz="3200" dirty="0" err="1" smtClean="0"/>
              <a:t>space</a:t>
            </a:r>
            <a:r>
              <a:rPr lang="de-DE" sz="3200" dirty="0" smtClean="0"/>
              <a:t> </a:t>
            </a:r>
            <a:r>
              <a:rPr lang="de-DE" sz="3200" dirty="0" err="1" smtClean="0"/>
              <a:t>dynamics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2" y="1700601"/>
            <a:ext cx="7658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2480" y="812305"/>
            <a:ext cx="9111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Textbook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: Linear </a:t>
            </a:r>
            <a:r>
              <a:rPr lang="de-DE" dirty="0" err="1" smtClean="0"/>
              <a:t>superposition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712640" y="6550769"/>
            <a:ext cx="6374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err="1" smtClean="0"/>
              <a:t>Kharif</a:t>
            </a:r>
            <a:r>
              <a:rPr lang="de-DE" sz="1600" b="0" dirty="0" smtClean="0"/>
              <a:t>, </a:t>
            </a:r>
            <a:r>
              <a:rPr lang="de-DE" sz="1600" b="0" dirty="0" err="1" smtClean="0"/>
              <a:t>Pelinovsky</a:t>
            </a:r>
            <a:r>
              <a:rPr lang="de-DE" sz="1600" b="0" dirty="0" smtClean="0"/>
              <a:t>, </a:t>
            </a:r>
            <a:r>
              <a:rPr lang="de-DE" sz="1600" b="0" dirty="0" err="1" smtClean="0"/>
              <a:t>Slunyaev</a:t>
            </a:r>
            <a:r>
              <a:rPr lang="de-DE" sz="1600" b="0" dirty="0" smtClean="0"/>
              <a:t>, </a:t>
            </a:r>
            <a:r>
              <a:rPr lang="de-DE" sz="1600" b="0" dirty="0" err="1" smtClean="0"/>
              <a:t>Rogue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Waves</a:t>
            </a:r>
            <a:r>
              <a:rPr lang="de-DE" sz="1600" b="0" dirty="0" smtClean="0"/>
              <a:t> in </a:t>
            </a:r>
            <a:r>
              <a:rPr lang="de-DE" sz="1600" b="0" dirty="0" err="1" smtClean="0"/>
              <a:t>the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Ocean</a:t>
            </a:r>
            <a:r>
              <a:rPr lang="de-DE" sz="1600" b="0" dirty="0" smtClean="0"/>
              <a:t>, </a:t>
            </a:r>
            <a:r>
              <a:rPr lang="de-DE" sz="1600" b="0" dirty="0" err="1" smtClean="0"/>
              <a:t>Eq</a:t>
            </a:r>
            <a:r>
              <a:rPr lang="de-DE" sz="1600" b="0" dirty="0" smtClean="0"/>
              <a:t>. (2.79)</a:t>
            </a:r>
            <a:endParaRPr lang="en-US" sz="16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301824" y="3638327"/>
            <a:ext cx="86869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i="1" dirty="0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amplitudes</a:t>
            </a:r>
            <a:r>
              <a:rPr lang="de-DE" dirty="0" smtClean="0"/>
              <a:t> </a:t>
            </a:r>
            <a:r>
              <a:rPr lang="de-DE" i="1" dirty="0" err="1" smtClean="0"/>
              <a:t>h</a:t>
            </a:r>
            <a:r>
              <a:rPr lang="de-DE" baseline="-25000" dirty="0" err="1" smtClean="0"/>
              <a:t>j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dirty="0" smtClean="0"/>
              <a:t> </a:t>
            </a:r>
            <a:r>
              <a:rPr lang="de-DE" dirty="0" err="1" smtClean="0">
                <a:latin typeface="Symbol" panose="05050102010706020507" pitchFamily="18" charset="2"/>
              </a:rPr>
              <a:t>j</a:t>
            </a:r>
            <a:r>
              <a:rPr lang="de-DE" baseline="-25000" dirty="0" err="1" smtClean="0"/>
              <a:t>j</a:t>
            </a:r>
            <a:r>
              <a:rPr lang="de-DE" baseline="-25000" dirty="0" smtClean="0"/>
              <a:t> </a:t>
            </a:r>
          </a:p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For constant </a:t>
            </a:r>
            <a:r>
              <a:rPr lang="en-US" dirty="0" err="1" smtClean="0"/>
              <a:t>ampl</a:t>
            </a:r>
            <a:r>
              <a:rPr lang="en-US" dirty="0" smtClean="0"/>
              <a:t>. Resulting phase space dimension </a:t>
            </a:r>
            <a:r>
              <a:rPr lang="en-US" i="1" dirty="0" smtClean="0"/>
              <a:t>D</a:t>
            </a:r>
            <a:r>
              <a:rPr lang="en-US" dirty="0" smtClean="0"/>
              <a:t>=</a:t>
            </a:r>
            <a:r>
              <a:rPr lang="en-US" i="1" dirty="0" smtClean="0"/>
              <a:t>N</a:t>
            </a:r>
            <a:endParaRPr lang="de-DE" i="1" dirty="0" smtClean="0"/>
          </a:p>
        </p:txBody>
      </p:sp>
      <p:sp>
        <p:nvSpPr>
          <p:cNvPr id="7" name="Rechteck 6"/>
          <p:cNvSpPr/>
          <p:nvPr/>
        </p:nvSpPr>
        <p:spPr>
          <a:xfrm>
            <a:off x="2699233" y="5366519"/>
            <a:ext cx="4429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4800" dirty="0" err="1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DE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800" dirty="0" err="1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de-DE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8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de-DE" sz="1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207500" cy="520700"/>
          </a:xfrm>
        </p:spPr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4500" dirty="0" smtClean="0"/>
          </a:p>
          <a:p>
            <a:endParaRPr lang="de-DE" dirty="0"/>
          </a:p>
          <a:p>
            <a:endParaRPr lang="de-DE" sz="4500" dirty="0" smtClean="0"/>
          </a:p>
          <a:p>
            <a:endParaRPr lang="en-US" sz="4500" dirty="0"/>
          </a:p>
        </p:txBody>
      </p:sp>
      <p:pic>
        <p:nvPicPr>
          <p:cNvPr id="29698" name="Picture 2" descr="http://en.es-static.us/upl/2011/04/wave_destruction-300x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190916"/>
            <a:ext cx="4176464" cy="28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2480" y="911076"/>
            <a:ext cx="928903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>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unexpectedness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?</a:t>
            </a:r>
            <a:endParaRPr lang="de-DE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RWs?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practical</a:t>
            </a:r>
            <a:r>
              <a:rPr lang="de-DE" dirty="0" smtClean="0"/>
              <a:t>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freakyness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ocean</a:t>
            </a:r>
            <a:r>
              <a:rPr lang="de-DE" dirty="0" smtClean="0"/>
              <a:t>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all </a:t>
            </a:r>
            <a:r>
              <a:rPr lang="de-DE" dirty="0" err="1" smtClean="0"/>
              <a:t>very</a:t>
            </a:r>
            <a:r>
              <a:rPr lang="de-DE" dirty="0" smtClean="0"/>
              <a:t> simple? </a:t>
            </a:r>
            <a:br>
              <a:rPr lang="de-DE" dirty="0" smtClean="0"/>
            </a:br>
            <a:r>
              <a:rPr lang="de-DE" dirty="0" smtClean="0"/>
              <a:t>Linear </a:t>
            </a:r>
            <a:r>
              <a:rPr lang="de-DE" dirty="0" err="1" smtClean="0"/>
              <a:t>interference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it</a:t>
            </a:r>
            <a:r>
              <a:rPr lang="de-DE" dirty="0" smtClean="0"/>
              <a:t> all!</a:t>
            </a:r>
          </a:p>
        </p:txBody>
      </p:sp>
      <p:sp>
        <p:nvSpPr>
          <p:cNvPr id="5" name="Rechteck 4"/>
          <p:cNvSpPr/>
          <p:nvPr/>
        </p:nvSpPr>
        <p:spPr>
          <a:xfrm>
            <a:off x="307504" y="4934471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0" dirty="0"/>
              <a:t>S. </a:t>
            </a:r>
            <a:r>
              <a:rPr lang="en-US" b="0" dirty="0" err="1"/>
              <a:t>Birkholz</a:t>
            </a:r>
            <a:r>
              <a:rPr lang="en-US" b="0" dirty="0"/>
              <a:t> et al., PRL </a:t>
            </a:r>
            <a:r>
              <a:rPr lang="en-US" dirty="0"/>
              <a:t>114</a:t>
            </a:r>
            <a:r>
              <a:rPr lang="en-US" b="0" dirty="0"/>
              <a:t>, 213901 (2015</a:t>
            </a:r>
            <a:r>
              <a:rPr lang="en-US" b="0" dirty="0" smtClean="0"/>
              <a:t>); Sci. Rep. </a:t>
            </a:r>
            <a:r>
              <a:rPr lang="en-US" dirty="0" smtClean="0"/>
              <a:t>6</a:t>
            </a:r>
            <a:r>
              <a:rPr lang="en-US" b="0" dirty="0" smtClean="0"/>
              <a:t>, 35207 (2016).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690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Can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guess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685999"/>
            <a:ext cx="6552728" cy="13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17" y="2022111"/>
            <a:ext cx="6602373" cy="132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346301"/>
            <a:ext cx="6615421" cy="132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40" y="4625251"/>
            <a:ext cx="6548262" cy="13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17" y="5885409"/>
            <a:ext cx="6388571" cy="12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96615" y="1046039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D=1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496615" y="2453373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D=2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496615" y="3778871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D=5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496615" y="5078487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D=10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496615" y="6295231"/>
            <a:ext cx="110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D=100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Phase </a:t>
            </a:r>
            <a:r>
              <a:rPr lang="de-DE" sz="3200" dirty="0" err="1" smtClean="0"/>
              <a:t>space</a:t>
            </a:r>
            <a:r>
              <a:rPr lang="de-DE" sz="3200" dirty="0" smtClean="0"/>
              <a:t> </a:t>
            </a:r>
            <a:r>
              <a:rPr lang="de-DE" sz="3200" dirty="0" err="1" smtClean="0"/>
              <a:t>dimension</a:t>
            </a:r>
            <a:r>
              <a:rPr lang="de-DE" sz="3200" dirty="0" smtClean="0"/>
              <a:t> </a:t>
            </a:r>
            <a:r>
              <a:rPr lang="de-DE" sz="3200" dirty="0" err="1" smtClean="0"/>
              <a:t>estimation</a:t>
            </a:r>
            <a:r>
              <a:rPr lang="de-DE" sz="3200" dirty="0" smtClean="0"/>
              <a:t> w/ GPA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79" y="934032"/>
            <a:ext cx="7257256" cy="4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640632" y="6486709"/>
            <a:ext cx="8121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P. </a:t>
            </a:r>
            <a:r>
              <a:rPr lang="en-US" sz="2000" b="0" dirty="0" err="1"/>
              <a:t>Grassberger</a:t>
            </a:r>
            <a:r>
              <a:rPr lang="en-US" sz="2000" b="0" dirty="0"/>
              <a:t> and I. </a:t>
            </a:r>
            <a:r>
              <a:rPr lang="en-US" sz="2000" b="0" dirty="0" err="1" smtClean="0"/>
              <a:t>Procaccia</a:t>
            </a:r>
            <a:r>
              <a:rPr lang="en-US" sz="2000" b="0" dirty="0" smtClean="0"/>
              <a:t>, Phys</a:t>
            </a:r>
            <a:r>
              <a:rPr lang="en-US" sz="2000" b="0" dirty="0"/>
              <a:t>. Rev. Lett. </a:t>
            </a:r>
            <a:r>
              <a:rPr lang="en-US" sz="2000" dirty="0"/>
              <a:t>50</a:t>
            </a:r>
            <a:r>
              <a:rPr lang="en-US" sz="2000" b="0" dirty="0"/>
              <a:t>, 346 (1983).</a:t>
            </a:r>
          </a:p>
        </p:txBody>
      </p:sp>
      <p:sp>
        <p:nvSpPr>
          <p:cNvPr id="5" name="Rechteck 4"/>
          <p:cNvSpPr/>
          <p:nvPr/>
        </p:nvSpPr>
        <p:spPr>
          <a:xfrm>
            <a:off x="8769424" y="521379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i="1" dirty="0" smtClean="0"/>
              <a:t>N</a:t>
            </a:r>
            <a:endParaRPr lang="de-DE" sz="3200" i="1" dirty="0"/>
          </a:p>
        </p:txBody>
      </p:sp>
      <p:sp>
        <p:nvSpPr>
          <p:cNvPr id="6" name="Rechteck 5"/>
          <p:cNvSpPr/>
          <p:nvPr/>
        </p:nvSpPr>
        <p:spPr>
          <a:xfrm rot="16200000">
            <a:off x="2452722" y="506849"/>
            <a:ext cx="518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/>
              <a:t>D</a:t>
            </a:r>
            <a:endParaRPr lang="en-US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4304928" y="108906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„classic“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401272" y="3638327"/>
            <a:ext cx="170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evaluation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72480" y="1567927"/>
            <a:ext cx="2121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0" dirty="0" err="1"/>
              <a:t>s</a:t>
            </a:r>
            <a:r>
              <a:rPr lang="de-DE" b="0" dirty="0" err="1" smtClean="0"/>
              <a:t>imulated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smtClean="0"/>
              <a:t>20 </a:t>
            </a:r>
            <a:r>
              <a:rPr lang="de-DE" b="0" dirty="0" err="1" smtClean="0"/>
              <a:t>minute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err="1" smtClean="0"/>
              <a:t>Draupner</a:t>
            </a:r>
            <a:r>
              <a:rPr lang="de-DE" b="0" dirty="0" smtClean="0"/>
              <a:t>-like </a:t>
            </a:r>
            <a:br>
              <a:rPr lang="de-DE" b="0" dirty="0" smtClean="0"/>
            </a:br>
            <a:r>
              <a:rPr lang="de-DE" b="0" dirty="0" err="1" smtClean="0"/>
              <a:t>records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082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wind </a:t>
            </a:r>
            <a:r>
              <a:rPr lang="de-DE" dirty="0" err="1" smtClean="0"/>
              <a:t>wave</a:t>
            </a:r>
            <a:r>
              <a:rPr lang="de-DE" dirty="0" smtClean="0"/>
              <a:t> tank </a:t>
            </a:r>
            <a:r>
              <a:rPr lang="de-DE" dirty="0" err="1" smtClean="0"/>
              <a:t>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99" y="758007"/>
            <a:ext cx="7654393" cy="52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42986" y="6075212"/>
            <a:ext cx="563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err="1" smtClean="0"/>
              <a:t>Ref</a:t>
            </a:r>
            <a:r>
              <a:rPr lang="de-DE" sz="1600" b="0" dirty="0"/>
              <a:t>.: Andrey </a:t>
            </a:r>
            <a:r>
              <a:rPr lang="de-DE" sz="1600" b="0" dirty="0" err="1"/>
              <a:t>Zavadsky</a:t>
            </a:r>
            <a:r>
              <a:rPr lang="de-DE" sz="1600" b="0" dirty="0"/>
              <a:t>, </a:t>
            </a:r>
            <a:r>
              <a:rPr lang="de-DE" sz="1600" b="0" dirty="0" err="1"/>
              <a:t>Alvise</a:t>
            </a:r>
            <a:r>
              <a:rPr lang="de-DE" sz="1600" b="0" dirty="0"/>
              <a:t> </a:t>
            </a:r>
            <a:r>
              <a:rPr lang="de-DE" sz="1600" b="0" dirty="0" err="1"/>
              <a:t>Benetazzo</a:t>
            </a:r>
            <a:r>
              <a:rPr lang="de-DE" sz="1600" b="0" dirty="0"/>
              <a:t>, </a:t>
            </a:r>
            <a:r>
              <a:rPr lang="de-DE" sz="1600" b="0" dirty="0" err="1"/>
              <a:t>and</a:t>
            </a:r>
            <a:r>
              <a:rPr lang="de-DE" sz="1600" b="0" dirty="0"/>
              <a:t> Lev </a:t>
            </a:r>
            <a:r>
              <a:rPr lang="de-DE" sz="1600" b="0" dirty="0" err="1"/>
              <a:t>Shemer</a:t>
            </a:r>
            <a:r>
              <a:rPr lang="de-DE" sz="1600" b="0" dirty="0"/>
              <a:t>, </a:t>
            </a: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„</a:t>
            </a:r>
            <a:r>
              <a:rPr lang="en-US" sz="1600" b="0" dirty="0" smtClean="0"/>
              <a:t>Spatial </a:t>
            </a:r>
            <a:r>
              <a:rPr lang="en-US" sz="1600" b="0" dirty="0"/>
              <a:t>variability of short gravity </a:t>
            </a:r>
            <a:r>
              <a:rPr lang="en-US" sz="1600" b="0" dirty="0" smtClean="0"/>
              <a:t>wind-wave field,”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b="0" dirty="0" smtClean="0"/>
              <a:t>Phys. </a:t>
            </a:r>
            <a:r>
              <a:rPr lang="de-DE" sz="1600" b="0" dirty="0" err="1" smtClean="0"/>
              <a:t>Fluids</a:t>
            </a:r>
            <a:r>
              <a:rPr lang="de-DE" sz="1600" b="0" dirty="0" smtClean="0"/>
              <a:t> </a:t>
            </a:r>
            <a:r>
              <a:rPr lang="en-US" sz="1600" dirty="0"/>
              <a:t>29</a:t>
            </a:r>
            <a:r>
              <a:rPr lang="en-US" sz="1600" b="0" dirty="0"/>
              <a:t>, 016601 (2017)</a:t>
            </a:r>
          </a:p>
        </p:txBody>
      </p:sp>
    </p:spTree>
    <p:extLst>
      <p:ext uri="{BB962C8B-B14F-4D97-AF65-F5344CB8AC3E}">
        <p14:creationId xmlns:p14="http://schemas.microsoft.com/office/powerpoint/2010/main" val="18853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41983"/>
            <a:ext cx="937047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Stereoscopic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442986" y="6075212"/>
            <a:ext cx="563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err="1" smtClean="0"/>
              <a:t>Ref</a:t>
            </a:r>
            <a:r>
              <a:rPr lang="de-DE" sz="1600" b="0" dirty="0"/>
              <a:t>.: Andrey </a:t>
            </a:r>
            <a:r>
              <a:rPr lang="de-DE" sz="1600" b="0" dirty="0" err="1"/>
              <a:t>Zavadsky</a:t>
            </a:r>
            <a:r>
              <a:rPr lang="de-DE" sz="1600" b="0" dirty="0"/>
              <a:t>, </a:t>
            </a:r>
            <a:r>
              <a:rPr lang="de-DE" sz="1600" b="0" dirty="0" err="1"/>
              <a:t>Alvise</a:t>
            </a:r>
            <a:r>
              <a:rPr lang="de-DE" sz="1600" b="0" dirty="0"/>
              <a:t> </a:t>
            </a:r>
            <a:r>
              <a:rPr lang="de-DE" sz="1600" b="0" dirty="0" err="1"/>
              <a:t>Benetazzo</a:t>
            </a:r>
            <a:r>
              <a:rPr lang="de-DE" sz="1600" b="0" dirty="0"/>
              <a:t>, </a:t>
            </a:r>
            <a:r>
              <a:rPr lang="de-DE" sz="1600" b="0" dirty="0" err="1"/>
              <a:t>and</a:t>
            </a:r>
            <a:r>
              <a:rPr lang="de-DE" sz="1600" b="0" dirty="0"/>
              <a:t> Lev </a:t>
            </a:r>
            <a:r>
              <a:rPr lang="de-DE" sz="1600" b="0" dirty="0" err="1"/>
              <a:t>Shemer</a:t>
            </a:r>
            <a:r>
              <a:rPr lang="de-DE" sz="1600" b="0" dirty="0"/>
              <a:t>, </a:t>
            </a: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„</a:t>
            </a:r>
            <a:r>
              <a:rPr lang="en-US" sz="1600" b="0" dirty="0" smtClean="0"/>
              <a:t>Spatial </a:t>
            </a:r>
            <a:r>
              <a:rPr lang="en-US" sz="1600" b="0" dirty="0"/>
              <a:t>variability of short gravity </a:t>
            </a:r>
            <a:r>
              <a:rPr lang="en-US" sz="1600" b="0" dirty="0" smtClean="0"/>
              <a:t>wind-wave field,”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b="0" dirty="0" smtClean="0"/>
              <a:t>Phys. </a:t>
            </a:r>
            <a:r>
              <a:rPr lang="de-DE" sz="1600" b="0" dirty="0" err="1" smtClean="0"/>
              <a:t>Fluids</a:t>
            </a:r>
            <a:r>
              <a:rPr lang="de-DE" sz="1600" b="0" dirty="0" smtClean="0"/>
              <a:t> </a:t>
            </a:r>
            <a:r>
              <a:rPr lang="en-US" sz="1600" dirty="0"/>
              <a:t>29</a:t>
            </a:r>
            <a:r>
              <a:rPr lang="en-US" sz="1600" b="0" dirty="0"/>
              <a:t>, 016601 (2017)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244929" y="3934856"/>
            <a:ext cx="1837738" cy="2305438"/>
            <a:chOff x="2244929" y="3934856"/>
            <a:chExt cx="1837738" cy="2305438"/>
          </a:xfrm>
        </p:grpSpPr>
        <p:sp>
          <p:nvSpPr>
            <p:cNvPr id="5" name="Pfeil nach links und rechts 4"/>
            <p:cNvSpPr/>
            <p:nvPr/>
          </p:nvSpPr>
          <p:spPr bwMode="auto">
            <a:xfrm rot="2665496">
              <a:off x="2418037" y="4519221"/>
              <a:ext cx="1664630" cy="432048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2809067">
              <a:off x="1507709" y="4672076"/>
              <a:ext cx="23054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25 cm </a:t>
              </a:r>
              <a:r>
                <a:rPr lang="de-DE" dirty="0" err="1" smtClean="0"/>
                <a:t>channel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width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38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parallel </a:t>
            </a:r>
            <a:r>
              <a:rPr lang="de-DE" dirty="0" err="1" smtClean="0"/>
              <a:t>waves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758007"/>
            <a:ext cx="93059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links und rechts 6"/>
          <p:cNvSpPr/>
          <p:nvPr/>
        </p:nvSpPr>
        <p:spPr bwMode="auto">
          <a:xfrm>
            <a:off x="1424608" y="5078487"/>
            <a:ext cx="7740302" cy="60501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29949" y="5537324"/>
            <a:ext cx="529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25 cm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1440180" y="2544121"/>
            <a:ext cx="431903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autocovariance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143983" y="2544120"/>
            <a:ext cx="560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</a:t>
            </a:r>
            <a:r>
              <a:rPr lang="de-DE" dirty="0" err="1" smtClean="0"/>
              <a:t>aybe</a:t>
            </a:r>
            <a:r>
              <a:rPr lang="de-DE" dirty="0" smtClean="0"/>
              <a:t> 5 – 8 „</a:t>
            </a:r>
            <a:r>
              <a:rPr lang="de-DE" dirty="0" err="1" smtClean="0"/>
              <a:t>independent</a:t>
            </a:r>
            <a:r>
              <a:rPr lang="de-DE" dirty="0" smtClean="0"/>
              <a:t>“ </a:t>
            </a:r>
            <a:r>
              <a:rPr lang="de-DE" dirty="0" err="1" smtClean="0"/>
              <a:t>waves</a:t>
            </a:r>
            <a:r>
              <a:rPr lang="de-DE" dirty="0" smtClean="0"/>
              <a:t> ?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442986" y="6075212"/>
            <a:ext cx="563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err="1" smtClean="0"/>
              <a:t>Ref</a:t>
            </a:r>
            <a:r>
              <a:rPr lang="de-DE" sz="1600" b="0" dirty="0"/>
              <a:t>.: Andrey </a:t>
            </a:r>
            <a:r>
              <a:rPr lang="de-DE" sz="1600" b="0" dirty="0" err="1"/>
              <a:t>Zavadsky</a:t>
            </a:r>
            <a:r>
              <a:rPr lang="de-DE" sz="1600" b="0" dirty="0"/>
              <a:t>, </a:t>
            </a:r>
            <a:r>
              <a:rPr lang="de-DE" sz="1600" b="0" dirty="0" err="1"/>
              <a:t>Alvise</a:t>
            </a:r>
            <a:r>
              <a:rPr lang="de-DE" sz="1600" b="0" dirty="0"/>
              <a:t> </a:t>
            </a:r>
            <a:r>
              <a:rPr lang="de-DE" sz="1600" b="0" dirty="0" err="1"/>
              <a:t>Benetazzo</a:t>
            </a:r>
            <a:r>
              <a:rPr lang="de-DE" sz="1600" b="0" dirty="0"/>
              <a:t>, </a:t>
            </a:r>
            <a:r>
              <a:rPr lang="de-DE" sz="1600" b="0" dirty="0" err="1"/>
              <a:t>and</a:t>
            </a:r>
            <a:r>
              <a:rPr lang="de-DE" sz="1600" b="0" dirty="0"/>
              <a:t> Lev </a:t>
            </a:r>
            <a:r>
              <a:rPr lang="de-DE" sz="1600" b="0" dirty="0" err="1"/>
              <a:t>Shemer</a:t>
            </a:r>
            <a:r>
              <a:rPr lang="de-DE" sz="1600" b="0" dirty="0"/>
              <a:t>, </a:t>
            </a: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„</a:t>
            </a:r>
            <a:r>
              <a:rPr lang="en-US" sz="1600" b="0" dirty="0" smtClean="0"/>
              <a:t>Spatial </a:t>
            </a:r>
            <a:r>
              <a:rPr lang="en-US" sz="1600" b="0" dirty="0"/>
              <a:t>variability of short gravity </a:t>
            </a:r>
            <a:r>
              <a:rPr lang="en-US" sz="1600" b="0" dirty="0" smtClean="0"/>
              <a:t>wind-wave field,”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b="0" dirty="0" smtClean="0"/>
              <a:t>Phys. </a:t>
            </a:r>
            <a:r>
              <a:rPr lang="de-DE" sz="1600" b="0" dirty="0" err="1" smtClean="0"/>
              <a:t>Fluids</a:t>
            </a:r>
            <a:r>
              <a:rPr lang="de-DE" sz="1600" b="0" dirty="0" smtClean="0"/>
              <a:t> </a:t>
            </a:r>
            <a:r>
              <a:rPr lang="en-US" sz="1600" dirty="0"/>
              <a:t>29</a:t>
            </a:r>
            <a:r>
              <a:rPr lang="en-US" sz="1600" b="0" dirty="0"/>
              <a:t>, 016601 (2017)</a:t>
            </a:r>
          </a:p>
        </p:txBody>
      </p:sp>
    </p:spTree>
    <p:extLst>
      <p:ext uri="{BB962C8B-B14F-4D97-AF65-F5344CB8AC3E}">
        <p14:creationId xmlns:p14="http://schemas.microsoft.com/office/powerpoint/2010/main" val="7061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4" y="613991"/>
            <a:ext cx="8697913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GPA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gauge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865168" y="5870575"/>
            <a:ext cx="691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courtesy</a:t>
            </a:r>
            <a:r>
              <a:rPr lang="de-DE" dirty="0" smtClean="0"/>
              <a:t> Lev </a:t>
            </a:r>
            <a:r>
              <a:rPr lang="de-DE" dirty="0" err="1" smtClean="0"/>
              <a:t>Shemer</a:t>
            </a:r>
            <a:r>
              <a:rPr lang="de-DE" dirty="0" smtClean="0"/>
              <a:t>, Tel Aviv University</a:t>
            </a:r>
            <a:br>
              <a:rPr lang="de-DE" dirty="0" smtClean="0"/>
            </a:br>
            <a:r>
              <a:rPr lang="de-DE" dirty="0" smtClean="0"/>
              <a:t>Analysis </a:t>
            </a:r>
            <a:r>
              <a:rPr lang="de-DE" dirty="0" err="1" smtClean="0"/>
              <a:t>by</a:t>
            </a:r>
            <a:r>
              <a:rPr lang="de-DE" dirty="0" smtClean="0"/>
              <a:t> GS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238125" y="428639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D=5-8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3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20552" y="1622103"/>
            <a:ext cx="8331274" cy="3740423"/>
          </a:xfrm>
        </p:spPr>
        <p:txBody>
          <a:bodyPr/>
          <a:lstStyle/>
          <a:p>
            <a:r>
              <a:rPr lang="de-DE" sz="4800" dirty="0" smtClean="0"/>
              <a:t>  </a:t>
            </a:r>
            <a:r>
              <a:rPr lang="de-DE" sz="4800" dirty="0" err="1" smtClean="0"/>
              <a:t>Is</a:t>
            </a:r>
            <a:r>
              <a:rPr lang="de-DE" sz="4800" dirty="0" smtClean="0"/>
              <a:t> </a:t>
            </a:r>
            <a:r>
              <a:rPr lang="de-DE" sz="4800" dirty="0" err="1" smtClean="0"/>
              <a:t>the</a:t>
            </a:r>
            <a:r>
              <a:rPr lang="de-DE" sz="4800" dirty="0" smtClean="0"/>
              <a:t> </a:t>
            </a:r>
            <a:r>
              <a:rPr lang="de-DE" sz="4800" dirty="0" err="1" smtClean="0"/>
              <a:t>dynamics</a:t>
            </a:r>
            <a:r>
              <a:rPr lang="de-DE" sz="4800" dirty="0" smtClean="0"/>
              <a:t> </a:t>
            </a:r>
            <a:r>
              <a:rPr lang="de-DE" sz="4800" dirty="0" err="1" smtClean="0"/>
              <a:t>getting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de-DE" sz="4800" dirty="0" err="1" smtClean="0"/>
              <a:t>more</a:t>
            </a:r>
            <a:r>
              <a:rPr lang="de-DE" sz="4800" dirty="0" smtClean="0"/>
              <a:t> </a:t>
            </a:r>
            <a:r>
              <a:rPr lang="de-DE" sz="4800" dirty="0" err="1" smtClean="0"/>
              <a:t>or</a:t>
            </a:r>
            <a:r>
              <a:rPr lang="de-DE" sz="4800" dirty="0" smtClean="0"/>
              <a:t> </a:t>
            </a:r>
            <a:r>
              <a:rPr lang="de-DE" sz="4800" dirty="0" err="1" smtClean="0"/>
              <a:t>less</a:t>
            </a:r>
            <a:r>
              <a:rPr lang="de-DE" sz="4800" dirty="0" smtClean="0"/>
              <a:t> </a:t>
            </a:r>
            <a:r>
              <a:rPr lang="de-DE" sz="4800" dirty="0" err="1" smtClean="0"/>
              <a:t>complex</a:t>
            </a:r>
            <a:r>
              <a:rPr lang="de-DE" sz="4800" dirty="0" smtClean="0"/>
              <a:t> </a:t>
            </a:r>
            <a:r>
              <a:rPr lang="de-DE" sz="4800" dirty="0" err="1" smtClean="0"/>
              <a:t>with</a:t>
            </a:r>
            <a:r>
              <a:rPr lang="de-DE" sz="4800" dirty="0" smtClean="0"/>
              <a:t> </a:t>
            </a:r>
            <a:r>
              <a:rPr lang="de-DE" sz="4800" dirty="0" err="1" smtClean="0"/>
              <a:t>increasing</a:t>
            </a:r>
            <a:r>
              <a:rPr lang="de-DE" sz="4800" dirty="0" smtClean="0"/>
              <a:t> wind </a:t>
            </a:r>
            <a:r>
              <a:rPr lang="de-DE" sz="4800" dirty="0" err="1" smtClean="0"/>
              <a:t>strength</a:t>
            </a:r>
            <a:r>
              <a:rPr lang="de-DE" sz="4800" dirty="0" smtClean="0"/>
              <a:t>?</a:t>
            </a:r>
          </a:p>
          <a:p>
            <a:endParaRPr lang="de-DE" sz="4800" dirty="0" smtClean="0"/>
          </a:p>
        </p:txBody>
      </p:sp>
      <p:pic>
        <p:nvPicPr>
          <p:cNvPr id="8194" name="Picture 2" descr="complexity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4070375"/>
            <a:ext cx="2000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Dimension vs. </a:t>
            </a:r>
            <a:r>
              <a:rPr lang="de-DE" dirty="0" err="1"/>
              <a:t>s</a:t>
            </a:r>
            <a:r>
              <a:rPr lang="de-DE" dirty="0" err="1" smtClean="0"/>
              <a:t>ignificant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height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32" y="1036861"/>
            <a:ext cx="782161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84648" y="6014591"/>
            <a:ext cx="75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Dynamics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stronger</a:t>
            </a:r>
            <a:r>
              <a:rPr lang="de-DE" dirty="0" smtClean="0"/>
              <a:t> </a:t>
            </a:r>
            <a:r>
              <a:rPr lang="de-DE" dirty="0" err="1" smtClean="0"/>
              <a:t>winds</a:t>
            </a:r>
            <a:r>
              <a:rPr lang="de-DE" dirty="0" smtClean="0"/>
              <a:t>??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856656" y="677863"/>
            <a:ext cx="742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g</a:t>
            </a:r>
            <a:r>
              <a:rPr lang="de-DE" i="1" dirty="0" err="1" smtClean="0"/>
              <a:t>entle</a:t>
            </a:r>
            <a:r>
              <a:rPr lang="de-DE" i="1" dirty="0" smtClean="0"/>
              <a:t> </a:t>
            </a:r>
            <a:r>
              <a:rPr lang="de-DE" i="1" dirty="0" err="1" smtClean="0"/>
              <a:t>breeze</a:t>
            </a:r>
            <a:r>
              <a:rPr lang="de-DE" i="1" dirty="0" smtClean="0"/>
              <a:t>                                        heavy </a:t>
            </a:r>
            <a:r>
              <a:rPr lang="de-DE" i="1" dirty="0" err="1" smtClean="0"/>
              <a:t>storm</a:t>
            </a:r>
            <a:r>
              <a:rPr lang="de-DE" i="1" dirty="0" smtClean="0"/>
              <a:t>   </a:t>
            </a:r>
            <a:endParaRPr lang="en-US" i="1" dirty="0"/>
          </a:p>
        </p:txBody>
      </p:sp>
      <p:pic>
        <p:nvPicPr>
          <p:cNvPr id="6148" name="Picture 4" descr="http://theageofcomedy.laurelandhardycentral.com/keaton/navig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334072"/>
            <a:ext cx="21932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Frequency</a:t>
            </a:r>
            <a:r>
              <a:rPr lang="de-DE" dirty="0" smtClean="0"/>
              <a:t> vs. </a:t>
            </a:r>
            <a:r>
              <a:rPr lang="de-DE" dirty="0" err="1" smtClean="0"/>
              <a:t>dimension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3" y="758007"/>
            <a:ext cx="77200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55240" y="6014591"/>
            <a:ext cx="8226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height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smtClean="0"/>
              <a:t>More „</a:t>
            </a:r>
            <a:r>
              <a:rPr lang="de-DE" dirty="0" err="1" smtClean="0"/>
              <a:t>independent</a:t>
            </a:r>
            <a:r>
              <a:rPr lang="de-DE" dirty="0" smtClean="0"/>
              <a:t>“ </a:t>
            </a:r>
            <a:r>
              <a:rPr lang="de-DE" dirty="0" err="1" smtClean="0"/>
              <a:t>waves</a:t>
            </a:r>
            <a:r>
              <a:rPr lang="de-DE" dirty="0" smtClean="0"/>
              <a:t> fit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tank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i="1" dirty="0" err="1" smtClean="0"/>
              <a:t>H</a:t>
            </a:r>
            <a:r>
              <a:rPr lang="de-DE" baseline="-25000" dirty="0" err="1" smtClean="0"/>
              <a:t>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460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6496" y="762000"/>
            <a:ext cx="9093200" cy="5891213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a finite </a:t>
            </a:r>
            <a:r>
              <a:rPr lang="de-DE" dirty="0" err="1" smtClean="0"/>
              <a:t>system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8 in </a:t>
            </a:r>
            <a:r>
              <a:rPr lang="de-DE" dirty="0" err="1" smtClean="0"/>
              <a:t>the</a:t>
            </a:r>
            <a:r>
              <a:rPr lang="de-DE" dirty="0" smtClean="0"/>
              <a:t> tank, </a:t>
            </a:r>
            <a:r>
              <a:rPr lang="de-DE" dirty="0" err="1" smtClean="0"/>
              <a:t>what</a:t>
            </a:r>
            <a:r>
              <a:rPr lang="de-DE" dirty="0" smtClean="0"/>
              <a:t> will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like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ocean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     </a:t>
            </a:r>
            <a:endParaRPr lang="en-US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real </a:t>
            </a:r>
            <a:r>
              <a:rPr lang="de-DE" dirty="0" err="1" smtClean="0"/>
              <a:t>world</a:t>
            </a:r>
            <a:r>
              <a:rPr lang="de-DE" dirty="0" smtClean="0"/>
              <a:t>…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44488" y="3926358"/>
            <a:ext cx="8165132" cy="1152650"/>
            <a:chOff x="344488" y="3926358"/>
            <a:chExt cx="8165132" cy="1152650"/>
          </a:xfrm>
        </p:grpSpPr>
        <p:sp>
          <p:nvSpPr>
            <p:cNvPr id="4" name="Rechteck 3"/>
            <p:cNvSpPr/>
            <p:nvPr/>
          </p:nvSpPr>
          <p:spPr bwMode="auto">
            <a:xfrm>
              <a:off x="1191222" y="4641627"/>
              <a:ext cx="504056" cy="432048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3224808" y="4646960"/>
              <a:ext cx="504056" cy="432048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313040" y="4646439"/>
              <a:ext cx="504056" cy="432048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7185248" y="4646439"/>
              <a:ext cx="504056" cy="432048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44488" y="3926358"/>
              <a:ext cx="81651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600" b="0" dirty="0"/>
                <a:t>10          </a:t>
              </a:r>
              <a:r>
                <a:rPr lang="de-DE" sz="3600" b="0" dirty="0" smtClean="0"/>
                <a:t> </a:t>
              </a:r>
              <a:r>
                <a:rPr lang="de-DE" sz="3600" b="0" dirty="0"/>
                <a:t>100       </a:t>
              </a:r>
              <a:r>
                <a:rPr lang="de-DE" sz="3600" b="0" dirty="0" smtClean="0"/>
                <a:t>  </a:t>
              </a:r>
              <a:r>
                <a:rPr lang="de-DE" sz="3600" b="0" dirty="0"/>
                <a:t>1000          </a:t>
              </a:r>
              <a:r>
                <a:rPr lang="de-DE" sz="3600" b="0" dirty="0">
                  <a:sym typeface="Symbol"/>
                </a:rPr>
                <a:t></a:t>
              </a:r>
              <a:r>
                <a:rPr lang="de-DE" sz="3600" b="0" dirty="0"/>
                <a:t> </a:t>
              </a:r>
              <a:endParaRPr lang="en-US" sz="3600" b="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224279" y="4572689"/>
            <a:ext cx="43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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3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07500" cy="520700"/>
          </a:xfrm>
          <a:ln/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Rogue</a:t>
            </a:r>
            <a:r>
              <a:rPr lang="de-DE" dirty="0" smtClean="0"/>
              <a:t> Wave?</a:t>
            </a:r>
            <a:endParaRPr lang="en-US" dirty="0"/>
          </a:p>
        </p:txBody>
      </p:sp>
      <p:grpSp>
        <p:nvGrpSpPr>
          <p:cNvPr id="707591" name="Group 7"/>
          <p:cNvGrpSpPr>
            <a:grpSpLocks/>
          </p:cNvGrpSpPr>
          <p:nvPr/>
        </p:nvGrpSpPr>
        <p:grpSpPr bwMode="auto">
          <a:xfrm>
            <a:off x="0" y="5840413"/>
            <a:ext cx="1600200" cy="1292225"/>
            <a:chOff x="0" y="3648"/>
            <a:chExt cx="1152" cy="854"/>
          </a:xfrm>
        </p:grpSpPr>
        <p:grpSp>
          <p:nvGrpSpPr>
            <p:cNvPr id="707592" name="Group 8"/>
            <p:cNvGrpSpPr>
              <a:grpSpLocks/>
            </p:cNvGrpSpPr>
            <p:nvPr/>
          </p:nvGrpSpPr>
          <p:grpSpPr bwMode="auto">
            <a:xfrm>
              <a:off x="0" y="3648"/>
              <a:ext cx="1152" cy="749"/>
              <a:chOff x="0" y="3984"/>
              <a:chExt cx="744" cy="509"/>
            </a:xfrm>
          </p:grpSpPr>
          <p:pic>
            <p:nvPicPr>
              <p:cNvPr id="707593" name="Picture 9" descr="logomb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01" t="7141" r="7001" b="8569"/>
              <a:stretch>
                <a:fillRect/>
              </a:stretch>
            </p:blipFill>
            <p:spPr bwMode="auto">
              <a:xfrm>
                <a:off x="53" y="3993"/>
                <a:ext cx="662" cy="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7594" name="AutoShape 10"/>
              <p:cNvSpPr>
                <a:spLocks noChangeArrowheads="1"/>
              </p:cNvSpPr>
              <p:nvPr/>
            </p:nvSpPr>
            <p:spPr bwMode="auto">
              <a:xfrm rot="5400000">
                <a:off x="-63" y="4047"/>
                <a:ext cx="509" cy="38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5768" tIns="47884" rIns="95768" bIns="47884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7595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297" y="4047"/>
                <a:ext cx="509" cy="384"/>
              </a:xfrm>
              <a:prstGeom prst="rt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5768" tIns="47884" rIns="95768" bIns="47884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07596" name="Text Box 12"/>
            <p:cNvSpPr txBox="1">
              <a:spLocks noChangeArrowheads="1"/>
            </p:cNvSpPr>
            <p:nvPr/>
          </p:nvSpPr>
          <p:spPr bwMode="auto">
            <a:xfrm>
              <a:off x="0" y="4318"/>
              <a:ext cx="1152" cy="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68" tIns="47884" rIns="95768" bIns="47884">
              <a:spAutoFit/>
            </a:bodyPr>
            <a:lstStyle/>
            <a:p>
              <a:r>
                <a:rPr lang="en-US" sz="1200"/>
                <a:t>Max-Born-Institute</a:t>
              </a:r>
            </a:p>
          </p:txBody>
        </p:sp>
      </p:grpSp>
      <p:pic>
        <p:nvPicPr>
          <p:cNvPr id="7076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2" y="966805"/>
            <a:ext cx="3528392" cy="261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186169" y="6313429"/>
            <a:ext cx="7267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/>
              <a:t>Rogue Waves – Towards a Unifying Concept? </a:t>
            </a:r>
            <a:br>
              <a:rPr lang="en-US" sz="1800" b="0" dirty="0" smtClean="0"/>
            </a:br>
            <a:r>
              <a:rPr lang="en-US" sz="1800" b="0" dirty="0" smtClean="0"/>
              <a:t>Eur. Phys. J. Special Topics </a:t>
            </a:r>
            <a:r>
              <a:rPr lang="en-US" sz="1800" dirty="0" smtClean="0"/>
              <a:t>185</a:t>
            </a:r>
            <a:r>
              <a:rPr lang="en-US" sz="1800" b="0" dirty="0" smtClean="0"/>
              <a:t> (2010).</a:t>
            </a:r>
            <a:endParaRPr lang="en-US" sz="18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170325" y="758007"/>
            <a:ext cx="5934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Criteria</a:t>
            </a:r>
            <a:r>
              <a:rPr lang="de-DE" dirty="0" smtClean="0"/>
              <a:t> </a:t>
            </a:r>
            <a:r>
              <a:rPr lang="de-DE" dirty="0" err="1" smtClean="0"/>
              <a:t>generally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r>
              <a:rPr lang="de-DE" dirty="0" smtClean="0"/>
              <a:t> upon: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err="1" smtClean="0"/>
              <a:t>Sparsity</a:t>
            </a:r>
            <a:r>
              <a:rPr lang="de-DE" dirty="0" smtClean="0"/>
              <a:t>: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extremely</a:t>
            </a:r>
            <a:r>
              <a:rPr lang="de-DE" dirty="0" smtClean="0"/>
              <a:t> rare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err="1" smtClean="0"/>
              <a:t>Extremeness</a:t>
            </a:r>
            <a:r>
              <a:rPr lang="de-DE" dirty="0" smtClean="0"/>
              <a:t>: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surpass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pPr marL="457200" indent="-457200" algn="l">
              <a:buFont typeface="+mj-lt"/>
              <a:buAutoNum type="arabicPeriod"/>
            </a:pPr>
            <a:r>
              <a:rPr lang="de-DE" dirty="0" smtClean="0"/>
              <a:t>Statistical </a:t>
            </a:r>
            <a:r>
              <a:rPr lang="de-DE" dirty="0" err="1" smtClean="0"/>
              <a:t>unlikelihood</a:t>
            </a:r>
            <a:r>
              <a:rPr lang="de-DE" dirty="0" smtClean="0"/>
              <a:t>: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defy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 err="1" smtClean="0"/>
              <a:t>Unpredictability</a:t>
            </a:r>
            <a:r>
              <a:rPr lang="de-DE" dirty="0" smtClean="0"/>
              <a:t>: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appear</a:t>
            </a:r>
            <a:r>
              <a:rPr lang="de-DE" dirty="0" smtClean="0"/>
              <a:t> w/o </a:t>
            </a:r>
            <a:r>
              <a:rPr lang="de-DE" dirty="0" err="1" smtClean="0"/>
              <a:t>warning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disappear</a:t>
            </a:r>
            <a:r>
              <a:rPr lang="de-DE" dirty="0" smtClean="0"/>
              <a:t>     </a:t>
            </a:r>
            <a:br>
              <a:rPr lang="de-DE" dirty="0" smtClean="0"/>
            </a:br>
            <a:r>
              <a:rPr lang="de-DE" dirty="0" smtClean="0"/>
              <a:t>    w/o a </a:t>
            </a:r>
            <a:r>
              <a:rPr lang="de-DE" dirty="0" err="1" smtClean="0"/>
              <a:t>trace</a:t>
            </a:r>
            <a:endParaRPr lang="en-US" dirty="0"/>
          </a:p>
        </p:txBody>
      </p:sp>
      <p:pic>
        <p:nvPicPr>
          <p:cNvPr id="707604" name="Picture 20" descr="Norwegian Dream - Bow Damage from Rogue 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7" y="3782343"/>
            <a:ext cx="3367495" cy="23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32520" y="1051562"/>
            <a:ext cx="7820923" cy="2442749"/>
            <a:chOff x="632520" y="1051562"/>
            <a:chExt cx="7820923" cy="2442749"/>
          </a:xfrm>
        </p:grpSpPr>
        <p:sp>
          <p:nvSpPr>
            <p:cNvPr id="5" name="Rechteck 4"/>
            <p:cNvSpPr/>
            <p:nvPr/>
          </p:nvSpPr>
          <p:spPr bwMode="auto">
            <a:xfrm>
              <a:off x="632520" y="1334071"/>
              <a:ext cx="5479032" cy="2160240"/>
            </a:xfrm>
            <a:prstGeom prst="rect">
              <a:avLst/>
            </a:prstGeom>
            <a:solidFill>
              <a:schemeClr val="accent2">
                <a:alpha val="4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866196" y="1051562"/>
              <a:ext cx="2587247" cy="120032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3600" i="1" dirty="0" err="1" smtClean="0">
                  <a:solidFill>
                    <a:srgbClr val="FF0000"/>
                  </a:solidFill>
                </a:rPr>
                <a:t>Difficult</a:t>
              </a:r>
              <a:r>
                <a:rPr lang="de-DE" sz="3600" i="1" dirty="0" smtClean="0">
                  <a:solidFill>
                    <a:srgbClr val="FF0000"/>
                  </a:solidFill>
                </a:rPr>
                <a:t> </a:t>
              </a:r>
              <a:r>
                <a:rPr lang="de-DE" sz="3600" i="1" dirty="0" err="1" smtClean="0">
                  <a:solidFill>
                    <a:srgbClr val="FF0000"/>
                  </a:solidFill>
                </a:rPr>
                <a:t>to</a:t>
              </a:r>
              <a:r>
                <a:rPr lang="de-DE" sz="3600" i="1" dirty="0" smtClean="0">
                  <a:solidFill>
                    <a:srgbClr val="FF0000"/>
                  </a:solidFill>
                </a:rPr>
                <a:t> </a:t>
              </a:r>
              <a:br>
                <a:rPr lang="de-DE" sz="3600" i="1" dirty="0" smtClean="0">
                  <a:solidFill>
                    <a:srgbClr val="FF0000"/>
                  </a:solidFill>
                </a:rPr>
              </a:br>
              <a:r>
                <a:rPr lang="de-DE" sz="3600" i="1" dirty="0" err="1" smtClean="0">
                  <a:solidFill>
                    <a:srgbClr val="FF0000"/>
                  </a:solidFill>
                </a:rPr>
                <a:t>quantify</a:t>
              </a:r>
              <a:endParaRPr lang="en-US" sz="36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32520" y="3278287"/>
            <a:ext cx="8120048" cy="1440160"/>
            <a:chOff x="632520" y="3278287"/>
            <a:chExt cx="8120048" cy="1440160"/>
          </a:xfrm>
        </p:grpSpPr>
        <p:sp>
          <p:nvSpPr>
            <p:cNvPr id="18" name="Rechteck 17"/>
            <p:cNvSpPr/>
            <p:nvPr/>
          </p:nvSpPr>
          <p:spPr bwMode="auto">
            <a:xfrm>
              <a:off x="632520" y="3560796"/>
              <a:ext cx="5472607" cy="1157651"/>
            </a:xfrm>
            <a:prstGeom prst="rect">
              <a:avLst/>
            </a:prstGeom>
            <a:solidFill>
              <a:schemeClr val="tx2">
                <a:alpha val="4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567081" y="3278287"/>
              <a:ext cx="3185487" cy="120032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3600" i="1" dirty="0" err="1" smtClean="0">
                  <a:solidFill>
                    <a:schemeClr val="tx2"/>
                  </a:solidFill>
                </a:rPr>
                <a:t>Only</a:t>
              </a:r>
              <a:r>
                <a:rPr lang="de-DE" sz="3600" i="1" dirty="0" smtClean="0">
                  <a:solidFill>
                    <a:schemeClr val="tx2"/>
                  </a:solidFill>
                </a:rPr>
                <a:t> </a:t>
              </a:r>
              <a:r>
                <a:rPr lang="de-DE" sz="3600" i="1" dirty="0" err="1" smtClean="0">
                  <a:solidFill>
                    <a:schemeClr val="tx2"/>
                  </a:solidFill>
                </a:rPr>
                <a:t>criterion</a:t>
              </a:r>
              <a:r>
                <a:rPr lang="de-DE" sz="3600" i="1" dirty="0" smtClean="0">
                  <a:solidFill>
                    <a:schemeClr val="tx2"/>
                  </a:solidFill>
                </a:rPr>
                <a:t/>
              </a:r>
              <a:br>
                <a:rPr lang="de-DE" sz="3600" i="1" dirty="0" smtClean="0">
                  <a:solidFill>
                    <a:schemeClr val="tx2"/>
                  </a:solidFill>
                </a:rPr>
              </a:br>
              <a:r>
                <a:rPr lang="de-DE" sz="3600" i="1" dirty="0" smtClean="0">
                  <a:solidFill>
                    <a:schemeClr val="tx2"/>
                  </a:solidFill>
                </a:rPr>
                <a:t>so </a:t>
              </a:r>
              <a:r>
                <a:rPr lang="de-DE" sz="3600" i="1" dirty="0" err="1" smtClean="0">
                  <a:solidFill>
                    <a:schemeClr val="tx2"/>
                  </a:solidFill>
                </a:rPr>
                <a:t>far</a:t>
              </a:r>
              <a:endParaRPr lang="en-US" sz="3600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32520" y="4574431"/>
            <a:ext cx="8081580" cy="1440160"/>
            <a:chOff x="632520" y="4574431"/>
            <a:chExt cx="8081580" cy="1440160"/>
          </a:xfrm>
        </p:grpSpPr>
        <p:sp>
          <p:nvSpPr>
            <p:cNvPr id="20" name="Rechteck 19"/>
            <p:cNvSpPr/>
            <p:nvPr/>
          </p:nvSpPr>
          <p:spPr bwMode="auto">
            <a:xfrm>
              <a:off x="632520" y="4856940"/>
              <a:ext cx="5472607" cy="1157651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605556" y="4574431"/>
              <a:ext cx="3108544" cy="64633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3600" i="1" dirty="0" smtClean="0">
                  <a:solidFill>
                    <a:srgbClr val="386F2B"/>
                  </a:solidFill>
                </a:rPr>
                <a:t>New </a:t>
              </a:r>
              <a:r>
                <a:rPr lang="de-DE" sz="3600" i="1" dirty="0" err="1" smtClean="0">
                  <a:solidFill>
                    <a:srgbClr val="386F2B"/>
                  </a:solidFill>
                </a:rPr>
                <a:t>criterion</a:t>
              </a:r>
              <a:endParaRPr lang="en-US" sz="3600" i="1" dirty="0">
                <a:solidFill>
                  <a:srgbClr val="386F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7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Previous</a:t>
            </a:r>
            <a:r>
              <a:rPr lang="de-DE" sz="3200" dirty="0" smtClean="0"/>
              <a:t> </a:t>
            </a:r>
            <a:r>
              <a:rPr lang="de-DE" sz="3200" dirty="0" err="1" smtClean="0"/>
              <a:t>application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GPA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ocean</a:t>
            </a:r>
            <a:r>
              <a:rPr lang="de-DE" sz="3200" dirty="0" smtClean="0"/>
              <a:t> </a:t>
            </a:r>
            <a:r>
              <a:rPr lang="de-DE" sz="3200" dirty="0" err="1" smtClean="0"/>
              <a:t>waves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316510"/>
            <a:ext cx="2784870" cy="26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1215835"/>
            <a:ext cx="4716929" cy="24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792760" y="810655"/>
            <a:ext cx="6333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/>
              <a:t>S. Elgar and G. Mayer-Kress, </a:t>
            </a:r>
            <a:r>
              <a:rPr lang="en-US" sz="1600" b="0" dirty="0" err="1" smtClean="0"/>
              <a:t>Physica</a:t>
            </a:r>
            <a:r>
              <a:rPr lang="en-US" sz="1600" b="0" dirty="0" smtClean="0"/>
              <a:t> </a:t>
            </a:r>
            <a:r>
              <a:rPr lang="en-US" sz="1600" b="0" dirty="0"/>
              <a:t>D 37, </a:t>
            </a:r>
            <a:r>
              <a:rPr lang="en-US" sz="1600" b="0" dirty="0" smtClean="0"/>
              <a:t>104 (1989</a:t>
            </a:r>
            <a:r>
              <a:rPr lang="en-US" sz="1600" b="0" dirty="0"/>
              <a:t>)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810655"/>
            <a:ext cx="1930464" cy="161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36094" y="1837003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St. Nicholas Island</a:t>
            </a:r>
            <a:br>
              <a:rPr lang="en-US" sz="1400" b="0" dirty="0" smtClean="0">
                <a:solidFill>
                  <a:schemeClr val="tx1"/>
                </a:solidFill>
              </a:rPr>
            </a:br>
            <a:r>
              <a:rPr lang="en-US" sz="1400" b="0" dirty="0" smtClean="0">
                <a:solidFill>
                  <a:schemeClr val="tx1"/>
                </a:solidFill>
              </a:rPr>
              <a:t>110m water depth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267131" y="1136935"/>
            <a:ext cx="6545503" cy="6042450"/>
            <a:chOff x="3267131" y="1136935"/>
            <a:chExt cx="6545503" cy="6042450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832" y="1598538"/>
              <a:ext cx="4924455" cy="33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3267131" y="1136935"/>
              <a:ext cx="5502293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600" b="0" dirty="0"/>
                <a:t>L. </a:t>
              </a:r>
              <a:r>
                <a:rPr lang="en-US" sz="1600" b="0" dirty="0" err="1"/>
                <a:t>Bergamasco</a:t>
              </a:r>
              <a:r>
                <a:rPr lang="en-US" sz="1600" b="0" dirty="0"/>
                <a:t>, M. </a:t>
              </a:r>
              <a:r>
                <a:rPr lang="en-US" sz="1600" b="0" dirty="0" err="1"/>
                <a:t>Serio</a:t>
              </a:r>
              <a:r>
                <a:rPr lang="en-US" sz="1600" b="0" dirty="0"/>
                <a:t>, A.R. Osborne, and L. </a:t>
              </a:r>
              <a:r>
                <a:rPr lang="en-US" sz="1600" b="0" dirty="0" err="1" smtClean="0"/>
                <a:t>Cavaleri</a:t>
              </a:r>
              <a:r>
                <a:rPr lang="en-US" sz="1600" b="0" dirty="0" smtClean="0"/>
                <a:t>, Fractals </a:t>
              </a:r>
              <a:r>
                <a:rPr lang="en-US" sz="1600" b="0" dirty="0"/>
                <a:t>3, </a:t>
              </a:r>
              <a:r>
                <a:rPr lang="en-US" sz="1600" b="0" dirty="0" smtClean="0"/>
                <a:t>55-78 </a:t>
              </a:r>
              <a:r>
                <a:rPr lang="en-US" sz="1600" b="0" dirty="0"/>
                <a:t>(1995).</a:t>
              </a:r>
              <a:endParaRPr lang="en-US" sz="1600" dirty="0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5819536" y="4825121"/>
              <a:ext cx="3993098" cy="235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832" y="4940350"/>
              <a:ext cx="2411174" cy="197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3944888" y="6393977"/>
              <a:ext cx="2376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20 km off Venice</a:t>
              </a:r>
              <a:br>
                <a:rPr lang="en-US" sz="1400" b="0" dirty="0" smtClean="0">
                  <a:solidFill>
                    <a:schemeClr val="tx1"/>
                  </a:solidFill>
                </a:rPr>
              </a:br>
              <a:r>
                <a:rPr lang="en-US" sz="1400" b="0" dirty="0" smtClean="0">
                  <a:solidFill>
                    <a:schemeClr val="tx1"/>
                  </a:solidFill>
                </a:rPr>
                <a:t>16m water depth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7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856656" y="613991"/>
            <a:ext cx="7633962" cy="5233987"/>
            <a:chOff x="1856656" y="802730"/>
            <a:chExt cx="7633962" cy="52339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656" y="802730"/>
              <a:ext cx="7633962" cy="523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 bwMode="auto">
            <a:xfrm>
              <a:off x="3008784" y="1334071"/>
              <a:ext cx="360040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Draupner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008568" y="5942583"/>
            <a:ext cx="7491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The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Draupner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event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appeared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due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to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at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b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</a:b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least 12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interfering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elementary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sz="3200" b="0" dirty="0" err="1" smtClean="0">
                <a:solidFill>
                  <a:schemeClr val="accent1">
                    <a:lumMod val="90000"/>
                  </a:schemeClr>
                </a:solidFill>
              </a:rPr>
              <a:t>waves</a:t>
            </a:r>
            <a:r>
              <a:rPr lang="de-DE" sz="3200" b="0" dirty="0" smtClean="0">
                <a:solidFill>
                  <a:schemeClr val="accent1">
                    <a:lumMod val="90000"/>
                  </a:schemeClr>
                </a:solidFill>
              </a:rPr>
              <a:t>!</a:t>
            </a:r>
            <a:endParaRPr lang="en-US" sz="3200" b="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04928" y="3566319"/>
            <a:ext cx="4655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(</a:t>
            </a:r>
            <a:r>
              <a:rPr lang="de-DE" b="0" dirty="0" err="1" smtClean="0"/>
              <a:t>two</a:t>
            </a:r>
            <a:r>
              <a:rPr lang="de-DE" b="0" dirty="0" smtClean="0"/>
              <a:t> </a:t>
            </a:r>
            <a:r>
              <a:rPr lang="de-DE" b="0" dirty="0" err="1" smtClean="0"/>
              <a:t>data</a:t>
            </a:r>
            <a:r>
              <a:rPr lang="de-DE" b="0" dirty="0" smtClean="0"/>
              <a:t> </a:t>
            </a:r>
            <a:r>
              <a:rPr lang="de-DE" b="0" dirty="0" err="1" smtClean="0"/>
              <a:t>sets</a:t>
            </a:r>
            <a:r>
              <a:rPr lang="de-DE" b="0" dirty="0" smtClean="0"/>
              <a:t> </a:t>
            </a:r>
            <a:r>
              <a:rPr lang="de-DE" b="0" dirty="0" err="1" smtClean="0"/>
              <a:t>from</a:t>
            </a:r>
            <a:r>
              <a:rPr lang="de-DE" b="0" dirty="0" smtClean="0"/>
              <a:t> same </a:t>
            </a:r>
            <a:r>
              <a:rPr lang="de-DE" b="0" dirty="0" err="1" smtClean="0"/>
              <a:t>storm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err="1" smtClean="0"/>
              <a:t>only</a:t>
            </a:r>
            <a:r>
              <a:rPr lang="de-DE" b="0" dirty="0" smtClean="0"/>
              <a:t> </a:t>
            </a:r>
            <a:r>
              <a:rPr lang="de-DE" b="0" dirty="0" err="1" smtClean="0"/>
              <a:t>one</a:t>
            </a:r>
            <a:r>
              <a:rPr lang="de-DE" b="0" dirty="0" smtClean="0"/>
              <a:t> </a:t>
            </a:r>
            <a:r>
              <a:rPr lang="de-DE" b="0" dirty="0" err="1" smtClean="0"/>
              <a:t>containing</a:t>
            </a:r>
            <a:r>
              <a:rPr lang="de-DE" b="0" dirty="0" smtClean="0"/>
              <a:t> </a:t>
            </a:r>
            <a:r>
              <a:rPr lang="de-DE" b="0" dirty="0" err="1" smtClean="0"/>
              <a:t>rogue</a:t>
            </a:r>
            <a:r>
              <a:rPr lang="de-DE" b="0" dirty="0" smtClean="0"/>
              <a:t> </a:t>
            </a:r>
            <a:r>
              <a:rPr lang="de-DE" b="0" dirty="0" err="1" smtClean="0"/>
              <a:t>event</a:t>
            </a:r>
            <a:r>
              <a:rPr lang="de-DE" b="0" dirty="0" smtClean="0"/>
              <a:t>)</a:t>
            </a:r>
            <a:endParaRPr lang="en-US" b="0" dirty="0"/>
          </a:p>
        </p:txBody>
      </p:sp>
      <p:sp>
        <p:nvSpPr>
          <p:cNvPr id="8" name="AutoShape 6" descr="Bildergebnis für grassb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Bildergebnis für grassberg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2144688" y="1819964"/>
            <a:ext cx="7447620" cy="4728473"/>
            <a:chOff x="2144688" y="1819964"/>
            <a:chExt cx="7447620" cy="47284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688" y="1819964"/>
              <a:ext cx="7447620" cy="393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3426148" y="6086772"/>
              <a:ext cx="5469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Normal </a:t>
              </a:r>
              <a:r>
                <a:rPr lang="de-DE" dirty="0" err="1" smtClean="0"/>
                <a:t>ocean</a:t>
              </a:r>
              <a:r>
                <a:rPr lang="de-DE" dirty="0" smtClean="0"/>
                <a:t> </a:t>
              </a:r>
              <a:r>
                <a:rPr lang="de-DE" dirty="0" err="1" smtClean="0"/>
                <a:t>state</a:t>
              </a:r>
              <a:r>
                <a:rPr lang="de-DE" dirty="0" smtClean="0"/>
                <a:t>, </a:t>
              </a:r>
              <a:r>
                <a:rPr lang="de-DE" dirty="0" err="1" smtClean="0"/>
                <a:t>random</a:t>
              </a:r>
              <a:r>
                <a:rPr lang="de-DE" dirty="0" smtClean="0"/>
                <a:t> </a:t>
              </a:r>
              <a:r>
                <a:rPr lang="de-DE" dirty="0" err="1" smtClean="0"/>
                <a:t>phases</a:t>
              </a:r>
              <a:endParaRPr lang="en-US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144688" y="837368"/>
            <a:ext cx="7365080" cy="5704397"/>
            <a:chOff x="2133500" y="1030274"/>
            <a:chExt cx="7365080" cy="570439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00" y="1030274"/>
              <a:ext cx="7365080" cy="526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3161876" y="6158607"/>
              <a:ext cx="6336704" cy="5760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de-DE" dirty="0" smtClean="0"/>
                <a:t>Simulation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Draupner</a:t>
              </a:r>
              <a:r>
                <a:rPr lang="de-DE" dirty="0" smtClean="0"/>
                <a:t> </a:t>
              </a:r>
              <a:r>
                <a:rPr lang="de-DE" dirty="0" err="1" smtClean="0"/>
                <a:t>event</a:t>
              </a:r>
              <a:endParaRPr lang="en-US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181405" y="586958"/>
            <a:ext cx="7742257" cy="5954807"/>
            <a:chOff x="2091735" y="936019"/>
            <a:chExt cx="7742257" cy="5954807"/>
          </a:xfrm>
        </p:grpSpPr>
        <p:sp>
          <p:nvSpPr>
            <p:cNvPr id="8" name="Rechteck 7"/>
            <p:cNvSpPr/>
            <p:nvPr/>
          </p:nvSpPr>
          <p:spPr>
            <a:xfrm>
              <a:off x="2720752" y="6059829"/>
              <a:ext cx="711324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de-DE" dirty="0" smtClean="0"/>
                <a:t>The „</a:t>
              </a:r>
              <a:r>
                <a:rPr lang="de-DE" dirty="0" err="1" smtClean="0"/>
                <a:t>Three</a:t>
              </a:r>
              <a:r>
                <a:rPr lang="de-DE" dirty="0" smtClean="0"/>
                <a:t> </a:t>
              </a:r>
              <a:r>
                <a:rPr lang="de-DE" dirty="0" err="1" smtClean="0"/>
                <a:t>sisters</a:t>
              </a:r>
              <a:r>
                <a:rPr lang="de-DE" dirty="0" smtClean="0"/>
                <a:t>“</a:t>
              </a:r>
              <a:br>
                <a:rPr lang="de-DE" dirty="0" smtClean="0"/>
              </a:br>
              <a:r>
                <a:rPr lang="en-US" b="0" dirty="0"/>
                <a:t>S.S. </a:t>
              </a:r>
              <a:r>
                <a:rPr lang="en-US" b="0" dirty="0" err="1"/>
                <a:t>Rozhkov</a:t>
              </a:r>
              <a:r>
                <a:rPr lang="en-US" b="0" dirty="0"/>
                <a:t>. </a:t>
              </a:r>
              <a:r>
                <a:rPr lang="en-US" b="0" dirty="0" smtClean="0"/>
                <a:t>Euro</a:t>
              </a:r>
              <a:r>
                <a:rPr lang="en-US" b="0" dirty="0"/>
                <a:t>. Phys. Lett. 85, 24001 (2009).</a:t>
              </a:r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735" y="936019"/>
              <a:ext cx="7396826" cy="512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Prototypical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situations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712640" y="758007"/>
            <a:ext cx="8426288" cy="6165906"/>
            <a:chOff x="1712640" y="758007"/>
            <a:chExt cx="8426288" cy="616590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712640" y="1053250"/>
              <a:ext cx="8426288" cy="5870663"/>
              <a:chOff x="1907917" y="1093272"/>
              <a:chExt cx="8426288" cy="5870663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917" y="1093272"/>
                <a:ext cx="7492064" cy="507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hteck 9"/>
              <p:cNvSpPr/>
              <p:nvPr/>
            </p:nvSpPr>
            <p:spPr>
              <a:xfrm>
                <a:off x="2220538" y="6132938"/>
                <a:ext cx="8113667" cy="83099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0" dirty="0" smtClean="0"/>
                  <a:t>The “rogue hole”</a:t>
                </a:r>
                <a:br>
                  <a:rPr lang="en-US" b="0" dirty="0" smtClean="0"/>
                </a:br>
                <a:r>
                  <a:rPr lang="en-US" b="0" dirty="0" smtClean="0"/>
                  <a:t>P</a:t>
                </a:r>
                <a:r>
                  <a:rPr lang="en-US" b="0" dirty="0"/>
                  <a:t>. </a:t>
                </a:r>
                <a:r>
                  <a:rPr lang="en-US" b="0" dirty="0" err="1"/>
                  <a:t>Stansell</a:t>
                </a:r>
                <a:r>
                  <a:rPr lang="en-US" b="0" dirty="0"/>
                  <a:t>. </a:t>
                </a:r>
                <a:r>
                  <a:rPr lang="en-US" b="0" dirty="0" smtClean="0"/>
                  <a:t>Ocean </a:t>
                </a:r>
                <a:r>
                  <a:rPr lang="en-US" b="0" dirty="0" err="1" smtClean="0"/>
                  <a:t>Engin</a:t>
                </a:r>
                <a:r>
                  <a:rPr lang="en-US" b="0" dirty="0" smtClean="0"/>
                  <a:t>. </a:t>
                </a:r>
                <a:r>
                  <a:rPr lang="en-US" dirty="0" smtClean="0"/>
                  <a:t>32</a:t>
                </a:r>
                <a:r>
                  <a:rPr lang="en-US" b="0" dirty="0"/>
                  <a:t>, 1015-1036 (2005).</a:t>
                </a:r>
                <a:endParaRPr lang="en-US" dirty="0"/>
              </a:p>
            </p:txBody>
          </p:sp>
        </p:grpSp>
        <p:sp>
          <p:nvSpPr>
            <p:cNvPr id="12" name="Rechteck 11"/>
            <p:cNvSpPr/>
            <p:nvPr/>
          </p:nvSpPr>
          <p:spPr bwMode="auto">
            <a:xfrm>
              <a:off x="5458672" y="758007"/>
              <a:ext cx="1510552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5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r="-6887"/>
          <a:stretch/>
        </p:blipFill>
        <p:spPr bwMode="auto">
          <a:xfrm>
            <a:off x="3224808" y="758007"/>
            <a:ext cx="6297460" cy="55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-7316"/>
          <a:stretch/>
        </p:blipFill>
        <p:spPr bwMode="auto">
          <a:xfrm>
            <a:off x="3224808" y="758007"/>
            <a:ext cx="6297460" cy="55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28199" y="6340929"/>
            <a:ext cx="6606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: </a:t>
            </a:r>
            <a:r>
              <a:rPr lang="de-DE" dirty="0" err="1" smtClean="0"/>
              <a:t>cylindrical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diagonal </a:t>
            </a:r>
            <a:r>
              <a:rPr lang="de-DE" dirty="0" err="1" smtClean="0"/>
              <a:t>of</a:t>
            </a:r>
            <a:r>
              <a:rPr lang="de-DE" dirty="0" smtClean="0"/>
              <a:t> a 12-dimensional </a:t>
            </a:r>
            <a:r>
              <a:rPr lang="de-DE" dirty="0" err="1" smtClean="0"/>
              <a:t>hypercube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072680" y="756000"/>
            <a:ext cx="3744416" cy="2592000"/>
            <a:chOff x="2072680" y="756000"/>
            <a:chExt cx="3744416" cy="2592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" b="2293"/>
            <a:stretch/>
          </p:blipFill>
          <p:spPr bwMode="auto">
            <a:xfrm>
              <a:off x="2072680" y="756000"/>
              <a:ext cx="933450" cy="25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Gerade Verbindung mit Pfeil 4"/>
            <p:cNvCxnSpPr/>
            <p:nvPr/>
          </p:nvCxnSpPr>
          <p:spPr bwMode="auto">
            <a:xfrm>
              <a:off x="3080792" y="2630215"/>
              <a:ext cx="2736304" cy="64807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uppieren 8"/>
          <p:cNvGrpSpPr/>
          <p:nvPr/>
        </p:nvGrpSpPr>
        <p:grpSpPr>
          <a:xfrm>
            <a:off x="1094216" y="3663743"/>
            <a:ext cx="2936634" cy="2600325"/>
            <a:chOff x="1094216" y="3663743"/>
            <a:chExt cx="2936634" cy="26003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216" y="3663743"/>
              <a:ext cx="1066800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mit Pfeil 12"/>
            <p:cNvCxnSpPr/>
            <p:nvPr/>
          </p:nvCxnSpPr>
          <p:spPr bwMode="auto">
            <a:xfrm>
              <a:off x="2216696" y="4862463"/>
              <a:ext cx="1814154" cy="7920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uppieren 13"/>
          <p:cNvGrpSpPr/>
          <p:nvPr/>
        </p:nvGrpSpPr>
        <p:grpSpPr>
          <a:xfrm>
            <a:off x="717978" y="1112209"/>
            <a:ext cx="4176968" cy="3383595"/>
            <a:chOff x="717978" y="1112209"/>
            <a:chExt cx="4176968" cy="338359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78" y="1112209"/>
              <a:ext cx="7524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Gerade Verbindung mit Pfeil 19"/>
            <p:cNvCxnSpPr/>
            <p:nvPr/>
          </p:nvCxnSpPr>
          <p:spPr bwMode="auto">
            <a:xfrm>
              <a:off x="1470453" y="3206279"/>
              <a:ext cx="3424493" cy="128952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288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1" r="-2732" b="916"/>
          <a:stretch/>
        </p:blipFill>
        <p:spPr bwMode="auto">
          <a:xfrm>
            <a:off x="1101080" y="651471"/>
            <a:ext cx="8472236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Mapping out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84648" y="6158607"/>
            <a:ext cx="8049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 smtClean="0"/>
              <a:t>Ref. data from: M</a:t>
            </a:r>
            <a:r>
              <a:rPr lang="en-US" sz="1800" b="0" dirty="0"/>
              <a:t>. </a:t>
            </a:r>
            <a:r>
              <a:rPr lang="en-US" sz="1800" b="0" dirty="0" err="1"/>
              <a:t>Christou</a:t>
            </a:r>
            <a:r>
              <a:rPr lang="en-US" sz="1800" b="0" dirty="0"/>
              <a:t> and K. </a:t>
            </a:r>
            <a:r>
              <a:rPr lang="en-US" sz="1800" b="0" dirty="0" err="1"/>
              <a:t>Ewans</a:t>
            </a:r>
            <a:r>
              <a:rPr lang="en-US" sz="1800" b="0" dirty="0"/>
              <a:t>. </a:t>
            </a:r>
            <a:r>
              <a:rPr lang="en-US" sz="1800" b="0" dirty="0" smtClean="0"/>
              <a:t>Proc</a:t>
            </a:r>
            <a:r>
              <a:rPr lang="en-US" sz="1800" b="0" dirty="0"/>
              <a:t>. ASME 2011 30th Int. Conf. Ocean </a:t>
            </a:r>
            <a:r>
              <a:rPr lang="en-US" sz="1800" b="0" dirty="0" err="1"/>
              <a:t>Oshore</a:t>
            </a:r>
            <a:r>
              <a:rPr lang="en-US" sz="1800" b="0" dirty="0"/>
              <a:t> </a:t>
            </a:r>
            <a:r>
              <a:rPr lang="en-US" sz="1800" b="0" dirty="0" smtClean="0"/>
              <a:t>Arctic </a:t>
            </a:r>
            <a:r>
              <a:rPr lang="en-US" sz="1800" b="0" dirty="0" err="1" smtClean="0"/>
              <a:t>Engin</a:t>
            </a:r>
            <a:r>
              <a:rPr lang="en-US" sz="1800" b="0" dirty="0"/>
              <a:t>. (OMAE2011)  </a:t>
            </a:r>
            <a:br>
              <a:rPr lang="en-US" sz="1800" b="0" dirty="0"/>
            </a:br>
            <a:r>
              <a:rPr lang="en-US" sz="1800" b="0" dirty="0" smtClean="0"/>
              <a:t>Credits: http</a:t>
            </a:r>
            <a:r>
              <a:rPr lang="en-US" sz="1800" b="0" dirty="0"/>
              <a:t>://www.datathief.org/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82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Wave tank </a:t>
            </a:r>
            <a:r>
              <a:rPr lang="de-DE" dirty="0" err="1" smtClean="0"/>
              <a:t>experiments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0" y="758007"/>
            <a:ext cx="8731895" cy="49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1352600" y="1078936"/>
            <a:ext cx="8424936" cy="6231799"/>
            <a:chOff x="1352600" y="1078936"/>
            <a:chExt cx="8424936" cy="623179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600" y="1078936"/>
              <a:ext cx="8424936" cy="6231799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7330392" y="5438527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N=6</a:t>
              </a:r>
              <a:endParaRPr lang="en-US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226907" y="5207694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N=8</a:t>
              </a:r>
              <a:endParaRPr 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739393" y="5522550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N=10</a:t>
              </a:r>
              <a:endParaRPr lang="en-US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2442986" y="6075212"/>
            <a:ext cx="563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err="1" smtClean="0"/>
              <a:t>Ref</a:t>
            </a:r>
            <a:r>
              <a:rPr lang="de-DE" sz="1600" b="0" dirty="0"/>
              <a:t>.: Andrey </a:t>
            </a:r>
            <a:r>
              <a:rPr lang="de-DE" sz="1600" b="0" dirty="0" err="1"/>
              <a:t>Zavadsky</a:t>
            </a:r>
            <a:r>
              <a:rPr lang="de-DE" sz="1600" b="0" dirty="0"/>
              <a:t>, </a:t>
            </a:r>
            <a:r>
              <a:rPr lang="de-DE" sz="1600" b="0" dirty="0" err="1"/>
              <a:t>Alvise</a:t>
            </a:r>
            <a:r>
              <a:rPr lang="de-DE" sz="1600" b="0" dirty="0"/>
              <a:t> </a:t>
            </a:r>
            <a:r>
              <a:rPr lang="de-DE" sz="1600" b="0" dirty="0" err="1"/>
              <a:t>Benetazzo</a:t>
            </a:r>
            <a:r>
              <a:rPr lang="de-DE" sz="1600" b="0" dirty="0"/>
              <a:t>, </a:t>
            </a:r>
            <a:r>
              <a:rPr lang="de-DE" sz="1600" b="0" dirty="0" err="1"/>
              <a:t>and</a:t>
            </a:r>
            <a:r>
              <a:rPr lang="de-DE" sz="1600" b="0" dirty="0"/>
              <a:t> Lev </a:t>
            </a:r>
            <a:r>
              <a:rPr lang="de-DE" sz="1600" b="0" dirty="0" err="1"/>
              <a:t>Shemer</a:t>
            </a:r>
            <a:r>
              <a:rPr lang="de-DE" sz="1600" b="0" dirty="0"/>
              <a:t>, </a:t>
            </a: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„</a:t>
            </a:r>
            <a:r>
              <a:rPr lang="en-US" sz="1600" b="0" dirty="0" smtClean="0"/>
              <a:t>Spatial </a:t>
            </a:r>
            <a:r>
              <a:rPr lang="en-US" sz="1600" b="0" dirty="0"/>
              <a:t>variability of short gravity </a:t>
            </a:r>
            <a:r>
              <a:rPr lang="en-US" sz="1600" b="0" dirty="0" smtClean="0"/>
              <a:t>wind-wave field,”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b="0" dirty="0" smtClean="0"/>
              <a:t>Phys. </a:t>
            </a:r>
            <a:r>
              <a:rPr lang="de-DE" sz="1600" b="0" dirty="0" err="1" smtClean="0"/>
              <a:t>Fluids</a:t>
            </a:r>
            <a:r>
              <a:rPr lang="de-DE" sz="1600" b="0" dirty="0" smtClean="0"/>
              <a:t> </a:t>
            </a:r>
            <a:r>
              <a:rPr lang="en-US" sz="1600" dirty="0"/>
              <a:t>29</a:t>
            </a:r>
            <a:r>
              <a:rPr lang="en-US" sz="1600" b="0" dirty="0"/>
              <a:t>, 016601 (2017)</a:t>
            </a:r>
          </a:p>
        </p:txBody>
      </p:sp>
    </p:spTree>
    <p:extLst>
      <p:ext uri="{BB962C8B-B14F-4D97-AF65-F5344CB8AC3E}">
        <p14:creationId xmlns:p14="http://schemas.microsoft.com/office/powerpoint/2010/main" val="20864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appear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N&gt;10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830015"/>
            <a:ext cx="8195959" cy="536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26320" y="6446639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</a:t>
            </a:r>
            <a:r>
              <a:rPr lang="de-DE" dirty="0" err="1" smtClean="0"/>
              <a:t>nly</a:t>
            </a:r>
            <a:r>
              <a:rPr lang="de-DE" dirty="0" smtClean="0"/>
              <a:t> linear </a:t>
            </a:r>
            <a:r>
              <a:rPr lang="de-DE" dirty="0" err="1" smtClean="0"/>
              <a:t>interference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 err="1" smtClean="0"/>
              <a:t>Myth</a:t>
            </a:r>
            <a:r>
              <a:rPr lang="de-DE" sz="3000" dirty="0" smtClean="0"/>
              <a:t> </a:t>
            </a:r>
            <a:r>
              <a:rPr lang="de-DE" sz="3000" dirty="0" err="1" smtClean="0"/>
              <a:t>busting</a:t>
            </a:r>
            <a:r>
              <a:rPr lang="de-DE" sz="3000" dirty="0" smtClean="0"/>
              <a:t>…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613991"/>
            <a:ext cx="560414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231149"/>
            <a:ext cx="7024464" cy="7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943281"/>
            <a:ext cx="6211168" cy="103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5942583"/>
            <a:ext cx="6938293" cy="11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NLSE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envelope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SVEA must hold!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speaks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a </a:t>
            </a:r>
            <a:r>
              <a:rPr lang="de-DE" dirty="0" err="1" smtClean="0"/>
              <a:t>nonlinear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622103"/>
            <a:ext cx="9074006" cy="14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" b="2293"/>
          <a:stretch/>
        </p:blipFill>
        <p:spPr bwMode="auto">
          <a:xfrm>
            <a:off x="4016896" y="2759431"/>
            <a:ext cx="1224136" cy="33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47" y="2700400"/>
            <a:ext cx="1008112" cy="345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784648" y="2918247"/>
            <a:ext cx="7786738" cy="4036223"/>
            <a:chOff x="1784648" y="2918247"/>
            <a:chExt cx="7786738" cy="403622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48" y="2918247"/>
              <a:ext cx="1329378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1876330" y="6615916"/>
              <a:ext cx="7695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 smtClean="0"/>
                <a:t>Measured</a:t>
              </a:r>
              <a:r>
                <a:rPr lang="de-DE" sz="1600" b="0" dirty="0" smtClean="0"/>
                <a:t> </a:t>
              </a:r>
              <a:r>
                <a:rPr lang="de-DE" sz="1600" b="0" dirty="0" err="1" smtClean="0"/>
                <a:t>examples</a:t>
              </a:r>
              <a:r>
                <a:rPr lang="de-DE" sz="1600" b="0" dirty="0" smtClean="0"/>
                <a:t> </a:t>
              </a:r>
              <a:r>
                <a:rPr lang="de-DE" sz="1600" b="0" dirty="0" err="1" smtClean="0"/>
                <a:t>from</a:t>
              </a:r>
              <a:r>
                <a:rPr lang="de-DE" sz="1600" b="0" dirty="0" smtClean="0"/>
                <a:t> </a:t>
              </a:r>
              <a:r>
                <a:rPr lang="de-DE" sz="1600" b="0" dirty="0" err="1" smtClean="0"/>
                <a:t>Kharif</a:t>
              </a:r>
              <a:r>
                <a:rPr lang="de-DE" sz="1600" b="0" dirty="0" smtClean="0"/>
                <a:t>, </a:t>
              </a:r>
              <a:r>
                <a:rPr lang="de-DE" sz="1600" b="0" dirty="0" err="1" smtClean="0"/>
                <a:t>Pelinovsky</a:t>
              </a:r>
              <a:r>
                <a:rPr lang="de-DE" sz="1600" b="0" dirty="0" smtClean="0"/>
                <a:t>, </a:t>
              </a:r>
              <a:r>
                <a:rPr lang="de-DE" sz="1600" b="0" dirty="0" err="1" smtClean="0"/>
                <a:t>Slunyaev</a:t>
              </a:r>
              <a:r>
                <a:rPr lang="de-DE" sz="1600" b="0" dirty="0" smtClean="0"/>
                <a:t>, </a:t>
              </a:r>
              <a:r>
                <a:rPr lang="de-DE" sz="1600" b="0" dirty="0" err="1" smtClean="0"/>
                <a:t>Rogue</a:t>
              </a:r>
              <a:r>
                <a:rPr lang="de-DE" sz="1600" b="0" dirty="0" smtClean="0"/>
                <a:t> </a:t>
              </a:r>
              <a:r>
                <a:rPr lang="de-DE" sz="1600" b="0" dirty="0" err="1" smtClean="0"/>
                <a:t>Waves</a:t>
              </a:r>
              <a:r>
                <a:rPr lang="de-DE" sz="1600" b="0" dirty="0" smtClean="0"/>
                <a:t> in </a:t>
              </a:r>
              <a:r>
                <a:rPr lang="de-DE" sz="1600" b="0" dirty="0" err="1" smtClean="0"/>
                <a:t>the</a:t>
              </a:r>
              <a:r>
                <a:rPr lang="de-DE" sz="1600" b="0" dirty="0" smtClean="0"/>
                <a:t> </a:t>
              </a:r>
              <a:r>
                <a:rPr lang="de-DE" sz="1600" b="0" dirty="0" err="1" smtClean="0"/>
                <a:t>Ocean</a:t>
              </a:r>
              <a:endParaRPr lang="en-US" sz="16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8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87" y="4593814"/>
            <a:ext cx="6416601" cy="251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35" y="902023"/>
            <a:ext cx="4068117" cy="408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0472" y="762000"/>
            <a:ext cx="9093200" cy="5891213"/>
          </a:xfrm>
        </p:spPr>
        <p:txBody>
          <a:bodyPr/>
          <a:lstStyle/>
          <a:p>
            <a:r>
              <a:rPr lang="de-DE" dirty="0" err="1" smtClean="0"/>
              <a:t>Dimensionality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ocean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-dimensional.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2D </a:t>
            </a:r>
            <a:r>
              <a:rPr lang="de-DE" dirty="0" err="1" smtClean="0"/>
              <a:t>solitons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unstable</a:t>
            </a:r>
            <a:r>
              <a:rPr lang="de-DE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Nonlinearities</a:t>
            </a:r>
            <a:r>
              <a:rPr lang="de-DE" dirty="0" smtClean="0"/>
              <a:t> will </a:t>
            </a:r>
            <a:r>
              <a:rPr lang="de-DE" dirty="0" err="1" smtClean="0"/>
              <a:t>further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lift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heavy </a:t>
            </a:r>
            <a:r>
              <a:rPr lang="de-DE" dirty="0" err="1" smtClean="0"/>
              <a:t>tail</a:t>
            </a:r>
            <a:r>
              <a:rPr lang="de-DE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opposite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speaks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a </a:t>
            </a:r>
            <a:r>
              <a:rPr lang="de-DE" dirty="0" err="1"/>
              <a:t>nonlinear</a:t>
            </a:r>
            <a:r>
              <a:rPr lang="de-DE" dirty="0"/>
              <a:t> </a:t>
            </a:r>
            <a:r>
              <a:rPr lang="de-DE" dirty="0" err="1"/>
              <a:t>origin</a:t>
            </a:r>
            <a:r>
              <a:rPr lang="de-D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Fiber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830015"/>
            <a:ext cx="6564680" cy="51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760798" y="6471344"/>
            <a:ext cx="600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800" b="0" dirty="0" err="1" smtClean="0"/>
              <a:t>Solli</a:t>
            </a:r>
            <a:r>
              <a:rPr lang="en-US" sz="1800" b="0" dirty="0" smtClean="0"/>
              <a:t> </a:t>
            </a:r>
            <a:r>
              <a:rPr lang="en-US" sz="1800" b="0" i="1" dirty="0" smtClean="0"/>
              <a:t>et al</a:t>
            </a:r>
            <a:r>
              <a:rPr lang="en-US" sz="1800" b="0" dirty="0" smtClean="0"/>
              <a:t>., Nature </a:t>
            </a:r>
            <a:r>
              <a:rPr lang="en-US" sz="1800" dirty="0" smtClean="0"/>
              <a:t>450</a:t>
            </a:r>
            <a:r>
              <a:rPr lang="en-US" sz="1800" b="0" dirty="0" smtClean="0"/>
              <a:t>, 1054 (2007).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4771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answer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blowing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wind…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8" y="830015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529064" y="2270175"/>
            <a:ext cx="2309486" cy="4677797"/>
            <a:chOff x="5529064" y="2270175"/>
            <a:chExt cx="2309486" cy="4677797"/>
          </a:xfrm>
        </p:grpSpPr>
        <p:sp>
          <p:nvSpPr>
            <p:cNvPr id="6" name="Ellipse 5"/>
            <p:cNvSpPr/>
            <p:nvPr/>
          </p:nvSpPr>
          <p:spPr bwMode="auto">
            <a:xfrm>
              <a:off x="5529064" y="2270175"/>
              <a:ext cx="1235174" cy="1224136"/>
            </a:xfrm>
            <a:prstGeom prst="ellipse">
              <a:avLst/>
            </a:prstGeom>
            <a:solidFill>
              <a:srgbClr val="EAEAEA">
                <a:alpha val="61176"/>
              </a:srgbClr>
            </a:solidFill>
            <a:ln w="5715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908213" y="5747643"/>
              <a:ext cx="19303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focusing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conditions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increased</a:t>
              </a:r>
              <a:r>
                <a:rPr lang="de-DE" dirty="0" smtClean="0"/>
                <a:t> N</a:t>
              </a:r>
              <a:endParaRPr lang="en-US" dirty="0"/>
            </a:p>
          </p:txBody>
        </p:sp>
        <p:cxnSp>
          <p:nvCxnSpPr>
            <p:cNvPr id="9" name="Gerade Verbindung mit Pfeil 8"/>
            <p:cNvCxnSpPr>
              <a:stCxn id="8" idx="0"/>
            </p:cNvCxnSpPr>
            <p:nvPr/>
          </p:nvCxnSpPr>
          <p:spPr bwMode="auto">
            <a:xfrm flipH="1" flipV="1">
              <a:off x="6321152" y="3494311"/>
              <a:ext cx="552230" cy="22533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uppieren 13"/>
          <p:cNvGrpSpPr/>
          <p:nvPr/>
        </p:nvGrpSpPr>
        <p:grpSpPr>
          <a:xfrm>
            <a:off x="2234328" y="1984252"/>
            <a:ext cx="2297662" cy="4942636"/>
            <a:chOff x="2234328" y="1984252"/>
            <a:chExt cx="2297662" cy="4942636"/>
          </a:xfrm>
        </p:grpSpPr>
        <p:sp>
          <p:nvSpPr>
            <p:cNvPr id="4" name="Ellipse 3"/>
            <p:cNvSpPr/>
            <p:nvPr/>
          </p:nvSpPr>
          <p:spPr bwMode="auto">
            <a:xfrm>
              <a:off x="3296816" y="1984252"/>
              <a:ext cx="1235174" cy="1224136"/>
            </a:xfrm>
            <a:prstGeom prst="ellipse">
              <a:avLst/>
            </a:prstGeom>
            <a:solidFill>
              <a:srgbClr val="EAEAEA">
                <a:alpha val="61176"/>
              </a:srgbClr>
            </a:solidFill>
            <a:ln w="57150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234328" y="5726559"/>
              <a:ext cx="182453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defocusing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conditions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reduced</a:t>
              </a:r>
              <a:r>
                <a:rPr lang="de-DE" dirty="0" smtClean="0"/>
                <a:t> N</a:t>
              </a:r>
              <a:endParaRPr lang="en-US" dirty="0"/>
            </a:p>
          </p:txBody>
        </p:sp>
        <p:cxnSp>
          <p:nvCxnSpPr>
            <p:cNvPr id="13" name="Gerade Verbindung mit Pfeil 12"/>
            <p:cNvCxnSpPr>
              <a:endCxn id="4" idx="4"/>
            </p:cNvCxnSpPr>
            <p:nvPr/>
          </p:nvCxnSpPr>
          <p:spPr bwMode="auto">
            <a:xfrm flipV="1">
              <a:off x="3296816" y="3208388"/>
              <a:ext cx="617587" cy="25392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197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9328720" cy="520700"/>
          </a:xfrm>
        </p:spPr>
        <p:txBody>
          <a:bodyPr/>
          <a:lstStyle/>
          <a:p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on Jan. 1, 1995, 12 UTC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902023"/>
            <a:ext cx="5347229" cy="49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13795" y="6158607"/>
            <a:ext cx="5206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 err="1"/>
              <a:t>Sverre</a:t>
            </a:r>
            <a:r>
              <a:rPr lang="en-US" sz="1600" b="0" dirty="0"/>
              <a:t> </a:t>
            </a:r>
            <a:r>
              <a:rPr lang="en-US" sz="1600" b="0" dirty="0" err="1" smtClean="0"/>
              <a:t>Haver</a:t>
            </a:r>
            <a:r>
              <a:rPr lang="en-US" sz="1600" b="0" dirty="0" smtClean="0"/>
              <a:t>, A </a:t>
            </a:r>
            <a:r>
              <a:rPr lang="en-US" sz="1600" b="0" dirty="0"/>
              <a:t>Possible Freak Wave Event Measured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at </a:t>
            </a:r>
            <a:r>
              <a:rPr lang="en-US" sz="1600" b="0" dirty="0"/>
              <a:t>the </a:t>
            </a:r>
            <a:r>
              <a:rPr lang="en-US" sz="1600" b="0" dirty="0" err="1"/>
              <a:t>Draupner</a:t>
            </a:r>
            <a:r>
              <a:rPr lang="en-US" sz="1600" b="0" dirty="0"/>
              <a:t> </a:t>
            </a:r>
            <a:r>
              <a:rPr lang="en-US" sz="1600" b="0" dirty="0" smtClean="0"/>
              <a:t>Jacket </a:t>
            </a:r>
            <a:r>
              <a:rPr lang="en-US" sz="1600" b="0" dirty="0"/>
              <a:t>January 1 </a:t>
            </a:r>
            <a:r>
              <a:rPr lang="en-US" sz="1600" b="0" dirty="0" smtClean="0"/>
              <a:t>1995, </a:t>
            </a:r>
            <a:br>
              <a:rPr lang="en-US" sz="1600" b="0" dirty="0" smtClean="0"/>
            </a:br>
            <a:r>
              <a:rPr lang="en-US" sz="1600" b="0" dirty="0" smtClean="0"/>
              <a:t>Proc. Rogue Waves, IFREMER, </a:t>
            </a:r>
            <a:r>
              <a:rPr lang="en-US" sz="1600" b="0" dirty="0"/>
              <a:t>Brest, </a:t>
            </a:r>
            <a:r>
              <a:rPr lang="en-US" sz="1600" b="0" dirty="0" smtClean="0"/>
              <a:t>2004</a:t>
            </a:r>
            <a:endParaRPr lang="en-US" sz="1600" b="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81410" y="3081946"/>
            <a:ext cx="7078010" cy="1200329"/>
            <a:chOff x="281410" y="3081946"/>
            <a:chExt cx="7078010" cy="1200329"/>
          </a:xfrm>
        </p:grpSpPr>
        <p:sp>
          <p:nvSpPr>
            <p:cNvPr id="7" name="Ellipse 6"/>
            <p:cNvSpPr/>
            <p:nvPr/>
          </p:nvSpPr>
          <p:spPr bwMode="auto">
            <a:xfrm>
              <a:off x="6639340" y="3516028"/>
              <a:ext cx="720080" cy="720080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5768" tIns="47884" rIns="95768" bIns="478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1410" y="3081946"/>
              <a:ext cx="3004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e</a:t>
              </a:r>
              <a:r>
                <a:rPr lang="de-DE" dirty="0" err="1" smtClean="0"/>
                <a:t>xtremely</a:t>
              </a:r>
              <a:r>
                <a:rPr lang="de-DE" dirty="0" smtClean="0"/>
                <a:t> </a:t>
              </a:r>
              <a:r>
                <a:rPr lang="de-DE" dirty="0" err="1" smtClean="0"/>
                <a:t>convex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isobars</a:t>
              </a:r>
              <a:r>
                <a:rPr lang="de-DE" dirty="0" smtClean="0"/>
                <a:t> </a:t>
              </a:r>
              <a:r>
                <a:rPr lang="de-DE" dirty="0" err="1" smtClean="0"/>
                <a:t>together</a:t>
              </a:r>
              <a:r>
                <a:rPr lang="de-DE" dirty="0" smtClean="0"/>
                <a:t> </a:t>
              </a:r>
              <a:br>
                <a:rPr lang="de-DE" dirty="0" smtClean="0"/>
              </a:br>
              <a:r>
                <a:rPr lang="de-DE" dirty="0" err="1" smtClean="0"/>
                <a:t>with</a:t>
              </a:r>
              <a:r>
                <a:rPr lang="de-DE" dirty="0" smtClean="0"/>
                <a:t> strong </a:t>
              </a:r>
              <a:r>
                <a:rPr lang="de-DE" dirty="0" err="1" smtClean="0"/>
                <a:t>winds</a:t>
              </a:r>
              <a:endParaRPr lang="en-US" dirty="0"/>
            </a:p>
          </p:txBody>
        </p:sp>
        <p:cxnSp>
          <p:nvCxnSpPr>
            <p:cNvPr id="9" name="Gerade Verbindung mit Pfeil 8"/>
            <p:cNvCxnSpPr/>
            <p:nvPr/>
          </p:nvCxnSpPr>
          <p:spPr bwMode="auto">
            <a:xfrm>
              <a:off x="3080792" y="3682110"/>
              <a:ext cx="3558548" cy="31625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feld 4"/>
          <p:cNvSpPr txBox="1"/>
          <p:nvPr/>
        </p:nvSpPr>
        <p:spPr>
          <a:xfrm>
            <a:off x="302009" y="1046039"/>
            <a:ext cx="3538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Draupner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occurred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14:20 UTC,</a:t>
            </a:r>
            <a:br>
              <a:rPr lang="de-DE" dirty="0" smtClean="0"/>
            </a:br>
            <a:r>
              <a:rPr lang="de-DE" dirty="0" smtClean="0"/>
              <a:t>i.e., 2 </a:t>
            </a:r>
            <a:r>
              <a:rPr lang="de-DE" dirty="0" err="1" smtClean="0"/>
              <a:t>hours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4881539"/>
            <a:ext cx="3229458" cy="22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thumb/0/0a/The_Great_Wave_off_Kanagawa.jpg/800px-The_Great_Wave_off_Kanagaw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  <a14:imgEffect>
                      <a14:brightnessContrast bright="-5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45"/>
            <a:ext cx="10353599" cy="71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4488" y="902023"/>
            <a:ext cx="9411394" cy="5891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Ocean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rogue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waves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perfectly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explainable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by</a:t>
            </a:r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 linear interference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Weak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role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ocean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nonlinearities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, but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necessary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to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explain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90000"/>
                  </a:schemeClr>
                </a:solidFill>
              </a:rPr>
              <a:t>rogue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 hole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anomaly</a:t>
            </a:r>
            <a:endParaRPr lang="en-US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We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having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stochastic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problem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here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;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we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not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trying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solve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a PDE!</a:t>
            </a:r>
            <a:endParaRPr lang="en-US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GPA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measuring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dimension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phase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space</a:t>
            </a: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Meteorological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warning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seems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absolutely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feasible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;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rogue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waves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don‘t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come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out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90000"/>
                  </a:schemeClr>
                </a:solidFill>
              </a:rPr>
              <a:t>nowhere</a:t>
            </a:r>
            <a:r>
              <a:rPr lang="de-DE" dirty="0">
                <a:solidFill>
                  <a:schemeClr val="accent1">
                    <a:lumMod val="90000"/>
                  </a:schemeClr>
                </a:solidFill>
              </a:rPr>
              <a:t>!</a:t>
            </a:r>
            <a:r>
              <a:rPr lang="de-DE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</a:p>
          <a:p>
            <a:pPr marL="0" indent="0"/>
            <a:endParaRPr lang="en-US" dirty="0" smtClean="0">
              <a:solidFill>
                <a:schemeClr val="accent1">
                  <a:lumMod val="9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-87560" y="-1"/>
            <a:ext cx="9993560" cy="7145735"/>
          </a:xfrm>
          <a:prstGeom prst="rect">
            <a:avLst/>
          </a:prstGeom>
          <a:solidFill>
            <a:srgbClr val="5AAD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pic>
        <p:nvPicPr>
          <p:cNvPr id="9218" name="Picture 2" descr="Rogue W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6" y="-1"/>
            <a:ext cx="9158504" cy="71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352600" y="6705054"/>
            <a:ext cx="7301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http://www.dottysdoodles.com/rogue-wave/</a:t>
            </a:r>
          </a:p>
        </p:txBody>
      </p:sp>
    </p:spTree>
    <p:extLst>
      <p:ext uri="{BB962C8B-B14F-4D97-AF65-F5344CB8AC3E}">
        <p14:creationId xmlns:p14="http://schemas.microsoft.com/office/powerpoint/2010/main" val="10000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a </a:t>
            </a:r>
            <a:r>
              <a:rPr lang="de-DE" dirty="0" err="1" smtClean="0"/>
              <a:t>Rogue</a:t>
            </a:r>
            <a:r>
              <a:rPr lang="de-DE" dirty="0" smtClean="0"/>
              <a:t> Wave?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68624" y="6086599"/>
            <a:ext cx="64807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  <a:t>J.H.E</a:t>
            </a:r>
            <a:r>
              <a:rPr lang="en-US" altLang="en-US" sz="1800" b="0" dirty="0">
                <a:solidFill>
                  <a:schemeClr val="bg1">
                    <a:lumMod val="95000"/>
                  </a:schemeClr>
                </a:solidFill>
              </a:rPr>
              <a:t>. Cartwright </a:t>
            </a:r>
            <a: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  <a:t>&amp; H. Nakamura, </a:t>
            </a:r>
            <a:b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  <a:t>What </a:t>
            </a:r>
            <a:r>
              <a:rPr lang="en-US" altLang="en-US" sz="1800" b="0" dirty="0">
                <a:solidFill>
                  <a:schemeClr val="bg1">
                    <a:lumMod val="95000"/>
                  </a:schemeClr>
                </a:solidFill>
              </a:rPr>
              <a:t>kind of a wave is Hokusai's Great wave </a:t>
            </a:r>
            <a: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  <a:t>off Kanagawa ? </a:t>
            </a:r>
            <a:b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en-US" sz="1800" b="0" dirty="0" smtClean="0">
                <a:solidFill>
                  <a:schemeClr val="bg1">
                    <a:lumMod val="95000"/>
                  </a:schemeClr>
                </a:solidFill>
              </a:rPr>
              <a:t>Notes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Rec. R. Soc.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ucida Grande"/>
              </a:rPr>
              <a:t>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ucida Grande"/>
              </a:rPr>
              <a:t>63,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ucida Grande"/>
              </a:rPr>
              <a:t>119-135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 (2009).</a:t>
            </a:r>
          </a:p>
        </p:txBody>
      </p:sp>
      <p:pic>
        <p:nvPicPr>
          <p:cNvPr id="1027" name="Picture 3" descr="http://upload.wikimedia.org/wikipedia/commons/thumb/0/0a/The_Great_Wave_off_Kanagawa.jpg/800px-The_Great_Wave_off_Kanaga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046039"/>
            <a:ext cx="69920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upload.wikimedia.org/wikipedia/commons/thumb/0/0a/The_Great_Wave_off_Kanagawa.jpg/800px-The_Great_Wave_off_Kanaga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777575"/>
            <a:ext cx="5056780" cy="34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3422303"/>
            <a:ext cx="5093882" cy="348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214599" y="5376095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800" b="0" dirty="0"/>
              <a:t>J. Fluid Mech</a:t>
            </a:r>
            <a:r>
              <a:rPr lang="nl-NL" sz="1800" b="0" dirty="0" smtClean="0"/>
              <a:t>. </a:t>
            </a:r>
            <a:r>
              <a:rPr lang="nl-NL" sz="1800" dirty="0"/>
              <a:t>860</a:t>
            </a:r>
            <a:r>
              <a:rPr lang="nl-NL" sz="1800" b="0" dirty="0" smtClean="0"/>
              <a:t>, 767–786 (2019)</a:t>
            </a:r>
            <a:endParaRPr lang="en-US" sz="18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Rogue wave in wave tank experiment ?</a:t>
            </a:r>
            <a:endParaRPr lang="en-US"/>
          </a:p>
        </p:txBody>
      </p:sp>
      <p:pic>
        <p:nvPicPr>
          <p:cNvPr id="2050" name="Picture 2" descr="Bildergebnis fÃ¼r tata institute of fundamental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9" y="777575"/>
            <a:ext cx="43053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7" y="830015"/>
            <a:ext cx="7896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Are Mountains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729167" y="5698431"/>
            <a:ext cx="4213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0" dirty="0" smtClean="0"/>
              <a:t>Source: </a:t>
            </a:r>
            <a:r>
              <a:rPr lang="en-US" sz="2000" b="0" dirty="0" smtClean="0"/>
              <a:t>Geo Elevation Data </a:t>
            </a:r>
            <a:br>
              <a:rPr lang="en-US" sz="2000" b="0" dirty="0" smtClean="0"/>
            </a:br>
            <a:r>
              <a:rPr lang="en-US" sz="2000" b="0" dirty="0" smtClean="0"/>
              <a:t>Mathematica, Wolfram Research</a:t>
            </a:r>
          </a:p>
          <a:p>
            <a:r>
              <a:rPr lang="de-DE" sz="2000" b="0" dirty="0" smtClean="0"/>
              <a:t>Earth </a:t>
            </a:r>
            <a:r>
              <a:rPr lang="de-DE" sz="2000" b="0" dirty="0" err="1" smtClean="0"/>
              <a:t>surface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sampled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at</a:t>
            </a:r>
            <a:r>
              <a:rPr lang="de-DE" sz="2000" b="0" dirty="0" smtClean="0"/>
              <a:t> 0.1</a:t>
            </a:r>
            <a:r>
              <a:rPr lang="de-DE" sz="2000" baseline="30000" dirty="0" smtClean="0"/>
              <a:t>O</a:t>
            </a:r>
            <a:r>
              <a:rPr lang="de-DE" sz="2000" b="0" baseline="30000" dirty="0" smtClean="0"/>
              <a:t> </a:t>
            </a:r>
            <a:r>
              <a:rPr lang="de-DE" sz="2000" b="0" dirty="0" err="1" smtClean="0"/>
              <a:t>steps</a:t>
            </a:r>
            <a:r>
              <a:rPr lang="de-DE" sz="2000" b="0" dirty="0" smtClean="0"/>
              <a:t/>
            </a:r>
            <a:br>
              <a:rPr lang="de-DE" sz="2000" b="0" dirty="0" smtClean="0"/>
            </a:br>
            <a:r>
              <a:rPr lang="de-DE" sz="2000" b="0" dirty="0" smtClean="0"/>
              <a:t>6,400,000 </a:t>
            </a:r>
            <a:r>
              <a:rPr lang="de-DE" sz="2000" b="0" dirty="0" err="1" smtClean="0"/>
              <a:t>data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points</a:t>
            </a:r>
            <a:r>
              <a:rPr lang="de-DE" sz="2000" b="0" dirty="0" smtClean="0"/>
              <a:t> </a:t>
            </a:r>
            <a:endParaRPr lang="en-US" sz="2000" b="0" dirty="0"/>
          </a:p>
        </p:txBody>
      </p:sp>
      <p:sp>
        <p:nvSpPr>
          <p:cNvPr id="9" name="Rechteck 8"/>
          <p:cNvSpPr/>
          <p:nvPr/>
        </p:nvSpPr>
        <p:spPr>
          <a:xfrm>
            <a:off x="3224808" y="1118047"/>
            <a:ext cx="2217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2504728" y="830015"/>
            <a:ext cx="0" cy="42624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>
            <a:stCxn id="9" idx="1"/>
          </p:cNvCxnSpPr>
          <p:nvPr/>
        </p:nvCxnSpPr>
        <p:spPr bwMode="auto">
          <a:xfrm flipH="1" flipV="1">
            <a:off x="2528681" y="1511804"/>
            <a:ext cx="696127" cy="217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>
          <a:xfrm>
            <a:off x="2528681" y="4012383"/>
            <a:ext cx="4027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rogue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 flipV="1">
            <a:off x="2216696" y="2126159"/>
            <a:ext cx="1689817" cy="1886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60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207500" cy="520700"/>
          </a:xfrm>
        </p:spPr>
        <p:txBody>
          <a:bodyPr/>
          <a:lstStyle/>
          <a:p>
            <a:r>
              <a:rPr lang="de-DE" dirty="0" smtClean="0"/>
              <a:t>Multifilament </a:t>
            </a:r>
            <a:r>
              <a:rPr lang="de-DE" dirty="0" err="1" smtClean="0"/>
              <a:t>Rogue</a:t>
            </a:r>
            <a:r>
              <a:rPr lang="de-DE" dirty="0" smtClean="0"/>
              <a:t> Scenario</a:t>
            </a:r>
            <a:endParaRPr lang="en-US" dirty="0"/>
          </a:p>
        </p:txBody>
      </p:sp>
      <p:pic>
        <p:nvPicPr>
          <p:cNvPr id="75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030386"/>
            <a:ext cx="8822393" cy="3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Linie 1 4"/>
          <p:cNvSpPr/>
          <p:nvPr/>
        </p:nvSpPr>
        <p:spPr bwMode="auto">
          <a:xfrm>
            <a:off x="4424164" y="5769837"/>
            <a:ext cx="1944216" cy="835367"/>
          </a:xfrm>
          <a:prstGeom prst="borderCallout1">
            <a:avLst>
              <a:gd name="adj1" fmla="val -5575"/>
              <a:gd name="adj2" fmla="val 48497"/>
              <a:gd name="adj3" fmla="val -300448"/>
              <a:gd name="adj4" fmla="val 54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/>
              <a:t>x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effectLst/>
                <a:latin typeface="Helvetica" pitchFamily="34" charset="0"/>
              </a:rPr>
              <a:t>enon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effectLst/>
                <a:latin typeface="Helvetica" pitchFamily="34" charset="0"/>
              </a:rPr>
              <a:t>cell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 (2 bar)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Helvetica" pitchFamily="34" charset="0"/>
            </a:endParaRPr>
          </a:p>
        </p:txBody>
      </p:sp>
      <p:sp>
        <p:nvSpPr>
          <p:cNvPr id="7" name="Legende mit Linie 1 6"/>
          <p:cNvSpPr/>
          <p:nvPr/>
        </p:nvSpPr>
        <p:spPr bwMode="auto">
          <a:xfrm>
            <a:off x="344488" y="4934470"/>
            <a:ext cx="3168352" cy="835367"/>
          </a:xfrm>
          <a:prstGeom prst="borderCallout1">
            <a:avLst>
              <a:gd name="adj1" fmla="val -5575"/>
              <a:gd name="adj2" fmla="val 48497"/>
              <a:gd name="adj3" fmla="val -198589"/>
              <a:gd name="adj4" fmla="val 29647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dirty="0" err="1" smtClean="0"/>
              <a:t>Ti:sapphire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 kHz, 5 </a:t>
            </a:r>
            <a:r>
              <a:rPr lang="de-DE" dirty="0" err="1" smtClean="0"/>
              <a:t>mJ</a:t>
            </a:r>
            <a:r>
              <a:rPr lang="de-DE" dirty="0" smtClean="0"/>
              <a:t>, 40 </a:t>
            </a:r>
            <a:r>
              <a:rPr lang="de-DE" dirty="0" err="1" smtClean="0"/>
              <a:t>fs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8" name="Legende mit Linie 1 7"/>
          <p:cNvSpPr/>
          <p:nvPr/>
        </p:nvSpPr>
        <p:spPr bwMode="auto">
          <a:xfrm>
            <a:off x="6609184" y="4934469"/>
            <a:ext cx="3168352" cy="835367"/>
          </a:xfrm>
          <a:prstGeom prst="borderCallout1">
            <a:avLst>
              <a:gd name="adj1" fmla="val -5575"/>
              <a:gd name="adj2" fmla="val 48497"/>
              <a:gd name="adj3" fmla="val -140340"/>
              <a:gd name="adj4" fmla="val 47892"/>
            </a:avLst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68" tIns="47884" rIns="95768" bIns="478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1 kHz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effectLst/>
                <a:latin typeface="Helvetica" pitchFamily="34" charset="0"/>
              </a:rPr>
              <a:t>linescan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effectLst/>
                <a:latin typeface="Helvetica" pitchFamily="34" charset="0"/>
              </a:rPr>
              <a:t>or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 </a:t>
            </a:r>
            <a:b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</a:b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100 Hz 2D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effectLst/>
                <a:latin typeface="Helvetica" pitchFamily="34" charset="0"/>
              </a:rPr>
              <a:t>camera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Helvetica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Helvetic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01072" y="133407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dynamic</a:t>
            </a:r>
            <a:r>
              <a:rPr lang="de-DE" dirty="0" smtClean="0">
                <a:solidFill>
                  <a:schemeClr val="tx1"/>
                </a:solidFill>
              </a:rPr>
              <a:t> beam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err="1" smtClean="0">
                <a:solidFill>
                  <a:schemeClr val="tx1"/>
                </a:solidFill>
              </a:rPr>
              <a:t>profile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05830" y="2165068"/>
            <a:ext cx="1418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sz="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600" b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=0.75m</a:t>
            </a:r>
            <a:endParaRPr lang="en-US" sz="2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87860" y="6670973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 smtClean="0"/>
              <a:t>Ref.: S. </a:t>
            </a:r>
            <a:r>
              <a:rPr lang="en-US" sz="1800" b="0" dirty="0" err="1" smtClean="0"/>
              <a:t>Birkholz</a:t>
            </a:r>
            <a:r>
              <a:rPr lang="en-US" sz="1800" b="0" dirty="0" smtClean="0"/>
              <a:t> et al., Phys</a:t>
            </a:r>
            <a:r>
              <a:rPr lang="en-US" sz="1800" b="0" dirty="0"/>
              <a:t>. Rev. </a:t>
            </a:r>
            <a:r>
              <a:rPr lang="en-US" sz="1800" b="0" dirty="0" err="1"/>
              <a:t>Lett</a:t>
            </a:r>
            <a:r>
              <a:rPr lang="en-US" sz="1800" b="0" dirty="0"/>
              <a:t>. </a:t>
            </a:r>
            <a:r>
              <a:rPr lang="en-US" sz="1800" dirty="0"/>
              <a:t>111</a:t>
            </a:r>
            <a:r>
              <a:rPr lang="en-US" sz="1800" b="0" dirty="0"/>
              <a:t>, 243903 </a:t>
            </a:r>
            <a:r>
              <a:rPr lang="en-US" sz="1800" b="0" dirty="0" smtClean="0"/>
              <a:t>(2013)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8645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Spatio</a:t>
            </a:r>
            <a:r>
              <a:rPr lang="de-DE" dirty="0" smtClean="0"/>
              <a:t>-temporal </a:t>
            </a:r>
            <a:r>
              <a:rPr lang="de-DE" dirty="0" err="1" smtClean="0"/>
              <a:t>isolation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849461"/>
            <a:ext cx="7992888" cy="53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072680" y="629138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smtClean="0"/>
              <a:t>Ref.: S. </a:t>
            </a:r>
            <a:r>
              <a:rPr lang="en-US" b="0" dirty="0" err="1" smtClean="0"/>
              <a:t>Birkholz</a:t>
            </a:r>
            <a:r>
              <a:rPr lang="en-US" b="0" dirty="0" smtClean="0"/>
              <a:t> et al.,</a:t>
            </a:r>
            <a:br>
              <a:rPr lang="en-US" b="0" dirty="0" smtClean="0"/>
            </a:br>
            <a:r>
              <a:rPr lang="en-US" b="0" dirty="0" smtClean="0"/>
              <a:t>Phys</a:t>
            </a:r>
            <a:r>
              <a:rPr lang="en-US" b="0" dirty="0"/>
              <a:t>. Rev. </a:t>
            </a:r>
            <a:r>
              <a:rPr lang="en-US" b="0" dirty="0" err="1"/>
              <a:t>Lett</a:t>
            </a:r>
            <a:r>
              <a:rPr lang="en-US" b="0" dirty="0"/>
              <a:t>. </a:t>
            </a:r>
            <a:r>
              <a:rPr lang="en-US" dirty="0"/>
              <a:t>111</a:t>
            </a:r>
            <a:r>
              <a:rPr lang="en-US" b="0" dirty="0"/>
              <a:t>, 243903 </a:t>
            </a:r>
            <a:r>
              <a:rPr lang="en-US" b="0" dirty="0" smtClean="0"/>
              <a:t>(2013)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412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P_mast.1">
  <a:themeElements>
    <a:clrScheme name="ULP_mast.1 2">
      <a:dk1>
        <a:srgbClr val="000000"/>
      </a:dk1>
      <a:lt1>
        <a:srgbClr val="FFFFFF"/>
      </a:lt1>
      <a:dk2>
        <a:srgbClr val="0000FF"/>
      </a:dk2>
      <a:lt2>
        <a:srgbClr val="969696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00FF00"/>
      </a:hlink>
      <a:folHlink>
        <a:srgbClr val="FFFF00"/>
      </a:folHlink>
    </a:clrScheme>
    <a:fontScheme name="ULP_mast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68" tIns="47884" rIns="95768" bIns="47884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68" tIns="47884" rIns="95768" bIns="47884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LP_mast.1 1">
        <a:dk1>
          <a:srgbClr val="000000"/>
        </a:dk1>
        <a:lt1>
          <a:srgbClr val="FFFFFF"/>
        </a:lt1>
        <a:dk2>
          <a:srgbClr val="3333FF"/>
        </a:dk2>
        <a:lt2>
          <a:srgbClr val="B2B2B2"/>
        </a:lt2>
        <a:accent1>
          <a:srgbClr val="FFFF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5C00"/>
        </a:accent6>
        <a:hlink>
          <a:srgbClr val="66FF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P_mast.1 2">
        <a:dk1>
          <a:srgbClr val="000000"/>
        </a:dk1>
        <a:lt1>
          <a:srgbClr val="FFFFFF"/>
        </a:lt1>
        <a:dk2>
          <a:srgbClr val="0000FF"/>
        </a:dk2>
        <a:lt2>
          <a:srgbClr val="969696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0000"/>
        </a:accent6>
        <a:hlink>
          <a:srgbClr val="00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vanadate:Users:Guenter:ULP_mast.1</Template>
  <TotalTime>0</TotalTime>
  <Words>1113</Words>
  <Application>Microsoft Office PowerPoint</Application>
  <PresentationFormat>Benutzerdefiniert</PresentationFormat>
  <Paragraphs>200</Paragraphs>
  <Slides>43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Times New Roman</vt:lpstr>
      <vt:lpstr>Monotype Sorts</vt:lpstr>
      <vt:lpstr>Helvetica</vt:lpstr>
      <vt:lpstr>Wingdings</vt:lpstr>
      <vt:lpstr>Lucida Grande</vt:lpstr>
      <vt:lpstr>Symbol</vt:lpstr>
      <vt:lpstr>ULP_mast.1</vt:lpstr>
      <vt:lpstr>Extreme events in optics: what can we learn to predict ocean rogue waves?</vt:lpstr>
      <vt:lpstr>Outline</vt:lpstr>
      <vt:lpstr>What Exactly is a Rogue Wave?</vt:lpstr>
      <vt:lpstr>Optical Fiber Rogue Waves</vt:lpstr>
      <vt:lpstr>Is this a Rogue Wave?</vt:lpstr>
      <vt:lpstr>Rogue wave in wave tank experiment ?</vt:lpstr>
      <vt:lpstr>Are Mountains Actually Rogue Waves?</vt:lpstr>
      <vt:lpstr>Multifilament Rogue Scenario</vt:lpstr>
      <vt:lpstr>Spatio-temporal isolation</vt:lpstr>
      <vt:lpstr>Statistical Analysis</vt:lpstr>
      <vt:lpstr>Nonlinear time series analysis</vt:lpstr>
      <vt:lpstr>Predictability of rogue events</vt:lpstr>
      <vt:lpstr>Histogram representation</vt:lpstr>
      <vt:lpstr>Surrogates</vt:lpstr>
      <vt:lpstr>Analysis for fiber Rogue waves</vt:lpstr>
      <vt:lpstr>Determinism of multifilament data</vt:lpstr>
      <vt:lpstr>Analysis for original Draupner event</vt:lpstr>
      <vt:lpstr>Predictability and Determinism</vt:lpstr>
      <vt:lpstr>Unravelling ocean phase space dynamics</vt:lpstr>
      <vt:lpstr>Can you guess phase space dimension?</vt:lpstr>
      <vt:lpstr>Phase space dimension estimation w/ GPA</vt:lpstr>
      <vt:lpstr>Application to wind wave tank data</vt:lpstr>
      <vt:lpstr>Stereoscopic measurements</vt:lpstr>
      <vt:lpstr>How many independent parallel waves?</vt:lpstr>
      <vt:lpstr>GPA analysis for wave gauge data</vt:lpstr>
      <vt:lpstr>PowerPoint-Präsentation</vt:lpstr>
      <vt:lpstr>Dimension vs. significant wave height</vt:lpstr>
      <vt:lpstr>Frequency vs. dimension</vt:lpstr>
      <vt:lpstr>Back to the real world…</vt:lpstr>
      <vt:lpstr>Previous application of GPA to ocean waves </vt:lpstr>
      <vt:lpstr>Evaluation of the Draupner event</vt:lpstr>
      <vt:lpstr>Prototypical rogue situations</vt:lpstr>
      <vt:lpstr>Rogue island</vt:lpstr>
      <vt:lpstr>Mapping out rogue island</vt:lpstr>
      <vt:lpstr>Wave tank experiments</vt:lpstr>
      <vt:lpstr>Rogue waves can only appear for N&gt;10</vt:lpstr>
      <vt:lpstr>Myth busting…</vt:lpstr>
      <vt:lpstr>What speaks against a nonlinear origin?</vt:lpstr>
      <vt:lpstr>What speaks against a nonlinear origin?</vt:lpstr>
      <vt:lpstr>The answer is blowing in the wind…</vt:lpstr>
      <vt:lpstr>Weather situation on Jan. 1, 1995, 12 UTC</vt:lpstr>
      <vt:lpstr>Conclusions</vt:lpstr>
      <vt:lpstr>PowerPoint-Präsentation</vt:lpstr>
    </vt:vector>
  </TitlesOfParts>
  <Company>MBI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processes in supercontinuum generation for the compression  of few-cycle pulses</dc:title>
  <dc:creator>Günter Steinmeyer</dc:creator>
  <cp:lastModifiedBy>Günter Steinmeyer</cp:lastModifiedBy>
  <cp:revision>1026</cp:revision>
  <cp:lastPrinted>2000-03-27T14:16:18Z</cp:lastPrinted>
  <dcterms:created xsi:type="dcterms:W3CDTF">2000-03-10T13:17:01Z</dcterms:created>
  <dcterms:modified xsi:type="dcterms:W3CDTF">2019-03-08T10:27:00Z</dcterms:modified>
</cp:coreProperties>
</file>