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sldIdLst>
    <p:sldId id="400" r:id="rId2"/>
    <p:sldId id="470" r:id="rId3"/>
    <p:sldId id="485" r:id="rId4"/>
    <p:sldId id="472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399" r:id="rId14"/>
    <p:sldId id="368" r:id="rId15"/>
    <p:sldId id="374" r:id="rId16"/>
    <p:sldId id="375" r:id="rId17"/>
    <p:sldId id="376" r:id="rId18"/>
    <p:sldId id="378" r:id="rId19"/>
    <p:sldId id="379" r:id="rId20"/>
    <p:sldId id="461" r:id="rId21"/>
    <p:sldId id="382" r:id="rId22"/>
    <p:sldId id="380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424" r:id="rId31"/>
    <p:sldId id="390" r:id="rId32"/>
    <p:sldId id="420" r:id="rId33"/>
    <p:sldId id="391" r:id="rId34"/>
    <p:sldId id="422" r:id="rId35"/>
    <p:sldId id="421" r:id="rId36"/>
    <p:sldId id="393" r:id="rId37"/>
    <p:sldId id="403" r:id="rId38"/>
    <p:sldId id="407" r:id="rId39"/>
    <p:sldId id="293" r:id="rId40"/>
    <p:sldId id="413" r:id="rId41"/>
    <p:sldId id="437" r:id="rId42"/>
    <p:sldId id="441" r:id="rId43"/>
    <p:sldId id="439" r:id="rId44"/>
    <p:sldId id="467" r:id="rId45"/>
    <p:sldId id="512" r:id="rId46"/>
    <p:sldId id="514" r:id="rId47"/>
    <p:sldId id="515" r:id="rId48"/>
    <p:sldId id="488" r:id="rId49"/>
    <p:sldId id="489" r:id="rId50"/>
    <p:sldId id="490" r:id="rId51"/>
    <p:sldId id="464" r:id="rId52"/>
    <p:sldId id="350" r:id="rId53"/>
    <p:sldId id="508" r:id="rId54"/>
    <p:sldId id="509" r:id="rId55"/>
    <p:sldId id="51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67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4CFC0-C1E4-473B-805E-C3944A81C01B}" type="datetimeFigureOut">
              <a:rPr lang="en-US" smtClean="0"/>
              <a:pPr/>
              <a:t>3/28/2016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BC0D6-C806-4267-8F7D-934AE335D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4FE53-570B-481F-8CD0-CF552AA6915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954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54E76-8BD1-7249-8791-01E2B0AC1D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58029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BC0D6-C806-4267-8F7D-934AE335D5F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72663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57100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38E-1EAD-4406-A47B-F44786E4D7B1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95F6-274F-4C64-BDA4-CA6996EB1EAB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11921-1729-40E5-93C3-B5D35744C5C0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F19-9BBC-4563-863C-8BE8B961C613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9A1AD-39F5-4258-B41F-BFB5B582F8BB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9841-3003-498E-A51A-370BF442AB14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D27C-E134-42FB-955C-A46F9A26F686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CAF96-BDA1-47A9-ACD3-3AEB65962F19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0CD9-757C-42CE-8CF2-85812FCED488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DED2-7A73-4C15-A642-2A61F619156B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137D-2DC1-460D-BB96-8DD677A578C6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AFC-9FE8-4A31-8EE6-FAEE84A152D7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6658-440B-4E93-9E7F-35CF4E1966EA}" type="datetime1">
              <a:rPr lang="en-US" smtClean="0"/>
              <a:pPr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2.jpeg"/><Relationship Id="rId7" Type="http://schemas.openxmlformats.org/officeDocument/2006/relationships/image" Target="../media/image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6.jpe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jpeg"/><Relationship Id="rId7" Type="http://schemas.openxmlformats.org/officeDocument/2006/relationships/image" Target="../media/image6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6.jpe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-17172" y="1165535"/>
            <a:ext cx="9144000" cy="640080"/>
          </a:xfrm>
          <a:gradFill>
            <a:gsLst>
              <a:gs pos="25000">
                <a:schemeClr val="accent1">
                  <a:lumMod val="7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Belle II  SVD  L4  Ladder Assembly  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57600"/>
            <a:ext cx="6858000" cy="165576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rgbClr val="0070C0"/>
                </a:solidFill>
              </a:rPr>
              <a:t>Kameswara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Rao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Dept of High Energy Physics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28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 March 2016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655"/>
            <a:ext cx="2209800" cy="993145"/>
          </a:xfrm>
          <a:prstGeom prst="rect">
            <a:avLst/>
          </a:prstGeom>
        </p:spPr>
      </p:pic>
      <p:pic>
        <p:nvPicPr>
          <p:cNvPr id="7" name="Picture 2" descr="E:\belle2\official\svd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892" y="361829"/>
            <a:ext cx="2353679" cy="74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14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92" y="1848443"/>
            <a:ext cx="8430308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/>
        </p:blipFill>
        <p:spPr>
          <a:xfrm>
            <a:off x="256492" y="3567485"/>
            <a:ext cx="8430308" cy="192218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492" y="5558056"/>
            <a:ext cx="8566692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686800" y="2401164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L4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01956" y="420266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L5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44532" y="598701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L6</a:t>
            </a:r>
            <a:endParaRPr lang="en-US" b="1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511696" y="0"/>
            <a:ext cx="8229600" cy="62041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Assembled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ladders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2960" y="423545"/>
            <a:ext cx="842899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741296" y="845319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01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Cooling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8882" y="6466712"/>
            <a:ext cx="2133600" cy="365125"/>
          </a:xfrm>
        </p:spPr>
        <p:txBody>
          <a:bodyPr/>
          <a:lstStyle/>
          <a:p>
            <a:fld id="{39BFED3B-E701-7A46-9E74-E3F964011E4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SVD+mit+neuen+Ripp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86027" y="860232"/>
            <a:ext cx="7487561" cy="5564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60232"/>
            <a:ext cx="5313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total SVD (Origami) power dissipation 688(328) W</a:t>
            </a:r>
            <a:endParaRPr lang="en-US" dirty="0"/>
          </a:p>
          <a:p>
            <a:r>
              <a:rPr lang="en-US" dirty="0"/>
              <a:t>Edge </a:t>
            </a:r>
            <a:r>
              <a:rPr lang="en-US" dirty="0" smtClean="0"/>
              <a:t>hybrids: APV25 </a:t>
            </a:r>
            <a:r>
              <a:rPr lang="en-US" dirty="0"/>
              <a:t>chips cooled by </a:t>
            </a:r>
            <a:r>
              <a:rPr lang="en-US" dirty="0" smtClean="0"/>
              <a:t>end rings</a:t>
            </a:r>
          </a:p>
          <a:p>
            <a:r>
              <a:rPr lang="en-US" dirty="0" smtClean="0"/>
              <a:t>A pre-bent cooling pipe (OD=1.6mm) will be clipped onto the ladders on top of the Origami APVs</a:t>
            </a:r>
          </a:p>
        </p:txBody>
      </p:sp>
      <p:pic>
        <p:nvPicPr>
          <p:cNvPr id="10" name="Picture 9" descr="SVD+mit+neuen+Rippen-bi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377994" y="860232"/>
            <a:ext cx="8485360" cy="5564486"/>
          </a:xfrm>
          <a:prstGeom prst="rect">
            <a:avLst/>
          </a:prstGeom>
        </p:spPr>
      </p:pic>
      <p:pic>
        <p:nvPicPr>
          <p:cNvPr id="11" name="Picture 10" descr="Screen Shot 2014-09-11 at 17.14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795" y="2060561"/>
            <a:ext cx="2603500" cy="1257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9014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 flipH="1" flipV="1">
            <a:off x="6894288" y="1027182"/>
            <a:ext cx="18740" cy="5039186"/>
          </a:xfrm>
          <a:prstGeom prst="line">
            <a:avLst/>
          </a:prstGeom>
          <a:ln>
            <a:solidFill>
              <a:srgbClr val="0099FF"/>
            </a:solidFill>
            <a:prstDash val="sysDash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8" name="Left Arrow 87"/>
          <p:cNvSpPr/>
          <p:nvPr/>
        </p:nvSpPr>
        <p:spPr>
          <a:xfrm>
            <a:off x="1806163" y="2667531"/>
            <a:ext cx="2368373" cy="4320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088287" y="2928793"/>
            <a:ext cx="1888273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TRG/CLK signals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0" name="Left Arrow 89"/>
          <p:cNvSpPr/>
          <p:nvPr/>
        </p:nvSpPr>
        <p:spPr>
          <a:xfrm rot="5400000">
            <a:off x="4155126" y="3123927"/>
            <a:ext cx="811591" cy="4320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eft Arrow 90"/>
          <p:cNvSpPr/>
          <p:nvPr/>
        </p:nvSpPr>
        <p:spPr>
          <a:xfrm>
            <a:off x="5102937" y="4157456"/>
            <a:ext cx="1718665" cy="4320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Left Arrow 91"/>
          <p:cNvSpPr/>
          <p:nvPr/>
        </p:nvSpPr>
        <p:spPr>
          <a:xfrm rot="2880087">
            <a:off x="5323652" y="3240313"/>
            <a:ext cx="1728000" cy="4320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1906556" y="1469209"/>
            <a:ext cx="4915045" cy="468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70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FADC Readout System</a:t>
            </a:r>
            <a:endParaRPr lang="en-US" dirty="0"/>
          </a:p>
        </p:txBody>
      </p:sp>
      <p:grpSp>
        <p:nvGrpSpPr>
          <p:cNvPr id="3" name="Group 16"/>
          <p:cNvGrpSpPr/>
          <p:nvPr/>
        </p:nvGrpSpPr>
        <p:grpSpPr>
          <a:xfrm>
            <a:off x="1762983" y="2174378"/>
            <a:ext cx="952500" cy="355441"/>
            <a:chOff x="2118360" y="2521109"/>
            <a:chExt cx="952500" cy="355441"/>
          </a:xfrm>
          <a:effectLst/>
        </p:grpSpPr>
        <p:sp>
          <p:nvSpPr>
            <p:cNvPr id="7" name="フリーフォーム 140"/>
            <p:cNvSpPr/>
            <p:nvPr/>
          </p:nvSpPr>
          <p:spPr>
            <a:xfrm>
              <a:off x="2120257" y="252110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140"/>
            <p:cNvSpPr/>
            <p:nvPr/>
          </p:nvSpPr>
          <p:spPr>
            <a:xfrm>
              <a:off x="2120257" y="254030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140"/>
            <p:cNvSpPr/>
            <p:nvPr/>
          </p:nvSpPr>
          <p:spPr>
            <a:xfrm>
              <a:off x="2118360" y="25618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140"/>
            <p:cNvSpPr/>
            <p:nvPr/>
          </p:nvSpPr>
          <p:spPr>
            <a:xfrm>
              <a:off x="2118360" y="25810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40"/>
            <p:cNvSpPr/>
            <p:nvPr/>
          </p:nvSpPr>
          <p:spPr>
            <a:xfrm>
              <a:off x="2122170" y="25984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40"/>
            <p:cNvSpPr/>
            <p:nvPr/>
          </p:nvSpPr>
          <p:spPr>
            <a:xfrm>
              <a:off x="2122170" y="26176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40"/>
            <p:cNvSpPr/>
            <p:nvPr/>
          </p:nvSpPr>
          <p:spPr>
            <a:xfrm>
              <a:off x="2125980" y="26365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40"/>
            <p:cNvSpPr/>
            <p:nvPr/>
          </p:nvSpPr>
          <p:spPr>
            <a:xfrm>
              <a:off x="2125980" y="26557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0"/>
            <p:cNvSpPr/>
            <p:nvPr/>
          </p:nvSpPr>
          <p:spPr>
            <a:xfrm>
              <a:off x="2127254" y="26761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40"/>
            <p:cNvSpPr/>
            <p:nvPr/>
          </p:nvSpPr>
          <p:spPr>
            <a:xfrm>
              <a:off x="2127254" y="26953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solidFill>
                <a:schemeClr val="accent4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Cube 4"/>
          <p:cNvSpPr/>
          <p:nvPr/>
        </p:nvSpPr>
        <p:spPr>
          <a:xfrm>
            <a:off x="2597129" y="2091669"/>
            <a:ext cx="609600" cy="527726"/>
          </a:xfrm>
          <a:prstGeom prst="cube">
            <a:avLst>
              <a:gd name="adj" fmla="val 34756"/>
            </a:avLst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フリーフォーム 136"/>
          <p:cNvSpPr/>
          <p:nvPr/>
        </p:nvSpPr>
        <p:spPr>
          <a:xfrm>
            <a:off x="3128911" y="2305102"/>
            <a:ext cx="1066800" cy="220833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722259"/>
              <a:gd name="connsiteY0" fmla="*/ 396695 h 569011"/>
              <a:gd name="connsiteX1" fmla="*/ 356086 w 1722259"/>
              <a:gd name="connsiteY1" fmla="*/ 52460 h 569011"/>
              <a:gd name="connsiteX2" fmla="*/ 712173 w 1722259"/>
              <a:gd name="connsiteY2" fmla="*/ 325474 h 569011"/>
              <a:gd name="connsiteX3" fmla="*/ 985172 w 1722259"/>
              <a:gd name="connsiteY3" fmla="*/ 40590 h 569011"/>
              <a:gd name="connsiteX4" fmla="*/ 1722259 w 1722259"/>
              <a:gd name="connsiteY4" fmla="*/ 569011 h 569011"/>
              <a:gd name="connsiteX0" fmla="*/ 0 w 1722259"/>
              <a:gd name="connsiteY0" fmla="*/ 344235 h 516551"/>
              <a:gd name="connsiteX1" fmla="*/ 356086 w 1722259"/>
              <a:gd name="connsiteY1" fmla="*/ 0 h 516551"/>
              <a:gd name="connsiteX2" fmla="*/ 712173 w 1722259"/>
              <a:gd name="connsiteY2" fmla="*/ 273014 h 516551"/>
              <a:gd name="connsiteX3" fmla="*/ 1213772 w 1722259"/>
              <a:gd name="connsiteY3" fmla="*/ 140530 h 516551"/>
              <a:gd name="connsiteX4" fmla="*/ 1722259 w 1722259"/>
              <a:gd name="connsiteY4" fmla="*/ 516551 h 516551"/>
              <a:gd name="connsiteX0" fmla="*/ 0 w 1722259"/>
              <a:gd name="connsiteY0" fmla="*/ 344235 h 525036"/>
              <a:gd name="connsiteX1" fmla="*/ 356086 w 1722259"/>
              <a:gd name="connsiteY1" fmla="*/ 0 h 525036"/>
              <a:gd name="connsiteX2" fmla="*/ 788373 w 1722259"/>
              <a:gd name="connsiteY2" fmla="*/ 501614 h 525036"/>
              <a:gd name="connsiteX3" fmla="*/ 1213772 w 1722259"/>
              <a:gd name="connsiteY3" fmla="*/ 140530 h 525036"/>
              <a:gd name="connsiteX4" fmla="*/ 1722259 w 1722259"/>
              <a:gd name="connsiteY4" fmla="*/ 516551 h 525036"/>
              <a:gd name="connsiteX0" fmla="*/ 0 w 1722259"/>
              <a:gd name="connsiteY0" fmla="*/ 206194 h 378510"/>
              <a:gd name="connsiteX1" fmla="*/ 432286 w 1722259"/>
              <a:gd name="connsiteY1" fmla="*/ 14359 h 378510"/>
              <a:gd name="connsiteX2" fmla="*/ 788373 w 1722259"/>
              <a:gd name="connsiteY2" fmla="*/ 363573 h 378510"/>
              <a:gd name="connsiteX3" fmla="*/ 1213772 w 1722259"/>
              <a:gd name="connsiteY3" fmla="*/ 2489 h 378510"/>
              <a:gd name="connsiteX4" fmla="*/ 1722259 w 1722259"/>
              <a:gd name="connsiteY4" fmla="*/ 378510 h 378510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131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4976"/>
              <a:gd name="connsiteX1" fmla="*/ 432286 w 1722259"/>
              <a:gd name="connsiteY1" fmla="*/ 25040 h 384976"/>
              <a:gd name="connsiteX2" fmla="*/ 788373 w 1722259"/>
              <a:gd name="connsiteY2" fmla="*/ 374254 h 384976"/>
              <a:gd name="connsiteX3" fmla="*/ 1213772 w 1722259"/>
              <a:gd name="connsiteY3" fmla="*/ 89370 h 384976"/>
              <a:gd name="connsiteX4" fmla="*/ 1722259 w 1722259"/>
              <a:gd name="connsiteY4" fmla="*/ 84391 h 384976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81565 h 830666"/>
              <a:gd name="connsiteX1" fmla="*/ 432286 w 1722259"/>
              <a:gd name="connsiteY1" fmla="*/ 89730 h 830666"/>
              <a:gd name="connsiteX2" fmla="*/ 788373 w 1722259"/>
              <a:gd name="connsiteY2" fmla="*/ 819944 h 830666"/>
              <a:gd name="connsiteX3" fmla="*/ 1213772 w 1722259"/>
              <a:gd name="connsiteY3" fmla="*/ 154060 h 830666"/>
              <a:gd name="connsiteX4" fmla="*/ 1722259 w 1722259"/>
              <a:gd name="connsiteY4" fmla="*/ 453881 h 830666"/>
              <a:gd name="connsiteX0" fmla="*/ 0 w 1417459"/>
              <a:gd name="connsiteY0" fmla="*/ 281565 h 830666"/>
              <a:gd name="connsiteX1" fmla="*/ 432286 w 1417459"/>
              <a:gd name="connsiteY1" fmla="*/ 89730 h 830666"/>
              <a:gd name="connsiteX2" fmla="*/ 788373 w 1417459"/>
              <a:gd name="connsiteY2" fmla="*/ 819944 h 830666"/>
              <a:gd name="connsiteX3" fmla="*/ 1213772 w 1417459"/>
              <a:gd name="connsiteY3" fmla="*/ 154060 h 830666"/>
              <a:gd name="connsiteX4" fmla="*/ 1417459 w 1417459"/>
              <a:gd name="connsiteY4" fmla="*/ 758681 h 830666"/>
              <a:gd name="connsiteX0" fmla="*/ 0 w 1715909"/>
              <a:gd name="connsiteY0" fmla="*/ 281565 h 830666"/>
              <a:gd name="connsiteX1" fmla="*/ 432286 w 1715909"/>
              <a:gd name="connsiteY1" fmla="*/ 89730 h 830666"/>
              <a:gd name="connsiteX2" fmla="*/ 788373 w 1715909"/>
              <a:gd name="connsiteY2" fmla="*/ 819944 h 830666"/>
              <a:gd name="connsiteX3" fmla="*/ 1213772 w 1715909"/>
              <a:gd name="connsiteY3" fmla="*/ 154060 h 830666"/>
              <a:gd name="connsiteX4" fmla="*/ 1715909 w 1715909"/>
              <a:gd name="connsiteY4" fmla="*/ 460231 h 830666"/>
              <a:gd name="connsiteX0" fmla="*/ 0 w 1715909"/>
              <a:gd name="connsiteY0" fmla="*/ 230765 h 475066"/>
              <a:gd name="connsiteX1" fmla="*/ 432286 w 1715909"/>
              <a:gd name="connsiteY1" fmla="*/ 38930 h 475066"/>
              <a:gd name="connsiteX2" fmla="*/ 788373 w 1715909"/>
              <a:gd name="connsiteY2" fmla="*/ 464344 h 475066"/>
              <a:gd name="connsiteX3" fmla="*/ 1213772 w 1715909"/>
              <a:gd name="connsiteY3" fmla="*/ 103260 h 475066"/>
              <a:gd name="connsiteX4" fmla="*/ 1715909 w 1715909"/>
              <a:gd name="connsiteY4" fmla="*/ 409431 h 475066"/>
              <a:gd name="connsiteX0" fmla="*/ 0 w 1715909"/>
              <a:gd name="connsiteY0" fmla="*/ 230765 h 487766"/>
              <a:gd name="connsiteX1" fmla="*/ 432286 w 1715909"/>
              <a:gd name="connsiteY1" fmla="*/ 38930 h 487766"/>
              <a:gd name="connsiteX2" fmla="*/ 788373 w 1715909"/>
              <a:gd name="connsiteY2" fmla="*/ 464344 h 487766"/>
              <a:gd name="connsiteX3" fmla="*/ 1213772 w 1715909"/>
              <a:gd name="connsiteY3" fmla="*/ 179460 h 487766"/>
              <a:gd name="connsiteX4" fmla="*/ 1715909 w 1715909"/>
              <a:gd name="connsiteY4" fmla="*/ 409431 h 487766"/>
              <a:gd name="connsiteX0" fmla="*/ 0 w 1715909"/>
              <a:gd name="connsiteY0" fmla="*/ 78365 h 313922"/>
              <a:gd name="connsiteX1" fmla="*/ 432286 w 1715909"/>
              <a:gd name="connsiteY1" fmla="*/ 38930 h 313922"/>
              <a:gd name="connsiteX2" fmla="*/ 788373 w 1715909"/>
              <a:gd name="connsiteY2" fmla="*/ 311944 h 313922"/>
              <a:gd name="connsiteX3" fmla="*/ 1213772 w 1715909"/>
              <a:gd name="connsiteY3" fmla="*/ 27060 h 313922"/>
              <a:gd name="connsiteX4" fmla="*/ 1715909 w 1715909"/>
              <a:gd name="connsiteY4" fmla="*/ 257031 h 3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909" h="313922">
                <a:moveTo>
                  <a:pt x="0" y="78365"/>
                </a:moveTo>
                <a:cubicBezTo>
                  <a:pt x="232995" y="52520"/>
                  <a:pt x="300891" y="0"/>
                  <a:pt x="432286" y="38930"/>
                </a:cubicBezTo>
                <a:cubicBezTo>
                  <a:pt x="563681" y="77860"/>
                  <a:pt x="658125" y="313922"/>
                  <a:pt x="788373" y="311944"/>
                </a:cubicBezTo>
                <a:cubicBezTo>
                  <a:pt x="918621" y="309966"/>
                  <a:pt x="1059183" y="36212"/>
                  <a:pt x="1213772" y="27060"/>
                </a:cubicBezTo>
                <a:cubicBezTo>
                  <a:pt x="1368361" y="17908"/>
                  <a:pt x="1533713" y="245991"/>
                  <a:pt x="1715909" y="257031"/>
                </a:cubicBezTo>
              </a:path>
            </a:pathLst>
          </a:custGeom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Cube 18"/>
          <p:cNvSpPr/>
          <p:nvPr/>
        </p:nvSpPr>
        <p:spPr>
          <a:xfrm>
            <a:off x="4015272" y="1455294"/>
            <a:ext cx="1152000" cy="1584000"/>
          </a:xfrm>
          <a:prstGeom prst="cube">
            <a:avLst>
              <a:gd name="adj" fmla="val 6000"/>
            </a:avLst>
          </a:prstGeom>
          <a:solidFill>
            <a:srgbClr val="FFCCCC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5097733" y="2166181"/>
            <a:ext cx="792000" cy="549406"/>
          </a:xfrm>
          <a:prstGeom prst="cube">
            <a:avLst>
              <a:gd name="adj" fmla="val 8774"/>
            </a:avLst>
          </a:prstGeom>
          <a:solidFill>
            <a:srgbClr val="FFCCCC"/>
          </a:solidFill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23899" y="1103382"/>
            <a:ext cx="1176797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/>
              <a:t>x48 FADC</a:t>
            </a:r>
            <a:endParaRPr lang="en-US" sz="2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4120576" y="1593734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FADC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28801" y="1593733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Zero supp.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37025" y="1593732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Formatter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フリーフォーム 135"/>
          <p:cNvSpPr/>
          <p:nvPr/>
        </p:nvSpPr>
        <p:spPr>
          <a:xfrm rot="20460255">
            <a:off x="5788852" y="1787322"/>
            <a:ext cx="1379022" cy="373132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259" h="391715">
                <a:moveTo>
                  <a:pt x="0" y="391715"/>
                </a:moveTo>
                <a:cubicBezTo>
                  <a:pt x="232995" y="365870"/>
                  <a:pt x="218341" y="92375"/>
                  <a:pt x="356086" y="47480"/>
                </a:cubicBezTo>
                <a:cubicBezTo>
                  <a:pt x="499000" y="72520"/>
                  <a:pt x="607325" y="322472"/>
                  <a:pt x="712173" y="320494"/>
                </a:cubicBezTo>
                <a:cubicBezTo>
                  <a:pt x="817021" y="318516"/>
                  <a:pt x="880324" y="71220"/>
                  <a:pt x="985172" y="35610"/>
                </a:cubicBezTo>
                <a:cubicBezTo>
                  <a:pt x="1090020" y="0"/>
                  <a:pt x="1159063" y="95791"/>
                  <a:pt x="1341259" y="106831"/>
                </a:cubicBezTo>
              </a:path>
            </a:pathLst>
          </a:custGeom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Cube 58"/>
          <p:cNvSpPr/>
          <p:nvPr/>
        </p:nvSpPr>
        <p:spPr>
          <a:xfrm>
            <a:off x="6998380" y="2973852"/>
            <a:ext cx="1260000" cy="519289"/>
          </a:xfrm>
          <a:prstGeom prst="cube">
            <a:avLst>
              <a:gd name="adj" fmla="val 841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928641" y="2970024"/>
            <a:ext cx="134485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 smtClean="0"/>
              <a:t>PXD region of</a:t>
            </a:r>
            <a:br>
              <a:rPr lang="en-US" sz="1600" b="1" dirty="0" smtClean="0"/>
            </a:br>
            <a:r>
              <a:rPr lang="en-US" sz="1600" b="1" dirty="0" smtClean="0"/>
              <a:t>interest gen</a:t>
            </a:r>
            <a:endParaRPr lang="en-US" sz="1600" b="1" dirty="0"/>
          </a:p>
        </p:txBody>
      </p:sp>
      <p:sp>
        <p:nvSpPr>
          <p:cNvPr id="63" name="Freeform 62"/>
          <p:cNvSpPr/>
          <p:nvPr/>
        </p:nvSpPr>
        <p:spPr>
          <a:xfrm>
            <a:off x="5879964" y="2480149"/>
            <a:ext cx="1107108" cy="772715"/>
          </a:xfrm>
          <a:custGeom>
            <a:avLst/>
            <a:gdLst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08432 w 944880"/>
              <a:gd name="connsiteY6" fmla="*/ 341449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42544 w 944880"/>
              <a:gd name="connsiteY8" fmla="*/ 62186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9433 h 1439553"/>
              <a:gd name="connsiteX1" fmla="*/ 54864 w 944880"/>
              <a:gd name="connsiteY1" fmla="*/ 1145 h 1439553"/>
              <a:gd name="connsiteX2" fmla="*/ 146304 w 944880"/>
              <a:gd name="connsiteY2" fmla="*/ 13337 h 1439553"/>
              <a:gd name="connsiteX3" fmla="*/ 140208 w 944880"/>
              <a:gd name="connsiteY3" fmla="*/ 104777 h 1439553"/>
              <a:gd name="connsiteX4" fmla="*/ 237744 w 944880"/>
              <a:gd name="connsiteY4" fmla="*/ 208409 h 1439553"/>
              <a:gd name="connsiteX5" fmla="*/ 359664 w 944880"/>
              <a:gd name="connsiteY5" fmla="*/ 275465 h 1439553"/>
              <a:gd name="connsiteX6" fmla="*/ 420624 w 944880"/>
              <a:gd name="connsiteY6" fmla="*/ 397385 h 1439553"/>
              <a:gd name="connsiteX7" fmla="*/ 451104 w 944880"/>
              <a:gd name="connsiteY7" fmla="*/ 531497 h 1439553"/>
              <a:gd name="connsiteX8" fmla="*/ 542544 w 944880"/>
              <a:gd name="connsiteY8" fmla="*/ 622937 h 1439553"/>
              <a:gd name="connsiteX9" fmla="*/ 566928 w 944880"/>
              <a:gd name="connsiteY9" fmla="*/ 781433 h 1439553"/>
              <a:gd name="connsiteX10" fmla="*/ 542544 w 944880"/>
              <a:gd name="connsiteY10" fmla="*/ 921641 h 1439553"/>
              <a:gd name="connsiteX11" fmla="*/ 609600 w 944880"/>
              <a:gd name="connsiteY11" fmla="*/ 1104521 h 1439553"/>
              <a:gd name="connsiteX12" fmla="*/ 701040 w 944880"/>
              <a:gd name="connsiteY12" fmla="*/ 1238633 h 1439553"/>
              <a:gd name="connsiteX13" fmla="*/ 737616 w 944880"/>
              <a:gd name="connsiteY13" fmla="*/ 1427609 h 1439553"/>
              <a:gd name="connsiteX14" fmla="*/ 890016 w 944880"/>
              <a:gd name="connsiteY14" fmla="*/ 1421513 h 1439553"/>
              <a:gd name="connsiteX15" fmla="*/ 944880 w 944880"/>
              <a:gd name="connsiteY15" fmla="*/ 1433705 h 1439553"/>
              <a:gd name="connsiteX0" fmla="*/ 0 w 944880"/>
              <a:gd name="connsiteY0" fmla="*/ 22482 h 1442602"/>
              <a:gd name="connsiteX1" fmla="*/ 54864 w 944880"/>
              <a:gd name="connsiteY1" fmla="*/ 4194 h 1442602"/>
              <a:gd name="connsiteX2" fmla="*/ 146304 w 944880"/>
              <a:gd name="connsiteY2" fmla="*/ 16386 h 1442602"/>
              <a:gd name="connsiteX3" fmla="*/ 195072 w 944880"/>
              <a:gd name="connsiteY3" fmla="*/ 162690 h 1442602"/>
              <a:gd name="connsiteX4" fmla="*/ 237744 w 944880"/>
              <a:gd name="connsiteY4" fmla="*/ 211458 h 1442602"/>
              <a:gd name="connsiteX5" fmla="*/ 359664 w 944880"/>
              <a:gd name="connsiteY5" fmla="*/ 278514 h 1442602"/>
              <a:gd name="connsiteX6" fmla="*/ 420624 w 944880"/>
              <a:gd name="connsiteY6" fmla="*/ 400434 h 1442602"/>
              <a:gd name="connsiteX7" fmla="*/ 451104 w 944880"/>
              <a:gd name="connsiteY7" fmla="*/ 534546 h 1442602"/>
              <a:gd name="connsiteX8" fmla="*/ 542544 w 944880"/>
              <a:gd name="connsiteY8" fmla="*/ 625986 h 1442602"/>
              <a:gd name="connsiteX9" fmla="*/ 566928 w 944880"/>
              <a:gd name="connsiteY9" fmla="*/ 784482 h 1442602"/>
              <a:gd name="connsiteX10" fmla="*/ 542544 w 944880"/>
              <a:gd name="connsiteY10" fmla="*/ 924690 h 1442602"/>
              <a:gd name="connsiteX11" fmla="*/ 609600 w 944880"/>
              <a:gd name="connsiteY11" fmla="*/ 1107570 h 1442602"/>
              <a:gd name="connsiteX12" fmla="*/ 701040 w 944880"/>
              <a:gd name="connsiteY12" fmla="*/ 1241682 h 1442602"/>
              <a:gd name="connsiteX13" fmla="*/ 737616 w 944880"/>
              <a:gd name="connsiteY13" fmla="*/ 1430658 h 1442602"/>
              <a:gd name="connsiteX14" fmla="*/ 890016 w 944880"/>
              <a:gd name="connsiteY14" fmla="*/ 1424562 h 1442602"/>
              <a:gd name="connsiteX15" fmla="*/ 944880 w 944880"/>
              <a:gd name="connsiteY15" fmla="*/ 1436754 h 1442602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37744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33984 w 944880"/>
              <a:gd name="connsiteY11" fmla="*/ 1093544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38546"/>
              <a:gd name="connsiteX1" fmla="*/ 54864 w 944880"/>
              <a:gd name="connsiteY1" fmla="*/ 2360 h 1438546"/>
              <a:gd name="connsiteX2" fmla="*/ 146304 w 944880"/>
              <a:gd name="connsiteY2" fmla="*/ 14552 h 1438546"/>
              <a:gd name="connsiteX3" fmla="*/ 182880 w 944880"/>
              <a:gd name="connsiteY3" fmla="*/ 130376 h 1438546"/>
              <a:gd name="connsiteX4" fmla="*/ 286512 w 944880"/>
              <a:gd name="connsiteY4" fmla="*/ 209624 h 1438546"/>
              <a:gd name="connsiteX5" fmla="*/ 426720 w 944880"/>
              <a:gd name="connsiteY5" fmla="*/ 276680 h 1438546"/>
              <a:gd name="connsiteX6" fmla="*/ 414528 w 944880"/>
              <a:gd name="connsiteY6" fmla="*/ 435176 h 1438546"/>
              <a:gd name="connsiteX7" fmla="*/ 463296 w 944880"/>
              <a:gd name="connsiteY7" fmla="*/ 593672 h 1438546"/>
              <a:gd name="connsiteX8" fmla="*/ 573024 w 944880"/>
              <a:gd name="connsiteY8" fmla="*/ 666824 h 1438546"/>
              <a:gd name="connsiteX9" fmla="*/ 566928 w 944880"/>
              <a:gd name="connsiteY9" fmla="*/ 782648 h 1438546"/>
              <a:gd name="connsiteX10" fmla="*/ 542544 w 944880"/>
              <a:gd name="connsiteY10" fmla="*/ 922856 h 1438546"/>
              <a:gd name="connsiteX11" fmla="*/ 633984 w 944880"/>
              <a:gd name="connsiteY11" fmla="*/ 1093544 h 1438546"/>
              <a:gd name="connsiteX12" fmla="*/ 640080 w 944880"/>
              <a:gd name="connsiteY12" fmla="*/ 1270328 h 1438546"/>
              <a:gd name="connsiteX13" fmla="*/ 737616 w 944880"/>
              <a:gd name="connsiteY13" fmla="*/ 1428824 h 1438546"/>
              <a:gd name="connsiteX14" fmla="*/ 890016 w 944880"/>
              <a:gd name="connsiteY14" fmla="*/ 1422728 h 1438546"/>
              <a:gd name="connsiteX15" fmla="*/ 944880 w 944880"/>
              <a:gd name="connsiteY15" fmla="*/ 1434920 h 1438546"/>
              <a:gd name="connsiteX0" fmla="*/ 0 w 944880"/>
              <a:gd name="connsiteY0" fmla="*/ 20648 h 1445289"/>
              <a:gd name="connsiteX1" fmla="*/ 54864 w 944880"/>
              <a:gd name="connsiteY1" fmla="*/ 2360 h 1445289"/>
              <a:gd name="connsiteX2" fmla="*/ 146304 w 944880"/>
              <a:gd name="connsiteY2" fmla="*/ 14552 h 1445289"/>
              <a:gd name="connsiteX3" fmla="*/ 182880 w 944880"/>
              <a:gd name="connsiteY3" fmla="*/ 130376 h 1445289"/>
              <a:gd name="connsiteX4" fmla="*/ 286512 w 944880"/>
              <a:gd name="connsiteY4" fmla="*/ 209624 h 1445289"/>
              <a:gd name="connsiteX5" fmla="*/ 426720 w 944880"/>
              <a:gd name="connsiteY5" fmla="*/ 276680 h 1445289"/>
              <a:gd name="connsiteX6" fmla="*/ 414528 w 944880"/>
              <a:gd name="connsiteY6" fmla="*/ 435176 h 1445289"/>
              <a:gd name="connsiteX7" fmla="*/ 463296 w 944880"/>
              <a:gd name="connsiteY7" fmla="*/ 593672 h 1445289"/>
              <a:gd name="connsiteX8" fmla="*/ 573024 w 944880"/>
              <a:gd name="connsiteY8" fmla="*/ 666824 h 1445289"/>
              <a:gd name="connsiteX9" fmla="*/ 566928 w 944880"/>
              <a:gd name="connsiteY9" fmla="*/ 782648 h 1445289"/>
              <a:gd name="connsiteX10" fmla="*/ 542544 w 944880"/>
              <a:gd name="connsiteY10" fmla="*/ 922856 h 1445289"/>
              <a:gd name="connsiteX11" fmla="*/ 633984 w 944880"/>
              <a:gd name="connsiteY11" fmla="*/ 1093544 h 1445289"/>
              <a:gd name="connsiteX12" fmla="*/ 640080 w 944880"/>
              <a:gd name="connsiteY12" fmla="*/ 1270328 h 1445289"/>
              <a:gd name="connsiteX13" fmla="*/ 737616 w 944880"/>
              <a:gd name="connsiteY13" fmla="*/ 1428824 h 1445289"/>
              <a:gd name="connsiteX14" fmla="*/ 841248 w 944880"/>
              <a:gd name="connsiteY14" fmla="*/ 1441016 h 1445289"/>
              <a:gd name="connsiteX15" fmla="*/ 944880 w 944880"/>
              <a:gd name="connsiteY15" fmla="*/ 1434920 h 1445289"/>
              <a:gd name="connsiteX0" fmla="*/ 0 w 944880"/>
              <a:gd name="connsiteY0" fmla="*/ 30682 h 1455323"/>
              <a:gd name="connsiteX1" fmla="*/ 85344 w 944880"/>
              <a:gd name="connsiteY1" fmla="*/ 202 h 1455323"/>
              <a:gd name="connsiteX2" fmla="*/ 146304 w 944880"/>
              <a:gd name="connsiteY2" fmla="*/ 24586 h 1455323"/>
              <a:gd name="connsiteX3" fmla="*/ 182880 w 944880"/>
              <a:gd name="connsiteY3" fmla="*/ 140410 h 1455323"/>
              <a:gd name="connsiteX4" fmla="*/ 286512 w 944880"/>
              <a:gd name="connsiteY4" fmla="*/ 219658 h 1455323"/>
              <a:gd name="connsiteX5" fmla="*/ 426720 w 944880"/>
              <a:gd name="connsiteY5" fmla="*/ 286714 h 1455323"/>
              <a:gd name="connsiteX6" fmla="*/ 414528 w 944880"/>
              <a:gd name="connsiteY6" fmla="*/ 445210 h 1455323"/>
              <a:gd name="connsiteX7" fmla="*/ 463296 w 944880"/>
              <a:gd name="connsiteY7" fmla="*/ 603706 h 1455323"/>
              <a:gd name="connsiteX8" fmla="*/ 573024 w 944880"/>
              <a:gd name="connsiteY8" fmla="*/ 676858 h 1455323"/>
              <a:gd name="connsiteX9" fmla="*/ 566928 w 944880"/>
              <a:gd name="connsiteY9" fmla="*/ 792682 h 1455323"/>
              <a:gd name="connsiteX10" fmla="*/ 542544 w 944880"/>
              <a:gd name="connsiteY10" fmla="*/ 932890 h 1455323"/>
              <a:gd name="connsiteX11" fmla="*/ 633984 w 944880"/>
              <a:gd name="connsiteY11" fmla="*/ 1103578 h 1455323"/>
              <a:gd name="connsiteX12" fmla="*/ 640080 w 944880"/>
              <a:gd name="connsiteY12" fmla="*/ 1280362 h 1455323"/>
              <a:gd name="connsiteX13" fmla="*/ 737616 w 944880"/>
              <a:gd name="connsiteY13" fmla="*/ 1438858 h 1455323"/>
              <a:gd name="connsiteX14" fmla="*/ 841248 w 944880"/>
              <a:gd name="connsiteY14" fmla="*/ 1451050 h 1455323"/>
              <a:gd name="connsiteX15" fmla="*/ 944880 w 944880"/>
              <a:gd name="connsiteY15" fmla="*/ 1444954 h 1455323"/>
              <a:gd name="connsiteX0" fmla="*/ 0 w 944880"/>
              <a:gd name="connsiteY0" fmla="*/ 31368 h 1456009"/>
              <a:gd name="connsiteX1" fmla="*/ 85344 w 944880"/>
              <a:gd name="connsiteY1" fmla="*/ 888 h 1456009"/>
              <a:gd name="connsiteX2" fmla="*/ 176784 w 944880"/>
              <a:gd name="connsiteY2" fmla="*/ 67944 h 1456009"/>
              <a:gd name="connsiteX3" fmla="*/ 182880 w 944880"/>
              <a:gd name="connsiteY3" fmla="*/ 141096 h 1456009"/>
              <a:gd name="connsiteX4" fmla="*/ 286512 w 944880"/>
              <a:gd name="connsiteY4" fmla="*/ 220344 h 1456009"/>
              <a:gd name="connsiteX5" fmla="*/ 426720 w 944880"/>
              <a:gd name="connsiteY5" fmla="*/ 287400 h 1456009"/>
              <a:gd name="connsiteX6" fmla="*/ 414528 w 944880"/>
              <a:gd name="connsiteY6" fmla="*/ 445896 h 1456009"/>
              <a:gd name="connsiteX7" fmla="*/ 463296 w 944880"/>
              <a:gd name="connsiteY7" fmla="*/ 604392 h 1456009"/>
              <a:gd name="connsiteX8" fmla="*/ 573024 w 944880"/>
              <a:gd name="connsiteY8" fmla="*/ 677544 h 1456009"/>
              <a:gd name="connsiteX9" fmla="*/ 566928 w 944880"/>
              <a:gd name="connsiteY9" fmla="*/ 793368 h 1456009"/>
              <a:gd name="connsiteX10" fmla="*/ 542544 w 944880"/>
              <a:gd name="connsiteY10" fmla="*/ 933576 h 1456009"/>
              <a:gd name="connsiteX11" fmla="*/ 633984 w 944880"/>
              <a:gd name="connsiteY11" fmla="*/ 1104264 h 1456009"/>
              <a:gd name="connsiteX12" fmla="*/ 640080 w 944880"/>
              <a:gd name="connsiteY12" fmla="*/ 1281048 h 1456009"/>
              <a:gd name="connsiteX13" fmla="*/ 737616 w 944880"/>
              <a:gd name="connsiteY13" fmla="*/ 1439544 h 1456009"/>
              <a:gd name="connsiteX14" fmla="*/ 841248 w 944880"/>
              <a:gd name="connsiteY14" fmla="*/ 1451736 h 1456009"/>
              <a:gd name="connsiteX15" fmla="*/ 944880 w 944880"/>
              <a:gd name="connsiteY15" fmla="*/ 1445640 h 1456009"/>
              <a:gd name="connsiteX0" fmla="*/ 0 w 944880"/>
              <a:gd name="connsiteY0" fmla="*/ 9394 h 1434035"/>
              <a:gd name="connsiteX1" fmla="*/ 85344 w 944880"/>
              <a:gd name="connsiteY1" fmla="*/ 3298 h 1434035"/>
              <a:gd name="connsiteX2" fmla="*/ 176784 w 944880"/>
              <a:gd name="connsiteY2" fmla="*/ 45970 h 1434035"/>
              <a:gd name="connsiteX3" fmla="*/ 182880 w 944880"/>
              <a:gd name="connsiteY3" fmla="*/ 119122 h 1434035"/>
              <a:gd name="connsiteX4" fmla="*/ 286512 w 944880"/>
              <a:gd name="connsiteY4" fmla="*/ 198370 h 1434035"/>
              <a:gd name="connsiteX5" fmla="*/ 426720 w 944880"/>
              <a:gd name="connsiteY5" fmla="*/ 265426 h 1434035"/>
              <a:gd name="connsiteX6" fmla="*/ 414528 w 944880"/>
              <a:gd name="connsiteY6" fmla="*/ 423922 h 1434035"/>
              <a:gd name="connsiteX7" fmla="*/ 463296 w 944880"/>
              <a:gd name="connsiteY7" fmla="*/ 582418 h 1434035"/>
              <a:gd name="connsiteX8" fmla="*/ 573024 w 944880"/>
              <a:gd name="connsiteY8" fmla="*/ 655570 h 1434035"/>
              <a:gd name="connsiteX9" fmla="*/ 566928 w 944880"/>
              <a:gd name="connsiteY9" fmla="*/ 771394 h 1434035"/>
              <a:gd name="connsiteX10" fmla="*/ 542544 w 944880"/>
              <a:gd name="connsiteY10" fmla="*/ 911602 h 1434035"/>
              <a:gd name="connsiteX11" fmla="*/ 633984 w 944880"/>
              <a:gd name="connsiteY11" fmla="*/ 1082290 h 1434035"/>
              <a:gd name="connsiteX12" fmla="*/ 640080 w 944880"/>
              <a:gd name="connsiteY12" fmla="*/ 1259074 h 1434035"/>
              <a:gd name="connsiteX13" fmla="*/ 737616 w 944880"/>
              <a:gd name="connsiteY13" fmla="*/ 1417570 h 1434035"/>
              <a:gd name="connsiteX14" fmla="*/ 841248 w 944880"/>
              <a:gd name="connsiteY14" fmla="*/ 1429762 h 1434035"/>
              <a:gd name="connsiteX15" fmla="*/ 944880 w 944880"/>
              <a:gd name="connsiteY15" fmla="*/ 1423666 h 1434035"/>
              <a:gd name="connsiteX0" fmla="*/ 0 w 944880"/>
              <a:gd name="connsiteY0" fmla="*/ 10505 h 1435146"/>
              <a:gd name="connsiteX1" fmla="*/ 85344 w 944880"/>
              <a:gd name="connsiteY1" fmla="*/ 4409 h 1435146"/>
              <a:gd name="connsiteX2" fmla="*/ 146304 w 944880"/>
              <a:gd name="connsiteY2" fmla="*/ 10505 h 1435146"/>
              <a:gd name="connsiteX3" fmla="*/ 182880 w 944880"/>
              <a:gd name="connsiteY3" fmla="*/ 120233 h 1435146"/>
              <a:gd name="connsiteX4" fmla="*/ 286512 w 944880"/>
              <a:gd name="connsiteY4" fmla="*/ 199481 h 1435146"/>
              <a:gd name="connsiteX5" fmla="*/ 426720 w 944880"/>
              <a:gd name="connsiteY5" fmla="*/ 266537 h 1435146"/>
              <a:gd name="connsiteX6" fmla="*/ 414528 w 944880"/>
              <a:gd name="connsiteY6" fmla="*/ 425033 h 1435146"/>
              <a:gd name="connsiteX7" fmla="*/ 463296 w 944880"/>
              <a:gd name="connsiteY7" fmla="*/ 583529 h 1435146"/>
              <a:gd name="connsiteX8" fmla="*/ 573024 w 944880"/>
              <a:gd name="connsiteY8" fmla="*/ 656681 h 1435146"/>
              <a:gd name="connsiteX9" fmla="*/ 566928 w 944880"/>
              <a:gd name="connsiteY9" fmla="*/ 772505 h 1435146"/>
              <a:gd name="connsiteX10" fmla="*/ 542544 w 944880"/>
              <a:gd name="connsiteY10" fmla="*/ 912713 h 1435146"/>
              <a:gd name="connsiteX11" fmla="*/ 633984 w 944880"/>
              <a:gd name="connsiteY11" fmla="*/ 1083401 h 1435146"/>
              <a:gd name="connsiteX12" fmla="*/ 640080 w 944880"/>
              <a:gd name="connsiteY12" fmla="*/ 1260185 h 1435146"/>
              <a:gd name="connsiteX13" fmla="*/ 737616 w 944880"/>
              <a:gd name="connsiteY13" fmla="*/ 1418681 h 1435146"/>
              <a:gd name="connsiteX14" fmla="*/ 841248 w 944880"/>
              <a:gd name="connsiteY14" fmla="*/ 1430873 h 1435146"/>
              <a:gd name="connsiteX15" fmla="*/ 944880 w 944880"/>
              <a:gd name="connsiteY15" fmla="*/ 1424777 h 1435146"/>
              <a:gd name="connsiteX0" fmla="*/ 0 w 944880"/>
              <a:gd name="connsiteY0" fmla="*/ 24384 h 1449025"/>
              <a:gd name="connsiteX1" fmla="*/ 85344 w 944880"/>
              <a:gd name="connsiteY1" fmla="*/ 0 h 1449025"/>
              <a:gd name="connsiteX2" fmla="*/ 146304 w 944880"/>
              <a:gd name="connsiteY2" fmla="*/ 24384 h 1449025"/>
              <a:gd name="connsiteX3" fmla="*/ 182880 w 944880"/>
              <a:gd name="connsiteY3" fmla="*/ 134112 h 1449025"/>
              <a:gd name="connsiteX4" fmla="*/ 286512 w 944880"/>
              <a:gd name="connsiteY4" fmla="*/ 213360 h 1449025"/>
              <a:gd name="connsiteX5" fmla="*/ 426720 w 944880"/>
              <a:gd name="connsiteY5" fmla="*/ 280416 h 1449025"/>
              <a:gd name="connsiteX6" fmla="*/ 414528 w 944880"/>
              <a:gd name="connsiteY6" fmla="*/ 438912 h 1449025"/>
              <a:gd name="connsiteX7" fmla="*/ 463296 w 944880"/>
              <a:gd name="connsiteY7" fmla="*/ 597408 h 1449025"/>
              <a:gd name="connsiteX8" fmla="*/ 573024 w 944880"/>
              <a:gd name="connsiteY8" fmla="*/ 670560 h 1449025"/>
              <a:gd name="connsiteX9" fmla="*/ 566928 w 944880"/>
              <a:gd name="connsiteY9" fmla="*/ 786384 h 1449025"/>
              <a:gd name="connsiteX10" fmla="*/ 542544 w 944880"/>
              <a:gd name="connsiteY10" fmla="*/ 926592 h 1449025"/>
              <a:gd name="connsiteX11" fmla="*/ 633984 w 944880"/>
              <a:gd name="connsiteY11" fmla="*/ 1097280 h 1449025"/>
              <a:gd name="connsiteX12" fmla="*/ 640080 w 944880"/>
              <a:gd name="connsiteY12" fmla="*/ 1274064 h 1449025"/>
              <a:gd name="connsiteX13" fmla="*/ 737616 w 944880"/>
              <a:gd name="connsiteY13" fmla="*/ 1432560 h 1449025"/>
              <a:gd name="connsiteX14" fmla="*/ 841248 w 944880"/>
              <a:gd name="connsiteY14" fmla="*/ 1444752 h 1449025"/>
              <a:gd name="connsiteX15" fmla="*/ 944880 w 944880"/>
              <a:gd name="connsiteY15" fmla="*/ 1438656 h 1449025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2659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7678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4880" h="1445171">
                <a:moveTo>
                  <a:pt x="0" y="24384"/>
                </a:moveTo>
                <a:cubicBezTo>
                  <a:pt x="19812" y="14732"/>
                  <a:pt x="55880" y="0"/>
                  <a:pt x="85344" y="0"/>
                </a:cubicBezTo>
                <a:cubicBezTo>
                  <a:pt x="114808" y="0"/>
                  <a:pt x="160528" y="2032"/>
                  <a:pt x="176784" y="24384"/>
                </a:cubicBezTo>
                <a:cubicBezTo>
                  <a:pt x="193040" y="46736"/>
                  <a:pt x="164592" y="102616"/>
                  <a:pt x="182880" y="134112"/>
                </a:cubicBezTo>
                <a:cubicBezTo>
                  <a:pt x="201168" y="165608"/>
                  <a:pt x="245872" y="188976"/>
                  <a:pt x="286512" y="213360"/>
                </a:cubicBezTo>
                <a:cubicBezTo>
                  <a:pt x="327152" y="237744"/>
                  <a:pt x="405384" y="242824"/>
                  <a:pt x="426720" y="280416"/>
                </a:cubicBezTo>
                <a:cubicBezTo>
                  <a:pt x="448056" y="318008"/>
                  <a:pt x="408432" y="386080"/>
                  <a:pt x="414528" y="438912"/>
                </a:cubicBezTo>
                <a:cubicBezTo>
                  <a:pt x="420624" y="491744"/>
                  <a:pt x="438912" y="554736"/>
                  <a:pt x="463296" y="597408"/>
                </a:cubicBezTo>
                <a:cubicBezTo>
                  <a:pt x="487680" y="640080"/>
                  <a:pt x="539496" y="653288"/>
                  <a:pt x="560832" y="694944"/>
                </a:cubicBezTo>
                <a:cubicBezTo>
                  <a:pt x="582168" y="736600"/>
                  <a:pt x="593344" y="800608"/>
                  <a:pt x="591312" y="847344"/>
                </a:cubicBezTo>
                <a:cubicBezTo>
                  <a:pt x="589280" y="894080"/>
                  <a:pt x="537464" y="930656"/>
                  <a:pt x="548640" y="975360"/>
                </a:cubicBezTo>
                <a:cubicBezTo>
                  <a:pt x="559816" y="1020064"/>
                  <a:pt x="643128" y="1065784"/>
                  <a:pt x="658368" y="1115568"/>
                </a:cubicBezTo>
                <a:cubicBezTo>
                  <a:pt x="673608" y="1165352"/>
                  <a:pt x="633984" y="1223264"/>
                  <a:pt x="640080" y="1274064"/>
                </a:cubicBezTo>
                <a:cubicBezTo>
                  <a:pt x="646176" y="1324864"/>
                  <a:pt x="661416" y="1391920"/>
                  <a:pt x="694944" y="1420368"/>
                </a:cubicBezTo>
                <a:cubicBezTo>
                  <a:pt x="728472" y="1448816"/>
                  <a:pt x="799592" y="1441704"/>
                  <a:pt x="841248" y="1444752"/>
                </a:cubicBezTo>
                <a:cubicBezTo>
                  <a:pt x="882904" y="1447800"/>
                  <a:pt x="934720" y="1433068"/>
                  <a:pt x="944880" y="1438656"/>
                </a:cubicBezTo>
              </a:path>
            </a:pathLst>
          </a:custGeom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147509" y="1241832"/>
            <a:ext cx="1482073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Data stream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20333197">
            <a:off x="6092705" y="2017552"/>
            <a:ext cx="811441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 smtClean="0"/>
              <a:t>belle2link</a:t>
            </a:r>
            <a:endParaRPr lang="en-US" sz="1200" b="1" dirty="0"/>
          </a:p>
        </p:txBody>
      </p:sp>
      <p:sp>
        <p:nvSpPr>
          <p:cNvPr id="68" name="TextBox 67"/>
          <p:cNvSpPr txBox="1"/>
          <p:nvPr/>
        </p:nvSpPr>
        <p:spPr>
          <a:xfrm rot="3352395">
            <a:off x="6180361" y="2664233"/>
            <a:ext cx="892745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 smtClean="0"/>
              <a:t>Aurora link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812687" y="1489794"/>
            <a:ext cx="618054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/>
              <a:t>SVD</a:t>
            </a:r>
            <a:endParaRPr lang="en-US" sz="2000" b="1" dirty="0"/>
          </a:p>
        </p:txBody>
      </p:sp>
      <p:sp>
        <p:nvSpPr>
          <p:cNvPr id="73" name="Cube 72"/>
          <p:cNvSpPr/>
          <p:nvPr/>
        </p:nvSpPr>
        <p:spPr>
          <a:xfrm>
            <a:off x="3931879" y="3294208"/>
            <a:ext cx="1152000" cy="1584000"/>
          </a:xfrm>
          <a:prstGeom prst="cube">
            <a:avLst>
              <a:gd name="adj" fmla="val 5276"/>
            </a:avLst>
          </a:prstGeom>
          <a:solidFill>
            <a:srgbClr val="FFCCC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953867" y="3343919"/>
            <a:ext cx="10751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x4 buffer</a:t>
            </a:r>
            <a:endParaRPr lang="en-US" sz="1400" b="1" dirty="0"/>
          </a:p>
        </p:txBody>
      </p:sp>
      <p:sp>
        <p:nvSpPr>
          <p:cNvPr id="75" name="Cube 74"/>
          <p:cNvSpPr/>
          <p:nvPr/>
        </p:nvSpPr>
        <p:spPr>
          <a:xfrm>
            <a:off x="3777648" y="3654900"/>
            <a:ext cx="1152000" cy="1584000"/>
          </a:xfrm>
          <a:prstGeom prst="cube">
            <a:avLst>
              <a:gd name="adj" fmla="val 5910"/>
            </a:avLst>
          </a:prstGeom>
          <a:solidFill>
            <a:srgbClr val="FFCCCC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776184" y="5264988"/>
            <a:ext cx="1094915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FADC-Ctrl</a:t>
            </a:r>
          </a:p>
        </p:txBody>
      </p:sp>
      <p:sp>
        <p:nvSpPr>
          <p:cNvPr id="77" name="Freeform 76"/>
          <p:cNvSpPr/>
          <p:nvPr/>
        </p:nvSpPr>
        <p:spPr>
          <a:xfrm>
            <a:off x="3579722" y="3546088"/>
            <a:ext cx="352158" cy="379337"/>
          </a:xfrm>
          <a:custGeom>
            <a:avLst/>
            <a:gdLst>
              <a:gd name="connsiteX0" fmla="*/ 312970 w 312970"/>
              <a:gd name="connsiteY0" fmla="*/ 0 h 210064"/>
              <a:gd name="connsiteX1" fmla="*/ 4051 w 312970"/>
              <a:gd name="connsiteY1" fmla="*/ 86497 h 210064"/>
              <a:gd name="connsiteX2" fmla="*/ 164689 w 312970"/>
              <a:gd name="connsiteY2" fmla="*/ 210064 h 21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970" h="210064">
                <a:moveTo>
                  <a:pt x="312970" y="0"/>
                </a:moveTo>
                <a:cubicBezTo>
                  <a:pt x="170867" y="25743"/>
                  <a:pt x="28765" y="51486"/>
                  <a:pt x="4051" y="86497"/>
                </a:cubicBezTo>
                <a:cubicBezTo>
                  <a:pt x="-20663" y="121508"/>
                  <a:pt x="72013" y="165786"/>
                  <a:pt x="164689" y="210064"/>
                </a:cubicBezTo>
              </a:path>
            </a:pathLst>
          </a:custGeom>
          <a:ln w="28575">
            <a:solidFill>
              <a:schemeClr val="accent3">
                <a:lumMod val="50000"/>
              </a:schemeClr>
            </a:solidFill>
            <a:headEnd type="arrow"/>
            <a:tailEnd type="none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2960592" y="3869049"/>
            <a:ext cx="712376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/>
              <a:t>Cu cable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4696640" y="3053065"/>
            <a:ext cx="478015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/>
              <a:t>VME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916625" y="2703582"/>
            <a:ext cx="908069" cy="64633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x1748</a:t>
            </a:r>
          </a:p>
          <a:p>
            <a:pPr algn="ctr"/>
            <a:r>
              <a:rPr lang="en-US" b="1" dirty="0" smtClean="0"/>
              <a:t>APV25s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069418" y="1961912"/>
            <a:ext cx="463588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/>
              <a:t>~2m</a:t>
            </a:r>
            <a:endParaRPr lang="en-US" sz="1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2488243" y="1813540"/>
            <a:ext cx="899542" cy="307777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 smtClean="0"/>
              <a:t>Repeater </a:t>
            </a:r>
            <a:endParaRPr lang="en-US" sz="14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3362416" y="1961912"/>
            <a:ext cx="542136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dirty="0" smtClean="0"/>
              <a:t>~10m</a:t>
            </a:r>
            <a:endParaRPr lang="en-US" sz="1200" dirty="0"/>
          </a:p>
        </p:txBody>
      </p:sp>
      <p:pic>
        <p:nvPicPr>
          <p:cNvPr id="84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89128"/>
            <a:ext cx="2021930" cy="11847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4696640" y="5562312"/>
            <a:ext cx="2102627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/>
            <a:r>
              <a:rPr lang="en-US" b="1" dirty="0" smtClean="0">
                <a:solidFill>
                  <a:srgbClr val="0099FF"/>
                </a:solidFill>
              </a:rPr>
              <a:t>SVD readout system</a:t>
            </a:r>
            <a:endParaRPr lang="en-US" b="1" dirty="0">
              <a:solidFill>
                <a:srgbClr val="0099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11255" y="3474080"/>
            <a:ext cx="1406668" cy="276999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 smtClean="0"/>
              <a:t>Data size reduction</a:t>
            </a:r>
            <a:endParaRPr lang="en-US" sz="1200" b="1" dirty="0"/>
          </a:p>
        </p:txBody>
      </p:sp>
      <p:grpSp>
        <p:nvGrpSpPr>
          <p:cNvPr id="4" name="グループ化 123"/>
          <p:cNvGrpSpPr/>
          <p:nvPr/>
        </p:nvGrpSpPr>
        <p:grpSpPr>
          <a:xfrm>
            <a:off x="7014751" y="3906304"/>
            <a:ext cx="1203863" cy="1584000"/>
            <a:chOff x="7124038" y="4477182"/>
            <a:chExt cx="1203863" cy="1584000"/>
          </a:xfrm>
        </p:grpSpPr>
        <p:sp>
          <p:nvSpPr>
            <p:cNvPr id="86" name="Cube 85"/>
            <p:cNvSpPr/>
            <p:nvPr/>
          </p:nvSpPr>
          <p:spPr>
            <a:xfrm>
              <a:off x="7175901" y="4477182"/>
              <a:ext cx="1152000" cy="1584000"/>
            </a:xfrm>
            <a:prstGeom prst="cube">
              <a:avLst>
                <a:gd name="adj" fmla="val 600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124038" y="4809926"/>
              <a:ext cx="1192378" cy="923330"/>
            </a:xfrm>
            <a:prstGeom prst="rect">
              <a:avLst/>
            </a:prstGeom>
            <a:noFill/>
            <a:effectLst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 smtClean="0"/>
                <a:t>Trigger/</a:t>
              </a:r>
            </a:p>
            <a:p>
              <a:pPr algn="ctr"/>
              <a:r>
                <a:rPr lang="en-US" b="1" dirty="0" smtClean="0"/>
                <a:t>timing</a:t>
              </a:r>
            </a:p>
            <a:p>
              <a:pPr algn="ctr"/>
              <a:r>
                <a:rPr lang="en-US" b="1" dirty="0" smtClean="0"/>
                <a:t>distributor</a:t>
              </a:r>
              <a:endParaRPr lang="en-US" b="1" dirty="0"/>
            </a:p>
          </p:txBody>
        </p:sp>
      </p:grpSp>
      <p:sp>
        <p:nvSpPr>
          <p:cNvPr id="95" name="Rounded Rectangle 22"/>
          <p:cNvSpPr/>
          <p:nvPr/>
        </p:nvSpPr>
        <p:spPr>
          <a:xfrm>
            <a:off x="3890697" y="3789824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FADC Ctrl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6" name="Rounded Rectangle 23"/>
          <p:cNvSpPr/>
          <p:nvPr/>
        </p:nvSpPr>
        <p:spPr>
          <a:xfrm>
            <a:off x="4198922" y="3789823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APV trig gen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7" name="Rounded Rectangle 24"/>
          <p:cNvSpPr/>
          <p:nvPr/>
        </p:nvSpPr>
        <p:spPr>
          <a:xfrm>
            <a:off x="4507146" y="3789822"/>
            <a:ext cx="252000" cy="1404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Decoder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9" name="TextBox 39"/>
          <p:cNvSpPr txBox="1"/>
          <p:nvPr/>
        </p:nvSpPr>
        <p:spPr>
          <a:xfrm>
            <a:off x="7000896" y="5562312"/>
            <a:ext cx="1358385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rgbClr val="0099FF"/>
                </a:solidFill>
              </a:rPr>
              <a:t>Central DAQ</a:t>
            </a:r>
            <a:endParaRPr lang="en-US" b="1" dirty="0">
              <a:solidFill>
                <a:srgbClr val="0099FF"/>
              </a:solidFill>
            </a:endParaRPr>
          </a:p>
        </p:txBody>
      </p:sp>
      <p:cxnSp>
        <p:nvCxnSpPr>
          <p:cNvPr id="115" name="直線矢印コネクタ 114"/>
          <p:cNvCxnSpPr/>
          <p:nvPr/>
        </p:nvCxnSpPr>
        <p:spPr>
          <a:xfrm flipH="1">
            <a:off x="5998280" y="5994360"/>
            <a:ext cx="914748" cy="0"/>
          </a:xfrm>
          <a:prstGeom prst="straightConnector1">
            <a:avLst/>
          </a:prstGeom>
          <a:ln w="28575"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矢印コネクタ 115"/>
          <p:cNvCxnSpPr/>
          <p:nvPr/>
        </p:nvCxnSpPr>
        <p:spPr>
          <a:xfrm flipH="1">
            <a:off x="6936389" y="5994360"/>
            <a:ext cx="914748" cy="0"/>
          </a:xfrm>
          <a:prstGeom prst="straightConnector1">
            <a:avLst/>
          </a:prstGeom>
          <a:ln w="28575">
            <a:solidFill>
              <a:srgbClr val="0099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ube 18"/>
          <p:cNvSpPr/>
          <p:nvPr/>
        </p:nvSpPr>
        <p:spPr>
          <a:xfrm>
            <a:off x="7072904" y="1083531"/>
            <a:ext cx="1152000" cy="1584000"/>
          </a:xfrm>
          <a:prstGeom prst="cube">
            <a:avLst>
              <a:gd name="adj" fmla="val 6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6672662" y="697706"/>
            <a:ext cx="194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</a:rPr>
              <a:t>“COPPER” board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120" name="Rounded Rectangle 24"/>
          <p:cNvSpPr/>
          <p:nvPr/>
        </p:nvSpPr>
        <p:spPr>
          <a:xfrm rot="16200000">
            <a:off x="5348904" y="2168273"/>
            <a:ext cx="252001" cy="57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" name="Rounded Rectangle 24"/>
          <p:cNvSpPr/>
          <p:nvPr/>
        </p:nvSpPr>
        <p:spPr>
          <a:xfrm rot="16200000">
            <a:off x="7505016" y="989840"/>
            <a:ext cx="252000" cy="90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" name="Rounded Rectangle 24"/>
          <p:cNvSpPr/>
          <p:nvPr/>
        </p:nvSpPr>
        <p:spPr>
          <a:xfrm rot="16200000">
            <a:off x="7505016" y="1349881"/>
            <a:ext cx="252000" cy="90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CPU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5" name="Right Arrow 63"/>
          <p:cNvSpPr/>
          <p:nvPr/>
        </p:nvSpPr>
        <p:spPr>
          <a:xfrm>
            <a:off x="8361140" y="3166336"/>
            <a:ext cx="512185" cy="16372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8289292" y="3217986"/>
            <a:ext cx="82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 dirty="0" smtClean="0">
                <a:latin typeface="+mj-lt"/>
              </a:rPr>
              <a:t>to PXD</a:t>
            </a:r>
            <a:endParaRPr kumimoji="1" lang="ja-JP" altLang="en-US" b="1" i="1" dirty="0" smtClean="0">
              <a:latin typeface="+mj-lt"/>
            </a:endParaRPr>
          </a:p>
        </p:txBody>
      </p:sp>
      <p:sp>
        <p:nvSpPr>
          <p:cNvPr id="127" name="Right Arrow 63"/>
          <p:cNvSpPr/>
          <p:nvPr/>
        </p:nvSpPr>
        <p:spPr>
          <a:xfrm>
            <a:off x="8333104" y="1469209"/>
            <a:ext cx="540000" cy="468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8288439" y="1849834"/>
            <a:ext cx="7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 dirty="0" smtClean="0">
                <a:latin typeface="+mj-lt"/>
              </a:rPr>
              <a:t>to HLT</a:t>
            </a:r>
            <a:endParaRPr kumimoji="1" lang="ja-JP" altLang="en-US" b="1" i="1" dirty="0" smtClean="0">
              <a:latin typeface="+mj-lt"/>
            </a:endParaRPr>
          </a:p>
        </p:txBody>
      </p:sp>
      <p:sp>
        <p:nvSpPr>
          <p:cNvPr id="132" name="左右矢印 131"/>
          <p:cNvSpPr/>
          <p:nvPr/>
        </p:nvSpPr>
        <p:spPr>
          <a:xfrm>
            <a:off x="8317923" y="4122152"/>
            <a:ext cx="720000" cy="468000"/>
          </a:xfrm>
          <a:prstGeom prst="left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8227135" y="4483933"/>
            <a:ext cx="878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 dirty="0" smtClean="0">
                <a:latin typeface="+mj-lt"/>
              </a:rPr>
              <a:t>Central</a:t>
            </a:r>
            <a:br>
              <a:rPr kumimoji="1" lang="en-US" altLang="ja-JP" b="1" i="1" dirty="0" smtClean="0">
                <a:latin typeface="+mj-lt"/>
              </a:rPr>
            </a:br>
            <a:r>
              <a:rPr kumimoji="1" lang="en-US" altLang="ja-JP" b="1" i="1" dirty="0" smtClean="0">
                <a:latin typeface="+mj-lt"/>
              </a:rPr>
              <a:t>TRG</a:t>
            </a:r>
            <a:endParaRPr kumimoji="1" lang="ja-JP" altLang="en-US" b="1" i="1" dirty="0" smtClean="0">
              <a:latin typeface="+mj-lt"/>
            </a:endParaRPr>
          </a:p>
        </p:txBody>
      </p:sp>
      <p:pic>
        <p:nvPicPr>
          <p:cNvPr id="134" name="Picture 2" descr="C:\Users\katsuro\Downloads\IMG_1210.JPG"/>
          <p:cNvPicPr>
            <a:picLocks noChangeAspect="1" noChangeArrowheads="1"/>
          </p:cNvPicPr>
          <p:nvPr/>
        </p:nvPicPr>
        <p:blipFill rotWithShape="1">
          <a:blip r:embed="rId4" cstate="print">
            <a:lum bright="20000" contrast="30000"/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641" t="6001" r="15764" b="32671"/>
          <a:stretch/>
        </p:blipFill>
        <p:spPr bwMode="auto">
          <a:xfrm>
            <a:off x="2133600" y="1930704"/>
            <a:ext cx="1267428" cy="751288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96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631012" y="1457856"/>
            <a:ext cx="1733076" cy="1477243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グループ化 153"/>
          <p:cNvGrpSpPr/>
          <p:nvPr/>
        </p:nvGrpSpPr>
        <p:grpSpPr>
          <a:xfrm>
            <a:off x="227076" y="3623350"/>
            <a:ext cx="1926701" cy="1290890"/>
            <a:chOff x="227076" y="4082326"/>
            <a:chExt cx="1926701" cy="1290890"/>
          </a:xfrm>
        </p:grpSpPr>
        <p:sp>
          <p:nvSpPr>
            <p:cNvPr id="153" name="四角形吹き出し 152"/>
            <p:cNvSpPr/>
            <p:nvPr/>
          </p:nvSpPr>
          <p:spPr>
            <a:xfrm>
              <a:off x="227076" y="4082326"/>
              <a:ext cx="1926701" cy="1290890"/>
            </a:xfrm>
            <a:prstGeom prst="wedgeRectCallout">
              <a:avLst>
                <a:gd name="adj1" fmla="val -2317"/>
                <a:gd name="adj2" fmla="val -73836"/>
              </a:avLst>
            </a:pr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2" name="Picture 2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30000"/>
            </a:blip>
            <a:srcRect/>
            <a:stretch>
              <a:fillRect/>
            </a:stretch>
          </p:blipFill>
          <p:spPr bwMode="auto">
            <a:xfrm>
              <a:off x="292703" y="4131869"/>
              <a:ext cx="1795447" cy="1191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5" name="Picture 3" descr="C:\Users\katsuro\Work\BelleII_SVD\140602-TIPP2014\FTB.pn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60452" y="2201965"/>
            <a:ext cx="1271788" cy="733134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4" descr="C:\Users\katsuro\Work\BelleII_SVD\140602-TIPP2014\FADC-Ctrl.png"/>
          <p:cNvPicPr>
            <a:picLocks noChangeAspect="1" noChangeArrowheads="1"/>
          </p:cNvPicPr>
          <p:nvPr/>
        </p:nvPicPr>
        <p:blipFill>
          <a:blip r:embed="rId8" cstate="print">
            <a:lum bright="10000" contrast="30000"/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23621" y="3713251"/>
            <a:ext cx="2073343" cy="17252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5" descr="C:\Users\katsuro\Work\BelleII_SVD\140602-TIPP2014\Buff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3349" y="3713251"/>
            <a:ext cx="1438811" cy="17765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正方形/長方形 159"/>
          <p:cNvSpPr/>
          <p:nvPr/>
        </p:nvSpPr>
        <p:spPr>
          <a:xfrm>
            <a:off x="701698" y="6172934"/>
            <a:ext cx="7341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i="1" dirty="0" smtClean="0"/>
              <a:t>Prototypes of all components have been developed.</a:t>
            </a:r>
          </a:p>
        </p:txBody>
      </p:sp>
      <p:sp>
        <p:nvSpPr>
          <p:cNvPr id="80" name="Foliennummernplatzhalter 79"/>
          <p:cNvSpPr>
            <a:spLocks noGrp="1"/>
          </p:cNvSpPr>
          <p:nvPr>
            <p:ph type="sldNum" sz="quarter" idx="12"/>
          </p:nvPr>
        </p:nvSpPr>
        <p:spPr>
          <a:xfrm>
            <a:off x="6994648" y="6467962"/>
            <a:ext cx="2133600" cy="365125"/>
          </a:xfrm>
        </p:spPr>
        <p:txBody>
          <a:bodyPr/>
          <a:lstStyle/>
          <a:p>
            <a:fld id="{0580556B-8668-8944-B12C-A275F28C2D2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843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Outline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4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1219200"/>
            <a:ext cx="861344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3D model of an Layer-4 ladder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Components of each ladder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Software used to develop the 3D model for Jigs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Jigs designed and produced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Instruments needed for the assembly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Assembly procedure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Summary</a:t>
            </a: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L4 Ladder: 3D Model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4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438400"/>
            <a:ext cx="8610600" cy="217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147" y="1002999"/>
            <a:ext cx="18287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362200"/>
            <a:ext cx="1828800" cy="101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2286000"/>
            <a:ext cx="54278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Backward (BW) end mount  with </a:t>
            </a:r>
            <a:r>
              <a:rPr lang="en-US" b="1" dirty="0" err="1" smtClean="0">
                <a:solidFill>
                  <a:srgbClr val="0070C0"/>
                </a:solidFill>
              </a:rPr>
              <a:t>silpad</a:t>
            </a:r>
            <a:r>
              <a:rPr lang="en-US" b="1" dirty="0" smtClean="0">
                <a:solidFill>
                  <a:srgbClr val="0070C0"/>
                </a:solidFill>
              </a:rPr>
              <a:t> and </a:t>
            </a:r>
            <a:r>
              <a:rPr lang="en-US" b="1" dirty="0" err="1" smtClean="0">
                <a:solidFill>
                  <a:srgbClr val="0070C0"/>
                </a:solidFill>
              </a:rPr>
              <a:t>keratherm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</a:t>
            </a:r>
            <a:r>
              <a:rPr lang="en-US" b="1" dirty="0" err="1" smtClean="0">
                <a:solidFill>
                  <a:srgbClr val="0070C0"/>
                </a:solidFill>
              </a:rPr>
              <a:t>silpad</a:t>
            </a:r>
            <a:r>
              <a:rPr lang="en-US" b="1" dirty="0" smtClean="0">
                <a:solidFill>
                  <a:srgbClr val="0070C0"/>
                </a:solidFill>
              </a:rPr>
              <a:t> -  placed between the </a:t>
            </a:r>
            <a:r>
              <a:rPr lang="en-US" b="1" dirty="0" err="1" smtClean="0">
                <a:solidFill>
                  <a:srgbClr val="0070C0"/>
                </a:solidFill>
              </a:rPr>
              <a:t>endmount</a:t>
            </a:r>
            <a:r>
              <a:rPr lang="en-US" b="1" dirty="0" smtClean="0">
                <a:solidFill>
                  <a:srgbClr val="0070C0"/>
                </a:solidFill>
              </a:rPr>
              <a:t> and hybrid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</a:t>
            </a:r>
            <a:r>
              <a:rPr lang="en-US" b="1" dirty="0" err="1" smtClean="0">
                <a:solidFill>
                  <a:srgbClr val="0070C0"/>
                </a:solidFill>
              </a:rPr>
              <a:t>Keratherm</a:t>
            </a:r>
            <a:r>
              <a:rPr lang="en-US" b="1" dirty="0" smtClean="0">
                <a:solidFill>
                  <a:srgbClr val="0070C0"/>
                </a:solidFill>
              </a:rPr>
              <a:t> – thermal conduction and electrical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          isolation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-- to hold  BW side of ribs                       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295400"/>
            <a:ext cx="4604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Ribs  = 2 numbers    --  made from carbon fiber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                       Light  in weight, stiff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                       low material  budget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5105400"/>
            <a:ext cx="1828800" cy="141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403423" y="5791200"/>
            <a:ext cx="5160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Forward( FW) </a:t>
            </a:r>
            <a:r>
              <a:rPr lang="en-US" b="1" dirty="0" err="1" smtClean="0">
                <a:solidFill>
                  <a:srgbClr val="0070C0"/>
                </a:solidFill>
              </a:rPr>
              <a:t>endmount</a:t>
            </a:r>
            <a:r>
              <a:rPr lang="en-US" b="1" dirty="0" smtClean="0">
                <a:solidFill>
                  <a:srgbClr val="0070C0"/>
                </a:solidFill>
              </a:rPr>
              <a:t>  with </a:t>
            </a:r>
            <a:r>
              <a:rPr lang="en-US" b="1" dirty="0" err="1" smtClean="0">
                <a:solidFill>
                  <a:srgbClr val="0070C0"/>
                </a:solidFill>
              </a:rPr>
              <a:t>silpad</a:t>
            </a:r>
            <a:r>
              <a:rPr lang="en-US" b="1" dirty="0" smtClean="0">
                <a:solidFill>
                  <a:srgbClr val="0070C0"/>
                </a:solidFill>
              </a:rPr>
              <a:t> and </a:t>
            </a:r>
            <a:r>
              <a:rPr lang="en-US" b="1" dirty="0" err="1" smtClean="0">
                <a:solidFill>
                  <a:srgbClr val="0070C0"/>
                </a:solidFill>
              </a:rPr>
              <a:t>keratherm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             --  to hold FW side of ribs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Components of each ladder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6" name="Picture 2" descr="E:\belle2\official\svd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581400"/>
            <a:ext cx="917300" cy="129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57200" y="4267200"/>
            <a:ext cx="460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</a:t>
            </a:r>
            <a:r>
              <a:rPr lang="en-US" b="1" dirty="0" err="1" smtClean="0">
                <a:solidFill>
                  <a:srgbClr val="0070C0"/>
                </a:solidFill>
              </a:rPr>
              <a:t>kokeshi</a:t>
            </a:r>
            <a:r>
              <a:rPr lang="en-US" b="1" dirty="0" smtClean="0">
                <a:solidFill>
                  <a:srgbClr val="0070C0"/>
                </a:solidFill>
              </a:rPr>
              <a:t> pin  -  placed in the BW </a:t>
            </a:r>
            <a:r>
              <a:rPr lang="en-US" b="1" dirty="0" err="1" smtClean="0">
                <a:solidFill>
                  <a:srgbClr val="0070C0"/>
                </a:solidFill>
              </a:rPr>
              <a:t>endmount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838200"/>
            <a:ext cx="875622" cy="120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1459468"/>
            <a:ext cx="49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</a:t>
            </a:r>
            <a:r>
              <a:rPr lang="en-US" b="1" dirty="0" err="1" smtClean="0">
                <a:solidFill>
                  <a:srgbClr val="0070C0"/>
                </a:solidFill>
              </a:rPr>
              <a:t>kokeshi</a:t>
            </a:r>
            <a:r>
              <a:rPr lang="en-US" b="1" dirty="0" smtClean="0">
                <a:solidFill>
                  <a:srgbClr val="0070C0"/>
                </a:solidFill>
              </a:rPr>
              <a:t> pin   --  will be inserted in to prism rail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3429000"/>
            <a:ext cx="553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APV guard  --  placed above APV chips on BW hybrid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971800"/>
            <a:ext cx="188402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Components of each ladder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1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2286000"/>
            <a:ext cx="1006728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57200" y="2362200"/>
            <a:ext cx="486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Prism rail    -- will be inserted in to FW </a:t>
            </a:r>
            <a:r>
              <a:rPr lang="en-US" b="1" dirty="0" err="1" smtClean="0">
                <a:solidFill>
                  <a:srgbClr val="0070C0"/>
                </a:solidFill>
              </a:rPr>
              <a:t>endmount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876800"/>
            <a:ext cx="1828800" cy="15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09600" y="5410200"/>
            <a:ext cx="536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APV guard – placed above APV chips on FW hybrid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8200" y="3886200"/>
            <a:ext cx="4452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( APV  - Analog </a:t>
            </a:r>
            <a:r>
              <a:rPr lang="fr-FR" b="1" dirty="0" smtClean="0">
                <a:solidFill>
                  <a:srgbClr val="0070C0"/>
                </a:solidFill>
              </a:rPr>
              <a:t>Pipeline chip, Voltage-mode 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3491" y="1995264"/>
            <a:ext cx="229374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214766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Airex</a:t>
            </a:r>
            <a:r>
              <a:rPr lang="en-US" b="1" dirty="0" smtClean="0">
                <a:solidFill>
                  <a:srgbClr val="0070C0"/>
                </a:solidFill>
              </a:rPr>
              <a:t>   -   placed between sensor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and origami module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3491" y="776064"/>
            <a:ext cx="226856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62322" y="928464"/>
            <a:ext cx="4599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Rectangular double-sided silicon sensor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size : 124.88mm x 59.6 mm , </a:t>
            </a:r>
            <a:r>
              <a:rPr lang="en-US" b="1" dirty="0" err="1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 : 300µm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3491" y="3366864"/>
            <a:ext cx="228867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22315" y="3671664"/>
            <a:ext cx="4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Origami –Z module  -  Meant for reading  one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                         silicon sensor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9691" y="4586064"/>
            <a:ext cx="2286000" cy="189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59611" y="5348064"/>
            <a:ext cx="331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DIN 439 ( M2 x 0.4 ) = 2 numbers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Components of each ladder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5" name="Picture 2" descr="E:\belle2\official\svd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762000"/>
            <a:ext cx="22872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02162" y="1114050"/>
            <a:ext cx="417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Keratherm</a:t>
            </a:r>
            <a:r>
              <a:rPr lang="en-US" b="1" dirty="0" smtClean="0">
                <a:solidFill>
                  <a:srgbClr val="0070C0"/>
                </a:solidFill>
              </a:rPr>
              <a:t> for origami --  above APV chips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85650"/>
            <a:ext cx="2286000" cy="148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2649" y="3247650"/>
            <a:ext cx="4229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H shape for hybrid board – support for the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connector on the hybrid board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619250"/>
            <a:ext cx="2286000" cy="1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2101" y="5457450"/>
            <a:ext cx="446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CO2 clamps   -  6 </a:t>
            </a:r>
            <a:r>
              <a:rPr lang="en-US" b="1" dirty="0" err="1" smtClean="0">
                <a:solidFill>
                  <a:srgbClr val="0070C0"/>
                </a:solidFill>
              </a:rPr>
              <a:t>no.s</a:t>
            </a:r>
            <a:r>
              <a:rPr lang="en-US" b="1" dirty="0" smtClean="0">
                <a:solidFill>
                  <a:srgbClr val="0070C0"/>
                </a:solidFill>
              </a:rPr>
              <a:t>   -  to hold the C02 pipe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Components of each ladder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1" name="Picture 2" descr="E:\belle2\official\svd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012698"/>
            <a:ext cx="2286000" cy="138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1469898"/>
            <a:ext cx="5111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sensor sub-assembly: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   Size of the sensor : 125.580 x 60.63/41.02 mm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   Trapezoidal sensor with pitch adapter and hybrid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board for reading the sensor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917698"/>
            <a:ext cx="2286000" cy="104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3146298"/>
            <a:ext cx="5081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sensor sub-assembly: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 one of double sided silicon sensor with pitch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adapters and hybrid board for reading the sensor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Components of each ladder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9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コンテンツ プレースホルダ 59"/>
          <p:cNvSpPr>
            <a:spLocks noGrp="1"/>
          </p:cNvSpPr>
          <p:nvPr>
            <p:ph sz="half" idx="2"/>
          </p:nvPr>
        </p:nvSpPr>
        <p:spPr>
          <a:xfrm>
            <a:off x="3707905" y="2683823"/>
            <a:ext cx="5328207" cy="3387720"/>
          </a:xfrm>
        </p:spPr>
        <p:txBody>
          <a:bodyPr>
            <a:normAutofit/>
          </a:bodyPr>
          <a:lstStyle/>
          <a:p>
            <a:pPr lvl="0">
              <a:buClr>
                <a:srgbClr val="0000FF"/>
              </a:buClr>
            </a:pPr>
            <a:r>
              <a:rPr lang="en-US" altLang="ja-JP" dirty="0" smtClean="0">
                <a:solidFill>
                  <a:srgbClr val="0000FF"/>
                </a:solidFill>
              </a:rPr>
              <a:t>PiXel Detector (PXD)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0">
              <a:buClr>
                <a:srgbClr val="0000FF"/>
              </a:buClr>
            </a:pPr>
            <a:r>
              <a:rPr lang="en-US" altLang="ja-JP" dirty="0" smtClean="0">
                <a:solidFill>
                  <a:srgbClr val="0000FF"/>
                </a:solidFill>
              </a:rPr>
              <a:t>Silicon Vertex Detector (SVD)</a:t>
            </a:r>
          </a:p>
          <a:p>
            <a:pPr lvl="1">
              <a:buClr>
                <a:srgbClr val="0000FF"/>
              </a:buClr>
            </a:pPr>
            <a:r>
              <a:rPr lang="en-US" altLang="ja-JP" dirty="0" smtClean="0">
                <a:solidFill>
                  <a:srgbClr val="0000FF"/>
                </a:solidFill>
              </a:rPr>
              <a:t>Double-sided silicon strip detectors </a:t>
            </a:r>
            <a:r>
              <a:rPr lang="en-US" altLang="ja-JP" dirty="0" smtClean="0"/>
              <a:t>(DSSDs)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72" t="29462" r="31171" b="34272"/>
          <a:stretch/>
        </p:blipFill>
        <p:spPr bwMode="auto">
          <a:xfrm>
            <a:off x="467545" y="4112117"/>
            <a:ext cx="3240360" cy="1879409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12" r="16817"/>
          <a:stretch>
            <a:fillRect/>
          </a:stretch>
        </p:blipFill>
        <p:spPr bwMode="auto">
          <a:xfrm>
            <a:off x="539552" y="1124744"/>
            <a:ext cx="2880320" cy="29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コネクタ 8"/>
          <p:cNvCxnSpPr/>
          <p:nvPr/>
        </p:nvCxnSpPr>
        <p:spPr>
          <a:xfrm>
            <a:off x="1979712" y="2276872"/>
            <a:ext cx="1728193" cy="183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467544" y="2276872"/>
            <a:ext cx="1080120" cy="183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547664" y="2276872"/>
            <a:ext cx="43204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238541" y="5589240"/>
            <a:ext cx="6182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smtClean="0">
                <a:latin typeface="+mj-lt"/>
              </a:rPr>
              <a:t>PXD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009284" y="4112117"/>
            <a:ext cx="61805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</a:rPr>
              <a:t>SVD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179043" y="5057242"/>
            <a:ext cx="4416318" cy="147732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 Fast – to operate in high rate environment</a:t>
            </a:r>
          </a:p>
          <a:p>
            <a:pPr>
              <a:buFont typeface="Arial"/>
              <a:buChar char="•"/>
            </a:pPr>
            <a:r>
              <a:rPr lang="en-GB" dirty="0" smtClean="0"/>
              <a:t> Excellent spatial resolution </a:t>
            </a:r>
          </a:p>
          <a:p>
            <a:pPr>
              <a:buFont typeface="Arial"/>
              <a:buChar char="•"/>
            </a:pPr>
            <a:r>
              <a:rPr lang="en-GB" dirty="0" smtClean="0"/>
              <a:t> Radiation hard (up to 100 </a:t>
            </a:r>
            <a:r>
              <a:rPr lang="en-GB" dirty="0" err="1" smtClean="0"/>
              <a:t>kGray</a:t>
            </a:r>
            <a:r>
              <a:rPr lang="en-GB" dirty="0" smtClean="0"/>
              <a:t>)</a:t>
            </a:r>
          </a:p>
          <a:p>
            <a:pPr>
              <a:buFont typeface="Arial"/>
              <a:buChar char="•"/>
            </a:pPr>
            <a:r>
              <a:rPr lang="en-GB" dirty="0" smtClean="0"/>
              <a:t> Good tracking capability – to track particles</a:t>
            </a:r>
          </a:p>
          <a:p>
            <a:r>
              <a:rPr lang="en-GB" dirty="0" smtClean="0"/>
              <a:t>  down to 50 MeV in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endParaRPr lang="en-GB" baseline="-25000" dirty="0"/>
          </a:p>
        </p:txBody>
      </p:sp>
      <p:sp>
        <p:nvSpPr>
          <p:cNvPr id="20" name="テキスト ボックス 41"/>
          <p:cNvSpPr txBox="1"/>
          <p:nvPr/>
        </p:nvSpPr>
        <p:spPr>
          <a:xfrm>
            <a:off x="4223641" y="4626355"/>
            <a:ext cx="232955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200" b="1" dirty="0" smtClean="0">
                <a:latin typeface="+mj-lt"/>
              </a:rPr>
              <a:t>VXD requirements</a:t>
            </a:r>
            <a:endParaRPr kumimoji="1" lang="ja-JP" altLang="en-US" sz="2200" b="1" dirty="0" smtClean="0">
              <a:latin typeface="+mj-lt"/>
            </a:endParaRP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0"/>
            <a:ext cx="2133600" cy="365125"/>
          </a:xfrm>
        </p:spPr>
        <p:txBody>
          <a:bodyPr/>
          <a:lstStyle/>
          <a:p>
            <a:fld id="{0580556B-8668-8944-B12C-A275F28C2D2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3957851" y="1187351"/>
            <a:ext cx="4728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Determine the vertex position of the weakly</a:t>
            </a:r>
          </a:p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decaying particles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Measure the two-dimensional track position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and momentum for charged particles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Belle II Vertex Detector (VXD)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22" name="Picture 2" descr="E:\belle2\official\svd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3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5257800"/>
            <a:ext cx="148659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7200" y="5932662"/>
            <a:ext cx="313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DIN 84 ( M2 x 12 ) = 2 numbers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733800"/>
            <a:ext cx="133332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98019" y="4001869"/>
            <a:ext cx="3015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DIN 84 ( M2 x 8 ) = 2 numbers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( BW APV guard )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685800"/>
            <a:ext cx="121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5177" y="1284462"/>
            <a:ext cx="411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ISO 8734 Pins (ɸ 1 x 10mm ) = 4 numbers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Components of each ladder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5" name="Picture 2" descr="E:\belle2\official\svd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2133600"/>
            <a:ext cx="94833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90604" y="2590800"/>
            <a:ext cx="380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ISO 8734   ɸ3 x 10mm        = 1 number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How to assemble the components?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4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838200"/>
            <a:ext cx="9279143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Need a clean room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Precise placing of each component is very important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Jigs needed to place components 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Development of 3D modeling of Jigs 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2D conversion along with tolerance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Jigs produced 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   Verification of Jigs using a CMM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   Fine tuning of the produced Jigs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Gluing of components with a gluing robot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</a:t>
            </a:r>
            <a:r>
              <a:rPr lang="en-US" sz="3200" dirty="0" err="1" smtClean="0">
                <a:solidFill>
                  <a:srgbClr val="0070C0"/>
                </a:solidFill>
              </a:rPr>
              <a:t>Wirebonding</a:t>
            </a:r>
            <a:r>
              <a:rPr lang="en-US" sz="3200" dirty="0" smtClean="0">
                <a:solidFill>
                  <a:srgbClr val="0070C0"/>
                </a:solidFill>
              </a:rPr>
              <a:t> of sensors, PAs and readout chips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Verification of the ladder using the CMM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0070C0"/>
                </a:solidFill>
              </a:rPr>
              <a:t>  Electrical Testing of the ladder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Curved Left Arrow 6"/>
          <p:cNvSpPr/>
          <p:nvPr/>
        </p:nvSpPr>
        <p:spPr>
          <a:xfrm>
            <a:off x="6096000" y="4038600"/>
            <a:ext cx="381000" cy="609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10985869">
            <a:off x="320993" y="3972249"/>
            <a:ext cx="381000" cy="609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kamesh\Desktop\20150612_12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1435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Software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5" name="Picture 2" descr="E:\belle2\official\svd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85800"/>
            <a:ext cx="643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Autodesk Inventor Professional 2012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762000"/>
            <a:ext cx="7521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3200" b="1" dirty="0" smtClean="0">
                <a:solidFill>
                  <a:srgbClr val="0070C0"/>
                </a:solidFill>
              </a:rPr>
              <a:t>Jig name                                          3D Model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4692" y="1414463"/>
            <a:ext cx="2286000" cy="141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71025" y="1600200"/>
            <a:ext cx="271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DSSD  jig   -  to hold sensor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971800"/>
            <a:ext cx="2286000" cy="13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30071" y="3276600"/>
            <a:ext cx="422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PA1  and PA2 jig  -  to hold pitch adaptors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599" y="4572000"/>
            <a:ext cx="2286000" cy="11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10004" y="4876800"/>
            <a:ext cx="258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Airex</a:t>
            </a:r>
            <a:r>
              <a:rPr lang="en-US" b="1" dirty="0" smtClean="0">
                <a:solidFill>
                  <a:srgbClr val="0070C0"/>
                </a:solidFill>
              </a:rPr>
              <a:t> jig  -  to hold </a:t>
            </a:r>
            <a:r>
              <a:rPr lang="en-US" b="1" dirty="0" err="1" smtClean="0">
                <a:solidFill>
                  <a:srgbClr val="0070C0"/>
                </a:solidFill>
              </a:rPr>
              <a:t>Airex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6019800"/>
            <a:ext cx="2286000" cy="70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579343" y="6324600"/>
            <a:ext cx="383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Assembly bench   -   to hold all sensor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3D models of jigs designed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4" name="Picture 2" descr="E:\belle2\official\svd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194931"/>
            <a:ext cx="2286000" cy="77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25577" y="634425"/>
            <a:ext cx="6848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Jigs name                                    3D Model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1546" y="1499731"/>
            <a:ext cx="446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Assembly base   -  to hold assembly  bench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185531"/>
            <a:ext cx="2286000" cy="134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35418" y="2718931"/>
            <a:ext cx="420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mount block  -  to keep BW </a:t>
            </a:r>
            <a:r>
              <a:rPr lang="en-US" b="1" dirty="0" err="1" smtClean="0">
                <a:solidFill>
                  <a:srgbClr val="0070C0"/>
                </a:solidFill>
              </a:rPr>
              <a:t>endmount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785732"/>
            <a:ext cx="2286000" cy="124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51961" y="4090531"/>
            <a:ext cx="411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mount block  - to keep FW </a:t>
            </a:r>
            <a:r>
              <a:rPr lang="en-US" b="1" dirty="0" err="1" smtClean="0">
                <a:solidFill>
                  <a:srgbClr val="0070C0"/>
                </a:solidFill>
              </a:rPr>
              <a:t>endmount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799" y="5233531"/>
            <a:ext cx="2286000" cy="16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580704" y="5843131"/>
            <a:ext cx="384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jig  -  for picking up the BW sensor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and placing it on the ribs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Jigs and its Pictures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4" name="Picture 2" descr="E:\belle2\official\svd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533400"/>
            <a:ext cx="7258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3200" b="1" dirty="0" smtClean="0">
                <a:solidFill>
                  <a:srgbClr val="0070C0"/>
                </a:solidFill>
              </a:rPr>
              <a:t>Jigs name                                     3D Model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599" y="1066800"/>
            <a:ext cx="2286000" cy="144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87341" y="1447800"/>
            <a:ext cx="4532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( slanted )jig  - Picking up FW sensor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and placing on the ribs with 11.9° angle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66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35647" y="2819400"/>
            <a:ext cx="207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supporting rods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8592" y="3733800"/>
            <a:ext cx="103416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852" y="3733801"/>
            <a:ext cx="758952" cy="8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475990" y="3962400"/>
            <a:ext cx="205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supporting rods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4724400"/>
            <a:ext cx="914400" cy="9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534099" y="5105400"/>
            <a:ext cx="362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Slant support  - to stop the tilt angle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9506" y="5715000"/>
            <a:ext cx="228729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529031" y="6096000"/>
            <a:ext cx="4719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Inlet 2 jig --  needed on the assembly bench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to hold the BW sensor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66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66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66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Jigs and its Pictures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20" name="Picture 2" descr="E:\belle2\official\svd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999" y="1192212"/>
            <a:ext cx="2286000" cy="142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31834" y="634425"/>
            <a:ext cx="7165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</a:t>
            </a:r>
            <a:r>
              <a:rPr lang="en-US" sz="3200" b="1" dirty="0" smtClean="0">
                <a:solidFill>
                  <a:srgbClr val="0070C0"/>
                </a:solidFill>
              </a:rPr>
              <a:t>Jigs name                                    3D Model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9061" y="1447800"/>
            <a:ext cx="4322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inlet 2 jig --  needed on assembly bench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to hold the FW sensor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790655"/>
            <a:ext cx="2286000" cy="109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114800"/>
            <a:ext cx="2286000" cy="125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21506" y="3200400"/>
            <a:ext cx="4388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Rib gluing jig   -  setup to make ribs glued to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            FW and BW </a:t>
            </a:r>
            <a:r>
              <a:rPr lang="en-US" b="1" dirty="0" err="1" smtClean="0">
                <a:solidFill>
                  <a:srgbClr val="0070C0"/>
                </a:solidFill>
              </a:rPr>
              <a:t>endmounts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1353" y="4724400"/>
            <a:ext cx="497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PB2 jig     --  for picking up the BW sensor from the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        multipurpose chuck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0589" y="6096000"/>
            <a:ext cx="4772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PF2 jig  --  for picking up the FW sensor from the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   multipurpose chuck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5562600"/>
            <a:ext cx="2286000" cy="12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Jigs and its Pictures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4" name="Picture 2" descr="E:\belle2\official\svd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819400"/>
            <a:ext cx="23001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90600" y="3200400"/>
            <a:ext cx="3953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Origami – Z jig  -- pick the origami from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origami alignment jig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1834" y="563335"/>
            <a:ext cx="6979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</a:t>
            </a:r>
            <a:r>
              <a:rPr lang="en-US" sz="3200" b="1" dirty="0" smtClean="0">
                <a:solidFill>
                  <a:srgbClr val="0070C0"/>
                </a:solidFill>
              </a:rPr>
              <a:t>Jigs name                                  3D Model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770209"/>
            <a:ext cx="2286000" cy="149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066800" y="5151210"/>
            <a:ext cx="482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CO2 clamp jig   -- to place CO2 clips on the ladder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Jigs and its Pictures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7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295400"/>
            <a:ext cx="2286000" cy="11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990600" y="1447800"/>
            <a:ext cx="521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Origami alignment jig  -- aligning the origami module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1834" y="580001"/>
            <a:ext cx="6700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</a:t>
            </a:r>
            <a:r>
              <a:rPr lang="en-US" sz="3200" b="1" dirty="0" smtClean="0">
                <a:solidFill>
                  <a:srgbClr val="0070C0"/>
                </a:solidFill>
              </a:rPr>
              <a:t>Jigs name                               3D Model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0749" y="1570601"/>
            <a:ext cx="4526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 bend jig ( Photo )  -- used for wrapping the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                            pitch adaptors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Jigs and its Pictures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8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048000"/>
            <a:ext cx="113910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600200" y="3733800"/>
            <a:ext cx="188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 APV guard jig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4800600"/>
            <a:ext cx="126141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676400" y="5410200"/>
            <a:ext cx="190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 APV guard jig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7" name="Picture 2" descr="E:\IPMU Photos\April 2015\IMG_73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295400"/>
            <a:ext cx="1930400" cy="14478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Shared  Jigs and its Pictures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4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0490" y="1752600"/>
            <a:ext cx="223771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24000" y="2052466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XYZ Theta stage from Japan – for aligning the sensors on the assembly bench 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We uses 3 such stages  for aligning the sensors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(BW , Central and FW 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1834" y="762000"/>
            <a:ext cx="6886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3200" b="1" dirty="0" smtClean="0">
                <a:solidFill>
                  <a:srgbClr val="0070C0"/>
                </a:solidFill>
              </a:rPr>
              <a:t>Jigs name                                 3D Model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0840" y="3843235"/>
            <a:ext cx="4866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BW   Multipurpose chuck from Pisa – pickup the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Sensor with hybrid with PB2 jig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871956"/>
            <a:ext cx="2286000" cy="122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517383" y="5291035"/>
            <a:ext cx="4845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  Multipurpose chuck from Pisa – pickup the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Sensor with hybrid with PF2 jig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429000"/>
            <a:ext cx="2286000" cy="117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6363"/>
            <a:ext cx="8229600" cy="620410"/>
          </a:xfrm>
        </p:spPr>
        <p:txBody>
          <a:bodyPr anchor="ctr">
            <a:normAutofit fontScale="90000"/>
          </a:bodyPr>
          <a:lstStyle/>
          <a:p>
            <a:r>
              <a:rPr kumimoji="1" lang="en-US" altLang="ja-JP" dirty="0" smtClean="0"/>
              <a:t>SVD Structure Overview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6" name="Picture 5" descr="SVD+mit+neuen+Ripp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1016708">
            <a:off x="602428" y="1398136"/>
            <a:ext cx="3220850" cy="2393620"/>
          </a:xfrm>
          <a:prstGeom prst="rect">
            <a:avLst/>
          </a:prstGeom>
        </p:spPr>
      </p:pic>
      <p:sp>
        <p:nvSpPr>
          <p:cNvPr id="43" name="正方形/長方形 42"/>
          <p:cNvSpPr/>
          <p:nvPr/>
        </p:nvSpPr>
        <p:spPr>
          <a:xfrm>
            <a:off x="179512" y="1183379"/>
            <a:ext cx="4038637" cy="2225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249532" y="888876"/>
            <a:ext cx="189859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200" b="1" dirty="0" smtClean="0">
                <a:latin typeface="+mj-lt"/>
              </a:rPr>
              <a:t>SVD cut model</a:t>
            </a:r>
            <a:endParaRPr kumimoji="1" lang="ja-JP" altLang="en-US" sz="2200" b="1" dirty="0" smtClean="0">
              <a:latin typeface="+mj-lt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11097" y="4096818"/>
            <a:ext cx="3928855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9388" indent="-179388">
              <a:buClr>
                <a:schemeClr val="tx1"/>
              </a:buClr>
              <a:buFont typeface="Arial" pitchFamily="34" charset="0"/>
              <a:buChar char="•"/>
            </a:pPr>
            <a:r>
              <a:rPr kumimoji="1" lang="en-US" altLang="ja-JP" sz="2000" b="1" dirty="0" smtClean="0"/>
              <a:t>4 SVD layers (L3 to L6) composed of ladders arranged in a windmill structure</a:t>
            </a:r>
          </a:p>
          <a:p>
            <a:pPr marL="179388" indent="-179388">
              <a:buClr>
                <a:schemeClr val="tx1"/>
              </a:buClr>
              <a:buFont typeface="Arial" pitchFamily="34" charset="0"/>
              <a:buChar char="•"/>
            </a:pPr>
            <a:r>
              <a:rPr kumimoji="1" lang="en-US" altLang="ja-JP" sz="2000" b="1" dirty="0" smtClean="0">
                <a:latin typeface="+mj-lt"/>
              </a:rPr>
              <a:t>Improved resolution at IP </a:t>
            </a:r>
            <a:r>
              <a:rPr kumimoji="1" lang="en-US" altLang="ja-JP" sz="2000" b="1" dirty="0" err="1" smtClean="0">
                <a:latin typeface="+mj-lt"/>
              </a:rPr>
              <a:t>w.r.t</a:t>
            </a:r>
            <a:r>
              <a:rPr kumimoji="1" lang="en-US" altLang="ja-JP" sz="2000" b="1" dirty="0" smtClean="0">
                <a:latin typeface="+mj-lt"/>
              </a:rPr>
              <a:t> Belle I</a:t>
            </a:r>
          </a:p>
          <a:p>
            <a:pPr marL="179388" indent="-179388">
              <a:buClr>
                <a:schemeClr val="tx1"/>
              </a:buClr>
              <a:buFont typeface="Arial" pitchFamily="34" charset="0"/>
              <a:buChar char="•"/>
            </a:pPr>
            <a:r>
              <a:rPr kumimoji="1" lang="en-US" altLang="ja-JP" sz="2000" b="1" dirty="0" smtClean="0">
                <a:latin typeface="+mj-lt"/>
              </a:rPr>
              <a:t>Very lightweight – only 0.58%X</a:t>
            </a:r>
            <a:r>
              <a:rPr kumimoji="1" lang="en-US" altLang="ja-JP" sz="2000" b="1" baseline="-25000" dirty="0" smtClean="0">
                <a:latin typeface="+mj-lt"/>
              </a:rPr>
              <a:t>0</a:t>
            </a:r>
            <a:r>
              <a:rPr kumimoji="1" lang="en-US" altLang="ja-JP" sz="2000" b="1" dirty="0" smtClean="0">
                <a:latin typeface="+mj-lt"/>
              </a:rPr>
              <a:t> per layer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97694" y="3470860"/>
            <a:ext cx="106997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  <a:latin typeface="+mj-lt"/>
              </a:rPr>
              <a:t>Forward</a:t>
            </a:r>
            <a:endParaRPr kumimoji="1" lang="ja-JP" altLang="en-US" sz="20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2012510" y="2762825"/>
            <a:ext cx="205543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b="1" dirty="0" smtClean="0">
                <a:latin typeface="+mj-lt"/>
              </a:rPr>
              <a:t>Angular </a:t>
            </a:r>
            <a:r>
              <a:rPr lang="en-US" altLang="ja-JP" b="1" dirty="0" smtClean="0">
                <a:latin typeface="+mj-lt"/>
              </a:rPr>
              <a:t>a</a:t>
            </a:r>
            <a:r>
              <a:rPr kumimoji="1" lang="en-US" altLang="ja-JP" b="1" dirty="0" smtClean="0">
                <a:latin typeface="+mj-lt"/>
              </a:rPr>
              <a:t>cceptance</a:t>
            </a:r>
            <a:br>
              <a:rPr kumimoji="1" lang="en-US" altLang="ja-JP" b="1" dirty="0" smtClean="0">
                <a:latin typeface="+mj-lt"/>
              </a:rPr>
            </a:br>
            <a:r>
              <a:rPr kumimoji="1" lang="en-US" altLang="ja-JP" b="1" dirty="0" smtClean="0">
                <a:latin typeface="+mj-lt"/>
              </a:rPr>
              <a:t>17⁰&lt;</a:t>
            </a:r>
            <a:r>
              <a:rPr kumimoji="1" lang="el-GR" altLang="ja-JP" b="1" dirty="0" smtClean="0">
                <a:latin typeface="+mj-lt"/>
              </a:rPr>
              <a:t>θ</a:t>
            </a:r>
            <a:r>
              <a:rPr kumimoji="1" lang="en-US" altLang="ja-JP" b="1" dirty="0" smtClean="0">
                <a:latin typeface="+mj-lt"/>
              </a:rPr>
              <a:t>&lt;150⁰</a:t>
            </a:r>
            <a:endParaRPr kumimoji="1" lang="ja-JP" altLang="en-US" b="1" dirty="0" smtClean="0">
              <a:latin typeface="+mj-lt"/>
            </a:endParaRPr>
          </a:p>
        </p:txBody>
      </p:sp>
      <p:cxnSp>
        <p:nvCxnSpPr>
          <p:cNvPr id="93" name="直線矢印コネクタ 92"/>
          <p:cNvCxnSpPr/>
          <p:nvPr/>
        </p:nvCxnSpPr>
        <p:spPr>
          <a:xfrm flipH="1">
            <a:off x="755576" y="1392932"/>
            <a:ext cx="2566195" cy="609380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テキスト ボックス 98"/>
          <p:cNvSpPr txBox="1"/>
          <p:nvPr/>
        </p:nvSpPr>
        <p:spPr>
          <a:xfrm>
            <a:off x="1076519" y="1352862"/>
            <a:ext cx="111921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 anchor="ctr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+mj-lt"/>
              </a:rPr>
              <a:t>~650mm</a:t>
            </a:r>
            <a:endParaRPr kumimoji="1" lang="ja-JP" altLang="en-US" sz="2000" b="1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5" name="テキスト ボックス 53"/>
          <p:cNvSpPr txBox="1"/>
          <p:nvPr/>
        </p:nvSpPr>
        <p:spPr>
          <a:xfrm>
            <a:off x="3332032" y="1237609"/>
            <a:ext cx="1226117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  <a:latin typeface="+mj-lt"/>
              </a:rPr>
              <a:t>Backward</a:t>
            </a:r>
            <a:endParaRPr kumimoji="1" lang="ja-JP" altLang="en-US" sz="2000" b="1" dirty="0" smtClean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33" name="Inhaltsplatzhalter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mv="urn:schemas-microsoft-com:mac:vml" xmlns:mc="http://schemas.openxmlformats.org/markup-compatibility/2006" val="2469894377"/>
              </p:ext>
            </p:extLst>
          </p:nvPr>
        </p:nvGraphicFramePr>
        <p:xfrm>
          <a:off x="4640037" y="980728"/>
          <a:ext cx="4232291" cy="235701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60153"/>
                <a:gridCol w="2572138"/>
              </a:tblGrid>
              <a:tr h="3761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Institute</a:t>
                      </a:r>
                      <a:endParaRPr lang="en-US" dirty="0"/>
                    </a:p>
                  </a:txBody>
                  <a:tcPr/>
                </a:tc>
              </a:tr>
              <a:tr h="3900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of Melbourne </a:t>
                      </a:r>
                      <a:endParaRPr lang="en-US" dirty="0"/>
                    </a:p>
                  </a:txBody>
                  <a:tcPr/>
                </a:tc>
              </a:tr>
              <a:tr h="3761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TIFR </a:t>
                      </a:r>
                      <a:r>
                        <a:rPr lang="en-US" baseline="0" dirty="0" smtClean="0"/>
                        <a:t> Mumbai</a:t>
                      </a:r>
                      <a:endParaRPr lang="en-US" dirty="0"/>
                    </a:p>
                  </a:txBody>
                  <a:tcPr/>
                </a:tc>
              </a:tr>
              <a:tr h="3761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HEPHY Vienna</a:t>
                      </a:r>
                      <a:endParaRPr lang="en-US" dirty="0"/>
                    </a:p>
                  </a:txBody>
                  <a:tcPr/>
                </a:tc>
              </a:tr>
              <a:tr h="4623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IPMU University</a:t>
                      </a:r>
                      <a:r>
                        <a:rPr lang="en-US" baseline="0" dirty="0" smtClean="0"/>
                        <a:t> of Tokyo</a:t>
                      </a:r>
                      <a:endParaRPr lang="en-US" dirty="0"/>
                    </a:p>
                  </a:txBody>
                  <a:tcPr/>
                </a:tc>
              </a:tr>
              <a:tr h="3761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FW &amp; 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INFN Pisa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Foliennummernplatzhalter 94"/>
          <p:cNvSpPr txBox="1">
            <a:spLocks/>
          </p:cNvSpPr>
          <p:nvPr/>
        </p:nvSpPr>
        <p:spPr>
          <a:xfrm>
            <a:off x="6989388" y="65718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0556B-8668-8944-B12C-A275F28C2D2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06414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L4 presentations and details\TIFR jig photos\IMG_2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962400"/>
            <a:ext cx="3378200" cy="2533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72200" y="6396335"/>
            <a:ext cx="196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Slant jig   ( 11.9 ° )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E:\L4 presentations and details\TIFR jig photos\IMG_2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3352800" cy="2514600"/>
          </a:xfrm>
          <a:prstGeom prst="rect">
            <a:avLst/>
          </a:prstGeom>
          <a:noFill/>
        </p:spPr>
      </p:pic>
      <p:pic>
        <p:nvPicPr>
          <p:cNvPr id="8" name="Picture 2" descr="E:\L4 presentations and details\TIFR jig photos\IMG_2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33450"/>
            <a:ext cx="3327400" cy="24955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72200" y="344066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Assembly  bench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Photo’s of  Jigs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2" name="Picture 2" descr="E:\belle2\official\svd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13" name="Picture 3" descr="E:\L4 presentations and details\TIFR jig photos\IMG_25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3962400"/>
            <a:ext cx="3429000" cy="257175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981200" y="6488668"/>
            <a:ext cx="1450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Backward  jig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3429000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Assembly base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609600"/>
            <a:ext cx="589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Material used for jigs:  Aluminum alloy 6061 and  </a:t>
            </a:r>
            <a:r>
              <a:rPr lang="en-US" b="1" dirty="0" err="1" smtClean="0">
                <a:solidFill>
                  <a:srgbClr val="0070C0"/>
                </a:solidFill>
              </a:rPr>
              <a:t>Polyacetal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L4 presentations and details\TIFR jig photos\IMG_2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733800"/>
            <a:ext cx="3556000" cy="2667000"/>
          </a:xfrm>
          <a:prstGeom prst="rect">
            <a:avLst/>
          </a:prstGeom>
          <a:noFill/>
        </p:spPr>
      </p:pic>
      <p:pic>
        <p:nvPicPr>
          <p:cNvPr id="1027" name="Picture 3" descr="E:\L4 presentations and details\TIFR jig photos\IMG_2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762000"/>
            <a:ext cx="3429000" cy="2571750"/>
          </a:xfrm>
          <a:prstGeom prst="rect">
            <a:avLst/>
          </a:prstGeom>
          <a:noFill/>
        </p:spPr>
      </p:pic>
      <p:pic>
        <p:nvPicPr>
          <p:cNvPr id="1028" name="Picture 4" descr="E:\L4 presentations and details\TIFR jig photos\IMG_2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762000"/>
            <a:ext cx="3352800" cy="2514600"/>
          </a:xfrm>
          <a:prstGeom prst="rect">
            <a:avLst/>
          </a:prstGeom>
          <a:noFill/>
        </p:spPr>
      </p:pic>
      <p:pic>
        <p:nvPicPr>
          <p:cNvPr id="1029" name="Picture 5" descr="E:\L4 presentations and details\TIFR jig photos\IMG_2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10000"/>
            <a:ext cx="3352800" cy="2514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53200" y="6412468"/>
            <a:ext cx="1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Origami –Z jig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3364468"/>
            <a:ext cx="161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PA1 </a:t>
            </a:r>
            <a:r>
              <a:rPr lang="en-US" sz="1600" b="1" dirty="0" smtClean="0">
                <a:solidFill>
                  <a:srgbClr val="0070C0"/>
                </a:solidFill>
              </a:rPr>
              <a:t>and</a:t>
            </a:r>
            <a:r>
              <a:rPr lang="en-US" b="1" dirty="0" smtClean="0">
                <a:solidFill>
                  <a:srgbClr val="0070C0"/>
                </a:solidFill>
              </a:rPr>
              <a:t> PA2 jig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2766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DSSD jig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6336268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Airex</a:t>
            </a:r>
            <a:r>
              <a:rPr lang="en-US" b="1" dirty="0" smtClean="0">
                <a:solidFill>
                  <a:srgbClr val="0070C0"/>
                </a:solidFill>
              </a:rPr>
              <a:t>  jig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Photo’s of  Jigs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32" name="Picture 2" descr="E:\belle2\official\svd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L4 presentations and details\TIFR jig photos\IMG_2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962400"/>
            <a:ext cx="3429000" cy="2571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6477000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Lift assembly parts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E:\L4 presentations and details\TIFR jig photos\IMG_2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62000"/>
            <a:ext cx="3759200" cy="281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3581400"/>
            <a:ext cx="234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and BW supp. rods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E:\L4 presentations and details\TIFR jig photos\IMG_2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762000"/>
            <a:ext cx="3759200" cy="2819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638800" y="3593068"/>
            <a:ext cx="2445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FW &amp; BW mount blocks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Photo’s of  Jigs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2" name="Picture 2" descr="E:\belle2\official\svd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Photo’s of the Jigs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1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4" name="Picture 2" descr="E:\IPMU Photos\January 2015\IMG_6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742950"/>
            <a:ext cx="3479800" cy="2609850"/>
          </a:xfrm>
          <a:prstGeom prst="rect">
            <a:avLst/>
          </a:prstGeom>
          <a:noFill/>
        </p:spPr>
      </p:pic>
      <p:pic>
        <p:nvPicPr>
          <p:cNvPr id="2051" name="Picture 3" descr="E:\IPMU Photos\January 2015\IMG_73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762000"/>
            <a:ext cx="3556000" cy="2667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400800" y="335280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PB2 jig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429000"/>
            <a:ext cx="111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PF2 jig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052" name="Picture 4" descr="E:\IPMU Photos\January 2015\IMG_73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790950"/>
            <a:ext cx="3444557" cy="258341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86400" y="6412468"/>
            <a:ext cx="288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Template for the </a:t>
            </a:r>
            <a:r>
              <a:rPr lang="en-US" b="1" dirty="0" err="1" smtClean="0">
                <a:solidFill>
                  <a:srgbClr val="0070C0"/>
                </a:solidFill>
              </a:rPr>
              <a:t>Airex</a:t>
            </a:r>
            <a:r>
              <a:rPr lang="en-US" b="1" dirty="0" smtClean="0">
                <a:solidFill>
                  <a:srgbClr val="0070C0"/>
                </a:solidFill>
              </a:rPr>
              <a:t> sheet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8" name="Picture 2" descr="E:\L4 presentations and details\TIFR jig photos\IMG_26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3886200"/>
            <a:ext cx="3454400" cy="25908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828800" y="6488668"/>
            <a:ext cx="156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CO2 Clamp  jig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IPMU Photos\June - July 2014\IMG_3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02732"/>
            <a:ext cx="3337242" cy="25029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3417332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Rib gluing jig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E:\IPMU Photos\April 2015\IMG_7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838200"/>
            <a:ext cx="3505200" cy="2628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0250" y="3440668"/>
            <a:ext cx="274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Origami  Alignment jig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Photo’s of the Jigs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8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70658" name="Picture 2" descr="C:\Users\kamesh\Downloads\20150615_1608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038600"/>
            <a:ext cx="3251200" cy="2438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33800" y="6488668"/>
            <a:ext cx="1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Origami –Z jig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IPMU Photos\January 2015\IMG_7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4470400" cy="335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90055" y="4191000"/>
            <a:ext cx="266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Base plate for </a:t>
            </a:r>
            <a:r>
              <a:rPr lang="en-US" b="1" dirty="0" err="1" smtClean="0">
                <a:solidFill>
                  <a:srgbClr val="0070C0"/>
                </a:solidFill>
              </a:rPr>
              <a:t>wirebonder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E:\IPMU Photos\Sep Oct 2014\IMG_3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762000"/>
            <a:ext cx="3429000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72200" y="5334000"/>
            <a:ext cx="19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Jig for gluing robot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7150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</a:t>
            </a:r>
            <a:r>
              <a:rPr lang="en-US" sz="3200" b="1" dirty="0" smtClean="0">
                <a:solidFill>
                  <a:srgbClr val="FF0000"/>
                </a:solidFill>
              </a:rPr>
              <a:t>Production of the jigs and their CMM were                                         		performed in our workshop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Photo’s of the Jigs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9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648200"/>
            <a:ext cx="3616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Length of rods tolerance : +/- 20 µm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Flatness of small jigs :  ~40 µm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Flatness of large jigs  :   ~150 µm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IPMU Photos\IPMU-MAY2013 photos\IMG_1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3048000" cy="2286000"/>
          </a:xfrm>
          <a:prstGeom prst="rect">
            <a:avLst/>
          </a:prstGeom>
          <a:noFill/>
        </p:spPr>
      </p:pic>
      <p:pic>
        <p:nvPicPr>
          <p:cNvPr id="3" name="Picture 2" descr="F:\DCIM\114___09\IMG_1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38535"/>
            <a:ext cx="3048000" cy="2286000"/>
          </a:xfrm>
          <a:prstGeom prst="rect">
            <a:avLst/>
          </a:prstGeom>
          <a:noFill/>
        </p:spPr>
      </p:pic>
      <p:pic>
        <p:nvPicPr>
          <p:cNvPr id="4" name="Picture 2" descr="F:\DCIM\114___09\IMG_1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267200"/>
            <a:ext cx="2743200" cy="2057400"/>
          </a:xfrm>
          <a:prstGeom prst="rect">
            <a:avLst/>
          </a:prstGeom>
          <a:noFill/>
        </p:spPr>
      </p:pic>
      <p:pic>
        <p:nvPicPr>
          <p:cNvPr id="6" name="Picture 3" descr="E:\IPMU Photos\June - July 2014\Sukant photos\20140710_173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267200"/>
            <a:ext cx="2641600" cy="1981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59798" y="3352800"/>
            <a:ext cx="1801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Wire Bonder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7839" y="3352800"/>
            <a:ext cx="150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Pull Tester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6248400"/>
            <a:ext cx="1663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Microscope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6172200"/>
            <a:ext cx="886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CMM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2" name="Picture 4" descr="E:\IPMU Photos\Sep Oct 2014\IMG_35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267200"/>
            <a:ext cx="2717800" cy="20383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810000" y="6248400"/>
            <a:ext cx="1783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Gluing robot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6800" y="2"/>
            <a:ext cx="6840828" cy="1066798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Instruments needed for assembly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in the clean room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6" name="Picture 2" descr="E:\belle2\official\svd_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IPMU Photos\April 2015\IMG_7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838200"/>
            <a:ext cx="3251200" cy="2438400"/>
          </a:xfrm>
          <a:prstGeom prst="rect">
            <a:avLst/>
          </a:prstGeom>
          <a:noFill/>
        </p:spPr>
      </p:pic>
      <p:pic>
        <p:nvPicPr>
          <p:cNvPr id="70659" name="Picture 3" descr="E:\IPMU Photos\April 2015\IMG_7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066800"/>
            <a:ext cx="3048000" cy="2286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Gluing procedure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0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28600" y="4819471"/>
            <a:ext cx="2409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0070C0"/>
                </a:solidFill>
              </a:rPr>
              <a:t>PA1 and PA2 jig</a:t>
            </a:r>
          </a:p>
          <a:p>
            <a:pPr marL="342900" indent="-342900">
              <a:buAutoNum type="arabicParenR"/>
            </a:pPr>
            <a:r>
              <a:rPr lang="en-US" b="1" dirty="0" err="1" smtClean="0">
                <a:solidFill>
                  <a:srgbClr val="0070C0"/>
                </a:solidFill>
              </a:rPr>
              <a:t>Airex</a:t>
            </a:r>
            <a:r>
              <a:rPr lang="en-US" b="1" dirty="0" smtClean="0">
                <a:solidFill>
                  <a:srgbClr val="0070C0"/>
                </a:solidFill>
              </a:rPr>
              <a:t> jig</a:t>
            </a:r>
          </a:p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0070C0"/>
                </a:solidFill>
              </a:rPr>
              <a:t>Origami jig</a:t>
            </a:r>
          </a:p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0070C0"/>
                </a:solidFill>
              </a:rPr>
              <a:t>Assembly bench jig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114800"/>
            <a:ext cx="5084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Gluing robot jig support  the following jigs using its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alignment pins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" name="Picture 7" descr="E:\IPMU Photos\April 2015\IMG_77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3790950"/>
            <a:ext cx="3581400" cy="26860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8600" y="6211669"/>
            <a:ext cx="4164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Developed  programs for each application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       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6488668"/>
            <a:ext cx="186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Teaching Pendant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7249" y="1524000"/>
            <a:ext cx="1827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Compressed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air unit is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connected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to this controller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3352800"/>
            <a:ext cx="357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Musashi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ShotMaster</a:t>
            </a:r>
            <a:r>
              <a:rPr lang="en-US" b="1" dirty="0" smtClean="0">
                <a:solidFill>
                  <a:srgbClr val="0070C0"/>
                </a:solidFill>
              </a:rPr>
              <a:t> 3 Gluing robot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3000" y="3352800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Glue Dispenser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Left-Right Arrow 19"/>
          <p:cNvSpPr/>
          <p:nvPr/>
        </p:nvSpPr>
        <p:spPr>
          <a:xfrm>
            <a:off x="3429000" y="2057400"/>
            <a:ext cx="7620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29000" y="2362200"/>
            <a:ext cx="6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cable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IPMU Photos\April 2015\IMG_7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733800"/>
            <a:ext cx="2438400" cy="1828800"/>
          </a:xfrm>
          <a:prstGeom prst="rect">
            <a:avLst/>
          </a:prstGeom>
          <a:noFill/>
        </p:spPr>
      </p:pic>
      <p:pic>
        <p:nvPicPr>
          <p:cNvPr id="3" name="Picture 5" descr="E:\IPMU Photos\April 2015\IMG_7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581400"/>
            <a:ext cx="2133600" cy="1600200"/>
          </a:xfrm>
          <a:prstGeom prst="rect">
            <a:avLst/>
          </a:prstGeom>
          <a:noFill/>
        </p:spPr>
      </p:pic>
      <p:pic>
        <p:nvPicPr>
          <p:cNvPr id="4" name="Picture 6" descr="E:\IPMU Photos\April 2015\IMG_7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581400"/>
            <a:ext cx="2133600" cy="1600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995014" y="5638800"/>
            <a:ext cx="2185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PA2 Glue Dispensing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    video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7913" y="6248400"/>
            <a:ext cx="2132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PA1 Glue Dispensing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  video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1" descr="E:\IPMU Photos\April 2015\IMG_7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762000"/>
            <a:ext cx="1752600" cy="2336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3048000"/>
            <a:ext cx="386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Awatron</a:t>
            </a:r>
            <a:r>
              <a:rPr lang="en-US" b="1" dirty="0" smtClean="0">
                <a:solidFill>
                  <a:srgbClr val="0070C0"/>
                </a:solidFill>
              </a:rPr>
              <a:t> 3 – </a:t>
            </a:r>
            <a:r>
              <a:rPr lang="en-US" b="1" dirty="0" err="1" smtClean="0">
                <a:solidFill>
                  <a:srgbClr val="0070C0"/>
                </a:solidFill>
              </a:rPr>
              <a:t>Musashi</a:t>
            </a:r>
            <a:r>
              <a:rPr lang="en-US" b="1" dirty="0" smtClean="0">
                <a:solidFill>
                  <a:srgbClr val="0070C0"/>
                </a:solidFill>
              </a:rPr>
              <a:t>  co.  -  Centrifuge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Gluing procedure (cont.)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2" name="Picture 2" descr="E:\belle2\official\svd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pic>
        <p:nvPicPr>
          <p:cNvPr id="13" name="Image.jpg"/>
          <p:cNvPicPr/>
          <p:nvPr/>
        </p:nvPicPr>
        <p:blipFill>
          <a:blip r:embed="rId8"/>
          <a:stretch>
            <a:fillRect/>
          </a:stretch>
        </p:blipFill>
        <p:spPr>
          <a:xfrm>
            <a:off x="457200" y="914400"/>
            <a:ext cx="3752215" cy="2120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" y="2971800"/>
            <a:ext cx="330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Glue Dispensing in to the syringe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5562600"/>
            <a:ext cx="184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Placing of syringe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1400" y="5181600"/>
            <a:ext cx="247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Alignment in Z direction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5181600"/>
            <a:ext cx="273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Alignment in X-Y  direction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6172200"/>
            <a:ext cx="489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Now the Gluing robot is ready for glue dispensing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81800" y="1447800"/>
            <a:ext cx="2082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2575 rounds / min.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Glue dispersion on the sensor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24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2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F809F806-0C57-43C3-8091-B1CD0C8EDA2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4" name="Picture 2" descr="E:\IPMU Photos\April 2015\102_0501\IMGP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2946400" cy="2209800"/>
          </a:xfrm>
          <a:prstGeom prst="rect">
            <a:avLst/>
          </a:prstGeom>
          <a:noFill/>
        </p:spPr>
      </p:pic>
      <p:pic>
        <p:nvPicPr>
          <p:cNvPr id="35" name="Picture 3" descr="E:\IPMU Photos\April 2015\102_0501\IMGP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143000"/>
            <a:ext cx="3101473" cy="2326105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152400" y="4114800"/>
            <a:ext cx="83549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More Glue  -   it will overflow on the pads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Less Glue     -  we can not </a:t>
            </a:r>
            <a:r>
              <a:rPr lang="en-US" b="1" dirty="0" err="1" smtClean="0">
                <a:solidFill>
                  <a:srgbClr val="0070C0"/>
                </a:solidFill>
              </a:rPr>
              <a:t>wirebond</a:t>
            </a:r>
            <a:r>
              <a:rPr lang="en-US" b="1" dirty="0" smtClean="0">
                <a:solidFill>
                  <a:srgbClr val="0070C0"/>
                </a:solidFill>
              </a:rPr>
              <a:t> on the corresponding pads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Bubbles formation  in the glue  while dispensing  -   we can not bond at that location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We have to optimize the speed , distance and height of the syringe to get good results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1400" y="1981200"/>
            <a:ext cx="1326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Microscopic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pictures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friedl\Desktop\svd_mirrored_tran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04" y="1779580"/>
            <a:ext cx="3362368" cy="1894615"/>
          </a:xfrm>
          <a:prstGeom prst="rect">
            <a:avLst/>
          </a:prstGeom>
          <a:noFill/>
        </p:spPr>
      </p:pic>
      <p:cxnSp>
        <p:nvCxnSpPr>
          <p:cNvPr id="28" name="直線矢印コネクタ 27"/>
          <p:cNvCxnSpPr>
            <a:stCxn id="25" idx="3"/>
          </p:cNvCxnSpPr>
          <p:nvPr/>
        </p:nvCxnSpPr>
        <p:spPr>
          <a:xfrm>
            <a:off x="1325715" y="1765094"/>
            <a:ext cx="886514" cy="545234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stCxn id="25" idx="3"/>
          </p:cNvCxnSpPr>
          <p:nvPr/>
        </p:nvCxnSpPr>
        <p:spPr>
          <a:xfrm>
            <a:off x="1325715" y="1765094"/>
            <a:ext cx="886514" cy="68162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25" idx="3"/>
          </p:cNvCxnSpPr>
          <p:nvPr/>
        </p:nvCxnSpPr>
        <p:spPr>
          <a:xfrm>
            <a:off x="1325715" y="1765094"/>
            <a:ext cx="886514" cy="442944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1325715" y="1748155"/>
            <a:ext cx="886513" cy="357594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-21770" y="1565039"/>
            <a:ext cx="134748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2000" b="1" dirty="0" smtClean="0">
                <a:latin typeface="+mj-lt"/>
              </a:rPr>
              <a:t>Four layers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444424" y="3099140"/>
            <a:ext cx="128913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b="1" i="1" dirty="0" smtClean="0">
                <a:latin typeface="+mj-lt"/>
              </a:rPr>
              <a:t>R</a:t>
            </a:r>
            <a:r>
              <a:rPr kumimoji="1" lang="en-US" altLang="ja-JP" b="1" baseline="-25000" dirty="0" smtClean="0">
                <a:latin typeface="+mj-lt"/>
              </a:rPr>
              <a:t>L3</a:t>
            </a:r>
            <a:r>
              <a:rPr kumimoji="1" lang="en-US" altLang="ja-JP" b="1" dirty="0" smtClean="0">
                <a:latin typeface="+mj-lt"/>
              </a:rPr>
              <a:t> = 38mm</a:t>
            </a:r>
          </a:p>
          <a:p>
            <a:r>
              <a:rPr lang="en-US" altLang="ja-JP" b="1" i="1" dirty="0" smtClean="0">
                <a:latin typeface="+mj-lt"/>
              </a:rPr>
              <a:t>R</a:t>
            </a:r>
            <a:r>
              <a:rPr lang="en-US" altLang="ja-JP" b="1" baseline="-25000" dirty="0" smtClean="0">
                <a:latin typeface="+mj-lt"/>
              </a:rPr>
              <a:t>L4</a:t>
            </a:r>
            <a:r>
              <a:rPr lang="en-US" altLang="ja-JP" b="1" dirty="0" smtClean="0">
                <a:latin typeface="+mj-lt"/>
              </a:rPr>
              <a:t> = 80mm</a:t>
            </a:r>
            <a:endParaRPr kumimoji="1" lang="ja-JP" altLang="en-US" b="1" dirty="0" smtClean="0">
              <a:latin typeface="+mj-lt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740568" y="3099140"/>
            <a:ext cx="140615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b="1" i="1" dirty="0" smtClean="0">
                <a:latin typeface="+mj-lt"/>
              </a:rPr>
              <a:t>R</a:t>
            </a:r>
            <a:r>
              <a:rPr kumimoji="1" lang="en-US" altLang="ja-JP" b="1" baseline="-25000" dirty="0" smtClean="0">
                <a:latin typeface="+mj-lt"/>
              </a:rPr>
              <a:t>L5</a:t>
            </a:r>
            <a:r>
              <a:rPr kumimoji="1" lang="en-US" altLang="ja-JP" b="1" dirty="0" smtClean="0">
                <a:latin typeface="+mj-lt"/>
              </a:rPr>
              <a:t> = 115mm</a:t>
            </a:r>
          </a:p>
          <a:p>
            <a:r>
              <a:rPr lang="en-US" altLang="ja-JP" b="1" i="1" dirty="0" smtClean="0">
                <a:latin typeface="+mj-lt"/>
              </a:rPr>
              <a:t>R</a:t>
            </a:r>
            <a:r>
              <a:rPr lang="en-US" altLang="ja-JP" b="1" baseline="-25000" dirty="0" smtClean="0">
                <a:latin typeface="+mj-lt"/>
              </a:rPr>
              <a:t>L6</a:t>
            </a:r>
            <a:r>
              <a:rPr lang="en-US" altLang="ja-JP" b="1" dirty="0" smtClean="0">
                <a:latin typeface="+mj-lt"/>
              </a:rPr>
              <a:t> = 140mm</a:t>
            </a:r>
            <a:endParaRPr kumimoji="1" lang="ja-JP" altLang="en-US" b="1" dirty="0" smtClean="0">
              <a:latin typeface="+mj-lt"/>
            </a:endParaRPr>
          </a:p>
        </p:txBody>
      </p:sp>
      <p:grpSp>
        <p:nvGrpSpPr>
          <p:cNvPr id="2" name="グループ化 81"/>
          <p:cNvGrpSpPr/>
          <p:nvPr/>
        </p:nvGrpSpPr>
        <p:grpSpPr>
          <a:xfrm>
            <a:off x="4246016" y="1484784"/>
            <a:ext cx="4817848" cy="3384376"/>
            <a:chOff x="4246016" y="1484784"/>
            <a:chExt cx="4817848" cy="3384376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008" y="3432849"/>
              <a:ext cx="2443668" cy="1436311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6722" y="2976158"/>
              <a:ext cx="3090667" cy="1637395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001" y="2162071"/>
              <a:ext cx="3839936" cy="212574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8541" y="1484784"/>
              <a:ext cx="4705323" cy="2384276"/>
            </a:xfrm>
            <a:prstGeom prst="rect">
              <a:avLst/>
            </a:prstGeom>
          </p:spPr>
        </p:pic>
        <p:cxnSp>
          <p:nvCxnSpPr>
            <p:cNvPr id="61" name="直線コネクタ 60"/>
            <p:cNvCxnSpPr>
              <a:cxnSpLocks noChangeAspect="1"/>
            </p:cNvCxnSpPr>
            <p:nvPr/>
          </p:nvCxnSpPr>
          <p:spPr>
            <a:xfrm flipH="1">
              <a:off x="6348935" y="2739081"/>
              <a:ext cx="1783286" cy="132488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>
              <a:cxnSpLocks noChangeAspect="1"/>
            </p:cNvCxnSpPr>
            <p:nvPr/>
          </p:nvCxnSpPr>
          <p:spPr>
            <a:xfrm flipH="1">
              <a:off x="5651621" y="2331841"/>
              <a:ext cx="1783286" cy="132488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>
              <a:cxnSpLocks noChangeAspect="1"/>
            </p:cNvCxnSpPr>
            <p:nvPr/>
          </p:nvCxnSpPr>
          <p:spPr>
            <a:xfrm flipH="1">
              <a:off x="5597821" y="1937272"/>
              <a:ext cx="1109753" cy="82448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4246016" y="1743199"/>
              <a:ext cx="47000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kumimoji="1" lang="en-US" altLang="ja-JP" sz="2400" b="1" dirty="0" smtClean="0">
                  <a:latin typeface="+mj-lt"/>
                </a:rPr>
                <a:t>L6</a:t>
              </a:r>
              <a:endParaRPr kumimoji="1" lang="ja-JP" altLang="en-US" sz="2400" b="1" dirty="0" smtClean="0">
                <a:latin typeface="+mj-lt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4246016" y="2319263"/>
              <a:ext cx="47000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kumimoji="1" lang="en-US" altLang="ja-JP" sz="2400" b="1" dirty="0" smtClean="0">
                  <a:latin typeface="+mj-lt"/>
                </a:rPr>
                <a:t>L5</a:t>
              </a:r>
              <a:endParaRPr kumimoji="1" lang="ja-JP" altLang="en-US" sz="2400" b="1" dirty="0" smtClean="0">
                <a:latin typeface="+mj-lt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4246016" y="2967335"/>
              <a:ext cx="47000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kumimoji="1" lang="en-US" altLang="ja-JP" sz="2400" b="1" dirty="0" smtClean="0">
                  <a:latin typeface="+mj-lt"/>
                </a:rPr>
                <a:t>L4</a:t>
              </a:r>
              <a:endParaRPr kumimoji="1" lang="ja-JP" altLang="en-US" sz="2400" b="1" dirty="0" smtClean="0">
                <a:latin typeface="+mj-lt"/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246016" y="3399383"/>
              <a:ext cx="47000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kumimoji="1" lang="en-US" altLang="ja-JP" sz="2400" b="1" dirty="0" smtClean="0">
                  <a:latin typeface="+mj-lt"/>
                </a:rPr>
                <a:t>L3</a:t>
              </a:r>
              <a:endParaRPr kumimoji="1" lang="ja-JP" altLang="en-US" sz="2400" b="1" dirty="0" smtClean="0">
                <a:latin typeface="+mj-lt"/>
              </a:endParaRPr>
            </a:p>
          </p:txBody>
        </p:sp>
      </p:grpSp>
      <p:grpSp>
        <p:nvGrpSpPr>
          <p:cNvPr id="3" name="グループ化 87"/>
          <p:cNvGrpSpPr/>
          <p:nvPr/>
        </p:nvGrpSpPr>
        <p:grpSpPr>
          <a:xfrm>
            <a:off x="4303623" y="1864236"/>
            <a:ext cx="4122495" cy="4485154"/>
            <a:chOff x="4303623" y="1864236"/>
            <a:chExt cx="4122495" cy="4485154"/>
          </a:xfrm>
        </p:grpSpPr>
        <p:pic>
          <p:nvPicPr>
            <p:cNvPr id="12" name="Picture 2" descr="C:\Users\NOBU\Desktop\picture\2012_06_04\縮小版\DPP_0017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09" t="15431" r="16793" b="1735"/>
            <a:stretch/>
          </p:blipFill>
          <p:spPr bwMode="auto">
            <a:xfrm>
              <a:off x="4395921" y="4437112"/>
              <a:ext cx="2027997" cy="1535433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66FFFF"/>
              </a:solidFill>
            </a:ln>
            <a:extLst/>
          </p:spPr>
        </p:pic>
        <p:sp>
          <p:nvSpPr>
            <p:cNvPr id="72" name="テキスト ボックス 71"/>
            <p:cNvSpPr txBox="1"/>
            <p:nvPr/>
          </p:nvSpPr>
          <p:spPr>
            <a:xfrm rot="1740000">
              <a:off x="5846038" y="3473217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 rot="1740000">
              <a:off x="6584251" y="3921275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 rot="1740000">
              <a:off x="6422102" y="3041169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 rot="1740000">
              <a:off x="7146460" y="3475372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 rot="1740000">
              <a:off x="5758442" y="2656324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 rot="1740000">
              <a:off x="6940013" y="2636831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 rot="1740000">
              <a:off x="7664371" y="3071034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 rot="1740000">
              <a:off x="6276353" y="2251986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 rot="1740000">
              <a:off x="5614426" y="1864236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66FFFF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66FFFF"/>
                </a:solidFill>
                <a:latin typeface="+mj-lt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4303623" y="5949280"/>
              <a:ext cx="2212593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latin typeface="+mj-lt"/>
                </a:rPr>
                <a:t>Rectangular sensor</a:t>
              </a:r>
              <a:endParaRPr kumimoji="1" lang="ja-JP" altLang="en-US" sz="2000" b="1" dirty="0" smtClean="0">
                <a:latin typeface="+mj-lt"/>
              </a:endParaRPr>
            </a:p>
          </p:txBody>
        </p:sp>
      </p:grpSp>
      <p:grpSp>
        <p:nvGrpSpPr>
          <p:cNvPr id="4" name="グループ化 89"/>
          <p:cNvGrpSpPr/>
          <p:nvPr/>
        </p:nvGrpSpPr>
        <p:grpSpPr>
          <a:xfrm>
            <a:off x="4823047" y="1619047"/>
            <a:ext cx="4069433" cy="4730343"/>
            <a:chOff x="4823047" y="1619047"/>
            <a:chExt cx="4069433" cy="473034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7521"/>
            <a:stretch>
              <a:fillRect/>
            </a:stretch>
          </p:blipFill>
          <p:spPr bwMode="auto">
            <a:xfrm>
              <a:off x="6779207" y="4437112"/>
              <a:ext cx="2065377" cy="1535433"/>
            </a:xfrm>
            <a:prstGeom prst="rect">
              <a:avLst/>
            </a:prstGeom>
            <a:noFill/>
            <a:ln w="285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69" name="テキスト ボックス 68"/>
            <p:cNvSpPr txBox="1"/>
            <p:nvPr/>
          </p:nvSpPr>
          <p:spPr>
            <a:xfrm>
              <a:off x="4823047" y="1619047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FF66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FFFF66"/>
                </a:solidFill>
                <a:latin typeface="+mj-lt"/>
              </a:endParaRP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 rot="832082">
              <a:off x="4975447" y="2367298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FF66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FFFF66"/>
                </a:solidFill>
                <a:latin typeface="+mj-lt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 rot="1049120">
              <a:off x="5076056" y="3159386"/>
              <a:ext cx="76174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FF66"/>
                  </a:solidFill>
                  <a:latin typeface="+mj-lt"/>
                </a:rPr>
                <a:t>Sensor</a:t>
              </a:r>
              <a:endParaRPr kumimoji="1" lang="ja-JP" altLang="en-US" sz="1600" b="1" dirty="0" smtClean="0">
                <a:solidFill>
                  <a:srgbClr val="FFFF66"/>
                </a:solidFill>
                <a:latin typeface="+mj-lt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6731311" y="5949280"/>
              <a:ext cx="2161169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latin typeface="+mj-lt"/>
                </a:rPr>
                <a:t>Trapezoidal sensor</a:t>
              </a:r>
              <a:endParaRPr kumimoji="1" lang="ja-JP" altLang="en-US" sz="2000" b="1" dirty="0" smtClean="0">
                <a:latin typeface="+mj-lt"/>
              </a:endParaRPr>
            </a:p>
          </p:txBody>
        </p:sp>
      </p:grpSp>
      <p:graphicFrame>
        <p:nvGraphicFramePr>
          <p:cNvPr id="64" name="表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7372517"/>
              </p:ext>
            </p:extLst>
          </p:nvPr>
        </p:nvGraphicFramePr>
        <p:xfrm>
          <a:off x="294781" y="4342431"/>
          <a:ext cx="3527476" cy="194096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33303"/>
                <a:gridCol w="894561"/>
                <a:gridCol w="949806"/>
                <a:gridCol w="949806"/>
              </a:tblGrid>
              <a:tr h="5998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 smtClean="0"/>
                        <a:t>Layer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 smtClean="0"/>
                        <a:t>Ladders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effectLst/>
                        </a:rPr>
                        <a:t>Sensors / Ladder </a:t>
                      </a:r>
                      <a:endParaRPr lang="en-US" sz="16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APVs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186331" marR="186331" horzOverflow="overflow"/>
                </a:tc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16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800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86331" marR="186331" horzOverflow="overflow"/>
                </a:tc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12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480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86331" marR="186331" horzOverflow="overflow"/>
                </a:tc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10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300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86331" marR="186331" horzOverflow="overflow"/>
                </a:tc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168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86331" marR="186331" horzOverflow="overflow"/>
                </a:tc>
              </a:tr>
            </a:tbl>
          </a:graphicData>
        </a:graphic>
      </p:graphicFrame>
      <p:sp>
        <p:nvSpPr>
          <p:cNvPr id="43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SVD Ladder Layout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45" name="Picture 2" descr="E:\belle2\official\svd_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414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276594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31"/>
          <p:cNvSpPr txBox="1">
            <a:spLocks/>
          </p:cNvSpPr>
          <p:nvPr/>
        </p:nvSpPr>
        <p:spPr>
          <a:xfrm>
            <a:off x="3733800" y="3276600"/>
            <a:ext cx="4953000" cy="3778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8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Wire : Al Si (1%), 25µm diameter 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22635452340000000000" pitchFamily="1"/>
              <a:ea typeface="+mn-ea"/>
              <a:cs typeface="+mn-cs"/>
            </a:endParaRPr>
          </a:p>
        </p:txBody>
      </p:sp>
      <p:sp>
        <p:nvSpPr>
          <p:cNvPr id="4" name="Text Placeholder 28"/>
          <p:cNvSpPr txBox="1">
            <a:spLocks/>
          </p:cNvSpPr>
          <p:nvPr/>
        </p:nvSpPr>
        <p:spPr>
          <a:xfrm>
            <a:off x="3810000" y="990600"/>
            <a:ext cx="4267200" cy="20574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/>
          <a:p>
            <a:pPr marL="0" marR="0" lvl="0" indent="36576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·"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Delvotec</a:t>
            </a:r>
            <a:r>
              <a:rPr kumimoji="0" lang="en-US" sz="28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6400 </a:t>
            </a:r>
          </a:p>
          <a:p>
            <a:pPr marL="0" marR="0" lvl="0" indent="365760" algn="l" defTabSz="914400" rtl="0" eaLnBrk="1" fontAlgn="auto" latinLnBrk="0" hangingPunct="1">
              <a:lnSpc>
                <a:spcPts val="36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 typeface="Symbol"/>
              <a:buChar char="·"/>
              <a:tabLst/>
              <a:defRPr/>
            </a:pPr>
            <a:r>
              <a:rPr kumimoji="0" lang="en-US" sz="28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Wedge Tool : </a:t>
            </a:r>
          </a:p>
          <a:p>
            <a:pPr marL="365760" marR="0" lvl="0" indent="0" algn="l" defTabSz="914400" rtl="0" eaLnBrk="1" fontAlgn="auto" latinLnBrk="0" hangingPunct="1">
              <a:lnSpc>
                <a:spcPts val="28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2145  - 15 - 20 - 1.0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22635452340000000000" pitchFamily="1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5219700" y="25527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14800" y="2743200"/>
            <a:ext cx="18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Hole size = 38µm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5904706" y="25519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19800" y="2743200"/>
            <a:ext cx="211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Bond length = 51µm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9635" name="Picture 3" descr="E:\IPMU Photos\IPMU-MAY2013 photos\IMG_1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810000"/>
            <a:ext cx="3759200" cy="281940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WireBonding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3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/>
        </p:nvSpPr>
        <p:spPr>
          <a:xfrm>
            <a:off x="5148064" y="1628353"/>
            <a:ext cx="3816424" cy="47529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Descent to 1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bond pad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US power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Lift bond head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 head to 2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bond pad (clamp open)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US power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 clamp, lift head and cut wire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C:\Users\chrisu\Documents\hephy\meetings and talks\belle\2012.03.19_ipmu\material\wedge-wedge-bon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" y="1485478"/>
            <a:ext cx="4946650" cy="489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 Ultrasonic wedge bonding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7" name="Picture 2" descr="E:\belle2\official\svd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251520" y="990600"/>
            <a:ext cx="8784977" cy="47529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Ultrasonic power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Bond force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Wire loop height and form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Wire diameter (typically 25µm)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Wedge size and form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Deformation of wire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Speed and traverse path of bond head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Working height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etc.,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Bonding Parameters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7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IPMU Photos\January 2015\IMG_6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28700"/>
            <a:ext cx="3657600" cy="2743200"/>
          </a:xfrm>
          <a:prstGeom prst="rect">
            <a:avLst/>
          </a:prstGeom>
          <a:noFill/>
        </p:spPr>
      </p:pic>
      <p:pic>
        <p:nvPicPr>
          <p:cNvPr id="3" name="Picture 3" descr="E:\IPMU Photos\January 2015\IMG_6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028700"/>
            <a:ext cx="3657600" cy="274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886200"/>
            <a:ext cx="858196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Developed  an Automatic </a:t>
            </a:r>
            <a:r>
              <a:rPr lang="en-US" sz="2400" dirty="0" err="1" smtClean="0">
                <a:solidFill>
                  <a:srgbClr val="0070C0"/>
                </a:solidFill>
              </a:rPr>
              <a:t>wirebonding</a:t>
            </a:r>
            <a:r>
              <a:rPr lang="en-US" sz="2400" dirty="0" smtClean="0">
                <a:solidFill>
                  <a:srgbClr val="0070C0"/>
                </a:solidFill>
              </a:rPr>
              <a:t> Program on the </a:t>
            </a:r>
            <a:r>
              <a:rPr lang="en-US" sz="2400" dirty="0" err="1" smtClean="0">
                <a:solidFill>
                  <a:srgbClr val="0070C0"/>
                </a:solidFill>
              </a:rPr>
              <a:t>wirebonder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Bonding Results :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PA2 to sensor  - 100%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PA2 to sensor (bias pad) -  OK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FF"/>
                </a:solidFill>
              </a:rPr>
              <a:t> PA1 to sensor  - 100%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FF"/>
                </a:solidFill>
              </a:rPr>
              <a:t> PA1 to sensor (bias pad )  - OK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PA1 and PA2 </a:t>
            </a:r>
            <a:r>
              <a:rPr lang="en-US" sz="3200" b="1" dirty="0" err="1" smtClean="0">
                <a:solidFill>
                  <a:schemeClr val="bg1"/>
                </a:solidFill>
              </a:rPr>
              <a:t>wirebonding</a:t>
            </a:r>
            <a:r>
              <a:rPr lang="en-US" sz="3200" b="1" dirty="0" smtClean="0">
                <a:solidFill>
                  <a:schemeClr val="bg1"/>
                </a:solidFill>
              </a:rPr>
              <a:t> with DSSD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9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038600" y="5498068"/>
            <a:ext cx="535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Video of </a:t>
            </a:r>
            <a:r>
              <a:rPr lang="en-US" b="1" dirty="0" err="1" smtClean="0">
                <a:solidFill>
                  <a:srgbClr val="FF0000"/>
                </a:solidFill>
              </a:rPr>
              <a:t>wirebonding</a:t>
            </a:r>
            <a:r>
              <a:rPr lang="en-US" b="1" dirty="0" smtClean="0">
                <a:solidFill>
                  <a:srgbClr val="FF0000"/>
                </a:solidFill>
              </a:rPr>
              <a:t> of PA1  to DSSD  :    MVI_6954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343400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PA1 to DSSD :   Number of  wires to be bonded  = 384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PA2 to DSSD :  Number of  wires to be bonded  = 384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943600"/>
            <a:ext cx="361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Keep Monitoring the bonding under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   microscope during </a:t>
            </a:r>
            <a:r>
              <a:rPr lang="en-US" b="1" dirty="0" err="1" smtClean="0">
                <a:solidFill>
                  <a:srgbClr val="00B050"/>
                </a:solidFill>
              </a:rPr>
              <a:t>Autobonding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26" name="Picture 2" descr="E:\IPMU Photos\IPMU - Sep 13 photos\inner_ro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28800"/>
            <a:ext cx="3727605" cy="2686340"/>
          </a:xfrm>
          <a:prstGeom prst="rect">
            <a:avLst/>
          </a:prstGeom>
          <a:noFill/>
        </p:spPr>
      </p:pic>
      <p:pic>
        <p:nvPicPr>
          <p:cNvPr id="1027" name="Picture 3" descr="E:\IPMU Photos\IPMU - Sep 13 photos\sensor_pad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3238072" cy="2362200"/>
          </a:xfrm>
          <a:prstGeom prst="rect">
            <a:avLst/>
          </a:prstGeom>
          <a:noFill/>
        </p:spPr>
      </p:pic>
      <p:pic>
        <p:nvPicPr>
          <p:cNvPr id="1028" name="Picture 4" descr="E:\IPMU Photos\IPMU - Sep 13 photos\p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038600"/>
            <a:ext cx="3419878" cy="2471793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Bonded wires pictures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8" name="Picture 2" descr="E:\belle2\official\svd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71600" y="32766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Sensor side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6324600"/>
            <a:ext cx="190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Pitch adapter side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4495800"/>
            <a:ext cx="7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loops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mesh\Downloads\IMG_2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3429000" cy="4572000"/>
          </a:xfrm>
          <a:prstGeom prst="rect">
            <a:avLst/>
          </a:prstGeom>
          <a:noFill/>
        </p:spPr>
      </p:pic>
      <p:pic>
        <p:nvPicPr>
          <p:cNvPr id="3" name="Picture 3" descr="C:\Users\kamesh\Downloads\IMG_2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19200"/>
            <a:ext cx="5080000" cy="3810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 Pull Testing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6" name="Picture 2" descr="E:\belle2\official\svd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5715000"/>
            <a:ext cx="318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Dage</a:t>
            </a:r>
            <a:r>
              <a:rPr lang="en-US" b="1" dirty="0" smtClean="0">
                <a:solidFill>
                  <a:srgbClr val="0070C0"/>
                </a:solidFill>
              </a:rPr>
              <a:t>  4000   Plus   --  Pull Tester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5029200"/>
            <a:ext cx="116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Pull Force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6324600"/>
            <a:ext cx="3810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4600" y="6400800"/>
            <a:ext cx="3810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76799" y="5735782"/>
            <a:ext cx="1828801" cy="741218"/>
          </a:xfrm>
          <a:custGeom>
            <a:avLst/>
            <a:gdLst>
              <a:gd name="connsiteX0" fmla="*/ 0 w 1810328"/>
              <a:gd name="connsiteY0" fmla="*/ 630382 h 787400"/>
              <a:gd name="connsiteX1" fmla="*/ 817419 w 1810328"/>
              <a:gd name="connsiteY1" fmla="*/ 6927 h 787400"/>
              <a:gd name="connsiteX2" fmla="*/ 1662546 w 1810328"/>
              <a:gd name="connsiteY2" fmla="*/ 671945 h 787400"/>
              <a:gd name="connsiteX3" fmla="*/ 1704110 w 1810328"/>
              <a:gd name="connsiteY3" fmla="*/ 699654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328" h="787400">
                <a:moveTo>
                  <a:pt x="0" y="630382"/>
                </a:moveTo>
                <a:cubicBezTo>
                  <a:pt x="270164" y="315191"/>
                  <a:pt x="540328" y="0"/>
                  <a:pt x="817419" y="6927"/>
                </a:cubicBezTo>
                <a:cubicBezTo>
                  <a:pt x="1094510" y="13854"/>
                  <a:pt x="1514764" y="556490"/>
                  <a:pt x="1662546" y="671945"/>
                </a:cubicBezTo>
                <a:cubicBezTo>
                  <a:pt x="1810328" y="787400"/>
                  <a:pt x="1757219" y="743527"/>
                  <a:pt x="1704110" y="699654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4922399">
            <a:off x="4784416" y="4876499"/>
            <a:ext cx="1392607" cy="717096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434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Pull testing of a bonded wire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DCIM\114___09\IMG_1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2362200" cy="1771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3124200"/>
            <a:ext cx="150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Pull Tester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 Placeholder 178"/>
          <p:cNvSpPr txBox="1">
            <a:spLocks/>
          </p:cNvSpPr>
          <p:nvPr/>
        </p:nvSpPr>
        <p:spPr>
          <a:xfrm>
            <a:off x="304800" y="3657600"/>
            <a:ext cx="4572000" cy="690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/>
          <a:p>
            <a:pPr marL="9144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Loop distance = 1510 µm </a:t>
            </a:r>
          </a:p>
          <a:p>
            <a:pPr marL="0" marR="0" lvl="0" indent="0" algn="l" defTabSz="914400" rtl="0" eaLnBrk="1" fontAlgn="auto" latinLnBrk="0" hangingPunct="1">
              <a:lnSpc>
                <a:spcPct val="105599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 Loop Height = 533 µm  </a:t>
            </a:r>
            <a:endParaRPr kumimoji="0" lang="en-US" sz="1800" b="1" i="0" u="none" strike="noStrike" kern="1200" cap="none" spc="-4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22635452340000000000" pitchFamily="1"/>
              <a:ea typeface="+mn-ea"/>
              <a:cs typeface="+mn-cs"/>
            </a:endParaRPr>
          </a:p>
        </p:txBody>
      </p:sp>
      <p:graphicFrame>
        <p:nvGraphicFramePr>
          <p:cNvPr id="6" name="table 182"/>
          <p:cNvGraphicFramePr>
            <a:graphicFrameLocks noGrp="1"/>
          </p:cNvGraphicFramePr>
          <p:nvPr/>
        </p:nvGraphicFramePr>
        <p:xfrm>
          <a:off x="381000" y="4343400"/>
          <a:ext cx="4572000" cy="1256030"/>
        </p:xfrm>
        <a:graphic>
          <a:graphicData uri="http://schemas.openxmlformats.org/drawingml/2006/table">
            <a:tbl>
              <a:tblPr/>
              <a:tblGrid>
                <a:gridCol w="1200785"/>
                <a:gridCol w="954405"/>
                <a:gridCol w="2416810"/>
              </a:tblGrid>
              <a:tr h="30480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solidFill>
                            <a:srgbClr val="000000"/>
                          </a:solidFill>
                          <a:latin typeface="Calibri" panose="22635452340000000000" pitchFamily="1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7970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PA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160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 smtClean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sensor </a:t>
                      </a:r>
                      <a:endParaRPr lang="en-US" sz="1800" b="1" spc="0" dirty="0">
                        <a:solidFill>
                          <a:srgbClr val="0070C0"/>
                        </a:solidFill>
                        <a:latin typeface="Calibri" panose="22635452340000000000" pitchFamily="1"/>
                      </a:endParaRP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</a:tr>
              <a:tr h="328930">
                <a:tc>
                  <a:txBody>
                    <a:bodyPr/>
                    <a:lstStyle/>
                    <a:p>
                      <a:pPr marL="9525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US time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25 ms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7010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25 ms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 marL="9525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US power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7970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90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160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75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</a:tr>
              <a:tr h="292735">
                <a:tc>
                  <a:txBody>
                    <a:bodyPr/>
                    <a:lstStyle/>
                    <a:p>
                      <a:pPr marL="9525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Bond force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7970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125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7010" marR="0" indent="0" algn="l">
                        <a:lnSpc>
                          <a:spcPct val="95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0" dirty="0">
                          <a:solidFill>
                            <a:srgbClr val="0070C0"/>
                          </a:solidFill>
                          <a:latin typeface="Calibri" panose="22635452340000000000" pitchFamily="1"/>
                        </a:rPr>
                        <a:t>120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Text Placeholder 182"/>
          <p:cNvSpPr txBox="1">
            <a:spLocks/>
          </p:cNvSpPr>
          <p:nvPr/>
        </p:nvSpPr>
        <p:spPr>
          <a:xfrm>
            <a:off x="0" y="5867400"/>
            <a:ext cx="4900930" cy="3810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/>
          <a:p>
            <a:pPr marL="0" marR="0" lvl="0" indent="365760" algn="l" defTabSz="914400" rtl="0" eaLnBrk="1" fontAlgn="auto" latinLnBrk="0" hangingPunct="1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Average pull strength   = 11.0 gm  </a:t>
            </a:r>
          </a:p>
        </p:txBody>
      </p:sp>
      <p:sp>
        <p:nvSpPr>
          <p:cNvPr id="8" name="Text Placeholder 183"/>
          <p:cNvSpPr txBox="1">
            <a:spLocks/>
          </p:cNvSpPr>
          <p:nvPr/>
        </p:nvSpPr>
        <p:spPr>
          <a:xfrm>
            <a:off x="5791200" y="1371600"/>
            <a:ext cx="3124200" cy="5029200"/>
          </a:xfrm>
          <a:prstGeom prst="rect">
            <a:avLst/>
          </a:prstGeom>
          <a:noFill/>
          <a:ln w="24130" cmpd="sng">
            <a:solidFill>
              <a:srgbClr val="385D89"/>
            </a:solidFill>
            <a:prstDash val="solid"/>
          </a:ln>
        </p:spPr>
        <p:txBody>
          <a:bodyPr vert="horz" lIns="0" tIns="91440" rIns="0" bIns="0" rtlCol="0" anchor="t"/>
          <a:lstStyle/>
          <a:p>
            <a:pPr marL="13716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73095" algn="r"/>
              </a:tabLst>
              <a:defRPr/>
            </a:pPr>
            <a:r>
              <a:rPr kumimoji="0" lang="en-US" sz="1800" b="1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Pull Strength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Wire broke at </a:t>
            </a:r>
          </a:p>
          <a:p>
            <a:pPr marL="13716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73095" algn="r"/>
              </a:tabLst>
              <a:defRPr/>
            </a:pPr>
            <a:r>
              <a:rPr lang="en-US" b="1" dirty="0" smtClean="0">
                <a:solidFill>
                  <a:srgbClr val="FF0000"/>
                </a:solidFill>
                <a:latin typeface="Calibri" panose="22635452340000000000" pitchFamily="1"/>
              </a:rPr>
              <a:t>      ( gm )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22635452340000000000" pitchFamily="1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ts val="23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0430" algn="r"/>
              </a:tabLst>
              <a:defRPr/>
            </a:pPr>
            <a:r>
              <a:rPr kumimoji="0" lang="en-US" sz="1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9.78                    </a:t>
            </a:r>
            <a:r>
              <a:rPr lang="en-US" b="1" dirty="0" smtClean="0">
                <a:solidFill>
                  <a:srgbClr val="0070C0"/>
                </a:solidFill>
                <a:latin typeface="Calibri" panose="22635452340000000000" pitchFamily="1"/>
              </a:rPr>
              <a:t>Pitch adaptor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22635452340000000000" pitchFamily="1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ts val="19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70760" algn="r"/>
              </a:tabLst>
              <a:defRPr/>
            </a:pPr>
            <a:r>
              <a:rPr kumimoji="0" lang="en-US" sz="1800" b="1" i="0" u="none" strike="noStrike" kern="1200" cap="none" spc="-9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11.72</a:t>
            </a:r>
            <a:r>
              <a:rPr kumimoji="0" lang="en-US" sz="1800" b="1" i="0" u="none" strike="noStrike" kern="1200" cap="none" spc="-9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    </a:t>
            </a:r>
            <a:r>
              <a:rPr kumimoji="0" lang="en-US" sz="1800" b="1" i="0" u="none" strike="noStrike" kern="1200" cap="none" spc="-9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     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Sensor </a:t>
            </a:r>
          </a:p>
          <a:p>
            <a:pPr marL="228600" marR="0" lvl="0" indent="0" algn="l" defTabSz="914400" rtl="0" eaLnBrk="1" fontAlgn="auto" latinLnBrk="0" hangingPunct="1">
              <a:lnSpc>
                <a:spcPts val="19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67585" algn="r"/>
              </a:tabLst>
              <a:defRPr/>
            </a:pPr>
            <a:r>
              <a:rPr kumimoji="0" lang="en-US" sz="1800" b="1" i="0" u="none" strike="noStrike" kern="1200" cap="none" spc="-9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11.19           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Sensor </a:t>
            </a:r>
          </a:p>
          <a:p>
            <a:pPr marL="228600" lvl="0">
              <a:lnSpc>
                <a:spcPts val="1900"/>
              </a:lnSpc>
              <a:spcBef>
                <a:spcPts val="900"/>
              </a:spcBef>
              <a:tabLst>
                <a:tab pos="2203450" algn="r"/>
              </a:tabLst>
              <a:defRPr/>
            </a:pPr>
            <a:r>
              <a:rPr kumimoji="0" lang="en-US" sz="1800" b="1" i="0" u="none" strike="noStrike" kern="1200" cap="none" spc="-9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9.34                         </a:t>
            </a:r>
            <a:r>
              <a:rPr lang="en-US" b="1" dirty="0" smtClean="0">
                <a:solidFill>
                  <a:srgbClr val="0070C0"/>
                </a:solidFill>
                <a:latin typeface="Calibri" panose="22635452340000000000" pitchFamily="1"/>
              </a:rPr>
              <a:t>Pitch adaptor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</a:t>
            </a:r>
          </a:p>
          <a:p>
            <a:pPr marL="228600" lvl="0">
              <a:lnSpc>
                <a:spcPts val="1900"/>
              </a:lnSpc>
              <a:spcBef>
                <a:spcPts val="900"/>
              </a:spcBef>
              <a:tabLst>
                <a:tab pos="2194560" algn="r"/>
              </a:tabLst>
              <a:defRPr/>
            </a:pPr>
            <a:r>
              <a:rPr kumimoji="0" lang="en-US" sz="1800" b="1" i="0" u="none" strike="noStrike" kern="1200" cap="none" spc="-9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11.26                      </a:t>
            </a:r>
            <a:r>
              <a:rPr lang="en-US" b="1" dirty="0" smtClean="0">
                <a:solidFill>
                  <a:srgbClr val="0070C0"/>
                </a:solidFill>
                <a:latin typeface="Calibri" panose="22635452340000000000" pitchFamily="1"/>
              </a:rPr>
              <a:t>Pitch adaptor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22635452340000000000" pitchFamily="1"/>
              <a:ea typeface="+mn-ea"/>
              <a:cs typeface="+mn-cs"/>
            </a:endParaRPr>
          </a:p>
          <a:p>
            <a:pPr marL="228600" lvl="0">
              <a:lnSpc>
                <a:spcPts val="1900"/>
              </a:lnSpc>
              <a:spcBef>
                <a:spcPts val="900"/>
              </a:spcBef>
              <a:tabLst>
                <a:tab pos="2233930" algn="r"/>
              </a:tabLst>
              <a:defRPr/>
            </a:pPr>
            <a:r>
              <a:rPr kumimoji="0" lang="en-US" sz="1800" b="1" i="0" u="none" strike="noStrike" kern="1200" cap="none" spc="-11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10.57                        </a:t>
            </a:r>
            <a:r>
              <a:rPr lang="en-US" b="1" dirty="0" smtClean="0">
                <a:solidFill>
                  <a:srgbClr val="0070C0"/>
                </a:solidFill>
                <a:latin typeface="Calibri" panose="22635452340000000000" pitchFamily="1"/>
              </a:rPr>
              <a:t>Pitch adaptor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22635452340000000000" pitchFamily="1"/>
              <a:ea typeface="+mn-ea"/>
              <a:cs typeface="+mn-cs"/>
            </a:endParaRPr>
          </a:p>
          <a:p>
            <a:pPr marL="228600" lvl="0">
              <a:lnSpc>
                <a:spcPts val="1900"/>
              </a:lnSpc>
              <a:spcBef>
                <a:spcPts val="720"/>
              </a:spcBef>
              <a:tabLst>
                <a:tab pos="2258695" algn="r"/>
              </a:tabLst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10.68                       </a:t>
            </a:r>
            <a:r>
              <a:rPr lang="en-US" b="1" dirty="0" smtClean="0">
                <a:solidFill>
                  <a:srgbClr val="0070C0"/>
                </a:solidFill>
                <a:latin typeface="Calibri" panose="22635452340000000000" pitchFamily="1"/>
              </a:rPr>
              <a:t>Pitch adaptor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</a:t>
            </a:r>
          </a:p>
          <a:p>
            <a:pPr marL="228600" marR="0" lvl="0" indent="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77110" algn="r"/>
              </a:tabLst>
              <a:defRPr/>
            </a:pPr>
            <a:r>
              <a:rPr kumimoji="0" lang="en-US" sz="18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11.68           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Sensor </a:t>
            </a:r>
          </a:p>
          <a:p>
            <a:pPr marL="228600" lvl="0">
              <a:lnSpc>
                <a:spcPts val="2000"/>
              </a:lnSpc>
              <a:spcBef>
                <a:spcPts val="900"/>
              </a:spcBef>
              <a:tabLst>
                <a:tab pos="2206625" algn="r"/>
              </a:tabLst>
              <a:defRPr/>
            </a:pPr>
            <a:r>
              <a:rPr kumimoji="0" lang="en-US" sz="1800" b="1" i="0" u="none" strike="noStrike" kern="1200" cap="none" spc="-9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11.34                       </a:t>
            </a:r>
            <a:r>
              <a:rPr lang="en-US" b="1" dirty="0" smtClean="0">
                <a:solidFill>
                  <a:srgbClr val="0070C0"/>
                </a:solidFill>
                <a:latin typeface="Calibri" panose="22635452340000000000" pitchFamily="1"/>
              </a:rPr>
              <a:t>Pitch adaptor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</a:t>
            </a:r>
          </a:p>
          <a:p>
            <a:pPr marL="228600" lvl="0">
              <a:lnSpc>
                <a:spcPts val="1900"/>
              </a:lnSpc>
              <a:spcBef>
                <a:spcPts val="720"/>
              </a:spcBef>
              <a:tabLst>
                <a:tab pos="2188210" algn="r"/>
              </a:tabLst>
              <a:defRPr/>
            </a:pPr>
            <a:r>
              <a:rPr kumimoji="0" lang="en-US" sz="1800" b="1" i="0" u="none" strike="noStrike" kern="1200" cap="none" spc="-9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10.86                       </a:t>
            </a:r>
            <a:r>
              <a:rPr lang="en-US" b="1" dirty="0" smtClean="0">
                <a:solidFill>
                  <a:srgbClr val="0070C0"/>
                </a:solidFill>
                <a:latin typeface="Calibri" panose="22635452340000000000" pitchFamily="1"/>
              </a:rPr>
              <a:t>Pitch adaptor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</a:t>
            </a:r>
          </a:p>
          <a:p>
            <a:pPr marL="228600" lvl="0">
              <a:lnSpc>
                <a:spcPts val="1900"/>
              </a:lnSpc>
              <a:spcBef>
                <a:spcPts val="900"/>
              </a:spcBef>
              <a:tabLst>
                <a:tab pos="2191385" algn="r"/>
              </a:tabLst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11.16                        </a:t>
            </a:r>
            <a:r>
              <a:rPr lang="en-US" b="1" dirty="0" smtClean="0">
                <a:solidFill>
                  <a:srgbClr val="0070C0"/>
                </a:solidFill>
                <a:latin typeface="Calibri" panose="22635452340000000000" pitchFamily="1"/>
              </a:rPr>
              <a:t>Pitch adaptor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 </a:t>
            </a:r>
          </a:p>
          <a:p>
            <a:pPr marL="228600" marR="0" lvl="0" indent="0" algn="l" defTabSz="914400" rtl="0" eaLnBrk="1" fontAlgn="auto" latinLnBrk="0" hangingPunct="1">
              <a:lnSpc>
                <a:spcPts val="2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6630" algn="r"/>
              </a:tabLst>
              <a:defRPr/>
            </a:pPr>
            <a:r>
              <a:rPr kumimoji="0" lang="en-US" sz="1800" b="1" i="0" u="none" strike="noStrike" kern="1200" cap="none" spc="-9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11.63            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22635452340000000000" pitchFamily="1"/>
                <a:ea typeface="+mn-ea"/>
                <a:cs typeface="+mn-cs"/>
              </a:rPr>
              <a:t>Sensor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22635452340000000000" pitchFamily="1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 Pull Testing between PA1 and DSSD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13" name="Picture 2" descr="E:\belle2\official\svd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05000" y="6488668"/>
            <a:ext cx="366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Average pull tests per sample  =  100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Picture 3" descr="E:\IPMU Photos\June - July 2014\Sukant photos\20140710_173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04800"/>
            <a:ext cx="3352800" cy="2514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1371600"/>
            <a:ext cx="190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CMM talk by </a:t>
            </a:r>
            <a:r>
              <a:rPr lang="en-US" dirty="0" err="1" smtClean="0"/>
              <a:t>Babu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648200"/>
            <a:ext cx="284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APVDAQ talk by </a:t>
            </a:r>
            <a:r>
              <a:rPr lang="en-US" dirty="0" err="1" smtClean="0"/>
              <a:t>Deepanwita</a:t>
            </a:r>
            <a:endParaRPr lang="en-US" dirty="0"/>
          </a:p>
        </p:txBody>
      </p:sp>
      <p:pic>
        <p:nvPicPr>
          <p:cNvPr id="6" name="Picture 4" descr="E:\IPMU Photos\January 2016-class B\IMG_9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00400"/>
            <a:ext cx="4023360" cy="301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50416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Class C1  - Onsite review on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February 2015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Class C2  - Onsite review on 27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June 2015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Class B- (L4.905)   -   Electrically working but mechanically not 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Class C3 (L4.906)   -   Mechanically good but one corner of the  FW </a:t>
            </a:r>
          </a:p>
          <a:p>
            <a:r>
              <a:rPr lang="en-US" sz="2400" dirty="0" smtClean="0"/>
              <a:t>                                     sensor lifted up to 400microns</a:t>
            </a:r>
          </a:p>
          <a:p>
            <a:r>
              <a:rPr lang="en-US" sz="2400" dirty="0" smtClean="0"/>
              <a:t>                    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L4.905 and L4.906  ( remote ) - 6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January 2016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L4.001 ( Class B )     -   25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February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0"/>
            <a:ext cx="2053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Past Reviews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54D0CAE-ED64-4E0A-9F0A-F3B0124B6DE9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Shimming study performed to reduce the lift off due to the tension generated from  PF1 and PF2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Modification of BW APV guard due to the 100nf capacitor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Modification of FW </a:t>
            </a:r>
            <a:r>
              <a:rPr lang="en-US" sz="2400" dirty="0" err="1" smtClean="0"/>
              <a:t>endmounts</a:t>
            </a:r>
            <a:r>
              <a:rPr lang="en-US" sz="2400" dirty="0" smtClean="0"/>
              <a:t> due to L3 cables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Ladder container  - used for source scan and transportation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L4.001         - Included the shimming study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0"/>
            <a:ext cx="5804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Before starting of the L4.001 ( Class B 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54D0CAE-ED64-4E0A-9F0A-F3B0124B6DE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19013"/>
            <a:ext cx="35814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8088"/>
            <a:ext cx="8229600" cy="620410"/>
          </a:xfrm>
        </p:spPr>
        <p:txBody>
          <a:bodyPr anchor="ctr">
            <a:normAutofit fontScale="90000"/>
          </a:bodyPr>
          <a:lstStyle/>
          <a:p>
            <a:r>
              <a:rPr lang="en-US" altLang="ja-JP" dirty="0" smtClean="0"/>
              <a:t>SVD Sensors and Readout ASIC</a:t>
            </a:r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827584" y="1987551"/>
            <a:ext cx="0" cy="93610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 rot="16200000">
            <a:off x="-576359" y="2031913"/>
            <a:ext cx="195598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</a:rPr>
              <a:t>Sensor thickness</a:t>
            </a:r>
            <a:br>
              <a:rPr kumimoji="1" lang="en-US" altLang="ja-JP" sz="2000" b="1" dirty="0" smtClean="0">
                <a:latin typeface="+mj-lt"/>
              </a:rPr>
            </a:br>
            <a:r>
              <a:rPr kumimoji="1" lang="en-US" altLang="ja-JP" sz="2000" b="1" dirty="0" smtClean="0">
                <a:latin typeface="+mj-lt"/>
              </a:rPr>
              <a:t>= 300-320</a:t>
            </a:r>
            <a:r>
              <a:rPr kumimoji="1" lang="el-GR" altLang="ja-JP" sz="2000" b="1" dirty="0" smtClean="0">
                <a:latin typeface="Calibri"/>
              </a:rPr>
              <a:t>μ</a:t>
            </a:r>
            <a:r>
              <a:rPr kumimoji="1" lang="en-US" altLang="ja-JP" sz="2000" b="1" dirty="0" smtClean="0">
                <a:latin typeface="Calibri"/>
              </a:rPr>
              <a:t>m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83672" y="3064048"/>
            <a:ext cx="936000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N⁺ strip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61864" y="2127944"/>
            <a:ext cx="405880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kumimoji="1" lang="en-US" altLang="ja-JP" sz="2400" b="1" dirty="0" smtClean="0">
                <a:latin typeface="+mj-lt"/>
              </a:rPr>
              <a:t>Si</a:t>
            </a:r>
            <a:endParaRPr kumimoji="1" lang="ja-JP" altLang="en-US" sz="2400" b="1" dirty="0" smtClean="0">
              <a:latin typeface="+mj-lt"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/>
        </p:nvGraphicFramePr>
        <p:xfrm>
          <a:off x="107504" y="3640112"/>
          <a:ext cx="4320481" cy="2494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821"/>
                <a:gridCol w="1415330"/>
                <a:gridCol w="141533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Rectangular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Trapezoidal</a:t>
                      </a:r>
                      <a:endParaRPr kumimoji="1" lang="ja-JP" alt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# of </a:t>
                      </a:r>
                      <a:r>
                        <a:rPr kumimoji="1" lang="en-US" altLang="ja-JP" b="1" i="1" baseline="0" dirty="0" smtClean="0"/>
                        <a:t>p</a:t>
                      </a:r>
                      <a:r>
                        <a:rPr kumimoji="1" lang="en-US" altLang="ja-JP" b="1" baseline="0" dirty="0" smtClean="0"/>
                        <a:t>-strips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768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768</a:t>
                      </a:r>
                      <a:endParaRPr kumimoji="1" lang="ja-JP" alt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i="1" dirty="0" smtClean="0"/>
                        <a:t>p</a:t>
                      </a:r>
                      <a:r>
                        <a:rPr kumimoji="1" lang="en-US" altLang="ja-JP" b="1" dirty="0" smtClean="0"/>
                        <a:t>-strip pitch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75</a:t>
                      </a:r>
                      <a:r>
                        <a:rPr kumimoji="1" lang="el-GR" altLang="ja-JP" b="1" dirty="0" smtClean="0"/>
                        <a:t>μ</a:t>
                      </a:r>
                      <a:r>
                        <a:rPr kumimoji="1" lang="en-US" altLang="ja-JP" b="1" dirty="0" smtClean="0"/>
                        <a:t>m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50…75</a:t>
                      </a:r>
                      <a:r>
                        <a:rPr kumimoji="1" lang="el-GR" altLang="ja-JP" b="1" dirty="0" smtClean="0"/>
                        <a:t>μ</a:t>
                      </a:r>
                      <a:r>
                        <a:rPr kumimoji="1" lang="en-US" altLang="ja-JP" b="1" dirty="0" smtClean="0"/>
                        <a:t>m</a:t>
                      </a:r>
                      <a:endParaRPr kumimoji="1" lang="ja-JP" alt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# of </a:t>
                      </a:r>
                      <a:r>
                        <a:rPr kumimoji="1" lang="en-US" altLang="ja-JP" b="1" i="1" dirty="0" smtClean="0"/>
                        <a:t>n</a:t>
                      </a:r>
                      <a:r>
                        <a:rPr kumimoji="1" lang="en-US" altLang="ja-JP" b="1" dirty="0" smtClean="0"/>
                        <a:t>-strips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512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512</a:t>
                      </a:r>
                      <a:endParaRPr kumimoji="1" lang="ja-JP" alt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i="1" dirty="0" smtClean="0"/>
                        <a:t>n</a:t>
                      </a:r>
                      <a:r>
                        <a:rPr kumimoji="1" lang="en-US" altLang="ja-JP" b="1" dirty="0" smtClean="0"/>
                        <a:t>-strip pitch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240</a:t>
                      </a:r>
                      <a:r>
                        <a:rPr kumimoji="1" lang="el-GR" altLang="ja-JP" b="1" dirty="0" smtClean="0"/>
                        <a:t>μ</a:t>
                      </a:r>
                      <a:r>
                        <a:rPr kumimoji="1" lang="en-US" altLang="ja-JP" b="1" dirty="0" smtClean="0"/>
                        <a:t>m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/>
                        <a:t>240</a:t>
                      </a:r>
                      <a:r>
                        <a:rPr kumimoji="1" lang="el-GR" altLang="ja-JP" b="1" dirty="0" smtClean="0"/>
                        <a:t>μ</a:t>
                      </a:r>
                      <a:r>
                        <a:rPr kumimoji="1" lang="en-US" altLang="ja-JP" b="1" dirty="0" smtClean="0"/>
                        <a:t>m</a:t>
                      </a:r>
                      <a:endParaRPr kumimoji="1" lang="ja-JP" altLang="en-US" b="1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Active area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57.72x122.9mm²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5890mm²</a:t>
                      </a:r>
                      <a:endParaRPr kumimoji="1" lang="ja-JP" altLang="en-US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35496" y="980678"/>
            <a:ext cx="4464496" cy="539998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9391" y="760953"/>
            <a:ext cx="365670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200" b="1" dirty="0" smtClean="0">
                <a:latin typeface="+mj-lt"/>
              </a:rPr>
              <a:t>Double-sided Si strip detector</a:t>
            </a:r>
            <a:endParaRPr kumimoji="1" lang="ja-JP" altLang="en-US" sz="2200" b="1" dirty="0" smtClean="0">
              <a:latin typeface="+mj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22332" y="2704008"/>
            <a:ext cx="113364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2400" b="1" dirty="0" smtClean="0">
                <a:latin typeface="+mj-lt"/>
              </a:rPr>
              <a:t>“DSSD”</a:t>
            </a:r>
            <a:endParaRPr kumimoji="1" lang="ja-JP" altLang="en-US" sz="2400" b="1" dirty="0" smtClean="0">
              <a:latin typeface="+mj-lt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644008" y="980678"/>
            <a:ext cx="4464496" cy="539998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3635896" y="1407863"/>
            <a:ext cx="72008" cy="2160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3491984" y="1623888"/>
            <a:ext cx="936000" cy="36004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rgbClr val="0000FF"/>
                </a:solidFill>
              </a:rPr>
              <a:t>P⁺ strip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486613" y="760953"/>
            <a:ext cx="277928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200" b="1" dirty="0" smtClean="0">
                <a:latin typeface="+mj-lt"/>
              </a:rPr>
              <a:t>Readout ASIC (APV25)</a:t>
            </a:r>
            <a:endParaRPr kumimoji="1" lang="ja-JP" altLang="en-US" sz="2200" b="1" dirty="0" smtClean="0">
              <a:latin typeface="+mj-lt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80012" y="1164545"/>
            <a:ext cx="439248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kumimoji="1" lang="en-US" altLang="ja-JP" sz="2000" b="1" dirty="0" smtClean="0">
                <a:latin typeface="+mj-lt"/>
              </a:rPr>
              <a:t>As high hit rate is anticipated at Belle II, the readout chip should have a short signal shaping </a:t>
            </a:r>
            <a:r>
              <a:rPr lang="en-US" altLang="ja-JP" sz="2000" b="1" dirty="0" smtClean="0"/>
              <a:t>time </a:t>
            </a:r>
            <a:r>
              <a:rPr kumimoji="1" lang="en-US" altLang="ja-JP" sz="2000" b="1" dirty="0" smtClean="0">
                <a:latin typeface="+mj-lt"/>
              </a:rPr>
              <a:t>for low noise and a good radiation hardness.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16016" y="2632812"/>
            <a:ext cx="2910188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200" b="1" dirty="0" smtClean="0">
                <a:latin typeface="+mj-lt"/>
              </a:rPr>
              <a:t>We adopted the APV25</a:t>
            </a:r>
            <a:endParaRPr kumimoji="1" lang="ja-JP" altLang="en-US" sz="2200" b="1" dirty="0" smtClean="0">
              <a:latin typeface="+mj-lt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680012" y="3208064"/>
            <a:ext cx="4392488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kumimoji="1" lang="en-US" altLang="ja-JP" sz="2000" b="1" dirty="0" smtClean="0">
                <a:latin typeface="+mj-lt"/>
              </a:rPr>
              <a:t>The APV25 was originally</a:t>
            </a:r>
            <a:br>
              <a:rPr kumimoji="1" lang="en-US" altLang="ja-JP" sz="2000" b="1" dirty="0" smtClean="0">
                <a:latin typeface="+mj-lt"/>
              </a:rPr>
            </a:br>
            <a:r>
              <a:rPr kumimoji="1" lang="en-US" altLang="ja-JP" sz="2000" b="1" dirty="0" smtClean="0">
                <a:latin typeface="+mj-lt"/>
              </a:rPr>
              <a:t>developed for the CMS.</a:t>
            </a:r>
          </a:p>
          <a:p>
            <a:pPr marL="442913" indent="-179388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Shaping time = 50ns.</a:t>
            </a:r>
          </a:p>
          <a:p>
            <a:pPr marL="442913" indent="-179388">
              <a:buFont typeface="Arial" pitchFamily="34" charset="0"/>
              <a:buChar char="•"/>
            </a:pPr>
            <a:r>
              <a:rPr kumimoji="1" lang="en-US" altLang="ja-JP" sz="2000" b="1" dirty="0" smtClean="0">
                <a:solidFill>
                  <a:srgbClr val="FF0000"/>
                </a:solidFill>
                <a:latin typeface="+mj-lt"/>
              </a:rPr>
              <a:t>Radiation hardness &gt; 1MGray.</a:t>
            </a:r>
          </a:p>
          <a:p>
            <a:pPr marL="179388" indent="-179388">
              <a:buFont typeface="Arial" pitchFamily="34" charset="0"/>
              <a:buChar char="•"/>
            </a:pPr>
            <a:r>
              <a:rPr kumimoji="1" lang="en-US" altLang="ja-JP" sz="2000" b="1" dirty="0" smtClean="0">
                <a:latin typeface="+mj-lt"/>
              </a:rPr>
              <a:t>Other characteristics</a:t>
            </a:r>
          </a:p>
          <a:p>
            <a:pPr marL="442913" indent="-179388">
              <a:buFont typeface="Arial" pitchFamily="34" charset="0"/>
              <a:buChar char="•"/>
            </a:pPr>
            <a:r>
              <a:rPr lang="en-US" altLang="ja-JP" sz="2000" b="1" dirty="0" smtClean="0">
                <a:latin typeface="+mj-lt"/>
              </a:rPr>
              <a:t># of input channels = </a:t>
            </a:r>
            <a:r>
              <a:rPr lang="en-US" altLang="ja-JP" sz="2000" b="1" dirty="0" smtClean="0">
                <a:solidFill>
                  <a:srgbClr val="0000FF"/>
                </a:solidFill>
                <a:latin typeface="+mj-lt"/>
              </a:rPr>
              <a:t>128 / chip</a:t>
            </a:r>
            <a:r>
              <a:rPr lang="en-US" altLang="ja-JP" sz="2000" b="1" dirty="0" smtClean="0">
                <a:latin typeface="+mj-lt"/>
              </a:rPr>
              <a:t>.</a:t>
            </a:r>
          </a:p>
          <a:p>
            <a:pPr marL="442913" indent="-179388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rgbClr val="0000FF"/>
                </a:solidFill>
              </a:rPr>
              <a:t>192-deep analog pipeline</a:t>
            </a:r>
            <a:r>
              <a:rPr lang="en-US" altLang="ja-JP" sz="2000" b="1" dirty="0" smtClean="0"/>
              <a:t> for the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dead-time reduction</a:t>
            </a:r>
            <a:r>
              <a:rPr lang="en-US" altLang="ja-JP" sz="2000" b="1" dirty="0" smtClean="0"/>
              <a:t>.</a:t>
            </a:r>
          </a:p>
          <a:p>
            <a:pPr marL="442913" indent="-179388">
              <a:buFont typeface="Arial" pitchFamily="34" charset="0"/>
              <a:buChar char="•"/>
            </a:pPr>
            <a:r>
              <a:rPr kumimoji="1" lang="en-US" altLang="ja-JP" sz="2000" b="1" dirty="0" smtClean="0">
                <a:solidFill>
                  <a:srgbClr val="0000FF"/>
                </a:solidFill>
                <a:latin typeface="+mj-lt"/>
              </a:rPr>
              <a:t>Thinned down to 100</a:t>
            </a:r>
            <a:r>
              <a:rPr kumimoji="1" lang="el-GR" altLang="ja-JP" sz="2000" b="1" dirty="0" smtClean="0">
                <a:solidFill>
                  <a:srgbClr val="0000FF"/>
                </a:solidFill>
                <a:latin typeface="Calibri"/>
              </a:rPr>
              <a:t>μ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+mj-lt"/>
              </a:rPr>
              <a:t>m </a:t>
            </a:r>
            <a:r>
              <a:rPr lang="en-US" altLang="ja-JP" sz="2000" b="1" dirty="0" smtClean="0">
                <a:latin typeface="+mj-lt"/>
              </a:rPr>
              <a:t>for </a:t>
            </a:r>
            <a:r>
              <a:rPr kumimoji="1" lang="en-US" altLang="ja-JP" sz="2000" b="1" dirty="0" smtClean="0">
                <a:latin typeface="+mj-lt"/>
              </a:rPr>
              <a:t>the 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+mj-lt"/>
              </a:rPr>
              <a:t>material budget reduction</a:t>
            </a:r>
            <a:r>
              <a:rPr kumimoji="1" lang="en-US" altLang="ja-JP" sz="2000" b="1" dirty="0" smtClean="0">
                <a:latin typeface="+mj-lt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11480" r="11480"/>
          <a:stretch>
            <a:fillRect/>
          </a:stretch>
        </p:blipFill>
        <p:spPr bwMode="auto">
          <a:xfrm>
            <a:off x="7802433" y="2632000"/>
            <a:ext cx="1162055" cy="81762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>
          <a:xfrm>
            <a:off x="6978882" y="6466712"/>
            <a:ext cx="2133600" cy="365125"/>
          </a:xfrm>
        </p:spPr>
        <p:txBody>
          <a:bodyPr/>
          <a:lstStyle/>
          <a:p>
            <a:fld id="{0580556B-8668-8944-B12C-A275F28C2D28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0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Assembly Manual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96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Updated the assembly manual </a:t>
            </a:r>
          </a:p>
          <a:p>
            <a:r>
              <a:rPr lang="en-US" sz="2400" dirty="0" smtClean="0"/>
              <a:t>                                -  APVDAQ test  for  SBW,SFW , O-Z etc.,</a:t>
            </a:r>
          </a:p>
          <a:p>
            <a:r>
              <a:rPr lang="en-US" sz="2400" dirty="0" smtClean="0"/>
              <a:t>                                -  hybrid board and origami module testing with the          			test board PCB</a:t>
            </a:r>
          </a:p>
          <a:p>
            <a:r>
              <a:rPr lang="en-US" sz="2400" dirty="0" smtClean="0"/>
              <a:t>                                -  when to update the checklist</a:t>
            </a:r>
          </a:p>
          <a:p>
            <a:r>
              <a:rPr lang="en-US" sz="2400" dirty="0" smtClean="0"/>
              <a:t>                                -  loading of the measurement files at proper location 			in the database</a:t>
            </a:r>
          </a:p>
          <a:p>
            <a:r>
              <a:rPr lang="en-US" sz="2400" dirty="0" smtClean="0"/>
              <a:t>                                 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Followed the assembly manual during the ladder assembly ( Hard copies are kept next to the assembly table )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54D0CAE-ED64-4E0A-9F0A-F3B0124B6DE9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 Summary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5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838200"/>
            <a:ext cx="838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 For the first time we are involved in such a high-precisions detector project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 Starting from the scratch, we’ve come a long way – at par with colleagues in Japan and EU 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 All the assembly jigs are designed, produced and fine-tuned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 Built up expertise on </a:t>
            </a:r>
            <a:r>
              <a:rPr lang="en-US" sz="3200" b="1" dirty="0" err="1" smtClean="0">
                <a:solidFill>
                  <a:srgbClr val="0070C0"/>
                </a:solidFill>
              </a:rPr>
              <a:t>wirebonding</a:t>
            </a:r>
            <a:r>
              <a:rPr lang="en-US" sz="3200" b="1" dirty="0" smtClean="0">
                <a:solidFill>
                  <a:srgbClr val="0070C0"/>
                </a:solidFill>
              </a:rPr>
              <a:t>, gluing, pull testing, CMM analysis and electrical Q&amp;A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 Well established the assembly procedure and produced a number of prototypes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 Ready for the full-scale production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5248870"/>
            <a:ext cx="3166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Thank you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1026" name="Picture 2" descr="E:\Personal photos\IPAD photos\June - July 2014\IMG_2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/>
          <p:nvPr/>
        </p:nvGrpSpPr>
        <p:grpSpPr>
          <a:xfrm>
            <a:off x="-76199" y="1752601"/>
            <a:ext cx="3657599" cy="2975532"/>
            <a:chOff x="706438" y="1219200"/>
            <a:chExt cx="7858125" cy="5426533"/>
          </a:xfrm>
        </p:grpSpPr>
        <p:sp>
          <p:nvSpPr>
            <p:cNvPr id="245762" name="AutoShape 2"/>
            <p:cNvSpPr>
              <a:spLocks noChangeArrowheads="1"/>
            </p:cNvSpPr>
            <p:nvPr/>
          </p:nvSpPr>
          <p:spPr bwMode="auto">
            <a:xfrm>
              <a:off x="2611438" y="5156200"/>
              <a:ext cx="3462337" cy="323850"/>
            </a:xfrm>
            <a:prstGeom prst="cube">
              <a:avLst>
                <a:gd name="adj" fmla="val 74509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63" name="AutoShape 3"/>
            <p:cNvSpPr>
              <a:spLocks noChangeArrowheads="1"/>
            </p:cNvSpPr>
            <p:nvPr/>
          </p:nvSpPr>
          <p:spPr bwMode="auto">
            <a:xfrm>
              <a:off x="2112963" y="5651500"/>
              <a:ext cx="3462337" cy="323850"/>
            </a:xfrm>
            <a:prstGeom prst="cube">
              <a:avLst>
                <a:gd name="adj" fmla="val 74509"/>
              </a:avLst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65" name="AutoShape 5"/>
            <p:cNvSpPr>
              <a:spLocks noChangeArrowheads="1"/>
            </p:cNvSpPr>
            <p:nvPr/>
          </p:nvSpPr>
          <p:spPr bwMode="auto">
            <a:xfrm>
              <a:off x="2417763" y="2316163"/>
              <a:ext cx="1295400" cy="1009650"/>
            </a:xfrm>
            <a:prstGeom prst="cube">
              <a:avLst>
                <a:gd name="adj" fmla="val 8862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66" name="AutoShape 6"/>
            <p:cNvSpPr>
              <a:spLocks noChangeArrowheads="1"/>
            </p:cNvSpPr>
            <p:nvPr/>
          </p:nvSpPr>
          <p:spPr bwMode="auto">
            <a:xfrm>
              <a:off x="2455863" y="5416550"/>
              <a:ext cx="3278187" cy="138113"/>
            </a:xfrm>
            <a:prstGeom prst="cube">
              <a:avLst>
                <a:gd name="adj" fmla="val 4138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67" name="AutoShape 7"/>
            <p:cNvSpPr>
              <a:spLocks noChangeArrowheads="1"/>
            </p:cNvSpPr>
            <p:nvPr/>
          </p:nvSpPr>
          <p:spPr bwMode="auto">
            <a:xfrm>
              <a:off x="2951163" y="4916488"/>
              <a:ext cx="3278187" cy="138112"/>
            </a:xfrm>
            <a:prstGeom prst="cube">
              <a:avLst>
                <a:gd name="adj" fmla="val 4138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68" name="AutoShape 8"/>
            <p:cNvSpPr>
              <a:spLocks noChangeArrowheads="1"/>
            </p:cNvSpPr>
            <p:nvPr/>
          </p:nvSpPr>
          <p:spPr bwMode="auto">
            <a:xfrm>
              <a:off x="2112963" y="2316163"/>
              <a:ext cx="4114800" cy="358140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69" name="Text Box 9"/>
            <p:cNvSpPr txBox="1">
              <a:spLocks noChangeArrowheads="1"/>
            </p:cNvSpPr>
            <p:nvPr/>
          </p:nvSpPr>
          <p:spPr bwMode="auto">
            <a:xfrm>
              <a:off x="1106488" y="5145088"/>
              <a:ext cx="4429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800000"/>
                  </a:solidFill>
                  <a:latin typeface="Comic Sans MS" pitchFamily="66" charset="0"/>
                </a:rPr>
                <a:t>n</a:t>
              </a:r>
              <a:r>
                <a:rPr lang="en-US" sz="2400" baseline="30000">
                  <a:solidFill>
                    <a:srgbClr val="800000"/>
                  </a:solidFill>
                  <a:latin typeface="Comic Sans MS" pitchFamily="66" charset="0"/>
                </a:rPr>
                <a:t>+</a:t>
              </a:r>
              <a:endParaRPr lang="en-US" sz="2400">
                <a:solidFill>
                  <a:srgbClr val="800000"/>
                </a:solidFill>
                <a:latin typeface="Comic Sans MS" pitchFamily="66" charset="0"/>
              </a:endParaRPr>
            </a:p>
          </p:txBody>
        </p:sp>
        <p:sp>
          <p:nvSpPr>
            <p:cNvPr id="245770" name="Line 10"/>
            <p:cNvSpPr>
              <a:spLocks noChangeShapeType="1"/>
            </p:cNvSpPr>
            <p:nvPr/>
          </p:nvSpPr>
          <p:spPr bwMode="auto">
            <a:xfrm>
              <a:off x="1549400" y="5480050"/>
              <a:ext cx="906463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71" name="Text Box 11"/>
            <p:cNvSpPr txBox="1">
              <a:spLocks noChangeArrowheads="1"/>
            </p:cNvSpPr>
            <p:nvPr/>
          </p:nvSpPr>
          <p:spPr bwMode="auto">
            <a:xfrm>
              <a:off x="1236663" y="3429000"/>
              <a:ext cx="4460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9900"/>
                  </a:solidFill>
                  <a:latin typeface="Comic Sans MS" pitchFamily="66" charset="0"/>
                </a:rPr>
                <a:t>p</a:t>
              </a:r>
              <a:r>
                <a:rPr lang="en-US" sz="2400" baseline="30000">
                  <a:solidFill>
                    <a:srgbClr val="009900"/>
                  </a:solidFill>
                  <a:latin typeface="Comic Sans MS" pitchFamily="66" charset="0"/>
                </a:rPr>
                <a:t>+</a:t>
              </a:r>
              <a:endParaRPr lang="en-US" sz="2400">
                <a:solidFill>
                  <a:srgbClr val="009900"/>
                </a:solidFill>
                <a:latin typeface="Comic Sans MS" pitchFamily="66" charset="0"/>
              </a:endParaRPr>
            </a:p>
          </p:txBody>
        </p:sp>
        <p:sp>
          <p:nvSpPr>
            <p:cNvPr id="245772" name="Text Box 12"/>
            <p:cNvSpPr txBox="1">
              <a:spLocks noChangeArrowheads="1"/>
            </p:cNvSpPr>
            <p:nvPr/>
          </p:nvSpPr>
          <p:spPr bwMode="auto">
            <a:xfrm>
              <a:off x="2859088" y="3962400"/>
              <a:ext cx="10239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latin typeface="Comic Sans MS" pitchFamily="66" charset="0"/>
                </a:rPr>
                <a:t>bulk n</a:t>
              </a:r>
            </a:p>
          </p:txBody>
        </p:sp>
        <p:sp>
          <p:nvSpPr>
            <p:cNvPr id="245773" name="Line 13"/>
            <p:cNvSpPr>
              <a:spLocks noChangeShapeType="1"/>
            </p:cNvSpPr>
            <p:nvPr/>
          </p:nvSpPr>
          <p:spPr bwMode="auto">
            <a:xfrm flipV="1">
              <a:off x="1579563" y="3289300"/>
              <a:ext cx="1031875" cy="596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74" name="Text Box 14"/>
            <p:cNvSpPr txBox="1">
              <a:spLocks noChangeArrowheads="1"/>
            </p:cNvSpPr>
            <p:nvPr/>
          </p:nvSpPr>
          <p:spPr bwMode="auto">
            <a:xfrm>
              <a:off x="6792913" y="1695450"/>
              <a:ext cx="4905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Al</a:t>
              </a:r>
            </a:p>
          </p:txBody>
        </p:sp>
        <p:sp>
          <p:nvSpPr>
            <p:cNvPr id="245775" name="Text Box 15"/>
            <p:cNvSpPr txBox="1">
              <a:spLocks noChangeArrowheads="1"/>
            </p:cNvSpPr>
            <p:nvPr/>
          </p:nvSpPr>
          <p:spPr bwMode="auto">
            <a:xfrm>
              <a:off x="6937375" y="4810125"/>
              <a:ext cx="16271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>
                  <a:solidFill>
                    <a:srgbClr val="009900"/>
                  </a:solidFill>
                  <a:latin typeface="Comic Sans MS" pitchFamily="66" charset="0"/>
                </a:rPr>
                <a:t>p</a:t>
              </a:r>
              <a:r>
                <a:rPr lang="en-US" sz="2400" baseline="30000" dirty="0">
                  <a:solidFill>
                    <a:srgbClr val="009900"/>
                  </a:solidFill>
                  <a:latin typeface="Comic Sans MS" pitchFamily="66" charset="0"/>
                </a:rPr>
                <a:t>+</a:t>
              </a:r>
              <a:r>
                <a:rPr lang="en-US" sz="2400" dirty="0">
                  <a:solidFill>
                    <a:srgbClr val="009900"/>
                  </a:solidFill>
                  <a:latin typeface="Comic Sans MS" pitchFamily="66" charset="0"/>
                </a:rPr>
                <a:t> stopper</a:t>
              </a:r>
            </a:p>
          </p:txBody>
        </p:sp>
        <p:sp>
          <p:nvSpPr>
            <p:cNvPr id="245776" name="Line 16"/>
            <p:cNvSpPr>
              <a:spLocks noChangeShapeType="1"/>
            </p:cNvSpPr>
            <p:nvPr/>
          </p:nvSpPr>
          <p:spPr bwMode="auto">
            <a:xfrm flipH="1">
              <a:off x="5575300" y="5073650"/>
              <a:ext cx="1398588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77" name="Line 17"/>
            <p:cNvSpPr>
              <a:spLocks noChangeShapeType="1"/>
            </p:cNvSpPr>
            <p:nvPr/>
          </p:nvSpPr>
          <p:spPr bwMode="auto">
            <a:xfrm>
              <a:off x="3171825" y="5975350"/>
              <a:ext cx="0" cy="455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78" name="Line 18"/>
            <p:cNvSpPr>
              <a:spLocks noChangeShapeType="1"/>
            </p:cNvSpPr>
            <p:nvPr/>
          </p:nvSpPr>
          <p:spPr bwMode="auto">
            <a:xfrm>
              <a:off x="3173413" y="6430963"/>
              <a:ext cx="538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79" name="Line 19"/>
            <p:cNvSpPr>
              <a:spLocks noChangeShapeType="1"/>
            </p:cNvSpPr>
            <p:nvPr/>
          </p:nvSpPr>
          <p:spPr bwMode="auto">
            <a:xfrm>
              <a:off x="3659188" y="6430963"/>
              <a:ext cx="741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80" name="AutoShape 20"/>
            <p:cNvSpPr>
              <a:spLocks noChangeArrowheads="1"/>
            </p:cNvSpPr>
            <p:nvPr/>
          </p:nvSpPr>
          <p:spPr bwMode="auto">
            <a:xfrm rot="5400000">
              <a:off x="4421187" y="6240463"/>
              <a:ext cx="339725" cy="3810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1" name="Line 21"/>
            <p:cNvSpPr>
              <a:spLocks noChangeShapeType="1"/>
            </p:cNvSpPr>
            <p:nvPr/>
          </p:nvSpPr>
          <p:spPr bwMode="auto">
            <a:xfrm>
              <a:off x="4779963" y="6430963"/>
              <a:ext cx="793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82" name="Line 22"/>
            <p:cNvSpPr>
              <a:spLocks noChangeShapeType="1"/>
            </p:cNvSpPr>
            <p:nvPr/>
          </p:nvSpPr>
          <p:spPr bwMode="auto">
            <a:xfrm>
              <a:off x="3422650" y="1389063"/>
              <a:ext cx="11953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83" name="AutoShape 23"/>
            <p:cNvSpPr>
              <a:spLocks noChangeArrowheads="1"/>
            </p:cNvSpPr>
            <p:nvPr/>
          </p:nvSpPr>
          <p:spPr bwMode="auto">
            <a:xfrm rot="5400000">
              <a:off x="4638675" y="1198563"/>
              <a:ext cx="339725" cy="3810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4" name="Line 24"/>
            <p:cNvSpPr>
              <a:spLocks noChangeShapeType="1"/>
            </p:cNvSpPr>
            <p:nvPr/>
          </p:nvSpPr>
          <p:spPr bwMode="auto">
            <a:xfrm>
              <a:off x="4997450" y="1389063"/>
              <a:ext cx="793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85" name="AutoShape 25"/>
            <p:cNvSpPr>
              <a:spLocks noChangeArrowheads="1"/>
            </p:cNvSpPr>
            <p:nvPr/>
          </p:nvSpPr>
          <p:spPr bwMode="auto">
            <a:xfrm>
              <a:off x="2420938" y="2233613"/>
              <a:ext cx="1279525" cy="1009650"/>
            </a:xfrm>
            <a:prstGeom prst="cube">
              <a:avLst>
                <a:gd name="adj" fmla="val 88620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6" name="AutoShape 26"/>
            <p:cNvSpPr>
              <a:spLocks noChangeArrowheads="1"/>
            </p:cNvSpPr>
            <p:nvPr/>
          </p:nvSpPr>
          <p:spPr bwMode="auto">
            <a:xfrm>
              <a:off x="2419350" y="2143125"/>
              <a:ext cx="1295400" cy="1009650"/>
            </a:xfrm>
            <a:prstGeom prst="cube">
              <a:avLst>
                <a:gd name="adj" fmla="val 88620"/>
              </a:avLst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7" name="AutoShape 27"/>
            <p:cNvSpPr>
              <a:spLocks noChangeArrowheads="1"/>
            </p:cNvSpPr>
            <p:nvPr/>
          </p:nvSpPr>
          <p:spPr bwMode="auto">
            <a:xfrm>
              <a:off x="3157538" y="2325688"/>
              <a:ext cx="1295400" cy="1009650"/>
            </a:xfrm>
            <a:prstGeom prst="cube">
              <a:avLst>
                <a:gd name="adj" fmla="val 8862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8" name="AutoShape 28"/>
            <p:cNvSpPr>
              <a:spLocks noChangeArrowheads="1"/>
            </p:cNvSpPr>
            <p:nvPr/>
          </p:nvSpPr>
          <p:spPr bwMode="auto">
            <a:xfrm>
              <a:off x="3151188" y="2243138"/>
              <a:ext cx="1279525" cy="1009650"/>
            </a:xfrm>
            <a:prstGeom prst="cube">
              <a:avLst>
                <a:gd name="adj" fmla="val 88620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9" name="AutoShape 29"/>
            <p:cNvSpPr>
              <a:spLocks noChangeArrowheads="1"/>
            </p:cNvSpPr>
            <p:nvPr/>
          </p:nvSpPr>
          <p:spPr bwMode="auto">
            <a:xfrm>
              <a:off x="3152775" y="2152650"/>
              <a:ext cx="1295400" cy="1009650"/>
            </a:xfrm>
            <a:prstGeom prst="cube">
              <a:avLst>
                <a:gd name="adj" fmla="val 88620"/>
              </a:avLst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90" name="AutoShape 30"/>
            <p:cNvSpPr>
              <a:spLocks noChangeArrowheads="1"/>
            </p:cNvSpPr>
            <p:nvPr/>
          </p:nvSpPr>
          <p:spPr bwMode="auto">
            <a:xfrm>
              <a:off x="3919538" y="2325688"/>
              <a:ext cx="1295400" cy="1009650"/>
            </a:xfrm>
            <a:prstGeom prst="cube">
              <a:avLst>
                <a:gd name="adj" fmla="val 8862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91" name="AutoShape 31"/>
            <p:cNvSpPr>
              <a:spLocks noChangeArrowheads="1"/>
            </p:cNvSpPr>
            <p:nvPr/>
          </p:nvSpPr>
          <p:spPr bwMode="auto">
            <a:xfrm>
              <a:off x="3922713" y="2243138"/>
              <a:ext cx="1279525" cy="1009650"/>
            </a:xfrm>
            <a:prstGeom prst="cube">
              <a:avLst>
                <a:gd name="adj" fmla="val 88620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92" name="AutoShape 32"/>
            <p:cNvSpPr>
              <a:spLocks noChangeArrowheads="1"/>
            </p:cNvSpPr>
            <p:nvPr/>
          </p:nvSpPr>
          <p:spPr bwMode="auto">
            <a:xfrm>
              <a:off x="3921125" y="2152650"/>
              <a:ext cx="1295400" cy="1009650"/>
            </a:xfrm>
            <a:prstGeom prst="cube">
              <a:avLst>
                <a:gd name="adj" fmla="val 88620"/>
              </a:avLst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93" name="AutoShape 33"/>
            <p:cNvSpPr>
              <a:spLocks noChangeArrowheads="1"/>
            </p:cNvSpPr>
            <p:nvPr/>
          </p:nvSpPr>
          <p:spPr bwMode="auto">
            <a:xfrm>
              <a:off x="4681538" y="2325688"/>
              <a:ext cx="1295400" cy="1009650"/>
            </a:xfrm>
            <a:prstGeom prst="cube">
              <a:avLst>
                <a:gd name="adj" fmla="val 8862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94" name="AutoShape 34"/>
            <p:cNvSpPr>
              <a:spLocks noChangeArrowheads="1"/>
            </p:cNvSpPr>
            <p:nvPr/>
          </p:nvSpPr>
          <p:spPr bwMode="auto">
            <a:xfrm>
              <a:off x="4684713" y="2243138"/>
              <a:ext cx="1279525" cy="1009650"/>
            </a:xfrm>
            <a:prstGeom prst="cube">
              <a:avLst>
                <a:gd name="adj" fmla="val 88620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95" name="AutoShape 35"/>
            <p:cNvSpPr>
              <a:spLocks noChangeArrowheads="1"/>
            </p:cNvSpPr>
            <p:nvPr/>
          </p:nvSpPr>
          <p:spPr bwMode="auto">
            <a:xfrm>
              <a:off x="4683125" y="2152650"/>
              <a:ext cx="1295400" cy="1009650"/>
            </a:xfrm>
            <a:prstGeom prst="cube">
              <a:avLst>
                <a:gd name="adj" fmla="val 88620"/>
              </a:avLst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96" name="Line 36"/>
            <p:cNvSpPr>
              <a:spLocks noChangeShapeType="1"/>
            </p:cNvSpPr>
            <p:nvPr/>
          </p:nvSpPr>
          <p:spPr bwMode="auto">
            <a:xfrm flipV="1">
              <a:off x="3409950" y="1381125"/>
              <a:ext cx="0" cy="828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97" name="Line 37"/>
            <p:cNvSpPr>
              <a:spLocks noChangeShapeType="1"/>
            </p:cNvSpPr>
            <p:nvPr/>
          </p:nvSpPr>
          <p:spPr bwMode="auto">
            <a:xfrm flipH="1">
              <a:off x="5667375" y="1962150"/>
              <a:ext cx="1171575" cy="342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98" name="Line 38"/>
            <p:cNvSpPr>
              <a:spLocks noChangeShapeType="1"/>
            </p:cNvSpPr>
            <p:nvPr/>
          </p:nvSpPr>
          <p:spPr bwMode="auto">
            <a:xfrm flipH="1">
              <a:off x="5705475" y="2505075"/>
              <a:ext cx="1343025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99" name="Text Box 39"/>
            <p:cNvSpPr txBox="1">
              <a:spLocks noChangeArrowheads="1"/>
            </p:cNvSpPr>
            <p:nvPr/>
          </p:nvSpPr>
          <p:spPr bwMode="auto">
            <a:xfrm>
              <a:off x="7070726" y="2293937"/>
              <a:ext cx="1254288" cy="673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000FF"/>
                  </a:solidFill>
                </a:rPr>
                <a:t>SiO</a:t>
              </a:r>
              <a:r>
                <a:rPr lang="en-US" sz="1800" b="1" baseline="-25000" dirty="0" smtClean="0">
                  <a:solidFill>
                    <a:srgbClr val="0000FF"/>
                  </a:solidFill>
                </a:rPr>
                <a:t>2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245800" name="AutoShape 40"/>
            <p:cNvSpPr>
              <a:spLocks noChangeArrowheads="1"/>
            </p:cNvSpPr>
            <p:nvPr/>
          </p:nvSpPr>
          <p:spPr bwMode="auto">
            <a:xfrm>
              <a:off x="2108200" y="5583238"/>
              <a:ext cx="3462338" cy="323850"/>
            </a:xfrm>
            <a:prstGeom prst="cube">
              <a:avLst>
                <a:gd name="adj" fmla="val 74509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01" name="AutoShape 41"/>
            <p:cNvSpPr>
              <a:spLocks noChangeArrowheads="1"/>
            </p:cNvSpPr>
            <p:nvPr/>
          </p:nvSpPr>
          <p:spPr bwMode="auto">
            <a:xfrm>
              <a:off x="2108200" y="5526088"/>
              <a:ext cx="3462338" cy="323850"/>
            </a:xfrm>
            <a:prstGeom prst="cube">
              <a:avLst>
                <a:gd name="adj" fmla="val 74509"/>
              </a:avLst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02" name="AutoShape 42"/>
            <p:cNvSpPr>
              <a:spLocks noChangeArrowheads="1"/>
            </p:cNvSpPr>
            <p:nvPr/>
          </p:nvSpPr>
          <p:spPr bwMode="auto">
            <a:xfrm>
              <a:off x="2608263" y="5083175"/>
              <a:ext cx="3462337" cy="323850"/>
            </a:xfrm>
            <a:prstGeom prst="cube">
              <a:avLst>
                <a:gd name="adj" fmla="val 74509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03" name="AutoShape 43"/>
            <p:cNvSpPr>
              <a:spLocks noChangeArrowheads="1"/>
            </p:cNvSpPr>
            <p:nvPr/>
          </p:nvSpPr>
          <p:spPr bwMode="auto">
            <a:xfrm>
              <a:off x="2593975" y="5054600"/>
              <a:ext cx="3462338" cy="323850"/>
            </a:xfrm>
            <a:prstGeom prst="cube">
              <a:avLst>
                <a:gd name="adj" fmla="val 74509"/>
              </a:avLst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04" name="Line 44"/>
            <p:cNvSpPr>
              <a:spLocks noChangeShapeType="1"/>
            </p:cNvSpPr>
            <p:nvPr/>
          </p:nvSpPr>
          <p:spPr bwMode="auto">
            <a:xfrm flipV="1">
              <a:off x="1306513" y="5878513"/>
              <a:ext cx="94297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05" name="Text Box 45"/>
            <p:cNvSpPr txBox="1">
              <a:spLocks noChangeArrowheads="1"/>
            </p:cNvSpPr>
            <p:nvPr/>
          </p:nvSpPr>
          <p:spPr bwMode="auto">
            <a:xfrm>
              <a:off x="706438" y="5972175"/>
              <a:ext cx="1254288" cy="673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000FF"/>
                  </a:solidFill>
                </a:rPr>
                <a:t>SiO</a:t>
              </a:r>
              <a:r>
                <a:rPr lang="en-US" sz="1800" b="1" baseline="-25000" dirty="0" smtClean="0">
                  <a:solidFill>
                    <a:srgbClr val="0000FF"/>
                  </a:solidFill>
                </a:rPr>
                <a:t>2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245806" name="Line 46"/>
            <p:cNvSpPr>
              <a:spLocks noChangeShapeType="1"/>
            </p:cNvSpPr>
            <p:nvPr/>
          </p:nvSpPr>
          <p:spPr bwMode="auto">
            <a:xfrm flipV="1">
              <a:off x="2308225" y="5980113"/>
              <a:ext cx="376238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07" name="Text Box 47"/>
            <p:cNvSpPr txBox="1">
              <a:spLocks noChangeArrowheads="1"/>
            </p:cNvSpPr>
            <p:nvPr/>
          </p:nvSpPr>
          <p:spPr bwMode="auto">
            <a:xfrm>
              <a:off x="1839913" y="6181725"/>
              <a:ext cx="4905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Al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304800" y="762000"/>
            <a:ext cx="464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3300"/>
                </a:solidFill>
              </a:rPr>
              <a:t>Purpose: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3333FF"/>
                </a:solidFill>
              </a:rPr>
              <a:t>Provide precise two-dimensional position information for charged particles passing through it</a:t>
            </a: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171974" y="2"/>
            <a:ext cx="6676626" cy="609598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Double-sided silicon detector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6" y="62907"/>
            <a:ext cx="1144278" cy="514270"/>
          </a:xfrm>
          <a:prstGeom prst="rect">
            <a:avLst/>
          </a:prstGeom>
        </p:spPr>
      </p:pic>
      <p:pic>
        <p:nvPicPr>
          <p:cNvPr id="52" name="Picture 2" descr="E:\belle2\official\svd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628" y="102253"/>
            <a:ext cx="1236372" cy="435578"/>
          </a:xfrm>
          <a:prstGeom prst="rect">
            <a:avLst/>
          </a:prstGeom>
          <a:noFill/>
        </p:spPr>
      </p:pic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8013" y="4267200"/>
            <a:ext cx="449738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447800"/>
            <a:ext cx="416718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5943600" y="1066800"/>
            <a:ext cx="209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Rectangular sensors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917391" y="3886200"/>
            <a:ext cx="204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Trapezoidal sensors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:\DCIM\105CANON\IMG_0041.JPG"/>
          <p:cNvPicPr>
            <a:picLocks noChangeAspect="1" noChangeArrowheads="1"/>
          </p:cNvPicPr>
          <p:nvPr/>
        </p:nvPicPr>
        <p:blipFill>
          <a:blip r:embed="rId3" cstate="print">
            <a:lum bright="30000" contrast="40000"/>
          </a:blip>
          <a:srcRect l="3322" t="5906" r="3322" b="22146"/>
          <a:stretch>
            <a:fillRect/>
          </a:stretch>
        </p:blipFill>
        <p:spPr bwMode="auto">
          <a:xfrm>
            <a:off x="2734401" y="3546983"/>
            <a:ext cx="3675198" cy="21243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Chip-on-Sensor and “Origami” Concepts</a:t>
            </a:r>
            <a:endParaRPr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57200" y="788925"/>
            <a:ext cx="4038600" cy="4995864"/>
          </a:xfrm>
        </p:spPr>
        <p:txBody>
          <a:bodyPr/>
          <a:lstStyle/>
          <a:p>
            <a:r>
              <a:rPr lang="en-US" altLang="ja-JP" dirty="0" smtClean="0"/>
              <a:t>APV25 on sensor</a:t>
            </a:r>
          </a:p>
          <a:p>
            <a:pPr lvl="1"/>
            <a:r>
              <a:rPr lang="en-US" altLang="ja-JP" dirty="0" smtClean="0"/>
              <a:t>The </a:t>
            </a:r>
            <a:r>
              <a:rPr lang="en-US" altLang="ja-JP" dirty="0" err="1" smtClean="0"/>
              <a:t>APVs</a:t>
            </a:r>
            <a:r>
              <a:rPr lang="en-US" altLang="ja-JP" dirty="0" smtClean="0"/>
              <a:t> for the inner sensors are placed directly on the </a:t>
            </a:r>
            <a:r>
              <a:rPr lang="en-US" altLang="ja-JP" dirty="0" err="1" smtClean="0"/>
              <a:t>DSSDs</a:t>
            </a:r>
            <a:r>
              <a:rPr lang="en-US" altLang="ja-JP" dirty="0" smtClean="0"/>
              <a:t> to minimize the analog path length (capacitive noise)</a:t>
            </a:r>
          </a:p>
        </p:txBody>
      </p:sp>
      <p:sp>
        <p:nvSpPr>
          <p:cNvPr id="68" name="コンテンツ プレースホルダ 67"/>
          <p:cNvSpPr>
            <a:spLocks noGrp="1"/>
          </p:cNvSpPr>
          <p:nvPr>
            <p:ph sz="half" idx="2"/>
          </p:nvPr>
        </p:nvSpPr>
        <p:spPr>
          <a:xfrm>
            <a:off x="4648200" y="788925"/>
            <a:ext cx="4038600" cy="4995863"/>
          </a:xfrm>
        </p:spPr>
        <p:txBody>
          <a:bodyPr/>
          <a:lstStyle/>
          <a:p>
            <a:r>
              <a:rPr lang="en-US" altLang="ja-JP" dirty="0" smtClean="0"/>
              <a:t>P-side readout</a:t>
            </a:r>
          </a:p>
          <a:p>
            <a:pPr lvl="1"/>
            <a:r>
              <a:rPr lang="en-US" altLang="ja-JP" dirty="0" smtClean="0"/>
              <a:t>Signals on the sensor backside are brought to the upper side by other flex circuits and readout by APV25 chips mounted on the top</a:t>
            </a:r>
          </a:p>
          <a:p>
            <a:endParaRPr kumimoji="1" lang="ja-JP" altLang="en-US" dirty="0"/>
          </a:p>
        </p:txBody>
      </p:sp>
      <p:grpSp>
        <p:nvGrpSpPr>
          <p:cNvPr id="3" name="グループ化 61"/>
          <p:cNvGrpSpPr/>
          <p:nvPr/>
        </p:nvGrpSpPr>
        <p:grpSpPr>
          <a:xfrm>
            <a:off x="2959248" y="3676711"/>
            <a:ext cx="3276415" cy="1541301"/>
            <a:chOff x="385192" y="4049357"/>
            <a:chExt cx="3826768" cy="1800198"/>
          </a:xfrm>
        </p:grpSpPr>
        <p:sp>
          <p:nvSpPr>
            <p:cNvPr id="28" name="正方形/長方形 27"/>
            <p:cNvSpPr/>
            <p:nvPr/>
          </p:nvSpPr>
          <p:spPr>
            <a:xfrm>
              <a:off x="385192" y="4049357"/>
              <a:ext cx="3826768" cy="18001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604727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1047119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1479167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3309810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3755714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2843808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1949763" y="4365099"/>
              <a:ext cx="6976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0" dirty="0" smtClean="0">
                  <a:latin typeface="+mj-lt"/>
                </a:rPr>
                <a:t>… …</a:t>
              </a:r>
              <a:endParaRPr kumimoji="1" lang="ja-JP" altLang="en-US" sz="2400" b="0" dirty="0" smtClean="0">
                <a:latin typeface="+mj-lt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497987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933547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3872020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3423384" y="4049357"/>
              <a:ext cx="226369" cy="18001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1013152" y="4973106"/>
              <a:ext cx="2570845" cy="39542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latin typeface="+mj-lt"/>
                </a:rPr>
                <a:t>DSSD </a:t>
              </a:r>
              <a:r>
                <a:rPr kumimoji="1" lang="en-US" altLang="ja-JP" sz="1600" b="1" i="1" dirty="0" smtClean="0">
                  <a:latin typeface="+mj-lt"/>
                </a:rPr>
                <a:t>n</a:t>
              </a:r>
              <a:r>
                <a:rPr kumimoji="1" lang="en-US" altLang="ja-JP" sz="1600" b="1" dirty="0" smtClean="0">
                  <a:latin typeface="+mj-lt"/>
                </a:rPr>
                <a:t>-side (512 strips)</a:t>
              </a:r>
              <a:endParaRPr kumimoji="1" lang="ja-JP" altLang="en-US" sz="1600" b="1" dirty="0" smtClean="0">
                <a:latin typeface="+mj-lt"/>
              </a:endParaRPr>
            </a:p>
          </p:txBody>
        </p:sp>
      </p:grpSp>
      <p:sp>
        <p:nvSpPr>
          <p:cNvPr id="63" name="正方形/長方形 62"/>
          <p:cNvSpPr/>
          <p:nvPr/>
        </p:nvSpPr>
        <p:spPr>
          <a:xfrm>
            <a:off x="2948228" y="3670287"/>
            <a:ext cx="3276415" cy="154130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110"/>
          <p:cNvGrpSpPr/>
          <p:nvPr/>
        </p:nvGrpSpPr>
        <p:grpSpPr>
          <a:xfrm>
            <a:off x="179512" y="4863793"/>
            <a:ext cx="6045131" cy="400110"/>
            <a:chOff x="179512" y="5465890"/>
            <a:chExt cx="6045131" cy="400110"/>
          </a:xfrm>
        </p:grpSpPr>
        <p:cxnSp>
          <p:nvCxnSpPr>
            <p:cNvPr id="67" name="直線矢印コネクタ 66"/>
            <p:cNvCxnSpPr>
              <a:stCxn id="65" idx="3"/>
              <a:endCxn id="64" idx="1"/>
            </p:cNvCxnSpPr>
            <p:nvPr/>
          </p:nvCxnSpPr>
          <p:spPr>
            <a:xfrm>
              <a:off x="2338821" y="5665945"/>
              <a:ext cx="609407" cy="1"/>
            </a:xfrm>
            <a:prstGeom prst="straightConnector1">
              <a:avLst/>
            </a:prstGeom>
            <a:ln w="28575">
              <a:solidFill>
                <a:srgbClr val="0099FF"/>
              </a:solidFill>
              <a:tailEnd type="arrow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179512" y="5465890"/>
              <a:ext cx="2159309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99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latin typeface="+mj-lt"/>
                </a:rPr>
                <a:t>Fan-out flex circuit</a:t>
              </a:r>
              <a:endParaRPr kumimoji="1" lang="ja-JP" altLang="en-US" sz="2000" b="1" dirty="0" smtClean="0">
                <a:latin typeface="+mj-lt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2948228" y="5527244"/>
              <a:ext cx="3276415" cy="277403"/>
            </a:xfrm>
            <a:prstGeom prst="rect">
              <a:avLst/>
            </a:prstGeom>
            <a:noFill/>
            <a:ln>
              <a:solidFill>
                <a:srgbClr val="0099F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7" name="正方形/長方形 116"/>
          <p:cNvSpPr/>
          <p:nvPr/>
        </p:nvSpPr>
        <p:spPr>
          <a:xfrm>
            <a:off x="3514959" y="4718372"/>
            <a:ext cx="245595" cy="24658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上矢印 112"/>
          <p:cNvSpPr/>
          <p:nvPr/>
        </p:nvSpPr>
        <p:spPr>
          <a:xfrm>
            <a:off x="3546565" y="4891503"/>
            <a:ext cx="182382" cy="184103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正方形/長方形 119"/>
          <p:cNvSpPr/>
          <p:nvPr/>
        </p:nvSpPr>
        <p:spPr>
          <a:xfrm>
            <a:off x="4129486" y="4718372"/>
            <a:ext cx="245595" cy="24658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上矢印 120"/>
          <p:cNvSpPr/>
          <p:nvPr/>
        </p:nvSpPr>
        <p:spPr>
          <a:xfrm>
            <a:off x="4161093" y="4891503"/>
            <a:ext cx="182382" cy="184103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正方形/長方形 122"/>
          <p:cNvSpPr/>
          <p:nvPr/>
        </p:nvSpPr>
        <p:spPr>
          <a:xfrm>
            <a:off x="4746006" y="4718372"/>
            <a:ext cx="245595" cy="24658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上矢印 123"/>
          <p:cNvSpPr/>
          <p:nvPr/>
        </p:nvSpPr>
        <p:spPr>
          <a:xfrm>
            <a:off x="4777613" y="4891503"/>
            <a:ext cx="182382" cy="184103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正方形/長方形 125"/>
          <p:cNvSpPr/>
          <p:nvPr/>
        </p:nvSpPr>
        <p:spPr>
          <a:xfrm>
            <a:off x="5350665" y="4718372"/>
            <a:ext cx="245595" cy="24658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上矢印 126"/>
          <p:cNvSpPr/>
          <p:nvPr/>
        </p:nvSpPr>
        <p:spPr>
          <a:xfrm>
            <a:off x="5382271" y="4891503"/>
            <a:ext cx="182382" cy="184103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683568" y="3775201"/>
            <a:ext cx="259228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b="1" dirty="0" smtClean="0">
                <a:latin typeface="+mj-lt"/>
              </a:rPr>
              <a:t>Signal readout by the APV25s on the sensor</a:t>
            </a:r>
            <a:endParaRPr kumimoji="1" lang="ja-JP" altLang="en-US" sz="2000" b="1" dirty="0" smtClean="0">
              <a:latin typeface="+mj-lt"/>
            </a:endParaRPr>
          </a:p>
        </p:txBody>
      </p:sp>
      <p:grpSp>
        <p:nvGrpSpPr>
          <p:cNvPr id="6" name="グループ化 133"/>
          <p:cNvGrpSpPr/>
          <p:nvPr/>
        </p:nvGrpSpPr>
        <p:grpSpPr>
          <a:xfrm>
            <a:off x="107504" y="5149936"/>
            <a:ext cx="6055487" cy="894289"/>
            <a:chOff x="107504" y="5752033"/>
            <a:chExt cx="6055487" cy="894289"/>
          </a:xfrm>
        </p:grpSpPr>
        <p:sp>
          <p:nvSpPr>
            <p:cNvPr id="70" name="左大かっこ 69"/>
            <p:cNvSpPr/>
            <p:nvPr/>
          </p:nvSpPr>
          <p:spPr>
            <a:xfrm>
              <a:off x="2957084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左大かっこ 70"/>
            <p:cNvSpPr/>
            <p:nvPr/>
          </p:nvSpPr>
          <p:spPr>
            <a:xfrm>
              <a:off x="3057518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左大かっこ 71"/>
            <p:cNvSpPr/>
            <p:nvPr/>
          </p:nvSpPr>
          <p:spPr>
            <a:xfrm>
              <a:off x="3157951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左大かっこ 72"/>
            <p:cNvSpPr/>
            <p:nvPr/>
          </p:nvSpPr>
          <p:spPr>
            <a:xfrm>
              <a:off x="3258385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左大かっこ 74"/>
            <p:cNvSpPr/>
            <p:nvPr/>
          </p:nvSpPr>
          <p:spPr>
            <a:xfrm>
              <a:off x="3358819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左大かっこ 75"/>
            <p:cNvSpPr/>
            <p:nvPr/>
          </p:nvSpPr>
          <p:spPr>
            <a:xfrm>
              <a:off x="3459253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左大かっこ 76"/>
            <p:cNvSpPr/>
            <p:nvPr/>
          </p:nvSpPr>
          <p:spPr>
            <a:xfrm>
              <a:off x="3559686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左大かっこ 77"/>
            <p:cNvSpPr/>
            <p:nvPr/>
          </p:nvSpPr>
          <p:spPr>
            <a:xfrm>
              <a:off x="3660120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左大かっこ 78"/>
            <p:cNvSpPr/>
            <p:nvPr/>
          </p:nvSpPr>
          <p:spPr>
            <a:xfrm>
              <a:off x="3760554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左大かっこ 79"/>
            <p:cNvSpPr/>
            <p:nvPr/>
          </p:nvSpPr>
          <p:spPr>
            <a:xfrm>
              <a:off x="3860988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左大かっこ 80"/>
            <p:cNvSpPr/>
            <p:nvPr/>
          </p:nvSpPr>
          <p:spPr>
            <a:xfrm>
              <a:off x="3961421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左大かっこ 81"/>
            <p:cNvSpPr/>
            <p:nvPr/>
          </p:nvSpPr>
          <p:spPr>
            <a:xfrm>
              <a:off x="4061855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左大かっこ 82"/>
            <p:cNvSpPr/>
            <p:nvPr/>
          </p:nvSpPr>
          <p:spPr>
            <a:xfrm>
              <a:off x="4162289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左大かっこ 83"/>
            <p:cNvSpPr/>
            <p:nvPr/>
          </p:nvSpPr>
          <p:spPr>
            <a:xfrm>
              <a:off x="4262723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左大かっこ 84"/>
            <p:cNvSpPr/>
            <p:nvPr/>
          </p:nvSpPr>
          <p:spPr>
            <a:xfrm>
              <a:off x="4363156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左大かっこ 85"/>
            <p:cNvSpPr/>
            <p:nvPr/>
          </p:nvSpPr>
          <p:spPr>
            <a:xfrm>
              <a:off x="4463590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左大かっこ 86"/>
            <p:cNvSpPr/>
            <p:nvPr/>
          </p:nvSpPr>
          <p:spPr>
            <a:xfrm>
              <a:off x="4564024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左大かっこ 87"/>
            <p:cNvSpPr/>
            <p:nvPr/>
          </p:nvSpPr>
          <p:spPr>
            <a:xfrm>
              <a:off x="4664458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左大かっこ 88"/>
            <p:cNvSpPr/>
            <p:nvPr/>
          </p:nvSpPr>
          <p:spPr>
            <a:xfrm>
              <a:off x="4764891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左大かっこ 89"/>
            <p:cNvSpPr/>
            <p:nvPr/>
          </p:nvSpPr>
          <p:spPr>
            <a:xfrm>
              <a:off x="4865325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左大かっこ 90"/>
            <p:cNvSpPr/>
            <p:nvPr/>
          </p:nvSpPr>
          <p:spPr>
            <a:xfrm>
              <a:off x="4965759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左大かっこ 91"/>
            <p:cNvSpPr/>
            <p:nvPr/>
          </p:nvSpPr>
          <p:spPr>
            <a:xfrm>
              <a:off x="5066193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左大かっこ 92"/>
            <p:cNvSpPr/>
            <p:nvPr/>
          </p:nvSpPr>
          <p:spPr>
            <a:xfrm>
              <a:off x="5166626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左大かっこ 93"/>
            <p:cNvSpPr/>
            <p:nvPr/>
          </p:nvSpPr>
          <p:spPr>
            <a:xfrm>
              <a:off x="5267060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左大かっこ 94"/>
            <p:cNvSpPr/>
            <p:nvPr/>
          </p:nvSpPr>
          <p:spPr>
            <a:xfrm>
              <a:off x="5367494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左大かっこ 95"/>
            <p:cNvSpPr/>
            <p:nvPr/>
          </p:nvSpPr>
          <p:spPr>
            <a:xfrm>
              <a:off x="5467928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左大かっこ 96"/>
            <p:cNvSpPr/>
            <p:nvPr/>
          </p:nvSpPr>
          <p:spPr>
            <a:xfrm>
              <a:off x="5568361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左大かっこ 97"/>
            <p:cNvSpPr/>
            <p:nvPr/>
          </p:nvSpPr>
          <p:spPr>
            <a:xfrm>
              <a:off x="5668795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左大かっこ 98"/>
            <p:cNvSpPr/>
            <p:nvPr/>
          </p:nvSpPr>
          <p:spPr>
            <a:xfrm>
              <a:off x="5769229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左大かっこ 99"/>
            <p:cNvSpPr/>
            <p:nvPr/>
          </p:nvSpPr>
          <p:spPr>
            <a:xfrm>
              <a:off x="5869663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左大かっこ 100"/>
            <p:cNvSpPr/>
            <p:nvPr/>
          </p:nvSpPr>
          <p:spPr>
            <a:xfrm>
              <a:off x="5970096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左大かっこ 101"/>
            <p:cNvSpPr/>
            <p:nvPr/>
          </p:nvSpPr>
          <p:spPr>
            <a:xfrm>
              <a:off x="6070523" y="5752033"/>
              <a:ext cx="92468" cy="123277"/>
            </a:xfrm>
            <a:prstGeom prst="leftBracket">
              <a:avLst>
                <a:gd name="adj" fmla="val 129435"/>
              </a:avLst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8" name="直線矢印コネクタ 107"/>
            <p:cNvCxnSpPr>
              <a:stCxn id="106" idx="3"/>
            </p:cNvCxnSpPr>
            <p:nvPr/>
          </p:nvCxnSpPr>
          <p:spPr>
            <a:xfrm flipV="1">
              <a:off x="2771504" y="5875313"/>
              <a:ext cx="306211" cy="417066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arrow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テキスト ボックス 105"/>
            <p:cNvSpPr txBox="1"/>
            <p:nvPr/>
          </p:nvSpPr>
          <p:spPr>
            <a:xfrm>
              <a:off x="107504" y="5938436"/>
              <a:ext cx="2664000" cy="7078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2000" b="1" dirty="0" smtClean="0">
                  <a:latin typeface="+mj-lt"/>
                </a:rPr>
                <a:t>Wire bonding between the sensor and flex</a:t>
              </a:r>
              <a:endParaRPr kumimoji="1" lang="ja-JP" altLang="en-US" sz="2000" b="1" dirty="0" smtClean="0">
                <a:latin typeface="+mj-lt"/>
              </a:endParaRPr>
            </a:p>
          </p:txBody>
        </p:sp>
      </p:grpSp>
      <p:sp>
        <p:nvSpPr>
          <p:cNvPr id="138" name="正方形/長方形 137"/>
          <p:cNvSpPr/>
          <p:nvPr/>
        </p:nvSpPr>
        <p:spPr>
          <a:xfrm>
            <a:off x="5639428" y="4718372"/>
            <a:ext cx="558313" cy="24658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正方形/長方形 138"/>
          <p:cNvSpPr/>
          <p:nvPr/>
        </p:nvSpPr>
        <p:spPr>
          <a:xfrm>
            <a:off x="2915816" y="4718372"/>
            <a:ext cx="558313" cy="24658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6162991" y="3775201"/>
            <a:ext cx="2693173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+mj-lt"/>
              </a:rPr>
              <a:t>Backside signal readout</a:t>
            </a:r>
            <a:br>
              <a:rPr kumimoji="1" lang="en-US" altLang="ja-JP" sz="2000" b="1" dirty="0" smtClean="0">
                <a:latin typeface="+mj-lt"/>
              </a:rPr>
            </a:br>
            <a:r>
              <a:rPr kumimoji="1" lang="en-US" altLang="ja-JP" sz="2000" b="1" dirty="0" smtClean="0">
                <a:latin typeface="+mj-lt"/>
              </a:rPr>
              <a:t>by the other APV25s</a:t>
            </a:r>
            <a:endParaRPr kumimoji="1" lang="ja-JP" altLang="en-US" sz="2000" b="1" dirty="0" smtClean="0">
              <a:latin typeface="+mj-lt"/>
            </a:endParaRPr>
          </a:p>
        </p:txBody>
      </p:sp>
      <p:grpSp>
        <p:nvGrpSpPr>
          <p:cNvPr id="7" name="グループ化 145"/>
          <p:cNvGrpSpPr/>
          <p:nvPr/>
        </p:nvGrpSpPr>
        <p:grpSpPr>
          <a:xfrm>
            <a:off x="2843808" y="5320968"/>
            <a:ext cx="5893253" cy="400110"/>
            <a:chOff x="2843808" y="5923065"/>
            <a:chExt cx="5893253" cy="400110"/>
          </a:xfrm>
        </p:grpSpPr>
        <p:sp>
          <p:nvSpPr>
            <p:cNvPr id="140" name="正方形/長方形 139"/>
            <p:cNvSpPr/>
            <p:nvPr/>
          </p:nvSpPr>
          <p:spPr>
            <a:xfrm>
              <a:off x="2843808" y="5970615"/>
              <a:ext cx="3493783" cy="305011"/>
            </a:xfrm>
            <a:prstGeom prst="rect">
              <a:avLst/>
            </a:prstGeom>
            <a:noFill/>
            <a:ln>
              <a:solidFill>
                <a:srgbClr val="0099F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1" name="直線矢印コネクタ 140"/>
            <p:cNvCxnSpPr>
              <a:stCxn id="142" idx="1"/>
              <a:endCxn id="140" idx="3"/>
            </p:cNvCxnSpPr>
            <p:nvPr/>
          </p:nvCxnSpPr>
          <p:spPr>
            <a:xfrm flipH="1">
              <a:off x="6337591" y="6123120"/>
              <a:ext cx="731257" cy="1"/>
            </a:xfrm>
            <a:prstGeom prst="straightConnector1">
              <a:avLst/>
            </a:prstGeom>
            <a:ln w="28575">
              <a:solidFill>
                <a:srgbClr val="0099FF"/>
              </a:solidFill>
              <a:tailEnd type="arrow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テキスト ボックス 141"/>
            <p:cNvSpPr txBox="1"/>
            <p:nvPr/>
          </p:nvSpPr>
          <p:spPr>
            <a:xfrm>
              <a:off x="7068848" y="5923065"/>
              <a:ext cx="1668213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99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latin typeface="+mj-lt"/>
                </a:rPr>
                <a:t>The other flex</a:t>
              </a:r>
              <a:endParaRPr kumimoji="1" lang="ja-JP" altLang="en-US" sz="2000" b="1" dirty="0" smtClean="0">
                <a:latin typeface="+mj-lt"/>
              </a:endParaRPr>
            </a:p>
          </p:txBody>
        </p:sp>
      </p:grpSp>
      <p:sp>
        <p:nvSpPr>
          <p:cNvPr id="148" name="テキスト ボックス 147"/>
          <p:cNvSpPr txBox="1"/>
          <p:nvPr/>
        </p:nvSpPr>
        <p:spPr>
          <a:xfrm>
            <a:off x="1330675" y="6102669"/>
            <a:ext cx="776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0" i="1" dirty="0" smtClean="0">
                <a:latin typeface="+mj-lt"/>
              </a:rPr>
              <a:t>Readout ASICs on the same side &amp; line → easier chilling by a single cooling pipe.</a:t>
            </a:r>
            <a:endParaRPr kumimoji="1" lang="ja-JP" altLang="en-US" b="0" i="1" dirty="0" smtClean="0">
              <a:latin typeface="+mj-lt"/>
            </a:endParaRPr>
          </a:p>
        </p:txBody>
      </p:sp>
      <p:sp>
        <p:nvSpPr>
          <p:cNvPr id="103" name="Foliennummernplatzhalter 102"/>
          <p:cNvSpPr>
            <a:spLocks noGrp="1"/>
          </p:cNvSpPr>
          <p:nvPr>
            <p:ph type="sldNum" sz="quarter" idx="12"/>
          </p:nvPr>
        </p:nvSpPr>
        <p:spPr>
          <a:xfrm>
            <a:off x="6978882" y="6466712"/>
            <a:ext cx="2133600" cy="365125"/>
          </a:xfrm>
        </p:spPr>
        <p:txBody>
          <a:bodyPr/>
          <a:lstStyle/>
          <a:p>
            <a:fld id="{0580556B-8668-8944-B12C-A275F28C2D28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706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8" grpId="0"/>
      <p:bldP spid="63" grpId="0" animBg="1"/>
      <p:bldP spid="117" grpId="0" animBg="1"/>
      <p:bldP spid="113" grpId="0" animBg="1"/>
      <p:bldP spid="120" grpId="0" animBg="1"/>
      <p:bldP spid="121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8" grpId="0" animBg="1"/>
      <p:bldP spid="139" grpId="0" animBg="1"/>
      <p:bldP spid="137" grpId="0" animBg="1"/>
      <p:bldP spid="1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44"/>
          <p:cNvGrpSpPr/>
          <p:nvPr/>
        </p:nvGrpSpPr>
        <p:grpSpPr>
          <a:xfrm>
            <a:off x="87932" y="1488653"/>
            <a:ext cx="8968135" cy="4892675"/>
            <a:chOff x="87932" y="1488653"/>
            <a:chExt cx="8968135" cy="489267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932" y="1488653"/>
              <a:ext cx="8968135" cy="489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" name="テキスト ボックス 128"/>
            <p:cNvSpPr txBox="1"/>
            <p:nvPr/>
          </p:nvSpPr>
          <p:spPr>
            <a:xfrm>
              <a:off x="357227" y="1529082"/>
              <a:ext cx="1886286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DSSD backside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30" name="正方形/長方形 129"/>
            <p:cNvSpPr/>
            <p:nvPr/>
          </p:nvSpPr>
          <p:spPr>
            <a:xfrm>
              <a:off x="357227" y="1529082"/>
              <a:ext cx="4140000" cy="247598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テキスト ボックス 131"/>
            <p:cNvSpPr txBox="1"/>
            <p:nvPr/>
          </p:nvSpPr>
          <p:spPr>
            <a:xfrm>
              <a:off x="3995936" y="1917993"/>
              <a:ext cx="651525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Flex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1976259" y="3214137"/>
              <a:ext cx="651524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Flex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6854790" y="2204864"/>
              <a:ext cx="957570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APV25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cxnSp>
          <p:nvCxnSpPr>
            <p:cNvPr id="136" name="直線矢印コネクタ 135"/>
            <p:cNvCxnSpPr/>
            <p:nvPr/>
          </p:nvCxnSpPr>
          <p:spPr>
            <a:xfrm flipH="1">
              <a:off x="6553201" y="2635751"/>
              <a:ext cx="301589" cy="2891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テキスト ボックス 137"/>
            <p:cNvSpPr txBox="1"/>
            <p:nvPr/>
          </p:nvSpPr>
          <p:spPr>
            <a:xfrm>
              <a:off x="3909385" y="5906889"/>
              <a:ext cx="80663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DSSD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611560" y="4077072"/>
              <a:ext cx="957570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APV25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40" name="テキスト ボックス 139"/>
            <p:cNvSpPr txBox="1"/>
            <p:nvPr/>
          </p:nvSpPr>
          <p:spPr>
            <a:xfrm>
              <a:off x="87932" y="4509120"/>
              <a:ext cx="651525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Flex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5497760" y="4451628"/>
              <a:ext cx="3106688" cy="156966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latin typeface="+mj-lt"/>
                </a:rPr>
                <a:t>The backside signals are transmitted to the APV25 via </a:t>
              </a:r>
              <a:r>
                <a:rPr lang="en-US" altLang="ja-JP" sz="2400" b="1" i="1" u="sng" dirty="0" smtClean="0">
                  <a:solidFill>
                    <a:srgbClr val="0000FF"/>
                  </a:solidFill>
                </a:rPr>
                <a:t>bent</a:t>
              </a:r>
              <a:r>
                <a:rPr lang="en-US" altLang="ja-JP" sz="2400" b="1" dirty="0" smtClean="0"/>
                <a:t> (and glued) </a:t>
              </a:r>
              <a:r>
                <a:rPr kumimoji="1" lang="en-US" altLang="ja-JP" sz="2400" b="1" dirty="0" smtClean="0">
                  <a:latin typeface="+mj-lt"/>
                </a:rPr>
                <a:t>flex circuits.</a:t>
              </a:r>
              <a:endParaRPr kumimoji="1" lang="ja-JP" altLang="en-US" sz="2400" b="1" dirty="0" smtClean="0">
                <a:latin typeface="+mj-lt"/>
              </a:endParaRPr>
            </a:p>
          </p:txBody>
        </p:sp>
        <p:sp>
          <p:nvSpPr>
            <p:cNvPr id="142" name="テキスト ボックス 141"/>
            <p:cNvSpPr txBox="1"/>
            <p:nvPr/>
          </p:nvSpPr>
          <p:spPr>
            <a:xfrm>
              <a:off x="5901676" y="3574177"/>
              <a:ext cx="651525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Flex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>
              <a:off x="7808907" y="3574177"/>
              <a:ext cx="651525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Flex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44" name="テキスト ボックス 143"/>
            <p:cNvSpPr txBox="1"/>
            <p:nvPr/>
          </p:nvSpPr>
          <p:spPr>
            <a:xfrm>
              <a:off x="4946343" y="1529082"/>
              <a:ext cx="3535520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2200" b="1" dirty="0" smtClean="0">
                  <a:latin typeface="+mj-lt"/>
                </a:rPr>
                <a:t>DSSD front side with APV25s</a:t>
              </a:r>
              <a:endParaRPr kumimoji="1" lang="ja-JP" altLang="en-US" sz="2200" b="1" dirty="0" smtClean="0">
                <a:latin typeface="+mj-lt"/>
              </a:endParaRPr>
            </a:p>
          </p:txBody>
        </p:sp>
        <p:sp>
          <p:nvSpPr>
            <p:cNvPr id="131" name="正方形/長方形 130"/>
            <p:cNvSpPr/>
            <p:nvPr/>
          </p:nvSpPr>
          <p:spPr>
            <a:xfrm>
              <a:off x="4946343" y="1529082"/>
              <a:ext cx="4068000" cy="247598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ja-JP" dirty="0" smtClean="0"/>
              <a:t>Snapshot – the “Origami” Concept</a:t>
            </a:r>
            <a:endParaRPr lang="ja-JP" altLang="en-US" dirty="0"/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>
          <a:xfrm>
            <a:off x="6978882" y="6466712"/>
            <a:ext cx="2133600" cy="365125"/>
          </a:xfrm>
        </p:spPr>
        <p:txBody>
          <a:bodyPr anchor="ctr"/>
          <a:lstStyle/>
          <a:p>
            <a:fld id="{724E84BB-1A86-44F3-8CA0-B936C15F6E29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706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8108" y="902591"/>
            <a:ext cx="5464635" cy="5207477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2514714" y="3081436"/>
            <a:ext cx="89114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ea typeface="ＭＳ ゴシック" panose="020B0609070205080204" pitchFamily="49" charset="-128"/>
              </a:rPr>
              <a:t>Thermal</a:t>
            </a:r>
            <a:b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ea typeface="ＭＳ ゴシック" panose="020B0609070205080204" pitchFamily="49" charset="-128"/>
              </a:rPr>
            </a:br>
            <a: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ea typeface="ＭＳ ゴシック" panose="020B0609070205080204" pitchFamily="49" charset="-128"/>
              </a:rPr>
              <a:t>insulator</a:t>
            </a:r>
            <a:endParaRPr lang="ja-JP" altLang="en-US" sz="1500" b="1" dirty="0">
              <a:solidFill>
                <a:schemeClr val="bg1">
                  <a:lumMod val="50000"/>
                </a:schemeClr>
              </a:solidFill>
              <a:ea typeface="ＭＳ ゴシック" panose="020B0609070205080204" pitchFamily="49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00590" y="881126"/>
            <a:ext cx="186961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  <a:latin typeface="+mj-lt"/>
                <a:ea typeface="ＭＳ ゴシック" panose="020B0609070205080204" pitchFamily="49" charset="-128"/>
              </a:rPr>
              <a:t>Flex circuit hybrid</a:t>
            </a:r>
            <a:endParaRPr kumimoji="1" lang="ja-JP" altLang="en-US" b="1" dirty="0">
              <a:solidFill>
                <a:srgbClr val="0070C0"/>
              </a:solidFill>
              <a:latin typeface="+mj-lt"/>
              <a:ea typeface="ＭＳ ゴシック" panose="020B0609070205080204" pitchFamily="49" charset="-128"/>
            </a:endParaRPr>
          </a:p>
        </p:txBody>
      </p:sp>
      <p:cxnSp>
        <p:nvCxnSpPr>
          <p:cNvPr id="43" name="直線矢印コネクタ 42"/>
          <p:cNvCxnSpPr>
            <a:stCxn id="42" idx="1"/>
          </p:cNvCxnSpPr>
          <p:nvPr/>
        </p:nvCxnSpPr>
        <p:spPr>
          <a:xfrm flipH="1">
            <a:off x="1886747" y="1065792"/>
            <a:ext cx="413843" cy="11692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2563487" y="1250458"/>
            <a:ext cx="323154" cy="82119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3429773" y="1250458"/>
            <a:ext cx="673956" cy="85313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3468"/>
            <a:ext cx="8229600" cy="620410"/>
          </a:xfrm>
        </p:spPr>
        <p:txBody>
          <a:bodyPr anchor="ctr">
            <a:normAutofit fontScale="90000"/>
          </a:bodyPr>
          <a:lstStyle/>
          <a:p>
            <a:r>
              <a:rPr lang="en-US" altLang="ja-JP" dirty="0" smtClean="0"/>
              <a:t>SVD Ladder Assembly</a:t>
            </a:r>
            <a:endParaRPr lang="ja-JP" altLang="en-US" dirty="0"/>
          </a:p>
        </p:txBody>
      </p:sp>
      <p:sp>
        <p:nvSpPr>
          <p:cNvPr id="92" name="円/楕円 91"/>
          <p:cNvSpPr/>
          <p:nvPr/>
        </p:nvSpPr>
        <p:spPr>
          <a:xfrm rot="1358928">
            <a:off x="1276657" y="1265648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93" name="円/楕円 92"/>
          <p:cNvSpPr/>
          <p:nvPr/>
        </p:nvSpPr>
        <p:spPr>
          <a:xfrm rot="1358928">
            <a:off x="2894204" y="1965792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95" name="円/楕円 94"/>
          <p:cNvSpPr/>
          <p:nvPr/>
        </p:nvSpPr>
        <p:spPr>
          <a:xfrm rot="1358928">
            <a:off x="2054423" y="2256171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1343854" y="1745222"/>
            <a:ext cx="81669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00B050"/>
                </a:solidFill>
                <a:latin typeface="+mj-lt"/>
              </a:rPr>
              <a:t>APV25</a:t>
            </a:r>
            <a:endParaRPr kumimoji="1" lang="ja-JP" altLang="en-US" b="1" dirty="0" smtClean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128" name="直線矢印コネクタ 127"/>
          <p:cNvCxnSpPr>
            <a:stCxn id="126" idx="0"/>
            <a:endCxn id="92" idx="4"/>
          </p:cNvCxnSpPr>
          <p:nvPr/>
        </p:nvCxnSpPr>
        <p:spPr>
          <a:xfrm flipV="1">
            <a:off x="1752203" y="1478017"/>
            <a:ext cx="57988" cy="26720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平行四辺形 27"/>
          <p:cNvSpPr/>
          <p:nvPr/>
        </p:nvSpPr>
        <p:spPr>
          <a:xfrm rot="12142229" flipH="1" flipV="1">
            <a:off x="2985215" y="2079526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9" name="平行四辺形 28"/>
          <p:cNvSpPr/>
          <p:nvPr/>
        </p:nvSpPr>
        <p:spPr>
          <a:xfrm rot="12142229" flipH="1" flipV="1">
            <a:off x="2125881" y="2394208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30" name="平行四辺形 29"/>
          <p:cNvSpPr/>
          <p:nvPr/>
        </p:nvSpPr>
        <p:spPr>
          <a:xfrm rot="12142229" flipH="1" flipV="1">
            <a:off x="1382091" y="1424192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43792" y="1857300"/>
            <a:ext cx="89114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  <a:t>Thermal</a:t>
            </a:r>
            <a:b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</a:br>
            <a: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  <a:t>insulator</a:t>
            </a:r>
            <a:endParaRPr kumimoji="1" lang="ja-JP" altLang="en-US" sz="1500" b="1" dirty="0">
              <a:solidFill>
                <a:schemeClr val="bg1">
                  <a:lumMod val="50000"/>
                </a:schemeClr>
              </a:solidFill>
              <a:latin typeface="+mj-lt"/>
              <a:ea typeface="ＭＳ ゴシック" panose="020B0609070205080204" pitchFamily="49" charset="-128"/>
            </a:endParaRPr>
          </a:p>
        </p:txBody>
      </p:sp>
      <p:grpSp>
        <p:nvGrpSpPr>
          <p:cNvPr id="3" name="グループ化 61"/>
          <p:cNvGrpSpPr/>
          <p:nvPr/>
        </p:nvGrpSpPr>
        <p:grpSpPr>
          <a:xfrm>
            <a:off x="219875" y="2982665"/>
            <a:ext cx="4930460" cy="2027147"/>
            <a:chOff x="392664" y="3474245"/>
            <a:chExt cx="4930460" cy="2027147"/>
          </a:xfrm>
          <a:solidFill>
            <a:schemeClr val="bg1"/>
          </a:solidFill>
        </p:grpSpPr>
        <p:sp>
          <p:nvSpPr>
            <p:cNvPr id="51" name="正方形/長方形 50"/>
            <p:cNvSpPr/>
            <p:nvPr/>
          </p:nvSpPr>
          <p:spPr>
            <a:xfrm rot="1380000">
              <a:off x="1227944" y="5198999"/>
              <a:ext cx="4095180" cy="30239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392664" y="4410961"/>
              <a:ext cx="419844" cy="19754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602585" y="3474245"/>
              <a:ext cx="914057" cy="33070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552337">
              <a:off x="3661221" y="4575604"/>
              <a:ext cx="1395081" cy="43651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60"/>
          <p:cNvGrpSpPr/>
          <p:nvPr/>
        </p:nvGrpSpPr>
        <p:grpSpPr>
          <a:xfrm>
            <a:off x="-36512" y="3313371"/>
            <a:ext cx="5454126" cy="1180981"/>
            <a:chOff x="136277" y="3804951"/>
            <a:chExt cx="5454126" cy="1180981"/>
          </a:xfrm>
          <a:solidFill>
            <a:schemeClr val="bg1"/>
          </a:solidFill>
        </p:grpSpPr>
        <p:sp>
          <p:nvSpPr>
            <p:cNvPr id="59" name="正方形/長方形 58"/>
            <p:cNvSpPr/>
            <p:nvPr/>
          </p:nvSpPr>
          <p:spPr>
            <a:xfrm rot="1380000">
              <a:off x="136277" y="4538877"/>
              <a:ext cx="5454126" cy="44705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145556" y="3804951"/>
              <a:ext cx="1434739" cy="6126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5" name="テキスト ボックス 64"/>
          <p:cNvSpPr txBox="1"/>
          <p:nvPr/>
        </p:nvSpPr>
        <p:spPr>
          <a:xfrm>
            <a:off x="1776706" y="3873524"/>
            <a:ext cx="1238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b="1" dirty="0" smtClean="0">
                <a:latin typeface="+mj-lt"/>
              </a:rPr>
              <a:t>DSSD array</a:t>
            </a:r>
            <a:endParaRPr kumimoji="1" lang="ja-JP" altLang="en-US" b="1" dirty="0">
              <a:latin typeface="+mj-lt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179512" y="922936"/>
            <a:ext cx="5212735" cy="255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/>
          <p:cNvSpPr/>
          <p:nvPr/>
        </p:nvSpPr>
        <p:spPr>
          <a:xfrm rot="1390369">
            <a:off x="123601" y="2779265"/>
            <a:ext cx="5212735" cy="78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27155" y="3313371"/>
            <a:ext cx="81669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00B050"/>
                </a:solidFill>
                <a:latin typeface="+mj-lt"/>
              </a:rPr>
              <a:t>APV25</a:t>
            </a:r>
            <a:endParaRPr kumimoji="1" lang="ja-JP" altLang="en-US" b="1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313742" y="4803045"/>
            <a:ext cx="129509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+mj-lt"/>
                <a:ea typeface="ＭＳ ゴシック" panose="020B0609070205080204" pitchFamily="49" charset="-128"/>
              </a:rPr>
              <a:t>Flex circuits</a:t>
            </a:r>
            <a:endParaRPr kumimoji="1" lang="ja-JP" altLang="en-US" b="1" dirty="0">
              <a:solidFill>
                <a:srgbClr val="FF0000"/>
              </a:solidFill>
              <a:latin typeface="+mj-lt"/>
              <a:ea typeface="ＭＳ ゴシック" panose="020B0609070205080204" pitchFamily="49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607393" y="5723810"/>
            <a:ext cx="82426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  <a:t>Support</a:t>
            </a:r>
            <a:b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</a:br>
            <a:r>
              <a:rPr lang="en-US" altLang="ja-JP" sz="15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  <a:t>ribs </a:t>
            </a:r>
            <a:endParaRPr kumimoji="1" lang="ja-JP" altLang="en-US" sz="1500" b="1" dirty="0">
              <a:solidFill>
                <a:schemeClr val="bg1">
                  <a:lumMod val="50000"/>
                </a:schemeClr>
              </a:solidFill>
              <a:latin typeface="+mj-lt"/>
              <a:ea typeface="ＭＳ ゴシック" panose="020B0609070205080204" pitchFamily="49" charset="-128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635896" y="4803045"/>
            <a:ext cx="81669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00B050"/>
                </a:solidFill>
                <a:latin typeface="+mj-lt"/>
              </a:rPr>
              <a:t>APV25</a:t>
            </a:r>
            <a:endParaRPr kumimoji="1" lang="ja-JP" altLang="en-US" b="1" dirty="0" smtClean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7" name="グループ化 90"/>
          <p:cNvGrpSpPr/>
          <p:nvPr/>
        </p:nvGrpSpPr>
        <p:grpSpPr>
          <a:xfrm>
            <a:off x="4547171" y="706333"/>
            <a:ext cx="4596829" cy="5660087"/>
            <a:chOff x="4547171" y="1197913"/>
            <a:chExt cx="4596829" cy="5660087"/>
          </a:xfrm>
        </p:grpSpPr>
        <p:sp>
          <p:nvSpPr>
            <p:cNvPr id="90" name="正方形/長方形 89"/>
            <p:cNvSpPr/>
            <p:nvPr/>
          </p:nvSpPr>
          <p:spPr>
            <a:xfrm>
              <a:off x="4547171" y="1197913"/>
              <a:ext cx="4596829" cy="5660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4644008" y="1417638"/>
              <a:ext cx="4464496" cy="53999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6" name="コンテンツ プレースホルダー 5" descr="IMG_5444.JPG"/>
            <p:cNvPicPr>
              <a:picLocks noChangeAspect="1"/>
            </p:cNvPicPr>
            <p:nvPr/>
          </p:nvPicPr>
          <p:blipFill rotWithShape="1">
            <a:blip r:embed="rId4" cstate="screen">
              <a:lum bright="20000" contrast="20000"/>
              <a:extLst>
                <a:ext uri="{28A0092B-C50C-407E-A947-70E740481C1C}">
                  <a14:useLocalDpi xmlns="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 l="3710"/>
            <a:stretch/>
          </p:blipFill>
          <p:spPr>
            <a:xfrm>
              <a:off x="4727959" y="2850699"/>
              <a:ext cx="2178689" cy="1207789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pic>
          <p:nvPicPr>
            <p:cNvPr id="77" name="図 76"/>
            <p:cNvPicPr>
              <a:picLocks noChangeAspect="1"/>
            </p:cNvPicPr>
            <p:nvPr/>
          </p:nvPicPr>
          <p:blipFill rotWithShape="1">
            <a:blip r:embed="rId5" cstate="print">
              <a:lum bright="10000" contrast="20000"/>
              <a:extLst>
                <a:ext uri="{28A0092B-C50C-407E-A947-70E740481C1C}">
                  <a14:useLocalDpi xmlns="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0714" t="7373" r="10881"/>
            <a:stretch/>
          </p:blipFill>
          <p:spPr>
            <a:xfrm>
              <a:off x="7020272" y="2843644"/>
              <a:ext cx="2016224" cy="1586394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78" name="テキスト ボックス 77"/>
            <p:cNvSpPr txBox="1"/>
            <p:nvPr/>
          </p:nvSpPr>
          <p:spPr>
            <a:xfrm>
              <a:off x="4769933" y="4067780"/>
              <a:ext cx="209474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b="1" dirty="0" smtClean="0">
                  <a:latin typeface="+mj-lt"/>
                </a:rPr>
                <a:t>Sensor fixed on a jig</a:t>
              </a:r>
              <a:endParaRPr kumimoji="1" lang="ja-JP" altLang="en-US" b="1" dirty="0" smtClean="0">
                <a:latin typeface="+mj-lt"/>
              </a:endParaRP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7020272" y="4058488"/>
              <a:ext cx="1891352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effectLst>
                    <a:glow rad="139700">
                      <a:schemeClr val="tx1">
                        <a:alpha val="40000"/>
                      </a:schemeClr>
                    </a:glow>
                  </a:effectLst>
                  <a:latin typeface="+mj-lt"/>
                </a:rPr>
                <a:t>Sensor placement</a:t>
              </a:r>
              <a:endParaRPr kumimoji="1" lang="ja-JP" altLang="en-US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+mj-lt"/>
              </a:endParaRPr>
            </a:p>
          </p:txBody>
        </p:sp>
        <p:sp>
          <p:nvSpPr>
            <p:cNvPr id="80" name="下カーブ矢印 79"/>
            <p:cNvSpPr/>
            <p:nvPr/>
          </p:nvSpPr>
          <p:spPr>
            <a:xfrm>
              <a:off x="6524200" y="2843644"/>
              <a:ext cx="1216152" cy="371480"/>
            </a:xfrm>
            <a:prstGeom prst="curvedDownArrow">
              <a:avLst>
                <a:gd name="adj1" fmla="val 61713"/>
                <a:gd name="adj2" fmla="val 121428"/>
                <a:gd name="adj3" fmla="val 39918"/>
              </a:avLst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4721987" y="1691516"/>
              <a:ext cx="4308538" cy="101566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txBody>
            <a:bodyPr wrap="square" anchor="ctr">
              <a:spAutoFit/>
            </a:bodyPr>
            <a:lstStyle/>
            <a:p>
              <a:pPr marL="0" lvl="1" algn="ctr"/>
              <a:r>
                <a:rPr lang="en-US" altLang="ja-JP" sz="2000" b="1" dirty="0" smtClean="0"/>
                <a:t>DSSDs are handled with precision assembly jigs (</a:t>
              </a:r>
              <a:r>
                <a:rPr lang="en-US" altLang="ja-JP" sz="2000" b="1" i="1" dirty="0" smtClean="0"/>
                <a:t>O</a:t>
              </a:r>
              <a:r>
                <a:rPr lang="en-US" altLang="ja-JP" sz="2000" b="1" dirty="0" smtClean="0"/>
                <a:t>(50</a:t>
              </a:r>
              <a:r>
                <a:rPr lang="el-GR" altLang="ja-JP" sz="2000" b="1" dirty="0" smtClean="0"/>
                <a:t>μ</a:t>
              </a:r>
              <a:r>
                <a:rPr lang="en-US" altLang="ja-JP" sz="2000" b="1" dirty="0" smtClean="0"/>
                <a:t>m)), on which the sensors are fixed by vacuum chucking.</a:t>
              </a:r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4727959" y="4797152"/>
              <a:ext cx="1908000" cy="2031325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ja-JP" b="1" dirty="0" smtClean="0"/>
                <a:t>Sensors are aligned  with a </a:t>
              </a:r>
            </a:p>
            <a:p>
              <a:pPr algn="ctr"/>
              <a:r>
                <a:rPr lang="en-US" altLang="ja-JP" b="1" dirty="0" smtClean="0"/>
                <a:t>Precision  of 10</a:t>
              </a:r>
              <a:r>
                <a:rPr lang="el-GR" altLang="ja-JP" b="1" dirty="0" smtClean="0"/>
                <a:t>μ</a:t>
              </a:r>
              <a:r>
                <a:rPr lang="en-US" altLang="ja-JP" b="1" dirty="0" smtClean="0"/>
                <a:t>m by a position tuning jig with monitoring through a CMM.</a:t>
              </a:r>
              <a:endParaRPr lang="ja-JP" altLang="en-US" b="1" dirty="0"/>
            </a:p>
          </p:txBody>
        </p:sp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30000"/>
            </a:blip>
            <a:srcRect l="5914" r="17626"/>
            <a:stretch>
              <a:fillRect/>
            </a:stretch>
          </p:blipFill>
          <p:spPr bwMode="auto">
            <a:xfrm>
              <a:off x="6732240" y="4797152"/>
              <a:ext cx="2298285" cy="1780443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84" name="円/楕円 83"/>
            <p:cNvSpPr/>
            <p:nvPr/>
          </p:nvSpPr>
          <p:spPr>
            <a:xfrm>
              <a:off x="6959846" y="5484364"/>
              <a:ext cx="1315288" cy="68093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5288002" y="1197913"/>
              <a:ext cx="317651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ja-JP" sz="2200" b="1" dirty="0" smtClean="0"/>
                <a:t>Precision DSSD alignment</a:t>
              </a:r>
              <a:endParaRPr lang="ja-JP" altLang="en-US" sz="2200" b="1" dirty="0"/>
            </a:p>
          </p:txBody>
        </p:sp>
      </p:grpSp>
      <p:sp>
        <p:nvSpPr>
          <p:cNvPr id="88" name="正方形/長方形 87"/>
          <p:cNvSpPr/>
          <p:nvPr/>
        </p:nvSpPr>
        <p:spPr>
          <a:xfrm rot="1860000">
            <a:off x="75437" y="3528755"/>
            <a:ext cx="418791" cy="2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94648" y="6467962"/>
            <a:ext cx="2133600" cy="365125"/>
          </a:xfrm>
        </p:spPr>
        <p:txBody>
          <a:bodyPr anchor="ctr"/>
          <a:lstStyle/>
          <a:p>
            <a:fld id="{2B629981-0190-4435-8DD0-8B3D201BA555}" type="slidenum">
              <a:rPr lang="en-US" altLang="ja-JP" smtClean="0"/>
              <a:pPr/>
              <a:t>8</a:t>
            </a:fld>
            <a:endParaRPr lang="en-US" altLang="ja-JP" dirty="0"/>
          </a:p>
        </p:txBody>
      </p:sp>
      <p:sp>
        <p:nvSpPr>
          <p:cNvPr id="87" name="正方形/長方形 86"/>
          <p:cNvSpPr/>
          <p:nvPr/>
        </p:nvSpPr>
        <p:spPr>
          <a:xfrm rot="1860000">
            <a:off x="4555153" y="5090375"/>
            <a:ext cx="566178" cy="3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5610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92" grpId="0" animBg="1"/>
      <p:bldP spid="93" grpId="0" animBg="1"/>
      <p:bldP spid="95" grpId="0" animBg="1"/>
      <p:bldP spid="126" grpId="0" animBg="1"/>
      <p:bldP spid="28" grpId="0" animBg="1"/>
      <p:bldP spid="29" grpId="0" animBg="1"/>
      <p:bldP spid="30" grpId="0" animBg="1"/>
      <p:bldP spid="53" grpId="0" animBg="1"/>
      <p:bldP spid="65" grpId="0" animBg="1"/>
      <p:bldP spid="70" grpId="0" animBg="1"/>
      <p:bldP spid="71" grpId="0" animBg="1"/>
      <p:bldP spid="73" grpId="0" animBg="1"/>
      <p:bldP spid="74" grpId="0" animBg="1"/>
      <p:bldP spid="39" grpId="0" animBg="1"/>
      <p:bldP spid="72" grpId="0" animBg="1"/>
      <p:bldP spid="88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077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SVD Ladder Assembly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644008" y="976432"/>
            <a:ext cx="4464496" cy="53999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705511" y="756707"/>
            <a:ext cx="434151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2200" b="1" dirty="0" smtClean="0"/>
              <a:t>Electrical connection: wire bonding</a:t>
            </a:r>
            <a:endParaRPr lang="ja-JP" altLang="en-US" sz="2200" b="1" dirty="0"/>
          </a:p>
        </p:txBody>
      </p:sp>
      <p:sp>
        <p:nvSpPr>
          <p:cNvPr id="23" name="スライド番号プレースホルダ 2"/>
          <p:cNvSpPr>
            <a:spLocks noGrp="1"/>
          </p:cNvSpPr>
          <p:nvPr>
            <p:ph type="sldNum" sz="quarter" idx="12"/>
          </p:nvPr>
        </p:nvSpPr>
        <p:spPr>
          <a:xfrm>
            <a:off x="1944688" y="5915144"/>
            <a:ext cx="2133600" cy="365125"/>
          </a:xfrm>
        </p:spPr>
        <p:txBody>
          <a:bodyPr anchor="ctr"/>
          <a:lstStyle/>
          <a:p>
            <a:fld id="{724E84BB-1A86-44F3-8CA0-B936C15F6E2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161764" y="1253781"/>
            <a:ext cx="4211960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anchor="ctr">
            <a:spAutoFit/>
          </a:bodyPr>
          <a:lstStyle/>
          <a:p>
            <a:pPr marL="0" lvl="1" algn="ctr"/>
            <a:r>
              <a:rPr lang="en-US" altLang="ja-JP" sz="2000" b="1" dirty="0" smtClean="0"/>
              <a:t>Ladders are fabricated by gluing the components by Araldite®2011 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61764" y="2051690"/>
            <a:ext cx="4211960" cy="1323439"/>
          </a:xfrm>
          <a:prstGeom prst="rect">
            <a:avLst/>
          </a:prstGeom>
          <a:ln>
            <a:solidFill>
              <a:srgbClr val="00B05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lvl="1" algn="ctr"/>
            <a:r>
              <a:rPr lang="en-US" altLang="ja-JP" sz="2000" b="1" dirty="0" smtClean="0"/>
              <a:t>Glue spread below bonding pads can affect the bonding yield and pull strength → glue amount and glue lining are controlled by a gluing robot.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5496" y="976432"/>
            <a:ext cx="4464496" cy="5399984"/>
          </a:xfrm>
          <a:prstGeom prst="rect">
            <a:avLst/>
          </a:pr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3435" y="756707"/>
            <a:ext cx="31686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200" b="1" dirty="0" smtClean="0">
                <a:latin typeface="+mj-lt"/>
              </a:rPr>
              <a:t>Ladder fabrication: gluing</a:t>
            </a:r>
            <a:endParaRPr kumimoji="1" lang="ja-JP" altLang="en-US" sz="2200" b="1" dirty="0" smtClean="0">
              <a:latin typeface="+mj-lt"/>
            </a:endParaRPr>
          </a:p>
        </p:txBody>
      </p:sp>
      <p:pic>
        <p:nvPicPr>
          <p:cNvPr id="28" name="コンテンツ プレースホルダー 17"/>
          <p:cNvPicPr>
            <a:picLocks noChangeAspect="1"/>
          </p:cNvPicPr>
          <p:nvPr/>
        </p:nvPicPr>
        <p:blipFill rotWithShape="1">
          <a:blip r:embed="rId3" cstate="print">
            <a:lum bright="20000" contrast="20000"/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0374" r="40912" b="22552"/>
          <a:stretch/>
        </p:blipFill>
        <p:spPr>
          <a:xfrm>
            <a:off x="107504" y="3654648"/>
            <a:ext cx="2422726" cy="114147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9" name="直線矢印コネクタ 28"/>
          <p:cNvCxnSpPr/>
          <p:nvPr/>
        </p:nvCxnSpPr>
        <p:spPr>
          <a:xfrm>
            <a:off x="305102" y="3523934"/>
            <a:ext cx="197974" cy="2647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517901" y="3397520"/>
            <a:ext cx="99447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747696" y="3347834"/>
            <a:ext cx="0" cy="3812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>
            <a:off x="903176" y="3407575"/>
            <a:ext cx="99447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1168396" y="3471456"/>
            <a:ext cx="33149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>
            <a:off x="1377809" y="3484411"/>
            <a:ext cx="0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>
            <a:off x="1566215" y="3484411"/>
            <a:ext cx="0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H="1">
            <a:off x="1731978" y="3473880"/>
            <a:ext cx="0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H="1">
            <a:off x="1897741" y="3473880"/>
            <a:ext cx="0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H="1">
            <a:off x="2063503" y="3473880"/>
            <a:ext cx="0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>
            <a:off x="2229266" y="3463825"/>
            <a:ext cx="0" cy="354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2610614" y="3384581"/>
            <a:ext cx="188937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ja-JP" sz="2000" b="1" dirty="0" smtClean="0">
                <a:solidFill>
                  <a:srgbClr val="33CC33"/>
                </a:solidFill>
                <a:latin typeface="+mj-lt"/>
              </a:rPr>
              <a:t>Appropriate spread of glue to the flex edge</a:t>
            </a:r>
            <a:endParaRPr kumimoji="1" lang="ja-JP" altLang="en-US" sz="2000" b="1" dirty="0" smtClean="0">
              <a:solidFill>
                <a:srgbClr val="33CC33"/>
              </a:solidFill>
              <a:latin typeface="+mj-lt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039731" y="4378078"/>
            <a:ext cx="2191947" cy="400110"/>
          </a:xfrm>
          <a:prstGeom prst="rect">
            <a:avLst/>
          </a:prstGeom>
          <a:solidFill>
            <a:srgbClr val="FFFF99"/>
          </a:solidFill>
          <a:ln w="38100">
            <a:solidFill>
              <a:srgbClr val="CC99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</a:rPr>
              <a:t>Wire bonding pads</a:t>
            </a:r>
            <a:endParaRPr kumimoji="1" lang="ja-JP" altLang="en-US" sz="2000" b="1" dirty="0" smtClean="0">
              <a:latin typeface="+mj-lt"/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/>
          <a:srcRect l="5912" b="10375"/>
          <a:stretch>
            <a:fillRect/>
          </a:stretch>
        </p:blipFill>
        <p:spPr bwMode="auto">
          <a:xfrm>
            <a:off x="755648" y="4932010"/>
            <a:ext cx="3312296" cy="119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テキスト ボックス 42"/>
          <p:cNvSpPr txBox="1"/>
          <p:nvPr/>
        </p:nvSpPr>
        <p:spPr>
          <a:xfrm>
            <a:off x="1023840" y="6033616"/>
            <a:ext cx="290804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ja-JP" sz="1600" b="1" dirty="0" smtClean="0">
                <a:latin typeface="+mj-lt"/>
              </a:rPr>
              <a:t>Position on the gluing line [mm]</a:t>
            </a:r>
            <a:endParaRPr kumimoji="1" lang="ja-JP" altLang="en-US" sz="1600" b="1" dirty="0" smtClean="0">
              <a:latin typeface="+mj-lt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 rot="16200000">
            <a:off x="-320017" y="5287524"/>
            <a:ext cx="143981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600" b="1" dirty="0" smtClean="0">
                <a:latin typeface="+mj-lt"/>
              </a:rPr>
              <a:t>Glue</a:t>
            </a:r>
            <a:br>
              <a:rPr kumimoji="1" lang="en-US" altLang="ja-JP" sz="1600" b="1" dirty="0" smtClean="0">
                <a:latin typeface="+mj-lt"/>
              </a:rPr>
            </a:br>
            <a:r>
              <a:rPr kumimoji="1" lang="en-US" altLang="ja-JP" sz="1600" b="1" dirty="0" smtClean="0">
                <a:latin typeface="+mj-lt"/>
              </a:rPr>
              <a:t>thickness [</a:t>
            </a:r>
            <a:r>
              <a:rPr kumimoji="1" lang="el-GR" altLang="ja-JP" sz="1600" b="1" dirty="0" smtClean="0">
                <a:latin typeface="Calibri"/>
              </a:rPr>
              <a:t>μ</a:t>
            </a:r>
            <a:r>
              <a:rPr kumimoji="1" lang="en-US" altLang="ja-JP" sz="1600" b="1" dirty="0" smtClean="0">
                <a:latin typeface="+mj-lt"/>
              </a:rPr>
              <a:t>m]</a:t>
            </a:r>
            <a:endParaRPr kumimoji="1" lang="ja-JP" altLang="en-US" sz="1600" b="1" dirty="0" smtClean="0">
              <a:latin typeface="+mj-lt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695198" y="4891940"/>
            <a:ext cx="1516762" cy="400110"/>
          </a:xfrm>
          <a:prstGeom prst="rect">
            <a:avLst/>
          </a:prstGeom>
          <a:solidFill>
            <a:schemeClr val="bg1"/>
          </a:solidFill>
          <a:ln>
            <a:solidFill>
              <a:srgbClr val="33CC33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000" b="1" i="1" dirty="0" smtClean="0">
                <a:latin typeface="+mj-lt"/>
              </a:rPr>
              <a:t>t</a:t>
            </a:r>
            <a:r>
              <a:rPr kumimoji="1" lang="en-US" altLang="ja-JP" sz="2000" b="1" dirty="0" smtClean="0">
                <a:latin typeface="+mj-lt"/>
              </a:rPr>
              <a:t> = 55</a:t>
            </a:r>
            <a:r>
              <a:rPr kumimoji="1" lang="en-US" altLang="ja-JP" sz="2000" b="1" u="sng" dirty="0" smtClean="0">
                <a:latin typeface="+mj-lt"/>
              </a:rPr>
              <a:t>+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kumimoji="1" lang="el-GR" altLang="ja-JP" sz="2000" b="1" dirty="0" smtClean="0">
                <a:latin typeface="Calibri"/>
              </a:rPr>
              <a:t>μ</a:t>
            </a:r>
            <a:r>
              <a:rPr kumimoji="1" lang="en-US" altLang="ja-JP" sz="2000" b="1" dirty="0" smtClean="0">
                <a:latin typeface="+mj-lt"/>
              </a:rPr>
              <a:t>m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716016" y="1263848"/>
            <a:ext cx="2730333" cy="1323439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marL="0" lvl="1" algn="ctr"/>
            <a:r>
              <a:rPr lang="en-US" altLang="ja-JP" sz="2000" b="1" dirty="0" smtClean="0"/>
              <a:t>The </a:t>
            </a:r>
            <a:r>
              <a:rPr lang="en-US" altLang="ja-JP" sz="2000" b="1" dirty="0" err="1" smtClean="0"/>
              <a:t>flex↔DSSD</a:t>
            </a:r>
            <a:r>
              <a:rPr lang="en-US" altLang="ja-JP" sz="2000" b="1" dirty="0" smtClean="0"/>
              <a:t> strips and flex↔APV25s are electrically connected by the wire bonding</a:t>
            </a:r>
            <a:endParaRPr lang="ja-JP" altLang="en-US" sz="2000" b="1" dirty="0" smtClean="0"/>
          </a:p>
        </p:txBody>
      </p:sp>
      <p:pic>
        <p:nvPicPr>
          <p:cNvPr id="48" name="Picture 2" descr="G:\DCIM\103_0820\IMG_6654.JPG"/>
          <p:cNvPicPr>
            <a:picLocks noChangeAspect="1" noChangeArrowheads="1"/>
          </p:cNvPicPr>
          <p:nvPr/>
        </p:nvPicPr>
        <p:blipFill rotWithShape="1">
          <a:blip r:embed="rId5" cstate="print">
            <a:lum bright="-10000" contrast="30000"/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5872" t="24660" r="50816" b="45629"/>
          <a:stretch/>
        </p:blipFill>
        <p:spPr bwMode="auto">
          <a:xfrm>
            <a:off x="7524328" y="1191840"/>
            <a:ext cx="1460848" cy="124124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テキスト ボックス 49"/>
          <p:cNvSpPr txBox="1"/>
          <p:nvPr/>
        </p:nvSpPr>
        <p:spPr>
          <a:xfrm>
            <a:off x="4721987" y="3280072"/>
            <a:ext cx="4308538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latin typeface="+mj-lt"/>
              </a:rPr>
              <a:t>Bonding machine parameters are fine tuned to realize yield&gt;99% and pull strength </a:t>
            </a:r>
            <a:r>
              <a:rPr lang="en-US" altLang="ja-JP" sz="2000" b="1" i="1" dirty="0" smtClean="0">
                <a:latin typeface="+mj-lt"/>
              </a:rPr>
              <a:t>f</a:t>
            </a:r>
            <a:r>
              <a:rPr lang="en-US" altLang="ja-JP" sz="2000" b="1" dirty="0" smtClean="0">
                <a:latin typeface="+mj-lt"/>
              </a:rPr>
              <a:t>:</a:t>
            </a:r>
            <a:r>
              <a:rPr lang="el-GR" altLang="ja-JP" sz="2000" b="1" dirty="0" smtClean="0">
                <a:latin typeface="Calibri"/>
              </a:rPr>
              <a:t>μ</a:t>
            </a:r>
            <a:r>
              <a:rPr lang="en-US" altLang="ja-JP" sz="2000" b="1" i="1" baseline="-25000" dirty="0" smtClean="0">
                <a:latin typeface="+mj-lt"/>
              </a:rPr>
              <a:t>f</a:t>
            </a:r>
            <a:r>
              <a:rPr lang="en-US" altLang="ja-JP" sz="2000" b="1" dirty="0" smtClean="0">
                <a:latin typeface="+mj-lt"/>
              </a:rPr>
              <a:t>&gt;5g, </a:t>
            </a:r>
            <a:r>
              <a:rPr lang="el-GR" altLang="ja-JP" sz="2000" b="1" dirty="0" smtClean="0">
                <a:latin typeface="+mj-lt"/>
              </a:rPr>
              <a:t>σ</a:t>
            </a:r>
            <a:r>
              <a:rPr lang="en-US" altLang="ja-JP" sz="2000" b="1" i="1" baseline="-25000" dirty="0" smtClean="0">
                <a:latin typeface="+mj-lt"/>
              </a:rPr>
              <a:t>f</a:t>
            </a:r>
            <a:r>
              <a:rPr lang="en-US" altLang="ja-JP" sz="2000" b="1" dirty="0" smtClean="0">
                <a:latin typeface="+mj-lt"/>
              </a:rPr>
              <a:t>/</a:t>
            </a:r>
            <a:r>
              <a:rPr lang="en-US" altLang="ja-JP" sz="2000" b="1" i="1" dirty="0" smtClean="0">
                <a:latin typeface="+mj-lt"/>
              </a:rPr>
              <a:t>f</a:t>
            </a:r>
            <a:r>
              <a:rPr lang="en-US" altLang="ja-JP" sz="2000" b="1" dirty="0" smtClean="0">
                <a:latin typeface="+mj-lt"/>
              </a:rPr>
              <a:t>&lt;20%.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52" name="L 字 51"/>
          <p:cNvSpPr/>
          <p:nvPr/>
        </p:nvSpPr>
        <p:spPr>
          <a:xfrm>
            <a:off x="4705511" y="1263848"/>
            <a:ext cx="4325014" cy="1946949"/>
          </a:xfrm>
          <a:prstGeom prst="corner">
            <a:avLst>
              <a:gd name="adj1" fmla="val 36718"/>
              <a:gd name="adj2" fmla="val 140127"/>
            </a:avLst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4799966" y="2502911"/>
            <a:ext cx="4308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ja-JP" b="1" dirty="0" smtClean="0"/>
              <a:t>with </a:t>
            </a:r>
            <a:r>
              <a:rPr lang="en-US" altLang="ja-JP" b="1" dirty="0" err="1" smtClean="0"/>
              <a:t>Aℓ</a:t>
            </a:r>
            <a:r>
              <a:rPr lang="en-US" altLang="ja-JP" b="1" dirty="0" smtClean="0"/>
              <a:t>(99%) wire</a:t>
            </a:r>
            <a:r>
              <a:rPr lang="en-US" altLang="ja-JP" sz="2000" b="1" dirty="0" smtClean="0"/>
              <a:t>(</a:t>
            </a:r>
            <a:r>
              <a:rPr lang="el-GR" altLang="ja-JP" sz="2000" b="1" dirty="0" smtClean="0"/>
              <a:t>φ</a:t>
            </a:r>
            <a:r>
              <a:rPr lang="en-US" altLang="ja-JP" sz="2000" b="1" dirty="0" smtClean="0"/>
              <a:t>=25</a:t>
            </a:r>
            <a:r>
              <a:rPr lang="el-GR" altLang="ja-JP" sz="2000" b="1" dirty="0" smtClean="0"/>
              <a:t>μ</a:t>
            </a:r>
            <a:r>
              <a:rPr lang="en-US" altLang="ja-JP" sz="2000" b="1" dirty="0" smtClean="0"/>
              <a:t>m).  </a:t>
            </a:r>
          </a:p>
          <a:p>
            <a:pPr marL="0" lvl="1"/>
            <a:r>
              <a:rPr lang="en-US" altLang="ja-JP" sz="2000" b="1" dirty="0" smtClean="0"/>
              <a:t>Number of </a:t>
            </a:r>
            <a:r>
              <a:rPr lang="en-US" altLang="ja-JP" b="1" dirty="0" smtClean="0"/>
              <a:t>total bonds = </a:t>
            </a:r>
            <a:r>
              <a:rPr lang="en-US" altLang="ja-JP" b="1" dirty="0" smtClean="0">
                <a:solidFill>
                  <a:srgbClr val="FF0000"/>
                </a:solidFill>
              </a:rPr>
              <a:t>450k</a:t>
            </a:r>
            <a:r>
              <a:rPr lang="en-US" altLang="ja-JP" b="1" dirty="0" smtClean="0"/>
              <a:t>.</a:t>
            </a:r>
            <a:endParaRPr lang="ja-JP" alt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2577"/>
          <a:stretch>
            <a:fillRect/>
          </a:stretch>
        </p:blipFill>
        <p:spPr bwMode="auto">
          <a:xfrm>
            <a:off x="5126579" y="4360192"/>
            <a:ext cx="2836569" cy="169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テキスト ボックス 54"/>
          <p:cNvSpPr txBox="1"/>
          <p:nvPr/>
        </p:nvSpPr>
        <p:spPr>
          <a:xfrm>
            <a:off x="5809431" y="6037862"/>
            <a:ext cx="1541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>
                <a:latin typeface="+mj-lt"/>
              </a:rPr>
              <a:t>Pull strength [g]</a:t>
            </a:r>
            <a:endParaRPr kumimoji="1" lang="ja-JP" altLang="en-US" sz="1600" b="1" dirty="0" smtClean="0">
              <a:latin typeface="+mj-lt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 rot="16200000">
            <a:off x="4223097" y="4979050"/>
            <a:ext cx="13673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600" b="1" dirty="0" smtClean="0">
                <a:latin typeface="+mj-lt"/>
              </a:rPr>
              <a:t>Entries / 0.5w</a:t>
            </a:r>
            <a:endParaRPr kumimoji="1" lang="ja-JP" altLang="en-US" sz="1600" b="1" dirty="0" smtClean="0">
              <a:latin typeface="+mj-lt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563785" y="4360192"/>
            <a:ext cx="12971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l-GR" altLang="ja-JP" sz="2000" b="1" dirty="0" smtClean="0"/>
              <a:t>μ</a:t>
            </a:r>
            <a:r>
              <a:rPr lang="en-US" altLang="ja-JP" sz="2000" b="1" i="1" baseline="-25000" dirty="0" smtClean="0"/>
              <a:t>f</a:t>
            </a:r>
            <a:r>
              <a:rPr lang="en-US" altLang="ja-JP" sz="2000" b="1" dirty="0" smtClean="0"/>
              <a:t> =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10.7g</a:t>
            </a:r>
          </a:p>
          <a:p>
            <a:pPr algn="ctr"/>
            <a:r>
              <a:rPr lang="el-GR" altLang="ja-JP" sz="2000" b="1" dirty="0" smtClean="0"/>
              <a:t>σ</a:t>
            </a:r>
            <a:r>
              <a:rPr lang="en-US" altLang="ja-JP" sz="2000" b="1" i="1" baseline="-25000" dirty="0" smtClean="0"/>
              <a:t>f</a:t>
            </a:r>
            <a:r>
              <a:rPr lang="en-US" altLang="ja-JP" sz="2000" b="1" dirty="0" smtClean="0"/>
              <a:t> =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0.6g</a:t>
            </a:r>
          </a:p>
          <a:p>
            <a:pPr algn="r"/>
            <a:r>
              <a:rPr kumimoji="1" lang="en-US" altLang="ja-JP" sz="1600" dirty="0" smtClean="0">
                <a:latin typeface="+mj-lt"/>
              </a:rPr>
              <a:t>(97 samples)</a:t>
            </a:r>
            <a:endParaRPr kumimoji="1" lang="ja-JP" altLang="en-US" sz="1600" dirty="0" smtClean="0">
              <a:latin typeface="+mj-lt"/>
            </a:endParaRPr>
          </a:p>
        </p:txBody>
      </p:sp>
      <p:sp>
        <p:nvSpPr>
          <p:cNvPr id="47" name="スライド番号プレースホルダ 4"/>
          <p:cNvSpPr txBox="1">
            <a:spLocks/>
          </p:cNvSpPr>
          <p:nvPr/>
        </p:nvSpPr>
        <p:spPr>
          <a:xfrm>
            <a:off x="6978882" y="64679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29981-0190-4435-8DD0-8B3D201BA555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362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17500</TotalTime>
  <Words>2621</Words>
  <Application>Microsoft Office PowerPoint</Application>
  <PresentationFormat>On-screen Show (4:3)</PresentationFormat>
  <Paragraphs>620</Paragraphs>
  <Slides>55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Belle II  SVD  L4  Ladder Assembly   </vt:lpstr>
      <vt:lpstr>Slide 2</vt:lpstr>
      <vt:lpstr>SVD Structure Overview</vt:lpstr>
      <vt:lpstr>Slide 4</vt:lpstr>
      <vt:lpstr>SVD Sensors and Readout ASIC</vt:lpstr>
      <vt:lpstr>Chip-on-Sensor and “Origami” Concepts</vt:lpstr>
      <vt:lpstr>Snapshot – the “Origami” Concept</vt:lpstr>
      <vt:lpstr>SVD Ladder Assembly</vt:lpstr>
      <vt:lpstr>SVD Ladder Assembly</vt:lpstr>
      <vt:lpstr>Slide 10</vt:lpstr>
      <vt:lpstr>CO2 Cooling</vt:lpstr>
      <vt:lpstr>FADC Readout System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kamesh</dc:creator>
  <cp:lastModifiedBy>kamesh</cp:lastModifiedBy>
  <cp:revision>105</cp:revision>
  <dcterms:created xsi:type="dcterms:W3CDTF">2014-12-06T10:34:36Z</dcterms:created>
  <dcterms:modified xsi:type="dcterms:W3CDTF">2016-03-28T04:46:14Z</dcterms:modified>
</cp:coreProperties>
</file>