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6" r:id="rId2"/>
    <p:sldId id="289" r:id="rId3"/>
    <p:sldId id="319" r:id="rId4"/>
    <p:sldId id="320" r:id="rId5"/>
    <p:sldId id="268" r:id="rId6"/>
    <p:sldId id="307" r:id="rId7"/>
    <p:sldId id="321" r:id="rId8"/>
    <p:sldId id="322" r:id="rId9"/>
    <p:sldId id="323" r:id="rId10"/>
    <p:sldId id="312" r:id="rId11"/>
    <p:sldId id="325" r:id="rId12"/>
    <p:sldId id="326" r:id="rId13"/>
    <p:sldId id="327" r:id="rId14"/>
    <p:sldId id="328" r:id="rId15"/>
    <p:sldId id="330" r:id="rId16"/>
    <p:sldId id="331" r:id="rId17"/>
    <p:sldId id="332" r:id="rId18"/>
    <p:sldId id="333" r:id="rId19"/>
    <p:sldId id="334" r:id="rId20"/>
    <p:sldId id="329" r:id="rId21"/>
    <p:sldId id="291" r:id="rId22"/>
    <p:sldId id="304" r:id="rId23"/>
    <p:sldId id="305" r:id="rId24"/>
    <p:sldId id="324" r:id="rId25"/>
  </p:sldIdLst>
  <p:sldSz cx="9144000" cy="6858000" type="screen4x3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376" y="6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handoutMaster" Target="handoutMasters/handoutMaster1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82F865-DDE1-2048-AE19-1921967CA386}" type="datetimeFigureOut">
              <a:rPr lang="de-DE" smtClean="0"/>
              <a:pPr/>
              <a:t>29/11/16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224C36-4767-9B42-BAB2-966741F00E75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5044752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21F4C4-9C60-E343-93D3-22CB62C4B236}" type="datetimeFigureOut">
              <a:rPr lang="de-DE" smtClean="0"/>
              <a:pPr/>
              <a:t>29/11/16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Mastertextformat bearbeiten</a:t>
            </a:r>
          </a:p>
          <a:p>
            <a:pPr lvl="1"/>
            <a:r>
              <a:rPr lang="en-US" smtClean="0"/>
              <a:t>Zweite Ebene</a:t>
            </a:r>
          </a:p>
          <a:p>
            <a:pPr lvl="2"/>
            <a:r>
              <a:rPr lang="en-US" smtClean="0"/>
              <a:t>Dritte Ebene</a:t>
            </a:r>
          </a:p>
          <a:p>
            <a:pPr lvl="3"/>
            <a:r>
              <a:rPr lang="en-US" smtClean="0"/>
              <a:t>Vierte Ebene</a:t>
            </a:r>
          </a:p>
          <a:p>
            <a:pPr lvl="4"/>
            <a:r>
              <a:rPr lang="en-US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BDAE9A-4EB9-AA4E-B050-793EE695BEED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207847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Mastertitelformat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Master-Untertitelformat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15, 2013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Christoph Schwanda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0556B-8668-8944-B12C-A275F28C2D28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Mastertextformat bearbeiten</a:t>
            </a:r>
          </a:p>
          <a:p>
            <a:pPr lvl="1"/>
            <a:r>
              <a:rPr lang="en-US" smtClean="0"/>
              <a:t>Zweite Ebene</a:t>
            </a:r>
          </a:p>
          <a:p>
            <a:pPr lvl="2"/>
            <a:r>
              <a:rPr lang="en-US" smtClean="0"/>
              <a:t>Dritte Ebene</a:t>
            </a:r>
          </a:p>
          <a:p>
            <a:pPr lvl="3"/>
            <a:r>
              <a:rPr lang="en-US" smtClean="0"/>
              <a:t>Vierte Ebene</a:t>
            </a:r>
          </a:p>
          <a:p>
            <a:pPr lvl="4"/>
            <a:r>
              <a:rPr lang="en-US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15, 2013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Christoph Schwanda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0556B-8668-8944-B12C-A275F28C2D28}" type="slidenum">
              <a:rPr lang="de-DE" smtClean="0"/>
              <a:pPr/>
              <a:t>‹#›</a:t>
            </a:fld>
            <a:endParaRPr lang="de-DE"/>
          </a:p>
        </p:txBody>
      </p:sp>
      <p:cxnSp>
        <p:nvCxnSpPr>
          <p:cNvPr id="7" name="Gerade Verbindung 6"/>
          <p:cNvCxnSpPr/>
          <p:nvPr userDrawn="1"/>
        </p:nvCxnSpPr>
        <p:spPr>
          <a:xfrm>
            <a:off x="457200" y="1059288"/>
            <a:ext cx="8229600" cy="1588"/>
          </a:xfrm>
          <a:prstGeom prst="line">
            <a:avLst/>
          </a:prstGeom>
          <a:ln w="635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Mastertextformat bearbeiten</a:t>
            </a:r>
          </a:p>
          <a:p>
            <a:pPr lvl="1"/>
            <a:r>
              <a:rPr lang="en-US" smtClean="0"/>
              <a:t>Zweite Ebene</a:t>
            </a:r>
          </a:p>
          <a:p>
            <a:pPr lvl="2"/>
            <a:r>
              <a:rPr lang="en-US" smtClean="0"/>
              <a:t>Dritte Ebene</a:t>
            </a:r>
          </a:p>
          <a:p>
            <a:pPr lvl="3"/>
            <a:r>
              <a:rPr lang="en-US" smtClean="0"/>
              <a:t>Vierte Ebene</a:t>
            </a:r>
          </a:p>
          <a:p>
            <a:pPr lvl="4"/>
            <a:r>
              <a:rPr lang="en-US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15, 2013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Christoph Schwanda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0556B-8668-8944-B12C-A275F28C2D28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Mastertextformat bearbeiten</a:t>
            </a:r>
          </a:p>
          <a:p>
            <a:pPr lvl="1"/>
            <a:r>
              <a:rPr lang="en-US" smtClean="0"/>
              <a:t>Zweite Ebene</a:t>
            </a:r>
          </a:p>
          <a:p>
            <a:pPr lvl="2"/>
            <a:r>
              <a:rPr lang="en-US" smtClean="0"/>
              <a:t>Dritte Ebene</a:t>
            </a:r>
          </a:p>
          <a:p>
            <a:pPr lvl="3"/>
            <a:r>
              <a:rPr lang="en-US" smtClean="0"/>
              <a:t>Vierte Ebene</a:t>
            </a:r>
          </a:p>
          <a:p>
            <a:pPr lvl="4"/>
            <a:r>
              <a:rPr lang="en-US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15, 2013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Christoph Schwanda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0556B-8668-8944-B12C-A275F28C2D28}" type="slidenum">
              <a:rPr lang="de-DE" smtClean="0"/>
              <a:pPr/>
              <a:t>‹#›</a:t>
            </a:fld>
            <a:endParaRPr lang="de-DE"/>
          </a:p>
        </p:txBody>
      </p:sp>
      <p:cxnSp>
        <p:nvCxnSpPr>
          <p:cNvPr id="7" name="Gerade Verbindung 6"/>
          <p:cNvCxnSpPr/>
          <p:nvPr userDrawn="1"/>
        </p:nvCxnSpPr>
        <p:spPr>
          <a:xfrm>
            <a:off x="457200" y="1059288"/>
            <a:ext cx="8229600" cy="1588"/>
          </a:xfrm>
          <a:prstGeom prst="line">
            <a:avLst/>
          </a:prstGeom>
          <a:ln w="635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253029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err="1" smtClean="0"/>
              <a:t>Mastertitelformat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1030111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err="1" smtClean="0"/>
              <a:t>Mastertextformat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15, 2013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Christoph Schwanda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0556B-8668-8944-B12C-A275F28C2D28}" type="slidenum">
              <a:rPr lang="de-DE" smtClean="0"/>
              <a:pPr/>
              <a:t>‹#›</a:t>
            </a:fld>
            <a:endParaRPr lang="de-DE"/>
          </a:p>
        </p:txBody>
      </p:sp>
      <p:cxnSp>
        <p:nvCxnSpPr>
          <p:cNvPr id="7" name="Gerade Verbindung 6"/>
          <p:cNvCxnSpPr/>
          <p:nvPr userDrawn="1"/>
        </p:nvCxnSpPr>
        <p:spPr>
          <a:xfrm>
            <a:off x="457200" y="3892373"/>
            <a:ext cx="8229600" cy="1588"/>
          </a:xfrm>
          <a:prstGeom prst="line">
            <a:avLst/>
          </a:prstGeom>
          <a:ln w="635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313158"/>
            <a:ext cx="4038600" cy="481300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Mastertextformat bearbeiten</a:t>
            </a:r>
          </a:p>
          <a:p>
            <a:pPr lvl="1"/>
            <a:r>
              <a:rPr lang="en-US" smtClean="0"/>
              <a:t>Zweite Ebene</a:t>
            </a:r>
          </a:p>
          <a:p>
            <a:pPr lvl="2"/>
            <a:r>
              <a:rPr lang="en-US" smtClean="0"/>
              <a:t>Dritte Ebene</a:t>
            </a:r>
          </a:p>
          <a:p>
            <a:pPr lvl="3"/>
            <a:r>
              <a:rPr lang="en-US" smtClean="0"/>
              <a:t>Vierte Ebene</a:t>
            </a:r>
          </a:p>
          <a:p>
            <a:pPr lvl="4"/>
            <a:r>
              <a:rPr lang="en-US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313158"/>
            <a:ext cx="4038600" cy="481300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err="1" smtClean="0"/>
              <a:t>Mastertextformat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  <a:p>
            <a:pPr lvl="1"/>
            <a:r>
              <a:rPr lang="en-US" dirty="0" err="1" smtClean="0"/>
              <a:t>Zweite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 smtClean="0"/>
          </a:p>
          <a:p>
            <a:pPr lvl="2"/>
            <a:r>
              <a:rPr lang="en-US" dirty="0" err="1" smtClean="0"/>
              <a:t>Dritte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 smtClean="0"/>
          </a:p>
          <a:p>
            <a:pPr lvl="3"/>
            <a:r>
              <a:rPr lang="en-US" dirty="0" err="1" smtClean="0"/>
              <a:t>Vierte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 smtClean="0"/>
          </a:p>
          <a:p>
            <a:pPr lvl="4"/>
            <a:r>
              <a:rPr lang="en-US" dirty="0" err="1" smtClean="0"/>
              <a:t>Fünfte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15, 2013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Christoph Schwanda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0556B-8668-8944-B12C-A275F28C2D28}" type="slidenum">
              <a:rPr lang="de-DE" smtClean="0"/>
              <a:pPr/>
              <a:t>‹#›</a:t>
            </a:fld>
            <a:endParaRPr lang="de-DE"/>
          </a:p>
        </p:txBody>
      </p:sp>
      <p:cxnSp>
        <p:nvCxnSpPr>
          <p:cNvPr id="8" name="Gerade Verbindung 7"/>
          <p:cNvCxnSpPr/>
          <p:nvPr userDrawn="1"/>
        </p:nvCxnSpPr>
        <p:spPr>
          <a:xfrm>
            <a:off x="457200" y="1059288"/>
            <a:ext cx="8229600" cy="1588"/>
          </a:xfrm>
          <a:prstGeom prst="line">
            <a:avLst/>
          </a:prstGeom>
          <a:ln w="635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2465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err="1" smtClean="0"/>
              <a:t>Mastertextformat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  <a:p>
            <a:pPr lvl="1"/>
            <a:r>
              <a:rPr lang="en-US" dirty="0" err="1" smtClean="0"/>
              <a:t>Zweite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 smtClean="0"/>
          </a:p>
          <a:p>
            <a:pPr lvl="2"/>
            <a:r>
              <a:rPr lang="en-US" dirty="0" err="1" smtClean="0"/>
              <a:t>Dritte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 smtClean="0"/>
          </a:p>
          <a:p>
            <a:pPr lvl="3"/>
            <a:r>
              <a:rPr lang="en-US" dirty="0" err="1" smtClean="0"/>
              <a:t>Vierte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 smtClean="0"/>
          </a:p>
          <a:p>
            <a:pPr lvl="4"/>
            <a:r>
              <a:rPr lang="en-US" dirty="0" err="1" smtClean="0"/>
              <a:t>Fünfte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2465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err="1" smtClean="0"/>
              <a:t>Mastertextformat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  <a:p>
            <a:pPr lvl="1"/>
            <a:r>
              <a:rPr lang="en-US" dirty="0" err="1" smtClean="0"/>
              <a:t>Zweite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 smtClean="0"/>
          </a:p>
          <a:p>
            <a:pPr lvl="2"/>
            <a:r>
              <a:rPr lang="en-US" dirty="0" err="1" smtClean="0"/>
              <a:t>Dritte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 smtClean="0"/>
          </a:p>
          <a:p>
            <a:pPr lvl="3"/>
            <a:r>
              <a:rPr lang="en-US" dirty="0" err="1" smtClean="0"/>
              <a:t>Vierte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 smtClean="0"/>
          </a:p>
          <a:p>
            <a:pPr lvl="4"/>
            <a:r>
              <a:rPr lang="en-US" dirty="0" err="1" smtClean="0"/>
              <a:t>Fünfte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de-DE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15, 2013</a:t>
            </a:r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Christoph Schwanda</a:t>
            </a: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0556B-8668-8944-B12C-A275F28C2D28}" type="slidenum">
              <a:rPr lang="de-DE" smtClean="0"/>
              <a:pPr/>
              <a:t>‹#›</a:t>
            </a:fld>
            <a:endParaRPr lang="de-DE"/>
          </a:p>
        </p:txBody>
      </p:sp>
      <p:cxnSp>
        <p:nvCxnSpPr>
          <p:cNvPr id="10" name="Gerade Verbindung 9"/>
          <p:cNvCxnSpPr/>
          <p:nvPr userDrawn="1"/>
        </p:nvCxnSpPr>
        <p:spPr>
          <a:xfrm>
            <a:off x="457200" y="1059288"/>
            <a:ext cx="8229600" cy="1588"/>
          </a:xfrm>
          <a:prstGeom prst="line">
            <a:avLst/>
          </a:prstGeom>
          <a:ln w="635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Mastertitelformat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15, 2013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Christoph Schwanda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0556B-8668-8944-B12C-A275F28C2D28}" type="slidenum">
              <a:rPr lang="de-DE" smtClean="0"/>
              <a:pPr/>
              <a:t>‹#›</a:t>
            </a:fld>
            <a:endParaRPr lang="de-DE"/>
          </a:p>
        </p:txBody>
      </p:sp>
      <p:cxnSp>
        <p:nvCxnSpPr>
          <p:cNvPr id="6" name="Gerade Verbindung 5"/>
          <p:cNvCxnSpPr/>
          <p:nvPr userDrawn="1"/>
        </p:nvCxnSpPr>
        <p:spPr>
          <a:xfrm>
            <a:off x="457200" y="1059288"/>
            <a:ext cx="8229600" cy="1588"/>
          </a:xfrm>
          <a:prstGeom prst="line">
            <a:avLst/>
          </a:prstGeom>
          <a:ln w="635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15, 2013</a:t>
            </a:r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Christoph Schwanda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0556B-8668-8944-B12C-A275F28C2D28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Mastertextformat bearbeiten</a:t>
            </a:r>
          </a:p>
          <a:p>
            <a:pPr lvl="1"/>
            <a:r>
              <a:rPr lang="en-US" smtClean="0"/>
              <a:t>Zweite Ebene</a:t>
            </a:r>
          </a:p>
          <a:p>
            <a:pPr lvl="2"/>
            <a:r>
              <a:rPr lang="en-US" smtClean="0"/>
              <a:t>Dritte Ebene</a:t>
            </a:r>
          </a:p>
          <a:p>
            <a:pPr lvl="3"/>
            <a:r>
              <a:rPr lang="en-US" smtClean="0"/>
              <a:t>Vierte Ebene</a:t>
            </a:r>
          </a:p>
          <a:p>
            <a:pPr lvl="4"/>
            <a:r>
              <a:rPr lang="en-US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15, 2013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Christoph Schwanda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0556B-8668-8944-B12C-A275F28C2D28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Mastertitelformat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15, 2013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Christoph Schwanda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0556B-8668-8944-B12C-A275F28C2D28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0410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err="1" smtClean="0"/>
              <a:t>Mastertitelformat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238806"/>
            <a:ext cx="8229600" cy="5117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err="1" smtClean="0"/>
              <a:t>Mastertextformat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  <a:p>
            <a:pPr lvl="1"/>
            <a:r>
              <a:rPr lang="en-US" dirty="0" err="1" smtClean="0"/>
              <a:t>Zweite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 smtClean="0"/>
          </a:p>
          <a:p>
            <a:pPr lvl="2"/>
            <a:r>
              <a:rPr lang="en-US" dirty="0" err="1" smtClean="0"/>
              <a:t>Dritte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 smtClean="0"/>
          </a:p>
          <a:p>
            <a:pPr lvl="3"/>
            <a:r>
              <a:rPr lang="en-US" dirty="0" err="1" smtClean="0"/>
              <a:t>Vierte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 smtClean="0"/>
          </a:p>
          <a:p>
            <a:pPr lvl="4"/>
            <a:r>
              <a:rPr lang="en-US" dirty="0" err="1" smtClean="0"/>
              <a:t>Fünfte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April 15, 2013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Christoph Schwanda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80556B-8668-8944-B12C-A275F28C2D28}" type="slidenum">
              <a:rPr lang="de-DE" smtClean="0"/>
              <a:pPr/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rgbClr val="1F497D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5" Type="http://schemas.openxmlformats.org/officeDocument/2006/relationships/image" Target="../media/image28.png"/><Relationship Id="rId6" Type="http://schemas.openxmlformats.org/officeDocument/2006/relationships/image" Target="../media/image29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4" Type="http://schemas.openxmlformats.org/officeDocument/2006/relationships/image" Target="../media/image35.png"/><Relationship Id="rId5" Type="http://schemas.openxmlformats.org/officeDocument/2006/relationships/image" Target="../media/image36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7.emf"/><Relationship Id="rId3" Type="http://schemas.openxmlformats.org/officeDocument/2006/relationships/image" Target="../media/image38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9.emf"/><Relationship Id="rId3" Type="http://schemas.openxmlformats.org/officeDocument/2006/relationships/image" Target="../media/image40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4" Type="http://schemas.openxmlformats.org/officeDocument/2006/relationships/image" Target="../media/image43.png"/><Relationship Id="rId5" Type="http://schemas.openxmlformats.org/officeDocument/2006/relationships/image" Target="../media/image44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1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4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2" Type="http://schemas.openxmlformats.org/officeDocument/2006/relationships/hyperlink" Target="http://www-acc.kek.jp/KEKB/pictures/KEKB_photo/KEKair2005/KEKair2004-04H.jpg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392769"/>
            <a:ext cx="7772400" cy="1166640"/>
          </a:xfr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>
            <a:noAutofit/>
          </a:bodyPr>
          <a:lstStyle/>
          <a:p>
            <a:r>
              <a:rPr lang="en-US" sz="3200" b="1" dirty="0" smtClean="0"/>
              <a:t>Exclusive |</a:t>
            </a:r>
            <a:r>
              <a:rPr lang="en-US" sz="3200" b="1" dirty="0" err="1" smtClean="0"/>
              <a:t>V</a:t>
            </a:r>
            <a:r>
              <a:rPr lang="en-US" sz="3200" b="1" baseline="-25000" dirty="0" err="1" smtClean="0"/>
              <a:t>cb</a:t>
            </a:r>
            <a:r>
              <a:rPr lang="en-US" sz="3200" b="1" dirty="0" smtClean="0"/>
              <a:t>| at Belle</a:t>
            </a:r>
            <a:endParaRPr lang="en-US" sz="3200" b="1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4237757" y="2596986"/>
            <a:ext cx="4550643" cy="1223675"/>
          </a:xfrm>
        </p:spPr>
        <p:txBody>
          <a:bodyPr>
            <a:normAutofit/>
          </a:bodyPr>
          <a:lstStyle/>
          <a:p>
            <a:pPr algn="l"/>
            <a:r>
              <a:rPr lang="en-US" sz="2400" dirty="0" smtClean="0">
                <a:solidFill>
                  <a:schemeClr val="tx1"/>
                </a:solidFill>
              </a:rPr>
              <a:t>Christoph Schwanda</a:t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i="1" dirty="0" smtClean="0">
                <a:solidFill>
                  <a:schemeClr val="tx1"/>
                </a:solidFill>
              </a:rPr>
              <a:t>Institute of High Energy Physics</a:t>
            </a:r>
            <a:br>
              <a:rPr lang="en-US" sz="2400" i="1" dirty="0" smtClean="0">
                <a:solidFill>
                  <a:schemeClr val="tx1"/>
                </a:solidFill>
              </a:rPr>
            </a:br>
            <a:r>
              <a:rPr lang="en-US" sz="2400" i="1" dirty="0" smtClean="0">
                <a:solidFill>
                  <a:schemeClr val="tx1"/>
                </a:solidFill>
              </a:rPr>
              <a:t>Austrian Academy of Sciences</a:t>
            </a:r>
            <a:endParaRPr lang="en-US" sz="2400" i="1" dirty="0">
              <a:solidFill>
                <a:schemeClr val="tx1"/>
              </a:solidFill>
            </a:endParaRPr>
          </a:p>
        </p:txBody>
      </p:sp>
      <p:pic>
        <p:nvPicPr>
          <p:cNvPr id="4" name="Picture 22" descr="B-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38906" y="326844"/>
            <a:ext cx="838588" cy="648000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0" y="4656210"/>
            <a:ext cx="9144000" cy="1395741"/>
          </a:xfrm>
          <a:prstGeom prst="rect">
            <a:avLst/>
          </a:prstGeom>
          <a:solidFill>
            <a:schemeClr val="tx2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3263642" y="4780678"/>
            <a:ext cx="5626020" cy="1200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>
                <a:solidFill>
                  <a:schemeClr val="bg1"/>
                </a:solidFill>
              </a:rPr>
              <a:t>9</a:t>
            </a:r>
            <a:r>
              <a:rPr lang="en-US" sz="2400" baseline="30000" dirty="0" smtClean="0">
                <a:solidFill>
                  <a:schemeClr val="bg1"/>
                </a:solidFill>
              </a:rPr>
              <a:t>th</a:t>
            </a:r>
            <a:r>
              <a:rPr lang="en-US" sz="2400" dirty="0" smtClean="0">
                <a:solidFill>
                  <a:schemeClr val="bg1"/>
                </a:solidFill>
              </a:rPr>
              <a:t> International Workshop on the</a:t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 smtClean="0">
                <a:solidFill>
                  <a:schemeClr val="bg1"/>
                </a:solidFill>
              </a:rPr>
              <a:t>CKM </a:t>
            </a:r>
            <a:r>
              <a:rPr lang="en-US" sz="2400" dirty="0" err="1" smtClean="0">
                <a:solidFill>
                  <a:schemeClr val="bg1"/>
                </a:solidFill>
              </a:rPr>
              <a:t>Unitarity</a:t>
            </a:r>
            <a:r>
              <a:rPr lang="en-US" sz="2400" dirty="0" smtClean="0">
                <a:solidFill>
                  <a:schemeClr val="bg1"/>
                </a:solidFill>
              </a:rPr>
              <a:t> Triangle (CKM 2016)</a:t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 smtClean="0">
                <a:solidFill>
                  <a:schemeClr val="bg1"/>
                </a:solidFill>
              </a:rPr>
              <a:t>Nov 28-Dec 2, 2016, TIFR Mumbai, India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10" name="Bild 9" descr="CKM2016_smal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601" y="4506005"/>
            <a:ext cx="2461969" cy="17747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3126960"/>
            <a:ext cx="7772400" cy="881490"/>
          </a:xfrm>
        </p:spPr>
        <p:txBody>
          <a:bodyPr/>
          <a:lstStyle/>
          <a:p>
            <a:r>
              <a:rPr lang="de-DE" cap="none" dirty="0" smtClean="0"/>
              <a:t>Belle B </a:t>
            </a:r>
            <a:r>
              <a:rPr lang="de-DE" cap="none" dirty="0" smtClean="0">
                <a:latin typeface="Symbol" charset="2"/>
                <a:cs typeface="Symbol" charset="2"/>
              </a:rPr>
              <a:t>®</a:t>
            </a:r>
            <a:r>
              <a:rPr lang="de-DE" cap="none" dirty="0" smtClean="0"/>
              <a:t> </a:t>
            </a:r>
            <a:r>
              <a:rPr lang="de-DE" cap="none" dirty="0" err="1" smtClean="0">
                <a:latin typeface="+mn-lt"/>
                <a:cs typeface="Symbol" charset="2"/>
              </a:rPr>
              <a:t>Dl</a:t>
            </a:r>
            <a:r>
              <a:rPr lang="de-DE" cap="none" dirty="0" err="1" smtClean="0">
                <a:latin typeface="Symbol" charset="2"/>
                <a:cs typeface="Symbol" charset="2"/>
              </a:rPr>
              <a:t>n</a:t>
            </a:r>
            <a:r>
              <a:rPr lang="de-DE" cap="none" dirty="0" smtClean="0"/>
              <a:t> </a:t>
            </a:r>
            <a:r>
              <a:rPr lang="de-DE" cap="none" dirty="0" err="1" smtClean="0"/>
              <a:t>with</a:t>
            </a:r>
            <a:r>
              <a:rPr lang="de-DE" cap="none" dirty="0" smtClean="0"/>
              <a:t> </a:t>
            </a:r>
            <a:r>
              <a:rPr lang="de-DE" cap="none" dirty="0" err="1" smtClean="0"/>
              <a:t>hadronic</a:t>
            </a:r>
            <a:r>
              <a:rPr lang="de-DE" cap="none" dirty="0" smtClean="0"/>
              <a:t> tag</a:t>
            </a:r>
            <a:endParaRPr lang="de-DE" cap="none" dirty="0">
              <a:latin typeface="Symbol" charset="2"/>
              <a:cs typeface="Symbol" charset="2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0556B-8668-8944-B12C-A275F28C2D28}" type="slidenum">
              <a:rPr lang="de-DE" smtClean="0"/>
              <a:pPr/>
              <a:t>10</a:t>
            </a:fld>
            <a:endParaRPr lang="de-DE"/>
          </a:p>
        </p:txBody>
      </p:sp>
      <p:cxnSp>
        <p:nvCxnSpPr>
          <p:cNvPr id="7" name="Gerade Verbindung 6"/>
          <p:cNvCxnSpPr/>
          <p:nvPr/>
        </p:nvCxnSpPr>
        <p:spPr>
          <a:xfrm>
            <a:off x="2955728" y="3226266"/>
            <a:ext cx="395862" cy="1588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feld 7"/>
          <p:cNvSpPr txBox="1"/>
          <p:nvPr/>
        </p:nvSpPr>
        <p:spPr>
          <a:xfrm>
            <a:off x="722314" y="4074406"/>
            <a:ext cx="31538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Phys. Rev. D93, 032006 (2016)</a:t>
            </a:r>
            <a:endParaRPr lang="en-GB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Event reconstruction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271797"/>
            <a:ext cx="8229600" cy="2703616"/>
          </a:xfrm>
        </p:spPr>
        <p:txBody>
          <a:bodyPr>
            <a:normAutofit fontScale="85000" lnSpcReduction="10000"/>
          </a:bodyPr>
          <a:lstStyle/>
          <a:p>
            <a:r>
              <a:rPr lang="en-GB" dirty="0" smtClean="0"/>
              <a:t>Identical event reconstruction method</a:t>
            </a:r>
          </a:p>
          <a:p>
            <a:r>
              <a:rPr lang="en-GB" dirty="0" smtClean="0"/>
              <a:t>10 D</a:t>
            </a:r>
            <a:r>
              <a:rPr lang="en-GB" baseline="30000" dirty="0" smtClean="0"/>
              <a:t>+</a:t>
            </a:r>
            <a:r>
              <a:rPr lang="en-GB" dirty="0" smtClean="0"/>
              <a:t> and 13 D</a:t>
            </a:r>
            <a:r>
              <a:rPr lang="en-GB" baseline="30000" dirty="0" smtClean="0"/>
              <a:t>0</a:t>
            </a:r>
            <a:r>
              <a:rPr lang="en-GB" dirty="0" smtClean="0"/>
              <a:t> modes are used on the signal side, covering 28.9% and 40.1% of the width</a:t>
            </a:r>
          </a:p>
          <a:p>
            <a:r>
              <a:rPr lang="en-GB" dirty="0" smtClean="0"/>
              <a:t>Signal extraction from M</a:t>
            </a:r>
            <a:r>
              <a:rPr lang="en-GB" baseline="30000" dirty="0" smtClean="0"/>
              <a:t>2</a:t>
            </a:r>
            <a:r>
              <a:rPr lang="en-GB" baseline="-25000" dirty="0" smtClean="0"/>
              <a:t>miss</a:t>
            </a:r>
            <a:r>
              <a:rPr lang="en-GB" dirty="0" smtClean="0"/>
              <a:t> in 10 bins of </a:t>
            </a:r>
            <a:r>
              <a:rPr lang="en-GB" dirty="0" err="1" smtClean="0"/>
              <a:t>w</a:t>
            </a:r>
            <a:endParaRPr lang="en-GB" dirty="0" smtClean="0"/>
          </a:p>
          <a:p>
            <a:r>
              <a:rPr lang="en-GB" dirty="0" smtClean="0"/>
              <a:t>16,992 +/- 192 signal events</a:t>
            </a:r>
            <a:br>
              <a:rPr lang="en-GB" dirty="0" smtClean="0"/>
            </a:br>
            <a:r>
              <a:rPr lang="en-GB" dirty="0" smtClean="0"/>
              <a:t>(5150 +/- 95 neutral, 11,843 +/- 167 charged B events)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0556B-8668-8944-B12C-A275F28C2D28}" type="slidenum">
              <a:rPr lang="de-DE" smtClean="0"/>
              <a:pPr/>
              <a:t>11</a:t>
            </a:fld>
            <a:endParaRPr lang="de-DE"/>
          </a:p>
        </p:txBody>
      </p:sp>
      <p:pic>
        <p:nvPicPr>
          <p:cNvPr id="5" name="Bild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856" y="4189852"/>
            <a:ext cx="7169734" cy="2272226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mtClean="0"/>
              <a:t>Differential width and branching fraction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0556B-8668-8944-B12C-A275F28C2D28}" type="slidenum">
              <a:rPr lang="de-DE" smtClean="0"/>
              <a:pPr/>
              <a:t>12</a:t>
            </a:fld>
            <a:endParaRPr lang="de-DE"/>
          </a:p>
        </p:txBody>
      </p:sp>
      <p:pic>
        <p:nvPicPr>
          <p:cNvPr id="5" name="Bild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4091" y="1403280"/>
            <a:ext cx="7376037" cy="2588630"/>
          </a:xfrm>
          <a:prstGeom prst="rect">
            <a:avLst/>
          </a:prstGeom>
        </p:spPr>
      </p:pic>
      <p:pic>
        <p:nvPicPr>
          <p:cNvPr id="6" name="Bild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247" y="4422534"/>
            <a:ext cx="3564731" cy="1628775"/>
          </a:xfrm>
          <a:prstGeom prst="rect">
            <a:avLst/>
          </a:prstGeom>
        </p:spPr>
      </p:pic>
      <p:pic>
        <p:nvPicPr>
          <p:cNvPr id="7" name="Bild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8424" y="5026317"/>
            <a:ext cx="2507456" cy="235744"/>
          </a:xfrm>
          <a:prstGeom prst="rect">
            <a:avLst/>
          </a:prstGeom>
        </p:spPr>
      </p:pic>
      <p:pic>
        <p:nvPicPr>
          <p:cNvPr id="8" name="Bild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6685153" y="5077687"/>
            <a:ext cx="200025" cy="150019"/>
          </a:xfrm>
          <a:prstGeom prst="rect">
            <a:avLst/>
          </a:prstGeom>
        </p:spPr>
      </p:pic>
      <p:pic>
        <p:nvPicPr>
          <p:cNvPr id="9" name="Bild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85178" y="5044697"/>
            <a:ext cx="2078831" cy="185737"/>
          </a:xfrm>
          <a:prstGeom prst="rect">
            <a:avLst/>
          </a:prstGeom>
        </p:spPr>
      </p:pic>
      <p:sp>
        <p:nvSpPr>
          <p:cNvPr id="11" name="Rechteck 10"/>
          <p:cNvSpPr/>
          <p:nvPr/>
        </p:nvSpPr>
        <p:spPr>
          <a:xfrm>
            <a:off x="4158424" y="4960337"/>
            <a:ext cx="4805585" cy="344586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CLN fit to the differential widths</a:t>
            </a:r>
            <a:endParaRPr lang="en-GB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0556B-8668-8944-B12C-A275F28C2D28}" type="slidenum">
              <a:rPr lang="de-DE" smtClean="0"/>
              <a:pPr/>
              <a:t>13</a:t>
            </a:fld>
            <a:endParaRPr lang="de-DE"/>
          </a:p>
        </p:txBody>
      </p:sp>
      <p:pic>
        <p:nvPicPr>
          <p:cNvPr id="4" name="Bild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800" y="1273591"/>
            <a:ext cx="4095212" cy="3013290"/>
          </a:xfrm>
          <a:prstGeom prst="rect">
            <a:avLst/>
          </a:prstGeom>
        </p:spPr>
      </p:pic>
      <p:pic>
        <p:nvPicPr>
          <p:cNvPr id="5" name="Bild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4982" y="1339571"/>
            <a:ext cx="4151818" cy="2892767"/>
          </a:xfrm>
          <a:prstGeom prst="rect">
            <a:avLst/>
          </a:prstGeom>
        </p:spPr>
      </p:pic>
      <p:pic>
        <p:nvPicPr>
          <p:cNvPr id="6" name="Bild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8099" y="4498975"/>
            <a:ext cx="7608094" cy="185737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BGL fit to differential widths and lattice data</a:t>
            </a:r>
            <a:endParaRPr lang="en-GB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0556B-8668-8944-B12C-A275F28C2D28}" type="slidenum">
              <a:rPr lang="de-DE" smtClean="0"/>
              <a:pPr/>
              <a:t>14</a:t>
            </a:fld>
            <a:endParaRPr lang="de-DE"/>
          </a:p>
        </p:txBody>
      </p:sp>
      <p:pic>
        <p:nvPicPr>
          <p:cNvPr id="4" name="Bild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458" y="1194505"/>
            <a:ext cx="4121223" cy="3061332"/>
          </a:xfrm>
          <a:prstGeom prst="rect">
            <a:avLst/>
          </a:prstGeom>
        </p:spPr>
      </p:pic>
      <p:pic>
        <p:nvPicPr>
          <p:cNvPr id="5" name="Bild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5928" y="1263334"/>
            <a:ext cx="4231139" cy="2992503"/>
          </a:xfrm>
          <a:prstGeom prst="rect">
            <a:avLst/>
          </a:prstGeom>
        </p:spPr>
      </p:pic>
      <p:pic>
        <p:nvPicPr>
          <p:cNvPr id="7" name="Bild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694" y="4265612"/>
            <a:ext cx="3488187" cy="2592388"/>
          </a:xfrm>
          <a:prstGeom prst="rect">
            <a:avLst/>
          </a:prstGeom>
        </p:spPr>
      </p:pic>
      <p:pic>
        <p:nvPicPr>
          <p:cNvPr id="8" name="Bild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14875" y="5000456"/>
            <a:ext cx="3971925" cy="8858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2501900"/>
            <a:ext cx="7772400" cy="1379550"/>
          </a:xfrm>
        </p:spPr>
        <p:txBody>
          <a:bodyPr>
            <a:normAutofit/>
          </a:bodyPr>
          <a:lstStyle/>
          <a:p>
            <a:r>
              <a:rPr lang="de-DE" cap="none" dirty="0" smtClean="0"/>
              <a:t>Summer 2016 HFAG </a:t>
            </a:r>
            <a:r>
              <a:rPr lang="de-DE" cap="none" dirty="0" err="1" smtClean="0"/>
              <a:t>results</a:t>
            </a:r>
            <a:r>
              <a:rPr lang="de-DE" cap="none" dirty="0"/>
              <a:t/>
            </a:r>
            <a:br>
              <a:rPr lang="de-DE" cap="none" dirty="0"/>
            </a:br>
            <a:r>
              <a:rPr lang="de-DE" cap="none" dirty="0" err="1" smtClean="0"/>
              <a:t>for</a:t>
            </a:r>
            <a:r>
              <a:rPr lang="de-DE" cap="none" dirty="0" smtClean="0"/>
              <a:t> |</a:t>
            </a:r>
            <a:r>
              <a:rPr lang="de-DE" cap="none" dirty="0" err="1" smtClean="0"/>
              <a:t>V</a:t>
            </a:r>
            <a:r>
              <a:rPr lang="de-DE" cap="none" baseline="-25000" dirty="0" err="1" smtClean="0"/>
              <a:t>cb</a:t>
            </a:r>
            <a:r>
              <a:rPr lang="de-DE" cap="none" dirty="0" err="1" smtClean="0"/>
              <a:t>|exclusive</a:t>
            </a:r>
            <a:endParaRPr lang="de-DE" cap="none" dirty="0">
              <a:latin typeface="Symbol" charset="2"/>
              <a:cs typeface="Symbol" charset="2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0556B-8668-8944-B12C-A275F28C2D28}" type="slidenum">
              <a:rPr lang="de-DE" smtClean="0"/>
              <a:pPr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800806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>
                <a:latin typeface="Symbol" charset="2"/>
                <a:cs typeface="Symbol" charset="2"/>
              </a:rPr>
              <a:t>h</a:t>
            </a:r>
            <a:r>
              <a:rPr lang="en-US" baseline="-25000" dirty="0" err="1" smtClean="0"/>
              <a:t>EW</a:t>
            </a:r>
            <a:r>
              <a:rPr lang="en-US" dirty="0" err="1" smtClean="0"/>
              <a:t>F</a:t>
            </a:r>
            <a:r>
              <a:rPr lang="en-US" dirty="0" smtClean="0"/>
              <a:t>(1)|</a:t>
            </a:r>
            <a:r>
              <a:rPr lang="en-US" dirty="0" err="1" smtClean="0"/>
              <a:t>V</a:t>
            </a:r>
            <a:r>
              <a:rPr lang="en-US" baseline="-25000" dirty="0" err="1" smtClean="0"/>
              <a:t>cb</a:t>
            </a:r>
            <a:r>
              <a:rPr lang="en-US" dirty="0" smtClean="0"/>
              <a:t>| (B </a:t>
            </a:r>
            <a:r>
              <a:rPr lang="en-US" dirty="0" smtClean="0">
                <a:latin typeface="Symbol" charset="2"/>
                <a:cs typeface="Symbol" charset="2"/>
              </a:rPr>
              <a:t>®</a:t>
            </a:r>
            <a:r>
              <a:rPr lang="en-US" dirty="0" smtClean="0"/>
              <a:t> D*</a:t>
            </a:r>
            <a:r>
              <a:rPr lang="en-US" dirty="0" err="1" smtClean="0"/>
              <a:t>l</a:t>
            </a:r>
            <a:r>
              <a:rPr lang="en-US" dirty="0" err="1" smtClean="0">
                <a:latin typeface="Symbol" charset="2"/>
                <a:cs typeface="Symbol" charset="2"/>
              </a:rPr>
              <a:t>n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0556B-8668-8944-B12C-A275F28C2D28}" type="slidenum">
              <a:rPr lang="de-DE" smtClean="0"/>
              <a:pPr/>
              <a:t>16</a:t>
            </a:fld>
            <a:endParaRPr lang="de-DE"/>
          </a:p>
        </p:txBody>
      </p:sp>
      <p:pic>
        <p:nvPicPr>
          <p:cNvPr id="6" name="Picture 5" descr="vcbf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583" y="1193800"/>
            <a:ext cx="3795496" cy="3909294"/>
          </a:xfrm>
          <a:prstGeom prst="rect">
            <a:avLst/>
          </a:prstGeom>
        </p:spPr>
      </p:pic>
      <p:pic>
        <p:nvPicPr>
          <p:cNvPr id="8" name="Picture 7" descr="vcbf1.vs.rho2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1779" y="1193800"/>
            <a:ext cx="3795496" cy="390929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604429" y="5549900"/>
            <a:ext cx="58547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Symbol" charset="2"/>
                <a:cs typeface="Symbol" charset="2"/>
              </a:rPr>
              <a:t>h</a:t>
            </a:r>
            <a:r>
              <a:rPr lang="en-US" sz="2400" baseline="-25000" dirty="0" err="1" smtClean="0"/>
              <a:t>EW</a:t>
            </a:r>
            <a:r>
              <a:rPr lang="en-US" sz="2400" dirty="0" err="1" smtClean="0"/>
              <a:t>F</a:t>
            </a:r>
            <a:r>
              <a:rPr lang="en-US" sz="2400" dirty="0" smtClean="0"/>
              <a:t>(1)|</a:t>
            </a:r>
            <a:r>
              <a:rPr lang="en-US" sz="2400" dirty="0" err="1" smtClean="0"/>
              <a:t>V</a:t>
            </a:r>
            <a:r>
              <a:rPr lang="en-US" sz="2400" baseline="-25000" dirty="0" err="1" smtClean="0"/>
              <a:t>cb</a:t>
            </a:r>
            <a:r>
              <a:rPr lang="en-US" sz="2400" dirty="0" smtClean="0"/>
              <a:t>| = (35.61 +/- 0.11 +/- 0.41) x 10</a:t>
            </a:r>
            <a:r>
              <a:rPr lang="en-US" sz="2400" baseline="30000" dirty="0" smtClean="0"/>
              <a:t>-3</a:t>
            </a:r>
          </a:p>
          <a:p>
            <a:pPr algn="ctr"/>
            <a:r>
              <a:rPr lang="en-US" dirty="0">
                <a:solidFill>
                  <a:srgbClr val="FF0000"/>
                </a:solidFill>
              </a:rPr>
              <a:t>[</a:t>
            </a:r>
            <a:r>
              <a:rPr lang="en-US" dirty="0" smtClean="0">
                <a:solidFill>
                  <a:srgbClr val="FF0000"/>
                </a:solidFill>
              </a:rPr>
              <a:t>2014: </a:t>
            </a:r>
            <a:r>
              <a:rPr lang="en-US" dirty="0" err="1" smtClean="0">
                <a:solidFill>
                  <a:srgbClr val="FF0000"/>
                </a:solidFill>
                <a:latin typeface="Symbol" charset="2"/>
                <a:cs typeface="Symbol" charset="2"/>
              </a:rPr>
              <a:t>h</a:t>
            </a:r>
            <a:r>
              <a:rPr lang="en-US" baseline="-25000" dirty="0" err="1" smtClean="0">
                <a:solidFill>
                  <a:srgbClr val="FF0000"/>
                </a:solidFill>
              </a:rPr>
              <a:t>EW</a:t>
            </a:r>
            <a:r>
              <a:rPr lang="en-US" dirty="0" err="1" smtClean="0">
                <a:solidFill>
                  <a:srgbClr val="FF0000"/>
                </a:solidFill>
              </a:rPr>
              <a:t>F</a:t>
            </a:r>
            <a:r>
              <a:rPr lang="en-US" dirty="0">
                <a:solidFill>
                  <a:srgbClr val="FF0000"/>
                </a:solidFill>
              </a:rPr>
              <a:t>(1)|</a:t>
            </a:r>
            <a:r>
              <a:rPr lang="en-US" dirty="0" err="1">
                <a:solidFill>
                  <a:srgbClr val="FF0000"/>
                </a:solidFill>
              </a:rPr>
              <a:t>V</a:t>
            </a:r>
            <a:r>
              <a:rPr lang="en-US" baseline="-25000" dirty="0" err="1">
                <a:solidFill>
                  <a:srgbClr val="FF0000"/>
                </a:solidFill>
              </a:rPr>
              <a:t>cb</a:t>
            </a:r>
            <a:r>
              <a:rPr lang="en-US" dirty="0">
                <a:solidFill>
                  <a:srgbClr val="FF0000"/>
                </a:solidFill>
              </a:rPr>
              <a:t>| = (</a:t>
            </a:r>
            <a:r>
              <a:rPr lang="en-US" dirty="0" smtClean="0">
                <a:solidFill>
                  <a:srgbClr val="FF0000"/>
                </a:solidFill>
              </a:rPr>
              <a:t>35.81 </a:t>
            </a:r>
            <a:r>
              <a:rPr lang="en-US" dirty="0">
                <a:solidFill>
                  <a:srgbClr val="FF0000"/>
                </a:solidFill>
              </a:rPr>
              <a:t>+/- 0.11 +/- </a:t>
            </a:r>
            <a:r>
              <a:rPr lang="en-US" dirty="0" smtClean="0">
                <a:solidFill>
                  <a:srgbClr val="FF0000"/>
                </a:solidFill>
              </a:rPr>
              <a:t>0.44) </a:t>
            </a:r>
            <a:r>
              <a:rPr lang="en-US" dirty="0">
                <a:solidFill>
                  <a:srgbClr val="FF0000"/>
                </a:solidFill>
              </a:rPr>
              <a:t>x 10</a:t>
            </a:r>
            <a:r>
              <a:rPr lang="en-US" baseline="30000" dirty="0">
                <a:solidFill>
                  <a:srgbClr val="FF0000"/>
                </a:solidFill>
              </a:rPr>
              <a:t>-</a:t>
            </a:r>
            <a:r>
              <a:rPr lang="en-US" baseline="30000" dirty="0" smtClean="0">
                <a:solidFill>
                  <a:srgbClr val="FF0000"/>
                </a:solidFill>
              </a:rPr>
              <a:t>3</a:t>
            </a:r>
            <a:r>
              <a:rPr lang="en-US" dirty="0" smtClean="0">
                <a:solidFill>
                  <a:srgbClr val="FF0000"/>
                </a:solidFill>
              </a:rPr>
              <a:t>]</a:t>
            </a:r>
            <a:endParaRPr lang="en-US" dirty="0">
              <a:solidFill>
                <a:srgbClr val="FF0000"/>
              </a:solidFill>
            </a:endParaRP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99981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>
                <a:latin typeface="Symbol" charset="2"/>
                <a:cs typeface="Symbol" charset="2"/>
              </a:rPr>
              <a:t>h</a:t>
            </a:r>
            <a:r>
              <a:rPr lang="en-US" baseline="-25000" dirty="0" err="1" smtClean="0"/>
              <a:t>EW</a:t>
            </a:r>
            <a:r>
              <a:rPr lang="en-US" dirty="0" err="1"/>
              <a:t>G</a:t>
            </a:r>
            <a:r>
              <a:rPr lang="en-US" dirty="0" smtClean="0"/>
              <a:t>(1)|</a:t>
            </a:r>
            <a:r>
              <a:rPr lang="en-US" dirty="0" err="1" smtClean="0"/>
              <a:t>V</a:t>
            </a:r>
            <a:r>
              <a:rPr lang="en-US" baseline="-25000" dirty="0" err="1" smtClean="0"/>
              <a:t>cb</a:t>
            </a:r>
            <a:r>
              <a:rPr lang="en-US" dirty="0" smtClean="0"/>
              <a:t>| (B </a:t>
            </a:r>
            <a:r>
              <a:rPr lang="en-US" dirty="0" smtClean="0">
                <a:latin typeface="Symbol" charset="2"/>
                <a:cs typeface="Symbol" charset="2"/>
              </a:rPr>
              <a:t>®</a:t>
            </a:r>
            <a:r>
              <a:rPr lang="en-US" dirty="0" smtClean="0"/>
              <a:t> </a:t>
            </a:r>
            <a:r>
              <a:rPr lang="en-US" dirty="0" err="1" smtClean="0"/>
              <a:t>Dl</a:t>
            </a:r>
            <a:r>
              <a:rPr lang="en-US" dirty="0" err="1" smtClean="0">
                <a:latin typeface="Symbol" charset="2"/>
                <a:cs typeface="Symbol" charset="2"/>
              </a:rPr>
              <a:t>n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0556B-8668-8944-B12C-A275F28C2D28}" type="slidenum">
              <a:rPr lang="de-DE" smtClean="0"/>
              <a:pPr/>
              <a:t>17</a:t>
            </a:fld>
            <a:endParaRPr lang="de-DE"/>
          </a:p>
        </p:txBody>
      </p:sp>
      <p:sp>
        <p:nvSpPr>
          <p:cNvPr id="9" name="TextBox 8"/>
          <p:cNvSpPr txBox="1"/>
          <p:nvPr/>
        </p:nvSpPr>
        <p:spPr>
          <a:xfrm>
            <a:off x="1604429" y="5549900"/>
            <a:ext cx="58547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Symbol" charset="2"/>
                <a:cs typeface="Symbol" charset="2"/>
              </a:rPr>
              <a:t>h</a:t>
            </a:r>
            <a:r>
              <a:rPr lang="en-US" sz="2400" baseline="-25000" dirty="0" err="1" smtClean="0"/>
              <a:t>EW</a:t>
            </a:r>
            <a:r>
              <a:rPr lang="en-US" sz="2400" dirty="0" err="1"/>
              <a:t>G</a:t>
            </a:r>
            <a:r>
              <a:rPr lang="en-US" sz="2400" dirty="0" smtClean="0"/>
              <a:t>(1)|</a:t>
            </a:r>
            <a:r>
              <a:rPr lang="en-US" sz="2400" dirty="0" err="1" smtClean="0"/>
              <a:t>V</a:t>
            </a:r>
            <a:r>
              <a:rPr lang="en-US" sz="2400" baseline="-25000" dirty="0" err="1" smtClean="0"/>
              <a:t>cb</a:t>
            </a:r>
            <a:r>
              <a:rPr lang="en-US" sz="2400" dirty="0" smtClean="0"/>
              <a:t>| = (41.57 +/- 0.45 +/- 0.89) x 10</a:t>
            </a:r>
            <a:r>
              <a:rPr lang="en-US" sz="2400" baseline="30000" dirty="0" smtClean="0"/>
              <a:t>-3</a:t>
            </a:r>
          </a:p>
          <a:p>
            <a:pPr algn="ctr"/>
            <a:r>
              <a:rPr lang="en-US" dirty="0">
                <a:solidFill>
                  <a:srgbClr val="FF0000"/>
                </a:solidFill>
              </a:rPr>
              <a:t>[</a:t>
            </a:r>
            <a:r>
              <a:rPr lang="en-US" dirty="0" smtClean="0">
                <a:solidFill>
                  <a:srgbClr val="FF0000"/>
                </a:solidFill>
              </a:rPr>
              <a:t>2014: </a:t>
            </a:r>
            <a:r>
              <a:rPr lang="en-US" dirty="0" err="1" smtClean="0">
                <a:solidFill>
                  <a:srgbClr val="FF0000"/>
                </a:solidFill>
                <a:latin typeface="Symbol" charset="2"/>
                <a:cs typeface="Symbol" charset="2"/>
              </a:rPr>
              <a:t>h</a:t>
            </a:r>
            <a:r>
              <a:rPr lang="en-US" baseline="-25000" dirty="0" err="1" smtClean="0">
                <a:solidFill>
                  <a:srgbClr val="FF0000"/>
                </a:solidFill>
              </a:rPr>
              <a:t>EW</a:t>
            </a:r>
            <a:r>
              <a:rPr lang="en-US" dirty="0" err="1">
                <a:solidFill>
                  <a:srgbClr val="FF0000"/>
                </a:solidFill>
              </a:rPr>
              <a:t>G</a:t>
            </a:r>
            <a:r>
              <a:rPr lang="en-US" dirty="0" smtClean="0">
                <a:solidFill>
                  <a:srgbClr val="FF0000"/>
                </a:solidFill>
              </a:rPr>
              <a:t>(</a:t>
            </a:r>
            <a:r>
              <a:rPr lang="en-US" dirty="0">
                <a:solidFill>
                  <a:srgbClr val="FF0000"/>
                </a:solidFill>
              </a:rPr>
              <a:t>1)|</a:t>
            </a:r>
            <a:r>
              <a:rPr lang="en-US" dirty="0" err="1">
                <a:solidFill>
                  <a:srgbClr val="FF0000"/>
                </a:solidFill>
              </a:rPr>
              <a:t>V</a:t>
            </a:r>
            <a:r>
              <a:rPr lang="en-US" baseline="-25000" dirty="0" err="1">
                <a:solidFill>
                  <a:srgbClr val="FF0000"/>
                </a:solidFill>
              </a:rPr>
              <a:t>cb</a:t>
            </a:r>
            <a:r>
              <a:rPr lang="en-US" dirty="0">
                <a:solidFill>
                  <a:srgbClr val="FF0000"/>
                </a:solidFill>
              </a:rPr>
              <a:t>| = </a:t>
            </a:r>
            <a:r>
              <a:rPr lang="en-US" dirty="0" smtClean="0">
                <a:solidFill>
                  <a:srgbClr val="FF0000"/>
                </a:solidFill>
              </a:rPr>
              <a:t>(42.65 </a:t>
            </a:r>
            <a:r>
              <a:rPr lang="en-US" dirty="0">
                <a:solidFill>
                  <a:srgbClr val="FF0000"/>
                </a:solidFill>
              </a:rPr>
              <a:t>+/- </a:t>
            </a:r>
            <a:r>
              <a:rPr lang="en-US" dirty="0" smtClean="0">
                <a:solidFill>
                  <a:srgbClr val="FF0000"/>
                </a:solidFill>
              </a:rPr>
              <a:t>0.72 </a:t>
            </a:r>
            <a:r>
              <a:rPr lang="en-US" dirty="0">
                <a:solidFill>
                  <a:srgbClr val="FF0000"/>
                </a:solidFill>
              </a:rPr>
              <a:t>+/- </a:t>
            </a:r>
            <a:r>
              <a:rPr lang="en-US" dirty="0" smtClean="0">
                <a:solidFill>
                  <a:srgbClr val="FF0000"/>
                </a:solidFill>
              </a:rPr>
              <a:t>1.35) </a:t>
            </a:r>
            <a:r>
              <a:rPr lang="en-US" dirty="0">
                <a:solidFill>
                  <a:srgbClr val="FF0000"/>
                </a:solidFill>
              </a:rPr>
              <a:t>x 10</a:t>
            </a:r>
            <a:r>
              <a:rPr lang="en-US" baseline="30000" dirty="0">
                <a:solidFill>
                  <a:srgbClr val="FF0000"/>
                </a:solidFill>
              </a:rPr>
              <a:t>-</a:t>
            </a:r>
            <a:r>
              <a:rPr lang="en-US" baseline="30000" dirty="0" smtClean="0">
                <a:solidFill>
                  <a:srgbClr val="FF0000"/>
                </a:solidFill>
              </a:rPr>
              <a:t>3</a:t>
            </a:r>
            <a:r>
              <a:rPr lang="en-US" dirty="0" smtClean="0">
                <a:solidFill>
                  <a:srgbClr val="FF0000"/>
                </a:solidFill>
              </a:rPr>
              <a:t>]</a:t>
            </a:r>
            <a:endParaRPr lang="en-US" dirty="0">
              <a:solidFill>
                <a:srgbClr val="FF0000"/>
              </a:solidFill>
            </a:endParaRPr>
          </a:p>
          <a:p>
            <a:pPr algn="ctr"/>
            <a:endParaRPr lang="en-US" dirty="0"/>
          </a:p>
        </p:txBody>
      </p:sp>
      <p:pic>
        <p:nvPicPr>
          <p:cNvPr id="2" name="Picture 1" descr="vcbg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900" y="1333500"/>
            <a:ext cx="3795496" cy="3909294"/>
          </a:xfrm>
          <a:prstGeom prst="rect">
            <a:avLst/>
          </a:prstGeom>
        </p:spPr>
      </p:pic>
      <p:pic>
        <p:nvPicPr>
          <p:cNvPr id="3" name="Picture 2" descr="vcbg1.vs.rho2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4304" y="1333500"/>
            <a:ext cx="3795496" cy="3909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6705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|</a:t>
            </a:r>
            <a:r>
              <a:rPr lang="en-US" dirty="0" err="1" smtClean="0"/>
              <a:t>V</a:t>
            </a:r>
            <a:r>
              <a:rPr lang="en-US" baseline="-25000" dirty="0" err="1" smtClean="0"/>
              <a:t>cb</a:t>
            </a:r>
            <a:r>
              <a:rPr lang="en-US" dirty="0" smtClean="0"/>
              <a:t>| exclusive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 </a:t>
            </a:r>
            <a:r>
              <a:rPr lang="en-US" dirty="0" smtClean="0">
                <a:latin typeface="Symbol" charset="2"/>
                <a:cs typeface="Symbol" charset="2"/>
              </a:rPr>
              <a:t>®</a:t>
            </a:r>
            <a:r>
              <a:rPr lang="en-US" dirty="0" smtClean="0"/>
              <a:t> D*</a:t>
            </a:r>
            <a:r>
              <a:rPr lang="en-US" dirty="0" err="1" smtClean="0"/>
              <a:t>l</a:t>
            </a:r>
            <a:r>
              <a:rPr lang="en-US" dirty="0" err="1" smtClean="0">
                <a:latin typeface="Symbol" charset="2"/>
                <a:cs typeface="Symbol" charset="2"/>
              </a:rPr>
              <a:t>n</a:t>
            </a:r>
            <a:endParaRPr lang="en-US" dirty="0" smtClean="0">
              <a:latin typeface="Symbol" charset="2"/>
              <a:cs typeface="Symbol" charset="2"/>
            </a:endParaRPr>
          </a:p>
          <a:p>
            <a:pPr lvl="1"/>
            <a:r>
              <a:rPr lang="en-US" dirty="0" err="1">
                <a:latin typeface="Symbol" charset="2"/>
                <a:cs typeface="Symbol" charset="2"/>
              </a:rPr>
              <a:t>h</a:t>
            </a:r>
            <a:r>
              <a:rPr lang="en-US" baseline="-25000" dirty="0" err="1"/>
              <a:t>EW</a:t>
            </a:r>
            <a:r>
              <a:rPr lang="en-US" dirty="0" err="1"/>
              <a:t>F</a:t>
            </a:r>
            <a:r>
              <a:rPr lang="en-US" dirty="0"/>
              <a:t>(1)|</a:t>
            </a:r>
            <a:r>
              <a:rPr lang="en-US" dirty="0" err="1"/>
              <a:t>V</a:t>
            </a:r>
            <a:r>
              <a:rPr lang="en-US" baseline="-25000" dirty="0" err="1"/>
              <a:t>cb</a:t>
            </a:r>
            <a:r>
              <a:rPr lang="en-US" dirty="0"/>
              <a:t>| = (35.61 +/- </a:t>
            </a:r>
            <a:r>
              <a:rPr lang="en-US" dirty="0" smtClean="0"/>
              <a:t>0.11</a:t>
            </a:r>
            <a:r>
              <a:rPr lang="en-US" baseline="-25000" dirty="0" smtClean="0"/>
              <a:t>stat</a:t>
            </a:r>
            <a:r>
              <a:rPr lang="en-US" dirty="0" smtClean="0"/>
              <a:t> </a:t>
            </a:r>
            <a:r>
              <a:rPr lang="en-US" dirty="0"/>
              <a:t>+/- </a:t>
            </a:r>
            <a:r>
              <a:rPr lang="en-US" dirty="0" smtClean="0"/>
              <a:t>0.41</a:t>
            </a:r>
            <a:r>
              <a:rPr lang="en-US" baseline="-25000" dirty="0" smtClean="0"/>
              <a:t>syst</a:t>
            </a:r>
            <a:r>
              <a:rPr lang="en-US" dirty="0" smtClean="0"/>
              <a:t>) </a:t>
            </a:r>
            <a:r>
              <a:rPr lang="en-US" dirty="0"/>
              <a:t>x 10</a:t>
            </a:r>
            <a:r>
              <a:rPr lang="en-US" baseline="30000" dirty="0"/>
              <a:t>-3</a:t>
            </a:r>
          </a:p>
          <a:p>
            <a:pPr lvl="1"/>
            <a:r>
              <a:rPr lang="en-US" dirty="0" err="1" smtClean="0">
                <a:latin typeface="Symbol" charset="2"/>
                <a:cs typeface="Symbol" charset="2"/>
              </a:rPr>
              <a:t>h</a:t>
            </a:r>
            <a:r>
              <a:rPr lang="en-US" baseline="-25000" dirty="0" err="1" smtClean="0"/>
              <a:t>EW</a:t>
            </a:r>
            <a:r>
              <a:rPr lang="en-US" dirty="0" err="1" smtClean="0"/>
              <a:t>F</a:t>
            </a:r>
            <a:r>
              <a:rPr lang="en-US" dirty="0" smtClean="0"/>
              <a:t>(1) = (0.920 +/- 0.014) </a:t>
            </a:r>
            <a:r>
              <a:rPr lang="en-US" sz="2000" dirty="0" smtClean="0">
                <a:solidFill>
                  <a:srgbClr val="FF0000"/>
                </a:solidFill>
              </a:rPr>
              <a:t>[FNAL/MILC, PRD89, 114504]</a:t>
            </a:r>
          </a:p>
          <a:p>
            <a:pPr lvl="1"/>
            <a:r>
              <a:rPr lang="en-US" dirty="0" smtClean="0"/>
              <a:t>|</a:t>
            </a:r>
            <a:r>
              <a:rPr lang="en-US" dirty="0" err="1" smtClean="0"/>
              <a:t>V</a:t>
            </a:r>
            <a:r>
              <a:rPr lang="en-US" baseline="-25000" dirty="0" err="1" smtClean="0"/>
              <a:t>cb</a:t>
            </a:r>
            <a:r>
              <a:rPr lang="en-US" dirty="0" smtClean="0"/>
              <a:t>| = (38.71 +/- 0.47</a:t>
            </a:r>
            <a:r>
              <a:rPr lang="en-US" baseline="-25000" dirty="0" smtClean="0"/>
              <a:t>exp</a:t>
            </a:r>
            <a:r>
              <a:rPr lang="en-US" dirty="0" smtClean="0"/>
              <a:t> +/- 0.59</a:t>
            </a:r>
            <a:r>
              <a:rPr lang="en-US" baseline="-25000" dirty="0" smtClean="0"/>
              <a:t>th</a:t>
            </a:r>
            <a:r>
              <a:rPr lang="en-US" dirty="0" smtClean="0"/>
              <a:t>) x 10</a:t>
            </a:r>
            <a:r>
              <a:rPr lang="en-US" baseline="30000" dirty="0" smtClean="0"/>
              <a:t>-3</a:t>
            </a:r>
          </a:p>
          <a:p>
            <a:r>
              <a:rPr lang="en-US" dirty="0" smtClean="0"/>
              <a:t>B </a:t>
            </a:r>
            <a:r>
              <a:rPr lang="en-US" dirty="0" smtClean="0">
                <a:latin typeface="Symbol" charset="2"/>
                <a:cs typeface="Symbol" charset="2"/>
              </a:rPr>
              <a:t>®</a:t>
            </a:r>
            <a:r>
              <a:rPr lang="en-US" dirty="0" smtClean="0"/>
              <a:t> </a:t>
            </a:r>
            <a:r>
              <a:rPr lang="en-US" dirty="0" err="1" smtClean="0"/>
              <a:t>Dl</a:t>
            </a:r>
            <a:r>
              <a:rPr lang="en-US" dirty="0" err="1" smtClean="0">
                <a:latin typeface="Symbol" charset="2"/>
                <a:cs typeface="Symbol" charset="2"/>
              </a:rPr>
              <a:t>n</a:t>
            </a:r>
            <a:endParaRPr lang="en-US" dirty="0" smtClean="0">
              <a:latin typeface="Symbol" charset="2"/>
              <a:cs typeface="Symbol" charset="2"/>
            </a:endParaRPr>
          </a:p>
          <a:p>
            <a:pPr lvl="1"/>
            <a:r>
              <a:rPr lang="en-US" dirty="0" err="1">
                <a:latin typeface="Symbol" charset="2"/>
                <a:cs typeface="Symbol" charset="2"/>
              </a:rPr>
              <a:t>h</a:t>
            </a:r>
            <a:r>
              <a:rPr lang="en-US" baseline="-25000" dirty="0" err="1"/>
              <a:t>EW</a:t>
            </a:r>
            <a:r>
              <a:rPr lang="en-US" dirty="0" err="1"/>
              <a:t>G</a:t>
            </a:r>
            <a:r>
              <a:rPr lang="en-US" dirty="0"/>
              <a:t>(1)|</a:t>
            </a:r>
            <a:r>
              <a:rPr lang="en-US" dirty="0" err="1"/>
              <a:t>V</a:t>
            </a:r>
            <a:r>
              <a:rPr lang="en-US" baseline="-25000" dirty="0" err="1"/>
              <a:t>cb</a:t>
            </a:r>
            <a:r>
              <a:rPr lang="en-US" dirty="0"/>
              <a:t>| = (41.57 +/- 0.45 +/- 0.89) x 10</a:t>
            </a:r>
            <a:r>
              <a:rPr lang="en-US" baseline="30000" dirty="0"/>
              <a:t>-3</a:t>
            </a:r>
          </a:p>
          <a:p>
            <a:pPr lvl="1"/>
            <a:r>
              <a:rPr lang="en-US" dirty="0" smtClean="0"/>
              <a:t>G(1) = 1.0541 +/- 0.0083 </a:t>
            </a:r>
            <a:r>
              <a:rPr lang="en-US" sz="2000" dirty="0" smtClean="0">
                <a:solidFill>
                  <a:srgbClr val="FF0000"/>
                </a:solidFill>
              </a:rPr>
              <a:t>[FNAL/MILC, PRD92, 034506]</a:t>
            </a:r>
          </a:p>
          <a:p>
            <a:pPr lvl="1"/>
            <a:r>
              <a:rPr lang="en-US" dirty="0" err="1" smtClean="0">
                <a:latin typeface="Symbol" charset="2"/>
                <a:cs typeface="Symbol" charset="2"/>
              </a:rPr>
              <a:t>h</a:t>
            </a:r>
            <a:r>
              <a:rPr lang="en-US" baseline="-25000" dirty="0" err="1" smtClean="0"/>
              <a:t>EW</a:t>
            </a:r>
            <a:r>
              <a:rPr lang="en-US" dirty="0" smtClean="0"/>
              <a:t> = 1.0066 +/- 0.0016 </a:t>
            </a:r>
            <a:r>
              <a:rPr lang="en-US" sz="2000" dirty="0" smtClean="0">
                <a:solidFill>
                  <a:srgbClr val="FF0000"/>
                </a:solidFill>
              </a:rPr>
              <a:t>[NPB 196, 83]</a:t>
            </a:r>
          </a:p>
          <a:p>
            <a:pPr lvl="1"/>
            <a:r>
              <a:rPr lang="en-US" dirty="0" smtClean="0"/>
              <a:t>|</a:t>
            </a:r>
            <a:r>
              <a:rPr lang="en-US" dirty="0" err="1" smtClean="0"/>
              <a:t>V</a:t>
            </a:r>
            <a:r>
              <a:rPr lang="en-US" baseline="-25000" dirty="0" err="1" smtClean="0"/>
              <a:t>cb</a:t>
            </a:r>
            <a:r>
              <a:rPr lang="en-US" dirty="0" smtClean="0"/>
              <a:t>| = (39.18 +/- 0.94</a:t>
            </a:r>
            <a:r>
              <a:rPr lang="en-US" baseline="-25000" dirty="0" smtClean="0"/>
              <a:t>exp</a:t>
            </a:r>
            <a:r>
              <a:rPr lang="en-US" dirty="0" smtClean="0"/>
              <a:t> +/- 0.31</a:t>
            </a:r>
            <a:r>
              <a:rPr lang="en-US" baseline="-25000" dirty="0" smtClean="0"/>
              <a:t>th</a:t>
            </a:r>
            <a:r>
              <a:rPr lang="en-US" dirty="0" smtClean="0"/>
              <a:t>) x 10</a:t>
            </a:r>
            <a:r>
              <a:rPr lang="en-US" baseline="30000" dirty="0" smtClean="0"/>
              <a:t>-3</a:t>
            </a:r>
            <a:endParaRPr lang="en-US" baseline="30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0556B-8668-8944-B12C-A275F28C2D28}" type="slidenum">
              <a:rPr lang="de-DE" smtClean="0"/>
              <a:pPr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30951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Branching fractions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0556B-8668-8944-B12C-A275F28C2D28}" type="slidenum">
              <a:rPr lang="de-DE" smtClean="0"/>
              <a:pPr/>
              <a:t>19</a:t>
            </a:fld>
            <a:endParaRPr lang="de-DE"/>
          </a:p>
        </p:txBody>
      </p:sp>
      <p:pic>
        <p:nvPicPr>
          <p:cNvPr id="5" name="Picture 4" descr="br_dsl_iso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0" y="1485900"/>
            <a:ext cx="3795496" cy="3909294"/>
          </a:xfrm>
          <a:prstGeom prst="rect">
            <a:avLst/>
          </a:prstGeom>
        </p:spPr>
      </p:pic>
      <p:pic>
        <p:nvPicPr>
          <p:cNvPr id="6" name="Picture 5" descr="br_dl_iso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0052" y="1485900"/>
            <a:ext cx="3795496" cy="390929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600" y="5511800"/>
            <a:ext cx="3683000" cy="34644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20996" y="5524500"/>
            <a:ext cx="3584448" cy="314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4548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Outline of this talk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60533"/>
            <a:ext cx="8229600" cy="4078261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solidFill>
                  <a:schemeClr val="tx2"/>
                </a:solidFill>
              </a:rPr>
              <a:t>Belle B</a:t>
            </a:r>
            <a:r>
              <a:rPr lang="en-US" sz="2800" baseline="30000" dirty="0" smtClean="0">
                <a:solidFill>
                  <a:schemeClr val="tx2"/>
                </a:solidFill>
              </a:rPr>
              <a:t>0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smtClean="0">
                <a:solidFill>
                  <a:schemeClr val="tx2"/>
                </a:solidFill>
                <a:latin typeface="Symbol" charset="2"/>
                <a:cs typeface="Symbol" charset="2"/>
              </a:rPr>
              <a:t>®</a:t>
            </a:r>
            <a:r>
              <a:rPr lang="en-US" sz="2800" dirty="0" smtClean="0">
                <a:solidFill>
                  <a:schemeClr val="tx2"/>
                </a:solidFill>
              </a:rPr>
              <a:t> D</a:t>
            </a:r>
            <a:r>
              <a:rPr lang="en-US" sz="2800" baseline="30000" dirty="0" smtClean="0">
                <a:solidFill>
                  <a:schemeClr val="tx2"/>
                </a:solidFill>
              </a:rPr>
              <a:t>*-</a:t>
            </a:r>
            <a:r>
              <a:rPr lang="en-US" sz="2800" dirty="0" err="1" smtClean="0">
                <a:solidFill>
                  <a:schemeClr val="tx2"/>
                </a:solidFill>
                <a:cs typeface="Symbol" charset="2"/>
              </a:rPr>
              <a:t>l</a:t>
            </a:r>
            <a:r>
              <a:rPr lang="en-US" sz="2800" baseline="30000" dirty="0" err="1" smtClean="0">
                <a:solidFill>
                  <a:schemeClr val="tx2"/>
                </a:solidFill>
              </a:rPr>
              <a:t>+</a:t>
            </a:r>
            <a:r>
              <a:rPr lang="en-US" sz="2800" dirty="0" err="1" smtClean="0">
                <a:solidFill>
                  <a:schemeClr val="tx2"/>
                </a:solidFill>
                <a:latin typeface="Symbol" charset="2"/>
                <a:cs typeface="Symbol" charset="2"/>
              </a:rPr>
              <a:t>n</a:t>
            </a:r>
            <a:r>
              <a:rPr lang="en-US" sz="2800" dirty="0" smtClean="0">
                <a:solidFill>
                  <a:schemeClr val="tx2"/>
                </a:solidFill>
              </a:rPr>
              <a:t> with </a:t>
            </a:r>
            <a:r>
              <a:rPr lang="en-US" sz="2800" dirty="0" err="1" smtClean="0">
                <a:solidFill>
                  <a:schemeClr val="tx2"/>
                </a:solidFill>
              </a:rPr>
              <a:t>hadronic</a:t>
            </a:r>
            <a:r>
              <a:rPr lang="en-US" sz="2800" dirty="0" smtClean="0">
                <a:solidFill>
                  <a:schemeClr val="tx2"/>
                </a:solidFill>
              </a:rPr>
              <a:t> tag</a:t>
            </a:r>
            <a:br>
              <a:rPr lang="en-US" sz="2800" dirty="0" smtClean="0">
                <a:solidFill>
                  <a:schemeClr val="tx2"/>
                </a:solidFill>
              </a:rPr>
            </a:br>
            <a:r>
              <a:rPr lang="en-US" sz="2800" dirty="0" smtClean="0">
                <a:solidFill>
                  <a:schemeClr val="tx2"/>
                </a:solidFill>
              </a:rPr>
              <a:t>(CKM 2016 preliminary)</a:t>
            </a:r>
            <a:br>
              <a:rPr lang="en-US" sz="2800" dirty="0" smtClean="0">
                <a:solidFill>
                  <a:schemeClr val="tx2"/>
                </a:solidFill>
              </a:rPr>
            </a:br>
            <a:r>
              <a:rPr lang="en-US" sz="2800" dirty="0" smtClean="0">
                <a:solidFill>
                  <a:srgbClr val="FF0000"/>
                </a:solidFill>
              </a:rPr>
              <a:t>BELLE-CONF-1612</a:t>
            </a:r>
            <a:br>
              <a:rPr lang="en-US" sz="2800" dirty="0" smtClean="0">
                <a:solidFill>
                  <a:srgbClr val="FF0000"/>
                </a:solidFill>
              </a:rPr>
            </a:br>
            <a:endParaRPr lang="en-US" sz="2800" dirty="0" smtClean="0">
              <a:solidFill>
                <a:srgbClr val="FF000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solidFill>
                  <a:srgbClr val="1F497D"/>
                </a:solidFill>
              </a:rPr>
              <a:t>Belle B </a:t>
            </a:r>
            <a:r>
              <a:rPr lang="en-US" sz="2800" dirty="0" smtClean="0">
                <a:solidFill>
                  <a:srgbClr val="1F497D"/>
                </a:solidFill>
                <a:latin typeface="Symbol" charset="2"/>
                <a:cs typeface="Symbol" charset="2"/>
              </a:rPr>
              <a:t>®</a:t>
            </a:r>
            <a:r>
              <a:rPr lang="en-US" sz="2800" dirty="0" smtClean="0">
                <a:solidFill>
                  <a:srgbClr val="1F497D"/>
                </a:solidFill>
              </a:rPr>
              <a:t> </a:t>
            </a:r>
            <a:r>
              <a:rPr lang="en-US" sz="2800" dirty="0" err="1" smtClean="0">
                <a:solidFill>
                  <a:srgbClr val="1F497D"/>
                </a:solidFill>
              </a:rPr>
              <a:t>D</a:t>
            </a:r>
            <a:r>
              <a:rPr lang="en-US" sz="2800" dirty="0" err="1" smtClean="0">
                <a:solidFill>
                  <a:srgbClr val="1F497D"/>
                </a:solidFill>
                <a:cs typeface="Symbol" charset="2"/>
              </a:rPr>
              <a:t>l</a:t>
            </a:r>
            <a:r>
              <a:rPr lang="en-US" sz="2800" baseline="30000" dirty="0" err="1" smtClean="0">
                <a:solidFill>
                  <a:srgbClr val="1F497D"/>
                </a:solidFill>
              </a:rPr>
              <a:t>+</a:t>
            </a:r>
            <a:r>
              <a:rPr lang="en-US" sz="2800" dirty="0" err="1" smtClean="0">
                <a:solidFill>
                  <a:srgbClr val="1F497D"/>
                </a:solidFill>
                <a:latin typeface="Symbol" charset="2"/>
                <a:cs typeface="Symbol" charset="2"/>
              </a:rPr>
              <a:t>n</a:t>
            </a:r>
            <a:r>
              <a:rPr lang="en-US" sz="2800" dirty="0" smtClean="0">
                <a:solidFill>
                  <a:srgbClr val="1F497D"/>
                </a:solidFill>
              </a:rPr>
              <a:t> with </a:t>
            </a:r>
            <a:r>
              <a:rPr lang="en-US" sz="2800" dirty="0" err="1" smtClean="0">
                <a:solidFill>
                  <a:srgbClr val="1F497D"/>
                </a:solidFill>
              </a:rPr>
              <a:t>hadronic</a:t>
            </a:r>
            <a:r>
              <a:rPr lang="en-US" sz="2800" dirty="0" smtClean="0">
                <a:solidFill>
                  <a:srgbClr val="1F497D"/>
                </a:solidFill>
              </a:rPr>
              <a:t> tag</a:t>
            </a:r>
            <a:br>
              <a:rPr lang="en-US" sz="2800" dirty="0" smtClean="0">
                <a:solidFill>
                  <a:srgbClr val="1F497D"/>
                </a:solidFill>
              </a:rPr>
            </a:br>
            <a:r>
              <a:rPr lang="en-US" sz="2800" dirty="0" smtClean="0">
                <a:solidFill>
                  <a:srgbClr val="FF0000"/>
                </a:solidFill>
              </a:rPr>
              <a:t>Phys. Rev. D93, 032006 (2016)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>
              <a:solidFill>
                <a:srgbClr val="FF000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solidFill>
                  <a:schemeClr val="tx2"/>
                </a:solidFill>
              </a:rPr>
              <a:t>HFAG summer 2016 averages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0556B-8668-8944-B12C-A275F28C2D28}" type="slidenum">
              <a:rPr lang="de-DE" smtClean="0"/>
              <a:pPr/>
              <a:t>2</a:t>
            </a:fld>
            <a:endParaRPr lang="de-DE"/>
          </a:p>
        </p:txBody>
      </p:sp>
      <p:grpSp>
        <p:nvGrpSpPr>
          <p:cNvPr id="5" name="Group 9"/>
          <p:cNvGrpSpPr>
            <a:grpSpLocks/>
          </p:cNvGrpSpPr>
          <p:nvPr/>
        </p:nvGrpSpPr>
        <p:grpSpPr bwMode="auto">
          <a:xfrm>
            <a:off x="6312959" y="1577854"/>
            <a:ext cx="1143000" cy="1066800"/>
            <a:chOff x="1056" y="2784"/>
            <a:chExt cx="1296" cy="1008"/>
          </a:xfrm>
        </p:grpSpPr>
        <p:sp>
          <p:nvSpPr>
            <p:cNvPr id="7" name="AutoShape 10"/>
            <p:cNvSpPr>
              <a:spLocks noChangeArrowheads="1"/>
            </p:cNvSpPr>
            <p:nvPr/>
          </p:nvSpPr>
          <p:spPr bwMode="auto">
            <a:xfrm>
              <a:off x="1056" y="2784"/>
              <a:ext cx="1296" cy="1008"/>
            </a:xfrm>
            <a:prstGeom prst="irregularSeal1">
              <a:avLst/>
            </a:prstGeom>
            <a:solidFill>
              <a:srgbClr val="FF0000"/>
            </a:solidFill>
            <a:ln w="50800">
              <a:solidFill>
                <a:srgbClr val="FFFF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" name="WordArt 11"/>
            <p:cNvSpPr>
              <a:spLocks noChangeArrowheads="1" noChangeShapeType="1" noTextEdit="1"/>
            </p:cNvSpPr>
            <p:nvPr/>
          </p:nvSpPr>
          <p:spPr bwMode="auto">
            <a:xfrm rot="367507">
              <a:off x="1392" y="3047"/>
              <a:ext cx="622" cy="409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37310"/>
                </a:avLst>
              </a:prstTxWarp>
            </a:bodyPr>
            <a:lstStyle/>
            <a:p>
              <a:pPr algn="ctr"/>
              <a:r>
                <a:rPr lang="de-DE" sz="3600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Arial Unicode MS"/>
                  <a:ea typeface="Arial Unicode MS"/>
                  <a:cs typeface="Arial Unicode MS"/>
                </a:rPr>
                <a:t>New !</a:t>
              </a:r>
              <a:endParaRPr lang="en-GB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 Unicode MS"/>
                <a:ea typeface="Arial Unicode MS"/>
                <a:cs typeface="Arial Unicode MS"/>
              </a:endParaRPr>
            </a:p>
          </p:txBody>
        </p:sp>
      </p:grpSp>
      <p:cxnSp>
        <p:nvCxnSpPr>
          <p:cNvPr id="10" name="Gerade Verbindung 9"/>
          <p:cNvCxnSpPr/>
          <p:nvPr/>
        </p:nvCxnSpPr>
        <p:spPr>
          <a:xfrm>
            <a:off x="2485631" y="3440954"/>
            <a:ext cx="314074" cy="1588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98278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Summary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sz="2400" dirty="0" smtClean="0"/>
              <a:t>Belle </a:t>
            </a:r>
            <a:r>
              <a:rPr lang="en-US" sz="2400" dirty="0"/>
              <a:t>B</a:t>
            </a:r>
            <a:r>
              <a:rPr lang="en-US" sz="2400" baseline="30000" dirty="0"/>
              <a:t>0</a:t>
            </a:r>
            <a:r>
              <a:rPr lang="en-US" sz="2400" dirty="0"/>
              <a:t> </a:t>
            </a:r>
            <a:r>
              <a:rPr lang="en-US" sz="2400" dirty="0">
                <a:latin typeface="Symbol" charset="2"/>
                <a:cs typeface="Symbol" charset="2"/>
              </a:rPr>
              <a:t>®</a:t>
            </a:r>
            <a:r>
              <a:rPr lang="en-US" sz="2400" dirty="0"/>
              <a:t> D</a:t>
            </a:r>
            <a:r>
              <a:rPr lang="en-US" sz="2400" baseline="30000" dirty="0"/>
              <a:t>*-</a:t>
            </a:r>
            <a:r>
              <a:rPr lang="en-US" sz="2400" dirty="0" err="1">
                <a:cs typeface="Symbol" charset="2"/>
              </a:rPr>
              <a:t>l</a:t>
            </a:r>
            <a:r>
              <a:rPr lang="en-US" sz="2400" baseline="30000" dirty="0" err="1"/>
              <a:t>+</a:t>
            </a:r>
            <a:r>
              <a:rPr lang="en-US" sz="2400" dirty="0" err="1">
                <a:latin typeface="Symbol" charset="2"/>
                <a:cs typeface="Symbol" charset="2"/>
              </a:rPr>
              <a:t>n</a:t>
            </a:r>
            <a:r>
              <a:rPr lang="en-US" sz="2400" dirty="0"/>
              <a:t> with </a:t>
            </a:r>
            <a:r>
              <a:rPr lang="en-US" sz="2400" dirty="0" err="1"/>
              <a:t>hadronic</a:t>
            </a:r>
            <a:r>
              <a:rPr lang="en-US" sz="2400" dirty="0"/>
              <a:t> </a:t>
            </a:r>
            <a:r>
              <a:rPr lang="en-US" sz="2400" dirty="0" smtClean="0"/>
              <a:t>tag </a:t>
            </a:r>
            <a:r>
              <a:rPr lang="en-US" sz="2000" dirty="0" smtClean="0">
                <a:solidFill>
                  <a:srgbClr val="FF0000"/>
                </a:solidFill>
              </a:rPr>
              <a:t>[</a:t>
            </a:r>
            <a:r>
              <a:rPr lang="en-US" sz="2000" dirty="0" smtClean="0">
                <a:solidFill>
                  <a:srgbClr val="FF0000"/>
                </a:solidFill>
              </a:rPr>
              <a:t>BELLE</a:t>
            </a:r>
            <a:r>
              <a:rPr lang="en-US" sz="2000" dirty="0">
                <a:solidFill>
                  <a:srgbClr val="FF0000"/>
                </a:solidFill>
              </a:rPr>
              <a:t>-CONF-</a:t>
            </a:r>
            <a:r>
              <a:rPr lang="en-US" sz="2000" dirty="0" smtClean="0">
                <a:solidFill>
                  <a:srgbClr val="FF0000"/>
                </a:solidFill>
              </a:rPr>
              <a:t>1612]</a:t>
            </a:r>
            <a:endParaRPr lang="en-US" sz="2000" dirty="0" smtClean="0">
              <a:solidFill>
                <a:srgbClr val="FF0000"/>
              </a:solidFill>
            </a:endParaRPr>
          </a:p>
          <a:p>
            <a:pPr lvl="1"/>
            <a:r>
              <a:rPr lang="en-US" sz="2400" dirty="0" smtClean="0"/>
              <a:t>About 2400 reconstructed decays</a:t>
            </a:r>
          </a:p>
          <a:p>
            <a:pPr lvl="1"/>
            <a:r>
              <a:rPr lang="en-US" sz="2400" dirty="0" smtClean="0"/>
              <a:t>Br(B</a:t>
            </a:r>
            <a:r>
              <a:rPr lang="en-US" sz="2400" baseline="30000" dirty="0" smtClean="0"/>
              <a:t>0</a:t>
            </a:r>
            <a:r>
              <a:rPr lang="en-US" sz="2400" dirty="0" smtClean="0"/>
              <a:t> </a:t>
            </a:r>
            <a:r>
              <a:rPr lang="en-US" sz="2400" dirty="0" smtClean="0">
                <a:latin typeface="Symbol" charset="2"/>
                <a:cs typeface="Symbol" charset="2"/>
              </a:rPr>
              <a:t>®</a:t>
            </a:r>
            <a:r>
              <a:rPr lang="en-US" sz="2400" dirty="0" smtClean="0"/>
              <a:t> D</a:t>
            </a:r>
            <a:r>
              <a:rPr lang="en-US" sz="2400" baseline="30000" dirty="0" smtClean="0"/>
              <a:t>*-</a:t>
            </a:r>
            <a:r>
              <a:rPr lang="en-US" sz="2400" dirty="0" err="1" smtClean="0"/>
              <a:t>l</a:t>
            </a:r>
            <a:r>
              <a:rPr lang="en-US" sz="2400" baseline="30000" dirty="0" err="1" smtClean="0"/>
              <a:t>+</a:t>
            </a:r>
            <a:r>
              <a:rPr lang="en-US" sz="2400" dirty="0" err="1" smtClean="0">
                <a:latin typeface="Symbol" charset="2"/>
                <a:cs typeface="Symbol" charset="2"/>
              </a:rPr>
              <a:t>n</a:t>
            </a:r>
            <a:r>
              <a:rPr lang="en-US" sz="2400" dirty="0" smtClean="0"/>
              <a:t>) = (4.95 +/- 0.11</a:t>
            </a:r>
            <a:r>
              <a:rPr lang="en-US" sz="2400" baseline="-25000" dirty="0" smtClean="0"/>
              <a:t>stat</a:t>
            </a:r>
            <a:r>
              <a:rPr lang="en-US" sz="2400" dirty="0" smtClean="0"/>
              <a:t> +/- 0.21</a:t>
            </a:r>
            <a:r>
              <a:rPr lang="en-US" sz="2400" baseline="-25000" dirty="0" smtClean="0"/>
              <a:t>syst</a:t>
            </a:r>
            <a:r>
              <a:rPr lang="en-US" sz="2400" dirty="0" smtClean="0"/>
              <a:t>)%</a:t>
            </a:r>
          </a:p>
          <a:p>
            <a:pPr lvl="1"/>
            <a:r>
              <a:rPr lang="en-US" sz="2400" dirty="0" smtClean="0"/>
              <a:t>CLN fit: |</a:t>
            </a:r>
            <a:r>
              <a:rPr lang="en-US" sz="2400" dirty="0" err="1" smtClean="0"/>
              <a:t>V</a:t>
            </a:r>
            <a:r>
              <a:rPr lang="en-US" sz="2400" baseline="-25000" dirty="0" err="1" smtClean="0"/>
              <a:t>cb</a:t>
            </a:r>
            <a:r>
              <a:rPr lang="en-US" sz="2400" dirty="0" smtClean="0"/>
              <a:t>| = (37.4 +/- 1.2) x 10</a:t>
            </a:r>
            <a:r>
              <a:rPr lang="en-US" sz="2400" baseline="30000" dirty="0" smtClean="0"/>
              <a:t>-3</a:t>
            </a:r>
          </a:p>
          <a:p>
            <a:r>
              <a:rPr lang="en-US" sz="2400" dirty="0" smtClean="0"/>
              <a:t>Belle B </a:t>
            </a:r>
            <a:r>
              <a:rPr lang="en-US" sz="2400" dirty="0" smtClean="0">
                <a:latin typeface="Symbol" charset="2"/>
                <a:cs typeface="Symbol" charset="2"/>
              </a:rPr>
              <a:t>®</a:t>
            </a:r>
            <a:r>
              <a:rPr lang="en-US" sz="2400" dirty="0" smtClean="0"/>
              <a:t> </a:t>
            </a:r>
            <a:r>
              <a:rPr lang="en-US" sz="2400" dirty="0" err="1" smtClean="0"/>
              <a:t>Dl</a:t>
            </a:r>
            <a:r>
              <a:rPr lang="en-US" sz="2400" dirty="0" err="1" smtClean="0">
                <a:latin typeface="Symbol" charset="2"/>
                <a:cs typeface="Symbol" charset="2"/>
              </a:rPr>
              <a:t>n</a:t>
            </a:r>
            <a:r>
              <a:rPr lang="en-US" sz="2400" dirty="0" smtClean="0"/>
              <a:t> with </a:t>
            </a:r>
            <a:r>
              <a:rPr lang="en-US" sz="2400" dirty="0" err="1" smtClean="0"/>
              <a:t>hadronic</a:t>
            </a:r>
            <a:r>
              <a:rPr lang="en-US" sz="2400" dirty="0" smtClean="0"/>
              <a:t> tag </a:t>
            </a:r>
            <a:r>
              <a:rPr lang="en-US" sz="2000" dirty="0" smtClean="0">
                <a:solidFill>
                  <a:srgbClr val="FF0000"/>
                </a:solidFill>
              </a:rPr>
              <a:t>[PRD93, 032006 (2016)]</a:t>
            </a:r>
          </a:p>
          <a:p>
            <a:pPr lvl="1"/>
            <a:r>
              <a:rPr lang="en-US" sz="2400" dirty="0" smtClean="0"/>
              <a:t>About 17,000 signal events (charged and neutral)</a:t>
            </a:r>
          </a:p>
          <a:p>
            <a:pPr lvl="1"/>
            <a:r>
              <a:rPr lang="en-US" sz="2400" dirty="0" smtClean="0"/>
              <a:t>Br(B</a:t>
            </a:r>
            <a:r>
              <a:rPr lang="en-US" sz="2400" baseline="30000" dirty="0" smtClean="0"/>
              <a:t>0</a:t>
            </a:r>
            <a:r>
              <a:rPr lang="en-US" sz="2400" dirty="0" smtClean="0"/>
              <a:t> </a:t>
            </a:r>
            <a:r>
              <a:rPr lang="en-US" sz="2400" dirty="0" smtClean="0">
                <a:latin typeface="Symbol" charset="2"/>
                <a:cs typeface="Symbol" charset="2"/>
              </a:rPr>
              <a:t>®</a:t>
            </a:r>
            <a:r>
              <a:rPr lang="en-US" sz="2400" dirty="0" smtClean="0"/>
              <a:t> </a:t>
            </a:r>
            <a:r>
              <a:rPr lang="en-US" sz="2400" dirty="0" err="1" smtClean="0"/>
              <a:t>Dl</a:t>
            </a:r>
            <a:r>
              <a:rPr lang="en-US" sz="2400" dirty="0" err="1" smtClean="0">
                <a:latin typeface="Symbol" charset="2"/>
                <a:cs typeface="Symbol" charset="2"/>
              </a:rPr>
              <a:t>n</a:t>
            </a:r>
            <a:r>
              <a:rPr lang="en-US" sz="2400" dirty="0" smtClean="0"/>
              <a:t>) = (2.31 +/- 0.03</a:t>
            </a:r>
            <a:r>
              <a:rPr lang="en-US" sz="2400" baseline="-25000" dirty="0" smtClean="0"/>
              <a:t>stat</a:t>
            </a:r>
            <a:r>
              <a:rPr lang="en-US" sz="2400" dirty="0" smtClean="0"/>
              <a:t> +/- 0.11</a:t>
            </a:r>
            <a:r>
              <a:rPr lang="en-US" sz="2400" baseline="-25000" dirty="0" smtClean="0"/>
              <a:t>syst</a:t>
            </a:r>
            <a:r>
              <a:rPr lang="en-US" sz="2400" dirty="0" smtClean="0"/>
              <a:t>)%</a:t>
            </a:r>
          </a:p>
          <a:p>
            <a:pPr lvl="1"/>
            <a:r>
              <a:rPr lang="en-US" sz="2400" dirty="0" smtClean="0"/>
              <a:t>CLN fit: |</a:t>
            </a:r>
            <a:r>
              <a:rPr lang="en-US" sz="2400" dirty="0" err="1" smtClean="0"/>
              <a:t>V</a:t>
            </a:r>
            <a:r>
              <a:rPr lang="en-US" sz="2400" baseline="-25000" dirty="0" err="1" smtClean="0"/>
              <a:t>cb</a:t>
            </a:r>
            <a:r>
              <a:rPr lang="en-US" sz="2400" dirty="0" smtClean="0"/>
              <a:t>| = (39.86 +/- 1.33) x 10</a:t>
            </a:r>
            <a:r>
              <a:rPr lang="en-US" sz="2400" baseline="30000" dirty="0" smtClean="0"/>
              <a:t>-3</a:t>
            </a:r>
          </a:p>
          <a:p>
            <a:pPr lvl="1"/>
            <a:r>
              <a:rPr lang="en-US" sz="2400" dirty="0" smtClean="0"/>
              <a:t>BGL fit: |</a:t>
            </a:r>
            <a:r>
              <a:rPr lang="en-US" sz="2400" dirty="0" err="1" smtClean="0"/>
              <a:t>V</a:t>
            </a:r>
            <a:r>
              <a:rPr lang="en-US" sz="2400" baseline="-25000" dirty="0" err="1" smtClean="0"/>
              <a:t>cb</a:t>
            </a:r>
            <a:r>
              <a:rPr lang="en-US" sz="2400" dirty="0" smtClean="0"/>
              <a:t>| = (40.83 +/- 1.13) x 10</a:t>
            </a:r>
            <a:r>
              <a:rPr lang="en-US" sz="2400" baseline="30000" dirty="0" smtClean="0"/>
              <a:t>-3</a:t>
            </a:r>
          </a:p>
          <a:p>
            <a:r>
              <a:rPr lang="en-US" sz="2400" dirty="0" smtClean="0"/>
              <a:t>HFAG summer 2016 averages</a:t>
            </a:r>
          </a:p>
          <a:p>
            <a:pPr lvl="1"/>
            <a:r>
              <a:rPr lang="en-US" sz="2400" dirty="0" smtClean="0"/>
              <a:t>B </a:t>
            </a:r>
            <a:r>
              <a:rPr lang="en-US" sz="2400" dirty="0" smtClean="0">
                <a:latin typeface="Symbol" charset="2"/>
                <a:cs typeface="Symbol" charset="2"/>
              </a:rPr>
              <a:t>®</a:t>
            </a:r>
            <a:r>
              <a:rPr lang="en-US" sz="2400" dirty="0" smtClean="0"/>
              <a:t> D*</a:t>
            </a:r>
            <a:r>
              <a:rPr lang="en-US" sz="2400" dirty="0" err="1" smtClean="0"/>
              <a:t>l</a:t>
            </a:r>
            <a:r>
              <a:rPr lang="en-US" sz="2400" dirty="0" err="1" smtClean="0">
                <a:latin typeface="Symbol" charset="2"/>
                <a:cs typeface="Symbol" charset="2"/>
              </a:rPr>
              <a:t>n</a:t>
            </a:r>
            <a:r>
              <a:rPr lang="en-US" sz="2400" dirty="0" smtClean="0"/>
              <a:t>: </a:t>
            </a:r>
            <a:r>
              <a:rPr lang="en-US" sz="2400" dirty="0"/>
              <a:t>|</a:t>
            </a:r>
            <a:r>
              <a:rPr lang="en-US" sz="2400" dirty="0" err="1"/>
              <a:t>V</a:t>
            </a:r>
            <a:r>
              <a:rPr lang="en-US" sz="2400" baseline="-25000" dirty="0" err="1"/>
              <a:t>cb</a:t>
            </a:r>
            <a:r>
              <a:rPr lang="en-US" sz="2400" dirty="0"/>
              <a:t>| = (38.71 +/- 0.47</a:t>
            </a:r>
            <a:r>
              <a:rPr lang="en-US" sz="2400" baseline="-25000" dirty="0"/>
              <a:t>exp</a:t>
            </a:r>
            <a:r>
              <a:rPr lang="en-US" sz="2400" dirty="0"/>
              <a:t> +/- 0.59</a:t>
            </a:r>
            <a:r>
              <a:rPr lang="en-US" sz="2400" baseline="-25000" dirty="0"/>
              <a:t>th</a:t>
            </a:r>
            <a:r>
              <a:rPr lang="en-US" sz="2400" dirty="0"/>
              <a:t>) x 10</a:t>
            </a:r>
            <a:r>
              <a:rPr lang="en-US" sz="2400" baseline="30000" dirty="0"/>
              <a:t>-3</a:t>
            </a:r>
          </a:p>
          <a:p>
            <a:pPr lvl="1"/>
            <a:r>
              <a:rPr lang="en-US" sz="2400" dirty="0" smtClean="0"/>
              <a:t>B </a:t>
            </a:r>
            <a:r>
              <a:rPr lang="en-US" sz="2400" dirty="0" smtClean="0">
                <a:latin typeface="Symbol" charset="2"/>
                <a:cs typeface="Symbol" charset="2"/>
              </a:rPr>
              <a:t>®</a:t>
            </a:r>
            <a:r>
              <a:rPr lang="en-US" sz="2400" dirty="0" smtClean="0"/>
              <a:t> </a:t>
            </a:r>
            <a:r>
              <a:rPr lang="en-US" sz="2400" dirty="0" err="1" smtClean="0"/>
              <a:t>Dl</a:t>
            </a:r>
            <a:r>
              <a:rPr lang="en-US" sz="2400" dirty="0" err="1" smtClean="0">
                <a:latin typeface="Symbol" charset="2"/>
                <a:cs typeface="Symbol" charset="2"/>
              </a:rPr>
              <a:t>n</a:t>
            </a:r>
            <a:r>
              <a:rPr lang="en-US" sz="2400" dirty="0" smtClean="0"/>
              <a:t>: </a:t>
            </a:r>
            <a:r>
              <a:rPr lang="en-US" sz="2400" dirty="0"/>
              <a:t>|</a:t>
            </a:r>
            <a:r>
              <a:rPr lang="en-US" sz="2400" dirty="0" err="1"/>
              <a:t>V</a:t>
            </a:r>
            <a:r>
              <a:rPr lang="en-US" sz="2400" baseline="-25000" dirty="0" err="1"/>
              <a:t>cb</a:t>
            </a:r>
            <a:r>
              <a:rPr lang="en-US" sz="2400" dirty="0"/>
              <a:t>| = (39.18 +/- 0.94</a:t>
            </a:r>
            <a:r>
              <a:rPr lang="en-US" sz="2400" baseline="-25000" dirty="0"/>
              <a:t>exp</a:t>
            </a:r>
            <a:r>
              <a:rPr lang="en-US" sz="2400" dirty="0"/>
              <a:t> +/- 0.31</a:t>
            </a:r>
            <a:r>
              <a:rPr lang="en-US" sz="2400" baseline="-25000" dirty="0"/>
              <a:t>th</a:t>
            </a:r>
            <a:r>
              <a:rPr lang="en-US" sz="2400" dirty="0"/>
              <a:t>) x 10</a:t>
            </a:r>
            <a:r>
              <a:rPr lang="en-US" sz="2400" baseline="30000" dirty="0"/>
              <a:t>-3</a:t>
            </a:r>
          </a:p>
          <a:p>
            <a:pPr lvl="1"/>
            <a:endParaRPr lang="en-US" sz="2000" dirty="0" smtClean="0"/>
          </a:p>
          <a:p>
            <a:endParaRPr lang="en-US" sz="2400" dirty="0" smtClean="0"/>
          </a:p>
          <a:p>
            <a:pPr lvl="1"/>
            <a:endParaRPr lang="en-US" sz="2400" dirty="0" smtClean="0"/>
          </a:p>
          <a:p>
            <a:pPr lvl="1"/>
            <a:endParaRPr lang="en-US" sz="2400" dirty="0" smtClean="0"/>
          </a:p>
          <a:p>
            <a:pPr lvl="1"/>
            <a:endParaRPr lang="en-US" sz="2400" dirty="0" smtClean="0"/>
          </a:p>
          <a:p>
            <a:endParaRPr lang="en-US" sz="2400" dirty="0" smtClean="0"/>
          </a:p>
          <a:p>
            <a:pPr lvl="1"/>
            <a:endParaRPr lang="en-GB" sz="24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0556B-8668-8944-B12C-A275F28C2D28}" type="slidenum">
              <a:rPr lang="de-DE" smtClean="0"/>
              <a:pPr/>
              <a:t>20</a:t>
            </a:fld>
            <a:endParaRPr lang="de-DE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3126960"/>
            <a:ext cx="7772400" cy="881490"/>
          </a:xfrm>
        </p:spPr>
        <p:txBody>
          <a:bodyPr/>
          <a:lstStyle/>
          <a:p>
            <a:r>
              <a:rPr lang="de-DE" dirty="0" err="1" smtClean="0"/>
              <a:t>backup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0556B-8668-8944-B12C-A275F28C2D28}" type="slidenum">
              <a:rPr lang="de-DE" smtClean="0"/>
              <a:pPr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838984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9349C88-9A5C-A64B-9A5B-A4904E8CCCA8}" type="slidenum">
              <a:rPr lang="en-US" sz="1200">
                <a:solidFill>
                  <a:srgbClr val="898989"/>
                </a:solidFill>
                <a:latin typeface="Calibri" charset="0"/>
              </a:rPr>
              <a:pPr eaLnBrk="1" hangingPunct="1"/>
              <a:t>22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pic>
        <p:nvPicPr>
          <p:cNvPr id="18435" name="Picture 2" descr="KEKair2004-04M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Text Box 5"/>
          <p:cNvSpPr txBox="1">
            <a:spLocks noChangeArrowheads="1"/>
          </p:cNvSpPr>
          <p:nvPr/>
        </p:nvSpPr>
        <p:spPr bwMode="auto">
          <a:xfrm>
            <a:off x="374650" y="179388"/>
            <a:ext cx="5802313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 b="1">
                <a:solidFill>
                  <a:srgbClr val="FAFF00"/>
                </a:solidFill>
                <a:latin typeface="Calibri" charset="0"/>
              </a:rPr>
              <a:t>1999 – 2010: B factory at KEK (Japan)</a:t>
            </a:r>
          </a:p>
        </p:txBody>
      </p:sp>
      <p:sp>
        <p:nvSpPr>
          <p:cNvPr id="18437" name="Line 6"/>
          <p:cNvSpPr>
            <a:spLocks noChangeShapeType="1"/>
          </p:cNvSpPr>
          <p:nvPr/>
        </p:nvSpPr>
        <p:spPr bwMode="auto">
          <a:xfrm flipH="1" flipV="1">
            <a:off x="4787900" y="1090613"/>
            <a:ext cx="682625" cy="1025525"/>
          </a:xfrm>
          <a:prstGeom prst="line">
            <a:avLst/>
          </a:prstGeom>
          <a:noFill/>
          <a:ln w="635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5470525" y="1009650"/>
            <a:ext cx="1284288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defTabSz="914400">
              <a:defRPr/>
            </a:pPr>
            <a:r>
              <a:rPr lang="en-US" sz="2400" b="1" kern="0" dirty="0" err="1">
                <a:solidFill>
                  <a:srgbClr val="FFFFFF"/>
                </a:solidFill>
                <a:latin typeface="+mn-lt"/>
                <a:ea typeface="+mj-ea"/>
                <a:cs typeface="+mj-cs"/>
              </a:rPr>
              <a:t>Linac</a:t>
            </a:r>
            <a:endParaRPr lang="en-US" sz="2400" b="1" kern="0" dirty="0">
              <a:solidFill>
                <a:srgbClr val="FFFFFF"/>
              </a:solidFill>
              <a:latin typeface="+mn-lt"/>
              <a:ea typeface="+mj-ea"/>
              <a:cs typeface="+mj-cs"/>
            </a:endParaRPr>
          </a:p>
        </p:txBody>
      </p:sp>
      <p:sp>
        <p:nvSpPr>
          <p:cNvPr id="18439" name="Oval 10"/>
          <p:cNvSpPr>
            <a:spLocks noChangeArrowheads="1"/>
          </p:cNvSpPr>
          <p:nvPr/>
        </p:nvSpPr>
        <p:spPr bwMode="auto">
          <a:xfrm>
            <a:off x="1371600" y="2051050"/>
            <a:ext cx="6167438" cy="3419475"/>
          </a:xfrm>
          <a:prstGeom prst="ellipse">
            <a:avLst/>
          </a:prstGeom>
          <a:noFill/>
          <a:ln w="635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 charset="0"/>
            </a:endParaRPr>
          </a:p>
        </p:txBody>
      </p:sp>
      <p:sp>
        <p:nvSpPr>
          <p:cNvPr id="18440" name="Text Box 11"/>
          <p:cNvSpPr txBox="1">
            <a:spLocks noChangeArrowheads="1"/>
          </p:cNvSpPr>
          <p:nvPr/>
        </p:nvSpPr>
        <p:spPr bwMode="auto">
          <a:xfrm>
            <a:off x="80963" y="1706563"/>
            <a:ext cx="2378075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>
                <a:solidFill>
                  <a:schemeClr val="bg1"/>
                </a:solidFill>
                <a:latin typeface="Calibri" charset="0"/>
              </a:rPr>
              <a:t>KEKB double</a:t>
            </a:r>
            <a:br>
              <a:rPr lang="en-US" b="1">
                <a:solidFill>
                  <a:schemeClr val="bg1"/>
                </a:solidFill>
                <a:latin typeface="Calibri" charset="0"/>
              </a:rPr>
            </a:br>
            <a:r>
              <a:rPr lang="en-US" b="1">
                <a:solidFill>
                  <a:schemeClr val="bg1"/>
                </a:solidFill>
                <a:latin typeface="Calibri" charset="0"/>
              </a:rPr>
              <a:t>ring e</a:t>
            </a:r>
            <a:r>
              <a:rPr lang="en-US" b="1" baseline="30000">
                <a:solidFill>
                  <a:schemeClr val="bg1"/>
                </a:solidFill>
                <a:latin typeface="Calibri" charset="0"/>
              </a:rPr>
              <a:t>+</a:t>
            </a:r>
            <a:r>
              <a:rPr lang="en-US" b="1">
                <a:solidFill>
                  <a:schemeClr val="bg1"/>
                </a:solidFill>
                <a:latin typeface="Calibri" charset="0"/>
              </a:rPr>
              <a:t>e</a:t>
            </a:r>
            <a:r>
              <a:rPr lang="en-US" b="1" baseline="30000">
                <a:solidFill>
                  <a:schemeClr val="bg1"/>
                </a:solidFill>
                <a:latin typeface="Calibri" charset="0"/>
              </a:rPr>
              <a:t>-</a:t>
            </a:r>
            <a:r>
              <a:rPr lang="en-US" b="1">
                <a:solidFill>
                  <a:schemeClr val="bg1"/>
                </a:solidFill>
                <a:latin typeface="Calibri" charset="0"/>
              </a:rPr>
              <a:t> collider</a:t>
            </a:r>
          </a:p>
        </p:txBody>
      </p:sp>
      <p:sp>
        <p:nvSpPr>
          <p:cNvPr id="18441" name="Oval 15"/>
          <p:cNvSpPr>
            <a:spLocks noChangeArrowheads="1"/>
          </p:cNvSpPr>
          <p:nvPr/>
        </p:nvSpPr>
        <p:spPr bwMode="auto">
          <a:xfrm>
            <a:off x="1725613" y="4478338"/>
            <a:ext cx="304800" cy="304800"/>
          </a:xfrm>
          <a:prstGeom prst="ellipse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Calibri" charset="0"/>
            </a:endParaRPr>
          </a:p>
        </p:txBody>
      </p:sp>
      <p:pic>
        <p:nvPicPr>
          <p:cNvPr id="18442" name="Picture 3" descr="Belle_vie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3959225"/>
            <a:ext cx="4356100" cy="289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3" name="Text Box 16"/>
          <p:cNvSpPr txBox="1">
            <a:spLocks noChangeArrowheads="1"/>
          </p:cNvSpPr>
          <p:nvPr/>
        </p:nvSpPr>
        <p:spPr bwMode="auto">
          <a:xfrm>
            <a:off x="1739900" y="3529013"/>
            <a:ext cx="2592388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FFFF00"/>
                </a:solidFill>
                <a:latin typeface="Calibri" charset="0"/>
              </a:rPr>
              <a:t>e</a:t>
            </a:r>
            <a:r>
              <a:rPr lang="en-US" b="1" baseline="30000">
                <a:solidFill>
                  <a:srgbClr val="FFFF00"/>
                </a:solidFill>
                <a:latin typeface="Calibri" charset="0"/>
              </a:rPr>
              <a:t>+</a:t>
            </a:r>
            <a:r>
              <a:rPr lang="en-US" b="1">
                <a:solidFill>
                  <a:srgbClr val="FFFF00"/>
                </a:solidFill>
                <a:latin typeface="Calibri" charset="0"/>
              </a:rPr>
              <a:t>e</a:t>
            </a:r>
            <a:r>
              <a:rPr lang="en-US" b="1" baseline="30000">
                <a:solidFill>
                  <a:srgbClr val="FFFF00"/>
                </a:solidFill>
                <a:latin typeface="Calibri" charset="0"/>
              </a:rPr>
              <a:t>-</a:t>
            </a:r>
            <a:r>
              <a:rPr lang="en-US" b="1">
                <a:solidFill>
                  <a:srgbClr val="FFFF00"/>
                </a:solidFill>
                <a:latin typeface="Calibri" charset="0"/>
              </a:rPr>
              <a:t> </a:t>
            </a:r>
            <a:r>
              <a:rPr lang="en-US" b="1">
                <a:solidFill>
                  <a:srgbClr val="FFFF00"/>
                </a:solidFill>
                <a:latin typeface="Symbol" charset="0"/>
                <a:cs typeface="Symbol" charset="0"/>
              </a:rPr>
              <a:t>®</a:t>
            </a:r>
            <a:r>
              <a:rPr lang="en-US" b="1">
                <a:solidFill>
                  <a:srgbClr val="FFFF00"/>
                </a:solidFill>
                <a:latin typeface="Calibri" charset="0"/>
              </a:rPr>
              <a:t> Y(4S) </a:t>
            </a:r>
            <a:r>
              <a:rPr lang="en-US" b="1">
                <a:solidFill>
                  <a:srgbClr val="FFFF00"/>
                </a:solidFill>
                <a:latin typeface="Symbol" charset="0"/>
                <a:cs typeface="Symbol" charset="0"/>
              </a:rPr>
              <a:t>®</a:t>
            </a:r>
            <a:r>
              <a:rPr lang="en-US" b="1">
                <a:solidFill>
                  <a:srgbClr val="FFFF00"/>
                </a:solidFill>
                <a:latin typeface="Calibri" charset="0"/>
              </a:rPr>
              <a:t> BB</a:t>
            </a:r>
          </a:p>
        </p:txBody>
      </p:sp>
      <p:cxnSp>
        <p:nvCxnSpPr>
          <p:cNvPr id="20" name="Gerade Verbindung 19"/>
          <p:cNvCxnSpPr/>
          <p:nvPr/>
        </p:nvCxnSpPr>
        <p:spPr>
          <a:xfrm rot="5400000">
            <a:off x="4067969" y="3715544"/>
            <a:ext cx="0" cy="179388"/>
          </a:xfrm>
          <a:prstGeom prst="line">
            <a:avLst/>
          </a:prstGeom>
          <a:ln w="44450">
            <a:solidFill>
              <a:srgbClr val="FA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Gerade Verbindung 5"/>
          <p:cNvCxnSpPr/>
          <p:nvPr/>
        </p:nvCxnSpPr>
        <p:spPr>
          <a:xfrm rot="10800000" flipV="1">
            <a:off x="2459038" y="4286250"/>
            <a:ext cx="2522537" cy="295275"/>
          </a:xfrm>
          <a:prstGeom prst="line">
            <a:avLst/>
          </a:prstGeom>
          <a:ln w="88900" cap="flat" cmpd="sng" algn="ctr">
            <a:solidFill>
              <a:srgbClr val="FAFF00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446" name="Text Box 16"/>
          <p:cNvSpPr txBox="1">
            <a:spLocks noChangeArrowheads="1"/>
          </p:cNvSpPr>
          <p:nvPr/>
        </p:nvSpPr>
        <p:spPr bwMode="auto">
          <a:xfrm>
            <a:off x="374650" y="4860925"/>
            <a:ext cx="2225675" cy="63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FFFF00"/>
                </a:solidFill>
                <a:latin typeface="Calibri" charset="0"/>
              </a:rPr>
              <a:t>Belle detector</a:t>
            </a:r>
          </a:p>
        </p:txBody>
      </p:sp>
      <p:sp>
        <p:nvSpPr>
          <p:cNvPr id="18447" name="Text Box 16"/>
          <p:cNvSpPr txBox="1">
            <a:spLocks noChangeArrowheads="1"/>
          </p:cNvSpPr>
          <p:nvPr/>
        </p:nvSpPr>
        <p:spPr bwMode="auto">
          <a:xfrm>
            <a:off x="0" y="5735638"/>
            <a:ext cx="3978275" cy="11207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173038" indent="-17303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en-US" sz="2000" dirty="0">
                <a:latin typeface="Calibri" charset="0"/>
              </a:rPr>
              <a:t>World largest B meson sample</a:t>
            </a:r>
            <a:br>
              <a:rPr lang="en-US" sz="2000" dirty="0">
                <a:latin typeface="Calibri" charset="0"/>
              </a:rPr>
            </a:br>
            <a:r>
              <a:rPr lang="en-US" sz="2000" dirty="0">
                <a:latin typeface="Calibri" charset="0"/>
              </a:rPr>
              <a:t>~771 million BB events</a:t>
            </a:r>
          </a:p>
          <a:p>
            <a:pPr eaLnBrk="1" hangingPunct="1">
              <a:buFont typeface="Arial" charset="0"/>
              <a:buChar char="•"/>
            </a:pPr>
            <a:r>
              <a:rPr lang="en-US" sz="2000" dirty="0">
                <a:latin typeface="Calibri" charset="0"/>
              </a:rPr>
              <a:t>Over</a:t>
            </a:r>
            <a:r>
              <a:rPr lang="en-US" sz="2000" dirty="0" smtClean="0">
                <a:latin typeface="Calibri" charset="0"/>
              </a:rPr>
              <a:t> 450 </a:t>
            </a:r>
            <a:r>
              <a:rPr lang="en-US" sz="2000" dirty="0">
                <a:latin typeface="Calibri" charset="0"/>
              </a:rPr>
              <a:t>Belle physics publications</a:t>
            </a:r>
          </a:p>
        </p:txBody>
      </p:sp>
      <p:cxnSp>
        <p:nvCxnSpPr>
          <p:cNvPr id="17" name="Gerade Verbindung 16"/>
          <p:cNvCxnSpPr/>
          <p:nvPr/>
        </p:nvCxnSpPr>
        <p:spPr>
          <a:xfrm rot="5400000">
            <a:off x="1812925" y="6122988"/>
            <a:ext cx="0" cy="107950"/>
          </a:xfrm>
          <a:prstGeom prst="line">
            <a:avLst/>
          </a:prstGeom>
          <a:ln w="444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43892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Tagging techniques for Y(4S) events</a:t>
            </a:r>
            <a:endParaRPr lang="en-GB" dirty="0"/>
          </a:p>
        </p:txBody>
      </p:sp>
      <p:sp>
        <p:nvSpPr>
          <p:cNvPr id="21" name="Inhaltsplatzhalter 20"/>
          <p:cNvSpPr>
            <a:spLocks noGrp="1"/>
          </p:cNvSpPr>
          <p:nvPr>
            <p:ph idx="1"/>
          </p:nvPr>
        </p:nvSpPr>
        <p:spPr>
          <a:xfrm>
            <a:off x="4684365" y="1348604"/>
            <a:ext cx="3975114" cy="1983283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/>
              <a:t>Tagging provides:</a:t>
            </a:r>
          </a:p>
          <a:p>
            <a:pPr lvl="1"/>
            <a:r>
              <a:rPr lang="en-GB" dirty="0" smtClean="0"/>
              <a:t>Background suppression</a:t>
            </a:r>
          </a:p>
          <a:p>
            <a:pPr lvl="1"/>
            <a:r>
              <a:rPr lang="en-GB" dirty="0" smtClean="0"/>
              <a:t>Information on </a:t>
            </a:r>
            <a:r>
              <a:rPr lang="en-GB" dirty="0" err="1" smtClean="0"/>
              <a:t>B</a:t>
            </a:r>
            <a:r>
              <a:rPr lang="en-GB" baseline="-25000" dirty="0" err="1" smtClean="0"/>
              <a:t>sig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(4-momentum)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0556B-8668-8944-B12C-A275F28C2D28}" type="slidenum">
              <a:rPr lang="de-DE" smtClean="0"/>
              <a:pPr/>
              <a:t>23</a:t>
            </a:fld>
            <a:endParaRPr lang="de-DE"/>
          </a:p>
        </p:txBody>
      </p:sp>
      <p:pic>
        <p:nvPicPr>
          <p:cNvPr id="7" name="Bild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670" y="1629019"/>
            <a:ext cx="3364706" cy="1521619"/>
          </a:xfrm>
          <a:prstGeom prst="rect">
            <a:avLst/>
          </a:prstGeom>
        </p:spPr>
      </p:pic>
      <p:cxnSp>
        <p:nvCxnSpPr>
          <p:cNvPr id="10" name="Gerade Verbindung mit Pfeil 9"/>
          <p:cNvCxnSpPr/>
          <p:nvPr/>
        </p:nvCxnSpPr>
        <p:spPr>
          <a:xfrm>
            <a:off x="1399674" y="4041173"/>
            <a:ext cx="6354926" cy="1649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feld 10"/>
          <p:cNvSpPr txBox="1"/>
          <p:nvPr/>
        </p:nvSpPr>
        <p:spPr>
          <a:xfrm>
            <a:off x="4178722" y="3579508"/>
            <a:ext cx="10721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chemeClr val="accent1"/>
                </a:solidFill>
              </a:rPr>
              <a:t>PURITY</a:t>
            </a:r>
            <a:endParaRPr lang="en-GB" sz="2400" dirty="0">
              <a:solidFill>
                <a:schemeClr val="accent1"/>
              </a:solidFill>
            </a:endParaRPr>
          </a:p>
        </p:txBody>
      </p:sp>
      <p:cxnSp>
        <p:nvCxnSpPr>
          <p:cNvPr id="13" name="Gerade Verbindung mit Pfeil 12"/>
          <p:cNvCxnSpPr/>
          <p:nvPr/>
        </p:nvCxnSpPr>
        <p:spPr>
          <a:xfrm rot="10800000">
            <a:off x="1399674" y="4239332"/>
            <a:ext cx="6354926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feld 13"/>
          <p:cNvSpPr txBox="1"/>
          <p:nvPr/>
        </p:nvSpPr>
        <p:spPr>
          <a:xfrm>
            <a:off x="3781133" y="4255827"/>
            <a:ext cx="18904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chemeClr val="accent2"/>
                </a:solidFill>
              </a:rPr>
              <a:t>EFFICIENCY</a:t>
            </a:r>
            <a:endParaRPr lang="en-GB" sz="2400" dirty="0">
              <a:solidFill>
                <a:schemeClr val="accent2"/>
              </a:solidFill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75534" y="4833169"/>
            <a:ext cx="2808662" cy="1384995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chemeClr val="tx2"/>
                </a:solidFill>
              </a:rPr>
              <a:t>Untagged</a:t>
            </a:r>
          </a:p>
          <a:p>
            <a:pPr>
              <a:buFont typeface="Arial"/>
              <a:buChar char="•"/>
            </a:pPr>
            <a:r>
              <a:rPr lang="en-GB" sz="2000" dirty="0" smtClean="0"/>
              <a:t>No requirement on </a:t>
            </a:r>
            <a:r>
              <a:rPr lang="en-GB" sz="2000" dirty="0" err="1" smtClean="0"/>
              <a:t>B</a:t>
            </a:r>
            <a:r>
              <a:rPr lang="en-GB" sz="2000" baseline="-25000" dirty="0" err="1" smtClean="0"/>
              <a:t>tag</a:t>
            </a:r>
            <a:endParaRPr lang="en-GB" sz="2000" dirty="0" smtClean="0"/>
          </a:p>
          <a:p>
            <a:pPr>
              <a:buFont typeface="Arial"/>
              <a:buChar char="•"/>
            </a:pPr>
            <a:r>
              <a:rPr lang="en-GB" sz="2000" dirty="0" smtClean="0"/>
              <a:t>High efficiency,</a:t>
            </a:r>
            <a:br>
              <a:rPr lang="en-GB" sz="2000" dirty="0" smtClean="0"/>
            </a:br>
            <a:r>
              <a:rPr lang="en-GB" sz="2000" dirty="0" smtClean="0"/>
              <a:t> low purity</a:t>
            </a:r>
            <a:endParaRPr lang="en-GB" sz="2000" dirty="0"/>
          </a:p>
        </p:txBody>
      </p:sp>
      <p:sp>
        <p:nvSpPr>
          <p:cNvPr id="19" name="Textfeld 18"/>
          <p:cNvSpPr txBox="1"/>
          <p:nvPr/>
        </p:nvSpPr>
        <p:spPr>
          <a:xfrm>
            <a:off x="3197557" y="4833169"/>
            <a:ext cx="2808662" cy="1077218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err="1" smtClean="0">
                <a:solidFill>
                  <a:schemeClr val="tx2"/>
                </a:solidFill>
              </a:rPr>
              <a:t>Semileptonic</a:t>
            </a:r>
            <a:r>
              <a:rPr lang="en-GB" sz="2400" dirty="0" smtClean="0">
                <a:solidFill>
                  <a:schemeClr val="tx2"/>
                </a:solidFill>
              </a:rPr>
              <a:t> tag</a:t>
            </a:r>
          </a:p>
          <a:p>
            <a:pPr>
              <a:buFont typeface="Arial"/>
              <a:buChar char="•"/>
            </a:pPr>
            <a:r>
              <a:rPr lang="en-GB" sz="2000" dirty="0" err="1" smtClean="0"/>
              <a:t>B</a:t>
            </a:r>
            <a:r>
              <a:rPr lang="en-GB" sz="2000" baseline="-25000" dirty="0" err="1" smtClean="0"/>
              <a:t>tag</a:t>
            </a:r>
            <a:r>
              <a:rPr lang="en-GB" sz="2000" dirty="0" smtClean="0"/>
              <a:t> </a:t>
            </a:r>
            <a:r>
              <a:rPr lang="en-GB" sz="2000" dirty="0" smtClean="0">
                <a:latin typeface="Symbol" charset="2"/>
                <a:cs typeface="Symbol" charset="2"/>
              </a:rPr>
              <a:t>®</a:t>
            </a:r>
            <a:r>
              <a:rPr lang="en-GB" sz="2000" dirty="0" smtClean="0"/>
              <a:t> D*</a:t>
            </a:r>
            <a:r>
              <a:rPr lang="en-GB" sz="2000" dirty="0" err="1" smtClean="0"/>
              <a:t>l</a:t>
            </a:r>
            <a:r>
              <a:rPr lang="en-GB" sz="2000" dirty="0" err="1" smtClean="0">
                <a:latin typeface="Symbol" charset="2"/>
                <a:cs typeface="Symbol" charset="2"/>
              </a:rPr>
              <a:t>n</a:t>
            </a:r>
            <a:endParaRPr lang="en-GB" sz="2000" dirty="0" smtClean="0"/>
          </a:p>
          <a:p>
            <a:pPr>
              <a:buFont typeface="Arial"/>
              <a:buChar char="•"/>
            </a:pPr>
            <a:r>
              <a:rPr lang="en-GB" sz="2000" dirty="0" smtClean="0"/>
              <a:t>Efficiency  ~O(0.2%)</a:t>
            </a:r>
            <a:endParaRPr lang="en-GB" sz="2000" dirty="0"/>
          </a:p>
        </p:txBody>
      </p:sp>
      <p:sp>
        <p:nvSpPr>
          <p:cNvPr id="20" name="Textfeld 19"/>
          <p:cNvSpPr txBox="1"/>
          <p:nvPr/>
        </p:nvSpPr>
        <p:spPr>
          <a:xfrm>
            <a:off x="6248902" y="4833169"/>
            <a:ext cx="2808662" cy="1077218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err="1" smtClean="0">
                <a:solidFill>
                  <a:schemeClr val="tx2"/>
                </a:solidFill>
              </a:rPr>
              <a:t>Hadronic</a:t>
            </a:r>
            <a:r>
              <a:rPr lang="en-GB" sz="2400" dirty="0" smtClean="0">
                <a:solidFill>
                  <a:schemeClr val="tx2"/>
                </a:solidFill>
              </a:rPr>
              <a:t> tag</a:t>
            </a:r>
          </a:p>
          <a:p>
            <a:pPr>
              <a:buFont typeface="Arial"/>
              <a:buChar char="•"/>
            </a:pPr>
            <a:r>
              <a:rPr lang="en-GB" sz="2000" dirty="0" err="1" smtClean="0"/>
              <a:t>B</a:t>
            </a:r>
            <a:r>
              <a:rPr lang="en-GB" sz="2000" baseline="-25000" dirty="0" err="1" smtClean="0"/>
              <a:t>tag</a:t>
            </a:r>
            <a:r>
              <a:rPr lang="en-GB" sz="2000" dirty="0" smtClean="0"/>
              <a:t> </a:t>
            </a:r>
            <a:r>
              <a:rPr lang="en-GB" sz="2000" dirty="0" smtClean="0">
                <a:latin typeface="Symbol" charset="2"/>
                <a:cs typeface="Symbol" charset="2"/>
              </a:rPr>
              <a:t>®</a:t>
            </a:r>
            <a:r>
              <a:rPr lang="en-GB" sz="2000" dirty="0" smtClean="0"/>
              <a:t> hadrons</a:t>
            </a:r>
          </a:p>
          <a:p>
            <a:pPr>
              <a:buFont typeface="Arial"/>
              <a:buChar char="•"/>
            </a:pPr>
            <a:r>
              <a:rPr lang="en-GB" sz="2000" dirty="0" smtClean="0"/>
              <a:t>Efficiency  ~O(0.1%)</a:t>
            </a:r>
            <a:endParaRPr lang="en-GB" sz="2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Systematic uncertainties on BR(B</a:t>
            </a:r>
            <a:r>
              <a:rPr lang="en-GB" baseline="30000" dirty="0" smtClean="0"/>
              <a:t>0</a:t>
            </a:r>
            <a:r>
              <a:rPr lang="en-GB" dirty="0" smtClean="0"/>
              <a:t> </a:t>
            </a:r>
            <a:r>
              <a:rPr lang="en-GB" dirty="0" smtClean="0">
                <a:latin typeface="Symbol" charset="2"/>
                <a:cs typeface="Symbol" charset="2"/>
              </a:rPr>
              <a:t>®</a:t>
            </a:r>
            <a:r>
              <a:rPr lang="en-GB" dirty="0" smtClean="0"/>
              <a:t> D</a:t>
            </a:r>
            <a:r>
              <a:rPr lang="en-GB" baseline="30000" dirty="0" smtClean="0"/>
              <a:t>*-</a:t>
            </a:r>
            <a:r>
              <a:rPr lang="en-GB" dirty="0" err="1" smtClean="0"/>
              <a:t>l</a:t>
            </a:r>
            <a:r>
              <a:rPr lang="en-GB" baseline="30000" dirty="0" err="1" smtClean="0"/>
              <a:t>+</a:t>
            </a:r>
            <a:r>
              <a:rPr lang="en-GB" dirty="0" err="1" smtClean="0">
                <a:latin typeface="Symbol" charset="2"/>
                <a:cs typeface="Symbol" charset="2"/>
              </a:rPr>
              <a:t>n</a:t>
            </a:r>
            <a:r>
              <a:rPr lang="en-GB" dirty="0" smtClean="0"/>
              <a:t>)</a:t>
            </a:r>
            <a:endParaRPr lang="en-GB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0556B-8668-8944-B12C-A275F28C2D28}" type="slidenum">
              <a:rPr lang="de-DE" smtClean="0"/>
              <a:pPr/>
              <a:t>24</a:t>
            </a:fld>
            <a:endParaRPr lang="de-DE"/>
          </a:p>
        </p:txBody>
      </p:sp>
      <p:pic>
        <p:nvPicPr>
          <p:cNvPr id="4" name="Bild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8071" y="1330372"/>
            <a:ext cx="3286125" cy="473630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B </a:t>
            </a:r>
            <a:r>
              <a:rPr lang="de-DE" dirty="0" smtClean="0">
                <a:latin typeface="Symbol" charset="2"/>
                <a:cs typeface="Symbol" charset="2"/>
              </a:rPr>
              <a:t>®</a:t>
            </a:r>
            <a:r>
              <a:rPr lang="de-DE" dirty="0" smtClean="0"/>
              <a:t> </a:t>
            </a:r>
            <a:r>
              <a:rPr lang="de-DE" dirty="0" err="1" smtClean="0"/>
              <a:t>D</a:t>
            </a:r>
            <a:r>
              <a:rPr lang="de-DE" baseline="30000" dirty="0" err="1" smtClean="0"/>
              <a:t>(*)</a:t>
            </a:r>
            <a:r>
              <a:rPr lang="de-DE" dirty="0" err="1" smtClean="0"/>
              <a:t>l</a:t>
            </a:r>
            <a:r>
              <a:rPr lang="de-DE" dirty="0" err="1" smtClean="0">
                <a:latin typeface="Symbol" charset="2"/>
                <a:cs typeface="Symbol" charset="2"/>
              </a:rPr>
              <a:t>n</a:t>
            </a:r>
            <a:r>
              <a:rPr lang="de-DE" dirty="0" smtClean="0"/>
              <a:t> </a:t>
            </a:r>
            <a:r>
              <a:rPr lang="de-DE" dirty="0" err="1" smtClean="0"/>
              <a:t>decay</a:t>
            </a:r>
            <a:r>
              <a:rPr lang="de-DE" dirty="0" smtClean="0"/>
              <a:t> </a:t>
            </a:r>
            <a:r>
              <a:rPr lang="de-DE" dirty="0" err="1" smtClean="0"/>
              <a:t>width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0556B-8668-8944-B12C-A275F28C2D28}" type="slidenum">
              <a:rPr lang="de-DE" smtClean="0"/>
              <a:pPr/>
              <a:t>3</a:t>
            </a:fld>
            <a:endParaRPr lang="de-DE"/>
          </a:p>
        </p:txBody>
      </p:sp>
      <p:sp>
        <p:nvSpPr>
          <p:cNvPr id="7" name="Textfeld 6"/>
          <p:cNvSpPr txBox="1"/>
          <p:nvPr/>
        </p:nvSpPr>
        <p:spPr>
          <a:xfrm>
            <a:off x="510263" y="3294040"/>
            <a:ext cx="1434774" cy="461665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de-DE" sz="2400" dirty="0" smtClean="0"/>
              <a:t>B </a:t>
            </a:r>
            <a:r>
              <a:rPr lang="de-DE" sz="2400" dirty="0" smtClean="0">
                <a:latin typeface="Symbol" charset="2"/>
                <a:cs typeface="Symbol" charset="2"/>
              </a:rPr>
              <a:t>®</a:t>
            </a:r>
            <a:r>
              <a:rPr lang="de-DE" sz="2400" dirty="0" smtClean="0"/>
              <a:t> </a:t>
            </a:r>
            <a:r>
              <a:rPr lang="de-DE" sz="2400" dirty="0" err="1" smtClean="0"/>
              <a:t>D*l</a:t>
            </a:r>
            <a:r>
              <a:rPr lang="de-DE" sz="2400" dirty="0" err="1" smtClean="0">
                <a:latin typeface="Symbol" charset="2"/>
                <a:cs typeface="Symbol" charset="2"/>
              </a:rPr>
              <a:t>n</a:t>
            </a:r>
            <a:endParaRPr lang="de-DE" sz="2400" dirty="0">
              <a:latin typeface="Symbol" charset="2"/>
              <a:cs typeface="Symbol" charset="2"/>
            </a:endParaRPr>
          </a:p>
        </p:txBody>
      </p:sp>
      <p:pic>
        <p:nvPicPr>
          <p:cNvPr id="9" name="Bild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4064" y="3261089"/>
            <a:ext cx="5872163" cy="650081"/>
          </a:xfrm>
          <a:prstGeom prst="rect">
            <a:avLst/>
          </a:prstGeom>
        </p:spPr>
      </p:pic>
      <p:pic>
        <p:nvPicPr>
          <p:cNvPr id="10" name="Bild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4064" y="2158986"/>
            <a:ext cx="3900488" cy="871538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510263" y="4401210"/>
            <a:ext cx="1434774" cy="461665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de-DE" sz="2400" dirty="0" smtClean="0"/>
              <a:t>B </a:t>
            </a:r>
            <a:r>
              <a:rPr lang="de-DE" sz="2400" dirty="0" smtClean="0">
                <a:latin typeface="Symbol" charset="2"/>
                <a:cs typeface="Symbol" charset="2"/>
              </a:rPr>
              <a:t>®</a:t>
            </a:r>
            <a:r>
              <a:rPr lang="de-DE" sz="2400" dirty="0" smtClean="0"/>
              <a:t> </a:t>
            </a:r>
            <a:r>
              <a:rPr lang="de-DE" sz="2400" dirty="0" err="1" smtClean="0"/>
              <a:t>Dl</a:t>
            </a:r>
            <a:r>
              <a:rPr lang="de-DE" sz="2400" dirty="0" err="1" smtClean="0">
                <a:latin typeface="Symbol" charset="2"/>
                <a:cs typeface="Symbol" charset="2"/>
              </a:rPr>
              <a:t>n</a:t>
            </a:r>
            <a:endParaRPr lang="de-DE" sz="2400" dirty="0">
              <a:latin typeface="Symbol" charset="2"/>
              <a:cs typeface="Symbol" charset="2"/>
            </a:endParaRPr>
          </a:p>
        </p:txBody>
      </p:sp>
      <p:pic>
        <p:nvPicPr>
          <p:cNvPr id="12" name="Bild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0800" y="4401210"/>
            <a:ext cx="5336381" cy="607219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7078227" y="3309530"/>
            <a:ext cx="817978" cy="617130"/>
          </a:xfrm>
          <a:prstGeom prst="ellipse">
            <a:avLst/>
          </a:prstGeom>
          <a:noFill/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557480" y="4412315"/>
            <a:ext cx="817978" cy="617130"/>
          </a:xfrm>
          <a:prstGeom prst="ellipse">
            <a:avLst/>
          </a:prstGeom>
          <a:noFill/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Form factor parameterizations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469736"/>
            <a:ext cx="8229600" cy="4218541"/>
          </a:xfrm>
        </p:spPr>
        <p:txBody>
          <a:bodyPr>
            <a:normAutofit/>
          </a:bodyPr>
          <a:lstStyle/>
          <a:p>
            <a:r>
              <a:rPr lang="en-GB" sz="2800" dirty="0" err="1" smtClean="0"/>
              <a:t>Caprini</a:t>
            </a:r>
            <a:r>
              <a:rPr lang="en-GB" sz="2800" dirty="0" smtClean="0"/>
              <a:t>, </a:t>
            </a:r>
            <a:r>
              <a:rPr lang="en-GB" sz="2800" dirty="0" err="1" smtClean="0"/>
              <a:t>Lellouch</a:t>
            </a:r>
            <a:r>
              <a:rPr lang="en-GB" sz="2800" dirty="0" smtClean="0"/>
              <a:t>, </a:t>
            </a:r>
            <a:r>
              <a:rPr lang="en-GB" sz="2800" dirty="0" err="1" smtClean="0"/>
              <a:t>Neubert</a:t>
            </a:r>
            <a:r>
              <a:rPr lang="en-GB" sz="2800" dirty="0" smtClean="0"/>
              <a:t> </a:t>
            </a:r>
            <a:r>
              <a:rPr lang="en-GB" sz="2000" dirty="0" smtClean="0">
                <a:solidFill>
                  <a:srgbClr val="FF0000"/>
                </a:solidFill>
              </a:rPr>
              <a:t>[</a:t>
            </a:r>
            <a:r>
              <a:rPr lang="en-GB" sz="2000" dirty="0" err="1" smtClean="0">
                <a:solidFill>
                  <a:srgbClr val="FF0000"/>
                </a:solidFill>
              </a:rPr>
              <a:t>Nucl.Phys</a:t>
            </a:r>
            <a:r>
              <a:rPr lang="en-GB" sz="2000" dirty="0" smtClean="0">
                <a:solidFill>
                  <a:srgbClr val="FF0000"/>
                </a:solidFill>
              </a:rPr>
              <a:t>. B530, 153(1998)]</a:t>
            </a:r>
          </a:p>
          <a:p>
            <a:endParaRPr lang="en-GB" sz="2800" dirty="0" smtClean="0"/>
          </a:p>
          <a:p>
            <a:endParaRPr lang="en-GB" sz="2800" dirty="0" smtClean="0"/>
          </a:p>
          <a:p>
            <a:endParaRPr lang="en-GB" sz="2800" dirty="0" smtClean="0"/>
          </a:p>
          <a:p>
            <a:endParaRPr lang="en-GB" sz="2800" dirty="0" smtClean="0"/>
          </a:p>
          <a:p>
            <a:r>
              <a:rPr lang="en-GB" sz="2800" dirty="0" smtClean="0"/>
              <a:t>Boyd, Grinstein, Lebed </a:t>
            </a:r>
            <a:r>
              <a:rPr lang="en-GB" sz="2000" dirty="0" smtClean="0">
                <a:solidFill>
                  <a:srgbClr val="FF0000"/>
                </a:solidFill>
              </a:rPr>
              <a:t>[Phys. Rev. </a:t>
            </a:r>
            <a:r>
              <a:rPr lang="en-GB" sz="2000" dirty="0" err="1" smtClean="0">
                <a:solidFill>
                  <a:srgbClr val="FF0000"/>
                </a:solidFill>
              </a:rPr>
              <a:t>Lett</a:t>
            </a:r>
            <a:r>
              <a:rPr lang="en-GB" sz="2000" dirty="0" smtClean="0">
                <a:solidFill>
                  <a:srgbClr val="FF0000"/>
                </a:solidFill>
              </a:rPr>
              <a:t>. 74, 4603 (1995)]</a:t>
            </a:r>
            <a:endParaRPr lang="en-GB" sz="2000" dirty="0">
              <a:solidFill>
                <a:srgbClr val="FF0000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0556B-8668-8944-B12C-A275F28C2D28}" type="slidenum">
              <a:rPr lang="de-DE" smtClean="0"/>
              <a:pPr/>
              <a:t>4</a:t>
            </a:fld>
            <a:endParaRPr lang="de-DE"/>
          </a:p>
        </p:txBody>
      </p:sp>
      <p:pic>
        <p:nvPicPr>
          <p:cNvPr id="5" name="Bild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707" y="2551304"/>
            <a:ext cx="3829050" cy="1135856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>
            <a:off x="247414" y="2435839"/>
            <a:ext cx="3958319" cy="1391111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feld 6"/>
          <p:cNvSpPr txBox="1"/>
          <p:nvPr/>
        </p:nvSpPr>
        <p:spPr>
          <a:xfrm>
            <a:off x="131956" y="1990669"/>
            <a:ext cx="1434774" cy="461665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de-DE" sz="2400" dirty="0" smtClean="0"/>
              <a:t>B </a:t>
            </a:r>
            <a:r>
              <a:rPr lang="de-DE" sz="2400" dirty="0" smtClean="0">
                <a:latin typeface="Symbol" charset="2"/>
                <a:cs typeface="Symbol" charset="2"/>
              </a:rPr>
              <a:t>®</a:t>
            </a:r>
            <a:r>
              <a:rPr lang="de-DE" sz="2400" dirty="0" smtClean="0"/>
              <a:t> </a:t>
            </a:r>
            <a:r>
              <a:rPr lang="de-DE" sz="2400" dirty="0" err="1" smtClean="0"/>
              <a:t>D*l</a:t>
            </a:r>
            <a:r>
              <a:rPr lang="de-DE" sz="2400" dirty="0" err="1" smtClean="0">
                <a:latin typeface="Symbol" charset="2"/>
                <a:cs typeface="Symbol" charset="2"/>
              </a:rPr>
              <a:t>n</a:t>
            </a:r>
            <a:endParaRPr lang="de-DE" sz="2400" dirty="0">
              <a:latin typeface="Symbol" charset="2"/>
              <a:cs typeface="Symbol" charset="2"/>
            </a:endParaRPr>
          </a:p>
        </p:txBody>
      </p:sp>
      <p:pic>
        <p:nvPicPr>
          <p:cNvPr id="8" name="Bild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6131" y="2473874"/>
            <a:ext cx="4450556" cy="278606"/>
          </a:xfrm>
          <a:prstGeom prst="rect">
            <a:avLst/>
          </a:prstGeom>
        </p:spPr>
      </p:pic>
      <p:sp>
        <p:nvSpPr>
          <p:cNvPr id="9" name="Rechteck 8"/>
          <p:cNvSpPr/>
          <p:nvPr/>
        </p:nvSpPr>
        <p:spPr>
          <a:xfrm>
            <a:off x="4420155" y="2424390"/>
            <a:ext cx="4657869" cy="344586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feld 9"/>
          <p:cNvSpPr txBox="1"/>
          <p:nvPr/>
        </p:nvSpPr>
        <p:spPr>
          <a:xfrm>
            <a:off x="4420155" y="1979220"/>
            <a:ext cx="1434774" cy="461665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de-DE" sz="2400" dirty="0" smtClean="0"/>
              <a:t>B </a:t>
            </a:r>
            <a:r>
              <a:rPr lang="de-DE" sz="2400" dirty="0" smtClean="0">
                <a:latin typeface="Symbol" charset="2"/>
                <a:cs typeface="Symbol" charset="2"/>
              </a:rPr>
              <a:t>®</a:t>
            </a:r>
            <a:r>
              <a:rPr lang="de-DE" sz="2400" dirty="0" smtClean="0"/>
              <a:t> </a:t>
            </a:r>
            <a:r>
              <a:rPr lang="de-DE" sz="2400" dirty="0" err="1" smtClean="0"/>
              <a:t>Dl</a:t>
            </a:r>
            <a:r>
              <a:rPr lang="de-DE" sz="2400" dirty="0" err="1" smtClean="0">
                <a:latin typeface="Symbol" charset="2"/>
                <a:cs typeface="Symbol" charset="2"/>
              </a:rPr>
              <a:t>n</a:t>
            </a:r>
            <a:endParaRPr lang="de-DE" sz="2400" dirty="0">
              <a:latin typeface="Symbol" charset="2"/>
              <a:cs typeface="Symbol" charset="2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4717356" y="3150637"/>
            <a:ext cx="39694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Parameters: F(1), </a:t>
            </a:r>
            <a:r>
              <a:rPr lang="en-GB" dirty="0" smtClean="0">
                <a:latin typeface="Symbol" charset="2"/>
                <a:cs typeface="Symbol" charset="2"/>
              </a:rPr>
              <a:t>r</a:t>
            </a:r>
            <a:r>
              <a:rPr lang="en-GB" baseline="30000" dirty="0" smtClean="0"/>
              <a:t>2</a:t>
            </a:r>
            <a:r>
              <a:rPr lang="en-GB" dirty="0" smtClean="0"/>
              <a:t>, R</a:t>
            </a:r>
            <a:r>
              <a:rPr lang="en-GB" baseline="-25000" dirty="0" smtClean="0"/>
              <a:t>1</a:t>
            </a:r>
            <a:r>
              <a:rPr lang="en-GB" dirty="0" smtClean="0"/>
              <a:t>(1), R</a:t>
            </a:r>
            <a:r>
              <a:rPr lang="en-GB" baseline="-25000" dirty="0" smtClean="0"/>
              <a:t>2</a:t>
            </a:r>
            <a:r>
              <a:rPr lang="en-GB" dirty="0" smtClean="0"/>
              <a:t>(1)</a:t>
            </a:r>
          </a:p>
          <a:p>
            <a:r>
              <a:rPr lang="en-GB" dirty="0" smtClean="0"/>
              <a:t>		     G(1), </a:t>
            </a:r>
            <a:r>
              <a:rPr lang="en-GB" dirty="0" smtClean="0">
                <a:latin typeface="Symbol" charset="2"/>
                <a:cs typeface="Symbol" charset="2"/>
              </a:rPr>
              <a:t>r</a:t>
            </a:r>
            <a:r>
              <a:rPr lang="en-GB" baseline="30000" dirty="0" smtClean="0"/>
              <a:t>2</a:t>
            </a:r>
            <a:endParaRPr lang="en-GB" dirty="0"/>
          </a:p>
        </p:txBody>
      </p:sp>
      <p:pic>
        <p:nvPicPr>
          <p:cNvPr id="12" name="Bild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2354" y="4835840"/>
            <a:ext cx="2450306" cy="621506"/>
          </a:xfrm>
          <a:prstGeom prst="rect">
            <a:avLst/>
          </a:prstGeom>
        </p:spPr>
      </p:pic>
      <p:pic>
        <p:nvPicPr>
          <p:cNvPr id="13" name="Bild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99183" y="4869351"/>
            <a:ext cx="1850231" cy="571500"/>
          </a:xfrm>
          <a:prstGeom prst="rect">
            <a:avLst/>
          </a:prstGeom>
        </p:spPr>
      </p:pic>
      <p:sp>
        <p:nvSpPr>
          <p:cNvPr id="14" name="Rechteck 13"/>
          <p:cNvSpPr/>
          <p:nvPr/>
        </p:nvSpPr>
        <p:spPr>
          <a:xfrm>
            <a:off x="247414" y="4827675"/>
            <a:ext cx="4898792" cy="62967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feld 14"/>
          <p:cNvSpPr txBox="1"/>
          <p:nvPr/>
        </p:nvSpPr>
        <p:spPr>
          <a:xfrm>
            <a:off x="5306508" y="4918315"/>
            <a:ext cx="2825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Parameters: coefficients </a:t>
            </a:r>
            <a:r>
              <a:rPr lang="en-GB" dirty="0" err="1" smtClean="0"/>
              <a:t>a</a:t>
            </a:r>
            <a:r>
              <a:rPr lang="en-GB" baseline="-25000" dirty="0" err="1" smtClean="0"/>
              <a:t>i,n</a:t>
            </a:r>
            <a:endParaRPr lang="en-GB" baseline="-25000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3126960"/>
            <a:ext cx="7772400" cy="881490"/>
          </a:xfrm>
        </p:spPr>
        <p:txBody>
          <a:bodyPr/>
          <a:lstStyle/>
          <a:p>
            <a:r>
              <a:rPr lang="de-DE" cap="none" dirty="0" smtClean="0"/>
              <a:t>Belle B</a:t>
            </a:r>
            <a:r>
              <a:rPr lang="de-DE" cap="none" baseline="30000" dirty="0" smtClean="0"/>
              <a:t>0</a:t>
            </a:r>
            <a:r>
              <a:rPr lang="de-DE" cap="none" dirty="0" smtClean="0"/>
              <a:t> </a:t>
            </a:r>
            <a:r>
              <a:rPr lang="de-DE" cap="none" dirty="0" smtClean="0">
                <a:latin typeface="Symbol" charset="2"/>
                <a:cs typeface="Symbol" charset="2"/>
              </a:rPr>
              <a:t>®</a:t>
            </a:r>
            <a:r>
              <a:rPr lang="de-DE" cap="none" dirty="0" smtClean="0"/>
              <a:t> D</a:t>
            </a:r>
            <a:r>
              <a:rPr lang="de-DE" cap="none" baseline="30000" dirty="0" smtClean="0"/>
              <a:t>*-</a:t>
            </a:r>
            <a:r>
              <a:rPr lang="de-DE" cap="none" dirty="0" err="1" smtClean="0">
                <a:latin typeface="+mn-lt"/>
                <a:cs typeface="Symbol" charset="2"/>
              </a:rPr>
              <a:t>l</a:t>
            </a:r>
            <a:r>
              <a:rPr lang="de-DE" cap="none" baseline="30000" dirty="0" err="1" smtClean="0">
                <a:latin typeface="Symbol" charset="2"/>
                <a:cs typeface="Symbol" charset="2"/>
              </a:rPr>
              <a:t>+</a:t>
            </a:r>
            <a:r>
              <a:rPr lang="de-DE" cap="none" dirty="0" err="1" smtClean="0">
                <a:latin typeface="Symbol" charset="2"/>
                <a:cs typeface="Symbol" charset="2"/>
              </a:rPr>
              <a:t>n</a:t>
            </a:r>
            <a:r>
              <a:rPr lang="de-DE" cap="none" dirty="0" smtClean="0"/>
              <a:t> </a:t>
            </a:r>
            <a:r>
              <a:rPr lang="de-DE" cap="none" dirty="0" err="1" smtClean="0"/>
              <a:t>with</a:t>
            </a:r>
            <a:r>
              <a:rPr lang="de-DE" cap="none" dirty="0" smtClean="0"/>
              <a:t> </a:t>
            </a:r>
            <a:r>
              <a:rPr lang="de-DE" cap="none" dirty="0" err="1" smtClean="0"/>
              <a:t>hadronic</a:t>
            </a:r>
            <a:r>
              <a:rPr lang="de-DE" cap="none" dirty="0" smtClean="0"/>
              <a:t> tag</a:t>
            </a:r>
            <a:endParaRPr lang="de-DE" cap="none" dirty="0">
              <a:latin typeface="Symbol" charset="2"/>
              <a:cs typeface="Symbol" charset="2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0556B-8668-8944-B12C-A275F28C2D28}" type="slidenum">
              <a:rPr lang="de-DE" smtClean="0"/>
              <a:pPr/>
              <a:t>5</a:t>
            </a:fld>
            <a:endParaRPr lang="de-DE"/>
          </a:p>
        </p:txBody>
      </p:sp>
      <p:sp>
        <p:nvSpPr>
          <p:cNvPr id="5" name="Textfeld 4"/>
          <p:cNvSpPr txBox="1"/>
          <p:nvPr/>
        </p:nvSpPr>
        <p:spPr>
          <a:xfrm>
            <a:off x="722314" y="4074406"/>
            <a:ext cx="31538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BELLE-CONF-1612 (preliminary)</a:t>
            </a:r>
            <a:endParaRPr lang="en-GB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Event reconstruction and inclusive fit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43814" y="1321281"/>
            <a:ext cx="8542986" cy="2984044"/>
          </a:xfrm>
        </p:spPr>
        <p:txBody>
          <a:bodyPr>
            <a:normAutofit fontScale="77500" lnSpcReduction="20000"/>
          </a:bodyPr>
          <a:lstStyle/>
          <a:p>
            <a:r>
              <a:rPr lang="en-GB" i="1" dirty="0" smtClean="0"/>
              <a:t>Tag side</a:t>
            </a:r>
            <a:r>
              <a:rPr lang="en-GB" dirty="0" smtClean="0"/>
              <a:t>: </a:t>
            </a:r>
            <a:r>
              <a:rPr lang="en-GB" dirty="0" err="1" smtClean="0"/>
              <a:t>B</a:t>
            </a:r>
            <a:r>
              <a:rPr lang="en-GB" baseline="-25000" dirty="0" err="1" smtClean="0"/>
              <a:t>tag</a:t>
            </a:r>
            <a:r>
              <a:rPr lang="en-GB" dirty="0" smtClean="0"/>
              <a:t> reconstructed in over 1100 </a:t>
            </a:r>
            <a:r>
              <a:rPr lang="en-GB" dirty="0" err="1" smtClean="0"/>
              <a:t>hadronic</a:t>
            </a:r>
            <a:r>
              <a:rPr lang="en-GB" dirty="0" smtClean="0"/>
              <a:t> modes, 0.2% efficiency for neutral B mesons</a:t>
            </a:r>
          </a:p>
          <a:p>
            <a:r>
              <a:rPr lang="en-GB" i="1" dirty="0" smtClean="0"/>
              <a:t>Signal side</a:t>
            </a:r>
            <a:r>
              <a:rPr lang="en-GB" dirty="0" smtClean="0"/>
              <a:t>: </a:t>
            </a:r>
            <a:r>
              <a:rPr lang="en-GB" dirty="0" err="1" smtClean="0"/>
              <a:t>B</a:t>
            </a:r>
            <a:r>
              <a:rPr lang="en-GB" baseline="-25000" dirty="0" err="1" smtClean="0"/>
              <a:t>sig</a:t>
            </a:r>
            <a:r>
              <a:rPr lang="en-GB" dirty="0" smtClean="0"/>
              <a:t> assembled from an identified charged lepton (electron or </a:t>
            </a:r>
            <a:r>
              <a:rPr lang="en-GB" dirty="0" err="1" smtClean="0"/>
              <a:t>muon</a:t>
            </a:r>
            <a:r>
              <a:rPr lang="en-GB" dirty="0" smtClean="0"/>
              <a:t>) and a D</a:t>
            </a:r>
            <a:r>
              <a:rPr lang="en-GB" baseline="30000" dirty="0" smtClean="0"/>
              <a:t>*+</a:t>
            </a:r>
            <a:r>
              <a:rPr lang="en-GB" dirty="0" smtClean="0"/>
              <a:t> candidate</a:t>
            </a:r>
          </a:p>
          <a:p>
            <a:r>
              <a:rPr lang="en-GB" dirty="0" smtClean="0"/>
              <a:t>D</a:t>
            </a:r>
            <a:r>
              <a:rPr lang="en-GB" baseline="30000" dirty="0" smtClean="0"/>
              <a:t>0</a:t>
            </a:r>
            <a:r>
              <a:rPr lang="en-GB" dirty="0" smtClean="0"/>
              <a:t> </a:t>
            </a:r>
            <a:r>
              <a:rPr lang="en-GB" dirty="0" smtClean="0">
                <a:latin typeface="Symbol" charset="2"/>
                <a:cs typeface="Symbol" charset="2"/>
              </a:rPr>
              <a:t>®</a:t>
            </a:r>
            <a:r>
              <a:rPr lang="en-GB" dirty="0" smtClean="0"/>
              <a:t> K</a:t>
            </a:r>
            <a:r>
              <a:rPr lang="en-GB" baseline="30000" dirty="0" smtClean="0"/>
              <a:t>-</a:t>
            </a:r>
            <a:r>
              <a:rPr lang="en-GB" dirty="0" err="1" smtClean="0">
                <a:latin typeface="Symbol" charset="2"/>
                <a:cs typeface="Symbol" charset="2"/>
              </a:rPr>
              <a:t>p</a:t>
            </a:r>
            <a:r>
              <a:rPr lang="en-GB" baseline="30000" dirty="0" smtClean="0"/>
              <a:t>+</a:t>
            </a:r>
            <a:r>
              <a:rPr lang="en-GB" dirty="0" smtClean="0"/>
              <a:t>, K</a:t>
            </a:r>
            <a:r>
              <a:rPr lang="en-GB" baseline="30000" dirty="0" smtClean="0"/>
              <a:t>-</a:t>
            </a:r>
            <a:r>
              <a:rPr lang="en-GB" dirty="0" smtClean="0">
                <a:latin typeface="Symbol" charset="2"/>
                <a:cs typeface="Symbol" charset="2"/>
              </a:rPr>
              <a:t>p</a:t>
            </a:r>
            <a:r>
              <a:rPr lang="en-GB" baseline="30000" dirty="0" smtClean="0"/>
              <a:t>+</a:t>
            </a:r>
            <a:r>
              <a:rPr lang="en-GB" dirty="0" smtClean="0">
                <a:latin typeface="Symbol" charset="2"/>
                <a:cs typeface="Symbol" charset="2"/>
              </a:rPr>
              <a:t>p</a:t>
            </a:r>
            <a:r>
              <a:rPr lang="en-GB" baseline="30000" dirty="0" smtClean="0"/>
              <a:t>0</a:t>
            </a:r>
            <a:r>
              <a:rPr lang="en-GB" dirty="0" smtClean="0"/>
              <a:t>, K</a:t>
            </a:r>
            <a:r>
              <a:rPr lang="en-GB" baseline="30000" dirty="0" smtClean="0"/>
              <a:t>-</a:t>
            </a:r>
            <a:r>
              <a:rPr lang="en-GB" dirty="0" err="1" smtClean="0">
                <a:latin typeface="Symbol" charset="2"/>
                <a:cs typeface="Symbol" charset="2"/>
              </a:rPr>
              <a:t>p</a:t>
            </a:r>
            <a:r>
              <a:rPr lang="en-GB" baseline="30000" dirty="0" err="1" smtClean="0"/>
              <a:t>+</a:t>
            </a:r>
            <a:r>
              <a:rPr lang="en-GB" dirty="0" err="1" smtClean="0">
                <a:latin typeface="Symbol" charset="2"/>
                <a:cs typeface="Symbol" charset="2"/>
              </a:rPr>
              <a:t>p</a:t>
            </a:r>
            <a:r>
              <a:rPr lang="en-GB" baseline="30000" dirty="0" err="1" smtClean="0"/>
              <a:t>-</a:t>
            </a:r>
            <a:r>
              <a:rPr lang="en-GB" dirty="0" err="1" smtClean="0">
                <a:latin typeface="Symbol" charset="2"/>
                <a:cs typeface="Symbol" charset="2"/>
              </a:rPr>
              <a:t>p</a:t>
            </a:r>
            <a:r>
              <a:rPr lang="en-GB" baseline="30000" dirty="0" smtClean="0"/>
              <a:t>+</a:t>
            </a:r>
            <a:r>
              <a:rPr lang="en-GB" dirty="0" smtClean="0"/>
              <a:t> (26.3%), D</a:t>
            </a:r>
            <a:r>
              <a:rPr lang="en-GB" baseline="30000" dirty="0" smtClean="0"/>
              <a:t>+</a:t>
            </a:r>
            <a:r>
              <a:rPr lang="en-GB" dirty="0" smtClean="0"/>
              <a:t> </a:t>
            </a:r>
            <a:r>
              <a:rPr lang="en-GB" dirty="0" smtClean="0">
                <a:latin typeface="Symbol" charset="2"/>
                <a:cs typeface="Symbol" charset="2"/>
              </a:rPr>
              <a:t>®</a:t>
            </a:r>
            <a:r>
              <a:rPr lang="en-GB" dirty="0" smtClean="0"/>
              <a:t> K</a:t>
            </a:r>
            <a:r>
              <a:rPr lang="en-GB" baseline="30000" dirty="0" smtClean="0"/>
              <a:t>-</a:t>
            </a:r>
            <a:r>
              <a:rPr lang="en-GB" dirty="0" err="1" smtClean="0">
                <a:latin typeface="Symbol" charset="2"/>
                <a:cs typeface="Symbol" charset="2"/>
              </a:rPr>
              <a:t>p</a:t>
            </a:r>
            <a:r>
              <a:rPr lang="en-GB" baseline="30000" dirty="0" err="1" smtClean="0"/>
              <a:t>+</a:t>
            </a:r>
            <a:r>
              <a:rPr lang="en-GB" dirty="0" err="1" smtClean="0">
                <a:latin typeface="Symbol" charset="2"/>
                <a:cs typeface="Symbol" charset="2"/>
              </a:rPr>
              <a:t>p</a:t>
            </a:r>
            <a:r>
              <a:rPr lang="en-GB" baseline="30000" dirty="0" smtClean="0"/>
              <a:t>+</a:t>
            </a:r>
            <a:r>
              <a:rPr lang="en-GB" dirty="0" smtClean="0"/>
              <a:t> (9.4)%</a:t>
            </a:r>
          </a:p>
          <a:p>
            <a:r>
              <a:rPr lang="en-GB" dirty="0" smtClean="0"/>
              <a:t>D</a:t>
            </a:r>
            <a:r>
              <a:rPr lang="en-GB" baseline="30000" dirty="0" smtClean="0"/>
              <a:t>*+</a:t>
            </a:r>
            <a:r>
              <a:rPr lang="en-GB" dirty="0" smtClean="0"/>
              <a:t> </a:t>
            </a:r>
            <a:r>
              <a:rPr lang="en-GB" dirty="0" smtClean="0">
                <a:latin typeface="Symbol" charset="2"/>
                <a:cs typeface="Symbol" charset="2"/>
              </a:rPr>
              <a:t>®</a:t>
            </a:r>
            <a:r>
              <a:rPr lang="en-GB" dirty="0" smtClean="0"/>
              <a:t> D</a:t>
            </a:r>
            <a:r>
              <a:rPr lang="en-GB" baseline="30000" dirty="0" smtClean="0"/>
              <a:t>0</a:t>
            </a:r>
            <a:r>
              <a:rPr lang="en-GB" dirty="0" smtClean="0">
                <a:latin typeface="Symbol" charset="2"/>
                <a:cs typeface="Symbol" charset="2"/>
              </a:rPr>
              <a:t>p</a:t>
            </a:r>
            <a:r>
              <a:rPr lang="en-GB" baseline="30000" dirty="0" smtClean="0"/>
              <a:t>+</a:t>
            </a:r>
            <a:r>
              <a:rPr lang="en-GB" dirty="0" smtClean="0"/>
              <a:t>, D</a:t>
            </a:r>
            <a:r>
              <a:rPr lang="en-GB" baseline="30000" dirty="0" smtClean="0"/>
              <a:t>+</a:t>
            </a:r>
            <a:r>
              <a:rPr lang="en-GB" dirty="0" smtClean="0">
                <a:latin typeface="Symbol" charset="2"/>
                <a:cs typeface="Symbol" charset="2"/>
              </a:rPr>
              <a:t>p</a:t>
            </a:r>
            <a:r>
              <a:rPr lang="en-GB" baseline="30000" dirty="0" smtClean="0"/>
              <a:t>0</a:t>
            </a:r>
            <a:r>
              <a:rPr lang="en-GB" dirty="0" smtClean="0"/>
              <a:t> (98.4%)</a:t>
            </a:r>
          </a:p>
          <a:p>
            <a:r>
              <a:rPr lang="en-GB" dirty="0" smtClean="0"/>
              <a:t>Signal is extracted from the missing mass distribution by an </a:t>
            </a:r>
            <a:r>
              <a:rPr lang="en-GB" dirty="0" err="1" smtClean="0"/>
              <a:t>unbinned</a:t>
            </a:r>
            <a:r>
              <a:rPr lang="en-GB" dirty="0" smtClean="0"/>
              <a:t> maximum likelihood fit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0556B-8668-8944-B12C-A275F28C2D28}" type="slidenum">
              <a:rPr lang="de-DE" smtClean="0"/>
              <a:pPr/>
              <a:t>6</a:t>
            </a:fld>
            <a:endParaRPr lang="de-DE"/>
          </a:p>
        </p:txBody>
      </p:sp>
      <p:pic>
        <p:nvPicPr>
          <p:cNvPr id="10" name="Bild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814" y="4129087"/>
            <a:ext cx="4379119" cy="2728913"/>
          </a:xfrm>
          <a:prstGeom prst="rect">
            <a:avLst/>
          </a:prstGeom>
        </p:spPr>
      </p:pic>
      <p:pic>
        <p:nvPicPr>
          <p:cNvPr id="11" name="Bild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0156" y="4129087"/>
            <a:ext cx="1493044" cy="1078706"/>
          </a:xfrm>
          <a:prstGeom prst="rect">
            <a:avLst/>
          </a:prstGeom>
        </p:spPr>
      </p:pic>
      <p:pic>
        <p:nvPicPr>
          <p:cNvPr id="12" name="Bild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9212" y="5423898"/>
            <a:ext cx="3993356" cy="300037"/>
          </a:xfrm>
          <a:prstGeom prst="rect">
            <a:avLst/>
          </a:prstGeom>
        </p:spPr>
      </p:pic>
      <p:pic>
        <p:nvPicPr>
          <p:cNvPr id="13" name="Bild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86447" y="5763419"/>
            <a:ext cx="3914775" cy="592931"/>
          </a:xfrm>
          <a:prstGeom prst="rect">
            <a:avLst/>
          </a:prstGeom>
        </p:spPr>
      </p:pic>
      <p:sp>
        <p:nvSpPr>
          <p:cNvPr id="14" name="Textfeld 13"/>
          <p:cNvSpPr txBox="1"/>
          <p:nvPr/>
        </p:nvSpPr>
        <p:spPr>
          <a:xfrm>
            <a:off x="6977067" y="4635233"/>
            <a:ext cx="15009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Preliminary!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5" name="Rechteck 14"/>
          <p:cNvSpPr/>
          <p:nvPr/>
        </p:nvSpPr>
        <p:spPr>
          <a:xfrm>
            <a:off x="5019435" y="5330365"/>
            <a:ext cx="4006121" cy="1025986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5060156" y="6464300"/>
            <a:ext cx="3042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Largest </a:t>
            </a:r>
            <a:r>
              <a:rPr lang="en-US" dirty="0" err="1" smtClean="0"/>
              <a:t>syst</a:t>
            </a:r>
            <a:r>
              <a:rPr lang="en-US" dirty="0" smtClean="0"/>
              <a:t>: tag calibration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Differential fit result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10825" y="4921639"/>
            <a:ext cx="6277435" cy="1896570"/>
          </a:xfrm>
        </p:spPr>
        <p:txBody>
          <a:bodyPr>
            <a:normAutofit fontScale="62500" lnSpcReduction="20000"/>
          </a:bodyPr>
          <a:lstStyle/>
          <a:p>
            <a:r>
              <a:rPr lang="en-GB" dirty="0" smtClean="0"/>
              <a:t>Yield is also extracted in 4x10 bins of </a:t>
            </a:r>
            <a:r>
              <a:rPr lang="en-GB" dirty="0" err="1" smtClean="0"/>
              <a:t>w</a:t>
            </a:r>
            <a:r>
              <a:rPr lang="en-GB" dirty="0" smtClean="0"/>
              <a:t>, </a:t>
            </a:r>
            <a:r>
              <a:rPr lang="en-GB" dirty="0" err="1" smtClean="0"/>
              <a:t>cos</a:t>
            </a:r>
            <a:r>
              <a:rPr lang="en-GB" dirty="0" smtClean="0"/>
              <a:t> </a:t>
            </a:r>
            <a:r>
              <a:rPr lang="en-GB" dirty="0" err="1" smtClean="0">
                <a:latin typeface="Symbol" charset="2"/>
                <a:cs typeface="Symbol" charset="2"/>
              </a:rPr>
              <a:t>q</a:t>
            </a:r>
            <a:r>
              <a:rPr lang="en-GB" baseline="-25000" dirty="0" err="1" smtClean="0"/>
              <a:t>l</a:t>
            </a:r>
            <a:r>
              <a:rPr lang="en-GB" dirty="0" smtClean="0"/>
              <a:t>, </a:t>
            </a:r>
            <a:r>
              <a:rPr lang="en-GB" dirty="0" err="1" smtClean="0"/>
              <a:t>cos</a:t>
            </a:r>
            <a:r>
              <a:rPr lang="en-GB" dirty="0" smtClean="0"/>
              <a:t> </a:t>
            </a:r>
            <a:r>
              <a:rPr lang="en-GB" dirty="0" err="1" smtClean="0">
                <a:latin typeface="Symbol" charset="2"/>
                <a:cs typeface="Symbol" charset="2"/>
              </a:rPr>
              <a:t>q</a:t>
            </a:r>
            <a:r>
              <a:rPr lang="en-GB" baseline="-25000" dirty="0" err="1" smtClean="0"/>
              <a:t>v</a:t>
            </a:r>
            <a:r>
              <a:rPr lang="en-GB" dirty="0" smtClean="0"/>
              <a:t> and </a:t>
            </a:r>
            <a:r>
              <a:rPr lang="en-GB" dirty="0" err="1" smtClean="0">
                <a:latin typeface="Symbol" charset="2"/>
                <a:cs typeface="Symbol" charset="2"/>
              </a:rPr>
              <a:t>c</a:t>
            </a:r>
            <a:endParaRPr lang="en-GB" dirty="0" smtClean="0">
              <a:latin typeface="Symbol" charset="2"/>
              <a:cs typeface="Symbol" charset="2"/>
            </a:endParaRPr>
          </a:p>
          <a:p>
            <a:r>
              <a:rPr lang="en-GB" dirty="0" smtClean="0"/>
              <a:t>Overlapping samples </a:t>
            </a:r>
            <a:r>
              <a:rPr lang="en-GB" dirty="0" smtClean="0">
                <a:latin typeface="Symbol" charset="2"/>
                <a:cs typeface="Symbol" charset="2"/>
              </a:rPr>
              <a:t>®</a:t>
            </a:r>
            <a:r>
              <a:rPr lang="en-GB" dirty="0" smtClean="0"/>
              <a:t> statistical correlations between partial widths, determined with </a:t>
            </a:r>
            <a:r>
              <a:rPr lang="en-GB" dirty="0" err="1" smtClean="0"/>
              <a:t>bootstraping</a:t>
            </a:r>
            <a:r>
              <a:rPr lang="en-GB" dirty="0" smtClean="0"/>
              <a:t> technique</a:t>
            </a:r>
          </a:p>
          <a:p>
            <a:r>
              <a:rPr lang="en-GB" dirty="0" smtClean="0"/>
              <a:t>Unfolding of resolution effect with the SVD algorithm </a:t>
            </a:r>
            <a:r>
              <a:rPr lang="en-GB" sz="2909" dirty="0" smtClean="0">
                <a:solidFill>
                  <a:srgbClr val="FF0000"/>
                </a:solidFill>
              </a:rPr>
              <a:t>[</a:t>
            </a:r>
            <a:r>
              <a:rPr lang="en-GB" sz="2909" dirty="0" err="1" smtClean="0">
                <a:solidFill>
                  <a:srgbClr val="FF0000"/>
                </a:solidFill>
              </a:rPr>
              <a:t>Nucl.Instr.Meth</a:t>
            </a:r>
            <a:r>
              <a:rPr lang="en-GB" sz="2909" dirty="0" smtClean="0">
                <a:solidFill>
                  <a:srgbClr val="FF0000"/>
                </a:solidFill>
              </a:rPr>
              <a:t>. A372, 469 (1996)]</a:t>
            </a:r>
            <a:endParaRPr lang="en-GB" sz="2909" dirty="0">
              <a:solidFill>
                <a:srgbClr val="FF0000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0556B-8668-8944-B12C-A275F28C2D28}" type="slidenum">
              <a:rPr lang="de-DE" smtClean="0"/>
              <a:pPr/>
              <a:t>7</a:t>
            </a:fld>
            <a:endParaRPr lang="de-DE"/>
          </a:p>
        </p:txBody>
      </p:sp>
      <p:pic>
        <p:nvPicPr>
          <p:cNvPr id="5" name="Bild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5098" y="1208453"/>
            <a:ext cx="4364831" cy="3564731"/>
          </a:xfrm>
          <a:prstGeom prst="rect">
            <a:avLst/>
          </a:prstGeom>
        </p:spPr>
      </p:pic>
      <p:pic>
        <p:nvPicPr>
          <p:cNvPr id="6" name="Bild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7415" y="225153"/>
            <a:ext cx="2192060" cy="6491870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4887283" y="4024900"/>
            <a:ext cx="15009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Preliminary!</a:t>
            </a:r>
            <a:endParaRPr lang="en-GB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CLN fit to the differential widths</a:t>
            </a:r>
            <a:endParaRPr lang="en-GB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0556B-8668-8944-B12C-A275F28C2D28}" type="slidenum">
              <a:rPr lang="de-DE" smtClean="0"/>
              <a:pPr/>
              <a:t>8</a:t>
            </a:fld>
            <a:endParaRPr lang="de-DE"/>
          </a:p>
        </p:txBody>
      </p:sp>
      <p:pic>
        <p:nvPicPr>
          <p:cNvPr id="4" name="Bild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865" y="1777299"/>
            <a:ext cx="3068478" cy="4306001"/>
          </a:xfrm>
          <a:prstGeom prst="rect">
            <a:avLst/>
          </a:prstGeom>
        </p:spPr>
      </p:pic>
      <p:pic>
        <p:nvPicPr>
          <p:cNvPr id="5" name="Bild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2578" y="1828099"/>
            <a:ext cx="3101475" cy="4306001"/>
          </a:xfrm>
          <a:prstGeom prst="rect">
            <a:avLst/>
          </a:prstGeom>
        </p:spPr>
      </p:pic>
      <p:pic>
        <p:nvPicPr>
          <p:cNvPr id="7" name="Bild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0359" y="1231199"/>
            <a:ext cx="3993356" cy="571500"/>
          </a:xfrm>
          <a:prstGeom prst="rect">
            <a:avLst/>
          </a:prstGeom>
        </p:spPr>
      </p:pic>
      <p:pic>
        <p:nvPicPr>
          <p:cNvPr id="8" name="Bild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80209" y="1109359"/>
            <a:ext cx="3136106" cy="728662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457200" y="6134099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Points with error bars: Belle data,</a:t>
            </a:r>
            <a:br>
              <a:rPr lang="en-GB" dirty="0" smtClean="0"/>
            </a:br>
            <a:r>
              <a:rPr lang="en-GB" dirty="0" smtClean="0"/>
              <a:t>red histogram: fit result, dashed histogram: </a:t>
            </a:r>
            <a:r>
              <a:rPr lang="en-GB" dirty="0" smtClean="0">
                <a:latin typeface="Symbol" charset="2"/>
                <a:cs typeface="Symbol" charset="2"/>
              </a:rPr>
              <a:t>Dc</a:t>
            </a:r>
            <a:r>
              <a:rPr lang="en-GB" baseline="30000" dirty="0" smtClean="0"/>
              <a:t>2</a:t>
            </a:r>
            <a:r>
              <a:rPr lang="en-GB" dirty="0" smtClean="0"/>
              <a:t>=1 contour</a:t>
            </a:r>
            <a:endParaRPr lang="en-GB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CLN fit to the differential widths (2)</a:t>
            </a:r>
            <a:endParaRPr lang="en-GB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0556B-8668-8944-B12C-A275F28C2D28}" type="slidenum">
              <a:rPr lang="de-DE" smtClean="0"/>
              <a:pPr/>
              <a:t>9</a:t>
            </a:fld>
            <a:endParaRPr lang="de-DE"/>
          </a:p>
        </p:txBody>
      </p:sp>
      <p:pic>
        <p:nvPicPr>
          <p:cNvPr id="4" name="Bild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4734719"/>
            <a:ext cx="2421731" cy="1621631"/>
          </a:xfrm>
          <a:prstGeom prst="rect">
            <a:avLst/>
          </a:prstGeom>
        </p:spPr>
      </p:pic>
      <p:pic>
        <p:nvPicPr>
          <p:cNvPr id="5" name="Bild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4389" y="4784204"/>
            <a:ext cx="3278981" cy="1435894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6553200" y="5107369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Symbol" charset="2"/>
                <a:cs typeface="Symbol" charset="2"/>
              </a:rPr>
              <a:t>c</a:t>
            </a:r>
            <a:r>
              <a:rPr lang="en-GB" baseline="30000" dirty="0" smtClean="0"/>
              <a:t>2</a:t>
            </a:r>
            <a:r>
              <a:rPr lang="en-GB" dirty="0" smtClean="0"/>
              <a:t> = 39.8 for 40-4 degrees of freedom</a:t>
            </a:r>
            <a:endParaRPr lang="en-GB" dirty="0"/>
          </a:p>
        </p:txBody>
      </p:sp>
      <p:pic>
        <p:nvPicPr>
          <p:cNvPr id="7" name="Bild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94" y="1349102"/>
            <a:ext cx="4469942" cy="3118420"/>
          </a:xfrm>
          <a:prstGeom prst="rect">
            <a:avLst/>
          </a:prstGeom>
        </p:spPr>
      </p:pic>
      <p:pic>
        <p:nvPicPr>
          <p:cNvPr id="8" name="Bild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1883" y="1349102"/>
            <a:ext cx="4476141" cy="3118420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4403966" y="6220098"/>
            <a:ext cx="15009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Preliminary!</a:t>
            </a:r>
            <a:endParaRPr lang="en-GB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1024</Words>
  <Application>Microsoft Macintosh PowerPoint</Application>
  <PresentationFormat>On-screen Show (4:3)</PresentationFormat>
  <Paragraphs>137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Office-Design</vt:lpstr>
      <vt:lpstr>Exclusive |Vcb| at Belle</vt:lpstr>
      <vt:lpstr>Outline of this talk</vt:lpstr>
      <vt:lpstr>B ® D(*)ln decay width</vt:lpstr>
      <vt:lpstr>Form factor parameterizations</vt:lpstr>
      <vt:lpstr>Belle B0 ® D*-l+n with hadronic tag</vt:lpstr>
      <vt:lpstr>Event reconstruction and inclusive fit</vt:lpstr>
      <vt:lpstr>Differential fit result</vt:lpstr>
      <vt:lpstr>CLN fit to the differential widths</vt:lpstr>
      <vt:lpstr>CLN fit to the differential widths (2)</vt:lpstr>
      <vt:lpstr>Belle B ® Dln with hadronic tag</vt:lpstr>
      <vt:lpstr>Event reconstruction</vt:lpstr>
      <vt:lpstr>Differential width and branching fraction</vt:lpstr>
      <vt:lpstr>CLN fit to the differential widths</vt:lpstr>
      <vt:lpstr>BGL fit to differential widths and lattice data</vt:lpstr>
      <vt:lpstr>Summer 2016 HFAG results for |Vcb|exclusive</vt:lpstr>
      <vt:lpstr>hEWF(1)|Vcb| (B ® D*ln)</vt:lpstr>
      <vt:lpstr>hEWG(1)|Vcb| (B ® Dln)</vt:lpstr>
      <vt:lpstr>|Vcb| exclusive</vt:lpstr>
      <vt:lpstr>Branching fractions</vt:lpstr>
      <vt:lpstr>Summary</vt:lpstr>
      <vt:lpstr>backup</vt:lpstr>
      <vt:lpstr>PowerPoint Presentation</vt:lpstr>
      <vt:lpstr>Tagging techniques for Y(4S) events</vt:lpstr>
      <vt:lpstr>Systematic uncertainties on BR(B0 ® D*-l+n)</vt:lpstr>
    </vt:vector>
  </TitlesOfParts>
  <Company>Hephy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Semileptonic and leptonic B/Bs decays</dc:title>
  <dc:creator>Christoph Schwanda</dc:creator>
  <cp:lastModifiedBy>Christoph Schwanda</cp:lastModifiedBy>
  <cp:revision>71</cp:revision>
  <dcterms:created xsi:type="dcterms:W3CDTF">2016-11-24T06:25:36Z</dcterms:created>
  <dcterms:modified xsi:type="dcterms:W3CDTF">2016-11-29T06:23:09Z</dcterms:modified>
</cp:coreProperties>
</file>