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256" r:id="rId2"/>
    <p:sldId id="292" r:id="rId3"/>
    <p:sldId id="261" r:id="rId4"/>
    <p:sldId id="259" r:id="rId5"/>
    <p:sldId id="263" r:id="rId6"/>
    <p:sldId id="264" r:id="rId7"/>
    <p:sldId id="266" r:id="rId8"/>
    <p:sldId id="268" r:id="rId9"/>
    <p:sldId id="269" r:id="rId10"/>
    <p:sldId id="270" r:id="rId11"/>
    <p:sldId id="271" r:id="rId12"/>
    <p:sldId id="275" r:id="rId13"/>
    <p:sldId id="277" r:id="rId14"/>
    <p:sldId id="279" r:id="rId15"/>
    <p:sldId id="281" r:id="rId16"/>
    <p:sldId id="283" r:id="rId17"/>
    <p:sldId id="284" r:id="rId18"/>
    <p:sldId id="285" r:id="rId19"/>
    <p:sldId id="286" r:id="rId20"/>
    <p:sldId id="287" r:id="rId21"/>
    <p:sldId id="289" r:id="rId22"/>
    <p:sldId id="290" r:id="rId23"/>
    <p:sldId id="29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2AF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3324525686677"/>
          <c:y val="8.3345458160128685E-2"/>
          <c:w val="0.73878148813003686"/>
          <c:h val="0.7385578872521509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(Hz)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Sheet1!$A$2:$A$5</c:f>
              <c:numCache>
                <c:formatCode>General</c:formatCode>
                <c:ptCount val="4"/>
                <c:pt idx="0">
                  <c:v>12.6</c:v>
                </c:pt>
                <c:pt idx="1">
                  <c:v>24.6</c:v>
                </c:pt>
                <c:pt idx="2">
                  <c:v>42.1</c:v>
                </c:pt>
                <c:pt idx="3">
                  <c:v>60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100000</c:v>
                </c:pt>
                <c:pt idx="1">
                  <c:v>20000</c:v>
                </c:pt>
                <c:pt idx="2">
                  <c:v>2600</c:v>
                </c:pt>
                <c:pt idx="3">
                  <c:v>150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1285648"/>
        <c:axId val="231286208"/>
      </c:scatterChart>
      <c:valAx>
        <c:axId val="2312856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400" b="1"/>
                  <a:t>Threshold</a:t>
                </a:r>
                <a:r>
                  <a:rPr lang="en-IN" sz="1400" b="1" baseline="0"/>
                  <a:t> (mV)</a:t>
                </a:r>
                <a:endParaRPr lang="en-IN" sz="1400" b="1"/>
              </a:p>
            </c:rich>
          </c:tx>
          <c:layout>
            <c:manualLayout>
              <c:xMode val="edge"/>
              <c:yMode val="edge"/>
              <c:x val="0.43072487475043569"/>
              <c:y val="0.909259404808360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286208"/>
        <c:crosses val="autoZero"/>
        <c:crossBetween val="midCat"/>
      </c:valAx>
      <c:valAx>
        <c:axId val="23128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400" b="1"/>
                  <a:t>Trigger</a:t>
                </a:r>
                <a:r>
                  <a:rPr lang="en-IN" sz="1400" b="1" baseline="0"/>
                  <a:t> Rate (Hz)</a:t>
                </a:r>
                <a:endParaRPr lang="en-IN" sz="1400" b="1"/>
              </a:p>
            </c:rich>
          </c:tx>
          <c:layout>
            <c:manualLayout>
              <c:xMode val="edge"/>
              <c:yMode val="edge"/>
              <c:x val="4.6558450652074927E-3"/>
              <c:y val="0.306914792645388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2856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5CB0B-11D2-462B-8134-B2DA747B30DC}" type="datetimeFigureOut">
              <a:rPr lang="en-IN" smtClean="0"/>
              <a:t>08-04-2016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69B6F-8E97-4FDE-BADE-BB9F018B1DF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315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69B6F-8E97-4FDE-BADE-BB9F018B1DF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010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69B6F-8E97-4FDE-BADE-BB9F018B1DFC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191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of you may be already familiar with </a:t>
            </a:r>
            <a:r>
              <a:rPr lang="en-US" dirty="0" err="1" smtClean="0"/>
              <a:t>SiPM</a:t>
            </a:r>
            <a:r>
              <a:rPr lang="en-US" baseline="0" dirty="0" smtClean="0"/>
              <a:t> but just for sake of completeness I would like to give a quick Introduction to the device and terminologies used in describing the data.</a:t>
            </a:r>
          </a:p>
          <a:p>
            <a:r>
              <a:rPr lang="en-US" dirty="0" smtClean="0"/>
              <a:t>Large area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8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of</a:t>
            </a:r>
            <a:r>
              <a:rPr lang="en-US" baseline="0" dirty="0" smtClean="0"/>
              <a:t> diffraction, finite beam spot size.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Fwhm</a:t>
            </a:r>
            <a:r>
              <a:rPr lang="en-US" baseline="0" dirty="0" smtClean="0"/>
              <a:t> = 2.355 sigma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23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63C8A-F5FE-4B52-857A-219F50F8ABD7}" type="datetime1">
              <a:rPr lang="en-IN" smtClean="0"/>
              <a:t>08-04-2016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543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1FD75-F0F6-4BB5-AC39-E212E0476743}" type="datetime1">
              <a:rPr lang="en-IN" smtClean="0"/>
              <a:t>08-04-2016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053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251FE-855B-4854-B668-57523B74E162}" type="datetime1">
              <a:rPr lang="en-IN" smtClean="0"/>
              <a:t>08-04-2016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165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112AF"/>
          </a:solidFill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7E40-D7EA-421D-A7CF-DD34F38B784F}" type="datetime1">
              <a:rPr lang="en-IN" smtClean="0"/>
              <a:t>08-04-2016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276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5752D-439A-4D2B-982E-D380F91998A2}" type="datetime1">
              <a:rPr lang="en-IN" smtClean="0"/>
              <a:t>08-04-2016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1939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BB0BE-817F-4E96-9A17-0D206E2160E4}" type="datetime1">
              <a:rPr lang="en-IN" smtClean="0"/>
              <a:t>08-04-2016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112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B3A2-FB95-4B68-B7AF-8C36A4A7F729}" type="datetime1">
              <a:rPr lang="en-IN" smtClean="0"/>
              <a:t>08-04-2016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356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FB07-EB1D-4E0F-B9F6-BC7DA4C885FB}" type="datetime1">
              <a:rPr lang="en-IN" smtClean="0"/>
              <a:t>08-04-2016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554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8D52D-2FE5-412A-ABC5-859CE347813C}" type="datetime1">
              <a:rPr lang="en-IN" smtClean="0"/>
              <a:t>08-04-2016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149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EC0F-1ADB-4963-A4B6-41D66D25A288}" type="datetime1">
              <a:rPr lang="en-IN" smtClean="0"/>
              <a:t>08-04-2016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107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A164-E761-4035-9FBC-C0C2E27343FB}" type="datetime1">
              <a:rPr lang="en-IN" smtClean="0"/>
              <a:t>08-04-2016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0337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BBF0B-36BD-415D-A129-540004A3DDB7}" type="datetime1">
              <a:rPr lang="en-IN" smtClean="0"/>
              <a:t>08-04-2016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28636-E148-4EE3-843B-2A0C49D3B3F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519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891" y="1216951"/>
            <a:ext cx="7772400" cy="2076579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0"/>
              </a:rPr>
              <a:t>Development of characterization facilities and front-end electronics for SiPM</a:t>
            </a:r>
            <a:endParaRPr lang="en-IN" sz="4800" dirty="0">
              <a:solidFill>
                <a:schemeClr val="accent6">
                  <a:lumMod val="50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8035" y="3629751"/>
            <a:ext cx="6858000" cy="492167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Arial Rounded MT Bold" panose="020F0704030504030204" pitchFamily="34" charset="0"/>
              </a:rPr>
              <a:t>R. A. Shukla, For SiPM Development Group</a:t>
            </a:r>
            <a:endParaRPr lang="en-IN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1" descr="image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4007" r="14470" b="7271"/>
          <a:stretch>
            <a:fillRect/>
          </a:stretch>
        </p:blipFill>
        <p:spPr bwMode="auto">
          <a:xfrm>
            <a:off x="496524" y="4816631"/>
            <a:ext cx="1645313" cy="152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 descr="image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2341" r="3275" b="27399"/>
          <a:stretch>
            <a:fillRect/>
          </a:stretch>
        </p:blipFill>
        <p:spPr bwMode="auto">
          <a:xfrm>
            <a:off x="2430581" y="4681160"/>
            <a:ext cx="3805042" cy="180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8" b="98605" l="2095" r="97487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25" y="4458140"/>
            <a:ext cx="2583971" cy="2550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51" y="394345"/>
            <a:ext cx="1241298" cy="74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4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7544" y="1268760"/>
            <a:ext cx="1728675" cy="1362991"/>
            <a:chOff x="3148134" y="1080921"/>
            <a:chExt cx="2057400" cy="2023312"/>
          </a:xfrm>
          <a:scene3d>
            <a:camera prst="isometricOffAxis1Left">
              <a:rot lat="1080000" lon="4200000" rev="0"/>
            </a:camera>
            <a:lightRig rig="threePt" dir="t"/>
          </a:scene3d>
        </p:grpSpPr>
        <p:sp>
          <p:nvSpPr>
            <p:cNvPr id="34" name="Rectangle 33"/>
            <p:cNvSpPr/>
            <p:nvPr/>
          </p:nvSpPr>
          <p:spPr>
            <a:xfrm>
              <a:off x="3148134" y="1080921"/>
              <a:ext cx="2057400" cy="20233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68569" y="12283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9624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5720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352800" y="18379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39466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5562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352800" y="24475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9466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45562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51720" y="1340768"/>
            <a:ext cx="1728675" cy="1362991"/>
            <a:chOff x="3148134" y="1080921"/>
            <a:chExt cx="2057400" cy="2023312"/>
          </a:xfrm>
          <a:scene3d>
            <a:camera prst="isometricOffAxis1Left">
              <a:rot lat="1080000" lon="4200000" rev="0"/>
            </a:camera>
            <a:lightRig rig="threePt" dir="t"/>
          </a:scene3d>
        </p:grpSpPr>
        <p:sp>
          <p:nvSpPr>
            <p:cNvPr id="24" name="Rectangle 23"/>
            <p:cNvSpPr/>
            <p:nvPr/>
          </p:nvSpPr>
          <p:spPr>
            <a:xfrm>
              <a:off x="3148134" y="1080921"/>
              <a:ext cx="2057400" cy="20233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368569" y="12283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9624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45720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352800" y="18379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9466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5562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352800" y="24475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9466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45562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95936" y="1340768"/>
            <a:ext cx="1728675" cy="1362991"/>
            <a:chOff x="3148134" y="1080921"/>
            <a:chExt cx="2057400" cy="2023312"/>
          </a:xfrm>
          <a:scene3d>
            <a:camera prst="isometricOffAxis1Left">
              <a:rot lat="1080000" lon="4200000" rev="0"/>
            </a:camera>
            <a:lightRig rig="threePt" dir="t"/>
          </a:scene3d>
        </p:grpSpPr>
        <p:sp>
          <p:nvSpPr>
            <p:cNvPr id="14" name="Rectangle 13"/>
            <p:cNvSpPr/>
            <p:nvPr/>
          </p:nvSpPr>
          <p:spPr>
            <a:xfrm>
              <a:off x="3148134" y="1080921"/>
              <a:ext cx="2057400" cy="20233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368569" y="12283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9624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5720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352800" y="18379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466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5562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352800" y="24475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9466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5562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0601" y="1003467"/>
            <a:ext cx="5072888" cy="2006328"/>
            <a:chOff x="1603331" y="609600"/>
            <a:chExt cx="6037546" cy="3886200"/>
          </a:xfrm>
          <a:noFill/>
        </p:grpSpPr>
        <p:sp>
          <p:nvSpPr>
            <p:cNvPr id="12" name="Freeform 11"/>
            <p:cNvSpPr/>
            <p:nvPr/>
          </p:nvSpPr>
          <p:spPr>
            <a:xfrm>
              <a:off x="1603332" y="2680045"/>
              <a:ext cx="6037545" cy="1815755"/>
            </a:xfrm>
            <a:custGeom>
              <a:avLst/>
              <a:gdLst>
                <a:gd name="connsiteX0" fmla="*/ 0 w 6037545"/>
                <a:gd name="connsiteY0" fmla="*/ 752087 h 852295"/>
                <a:gd name="connsiteX1" fmla="*/ 2918564 w 6037545"/>
                <a:gd name="connsiteY1" fmla="*/ 525 h 852295"/>
                <a:gd name="connsiteX2" fmla="*/ 6037545 w 6037545"/>
                <a:gd name="connsiteY2" fmla="*/ 852295 h 85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7545" h="852295">
                  <a:moveTo>
                    <a:pt x="0" y="752087"/>
                  </a:moveTo>
                  <a:cubicBezTo>
                    <a:pt x="956153" y="367955"/>
                    <a:pt x="1912307" y="-16176"/>
                    <a:pt x="2918564" y="525"/>
                  </a:cubicBezTo>
                  <a:cubicBezTo>
                    <a:pt x="3924821" y="17226"/>
                    <a:pt x="5494751" y="701983"/>
                    <a:pt x="6037545" y="852295"/>
                  </a:cubicBezTo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 flipV="1">
              <a:off x="1603331" y="609600"/>
              <a:ext cx="6037545" cy="1815755"/>
            </a:xfrm>
            <a:custGeom>
              <a:avLst/>
              <a:gdLst>
                <a:gd name="connsiteX0" fmla="*/ 0 w 6037545"/>
                <a:gd name="connsiteY0" fmla="*/ 752087 h 852295"/>
                <a:gd name="connsiteX1" fmla="*/ 2918564 w 6037545"/>
                <a:gd name="connsiteY1" fmla="*/ 525 h 852295"/>
                <a:gd name="connsiteX2" fmla="*/ 6037545 w 6037545"/>
                <a:gd name="connsiteY2" fmla="*/ 852295 h 85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7545" h="852295">
                  <a:moveTo>
                    <a:pt x="0" y="752087"/>
                  </a:moveTo>
                  <a:cubicBezTo>
                    <a:pt x="956153" y="367955"/>
                    <a:pt x="1912307" y="-16176"/>
                    <a:pt x="2918564" y="525"/>
                  </a:cubicBezTo>
                  <a:cubicBezTo>
                    <a:pt x="3924821" y="17226"/>
                    <a:pt x="5494751" y="701983"/>
                    <a:pt x="6037545" y="852295"/>
                  </a:cubicBezTo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 rot="192819">
            <a:off x="2820428" y="1916314"/>
            <a:ext cx="167412" cy="17391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isometricOffAxis1Left">
              <a:rot lat="1080000" lon="4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 hangingPunct="1">
              <a:spcBef>
                <a:spcPts val="0"/>
              </a:spcBef>
              <a:spcAft>
                <a:spcPts val="0"/>
              </a:spcAft>
            </a:pPr>
            <a:endParaRPr lang="en-IN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5" name="Picture 44" descr="Run18_QDC_V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2235" r="68648" b="51997"/>
          <a:stretch/>
        </p:blipFill>
        <p:spPr>
          <a:xfrm>
            <a:off x="179512" y="2996952"/>
            <a:ext cx="1734426" cy="1429158"/>
          </a:xfrm>
          <a:prstGeom prst="rect">
            <a:avLst/>
          </a:prstGeom>
        </p:spPr>
      </p:pic>
      <p:pic>
        <p:nvPicPr>
          <p:cNvPr id="46" name="Picture 45" descr="Run18_QDC_V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6" t="2235" r="1673" b="50907"/>
          <a:stretch/>
        </p:blipFill>
        <p:spPr>
          <a:xfrm>
            <a:off x="2291662" y="3068960"/>
            <a:ext cx="1848290" cy="1473996"/>
          </a:xfrm>
          <a:prstGeom prst="rect">
            <a:avLst/>
          </a:prstGeom>
        </p:spPr>
      </p:pic>
      <p:pic>
        <p:nvPicPr>
          <p:cNvPr id="48" name="Picture 47" descr="Run18_QDC_V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9" t="52292" r="1258" b="1737"/>
          <a:stretch/>
        </p:blipFill>
        <p:spPr>
          <a:xfrm>
            <a:off x="4514770" y="3068960"/>
            <a:ext cx="1785422" cy="1446106"/>
          </a:xfrm>
          <a:prstGeom prst="rect">
            <a:avLst/>
          </a:prstGeom>
        </p:spPr>
      </p:pic>
      <p:sp>
        <p:nvSpPr>
          <p:cNvPr id="49" name="Title 3"/>
          <p:cNvSpPr>
            <a:spLocks noGrp="1"/>
          </p:cNvSpPr>
          <p:nvPr>
            <p:ph type="title" idx="4294967295"/>
          </p:nvPr>
        </p:nvSpPr>
        <p:spPr>
          <a:xfrm>
            <a:off x="690972" y="44624"/>
            <a:ext cx="7762056" cy="569168"/>
          </a:xfrm>
          <a:solidFill>
            <a:srgbClr val="000090"/>
          </a:solidFill>
        </p:spPr>
        <p:txBody>
          <a:bodyPr>
            <a:normAutofit/>
          </a:bodyPr>
          <a:lstStyle/>
          <a:p>
            <a:pPr algn="ctr"/>
            <a:r>
              <a:rPr lang="en-IN" sz="2800" b="1" dirty="0" smtClean="0">
                <a:solidFill>
                  <a:srgbClr val="FFFFFF"/>
                </a:solidFill>
              </a:rPr>
              <a:t>Determination of exact Focal plane </a:t>
            </a:r>
            <a:endParaRPr lang="en-IN" sz="2800" b="1" dirty="0">
              <a:solidFill>
                <a:srgbClr val="FFFF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21315" y="3000169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 hangingPunct="1">
              <a:spcBef>
                <a:spcPts val="0"/>
              </a:spcBef>
              <a:spcAft>
                <a:spcPts val="0"/>
              </a:spcAft>
            </a:pPr>
            <a:r>
              <a:rPr lang="en-IN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 </a:t>
            </a:r>
            <a:r>
              <a:rPr lang="en-IN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p.e</a:t>
            </a:r>
            <a:r>
              <a:rPr lang="en-IN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events as function of position along focal axis</a:t>
            </a:r>
          </a:p>
        </p:txBody>
      </p:sp>
      <p:sp>
        <p:nvSpPr>
          <p:cNvPr id="52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91162" y="4705252"/>
            <a:ext cx="5256584" cy="201622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IN" sz="1800" dirty="0" smtClean="0">
                <a:latin typeface="Bell MT" pitchFamily="18" charset="0"/>
              </a:rPr>
              <a:t> SiPM is moved along the Beam axis </a:t>
            </a:r>
          </a:p>
          <a:p>
            <a:r>
              <a:rPr lang="en-IN" sz="1800" dirty="0" smtClean="0">
                <a:latin typeface="Bell MT" pitchFamily="18" charset="0"/>
              </a:rPr>
              <a:t>The plot of the Single pixel triggering events as </a:t>
            </a:r>
          </a:p>
          <a:p>
            <a:pPr marL="0" indent="0">
              <a:buNone/>
            </a:pPr>
            <a:r>
              <a:rPr lang="en-IN" sz="1800" dirty="0" smtClean="0">
                <a:latin typeface="Bell MT" pitchFamily="18" charset="0"/>
              </a:rPr>
              <a:t>       function of focal axis position gives the position</a:t>
            </a:r>
          </a:p>
          <a:p>
            <a:pPr marL="0" indent="0">
              <a:buNone/>
            </a:pPr>
            <a:r>
              <a:rPr lang="en-IN" sz="1800" dirty="0" smtClean="0">
                <a:latin typeface="Bell MT" pitchFamily="18" charset="0"/>
              </a:rPr>
              <a:t>       of the focal plane.</a:t>
            </a:r>
          </a:p>
          <a:p>
            <a:pPr lvl="1"/>
            <a:r>
              <a:rPr lang="en-IN" sz="1600" dirty="0" smtClean="0">
                <a:latin typeface="Bell MT" pitchFamily="18" charset="0"/>
              </a:rPr>
              <a:t>1 p.e events starts increasing when SiPM plane </a:t>
            </a:r>
          </a:p>
          <a:p>
            <a:pPr marL="457200" lvl="1" indent="0">
              <a:buNone/>
            </a:pPr>
            <a:r>
              <a:rPr lang="en-IN" sz="1600" dirty="0" smtClean="0">
                <a:latin typeface="Bell MT" pitchFamily="18" charset="0"/>
              </a:rPr>
              <a:t>approaches focal plane</a:t>
            </a:r>
          </a:p>
        </p:txBody>
      </p:sp>
      <p:pic>
        <p:nvPicPr>
          <p:cNvPr id="47" name="Picture 46" descr="Run18_QDC_V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6" t="2235" r="1673" b="50907"/>
          <a:stretch/>
        </p:blipFill>
        <p:spPr>
          <a:xfrm>
            <a:off x="5351689" y="3645024"/>
            <a:ext cx="3792311" cy="3024336"/>
          </a:xfrm>
          <a:prstGeom prst="rect">
            <a:avLst/>
          </a:prstGeom>
        </p:spPr>
      </p:pic>
      <p:pic>
        <p:nvPicPr>
          <p:cNvPr id="44" name="Picture 43" descr="Run18_QDC_V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2235" r="68648" b="51997"/>
          <a:stretch/>
        </p:blipFill>
        <p:spPr>
          <a:xfrm>
            <a:off x="5562731" y="3523389"/>
            <a:ext cx="3582946" cy="29523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78515" y="6557969"/>
            <a:ext cx="2057400" cy="365125"/>
          </a:xfrm>
        </p:spPr>
        <p:txBody>
          <a:bodyPr/>
          <a:lstStyle/>
          <a:p>
            <a:fld id="{CE478757-4A05-B543-8BD3-686EBFAFE594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304" y="620688"/>
            <a:ext cx="3251200" cy="24511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32870" y="6494421"/>
            <a:ext cx="3086100" cy="365125"/>
          </a:xfrm>
        </p:spPr>
        <p:txBody>
          <a:bodyPr/>
          <a:lstStyle/>
          <a:p>
            <a:r>
              <a:rPr lang="en-IN" dirty="0" err="1" smtClean="0"/>
              <a:t>Raghunandan</a:t>
            </a:r>
            <a:r>
              <a:rPr lang="en-IN" dirty="0" smtClean="0"/>
              <a:t> Shukla, DHEP Meet 2016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0132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634082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Transverse Scan of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SiPM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58" name="Rectangle 2"/>
          <p:cNvSpPr>
            <a:spLocks noGrp="1"/>
          </p:cNvSpPr>
          <p:nvPr>
            <p:ph idx="1"/>
          </p:nvPr>
        </p:nvSpPr>
        <p:spPr bwMode="auto">
          <a:xfrm>
            <a:off x="395536" y="908720"/>
            <a:ext cx="8229600" cy="2743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/>
          <a:p>
            <a:pPr marL="142875" indent="-142875" algn="l" defTabSz="457200">
              <a:lnSpc>
                <a:spcPct val="100000"/>
              </a:lnSpc>
              <a:spcBef>
                <a:spcPts val="300"/>
              </a:spcBef>
              <a:buFont typeface="ArialMT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Once the focal plane is fixed, SiPM is moved in transverse direction</a:t>
            </a:r>
          </a:p>
          <a:p>
            <a:pPr marL="142875" indent="-142875" algn="l" defTabSz="457200">
              <a:lnSpc>
                <a:spcPct val="100000"/>
              </a:lnSpc>
              <a:spcBef>
                <a:spcPts val="300"/>
              </a:spcBef>
              <a:buFont typeface="ArialMT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The </a:t>
            </a:r>
            <a:r>
              <a:rPr lang="en-US" sz="1800" dirty="0">
                <a:solidFill>
                  <a:srgbClr val="000000"/>
                </a:solidFill>
              </a:rPr>
              <a:t>whole setup is automated using </a:t>
            </a:r>
            <a:r>
              <a:rPr lang="en-US" sz="1800" dirty="0" err="1">
                <a:solidFill>
                  <a:srgbClr val="000000"/>
                </a:solidFill>
              </a:rPr>
              <a:t>LabView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framework</a:t>
            </a:r>
          </a:p>
          <a:p>
            <a:pPr>
              <a:lnSpc>
                <a:spcPct val="100000"/>
              </a:lnSpc>
            </a:pPr>
            <a:r>
              <a:rPr lang="en-IN" sz="1800" dirty="0"/>
              <a:t>Typical step size is kept 2 µm and 10000 events are collected at each point at the rate of 1000 events/sec</a:t>
            </a:r>
          </a:p>
          <a:p>
            <a:pPr>
              <a:lnSpc>
                <a:spcPct val="100000"/>
              </a:lnSpc>
            </a:pPr>
            <a:r>
              <a:rPr lang="en-IN" sz="1800" dirty="0"/>
              <a:t>Typical data size is 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N" sz="1800" dirty="0"/>
              <a:t>        =  125 *125 steps * 10000 events /step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N" sz="1800" dirty="0"/>
              <a:t>        =  More than 150 Million triggers</a:t>
            </a:r>
          </a:p>
          <a:p>
            <a:pPr>
              <a:lnSpc>
                <a:spcPct val="100000"/>
              </a:lnSpc>
            </a:pPr>
            <a:r>
              <a:rPr lang="en-IN" sz="1800" dirty="0"/>
              <a:t>Entire data analysis package is developed with ROOT framework</a:t>
            </a:r>
          </a:p>
          <a:p>
            <a:pPr marL="0" indent="0" algn="l" defTabSz="457200">
              <a:spcBef>
                <a:spcPts val="300"/>
              </a:spcBef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8757-4A05-B543-8BD3-686EBFAFE594}" type="slidenum">
              <a:rPr lang="en-US" smtClean="0"/>
              <a:t>11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833893" y="5436103"/>
            <a:ext cx="1817259" cy="1081595"/>
            <a:chOff x="3148134" y="1080921"/>
            <a:chExt cx="2057400" cy="2023312"/>
          </a:xfrm>
          <a:scene3d>
            <a:camera prst="isometricOffAxis1Left">
              <a:rot lat="1080000" lon="4200000" rev="0"/>
            </a:camera>
            <a:lightRig rig="threePt" dir="t"/>
          </a:scene3d>
        </p:grpSpPr>
        <p:sp>
          <p:nvSpPr>
            <p:cNvPr id="22" name="Rectangle 21"/>
            <p:cNvSpPr/>
            <p:nvPr/>
          </p:nvSpPr>
          <p:spPr>
            <a:xfrm>
              <a:off x="3148134" y="1080921"/>
              <a:ext cx="2057400" cy="20233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368569" y="12283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9624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5720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352800" y="18379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9466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5562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352800" y="24475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9466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5562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833894" y="5004055"/>
            <a:ext cx="1817259" cy="1081595"/>
            <a:chOff x="3148134" y="1080921"/>
            <a:chExt cx="2057400" cy="2023312"/>
          </a:xfrm>
          <a:scene3d>
            <a:camera prst="isometricOffAxis1Left">
              <a:rot lat="1080000" lon="4200000" rev="0"/>
            </a:camera>
            <a:lightRig rig="threePt" dir="t"/>
          </a:scene3d>
        </p:grpSpPr>
        <p:sp>
          <p:nvSpPr>
            <p:cNvPr id="33" name="Rectangle 32"/>
            <p:cNvSpPr/>
            <p:nvPr/>
          </p:nvSpPr>
          <p:spPr>
            <a:xfrm>
              <a:off x="3148134" y="1080921"/>
              <a:ext cx="2057400" cy="20233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368569" y="12283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624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5720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352800" y="18379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466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5562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352800" y="24475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9466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45562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833894" y="4572007"/>
            <a:ext cx="1817259" cy="1081595"/>
            <a:chOff x="3148134" y="1080921"/>
            <a:chExt cx="2057400" cy="2023312"/>
          </a:xfrm>
          <a:scene3d>
            <a:camera prst="isometricOffAxis1Left">
              <a:rot lat="1080000" lon="4200000" rev="0"/>
            </a:camera>
            <a:lightRig rig="threePt" dir="t"/>
          </a:scene3d>
        </p:grpSpPr>
        <p:sp>
          <p:nvSpPr>
            <p:cNvPr id="44" name="Rectangle 43"/>
            <p:cNvSpPr/>
            <p:nvPr/>
          </p:nvSpPr>
          <p:spPr>
            <a:xfrm>
              <a:off x="3148134" y="1080921"/>
              <a:ext cx="2057400" cy="20233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368569" y="12283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39624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45720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352800" y="18379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9466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5562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352800" y="24475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9466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5562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147352" y="4976356"/>
            <a:ext cx="2667167" cy="753400"/>
            <a:chOff x="1603331" y="609600"/>
            <a:chExt cx="6037546" cy="3886200"/>
          </a:xfrm>
          <a:noFill/>
        </p:grpSpPr>
        <p:sp>
          <p:nvSpPr>
            <p:cNvPr id="55" name="Freeform 54"/>
            <p:cNvSpPr/>
            <p:nvPr/>
          </p:nvSpPr>
          <p:spPr>
            <a:xfrm>
              <a:off x="1603332" y="2680045"/>
              <a:ext cx="6037545" cy="1815755"/>
            </a:xfrm>
            <a:custGeom>
              <a:avLst/>
              <a:gdLst>
                <a:gd name="connsiteX0" fmla="*/ 0 w 6037545"/>
                <a:gd name="connsiteY0" fmla="*/ 752087 h 852295"/>
                <a:gd name="connsiteX1" fmla="*/ 2918564 w 6037545"/>
                <a:gd name="connsiteY1" fmla="*/ 525 h 852295"/>
                <a:gd name="connsiteX2" fmla="*/ 6037545 w 6037545"/>
                <a:gd name="connsiteY2" fmla="*/ 852295 h 85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7545" h="852295">
                  <a:moveTo>
                    <a:pt x="0" y="752087"/>
                  </a:moveTo>
                  <a:cubicBezTo>
                    <a:pt x="956153" y="367955"/>
                    <a:pt x="1912307" y="-16176"/>
                    <a:pt x="2918564" y="525"/>
                  </a:cubicBezTo>
                  <a:cubicBezTo>
                    <a:pt x="3924821" y="17226"/>
                    <a:pt x="5494751" y="701983"/>
                    <a:pt x="6037545" y="852295"/>
                  </a:cubicBezTo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 flipV="1">
              <a:off x="1603331" y="609600"/>
              <a:ext cx="6037545" cy="1815755"/>
            </a:xfrm>
            <a:custGeom>
              <a:avLst/>
              <a:gdLst>
                <a:gd name="connsiteX0" fmla="*/ 0 w 6037545"/>
                <a:gd name="connsiteY0" fmla="*/ 752087 h 852295"/>
                <a:gd name="connsiteX1" fmla="*/ 2918564 w 6037545"/>
                <a:gd name="connsiteY1" fmla="*/ 525 h 852295"/>
                <a:gd name="connsiteX2" fmla="*/ 6037545 w 6037545"/>
                <a:gd name="connsiteY2" fmla="*/ 852295 h 85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7545" h="852295">
                  <a:moveTo>
                    <a:pt x="0" y="752087"/>
                  </a:moveTo>
                  <a:cubicBezTo>
                    <a:pt x="956153" y="367955"/>
                    <a:pt x="1912307" y="-16176"/>
                    <a:pt x="2918564" y="525"/>
                  </a:cubicBezTo>
                  <a:cubicBezTo>
                    <a:pt x="3924821" y="17226"/>
                    <a:pt x="5494751" y="701983"/>
                    <a:pt x="6037545" y="852295"/>
                  </a:cubicBezTo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7" name="Oval 56"/>
          <p:cNvSpPr/>
          <p:nvPr/>
        </p:nvSpPr>
        <p:spPr>
          <a:xfrm rot="192819">
            <a:off x="4369422" y="5315447"/>
            <a:ext cx="88020" cy="653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isometricOffAxis1Left">
              <a:rot lat="1080000" lon="4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 hangingPunct="1">
              <a:spcBef>
                <a:spcPts val="0"/>
              </a:spcBef>
              <a:spcAft>
                <a:spcPts val="0"/>
              </a:spcAft>
            </a:pPr>
            <a:endParaRPr lang="en-IN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3689" y="6406250"/>
            <a:ext cx="3086100" cy="365125"/>
          </a:xfrm>
        </p:spPr>
        <p:txBody>
          <a:bodyPr/>
          <a:lstStyle/>
          <a:p>
            <a:r>
              <a:rPr lang="en-IN" dirty="0" err="1" smtClean="0"/>
              <a:t>Raghunandan</a:t>
            </a:r>
            <a:r>
              <a:rPr lang="en-IN" dirty="0" smtClean="0"/>
              <a:t> Shukla, DHEP Meet 2016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52320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-0.07795 -0.09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95 -0.09097 L 3.61111E-6 -3.7037E-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07952 -0.092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6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52 -0.09282 L 3.61111E-6 -3.33333E-6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-0.07952 -0.0928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6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52 -0.09283 L 3.61111E-6 2.22222E-6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116632"/>
            <a:ext cx="8064896" cy="542275"/>
          </a:xfrm>
          <a:prstGeom prst="rect">
            <a:avLst/>
          </a:prstGeom>
          <a:solidFill>
            <a:srgbClr val="000090"/>
          </a:solidFill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 fontAlgn="auto">
              <a:spcAft>
                <a:spcPts val="0"/>
              </a:spcAft>
            </a:pPr>
            <a:r>
              <a:rPr lang="en-IN" sz="2800" dirty="0" smtClean="0">
                <a:solidFill>
                  <a:srgbClr val="FFFFFF"/>
                </a:solidFill>
                <a:latin typeface="Calibri"/>
              </a:rPr>
              <a:t>RESULTS : 2-D plots ( 1 </a:t>
            </a:r>
            <a:r>
              <a:rPr lang="en-IN" sz="2800" dirty="0" err="1" smtClean="0">
                <a:solidFill>
                  <a:srgbClr val="FFFFFF"/>
                </a:solidFill>
                <a:latin typeface="Calibri"/>
              </a:rPr>
              <a:t>p.e</a:t>
            </a:r>
            <a:r>
              <a:rPr lang="en-IN" sz="2800" dirty="0" smtClean="0">
                <a:solidFill>
                  <a:srgbClr val="FFFFFF"/>
                </a:solidFill>
                <a:latin typeface="Calibri"/>
              </a:rPr>
              <a:t> peak integration)</a:t>
            </a:r>
            <a:endParaRPr lang="en-IN" sz="28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78" y="838200"/>
            <a:ext cx="3962400" cy="3062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38201"/>
            <a:ext cx="3962400" cy="3062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3" y="3823855"/>
            <a:ext cx="2386445" cy="1826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312" y="3856579"/>
            <a:ext cx="2345376" cy="18243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0195" y="5680941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 hangingPunct="1">
              <a:spcBef>
                <a:spcPts val="0"/>
              </a:spcBef>
              <a:spcAft>
                <a:spcPts val="0"/>
              </a:spcAft>
            </a:pPr>
            <a:r>
              <a:rPr lang="en-IN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typical histogram from active region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82734" y="5680941"/>
            <a:ext cx="2570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 hangingPunct="1">
              <a:spcBef>
                <a:spcPts val="0"/>
              </a:spcBef>
              <a:spcAft>
                <a:spcPts val="0"/>
              </a:spcAft>
            </a:pPr>
            <a:r>
              <a:rPr lang="en-IN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typical histogram from dead region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76400" y="3276600"/>
            <a:ext cx="25977" cy="762000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64774" y="3433948"/>
            <a:ext cx="11875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200" y="6096000"/>
            <a:ext cx="891540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fontAlgn="auto" hangingPunct="1">
              <a:spcBef>
                <a:spcPts val="0"/>
              </a:spcBef>
              <a:spcAft>
                <a:spcPts val="0"/>
              </a:spcAft>
            </a:pPr>
            <a:r>
              <a:rPr lang="en-IN" sz="2000" b="1" dirty="0">
                <a:solidFill>
                  <a:srgbClr val="FF0000"/>
                </a:solidFill>
                <a:latin typeface="Bell MT" pitchFamily="18" charset="0"/>
                <a:ea typeface="+mn-ea"/>
                <a:cs typeface="+mn-cs"/>
              </a:rPr>
              <a:t>The contrast in number of events (integration) in 1 </a:t>
            </a:r>
            <a:r>
              <a:rPr lang="en-IN" sz="2000" b="1" dirty="0" err="1">
                <a:solidFill>
                  <a:srgbClr val="FF0000"/>
                </a:solidFill>
                <a:latin typeface="Bell MT" pitchFamily="18" charset="0"/>
                <a:ea typeface="+mn-ea"/>
                <a:cs typeface="+mn-cs"/>
              </a:rPr>
              <a:t>p.e</a:t>
            </a:r>
            <a:r>
              <a:rPr lang="en-IN" sz="2000" b="1" dirty="0">
                <a:solidFill>
                  <a:srgbClr val="FF0000"/>
                </a:solidFill>
                <a:latin typeface="Bell MT" pitchFamily="18" charset="0"/>
                <a:ea typeface="+mn-ea"/>
                <a:cs typeface="+mn-cs"/>
              </a:rPr>
              <a:t> events between active and dead region demonstrates excellent sensitivity of our instrument !!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3905670"/>
            <a:ext cx="2819400" cy="2145196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68877" y="2819400"/>
            <a:ext cx="3831771" cy="0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833751" y="2819400"/>
            <a:ext cx="1728849" cy="1447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1377950" y="4892675"/>
            <a:ext cx="171450" cy="542925"/>
          </a:xfrm>
          <a:custGeom>
            <a:avLst/>
            <a:gdLst>
              <a:gd name="connsiteX0" fmla="*/ 0 w 171450"/>
              <a:gd name="connsiteY0" fmla="*/ 542925 h 542925"/>
              <a:gd name="connsiteX1" fmla="*/ 15875 w 171450"/>
              <a:gd name="connsiteY1" fmla="*/ 530225 h 542925"/>
              <a:gd name="connsiteX2" fmla="*/ 22225 w 171450"/>
              <a:gd name="connsiteY2" fmla="*/ 511175 h 542925"/>
              <a:gd name="connsiteX3" fmla="*/ 25400 w 171450"/>
              <a:gd name="connsiteY3" fmla="*/ 501650 h 542925"/>
              <a:gd name="connsiteX4" fmla="*/ 28575 w 171450"/>
              <a:gd name="connsiteY4" fmla="*/ 492125 h 542925"/>
              <a:gd name="connsiteX5" fmla="*/ 31750 w 171450"/>
              <a:gd name="connsiteY5" fmla="*/ 479425 h 542925"/>
              <a:gd name="connsiteX6" fmla="*/ 41275 w 171450"/>
              <a:gd name="connsiteY6" fmla="*/ 450850 h 542925"/>
              <a:gd name="connsiteX7" fmla="*/ 50800 w 171450"/>
              <a:gd name="connsiteY7" fmla="*/ 431800 h 542925"/>
              <a:gd name="connsiteX8" fmla="*/ 57150 w 171450"/>
              <a:gd name="connsiteY8" fmla="*/ 406400 h 542925"/>
              <a:gd name="connsiteX9" fmla="*/ 47625 w 171450"/>
              <a:gd name="connsiteY9" fmla="*/ 425450 h 542925"/>
              <a:gd name="connsiteX10" fmla="*/ 38100 w 171450"/>
              <a:gd name="connsiteY10" fmla="*/ 444500 h 542925"/>
              <a:gd name="connsiteX11" fmla="*/ 34925 w 171450"/>
              <a:gd name="connsiteY11" fmla="*/ 434975 h 542925"/>
              <a:gd name="connsiteX12" fmla="*/ 38100 w 171450"/>
              <a:gd name="connsiteY12" fmla="*/ 415925 h 542925"/>
              <a:gd name="connsiteX13" fmla="*/ 44450 w 171450"/>
              <a:gd name="connsiteY13" fmla="*/ 390525 h 542925"/>
              <a:gd name="connsiteX14" fmla="*/ 47625 w 171450"/>
              <a:gd name="connsiteY14" fmla="*/ 330200 h 542925"/>
              <a:gd name="connsiteX15" fmla="*/ 50800 w 171450"/>
              <a:gd name="connsiteY15" fmla="*/ 320675 h 542925"/>
              <a:gd name="connsiteX16" fmla="*/ 53975 w 171450"/>
              <a:gd name="connsiteY16" fmla="*/ 295275 h 542925"/>
              <a:gd name="connsiteX17" fmla="*/ 57150 w 171450"/>
              <a:gd name="connsiteY17" fmla="*/ 193675 h 542925"/>
              <a:gd name="connsiteX18" fmla="*/ 60325 w 171450"/>
              <a:gd name="connsiteY18" fmla="*/ 180975 h 542925"/>
              <a:gd name="connsiteX19" fmla="*/ 63500 w 171450"/>
              <a:gd name="connsiteY19" fmla="*/ 104775 h 542925"/>
              <a:gd name="connsiteX20" fmla="*/ 69850 w 171450"/>
              <a:gd name="connsiteY20" fmla="*/ 76200 h 542925"/>
              <a:gd name="connsiteX21" fmla="*/ 76200 w 171450"/>
              <a:gd name="connsiteY21" fmla="*/ 15875 h 542925"/>
              <a:gd name="connsiteX22" fmla="*/ 79375 w 171450"/>
              <a:gd name="connsiteY22" fmla="*/ 3175 h 542925"/>
              <a:gd name="connsiteX23" fmla="*/ 88900 w 171450"/>
              <a:gd name="connsiteY23" fmla="*/ 0 h 542925"/>
              <a:gd name="connsiteX24" fmla="*/ 98425 w 171450"/>
              <a:gd name="connsiteY24" fmla="*/ 3175 h 542925"/>
              <a:gd name="connsiteX25" fmla="*/ 92075 w 171450"/>
              <a:gd name="connsiteY25" fmla="*/ 47625 h 542925"/>
              <a:gd name="connsiteX26" fmla="*/ 95250 w 171450"/>
              <a:gd name="connsiteY26" fmla="*/ 88900 h 542925"/>
              <a:gd name="connsiteX27" fmla="*/ 98425 w 171450"/>
              <a:gd name="connsiteY27" fmla="*/ 98425 h 542925"/>
              <a:gd name="connsiteX28" fmla="*/ 104775 w 171450"/>
              <a:gd name="connsiteY28" fmla="*/ 120650 h 542925"/>
              <a:gd name="connsiteX29" fmla="*/ 98425 w 171450"/>
              <a:gd name="connsiteY29" fmla="*/ 146050 h 542925"/>
              <a:gd name="connsiteX30" fmla="*/ 101600 w 171450"/>
              <a:gd name="connsiteY30" fmla="*/ 174625 h 542925"/>
              <a:gd name="connsiteX31" fmla="*/ 104775 w 171450"/>
              <a:gd name="connsiteY31" fmla="*/ 212725 h 542925"/>
              <a:gd name="connsiteX32" fmla="*/ 111125 w 171450"/>
              <a:gd name="connsiteY32" fmla="*/ 298450 h 542925"/>
              <a:gd name="connsiteX33" fmla="*/ 117475 w 171450"/>
              <a:gd name="connsiteY33" fmla="*/ 361950 h 542925"/>
              <a:gd name="connsiteX34" fmla="*/ 120650 w 171450"/>
              <a:gd name="connsiteY34" fmla="*/ 371475 h 542925"/>
              <a:gd name="connsiteX35" fmla="*/ 127000 w 171450"/>
              <a:gd name="connsiteY35" fmla="*/ 425450 h 542925"/>
              <a:gd name="connsiteX36" fmla="*/ 130175 w 171450"/>
              <a:gd name="connsiteY36" fmla="*/ 434975 h 542925"/>
              <a:gd name="connsiteX37" fmla="*/ 133350 w 171450"/>
              <a:gd name="connsiteY37" fmla="*/ 450850 h 542925"/>
              <a:gd name="connsiteX38" fmla="*/ 139700 w 171450"/>
              <a:gd name="connsiteY38" fmla="*/ 473075 h 542925"/>
              <a:gd name="connsiteX39" fmla="*/ 146050 w 171450"/>
              <a:gd name="connsiteY39" fmla="*/ 498475 h 542925"/>
              <a:gd name="connsiteX40" fmla="*/ 149225 w 171450"/>
              <a:gd name="connsiteY40" fmla="*/ 508000 h 542925"/>
              <a:gd name="connsiteX41" fmla="*/ 158750 w 171450"/>
              <a:gd name="connsiteY41" fmla="*/ 517525 h 542925"/>
              <a:gd name="connsiteX42" fmla="*/ 168275 w 171450"/>
              <a:gd name="connsiteY42" fmla="*/ 536575 h 542925"/>
              <a:gd name="connsiteX43" fmla="*/ 171450 w 171450"/>
              <a:gd name="connsiteY43" fmla="*/ 53657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1450" h="542925">
                <a:moveTo>
                  <a:pt x="0" y="542925"/>
                </a:moveTo>
                <a:cubicBezTo>
                  <a:pt x="5292" y="538692"/>
                  <a:pt x="11989" y="535777"/>
                  <a:pt x="15875" y="530225"/>
                </a:cubicBezTo>
                <a:cubicBezTo>
                  <a:pt x="19713" y="524741"/>
                  <a:pt x="20108" y="517525"/>
                  <a:pt x="22225" y="511175"/>
                </a:cubicBezTo>
                <a:lnTo>
                  <a:pt x="25400" y="501650"/>
                </a:lnTo>
                <a:cubicBezTo>
                  <a:pt x="26458" y="498475"/>
                  <a:pt x="27763" y="495372"/>
                  <a:pt x="28575" y="492125"/>
                </a:cubicBezTo>
                <a:cubicBezTo>
                  <a:pt x="29633" y="487892"/>
                  <a:pt x="30803" y="483685"/>
                  <a:pt x="31750" y="479425"/>
                </a:cubicBezTo>
                <a:cubicBezTo>
                  <a:pt x="35691" y="461691"/>
                  <a:pt x="32654" y="465937"/>
                  <a:pt x="41275" y="450850"/>
                </a:cubicBezTo>
                <a:cubicBezTo>
                  <a:pt x="48814" y="437656"/>
                  <a:pt x="47004" y="445720"/>
                  <a:pt x="50800" y="431800"/>
                </a:cubicBezTo>
                <a:cubicBezTo>
                  <a:pt x="53096" y="423380"/>
                  <a:pt x="61991" y="399138"/>
                  <a:pt x="57150" y="406400"/>
                </a:cubicBezTo>
                <a:cubicBezTo>
                  <a:pt x="38952" y="433697"/>
                  <a:pt x="60770" y="399160"/>
                  <a:pt x="47625" y="425450"/>
                </a:cubicBezTo>
                <a:cubicBezTo>
                  <a:pt x="35315" y="450069"/>
                  <a:pt x="46080" y="420559"/>
                  <a:pt x="38100" y="444500"/>
                </a:cubicBezTo>
                <a:cubicBezTo>
                  <a:pt x="37042" y="441325"/>
                  <a:pt x="34925" y="438322"/>
                  <a:pt x="34925" y="434975"/>
                </a:cubicBezTo>
                <a:cubicBezTo>
                  <a:pt x="34925" y="428537"/>
                  <a:pt x="36948" y="422259"/>
                  <a:pt x="38100" y="415925"/>
                </a:cubicBezTo>
                <a:cubicBezTo>
                  <a:pt x="41165" y="399067"/>
                  <a:pt x="40044" y="403744"/>
                  <a:pt x="44450" y="390525"/>
                </a:cubicBezTo>
                <a:cubicBezTo>
                  <a:pt x="45508" y="370417"/>
                  <a:pt x="45802" y="350253"/>
                  <a:pt x="47625" y="330200"/>
                </a:cubicBezTo>
                <a:cubicBezTo>
                  <a:pt x="47928" y="326867"/>
                  <a:pt x="50201" y="323968"/>
                  <a:pt x="50800" y="320675"/>
                </a:cubicBezTo>
                <a:cubicBezTo>
                  <a:pt x="52326" y="312280"/>
                  <a:pt x="52917" y="303742"/>
                  <a:pt x="53975" y="295275"/>
                </a:cubicBezTo>
                <a:cubicBezTo>
                  <a:pt x="55033" y="261408"/>
                  <a:pt x="55270" y="227506"/>
                  <a:pt x="57150" y="193675"/>
                </a:cubicBezTo>
                <a:cubicBezTo>
                  <a:pt x="57392" y="189318"/>
                  <a:pt x="60014" y="185328"/>
                  <a:pt x="60325" y="180975"/>
                </a:cubicBezTo>
                <a:cubicBezTo>
                  <a:pt x="62136" y="155618"/>
                  <a:pt x="61751" y="130137"/>
                  <a:pt x="63500" y="104775"/>
                </a:cubicBezTo>
                <a:cubicBezTo>
                  <a:pt x="64331" y="92732"/>
                  <a:pt x="67954" y="87577"/>
                  <a:pt x="69850" y="76200"/>
                </a:cubicBezTo>
                <a:cubicBezTo>
                  <a:pt x="75032" y="45111"/>
                  <a:pt x="71490" y="51201"/>
                  <a:pt x="76200" y="15875"/>
                </a:cubicBezTo>
                <a:cubicBezTo>
                  <a:pt x="76777" y="11550"/>
                  <a:pt x="76649" y="6582"/>
                  <a:pt x="79375" y="3175"/>
                </a:cubicBezTo>
                <a:cubicBezTo>
                  <a:pt x="81466" y="562"/>
                  <a:pt x="85725" y="1058"/>
                  <a:pt x="88900" y="0"/>
                </a:cubicBezTo>
                <a:cubicBezTo>
                  <a:pt x="92075" y="1058"/>
                  <a:pt x="97699" y="-92"/>
                  <a:pt x="98425" y="3175"/>
                </a:cubicBezTo>
                <a:cubicBezTo>
                  <a:pt x="99182" y="6581"/>
                  <a:pt x="93084" y="41572"/>
                  <a:pt x="92075" y="47625"/>
                </a:cubicBezTo>
                <a:cubicBezTo>
                  <a:pt x="93133" y="61383"/>
                  <a:pt x="93538" y="75208"/>
                  <a:pt x="95250" y="88900"/>
                </a:cubicBezTo>
                <a:cubicBezTo>
                  <a:pt x="95665" y="92221"/>
                  <a:pt x="97506" y="95207"/>
                  <a:pt x="98425" y="98425"/>
                </a:cubicBezTo>
                <a:cubicBezTo>
                  <a:pt x="106398" y="126332"/>
                  <a:pt x="97162" y="97812"/>
                  <a:pt x="104775" y="120650"/>
                </a:cubicBezTo>
                <a:cubicBezTo>
                  <a:pt x="102270" y="128166"/>
                  <a:pt x="98425" y="138387"/>
                  <a:pt x="98425" y="146050"/>
                </a:cubicBezTo>
                <a:cubicBezTo>
                  <a:pt x="98425" y="155634"/>
                  <a:pt x="100691" y="165085"/>
                  <a:pt x="101600" y="174625"/>
                </a:cubicBezTo>
                <a:cubicBezTo>
                  <a:pt x="102808" y="187312"/>
                  <a:pt x="104068" y="200001"/>
                  <a:pt x="104775" y="212725"/>
                </a:cubicBezTo>
                <a:cubicBezTo>
                  <a:pt x="109415" y="296246"/>
                  <a:pt x="99736" y="264284"/>
                  <a:pt x="111125" y="298450"/>
                </a:cubicBezTo>
                <a:cubicBezTo>
                  <a:pt x="112511" y="316465"/>
                  <a:pt x="113630" y="342726"/>
                  <a:pt x="117475" y="361950"/>
                </a:cubicBezTo>
                <a:cubicBezTo>
                  <a:pt x="118131" y="365232"/>
                  <a:pt x="119592" y="368300"/>
                  <a:pt x="120650" y="371475"/>
                </a:cubicBezTo>
                <a:cubicBezTo>
                  <a:pt x="121909" y="384070"/>
                  <a:pt x="124192" y="411412"/>
                  <a:pt x="127000" y="425450"/>
                </a:cubicBezTo>
                <a:cubicBezTo>
                  <a:pt x="127656" y="428732"/>
                  <a:pt x="129363" y="431728"/>
                  <a:pt x="130175" y="434975"/>
                </a:cubicBezTo>
                <a:cubicBezTo>
                  <a:pt x="131484" y="440210"/>
                  <a:pt x="132179" y="445582"/>
                  <a:pt x="133350" y="450850"/>
                </a:cubicBezTo>
                <a:cubicBezTo>
                  <a:pt x="139696" y="479406"/>
                  <a:pt x="133336" y="449740"/>
                  <a:pt x="139700" y="473075"/>
                </a:cubicBezTo>
                <a:cubicBezTo>
                  <a:pt x="141996" y="481495"/>
                  <a:pt x="143290" y="490196"/>
                  <a:pt x="146050" y="498475"/>
                </a:cubicBezTo>
                <a:cubicBezTo>
                  <a:pt x="147108" y="501650"/>
                  <a:pt x="147369" y="505215"/>
                  <a:pt x="149225" y="508000"/>
                </a:cubicBezTo>
                <a:cubicBezTo>
                  <a:pt x="151716" y="511736"/>
                  <a:pt x="155575" y="514350"/>
                  <a:pt x="158750" y="517525"/>
                </a:cubicBezTo>
                <a:cubicBezTo>
                  <a:pt x="161332" y="525272"/>
                  <a:pt x="162120" y="530420"/>
                  <a:pt x="168275" y="536575"/>
                </a:cubicBezTo>
                <a:cubicBezTo>
                  <a:pt x="169023" y="537323"/>
                  <a:pt x="170392" y="536575"/>
                  <a:pt x="171450" y="536575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 hangingPunct="1">
              <a:spcBef>
                <a:spcPts val="0"/>
              </a:spcBef>
              <a:spcAft>
                <a:spcPts val="0"/>
              </a:spcAft>
            </a:pPr>
            <a:endParaRPr lang="en-IN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849942" y="5410199"/>
            <a:ext cx="154049" cy="50801"/>
          </a:xfrm>
          <a:custGeom>
            <a:avLst/>
            <a:gdLst>
              <a:gd name="connsiteX0" fmla="*/ 0 w 123825"/>
              <a:gd name="connsiteY0" fmla="*/ 44628 h 44628"/>
              <a:gd name="connsiteX1" fmla="*/ 25400 w 123825"/>
              <a:gd name="connsiteY1" fmla="*/ 38278 h 44628"/>
              <a:gd name="connsiteX2" fmla="*/ 31750 w 123825"/>
              <a:gd name="connsiteY2" fmla="*/ 28753 h 44628"/>
              <a:gd name="connsiteX3" fmla="*/ 44450 w 123825"/>
              <a:gd name="connsiteY3" fmla="*/ 22403 h 44628"/>
              <a:gd name="connsiteX4" fmla="*/ 63500 w 123825"/>
              <a:gd name="connsiteY4" fmla="*/ 12878 h 44628"/>
              <a:gd name="connsiteX5" fmla="*/ 66675 w 123825"/>
              <a:gd name="connsiteY5" fmla="*/ 3353 h 44628"/>
              <a:gd name="connsiteX6" fmla="*/ 85725 w 123825"/>
              <a:gd name="connsiteY6" fmla="*/ 3353 h 44628"/>
              <a:gd name="connsiteX7" fmla="*/ 88900 w 123825"/>
              <a:gd name="connsiteY7" fmla="*/ 22403 h 44628"/>
              <a:gd name="connsiteX8" fmla="*/ 98425 w 123825"/>
              <a:gd name="connsiteY8" fmla="*/ 25578 h 44628"/>
              <a:gd name="connsiteX9" fmla="*/ 107950 w 123825"/>
              <a:gd name="connsiteY9" fmla="*/ 31928 h 44628"/>
              <a:gd name="connsiteX10" fmla="*/ 123825 w 123825"/>
              <a:gd name="connsiteY10" fmla="*/ 41453 h 4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825" h="44628">
                <a:moveTo>
                  <a:pt x="0" y="44628"/>
                </a:moveTo>
                <a:cubicBezTo>
                  <a:pt x="791" y="44470"/>
                  <a:pt x="22146" y="40881"/>
                  <a:pt x="25400" y="38278"/>
                </a:cubicBezTo>
                <a:cubicBezTo>
                  <a:pt x="28380" y="35894"/>
                  <a:pt x="28819" y="31196"/>
                  <a:pt x="31750" y="28753"/>
                </a:cubicBezTo>
                <a:cubicBezTo>
                  <a:pt x="35386" y="25723"/>
                  <a:pt x="40341" y="24751"/>
                  <a:pt x="44450" y="22403"/>
                </a:cubicBezTo>
                <a:cubicBezTo>
                  <a:pt x="61684" y="12555"/>
                  <a:pt x="46036" y="18699"/>
                  <a:pt x="63500" y="12878"/>
                </a:cubicBezTo>
                <a:cubicBezTo>
                  <a:pt x="64558" y="9703"/>
                  <a:pt x="64308" y="5720"/>
                  <a:pt x="66675" y="3353"/>
                </a:cubicBezTo>
                <a:cubicBezTo>
                  <a:pt x="73025" y="-2997"/>
                  <a:pt x="79375" y="1236"/>
                  <a:pt x="85725" y="3353"/>
                </a:cubicBezTo>
                <a:cubicBezTo>
                  <a:pt x="86783" y="9703"/>
                  <a:pt x="85706" y="16814"/>
                  <a:pt x="88900" y="22403"/>
                </a:cubicBezTo>
                <a:cubicBezTo>
                  <a:pt x="90560" y="25309"/>
                  <a:pt x="95432" y="24081"/>
                  <a:pt x="98425" y="25578"/>
                </a:cubicBezTo>
                <a:cubicBezTo>
                  <a:pt x="101838" y="27285"/>
                  <a:pt x="104637" y="30035"/>
                  <a:pt x="107950" y="31928"/>
                </a:cubicBezTo>
                <a:cubicBezTo>
                  <a:pt x="124328" y="41287"/>
                  <a:pt x="116563" y="34191"/>
                  <a:pt x="123825" y="41453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 hangingPunct="1">
              <a:spcBef>
                <a:spcPts val="0"/>
              </a:spcBef>
              <a:spcAft>
                <a:spcPts val="0"/>
              </a:spcAft>
            </a:pPr>
            <a:endParaRPr lang="en-IN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4200" y="6438761"/>
            <a:ext cx="2057400" cy="365125"/>
          </a:xfrm>
        </p:spPr>
        <p:txBody>
          <a:bodyPr/>
          <a:lstStyle/>
          <a:p>
            <a:fld id="{CE478757-4A05-B543-8BD3-686EBFAFE59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6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net_peak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26441" r="10197" b="4836"/>
          <a:stretch/>
        </p:blipFill>
        <p:spPr>
          <a:xfrm>
            <a:off x="5279023" y="3879856"/>
            <a:ext cx="3610116" cy="244827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221755"/>
            <a:ext cx="8229600" cy="473075"/>
          </a:xfrm>
          <a:solidFill>
            <a:srgbClr val="000090"/>
          </a:solidFill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cs typeface="Bell MT"/>
              </a:rPr>
              <a:t>Scan indicating less sensitive pixel</a:t>
            </a:r>
            <a:endParaRPr lang="en-US" sz="2800" b="1" dirty="0">
              <a:solidFill>
                <a:srgbClr val="FFFFFF"/>
              </a:solidFill>
              <a:cs typeface="Bell M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28600" y="826638"/>
            <a:ext cx="8839200" cy="1066800"/>
          </a:xfrm>
        </p:spPr>
        <p:txBody>
          <a:bodyPr>
            <a:noAutofit/>
          </a:bodyPr>
          <a:lstStyle/>
          <a:p>
            <a:r>
              <a:rPr lang="en-US" sz="1600" dirty="0" smtClean="0"/>
              <a:t>Usefulness of the was immediately proven when we found a pixel with considerably low gain</a:t>
            </a:r>
          </a:p>
          <a:p>
            <a:r>
              <a:rPr lang="en-US" sz="1600" dirty="0" smtClean="0"/>
              <a:t>One more scan was taken near the bad pixel to confirm the results and for more investigation</a:t>
            </a:r>
          </a:p>
          <a:p>
            <a:r>
              <a:rPr lang="en-US" sz="1600" dirty="0" smtClean="0"/>
              <a:t>More investigation shows that the sensitivity of the Bad pixel is low by ~25%</a:t>
            </a:r>
            <a:endParaRPr lang="en-US" sz="1600" dirty="0"/>
          </a:p>
        </p:txBody>
      </p:sp>
      <p:pic>
        <p:nvPicPr>
          <p:cNvPr id="15" name="Picture 14" descr="3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57188"/>
            <a:ext cx="3810000" cy="2324185"/>
          </a:xfrm>
          <a:prstGeom prst="rect">
            <a:avLst/>
          </a:prstGeom>
        </p:spPr>
      </p:pic>
      <p:pic>
        <p:nvPicPr>
          <p:cNvPr id="13" name="Picture 12" descr="2d_before_rotat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0" y="1745660"/>
            <a:ext cx="3279152" cy="2541279"/>
          </a:xfrm>
          <a:prstGeom prst="rect">
            <a:avLst/>
          </a:prstGeom>
        </p:spPr>
      </p:pic>
      <p:pic>
        <p:nvPicPr>
          <p:cNvPr id="16" name="Picture 15" descr="row_bad_pixe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67112"/>
            <a:ext cx="3872034" cy="230425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755576" y="3083598"/>
            <a:ext cx="3224876" cy="270128"/>
          </a:xfrm>
          <a:prstGeom prst="line">
            <a:avLst/>
          </a:prstGeom>
          <a:ln w="38100" cmpd="sng">
            <a:solidFill>
              <a:schemeClr val="tx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90800" y="2897662"/>
            <a:ext cx="599614" cy="527222"/>
          </a:xfrm>
          <a:prstGeom prst="rect">
            <a:avLst/>
          </a:prstGeom>
          <a:noFill/>
          <a:ln w="38100" cmpd="sng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707904" y="3155606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8757-4A05-B543-8BD3-686EBFAFE594}" type="slidenum">
              <a:rPr lang="en-US" smtClean="0"/>
              <a:t>13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6446" y="6198256"/>
            <a:ext cx="8324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Publication: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“A micron resolution optical scanner for characterization of silicon detectors”,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R. Shukla et. al, Review of Scientific Instruments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023301 (2014);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10.1063/1.4863880</a:t>
            </a: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3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36" y="1550198"/>
            <a:ext cx="2944534" cy="3787920"/>
          </a:xfrm>
          <a:prstGeom prst="rect">
            <a:avLst/>
          </a:prstGeom>
        </p:spPr>
      </p:pic>
      <p:sp>
        <p:nvSpPr>
          <p:cNvPr id="125" name="Title 3"/>
          <p:cNvSpPr txBox="1">
            <a:spLocks/>
          </p:cNvSpPr>
          <p:nvPr/>
        </p:nvSpPr>
        <p:spPr>
          <a:xfrm>
            <a:off x="457200" y="147613"/>
            <a:ext cx="8229600" cy="603427"/>
          </a:xfrm>
          <a:prstGeom prst="rect">
            <a:avLst/>
          </a:prstGeom>
          <a:solidFill>
            <a:srgbClr val="00009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FFFFFF"/>
                </a:solidFill>
                <a:cs typeface="Bell MT"/>
              </a:rPr>
              <a:t>Instrumentation for SiPM</a:t>
            </a:r>
            <a:endParaRPr lang="en-US" sz="2800" b="1" dirty="0">
              <a:solidFill>
                <a:srgbClr val="FFFFFF"/>
              </a:solidFill>
              <a:cs typeface="Bell MT"/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2537253" y="4135394"/>
            <a:ext cx="93911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3476367" y="3912566"/>
            <a:ext cx="1268627" cy="511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Amplifier </a:t>
            </a:r>
          </a:p>
        </p:txBody>
      </p:sp>
      <p:cxnSp>
        <p:nvCxnSpPr>
          <p:cNvPr id="130" name="Straight Arrow Connector 129"/>
          <p:cNvCxnSpPr>
            <a:stCxn id="128" idx="3"/>
            <a:endCxn id="146" idx="1"/>
          </p:cNvCxnSpPr>
          <p:nvPr/>
        </p:nvCxnSpPr>
        <p:spPr>
          <a:xfrm>
            <a:off x="4744994" y="4168143"/>
            <a:ext cx="73316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46" idx="3"/>
            <a:endCxn id="142" idx="1"/>
          </p:cNvCxnSpPr>
          <p:nvPr/>
        </p:nvCxnSpPr>
        <p:spPr>
          <a:xfrm>
            <a:off x="6746790" y="4168143"/>
            <a:ext cx="680114" cy="47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6917682" y="3759054"/>
            <a:ext cx="75157" cy="10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6990249" y="3760075"/>
            <a:ext cx="0" cy="304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6992839" y="4065056"/>
            <a:ext cx="1118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7102099" y="3759054"/>
            <a:ext cx="75157" cy="10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7104689" y="3760075"/>
            <a:ext cx="0" cy="304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0" name="Picture 1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531" y="3537217"/>
            <a:ext cx="436607" cy="527839"/>
          </a:xfrm>
          <a:prstGeom prst="rect">
            <a:avLst/>
          </a:prstGeom>
        </p:spPr>
      </p:pic>
      <p:sp>
        <p:nvSpPr>
          <p:cNvPr id="141" name="Rectangle 140"/>
          <p:cNvSpPr/>
          <p:nvPr/>
        </p:nvSpPr>
        <p:spPr>
          <a:xfrm>
            <a:off x="7426904" y="4705976"/>
            <a:ext cx="860854" cy="524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qADC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7426904" y="3937280"/>
            <a:ext cx="860854" cy="471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TDC</a:t>
            </a:r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478163" y="3912566"/>
            <a:ext cx="1268627" cy="511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Discriminator </a:t>
            </a:r>
          </a:p>
        </p:txBody>
      </p:sp>
      <p:cxnSp>
        <p:nvCxnSpPr>
          <p:cNvPr id="151" name="Straight Arrow Connector 150"/>
          <p:cNvCxnSpPr>
            <a:endCxn id="141" idx="1"/>
          </p:cNvCxnSpPr>
          <p:nvPr/>
        </p:nvCxnSpPr>
        <p:spPr>
          <a:xfrm>
            <a:off x="4948880" y="4968359"/>
            <a:ext cx="247802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flipV="1">
            <a:off x="4943245" y="4168143"/>
            <a:ext cx="0" cy="8127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/>
          <p:cNvSpPr/>
          <p:nvPr/>
        </p:nvSpPr>
        <p:spPr>
          <a:xfrm>
            <a:off x="2702010" y="1451255"/>
            <a:ext cx="1268627" cy="511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Programmable Power Supply </a:t>
            </a:r>
          </a:p>
        </p:txBody>
      </p:sp>
      <p:cxnSp>
        <p:nvCxnSpPr>
          <p:cNvPr id="158" name="Straight Connector 157"/>
          <p:cNvCxnSpPr/>
          <p:nvPr/>
        </p:nvCxnSpPr>
        <p:spPr>
          <a:xfrm>
            <a:off x="1944130" y="1706832"/>
            <a:ext cx="757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147502" y="931223"/>
            <a:ext cx="119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IN" sz="2800" dirty="0">
              <a:solidFill>
                <a:srgbClr val="FF0000"/>
              </a:solidFill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8" b="98605" l="2095" r="97487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458"/>
          <a:stretch/>
        </p:blipFill>
        <p:spPr>
          <a:xfrm>
            <a:off x="4351638" y="1004143"/>
            <a:ext cx="1334530" cy="1557995"/>
          </a:xfrm>
          <a:prstGeom prst="rect">
            <a:avLst/>
          </a:prstGeom>
        </p:spPr>
      </p:pic>
      <p:pic>
        <p:nvPicPr>
          <p:cNvPr id="163" name="Picture 16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3" t="42808" r="54680" b="26854"/>
          <a:stretch/>
        </p:blipFill>
        <p:spPr bwMode="auto">
          <a:xfrm rot="16200000">
            <a:off x="4829510" y="4532053"/>
            <a:ext cx="799070" cy="17668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64" name="TextBox 163"/>
          <p:cNvSpPr txBox="1"/>
          <p:nvPr/>
        </p:nvSpPr>
        <p:spPr>
          <a:xfrm>
            <a:off x="3849869" y="4357699"/>
            <a:ext cx="119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5821069" y="4392973"/>
            <a:ext cx="119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166" name="Footer Placeholder 1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167" name="Slide Number Placeholder 1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8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733" y="235698"/>
            <a:ext cx="8014901" cy="7831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Need for PPS with temperature compensation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60" y="1201422"/>
            <a:ext cx="8397962" cy="2227578"/>
          </a:xfrm>
        </p:spPr>
        <p:txBody>
          <a:bodyPr>
            <a:no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SiPM’s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being widely used in many high energy physics experiments with large number of channels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 of the SiPM varies significantly with temperature, i.e. ~ 5% / 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due to variation in breakdown voltage with ambient temperature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Indoor experiments like CMS at CERN, houses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controlled environment thus allowing use of thermo-electric coolers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outdoor experiments like GRAPES-3, the scintillator detectors are in field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ambient temperature variation ~ 15°C leading to gain variation of more than 50%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thermo-electric coolers are not very effective over such large temperature range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grapes-3.tifr.res.in/grapes3files/photogallery/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7" b="27675"/>
          <a:stretch/>
        </p:blipFill>
        <p:spPr bwMode="auto">
          <a:xfrm>
            <a:off x="2900304" y="4848956"/>
            <a:ext cx="3916711" cy="168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4282-3C19-024C-8BD5-DCE512A849CE}" type="slidenum">
              <a:rPr lang="en-US" smtClean="0"/>
              <a:t>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36077" y="6521838"/>
            <a:ext cx="3086100" cy="365125"/>
          </a:xfrm>
        </p:spPr>
        <p:txBody>
          <a:bodyPr/>
          <a:lstStyle/>
          <a:p>
            <a:r>
              <a:rPr lang="en-IN" dirty="0" err="1" smtClean="0"/>
              <a:t>Raghunandan</a:t>
            </a:r>
            <a:r>
              <a:rPr lang="en-IN" dirty="0" smtClean="0"/>
              <a:t> Shukla, DHEP Meet 2016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602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3299942"/>
            <a:ext cx="8229600" cy="2860364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the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over-voltage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 stability ~ 1% required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Requirements:</a:t>
            </a:r>
          </a:p>
          <a:p>
            <a:pPr lvl="1">
              <a:lnSpc>
                <a:spcPct val="14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precision and stable voltage generator 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40000"/>
              </a:lnSpc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(~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mV in 0-90 V)</a:t>
            </a:r>
          </a:p>
          <a:p>
            <a:pPr lvl="1">
              <a:lnSpc>
                <a:spcPct val="14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Accurate temperature sensing (0.1°C)</a:t>
            </a:r>
          </a:p>
          <a:p>
            <a:pPr lvl="1">
              <a:lnSpc>
                <a:spcPct val="14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Intelligent feedback controller  </a:t>
            </a: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1899" y="272657"/>
            <a:ext cx="8014901" cy="783161"/>
          </a:xfrm>
          <a:prstGeom prst="rect">
            <a:avLst/>
          </a:prstGeom>
          <a:solidFill>
            <a:srgbClr val="0112A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compensation concept</a:t>
            </a:r>
            <a:endParaRPr lang="en-I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8030" y="2420708"/>
            <a:ext cx="2552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by ~ 50 mV/ °C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9981" y="1416309"/>
            <a:ext cx="5501138" cy="369332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SiPM Gain   α    (Applied Voltage – Breakdown Voltage)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150888" y="1785642"/>
            <a:ext cx="0" cy="6535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097354" y="1785642"/>
            <a:ext cx="0" cy="6535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53074" y="2452669"/>
            <a:ext cx="2552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by ~ 50 mV/ °C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4282-3C19-024C-8BD5-DCE512A849CE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8" b="98605" l="2095" r="97487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91" y="3103896"/>
            <a:ext cx="3480329" cy="343501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458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0131"/>
            <a:ext cx="8229600" cy="676712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"/>
                <a:cs typeface="Arial"/>
              </a:rPr>
              <a:t>Block diagram of the PPS system</a:t>
            </a:r>
          </a:p>
        </p:txBody>
      </p:sp>
      <p:pic>
        <p:nvPicPr>
          <p:cNvPr id="64" name="Picture 63" descr="Screen Shot 2016-01-28 at 11.46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655016"/>
            <a:ext cx="6963383" cy="3894366"/>
          </a:xfrm>
          <a:prstGeom prst="rect">
            <a:avLst/>
          </a:prstGeom>
        </p:spPr>
      </p:pic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4282-3C19-024C-8BD5-DCE512A849CE}" type="slidenum">
              <a:rPr lang="en-US" smtClean="0"/>
              <a:t>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769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8" y="243288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PPS System Calibration and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90" y="3821454"/>
            <a:ext cx="4199467" cy="1536048"/>
          </a:xfrm>
        </p:spPr>
        <p:txBody>
          <a:bodyPr>
            <a:noAutofit/>
          </a:bodyPr>
          <a:lstStyle/>
          <a:p>
            <a:r>
              <a:rPr lang="en-US" sz="1600" dirty="0">
                <a:latin typeface="Times"/>
                <a:cs typeface="Times"/>
              </a:rPr>
              <a:t>PPS system was calibrated against standard </a:t>
            </a:r>
            <a:r>
              <a:rPr lang="en-US" sz="1600" dirty="0" err="1">
                <a:latin typeface="Times"/>
                <a:cs typeface="Times"/>
              </a:rPr>
              <a:t>Keithley</a:t>
            </a:r>
            <a:r>
              <a:rPr lang="en-US" sz="1600" dirty="0">
                <a:latin typeface="Times"/>
                <a:cs typeface="Times"/>
              </a:rPr>
              <a:t> </a:t>
            </a:r>
            <a:r>
              <a:rPr lang="en-US" sz="1600" dirty="0" err="1">
                <a:latin typeface="Times"/>
                <a:cs typeface="Times"/>
              </a:rPr>
              <a:t>pico</a:t>
            </a:r>
            <a:r>
              <a:rPr lang="en-US" sz="1600" dirty="0">
                <a:latin typeface="Times"/>
                <a:cs typeface="Times"/>
              </a:rPr>
              <a:t>-ammeter and voltmeter</a:t>
            </a:r>
          </a:p>
          <a:p>
            <a:endParaRPr lang="en-US" sz="1600" dirty="0">
              <a:latin typeface="Times"/>
              <a:cs typeface="Times"/>
            </a:endParaRPr>
          </a:p>
          <a:p>
            <a:r>
              <a:rPr lang="en-US" sz="1600" dirty="0">
                <a:latin typeface="Times"/>
                <a:cs typeface="Times"/>
              </a:rPr>
              <a:t>High precision of ~ 5 mV in output voltage (0-90V) and ~ 0.4 </a:t>
            </a:r>
            <a:r>
              <a:rPr lang="en-US" sz="1600" dirty="0" err="1">
                <a:latin typeface="Times"/>
                <a:cs typeface="Times"/>
              </a:rPr>
              <a:t>nA</a:t>
            </a:r>
            <a:r>
              <a:rPr lang="en-US" sz="1600" dirty="0">
                <a:latin typeface="Times"/>
                <a:cs typeface="Times"/>
              </a:rPr>
              <a:t> in current measurement achieved.</a:t>
            </a:r>
          </a:p>
          <a:p>
            <a:pPr marL="0" indent="0">
              <a:buNone/>
            </a:pPr>
            <a:r>
              <a:rPr lang="en-US" sz="1600" dirty="0">
                <a:latin typeface="Times"/>
                <a:cs typeface="Times"/>
              </a:rPr>
              <a:t> </a:t>
            </a:r>
          </a:p>
          <a:p>
            <a:endParaRPr lang="en-US" sz="1600" dirty="0">
              <a:latin typeface="Times"/>
              <a:cs typeface="Times"/>
            </a:endParaRPr>
          </a:p>
        </p:txBody>
      </p:sp>
      <p:pic>
        <p:nvPicPr>
          <p:cNvPr id="4" name="Picture 3" descr="Screen Shot 2016-01-28 at 11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2" y="1342312"/>
            <a:ext cx="4270324" cy="2086688"/>
          </a:xfrm>
          <a:prstGeom prst="rect">
            <a:avLst/>
          </a:prstGeom>
        </p:spPr>
      </p:pic>
      <p:pic>
        <p:nvPicPr>
          <p:cNvPr id="5" name="Picture 4" descr="Screen Shot 2016-01-28 at 11.53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86" y="1458447"/>
            <a:ext cx="4473607" cy="403909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4282-3C19-024C-8BD5-DCE512A849CE}" type="slidenum">
              <a:rPr lang="en-US" smtClean="0"/>
              <a:t>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067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28" y="205947"/>
            <a:ext cx="8229600" cy="61545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PPS Testing with SiPM</a:t>
            </a:r>
          </a:p>
        </p:txBody>
      </p:sp>
      <p:pic>
        <p:nvPicPr>
          <p:cNvPr id="4" name="Content Placeholder 3" descr="Screen Shot 2016-01-29 at 8.07.4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r="4576"/>
          <a:stretch>
            <a:fillRect/>
          </a:stretch>
        </p:blipFill>
        <p:spPr>
          <a:xfrm>
            <a:off x="1433261" y="1199015"/>
            <a:ext cx="5923921" cy="2443446"/>
          </a:xfrm>
        </p:spPr>
      </p:pic>
      <p:sp>
        <p:nvSpPr>
          <p:cNvPr id="5" name="TextBox 4"/>
          <p:cNvSpPr txBox="1"/>
          <p:nvPr/>
        </p:nvSpPr>
        <p:spPr>
          <a:xfrm>
            <a:off x="457200" y="4171943"/>
            <a:ext cx="8348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Times"/>
                <a:cs typeface="Times"/>
              </a:rPr>
              <a:t>SiPM was exited with fast laser pulsed and response was recorded with qADC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Times"/>
                <a:cs typeface="Times"/>
              </a:rPr>
              <a:t>Complete setup was heated to ~ 35 °C and then allowed natural cooling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Times"/>
                <a:cs typeface="Times"/>
              </a:rPr>
              <a:t>The qADC data (charge histogram), temperature, SiPM voltage, SiPM current was recorded continuously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Times"/>
                <a:cs typeface="Times"/>
              </a:rPr>
              <a:t>Same exercise was done, with and without temperature compensation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4282-3C19-024C-8BD5-DCE512A849CE}" type="slidenum">
              <a:rPr lang="en-US" smtClean="0"/>
              <a:t>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968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3757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2</a:t>
            </a:fld>
            <a:endParaRPr lang="en-IN"/>
          </a:p>
        </p:txBody>
      </p:sp>
      <p:sp>
        <p:nvSpPr>
          <p:cNvPr id="6" name="Oval 5"/>
          <p:cNvSpPr/>
          <p:nvPr/>
        </p:nvSpPr>
        <p:spPr>
          <a:xfrm>
            <a:off x="3181648" y="3058297"/>
            <a:ext cx="2693773" cy="1219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SiPM Development</a:t>
            </a:r>
            <a:endParaRPr lang="en-IN" dirty="0"/>
          </a:p>
        </p:txBody>
      </p:sp>
      <p:sp>
        <p:nvSpPr>
          <p:cNvPr id="7" name="Oval 6"/>
          <p:cNvSpPr/>
          <p:nvPr/>
        </p:nvSpPr>
        <p:spPr>
          <a:xfrm>
            <a:off x="852616" y="1915297"/>
            <a:ext cx="2693773" cy="1219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SiPM Fabrication</a:t>
            </a:r>
          </a:p>
        </p:txBody>
      </p:sp>
      <p:sp>
        <p:nvSpPr>
          <p:cNvPr id="8" name="Oval 7"/>
          <p:cNvSpPr/>
          <p:nvPr/>
        </p:nvSpPr>
        <p:spPr>
          <a:xfrm>
            <a:off x="5441092" y="1839097"/>
            <a:ext cx="2693773" cy="1219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Instrumentation</a:t>
            </a:r>
          </a:p>
        </p:txBody>
      </p:sp>
      <p:sp>
        <p:nvSpPr>
          <p:cNvPr id="9" name="Oval 8"/>
          <p:cNvSpPr/>
          <p:nvPr/>
        </p:nvSpPr>
        <p:spPr>
          <a:xfrm>
            <a:off x="852615" y="4302943"/>
            <a:ext cx="2693773" cy="1219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Characterization</a:t>
            </a:r>
          </a:p>
        </p:txBody>
      </p:sp>
      <p:sp>
        <p:nvSpPr>
          <p:cNvPr id="10" name="Oval 9"/>
          <p:cNvSpPr/>
          <p:nvPr/>
        </p:nvSpPr>
        <p:spPr>
          <a:xfrm>
            <a:off x="5585255" y="4308389"/>
            <a:ext cx="2693773" cy="1219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</a:t>
            </a:r>
          </a:p>
        </p:txBody>
      </p:sp>
      <p:cxnSp>
        <p:nvCxnSpPr>
          <p:cNvPr id="12" name="Straight Arrow Connector 11"/>
          <p:cNvCxnSpPr>
            <a:stCxn id="6" idx="1"/>
            <a:endCxn id="7" idx="5"/>
          </p:cNvCxnSpPr>
          <p:nvPr/>
        </p:nvCxnSpPr>
        <p:spPr>
          <a:xfrm flipH="1" flipV="1">
            <a:off x="3151895" y="2955949"/>
            <a:ext cx="424247" cy="2808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7"/>
            <a:endCxn id="8" idx="3"/>
          </p:cNvCxnSpPr>
          <p:nvPr/>
        </p:nvCxnSpPr>
        <p:spPr>
          <a:xfrm flipV="1">
            <a:off x="5480927" y="2879749"/>
            <a:ext cx="354659" cy="357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5"/>
            <a:endCxn id="10" idx="1"/>
          </p:cNvCxnSpPr>
          <p:nvPr/>
        </p:nvCxnSpPr>
        <p:spPr>
          <a:xfrm>
            <a:off x="5480927" y="4098949"/>
            <a:ext cx="498822" cy="3879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 flipH="1">
            <a:off x="3181648" y="4098949"/>
            <a:ext cx="394494" cy="3608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86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28" y="395602"/>
            <a:ext cx="8229600" cy="64731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"/>
                <a:cs typeface="Arial"/>
              </a:rPr>
              <a:t>PPS testing with SiPM: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28" y="4650652"/>
            <a:ext cx="8229600" cy="3846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B050"/>
                </a:solidFill>
                <a:latin typeface="Times"/>
                <a:cs typeface="Times"/>
              </a:rPr>
              <a:t>Gain stabilized to ~0.5% over </a:t>
            </a:r>
            <a:r>
              <a:rPr lang="en-US" sz="2400" b="1" dirty="0" smtClean="0">
                <a:solidFill>
                  <a:srgbClr val="00B050"/>
                </a:solidFill>
                <a:latin typeface="Times"/>
                <a:cs typeface="Times"/>
              </a:rPr>
              <a:t>15°C</a:t>
            </a:r>
            <a:endParaRPr lang="en-US" sz="2400" b="1" dirty="0">
              <a:solidFill>
                <a:srgbClr val="00B050"/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71" y="1920480"/>
            <a:ext cx="2784314" cy="235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46" y="1900166"/>
            <a:ext cx="2690058" cy="2397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58" b="98605" l="2095" r="97487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6" y="1710544"/>
            <a:ext cx="2692173" cy="265712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D4282-3C19-024C-8BD5-DCE512A849CE}" type="slidenum">
              <a:rPr lang="en-US" smtClean="0"/>
              <a:t>20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7536" y="5584806"/>
            <a:ext cx="94158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0" u="sng" strike="noStrike" baseline="0" dirty="0" smtClean="0">
                <a:solidFill>
                  <a:srgbClr val="000000"/>
                </a:solidFill>
                <a:latin typeface="ArialUnicodeMS-Bold"/>
              </a:rPr>
              <a:t>Publication:</a:t>
            </a:r>
            <a:endParaRPr lang="en-IN" sz="1400" b="1" i="0" u="sng" strike="noStrike" baseline="0" dirty="0" smtClean="0">
              <a:solidFill>
                <a:srgbClr val="000000"/>
              </a:solidFill>
              <a:latin typeface="ArialUnicodeMS-Bold"/>
            </a:endParaRPr>
          </a:p>
          <a:p>
            <a:r>
              <a:rPr lang="en-IN" sz="1400" b="1" i="0" u="none" strike="noStrike" baseline="0" dirty="0" smtClean="0">
                <a:solidFill>
                  <a:srgbClr val="000000"/>
                </a:solidFill>
                <a:latin typeface="ArialUnicodeMS-Bold"/>
              </a:rPr>
              <a:t>“Multi-channel programmable power supply with temperature compensation for</a:t>
            </a:r>
          </a:p>
          <a:p>
            <a:r>
              <a:rPr lang="en-IN" sz="1400" b="1" i="0" u="none" strike="noStrike" baseline="0" dirty="0" smtClean="0">
                <a:solidFill>
                  <a:srgbClr val="000000"/>
                </a:solidFill>
                <a:latin typeface="ArialUnicodeMS-Bold"/>
              </a:rPr>
              <a:t>silicon sensors”, </a:t>
            </a:r>
            <a:r>
              <a:rPr lang="en-IN" sz="1400" b="0" i="0" u="none" strike="noStrike" baseline="0" dirty="0" smtClean="0">
                <a:latin typeface="ArialUnicodeMS"/>
              </a:rPr>
              <a:t>R. A. Shukla, V. G. </a:t>
            </a:r>
            <a:r>
              <a:rPr lang="en-IN" sz="1400" b="0" i="0" u="none" strike="noStrike" baseline="0" dirty="0" err="1" smtClean="0">
                <a:latin typeface="ArialUnicodeMS"/>
              </a:rPr>
              <a:t>Achanta</a:t>
            </a:r>
            <a:r>
              <a:rPr lang="en-IN" sz="1400" b="0" i="0" u="none" strike="noStrike" baseline="0" dirty="0" smtClean="0">
                <a:latin typeface="ArialUnicodeMS"/>
              </a:rPr>
              <a:t>, S. R. </a:t>
            </a:r>
            <a:r>
              <a:rPr lang="en-IN" sz="1400" b="0" i="0" u="none" strike="noStrike" baseline="0" dirty="0" err="1" smtClean="0">
                <a:latin typeface="ArialUnicodeMS"/>
              </a:rPr>
              <a:t>Dugad</a:t>
            </a:r>
            <a:r>
              <a:rPr lang="en-IN" sz="1400" dirty="0">
                <a:latin typeface="ArialUnicodeMS"/>
              </a:rPr>
              <a:t> </a:t>
            </a:r>
            <a:r>
              <a:rPr lang="en-IN" sz="1400" dirty="0" smtClean="0">
                <a:latin typeface="ArialUnicodeMS"/>
              </a:rPr>
              <a:t>.. et.al</a:t>
            </a:r>
            <a:endParaRPr lang="en-IN" sz="1400" dirty="0">
              <a:latin typeface="ArialUnicodeMS"/>
            </a:endParaRPr>
          </a:p>
          <a:p>
            <a:r>
              <a:rPr lang="en-IN" sz="1400" b="0" i="0" u="none" strike="noStrike" baseline="0" dirty="0" smtClean="0">
                <a:latin typeface="ArialUnicodeMS"/>
              </a:rPr>
              <a:t> Review of Scientific Instruments,</a:t>
            </a:r>
            <a:r>
              <a:rPr lang="en-IN" sz="1400" b="0" i="0" u="none" strike="noStrike" baseline="0" dirty="0" smtClean="0">
                <a:solidFill>
                  <a:srgbClr val="0000FF"/>
                </a:solidFill>
                <a:latin typeface="ArialUnicodeMS"/>
              </a:rPr>
              <a:t> </a:t>
            </a:r>
            <a:r>
              <a:rPr lang="en-IN" sz="1400" b="1" i="0" u="none" strike="noStrike" baseline="0" dirty="0" smtClean="0">
                <a:solidFill>
                  <a:srgbClr val="000000"/>
                </a:solidFill>
                <a:latin typeface="ArialUnicodeMS-Bold"/>
              </a:rPr>
              <a:t>87</a:t>
            </a:r>
            <a:r>
              <a:rPr lang="en-IN" sz="1400" b="0" i="0" u="none" strike="noStrike" baseline="0" dirty="0" smtClean="0">
                <a:solidFill>
                  <a:srgbClr val="000000"/>
                </a:solidFill>
                <a:latin typeface="ArialUnicodeMS"/>
              </a:rPr>
              <a:t>, 015114 (2016); </a:t>
            </a:r>
            <a:r>
              <a:rPr lang="en-IN" sz="1400" b="0" i="0" u="none" strike="noStrike" baseline="0" dirty="0" err="1" smtClean="0">
                <a:solidFill>
                  <a:srgbClr val="000000"/>
                </a:solidFill>
                <a:latin typeface="ArialUnicodeMS"/>
              </a:rPr>
              <a:t>doi</a:t>
            </a:r>
            <a:r>
              <a:rPr lang="en-IN" sz="1400" b="0" i="0" u="none" strike="noStrike" baseline="0" dirty="0" smtClean="0">
                <a:solidFill>
                  <a:srgbClr val="000000"/>
                </a:solidFill>
                <a:latin typeface="ArialUnicodeMS"/>
              </a:rPr>
              <a:t>: 10.1063/1.4940424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019709" y="6492875"/>
            <a:ext cx="3086100" cy="365125"/>
          </a:xfrm>
        </p:spPr>
        <p:txBody>
          <a:bodyPr/>
          <a:lstStyle/>
          <a:p>
            <a:r>
              <a:rPr lang="en-IN" dirty="0" err="1" smtClean="0"/>
              <a:t>Raghunandan</a:t>
            </a:r>
            <a:r>
              <a:rPr lang="en-IN" dirty="0" smtClean="0"/>
              <a:t> Shukla, DHEP Meet 2016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311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468C8-78A8-4381-B9B3-705F74C2A224}" type="slidenum">
              <a:rPr lang="en-IN" smtClean="0"/>
              <a:pPr/>
              <a:t>21</a:t>
            </a:fld>
            <a:endParaRPr lang="en-IN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0049" y="232586"/>
            <a:ext cx="8515350" cy="71055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Development of generic modules</a:t>
            </a:r>
            <a:endParaRPr lang="en-I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49" y="1098243"/>
            <a:ext cx="80087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Pluggable USB 2.0 Mezzanine Card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pluggable microcontroller card with full speed USB 2.0 interface has been developed in-house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a versatile I</a:t>
            </a:r>
            <a:r>
              <a:rPr lang="en-US" sz="160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interface and general purpose I/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user application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software APIs with easy to use I2C library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in various application in GRAPES-3 experiment, BARC and CMS experiment</a:t>
            </a:r>
          </a:p>
          <a:p>
            <a:pPr>
              <a:lnSpc>
                <a:spcPct val="150000"/>
              </a:lnSpc>
            </a:pPr>
            <a:r>
              <a:rPr lang="en-US" sz="16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Speed Amplifier for SiPM (Photo-detectors)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bandwidth (~ 200 MHz), high gain (~40) amplifier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compact form factor; can be integrated into many systems and applications  </a:t>
            </a:r>
            <a:endParaRPr lang="en-IN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t="42808" r="44816" b="26854"/>
          <a:stretch/>
        </p:blipFill>
        <p:spPr bwMode="auto">
          <a:xfrm>
            <a:off x="1052782" y="4523852"/>
            <a:ext cx="2033118" cy="17668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204" y="6036799"/>
            <a:ext cx="2122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Compact, high speed amplifier</a:t>
            </a:r>
            <a:endParaRPr lang="en-IN" sz="1200" dirty="0">
              <a:solidFill>
                <a:srgbClr val="00B0F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82" b="85143" l="33345" r="66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7357" r="38576" b="17838"/>
          <a:stretch/>
        </p:blipFill>
        <p:spPr>
          <a:xfrm>
            <a:off x="5091229" y="4689319"/>
            <a:ext cx="1725837" cy="17445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81817" y="4669664"/>
            <a:ext cx="1626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USB 2.0 Mezzanine card </a:t>
            </a:r>
            <a:endParaRPr lang="en-IN" sz="1200" dirty="0">
              <a:solidFill>
                <a:srgbClr val="00B0F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68167" y="6342864"/>
            <a:ext cx="90120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B0F0"/>
                </a:solidFill>
              </a:rPr>
              <a:t>USB 2.0 Port </a:t>
            </a:r>
            <a:endParaRPr lang="en-IN" sz="1050" dirty="0"/>
          </a:p>
        </p:txBody>
      </p:sp>
      <p:sp>
        <p:nvSpPr>
          <p:cNvPr id="15" name="Rectangle 14"/>
          <p:cNvSpPr/>
          <p:nvPr/>
        </p:nvSpPr>
        <p:spPr>
          <a:xfrm>
            <a:off x="4494591" y="5297636"/>
            <a:ext cx="5966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B0F0"/>
                </a:solidFill>
              </a:rPr>
              <a:t>I</a:t>
            </a:r>
            <a:r>
              <a:rPr lang="en-US" sz="1050" baseline="30000" dirty="0">
                <a:solidFill>
                  <a:srgbClr val="00B0F0"/>
                </a:solidFill>
              </a:rPr>
              <a:t>2</a:t>
            </a:r>
            <a:r>
              <a:rPr lang="en-US" sz="1050" dirty="0">
                <a:solidFill>
                  <a:srgbClr val="00B0F0"/>
                </a:solidFill>
              </a:rPr>
              <a:t>C Port</a:t>
            </a:r>
            <a:endParaRPr lang="en-IN" sz="105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28950" y="6492875"/>
            <a:ext cx="3086100" cy="365125"/>
          </a:xfrm>
        </p:spPr>
        <p:txBody>
          <a:bodyPr/>
          <a:lstStyle/>
          <a:p>
            <a:r>
              <a:rPr lang="en-IN" dirty="0" err="1" smtClean="0"/>
              <a:t>Raghunandan</a:t>
            </a:r>
            <a:r>
              <a:rPr lang="en-IN" dirty="0" smtClean="0"/>
              <a:t> Shukla, DHEP Meet 2016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139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7461"/>
            <a:ext cx="7886700" cy="7799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Amplifier + Discriminator – Test data</a:t>
            </a:r>
            <a:endParaRPr lang="en-IN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057" y="1456688"/>
            <a:ext cx="4118919" cy="2534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19" y="1257562"/>
            <a:ext cx="4269827" cy="27335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23613" y="3906021"/>
            <a:ext cx="352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SiPM Data with direct AFG trigger</a:t>
            </a:r>
            <a:endParaRPr lang="en-IN" dirty="0"/>
          </a:p>
        </p:txBody>
      </p:sp>
      <p:sp>
        <p:nvSpPr>
          <p:cNvPr id="26" name="TextBox 25"/>
          <p:cNvSpPr txBox="1"/>
          <p:nvPr/>
        </p:nvSpPr>
        <p:spPr>
          <a:xfrm>
            <a:off x="4936355" y="3906021"/>
            <a:ext cx="3727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SiPM Data with discriminator trigger</a:t>
            </a:r>
            <a:endParaRPr lang="en-IN" dirty="0"/>
          </a:p>
        </p:txBody>
      </p:sp>
      <p:graphicFrame>
        <p:nvGraphicFramePr>
          <p:cNvPr id="2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594650"/>
              </p:ext>
            </p:extLst>
          </p:nvPr>
        </p:nvGraphicFramePr>
        <p:xfrm>
          <a:off x="2586510" y="4229805"/>
          <a:ext cx="3781941" cy="2494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>
          <a:xfrm>
            <a:off x="203319" y="6457020"/>
            <a:ext cx="3086100" cy="365125"/>
          </a:xfrm>
        </p:spPr>
        <p:txBody>
          <a:bodyPr/>
          <a:lstStyle/>
          <a:p>
            <a:r>
              <a:rPr lang="en-IN" dirty="0" err="1" smtClean="0"/>
              <a:t>Raghunandan</a:t>
            </a:r>
            <a:r>
              <a:rPr lang="en-IN" dirty="0" smtClean="0"/>
              <a:t> Shukla, DHEP Meet 2016</a:t>
            </a:r>
            <a:endParaRPr lang="en-IN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8636-E148-4EE3-843B-2A0C49D3B3F5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63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3895"/>
            <a:ext cx="7886700" cy="845836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55" y="1097242"/>
            <a:ext cx="78867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Micron Resolution Scanner has used to characterize </a:t>
            </a:r>
            <a:r>
              <a:rPr lang="en-US" sz="2000" dirty="0" err="1" smtClean="0"/>
              <a:t>SiPMs</a:t>
            </a:r>
            <a:r>
              <a:rPr lang="en-US" sz="2000" dirty="0" smtClean="0"/>
              <a:t> microscopically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Detailed article with advanced characterization results is underway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Various instrumentation blocks developed in the group will be used for following applications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smtClean="0"/>
              <a:t>Vehicle Monitoring System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smtClean="0"/>
              <a:t>CMS experiment upgrade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 smtClean="0"/>
              <a:t>GRAPES-3 experiment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A high speed digitizer development is underway, which will complete the front end instrumentation vertical slice.</a:t>
            </a:r>
            <a:endParaRPr lang="en-IN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08751"/>
            <a:ext cx="3086100" cy="365125"/>
          </a:xfrm>
        </p:spPr>
        <p:txBody>
          <a:bodyPr/>
          <a:lstStyle/>
          <a:p>
            <a:r>
              <a:rPr lang="en-IN" dirty="0" err="1" smtClean="0"/>
              <a:t>Raghunandan</a:t>
            </a:r>
            <a:r>
              <a:rPr lang="en-IN" dirty="0" smtClean="0"/>
              <a:t> Shukla, DHEP Meet 2016</a:t>
            </a:r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97993" y="6492875"/>
            <a:ext cx="2057400" cy="365125"/>
          </a:xfrm>
        </p:spPr>
        <p:txBody>
          <a:bodyPr/>
          <a:lstStyle/>
          <a:p>
            <a:fld id="{47F28636-E148-4EE3-843B-2A0C49D3B3F5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277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11560" y="216025"/>
            <a:ext cx="7920880" cy="692695"/>
          </a:xfrm>
          <a:solidFill>
            <a:srgbClr val="000090"/>
          </a:solidFill>
          <a:ln w="12700">
            <a:solidFill>
              <a:srgbClr val="660066"/>
            </a:solidFill>
            <a:miter lim="0"/>
            <a:headEnd/>
            <a:tailEnd/>
          </a:ln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  <a:sym typeface="Cochin" charset="0"/>
              </a:rPr>
              <a:t>Silicon Photo-Multiplier (SiPM)</a:t>
            </a:r>
            <a:endParaRPr lang="en-US" sz="32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6146" name="Rectangle 2"/>
          <p:cNvSpPr>
            <a:spLocks noGrp="1"/>
          </p:cNvSpPr>
          <p:nvPr>
            <p:ph idx="1"/>
          </p:nvPr>
        </p:nvSpPr>
        <p:spPr bwMode="auto">
          <a:xfrm>
            <a:off x="467544" y="1004050"/>
            <a:ext cx="8208912" cy="3384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/>
          <a:p>
            <a:pPr marL="304800" indent="-304800" algn="l" defTabSz="457200">
              <a:spcBef>
                <a:spcPts val="500"/>
              </a:spcBef>
              <a:buFont typeface="ArialMT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Silicon Photo Multiplier (</a:t>
            </a:r>
            <a:r>
              <a:rPr lang="en-US" sz="2400" dirty="0" err="1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SiPM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) </a:t>
            </a:r>
            <a:r>
              <a:rPr lang="en-US" sz="2400" dirty="0" smtClean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consists of 2</a:t>
            </a:r>
            <a:r>
              <a:rPr lang="en-US" sz="2400" dirty="0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-d array of Avalanche Photo Diodes </a:t>
            </a:r>
            <a:endParaRPr lang="en-US" sz="2400" dirty="0" smtClean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304800" indent="-304800" algn="l" defTabSz="457200">
              <a:lnSpc>
                <a:spcPct val="80000"/>
              </a:lnSpc>
              <a:spcBef>
                <a:spcPts val="500"/>
              </a:spcBef>
              <a:buFont typeface="ArialMT" charset="0"/>
              <a:buChar char="•"/>
            </a:pPr>
            <a:endParaRPr lang="en-US" sz="2400" dirty="0" smtClean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304800" indent="-304800" algn="l" defTabSz="457200">
              <a:lnSpc>
                <a:spcPct val="80000"/>
              </a:lnSpc>
              <a:spcBef>
                <a:spcPts val="500"/>
              </a:spcBef>
              <a:buFont typeface="ArialMT" charset="0"/>
              <a:buChar char="•"/>
            </a:pPr>
            <a:endParaRPr lang="en-US" sz="2400" dirty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304800" indent="-304800" algn="l" defTabSz="457200">
              <a:lnSpc>
                <a:spcPct val="80000"/>
              </a:lnSpc>
              <a:spcBef>
                <a:spcPts val="500"/>
              </a:spcBef>
              <a:buFont typeface="ArialMT" charset="0"/>
              <a:buChar char="•"/>
            </a:pPr>
            <a:endParaRPr lang="en-US" sz="2400" dirty="0" smtClean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304800" indent="-304800" algn="l" defTabSz="457200">
              <a:lnSpc>
                <a:spcPct val="80000"/>
              </a:lnSpc>
              <a:spcBef>
                <a:spcPts val="500"/>
              </a:spcBef>
              <a:buFont typeface="ArialMT" charset="0"/>
              <a:buChar char="•"/>
            </a:pPr>
            <a:endParaRPr lang="en-US" sz="2400" dirty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304800" indent="-304800" algn="l" defTabSz="457200">
              <a:lnSpc>
                <a:spcPct val="80000"/>
              </a:lnSpc>
              <a:spcBef>
                <a:spcPts val="500"/>
              </a:spcBef>
              <a:buFont typeface="ArialMT" charset="0"/>
              <a:buChar char="•"/>
            </a:pPr>
            <a:endParaRPr lang="en-US" sz="2400" dirty="0" smtClean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304800" indent="-304800" algn="l" defTabSz="457200">
              <a:lnSpc>
                <a:spcPct val="80000"/>
              </a:lnSpc>
              <a:spcBef>
                <a:spcPts val="500"/>
              </a:spcBef>
              <a:buFont typeface="ArialMT" charset="0"/>
              <a:buChar char="•"/>
            </a:pPr>
            <a:endParaRPr lang="en-US" sz="2400" dirty="0" smtClean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304800" indent="-304800" algn="l" defTabSz="457200">
              <a:lnSpc>
                <a:spcPct val="80000"/>
              </a:lnSpc>
              <a:spcBef>
                <a:spcPts val="500"/>
              </a:spcBef>
              <a:buFont typeface="ArialMT" charset="0"/>
              <a:buChar char="•"/>
            </a:pPr>
            <a:endParaRPr lang="en-US" sz="2400" dirty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304800" indent="-304800" algn="l" defTabSz="457200">
              <a:lnSpc>
                <a:spcPct val="80000"/>
              </a:lnSpc>
              <a:spcBef>
                <a:spcPts val="500"/>
              </a:spcBef>
              <a:buFont typeface="ArialMT" charset="0"/>
              <a:buChar char="•"/>
            </a:pPr>
            <a:endParaRPr lang="en-US" sz="2400" dirty="0" smtClean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  <a:p>
            <a:pPr marL="304800" indent="-304800" algn="l" defTabSz="457200">
              <a:lnSpc>
                <a:spcPct val="80000"/>
              </a:lnSpc>
              <a:spcBef>
                <a:spcPts val="500"/>
              </a:spcBef>
              <a:buFont typeface="ArialMT" charset="0"/>
              <a:buChar char="•"/>
            </a:pPr>
            <a:endParaRPr lang="en-US" sz="2400" i="1" dirty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8757-4A05-B543-8BD3-686EBFAFE594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sipm_car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696" y="1758177"/>
            <a:ext cx="5471592" cy="25185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11960" y="1830185"/>
            <a:ext cx="864096" cy="122413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44008" y="2982313"/>
            <a:ext cx="864096" cy="10801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image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57433"/>
            <a:ext cx="2993276" cy="2177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1835696" y="3342353"/>
            <a:ext cx="0" cy="648072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-36512" y="3405069"/>
            <a:ext cx="20882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8000"/>
                </a:solidFill>
              </a:rPr>
              <a:t>1</a:t>
            </a:r>
            <a:r>
              <a:rPr lang="en-US" sz="1800" b="1" dirty="0" smtClean="0">
                <a:solidFill>
                  <a:srgbClr val="008000"/>
                </a:solidFill>
              </a:rPr>
              <a:t>0 </a:t>
            </a:r>
            <a:r>
              <a:rPr lang="en-US" sz="1800" b="1" dirty="0" err="1" smtClean="0">
                <a:solidFill>
                  <a:srgbClr val="008000"/>
                </a:solidFill>
              </a:rPr>
              <a:t>μm</a:t>
            </a:r>
            <a:r>
              <a:rPr lang="en-US" sz="1800" b="1" dirty="0" smtClean="0">
                <a:solidFill>
                  <a:srgbClr val="008000"/>
                </a:solidFill>
              </a:rPr>
              <a:t>  – 50 </a:t>
            </a:r>
            <a:r>
              <a:rPr lang="en-US" sz="1800" b="1" dirty="0" err="1" smtClean="0">
                <a:solidFill>
                  <a:srgbClr val="008000"/>
                </a:solidFill>
              </a:rPr>
              <a:t>μm</a:t>
            </a:r>
            <a:endParaRPr lang="en-US" sz="1800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910305"/>
            <a:ext cx="18356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10 </a:t>
            </a:r>
            <a:r>
              <a:rPr lang="en-US" sz="1800" b="1" dirty="0" err="1" smtClean="0">
                <a:solidFill>
                  <a:srgbClr val="FF0000"/>
                </a:solidFill>
              </a:rPr>
              <a:t>μm</a:t>
            </a:r>
            <a:r>
              <a:rPr lang="en-US" sz="1800" b="1" dirty="0" smtClean="0">
                <a:solidFill>
                  <a:srgbClr val="FF0000"/>
                </a:solidFill>
              </a:rPr>
              <a:t> – 30 </a:t>
            </a:r>
            <a:r>
              <a:rPr lang="en-US" sz="1800" b="1" dirty="0" err="1" smtClean="0">
                <a:solidFill>
                  <a:srgbClr val="FF0000"/>
                </a:solidFill>
              </a:rPr>
              <a:t>μm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483768" y="2910305"/>
            <a:ext cx="0" cy="43204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80528" y="4210532"/>
            <a:ext cx="6632044" cy="2510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Features and Advantages</a:t>
            </a:r>
          </a:p>
          <a:p>
            <a:pPr marL="304800" indent="-304800">
              <a:spcBef>
                <a:spcPts val="500"/>
              </a:spcBef>
              <a:buFont typeface="ArialMT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Operated in 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Geiger Mode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to obtain high Gain ~ 10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5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 </a:t>
            </a:r>
          </a:p>
          <a:p>
            <a:pPr marL="304800" indent="-304800">
              <a:spcBef>
                <a:spcPts val="500"/>
              </a:spcBef>
              <a:buFont typeface="ArialMT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Series resistor to quench the Avalanche</a:t>
            </a:r>
          </a:p>
          <a:p>
            <a:pPr marL="304800" indent="-304800" defTabSz="457200">
              <a:spcBef>
                <a:spcPts val="500"/>
              </a:spcBef>
              <a:buFont typeface="ArialMT" charset="0"/>
              <a:buChar char="•"/>
            </a:pPr>
            <a:r>
              <a:rPr lang="en-IN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High Photon Detection Efficiency ~ 60%</a:t>
            </a:r>
          </a:p>
          <a:p>
            <a:pPr marL="304800" indent="-304800" defTabSz="457200">
              <a:spcBef>
                <a:spcPts val="500"/>
              </a:spcBef>
              <a:buFont typeface="ArialMT" charset="0"/>
              <a:buChar char="•"/>
            </a:pPr>
            <a:r>
              <a:rPr lang="en-IN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Fast response ~ 100 </a:t>
            </a:r>
            <a:r>
              <a:rPr lang="en-IN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ps</a:t>
            </a:r>
            <a:endParaRPr lang="en-IN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Times New Roman" charset="0"/>
            </a:endParaRPr>
          </a:p>
          <a:p>
            <a:pPr marL="304800" indent="-304800" defTabSz="457200">
              <a:spcBef>
                <a:spcPts val="500"/>
              </a:spcBef>
              <a:buFont typeface="ArialMT" charset="0"/>
              <a:buChar char="•"/>
            </a:pPr>
            <a:r>
              <a:rPr lang="en-IN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Immunity to magnetic fields</a:t>
            </a:r>
          </a:p>
          <a:p>
            <a:pPr marL="304800" indent="-304800" defTabSz="457200">
              <a:spcBef>
                <a:spcPts val="500"/>
              </a:spcBef>
              <a:buFont typeface="ArialMT" charset="0"/>
              <a:buChar char="•"/>
            </a:pPr>
            <a:r>
              <a:rPr lang="en-IN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Compact Size (3mm × 3mm)</a:t>
            </a:r>
          </a:p>
          <a:p>
            <a:pPr marL="304800" indent="-304800" defTabSz="457200">
              <a:spcBef>
                <a:spcPts val="500"/>
              </a:spcBef>
              <a:buFont typeface="ArialMT" charset="0"/>
              <a:buChar char="•"/>
            </a:pPr>
            <a:r>
              <a:rPr lang="en-IN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charset="0"/>
              </a:rPr>
              <a:t>Low operating voltage (30-100 V)</a:t>
            </a:r>
            <a:endParaRPr lang="en-IN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8624" y="4644066"/>
            <a:ext cx="3995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Limited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range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of pixels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dependent Gain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Noise – Dark Counts, After-pulses, cross talk etc.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97361" y="6475655"/>
            <a:ext cx="3086100" cy="365125"/>
          </a:xfrm>
        </p:spPr>
        <p:txBody>
          <a:bodyPr/>
          <a:lstStyle/>
          <a:p>
            <a:r>
              <a:rPr lang="en-IN" dirty="0" err="1" smtClean="0"/>
              <a:t>Raghunandan</a:t>
            </a:r>
            <a:r>
              <a:rPr lang="en-IN" dirty="0" smtClean="0"/>
              <a:t> Shukla, DHEP Meet 2016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38531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4218"/>
            <a:ext cx="8229600" cy="1020502"/>
          </a:xfrm>
          <a:solidFill>
            <a:srgbClr val="00009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IN" sz="3600" dirty="0">
                <a:solidFill>
                  <a:srgbClr val="FFFFFF"/>
                </a:solidFill>
              </a:rPr>
              <a:t>Micron Resolution Optical Scanner for Silicon Detectors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501008"/>
            <a:ext cx="7992888" cy="352839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Indigenously developed tool to characterize optical devices with fine feature size (~10 </a:t>
            </a:r>
            <a:r>
              <a:rPr lang="en-US" sz="2000" dirty="0" err="1"/>
              <a:t>μm</a:t>
            </a:r>
            <a:r>
              <a:rPr lang="en-US" sz="2000" dirty="0"/>
              <a:t>)</a:t>
            </a: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2000" dirty="0"/>
              <a:t>To study microscopic uniformity of the response over large area (distinguish between active and dead area)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Very few research laboratories in the world have a facility to carry out such tests with high spatial resolution (1.7 </a:t>
            </a:r>
            <a:r>
              <a:rPr lang="en-US" sz="2000" dirty="0" err="1"/>
              <a:t>μm</a:t>
            </a:r>
            <a:r>
              <a:rPr lang="en-US" sz="2000" dirty="0"/>
              <a:t>)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8757-4A05-B543-8BD3-686EBFAFE594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Finding-niches-ide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5736" y="1314508"/>
            <a:ext cx="2088232" cy="20882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83968" y="1890572"/>
            <a:ext cx="1512168" cy="1440160"/>
            <a:chOff x="5508104" y="1196752"/>
            <a:chExt cx="1512168" cy="1440160"/>
          </a:xfrm>
          <a:scene3d>
            <a:camera prst="isometricOffAxis1Top">
              <a:rot lat="17718000" lon="19590000" rev="3458552"/>
            </a:camera>
            <a:lightRig rig="threePt" dir="t"/>
          </a:scene3d>
        </p:grpSpPr>
        <p:sp>
          <p:nvSpPr>
            <p:cNvPr id="5" name="Rectangle 4"/>
            <p:cNvSpPr/>
            <p:nvPr/>
          </p:nvSpPr>
          <p:spPr>
            <a:xfrm>
              <a:off x="5508104" y="1196752"/>
              <a:ext cx="1512168" cy="144016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724128" y="1412776"/>
              <a:ext cx="360040" cy="360040"/>
            </a:xfrm>
            <a:prstGeom prst="rect">
              <a:avLst/>
            </a:prstGeom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372200" y="1412776"/>
              <a:ext cx="360040" cy="360040"/>
            </a:xfrm>
            <a:prstGeom prst="rect">
              <a:avLst/>
            </a:prstGeom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24128" y="1988840"/>
              <a:ext cx="360040" cy="360040"/>
            </a:xfrm>
            <a:prstGeom prst="rect">
              <a:avLst/>
            </a:prstGeom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72200" y="1988840"/>
              <a:ext cx="360040" cy="360040"/>
            </a:xfrm>
            <a:prstGeom prst="rect">
              <a:avLst/>
            </a:prstGeom>
            <a:ln w="571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reeform 11"/>
          <p:cNvSpPr/>
          <p:nvPr/>
        </p:nvSpPr>
        <p:spPr>
          <a:xfrm>
            <a:off x="5436096" y="1674548"/>
            <a:ext cx="1080120" cy="648072"/>
          </a:xfrm>
          <a:custGeom>
            <a:avLst/>
            <a:gdLst>
              <a:gd name="connsiteX0" fmla="*/ 0 w 442988"/>
              <a:gd name="connsiteY0" fmla="*/ 726164 h 726164"/>
              <a:gd name="connsiteX1" fmla="*/ 103364 w 442988"/>
              <a:gd name="connsiteY1" fmla="*/ 489872 h 726164"/>
              <a:gd name="connsiteX2" fmla="*/ 383923 w 442988"/>
              <a:gd name="connsiteY2" fmla="*/ 327421 h 726164"/>
              <a:gd name="connsiteX3" fmla="*/ 339624 w 442988"/>
              <a:gd name="connsiteY3" fmla="*/ 194507 h 726164"/>
              <a:gd name="connsiteX4" fmla="*/ 442988 w 442988"/>
              <a:gd name="connsiteY4" fmla="*/ 2520 h 7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88" h="726164">
                <a:moveTo>
                  <a:pt x="0" y="726164"/>
                </a:moveTo>
                <a:cubicBezTo>
                  <a:pt x="19688" y="641246"/>
                  <a:pt x="39377" y="556329"/>
                  <a:pt x="103364" y="489872"/>
                </a:cubicBezTo>
                <a:cubicBezTo>
                  <a:pt x="167351" y="423415"/>
                  <a:pt x="344546" y="376648"/>
                  <a:pt x="383923" y="327421"/>
                </a:cubicBezTo>
                <a:cubicBezTo>
                  <a:pt x="423300" y="278194"/>
                  <a:pt x="329780" y="248657"/>
                  <a:pt x="339624" y="194507"/>
                </a:cubicBezTo>
                <a:cubicBezTo>
                  <a:pt x="349468" y="140357"/>
                  <a:pt x="396228" y="-22094"/>
                  <a:pt x="442988" y="252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724128" y="1818564"/>
            <a:ext cx="936104" cy="627080"/>
          </a:xfrm>
          <a:custGeom>
            <a:avLst/>
            <a:gdLst>
              <a:gd name="connsiteX0" fmla="*/ 0 w 442988"/>
              <a:gd name="connsiteY0" fmla="*/ 726164 h 726164"/>
              <a:gd name="connsiteX1" fmla="*/ 103364 w 442988"/>
              <a:gd name="connsiteY1" fmla="*/ 489872 h 726164"/>
              <a:gd name="connsiteX2" fmla="*/ 383923 w 442988"/>
              <a:gd name="connsiteY2" fmla="*/ 327421 h 726164"/>
              <a:gd name="connsiteX3" fmla="*/ 339624 w 442988"/>
              <a:gd name="connsiteY3" fmla="*/ 194507 h 726164"/>
              <a:gd name="connsiteX4" fmla="*/ 442988 w 442988"/>
              <a:gd name="connsiteY4" fmla="*/ 2520 h 72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88" h="726164">
                <a:moveTo>
                  <a:pt x="0" y="726164"/>
                </a:moveTo>
                <a:cubicBezTo>
                  <a:pt x="19688" y="641246"/>
                  <a:pt x="39377" y="556329"/>
                  <a:pt x="103364" y="489872"/>
                </a:cubicBezTo>
                <a:cubicBezTo>
                  <a:pt x="167351" y="423415"/>
                  <a:pt x="344546" y="376648"/>
                  <a:pt x="383923" y="327421"/>
                </a:cubicBezTo>
                <a:cubicBezTo>
                  <a:pt x="423300" y="278194"/>
                  <a:pt x="329780" y="248657"/>
                  <a:pt x="339624" y="194507"/>
                </a:cubicBezTo>
                <a:cubicBezTo>
                  <a:pt x="349468" y="140357"/>
                  <a:pt x="396228" y="-22094"/>
                  <a:pt x="442988" y="252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27984" y="1314510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Active area (Good response)</a:t>
            </a:r>
          </a:p>
        </p:txBody>
      </p:sp>
      <p:cxnSp>
        <p:nvCxnSpPr>
          <p:cNvPr id="19" name="Straight Arrow Connector 18"/>
          <p:cNvCxnSpPr>
            <a:stCxn id="17" idx="2"/>
          </p:cNvCxnSpPr>
          <p:nvPr/>
        </p:nvCxnSpPr>
        <p:spPr>
          <a:xfrm flipH="1">
            <a:off x="5220074" y="1653064"/>
            <a:ext cx="756082" cy="741566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36096" y="2898686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Dead area (very low response)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220072" y="2754672"/>
            <a:ext cx="360040" cy="216023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1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08" y="135314"/>
            <a:ext cx="8856984" cy="880066"/>
          </a:xfrm>
          <a:solidFill>
            <a:srgbClr val="00009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600" dirty="0">
                <a:solidFill>
                  <a:srgbClr val="FFFFFF"/>
                </a:solidFill>
              </a:rPr>
              <a:t>Micron Resolution optical </a:t>
            </a:r>
            <a:r>
              <a:rPr lang="en-US" sz="2600" dirty="0" smtClean="0">
                <a:solidFill>
                  <a:srgbClr val="FFFFFF"/>
                </a:solidFill>
              </a:rPr>
              <a:t>scanner: Why important for </a:t>
            </a:r>
            <a:r>
              <a:rPr lang="en-US" sz="2600" dirty="0" err="1" smtClean="0">
                <a:solidFill>
                  <a:srgbClr val="FFFFFF"/>
                </a:solidFill>
              </a:rPr>
              <a:t>SiPM</a:t>
            </a:r>
            <a:r>
              <a:rPr lang="en-US" sz="2600" dirty="0" smtClean="0">
                <a:solidFill>
                  <a:srgbClr val="FFFFFF"/>
                </a:solidFill>
              </a:rPr>
              <a:t>?</a:t>
            </a:r>
            <a:endParaRPr lang="en-US" sz="2600" dirty="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 bwMode="auto">
          <a:xfrm>
            <a:off x="381000" y="3478355"/>
            <a:ext cx="8382000" cy="310024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/>
          <a:p>
            <a:pPr marL="214313" indent="-214313" algn="l" defTabSz="457200">
              <a:lnSpc>
                <a:spcPct val="90000"/>
              </a:lnSpc>
              <a:spcBef>
                <a:spcPts val="400"/>
              </a:spcBef>
              <a:buFont typeface="ArialMT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For </a:t>
            </a:r>
            <a:r>
              <a:rPr lang="en-US" sz="2400" dirty="0">
                <a:solidFill>
                  <a:srgbClr val="000000"/>
                </a:solidFill>
              </a:rPr>
              <a:t>good </a:t>
            </a:r>
            <a:r>
              <a:rPr lang="en-US" sz="2400" dirty="0" err="1">
                <a:solidFill>
                  <a:srgbClr val="000000"/>
                </a:solidFill>
              </a:rPr>
              <a:t>SiPM</a:t>
            </a:r>
            <a:r>
              <a:rPr lang="en-US" sz="2400" dirty="0">
                <a:solidFill>
                  <a:srgbClr val="000000"/>
                </a:solidFill>
              </a:rPr>
              <a:t> , if 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single pixel output charge </a:t>
            </a:r>
            <a:r>
              <a:rPr lang="en-US" sz="2400" i="1" dirty="0">
                <a:solidFill>
                  <a:srgbClr val="000000"/>
                </a:solidFill>
              </a:rPr>
              <a:t>= q,  then for n pixels, </a:t>
            </a:r>
            <a:r>
              <a:rPr lang="en-US" sz="2400" dirty="0">
                <a:solidFill>
                  <a:srgbClr val="000000"/>
                </a:solidFill>
              </a:rPr>
              <a:t>Total output charge </a:t>
            </a:r>
            <a:r>
              <a:rPr lang="en-US" sz="2400" i="1" dirty="0">
                <a:solidFill>
                  <a:srgbClr val="000000"/>
                </a:solidFill>
              </a:rPr>
              <a:t>= n × </a:t>
            </a:r>
            <a:r>
              <a:rPr lang="en-US" sz="2400" i="1" dirty="0" smtClean="0">
                <a:solidFill>
                  <a:srgbClr val="000000"/>
                </a:solidFill>
              </a:rPr>
              <a:t>q</a:t>
            </a:r>
          </a:p>
          <a:p>
            <a:pPr marL="214313" indent="-214313" algn="l" defTabSz="457200">
              <a:lnSpc>
                <a:spcPct val="90000"/>
              </a:lnSpc>
              <a:spcBef>
                <a:spcPts val="400"/>
              </a:spcBef>
              <a:buFont typeface="ArialMT" charset="0"/>
              <a:buChar char="•"/>
            </a:pPr>
            <a:endParaRPr lang="en-US" sz="2400" i="1" dirty="0" smtClean="0">
              <a:solidFill>
                <a:srgbClr val="000000"/>
              </a:solidFill>
            </a:endParaRPr>
          </a:p>
          <a:p>
            <a:pPr marL="214313" indent="-214313" algn="l" defTabSz="457200">
              <a:lnSpc>
                <a:spcPct val="90000"/>
              </a:lnSpc>
              <a:spcBef>
                <a:spcPts val="400"/>
              </a:spcBef>
              <a:buFont typeface="ArialMT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If pixel to pixel Gain varies, linearity is compromised</a:t>
            </a:r>
          </a:p>
          <a:p>
            <a:pPr marL="214313" indent="-214313" algn="l" defTabSz="457200">
              <a:lnSpc>
                <a:spcPct val="90000"/>
              </a:lnSpc>
              <a:spcBef>
                <a:spcPts val="400"/>
              </a:spcBef>
              <a:buFont typeface="ArialMT" charset="0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214313" indent="-214313" algn="l" defTabSz="457200">
              <a:lnSpc>
                <a:spcPct val="90000"/>
              </a:lnSpc>
              <a:spcBef>
                <a:spcPts val="400"/>
              </a:spcBef>
              <a:buFont typeface="ArialMT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Variation of Gain within pixel is also not desirable – induces positional dependence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67744" y="1196752"/>
            <a:ext cx="4536504" cy="2118429"/>
            <a:chOff x="2267744" y="1196752"/>
            <a:chExt cx="4536504" cy="2118429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3347864" y="2780928"/>
              <a:ext cx="2088232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3419872" y="1196752"/>
              <a:ext cx="8384" cy="166456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35896" y="2791961"/>
              <a:ext cx="3168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Number of pixel fired (number of photons)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67744" y="1922348"/>
              <a:ext cx="10746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Charge, Q</a:t>
              </a:r>
              <a:endParaRPr lang="en-US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V="1">
            <a:off x="3491880" y="1412776"/>
            <a:ext cx="1440160" cy="129614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492500" y="1303412"/>
            <a:ext cx="1449917" cy="1333500"/>
          </a:xfrm>
          <a:custGeom>
            <a:avLst/>
            <a:gdLst>
              <a:gd name="connsiteX0" fmla="*/ 0 w 1449917"/>
              <a:gd name="connsiteY0" fmla="*/ 1333500 h 1333500"/>
              <a:gd name="connsiteX1" fmla="*/ 338667 w 1449917"/>
              <a:gd name="connsiteY1" fmla="*/ 730250 h 1333500"/>
              <a:gd name="connsiteX2" fmla="*/ 899583 w 1449917"/>
              <a:gd name="connsiteY2" fmla="*/ 232833 h 1333500"/>
              <a:gd name="connsiteX3" fmla="*/ 1449917 w 1449917"/>
              <a:gd name="connsiteY3" fmla="*/ 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9917" h="1333500">
                <a:moveTo>
                  <a:pt x="0" y="1333500"/>
                </a:moveTo>
                <a:cubicBezTo>
                  <a:pt x="94368" y="1123597"/>
                  <a:pt x="188737" y="913694"/>
                  <a:pt x="338667" y="730250"/>
                </a:cubicBezTo>
                <a:cubicBezTo>
                  <a:pt x="488597" y="546806"/>
                  <a:pt x="714375" y="354541"/>
                  <a:pt x="899583" y="232833"/>
                </a:cubicBezTo>
                <a:cubicBezTo>
                  <a:pt x="1084791" y="111125"/>
                  <a:pt x="1370542" y="24694"/>
                  <a:pt x="1449917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83968" y="1988840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All APS’s produce same charge, q1=q2…=q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292080" y="119675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Variation in pixel to pixel charge</a:t>
            </a:r>
            <a:endParaRPr lang="en-US" sz="1600" dirty="0"/>
          </a:p>
        </p:txBody>
      </p:sp>
      <p:cxnSp>
        <p:nvCxnSpPr>
          <p:cNvPr id="21" name="Straight Arrow Connector 20"/>
          <p:cNvCxnSpPr>
            <a:stCxn id="18" idx="1"/>
          </p:cNvCxnSpPr>
          <p:nvPr/>
        </p:nvCxnSpPr>
        <p:spPr>
          <a:xfrm flipH="1" flipV="1">
            <a:off x="4067944" y="2204865"/>
            <a:ext cx="216024" cy="76363"/>
          </a:xfrm>
          <a:prstGeom prst="straightConnector1">
            <a:avLst/>
          </a:prstGeom>
          <a:ln>
            <a:solidFill>
              <a:srgbClr val="1737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932040" y="1340768"/>
            <a:ext cx="360040" cy="1"/>
          </a:xfrm>
          <a:prstGeom prst="straightConnector1">
            <a:avLst/>
          </a:prstGeom>
          <a:ln>
            <a:solidFill>
              <a:srgbClr val="1737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8757-4A05-B543-8BD3-686EBFAFE594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18044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274638"/>
            <a:ext cx="8229600" cy="634082"/>
          </a:xfrm>
          <a:solidFill>
            <a:srgbClr val="00009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Beam Focusing and Characterization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80" y="4087613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LASER beam should be much smaller than 10μm</a:t>
            </a:r>
          </a:p>
          <a:p>
            <a:r>
              <a:rPr lang="en-US" sz="2400" dirty="0" smtClean="0"/>
              <a:t>20x and 50x objectives have been tried  </a:t>
            </a:r>
          </a:p>
          <a:p>
            <a:r>
              <a:rPr lang="en-US" sz="2400" dirty="0" smtClean="0"/>
              <a:t>Beam profile was obtained by classic Knife-edge method 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Obtaining the sharply focused light beam is the heart of this experiment 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3" descr="imag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26003"/>
            <a:ext cx="4176464" cy="300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3491880" y="2276872"/>
            <a:ext cx="648072" cy="0"/>
          </a:xfrm>
          <a:prstGeom prst="straightConnector1">
            <a:avLst/>
          </a:prstGeom>
          <a:ln>
            <a:solidFill>
              <a:srgbClr val="17375E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91680" y="2051556"/>
            <a:ext cx="20882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1</a:t>
            </a:r>
            <a:r>
              <a:rPr lang="en-US" sz="1800" b="1" dirty="0" smtClean="0">
                <a:solidFill>
                  <a:srgbClr val="0000FF"/>
                </a:solidFill>
              </a:rPr>
              <a:t>0 </a:t>
            </a:r>
            <a:r>
              <a:rPr lang="en-US" sz="1800" b="1" dirty="0" err="1" smtClean="0">
                <a:solidFill>
                  <a:srgbClr val="0000FF"/>
                </a:solidFill>
              </a:rPr>
              <a:t>μm</a:t>
            </a:r>
            <a:r>
              <a:rPr lang="en-US" sz="1800" b="1" dirty="0" smtClean="0">
                <a:solidFill>
                  <a:srgbClr val="0000FF"/>
                </a:solidFill>
              </a:rPr>
              <a:t>  – 50 </a:t>
            </a:r>
            <a:r>
              <a:rPr lang="en-US" sz="1800" b="1" dirty="0" err="1" smtClean="0">
                <a:solidFill>
                  <a:srgbClr val="0000FF"/>
                </a:solidFill>
              </a:rPr>
              <a:t>μm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1177007"/>
            <a:ext cx="1656184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10 </a:t>
            </a:r>
            <a:r>
              <a:rPr lang="en-US" sz="1600" b="1" dirty="0" err="1" smtClean="0">
                <a:solidFill>
                  <a:schemeClr val="accent2"/>
                </a:solidFill>
              </a:rPr>
              <a:t>μm</a:t>
            </a:r>
            <a:r>
              <a:rPr lang="en-US" sz="1600" b="1" dirty="0" smtClean="0">
                <a:solidFill>
                  <a:schemeClr val="accent2"/>
                </a:solidFill>
              </a:rPr>
              <a:t>  – 30 </a:t>
            </a:r>
            <a:r>
              <a:rPr lang="en-US" sz="1600" b="1" dirty="0" err="1" smtClean="0">
                <a:solidFill>
                  <a:schemeClr val="accent2"/>
                </a:solidFill>
              </a:rPr>
              <a:t>μm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67944" y="1628800"/>
            <a:ext cx="576064" cy="0"/>
          </a:xfrm>
          <a:prstGeom prst="straightConnector1">
            <a:avLst/>
          </a:prstGeom>
          <a:ln>
            <a:solidFill>
              <a:srgbClr val="1F497D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8757-4A05-B543-8BD3-686EBFAFE594}" type="slidenum">
              <a:rPr lang="en-US" smtClean="0"/>
              <a:t>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63688" y="27716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Active area</a:t>
            </a:r>
            <a:endParaRPr lang="en-US" sz="18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059832" y="299695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91680" y="328498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Dead area</a:t>
            </a:r>
            <a:endParaRPr lang="en-US" sz="18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915816" y="3573016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76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936104"/>
          </a:xfrm>
          <a:solidFill>
            <a:srgbClr val="00009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Characterization of the LASER beam: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FFFFFF"/>
                </a:solidFill>
              </a:rPr>
              <a:t>Knife Edge Method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47415" y="1333984"/>
            <a:ext cx="3048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80615" y="1562584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280615" y="2095984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280615" y="2629384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Flowchart: Direct Access Storage 8"/>
          <p:cNvSpPr/>
          <p:nvPr/>
        </p:nvSpPr>
        <p:spPr>
          <a:xfrm>
            <a:off x="6690815" y="1704793"/>
            <a:ext cx="1066800" cy="1003906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4" idx="1"/>
          </p:cNvCxnSpPr>
          <p:nvPr/>
        </p:nvCxnSpPr>
        <p:spPr>
          <a:xfrm>
            <a:off x="2392052" y="1568328"/>
            <a:ext cx="1784163" cy="4162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499815" y="2248384"/>
            <a:ext cx="16764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499815" y="2095984"/>
            <a:ext cx="1676400" cy="38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211960" y="1675178"/>
            <a:ext cx="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1700808"/>
            <a:ext cx="121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Collimated beam from LASER (650nm)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123728" y="2924944"/>
            <a:ext cx="717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50x lens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414215" y="2934184"/>
            <a:ext cx="148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Knife edge</a:t>
            </a: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6386015" y="1753084"/>
            <a:ext cx="209550" cy="876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176215" y="1984556"/>
            <a:ext cx="2209800" cy="2638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76215" y="1984556"/>
            <a:ext cx="2209800" cy="454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6" idx="2"/>
          </p:cNvCxnSpPr>
          <p:nvPr/>
        </p:nvCxnSpPr>
        <p:spPr>
          <a:xfrm>
            <a:off x="4176215" y="2134084"/>
            <a:ext cx="2209800" cy="57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38415" y="2745053"/>
            <a:ext cx="1460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Detector </a:t>
            </a:r>
          </a:p>
          <a:p>
            <a:pPr algn="ctr"/>
            <a:r>
              <a:rPr lang="en-US" dirty="0" smtClean="0"/>
              <a:t>( PIN diode)</a:t>
            </a:r>
            <a:endParaRPr lang="en-US" dirty="0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8757-4A05-B543-8BD3-686EBFAFE594}" type="slidenum">
              <a:rPr lang="en-US" smtClean="0"/>
              <a:t>7</a:t>
            </a:fld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42" y="3448164"/>
            <a:ext cx="3701032" cy="27203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687" y="3636049"/>
            <a:ext cx="3709455" cy="255899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2392052" y="4952804"/>
            <a:ext cx="1413829" cy="296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64692" y="4645389"/>
            <a:ext cx="1094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waist</a:t>
            </a:r>
            <a:endParaRPr lang="en-IN" dirty="0"/>
          </a:p>
        </p:txBody>
      </p:sp>
      <p:sp>
        <p:nvSpPr>
          <p:cNvPr id="44" name="TextBox 43"/>
          <p:cNvSpPr txBox="1"/>
          <p:nvPr/>
        </p:nvSpPr>
        <p:spPr>
          <a:xfrm>
            <a:off x="1051554" y="6237507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00FF"/>
                </a:solidFill>
              </a:rPr>
              <a:t>With 50x lens beam spot size 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</a:rPr>
              <a:t>obtained is 1.7 </a:t>
            </a:r>
            <a:r>
              <a:rPr lang="en-US" sz="1800" b="1" dirty="0" err="1">
                <a:solidFill>
                  <a:srgbClr val="0000FF"/>
                </a:solidFill>
              </a:rPr>
              <a:t>μ</a:t>
            </a:r>
            <a:r>
              <a:rPr lang="en-US" sz="1800" b="1" dirty="0" err="1" smtClean="0">
                <a:solidFill>
                  <a:srgbClr val="0000FF"/>
                </a:solidFill>
              </a:rPr>
              <a:t>m</a:t>
            </a:r>
            <a:r>
              <a:rPr lang="en-US" sz="1800" b="1" dirty="0" smtClean="0">
                <a:solidFill>
                  <a:srgbClr val="0000FF"/>
                </a:solidFill>
              </a:rPr>
              <a:t> at 1σ level 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>
          <a:xfrm>
            <a:off x="3028950" y="6463445"/>
            <a:ext cx="3086100" cy="365125"/>
          </a:xfrm>
        </p:spPr>
        <p:txBody>
          <a:bodyPr/>
          <a:lstStyle/>
          <a:p>
            <a:r>
              <a:rPr lang="en-IN" dirty="0" err="1" smtClean="0"/>
              <a:t>Raghunandan</a:t>
            </a:r>
            <a:r>
              <a:rPr lang="en-IN" dirty="0" smtClean="0"/>
              <a:t> Shukla, DHEP Meet 2016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4748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2.77778E-7 0.16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76064"/>
          </a:xfrm>
          <a:solidFill>
            <a:srgbClr val="00009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Fixing target plane position at Focal plane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03244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/>
              <a:t>To scan </a:t>
            </a:r>
            <a:r>
              <a:rPr lang="en-US" sz="2400" dirty="0" err="1" smtClean="0"/>
              <a:t>SiPM</a:t>
            </a:r>
            <a:r>
              <a:rPr lang="en-US" sz="2400" dirty="0" smtClean="0"/>
              <a:t> : </a:t>
            </a:r>
            <a:r>
              <a:rPr lang="en-US" sz="2400" dirty="0" err="1" smtClean="0"/>
              <a:t>SiPM</a:t>
            </a:r>
            <a:r>
              <a:rPr lang="en-US" sz="2400" dirty="0" smtClean="0"/>
              <a:t> surface needs to be aligned with Focal plane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A courser position:  </a:t>
            </a:r>
            <a:r>
              <a:rPr lang="en-US" sz="2400" dirty="0"/>
              <a:t>I</a:t>
            </a:r>
            <a:r>
              <a:rPr lang="en-US" sz="2400" dirty="0" smtClean="0"/>
              <a:t>maging capability of online microscope 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Exact position: Found out by comparing response of the </a:t>
            </a:r>
            <a:r>
              <a:rPr lang="en-US" sz="2400" dirty="0" err="1" smtClean="0"/>
              <a:t>SiPM</a:t>
            </a:r>
            <a:r>
              <a:rPr lang="en-US" sz="2400" dirty="0" smtClean="0"/>
              <a:t> at various position along the focal axis</a:t>
            </a:r>
            <a:endParaRPr lang="en-US" sz="24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8757-4A05-B543-8BD3-686EBFAFE594}" type="slidenum">
              <a:rPr lang="en-US" smtClean="0"/>
              <a:t>8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47385" y="4753608"/>
            <a:ext cx="1728675" cy="13629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isometricOffAxis1Left">
              <a:rot lat="1080000" lon="4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 hangingPunct="1">
              <a:spcBef>
                <a:spcPts val="0"/>
              </a:spcBef>
              <a:spcAft>
                <a:spcPts val="0"/>
              </a:spcAft>
            </a:pPr>
            <a:endParaRPr lang="en-IN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02610" y="4753608"/>
            <a:ext cx="1728675" cy="1362991"/>
            <a:chOff x="3148134" y="1080921"/>
            <a:chExt cx="2057400" cy="2023312"/>
          </a:xfrm>
          <a:scene3d>
            <a:camera prst="isometricOffAxis1Left">
              <a:rot lat="1080000" lon="4200000" rev="0"/>
            </a:camera>
            <a:lightRig rig="threePt" dir="t"/>
          </a:scene3d>
        </p:grpSpPr>
        <p:sp>
          <p:nvSpPr>
            <p:cNvPr id="14" name="Rectangle 13"/>
            <p:cNvSpPr/>
            <p:nvPr/>
          </p:nvSpPr>
          <p:spPr>
            <a:xfrm>
              <a:off x="3148134" y="1080921"/>
              <a:ext cx="2057400" cy="202331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368569" y="12283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9624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572000" y="12192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352800" y="18379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466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556231" y="18288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352800" y="2447563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9466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556231" y="2438400"/>
              <a:ext cx="440871" cy="44803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06266" y="4465576"/>
            <a:ext cx="5072888" cy="2006328"/>
            <a:chOff x="1603331" y="609600"/>
            <a:chExt cx="6037546" cy="3886200"/>
          </a:xfrm>
          <a:noFill/>
        </p:grpSpPr>
        <p:sp>
          <p:nvSpPr>
            <p:cNvPr id="47" name="Freeform 46"/>
            <p:cNvSpPr/>
            <p:nvPr/>
          </p:nvSpPr>
          <p:spPr>
            <a:xfrm>
              <a:off x="1603332" y="2680045"/>
              <a:ext cx="6037545" cy="1815755"/>
            </a:xfrm>
            <a:custGeom>
              <a:avLst/>
              <a:gdLst>
                <a:gd name="connsiteX0" fmla="*/ 0 w 6037545"/>
                <a:gd name="connsiteY0" fmla="*/ 752087 h 852295"/>
                <a:gd name="connsiteX1" fmla="*/ 2918564 w 6037545"/>
                <a:gd name="connsiteY1" fmla="*/ 525 h 852295"/>
                <a:gd name="connsiteX2" fmla="*/ 6037545 w 6037545"/>
                <a:gd name="connsiteY2" fmla="*/ 852295 h 85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7545" h="852295">
                  <a:moveTo>
                    <a:pt x="0" y="752087"/>
                  </a:moveTo>
                  <a:cubicBezTo>
                    <a:pt x="956153" y="367955"/>
                    <a:pt x="1912307" y="-16176"/>
                    <a:pt x="2918564" y="525"/>
                  </a:cubicBezTo>
                  <a:cubicBezTo>
                    <a:pt x="3924821" y="17226"/>
                    <a:pt x="5494751" y="701983"/>
                    <a:pt x="6037545" y="852295"/>
                  </a:cubicBezTo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 flipV="1">
              <a:off x="1603331" y="609600"/>
              <a:ext cx="6037545" cy="1815755"/>
            </a:xfrm>
            <a:custGeom>
              <a:avLst/>
              <a:gdLst>
                <a:gd name="connsiteX0" fmla="*/ 0 w 6037545"/>
                <a:gd name="connsiteY0" fmla="*/ 752087 h 852295"/>
                <a:gd name="connsiteX1" fmla="*/ 2918564 w 6037545"/>
                <a:gd name="connsiteY1" fmla="*/ 525 h 852295"/>
                <a:gd name="connsiteX2" fmla="*/ 6037545 w 6037545"/>
                <a:gd name="connsiteY2" fmla="*/ 852295 h 85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7545" h="852295">
                  <a:moveTo>
                    <a:pt x="0" y="752087"/>
                  </a:moveTo>
                  <a:cubicBezTo>
                    <a:pt x="956153" y="367955"/>
                    <a:pt x="1912307" y="-16176"/>
                    <a:pt x="2918564" y="525"/>
                  </a:cubicBezTo>
                  <a:cubicBezTo>
                    <a:pt x="3924821" y="17226"/>
                    <a:pt x="5494751" y="701983"/>
                    <a:pt x="6037545" y="852295"/>
                  </a:cubicBezTo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IN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238514" y="43215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Focal plane</a:t>
            </a:r>
            <a:endParaRPr lang="en-US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898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0.18107 0.0055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00009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Test Sample Imaging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108011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Test Sample imaging is a one of the very important feature of the setup</a:t>
            </a:r>
          </a:p>
          <a:p>
            <a:r>
              <a:rPr lang="en-US" sz="1800" dirty="0" smtClean="0"/>
              <a:t>The Experimental setup is as shown in the block diagram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7" name="AutoShape 8"/>
          <p:cNvSpPr>
            <a:spLocks/>
          </p:cNvSpPr>
          <p:nvPr/>
        </p:nvSpPr>
        <p:spPr bwMode="auto">
          <a:xfrm>
            <a:off x="5220072" y="4293096"/>
            <a:ext cx="1738313" cy="482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/>
          <a:lstStyle/>
          <a:p>
            <a:pPr algn="ctr" defTabSz="914400"/>
            <a:r>
              <a:rPr lang="en-US" dirty="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CCD Image of </a:t>
            </a:r>
            <a:r>
              <a:rPr lang="en-US" dirty="0" err="1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SiPM</a:t>
            </a:r>
            <a:r>
              <a:rPr lang="en-US" dirty="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 under test</a:t>
            </a:r>
            <a:endParaRPr lang="en-US" dirty="0"/>
          </a:p>
        </p:txBody>
      </p:sp>
      <p:pic>
        <p:nvPicPr>
          <p:cNvPr id="9" name="Picture 4" descr="image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7" t="26933" r="45738" b="41173"/>
          <a:stretch/>
        </p:blipFill>
        <p:spPr bwMode="auto">
          <a:xfrm>
            <a:off x="1899466" y="2046299"/>
            <a:ext cx="4658327" cy="165618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3568" y="558924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953735"/>
                </a:solidFill>
                <a:latin typeface="+mn-lt"/>
              </a:rPr>
              <a:t>Imaging capability also allows user to select test area interactively with visual feedback without interfering in the mainstream experiment</a:t>
            </a:r>
            <a:endParaRPr lang="en-US" sz="2000" i="1" dirty="0">
              <a:solidFill>
                <a:srgbClr val="953735"/>
              </a:solidFill>
              <a:latin typeface="+mn-lt"/>
            </a:endParaRPr>
          </a:p>
        </p:txBody>
      </p:sp>
      <p:pic>
        <p:nvPicPr>
          <p:cNvPr id="8" name="Picture 7" descr="8_6_14_51_3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5" t="25128" r="29545"/>
          <a:stretch/>
        </p:blipFill>
        <p:spPr>
          <a:xfrm>
            <a:off x="3275856" y="3789040"/>
            <a:ext cx="1609444" cy="1665651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78757-4A05-B543-8BD3-686EBFAFE594}" type="slidenum">
              <a:rPr lang="en-US" smtClean="0"/>
              <a:t>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smtClean="0"/>
              <a:t>Raghunandan Shukla, DHEP Meet 2016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827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</TotalTime>
  <Words>1478</Words>
  <Application>Microsoft Office PowerPoint</Application>
  <PresentationFormat>On-screen Show (4:3)</PresentationFormat>
  <Paragraphs>231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Arial</vt:lpstr>
      <vt:lpstr>Arial Rounded MT Bold</vt:lpstr>
      <vt:lpstr>ArialMT</vt:lpstr>
      <vt:lpstr>ArialUnicodeMS</vt:lpstr>
      <vt:lpstr>ArialUnicodeMS-Bold</vt:lpstr>
      <vt:lpstr>Baskerville Old Face</vt:lpstr>
      <vt:lpstr>Bell MT</vt:lpstr>
      <vt:lpstr>Calibri</vt:lpstr>
      <vt:lpstr>Calibri Light</vt:lpstr>
      <vt:lpstr>Cochin</vt:lpstr>
      <vt:lpstr>Helvetica</vt:lpstr>
      <vt:lpstr>Times</vt:lpstr>
      <vt:lpstr>Times New Roman</vt:lpstr>
      <vt:lpstr>Wingdings</vt:lpstr>
      <vt:lpstr>ヒラギノ角ゴ ProN W6</vt:lpstr>
      <vt:lpstr>Office Theme</vt:lpstr>
      <vt:lpstr>Development of characterization facilities and front-end electronics for SiPM</vt:lpstr>
      <vt:lpstr>Overview</vt:lpstr>
      <vt:lpstr>Silicon Photo-Multiplier (SiPM)</vt:lpstr>
      <vt:lpstr>Micron Resolution Optical Scanner for Silicon Detectors</vt:lpstr>
      <vt:lpstr>Micron Resolution optical scanner: Why important for SiPM?</vt:lpstr>
      <vt:lpstr>Beam Focusing and Characterization</vt:lpstr>
      <vt:lpstr>Characterization of the LASER beam: Knife Edge Method</vt:lpstr>
      <vt:lpstr>Fixing target plane position at Focal plane</vt:lpstr>
      <vt:lpstr>Test Sample Imaging</vt:lpstr>
      <vt:lpstr>Determination of exact Focal plane </vt:lpstr>
      <vt:lpstr>Transverse Scan of SiPM</vt:lpstr>
      <vt:lpstr>PowerPoint Presentation</vt:lpstr>
      <vt:lpstr>Scan indicating less sensitive pixel</vt:lpstr>
      <vt:lpstr>PowerPoint Presentation</vt:lpstr>
      <vt:lpstr>Need for PPS with temperature compensation</vt:lpstr>
      <vt:lpstr>PowerPoint Presentation</vt:lpstr>
      <vt:lpstr>Block diagram of the PPS system</vt:lpstr>
      <vt:lpstr>PPS System Calibration and Validation</vt:lpstr>
      <vt:lpstr>PPS Testing with SiPM</vt:lpstr>
      <vt:lpstr>PPS testing with SiPM: Results</vt:lpstr>
      <vt:lpstr>Development of generic modules</vt:lpstr>
      <vt:lpstr>Amplifier + Discriminator – Test data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characterization facilities and front-end electronics for SiPM</dc:title>
  <dc:creator>staff</dc:creator>
  <cp:lastModifiedBy>staff</cp:lastModifiedBy>
  <cp:revision>20</cp:revision>
  <dcterms:created xsi:type="dcterms:W3CDTF">2016-04-06T08:58:04Z</dcterms:created>
  <dcterms:modified xsi:type="dcterms:W3CDTF">2016-04-08T04:05:06Z</dcterms:modified>
</cp:coreProperties>
</file>