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7"/>
  </p:notesMasterIdLst>
  <p:sldIdLst>
    <p:sldId id="257" r:id="rId2"/>
    <p:sldId id="865" r:id="rId3"/>
    <p:sldId id="352" r:id="rId4"/>
    <p:sldId id="656" r:id="rId5"/>
    <p:sldId id="882" r:id="rId6"/>
    <p:sldId id="883" r:id="rId7"/>
    <p:sldId id="297" r:id="rId8"/>
    <p:sldId id="291" r:id="rId9"/>
    <p:sldId id="293" r:id="rId10"/>
    <p:sldId id="598" r:id="rId11"/>
    <p:sldId id="292" r:id="rId12"/>
    <p:sldId id="279" r:id="rId13"/>
    <p:sldId id="588" r:id="rId14"/>
    <p:sldId id="629" r:id="rId15"/>
    <p:sldId id="649" r:id="rId16"/>
    <p:sldId id="309" r:id="rId17"/>
    <p:sldId id="596" r:id="rId18"/>
    <p:sldId id="628" r:id="rId19"/>
    <p:sldId id="285" r:id="rId20"/>
    <p:sldId id="603" r:id="rId21"/>
    <p:sldId id="280" r:id="rId22"/>
    <p:sldId id="591" r:id="rId23"/>
    <p:sldId id="607" r:id="rId24"/>
    <p:sldId id="612" r:id="rId25"/>
    <p:sldId id="616" r:id="rId26"/>
    <p:sldId id="613" r:id="rId27"/>
    <p:sldId id="615" r:id="rId28"/>
    <p:sldId id="625" r:id="rId29"/>
    <p:sldId id="614" r:id="rId30"/>
    <p:sldId id="620" r:id="rId31"/>
    <p:sldId id="621" r:id="rId32"/>
    <p:sldId id="624" r:id="rId33"/>
    <p:sldId id="618" r:id="rId34"/>
    <p:sldId id="315" r:id="rId35"/>
    <p:sldId id="316" r:id="rId36"/>
    <p:sldId id="622" r:id="rId37"/>
    <p:sldId id="573" r:id="rId38"/>
    <p:sldId id="608" r:id="rId39"/>
    <p:sldId id="369" r:id="rId40"/>
    <p:sldId id="626" r:id="rId41"/>
    <p:sldId id="871" r:id="rId42"/>
    <p:sldId id="872" r:id="rId43"/>
    <p:sldId id="878" r:id="rId44"/>
    <p:sldId id="631" r:id="rId45"/>
    <p:sldId id="879" r:id="rId46"/>
    <p:sldId id="623" r:id="rId47"/>
    <p:sldId id="868" r:id="rId48"/>
    <p:sldId id="866" r:id="rId49"/>
    <p:sldId id="869" r:id="rId50"/>
    <p:sldId id="875" r:id="rId51"/>
    <p:sldId id="630" r:id="rId52"/>
    <p:sldId id="880" r:id="rId53"/>
    <p:sldId id="858" r:id="rId54"/>
    <p:sldId id="886" r:id="rId55"/>
    <p:sldId id="611" r:id="rId56"/>
    <p:sldId id="870" r:id="rId57"/>
    <p:sldId id="877" r:id="rId58"/>
    <p:sldId id="861" r:id="rId59"/>
    <p:sldId id="653" r:id="rId60"/>
    <p:sldId id="281" r:id="rId61"/>
    <p:sldId id="643" r:id="rId62"/>
    <p:sldId id="648" r:id="rId63"/>
    <p:sldId id="654" r:id="rId64"/>
    <p:sldId id="876" r:id="rId65"/>
    <p:sldId id="86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4"/>
    <p:restoredTop sz="94630"/>
  </p:normalViewPr>
  <p:slideViewPr>
    <p:cSldViewPr snapToGrid="0" snapToObjects="1">
      <p:cViewPr varScale="1">
        <p:scale>
          <a:sx n="92" d="100"/>
          <a:sy n="92" d="100"/>
        </p:scale>
        <p:origin x="288"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C189E-EDB0-0A47-ADAE-3968B61D9280}" type="datetimeFigureOut">
              <a:rPr lang="en-US" smtClean="0"/>
              <a:t>1/18/19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9FFD5-6226-E045-85B7-9D84DFB04538}" type="slidenum">
              <a:rPr lang="en-US" smtClean="0"/>
              <a:t>‹#›</a:t>
            </a:fld>
            <a:endParaRPr lang="en-US"/>
          </a:p>
        </p:txBody>
      </p:sp>
    </p:spTree>
    <p:extLst>
      <p:ext uri="{BB962C8B-B14F-4D97-AF65-F5344CB8AC3E}">
        <p14:creationId xmlns:p14="http://schemas.microsoft.com/office/powerpoint/2010/main" val="2199501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talk on the future</a:t>
            </a:r>
          </a:p>
        </p:txBody>
      </p:sp>
      <p:sp>
        <p:nvSpPr>
          <p:cNvPr id="4" name="Slide Number Placeholder 3"/>
          <p:cNvSpPr>
            <a:spLocks noGrp="1"/>
          </p:cNvSpPr>
          <p:nvPr>
            <p:ph type="sldNum" sz="quarter" idx="5"/>
          </p:nvPr>
        </p:nvSpPr>
        <p:spPr/>
        <p:txBody>
          <a:bodyPr/>
          <a:lstStyle/>
          <a:p>
            <a:fld id="{E9A9FFD5-6226-E045-85B7-9D84DFB04538}" type="slidenum">
              <a:rPr lang="en-US" smtClean="0"/>
              <a:t>2</a:t>
            </a:fld>
            <a:endParaRPr lang="en-US"/>
          </a:p>
        </p:txBody>
      </p:sp>
    </p:spTree>
    <p:extLst>
      <p:ext uri="{BB962C8B-B14F-4D97-AF65-F5344CB8AC3E}">
        <p14:creationId xmlns:p14="http://schemas.microsoft.com/office/powerpoint/2010/main" val="3857520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 forward</a:t>
            </a:r>
          </a:p>
        </p:txBody>
      </p:sp>
      <p:sp>
        <p:nvSpPr>
          <p:cNvPr id="4" name="Slide Number Placeholder 3"/>
          <p:cNvSpPr>
            <a:spLocks noGrp="1"/>
          </p:cNvSpPr>
          <p:nvPr>
            <p:ph type="sldNum" sz="quarter" idx="5"/>
          </p:nvPr>
        </p:nvSpPr>
        <p:spPr/>
        <p:txBody>
          <a:bodyPr/>
          <a:lstStyle/>
          <a:p>
            <a:fld id="{E9A9FFD5-6226-E045-85B7-9D84DFB04538}" type="slidenum">
              <a:rPr lang="en-US" smtClean="0"/>
              <a:t>47</a:t>
            </a:fld>
            <a:endParaRPr lang="en-US"/>
          </a:p>
        </p:txBody>
      </p:sp>
    </p:spTree>
    <p:extLst>
      <p:ext uri="{BB962C8B-B14F-4D97-AF65-F5344CB8AC3E}">
        <p14:creationId xmlns:p14="http://schemas.microsoft.com/office/powerpoint/2010/main" val="615896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based</a:t>
            </a:r>
          </a:p>
        </p:txBody>
      </p:sp>
      <p:sp>
        <p:nvSpPr>
          <p:cNvPr id="4" name="Slide Number Placeholder 3"/>
          <p:cNvSpPr>
            <a:spLocks noGrp="1"/>
          </p:cNvSpPr>
          <p:nvPr>
            <p:ph type="sldNum" sz="quarter" idx="5"/>
          </p:nvPr>
        </p:nvSpPr>
        <p:spPr/>
        <p:txBody>
          <a:bodyPr/>
          <a:lstStyle/>
          <a:p>
            <a:fld id="{E9A9FFD5-6226-E045-85B7-9D84DFB04538}" type="slidenum">
              <a:rPr lang="en-US" smtClean="0"/>
              <a:t>52</a:t>
            </a:fld>
            <a:endParaRPr lang="en-US"/>
          </a:p>
        </p:txBody>
      </p:sp>
    </p:spTree>
    <p:extLst>
      <p:ext uri="{BB962C8B-B14F-4D97-AF65-F5344CB8AC3E}">
        <p14:creationId xmlns:p14="http://schemas.microsoft.com/office/powerpoint/2010/main" val="3834667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Iter</a:t>
            </a:r>
            <a:r>
              <a:rPr lang="en-US" dirty="0"/>
              <a:t> 0: prompt high </a:t>
            </a:r>
            <a:r>
              <a:rPr lang="en-US" dirty="0" err="1"/>
              <a:t>pt</a:t>
            </a:r>
            <a:r>
              <a:rPr lang="en-US" dirty="0"/>
              <a:t> tracks;</a:t>
            </a:r>
            <a:r>
              <a:rPr lang="en-US" baseline="0" dirty="0"/>
              <a:t> </a:t>
            </a:r>
            <a:r>
              <a:rPr lang="en-US" baseline="0" dirty="0" err="1"/>
              <a:t>Iter</a:t>
            </a:r>
            <a:r>
              <a:rPr lang="en-US" baseline="0" dirty="0"/>
              <a:t> 1: prompt low </a:t>
            </a:r>
            <a:r>
              <a:rPr lang="en-US" baseline="0" dirty="0" err="1"/>
              <a:t>pt</a:t>
            </a:r>
            <a:r>
              <a:rPr lang="en-US" baseline="0" dirty="0"/>
              <a:t> tracks; </a:t>
            </a:r>
            <a:r>
              <a:rPr lang="en-US" baseline="0" err="1"/>
              <a:t>Iter</a:t>
            </a:r>
            <a:r>
              <a:rPr lang="en-US" baseline="0"/>
              <a:t> 2: recover prompt high pt tracks</a:t>
            </a:r>
            <a:endParaRPr lang="en-US" dirty="0"/>
          </a:p>
        </p:txBody>
      </p:sp>
      <p:sp>
        <p:nvSpPr>
          <p:cNvPr id="4" name="Date Placeholder 3"/>
          <p:cNvSpPr>
            <a:spLocks noGrp="1"/>
          </p:cNvSpPr>
          <p:nvPr>
            <p:ph type="dt" idx="10"/>
          </p:nvPr>
        </p:nvSpPr>
        <p:spPr/>
        <p:txBody>
          <a:bodyPr/>
          <a:lstStyle/>
          <a:p>
            <a:fld id="{6457CDFA-7E99-5241-98A9-6239C3DAAC37}" type="datetime1">
              <a:rPr lang="en-US" smtClean="0"/>
              <a:t>1/18/19</a:t>
            </a:fld>
            <a:endParaRPr lang="en-US"/>
          </a:p>
        </p:txBody>
      </p:sp>
      <p:sp>
        <p:nvSpPr>
          <p:cNvPr id="5" name="Slide Number Placeholder 4"/>
          <p:cNvSpPr>
            <a:spLocks noGrp="1"/>
          </p:cNvSpPr>
          <p:nvPr>
            <p:ph type="sldNum" sz="quarter" idx="11"/>
          </p:nvPr>
        </p:nvSpPr>
        <p:spPr/>
        <p:txBody>
          <a:bodyPr/>
          <a:lstStyle/>
          <a:p>
            <a:fld id="{58C9279D-0FB1-5C41-9B4D-4EDA82D55960}" type="slidenum">
              <a:rPr lang="en-US" smtClean="0"/>
              <a:pPr/>
              <a:t>60</a:t>
            </a:fld>
            <a:endParaRPr lang="en-US"/>
          </a:p>
        </p:txBody>
      </p:sp>
    </p:spTree>
    <p:extLst>
      <p:ext uri="{BB962C8B-B14F-4D97-AF65-F5344CB8AC3E}">
        <p14:creationId xmlns:p14="http://schemas.microsoft.com/office/powerpoint/2010/main" val="1198002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min + 10min questions</a:t>
            </a:r>
          </a:p>
        </p:txBody>
      </p:sp>
      <p:sp>
        <p:nvSpPr>
          <p:cNvPr id="4" name="Slide Number Placeholder 3"/>
          <p:cNvSpPr>
            <a:spLocks noGrp="1"/>
          </p:cNvSpPr>
          <p:nvPr>
            <p:ph type="sldNum" sz="quarter" idx="5"/>
          </p:nvPr>
        </p:nvSpPr>
        <p:spPr/>
        <p:txBody>
          <a:bodyPr/>
          <a:lstStyle/>
          <a:p>
            <a:fld id="{E9A9FFD5-6226-E045-85B7-9D84DFB04538}" type="slidenum">
              <a:rPr lang="en-US" smtClean="0"/>
              <a:t>65</a:t>
            </a:fld>
            <a:endParaRPr lang="en-US"/>
          </a:p>
        </p:txBody>
      </p:sp>
    </p:spTree>
    <p:extLst>
      <p:ext uri="{BB962C8B-B14F-4D97-AF65-F5344CB8AC3E}">
        <p14:creationId xmlns:p14="http://schemas.microsoft.com/office/powerpoint/2010/main" val="129823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0750">
              <a:defRPr kumimoji="1" sz="2400" b="1">
                <a:solidFill>
                  <a:schemeClr val="tx1"/>
                </a:solidFill>
                <a:latin typeface="Arial" charset="0"/>
                <a:ea typeface="ＭＳ Ｐゴシック" charset="0"/>
                <a:cs typeface="ＭＳ Ｐゴシック" charset="0"/>
              </a:defRPr>
            </a:lvl1pPr>
            <a:lvl2pPr marL="37931725" indent="-37474525" defTabSz="920750">
              <a:defRPr kumimoji="1" sz="2400" b="1">
                <a:solidFill>
                  <a:schemeClr val="tx1"/>
                </a:solidFill>
                <a:latin typeface="Arial" charset="0"/>
                <a:ea typeface="ＭＳ Ｐゴシック" charset="0"/>
              </a:defRPr>
            </a:lvl2pPr>
            <a:lvl3pPr>
              <a:defRPr kumimoji="1" sz="2400" b="1">
                <a:solidFill>
                  <a:schemeClr val="tx1"/>
                </a:solidFill>
                <a:latin typeface="Arial" charset="0"/>
                <a:ea typeface="ＭＳ Ｐゴシック" charset="0"/>
              </a:defRPr>
            </a:lvl3pPr>
            <a:lvl4pPr>
              <a:defRPr kumimoji="1" sz="2400" b="1">
                <a:solidFill>
                  <a:schemeClr val="tx1"/>
                </a:solidFill>
                <a:latin typeface="Arial" charset="0"/>
                <a:ea typeface="ＭＳ Ｐゴシック" charset="0"/>
              </a:defRPr>
            </a:lvl4pPr>
            <a:lvl5pPr>
              <a:defRPr kumimoji="1" sz="2400" b="1">
                <a:solidFill>
                  <a:schemeClr val="tx1"/>
                </a:solidFill>
                <a:latin typeface="Arial" charset="0"/>
                <a:ea typeface="ＭＳ Ｐゴシック" charset="0"/>
              </a:defRPr>
            </a:lvl5pPr>
            <a:lvl6pPr marL="457200" eaLnBrk="0" fontAlgn="base" hangingPunct="0">
              <a:spcBef>
                <a:spcPct val="0"/>
              </a:spcBef>
              <a:spcAft>
                <a:spcPct val="0"/>
              </a:spcAft>
              <a:defRPr kumimoji="1" sz="2400" b="1">
                <a:solidFill>
                  <a:schemeClr val="tx1"/>
                </a:solidFill>
                <a:latin typeface="Arial" charset="0"/>
                <a:ea typeface="ＭＳ Ｐゴシック" charset="0"/>
              </a:defRPr>
            </a:lvl6pPr>
            <a:lvl7pPr marL="914400" eaLnBrk="0" fontAlgn="base" hangingPunct="0">
              <a:spcBef>
                <a:spcPct val="0"/>
              </a:spcBef>
              <a:spcAft>
                <a:spcPct val="0"/>
              </a:spcAft>
              <a:defRPr kumimoji="1" sz="2400" b="1">
                <a:solidFill>
                  <a:schemeClr val="tx1"/>
                </a:solidFill>
                <a:latin typeface="Arial" charset="0"/>
                <a:ea typeface="ＭＳ Ｐゴシック" charset="0"/>
              </a:defRPr>
            </a:lvl7pPr>
            <a:lvl8pPr marL="1371600" eaLnBrk="0" fontAlgn="base" hangingPunct="0">
              <a:spcBef>
                <a:spcPct val="0"/>
              </a:spcBef>
              <a:spcAft>
                <a:spcPct val="0"/>
              </a:spcAft>
              <a:defRPr kumimoji="1" sz="2400" b="1">
                <a:solidFill>
                  <a:schemeClr val="tx1"/>
                </a:solidFill>
                <a:latin typeface="Arial" charset="0"/>
                <a:ea typeface="ＭＳ Ｐゴシック" charset="0"/>
              </a:defRPr>
            </a:lvl8pPr>
            <a:lvl9pPr marL="1828800" eaLnBrk="0" fontAlgn="base" hangingPunct="0">
              <a:spcBef>
                <a:spcPct val="0"/>
              </a:spcBef>
              <a:spcAft>
                <a:spcPct val="0"/>
              </a:spcAft>
              <a:defRPr kumimoji="1" sz="2400" b="1">
                <a:solidFill>
                  <a:schemeClr val="tx1"/>
                </a:solidFill>
                <a:latin typeface="Arial" charset="0"/>
                <a:ea typeface="ＭＳ Ｐゴシック" charset="0"/>
              </a:defRPr>
            </a:lvl9pPr>
          </a:lstStyle>
          <a:p>
            <a:fld id="{75ABE341-E0CE-C347-8B7D-64EC793C75F4}" type="datetime1">
              <a:rPr kumimoji="0" lang="en-US" sz="1200" b="0" smtClean="0">
                <a:latin typeface="Times New Roman" charset="0"/>
              </a:rPr>
              <a:t>1/18/19</a:t>
            </a:fld>
            <a:endParaRPr kumimoji="0" lang="en-US" sz="1200" b="0">
              <a:latin typeface="Times New Roman" charset="0"/>
            </a:endParaRPr>
          </a:p>
        </p:txBody>
      </p:sp>
      <p:sp>
        <p:nvSpPr>
          <p:cNvPr id="2355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0750">
              <a:defRPr kumimoji="1" sz="2400" b="1">
                <a:solidFill>
                  <a:schemeClr val="tx1"/>
                </a:solidFill>
                <a:latin typeface="Arial" charset="0"/>
                <a:ea typeface="ＭＳ Ｐゴシック" charset="0"/>
                <a:cs typeface="ＭＳ Ｐゴシック" charset="0"/>
              </a:defRPr>
            </a:lvl1pPr>
            <a:lvl2pPr marL="37931725" indent="-37474525" defTabSz="920750">
              <a:defRPr kumimoji="1" sz="2400" b="1">
                <a:solidFill>
                  <a:schemeClr val="tx1"/>
                </a:solidFill>
                <a:latin typeface="Arial" charset="0"/>
                <a:ea typeface="ＭＳ Ｐゴシック" charset="0"/>
              </a:defRPr>
            </a:lvl2pPr>
            <a:lvl3pPr>
              <a:defRPr kumimoji="1" sz="2400" b="1">
                <a:solidFill>
                  <a:schemeClr val="tx1"/>
                </a:solidFill>
                <a:latin typeface="Arial" charset="0"/>
                <a:ea typeface="ＭＳ Ｐゴシック" charset="0"/>
              </a:defRPr>
            </a:lvl3pPr>
            <a:lvl4pPr>
              <a:defRPr kumimoji="1" sz="2400" b="1">
                <a:solidFill>
                  <a:schemeClr val="tx1"/>
                </a:solidFill>
                <a:latin typeface="Arial" charset="0"/>
                <a:ea typeface="ＭＳ Ｐゴシック" charset="0"/>
              </a:defRPr>
            </a:lvl4pPr>
            <a:lvl5pPr>
              <a:defRPr kumimoji="1" sz="2400" b="1">
                <a:solidFill>
                  <a:schemeClr val="tx1"/>
                </a:solidFill>
                <a:latin typeface="Arial" charset="0"/>
                <a:ea typeface="ＭＳ Ｐゴシック" charset="0"/>
              </a:defRPr>
            </a:lvl5pPr>
            <a:lvl6pPr marL="457200" eaLnBrk="0" fontAlgn="base" hangingPunct="0">
              <a:spcBef>
                <a:spcPct val="0"/>
              </a:spcBef>
              <a:spcAft>
                <a:spcPct val="0"/>
              </a:spcAft>
              <a:defRPr kumimoji="1" sz="2400" b="1">
                <a:solidFill>
                  <a:schemeClr val="tx1"/>
                </a:solidFill>
                <a:latin typeface="Arial" charset="0"/>
                <a:ea typeface="ＭＳ Ｐゴシック" charset="0"/>
              </a:defRPr>
            </a:lvl6pPr>
            <a:lvl7pPr marL="914400" eaLnBrk="0" fontAlgn="base" hangingPunct="0">
              <a:spcBef>
                <a:spcPct val="0"/>
              </a:spcBef>
              <a:spcAft>
                <a:spcPct val="0"/>
              </a:spcAft>
              <a:defRPr kumimoji="1" sz="2400" b="1">
                <a:solidFill>
                  <a:schemeClr val="tx1"/>
                </a:solidFill>
                <a:latin typeface="Arial" charset="0"/>
                <a:ea typeface="ＭＳ Ｐゴシック" charset="0"/>
              </a:defRPr>
            </a:lvl7pPr>
            <a:lvl8pPr marL="1371600" eaLnBrk="0" fontAlgn="base" hangingPunct="0">
              <a:spcBef>
                <a:spcPct val="0"/>
              </a:spcBef>
              <a:spcAft>
                <a:spcPct val="0"/>
              </a:spcAft>
              <a:defRPr kumimoji="1" sz="2400" b="1">
                <a:solidFill>
                  <a:schemeClr val="tx1"/>
                </a:solidFill>
                <a:latin typeface="Arial" charset="0"/>
                <a:ea typeface="ＭＳ Ｐゴシック" charset="0"/>
              </a:defRPr>
            </a:lvl8pPr>
            <a:lvl9pPr marL="1828800" eaLnBrk="0" fontAlgn="base" hangingPunct="0">
              <a:spcBef>
                <a:spcPct val="0"/>
              </a:spcBef>
              <a:spcAft>
                <a:spcPct val="0"/>
              </a:spcAft>
              <a:defRPr kumimoji="1" sz="2400" b="1">
                <a:solidFill>
                  <a:schemeClr val="tx1"/>
                </a:solidFill>
                <a:latin typeface="Arial" charset="0"/>
                <a:ea typeface="ＭＳ Ｐゴシック" charset="0"/>
              </a:defRPr>
            </a:lvl9pPr>
          </a:lstStyle>
          <a:p>
            <a:fld id="{2207863D-E39C-5248-BF78-281AD5F6392A}" type="slidenum">
              <a:rPr kumimoji="0" lang="en-US" sz="1200" b="0">
                <a:latin typeface="Times New Roman" charset="0"/>
              </a:rPr>
              <a:pPr/>
              <a:t>3</a:t>
            </a:fld>
            <a:endParaRPr kumimoji="0" lang="en-US" sz="1200" b="0">
              <a:latin typeface="Times New Roman" charset="0"/>
            </a:endParaRPr>
          </a:p>
        </p:txBody>
      </p:sp>
      <p:sp>
        <p:nvSpPr>
          <p:cNvPr id="23556" name="Rectangle 2"/>
          <p:cNvSpPr>
            <a:spLocks noGrp="1" noRot="1" noChangeAspect="1" noChangeArrowheads="1" noTextEdit="1"/>
          </p:cNvSpPr>
          <p:nvPr>
            <p:ph type="sldImg"/>
          </p:nvPr>
        </p:nvSpPr>
        <p:spPr>
          <a:ln/>
        </p:spPr>
      </p:sp>
      <p:sp>
        <p:nvSpPr>
          <p:cNvPr id="2355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89357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15% precision measurement</a:t>
            </a:r>
          </a:p>
        </p:txBody>
      </p:sp>
      <p:sp>
        <p:nvSpPr>
          <p:cNvPr id="4" name="Slide Number Placeholder 3"/>
          <p:cNvSpPr>
            <a:spLocks noGrp="1"/>
          </p:cNvSpPr>
          <p:nvPr>
            <p:ph type="sldNum" sz="quarter" idx="5"/>
          </p:nvPr>
        </p:nvSpPr>
        <p:spPr/>
        <p:txBody>
          <a:bodyPr/>
          <a:lstStyle/>
          <a:p>
            <a:fld id="{E9A9FFD5-6226-E045-85B7-9D84DFB04538}" type="slidenum">
              <a:rPr lang="en-US" smtClean="0"/>
              <a:t>5</a:t>
            </a:fld>
            <a:endParaRPr lang="en-US"/>
          </a:p>
        </p:txBody>
      </p:sp>
    </p:spTree>
    <p:extLst>
      <p:ext uri="{BB962C8B-B14F-4D97-AF65-F5344CB8AC3E}">
        <p14:creationId xmlns:p14="http://schemas.microsoft.com/office/powerpoint/2010/main" val="4096373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into one </a:t>
            </a:r>
            <a:r>
              <a:rPr lang="en-US" dirty="0" err="1"/>
              <a:t>endcap</a:t>
            </a:r>
            <a:r>
              <a:rPr lang="en-US" dirty="0"/>
              <a:t> for Scale</a:t>
            </a:r>
          </a:p>
        </p:txBody>
      </p:sp>
      <p:sp>
        <p:nvSpPr>
          <p:cNvPr id="4" name="Date Placeholder 3"/>
          <p:cNvSpPr>
            <a:spLocks noGrp="1"/>
          </p:cNvSpPr>
          <p:nvPr>
            <p:ph type="dt" idx="10"/>
          </p:nvPr>
        </p:nvSpPr>
        <p:spPr/>
        <p:txBody>
          <a:bodyPr/>
          <a:lstStyle/>
          <a:p>
            <a:fld id="{B18A1355-6024-4241-886B-163219F38725}" type="datetime1">
              <a:rPr lang="en-US" smtClean="0"/>
              <a:t>1/18/19</a:t>
            </a:fld>
            <a:endParaRPr lang="en-US"/>
          </a:p>
        </p:txBody>
      </p:sp>
      <p:sp>
        <p:nvSpPr>
          <p:cNvPr id="5" name="Slide Number Placeholder 4"/>
          <p:cNvSpPr>
            <a:spLocks noGrp="1"/>
          </p:cNvSpPr>
          <p:nvPr>
            <p:ph type="sldNum" sz="quarter" idx="11"/>
          </p:nvPr>
        </p:nvSpPr>
        <p:spPr/>
        <p:txBody>
          <a:bodyPr/>
          <a:lstStyle/>
          <a:p>
            <a:fld id="{58C9279D-0FB1-5C41-9B4D-4EDA82D55960}" type="slidenum">
              <a:rPr lang="en-US" smtClean="0"/>
              <a:pPr/>
              <a:t>6</a:t>
            </a:fld>
            <a:endParaRPr lang="en-US"/>
          </a:p>
        </p:txBody>
      </p:sp>
    </p:spTree>
    <p:extLst>
      <p:ext uri="{BB962C8B-B14F-4D97-AF65-F5344CB8AC3E}">
        <p14:creationId xmlns:p14="http://schemas.microsoft.com/office/powerpoint/2010/main" val="1374648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vast cavern 100m down</a:t>
            </a:r>
          </a:p>
        </p:txBody>
      </p:sp>
      <p:sp>
        <p:nvSpPr>
          <p:cNvPr id="4" name="Date Placeholder 3"/>
          <p:cNvSpPr>
            <a:spLocks noGrp="1"/>
          </p:cNvSpPr>
          <p:nvPr>
            <p:ph type="dt" idx="10"/>
          </p:nvPr>
        </p:nvSpPr>
        <p:spPr/>
        <p:txBody>
          <a:bodyPr/>
          <a:lstStyle/>
          <a:p>
            <a:fld id="{A1A38DE5-7651-E046-91AE-C368C203B6C7}" type="datetime1">
              <a:rPr lang="en-US" smtClean="0"/>
              <a:pPr/>
              <a:t>1/18/19</a:t>
            </a:fld>
            <a:endParaRPr lang="en-US"/>
          </a:p>
        </p:txBody>
      </p:sp>
      <p:sp>
        <p:nvSpPr>
          <p:cNvPr id="5" name="Slide Number Placeholder 4"/>
          <p:cNvSpPr>
            <a:spLocks noGrp="1"/>
          </p:cNvSpPr>
          <p:nvPr>
            <p:ph type="sldNum" sz="quarter" idx="11"/>
          </p:nvPr>
        </p:nvSpPr>
        <p:spPr/>
        <p:txBody>
          <a:bodyPr/>
          <a:lstStyle/>
          <a:p>
            <a:fld id="{58C9279D-0FB1-5C41-9B4D-4EDA82D55960}" type="slidenum">
              <a:rPr lang="en-US" smtClean="0"/>
              <a:pPr/>
              <a:t>7</a:t>
            </a:fld>
            <a:endParaRPr lang="en-US"/>
          </a:p>
        </p:txBody>
      </p:sp>
    </p:spTree>
    <p:extLst>
      <p:ext uri="{BB962C8B-B14F-4D97-AF65-F5344CB8AC3E}">
        <p14:creationId xmlns:p14="http://schemas.microsoft.com/office/powerpoint/2010/main" val="255702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9FFD5-6226-E045-85B7-9D84DFB04538}" type="slidenum">
              <a:rPr lang="en-US" smtClean="0"/>
              <a:t>9</a:t>
            </a:fld>
            <a:endParaRPr lang="en-US"/>
          </a:p>
        </p:txBody>
      </p:sp>
    </p:spTree>
    <p:extLst>
      <p:ext uri="{BB962C8B-B14F-4D97-AF65-F5344CB8AC3E}">
        <p14:creationId xmlns:p14="http://schemas.microsoft.com/office/powerpoint/2010/main" val="429058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76963" cy="3475037"/>
          </a:xfrm>
        </p:spPr>
      </p:sp>
      <p:sp>
        <p:nvSpPr>
          <p:cNvPr id="3" name="Notes Placeholder 2"/>
          <p:cNvSpPr>
            <a:spLocks noGrp="1"/>
          </p:cNvSpPr>
          <p:nvPr>
            <p:ph type="body" idx="1"/>
          </p:nvPr>
        </p:nvSpPr>
        <p:spPr/>
        <p:txBody>
          <a:bodyPr/>
          <a:lstStyle/>
          <a:p>
            <a:r>
              <a:rPr lang="en-US" dirty="0"/>
              <a:t>HLT rate is increase since Run 1, factor</a:t>
            </a:r>
            <a:r>
              <a:rPr lang="en-US" baseline="0" dirty="0"/>
              <a:t> 2 increase in </a:t>
            </a:r>
            <a:r>
              <a:rPr lang="en-US" baseline="0" dirty="0" err="1"/>
              <a:t>lumi</a:t>
            </a:r>
            <a:r>
              <a:rPr lang="en-US" baseline="0" dirty="0"/>
              <a:t>, and from </a:t>
            </a:r>
            <a:r>
              <a:rPr lang="en-US" baseline="0" dirty="0" err="1"/>
              <a:t>sqrt</a:t>
            </a:r>
            <a:r>
              <a:rPr lang="en-US" baseline="0" dirty="0"/>
              <a:t>(s)</a:t>
            </a:r>
            <a:endParaRPr lang="en-US" dirty="0"/>
          </a:p>
        </p:txBody>
      </p:sp>
      <p:sp>
        <p:nvSpPr>
          <p:cNvPr id="4" name="Date Placeholder 3"/>
          <p:cNvSpPr>
            <a:spLocks noGrp="1"/>
          </p:cNvSpPr>
          <p:nvPr>
            <p:ph type="dt" idx="10"/>
          </p:nvPr>
        </p:nvSpPr>
        <p:spPr/>
        <p:txBody>
          <a:bodyPr/>
          <a:lstStyle/>
          <a:p>
            <a:fld id="{8F16D5DA-6634-F144-A34B-1687FDA030C4}" type="datetime1">
              <a:rPr lang="en-US" smtClean="0"/>
              <a:t>1/18/19</a:t>
            </a:fld>
            <a:endParaRPr lang="en-US"/>
          </a:p>
        </p:txBody>
      </p:sp>
      <p:sp>
        <p:nvSpPr>
          <p:cNvPr id="5" name="Slide Number Placeholder 4"/>
          <p:cNvSpPr>
            <a:spLocks noGrp="1"/>
          </p:cNvSpPr>
          <p:nvPr>
            <p:ph type="sldNum" sz="quarter" idx="11"/>
          </p:nvPr>
        </p:nvSpPr>
        <p:spPr/>
        <p:txBody>
          <a:bodyPr/>
          <a:lstStyle/>
          <a:p>
            <a:fld id="{58C9279D-0FB1-5C41-9B4D-4EDA82D55960}" type="slidenum">
              <a:rPr lang="en-US" smtClean="0"/>
              <a:pPr/>
              <a:t>12</a:t>
            </a:fld>
            <a:endParaRPr lang="en-US"/>
          </a:p>
        </p:txBody>
      </p:sp>
    </p:spTree>
    <p:extLst>
      <p:ext uri="{BB962C8B-B14F-4D97-AF65-F5344CB8AC3E}">
        <p14:creationId xmlns:p14="http://schemas.microsoft.com/office/powerpoint/2010/main" val="452976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76963" cy="3475037"/>
          </a:xfrm>
        </p:spPr>
      </p:sp>
      <p:sp>
        <p:nvSpPr>
          <p:cNvPr id="3" name="Notes Placeholder 2"/>
          <p:cNvSpPr>
            <a:spLocks noGrp="1"/>
          </p:cNvSpPr>
          <p:nvPr>
            <p:ph type="body" idx="1"/>
          </p:nvPr>
        </p:nvSpPr>
        <p:spPr/>
        <p:txBody>
          <a:bodyPr/>
          <a:lstStyle/>
          <a:p>
            <a:r>
              <a:rPr lang="en-US" dirty="0"/>
              <a:t>Quick is 25 ns</a:t>
            </a:r>
          </a:p>
        </p:txBody>
      </p:sp>
      <p:sp>
        <p:nvSpPr>
          <p:cNvPr id="4" name="Date Placeholder 3"/>
          <p:cNvSpPr>
            <a:spLocks noGrp="1"/>
          </p:cNvSpPr>
          <p:nvPr>
            <p:ph type="dt" idx="10"/>
          </p:nvPr>
        </p:nvSpPr>
        <p:spPr/>
        <p:txBody>
          <a:bodyPr/>
          <a:lstStyle/>
          <a:p>
            <a:fld id="{C7C2A5D7-0998-814B-B950-FA47C6D02F8D}" type="datetime1">
              <a:rPr lang="en-US" smtClean="0"/>
              <a:t>1/18/19</a:t>
            </a:fld>
            <a:endParaRPr lang="en-US"/>
          </a:p>
        </p:txBody>
      </p:sp>
      <p:sp>
        <p:nvSpPr>
          <p:cNvPr id="5" name="Slide Number Placeholder 4"/>
          <p:cNvSpPr>
            <a:spLocks noGrp="1"/>
          </p:cNvSpPr>
          <p:nvPr>
            <p:ph type="sldNum" sz="quarter" idx="11"/>
          </p:nvPr>
        </p:nvSpPr>
        <p:spPr/>
        <p:txBody>
          <a:bodyPr/>
          <a:lstStyle/>
          <a:p>
            <a:fld id="{58C9279D-0FB1-5C41-9B4D-4EDA82D55960}" type="slidenum">
              <a:rPr lang="en-US" smtClean="0"/>
              <a:pPr/>
              <a:t>16</a:t>
            </a:fld>
            <a:endParaRPr lang="en-US"/>
          </a:p>
        </p:txBody>
      </p:sp>
    </p:spTree>
    <p:extLst>
      <p:ext uri="{BB962C8B-B14F-4D97-AF65-F5344CB8AC3E}">
        <p14:creationId xmlns:p14="http://schemas.microsoft.com/office/powerpoint/2010/main" val="3759980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9FFD5-6226-E045-85B7-9D84DFB04538}" type="slidenum">
              <a:rPr lang="en-US" smtClean="0"/>
              <a:t>25</a:t>
            </a:fld>
            <a:endParaRPr lang="en-US"/>
          </a:p>
        </p:txBody>
      </p:sp>
    </p:spTree>
    <p:extLst>
      <p:ext uri="{BB962C8B-B14F-4D97-AF65-F5344CB8AC3E}">
        <p14:creationId xmlns:p14="http://schemas.microsoft.com/office/powerpoint/2010/main" val="442870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194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0B84C1B8-596C-CB44-8BA2-B43F04488417}" type="datetime1">
              <a:rPr lang="en-US" smtClean="0"/>
              <a:t>1/18/19</a:t>
            </a:fld>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Acosta - Trigger Electronics - ASET </a:t>
            </a:r>
          </a:p>
        </p:txBody>
      </p:sp>
      <p:sp>
        <p:nvSpPr>
          <p:cNvPr id="6" name="Rectangle 7"/>
          <p:cNvSpPr>
            <a:spLocks noGrp="1" noChangeArrowheads="1"/>
          </p:cNvSpPr>
          <p:nvPr>
            <p:ph type="sldNum" sz="quarter" idx="12"/>
          </p:nvPr>
        </p:nvSpPr>
        <p:spPr>
          <a:ln/>
        </p:spPr>
        <p:txBody>
          <a:bodyPr/>
          <a:lstStyle>
            <a:lvl1pPr>
              <a:defRPr/>
            </a:lvl1pPr>
          </a:lstStyle>
          <a:p>
            <a:pPr>
              <a:defRPr/>
            </a:pPr>
            <a:fld id="{76587C62-4122-DF42-8DF5-3B3304720CB4}" type="slidenum">
              <a:rPr lang="en-US"/>
              <a:pPr>
                <a:defRPr/>
              </a:pPr>
              <a:t>‹#›</a:t>
            </a:fld>
            <a:endParaRPr lang="en-US"/>
          </a:p>
        </p:txBody>
      </p:sp>
    </p:spTree>
    <p:extLst>
      <p:ext uri="{BB962C8B-B14F-4D97-AF65-F5344CB8AC3E}">
        <p14:creationId xmlns:p14="http://schemas.microsoft.com/office/powerpoint/2010/main" val="1794672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7000" y="152400"/>
            <a:ext cx="28702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152400"/>
            <a:ext cx="8407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324E29D-7876-A64D-80B7-88B28FDC7935}" type="datetime1">
              <a:rPr lang="en-US" smtClean="0"/>
              <a:t>1/18/19</a:t>
            </a:fld>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Acosta - Trigger Electronics - ASET </a:t>
            </a:r>
          </a:p>
        </p:txBody>
      </p:sp>
      <p:sp>
        <p:nvSpPr>
          <p:cNvPr id="6" name="Rectangle 7"/>
          <p:cNvSpPr>
            <a:spLocks noGrp="1" noChangeArrowheads="1"/>
          </p:cNvSpPr>
          <p:nvPr>
            <p:ph type="sldNum" sz="quarter" idx="12"/>
          </p:nvPr>
        </p:nvSpPr>
        <p:spPr>
          <a:ln/>
        </p:spPr>
        <p:txBody>
          <a:bodyPr/>
          <a:lstStyle>
            <a:lvl1pPr>
              <a:defRPr/>
            </a:lvl1pPr>
          </a:lstStyle>
          <a:p>
            <a:pPr>
              <a:defRPr/>
            </a:pPr>
            <a:fld id="{DEE9309E-62D0-4543-8FC1-6126B30D52AD}" type="slidenum">
              <a:rPr lang="en-US"/>
              <a:pPr>
                <a:defRPr/>
              </a:pPr>
              <a:t>‹#›</a:t>
            </a:fld>
            <a:endParaRPr lang="en-US"/>
          </a:p>
        </p:txBody>
      </p:sp>
    </p:spTree>
    <p:extLst>
      <p:ext uri="{BB962C8B-B14F-4D97-AF65-F5344CB8AC3E}">
        <p14:creationId xmlns:p14="http://schemas.microsoft.com/office/powerpoint/2010/main" val="2002748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2917" y="79376"/>
            <a:ext cx="10869083" cy="771525"/>
          </a:xfrm>
        </p:spPr>
        <p:txBody>
          <a:bodyPr/>
          <a:lstStyle/>
          <a:p>
            <a:r>
              <a:rPr lang="en-US"/>
              <a:t>Click to edit Master title style</a:t>
            </a:r>
          </a:p>
        </p:txBody>
      </p:sp>
      <p:sp>
        <p:nvSpPr>
          <p:cNvPr id="3" name="Text Placeholder 2"/>
          <p:cNvSpPr>
            <a:spLocks noGrp="1"/>
          </p:cNvSpPr>
          <p:nvPr>
            <p:ph type="body" sz="half" idx="1"/>
          </p:nvPr>
        </p:nvSpPr>
        <p:spPr>
          <a:xfrm>
            <a:off x="766259" y="1373201"/>
            <a:ext cx="5365751"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5184" y="1373201"/>
            <a:ext cx="5365749"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11288184" y="6635749"/>
            <a:ext cx="626533" cy="222251"/>
          </a:xfrm>
        </p:spPr>
        <p:txBody>
          <a:bodyPr/>
          <a:lstStyle>
            <a:lvl1pPr>
              <a:defRPr smtClean="0"/>
            </a:lvl1pPr>
          </a:lstStyle>
          <a:p>
            <a:pPr>
              <a:defRPr/>
            </a:pPr>
            <a:r>
              <a:rPr lang="en-US"/>
              <a:t>Acosta - Trigger Electronics - ASET </a:t>
            </a:r>
          </a:p>
        </p:txBody>
      </p:sp>
    </p:spTree>
    <p:extLst>
      <p:ext uri="{BB962C8B-B14F-4D97-AF65-F5344CB8AC3E}">
        <p14:creationId xmlns:p14="http://schemas.microsoft.com/office/powerpoint/2010/main" val="61120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16051" y="152400"/>
            <a:ext cx="10471149" cy="762000"/>
          </a:xfrm>
        </p:spPr>
        <p:txBody>
          <a:bodyPr/>
          <a:lstStyle/>
          <a:p>
            <a:r>
              <a:rPr lang="en-US"/>
              <a:t>Click to edit Master title style</a:t>
            </a:r>
          </a:p>
        </p:txBody>
      </p:sp>
      <p:sp>
        <p:nvSpPr>
          <p:cNvPr id="3" name="Table Placeholder 2"/>
          <p:cNvSpPr>
            <a:spLocks noGrp="1"/>
          </p:cNvSpPr>
          <p:nvPr>
            <p:ph type="tbl" idx="1"/>
          </p:nvPr>
        </p:nvSpPr>
        <p:spPr>
          <a:xfrm>
            <a:off x="406400" y="914400"/>
            <a:ext cx="11480800" cy="5562600"/>
          </a:xfrm>
        </p:spPr>
        <p:txBody>
          <a:bodyPr/>
          <a:lstStyle/>
          <a:p>
            <a:endParaRPr lang="en-US"/>
          </a:p>
        </p:txBody>
      </p:sp>
      <p:sp>
        <p:nvSpPr>
          <p:cNvPr id="4" name="Date Placeholder 3"/>
          <p:cNvSpPr>
            <a:spLocks noGrp="1"/>
          </p:cNvSpPr>
          <p:nvPr>
            <p:ph type="dt" sz="half" idx="10"/>
          </p:nvPr>
        </p:nvSpPr>
        <p:spPr>
          <a:xfrm>
            <a:off x="406400" y="6557977"/>
            <a:ext cx="1727200" cy="206375"/>
          </a:xfrm>
        </p:spPr>
        <p:txBody>
          <a:bodyPr/>
          <a:lstStyle>
            <a:lvl1pPr>
              <a:defRPr/>
            </a:lvl1pPr>
          </a:lstStyle>
          <a:p>
            <a:fld id="{CA29C4AD-39EB-9142-8C13-5DE6424F72E0}" type="datetime1">
              <a:rPr lang="en-US" smtClean="0"/>
              <a:t>1/18/19</a:t>
            </a:fld>
            <a:endParaRPr lang="en-US"/>
          </a:p>
        </p:txBody>
      </p:sp>
      <p:sp>
        <p:nvSpPr>
          <p:cNvPr id="5" name="Footer Placeholder 4"/>
          <p:cNvSpPr>
            <a:spLocks noGrp="1"/>
          </p:cNvSpPr>
          <p:nvPr>
            <p:ph type="ftr" sz="quarter" idx="11"/>
          </p:nvPr>
        </p:nvSpPr>
        <p:spPr>
          <a:xfrm>
            <a:off x="2235200" y="6535739"/>
            <a:ext cx="5689600" cy="228600"/>
          </a:xfrm>
        </p:spPr>
        <p:txBody>
          <a:bodyPr/>
          <a:lstStyle>
            <a:lvl1pPr>
              <a:defRPr/>
            </a:lvl1pPr>
          </a:lstStyle>
          <a:p>
            <a:r>
              <a:rPr lang="en-US"/>
              <a:t>Acosta - Trigger Electronics - ASET </a:t>
            </a:r>
          </a:p>
        </p:txBody>
      </p:sp>
      <p:sp>
        <p:nvSpPr>
          <p:cNvPr id="6" name="Slide Number Placeholder 5"/>
          <p:cNvSpPr>
            <a:spLocks noGrp="1"/>
          </p:cNvSpPr>
          <p:nvPr>
            <p:ph type="sldNum" sz="quarter" idx="12"/>
          </p:nvPr>
        </p:nvSpPr>
        <p:spPr>
          <a:xfrm>
            <a:off x="11176000" y="6553200"/>
            <a:ext cx="711200" cy="228600"/>
          </a:xfrm>
        </p:spPr>
        <p:txBody>
          <a:bodyPr/>
          <a:lstStyle>
            <a:lvl1pPr>
              <a:defRPr/>
            </a:lvl1pPr>
          </a:lstStyle>
          <a:p>
            <a:fld id="{EF514A5C-0A0C-EB4B-9261-64728832D833}" type="slidenum">
              <a:rPr lang="en-US"/>
              <a:pPr/>
              <a:t>‹#›</a:t>
            </a:fld>
            <a:endParaRPr lang="en-US"/>
          </a:p>
        </p:txBody>
      </p:sp>
    </p:spTree>
    <p:extLst>
      <p:ext uri="{BB962C8B-B14F-4D97-AF65-F5344CB8AC3E}">
        <p14:creationId xmlns:p14="http://schemas.microsoft.com/office/powerpoint/2010/main" val="162643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3pPr marL="1523962" indent="-304792">
              <a:buFont typeface="Wingdings" pitchFamily="2" charset="2"/>
              <a:buChar char="§"/>
              <a:defRPr/>
            </a:lvl3pPr>
            <a:lvl4pPr marL="2133547" indent="-304792">
              <a:buFont typeface="Wingdings" pitchFamily="2" charset="2"/>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sz="1400" b="1">
                <a:latin typeface="+mj-lt"/>
              </a:defRPr>
            </a:lvl1pPr>
          </a:lstStyle>
          <a:p>
            <a:pPr>
              <a:defRPr/>
            </a:pPr>
            <a:fld id="{4B26FABA-CE04-3247-8680-E53E4B3B5C86}" type="datetime1">
              <a:rPr lang="en-US" smtClean="0"/>
              <a:t>1/18/19</a:t>
            </a:fld>
            <a:endParaRPr lang="en-US" dirty="0"/>
          </a:p>
        </p:txBody>
      </p:sp>
      <p:sp>
        <p:nvSpPr>
          <p:cNvPr id="5" name="Rectangle 6"/>
          <p:cNvSpPr>
            <a:spLocks noGrp="1" noChangeArrowheads="1"/>
          </p:cNvSpPr>
          <p:nvPr>
            <p:ph type="ftr" sz="quarter" idx="11"/>
          </p:nvPr>
        </p:nvSpPr>
        <p:spPr>
          <a:ln/>
        </p:spPr>
        <p:txBody>
          <a:bodyPr/>
          <a:lstStyle>
            <a:lvl1pPr>
              <a:defRPr sz="1400" b="1">
                <a:latin typeface="+mj-lt"/>
              </a:defRPr>
            </a:lvl1pPr>
          </a:lstStyle>
          <a:p>
            <a:pPr>
              <a:defRPr/>
            </a:pPr>
            <a:r>
              <a:rPr lang="en-US"/>
              <a:t>Acosta - Trigger Electronics - ASET </a:t>
            </a:r>
            <a:endParaRPr lang="en-US" dirty="0"/>
          </a:p>
        </p:txBody>
      </p:sp>
      <p:sp>
        <p:nvSpPr>
          <p:cNvPr id="6" name="Rectangle 7"/>
          <p:cNvSpPr>
            <a:spLocks noGrp="1" noChangeArrowheads="1"/>
          </p:cNvSpPr>
          <p:nvPr>
            <p:ph type="sldNum" sz="quarter" idx="12"/>
          </p:nvPr>
        </p:nvSpPr>
        <p:spPr>
          <a:ln/>
        </p:spPr>
        <p:txBody>
          <a:bodyPr/>
          <a:lstStyle>
            <a:lvl1pPr>
              <a:defRPr sz="1600" b="1">
                <a:latin typeface="+mj-lt"/>
              </a:defRPr>
            </a:lvl1pPr>
          </a:lstStyle>
          <a:p>
            <a:pPr>
              <a:defRPr/>
            </a:pPr>
            <a:fld id="{8EF716C0-76B7-FE44-99BD-D4312132B0AB}" type="slidenum">
              <a:rPr lang="en-US" smtClean="0"/>
              <a:pPr>
                <a:defRPr/>
              </a:pPr>
              <a:t>‹#›</a:t>
            </a:fld>
            <a:endParaRPr lang="en-US" dirty="0"/>
          </a:p>
        </p:txBody>
      </p:sp>
      <p:pic>
        <p:nvPicPr>
          <p:cNvPr id="11" name="Picture 10">
            <a:extLst>
              <a:ext uri="{FF2B5EF4-FFF2-40B4-BE49-F238E27FC236}">
                <a16:creationId xmlns:a16="http://schemas.microsoft.com/office/drawing/2014/main" id="{E0D4FF3C-64A2-B64A-B384-721391F866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600" y="149226"/>
            <a:ext cx="876300" cy="776759"/>
          </a:xfrm>
          <a:prstGeom prst="rect">
            <a:avLst/>
          </a:prstGeom>
        </p:spPr>
      </p:pic>
    </p:spTree>
    <p:extLst>
      <p:ext uri="{BB962C8B-B14F-4D97-AF65-F5344CB8AC3E}">
        <p14:creationId xmlns:p14="http://schemas.microsoft.com/office/powerpoint/2010/main" val="3705704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73903AE1-DA49-0542-A56F-1679847AEE8D}" type="datetime1">
              <a:rPr lang="en-US" smtClean="0"/>
              <a:t>1/18/19</a:t>
            </a:fld>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Acosta - Trigger Electronics - ASET </a:t>
            </a:r>
          </a:p>
        </p:txBody>
      </p:sp>
      <p:sp>
        <p:nvSpPr>
          <p:cNvPr id="6" name="Rectangle 7"/>
          <p:cNvSpPr>
            <a:spLocks noGrp="1" noChangeArrowheads="1"/>
          </p:cNvSpPr>
          <p:nvPr>
            <p:ph type="sldNum" sz="quarter" idx="12"/>
          </p:nvPr>
        </p:nvSpPr>
        <p:spPr>
          <a:ln/>
        </p:spPr>
        <p:txBody>
          <a:bodyPr/>
          <a:lstStyle>
            <a:lvl1pPr>
              <a:defRPr/>
            </a:lvl1pPr>
          </a:lstStyle>
          <a:p>
            <a:pPr>
              <a:defRPr/>
            </a:pPr>
            <a:fld id="{CC096471-B980-DF4C-A8A0-08B77CC81F36}" type="slidenum">
              <a:rPr lang="en-US"/>
              <a:pPr>
                <a:defRPr/>
              </a:pPr>
              <a:t>‹#›</a:t>
            </a:fld>
            <a:endParaRPr lang="en-US"/>
          </a:p>
        </p:txBody>
      </p:sp>
      <p:pic>
        <p:nvPicPr>
          <p:cNvPr id="8" name="Picture 7">
            <a:extLst>
              <a:ext uri="{FF2B5EF4-FFF2-40B4-BE49-F238E27FC236}">
                <a16:creationId xmlns:a16="http://schemas.microsoft.com/office/drawing/2014/main" id="{BD44B5C1-FBE1-2D41-8708-56930DBEFC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600" y="149226"/>
            <a:ext cx="876300" cy="776759"/>
          </a:xfrm>
          <a:prstGeom prst="rect">
            <a:avLst/>
          </a:prstGeom>
        </p:spPr>
      </p:pic>
    </p:spTree>
    <p:extLst>
      <p:ext uri="{BB962C8B-B14F-4D97-AF65-F5344CB8AC3E}">
        <p14:creationId xmlns:p14="http://schemas.microsoft.com/office/powerpoint/2010/main" val="2615539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914400"/>
            <a:ext cx="5638800" cy="55626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914400"/>
            <a:ext cx="5638800" cy="55626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542ACDA-ED5B-A745-A5E2-C40ECCDA52BD}" type="datetime1">
              <a:rPr lang="en-US" smtClean="0"/>
              <a:t>1/18/19</a:t>
            </a:fld>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Acosta - Trigger Electronics - ASET </a:t>
            </a:r>
          </a:p>
        </p:txBody>
      </p:sp>
      <p:sp>
        <p:nvSpPr>
          <p:cNvPr id="7" name="Rectangle 7"/>
          <p:cNvSpPr>
            <a:spLocks noGrp="1" noChangeArrowheads="1"/>
          </p:cNvSpPr>
          <p:nvPr>
            <p:ph type="sldNum" sz="quarter" idx="12"/>
          </p:nvPr>
        </p:nvSpPr>
        <p:spPr>
          <a:ln/>
        </p:spPr>
        <p:txBody>
          <a:bodyPr/>
          <a:lstStyle>
            <a:lvl1pPr>
              <a:defRPr/>
            </a:lvl1pPr>
          </a:lstStyle>
          <a:p>
            <a:pPr>
              <a:defRPr/>
            </a:pPr>
            <a:fld id="{20997340-EDB0-3645-A3F5-41F1F1A849C3}" type="slidenum">
              <a:rPr lang="en-US"/>
              <a:pPr>
                <a:defRPr/>
              </a:pPr>
              <a:t>‹#›</a:t>
            </a:fld>
            <a:endParaRPr lang="en-US"/>
          </a:p>
        </p:txBody>
      </p:sp>
    </p:spTree>
    <p:extLst>
      <p:ext uri="{BB962C8B-B14F-4D97-AF65-F5344CB8AC3E}">
        <p14:creationId xmlns:p14="http://schemas.microsoft.com/office/powerpoint/2010/main" val="2005604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A8FD965C-9DA3-E14B-B1B5-6CE8F23760BD}" type="datetime1">
              <a:rPr lang="en-US" smtClean="0"/>
              <a:t>1/18/19</a:t>
            </a:fld>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Acosta - Trigger Electronics - ASET </a:t>
            </a:r>
          </a:p>
        </p:txBody>
      </p:sp>
      <p:sp>
        <p:nvSpPr>
          <p:cNvPr id="9" name="Rectangle 7"/>
          <p:cNvSpPr>
            <a:spLocks noGrp="1" noChangeArrowheads="1"/>
          </p:cNvSpPr>
          <p:nvPr>
            <p:ph type="sldNum" sz="quarter" idx="12"/>
          </p:nvPr>
        </p:nvSpPr>
        <p:spPr>
          <a:ln/>
        </p:spPr>
        <p:txBody>
          <a:bodyPr/>
          <a:lstStyle>
            <a:lvl1pPr>
              <a:defRPr/>
            </a:lvl1pPr>
          </a:lstStyle>
          <a:p>
            <a:pPr>
              <a:defRPr/>
            </a:pPr>
            <a:fld id="{37F7ACA1-F10F-9349-8647-019AE133F68D}" type="slidenum">
              <a:rPr lang="en-US"/>
              <a:pPr>
                <a:defRPr/>
              </a:pPr>
              <a:t>‹#›</a:t>
            </a:fld>
            <a:endParaRPr lang="en-US"/>
          </a:p>
        </p:txBody>
      </p:sp>
    </p:spTree>
    <p:extLst>
      <p:ext uri="{BB962C8B-B14F-4D97-AF65-F5344CB8AC3E}">
        <p14:creationId xmlns:p14="http://schemas.microsoft.com/office/powerpoint/2010/main" val="225094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F8EE4940-4AB8-2245-B809-DD4BB59756CE}" type="datetime1">
              <a:rPr lang="en-US" smtClean="0"/>
              <a:t>1/18/19</a:t>
            </a:fld>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Acosta - Trigger Electronics - ASET </a:t>
            </a:r>
          </a:p>
        </p:txBody>
      </p:sp>
      <p:sp>
        <p:nvSpPr>
          <p:cNvPr id="5" name="Rectangle 7"/>
          <p:cNvSpPr>
            <a:spLocks noGrp="1" noChangeArrowheads="1"/>
          </p:cNvSpPr>
          <p:nvPr>
            <p:ph type="sldNum" sz="quarter" idx="12"/>
          </p:nvPr>
        </p:nvSpPr>
        <p:spPr>
          <a:ln/>
        </p:spPr>
        <p:txBody>
          <a:bodyPr/>
          <a:lstStyle>
            <a:lvl1pPr>
              <a:defRPr/>
            </a:lvl1pPr>
          </a:lstStyle>
          <a:p>
            <a:pPr>
              <a:defRPr/>
            </a:pPr>
            <a:fld id="{52BC25DA-60F6-3445-881F-085E2BBD7839}" type="slidenum">
              <a:rPr lang="en-US"/>
              <a:pPr>
                <a:defRPr/>
              </a:pPr>
              <a:t>‹#›</a:t>
            </a:fld>
            <a:endParaRPr lang="en-US"/>
          </a:p>
        </p:txBody>
      </p:sp>
    </p:spTree>
    <p:extLst>
      <p:ext uri="{BB962C8B-B14F-4D97-AF65-F5344CB8AC3E}">
        <p14:creationId xmlns:p14="http://schemas.microsoft.com/office/powerpoint/2010/main" val="407962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D0938204-6907-C84B-9776-935D39445E18}" type="datetime1">
              <a:rPr lang="en-US" smtClean="0"/>
              <a:t>1/18/19</a:t>
            </a:fld>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Acosta - Trigger Electronics - ASET </a:t>
            </a:r>
          </a:p>
        </p:txBody>
      </p:sp>
      <p:sp>
        <p:nvSpPr>
          <p:cNvPr id="4" name="Rectangle 7"/>
          <p:cNvSpPr>
            <a:spLocks noGrp="1" noChangeArrowheads="1"/>
          </p:cNvSpPr>
          <p:nvPr>
            <p:ph type="sldNum" sz="quarter" idx="12"/>
          </p:nvPr>
        </p:nvSpPr>
        <p:spPr>
          <a:ln/>
        </p:spPr>
        <p:txBody>
          <a:bodyPr/>
          <a:lstStyle>
            <a:lvl1pPr>
              <a:defRPr/>
            </a:lvl1pPr>
          </a:lstStyle>
          <a:p>
            <a:pPr>
              <a:defRPr/>
            </a:pPr>
            <a:fld id="{CD3D72DC-46AC-5D4F-BAEB-290052384091}" type="slidenum">
              <a:rPr lang="en-US"/>
              <a:pPr>
                <a:defRPr/>
              </a:pPr>
              <a:t>‹#›</a:t>
            </a:fld>
            <a:endParaRPr lang="en-US"/>
          </a:p>
        </p:txBody>
      </p:sp>
    </p:spTree>
    <p:extLst>
      <p:ext uri="{BB962C8B-B14F-4D97-AF65-F5344CB8AC3E}">
        <p14:creationId xmlns:p14="http://schemas.microsoft.com/office/powerpoint/2010/main" val="2940410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066628A-E89D-ED47-9332-EA272851E4F9}" type="datetime1">
              <a:rPr lang="en-US" smtClean="0"/>
              <a:t>1/18/19</a:t>
            </a:fld>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Acosta - Trigger Electronics - ASET </a:t>
            </a:r>
          </a:p>
        </p:txBody>
      </p:sp>
      <p:sp>
        <p:nvSpPr>
          <p:cNvPr id="7" name="Rectangle 7"/>
          <p:cNvSpPr>
            <a:spLocks noGrp="1" noChangeArrowheads="1"/>
          </p:cNvSpPr>
          <p:nvPr>
            <p:ph type="sldNum" sz="quarter" idx="12"/>
          </p:nvPr>
        </p:nvSpPr>
        <p:spPr>
          <a:ln/>
        </p:spPr>
        <p:txBody>
          <a:bodyPr/>
          <a:lstStyle>
            <a:lvl1pPr>
              <a:defRPr/>
            </a:lvl1pPr>
          </a:lstStyle>
          <a:p>
            <a:pPr>
              <a:defRPr/>
            </a:pPr>
            <a:fld id="{04404C13-54B9-F441-A9DE-C298AE88293C}" type="slidenum">
              <a:rPr lang="en-US"/>
              <a:pPr>
                <a:defRPr/>
              </a:pPr>
              <a:t>‹#›</a:t>
            </a:fld>
            <a:endParaRPr lang="en-US"/>
          </a:p>
        </p:txBody>
      </p:sp>
    </p:spTree>
    <p:extLst>
      <p:ext uri="{BB962C8B-B14F-4D97-AF65-F5344CB8AC3E}">
        <p14:creationId xmlns:p14="http://schemas.microsoft.com/office/powerpoint/2010/main" val="2191023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50"/>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C3349154-7AEB-D942-AEBA-5A565168E55A}" type="datetime1">
              <a:rPr lang="en-US" smtClean="0"/>
              <a:t>1/18/19</a:t>
            </a:fld>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Acosta - Trigger Electronics - ASET </a:t>
            </a:r>
          </a:p>
        </p:txBody>
      </p:sp>
      <p:sp>
        <p:nvSpPr>
          <p:cNvPr id="7" name="Rectangle 7"/>
          <p:cNvSpPr>
            <a:spLocks noGrp="1" noChangeArrowheads="1"/>
          </p:cNvSpPr>
          <p:nvPr>
            <p:ph type="sldNum" sz="quarter" idx="12"/>
          </p:nvPr>
        </p:nvSpPr>
        <p:spPr>
          <a:ln/>
        </p:spPr>
        <p:txBody>
          <a:bodyPr/>
          <a:lstStyle>
            <a:lvl1pPr>
              <a:defRPr/>
            </a:lvl1pPr>
          </a:lstStyle>
          <a:p>
            <a:pPr>
              <a:defRPr/>
            </a:pPr>
            <a:fld id="{1A657F98-4E29-4C40-B4C1-AD7115501786}" type="slidenum">
              <a:rPr lang="en-US"/>
              <a:pPr>
                <a:defRPr/>
              </a:pPr>
              <a:t>‹#›</a:t>
            </a:fld>
            <a:endParaRPr lang="en-US"/>
          </a:p>
        </p:txBody>
      </p:sp>
    </p:spTree>
    <p:extLst>
      <p:ext uri="{BB962C8B-B14F-4D97-AF65-F5344CB8AC3E}">
        <p14:creationId xmlns:p14="http://schemas.microsoft.com/office/powerpoint/2010/main" val="4210888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3"/>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220133" y="152400"/>
            <a:ext cx="11684000"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253067" y="152400"/>
            <a:ext cx="1093893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137160" rIns="92075" bIns="46038" numCol="1" anchor="ctr" anchorCtr="0" compatLnSpc="1">
            <a:prstTxWarp prst="textNoShape">
              <a:avLst/>
            </a:prstTxWarp>
          </a:bodyPr>
          <a:lstStyle/>
          <a:p>
            <a:pPr lvl="0"/>
            <a:r>
              <a:rPr lang="en-US" dirty="0"/>
              <a:t>Click to edit Master title style</a:t>
            </a:r>
          </a:p>
        </p:txBody>
      </p:sp>
      <p:sp>
        <p:nvSpPr>
          <p:cNvPr id="3076" name="Rectangle 4"/>
          <p:cNvSpPr>
            <a:spLocks noGrp="1" noChangeArrowheads="1"/>
          </p:cNvSpPr>
          <p:nvPr>
            <p:ph type="body" idx="1"/>
          </p:nvPr>
        </p:nvSpPr>
        <p:spPr bwMode="auto">
          <a:xfrm>
            <a:off x="406400" y="1028703"/>
            <a:ext cx="11480800" cy="554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dt" sz="half" idx="2"/>
          </p:nvPr>
        </p:nvSpPr>
        <p:spPr bwMode="auto">
          <a:xfrm>
            <a:off x="711200" y="6596077"/>
            <a:ext cx="1422400" cy="2063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600" smtClean="0">
                <a:solidFill>
                  <a:srgbClr val="003399"/>
                </a:solidFill>
                <a:ea typeface="+mn-ea"/>
                <a:cs typeface="+mn-cs"/>
              </a:defRPr>
            </a:lvl1pPr>
          </a:lstStyle>
          <a:p>
            <a:pPr>
              <a:defRPr/>
            </a:pPr>
            <a:fld id="{D463F691-5607-8840-A8FD-5B799EEA4628}" type="datetime1">
              <a:rPr lang="en-US" smtClean="0"/>
              <a:t>1/18/19</a:t>
            </a:fld>
            <a:endParaRPr lang="en-US" dirty="0"/>
          </a:p>
        </p:txBody>
      </p:sp>
      <p:sp>
        <p:nvSpPr>
          <p:cNvPr id="1030" name="Rectangle 6"/>
          <p:cNvSpPr>
            <a:spLocks noGrp="1" noChangeArrowheads="1"/>
          </p:cNvSpPr>
          <p:nvPr>
            <p:ph type="ftr" sz="quarter" idx="3"/>
          </p:nvPr>
        </p:nvSpPr>
        <p:spPr bwMode="auto">
          <a:xfrm>
            <a:off x="2641600" y="6586539"/>
            <a:ext cx="52832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600" smtClean="0">
                <a:solidFill>
                  <a:srgbClr val="003399"/>
                </a:solidFill>
                <a:ea typeface="+mn-ea"/>
                <a:cs typeface="+mn-cs"/>
              </a:defRPr>
            </a:lvl1pPr>
          </a:lstStyle>
          <a:p>
            <a:pPr>
              <a:defRPr/>
            </a:pPr>
            <a:r>
              <a:rPr lang="en-US"/>
              <a:t>Acosta - Trigger Electronics - ASET </a:t>
            </a:r>
            <a:endParaRPr lang="en-US" dirty="0"/>
          </a:p>
        </p:txBody>
      </p:sp>
      <p:sp>
        <p:nvSpPr>
          <p:cNvPr id="1031" name="Rectangle 7"/>
          <p:cNvSpPr>
            <a:spLocks noGrp="1" noChangeArrowheads="1"/>
          </p:cNvSpPr>
          <p:nvPr>
            <p:ph type="sldNum" sz="quarter" idx="4"/>
          </p:nvPr>
        </p:nvSpPr>
        <p:spPr bwMode="auto">
          <a:xfrm>
            <a:off x="11176000" y="6591300"/>
            <a:ext cx="7112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600">
                <a:solidFill>
                  <a:srgbClr val="003399"/>
                </a:solidFill>
              </a:defRPr>
            </a:lvl1pPr>
          </a:lstStyle>
          <a:p>
            <a:pPr>
              <a:defRPr/>
            </a:pPr>
            <a:fld id="{BC93416B-D6B6-0142-8DEC-222147CF625B}" type="slidenum">
              <a:rPr lang="en-US"/>
              <a:pPr>
                <a:defRPr/>
              </a:pPr>
              <a:t>‹#›</a:t>
            </a:fld>
            <a:endParaRPr lang="en-US" dirty="0"/>
          </a:p>
        </p:txBody>
      </p:sp>
      <p:sp>
        <p:nvSpPr>
          <p:cNvPr id="3080" name="Line 9"/>
          <p:cNvSpPr>
            <a:spLocks noChangeShapeType="1"/>
          </p:cNvSpPr>
          <p:nvPr/>
        </p:nvSpPr>
        <p:spPr bwMode="auto">
          <a:xfrm>
            <a:off x="406400" y="6553200"/>
            <a:ext cx="11480800" cy="0"/>
          </a:xfrm>
          <a:prstGeom prst="line">
            <a:avLst/>
          </a:prstGeom>
          <a:noFill/>
          <a:ln w="19050">
            <a:solidFill>
              <a:srgbClr val="003399"/>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p>
        </p:txBody>
      </p:sp>
      <p:sp>
        <p:nvSpPr>
          <p:cNvPr id="2" name="Rectangle 1"/>
          <p:cNvSpPr/>
          <p:nvPr userDrawn="1"/>
        </p:nvSpPr>
        <p:spPr bwMode="auto">
          <a:xfrm>
            <a:off x="203200" y="118533"/>
            <a:ext cx="948267" cy="795867"/>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1" lang="en-US" sz="3200" b="1" i="0" u="none" strike="noStrike" cap="none" normalizeH="0" baseline="0">
              <a:ln>
                <a:noFill/>
              </a:ln>
              <a:solidFill>
                <a:schemeClr val="tx1"/>
              </a:solidFill>
              <a:effectLst/>
              <a:latin typeface="Arial" charset="0"/>
            </a:endParaRPr>
          </a:p>
        </p:txBody>
      </p:sp>
      <p:pic>
        <p:nvPicPr>
          <p:cNvPr id="11" name="Picture 14" descr="CMS-Color"/>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427248" y="152401"/>
            <a:ext cx="808885" cy="745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uflogo.png"/>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9956800" y="6589099"/>
            <a:ext cx="1292352" cy="251968"/>
          </a:xfrm>
          <a:prstGeom prst="rect">
            <a:avLst/>
          </a:prstGeom>
        </p:spPr>
      </p:pic>
      <p:pic>
        <p:nvPicPr>
          <p:cNvPr id="12" name="Picture 11">
            <a:extLst>
              <a:ext uri="{FF2B5EF4-FFF2-40B4-BE49-F238E27FC236}">
                <a16:creationId xmlns:a16="http://schemas.microsoft.com/office/drawing/2014/main" id="{0FA1D763-AC5C-8F4D-A631-BD0465491F4C}"/>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355600" y="149226"/>
            <a:ext cx="876300" cy="776759"/>
          </a:xfrm>
          <a:prstGeom prst="rect">
            <a:avLst/>
          </a:prstGeom>
        </p:spPr>
      </p:pic>
    </p:spTree>
    <p:extLst>
      <p:ext uri="{BB962C8B-B14F-4D97-AF65-F5344CB8AC3E}">
        <p14:creationId xmlns:p14="http://schemas.microsoft.com/office/powerpoint/2010/main" val="2331529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l" rtl="0" eaLnBrk="0" fontAlgn="base" hangingPunct="0">
        <a:lnSpc>
          <a:spcPct val="70000"/>
        </a:lnSpc>
        <a:spcBef>
          <a:spcPct val="0"/>
        </a:spcBef>
        <a:spcAft>
          <a:spcPct val="0"/>
        </a:spcAft>
        <a:defRPr kumimoji="1" sz="4267">
          <a:solidFill>
            <a:srgbClr val="003399"/>
          </a:solidFill>
          <a:latin typeface="+mj-lt"/>
          <a:ea typeface="ＭＳ Ｐゴシック" charset="-128"/>
          <a:cs typeface="ＭＳ Ｐゴシック" charset="-128"/>
        </a:defRPr>
      </a:lvl1pPr>
      <a:lvl2pPr algn="l" rtl="0" eaLnBrk="0" fontAlgn="base" hangingPunct="0">
        <a:lnSpc>
          <a:spcPct val="70000"/>
        </a:lnSpc>
        <a:spcBef>
          <a:spcPct val="0"/>
        </a:spcBef>
        <a:spcAft>
          <a:spcPct val="0"/>
        </a:spcAft>
        <a:defRPr kumimoji="1" sz="4267">
          <a:solidFill>
            <a:srgbClr val="003399"/>
          </a:solidFill>
          <a:latin typeface="Arial" charset="0"/>
          <a:ea typeface="ＭＳ Ｐゴシック" charset="-128"/>
          <a:cs typeface="ＭＳ Ｐゴシック" charset="-128"/>
        </a:defRPr>
      </a:lvl2pPr>
      <a:lvl3pPr algn="l" rtl="0" eaLnBrk="0" fontAlgn="base" hangingPunct="0">
        <a:lnSpc>
          <a:spcPct val="70000"/>
        </a:lnSpc>
        <a:spcBef>
          <a:spcPct val="0"/>
        </a:spcBef>
        <a:spcAft>
          <a:spcPct val="0"/>
        </a:spcAft>
        <a:defRPr kumimoji="1" sz="4267">
          <a:solidFill>
            <a:srgbClr val="003399"/>
          </a:solidFill>
          <a:latin typeface="Arial" charset="0"/>
          <a:ea typeface="ＭＳ Ｐゴシック" charset="-128"/>
          <a:cs typeface="ＭＳ Ｐゴシック" charset="-128"/>
        </a:defRPr>
      </a:lvl3pPr>
      <a:lvl4pPr algn="l" rtl="0" eaLnBrk="0" fontAlgn="base" hangingPunct="0">
        <a:lnSpc>
          <a:spcPct val="70000"/>
        </a:lnSpc>
        <a:spcBef>
          <a:spcPct val="0"/>
        </a:spcBef>
        <a:spcAft>
          <a:spcPct val="0"/>
        </a:spcAft>
        <a:defRPr kumimoji="1" sz="4267">
          <a:solidFill>
            <a:srgbClr val="003399"/>
          </a:solidFill>
          <a:latin typeface="Arial" charset="0"/>
          <a:ea typeface="ＭＳ Ｐゴシック" charset="-128"/>
          <a:cs typeface="ＭＳ Ｐゴシック" charset="-128"/>
        </a:defRPr>
      </a:lvl4pPr>
      <a:lvl5pPr algn="l" rtl="0" eaLnBrk="0" fontAlgn="base" hangingPunct="0">
        <a:lnSpc>
          <a:spcPct val="70000"/>
        </a:lnSpc>
        <a:spcBef>
          <a:spcPct val="0"/>
        </a:spcBef>
        <a:spcAft>
          <a:spcPct val="0"/>
        </a:spcAft>
        <a:defRPr kumimoji="1" sz="4267">
          <a:solidFill>
            <a:srgbClr val="003399"/>
          </a:solidFill>
          <a:latin typeface="Arial" charset="0"/>
          <a:ea typeface="ＭＳ Ｐゴシック" charset="-128"/>
          <a:cs typeface="ＭＳ Ｐゴシック" charset="-128"/>
        </a:defRPr>
      </a:lvl5pPr>
      <a:lvl6pPr marL="609585" algn="l" rtl="0" eaLnBrk="0" fontAlgn="base" hangingPunct="0">
        <a:lnSpc>
          <a:spcPct val="70000"/>
        </a:lnSpc>
        <a:spcBef>
          <a:spcPct val="0"/>
        </a:spcBef>
        <a:spcAft>
          <a:spcPct val="0"/>
        </a:spcAft>
        <a:defRPr kumimoji="1" sz="4267">
          <a:solidFill>
            <a:srgbClr val="003399"/>
          </a:solidFill>
          <a:latin typeface="Arial" charset="0"/>
        </a:defRPr>
      </a:lvl6pPr>
      <a:lvl7pPr marL="1219170" algn="l" rtl="0" eaLnBrk="0" fontAlgn="base" hangingPunct="0">
        <a:lnSpc>
          <a:spcPct val="70000"/>
        </a:lnSpc>
        <a:spcBef>
          <a:spcPct val="0"/>
        </a:spcBef>
        <a:spcAft>
          <a:spcPct val="0"/>
        </a:spcAft>
        <a:defRPr kumimoji="1" sz="4267">
          <a:solidFill>
            <a:srgbClr val="003399"/>
          </a:solidFill>
          <a:latin typeface="Arial" charset="0"/>
        </a:defRPr>
      </a:lvl7pPr>
      <a:lvl8pPr marL="1828754" algn="l" rtl="0" eaLnBrk="0" fontAlgn="base" hangingPunct="0">
        <a:lnSpc>
          <a:spcPct val="70000"/>
        </a:lnSpc>
        <a:spcBef>
          <a:spcPct val="0"/>
        </a:spcBef>
        <a:spcAft>
          <a:spcPct val="0"/>
        </a:spcAft>
        <a:defRPr kumimoji="1" sz="4267">
          <a:solidFill>
            <a:srgbClr val="003399"/>
          </a:solidFill>
          <a:latin typeface="Arial" charset="0"/>
        </a:defRPr>
      </a:lvl8pPr>
      <a:lvl9pPr marL="2438339" algn="l" rtl="0" eaLnBrk="0" fontAlgn="base" hangingPunct="0">
        <a:lnSpc>
          <a:spcPct val="70000"/>
        </a:lnSpc>
        <a:spcBef>
          <a:spcPct val="0"/>
        </a:spcBef>
        <a:spcAft>
          <a:spcPct val="0"/>
        </a:spcAft>
        <a:defRPr kumimoji="1" sz="4267">
          <a:solidFill>
            <a:srgbClr val="003399"/>
          </a:solidFill>
          <a:latin typeface="Arial" charset="0"/>
        </a:defRPr>
      </a:lvl9pPr>
    </p:titleStyle>
    <p:bodyStyle>
      <a:lvl1pPr marL="457189" indent="-457189" algn="l" rtl="0" eaLnBrk="0" fontAlgn="base" hangingPunct="0">
        <a:spcBef>
          <a:spcPct val="20000"/>
        </a:spcBef>
        <a:spcAft>
          <a:spcPct val="0"/>
        </a:spcAft>
        <a:buSzPct val="100000"/>
        <a:buFont typeface="Wingdings" charset="0"/>
        <a:buChar char=""/>
        <a:defRPr kumimoji="1" sz="3200">
          <a:solidFill>
            <a:srgbClr val="003399"/>
          </a:solidFill>
          <a:latin typeface="+mn-lt"/>
          <a:ea typeface="ＭＳ Ｐゴシック" charset="-128"/>
          <a:cs typeface="ＭＳ Ｐゴシック" charset="-128"/>
        </a:defRPr>
      </a:lvl1pPr>
      <a:lvl2pPr marL="990575" indent="-380990" algn="l" rtl="0" eaLnBrk="0" fontAlgn="base" hangingPunct="0">
        <a:spcBef>
          <a:spcPct val="20000"/>
        </a:spcBef>
        <a:spcAft>
          <a:spcPct val="0"/>
        </a:spcAft>
        <a:buClr>
          <a:srgbClr val="008000"/>
        </a:buClr>
        <a:buSzPct val="80000"/>
        <a:buFont typeface="Wingdings" charset="0"/>
        <a:buChar char="Ø"/>
        <a:defRPr kumimoji="1" sz="2667">
          <a:solidFill>
            <a:srgbClr val="008000"/>
          </a:solidFill>
          <a:latin typeface="+mn-lt"/>
          <a:ea typeface="ＭＳ Ｐゴシック" charset="-128"/>
        </a:defRPr>
      </a:lvl2pPr>
      <a:lvl3pPr marL="1523962" indent="-304792" algn="l" rtl="0" eaLnBrk="0" fontAlgn="base" hangingPunct="0">
        <a:spcBef>
          <a:spcPct val="20000"/>
        </a:spcBef>
        <a:spcAft>
          <a:spcPct val="0"/>
        </a:spcAft>
        <a:buSzPct val="65000"/>
        <a:buFont typeface="Zapf Dingbats" charset="0"/>
        <a:buChar char="l"/>
        <a:defRPr kumimoji="1" sz="2667">
          <a:solidFill>
            <a:schemeClr val="tx1"/>
          </a:solidFill>
          <a:latin typeface="+mn-lt"/>
          <a:ea typeface="ＭＳ Ｐゴシック" charset="-128"/>
        </a:defRPr>
      </a:lvl3pPr>
      <a:lvl4pPr marL="2133547" indent="-304792" algn="l" rtl="0" eaLnBrk="0" fontAlgn="base" hangingPunct="0">
        <a:spcBef>
          <a:spcPct val="20000"/>
        </a:spcBef>
        <a:spcAft>
          <a:spcPct val="0"/>
        </a:spcAft>
        <a:buClr>
          <a:srgbClr val="FF00FF"/>
        </a:buClr>
        <a:buSzPct val="75000"/>
        <a:buFont typeface="Zapf Dingbats" charset="0"/>
        <a:buChar char="è"/>
        <a:defRPr kumimoji="1" sz="2667">
          <a:solidFill>
            <a:srgbClr val="FF00FF"/>
          </a:solidFill>
          <a:latin typeface="+mn-lt"/>
          <a:ea typeface="ＭＳ Ｐゴシック" charset="-128"/>
        </a:defRPr>
      </a:lvl4pPr>
      <a:lvl5pPr marL="2743131" indent="-304792" algn="l" rtl="0" eaLnBrk="0" fontAlgn="base" hangingPunct="0">
        <a:spcBef>
          <a:spcPct val="20000"/>
        </a:spcBef>
        <a:spcAft>
          <a:spcPct val="0"/>
        </a:spcAft>
        <a:buClr>
          <a:schemeClr val="hlink"/>
        </a:buClr>
        <a:buSzPct val="100000"/>
        <a:buFont typeface="Zapf Dingbats" charset="0"/>
        <a:defRPr kumimoji="1" sz="2667">
          <a:solidFill>
            <a:schemeClr val="tx1"/>
          </a:solidFill>
          <a:latin typeface="+mn-lt"/>
          <a:ea typeface="ＭＳ Ｐゴシック" charset="-128"/>
        </a:defRPr>
      </a:lvl5pPr>
      <a:lvl6pPr marL="3352716" indent="-304792" algn="l" rtl="0" eaLnBrk="0" fontAlgn="base" hangingPunct="0">
        <a:spcBef>
          <a:spcPct val="20000"/>
        </a:spcBef>
        <a:spcAft>
          <a:spcPct val="0"/>
        </a:spcAft>
        <a:buClr>
          <a:schemeClr val="hlink"/>
        </a:buClr>
        <a:buSzPct val="100000"/>
        <a:buFont typeface="Zapf Dingbats" charset="2"/>
        <a:defRPr kumimoji="1" sz="2667">
          <a:solidFill>
            <a:schemeClr val="tx1"/>
          </a:solidFill>
          <a:latin typeface="+mn-lt"/>
          <a:ea typeface="ＭＳ Ｐゴシック" charset="-128"/>
        </a:defRPr>
      </a:lvl6pPr>
      <a:lvl7pPr marL="3962301" indent="-304792" algn="l" rtl="0" eaLnBrk="0" fontAlgn="base" hangingPunct="0">
        <a:spcBef>
          <a:spcPct val="20000"/>
        </a:spcBef>
        <a:spcAft>
          <a:spcPct val="0"/>
        </a:spcAft>
        <a:buClr>
          <a:schemeClr val="hlink"/>
        </a:buClr>
        <a:buSzPct val="100000"/>
        <a:buFont typeface="Zapf Dingbats" charset="2"/>
        <a:defRPr kumimoji="1" sz="2667">
          <a:solidFill>
            <a:schemeClr val="tx1"/>
          </a:solidFill>
          <a:latin typeface="+mn-lt"/>
          <a:ea typeface="ＭＳ Ｐゴシック" charset="-128"/>
        </a:defRPr>
      </a:lvl7pPr>
      <a:lvl8pPr marL="4571886" indent="-304792" algn="l" rtl="0" eaLnBrk="0" fontAlgn="base" hangingPunct="0">
        <a:spcBef>
          <a:spcPct val="20000"/>
        </a:spcBef>
        <a:spcAft>
          <a:spcPct val="0"/>
        </a:spcAft>
        <a:buClr>
          <a:schemeClr val="hlink"/>
        </a:buClr>
        <a:buSzPct val="100000"/>
        <a:buFont typeface="Zapf Dingbats" charset="2"/>
        <a:defRPr kumimoji="1" sz="2667">
          <a:solidFill>
            <a:schemeClr val="tx1"/>
          </a:solidFill>
          <a:latin typeface="+mn-lt"/>
          <a:ea typeface="ＭＳ Ｐゴシック" charset="-128"/>
        </a:defRPr>
      </a:lvl8pPr>
      <a:lvl9pPr marL="5181470" indent="-304792" algn="l" rtl="0" eaLnBrk="0" fontAlgn="base" hangingPunct="0">
        <a:spcBef>
          <a:spcPct val="20000"/>
        </a:spcBef>
        <a:spcAft>
          <a:spcPct val="0"/>
        </a:spcAft>
        <a:buClr>
          <a:schemeClr val="hlink"/>
        </a:buClr>
        <a:buSzPct val="100000"/>
        <a:buFont typeface="Zapf Dingbats" charset="2"/>
        <a:defRPr kumimoji="1" sz="2667">
          <a:solidFill>
            <a:schemeClr val="tx1"/>
          </a:solidFill>
          <a:latin typeface="+mn-lt"/>
          <a:ea typeface="ＭＳ Ｐゴシック"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oleObject1.bin"/><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arxiv.org/abs/1804.06913v2" TargetMode="External"/><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4558" y="1053377"/>
            <a:ext cx="11542642" cy="2094443"/>
          </a:xfrm>
        </p:spPr>
        <p:txBody>
          <a:bodyPr/>
          <a:lstStyle/>
          <a:p>
            <a:pPr algn="ctr"/>
            <a:r>
              <a:rPr lang="en-US" sz="4000" dirty="0"/>
              <a:t>Trigger electronics technologies for current and future particle </a:t>
            </a:r>
            <a:br>
              <a:rPr lang="en-US" sz="4000" dirty="0"/>
            </a:br>
            <a:r>
              <a:rPr lang="en-US" sz="4000" dirty="0"/>
              <a:t>physics collider experiments</a:t>
            </a:r>
          </a:p>
        </p:txBody>
      </p:sp>
      <p:sp>
        <p:nvSpPr>
          <p:cNvPr id="2" name="Date Placeholder 1"/>
          <p:cNvSpPr>
            <a:spLocks noGrp="1"/>
          </p:cNvSpPr>
          <p:nvPr>
            <p:ph type="dt" sz="half" idx="10"/>
          </p:nvPr>
        </p:nvSpPr>
        <p:spPr/>
        <p:txBody>
          <a:bodyPr/>
          <a:lstStyle/>
          <a:p>
            <a:pPr defTabSz="1219170" fontAlgn="base">
              <a:spcBef>
                <a:spcPct val="0"/>
              </a:spcBef>
              <a:spcAft>
                <a:spcPct val="0"/>
              </a:spcAft>
              <a:defRPr/>
            </a:pPr>
            <a:fld id="{8D3F545D-AD2B-1047-8AF9-4D3731726E36}" type="datetime1">
              <a:rPr kumimoji="1" lang="en-US" b="1" smtClean="0">
                <a:latin typeface="Arial" charset="0"/>
              </a:rPr>
              <a:t>1/18/19</a:t>
            </a:fld>
            <a:endParaRPr kumimoji="1" lang="en-US" b="1" dirty="0">
              <a:latin typeface="Arial" charset="0"/>
            </a:endParaRPr>
          </a:p>
        </p:txBody>
      </p:sp>
      <p:sp>
        <p:nvSpPr>
          <p:cNvPr id="3" name="Footer Placeholder 2"/>
          <p:cNvSpPr>
            <a:spLocks noGrp="1"/>
          </p:cNvSpPr>
          <p:nvPr>
            <p:ph type="ftr" sz="quarter" idx="11"/>
          </p:nvPr>
        </p:nvSpPr>
        <p:spPr/>
        <p:txBody>
          <a:bodyPr/>
          <a:lstStyle/>
          <a:p>
            <a:pPr defTabSz="1219170" fontAlgn="base">
              <a:spcBef>
                <a:spcPct val="0"/>
              </a:spcBef>
              <a:spcAft>
                <a:spcPct val="0"/>
              </a:spcAft>
              <a:defRPr/>
            </a:pPr>
            <a:r>
              <a:rPr kumimoji="1" lang="en-US" b="1">
                <a:latin typeface="Arial" charset="0"/>
              </a:rPr>
              <a:t>Acosta - Trigger Electronics - ASET </a:t>
            </a:r>
            <a:endParaRPr kumimoji="1" lang="en-US" b="1" dirty="0">
              <a:latin typeface="Arial" charset="0"/>
            </a:endParaRPr>
          </a:p>
        </p:txBody>
      </p:sp>
      <p:sp>
        <p:nvSpPr>
          <p:cNvPr id="6" name="Slide Number Placeholder 5"/>
          <p:cNvSpPr>
            <a:spLocks noGrp="1"/>
          </p:cNvSpPr>
          <p:nvPr>
            <p:ph type="sldNum" sz="quarter" idx="12"/>
          </p:nvPr>
        </p:nvSpPr>
        <p:spPr/>
        <p:txBody>
          <a:bodyPr/>
          <a:lstStyle/>
          <a:p>
            <a:pPr defTabSz="1219170" fontAlgn="base">
              <a:spcBef>
                <a:spcPct val="0"/>
              </a:spcBef>
              <a:spcAft>
                <a:spcPct val="0"/>
              </a:spcAft>
              <a:defRPr/>
            </a:pPr>
            <a:fld id="{CC096471-B980-DF4C-A8A0-08B77CC81F36}" type="slidenum">
              <a:rPr kumimoji="1" lang="en-US" b="1">
                <a:latin typeface="Arial" charset="0"/>
                <a:ea typeface="ＭＳ Ｐゴシック" charset="0"/>
              </a:rPr>
              <a:pPr defTabSz="1219170" fontAlgn="base">
                <a:spcBef>
                  <a:spcPct val="0"/>
                </a:spcBef>
                <a:spcAft>
                  <a:spcPct val="0"/>
                </a:spcAft>
                <a:defRPr/>
              </a:pPr>
              <a:t>1</a:t>
            </a:fld>
            <a:endParaRPr kumimoji="1" lang="en-US" b="1">
              <a:latin typeface="Arial" charset="0"/>
              <a:ea typeface="ＭＳ Ｐゴシック" charset="0"/>
            </a:endParaRPr>
          </a:p>
        </p:txBody>
      </p:sp>
      <p:sp>
        <p:nvSpPr>
          <p:cNvPr id="7" name="Text Placeholder 4"/>
          <p:cNvSpPr txBox="1">
            <a:spLocks/>
          </p:cNvSpPr>
          <p:nvPr/>
        </p:nvSpPr>
        <p:spPr bwMode="auto">
          <a:xfrm>
            <a:off x="812799" y="2726481"/>
            <a:ext cx="10363200" cy="1192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2767" tIns="61384" rIns="122767" bIns="61384" numCol="1" anchor="b" anchorCtr="0" compatLnSpc="1">
            <a:prstTxWarp prst="textNoShape">
              <a:avLst/>
            </a:prstTxWarp>
          </a:bodyPr>
          <a:lstStyle>
            <a:lvl1pPr marL="0" indent="0" algn="l" rtl="0" eaLnBrk="0" fontAlgn="base" hangingPunct="0">
              <a:spcBef>
                <a:spcPct val="20000"/>
              </a:spcBef>
              <a:spcAft>
                <a:spcPct val="0"/>
              </a:spcAft>
              <a:buSzPct val="100000"/>
              <a:buFont typeface="Wingdings" charset="0"/>
              <a:buNone/>
              <a:defRPr kumimoji="1" sz="2000">
                <a:solidFill>
                  <a:srgbClr val="003399"/>
                </a:solidFill>
                <a:latin typeface="+mn-lt"/>
                <a:ea typeface="ＭＳ Ｐゴシック" charset="-128"/>
                <a:cs typeface="ＭＳ Ｐゴシック" charset="-128"/>
              </a:defRPr>
            </a:lvl1pPr>
            <a:lvl2pPr marL="457200" indent="0" algn="l" rtl="0" eaLnBrk="0" fontAlgn="base" hangingPunct="0">
              <a:spcBef>
                <a:spcPct val="20000"/>
              </a:spcBef>
              <a:spcAft>
                <a:spcPct val="0"/>
              </a:spcAft>
              <a:buClr>
                <a:srgbClr val="008000"/>
              </a:buClr>
              <a:buSzPct val="80000"/>
              <a:buFont typeface="Wingdings" charset="0"/>
              <a:buNone/>
              <a:defRPr kumimoji="1" sz="1800">
                <a:solidFill>
                  <a:srgbClr val="008000"/>
                </a:solidFill>
                <a:latin typeface="+mn-lt"/>
                <a:ea typeface="ＭＳ Ｐゴシック" charset="-128"/>
              </a:defRPr>
            </a:lvl2pPr>
            <a:lvl3pPr marL="914400" indent="0" algn="l" rtl="0" eaLnBrk="0" fontAlgn="base" hangingPunct="0">
              <a:spcBef>
                <a:spcPct val="20000"/>
              </a:spcBef>
              <a:spcAft>
                <a:spcPct val="0"/>
              </a:spcAft>
              <a:buSzPct val="65000"/>
              <a:buFont typeface="Zapf Dingbats" charset="0"/>
              <a:buNone/>
              <a:defRPr kumimoji="1" sz="1600">
                <a:solidFill>
                  <a:schemeClr val="tx1"/>
                </a:solidFill>
                <a:latin typeface="+mn-lt"/>
                <a:ea typeface="ＭＳ Ｐゴシック" charset="-128"/>
              </a:defRPr>
            </a:lvl3pPr>
            <a:lvl4pPr marL="1371600" indent="0" algn="l" rtl="0" eaLnBrk="0" fontAlgn="base" hangingPunct="0">
              <a:spcBef>
                <a:spcPct val="20000"/>
              </a:spcBef>
              <a:spcAft>
                <a:spcPct val="0"/>
              </a:spcAft>
              <a:buClr>
                <a:srgbClr val="FF00FF"/>
              </a:buClr>
              <a:buSzPct val="75000"/>
              <a:buFont typeface="Zapf Dingbats" charset="0"/>
              <a:buNone/>
              <a:defRPr kumimoji="1" sz="1400">
                <a:solidFill>
                  <a:srgbClr val="FF00FF"/>
                </a:solidFill>
                <a:latin typeface="+mn-lt"/>
                <a:ea typeface="ＭＳ Ｐゴシック" charset="-128"/>
              </a:defRPr>
            </a:lvl4pPr>
            <a:lvl5pPr marL="1828800" indent="0" algn="l" rtl="0" eaLnBrk="0" fontAlgn="base" hangingPunct="0">
              <a:spcBef>
                <a:spcPct val="20000"/>
              </a:spcBef>
              <a:spcAft>
                <a:spcPct val="0"/>
              </a:spcAft>
              <a:buClr>
                <a:schemeClr val="hlink"/>
              </a:buClr>
              <a:buSzPct val="100000"/>
              <a:buFont typeface="Zapf Dingbats" charset="0"/>
              <a:buNone/>
              <a:defRPr kumimoji="1" sz="1400">
                <a:solidFill>
                  <a:schemeClr val="tx1"/>
                </a:solidFill>
                <a:latin typeface="+mn-lt"/>
                <a:ea typeface="ＭＳ Ｐゴシック" charset="-128"/>
              </a:defRPr>
            </a:lvl5pPr>
            <a:lvl6pPr marL="2286000" indent="0" algn="l" rtl="0" eaLnBrk="0" fontAlgn="base" hangingPunct="0">
              <a:spcBef>
                <a:spcPct val="20000"/>
              </a:spcBef>
              <a:spcAft>
                <a:spcPct val="0"/>
              </a:spcAft>
              <a:buClr>
                <a:schemeClr val="hlink"/>
              </a:buClr>
              <a:buSzPct val="100000"/>
              <a:buFont typeface="Zapf Dingbats" charset="2"/>
              <a:buNone/>
              <a:defRPr kumimoji="1" sz="1400">
                <a:solidFill>
                  <a:schemeClr val="tx1"/>
                </a:solidFill>
                <a:latin typeface="+mn-lt"/>
                <a:ea typeface="ＭＳ Ｐゴシック" charset="-128"/>
              </a:defRPr>
            </a:lvl6pPr>
            <a:lvl7pPr marL="2743200" indent="0" algn="l" rtl="0" eaLnBrk="0" fontAlgn="base" hangingPunct="0">
              <a:spcBef>
                <a:spcPct val="20000"/>
              </a:spcBef>
              <a:spcAft>
                <a:spcPct val="0"/>
              </a:spcAft>
              <a:buClr>
                <a:schemeClr val="hlink"/>
              </a:buClr>
              <a:buSzPct val="100000"/>
              <a:buFont typeface="Zapf Dingbats" charset="2"/>
              <a:buNone/>
              <a:defRPr kumimoji="1" sz="1400">
                <a:solidFill>
                  <a:schemeClr val="tx1"/>
                </a:solidFill>
                <a:latin typeface="+mn-lt"/>
                <a:ea typeface="ＭＳ Ｐゴシック" charset="-128"/>
              </a:defRPr>
            </a:lvl7pPr>
            <a:lvl8pPr marL="3200400" indent="0" algn="l" rtl="0" eaLnBrk="0" fontAlgn="base" hangingPunct="0">
              <a:spcBef>
                <a:spcPct val="20000"/>
              </a:spcBef>
              <a:spcAft>
                <a:spcPct val="0"/>
              </a:spcAft>
              <a:buClr>
                <a:schemeClr val="hlink"/>
              </a:buClr>
              <a:buSzPct val="100000"/>
              <a:buFont typeface="Zapf Dingbats" charset="2"/>
              <a:buNone/>
              <a:defRPr kumimoji="1" sz="1400">
                <a:solidFill>
                  <a:schemeClr val="tx1"/>
                </a:solidFill>
                <a:latin typeface="+mn-lt"/>
                <a:ea typeface="ＭＳ Ｐゴシック" charset="-128"/>
              </a:defRPr>
            </a:lvl8pPr>
            <a:lvl9pPr marL="3657600" indent="0" algn="l" rtl="0" eaLnBrk="0" fontAlgn="base" hangingPunct="0">
              <a:spcBef>
                <a:spcPct val="20000"/>
              </a:spcBef>
              <a:spcAft>
                <a:spcPct val="0"/>
              </a:spcAft>
              <a:buClr>
                <a:schemeClr val="hlink"/>
              </a:buClr>
              <a:buSzPct val="100000"/>
              <a:buFont typeface="Zapf Dingbats" charset="2"/>
              <a:buNone/>
              <a:defRPr kumimoji="1" sz="1400">
                <a:solidFill>
                  <a:schemeClr val="tx1"/>
                </a:solidFill>
                <a:latin typeface="+mn-lt"/>
                <a:ea typeface="ＭＳ Ｐゴシック" charset="-128"/>
              </a:defRPr>
            </a:lvl9pPr>
          </a:lstStyle>
          <a:p>
            <a:pPr algn="ctr" defTabSz="1219170"/>
            <a:endParaRPr lang="en-US" sz="2667" b="1" dirty="0">
              <a:latin typeface="Comic Sans MS"/>
            </a:endParaRPr>
          </a:p>
          <a:p>
            <a:pPr algn="ctr" defTabSz="1219170"/>
            <a:endParaRPr lang="en-US" sz="2667" b="1" dirty="0">
              <a:latin typeface="Comic Sans MS"/>
            </a:endParaRPr>
          </a:p>
          <a:p>
            <a:pPr algn="ctr" defTabSz="1219170"/>
            <a:r>
              <a:rPr lang="en-US" sz="2667" b="1" dirty="0" err="1">
                <a:latin typeface="Comic Sans MS"/>
              </a:rPr>
              <a:t>D.Acosta</a:t>
            </a:r>
            <a:endParaRPr lang="en-US" sz="2667" b="1" dirty="0">
              <a:latin typeface="Comic Sans MS"/>
            </a:endParaRPr>
          </a:p>
          <a:p>
            <a:pPr algn="ctr" defTabSz="1219170"/>
            <a:r>
              <a:rPr lang="en-US" sz="2667" b="1" dirty="0">
                <a:latin typeface="Comic Sans MS"/>
              </a:rPr>
              <a:t>University of Florida, USA</a:t>
            </a:r>
          </a:p>
        </p:txBody>
      </p:sp>
      <p:sp>
        <p:nvSpPr>
          <p:cNvPr id="8" name="TextBox 7">
            <a:extLst>
              <a:ext uri="{FF2B5EF4-FFF2-40B4-BE49-F238E27FC236}">
                <a16:creationId xmlns:a16="http://schemas.microsoft.com/office/drawing/2014/main" id="{148B408A-48AE-E744-AA9A-8511D1FD8B0F}"/>
              </a:ext>
            </a:extLst>
          </p:cNvPr>
          <p:cNvSpPr txBox="1"/>
          <p:nvPr/>
        </p:nvSpPr>
        <p:spPr>
          <a:xfrm>
            <a:off x="9777895" y="4015409"/>
            <a:ext cx="2281583" cy="984885"/>
          </a:xfrm>
          <a:prstGeom prst="rect">
            <a:avLst/>
          </a:prstGeom>
          <a:noFill/>
        </p:spPr>
        <p:txBody>
          <a:bodyPr wrap="square" rtlCol="0">
            <a:spAutoFit/>
          </a:bodyPr>
          <a:lstStyle/>
          <a:p>
            <a:r>
              <a:rPr lang="en-US" sz="2000" b="0" dirty="0">
                <a:latin typeface="Comic Sans MS"/>
              </a:rPr>
              <a:t>Home of the “Gators”</a:t>
            </a:r>
          </a:p>
          <a:p>
            <a:endParaRPr lang="en-US" b="0" dirty="0">
              <a:latin typeface="Comic Sans MS"/>
            </a:endParaRPr>
          </a:p>
        </p:txBody>
      </p:sp>
      <p:pic>
        <p:nvPicPr>
          <p:cNvPr id="11" name="Picture 10">
            <a:extLst>
              <a:ext uri="{FF2B5EF4-FFF2-40B4-BE49-F238E27FC236}">
                <a16:creationId xmlns:a16="http://schemas.microsoft.com/office/drawing/2014/main" id="{A968C209-FAB6-9740-BF06-787630B2044D}"/>
              </a:ext>
            </a:extLst>
          </p:cNvPr>
          <p:cNvPicPr>
            <a:picLocks noChangeAspect="1"/>
          </p:cNvPicPr>
          <p:nvPr/>
        </p:nvPicPr>
        <p:blipFill>
          <a:blip r:embed="rId2"/>
          <a:stretch>
            <a:fillRect/>
          </a:stretch>
        </p:blipFill>
        <p:spPr>
          <a:xfrm>
            <a:off x="10007600" y="4868697"/>
            <a:ext cx="1385737" cy="842990"/>
          </a:xfrm>
          <a:prstGeom prst="rect">
            <a:avLst/>
          </a:prstGeom>
        </p:spPr>
      </p:pic>
      <p:pic>
        <p:nvPicPr>
          <p:cNvPr id="12" name="Picture 11">
            <a:extLst>
              <a:ext uri="{FF2B5EF4-FFF2-40B4-BE49-F238E27FC236}">
                <a16:creationId xmlns:a16="http://schemas.microsoft.com/office/drawing/2014/main" id="{FAFAF433-0866-6949-87DE-DEABE9E95965}"/>
              </a:ext>
            </a:extLst>
          </p:cNvPr>
          <p:cNvPicPr>
            <a:picLocks noChangeAspect="1"/>
          </p:cNvPicPr>
          <p:nvPr/>
        </p:nvPicPr>
        <p:blipFill>
          <a:blip r:embed="rId3"/>
          <a:stretch>
            <a:fillRect/>
          </a:stretch>
        </p:blipFill>
        <p:spPr>
          <a:xfrm>
            <a:off x="2657944" y="3919180"/>
            <a:ext cx="6683515" cy="2586842"/>
          </a:xfrm>
          <a:prstGeom prst="rect">
            <a:avLst/>
          </a:prstGeom>
        </p:spPr>
      </p:pic>
      <p:pic>
        <p:nvPicPr>
          <p:cNvPr id="13" name="Picture 12">
            <a:extLst>
              <a:ext uri="{FF2B5EF4-FFF2-40B4-BE49-F238E27FC236}">
                <a16:creationId xmlns:a16="http://schemas.microsoft.com/office/drawing/2014/main" id="{51779A85-3F96-6443-B3EE-1719A710B0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85008" y="3892293"/>
            <a:ext cx="7566991" cy="2599893"/>
          </a:xfrm>
          <a:prstGeom prst="rect">
            <a:avLst/>
          </a:prstGeom>
        </p:spPr>
      </p:pic>
    </p:spTree>
    <p:extLst>
      <p:ext uri="{BB962C8B-B14F-4D97-AF65-F5344CB8AC3E}">
        <p14:creationId xmlns:p14="http://schemas.microsoft.com/office/powerpoint/2010/main" val="308871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54954-19AB-8B41-84ED-88E0FD06E76F}"/>
              </a:ext>
            </a:extLst>
          </p:cNvPr>
          <p:cNvSpPr>
            <a:spLocks noGrp="1"/>
          </p:cNvSpPr>
          <p:nvPr>
            <p:ph type="title"/>
          </p:nvPr>
        </p:nvSpPr>
        <p:spPr/>
        <p:txBody>
          <a:bodyPr/>
          <a:lstStyle/>
          <a:p>
            <a:r>
              <a:rPr lang="en-US" dirty="0"/>
              <a:t>LHC Cross Sections and Rates</a:t>
            </a:r>
          </a:p>
        </p:txBody>
      </p:sp>
      <p:sp>
        <p:nvSpPr>
          <p:cNvPr id="4" name="Date Placeholder 3">
            <a:extLst>
              <a:ext uri="{FF2B5EF4-FFF2-40B4-BE49-F238E27FC236}">
                <a16:creationId xmlns:a16="http://schemas.microsoft.com/office/drawing/2014/main" id="{0C49A569-3281-2F48-903B-8FD99380BCA8}"/>
              </a:ext>
            </a:extLst>
          </p:cNvPr>
          <p:cNvSpPr>
            <a:spLocks noGrp="1"/>
          </p:cNvSpPr>
          <p:nvPr>
            <p:ph type="dt" sz="half" idx="10"/>
          </p:nvPr>
        </p:nvSpPr>
        <p:spPr/>
        <p:txBody>
          <a:bodyPr/>
          <a:lstStyle/>
          <a:p>
            <a:pPr>
              <a:defRPr/>
            </a:pPr>
            <a:fld id="{BB6074DD-7E06-484E-BE02-530A5B453BE9}" type="datetime1">
              <a:rPr lang="en-US" smtClean="0"/>
              <a:t>1/18/19</a:t>
            </a:fld>
            <a:endParaRPr lang="en-US" dirty="0"/>
          </a:p>
        </p:txBody>
      </p:sp>
      <p:sp>
        <p:nvSpPr>
          <p:cNvPr id="5" name="Footer Placeholder 4">
            <a:extLst>
              <a:ext uri="{FF2B5EF4-FFF2-40B4-BE49-F238E27FC236}">
                <a16:creationId xmlns:a16="http://schemas.microsoft.com/office/drawing/2014/main" id="{F3B2A31E-76DD-0D4B-8136-8D6A173DA524}"/>
              </a:ext>
            </a:extLst>
          </p:cNvPr>
          <p:cNvSpPr>
            <a:spLocks noGrp="1"/>
          </p:cNvSpPr>
          <p:nvPr>
            <p:ph type="ftr" sz="quarter" idx="11"/>
          </p:nvPr>
        </p:nvSpPr>
        <p:spPr/>
        <p:txBody>
          <a:bodyPr/>
          <a:lstStyle/>
          <a:p>
            <a:pPr>
              <a:defRPr/>
            </a:pPr>
            <a:r>
              <a:rPr lang="en-US"/>
              <a:t>Acosta - Trigger Electronics - ASET </a:t>
            </a:r>
          </a:p>
        </p:txBody>
      </p:sp>
      <p:sp>
        <p:nvSpPr>
          <p:cNvPr id="6" name="Slide Number Placeholder 5">
            <a:extLst>
              <a:ext uri="{FF2B5EF4-FFF2-40B4-BE49-F238E27FC236}">
                <a16:creationId xmlns:a16="http://schemas.microsoft.com/office/drawing/2014/main" id="{EBC093A5-0BEF-314E-8225-88AEB7888159}"/>
              </a:ext>
            </a:extLst>
          </p:cNvPr>
          <p:cNvSpPr>
            <a:spLocks noGrp="1"/>
          </p:cNvSpPr>
          <p:nvPr>
            <p:ph type="sldNum" sz="quarter" idx="12"/>
          </p:nvPr>
        </p:nvSpPr>
        <p:spPr/>
        <p:txBody>
          <a:bodyPr/>
          <a:lstStyle/>
          <a:p>
            <a:pPr>
              <a:defRPr/>
            </a:pPr>
            <a:fld id="{8EF716C0-76B7-FE44-99BD-D4312132B0AB}" type="slidenum">
              <a:rPr lang="en-US" smtClean="0"/>
              <a:pPr>
                <a:defRPr/>
              </a:pPr>
              <a:t>10</a:t>
            </a:fld>
            <a:endParaRPr lang="en-US"/>
          </a:p>
        </p:txBody>
      </p:sp>
      <p:pic>
        <p:nvPicPr>
          <p:cNvPr id="8" name="Picture 7">
            <a:extLst>
              <a:ext uri="{FF2B5EF4-FFF2-40B4-BE49-F238E27FC236}">
                <a16:creationId xmlns:a16="http://schemas.microsoft.com/office/drawing/2014/main" id="{99F81CFB-71B5-8B4A-89FD-8EE47F152AE9}"/>
              </a:ext>
            </a:extLst>
          </p:cNvPr>
          <p:cNvPicPr>
            <a:picLocks noChangeAspect="1"/>
          </p:cNvPicPr>
          <p:nvPr/>
        </p:nvPicPr>
        <p:blipFill>
          <a:blip r:embed="rId2"/>
          <a:stretch>
            <a:fillRect/>
          </a:stretch>
        </p:blipFill>
        <p:spPr>
          <a:xfrm>
            <a:off x="253344" y="914404"/>
            <a:ext cx="4557195" cy="5618249"/>
          </a:xfrm>
          <a:prstGeom prst="rect">
            <a:avLst/>
          </a:prstGeom>
        </p:spPr>
      </p:pic>
      <p:sp>
        <p:nvSpPr>
          <p:cNvPr id="9" name="TextBox 8">
            <a:extLst>
              <a:ext uri="{FF2B5EF4-FFF2-40B4-BE49-F238E27FC236}">
                <a16:creationId xmlns:a16="http://schemas.microsoft.com/office/drawing/2014/main" id="{34192026-596A-EE4B-9C04-64D242280F83}"/>
              </a:ext>
            </a:extLst>
          </p:cNvPr>
          <p:cNvSpPr txBox="1"/>
          <p:nvPr/>
        </p:nvSpPr>
        <p:spPr>
          <a:xfrm>
            <a:off x="4373218" y="1403443"/>
            <a:ext cx="5353877" cy="461665"/>
          </a:xfrm>
          <a:prstGeom prst="rect">
            <a:avLst/>
          </a:prstGeom>
          <a:noFill/>
        </p:spPr>
        <p:txBody>
          <a:bodyPr wrap="square" rtlCol="0">
            <a:spAutoFit/>
          </a:bodyPr>
          <a:lstStyle/>
          <a:p>
            <a:r>
              <a:rPr lang="en-US" sz="2400" dirty="0">
                <a:solidFill>
                  <a:srgbClr val="FF0000"/>
                </a:solidFill>
                <a:latin typeface="+mj-lt"/>
                <a:sym typeface="Wingdings" pitchFamily="2" charset="2"/>
              </a:rPr>
              <a:t> Total collision rate: 2 GHz</a:t>
            </a:r>
            <a:endParaRPr lang="en-US" sz="2400" dirty="0">
              <a:solidFill>
                <a:srgbClr val="FF0000"/>
              </a:solidFill>
              <a:latin typeface="+mj-lt"/>
            </a:endParaRPr>
          </a:p>
        </p:txBody>
      </p:sp>
      <p:sp>
        <p:nvSpPr>
          <p:cNvPr id="10" name="TextBox 9">
            <a:extLst>
              <a:ext uri="{FF2B5EF4-FFF2-40B4-BE49-F238E27FC236}">
                <a16:creationId xmlns:a16="http://schemas.microsoft.com/office/drawing/2014/main" id="{7FC99A6B-23C4-1146-8425-DDBEE69DA4A5}"/>
              </a:ext>
            </a:extLst>
          </p:cNvPr>
          <p:cNvSpPr txBox="1"/>
          <p:nvPr/>
        </p:nvSpPr>
        <p:spPr>
          <a:xfrm>
            <a:off x="7423424" y="837510"/>
            <a:ext cx="4768573" cy="461665"/>
          </a:xfrm>
          <a:prstGeom prst="rect">
            <a:avLst/>
          </a:prstGeom>
          <a:noFill/>
        </p:spPr>
        <p:txBody>
          <a:bodyPr wrap="square" rtlCol="0">
            <a:spAutoFit/>
          </a:bodyPr>
          <a:lstStyle/>
          <a:p>
            <a:r>
              <a:rPr lang="en-US" sz="2400" dirty="0">
                <a:solidFill>
                  <a:srgbClr val="003399"/>
                </a:solidFill>
              </a:rPr>
              <a:t>for L =2  x 10</a:t>
            </a:r>
            <a:r>
              <a:rPr lang="en-US" sz="2400" baseline="30000" dirty="0">
                <a:solidFill>
                  <a:srgbClr val="003399"/>
                </a:solidFill>
              </a:rPr>
              <a:t>34</a:t>
            </a:r>
            <a:r>
              <a:rPr lang="en-US" sz="2400" dirty="0">
                <a:solidFill>
                  <a:srgbClr val="003399"/>
                </a:solidFill>
              </a:rPr>
              <a:t> Hz/cm</a:t>
            </a:r>
            <a:r>
              <a:rPr lang="en-US" sz="2400" baseline="30000" dirty="0">
                <a:solidFill>
                  <a:srgbClr val="003399"/>
                </a:solidFill>
              </a:rPr>
              <a:t>2</a:t>
            </a:r>
            <a:r>
              <a:rPr lang="en-US" sz="2400" dirty="0">
                <a:solidFill>
                  <a:srgbClr val="003399"/>
                </a:solidFill>
                <a:latin typeface="Comic Sans MS"/>
              </a:rPr>
              <a:t> </a:t>
            </a:r>
          </a:p>
        </p:txBody>
      </p:sp>
      <p:sp>
        <p:nvSpPr>
          <p:cNvPr id="11" name="TextBox 10">
            <a:extLst>
              <a:ext uri="{FF2B5EF4-FFF2-40B4-BE49-F238E27FC236}">
                <a16:creationId xmlns:a16="http://schemas.microsoft.com/office/drawing/2014/main" id="{65047732-217D-8744-AE68-C7BACA077465}"/>
              </a:ext>
            </a:extLst>
          </p:cNvPr>
          <p:cNvSpPr txBox="1"/>
          <p:nvPr/>
        </p:nvSpPr>
        <p:spPr>
          <a:xfrm>
            <a:off x="4591879" y="4140765"/>
            <a:ext cx="5353877" cy="461665"/>
          </a:xfrm>
          <a:prstGeom prst="rect">
            <a:avLst/>
          </a:prstGeom>
          <a:noFill/>
        </p:spPr>
        <p:txBody>
          <a:bodyPr wrap="square" rtlCol="0">
            <a:spAutoFit/>
          </a:bodyPr>
          <a:lstStyle/>
          <a:p>
            <a:r>
              <a:rPr lang="en-US" sz="2400" dirty="0">
                <a:solidFill>
                  <a:srgbClr val="008000"/>
                </a:solidFill>
                <a:latin typeface="+mj-lt"/>
                <a:sym typeface="Wingdings" pitchFamily="2" charset="2"/>
              </a:rPr>
              <a:t> Higgs boson rate: 1 Hz</a:t>
            </a:r>
            <a:endParaRPr lang="en-US" sz="2400" dirty="0">
              <a:solidFill>
                <a:srgbClr val="008000"/>
              </a:solidFill>
              <a:latin typeface="+mj-lt"/>
            </a:endParaRPr>
          </a:p>
        </p:txBody>
      </p:sp>
      <p:sp>
        <p:nvSpPr>
          <p:cNvPr id="12" name="TextBox 11">
            <a:extLst>
              <a:ext uri="{FF2B5EF4-FFF2-40B4-BE49-F238E27FC236}">
                <a16:creationId xmlns:a16="http://schemas.microsoft.com/office/drawing/2014/main" id="{8DE35579-86CF-FF4C-B565-D4AF917EA430}"/>
              </a:ext>
            </a:extLst>
          </p:cNvPr>
          <p:cNvSpPr txBox="1"/>
          <p:nvPr/>
        </p:nvSpPr>
        <p:spPr>
          <a:xfrm rot="16200000">
            <a:off x="-1829795" y="626280"/>
            <a:ext cx="4326835" cy="338554"/>
          </a:xfrm>
          <a:prstGeom prst="rect">
            <a:avLst/>
          </a:prstGeom>
          <a:noFill/>
        </p:spPr>
        <p:txBody>
          <a:bodyPr wrap="square" rtlCol="0">
            <a:spAutoFit/>
          </a:bodyPr>
          <a:lstStyle/>
          <a:p>
            <a:r>
              <a:rPr lang="en-US" sz="1600" dirty="0" err="1">
                <a:latin typeface="+mj-lt"/>
              </a:rPr>
              <a:t>arXiv</a:t>
            </a:r>
            <a:r>
              <a:rPr lang="en-US" sz="1600" dirty="0">
                <a:latin typeface="+mj-lt"/>
              </a:rPr>
              <a:t>: 1002.0274v2</a:t>
            </a:r>
          </a:p>
        </p:txBody>
      </p:sp>
      <p:sp>
        <p:nvSpPr>
          <p:cNvPr id="13" name="TextBox 12">
            <a:extLst>
              <a:ext uri="{FF2B5EF4-FFF2-40B4-BE49-F238E27FC236}">
                <a16:creationId xmlns:a16="http://schemas.microsoft.com/office/drawing/2014/main" id="{A44E3EA8-ACDB-3C4B-8B9F-5D7975F57125}"/>
              </a:ext>
            </a:extLst>
          </p:cNvPr>
          <p:cNvSpPr txBox="1"/>
          <p:nvPr/>
        </p:nvSpPr>
        <p:spPr>
          <a:xfrm>
            <a:off x="4373218" y="1995102"/>
            <a:ext cx="5353877" cy="461665"/>
          </a:xfrm>
          <a:prstGeom prst="rect">
            <a:avLst/>
          </a:prstGeom>
          <a:noFill/>
        </p:spPr>
        <p:txBody>
          <a:bodyPr wrap="square" rtlCol="0">
            <a:spAutoFit/>
          </a:bodyPr>
          <a:lstStyle/>
          <a:p>
            <a:r>
              <a:rPr lang="en-US" sz="2400" dirty="0">
                <a:latin typeface="+mj-lt"/>
                <a:sym typeface="Wingdings" pitchFamily="2" charset="2"/>
              </a:rPr>
              <a:t> b quark rate: 10 MHz</a:t>
            </a:r>
            <a:endParaRPr lang="en-US" sz="2400" dirty="0">
              <a:latin typeface="+mj-lt"/>
            </a:endParaRPr>
          </a:p>
        </p:txBody>
      </p:sp>
      <p:sp>
        <p:nvSpPr>
          <p:cNvPr id="14" name="TextBox 13">
            <a:extLst>
              <a:ext uri="{FF2B5EF4-FFF2-40B4-BE49-F238E27FC236}">
                <a16:creationId xmlns:a16="http://schemas.microsoft.com/office/drawing/2014/main" id="{39807CE6-F66F-1040-B115-AA087D5520DE}"/>
              </a:ext>
            </a:extLst>
          </p:cNvPr>
          <p:cNvSpPr txBox="1"/>
          <p:nvPr/>
        </p:nvSpPr>
        <p:spPr>
          <a:xfrm>
            <a:off x="4591879" y="3056664"/>
            <a:ext cx="5353877" cy="461665"/>
          </a:xfrm>
          <a:prstGeom prst="rect">
            <a:avLst/>
          </a:prstGeom>
          <a:noFill/>
        </p:spPr>
        <p:txBody>
          <a:bodyPr wrap="square" rtlCol="0">
            <a:spAutoFit/>
          </a:bodyPr>
          <a:lstStyle/>
          <a:p>
            <a:r>
              <a:rPr lang="en-US" sz="2400" dirty="0">
                <a:latin typeface="+mj-lt"/>
                <a:sym typeface="Wingdings" pitchFamily="2" charset="2"/>
              </a:rPr>
              <a:t> W boson rate: 4 kHz</a:t>
            </a:r>
            <a:endParaRPr lang="en-US" sz="2400" dirty="0">
              <a:latin typeface="+mj-lt"/>
            </a:endParaRPr>
          </a:p>
        </p:txBody>
      </p:sp>
      <p:cxnSp>
        <p:nvCxnSpPr>
          <p:cNvPr id="16" name="Straight Arrow Connector 15">
            <a:extLst>
              <a:ext uri="{FF2B5EF4-FFF2-40B4-BE49-F238E27FC236}">
                <a16:creationId xmlns:a16="http://schemas.microsoft.com/office/drawing/2014/main" id="{CE15031E-12D5-784F-BA22-C9CA0ABE1D90}"/>
              </a:ext>
            </a:extLst>
          </p:cNvPr>
          <p:cNvCxnSpPr/>
          <p:nvPr/>
        </p:nvCxnSpPr>
        <p:spPr bwMode="auto">
          <a:xfrm>
            <a:off x="8971720" y="3549105"/>
            <a:ext cx="0" cy="148424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Connector 17">
            <a:extLst>
              <a:ext uri="{FF2B5EF4-FFF2-40B4-BE49-F238E27FC236}">
                <a16:creationId xmlns:a16="http://schemas.microsoft.com/office/drawing/2014/main" id="{03E020F3-60EA-3849-B377-A00F9CA551B7}"/>
              </a:ext>
            </a:extLst>
          </p:cNvPr>
          <p:cNvCxnSpPr>
            <a:cxnSpLocks/>
          </p:cNvCxnSpPr>
          <p:nvPr/>
        </p:nvCxnSpPr>
        <p:spPr bwMode="auto">
          <a:xfrm>
            <a:off x="7593520" y="3549105"/>
            <a:ext cx="2385385"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0" name="TextBox 19">
            <a:extLst>
              <a:ext uri="{FF2B5EF4-FFF2-40B4-BE49-F238E27FC236}">
                <a16:creationId xmlns:a16="http://schemas.microsoft.com/office/drawing/2014/main" id="{5CB1188A-5CC6-5C47-8BEF-06450259526F}"/>
              </a:ext>
            </a:extLst>
          </p:cNvPr>
          <p:cNvSpPr txBox="1"/>
          <p:nvPr/>
        </p:nvSpPr>
        <p:spPr>
          <a:xfrm>
            <a:off x="9103310" y="3910230"/>
            <a:ext cx="1393372" cy="461665"/>
          </a:xfrm>
          <a:prstGeom prst="rect">
            <a:avLst/>
          </a:prstGeom>
          <a:noFill/>
        </p:spPr>
        <p:txBody>
          <a:bodyPr wrap="square" rtlCol="0">
            <a:spAutoFit/>
          </a:bodyPr>
          <a:lstStyle/>
          <a:p>
            <a:r>
              <a:rPr lang="en-US" sz="2400" dirty="0">
                <a:latin typeface="Comic Sans MS"/>
              </a:rPr>
              <a:t>Keep</a:t>
            </a:r>
          </a:p>
        </p:txBody>
      </p:sp>
      <p:sp>
        <p:nvSpPr>
          <p:cNvPr id="22" name="TextBox 21">
            <a:extLst>
              <a:ext uri="{FF2B5EF4-FFF2-40B4-BE49-F238E27FC236}">
                <a16:creationId xmlns:a16="http://schemas.microsoft.com/office/drawing/2014/main" id="{F52FE8A5-9748-CF4A-99EC-CCC3CA12239D}"/>
              </a:ext>
            </a:extLst>
          </p:cNvPr>
          <p:cNvSpPr txBox="1"/>
          <p:nvPr/>
        </p:nvSpPr>
        <p:spPr>
          <a:xfrm>
            <a:off x="9540001" y="1390843"/>
            <a:ext cx="2561553" cy="1241622"/>
          </a:xfrm>
          <a:prstGeom prst="rect">
            <a:avLst/>
          </a:prstGeom>
          <a:noFill/>
        </p:spPr>
        <p:txBody>
          <a:bodyPr wrap="square" rtlCol="0">
            <a:spAutoFit/>
          </a:bodyPr>
          <a:lstStyle/>
          <a:p>
            <a:r>
              <a:rPr lang="en-US" sz="1867" dirty="0">
                <a:latin typeface="+mj-lt"/>
              </a:rPr>
              <a:t>Billions of collisions per sec but at a beam crossing rate of 40 MHz</a:t>
            </a:r>
          </a:p>
        </p:txBody>
      </p:sp>
      <p:cxnSp>
        <p:nvCxnSpPr>
          <p:cNvPr id="24" name="Straight Arrow Connector 23">
            <a:extLst>
              <a:ext uri="{FF2B5EF4-FFF2-40B4-BE49-F238E27FC236}">
                <a16:creationId xmlns:a16="http://schemas.microsoft.com/office/drawing/2014/main" id="{8BB1FC39-C763-1D49-A508-D2E6E2222425}"/>
              </a:ext>
            </a:extLst>
          </p:cNvPr>
          <p:cNvCxnSpPr>
            <a:cxnSpLocks/>
          </p:cNvCxnSpPr>
          <p:nvPr/>
        </p:nvCxnSpPr>
        <p:spPr bwMode="auto">
          <a:xfrm flipH="1" flipV="1">
            <a:off x="8564377" y="1678404"/>
            <a:ext cx="975624" cy="21422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9B0E2E0E-641F-D04A-9E8C-32627F50B02E}"/>
              </a:ext>
            </a:extLst>
          </p:cNvPr>
          <p:cNvSpPr txBox="1"/>
          <p:nvPr/>
        </p:nvSpPr>
        <p:spPr>
          <a:xfrm>
            <a:off x="5941662" y="5263883"/>
            <a:ext cx="4896678" cy="1015663"/>
          </a:xfrm>
          <a:prstGeom prst="rect">
            <a:avLst/>
          </a:prstGeom>
          <a:solidFill>
            <a:schemeClr val="accent2"/>
          </a:solidFill>
        </p:spPr>
        <p:txBody>
          <a:bodyPr wrap="square" rtlCol="0">
            <a:spAutoFit/>
          </a:bodyPr>
          <a:lstStyle/>
          <a:p>
            <a:r>
              <a:rPr lang="en-US" sz="2000" b="0" dirty="0">
                <a:latin typeface="Comic Sans MS"/>
              </a:rPr>
              <a:t>We cannot keep all physics processes in order to collect enough data on interesting rare processes </a:t>
            </a:r>
          </a:p>
        </p:txBody>
      </p:sp>
    </p:spTree>
    <p:extLst>
      <p:ext uri="{BB962C8B-B14F-4D97-AF65-F5344CB8AC3E}">
        <p14:creationId xmlns:p14="http://schemas.microsoft.com/office/powerpoint/2010/main" val="2466201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FB11-1CB0-2E40-B320-E8E955210A29}"/>
              </a:ext>
            </a:extLst>
          </p:cNvPr>
          <p:cNvSpPr>
            <a:spLocks noGrp="1"/>
          </p:cNvSpPr>
          <p:nvPr>
            <p:ph type="title"/>
          </p:nvPr>
        </p:nvSpPr>
        <p:spPr/>
        <p:txBody>
          <a:bodyPr/>
          <a:lstStyle/>
          <a:p>
            <a:r>
              <a:rPr lang="en-US" dirty="0"/>
              <a:t>Trigger Systems at Collider Experiments</a:t>
            </a:r>
          </a:p>
        </p:txBody>
      </p:sp>
      <p:sp>
        <p:nvSpPr>
          <p:cNvPr id="3" name="Content Placeholder 2">
            <a:extLst>
              <a:ext uri="{FF2B5EF4-FFF2-40B4-BE49-F238E27FC236}">
                <a16:creationId xmlns:a16="http://schemas.microsoft.com/office/drawing/2014/main" id="{FBBB99BA-5EE1-284F-B61C-8D9EA9AE5806}"/>
              </a:ext>
            </a:extLst>
          </p:cNvPr>
          <p:cNvSpPr>
            <a:spLocks noGrp="1"/>
          </p:cNvSpPr>
          <p:nvPr>
            <p:ph idx="1"/>
          </p:nvPr>
        </p:nvSpPr>
        <p:spPr/>
        <p:txBody>
          <a:bodyPr>
            <a:normAutofit fontScale="77500" lnSpcReduction="20000"/>
          </a:bodyPr>
          <a:lstStyle/>
          <a:p>
            <a:r>
              <a:rPr lang="en-US" dirty="0"/>
              <a:t>Typically segmented into multiple levels, with decreasing input rates and longer processing times (latencies)</a:t>
            </a:r>
          </a:p>
          <a:p>
            <a:r>
              <a:rPr lang="en-US" dirty="0"/>
              <a:t> </a:t>
            </a:r>
            <a:r>
              <a:rPr lang="en-US" dirty="0">
                <a:solidFill>
                  <a:srgbClr val="FF0000"/>
                </a:solidFill>
              </a:rPr>
              <a:t>Level-1</a:t>
            </a:r>
            <a:r>
              <a:rPr lang="en-US" dirty="0"/>
              <a:t>: </a:t>
            </a:r>
          </a:p>
          <a:p>
            <a:pPr lvl="1"/>
            <a:r>
              <a:rPr lang="en-US" dirty="0">
                <a:solidFill>
                  <a:srgbClr val="FF0000"/>
                </a:solidFill>
              </a:rPr>
              <a:t>Custom electronic designs </a:t>
            </a:r>
            <a:r>
              <a:rPr lang="en-US" dirty="0"/>
              <a:t>for maximum throughput (TB/s) and shortest latencies (microseconds). i.e. specialized computing</a:t>
            </a:r>
          </a:p>
          <a:p>
            <a:pPr lvl="2"/>
            <a:r>
              <a:rPr lang="en-US" dirty="0"/>
              <a:t>Custom chips (ASICs) and programmable logic (FPGAs)</a:t>
            </a:r>
          </a:p>
          <a:p>
            <a:pPr lvl="1"/>
            <a:r>
              <a:rPr lang="en-US" dirty="0"/>
              <a:t>Processing logic done in a maximally parallel way for shortest latency</a:t>
            </a:r>
          </a:p>
          <a:p>
            <a:pPr lvl="1"/>
            <a:r>
              <a:rPr lang="en-US" dirty="0"/>
              <a:t>Processing is pipelined, meaning processing is segmented into steps of a certain clock period (beam crossing), and intermediate results are registered after each step</a:t>
            </a:r>
          </a:p>
          <a:p>
            <a:r>
              <a:rPr lang="en-US" dirty="0"/>
              <a:t>(Possibly) Level-2:</a:t>
            </a:r>
          </a:p>
          <a:p>
            <a:pPr lvl="1"/>
            <a:r>
              <a:rPr lang="en-US" dirty="0"/>
              <a:t>Combination of custom electronics and commercial computing equipment</a:t>
            </a:r>
          </a:p>
          <a:p>
            <a:r>
              <a:rPr lang="en-US" dirty="0"/>
              <a:t>Level-3:</a:t>
            </a:r>
          </a:p>
          <a:p>
            <a:pPr lvl="1"/>
            <a:r>
              <a:rPr lang="en-US" dirty="0">
                <a:solidFill>
                  <a:srgbClr val="FF0000"/>
                </a:solidFill>
              </a:rPr>
              <a:t>Commercial computing clusters </a:t>
            </a:r>
            <a:r>
              <a:rPr lang="en-US" dirty="0"/>
              <a:t>of up to O(10 000) CPUs with up to seconds per event processing time</a:t>
            </a:r>
          </a:p>
          <a:p>
            <a:pPr lvl="2"/>
            <a:r>
              <a:rPr lang="en-US" dirty="0"/>
              <a:t>i.e. Parallelized with different collision events processed with different CPUs, but mostly sequential within a CPU core</a:t>
            </a:r>
          </a:p>
          <a:p>
            <a:pPr lvl="1"/>
            <a:endParaRPr lang="en-US" dirty="0"/>
          </a:p>
        </p:txBody>
      </p:sp>
      <p:sp>
        <p:nvSpPr>
          <p:cNvPr id="4" name="Date Placeholder 3">
            <a:extLst>
              <a:ext uri="{FF2B5EF4-FFF2-40B4-BE49-F238E27FC236}">
                <a16:creationId xmlns:a16="http://schemas.microsoft.com/office/drawing/2014/main" id="{0E2E3106-CE94-9647-B318-B6206A808B94}"/>
              </a:ext>
            </a:extLst>
          </p:cNvPr>
          <p:cNvSpPr>
            <a:spLocks noGrp="1"/>
          </p:cNvSpPr>
          <p:nvPr>
            <p:ph type="dt" sz="half" idx="10"/>
          </p:nvPr>
        </p:nvSpPr>
        <p:spPr/>
        <p:txBody>
          <a:bodyPr/>
          <a:lstStyle/>
          <a:p>
            <a:pPr>
              <a:defRPr/>
            </a:pPr>
            <a:fld id="{5947C8C2-88EC-CD40-8F15-B6B03B9E0A91}" type="datetime1">
              <a:rPr lang="en-US" smtClean="0"/>
              <a:t>1/18/19</a:t>
            </a:fld>
            <a:endParaRPr lang="en-US" dirty="0"/>
          </a:p>
        </p:txBody>
      </p:sp>
      <p:sp>
        <p:nvSpPr>
          <p:cNvPr id="5" name="Footer Placeholder 4">
            <a:extLst>
              <a:ext uri="{FF2B5EF4-FFF2-40B4-BE49-F238E27FC236}">
                <a16:creationId xmlns:a16="http://schemas.microsoft.com/office/drawing/2014/main" id="{4A4FB4CE-1D3F-D249-86C0-A6E026469C0A}"/>
              </a:ext>
            </a:extLst>
          </p:cNvPr>
          <p:cNvSpPr>
            <a:spLocks noGrp="1"/>
          </p:cNvSpPr>
          <p:nvPr>
            <p:ph type="ftr" sz="quarter" idx="11"/>
          </p:nvPr>
        </p:nvSpPr>
        <p:spPr/>
        <p:txBody>
          <a:bodyPr/>
          <a:lstStyle/>
          <a:p>
            <a:pPr>
              <a:defRPr/>
            </a:pPr>
            <a:r>
              <a:rPr lang="en-US"/>
              <a:t>Acosta - Trigger Electronics - ASET </a:t>
            </a:r>
          </a:p>
        </p:txBody>
      </p:sp>
      <p:sp>
        <p:nvSpPr>
          <p:cNvPr id="6" name="Slide Number Placeholder 5">
            <a:extLst>
              <a:ext uri="{FF2B5EF4-FFF2-40B4-BE49-F238E27FC236}">
                <a16:creationId xmlns:a16="http://schemas.microsoft.com/office/drawing/2014/main" id="{91ABBBCF-9317-D34E-8CA7-B4BFB61FF7B8}"/>
              </a:ext>
            </a:extLst>
          </p:cNvPr>
          <p:cNvSpPr>
            <a:spLocks noGrp="1"/>
          </p:cNvSpPr>
          <p:nvPr>
            <p:ph type="sldNum" sz="quarter" idx="12"/>
          </p:nvPr>
        </p:nvSpPr>
        <p:spPr/>
        <p:txBody>
          <a:bodyPr/>
          <a:lstStyle/>
          <a:p>
            <a:pPr>
              <a:defRPr/>
            </a:pPr>
            <a:fld id="{8EF716C0-76B7-FE44-99BD-D4312132B0AB}" type="slidenum">
              <a:rPr lang="en-US" smtClean="0"/>
              <a:pPr>
                <a:defRPr/>
              </a:pPr>
              <a:t>11</a:t>
            </a:fld>
            <a:endParaRPr lang="en-US"/>
          </a:p>
        </p:txBody>
      </p:sp>
    </p:spTree>
    <p:extLst>
      <p:ext uri="{BB962C8B-B14F-4D97-AF65-F5344CB8AC3E}">
        <p14:creationId xmlns:p14="http://schemas.microsoft.com/office/powerpoint/2010/main" val="942099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CMS Trigger Architecture</a:t>
            </a:r>
          </a:p>
        </p:txBody>
      </p:sp>
      <p:sp>
        <p:nvSpPr>
          <p:cNvPr id="3" name="Content Placeholder 2"/>
          <p:cNvSpPr>
            <a:spLocks noGrp="1"/>
          </p:cNvSpPr>
          <p:nvPr>
            <p:ph idx="1"/>
          </p:nvPr>
        </p:nvSpPr>
        <p:spPr>
          <a:xfrm>
            <a:off x="406400" y="1028713"/>
            <a:ext cx="6882296" cy="5438348"/>
          </a:xfrm>
        </p:spPr>
        <p:txBody>
          <a:bodyPr>
            <a:normAutofit fontScale="92500" lnSpcReduction="20000"/>
          </a:bodyPr>
          <a:lstStyle/>
          <a:p>
            <a:r>
              <a:rPr lang="en-US" dirty="0"/>
              <a:t>Only two levels:</a:t>
            </a:r>
          </a:p>
          <a:p>
            <a:pPr lvl="1"/>
            <a:r>
              <a:rPr lang="en-US" dirty="0">
                <a:solidFill>
                  <a:srgbClr val="FF0000"/>
                </a:solidFill>
              </a:rPr>
              <a:t>Level-1:</a:t>
            </a:r>
            <a:r>
              <a:rPr lang="en-US" dirty="0"/>
              <a:t> custom electronics to reduce the data from a collision rate of </a:t>
            </a:r>
            <a:br>
              <a:rPr lang="en-US" dirty="0"/>
            </a:br>
            <a:r>
              <a:rPr lang="en-US" dirty="0">
                <a:solidFill>
                  <a:srgbClr val="FF0000"/>
                </a:solidFill>
              </a:rPr>
              <a:t>40 MHz to no more than 100 kHz </a:t>
            </a:r>
            <a:r>
              <a:rPr lang="en-US" dirty="0"/>
              <a:t>for the detector readout electronics, with only a </a:t>
            </a:r>
            <a:r>
              <a:rPr lang="en-US" dirty="0">
                <a:solidFill>
                  <a:srgbClr val="FF0000"/>
                </a:solidFill>
              </a:rPr>
              <a:t>4 microseconds </a:t>
            </a:r>
            <a:r>
              <a:rPr lang="en-US" dirty="0"/>
              <a:t>latency (buffer depth)</a:t>
            </a:r>
          </a:p>
          <a:p>
            <a:pPr lvl="1"/>
            <a:r>
              <a:rPr lang="en-US" dirty="0">
                <a:solidFill>
                  <a:srgbClr val="FF0000"/>
                </a:solidFill>
              </a:rPr>
              <a:t>High Level Trigger (HLT)</a:t>
            </a:r>
            <a:r>
              <a:rPr lang="en-US" dirty="0"/>
              <a:t>: event filter farm comprised of commercial CPUs running software to further reduce event rate to storage to an average of </a:t>
            </a:r>
            <a:r>
              <a:rPr lang="en-US" dirty="0">
                <a:solidFill>
                  <a:srgbClr val="FF0000"/>
                </a:solidFill>
              </a:rPr>
              <a:t>~1 kHz </a:t>
            </a:r>
            <a:r>
              <a:rPr lang="en-US" dirty="0"/>
              <a:t>(for run 2)</a:t>
            </a:r>
          </a:p>
          <a:p>
            <a:pPr lvl="1"/>
            <a:endParaRPr lang="en-US" dirty="0"/>
          </a:p>
          <a:p>
            <a:r>
              <a:rPr lang="en-US" dirty="0"/>
              <a:t>In a nutshell, it is a real-time data processing system</a:t>
            </a:r>
          </a:p>
        </p:txBody>
      </p:sp>
      <p:sp>
        <p:nvSpPr>
          <p:cNvPr id="5" name="Date Placeholder 4"/>
          <p:cNvSpPr>
            <a:spLocks noGrp="1"/>
          </p:cNvSpPr>
          <p:nvPr>
            <p:ph type="dt" sz="half" idx="10"/>
          </p:nvPr>
        </p:nvSpPr>
        <p:spPr/>
        <p:txBody>
          <a:bodyPr/>
          <a:lstStyle/>
          <a:p>
            <a:fld id="{338B9B33-F74B-364B-97C0-268BD41E2459}" type="datetime1">
              <a:rPr lang="en-US" smtClean="0"/>
              <a:t>1/18/19</a:t>
            </a:fld>
            <a:endParaRPr lang="en-US"/>
          </a:p>
        </p:txBody>
      </p:sp>
      <p:sp>
        <p:nvSpPr>
          <p:cNvPr id="4" name="Footer Placeholder 3"/>
          <p:cNvSpPr>
            <a:spLocks noGrp="1"/>
          </p:cNvSpPr>
          <p:nvPr>
            <p:ph type="ftr" sz="quarter" idx="11"/>
          </p:nvPr>
        </p:nvSpPr>
        <p:spPr/>
        <p:txBody>
          <a:bodyPr/>
          <a:lstStyle/>
          <a:p>
            <a:r>
              <a:rPr lang="en-US"/>
              <a:t>Acosta - Trigger Electronics - ASET </a:t>
            </a:r>
          </a:p>
        </p:txBody>
      </p:sp>
      <p:sp>
        <p:nvSpPr>
          <p:cNvPr id="6" name="Slide Number Placeholder 5"/>
          <p:cNvSpPr>
            <a:spLocks noGrp="1"/>
          </p:cNvSpPr>
          <p:nvPr>
            <p:ph type="sldNum" sz="quarter" idx="12"/>
          </p:nvPr>
        </p:nvSpPr>
        <p:spPr/>
        <p:txBody>
          <a:bodyPr/>
          <a:lstStyle/>
          <a:p>
            <a:fld id="{48F2E711-0A29-B749-9EE7-BFDC0475DBBE}" type="slidenum">
              <a:rPr lang="en-US" smtClean="0"/>
              <a:pPr/>
              <a:t>12</a:t>
            </a:fld>
            <a:endParaRPr lang="en-US"/>
          </a:p>
        </p:txBody>
      </p:sp>
      <p:pic>
        <p:nvPicPr>
          <p:cNvPr id="7" name="Picture 6"/>
          <p:cNvPicPr>
            <a:picLocks noChangeAspect="1"/>
          </p:cNvPicPr>
          <p:nvPr/>
        </p:nvPicPr>
        <p:blipFill>
          <a:blip r:embed="rId3"/>
          <a:stretch>
            <a:fillRect/>
          </a:stretch>
        </p:blipFill>
        <p:spPr>
          <a:xfrm>
            <a:off x="7391401" y="1156252"/>
            <a:ext cx="3127172" cy="4445000"/>
          </a:xfrm>
          <a:prstGeom prst="rect">
            <a:avLst/>
          </a:prstGeom>
        </p:spPr>
      </p:pic>
      <p:sp>
        <p:nvSpPr>
          <p:cNvPr id="8" name="TextBox 7"/>
          <p:cNvSpPr txBox="1"/>
          <p:nvPr/>
        </p:nvSpPr>
        <p:spPr>
          <a:xfrm>
            <a:off x="7487479" y="5181614"/>
            <a:ext cx="932621" cy="338554"/>
          </a:xfrm>
          <a:prstGeom prst="rect">
            <a:avLst/>
          </a:prstGeom>
          <a:solidFill>
            <a:schemeClr val="bg1"/>
          </a:solidFill>
        </p:spPr>
        <p:txBody>
          <a:bodyPr wrap="square" rtlCol="0">
            <a:spAutoFit/>
          </a:bodyPr>
          <a:lstStyle/>
          <a:p>
            <a:r>
              <a:rPr lang="en-US" sz="1600" b="1" dirty="0">
                <a:solidFill>
                  <a:srgbClr val="FF0000"/>
                </a:solidFill>
                <a:latin typeface="+mj-lt"/>
              </a:rPr>
              <a:t>1 kHz</a:t>
            </a:r>
          </a:p>
        </p:txBody>
      </p:sp>
      <p:sp>
        <p:nvSpPr>
          <p:cNvPr id="9" name="TextBox 8"/>
          <p:cNvSpPr txBox="1"/>
          <p:nvPr/>
        </p:nvSpPr>
        <p:spPr>
          <a:xfrm>
            <a:off x="7391413" y="1384314"/>
            <a:ext cx="1028700" cy="338554"/>
          </a:xfrm>
          <a:prstGeom prst="rect">
            <a:avLst/>
          </a:prstGeom>
          <a:solidFill>
            <a:schemeClr val="bg1"/>
          </a:solidFill>
        </p:spPr>
        <p:txBody>
          <a:bodyPr wrap="square" rtlCol="0">
            <a:spAutoFit/>
          </a:bodyPr>
          <a:lstStyle/>
          <a:p>
            <a:r>
              <a:rPr lang="en-US" sz="1600" b="1" dirty="0">
                <a:solidFill>
                  <a:srgbClr val="FF0000"/>
                </a:solidFill>
                <a:latin typeface="+mj-lt"/>
              </a:rPr>
              <a:t>40 MHz</a:t>
            </a:r>
          </a:p>
        </p:txBody>
      </p:sp>
    </p:spTree>
    <p:extLst>
      <p:ext uri="{BB962C8B-B14F-4D97-AF65-F5344CB8AC3E}">
        <p14:creationId xmlns:p14="http://schemas.microsoft.com/office/powerpoint/2010/main" val="2535882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5E17-2A6F-F94E-8EC3-887EA4214C60}"/>
              </a:ext>
            </a:extLst>
          </p:cNvPr>
          <p:cNvSpPr>
            <a:spLocks noGrp="1"/>
          </p:cNvSpPr>
          <p:nvPr>
            <p:ph type="title"/>
          </p:nvPr>
        </p:nvSpPr>
        <p:spPr/>
        <p:txBody>
          <a:bodyPr/>
          <a:lstStyle/>
          <a:p>
            <a:r>
              <a:rPr lang="en-US" dirty="0"/>
              <a:t>Current CMS Level-1 Hardware</a:t>
            </a:r>
          </a:p>
        </p:txBody>
      </p:sp>
      <p:sp>
        <p:nvSpPr>
          <p:cNvPr id="3" name="Content Placeholder 2">
            <a:extLst>
              <a:ext uri="{FF2B5EF4-FFF2-40B4-BE49-F238E27FC236}">
                <a16:creationId xmlns:a16="http://schemas.microsoft.com/office/drawing/2014/main" id="{FBC2EEAA-1D82-564A-ACC7-C9E6E349EDD6}"/>
              </a:ext>
            </a:extLst>
          </p:cNvPr>
          <p:cNvSpPr>
            <a:spLocks noGrp="1"/>
          </p:cNvSpPr>
          <p:nvPr>
            <p:ph idx="1"/>
          </p:nvPr>
        </p:nvSpPr>
        <p:spPr>
          <a:xfrm>
            <a:off x="406425" y="1028703"/>
            <a:ext cx="7173844" cy="5549900"/>
          </a:xfrm>
        </p:spPr>
        <p:txBody>
          <a:bodyPr/>
          <a:lstStyle/>
          <a:p>
            <a:r>
              <a:rPr lang="en-US" dirty="0"/>
              <a:t>Xilinx Virtex-7 FPGAs</a:t>
            </a:r>
          </a:p>
          <a:p>
            <a:r>
              <a:rPr lang="en-US" dirty="0"/>
              <a:t>Up to 10 </a:t>
            </a:r>
            <a:r>
              <a:rPr lang="en-US" dirty="0" err="1"/>
              <a:t>Gbit</a:t>
            </a:r>
            <a:r>
              <a:rPr lang="en-US" dirty="0"/>
              <a:t>/s optical links</a:t>
            </a:r>
          </a:p>
          <a:p>
            <a:r>
              <a:rPr lang="en-US" dirty="0" err="1"/>
              <a:t>uTCA</a:t>
            </a:r>
            <a:r>
              <a:rPr lang="en-US" dirty="0"/>
              <a:t> telecommunications form factor and infrastructure</a:t>
            </a:r>
          </a:p>
        </p:txBody>
      </p:sp>
      <p:sp>
        <p:nvSpPr>
          <p:cNvPr id="4" name="Date Placeholder 3">
            <a:extLst>
              <a:ext uri="{FF2B5EF4-FFF2-40B4-BE49-F238E27FC236}">
                <a16:creationId xmlns:a16="http://schemas.microsoft.com/office/drawing/2014/main" id="{D3D2A27A-0FC7-0141-8FB2-6DC1ADB2C2BA}"/>
              </a:ext>
            </a:extLst>
          </p:cNvPr>
          <p:cNvSpPr>
            <a:spLocks noGrp="1"/>
          </p:cNvSpPr>
          <p:nvPr>
            <p:ph type="dt" sz="half" idx="10"/>
          </p:nvPr>
        </p:nvSpPr>
        <p:spPr/>
        <p:txBody>
          <a:bodyPr/>
          <a:lstStyle/>
          <a:p>
            <a:fld id="{BC6281BB-4860-3445-B586-5C7D777BDEA9}" type="datetime1">
              <a:rPr lang="en-US" smtClean="0"/>
              <a:t>1/18/19</a:t>
            </a:fld>
            <a:endParaRPr lang="en-US" dirty="0"/>
          </a:p>
        </p:txBody>
      </p:sp>
      <p:sp>
        <p:nvSpPr>
          <p:cNvPr id="5" name="Footer Placeholder 4">
            <a:extLst>
              <a:ext uri="{FF2B5EF4-FFF2-40B4-BE49-F238E27FC236}">
                <a16:creationId xmlns:a16="http://schemas.microsoft.com/office/drawing/2014/main" id="{5558D212-36E0-0E46-B685-681A29DDD932}"/>
              </a:ext>
            </a:extLst>
          </p:cNvPr>
          <p:cNvSpPr>
            <a:spLocks noGrp="1"/>
          </p:cNvSpPr>
          <p:nvPr>
            <p:ph type="ftr" sz="quarter" idx="11"/>
          </p:nvPr>
        </p:nvSpPr>
        <p:spPr/>
        <p:txBody>
          <a:bodyPr/>
          <a:lstStyle/>
          <a:p>
            <a:r>
              <a:rPr lang="en-US"/>
              <a:t>Acosta - Trigger Electronics - ASET </a:t>
            </a:r>
          </a:p>
        </p:txBody>
      </p:sp>
      <p:sp>
        <p:nvSpPr>
          <p:cNvPr id="6" name="Slide Number Placeholder 5">
            <a:extLst>
              <a:ext uri="{FF2B5EF4-FFF2-40B4-BE49-F238E27FC236}">
                <a16:creationId xmlns:a16="http://schemas.microsoft.com/office/drawing/2014/main" id="{5A33658C-593A-9A49-B792-B50ECFFC7C61}"/>
              </a:ext>
            </a:extLst>
          </p:cNvPr>
          <p:cNvSpPr>
            <a:spLocks noGrp="1"/>
          </p:cNvSpPr>
          <p:nvPr>
            <p:ph type="sldNum" sz="quarter" idx="12"/>
          </p:nvPr>
        </p:nvSpPr>
        <p:spPr/>
        <p:txBody>
          <a:bodyPr/>
          <a:lstStyle/>
          <a:p>
            <a:fld id="{8EF716C0-76B7-FE44-99BD-D4312132B0AB}" type="slidenum">
              <a:rPr lang="en-US" smtClean="0"/>
              <a:pPr/>
              <a:t>13</a:t>
            </a:fld>
            <a:endParaRPr lang="en-US"/>
          </a:p>
        </p:txBody>
      </p:sp>
      <p:pic>
        <p:nvPicPr>
          <p:cNvPr id="9" name="Picture 8" descr="Screen Shot 2016-06-22 at 3.40.47 PM.png">
            <a:extLst>
              <a:ext uri="{FF2B5EF4-FFF2-40B4-BE49-F238E27FC236}">
                <a16:creationId xmlns:a16="http://schemas.microsoft.com/office/drawing/2014/main" id="{2C86C786-BAF4-5E48-B07F-A2631F57C5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826478" y="914413"/>
            <a:ext cx="3873909" cy="2709687"/>
          </a:xfrm>
          <a:prstGeom prst="rect">
            <a:avLst/>
          </a:prstGeom>
        </p:spPr>
      </p:pic>
      <p:pic>
        <p:nvPicPr>
          <p:cNvPr id="8" name="Picture 7" descr="Screen Shot 2016-06-22 at 3.43.20 PM.png">
            <a:extLst>
              <a:ext uri="{FF2B5EF4-FFF2-40B4-BE49-F238E27FC236}">
                <a16:creationId xmlns:a16="http://schemas.microsoft.com/office/drawing/2014/main" id="{5E02D09F-5C4B-A34D-8244-F336794626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31046" y="3685995"/>
            <a:ext cx="3324941" cy="2914559"/>
          </a:xfrm>
          <a:prstGeom prst="rect">
            <a:avLst/>
          </a:prstGeom>
        </p:spPr>
      </p:pic>
      <p:sp>
        <p:nvSpPr>
          <p:cNvPr id="7" name="TextBox 6">
            <a:extLst>
              <a:ext uri="{FF2B5EF4-FFF2-40B4-BE49-F238E27FC236}">
                <a16:creationId xmlns:a16="http://schemas.microsoft.com/office/drawing/2014/main" id="{03B7ABA8-8437-AF4F-9BA5-C966578514B3}"/>
              </a:ext>
            </a:extLst>
          </p:cNvPr>
          <p:cNvSpPr txBox="1"/>
          <p:nvPr/>
        </p:nvSpPr>
        <p:spPr>
          <a:xfrm>
            <a:off x="9441070" y="4386087"/>
            <a:ext cx="644769" cy="256545"/>
          </a:xfrm>
          <a:prstGeom prst="rect">
            <a:avLst/>
          </a:prstGeom>
          <a:solidFill>
            <a:schemeClr val="accent1"/>
          </a:solidFill>
        </p:spPr>
        <p:txBody>
          <a:bodyPr wrap="square" rtlCol="0">
            <a:spAutoFit/>
          </a:bodyPr>
          <a:lstStyle/>
          <a:p>
            <a:r>
              <a:rPr lang="en-US" sz="1067" dirty="0">
                <a:latin typeface="Comic Sans MS"/>
              </a:rPr>
              <a:t>MTF7</a:t>
            </a:r>
          </a:p>
        </p:txBody>
      </p:sp>
      <p:pic>
        <p:nvPicPr>
          <p:cNvPr id="15" name="Picture 14" descr="opticalBoard.png">
            <a:extLst>
              <a:ext uri="{FF2B5EF4-FFF2-40B4-BE49-F238E27FC236}">
                <a16:creationId xmlns:a16="http://schemas.microsoft.com/office/drawing/2014/main" id="{98511FBE-FC06-AF4D-A6FC-AF975F9680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4949898" y="4116899"/>
            <a:ext cx="3491564" cy="2284909"/>
          </a:xfrm>
          <a:prstGeom prst="rect">
            <a:avLst/>
          </a:prstGeom>
        </p:spPr>
      </p:pic>
      <p:pic>
        <p:nvPicPr>
          <p:cNvPr id="16" name="Picture 15" descr="baseBoard.png">
            <a:extLst>
              <a:ext uri="{FF2B5EF4-FFF2-40B4-BE49-F238E27FC236}">
                <a16:creationId xmlns:a16="http://schemas.microsoft.com/office/drawing/2014/main" id="{7D535183-7B3A-804B-9325-D622A00D085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093371" y="3951484"/>
            <a:ext cx="3521028" cy="2350688"/>
          </a:xfrm>
          <a:prstGeom prst="rect">
            <a:avLst/>
          </a:prstGeom>
        </p:spPr>
      </p:pic>
    </p:spTree>
    <p:extLst>
      <p:ext uri="{BB962C8B-B14F-4D97-AF65-F5344CB8AC3E}">
        <p14:creationId xmlns:p14="http://schemas.microsoft.com/office/powerpoint/2010/main" val="4288967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B8C5C-255F-E146-9DE1-8F2230A09F9C}"/>
              </a:ext>
            </a:extLst>
          </p:cNvPr>
          <p:cNvSpPr>
            <a:spLocks noGrp="1"/>
          </p:cNvSpPr>
          <p:nvPr>
            <p:ph type="title"/>
          </p:nvPr>
        </p:nvSpPr>
        <p:spPr/>
        <p:txBody>
          <a:bodyPr/>
          <a:lstStyle/>
          <a:p>
            <a:r>
              <a:rPr lang="en-US" sz="4000" dirty="0"/>
              <a:t>Reprogrammable Digital Electronics for Level-1</a:t>
            </a:r>
          </a:p>
        </p:txBody>
      </p:sp>
      <p:sp>
        <p:nvSpPr>
          <p:cNvPr id="3" name="Content Placeholder 2">
            <a:extLst>
              <a:ext uri="{FF2B5EF4-FFF2-40B4-BE49-F238E27FC236}">
                <a16:creationId xmlns:a16="http://schemas.microsoft.com/office/drawing/2014/main" id="{D3C77DBE-01E5-CF4F-858F-E1B992794347}"/>
              </a:ext>
            </a:extLst>
          </p:cNvPr>
          <p:cNvSpPr>
            <a:spLocks noGrp="1"/>
          </p:cNvSpPr>
          <p:nvPr>
            <p:ph idx="1"/>
          </p:nvPr>
        </p:nvSpPr>
        <p:spPr/>
        <p:txBody>
          <a:bodyPr>
            <a:normAutofit fontScale="92500" lnSpcReduction="10000"/>
          </a:bodyPr>
          <a:lstStyle/>
          <a:p>
            <a:r>
              <a:rPr lang="en-US" dirty="0"/>
              <a:t> </a:t>
            </a:r>
            <a:r>
              <a:rPr lang="en-US" dirty="0">
                <a:solidFill>
                  <a:srgbClr val="FF0000"/>
                </a:solidFill>
              </a:rPr>
              <a:t>Field Programmable Gate Arrays </a:t>
            </a:r>
            <a:r>
              <a:rPr lang="en-US" dirty="0"/>
              <a:t>(FPGAs)</a:t>
            </a:r>
          </a:p>
          <a:p>
            <a:pPr lvl="1"/>
            <a:r>
              <a:rPr lang="en-US" dirty="0"/>
              <a:t>Off the shelf component, not custom like ASICs</a:t>
            </a:r>
          </a:p>
          <a:p>
            <a:pPr lvl="1"/>
            <a:r>
              <a:rPr lang="en-US" dirty="0"/>
              <a:t>A silicon “breadboard” of </a:t>
            </a:r>
            <a:r>
              <a:rPr lang="en-US" dirty="0">
                <a:solidFill>
                  <a:srgbClr val="FF0000"/>
                </a:solidFill>
              </a:rPr>
              <a:t>configurable logic gates</a:t>
            </a:r>
            <a:r>
              <a:rPr lang="en-US" dirty="0"/>
              <a:t>, memories, transceivers, Digital Signal Processors (DSPs), registers, </a:t>
            </a:r>
          </a:p>
          <a:p>
            <a:r>
              <a:rPr lang="en-US" dirty="0"/>
              <a:t>Digital logic at a lower level than a CPU because the logic is not pre-specified</a:t>
            </a:r>
          </a:p>
          <a:p>
            <a:pPr lvl="1"/>
            <a:r>
              <a:rPr lang="en-US" dirty="0"/>
              <a:t>Although you could program an FPGA to become a CPU in principle...</a:t>
            </a:r>
          </a:p>
          <a:p>
            <a:r>
              <a:rPr lang="en-US" dirty="0"/>
              <a:t>State of the art: Xilinx </a:t>
            </a:r>
            <a:r>
              <a:rPr lang="en-US" dirty="0" err="1"/>
              <a:t>Ultrascale</a:t>
            </a:r>
            <a:r>
              <a:rPr lang="en-US" dirty="0"/>
              <a:t>+, 16 nm technology</a:t>
            </a:r>
          </a:p>
          <a:p>
            <a:pPr lvl="1"/>
            <a:r>
              <a:rPr lang="en-US" dirty="0"/>
              <a:t>Up to 1.7M Configurable Logic Blocks (CLBs)  - 6 bit LUTs</a:t>
            </a:r>
          </a:p>
          <a:p>
            <a:pPr lvl="1"/>
            <a:r>
              <a:rPr lang="en-US" dirty="0"/>
              <a:t>Up to 12K DSP slices</a:t>
            </a:r>
          </a:p>
          <a:p>
            <a:pPr lvl="1"/>
            <a:r>
              <a:rPr lang="en-US" dirty="0"/>
              <a:t>Up to 128 transceivers at up to 32 Gbit/s</a:t>
            </a:r>
          </a:p>
          <a:p>
            <a:pPr lvl="1"/>
            <a:r>
              <a:rPr lang="en-US" dirty="0"/>
              <a:t>Up to ~500Mbit of RAM</a:t>
            </a:r>
          </a:p>
          <a:p>
            <a:pPr lvl="1"/>
            <a:endParaRPr lang="en-US" dirty="0"/>
          </a:p>
        </p:txBody>
      </p:sp>
      <p:sp>
        <p:nvSpPr>
          <p:cNvPr id="4" name="Date Placeholder 3">
            <a:extLst>
              <a:ext uri="{FF2B5EF4-FFF2-40B4-BE49-F238E27FC236}">
                <a16:creationId xmlns:a16="http://schemas.microsoft.com/office/drawing/2014/main" id="{230AC379-12F8-1347-93A7-43240AAC2659}"/>
              </a:ext>
            </a:extLst>
          </p:cNvPr>
          <p:cNvSpPr>
            <a:spLocks noGrp="1"/>
          </p:cNvSpPr>
          <p:nvPr>
            <p:ph type="dt" sz="half" idx="10"/>
          </p:nvPr>
        </p:nvSpPr>
        <p:spPr/>
        <p:txBody>
          <a:bodyPr/>
          <a:lstStyle/>
          <a:p>
            <a:pPr>
              <a:defRPr/>
            </a:pPr>
            <a:fld id="{58C03517-D958-F749-8AB9-5FB8B34BFC9C}" type="datetime1">
              <a:rPr lang="en-US" smtClean="0"/>
              <a:t>1/18/19</a:t>
            </a:fld>
            <a:endParaRPr lang="en-US" dirty="0"/>
          </a:p>
        </p:txBody>
      </p:sp>
      <p:sp>
        <p:nvSpPr>
          <p:cNvPr id="5" name="Footer Placeholder 4">
            <a:extLst>
              <a:ext uri="{FF2B5EF4-FFF2-40B4-BE49-F238E27FC236}">
                <a16:creationId xmlns:a16="http://schemas.microsoft.com/office/drawing/2014/main" id="{AFE0E1F4-0676-0E4F-A7AE-E7CFD6DDCC5A}"/>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396C7A4A-6878-B042-8A29-D1A702EEE901}"/>
              </a:ext>
            </a:extLst>
          </p:cNvPr>
          <p:cNvSpPr>
            <a:spLocks noGrp="1"/>
          </p:cNvSpPr>
          <p:nvPr>
            <p:ph type="sldNum" sz="quarter" idx="12"/>
          </p:nvPr>
        </p:nvSpPr>
        <p:spPr/>
        <p:txBody>
          <a:bodyPr/>
          <a:lstStyle/>
          <a:p>
            <a:pPr>
              <a:defRPr/>
            </a:pPr>
            <a:fld id="{8EF716C0-76B7-FE44-99BD-D4312132B0AB}" type="slidenum">
              <a:rPr lang="en-US" smtClean="0"/>
              <a:pPr>
                <a:defRPr/>
              </a:pPr>
              <a:t>14</a:t>
            </a:fld>
            <a:endParaRPr lang="en-US" dirty="0"/>
          </a:p>
        </p:txBody>
      </p:sp>
      <p:sp>
        <p:nvSpPr>
          <p:cNvPr id="7" name="TextBox 6">
            <a:extLst>
              <a:ext uri="{FF2B5EF4-FFF2-40B4-BE49-F238E27FC236}">
                <a16:creationId xmlns:a16="http://schemas.microsoft.com/office/drawing/2014/main" id="{719D1053-FD6A-7243-939C-23D7EE82CF2E}"/>
              </a:ext>
            </a:extLst>
          </p:cNvPr>
          <p:cNvSpPr txBox="1"/>
          <p:nvPr/>
        </p:nvSpPr>
        <p:spPr>
          <a:xfrm>
            <a:off x="10209323" y="4801715"/>
            <a:ext cx="1457754" cy="646331"/>
          </a:xfrm>
          <a:prstGeom prst="rect">
            <a:avLst/>
          </a:prstGeom>
          <a:solidFill>
            <a:schemeClr val="accent2"/>
          </a:solidFill>
        </p:spPr>
        <p:txBody>
          <a:bodyPr wrap="square" rtlCol="0">
            <a:spAutoFit/>
          </a:bodyPr>
          <a:lstStyle/>
          <a:p>
            <a:r>
              <a:rPr lang="en-US" b="0" dirty="0">
                <a:latin typeface="Comic Sans MS"/>
              </a:rPr>
              <a:t>Millions of logic gates!</a:t>
            </a:r>
          </a:p>
        </p:txBody>
      </p:sp>
      <p:sp>
        <p:nvSpPr>
          <p:cNvPr id="8" name="TextBox 7">
            <a:extLst>
              <a:ext uri="{FF2B5EF4-FFF2-40B4-BE49-F238E27FC236}">
                <a16:creationId xmlns:a16="http://schemas.microsoft.com/office/drawing/2014/main" id="{DC039E5D-F580-8D4C-A49F-41EB7C890028}"/>
              </a:ext>
            </a:extLst>
          </p:cNvPr>
          <p:cNvSpPr txBox="1"/>
          <p:nvPr/>
        </p:nvSpPr>
        <p:spPr>
          <a:xfrm>
            <a:off x="8174383" y="5777560"/>
            <a:ext cx="2392748" cy="369332"/>
          </a:xfrm>
          <a:prstGeom prst="rect">
            <a:avLst/>
          </a:prstGeom>
          <a:solidFill>
            <a:schemeClr val="accent2"/>
          </a:solidFill>
        </p:spPr>
        <p:txBody>
          <a:bodyPr wrap="square" rtlCol="0">
            <a:spAutoFit/>
          </a:bodyPr>
          <a:lstStyle/>
          <a:p>
            <a:r>
              <a:rPr lang="en-US" b="0" dirty="0">
                <a:latin typeface="Comic Sans MS"/>
              </a:rPr>
              <a:t>Terabits per second!</a:t>
            </a:r>
          </a:p>
        </p:txBody>
      </p:sp>
    </p:spTree>
    <p:extLst>
      <p:ext uri="{BB962C8B-B14F-4D97-AF65-F5344CB8AC3E}">
        <p14:creationId xmlns:p14="http://schemas.microsoft.com/office/powerpoint/2010/main" val="3948765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0C99-51BF-024C-B426-95B598F6D271}"/>
              </a:ext>
            </a:extLst>
          </p:cNvPr>
          <p:cNvSpPr>
            <a:spLocks noGrp="1"/>
          </p:cNvSpPr>
          <p:nvPr>
            <p:ph type="title"/>
          </p:nvPr>
        </p:nvSpPr>
        <p:spPr/>
        <p:txBody>
          <a:bodyPr/>
          <a:lstStyle/>
          <a:p>
            <a:r>
              <a:rPr lang="en-US" dirty="0"/>
              <a:t>High Level Synthesis</a:t>
            </a:r>
          </a:p>
        </p:txBody>
      </p:sp>
      <p:sp>
        <p:nvSpPr>
          <p:cNvPr id="3" name="Content Placeholder 2">
            <a:extLst>
              <a:ext uri="{FF2B5EF4-FFF2-40B4-BE49-F238E27FC236}">
                <a16:creationId xmlns:a16="http://schemas.microsoft.com/office/drawing/2014/main" id="{17E6C1B1-CD8E-2B4A-A0ED-AB3B0E2DBED0}"/>
              </a:ext>
            </a:extLst>
          </p:cNvPr>
          <p:cNvSpPr>
            <a:spLocks noGrp="1"/>
          </p:cNvSpPr>
          <p:nvPr>
            <p:ph idx="1"/>
          </p:nvPr>
        </p:nvSpPr>
        <p:spPr/>
        <p:txBody>
          <a:bodyPr>
            <a:normAutofit lnSpcReduction="10000"/>
          </a:bodyPr>
          <a:lstStyle/>
          <a:p>
            <a:r>
              <a:rPr lang="en-US" dirty="0"/>
              <a:t>Latest way to develop firmware is through high level languages like Xilinx </a:t>
            </a:r>
            <a:r>
              <a:rPr lang="en-US" dirty="0" err="1"/>
              <a:t>Vivado</a:t>
            </a:r>
            <a:r>
              <a:rPr lang="en-US" dirty="0"/>
              <a:t> HLS and OpenCL</a:t>
            </a:r>
          </a:p>
          <a:p>
            <a:r>
              <a:rPr lang="en-US" dirty="0"/>
              <a:t>The HLS tool consists of a special type of compiler which allows the designer to implement their designs using a high-level language and then translates the high-level language description into a hardware description language such as VHDL/Verilog</a:t>
            </a:r>
          </a:p>
          <a:p>
            <a:r>
              <a:rPr lang="en-US" dirty="0"/>
              <a:t>Allows use of </a:t>
            </a:r>
            <a:r>
              <a:rPr lang="ru-RU" dirty="0" err="1"/>
              <a:t>mainstream</a:t>
            </a:r>
            <a:r>
              <a:rPr lang="ru-RU" dirty="0"/>
              <a:t> </a:t>
            </a:r>
            <a:r>
              <a:rPr lang="ru-RU" dirty="0" err="1"/>
              <a:t>software</a:t>
            </a:r>
            <a:r>
              <a:rPr lang="ru-RU" dirty="0"/>
              <a:t> </a:t>
            </a:r>
            <a:r>
              <a:rPr lang="ru-RU" dirty="0" err="1"/>
              <a:t>languages</a:t>
            </a:r>
            <a:r>
              <a:rPr lang="ru-RU" dirty="0"/>
              <a:t> </a:t>
            </a:r>
            <a:r>
              <a:rPr lang="ru-RU" dirty="0" err="1"/>
              <a:t>such</a:t>
            </a:r>
            <a:r>
              <a:rPr lang="ru-RU" dirty="0"/>
              <a:t> </a:t>
            </a:r>
            <a:r>
              <a:rPr lang="ru-RU" dirty="0" err="1"/>
              <a:t>as</a:t>
            </a:r>
            <a:r>
              <a:rPr lang="ru-RU" dirty="0"/>
              <a:t> </a:t>
            </a:r>
            <a:r>
              <a:rPr lang="ru-RU" dirty="0" err="1"/>
              <a:t>C</a:t>
            </a:r>
            <a:r>
              <a:rPr lang="ru-RU" dirty="0"/>
              <a:t>/</a:t>
            </a:r>
            <a:r>
              <a:rPr lang="ru-RU" dirty="0" err="1"/>
              <a:t>C</a:t>
            </a:r>
            <a:r>
              <a:rPr lang="ru-RU" dirty="0"/>
              <a:t>++ </a:t>
            </a:r>
            <a:r>
              <a:rPr lang="ru-RU" dirty="0" err="1"/>
              <a:t>as</a:t>
            </a:r>
            <a:r>
              <a:rPr lang="ru-RU" dirty="0"/>
              <a:t> </a:t>
            </a:r>
            <a:r>
              <a:rPr lang="ru-RU" dirty="0" err="1"/>
              <a:t>the</a:t>
            </a:r>
            <a:r>
              <a:rPr lang="ru-RU" dirty="0"/>
              <a:t> </a:t>
            </a:r>
            <a:r>
              <a:rPr lang="ru-RU" dirty="0" err="1"/>
              <a:t>design</a:t>
            </a:r>
            <a:r>
              <a:rPr lang="ru-RU" dirty="0"/>
              <a:t> </a:t>
            </a:r>
            <a:r>
              <a:rPr lang="ru-RU" dirty="0" err="1"/>
              <a:t>entry</a:t>
            </a:r>
            <a:endParaRPr lang="en-US" dirty="0"/>
          </a:p>
          <a:p>
            <a:pPr lvl="1"/>
            <a:r>
              <a:rPr lang="en-US" dirty="0"/>
              <a:t>Enables </a:t>
            </a:r>
            <a:r>
              <a:rPr lang="ru-RU" dirty="0" err="1"/>
              <a:t>developers</a:t>
            </a:r>
            <a:r>
              <a:rPr lang="ru-RU" dirty="0"/>
              <a:t> </a:t>
            </a:r>
            <a:r>
              <a:rPr lang="ru-RU" dirty="0" err="1"/>
              <a:t>to</a:t>
            </a:r>
            <a:r>
              <a:rPr lang="ru-RU" dirty="0"/>
              <a:t> </a:t>
            </a:r>
            <a:r>
              <a:rPr lang="en-US" dirty="0"/>
              <a:t>reduce development time</a:t>
            </a:r>
          </a:p>
          <a:p>
            <a:pPr lvl="1"/>
            <a:r>
              <a:rPr lang="en-US" dirty="0"/>
              <a:t>Allows simulation of exact design to run within a C/C++ environment (e.g. the code base of your experiment)</a:t>
            </a:r>
          </a:p>
        </p:txBody>
      </p:sp>
      <p:sp>
        <p:nvSpPr>
          <p:cNvPr id="4" name="Date Placeholder 3">
            <a:extLst>
              <a:ext uri="{FF2B5EF4-FFF2-40B4-BE49-F238E27FC236}">
                <a16:creationId xmlns:a16="http://schemas.microsoft.com/office/drawing/2014/main" id="{6C2759A3-8969-0949-9FF5-BD18BD3E4DF8}"/>
              </a:ext>
            </a:extLst>
          </p:cNvPr>
          <p:cNvSpPr>
            <a:spLocks noGrp="1"/>
          </p:cNvSpPr>
          <p:nvPr>
            <p:ph type="dt" sz="half" idx="10"/>
          </p:nvPr>
        </p:nvSpPr>
        <p:spPr/>
        <p:txBody>
          <a:bodyPr/>
          <a:lstStyle/>
          <a:p>
            <a:pPr>
              <a:defRPr/>
            </a:pPr>
            <a:fld id="{E6563CE4-20AB-EF40-BC78-2A4CC382FC16}" type="datetime1">
              <a:rPr lang="en-US" smtClean="0"/>
              <a:t>1/18/19</a:t>
            </a:fld>
            <a:endParaRPr lang="en-US" dirty="0"/>
          </a:p>
        </p:txBody>
      </p:sp>
      <p:sp>
        <p:nvSpPr>
          <p:cNvPr id="5" name="Footer Placeholder 4">
            <a:extLst>
              <a:ext uri="{FF2B5EF4-FFF2-40B4-BE49-F238E27FC236}">
                <a16:creationId xmlns:a16="http://schemas.microsoft.com/office/drawing/2014/main" id="{D0CCCCC4-51E7-B844-9948-066FB6FF9A9A}"/>
              </a:ext>
            </a:extLst>
          </p:cNvPr>
          <p:cNvSpPr>
            <a:spLocks noGrp="1"/>
          </p:cNvSpPr>
          <p:nvPr>
            <p:ph type="ftr" sz="quarter" idx="11"/>
          </p:nvPr>
        </p:nvSpPr>
        <p:spPr/>
        <p:txBody>
          <a:bodyPr/>
          <a:lstStyle/>
          <a:p>
            <a:pPr>
              <a:defRPr/>
            </a:pPr>
            <a:r>
              <a:rPr lang="en-US"/>
              <a:t>Acosta - HEP Electronics - SERB School</a:t>
            </a:r>
            <a:endParaRPr lang="en-US" dirty="0"/>
          </a:p>
        </p:txBody>
      </p:sp>
      <p:sp>
        <p:nvSpPr>
          <p:cNvPr id="6" name="Slide Number Placeholder 5">
            <a:extLst>
              <a:ext uri="{FF2B5EF4-FFF2-40B4-BE49-F238E27FC236}">
                <a16:creationId xmlns:a16="http://schemas.microsoft.com/office/drawing/2014/main" id="{6581C174-C7A9-B04C-A674-E2F7C4129B09}"/>
              </a:ext>
            </a:extLst>
          </p:cNvPr>
          <p:cNvSpPr>
            <a:spLocks noGrp="1"/>
          </p:cNvSpPr>
          <p:nvPr>
            <p:ph type="sldNum" sz="quarter" idx="12"/>
          </p:nvPr>
        </p:nvSpPr>
        <p:spPr/>
        <p:txBody>
          <a:bodyPr/>
          <a:lstStyle/>
          <a:p>
            <a:pPr>
              <a:defRPr/>
            </a:pPr>
            <a:fld id="{8EF716C0-76B7-FE44-99BD-D4312132B0AB}" type="slidenum">
              <a:rPr lang="en-US" smtClean="0"/>
              <a:pPr>
                <a:defRPr/>
              </a:pPr>
              <a:t>15</a:t>
            </a:fld>
            <a:endParaRPr lang="en-US" dirty="0"/>
          </a:p>
        </p:txBody>
      </p:sp>
    </p:spTree>
    <p:extLst>
      <p:ext uri="{BB962C8B-B14F-4D97-AF65-F5344CB8AC3E}">
        <p14:creationId xmlns:p14="http://schemas.microsoft.com/office/powerpoint/2010/main" val="319225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666905" y="2763976"/>
            <a:ext cx="3715596" cy="3753333"/>
          </a:xfrm>
          <a:prstGeom prst="rect">
            <a:avLst/>
          </a:prstGeom>
          <a:noFill/>
          <a:ln w="9525">
            <a:noFill/>
            <a:round/>
            <a:headEnd/>
            <a:tailEnd/>
          </a:ln>
          <a:effectLst/>
        </p:spPr>
      </p:pic>
      <p:sp>
        <p:nvSpPr>
          <p:cNvPr id="1141764" name="Rectangle 4"/>
          <p:cNvSpPr>
            <a:spLocks noGrp="1" noChangeArrowheads="1"/>
          </p:cNvSpPr>
          <p:nvPr>
            <p:ph type="title"/>
          </p:nvPr>
        </p:nvSpPr>
        <p:spPr/>
        <p:txBody>
          <a:bodyPr/>
          <a:lstStyle/>
          <a:p>
            <a:r>
              <a:rPr lang="en-US" sz="3733" dirty="0"/>
              <a:t>Example Level-1 Algorithm: Muon </a:t>
            </a:r>
            <a:r>
              <a:rPr lang="ja-JP" altLang="en-US" sz="3733" dirty="0">
                <a:latin typeface="Arial"/>
              </a:rPr>
              <a:t>“</a:t>
            </a:r>
            <a:r>
              <a:rPr lang="en-US" sz="3733" dirty="0"/>
              <a:t>Track-Finding</a:t>
            </a:r>
            <a:r>
              <a:rPr lang="ja-JP" altLang="en-US" sz="3733" dirty="0">
                <a:latin typeface="Arial"/>
              </a:rPr>
              <a:t>”</a:t>
            </a:r>
            <a:endParaRPr lang="en-US" sz="3733" dirty="0"/>
          </a:p>
        </p:txBody>
      </p:sp>
      <p:sp>
        <p:nvSpPr>
          <p:cNvPr id="1141788" name="Rectangle 28"/>
          <p:cNvSpPr>
            <a:spLocks noGrp="1" noChangeArrowheads="1"/>
          </p:cNvSpPr>
          <p:nvPr>
            <p:ph idx="1"/>
          </p:nvPr>
        </p:nvSpPr>
        <p:spPr>
          <a:xfrm>
            <a:off x="406400" y="1028703"/>
            <a:ext cx="11480800" cy="3011101"/>
          </a:xfrm>
        </p:spPr>
        <p:txBody>
          <a:bodyPr>
            <a:normAutofit/>
          </a:bodyPr>
          <a:lstStyle/>
          <a:p>
            <a:pPr marL="685783" lvl="1" indent="-228594">
              <a:lnSpc>
                <a:spcPct val="90000"/>
              </a:lnSpc>
            </a:pPr>
            <a:r>
              <a:rPr lang="en-US" dirty="0"/>
              <a:t> Track-Finder links receive track segments and FPGA builds into distinct tracks through </a:t>
            </a:r>
            <a:r>
              <a:rPr lang="en-US" dirty="0">
                <a:solidFill>
                  <a:srgbClr val="FF0000"/>
                </a:solidFill>
              </a:rPr>
              <a:t>pattern recognition logic </a:t>
            </a:r>
            <a:r>
              <a:rPr lang="en-US" dirty="0"/>
              <a:t>in firmware</a:t>
            </a:r>
          </a:p>
          <a:p>
            <a:pPr lvl="2">
              <a:lnSpc>
                <a:spcPct val="90000"/>
              </a:lnSpc>
            </a:pPr>
            <a:r>
              <a:rPr lang="en-US" dirty="0"/>
              <a:t>2-D tracks for barrel region, 3-D tracks for </a:t>
            </a:r>
            <a:r>
              <a:rPr lang="en-US" dirty="0" err="1"/>
              <a:t>endcaps</a:t>
            </a:r>
            <a:endParaRPr lang="en-US" dirty="0"/>
          </a:p>
          <a:p>
            <a:pPr marL="685783" lvl="1" indent="-228594"/>
            <a:r>
              <a:rPr lang="en-US" dirty="0"/>
              <a:t>Performs a </a:t>
            </a:r>
            <a:r>
              <a:rPr lang="en-US" dirty="0">
                <a:solidFill>
                  <a:srgbClr val="FF0000"/>
                </a:solidFill>
              </a:rPr>
              <a:t>momentum measurement</a:t>
            </a:r>
            <a:r>
              <a:rPr lang="en-US" dirty="0">
                <a:sym typeface="Symbol" charset="0"/>
              </a:rPr>
              <a:t> using the deflection of muon </a:t>
            </a:r>
            <a:br>
              <a:rPr lang="en-US" dirty="0">
                <a:sym typeface="Symbol" charset="0"/>
              </a:rPr>
            </a:br>
            <a:r>
              <a:rPr lang="en-US" dirty="0">
                <a:sym typeface="Symbol" charset="0"/>
              </a:rPr>
              <a:t>in the magnetic field (complicated in endcaps)</a:t>
            </a:r>
          </a:p>
        </p:txBody>
      </p:sp>
      <p:sp>
        <p:nvSpPr>
          <p:cNvPr id="31" name="Date Placeholder 3"/>
          <p:cNvSpPr>
            <a:spLocks noGrp="1"/>
          </p:cNvSpPr>
          <p:nvPr>
            <p:ph type="dt" sz="half" idx="10"/>
          </p:nvPr>
        </p:nvSpPr>
        <p:spPr/>
        <p:txBody>
          <a:bodyPr/>
          <a:lstStyle/>
          <a:p>
            <a:fld id="{DF54A2C1-58DB-5F41-B4DF-47CD7FA46150}" type="datetime1">
              <a:rPr lang="en-US" smtClean="0"/>
              <a:t>1/18/19</a:t>
            </a:fld>
            <a:endParaRPr lang="en-US"/>
          </a:p>
        </p:txBody>
      </p:sp>
      <p:sp>
        <p:nvSpPr>
          <p:cNvPr id="32" name="Footer Placeholder 4"/>
          <p:cNvSpPr>
            <a:spLocks noGrp="1"/>
          </p:cNvSpPr>
          <p:nvPr>
            <p:ph type="ftr" sz="quarter" idx="11"/>
          </p:nvPr>
        </p:nvSpPr>
        <p:spPr/>
        <p:txBody>
          <a:bodyPr/>
          <a:lstStyle/>
          <a:p>
            <a:r>
              <a:rPr lang="en-US"/>
              <a:t>Acosta - Trigger Electronics - ASET </a:t>
            </a:r>
          </a:p>
        </p:txBody>
      </p:sp>
      <p:sp>
        <p:nvSpPr>
          <p:cNvPr id="33" name="Slide Number Placeholder 5"/>
          <p:cNvSpPr>
            <a:spLocks noGrp="1"/>
          </p:cNvSpPr>
          <p:nvPr>
            <p:ph type="sldNum" sz="quarter" idx="12"/>
          </p:nvPr>
        </p:nvSpPr>
        <p:spPr/>
        <p:txBody>
          <a:bodyPr/>
          <a:lstStyle/>
          <a:p>
            <a:fld id="{C26217FF-CE60-3847-9E57-EDBBD763BDEC}" type="slidenum">
              <a:rPr lang="en-US"/>
              <a:pPr/>
              <a:t>16</a:t>
            </a:fld>
            <a:endParaRPr lang="en-US"/>
          </a:p>
        </p:txBody>
      </p:sp>
      <p:sp>
        <p:nvSpPr>
          <p:cNvPr id="2" name="Oval 1"/>
          <p:cNvSpPr/>
          <p:nvPr/>
        </p:nvSpPr>
        <p:spPr bwMode="auto">
          <a:xfrm>
            <a:off x="8280227" y="4013143"/>
            <a:ext cx="1721483" cy="103636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hangingPunct="0"/>
            <a:endParaRPr lang="en-US" sz="2400"/>
          </a:p>
        </p:txBody>
      </p:sp>
      <p:sp>
        <p:nvSpPr>
          <p:cNvPr id="3" name="TextBox 2">
            <a:extLst>
              <a:ext uri="{FF2B5EF4-FFF2-40B4-BE49-F238E27FC236}">
                <a16:creationId xmlns:a16="http://schemas.microsoft.com/office/drawing/2014/main" id="{647E2749-FF5D-CA44-ABEE-ADC7A46ACB79}"/>
              </a:ext>
            </a:extLst>
          </p:cNvPr>
          <p:cNvSpPr txBox="1"/>
          <p:nvPr/>
        </p:nvSpPr>
        <p:spPr>
          <a:xfrm>
            <a:off x="6135757" y="5123498"/>
            <a:ext cx="3865953" cy="646331"/>
          </a:xfrm>
          <a:prstGeom prst="rect">
            <a:avLst/>
          </a:prstGeom>
          <a:noFill/>
        </p:spPr>
        <p:txBody>
          <a:bodyPr wrap="square" rtlCol="0">
            <a:spAutoFit/>
          </a:bodyPr>
          <a:lstStyle/>
          <a:p>
            <a:r>
              <a:rPr lang="en-US" b="0" dirty="0">
                <a:latin typeface="Comic Sans MS"/>
              </a:rPr>
              <a:t>Use angular deflection in magnetic field to measure momentum</a:t>
            </a:r>
          </a:p>
        </p:txBody>
      </p:sp>
      <p:graphicFrame>
        <p:nvGraphicFramePr>
          <p:cNvPr id="10" name="Object 23">
            <a:extLst>
              <a:ext uri="{FF2B5EF4-FFF2-40B4-BE49-F238E27FC236}">
                <a16:creationId xmlns:a16="http://schemas.microsoft.com/office/drawing/2014/main" id="{FD77BBAB-D434-1440-8840-9F98A71C8216}"/>
              </a:ext>
            </a:extLst>
          </p:cNvPr>
          <p:cNvGraphicFramePr>
            <a:graphicFrameLocks noChangeAspect="1"/>
          </p:cNvGraphicFramePr>
          <p:nvPr>
            <p:extLst>
              <p:ext uri="{D42A27DB-BD31-4B8C-83A1-F6EECF244321}">
                <p14:modId xmlns:p14="http://schemas.microsoft.com/office/powerpoint/2010/main" val="3514128359"/>
              </p:ext>
            </p:extLst>
          </p:nvPr>
        </p:nvGraphicFramePr>
        <p:xfrm>
          <a:off x="711199" y="3598707"/>
          <a:ext cx="4231861" cy="2823201"/>
        </p:xfrm>
        <a:graphic>
          <a:graphicData uri="http://schemas.openxmlformats.org/presentationml/2006/ole">
            <mc:AlternateContent xmlns:mc="http://schemas.openxmlformats.org/markup-compatibility/2006">
              <mc:Choice xmlns:v="urn:schemas-microsoft-com:vml" Requires="v">
                <p:oleObj spid="_x0000_s1061" name="Image" r:id="rId5" imgW="12186375" imgH="10839393" progId="Photoshop.Image.5">
                  <p:embed/>
                </p:oleObj>
              </mc:Choice>
              <mc:Fallback>
                <p:oleObj name="Image" r:id="rId5" imgW="12186375" imgH="10839393" progId="Photoshop.Image.5">
                  <p:embed/>
                  <p:pic>
                    <p:nvPicPr>
                      <p:cNvPr id="9"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199" y="3598707"/>
                        <a:ext cx="4231861" cy="2823201"/>
                      </a:xfrm>
                      <a:prstGeom prst="rect">
                        <a:avLst/>
                      </a:prstGeom>
                      <a:noFill/>
                      <a:ln>
                        <a:noFill/>
                      </a:ln>
                      <a:effectLst/>
                    </p:spPr>
                  </p:pic>
                </p:oleObj>
              </mc:Fallback>
            </mc:AlternateContent>
          </a:graphicData>
        </a:graphic>
      </p:graphicFrame>
      <p:sp>
        <p:nvSpPr>
          <p:cNvPr id="11" name="Text Box 25">
            <a:extLst>
              <a:ext uri="{FF2B5EF4-FFF2-40B4-BE49-F238E27FC236}">
                <a16:creationId xmlns:a16="http://schemas.microsoft.com/office/drawing/2014/main" id="{3200FE5A-7178-EB4F-AA91-E5C21B27073D}"/>
              </a:ext>
            </a:extLst>
          </p:cNvPr>
          <p:cNvSpPr txBox="1">
            <a:spLocks noChangeArrowheads="1"/>
          </p:cNvSpPr>
          <p:nvPr/>
        </p:nvSpPr>
        <p:spPr bwMode="auto">
          <a:xfrm>
            <a:off x="3205369" y="5585163"/>
            <a:ext cx="2334040" cy="369332"/>
          </a:xfrm>
          <a:prstGeom prst="rect">
            <a:avLst/>
          </a:prstGeom>
          <a:solidFill>
            <a:srgbClr val="CC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dirty="0" err="1">
                <a:latin typeface="Times New Roman" charset="0"/>
              </a:rPr>
              <a:t>Pt</a:t>
            </a:r>
            <a:r>
              <a:rPr lang="en-US" dirty="0">
                <a:latin typeface="Times New Roman" charset="0"/>
              </a:rPr>
              <a:t> = f(Δφ</a:t>
            </a:r>
            <a:r>
              <a:rPr lang="en-US" baseline="-25000" dirty="0">
                <a:latin typeface="Symbol" charset="0"/>
              </a:rPr>
              <a:t>12</a:t>
            </a:r>
            <a:r>
              <a:rPr lang="en-US" dirty="0">
                <a:latin typeface="Times New Roman" charset="0"/>
              </a:rPr>
              <a:t>, Δφ</a:t>
            </a:r>
            <a:r>
              <a:rPr lang="en-US" baseline="-25000" dirty="0">
                <a:latin typeface="Symbol" charset="0"/>
              </a:rPr>
              <a:t>23 </a:t>
            </a:r>
            <a:r>
              <a:rPr lang="en-US" dirty="0">
                <a:latin typeface="Times New Roman" charset="0"/>
              </a:rPr>
              <a:t>, </a:t>
            </a:r>
            <a:r>
              <a:rPr lang="en-US" dirty="0" err="1">
                <a:latin typeface="Times New Roman" charset="0"/>
              </a:rPr>
              <a:t>η</a:t>
            </a:r>
            <a:r>
              <a:rPr lang="en-US" dirty="0">
                <a:latin typeface="Times New Roman" charset="0"/>
              </a:rPr>
              <a:t> ) </a:t>
            </a:r>
          </a:p>
        </p:txBody>
      </p:sp>
    </p:spTree>
    <p:extLst>
      <p:ext uri="{BB962C8B-B14F-4D97-AF65-F5344CB8AC3E}">
        <p14:creationId xmlns:p14="http://schemas.microsoft.com/office/powerpoint/2010/main" val="833326613"/>
      </p:ext>
    </p:extLst>
  </p:cSld>
  <p:clrMapOvr>
    <a:masterClrMapping/>
  </p:clrMapOvr>
  <p:transition advTm="54464"/>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3190E6-F124-3945-B37B-91A3BE2B585B}"/>
              </a:ext>
            </a:extLst>
          </p:cNvPr>
          <p:cNvSpPr>
            <a:spLocks noGrp="1"/>
          </p:cNvSpPr>
          <p:nvPr>
            <p:ph type="title"/>
          </p:nvPr>
        </p:nvSpPr>
        <p:spPr/>
        <p:txBody>
          <a:bodyPr/>
          <a:lstStyle/>
          <a:p>
            <a:r>
              <a:rPr lang="en-US" dirty="0"/>
              <a:t>HLS Usage: Kalman Filter Tracking</a:t>
            </a:r>
          </a:p>
        </p:txBody>
      </p:sp>
      <p:sp>
        <p:nvSpPr>
          <p:cNvPr id="8" name="Content Placeholder 7">
            <a:extLst>
              <a:ext uri="{FF2B5EF4-FFF2-40B4-BE49-F238E27FC236}">
                <a16:creationId xmlns:a16="http://schemas.microsoft.com/office/drawing/2014/main" id="{A360D883-40DB-4C4C-ABEE-8A57A2A19BEA}"/>
              </a:ext>
            </a:extLst>
          </p:cNvPr>
          <p:cNvSpPr>
            <a:spLocks noGrp="1"/>
          </p:cNvSpPr>
          <p:nvPr>
            <p:ph idx="1"/>
          </p:nvPr>
        </p:nvSpPr>
        <p:spPr>
          <a:xfrm>
            <a:off x="406401" y="1028701"/>
            <a:ext cx="7855625" cy="5549900"/>
          </a:xfrm>
        </p:spPr>
        <p:txBody>
          <a:bodyPr>
            <a:normAutofit/>
          </a:bodyPr>
          <a:lstStyle/>
          <a:p>
            <a:r>
              <a:rPr lang="en-US" dirty="0"/>
              <a:t>Firmware for barrel track-finder uses 25-60% of Virtex-7 FPGA</a:t>
            </a:r>
          </a:p>
          <a:p>
            <a:endParaRPr lang="en-US" dirty="0"/>
          </a:p>
          <a:p>
            <a:endParaRPr lang="en-US" dirty="0"/>
          </a:p>
          <a:p>
            <a:endParaRPr lang="en-US" dirty="0"/>
          </a:p>
          <a:p>
            <a:endParaRPr lang="en-US" dirty="0"/>
          </a:p>
          <a:p>
            <a:r>
              <a:rPr lang="en-US" dirty="0"/>
              <a:t>Tested as default trigger in Run 2 near end of pp program with </a:t>
            </a:r>
            <a:r>
              <a:rPr lang="en-US" dirty="0" err="1"/>
              <a:t>cosmics</a:t>
            </a:r>
            <a:r>
              <a:rPr lang="en-US" dirty="0"/>
              <a:t> and pp collisions, with good results</a:t>
            </a:r>
          </a:p>
          <a:p>
            <a:endParaRPr lang="en-US" dirty="0"/>
          </a:p>
          <a:p>
            <a:endParaRPr lang="en-US" dirty="0"/>
          </a:p>
        </p:txBody>
      </p:sp>
      <p:sp>
        <p:nvSpPr>
          <p:cNvPr id="4" name="Date Placeholder 3">
            <a:extLst>
              <a:ext uri="{FF2B5EF4-FFF2-40B4-BE49-F238E27FC236}">
                <a16:creationId xmlns:a16="http://schemas.microsoft.com/office/drawing/2014/main" id="{1397853F-F440-7E4B-979C-BC81F1EBF824}"/>
              </a:ext>
            </a:extLst>
          </p:cNvPr>
          <p:cNvSpPr>
            <a:spLocks noGrp="1"/>
          </p:cNvSpPr>
          <p:nvPr>
            <p:ph type="dt" sz="half" idx="10"/>
          </p:nvPr>
        </p:nvSpPr>
        <p:spPr/>
        <p:txBody>
          <a:bodyPr/>
          <a:lstStyle/>
          <a:p>
            <a:pPr>
              <a:defRPr/>
            </a:pPr>
            <a:fld id="{750465CB-9EF6-3F44-B47E-828F37F200FC}" type="datetime5">
              <a:rPr lang="en-US" smtClean="0"/>
              <a:t>18-Jan-19</a:t>
            </a:fld>
            <a:endParaRPr lang="en-US" dirty="0"/>
          </a:p>
        </p:txBody>
      </p:sp>
      <p:sp>
        <p:nvSpPr>
          <p:cNvPr id="5" name="Footer Placeholder 4">
            <a:extLst>
              <a:ext uri="{FF2B5EF4-FFF2-40B4-BE49-F238E27FC236}">
                <a16:creationId xmlns:a16="http://schemas.microsoft.com/office/drawing/2014/main" id="{224F3126-716B-9747-B287-291B14250CB8}"/>
              </a:ext>
            </a:extLst>
          </p:cNvPr>
          <p:cNvSpPr>
            <a:spLocks noGrp="1"/>
          </p:cNvSpPr>
          <p:nvPr>
            <p:ph type="ftr" sz="quarter" idx="11"/>
          </p:nvPr>
        </p:nvSpPr>
        <p:spPr/>
        <p:txBody>
          <a:bodyPr/>
          <a:lstStyle/>
          <a:p>
            <a:pPr>
              <a:defRPr/>
            </a:pPr>
            <a:r>
              <a:rPr lang="en-US"/>
              <a:t>Phase-2 Trigger Hardware R&amp;D</a:t>
            </a:r>
          </a:p>
        </p:txBody>
      </p:sp>
      <p:sp>
        <p:nvSpPr>
          <p:cNvPr id="6" name="Slide Number Placeholder 5">
            <a:extLst>
              <a:ext uri="{FF2B5EF4-FFF2-40B4-BE49-F238E27FC236}">
                <a16:creationId xmlns:a16="http://schemas.microsoft.com/office/drawing/2014/main" id="{E904838D-79C4-A14B-9E2E-3073BF0FFEB6}"/>
              </a:ext>
            </a:extLst>
          </p:cNvPr>
          <p:cNvSpPr>
            <a:spLocks noGrp="1"/>
          </p:cNvSpPr>
          <p:nvPr>
            <p:ph type="sldNum" sz="quarter" idx="12"/>
          </p:nvPr>
        </p:nvSpPr>
        <p:spPr/>
        <p:txBody>
          <a:bodyPr/>
          <a:lstStyle/>
          <a:p>
            <a:pPr>
              <a:defRPr/>
            </a:pPr>
            <a:fld id="{CC096471-B980-DF4C-A8A0-08B77CC81F36}" type="slidenum">
              <a:rPr lang="en-US" smtClean="0"/>
              <a:pPr>
                <a:defRPr/>
              </a:pPr>
              <a:t>17</a:t>
            </a:fld>
            <a:endParaRPr lang="en-US"/>
          </a:p>
        </p:txBody>
      </p:sp>
      <p:pic>
        <p:nvPicPr>
          <p:cNvPr id="3" name="Picture 2">
            <a:extLst>
              <a:ext uri="{FF2B5EF4-FFF2-40B4-BE49-F238E27FC236}">
                <a16:creationId xmlns:a16="http://schemas.microsoft.com/office/drawing/2014/main" id="{43B90511-2D14-4C4D-B3A8-3A342AFA89EE}"/>
              </a:ext>
            </a:extLst>
          </p:cNvPr>
          <p:cNvPicPr>
            <a:picLocks noChangeAspect="1"/>
          </p:cNvPicPr>
          <p:nvPr/>
        </p:nvPicPr>
        <p:blipFill>
          <a:blip r:embed="rId2"/>
          <a:stretch>
            <a:fillRect/>
          </a:stretch>
        </p:blipFill>
        <p:spPr>
          <a:xfrm>
            <a:off x="838750" y="2077179"/>
            <a:ext cx="4222887" cy="2374896"/>
          </a:xfrm>
          <a:prstGeom prst="rect">
            <a:avLst/>
          </a:prstGeom>
        </p:spPr>
      </p:pic>
      <p:pic>
        <p:nvPicPr>
          <p:cNvPr id="15" name="Picture 14">
            <a:extLst>
              <a:ext uri="{FF2B5EF4-FFF2-40B4-BE49-F238E27FC236}">
                <a16:creationId xmlns:a16="http://schemas.microsoft.com/office/drawing/2014/main" id="{84EC3902-B60A-4C40-B598-39A52428B1DA}"/>
              </a:ext>
            </a:extLst>
          </p:cNvPr>
          <p:cNvPicPr>
            <a:picLocks noChangeAspect="1"/>
          </p:cNvPicPr>
          <p:nvPr/>
        </p:nvPicPr>
        <p:blipFill>
          <a:blip r:embed="rId3"/>
          <a:stretch>
            <a:fillRect/>
          </a:stretch>
        </p:blipFill>
        <p:spPr>
          <a:xfrm>
            <a:off x="9164533" y="897735"/>
            <a:ext cx="2722668" cy="5585791"/>
          </a:xfrm>
          <a:prstGeom prst="rect">
            <a:avLst/>
          </a:prstGeom>
        </p:spPr>
      </p:pic>
    </p:spTree>
    <p:extLst>
      <p:ext uri="{BB962C8B-B14F-4D97-AF65-F5344CB8AC3E}">
        <p14:creationId xmlns:p14="http://schemas.microsoft.com/office/powerpoint/2010/main" val="4269821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dirty="0"/>
              <a:t>Endcap Muon Track-Finder, 2016+</a:t>
            </a:r>
          </a:p>
        </p:txBody>
      </p:sp>
      <p:sp>
        <p:nvSpPr>
          <p:cNvPr id="3" name="Content Placeholder 2"/>
          <p:cNvSpPr>
            <a:spLocks noGrp="1"/>
          </p:cNvSpPr>
          <p:nvPr>
            <p:ph idx="1"/>
          </p:nvPr>
        </p:nvSpPr>
        <p:spPr/>
        <p:txBody>
          <a:bodyPr>
            <a:normAutofit fontScale="92500"/>
          </a:bodyPr>
          <a:lstStyle/>
          <a:p>
            <a:r>
              <a:rPr lang="en-US" dirty="0"/>
              <a:t>12 </a:t>
            </a:r>
            <a:r>
              <a:rPr lang="en-US" dirty="0" err="1"/>
              <a:t>μTCA</a:t>
            </a:r>
            <a:r>
              <a:rPr lang="en-US" dirty="0"/>
              <a:t> double-module processors</a:t>
            </a:r>
          </a:p>
          <a:p>
            <a:pPr lvl="1"/>
            <a:r>
              <a:rPr lang="en-US" dirty="0"/>
              <a:t>Xilinx Virtex-7 FPGA and memory</a:t>
            </a:r>
          </a:p>
          <a:p>
            <a:r>
              <a:rPr lang="en-US" dirty="0"/>
              <a:t>P</a:t>
            </a:r>
            <a:r>
              <a:rPr lang="en-US" baseline="-25000" dirty="0"/>
              <a:t>T</a:t>
            </a:r>
            <a:r>
              <a:rPr lang="en-US" dirty="0"/>
              <a:t> calculated from Reduced Latency </a:t>
            </a:r>
            <a:br>
              <a:rPr lang="en-US" dirty="0"/>
            </a:br>
            <a:r>
              <a:rPr lang="en-US" dirty="0"/>
              <a:t>DRAM </a:t>
            </a:r>
          </a:p>
          <a:p>
            <a:pPr lvl="1"/>
            <a:r>
              <a:rPr lang="en-US" dirty="0">
                <a:solidFill>
                  <a:srgbClr val="FF0000"/>
                </a:solidFill>
              </a:rPr>
              <a:t>1 GB </a:t>
            </a:r>
            <a:r>
              <a:rPr lang="en-US" dirty="0">
                <a:sym typeface="Wingdings"/>
              </a:rPr>
              <a:t> 30 bit address space</a:t>
            </a:r>
          </a:p>
          <a:p>
            <a:pPr lvl="1"/>
            <a:r>
              <a:rPr lang="en-US" dirty="0">
                <a:sym typeface="Wingdings"/>
              </a:rPr>
              <a:t>+8 address bits (only) over previous CSCTF</a:t>
            </a:r>
            <a:endParaRPr lang="en-US" dirty="0"/>
          </a:p>
          <a:p>
            <a:r>
              <a:rPr lang="en-US" dirty="0"/>
              <a:t>Algorithm</a:t>
            </a:r>
          </a:p>
          <a:p>
            <a:pPr lvl="1"/>
            <a:r>
              <a:rPr lang="en-US" dirty="0">
                <a:solidFill>
                  <a:srgbClr val="FF0000"/>
                </a:solidFill>
              </a:rPr>
              <a:t>Machine Learning</a:t>
            </a:r>
            <a:r>
              <a:rPr lang="en-US" dirty="0">
                <a:solidFill>
                  <a:srgbClr val="FF0000"/>
                </a:solidFill>
                <a:sym typeface="Wingdings" pitchFamily="2" charset="2"/>
              </a:rPr>
              <a:t> </a:t>
            </a:r>
            <a:r>
              <a:rPr lang="en-US" dirty="0">
                <a:sym typeface="Wingdings" pitchFamily="2" charset="2"/>
              </a:rPr>
              <a:t>(more later):</a:t>
            </a:r>
            <a:r>
              <a:rPr lang="en-US" dirty="0"/>
              <a:t> Boosted Decision Trees (BDTs) used for </a:t>
            </a:r>
            <a:r>
              <a:rPr lang="en-US" dirty="0">
                <a:solidFill>
                  <a:srgbClr val="FF0000"/>
                </a:solidFill>
              </a:rPr>
              <a:t>regression</a:t>
            </a:r>
            <a:r>
              <a:rPr lang="en-US" dirty="0"/>
              <a:t> to assign momentum</a:t>
            </a:r>
            <a:r>
              <a:rPr lang="en-US" baseline="-25000" dirty="0"/>
              <a:t> </a:t>
            </a:r>
            <a:r>
              <a:rPr lang="en-US" dirty="0"/>
              <a:t>using </a:t>
            </a:r>
            <a:r>
              <a:rPr lang="en-US" dirty="0" err="1"/>
              <a:t>Δφ</a:t>
            </a:r>
            <a:r>
              <a:rPr lang="en-US" dirty="0"/>
              <a:t> bending between </a:t>
            </a:r>
            <a:r>
              <a:rPr lang="en-US" dirty="0">
                <a:solidFill>
                  <a:srgbClr val="FF0000"/>
                </a:solidFill>
              </a:rPr>
              <a:t>4</a:t>
            </a:r>
            <a:r>
              <a:rPr lang="en-US" dirty="0"/>
              <a:t> detector stations, and </a:t>
            </a:r>
            <a:r>
              <a:rPr lang="en-US" dirty="0" err="1"/>
              <a:t>Δη</a:t>
            </a:r>
            <a:r>
              <a:rPr lang="en-US" dirty="0"/>
              <a:t>, and bend angle in first station</a:t>
            </a:r>
          </a:p>
          <a:p>
            <a:pPr lvl="1"/>
            <a:r>
              <a:rPr lang="en-US" dirty="0"/>
              <a:t>But note, algorithm is run offline and stored as a look-up table (LUT)</a:t>
            </a:r>
          </a:p>
        </p:txBody>
      </p:sp>
      <p:sp>
        <p:nvSpPr>
          <p:cNvPr id="4" name="Date Placeholder 3"/>
          <p:cNvSpPr>
            <a:spLocks noGrp="1"/>
          </p:cNvSpPr>
          <p:nvPr>
            <p:ph type="dt" sz="half" idx="10"/>
          </p:nvPr>
        </p:nvSpPr>
        <p:spPr/>
        <p:txBody>
          <a:bodyPr/>
          <a:lstStyle/>
          <a:p>
            <a:pPr>
              <a:defRPr/>
            </a:pPr>
            <a:fld id="{65A11716-30C8-BE4D-BDF6-F49421D8E091}" type="datetime1">
              <a:rPr lang="en-US" smtClean="0"/>
              <a:t>1/18/19</a:t>
            </a:fld>
            <a:endParaRPr lang="en-US"/>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fld id="{48F2E711-0A29-B749-9EE7-BFDC0475DBBE}" type="slidenum">
              <a:rPr lang="en-US" smtClean="0"/>
              <a:pPr/>
              <a:t>18</a:t>
            </a:fld>
            <a:endParaRPr lang="en-US"/>
          </a:p>
        </p:txBody>
      </p:sp>
      <p:pic>
        <p:nvPicPr>
          <p:cNvPr id="7" name="Picture 6" descr="IMG_0221-MTF7-LU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92533" y="916999"/>
            <a:ext cx="4427144" cy="2511500"/>
          </a:xfrm>
          <a:prstGeom prst="rect">
            <a:avLst/>
          </a:prstGeom>
        </p:spPr>
      </p:pic>
      <p:sp>
        <p:nvSpPr>
          <p:cNvPr id="8" name="Oval 7"/>
          <p:cNvSpPr/>
          <p:nvPr/>
        </p:nvSpPr>
        <p:spPr bwMode="auto">
          <a:xfrm>
            <a:off x="10278533" y="990600"/>
            <a:ext cx="812800" cy="1117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kumimoji="1" lang="en-US" sz="3200" b="1">
              <a:latin typeface="Arial" charset="0"/>
            </a:endParaRPr>
          </a:p>
        </p:txBody>
      </p:sp>
    </p:spTree>
    <p:extLst>
      <p:ext uri="{BB962C8B-B14F-4D97-AF65-F5344CB8AC3E}">
        <p14:creationId xmlns:p14="http://schemas.microsoft.com/office/powerpoint/2010/main" val="4178711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146825" y="2578100"/>
            <a:ext cx="4419601" cy="3314701"/>
          </a:xfrm>
          <a:prstGeom prst="rect">
            <a:avLst/>
          </a:prstGeom>
        </p:spPr>
      </p:pic>
      <p:sp>
        <p:nvSpPr>
          <p:cNvPr id="7" name="Title 6"/>
          <p:cNvSpPr>
            <a:spLocks noGrp="1"/>
          </p:cNvSpPr>
          <p:nvPr>
            <p:ph type="title"/>
          </p:nvPr>
        </p:nvSpPr>
        <p:spPr/>
        <p:txBody>
          <a:bodyPr/>
          <a:lstStyle/>
          <a:p>
            <a:r>
              <a:rPr lang="en-US"/>
              <a:t>CMS Data Acquisition &amp; High Level Trigger</a:t>
            </a:r>
            <a:endParaRPr lang="en-US" dirty="0"/>
          </a:p>
        </p:txBody>
      </p:sp>
      <p:sp>
        <p:nvSpPr>
          <p:cNvPr id="9" name="Content Placeholder 8"/>
          <p:cNvSpPr>
            <a:spLocks noGrp="1"/>
          </p:cNvSpPr>
          <p:nvPr>
            <p:ph idx="1"/>
          </p:nvPr>
        </p:nvSpPr>
        <p:spPr/>
        <p:txBody>
          <a:bodyPr>
            <a:normAutofit fontScale="92500" lnSpcReduction="20000"/>
          </a:bodyPr>
          <a:lstStyle/>
          <a:p>
            <a:r>
              <a:rPr lang="en-US" dirty="0"/>
              <a:t>System accepts up to 100 kHz event rate </a:t>
            </a:r>
            <a:br>
              <a:rPr lang="en-US" dirty="0"/>
            </a:br>
            <a:r>
              <a:rPr lang="en-US" dirty="0"/>
              <a:t>(100 GB/s bandwidth) from detector electronics (“FEDs”)</a:t>
            </a:r>
          </a:p>
          <a:p>
            <a:r>
              <a:rPr lang="en-US" dirty="0"/>
              <a:t>Event builder </a:t>
            </a:r>
          </a:p>
          <a:p>
            <a:pPr lvl="1"/>
            <a:r>
              <a:rPr lang="en-US" dirty="0"/>
              <a:t>Run 1: </a:t>
            </a:r>
            <a:r>
              <a:rPr lang="en-US" dirty="0" err="1"/>
              <a:t>Myrinet</a:t>
            </a:r>
            <a:r>
              <a:rPr lang="en-US" dirty="0"/>
              <a:t> network switch</a:t>
            </a:r>
          </a:p>
          <a:p>
            <a:pPr lvl="1"/>
            <a:r>
              <a:rPr lang="en-US" dirty="0"/>
              <a:t>Run 2: </a:t>
            </a:r>
            <a:r>
              <a:rPr lang="en-US" dirty="0" err="1"/>
              <a:t>Infiniband</a:t>
            </a:r>
            <a:r>
              <a:rPr lang="en-US" dirty="0"/>
              <a:t> network</a:t>
            </a:r>
            <a:br>
              <a:rPr lang="en-US" dirty="0"/>
            </a:br>
            <a:r>
              <a:rPr lang="en-US" dirty="0"/>
              <a:t>switches</a:t>
            </a:r>
          </a:p>
          <a:p>
            <a:pPr lvl="1"/>
            <a:endParaRPr lang="en-US" dirty="0"/>
          </a:p>
          <a:p>
            <a:r>
              <a:rPr lang="en-US" dirty="0"/>
              <a:t>High Level Trigger</a:t>
            </a:r>
          </a:p>
          <a:p>
            <a:pPr lvl="1"/>
            <a:r>
              <a:rPr lang="en-US" dirty="0"/>
              <a:t>~26 000 CPU cores</a:t>
            </a:r>
          </a:p>
          <a:p>
            <a:pPr lvl="1"/>
            <a:r>
              <a:rPr lang="en-US" dirty="0"/>
              <a:t>Software-based algorithms</a:t>
            </a:r>
          </a:p>
          <a:p>
            <a:pPr lvl="1"/>
            <a:r>
              <a:rPr lang="en-US" dirty="0"/>
              <a:t>Output bandwidth ~GB/s</a:t>
            </a:r>
          </a:p>
          <a:p>
            <a:pPr lvl="1"/>
            <a:r>
              <a:rPr lang="en-US" dirty="0"/>
              <a:t>Average selection rate ~1000 Hz </a:t>
            </a:r>
          </a:p>
          <a:p>
            <a:pPr lvl="1"/>
            <a:r>
              <a:rPr lang="en-US" dirty="0"/>
              <a:t>~300 </a:t>
            </a:r>
            <a:r>
              <a:rPr lang="en-US" dirty="0" err="1"/>
              <a:t>ms</a:t>
            </a:r>
            <a:r>
              <a:rPr lang="en-US" dirty="0"/>
              <a:t>/event processing time </a:t>
            </a:r>
            <a:br>
              <a:rPr lang="en-US" dirty="0"/>
            </a:br>
            <a:r>
              <a:rPr lang="en-US" dirty="0"/>
              <a:t>available for 100 kHz input rate</a:t>
            </a:r>
          </a:p>
          <a:p>
            <a:pPr lvl="1"/>
            <a:endParaRPr lang="en-US" dirty="0"/>
          </a:p>
          <a:p>
            <a:endParaRPr lang="en-US" dirty="0"/>
          </a:p>
          <a:p>
            <a:endParaRPr lang="en-US" dirty="0"/>
          </a:p>
          <a:p>
            <a:endParaRPr lang="en-US" dirty="0"/>
          </a:p>
        </p:txBody>
      </p:sp>
      <p:sp>
        <p:nvSpPr>
          <p:cNvPr id="4" name="Date Placeholder 3"/>
          <p:cNvSpPr>
            <a:spLocks noGrp="1"/>
          </p:cNvSpPr>
          <p:nvPr>
            <p:ph type="dt" sz="half" idx="10"/>
          </p:nvPr>
        </p:nvSpPr>
        <p:spPr/>
        <p:txBody>
          <a:bodyPr/>
          <a:lstStyle/>
          <a:p>
            <a:fld id="{C58DBBCC-C2DC-F34A-998F-CD51A07FB703}" type="datetime1">
              <a:rPr lang="en-US" smtClean="0"/>
              <a:t>1/18/19</a:t>
            </a:fld>
            <a:endParaRPr lang="en-US"/>
          </a:p>
        </p:txBody>
      </p:sp>
      <p:sp>
        <p:nvSpPr>
          <p:cNvPr id="5" name="Footer Placeholder 4"/>
          <p:cNvSpPr>
            <a:spLocks noGrp="1"/>
          </p:cNvSpPr>
          <p:nvPr>
            <p:ph type="ftr" sz="quarter" idx="11"/>
          </p:nvPr>
        </p:nvSpPr>
        <p:spPr/>
        <p:txBody>
          <a:bodyPr/>
          <a:lstStyle/>
          <a:p>
            <a:r>
              <a:rPr lang="en-US"/>
              <a:t>Acosta - Trigger Electronics - ASET </a:t>
            </a:r>
          </a:p>
        </p:txBody>
      </p:sp>
      <p:sp>
        <p:nvSpPr>
          <p:cNvPr id="6" name="Slide Number Placeholder 5"/>
          <p:cNvSpPr>
            <a:spLocks noGrp="1"/>
          </p:cNvSpPr>
          <p:nvPr>
            <p:ph type="sldNum" sz="quarter" idx="12"/>
          </p:nvPr>
        </p:nvSpPr>
        <p:spPr/>
        <p:txBody>
          <a:bodyPr/>
          <a:lstStyle/>
          <a:p>
            <a:fld id="{48F2E711-0A29-B749-9EE7-BFDC0475DBBE}" type="slidenum">
              <a:rPr lang="en-US" smtClean="0"/>
              <a:pPr/>
              <a:t>19</a:t>
            </a:fld>
            <a:endParaRPr lang="en-US"/>
          </a:p>
        </p:txBody>
      </p:sp>
    </p:spTree>
    <p:extLst>
      <p:ext uri="{BB962C8B-B14F-4D97-AF65-F5344CB8AC3E}">
        <p14:creationId xmlns:p14="http://schemas.microsoft.com/office/powerpoint/2010/main" val="254990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B6268-058E-5943-82E0-09D71621B5E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3489A67-7A1F-C140-B01D-7914C9F77A65}"/>
              </a:ext>
            </a:extLst>
          </p:cNvPr>
          <p:cNvSpPr>
            <a:spLocks noGrp="1"/>
          </p:cNvSpPr>
          <p:nvPr>
            <p:ph idx="1"/>
          </p:nvPr>
        </p:nvSpPr>
        <p:spPr/>
        <p:txBody>
          <a:bodyPr>
            <a:normAutofit/>
          </a:bodyPr>
          <a:lstStyle/>
          <a:p>
            <a:r>
              <a:rPr lang="en-US" dirty="0"/>
              <a:t>Context: Particle physics at the Large Hadron Collider</a:t>
            </a:r>
          </a:p>
          <a:p>
            <a:pPr lvl="1"/>
            <a:r>
              <a:rPr lang="en-US" dirty="0"/>
              <a:t>Our data source</a:t>
            </a:r>
          </a:p>
          <a:p>
            <a:r>
              <a:rPr lang="en-US" dirty="0"/>
              <a:t>Trigger systems and current hardware</a:t>
            </a:r>
          </a:p>
          <a:p>
            <a:r>
              <a:rPr lang="en-US" dirty="0"/>
              <a:t>Future Developments and Outlook </a:t>
            </a:r>
          </a:p>
          <a:p>
            <a:pPr lvl="1"/>
            <a:r>
              <a:rPr lang="en-US" dirty="0"/>
              <a:t>HL LHC trigger upgrade</a:t>
            </a:r>
          </a:p>
          <a:p>
            <a:pPr lvl="1"/>
            <a:r>
              <a:rPr lang="en-US" dirty="0"/>
              <a:t>Machine learning (AI) in triggers</a:t>
            </a:r>
          </a:p>
          <a:p>
            <a:pPr lvl="1"/>
            <a:r>
              <a:rPr lang="en-US" dirty="0"/>
              <a:t>FCC</a:t>
            </a:r>
          </a:p>
          <a:p>
            <a:r>
              <a:rPr lang="en-US" dirty="0"/>
              <a:t>Summary</a:t>
            </a:r>
          </a:p>
          <a:p>
            <a:endParaRPr lang="en-US" dirty="0"/>
          </a:p>
        </p:txBody>
      </p:sp>
      <p:sp>
        <p:nvSpPr>
          <p:cNvPr id="4" name="Date Placeholder 3">
            <a:extLst>
              <a:ext uri="{FF2B5EF4-FFF2-40B4-BE49-F238E27FC236}">
                <a16:creationId xmlns:a16="http://schemas.microsoft.com/office/drawing/2014/main" id="{ED0CFBBA-CE4C-B841-AF83-227B3604A063}"/>
              </a:ext>
            </a:extLst>
          </p:cNvPr>
          <p:cNvSpPr>
            <a:spLocks noGrp="1"/>
          </p:cNvSpPr>
          <p:nvPr>
            <p:ph type="dt" sz="half" idx="10"/>
          </p:nvPr>
        </p:nvSpPr>
        <p:spPr/>
        <p:txBody>
          <a:bodyPr/>
          <a:lstStyle/>
          <a:p>
            <a:pPr>
              <a:defRPr/>
            </a:pPr>
            <a:fld id="{3B5DC0A4-F8EC-7E4A-A5E6-162FCD5935E3}" type="datetime1">
              <a:rPr lang="en-US" smtClean="0"/>
              <a:t>1/18/19</a:t>
            </a:fld>
            <a:endParaRPr lang="en-US" dirty="0"/>
          </a:p>
        </p:txBody>
      </p:sp>
      <p:sp>
        <p:nvSpPr>
          <p:cNvPr id="5" name="Footer Placeholder 4">
            <a:extLst>
              <a:ext uri="{FF2B5EF4-FFF2-40B4-BE49-F238E27FC236}">
                <a16:creationId xmlns:a16="http://schemas.microsoft.com/office/drawing/2014/main" id="{4FC45CFE-81D9-674A-A045-BDDD8F0AA437}"/>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9604E417-67EE-9A40-8E93-64D5D4116D5D}"/>
              </a:ext>
            </a:extLst>
          </p:cNvPr>
          <p:cNvSpPr>
            <a:spLocks noGrp="1"/>
          </p:cNvSpPr>
          <p:nvPr>
            <p:ph type="sldNum" sz="quarter" idx="12"/>
          </p:nvPr>
        </p:nvSpPr>
        <p:spPr/>
        <p:txBody>
          <a:bodyPr/>
          <a:lstStyle/>
          <a:p>
            <a:pPr>
              <a:defRPr/>
            </a:pPr>
            <a:fld id="{8EF716C0-76B7-FE44-99BD-D4312132B0AB}" type="slidenum">
              <a:rPr lang="en-US" smtClean="0"/>
              <a:pPr>
                <a:defRPr/>
              </a:pPr>
              <a:t>2</a:t>
            </a:fld>
            <a:endParaRPr lang="en-US" dirty="0"/>
          </a:p>
        </p:txBody>
      </p:sp>
    </p:spTree>
    <p:extLst>
      <p:ext uri="{BB962C8B-B14F-4D97-AF65-F5344CB8AC3E}">
        <p14:creationId xmlns:p14="http://schemas.microsoft.com/office/powerpoint/2010/main" val="3444860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4" name="Rectangle 6"/>
          <p:cNvSpPr>
            <a:spLocks noGrp="1" noChangeArrowheads="1"/>
          </p:cNvSpPr>
          <p:nvPr>
            <p:ph type="title"/>
          </p:nvPr>
        </p:nvSpPr>
        <p:spPr/>
        <p:txBody>
          <a:bodyPr/>
          <a:lstStyle/>
          <a:p>
            <a:r>
              <a:rPr lang="en-US"/>
              <a:t>The CMS High-Level Triggers</a:t>
            </a:r>
          </a:p>
        </p:txBody>
      </p:sp>
      <p:sp>
        <p:nvSpPr>
          <p:cNvPr id="1113095" name="Rectangle 7"/>
          <p:cNvSpPr>
            <a:spLocks noGrp="1" noChangeArrowheads="1"/>
          </p:cNvSpPr>
          <p:nvPr>
            <p:ph idx="1"/>
          </p:nvPr>
        </p:nvSpPr>
        <p:spPr/>
        <p:txBody>
          <a:bodyPr>
            <a:normAutofit fontScale="70000" lnSpcReduction="20000"/>
          </a:bodyPr>
          <a:lstStyle/>
          <a:p>
            <a:r>
              <a:rPr lang="en-US" dirty="0"/>
              <a:t>Reduces rate from 100 kHz to ~1 kHz (LHC Run 2)</a:t>
            </a:r>
          </a:p>
          <a:p>
            <a:r>
              <a:rPr lang="en-US" dirty="0"/>
              <a:t>Starts with a data sample already enriched in physics! </a:t>
            </a:r>
          </a:p>
          <a:p>
            <a:pPr lvl="1"/>
            <a:r>
              <a:rPr lang="en-US" dirty="0"/>
              <a:t>Level-1 already applied a factor 400 background rejection</a:t>
            </a:r>
          </a:p>
          <a:p>
            <a:r>
              <a:rPr lang="en-US" dirty="0"/>
              <a:t>The HLT algorithms work with higher precision data than that used by Level-1</a:t>
            </a:r>
          </a:p>
          <a:p>
            <a:pPr lvl="1"/>
            <a:r>
              <a:rPr lang="en-US" dirty="0"/>
              <a:t>No I/O limitations</a:t>
            </a:r>
          </a:p>
          <a:p>
            <a:pPr lvl="1"/>
            <a:r>
              <a:rPr lang="en-US" dirty="0"/>
              <a:t>Very close to offline analyses</a:t>
            </a:r>
          </a:p>
          <a:p>
            <a:r>
              <a:rPr lang="en-US" dirty="0"/>
              <a:t>New detector additions: the precision silicon pixel and strip tracking systems</a:t>
            </a:r>
          </a:p>
          <a:p>
            <a:pPr lvl="1"/>
            <a:r>
              <a:rPr lang="en-US" dirty="0"/>
              <a:t>Readout is too slow for Level-1 trigger</a:t>
            </a:r>
          </a:p>
          <a:p>
            <a:pPr lvl="1"/>
            <a:r>
              <a:rPr lang="en-US" dirty="0"/>
              <a:t>Much </a:t>
            </a:r>
            <a:r>
              <a:rPr lang="en-US" dirty="0">
                <a:solidFill>
                  <a:srgbClr val="FF0000"/>
                </a:solidFill>
              </a:rPr>
              <a:t>higher precision</a:t>
            </a:r>
            <a:r>
              <a:rPr lang="en-US" dirty="0"/>
              <a:t> on the momentum of charged particles (2% vs. 20% for muons)</a:t>
            </a:r>
          </a:p>
          <a:p>
            <a:pPr lvl="1"/>
            <a:r>
              <a:rPr lang="en-US" dirty="0"/>
              <a:t>Much better rejection against fake electrons from π0s (with track requirement)</a:t>
            </a:r>
          </a:p>
          <a:p>
            <a:pPr lvl="1"/>
            <a:r>
              <a:rPr lang="en-US" dirty="0"/>
              <a:t>Better precision of jet energies</a:t>
            </a:r>
          </a:p>
          <a:p>
            <a:r>
              <a:rPr lang="en-US" dirty="0"/>
              <a:t>More sophisticated algorithms can be run</a:t>
            </a:r>
          </a:p>
          <a:p>
            <a:pPr lvl="1"/>
            <a:r>
              <a:rPr lang="en-US" dirty="0"/>
              <a:t>Jet algorithms (including jet substructure)</a:t>
            </a:r>
          </a:p>
          <a:p>
            <a:pPr lvl="1"/>
            <a:r>
              <a:rPr lang="en-US" dirty="0"/>
              <a:t>Lepton isolation</a:t>
            </a:r>
          </a:p>
          <a:p>
            <a:pPr lvl="1"/>
            <a:r>
              <a:rPr lang="en-US" dirty="0"/>
              <a:t>B jet tagging (from track impact parameter measurements)</a:t>
            </a:r>
          </a:p>
          <a:p>
            <a:pPr lvl="1"/>
            <a:r>
              <a:rPr lang="en-US" dirty="0"/>
              <a:t>Topology and invariant mass cuts</a:t>
            </a:r>
          </a:p>
        </p:txBody>
      </p:sp>
      <p:sp>
        <p:nvSpPr>
          <p:cNvPr id="4" name="Date Placeholder 3"/>
          <p:cNvSpPr>
            <a:spLocks noGrp="1"/>
          </p:cNvSpPr>
          <p:nvPr>
            <p:ph type="dt" sz="half" idx="10"/>
          </p:nvPr>
        </p:nvSpPr>
        <p:spPr/>
        <p:txBody>
          <a:bodyPr/>
          <a:lstStyle/>
          <a:p>
            <a:fld id="{727709DD-1D72-6144-A8F1-7B8E3EA3FB77}" type="datetime1">
              <a:rPr lang="en-US" smtClean="0"/>
              <a:t>1/18/19</a:t>
            </a:fld>
            <a:endParaRPr lang="en-US"/>
          </a:p>
        </p:txBody>
      </p:sp>
      <p:sp>
        <p:nvSpPr>
          <p:cNvPr id="5" name="Footer Placeholder 4"/>
          <p:cNvSpPr>
            <a:spLocks noGrp="1"/>
          </p:cNvSpPr>
          <p:nvPr>
            <p:ph type="ftr" sz="quarter" idx="11"/>
          </p:nvPr>
        </p:nvSpPr>
        <p:spPr/>
        <p:txBody>
          <a:bodyPr/>
          <a:lstStyle/>
          <a:p>
            <a:r>
              <a:rPr lang="en-US"/>
              <a:t>Acosta - Trigger Electronics - ASET </a:t>
            </a:r>
          </a:p>
        </p:txBody>
      </p:sp>
      <p:sp>
        <p:nvSpPr>
          <p:cNvPr id="6" name="Slide Number Placeholder 5"/>
          <p:cNvSpPr>
            <a:spLocks noGrp="1"/>
          </p:cNvSpPr>
          <p:nvPr>
            <p:ph type="sldNum" sz="quarter" idx="12"/>
          </p:nvPr>
        </p:nvSpPr>
        <p:spPr/>
        <p:txBody>
          <a:bodyPr/>
          <a:lstStyle/>
          <a:p>
            <a:fld id="{69912A6E-BC65-BC42-B6F1-D3A12EE0C1D9}" type="slidenum">
              <a:rPr lang="en-US" smtClean="0"/>
              <a:pPr/>
              <a:t>20</a:t>
            </a:fld>
            <a:endParaRPr lang="en-US"/>
          </a:p>
        </p:txBody>
      </p:sp>
    </p:spTree>
    <p:extLst>
      <p:ext uri="{BB962C8B-B14F-4D97-AF65-F5344CB8AC3E}">
        <p14:creationId xmlns:p14="http://schemas.microsoft.com/office/powerpoint/2010/main" val="460476140"/>
      </p:ext>
    </p:extLst>
  </p:cSld>
  <p:clrMapOvr>
    <a:masterClrMapping/>
  </p:clrMapOvr>
  <p:transition advTm="54464"/>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Trigger Menus</a:t>
            </a:r>
          </a:p>
        </p:txBody>
      </p:sp>
      <p:sp>
        <p:nvSpPr>
          <p:cNvPr id="3" name="Content Placeholder 2"/>
          <p:cNvSpPr>
            <a:spLocks noGrp="1"/>
          </p:cNvSpPr>
          <p:nvPr>
            <p:ph idx="1"/>
          </p:nvPr>
        </p:nvSpPr>
        <p:spPr/>
        <p:txBody>
          <a:bodyPr>
            <a:normAutofit fontScale="85000" lnSpcReduction="10000"/>
          </a:bodyPr>
          <a:lstStyle/>
          <a:p>
            <a:r>
              <a:rPr lang="en-US" dirty="0"/>
              <a:t>A trigger “menu” represents a (large) set of selection criteria for the broad physics program of the experiment, e.g.</a:t>
            </a:r>
          </a:p>
          <a:p>
            <a:pPr lvl="1"/>
            <a:r>
              <a:rPr lang="en-US" dirty="0">
                <a:solidFill>
                  <a:srgbClr val="CC00CC"/>
                </a:solidFill>
              </a:rPr>
              <a:t>Entrée 1</a:t>
            </a:r>
            <a:r>
              <a:rPr lang="en-US" dirty="0"/>
              <a:t>: 2 </a:t>
            </a:r>
            <a:r>
              <a:rPr lang="en-US" dirty="0" err="1"/>
              <a:t>muons</a:t>
            </a:r>
            <a:r>
              <a:rPr lang="en-US" dirty="0"/>
              <a:t> of opposite charge, one with P</a:t>
            </a:r>
            <a:r>
              <a:rPr lang="en-US" baseline="-25000" dirty="0"/>
              <a:t>T </a:t>
            </a:r>
            <a:r>
              <a:rPr lang="en-US" dirty="0"/>
              <a:t>&gt;17 </a:t>
            </a:r>
            <a:r>
              <a:rPr lang="en-US" dirty="0" err="1"/>
              <a:t>GeV</a:t>
            </a:r>
            <a:r>
              <a:rPr lang="en-US" dirty="0"/>
              <a:t> and one with P</a:t>
            </a:r>
            <a:r>
              <a:rPr lang="en-US" baseline="-25000" dirty="0"/>
              <a:t>T </a:t>
            </a:r>
            <a:r>
              <a:rPr lang="en-US" dirty="0"/>
              <a:t>&gt;8 </a:t>
            </a:r>
            <a:r>
              <a:rPr lang="en-US" dirty="0" err="1"/>
              <a:t>GeV</a:t>
            </a:r>
            <a:endParaRPr lang="en-US" dirty="0"/>
          </a:p>
          <a:p>
            <a:pPr lvl="1"/>
            <a:r>
              <a:rPr lang="en-US" dirty="0">
                <a:solidFill>
                  <a:srgbClr val="CC00CC"/>
                </a:solidFill>
              </a:rPr>
              <a:t>Entrée 2</a:t>
            </a:r>
            <a:r>
              <a:rPr lang="en-US" dirty="0"/>
              <a:t>: “jets” with a total scalar jet H</a:t>
            </a:r>
            <a:r>
              <a:rPr lang="en-US" baseline="-25000" dirty="0"/>
              <a:t>T</a:t>
            </a:r>
            <a:r>
              <a:rPr lang="en-US" dirty="0"/>
              <a:t> &gt; 500 GeV</a:t>
            </a:r>
          </a:p>
          <a:p>
            <a:pPr lvl="2"/>
            <a:r>
              <a:rPr lang="en-US" dirty="0"/>
              <a:t>These entrées are often referred to as “trigger lines” </a:t>
            </a:r>
          </a:p>
          <a:p>
            <a:r>
              <a:rPr lang="en-US" dirty="0"/>
              <a:t>Crudely speaking, O(1) trigger per analysis topic</a:t>
            </a:r>
          </a:p>
          <a:p>
            <a:pPr lvl="1"/>
            <a:r>
              <a:rPr lang="en-US" dirty="0"/>
              <a:t>Some triggers are very general and serve many analyses (preference)</a:t>
            </a:r>
          </a:p>
          <a:p>
            <a:pPr lvl="1"/>
            <a:r>
              <a:rPr lang="en-US" dirty="0"/>
              <a:t>But often many “backup” triggers are required for the control regions of specific analyses, which increases the total count</a:t>
            </a:r>
          </a:p>
          <a:p>
            <a:r>
              <a:rPr lang="en-US" dirty="0"/>
              <a:t>Separate L1 and HLT menus</a:t>
            </a:r>
          </a:p>
          <a:p>
            <a:pPr lvl="1"/>
            <a:r>
              <a:rPr lang="en-US" dirty="0"/>
              <a:t>L1 menu has ~300 items for CMS</a:t>
            </a:r>
          </a:p>
          <a:p>
            <a:pPr lvl="1"/>
            <a:r>
              <a:rPr lang="en-US" dirty="0"/>
              <a:t>HLT menu has ~600 menu items for CMS</a:t>
            </a:r>
            <a:r>
              <a:rPr lang="en-US"/>
              <a:t>. </a:t>
            </a:r>
          </a:p>
          <a:p>
            <a:pPr lvl="2"/>
            <a:r>
              <a:rPr lang="en-US"/>
              <a:t>Each </a:t>
            </a:r>
            <a:r>
              <a:rPr lang="en-US" dirty="0"/>
              <a:t>trigger item has prerequisite L1 “seeds”</a:t>
            </a:r>
          </a:p>
        </p:txBody>
      </p:sp>
      <p:sp>
        <p:nvSpPr>
          <p:cNvPr id="4" name="Date Placeholder 3"/>
          <p:cNvSpPr>
            <a:spLocks noGrp="1"/>
          </p:cNvSpPr>
          <p:nvPr>
            <p:ph type="dt" sz="half" idx="10"/>
          </p:nvPr>
        </p:nvSpPr>
        <p:spPr/>
        <p:txBody>
          <a:bodyPr/>
          <a:lstStyle/>
          <a:p>
            <a:pPr>
              <a:defRPr/>
            </a:pPr>
            <a:fld id="{111FADF1-CD29-FD46-B1FE-C3A16249278C}" type="datetime1">
              <a:rPr lang="en-US" smtClean="0"/>
              <a:t>1/18/19</a:t>
            </a:fld>
            <a:endParaRPr lang="en-US"/>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fld id="{48F2E711-0A29-B749-9EE7-BFDC0475DBBE}" type="slidenum">
              <a:rPr lang="en-US" smtClean="0"/>
              <a:pPr/>
              <a:t>21</a:t>
            </a:fld>
            <a:endParaRPr lang="en-US"/>
          </a:p>
        </p:txBody>
      </p:sp>
    </p:spTree>
    <p:extLst>
      <p:ext uri="{BB962C8B-B14F-4D97-AF65-F5344CB8AC3E}">
        <p14:creationId xmlns:p14="http://schemas.microsoft.com/office/powerpoint/2010/main" val="1867570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8880-DAB1-264C-8D0E-6C6A09D11F65}"/>
              </a:ext>
            </a:extLst>
          </p:cNvPr>
          <p:cNvSpPr>
            <a:spLocks noGrp="1"/>
          </p:cNvSpPr>
          <p:nvPr>
            <p:ph type="title"/>
          </p:nvPr>
        </p:nvSpPr>
        <p:spPr/>
        <p:txBody>
          <a:bodyPr/>
          <a:lstStyle/>
          <a:p>
            <a:r>
              <a:rPr lang="en-US" dirty="0"/>
              <a:t>CMS HLT Menu Snippet</a:t>
            </a:r>
          </a:p>
        </p:txBody>
      </p:sp>
      <p:sp>
        <p:nvSpPr>
          <p:cNvPr id="4" name="Date Placeholder 3">
            <a:extLst>
              <a:ext uri="{FF2B5EF4-FFF2-40B4-BE49-F238E27FC236}">
                <a16:creationId xmlns:a16="http://schemas.microsoft.com/office/drawing/2014/main" id="{77D580A0-43A1-674D-8AAD-3D38767EBEA7}"/>
              </a:ext>
            </a:extLst>
          </p:cNvPr>
          <p:cNvSpPr>
            <a:spLocks noGrp="1"/>
          </p:cNvSpPr>
          <p:nvPr>
            <p:ph type="dt" sz="half" idx="10"/>
          </p:nvPr>
        </p:nvSpPr>
        <p:spPr/>
        <p:txBody>
          <a:bodyPr/>
          <a:lstStyle/>
          <a:p>
            <a:pPr>
              <a:defRPr/>
            </a:pPr>
            <a:fld id="{64E65984-3340-4A41-9362-47D59CE01C52}" type="datetime1">
              <a:rPr lang="en-US" smtClean="0"/>
              <a:t>1/18/19</a:t>
            </a:fld>
            <a:endParaRPr lang="en-US" dirty="0"/>
          </a:p>
        </p:txBody>
      </p:sp>
      <p:sp>
        <p:nvSpPr>
          <p:cNvPr id="5" name="Footer Placeholder 4">
            <a:extLst>
              <a:ext uri="{FF2B5EF4-FFF2-40B4-BE49-F238E27FC236}">
                <a16:creationId xmlns:a16="http://schemas.microsoft.com/office/drawing/2014/main" id="{5A21A341-0845-7345-B747-B82ABC69A590}"/>
              </a:ext>
            </a:extLst>
          </p:cNvPr>
          <p:cNvSpPr>
            <a:spLocks noGrp="1"/>
          </p:cNvSpPr>
          <p:nvPr>
            <p:ph type="ftr" sz="quarter" idx="11"/>
          </p:nvPr>
        </p:nvSpPr>
        <p:spPr/>
        <p:txBody>
          <a:bodyPr/>
          <a:lstStyle/>
          <a:p>
            <a:pPr>
              <a:defRPr/>
            </a:pPr>
            <a:r>
              <a:rPr lang="en-US"/>
              <a:t>Acosta - Trigger Electronics - ASET </a:t>
            </a:r>
          </a:p>
        </p:txBody>
      </p:sp>
      <p:sp>
        <p:nvSpPr>
          <p:cNvPr id="6" name="Slide Number Placeholder 5">
            <a:extLst>
              <a:ext uri="{FF2B5EF4-FFF2-40B4-BE49-F238E27FC236}">
                <a16:creationId xmlns:a16="http://schemas.microsoft.com/office/drawing/2014/main" id="{9DDA2BCD-D5A3-464A-BA1C-EEAAAA5820EE}"/>
              </a:ext>
            </a:extLst>
          </p:cNvPr>
          <p:cNvSpPr>
            <a:spLocks noGrp="1"/>
          </p:cNvSpPr>
          <p:nvPr>
            <p:ph type="sldNum" sz="quarter" idx="12"/>
          </p:nvPr>
        </p:nvSpPr>
        <p:spPr/>
        <p:txBody>
          <a:bodyPr/>
          <a:lstStyle/>
          <a:p>
            <a:pPr>
              <a:defRPr/>
            </a:pPr>
            <a:fld id="{8EF716C0-76B7-FE44-99BD-D4312132B0AB}" type="slidenum">
              <a:rPr lang="en-US" smtClean="0"/>
              <a:pPr>
                <a:defRPr/>
              </a:pPr>
              <a:t>22</a:t>
            </a:fld>
            <a:endParaRPr lang="en-US"/>
          </a:p>
        </p:txBody>
      </p:sp>
      <p:pic>
        <p:nvPicPr>
          <p:cNvPr id="7" name="Picture 6" descr="Screen Shot 2018-12-30 at 11.59.2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40948" y="919955"/>
            <a:ext cx="8768225" cy="5599728"/>
          </a:xfrm>
          <a:prstGeom prst="rect">
            <a:avLst/>
          </a:prstGeom>
        </p:spPr>
      </p:pic>
    </p:spTree>
    <p:extLst>
      <p:ext uri="{BB962C8B-B14F-4D97-AF65-F5344CB8AC3E}">
        <p14:creationId xmlns:p14="http://schemas.microsoft.com/office/powerpoint/2010/main" val="2232284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Triggers</a:t>
            </a:r>
          </a:p>
        </p:txBody>
      </p:sp>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pPr>
              <a:defRPr/>
            </a:pPr>
            <a:fld id="{2E06AF40-D784-024D-89E7-5A6C59D80287}" type="datetime1">
              <a:rPr lang="en-US" smtClean="0"/>
              <a:t>1/18/19</a:t>
            </a:fld>
            <a:endParaRPr lang="en-US" dirty="0"/>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pPr>
              <a:defRPr/>
            </a:pPr>
            <a:fld id="{8EF716C0-76B7-FE44-99BD-D4312132B0AB}" type="slidenum">
              <a:rPr lang="en-US" smtClean="0"/>
              <a:pPr>
                <a:defRPr/>
              </a:pPr>
              <a:t>23</a:t>
            </a:fld>
            <a:endParaRPr lang="en-US"/>
          </a:p>
        </p:txBody>
      </p:sp>
    </p:spTree>
    <p:extLst>
      <p:ext uri="{BB962C8B-B14F-4D97-AF65-F5344CB8AC3E}">
        <p14:creationId xmlns:p14="http://schemas.microsoft.com/office/powerpoint/2010/main" val="141835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High Luminosity LHC</a:t>
            </a:r>
          </a:p>
        </p:txBody>
      </p:sp>
      <p:sp>
        <p:nvSpPr>
          <p:cNvPr id="4" name="Date Placeholder 3"/>
          <p:cNvSpPr>
            <a:spLocks noGrp="1"/>
          </p:cNvSpPr>
          <p:nvPr>
            <p:ph type="dt" sz="half" idx="10"/>
          </p:nvPr>
        </p:nvSpPr>
        <p:spPr/>
        <p:txBody>
          <a:bodyPr/>
          <a:lstStyle/>
          <a:p>
            <a:pPr>
              <a:defRPr/>
            </a:pPr>
            <a:fld id="{72CD4322-3CBC-2843-B04E-9985EC7A2E0E}" type="datetime1">
              <a:rPr lang="en-US" smtClean="0"/>
              <a:t>1/18/19</a:t>
            </a:fld>
            <a:endParaRPr lang="en-US" dirty="0"/>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pPr>
              <a:defRPr/>
            </a:pPr>
            <a:fld id="{CC096471-B980-DF4C-A8A0-08B77CC81F36}" type="slidenum">
              <a:rPr lang="en-US" smtClean="0"/>
              <a:pPr>
                <a:defRPr/>
              </a:pPr>
              <a:t>24</a:t>
            </a:fld>
            <a:endParaRPr lang="en-US"/>
          </a:p>
        </p:txBody>
      </p:sp>
      <p:pic>
        <p:nvPicPr>
          <p:cNvPr id="8" name="Picture 7" descr="HLLHC-Schedul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56767" y="859944"/>
            <a:ext cx="7786387" cy="5640857"/>
          </a:xfrm>
          <a:prstGeom prst="rect">
            <a:avLst/>
          </a:prstGeom>
        </p:spPr>
      </p:pic>
      <p:sp>
        <p:nvSpPr>
          <p:cNvPr id="9" name="Oval 8"/>
          <p:cNvSpPr/>
          <p:nvPr/>
        </p:nvSpPr>
        <p:spPr bwMode="auto">
          <a:xfrm>
            <a:off x="4431673" y="2315228"/>
            <a:ext cx="1031847" cy="476273"/>
          </a:xfrm>
          <a:prstGeom prst="ellipse">
            <a:avLst/>
          </a:prstGeom>
          <a:noFill/>
          <a:ln w="28575" cap="flat" cmpd="sng" algn="ctr">
            <a:solidFill>
              <a:srgbClr val="008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kumimoji="1" lang="en-US" sz="3200" b="1" dirty="0">
              <a:latin typeface="Arial" charset="0"/>
            </a:endParaRPr>
          </a:p>
        </p:txBody>
      </p:sp>
      <p:sp>
        <p:nvSpPr>
          <p:cNvPr id="10" name="Down Arrow 9"/>
          <p:cNvSpPr/>
          <p:nvPr/>
        </p:nvSpPr>
        <p:spPr bwMode="auto">
          <a:xfrm>
            <a:off x="3254285" y="1547891"/>
            <a:ext cx="224891" cy="41012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kumimoji="1" lang="en-US" sz="3200" b="1">
              <a:latin typeface="Arial" charset="0"/>
            </a:endParaRPr>
          </a:p>
        </p:txBody>
      </p:sp>
      <p:sp>
        <p:nvSpPr>
          <p:cNvPr id="11" name="Oval 10"/>
          <p:cNvSpPr/>
          <p:nvPr/>
        </p:nvSpPr>
        <p:spPr bwMode="auto">
          <a:xfrm>
            <a:off x="7399668" y="4344142"/>
            <a:ext cx="1953096" cy="476273"/>
          </a:xfrm>
          <a:prstGeom prst="ellipse">
            <a:avLst/>
          </a:prstGeom>
          <a:noFill/>
          <a:ln w="28575" cap="flat" cmpd="sng" algn="ctr">
            <a:solidFill>
              <a:srgbClr val="008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kumimoji="1" lang="en-US" sz="3200" b="1" dirty="0">
              <a:latin typeface="Arial" charset="0"/>
            </a:endParaRPr>
          </a:p>
        </p:txBody>
      </p:sp>
      <p:sp>
        <p:nvSpPr>
          <p:cNvPr id="12" name="TextBox 11"/>
          <p:cNvSpPr txBox="1"/>
          <p:nvPr/>
        </p:nvSpPr>
        <p:spPr>
          <a:xfrm>
            <a:off x="9003428" y="2828115"/>
            <a:ext cx="3302241" cy="748795"/>
          </a:xfrm>
          <a:prstGeom prst="rect">
            <a:avLst/>
          </a:prstGeom>
          <a:noFill/>
        </p:spPr>
        <p:txBody>
          <a:bodyPr wrap="square" rtlCol="0">
            <a:spAutoFit/>
          </a:bodyPr>
          <a:lstStyle/>
          <a:p>
            <a:r>
              <a:rPr lang="en-US" sz="2133" dirty="0">
                <a:latin typeface="Comic Sans MS"/>
              </a:rPr>
              <a:t>L </a:t>
            </a:r>
            <a:r>
              <a:rPr lang="en-US" sz="2133" dirty="0">
                <a:latin typeface="Comic Sans MS"/>
                <a:sym typeface="Wingdings"/>
              </a:rPr>
              <a:t> 7.5 x 10</a:t>
            </a:r>
            <a:r>
              <a:rPr lang="en-US" sz="2133" baseline="30000" dirty="0">
                <a:latin typeface="Comic Sans MS"/>
                <a:sym typeface="Wingdings"/>
              </a:rPr>
              <a:t>34</a:t>
            </a:r>
            <a:r>
              <a:rPr lang="en-US" sz="2133" dirty="0">
                <a:latin typeface="Comic Sans MS"/>
                <a:sym typeface="Wingdings"/>
              </a:rPr>
              <a:t> Hz/cm</a:t>
            </a:r>
            <a:r>
              <a:rPr lang="en-US" sz="2133" baseline="30000" dirty="0">
                <a:latin typeface="Comic Sans MS"/>
                <a:sym typeface="Wingdings"/>
              </a:rPr>
              <a:t>2</a:t>
            </a:r>
          </a:p>
          <a:p>
            <a:r>
              <a:rPr lang="en-US" sz="2133" dirty="0">
                <a:latin typeface="Comic Sans MS"/>
              </a:rPr>
              <a:t>Pileup: 140-200 </a:t>
            </a:r>
          </a:p>
        </p:txBody>
      </p:sp>
      <p:sp>
        <p:nvSpPr>
          <p:cNvPr id="13" name="Oval 12"/>
          <p:cNvSpPr/>
          <p:nvPr/>
        </p:nvSpPr>
        <p:spPr bwMode="auto">
          <a:xfrm>
            <a:off x="5177254" y="4357370"/>
            <a:ext cx="1031847" cy="476273"/>
          </a:xfrm>
          <a:prstGeom prst="ellipse">
            <a:avLst/>
          </a:prstGeom>
          <a:noFill/>
          <a:ln w="28575" cap="flat" cmpd="sng" algn="ctr">
            <a:solidFill>
              <a:srgbClr val="008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kumimoji="1" lang="en-US" sz="3200" b="1" dirty="0">
              <a:latin typeface="Arial" charset="0"/>
            </a:endParaRPr>
          </a:p>
        </p:txBody>
      </p:sp>
      <p:sp>
        <p:nvSpPr>
          <p:cNvPr id="2" name="TextBox 1">
            <a:extLst>
              <a:ext uri="{FF2B5EF4-FFF2-40B4-BE49-F238E27FC236}">
                <a16:creationId xmlns:a16="http://schemas.microsoft.com/office/drawing/2014/main" id="{FCDDDF72-545F-3449-AFB8-68FA9A162AEB}"/>
              </a:ext>
            </a:extLst>
          </p:cNvPr>
          <p:cNvSpPr txBox="1"/>
          <p:nvPr/>
        </p:nvSpPr>
        <p:spPr>
          <a:xfrm>
            <a:off x="3366731" y="1396234"/>
            <a:ext cx="2192755" cy="420564"/>
          </a:xfrm>
          <a:prstGeom prst="rect">
            <a:avLst/>
          </a:prstGeom>
          <a:noFill/>
        </p:spPr>
        <p:txBody>
          <a:bodyPr wrap="square" rtlCol="0">
            <a:spAutoFit/>
          </a:bodyPr>
          <a:lstStyle/>
          <a:p>
            <a:r>
              <a:rPr lang="en-US" sz="2133" dirty="0">
                <a:latin typeface="Comic Sans MS"/>
              </a:rPr>
              <a:t>We are here</a:t>
            </a:r>
          </a:p>
        </p:txBody>
      </p:sp>
      <p:sp>
        <p:nvSpPr>
          <p:cNvPr id="14" name="TextBox 13">
            <a:extLst>
              <a:ext uri="{FF2B5EF4-FFF2-40B4-BE49-F238E27FC236}">
                <a16:creationId xmlns:a16="http://schemas.microsoft.com/office/drawing/2014/main" id="{EDACEFF1-6E77-5E41-A7A7-C206F3480BE3}"/>
              </a:ext>
            </a:extLst>
          </p:cNvPr>
          <p:cNvSpPr txBox="1"/>
          <p:nvPr/>
        </p:nvSpPr>
        <p:spPr>
          <a:xfrm>
            <a:off x="8994460" y="1146814"/>
            <a:ext cx="3092837" cy="1077026"/>
          </a:xfrm>
          <a:prstGeom prst="rect">
            <a:avLst/>
          </a:prstGeom>
          <a:noFill/>
        </p:spPr>
        <p:txBody>
          <a:bodyPr wrap="square" rtlCol="0">
            <a:spAutoFit/>
          </a:bodyPr>
          <a:lstStyle/>
          <a:p>
            <a:r>
              <a:rPr lang="en-US" sz="2133" dirty="0">
                <a:latin typeface="Comic Sans MS"/>
              </a:rPr>
              <a:t>LHC energy upgrade to 14 </a:t>
            </a:r>
            <a:r>
              <a:rPr lang="en-US" sz="2133" dirty="0" err="1">
                <a:latin typeface="Comic Sans MS"/>
              </a:rPr>
              <a:t>TeV</a:t>
            </a:r>
            <a:r>
              <a:rPr lang="en-US" sz="2133" dirty="0">
                <a:latin typeface="Comic Sans MS"/>
              </a:rPr>
              <a:t>, followed by luminosity upgrade</a:t>
            </a:r>
          </a:p>
        </p:txBody>
      </p:sp>
      <p:sp>
        <p:nvSpPr>
          <p:cNvPr id="15" name="TextBox 14"/>
          <p:cNvSpPr txBox="1"/>
          <p:nvPr/>
        </p:nvSpPr>
        <p:spPr>
          <a:xfrm>
            <a:off x="8889781" y="4804069"/>
            <a:ext cx="3302241" cy="1733488"/>
          </a:xfrm>
          <a:prstGeom prst="rect">
            <a:avLst/>
          </a:prstGeom>
          <a:noFill/>
        </p:spPr>
        <p:txBody>
          <a:bodyPr wrap="square" rtlCol="0">
            <a:spAutoFit/>
          </a:bodyPr>
          <a:lstStyle/>
          <a:p>
            <a:r>
              <a:rPr lang="en-US" sz="2133" dirty="0">
                <a:latin typeface="Comic Sans MS"/>
              </a:rPr>
              <a:t>4X higher luminosity and pileup, accrue 10X larger data sample, add new high granularity detectors to </a:t>
            </a:r>
            <a:r>
              <a:rPr lang="en-US" sz="2133" dirty="0" err="1">
                <a:latin typeface="Comic Sans MS"/>
              </a:rPr>
              <a:t>expts</a:t>
            </a:r>
            <a:r>
              <a:rPr lang="en-US" sz="2133" dirty="0">
                <a:latin typeface="Comic Sans MS"/>
              </a:rPr>
              <a:t>.</a:t>
            </a:r>
          </a:p>
        </p:txBody>
      </p:sp>
    </p:spTree>
    <p:extLst>
      <p:ext uri="{BB962C8B-B14F-4D97-AF65-F5344CB8AC3E}">
        <p14:creationId xmlns:p14="http://schemas.microsoft.com/office/powerpoint/2010/main" val="515480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CMS HL LHC Detector Upgrades</a:t>
            </a:r>
          </a:p>
        </p:txBody>
      </p:sp>
      <p:sp>
        <p:nvSpPr>
          <p:cNvPr id="3" name="Date Placeholder 2"/>
          <p:cNvSpPr>
            <a:spLocks noGrp="1"/>
          </p:cNvSpPr>
          <p:nvPr>
            <p:ph type="dt" sz="half" idx="10"/>
          </p:nvPr>
        </p:nvSpPr>
        <p:spPr/>
        <p:txBody>
          <a:bodyPr/>
          <a:lstStyle/>
          <a:p>
            <a:pPr>
              <a:defRPr/>
            </a:pPr>
            <a:fld id="{7DBC02A0-312E-AA47-9C50-4F3D805F85B1}" type="datetime1">
              <a:rPr lang="en-US" smtClean="0"/>
              <a:t>1/18/19</a:t>
            </a:fld>
            <a:endParaRPr lang="en-US" dirty="0"/>
          </a:p>
        </p:txBody>
      </p:sp>
      <p:sp>
        <p:nvSpPr>
          <p:cNvPr id="4" name="Footer Placeholder 3"/>
          <p:cNvSpPr>
            <a:spLocks noGrp="1"/>
          </p:cNvSpPr>
          <p:nvPr>
            <p:ph type="ftr" sz="quarter" idx="11"/>
          </p:nvPr>
        </p:nvSpPr>
        <p:spPr/>
        <p:txBody>
          <a:bodyPr/>
          <a:lstStyle/>
          <a:p>
            <a:pPr>
              <a:defRPr/>
            </a:pPr>
            <a:r>
              <a:rPr lang="en-US"/>
              <a:t>Acosta - Trigger Electronics - ASET </a:t>
            </a:r>
          </a:p>
        </p:txBody>
      </p:sp>
      <p:sp>
        <p:nvSpPr>
          <p:cNvPr id="5" name="Slide Number Placeholder 4"/>
          <p:cNvSpPr>
            <a:spLocks noGrp="1"/>
          </p:cNvSpPr>
          <p:nvPr>
            <p:ph type="sldNum" sz="quarter" idx="12"/>
          </p:nvPr>
        </p:nvSpPr>
        <p:spPr/>
        <p:txBody>
          <a:bodyPr/>
          <a:lstStyle/>
          <a:p>
            <a:pPr>
              <a:defRPr/>
            </a:pPr>
            <a:fld id="{52BC25DA-60F6-3445-881F-085E2BBD7839}" type="slidenum">
              <a:rPr lang="en-US" smtClean="0"/>
              <a:pPr>
                <a:defRPr/>
              </a:pPr>
              <a:t>25</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5052" y="828232"/>
            <a:ext cx="9326309" cy="5758309"/>
          </a:xfrm>
          <a:prstGeom prst="rect">
            <a:avLst/>
          </a:prstGeom>
        </p:spPr>
      </p:pic>
      <p:sp>
        <p:nvSpPr>
          <p:cNvPr id="7" name="TextBox 6">
            <a:extLst>
              <a:ext uri="{FF2B5EF4-FFF2-40B4-BE49-F238E27FC236}">
                <a16:creationId xmlns:a16="http://schemas.microsoft.com/office/drawing/2014/main" id="{EAA9F93D-788A-D048-A65B-6B42C2F9E0D0}"/>
              </a:ext>
            </a:extLst>
          </p:cNvPr>
          <p:cNvSpPr txBox="1"/>
          <p:nvPr/>
        </p:nvSpPr>
        <p:spPr>
          <a:xfrm>
            <a:off x="9051235" y="1033682"/>
            <a:ext cx="3140765" cy="5632311"/>
          </a:xfrm>
          <a:prstGeom prst="rect">
            <a:avLst/>
          </a:prstGeom>
          <a:noFill/>
        </p:spPr>
        <p:txBody>
          <a:bodyPr wrap="square" rtlCol="0">
            <a:spAutoFit/>
          </a:bodyPr>
          <a:lstStyle/>
          <a:p>
            <a:r>
              <a:rPr lang="en-US" sz="2400" dirty="0">
                <a:solidFill>
                  <a:srgbClr val="008000"/>
                </a:solidFill>
                <a:latin typeface="Comic Sans MS"/>
              </a:rPr>
              <a:t>New detector systems with higher granularity to handle unprecedented pileup and radiation</a:t>
            </a:r>
          </a:p>
          <a:p>
            <a:endParaRPr lang="en-US" sz="2400" dirty="0">
              <a:latin typeface="Comic Sans MS"/>
            </a:endParaRPr>
          </a:p>
          <a:p>
            <a:r>
              <a:rPr lang="en-US" sz="2400" dirty="0">
                <a:solidFill>
                  <a:srgbClr val="003399"/>
                </a:solidFill>
                <a:latin typeface="Comic Sans MS"/>
              </a:rPr>
              <a:t>Endcap calorimeter</a:t>
            </a:r>
            <a:r>
              <a:rPr lang="en-US" sz="2400" dirty="0">
                <a:latin typeface="Comic Sans MS"/>
              </a:rPr>
              <a:t>,</a:t>
            </a:r>
          </a:p>
          <a:p>
            <a:r>
              <a:rPr lang="en-US" sz="2400" dirty="0">
                <a:solidFill>
                  <a:srgbClr val="008000"/>
                </a:solidFill>
                <a:latin typeface="Comic Sans MS"/>
              </a:rPr>
              <a:t>Triggerable silicon tracker</a:t>
            </a:r>
            <a:r>
              <a:rPr lang="en-US" sz="2400" dirty="0">
                <a:latin typeface="Comic Sans MS"/>
              </a:rPr>
              <a:t>,</a:t>
            </a:r>
          </a:p>
          <a:p>
            <a:r>
              <a:rPr lang="en-US" sz="2400" dirty="0">
                <a:solidFill>
                  <a:srgbClr val="CC00CC"/>
                </a:solidFill>
                <a:latin typeface="Comic Sans MS"/>
              </a:rPr>
              <a:t>  Timing detector</a:t>
            </a:r>
            <a:r>
              <a:rPr lang="en-US" sz="2400" dirty="0">
                <a:latin typeface="Comic Sans MS"/>
              </a:rPr>
              <a:t>,</a:t>
            </a:r>
          </a:p>
          <a:p>
            <a:r>
              <a:rPr lang="en-US" sz="2400" dirty="0">
                <a:solidFill>
                  <a:srgbClr val="FF6600"/>
                </a:solidFill>
                <a:latin typeface="Comic Sans MS"/>
              </a:rPr>
              <a:t>   more muon  coverage</a:t>
            </a:r>
            <a:r>
              <a:rPr lang="en-US" sz="2400" dirty="0">
                <a:latin typeface="Comic Sans MS"/>
              </a:rPr>
              <a:t>, </a:t>
            </a:r>
          </a:p>
          <a:p>
            <a:r>
              <a:rPr lang="en-US" sz="2400" dirty="0">
                <a:solidFill>
                  <a:srgbClr val="FF0000"/>
                </a:solidFill>
                <a:latin typeface="Comic Sans MS"/>
              </a:rPr>
              <a:t>electronics</a:t>
            </a:r>
          </a:p>
          <a:p>
            <a:endParaRPr lang="en-US" sz="2400" dirty="0">
              <a:latin typeface="Comic Sans MS"/>
            </a:endParaRPr>
          </a:p>
        </p:txBody>
      </p:sp>
      <p:cxnSp>
        <p:nvCxnSpPr>
          <p:cNvPr id="9" name="Straight Connector 8">
            <a:extLst>
              <a:ext uri="{FF2B5EF4-FFF2-40B4-BE49-F238E27FC236}">
                <a16:creationId xmlns:a16="http://schemas.microsoft.com/office/drawing/2014/main" id="{FC549AC9-F899-AC46-B95E-5347AAD45FEC}"/>
              </a:ext>
            </a:extLst>
          </p:cNvPr>
          <p:cNvCxnSpPr/>
          <p:nvPr/>
        </p:nvCxnSpPr>
        <p:spPr bwMode="auto">
          <a:xfrm>
            <a:off x="1709549" y="6056244"/>
            <a:ext cx="1775791" cy="0"/>
          </a:xfrm>
          <a:prstGeom prst="line">
            <a:avLst/>
          </a:prstGeom>
          <a:solidFill>
            <a:schemeClr val="accent1"/>
          </a:solidFill>
          <a:ln w="28575" cap="flat" cmpd="sng" algn="ctr">
            <a:solidFill>
              <a:srgbClr val="008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66AE3496-9520-D74F-9D35-33E98494A098}"/>
              </a:ext>
            </a:extLst>
          </p:cNvPr>
          <p:cNvCxnSpPr/>
          <p:nvPr/>
        </p:nvCxnSpPr>
        <p:spPr bwMode="auto">
          <a:xfrm>
            <a:off x="5159538" y="6007653"/>
            <a:ext cx="1775791" cy="0"/>
          </a:xfrm>
          <a:prstGeom prst="line">
            <a:avLst/>
          </a:prstGeom>
          <a:solidFill>
            <a:schemeClr val="accent1"/>
          </a:solidFill>
          <a:ln w="28575" cap="flat" cmpd="sng" algn="ctr">
            <a:solidFill>
              <a:srgbClr val="CC00CC"/>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CCC56653-E918-AD47-8903-52FF0F996F0C}"/>
              </a:ext>
            </a:extLst>
          </p:cNvPr>
          <p:cNvCxnSpPr/>
          <p:nvPr/>
        </p:nvCxnSpPr>
        <p:spPr bwMode="auto">
          <a:xfrm>
            <a:off x="6842542" y="3476487"/>
            <a:ext cx="1775791" cy="0"/>
          </a:xfrm>
          <a:prstGeom prst="line">
            <a:avLst/>
          </a:prstGeom>
          <a:solidFill>
            <a:schemeClr val="accent1"/>
          </a:solidFill>
          <a:ln w="28575" cap="flat" cmpd="sng" algn="ctr">
            <a:solidFill>
              <a:srgbClr val="FF6699"/>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A3A9D4FD-0107-DD40-BFAF-56EDC2C49863}"/>
              </a:ext>
            </a:extLst>
          </p:cNvPr>
          <p:cNvCxnSpPr/>
          <p:nvPr/>
        </p:nvCxnSpPr>
        <p:spPr bwMode="auto">
          <a:xfrm>
            <a:off x="711210" y="4748696"/>
            <a:ext cx="1775791" cy="0"/>
          </a:xfrm>
          <a:prstGeom prst="line">
            <a:avLst/>
          </a:prstGeom>
          <a:solidFill>
            <a:schemeClr val="accent1"/>
          </a:solidFill>
          <a:ln w="28575" cap="flat" cmpd="sng" algn="ctr">
            <a:solidFill>
              <a:srgbClr val="003399"/>
            </a:solidFill>
            <a:prstDash val="solid"/>
            <a:round/>
            <a:headEnd type="none" w="med" len="med"/>
            <a:tailEnd type="none" w="med" len="med"/>
          </a:ln>
          <a:effectLst/>
        </p:spPr>
      </p:cxnSp>
      <p:sp>
        <p:nvSpPr>
          <p:cNvPr id="8" name="Oval 7"/>
          <p:cNvSpPr/>
          <p:nvPr/>
        </p:nvSpPr>
        <p:spPr bwMode="auto">
          <a:xfrm>
            <a:off x="-159116" y="761371"/>
            <a:ext cx="4762015" cy="1875012"/>
          </a:xfrm>
          <a:prstGeom prst="ellipse">
            <a:avLst/>
          </a:prstGeom>
          <a:noFill/>
          <a:ln w="952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kumimoji="1" lang="en-US" sz="3200" b="1">
              <a:latin typeface="Arial" charset="0"/>
            </a:endParaRPr>
          </a:p>
        </p:txBody>
      </p:sp>
      <p:sp>
        <p:nvSpPr>
          <p:cNvPr id="13" name="TextBox 12">
            <a:extLst>
              <a:ext uri="{FF2B5EF4-FFF2-40B4-BE49-F238E27FC236}">
                <a16:creationId xmlns:a16="http://schemas.microsoft.com/office/drawing/2014/main" id="{341E1BBC-954D-BF4F-BAD4-7B3FC4699D4B}"/>
              </a:ext>
            </a:extLst>
          </p:cNvPr>
          <p:cNvSpPr txBox="1"/>
          <p:nvPr/>
        </p:nvSpPr>
        <p:spPr>
          <a:xfrm>
            <a:off x="313489" y="2704979"/>
            <a:ext cx="1778548" cy="646331"/>
          </a:xfrm>
          <a:prstGeom prst="rect">
            <a:avLst/>
          </a:prstGeom>
          <a:solidFill>
            <a:schemeClr val="accent2"/>
          </a:solidFill>
        </p:spPr>
        <p:txBody>
          <a:bodyPr wrap="square" rtlCol="0">
            <a:spAutoFit/>
          </a:bodyPr>
          <a:lstStyle/>
          <a:p>
            <a:r>
              <a:rPr lang="en-US" b="0" dirty="0">
                <a:latin typeface="Comic Sans MS"/>
              </a:rPr>
              <a:t>TIFR involvement</a:t>
            </a:r>
          </a:p>
        </p:txBody>
      </p:sp>
      <p:cxnSp>
        <p:nvCxnSpPr>
          <p:cNvPr id="15" name="Straight Arrow Connector 14">
            <a:extLst>
              <a:ext uri="{FF2B5EF4-FFF2-40B4-BE49-F238E27FC236}">
                <a16:creationId xmlns:a16="http://schemas.microsoft.com/office/drawing/2014/main" id="{CC3862C3-AB04-2141-8193-5FEC373A3177}"/>
              </a:ext>
            </a:extLst>
          </p:cNvPr>
          <p:cNvCxnSpPr/>
          <p:nvPr/>
        </p:nvCxnSpPr>
        <p:spPr bwMode="auto">
          <a:xfrm flipV="1">
            <a:off x="858982" y="2352944"/>
            <a:ext cx="221673" cy="362656"/>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cxnSp>
        <p:nvCxnSpPr>
          <p:cNvPr id="16" name="Straight Arrow Connector 15">
            <a:extLst>
              <a:ext uri="{FF2B5EF4-FFF2-40B4-BE49-F238E27FC236}">
                <a16:creationId xmlns:a16="http://schemas.microsoft.com/office/drawing/2014/main" id="{1781EB90-F19B-A94E-81C6-CA08C7075750}"/>
              </a:ext>
            </a:extLst>
          </p:cNvPr>
          <p:cNvCxnSpPr>
            <a:cxnSpLocks/>
          </p:cNvCxnSpPr>
          <p:nvPr/>
        </p:nvCxnSpPr>
        <p:spPr bwMode="auto">
          <a:xfrm>
            <a:off x="969818" y="3312215"/>
            <a:ext cx="232945" cy="198996"/>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Tree>
    <p:extLst>
      <p:ext uri="{BB962C8B-B14F-4D97-AF65-F5344CB8AC3E}">
        <p14:creationId xmlns:p14="http://schemas.microsoft.com/office/powerpoint/2010/main" val="28125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HL LHC Trigger Challenge</a:t>
            </a:r>
          </a:p>
        </p:txBody>
      </p:sp>
      <p:sp>
        <p:nvSpPr>
          <p:cNvPr id="6" name="Content Placeholder 5"/>
          <p:cNvSpPr>
            <a:spLocks noGrp="1"/>
          </p:cNvSpPr>
          <p:nvPr>
            <p:ph idx="1"/>
          </p:nvPr>
        </p:nvSpPr>
        <p:spPr/>
        <p:txBody>
          <a:bodyPr>
            <a:normAutofit fontScale="92500" lnSpcReduction="10000"/>
          </a:bodyPr>
          <a:lstStyle/>
          <a:p>
            <a:r>
              <a:rPr lang="en-US" dirty="0"/>
              <a:t>Cope with higher collision rate and particle densities, yet </a:t>
            </a:r>
            <a:r>
              <a:rPr lang="en-US" dirty="0">
                <a:solidFill>
                  <a:srgbClr val="FF0000"/>
                </a:solidFill>
              </a:rPr>
              <a:t>maintain thresholds </a:t>
            </a:r>
            <a:r>
              <a:rPr lang="en-US" dirty="0"/>
              <a:t>in trigger menu similar to LHC in order to retain sensitivity to </a:t>
            </a:r>
            <a:r>
              <a:rPr lang="en-US" dirty="0">
                <a:solidFill>
                  <a:srgbClr val="FF0000"/>
                </a:solidFill>
              </a:rPr>
              <a:t>electroweak scale physics</a:t>
            </a:r>
          </a:p>
          <a:p>
            <a:pPr lvl="1"/>
            <a:r>
              <a:rPr lang="en-US" dirty="0"/>
              <a:t>Want to benefit from the increased luminosity</a:t>
            </a:r>
          </a:p>
          <a:p>
            <a:pPr lvl="1"/>
            <a:r>
              <a:rPr lang="en-US" dirty="0"/>
              <a:t>Must improve rate reduction at no cost to efficiency</a:t>
            </a:r>
          </a:p>
          <a:p>
            <a:pPr lvl="2"/>
            <a:r>
              <a:rPr lang="en-US" dirty="0"/>
              <a:t>Need better trigger algorithms</a:t>
            </a:r>
          </a:p>
          <a:p>
            <a:r>
              <a:rPr lang="en-US" dirty="0"/>
              <a:t>Add sensitivity to </a:t>
            </a:r>
            <a:r>
              <a:rPr lang="en-US" dirty="0">
                <a:solidFill>
                  <a:srgbClr val="FF0000"/>
                </a:solidFill>
              </a:rPr>
              <a:t>new physics scenarios</a:t>
            </a:r>
            <a:r>
              <a:rPr lang="en-US" dirty="0"/>
              <a:t>, such as from long-lived heavy particles</a:t>
            </a:r>
          </a:p>
          <a:p>
            <a:pPr lvl="1"/>
            <a:r>
              <a:rPr lang="en-US" dirty="0"/>
              <a:t>Displaced “</a:t>
            </a:r>
            <a:r>
              <a:rPr lang="en-US" dirty="0" err="1"/>
              <a:t>muons</a:t>
            </a:r>
            <a:r>
              <a:rPr lang="en-US" dirty="0"/>
              <a:t>” from new particle decays</a:t>
            </a:r>
          </a:p>
          <a:p>
            <a:pPr lvl="2"/>
            <a:r>
              <a:rPr lang="en-US" dirty="0"/>
              <a:t>Particles displaced from the nominal collision vertex</a:t>
            </a:r>
          </a:p>
          <a:p>
            <a:pPr lvl="1"/>
            <a:r>
              <a:rPr lang="en-US" dirty="0"/>
              <a:t>Heavy stable charged particles</a:t>
            </a:r>
          </a:p>
          <a:p>
            <a:pPr lvl="2"/>
            <a:r>
              <a:rPr lang="en-US" dirty="0"/>
              <a:t>Muon-like particles traveling with β &lt; c and highly ionizing</a:t>
            </a:r>
          </a:p>
        </p:txBody>
      </p:sp>
      <p:sp>
        <p:nvSpPr>
          <p:cNvPr id="3" name="Date Placeholder 2"/>
          <p:cNvSpPr>
            <a:spLocks noGrp="1"/>
          </p:cNvSpPr>
          <p:nvPr>
            <p:ph type="dt" sz="half" idx="10"/>
          </p:nvPr>
        </p:nvSpPr>
        <p:spPr/>
        <p:txBody>
          <a:bodyPr/>
          <a:lstStyle/>
          <a:p>
            <a:pPr>
              <a:defRPr/>
            </a:pPr>
            <a:fld id="{8EFD7091-E6C0-404E-9C15-2DEF0F601D11}" type="datetime1">
              <a:rPr lang="en-US" smtClean="0"/>
              <a:t>1/18/19</a:t>
            </a:fld>
            <a:endParaRPr lang="en-US" dirty="0"/>
          </a:p>
        </p:txBody>
      </p:sp>
      <p:sp>
        <p:nvSpPr>
          <p:cNvPr id="4" name="Footer Placeholder 3"/>
          <p:cNvSpPr>
            <a:spLocks noGrp="1"/>
          </p:cNvSpPr>
          <p:nvPr>
            <p:ph type="ftr" sz="quarter" idx="11"/>
          </p:nvPr>
        </p:nvSpPr>
        <p:spPr/>
        <p:txBody>
          <a:bodyPr/>
          <a:lstStyle/>
          <a:p>
            <a:pPr>
              <a:defRPr/>
            </a:pPr>
            <a:r>
              <a:rPr lang="en-US"/>
              <a:t>Acosta - Trigger Electronics - ASET </a:t>
            </a:r>
          </a:p>
        </p:txBody>
      </p:sp>
      <p:sp>
        <p:nvSpPr>
          <p:cNvPr id="5" name="Slide Number Placeholder 4"/>
          <p:cNvSpPr>
            <a:spLocks noGrp="1"/>
          </p:cNvSpPr>
          <p:nvPr>
            <p:ph type="sldNum" sz="quarter" idx="12"/>
          </p:nvPr>
        </p:nvSpPr>
        <p:spPr/>
        <p:txBody>
          <a:bodyPr/>
          <a:lstStyle/>
          <a:p>
            <a:pPr>
              <a:defRPr/>
            </a:pPr>
            <a:fld id="{52BC25DA-60F6-3445-881F-085E2BBD7839}" type="slidenum">
              <a:rPr lang="en-US" smtClean="0"/>
              <a:pPr>
                <a:defRPr/>
              </a:pPr>
              <a:t>26</a:t>
            </a:fld>
            <a:endParaRPr lang="en-US"/>
          </a:p>
        </p:txBody>
      </p:sp>
    </p:spTree>
    <p:extLst>
      <p:ext uri="{BB962C8B-B14F-4D97-AF65-F5344CB8AC3E}">
        <p14:creationId xmlns:p14="http://schemas.microsoft.com/office/powerpoint/2010/main" val="1285051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CMS HL LHC Trigger Requirements</a:t>
            </a:r>
          </a:p>
        </p:txBody>
      </p:sp>
      <p:sp>
        <p:nvSpPr>
          <p:cNvPr id="3" name="Content Placeholder 2"/>
          <p:cNvSpPr>
            <a:spLocks noGrp="1"/>
          </p:cNvSpPr>
          <p:nvPr>
            <p:ph idx="1"/>
          </p:nvPr>
        </p:nvSpPr>
        <p:spPr>
          <a:xfrm>
            <a:off x="406400" y="1028702"/>
            <a:ext cx="11480800" cy="5773749"/>
          </a:xfrm>
        </p:spPr>
        <p:txBody>
          <a:bodyPr>
            <a:normAutofit fontScale="92500" lnSpcReduction="10000"/>
          </a:bodyPr>
          <a:lstStyle/>
          <a:p>
            <a:r>
              <a:rPr lang="en-US" dirty="0"/>
              <a:t>Increase Level-1 Trigger output rate: 0.1 </a:t>
            </a:r>
            <a:r>
              <a:rPr lang="en-US" dirty="0">
                <a:sym typeface="Wingdings"/>
              </a:rPr>
              <a:t>0.75</a:t>
            </a:r>
            <a:r>
              <a:rPr lang="en-US" dirty="0"/>
              <a:t> MHz</a:t>
            </a:r>
          </a:p>
          <a:p>
            <a:pPr lvl="1"/>
            <a:r>
              <a:rPr lang="en-US" dirty="0"/>
              <a:t>Better sharing of rate reduction between  Level-1 and HLT</a:t>
            </a:r>
          </a:p>
          <a:p>
            <a:r>
              <a:rPr lang="en-US" dirty="0"/>
              <a:t>Increase Level-1 decision latency: 4μs </a:t>
            </a:r>
            <a:r>
              <a:rPr lang="en-US" dirty="0">
                <a:sym typeface="Wingdings"/>
              </a:rPr>
              <a:t> 12.5</a:t>
            </a:r>
            <a:r>
              <a:rPr lang="en-US" dirty="0"/>
              <a:t>μs</a:t>
            </a:r>
          </a:p>
          <a:p>
            <a:pPr lvl="1"/>
            <a:r>
              <a:rPr lang="en-US" dirty="0"/>
              <a:t>More processing time for more complex algorithms</a:t>
            </a:r>
          </a:p>
          <a:p>
            <a:pPr lvl="2"/>
            <a:r>
              <a:rPr lang="en-US" dirty="0"/>
              <a:t>Both requirements imply changes to detector front-end electronics (deeper data buffers, higher bandwidth)</a:t>
            </a:r>
          </a:p>
          <a:p>
            <a:r>
              <a:rPr lang="en-US" dirty="0"/>
              <a:t>Adding inner detector tracking (silicon strips) to Level-1</a:t>
            </a:r>
          </a:p>
          <a:p>
            <a:pPr lvl="1"/>
            <a:r>
              <a:rPr lang="en-US" dirty="0"/>
              <a:t>Better performing Level-1 Trigger </a:t>
            </a:r>
          </a:p>
          <a:p>
            <a:pPr lvl="1"/>
            <a:r>
              <a:rPr lang="en-US" dirty="0"/>
              <a:t>Recovers capability that </a:t>
            </a:r>
            <a:r>
              <a:rPr lang="en-US" dirty="0" err="1"/>
              <a:t>Tevatron</a:t>
            </a:r>
            <a:r>
              <a:rPr lang="en-US" dirty="0"/>
              <a:t> experiments had a generation ago (albeit with much less data throughput demands)</a:t>
            </a:r>
          </a:p>
          <a:p>
            <a:pPr lvl="1"/>
            <a:r>
              <a:rPr lang="en-US" dirty="0"/>
              <a:t>Major new change to make silicon detector systems fast enough for trigger purposes, and yet still able to power and cool</a:t>
            </a:r>
          </a:p>
          <a:p>
            <a:r>
              <a:rPr lang="en-US" dirty="0"/>
              <a:t>Increase DAQ storage rate to disk: 1 </a:t>
            </a:r>
            <a:r>
              <a:rPr lang="en-US" dirty="0">
                <a:sym typeface="Wingdings"/>
              </a:rPr>
              <a:t> 7.5 kHz</a:t>
            </a:r>
            <a:endParaRPr lang="en-US" dirty="0"/>
          </a:p>
          <a:p>
            <a:pPr lvl="1"/>
            <a:endParaRPr lang="en-US" dirty="0"/>
          </a:p>
        </p:txBody>
      </p:sp>
      <p:sp>
        <p:nvSpPr>
          <p:cNvPr id="4" name="Date Placeholder 3"/>
          <p:cNvSpPr>
            <a:spLocks noGrp="1"/>
          </p:cNvSpPr>
          <p:nvPr>
            <p:ph type="dt" sz="half" idx="10"/>
          </p:nvPr>
        </p:nvSpPr>
        <p:spPr/>
        <p:txBody>
          <a:bodyPr/>
          <a:lstStyle/>
          <a:p>
            <a:pPr>
              <a:defRPr/>
            </a:pPr>
            <a:fld id="{9C9C08C3-12EB-2A48-A039-27E9D56A8CE5}" type="datetime1">
              <a:rPr lang="en-US" smtClean="0"/>
              <a:t>1/18/19</a:t>
            </a:fld>
            <a:endParaRPr lang="en-US" dirty="0"/>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pPr>
              <a:defRPr/>
            </a:pPr>
            <a:fld id="{8EF716C0-76B7-FE44-99BD-D4312132B0AB}" type="slidenum">
              <a:rPr lang="en-US" smtClean="0"/>
              <a:pPr>
                <a:defRPr/>
              </a:pPr>
              <a:t>27</a:t>
            </a:fld>
            <a:endParaRPr lang="en-US"/>
          </a:p>
        </p:txBody>
      </p:sp>
    </p:spTree>
    <p:extLst>
      <p:ext uri="{BB962C8B-B14F-4D97-AF65-F5344CB8AC3E}">
        <p14:creationId xmlns:p14="http://schemas.microsoft.com/office/powerpoint/2010/main" val="2133267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HLT @ HL LHC</a:t>
            </a:r>
          </a:p>
        </p:txBody>
      </p:sp>
      <p:sp>
        <p:nvSpPr>
          <p:cNvPr id="3" name="Content Placeholder 2"/>
          <p:cNvSpPr>
            <a:spLocks noGrp="1"/>
          </p:cNvSpPr>
          <p:nvPr>
            <p:ph idx="1"/>
          </p:nvPr>
        </p:nvSpPr>
        <p:spPr/>
        <p:txBody>
          <a:bodyPr>
            <a:normAutofit lnSpcReduction="10000"/>
          </a:bodyPr>
          <a:lstStyle/>
          <a:p>
            <a:r>
              <a:rPr lang="en-US" dirty="0"/>
              <a:t>If we have full tracking at Level-1, what is left for HLT to achieve another factor 100 reduction in rate reduction?</a:t>
            </a:r>
          </a:p>
          <a:p>
            <a:r>
              <a:rPr lang="en-US" dirty="0"/>
              <a:t>Tracking</a:t>
            </a:r>
          </a:p>
          <a:p>
            <a:pPr lvl="1"/>
            <a:r>
              <a:rPr lang="en-US" dirty="0"/>
              <a:t>Has access to pixel hits in addition to strips </a:t>
            </a:r>
            <a:r>
              <a:rPr lang="en-US" dirty="0">
                <a:sym typeface="Wingdings"/>
              </a:rPr>
              <a:t> </a:t>
            </a:r>
            <a:r>
              <a:rPr lang="en-US" dirty="0">
                <a:solidFill>
                  <a:srgbClr val="FF0000"/>
                </a:solidFill>
                <a:sym typeface="Wingdings"/>
              </a:rPr>
              <a:t>b jet tagging</a:t>
            </a:r>
            <a:endParaRPr lang="en-US" dirty="0">
              <a:solidFill>
                <a:srgbClr val="FF0000"/>
              </a:solidFill>
            </a:endParaRPr>
          </a:p>
          <a:p>
            <a:pPr lvl="1"/>
            <a:r>
              <a:rPr lang="en-US" dirty="0"/>
              <a:t>HLT so far has not had the resources to perform global tracking for the entire Level-1 bandwidth</a:t>
            </a:r>
          </a:p>
          <a:p>
            <a:pPr lvl="1"/>
            <a:r>
              <a:rPr lang="en-US" dirty="0"/>
              <a:t>But with the Track-Trigger, </a:t>
            </a:r>
            <a:r>
              <a:rPr lang="en-US" dirty="0">
                <a:solidFill>
                  <a:srgbClr val="FF0000"/>
                </a:solidFill>
              </a:rPr>
              <a:t>the full collection of tracks</a:t>
            </a:r>
            <a:r>
              <a:rPr lang="en-US" dirty="0"/>
              <a:t> can be accessed by HLT </a:t>
            </a:r>
            <a:r>
              <a:rPr lang="en-US" dirty="0">
                <a:solidFill>
                  <a:srgbClr val="FF0000"/>
                </a:solidFill>
              </a:rPr>
              <a:t>for every event </a:t>
            </a:r>
            <a:r>
              <a:rPr lang="en-US" dirty="0"/>
              <a:t>and used even if Level-1 did not need to for all triggers to achieve rate reduction</a:t>
            </a:r>
          </a:p>
          <a:p>
            <a:pPr lvl="2"/>
            <a:r>
              <a:rPr lang="en-US" dirty="0"/>
              <a:t>This is what ATLAS experiment plans with its Fast Tracker (a custom “accelerator” for it computing processors)</a:t>
            </a:r>
          </a:p>
        </p:txBody>
      </p:sp>
      <p:sp>
        <p:nvSpPr>
          <p:cNvPr id="4" name="Date Placeholder 3"/>
          <p:cNvSpPr>
            <a:spLocks noGrp="1"/>
          </p:cNvSpPr>
          <p:nvPr>
            <p:ph type="dt" sz="half" idx="10"/>
          </p:nvPr>
        </p:nvSpPr>
        <p:spPr/>
        <p:txBody>
          <a:bodyPr/>
          <a:lstStyle/>
          <a:p>
            <a:pPr>
              <a:defRPr/>
            </a:pPr>
            <a:fld id="{C4CBA685-8689-8A4F-9F4F-4DD828DE9263}" type="datetime1">
              <a:rPr lang="en-US" smtClean="0"/>
              <a:t>1/18/19</a:t>
            </a:fld>
            <a:endParaRPr lang="en-US"/>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fld id="{48F2E711-0A29-B749-9EE7-BFDC0475DBBE}" type="slidenum">
              <a:rPr lang="en-US" smtClean="0"/>
              <a:pPr/>
              <a:t>28</a:t>
            </a:fld>
            <a:endParaRPr lang="en-US"/>
          </a:p>
        </p:txBody>
      </p:sp>
    </p:spTree>
    <p:extLst>
      <p:ext uri="{BB962C8B-B14F-4D97-AF65-F5344CB8AC3E}">
        <p14:creationId xmlns:p14="http://schemas.microsoft.com/office/powerpoint/2010/main" val="3870828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CMS Proposed Level-1 Trigger Architecture</a:t>
            </a:r>
          </a:p>
        </p:txBody>
      </p:sp>
      <p:sp>
        <p:nvSpPr>
          <p:cNvPr id="4" name="Date Placeholder 3"/>
          <p:cNvSpPr>
            <a:spLocks noGrp="1"/>
          </p:cNvSpPr>
          <p:nvPr>
            <p:ph type="dt" sz="half" idx="10"/>
          </p:nvPr>
        </p:nvSpPr>
        <p:spPr/>
        <p:txBody>
          <a:bodyPr/>
          <a:lstStyle/>
          <a:p>
            <a:pPr>
              <a:defRPr/>
            </a:pPr>
            <a:fld id="{630CB43A-660D-FC4C-8CD1-E01C630B7DF5}" type="datetime1">
              <a:rPr lang="en-US" smtClean="0"/>
              <a:t>1/18/19</a:t>
            </a:fld>
            <a:endParaRPr lang="en-US" dirty="0"/>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pPr>
              <a:defRPr/>
            </a:pPr>
            <a:fld id="{8EF716C0-76B7-FE44-99BD-D4312132B0AB}" type="slidenum">
              <a:rPr lang="en-US" smtClean="0"/>
              <a:pPr>
                <a:defRPr/>
              </a:pPr>
              <a:t>29</a:t>
            </a:fld>
            <a:endParaRPr lang="en-US"/>
          </a:p>
        </p:txBody>
      </p:sp>
      <p:pic>
        <p:nvPicPr>
          <p:cNvPr id="7" name="Picture 6"/>
          <p:cNvPicPr>
            <a:picLocks noChangeAspect="1"/>
          </p:cNvPicPr>
          <p:nvPr/>
        </p:nvPicPr>
        <p:blipFill>
          <a:blip r:embed="rId2"/>
          <a:stretch>
            <a:fillRect/>
          </a:stretch>
        </p:blipFill>
        <p:spPr>
          <a:xfrm>
            <a:off x="1271190" y="1161272"/>
            <a:ext cx="9941601" cy="4931912"/>
          </a:xfrm>
          <a:prstGeom prst="rect">
            <a:avLst/>
          </a:prstGeom>
        </p:spPr>
      </p:pic>
      <p:sp>
        <p:nvSpPr>
          <p:cNvPr id="8" name="Explosion 1 7"/>
          <p:cNvSpPr/>
          <p:nvPr/>
        </p:nvSpPr>
        <p:spPr bwMode="auto">
          <a:xfrm>
            <a:off x="3761879" y="3284113"/>
            <a:ext cx="1250168" cy="818187"/>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kumimoji="1" lang="en-US" sz="1600" dirty="0">
                <a:latin typeface="Arial" charset="0"/>
              </a:rPr>
              <a:t>New</a:t>
            </a:r>
          </a:p>
        </p:txBody>
      </p:sp>
      <p:sp>
        <p:nvSpPr>
          <p:cNvPr id="9" name="Explosion 1 8"/>
          <p:cNvSpPr/>
          <p:nvPr/>
        </p:nvSpPr>
        <p:spPr bwMode="auto">
          <a:xfrm>
            <a:off x="6669993" y="4521413"/>
            <a:ext cx="1250168" cy="818187"/>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kumimoji="1" lang="en-US" sz="1600" dirty="0">
                <a:latin typeface="Arial" charset="0"/>
              </a:rPr>
              <a:t>New</a:t>
            </a:r>
          </a:p>
        </p:txBody>
      </p:sp>
      <p:sp>
        <p:nvSpPr>
          <p:cNvPr id="10" name="TextBox 9"/>
          <p:cNvSpPr txBox="1"/>
          <p:nvPr/>
        </p:nvSpPr>
        <p:spPr>
          <a:xfrm>
            <a:off x="10524160" y="1193200"/>
            <a:ext cx="1579760" cy="584775"/>
          </a:xfrm>
          <a:prstGeom prst="rect">
            <a:avLst/>
          </a:prstGeom>
          <a:solidFill>
            <a:srgbClr val="FFFF00"/>
          </a:solidFill>
        </p:spPr>
        <p:txBody>
          <a:bodyPr wrap="square" rtlCol="0">
            <a:spAutoFit/>
          </a:bodyPr>
          <a:lstStyle/>
          <a:p>
            <a:r>
              <a:rPr lang="en-US" sz="1600" dirty="0">
                <a:latin typeface="+mj-lt"/>
                <a:sym typeface="Wingdings"/>
              </a:rPr>
              <a:t> </a:t>
            </a:r>
            <a:r>
              <a:rPr lang="en-US" sz="1600" dirty="0">
                <a:latin typeface="+mj-lt"/>
              </a:rPr>
              <a:t>Detector improvements</a:t>
            </a:r>
          </a:p>
        </p:txBody>
      </p:sp>
      <p:sp>
        <p:nvSpPr>
          <p:cNvPr id="11" name="TextBox 10"/>
          <p:cNvSpPr txBox="1"/>
          <p:nvPr/>
        </p:nvSpPr>
        <p:spPr>
          <a:xfrm>
            <a:off x="7921532" y="4636395"/>
            <a:ext cx="3659589" cy="666977"/>
          </a:xfrm>
          <a:prstGeom prst="rect">
            <a:avLst/>
          </a:prstGeom>
          <a:noFill/>
        </p:spPr>
        <p:txBody>
          <a:bodyPr wrap="square" rtlCol="0">
            <a:spAutoFit/>
          </a:bodyPr>
          <a:lstStyle/>
          <a:p>
            <a:r>
              <a:rPr lang="en-US" sz="1867" dirty="0">
                <a:solidFill>
                  <a:srgbClr val="008000"/>
                </a:solidFill>
                <a:latin typeface="+mj-lt"/>
              </a:rPr>
              <a:t>Match tracks with calorimeter clusters and </a:t>
            </a:r>
            <a:r>
              <a:rPr lang="en-US" sz="1867" dirty="0" err="1">
                <a:solidFill>
                  <a:srgbClr val="008000"/>
                </a:solidFill>
                <a:latin typeface="+mj-lt"/>
              </a:rPr>
              <a:t>muons</a:t>
            </a:r>
            <a:endParaRPr lang="en-US" sz="1867" dirty="0">
              <a:solidFill>
                <a:srgbClr val="008000"/>
              </a:solidFill>
              <a:latin typeface="+mj-lt"/>
            </a:endParaRPr>
          </a:p>
        </p:txBody>
      </p:sp>
      <p:sp>
        <p:nvSpPr>
          <p:cNvPr id="3" name="TextBox 2">
            <a:extLst>
              <a:ext uri="{FF2B5EF4-FFF2-40B4-BE49-F238E27FC236}">
                <a16:creationId xmlns:a16="http://schemas.microsoft.com/office/drawing/2014/main" id="{D2C3FF4B-FA65-594C-8C8E-944D14A66AD3}"/>
              </a:ext>
            </a:extLst>
          </p:cNvPr>
          <p:cNvSpPr txBox="1"/>
          <p:nvPr/>
        </p:nvSpPr>
        <p:spPr>
          <a:xfrm>
            <a:off x="263236" y="1193200"/>
            <a:ext cx="1177637" cy="369332"/>
          </a:xfrm>
          <a:prstGeom prst="rect">
            <a:avLst/>
          </a:prstGeom>
          <a:noFill/>
        </p:spPr>
        <p:txBody>
          <a:bodyPr wrap="square" rtlCol="0">
            <a:spAutoFit/>
          </a:bodyPr>
          <a:lstStyle/>
          <a:p>
            <a:r>
              <a:rPr lang="en-US" b="0" dirty="0">
                <a:latin typeface="Comic Sans MS"/>
              </a:rPr>
              <a:t>Dataflow</a:t>
            </a:r>
          </a:p>
        </p:txBody>
      </p:sp>
      <p:cxnSp>
        <p:nvCxnSpPr>
          <p:cNvPr id="15" name="Straight Arrow Connector 14">
            <a:extLst>
              <a:ext uri="{FF2B5EF4-FFF2-40B4-BE49-F238E27FC236}">
                <a16:creationId xmlns:a16="http://schemas.microsoft.com/office/drawing/2014/main" id="{C1694F94-4376-6D48-BB5D-9015C4472331}"/>
              </a:ext>
            </a:extLst>
          </p:cNvPr>
          <p:cNvCxnSpPr/>
          <p:nvPr/>
        </p:nvCxnSpPr>
        <p:spPr bwMode="auto">
          <a:xfrm>
            <a:off x="833585" y="1639425"/>
            <a:ext cx="0" cy="68813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465752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2"/>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Arial" charset="0"/>
                <a:ea typeface="ＭＳ Ｐゴシック" charset="0"/>
                <a:cs typeface="ＭＳ Ｐゴシック" charset="0"/>
              </a:defRPr>
            </a:lvl1pPr>
            <a:lvl2pPr marL="37930777" indent="-37473588">
              <a:defRPr kumimoji="1" sz="2400" b="1">
                <a:solidFill>
                  <a:schemeClr val="tx1"/>
                </a:solidFill>
                <a:latin typeface="Arial" charset="0"/>
                <a:ea typeface="ＭＳ Ｐゴシック" charset="0"/>
              </a:defRPr>
            </a:lvl2pPr>
            <a:lvl3pPr>
              <a:defRPr kumimoji="1" sz="2400" b="1">
                <a:solidFill>
                  <a:schemeClr val="tx1"/>
                </a:solidFill>
                <a:latin typeface="Arial" charset="0"/>
                <a:ea typeface="ＭＳ Ｐゴシック" charset="0"/>
              </a:defRPr>
            </a:lvl3pPr>
            <a:lvl4pPr>
              <a:defRPr kumimoji="1" sz="2400" b="1">
                <a:solidFill>
                  <a:schemeClr val="tx1"/>
                </a:solidFill>
                <a:latin typeface="Arial" charset="0"/>
                <a:ea typeface="ＭＳ Ｐゴシック" charset="0"/>
              </a:defRPr>
            </a:lvl4pPr>
            <a:lvl5pPr>
              <a:defRPr kumimoji="1" sz="2400" b="1">
                <a:solidFill>
                  <a:schemeClr val="tx1"/>
                </a:solidFill>
                <a:latin typeface="Arial" charset="0"/>
                <a:ea typeface="ＭＳ Ｐゴシック" charset="0"/>
              </a:defRPr>
            </a:lvl5pPr>
            <a:lvl6pPr marL="457189" eaLnBrk="0" fontAlgn="base" hangingPunct="0">
              <a:spcBef>
                <a:spcPct val="0"/>
              </a:spcBef>
              <a:spcAft>
                <a:spcPct val="0"/>
              </a:spcAft>
              <a:defRPr kumimoji="1" sz="2400" b="1">
                <a:solidFill>
                  <a:schemeClr val="tx1"/>
                </a:solidFill>
                <a:latin typeface="Arial" charset="0"/>
                <a:ea typeface="ＭＳ Ｐゴシック" charset="0"/>
              </a:defRPr>
            </a:lvl6pPr>
            <a:lvl7pPr marL="914377" eaLnBrk="0" fontAlgn="base" hangingPunct="0">
              <a:spcBef>
                <a:spcPct val="0"/>
              </a:spcBef>
              <a:spcAft>
                <a:spcPct val="0"/>
              </a:spcAft>
              <a:defRPr kumimoji="1" sz="2400" b="1">
                <a:solidFill>
                  <a:schemeClr val="tx1"/>
                </a:solidFill>
                <a:latin typeface="Arial" charset="0"/>
                <a:ea typeface="ＭＳ Ｐゴシック" charset="0"/>
              </a:defRPr>
            </a:lvl7pPr>
            <a:lvl8pPr marL="1371566" eaLnBrk="0" fontAlgn="base" hangingPunct="0">
              <a:spcBef>
                <a:spcPct val="0"/>
              </a:spcBef>
              <a:spcAft>
                <a:spcPct val="0"/>
              </a:spcAft>
              <a:defRPr kumimoji="1" sz="2400" b="1">
                <a:solidFill>
                  <a:schemeClr val="tx1"/>
                </a:solidFill>
                <a:latin typeface="Arial" charset="0"/>
                <a:ea typeface="ＭＳ Ｐゴシック" charset="0"/>
              </a:defRPr>
            </a:lvl8pPr>
            <a:lvl9pPr marL="1828754" eaLnBrk="0" fontAlgn="base" hangingPunct="0">
              <a:spcBef>
                <a:spcPct val="0"/>
              </a:spcBef>
              <a:spcAft>
                <a:spcPct val="0"/>
              </a:spcAft>
              <a:defRPr kumimoji="1" sz="2400" b="1">
                <a:solidFill>
                  <a:schemeClr val="tx1"/>
                </a:solidFill>
                <a:latin typeface="Arial" charset="0"/>
                <a:ea typeface="ＭＳ Ｐゴシック" charset="0"/>
              </a:defRPr>
            </a:lvl9pPr>
          </a:lstStyle>
          <a:p>
            <a:fld id="{4E7F15A8-E351-9B43-9460-47382203F026}" type="datetime1">
              <a:rPr lang="en-US" sz="1200" smtClean="0">
                <a:solidFill>
                  <a:srgbClr val="003399"/>
                </a:solidFill>
              </a:rPr>
              <a:t>1/18/19</a:t>
            </a:fld>
            <a:endParaRPr lang="en-US" sz="1200">
              <a:solidFill>
                <a:srgbClr val="003399"/>
              </a:solidFill>
            </a:endParaRPr>
          </a:p>
        </p:txBody>
      </p:sp>
      <p:sp>
        <p:nvSpPr>
          <p:cNvPr id="22531" name="Footer Placeholder 3"/>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Arial" charset="0"/>
                <a:ea typeface="ＭＳ Ｐゴシック" charset="0"/>
                <a:cs typeface="ＭＳ Ｐゴシック" charset="0"/>
              </a:defRPr>
            </a:lvl1pPr>
            <a:lvl2pPr marL="37930777" indent="-37473588">
              <a:defRPr kumimoji="1" sz="2400" b="1">
                <a:solidFill>
                  <a:schemeClr val="tx1"/>
                </a:solidFill>
                <a:latin typeface="Arial" charset="0"/>
                <a:ea typeface="ＭＳ Ｐゴシック" charset="0"/>
              </a:defRPr>
            </a:lvl2pPr>
            <a:lvl3pPr>
              <a:defRPr kumimoji="1" sz="2400" b="1">
                <a:solidFill>
                  <a:schemeClr val="tx1"/>
                </a:solidFill>
                <a:latin typeface="Arial" charset="0"/>
                <a:ea typeface="ＭＳ Ｐゴシック" charset="0"/>
              </a:defRPr>
            </a:lvl3pPr>
            <a:lvl4pPr>
              <a:defRPr kumimoji="1" sz="2400" b="1">
                <a:solidFill>
                  <a:schemeClr val="tx1"/>
                </a:solidFill>
                <a:latin typeface="Arial" charset="0"/>
                <a:ea typeface="ＭＳ Ｐゴシック" charset="0"/>
              </a:defRPr>
            </a:lvl4pPr>
            <a:lvl5pPr>
              <a:defRPr kumimoji="1" sz="2400" b="1">
                <a:solidFill>
                  <a:schemeClr val="tx1"/>
                </a:solidFill>
                <a:latin typeface="Arial" charset="0"/>
                <a:ea typeface="ＭＳ Ｐゴシック" charset="0"/>
              </a:defRPr>
            </a:lvl5pPr>
            <a:lvl6pPr marL="457189" eaLnBrk="0" fontAlgn="base" hangingPunct="0">
              <a:spcBef>
                <a:spcPct val="0"/>
              </a:spcBef>
              <a:spcAft>
                <a:spcPct val="0"/>
              </a:spcAft>
              <a:defRPr kumimoji="1" sz="2400" b="1">
                <a:solidFill>
                  <a:schemeClr val="tx1"/>
                </a:solidFill>
                <a:latin typeface="Arial" charset="0"/>
                <a:ea typeface="ＭＳ Ｐゴシック" charset="0"/>
              </a:defRPr>
            </a:lvl6pPr>
            <a:lvl7pPr marL="914377" eaLnBrk="0" fontAlgn="base" hangingPunct="0">
              <a:spcBef>
                <a:spcPct val="0"/>
              </a:spcBef>
              <a:spcAft>
                <a:spcPct val="0"/>
              </a:spcAft>
              <a:defRPr kumimoji="1" sz="2400" b="1">
                <a:solidFill>
                  <a:schemeClr val="tx1"/>
                </a:solidFill>
                <a:latin typeface="Arial" charset="0"/>
                <a:ea typeface="ＭＳ Ｐゴシック" charset="0"/>
              </a:defRPr>
            </a:lvl7pPr>
            <a:lvl8pPr marL="1371566" eaLnBrk="0" fontAlgn="base" hangingPunct="0">
              <a:spcBef>
                <a:spcPct val="0"/>
              </a:spcBef>
              <a:spcAft>
                <a:spcPct val="0"/>
              </a:spcAft>
              <a:defRPr kumimoji="1" sz="2400" b="1">
                <a:solidFill>
                  <a:schemeClr val="tx1"/>
                </a:solidFill>
                <a:latin typeface="Arial" charset="0"/>
                <a:ea typeface="ＭＳ Ｐゴシック" charset="0"/>
              </a:defRPr>
            </a:lvl8pPr>
            <a:lvl9pPr marL="1828754" eaLnBrk="0" fontAlgn="base" hangingPunct="0">
              <a:spcBef>
                <a:spcPct val="0"/>
              </a:spcBef>
              <a:spcAft>
                <a:spcPct val="0"/>
              </a:spcAft>
              <a:defRPr kumimoji="1" sz="2400" b="1">
                <a:solidFill>
                  <a:schemeClr val="tx1"/>
                </a:solidFill>
                <a:latin typeface="Arial" charset="0"/>
                <a:ea typeface="ＭＳ Ｐゴシック" charset="0"/>
              </a:defRPr>
            </a:lvl9pPr>
          </a:lstStyle>
          <a:p>
            <a:r>
              <a:rPr lang="en-US" sz="1200">
                <a:solidFill>
                  <a:srgbClr val="003399"/>
                </a:solidFill>
              </a:rPr>
              <a:t>Acosta - Trigger Electronics - ASET </a:t>
            </a:r>
          </a:p>
        </p:txBody>
      </p:sp>
      <p:sp>
        <p:nvSpPr>
          <p:cNvPr id="22532" name="Slide Number Placeholder 4"/>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Arial" charset="0"/>
                <a:ea typeface="ＭＳ Ｐゴシック" charset="0"/>
                <a:cs typeface="ＭＳ Ｐゴシック" charset="0"/>
              </a:defRPr>
            </a:lvl1pPr>
            <a:lvl2pPr marL="37930777" indent="-37473588">
              <a:defRPr kumimoji="1" sz="2400" b="1">
                <a:solidFill>
                  <a:schemeClr val="tx1"/>
                </a:solidFill>
                <a:latin typeface="Arial" charset="0"/>
                <a:ea typeface="ＭＳ Ｐゴシック" charset="0"/>
              </a:defRPr>
            </a:lvl2pPr>
            <a:lvl3pPr>
              <a:defRPr kumimoji="1" sz="2400" b="1">
                <a:solidFill>
                  <a:schemeClr val="tx1"/>
                </a:solidFill>
                <a:latin typeface="Arial" charset="0"/>
                <a:ea typeface="ＭＳ Ｐゴシック" charset="0"/>
              </a:defRPr>
            </a:lvl3pPr>
            <a:lvl4pPr>
              <a:defRPr kumimoji="1" sz="2400" b="1">
                <a:solidFill>
                  <a:schemeClr val="tx1"/>
                </a:solidFill>
                <a:latin typeface="Arial" charset="0"/>
                <a:ea typeface="ＭＳ Ｐゴシック" charset="0"/>
              </a:defRPr>
            </a:lvl4pPr>
            <a:lvl5pPr>
              <a:defRPr kumimoji="1" sz="2400" b="1">
                <a:solidFill>
                  <a:schemeClr val="tx1"/>
                </a:solidFill>
                <a:latin typeface="Arial" charset="0"/>
                <a:ea typeface="ＭＳ Ｐゴシック" charset="0"/>
              </a:defRPr>
            </a:lvl5pPr>
            <a:lvl6pPr marL="457189" eaLnBrk="0" fontAlgn="base" hangingPunct="0">
              <a:spcBef>
                <a:spcPct val="0"/>
              </a:spcBef>
              <a:spcAft>
                <a:spcPct val="0"/>
              </a:spcAft>
              <a:defRPr kumimoji="1" sz="2400" b="1">
                <a:solidFill>
                  <a:schemeClr val="tx1"/>
                </a:solidFill>
                <a:latin typeface="Arial" charset="0"/>
                <a:ea typeface="ＭＳ Ｐゴシック" charset="0"/>
              </a:defRPr>
            </a:lvl6pPr>
            <a:lvl7pPr marL="914377" eaLnBrk="0" fontAlgn="base" hangingPunct="0">
              <a:spcBef>
                <a:spcPct val="0"/>
              </a:spcBef>
              <a:spcAft>
                <a:spcPct val="0"/>
              </a:spcAft>
              <a:defRPr kumimoji="1" sz="2400" b="1">
                <a:solidFill>
                  <a:schemeClr val="tx1"/>
                </a:solidFill>
                <a:latin typeface="Arial" charset="0"/>
                <a:ea typeface="ＭＳ Ｐゴシック" charset="0"/>
              </a:defRPr>
            </a:lvl7pPr>
            <a:lvl8pPr marL="1371566" eaLnBrk="0" fontAlgn="base" hangingPunct="0">
              <a:spcBef>
                <a:spcPct val="0"/>
              </a:spcBef>
              <a:spcAft>
                <a:spcPct val="0"/>
              </a:spcAft>
              <a:defRPr kumimoji="1" sz="2400" b="1">
                <a:solidFill>
                  <a:schemeClr val="tx1"/>
                </a:solidFill>
                <a:latin typeface="Arial" charset="0"/>
                <a:ea typeface="ＭＳ Ｐゴシック" charset="0"/>
              </a:defRPr>
            </a:lvl8pPr>
            <a:lvl9pPr marL="1828754" eaLnBrk="0" fontAlgn="base" hangingPunct="0">
              <a:spcBef>
                <a:spcPct val="0"/>
              </a:spcBef>
              <a:spcAft>
                <a:spcPct val="0"/>
              </a:spcAft>
              <a:defRPr kumimoji="1" sz="2400" b="1">
                <a:solidFill>
                  <a:schemeClr val="tx1"/>
                </a:solidFill>
                <a:latin typeface="Arial" charset="0"/>
                <a:ea typeface="ＭＳ Ｐゴシック" charset="0"/>
              </a:defRPr>
            </a:lvl9pPr>
          </a:lstStyle>
          <a:p>
            <a:fld id="{5B605AD6-432E-1849-8020-91FE5A90C1FE}" type="slidenum">
              <a:rPr lang="en-US" sz="1200">
                <a:solidFill>
                  <a:srgbClr val="003399"/>
                </a:solidFill>
              </a:rPr>
              <a:pPr/>
              <a:t>3</a:t>
            </a:fld>
            <a:endParaRPr lang="en-US" sz="1200">
              <a:solidFill>
                <a:srgbClr val="003399"/>
              </a:solidFill>
            </a:endParaRPr>
          </a:p>
        </p:txBody>
      </p:sp>
      <p:sp>
        <p:nvSpPr>
          <p:cNvPr id="22533" name="Rectangle 4"/>
          <p:cNvSpPr>
            <a:spLocks noGrp="1" noChangeArrowheads="1"/>
          </p:cNvSpPr>
          <p:nvPr>
            <p:ph type="title"/>
          </p:nvPr>
        </p:nvSpPr>
        <p:spPr/>
        <p:txBody>
          <a:bodyPr/>
          <a:lstStyle/>
          <a:p>
            <a:r>
              <a:rPr lang="en-US" dirty="0">
                <a:latin typeface="Arial" charset="0"/>
                <a:ea typeface="ＭＳ Ｐゴシック" charset="0"/>
                <a:cs typeface="ＭＳ Ｐゴシック" charset="0"/>
              </a:rPr>
              <a:t>The CERN Large Hadron Collider (LHC)</a:t>
            </a:r>
          </a:p>
        </p:txBody>
      </p:sp>
      <p:pic>
        <p:nvPicPr>
          <p:cNvPr id="22534" name="Picture 5" descr="DSC_0368-ed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963614"/>
            <a:ext cx="8729663" cy="548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5" name="Oval 6"/>
          <p:cNvSpPr>
            <a:spLocks noChangeArrowheads="1"/>
          </p:cNvSpPr>
          <p:nvPr/>
        </p:nvSpPr>
        <p:spPr bwMode="auto">
          <a:xfrm>
            <a:off x="1727200" y="4178301"/>
            <a:ext cx="4800600" cy="749300"/>
          </a:xfrm>
          <a:prstGeom prst="ellipse">
            <a:avLst/>
          </a:pr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22536" name="Text Box 7"/>
          <p:cNvSpPr txBox="1">
            <a:spLocks noChangeArrowheads="1"/>
          </p:cNvSpPr>
          <p:nvPr/>
        </p:nvSpPr>
        <p:spPr bwMode="auto">
          <a:xfrm>
            <a:off x="6756401" y="4178300"/>
            <a:ext cx="977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b="1">
                <a:solidFill>
                  <a:schemeClr val="tx1"/>
                </a:solidFill>
                <a:latin typeface="Arial" charset="0"/>
                <a:ea typeface="ＭＳ Ｐゴシック" charset="0"/>
                <a:cs typeface="ＭＳ Ｐゴシック" charset="0"/>
              </a:defRPr>
            </a:lvl1pPr>
            <a:lvl2pPr marL="37931725" indent="-37474525">
              <a:defRPr kumimoji="1" sz="2400" b="1">
                <a:solidFill>
                  <a:schemeClr val="tx1"/>
                </a:solidFill>
                <a:latin typeface="Arial" charset="0"/>
                <a:ea typeface="ＭＳ Ｐゴシック" charset="0"/>
              </a:defRPr>
            </a:lvl2pPr>
            <a:lvl3pPr>
              <a:defRPr kumimoji="1" sz="2400" b="1">
                <a:solidFill>
                  <a:schemeClr val="tx1"/>
                </a:solidFill>
                <a:latin typeface="Arial" charset="0"/>
                <a:ea typeface="ＭＳ Ｐゴシック" charset="0"/>
              </a:defRPr>
            </a:lvl3pPr>
            <a:lvl4pPr>
              <a:defRPr kumimoji="1" sz="2400" b="1">
                <a:solidFill>
                  <a:schemeClr val="tx1"/>
                </a:solidFill>
                <a:latin typeface="Arial" charset="0"/>
                <a:ea typeface="ＭＳ Ｐゴシック" charset="0"/>
              </a:defRPr>
            </a:lvl4pPr>
            <a:lvl5pPr>
              <a:defRPr kumimoji="1" sz="2400" b="1">
                <a:solidFill>
                  <a:schemeClr val="tx1"/>
                </a:solidFill>
                <a:latin typeface="Arial" charset="0"/>
                <a:ea typeface="ＭＳ Ｐゴシック" charset="0"/>
              </a:defRPr>
            </a:lvl5pPr>
            <a:lvl6pPr marL="457200" eaLnBrk="0" fontAlgn="base" hangingPunct="0">
              <a:spcBef>
                <a:spcPct val="0"/>
              </a:spcBef>
              <a:spcAft>
                <a:spcPct val="0"/>
              </a:spcAft>
              <a:defRPr kumimoji="1" sz="2400" b="1">
                <a:solidFill>
                  <a:schemeClr val="tx1"/>
                </a:solidFill>
                <a:latin typeface="Arial" charset="0"/>
                <a:ea typeface="ＭＳ Ｐゴシック" charset="0"/>
              </a:defRPr>
            </a:lvl6pPr>
            <a:lvl7pPr marL="914400" eaLnBrk="0" fontAlgn="base" hangingPunct="0">
              <a:spcBef>
                <a:spcPct val="0"/>
              </a:spcBef>
              <a:spcAft>
                <a:spcPct val="0"/>
              </a:spcAft>
              <a:defRPr kumimoji="1" sz="2400" b="1">
                <a:solidFill>
                  <a:schemeClr val="tx1"/>
                </a:solidFill>
                <a:latin typeface="Arial" charset="0"/>
                <a:ea typeface="ＭＳ Ｐゴシック" charset="0"/>
              </a:defRPr>
            </a:lvl7pPr>
            <a:lvl8pPr marL="1371600" eaLnBrk="0" fontAlgn="base" hangingPunct="0">
              <a:spcBef>
                <a:spcPct val="0"/>
              </a:spcBef>
              <a:spcAft>
                <a:spcPct val="0"/>
              </a:spcAft>
              <a:defRPr kumimoji="1" sz="2400" b="1">
                <a:solidFill>
                  <a:schemeClr val="tx1"/>
                </a:solidFill>
                <a:latin typeface="Arial" charset="0"/>
                <a:ea typeface="ＭＳ Ｐゴシック" charset="0"/>
              </a:defRPr>
            </a:lvl8pPr>
            <a:lvl9pPr marL="1828800" eaLnBrk="0" fontAlgn="base" hangingPunct="0">
              <a:spcBef>
                <a:spcPct val="0"/>
              </a:spcBef>
              <a:spcAft>
                <a:spcPct val="0"/>
              </a:spcAft>
              <a:defRPr kumimoji="1" sz="2400" b="1">
                <a:solidFill>
                  <a:schemeClr val="tx1"/>
                </a:solidFill>
                <a:latin typeface="Arial" charset="0"/>
                <a:ea typeface="ＭＳ Ｐゴシック" charset="0"/>
              </a:defRPr>
            </a:lvl9pPr>
          </a:lstStyle>
          <a:p>
            <a:pPr>
              <a:spcBef>
                <a:spcPct val="50000"/>
              </a:spcBef>
            </a:pPr>
            <a:r>
              <a:rPr lang="en-US" sz="2000" dirty="0">
                <a:solidFill>
                  <a:schemeClr val="bg1"/>
                </a:solidFill>
              </a:rPr>
              <a:t>CERN</a:t>
            </a:r>
          </a:p>
        </p:txBody>
      </p:sp>
      <p:sp>
        <p:nvSpPr>
          <p:cNvPr id="22537" name="AutoShape 8"/>
          <p:cNvSpPr>
            <a:spLocks noChangeArrowheads="1"/>
          </p:cNvSpPr>
          <p:nvPr/>
        </p:nvSpPr>
        <p:spPr bwMode="auto">
          <a:xfrm>
            <a:off x="1752601" y="4292600"/>
            <a:ext cx="317500" cy="279400"/>
          </a:xfrm>
          <a:prstGeom prst="irregularSeal1">
            <a:avLst/>
          </a:prstGeom>
          <a:solidFill>
            <a:schemeClr val="accent1"/>
          </a:solidFill>
          <a:ln w="9525">
            <a:solidFill>
              <a:schemeClr val="tx1"/>
            </a:solidFill>
            <a:miter lim="800000"/>
            <a:headEnd/>
            <a:tailEnd/>
          </a:ln>
        </p:spPr>
        <p:txBody>
          <a:bodyPr wrap="none" anchor="ctr"/>
          <a:lstStyle/>
          <a:p>
            <a:endParaRPr lang="en-US" sz="2400"/>
          </a:p>
        </p:txBody>
      </p:sp>
      <p:sp>
        <p:nvSpPr>
          <p:cNvPr id="22538" name="Text Box 9"/>
          <p:cNvSpPr txBox="1">
            <a:spLocks noChangeArrowheads="1"/>
          </p:cNvSpPr>
          <p:nvPr/>
        </p:nvSpPr>
        <p:spPr bwMode="auto">
          <a:xfrm>
            <a:off x="1854200" y="3873500"/>
            <a:ext cx="10745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charset="0"/>
                <a:ea typeface="ＭＳ Ｐゴシック" charset="0"/>
                <a:cs typeface="ＭＳ Ｐゴシック" charset="0"/>
              </a:defRPr>
            </a:lvl1pPr>
            <a:lvl2pPr marL="37931725" indent="-37474525">
              <a:defRPr kumimoji="1" sz="2400" b="1">
                <a:solidFill>
                  <a:schemeClr val="tx1"/>
                </a:solidFill>
                <a:latin typeface="Arial" charset="0"/>
                <a:ea typeface="ＭＳ Ｐゴシック" charset="0"/>
              </a:defRPr>
            </a:lvl2pPr>
            <a:lvl3pPr>
              <a:defRPr kumimoji="1" sz="2400" b="1">
                <a:solidFill>
                  <a:schemeClr val="tx1"/>
                </a:solidFill>
                <a:latin typeface="Arial" charset="0"/>
                <a:ea typeface="ＭＳ Ｐゴシック" charset="0"/>
              </a:defRPr>
            </a:lvl3pPr>
            <a:lvl4pPr>
              <a:defRPr kumimoji="1" sz="2400" b="1">
                <a:solidFill>
                  <a:schemeClr val="tx1"/>
                </a:solidFill>
                <a:latin typeface="Arial" charset="0"/>
                <a:ea typeface="ＭＳ Ｐゴシック" charset="0"/>
              </a:defRPr>
            </a:lvl4pPr>
            <a:lvl5pPr>
              <a:defRPr kumimoji="1" sz="2400" b="1">
                <a:solidFill>
                  <a:schemeClr val="tx1"/>
                </a:solidFill>
                <a:latin typeface="Arial" charset="0"/>
                <a:ea typeface="ＭＳ Ｐゴシック" charset="0"/>
              </a:defRPr>
            </a:lvl5pPr>
            <a:lvl6pPr marL="457200" eaLnBrk="0" fontAlgn="base" hangingPunct="0">
              <a:spcBef>
                <a:spcPct val="0"/>
              </a:spcBef>
              <a:spcAft>
                <a:spcPct val="0"/>
              </a:spcAft>
              <a:defRPr kumimoji="1" sz="2400" b="1">
                <a:solidFill>
                  <a:schemeClr val="tx1"/>
                </a:solidFill>
                <a:latin typeface="Arial" charset="0"/>
                <a:ea typeface="ＭＳ Ｐゴシック" charset="0"/>
              </a:defRPr>
            </a:lvl6pPr>
            <a:lvl7pPr marL="914400" eaLnBrk="0" fontAlgn="base" hangingPunct="0">
              <a:spcBef>
                <a:spcPct val="0"/>
              </a:spcBef>
              <a:spcAft>
                <a:spcPct val="0"/>
              </a:spcAft>
              <a:defRPr kumimoji="1" sz="2400" b="1">
                <a:solidFill>
                  <a:schemeClr val="tx1"/>
                </a:solidFill>
                <a:latin typeface="Arial" charset="0"/>
                <a:ea typeface="ＭＳ Ｐゴシック" charset="0"/>
              </a:defRPr>
            </a:lvl7pPr>
            <a:lvl8pPr marL="1371600" eaLnBrk="0" fontAlgn="base" hangingPunct="0">
              <a:spcBef>
                <a:spcPct val="0"/>
              </a:spcBef>
              <a:spcAft>
                <a:spcPct val="0"/>
              </a:spcAft>
              <a:defRPr kumimoji="1" sz="2400" b="1">
                <a:solidFill>
                  <a:schemeClr val="tx1"/>
                </a:solidFill>
                <a:latin typeface="Arial" charset="0"/>
                <a:ea typeface="ＭＳ Ｐゴシック" charset="0"/>
              </a:defRPr>
            </a:lvl8pPr>
            <a:lvl9pPr marL="1828800" eaLnBrk="0" fontAlgn="base" hangingPunct="0">
              <a:spcBef>
                <a:spcPct val="0"/>
              </a:spcBef>
              <a:spcAft>
                <a:spcPct val="0"/>
              </a:spcAft>
              <a:defRPr kumimoji="1" sz="2400" b="1">
                <a:solidFill>
                  <a:schemeClr val="tx1"/>
                </a:solidFill>
                <a:latin typeface="Arial" charset="0"/>
                <a:ea typeface="ＭＳ Ｐゴシック" charset="0"/>
              </a:defRPr>
            </a:lvl9pPr>
          </a:lstStyle>
          <a:p>
            <a:pPr>
              <a:spcBef>
                <a:spcPct val="50000"/>
              </a:spcBef>
            </a:pPr>
            <a:r>
              <a:rPr lang="en-US" sz="2000" dirty="0">
                <a:solidFill>
                  <a:schemeClr val="bg1"/>
                </a:solidFill>
              </a:rPr>
              <a:t>CMS</a:t>
            </a:r>
          </a:p>
        </p:txBody>
      </p:sp>
      <p:sp>
        <p:nvSpPr>
          <p:cNvPr id="2" name="TextBox 1"/>
          <p:cNvSpPr txBox="1"/>
          <p:nvPr/>
        </p:nvSpPr>
        <p:spPr>
          <a:xfrm>
            <a:off x="4602555" y="982139"/>
            <a:ext cx="4690535" cy="3046988"/>
          </a:xfrm>
          <a:prstGeom prst="rect">
            <a:avLst/>
          </a:prstGeom>
          <a:noFill/>
        </p:spPr>
        <p:txBody>
          <a:bodyPr wrap="square" rtlCol="0">
            <a:spAutoFit/>
          </a:bodyPr>
          <a:lstStyle/>
          <a:p>
            <a:r>
              <a:rPr lang="en-US" sz="2400" dirty="0">
                <a:solidFill>
                  <a:schemeClr val="bg1"/>
                </a:solidFill>
                <a:latin typeface="Comic Sans MS"/>
              </a:rPr>
              <a:t>A 27km proton-proton collider</a:t>
            </a:r>
          </a:p>
          <a:p>
            <a:r>
              <a:rPr lang="en-US" sz="2400" dirty="0">
                <a:solidFill>
                  <a:schemeClr val="bg1"/>
                </a:solidFill>
                <a:latin typeface="Comic Sans MS"/>
              </a:rPr>
              <a:t>             and heavy ion collider</a:t>
            </a:r>
            <a:br>
              <a:rPr lang="en-US" sz="2400" dirty="0">
                <a:solidFill>
                  <a:schemeClr val="bg1"/>
                </a:solidFill>
                <a:latin typeface="Comic Sans MS"/>
              </a:rPr>
            </a:br>
            <a:r>
              <a:rPr lang="en-US" sz="2400" dirty="0">
                <a:solidFill>
                  <a:schemeClr val="bg1"/>
                </a:solidFill>
                <a:latin typeface="Comic Sans MS"/>
              </a:rPr>
              <a:t>Operations began late 2009 </a:t>
            </a:r>
          </a:p>
          <a:p>
            <a:r>
              <a:rPr lang="en-US" sz="2400" dirty="0">
                <a:solidFill>
                  <a:schemeClr val="bg1"/>
                </a:solidFill>
                <a:latin typeface="Comic Sans MS"/>
              </a:rPr>
              <a:t>Collision energy: 14 </a:t>
            </a:r>
            <a:r>
              <a:rPr lang="en-US" sz="2400" dirty="0" err="1">
                <a:solidFill>
                  <a:schemeClr val="bg1"/>
                </a:solidFill>
                <a:latin typeface="Comic Sans MS"/>
              </a:rPr>
              <a:t>TeV</a:t>
            </a:r>
            <a:r>
              <a:rPr lang="en-US" sz="2400" dirty="0">
                <a:solidFill>
                  <a:schemeClr val="bg1"/>
                </a:solidFill>
                <a:latin typeface="Comic Sans MS"/>
              </a:rPr>
              <a:t> design</a:t>
            </a:r>
          </a:p>
          <a:p>
            <a:r>
              <a:rPr lang="en-US" sz="2400" dirty="0">
                <a:solidFill>
                  <a:schemeClr val="bg1"/>
                </a:solidFill>
                <a:latin typeface="Comic Sans MS"/>
              </a:rPr>
              <a:t>	    2010-11:   7 </a:t>
            </a:r>
            <a:r>
              <a:rPr lang="en-US" sz="2400" dirty="0" err="1">
                <a:solidFill>
                  <a:schemeClr val="bg1"/>
                </a:solidFill>
                <a:latin typeface="Comic Sans MS"/>
              </a:rPr>
              <a:t>TeV</a:t>
            </a:r>
            <a:endParaRPr lang="en-US" sz="2400" dirty="0">
              <a:solidFill>
                <a:schemeClr val="bg1"/>
              </a:solidFill>
              <a:latin typeface="Comic Sans MS"/>
            </a:endParaRPr>
          </a:p>
          <a:p>
            <a:r>
              <a:rPr lang="en-US" sz="2400" dirty="0">
                <a:solidFill>
                  <a:schemeClr val="bg1"/>
                </a:solidFill>
                <a:latin typeface="Comic Sans MS"/>
              </a:rPr>
              <a:t>	    2012:       8 </a:t>
            </a:r>
            <a:r>
              <a:rPr lang="en-US" sz="2400" dirty="0" err="1">
                <a:solidFill>
                  <a:schemeClr val="bg1"/>
                </a:solidFill>
                <a:latin typeface="Comic Sans MS"/>
              </a:rPr>
              <a:t>TeV</a:t>
            </a:r>
            <a:endParaRPr lang="en-US" sz="2400" dirty="0">
              <a:solidFill>
                <a:schemeClr val="bg1"/>
              </a:solidFill>
              <a:latin typeface="Comic Sans MS"/>
            </a:endParaRPr>
          </a:p>
          <a:p>
            <a:r>
              <a:rPr lang="en-US" sz="2400" dirty="0">
                <a:solidFill>
                  <a:schemeClr val="bg1"/>
                </a:solidFill>
                <a:latin typeface="Comic Sans MS"/>
              </a:rPr>
              <a:t>	    </a:t>
            </a:r>
            <a:r>
              <a:rPr lang="en-US" sz="2400" dirty="0">
                <a:solidFill>
                  <a:srgbClr val="FFFF00"/>
                </a:solidFill>
                <a:latin typeface="Comic Sans MS"/>
              </a:rPr>
              <a:t>2015-18: 13 </a:t>
            </a:r>
            <a:r>
              <a:rPr lang="en-US" sz="2400" dirty="0" err="1">
                <a:solidFill>
                  <a:srgbClr val="FFFF00"/>
                </a:solidFill>
                <a:latin typeface="Comic Sans MS"/>
              </a:rPr>
              <a:t>TeV</a:t>
            </a:r>
            <a:endParaRPr lang="en-US" sz="2400" dirty="0">
              <a:solidFill>
                <a:srgbClr val="FFFF00"/>
              </a:solidFill>
              <a:latin typeface="Comic Sans MS"/>
            </a:endParaRPr>
          </a:p>
          <a:p>
            <a:endParaRPr lang="en-US" sz="2400" dirty="0">
              <a:solidFill>
                <a:schemeClr val="bg1"/>
              </a:solidFill>
              <a:latin typeface="Comic Sans MS"/>
            </a:endParaRPr>
          </a:p>
        </p:txBody>
      </p:sp>
      <p:sp>
        <p:nvSpPr>
          <p:cNvPr id="13" name="AutoShape 8"/>
          <p:cNvSpPr>
            <a:spLocks noChangeArrowheads="1"/>
          </p:cNvSpPr>
          <p:nvPr/>
        </p:nvSpPr>
        <p:spPr bwMode="auto">
          <a:xfrm>
            <a:off x="6286501" y="4445000"/>
            <a:ext cx="317500" cy="279400"/>
          </a:xfrm>
          <a:prstGeom prst="irregularSeal1">
            <a:avLst/>
          </a:prstGeom>
          <a:solidFill>
            <a:schemeClr val="accent1"/>
          </a:solidFill>
          <a:ln w="9525">
            <a:solidFill>
              <a:schemeClr val="tx1"/>
            </a:solidFill>
            <a:miter lim="800000"/>
            <a:headEnd/>
            <a:tailEnd/>
          </a:ln>
        </p:spPr>
        <p:txBody>
          <a:bodyPr wrap="none" anchor="ctr"/>
          <a:lstStyle/>
          <a:p>
            <a:endParaRPr lang="en-US" sz="2400"/>
          </a:p>
        </p:txBody>
      </p:sp>
      <p:sp>
        <p:nvSpPr>
          <p:cNvPr id="14" name="Text Box 9"/>
          <p:cNvSpPr txBox="1">
            <a:spLocks noChangeArrowheads="1"/>
          </p:cNvSpPr>
          <p:nvPr/>
        </p:nvSpPr>
        <p:spPr bwMode="auto">
          <a:xfrm>
            <a:off x="5994400" y="4724400"/>
            <a:ext cx="1092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charset="0"/>
                <a:ea typeface="ＭＳ Ｐゴシック" charset="0"/>
                <a:cs typeface="ＭＳ Ｐゴシック" charset="0"/>
              </a:defRPr>
            </a:lvl1pPr>
            <a:lvl2pPr marL="37931725" indent="-37474525">
              <a:defRPr kumimoji="1" sz="2400" b="1">
                <a:solidFill>
                  <a:schemeClr val="tx1"/>
                </a:solidFill>
                <a:latin typeface="Arial" charset="0"/>
                <a:ea typeface="ＭＳ Ｐゴシック" charset="0"/>
              </a:defRPr>
            </a:lvl2pPr>
            <a:lvl3pPr>
              <a:defRPr kumimoji="1" sz="2400" b="1">
                <a:solidFill>
                  <a:schemeClr val="tx1"/>
                </a:solidFill>
                <a:latin typeface="Arial" charset="0"/>
                <a:ea typeface="ＭＳ Ｐゴシック" charset="0"/>
              </a:defRPr>
            </a:lvl3pPr>
            <a:lvl4pPr>
              <a:defRPr kumimoji="1" sz="2400" b="1">
                <a:solidFill>
                  <a:schemeClr val="tx1"/>
                </a:solidFill>
                <a:latin typeface="Arial" charset="0"/>
                <a:ea typeface="ＭＳ Ｐゴシック" charset="0"/>
              </a:defRPr>
            </a:lvl4pPr>
            <a:lvl5pPr>
              <a:defRPr kumimoji="1" sz="2400" b="1">
                <a:solidFill>
                  <a:schemeClr val="tx1"/>
                </a:solidFill>
                <a:latin typeface="Arial" charset="0"/>
                <a:ea typeface="ＭＳ Ｐゴシック" charset="0"/>
              </a:defRPr>
            </a:lvl5pPr>
            <a:lvl6pPr marL="457200" eaLnBrk="0" fontAlgn="base" hangingPunct="0">
              <a:spcBef>
                <a:spcPct val="0"/>
              </a:spcBef>
              <a:spcAft>
                <a:spcPct val="0"/>
              </a:spcAft>
              <a:defRPr kumimoji="1" sz="2400" b="1">
                <a:solidFill>
                  <a:schemeClr val="tx1"/>
                </a:solidFill>
                <a:latin typeface="Arial" charset="0"/>
                <a:ea typeface="ＭＳ Ｐゴシック" charset="0"/>
              </a:defRPr>
            </a:lvl6pPr>
            <a:lvl7pPr marL="914400" eaLnBrk="0" fontAlgn="base" hangingPunct="0">
              <a:spcBef>
                <a:spcPct val="0"/>
              </a:spcBef>
              <a:spcAft>
                <a:spcPct val="0"/>
              </a:spcAft>
              <a:defRPr kumimoji="1" sz="2400" b="1">
                <a:solidFill>
                  <a:schemeClr val="tx1"/>
                </a:solidFill>
                <a:latin typeface="Arial" charset="0"/>
                <a:ea typeface="ＭＳ Ｐゴシック" charset="0"/>
              </a:defRPr>
            </a:lvl7pPr>
            <a:lvl8pPr marL="1371600" eaLnBrk="0" fontAlgn="base" hangingPunct="0">
              <a:spcBef>
                <a:spcPct val="0"/>
              </a:spcBef>
              <a:spcAft>
                <a:spcPct val="0"/>
              </a:spcAft>
              <a:defRPr kumimoji="1" sz="2400" b="1">
                <a:solidFill>
                  <a:schemeClr val="tx1"/>
                </a:solidFill>
                <a:latin typeface="Arial" charset="0"/>
                <a:ea typeface="ＭＳ Ｐゴシック" charset="0"/>
              </a:defRPr>
            </a:lvl8pPr>
            <a:lvl9pPr marL="1828800" eaLnBrk="0" fontAlgn="base" hangingPunct="0">
              <a:spcBef>
                <a:spcPct val="0"/>
              </a:spcBef>
              <a:spcAft>
                <a:spcPct val="0"/>
              </a:spcAft>
              <a:defRPr kumimoji="1" sz="2400" b="1">
                <a:solidFill>
                  <a:schemeClr val="tx1"/>
                </a:solidFill>
                <a:latin typeface="Arial" charset="0"/>
                <a:ea typeface="ＭＳ Ｐゴシック" charset="0"/>
              </a:defRPr>
            </a:lvl9pPr>
          </a:lstStyle>
          <a:p>
            <a:pPr>
              <a:spcBef>
                <a:spcPct val="50000"/>
              </a:spcBef>
            </a:pPr>
            <a:r>
              <a:rPr lang="en-US" sz="2000" dirty="0">
                <a:solidFill>
                  <a:schemeClr val="bg1"/>
                </a:solidFill>
              </a:rPr>
              <a:t>ATLAS</a:t>
            </a:r>
          </a:p>
        </p:txBody>
      </p:sp>
    </p:spTree>
    <p:extLst>
      <p:ext uri="{BB962C8B-B14F-4D97-AF65-F5344CB8AC3E}">
        <p14:creationId xmlns:p14="http://schemas.microsoft.com/office/powerpoint/2010/main" val="89703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 Stub Finding in new CMS Tracker</a:t>
            </a:r>
          </a:p>
        </p:txBody>
      </p:sp>
      <p:sp>
        <p:nvSpPr>
          <p:cNvPr id="4" name="Date Placeholder 3"/>
          <p:cNvSpPr>
            <a:spLocks noGrp="1"/>
          </p:cNvSpPr>
          <p:nvPr>
            <p:ph type="dt" sz="half" idx="10"/>
          </p:nvPr>
        </p:nvSpPr>
        <p:spPr/>
        <p:txBody>
          <a:bodyPr/>
          <a:lstStyle/>
          <a:p>
            <a:pPr>
              <a:defRPr/>
            </a:pPr>
            <a:fld id="{723BA9AE-D6AE-0249-898D-C4F367807EC0}" type="datetime1">
              <a:rPr lang="en-US" smtClean="0"/>
              <a:t>1/18/19</a:t>
            </a:fld>
            <a:endParaRPr lang="en-US"/>
          </a:p>
        </p:txBody>
      </p:sp>
      <p:sp>
        <p:nvSpPr>
          <p:cNvPr id="5" name="Footer Placeholder 4"/>
          <p:cNvSpPr>
            <a:spLocks noGrp="1"/>
          </p:cNvSpPr>
          <p:nvPr>
            <p:ph type="ftr" sz="quarter" idx="11"/>
          </p:nvPr>
        </p:nvSpPr>
        <p:spPr>
          <a:xfrm>
            <a:off x="2726267" y="6586539"/>
            <a:ext cx="5283200" cy="228600"/>
          </a:xfrm>
        </p:spPr>
        <p:txBody>
          <a:bodyPr/>
          <a:lstStyle/>
          <a:p>
            <a:pPr>
              <a:defRPr/>
            </a:pPr>
            <a:r>
              <a:rPr lang="en-US"/>
              <a:t>Acosta - Trigger Electronics - ASET </a:t>
            </a:r>
          </a:p>
        </p:txBody>
      </p:sp>
      <p:sp>
        <p:nvSpPr>
          <p:cNvPr id="6" name="Slide Number Placeholder 5"/>
          <p:cNvSpPr>
            <a:spLocks noGrp="1"/>
          </p:cNvSpPr>
          <p:nvPr>
            <p:ph type="sldNum" sz="quarter" idx="12"/>
          </p:nvPr>
        </p:nvSpPr>
        <p:spPr>
          <a:xfrm>
            <a:off x="11260667" y="6591300"/>
            <a:ext cx="711200" cy="228600"/>
          </a:xfrm>
        </p:spPr>
        <p:txBody>
          <a:bodyPr/>
          <a:lstStyle/>
          <a:p>
            <a:fld id="{48F2E711-0A29-B749-9EE7-BFDC0475DBBE}" type="slidenum">
              <a:rPr lang="en-US" smtClean="0"/>
              <a:pPr/>
              <a:t>30</a:t>
            </a:fld>
            <a:endParaRPr lang="en-US"/>
          </a:p>
        </p:txBody>
      </p:sp>
      <p:pic>
        <p:nvPicPr>
          <p:cNvPr id="7" name="Picture 6"/>
          <p:cNvPicPr>
            <a:picLocks noChangeAspect="1"/>
          </p:cNvPicPr>
          <p:nvPr/>
        </p:nvPicPr>
        <p:blipFill>
          <a:blip r:embed="rId2"/>
          <a:stretch>
            <a:fillRect/>
          </a:stretch>
        </p:blipFill>
        <p:spPr>
          <a:xfrm>
            <a:off x="6562030" y="927110"/>
            <a:ext cx="8898111" cy="2620433"/>
          </a:xfrm>
          <a:prstGeom prst="rect">
            <a:avLst/>
          </a:prstGeom>
        </p:spPr>
      </p:pic>
      <p:pic>
        <p:nvPicPr>
          <p:cNvPr id="8" name="Picture 7" descr="Screen Shot 2015-09-15 at 7.26.4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80867" y="3602401"/>
            <a:ext cx="8822267" cy="3027367"/>
          </a:xfrm>
          <a:prstGeom prst="rect">
            <a:avLst/>
          </a:prstGeom>
        </p:spPr>
      </p:pic>
      <p:sp>
        <p:nvSpPr>
          <p:cNvPr id="9" name="TextBox 8"/>
          <p:cNvSpPr txBox="1"/>
          <p:nvPr/>
        </p:nvSpPr>
        <p:spPr>
          <a:xfrm>
            <a:off x="4861780" y="4912901"/>
            <a:ext cx="3234267" cy="1323632"/>
          </a:xfrm>
          <a:prstGeom prst="rect">
            <a:avLst/>
          </a:prstGeom>
          <a:noFill/>
        </p:spPr>
        <p:txBody>
          <a:bodyPr wrap="square" rtlCol="0">
            <a:spAutoFit/>
          </a:bodyPr>
          <a:lstStyle/>
          <a:p>
            <a:r>
              <a:rPr lang="en-US" sz="2667" dirty="0">
                <a:latin typeface="Comic Sans MS"/>
              </a:rPr>
              <a:t>Stub efficiency vs. P</a:t>
            </a:r>
            <a:r>
              <a:rPr lang="en-US" sz="2667" baseline="-25000" dirty="0">
                <a:latin typeface="Comic Sans MS"/>
              </a:rPr>
              <a:t>T</a:t>
            </a:r>
            <a:r>
              <a:rPr lang="en-US" sz="2667" dirty="0">
                <a:latin typeface="Comic Sans MS"/>
              </a:rPr>
              <a:t> for various layers and disks </a:t>
            </a:r>
            <a:r>
              <a:rPr lang="en-US" sz="2667" dirty="0">
                <a:latin typeface="Comic Sans MS"/>
                <a:sym typeface="Wingdings"/>
              </a:rPr>
              <a:t></a:t>
            </a:r>
            <a:endParaRPr lang="en-US" sz="2667" dirty="0">
              <a:latin typeface="Comic Sans MS"/>
            </a:endParaRPr>
          </a:p>
        </p:txBody>
      </p:sp>
      <p:sp>
        <p:nvSpPr>
          <p:cNvPr id="10" name="TextBox 9"/>
          <p:cNvSpPr txBox="1"/>
          <p:nvPr/>
        </p:nvSpPr>
        <p:spPr>
          <a:xfrm>
            <a:off x="9320433" y="4211068"/>
            <a:ext cx="1625600" cy="461665"/>
          </a:xfrm>
          <a:prstGeom prst="rect">
            <a:avLst/>
          </a:prstGeom>
          <a:noFill/>
        </p:spPr>
        <p:txBody>
          <a:bodyPr wrap="square" rtlCol="0">
            <a:spAutoFit/>
          </a:bodyPr>
          <a:lstStyle/>
          <a:p>
            <a:r>
              <a:rPr lang="en-US" sz="2400" dirty="0">
                <a:latin typeface="Comic Sans MS"/>
              </a:rPr>
              <a:t>Barrel</a:t>
            </a:r>
          </a:p>
        </p:txBody>
      </p:sp>
      <p:sp>
        <p:nvSpPr>
          <p:cNvPr id="3" name="Content Placeholder 2"/>
          <p:cNvSpPr>
            <a:spLocks noGrp="1"/>
          </p:cNvSpPr>
          <p:nvPr>
            <p:ph idx="1"/>
          </p:nvPr>
        </p:nvSpPr>
        <p:spPr>
          <a:xfrm>
            <a:off x="197553" y="990610"/>
            <a:ext cx="11480800" cy="5157167"/>
          </a:xfrm>
        </p:spPr>
        <p:txBody>
          <a:bodyPr>
            <a:normAutofit fontScale="92500" lnSpcReduction="10000"/>
          </a:bodyPr>
          <a:lstStyle/>
          <a:p>
            <a:r>
              <a:rPr lang="en-US" dirty="0"/>
              <a:t>Coincidence of hits in a double</a:t>
            </a:r>
            <a:br>
              <a:rPr lang="en-US" dirty="0"/>
            </a:br>
            <a:r>
              <a:rPr lang="en-US" dirty="0"/>
              <a:t>layer of silicon helps reduce </a:t>
            </a:r>
            <a:br>
              <a:rPr lang="en-US" dirty="0"/>
            </a:br>
            <a:r>
              <a:rPr lang="en-US" dirty="0"/>
              <a:t>data bandwidth from detector </a:t>
            </a:r>
          </a:p>
          <a:p>
            <a:r>
              <a:rPr lang="en-US" dirty="0"/>
              <a:t>Require a coincidence within </a:t>
            </a:r>
            <a:br>
              <a:rPr lang="en-US" dirty="0"/>
            </a:br>
            <a:r>
              <a:rPr lang="en-US" dirty="0"/>
              <a:t>a pattern, limits P</a:t>
            </a:r>
            <a:r>
              <a:rPr lang="en-US" baseline="-25000" dirty="0"/>
              <a:t>T </a:t>
            </a:r>
            <a:r>
              <a:rPr lang="en-US" dirty="0"/>
              <a:t>&gt; 2 </a:t>
            </a:r>
            <a:r>
              <a:rPr lang="en-US" dirty="0" err="1"/>
              <a:t>GeV</a:t>
            </a:r>
            <a:endParaRPr lang="en-US" dirty="0"/>
          </a:p>
          <a:p>
            <a:pPr lvl="1"/>
            <a:r>
              <a:rPr lang="en-US" dirty="0"/>
              <a:t>&lt; 3% of tracks</a:t>
            </a:r>
          </a:p>
          <a:p>
            <a:r>
              <a:rPr lang="en-US" dirty="0"/>
              <a:t>“Push” design: all found stubs forwarded </a:t>
            </a:r>
          </a:p>
          <a:p>
            <a:pPr lvl="1"/>
            <a:r>
              <a:rPr lang="en-US" dirty="0"/>
              <a:t>3-4 stubs/module/BX for Barrel layer 1</a:t>
            </a:r>
          </a:p>
          <a:p>
            <a:pPr lvl="1"/>
            <a:r>
              <a:rPr lang="en-US" dirty="0"/>
              <a:t>~10K stubs/BX</a:t>
            </a:r>
          </a:p>
          <a:p>
            <a:pPr lvl="1"/>
            <a:r>
              <a:rPr lang="en-US" dirty="0">
                <a:solidFill>
                  <a:srgbClr val="CC00CC"/>
                </a:solidFill>
              </a:rPr>
              <a:t>O(50) </a:t>
            </a:r>
            <a:r>
              <a:rPr lang="en-US" dirty="0" err="1">
                <a:solidFill>
                  <a:srgbClr val="CC00CC"/>
                </a:solidFill>
              </a:rPr>
              <a:t>Tbps</a:t>
            </a:r>
            <a:r>
              <a:rPr lang="en-US" dirty="0">
                <a:solidFill>
                  <a:srgbClr val="CC00CC"/>
                </a:solidFill>
              </a:rPr>
              <a:t>  !</a:t>
            </a:r>
            <a:br>
              <a:rPr lang="en-US" dirty="0">
                <a:solidFill>
                  <a:srgbClr val="CC00CC"/>
                </a:solidFill>
              </a:rPr>
            </a:br>
            <a:endParaRPr lang="en-US" dirty="0">
              <a:solidFill>
                <a:srgbClr val="CC00CC"/>
              </a:solidFill>
            </a:endParaRPr>
          </a:p>
        </p:txBody>
      </p:sp>
      <p:sp>
        <p:nvSpPr>
          <p:cNvPr id="11" name="Rectangle 10">
            <a:extLst>
              <a:ext uri="{FF2B5EF4-FFF2-40B4-BE49-F238E27FC236}">
                <a16:creationId xmlns:a16="http://schemas.microsoft.com/office/drawing/2014/main" id="{6AA6B0BF-A7FC-C248-9A37-13DC64D54B2B}"/>
              </a:ext>
            </a:extLst>
          </p:cNvPr>
          <p:cNvSpPr/>
          <p:nvPr/>
        </p:nvSpPr>
        <p:spPr bwMode="auto">
          <a:xfrm>
            <a:off x="7780867" y="2313708"/>
            <a:ext cx="4191000" cy="1206125"/>
          </a:xfrm>
          <a:prstGeom prst="rect">
            <a:avLst/>
          </a:prstGeom>
          <a:solidFill>
            <a:schemeClr val="accent2">
              <a:alpha val="5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951747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Silicon Track-Finding</a:t>
            </a:r>
            <a:endParaRPr lang="en-US" dirty="0"/>
          </a:p>
        </p:txBody>
      </p:sp>
      <p:sp>
        <p:nvSpPr>
          <p:cNvPr id="3" name="Content Placeholder 2"/>
          <p:cNvSpPr>
            <a:spLocks noGrp="1"/>
          </p:cNvSpPr>
          <p:nvPr>
            <p:ph idx="1"/>
          </p:nvPr>
        </p:nvSpPr>
        <p:spPr/>
        <p:txBody>
          <a:bodyPr>
            <a:normAutofit fontScale="77500" lnSpcReduction="20000"/>
          </a:bodyPr>
          <a:lstStyle/>
          <a:p>
            <a:r>
              <a:rPr lang="en-US" dirty="0"/>
              <a:t>Tracking at Level-1 is a feature that </a:t>
            </a:r>
            <a:r>
              <a:rPr lang="en-US" dirty="0" err="1"/>
              <a:t>Tevatron</a:t>
            </a:r>
            <a:r>
              <a:rPr lang="en-US" dirty="0"/>
              <a:t> experiments had...</a:t>
            </a:r>
          </a:p>
          <a:p>
            <a:r>
              <a:rPr lang="en-US" dirty="0"/>
              <a:t>For CMS it is a “push” design </a:t>
            </a:r>
            <a:r>
              <a:rPr lang="mr-IN" dirty="0"/>
              <a:t>–</a:t>
            </a:r>
            <a:r>
              <a:rPr lang="en-US" dirty="0"/>
              <a:t> all stubs taken every beam crossing, whereas ATLAS experiment has a region of interest seeded design</a:t>
            </a:r>
            <a:endParaRPr lang="en-US" dirty="0">
              <a:sym typeface="Wingdings"/>
            </a:endParaRPr>
          </a:p>
          <a:p>
            <a:r>
              <a:rPr lang="en-US" dirty="0">
                <a:sym typeface="Wingdings"/>
              </a:rPr>
              <a:t>Latency: ~5 </a:t>
            </a:r>
            <a:r>
              <a:rPr lang="en-US" dirty="0" err="1">
                <a:sym typeface="Wingdings"/>
              </a:rPr>
              <a:t>μs</a:t>
            </a:r>
            <a:r>
              <a:rPr lang="en-US" dirty="0">
                <a:sym typeface="Wingdings"/>
              </a:rPr>
              <a:t> allocated for CMS design</a:t>
            </a:r>
            <a:endParaRPr lang="en-US" dirty="0"/>
          </a:p>
          <a:p>
            <a:r>
              <a:rPr lang="en-US" dirty="0"/>
              <a:t>Multiple approaches under consideration to find tracks:</a:t>
            </a:r>
          </a:p>
          <a:p>
            <a:pPr lvl="1"/>
            <a:r>
              <a:rPr lang="en-US" dirty="0"/>
              <a:t>Pattern-based: Track patterns stored in Associative Memory chips</a:t>
            </a:r>
            <a:endParaRPr lang="en-US" dirty="0">
              <a:solidFill>
                <a:schemeClr val="tx1"/>
              </a:solidFill>
            </a:endParaRPr>
          </a:p>
          <a:p>
            <a:pPr lvl="2"/>
            <a:r>
              <a:rPr lang="en-US" dirty="0"/>
              <a:t>Target implementation in custom ASICs to store large number </a:t>
            </a:r>
            <a:br>
              <a:rPr lang="en-US" dirty="0"/>
            </a:br>
            <a:r>
              <a:rPr lang="en-US" dirty="0"/>
              <a:t>of patterns (~</a:t>
            </a:r>
            <a:r>
              <a:rPr lang="en-US" dirty="0">
                <a:sym typeface="Wingdings"/>
              </a:rPr>
              <a:t>1 G </a:t>
            </a:r>
            <a:r>
              <a:rPr lang="en-US" dirty="0"/>
              <a:t>overall)</a:t>
            </a:r>
          </a:p>
          <a:p>
            <a:pPr lvl="1"/>
            <a:r>
              <a:rPr lang="en-US" dirty="0"/>
              <a:t>“</a:t>
            </a:r>
            <a:r>
              <a:rPr lang="en-US" dirty="0" err="1"/>
              <a:t>Tracklet</a:t>
            </a:r>
            <a:r>
              <a:rPr lang="en-US" dirty="0"/>
              <a:t>” approach: Track building from stubs with pair-wise layer </a:t>
            </a:r>
            <a:br>
              <a:rPr lang="en-US" dirty="0"/>
            </a:br>
            <a:r>
              <a:rPr lang="en-US" dirty="0"/>
              <a:t>extrapolations </a:t>
            </a:r>
          </a:p>
          <a:p>
            <a:pPr lvl="1"/>
            <a:r>
              <a:rPr lang="en-US" dirty="0"/>
              <a:t>Hough transform: transformation of track patterns to clusters in </a:t>
            </a:r>
            <a:br>
              <a:rPr lang="en-US" dirty="0"/>
            </a:br>
            <a:r>
              <a:rPr lang="en-US" dirty="0"/>
              <a:t>transformed space</a:t>
            </a:r>
          </a:p>
          <a:p>
            <a:pPr lvl="2"/>
            <a:r>
              <a:rPr lang="en-US" dirty="0"/>
              <a:t>Target implementation in FPGAs</a:t>
            </a:r>
          </a:p>
          <a:p>
            <a:r>
              <a:rPr lang="en-US" dirty="0"/>
              <a:t>Generally implemented with time-multiplexing of the input data (round-robin of event data to processors)</a:t>
            </a:r>
          </a:p>
          <a:p>
            <a:r>
              <a:rPr lang="en-US" dirty="0"/>
              <a:t>All followed by a track-fitting stage to extract track parameters</a:t>
            </a:r>
          </a:p>
          <a:p>
            <a:pPr lvl="1"/>
            <a:endParaRPr lang="en-US" dirty="0"/>
          </a:p>
        </p:txBody>
      </p:sp>
      <p:sp>
        <p:nvSpPr>
          <p:cNvPr id="4" name="Date Placeholder 3"/>
          <p:cNvSpPr>
            <a:spLocks noGrp="1"/>
          </p:cNvSpPr>
          <p:nvPr>
            <p:ph type="dt" sz="half" idx="10"/>
          </p:nvPr>
        </p:nvSpPr>
        <p:spPr/>
        <p:txBody>
          <a:bodyPr/>
          <a:lstStyle/>
          <a:p>
            <a:fld id="{0D2797FF-32A9-454F-86D4-7F6B85CB70F9}" type="datetime1">
              <a:rPr lang="en-US" smtClean="0"/>
              <a:t>1/18/19</a:t>
            </a:fld>
            <a:endParaRPr lang="en-US"/>
          </a:p>
        </p:txBody>
      </p:sp>
      <p:sp>
        <p:nvSpPr>
          <p:cNvPr id="5" name="Footer Placeholder 4"/>
          <p:cNvSpPr>
            <a:spLocks noGrp="1"/>
          </p:cNvSpPr>
          <p:nvPr>
            <p:ph type="ftr" sz="quarter" idx="11"/>
          </p:nvPr>
        </p:nvSpPr>
        <p:spPr/>
        <p:txBody>
          <a:bodyPr/>
          <a:lstStyle/>
          <a:p>
            <a:r>
              <a:rPr lang="en-US"/>
              <a:t>Acosta - Trigger Electronics - ASET </a:t>
            </a:r>
          </a:p>
        </p:txBody>
      </p:sp>
      <p:sp>
        <p:nvSpPr>
          <p:cNvPr id="6" name="Slide Number Placeholder 5"/>
          <p:cNvSpPr>
            <a:spLocks noGrp="1"/>
          </p:cNvSpPr>
          <p:nvPr>
            <p:ph type="sldNum" sz="quarter" idx="12"/>
          </p:nvPr>
        </p:nvSpPr>
        <p:spPr/>
        <p:txBody>
          <a:bodyPr/>
          <a:lstStyle/>
          <a:p>
            <a:fld id="{48F2E711-0A29-B749-9EE7-BFDC0475DBBE}" type="slidenum">
              <a:rPr lang="en-US" smtClean="0"/>
              <a:pPr/>
              <a:t>31</a:t>
            </a:fld>
            <a:endParaRPr lang="en-US"/>
          </a:p>
        </p:txBody>
      </p:sp>
      <p:sp>
        <p:nvSpPr>
          <p:cNvPr id="13" name="Right Brace 12"/>
          <p:cNvSpPr/>
          <p:nvPr/>
        </p:nvSpPr>
        <p:spPr bwMode="auto">
          <a:xfrm>
            <a:off x="10455978" y="3742572"/>
            <a:ext cx="454607" cy="818187"/>
          </a:xfrm>
          <a:prstGeom prst="rightBrace">
            <a:avLst>
              <a:gd name="adj1" fmla="val 8333"/>
              <a:gd name="adj2" fmla="val 48611"/>
            </a:avLst>
          </a:prstGeom>
          <a:no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kumimoji="1" lang="en-US" sz="3200" b="1">
              <a:latin typeface="Arial" charset="0"/>
            </a:endParaRPr>
          </a:p>
        </p:txBody>
      </p:sp>
      <p:sp>
        <p:nvSpPr>
          <p:cNvPr id="14" name="TextBox 13"/>
          <p:cNvSpPr txBox="1"/>
          <p:nvPr/>
        </p:nvSpPr>
        <p:spPr>
          <a:xfrm>
            <a:off x="10876493" y="3765299"/>
            <a:ext cx="1136519" cy="748795"/>
          </a:xfrm>
          <a:prstGeom prst="rect">
            <a:avLst/>
          </a:prstGeom>
          <a:noFill/>
        </p:spPr>
        <p:txBody>
          <a:bodyPr wrap="square" rtlCol="0">
            <a:spAutoFit/>
          </a:bodyPr>
          <a:lstStyle/>
          <a:p>
            <a:r>
              <a:rPr lang="en-US" sz="2133" dirty="0">
                <a:latin typeface="+mj-lt"/>
              </a:rPr>
              <a:t>CMS options</a:t>
            </a:r>
          </a:p>
        </p:txBody>
      </p:sp>
      <p:sp>
        <p:nvSpPr>
          <p:cNvPr id="15" name="TextBox 14"/>
          <p:cNvSpPr txBox="1"/>
          <p:nvPr/>
        </p:nvSpPr>
        <p:spPr>
          <a:xfrm>
            <a:off x="10876493" y="2612308"/>
            <a:ext cx="1750239" cy="748795"/>
          </a:xfrm>
          <a:prstGeom prst="rect">
            <a:avLst/>
          </a:prstGeom>
          <a:noFill/>
        </p:spPr>
        <p:txBody>
          <a:bodyPr wrap="square" rtlCol="0">
            <a:spAutoFit/>
          </a:bodyPr>
          <a:lstStyle/>
          <a:p>
            <a:r>
              <a:rPr lang="en-US" sz="2133" dirty="0">
                <a:latin typeface="+mj-lt"/>
              </a:rPr>
              <a:t>ATLAS design</a:t>
            </a:r>
          </a:p>
        </p:txBody>
      </p:sp>
    </p:spTree>
    <p:extLst>
      <p:ext uri="{BB962C8B-B14F-4D97-AF65-F5344CB8AC3E}">
        <p14:creationId xmlns:p14="http://schemas.microsoft.com/office/powerpoint/2010/main" val="998274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Flow in Level-1 Trigger</a:t>
            </a:r>
          </a:p>
        </p:txBody>
      </p:sp>
      <p:sp>
        <p:nvSpPr>
          <p:cNvPr id="3" name="Content Placeholder 2"/>
          <p:cNvSpPr>
            <a:spLocks noGrp="1"/>
          </p:cNvSpPr>
          <p:nvPr>
            <p:ph idx="1"/>
          </p:nvPr>
        </p:nvSpPr>
        <p:spPr>
          <a:xfrm>
            <a:off x="406400" y="1028710"/>
            <a:ext cx="11480800" cy="3959967"/>
          </a:xfrm>
        </p:spPr>
        <p:txBody>
          <a:bodyPr>
            <a:normAutofit fontScale="92500" lnSpcReduction="10000"/>
          </a:bodyPr>
          <a:lstStyle/>
          <a:p>
            <a:r>
              <a:rPr lang="en-US" dirty="0"/>
              <a:t>“Particle Flow” is the optimum combination of tracking momentum and calorimeter energy measurements</a:t>
            </a:r>
          </a:p>
          <a:p>
            <a:pPr lvl="1"/>
            <a:r>
              <a:rPr lang="en-US" dirty="0"/>
              <a:t>Used successfully in CMS HLT and offline analyses</a:t>
            </a:r>
          </a:p>
          <a:p>
            <a:r>
              <a:rPr lang="en-US" dirty="0"/>
              <a:t>Full exploitation of tracking at </a:t>
            </a:r>
            <a:r>
              <a:rPr lang="en-US" dirty="0">
                <a:solidFill>
                  <a:srgbClr val="FF0000"/>
                </a:solidFill>
              </a:rPr>
              <a:t>Level-1</a:t>
            </a:r>
            <a:r>
              <a:rPr lang="en-US" dirty="0"/>
              <a:t> for HL LHC proposed</a:t>
            </a:r>
          </a:p>
          <a:p>
            <a:pPr lvl="1"/>
            <a:r>
              <a:rPr lang="en-US" dirty="0"/>
              <a:t>Requires matching all calorimeter clusters to all tracks, removing clusters not attached to the primary vertex, and replacing cluster energy with track parameters for rest</a:t>
            </a:r>
          </a:p>
          <a:p>
            <a:pPr lvl="1"/>
            <a:r>
              <a:rPr lang="en-US" dirty="0"/>
              <a:t>Significantly improves the jet and </a:t>
            </a:r>
            <a:r>
              <a:rPr lang="en-US" dirty="0" err="1"/>
              <a:t>hadronic</a:t>
            </a:r>
            <a:r>
              <a:rPr lang="en-US" dirty="0"/>
              <a:t> energy flow measurements at CMS. Also reduces pile-up dependence.</a:t>
            </a:r>
          </a:p>
          <a:p>
            <a:pPr lvl="1"/>
            <a:endParaRPr lang="en-US" dirty="0"/>
          </a:p>
          <a:p>
            <a:endParaRPr lang="en-US" dirty="0"/>
          </a:p>
        </p:txBody>
      </p:sp>
      <p:sp>
        <p:nvSpPr>
          <p:cNvPr id="4" name="Date Placeholder 3"/>
          <p:cNvSpPr>
            <a:spLocks noGrp="1"/>
          </p:cNvSpPr>
          <p:nvPr>
            <p:ph type="dt" sz="half" idx="10"/>
          </p:nvPr>
        </p:nvSpPr>
        <p:spPr/>
        <p:txBody>
          <a:bodyPr/>
          <a:lstStyle/>
          <a:p>
            <a:pPr>
              <a:defRPr/>
            </a:pPr>
            <a:fld id="{3E9E8808-9A5B-FA49-BDB7-D48A6D021359}" type="datetime1">
              <a:rPr lang="en-US" smtClean="0"/>
              <a:t>1/18/19</a:t>
            </a:fld>
            <a:endParaRPr lang="en-US"/>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fld id="{48F2E711-0A29-B749-9EE7-BFDC0475DBBE}" type="slidenum">
              <a:rPr lang="en-US" smtClean="0"/>
              <a:pPr/>
              <a:t>32</a:t>
            </a:fld>
            <a:endParaRPr lang="en-US"/>
          </a:p>
        </p:txBody>
      </p:sp>
      <p:pic>
        <p:nvPicPr>
          <p:cNvPr id="7" name="Picture 6" descr="Screen Shot 2018-12-29 at 10.11.0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3148" y="4941008"/>
            <a:ext cx="7614673" cy="1570373"/>
          </a:xfrm>
          <a:prstGeom prst="rect">
            <a:avLst/>
          </a:prstGeom>
        </p:spPr>
      </p:pic>
    </p:spTree>
    <p:extLst>
      <p:ext uri="{BB962C8B-B14F-4D97-AF65-F5344CB8AC3E}">
        <p14:creationId xmlns:p14="http://schemas.microsoft.com/office/powerpoint/2010/main" val="2486577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Technologies for the HL LHC Trigger</a:t>
            </a:r>
          </a:p>
        </p:txBody>
      </p:sp>
      <p:sp>
        <p:nvSpPr>
          <p:cNvPr id="6" name="Content Placeholder 5"/>
          <p:cNvSpPr>
            <a:spLocks noGrp="1"/>
          </p:cNvSpPr>
          <p:nvPr>
            <p:ph idx="1"/>
          </p:nvPr>
        </p:nvSpPr>
        <p:spPr/>
        <p:txBody>
          <a:bodyPr>
            <a:normAutofit fontScale="92500" lnSpcReduction="10000"/>
          </a:bodyPr>
          <a:lstStyle/>
          <a:p>
            <a:r>
              <a:rPr lang="en-US" dirty="0"/>
              <a:t>Optical data links @ bandwidths up to 28 </a:t>
            </a:r>
            <a:r>
              <a:rPr lang="en-US" dirty="0" err="1"/>
              <a:t>Gbit</a:t>
            </a:r>
            <a:r>
              <a:rPr lang="en-US" dirty="0"/>
              <a:t>/s, and possibly 56 </a:t>
            </a:r>
            <a:r>
              <a:rPr lang="en-US" dirty="0" err="1"/>
              <a:t>Gbit</a:t>
            </a:r>
            <a:r>
              <a:rPr lang="en-US" dirty="0"/>
              <a:t>/s (from 10 </a:t>
            </a:r>
            <a:r>
              <a:rPr lang="en-US" dirty="0" err="1"/>
              <a:t>Gbit</a:t>
            </a:r>
            <a:r>
              <a:rPr lang="en-US" dirty="0"/>
              <a:t>/s currently)</a:t>
            </a:r>
          </a:p>
          <a:p>
            <a:pPr lvl="1"/>
            <a:r>
              <a:rPr lang="en-US" dirty="0"/>
              <a:t>Much more data to ship around</a:t>
            </a:r>
          </a:p>
          <a:p>
            <a:r>
              <a:rPr lang="en-US" dirty="0" err="1"/>
              <a:t>Ultrascale</a:t>
            </a:r>
            <a:r>
              <a:rPr lang="en-US" dirty="0"/>
              <a:t> FPGAs</a:t>
            </a:r>
          </a:p>
          <a:p>
            <a:pPr lvl="1"/>
            <a:r>
              <a:rPr lang="en-US" dirty="0"/>
              <a:t>O(100) data link receivers and transceivers </a:t>
            </a:r>
          </a:p>
          <a:p>
            <a:pPr lvl="1"/>
            <a:r>
              <a:rPr lang="en-US" dirty="0"/>
              <a:t>Factor 4 or more logic resources per chip than currently, to tackle more complex algorithms</a:t>
            </a:r>
          </a:p>
          <a:p>
            <a:r>
              <a:rPr lang="en-US" dirty="0"/>
              <a:t>Large Memory banks (DDR4)</a:t>
            </a:r>
          </a:p>
          <a:p>
            <a:r>
              <a:rPr lang="en-US" dirty="0"/>
              <a:t>Advanced Telecommunication Computing Architecture (ATCA)</a:t>
            </a:r>
          </a:p>
          <a:p>
            <a:pPr lvl="1"/>
            <a:r>
              <a:rPr lang="en-US" dirty="0"/>
              <a:t>Standardized shelf technology</a:t>
            </a:r>
          </a:p>
          <a:p>
            <a:pPr lvl="2"/>
            <a:r>
              <a:rPr lang="en-US" dirty="0"/>
              <a:t>Current CMS trigger uses </a:t>
            </a:r>
            <a:r>
              <a:rPr lang="en-US" dirty="0" err="1"/>
              <a:t>μTCA</a:t>
            </a:r>
            <a:r>
              <a:rPr lang="en-US" dirty="0"/>
              <a:t>, a daughter card of ATCA</a:t>
            </a:r>
          </a:p>
          <a:p>
            <a:pPr lvl="1"/>
            <a:endParaRPr lang="en-US" dirty="0"/>
          </a:p>
          <a:p>
            <a:endParaRPr lang="en-US" dirty="0"/>
          </a:p>
        </p:txBody>
      </p:sp>
      <p:sp>
        <p:nvSpPr>
          <p:cNvPr id="3" name="Date Placeholder 2"/>
          <p:cNvSpPr>
            <a:spLocks noGrp="1"/>
          </p:cNvSpPr>
          <p:nvPr>
            <p:ph type="dt" sz="half" idx="10"/>
          </p:nvPr>
        </p:nvSpPr>
        <p:spPr/>
        <p:txBody>
          <a:bodyPr/>
          <a:lstStyle/>
          <a:p>
            <a:pPr>
              <a:defRPr/>
            </a:pPr>
            <a:fld id="{745F05D7-5AEC-7D4C-B069-CF0039F29482}" type="datetime1">
              <a:rPr lang="en-US" smtClean="0"/>
              <a:t>1/18/19</a:t>
            </a:fld>
            <a:endParaRPr lang="en-US" dirty="0"/>
          </a:p>
        </p:txBody>
      </p:sp>
      <p:sp>
        <p:nvSpPr>
          <p:cNvPr id="4" name="Footer Placeholder 3"/>
          <p:cNvSpPr>
            <a:spLocks noGrp="1"/>
          </p:cNvSpPr>
          <p:nvPr>
            <p:ph type="ftr" sz="quarter" idx="11"/>
          </p:nvPr>
        </p:nvSpPr>
        <p:spPr/>
        <p:txBody>
          <a:bodyPr/>
          <a:lstStyle/>
          <a:p>
            <a:pPr>
              <a:defRPr/>
            </a:pPr>
            <a:r>
              <a:rPr lang="en-US"/>
              <a:t>Acosta - Trigger Electronics - ASET </a:t>
            </a:r>
          </a:p>
        </p:txBody>
      </p:sp>
      <p:sp>
        <p:nvSpPr>
          <p:cNvPr id="5" name="Slide Number Placeholder 4"/>
          <p:cNvSpPr>
            <a:spLocks noGrp="1"/>
          </p:cNvSpPr>
          <p:nvPr>
            <p:ph type="sldNum" sz="quarter" idx="12"/>
          </p:nvPr>
        </p:nvSpPr>
        <p:spPr/>
        <p:txBody>
          <a:bodyPr/>
          <a:lstStyle/>
          <a:p>
            <a:pPr>
              <a:defRPr/>
            </a:pPr>
            <a:fld id="{52BC25DA-60F6-3445-881F-085E2BBD7839}" type="slidenum">
              <a:rPr lang="en-US" smtClean="0"/>
              <a:pPr>
                <a:defRPr/>
              </a:pPr>
              <a:t>33</a:t>
            </a:fld>
            <a:endParaRPr lang="en-US"/>
          </a:p>
        </p:txBody>
      </p:sp>
    </p:spTree>
    <p:extLst>
      <p:ext uri="{BB962C8B-B14F-4D97-AF65-F5344CB8AC3E}">
        <p14:creationId xmlns:p14="http://schemas.microsoft.com/office/powerpoint/2010/main" val="229300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R&amp;D on State of the Art Optical Links</a:t>
            </a:r>
          </a:p>
        </p:txBody>
      </p:sp>
      <p:pic>
        <p:nvPicPr>
          <p:cNvPr id="5" name="Picture 4" descr="Screen Shot 2017-10-05 at 3.36.35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6637" y="3055211"/>
            <a:ext cx="5709920" cy="1672525"/>
          </a:xfrm>
          <a:prstGeom prst="rect">
            <a:avLst/>
          </a:prstGeom>
        </p:spPr>
      </p:pic>
      <p:pic>
        <p:nvPicPr>
          <p:cNvPr id="13" name="Picture 12" descr="Screen Shot 2017-10-05 at 3.36.22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6637" y="4821140"/>
            <a:ext cx="5709920" cy="1667899"/>
          </a:xfrm>
          <a:prstGeom prst="rect">
            <a:avLst/>
          </a:prstGeom>
        </p:spPr>
      </p:pic>
      <p:pic>
        <p:nvPicPr>
          <p:cNvPr id="14" name="Picture 13"/>
          <p:cNvPicPr>
            <a:picLocks noChangeAspect="1"/>
          </p:cNvPicPr>
          <p:nvPr/>
        </p:nvPicPr>
        <p:blipFill>
          <a:blip r:embed="rId4" cstate="print">
            <a:lum bright="7000"/>
            <a:extLst>
              <a:ext uri="{28A0092B-C50C-407E-A947-70E740481C1C}">
                <a14:useLocalDpi xmlns:a14="http://schemas.microsoft.com/office/drawing/2010/main"/>
              </a:ext>
            </a:extLst>
          </a:blip>
          <a:stretch>
            <a:fillRect/>
          </a:stretch>
        </p:blipFill>
        <p:spPr>
          <a:xfrm rot="5400000">
            <a:off x="9348174" y="3675486"/>
            <a:ext cx="1957703" cy="3536887"/>
          </a:xfrm>
          <a:prstGeom prst="rect">
            <a:avLst/>
          </a:prstGeom>
        </p:spPr>
      </p:pic>
      <p:pic>
        <p:nvPicPr>
          <p:cNvPr id="16" name="Picture 15"/>
          <p:cNvPicPr>
            <a:picLocks noChangeAspect="1"/>
          </p:cNvPicPr>
          <p:nvPr/>
        </p:nvPicPr>
        <p:blipFill>
          <a:blip r:embed="rId5">
            <a:lum bright="10000"/>
          </a:blip>
          <a:stretch>
            <a:fillRect/>
          </a:stretch>
        </p:blipFill>
        <p:spPr>
          <a:xfrm rot="5400000">
            <a:off x="9180779" y="1339210"/>
            <a:ext cx="2316480" cy="3395273"/>
          </a:xfrm>
          <a:prstGeom prst="rect">
            <a:avLst/>
          </a:prstGeom>
        </p:spPr>
      </p:pic>
      <p:sp>
        <p:nvSpPr>
          <p:cNvPr id="17" name="Freeform 16"/>
          <p:cNvSpPr/>
          <p:nvPr/>
        </p:nvSpPr>
        <p:spPr>
          <a:xfrm>
            <a:off x="6501517" y="3405809"/>
            <a:ext cx="2912908" cy="1320513"/>
          </a:xfrm>
          <a:custGeom>
            <a:avLst/>
            <a:gdLst>
              <a:gd name="connsiteX0" fmla="*/ 0 w 3241040"/>
              <a:gd name="connsiteY0" fmla="*/ 629920 h 896001"/>
              <a:gd name="connsiteX1" fmla="*/ 1757680 w 3241040"/>
              <a:gd name="connsiteY1" fmla="*/ 863600 h 896001"/>
              <a:gd name="connsiteX2" fmla="*/ 3241040 w 3241040"/>
              <a:gd name="connsiteY2" fmla="*/ 0 h 896001"/>
            </a:gdLst>
            <a:ahLst/>
            <a:cxnLst>
              <a:cxn ang="0">
                <a:pos x="connsiteX0" y="connsiteY0"/>
              </a:cxn>
              <a:cxn ang="0">
                <a:pos x="connsiteX1" y="connsiteY1"/>
              </a:cxn>
              <a:cxn ang="0">
                <a:pos x="connsiteX2" y="connsiteY2"/>
              </a:cxn>
            </a:cxnLst>
            <a:rect l="l" t="t" r="r" b="b"/>
            <a:pathLst>
              <a:path w="3241040" h="896001">
                <a:moveTo>
                  <a:pt x="0" y="629920"/>
                </a:moveTo>
                <a:cubicBezTo>
                  <a:pt x="608753" y="799253"/>
                  <a:pt x="1217507" y="968587"/>
                  <a:pt x="1757680" y="863600"/>
                </a:cubicBezTo>
                <a:cubicBezTo>
                  <a:pt x="2297853" y="758613"/>
                  <a:pt x="2769446" y="379306"/>
                  <a:pt x="3241040" y="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18" name="Freeform 17"/>
          <p:cNvSpPr/>
          <p:nvPr/>
        </p:nvSpPr>
        <p:spPr>
          <a:xfrm>
            <a:off x="6430397" y="5904341"/>
            <a:ext cx="3302883" cy="684651"/>
          </a:xfrm>
          <a:custGeom>
            <a:avLst/>
            <a:gdLst>
              <a:gd name="connsiteX0" fmla="*/ 0 w 3596640"/>
              <a:gd name="connsiteY0" fmla="*/ 233680 h 564110"/>
              <a:gd name="connsiteX1" fmla="*/ 1910080 w 3596640"/>
              <a:gd name="connsiteY1" fmla="*/ 558800 h 564110"/>
              <a:gd name="connsiteX2" fmla="*/ 3596640 w 3596640"/>
              <a:gd name="connsiteY2" fmla="*/ 0 h 564110"/>
            </a:gdLst>
            <a:ahLst/>
            <a:cxnLst>
              <a:cxn ang="0">
                <a:pos x="connsiteX0" y="connsiteY0"/>
              </a:cxn>
              <a:cxn ang="0">
                <a:pos x="connsiteX1" y="connsiteY1"/>
              </a:cxn>
              <a:cxn ang="0">
                <a:pos x="connsiteX2" y="connsiteY2"/>
              </a:cxn>
            </a:cxnLst>
            <a:rect l="l" t="t" r="r" b="b"/>
            <a:pathLst>
              <a:path w="3596640" h="564110">
                <a:moveTo>
                  <a:pt x="0" y="233680"/>
                </a:moveTo>
                <a:cubicBezTo>
                  <a:pt x="655320" y="415713"/>
                  <a:pt x="1310640" y="597747"/>
                  <a:pt x="1910080" y="558800"/>
                </a:cubicBezTo>
                <a:cubicBezTo>
                  <a:pt x="2509520" y="519853"/>
                  <a:pt x="3596640" y="0"/>
                  <a:pt x="3596640" y="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6" name="Content Placeholder 5"/>
          <p:cNvSpPr>
            <a:spLocks noGrp="1"/>
          </p:cNvSpPr>
          <p:nvPr>
            <p:ph idx="1"/>
          </p:nvPr>
        </p:nvSpPr>
        <p:spPr>
          <a:xfrm>
            <a:off x="406400" y="968559"/>
            <a:ext cx="11361531" cy="2199372"/>
          </a:xfrm>
        </p:spPr>
        <p:txBody>
          <a:bodyPr>
            <a:normAutofit fontScale="85000" lnSpcReduction="10000"/>
          </a:bodyPr>
          <a:lstStyle/>
          <a:p>
            <a:r>
              <a:rPr lang="en-US" dirty="0"/>
              <a:t>Test of </a:t>
            </a:r>
            <a:r>
              <a:rPr lang="en-US" dirty="0">
                <a:solidFill>
                  <a:srgbClr val="FF0000"/>
                </a:solidFill>
              </a:rPr>
              <a:t>Firefly optical links </a:t>
            </a:r>
            <a:r>
              <a:rPr lang="en-US" dirty="0"/>
              <a:t>via PRBS-31 at </a:t>
            </a:r>
            <a:r>
              <a:rPr lang="en-US" dirty="0">
                <a:solidFill>
                  <a:srgbClr val="FF0000"/>
                </a:solidFill>
              </a:rPr>
              <a:t>14, 26, and 28 Gbps </a:t>
            </a:r>
            <a:r>
              <a:rPr lang="en-US" dirty="0"/>
              <a:t>with </a:t>
            </a:r>
            <a:r>
              <a:rPr lang="en-US" dirty="0">
                <a:solidFill>
                  <a:srgbClr val="FF0000"/>
                </a:solidFill>
              </a:rPr>
              <a:t>Xilinx </a:t>
            </a:r>
            <a:r>
              <a:rPr lang="en-US" dirty="0" err="1">
                <a:solidFill>
                  <a:srgbClr val="FF0000"/>
                </a:solidFill>
              </a:rPr>
              <a:t>Ultrascale</a:t>
            </a:r>
            <a:r>
              <a:rPr lang="en-US" dirty="0">
                <a:solidFill>
                  <a:srgbClr val="FF0000"/>
                </a:solidFill>
              </a:rPr>
              <a:t>+</a:t>
            </a:r>
            <a:r>
              <a:rPr lang="en-US" dirty="0"/>
              <a:t> FPGA evaluation board XUSP3S</a:t>
            </a:r>
          </a:p>
          <a:p>
            <a:r>
              <a:rPr lang="en-US" dirty="0"/>
              <a:t>Add transmission through a 15 cm differential </a:t>
            </a:r>
            <a:br>
              <a:rPr lang="en-US" dirty="0"/>
            </a:br>
            <a:r>
              <a:rPr lang="en-US" dirty="0"/>
              <a:t>line and Impel connectors</a:t>
            </a:r>
          </a:p>
          <a:p>
            <a:r>
              <a:rPr lang="en-US" dirty="0"/>
              <a:t>Also through a 15 cm Firefly optical fiber.</a:t>
            </a:r>
          </a:p>
        </p:txBody>
      </p:sp>
      <p:sp>
        <p:nvSpPr>
          <p:cNvPr id="7" name="TextBox 6">
            <a:extLst>
              <a:ext uri="{FF2B5EF4-FFF2-40B4-BE49-F238E27FC236}">
                <a16:creationId xmlns:a16="http://schemas.microsoft.com/office/drawing/2014/main" id="{EC13168C-9B34-054A-899C-563E079F8735}"/>
              </a:ext>
            </a:extLst>
          </p:cNvPr>
          <p:cNvSpPr txBox="1"/>
          <p:nvPr/>
        </p:nvSpPr>
        <p:spPr>
          <a:xfrm>
            <a:off x="1253067" y="4023561"/>
            <a:ext cx="1971040" cy="666977"/>
          </a:xfrm>
          <a:prstGeom prst="rect">
            <a:avLst/>
          </a:prstGeom>
          <a:noFill/>
        </p:spPr>
        <p:txBody>
          <a:bodyPr wrap="square" rtlCol="0">
            <a:spAutoFit/>
          </a:bodyPr>
          <a:lstStyle/>
          <a:p>
            <a:r>
              <a:rPr lang="en-US" sz="1867" dirty="0">
                <a:latin typeface="+mj-lt"/>
              </a:rPr>
              <a:t>Through RTM connectors</a:t>
            </a:r>
          </a:p>
        </p:txBody>
      </p:sp>
      <p:sp>
        <p:nvSpPr>
          <p:cNvPr id="15" name="TextBox 14">
            <a:extLst>
              <a:ext uri="{FF2B5EF4-FFF2-40B4-BE49-F238E27FC236}">
                <a16:creationId xmlns:a16="http://schemas.microsoft.com/office/drawing/2014/main" id="{D8B5B532-7BFF-4C45-8AAE-5EA82F9CA073}"/>
              </a:ext>
            </a:extLst>
          </p:cNvPr>
          <p:cNvSpPr txBox="1"/>
          <p:nvPr/>
        </p:nvSpPr>
        <p:spPr>
          <a:xfrm>
            <a:off x="1208157" y="5588831"/>
            <a:ext cx="1971040" cy="666977"/>
          </a:xfrm>
          <a:prstGeom prst="rect">
            <a:avLst/>
          </a:prstGeom>
          <a:noFill/>
        </p:spPr>
        <p:txBody>
          <a:bodyPr wrap="square" rtlCol="0">
            <a:spAutoFit/>
          </a:bodyPr>
          <a:lstStyle/>
          <a:p>
            <a:r>
              <a:rPr lang="en-US" sz="1867" dirty="0">
                <a:latin typeface="+mj-lt"/>
              </a:rPr>
              <a:t>Through fiber interconnect</a:t>
            </a:r>
          </a:p>
        </p:txBody>
      </p:sp>
      <p:sp>
        <p:nvSpPr>
          <p:cNvPr id="8" name="Date Placeholder 7">
            <a:extLst>
              <a:ext uri="{FF2B5EF4-FFF2-40B4-BE49-F238E27FC236}">
                <a16:creationId xmlns:a16="http://schemas.microsoft.com/office/drawing/2014/main" id="{9D60588D-50AC-AF4A-9544-97B3FC265AE3}"/>
              </a:ext>
            </a:extLst>
          </p:cNvPr>
          <p:cNvSpPr>
            <a:spLocks noGrp="1"/>
          </p:cNvSpPr>
          <p:nvPr>
            <p:ph type="dt" sz="half" idx="10"/>
          </p:nvPr>
        </p:nvSpPr>
        <p:spPr/>
        <p:txBody>
          <a:bodyPr/>
          <a:lstStyle/>
          <a:p>
            <a:pPr>
              <a:defRPr/>
            </a:pPr>
            <a:fld id="{8B9B3E4D-4136-C84B-AA71-DD848678976E}" type="datetime1">
              <a:rPr lang="en-US" smtClean="0"/>
              <a:t>1/18/19</a:t>
            </a:fld>
            <a:endParaRPr lang="en-US" dirty="0"/>
          </a:p>
        </p:txBody>
      </p:sp>
      <p:sp>
        <p:nvSpPr>
          <p:cNvPr id="9" name="Footer Placeholder 8">
            <a:extLst>
              <a:ext uri="{FF2B5EF4-FFF2-40B4-BE49-F238E27FC236}">
                <a16:creationId xmlns:a16="http://schemas.microsoft.com/office/drawing/2014/main" id="{5C68FF3C-7CCD-EE4A-ACA9-959F0F892EBE}"/>
              </a:ext>
            </a:extLst>
          </p:cNvPr>
          <p:cNvSpPr>
            <a:spLocks noGrp="1"/>
          </p:cNvSpPr>
          <p:nvPr>
            <p:ph type="ftr" sz="quarter" idx="11"/>
          </p:nvPr>
        </p:nvSpPr>
        <p:spPr/>
        <p:txBody>
          <a:bodyPr/>
          <a:lstStyle/>
          <a:p>
            <a:pPr>
              <a:defRPr/>
            </a:pPr>
            <a:r>
              <a:rPr lang="en-US"/>
              <a:t>Acosta - Trigger Electronics - ASET </a:t>
            </a:r>
          </a:p>
        </p:txBody>
      </p:sp>
      <p:sp>
        <p:nvSpPr>
          <p:cNvPr id="10" name="Slide Number Placeholder 9">
            <a:extLst>
              <a:ext uri="{FF2B5EF4-FFF2-40B4-BE49-F238E27FC236}">
                <a16:creationId xmlns:a16="http://schemas.microsoft.com/office/drawing/2014/main" id="{C21171C8-69E2-A346-AB31-3D07FB6328A9}"/>
              </a:ext>
            </a:extLst>
          </p:cNvPr>
          <p:cNvSpPr>
            <a:spLocks noGrp="1"/>
          </p:cNvSpPr>
          <p:nvPr>
            <p:ph type="sldNum" sz="quarter" idx="12"/>
          </p:nvPr>
        </p:nvSpPr>
        <p:spPr/>
        <p:txBody>
          <a:bodyPr/>
          <a:lstStyle/>
          <a:p>
            <a:pPr>
              <a:defRPr/>
            </a:pPr>
            <a:fld id="{8EF716C0-76B7-FE44-99BD-D4312132B0AB}" type="slidenum">
              <a:rPr lang="en-US" smtClean="0"/>
              <a:pPr>
                <a:defRPr/>
              </a:pPr>
              <a:t>34</a:t>
            </a:fld>
            <a:endParaRPr lang="en-US"/>
          </a:p>
        </p:txBody>
      </p:sp>
      <p:sp>
        <p:nvSpPr>
          <p:cNvPr id="4" name="TextBox 3">
            <a:extLst>
              <a:ext uri="{FF2B5EF4-FFF2-40B4-BE49-F238E27FC236}">
                <a16:creationId xmlns:a16="http://schemas.microsoft.com/office/drawing/2014/main" id="{95F4D415-B33C-6A40-A14E-3E299CA82387}"/>
              </a:ext>
            </a:extLst>
          </p:cNvPr>
          <p:cNvSpPr txBox="1"/>
          <p:nvPr/>
        </p:nvSpPr>
        <p:spPr>
          <a:xfrm>
            <a:off x="211593" y="3138868"/>
            <a:ext cx="3127955" cy="646331"/>
          </a:xfrm>
          <a:prstGeom prst="rect">
            <a:avLst/>
          </a:prstGeom>
          <a:solidFill>
            <a:schemeClr val="accent2"/>
          </a:solidFill>
        </p:spPr>
        <p:txBody>
          <a:bodyPr wrap="square" rtlCol="0">
            <a:spAutoFit/>
          </a:bodyPr>
          <a:lstStyle/>
          <a:p>
            <a:r>
              <a:rPr lang="en-US" b="0" dirty="0">
                <a:latin typeface="Comic Sans MS"/>
              </a:rPr>
              <a:t>Realistic connection schemes on boards</a:t>
            </a:r>
          </a:p>
        </p:txBody>
      </p:sp>
    </p:spTree>
    <p:extLst>
      <p:ext uri="{BB962C8B-B14F-4D97-AF65-F5344CB8AC3E}">
        <p14:creationId xmlns:p14="http://schemas.microsoft.com/office/powerpoint/2010/main" val="4042811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Link R&amp;D Eye Diagrams</a:t>
            </a:r>
          </a:p>
        </p:txBody>
      </p:sp>
      <p:sp>
        <p:nvSpPr>
          <p:cNvPr id="5" name="Content Placeholder 4"/>
          <p:cNvSpPr>
            <a:spLocks noGrp="1"/>
          </p:cNvSpPr>
          <p:nvPr>
            <p:ph idx="1"/>
          </p:nvPr>
        </p:nvSpPr>
        <p:spPr>
          <a:xfrm>
            <a:off x="406400" y="962443"/>
            <a:ext cx="11480800" cy="1714497"/>
          </a:xfrm>
        </p:spPr>
        <p:txBody>
          <a:bodyPr/>
          <a:lstStyle/>
          <a:p>
            <a:r>
              <a:rPr lang="en-US" dirty="0"/>
              <a:t>An eye diagram is the envelope of rising and falling signals on a line at the clock transition</a:t>
            </a:r>
          </a:p>
          <a:p>
            <a:pPr lvl="1"/>
            <a:r>
              <a:rPr lang="en-US" dirty="0"/>
              <a:t>Need open “eyes” so as not have errors when latching signals</a:t>
            </a:r>
          </a:p>
          <a:p>
            <a:pPr lvl="1"/>
            <a:r>
              <a:rPr lang="en-US" dirty="0"/>
              <a:t>Tested with pseudo-random</a:t>
            </a:r>
            <a:br>
              <a:rPr lang="en-US" dirty="0"/>
            </a:br>
            <a:r>
              <a:rPr lang="en-US" dirty="0"/>
              <a:t>test vectors (PRBS)</a:t>
            </a:r>
          </a:p>
          <a:p>
            <a:r>
              <a:rPr lang="en-US" dirty="0"/>
              <a:t>Firefly works at tested </a:t>
            </a:r>
            <a:br>
              <a:rPr lang="en-US" dirty="0"/>
            </a:br>
            <a:r>
              <a:rPr lang="en-US" dirty="0"/>
              <a:t>14, 26, and 28 Gbps</a:t>
            </a:r>
          </a:p>
          <a:p>
            <a:pPr lvl="1"/>
            <a:r>
              <a:rPr lang="en-US" dirty="0"/>
              <a:t>Can be used on RTM or </a:t>
            </a:r>
            <a:br>
              <a:rPr lang="en-US" dirty="0"/>
            </a:br>
            <a:r>
              <a:rPr lang="en-US" dirty="0"/>
              <a:t>mezzanines</a:t>
            </a:r>
          </a:p>
          <a:p>
            <a:pPr lvl="1"/>
            <a:r>
              <a:rPr lang="en-US" dirty="0"/>
              <a:t>Can be attached to FPGA </a:t>
            </a:r>
            <a:br>
              <a:rPr lang="en-US" dirty="0"/>
            </a:br>
            <a:r>
              <a:rPr lang="en-US" dirty="0"/>
              <a:t>via high-speed connectors </a:t>
            </a:r>
            <a:br>
              <a:rPr lang="en-US" dirty="0"/>
            </a:br>
            <a:r>
              <a:rPr lang="en-US" dirty="0"/>
              <a:t>or cables</a:t>
            </a:r>
          </a:p>
        </p:txBody>
      </p:sp>
      <p:sp>
        <p:nvSpPr>
          <p:cNvPr id="15" name="Date Placeholder 14">
            <a:extLst>
              <a:ext uri="{FF2B5EF4-FFF2-40B4-BE49-F238E27FC236}">
                <a16:creationId xmlns:a16="http://schemas.microsoft.com/office/drawing/2014/main" id="{8226DD98-D9A7-7C4C-B7D9-1FEFAABAA1C0}"/>
              </a:ext>
            </a:extLst>
          </p:cNvPr>
          <p:cNvSpPr>
            <a:spLocks noGrp="1"/>
          </p:cNvSpPr>
          <p:nvPr>
            <p:ph type="dt" sz="half" idx="10"/>
          </p:nvPr>
        </p:nvSpPr>
        <p:spPr/>
        <p:txBody>
          <a:bodyPr/>
          <a:lstStyle/>
          <a:p>
            <a:pPr>
              <a:defRPr/>
            </a:pPr>
            <a:fld id="{8877BDEC-9F5B-6F46-9DB7-8957325FD2E2}" type="datetime1">
              <a:rPr lang="en-US" smtClean="0"/>
              <a:t>1/18/19</a:t>
            </a:fld>
            <a:endParaRPr lang="en-US" dirty="0"/>
          </a:p>
        </p:txBody>
      </p:sp>
      <p:sp>
        <p:nvSpPr>
          <p:cNvPr id="16" name="Footer Placeholder 15">
            <a:extLst>
              <a:ext uri="{FF2B5EF4-FFF2-40B4-BE49-F238E27FC236}">
                <a16:creationId xmlns:a16="http://schemas.microsoft.com/office/drawing/2014/main" id="{14A04E4C-875E-4240-8A89-36806D1773F6}"/>
              </a:ext>
            </a:extLst>
          </p:cNvPr>
          <p:cNvSpPr>
            <a:spLocks noGrp="1"/>
          </p:cNvSpPr>
          <p:nvPr>
            <p:ph type="ftr" sz="quarter" idx="11"/>
          </p:nvPr>
        </p:nvSpPr>
        <p:spPr/>
        <p:txBody>
          <a:bodyPr/>
          <a:lstStyle/>
          <a:p>
            <a:pPr>
              <a:defRPr/>
            </a:pPr>
            <a:r>
              <a:rPr lang="en-US"/>
              <a:t>Acosta - Trigger Electronics - ASET </a:t>
            </a:r>
          </a:p>
        </p:txBody>
      </p:sp>
      <p:sp>
        <p:nvSpPr>
          <p:cNvPr id="17" name="Slide Number Placeholder 16">
            <a:extLst>
              <a:ext uri="{FF2B5EF4-FFF2-40B4-BE49-F238E27FC236}">
                <a16:creationId xmlns:a16="http://schemas.microsoft.com/office/drawing/2014/main" id="{C5D1983C-9459-8649-A625-88DF76DC6FAD}"/>
              </a:ext>
            </a:extLst>
          </p:cNvPr>
          <p:cNvSpPr>
            <a:spLocks noGrp="1"/>
          </p:cNvSpPr>
          <p:nvPr>
            <p:ph type="sldNum" sz="quarter" idx="12"/>
          </p:nvPr>
        </p:nvSpPr>
        <p:spPr/>
        <p:txBody>
          <a:bodyPr/>
          <a:lstStyle/>
          <a:p>
            <a:pPr>
              <a:defRPr/>
            </a:pPr>
            <a:fld id="{8EF716C0-76B7-FE44-99BD-D4312132B0AB}" type="slidenum">
              <a:rPr lang="en-US" smtClean="0"/>
              <a:pPr>
                <a:defRPr/>
              </a:pPr>
              <a:t>35</a:t>
            </a:fld>
            <a:endParaRPr lang="en-US"/>
          </a:p>
        </p:txBody>
      </p:sp>
      <p:pic>
        <p:nvPicPr>
          <p:cNvPr id="13" name="Picture 12">
            <a:extLst>
              <a:ext uri="{FF2B5EF4-FFF2-40B4-BE49-F238E27FC236}">
                <a16:creationId xmlns:a16="http://schemas.microsoft.com/office/drawing/2014/main" id="{79B56DBF-FDA3-D14F-9F45-C20B7C85DC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3865" y="2743199"/>
            <a:ext cx="6091873" cy="3790331"/>
          </a:xfrm>
          <a:prstGeom prst="rect">
            <a:avLst/>
          </a:prstGeom>
        </p:spPr>
      </p:pic>
    </p:spTree>
    <p:extLst>
      <p:ext uri="{BB962C8B-B14F-4D97-AF65-F5344CB8AC3E}">
        <p14:creationId xmlns:p14="http://schemas.microsoft.com/office/powerpoint/2010/main" val="2422384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Generation Trigger R&amp;D Prototypes</a:t>
            </a:r>
          </a:p>
        </p:txBody>
      </p:sp>
      <p:sp>
        <p:nvSpPr>
          <p:cNvPr id="4" name="Date Placeholder 3"/>
          <p:cNvSpPr>
            <a:spLocks noGrp="1"/>
          </p:cNvSpPr>
          <p:nvPr>
            <p:ph type="dt" sz="half" idx="10"/>
          </p:nvPr>
        </p:nvSpPr>
        <p:spPr/>
        <p:txBody>
          <a:bodyPr/>
          <a:lstStyle/>
          <a:p>
            <a:pPr>
              <a:defRPr/>
            </a:pPr>
            <a:fld id="{18E0A9E0-460A-2741-95ED-2163A833F052}" type="datetime1">
              <a:rPr lang="en-US" smtClean="0"/>
              <a:t>1/18/19</a:t>
            </a:fld>
            <a:endParaRPr lang="en-US" dirty="0"/>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pPr>
              <a:defRPr/>
            </a:pPr>
            <a:fld id="{8EF716C0-76B7-FE44-99BD-D4312132B0AB}" type="slidenum">
              <a:rPr lang="en-US" smtClean="0"/>
              <a:pPr>
                <a:defRPr/>
              </a:pPr>
              <a:t>36</a:t>
            </a:fld>
            <a:endParaRPr lang="en-US"/>
          </a:p>
        </p:txBody>
      </p:sp>
      <p:pic>
        <p:nvPicPr>
          <p:cNvPr id="7" name="Content Placeholder 9">
            <a:extLst>
              <a:ext uri="{FF2B5EF4-FFF2-40B4-BE49-F238E27FC236}">
                <a16:creationId xmlns:a16="http://schemas.microsoft.com/office/drawing/2014/main" id="{BA03B864-AFFE-4FDB-9B11-5285F58592A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595460" y="1066220"/>
            <a:ext cx="3950613" cy="4177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8" name="TextBox 7"/>
          <p:cNvSpPr txBox="1"/>
          <p:nvPr/>
        </p:nvSpPr>
        <p:spPr>
          <a:xfrm>
            <a:off x="334923" y="5244082"/>
            <a:ext cx="5818973" cy="1241430"/>
          </a:xfrm>
          <a:prstGeom prst="rect">
            <a:avLst/>
          </a:prstGeom>
          <a:noFill/>
        </p:spPr>
        <p:txBody>
          <a:bodyPr wrap="square" rtlCol="0">
            <a:spAutoFit/>
          </a:bodyPr>
          <a:lstStyle/>
          <a:p>
            <a:r>
              <a:rPr lang="en-US" sz="2400" dirty="0">
                <a:latin typeface="+mj-lt"/>
              </a:rPr>
              <a:t>Serenity: Two Xilinx </a:t>
            </a:r>
            <a:r>
              <a:rPr lang="en-US" sz="2400" dirty="0" err="1">
                <a:latin typeface="+mj-lt"/>
              </a:rPr>
              <a:t>Kintex</a:t>
            </a:r>
            <a:r>
              <a:rPr lang="en-US" sz="2400" dirty="0">
                <a:latin typeface="+mj-lt"/>
              </a:rPr>
              <a:t> FPGAs, and 72+72 </a:t>
            </a:r>
            <a:r>
              <a:rPr lang="en-US" sz="2400" dirty="0" err="1">
                <a:latin typeface="+mj-lt"/>
              </a:rPr>
              <a:t>Tx+RX</a:t>
            </a:r>
            <a:r>
              <a:rPr lang="en-US" sz="2400" dirty="0">
                <a:latin typeface="+mj-lt"/>
              </a:rPr>
              <a:t> optical links at 16 Gbit/s;</a:t>
            </a:r>
          </a:p>
          <a:p>
            <a:r>
              <a:rPr lang="en-US" sz="2667" i="1" dirty="0">
                <a:latin typeface="+mj-lt"/>
              </a:rPr>
              <a:t>TIFR developing a VU9P version</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97670" y="1044017"/>
            <a:ext cx="3823743" cy="437197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36277" y="1044017"/>
            <a:ext cx="1311951" cy="4371975"/>
          </a:xfrm>
          <a:prstGeom prst="rect">
            <a:avLst/>
          </a:prstGeom>
        </p:spPr>
      </p:pic>
      <p:sp>
        <p:nvSpPr>
          <p:cNvPr id="11" name="TextBox 10"/>
          <p:cNvSpPr txBox="1"/>
          <p:nvPr/>
        </p:nvSpPr>
        <p:spPr>
          <a:xfrm>
            <a:off x="6796416" y="4396817"/>
            <a:ext cx="978152" cy="830997"/>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Embedded </a:t>
            </a:r>
          </a:p>
          <a:p>
            <a:pPr algn="ctr"/>
            <a:r>
              <a:rPr lang="en-US" sz="1200" dirty="0">
                <a:solidFill>
                  <a:srgbClr val="FF0000"/>
                </a:solidFill>
                <a:effectLst>
                  <a:glow rad="228600">
                    <a:schemeClr val="bg1">
                      <a:alpha val="98000"/>
                    </a:schemeClr>
                  </a:glow>
                </a:effectLst>
              </a:rPr>
              <a:t>Linux</a:t>
            </a:r>
          </a:p>
          <a:p>
            <a:pPr algn="ctr"/>
            <a:r>
              <a:rPr lang="en-US" sz="1200" dirty="0">
                <a:solidFill>
                  <a:srgbClr val="FF0000"/>
                </a:solidFill>
                <a:effectLst>
                  <a:glow rad="228600">
                    <a:schemeClr val="bg1">
                      <a:alpha val="98000"/>
                    </a:schemeClr>
                  </a:glow>
                </a:effectLst>
              </a:rPr>
              <a:t>Module</a:t>
            </a:r>
          </a:p>
          <a:p>
            <a:pPr algn="ctr"/>
            <a:r>
              <a:rPr lang="en-US" sz="1200" dirty="0">
                <a:solidFill>
                  <a:srgbClr val="FF0000"/>
                </a:solidFill>
                <a:effectLst>
                  <a:glow rad="228600">
                    <a:schemeClr val="bg1">
                      <a:alpha val="98000"/>
                    </a:schemeClr>
                  </a:glow>
                </a:effectLst>
              </a:rPr>
              <a:t>(ELM)</a:t>
            </a:r>
          </a:p>
        </p:txBody>
      </p:sp>
      <p:sp>
        <p:nvSpPr>
          <p:cNvPr id="12" name="TextBox 11"/>
          <p:cNvSpPr txBox="1"/>
          <p:nvPr/>
        </p:nvSpPr>
        <p:spPr>
          <a:xfrm>
            <a:off x="8482438" y="2263207"/>
            <a:ext cx="958916"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Main FPGA</a:t>
            </a:r>
          </a:p>
        </p:txBody>
      </p:sp>
      <p:sp>
        <p:nvSpPr>
          <p:cNvPr id="13" name="TextBox 12"/>
          <p:cNvSpPr txBox="1"/>
          <p:nvPr/>
        </p:nvSpPr>
        <p:spPr>
          <a:xfrm>
            <a:off x="9445134" y="3787208"/>
            <a:ext cx="647933" cy="461665"/>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Eth </a:t>
            </a:r>
          </a:p>
          <a:p>
            <a:pPr algn="ctr"/>
            <a:r>
              <a:rPr lang="en-US" sz="1200" dirty="0">
                <a:solidFill>
                  <a:srgbClr val="FF0000"/>
                </a:solidFill>
                <a:effectLst>
                  <a:glow rad="228600">
                    <a:schemeClr val="bg1">
                      <a:alpha val="98000"/>
                    </a:schemeClr>
                  </a:glow>
                </a:effectLst>
              </a:rPr>
              <a:t>switch</a:t>
            </a:r>
          </a:p>
        </p:txBody>
      </p:sp>
      <p:sp>
        <p:nvSpPr>
          <p:cNvPr id="14" name="TextBox 13"/>
          <p:cNvSpPr txBox="1"/>
          <p:nvPr/>
        </p:nvSpPr>
        <p:spPr>
          <a:xfrm rot="16200000">
            <a:off x="7530396" y="4419971"/>
            <a:ext cx="1362873"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IPMC mezzanine</a:t>
            </a:r>
          </a:p>
        </p:txBody>
      </p:sp>
      <p:sp>
        <p:nvSpPr>
          <p:cNvPr id="15" name="TextBox 14"/>
          <p:cNvSpPr txBox="1"/>
          <p:nvPr/>
        </p:nvSpPr>
        <p:spPr>
          <a:xfrm>
            <a:off x="6743467" y="2263206"/>
            <a:ext cx="923650" cy="461665"/>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Pt LUT </a:t>
            </a:r>
          </a:p>
          <a:p>
            <a:pPr algn="ctr"/>
            <a:r>
              <a:rPr lang="en-US" sz="1200" dirty="0">
                <a:solidFill>
                  <a:srgbClr val="FF0000"/>
                </a:solidFill>
                <a:effectLst>
                  <a:glow rad="228600">
                    <a:schemeClr val="bg1">
                      <a:alpha val="98000"/>
                    </a:schemeClr>
                  </a:glow>
                </a:effectLst>
              </a:rPr>
              <a:t>mezzanine</a:t>
            </a:r>
          </a:p>
        </p:txBody>
      </p:sp>
      <p:sp>
        <p:nvSpPr>
          <p:cNvPr id="16" name="TextBox 15"/>
          <p:cNvSpPr txBox="1"/>
          <p:nvPr/>
        </p:nvSpPr>
        <p:spPr>
          <a:xfrm>
            <a:off x="8315608" y="1348807"/>
            <a:ext cx="1074333"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Optical links</a:t>
            </a:r>
          </a:p>
        </p:txBody>
      </p:sp>
      <p:sp>
        <p:nvSpPr>
          <p:cNvPr id="17" name="TextBox 16"/>
          <p:cNvSpPr txBox="1"/>
          <p:nvPr/>
        </p:nvSpPr>
        <p:spPr>
          <a:xfrm>
            <a:off x="8396454" y="3420107"/>
            <a:ext cx="1074333"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Optical links</a:t>
            </a:r>
          </a:p>
        </p:txBody>
      </p:sp>
      <p:sp>
        <p:nvSpPr>
          <p:cNvPr id="18" name="TextBox 17"/>
          <p:cNvSpPr txBox="1"/>
          <p:nvPr/>
        </p:nvSpPr>
        <p:spPr>
          <a:xfrm rot="16200000">
            <a:off x="10714160" y="1608700"/>
            <a:ext cx="1074333"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Optical links</a:t>
            </a:r>
          </a:p>
        </p:txBody>
      </p:sp>
      <p:sp>
        <p:nvSpPr>
          <p:cNvPr id="19" name="TextBox 18"/>
          <p:cNvSpPr txBox="1"/>
          <p:nvPr/>
        </p:nvSpPr>
        <p:spPr>
          <a:xfrm rot="16200000">
            <a:off x="11220674" y="2693953"/>
            <a:ext cx="918841"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LVDS I/O</a:t>
            </a:r>
          </a:p>
        </p:txBody>
      </p:sp>
      <p:sp>
        <p:nvSpPr>
          <p:cNvPr id="20" name="TextBox 19"/>
          <p:cNvSpPr txBox="1"/>
          <p:nvPr/>
        </p:nvSpPr>
        <p:spPr>
          <a:xfrm rot="16200000">
            <a:off x="10891121" y="4305332"/>
            <a:ext cx="1074333"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Optical links</a:t>
            </a:r>
          </a:p>
        </p:txBody>
      </p:sp>
      <p:sp>
        <p:nvSpPr>
          <p:cNvPr id="22" name="TextBox 21"/>
          <p:cNvSpPr txBox="1"/>
          <p:nvPr/>
        </p:nvSpPr>
        <p:spPr>
          <a:xfrm>
            <a:off x="6661896" y="5396415"/>
            <a:ext cx="5530104" cy="1200329"/>
          </a:xfrm>
          <a:prstGeom prst="rect">
            <a:avLst/>
          </a:prstGeom>
          <a:noFill/>
        </p:spPr>
        <p:txBody>
          <a:bodyPr wrap="square" rtlCol="0">
            <a:spAutoFit/>
          </a:bodyPr>
          <a:lstStyle/>
          <a:p>
            <a:r>
              <a:rPr lang="en-US" sz="2400" dirty="0" err="1">
                <a:latin typeface="+mj-lt"/>
              </a:rPr>
              <a:t>APx</a:t>
            </a:r>
            <a:r>
              <a:rPr lang="en-US" sz="2400" dirty="0">
                <a:latin typeface="+mj-lt"/>
              </a:rPr>
              <a:t>: Xilinx VU9P FPGA, and 100+100 </a:t>
            </a:r>
            <a:r>
              <a:rPr lang="en-US" sz="2400" dirty="0" err="1">
                <a:latin typeface="+mj-lt"/>
              </a:rPr>
              <a:t>Tx+RX</a:t>
            </a:r>
            <a:r>
              <a:rPr lang="en-US" sz="2400" dirty="0">
                <a:latin typeface="+mj-lt"/>
              </a:rPr>
              <a:t> optical links at 28 Gbit/s, </a:t>
            </a:r>
            <a:br>
              <a:rPr lang="en-US" sz="2400" dirty="0">
                <a:latin typeface="+mj-lt"/>
              </a:rPr>
            </a:br>
            <a:r>
              <a:rPr lang="en-US" sz="2400" dirty="0">
                <a:latin typeface="+mj-lt"/>
              </a:rPr>
              <a:t>128 GB RAM</a:t>
            </a:r>
          </a:p>
        </p:txBody>
      </p:sp>
    </p:spTree>
    <p:extLst>
      <p:ext uri="{BB962C8B-B14F-4D97-AF65-F5344CB8AC3E}">
        <p14:creationId xmlns:p14="http://schemas.microsoft.com/office/powerpoint/2010/main" val="2380714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Gen Prototype Architecture: </a:t>
            </a:r>
            <a:r>
              <a:rPr lang="en-US" dirty="0" err="1"/>
              <a:t>APx</a:t>
            </a:r>
            <a:endParaRPr lang="en-US" dirty="0"/>
          </a:p>
        </p:txBody>
      </p:sp>
      <p:sp>
        <p:nvSpPr>
          <p:cNvPr id="21" name="Content Placeholder 2"/>
          <p:cNvSpPr>
            <a:spLocks noGrp="1"/>
          </p:cNvSpPr>
          <p:nvPr>
            <p:ph sz="quarter" idx="1"/>
          </p:nvPr>
        </p:nvSpPr>
        <p:spPr>
          <a:xfrm>
            <a:off x="406400" y="1028702"/>
            <a:ext cx="11480800" cy="5773749"/>
          </a:xfrm>
        </p:spPr>
        <p:txBody>
          <a:bodyPr>
            <a:normAutofit fontScale="85000" lnSpcReduction="20000"/>
          </a:bodyPr>
          <a:lstStyle/>
          <a:p>
            <a:r>
              <a:rPr lang="en-US" dirty="0"/>
              <a:t>Main board + RTM</a:t>
            </a:r>
          </a:p>
          <a:p>
            <a:r>
              <a:rPr lang="en-US" b="1" dirty="0"/>
              <a:t>Large </a:t>
            </a:r>
            <a:r>
              <a:rPr lang="en-US" b="1" dirty="0" err="1"/>
              <a:t>UltraScale</a:t>
            </a:r>
            <a:r>
              <a:rPr lang="en-US" b="1" dirty="0"/>
              <a:t>+ FPGA</a:t>
            </a:r>
          </a:p>
          <a:p>
            <a:pPr lvl="1"/>
            <a:r>
              <a:rPr lang="en-US" b="1" dirty="0"/>
              <a:t> </a:t>
            </a:r>
            <a:r>
              <a:rPr lang="en-US" dirty="0"/>
              <a:t>Typically targeting Xilinx VU9P</a:t>
            </a:r>
          </a:p>
          <a:p>
            <a:r>
              <a:rPr lang="en-US" dirty="0"/>
              <a:t>Embedded Linux mezzanine </a:t>
            </a:r>
            <a:br>
              <a:rPr lang="en-US" dirty="0"/>
            </a:br>
            <a:r>
              <a:rPr lang="en-US" dirty="0"/>
              <a:t>for control functions (Xilinx Zynq)</a:t>
            </a:r>
          </a:p>
          <a:p>
            <a:r>
              <a:rPr lang="en-US" dirty="0"/>
              <a:t>IPMC mezzanine (another </a:t>
            </a:r>
            <a:br>
              <a:rPr lang="en-US" dirty="0"/>
            </a:br>
            <a:r>
              <a:rPr lang="en-US" dirty="0" err="1"/>
              <a:t>Zynq+Linux</a:t>
            </a:r>
            <a:r>
              <a:rPr lang="en-US" dirty="0"/>
              <a:t>)</a:t>
            </a:r>
          </a:p>
          <a:p>
            <a:r>
              <a:rPr lang="en-US" dirty="0"/>
              <a:t>Gigabit Ethernet as main </a:t>
            </a:r>
            <a:br>
              <a:rPr lang="en-US" dirty="0"/>
            </a:br>
            <a:r>
              <a:rPr lang="en-US" dirty="0"/>
              <a:t>control interface</a:t>
            </a:r>
          </a:p>
          <a:p>
            <a:pPr lvl="1"/>
            <a:r>
              <a:rPr lang="en-US" dirty="0"/>
              <a:t>Option for 10G or 100G(?) Ethernet</a:t>
            </a:r>
          </a:p>
          <a:p>
            <a:r>
              <a:rPr lang="en-US" b="1" dirty="0"/>
              <a:t>~100 optical links</a:t>
            </a:r>
            <a:r>
              <a:rPr lang="en-US" dirty="0"/>
              <a:t> total </a:t>
            </a:r>
          </a:p>
          <a:p>
            <a:pPr lvl="1"/>
            <a:r>
              <a:rPr lang="en-US" dirty="0"/>
              <a:t>RX+TX each, </a:t>
            </a:r>
            <a:r>
              <a:rPr lang="en-US" b="1" dirty="0"/>
              <a:t>Up to 28 Gb/s each</a:t>
            </a:r>
          </a:p>
          <a:p>
            <a:pPr lvl="1"/>
            <a:r>
              <a:rPr lang="en-US" dirty="0"/>
              <a:t>On main board with FPGA for </a:t>
            </a:r>
            <a:br>
              <a:rPr lang="en-US" dirty="0"/>
            </a:br>
            <a:r>
              <a:rPr lang="en-US" dirty="0"/>
              <a:t>cleanest high-speed signal path and widest airflow</a:t>
            </a:r>
          </a:p>
          <a:p>
            <a:r>
              <a:rPr lang="en-US" b="1" dirty="0"/>
              <a:t>128 GB </a:t>
            </a:r>
            <a:r>
              <a:rPr lang="en-US" dirty="0"/>
              <a:t>DDR4 RAM</a:t>
            </a:r>
          </a:p>
          <a:p>
            <a:pPr lvl="1"/>
            <a:endParaRPr lang="en-US" dirty="0"/>
          </a:p>
        </p:txBody>
      </p:sp>
      <p:sp>
        <p:nvSpPr>
          <p:cNvPr id="4" name="Date Placeholder 3"/>
          <p:cNvSpPr>
            <a:spLocks noGrp="1"/>
          </p:cNvSpPr>
          <p:nvPr>
            <p:ph type="dt" sz="half" idx="10"/>
          </p:nvPr>
        </p:nvSpPr>
        <p:spPr/>
        <p:txBody>
          <a:bodyPr/>
          <a:lstStyle/>
          <a:p>
            <a:fld id="{233452D2-B17D-134E-8497-07A35AB09824}" type="datetime1">
              <a:rPr lang="en-US" smtClean="0"/>
              <a:t>1/18/19</a:t>
            </a:fld>
            <a:endParaRPr lang="en-US" dirty="0"/>
          </a:p>
        </p:txBody>
      </p:sp>
      <p:sp>
        <p:nvSpPr>
          <p:cNvPr id="6" name="Slide Number Placeholder 5"/>
          <p:cNvSpPr>
            <a:spLocks noGrp="1"/>
          </p:cNvSpPr>
          <p:nvPr>
            <p:ph type="sldNum" sz="quarter" idx="12"/>
          </p:nvPr>
        </p:nvSpPr>
        <p:spPr/>
        <p:txBody>
          <a:bodyPr/>
          <a:lstStyle/>
          <a:p>
            <a:fld id="{32F828D4-0F2E-4FEC-95C9-52E88C3FE0D6}" type="slidenum">
              <a:rPr lang="en-US" smtClean="0"/>
              <a:pPr/>
              <a:t>37</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01479" y="1053553"/>
            <a:ext cx="3823743" cy="437197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0079" y="1053553"/>
            <a:ext cx="1311951" cy="4371975"/>
          </a:xfrm>
          <a:prstGeom prst="rect">
            <a:avLst/>
          </a:prstGeom>
        </p:spPr>
      </p:pic>
      <p:sp>
        <p:nvSpPr>
          <p:cNvPr id="11" name="TextBox 10"/>
          <p:cNvSpPr txBox="1"/>
          <p:nvPr/>
        </p:nvSpPr>
        <p:spPr>
          <a:xfrm>
            <a:off x="6800235" y="4406353"/>
            <a:ext cx="978152" cy="830997"/>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Embedded </a:t>
            </a:r>
          </a:p>
          <a:p>
            <a:pPr algn="ctr"/>
            <a:r>
              <a:rPr lang="en-US" sz="1200" dirty="0">
                <a:solidFill>
                  <a:srgbClr val="FF0000"/>
                </a:solidFill>
                <a:effectLst>
                  <a:glow rad="228600">
                    <a:schemeClr val="bg1">
                      <a:alpha val="98000"/>
                    </a:schemeClr>
                  </a:glow>
                </a:effectLst>
              </a:rPr>
              <a:t>Linux</a:t>
            </a:r>
          </a:p>
          <a:p>
            <a:pPr algn="ctr"/>
            <a:r>
              <a:rPr lang="en-US" sz="1200" dirty="0">
                <a:solidFill>
                  <a:srgbClr val="FF0000"/>
                </a:solidFill>
                <a:effectLst>
                  <a:glow rad="228600">
                    <a:schemeClr val="bg1">
                      <a:alpha val="98000"/>
                    </a:schemeClr>
                  </a:glow>
                </a:effectLst>
              </a:rPr>
              <a:t>Module</a:t>
            </a:r>
          </a:p>
          <a:p>
            <a:pPr algn="ctr"/>
            <a:r>
              <a:rPr lang="en-US" sz="1200" dirty="0">
                <a:solidFill>
                  <a:srgbClr val="FF0000"/>
                </a:solidFill>
                <a:effectLst>
                  <a:glow rad="228600">
                    <a:schemeClr val="bg1">
                      <a:alpha val="98000"/>
                    </a:schemeClr>
                  </a:glow>
                </a:effectLst>
              </a:rPr>
              <a:t>(ELM)</a:t>
            </a:r>
          </a:p>
        </p:txBody>
      </p:sp>
      <p:sp>
        <p:nvSpPr>
          <p:cNvPr id="12" name="TextBox 11"/>
          <p:cNvSpPr txBox="1"/>
          <p:nvPr/>
        </p:nvSpPr>
        <p:spPr>
          <a:xfrm>
            <a:off x="8486253" y="2272751"/>
            <a:ext cx="958916"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Main FPGA</a:t>
            </a:r>
          </a:p>
        </p:txBody>
      </p:sp>
      <p:sp>
        <p:nvSpPr>
          <p:cNvPr id="13" name="TextBox 12"/>
          <p:cNvSpPr txBox="1"/>
          <p:nvPr/>
        </p:nvSpPr>
        <p:spPr>
          <a:xfrm>
            <a:off x="9448953" y="3796752"/>
            <a:ext cx="647933" cy="461665"/>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Eth </a:t>
            </a:r>
          </a:p>
          <a:p>
            <a:pPr algn="ctr"/>
            <a:r>
              <a:rPr lang="en-US" sz="1200" dirty="0">
                <a:solidFill>
                  <a:srgbClr val="FF0000"/>
                </a:solidFill>
                <a:effectLst>
                  <a:glow rad="228600">
                    <a:schemeClr val="bg1">
                      <a:alpha val="98000"/>
                    </a:schemeClr>
                  </a:glow>
                </a:effectLst>
              </a:rPr>
              <a:t>switch</a:t>
            </a:r>
          </a:p>
        </p:txBody>
      </p:sp>
      <p:sp>
        <p:nvSpPr>
          <p:cNvPr id="14" name="TextBox 13"/>
          <p:cNvSpPr txBox="1"/>
          <p:nvPr/>
        </p:nvSpPr>
        <p:spPr>
          <a:xfrm rot="16200000">
            <a:off x="7534200" y="4429515"/>
            <a:ext cx="1362873"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IPMC mezzanine</a:t>
            </a:r>
          </a:p>
        </p:txBody>
      </p:sp>
      <p:sp>
        <p:nvSpPr>
          <p:cNvPr id="15" name="TextBox 14"/>
          <p:cNvSpPr txBox="1"/>
          <p:nvPr/>
        </p:nvSpPr>
        <p:spPr>
          <a:xfrm>
            <a:off x="6747277" y="2272750"/>
            <a:ext cx="923650" cy="461665"/>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Pt LUT </a:t>
            </a:r>
          </a:p>
          <a:p>
            <a:pPr algn="ctr"/>
            <a:r>
              <a:rPr lang="en-US" sz="1200" dirty="0">
                <a:solidFill>
                  <a:srgbClr val="FF0000"/>
                </a:solidFill>
                <a:effectLst>
                  <a:glow rad="228600">
                    <a:schemeClr val="bg1">
                      <a:alpha val="98000"/>
                    </a:schemeClr>
                  </a:glow>
                </a:effectLst>
              </a:rPr>
              <a:t>mezzanine</a:t>
            </a:r>
          </a:p>
        </p:txBody>
      </p:sp>
      <p:sp>
        <p:nvSpPr>
          <p:cNvPr id="16" name="TextBox 15"/>
          <p:cNvSpPr txBox="1"/>
          <p:nvPr/>
        </p:nvSpPr>
        <p:spPr>
          <a:xfrm>
            <a:off x="8319424" y="1358351"/>
            <a:ext cx="1074333"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Optical links</a:t>
            </a:r>
          </a:p>
        </p:txBody>
      </p:sp>
      <p:sp>
        <p:nvSpPr>
          <p:cNvPr id="17" name="TextBox 16"/>
          <p:cNvSpPr txBox="1"/>
          <p:nvPr/>
        </p:nvSpPr>
        <p:spPr>
          <a:xfrm>
            <a:off x="8400270" y="3429651"/>
            <a:ext cx="1074333"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Optical links</a:t>
            </a:r>
          </a:p>
        </p:txBody>
      </p:sp>
      <p:sp>
        <p:nvSpPr>
          <p:cNvPr id="18" name="TextBox 17"/>
          <p:cNvSpPr txBox="1"/>
          <p:nvPr/>
        </p:nvSpPr>
        <p:spPr>
          <a:xfrm rot="16200000">
            <a:off x="10717969" y="1618244"/>
            <a:ext cx="1074333"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Optical links</a:t>
            </a:r>
          </a:p>
        </p:txBody>
      </p:sp>
      <p:sp>
        <p:nvSpPr>
          <p:cNvPr id="19" name="TextBox 18"/>
          <p:cNvSpPr txBox="1"/>
          <p:nvPr/>
        </p:nvSpPr>
        <p:spPr>
          <a:xfrm rot="16200000">
            <a:off x="11224477" y="2703497"/>
            <a:ext cx="918841"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LVDS I/O</a:t>
            </a:r>
          </a:p>
        </p:txBody>
      </p:sp>
      <p:sp>
        <p:nvSpPr>
          <p:cNvPr id="20" name="TextBox 19"/>
          <p:cNvSpPr txBox="1"/>
          <p:nvPr/>
        </p:nvSpPr>
        <p:spPr>
          <a:xfrm rot="16200000">
            <a:off x="10894930" y="4314876"/>
            <a:ext cx="1074333" cy="276999"/>
          </a:xfrm>
          <a:prstGeom prst="rect">
            <a:avLst/>
          </a:prstGeom>
          <a:noFill/>
          <a:effectLst>
            <a:glow rad="228600">
              <a:schemeClr val="accent2">
                <a:satMod val="175000"/>
              </a:schemeClr>
            </a:glow>
          </a:effectLst>
        </p:spPr>
        <p:txBody>
          <a:bodyPr wrap="none" rtlCol="0">
            <a:spAutoFit/>
          </a:bodyPr>
          <a:lstStyle/>
          <a:p>
            <a:pPr algn="ctr"/>
            <a:r>
              <a:rPr lang="en-US" sz="1200" dirty="0">
                <a:solidFill>
                  <a:srgbClr val="FF0000"/>
                </a:solidFill>
                <a:effectLst>
                  <a:glow rad="228600">
                    <a:schemeClr val="bg1">
                      <a:alpha val="98000"/>
                    </a:schemeClr>
                  </a:glow>
                </a:effectLst>
              </a:rPr>
              <a:t>Optical links</a:t>
            </a:r>
          </a:p>
        </p:txBody>
      </p:sp>
      <p:sp>
        <p:nvSpPr>
          <p:cNvPr id="22" name="TextBox 21"/>
          <p:cNvSpPr txBox="1"/>
          <p:nvPr/>
        </p:nvSpPr>
        <p:spPr>
          <a:xfrm>
            <a:off x="6687909" y="5439998"/>
            <a:ext cx="2917785" cy="276999"/>
          </a:xfrm>
          <a:prstGeom prst="rect">
            <a:avLst/>
          </a:prstGeom>
          <a:noFill/>
          <a:effectLst>
            <a:glow rad="228600">
              <a:schemeClr val="accent2">
                <a:satMod val="175000"/>
              </a:schemeClr>
            </a:glow>
          </a:effectLst>
        </p:spPr>
        <p:txBody>
          <a:bodyPr wrap="none" rtlCol="0">
            <a:spAutoFit/>
          </a:bodyPr>
          <a:lstStyle/>
          <a:p>
            <a:pPr algn="ctr"/>
            <a:r>
              <a:rPr lang="en-US" sz="1200" dirty="0">
                <a:effectLst>
                  <a:glow rad="228600">
                    <a:schemeClr val="bg1">
                      <a:alpha val="98000"/>
                    </a:schemeClr>
                  </a:glow>
                </a:effectLst>
              </a:rPr>
              <a:t>Main board screenshot from T. Gorski</a:t>
            </a:r>
          </a:p>
        </p:txBody>
      </p:sp>
      <p:sp>
        <p:nvSpPr>
          <p:cNvPr id="23" name="Footer Placeholder 22">
            <a:extLst>
              <a:ext uri="{FF2B5EF4-FFF2-40B4-BE49-F238E27FC236}">
                <a16:creationId xmlns:a16="http://schemas.microsoft.com/office/drawing/2014/main" id="{A0557FC6-442A-7647-8D7D-05A1EE66946D}"/>
              </a:ext>
            </a:extLst>
          </p:cNvPr>
          <p:cNvSpPr>
            <a:spLocks noGrp="1"/>
          </p:cNvSpPr>
          <p:nvPr>
            <p:ph type="ftr" sz="quarter" idx="11"/>
          </p:nvPr>
        </p:nvSpPr>
        <p:spPr/>
        <p:txBody>
          <a:bodyPr/>
          <a:lstStyle/>
          <a:p>
            <a:pPr>
              <a:defRPr/>
            </a:pPr>
            <a:r>
              <a:rPr lang="en-US"/>
              <a:t>Acosta - Trigger Electronics - ASET </a:t>
            </a:r>
          </a:p>
        </p:txBody>
      </p:sp>
      <p:pic>
        <p:nvPicPr>
          <p:cNvPr id="5" name="Picture 4">
            <a:extLst>
              <a:ext uri="{FF2B5EF4-FFF2-40B4-BE49-F238E27FC236}">
                <a16:creationId xmlns:a16="http://schemas.microsoft.com/office/drawing/2014/main" id="{179524AA-A610-764C-A181-4BA81BFCE0F7}"/>
              </a:ext>
            </a:extLst>
          </p:cNvPr>
          <p:cNvPicPr>
            <a:picLocks noChangeAspect="1"/>
          </p:cNvPicPr>
          <p:nvPr/>
        </p:nvPicPr>
        <p:blipFill>
          <a:blip r:embed="rId4"/>
          <a:stretch>
            <a:fillRect/>
          </a:stretch>
        </p:blipFill>
        <p:spPr>
          <a:xfrm>
            <a:off x="9093200" y="5708283"/>
            <a:ext cx="2794000" cy="729446"/>
          </a:xfrm>
          <a:prstGeom prst="rect">
            <a:avLst/>
          </a:prstGeom>
        </p:spPr>
      </p:pic>
      <p:pic>
        <p:nvPicPr>
          <p:cNvPr id="24" name="Picture 23">
            <a:extLst>
              <a:ext uri="{FF2B5EF4-FFF2-40B4-BE49-F238E27FC236}">
                <a16:creationId xmlns:a16="http://schemas.microsoft.com/office/drawing/2014/main" id="{3D897E8D-287E-B745-AF16-737F7EAD7879}"/>
              </a:ext>
            </a:extLst>
          </p:cNvPr>
          <p:cNvPicPr>
            <a:picLocks noChangeAspect="1"/>
          </p:cNvPicPr>
          <p:nvPr/>
        </p:nvPicPr>
        <p:blipFill>
          <a:blip r:embed="rId5"/>
          <a:stretch>
            <a:fillRect/>
          </a:stretch>
        </p:blipFill>
        <p:spPr>
          <a:xfrm>
            <a:off x="10339090" y="999382"/>
            <a:ext cx="2002141" cy="4480315"/>
          </a:xfrm>
          <a:prstGeom prst="rect">
            <a:avLst/>
          </a:prstGeom>
        </p:spPr>
      </p:pic>
      <p:pic>
        <p:nvPicPr>
          <p:cNvPr id="25" name="Picture 24">
            <a:extLst>
              <a:ext uri="{FF2B5EF4-FFF2-40B4-BE49-F238E27FC236}">
                <a16:creationId xmlns:a16="http://schemas.microsoft.com/office/drawing/2014/main" id="{E9BA5331-4158-0645-AB5D-9C9A2D20307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6308603" y="1805528"/>
            <a:ext cx="1975015" cy="1481261"/>
          </a:xfrm>
          <a:prstGeom prst="rect">
            <a:avLst/>
          </a:prstGeom>
        </p:spPr>
      </p:pic>
    </p:spTree>
    <p:extLst>
      <p:ext uri="{BB962C8B-B14F-4D97-AF65-F5344CB8AC3E}">
        <p14:creationId xmlns:p14="http://schemas.microsoft.com/office/powerpoint/2010/main" val="41083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in Trigger Systems</a:t>
            </a:r>
          </a:p>
        </p:txBody>
      </p:sp>
      <p:sp>
        <p:nvSpPr>
          <p:cNvPr id="3" name="Content Placeholder 2"/>
          <p:cNvSpPr>
            <a:spLocks noGrp="1"/>
          </p:cNvSpPr>
          <p:nvPr>
            <p:ph idx="1"/>
          </p:nvPr>
        </p:nvSpPr>
        <p:spPr/>
        <p:txBody>
          <a:bodyPr>
            <a:normAutofit fontScale="92500" lnSpcReduction="20000"/>
          </a:bodyPr>
          <a:lstStyle/>
          <a:p>
            <a:r>
              <a:rPr lang="en-US" dirty="0"/>
              <a:t>Machine learning algorithms (aka Artificial Intelligence) have been used in particle physics analyses for decades</a:t>
            </a:r>
          </a:p>
          <a:p>
            <a:pPr lvl="1"/>
            <a:r>
              <a:rPr lang="en-US" dirty="0"/>
              <a:t>First in a limited capacity, but now extensively! </a:t>
            </a:r>
          </a:p>
          <a:p>
            <a:pPr lvl="1"/>
            <a:r>
              <a:rPr lang="en-US" dirty="0"/>
              <a:t>Most Higgs boson measurements make extensive use of machine learning to extract the signal over large backgrounds</a:t>
            </a:r>
          </a:p>
          <a:p>
            <a:r>
              <a:rPr lang="en-US" dirty="0"/>
              <a:t>Starting to be incorporated into the </a:t>
            </a:r>
            <a:r>
              <a:rPr lang="en-US" dirty="0">
                <a:solidFill>
                  <a:srgbClr val="FF0000"/>
                </a:solidFill>
              </a:rPr>
              <a:t>Level-1 Trigger</a:t>
            </a:r>
          </a:p>
          <a:p>
            <a:pPr lvl="1"/>
            <a:r>
              <a:rPr lang="en-US" dirty="0"/>
              <a:t>For example, a </a:t>
            </a:r>
            <a:r>
              <a:rPr lang="en-US" dirty="0">
                <a:solidFill>
                  <a:srgbClr val="FF0000"/>
                </a:solidFill>
              </a:rPr>
              <a:t>Boosted Decision Tree </a:t>
            </a:r>
            <a:r>
              <a:rPr lang="en-US" dirty="0"/>
              <a:t>algorithm was used to train the muon </a:t>
            </a:r>
            <a:r>
              <a:rPr lang="en-US" dirty="0">
                <a:solidFill>
                  <a:srgbClr val="FF0000"/>
                </a:solidFill>
              </a:rPr>
              <a:t>momentum regression </a:t>
            </a:r>
            <a:r>
              <a:rPr lang="en-US" dirty="0"/>
              <a:t>in the CMS endcap muon Level-1 trigger and the results were encoded into a </a:t>
            </a:r>
            <a:r>
              <a:rPr lang="en-US" dirty="0">
                <a:solidFill>
                  <a:srgbClr val="FF0000"/>
                </a:solidFill>
              </a:rPr>
              <a:t>large memory</a:t>
            </a:r>
          </a:p>
          <a:p>
            <a:pPr lvl="1"/>
            <a:r>
              <a:rPr lang="en-US" dirty="0"/>
              <a:t>But with current technology, </a:t>
            </a:r>
            <a:r>
              <a:rPr lang="en-US" dirty="0">
                <a:solidFill>
                  <a:srgbClr val="FF0000"/>
                </a:solidFill>
              </a:rPr>
              <a:t>neural networks </a:t>
            </a:r>
            <a:r>
              <a:rPr lang="en-US" dirty="0"/>
              <a:t>(and BDTs) are possible to implement directly into the </a:t>
            </a:r>
            <a:r>
              <a:rPr lang="en-US" dirty="0">
                <a:solidFill>
                  <a:srgbClr val="FF0000"/>
                </a:solidFill>
              </a:rPr>
              <a:t>FPGA logic </a:t>
            </a:r>
            <a:r>
              <a:rPr lang="en-US" dirty="0"/>
              <a:t>fabric, opening many powerful possibilities!</a:t>
            </a:r>
          </a:p>
          <a:p>
            <a:pPr lvl="1"/>
            <a:r>
              <a:rPr lang="en-US" dirty="0"/>
              <a:t>Unique use of AI is </a:t>
            </a:r>
            <a:r>
              <a:rPr lang="en-US" dirty="0">
                <a:solidFill>
                  <a:srgbClr val="FF0000"/>
                </a:solidFill>
              </a:rPr>
              <a:t>for very fast inference</a:t>
            </a:r>
            <a:r>
              <a:rPr lang="en-US" dirty="0"/>
              <a:t>, &lt; 1 microsecond</a:t>
            </a:r>
          </a:p>
          <a:p>
            <a:r>
              <a:rPr lang="en-US" dirty="0"/>
              <a:t>Let’s discuss both approaches</a:t>
            </a:r>
          </a:p>
        </p:txBody>
      </p:sp>
      <p:sp>
        <p:nvSpPr>
          <p:cNvPr id="4" name="Date Placeholder 3"/>
          <p:cNvSpPr>
            <a:spLocks noGrp="1"/>
          </p:cNvSpPr>
          <p:nvPr>
            <p:ph type="dt" sz="half" idx="10"/>
          </p:nvPr>
        </p:nvSpPr>
        <p:spPr/>
        <p:txBody>
          <a:bodyPr/>
          <a:lstStyle/>
          <a:p>
            <a:pPr>
              <a:defRPr/>
            </a:pPr>
            <a:fld id="{7ADB978A-744E-A548-8FEF-F9E9A05CD325}" type="datetime1">
              <a:rPr lang="en-US" smtClean="0"/>
              <a:t>1/18/19</a:t>
            </a:fld>
            <a:endParaRPr lang="en-US" dirty="0"/>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pPr>
              <a:defRPr/>
            </a:pPr>
            <a:fld id="{8EF716C0-76B7-FE44-99BD-D4312132B0AB}" type="slidenum">
              <a:rPr lang="en-US" smtClean="0"/>
              <a:pPr>
                <a:defRPr/>
              </a:pPr>
              <a:t>38</a:t>
            </a:fld>
            <a:endParaRPr lang="en-US"/>
          </a:p>
        </p:txBody>
      </p:sp>
    </p:spTree>
    <p:extLst>
      <p:ext uri="{BB962C8B-B14F-4D97-AF65-F5344CB8AC3E}">
        <p14:creationId xmlns:p14="http://schemas.microsoft.com/office/powerpoint/2010/main" val="3495744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for Regression</a:t>
            </a:r>
          </a:p>
        </p:txBody>
      </p:sp>
      <p:sp>
        <p:nvSpPr>
          <p:cNvPr id="3" name="Content Placeholder 2"/>
          <p:cNvSpPr>
            <a:spLocks noGrp="1"/>
          </p:cNvSpPr>
          <p:nvPr>
            <p:ph idx="1"/>
          </p:nvPr>
        </p:nvSpPr>
        <p:spPr/>
        <p:txBody>
          <a:bodyPr>
            <a:normAutofit fontScale="85000" lnSpcReduction="20000"/>
          </a:bodyPr>
          <a:lstStyle/>
          <a:p>
            <a:r>
              <a:rPr lang="en-US" dirty="0"/>
              <a:t>Our trigger application is somewhere between a classification problem and a regression</a:t>
            </a:r>
          </a:p>
          <a:p>
            <a:pPr lvl="1"/>
            <a:r>
              <a:rPr lang="en-US" dirty="0"/>
              <a:t>We want to know the particle momentum above or below a specific threshold, but for multiple thresholds (just not an infinite set)</a:t>
            </a:r>
          </a:p>
          <a:p>
            <a:r>
              <a:rPr lang="en-US" dirty="0"/>
              <a:t>For our </a:t>
            </a:r>
            <a:r>
              <a:rPr lang="en-US" dirty="0">
                <a:solidFill>
                  <a:srgbClr val="FF0000"/>
                </a:solidFill>
              </a:rPr>
              <a:t>BDT approach </a:t>
            </a:r>
            <a:r>
              <a:rPr lang="en-US" dirty="0"/>
              <a:t>we use a transformation + loss function to focus on low momentum events (whose mismeasurement to high momentum drives the rate)</a:t>
            </a:r>
          </a:p>
          <a:p>
            <a:pPr lvl="1"/>
            <a:r>
              <a:rPr lang="en-US" dirty="0"/>
              <a:t>Target= 1/</a:t>
            </a:r>
            <a:r>
              <a:rPr lang="en-US" dirty="0" err="1"/>
              <a:t>p</a:t>
            </a:r>
            <a:r>
              <a:rPr lang="en-US" baseline="-25000" dirty="0" err="1"/>
              <a:t>T</a:t>
            </a:r>
            <a:r>
              <a:rPr lang="en-US" dirty="0"/>
              <a:t> makes differences in low </a:t>
            </a:r>
            <a:r>
              <a:rPr lang="en-US" dirty="0" err="1"/>
              <a:t>p</a:t>
            </a:r>
            <a:r>
              <a:rPr lang="en-US" baseline="-25000" dirty="0" err="1"/>
              <a:t>T</a:t>
            </a:r>
            <a:r>
              <a:rPr lang="en-US" dirty="0"/>
              <a:t> count more in loss</a:t>
            </a:r>
          </a:p>
          <a:p>
            <a:pPr lvl="1"/>
            <a:r>
              <a:rPr lang="en-US" dirty="0"/>
              <a:t>Loss = |1/</a:t>
            </a:r>
            <a:r>
              <a:rPr lang="en-US" dirty="0" err="1"/>
              <a:t>p</a:t>
            </a:r>
            <a:r>
              <a:rPr lang="en-US" baseline="-25000" dirty="0" err="1"/>
              <a:t>T,meas</a:t>
            </a:r>
            <a:r>
              <a:rPr lang="en-US" dirty="0"/>
              <a:t> </a:t>
            </a:r>
            <a:r>
              <a:rPr lang="mr-IN" dirty="0"/>
              <a:t>–</a:t>
            </a:r>
            <a:r>
              <a:rPr lang="en-US" dirty="0"/>
              <a:t> 1/p</a:t>
            </a:r>
            <a:r>
              <a:rPr lang="en-US" baseline="-25000" dirty="0"/>
              <a:t>T,true</a:t>
            </a:r>
            <a:r>
              <a:rPr lang="en-US" dirty="0"/>
              <a:t>|</a:t>
            </a:r>
            <a:r>
              <a:rPr lang="en-US" baseline="30000" dirty="0"/>
              <a:t>2</a:t>
            </a:r>
            <a:r>
              <a:rPr lang="en-US" dirty="0"/>
              <a:t> , but studied other loss functions</a:t>
            </a:r>
          </a:p>
          <a:p>
            <a:pPr lvl="2"/>
            <a:r>
              <a:rPr lang="en-US" dirty="0"/>
              <a:t>Focus on low </a:t>
            </a:r>
            <a:r>
              <a:rPr lang="en-US" dirty="0" err="1"/>
              <a:t>p</a:t>
            </a:r>
            <a:r>
              <a:rPr lang="en-US" baseline="-25000" dirty="0" err="1"/>
              <a:t>T</a:t>
            </a:r>
            <a:r>
              <a:rPr lang="en-US" dirty="0"/>
              <a:t> more </a:t>
            </a:r>
            <a:r>
              <a:rPr lang="en-US" dirty="0">
                <a:sym typeface="Wingdings"/>
              </a:rPr>
              <a:t> </a:t>
            </a:r>
            <a:r>
              <a:rPr lang="en-US" dirty="0"/>
              <a:t>lower rate (good), lower </a:t>
            </a:r>
            <a:r>
              <a:rPr lang="en-US" dirty="0" err="1"/>
              <a:t>effic</a:t>
            </a:r>
            <a:r>
              <a:rPr lang="en-US" dirty="0"/>
              <a:t>. (bad)</a:t>
            </a:r>
          </a:p>
          <a:p>
            <a:pPr lvl="2"/>
            <a:r>
              <a:rPr lang="en-US" dirty="0"/>
              <a:t>Focus on low </a:t>
            </a:r>
            <a:r>
              <a:rPr lang="en-US" dirty="0" err="1"/>
              <a:t>p</a:t>
            </a:r>
            <a:r>
              <a:rPr lang="en-US" baseline="-25000" dirty="0" err="1"/>
              <a:t>T</a:t>
            </a:r>
            <a:r>
              <a:rPr lang="en-US" dirty="0"/>
              <a:t> less </a:t>
            </a:r>
            <a:r>
              <a:rPr lang="en-US" dirty="0">
                <a:sym typeface="Wingdings"/>
              </a:rPr>
              <a:t></a:t>
            </a:r>
            <a:r>
              <a:rPr lang="en-US" dirty="0"/>
              <a:t> higher rate (bad), higher </a:t>
            </a:r>
            <a:r>
              <a:rPr lang="en-US" dirty="0" err="1"/>
              <a:t>effic</a:t>
            </a:r>
            <a:r>
              <a:rPr lang="en-US" dirty="0"/>
              <a:t>. (good)</a:t>
            </a:r>
          </a:p>
          <a:p>
            <a:r>
              <a:rPr lang="en-US" dirty="0"/>
              <a:t>With redundant measurements (4 detector stations), ML can identify outliers (e.g. high momentum muon showering) and reject them to keep efficiency high</a:t>
            </a:r>
          </a:p>
          <a:p>
            <a:pPr lvl="1"/>
            <a:r>
              <a:rPr lang="en-US" dirty="0"/>
              <a:t>We used to have to introduce ad hoc “human” algorithms to recover </a:t>
            </a:r>
            <a:r>
              <a:rPr lang="en-US" dirty="0" err="1"/>
              <a:t>effic</a:t>
            </a:r>
            <a:r>
              <a:rPr lang="en-US" dirty="0"/>
              <a:t>.</a:t>
            </a:r>
          </a:p>
          <a:p>
            <a:endParaRPr lang="en-US" dirty="0"/>
          </a:p>
        </p:txBody>
      </p:sp>
      <p:sp>
        <p:nvSpPr>
          <p:cNvPr id="4" name="Date Placeholder 3"/>
          <p:cNvSpPr>
            <a:spLocks noGrp="1"/>
          </p:cNvSpPr>
          <p:nvPr>
            <p:ph type="dt" sz="half" idx="10"/>
          </p:nvPr>
        </p:nvSpPr>
        <p:spPr/>
        <p:txBody>
          <a:bodyPr/>
          <a:lstStyle/>
          <a:p>
            <a:pPr>
              <a:defRPr/>
            </a:pPr>
            <a:fld id="{87069BC2-C02F-DC49-B703-395A7B94CE1A}" type="datetime1">
              <a:rPr lang="en-US" smtClean="0"/>
              <a:t>1/18/19</a:t>
            </a:fld>
            <a:endParaRPr lang="en-US"/>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fld id="{48F2E711-0A29-B749-9EE7-BFDC0475DBBE}" type="slidenum">
              <a:rPr lang="en-US" smtClean="0"/>
              <a:pPr/>
              <a:t>39</a:t>
            </a:fld>
            <a:endParaRPr lang="en-US"/>
          </a:p>
        </p:txBody>
      </p:sp>
      <p:sp>
        <p:nvSpPr>
          <p:cNvPr id="7" name="Oval 6"/>
          <p:cNvSpPr/>
          <p:nvPr/>
        </p:nvSpPr>
        <p:spPr bwMode="auto">
          <a:xfrm>
            <a:off x="4927600" y="3697359"/>
            <a:ext cx="355600" cy="2921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1" lang="en-US" sz="2400" b="1">
              <a:latin typeface="Arial" charset="0"/>
            </a:endParaRPr>
          </a:p>
        </p:txBody>
      </p:sp>
    </p:spTree>
    <p:extLst>
      <p:ext uri="{BB962C8B-B14F-4D97-AF65-F5344CB8AC3E}">
        <p14:creationId xmlns:p14="http://schemas.microsoft.com/office/powerpoint/2010/main" val="2667212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3C53D-EFA2-EF4E-9EAA-08CF419F6781}"/>
              </a:ext>
            </a:extLst>
          </p:cNvPr>
          <p:cNvSpPr>
            <a:spLocks noGrp="1"/>
          </p:cNvSpPr>
          <p:nvPr>
            <p:ph type="title"/>
          </p:nvPr>
        </p:nvSpPr>
        <p:spPr/>
        <p:txBody>
          <a:bodyPr/>
          <a:lstStyle/>
          <a:p>
            <a:r>
              <a:rPr lang="en-US" sz="3733" dirty="0"/>
              <a:t>Where the Higgs Boson Was Discovered (2012)</a:t>
            </a:r>
          </a:p>
        </p:txBody>
      </p:sp>
      <p:sp>
        <p:nvSpPr>
          <p:cNvPr id="8" name="Content Placeholder 7">
            <a:extLst>
              <a:ext uri="{FF2B5EF4-FFF2-40B4-BE49-F238E27FC236}">
                <a16:creationId xmlns:a16="http://schemas.microsoft.com/office/drawing/2014/main" id="{6639DBC7-7B06-764A-9FF7-AF842CFC9E22}"/>
              </a:ext>
            </a:extLst>
          </p:cNvPr>
          <p:cNvSpPr>
            <a:spLocks noGrp="1"/>
          </p:cNvSpPr>
          <p:nvPr>
            <p:ph idx="1"/>
          </p:nvPr>
        </p:nvSpPr>
        <p:spPr/>
        <p:txBody>
          <a:bodyPr/>
          <a:lstStyle/>
          <a:p>
            <a:r>
              <a:rPr lang="en-US" dirty="0"/>
              <a:t>Fundamental field and particle from the unified electroweak theory of Weinberg, Salam, and Glashow via the </a:t>
            </a:r>
            <a:r>
              <a:rPr lang="en-US" dirty="0" err="1"/>
              <a:t>Brout</a:t>
            </a:r>
            <a:r>
              <a:rPr lang="en-US" dirty="0"/>
              <a:t>-Englert-Higgs mechanism</a:t>
            </a:r>
          </a:p>
          <a:p>
            <a:pPr lvl="1"/>
            <a:r>
              <a:rPr lang="en-US" dirty="0" err="1">
                <a:sym typeface="Wingdings"/>
              </a:rPr>
              <a:t>Hγγ</a:t>
            </a:r>
            <a:r>
              <a:rPr lang="en-US" dirty="0">
                <a:sym typeface="Wingdings"/>
              </a:rPr>
              <a:t> 			</a:t>
            </a:r>
            <a:r>
              <a:rPr lang="en-US" dirty="0"/>
              <a:t>H</a:t>
            </a:r>
            <a:r>
              <a:rPr lang="en-US" dirty="0">
                <a:sym typeface="Wingdings"/>
              </a:rPr>
              <a:t>ZZ4l</a:t>
            </a:r>
          </a:p>
          <a:p>
            <a:pPr lvl="1"/>
            <a:endParaRPr lang="en-US" dirty="0">
              <a:sym typeface="Wingdings"/>
            </a:endParaRPr>
          </a:p>
          <a:p>
            <a:pPr lvl="1"/>
            <a:endParaRPr lang="en-US" dirty="0">
              <a:sym typeface="Wingdings"/>
            </a:endParaRPr>
          </a:p>
          <a:p>
            <a:pPr lvl="1"/>
            <a:endParaRPr lang="en-US" dirty="0">
              <a:sym typeface="Wingdings"/>
            </a:endParaRPr>
          </a:p>
          <a:p>
            <a:pPr lvl="1"/>
            <a:endParaRPr lang="en-US" dirty="0">
              <a:sym typeface="Wingdings"/>
            </a:endParaRPr>
          </a:p>
          <a:p>
            <a:pPr lvl="1"/>
            <a:endParaRPr lang="en-US" dirty="0">
              <a:sym typeface="Wingdings"/>
            </a:endParaRPr>
          </a:p>
          <a:p>
            <a:pPr lvl="1"/>
            <a:endParaRPr lang="en-US" dirty="0">
              <a:sym typeface="Wingdings"/>
            </a:endParaRPr>
          </a:p>
          <a:p>
            <a:pPr marL="609585" lvl="1" indent="0">
              <a:buNone/>
            </a:pPr>
            <a:endParaRPr lang="en-US" dirty="0">
              <a:sym typeface="Wingdings"/>
            </a:endParaRPr>
          </a:p>
          <a:p>
            <a:pPr marL="609585" lvl="1" indent="0">
              <a:buNone/>
            </a:pPr>
            <a:endParaRPr lang="en-US" dirty="0">
              <a:sym typeface="Wingdings"/>
            </a:endParaRPr>
          </a:p>
        </p:txBody>
      </p:sp>
      <p:sp>
        <p:nvSpPr>
          <p:cNvPr id="4" name="Date Placeholder 3">
            <a:extLst>
              <a:ext uri="{FF2B5EF4-FFF2-40B4-BE49-F238E27FC236}">
                <a16:creationId xmlns:a16="http://schemas.microsoft.com/office/drawing/2014/main" id="{AFFEEDEC-22C0-EE42-9AD3-FFCFC923AD83}"/>
              </a:ext>
            </a:extLst>
          </p:cNvPr>
          <p:cNvSpPr>
            <a:spLocks noGrp="1"/>
          </p:cNvSpPr>
          <p:nvPr>
            <p:ph type="dt" sz="half" idx="10"/>
          </p:nvPr>
        </p:nvSpPr>
        <p:spPr/>
        <p:txBody>
          <a:bodyPr/>
          <a:lstStyle/>
          <a:p>
            <a:pPr>
              <a:defRPr/>
            </a:pPr>
            <a:fld id="{52CCD9DF-BC6E-7A49-B0D2-0D8E9D382A82}" type="datetime1">
              <a:rPr lang="en-US" smtClean="0"/>
              <a:t>1/18/19</a:t>
            </a:fld>
            <a:endParaRPr lang="en-US" dirty="0"/>
          </a:p>
        </p:txBody>
      </p:sp>
      <p:sp>
        <p:nvSpPr>
          <p:cNvPr id="5" name="Footer Placeholder 4">
            <a:extLst>
              <a:ext uri="{FF2B5EF4-FFF2-40B4-BE49-F238E27FC236}">
                <a16:creationId xmlns:a16="http://schemas.microsoft.com/office/drawing/2014/main" id="{E8519670-E029-6046-BD87-9C8F858A0660}"/>
              </a:ext>
            </a:extLst>
          </p:cNvPr>
          <p:cNvSpPr>
            <a:spLocks noGrp="1"/>
          </p:cNvSpPr>
          <p:nvPr>
            <p:ph type="ftr" sz="quarter" idx="11"/>
          </p:nvPr>
        </p:nvSpPr>
        <p:spPr/>
        <p:txBody>
          <a:bodyPr/>
          <a:lstStyle/>
          <a:p>
            <a:pPr>
              <a:defRPr/>
            </a:pPr>
            <a:r>
              <a:rPr lang="en-US"/>
              <a:t>Acosta - Trigger Electronics - ASET </a:t>
            </a:r>
          </a:p>
        </p:txBody>
      </p:sp>
      <p:sp>
        <p:nvSpPr>
          <p:cNvPr id="6" name="Slide Number Placeholder 5">
            <a:extLst>
              <a:ext uri="{FF2B5EF4-FFF2-40B4-BE49-F238E27FC236}">
                <a16:creationId xmlns:a16="http://schemas.microsoft.com/office/drawing/2014/main" id="{74470409-B2B6-7E42-BF2C-E49DC273FC90}"/>
              </a:ext>
            </a:extLst>
          </p:cNvPr>
          <p:cNvSpPr>
            <a:spLocks noGrp="1"/>
          </p:cNvSpPr>
          <p:nvPr>
            <p:ph type="sldNum" sz="quarter" idx="12"/>
          </p:nvPr>
        </p:nvSpPr>
        <p:spPr/>
        <p:txBody>
          <a:bodyPr/>
          <a:lstStyle/>
          <a:p>
            <a:pPr>
              <a:defRPr/>
            </a:pPr>
            <a:fld id="{8EF716C0-76B7-FE44-99BD-D4312132B0AB}" type="slidenum">
              <a:rPr lang="en-US" smtClean="0"/>
              <a:pPr>
                <a:defRPr/>
              </a:pPr>
              <a:t>4</a:t>
            </a:fld>
            <a:endParaRPr lang="en-US"/>
          </a:p>
        </p:txBody>
      </p:sp>
      <p:pic>
        <p:nvPicPr>
          <p:cNvPr id="7" name="Picture 6">
            <a:extLst>
              <a:ext uri="{FF2B5EF4-FFF2-40B4-BE49-F238E27FC236}">
                <a16:creationId xmlns:a16="http://schemas.microsoft.com/office/drawing/2014/main" id="{77732ED1-D645-0844-B1F5-EC495259F960}"/>
              </a:ext>
            </a:extLst>
          </p:cNvPr>
          <p:cNvPicPr>
            <a:picLocks noChangeAspect="1"/>
          </p:cNvPicPr>
          <p:nvPr/>
        </p:nvPicPr>
        <p:blipFill>
          <a:blip r:embed="rId2"/>
          <a:stretch>
            <a:fillRect/>
          </a:stretch>
        </p:blipFill>
        <p:spPr>
          <a:xfrm>
            <a:off x="406400" y="3253115"/>
            <a:ext cx="3634189" cy="3080279"/>
          </a:xfrm>
          <a:prstGeom prst="rect">
            <a:avLst/>
          </a:prstGeom>
        </p:spPr>
      </p:pic>
      <p:pic>
        <p:nvPicPr>
          <p:cNvPr id="9" name="Picture 8" descr="HZZ4l_date_animated.gif">
            <a:extLst>
              <a:ext uri="{FF2B5EF4-FFF2-40B4-BE49-F238E27FC236}">
                <a16:creationId xmlns:a16="http://schemas.microsoft.com/office/drawing/2014/main" id="{A7008DD0-73DF-724D-83A2-DF3EEDB1DD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7163" y="3154457"/>
            <a:ext cx="4173067" cy="3222584"/>
          </a:xfrm>
          <a:prstGeom prst="rect">
            <a:avLst/>
          </a:prstGeom>
        </p:spPr>
      </p:pic>
      <p:pic>
        <p:nvPicPr>
          <p:cNvPr id="10" name="Picture 9" descr="Screen Shot 2013-10-10 at 3.28.08 PM.png">
            <a:extLst>
              <a:ext uri="{FF2B5EF4-FFF2-40B4-BE49-F238E27FC236}">
                <a16:creationId xmlns:a16="http://schemas.microsoft.com/office/drawing/2014/main" id="{9B3D493A-ACED-5C4C-84F9-1CCC1418912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60741" y="3313121"/>
            <a:ext cx="3376516" cy="3152349"/>
          </a:xfrm>
          <a:prstGeom prst="rect">
            <a:avLst/>
          </a:prstGeom>
        </p:spPr>
      </p:pic>
    </p:spTree>
    <p:extLst>
      <p:ext uri="{BB962C8B-B14F-4D97-AF65-F5344CB8AC3E}">
        <p14:creationId xmlns:p14="http://schemas.microsoft.com/office/powerpoint/2010/main" val="2267055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Calculation by Memory Look-up</a:t>
            </a:r>
          </a:p>
        </p:txBody>
      </p:sp>
      <p:sp>
        <p:nvSpPr>
          <p:cNvPr id="3" name="Content Placeholder 2"/>
          <p:cNvSpPr>
            <a:spLocks noGrp="1"/>
          </p:cNvSpPr>
          <p:nvPr>
            <p:ph idx="1"/>
          </p:nvPr>
        </p:nvSpPr>
        <p:spPr>
          <a:xfrm>
            <a:off x="406400" y="855976"/>
            <a:ext cx="11480800" cy="4356100"/>
          </a:xfrm>
        </p:spPr>
        <p:txBody>
          <a:bodyPr>
            <a:normAutofit fontScale="85000" lnSpcReduction="10000"/>
          </a:bodyPr>
          <a:lstStyle/>
          <a:p>
            <a:r>
              <a:rPr lang="en-US" dirty="0"/>
              <a:t>A brute force approach to do a calculation quickly is to use a memory look-up table (LUT)</a:t>
            </a:r>
          </a:p>
          <a:p>
            <a:pPr lvl="1"/>
            <a:r>
              <a:rPr lang="en-US" dirty="0"/>
              <a:t>A </a:t>
            </a:r>
            <a:r>
              <a:rPr lang="en-US" dirty="0">
                <a:solidFill>
                  <a:srgbClr val="FF0000"/>
                </a:solidFill>
              </a:rPr>
              <a:t>“cheat”.</a:t>
            </a:r>
            <a:r>
              <a:rPr lang="en-US" dirty="0"/>
              <a:t> Don’t really calculate it online at all (no CPU involved real-time)</a:t>
            </a:r>
          </a:p>
          <a:p>
            <a:pPr lvl="1"/>
            <a:r>
              <a:rPr lang="en-US" dirty="0"/>
              <a:t>Instead, </a:t>
            </a:r>
            <a:r>
              <a:rPr lang="en-US" dirty="0">
                <a:solidFill>
                  <a:srgbClr val="FF0000"/>
                </a:solidFill>
              </a:rPr>
              <a:t>pre-calculate </a:t>
            </a:r>
            <a:r>
              <a:rPr lang="en-US" dirty="0"/>
              <a:t>offline your quantity from inputs using </a:t>
            </a:r>
            <a:r>
              <a:rPr lang="en-US" dirty="0">
                <a:solidFill>
                  <a:srgbClr val="FF0000"/>
                </a:solidFill>
              </a:rPr>
              <a:t>whatever algorithm</a:t>
            </a:r>
            <a:r>
              <a:rPr lang="en-US" dirty="0"/>
              <a:t> you want and with as much computing resources you have!</a:t>
            </a:r>
          </a:p>
          <a:p>
            <a:pPr lvl="2"/>
            <a:r>
              <a:rPr lang="en-US" dirty="0"/>
              <a:t>But you must do this for every possible address input to the memory</a:t>
            </a:r>
          </a:p>
          <a:p>
            <a:pPr lvl="2"/>
            <a:r>
              <a:rPr lang="en-US" dirty="0"/>
              <a:t>Memory must accommodate fast random addressing, not just quick block reads, to satisfy Level-1 Trigger timing (25 ns clocking)</a:t>
            </a:r>
          </a:p>
          <a:p>
            <a:r>
              <a:rPr lang="en-US" dirty="0"/>
              <a:t>The challenge:</a:t>
            </a:r>
          </a:p>
          <a:p>
            <a:pPr lvl="1"/>
            <a:r>
              <a:rPr lang="en-US" dirty="0"/>
              <a:t>You must </a:t>
            </a:r>
            <a:r>
              <a:rPr lang="en-US" dirty="0">
                <a:solidFill>
                  <a:srgbClr val="FF0000"/>
                </a:solidFill>
              </a:rPr>
              <a:t>squeeze</a:t>
            </a:r>
            <a:r>
              <a:rPr lang="en-US" dirty="0"/>
              <a:t> all the data for your track fit into the memory address</a:t>
            </a:r>
          </a:p>
          <a:p>
            <a:pPr lvl="2"/>
            <a:r>
              <a:rPr lang="en-US" dirty="0"/>
              <a:t>N bits of of data requires a memory of 2</a:t>
            </a:r>
            <a:r>
              <a:rPr lang="en-US" baseline="30000" dirty="0"/>
              <a:t>N</a:t>
            </a:r>
            <a:r>
              <a:rPr lang="en-US" dirty="0"/>
              <a:t> addresses</a:t>
            </a:r>
          </a:p>
        </p:txBody>
      </p:sp>
      <p:sp>
        <p:nvSpPr>
          <p:cNvPr id="4" name="Date Placeholder 3"/>
          <p:cNvSpPr>
            <a:spLocks noGrp="1"/>
          </p:cNvSpPr>
          <p:nvPr>
            <p:ph type="dt" sz="half" idx="10"/>
          </p:nvPr>
        </p:nvSpPr>
        <p:spPr/>
        <p:txBody>
          <a:bodyPr/>
          <a:lstStyle/>
          <a:p>
            <a:pPr>
              <a:defRPr/>
            </a:pPr>
            <a:fld id="{279073AA-790A-AD4B-84F5-24463308E393}" type="datetime1">
              <a:rPr lang="en-US" smtClean="0"/>
              <a:t>1/18/19</a:t>
            </a:fld>
            <a:endParaRPr lang="en-US"/>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fld id="{48F2E711-0A29-B749-9EE7-BFDC0475DBBE}" type="slidenum">
              <a:rPr lang="en-US" smtClean="0"/>
              <a:pPr/>
              <a:t>40</a:t>
            </a:fld>
            <a:endParaRPr lang="en-US"/>
          </a:p>
        </p:txBody>
      </p:sp>
      <p:sp>
        <p:nvSpPr>
          <p:cNvPr id="9" name="Text Box 17"/>
          <p:cNvSpPr txBox="1">
            <a:spLocks noChangeArrowheads="1"/>
          </p:cNvSpPr>
          <p:nvPr/>
        </p:nvSpPr>
        <p:spPr bwMode="auto">
          <a:xfrm>
            <a:off x="5791200" y="5283207"/>
            <a:ext cx="1727200" cy="132343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200" dirty="0" err="1">
                <a:latin typeface="Times New Roman" charset="0"/>
              </a:rPr>
              <a:t>Pt</a:t>
            </a:r>
            <a:r>
              <a:rPr lang="en-US" sz="3200" dirty="0">
                <a:latin typeface="Times New Roman" charset="0"/>
              </a:rPr>
              <a:t> LUT</a:t>
            </a:r>
          </a:p>
          <a:p>
            <a:pPr algn="ctr">
              <a:spcBef>
                <a:spcPct val="50000"/>
              </a:spcBef>
            </a:pPr>
            <a:r>
              <a:rPr lang="en-US" sz="3200" dirty="0">
                <a:latin typeface="Times New Roman" charset="0"/>
              </a:rPr>
              <a:t>(RAM)</a:t>
            </a:r>
          </a:p>
        </p:txBody>
      </p:sp>
      <p:cxnSp>
        <p:nvCxnSpPr>
          <p:cNvPr id="11" name="Straight Arrow Connector 10"/>
          <p:cNvCxnSpPr>
            <a:stCxn id="9" idx="3"/>
          </p:cNvCxnSpPr>
          <p:nvPr/>
        </p:nvCxnSpPr>
        <p:spPr bwMode="auto">
          <a:xfrm>
            <a:off x="7518400" y="5944927"/>
            <a:ext cx="1268507" cy="1478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TextBox 11"/>
          <p:cNvSpPr txBox="1"/>
          <p:nvPr/>
        </p:nvSpPr>
        <p:spPr>
          <a:xfrm>
            <a:off x="9059333" y="5638805"/>
            <a:ext cx="1066800" cy="461665"/>
          </a:xfrm>
          <a:prstGeom prst="rect">
            <a:avLst/>
          </a:prstGeom>
          <a:noFill/>
        </p:spPr>
        <p:txBody>
          <a:bodyPr wrap="square" rtlCol="0">
            <a:spAutoFit/>
          </a:bodyPr>
          <a:lstStyle/>
          <a:p>
            <a:r>
              <a:rPr lang="en-US" sz="2400" dirty="0">
                <a:latin typeface="Comic Sans MS"/>
              </a:rPr>
              <a:t>P</a:t>
            </a:r>
            <a:r>
              <a:rPr lang="en-US" sz="2400" baseline="-25000" dirty="0">
                <a:latin typeface="Comic Sans MS"/>
              </a:rPr>
              <a:t>T</a:t>
            </a:r>
          </a:p>
        </p:txBody>
      </p:sp>
      <p:cxnSp>
        <p:nvCxnSpPr>
          <p:cNvPr id="14" name="Straight Arrow Connector 13"/>
          <p:cNvCxnSpPr/>
          <p:nvPr/>
        </p:nvCxnSpPr>
        <p:spPr bwMode="auto">
          <a:xfrm>
            <a:off x="4487334" y="5422732"/>
            <a:ext cx="1286933" cy="1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a:off x="4487334" y="5689432"/>
            <a:ext cx="1286933" cy="1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a:off x="4487334" y="5956132"/>
            <a:ext cx="1286933" cy="1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a:off x="4487334" y="6210132"/>
            <a:ext cx="1286933" cy="1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8" name="TextBox 17"/>
          <p:cNvSpPr txBox="1"/>
          <p:nvPr/>
        </p:nvSpPr>
        <p:spPr>
          <a:xfrm>
            <a:off x="3172267" y="4934605"/>
            <a:ext cx="1811867" cy="461665"/>
          </a:xfrm>
          <a:prstGeom prst="rect">
            <a:avLst/>
          </a:prstGeom>
          <a:noFill/>
        </p:spPr>
        <p:txBody>
          <a:bodyPr wrap="square" rtlCol="0">
            <a:spAutoFit/>
          </a:bodyPr>
          <a:lstStyle/>
          <a:p>
            <a:r>
              <a:rPr lang="en-US" sz="2400" dirty="0">
                <a:latin typeface="Comic Sans MS"/>
              </a:rPr>
              <a:t>Δφ</a:t>
            </a:r>
            <a:r>
              <a:rPr lang="en-US" sz="2400" baseline="-25000" dirty="0">
                <a:latin typeface="Comic Sans MS"/>
              </a:rPr>
              <a:t>12</a:t>
            </a:r>
          </a:p>
        </p:txBody>
      </p:sp>
      <p:sp>
        <p:nvSpPr>
          <p:cNvPr id="19" name="TextBox 18"/>
          <p:cNvSpPr txBox="1"/>
          <p:nvPr/>
        </p:nvSpPr>
        <p:spPr>
          <a:xfrm>
            <a:off x="3155333" y="5306705"/>
            <a:ext cx="1811867" cy="461665"/>
          </a:xfrm>
          <a:prstGeom prst="rect">
            <a:avLst/>
          </a:prstGeom>
          <a:noFill/>
        </p:spPr>
        <p:txBody>
          <a:bodyPr wrap="square" rtlCol="0">
            <a:spAutoFit/>
          </a:bodyPr>
          <a:lstStyle/>
          <a:p>
            <a:r>
              <a:rPr lang="en-US" sz="2400" dirty="0">
                <a:latin typeface="Comic Sans MS"/>
              </a:rPr>
              <a:t>Δφ</a:t>
            </a:r>
            <a:r>
              <a:rPr lang="en-US" sz="2400" baseline="-25000" dirty="0">
                <a:latin typeface="Comic Sans MS"/>
              </a:rPr>
              <a:t>23</a:t>
            </a:r>
          </a:p>
        </p:txBody>
      </p:sp>
      <p:sp>
        <p:nvSpPr>
          <p:cNvPr id="20" name="TextBox 19"/>
          <p:cNvSpPr txBox="1"/>
          <p:nvPr/>
        </p:nvSpPr>
        <p:spPr>
          <a:xfrm>
            <a:off x="3352800" y="5636905"/>
            <a:ext cx="1811867" cy="461665"/>
          </a:xfrm>
          <a:prstGeom prst="rect">
            <a:avLst/>
          </a:prstGeom>
          <a:noFill/>
        </p:spPr>
        <p:txBody>
          <a:bodyPr wrap="square" rtlCol="0">
            <a:spAutoFit/>
          </a:bodyPr>
          <a:lstStyle/>
          <a:p>
            <a:r>
              <a:rPr lang="en-US" sz="2400" dirty="0" err="1">
                <a:latin typeface="Comic Sans MS"/>
              </a:rPr>
              <a:t>η</a:t>
            </a:r>
            <a:endParaRPr lang="en-US" sz="2400" baseline="-25000" dirty="0">
              <a:latin typeface="Comic Sans MS"/>
            </a:endParaRPr>
          </a:p>
        </p:txBody>
      </p:sp>
      <p:sp>
        <p:nvSpPr>
          <p:cNvPr id="21" name="TextBox 20"/>
          <p:cNvSpPr txBox="1"/>
          <p:nvPr/>
        </p:nvSpPr>
        <p:spPr>
          <a:xfrm>
            <a:off x="2709333" y="6019800"/>
            <a:ext cx="2895600" cy="502766"/>
          </a:xfrm>
          <a:prstGeom prst="rect">
            <a:avLst/>
          </a:prstGeom>
          <a:noFill/>
        </p:spPr>
        <p:txBody>
          <a:bodyPr wrap="square" rtlCol="0">
            <a:spAutoFit/>
          </a:bodyPr>
          <a:lstStyle/>
          <a:p>
            <a:r>
              <a:rPr lang="en-US" sz="2667" dirty="0">
                <a:latin typeface="Comic Sans MS"/>
              </a:rPr>
              <a:t>Track type</a:t>
            </a:r>
            <a:endParaRPr lang="en-US" sz="2667" baseline="-25000" dirty="0">
              <a:latin typeface="Comic Sans MS"/>
            </a:endParaRPr>
          </a:p>
        </p:txBody>
      </p:sp>
      <p:sp>
        <p:nvSpPr>
          <p:cNvPr id="22" name="TextBox 21"/>
          <p:cNvSpPr txBox="1"/>
          <p:nvPr/>
        </p:nvSpPr>
        <p:spPr>
          <a:xfrm rot="16200000">
            <a:off x="1466106" y="5332326"/>
            <a:ext cx="2164733" cy="379656"/>
          </a:xfrm>
          <a:prstGeom prst="rect">
            <a:avLst/>
          </a:prstGeom>
          <a:noFill/>
        </p:spPr>
        <p:txBody>
          <a:bodyPr wrap="square" rtlCol="0">
            <a:spAutoFit/>
          </a:bodyPr>
          <a:lstStyle/>
          <a:p>
            <a:r>
              <a:rPr lang="en-US" sz="1867" dirty="0">
                <a:solidFill>
                  <a:srgbClr val="FF0000"/>
                </a:solidFill>
                <a:latin typeface="Comic Sans MS"/>
                <a:sym typeface="Wingdings"/>
              </a:rPr>
              <a:t> </a:t>
            </a:r>
            <a:r>
              <a:rPr lang="en-US" sz="1867" dirty="0">
                <a:solidFill>
                  <a:srgbClr val="FF0000"/>
                </a:solidFill>
                <a:latin typeface="Comic Sans MS"/>
              </a:rPr>
              <a:t>Address </a:t>
            </a:r>
            <a:r>
              <a:rPr lang="en-US" sz="1867" dirty="0">
                <a:solidFill>
                  <a:srgbClr val="FF0000"/>
                </a:solidFill>
                <a:latin typeface="Comic Sans MS"/>
                <a:sym typeface="Wingdings"/>
              </a:rPr>
              <a:t></a:t>
            </a:r>
            <a:endParaRPr lang="en-US" sz="1867" dirty="0">
              <a:solidFill>
                <a:srgbClr val="FF0000"/>
              </a:solidFill>
              <a:latin typeface="Comic Sans MS"/>
            </a:endParaRPr>
          </a:p>
        </p:txBody>
      </p:sp>
      <p:sp>
        <p:nvSpPr>
          <p:cNvPr id="23" name="TextBox 22"/>
          <p:cNvSpPr txBox="1"/>
          <p:nvPr/>
        </p:nvSpPr>
        <p:spPr>
          <a:xfrm rot="16200000">
            <a:off x="9044517" y="5496432"/>
            <a:ext cx="1772977" cy="379656"/>
          </a:xfrm>
          <a:prstGeom prst="rect">
            <a:avLst/>
          </a:prstGeom>
          <a:noFill/>
        </p:spPr>
        <p:txBody>
          <a:bodyPr wrap="square" rtlCol="0">
            <a:spAutoFit/>
          </a:bodyPr>
          <a:lstStyle/>
          <a:p>
            <a:r>
              <a:rPr lang="en-US" sz="1867" dirty="0">
                <a:solidFill>
                  <a:srgbClr val="FF0000"/>
                </a:solidFill>
                <a:latin typeface="Comic Sans MS"/>
                <a:sym typeface="Wingdings"/>
              </a:rPr>
              <a:t> </a:t>
            </a:r>
            <a:r>
              <a:rPr lang="en-US" sz="1867" dirty="0">
                <a:solidFill>
                  <a:srgbClr val="FF0000"/>
                </a:solidFill>
                <a:latin typeface="Comic Sans MS"/>
              </a:rPr>
              <a:t>Data </a:t>
            </a:r>
            <a:r>
              <a:rPr lang="en-US" sz="1867" dirty="0">
                <a:solidFill>
                  <a:srgbClr val="FF0000"/>
                </a:solidFill>
                <a:latin typeface="Comic Sans MS"/>
                <a:sym typeface="Wingdings"/>
              </a:rPr>
              <a:t></a:t>
            </a:r>
            <a:endParaRPr lang="en-US" sz="1867" dirty="0">
              <a:solidFill>
                <a:srgbClr val="FF0000"/>
              </a:solidFill>
              <a:latin typeface="Comic Sans MS"/>
            </a:endParaRPr>
          </a:p>
        </p:txBody>
      </p:sp>
      <p:sp>
        <p:nvSpPr>
          <p:cNvPr id="7" name="TextBox 6"/>
          <p:cNvSpPr txBox="1"/>
          <p:nvPr/>
        </p:nvSpPr>
        <p:spPr>
          <a:xfrm>
            <a:off x="1108271" y="5590531"/>
            <a:ext cx="2167467" cy="502766"/>
          </a:xfrm>
          <a:prstGeom prst="rect">
            <a:avLst/>
          </a:prstGeom>
          <a:noFill/>
        </p:spPr>
        <p:txBody>
          <a:bodyPr wrap="square" rtlCol="0">
            <a:spAutoFit/>
          </a:bodyPr>
          <a:lstStyle/>
          <a:p>
            <a:r>
              <a:rPr lang="en-US" sz="2667" dirty="0">
                <a:latin typeface="Comic Sans MS"/>
              </a:rPr>
              <a:t>N bits</a:t>
            </a:r>
          </a:p>
        </p:txBody>
      </p:sp>
      <p:sp>
        <p:nvSpPr>
          <p:cNvPr id="24" name="TextBox 23"/>
          <p:cNvSpPr txBox="1"/>
          <p:nvPr/>
        </p:nvSpPr>
        <p:spPr>
          <a:xfrm>
            <a:off x="10397067" y="5524500"/>
            <a:ext cx="2167467" cy="502766"/>
          </a:xfrm>
          <a:prstGeom prst="rect">
            <a:avLst/>
          </a:prstGeom>
          <a:noFill/>
        </p:spPr>
        <p:txBody>
          <a:bodyPr wrap="square" rtlCol="0">
            <a:spAutoFit/>
          </a:bodyPr>
          <a:lstStyle/>
          <a:p>
            <a:r>
              <a:rPr lang="en-US" sz="2667" dirty="0">
                <a:latin typeface="Comic Sans MS"/>
              </a:rPr>
              <a:t>2</a:t>
            </a:r>
            <a:r>
              <a:rPr lang="en-US" sz="2667" baseline="30000" dirty="0">
                <a:latin typeface="Comic Sans MS"/>
              </a:rPr>
              <a:t>N</a:t>
            </a:r>
            <a:r>
              <a:rPr lang="en-US" sz="2667" dirty="0">
                <a:latin typeface="Comic Sans MS"/>
              </a:rPr>
              <a:t> words</a:t>
            </a:r>
          </a:p>
        </p:txBody>
      </p:sp>
    </p:spTree>
    <p:extLst>
      <p:ext uri="{BB962C8B-B14F-4D97-AF65-F5344CB8AC3E}">
        <p14:creationId xmlns:p14="http://schemas.microsoft.com/office/powerpoint/2010/main" val="1030997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FABAF-06F1-0E42-8791-0BCB4CDA42BC}"/>
              </a:ext>
            </a:extLst>
          </p:cNvPr>
          <p:cNvSpPr>
            <a:spLocks noGrp="1"/>
          </p:cNvSpPr>
          <p:nvPr>
            <p:ph type="title"/>
          </p:nvPr>
        </p:nvSpPr>
        <p:spPr/>
        <p:txBody>
          <a:bodyPr/>
          <a:lstStyle/>
          <a:p>
            <a:r>
              <a:rPr lang="en-US" dirty="0"/>
              <a:t>The LUT Hardware</a:t>
            </a:r>
          </a:p>
        </p:txBody>
      </p:sp>
      <p:sp>
        <p:nvSpPr>
          <p:cNvPr id="9" name="Content Placeholder 8">
            <a:extLst>
              <a:ext uri="{FF2B5EF4-FFF2-40B4-BE49-F238E27FC236}">
                <a16:creationId xmlns:a16="http://schemas.microsoft.com/office/drawing/2014/main" id="{14D1737F-9031-7545-AB74-FB5CB3DC2CBF}"/>
              </a:ext>
            </a:extLst>
          </p:cNvPr>
          <p:cNvSpPr>
            <a:spLocks noGrp="1"/>
          </p:cNvSpPr>
          <p:nvPr>
            <p:ph idx="1"/>
          </p:nvPr>
        </p:nvSpPr>
        <p:spPr>
          <a:xfrm>
            <a:off x="-344555" y="973139"/>
            <a:ext cx="6997145" cy="5549900"/>
          </a:xfrm>
        </p:spPr>
        <p:txBody>
          <a:bodyPr/>
          <a:lstStyle/>
          <a:p>
            <a:pPr lvl="1"/>
            <a:r>
              <a:rPr lang="en-US" dirty="0"/>
              <a:t>Current generation CMS trigger</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2"/>
            <a:r>
              <a:rPr lang="en-US" dirty="0"/>
              <a:t>1 GB of Reduced Latency DRAM </a:t>
            </a:r>
          </a:p>
          <a:p>
            <a:pPr lvl="3"/>
            <a:r>
              <a:rPr lang="en-US" dirty="0">
                <a:sym typeface="Wingdings" pitchFamily="2" charset="2"/>
              </a:rPr>
              <a:t>30 bit address space</a:t>
            </a:r>
          </a:p>
          <a:p>
            <a:pPr lvl="2"/>
            <a:r>
              <a:rPr lang="en-US" dirty="0">
                <a:sym typeface="Wingdings" pitchFamily="2" charset="2"/>
              </a:rPr>
              <a:t>50 ns random address look-up</a:t>
            </a:r>
            <a:endParaRPr lang="en-US" dirty="0"/>
          </a:p>
          <a:p>
            <a:endParaRPr lang="en-US" dirty="0"/>
          </a:p>
          <a:p>
            <a:endParaRPr lang="en-US" dirty="0"/>
          </a:p>
        </p:txBody>
      </p:sp>
      <p:sp>
        <p:nvSpPr>
          <p:cNvPr id="4" name="Date Placeholder 3">
            <a:extLst>
              <a:ext uri="{FF2B5EF4-FFF2-40B4-BE49-F238E27FC236}">
                <a16:creationId xmlns:a16="http://schemas.microsoft.com/office/drawing/2014/main" id="{DB4FD537-4202-0842-AA26-913487525270}"/>
              </a:ext>
            </a:extLst>
          </p:cNvPr>
          <p:cNvSpPr>
            <a:spLocks noGrp="1"/>
          </p:cNvSpPr>
          <p:nvPr>
            <p:ph type="dt" sz="half" idx="10"/>
          </p:nvPr>
        </p:nvSpPr>
        <p:spPr/>
        <p:txBody>
          <a:bodyPr/>
          <a:lstStyle/>
          <a:p>
            <a:pPr>
              <a:defRPr/>
            </a:pPr>
            <a:fld id="{811D008A-0F85-3E44-8E7D-D989ABF5D461}" type="datetime1">
              <a:rPr lang="en-US" smtClean="0"/>
              <a:t>1/18/19</a:t>
            </a:fld>
            <a:endParaRPr lang="en-US" dirty="0"/>
          </a:p>
        </p:txBody>
      </p:sp>
      <p:sp>
        <p:nvSpPr>
          <p:cNvPr id="5" name="Footer Placeholder 4">
            <a:extLst>
              <a:ext uri="{FF2B5EF4-FFF2-40B4-BE49-F238E27FC236}">
                <a16:creationId xmlns:a16="http://schemas.microsoft.com/office/drawing/2014/main" id="{EBEBCFC8-A55B-5C45-A00C-0B6D6EEB0F47}"/>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0757D250-DF09-C341-B195-DA4A7B0CDA8B}"/>
              </a:ext>
            </a:extLst>
          </p:cNvPr>
          <p:cNvSpPr>
            <a:spLocks noGrp="1"/>
          </p:cNvSpPr>
          <p:nvPr>
            <p:ph type="sldNum" sz="quarter" idx="12"/>
          </p:nvPr>
        </p:nvSpPr>
        <p:spPr/>
        <p:txBody>
          <a:bodyPr/>
          <a:lstStyle/>
          <a:p>
            <a:pPr>
              <a:defRPr/>
            </a:pPr>
            <a:fld id="{8EF716C0-76B7-FE44-99BD-D4312132B0AB}" type="slidenum">
              <a:rPr lang="en-US" smtClean="0"/>
              <a:pPr>
                <a:defRPr/>
              </a:pPr>
              <a:t>41</a:t>
            </a:fld>
            <a:endParaRPr lang="en-US" dirty="0"/>
          </a:p>
        </p:txBody>
      </p:sp>
      <p:pic>
        <p:nvPicPr>
          <p:cNvPr id="7" name="Picture 6">
            <a:extLst>
              <a:ext uri="{FF2B5EF4-FFF2-40B4-BE49-F238E27FC236}">
                <a16:creationId xmlns:a16="http://schemas.microsoft.com/office/drawing/2014/main" id="{A7C3C597-6178-294E-BAAF-F40BD320C61A}"/>
              </a:ext>
            </a:extLst>
          </p:cNvPr>
          <p:cNvPicPr>
            <a:picLocks noChangeAspect="1"/>
          </p:cNvPicPr>
          <p:nvPr/>
        </p:nvPicPr>
        <p:blipFill>
          <a:blip r:embed="rId2"/>
          <a:stretch>
            <a:fillRect/>
          </a:stretch>
        </p:blipFill>
        <p:spPr>
          <a:xfrm>
            <a:off x="908513" y="1578417"/>
            <a:ext cx="3144629" cy="2490657"/>
          </a:xfrm>
          <a:prstGeom prst="rect">
            <a:avLst/>
          </a:prstGeom>
        </p:spPr>
      </p:pic>
      <p:sp>
        <p:nvSpPr>
          <p:cNvPr id="10" name="Content Placeholder 8">
            <a:extLst>
              <a:ext uri="{FF2B5EF4-FFF2-40B4-BE49-F238E27FC236}">
                <a16:creationId xmlns:a16="http://schemas.microsoft.com/office/drawing/2014/main" id="{E0EA835F-1CE7-F147-969B-BE96E582A9A1}"/>
              </a:ext>
            </a:extLst>
          </p:cNvPr>
          <p:cNvSpPr txBox="1">
            <a:spLocks/>
          </p:cNvSpPr>
          <p:nvPr/>
        </p:nvSpPr>
        <p:spPr bwMode="auto">
          <a:xfrm>
            <a:off x="5671930" y="973139"/>
            <a:ext cx="6520070" cy="554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457189" indent="-457189" algn="l" rtl="0" eaLnBrk="0" fontAlgn="base" hangingPunct="0">
              <a:spcBef>
                <a:spcPct val="20000"/>
              </a:spcBef>
              <a:spcAft>
                <a:spcPct val="0"/>
              </a:spcAft>
              <a:buSzPct val="100000"/>
              <a:buFont typeface="Wingdings" charset="0"/>
              <a:buChar char=""/>
              <a:defRPr kumimoji="1" sz="3200">
                <a:solidFill>
                  <a:srgbClr val="003399"/>
                </a:solidFill>
                <a:latin typeface="+mn-lt"/>
                <a:ea typeface="ＭＳ Ｐゴシック" charset="-128"/>
                <a:cs typeface="ＭＳ Ｐゴシック" charset="-128"/>
              </a:defRPr>
            </a:lvl1pPr>
            <a:lvl2pPr marL="990575" indent="-380990" algn="l" rtl="0" eaLnBrk="0" fontAlgn="base" hangingPunct="0">
              <a:spcBef>
                <a:spcPct val="20000"/>
              </a:spcBef>
              <a:spcAft>
                <a:spcPct val="0"/>
              </a:spcAft>
              <a:buClr>
                <a:srgbClr val="008000"/>
              </a:buClr>
              <a:buSzPct val="80000"/>
              <a:buFont typeface="Wingdings" charset="0"/>
              <a:buChar char="Ø"/>
              <a:defRPr kumimoji="1" sz="2667">
                <a:solidFill>
                  <a:srgbClr val="008000"/>
                </a:solidFill>
                <a:latin typeface="+mn-lt"/>
                <a:ea typeface="ＭＳ Ｐゴシック" charset="-128"/>
              </a:defRPr>
            </a:lvl2pPr>
            <a:lvl3pPr marL="1523962" indent="-304792" algn="l" rtl="0" eaLnBrk="0" fontAlgn="base" hangingPunct="0">
              <a:spcBef>
                <a:spcPct val="20000"/>
              </a:spcBef>
              <a:spcAft>
                <a:spcPct val="0"/>
              </a:spcAft>
              <a:buSzPct val="65000"/>
              <a:buFont typeface="Wingdings" pitchFamily="2" charset="2"/>
              <a:buChar char="§"/>
              <a:defRPr kumimoji="1" sz="2667">
                <a:solidFill>
                  <a:schemeClr val="tx1"/>
                </a:solidFill>
                <a:latin typeface="+mn-lt"/>
                <a:ea typeface="ＭＳ Ｐゴシック" charset="-128"/>
              </a:defRPr>
            </a:lvl3pPr>
            <a:lvl4pPr marL="2133547" indent="-304792" algn="l" rtl="0" eaLnBrk="0" fontAlgn="base" hangingPunct="0">
              <a:spcBef>
                <a:spcPct val="20000"/>
              </a:spcBef>
              <a:spcAft>
                <a:spcPct val="0"/>
              </a:spcAft>
              <a:buClr>
                <a:srgbClr val="FF00FF"/>
              </a:buClr>
              <a:buSzPct val="75000"/>
              <a:buFont typeface="Wingdings" pitchFamily="2" charset="2"/>
              <a:buChar char="§"/>
              <a:defRPr kumimoji="1" sz="2667">
                <a:solidFill>
                  <a:srgbClr val="FF00FF"/>
                </a:solidFill>
                <a:latin typeface="+mn-lt"/>
                <a:ea typeface="ＭＳ Ｐゴシック" charset="-128"/>
              </a:defRPr>
            </a:lvl4pPr>
            <a:lvl5pPr marL="2743131" indent="-304792" algn="l" rtl="0" eaLnBrk="0" fontAlgn="base" hangingPunct="0">
              <a:spcBef>
                <a:spcPct val="20000"/>
              </a:spcBef>
              <a:spcAft>
                <a:spcPct val="0"/>
              </a:spcAft>
              <a:buClr>
                <a:schemeClr val="hlink"/>
              </a:buClr>
              <a:buSzPct val="100000"/>
              <a:buFont typeface="Zapf Dingbats" charset="0"/>
              <a:defRPr kumimoji="1" sz="2667">
                <a:solidFill>
                  <a:schemeClr val="tx1"/>
                </a:solidFill>
                <a:latin typeface="+mn-lt"/>
                <a:ea typeface="ＭＳ Ｐゴシック" charset="-128"/>
              </a:defRPr>
            </a:lvl5pPr>
            <a:lvl6pPr marL="3352716" indent="-304792" algn="l" rtl="0" eaLnBrk="0" fontAlgn="base" hangingPunct="0">
              <a:spcBef>
                <a:spcPct val="20000"/>
              </a:spcBef>
              <a:spcAft>
                <a:spcPct val="0"/>
              </a:spcAft>
              <a:buClr>
                <a:schemeClr val="hlink"/>
              </a:buClr>
              <a:buSzPct val="100000"/>
              <a:buFont typeface="Zapf Dingbats" charset="2"/>
              <a:defRPr kumimoji="1" sz="2667">
                <a:solidFill>
                  <a:schemeClr val="tx1"/>
                </a:solidFill>
                <a:latin typeface="+mn-lt"/>
                <a:ea typeface="ＭＳ Ｐゴシック" charset="-128"/>
              </a:defRPr>
            </a:lvl6pPr>
            <a:lvl7pPr marL="3962301" indent="-304792" algn="l" rtl="0" eaLnBrk="0" fontAlgn="base" hangingPunct="0">
              <a:spcBef>
                <a:spcPct val="20000"/>
              </a:spcBef>
              <a:spcAft>
                <a:spcPct val="0"/>
              </a:spcAft>
              <a:buClr>
                <a:schemeClr val="hlink"/>
              </a:buClr>
              <a:buSzPct val="100000"/>
              <a:buFont typeface="Zapf Dingbats" charset="2"/>
              <a:defRPr kumimoji="1" sz="2667">
                <a:solidFill>
                  <a:schemeClr val="tx1"/>
                </a:solidFill>
                <a:latin typeface="+mn-lt"/>
                <a:ea typeface="ＭＳ Ｐゴシック" charset="-128"/>
              </a:defRPr>
            </a:lvl7pPr>
            <a:lvl8pPr marL="4571886" indent="-304792" algn="l" rtl="0" eaLnBrk="0" fontAlgn="base" hangingPunct="0">
              <a:spcBef>
                <a:spcPct val="20000"/>
              </a:spcBef>
              <a:spcAft>
                <a:spcPct val="0"/>
              </a:spcAft>
              <a:buClr>
                <a:schemeClr val="hlink"/>
              </a:buClr>
              <a:buSzPct val="100000"/>
              <a:buFont typeface="Zapf Dingbats" charset="2"/>
              <a:defRPr kumimoji="1" sz="2667">
                <a:solidFill>
                  <a:schemeClr val="tx1"/>
                </a:solidFill>
                <a:latin typeface="+mn-lt"/>
                <a:ea typeface="ＭＳ Ｐゴシック" charset="-128"/>
              </a:defRPr>
            </a:lvl8pPr>
            <a:lvl9pPr marL="5181470" indent="-304792" algn="l" rtl="0" eaLnBrk="0" fontAlgn="base" hangingPunct="0">
              <a:spcBef>
                <a:spcPct val="20000"/>
              </a:spcBef>
              <a:spcAft>
                <a:spcPct val="0"/>
              </a:spcAft>
              <a:buClr>
                <a:schemeClr val="hlink"/>
              </a:buClr>
              <a:buSzPct val="100000"/>
              <a:buFont typeface="Zapf Dingbats" charset="2"/>
              <a:defRPr kumimoji="1" sz="2667">
                <a:solidFill>
                  <a:schemeClr val="tx1"/>
                </a:solidFill>
                <a:latin typeface="+mn-lt"/>
                <a:ea typeface="ＭＳ Ｐゴシック" charset="-128"/>
              </a:defRPr>
            </a:lvl9pPr>
          </a:lstStyle>
          <a:p>
            <a:pPr lvl="1"/>
            <a:r>
              <a:rPr lang="en-US" kern="0" dirty="0"/>
              <a:t>R&amp;D for next generation</a:t>
            </a:r>
          </a:p>
          <a:p>
            <a:pPr lvl="1"/>
            <a:endParaRPr lang="en-US" kern="0" dirty="0"/>
          </a:p>
          <a:p>
            <a:pPr lvl="1"/>
            <a:endParaRPr lang="en-US" kern="0" dirty="0"/>
          </a:p>
          <a:p>
            <a:pPr lvl="1"/>
            <a:endParaRPr lang="en-US" kern="0" dirty="0"/>
          </a:p>
          <a:p>
            <a:pPr lvl="1"/>
            <a:endParaRPr lang="en-US" kern="0" dirty="0"/>
          </a:p>
          <a:p>
            <a:pPr lvl="1"/>
            <a:endParaRPr lang="en-US" kern="0" dirty="0"/>
          </a:p>
          <a:p>
            <a:pPr lvl="1"/>
            <a:endParaRPr lang="en-US" kern="0" dirty="0"/>
          </a:p>
          <a:p>
            <a:pPr lvl="2"/>
            <a:r>
              <a:rPr lang="en-US" kern="0" dirty="0"/>
              <a:t>128 GB of DDR4 memory </a:t>
            </a:r>
          </a:p>
          <a:p>
            <a:pPr lvl="3"/>
            <a:r>
              <a:rPr lang="en-US" kern="0" dirty="0">
                <a:sym typeface="Wingdings" pitchFamily="2" charset="2"/>
              </a:rPr>
              <a:t>37 bit address space</a:t>
            </a:r>
          </a:p>
          <a:p>
            <a:pPr lvl="2"/>
            <a:r>
              <a:rPr lang="en-US" kern="0" dirty="0">
                <a:sym typeface="Wingdings" pitchFamily="2" charset="2"/>
              </a:rPr>
              <a:t>Result in 54 ns</a:t>
            </a:r>
            <a:endParaRPr lang="en-US" kern="0" dirty="0"/>
          </a:p>
          <a:p>
            <a:endParaRPr lang="en-US" kern="0" dirty="0"/>
          </a:p>
          <a:p>
            <a:endParaRPr lang="en-US" kern="0" dirty="0"/>
          </a:p>
        </p:txBody>
      </p:sp>
      <p:pic>
        <p:nvPicPr>
          <p:cNvPr id="11" name="Picture 10">
            <a:extLst>
              <a:ext uri="{FF2B5EF4-FFF2-40B4-BE49-F238E27FC236}">
                <a16:creationId xmlns:a16="http://schemas.microsoft.com/office/drawing/2014/main" id="{62210DAC-89F5-8E44-81EB-318807ADD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65495" y="1578417"/>
            <a:ext cx="3570722" cy="2678042"/>
          </a:xfrm>
          <a:prstGeom prst="rect">
            <a:avLst/>
          </a:prstGeom>
        </p:spPr>
      </p:pic>
    </p:spTree>
    <p:extLst>
      <p:ext uri="{BB962C8B-B14F-4D97-AF65-F5344CB8AC3E}">
        <p14:creationId xmlns:p14="http://schemas.microsoft.com/office/powerpoint/2010/main" val="2297862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05-23 at 10.30.01 AM.png">
            <a:extLst>
              <a:ext uri="{FF2B5EF4-FFF2-40B4-BE49-F238E27FC236}">
                <a16:creationId xmlns:a16="http://schemas.microsoft.com/office/drawing/2014/main" id="{4EB40F0C-4FD9-FC4C-983F-14C063528B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35061" y="2000402"/>
            <a:ext cx="7756939" cy="1804590"/>
          </a:xfrm>
          <a:prstGeom prst="rect">
            <a:avLst/>
          </a:prstGeom>
        </p:spPr>
      </p:pic>
      <p:sp>
        <p:nvSpPr>
          <p:cNvPr id="2" name="Title 1">
            <a:extLst>
              <a:ext uri="{FF2B5EF4-FFF2-40B4-BE49-F238E27FC236}">
                <a16:creationId xmlns:a16="http://schemas.microsoft.com/office/drawing/2014/main" id="{22579FC0-762E-D54A-95D8-2233EDF1844F}"/>
              </a:ext>
            </a:extLst>
          </p:cNvPr>
          <p:cNvSpPr>
            <a:spLocks noGrp="1"/>
          </p:cNvSpPr>
          <p:nvPr>
            <p:ph type="title"/>
          </p:nvPr>
        </p:nvSpPr>
        <p:spPr/>
        <p:txBody>
          <a:bodyPr/>
          <a:lstStyle/>
          <a:p>
            <a:r>
              <a:rPr lang="en-US" dirty="0"/>
              <a:t>Encoding and Training the Result</a:t>
            </a:r>
          </a:p>
        </p:txBody>
      </p:sp>
      <p:sp>
        <p:nvSpPr>
          <p:cNvPr id="3" name="Content Placeholder 2">
            <a:extLst>
              <a:ext uri="{FF2B5EF4-FFF2-40B4-BE49-F238E27FC236}">
                <a16:creationId xmlns:a16="http://schemas.microsoft.com/office/drawing/2014/main" id="{375EFD6C-6EB9-7844-89EA-DC8FA67DDD0A}"/>
              </a:ext>
            </a:extLst>
          </p:cNvPr>
          <p:cNvSpPr>
            <a:spLocks noGrp="1"/>
          </p:cNvSpPr>
          <p:nvPr>
            <p:ph idx="1"/>
          </p:nvPr>
        </p:nvSpPr>
        <p:spPr/>
        <p:txBody>
          <a:bodyPr>
            <a:normAutofit fontScale="85000" lnSpcReduction="20000"/>
          </a:bodyPr>
          <a:lstStyle/>
          <a:p>
            <a:r>
              <a:rPr lang="en-US" dirty="0"/>
              <a:t>First pack (compress!) your input data in an optimal way</a:t>
            </a:r>
          </a:p>
          <a:p>
            <a:pPr lvl="1"/>
            <a:r>
              <a:rPr lang="en-US" dirty="0"/>
              <a:t>This is a data science in itself!</a:t>
            </a:r>
          </a:p>
          <a:p>
            <a:pPr lvl="1"/>
            <a:r>
              <a:rPr lang="en-US" dirty="0"/>
              <a:t>Here are muon track variables for the CMS trigger, for example:</a:t>
            </a:r>
          </a:p>
          <a:p>
            <a:pPr lvl="1"/>
            <a:endParaRPr lang="en-US" dirty="0"/>
          </a:p>
          <a:p>
            <a:pPr lvl="1"/>
            <a:endParaRPr lang="en-US" dirty="0"/>
          </a:p>
          <a:p>
            <a:pPr lvl="1"/>
            <a:endParaRPr lang="en-US" dirty="0"/>
          </a:p>
          <a:p>
            <a:pPr marL="609585" lvl="1" indent="0">
              <a:buNone/>
            </a:pPr>
            <a:endParaRPr lang="en-US" dirty="0"/>
          </a:p>
          <a:p>
            <a:r>
              <a:rPr lang="en-US" dirty="0"/>
              <a:t>Train the AI algorithm</a:t>
            </a:r>
          </a:p>
          <a:p>
            <a:pPr lvl="1"/>
            <a:r>
              <a:rPr lang="en-US" dirty="0"/>
              <a:t>For this example, used a </a:t>
            </a:r>
            <a:r>
              <a:rPr lang="en-US" dirty="0">
                <a:solidFill>
                  <a:srgbClr val="FF0000"/>
                </a:solidFill>
              </a:rPr>
              <a:t>Boosted Decision Tree</a:t>
            </a:r>
            <a:r>
              <a:rPr lang="en-US" dirty="0"/>
              <a:t> for a regression on the momentum of the track</a:t>
            </a:r>
          </a:p>
          <a:p>
            <a:pPr lvl="2"/>
            <a:r>
              <a:rPr lang="en-US" dirty="0"/>
              <a:t>TMVA package of </a:t>
            </a:r>
            <a:r>
              <a:rPr lang="en-US" dirty="0" err="1"/>
              <a:t>root.cern.ch</a:t>
            </a:r>
            <a:r>
              <a:rPr lang="en-US" dirty="0"/>
              <a:t>  </a:t>
            </a:r>
          </a:p>
          <a:p>
            <a:pPr lvl="1"/>
            <a:r>
              <a:rPr lang="en-US" dirty="0"/>
              <a:t>Trained on simulated track trajectories in the experiment</a:t>
            </a:r>
          </a:p>
          <a:p>
            <a:pPr lvl="1"/>
            <a:r>
              <a:rPr lang="en-US" dirty="0"/>
              <a:t>Care taken on choice of a loss function (penalty) so that performance is optimized for application (efficiency, rate)</a:t>
            </a:r>
          </a:p>
          <a:p>
            <a:r>
              <a:rPr lang="en-US" dirty="0"/>
              <a:t>Apply trained </a:t>
            </a:r>
            <a:r>
              <a:rPr lang="en-US" dirty="0" err="1"/>
              <a:t>algo</a:t>
            </a:r>
            <a:r>
              <a:rPr lang="en-US" dirty="0"/>
              <a:t> to all 2</a:t>
            </a:r>
            <a:r>
              <a:rPr lang="en-US" baseline="30000" dirty="0"/>
              <a:t>30</a:t>
            </a:r>
            <a:r>
              <a:rPr lang="en-US" dirty="0"/>
              <a:t> input combinations and store in file</a:t>
            </a:r>
          </a:p>
          <a:p>
            <a:pPr lvl="1"/>
            <a:endParaRPr lang="en-US" dirty="0"/>
          </a:p>
          <a:p>
            <a:pPr lvl="1"/>
            <a:endParaRPr lang="en-US" dirty="0"/>
          </a:p>
        </p:txBody>
      </p:sp>
      <p:sp>
        <p:nvSpPr>
          <p:cNvPr id="4" name="Date Placeholder 3">
            <a:extLst>
              <a:ext uri="{FF2B5EF4-FFF2-40B4-BE49-F238E27FC236}">
                <a16:creationId xmlns:a16="http://schemas.microsoft.com/office/drawing/2014/main" id="{8568A7A3-FAF0-E544-A22A-AE34ECC138F4}"/>
              </a:ext>
            </a:extLst>
          </p:cNvPr>
          <p:cNvSpPr>
            <a:spLocks noGrp="1"/>
          </p:cNvSpPr>
          <p:nvPr>
            <p:ph type="dt" sz="half" idx="10"/>
          </p:nvPr>
        </p:nvSpPr>
        <p:spPr/>
        <p:txBody>
          <a:bodyPr/>
          <a:lstStyle/>
          <a:p>
            <a:pPr>
              <a:defRPr/>
            </a:pPr>
            <a:fld id="{C72DF433-DB82-E043-B816-1B29EA202180}" type="datetime1">
              <a:rPr lang="en-US" smtClean="0"/>
              <a:t>1/18/19</a:t>
            </a:fld>
            <a:endParaRPr lang="en-US" dirty="0"/>
          </a:p>
        </p:txBody>
      </p:sp>
      <p:sp>
        <p:nvSpPr>
          <p:cNvPr id="5" name="Footer Placeholder 4">
            <a:extLst>
              <a:ext uri="{FF2B5EF4-FFF2-40B4-BE49-F238E27FC236}">
                <a16:creationId xmlns:a16="http://schemas.microsoft.com/office/drawing/2014/main" id="{8659364D-2A4D-CE4D-87F2-8283F5EC8BAD}"/>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53E0866E-51FC-9748-9DFD-1560B7922B6A}"/>
              </a:ext>
            </a:extLst>
          </p:cNvPr>
          <p:cNvSpPr>
            <a:spLocks noGrp="1"/>
          </p:cNvSpPr>
          <p:nvPr>
            <p:ph type="sldNum" sz="quarter" idx="12"/>
          </p:nvPr>
        </p:nvSpPr>
        <p:spPr/>
        <p:txBody>
          <a:bodyPr/>
          <a:lstStyle/>
          <a:p>
            <a:pPr>
              <a:defRPr/>
            </a:pPr>
            <a:fld id="{8EF716C0-76B7-FE44-99BD-D4312132B0AB}" type="slidenum">
              <a:rPr lang="en-US" smtClean="0"/>
              <a:pPr>
                <a:defRPr/>
              </a:pPr>
              <a:t>42</a:t>
            </a:fld>
            <a:endParaRPr lang="en-US" dirty="0"/>
          </a:p>
        </p:txBody>
      </p:sp>
      <p:sp>
        <p:nvSpPr>
          <p:cNvPr id="8" name="TextBox 7">
            <a:extLst>
              <a:ext uri="{FF2B5EF4-FFF2-40B4-BE49-F238E27FC236}">
                <a16:creationId xmlns:a16="http://schemas.microsoft.com/office/drawing/2014/main" id="{63009693-6D28-C14D-9683-81D7AB84C737}"/>
              </a:ext>
            </a:extLst>
          </p:cNvPr>
          <p:cNvSpPr txBox="1"/>
          <p:nvPr/>
        </p:nvSpPr>
        <p:spPr>
          <a:xfrm>
            <a:off x="9899373" y="874644"/>
            <a:ext cx="2213113" cy="369332"/>
          </a:xfrm>
          <a:prstGeom prst="rect">
            <a:avLst/>
          </a:prstGeom>
          <a:solidFill>
            <a:schemeClr val="accent2"/>
          </a:solidFill>
        </p:spPr>
        <p:txBody>
          <a:bodyPr wrap="square" rtlCol="0">
            <a:spAutoFit/>
          </a:bodyPr>
          <a:lstStyle/>
          <a:p>
            <a:r>
              <a:rPr lang="en-US" b="0" dirty="0">
                <a:latin typeface="Comic Sans MS"/>
              </a:rPr>
              <a:t>ACAT2017 proc.</a:t>
            </a:r>
          </a:p>
        </p:txBody>
      </p:sp>
      <p:sp>
        <p:nvSpPr>
          <p:cNvPr id="9" name="TextBox 8">
            <a:extLst>
              <a:ext uri="{FF2B5EF4-FFF2-40B4-BE49-F238E27FC236}">
                <a16:creationId xmlns:a16="http://schemas.microsoft.com/office/drawing/2014/main" id="{F4D72763-6E1C-0948-AC96-71224A3CF4B9}"/>
              </a:ext>
            </a:extLst>
          </p:cNvPr>
          <p:cNvSpPr txBox="1"/>
          <p:nvPr/>
        </p:nvSpPr>
        <p:spPr>
          <a:xfrm>
            <a:off x="711200" y="2319130"/>
            <a:ext cx="2707861" cy="707886"/>
          </a:xfrm>
          <a:prstGeom prst="rect">
            <a:avLst/>
          </a:prstGeom>
          <a:noFill/>
        </p:spPr>
        <p:txBody>
          <a:bodyPr wrap="square" rtlCol="0">
            <a:spAutoFit/>
          </a:bodyPr>
          <a:lstStyle/>
          <a:p>
            <a:r>
              <a:rPr lang="en-US" sz="2000" b="0" i="1" dirty="0">
                <a:latin typeface="Comic Sans MS"/>
              </a:rPr>
              <a:t>Many variables, but few bits each</a:t>
            </a:r>
          </a:p>
        </p:txBody>
      </p:sp>
    </p:spTree>
    <p:extLst>
      <p:ext uri="{BB962C8B-B14F-4D97-AF65-F5344CB8AC3E}">
        <p14:creationId xmlns:p14="http://schemas.microsoft.com/office/powerpoint/2010/main" val="2182499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B2CE-53F6-E249-A8ED-0D0508435F2D}"/>
              </a:ext>
            </a:extLst>
          </p:cNvPr>
          <p:cNvSpPr>
            <a:spLocks noGrp="1"/>
          </p:cNvSpPr>
          <p:nvPr>
            <p:ph type="title"/>
          </p:nvPr>
        </p:nvSpPr>
        <p:spPr/>
        <p:txBody>
          <a:bodyPr/>
          <a:lstStyle/>
          <a:p>
            <a:r>
              <a:rPr lang="en-US" dirty="0"/>
              <a:t>How did it do for the current CMS trigger?</a:t>
            </a:r>
          </a:p>
        </p:txBody>
      </p:sp>
      <p:sp>
        <p:nvSpPr>
          <p:cNvPr id="8" name="Content Placeholder 7">
            <a:extLst>
              <a:ext uri="{FF2B5EF4-FFF2-40B4-BE49-F238E27FC236}">
                <a16:creationId xmlns:a16="http://schemas.microsoft.com/office/drawing/2014/main" id="{E2BD2655-CACA-6F49-93B5-B56BA81B4B29}"/>
              </a:ext>
            </a:extLst>
          </p:cNvPr>
          <p:cNvSpPr>
            <a:spLocks noGrp="1"/>
          </p:cNvSpPr>
          <p:nvPr>
            <p:ph idx="1"/>
          </p:nvPr>
        </p:nvSpPr>
        <p:spPr/>
        <p:txBody>
          <a:bodyPr/>
          <a:lstStyle/>
          <a:p>
            <a:r>
              <a:rPr lang="en-US" dirty="0"/>
              <a:t>Trigger rate versus regions of the detector:</a:t>
            </a:r>
          </a:p>
        </p:txBody>
      </p:sp>
      <p:sp>
        <p:nvSpPr>
          <p:cNvPr id="4" name="Date Placeholder 3">
            <a:extLst>
              <a:ext uri="{FF2B5EF4-FFF2-40B4-BE49-F238E27FC236}">
                <a16:creationId xmlns:a16="http://schemas.microsoft.com/office/drawing/2014/main" id="{D5625E40-F48E-9D4A-9181-60DB947AC278}"/>
              </a:ext>
            </a:extLst>
          </p:cNvPr>
          <p:cNvSpPr>
            <a:spLocks noGrp="1"/>
          </p:cNvSpPr>
          <p:nvPr>
            <p:ph type="dt" sz="half" idx="10"/>
          </p:nvPr>
        </p:nvSpPr>
        <p:spPr/>
        <p:txBody>
          <a:bodyPr/>
          <a:lstStyle/>
          <a:p>
            <a:pPr>
              <a:defRPr/>
            </a:pPr>
            <a:fld id="{D6B83F1D-9933-5649-8D0C-EE22414692C8}" type="datetime1">
              <a:rPr lang="en-US" smtClean="0"/>
              <a:t>1/18/19</a:t>
            </a:fld>
            <a:endParaRPr lang="en-US" dirty="0"/>
          </a:p>
        </p:txBody>
      </p:sp>
      <p:sp>
        <p:nvSpPr>
          <p:cNvPr id="5" name="Footer Placeholder 4">
            <a:extLst>
              <a:ext uri="{FF2B5EF4-FFF2-40B4-BE49-F238E27FC236}">
                <a16:creationId xmlns:a16="http://schemas.microsoft.com/office/drawing/2014/main" id="{56D93B21-93A6-6B48-A9C4-775C28ADE0E4}"/>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FC36949C-8DD2-0B47-9CF9-7CCF9947305B}"/>
              </a:ext>
            </a:extLst>
          </p:cNvPr>
          <p:cNvSpPr>
            <a:spLocks noGrp="1"/>
          </p:cNvSpPr>
          <p:nvPr>
            <p:ph type="sldNum" sz="quarter" idx="12"/>
          </p:nvPr>
        </p:nvSpPr>
        <p:spPr/>
        <p:txBody>
          <a:bodyPr/>
          <a:lstStyle/>
          <a:p>
            <a:pPr>
              <a:defRPr/>
            </a:pPr>
            <a:fld id="{8EF716C0-76B7-FE44-99BD-D4312132B0AB}" type="slidenum">
              <a:rPr lang="en-US" smtClean="0"/>
              <a:pPr>
                <a:defRPr/>
              </a:pPr>
              <a:t>43</a:t>
            </a:fld>
            <a:endParaRPr lang="en-US" dirty="0"/>
          </a:p>
        </p:txBody>
      </p:sp>
      <p:pic>
        <p:nvPicPr>
          <p:cNvPr id="7" name="Shape 189">
            <a:extLst>
              <a:ext uri="{FF2B5EF4-FFF2-40B4-BE49-F238E27FC236}">
                <a16:creationId xmlns:a16="http://schemas.microsoft.com/office/drawing/2014/main" id="{96CE4E0B-43EB-D548-BB2A-2D2C6E2D1320}"/>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38881" y="1707823"/>
            <a:ext cx="6088637" cy="4473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8">
            <a:extLst>
              <a:ext uri="{FF2B5EF4-FFF2-40B4-BE49-F238E27FC236}">
                <a16:creationId xmlns:a16="http://schemas.microsoft.com/office/drawing/2014/main" id="{E763CD64-0450-1E40-B9DB-186467CD4F5B}"/>
              </a:ext>
            </a:extLst>
          </p:cNvPr>
          <p:cNvSpPr/>
          <p:nvPr/>
        </p:nvSpPr>
        <p:spPr bwMode="auto">
          <a:xfrm>
            <a:off x="2641600" y="2888974"/>
            <a:ext cx="1890643" cy="351182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FA4D5AA3-F436-2D41-B1ED-29C308BAADFD}"/>
              </a:ext>
            </a:extLst>
          </p:cNvPr>
          <p:cNvSpPr/>
          <p:nvPr/>
        </p:nvSpPr>
        <p:spPr bwMode="auto">
          <a:xfrm>
            <a:off x="6722533" y="2888974"/>
            <a:ext cx="1890643" cy="351182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16D3C216-ABC6-0C4E-A6EE-47EBEA695645}"/>
              </a:ext>
            </a:extLst>
          </p:cNvPr>
          <p:cNvSpPr txBox="1"/>
          <p:nvPr/>
        </p:nvSpPr>
        <p:spPr>
          <a:xfrm>
            <a:off x="8759687" y="3564835"/>
            <a:ext cx="2771913" cy="1569660"/>
          </a:xfrm>
          <a:prstGeom prst="rect">
            <a:avLst/>
          </a:prstGeom>
          <a:noFill/>
        </p:spPr>
        <p:txBody>
          <a:bodyPr wrap="square" rtlCol="0">
            <a:spAutoFit/>
          </a:bodyPr>
          <a:lstStyle/>
          <a:p>
            <a:r>
              <a:rPr lang="en-US" sz="2400" b="0" dirty="0">
                <a:solidFill>
                  <a:srgbClr val="FF0000"/>
                </a:solidFill>
                <a:latin typeface="Comic Sans MS"/>
              </a:rPr>
              <a:t>Endcap regions significantly improved with AI algorithm</a:t>
            </a:r>
          </a:p>
        </p:txBody>
      </p:sp>
    </p:spTree>
    <p:extLst>
      <p:ext uri="{BB962C8B-B14F-4D97-AF65-F5344CB8AC3E}">
        <p14:creationId xmlns:p14="http://schemas.microsoft.com/office/powerpoint/2010/main" val="3750484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Next Gen: Neural Network Machine Learning</a:t>
            </a:r>
          </a:p>
        </p:txBody>
      </p:sp>
      <p:sp>
        <p:nvSpPr>
          <p:cNvPr id="3" name="Content Placeholder 2"/>
          <p:cNvSpPr>
            <a:spLocks noGrp="1"/>
          </p:cNvSpPr>
          <p:nvPr>
            <p:ph idx="1"/>
          </p:nvPr>
        </p:nvSpPr>
        <p:spPr>
          <a:xfrm>
            <a:off x="233063" y="1036639"/>
            <a:ext cx="7900493" cy="5549900"/>
          </a:xfrm>
        </p:spPr>
        <p:txBody>
          <a:bodyPr>
            <a:normAutofit fontScale="92500" lnSpcReduction="20000"/>
          </a:bodyPr>
          <a:lstStyle/>
          <a:p>
            <a:r>
              <a:rPr lang="en-US" dirty="0"/>
              <a:t>Loosely inspired by how neurons work in the brain</a:t>
            </a:r>
          </a:p>
          <a:p>
            <a:pPr lvl="1"/>
            <a:r>
              <a:rPr lang="en-US" dirty="0"/>
              <a:t>Neurons fire signals to other </a:t>
            </a:r>
            <a:br>
              <a:rPr lang="en-US" dirty="0"/>
            </a:br>
            <a:r>
              <a:rPr lang="en-US" dirty="0"/>
              <a:t>connected neurons, amplifying the </a:t>
            </a:r>
            <a:br>
              <a:rPr lang="en-US" dirty="0"/>
            </a:br>
            <a:r>
              <a:rPr lang="en-US" dirty="0"/>
              <a:t>signal to some degree in the process</a:t>
            </a:r>
          </a:p>
          <a:p>
            <a:r>
              <a:rPr lang="en-US" dirty="0"/>
              <a:t>In a neural network, the inputs are multiplied by a set of weights, and the product is sent to a nonlinear activation function </a:t>
            </a:r>
          </a:p>
          <a:p>
            <a:pPr lvl="1"/>
            <a:r>
              <a:rPr lang="en-US" dirty="0"/>
              <a:t>e.g. </a:t>
            </a:r>
            <a:r>
              <a:rPr lang="en-US" dirty="0" err="1"/>
              <a:t>tanh</a:t>
            </a:r>
            <a:r>
              <a:rPr lang="en-US" dirty="0"/>
              <a:t>, sigmoid, </a:t>
            </a:r>
            <a:r>
              <a:rPr lang="en-US" dirty="0" err="1"/>
              <a:t>relu</a:t>
            </a:r>
            <a:r>
              <a:rPr lang="en-US" dirty="0"/>
              <a:t>, </a:t>
            </a:r>
            <a:r>
              <a:rPr lang="en-US" dirty="0" err="1"/>
              <a:t>etc</a:t>
            </a:r>
            <a:endParaRPr lang="en-US" dirty="0"/>
          </a:p>
          <a:p>
            <a:r>
              <a:rPr lang="en-US" dirty="0"/>
              <a:t>A </a:t>
            </a:r>
            <a:r>
              <a:rPr lang="en-US" dirty="0">
                <a:solidFill>
                  <a:srgbClr val="FF0000"/>
                </a:solidFill>
              </a:rPr>
              <a:t>Deep</a:t>
            </a:r>
            <a:r>
              <a:rPr lang="en-US" dirty="0"/>
              <a:t> Neural Network has many hidden layers</a:t>
            </a:r>
          </a:p>
          <a:p>
            <a:pPr lvl="1"/>
            <a:r>
              <a:rPr lang="en-US" dirty="0"/>
              <a:t>e.g. Convolutional neural nets for image recognition</a:t>
            </a:r>
          </a:p>
          <a:p>
            <a:endParaRPr lang="en-US" dirty="0"/>
          </a:p>
        </p:txBody>
      </p:sp>
      <p:sp>
        <p:nvSpPr>
          <p:cNvPr id="4" name="Date Placeholder 3"/>
          <p:cNvSpPr>
            <a:spLocks noGrp="1"/>
          </p:cNvSpPr>
          <p:nvPr>
            <p:ph type="dt" sz="half" idx="10"/>
          </p:nvPr>
        </p:nvSpPr>
        <p:spPr/>
        <p:txBody>
          <a:bodyPr/>
          <a:lstStyle/>
          <a:p>
            <a:pPr>
              <a:defRPr/>
            </a:pPr>
            <a:fld id="{8DDE47AD-4A68-4D49-AD43-90486F9AD382}" type="datetime1">
              <a:rPr lang="en-US" smtClean="0"/>
              <a:t>1/18/19</a:t>
            </a:fld>
            <a:endParaRPr lang="en-US" dirty="0"/>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pPr>
              <a:defRPr/>
            </a:pPr>
            <a:fld id="{8EF716C0-76B7-FE44-99BD-D4312132B0AB}" type="slidenum">
              <a:rPr lang="en-US" smtClean="0"/>
              <a:pPr>
                <a:defRPr/>
              </a:pPr>
              <a:t>44</a:t>
            </a:fld>
            <a:endParaRPr lang="en-US"/>
          </a:p>
        </p:txBody>
      </p:sp>
      <p:pic>
        <p:nvPicPr>
          <p:cNvPr id="8" name="Picture 7">
            <a:extLst>
              <a:ext uri="{FF2B5EF4-FFF2-40B4-BE49-F238E27FC236}">
                <a16:creationId xmlns:a16="http://schemas.microsoft.com/office/drawing/2014/main" id="{BF1195D1-395F-2D42-B2E4-03B6739B05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00805" y="1675215"/>
            <a:ext cx="4291195" cy="2137935"/>
          </a:xfrm>
          <a:prstGeom prst="rect">
            <a:avLst/>
          </a:prstGeom>
        </p:spPr>
      </p:pic>
      <p:pic>
        <p:nvPicPr>
          <p:cNvPr id="9" name="Picture 8" descr="Screen Shot 2018-12-30 at 10.12.1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24800" y="3687790"/>
            <a:ext cx="4118875" cy="2764253"/>
          </a:xfrm>
          <a:prstGeom prst="rect">
            <a:avLst/>
          </a:prstGeom>
        </p:spPr>
      </p:pic>
      <p:sp>
        <p:nvSpPr>
          <p:cNvPr id="10" name="TextBox 9"/>
          <p:cNvSpPr txBox="1"/>
          <p:nvPr/>
        </p:nvSpPr>
        <p:spPr>
          <a:xfrm>
            <a:off x="7613543" y="1533261"/>
            <a:ext cx="1040028" cy="420564"/>
          </a:xfrm>
          <a:prstGeom prst="rect">
            <a:avLst/>
          </a:prstGeom>
          <a:solidFill>
            <a:srgbClr val="FFFFFF"/>
          </a:solidFill>
        </p:spPr>
        <p:txBody>
          <a:bodyPr wrap="square" rtlCol="0">
            <a:spAutoFit/>
          </a:bodyPr>
          <a:lstStyle/>
          <a:p>
            <a:r>
              <a:rPr lang="en-US" sz="2133" dirty="0">
                <a:latin typeface="+mj-lt"/>
              </a:rPr>
              <a:t>inputs</a:t>
            </a:r>
          </a:p>
        </p:txBody>
      </p:sp>
      <p:sp>
        <p:nvSpPr>
          <p:cNvPr id="11" name="TextBox 10"/>
          <p:cNvSpPr txBox="1"/>
          <p:nvPr/>
        </p:nvSpPr>
        <p:spPr>
          <a:xfrm>
            <a:off x="8816771" y="1123157"/>
            <a:ext cx="2183531" cy="420564"/>
          </a:xfrm>
          <a:prstGeom prst="rect">
            <a:avLst/>
          </a:prstGeom>
          <a:solidFill>
            <a:srgbClr val="FFFFFF"/>
          </a:solidFill>
        </p:spPr>
        <p:txBody>
          <a:bodyPr wrap="square" rtlCol="0">
            <a:spAutoFit/>
          </a:bodyPr>
          <a:lstStyle/>
          <a:p>
            <a:r>
              <a:rPr lang="en-US" sz="2133" dirty="0">
                <a:latin typeface="+mj-lt"/>
              </a:rPr>
              <a:t>Hidden layers</a:t>
            </a:r>
          </a:p>
        </p:txBody>
      </p:sp>
      <p:sp>
        <p:nvSpPr>
          <p:cNvPr id="12" name="TextBox 11"/>
          <p:cNvSpPr txBox="1"/>
          <p:nvPr/>
        </p:nvSpPr>
        <p:spPr>
          <a:xfrm>
            <a:off x="10986968" y="1496477"/>
            <a:ext cx="1205033" cy="420564"/>
          </a:xfrm>
          <a:prstGeom prst="rect">
            <a:avLst/>
          </a:prstGeom>
          <a:solidFill>
            <a:srgbClr val="FFFFFF"/>
          </a:solidFill>
        </p:spPr>
        <p:txBody>
          <a:bodyPr wrap="square" rtlCol="0">
            <a:spAutoFit/>
          </a:bodyPr>
          <a:lstStyle/>
          <a:p>
            <a:r>
              <a:rPr lang="en-US" sz="2133" dirty="0">
                <a:latin typeface="+mj-lt"/>
              </a:rPr>
              <a:t>outputs</a:t>
            </a:r>
          </a:p>
        </p:txBody>
      </p:sp>
    </p:spTree>
    <p:extLst>
      <p:ext uri="{BB962C8B-B14F-4D97-AF65-F5344CB8AC3E}">
        <p14:creationId xmlns:p14="http://schemas.microsoft.com/office/powerpoint/2010/main" val="2525853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F23EB-9642-F34D-B2D6-ED9B9F30AB4D}"/>
              </a:ext>
            </a:extLst>
          </p:cNvPr>
          <p:cNvSpPr>
            <a:spLocks noGrp="1"/>
          </p:cNvSpPr>
          <p:nvPr>
            <p:ph type="title"/>
          </p:nvPr>
        </p:nvSpPr>
        <p:spPr/>
        <p:txBody>
          <a:bodyPr/>
          <a:lstStyle/>
          <a:p>
            <a:r>
              <a:rPr lang="en-US" dirty="0"/>
              <a:t>Neural Network Machine Learning</a:t>
            </a:r>
          </a:p>
        </p:txBody>
      </p:sp>
      <p:sp>
        <p:nvSpPr>
          <p:cNvPr id="3" name="Content Placeholder 2">
            <a:extLst>
              <a:ext uri="{FF2B5EF4-FFF2-40B4-BE49-F238E27FC236}">
                <a16:creationId xmlns:a16="http://schemas.microsoft.com/office/drawing/2014/main" id="{929DC1CA-C172-A146-8B90-B27A24DEFC15}"/>
              </a:ext>
            </a:extLst>
          </p:cNvPr>
          <p:cNvSpPr>
            <a:spLocks noGrp="1"/>
          </p:cNvSpPr>
          <p:nvPr>
            <p:ph idx="1"/>
          </p:nvPr>
        </p:nvSpPr>
        <p:spPr/>
        <p:txBody>
          <a:bodyPr/>
          <a:lstStyle/>
          <a:p>
            <a:r>
              <a:rPr lang="en-US" dirty="0"/>
              <a:t>The Neural Network must be </a:t>
            </a:r>
            <a:r>
              <a:rPr lang="en-US" dirty="0">
                <a:solidFill>
                  <a:srgbClr val="FF0000"/>
                </a:solidFill>
              </a:rPr>
              <a:t>trained</a:t>
            </a:r>
            <a:r>
              <a:rPr lang="en-US" dirty="0"/>
              <a:t> with large sample of examples of desired classification (just as with the BDT algorithm)</a:t>
            </a:r>
          </a:p>
          <a:p>
            <a:pPr lvl="1"/>
            <a:r>
              <a:rPr lang="en-US" dirty="0"/>
              <a:t>Cat vs. not a cat;   Higgs boson vs. not a Higgs boson; </a:t>
            </a:r>
            <a:br>
              <a:rPr lang="en-US" dirty="0"/>
            </a:br>
            <a:r>
              <a:rPr lang="en-US" dirty="0"/>
              <a:t>momentum =10 vs. momentum =100</a:t>
            </a:r>
          </a:p>
          <a:p>
            <a:pPr lvl="1"/>
            <a:r>
              <a:rPr lang="en-US" dirty="0"/>
              <a:t>Weights are determined from </a:t>
            </a:r>
            <a:r>
              <a:rPr lang="en-US" dirty="0">
                <a:solidFill>
                  <a:srgbClr val="FF0000"/>
                </a:solidFill>
              </a:rPr>
              <a:t>back propagation </a:t>
            </a:r>
            <a:r>
              <a:rPr lang="en-US" dirty="0"/>
              <a:t>and using a specific </a:t>
            </a:r>
            <a:r>
              <a:rPr lang="en-US" dirty="0">
                <a:solidFill>
                  <a:srgbClr val="FF0000"/>
                </a:solidFill>
              </a:rPr>
              <a:t>loss function</a:t>
            </a:r>
            <a:r>
              <a:rPr lang="en-US" dirty="0"/>
              <a:t> (penalty)</a:t>
            </a:r>
          </a:p>
          <a:p>
            <a:r>
              <a:rPr lang="en-US" dirty="0"/>
              <a:t>The application of trained network is known as </a:t>
            </a:r>
            <a:r>
              <a:rPr lang="en-US" dirty="0">
                <a:solidFill>
                  <a:srgbClr val="FF0000"/>
                </a:solidFill>
              </a:rPr>
              <a:t>inference</a:t>
            </a:r>
          </a:p>
          <a:p>
            <a:pPr lvl="1"/>
            <a:r>
              <a:rPr lang="en-US" dirty="0">
                <a:solidFill>
                  <a:srgbClr val="FF0000"/>
                </a:solidFill>
              </a:rPr>
              <a:t>And Level-1 needs it very fast!</a:t>
            </a:r>
            <a:r>
              <a:rPr lang="en-US" dirty="0"/>
              <a:t> </a:t>
            </a:r>
          </a:p>
          <a:p>
            <a:endParaRPr lang="en-US" dirty="0"/>
          </a:p>
        </p:txBody>
      </p:sp>
      <p:sp>
        <p:nvSpPr>
          <p:cNvPr id="4" name="Date Placeholder 3">
            <a:extLst>
              <a:ext uri="{FF2B5EF4-FFF2-40B4-BE49-F238E27FC236}">
                <a16:creationId xmlns:a16="http://schemas.microsoft.com/office/drawing/2014/main" id="{0981EAAB-45C3-8A41-ABAA-F87174C1A7EA}"/>
              </a:ext>
            </a:extLst>
          </p:cNvPr>
          <p:cNvSpPr>
            <a:spLocks noGrp="1"/>
          </p:cNvSpPr>
          <p:nvPr>
            <p:ph type="dt" sz="half" idx="10"/>
          </p:nvPr>
        </p:nvSpPr>
        <p:spPr/>
        <p:txBody>
          <a:bodyPr/>
          <a:lstStyle/>
          <a:p>
            <a:pPr>
              <a:defRPr/>
            </a:pPr>
            <a:fld id="{A7F10AAC-E6CF-F34E-932D-A2CD58B766BA}" type="datetime1">
              <a:rPr lang="en-US" smtClean="0"/>
              <a:t>1/18/19</a:t>
            </a:fld>
            <a:endParaRPr lang="en-US" dirty="0"/>
          </a:p>
        </p:txBody>
      </p:sp>
      <p:sp>
        <p:nvSpPr>
          <p:cNvPr id="5" name="Footer Placeholder 4">
            <a:extLst>
              <a:ext uri="{FF2B5EF4-FFF2-40B4-BE49-F238E27FC236}">
                <a16:creationId xmlns:a16="http://schemas.microsoft.com/office/drawing/2014/main" id="{FA21921C-9805-F743-95B2-06D873DA33E5}"/>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DBE5BAFE-056B-AC48-813B-725E4A0C69BF}"/>
              </a:ext>
            </a:extLst>
          </p:cNvPr>
          <p:cNvSpPr>
            <a:spLocks noGrp="1"/>
          </p:cNvSpPr>
          <p:nvPr>
            <p:ph type="sldNum" sz="quarter" idx="12"/>
          </p:nvPr>
        </p:nvSpPr>
        <p:spPr/>
        <p:txBody>
          <a:bodyPr/>
          <a:lstStyle/>
          <a:p>
            <a:pPr>
              <a:defRPr/>
            </a:pPr>
            <a:fld id="{8EF716C0-76B7-FE44-99BD-D4312132B0AB}" type="slidenum">
              <a:rPr lang="en-US" smtClean="0"/>
              <a:pPr>
                <a:defRPr/>
              </a:pPr>
              <a:t>45</a:t>
            </a:fld>
            <a:endParaRPr lang="en-US" dirty="0"/>
          </a:p>
        </p:txBody>
      </p:sp>
    </p:spTree>
    <p:extLst>
      <p:ext uri="{BB962C8B-B14F-4D97-AF65-F5344CB8AC3E}">
        <p14:creationId xmlns:p14="http://schemas.microsoft.com/office/powerpoint/2010/main" val="1519971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D7DFC-19A8-A440-BBA1-9E7CC2A384FD}"/>
              </a:ext>
            </a:extLst>
          </p:cNvPr>
          <p:cNvSpPr>
            <a:spLocks noGrp="1"/>
          </p:cNvSpPr>
          <p:nvPr>
            <p:ph type="title"/>
          </p:nvPr>
        </p:nvSpPr>
        <p:spPr/>
        <p:txBody>
          <a:bodyPr/>
          <a:lstStyle/>
          <a:p>
            <a:r>
              <a:rPr lang="en-US" dirty="0"/>
              <a:t>Neural Networks in FPGAs</a:t>
            </a:r>
          </a:p>
        </p:txBody>
      </p:sp>
      <p:sp>
        <p:nvSpPr>
          <p:cNvPr id="3" name="Content Placeholder 2">
            <a:extLst>
              <a:ext uri="{FF2B5EF4-FFF2-40B4-BE49-F238E27FC236}">
                <a16:creationId xmlns:a16="http://schemas.microsoft.com/office/drawing/2014/main" id="{8E2DDC20-B12E-AB43-BF21-1EC2238DBB54}"/>
              </a:ext>
            </a:extLst>
          </p:cNvPr>
          <p:cNvSpPr>
            <a:spLocks noGrp="1"/>
          </p:cNvSpPr>
          <p:nvPr>
            <p:ph idx="1"/>
          </p:nvPr>
        </p:nvSpPr>
        <p:spPr>
          <a:xfrm>
            <a:off x="263398" y="1028703"/>
            <a:ext cx="9121911" cy="5549900"/>
          </a:xfrm>
        </p:spPr>
        <p:txBody>
          <a:bodyPr>
            <a:normAutofit lnSpcReduction="10000"/>
          </a:bodyPr>
          <a:lstStyle/>
          <a:p>
            <a:r>
              <a:rPr lang="en-US" dirty="0"/>
              <a:t>The  </a:t>
            </a:r>
          </a:p>
          <a:p>
            <a:pPr lvl="1"/>
            <a:r>
              <a:rPr lang="en-US" dirty="0"/>
              <a:t>Implementation of fast neural </a:t>
            </a:r>
            <a:br>
              <a:rPr lang="en-US" dirty="0"/>
            </a:br>
            <a:r>
              <a:rPr lang="en-US" dirty="0"/>
              <a:t>network </a:t>
            </a:r>
            <a:r>
              <a:rPr lang="en-US" u="sng" dirty="0"/>
              <a:t>inferences</a:t>
            </a:r>
            <a:r>
              <a:rPr lang="en-US" dirty="0"/>
              <a:t> into </a:t>
            </a:r>
            <a:r>
              <a:rPr lang="en-US" dirty="0">
                <a:solidFill>
                  <a:srgbClr val="FF0000"/>
                </a:solidFill>
              </a:rPr>
              <a:t>FPGAs</a:t>
            </a:r>
            <a:r>
              <a:rPr lang="en-US" dirty="0"/>
              <a:t>: </a:t>
            </a:r>
          </a:p>
          <a:p>
            <a:pPr lvl="2"/>
            <a:r>
              <a:rPr lang="en-US" sz="2000" dirty="0">
                <a:hlinkClick r:id="rId2"/>
              </a:rPr>
              <a:t>arXiv:1804.06913v2</a:t>
            </a:r>
            <a:r>
              <a:rPr lang="en-US" dirty="0">
                <a:hlinkClick r:id="rId2"/>
              </a:rPr>
              <a:t> </a:t>
            </a:r>
            <a:endParaRPr lang="en-US" dirty="0"/>
          </a:p>
          <a:p>
            <a:pPr lvl="1"/>
            <a:r>
              <a:rPr lang="en-US" dirty="0"/>
              <a:t>Converts results of a trained NN </a:t>
            </a:r>
            <a:br>
              <a:rPr lang="en-US" dirty="0"/>
            </a:br>
            <a:r>
              <a:rPr lang="en-US" dirty="0"/>
              <a:t>into Xilinx </a:t>
            </a:r>
            <a:r>
              <a:rPr lang="en-US" dirty="0" err="1"/>
              <a:t>Vivado</a:t>
            </a:r>
            <a:r>
              <a:rPr lang="en-US" dirty="0"/>
              <a:t> HLS </a:t>
            </a:r>
            <a:r>
              <a:rPr lang="en-US" dirty="0">
                <a:solidFill>
                  <a:srgbClr val="FF0000"/>
                </a:solidFill>
              </a:rPr>
              <a:t>firmware</a:t>
            </a:r>
            <a:endParaRPr lang="en-US" dirty="0"/>
          </a:p>
          <a:p>
            <a:pPr lvl="1"/>
            <a:r>
              <a:rPr lang="en-US" dirty="0"/>
              <a:t>The Xilinx DSP slice offers a 27 x 18 bit </a:t>
            </a:r>
            <a:r>
              <a:rPr lang="en-US" dirty="0">
                <a:solidFill>
                  <a:srgbClr val="FF0000"/>
                </a:solidFill>
              </a:rPr>
              <a:t>multiplier</a:t>
            </a:r>
          </a:p>
          <a:p>
            <a:pPr lvl="1"/>
            <a:r>
              <a:rPr lang="en-US" dirty="0"/>
              <a:t>Some Xilinx devices </a:t>
            </a:r>
            <a:r>
              <a:rPr lang="en-US" dirty="0">
                <a:sym typeface="Wingdings" pitchFamily="2" charset="2"/>
              </a:rPr>
              <a:t></a:t>
            </a:r>
            <a:endParaRPr lang="en-US" dirty="0">
              <a:solidFill>
                <a:srgbClr val="FF0000"/>
              </a:solidFill>
            </a:endParaRPr>
          </a:p>
          <a:p>
            <a:pPr lvl="1"/>
            <a:r>
              <a:rPr lang="en-US" dirty="0"/>
              <a:t>HLS4ML optimizes use </a:t>
            </a:r>
            <a:br>
              <a:rPr lang="en-US" dirty="0"/>
            </a:br>
            <a:r>
              <a:rPr lang="en-US" dirty="0"/>
              <a:t>of DSP slices</a:t>
            </a:r>
          </a:p>
          <a:p>
            <a:pPr lvl="2"/>
            <a:r>
              <a:rPr lang="en-US" dirty="0"/>
              <a:t>#bits, sequential re-use</a:t>
            </a:r>
            <a:br>
              <a:rPr lang="en-US" dirty="0"/>
            </a:br>
            <a:r>
              <a:rPr lang="en-US" dirty="0"/>
              <a:t>of slice, etc.</a:t>
            </a:r>
            <a:endParaRPr lang="en-US" dirty="0">
              <a:solidFill>
                <a:srgbClr val="FF0000"/>
              </a:solidFill>
            </a:endParaRPr>
          </a:p>
          <a:p>
            <a:pPr marL="0" indent="0">
              <a:buNone/>
            </a:pPr>
            <a:endParaRPr lang="en-US" dirty="0"/>
          </a:p>
        </p:txBody>
      </p:sp>
      <p:sp>
        <p:nvSpPr>
          <p:cNvPr id="4" name="Date Placeholder 3">
            <a:extLst>
              <a:ext uri="{FF2B5EF4-FFF2-40B4-BE49-F238E27FC236}">
                <a16:creationId xmlns:a16="http://schemas.microsoft.com/office/drawing/2014/main" id="{05A12D99-DCAE-7B4C-B5F6-74D8E0A4C0FC}"/>
              </a:ext>
            </a:extLst>
          </p:cNvPr>
          <p:cNvSpPr>
            <a:spLocks noGrp="1"/>
          </p:cNvSpPr>
          <p:nvPr>
            <p:ph type="dt" sz="half" idx="10"/>
          </p:nvPr>
        </p:nvSpPr>
        <p:spPr/>
        <p:txBody>
          <a:bodyPr/>
          <a:lstStyle/>
          <a:p>
            <a:pPr>
              <a:defRPr/>
            </a:pPr>
            <a:fld id="{49D82AD0-A267-B442-B860-B1F07C3CAA86}" type="datetime1">
              <a:rPr lang="en-US" smtClean="0"/>
              <a:t>1/18/19</a:t>
            </a:fld>
            <a:endParaRPr lang="en-US" dirty="0"/>
          </a:p>
        </p:txBody>
      </p:sp>
      <p:sp>
        <p:nvSpPr>
          <p:cNvPr id="5" name="Footer Placeholder 4">
            <a:extLst>
              <a:ext uri="{FF2B5EF4-FFF2-40B4-BE49-F238E27FC236}">
                <a16:creationId xmlns:a16="http://schemas.microsoft.com/office/drawing/2014/main" id="{4AF62624-2912-214E-A456-1E47C07D9609}"/>
              </a:ext>
            </a:extLst>
          </p:cNvPr>
          <p:cNvSpPr>
            <a:spLocks noGrp="1"/>
          </p:cNvSpPr>
          <p:nvPr>
            <p:ph type="ftr" sz="quarter" idx="11"/>
          </p:nvPr>
        </p:nvSpPr>
        <p:spPr/>
        <p:txBody>
          <a:bodyPr/>
          <a:lstStyle/>
          <a:p>
            <a:pPr>
              <a:defRPr/>
            </a:pPr>
            <a:r>
              <a:rPr lang="en-US"/>
              <a:t>Acosta - Trigger Electronics - ASET </a:t>
            </a:r>
          </a:p>
        </p:txBody>
      </p:sp>
      <p:sp>
        <p:nvSpPr>
          <p:cNvPr id="6" name="Slide Number Placeholder 5">
            <a:extLst>
              <a:ext uri="{FF2B5EF4-FFF2-40B4-BE49-F238E27FC236}">
                <a16:creationId xmlns:a16="http://schemas.microsoft.com/office/drawing/2014/main" id="{25A1013B-8C66-694D-9605-5F31FF9EB201}"/>
              </a:ext>
            </a:extLst>
          </p:cNvPr>
          <p:cNvSpPr>
            <a:spLocks noGrp="1"/>
          </p:cNvSpPr>
          <p:nvPr>
            <p:ph type="sldNum" sz="quarter" idx="12"/>
          </p:nvPr>
        </p:nvSpPr>
        <p:spPr/>
        <p:txBody>
          <a:bodyPr/>
          <a:lstStyle/>
          <a:p>
            <a:pPr>
              <a:defRPr/>
            </a:pPr>
            <a:fld id="{8EF716C0-76B7-FE44-99BD-D4312132B0AB}" type="slidenum">
              <a:rPr lang="en-US" smtClean="0"/>
              <a:pPr>
                <a:defRPr/>
              </a:pPr>
              <a:t>46</a:t>
            </a:fld>
            <a:endParaRPr lang="en-US"/>
          </a:p>
        </p:txBody>
      </p:sp>
      <p:pic>
        <p:nvPicPr>
          <p:cNvPr id="7" name="Picture 6">
            <a:extLst>
              <a:ext uri="{FF2B5EF4-FFF2-40B4-BE49-F238E27FC236}">
                <a16:creationId xmlns:a16="http://schemas.microsoft.com/office/drawing/2014/main" id="{94155F5A-A60A-0042-BBE0-39F1E29946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74237" y="857234"/>
            <a:ext cx="3901763" cy="2484782"/>
          </a:xfrm>
          <a:prstGeom prst="rect">
            <a:avLst/>
          </a:prstGeom>
        </p:spPr>
      </p:pic>
      <p:pic>
        <p:nvPicPr>
          <p:cNvPr id="16" name="Picture 15">
            <a:extLst>
              <a:ext uri="{FF2B5EF4-FFF2-40B4-BE49-F238E27FC236}">
                <a16:creationId xmlns:a16="http://schemas.microsoft.com/office/drawing/2014/main" id="{C6B47F69-DAE9-D245-81C5-346752E00B1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91544" y="3754998"/>
            <a:ext cx="3200456" cy="1781696"/>
          </a:xfrm>
          <a:prstGeom prst="rect">
            <a:avLst/>
          </a:prstGeom>
        </p:spPr>
      </p:pic>
      <p:sp>
        <p:nvSpPr>
          <p:cNvPr id="17" name="TextBox 16">
            <a:extLst>
              <a:ext uri="{FF2B5EF4-FFF2-40B4-BE49-F238E27FC236}">
                <a16:creationId xmlns:a16="http://schemas.microsoft.com/office/drawing/2014/main" id="{0B5527B3-AE85-C44E-B3F6-1D47636127E0}"/>
              </a:ext>
            </a:extLst>
          </p:cNvPr>
          <p:cNvSpPr txBox="1"/>
          <p:nvPr/>
        </p:nvSpPr>
        <p:spPr>
          <a:xfrm>
            <a:off x="9921139" y="3423997"/>
            <a:ext cx="1999551" cy="379656"/>
          </a:xfrm>
          <a:prstGeom prst="rect">
            <a:avLst/>
          </a:prstGeom>
          <a:noFill/>
        </p:spPr>
        <p:txBody>
          <a:bodyPr wrap="square" rtlCol="0">
            <a:spAutoFit/>
          </a:bodyPr>
          <a:lstStyle/>
          <a:p>
            <a:r>
              <a:rPr lang="en-US" sz="1867" dirty="0">
                <a:latin typeface="+mj-lt"/>
              </a:rPr>
              <a:t>Basic DSP slice</a:t>
            </a:r>
          </a:p>
        </p:txBody>
      </p:sp>
      <p:sp>
        <p:nvSpPr>
          <p:cNvPr id="18" name="Freeform 17">
            <a:extLst>
              <a:ext uri="{FF2B5EF4-FFF2-40B4-BE49-F238E27FC236}">
                <a16:creationId xmlns:a16="http://schemas.microsoft.com/office/drawing/2014/main" id="{8483AED1-28C4-2244-AE01-0CB49B3387DD}"/>
              </a:ext>
            </a:extLst>
          </p:cNvPr>
          <p:cNvSpPr/>
          <p:nvPr/>
        </p:nvSpPr>
        <p:spPr bwMode="auto">
          <a:xfrm>
            <a:off x="10401353" y="1140523"/>
            <a:ext cx="1282647" cy="1975369"/>
          </a:xfrm>
          <a:custGeom>
            <a:avLst/>
            <a:gdLst>
              <a:gd name="connsiteX0" fmla="*/ 0 w 1031132"/>
              <a:gd name="connsiteY0" fmla="*/ 18273 h 494928"/>
              <a:gd name="connsiteX1" fmla="*/ 710120 w 1031132"/>
              <a:gd name="connsiteY1" fmla="*/ 57183 h 494928"/>
              <a:gd name="connsiteX2" fmla="*/ 1031132 w 1031132"/>
              <a:gd name="connsiteY2" fmla="*/ 494928 h 494928"/>
            </a:gdLst>
            <a:ahLst/>
            <a:cxnLst>
              <a:cxn ang="0">
                <a:pos x="connsiteX0" y="connsiteY0"/>
              </a:cxn>
              <a:cxn ang="0">
                <a:pos x="connsiteX1" y="connsiteY1"/>
              </a:cxn>
              <a:cxn ang="0">
                <a:pos x="connsiteX2" y="connsiteY2"/>
              </a:cxn>
            </a:cxnLst>
            <a:rect l="l" t="t" r="r" b="b"/>
            <a:pathLst>
              <a:path w="1031132" h="494928">
                <a:moveTo>
                  <a:pt x="0" y="18273"/>
                </a:moveTo>
                <a:cubicBezTo>
                  <a:pt x="269132" y="-1993"/>
                  <a:pt x="538265" y="-22259"/>
                  <a:pt x="710120" y="57183"/>
                </a:cubicBezTo>
                <a:cubicBezTo>
                  <a:pt x="881975" y="136625"/>
                  <a:pt x="956553" y="315776"/>
                  <a:pt x="1031132" y="494928"/>
                </a:cubicBezTo>
              </a:path>
            </a:pathLst>
          </a:custGeom>
          <a:noFill/>
          <a:ln w="28575" cap="flat" cmpd="sng" algn="ctr">
            <a:solidFill>
              <a:schemeClr val="tx1"/>
            </a:solidFill>
            <a:prstDash val="solid"/>
            <a:round/>
            <a:headEnd type="none" w="med" len="med"/>
            <a:tailEnd type="arrow"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kumimoji="1" lang="en-US" sz="3200" b="1">
              <a:latin typeface="Arial" charset="0"/>
            </a:endParaRPr>
          </a:p>
        </p:txBody>
      </p:sp>
      <p:pic>
        <p:nvPicPr>
          <p:cNvPr id="12" name="Picture 11">
            <a:extLst>
              <a:ext uri="{FF2B5EF4-FFF2-40B4-BE49-F238E27FC236}">
                <a16:creationId xmlns:a16="http://schemas.microsoft.com/office/drawing/2014/main" id="{0D18D8E9-B397-AF42-AD00-15B19BAF7318}"/>
              </a:ext>
            </a:extLst>
          </p:cNvPr>
          <p:cNvPicPr>
            <a:picLocks noChangeAspect="1"/>
          </p:cNvPicPr>
          <p:nvPr/>
        </p:nvPicPr>
        <p:blipFill>
          <a:blip r:embed="rId5"/>
          <a:stretch>
            <a:fillRect/>
          </a:stretch>
        </p:blipFill>
        <p:spPr>
          <a:xfrm>
            <a:off x="1645111" y="901148"/>
            <a:ext cx="2681080" cy="722176"/>
          </a:xfrm>
          <a:prstGeom prst="rect">
            <a:avLst/>
          </a:prstGeom>
        </p:spPr>
      </p:pic>
      <p:pic>
        <p:nvPicPr>
          <p:cNvPr id="19" name="Picture 18">
            <a:extLst>
              <a:ext uri="{FF2B5EF4-FFF2-40B4-BE49-F238E27FC236}">
                <a16:creationId xmlns:a16="http://schemas.microsoft.com/office/drawing/2014/main" id="{47C65789-F80D-4B49-81F8-F83D4802EF15}"/>
              </a:ext>
            </a:extLst>
          </p:cNvPr>
          <p:cNvPicPr>
            <a:picLocks noChangeAspect="1"/>
          </p:cNvPicPr>
          <p:nvPr/>
        </p:nvPicPr>
        <p:blipFill>
          <a:blip r:embed="rId6"/>
          <a:stretch>
            <a:fillRect/>
          </a:stretch>
        </p:blipFill>
        <p:spPr>
          <a:xfrm>
            <a:off x="5983857" y="4649523"/>
            <a:ext cx="2796517" cy="1774342"/>
          </a:xfrm>
          <a:prstGeom prst="rect">
            <a:avLst/>
          </a:prstGeom>
        </p:spPr>
      </p:pic>
    </p:spTree>
    <p:extLst>
      <p:ext uri="{BB962C8B-B14F-4D97-AF65-F5344CB8AC3E}">
        <p14:creationId xmlns:p14="http://schemas.microsoft.com/office/powerpoint/2010/main" val="2680516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D7DFC-19A8-A440-BBA1-9E7CC2A384FD}"/>
              </a:ext>
            </a:extLst>
          </p:cNvPr>
          <p:cNvSpPr>
            <a:spLocks noGrp="1"/>
          </p:cNvSpPr>
          <p:nvPr>
            <p:ph type="title"/>
          </p:nvPr>
        </p:nvSpPr>
        <p:spPr/>
        <p:txBody>
          <a:bodyPr/>
          <a:lstStyle/>
          <a:p>
            <a:r>
              <a:rPr lang="en-US" dirty="0"/>
              <a:t>Neural Networks for Momentum Regression</a:t>
            </a:r>
          </a:p>
        </p:txBody>
      </p:sp>
      <p:sp>
        <p:nvSpPr>
          <p:cNvPr id="3" name="Content Placeholder 2">
            <a:extLst>
              <a:ext uri="{FF2B5EF4-FFF2-40B4-BE49-F238E27FC236}">
                <a16:creationId xmlns:a16="http://schemas.microsoft.com/office/drawing/2014/main" id="{8E2DDC20-B12E-AB43-BF21-1EC2238DBB54}"/>
              </a:ext>
            </a:extLst>
          </p:cNvPr>
          <p:cNvSpPr>
            <a:spLocks noGrp="1"/>
          </p:cNvSpPr>
          <p:nvPr>
            <p:ph idx="1"/>
          </p:nvPr>
        </p:nvSpPr>
        <p:spPr/>
        <p:txBody>
          <a:bodyPr>
            <a:normAutofit lnSpcReduction="10000"/>
          </a:bodyPr>
          <a:lstStyle/>
          <a:p>
            <a:r>
              <a:rPr lang="en-US" dirty="0"/>
              <a:t>The Level-1 trigger needs fast inferences</a:t>
            </a:r>
          </a:p>
          <a:p>
            <a:r>
              <a:rPr lang="en-US" dirty="0"/>
              <a:t>A neural network implemented within an FPGA alleviates the bottleneck of the memory look-up table approach</a:t>
            </a:r>
          </a:p>
          <a:p>
            <a:pPr lvl="1"/>
            <a:r>
              <a:rPr lang="en-US" dirty="0"/>
              <a:t>No loss of input variable precision</a:t>
            </a:r>
          </a:p>
          <a:p>
            <a:pPr lvl="1"/>
            <a:r>
              <a:rPr lang="en-US" dirty="0"/>
              <a:t>Can achieve better performance, and still fit into target FPGA</a:t>
            </a:r>
          </a:p>
          <a:p>
            <a:r>
              <a:rPr lang="en-US" dirty="0"/>
              <a:t>Prototyped one for CMS </a:t>
            </a:r>
            <a:br>
              <a:rPr lang="en-US" dirty="0"/>
            </a:br>
            <a:r>
              <a:rPr lang="en-US" dirty="0"/>
              <a:t>muon trigger for HL LHC</a:t>
            </a:r>
          </a:p>
          <a:p>
            <a:pPr lvl="1"/>
            <a:r>
              <a:rPr lang="en-US" dirty="0"/>
              <a:t>3 hidden layers, not too deep</a:t>
            </a:r>
          </a:p>
          <a:p>
            <a:pPr lvl="1"/>
            <a:r>
              <a:rPr lang="en-US" dirty="0"/>
              <a:t>Momentum regression output </a:t>
            </a:r>
          </a:p>
          <a:p>
            <a:pPr lvl="1"/>
            <a:r>
              <a:rPr lang="en-US" dirty="0"/>
              <a:t>and a signal/pileup background </a:t>
            </a:r>
            <a:br>
              <a:rPr lang="en-US" dirty="0"/>
            </a:br>
            <a:r>
              <a:rPr lang="en-US" dirty="0"/>
              <a:t>classifier </a:t>
            </a:r>
            <a:br>
              <a:rPr lang="en-US" dirty="0"/>
            </a:br>
            <a:r>
              <a:rPr lang="en-US" dirty="0"/>
              <a:t>(0</a:t>
            </a:r>
            <a:r>
              <a:rPr lang="en-US" dirty="0">
                <a:sym typeface="Wingdings" pitchFamily="2" charset="2"/>
              </a:rPr>
              <a:t>1, where 0=</a:t>
            </a:r>
            <a:r>
              <a:rPr lang="en-US" dirty="0" err="1">
                <a:sym typeface="Wingdings" pitchFamily="2" charset="2"/>
              </a:rPr>
              <a:t>bkgnd</a:t>
            </a:r>
            <a:r>
              <a:rPr lang="en-US" dirty="0">
                <a:sym typeface="Wingdings" pitchFamily="2" charset="2"/>
              </a:rPr>
              <a:t> and 1=signal)</a:t>
            </a:r>
            <a:endParaRPr lang="en-US" dirty="0"/>
          </a:p>
          <a:p>
            <a:endParaRPr lang="en-US" dirty="0"/>
          </a:p>
        </p:txBody>
      </p:sp>
      <p:sp>
        <p:nvSpPr>
          <p:cNvPr id="4" name="Date Placeholder 3">
            <a:extLst>
              <a:ext uri="{FF2B5EF4-FFF2-40B4-BE49-F238E27FC236}">
                <a16:creationId xmlns:a16="http://schemas.microsoft.com/office/drawing/2014/main" id="{05A12D99-DCAE-7B4C-B5F6-74D8E0A4C0FC}"/>
              </a:ext>
            </a:extLst>
          </p:cNvPr>
          <p:cNvSpPr>
            <a:spLocks noGrp="1"/>
          </p:cNvSpPr>
          <p:nvPr>
            <p:ph type="dt" sz="half" idx="10"/>
          </p:nvPr>
        </p:nvSpPr>
        <p:spPr/>
        <p:txBody>
          <a:bodyPr/>
          <a:lstStyle/>
          <a:p>
            <a:fld id="{1A10B790-1BC6-B94B-B7A9-20ACC79950F7}" type="datetime1">
              <a:rPr lang="en-US" smtClean="0"/>
              <a:t>1/18/19</a:t>
            </a:fld>
            <a:endParaRPr lang="en-US" dirty="0"/>
          </a:p>
        </p:txBody>
      </p:sp>
      <p:sp>
        <p:nvSpPr>
          <p:cNvPr id="5" name="Footer Placeholder 4">
            <a:extLst>
              <a:ext uri="{FF2B5EF4-FFF2-40B4-BE49-F238E27FC236}">
                <a16:creationId xmlns:a16="http://schemas.microsoft.com/office/drawing/2014/main" id="{4AF62624-2912-214E-A456-1E47C07D9609}"/>
              </a:ext>
            </a:extLst>
          </p:cNvPr>
          <p:cNvSpPr>
            <a:spLocks noGrp="1"/>
          </p:cNvSpPr>
          <p:nvPr>
            <p:ph type="ftr" sz="quarter" idx="11"/>
          </p:nvPr>
        </p:nvSpPr>
        <p:spPr/>
        <p:txBody>
          <a:bodyPr/>
          <a:lstStyle/>
          <a:p>
            <a:r>
              <a:rPr lang="en-US"/>
              <a:t>Acosta - Trigger Electronics - ASET </a:t>
            </a:r>
          </a:p>
        </p:txBody>
      </p:sp>
      <p:sp>
        <p:nvSpPr>
          <p:cNvPr id="6" name="Slide Number Placeholder 5">
            <a:extLst>
              <a:ext uri="{FF2B5EF4-FFF2-40B4-BE49-F238E27FC236}">
                <a16:creationId xmlns:a16="http://schemas.microsoft.com/office/drawing/2014/main" id="{25A1013B-8C66-694D-9605-5F31FF9EB201}"/>
              </a:ext>
            </a:extLst>
          </p:cNvPr>
          <p:cNvSpPr>
            <a:spLocks noGrp="1"/>
          </p:cNvSpPr>
          <p:nvPr>
            <p:ph type="sldNum" sz="quarter" idx="12"/>
          </p:nvPr>
        </p:nvSpPr>
        <p:spPr/>
        <p:txBody>
          <a:bodyPr/>
          <a:lstStyle/>
          <a:p>
            <a:fld id="{8EF716C0-76B7-FE44-99BD-D4312132B0AB}" type="slidenum">
              <a:rPr lang="en-US" smtClean="0"/>
              <a:pPr/>
              <a:t>47</a:t>
            </a:fld>
            <a:endParaRPr lang="en-US"/>
          </a:p>
        </p:txBody>
      </p:sp>
      <p:pic>
        <p:nvPicPr>
          <p:cNvPr id="8" name="Picture 7">
            <a:extLst>
              <a:ext uri="{FF2B5EF4-FFF2-40B4-BE49-F238E27FC236}">
                <a16:creationId xmlns:a16="http://schemas.microsoft.com/office/drawing/2014/main" id="{BF1195D1-395F-2D42-B2E4-03B6739B05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66431" y="3888439"/>
            <a:ext cx="4727059" cy="2355088"/>
          </a:xfrm>
          <a:prstGeom prst="rect">
            <a:avLst/>
          </a:prstGeom>
        </p:spPr>
      </p:pic>
      <p:sp>
        <p:nvSpPr>
          <p:cNvPr id="9" name="Rectangle 8">
            <a:extLst>
              <a:ext uri="{FF2B5EF4-FFF2-40B4-BE49-F238E27FC236}">
                <a16:creationId xmlns:a16="http://schemas.microsoft.com/office/drawing/2014/main" id="{A34E6D78-7FFA-3749-B654-C9A251348632}"/>
              </a:ext>
            </a:extLst>
          </p:cNvPr>
          <p:cNvSpPr/>
          <p:nvPr/>
        </p:nvSpPr>
        <p:spPr>
          <a:xfrm>
            <a:off x="10831590" y="4001205"/>
            <a:ext cx="1102465" cy="6118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1600" dirty="0">
                <a:latin typeface="American Typewriter"/>
              </a:rPr>
              <a:t>Output: </a:t>
            </a:r>
          </a:p>
          <a:p>
            <a:r>
              <a:rPr lang="en-US" sz="1600" dirty="0">
                <a:latin typeface="American Typewriter"/>
              </a:rPr>
              <a:t> </a:t>
            </a:r>
            <a:r>
              <a:rPr lang="en-US" sz="1600" dirty="0" err="1">
                <a:latin typeface="American Typewriter"/>
              </a:rPr>
              <a:t>pT</a:t>
            </a:r>
            <a:r>
              <a:rPr lang="en-US" sz="1600" dirty="0">
                <a:latin typeface="American Typewriter"/>
              </a:rPr>
              <a:t>, </a:t>
            </a:r>
            <a:br>
              <a:rPr lang="en-US" sz="1600" dirty="0">
                <a:latin typeface="American Typewriter"/>
              </a:rPr>
            </a:br>
            <a:r>
              <a:rPr lang="en-US" sz="1600" dirty="0">
                <a:latin typeface="American Typewriter"/>
              </a:rPr>
              <a:t>PU </a:t>
            </a:r>
            <a:r>
              <a:rPr lang="en-US" sz="1600" dirty="0" err="1">
                <a:latin typeface="American Typewriter"/>
              </a:rPr>
              <a:t>discr</a:t>
            </a:r>
            <a:r>
              <a:rPr lang="en-US" sz="1600" dirty="0">
                <a:latin typeface="American Typewriter"/>
              </a:rPr>
              <a:t>.</a:t>
            </a:r>
          </a:p>
        </p:txBody>
      </p:sp>
      <p:sp>
        <p:nvSpPr>
          <p:cNvPr id="10" name="TextBox 9">
            <a:extLst>
              <a:ext uri="{FF2B5EF4-FFF2-40B4-BE49-F238E27FC236}">
                <a16:creationId xmlns:a16="http://schemas.microsoft.com/office/drawing/2014/main" id="{4E8DDEA0-47FB-3041-9B22-488D1115FD9F}"/>
              </a:ext>
            </a:extLst>
          </p:cNvPr>
          <p:cNvSpPr txBox="1"/>
          <p:nvPr/>
        </p:nvSpPr>
        <p:spPr>
          <a:xfrm>
            <a:off x="7648393" y="6192975"/>
            <a:ext cx="1274449" cy="338554"/>
          </a:xfrm>
          <a:prstGeom prst="rect">
            <a:avLst/>
          </a:prstGeom>
          <a:noFill/>
        </p:spPr>
        <p:txBody>
          <a:bodyPr wrap="square" rtlCol="0">
            <a:spAutoFit/>
          </a:bodyPr>
          <a:lstStyle/>
          <a:p>
            <a:r>
              <a:rPr lang="en-US" sz="1600" dirty="0">
                <a:solidFill>
                  <a:srgbClr val="FF0000"/>
                </a:solidFill>
                <a:latin typeface="American Typewriter"/>
              </a:rPr>
              <a:t>64 nodes</a:t>
            </a:r>
          </a:p>
        </p:txBody>
      </p:sp>
      <p:sp>
        <p:nvSpPr>
          <p:cNvPr id="13" name="Rectangle 12">
            <a:extLst>
              <a:ext uri="{FF2B5EF4-FFF2-40B4-BE49-F238E27FC236}">
                <a16:creationId xmlns:a16="http://schemas.microsoft.com/office/drawing/2014/main" id="{EDD1D590-9418-D041-B064-5AF7923750AF}"/>
              </a:ext>
            </a:extLst>
          </p:cNvPr>
          <p:cNvSpPr/>
          <p:nvPr/>
        </p:nvSpPr>
        <p:spPr>
          <a:xfrm>
            <a:off x="6508706" y="3753781"/>
            <a:ext cx="1311965" cy="49484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1600" dirty="0">
                <a:latin typeface="American Typewriter"/>
              </a:rPr>
              <a:t>~40 inputs</a:t>
            </a:r>
          </a:p>
        </p:txBody>
      </p:sp>
      <p:sp>
        <p:nvSpPr>
          <p:cNvPr id="14" name="TextBox 13">
            <a:extLst>
              <a:ext uri="{FF2B5EF4-FFF2-40B4-BE49-F238E27FC236}">
                <a16:creationId xmlns:a16="http://schemas.microsoft.com/office/drawing/2014/main" id="{D9963F54-E908-E44D-B84A-DE7C913FCBC5}"/>
              </a:ext>
            </a:extLst>
          </p:cNvPr>
          <p:cNvSpPr txBox="1"/>
          <p:nvPr/>
        </p:nvSpPr>
        <p:spPr>
          <a:xfrm>
            <a:off x="8813306" y="6192071"/>
            <a:ext cx="1274449" cy="338554"/>
          </a:xfrm>
          <a:prstGeom prst="rect">
            <a:avLst/>
          </a:prstGeom>
          <a:noFill/>
        </p:spPr>
        <p:txBody>
          <a:bodyPr wrap="square" rtlCol="0">
            <a:spAutoFit/>
          </a:bodyPr>
          <a:lstStyle/>
          <a:p>
            <a:r>
              <a:rPr lang="en-US" sz="1600" dirty="0">
                <a:solidFill>
                  <a:srgbClr val="FF0000"/>
                </a:solidFill>
                <a:latin typeface="American Typewriter"/>
              </a:rPr>
              <a:t>32 nodes</a:t>
            </a:r>
          </a:p>
        </p:txBody>
      </p:sp>
      <p:sp>
        <p:nvSpPr>
          <p:cNvPr id="15" name="TextBox 14">
            <a:extLst>
              <a:ext uri="{FF2B5EF4-FFF2-40B4-BE49-F238E27FC236}">
                <a16:creationId xmlns:a16="http://schemas.microsoft.com/office/drawing/2014/main" id="{0B9FCF3B-B674-4940-8C25-EE5537292111}"/>
              </a:ext>
            </a:extLst>
          </p:cNvPr>
          <p:cNvSpPr txBox="1"/>
          <p:nvPr/>
        </p:nvSpPr>
        <p:spPr>
          <a:xfrm>
            <a:off x="10083296" y="6200674"/>
            <a:ext cx="1274449" cy="338554"/>
          </a:xfrm>
          <a:prstGeom prst="rect">
            <a:avLst/>
          </a:prstGeom>
          <a:noFill/>
        </p:spPr>
        <p:txBody>
          <a:bodyPr wrap="square" rtlCol="0">
            <a:spAutoFit/>
          </a:bodyPr>
          <a:lstStyle/>
          <a:p>
            <a:r>
              <a:rPr lang="en-US" sz="1600" dirty="0">
                <a:solidFill>
                  <a:srgbClr val="FF0000"/>
                </a:solidFill>
                <a:latin typeface="American Typewriter"/>
              </a:rPr>
              <a:t>16 nodes</a:t>
            </a:r>
          </a:p>
        </p:txBody>
      </p:sp>
    </p:spTree>
    <p:extLst>
      <p:ext uri="{BB962C8B-B14F-4D97-AF65-F5344CB8AC3E}">
        <p14:creationId xmlns:p14="http://schemas.microsoft.com/office/powerpoint/2010/main" val="760877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2D29-517B-1448-B8E9-E97DB0FE6104}"/>
              </a:ext>
            </a:extLst>
          </p:cNvPr>
          <p:cNvSpPr>
            <a:spLocks noGrp="1"/>
          </p:cNvSpPr>
          <p:nvPr>
            <p:ph type="title"/>
          </p:nvPr>
        </p:nvSpPr>
        <p:spPr/>
        <p:txBody>
          <a:bodyPr/>
          <a:lstStyle/>
          <a:p>
            <a:r>
              <a:rPr lang="en-US" dirty="0"/>
              <a:t>How did we do with performance?</a:t>
            </a:r>
          </a:p>
        </p:txBody>
      </p:sp>
      <p:sp>
        <p:nvSpPr>
          <p:cNvPr id="3" name="Content Placeholder 2">
            <a:extLst>
              <a:ext uri="{FF2B5EF4-FFF2-40B4-BE49-F238E27FC236}">
                <a16:creationId xmlns:a16="http://schemas.microsoft.com/office/drawing/2014/main" id="{66D807CB-253D-EC40-8A1D-5993562227E2}"/>
              </a:ext>
            </a:extLst>
          </p:cNvPr>
          <p:cNvSpPr>
            <a:spLocks noGrp="1"/>
          </p:cNvSpPr>
          <p:nvPr>
            <p:ph idx="1"/>
          </p:nvPr>
        </p:nvSpPr>
        <p:spPr>
          <a:xfrm>
            <a:off x="340140" y="1028703"/>
            <a:ext cx="11480800" cy="5549900"/>
          </a:xfrm>
        </p:spPr>
        <p:txBody>
          <a:bodyPr>
            <a:normAutofit/>
          </a:bodyPr>
          <a:lstStyle/>
          <a:p>
            <a:r>
              <a:rPr lang="en-US" dirty="0"/>
              <a:t>NN algorithm, in combination with new </a:t>
            </a:r>
            <a:br>
              <a:rPr lang="en-US" dirty="0"/>
            </a:br>
            <a:r>
              <a:rPr lang="en-US" dirty="0"/>
              <a:t>muon detectors for upgrade,  achieves </a:t>
            </a:r>
            <a:br>
              <a:rPr lang="en-US" dirty="0"/>
            </a:br>
            <a:r>
              <a:rPr lang="en-US" dirty="0"/>
              <a:t>better performance</a:t>
            </a:r>
          </a:p>
          <a:p>
            <a:pPr lvl="1"/>
            <a:r>
              <a:rPr lang="en-US" dirty="0"/>
              <a:t>4X rate reduction</a:t>
            </a:r>
          </a:p>
          <a:p>
            <a:pPr lvl="1"/>
            <a:r>
              <a:rPr lang="en-US" dirty="0"/>
              <a:t>Higher efficiency</a:t>
            </a:r>
          </a:p>
        </p:txBody>
      </p:sp>
      <p:sp>
        <p:nvSpPr>
          <p:cNvPr id="4" name="Date Placeholder 3">
            <a:extLst>
              <a:ext uri="{FF2B5EF4-FFF2-40B4-BE49-F238E27FC236}">
                <a16:creationId xmlns:a16="http://schemas.microsoft.com/office/drawing/2014/main" id="{435223FD-FB75-DD44-9455-10D4055E039C}"/>
              </a:ext>
            </a:extLst>
          </p:cNvPr>
          <p:cNvSpPr>
            <a:spLocks noGrp="1"/>
          </p:cNvSpPr>
          <p:nvPr>
            <p:ph type="dt" sz="half" idx="10"/>
          </p:nvPr>
        </p:nvSpPr>
        <p:spPr/>
        <p:txBody>
          <a:bodyPr/>
          <a:lstStyle/>
          <a:p>
            <a:pPr>
              <a:defRPr/>
            </a:pPr>
            <a:fld id="{8C8070DB-9F9F-1B4E-8A2B-B5BB30308F27}" type="datetime1">
              <a:rPr lang="en-US" smtClean="0"/>
              <a:t>1/18/19</a:t>
            </a:fld>
            <a:endParaRPr lang="en-US" dirty="0"/>
          </a:p>
        </p:txBody>
      </p:sp>
      <p:sp>
        <p:nvSpPr>
          <p:cNvPr id="5" name="Footer Placeholder 4">
            <a:extLst>
              <a:ext uri="{FF2B5EF4-FFF2-40B4-BE49-F238E27FC236}">
                <a16:creationId xmlns:a16="http://schemas.microsoft.com/office/drawing/2014/main" id="{F9A0BCF8-9C93-1240-91C7-CABE0369CB76}"/>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1E9F0255-0485-644E-8669-A1B58306953C}"/>
              </a:ext>
            </a:extLst>
          </p:cNvPr>
          <p:cNvSpPr>
            <a:spLocks noGrp="1"/>
          </p:cNvSpPr>
          <p:nvPr>
            <p:ph type="sldNum" sz="quarter" idx="12"/>
          </p:nvPr>
        </p:nvSpPr>
        <p:spPr/>
        <p:txBody>
          <a:bodyPr/>
          <a:lstStyle/>
          <a:p>
            <a:pPr>
              <a:defRPr/>
            </a:pPr>
            <a:fld id="{8EF716C0-76B7-FE44-99BD-D4312132B0AB}" type="slidenum">
              <a:rPr lang="en-US" smtClean="0"/>
              <a:pPr>
                <a:defRPr/>
              </a:pPr>
              <a:t>48</a:t>
            </a:fld>
            <a:endParaRPr lang="en-US" dirty="0"/>
          </a:p>
        </p:txBody>
      </p:sp>
      <p:pic>
        <p:nvPicPr>
          <p:cNvPr id="7" name="Picture 6">
            <a:extLst>
              <a:ext uri="{FF2B5EF4-FFF2-40B4-BE49-F238E27FC236}">
                <a16:creationId xmlns:a16="http://schemas.microsoft.com/office/drawing/2014/main" id="{36710C55-3765-194A-A764-133C7DE3DD31}"/>
              </a:ext>
            </a:extLst>
          </p:cNvPr>
          <p:cNvPicPr>
            <a:picLocks noChangeAspect="1"/>
          </p:cNvPicPr>
          <p:nvPr/>
        </p:nvPicPr>
        <p:blipFill>
          <a:blip r:embed="rId2"/>
          <a:stretch>
            <a:fillRect/>
          </a:stretch>
        </p:blipFill>
        <p:spPr>
          <a:xfrm>
            <a:off x="8235674" y="914400"/>
            <a:ext cx="3797300" cy="4267200"/>
          </a:xfrm>
          <a:prstGeom prst="rect">
            <a:avLst/>
          </a:prstGeom>
        </p:spPr>
      </p:pic>
      <p:sp>
        <p:nvSpPr>
          <p:cNvPr id="8" name="TextBox 7">
            <a:extLst>
              <a:ext uri="{FF2B5EF4-FFF2-40B4-BE49-F238E27FC236}">
                <a16:creationId xmlns:a16="http://schemas.microsoft.com/office/drawing/2014/main" id="{33CC02C4-C8A1-324A-8B01-B015A45073CF}"/>
              </a:ext>
            </a:extLst>
          </p:cNvPr>
          <p:cNvSpPr txBox="1"/>
          <p:nvPr/>
        </p:nvSpPr>
        <p:spPr>
          <a:xfrm>
            <a:off x="10134324" y="1524001"/>
            <a:ext cx="1752876" cy="1477328"/>
          </a:xfrm>
          <a:prstGeom prst="rect">
            <a:avLst/>
          </a:prstGeom>
          <a:noFill/>
        </p:spPr>
        <p:txBody>
          <a:bodyPr wrap="square" rtlCol="0">
            <a:spAutoFit/>
          </a:bodyPr>
          <a:lstStyle/>
          <a:p>
            <a:r>
              <a:rPr lang="en-US" b="1" dirty="0">
                <a:solidFill>
                  <a:srgbClr val="FF0000"/>
                </a:solidFill>
                <a:latin typeface="Comic Sans MS"/>
              </a:rPr>
              <a:t>LUT</a:t>
            </a:r>
          </a:p>
          <a:p>
            <a:r>
              <a:rPr lang="en-US" b="1" dirty="0">
                <a:solidFill>
                  <a:schemeClr val="tx2"/>
                </a:solidFill>
                <a:latin typeface="Comic Sans MS"/>
              </a:rPr>
              <a:t>NN</a:t>
            </a:r>
          </a:p>
          <a:p>
            <a:endParaRPr lang="en-US" b="1" dirty="0">
              <a:solidFill>
                <a:schemeClr val="tx2"/>
              </a:solidFill>
              <a:latin typeface="Comic Sans MS"/>
            </a:endParaRPr>
          </a:p>
          <a:p>
            <a:r>
              <a:rPr lang="en-US" b="1" dirty="0">
                <a:latin typeface="Comic Sans MS"/>
              </a:rPr>
              <a:t>75% rate reduction</a:t>
            </a:r>
          </a:p>
        </p:txBody>
      </p:sp>
      <p:cxnSp>
        <p:nvCxnSpPr>
          <p:cNvPr id="10" name="Straight Arrow Connector 9">
            <a:extLst>
              <a:ext uri="{FF2B5EF4-FFF2-40B4-BE49-F238E27FC236}">
                <a16:creationId xmlns:a16="http://schemas.microsoft.com/office/drawing/2014/main" id="{3EBBE116-3554-F84B-91AC-0BFE44C23EA7}"/>
              </a:ext>
            </a:extLst>
          </p:cNvPr>
          <p:cNvCxnSpPr/>
          <p:nvPr/>
        </p:nvCxnSpPr>
        <p:spPr bwMode="auto">
          <a:xfrm>
            <a:off x="9541565" y="2650435"/>
            <a:ext cx="0" cy="371061"/>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cxnSp>
        <p:nvCxnSpPr>
          <p:cNvPr id="11" name="Straight Arrow Connector 10">
            <a:extLst>
              <a:ext uri="{FF2B5EF4-FFF2-40B4-BE49-F238E27FC236}">
                <a16:creationId xmlns:a16="http://schemas.microsoft.com/office/drawing/2014/main" id="{51C686B6-6066-B443-980F-72BB3C774CC2}"/>
              </a:ext>
            </a:extLst>
          </p:cNvPr>
          <p:cNvCxnSpPr/>
          <p:nvPr/>
        </p:nvCxnSpPr>
        <p:spPr bwMode="auto">
          <a:xfrm flipH="1">
            <a:off x="9260114" y="2650435"/>
            <a:ext cx="281451" cy="0"/>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pic>
        <p:nvPicPr>
          <p:cNvPr id="9" name="Picture 8">
            <a:extLst>
              <a:ext uri="{FF2B5EF4-FFF2-40B4-BE49-F238E27FC236}">
                <a16:creationId xmlns:a16="http://schemas.microsoft.com/office/drawing/2014/main" id="{C444F6C9-AA94-3840-94D0-3B00F896EC46}"/>
              </a:ext>
            </a:extLst>
          </p:cNvPr>
          <p:cNvPicPr>
            <a:picLocks noChangeAspect="1"/>
          </p:cNvPicPr>
          <p:nvPr/>
        </p:nvPicPr>
        <p:blipFill>
          <a:blip r:embed="rId3"/>
          <a:stretch>
            <a:fillRect/>
          </a:stretch>
        </p:blipFill>
        <p:spPr>
          <a:xfrm>
            <a:off x="4525066" y="2988077"/>
            <a:ext cx="3710608" cy="3549277"/>
          </a:xfrm>
          <a:prstGeom prst="rect">
            <a:avLst/>
          </a:prstGeom>
        </p:spPr>
      </p:pic>
      <p:sp>
        <p:nvSpPr>
          <p:cNvPr id="12" name="TextBox 11">
            <a:extLst>
              <a:ext uri="{FF2B5EF4-FFF2-40B4-BE49-F238E27FC236}">
                <a16:creationId xmlns:a16="http://schemas.microsoft.com/office/drawing/2014/main" id="{369F1F96-4A57-DF40-9DD2-E524FE1D2F65}"/>
              </a:ext>
            </a:extLst>
          </p:cNvPr>
          <p:cNvSpPr txBox="1"/>
          <p:nvPr/>
        </p:nvSpPr>
        <p:spPr>
          <a:xfrm>
            <a:off x="8905461" y="5385353"/>
            <a:ext cx="1272208" cy="707886"/>
          </a:xfrm>
          <a:prstGeom prst="rect">
            <a:avLst/>
          </a:prstGeom>
          <a:solidFill>
            <a:schemeClr val="accent2"/>
          </a:solidFill>
        </p:spPr>
        <p:txBody>
          <a:bodyPr wrap="square" rtlCol="0">
            <a:spAutoFit/>
          </a:bodyPr>
          <a:lstStyle/>
          <a:p>
            <a:r>
              <a:rPr lang="en-US" sz="2000" b="0" dirty="0">
                <a:latin typeface="Comic Sans MS"/>
              </a:rPr>
              <a:t>Work in progress</a:t>
            </a:r>
          </a:p>
        </p:txBody>
      </p:sp>
    </p:spTree>
    <p:extLst>
      <p:ext uri="{BB962C8B-B14F-4D97-AF65-F5344CB8AC3E}">
        <p14:creationId xmlns:p14="http://schemas.microsoft.com/office/powerpoint/2010/main" val="368583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C4F4-3C02-3D4B-94E0-9BA415CB7277}"/>
              </a:ext>
            </a:extLst>
          </p:cNvPr>
          <p:cNvSpPr>
            <a:spLocks noGrp="1"/>
          </p:cNvSpPr>
          <p:nvPr>
            <p:ph type="title"/>
          </p:nvPr>
        </p:nvSpPr>
        <p:spPr/>
        <p:txBody>
          <a:bodyPr/>
          <a:lstStyle/>
          <a:p>
            <a:r>
              <a:rPr lang="en-US" dirty="0"/>
              <a:t>HLS4ML FPGA Implementation </a:t>
            </a:r>
          </a:p>
        </p:txBody>
      </p:sp>
      <p:sp>
        <p:nvSpPr>
          <p:cNvPr id="9" name="Content Placeholder 8">
            <a:extLst>
              <a:ext uri="{FF2B5EF4-FFF2-40B4-BE49-F238E27FC236}">
                <a16:creationId xmlns:a16="http://schemas.microsoft.com/office/drawing/2014/main" id="{45091C3A-1EB1-2A41-84C9-B0FD811EDF3C}"/>
              </a:ext>
            </a:extLst>
          </p:cNvPr>
          <p:cNvSpPr>
            <a:spLocks noGrp="1"/>
          </p:cNvSpPr>
          <p:nvPr>
            <p:ph idx="1"/>
          </p:nvPr>
        </p:nvSpPr>
        <p:spPr>
          <a:xfrm>
            <a:off x="406400" y="1028703"/>
            <a:ext cx="11480800" cy="5549900"/>
          </a:xfrm>
        </p:spPr>
        <p:txBody>
          <a:bodyPr/>
          <a:lstStyle/>
          <a:p>
            <a:r>
              <a:rPr lang="en-US" dirty="0"/>
              <a:t>Take results from trained NN and use HLS4ML to generate firmware</a:t>
            </a:r>
          </a:p>
          <a:p>
            <a:pPr lvl="1"/>
            <a:r>
              <a:rPr lang="en-US" dirty="0"/>
              <a:t>Use 18 bit precision for inputs &amp; output (mantissa and exponent)</a:t>
            </a:r>
          </a:p>
          <a:p>
            <a:pPr lvl="1"/>
            <a:r>
              <a:rPr lang="en-US" dirty="0"/>
              <a:t>Xilinx Virtex-7 690T target FPGA</a:t>
            </a:r>
          </a:p>
          <a:p>
            <a:pPr lvl="1"/>
            <a:r>
              <a:rPr lang="en-US" dirty="0"/>
              <a:t>Clock of 250 MHz</a:t>
            </a:r>
          </a:p>
          <a:p>
            <a:r>
              <a:rPr lang="en-US" dirty="0"/>
              <a:t>Fits within FPGA resources, and </a:t>
            </a:r>
            <a:br>
              <a:rPr lang="en-US" dirty="0"/>
            </a:br>
            <a:r>
              <a:rPr lang="en-US" dirty="0"/>
              <a:t>latency ~160ns</a:t>
            </a:r>
          </a:p>
          <a:p>
            <a:r>
              <a:rPr lang="en-US" dirty="0"/>
              <a:t>Tested in hardware, results agree</a:t>
            </a:r>
            <a:br>
              <a:rPr lang="en-US" dirty="0"/>
            </a:br>
            <a:r>
              <a:rPr lang="en-US" dirty="0"/>
              <a:t>with expectation</a:t>
            </a:r>
          </a:p>
        </p:txBody>
      </p:sp>
      <p:sp>
        <p:nvSpPr>
          <p:cNvPr id="4" name="Date Placeholder 3">
            <a:extLst>
              <a:ext uri="{FF2B5EF4-FFF2-40B4-BE49-F238E27FC236}">
                <a16:creationId xmlns:a16="http://schemas.microsoft.com/office/drawing/2014/main" id="{2FD3057A-43D5-F94A-AAF9-5ED8145521D3}"/>
              </a:ext>
            </a:extLst>
          </p:cNvPr>
          <p:cNvSpPr>
            <a:spLocks noGrp="1"/>
          </p:cNvSpPr>
          <p:nvPr>
            <p:ph type="dt" sz="half" idx="10"/>
          </p:nvPr>
        </p:nvSpPr>
        <p:spPr/>
        <p:txBody>
          <a:bodyPr/>
          <a:lstStyle/>
          <a:p>
            <a:pPr>
              <a:defRPr/>
            </a:pPr>
            <a:fld id="{A82C0DF2-B603-FF41-A6EB-0AAE624E5544}" type="datetime1">
              <a:rPr lang="en-US" smtClean="0"/>
              <a:t>1/18/19</a:t>
            </a:fld>
            <a:endParaRPr lang="en-US" dirty="0"/>
          </a:p>
        </p:txBody>
      </p:sp>
      <p:sp>
        <p:nvSpPr>
          <p:cNvPr id="5" name="Footer Placeholder 4">
            <a:extLst>
              <a:ext uri="{FF2B5EF4-FFF2-40B4-BE49-F238E27FC236}">
                <a16:creationId xmlns:a16="http://schemas.microsoft.com/office/drawing/2014/main" id="{77CFF93C-DF2C-E04F-A23D-C243302A5F19}"/>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08689F2C-3BF1-2340-8733-32AB5D0C3571}"/>
              </a:ext>
            </a:extLst>
          </p:cNvPr>
          <p:cNvSpPr>
            <a:spLocks noGrp="1"/>
          </p:cNvSpPr>
          <p:nvPr>
            <p:ph type="sldNum" sz="quarter" idx="12"/>
          </p:nvPr>
        </p:nvSpPr>
        <p:spPr/>
        <p:txBody>
          <a:bodyPr/>
          <a:lstStyle/>
          <a:p>
            <a:pPr>
              <a:defRPr/>
            </a:pPr>
            <a:fld id="{8EF716C0-76B7-FE44-99BD-D4312132B0AB}" type="slidenum">
              <a:rPr lang="en-US" smtClean="0"/>
              <a:pPr>
                <a:defRPr/>
              </a:pPr>
              <a:t>49</a:t>
            </a:fld>
            <a:endParaRPr lang="en-US" dirty="0"/>
          </a:p>
        </p:txBody>
      </p:sp>
      <p:pic>
        <p:nvPicPr>
          <p:cNvPr id="7" name="Picture 6">
            <a:extLst>
              <a:ext uri="{FF2B5EF4-FFF2-40B4-BE49-F238E27FC236}">
                <a16:creationId xmlns:a16="http://schemas.microsoft.com/office/drawing/2014/main" id="{C0C75857-7D89-714C-A955-1654E3C3AD29}"/>
              </a:ext>
            </a:extLst>
          </p:cNvPr>
          <p:cNvPicPr>
            <a:picLocks noChangeAspect="1"/>
          </p:cNvPicPr>
          <p:nvPr/>
        </p:nvPicPr>
        <p:blipFill>
          <a:blip r:embed="rId2"/>
          <a:stretch>
            <a:fillRect/>
          </a:stretch>
        </p:blipFill>
        <p:spPr>
          <a:xfrm>
            <a:off x="8269358" y="3000235"/>
            <a:ext cx="3476672" cy="2518293"/>
          </a:xfrm>
          <a:prstGeom prst="rect">
            <a:avLst/>
          </a:prstGeom>
        </p:spPr>
      </p:pic>
    </p:spTree>
    <p:extLst>
      <p:ext uri="{BB962C8B-B14F-4D97-AF65-F5344CB8AC3E}">
        <p14:creationId xmlns:p14="http://schemas.microsoft.com/office/powerpoint/2010/main" val="280045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D03DD-65FB-8541-9701-86FD5A70B625}"/>
              </a:ext>
            </a:extLst>
          </p:cNvPr>
          <p:cNvSpPr>
            <a:spLocks noGrp="1"/>
          </p:cNvSpPr>
          <p:nvPr>
            <p:ph type="title"/>
          </p:nvPr>
        </p:nvSpPr>
        <p:spPr/>
        <p:txBody>
          <a:bodyPr/>
          <a:lstStyle/>
          <a:p>
            <a:r>
              <a:rPr lang="en-US" sz="3600" dirty="0"/>
              <a:t>And now couplings to fermions confirmed in 2018!</a:t>
            </a:r>
          </a:p>
        </p:txBody>
      </p:sp>
      <p:sp>
        <p:nvSpPr>
          <p:cNvPr id="3" name="Content Placeholder 2">
            <a:extLst>
              <a:ext uri="{FF2B5EF4-FFF2-40B4-BE49-F238E27FC236}">
                <a16:creationId xmlns:a16="http://schemas.microsoft.com/office/drawing/2014/main" id="{CA5A8C6F-BF3B-C74E-9D67-4A891F018051}"/>
              </a:ext>
            </a:extLst>
          </p:cNvPr>
          <p:cNvSpPr>
            <a:spLocks noGrp="1"/>
          </p:cNvSpPr>
          <p:nvPr>
            <p:ph idx="1"/>
          </p:nvPr>
        </p:nvSpPr>
        <p:spPr/>
        <p:txBody>
          <a:bodyPr/>
          <a:lstStyle/>
          <a:p>
            <a:r>
              <a:rPr lang="en-US" dirty="0"/>
              <a:t>Observation of </a:t>
            </a:r>
            <a:r>
              <a:rPr lang="en-US" dirty="0" err="1"/>
              <a:t>ttH</a:t>
            </a:r>
            <a:endParaRPr lang="en-US" dirty="0"/>
          </a:p>
          <a:p>
            <a:pPr lvl="1"/>
            <a:r>
              <a:rPr lang="en-US" dirty="0"/>
              <a:t>Best fit 𝜇</a:t>
            </a:r>
            <a:r>
              <a:rPr lang="en-US" baseline="-25000" dirty="0" err="1"/>
              <a:t>ttH</a:t>
            </a:r>
            <a:r>
              <a:rPr lang="en-US" dirty="0"/>
              <a:t> = 1.26</a:t>
            </a:r>
            <a:r>
              <a:rPr lang="en-US" baseline="30000" dirty="0"/>
              <a:t>+0.31</a:t>
            </a:r>
            <a:r>
              <a:rPr lang="en-US" baseline="-25000" dirty="0"/>
              <a:t>-0.26</a:t>
            </a:r>
            <a:endParaRPr lang="en-US" dirty="0"/>
          </a:p>
          <a:p>
            <a:r>
              <a:rPr lang="en-US" dirty="0"/>
              <a:t>Observation of </a:t>
            </a:r>
            <a:r>
              <a:rPr lang="en-US" dirty="0" err="1"/>
              <a:t>H</a:t>
            </a:r>
            <a:r>
              <a:rPr lang="en-US" dirty="0" err="1">
                <a:sym typeface="Wingdings" pitchFamily="2" charset="2"/>
              </a:rPr>
              <a:t>bb</a:t>
            </a:r>
            <a:endParaRPr lang="en-US" dirty="0">
              <a:sym typeface="Wingdings" pitchFamily="2" charset="2"/>
            </a:endParaRPr>
          </a:p>
          <a:p>
            <a:pPr lvl="1"/>
            <a:r>
              <a:rPr lang="en-US" dirty="0">
                <a:sym typeface="Wingdings" pitchFamily="2" charset="2"/>
              </a:rPr>
              <a:t>Best fit </a:t>
            </a:r>
            <a:r>
              <a:rPr lang="en-US" dirty="0"/>
              <a:t>𝜇</a:t>
            </a:r>
            <a:r>
              <a:rPr lang="en-US" baseline="-25000" dirty="0" err="1"/>
              <a:t>Hbb</a:t>
            </a:r>
            <a:r>
              <a:rPr lang="en-US" dirty="0"/>
              <a:t> = 1.04</a:t>
            </a:r>
            <a:r>
              <a:rPr lang="en-US" baseline="30000" dirty="0"/>
              <a:t>+0.20</a:t>
            </a:r>
            <a:r>
              <a:rPr lang="en-US" baseline="-25000" dirty="0"/>
              <a:t>-0.20</a:t>
            </a:r>
            <a:endParaRPr lang="en-US" dirty="0">
              <a:sym typeface="Wingdings" pitchFamily="2" charset="2"/>
            </a:endParaRPr>
          </a:p>
          <a:p>
            <a:r>
              <a:rPr lang="en-US" dirty="0">
                <a:sym typeface="Wingdings" pitchFamily="2" charset="2"/>
              </a:rPr>
              <a:t>Observation of H𝜏 𝜏</a:t>
            </a:r>
          </a:p>
          <a:p>
            <a:pPr lvl="1"/>
            <a:r>
              <a:rPr lang="en-US" dirty="0">
                <a:sym typeface="Wingdings" pitchFamily="2" charset="2"/>
              </a:rPr>
              <a:t>Best fit </a:t>
            </a:r>
            <a:r>
              <a:rPr lang="en-US" dirty="0"/>
              <a:t>𝜇</a:t>
            </a:r>
            <a:r>
              <a:rPr lang="en-US" baseline="-25000" dirty="0"/>
              <a:t>H</a:t>
            </a:r>
            <a:r>
              <a:rPr lang="en-US" baseline="-25000" dirty="0">
                <a:sym typeface="Wingdings" pitchFamily="2" charset="2"/>
              </a:rPr>
              <a:t>𝜏𝜏</a:t>
            </a:r>
            <a:r>
              <a:rPr lang="en-US" dirty="0"/>
              <a:t> = 1.24</a:t>
            </a:r>
            <a:r>
              <a:rPr lang="en-US" baseline="30000" dirty="0"/>
              <a:t>+0.29</a:t>
            </a:r>
            <a:r>
              <a:rPr lang="en-US" baseline="-25000" dirty="0"/>
              <a:t>-0.27</a:t>
            </a:r>
            <a:endParaRPr lang="en-US" dirty="0"/>
          </a:p>
        </p:txBody>
      </p:sp>
      <p:sp>
        <p:nvSpPr>
          <p:cNvPr id="4" name="Date Placeholder 3">
            <a:extLst>
              <a:ext uri="{FF2B5EF4-FFF2-40B4-BE49-F238E27FC236}">
                <a16:creationId xmlns:a16="http://schemas.microsoft.com/office/drawing/2014/main" id="{8BBF6EC1-8080-084D-A1EB-D96FF49948CE}"/>
              </a:ext>
            </a:extLst>
          </p:cNvPr>
          <p:cNvSpPr>
            <a:spLocks noGrp="1"/>
          </p:cNvSpPr>
          <p:nvPr>
            <p:ph type="dt" sz="half" idx="10"/>
          </p:nvPr>
        </p:nvSpPr>
        <p:spPr/>
        <p:txBody>
          <a:bodyPr/>
          <a:lstStyle/>
          <a:p>
            <a:pPr>
              <a:defRPr/>
            </a:pPr>
            <a:fld id="{210D4189-37E4-3146-A37F-103C16DAE05E}" type="datetime1">
              <a:rPr lang="en-US" smtClean="0"/>
              <a:t>1/18/19</a:t>
            </a:fld>
            <a:endParaRPr lang="en-US" dirty="0"/>
          </a:p>
        </p:txBody>
      </p:sp>
      <p:sp>
        <p:nvSpPr>
          <p:cNvPr id="5" name="Footer Placeholder 4">
            <a:extLst>
              <a:ext uri="{FF2B5EF4-FFF2-40B4-BE49-F238E27FC236}">
                <a16:creationId xmlns:a16="http://schemas.microsoft.com/office/drawing/2014/main" id="{3CB04A4E-9B0E-E548-9A03-83AADBCCB78D}"/>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B7C54B4D-1525-BA41-92FF-2FDA81BAF8FB}"/>
              </a:ext>
            </a:extLst>
          </p:cNvPr>
          <p:cNvSpPr>
            <a:spLocks noGrp="1"/>
          </p:cNvSpPr>
          <p:nvPr>
            <p:ph type="sldNum" sz="quarter" idx="12"/>
          </p:nvPr>
        </p:nvSpPr>
        <p:spPr/>
        <p:txBody>
          <a:bodyPr/>
          <a:lstStyle/>
          <a:p>
            <a:pPr>
              <a:defRPr/>
            </a:pPr>
            <a:fld id="{8EF716C0-76B7-FE44-99BD-D4312132B0AB}" type="slidenum">
              <a:rPr lang="en-US" smtClean="0"/>
              <a:pPr>
                <a:defRPr/>
              </a:pPr>
              <a:t>5</a:t>
            </a:fld>
            <a:endParaRPr lang="en-US" dirty="0"/>
          </a:p>
        </p:txBody>
      </p:sp>
      <p:pic>
        <p:nvPicPr>
          <p:cNvPr id="7" name="Picture 6">
            <a:extLst>
              <a:ext uri="{FF2B5EF4-FFF2-40B4-BE49-F238E27FC236}">
                <a16:creationId xmlns:a16="http://schemas.microsoft.com/office/drawing/2014/main" id="{8F0A5AA3-1776-5C48-A078-ED9076FBBFE7}"/>
              </a:ext>
            </a:extLst>
          </p:cNvPr>
          <p:cNvPicPr>
            <a:picLocks noChangeAspect="1"/>
          </p:cNvPicPr>
          <p:nvPr/>
        </p:nvPicPr>
        <p:blipFill>
          <a:blip r:embed="rId3"/>
          <a:stretch>
            <a:fillRect/>
          </a:stretch>
        </p:blipFill>
        <p:spPr>
          <a:xfrm>
            <a:off x="6426423" y="1028703"/>
            <a:ext cx="5668594" cy="5232548"/>
          </a:xfrm>
          <a:prstGeom prst="rect">
            <a:avLst/>
          </a:prstGeom>
        </p:spPr>
      </p:pic>
    </p:spTree>
    <p:extLst>
      <p:ext uri="{BB962C8B-B14F-4D97-AF65-F5344CB8AC3E}">
        <p14:creationId xmlns:p14="http://schemas.microsoft.com/office/powerpoint/2010/main" val="38471628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1783-76AA-A747-B6E7-CD49512B7266}"/>
              </a:ext>
            </a:extLst>
          </p:cNvPr>
          <p:cNvSpPr>
            <a:spLocks noGrp="1"/>
          </p:cNvSpPr>
          <p:nvPr>
            <p:ph type="title"/>
          </p:nvPr>
        </p:nvSpPr>
        <p:spPr/>
        <p:txBody>
          <a:bodyPr/>
          <a:lstStyle/>
          <a:p>
            <a:r>
              <a:rPr lang="en-US" dirty="0"/>
              <a:t>Test Patterns</a:t>
            </a:r>
          </a:p>
        </p:txBody>
      </p:sp>
      <p:sp>
        <p:nvSpPr>
          <p:cNvPr id="4" name="Date Placeholder 3">
            <a:extLst>
              <a:ext uri="{FF2B5EF4-FFF2-40B4-BE49-F238E27FC236}">
                <a16:creationId xmlns:a16="http://schemas.microsoft.com/office/drawing/2014/main" id="{9F6D1B4E-ED1F-5E4E-8266-624EAA5563C5}"/>
              </a:ext>
            </a:extLst>
          </p:cNvPr>
          <p:cNvSpPr>
            <a:spLocks noGrp="1"/>
          </p:cNvSpPr>
          <p:nvPr>
            <p:ph type="dt" sz="half" idx="10"/>
          </p:nvPr>
        </p:nvSpPr>
        <p:spPr/>
        <p:txBody>
          <a:bodyPr/>
          <a:lstStyle/>
          <a:p>
            <a:pPr>
              <a:defRPr/>
            </a:pPr>
            <a:fld id="{F0CF6C35-BB93-F446-AE95-FC887276F013}" type="datetime1">
              <a:rPr lang="en-US" smtClean="0"/>
              <a:t>1/18/19</a:t>
            </a:fld>
            <a:endParaRPr lang="en-US" dirty="0"/>
          </a:p>
        </p:txBody>
      </p:sp>
      <p:sp>
        <p:nvSpPr>
          <p:cNvPr id="5" name="Footer Placeholder 4">
            <a:extLst>
              <a:ext uri="{FF2B5EF4-FFF2-40B4-BE49-F238E27FC236}">
                <a16:creationId xmlns:a16="http://schemas.microsoft.com/office/drawing/2014/main" id="{036052B8-F25E-A843-99CA-B9915EAA9250}"/>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7A3547B1-9108-954A-83F9-9C87E963B09F}"/>
              </a:ext>
            </a:extLst>
          </p:cNvPr>
          <p:cNvSpPr>
            <a:spLocks noGrp="1"/>
          </p:cNvSpPr>
          <p:nvPr>
            <p:ph type="sldNum" sz="quarter" idx="12"/>
          </p:nvPr>
        </p:nvSpPr>
        <p:spPr/>
        <p:txBody>
          <a:bodyPr/>
          <a:lstStyle/>
          <a:p>
            <a:pPr>
              <a:defRPr/>
            </a:pPr>
            <a:fld id="{8EF716C0-76B7-FE44-99BD-D4312132B0AB}" type="slidenum">
              <a:rPr lang="en-US" smtClean="0"/>
              <a:pPr>
                <a:defRPr/>
              </a:pPr>
              <a:t>50</a:t>
            </a:fld>
            <a:endParaRPr lang="en-US" dirty="0"/>
          </a:p>
        </p:txBody>
      </p:sp>
      <p:pic>
        <p:nvPicPr>
          <p:cNvPr id="8" name="Picture 7">
            <a:extLst>
              <a:ext uri="{FF2B5EF4-FFF2-40B4-BE49-F238E27FC236}">
                <a16:creationId xmlns:a16="http://schemas.microsoft.com/office/drawing/2014/main" id="{20B7D28D-4C1A-B54D-996F-FBFD26BCA2C3}"/>
              </a:ext>
            </a:extLst>
          </p:cNvPr>
          <p:cNvPicPr>
            <a:picLocks noChangeAspect="1"/>
          </p:cNvPicPr>
          <p:nvPr/>
        </p:nvPicPr>
        <p:blipFill>
          <a:blip r:embed="rId2"/>
          <a:stretch>
            <a:fillRect/>
          </a:stretch>
        </p:blipFill>
        <p:spPr>
          <a:xfrm>
            <a:off x="0" y="1086631"/>
            <a:ext cx="12192000" cy="4887934"/>
          </a:xfrm>
          <a:prstGeom prst="rect">
            <a:avLst/>
          </a:prstGeom>
        </p:spPr>
      </p:pic>
    </p:spTree>
    <p:extLst>
      <p:ext uri="{BB962C8B-B14F-4D97-AF65-F5344CB8AC3E}">
        <p14:creationId xmlns:p14="http://schemas.microsoft.com/office/powerpoint/2010/main" val="865863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AI: Other Tasks/Signatures amenable to NNs </a:t>
            </a:r>
          </a:p>
        </p:txBody>
      </p:sp>
      <p:sp>
        <p:nvSpPr>
          <p:cNvPr id="3" name="Content Placeholder 2"/>
          <p:cNvSpPr>
            <a:spLocks noGrp="1"/>
          </p:cNvSpPr>
          <p:nvPr>
            <p:ph idx="1"/>
          </p:nvPr>
        </p:nvSpPr>
        <p:spPr/>
        <p:txBody>
          <a:bodyPr>
            <a:normAutofit fontScale="92500" lnSpcReduction="10000"/>
          </a:bodyPr>
          <a:lstStyle/>
          <a:p>
            <a:r>
              <a:rPr lang="en-US" dirty="0"/>
              <a:t>Current application applies to reconstructing track momenta</a:t>
            </a:r>
          </a:p>
          <a:p>
            <a:pPr lvl="1"/>
            <a:r>
              <a:rPr lang="en-US" dirty="0"/>
              <a:t>Mostly a regression task</a:t>
            </a:r>
          </a:p>
          <a:p>
            <a:r>
              <a:rPr lang="en-US" dirty="0"/>
              <a:t>But there are also pattern recognition tasks with unique signatures in the detectors from proton collisions:</a:t>
            </a:r>
          </a:p>
          <a:p>
            <a:pPr lvl="1"/>
            <a:r>
              <a:rPr lang="en-US" dirty="0">
                <a:sym typeface="Wingdings"/>
              </a:rPr>
              <a:t>Possible new particles and their decays beyond what we know or expect from our theories</a:t>
            </a:r>
          </a:p>
          <a:p>
            <a:pPr lvl="2"/>
            <a:r>
              <a:rPr lang="en-US" dirty="0">
                <a:sym typeface="Wingdings"/>
              </a:rPr>
              <a:t>Signatures where the particle appears not to come from the collision point </a:t>
            </a:r>
          </a:p>
          <a:p>
            <a:pPr lvl="2"/>
            <a:r>
              <a:rPr lang="en-US" dirty="0">
                <a:sym typeface="Wingdings"/>
              </a:rPr>
              <a:t>Or decays rich in a certain type of particle (muons)</a:t>
            </a:r>
          </a:p>
          <a:p>
            <a:r>
              <a:rPr lang="en-US" dirty="0">
                <a:sym typeface="Wingdings"/>
              </a:rPr>
              <a:t>Could imagine training AI to identify these types of signatures from the input data </a:t>
            </a:r>
          </a:p>
          <a:p>
            <a:pPr lvl="1"/>
            <a:r>
              <a:rPr lang="en-US" dirty="0">
                <a:sym typeface="Wingdings"/>
              </a:rPr>
              <a:t>A sort of particle decay “face” recognition!</a:t>
            </a:r>
          </a:p>
          <a:p>
            <a:pPr lvl="2"/>
            <a:endParaRPr lang="en-US" dirty="0"/>
          </a:p>
        </p:txBody>
      </p:sp>
      <p:sp>
        <p:nvSpPr>
          <p:cNvPr id="4" name="Date Placeholder 3"/>
          <p:cNvSpPr>
            <a:spLocks noGrp="1"/>
          </p:cNvSpPr>
          <p:nvPr>
            <p:ph type="dt" sz="half" idx="10"/>
          </p:nvPr>
        </p:nvSpPr>
        <p:spPr/>
        <p:txBody>
          <a:bodyPr/>
          <a:lstStyle/>
          <a:p>
            <a:pPr>
              <a:defRPr/>
            </a:pPr>
            <a:fld id="{3FE245BF-E75D-AC47-90D6-A4A957D8067B}" type="datetime1">
              <a:rPr lang="en-US" smtClean="0"/>
              <a:t>1/18/19</a:t>
            </a:fld>
            <a:endParaRPr lang="en-US"/>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fld id="{48F2E711-0A29-B749-9EE7-BFDC0475DBBE}" type="slidenum">
              <a:rPr lang="en-US" smtClean="0"/>
              <a:pPr/>
              <a:t>51</a:t>
            </a:fld>
            <a:endParaRPr lang="en-US"/>
          </a:p>
        </p:txBody>
      </p:sp>
    </p:spTree>
    <p:extLst>
      <p:ext uri="{BB962C8B-B14F-4D97-AF65-F5344CB8AC3E}">
        <p14:creationId xmlns:p14="http://schemas.microsoft.com/office/powerpoint/2010/main" val="1822552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8517-2011-734D-9A19-D097BE55BA0E}"/>
              </a:ext>
            </a:extLst>
          </p:cNvPr>
          <p:cNvSpPr>
            <a:spLocks noGrp="1"/>
          </p:cNvSpPr>
          <p:nvPr>
            <p:ph type="title"/>
          </p:nvPr>
        </p:nvSpPr>
        <p:spPr/>
        <p:txBody>
          <a:bodyPr/>
          <a:lstStyle/>
          <a:p>
            <a:r>
              <a:rPr lang="en-US" dirty="0"/>
              <a:t>Neutrino Experiment example</a:t>
            </a:r>
          </a:p>
        </p:txBody>
      </p:sp>
      <p:sp>
        <p:nvSpPr>
          <p:cNvPr id="10" name="Content Placeholder 9">
            <a:extLst>
              <a:ext uri="{FF2B5EF4-FFF2-40B4-BE49-F238E27FC236}">
                <a16:creationId xmlns:a16="http://schemas.microsoft.com/office/drawing/2014/main" id="{4A90DAD8-A95D-CD4A-990D-2A6DE19506E8}"/>
              </a:ext>
            </a:extLst>
          </p:cNvPr>
          <p:cNvSpPr>
            <a:spLocks noGrp="1"/>
          </p:cNvSpPr>
          <p:nvPr>
            <p:ph idx="1"/>
          </p:nvPr>
        </p:nvSpPr>
        <p:spPr/>
        <p:txBody>
          <a:bodyPr/>
          <a:lstStyle/>
          <a:p>
            <a:pPr lvl="1"/>
            <a:r>
              <a:rPr lang="en-US" dirty="0"/>
              <a:t>Convolutional Neural Net to determine</a:t>
            </a:r>
            <a:br>
              <a:rPr lang="en-US" dirty="0"/>
            </a:br>
            <a:r>
              <a:rPr lang="en-US" dirty="0"/>
              <a:t>what type </a:t>
            </a:r>
            <a:r>
              <a:rPr lang="en-US"/>
              <a:t>of neutrino interaction </a:t>
            </a:r>
            <a:endParaRPr lang="en-US" dirty="0"/>
          </a:p>
        </p:txBody>
      </p:sp>
      <p:sp>
        <p:nvSpPr>
          <p:cNvPr id="4" name="Date Placeholder 3">
            <a:extLst>
              <a:ext uri="{FF2B5EF4-FFF2-40B4-BE49-F238E27FC236}">
                <a16:creationId xmlns:a16="http://schemas.microsoft.com/office/drawing/2014/main" id="{AD9D6DF5-4D41-C642-A367-8DC6B6530B82}"/>
              </a:ext>
            </a:extLst>
          </p:cNvPr>
          <p:cNvSpPr>
            <a:spLocks noGrp="1"/>
          </p:cNvSpPr>
          <p:nvPr>
            <p:ph type="dt" sz="half" idx="10"/>
          </p:nvPr>
        </p:nvSpPr>
        <p:spPr/>
        <p:txBody>
          <a:bodyPr/>
          <a:lstStyle/>
          <a:p>
            <a:pPr>
              <a:defRPr/>
            </a:pPr>
            <a:fld id="{753936C4-4545-3E43-85EB-D7AD73BA9201}" type="datetime1">
              <a:rPr lang="en-US" smtClean="0"/>
              <a:t>1/18/19</a:t>
            </a:fld>
            <a:endParaRPr lang="en-US" dirty="0"/>
          </a:p>
        </p:txBody>
      </p:sp>
      <p:sp>
        <p:nvSpPr>
          <p:cNvPr id="5" name="Footer Placeholder 4">
            <a:extLst>
              <a:ext uri="{FF2B5EF4-FFF2-40B4-BE49-F238E27FC236}">
                <a16:creationId xmlns:a16="http://schemas.microsoft.com/office/drawing/2014/main" id="{2DB16D63-426F-3847-B9FF-413863C5FCE4}"/>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B6D1B9BB-1F97-A649-B182-95C11E693446}"/>
              </a:ext>
            </a:extLst>
          </p:cNvPr>
          <p:cNvSpPr>
            <a:spLocks noGrp="1"/>
          </p:cNvSpPr>
          <p:nvPr>
            <p:ph type="sldNum" sz="quarter" idx="12"/>
          </p:nvPr>
        </p:nvSpPr>
        <p:spPr/>
        <p:txBody>
          <a:bodyPr/>
          <a:lstStyle/>
          <a:p>
            <a:pPr>
              <a:defRPr/>
            </a:pPr>
            <a:fld id="{8EF716C0-76B7-FE44-99BD-D4312132B0AB}" type="slidenum">
              <a:rPr lang="en-US" smtClean="0"/>
              <a:pPr>
                <a:defRPr/>
              </a:pPr>
              <a:t>52</a:t>
            </a:fld>
            <a:endParaRPr lang="en-US" dirty="0"/>
          </a:p>
        </p:txBody>
      </p:sp>
      <p:pic>
        <p:nvPicPr>
          <p:cNvPr id="8" name="Picture 7">
            <a:extLst>
              <a:ext uri="{FF2B5EF4-FFF2-40B4-BE49-F238E27FC236}">
                <a16:creationId xmlns:a16="http://schemas.microsoft.com/office/drawing/2014/main" id="{ABFEEA11-3FE8-BD4B-A9D5-4007C8979C7A}"/>
              </a:ext>
            </a:extLst>
          </p:cNvPr>
          <p:cNvPicPr>
            <a:picLocks noChangeAspect="1"/>
          </p:cNvPicPr>
          <p:nvPr/>
        </p:nvPicPr>
        <p:blipFill>
          <a:blip r:embed="rId3"/>
          <a:stretch>
            <a:fillRect/>
          </a:stretch>
        </p:blipFill>
        <p:spPr>
          <a:xfrm>
            <a:off x="253173" y="1881808"/>
            <a:ext cx="7062027" cy="4589875"/>
          </a:xfrm>
          <a:prstGeom prst="rect">
            <a:avLst/>
          </a:prstGeom>
        </p:spPr>
      </p:pic>
      <p:sp>
        <p:nvSpPr>
          <p:cNvPr id="9" name="TextBox 8">
            <a:extLst>
              <a:ext uri="{FF2B5EF4-FFF2-40B4-BE49-F238E27FC236}">
                <a16:creationId xmlns:a16="http://schemas.microsoft.com/office/drawing/2014/main" id="{4F67B7BE-5735-7C4E-BE42-3BA7D64D824B}"/>
              </a:ext>
            </a:extLst>
          </p:cNvPr>
          <p:cNvSpPr txBox="1"/>
          <p:nvPr/>
        </p:nvSpPr>
        <p:spPr>
          <a:xfrm>
            <a:off x="9170504" y="914400"/>
            <a:ext cx="2716696" cy="369332"/>
          </a:xfrm>
          <a:prstGeom prst="rect">
            <a:avLst/>
          </a:prstGeom>
          <a:noFill/>
        </p:spPr>
        <p:txBody>
          <a:bodyPr wrap="square" rtlCol="0">
            <a:spAutoFit/>
          </a:bodyPr>
          <a:lstStyle/>
          <a:p>
            <a:r>
              <a:rPr lang="en-US" dirty="0"/>
              <a:t>arXiv:1604.01444v3</a:t>
            </a:r>
            <a:endParaRPr lang="en-US" b="0" dirty="0">
              <a:latin typeface="Comic Sans MS"/>
            </a:endParaRPr>
          </a:p>
        </p:txBody>
      </p:sp>
      <p:pic>
        <p:nvPicPr>
          <p:cNvPr id="12" name="Picture 11">
            <a:extLst>
              <a:ext uri="{FF2B5EF4-FFF2-40B4-BE49-F238E27FC236}">
                <a16:creationId xmlns:a16="http://schemas.microsoft.com/office/drawing/2014/main" id="{D621F574-772D-1D4B-905F-8CAAACF5099D}"/>
              </a:ext>
            </a:extLst>
          </p:cNvPr>
          <p:cNvPicPr>
            <a:picLocks noChangeAspect="1"/>
          </p:cNvPicPr>
          <p:nvPr/>
        </p:nvPicPr>
        <p:blipFill>
          <a:blip r:embed="rId4"/>
          <a:stretch>
            <a:fillRect/>
          </a:stretch>
        </p:blipFill>
        <p:spPr>
          <a:xfrm>
            <a:off x="8858956" y="1398035"/>
            <a:ext cx="2834717" cy="5033893"/>
          </a:xfrm>
          <a:prstGeom prst="rect">
            <a:avLst/>
          </a:prstGeom>
        </p:spPr>
      </p:pic>
      <p:sp>
        <p:nvSpPr>
          <p:cNvPr id="3" name="TextBox 2">
            <a:extLst>
              <a:ext uri="{FF2B5EF4-FFF2-40B4-BE49-F238E27FC236}">
                <a16:creationId xmlns:a16="http://schemas.microsoft.com/office/drawing/2014/main" id="{6CC7D9B8-471F-C04A-9F5F-31D6F2F87931}"/>
              </a:ext>
            </a:extLst>
          </p:cNvPr>
          <p:cNvSpPr txBox="1"/>
          <p:nvPr/>
        </p:nvSpPr>
        <p:spPr>
          <a:xfrm>
            <a:off x="7102923" y="5682444"/>
            <a:ext cx="1920034" cy="646331"/>
          </a:xfrm>
          <a:prstGeom prst="rect">
            <a:avLst/>
          </a:prstGeom>
          <a:solidFill>
            <a:schemeClr val="accent2"/>
          </a:solidFill>
        </p:spPr>
        <p:txBody>
          <a:bodyPr wrap="square" rtlCol="0">
            <a:spAutoFit/>
          </a:bodyPr>
          <a:lstStyle/>
          <a:p>
            <a:r>
              <a:rPr lang="en-US" b="0" dirty="0">
                <a:latin typeface="Comic Sans MS"/>
              </a:rPr>
              <a:t>From software to firmware? </a:t>
            </a:r>
          </a:p>
        </p:txBody>
      </p:sp>
    </p:spTree>
    <p:extLst>
      <p:ext uri="{BB962C8B-B14F-4D97-AF65-F5344CB8AC3E}">
        <p14:creationId xmlns:p14="http://schemas.microsoft.com/office/powerpoint/2010/main" val="1385180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D50F7-AE2B-0A4C-A594-5E1049DEEDE7}"/>
              </a:ext>
            </a:extLst>
          </p:cNvPr>
          <p:cNvSpPr>
            <a:spLocks noGrp="1"/>
          </p:cNvSpPr>
          <p:nvPr>
            <p:ph type="title"/>
          </p:nvPr>
        </p:nvSpPr>
        <p:spPr/>
        <p:txBody>
          <a:bodyPr/>
          <a:lstStyle/>
          <a:p>
            <a:r>
              <a:rPr lang="en-US" dirty="0"/>
              <a:t>Heterogeneous Computing Platforms</a:t>
            </a:r>
          </a:p>
        </p:txBody>
      </p:sp>
      <p:sp>
        <p:nvSpPr>
          <p:cNvPr id="3" name="Content Placeholder 2">
            <a:extLst>
              <a:ext uri="{FF2B5EF4-FFF2-40B4-BE49-F238E27FC236}">
                <a16:creationId xmlns:a16="http://schemas.microsoft.com/office/drawing/2014/main" id="{4C73A238-E756-B447-B6E7-1A2158D444D4}"/>
              </a:ext>
            </a:extLst>
          </p:cNvPr>
          <p:cNvSpPr>
            <a:spLocks noGrp="1"/>
          </p:cNvSpPr>
          <p:nvPr>
            <p:ph idx="1"/>
          </p:nvPr>
        </p:nvSpPr>
        <p:spPr/>
        <p:txBody>
          <a:bodyPr>
            <a:normAutofit fontScale="85000" lnSpcReduction="10000"/>
          </a:bodyPr>
          <a:lstStyle/>
          <a:p>
            <a:r>
              <a:rPr lang="en-US" dirty="0"/>
              <a:t>Acceleration from GPUs helps CPUs in some compute-intensive tasks</a:t>
            </a:r>
          </a:p>
          <a:p>
            <a:pPr lvl="1"/>
            <a:r>
              <a:rPr lang="en-US" dirty="0"/>
              <a:t>For example: the most computationally heavy step for AI is the </a:t>
            </a:r>
            <a:r>
              <a:rPr lang="en-US" u="sng" dirty="0"/>
              <a:t>training</a:t>
            </a:r>
            <a:r>
              <a:rPr lang="en-US" dirty="0"/>
              <a:t>.</a:t>
            </a:r>
          </a:p>
          <a:p>
            <a:r>
              <a:rPr lang="en-US" dirty="0"/>
              <a:t>Now FPGAs are also available as accelerators</a:t>
            </a:r>
          </a:p>
          <a:p>
            <a:pPr lvl="1"/>
            <a:r>
              <a:rPr lang="en-US" dirty="0"/>
              <a:t>With particular interest for machine-learning </a:t>
            </a:r>
          </a:p>
          <a:p>
            <a:pPr lvl="1"/>
            <a:r>
              <a:rPr lang="en-US" dirty="0"/>
              <a:t>For example:</a:t>
            </a:r>
          </a:p>
          <a:p>
            <a:pPr lvl="2"/>
            <a:r>
              <a:rPr lang="en-US" dirty="0"/>
              <a:t>Microsoft Azure cloud computing</a:t>
            </a:r>
          </a:p>
          <a:p>
            <a:pPr lvl="2"/>
            <a:r>
              <a:rPr lang="en-US" dirty="0"/>
              <a:t>Amazon Web Services (AWS) cloud – F1 instance </a:t>
            </a:r>
          </a:p>
          <a:p>
            <a:r>
              <a:rPr lang="en-US" dirty="0"/>
              <a:t>Could blend the functionality between some fast tasks for particle physics data processing, like Level-1 trigger systems for selecting data for storage, and traditional computing platforms for software-based data analysis</a:t>
            </a:r>
          </a:p>
          <a:p>
            <a:pPr lvl="1"/>
            <a:r>
              <a:rPr lang="en-US" dirty="0"/>
              <a:t>One node for multiple trigger levels?</a:t>
            </a:r>
          </a:p>
          <a:p>
            <a:pPr lvl="1"/>
            <a:r>
              <a:rPr lang="en-US" dirty="0"/>
              <a:t>In-situ AI training based on data vs. simulation?</a:t>
            </a:r>
          </a:p>
        </p:txBody>
      </p:sp>
      <p:sp>
        <p:nvSpPr>
          <p:cNvPr id="4" name="Date Placeholder 3">
            <a:extLst>
              <a:ext uri="{FF2B5EF4-FFF2-40B4-BE49-F238E27FC236}">
                <a16:creationId xmlns:a16="http://schemas.microsoft.com/office/drawing/2014/main" id="{1CDC09B4-8513-904C-96B4-A5723F0459D7}"/>
              </a:ext>
            </a:extLst>
          </p:cNvPr>
          <p:cNvSpPr>
            <a:spLocks noGrp="1"/>
          </p:cNvSpPr>
          <p:nvPr>
            <p:ph type="dt" sz="half" idx="10"/>
          </p:nvPr>
        </p:nvSpPr>
        <p:spPr/>
        <p:txBody>
          <a:bodyPr/>
          <a:lstStyle/>
          <a:p>
            <a:pPr>
              <a:defRPr/>
            </a:pPr>
            <a:fld id="{840ACFF6-81E3-EE44-9C93-0B7A103C5730}" type="datetime1">
              <a:rPr lang="en-US" smtClean="0"/>
              <a:t>1/18/19</a:t>
            </a:fld>
            <a:endParaRPr lang="en-US" dirty="0"/>
          </a:p>
        </p:txBody>
      </p:sp>
      <p:sp>
        <p:nvSpPr>
          <p:cNvPr id="5" name="Footer Placeholder 4">
            <a:extLst>
              <a:ext uri="{FF2B5EF4-FFF2-40B4-BE49-F238E27FC236}">
                <a16:creationId xmlns:a16="http://schemas.microsoft.com/office/drawing/2014/main" id="{44C1A877-0A0D-C244-9C17-A57FDB7D84AB}"/>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99C8A904-F291-2A47-8F7D-B94B424331A1}"/>
              </a:ext>
            </a:extLst>
          </p:cNvPr>
          <p:cNvSpPr>
            <a:spLocks noGrp="1"/>
          </p:cNvSpPr>
          <p:nvPr>
            <p:ph type="sldNum" sz="quarter" idx="12"/>
          </p:nvPr>
        </p:nvSpPr>
        <p:spPr/>
        <p:txBody>
          <a:bodyPr/>
          <a:lstStyle/>
          <a:p>
            <a:pPr>
              <a:defRPr/>
            </a:pPr>
            <a:fld id="{8EF716C0-76B7-FE44-99BD-D4312132B0AB}" type="slidenum">
              <a:rPr lang="en-US" smtClean="0"/>
              <a:pPr>
                <a:defRPr/>
              </a:pPr>
              <a:t>53</a:t>
            </a:fld>
            <a:endParaRPr lang="en-US" dirty="0"/>
          </a:p>
        </p:txBody>
      </p:sp>
      <p:pic>
        <p:nvPicPr>
          <p:cNvPr id="8" name="Picture 7">
            <a:extLst>
              <a:ext uri="{FF2B5EF4-FFF2-40B4-BE49-F238E27FC236}">
                <a16:creationId xmlns:a16="http://schemas.microsoft.com/office/drawing/2014/main" id="{B99EF944-2E5F-F94E-8FC7-C425D01646ED}"/>
              </a:ext>
            </a:extLst>
          </p:cNvPr>
          <p:cNvPicPr>
            <a:picLocks noChangeAspect="1"/>
          </p:cNvPicPr>
          <p:nvPr/>
        </p:nvPicPr>
        <p:blipFill>
          <a:blip r:embed="rId2"/>
          <a:stretch>
            <a:fillRect/>
          </a:stretch>
        </p:blipFill>
        <p:spPr>
          <a:xfrm>
            <a:off x="10209143" y="3588305"/>
            <a:ext cx="1168400" cy="647700"/>
          </a:xfrm>
          <a:prstGeom prst="rect">
            <a:avLst/>
          </a:prstGeom>
        </p:spPr>
      </p:pic>
      <p:pic>
        <p:nvPicPr>
          <p:cNvPr id="10" name="Picture 9">
            <a:extLst>
              <a:ext uri="{FF2B5EF4-FFF2-40B4-BE49-F238E27FC236}">
                <a16:creationId xmlns:a16="http://schemas.microsoft.com/office/drawing/2014/main" id="{76C56CAE-C231-FD47-B7F9-ADB0678F21D6}"/>
              </a:ext>
            </a:extLst>
          </p:cNvPr>
          <p:cNvPicPr>
            <a:picLocks noChangeAspect="1"/>
          </p:cNvPicPr>
          <p:nvPr/>
        </p:nvPicPr>
        <p:blipFill>
          <a:blip r:embed="rId3"/>
          <a:stretch>
            <a:fillRect/>
          </a:stretch>
        </p:blipFill>
        <p:spPr>
          <a:xfrm>
            <a:off x="9116943" y="3067602"/>
            <a:ext cx="2184400" cy="406400"/>
          </a:xfrm>
          <a:prstGeom prst="rect">
            <a:avLst/>
          </a:prstGeom>
        </p:spPr>
      </p:pic>
    </p:spTree>
    <p:extLst>
      <p:ext uri="{BB962C8B-B14F-4D97-AF65-F5344CB8AC3E}">
        <p14:creationId xmlns:p14="http://schemas.microsoft.com/office/powerpoint/2010/main" val="2494115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A5A9-BA22-404C-A794-5EB58AE9D446}"/>
              </a:ext>
            </a:extLst>
          </p:cNvPr>
          <p:cNvSpPr>
            <a:spLocks noGrp="1"/>
          </p:cNvSpPr>
          <p:nvPr>
            <p:ph type="title"/>
          </p:nvPr>
        </p:nvSpPr>
        <p:spPr/>
        <p:txBody>
          <a:bodyPr/>
          <a:lstStyle/>
          <a:p>
            <a:r>
              <a:rPr lang="en-US" dirty="0"/>
              <a:t>Trigger-Less?</a:t>
            </a:r>
          </a:p>
        </p:txBody>
      </p:sp>
      <p:sp>
        <p:nvSpPr>
          <p:cNvPr id="3" name="Content Placeholder 2">
            <a:extLst>
              <a:ext uri="{FF2B5EF4-FFF2-40B4-BE49-F238E27FC236}">
                <a16:creationId xmlns:a16="http://schemas.microsoft.com/office/drawing/2014/main" id="{171F4754-0EF6-384D-BEEB-2BEC866BE1F7}"/>
              </a:ext>
            </a:extLst>
          </p:cNvPr>
          <p:cNvSpPr>
            <a:spLocks noGrp="1"/>
          </p:cNvSpPr>
          <p:nvPr>
            <p:ph idx="1"/>
          </p:nvPr>
        </p:nvSpPr>
        <p:spPr>
          <a:xfrm>
            <a:off x="1" y="1028703"/>
            <a:ext cx="3447535" cy="5297957"/>
          </a:xfrm>
        </p:spPr>
        <p:txBody>
          <a:bodyPr>
            <a:normAutofit fontScale="85000" lnSpcReduction="10000"/>
          </a:bodyPr>
          <a:lstStyle/>
          <a:p>
            <a:r>
              <a:rPr lang="en-US" dirty="0"/>
              <a:t>Replace all front-end electronics to be able to send all data to software-based High Level Trigger</a:t>
            </a:r>
          </a:p>
          <a:p>
            <a:pPr lvl="1"/>
            <a:r>
              <a:rPr lang="en-US" dirty="0"/>
              <a:t>Current </a:t>
            </a:r>
            <a:r>
              <a:rPr lang="en-US" dirty="0" err="1"/>
              <a:t>LHCb</a:t>
            </a:r>
            <a:r>
              <a:rPr lang="en-US" dirty="0"/>
              <a:t> upgrade </a:t>
            </a:r>
          </a:p>
          <a:p>
            <a:pPr lvl="1"/>
            <a:r>
              <a:rPr lang="en-US" dirty="0">
                <a:solidFill>
                  <a:srgbClr val="FF0000"/>
                </a:solidFill>
              </a:rPr>
              <a:t>Would be much more challenging for a large “4pi” experiment like ATLAS or CMS</a:t>
            </a:r>
          </a:p>
        </p:txBody>
      </p:sp>
      <p:sp>
        <p:nvSpPr>
          <p:cNvPr id="4" name="Date Placeholder 3">
            <a:extLst>
              <a:ext uri="{FF2B5EF4-FFF2-40B4-BE49-F238E27FC236}">
                <a16:creationId xmlns:a16="http://schemas.microsoft.com/office/drawing/2014/main" id="{4AC90BA7-EAE3-B44F-9284-BD1FC47D5A17}"/>
              </a:ext>
            </a:extLst>
          </p:cNvPr>
          <p:cNvSpPr>
            <a:spLocks noGrp="1"/>
          </p:cNvSpPr>
          <p:nvPr>
            <p:ph type="dt" sz="half" idx="10"/>
          </p:nvPr>
        </p:nvSpPr>
        <p:spPr/>
        <p:txBody>
          <a:bodyPr/>
          <a:lstStyle/>
          <a:p>
            <a:pPr>
              <a:defRPr/>
            </a:pPr>
            <a:fld id="{523202F6-530B-2A45-8F85-07E66F36932A}" type="datetime1">
              <a:rPr lang="en-US" smtClean="0"/>
              <a:t>1/18/19</a:t>
            </a:fld>
            <a:endParaRPr lang="en-US" dirty="0"/>
          </a:p>
        </p:txBody>
      </p:sp>
      <p:sp>
        <p:nvSpPr>
          <p:cNvPr id="5" name="Footer Placeholder 4">
            <a:extLst>
              <a:ext uri="{FF2B5EF4-FFF2-40B4-BE49-F238E27FC236}">
                <a16:creationId xmlns:a16="http://schemas.microsoft.com/office/drawing/2014/main" id="{AC77E8FF-D83A-7048-B9E9-E719EB7EC67B}"/>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921B0C6B-43B0-B544-B466-21E7A2AFA4FC}"/>
              </a:ext>
            </a:extLst>
          </p:cNvPr>
          <p:cNvSpPr>
            <a:spLocks noGrp="1"/>
          </p:cNvSpPr>
          <p:nvPr>
            <p:ph type="sldNum" sz="quarter" idx="12"/>
          </p:nvPr>
        </p:nvSpPr>
        <p:spPr/>
        <p:txBody>
          <a:bodyPr/>
          <a:lstStyle/>
          <a:p>
            <a:pPr>
              <a:defRPr/>
            </a:pPr>
            <a:fld id="{8EF716C0-76B7-FE44-99BD-D4312132B0AB}" type="slidenum">
              <a:rPr lang="en-US" smtClean="0"/>
              <a:pPr>
                <a:defRPr/>
              </a:pPr>
              <a:t>54</a:t>
            </a:fld>
            <a:endParaRPr lang="en-US" dirty="0"/>
          </a:p>
        </p:txBody>
      </p:sp>
      <p:pic>
        <p:nvPicPr>
          <p:cNvPr id="10" name="Picture 9">
            <a:extLst>
              <a:ext uri="{FF2B5EF4-FFF2-40B4-BE49-F238E27FC236}">
                <a16:creationId xmlns:a16="http://schemas.microsoft.com/office/drawing/2014/main" id="{A551E119-63A4-854B-A86B-F40DEC1B6FBD}"/>
              </a:ext>
            </a:extLst>
          </p:cNvPr>
          <p:cNvPicPr>
            <a:picLocks noChangeAspect="1"/>
          </p:cNvPicPr>
          <p:nvPr/>
        </p:nvPicPr>
        <p:blipFill>
          <a:blip r:embed="rId2"/>
          <a:stretch>
            <a:fillRect/>
          </a:stretch>
        </p:blipFill>
        <p:spPr>
          <a:xfrm>
            <a:off x="3359444" y="922336"/>
            <a:ext cx="3856909" cy="5301048"/>
          </a:xfrm>
          <a:prstGeom prst="rect">
            <a:avLst/>
          </a:prstGeom>
        </p:spPr>
      </p:pic>
      <p:pic>
        <p:nvPicPr>
          <p:cNvPr id="12" name="Picture 11">
            <a:extLst>
              <a:ext uri="{FF2B5EF4-FFF2-40B4-BE49-F238E27FC236}">
                <a16:creationId xmlns:a16="http://schemas.microsoft.com/office/drawing/2014/main" id="{144EE5DD-C666-054E-963A-7300DBBE32DF}"/>
              </a:ext>
            </a:extLst>
          </p:cNvPr>
          <p:cNvPicPr>
            <a:picLocks noChangeAspect="1"/>
          </p:cNvPicPr>
          <p:nvPr/>
        </p:nvPicPr>
        <p:blipFill>
          <a:blip r:embed="rId3"/>
          <a:stretch>
            <a:fillRect/>
          </a:stretch>
        </p:blipFill>
        <p:spPr>
          <a:xfrm>
            <a:off x="8296435" y="1090055"/>
            <a:ext cx="3803579" cy="5427196"/>
          </a:xfrm>
          <a:prstGeom prst="rect">
            <a:avLst/>
          </a:prstGeom>
        </p:spPr>
      </p:pic>
      <p:sp>
        <p:nvSpPr>
          <p:cNvPr id="13" name="Right Arrow 12">
            <a:extLst>
              <a:ext uri="{FF2B5EF4-FFF2-40B4-BE49-F238E27FC236}">
                <a16:creationId xmlns:a16="http://schemas.microsoft.com/office/drawing/2014/main" id="{4A93F0AE-D0CE-FF49-9FA9-A1243B5E0FA0}"/>
              </a:ext>
            </a:extLst>
          </p:cNvPr>
          <p:cNvSpPr/>
          <p:nvPr/>
        </p:nvSpPr>
        <p:spPr bwMode="auto">
          <a:xfrm>
            <a:off x="7512917" y="3262186"/>
            <a:ext cx="729049" cy="66986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hangingPunct="0"/>
            <a:endParaRPr lang="en-US" sz="2400"/>
          </a:p>
        </p:txBody>
      </p:sp>
      <p:cxnSp>
        <p:nvCxnSpPr>
          <p:cNvPr id="15" name="Straight Connector 14">
            <a:extLst>
              <a:ext uri="{FF2B5EF4-FFF2-40B4-BE49-F238E27FC236}">
                <a16:creationId xmlns:a16="http://schemas.microsoft.com/office/drawing/2014/main" id="{53551F7F-456A-B246-9153-3D99CE2B393A}"/>
              </a:ext>
            </a:extLst>
          </p:cNvPr>
          <p:cNvCxnSpPr/>
          <p:nvPr/>
        </p:nvCxnSpPr>
        <p:spPr bwMode="auto">
          <a:xfrm>
            <a:off x="3359444" y="1754660"/>
            <a:ext cx="3856909" cy="1663259"/>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7D8F67C9-FDA2-584B-812E-D7424650B5B7}"/>
              </a:ext>
            </a:extLst>
          </p:cNvPr>
          <p:cNvCxnSpPr>
            <a:cxnSpLocks/>
          </p:cNvCxnSpPr>
          <p:nvPr/>
        </p:nvCxnSpPr>
        <p:spPr bwMode="auto">
          <a:xfrm flipV="1">
            <a:off x="3359445" y="1841157"/>
            <a:ext cx="4017547" cy="1421027"/>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4182310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Circular Collider (Hadron) </a:t>
            </a:r>
          </a:p>
        </p:txBody>
      </p:sp>
      <p:sp>
        <p:nvSpPr>
          <p:cNvPr id="3" name="Content Placeholder 2"/>
          <p:cNvSpPr>
            <a:spLocks noGrp="1"/>
          </p:cNvSpPr>
          <p:nvPr>
            <p:ph idx="1"/>
          </p:nvPr>
        </p:nvSpPr>
        <p:spPr>
          <a:xfrm>
            <a:off x="406400" y="1002037"/>
            <a:ext cx="11480800" cy="5549900"/>
          </a:xfrm>
        </p:spPr>
        <p:txBody>
          <a:bodyPr>
            <a:normAutofit fontScale="92500" lnSpcReduction="10000"/>
          </a:bodyPr>
          <a:lstStyle/>
          <a:p>
            <a:r>
              <a:rPr lang="en-US" dirty="0"/>
              <a:t>Goals:</a:t>
            </a:r>
          </a:p>
          <a:p>
            <a:pPr lvl="1"/>
            <a:r>
              <a:rPr lang="en-US" dirty="0"/>
              <a:t>Higher energy: ~100 </a:t>
            </a:r>
            <a:r>
              <a:rPr lang="en-US" dirty="0" err="1"/>
              <a:t>TeV</a:t>
            </a:r>
            <a:endParaRPr lang="en-US" dirty="0"/>
          </a:p>
          <a:p>
            <a:pPr lvl="2"/>
            <a:r>
              <a:rPr lang="en-US" dirty="0"/>
              <a:t>Explore high energy frontier</a:t>
            </a:r>
          </a:p>
          <a:p>
            <a:pPr lvl="1"/>
            <a:r>
              <a:rPr lang="en-US" dirty="0"/>
              <a:t>Higher luminosity: 5-30 x 10</a:t>
            </a:r>
            <a:r>
              <a:rPr lang="en-US" baseline="30000" dirty="0"/>
              <a:t>34</a:t>
            </a:r>
            <a:r>
              <a:rPr lang="en-US" dirty="0"/>
              <a:t> Hz/cm</a:t>
            </a:r>
            <a:r>
              <a:rPr lang="en-US" baseline="30000" dirty="0"/>
              <a:t>2</a:t>
            </a:r>
            <a:endParaRPr lang="en-US" dirty="0"/>
          </a:p>
          <a:p>
            <a:pPr lvl="2"/>
            <a:r>
              <a:rPr lang="en-US" dirty="0"/>
              <a:t>High precision, e.g. Higgs boson couplings</a:t>
            </a:r>
          </a:p>
          <a:p>
            <a:r>
              <a:rPr lang="en-US" dirty="0"/>
              <a:t>Trigger Challenges:</a:t>
            </a:r>
          </a:p>
          <a:p>
            <a:pPr lvl="1"/>
            <a:r>
              <a:rPr lang="en-US" dirty="0"/>
              <a:t>Pileup: O(1000) </a:t>
            </a:r>
            <a:r>
              <a:rPr lang="en-US" dirty="0" err="1"/>
              <a:t>pp</a:t>
            </a:r>
            <a:r>
              <a:rPr lang="en-US" dirty="0"/>
              <a:t> collisions per beam crossing  </a:t>
            </a:r>
            <a:r>
              <a:rPr lang="en-US" sz="2133" dirty="0">
                <a:solidFill>
                  <a:schemeClr val="tx1"/>
                </a:solidFill>
              </a:rPr>
              <a:t>(20X more than LHC)</a:t>
            </a:r>
          </a:p>
          <a:p>
            <a:pPr lvl="1"/>
            <a:r>
              <a:rPr lang="en-US" dirty="0"/>
              <a:t>Higher detector channel count from increased granularity</a:t>
            </a:r>
          </a:p>
          <a:p>
            <a:pPr lvl="1"/>
            <a:r>
              <a:rPr lang="en-US" dirty="0"/>
              <a:t>Radiation levels in tracking volume</a:t>
            </a:r>
          </a:p>
          <a:p>
            <a:r>
              <a:rPr lang="en-US" dirty="0"/>
              <a:t>Requires new ideas and new technologies to tackle next order of magnitude!</a:t>
            </a:r>
          </a:p>
          <a:p>
            <a:pPr lvl="1"/>
            <a:r>
              <a:rPr lang="en-US" dirty="0"/>
              <a:t>And a new generation of physicists and engineers!</a:t>
            </a:r>
          </a:p>
        </p:txBody>
      </p:sp>
      <p:sp>
        <p:nvSpPr>
          <p:cNvPr id="4" name="Date Placeholder 3"/>
          <p:cNvSpPr>
            <a:spLocks noGrp="1"/>
          </p:cNvSpPr>
          <p:nvPr>
            <p:ph type="dt" sz="half" idx="10"/>
          </p:nvPr>
        </p:nvSpPr>
        <p:spPr/>
        <p:txBody>
          <a:bodyPr/>
          <a:lstStyle/>
          <a:p>
            <a:pPr>
              <a:defRPr/>
            </a:pPr>
            <a:fld id="{2709FEAE-E270-6944-B5DE-0739CF2EB840}" type="datetime1">
              <a:rPr lang="en-US" smtClean="0"/>
              <a:t>1/18/19</a:t>
            </a:fld>
            <a:endParaRPr lang="en-US" dirty="0"/>
          </a:p>
        </p:txBody>
      </p:sp>
      <p:sp>
        <p:nvSpPr>
          <p:cNvPr id="5" name="Footer Placeholder 4"/>
          <p:cNvSpPr>
            <a:spLocks noGrp="1"/>
          </p:cNvSpPr>
          <p:nvPr>
            <p:ph type="ftr" sz="quarter" idx="11"/>
          </p:nvPr>
        </p:nvSpPr>
        <p:spPr/>
        <p:txBody>
          <a:bodyPr/>
          <a:lstStyle/>
          <a:p>
            <a:pPr>
              <a:defRPr/>
            </a:pPr>
            <a:r>
              <a:rPr lang="en-US"/>
              <a:t>Acosta - Trigger Electronics - ASET </a:t>
            </a:r>
          </a:p>
        </p:txBody>
      </p:sp>
      <p:sp>
        <p:nvSpPr>
          <p:cNvPr id="6" name="Slide Number Placeholder 5"/>
          <p:cNvSpPr>
            <a:spLocks noGrp="1"/>
          </p:cNvSpPr>
          <p:nvPr>
            <p:ph type="sldNum" sz="quarter" idx="12"/>
          </p:nvPr>
        </p:nvSpPr>
        <p:spPr/>
        <p:txBody>
          <a:bodyPr/>
          <a:lstStyle/>
          <a:p>
            <a:pPr>
              <a:defRPr/>
            </a:pPr>
            <a:fld id="{8EF716C0-76B7-FE44-99BD-D4312132B0AB}" type="slidenum">
              <a:rPr lang="en-US" smtClean="0"/>
              <a:pPr>
                <a:defRPr/>
              </a:pPr>
              <a:t>55</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38738" y="866626"/>
            <a:ext cx="2713429" cy="2844861"/>
          </a:xfrm>
          <a:prstGeom prst="rect">
            <a:avLst/>
          </a:prstGeom>
        </p:spPr>
      </p:pic>
    </p:spTree>
    <p:extLst>
      <p:ext uri="{BB962C8B-B14F-4D97-AF65-F5344CB8AC3E}">
        <p14:creationId xmlns:p14="http://schemas.microsoft.com/office/powerpoint/2010/main" val="2774811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5C45D-4BA2-B346-AAD4-E0EE9EEACC70}"/>
              </a:ext>
            </a:extLst>
          </p:cNvPr>
          <p:cNvSpPr>
            <a:spLocks noGrp="1"/>
          </p:cNvSpPr>
          <p:nvPr>
            <p:ph type="title"/>
          </p:nvPr>
        </p:nvSpPr>
        <p:spPr/>
        <p:txBody>
          <a:bodyPr/>
          <a:lstStyle/>
          <a:p>
            <a:r>
              <a:rPr lang="en-US" dirty="0"/>
              <a:t>Summary &amp; Outlook</a:t>
            </a:r>
          </a:p>
        </p:txBody>
      </p:sp>
      <p:sp>
        <p:nvSpPr>
          <p:cNvPr id="3" name="Content Placeholder 2">
            <a:extLst>
              <a:ext uri="{FF2B5EF4-FFF2-40B4-BE49-F238E27FC236}">
                <a16:creationId xmlns:a16="http://schemas.microsoft.com/office/drawing/2014/main" id="{20616678-3427-4843-AE12-8E9F60D7585A}"/>
              </a:ext>
            </a:extLst>
          </p:cNvPr>
          <p:cNvSpPr>
            <a:spLocks noGrp="1"/>
          </p:cNvSpPr>
          <p:nvPr>
            <p:ph idx="1"/>
          </p:nvPr>
        </p:nvSpPr>
        <p:spPr/>
        <p:txBody>
          <a:bodyPr>
            <a:normAutofit fontScale="85000" lnSpcReduction="10000"/>
          </a:bodyPr>
          <a:lstStyle/>
          <a:p>
            <a:r>
              <a:rPr lang="en-US" dirty="0"/>
              <a:t>Showed how AI algorithms can be embedded into electronic processor designs for fast applications such as the CMS Trigger</a:t>
            </a:r>
          </a:p>
          <a:p>
            <a:pPr lvl="1"/>
            <a:r>
              <a:rPr lang="en-US" dirty="0"/>
              <a:t>Memory look-up for storing results, or</a:t>
            </a:r>
          </a:p>
          <a:p>
            <a:pPr lvl="1"/>
            <a:r>
              <a:rPr lang="en-US" dirty="0"/>
              <a:t>Direct implementation of neural networks into FPGAs</a:t>
            </a:r>
          </a:p>
          <a:p>
            <a:r>
              <a:rPr lang="en-US" dirty="0"/>
              <a:t>Our unique AI requirement is sub-microsecond inference</a:t>
            </a:r>
          </a:p>
          <a:p>
            <a:r>
              <a:rPr lang="en-US" dirty="0"/>
              <a:t>Some of our hardware R&amp;D embedding this were shown</a:t>
            </a:r>
          </a:p>
          <a:p>
            <a:r>
              <a:rPr lang="en-US" dirty="0"/>
              <a:t>Some concerns we have for NN applications to a real-time system is what happens when the network is presented with data not seen in training sample?</a:t>
            </a:r>
          </a:p>
          <a:p>
            <a:pPr lvl="1"/>
            <a:r>
              <a:rPr lang="en-US" dirty="0"/>
              <a:t>Working on ensuring that training is robust, so results are predictable</a:t>
            </a:r>
          </a:p>
          <a:p>
            <a:r>
              <a:rPr lang="en-US" dirty="0"/>
              <a:t>Next big challenge is how to utilize FPGAs as accelerators </a:t>
            </a:r>
            <a:r>
              <a:rPr lang="en-US" dirty="0">
                <a:solidFill>
                  <a:srgbClr val="FF0000"/>
                </a:solidFill>
              </a:rPr>
              <a:t>for training </a:t>
            </a:r>
            <a:r>
              <a:rPr lang="en-US" dirty="0"/>
              <a:t>in addition to inference</a:t>
            </a:r>
          </a:p>
        </p:txBody>
      </p:sp>
      <p:sp>
        <p:nvSpPr>
          <p:cNvPr id="4" name="Date Placeholder 3">
            <a:extLst>
              <a:ext uri="{FF2B5EF4-FFF2-40B4-BE49-F238E27FC236}">
                <a16:creationId xmlns:a16="http://schemas.microsoft.com/office/drawing/2014/main" id="{621AF62F-EB84-CB44-B303-9D69045AFD1B}"/>
              </a:ext>
            </a:extLst>
          </p:cNvPr>
          <p:cNvSpPr>
            <a:spLocks noGrp="1"/>
          </p:cNvSpPr>
          <p:nvPr>
            <p:ph type="dt" sz="half" idx="10"/>
          </p:nvPr>
        </p:nvSpPr>
        <p:spPr/>
        <p:txBody>
          <a:bodyPr/>
          <a:lstStyle/>
          <a:p>
            <a:pPr>
              <a:defRPr/>
            </a:pPr>
            <a:fld id="{DE706813-CD75-2340-906F-B72DAF0492A2}" type="datetime1">
              <a:rPr lang="en-US" smtClean="0"/>
              <a:t>1/18/19</a:t>
            </a:fld>
            <a:endParaRPr lang="en-US" dirty="0"/>
          </a:p>
        </p:txBody>
      </p:sp>
      <p:sp>
        <p:nvSpPr>
          <p:cNvPr id="5" name="Footer Placeholder 4">
            <a:extLst>
              <a:ext uri="{FF2B5EF4-FFF2-40B4-BE49-F238E27FC236}">
                <a16:creationId xmlns:a16="http://schemas.microsoft.com/office/drawing/2014/main" id="{616C2D6F-EEF6-D043-B0BD-C43A811CFBD1}"/>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F08A2668-0293-2D4F-A371-02B570A74D56}"/>
              </a:ext>
            </a:extLst>
          </p:cNvPr>
          <p:cNvSpPr>
            <a:spLocks noGrp="1"/>
          </p:cNvSpPr>
          <p:nvPr>
            <p:ph type="sldNum" sz="quarter" idx="12"/>
          </p:nvPr>
        </p:nvSpPr>
        <p:spPr/>
        <p:txBody>
          <a:bodyPr/>
          <a:lstStyle/>
          <a:p>
            <a:pPr>
              <a:defRPr/>
            </a:pPr>
            <a:fld id="{8EF716C0-76B7-FE44-99BD-D4312132B0AB}" type="slidenum">
              <a:rPr lang="en-US" smtClean="0"/>
              <a:pPr>
                <a:defRPr/>
              </a:pPr>
              <a:t>56</a:t>
            </a:fld>
            <a:endParaRPr lang="en-US" dirty="0"/>
          </a:p>
        </p:txBody>
      </p:sp>
    </p:spTree>
    <p:extLst>
      <p:ext uri="{BB962C8B-B14F-4D97-AF65-F5344CB8AC3E}">
        <p14:creationId xmlns:p14="http://schemas.microsoft.com/office/powerpoint/2010/main" val="2368254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D902EC-6BCD-3B41-A318-EA2B8362B10E}"/>
              </a:ext>
            </a:extLst>
          </p:cNvPr>
          <p:cNvSpPr>
            <a:spLocks noGrp="1"/>
          </p:cNvSpPr>
          <p:nvPr>
            <p:ph type="title"/>
          </p:nvPr>
        </p:nvSpPr>
        <p:spPr/>
        <p:txBody>
          <a:bodyPr/>
          <a:lstStyle/>
          <a:p>
            <a:r>
              <a:rPr lang="en-US" dirty="0"/>
              <a:t>Thank You</a:t>
            </a:r>
          </a:p>
        </p:txBody>
      </p:sp>
      <p:sp>
        <p:nvSpPr>
          <p:cNvPr id="4" name="Date Placeholder 3">
            <a:extLst>
              <a:ext uri="{FF2B5EF4-FFF2-40B4-BE49-F238E27FC236}">
                <a16:creationId xmlns:a16="http://schemas.microsoft.com/office/drawing/2014/main" id="{A4250A81-5052-674E-98F9-C8E040A9B11B}"/>
              </a:ext>
            </a:extLst>
          </p:cNvPr>
          <p:cNvSpPr>
            <a:spLocks noGrp="1"/>
          </p:cNvSpPr>
          <p:nvPr>
            <p:ph type="dt" sz="half" idx="10"/>
          </p:nvPr>
        </p:nvSpPr>
        <p:spPr/>
        <p:txBody>
          <a:bodyPr/>
          <a:lstStyle/>
          <a:p>
            <a:pPr>
              <a:defRPr/>
            </a:pPr>
            <a:fld id="{22B25AFF-9571-2E46-A1F5-E71A8FE11410}" type="datetime1">
              <a:rPr lang="en-US" smtClean="0"/>
              <a:t>1/18/19</a:t>
            </a:fld>
            <a:endParaRPr lang="en-US" dirty="0"/>
          </a:p>
        </p:txBody>
      </p:sp>
      <p:sp>
        <p:nvSpPr>
          <p:cNvPr id="5" name="Footer Placeholder 4">
            <a:extLst>
              <a:ext uri="{FF2B5EF4-FFF2-40B4-BE49-F238E27FC236}">
                <a16:creationId xmlns:a16="http://schemas.microsoft.com/office/drawing/2014/main" id="{5A659247-4AEC-CF4A-BD83-5CD7079611DB}"/>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745AD59B-659D-7941-9008-B43885790FC1}"/>
              </a:ext>
            </a:extLst>
          </p:cNvPr>
          <p:cNvSpPr>
            <a:spLocks noGrp="1"/>
          </p:cNvSpPr>
          <p:nvPr>
            <p:ph type="sldNum" sz="quarter" idx="12"/>
          </p:nvPr>
        </p:nvSpPr>
        <p:spPr/>
        <p:txBody>
          <a:bodyPr/>
          <a:lstStyle/>
          <a:p>
            <a:pPr>
              <a:defRPr/>
            </a:pPr>
            <a:fld id="{8EF716C0-76B7-FE44-99BD-D4312132B0AB}" type="slidenum">
              <a:rPr lang="en-US" smtClean="0"/>
              <a:pPr>
                <a:defRPr/>
              </a:pPr>
              <a:t>57</a:t>
            </a:fld>
            <a:endParaRPr lang="en-US" dirty="0"/>
          </a:p>
        </p:txBody>
      </p:sp>
      <p:pic>
        <p:nvPicPr>
          <p:cNvPr id="9" name="Picture 8">
            <a:extLst>
              <a:ext uri="{FF2B5EF4-FFF2-40B4-BE49-F238E27FC236}">
                <a16:creationId xmlns:a16="http://schemas.microsoft.com/office/drawing/2014/main" id="{0422D65B-3DD1-B943-A345-9DE30B607D3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338667" y="1086677"/>
            <a:ext cx="6802782" cy="5102087"/>
          </a:xfrm>
          <a:prstGeom prst="rect">
            <a:avLst/>
          </a:prstGeom>
        </p:spPr>
      </p:pic>
      <p:sp>
        <p:nvSpPr>
          <p:cNvPr id="10" name="TextBox 9">
            <a:extLst>
              <a:ext uri="{FF2B5EF4-FFF2-40B4-BE49-F238E27FC236}">
                <a16:creationId xmlns:a16="http://schemas.microsoft.com/office/drawing/2014/main" id="{1C37CB90-1733-A247-9DD8-ECFD0013E574}"/>
              </a:ext>
            </a:extLst>
          </p:cNvPr>
          <p:cNvSpPr txBox="1"/>
          <p:nvPr/>
        </p:nvSpPr>
        <p:spPr>
          <a:xfrm>
            <a:off x="7924800" y="5062431"/>
            <a:ext cx="3424951" cy="1015663"/>
          </a:xfrm>
          <a:prstGeom prst="rect">
            <a:avLst/>
          </a:prstGeom>
          <a:noFill/>
        </p:spPr>
        <p:txBody>
          <a:bodyPr wrap="square" rtlCol="0">
            <a:spAutoFit/>
          </a:bodyPr>
          <a:lstStyle/>
          <a:p>
            <a:r>
              <a:rPr lang="en-US" sz="2000" dirty="0"/>
              <a:t>Canoeing in the Mangroves of the Florida Everglades</a:t>
            </a:r>
          </a:p>
          <a:p>
            <a:endParaRPr lang="en-US" sz="2000" b="0" dirty="0">
              <a:latin typeface="Comic Sans MS"/>
            </a:endParaRPr>
          </a:p>
        </p:txBody>
      </p:sp>
      <p:pic>
        <p:nvPicPr>
          <p:cNvPr id="3" name="Picture 2">
            <a:extLst>
              <a:ext uri="{FF2B5EF4-FFF2-40B4-BE49-F238E27FC236}">
                <a16:creationId xmlns:a16="http://schemas.microsoft.com/office/drawing/2014/main" id="{3EB88E7E-BD8D-ED40-A0AA-40701C13260E}"/>
              </a:ext>
            </a:extLst>
          </p:cNvPr>
          <p:cNvPicPr>
            <a:picLocks noChangeAspect="1"/>
          </p:cNvPicPr>
          <p:nvPr/>
        </p:nvPicPr>
        <p:blipFill>
          <a:blip r:embed="rId3"/>
          <a:stretch>
            <a:fillRect/>
          </a:stretch>
        </p:blipFill>
        <p:spPr>
          <a:xfrm>
            <a:off x="7262775" y="1086676"/>
            <a:ext cx="4631180" cy="3472071"/>
          </a:xfrm>
          <a:prstGeom prst="rect">
            <a:avLst/>
          </a:prstGeom>
        </p:spPr>
      </p:pic>
    </p:spTree>
    <p:extLst>
      <p:ext uri="{BB962C8B-B14F-4D97-AF65-F5344CB8AC3E}">
        <p14:creationId xmlns:p14="http://schemas.microsoft.com/office/powerpoint/2010/main" val="409815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FE60BA-9F05-0544-97CE-F246570C88ED}"/>
              </a:ext>
            </a:extLst>
          </p:cNvPr>
          <p:cNvSpPr>
            <a:spLocks noGrp="1"/>
          </p:cNvSpPr>
          <p:nvPr>
            <p:ph type="title"/>
          </p:nvPr>
        </p:nvSpPr>
        <p:spPr/>
        <p:txBody>
          <a:bodyPr/>
          <a:lstStyle/>
          <a:p>
            <a:r>
              <a:rPr lang="en-US" dirty="0"/>
              <a:t>Backup</a:t>
            </a:r>
          </a:p>
        </p:txBody>
      </p:sp>
      <p:sp>
        <p:nvSpPr>
          <p:cNvPr id="8" name="Text Placeholder 7">
            <a:extLst>
              <a:ext uri="{FF2B5EF4-FFF2-40B4-BE49-F238E27FC236}">
                <a16:creationId xmlns:a16="http://schemas.microsoft.com/office/drawing/2014/main" id="{4B11AA93-E3B4-634F-A30A-4D239B9A3D6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66241DA-5545-0A48-9FAF-E42878C3B08E}"/>
              </a:ext>
            </a:extLst>
          </p:cNvPr>
          <p:cNvSpPr>
            <a:spLocks noGrp="1"/>
          </p:cNvSpPr>
          <p:nvPr>
            <p:ph type="dt" sz="half" idx="10"/>
          </p:nvPr>
        </p:nvSpPr>
        <p:spPr/>
        <p:txBody>
          <a:bodyPr/>
          <a:lstStyle/>
          <a:p>
            <a:pPr>
              <a:defRPr/>
            </a:pPr>
            <a:fld id="{DE8A57A8-1C08-B948-A790-EF018D1ABFF1}" type="datetime1">
              <a:rPr lang="en-US" smtClean="0"/>
              <a:t>1/18/19</a:t>
            </a:fld>
            <a:endParaRPr lang="en-US" dirty="0"/>
          </a:p>
        </p:txBody>
      </p:sp>
      <p:sp>
        <p:nvSpPr>
          <p:cNvPr id="5" name="Footer Placeholder 4">
            <a:extLst>
              <a:ext uri="{FF2B5EF4-FFF2-40B4-BE49-F238E27FC236}">
                <a16:creationId xmlns:a16="http://schemas.microsoft.com/office/drawing/2014/main" id="{BA498D13-74FF-4F4F-8C72-FF159D138D96}"/>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38816C42-D31B-3F4E-9A19-FDC95E81310C}"/>
              </a:ext>
            </a:extLst>
          </p:cNvPr>
          <p:cNvSpPr>
            <a:spLocks noGrp="1"/>
          </p:cNvSpPr>
          <p:nvPr>
            <p:ph type="sldNum" sz="quarter" idx="12"/>
          </p:nvPr>
        </p:nvSpPr>
        <p:spPr/>
        <p:txBody>
          <a:bodyPr/>
          <a:lstStyle/>
          <a:p>
            <a:pPr>
              <a:defRPr/>
            </a:pPr>
            <a:fld id="{8EF716C0-76B7-FE44-99BD-D4312132B0AB}" type="slidenum">
              <a:rPr lang="en-US" smtClean="0"/>
              <a:pPr>
                <a:defRPr/>
              </a:pPr>
              <a:t>58</a:t>
            </a:fld>
            <a:endParaRPr lang="en-US" dirty="0"/>
          </a:p>
        </p:txBody>
      </p:sp>
    </p:spTree>
    <p:extLst>
      <p:ext uri="{BB962C8B-B14F-4D97-AF65-F5344CB8AC3E}">
        <p14:creationId xmlns:p14="http://schemas.microsoft.com/office/powerpoint/2010/main" val="3148312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33EEEA-A2D8-974A-9E39-542419967FAC}"/>
              </a:ext>
            </a:extLst>
          </p:cNvPr>
          <p:cNvSpPr>
            <a:spLocks noGrp="1"/>
          </p:cNvSpPr>
          <p:nvPr>
            <p:ph type="title"/>
          </p:nvPr>
        </p:nvSpPr>
        <p:spPr/>
        <p:txBody>
          <a:bodyPr/>
          <a:lstStyle/>
          <a:p>
            <a:r>
              <a:rPr lang="en-US" dirty="0"/>
              <a:t>Example: Cathode Strip Chamber</a:t>
            </a:r>
          </a:p>
        </p:txBody>
      </p:sp>
      <p:sp>
        <p:nvSpPr>
          <p:cNvPr id="10" name="Content Placeholder 9">
            <a:extLst>
              <a:ext uri="{FF2B5EF4-FFF2-40B4-BE49-F238E27FC236}">
                <a16:creationId xmlns:a16="http://schemas.microsoft.com/office/drawing/2014/main" id="{480F71CF-4585-4E48-BD16-6EEE115E65CA}"/>
              </a:ext>
            </a:extLst>
          </p:cNvPr>
          <p:cNvSpPr>
            <a:spLocks noGrp="1"/>
          </p:cNvSpPr>
          <p:nvPr>
            <p:ph idx="1"/>
          </p:nvPr>
        </p:nvSpPr>
        <p:spPr>
          <a:xfrm>
            <a:off x="4784035" y="1028703"/>
            <a:ext cx="7315200" cy="5549900"/>
          </a:xfrm>
        </p:spPr>
        <p:txBody>
          <a:bodyPr>
            <a:normAutofit lnSpcReduction="10000"/>
          </a:bodyPr>
          <a:lstStyle/>
          <a:p>
            <a:r>
              <a:rPr lang="en-US" dirty="0"/>
              <a:t>Part of the muon detection system</a:t>
            </a:r>
          </a:p>
          <a:p>
            <a:pPr lvl="1"/>
            <a:r>
              <a:rPr lang="en-US" dirty="0"/>
              <a:t>A muon is a heavier version of the electron</a:t>
            </a:r>
          </a:p>
          <a:p>
            <a:endParaRPr lang="en-US" dirty="0"/>
          </a:p>
          <a:p>
            <a:r>
              <a:rPr lang="en-US" dirty="0"/>
              <a:t>540 wire chambers on 15m disks at each end of experiment</a:t>
            </a:r>
          </a:p>
          <a:p>
            <a:endParaRPr lang="en-US" dirty="0"/>
          </a:p>
          <a:p>
            <a:r>
              <a:rPr lang="en-US" dirty="0"/>
              <a:t>About 2500 front-end electronics boards</a:t>
            </a:r>
          </a:p>
          <a:p>
            <a:endParaRPr lang="en-US" dirty="0"/>
          </a:p>
          <a:p>
            <a:r>
              <a:rPr lang="en-US" dirty="0"/>
              <a:t>About 1M readout channels</a:t>
            </a:r>
          </a:p>
        </p:txBody>
      </p:sp>
      <p:sp>
        <p:nvSpPr>
          <p:cNvPr id="4" name="Date Placeholder 3">
            <a:extLst>
              <a:ext uri="{FF2B5EF4-FFF2-40B4-BE49-F238E27FC236}">
                <a16:creationId xmlns:a16="http://schemas.microsoft.com/office/drawing/2014/main" id="{86B5F0A9-3E7C-2A4B-B746-366599E55B25}"/>
              </a:ext>
            </a:extLst>
          </p:cNvPr>
          <p:cNvSpPr>
            <a:spLocks noGrp="1"/>
          </p:cNvSpPr>
          <p:nvPr>
            <p:ph type="dt" sz="half" idx="10"/>
          </p:nvPr>
        </p:nvSpPr>
        <p:spPr/>
        <p:txBody>
          <a:bodyPr/>
          <a:lstStyle/>
          <a:p>
            <a:pPr>
              <a:defRPr/>
            </a:pPr>
            <a:fld id="{B8BDBFDE-FA60-A24A-AEEF-8C04613CA44A}" type="datetime1">
              <a:rPr lang="en-US" smtClean="0"/>
              <a:t>1/18/19</a:t>
            </a:fld>
            <a:endParaRPr lang="en-US" dirty="0"/>
          </a:p>
        </p:txBody>
      </p:sp>
      <p:sp>
        <p:nvSpPr>
          <p:cNvPr id="5" name="Footer Placeholder 4">
            <a:extLst>
              <a:ext uri="{FF2B5EF4-FFF2-40B4-BE49-F238E27FC236}">
                <a16:creationId xmlns:a16="http://schemas.microsoft.com/office/drawing/2014/main" id="{5714C2E6-B63C-E44D-A65F-38616C63A79D}"/>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3E3B3C74-61F8-ED46-9AEA-E1E50413DC97}"/>
              </a:ext>
            </a:extLst>
          </p:cNvPr>
          <p:cNvSpPr>
            <a:spLocks noGrp="1"/>
          </p:cNvSpPr>
          <p:nvPr>
            <p:ph type="sldNum" sz="quarter" idx="12"/>
          </p:nvPr>
        </p:nvSpPr>
        <p:spPr/>
        <p:txBody>
          <a:bodyPr/>
          <a:lstStyle/>
          <a:p>
            <a:pPr>
              <a:defRPr/>
            </a:pPr>
            <a:fld id="{8EF716C0-76B7-FE44-99BD-D4312132B0AB}" type="slidenum">
              <a:rPr lang="en-US" smtClean="0"/>
              <a:pPr>
                <a:defRPr/>
              </a:pPr>
              <a:t>59</a:t>
            </a:fld>
            <a:endParaRPr lang="en-US" dirty="0"/>
          </a:p>
        </p:txBody>
      </p:sp>
      <p:pic>
        <p:nvPicPr>
          <p:cNvPr id="9" name="Picture 8">
            <a:extLst>
              <a:ext uri="{FF2B5EF4-FFF2-40B4-BE49-F238E27FC236}">
                <a16:creationId xmlns:a16="http://schemas.microsoft.com/office/drawing/2014/main" id="{7EC3CBD3-4DCD-7B49-9C25-3793C1CA72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5814" y="914400"/>
            <a:ext cx="4254104" cy="5672139"/>
          </a:xfrm>
          <a:prstGeom prst="rect">
            <a:avLst/>
          </a:prstGeom>
        </p:spPr>
      </p:pic>
      <p:cxnSp>
        <p:nvCxnSpPr>
          <p:cNvPr id="3" name="Straight Arrow Connector 2">
            <a:extLst>
              <a:ext uri="{FF2B5EF4-FFF2-40B4-BE49-F238E27FC236}">
                <a16:creationId xmlns:a16="http://schemas.microsoft.com/office/drawing/2014/main" id="{61A2A2FB-5A6A-A84D-A450-368C4FD36017}"/>
              </a:ext>
            </a:extLst>
          </p:cNvPr>
          <p:cNvCxnSpPr>
            <a:cxnSpLocks/>
          </p:cNvCxnSpPr>
          <p:nvPr/>
        </p:nvCxnSpPr>
        <p:spPr bwMode="auto">
          <a:xfrm flipH="1">
            <a:off x="2345636" y="4876800"/>
            <a:ext cx="2438399" cy="874643"/>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spTree>
    <p:extLst>
      <p:ext uri="{BB962C8B-B14F-4D97-AF65-F5344CB8AC3E}">
        <p14:creationId xmlns:p14="http://schemas.microsoft.com/office/powerpoint/2010/main" val="2496303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ＭＳ Ｐゴシック" charset="0"/>
                <a:cs typeface="ＭＳ Ｐゴシック" charset="0"/>
              </a:rPr>
              <a:t>The “Compact” Muon Solenoid (CMS)</a:t>
            </a:r>
            <a:endParaRPr lang="en-US" dirty="0"/>
          </a:p>
        </p:txBody>
      </p:sp>
      <p:sp>
        <p:nvSpPr>
          <p:cNvPr id="3" name="Date Placeholder 2"/>
          <p:cNvSpPr>
            <a:spLocks noGrp="1"/>
          </p:cNvSpPr>
          <p:nvPr>
            <p:ph type="dt" sz="half" idx="10"/>
          </p:nvPr>
        </p:nvSpPr>
        <p:spPr/>
        <p:txBody>
          <a:bodyPr/>
          <a:lstStyle/>
          <a:p>
            <a:pPr>
              <a:defRPr/>
            </a:pPr>
            <a:fld id="{836AA43A-848D-FE44-BB5B-F0E49C794CE7}" type="datetime1">
              <a:rPr lang="en-US" smtClean="0"/>
              <a:t>1/18/19</a:t>
            </a:fld>
            <a:endParaRPr lang="en-US"/>
          </a:p>
        </p:txBody>
      </p:sp>
      <p:sp>
        <p:nvSpPr>
          <p:cNvPr id="4" name="Footer Placeholder 3"/>
          <p:cNvSpPr>
            <a:spLocks noGrp="1"/>
          </p:cNvSpPr>
          <p:nvPr>
            <p:ph type="ftr" sz="quarter" idx="11"/>
          </p:nvPr>
        </p:nvSpPr>
        <p:spPr/>
        <p:txBody>
          <a:bodyPr/>
          <a:lstStyle/>
          <a:p>
            <a:pPr>
              <a:defRPr/>
            </a:pPr>
            <a:r>
              <a:rPr lang="en-US"/>
              <a:t>Acosta - Trigger Electronics - ASET </a:t>
            </a:r>
          </a:p>
        </p:txBody>
      </p:sp>
      <p:sp>
        <p:nvSpPr>
          <p:cNvPr id="5" name="Slide Number Placeholder 4"/>
          <p:cNvSpPr>
            <a:spLocks noGrp="1"/>
          </p:cNvSpPr>
          <p:nvPr>
            <p:ph type="sldNum" sz="quarter" idx="12"/>
          </p:nvPr>
        </p:nvSpPr>
        <p:spPr/>
        <p:txBody>
          <a:bodyPr/>
          <a:lstStyle/>
          <a:p>
            <a:fld id="{F1045D0D-1041-434F-8783-CF9E17439DF8}" type="slidenum">
              <a:rPr lang="en-US" smtClean="0"/>
              <a:pPr/>
              <a:t>6</a:t>
            </a:fld>
            <a:endParaRPr lang="en-US"/>
          </a:p>
        </p:txBody>
      </p:sp>
      <p:pic>
        <p:nvPicPr>
          <p:cNvPr id="6" name="Picture 5"/>
          <p:cNvPicPr>
            <a:picLocks noChangeAspect="1"/>
          </p:cNvPicPr>
          <p:nvPr/>
        </p:nvPicPr>
        <p:blipFill>
          <a:blip r:embed="rId3"/>
          <a:stretch>
            <a:fillRect/>
          </a:stretch>
        </p:blipFill>
        <p:spPr>
          <a:xfrm>
            <a:off x="2159001" y="772479"/>
            <a:ext cx="8140700" cy="5752605"/>
          </a:xfrm>
          <a:prstGeom prst="rect">
            <a:avLst/>
          </a:prstGeom>
        </p:spPr>
      </p:pic>
      <p:sp>
        <p:nvSpPr>
          <p:cNvPr id="7" name="Text Box 11"/>
          <p:cNvSpPr txBox="1">
            <a:spLocks noChangeArrowheads="1"/>
          </p:cNvSpPr>
          <p:nvPr/>
        </p:nvSpPr>
        <p:spPr bwMode="auto">
          <a:xfrm>
            <a:off x="1879601" y="5794376"/>
            <a:ext cx="8470900" cy="707886"/>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charset="0"/>
                <a:ea typeface="ＭＳ Ｐゴシック" charset="0"/>
                <a:cs typeface="ＭＳ Ｐゴシック" charset="0"/>
              </a:defRPr>
            </a:lvl1pPr>
            <a:lvl2pPr marL="37931725" indent="-37474525">
              <a:defRPr kumimoji="1" sz="2400" b="1">
                <a:solidFill>
                  <a:schemeClr val="tx1"/>
                </a:solidFill>
                <a:latin typeface="Arial" charset="0"/>
                <a:ea typeface="ＭＳ Ｐゴシック" charset="0"/>
              </a:defRPr>
            </a:lvl2pPr>
            <a:lvl3pPr>
              <a:defRPr kumimoji="1" sz="2400" b="1">
                <a:solidFill>
                  <a:schemeClr val="tx1"/>
                </a:solidFill>
                <a:latin typeface="Arial" charset="0"/>
                <a:ea typeface="ＭＳ Ｐゴシック" charset="0"/>
              </a:defRPr>
            </a:lvl3pPr>
            <a:lvl4pPr>
              <a:defRPr kumimoji="1" sz="2400" b="1">
                <a:solidFill>
                  <a:schemeClr val="tx1"/>
                </a:solidFill>
                <a:latin typeface="Arial" charset="0"/>
                <a:ea typeface="ＭＳ Ｐゴシック" charset="0"/>
              </a:defRPr>
            </a:lvl4pPr>
            <a:lvl5pPr>
              <a:defRPr kumimoji="1" sz="2400" b="1">
                <a:solidFill>
                  <a:schemeClr val="tx1"/>
                </a:solidFill>
                <a:latin typeface="Arial" charset="0"/>
                <a:ea typeface="ＭＳ Ｐゴシック" charset="0"/>
              </a:defRPr>
            </a:lvl5pPr>
            <a:lvl6pPr marL="457200" eaLnBrk="0" fontAlgn="base" hangingPunct="0">
              <a:spcBef>
                <a:spcPct val="0"/>
              </a:spcBef>
              <a:spcAft>
                <a:spcPct val="0"/>
              </a:spcAft>
              <a:defRPr kumimoji="1" sz="2400" b="1">
                <a:solidFill>
                  <a:schemeClr val="tx1"/>
                </a:solidFill>
                <a:latin typeface="Arial" charset="0"/>
                <a:ea typeface="ＭＳ Ｐゴシック" charset="0"/>
              </a:defRPr>
            </a:lvl6pPr>
            <a:lvl7pPr marL="914400" eaLnBrk="0" fontAlgn="base" hangingPunct="0">
              <a:spcBef>
                <a:spcPct val="0"/>
              </a:spcBef>
              <a:spcAft>
                <a:spcPct val="0"/>
              </a:spcAft>
              <a:defRPr kumimoji="1" sz="2400" b="1">
                <a:solidFill>
                  <a:schemeClr val="tx1"/>
                </a:solidFill>
                <a:latin typeface="Arial" charset="0"/>
                <a:ea typeface="ＭＳ Ｐゴシック" charset="0"/>
              </a:defRPr>
            </a:lvl7pPr>
            <a:lvl8pPr marL="1371600" eaLnBrk="0" fontAlgn="base" hangingPunct="0">
              <a:spcBef>
                <a:spcPct val="0"/>
              </a:spcBef>
              <a:spcAft>
                <a:spcPct val="0"/>
              </a:spcAft>
              <a:defRPr kumimoji="1" sz="2400" b="1">
                <a:solidFill>
                  <a:schemeClr val="tx1"/>
                </a:solidFill>
                <a:latin typeface="Arial" charset="0"/>
                <a:ea typeface="ＭＳ Ｐゴシック" charset="0"/>
              </a:defRPr>
            </a:lvl8pPr>
            <a:lvl9pPr marL="1828800" eaLnBrk="0" fontAlgn="base" hangingPunct="0">
              <a:spcBef>
                <a:spcPct val="0"/>
              </a:spcBef>
              <a:spcAft>
                <a:spcPct val="0"/>
              </a:spcAft>
              <a:defRPr kumimoji="1" sz="2400" b="1">
                <a:solidFill>
                  <a:schemeClr val="tx1"/>
                </a:solidFill>
                <a:latin typeface="Arial" charset="0"/>
                <a:ea typeface="ＭＳ Ｐゴシック" charset="0"/>
              </a:defRPr>
            </a:lvl9pPr>
          </a:lstStyle>
          <a:p>
            <a:pPr>
              <a:spcBef>
                <a:spcPct val="50000"/>
              </a:spcBef>
            </a:pPr>
            <a:r>
              <a:rPr lang="en-US" sz="2000" b="0" dirty="0"/>
              <a:t>+ Trigger and data acquisition systems: 40 MHz beam crossings filtered to 100 kHz at Level-1 and then record 1 kHz after High Level Trigger</a:t>
            </a:r>
          </a:p>
        </p:txBody>
      </p:sp>
      <p:sp>
        <p:nvSpPr>
          <p:cNvPr id="8" name="Text Box 5"/>
          <p:cNvSpPr txBox="1">
            <a:spLocks noChangeArrowheads="1"/>
          </p:cNvSpPr>
          <p:nvPr/>
        </p:nvSpPr>
        <p:spPr bwMode="auto">
          <a:xfrm>
            <a:off x="9004302" y="1665288"/>
            <a:ext cx="96043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charset="0"/>
                <a:ea typeface="ＭＳ Ｐゴシック" charset="0"/>
                <a:cs typeface="ＭＳ Ｐゴシック" charset="0"/>
              </a:defRPr>
            </a:lvl1pPr>
            <a:lvl2pPr marL="37931725" indent="-37474525">
              <a:defRPr kumimoji="1" sz="2400" b="1">
                <a:solidFill>
                  <a:schemeClr val="tx1"/>
                </a:solidFill>
                <a:latin typeface="Arial" charset="0"/>
                <a:ea typeface="ＭＳ Ｐゴシック" charset="0"/>
              </a:defRPr>
            </a:lvl2pPr>
            <a:lvl3pPr>
              <a:defRPr kumimoji="1" sz="2400" b="1">
                <a:solidFill>
                  <a:schemeClr val="tx1"/>
                </a:solidFill>
                <a:latin typeface="Arial" charset="0"/>
                <a:ea typeface="ＭＳ Ｐゴシック" charset="0"/>
              </a:defRPr>
            </a:lvl3pPr>
            <a:lvl4pPr>
              <a:defRPr kumimoji="1" sz="2400" b="1">
                <a:solidFill>
                  <a:schemeClr val="tx1"/>
                </a:solidFill>
                <a:latin typeface="Arial" charset="0"/>
                <a:ea typeface="ＭＳ Ｐゴシック" charset="0"/>
              </a:defRPr>
            </a:lvl4pPr>
            <a:lvl5pPr>
              <a:defRPr kumimoji="1" sz="2400" b="1">
                <a:solidFill>
                  <a:schemeClr val="tx1"/>
                </a:solidFill>
                <a:latin typeface="Arial" charset="0"/>
                <a:ea typeface="ＭＳ Ｐゴシック" charset="0"/>
              </a:defRPr>
            </a:lvl5pPr>
            <a:lvl6pPr marL="457200" eaLnBrk="0" fontAlgn="base" hangingPunct="0">
              <a:spcBef>
                <a:spcPct val="0"/>
              </a:spcBef>
              <a:spcAft>
                <a:spcPct val="0"/>
              </a:spcAft>
              <a:defRPr kumimoji="1" sz="2400" b="1">
                <a:solidFill>
                  <a:schemeClr val="tx1"/>
                </a:solidFill>
                <a:latin typeface="Arial" charset="0"/>
                <a:ea typeface="ＭＳ Ｐゴシック" charset="0"/>
              </a:defRPr>
            </a:lvl6pPr>
            <a:lvl7pPr marL="914400" eaLnBrk="0" fontAlgn="base" hangingPunct="0">
              <a:spcBef>
                <a:spcPct val="0"/>
              </a:spcBef>
              <a:spcAft>
                <a:spcPct val="0"/>
              </a:spcAft>
              <a:defRPr kumimoji="1" sz="2400" b="1">
                <a:solidFill>
                  <a:schemeClr val="tx1"/>
                </a:solidFill>
                <a:latin typeface="Arial" charset="0"/>
                <a:ea typeface="ＭＳ Ｐゴシック" charset="0"/>
              </a:defRPr>
            </a:lvl7pPr>
            <a:lvl8pPr marL="1371600" eaLnBrk="0" fontAlgn="base" hangingPunct="0">
              <a:spcBef>
                <a:spcPct val="0"/>
              </a:spcBef>
              <a:spcAft>
                <a:spcPct val="0"/>
              </a:spcAft>
              <a:defRPr kumimoji="1" sz="2400" b="1">
                <a:solidFill>
                  <a:schemeClr val="tx1"/>
                </a:solidFill>
                <a:latin typeface="Arial" charset="0"/>
                <a:ea typeface="ＭＳ Ｐゴシック" charset="0"/>
              </a:defRPr>
            </a:lvl8pPr>
            <a:lvl9pPr marL="1828800" eaLnBrk="0" fontAlgn="base" hangingPunct="0">
              <a:spcBef>
                <a:spcPct val="0"/>
              </a:spcBef>
              <a:spcAft>
                <a:spcPct val="0"/>
              </a:spcAft>
              <a:defRPr kumimoji="1" sz="2400" b="1">
                <a:solidFill>
                  <a:schemeClr val="tx1"/>
                </a:solidFill>
                <a:latin typeface="Arial" charset="0"/>
                <a:ea typeface="ＭＳ Ｐゴシック" charset="0"/>
              </a:defRPr>
            </a:lvl9pPr>
          </a:lstStyle>
          <a:p>
            <a:pPr>
              <a:spcBef>
                <a:spcPct val="50000"/>
              </a:spcBef>
            </a:pPr>
            <a:r>
              <a:rPr lang="en-US" sz="2000" dirty="0">
                <a:solidFill>
                  <a:srgbClr val="008000"/>
                </a:solidFill>
              </a:rPr>
              <a:t>3.8T</a:t>
            </a:r>
          </a:p>
        </p:txBody>
      </p:sp>
      <p:cxnSp>
        <p:nvCxnSpPr>
          <p:cNvPr id="9" name="Straight Arrow Connector 8">
            <a:extLst>
              <a:ext uri="{FF2B5EF4-FFF2-40B4-BE49-F238E27FC236}">
                <a16:creationId xmlns:a16="http://schemas.microsoft.com/office/drawing/2014/main" id="{4627513F-AECA-7947-ABE0-81AA94D16E95}"/>
              </a:ext>
            </a:extLst>
          </p:cNvPr>
          <p:cNvCxnSpPr>
            <a:cxnSpLocks/>
          </p:cNvCxnSpPr>
          <p:nvPr/>
        </p:nvCxnSpPr>
        <p:spPr bwMode="auto">
          <a:xfrm>
            <a:off x="2317659" y="1880731"/>
            <a:ext cx="0" cy="2802743"/>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10" name="TextBox 9">
            <a:extLst>
              <a:ext uri="{FF2B5EF4-FFF2-40B4-BE49-F238E27FC236}">
                <a16:creationId xmlns:a16="http://schemas.microsoft.com/office/drawing/2014/main" id="{7D2889F1-FC2C-7E4F-AAEF-DBDB6631BFD2}"/>
              </a:ext>
            </a:extLst>
          </p:cNvPr>
          <p:cNvSpPr txBox="1"/>
          <p:nvPr/>
        </p:nvSpPr>
        <p:spPr>
          <a:xfrm>
            <a:off x="1079500" y="3115302"/>
            <a:ext cx="939801" cy="502766"/>
          </a:xfrm>
          <a:prstGeom prst="rect">
            <a:avLst/>
          </a:prstGeom>
          <a:noFill/>
        </p:spPr>
        <p:txBody>
          <a:bodyPr wrap="square" rtlCol="0">
            <a:spAutoFit/>
          </a:bodyPr>
          <a:lstStyle/>
          <a:p>
            <a:r>
              <a:rPr lang="en-US" sz="2667" dirty="0">
                <a:latin typeface="+mj-lt"/>
              </a:rPr>
              <a:t>15m</a:t>
            </a:r>
          </a:p>
        </p:txBody>
      </p:sp>
    </p:spTree>
    <p:extLst>
      <p:ext uri="{BB962C8B-B14F-4D97-AF65-F5344CB8AC3E}">
        <p14:creationId xmlns:p14="http://schemas.microsoft.com/office/powerpoint/2010/main" val="28222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VSp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025" y="2845813"/>
            <a:ext cx="4178300" cy="3753583"/>
          </a:xfrm>
          <a:prstGeom prst="rect">
            <a:avLst/>
          </a:prstGeom>
        </p:spPr>
      </p:pic>
      <p:sp>
        <p:nvSpPr>
          <p:cNvPr id="5" name="Title 4"/>
          <p:cNvSpPr>
            <a:spLocks noGrp="1"/>
          </p:cNvSpPr>
          <p:nvPr>
            <p:ph type="title"/>
          </p:nvPr>
        </p:nvSpPr>
        <p:spPr/>
        <p:txBody>
          <a:bodyPr/>
          <a:lstStyle/>
          <a:p>
            <a:r>
              <a:rPr lang="en-US" dirty="0"/>
              <a:t>HLT Tracking</a:t>
            </a:r>
          </a:p>
        </p:txBody>
      </p:sp>
      <p:sp>
        <p:nvSpPr>
          <p:cNvPr id="6" name="Content Placeholder 5"/>
          <p:cNvSpPr>
            <a:spLocks noGrp="1"/>
          </p:cNvSpPr>
          <p:nvPr>
            <p:ph idx="1"/>
          </p:nvPr>
        </p:nvSpPr>
        <p:spPr>
          <a:xfrm>
            <a:off x="231888" y="989025"/>
            <a:ext cx="11480800" cy="5549900"/>
          </a:xfrm>
        </p:spPr>
        <p:txBody>
          <a:bodyPr>
            <a:normAutofit fontScale="92500" lnSpcReduction="10000"/>
          </a:bodyPr>
          <a:lstStyle/>
          <a:p>
            <a:r>
              <a:rPr lang="en-US" dirty="0"/>
              <a:t>HLT uses regional tracking of strip and pixel </a:t>
            </a:r>
            <a:br>
              <a:rPr lang="en-US" dirty="0"/>
            </a:br>
            <a:r>
              <a:rPr lang="en-US" dirty="0"/>
              <a:t>hits in an iterative approach for different </a:t>
            </a:r>
            <a:br>
              <a:rPr lang="en-US" dirty="0"/>
            </a:br>
            <a:r>
              <a:rPr lang="en-US" dirty="0"/>
              <a:t>track categories</a:t>
            </a:r>
          </a:p>
          <a:p>
            <a:r>
              <a:rPr lang="en-US" dirty="0"/>
              <a:t>In order to mitigate effects from pile-up, </a:t>
            </a:r>
            <a:br>
              <a:rPr lang="en-US" dirty="0"/>
            </a:br>
            <a:r>
              <a:rPr lang="en-US" dirty="0"/>
              <a:t>the CPU processing time has been reduced:</a:t>
            </a:r>
          </a:p>
          <a:p>
            <a:pPr lvl="1"/>
            <a:r>
              <a:rPr lang="en-US" dirty="0"/>
              <a:t>Optimization of code</a:t>
            </a:r>
          </a:p>
          <a:p>
            <a:pPr lvl="1"/>
            <a:r>
              <a:rPr lang="en-US" dirty="0"/>
              <a:t>Primary vertex constraint in all iterations</a:t>
            </a:r>
          </a:p>
          <a:p>
            <a:pPr lvl="1"/>
            <a:r>
              <a:rPr lang="en-US" dirty="0"/>
              <a:t>Optimization of region </a:t>
            </a:r>
            <a:r>
              <a:rPr lang="en-US" dirty="0" err="1"/>
              <a:t>p</a:t>
            </a:r>
            <a:r>
              <a:rPr lang="en-US" baseline="-25000" dirty="0" err="1"/>
              <a:t>T</a:t>
            </a:r>
            <a:r>
              <a:rPr lang="en-US" dirty="0"/>
              <a:t> cuts</a:t>
            </a:r>
          </a:p>
          <a:p>
            <a:pPr lvl="1"/>
            <a:r>
              <a:rPr lang="en-US" dirty="0"/>
              <a:t>Removal of last two tracking iterations </a:t>
            </a:r>
            <a:br>
              <a:rPr lang="en-US" dirty="0"/>
            </a:br>
            <a:r>
              <a:rPr lang="en-US" dirty="0"/>
              <a:t>(of 5) except for displaced track triggers</a:t>
            </a:r>
          </a:p>
          <a:p>
            <a:r>
              <a:rPr lang="en-US" dirty="0"/>
              <a:t>Overall a factor ~4  reduction in CPU </a:t>
            </a:r>
            <a:br>
              <a:rPr lang="en-US" dirty="0"/>
            </a:br>
            <a:r>
              <a:rPr lang="en-US" dirty="0"/>
              <a:t>time per event from LHC Run 1</a:t>
            </a:r>
          </a:p>
          <a:p>
            <a:pPr lvl="1"/>
            <a:endParaRPr lang="en-US" dirty="0"/>
          </a:p>
        </p:txBody>
      </p:sp>
      <p:sp>
        <p:nvSpPr>
          <p:cNvPr id="10" name="Date Placeholder 9"/>
          <p:cNvSpPr>
            <a:spLocks noGrp="1"/>
          </p:cNvSpPr>
          <p:nvPr>
            <p:ph type="dt" sz="half" idx="10"/>
          </p:nvPr>
        </p:nvSpPr>
        <p:spPr/>
        <p:txBody>
          <a:bodyPr/>
          <a:lstStyle/>
          <a:p>
            <a:pPr>
              <a:defRPr/>
            </a:pPr>
            <a:fld id="{D3B1B0B9-6DEE-0B43-8AA9-943D4CA9B2D8}" type="datetime1">
              <a:rPr lang="en-US" smtClean="0"/>
              <a:t>1/18/19</a:t>
            </a:fld>
            <a:endParaRPr lang="en-US"/>
          </a:p>
        </p:txBody>
      </p:sp>
      <p:sp>
        <p:nvSpPr>
          <p:cNvPr id="4" name="Footer Placeholder 3"/>
          <p:cNvSpPr>
            <a:spLocks noGrp="1"/>
          </p:cNvSpPr>
          <p:nvPr>
            <p:ph type="ftr" sz="quarter" idx="11"/>
          </p:nvPr>
        </p:nvSpPr>
        <p:spPr/>
        <p:txBody>
          <a:bodyPr/>
          <a:lstStyle/>
          <a:p>
            <a:pPr>
              <a:defRPr/>
            </a:pPr>
            <a:r>
              <a:rPr lang="en-US"/>
              <a:t>Acosta - Trigger Electronics - ASET </a:t>
            </a:r>
          </a:p>
        </p:txBody>
      </p:sp>
      <p:sp>
        <p:nvSpPr>
          <p:cNvPr id="11" name="Slide Number Placeholder 10"/>
          <p:cNvSpPr>
            <a:spLocks noGrp="1"/>
          </p:cNvSpPr>
          <p:nvPr>
            <p:ph type="sldNum" sz="quarter" idx="12"/>
          </p:nvPr>
        </p:nvSpPr>
        <p:spPr/>
        <p:txBody>
          <a:bodyPr/>
          <a:lstStyle/>
          <a:p>
            <a:fld id="{48F2E711-0A29-B749-9EE7-BFDC0475DBBE}" type="slidenum">
              <a:rPr lang="en-US" smtClean="0"/>
              <a:pPr/>
              <a:t>60</a:t>
            </a:fld>
            <a:endParaRPr lang="en-US"/>
          </a:p>
        </p:txBody>
      </p:sp>
      <p:cxnSp>
        <p:nvCxnSpPr>
          <p:cNvPr id="9" name="Straight Arrow Connector 8"/>
          <p:cNvCxnSpPr/>
          <p:nvPr/>
        </p:nvCxnSpPr>
        <p:spPr bwMode="auto">
          <a:xfrm>
            <a:off x="10713124" y="4851401"/>
            <a:ext cx="0" cy="8509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pic>
        <p:nvPicPr>
          <p:cNvPr id="12" name="Picture 11"/>
          <p:cNvPicPr>
            <a:picLocks noChangeAspect="1"/>
          </p:cNvPicPr>
          <p:nvPr/>
        </p:nvPicPr>
        <p:blipFill>
          <a:blip r:embed="rId4"/>
          <a:stretch>
            <a:fillRect/>
          </a:stretch>
        </p:blipFill>
        <p:spPr>
          <a:xfrm>
            <a:off x="8829789" y="899547"/>
            <a:ext cx="2882900" cy="1831963"/>
          </a:xfrm>
          <a:prstGeom prst="rect">
            <a:avLst/>
          </a:prstGeom>
        </p:spPr>
      </p:pic>
    </p:spTree>
    <p:extLst>
      <p:ext uri="{BB962C8B-B14F-4D97-AF65-F5344CB8AC3E}">
        <p14:creationId xmlns:p14="http://schemas.microsoft.com/office/powerpoint/2010/main" val="13487405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B4C66-BA4C-8246-A2DB-6A6DD9624346}"/>
              </a:ext>
            </a:extLst>
          </p:cNvPr>
          <p:cNvSpPr>
            <a:spLocks noGrp="1"/>
          </p:cNvSpPr>
          <p:nvPr>
            <p:ph type="title"/>
          </p:nvPr>
        </p:nvSpPr>
        <p:spPr/>
        <p:txBody>
          <a:bodyPr/>
          <a:lstStyle/>
          <a:p>
            <a:r>
              <a:rPr lang="en-US" dirty="0"/>
              <a:t>Optimized Measurements: “Particle Flow”</a:t>
            </a:r>
          </a:p>
        </p:txBody>
      </p:sp>
      <p:sp>
        <p:nvSpPr>
          <p:cNvPr id="3" name="Content Placeholder 2">
            <a:extLst>
              <a:ext uri="{FF2B5EF4-FFF2-40B4-BE49-F238E27FC236}">
                <a16:creationId xmlns:a16="http://schemas.microsoft.com/office/drawing/2014/main" id="{F6A87E51-ABD0-6149-9B8B-3DA873421982}"/>
              </a:ext>
            </a:extLst>
          </p:cNvPr>
          <p:cNvSpPr>
            <a:spLocks noGrp="1"/>
          </p:cNvSpPr>
          <p:nvPr>
            <p:ph idx="1"/>
          </p:nvPr>
        </p:nvSpPr>
        <p:spPr/>
        <p:txBody>
          <a:bodyPr>
            <a:normAutofit fontScale="92500" lnSpcReduction="20000"/>
          </a:bodyPr>
          <a:lstStyle/>
          <a:p>
            <a:r>
              <a:rPr lang="en-US" dirty="0"/>
              <a:t>The precision of charged particle tracking measurements of momentum exceeds that of calorimeter energy measurements at lower momenta</a:t>
            </a:r>
          </a:p>
          <a:p>
            <a:pPr lvl="1"/>
            <a:r>
              <a:rPr lang="en-US" dirty="0"/>
              <a:t>Therefore, combine in an optimal way</a:t>
            </a:r>
          </a:p>
          <a:p>
            <a:r>
              <a:rPr lang="en-US" dirty="0"/>
              <a:t>Requires mapping all charged tracks to energy clusters in the calorimeter to produce “particle flow” objects</a:t>
            </a:r>
          </a:p>
          <a:p>
            <a:pPr lvl="1"/>
            <a:r>
              <a:rPr lang="en-US" dirty="0"/>
              <a:t>ECAL only depots </a:t>
            </a:r>
            <a:r>
              <a:rPr lang="en-US" dirty="0">
                <a:sym typeface="Wingdings" pitchFamily="2" charset="2"/>
              </a:rPr>
              <a:t> electrons</a:t>
            </a:r>
          </a:p>
          <a:p>
            <a:pPr lvl="1"/>
            <a:r>
              <a:rPr lang="en-US" dirty="0">
                <a:sym typeface="Wingdings" pitchFamily="2" charset="2"/>
              </a:rPr>
              <a:t>ECAL+HCAL  charged hadrons</a:t>
            </a:r>
          </a:p>
          <a:p>
            <a:pPr lvl="1"/>
            <a:r>
              <a:rPr lang="en-US" dirty="0">
                <a:sym typeface="Wingdings" pitchFamily="2" charset="2"/>
              </a:rPr>
              <a:t>ECAL only, no track  photons</a:t>
            </a:r>
          </a:p>
          <a:p>
            <a:pPr lvl="1"/>
            <a:r>
              <a:rPr lang="en-US" dirty="0">
                <a:sym typeface="Wingdings" pitchFamily="2" charset="2"/>
              </a:rPr>
              <a:t>ECAL+HCAL, no track  neutral hadrons</a:t>
            </a:r>
          </a:p>
          <a:p>
            <a:r>
              <a:rPr lang="en-US" dirty="0">
                <a:sym typeface="Wingdings" pitchFamily="2" charset="2"/>
              </a:rPr>
              <a:t>This is at HLT for CMS as well as for offline analyses</a:t>
            </a:r>
          </a:p>
          <a:p>
            <a:pPr lvl="1"/>
            <a:r>
              <a:rPr lang="en-US" dirty="0">
                <a:sym typeface="Wingdings" pitchFamily="2" charset="2"/>
              </a:rPr>
              <a:t>Improves jet energy resolution, and missing transverse energy resolution</a:t>
            </a:r>
            <a:endParaRPr lang="en-US" dirty="0"/>
          </a:p>
        </p:txBody>
      </p:sp>
      <p:sp>
        <p:nvSpPr>
          <p:cNvPr id="4" name="Date Placeholder 3">
            <a:extLst>
              <a:ext uri="{FF2B5EF4-FFF2-40B4-BE49-F238E27FC236}">
                <a16:creationId xmlns:a16="http://schemas.microsoft.com/office/drawing/2014/main" id="{7D24D41B-AF9F-D64B-8AC2-B8612A0367B4}"/>
              </a:ext>
            </a:extLst>
          </p:cNvPr>
          <p:cNvSpPr>
            <a:spLocks noGrp="1"/>
          </p:cNvSpPr>
          <p:nvPr>
            <p:ph type="dt" sz="half" idx="10"/>
          </p:nvPr>
        </p:nvSpPr>
        <p:spPr/>
        <p:txBody>
          <a:bodyPr/>
          <a:lstStyle/>
          <a:p>
            <a:pPr>
              <a:defRPr/>
            </a:pPr>
            <a:fld id="{4A0C5266-A1BC-B148-8752-7FD09A616796}" type="datetime1">
              <a:rPr lang="en-US" smtClean="0"/>
              <a:t>1/18/19</a:t>
            </a:fld>
            <a:endParaRPr lang="en-US" dirty="0"/>
          </a:p>
        </p:txBody>
      </p:sp>
      <p:sp>
        <p:nvSpPr>
          <p:cNvPr id="5" name="Footer Placeholder 4">
            <a:extLst>
              <a:ext uri="{FF2B5EF4-FFF2-40B4-BE49-F238E27FC236}">
                <a16:creationId xmlns:a16="http://schemas.microsoft.com/office/drawing/2014/main" id="{35DB2AE8-36BE-5648-B58E-F65F44B351B4}"/>
              </a:ext>
            </a:extLst>
          </p:cNvPr>
          <p:cNvSpPr>
            <a:spLocks noGrp="1"/>
          </p:cNvSpPr>
          <p:nvPr>
            <p:ph type="ftr" sz="quarter" idx="11"/>
          </p:nvPr>
        </p:nvSpPr>
        <p:spPr/>
        <p:txBody>
          <a:bodyPr/>
          <a:lstStyle/>
          <a:p>
            <a:pPr>
              <a:defRPr/>
            </a:pPr>
            <a:r>
              <a:rPr lang="en-US"/>
              <a:t>Acosta - Trigger Electronics - ASET </a:t>
            </a:r>
          </a:p>
        </p:txBody>
      </p:sp>
      <p:sp>
        <p:nvSpPr>
          <p:cNvPr id="6" name="Slide Number Placeholder 5">
            <a:extLst>
              <a:ext uri="{FF2B5EF4-FFF2-40B4-BE49-F238E27FC236}">
                <a16:creationId xmlns:a16="http://schemas.microsoft.com/office/drawing/2014/main" id="{EC6BEE88-CB28-9F40-BB92-CF399DBEB6C5}"/>
              </a:ext>
            </a:extLst>
          </p:cNvPr>
          <p:cNvSpPr>
            <a:spLocks noGrp="1"/>
          </p:cNvSpPr>
          <p:nvPr>
            <p:ph type="sldNum" sz="quarter" idx="12"/>
          </p:nvPr>
        </p:nvSpPr>
        <p:spPr/>
        <p:txBody>
          <a:bodyPr/>
          <a:lstStyle/>
          <a:p>
            <a:pPr>
              <a:defRPr/>
            </a:pPr>
            <a:fld id="{8EF716C0-76B7-FE44-99BD-D4312132B0AB}" type="slidenum">
              <a:rPr lang="en-US" smtClean="0"/>
              <a:pPr>
                <a:defRPr/>
              </a:pPr>
              <a:t>61</a:t>
            </a:fld>
            <a:endParaRPr lang="en-US"/>
          </a:p>
        </p:txBody>
      </p:sp>
    </p:spTree>
    <p:extLst>
      <p:ext uri="{BB962C8B-B14F-4D97-AF65-F5344CB8AC3E}">
        <p14:creationId xmlns:p14="http://schemas.microsoft.com/office/powerpoint/2010/main" val="3305074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5F94F-BB74-7344-A256-21FA2E7972C9}"/>
              </a:ext>
            </a:extLst>
          </p:cNvPr>
          <p:cNvSpPr>
            <a:spLocks noGrp="1"/>
          </p:cNvSpPr>
          <p:nvPr>
            <p:ph type="title"/>
          </p:nvPr>
        </p:nvSpPr>
        <p:spPr/>
        <p:txBody>
          <a:bodyPr/>
          <a:lstStyle/>
          <a:p>
            <a:r>
              <a:rPr lang="en-US" dirty="0"/>
              <a:t>More Recent ASICs: Associative Memory </a:t>
            </a:r>
          </a:p>
        </p:txBody>
      </p:sp>
      <p:sp>
        <p:nvSpPr>
          <p:cNvPr id="3" name="Content Placeholder 2">
            <a:extLst>
              <a:ext uri="{FF2B5EF4-FFF2-40B4-BE49-F238E27FC236}">
                <a16:creationId xmlns:a16="http://schemas.microsoft.com/office/drawing/2014/main" id="{5746085A-3717-FE48-9774-A4BC432952C0}"/>
              </a:ext>
            </a:extLst>
          </p:cNvPr>
          <p:cNvSpPr>
            <a:spLocks noGrp="1"/>
          </p:cNvSpPr>
          <p:nvPr>
            <p:ph idx="1"/>
          </p:nvPr>
        </p:nvSpPr>
        <p:spPr/>
        <p:txBody>
          <a:bodyPr/>
          <a:lstStyle/>
          <a:p>
            <a:r>
              <a:rPr lang="en-US" dirty="0"/>
              <a:t>Associative Memory ASICs (VLSI)</a:t>
            </a:r>
          </a:p>
          <a:p>
            <a:r>
              <a:rPr lang="en-US" dirty="0"/>
              <a:t>Content Addressable Memory </a:t>
            </a:r>
          </a:p>
          <a:p>
            <a:pPr lvl="1"/>
            <a:r>
              <a:rPr lang="en-US" dirty="0"/>
              <a:t>Think of it as a very, very large address space memory, but only addresses corresponding to interesting patterns (e.g. physical) deliver data out (so very sparse)</a:t>
            </a:r>
          </a:p>
          <a:p>
            <a:r>
              <a:rPr lang="en-US" dirty="0"/>
              <a:t>Used in HEP to store a large number of possible patterns from tracks propagating through silicon tracking system</a:t>
            </a:r>
          </a:p>
          <a:p>
            <a:pPr lvl="1"/>
            <a:r>
              <a:rPr lang="en-US" dirty="0"/>
              <a:t>CDF Silicon Vertex Detector</a:t>
            </a:r>
          </a:p>
          <a:p>
            <a:pPr lvl="1"/>
            <a:r>
              <a:rPr lang="en-US" dirty="0"/>
              <a:t>ATLAS Fast </a:t>
            </a:r>
            <a:r>
              <a:rPr lang="en-US" dirty="0" err="1"/>
              <a:t>TracKing</a:t>
            </a:r>
            <a:r>
              <a:rPr lang="en-US" dirty="0"/>
              <a:t> (FTK) system</a:t>
            </a:r>
          </a:p>
        </p:txBody>
      </p:sp>
      <p:sp>
        <p:nvSpPr>
          <p:cNvPr id="4" name="Date Placeholder 3">
            <a:extLst>
              <a:ext uri="{FF2B5EF4-FFF2-40B4-BE49-F238E27FC236}">
                <a16:creationId xmlns:a16="http://schemas.microsoft.com/office/drawing/2014/main" id="{B6B9C7DD-8912-A34A-AA93-F22754EE316A}"/>
              </a:ext>
            </a:extLst>
          </p:cNvPr>
          <p:cNvSpPr>
            <a:spLocks noGrp="1"/>
          </p:cNvSpPr>
          <p:nvPr>
            <p:ph type="dt" sz="half" idx="10"/>
          </p:nvPr>
        </p:nvSpPr>
        <p:spPr/>
        <p:txBody>
          <a:bodyPr/>
          <a:lstStyle/>
          <a:p>
            <a:pPr>
              <a:defRPr/>
            </a:pPr>
            <a:fld id="{CCF760B8-411E-C240-B533-D44B2126185B}" type="datetime1">
              <a:rPr lang="en-US" smtClean="0"/>
              <a:t>1/18/19</a:t>
            </a:fld>
            <a:endParaRPr lang="en-US" dirty="0"/>
          </a:p>
        </p:txBody>
      </p:sp>
      <p:sp>
        <p:nvSpPr>
          <p:cNvPr id="5" name="Footer Placeholder 4">
            <a:extLst>
              <a:ext uri="{FF2B5EF4-FFF2-40B4-BE49-F238E27FC236}">
                <a16:creationId xmlns:a16="http://schemas.microsoft.com/office/drawing/2014/main" id="{48E94414-D256-9F48-8ADE-DC72016334C5}"/>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1B877C58-83D0-0B40-A39A-452683B82E47}"/>
              </a:ext>
            </a:extLst>
          </p:cNvPr>
          <p:cNvSpPr>
            <a:spLocks noGrp="1"/>
          </p:cNvSpPr>
          <p:nvPr>
            <p:ph type="sldNum" sz="quarter" idx="12"/>
          </p:nvPr>
        </p:nvSpPr>
        <p:spPr/>
        <p:txBody>
          <a:bodyPr/>
          <a:lstStyle/>
          <a:p>
            <a:pPr>
              <a:defRPr/>
            </a:pPr>
            <a:fld id="{8EF716C0-76B7-FE44-99BD-D4312132B0AB}" type="slidenum">
              <a:rPr lang="en-US" smtClean="0"/>
              <a:pPr>
                <a:defRPr/>
              </a:pPr>
              <a:t>62</a:t>
            </a:fld>
            <a:endParaRPr lang="en-US" dirty="0"/>
          </a:p>
        </p:txBody>
      </p:sp>
      <p:sp>
        <p:nvSpPr>
          <p:cNvPr id="7" name="TextBox 6">
            <a:extLst>
              <a:ext uri="{FF2B5EF4-FFF2-40B4-BE49-F238E27FC236}">
                <a16:creationId xmlns:a16="http://schemas.microsoft.com/office/drawing/2014/main" id="{47567F42-C66E-AD43-8CA9-A40A5C841005}"/>
              </a:ext>
            </a:extLst>
          </p:cNvPr>
          <p:cNvSpPr txBox="1"/>
          <p:nvPr/>
        </p:nvSpPr>
        <p:spPr>
          <a:xfrm>
            <a:off x="7525025" y="5115339"/>
            <a:ext cx="3750365" cy="369332"/>
          </a:xfrm>
          <a:prstGeom prst="rect">
            <a:avLst/>
          </a:prstGeom>
          <a:noFill/>
        </p:spPr>
        <p:txBody>
          <a:bodyPr wrap="square" rtlCol="0">
            <a:spAutoFit/>
          </a:bodyPr>
          <a:lstStyle/>
          <a:p>
            <a:r>
              <a:rPr lang="en-US" dirty="0"/>
              <a:t> NIM A 518 (2004) 532</a:t>
            </a:r>
            <a:endParaRPr lang="en-US" b="0" dirty="0">
              <a:latin typeface="Comic Sans MS"/>
            </a:endParaRPr>
          </a:p>
        </p:txBody>
      </p:sp>
      <p:sp>
        <p:nvSpPr>
          <p:cNvPr id="8" name="TextBox 7">
            <a:extLst>
              <a:ext uri="{FF2B5EF4-FFF2-40B4-BE49-F238E27FC236}">
                <a16:creationId xmlns:a16="http://schemas.microsoft.com/office/drawing/2014/main" id="{78FD1785-ECD8-8844-9076-92B7838CC07A}"/>
              </a:ext>
            </a:extLst>
          </p:cNvPr>
          <p:cNvSpPr txBox="1"/>
          <p:nvPr/>
        </p:nvSpPr>
        <p:spPr>
          <a:xfrm>
            <a:off x="7624417" y="5598974"/>
            <a:ext cx="3551583" cy="369332"/>
          </a:xfrm>
          <a:prstGeom prst="rect">
            <a:avLst/>
          </a:prstGeom>
          <a:noFill/>
        </p:spPr>
        <p:txBody>
          <a:bodyPr wrap="square" rtlCol="0">
            <a:spAutoFit/>
          </a:bodyPr>
          <a:lstStyle/>
          <a:p>
            <a:r>
              <a:rPr lang="en-US" dirty="0"/>
              <a:t>CERN-LHCC-2013-007</a:t>
            </a:r>
            <a:endParaRPr lang="en-US" b="0" dirty="0">
              <a:latin typeface="Comic Sans MS"/>
            </a:endParaRPr>
          </a:p>
        </p:txBody>
      </p:sp>
    </p:spTree>
    <p:extLst>
      <p:ext uri="{BB962C8B-B14F-4D97-AF65-F5344CB8AC3E}">
        <p14:creationId xmlns:p14="http://schemas.microsoft.com/office/powerpoint/2010/main" val="1590178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BAF8BC-D045-2044-9ABA-1686DE7313DC}"/>
              </a:ext>
            </a:extLst>
          </p:cNvPr>
          <p:cNvSpPr>
            <a:spLocks noGrp="1"/>
          </p:cNvSpPr>
          <p:nvPr>
            <p:ph type="title"/>
          </p:nvPr>
        </p:nvSpPr>
        <p:spPr/>
        <p:txBody>
          <a:bodyPr/>
          <a:lstStyle/>
          <a:p>
            <a:r>
              <a:rPr lang="en-US" dirty="0"/>
              <a:t>AM ASICs</a:t>
            </a:r>
          </a:p>
        </p:txBody>
      </p:sp>
      <p:sp>
        <p:nvSpPr>
          <p:cNvPr id="4" name="Date Placeholder 3">
            <a:extLst>
              <a:ext uri="{FF2B5EF4-FFF2-40B4-BE49-F238E27FC236}">
                <a16:creationId xmlns:a16="http://schemas.microsoft.com/office/drawing/2014/main" id="{AB7C98D7-04B6-BF4C-B428-302759F4B6FE}"/>
              </a:ext>
            </a:extLst>
          </p:cNvPr>
          <p:cNvSpPr>
            <a:spLocks noGrp="1"/>
          </p:cNvSpPr>
          <p:nvPr>
            <p:ph type="dt" sz="half" idx="10"/>
          </p:nvPr>
        </p:nvSpPr>
        <p:spPr/>
        <p:txBody>
          <a:bodyPr/>
          <a:lstStyle/>
          <a:p>
            <a:pPr>
              <a:defRPr/>
            </a:pPr>
            <a:fld id="{B6D041C7-5705-9F4F-8FD6-2C1FE9B10AF0}" type="datetime1">
              <a:rPr lang="en-US" smtClean="0"/>
              <a:t>1/18/19</a:t>
            </a:fld>
            <a:endParaRPr lang="en-US" dirty="0"/>
          </a:p>
        </p:txBody>
      </p:sp>
      <p:sp>
        <p:nvSpPr>
          <p:cNvPr id="5" name="Footer Placeholder 4">
            <a:extLst>
              <a:ext uri="{FF2B5EF4-FFF2-40B4-BE49-F238E27FC236}">
                <a16:creationId xmlns:a16="http://schemas.microsoft.com/office/drawing/2014/main" id="{8FC7A359-FD0E-5F4C-9A47-37B6B58C76D9}"/>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EA9E904D-DD0D-D448-B8B4-638AF5977E96}"/>
              </a:ext>
            </a:extLst>
          </p:cNvPr>
          <p:cNvSpPr>
            <a:spLocks noGrp="1"/>
          </p:cNvSpPr>
          <p:nvPr>
            <p:ph type="sldNum" sz="quarter" idx="12"/>
          </p:nvPr>
        </p:nvSpPr>
        <p:spPr/>
        <p:txBody>
          <a:bodyPr/>
          <a:lstStyle/>
          <a:p>
            <a:pPr>
              <a:defRPr/>
            </a:pPr>
            <a:fld id="{8EF716C0-76B7-FE44-99BD-D4312132B0AB}" type="slidenum">
              <a:rPr lang="en-US" smtClean="0"/>
              <a:pPr>
                <a:defRPr/>
              </a:pPr>
              <a:t>63</a:t>
            </a:fld>
            <a:endParaRPr lang="en-US" dirty="0"/>
          </a:p>
        </p:txBody>
      </p:sp>
      <p:pic>
        <p:nvPicPr>
          <p:cNvPr id="9" name="Picture 8">
            <a:extLst>
              <a:ext uri="{FF2B5EF4-FFF2-40B4-BE49-F238E27FC236}">
                <a16:creationId xmlns:a16="http://schemas.microsoft.com/office/drawing/2014/main" id="{D7FCD80E-3291-2E40-B818-DDC525BD538F}"/>
              </a:ext>
            </a:extLst>
          </p:cNvPr>
          <p:cNvPicPr>
            <a:picLocks noChangeAspect="1"/>
          </p:cNvPicPr>
          <p:nvPr/>
        </p:nvPicPr>
        <p:blipFill>
          <a:blip r:embed="rId2"/>
          <a:stretch>
            <a:fillRect/>
          </a:stretch>
        </p:blipFill>
        <p:spPr>
          <a:xfrm>
            <a:off x="311979" y="1790979"/>
            <a:ext cx="6235321" cy="2714763"/>
          </a:xfrm>
          <a:prstGeom prst="rect">
            <a:avLst/>
          </a:prstGeom>
        </p:spPr>
      </p:pic>
      <p:sp>
        <p:nvSpPr>
          <p:cNvPr id="10" name="Rectangle 9">
            <a:extLst>
              <a:ext uri="{FF2B5EF4-FFF2-40B4-BE49-F238E27FC236}">
                <a16:creationId xmlns:a16="http://schemas.microsoft.com/office/drawing/2014/main" id="{7BB8F7C2-3142-3F4B-A949-B18FBF7BBD77}"/>
              </a:ext>
            </a:extLst>
          </p:cNvPr>
          <p:cNvSpPr/>
          <p:nvPr/>
        </p:nvSpPr>
        <p:spPr bwMode="auto">
          <a:xfrm>
            <a:off x="3326296" y="1669777"/>
            <a:ext cx="967408" cy="235888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DA77244B-E741-CE4B-A655-4377EE9A2ACF}"/>
              </a:ext>
            </a:extLst>
          </p:cNvPr>
          <p:cNvSpPr txBox="1"/>
          <p:nvPr/>
        </p:nvSpPr>
        <p:spPr>
          <a:xfrm>
            <a:off x="711200" y="1344985"/>
            <a:ext cx="4779617" cy="369332"/>
          </a:xfrm>
          <a:prstGeom prst="rect">
            <a:avLst/>
          </a:prstGeom>
          <a:noFill/>
        </p:spPr>
        <p:txBody>
          <a:bodyPr wrap="square" rtlCol="0">
            <a:spAutoFit/>
          </a:bodyPr>
          <a:lstStyle/>
          <a:p>
            <a:r>
              <a:rPr lang="en-US" b="0" dirty="0">
                <a:latin typeface="Comic Sans MS"/>
              </a:rPr>
              <a:t>ATLAS FTK AM chip</a:t>
            </a:r>
          </a:p>
        </p:txBody>
      </p:sp>
      <p:sp>
        <p:nvSpPr>
          <p:cNvPr id="12" name="TextBox 11">
            <a:extLst>
              <a:ext uri="{FF2B5EF4-FFF2-40B4-BE49-F238E27FC236}">
                <a16:creationId xmlns:a16="http://schemas.microsoft.com/office/drawing/2014/main" id="{985BE347-D267-B644-84D9-C533682F61C6}"/>
              </a:ext>
            </a:extLst>
          </p:cNvPr>
          <p:cNvSpPr txBox="1"/>
          <p:nvPr/>
        </p:nvSpPr>
        <p:spPr>
          <a:xfrm>
            <a:off x="6751983" y="1447759"/>
            <a:ext cx="4779617" cy="369332"/>
          </a:xfrm>
          <a:prstGeom prst="rect">
            <a:avLst/>
          </a:prstGeom>
          <a:noFill/>
        </p:spPr>
        <p:txBody>
          <a:bodyPr wrap="square" rtlCol="0">
            <a:spAutoFit/>
          </a:bodyPr>
          <a:lstStyle/>
          <a:p>
            <a:r>
              <a:rPr lang="en-US" b="0" dirty="0">
                <a:latin typeface="Comic Sans MS"/>
              </a:rPr>
              <a:t>3D stacked silicon technology also in R&amp;D </a:t>
            </a:r>
          </a:p>
        </p:txBody>
      </p:sp>
      <p:sp>
        <p:nvSpPr>
          <p:cNvPr id="13" name="TextBox 12">
            <a:extLst>
              <a:ext uri="{FF2B5EF4-FFF2-40B4-BE49-F238E27FC236}">
                <a16:creationId xmlns:a16="http://schemas.microsoft.com/office/drawing/2014/main" id="{600F4F4D-D2A8-7E47-A908-5AC198572AE0}"/>
              </a:ext>
            </a:extLst>
          </p:cNvPr>
          <p:cNvSpPr txBox="1"/>
          <p:nvPr/>
        </p:nvSpPr>
        <p:spPr>
          <a:xfrm>
            <a:off x="600765" y="969595"/>
            <a:ext cx="3551583" cy="369332"/>
          </a:xfrm>
          <a:prstGeom prst="rect">
            <a:avLst/>
          </a:prstGeom>
          <a:noFill/>
        </p:spPr>
        <p:txBody>
          <a:bodyPr wrap="square" rtlCol="0">
            <a:spAutoFit/>
          </a:bodyPr>
          <a:lstStyle/>
          <a:p>
            <a:r>
              <a:rPr lang="en-US" dirty="0"/>
              <a:t>CERN-LHCC-2013-007</a:t>
            </a:r>
            <a:endParaRPr lang="en-US" b="0" dirty="0">
              <a:latin typeface="Comic Sans MS"/>
            </a:endParaRPr>
          </a:p>
        </p:txBody>
      </p:sp>
      <p:sp>
        <p:nvSpPr>
          <p:cNvPr id="14" name="Oval 13">
            <a:extLst>
              <a:ext uri="{FF2B5EF4-FFF2-40B4-BE49-F238E27FC236}">
                <a16:creationId xmlns:a16="http://schemas.microsoft.com/office/drawing/2014/main" id="{D39D1E5C-8795-7644-BB17-9C98A1AA0F37}"/>
              </a:ext>
            </a:extLst>
          </p:cNvPr>
          <p:cNvSpPr/>
          <p:nvPr/>
        </p:nvSpPr>
        <p:spPr bwMode="auto">
          <a:xfrm>
            <a:off x="3429639" y="3379307"/>
            <a:ext cx="722709" cy="304800"/>
          </a:xfrm>
          <a:prstGeom prst="ellipse">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1" i="0" u="none" strike="noStrike" cap="none" normalizeH="0" baseline="0">
              <a:ln>
                <a:noFill/>
              </a:ln>
              <a:solidFill>
                <a:schemeClr val="tx1"/>
              </a:solidFill>
              <a:effectLst/>
              <a:latin typeface="Arial" charset="0"/>
            </a:endParaRPr>
          </a:p>
        </p:txBody>
      </p:sp>
      <p:pic>
        <p:nvPicPr>
          <p:cNvPr id="16" name="Picture 15">
            <a:extLst>
              <a:ext uri="{FF2B5EF4-FFF2-40B4-BE49-F238E27FC236}">
                <a16:creationId xmlns:a16="http://schemas.microsoft.com/office/drawing/2014/main" id="{A408F9A2-25F8-634B-998A-6E6FF34144AF}"/>
              </a:ext>
            </a:extLst>
          </p:cNvPr>
          <p:cNvPicPr>
            <a:picLocks noChangeAspect="1"/>
          </p:cNvPicPr>
          <p:nvPr/>
        </p:nvPicPr>
        <p:blipFill>
          <a:blip r:embed="rId3"/>
          <a:stretch>
            <a:fillRect/>
          </a:stretch>
        </p:blipFill>
        <p:spPr>
          <a:xfrm>
            <a:off x="6376441" y="1817091"/>
            <a:ext cx="6211328" cy="3413996"/>
          </a:xfrm>
          <a:prstGeom prst="rect">
            <a:avLst/>
          </a:prstGeom>
        </p:spPr>
      </p:pic>
      <p:sp>
        <p:nvSpPr>
          <p:cNvPr id="17" name="TextBox 16">
            <a:extLst>
              <a:ext uri="{FF2B5EF4-FFF2-40B4-BE49-F238E27FC236}">
                <a16:creationId xmlns:a16="http://schemas.microsoft.com/office/drawing/2014/main" id="{27F4382B-009E-DB4E-8CF2-ECF29437E508}"/>
              </a:ext>
            </a:extLst>
          </p:cNvPr>
          <p:cNvSpPr txBox="1"/>
          <p:nvPr/>
        </p:nvSpPr>
        <p:spPr>
          <a:xfrm>
            <a:off x="5964016" y="5352289"/>
            <a:ext cx="3518089" cy="923330"/>
          </a:xfrm>
          <a:prstGeom prst="rect">
            <a:avLst/>
          </a:prstGeom>
          <a:noFill/>
        </p:spPr>
        <p:txBody>
          <a:bodyPr wrap="square" rtlCol="0">
            <a:spAutoFit/>
          </a:bodyPr>
          <a:lstStyle/>
          <a:p>
            <a:r>
              <a:rPr lang="en-US" b="0" dirty="0">
                <a:latin typeface="Comic Sans MS"/>
              </a:rPr>
              <a:t>Proposed vertically integrated pattern recognition AM</a:t>
            </a:r>
          </a:p>
          <a:p>
            <a:r>
              <a:rPr lang="en-US" dirty="0">
                <a:latin typeface="Comic Sans MS"/>
              </a:rPr>
              <a:t>- Higher speed, density</a:t>
            </a:r>
            <a:endParaRPr lang="en-US" b="0" dirty="0">
              <a:latin typeface="Comic Sans MS"/>
            </a:endParaRPr>
          </a:p>
        </p:txBody>
      </p:sp>
      <p:sp>
        <p:nvSpPr>
          <p:cNvPr id="18" name="TextBox 17">
            <a:extLst>
              <a:ext uri="{FF2B5EF4-FFF2-40B4-BE49-F238E27FC236}">
                <a16:creationId xmlns:a16="http://schemas.microsoft.com/office/drawing/2014/main" id="{0247D0C9-00F3-7D4A-BBF8-70725777455B}"/>
              </a:ext>
            </a:extLst>
          </p:cNvPr>
          <p:cNvSpPr txBox="1"/>
          <p:nvPr/>
        </p:nvSpPr>
        <p:spPr>
          <a:xfrm>
            <a:off x="9692119" y="5539481"/>
            <a:ext cx="2967761" cy="369332"/>
          </a:xfrm>
          <a:prstGeom prst="rect">
            <a:avLst/>
          </a:prstGeom>
          <a:noFill/>
        </p:spPr>
        <p:txBody>
          <a:bodyPr wrap="square" rtlCol="0">
            <a:spAutoFit/>
          </a:bodyPr>
          <a:lstStyle/>
          <a:p>
            <a:r>
              <a:rPr lang="en-US" b="0" dirty="0">
                <a:latin typeface="Comic Sans MS"/>
              </a:rPr>
              <a:t>Particle trajectory</a:t>
            </a:r>
          </a:p>
        </p:txBody>
      </p:sp>
      <p:sp>
        <p:nvSpPr>
          <p:cNvPr id="19" name="TextBox 18">
            <a:extLst>
              <a:ext uri="{FF2B5EF4-FFF2-40B4-BE49-F238E27FC236}">
                <a16:creationId xmlns:a16="http://schemas.microsoft.com/office/drawing/2014/main" id="{4CE17ADB-0B29-7640-BEE8-4F6775893BB8}"/>
              </a:ext>
            </a:extLst>
          </p:cNvPr>
          <p:cNvSpPr txBox="1"/>
          <p:nvPr/>
        </p:nvSpPr>
        <p:spPr>
          <a:xfrm>
            <a:off x="7924800" y="933397"/>
            <a:ext cx="4472672" cy="369332"/>
          </a:xfrm>
          <a:prstGeom prst="rect">
            <a:avLst/>
          </a:prstGeom>
          <a:noFill/>
        </p:spPr>
        <p:txBody>
          <a:bodyPr wrap="square" rtlCol="0">
            <a:spAutoFit/>
          </a:bodyPr>
          <a:lstStyle/>
          <a:p>
            <a:r>
              <a:rPr lang="en-US" dirty="0"/>
              <a:t>T. Liu et al 2015 JINST 10 C02029</a:t>
            </a:r>
            <a:endParaRPr lang="en-US" b="0" dirty="0">
              <a:latin typeface="Comic Sans MS"/>
            </a:endParaRPr>
          </a:p>
        </p:txBody>
      </p:sp>
      <p:pic>
        <p:nvPicPr>
          <p:cNvPr id="3" name="Picture 2">
            <a:extLst>
              <a:ext uri="{FF2B5EF4-FFF2-40B4-BE49-F238E27FC236}">
                <a16:creationId xmlns:a16="http://schemas.microsoft.com/office/drawing/2014/main" id="{A15C8AEC-C7CB-5E42-B336-12FEC03B0016}"/>
              </a:ext>
            </a:extLst>
          </p:cNvPr>
          <p:cNvPicPr>
            <a:picLocks noChangeAspect="1"/>
          </p:cNvPicPr>
          <p:nvPr/>
        </p:nvPicPr>
        <p:blipFill>
          <a:blip r:embed="rId4"/>
          <a:stretch>
            <a:fillRect/>
          </a:stretch>
        </p:blipFill>
        <p:spPr>
          <a:xfrm flipV="1">
            <a:off x="495576" y="5435323"/>
            <a:ext cx="5017866" cy="1082770"/>
          </a:xfrm>
          <a:prstGeom prst="rect">
            <a:avLst/>
          </a:prstGeom>
        </p:spPr>
      </p:pic>
      <p:cxnSp>
        <p:nvCxnSpPr>
          <p:cNvPr id="15" name="Straight Arrow Connector 14">
            <a:extLst>
              <a:ext uri="{FF2B5EF4-FFF2-40B4-BE49-F238E27FC236}">
                <a16:creationId xmlns:a16="http://schemas.microsoft.com/office/drawing/2014/main" id="{7BDC8B30-1A3A-B84E-93B6-E8A4A2ACB107}"/>
              </a:ext>
            </a:extLst>
          </p:cNvPr>
          <p:cNvCxnSpPr>
            <a:cxnSpLocks/>
          </p:cNvCxnSpPr>
          <p:nvPr/>
        </p:nvCxnSpPr>
        <p:spPr bwMode="auto">
          <a:xfrm flipH="1">
            <a:off x="5618922" y="5041369"/>
            <a:ext cx="1537252" cy="39395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8182435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9E3AF-9808-7E4C-A60C-735390B04AD4}"/>
              </a:ext>
            </a:extLst>
          </p:cNvPr>
          <p:cNvSpPr>
            <a:spLocks noGrp="1"/>
          </p:cNvSpPr>
          <p:nvPr>
            <p:ph type="title"/>
          </p:nvPr>
        </p:nvSpPr>
        <p:spPr/>
        <p:txBody>
          <a:bodyPr/>
          <a:lstStyle/>
          <a:p>
            <a:r>
              <a:rPr lang="en-US" dirty="0"/>
              <a:t>Boosted Decision Trees</a:t>
            </a:r>
          </a:p>
        </p:txBody>
      </p:sp>
      <p:sp>
        <p:nvSpPr>
          <p:cNvPr id="3" name="Content Placeholder 2">
            <a:extLst>
              <a:ext uri="{FF2B5EF4-FFF2-40B4-BE49-F238E27FC236}">
                <a16:creationId xmlns:a16="http://schemas.microsoft.com/office/drawing/2014/main" id="{D336A9DC-0A1F-2740-B984-CF0186B3E589}"/>
              </a:ext>
            </a:extLst>
          </p:cNvPr>
          <p:cNvSpPr>
            <a:spLocks noGrp="1"/>
          </p:cNvSpPr>
          <p:nvPr>
            <p:ph idx="1"/>
          </p:nvPr>
        </p:nvSpPr>
        <p:spPr>
          <a:xfrm>
            <a:off x="406400" y="1028703"/>
            <a:ext cx="6867882" cy="5549900"/>
          </a:xfrm>
        </p:spPr>
        <p:txBody>
          <a:bodyPr>
            <a:normAutofit fontScale="92500" lnSpcReduction="10000"/>
          </a:bodyPr>
          <a:lstStyle/>
          <a:p>
            <a:r>
              <a:rPr lang="en-US" dirty="0"/>
              <a:t>A decision tree repeatedly splits a dataset into smaller </a:t>
            </a:r>
            <a:r>
              <a:rPr lang="en-US" dirty="0" err="1"/>
              <a:t>subregions</a:t>
            </a:r>
            <a:r>
              <a:rPr lang="en-US" dirty="0"/>
              <a:t> based on features in that dataset</a:t>
            </a:r>
          </a:p>
          <a:p>
            <a:pPr lvl="1"/>
            <a:r>
              <a:rPr lang="en-US" dirty="0"/>
              <a:t>Similar to what particle physicists were doing already by hand </a:t>
            </a:r>
            <a:br>
              <a:rPr lang="en-US" dirty="0"/>
            </a:br>
            <a:r>
              <a:rPr lang="en-US" dirty="0"/>
              <a:t>(“cuts” on the data set)</a:t>
            </a:r>
          </a:p>
          <a:p>
            <a:r>
              <a:rPr lang="en-US" dirty="0"/>
              <a:t>The Boosting takes an ensemble of decision trees, where each subsequent tree tries to improve upon the error from the previous one</a:t>
            </a:r>
          </a:p>
          <a:p>
            <a:pPr lvl="1"/>
            <a:r>
              <a:rPr lang="en-US" dirty="0"/>
              <a:t>Each tree gets a weight, and the ensemble gets the weighted sum</a:t>
            </a:r>
          </a:p>
        </p:txBody>
      </p:sp>
      <p:sp>
        <p:nvSpPr>
          <p:cNvPr id="4" name="Date Placeholder 3">
            <a:extLst>
              <a:ext uri="{FF2B5EF4-FFF2-40B4-BE49-F238E27FC236}">
                <a16:creationId xmlns:a16="http://schemas.microsoft.com/office/drawing/2014/main" id="{77C64201-FAFA-4D42-BAB4-1AFEFC793519}"/>
              </a:ext>
            </a:extLst>
          </p:cNvPr>
          <p:cNvSpPr>
            <a:spLocks noGrp="1"/>
          </p:cNvSpPr>
          <p:nvPr>
            <p:ph type="dt" sz="half" idx="10"/>
          </p:nvPr>
        </p:nvSpPr>
        <p:spPr/>
        <p:txBody>
          <a:bodyPr/>
          <a:lstStyle/>
          <a:p>
            <a:pPr>
              <a:defRPr/>
            </a:pPr>
            <a:fld id="{84AA9694-2F04-724E-9E80-5B649D437FAF}" type="datetime1">
              <a:rPr lang="en-US" smtClean="0"/>
              <a:t>1/18/19</a:t>
            </a:fld>
            <a:endParaRPr lang="en-US" dirty="0"/>
          </a:p>
        </p:txBody>
      </p:sp>
      <p:sp>
        <p:nvSpPr>
          <p:cNvPr id="5" name="Footer Placeholder 4">
            <a:extLst>
              <a:ext uri="{FF2B5EF4-FFF2-40B4-BE49-F238E27FC236}">
                <a16:creationId xmlns:a16="http://schemas.microsoft.com/office/drawing/2014/main" id="{F5E3353D-DF91-1A43-B02E-43BD0AD3703D}"/>
              </a:ext>
            </a:extLst>
          </p:cNvPr>
          <p:cNvSpPr>
            <a:spLocks noGrp="1"/>
          </p:cNvSpPr>
          <p:nvPr>
            <p:ph type="ftr" sz="quarter" idx="11"/>
          </p:nvPr>
        </p:nvSpPr>
        <p:spPr/>
        <p:txBody>
          <a:bodyPr/>
          <a:lstStyle/>
          <a:p>
            <a:pPr>
              <a:defRPr/>
            </a:pPr>
            <a:r>
              <a:rPr lang="en-US"/>
              <a:t>Acosta - Trigger Electronics - ASET </a:t>
            </a:r>
            <a:endParaRPr lang="en-US" dirty="0"/>
          </a:p>
        </p:txBody>
      </p:sp>
      <p:sp>
        <p:nvSpPr>
          <p:cNvPr id="6" name="Slide Number Placeholder 5">
            <a:extLst>
              <a:ext uri="{FF2B5EF4-FFF2-40B4-BE49-F238E27FC236}">
                <a16:creationId xmlns:a16="http://schemas.microsoft.com/office/drawing/2014/main" id="{F2AA2C5B-FB70-9743-9893-B5E418964F56}"/>
              </a:ext>
            </a:extLst>
          </p:cNvPr>
          <p:cNvSpPr>
            <a:spLocks noGrp="1"/>
          </p:cNvSpPr>
          <p:nvPr>
            <p:ph type="sldNum" sz="quarter" idx="12"/>
          </p:nvPr>
        </p:nvSpPr>
        <p:spPr/>
        <p:txBody>
          <a:bodyPr/>
          <a:lstStyle/>
          <a:p>
            <a:pPr>
              <a:defRPr/>
            </a:pPr>
            <a:fld id="{8EF716C0-76B7-FE44-99BD-D4312132B0AB}" type="slidenum">
              <a:rPr lang="en-US" smtClean="0"/>
              <a:pPr>
                <a:defRPr/>
              </a:pPr>
              <a:t>64</a:t>
            </a:fld>
            <a:endParaRPr lang="en-US" dirty="0"/>
          </a:p>
        </p:txBody>
      </p:sp>
      <p:pic>
        <p:nvPicPr>
          <p:cNvPr id="7" name="Picture 6">
            <a:extLst>
              <a:ext uri="{FF2B5EF4-FFF2-40B4-BE49-F238E27FC236}">
                <a16:creationId xmlns:a16="http://schemas.microsoft.com/office/drawing/2014/main" id="{521AA796-D0D2-0043-9402-9639DF7A26E7}"/>
              </a:ext>
            </a:extLst>
          </p:cNvPr>
          <p:cNvPicPr>
            <a:picLocks noChangeAspect="1"/>
          </p:cNvPicPr>
          <p:nvPr/>
        </p:nvPicPr>
        <p:blipFill>
          <a:blip r:embed="rId2"/>
          <a:stretch>
            <a:fillRect/>
          </a:stretch>
        </p:blipFill>
        <p:spPr>
          <a:xfrm>
            <a:off x="7274282" y="885372"/>
            <a:ext cx="4612918" cy="3686629"/>
          </a:xfrm>
          <a:prstGeom prst="rect">
            <a:avLst/>
          </a:prstGeom>
        </p:spPr>
      </p:pic>
      <p:pic>
        <p:nvPicPr>
          <p:cNvPr id="8" name="Picture 7">
            <a:extLst>
              <a:ext uri="{FF2B5EF4-FFF2-40B4-BE49-F238E27FC236}">
                <a16:creationId xmlns:a16="http://schemas.microsoft.com/office/drawing/2014/main" id="{C64D4EB3-28AF-C347-A11F-ECA56921D36A}"/>
              </a:ext>
            </a:extLst>
          </p:cNvPr>
          <p:cNvPicPr>
            <a:picLocks noChangeAspect="1"/>
          </p:cNvPicPr>
          <p:nvPr/>
        </p:nvPicPr>
        <p:blipFill>
          <a:blip r:embed="rId3"/>
          <a:stretch>
            <a:fillRect/>
          </a:stretch>
        </p:blipFill>
        <p:spPr>
          <a:xfrm>
            <a:off x="7924800" y="4387121"/>
            <a:ext cx="3413482" cy="2133426"/>
          </a:xfrm>
          <a:prstGeom prst="rect">
            <a:avLst/>
          </a:prstGeom>
        </p:spPr>
      </p:pic>
    </p:spTree>
    <p:extLst>
      <p:ext uri="{BB962C8B-B14F-4D97-AF65-F5344CB8AC3E}">
        <p14:creationId xmlns:p14="http://schemas.microsoft.com/office/powerpoint/2010/main" val="254735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448AC5-E8B5-1B48-B122-45687C15264A}"/>
              </a:ext>
            </a:extLst>
          </p:cNvPr>
          <p:cNvSpPr>
            <a:spLocks noGrp="1"/>
          </p:cNvSpPr>
          <p:nvPr>
            <p:ph type="title"/>
          </p:nvPr>
        </p:nvSpPr>
        <p:spPr/>
        <p:txBody>
          <a:bodyPr/>
          <a:lstStyle/>
          <a:p>
            <a:r>
              <a:rPr lang="en-US" dirty="0"/>
              <a:t>Abstract</a:t>
            </a:r>
          </a:p>
        </p:txBody>
      </p:sp>
      <p:sp>
        <p:nvSpPr>
          <p:cNvPr id="8" name="Content Placeholder 7">
            <a:extLst>
              <a:ext uri="{FF2B5EF4-FFF2-40B4-BE49-F238E27FC236}">
                <a16:creationId xmlns:a16="http://schemas.microsoft.com/office/drawing/2014/main" id="{47DDE923-5695-3D46-99BC-7F83F5479D62}"/>
              </a:ext>
            </a:extLst>
          </p:cNvPr>
          <p:cNvSpPr>
            <a:spLocks noGrp="1"/>
          </p:cNvSpPr>
          <p:nvPr>
            <p:ph idx="1"/>
          </p:nvPr>
        </p:nvSpPr>
        <p:spPr/>
        <p:txBody>
          <a:bodyPr>
            <a:normAutofit fontScale="92500"/>
          </a:bodyPr>
          <a:lstStyle/>
          <a:p>
            <a:pPr lvl="1"/>
            <a:r>
              <a:rPr lang="en-US" dirty="0"/>
              <a:t>Trigger systems for experiments at particle physics colliders must analyze and select from an enormous amount of raw data generated from billions of  collisions per second only a tiny fraction for storage,  all within a processing time of just microseconds per collision event. A two-level  processing system based on field programmable gate arrays in the first level and CPUs for the second level must implement algorithms to identify and measure particles coming from the collisions with high precision, and retain only those collisions most interesting to the physics program of the  experiment. This talk will review the challenges and electronic solutions for such trigger systems, including the use of state-of-the-art technologies  and machine-learning artificial intelligence algorithms to extract the best performance. The outlook toward future upgrades and experiments also will be presented.</a:t>
            </a:r>
          </a:p>
        </p:txBody>
      </p:sp>
      <p:sp>
        <p:nvSpPr>
          <p:cNvPr id="4" name="Date Placeholder 3">
            <a:extLst>
              <a:ext uri="{FF2B5EF4-FFF2-40B4-BE49-F238E27FC236}">
                <a16:creationId xmlns:a16="http://schemas.microsoft.com/office/drawing/2014/main" id="{73114120-82A2-2246-B624-FEFBDA74CF97}"/>
              </a:ext>
            </a:extLst>
          </p:cNvPr>
          <p:cNvSpPr>
            <a:spLocks noGrp="1"/>
          </p:cNvSpPr>
          <p:nvPr>
            <p:ph type="dt" sz="half" idx="10"/>
          </p:nvPr>
        </p:nvSpPr>
        <p:spPr/>
        <p:txBody>
          <a:bodyPr/>
          <a:lstStyle/>
          <a:p>
            <a:pPr>
              <a:defRPr/>
            </a:pPr>
            <a:fld id="{AB351557-5FB9-8347-9E77-D1E7AE87EE6F}" type="datetime1">
              <a:rPr lang="en-US" smtClean="0"/>
              <a:t>1/18/19</a:t>
            </a:fld>
            <a:endParaRPr lang="en-US" dirty="0"/>
          </a:p>
        </p:txBody>
      </p:sp>
      <p:sp>
        <p:nvSpPr>
          <p:cNvPr id="5" name="Footer Placeholder 4">
            <a:extLst>
              <a:ext uri="{FF2B5EF4-FFF2-40B4-BE49-F238E27FC236}">
                <a16:creationId xmlns:a16="http://schemas.microsoft.com/office/drawing/2014/main" id="{32211DED-1CB6-9542-86D1-203F2513DA51}"/>
              </a:ext>
            </a:extLst>
          </p:cNvPr>
          <p:cNvSpPr>
            <a:spLocks noGrp="1"/>
          </p:cNvSpPr>
          <p:nvPr>
            <p:ph type="ftr" sz="quarter" idx="11"/>
          </p:nvPr>
        </p:nvSpPr>
        <p:spPr/>
        <p:txBody>
          <a:bodyPr/>
          <a:lstStyle/>
          <a:p>
            <a:pPr>
              <a:defRPr/>
            </a:pPr>
            <a:r>
              <a:rPr lang="en-US"/>
              <a:t>Acosta - Trigger Electronics - ASET </a:t>
            </a:r>
          </a:p>
        </p:txBody>
      </p:sp>
      <p:sp>
        <p:nvSpPr>
          <p:cNvPr id="6" name="Slide Number Placeholder 5">
            <a:extLst>
              <a:ext uri="{FF2B5EF4-FFF2-40B4-BE49-F238E27FC236}">
                <a16:creationId xmlns:a16="http://schemas.microsoft.com/office/drawing/2014/main" id="{07A92614-E242-854C-8184-21EF442DCB1C}"/>
              </a:ext>
            </a:extLst>
          </p:cNvPr>
          <p:cNvSpPr>
            <a:spLocks noGrp="1"/>
          </p:cNvSpPr>
          <p:nvPr>
            <p:ph type="sldNum" sz="quarter" idx="12"/>
          </p:nvPr>
        </p:nvSpPr>
        <p:spPr/>
        <p:txBody>
          <a:bodyPr/>
          <a:lstStyle/>
          <a:p>
            <a:pPr>
              <a:defRPr/>
            </a:pPr>
            <a:fld id="{CC096471-B980-DF4C-A8A0-08B77CC81F36}" type="slidenum">
              <a:rPr lang="en-US" smtClean="0"/>
              <a:pPr>
                <a:defRPr/>
              </a:pPr>
              <a:t>65</a:t>
            </a:fld>
            <a:endParaRPr lang="en-US"/>
          </a:p>
        </p:txBody>
      </p:sp>
    </p:spTree>
    <p:extLst>
      <p:ext uri="{BB962C8B-B14F-4D97-AF65-F5344CB8AC3E}">
        <p14:creationId xmlns:p14="http://schemas.microsoft.com/office/powerpoint/2010/main" val="1866588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CMS Experiment, Opened</a:t>
            </a:r>
          </a:p>
        </p:txBody>
      </p:sp>
      <p:sp>
        <p:nvSpPr>
          <p:cNvPr id="3" name="Date Placeholder 2"/>
          <p:cNvSpPr>
            <a:spLocks noGrp="1"/>
          </p:cNvSpPr>
          <p:nvPr>
            <p:ph type="dt" sz="half" idx="10"/>
          </p:nvPr>
        </p:nvSpPr>
        <p:spPr/>
        <p:txBody>
          <a:bodyPr/>
          <a:lstStyle/>
          <a:p>
            <a:pPr>
              <a:defRPr/>
            </a:pPr>
            <a:fld id="{4725AE35-2AB0-5940-9FD6-5EA78436D9C7}" type="datetime1">
              <a:rPr lang="en-US" smtClean="0"/>
              <a:t>1/18/19</a:t>
            </a:fld>
            <a:endParaRPr lang="en-US"/>
          </a:p>
        </p:txBody>
      </p:sp>
      <p:sp>
        <p:nvSpPr>
          <p:cNvPr id="4" name="Footer Placeholder 3"/>
          <p:cNvSpPr>
            <a:spLocks noGrp="1"/>
          </p:cNvSpPr>
          <p:nvPr>
            <p:ph type="ftr" sz="quarter" idx="11"/>
          </p:nvPr>
        </p:nvSpPr>
        <p:spPr/>
        <p:txBody>
          <a:bodyPr/>
          <a:lstStyle/>
          <a:p>
            <a:pPr>
              <a:defRPr/>
            </a:pPr>
            <a:r>
              <a:rPr lang="en-US"/>
              <a:t>Acosta - Trigger Electronics - ASET </a:t>
            </a:r>
          </a:p>
        </p:txBody>
      </p:sp>
      <p:sp>
        <p:nvSpPr>
          <p:cNvPr id="5" name="Slide Number Placeholder 4"/>
          <p:cNvSpPr>
            <a:spLocks noGrp="1"/>
          </p:cNvSpPr>
          <p:nvPr>
            <p:ph type="sldNum" sz="quarter" idx="12"/>
          </p:nvPr>
        </p:nvSpPr>
        <p:spPr/>
        <p:txBody>
          <a:bodyPr/>
          <a:lstStyle/>
          <a:p>
            <a:fld id="{F1045D0D-1041-434F-8783-CF9E17439DF8}" type="slidenum">
              <a:rPr lang="en-US" smtClean="0"/>
              <a:pPr/>
              <a:t>7</a:t>
            </a:fld>
            <a:endParaRPr lang="en-US"/>
          </a:p>
        </p:txBody>
      </p:sp>
      <p:pic>
        <p:nvPicPr>
          <p:cNvPr id="6" name="Picture 5" descr="Untitled_Panorama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1822768"/>
            <a:ext cx="9587188" cy="4539932"/>
          </a:xfrm>
          <a:prstGeom prst="rect">
            <a:avLst/>
          </a:prstGeom>
        </p:spPr>
      </p:pic>
      <p:sp>
        <p:nvSpPr>
          <p:cNvPr id="7" name="TextBox 6"/>
          <p:cNvSpPr txBox="1"/>
          <p:nvPr/>
        </p:nvSpPr>
        <p:spPr>
          <a:xfrm>
            <a:off x="2006600" y="952500"/>
            <a:ext cx="3683000" cy="369332"/>
          </a:xfrm>
          <a:prstGeom prst="rect">
            <a:avLst/>
          </a:prstGeom>
          <a:noFill/>
        </p:spPr>
        <p:txBody>
          <a:bodyPr wrap="square" rtlCol="0">
            <a:spAutoFit/>
          </a:bodyPr>
          <a:lstStyle/>
          <a:p>
            <a:r>
              <a:rPr lang="en-US" dirty="0">
                <a:latin typeface="Comic Sans MS"/>
              </a:rPr>
              <a:t>3.8T solenoid (2.7 GJ!)</a:t>
            </a:r>
          </a:p>
        </p:txBody>
      </p:sp>
      <p:sp>
        <p:nvSpPr>
          <p:cNvPr id="8" name="TextBox 7"/>
          <p:cNvSpPr txBox="1"/>
          <p:nvPr/>
        </p:nvSpPr>
        <p:spPr>
          <a:xfrm>
            <a:off x="4902200" y="1346200"/>
            <a:ext cx="3149600" cy="369332"/>
          </a:xfrm>
          <a:prstGeom prst="rect">
            <a:avLst/>
          </a:prstGeom>
          <a:noFill/>
        </p:spPr>
        <p:txBody>
          <a:bodyPr wrap="square" rtlCol="0">
            <a:spAutoFit/>
          </a:bodyPr>
          <a:lstStyle/>
          <a:p>
            <a:r>
              <a:rPr lang="en-US" dirty="0" err="1">
                <a:latin typeface="Comic Sans MS"/>
              </a:rPr>
              <a:t>beampipe</a:t>
            </a:r>
            <a:endParaRPr lang="en-US" dirty="0">
              <a:latin typeface="Comic Sans MS"/>
            </a:endParaRPr>
          </a:p>
        </p:txBody>
      </p:sp>
      <p:sp>
        <p:nvSpPr>
          <p:cNvPr id="9" name="TextBox 8"/>
          <p:cNvSpPr txBox="1"/>
          <p:nvPr/>
        </p:nvSpPr>
        <p:spPr>
          <a:xfrm>
            <a:off x="7353300" y="939800"/>
            <a:ext cx="3060700" cy="369332"/>
          </a:xfrm>
          <a:prstGeom prst="rect">
            <a:avLst/>
          </a:prstGeom>
          <a:noFill/>
        </p:spPr>
        <p:txBody>
          <a:bodyPr wrap="square" rtlCol="0">
            <a:spAutoFit/>
          </a:bodyPr>
          <a:lstStyle/>
          <a:p>
            <a:r>
              <a:rPr lang="en-US" dirty="0" err="1">
                <a:latin typeface="Comic Sans MS"/>
              </a:rPr>
              <a:t>Muon</a:t>
            </a:r>
            <a:r>
              <a:rPr lang="en-US" dirty="0">
                <a:latin typeface="Comic Sans MS"/>
              </a:rPr>
              <a:t> detectors</a:t>
            </a:r>
          </a:p>
        </p:txBody>
      </p:sp>
      <p:cxnSp>
        <p:nvCxnSpPr>
          <p:cNvPr id="11" name="Straight Arrow Connector 10"/>
          <p:cNvCxnSpPr>
            <a:stCxn id="7" idx="2"/>
          </p:cNvCxnSpPr>
          <p:nvPr/>
        </p:nvCxnSpPr>
        <p:spPr bwMode="auto">
          <a:xfrm>
            <a:off x="3848100" y="1321832"/>
            <a:ext cx="12700" cy="1942068"/>
          </a:xfrm>
          <a:prstGeom prst="straightConnector1">
            <a:avLst/>
          </a:prstGeom>
          <a:solidFill>
            <a:schemeClr val="accent1"/>
          </a:solidFill>
          <a:ln w="57150" cap="flat" cmpd="sng" algn="ctr">
            <a:solidFill>
              <a:schemeClr val="bg1"/>
            </a:solidFill>
            <a:prstDash val="solid"/>
            <a:round/>
            <a:headEnd type="none" w="med" len="med"/>
            <a:tailEnd type="arrow"/>
          </a:ln>
          <a:effectLst/>
        </p:spPr>
      </p:cxnSp>
      <p:cxnSp>
        <p:nvCxnSpPr>
          <p:cNvPr id="12" name="Straight Arrow Connector 11"/>
          <p:cNvCxnSpPr/>
          <p:nvPr/>
        </p:nvCxnSpPr>
        <p:spPr bwMode="auto">
          <a:xfrm>
            <a:off x="5715000" y="1854200"/>
            <a:ext cx="0" cy="2641600"/>
          </a:xfrm>
          <a:prstGeom prst="straightConnector1">
            <a:avLst/>
          </a:prstGeom>
          <a:solidFill>
            <a:schemeClr val="accent1"/>
          </a:solidFill>
          <a:ln w="57150" cap="flat" cmpd="sng" algn="ctr">
            <a:solidFill>
              <a:schemeClr val="bg1"/>
            </a:solidFill>
            <a:prstDash val="solid"/>
            <a:round/>
            <a:headEnd type="none" w="med" len="med"/>
            <a:tailEnd type="arrow"/>
          </a:ln>
          <a:effectLst/>
        </p:spPr>
      </p:cxnSp>
      <p:cxnSp>
        <p:nvCxnSpPr>
          <p:cNvPr id="15" name="Straight Arrow Connector 14"/>
          <p:cNvCxnSpPr/>
          <p:nvPr/>
        </p:nvCxnSpPr>
        <p:spPr bwMode="auto">
          <a:xfrm>
            <a:off x="8331200" y="1464966"/>
            <a:ext cx="12700" cy="1849735"/>
          </a:xfrm>
          <a:prstGeom prst="straightConnector1">
            <a:avLst/>
          </a:prstGeom>
          <a:solidFill>
            <a:schemeClr val="accent1"/>
          </a:solidFill>
          <a:ln w="57150" cap="flat" cmpd="sng" algn="ctr">
            <a:solidFill>
              <a:schemeClr val="bg1"/>
            </a:solidFill>
            <a:prstDash val="solid"/>
            <a:round/>
            <a:headEnd type="none" w="med" len="med"/>
            <a:tailEnd type="arrow"/>
          </a:ln>
          <a:effectLst/>
        </p:spPr>
      </p:cxnSp>
      <p:sp>
        <p:nvSpPr>
          <p:cNvPr id="13" name="TextBox 12">
            <a:extLst>
              <a:ext uri="{FF2B5EF4-FFF2-40B4-BE49-F238E27FC236}">
                <a16:creationId xmlns:a16="http://schemas.microsoft.com/office/drawing/2014/main" id="{5D99DC03-CE88-8148-BD8B-CA51B2C35E78}"/>
              </a:ext>
            </a:extLst>
          </p:cNvPr>
          <p:cNvSpPr txBox="1"/>
          <p:nvPr/>
        </p:nvSpPr>
        <p:spPr>
          <a:xfrm>
            <a:off x="5548980" y="5430672"/>
            <a:ext cx="5562208" cy="913199"/>
          </a:xfrm>
          <a:prstGeom prst="rect">
            <a:avLst/>
          </a:prstGeom>
          <a:solidFill>
            <a:schemeClr val="accent2"/>
          </a:solidFill>
        </p:spPr>
        <p:txBody>
          <a:bodyPr wrap="square" rtlCol="0">
            <a:spAutoFit/>
          </a:bodyPr>
          <a:lstStyle/>
          <a:p>
            <a:r>
              <a:rPr lang="en-US" sz="2667" dirty="0">
                <a:latin typeface="+mj-lt"/>
              </a:rPr>
              <a:t>~100M electronic channels.</a:t>
            </a:r>
          </a:p>
          <a:p>
            <a:r>
              <a:rPr lang="en-US" sz="2667" dirty="0">
                <a:latin typeface="+mj-lt"/>
              </a:rPr>
              <a:t>Big data and big computing needs.</a:t>
            </a:r>
          </a:p>
        </p:txBody>
      </p:sp>
    </p:spTree>
    <p:extLst>
      <p:ext uri="{BB962C8B-B14F-4D97-AF65-F5344CB8AC3E}">
        <p14:creationId xmlns:p14="http://schemas.microsoft.com/office/powerpoint/2010/main" val="25666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3C0C-5515-DA47-836E-186B52018886}"/>
              </a:ext>
            </a:extLst>
          </p:cNvPr>
          <p:cNvSpPr>
            <a:spLocks noGrp="1"/>
          </p:cNvSpPr>
          <p:nvPr>
            <p:ph type="title"/>
          </p:nvPr>
        </p:nvSpPr>
        <p:spPr/>
        <p:txBody>
          <a:bodyPr/>
          <a:lstStyle/>
          <a:p>
            <a:r>
              <a:rPr lang="en-US" sz="3600" dirty="0"/>
              <a:t>Data Acquisition for Particle Physics Experiments</a:t>
            </a:r>
          </a:p>
        </p:txBody>
      </p:sp>
      <p:sp>
        <p:nvSpPr>
          <p:cNvPr id="3" name="Content Placeholder 2">
            <a:extLst>
              <a:ext uri="{FF2B5EF4-FFF2-40B4-BE49-F238E27FC236}">
                <a16:creationId xmlns:a16="http://schemas.microsoft.com/office/drawing/2014/main" id="{8AAE78D2-1A5A-AF45-8A31-BB0A4CCF0EE0}"/>
              </a:ext>
            </a:extLst>
          </p:cNvPr>
          <p:cNvSpPr>
            <a:spLocks noGrp="1"/>
          </p:cNvSpPr>
          <p:nvPr>
            <p:ph idx="1"/>
          </p:nvPr>
        </p:nvSpPr>
        <p:spPr/>
        <p:txBody>
          <a:bodyPr>
            <a:normAutofit fontScale="92500"/>
          </a:bodyPr>
          <a:lstStyle/>
          <a:p>
            <a:r>
              <a:rPr lang="en-US" dirty="0"/>
              <a:t>“Data acquisition” is the collection and storage of data recorded by a set of detectors comprising an experiment</a:t>
            </a:r>
          </a:p>
          <a:p>
            <a:r>
              <a:rPr lang="en-US" dirty="0"/>
              <a:t>Typically needs a “trigger”, a set of conditions (a “menu”) by which to initiate the sequence to digitize data from analog sensors (or read out from local buffers) and record to memory/disk/tape storage</a:t>
            </a:r>
          </a:p>
          <a:p>
            <a:r>
              <a:rPr lang="en-US" dirty="0"/>
              <a:t>This trigger can be:</a:t>
            </a:r>
          </a:p>
          <a:p>
            <a:pPr lvl="1"/>
            <a:r>
              <a:rPr lang="en-US" dirty="0"/>
              <a:t>As simple as a single signal pulse indicating the presence of a particle passing or interacting in an experiment</a:t>
            </a:r>
          </a:p>
          <a:p>
            <a:pPr lvl="1"/>
            <a:r>
              <a:rPr lang="en-US" dirty="0"/>
              <a:t>But nowadays as complicated as partial reconstruction of a proton-proton collision from the detector data, and a long list of criteria to decide whether to store or not</a:t>
            </a:r>
          </a:p>
        </p:txBody>
      </p:sp>
      <p:sp>
        <p:nvSpPr>
          <p:cNvPr id="4" name="Date Placeholder 3">
            <a:extLst>
              <a:ext uri="{FF2B5EF4-FFF2-40B4-BE49-F238E27FC236}">
                <a16:creationId xmlns:a16="http://schemas.microsoft.com/office/drawing/2014/main" id="{534C114D-1F61-F24E-A0ED-7571A6A0FC09}"/>
              </a:ext>
            </a:extLst>
          </p:cNvPr>
          <p:cNvSpPr>
            <a:spLocks noGrp="1"/>
          </p:cNvSpPr>
          <p:nvPr>
            <p:ph type="dt" sz="half" idx="10"/>
          </p:nvPr>
        </p:nvSpPr>
        <p:spPr/>
        <p:txBody>
          <a:bodyPr/>
          <a:lstStyle/>
          <a:p>
            <a:pPr>
              <a:defRPr/>
            </a:pPr>
            <a:fld id="{1C67DD66-EB61-054F-A5D7-6955272F1BDE}" type="datetime1">
              <a:rPr lang="en-US" smtClean="0"/>
              <a:t>1/18/19</a:t>
            </a:fld>
            <a:endParaRPr lang="en-US" dirty="0"/>
          </a:p>
        </p:txBody>
      </p:sp>
      <p:sp>
        <p:nvSpPr>
          <p:cNvPr id="5" name="Footer Placeholder 4">
            <a:extLst>
              <a:ext uri="{FF2B5EF4-FFF2-40B4-BE49-F238E27FC236}">
                <a16:creationId xmlns:a16="http://schemas.microsoft.com/office/drawing/2014/main" id="{3BD82C04-A9A2-7B48-82E8-E3A8A7ACF298}"/>
              </a:ext>
            </a:extLst>
          </p:cNvPr>
          <p:cNvSpPr>
            <a:spLocks noGrp="1"/>
          </p:cNvSpPr>
          <p:nvPr>
            <p:ph type="ftr" sz="quarter" idx="11"/>
          </p:nvPr>
        </p:nvSpPr>
        <p:spPr/>
        <p:txBody>
          <a:bodyPr/>
          <a:lstStyle/>
          <a:p>
            <a:pPr>
              <a:defRPr/>
            </a:pPr>
            <a:r>
              <a:rPr lang="en-US"/>
              <a:t>Acosta - Trigger Electronics - ASET </a:t>
            </a:r>
          </a:p>
        </p:txBody>
      </p:sp>
      <p:sp>
        <p:nvSpPr>
          <p:cNvPr id="6" name="Slide Number Placeholder 5">
            <a:extLst>
              <a:ext uri="{FF2B5EF4-FFF2-40B4-BE49-F238E27FC236}">
                <a16:creationId xmlns:a16="http://schemas.microsoft.com/office/drawing/2014/main" id="{EF0A73EE-F6B4-6542-9D5C-399D324E5792}"/>
              </a:ext>
            </a:extLst>
          </p:cNvPr>
          <p:cNvSpPr>
            <a:spLocks noGrp="1"/>
          </p:cNvSpPr>
          <p:nvPr>
            <p:ph type="sldNum" sz="quarter" idx="12"/>
          </p:nvPr>
        </p:nvSpPr>
        <p:spPr/>
        <p:txBody>
          <a:bodyPr/>
          <a:lstStyle/>
          <a:p>
            <a:pPr>
              <a:defRPr/>
            </a:pPr>
            <a:fld id="{8EF716C0-76B7-FE44-99BD-D4312132B0AB}" type="slidenum">
              <a:rPr lang="en-US" smtClean="0"/>
              <a:pPr>
                <a:defRPr/>
              </a:pPr>
              <a:t>8</a:t>
            </a:fld>
            <a:endParaRPr lang="en-US"/>
          </a:p>
        </p:txBody>
      </p:sp>
    </p:spTree>
    <p:extLst>
      <p:ext uri="{BB962C8B-B14F-4D97-AF65-F5344CB8AC3E}">
        <p14:creationId xmlns:p14="http://schemas.microsoft.com/office/powerpoint/2010/main" val="1631232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A5DD6-8C35-1446-B4BD-278935CA2E44}"/>
              </a:ext>
            </a:extLst>
          </p:cNvPr>
          <p:cNvSpPr>
            <a:spLocks noGrp="1"/>
          </p:cNvSpPr>
          <p:nvPr>
            <p:ph type="title"/>
          </p:nvPr>
        </p:nvSpPr>
        <p:spPr/>
        <p:txBody>
          <a:bodyPr/>
          <a:lstStyle/>
          <a:p>
            <a:r>
              <a:rPr lang="en-US" dirty="0"/>
              <a:t>Triggers for Particle Physics</a:t>
            </a:r>
          </a:p>
        </p:txBody>
      </p:sp>
      <p:sp>
        <p:nvSpPr>
          <p:cNvPr id="3" name="Content Placeholder 2">
            <a:extLst>
              <a:ext uri="{FF2B5EF4-FFF2-40B4-BE49-F238E27FC236}">
                <a16:creationId xmlns:a16="http://schemas.microsoft.com/office/drawing/2014/main" id="{4FC7FF87-E4FA-CF48-A9BE-F03F1F0BF6BD}"/>
              </a:ext>
            </a:extLst>
          </p:cNvPr>
          <p:cNvSpPr>
            <a:spLocks noGrp="1"/>
          </p:cNvSpPr>
          <p:nvPr>
            <p:ph idx="1"/>
          </p:nvPr>
        </p:nvSpPr>
        <p:spPr/>
        <p:txBody>
          <a:bodyPr>
            <a:normAutofit fontScale="92500" lnSpcReduction="20000"/>
          </a:bodyPr>
          <a:lstStyle/>
          <a:p>
            <a:r>
              <a:rPr lang="en-US" dirty="0"/>
              <a:t>Why is a trigger needed?</a:t>
            </a:r>
          </a:p>
          <a:p>
            <a:pPr lvl="1"/>
            <a:r>
              <a:rPr lang="en-US" dirty="0">
                <a:solidFill>
                  <a:srgbClr val="FF0000"/>
                </a:solidFill>
              </a:rPr>
              <a:t>Too much data </a:t>
            </a:r>
            <a:r>
              <a:rPr lang="en-US" dirty="0"/>
              <a:t>to continuously stream to disk for storage and/or computer processing reasons</a:t>
            </a:r>
          </a:p>
          <a:p>
            <a:pPr lvl="2"/>
            <a:r>
              <a:rPr lang="en-US" dirty="0"/>
              <a:t>For example, an LHC experiment generates </a:t>
            </a:r>
            <a:r>
              <a:rPr lang="en-US" dirty="0">
                <a:solidFill>
                  <a:srgbClr val="FF0000"/>
                </a:solidFill>
              </a:rPr>
              <a:t>~100 terabytes of data per second!</a:t>
            </a:r>
          </a:p>
          <a:p>
            <a:pPr lvl="1"/>
            <a:r>
              <a:rPr lang="en-US" dirty="0"/>
              <a:t>Electronics digitizing data may induce “dead time”</a:t>
            </a:r>
          </a:p>
          <a:p>
            <a:pPr lvl="2"/>
            <a:r>
              <a:rPr lang="en-US" dirty="0"/>
              <a:t>A period of time when further data cannot be recorded and thus the experiment is insensitive to incoming data, wasting collider luminosity.</a:t>
            </a:r>
          </a:p>
          <a:p>
            <a:r>
              <a:rPr lang="en-US" dirty="0"/>
              <a:t>It is really the first step of a data analysis</a:t>
            </a:r>
          </a:p>
          <a:p>
            <a:pPr lvl="1"/>
            <a:r>
              <a:rPr lang="en-US" dirty="0"/>
              <a:t>The trigger is </a:t>
            </a:r>
            <a:r>
              <a:rPr lang="en-US" dirty="0">
                <a:solidFill>
                  <a:srgbClr val="FF0000"/>
                </a:solidFill>
              </a:rPr>
              <a:t>an online data filtering system</a:t>
            </a:r>
            <a:r>
              <a:rPr lang="en-US" dirty="0"/>
              <a:t> </a:t>
            </a:r>
          </a:p>
          <a:p>
            <a:pPr lvl="1"/>
            <a:r>
              <a:rPr lang="en-US" dirty="0"/>
              <a:t>But irreversible – can’t go back to data you did not record</a:t>
            </a:r>
          </a:p>
          <a:p>
            <a:pPr lvl="2"/>
            <a:r>
              <a:rPr lang="en-US" dirty="0"/>
              <a:t>e.g. </a:t>
            </a:r>
            <a:r>
              <a:rPr lang="en-US" dirty="0">
                <a:solidFill>
                  <a:srgbClr val="FF0000"/>
                </a:solidFill>
              </a:rPr>
              <a:t>Throw away 99.998% </a:t>
            </a:r>
            <a:r>
              <a:rPr lang="en-US" dirty="0"/>
              <a:t>of all data… (keep ~1000 Hz)</a:t>
            </a:r>
          </a:p>
          <a:p>
            <a:pPr lvl="2"/>
            <a:r>
              <a:rPr lang="en-US" dirty="0"/>
              <a:t>But, don’t throw out the baby (Higgs boson) with the bath water!</a:t>
            </a:r>
          </a:p>
          <a:p>
            <a:pPr lvl="1"/>
            <a:endParaRPr lang="en-US" dirty="0"/>
          </a:p>
          <a:p>
            <a:pPr lvl="1"/>
            <a:endParaRPr lang="en-US" dirty="0"/>
          </a:p>
        </p:txBody>
      </p:sp>
      <p:sp>
        <p:nvSpPr>
          <p:cNvPr id="4" name="Date Placeholder 3">
            <a:extLst>
              <a:ext uri="{FF2B5EF4-FFF2-40B4-BE49-F238E27FC236}">
                <a16:creationId xmlns:a16="http://schemas.microsoft.com/office/drawing/2014/main" id="{DA2A3843-CB22-D047-AF5A-3919506AF0BA}"/>
              </a:ext>
            </a:extLst>
          </p:cNvPr>
          <p:cNvSpPr>
            <a:spLocks noGrp="1"/>
          </p:cNvSpPr>
          <p:nvPr>
            <p:ph type="dt" sz="half" idx="10"/>
          </p:nvPr>
        </p:nvSpPr>
        <p:spPr/>
        <p:txBody>
          <a:bodyPr/>
          <a:lstStyle/>
          <a:p>
            <a:pPr>
              <a:defRPr/>
            </a:pPr>
            <a:fld id="{0125903F-0005-3442-9EA5-BA8CC3B0813C}" type="datetime1">
              <a:rPr lang="en-US" smtClean="0"/>
              <a:t>1/18/19</a:t>
            </a:fld>
            <a:endParaRPr lang="en-US" dirty="0"/>
          </a:p>
        </p:txBody>
      </p:sp>
      <p:sp>
        <p:nvSpPr>
          <p:cNvPr id="5" name="Footer Placeholder 4">
            <a:extLst>
              <a:ext uri="{FF2B5EF4-FFF2-40B4-BE49-F238E27FC236}">
                <a16:creationId xmlns:a16="http://schemas.microsoft.com/office/drawing/2014/main" id="{22CBE404-2938-1946-8EA6-9CAE64398166}"/>
              </a:ext>
            </a:extLst>
          </p:cNvPr>
          <p:cNvSpPr>
            <a:spLocks noGrp="1"/>
          </p:cNvSpPr>
          <p:nvPr>
            <p:ph type="ftr" sz="quarter" idx="11"/>
          </p:nvPr>
        </p:nvSpPr>
        <p:spPr/>
        <p:txBody>
          <a:bodyPr/>
          <a:lstStyle/>
          <a:p>
            <a:pPr>
              <a:defRPr/>
            </a:pPr>
            <a:r>
              <a:rPr lang="en-US"/>
              <a:t>Acosta - Trigger Electronics - ASET </a:t>
            </a:r>
          </a:p>
        </p:txBody>
      </p:sp>
      <p:sp>
        <p:nvSpPr>
          <p:cNvPr id="6" name="Slide Number Placeholder 5">
            <a:extLst>
              <a:ext uri="{FF2B5EF4-FFF2-40B4-BE49-F238E27FC236}">
                <a16:creationId xmlns:a16="http://schemas.microsoft.com/office/drawing/2014/main" id="{7982E985-1F07-DA40-A9E8-FE9F3B43B00C}"/>
              </a:ext>
            </a:extLst>
          </p:cNvPr>
          <p:cNvSpPr>
            <a:spLocks noGrp="1"/>
          </p:cNvSpPr>
          <p:nvPr>
            <p:ph type="sldNum" sz="quarter" idx="12"/>
          </p:nvPr>
        </p:nvSpPr>
        <p:spPr/>
        <p:txBody>
          <a:bodyPr/>
          <a:lstStyle/>
          <a:p>
            <a:pPr>
              <a:defRPr/>
            </a:pPr>
            <a:fld id="{8EF716C0-76B7-FE44-99BD-D4312132B0AB}" type="slidenum">
              <a:rPr lang="en-US" smtClean="0"/>
              <a:pPr>
                <a:defRPr/>
              </a:pPr>
              <a:t>9</a:t>
            </a:fld>
            <a:endParaRPr lang="en-US"/>
          </a:p>
        </p:txBody>
      </p:sp>
    </p:spTree>
    <p:extLst>
      <p:ext uri="{BB962C8B-B14F-4D97-AF65-F5344CB8AC3E}">
        <p14:creationId xmlns:p14="http://schemas.microsoft.com/office/powerpoint/2010/main" val="1261580211"/>
      </p:ext>
    </p:extLst>
  </p:cSld>
  <p:clrMapOvr>
    <a:masterClrMapping/>
  </p:clrMapOvr>
</p:sld>
</file>

<file path=ppt/theme/theme1.xml><?xml version="1.0" encoding="utf-8"?>
<a:theme xmlns:a="http://schemas.openxmlformats.org/drawingml/2006/main" name="Generic (Standard)">
  <a:themeElements>
    <a:clrScheme name="">
      <a:dk1>
        <a:srgbClr val="000000"/>
      </a:dk1>
      <a:lt1>
        <a:srgbClr val="FFFFFF"/>
      </a:lt1>
      <a:dk2>
        <a:srgbClr val="0033CC"/>
      </a:dk2>
      <a:lt2>
        <a:srgbClr val="5F5F5F"/>
      </a:lt2>
      <a:accent1>
        <a:srgbClr val="CCECFF"/>
      </a:accent1>
      <a:accent2>
        <a:srgbClr val="FFFFCC"/>
      </a:accent2>
      <a:accent3>
        <a:srgbClr val="FFFFFF"/>
      </a:accent3>
      <a:accent4>
        <a:srgbClr val="000000"/>
      </a:accent4>
      <a:accent5>
        <a:srgbClr val="E2F4FF"/>
      </a:accent5>
      <a:accent6>
        <a:srgbClr val="E7E7B9"/>
      </a:accent6>
      <a:hlink>
        <a:srgbClr val="FF9966"/>
      </a:hlink>
      <a:folHlink>
        <a:srgbClr val="FFFFCC"/>
      </a:folHlink>
    </a:clrScheme>
    <a:fontScheme name="Generic (Standard)">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a:ln>
              <a:noFill/>
            </a:ln>
            <a:solidFill>
              <a:schemeClr val="tx1"/>
            </a:solidFill>
            <a:effectLst/>
            <a:latin typeface="Arial" charset="0"/>
          </a:defRPr>
        </a:defPPr>
      </a:lstStyle>
    </a:lnDef>
    <a:txDef>
      <a:spPr>
        <a:noFill/>
      </a:spPr>
      <a:bodyPr wrap="square" rtlCol="0">
        <a:spAutoFit/>
      </a:bodyPr>
      <a:lstStyle>
        <a:defPPr>
          <a:defRPr b="0" dirty="0" smtClean="0">
            <a:latin typeface="Comic Sans MS"/>
          </a:defRPr>
        </a:defPPr>
      </a:lstStyle>
    </a:tx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2930</TotalTime>
  <Words>4751</Words>
  <Application>Microsoft Macintosh PowerPoint</Application>
  <PresentationFormat>Widescreen</PresentationFormat>
  <Paragraphs>803</Paragraphs>
  <Slides>65</Slides>
  <Notes>13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6" baseType="lpstr">
      <vt:lpstr>ＭＳ Ｐゴシック</vt:lpstr>
      <vt:lpstr>American Typewriter</vt:lpstr>
      <vt:lpstr>Arial</vt:lpstr>
      <vt:lpstr>Calibri</vt:lpstr>
      <vt:lpstr>Comic Sans MS</vt:lpstr>
      <vt:lpstr>Symbol</vt:lpstr>
      <vt:lpstr>Times New Roman</vt:lpstr>
      <vt:lpstr>Wingdings</vt:lpstr>
      <vt:lpstr>Zapf Dingbats</vt:lpstr>
      <vt:lpstr>Generic (Standard)</vt:lpstr>
      <vt:lpstr>Image</vt:lpstr>
      <vt:lpstr>Trigger electronics technologies for current and future particle  physics collider experiments</vt:lpstr>
      <vt:lpstr>Outline</vt:lpstr>
      <vt:lpstr>The CERN Large Hadron Collider (LHC)</vt:lpstr>
      <vt:lpstr>Where the Higgs Boson Was Discovered (2012)</vt:lpstr>
      <vt:lpstr>And now couplings to fermions confirmed in 2018!</vt:lpstr>
      <vt:lpstr>The “Compact” Muon Solenoid (CMS)</vt:lpstr>
      <vt:lpstr>CMS Experiment, Opened</vt:lpstr>
      <vt:lpstr>Data Acquisition for Particle Physics Experiments</vt:lpstr>
      <vt:lpstr>Triggers for Particle Physics</vt:lpstr>
      <vt:lpstr>LHC Cross Sections and Rates</vt:lpstr>
      <vt:lpstr>Trigger Systems at Collider Experiments</vt:lpstr>
      <vt:lpstr>Example: CMS Trigger Architecture</vt:lpstr>
      <vt:lpstr>Current CMS Level-1 Hardware</vt:lpstr>
      <vt:lpstr>Reprogrammable Digital Electronics for Level-1</vt:lpstr>
      <vt:lpstr>High Level Synthesis</vt:lpstr>
      <vt:lpstr>Example Level-1 Algorithm: Muon “Track-Finding”</vt:lpstr>
      <vt:lpstr>HLS Usage: Kalman Filter Tracking</vt:lpstr>
      <vt:lpstr>Endcap Muon Track-Finder, 2016+</vt:lpstr>
      <vt:lpstr>CMS Data Acquisition &amp; High Level Trigger</vt:lpstr>
      <vt:lpstr>The CMS High-Level Triggers</vt:lpstr>
      <vt:lpstr>Trigger Menus</vt:lpstr>
      <vt:lpstr>CMS HLT Menu Snippet</vt:lpstr>
      <vt:lpstr>Future of Triggers</vt:lpstr>
      <vt:lpstr>The High Luminosity LHC</vt:lpstr>
      <vt:lpstr>CMS HL LHC Detector Upgrades</vt:lpstr>
      <vt:lpstr>HL LHC Trigger Challenge</vt:lpstr>
      <vt:lpstr>CMS HL LHC Trigger Requirements</vt:lpstr>
      <vt:lpstr>HLT @ HL LHC</vt:lpstr>
      <vt:lpstr>CMS Proposed Level-1 Trigger Architecture</vt:lpstr>
      <vt:lpstr>Track Stub Finding in new CMS Tracker</vt:lpstr>
      <vt:lpstr>Silicon Track-Finding</vt:lpstr>
      <vt:lpstr>Particle Flow in Level-1 Trigger</vt:lpstr>
      <vt:lpstr>Technologies for the HL LHC Trigger</vt:lpstr>
      <vt:lpstr>R&amp;D on State of the Art Optical Links</vt:lpstr>
      <vt:lpstr>Optical Link R&amp;D Eye Diagrams</vt:lpstr>
      <vt:lpstr>Next Generation Trigger R&amp;D Prototypes</vt:lpstr>
      <vt:lpstr>Next Gen Prototype Architecture: APx</vt:lpstr>
      <vt:lpstr>AI in Trigger Systems</vt:lpstr>
      <vt:lpstr>Machine Learning for Regression</vt:lpstr>
      <vt:lpstr>Calculation by Memory Look-up</vt:lpstr>
      <vt:lpstr>The LUT Hardware</vt:lpstr>
      <vt:lpstr>Encoding and Training the Result</vt:lpstr>
      <vt:lpstr>How did it do for the current CMS trigger?</vt:lpstr>
      <vt:lpstr>Next Gen: Neural Network Machine Learning</vt:lpstr>
      <vt:lpstr>Neural Network Machine Learning</vt:lpstr>
      <vt:lpstr>Neural Networks in FPGAs</vt:lpstr>
      <vt:lpstr>Neural Networks for Momentum Regression</vt:lpstr>
      <vt:lpstr>How did we do with performance?</vt:lpstr>
      <vt:lpstr>HLS4ML FPGA Implementation </vt:lpstr>
      <vt:lpstr>Test Patterns</vt:lpstr>
      <vt:lpstr>Back to AI: Other Tasks/Signatures amenable to NNs </vt:lpstr>
      <vt:lpstr>Neutrino Experiment example</vt:lpstr>
      <vt:lpstr>Heterogeneous Computing Platforms</vt:lpstr>
      <vt:lpstr>Trigger-Less?</vt:lpstr>
      <vt:lpstr>Future Circular Collider (Hadron) </vt:lpstr>
      <vt:lpstr>Summary &amp; Outlook</vt:lpstr>
      <vt:lpstr>Thank You</vt:lpstr>
      <vt:lpstr>Backup</vt:lpstr>
      <vt:lpstr>Example: Cathode Strip Chamber</vt:lpstr>
      <vt:lpstr>HLT Tracking</vt:lpstr>
      <vt:lpstr>Optimized Measurements: “Particle Flow”</vt:lpstr>
      <vt:lpstr>More Recent ASICs: Associative Memory </vt:lpstr>
      <vt:lpstr>AM ASICs</vt:lpstr>
      <vt:lpstr>Boosted Decision Trees</vt:lpstr>
      <vt:lpstr>Abstract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DAQ Systems</dc:title>
  <dc:creator>Acosta,Darin E</dc:creator>
  <cp:lastModifiedBy>Acosta,Darin E</cp:lastModifiedBy>
  <cp:revision>190</cp:revision>
  <dcterms:created xsi:type="dcterms:W3CDTF">2019-01-01T14:25:57Z</dcterms:created>
  <dcterms:modified xsi:type="dcterms:W3CDTF">2019-01-18T08:36:52Z</dcterms:modified>
</cp:coreProperties>
</file>