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5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9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10.bin" ContentType="application/vnd.openxmlformats-officedocument.oleObject"/>
  <Override PartName="/ppt/notesSlides/notesSlide10.xml" ContentType="application/vnd.openxmlformats-officedocument.presentationml.notesSlide+xml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notesSlides/notesSlide11.xml" ContentType="application/vnd.openxmlformats-officedocument.presentationml.notesSlide+xml"/>
  <Override PartName="/ppt/embeddings/oleObject18.bin" ContentType="application/vnd.openxmlformats-officedocument.oleObject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embeddings/oleObject19.bin" ContentType="application/vnd.openxmlformats-officedocument.oleObject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notesSlides/notesSlide13.xml" ContentType="application/vnd.openxmlformats-officedocument.presentationml.notesSlide+xml"/>
  <Override PartName="/ppt/embeddings/oleObject23.bin" ContentType="application/vnd.openxmlformats-officedocument.oleObject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4.xml" ContentType="application/vnd.openxmlformats-officedocument.presentationml.notesSlide+xml"/>
  <Override PartName="/ppt/embeddings/Microsoft_Equation3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embeddings/Microsoft_Equation1.bin" ContentType="application/vnd.openxmlformats-officedocument.oleObject"/>
  <Override PartName="/ppt/embeddings/Microsoft_Equation2.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412" r:id="rId1"/>
  </p:sldMasterIdLst>
  <p:notesMasterIdLst>
    <p:notesMasterId r:id="rId150"/>
  </p:notesMasterIdLst>
  <p:handoutMasterIdLst>
    <p:handoutMasterId r:id="rId151"/>
  </p:handoutMasterIdLst>
  <p:sldIdLst>
    <p:sldId id="357" r:id="rId2"/>
    <p:sldId id="549" r:id="rId3"/>
    <p:sldId id="545" r:id="rId4"/>
    <p:sldId id="495" r:id="rId5"/>
    <p:sldId id="497" r:id="rId6"/>
    <p:sldId id="499" r:id="rId7"/>
    <p:sldId id="538" r:id="rId8"/>
    <p:sldId id="486" r:id="rId9"/>
    <p:sldId id="539" r:id="rId10"/>
    <p:sldId id="564" r:id="rId11"/>
    <p:sldId id="542" r:id="rId12"/>
    <p:sldId id="500" r:id="rId13"/>
    <p:sldId id="550" r:id="rId14"/>
    <p:sldId id="501" r:id="rId15"/>
    <p:sldId id="504" r:id="rId16"/>
    <p:sldId id="492" r:id="rId17"/>
    <p:sldId id="543" r:id="rId18"/>
    <p:sldId id="493" r:id="rId19"/>
    <p:sldId id="496" r:id="rId20"/>
    <p:sldId id="505" r:id="rId21"/>
    <p:sldId id="528" r:id="rId22"/>
    <p:sldId id="567" r:id="rId23"/>
    <p:sldId id="570" r:id="rId24"/>
    <p:sldId id="561" r:id="rId25"/>
    <p:sldId id="562" r:id="rId26"/>
    <p:sldId id="571" r:id="rId27"/>
    <p:sldId id="418" r:id="rId28"/>
    <p:sldId id="422" r:id="rId29"/>
    <p:sldId id="423" r:id="rId30"/>
    <p:sldId id="399" r:id="rId31"/>
    <p:sldId id="400" r:id="rId32"/>
    <p:sldId id="401" r:id="rId33"/>
    <p:sldId id="402" r:id="rId34"/>
    <p:sldId id="403" r:id="rId35"/>
    <p:sldId id="404" r:id="rId36"/>
    <p:sldId id="405" r:id="rId37"/>
    <p:sldId id="406" r:id="rId38"/>
    <p:sldId id="407" r:id="rId39"/>
    <p:sldId id="409" r:id="rId40"/>
    <p:sldId id="554" r:id="rId41"/>
    <p:sldId id="563" r:id="rId42"/>
    <p:sldId id="412" r:id="rId43"/>
    <p:sldId id="413" r:id="rId44"/>
    <p:sldId id="416" r:id="rId45"/>
    <p:sldId id="358" r:id="rId46"/>
    <p:sldId id="392" r:id="rId47"/>
    <p:sldId id="380" r:id="rId48"/>
    <p:sldId id="379" r:id="rId49"/>
    <p:sldId id="378" r:id="rId50"/>
    <p:sldId id="381" r:id="rId51"/>
    <p:sldId id="307" r:id="rId52"/>
    <p:sldId id="326" r:id="rId53"/>
    <p:sldId id="383" r:id="rId54"/>
    <p:sldId id="366" r:id="rId55"/>
    <p:sldId id="331" r:id="rId56"/>
    <p:sldId id="364" r:id="rId57"/>
    <p:sldId id="335" r:id="rId58"/>
    <p:sldId id="333" r:id="rId59"/>
    <p:sldId id="384" r:id="rId60"/>
    <p:sldId id="354" r:id="rId61"/>
    <p:sldId id="338" r:id="rId62"/>
    <p:sldId id="360" r:id="rId63"/>
    <p:sldId id="387" r:id="rId64"/>
    <p:sldId id="389" r:id="rId65"/>
    <p:sldId id="388" r:id="rId66"/>
    <p:sldId id="370" r:id="rId67"/>
    <p:sldId id="391" r:id="rId68"/>
    <p:sldId id="390" r:id="rId69"/>
    <p:sldId id="394" r:id="rId70"/>
    <p:sldId id="356" r:id="rId71"/>
    <p:sldId id="371" r:id="rId72"/>
    <p:sldId id="546" r:id="rId73"/>
    <p:sldId id="544" r:id="rId74"/>
    <p:sldId id="509" r:id="rId75"/>
    <p:sldId id="510" r:id="rId76"/>
    <p:sldId id="456" r:id="rId77"/>
    <p:sldId id="457" r:id="rId78"/>
    <p:sldId id="458" r:id="rId79"/>
    <p:sldId id="466" r:id="rId80"/>
    <p:sldId id="465" r:id="rId81"/>
    <p:sldId id="464" r:id="rId82"/>
    <p:sldId id="467" r:id="rId83"/>
    <p:sldId id="463" r:id="rId84"/>
    <p:sldId id="462" r:id="rId85"/>
    <p:sldId id="461" r:id="rId86"/>
    <p:sldId id="460" r:id="rId87"/>
    <p:sldId id="468" r:id="rId88"/>
    <p:sldId id="459" r:id="rId89"/>
    <p:sldId id="469" r:id="rId90"/>
    <p:sldId id="470" r:id="rId91"/>
    <p:sldId id="471" r:id="rId92"/>
    <p:sldId id="474" r:id="rId93"/>
    <p:sldId id="475" r:id="rId94"/>
    <p:sldId id="473" r:id="rId95"/>
    <p:sldId id="472" r:id="rId96"/>
    <p:sldId id="476" r:id="rId97"/>
    <p:sldId id="477" r:id="rId98"/>
    <p:sldId id="478" r:id="rId99"/>
    <p:sldId id="479" r:id="rId100"/>
    <p:sldId id="481" r:id="rId101"/>
    <p:sldId id="482" r:id="rId102"/>
    <p:sldId id="483" r:id="rId103"/>
    <p:sldId id="548" r:id="rId104"/>
    <p:sldId id="440" r:id="rId105"/>
    <p:sldId id="441" r:id="rId106"/>
    <p:sldId id="455" r:id="rId107"/>
    <p:sldId id="443" r:id="rId108"/>
    <p:sldId id="444" r:id="rId109"/>
    <p:sldId id="445" r:id="rId110"/>
    <p:sldId id="446" r:id="rId111"/>
    <p:sldId id="447" r:id="rId112"/>
    <p:sldId id="448" r:id="rId113"/>
    <p:sldId id="449" r:id="rId114"/>
    <p:sldId id="450" r:id="rId115"/>
    <p:sldId id="451" r:id="rId116"/>
    <p:sldId id="452" r:id="rId117"/>
    <p:sldId id="454" r:id="rId118"/>
    <p:sldId id="553" r:id="rId119"/>
    <p:sldId id="438" r:id="rId120"/>
    <p:sldId id="439" r:id="rId121"/>
    <p:sldId id="427" r:id="rId122"/>
    <p:sldId id="428" r:id="rId123"/>
    <p:sldId id="568" r:id="rId124"/>
    <p:sldId id="431" r:id="rId125"/>
    <p:sldId id="572" r:id="rId126"/>
    <p:sldId id="433" r:id="rId127"/>
    <p:sldId id="434" r:id="rId128"/>
    <p:sldId id="533" r:id="rId129"/>
    <p:sldId id="513" r:id="rId130"/>
    <p:sldId id="534" r:id="rId131"/>
    <p:sldId id="557" r:id="rId132"/>
    <p:sldId id="558" r:id="rId133"/>
    <p:sldId id="536" r:id="rId134"/>
    <p:sldId id="569" r:id="rId135"/>
    <p:sldId id="511" r:id="rId136"/>
    <p:sldId id="512" r:id="rId137"/>
    <p:sldId id="530" r:id="rId138"/>
    <p:sldId id="532" r:id="rId139"/>
    <p:sldId id="494" r:id="rId140"/>
    <p:sldId id="520" r:id="rId141"/>
    <p:sldId id="522" r:id="rId142"/>
    <p:sldId id="529" r:id="rId143"/>
    <p:sldId id="525" r:id="rId144"/>
    <p:sldId id="526" r:id="rId145"/>
    <p:sldId id="506" r:id="rId146"/>
    <p:sldId id="551" r:id="rId147"/>
    <p:sldId id="531" r:id="rId148"/>
    <p:sldId id="393" r:id="rId14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C134"/>
    <a:srgbClr val="8C8222"/>
    <a:srgbClr val="70006A"/>
    <a:srgbClr val="C1B131"/>
    <a:srgbClr val="C02414"/>
    <a:srgbClr val="FF344B"/>
    <a:srgbClr val="FF220C"/>
    <a:srgbClr val="FF5B44"/>
    <a:srgbClr val="68D7FA"/>
    <a:srgbClr val="638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30" autoAdjust="0"/>
    <p:restoredTop sz="90929"/>
  </p:normalViewPr>
  <p:slideViewPr>
    <p:cSldViewPr>
      <p:cViewPr>
        <p:scale>
          <a:sx n="72" d="100"/>
          <a:sy n="72" d="100"/>
        </p:scale>
        <p:origin x="-1520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notesMaster" Target="notesMasters/notesMaster1.xml"/><Relationship Id="rId151" Type="http://schemas.openxmlformats.org/officeDocument/2006/relationships/handoutMaster" Target="handoutMasters/handoutMaster1.xml"/><Relationship Id="rId15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presProps" Target="presProps.xml"/><Relationship Id="rId154" Type="http://schemas.openxmlformats.org/officeDocument/2006/relationships/viewProps" Target="viewProps.xml"/><Relationship Id="rId155" Type="http://schemas.openxmlformats.org/officeDocument/2006/relationships/theme" Target="theme/theme1.xml"/><Relationship Id="rId15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Workbook2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hirishpathare:Desktop:IPhOPresentation:PieChar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0484930762964974"/>
          <c:y val="0.0"/>
          <c:w val="0.957974251063445"/>
          <c:h val="1.0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dPt>
            <c:idx val="0"/>
            <c:bubble3D val="0"/>
            <c:spPr>
              <a:solidFill>
                <a:srgbClr val="EDB120"/>
              </a:solidFill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</c:dPt>
          <c:dPt>
            <c:idx val="1"/>
            <c:bubble3D val="0"/>
            <c:spPr>
              <a:solidFill>
                <a:srgbClr val="C0C0C0"/>
              </a:solidFill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</c:dPt>
          <c:dPt>
            <c:idx val="2"/>
            <c:bubble3D val="0"/>
            <c:spPr>
              <a:solidFill>
                <a:srgbClr val="CD7F32"/>
              </a:solidFill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</c:dPt>
          <c:dPt>
            <c:idx val="3"/>
            <c:bubble3D val="0"/>
            <c:spPr>
              <a:solidFill>
                <a:srgbClr val="7FFFD4"/>
              </a:solidFill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</c:dPt>
          <c:dPt>
            <c:idx val="4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</c:dPt>
          <c:dLbls>
            <c:dLbl>
              <c:idx val="0"/>
              <c:layout>
                <c:manualLayout>
                  <c:x val="-0.211780704136121"/>
                  <c:y val="0.12407205917442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1"/>
              <c:layout>
                <c:manualLayout>
                  <c:x val="0.142961467101095"/>
                  <c:y val="-0.23751228823669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2"/>
              <c:layout>
                <c:manualLayout>
                  <c:x val="0.114026382478052"/>
                  <c:y val="0.162541159627774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txPr>
              <a:bodyPr/>
              <a:lstStyle/>
              <a:p>
                <a:pPr>
                  <a:defRPr sz="1600" b="1" kern="0"/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</c:dLbls>
          <c:cat>
            <c:strRef>
              <c:f>Sheet1!$A$2:$A$5</c:f>
              <c:strCache>
                <c:ptCount val="4"/>
                <c:pt idx="0">
                  <c:v>GOLD</c:v>
                </c:pt>
                <c:pt idx="1">
                  <c:v>SILVER</c:v>
                </c:pt>
                <c:pt idx="2">
                  <c:v>BRONZE</c:v>
                </c:pt>
                <c:pt idx="3">
                  <c:v>HM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31.0</c:v>
                </c:pt>
                <c:pt idx="1">
                  <c:v>38.0</c:v>
                </c:pt>
                <c:pt idx="2">
                  <c:v>14.0</c:v>
                </c:pt>
                <c:pt idx="3">
                  <c:v>7.0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3125"/>
          <c:y val="0.0343893404453475"/>
          <c:w val="0.922684342191601"/>
          <c:h val="0.962644145288291"/>
        </c:manualLayout>
      </c:layout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-0.203614707059923"/>
                  <c:y val="-0.0023589814431090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3"/>
              <c:layout>
                <c:manualLayout>
                  <c:x val="0.202457515903732"/>
                  <c:y val="0.218469401851084"/>
                </c:manualLayout>
              </c:layout>
              <c:tx>
                <c:rich>
                  <a:bodyPr anchor="ctr" anchorCtr="1"/>
                  <a:lstStyle/>
                  <a:p>
                    <a:pPr>
                      <a:defRPr sz="1700" kern="0"/>
                    </a:pPr>
                    <a:r>
                      <a:rPr lang="en-US" sz="1700" kern="0" spc="-100"/>
                      <a:t>Registration</a:t>
                    </a:r>
                    <a:r>
                      <a:rPr lang="en-US" sz="1700"/>
                      <a:t>
23.80%</a:t>
                    </a:r>
                    <a:endParaRPr lang="en-US"/>
                  </a:p>
                </c:rich>
              </c:tx>
              <c:spPr/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txPr>
              <a:bodyPr/>
              <a:lstStyle/>
              <a:p>
                <a:pPr>
                  <a:defRPr sz="1700" kern="0"/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</c:dLbls>
          <c:cat>
            <c:strRef>
              <c:f>Sheet1!$B$6:$B$9</c:f>
              <c:strCache>
                <c:ptCount val="4"/>
                <c:pt idx="0">
                  <c:v>DAE</c:v>
                </c:pt>
                <c:pt idx="1">
                  <c:v>DST</c:v>
                </c:pt>
                <c:pt idx="2">
                  <c:v>MHRD</c:v>
                </c:pt>
                <c:pt idx="3">
                  <c:v>Registration</c:v>
                </c:pt>
              </c:strCache>
            </c:strRef>
          </c:cat>
          <c:val>
            <c:numRef>
              <c:f>Sheet1!$D$6:$D$9</c:f>
              <c:numCache>
                <c:formatCode>0.00%</c:formatCode>
                <c:ptCount val="4"/>
                <c:pt idx="0">
                  <c:v>0.476</c:v>
                </c:pt>
                <c:pt idx="1">
                  <c:v>0.095</c:v>
                </c:pt>
                <c:pt idx="2">
                  <c:v>0.1904</c:v>
                </c:pt>
                <c:pt idx="3">
                  <c:v>0.238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"/>
          <c:y val="0.00231481481481481"/>
          <c:w val="1.0"/>
          <c:h val="0.997685120966097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CFC134"/>
              </a:solidFill>
            </c:spPr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</c:spPr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3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dPt>
            <c:idx val="4"/>
            <c:bubble3D val="0"/>
            <c:spPr>
              <a:pattFill prst="openDmnd">
                <a:fgClr>
                  <a:prstClr val="black"/>
                </a:fgClr>
                <a:bgClr>
                  <a:prstClr val="white"/>
                </a:bgClr>
              </a:pattFill>
            </c:spPr>
          </c:dPt>
          <c:dLbls>
            <c:dLbl>
              <c:idx val="0"/>
              <c:layout>
                <c:manualLayout>
                  <c:x val="-0.0955397424984039"/>
                  <c:y val="0.096774193548387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1"/>
              <c:layout>
                <c:manualLayout>
                  <c:x val="-0.198209282116762"/>
                  <c:y val="0.098180086360172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2"/>
              <c:layout>
                <c:manualLayout>
                  <c:x val="-0.206267777574315"/>
                  <c:y val="-0.22765013244312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3"/>
              <c:layout>
                <c:manualLayout>
                  <c:x val="0.121334503795134"/>
                  <c:y val="-0.20161290322580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4"/>
              <c:layout>
                <c:manualLayout>
                  <c:x val="0.222361850039015"/>
                  <c:y val="0.18968186436372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txPr>
              <a:bodyPr/>
              <a:lstStyle/>
              <a:p>
                <a:pPr>
                  <a:defRPr sz="2000" b="1" kern="0">
                    <a:latin typeface="Times"/>
                    <a:cs typeface="Time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</c:dLbls>
          <c:cat>
            <c:strRef>
              <c:f>Sheet1!$O$7:$O$11</c:f>
              <c:strCache>
                <c:ptCount val="5"/>
                <c:pt idx="0">
                  <c:v>Gold</c:v>
                </c:pt>
                <c:pt idx="1">
                  <c:v>Silver</c:v>
                </c:pt>
                <c:pt idx="2">
                  <c:v>Bronze</c:v>
                </c:pt>
                <c:pt idx="3">
                  <c:v>HM</c:v>
                </c:pt>
                <c:pt idx="4">
                  <c:v>No Medal</c:v>
                </c:pt>
              </c:strCache>
            </c:strRef>
          </c:cat>
          <c:val>
            <c:numRef>
              <c:f>Sheet1!$P$7:$P$11</c:f>
              <c:numCache>
                <c:formatCode>General</c:formatCode>
                <c:ptCount val="5"/>
                <c:pt idx="0">
                  <c:v>38.0</c:v>
                </c:pt>
                <c:pt idx="1">
                  <c:v>64.0</c:v>
                </c:pt>
                <c:pt idx="2">
                  <c:v>93.0</c:v>
                </c:pt>
                <c:pt idx="3">
                  <c:v>68.0</c:v>
                </c:pt>
                <c:pt idx="4">
                  <c:v>119.0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jpeg"/><Relationship Id="rId2" Type="http://schemas.openxmlformats.org/officeDocument/2006/relationships/image" Target="../media/image125.jpeg"/><Relationship Id="rId3" Type="http://schemas.openxmlformats.org/officeDocument/2006/relationships/image" Target="../media/image124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jpeg"/><Relationship Id="rId2" Type="http://schemas.openxmlformats.org/officeDocument/2006/relationships/image" Target="../media/image125.jpeg"/><Relationship Id="rId3" Type="http://schemas.openxmlformats.org/officeDocument/2006/relationships/image" Target="../media/image12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8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9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0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1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1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1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1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0BA7F2-087E-4F04-BFE8-86C486E8D748}" type="doc">
      <dgm:prSet loTypeId="urn:microsoft.com/office/officeart/2005/8/layout/vList3#2" loCatId="list" qsTypeId="urn:microsoft.com/office/officeart/2005/8/quickstyle/simple1" qsCatId="simple" csTypeId="urn:microsoft.com/office/officeart/2005/8/colors/colorful1#8" csCatId="colorful" phldr="1"/>
      <dgm:spPr/>
    </dgm:pt>
    <dgm:pt modelId="{62BCFB58-5821-48F9-9F8C-D38C4388931C}">
      <dgm:prSet phldrT="[Text]" custT="1"/>
      <dgm:spPr/>
      <dgm:t>
        <a:bodyPr/>
        <a:lstStyle/>
        <a:p>
          <a:r>
            <a:rPr lang="en-US" sz="2400" b="1" dirty="0" smtClean="0">
              <a:solidFill>
                <a:schemeClr val="tx1"/>
              </a:solidFill>
              <a:latin typeface="Times"/>
              <a:cs typeface="Times"/>
            </a:rPr>
            <a:t>William Hamilton</a:t>
          </a:r>
        </a:p>
        <a:p>
          <a:r>
            <a:rPr lang="en-US" sz="2400" b="0" dirty="0" err="1" smtClean="0">
              <a:solidFill>
                <a:schemeClr val="tx1"/>
              </a:solidFill>
              <a:latin typeface="Times"/>
              <a:cs typeface="Times"/>
            </a:rPr>
            <a:t>Extremum</a:t>
          </a:r>
          <a:r>
            <a:rPr lang="en-US" sz="2400" b="0" dirty="0" smtClean="0">
              <a:solidFill>
                <a:schemeClr val="tx1"/>
              </a:solidFill>
              <a:latin typeface="Times"/>
              <a:cs typeface="Times"/>
            </a:rPr>
            <a:t> Principle in Mechanics (15%)</a:t>
          </a:r>
          <a:endParaRPr lang="en-US" sz="2400" b="0" dirty="0">
            <a:solidFill>
              <a:schemeClr val="tx1"/>
            </a:solidFill>
            <a:latin typeface="Times"/>
            <a:cs typeface="Times"/>
          </a:endParaRPr>
        </a:p>
      </dgm:t>
    </dgm:pt>
    <dgm:pt modelId="{7D6CE2DA-B236-4F4A-9E14-6DF22478017E}" type="parTrans" cxnId="{8D6F3BDC-0EFF-4A66-A070-D6B21F13820A}">
      <dgm:prSet/>
      <dgm:spPr/>
      <dgm:t>
        <a:bodyPr/>
        <a:lstStyle/>
        <a:p>
          <a:endParaRPr lang="en-US" sz="2400">
            <a:solidFill>
              <a:schemeClr val="tx1"/>
            </a:solidFill>
            <a:latin typeface="+mn-lt"/>
          </a:endParaRPr>
        </a:p>
      </dgm:t>
    </dgm:pt>
    <dgm:pt modelId="{91799B72-10E6-452E-BF4D-972424791BAC}" type="sibTrans" cxnId="{8D6F3BDC-0EFF-4A66-A070-D6B21F13820A}">
      <dgm:prSet/>
      <dgm:spPr/>
      <dgm:t>
        <a:bodyPr/>
        <a:lstStyle/>
        <a:p>
          <a:endParaRPr lang="en-US" sz="2400">
            <a:solidFill>
              <a:schemeClr val="tx1"/>
            </a:solidFill>
            <a:latin typeface="+mn-lt"/>
          </a:endParaRPr>
        </a:p>
      </dgm:t>
    </dgm:pt>
    <dgm:pt modelId="{F9282211-36D4-4F37-8C29-9433A22DA63C}">
      <dgm:prSet phldrT="[Text]" custT="1"/>
      <dgm:spPr/>
      <dgm:t>
        <a:bodyPr/>
        <a:lstStyle/>
        <a:p>
          <a:r>
            <a:rPr lang="en-US" sz="2400" b="1" dirty="0" smtClean="0">
              <a:solidFill>
                <a:schemeClr val="tx1"/>
              </a:solidFill>
              <a:latin typeface="Times"/>
              <a:cs typeface="Times"/>
            </a:rPr>
            <a:t>Pierre de Fermat</a:t>
          </a:r>
        </a:p>
        <a:p>
          <a:r>
            <a:rPr lang="en-US" sz="2400" b="0" dirty="0" err="1" smtClean="0">
              <a:solidFill>
                <a:schemeClr val="tx1"/>
              </a:solidFill>
              <a:latin typeface="Times"/>
              <a:cs typeface="Times"/>
            </a:rPr>
            <a:t>Extremum</a:t>
          </a:r>
          <a:r>
            <a:rPr lang="en-US" sz="2400" b="0" dirty="0" smtClean="0">
              <a:solidFill>
                <a:schemeClr val="tx1"/>
              </a:solidFill>
              <a:latin typeface="Times"/>
              <a:cs typeface="Times"/>
            </a:rPr>
            <a:t> Principle in Ray Optics (40%)</a:t>
          </a:r>
        </a:p>
      </dgm:t>
    </dgm:pt>
    <dgm:pt modelId="{C15C3470-32F2-4363-9CDE-9930C1938C64}" type="parTrans" cxnId="{13F3BA60-495D-4B78-98DE-D80EA6005E81}">
      <dgm:prSet/>
      <dgm:spPr/>
      <dgm:t>
        <a:bodyPr/>
        <a:lstStyle/>
        <a:p>
          <a:endParaRPr lang="en-US" sz="2400">
            <a:solidFill>
              <a:schemeClr val="tx1"/>
            </a:solidFill>
            <a:latin typeface="+mn-lt"/>
          </a:endParaRPr>
        </a:p>
      </dgm:t>
    </dgm:pt>
    <dgm:pt modelId="{51216320-2321-4212-9CC3-B40BD101F636}" type="sibTrans" cxnId="{13F3BA60-495D-4B78-98DE-D80EA6005E81}">
      <dgm:prSet/>
      <dgm:spPr/>
      <dgm:t>
        <a:bodyPr/>
        <a:lstStyle/>
        <a:p>
          <a:endParaRPr lang="en-US" sz="2400">
            <a:solidFill>
              <a:schemeClr val="tx1"/>
            </a:solidFill>
            <a:latin typeface="+mn-lt"/>
          </a:endParaRPr>
        </a:p>
      </dgm:t>
    </dgm:pt>
    <dgm:pt modelId="{3E465904-07ED-4FA5-8868-5DA82BCFBA50}">
      <dgm:prSet phldrT="[Text]" custT="1"/>
      <dgm:spPr/>
      <dgm:t>
        <a:bodyPr/>
        <a:lstStyle/>
        <a:p>
          <a:r>
            <a:rPr lang="en-US" sz="2400" b="1" dirty="0" smtClean="0">
              <a:solidFill>
                <a:schemeClr val="tx1"/>
              </a:solidFill>
              <a:latin typeface="Times"/>
              <a:cs typeface="Times"/>
            </a:rPr>
            <a:t>Louis de Broglie</a:t>
          </a:r>
        </a:p>
        <a:p>
          <a:r>
            <a:rPr lang="en-US" sz="2400" b="0" dirty="0" smtClean="0">
              <a:solidFill>
                <a:schemeClr val="tx1"/>
              </a:solidFill>
              <a:latin typeface="Times"/>
              <a:cs typeface="Times"/>
            </a:rPr>
            <a:t>The </a:t>
          </a:r>
          <a:r>
            <a:rPr lang="en-US" sz="2400" b="0" dirty="0" err="1" smtClean="0">
              <a:solidFill>
                <a:schemeClr val="tx1"/>
              </a:solidFill>
              <a:latin typeface="Times"/>
              <a:cs typeface="Times"/>
            </a:rPr>
            <a:t>Extremum</a:t>
          </a:r>
          <a:r>
            <a:rPr lang="en-US" sz="2400" b="0" dirty="0" smtClean="0">
              <a:solidFill>
                <a:schemeClr val="tx1"/>
              </a:solidFill>
              <a:latin typeface="Times"/>
              <a:cs typeface="Times"/>
            </a:rPr>
            <a:t> Principle and</a:t>
          </a:r>
          <a:br>
            <a:rPr lang="en-US" sz="2400" b="0" dirty="0" smtClean="0">
              <a:solidFill>
                <a:schemeClr val="tx1"/>
              </a:solidFill>
              <a:latin typeface="Times"/>
              <a:cs typeface="Times"/>
            </a:rPr>
          </a:br>
          <a:r>
            <a:rPr lang="en-US" sz="2400" b="0" dirty="0" smtClean="0">
              <a:solidFill>
                <a:schemeClr val="tx1"/>
              </a:solidFill>
              <a:latin typeface="Times"/>
              <a:cs typeface="Times"/>
            </a:rPr>
            <a:t>The Wave Nature of Matter (17%)</a:t>
          </a:r>
          <a:endParaRPr lang="en-US" sz="2400" b="0" dirty="0">
            <a:solidFill>
              <a:schemeClr val="tx1"/>
            </a:solidFill>
            <a:latin typeface="Times"/>
            <a:cs typeface="Times"/>
          </a:endParaRPr>
        </a:p>
      </dgm:t>
    </dgm:pt>
    <dgm:pt modelId="{0D16C2D9-7319-4357-A0F9-EA3B01A28C9A}" type="parTrans" cxnId="{98231114-B445-4162-9FEF-6F9B629683A4}">
      <dgm:prSet/>
      <dgm:spPr/>
      <dgm:t>
        <a:bodyPr/>
        <a:lstStyle/>
        <a:p>
          <a:endParaRPr lang="en-US" sz="2400">
            <a:solidFill>
              <a:schemeClr val="tx1"/>
            </a:solidFill>
            <a:latin typeface="+mn-lt"/>
          </a:endParaRPr>
        </a:p>
      </dgm:t>
    </dgm:pt>
    <dgm:pt modelId="{0A2A667F-BACB-412E-A9BE-08BE28F12559}" type="sibTrans" cxnId="{98231114-B445-4162-9FEF-6F9B629683A4}">
      <dgm:prSet/>
      <dgm:spPr/>
      <dgm:t>
        <a:bodyPr/>
        <a:lstStyle/>
        <a:p>
          <a:endParaRPr lang="en-US" sz="2400">
            <a:solidFill>
              <a:schemeClr val="tx1"/>
            </a:solidFill>
            <a:latin typeface="+mn-lt"/>
          </a:endParaRPr>
        </a:p>
      </dgm:t>
    </dgm:pt>
    <dgm:pt modelId="{06EBE342-77FA-45C8-A0EA-C4B33F4B4540}">
      <dgm:prSet phldrT="[Text]" custT="1"/>
      <dgm:spPr/>
      <dgm:t>
        <a:bodyPr/>
        <a:lstStyle/>
        <a:p>
          <a:r>
            <a:rPr lang="en-US" sz="2400" b="1" dirty="0" smtClean="0">
              <a:solidFill>
                <a:schemeClr val="tx1"/>
              </a:solidFill>
              <a:latin typeface="Times"/>
              <a:cs typeface="Times"/>
            </a:rPr>
            <a:t>Richard Feynman</a:t>
          </a:r>
        </a:p>
        <a:p>
          <a:r>
            <a:rPr lang="en-US" sz="2400" dirty="0" smtClean="0">
              <a:solidFill>
                <a:schemeClr val="tx1"/>
              </a:solidFill>
              <a:latin typeface="Times"/>
              <a:cs typeface="Times"/>
            </a:rPr>
            <a:t>Wave Nature of Matter and Experimental </a:t>
          </a:r>
          <a:r>
            <a:rPr lang="en-US" sz="2400" dirty="0" err="1" smtClean="0">
              <a:solidFill>
                <a:schemeClr val="tx1"/>
              </a:solidFill>
              <a:latin typeface="Times"/>
              <a:cs typeface="Times"/>
            </a:rPr>
            <a:t>Realisation</a:t>
          </a:r>
          <a:r>
            <a:rPr lang="en-US" sz="2400" dirty="0" smtClean="0">
              <a:solidFill>
                <a:schemeClr val="tx1"/>
              </a:solidFill>
              <a:latin typeface="Times"/>
              <a:cs typeface="Times"/>
            </a:rPr>
            <a:t> of Feynman’s Famous Double-Slit Experiment (28%)</a:t>
          </a:r>
          <a:endParaRPr lang="en-US" sz="2400" b="0" dirty="0">
            <a:solidFill>
              <a:schemeClr val="tx1"/>
            </a:solidFill>
            <a:latin typeface="Times"/>
            <a:cs typeface="Times"/>
          </a:endParaRPr>
        </a:p>
      </dgm:t>
    </dgm:pt>
    <dgm:pt modelId="{588B636D-E4D8-41A6-AA60-A94473BD16D7}" type="parTrans" cxnId="{9ECE7278-AA56-4DBB-9F9E-B4D036F1421F}">
      <dgm:prSet/>
      <dgm:spPr/>
      <dgm:t>
        <a:bodyPr/>
        <a:lstStyle/>
        <a:p>
          <a:endParaRPr lang="en-US" sz="2400">
            <a:solidFill>
              <a:schemeClr val="tx1"/>
            </a:solidFill>
            <a:latin typeface="+mn-lt"/>
          </a:endParaRPr>
        </a:p>
      </dgm:t>
    </dgm:pt>
    <dgm:pt modelId="{A02AE875-4C49-4813-9E29-CBD049FC3A9E}" type="sibTrans" cxnId="{9ECE7278-AA56-4DBB-9F9E-B4D036F1421F}">
      <dgm:prSet/>
      <dgm:spPr/>
      <dgm:t>
        <a:bodyPr/>
        <a:lstStyle/>
        <a:p>
          <a:endParaRPr lang="en-US" sz="2400">
            <a:solidFill>
              <a:schemeClr val="tx1"/>
            </a:solidFill>
            <a:latin typeface="+mn-lt"/>
          </a:endParaRPr>
        </a:p>
      </dgm:t>
    </dgm:pt>
    <dgm:pt modelId="{9BE9D66E-A5E9-4554-90C3-4A8832C18C77}" type="pres">
      <dgm:prSet presAssocID="{990BA7F2-087E-4F04-BFE8-86C486E8D748}" presName="linearFlow" presStyleCnt="0">
        <dgm:presLayoutVars>
          <dgm:dir/>
          <dgm:resizeHandles val="exact"/>
        </dgm:presLayoutVars>
      </dgm:prSet>
      <dgm:spPr/>
    </dgm:pt>
    <dgm:pt modelId="{23948E1C-83A6-4102-869F-7E26EB86F159}" type="pres">
      <dgm:prSet presAssocID="{62BCFB58-5821-48F9-9F8C-D38C4388931C}" presName="composite" presStyleCnt="0"/>
      <dgm:spPr/>
    </dgm:pt>
    <dgm:pt modelId="{85AD207F-4D71-4747-AA7F-BB5D25FFB440}" type="pres">
      <dgm:prSet presAssocID="{62BCFB58-5821-48F9-9F8C-D38C4388931C}" presName="imgShp" presStyleLbl="fgImgPlace1" presStyleIdx="0" presStyleCnt="4" custLinFactNeighborX="-38953" custLinFactNeighborY="-84"/>
      <dgm:spPr/>
    </dgm:pt>
    <dgm:pt modelId="{6BDFF3FB-3E3E-4D72-8B8C-2F7F8EB41230}" type="pres">
      <dgm:prSet presAssocID="{62BCFB58-5821-48F9-9F8C-D38C4388931C}" presName="txShp" presStyleLbl="node1" presStyleIdx="0" presStyleCnt="4" custScaleX="136818" custLinFactNeighborX="82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482056-D19A-4EAD-B7F0-5F4621E0FA5B}" type="pres">
      <dgm:prSet presAssocID="{91799B72-10E6-452E-BF4D-972424791BAC}" presName="spacing" presStyleCnt="0"/>
      <dgm:spPr/>
    </dgm:pt>
    <dgm:pt modelId="{83F6A59D-B88D-4E67-8DCD-5B919EBA8E23}" type="pres">
      <dgm:prSet presAssocID="{F9282211-36D4-4F37-8C29-9433A22DA63C}" presName="composite" presStyleCnt="0"/>
      <dgm:spPr/>
    </dgm:pt>
    <dgm:pt modelId="{8E5081A9-11B9-4698-AB9F-A8368DEDEEEC}" type="pres">
      <dgm:prSet presAssocID="{F9282211-36D4-4F37-8C29-9433A22DA63C}" presName="imgShp" presStyleLbl="fgImgPlace1" presStyleIdx="1" presStyleCnt="4" custLinFactNeighborX="-3895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761A75D-BE7C-4471-8EAF-8D6CCBF84AA1}" type="pres">
      <dgm:prSet presAssocID="{F9282211-36D4-4F37-8C29-9433A22DA63C}" presName="txShp" presStyleLbl="node1" presStyleIdx="1" presStyleCnt="4" custScaleX="137642" custLinFactNeighborX="105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6C507D-7030-4709-A92C-C418FEB6AB6E}" type="pres">
      <dgm:prSet presAssocID="{51216320-2321-4212-9CC3-B40BD101F636}" presName="spacing" presStyleCnt="0"/>
      <dgm:spPr/>
    </dgm:pt>
    <dgm:pt modelId="{D4327304-C66B-4138-A2C3-0001829FB50D}" type="pres">
      <dgm:prSet presAssocID="{3E465904-07ED-4FA5-8868-5DA82BCFBA50}" presName="composite" presStyleCnt="0"/>
      <dgm:spPr/>
    </dgm:pt>
    <dgm:pt modelId="{79F0B99F-9057-4BF5-900C-B24CC3FA8838}" type="pres">
      <dgm:prSet presAssocID="{3E465904-07ED-4FA5-8868-5DA82BCFBA50}" presName="imgShp" presStyleLbl="fgImgPlace1" presStyleIdx="2" presStyleCnt="4" custLinFactNeighborX="-3672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6D0F8A7-D985-4CFB-976B-8CFF92FE2CCB}" type="pres">
      <dgm:prSet presAssocID="{3E465904-07ED-4FA5-8868-5DA82BCFBA50}" presName="txShp" presStyleLbl="node1" presStyleIdx="2" presStyleCnt="4" custScaleX="139057" custLinFactNeighborX="123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406EE9-60CD-474A-99B5-6F9E034B95A8}" type="pres">
      <dgm:prSet presAssocID="{0A2A667F-BACB-412E-A9BE-08BE28F12559}" presName="spacing" presStyleCnt="0"/>
      <dgm:spPr/>
    </dgm:pt>
    <dgm:pt modelId="{45A20CB6-B819-45FA-A815-A4037969C115}" type="pres">
      <dgm:prSet presAssocID="{06EBE342-77FA-45C8-A0EA-C4B33F4B4540}" presName="composite" presStyleCnt="0"/>
      <dgm:spPr/>
    </dgm:pt>
    <dgm:pt modelId="{F1CAE1C5-8CDC-4D48-8035-53CB685B11DD}" type="pres">
      <dgm:prSet presAssocID="{06EBE342-77FA-45C8-A0EA-C4B33F4B4540}" presName="imgShp" presStyleLbl="fgImgPlace1" presStyleIdx="3" presStyleCnt="4" custLinFactNeighborX="-4294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6EB7F84C-5236-443F-92A5-706425D26988}" type="pres">
      <dgm:prSet presAssocID="{06EBE342-77FA-45C8-A0EA-C4B33F4B4540}" presName="txShp" presStyleLbl="node1" presStyleIdx="3" presStyleCnt="4" custScaleX="136050" custScaleY="115782" custLinFactNeighborX="86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98AB5AD-0674-472E-9028-ADF635AE938A}" type="presOf" srcId="{3E465904-07ED-4FA5-8868-5DA82BCFBA50}" destId="{46D0F8A7-D985-4CFB-976B-8CFF92FE2CCB}" srcOrd="0" destOrd="0" presId="urn:microsoft.com/office/officeart/2005/8/layout/vList3#2"/>
    <dgm:cxn modelId="{472FBEA7-2784-4F5D-A810-9FA4FEA82DE6}" type="presOf" srcId="{62BCFB58-5821-48F9-9F8C-D38C4388931C}" destId="{6BDFF3FB-3E3E-4D72-8B8C-2F7F8EB41230}" srcOrd="0" destOrd="0" presId="urn:microsoft.com/office/officeart/2005/8/layout/vList3#2"/>
    <dgm:cxn modelId="{9ECE7278-AA56-4DBB-9F9E-B4D036F1421F}" srcId="{990BA7F2-087E-4F04-BFE8-86C486E8D748}" destId="{06EBE342-77FA-45C8-A0EA-C4B33F4B4540}" srcOrd="3" destOrd="0" parTransId="{588B636D-E4D8-41A6-AA60-A94473BD16D7}" sibTransId="{A02AE875-4C49-4813-9E29-CBD049FC3A9E}"/>
    <dgm:cxn modelId="{45F98F46-5268-4B24-BC55-8F92A41B1684}" type="presOf" srcId="{F9282211-36D4-4F37-8C29-9433A22DA63C}" destId="{E761A75D-BE7C-4471-8EAF-8D6CCBF84AA1}" srcOrd="0" destOrd="0" presId="urn:microsoft.com/office/officeart/2005/8/layout/vList3#2"/>
    <dgm:cxn modelId="{8D6F3BDC-0EFF-4A66-A070-D6B21F13820A}" srcId="{990BA7F2-087E-4F04-BFE8-86C486E8D748}" destId="{62BCFB58-5821-48F9-9F8C-D38C4388931C}" srcOrd="0" destOrd="0" parTransId="{7D6CE2DA-B236-4F4A-9E14-6DF22478017E}" sibTransId="{91799B72-10E6-452E-BF4D-972424791BAC}"/>
    <dgm:cxn modelId="{A8B85F32-7F12-424B-B28F-D371CC7B7394}" type="presOf" srcId="{06EBE342-77FA-45C8-A0EA-C4B33F4B4540}" destId="{6EB7F84C-5236-443F-92A5-706425D26988}" srcOrd="0" destOrd="0" presId="urn:microsoft.com/office/officeart/2005/8/layout/vList3#2"/>
    <dgm:cxn modelId="{98231114-B445-4162-9FEF-6F9B629683A4}" srcId="{990BA7F2-087E-4F04-BFE8-86C486E8D748}" destId="{3E465904-07ED-4FA5-8868-5DA82BCFBA50}" srcOrd="2" destOrd="0" parTransId="{0D16C2D9-7319-4357-A0F9-EA3B01A28C9A}" sibTransId="{0A2A667F-BACB-412E-A9BE-08BE28F12559}"/>
    <dgm:cxn modelId="{13F3BA60-495D-4B78-98DE-D80EA6005E81}" srcId="{990BA7F2-087E-4F04-BFE8-86C486E8D748}" destId="{F9282211-36D4-4F37-8C29-9433A22DA63C}" srcOrd="1" destOrd="0" parTransId="{C15C3470-32F2-4363-9CDE-9930C1938C64}" sibTransId="{51216320-2321-4212-9CC3-B40BD101F636}"/>
    <dgm:cxn modelId="{D1E528BB-9DC3-4698-984B-0A0DEB21674E}" type="presOf" srcId="{990BA7F2-087E-4F04-BFE8-86C486E8D748}" destId="{9BE9D66E-A5E9-4554-90C3-4A8832C18C77}" srcOrd="0" destOrd="0" presId="urn:microsoft.com/office/officeart/2005/8/layout/vList3#2"/>
    <dgm:cxn modelId="{B9944C96-3608-41CC-82D4-AAF4CC7850F5}" type="presParOf" srcId="{9BE9D66E-A5E9-4554-90C3-4A8832C18C77}" destId="{23948E1C-83A6-4102-869F-7E26EB86F159}" srcOrd="0" destOrd="0" presId="urn:microsoft.com/office/officeart/2005/8/layout/vList3#2"/>
    <dgm:cxn modelId="{6A3FC791-36C0-4E53-8075-151392C2C9DF}" type="presParOf" srcId="{23948E1C-83A6-4102-869F-7E26EB86F159}" destId="{85AD207F-4D71-4747-AA7F-BB5D25FFB440}" srcOrd="0" destOrd="0" presId="urn:microsoft.com/office/officeart/2005/8/layout/vList3#2"/>
    <dgm:cxn modelId="{9D9B16FE-9560-4B17-A7EA-8119E887D156}" type="presParOf" srcId="{23948E1C-83A6-4102-869F-7E26EB86F159}" destId="{6BDFF3FB-3E3E-4D72-8B8C-2F7F8EB41230}" srcOrd="1" destOrd="0" presId="urn:microsoft.com/office/officeart/2005/8/layout/vList3#2"/>
    <dgm:cxn modelId="{8114AA5D-F51E-4C20-BD56-367B72B98DD3}" type="presParOf" srcId="{9BE9D66E-A5E9-4554-90C3-4A8832C18C77}" destId="{44482056-D19A-4EAD-B7F0-5F4621E0FA5B}" srcOrd="1" destOrd="0" presId="urn:microsoft.com/office/officeart/2005/8/layout/vList3#2"/>
    <dgm:cxn modelId="{DA2BD4A2-333E-4142-84F0-A9305E264C53}" type="presParOf" srcId="{9BE9D66E-A5E9-4554-90C3-4A8832C18C77}" destId="{83F6A59D-B88D-4E67-8DCD-5B919EBA8E23}" srcOrd="2" destOrd="0" presId="urn:microsoft.com/office/officeart/2005/8/layout/vList3#2"/>
    <dgm:cxn modelId="{C8733430-7043-402A-9DC5-D89894BAF5C5}" type="presParOf" srcId="{83F6A59D-B88D-4E67-8DCD-5B919EBA8E23}" destId="{8E5081A9-11B9-4698-AB9F-A8368DEDEEEC}" srcOrd="0" destOrd="0" presId="urn:microsoft.com/office/officeart/2005/8/layout/vList3#2"/>
    <dgm:cxn modelId="{E58A4C4C-F820-4BE4-88CB-285F550322BE}" type="presParOf" srcId="{83F6A59D-B88D-4E67-8DCD-5B919EBA8E23}" destId="{E761A75D-BE7C-4471-8EAF-8D6CCBF84AA1}" srcOrd="1" destOrd="0" presId="urn:microsoft.com/office/officeart/2005/8/layout/vList3#2"/>
    <dgm:cxn modelId="{D7F344C7-1746-465B-8037-D7512B1CB922}" type="presParOf" srcId="{9BE9D66E-A5E9-4554-90C3-4A8832C18C77}" destId="{A46C507D-7030-4709-A92C-C418FEB6AB6E}" srcOrd="3" destOrd="0" presId="urn:microsoft.com/office/officeart/2005/8/layout/vList3#2"/>
    <dgm:cxn modelId="{1405E1B1-A565-457F-9A98-108F7A088FE2}" type="presParOf" srcId="{9BE9D66E-A5E9-4554-90C3-4A8832C18C77}" destId="{D4327304-C66B-4138-A2C3-0001829FB50D}" srcOrd="4" destOrd="0" presId="urn:microsoft.com/office/officeart/2005/8/layout/vList3#2"/>
    <dgm:cxn modelId="{03C089C4-C028-4E6D-9E49-09338D1B2036}" type="presParOf" srcId="{D4327304-C66B-4138-A2C3-0001829FB50D}" destId="{79F0B99F-9057-4BF5-900C-B24CC3FA8838}" srcOrd="0" destOrd="0" presId="urn:microsoft.com/office/officeart/2005/8/layout/vList3#2"/>
    <dgm:cxn modelId="{555AF176-E2B3-42DD-AA21-CF57E1365F7C}" type="presParOf" srcId="{D4327304-C66B-4138-A2C3-0001829FB50D}" destId="{46D0F8A7-D985-4CFB-976B-8CFF92FE2CCB}" srcOrd="1" destOrd="0" presId="urn:microsoft.com/office/officeart/2005/8/layout/vList3#2"/>
    <dgm:cxn modelId="{5C8378A7-6251-450C-9D4D-9332D6A35A05}" type="presParOf" srcId="{9BE9D66E-A5E9-4554-90C3-4A8832C18C77}" destId="{EF406EE9-60CD-474A-99B5-6F9E034B95A8}" srcOrd="5" destOrd="0" presId="urn:microsoft.com/office/officeart/2005/8/layout/vList3#2"/>
    <dgm:cxn modelId="{2AFE4337-C570-4251-88CC-6F5454DA5C1C}" type="presParOf" srcId="{9BE9D66E-A5E9-4554-90C3-4A8832C18C77}" destId="{45A20CB6-B819-45FA-A815-A4037969C115}" srcOrd="6" destOrd="0" presId="urn:microsoft.com/office/officeart/2005/8/layout/vList3#2"/>
    <dgm:cxn modelId="{860783B3-8A44-471D-A298-E37848811F75}" type="presParOf" srcId="{45A20CB6-B819-45FA-A815-A4037969C115}" destId="{F1CAE1C5-8CDC-4D48-8035-53CB685B11DD}" srcOrd="0" destOrd="0" presId="urn:microsoft.com/office/officeart/2005/8/layout/vList3#2"/>
    <dgm:cxn modelId="{65B86634-FECD-4D1E-914F-2ECA85E243F2}" type="presParOf" srcId="{45A20CB6-B819-45FA-A815-A4037969C115}" destId="{6EB7F84C-5236-443F-92A5-706425D26988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13A8C6-DD96-48A2-87AF-94F4ECF6E40F}" type="doc">
      <dgm:prSet loTypeId="urn:microsoft.com/office/officeart/2005/8/layout/hList1" loCatId="list" qsTypeId="urn:microsoft.com/office/officeart/2005/8/quickstyle/simple1" qsCatId="simple" csTypeId="urn:microsoft.com/office/officeart/2005/8/colors/colorful1#9" csCatId="colorful" phldr="1"/>
      <dgm:spPr/>
      <dgm:t>
        <a:bodyPr/>
        <a:lstStyle/>
        <a:p>
          <a:endParaRPr lang="en-US"/>
        </a:p>
      </dgm:t>
    </dgm:pt>
    <dgm:pt modelId="{668F022B-4814-4721-98F5-D3FFE2668BAB}">
      <dgm:prSet phldrT="[Text]" custT="1"/>
      <dgm:spPr/>
      <dgm:t>
        <a:bodyPr/>
        <a:lstStyle/>
        <a:p>
          <a:r>
            <a:rPr lang="en-US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(A1)</a:t>
          </a:r>
          <a:endParaRPr lang="en-US" sz="3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9E1B4E9-1940-4074-AF65-C76F2C9362CE}" type="parTrans" cxnId="{1F266E6D-A406-4E34-8182-55422DAA5100}">
      <dgm:prSet/>
      <dgm:spPr/>
      <dgm:t>
        <a:bodyPr/>
        <a:lstStyle/>
        <a:p>
          <a:endParaRPr lang="en-US"/>
        </a:p>
      </dgm:t>
    </dgm:pt>
    <dgm:pt modelId="{A9B2C6CF-7861-49DC-BD36-CCD20D66BB54}" type="sibTrans" cxnId="{1F266E6D-A406-4E34-8182-55422DAA5100}">
      <dgm:prSet/>
      <dgm:spPr/>
      <dgm:t>
        <a:bodyPr/>
        <a:lstStyle/>
        <a:p>
          <a:endParaRPr lang="en-US"/>
        </a:p>
      </dgm:t>
    </dgm:pt>
    <dgm:pt modelId="{157DD26B-7517-4F35-AFB1-7B747DD3091F}">
      <dgm:prSet phldrT="[Text]" custT="1"/>
      <dgm:spPr/>
      <dgm:t>
        <a:bodyPr/>
        <a:lstStyle/>
        <a:p>
          <a:r>
            <a:rPr lang="en-US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(A2)</a:t>
          </a:r>
          <a:endParaRPr lang="en-US" sz="3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16C6032-C334-4E11-AB43-BE382CE025A9}" type="parTrans" cxnId="{8DC0D377-1671-4A14-AA80-3C52C04B86A2}">
      <dgm:prSet/>
      <dgm:spPr/>
      <dgm:t>
        <a:bodyPr/>
        <a:lstStyle/>
        <a:p>
          <a:endParaRPr lang="en-US"/>
        </a:p>
      </dgm:t>
    </dgm:pt>
    <dgm:pt modelId="{DC4032F9-6E0E-4EEB-A105-A00C0E2E96DA}" type="sibTrans" cxnId="{8DC0D377-1671-4A14-AA80-3C52C04B86A2}">
      <dgm:prSet/>
      <dgm:spPr/>
      <dgm:t>
        <a:bodyPr/>
        <a:lstStyle/>
        <a:p>
          <a:endParaRPr lang="en-US"/>
        </a:p>
      </dgm:t>
    </dgm:pt>
    <dgm:pt modelId="{61CC21B8-EDC7-46A3-8495-29C1DD0BBED5}">
      <dgm:prSet phldrT="[Text]" custT="1"/>
      <dgm:spPr/>
      <dgm:t>
        <a:bodyPr/>
        <a:lstStyle/>
        <a:p>
          <a:pPr algn="l"/>
          <a:r>
            <a:rPr lang="en-US" dirty="0" smtClean="0">
              <a:latin typeface="Times New Roman" pitchFamily="18" charset="0"/>
              <a:cs typeface="Times New Roman" pitchFamily="18" charset="0"/>
            </a:rPr>
            <a:t>Express </a:t>
          </a:r>
          <a:r>
            <a:rPr lang="en-US" i="1" dirty="0" smtClean="0">
              <a:latin typeface="Times New Roman" pitchFamily="18" charset="0"/>
              <a:cs typeface="Times New Roman" pitchFamily="18" charset="0"/>
            </a:rPr>
            <a:t>v</a:t>
          </a:r>
          <a:r>
            <a:rPr lang="en-US" baseline="-25000" dirty="0" smtClean="0">
              <a:latin typeface="Times New Roman" pitchFamily="18" charset="0"/>
              <a:cs typeface="Times New Roman" pitchFamily="18" charset="0"/>
            </a:rPr>
            <a:t>2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in terms of {</a:t>
          </a:r>
          <a:r>
            <a:rPr lang="en-US" i="1" dirty="0" smtClean="0">
              <a:latin typeface="Times New Roman" pitchFamily="18" charset="0"/>
              <a:cs typeface="Times New Roman" pitchFamily="18" charset="0"/>
            </a:rPr>
            <a:t>v</a:t>
          </a:r>
          <a:r>
            <a:rPr lang="en-US" baseline="-25000" dirty="0" smtClean="0">
              <a:latin typeface="Times New Roman" pitchFamily="18" charset="0"/>
              <a:cs typeface="Times New Roman" pitchFamily="18" charset="0"/>
            </a:rPr>
            <a:t>1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l-GR" i="1" dirty="0" smtClean="0">
              <a:latin typeface="Times New Roman"/>
              <a:cs typeface="Times New Roman"/>
            </a:rPr>
            <a:t>θ</a:t>
          </a:r>
          <a:r>
            <a:rPr lang="en-US" baseline="-25000" dirty="0" smtClean="0">
              <a:latin typeface="Times New Roman"/>
              <a:cs typeface="Times New Roman"/>
            </a:rPr>
            <a:t>1, </a:t>
          </a:r>
          <a:r>
            <a:rPr lang="el-GR" i="1" dirty="0" smtClean="0">
              <a:latin typeface="Times New Roman"/>
              <a:cs typeface="Times New Roman"/>
            </a:rPr>
            <a:t>θ</a:t>
          </a:r>
          <a:r>
            <a:rPr lang="en-US" baseline="-25000" dirty="0" smtClean="0">
              <a:latin typeface="Times New Roman"/>
              <a:cs typeface="Times New Roman"/>
            </a:rPr>
            <a:t>2</a:t>
          </a:r>
          <a:r>
            <a:rPr lang="en-US" baseline="0" dirty="0" smtClean="0">
              <a:latin typeface="Times New Roman"/>
              <a:cs typeface="Times New Roman"/>
            </a:rPr>
            <a:t>}</a:t>
          </a:r>
          <a:endParaRPr lang="en-US" sz="1800" dirty="0">
            <a:latin typeface="Times New Roman" pitchFamily="18" charset="0"/>
            <a:cs typeface="Times New Roman" pitchFamily="18" charset="0"/>
          </a:endParaRPr>
        </a:p>
      </dgm:t>
    </dgm:pt>
    <dgm:pt modelId="{AD96CDA0-3F80-4CD1-9C26-A5841758B74B}" type="parTrans" cxnId="{413206EE-DE96-464F-B4C9-B595CFBD1728}">
      <dgm:prSet/>
      <dgm:spPr/>
      <dgm:t>
        <a:bodyPr/>
        <a:lstStyle/>
        <a:p>
          <a:endParaRPr lang="en-US"/>
        </a:p>
      </dgm:t>
    </dgm:pt>
    <dgm:pt modelId="{BD47A3DA-E85B-4D85-B441-32A28155161D}" type="sibTrans" cxnId="{413206EE-DE96-464F-B4C9-B595CFBD1728}">
      <dgm:prSet/>
      <dgm:spPr/>
      <dgm:t>
        <a:bodyPr/>
        <a:lstStyle/>
        <a:p>
          <a:endParaRPr lang="en-US"/>
        </a:p>
      </dgm:t>
    </dgm:pt>
    <dgm:pt modelId="{AD85701B-03B3-4219-8DF5-8E46BFCFEC6C}">
      <dgm:prSet phldrT="[Text]" custT="1"/>
      <dgm:spPr/>
      <dgm:t>
        <a:bodyPr/>
        <a:lstStyle/>
        <a:p>
          <a:r>
            <a:rPr lang="en-US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(A3)</a:t>
          </a:r>
          <a:endParaRPr lang="en-US" sz="3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9584F48-CE8E-4A88-887B-1E0046DCE321}" type="parTrans" cxnId="{C153AACD-A2EA-428D-97FF-83D0367206FE}">
      <dgm:prSet/>
      <dgm:spPr/>
      <dgm:t>
        <a:bodyPr/>
        <a:lstStyle/>
        <a:p>
          <a:endParaRPr lang="en-US"/>
        </a:p>
      </dgm:t>
    </dgm:pt>
    <dgm:pt modelId="{10EA7E00-4866-476B-9BB2-88524848466B}" type="sibTrans" cxnId="{C153AACD-A2EA-428D-97FF-83D0367206FE}">
      <dgm:prSet/>
      <dgm:spPr/>
      <dgm:t>
        <a:bodyPr/>
        <a:lstStyle/>
        <a:p>
          <a:endParaRPr lang="en-US"/>
        </a:p>
      </dgm:t>
    </dgm:pt>
    <dgm:pt modelId="{65A7F139-0D05-417C-A5F7-1D230A25D3A0}">
      <dgm:prSet custT="1"/>
      <dgm:spPr/>
      <dgm:t>
        <a:bodyPr/>
        <a:lstStyle/>
        <a:p>
          <a:pPr algn="l"/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Speed in II in terms of {</a:t>
          </a:r>
          <a:r>
            <a:rPr lang="en-US" sz="1800" i="1" dirty="0" smtClean="0">
              <a:latin typeface="Times New Roman" pitchFamily="18" charset="0"/>
              <a:cs typeface="Times New Roman" pitchFamily="18" charset="0"/>
            </a:rPr>
            <a:t>m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,</a:t>
          </a:r>
          <a:r>
            <a:rPr lang="en-US" sz="1800" i="1" dirty="0" smtClean="0">
              <a:latin typeface="Times New Roman" pitchFamily="18" charset="0"/>
              <a:cs typeface="Times New Roman" pitchFamily="18" charset="0"/>
            </a:rPr>
            <a:t>v</a:t>
          </a:r>
          <a:r>
            <a:rPr lang="en-US" sz="1800" baseline="-25000" dirty="0" smtClean="0">
              <a:latin typeface="Times New Roman" pitchFamily="18" charset="0"/>
              <a:cs typeface="Times New Roman" pitchFamily="18" charset="0"/>
            </a:rPr>
            <a:t>1,</a:t>
          </a:r>
          <a:r>
            <a:rPr lang="en-US" sz="1800" i="1" dirty="0" smtClean="0">
              <a:latin typeface="Times New Roman" pitchFamily="18" charset="0"/>
              <a:cs typeface="Times New Roman" pitchFamily="18" charset="0"/>
            </a:rPr>
            <a:t>V</a:t>
          </a:r>
          <a:r>
            <a:rPr lang="en-US" sz="1800" baseline="-25000" dirty="0" smtClean="0">
              <a:latin typeface="Times New Roman" pitchFamily="18" charset="0"/>
              <a:cs typeface="Times New Roman" pitchFamily="18" charset="0"/>
            </a:rPr>
            <a:t>0}</a:t>
          </a:r>
          <a:endParaRPr lang="en-US" sz="1800" dirty="0">
            <a:latin typeface="Times New Roman" pitchFamily="18" charset="0"/>
            <a:cs typeface="Times New Roman" pitchFamily="18" charset="0"/>
          </a:endParaRPr>
        </a:p>
      </dgm:t>
    </dgm:pt>
    <dgm:pt modelId="{39F0EFC7-25DC-410F-9DE7-E0B07A0D282B}" type="parTrans" cxnId="{1056441E-06A6-4779-B27C-CCB09A92BDDE}">
      <dgm:prSet/>
      <dgm:spPr/>
      <dgm:t>
        <a:bodyPr/>
        <a:lstStyle/>
        <a:p>
          <a:endParaRPr lang="en-US"/>
        </a:p>
      </dgm:t>
    </dgm:pt>
    <dgm:pt modelId="{0AC3005D-8550-4FCE-BEF4-8C29E75CFD07}" type="sibTrans" cxnId="{1056441E-06A6-4779-B27C-CCB09A92BDDE}">
      <dgm:prSet/>
      <dgm:spPr/>
      <dgm:t>
        <a:bodyPr/>
        <a:lstStyle/>
        <a:p>
          <a:endParaRPr lang="en-US"/>
        </a:p>
      </dgm:t>
    </dgm:pt>
    <dgm:pt modelId="{532BB7C9-A4EB-400F-AEB5-9695D2AF25AB}">
      <dgm:prSet custT="1"/>
      <dgm:spPr/>
      <dgm:t>
        <a:bodyPr/>
        <a:lstStyle/>
        <a:p>
          <a:pPr algn="l"/>
          <a:r>
            <a:rPr lang="en-US" dirty="0" smtClean="0">
              <a:latin typeface="Times New Roman" pitchFamily="18" charset="0"/>
              <a:cs typeface="Times New Roman" pitchFamily="18" charset="0"/>
            </a:rPr>
            <a:t>Ans.:</a:t>
          </a:r>
          <a:endParaRPr lang="en-US" sz="1800" dirty="0">
            <a:latin typeface="Times New Roman" pitchFamily="18" charset="0"/>
            <a:cs typeface="Times New Roman" pitchFamily="18" charset="0"/>
          </a:endParaRPr>
        </a:p>
      </dgm:t>
    </dgm:pt>
    <dgm:pt modelId="{50FFE93B-D458-439D-BAF4-95965D55043D}" type="parTrans" cxnId="{8512D399-4C7E-4EE6-B770-4FF1D7E77B24}">
      <dgm:prSet/>
      <dgm:spPr/>
      <dgm:t>
        <a:bodyPr/>
        <a:lstStyle/>
        <a:p>
          <a:endParaRPr lang="en-US"/>
        </a:p>
      </dgm:t>
    </dgm:pt>
    <dgm:pt modelId="{AB27FBC7-BE9A-4833-94CF-34C1A34DE71F}" type="sibTrans" cxnId="{8512D399-4C7E-4EE6-B770-4FF1D7E77B24}">
      <dgm:prSet/>
      <dgm:spPr/>
      <dgm:t>
        <a:bodyPr/>
        <a:lstStyle/>
        <a:p>
          <a:endParaRPr lang="en-US"/>
        </a:p>
      </dgm:t>
    </dgm:pt>
    <dgm:pt modelId="{258A8D4D-FFA0-4882-8424-B7E7000963EC}">
      <dgm:prSet phldrT="[Text]" custT="1"/>
      <dgm:spPr/>
      <dgm:t>
        <a:bodyPr/>
        <a:lstStyle/>
        <a:p>
          <a:pPr algn="l"/>
          <a:r>
            <a:rPr lang="en-US" dirty="0" smtClean="0">
              <a:latin typeface="Times New Roman" pitchFamily="18" charset="0"/>
              <a:cs typeface="Times New Roman" pitchFamily="18" charset="0"/>
            </a:rPr>
            <a:t>Ans.: </a:t>
          </a:r>
          <a:endParaRPr lang="en-US" sz="1800" dirty="0">
            <a:latin typeface="Times New Roman" pitchFamily="18" charset="0"/>
            <a:cs typeface="Times New Roman" pitchFamily="18" charset="0"/>
          </a:endParaRPr>
        </a:p>
      </dgm:t>
    </dgm:pt>
    <dgm:pt modelId="{0BAF8F8A-2C81-4E80-8028-B8DB441962C8}" type="parTrans" cxnId="{B74FE36C-1C48-4F2F-B104-BD743F7BD484}">
      <dgm:prSet/>
      <dgm:spPr/>
      <dgm:t>
        <a:bodyPr/>
        <a:lstStyle/>
        <a:p>
          <a:endParaRPr lang="en-US"/>
        </a:p>
      </dgm:t>
    </dgm:pt>
    <dgm:pt modelId="{D6E1525B-37A1-4CEE-8B28-69174E6F904A}" type="sibTrans" cxnId="{B74FE36C-1C48-4F2F-B104-BD743F7BD484}">
      <dgm:prSet/>
      <dgm:spPr/>
      <dgm:t>
        <a:bodyPr/>
        <a:lstStyle/>
        <a:p>
          <a:endParaRPr lang="en-US"/>
        </a:p>
      </dgm:t>
    </dgm:pt>
    <dgm:pt modelId="{9755E3FD-86A3-4757-B137-149A0FC892D5}">
      <dgm:prSet/>
      <dgm:spPr/>
      <dgm:t>
        <a:bodyPr/>
        <a:lstStyle/>
        <a:p>
          <a:r>
            <a:rPr lang="en-US" dirty="0" smtClean="0">
              <a:latin typeface="Times New Roman" pitchFamily="18" charset="0"/>
              <a:cs typeface="Times New Roman" pitchFamily="18" charset="0"/>
            </a:rPr>
            <a:t>We define action </a:t>
          </a:r>
          <a:r>
            <a:rPr lang="en-US" i="1" dirty="0" smtClean="0">
              <a:latin typeface="Times New Roman" pitchFamily="18" charset="0"/>
              <a:cs typeface="Times New Roman" pitchFamily="18" charset="0"/>
            </a:rPr>
            <a:t>A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=</a:t>
          </a:r>
          <a:r>
            <a:rPr lang="en-US" i="1" dirty="0" err="1" smtClean="0">
              <a:latin typeface="Times New Roman" pitchFamily="18" charset="0"/>
              <a:cs typeface="Times New Roman" pitchFamily="18" charset="0"/>
            </a:rPr>
            <a:t>m</a:t>
          </a:r>
          <a:r>
            <a:rPr lang="en-US" dirty="0" err="1" smtClean="0">
              <a:latin typeface="Times New Roman"/>
              <a:cs typeface="Times New Roman"/>
            </a:rPr>
            <a:t>∫</a:t>
          </a:r>
          <a:r>
            <a:rPr lang="en-US" i="1" dirty="0" err="1" smtClean="0">
              <a:latin typeface="Times New Roman"/>
              <a:cs typeface="Times New Roman"/>
            </a:rPr>
            <a:t>v</a:t>
          </a:r>
          <a:r>
            <a:rPr lang="en-US" dirty="0" smtClean="0">
              <a:latin typeface="Times New Roman"/>
              <a:cs typeface="Times New Roman"/>
            </a:rPr>
            <a:t>(</a:t>
          </a:r>
          <a:r>
            <a:rPr lang="en-US" i="1" dirty="0" smtClean="0">
              <a:latin typeface="Times New Roman"/>
              <a:cs typeface="Times New Roman"/>
            </a:rPr>
            <a:t>s</a:t>
          </a:r>
          <a:r>
            <a:rPr lang="en-US" dirty="0" smtClean="0">
              <a:latin typeface="Times New Roman"/>
              <a:cs typeface="Times New Roman"/>
            </a:rPr>
            <a:t>)</a:t>
          </a:r>
          <a:r>
            <a:rPr lang="en-US" i="1" dirty="0" err="1" smtClean="0">
              <a:latin typeface="Times New Roman"/>
              <a:cs typeface="Times New Roman"/>
            </a:rPr>
            <a:t>ds</a:t>
          </a:r>
          <a:r>
            <a:rPr lang="en-US" dirty="0" smtClean="0">
              <a:latin typeface="Times New Roman"/>
              <a:cs typeface="Times New Roman"/>
            </a:rPr>
            <a:t> and we also explain it. Then,</a:t>
          </a:r>
          <a:endParaRPr lang="en-US" dirty="0"/>
        </a:p>
      </dgm:t>
    </dgm:pt>
    <dgm:pt modelId="{61D2E6E3-9BF7-4B57-87EC-6A1F56AC0878}" type="parTrans" cxnId="{54F435D9-E263-498D-8BE3-465C42B8EFA9}">
      <dgm:prSet/>
      <dgm:spPr/>
      <dgm:t>
        <a:bodyPr/>
        <a:lstStyle/>
        <a:p>
          <a:endParaRPr lang="en-US"/>
        </a:p>
      </dgm:t>
    </dgm:pt>
    <dgm:pt modelId="{2A5DD09E-5E2B-40C5-AA70-2C291CFC2BA2}" type="sibTrans" cxnId="{54F435D9-E263-498D-8BE3-465C42B8EFA9}">
      <dgm:prSet/>
      <dgm:spPr/>
      <dgm:t>
        <a:bodyPr/>
        <a:lstStyle/>
        <a:p>
          <a:endParaRPr lang="en-US"/>
        </a:p>
      </dgm:t>
    </dgm:pt>
    <dgm:pt modelId="{D29B4D68-2E84-416E-B23A-037B35BF966C}">
      <dgm:prSet/>
      <dgm:spPr/>
      <dgm:t>
        <a:bodyPr/>
        <a:lstStyle/>
        <a:p>
          <a:r>
            <a:rPr lang="en-US" dirty="0" smtClean="0">
              <a:latin typeface="Times New Roman"/>
              <a:cs typeface="Times New Roman"/>
            </a:rPr>
            <a:t>Get</a:t>
          </a:r>
          <a:endParaRPr lang="en-US" dirty="0"/>
        </a:p>
      </dgm:t>
    </dgm:pt>
    <dgm:pt modelId="{BED9C574-E1BF-4586-915C-14471AB30BC4}" type="parTrans" cxnId="{9C345E73-8511-4917-88C7-47EBA0242065}">
      <dgm:prSet/>
      <dgm:spPr/>
      <dgm:t>
        <a:bodyPr/>
        <a:lstStyle/>
        <a:p>
          <a:endParaRPr lang="en-US"/>
        </a:p>
      </dgm:t>
    </dgm:pt>
    <dgm:pt modelId="{5C40B4F9-ABB7-41EF-ACD4-900F0B7FC7E0}" type="sibTrans" cxnId="{9C345E73-8511-4917-88C7-47EBA0242065}">
      <dgm:prSet/>
      <dgm:spPr/>
      <dgm:t>
        <a:bodyPr/>
        <a:lstStyle/>
        <a:p>
          <a:endParaRPr lang="en-US"/>
        </a:p>
      </dgm:t>
    </dgm:pt>
    <dgm:pt modelId="{10AB9878-F28B-46C4-B372-2742DA20E9DA}">
      <dgm:prSet/>
      <dgm:spPr/>
      <dgm:t>
        <a:bodyPr/>
        <a:lstStyle/>
        <a:p>
          <a:r>
            <a:rPr lang="en-US" dirty="0" err="1" smtClean="0">
              <a:latin typeface="Times New Roman"/>
              <a:cs typeface="Times New Roman"/>
            </a:rPr>
            <a:t>Extremise</a:t>
          </a:r>
          <a:r>
            <a:rPr lang="en-US" dirty="0" smtClean="0">
              <a:latin typeface="Times New Roman"/>
              <a:cs typeface="Times New Roman"/>
            </a:rPr>
            <a:t> </a:t>
          </a:r>
          <a:r>
            <a:rPr lang="en-US" i="1" dirty="0" smtClean="0">
              <a:latin typeface="Times New Roman"/>
              <a:cs typeface="Times New Roman"/>
            </a:rPr>
            <a:t>A</a:t>
          </a:r>
          <a:r>
            <a:rPr lang="en-US" dirty="0" smtClean="0">
              <a:latin typeface="Times New Roman"/>
              <a:cs typeface="Times New Roman"/>
            </a:rPr>
            <a:t>(</a:t>
          </a:r>
          <a:r>
            <a:rPr lang="el-GR" dirty="0" smtClean="0">
              <a:latin typeface="Times New Roman"/>
              <a:cs typeface="Times New Roman"/>
            </a:rPr>
            <a:t>ζ</a:t>
          </a:r>
          <a:r>
            <a:rPr lang="en-US" dirty="0" smtClean="0">
              <a:latin typeface="Times New Roman"/>
              <a:cs typeface="Times New Roman"/>
            </a:rPr>
            <a:t>). Get same </a:t>
          </a:r>
          <a:r>
            <a:rPr lang="en-US" dirty="0" smtClean="0">
              <a:solidFill>
                <a:schemeClr val="tx1"/>
              </a:solidFill>
              <a:latin typeface="Times New Roman"/>
              <a:cs typeface="Times New Roman"/>
            </a:rPr>
            <a:t>expressions</a:t>
          </a:r>
          <a:r>
            <a:rPr lang="en-US" dirty="0" smtClean="0">
              <a:solidFill>
                <a:srgbClr val="FF0000"/>
              </a:solidFill>
              <a:latin typeface="Times New Roman"/>
              <a:cs typeface="Times New Roman"/>
            </a:rPr>
            <a:t> </a:t>
          </a:r>
          <a:r>
            <a:rPr lang="en-US" dirty="0" smtClean="0">
              <a:latin typeface="Times New Roman"/>
              <a:cs typeface="Times New Roman"/>
            </a:rPr>
            <a:t>(A2).</a:t>
          </a:r>
          <a:endParaRPr lang="en-US" dirty="0"/>
        </a:p>
      </dgm:t>
    </dgm:pt>
    <dgm:pt modelId="{B61A0B1E-9E16-4D40-8B4C-8EC8777620D2}" type="parTrans" cxnId="{9CF900B1-3F94-44F0-A37D-F317553901A7}">
      <dgm:prSet/>
      <dgm:spPr/>
      <dgm:t>
        <a:bodyPr/>
        <a:lstStyle/>
        <a:p>
          <a:endParaRPr lang="en-US"/>
        </a:p>
      </dgm:t>
    </dgm:pt>
    <dgm:pt modelId="{96FE862E-CDB3-4DCA-9697-DABAB59BA07F}" type="sibTrans" cxnId="{9CF900B1-3F94-44F0-A37D-F317553901A7}">
      <dgm:prSet/>
      <dgm:spPr/>
      <dgm:t>
        <a:bodyPr/>
        <a:lstStyle/>
        <a:p>
          <a:endParaRPr lang="en-US"/>
        </a:p>
      </dgm:t>
    </dgm:pt>
    <dgm:pt modelId="{B3E8E660-050E-40E2-B795-9F63F9A4E07A}">
      <dgm:prSet/>
      <dgm:spPr/>
      <dgm:t>
        <a:bodyPr/>
        <a:lstStyle/>
        <a:p>
          <a:endParaRPr lang="en-US" dirty="0"/>
        </a:p>
      </dgm:t>
    </dgm:pt>
    <dgm:pt modelId="{BC84CBDC-6C50-41D4-AB62-D816DEE964B7}" type="parTrans" cxnId="{E66014CE-9105-47D1-A699-D7269ADF97CC}">
      <dgm:prSet/>
      <dgm:spPr/>
      <dgm:t>
        <a:bodyPr/>
        <a:lstStyle/>
        <a:p>
          <a:endParaRPr lang="en-US"/>
        </a:p>
      </dgm:t>
    </dgm:pt>
    <dgm:pt modelId="{AE106578-2112-469D-85FF-BE8D3A25515D}" type="sibTrans" cxnId="{E66014CE-9105-47D1-A699-D7269ADF97CC}">
      <dgm:prSet/>
      <dgm:spPr/>
      <dgm:t>
        <a:bodyPr/>
        <a:lstStyle/>
        <a:p>
          <a:endParaRPr lang="en-US"/>
        </a:p>
      </dgm:t>
    </dgm:pt>
    <dgm:pt modelId="{A465DCE0-ABEE-4F08-A211-F6C104524274}">
      <dgm:prSet/>
      <dgm:spPr/>
      <dgm:t>
        <a:bodyPr/>
        <a:lstStyle/>
        <a:p>
          <a:endParaRPr lang="en-US" dirty="0"/>
        </a:p>
      </dgm:t>
    </dgm:pt>
    <dgm:pt modelId="{2432462A-397C-4B93-8678-F4527DD18A25}" type="parTrans" cxnId="{36C528FA-E9CD-463A-A778-C050506DE9B7}">
      <dgm:prSet/>
      <dgm:spPr/>
      <dgm:t>
        <a:bodyPr/>
        <a:lstStyle/>
        <a:p>
          <a:endParaRPr lang="en-US"/>
        </a:p>
      </dgm:t>
    </dgm:pt>
    <dgm:pt modelId="{BDD2A7E4-40E1-4288-B2C5-F8C825A8C5E8}" type="sibTrans" cxnId="{36C528FA-E9CD-463A-A778-C050506DE9B7}">
      <dgm:prSet/>
      <dgm:spPr/>
      <dgm:t>
        <a:bodyPr/>
        <a:lstStyle/>
        <a:p>
          <a:endParaRPr lang="en-US"/>
        </a:p>
      </dgm:t>
    </dgm:pt>
    <dgm:pt modelId="{84CF7333-385C-4B7C-AC93-EE98734D9488}" type="pres">
      <dgm:prSet presAssocID="{E313A8C6-DD96-48A2-87AF-94F4ECF6E40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326B8B8-528F-4A15-95C4-3BC49388FAD2}" type="pres">
      <dgm:prSet presAssocID="{668F022B-4814-4721-98F5-D3FFE2668BAB}" presName="composite" presStyleCnt="0"/>
      <dgm:spPr/>
    </dgm:pt>
    <dgm:pt modelId="{10519F2C-2C8F-48A4-8FF6-4F02233F74A0}" type="pres">
      <dgm:prSet presAssocID="{668F022B-4814-4721-98F5-D3FFE2668BAB}" presName="parTx" presStyleLbl="alignNode1" presStyleIdx="0" presStyleCnt="3" custScaleX="66215" custScale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BF7CF5-FC81-4BDC-A4C6-5C356C9C0149}" type="pres">
      <dgm:prSet presAssocID="{668F022B-4814-4721-98F5-D3FFE2668BAB}" presName="desTx" presStyleLbl="alignAccFollowNode1" presStyleIdx="0" presStyleCnt="3" custScaleX="662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8EF648-E1AA-4435-94ED-3206E9C10BED}" type="pres">
      <dgm:prSet presAssocID="{A9B2C6CF-7861-49DC-BD36-CCD20D66BB54}" presName="space" presStyleCnt="0"/>
      <dgm:spPr/>
    </dgm:pt>
    <dgm:pt modelId="{F7EEB0F7-6592-422A-AF40-B596E4D9F370}" type="pres">
      <dgm:prSet presAssocID="{157DD26B-7517-4F35-AFB1-7B747DD3091F}" presName="composite" presStyleCnt="0"/>
      <dgm:spPr/>
    </dgm:pt>
    <dgm:pt modelId="{BD81B15D-CF61-4BD2-AB42-078EEF7DB72D}" type="pres">
      <dgm:prSet presAssocID="{157DD26B-7517-4F35-AFB1-7B747DD3091F}" presName="parTx" presStyleLbl="alignNode1" presStyleIdx="1" presStyleCnt="3" custScaleX="858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B75C9C-C902-4208-A863-00FE751EF4F1}" type="pres">
      <dgm:prSet presAssocID="{157DD26B-7517-4F35-AFB1-7B747DD3091F}" presName="desTx" presStyleLbl="alignAccFollowNode1" presStyleIdx="1" presStyleCnt="3" custScaleX="858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0E2251-49A6-4C3A-A755-FB509093EA70}" type="pres">
      <dgm:prSet presAssocID="{DC4032F9-6E0E-4EEB-A105-A00C0E2E96DA}" presName="space" presStyleCnt="0"/>
      <dgm:spPr/>
    </dgm:pt>
    <dgm:pt modelId="{2006ADC4-9B78-40C0-8BD3-B256A905BEBE}" type="pres">
      <dgm:prSet presAssocID="{AD85701B-03B3-4219-8DF5-8E46BFCFEC6C}" presName="composite" presStyleCnt="0"/>
      <dgm:spPr/>
    </dgm:pt>
    <dgm:pt modelId="{5E9C095C-7663-44A0-B729-EB5387469A72}" type="pres">
      <dgm:prSet presAssocID="{AD85701B-03B3-4219-8DF5-8E46BFCFEC6C}" presName="parTx" presStyleLbl="alignNode1" presStyleIdx="2" presStyleCnt="3" custScaleX="21457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9455F4-807C-4F0D-B1B0-0A75CCA44D14}" type="pres">
      <dgm:prSet presAssocID="{AD85701B-03B3-4219-8DF5-8E46BFCFEC6C}" presName="desTx" presStyleLbl="alignAccFollowNode1" presStyleIdx="2" presStyleCnt="3" custScaleX="2138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84B980E-AAE1-4BD5-8DFC-E27AABDE115A}" type="presOf" srcId="{9755E3FD-86A3-4757-B137-149A0FC892D5}" destId="{8E9455F4-807C-4F0D-B1B0-0A75CCA44D14}" srcOrd="0" destOrd="0" presId="urn:microsoft.com/office/officeart/2005/8/layout/hList1"/>
    <dgm:cxn modelId="{1F266E6D-A406-4E34-8182-55422DAA5100}" srcId="{E313A8C6-DD96-48A2-87AF-94F4ECF6E40F}" destId="{668F022B-4814-4721-98F5-D3FFE2668BAB}" srcOrd="0" destOrd="0" parTransId="{39E1B4E9-1940-4074-AF65-C76F2C9362CE}" sibTransId="{A9B2C6CF-7861-49DC-BD36-CCD20D66BB54}"/>
    <dgm:cxn modelId="{B74FE36C-1C48-4F2F-B104-BD743F7BD484}" srcId="{157DD26B-7517-4F35-AFB1-7B747DD3091F}" destId="{258A8D4D-FFA0-4882-8424-B7E7000963EC}" srcOrd="1" destOrd="0" parTransId="{0BAF8F8A-2C81-4E80-8028-B8DB441962C8}" sibTransId="{D6E1525B-37A1-4CEE-8B28-69174E6F904A}"/>
    <dgm:cxn modelId="{9CF900B1-3F94-44F0-A37D-F317553901A7}" srcId="{AD85701B-03B3-4219-8DF5-8E46BFCFEC6C}" destId="{10AB9878-F28B-46C4-B372-2742DA20E9DA}" srcOrd="4" destOrd="0" parTransId="{B61A0B1E-9E16-4D40-8B4C-8EC8777620D2}" sibTransId="{96FE862E-CDB3-4DCA-9697-DABAB59BA07F}"/>
    <dgm:cxn modelId="{8512D399-4C7E-4EE6-B770-4FF1D7E77B24}" srcId="{668F022B-4814-4721-98F5-D3FFE2668BAB}" destId="{532BB7C9-A4EB-400F-AEB5-9695D2AF25AB}" srcOrd="1" destOrd="0" parTransId="{50FFE93B-D458-439D-BAF4-95965D55043D}" sibTransId="{AB27FBC7-BE9A-4833-94CF-34C1A34DE71F}"/>
    <dgm:cxn modelId="{C153AACD-A2EA-428D-97FF-83D0367206FE}" srcId="{E313A8C6-DD96-48A2-87AF-94F4ECF6E40F}" destId="{AD85701B-03B3-4219-8DF5-8E46BFCFEC6C}" srcOrd="2" destOrd="0" parTransId="{89584F48-CE8E-4A88-887B-1E0046DCE321}" sibTransId="{10EA7E00-4866-476B-9BB2-88524848466B}"/>
    <dgm:cxn modelId="{F3D04795-FCC3-45A3-934E-109CDA36B132}" type="presOf" srcId="{A465DCE0-ABEE-4F08-A211-F6C104524274}" destId="{8E9455F4-807C-4F0D-B1B0-0A75CCA44D14}" srcOrd="0" destOrd="2" presId="urn:microsoft.com/office/officeart/2005/8/layout/hList1"/>
    <dgm:cxn modelId="{36C528FA-E9CD-463A-A778-C050506DE9B7}" srcId="{AD85701B-03B3-4219-8DF5-8E46BFCFEC6C}" destId="{A465DCE0-ABEE-4F08-A211-F6C104524274}" srcOrd="2" destOrd="0" parTransId="{2432462A-397C-4B93-8678-F4527DD18A25}" sibTransId="{BDD2A7E4-40E1-4288-B2C5-F8C825A8C5E8}"/>
    <dgm:cxn modelId="{7C61DB94-BFBA-49EB-B70E-67DB85B47515}" type="presOf" srcId="{61CC21B8-EDC7-46A3-8495-29C1DD0BBED5}" destId="{F9B75C9C-C902-4208-A863-00FE751EF4F1}" srcOrd="0" destOrd="0" presId="urn:microsoft.com/office/officeart/2005/8/layout/hList1"/>
    <dgm:cxn modelId="{38826A30-40C9-41F0-B9F4-5DE8EAB1886C}" type="presOf" srcId="{10AB9878-F28B-46C4-B372-2742DA20E9DA}" destId="{8E9455F4-807C-4F0D-B1B0-0A75CCA44D14}" srcOrd="0" destOrd="4" presId="urn:microsoft.com/office/officeart/2005/8/layout/hList1"/>
    <dgm:cxn modelId="{1056441E-06A6-4779-B27C-CCB09A92BDDE}" srcId="{668F022B-4814-4721-98F5-D3FFE2668BAB}" destId="{65A7F139-0D05-417C-A5F7-1D230A25D3A0}" srcOrd="0" destOrd="0" parTransId="{39F0EFC7-25DC-410F-9DE7-E0B07A0D282B}" sibTransId="{0AC3005D-8550-4FCE-BEF4-8C29E75CFD07}"/>
    <dgm:cxn modelId="{826F5723-002A-427C-A469-82BADD26BAE8}" type="presOf" srcId="{532BB7C9-A4EB-400F-AEB5-9695D2AF25AB}" destId="{53BF7CF5-FC81-4BDC-A4C6-5C356C9C0149}" srcOrd="0" destOrd="1" presId="urn:microsoft.com/office/officeart/2005/8/layout/hList1"/>
    <dgm:cxn modelId="{8DC0D377-1671-4A14-AA80-3C52C04B86A2}" srcId="{E313A8C6-DD96-48A2-87AF-94F4ECF6E40F}" destId="{157DD26B-7517-4F35-AFB1-7B747DD3091F}" srcOrd="1" destOrd="0" parTransId="{A16C6032-C334-4E11-AB43-BE382CE025A9}" sibTransId="{DC4032F9-6E0E-4EEB-A105-A00C0E2E96DA}"/>
    <dgm:cxn modelId="{0F94F648-B284-412E-98E7-2F4E9D849A8C}" type="presOf" srcId="{D29B4D68-2E84-416E-B23A-037B35BF966C}" destId="{8E9455F4-807C-4F0D-B1B0-0A75CCA44D14}" srcOrd="0" destOrd="1" presId="urn:microsoft.com/office/officeart/2005/8/layout/hList1"/>
    <dgm:cxn modelId="{54F435D9-E263-498D-8BE3-465C42B8EFA9}" srcId="{AD85701B-03B3-4219-8DF5-8E46BFCFEC6C}" destId="{9755E3FD-86A3-4757-B137-149A0FC892D5}" srcOrd="0" destOrd="0" parTransId="{61D2E6E3-9BF7-4B57-87EC-6A1F56AC0878}" sibTransId="{2A5DD09E-5E2B-40C5-AA70-2C291CFC2BA2}"/>
    <dgm:cxn modelId="{E66014CE-9105-47D1-A699-D7269ADF97CC}" srcId="{AD85701B-03B3-4219-8DF5-8E46BFCFEC6C}" destId="{B3E8E660-050E-40E2-B795-9F63F9A4E07A}" srcOrd="3" destOrd="0" parTransId="{BC84CBDC-6C50-41D4-AB62-D816DEE964B7}" sibTransId="{AE106578-2112-469D-85FF-BE8D3A25515D}"/>
    <dgm:cxn modelId="{8E0F7317-782F-4D9E-9063-1CABE359FC9B}" type="presOf" srcId="{157DD26B-7517-4F35-AFB1-7B747DD3091F}" destId="{BD81B15D-CF61-4BD2-AB42-078EEF7DB72D}" srcOrd="0" destOrd="0" presId="urn:microsoft.com/office/officeart/2005/8/layout/hList1"/>
    <dgm:cxn modelId="{8AED72A0-A2BE-4088-8F0A-3EB11D3CBC11}" type="presOf" srcId="{B3E8E660-050E-40E2-B795-9F63F9A4E07A}" destId="{8E9455F4-807C-4F0D-B1B0-0A75CCA44D14}" srcOrd="0" destOrd="3" presId="urn:microsoft.com/office/officeart/2005/8/layout/hList1"/>
    <dgm:cxn modelId="{9C728B98-619E-4EE4-B4C6-906B44EC0ABA}" type="presOf" srcId="{668F022B-4814-4721-98F5-D3FFE2668BAB}" destId="{10519F2C-2C8F-48A4-8FF6-4F02233F74A0}" srcOrd="0" destOrd="0" presId="urn:microsoft.com/office/officeart/2005/8/layout/hList1"/>
    <dgm:cxn modelId="{8D579C5D-7FEC-4C16-BA0D-BD26492D88C8}" type="presOf" srcId="{258A8D4D-FFA0-4882-8424-B7E7000963EC}" destId="{F9B75C9C-C902-4208-A863-00FE751EF4F1}" srcOrd="0" destOrd="1" presId="urn:microsoft.com/office/officeart/2005/8/layout/hList1"/>
    <dgm:cxn modelId="{F63E1081-0411-4ED0-9222-0B22537692A1}" type="presOf" srcId="{AD85701B-03B3-4219-8DF5-8E46BFCFEC6C}" destId="{5E9C095C-7663-44A0-B729-EB5387469A72}" srcOrd="0" destOrd="0" presId="urn:microsoft.com/office/officeart/2005/8/layout/hList1"/>
    <dgm:cxn modelId="{413206EE-DE96-464F-B4C9-B595CFBD1728}" srcId="{157DD26B-7517-4F35-AFB1-7B747DD3091F}" destId="{61CC21B8-EDC7-46A3-8495-29C1DD0BBED5}" srcOrd="0" destOrd="0" parTransId="{AD96CDA0-3F80-4CD1-9C26-A5841758B74B}" sibTransId="{BD47A3DA-E85B-4D85-B441-32A28155161D}"/>
    <dgm:cxn modelId="{3D2B79FA-080C-434F-9450-5FDBFC96043F}" type="presOf" srcId="{E313A8C6-DD96-48A2-87AF-94F4ECF6E40F}" destId="{84CF7333-385C-4B7C-AC93-EE98734D9488}" srcOrd="0" destOrd="0" presId="urn:microsoft.com/office/officeart/2005/8/layout/hList1"/>
    <dgm:cxn modelId="{974D6D26-67CB-4CDA-B32E-FDD5DFBF13D8}" type="presOf" srcId="{65A7F139-0D05-417C-A5F7-1D230A25D3A0}" destId="{53BF7CF5-FC81-4BDC-A4C6-5C356C9C0149}" srcOrd="0" destOrd="0" presId="urn:microsoft.com/office/officeart/2005/8/layout/hList1"/>
    <dgm:cxn modelId="{9C345E73-8511-4917-88C7-47EBA0242065}" srcId="{AD85701B-03B3-4219-8DF5-8E46BFCFEC6C}" destId="{D29B4D68-2E84-416E-B23A-037B35BF966C}" srcOrd="1" destOrd="0" parTransId="{BED9C574-E1BF-4586-915C-14471AB30BC4}" sibTransId="{5C40B4F9-ABB7-41EF-ACD4-900F0B7FC7E0}"/>
    <dgm:cxn modelId="{036AC65E-7AB3-4B81-8516-4E03E4E08983}" type="presParOf" srcId="{84CF7333-385C-4B7C-AC93-EE98734D9488}" destId="{C326B8B8-528F-4A15-95C4-3BC49388FAD2}" srcOrd="0" destOrd="0" presId="urn:microsoft.com/office/officeart/2005/8/layout/hList1"/>
    <dgm:cxn modelId="{36922F20-C815-43D4-B2A0-9517F96FB012}" type="presParOf" srcId="{C326B8B8-528F-4A15-95C4-3BC49388FAD2}" destId="{10519F2C-2C8F-48A4-8FF6-4F02233F74A0}" srcOrd="0" destOrd="0" presId="urn:microsoft.com/office/officeart/2005/8/layout/hList1"/>
    <dgm:cxn modelId="{3F1AC6FD-EBAB-4763-ADC9-F53DED4B0DF7}" type="presParOf" srcId="{C326B8B8-528F-4A15-95C4-3BC49388FAD2}" destId="{53BF7CF5-FC81-4BDC-A4C6-5C356C9C0149}" srcOrd="1" destOrd="0" presId="urn:microsoft.com/office/officeart/2005/8/layout/hList1"/>
    <dgm:cxn modelId="{D0A280AF-8616-444C-A21F-D57C62F60B25}" type="presParOf" srcId="{84CF7333-385C-4B7C-AC93-EE98734D9488}" destId="{758EF648-E1AA-4435-94ED-3206E9C10BED}" srcOrd="1" destOrd="0" presId="urn:microsoft.com/office/officeart/2005/8/layout/hList1"/>
    <dgm:cxn modelId="{4188D281-B4D5-4A95-9336-0E24E95B8DE0}" type="presParOf" srcId="{84CF7333-385C-4B7C-AC93-EE98734D9488}" destId="{F7EEB0F7-6592-422A-AF40-B596E4D9F370}" srcOrd="2" destOrd="0" presId="urn:microsoft.com/office/officeart/2005/8/layout/hList1"/>
    <dgm:cxn modelId="{B9904311-E7AB-4555-8F77-D7028DE25EE4}" type="presParOf" srcId="{F7EEB0F7-6592-422A-AF40-B596E4D9F370}" destId="{BD81B15D-CF61-4BD2-AB42-078EEF7DB72D}" srcOrd="0" destOrd="0" presId="urn:microsoft.com/office/officeart/2005/8/layout/hList1"/>
    <dgm:cxn modelId="{60A0589D-DF2E-451B-8F72-E111329B5CEF}" type="presParOf" srcId="{F7EEB0F7-6592-422A-AF40-B596E4D9F370}" destId="{F9B75C9C-C902-4208-A863-00FE751EF4F1}" srcOrd="1" destOrd="0" presId="urn:microsoft.com/office/officeart/2005/8/layout/hList1"/>
    <dgm:cxn modelId="{3D3F9C43-6E4F-412B-9EEF-CBA62E04E631}" type="presParOf" srcId="{84CF7333-385C-4B7C-AC93-EE98734D9488}" destId="{200E2251-49A6-4C3A-A755-FB509093EA70}" srcOrd="3" destOrd="0" presId="urn:microsoft.com/office/officeart/2005/8/layout/hList1"/>
    <dgm:cxn modelId="{4615078F-A338-4582-9924-0DDD1A79A461}" type="presParOf" srcId="{84CF7333-385C-4B7C-AC93-EE98734D9488}" destId="{2006ADC4-9B78-40C0-8BD3-B256A905BEBE}" srcOrd="4" destOrd="0" presId="urn:microsoft.com/office/officeart/2005/8/layout/hList1"/>
    <dgm:cxn modelId="{FB88C221-B8A7-490C-A3E9-64E8A9374DCD}" type="presParOf" srcId="{2006ADC4-9B78-40C0-8BD3-B256A905BEBE}" destId="{5E9C095C-7663-44A0-B729-EB5387469A72}" srcOrd="0" destOrd="0" presId="urn:microsoft.com/office/officeart/2005/8/layout/hList1"/>
    <dgm:cxn modelId="{E7BC764D-4E98-4D23-837D-E919E79643B8}" type="presParOf" srcId="{2006ADC4-9B78-40C0-8BD3-B256A905BEBE}" destId="{8E9455F4-807C-4F0D-B1B0-0A75CCA44D1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313A8C6-DD96-48A2-87AF-94F4ECF6E40F}" type="doc">
      <dgm:prSet loTypeId="urn:microsoft.com/office/officeart/2005/8/layout/hList1" loCatId="list" qsTypeId="urn:microsoft.com/office/officeart/2005/8/quickstyle/simple1" qsCatId="simple" csTypeId="urn:microsoft.com/office/officeart/2005/8/colors/colorful1#10" csCatId="colorful" phldr="1"/>
      <dgm:spPr/>
      <dgm:t>
        <a:bodyPr/>
        <a:lstStyle/>
        <a:p>
          <a:endParaRPr lang="en-US"/>
        </a:p>
      </dgm:t>
    </dgm:pt>
    <dgm:pt modelId="{668F022B-4814-4721-98F5-D3FFE2668BAB}">
      <dgm:prSet phldrT="[Text]" custT="1"/>
      <dgm:spPr/>
      <dgm:t>
        <a:bodyPr/>
        <a:lstStyle/>
        <a:p>
          <a:r>
            <a:rPr lang="en-US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(B1)</a:t>
          </a:r>
          <a:endParaRPr lang="en-US" sz="3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9E1B4E9-1940-4074-AF65-C76F2C9362CE}" type="parTrans" cxnId="{1F266E6D-A406-4E34-8182-55422DAA5100}">
      <dgm:prSet/>
      <dgm:spPr/>
      <dgm:t>
        <a:bodyPr/>
        <a:lstStyle/>
        <a:p>
          <a:endParaRPr lang="en-US"/>
        </a:p>
      </dgm:t>
    </dgm:pt>
    <dgm:pt modelId="{A9B2C6CF-7861-49DC-BD36-CCD20D66BB54}" type="sibTrans" cxnId="{1F266E6D-A406-4E34-8182-55422DAA5100}">
      <dgm:prSet/>
      <dgm:spPr/>
      <dgm:t>
        <a:bodyPr/>
        <a:lstStyle/>
        <a:p>
          <a:endParaRPr lang="en-US"/>
        </a:p>
      </dgm:t>
    </dgm:pt>
    <dgm:pt modelId="{157DD26B-7517-4F35-AFB1-7B747DD3091F}">
      <dgm:prSet phldrT="[Text]" custT="1"/>
      <dgm:spPr/>
      <dgm:t>
        <a:bodyPr/>
        <a:lstStyle/>
        <a:p>
          <a:r>
            <a:rPr lang="en-US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(B2)</a:t>
          </a:r>
          <a:endParaRPr lang="en-US" sz="3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16C6032-C334-4E11-AB43-BE382CE025A9}" type="parTrans" cxnId="{8DC0D377-1671-4A14-AA80-3C52C04B86A2}">
      <dgm:prSet/>
      <dgm:spPr/>
      <dgm:t>
        <a:bodyPr/>
        <a:lstStyle/>
        <a:p>
          <a:endParaRPr lang="en-US"/>
        </a:p>
      </dgm:t>
    </dgm:pt>
    <dgm:pt modelId="{DC4032F9-6E0E-4EEB-A105-A00C0E2E96DA}" type="sibTrans" cxnId="{8DC0D377-1671-4A14-AA80-3C52C04B86A2}">
      <dgm:prSet/>
      <dgm:spPr/>
      <dgm:t>
        <a:bodyPr/>
        <a:lstStyle/>
        <a:p>
          <a:endParaRPr lang="en-US"/>
        </a:p>
      </dgm:t>
    </dgm:pt>
    <dgm:pt modelId="{61CC21B8-EDC7-46A3-8495-29C1DD0BBED5}">
      <dgm:prSet phldrT="[Text]" custT="1"/>
      <dgm:spPr/>
      <dgm:t>
        <a:bodyPr/>
        <a:lstStyle/>
        <a:p>
          <a:pPr algn="l"/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Obtain </a:t>
          </a:r>
          <a:r>
            <a:rPr lang="en-US" sz="1800" i="1" dirty="0" err="1" smtClean="0">
              <a:latin typeface="Times New Roman" pitchFamily="18" charset="0"/>
              <a:cs typeface="Times New Roman" pitchFamily="18" charset="0"/>
            </a:rPr>
            <a:t>dy</a:t>
          </a:r>
          <a:r>
            <a:rPr lang="en-US" sz="1800" i="0" dirty="0" smtClean="0">
              <a:latin typeface="Times New Roman" pitchFamily="18" charset="0"/>
              <a:cs typeface="Times New Roman" pitchFamily="18" charset="0"/>
            </a:rPr>
            <a:t>/</a:t>
          </a:r>
          <a:r>
            <a:rPr lang="en-US" sz="1800" i="1" dirty="0" err="1" smtClean="0">
              <a:latin typeface="Times New Roman" pitchFamily="18" charset="0"/>
              <a:cs typeface="Times New Roman" pitchFamily="18" charset="0"/>
            </a:rPr>
            <a:t>dx</a:t>
          </a:r>
          <a:r>
            <a:rPr lang="en-US" sz="1800" i="0" dirty="0" smtClean="0">
              <a:latin typeface="Times New Roman" pitchFamily="18" charset="0"/>
              <a:cs typeface="Times New Roman" pitchFamily="18" charset="0"/>
            </a:rPr>
            <a:t> in terms of </a:t>
          </a:r>
          <a:r>
            <a:rPr lang="en-US" sz="1800" i="1" dirty="0" smtClean="0">
              <a:latin typeface="Times New Roman" pitchFamily="18" charset="0"/>
              <a:cs typeface="Times New Roman" pitchFamily="18" charset="0"/>
            </a:rPr>
            <a:t>n</a:t>
          </a:r>
          <a:r>
            <a:rPr lang="en-US" sz="1800" i="0" baseline="-25000" dirty="0" smtClean="0">
              <a:latin typeface="Times New Roman" pitchFamily="18" charset="0"/>
              <a:cs typeface="Times New Roman" pitchFamily="18" charset="0"/>
            </a:rPr>
            <a:t>0</a:t>
          </a:r>
          <a:r>
            <a:rPr lang="en-US" sz="1800" i="0" dirty="0" smtClean="0">
              <a:latin typeface="Times New Roman" pitchFamily="18" charset="0"/>
              <a:cs typeface="Times New Roman" pitchFamily="18" charset="0"/>
            </a:rPr>
            <a:t> and </a:t>
          </a:r>
          <a:r>
            <a:rPr lang="en-US" sz="1800" i="1" dirty="0" smtClean="0">
              <a:latin typeface="Times New Roman" pitchFamily="18" charset="0"/>
              <a:cs typeface="Times New Roman" pitchFamily="18" charset="0"/>
            </a:rPr>
            <a:t>n</a:t>
          </a:r>
          <a:r>
            <a:rPr lang="en-US" sz="1800" i="0" dirty="0" smtClean="0">
              <a:latin typeface="Times New Roman" pitchFamily="18" charset="0"/>
              <a:cs typeface="Times New Roman" pitchFamily="18" charset="0"/>
            </a:rPr>
            <a:t>(</a:t>
          </a:r>
          <a:r>
            <a:rPr lang="en-US" sz="1800" i="1" dirty="0" smtClean="0">
              <a:latin typeface="Times New Roman" pitchFamily="18" charset="0"/>
              <a:cs typeface="Times New Roman" pitchFamily="18" charset="0"/>
            </a:rPr>
            <a:t>y</a:t>
          </a:r>
          <a:r>
            <a:rPr lang="en-US" sz="1800" i="0" dirty="0" smtClean="0">
              <a:latin typeface="Times New Roman" pitchFamily="18" charset="0"/>
              <a:cs typeface="Times New Roman" pitchFamily="18" charset="0"/>
            </a:rPr>
            <a:t>).</a:t>
          </a:r>
          <a:endParaRPr lang="en-US" sz="1800" dirty="0">
            <a:latin typeface="Times New Roman" pitchFamily="18" charset="0"/>
            <a:cs typeface="Times New Roman" pitchFamily="18" charset="0"/>
          </a:endParaRPr>
        </a:p>
      </dgm:t>
    </dgm:pt>
    <dgm:pt modelId="{AD96CDA0-3F80-4CD1-9C26-A5841758B74B}" type="parTrans" cxnId="{413206EE-DE96-464F-B4C9-B595CFBD1728}">
      <dgm:prSet/>
      <dgm:spPr/>
      <dgm:t>
        <a:bodyPr/>
        <a:lstStyle/>
        <a:p>
          <a:endParaRPr lang="en-US"/>
        </a:p>
      </dgm:t>
    </dgm:pt>
    <dgm:pt modelId="{BD47A3DA-E85B-4D85-B441-32A28155161D}" type="sibTrans" cxnId="{413206EE-DE96-464F-B4C9-B595CFBD1728}">
      <dgm:prSet/>
      <dgm:spPr/>
      <dgm:t>
        <a:bodyPr/>
        <a:lstStyle/>
        <a:p>
          <a:endParaRPr lang="en-US"/>
        </a:p>
      </dgm:t>
    </dgm:pt>
    <dgm:pt modelId="{AD85701B-03B3-4219-8DF5-8E46BFCFEC6C}">
      <dgm:prSet phldrT="[Text]" custT="1"/>
      <dgm:spPr/>
      <dgm:t>
        <a:bodyPr/>
        <a:lstStyle/>
        <a:p>
          <a:r>
            <a:rPr lang="en-US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(B3)</a:t>
          </a:r>
          <a:endParaRPr lang="en-US" sz="3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9584F48-CE8E-4A88-887B-1E0046DCE321}" type="parTrans" cxnId="{C153AACD-A2EA-428D-97FF-83D0367206FE}">
      <dgm:prSet/>
      <dgm:spPr/>
      <dgm:t>
        <a:bodyPr/>
        <a:lstStyle/>
        <a:p>
          <a:endParaRPr lang="en-US"/>
        </a:p>
      </dgm:t>
    </dgm:pt>
    <dgm:pt modelId="{10EA7E00-4866-476B-9BB2-88524848466B}" type="sibTrans" cxnId="{C153AACD-A2EA-428D-97FF-83D0367206FE}">
      <dgm:prSet/>
      <dgm:spPr/>
      <dgm:t>
        <a:bodyPr/>
        <a:lstStyle/>
        <a:p>
          <a:endParaRPr lang="en-US"/>
        </a:p>
      </dgm:t>
    </dgm:pt>
    <dgm:pt modelId="{FB61C84A-8AED-4A05-94C1-64CC5A4D087B}">
      <dgm:prSet phldrT="[Text]" custT="1"/>
      <dgm:spPr/>
      <dgm:t>
        <a:bodyPr/>
        <a:lstStyle/>
        <a:p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Take   </a:t>
          </a:r>
          <a:r>
            <a:rPr lang="en-US" sz="1800" i="1" dirty="0" smtClean="0">
              <a:latin typeface="Times New Roman" pitchFamily="18" charset="0"/>
              <a:cs typeface="Times New Roman" pitchFamily="18" charset="0"/>
            </a:rPr>
            <a:t>n</a:t>
          </a:r>
          <a:r>
            <a:rPr lang="en-US" sz="1800" i="0" dirty="0" smtClean="0">
              <a:latin typeface="Times New Roman" pitchFamily="18" charset="0"/>
              <a:cs typeface="Times New Roman" pitchFamily="18" charset="0"/>
            </a:rPr>
            <a:t>(</a:t>
          </a:r>
          <a:r>
            <a:rPr lang="en-US" sz="1800" i="1" dirty="0" smtClean="0">
              <a:latin typeface="Times New Roman" pitchFamily="18" charset="0"/>
              <a:cs typeface="Times New Roman" pitchFamily="18" charset="0"/>
            </a:rPr>
            <a:t>y</a:t>
          </a:r>
          <a:r>
            <a:rPr lang="en-US" sz="1800" i="0" dirty="0" smtClean="0">
              <a:latin typeface="Times New Roman" pitchFamily="18" charset="0"/>
              <a:cs typeface="Times New Roman" pitchFamily="18" charset="0"/>
            </a:rPr>
            <a:t>)=</a:t>
          </a:r>
          <a:r>
            <a:rPr lang="en-US" sz="1800" i="1" baseline="0" dirty="0" smtClean="0">
              <a:latin typeface="Times New Roman" pitchFamily="18" charset="0"/>
              <a:cs typeface="Times New Roman" pitchFamily="18" charset="0"/>
            </a:rPr>
            <a:t>n</a:t>
          </a:r>
          <a:r>
            <a:rPr lang="en-US" sz="1800" i="0" baseline="-25000" dirty="0" smtClean="0">
              <a:latin typeface="Times New Roman" pitchFamily="18" charset="0"/>
              <a:cs typeface="Times New Roman" pitchFamily="18" charset="0"/>
            </a:rPr>
            <a:t>0</a:t>
          </a:r>
          <a:r>
            <a:rPr lang="en-US" sz="1800" i="0" baseline="0" dirty="0" smtClean="0">
              <a:latin typeface="Times New Roman" pitchFamily="18" charset="0"/>
              <a:cs typeface="Times New Roman" pitchFamily="18" charset="0"/>
            </a:rPr>
            <a:t>–</a:t>
          </a:r>
          <a:r>
            <a:rPr lang="en-US" sz="1800" i="1" baseline="0" dirty="0" smtClean="0">
              <a:latin typeface="Times New Roman" pitchFamily="18" charset="0"/>
              <a:cs typeface="Times New Roman" pitchFamily="18" charset="0"/>
            </a:rPr>
            <a:t>ky </a:t>
          </a:r>
          <a:endParaRPr lang="en-US" sz="1800" i="1" baseline="0" dirty="0">
            <a:latin typeface="Times New Roman" pitchFamily="18" charset="0"/>
            <a:cs typeface="Times New Roman" pitchFamily="18" charset="0"/>
          </a:endParaRPr>
        </a:p>
      </dgm:t>
    </dgm:pt>
    <dgm:pt modelId="{30E937FD-71C8-4F8D-BA41-5EA7D38601AD}" type="parTrans" cxnId="{CB9C580E-9D0F-44C1-9195-950D89494C4F}">
      <dgm:prSet/>
      <dgm:spPr/>
      <dgm:t>
        <a:bodyPr/>
        <a:lstStyle/>
        <a:p>
          <a:endParaRPr lang="en-US"/>
        </a:p>
      </dgm:t>
    </dgm:pt>
    <dgm:pt modelId="{351DFF2C-CDA1-4E8B-A60B-462E447F01CE}" type="sibTrans" cxnId="{CB9C580E-9D0F-44C1-9195-950D89494C4F}">
      <dgm:prSet/>
      <dgm:spPr/>
      <dgm:t>
        <a:bodyPr/>
        <a:lstStyle/>
        <a:p>
          <a:endParaRPr lang="en-US"/>
        </a:p>
      </dgm:t>
    </dgm:pt>
    <dgm:pt modelId="{77B96FF2-6786-40DD-9887-A29CDBA4A0BE}">
      <dgm:prSet phldrT="[Text]" custT="1"/>
      <dgm:spPr/>
      <dgm:t>
        <a:bodyPr/>
        <a:lstStyle/>
        <a:p>
          <a:r>
            <a:rPr lang="en-US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(B4)</a:t>
          </a:r>
          <a:endParaRPr lang="en-US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C72AC13-4040-4044-A99F-AEA7023E56AC}" type="parTrans" cxnId="{87EFA899-8245-4743-8894-B58D34A23AB7}">
      <dgm:prSet/>
      <dgm:spPr/>
      <dgm:t>
        <a:bodyPr/>
        <a:lstStyle/>
        <a:p>
          <a:endParaRPr lang="en-US"/>
        </a:p>
      </dgm:t>
    </dgm:pt>
    <dgm:pt modelId="{83FF425C-B2E5-4014-8ED6-0A2ACCCA536B}" type="sibTrans" cxnId="{87EFA899-8245-4743-8894-B58D34A23AB7}">
      <dgm:prSet/>
      <dgm:spPr/>
      <dgm:t>
        <a:bodyPr/>
        <a:lstStyle/>
        <a:p>
          <a:endParaRPr lang="en-US"/>
        </a:p>
      </dgm:t>
    </dgm:pt>
    <dgm:pt modelId="{65A7F139-0D05-417C-A5F7-1D230A25D3A0}">
      <dgm:prSet custT="1"/>
      <dgm:spPr/>
      <dgm:t>
        <a:bodyPr/>
        <a:lstStyle/>
        <a:p>
          <a:pPr algn="l"/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Use Fermat’s Principle to obtain Snell’s Law</a:t>
          </a:r>
          <a:endParaRPr lang="en-US" sz="1600" dirty="0">
            <a:latin typeface="Times New Roman" pitchFamily="18" charset="0"/>
            <a:cs typeface="Times New Roman" pitchFamily="18" charset="0"/>
          </a:endParaRPr>
        </a:p>
      </dgm:t>
    </dgm:pt>
    <dgm:pt modelId="{39F0EFC7-25DC-410F-9DE7-E0B07A0D282B}" type="parTrans" cxnId="{1056441E-06A6-4779-B27C-CCB09A92BDDE}">
      <dgm:prSet/>
      <dgm:spPr/>
      <dgm:t>
        <a:bodyPr/>
        <a:lstStyle/>
        <a:p>
          <a:endParaRPr lang="en-US"/>
        </a:p>
      </dgm:t>
    </dgm:pt>
    <dgm:pt modelId="{0AC3005D-8550-4FCE-BEF4-8C29E75CFD07}" type="sibTrans" cxnId="{1056441E-06A6-4779-B27C-CCB09A92BDDE}">
      <dgm:prSet/>
      <dgm:spPr/>
      <dgm:t>
        <a:bodyPr/>
        <a:lstStyle/>
        <a:p>
          <a:endParaRPr lang="en-US"/>
        </a:p>
      </dgm:t>
    </dgm:pt>
    <dgm:pt modelId="{89B6F1A2-D1E7-4CD7-A49C-53DACD9A3501}">
      <dgm:prSet custT="1"/>
      <dgm:spPr/>
      <dgm:t>
        <a:bodyPr/>
        <a:lstStyle/>
        <a:p>
          <a:pPr algn="l"/>
          <a:endParaRPr lang="en-US" sz="1600" dirty="0">
            <a:latin typeface="Times New Roman" pitchFamily="18" charset="0"/>
            <a:cs typeface="Times New Roman" pitchFamily="18" charset="0"/>
          </a:endParaRPr>
        </a:p>
      </dgm:t>
    </dgm:pt>
    <dgm:pt modelId="{82414A2F-0446-459C-8C36-2EE2C3C4448F}" type="parTrans" cxnId="{461C6489-23B1-4273-91A2-166942733314}">
      <dgm:prSet/>
      <dgm:spPr/>
      <dgm:t>
        <a:bodyPr/>
        <a:lstStyle/>
        <a:p>
          <a:endParaRPr lang="en-US"/>
        </a:p>
      </dgm:t>
    </dgm:pt>
    <dgm:pt modelId="{A109E02C-BA5F-44C7-8CBF-42E48598B5A8}" type="sibTrans" cxnId="{461C6489-23B1-4273-91A2-166942733314}">
      <dgm:prSet/>
      <dgm:spPr/>
      <dgm:t>
        <a:bodyPr/>
        <a:lstStyle/>
        <a:p>
          <a:endParaRPr lang="en-US"/>
        </a:p>
      </dgm:t>
    </dgm:pt>
    <dgm:pt modelId="{C9E0CA0A-15E6-4C7C-AD32-C32687D8D5AE}">
      <dgm:prSet phldrT="[Text]" custT="1"/>
      <dgm:spPr/>
      <dgm:t>
        <a:bodyPr/>
        <a:lstStyle/>
        <a:p>
          <a:r>
            <a:rPr lang="en-US" sz="1800" i="0" dirty="0" smtClean="0">
              <a:latin typeface="Times New Roman" pitchFamily="18" charset="0"/>
              <a:cs typeface="Times New Roman" pitchFamily="18" charset="0"/>
            </a:rPr>
            <a:t>Obtain </a:t>
          </a:r>
          <a:r>
            <a:rPr lang="en-US" sz="1800" i="1" dirty="0" smtClean="0">
              <a:latin typeface="Times New Roman" pitchFamily="18" charset="0"/>
              <a:cs typeface="Times New Roman" pitchFamily="18" charset="0"/>
            </a:rPr>
            <a:t>x</a:t>
          </a:r>
          <a:r>
            <a:rPr lang="en-US" sz="1800" i="0" dirty="0" smtClean="0">
              <a:latin typeface="Times New Roman" pitchFamily="18" charset="0"/>
              <a:cs typeface="Times New Roman" pitchFamily="18" charset="0"/>
            </a:rPr>
            <a:t>=</a:t>
          </a:r>
          <a:r>
            <a:rPr lang="en-US" sz="1800" i="1" dirty="0" smtClean="0">
              <a:latin typeface="Times New Roman" pitchFamily="18" charset="0"/>
              <a:cs typeface="Times New Roman" pitchFamily="18" charset="0"/>
            </a:rPr>
            <a:t>x</a:t>
          </a:r>
          <a:r>
            <a:rPr lang="en-US" sz="1800" i="0" dirty="0" smtClean="0">
              <a:latin typeface="Times New Roman" pitchFamily="18" charset="0"/>
              <a:cs typeface="Times New Roman" pitchFamily="18" charset="0"/>
            </a:rPr>
            <a:t>(</a:t>
          </a:r>
          <a:r>
            <a:rPr lang="en-US" sz="1800" i="1" dirty="0" smtClean="0">
              <a:latin typeface="Times New Roman" pitchFamily="18" charset="0"/>
              <a:cs typeface="Times New Roman" pitchFamily="18" charset="0"/>
            </a:rPr>
            <a:t>y</a:t>
          </a:r>
          <a:r>
            <a:rPr lang="en-US" sz="1800" i="0" dirty="0" smtClean="0">
              <a:latin typeface="Times New Roman" pitchFamily="18" charset="0"/>
              <a:cs typeface="Times New Roman" pitchFamily="18" charset="0"/>
            </a:rPr>
            <a:t>)</a:t>
          </a:r>
          <a:endParaRPr lang="en-US" sz="1800" i="0" dirty="0">
            <a:latin typeface="Times New Roman" pitchFamily="18" charset="0"/>
            <a:cs typeface="Times New Roman" pitchFamily="18" charset="0"/>
          </a:endParaRPr>
        </a:p>
      </dgm:t>
    </dgm:pt>
    <dgm:pt modelId="{1417D405-A462-468F-BED7-6E8017F6FD6E}" type="parTrans" cxnId="{F8E133DF-34C3-4A82-8AE6-6A3E8A8F11B0}">
      <dgm:prSet/>
      <dgm:spPr/>
      <dgm:t>
        <a:bodyPr/>
        <a:lstStyle/>
        <a:p>
          <a:endParaRPr lang="en-US"/>
        </a:p>
      </dgm:t>
    </dgm:pt>
    <dgm:pt modelId="{0DD76E5B-34CF-4DB3-A200-5CCDE63F01A0}" type="sibTrans" cxnId="{F8E133DF-34C3-4A82-8AE6-6A3E8A8F11B0}">
      <dgm:prSet/>
      <dgm:spPr/>
      <dgm:t>
        <a:bodyPr/>
        <a:lstStyle/>
        <a:p>
          <a:endParaRPr lang="en-US"/>
        </a:p>
      </dgm:t>
    </dgm:pt>
    <dgm:pt modelId="{7B539005-54DE-4F50-B812-C15044D2CE55}">
      <dgm:prSet phldrT="[Text]" custT="1"/>
      <dgm:spPr/>
      <dgm:t>
        <a:bodyPr/>
        <a:lstStyle/>
        <a:p>
          <a:endParaRPr lang="en-US" sz="1800" i="0" dirty="0">
            <a:latin typeface="Times New Roman" pitchFamily="18" charset="0"/>
            <a:cs typeface="Times New Roman" pitchFamily="18" charset="0"/>
          </a:endParaRPr>
        </a:p>
      </dgm:t>
    </dgm:pt>
    <dgm:pt modelId="{E2E0B179-5479-4C59-9AE2-9D878A0D0B9C}" type="parTrans" cxnId="{EC53FEE1-1ADB-4BBE-93D4-B8E897F9D3ED}">
      <dgm:prSet/>
      <dgm:spPr/>
      <dgm:t>
        <a:bodyPr/>
        <a:lstStyle/>
        <a:p>
          <a:endParaRPr lang="en-US"/>
        </a:p>
      </dgm:t>
    </dgm:pt>
    <dgm:pt modelId="{F267578E-C7A3-4999-A294-D698EC84551E}" type="sibTrans" cxnId="{EC53FEE1-1ADB-4BBE-93D4-B8E897F9D3ED}">
      <dgm:prSet/>
      <dgm:spPr/>
      <dgm:t>
        <a:bodyPr/>
        <a:lstStyle/>
        <a:p>
          <a:endParaRPr lang="en-US"/>
        </a:p>
      </dgm:t>
    </dgm:pt>
    <dgm:pt modelId="{97245772-FC4F-454E-93D1-D22C58DADAB2}">
      <dgm:prSet custT="1"/>
      <dgm:spPr/>
      <dgm:t>
        <a:bodyPr/>
        <a:lstStyle/>
        <a:p>
          <a:pPr algn="l"/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Calculate </a:t>
          </a:r>
          <a:r>
            <a:rPr lang="en-US" sz="1800" i="1" dirty="0" smtClean="0">
              <a:latin typeface="Times New Roman" pitchFamily="18" charset="0"/>
              <a:cs typeface="Times New Roman" pitchFamily="18" charset="0"/>
            </a:rPr>
            <a:t>x</a:t>
          </a:r>
          <a:r>
            <a:rPr lang="en-US" sz="1800" i="0" baseline="-25000" dirty="0" smtClean="0">
              <a:latin typeface="Times New Roman" pitchFamily="18" charset="0"/>
              <a:cs typeface="Times New Roman" pitchFamily="18" charset="0"/>
            </a:rPr>
            <a:t>0 </a:t>
          </a:r>
          <a:r>
            <a:rPr lang="en-US" sz="1800" i="0" baseline="0" dirty="0" smtClean="0">
              <a:latin typeface="Times New Roman" pitchFamily="18" charset="0"/>
              <a:cs typeface="Times New Roman" pitchFamily="18" charset="0"/>
            </a:rPr>
            <a:t>where the beam meets the bottom of the tank.</a:t>
          </a:r>
          <a:endParaRPr lang="en-US" sz="1800" baseline="-25000" dirty="0">
            <a:latin typeface="Times New Roman" pitchFamily="18" charset="0"/>
            <a:cs typeface="Times New Roman" pitchFamily="18" charset="0"/>
          </a:endParaRPr>
        </a:p>
      </dgm:t>
    </dgm:pt>
    <dgm:pt modelId="{D7B66CAD-74E6-4F6D-A1ED-C827E4C2AD11}" type="parTrans" cxnId="{8CA83F66-5D1D-43D8-A364-31B3D83D2931}">
      <dgm:prSet/>
      <dgm:spPr/>
      <dgm:t>
        <a:bodyPr/>
        <a:lstStyle/>
        <a:p>
          <a:endParaRPr lang="en-US"/>
        </a:p>
      </dgm:t>
    </dgm:pt>
    <dgm:pt modelId="{F15D8AE8-6720-4825-95CD-648C0B0F40C8}" type="sibTrans" cxnId="{8CA83F66-5D1D-43D8-A364-31B3D83D2931}">
      <dgm:prSet/>
      <dgm:spPr/>
      <dgm:t>
        <a:bodyPr/>
        <a:lstStyle/>
        <a:p>
          <a:endParaRPr lang="en-US"/>
        </a:p>
      </dgm:t>
    </dgm:pt>
    <dgm:pt modelId="{5AA3F856-8AFB-4FC8-8952-BAE33DD0A0E0}">
      <dgm:prSet phldrT="[Text]" custT="1"/>
      <dgm:spPr/>
      <dgm:t>
        <a:bodyPr/>
        <a:lstStyle/>
        <a:p>
          <a:pPr algn="l"/>
          <a:endParaRPr lang="en-US" sz="1800" dirty="0">
            <a:latin typeface="Times New Roman" pitchFamily="18" charset="0"/>
            <a:cs typeface="Times New Roman" pitchFamily="18" charset="0"/>
          </a:endParaRPr>
        </a:p>
      </dgm:t>
    </dgm:pt>
    <dgm:pt modelId="{6930B253-5CDE-456F-9CCC-AB8A281722B7}" type="parTrans" cxnId="{DCEE2990-7B6E-457B-845B-AD4A02BF19E0}">
      <dgm:prSet/>
      <dgm:spPr/>
      <dgm:t>
        <a:bodyPr/>
        <a:lstStyle/>
        <a:p>
          <a:endParaRPr lang="en-US"/>
        </a:p>
      </dgm:t>
    </dgm:pt>
    <dgm:pt modelId="{AE36BCF3-BA46-4227-AA31-49AC48202160}" type="sibTrans" cxnId="{DCEE2990-7B6E-457B-845B-AD4A02BF19E0}">
      <dgm:prSet/>
      <dgm:spPr/>
      <dgm:t>
        <a:bodyPr/>
        <a:lstStyle/>
        <a:p>
          <a:endParaRPr lang="en-US"/>
        </a:p>
      </dgm:t>
    </dgm:pt>
    <dgm:pt modelId="{84CF7333-385C-4B7C-AC93-EE98734D9488}" type="pres">
      <dgm:prSet presAssocID="{E313A8C6-DD96-48A2-87AF-94F4ECF6E40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326B8B8-528F-4A15-95C4-3BC49388FAD2}" type="pres">
      <dgm:prSet presAssocID="{668F022B-4814-4721-98F5-D3FFE2668BAB}" presName="composite" presStyleCnt="0"/>
      <dgm:spPr/>
    </dgm:pt>
    <dgm:pt modelId="{10519F2C-2C8F-48A4-8FF6-4F02233F74A0}" type="pres">
      <dgm:prSet presAssocID="{668F022B-4814-4721-98F5-D3FFE2668BAB}" presName="parTx" presStyleLbl="alignNode1" presStyleIdx="0" presStyleCnt="4" custScale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BF7CF5-FC81-4BDC-A4C6-5C356C9C0149}" type="pres">
      <dgm:prSet presAssocID="{668F022B-4814-4721-98F5-D3FFE2668BAB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8EF648-E1AA-4435-94ED-3206E9C10BED}" type="pres">
      <dgm:prSet presAssocID="{A9B2C6CF-7861-49DC-BD36-CCD20D66BB54}" presName="space" presStyleCnt="0"/>
      <dgm:spPr/>
    </dgm:pt>
    <dgm:pt modelId="{F7EEB0F7-6592-422A-AF40-B596E4D9F370}" type="pres">
      <dgm:prSet presAssocID="{157DD26B-7517-4F35-AFB1-7B747DD3091F}" presName="composite" presStyleCnt="0"/>
      <dgm:spPr/>
    </dgm:pt>
    <dgm:pt modelId="{BD81B15D-CF61-4BD2-AB42-078EEF7DB72D}" type="pres">
      <dgm:prSet presAssocID="{157DD26B-7517-4F35-AFB1-7B747DD3091F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B75C9C-C902-4208-A863-00FE751EF4F1}" type="pres">
      <dgm:prSet presAssocID="{157DD26B-7517-4F35-AFB1-7B747DD3091F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0E2251-49A6-4C3A-A755-FB509093EA70}" type="pres">
      <dgm:prSet presAssocID="{DC4032F9-6E0E-4EEB-A105-A00C0E2E96DA}" presName="space" presStyleCnt="0"/>
      <dgm:spPr/>
    </dgm:pt>
    <dgm:pt modelId="{2006ADC4-9B78-40C0-8BD3-B256A905BEBE}" type="pres">
      <dgm:prSet presAssocID="{AD85701B-03B3-4219-8DF5-8E46BFCFEC6C}" presName="composite" presStyleCnt="0"/>
      <dgm:spPr/>
    </dgm:pt>
    <dgm:pt modelId="{5E9C095C-7663-44A0-B729-EB5387469A72}" type="pres">
      <dgm:prSet presAssocID="{AD85701B-03B3-4219-8DF5-8E46BFCFEC6C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9455F4-807C-4F0D-B1B0-0A75CCA44D14}" type="pres">
      <dgm:prSet presAssocID="{AD85701B-03B3-4219-8DF5-8E46BFCFEC6C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317AF9-9152-492D-8918-3D7FDC624F0E}" type="pres">
      <dgm:prSet presAssocID="{10EA7E00-4866-476B-9BB2-88524848466B}" presName="space" presStyleCnt="0"/>
      <dgm:spPr/>
    </dgm:pt>
    <dgm:pt modelId="{CED907B4-CCC0-4FAB-8AF9-DD186DA4F87F}" type="pres">
      <dgm:prSet presAssocID="{77B96FF2-6786-40DD-9887-A29CDBA4A0BE}" presName="composite" presStyleCnt="0"/>
      <dgm:spPr/>
    </dgm:pt>
    <dgm:pt modelId="{D92FD241-B318-4041-AF9C-06B096DEBA32}" type="pres">
      <dgm:prSet presAssocID="{77B96FF2-6786-40DD-9887-A29CDBA4A0BE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498923-548F-4D9A-9DE9-97A7BBE26C5A}" type="pres">
      <dgm:prSet presAssocID="{77B96FF2-6786-40DD-9887-A29CDBA4A0BE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1BE8EED-D6BB-43AE-9ECD-8FDC9732A020}" type="presOf" srcId="{89B6F1A2-D1E7-4CD7-A49C-53DACD9A3501}" destId="{53BF7CF5-FC81-4BDC-A4C6-5C356C9C0149}" srcOrd="0" destOrd="1" presId="urn:microsoft.com/office/officeart/2005/8/layout/hList1"/>
    <dgm:cxn modelId="{FA51D1E8-3497-4DDD-83C4-0AB36C5ABD06}" type="presOf" srcId="{65A7F139-0D05-417C-A5F7-1D230A25D3A0}" destId="{53BF7CF5-FC81-4BDC-A4C6-5C356C9C0149}" srcOrd="0" destOrd="0" presId="urn:microsoft.com/office/officeart/2005/8/layout/hList1"/>
    <dgm:cxn modelId="{2FEAE9A2-EF77-4777-B821-5F4B96A9B476}" type="presOf" srcId="{E313A8C6-DD96-48A2-87AF-94F4ECF6E40F}" destId="{84CF7333-385C-4B7C-AC93-EE98734D9488}" srcOrd="0" destOrd="0" presId="urn:microsoft.com/office/officeart/2005/8/layout/hList1"/>
    <dgm:cxn modelId="{F0015FAC-558C-4ED0-A778-B40810A4C53F}" type="presOf" srcId="{668F022B-4814-4721-98F5-D3FFE2668BAB}" destId="{10519F2C-2C8F-48A4-8FF6-4F02233F74A0}" srcOrd="0" destOrd="0" presId="urn:microsoft.com/office/officeart/2005/8/layout/hList1"/>
    <dgm:cxn modelId="{99C207F2-7628-4F9F-8746-1970C8A82BAA}" type="presOf" srcId="{C9E0CA0A-15E6-4C7C-AD32-C32687D8D5AE}" destId="{8E9455F4-807C-4F0D-B1B0-0A75CCA44D14}" srcOrd="0" destOrd="2" presId="urn:microsoft.com/office/officeart/2005/8/layout/hList1"/>
    <dgm:cxn modelId="{2D28CF7B-6ED4-4657-AE27-A5EBAEE7FFF4}" type="presOf" srcId="{157DD26B-7517-4F35-AFB1-7B747DD3091F}" destId="{BD81B15D-CF61-4BD2-AB42-078EEF7DB72D}" srcOrd="0" destOrd="0" presId="urn:microsoft.com/office/officeart/2005/8/layout/hList1"/>
    <dgm:cxn modelId="{DA624DC5-D2EF-4C36-9D88-97D999BF592F}" type="presOf" srcId="{7B539005-54DE-4F50-B812-C15044D2CE55}" destId="{8E9455F4-807C-4F0D-B1B0-0A75CCA44D14}" srcOrd="0" destOrd="1" presId="urn:microsoft.com/office/officeart/2005/8/layout/hList1"/>
    <dgm:cxn modelId="{A32D212A-9FC8-43E0-99A3-8CF3A7A1CA85}" type="presOf" srcId="{77B96FF2-6786-40DD-9887-A29CDBA4A0BE}" destId="{D92FD241-B318-4041-AF9C-06B096DEBA32}" srcOrd="0" destOrd="0" presId="urn:microsoft.com/office/officeart/2005/8/layout/hList1"/>
    <dgm:cxn modelId="{8B9965BF-93FD-496E-8DEC-D804C49850BC}" type="presOf" srcId="{97245772-FC4F-454E-93D1-D22C58DADAB2}" destId="{C8498923-548F-4D9A-9DE9-97A7BBE26C5A}" srcOrd="0" destOrd="0" presId="urn:microsoft.com/office/officeart/2005/8/layout/hList1"/>
    <dgm:cxn modelId="{CB9C580E-9D0F-44C1-9195-950D89494C4F}" srcId="{AD85701B-03B3-4219-8DF5-8E46BFCFEC6C}" destId="{FB61C84A-8AED-4A05-94C1-64CC5A4D087B}" srcOrd="0" destOrd="0" parTransId="{30E937FD-71C8-4F8D-BA41-5EA7D38601AD}" sibTransId="{351DFF2C-CDA1-4E8B-A60B-462E447F01CE}"/>
    <dgm:cxn modelId="{DCEE2990-7B6E-457B-845B-AD4A02BF19E0}" srcId="{157DD26B-7517-4F35-AFB1-7B747DD3091F}" destId="{5AA3F856-8AFB-4FC8-8952-BAE33DD0A0E0}" srcOrd="1" destOrd="0" parTransId="{6930B253-5CDE-456F-9CCC-AB8A281722B7}" sibTransId="{AE36BCF3-BA46-4227-AA31-49AC48202160}"/>
    <dgm:cxn modelId="{869AF748-BDD8-4236-952C-100292B63EA9}" type="presOf" srcId="{5AA3F856-8AFB-4FC8-8952-BAE33DD0A0E0}" destId="{F9B75C9C-C902-4208-A863-00FE751EF4F1}" srcOrd="0" destOrd="1" presId="urn:microsoft.com/office/officeart/2005/8/layout/hList1"/>
    <dgm:cxn modelId="{F8E133DF-34C3-4A82-8AE6-6A3E8A8F11B0}" srcId="{AD85701B-03B3-4219-8DF5-8E46BFCFEC6C}" destId="{C9E0CA0A-15E6-4C7C-AD32-C32687D8D5AE}" srcOrd="2" destOrd="0" parTransId="{1417D405-A462-468F-BED7-6E8017F6FD6E}" sibTransId="{0DD76E5B-34CF-4DB3-A200-5CCDE63F01A0}"/>
    <dgm:cxn modelId="{8CA83F66-5D1D-43D8-A364-31B3D83D2931}" srcId="{77B96FF2-6786-40DD-9887-A29CDBA4A0BE}" destId="{97245772-FC4F-454E-93D1-D22C58DADAB2}" srcOrd="0" destOrd="0" parTransId="{D7B66CAD-74E6-4F6D-A1ED-C827E4C2AD11}" sibTransId="{F15D8AE8-6720-4825-95CD-648C0B0F40C8}"/>
    <dgm:cxn modelId="{461C6489-23B1-4273-91A2-166942733314}" srcId="{668F022B-4814-4721-98F5-D3FFE2668BAB}" destId="{89B6F1A2-D1E7-4CD7-A49C-53DACD9A3501}" srcOrd="1" destOrd="0" parTransId="{82414A2F-0446-459C-8C36-2EE2C3C4448F}" sibTransId="{A109E02C-BA5F-44C7-8CBF-42E48598B5A8}"/>
    <dgm:cxn modelId="{EC53FEE1-1ADB-4BBE-93D4-B8E897F9D3ED}" srcId="{AD85701B-03B3-4219-8DF5-8E46BFCFEC6C}" destId="{7B539005-54DE-4F50-B812-C15044D2CE55}" srcOrd="1" destOrd="0" parTransId="{E2E0B179-5479-4C59-9AE2-9D878A0D0B9C}" sibTransId="{F267578E-C7A3-4999-A294-D698EC84551E}"/>
    <dgm:cxn modelId="{413206EE-DE96-464F-B4C9-B595CFBD1728}" srcId="{157DD26B-7517-4F35-AFB1-7B747DD3091F}" destId="{61CC21B8-EDC7-46A3-8495-29C1DD0BBED5}" srcOrd="0" destOrd="0" parTransId="{AD96CDA0-3F80-4CD1-9C26-A5841758B74B}" sibTransId="{BD47A3DA-E85B-4D85-B441-32A28155161D}"/>
    <dgm:cxn modelId="{2A70B354-EB88-4C5B-9C16-76F6DFBFAA15}" type="presOf" srcId="{61CC21B8-EDC7-46A3-8495-29C1DD0BBED5}" destId="{F9B75C9C-C902-4208-A863-00FE751EF4F1}" srcOrd="0" destOrd="0" presId="urn:microsoft.com/office/officeart/2005/8/layout/hList1"/>
    <dgm:cxn modelId="{C153AACD-A2EA-428D-97FF-83D0367206FE}" srcId="{E313A8C6-DD96-48A2-87AF-94F4ECF6E40F}" destId="{AD85701B-03B3-4219-8DF5-8E46BFCFEC6C}" srcOrd="2" destOrd="0" parTransId="{89584F48-CE8E-4A88-887B-1E0046DCE321}" sibTransId="{10EA7E00-4866-476B-9BB2-88524848466B}"/>
    <dgm:cxn modelId="{87EFA899-8245-4743-8894-B58D34A23AB7}" srcId="{E313A8C6-DD96-48A2-87AF-94F4ECF6E40F}" destId="{77B96FF2-6786-40DD-9887-A29CDBA4A0BE}" srcOrd="3" destOrd="0" parTransId="{7C72AC13-4040-4044-A99F-AEA7023E56AC}" sibTransId="{83FF425C-B2E5-4014-8ED6-0A2ACCCA536B}"/>
    <dgm:cxn modelId="{8DC0D377-1671-4A14-AA80-3C52C04B86A2}" srcId="{E313A8C6-DD96-48A2-87AF-94F4ECF6E40F}" destId="{157DD26B-7517-4F35-AFB1-7B747DD3091F}" srcOrd="1" destOrd="0" parTransId="{A16C6032-C334-4E11-AB43-BE382CE025A9}" sibTransId="{DC4032F9-6E0E-4EEB-A105-A00C0E2E96DA}"/>
    <dgm:cxn modelId="{94A19889-BDFC-4958-BA58-892BDCD6F822}" type="presOf" srcId="{FB61C84A-8AED-4A05-94C1-64CC5A4D087B}" destId="{8E9455F4-807C-4F0D-B1B0-0A75CCA44D14}" srcOrd="0" destOrd="0" presId="urn:microsoft.com/office/officeart/2005/8/layout/hList1"/>
    <dgm:cxn modelId="{423F6C87-311A-4CCE-BD57-0B6FD0E0B031}" type="presOf" srcId="{AD85701B-03B3-4219-8DF5-8E46BFCFEC6C}" destId="{5E9C095C-7663-44A0-B729-EB5387469A72}" srcOrd="0" destOrd="0" presId="urn:microsoft.com/office/officeart/2005/8/layout/hList1"/>
    <dgm:cxn modelId="{1056441E-06A6-4779-B27C-CCB09A92BDDE}" srcId="{668F022B-4814-4721-98F5-D3FFE2668BAB}" destId="{65A7F139-0D05-417C-A5F7-1D230A25D3A0}" srcOrd="0" destOrd="0" parTransId="{39F0EFC7-25DC-410F-9DE7-E0B07A0D282B}" sibTransId="{0AC3005D-8550-4FCE-BEF4-8C29E75CFD07}"/>
    <dgm:cxn modelId="{1F266E6D-A406-4E34-8182-55422DAA5100}" srcId="{E313A8C6-DD96-48A2-87AF-94F4ECF6E40F}" destId="{668F022B-4814-4721-98F5-D3FFE2668BAB}" srcOrd="0" destOrd="0" parTransId="{39E1B4E9-1940-4074-AF65-C76F2C9362CE}" sibTransId="{A9B2C6CF-7861-49DC-BD36-CCD20D66BB54}"/>
    <dgm:cxn modelId="{15F17547-4EC9-4BB4-A304-5D6B69E850EF}" type="presParOf" srcId="{84CF7333-385C-4B7C-AC93-EE98734D9488}" destId="{C326B8B8-528F-4A15-95C4-3BC49388FAD2}" srcOrd="0" destOrd="0" presId="urn:microsoft.com/office/officeart/2005/8/layout/hList1"/>
    <dgm:cxn modelId="{EE9FE575-9061-4737-93B3-31A6855D8B30}" type="presParOf" srcId="{C326B8B8-528F-4A15-95C4-3BC49388FAD2}" destId="{10519F2C-2C8F-48A4-8FF6-4F02233F74A0}" srcOrd="0" destOrd="0" presId="urn:microsoft.com/office/officeart/2005/8/layout/hList1"/>
    <dgm:cxn modelId="{D5867F07-9865-47F0-84CF-200151260B2B}" type="presParOf" srcId="{C326B8B8-528F-4A15-95C4-3BC49388FAD2}" destId="{53BF7CF5-FC81-4BDC-A4C6-5C356C9C0149}" srcOrd="1" destOrd="0" presId="urn:microsoft.com/office/officeart/2005/8/layout/hList1"/>
    <dgm:cxn modelId="{B0F210C2-F538-421C-9F23-A90B988A1FB5}" type="presParOf" srcId="{84CF7333-385C-4B7C-AC93-EE98734D9488}" destId="{758EF648-E1AA-4435-94ED-3206E9C10BED}" srcOrd="1" destOrd="0" presId="urn:microsoft.com/office/officeart/2005/8/layout/hList1"/>
    <dgm:cxn modelId="{78D00CC1-FA57-488E-BFB6-EE6A2BDB8BBC}" type="presParOf" srcId="{84CF7333-385C-4B7C-AC93-EE98734D9488}" destId="{F7EEB0F7-6592-422A-AF40-B596E4D9F370}" srcOrd="2" destOrd="0" presId="urn:microsoft.com/office/officeart/2005/8/layout/hList1"/>
    <dgm:cxn modelId="{E5A076C3-CD62-4170-8836-A9E4B1649BDD}" type="presParOf" srcId="{F7EEB0F7-6592-422A-AF40-B596E4D9F370}" destId="{BD81B15D-CF61-4BD2-AB42-078EEF7DB72D}" srcOrd="0" destOrd="0" presId="urn:microsoft.com/office/officeart/2005/8/layout/hList1"/>
    <dgm:cxn modelId="{F25C666F-F67A-4DAF-936F-7622FA9C9DA1}" type="presParOf" srcId="{F7EEB0F7-6592-422A-AF40-B596E4D9F370}" destId="{F9B75C9C-C902-4208-A863-00FE751EF4F1}" srcOrd="1" destOrd="0" presId="urn:microsoft.com/office/officeart/2005/8/layout/hList1"/>
    <dgm:cxn modelId="{60844157-75AC-46E6-9F32-B731B6A6511A}" type="presParOf" srcId="{84CF7333-385C-4B7C-AC93-EE98734D9488}" destId="{200E2251-49A6-4C3A-A755-FB509093EA70}" srcOrd="3" destOrd="0" presId="urn:microsoft.com/office/officeart/2005/8/layout/hList1"/>
    <dgm:cxn modelId="{44CC0911-ADA1-4DE6-B9CF-F584B732F0F0}" type="presParOf" srcId="{84CF7333-385C-4B7C-AC93-EE98734D9488}" destId="{2006ADC4-9B78-40C0-8BD3-B256A905BEBE}" srcOrd="4" destOrd="0" presId="urn:microsoft.com/office/officeart/2005/8/layout/hList1"/>
    <dgm:cxn modelId="{10FC4101-E25C-4113-AE88-293BEEAA06E5}" type="presParOf" srcId="{2006ADC4-9B78-40C0-8BD3-B256A905BEBE}" destId="{5E9C095C-7663-44A0-B729-EB5387469A72}" srcOrd="0" destOrd="0" presId="urn:microsoft.com/office/officeart/2005/8/layout/hList1"/>
    <dgm:cxn modelId="{2C9081B8-3FBA-480F-A9C0-06E65814D452}" type="presParOf" srcId="{2006ADC4-9B78-40C0-8BD3-B256A905BEBE}" destId="{8E9455F4-807C-4F0D-B1B0-0A75CCA44D14}" srcOrd="1" destOrd="0" presId="urn:microsoft.com/office/officeart/2005/8/layout/hList1"/>
    <dgm:cxn modelId="{DDE7E776-71AE-4CC2-896F-82E7E96184C3}" type="presParOf" srcId="{84CF7333-385C-4B7C-AC93-EE98734D9488}" destId="{85317AF9-9152-492D-8918-3D7FDC624F0E}" srcOrd="5" destOrd="0" presId="urn:microsoft.com/office/officeart/2005/8/layout/hList1"/>
    <dgm:cxn modelId="{A0ED49ED-630D-4408-8C3E-A7A0A5658D8B}" type="presParOf" srcId="{84CF7333-385C-4B7C-AC93-EE98734D9488}" destId="{CED907B4-CCC0-4FAB-8AF9-DD186DA4F87F}" srcOrd="6" destOrd="0" presId="urn:microsoft.com/office/officeart/2005/8/layout/hList1"/>
    <dgm:cxn modelId="{FA21E7DC-7468-4C05-904E-B3E4104507FC}" type="presParOf" srcId="{CED907B4-CCC0-4FAB-8AF9-DD186DA4F87F}" destId="{D92FD241-B318-4041-AF9C-06B096DEBA32}" srcOrd="0" destOrd="0" presId="urn:microsoft.com/office/officeart/2005/8/layout/hList1"/>
    <dgm:cxn modelId="{CA929DD7-5136-46F5-9C86-3839CE3DCBFF}" type="presParOf" srcId="{CED907B4-CCC0-4FAB-8AF9-DD186DA4F87F}" destId="{C8498923-548F-4D9A-9DE9-97A7BBE26C5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313A8C6-DD96-48A2-87AF-94F4ECF6E40F}" type="doc">
      <dgm:prSet loTypeId="urn:microsoft.com/office/officeart/2005/8/layout/hList1" loCatId="list" qsTypeId="urn:microsoft.com/office/officeart/2005/8/quickstyle/simple1" qsCatId="simple" csTypeId="urn:microsoft.com/office/officeart/2005/8/colors/colorful1#11" csCatId="colorful" phldr="1"/>
      <dgm:spPr/>
      <dgm:t>
        <a:bodyPr/>
        <a:lstStyle/>
        <a:p>
          <a:endParaRPr lang="en-US"/>
        </a:p>
      </dgm:t>
    </dgm:pt>
    <dgm:pt modelId="{668F022B-4814-4721-98F5-D3FFE2668BAB}">
      <dgm:prSet phldrT="[Text]" custT="1"/>
      <dgm:spPr/>
      <dgm:t>
        <a:bodyPr/>
        <a:lstStyle/>
        <a:p>
          <a:r>
            <a:rPr lang="en-US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(C1)</a:t>
          </a:r>
          <a:endParaRPr lang="en-US" sz="3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9E1B4E9-1940-4074-AF65-C76F2C9362CE}" type="parTrans" cxnId="{1F266E6D-A406-4E34-8182-55422DAA5100}">
      <dgm:prSet/>
      <dgm:spPr/>
      <dgm:t>
        <a:bodyPr/>
        <a:lstStyle/>
        <a:p>
          <a:endParaRPr lang="en-US"/>
        </a:p>
      </dgm:t>
    </dgm:pt>
    <dgm:pt modelId="{A9B2C6CF-7861-49DC-BD36-CCD20D66BB54}" type="sibTrans" cxnId="{1F266E6D-A406-4E34-8182-55422DAA5100}">
      <dgm:prSet/>
      <dgm:spPr/>
      <dgm:t>
        <a:bodyPr/>
        <a:lstStyle/>
        <a:p>
          <a:endParaRPr lang="en-US"/>
        </a:p>
      </dgm:t>
    </dgm:pt>
    <dgm:pt modelId="{157DD26B-7517-4F35-AFB1-7B747DD3091F}">
      <dgm:prSet phldrT="[Text]" custT="1"/>
      <dgm:spPr/>
      <dgm:t>
        <a:bodyPr/>
        <a:lstStyle/>
        <a:p>
          <a:r>
            <a:rPr lang="en-US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(C2)</a:t>
          </a:r>
          <a:endParaRPr lang="en-US" sz="3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16C6032-C334-4E11-AB43-BE382CE025A9}" type="parTrans" cxnId="{8DC0D377-1671-4A14-AA80-3C52C04B86A2}">
      <dgm:prSet/>
      <dgm:spPr/>
      <dgm:t>
        <a:bodyPr/>
        <a:lstStyle/>
        <a:p>
          <a:endParaRPr lang="en-US"/>
        </a:p>
      </dgm:t>
    </dgm:pt>
    <dgm:pt modelId="{DC4032F9-6E0E-4EEB-A105-A00C0E2E96DA}" type="sibTrans" cxnId="{8DC0D377-1671-4A14-AA80-3C52C04B86A2}">
      <dgm:prSet/>
      <dgm:spPr/>
      <dgm:t>
        <a:bodyPr/>
        <a:lstStyle/>
        <a:p>
          <a:endParaRPr lang="en-US"/>
        </a:p>
      </dgm:t>
    </dgm:pt>
    <dgm:pt modelId="{61CC21B8-EDC7-46A3-8495-29C1DD0BBED5}">
      <dgm:prSet phldrT="[Text]" custT="1"/>
      <dgm:spPr/>
      <dgm:t>
        <a:bodyPr/>
        <a:lstStyle/>
        <a:p>
          <a:pPr algn="l"/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The classical path is the one where the phase difference between two extreme paths (waves) VANISHES !</a:t>
          </a:r>
          <a:endParaRPr lang="en-US" sz="1800" dirty="0">
            <a:latin typeface="Times New Roman" pitchFamily="18" charset="0"/>
            <a:cs typeface="Times New Roman" pitchFamily="18" charset="0"/>
          </a:endParaRPr>
        </a:p>
      </dgm:t>
    </dgm:pt>
    <dgm:pt modelId="{AD96CDA0-3F80-4CD1-9C26-A5841758B74B}" type="parTrans" cxnId="{413206EE-DE96-464F-B4C9-B595CFBD1728}">
      <dgm:prSet/>
      <dgm:spPr/>
      <dgm:t>
        <a:bodyPr/>
        <a:lstStyle/>
        <a:p>
          <a:endParaRPr lang="en-US"/>
        </a:p>
      </dgm:t>
    </dgm:pt>
    <dgm:pt modelId="{BD47A3DA-E85B-4D85-B441-32A28155161D}" type="sibTrans" cxnId="{413206EE-DE96-464F-B4C9-B595CFBD1728}">
      <dgm:prSet/>
      <dgm:spPr/>
      <dgm:t>
        <a:bodyPr/>
        <a:lstStyle/>
        <a:p>
          <a:endParaRPr lang="en-US"/>
        </a:p>
      </dgm:t>
    </dgm:pt>
    <dgm:pt modelId="{65A7F139-0D05-417C-A5F7-1D230A25D3A0}">
      <dgm:prSet custT="1"/>
      <dgm:spPr/>
      <dgm:t>
        <a:bodyPr/>
        <a:lstStyle/>
        <a:p>
          <a:pPr algn="l"/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Relate classical action </a:t>
          </a:r>
          <a:r>
            <a:rPr lang="en-US" sz="1800" dirty="0" smtClean="0">
              <a:latin typeface="Times New Roman"/>
              <a:cs typeface="Times New Roman"/>
            </a:rPr>
            <a:t>to the de Broglie wavelength.</a:t>
          </a:r>
          <a:endParaRPr lang="en-US" sz="1800" dirty="0">
            <a:latin typeface="Times New Roman" pitchFamily="18" charset="0"/>
            <a:cs typeface="Times New Roman" pitchFamily="18" charset="0"/>
          </a:endParaRPr>
        </a:p>
      </dgm:t>
    </dgm:pt>
    <dgm:pt modelId="{39F0EFC7-25DC-410F-9DE7-E0B07A0D282B}" type="parTrans" cxnId="{1056441E-06A6-4779-B27C-CCB09A92BDDE}">
      <dgm:prSet/>
      <dgm:spPr/>
      <dgm:t>
        <a:bodyPr/>
        <a:lstStyle/>
        <a:p>
          <a:endParaRPr lang="en-US"/>
        </a:p>
      </dgm:t>
    </dgm:pt>
    <dgm:pt modelId="{0AC3005D-8550-4FCE-BEF4-8C29E75CFD07}" type="sibTrans" cxnId="{1056441E-06A6-4779-B27C-CCB09A92BDDE}">
      <dgm:prSet/>
      <dgm:spPr/>
      <dgm:t>
        <a:bodyPr/>
        <a:lstStyle/>
        <a:p>
          <a:endParaRPr lang="en-US"/>
        </a:p>
      </dgm:t>
    </dgm:pt>
    <dgm:pt modelId="{84CF7333-385C-4B7C-AC93-EE98734D9488}" type="pres">
      <dgm:prSet presAssocID="{E313A8C6-DD96-48A2-87AF-94F4ECF6E40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326B8B8-528F-4A15-95C4-3BC49388FAD2}" type="pres">
      <dgm:prSet presAssocID="{668F022B-4814-4721-98F5-D3FFE2668BAB}" presName="composite" presStyleCnt="0"/>
      <dgm:spPr/>
    </dgm:pt>
    <dgm:pt modelId="{10519F2C-2C8F-48A4-8FF6-4F02233F74A0}" type="pres">
      <dgm:prSet presAssocID="{668F022B-4814-4721-98F5-D3FFE2668BAB}" presName="parTx" presStyleLbl="alignNode1" presStyleIdx="0" presStyleCnt="2" custScaleY="100000" custLinFactNeighborY="-144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BF7CF5-FC81-4BDC-A4C6-5C356C9C0149}" type="pres">
      <dgm:prSet presAssocID="{668F022B-4814-4721-98F5-D3FFE2668BAB}" presName="desTx" presStyleLbl="alignAccFollowNode1" presStyleIdx="0" presStyleCnt="2" custLinFactNeighborY="65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8EF648-E1AA-4435-94ED-3206E9C10BED}" type="pres">
      <dgm:prSet presAssocID="{A9B2C6CF-7861-49DC-BD36-CCD20D66BB54}" presName="space" presStyleCnt="0"/>
      <dgm:spPr/>
    </dgm:pt>
    <dgm:pt modelId="{F7EEB0F7-6592-422A-AF40-B596E4D9F370}" type="pres">
      <dgm:prSet presAssocID="{157DD26B-7517-4F35-AFB1-7B747DD3091F}" presName="composite" presStyleCnt="0"/>
      <dgm:spPr/>
    </dgm:pt>
    <dgm:pt modelId="{BD81B15D-CF61-4BD2-AB42-078EEF7DB72D}" type="pres">
      <dgm:prSet presAssocID="{157DD26B-7517-4F35-AFB1-7B747DD3091F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B75C9C-C902-4208-A863-00FE751EF4F1}" type="pres">
      <dgm:prSet presAssocID="{157DD26B-7517-4F35-AFB1-7B747DD3091F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F266E6D-A406-4E34-8182-55422DAA5100}" srcId="{E313A8C6-DD96-48A2-87AF-94F4ECF6E40F}" destId="{668F022B-4814-4721-98F5-D3FFE2668BAB}" srcOrd="0" destOrd="0" parTransId="{39E1B4E9-1940-4074-AF65-C76F2C9362CE}" sibTransId="{A9B2C6CF-7861-49DC-BD36-CCD20D66BB54}"/>
    <dgm:cxn modelId="{786A07AB-A335-496B-93C1-4EE965C98EE1}" type="presOf" srcId="{668F022B-4814-4721-98F5-D3FFE2668BAB}" destId="{10519F2C-2C8F-48A4-8FF6-4F02233F74A0}" srcOrd="0" destOrd="0" presId="urn:microsoft.com/office/officeart/2005/8/layout/hList1"/>
    <dgm:cxn modelId="{405F9C4B-DD02-428E-84F2-1D62AB71669E}" type="presOf" srcId="{61CC21B8-EDC7-46A3-8495-29C1DD0BBED5}" destId="{F9B75C9C-C902-4208-A863-00FE751EF4F1}" srcOrd="0" destOrd="0" presId="urn:microsoft.com/office/officeart/2005/8/layout/hList1"/>
    <dgm:cxn modelId="{654B2A8C-7F5F-45BB-9C36-4CE38DB38A68}" type="presOf" srcId="{157DD26B-7517-4F35-AFB1-7B747DD3091F}" destId="{BD81B15D-CF61-4BD2-AB42-078EEF7DB72D}" srcOrd="0" destOrd="0" presId="urn:microsoft.com/office/officeart/2005/8/layout/hList1"/>
    <dgm:cxn modelId="{1056441E-06A6-4779-B27C-CCB09A92BDDE}" srcId="{668F022B-4814-4721-98F5-D3FFE2668BAB}" destId="{65A7F139-0D05-417C-A5F7-1D230A25D3A0}" srcOrd="0" destOrd="0" parTransId="{39F0EFC7-25DC-410F-9DE7-E0B07A0D282B}" sibTransId="{0AC3005D-8550-4FCE-BEF4-8C29E75CFD07}"/>
    <dgm:cxn modelId="{8DC0D377-1671-4A14-AA80-3C52C04B86A2}" srcId="{E313A8C6-DD96-48A2-87AF-94F4ECF6E40F}" destId="{157DD26B-7517-4F35-AFB1-7B747DD3091F}" srcOrd="1" destOrd="0" parTransId="{A16C6032-C334-4E11-AB43-BE382CE025A9}" sibTransId="{DC4032F9-6E0E-4EEB-A105-A00C0E2E96DA}"/>
    <dgm:cxn modelId="{61D26ADC-EFE9-4B10-83CA-36652E1E1368}" type="presOf" srcId="{E313A8C6-DD96-48A2-87AF-94F4ECF6E40F}" destId="{84CF7333-385C-4B7C-AC93-EE98734D9488}" srcOrd="0" destOrd="0" presId="urn:microsoft.com/office/officeart/2005/8/layout/hList1"/>
    <dgm:cxn modelId="{413206EE-DE96-464F-B4C9-B595CFBD1728}" srcId="{157DD26B-7517-4F35-AFB1-7B747DD3091F}" destId="{61CC21B8-EDC7-46A3-8495-29C1DD0BBED5}" srcOrd="0" destOrd="0" parTransId="{AD96CDA0-3F80-4CD1-9C26-A5841758B74B}" sibTransId="{BD47A3DA-E85B-4D85-B441-32A28155161D}"/>
    <dgm:cxn modelId="{8597DC26-90BE-47EB-838F-844B64AB10FF}" type="presOf" srcId="{65A7F139-0D05-417C-A5F7-1D230A25D3A0}" destId="{53BF7CF5-FC81-4BDC-A4C6-5C356C9C0149}" srcOrd="0" destOrd="0" presId="urn:microsoft.com/office/officeart/2005/8/layout/hList1"/>
    <dgm:cxn modelId="{CE9DBB4D-6576-4C9C-8058-565629C7DB98}" type="presParOf" srcId="{84CF7333-385C-4B7C-AC93-EE98734D9488}" destId="{C326B8B8-528F-4A15-95C4-3BC49388FAD2}" srcOrd="0" destOrd="0" presId="urn:microsoft.com/office/officeart/2005/8/layout/hList1"/>
    <dgm:cxn modelId="{D9AA2E2C-531C-4DEF-AB44-6CCB58ECB9FD}" type="presParOf" srcId="{C326B8B8-528F-4A15-95C4-3BC49388FAD2}" destId="{10519F2C-2C8F-48A4-8FF6-4F02233F74A0}" srcOrd="0" destOrd="0" presId="urn:microsoft.com/office/officeart/2005/8/layout/hList1"/>
    <dgm:cxn modelId="{54A7D58E-F586-482D-8DAA-8467D12F8828}" type="presParOf" srcId="{C326B8B8-528F-4A15-95C4-3BC49388FAD2}" destId="{53BF7CF5-FC81-4BDC-A4C6-5C356C9C0149}" srcOrd="1" destOrd="0" presId="urn:microsoft.com/office/officeart/2005/8/layout/hList1"/>
    <dgm:cxn modelId="{3FD5521E-38EC-4D52-8997-0376076D7496}" type="presParOf" srcId="{84CF7333-385C-4B7C-AC93-EE98734D9488}" destId="{758EF648-E1AA-4435-94ED-3206E9C10BED}" srcOrd="1" destOrd="0" presId="urn:microsoft.com/office/officeart/2005/8/layout/hList1"/>
    <dgm:cxn modelId="{31D1B868-77E1-472D-9902-7DA9BE85274D}" type="presParOf" srcId="{84CF7333-385C-4B7C-AC93-EE98734D9488}" destId="{F7EEB0F7-6592-422A-AF40-B596E4D9F370}" srcOrd="2" destOrd="0" presId="urn:microsoft.com/office/officeart/2005/8/layout/hList1"/>
    <dgm:cxn modelId="{6090B15E-39F5-49F2-ACF9-962803F75E76}" type="presParOf" srcId="{F7EEB0F7-6592-422A-AF40-B596E4D9F370}" destId="{BD81B15D-CF61-4BD2-AB42-078EEF7DB72D}" srcOrd="0" destOrd="0" presId="urn:microsoft.com/office/officeart/2005/8/layout/hList1"/>
    <dgm:cxn modelId="{EC20AE6E-EC72-40BF-9EF0-B0FCE40F9F74}" type="presParOf" srcId="{F7EEB0F7-6592-422A-AF40-B596E4D9F370}" destId="{F9B75C9C-C902-4208-A863-00FE751EF4F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313A8C6-DD96-48A2-87AF-94F4ECF6E40F}" type="doc">
      <dgm:prSet loTypeId="urn:microsoft.com/office/officeart/2005/8/layout/hList1" loCatId="list" qsTypeId="urn:microsoft.com/office/officeart/2005/8/quickstyle/simple1" qsCatId="simple" csTypeId="urn:microsoft.com/office/officeart/2005/8/colors/colorful1#12" csCatId="colorful" phldr="1"/>
      <dgm:spPr/>
      <dgm:t>
        <a:bodyPr/>
        <a:lstStyle/>
        <a:p>
          <a:endParaRPr lang="en-US"/>
        </a:p>
      </dgm:t>
    </dgm:pt>
    <dgm:pt modelId="{668F022B-4814-4721-98F5-D3FFE2668BAB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(D1)</a:t>
          </a:r>
          <a:endParaRPr lang="en-US" sz="2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9E1B4E9-1940-4074-AF65-C76F2C9362CE}" type="parTrans" cxnId="{1F266E6D-A406-4E34-8182-55422DAA5100}">
      <dgm:prSet/>
      <dgm:spPr/>
      <dgm:t>
        <a:bodyPr/>
        <a:lstStyle/>
        <a:p>
          <a:endParaRPr lang="en-US"/>
        </a:p>
      </dgm:t>
    </dgm:pt>
    <dgm:pt modelId="{A9B2C6CF-7861-49DC-BD36-CCD20D66BB54}" type="sibTrans" cxnId="{1F266E6D-A406-4E34-8182-55422DAA5100}">
      <dgm:prSet/>
      <dgm:spPr/>
      <dgm:t>
        <a:bodyPr/>
        <a:lstStyle/>
        <a:p>
          <a:endParaRPr lang="en-US"/>
        </a:p>
      </dgm:t>
    </dgm:pt>
    <dgm:pt modelId="{157DD26B-7517-4F35-AFB1-7B747DD3091F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(D2)</a:t>
          </a:r>
          <a:endParaRPr lang="en-US" sz="2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16C6032-C334-4E11-AB43-BE382CE025A9}" type="parTrans" cxnId="{8DC0D377-1671-4A14-AA80-3C52C04B86A2}">
      <dgm:prSet/>
      <dgm:spPr/>
      <dgm:t>
        <a:bodyPr/>
        <a:lstStyle/>
        <a:p>
          <a:endParaRPr lang="en-US"/>
        </a:p>
      </dgm:t>
    </dgm:pt>
    <dgm:pt modelId="{DC4032F9-6E0E-4EEB-A105-A00C0E2E96DA}" type="sibTrans" cxnId="{8DC0D377-1671-4A14-AA80-3C52C04B86A2}">
      <dgm:prSet/>
      <dgm:spPr/>
      <dgm:t>
        <a:bodyPr/>
        <a:lstStyle/>
        <a:p>
          <a:endParaRPr lang="en-US"/>
        </a:p>
      </dgm:t>
    </dgm:pt>
    <dgm:pt modelId="{61CC21B8-EDC7-46A3-8495-29C1DD0BBED5}">
      <dgm:prSet phldrT="[Text]" custT="1"/>
      <dgm:spPr/>
      <dgm:t>
        <a:bodyPr/>
        <a:lstStyle/>
        <a:p>
          <a:pPr algn="l"/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Calculate the phase difference in de Broglie waves</a:t>
          </a:r>
          <a:r>
            <a:rPr lang="en-US" sz="2400" dirty="0" smtClean="0">
              <a:latin typeface="Times New Roman"/>
              <a:cs typeface="Times New Roman"/>
            </a:rPr>
            <a:t> from </a:t>
          </a:r>
          <a:r>
            <a:rPr lang="en-US" sz="2400" i="0" dirty="0" smtClean="0">
              <a:latin typeface="Times New Roman"/>
              <a:cs typeface="Times New Roman"/>
            </a:rPr>
            <a:t>the two slits</a:t>
          </a:r>
          <a:r>
            <a:rPr lang="en-US" sz="2400" dirty="0" smtClean="0">
              <a:latin typeface="Times New Roman"/>
              <a:cs typeface="Times New Roman"/>
            </a:rPr>
            <a:t>.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AD96CDA0-3F80-4CD1-9C26-A5841758B74B}" type="parTrans" cxnId="{413206EE-DE96-464F-B4C9-B595CFBD1728}">
      <dgm:prSet/>
      <dgm:spPr/>
      <dgm:t>
        <a:bodyPr/>
        <a:lstStyle/>
        <a:p>
          <a:endParaRPr lang="en-US"/>
        </a:p>
      </dgm:t>
    </dgm:pt>
    <dgm:pt modelId="{BD47A3DA-E85B-4D85-B441-32A28155161D}" type="sibTrans" cxnId="{413206EE-DE96-464F-B4C9-B595CFBD1728}">
      <dgm:prSet/>
      <dgm:spPr/>
      <dgm:t>
        <a:bodyPr/>
        <a:lstStyle/>
        <a:p>
          <a:endParaRPr lang="en-US"/>
        </a:p>
      </dgm:t>
    </dgm:pt>
    <dgm:pt modelId="{65A7F139-0D05-417C-A5F7-1D230A25D3A0}">
      <dgm:prSet custT="1"/>
      <dgm:spPr/>
      <dgm:t>
        <a:bodyPr/>
        <a:lstStyle/>
        <a:p>
          <a:pPr algn="l"/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Obtain accelerating potential </a:t>
          </a:r>
          <a:r>
            <a:rPr lang="en-US" sz="2400" i="1" dirty="0" smtClean="0">
              <a:latin typeface="Times New Roman" pitchFamily="18" charset="0"/>
              <a:cs typeface="Times New Roman" pitchFamily="18" charset="0"/>
            </a:rPr>
            <a:t>U</a:t>
          </a:r>
          <a:r>
            <a:rPr lang="en-US" sz="2400" i="0" baseline="-25000" dirty="0" smtClean="0">
              <a:latin typeface="Times New Roman" pitchFamily="18" charset="0"/>
              <a:cs typeface="Times New Roman" pitchFamily="18" charset="0"/>
            </a:rPr>
            <a:t>1</a:t>
          </a:r>
          <a:r>
            <a:rPr lang="en-US" sz="2400" i="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39F0EFC7-25DC-410F-9DE7-E0B07A0D282B}" type="parTrans" cxnId="{1056441E-06A6-4779-B27C-CCB09A92BDDE}">
      <dgm:prSet/>
      <dgm:spPr/>
      <dgm:t>
        <a:bodyPr/>
        <a:lstStyle/>
        <a:p>
          <a:endParaRPr lang="en-US"/>
        </a:p>
      </dgm:t>
    </dgm:pt>
    <dgm:pt modelId="{0AC3005D-8550-4FCE-BEF4-8C29E75CFD07}" type="sibTrans" cxnId="{1056441E-06A6-4779-B27C-CCB09A92BDDE}">
      <dgm:prSet/>
      <dgm:spPr/>
      <dgm:t>
        <a:bodyPr/>
        <a:lstStyle/>
        <a:p>
          <a:endParaRPr lang="en-US"/>
        </a:p>
      </dgm:t>
    </dgm:pt>
    <dgm:pt modelId="{CDB1513A-FFA5-4905-BFDA-86026140F4DA}">
      <dgm:prSet custT="1"/>
      <dgm:spPr/>
      <dgm:t>
        <a:bodyPr/>
        <a:lstStyle/>
        <a:p>
          <a:pPr algn="l"/>
          <a:r>
            <a:rPr lang="en-US" sz="2400" i="1" dirty="0" smtClean="0">
              <a:latin typeface="Times New Roman" pitchFamily="18" charset="0"/>
              <a:cs typeface="Times New Roman" pitchFamily="18" charset="0"/>
            </a:rPr>
            <a:t>U</a:t>
          </a:r>
          <a:r>
            <a:rPr lang="en-US" sz="2400" i="0" baseline="-25000" dirty="0" smtClean="0">
              <a:latin typeface="Times New Roman" pitchFamily="18" charset="0"/>
              <a:cs typeface="Times New Roman" pitchFamily="18" charset="0"/>
            </a:rPr>
            <a:t>1 </a:t>
          </a:r>
          <a:r>
            <a:rPr lang="en-US" sz="2400" i="0" dirty="0" smtClean="0">
              <a:latin typeface="Times New Roman" pitchFamily="18" charset="0"/>
              <a:cs typeface="Times New Roman" pitchFamily="18" charset="0"/>
            </a:rPr>
            <a:t>= 1139V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294EDD3A-8F2B-47F4-ADCC-0C61BBD0BB08}" type="parTrans" cxnId="{930A36E6-8239-4F1A-9DE3-BE6C19679641}">
      <dgm:prSet/>
      <dgm:spPr/>
      <dgm:t>
        <a:bodyPr/>
        <a:lstStyle/>
        <a:p>
          <a:endParaRPr lang="en-US"/>
        </a:p>
      </dgm:t>
    </dgm:pt>
    <dgm:pt modelId="{9BC6F325-52B7-4090-A7F8-5E51684981BC}" type="sibTrans" cxnId="{930A36E6-8239-4F1A-9DE3-BE6C19679641}">
      <dgm:prSet/>
      <dgm:spPr/>
      <dgm:t>
        <a:bodyPr/>
        <a:lstStyle/>
        <a:p>
          <a:endParaRPr lang="en-US"/>
        </a:p>
      </dgm:t>
    </dgm:pt>
    <dgm:pt modelId="{84CF7333-385C-4B7C-AC93-EE98734D9488}" type="pres">
      <dgm:prSet presAssocID="{E313A8C6-DD96-48A2-87AF-94F4ECF6E40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326B8B8-528F-4A15-95C4-3BC49388FAD2}" type="pres">
      <dgm:prSet presAssocID="{668F022B-4814-4721-98F5-D3FFE2668BAB}" presName="composite" presStyleCnt="0"/>
      <dgm:spPr/>
    </dgm:pt>
    <dgm:pt modelId="{10519F2C-2C8F-48A4-8FF6-4F02233F74A0}" type="pres">
      <dgm:prSet presAssocID="{668F022B-4814-4721-98F5-D3FFE2668BAB}" presName="parTx" presStyleLbl="alignNode1" presStyleIdx="0" presStyleCnt="2" custScaleX="112061" custScale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BF7CF5-FC81-4BDC-A4C6-5C356C9C0149}" type="pres">
      <dgm:prSet presAssocID="{668F022B-4814-4721-98F5-D3FFE2668BAB}" presName="desTx" presStyleLbl="alignAccFollowNode1" presStyleIdx="0" presStyleCnt="2" custScaleX="112585" custScaleY="956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8EF648-E1AA-4435-94ED-3206E9C10BED}" type="pres">
      <dgm:prSet presAssocID="{A9B2C6CF-7861-49DC-BD36-CCD20D66BB54}" presName="space" presStyleCnt="0"/>
      <dgm:spPr/>
    </dgm:pt>
    <dgm:pt modelId="{F7EEB0F7-6592-422A-AF40-B596E4D9F370}" type="pres">
      <dgm:prSet presAssocID="{157DD26B-7517-4F35-AFB1-7B747DD3091F}" presName="composite" presStyleCnt="0"/>
      <dgm:spPr/>
    </dgm:pt>
    <dgm:pt modelId="{BD81B15D-CF61-4BD2-AB42-078EEF7DB72D}" type="pres">
      <dgm:prSet presAssocID="{157DD26B-7517-4F35-AFB1-7B747DD3091F}" presName="parTx" presStyleLbl="alignNode1" presStyleIdx="1" presStyleCnt="2" custScaleX="11348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B75C9C-C902-4208-A863-00FE751EF4F1}" type="pres">
      <dgm:prSet presAssocID="{157DD26B-7517-4F35-AFB1-7B747DD3091F}" presName="desTx" presStyleLbl="alignAccFollowNode1" presStyleIdx="1" presStyleCnt="2" custScaleX="1134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7FC4B84-23C7-4C25-AD59-13FE0528FD44}" type="presOf" srcId="{65A7F139-0D05-417C-A5F7-1D230A25D3A0}" destId="{53BF7CF5-FC81-4BDC-A4C6-5C356C9C0149}" srcOrd="0" destOrd="0" presId="urn:microsoft.com/office/officeart/2005/8/layout/hList1"/>
    <dgm:cxn modelId="{A6F588C3-BED0-4D18-9C76-35CE25622C46}" type="presOf" srcId="{E313A8C6-DD96-48A2-87AF-94F4ECF6E40F}" destId="{84CF7333-385C-4B7C-AC93-EE98734D9488}" srcOrd="0" destOrd="0" presId="urn:microsoft.com/office/officeart/2005/8/layout/hList1"/>
    <dgm:cxn modelId="{1F266E6D-A406-4E34-8182-55422DAA5100}" srcId="{E313A8C6-DD96-48A2-87AF-94F4ECF6E40F}" destId="{668F022B-4814-4721-98F5-D3FFE2668BAB}" srcOrd="0" destOrd="0" parTransId="{39E1B4E9-1940-4074-AF65-C76F2C9362CE}" sibTransId="{A9B2C6CF-7861-49DC-BD36-CCD20D66BB54}"/>
    <dgm:cxn modelId="{930A36E6-8239-4F1A-9DE3-BE6C19679641}" srcId="{668F022B-4814-4721-98F5-D3FFE2668BAB}" destId="{CDB1513A-FFA5-4905-BFDA-86026140F4DA}" srcOrd="1" destOrd="0" parTransId="{294EDD3A-8F2B-47F4-ADCC-0C61BBD0BB08}" sibTransId="{9BC6F325-52B7-4090-A7F8-5E51684981BC}"/>
    <dgm:cxn modelId="{924B3A12-9F48-4E08-95BC-1764A6813AE1}" type="presOf" srcId="{CDB1513A-FFA5-4905-BFDA-86026140F4DA}" destId="{53BF7CF5-FC81-4BDC-A4C6-5C356C9C0149}" srcOrd="0" destOrd="1" presId="urn:microsoft.com/office/officeart/2005/8/layout/hList1"/>
    <dgm:cxn modelId="{1056441E-06A6-4779-B27C-CCB09A92BDDE}" srcId="{668F022B-4814-4721-98F5-D3FFE2668BAB}" destId="{65A7F139-0D05-417C-A5F7-1D230A25D3A0}" srcOrd="0" destOrd="0" parTransId="{39F0EFC7-25DC-410F-9DE7-E0B07A0D282B}" sibTransId="{0AC3005D-8550-4FCE-BEF4-8C29E75CFD07}"/>
    <dgm:cxn modelId="{8DC0D377-1671-4A14-AA80-3C52C04B86A2}" srcId="{E313A8C6-DD96-48A2-87AF-94F4ECF6E40F}" destId="{157DD26B-7517-4F35-AFB1-7B747DD3091F}" srcOrd="1" destOrd="0" parTransId="{A16C6032-C334-4E11-AB43-BE382CE025A9}" sibTransId="{DC4032F9-6E0E-4EEB-A105-A00C0E2E96DA}"/>
    <dgm:cxn modelId="{AF2EE23E-D9BD-4BA1-A03D-C60F40C7AC27}" type="presOf" srcId="{157DD26B-7517-4F35-AFB1-7B747DD3091F}" destId="{BD81B15D-CF61-4BD2-AB42-078EEF7DB72D}" srcOrd="0" destOrd="0" presId="urn:microsoft.com/office/officeart/2005/8/layout/hList1"/>
    <dgm:cxn modelId="{FD225AA4-EA5B-409D-B61E-CB715AD99C7C}" type="presOf" srcId="{668F022B-4814-4721-98F5-D3FFE2668BAB}" destId="{10519F2C-2C8F-48A4-8FF6-4F02233F74A0}" srcOrd="0" destOrd="0" presId="urn:microsoft.com/office/officeart/2005/8/layout/hList1"/>
    <dgm:cxn modelId="{413206EE-DE96-464F-B4C9-B595CFBD1728}" srcId="{157DD26B-7517-4F35-AFB1-7B747DD3091F}" destId="{61CC21B8-EDC7-46A3-8495-29C1DD0BBED5}" srcOrd="0" destOrd="0" parTransId="{AD96CDA0-3F80-4CD1-9C26-A5841758B74B}" sibTransId="{BD47A3DA-E85B-4D85-B441-32A28155161D}"/>
    <dgm:cxn modelId="{D1809FDF-CBD9-4467-BAC7-D6EC7C057C7E}" type="presOf" srcId="{61CC21B8-EDC7-46A3-8495-29C1DD0BBED5}" destId="{F9B75C9C-C902-4208-A863-00FE751EF4F1}" srcOrd="0" destOrd="0" presId="urn:microsoft.com/office/officeart/2005/8/layout/hList1"/>
    <dgm:cxn modelId="{CF37FA73-453C-434B-8872-57FBCECAA12A}" type="presParOf" srcId="{84CF7333-385C-4B7C-AC93-EE98734D9488}" destId="{C326B8B8-528F-4A15-95C4-3BC49388FAD2}" srcOrd="0" destOrd="0" presId="urn:microsoft.com/office/officeart/2005/8/layout/hList1"/>
    <dgm:cxn modelId="{8D3CC277-C10A-4E06-B822-AAB8EF3ED734}" type="presParOf" srcId="{C326B8B8-528F-4A15-95C4-3BC49388FAD2}" destId="{10519F2C-2C8F-48A4-8FF6-4F02233F74A0}" srcOrd="0" destOrd="0" presId="urn:microsoft.com/office/officeart/2005/8/layout/hList1"/>
    <dgm:cxn modelId="{09C2C50A-7792-444C-AF0C-5C9CAA47FEF7}" type="presParOf" srcId="{C326B8B8-528F-4A15-95C4-3BC49388FAD2}" destId="{53BF7CF5-FC81-4BDC-A4C6-5C356C9C0149}" srcOrd="1" destOrd="0" presId="urn:microsoft.com/office/officeart/2005/8/layout/hList1"/>
    <dgm:cxn modelId="{266A5B25-1704-4965-8A09-FD8768E57A30}" type="presParOf" srcId="{84CF7333-385C-4B7C-AC93-EE98734D9488}" destId="{758EF648-E1AA-4435-94ED-3206E9C10BED}" srcOrd="1" destOrd="0" presId="urn:microsoft.com/office/officeart/2005/8/layout/hList1"/>
    <dgm:cxn modelId="{559D5B9F-CF54-4BA5-842B-C03F5DB611F6}" type="presParOf" srcId="{84CF7333-385C-4B7C-AC93-EE98734D9488}" destId="{F7EEB0F7-6592-422A-AF40-B596E4D9F370}" srcOrd="2" destOrd="0" presId="urn:microsoft.com/office/officeart/2005/8/layout/hList1"/>
    <dgm:cxn modelId="{74BCC323-DD34-4E86-A9F0-3836C3B9746B}" type="presParOf" srcId="{F7EEB0F7-6592-422A-AF40-B596E4D9F370}" destId="{BD81B15D-CF61-4BD2-AB42-078EEF7DB72D}" srcOrd="0" destOrd="0" presId="urn:microsoft.com/office/officeart/2005/8/layout/hList1"/>
    <dgm:cxn modelId="{4B7509B8-1F4D-46B3-8C78-EA373EF927B0}" type="presParOf" srcId="{F7EEB0F7-6592-422A-AF40-B596E4D9F370}" destId="{F9B75C9C-C902-4208-A863-00FE751EF4F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1A04A62-168B-4E15-A402-A64F6277BEBC}" type="doc">
      <dgm:prSet loTypeId="urn:microsoft.com/office/officeart/2005/8/layout/hList1" loCatId="list" qsTypeId="urn:microsoft.com/office/officeart/2005/8/quickstyle/simple1" qsCatId="simple" csTypeId="urn:microsoft.com/office/officeart/2005/8/colors/colorful1#13" csCatId="colorful" phldr="1"/>
      <dgm:spPr/>
      <dgm:t>
        <a:bodyPr/>
        <a:lstStyle/>
        <a:p>
          <a:endParaRPr lang="en-US"/>
        </a:p>
      </dgm:t>
    </dgm:pt>
    <dgm:pt modelId="{62D27261-2CEE-48A1-ADCD-D2DEA4B3E024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(D3)</a:t>
          </a:r>
          <a:endParaRPr lang="en-US" sz="2400" dirty="0"/>
        </a:p>
      </dgm:t>
    </dgm:pt>
    <dgm:pt modelId="{4AA7E625-D83E-48C9-A464-AB3C774ACAC4}" type="parTrans" cxnId="{AF734ECE-87A9-4DF0-B6B0-334B4655F629}">
      <dgm:prSet/>
      <dgm:spPr/>
      <dgm:t>
        <a:bodyPr/>
        <a:lstStyle/>
        <a:p>
          <a:endParaRPr lang="en-US"/>
        </a:p>
      </dgm:t>
    </dgm:pt>
    <dgm:pt modelId="{FC0F7490-E3E5-4788-99A0-73A38AD361DC}" type="sibTrans" cxnId="{AF734ECE-87A9-4DF0-B6B0-334B4655F629}">
      <dgm:prSet/>
      <dgm:spPr/>
      <dgm:t>
        <a:bodyPr/>
        <a:lstStyle/>
        <a:p>
          <a:endParaRPr lang="en-US"/>
        </a:p>
      </dgm:t>
    </dgm:pt>
    <dgm:pt modelId="{470AE6A4-8FED-4F1A-B02D-D2B0BD488C19}">
      <dgm:prSet phldrT="[Text]" custT="1"/>
      <dgm:spPr/>
      <dgm:t>
        <a:bodyPr/>
        <a:lstStyle/>
        <a:p>
          <a:r>
            <a:rPr lang="en-US" sz="2400" i="0" baseline="0" dirty="0" smtClean="0">
              <a:latin typeface="Times New Roman" pitchFamily="18" charset="0"/>
              <a:cs typeface="Times New Roman" pitchFamily="18" charset="0"/>
            </a:rPr>
            <a:t>Obtain the points on the screen where no electrons will be detected.</a:t>
          </a:r>
          <a:endParaRPr lang="en-US" sz="2400" dirty="0"/>
        </a:p>
      </dgm:t>
    </dgm:pt>
    <dgm:pt modelId="{4AE08F04-B5E1-45CB-BBDD-FCD5E2578E01}" type="parTrans" cxnId="{F25E549B-872B-4D98-BD80-463C5B5655CB}">
      <dgm:prSet/>
      <dgm:spPr/>
      <dgm:t>
        <a:bodyPr/>
        <a:lstStyle/>
        <a:p>
          <a:endParaRPr lang="en-US"/>
        </a:p>
      </dgm:t>
    </dgm:pt>
    <dgm:pt modelId="{77A4A881-70C7-4D51-9A95-3698303222CB}" type="sibTrans" cxnId="{F25E549B-872B-4D98-BD80-463C5B5655CB}">
      <dgm:prSet/>
      <dgm:spPr/>
      <dgm:t>
        <a:bodyPr/>
        <a:lstStyle/>
        <a:p>
          <a:endParaRPr lang="en-US"/>
        </a:p>
      </dgm:t>
    </dgm:pt>
    <dgm:pt modelId="{8333E09C-1E41-4000-B725-5E8A36A5656E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(D4)</a:t>
          </a:r>
          <a:endParaRPr lang="en-US" sz="2400" dirty="0"/>
        </a:p>
      </dgm:t>
    </dgm:pt>
    <dgm:pt modelId="{28F51AEC-FD86-4F4F-A950-0028EF5DA309}" type="parTrans" cxnId="{DC8CB205-ECEE-4166-8914-5304C41C7A96}">
      <dgm:prSet/>
      <dgm:spPr/>
      <dgm:t>
        <a:bodyPr/>
        <a:lstStyle/>
        <a:p>
          <a:endParaRPr lang="en-US"/>
        </a:p>
      </dgm:t>
    </dgm:pt>
    <dgm:pt modelId="{597C496E-FD79-46D5-8009-115982F21E87}" type="sibTrans" cxnId="{DC8CB205-ECEE-4166-8914-5304C41C7A96}">
      <dgm:prSet/>
      <dgm:spPr/>
      <dgm:t>
        <a:bodyPr/>
        <a:lstStyle/>
        <a:p>
          <a:endParaRPr lang="en-US"/>
        </a:p>
      </dgm:t>
    </dgm:pt>
    <dgm:pt modelId="{002A76DD-06BE-4C9D-A053-89FD29BF8DFF}">
      <dgm:prSet phldrT="[Text]" custT="1"/>
      <dgm:spPr/>
      <dgm:t>
        <a:bodyPr/>
        <a:lstStyle/>
        <a:p>
          <a:r>
            <a:rPr lang="en-US" sz="2400" b="1" i="0" baseline="0" dirty="0" smtClean="0">
              <a:latin typeface="Times New Roman" pitchFamily="18" charset="0"/>
              <a:cs typeface="Times New Roman" pitchFamily="18" charset="0"/>
            </a:rPr>
            <a:t>Even a single electron can cause interference! </a:t>
          </a:r>
          <a:r>
            <a:rPr lang="en-US" sz="2400" i="0" baseline="0" dirty="0" smtClean="0">
              <a:latin typeface="Times New Roman" pitchFamily="18" charset="0"/>
              <a:cs typeface="Times New Roman" pitchFamily="18" charset="0"/>
            </a:rPr>
            <a:t>Student calculates the intensity of the beam.</a:t>
          </a:r>
        </a:p>
      </dgm:t>
    </dgm:pt>
    <dgm:pt modelId="{9C777C6B-9F67-4DCE-8735-405C7E540222}" type="parTrans" cxnId="{E1E77704-D155-4931-8310-CB8AFB5F67A8}">
      <dgm:prSet/>
      <dgm:spPr/>
      <dgm:t>
        <a:bodyPr/>
        <a:lstStyle/>
        <a:p>
          <a:endParaRPr lang="en-US"/>
        </a:p>
      </dgm:t>
    </dgm:pt>
    <dgm:pt modelId="{F83355D5-7772-4411-B135-89D9475A0CA8}" type="sibTrans" cxnId="{E1E77704-D155-4931-8310-CB8AFB5F67A8}">
      <dgm:prSet/>
      <dgm:spPr/>
      <dgm:t>
        <a:bodyPr/>
        <a:lstStyle/>
        <a:p>
          <a:endParaRPr lang="en-US"/>
        </a:p>
      </dgm:t>
    </dgm:pt>
    <dgm:pt modelId="{DD23DE59-24DA-4487-9670-08D02000C4C0}" type="pres">
      <dgm:prSet presAssocID="{E1A04A62-168B-4E15-A402-A64F6277BEB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1ECC2D7-5486-4EDA-9EE0-11B95C199DAB}" type="pres">
      <dgm:prSet presAssocID="{62D27261-2CEE-48A1-ADCD-D2DEA4B3E024}" presName="composite" presStyleCnt="0"/>
      <dgm:spPr/>
    </dgm:pt>
    <dgm:pt modelId="{701FB4A9-BBEE-4374-B9B6-96EC02B644DD}" type="pres">
      <dgm:prSet presAssocID="{62D27261-2CEE-48A1-ADCD-D2DEA4B3E024}" presName="parTx" presStyleLbl="alignNode1" presStyleIdx="0" presStyleCnt="2" custScaleY="959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027991-E781-4A37-B1CC-F60A254DD292}" type="pres">
      <dgm:prSet presAssocID="{62D27261-2CEE-48A1-ADCD-D2DEA4B3E024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99C265-6092-4CBF-BDE6-4742D8C8C5EF}" type="pres">
      <dgm:prSet presAssocID="{FC0F7490-E3E5-4788-99A0-73A38AD361DC}" presName="space" presStyleCnt="0"/>
      <dgm:spPr/>
    </dgm:pt>
    <dgm:pt modelId="{4BDEE3BB-3001-48E0-9FB4-A67C79BA909C}" type="pres">
      <dgm:prSet presAssocID="{8333E09C-1E41-4000-B725-5E8A36A5656E}" presName="composite" presStyleCnt="0"/>
      <dgm:spPr/>
    </dgm:pt>
    <dgm:pt modelId="{20E2DD3F-6881-42A4-92CE-4737B28AEF5C}" type="pres">
      <dgm:prSet presAssocID="{8333E09C-1E41-4000-B725-5E8A36A5656E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C690F2-1ECE-4040-9055-D249453C9426}" type="pres">
      <dgm:prSet presAssocID="{8333E09C-1E41-4000-B725-5E8A36A5656E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67A6E89-4976-49EF-9340-0419C57843EA}" type="presOf" srcId="{8333E09C-1E41-4000-B725-5E8A36A5656E}" destId="{20E2DD3F-6881-42A4-92CE-4737B28AEF5C}" srcOrd="0" destOrd="0" presId="urn:microsoft.com/office/officeart/2005/8/layout/hList1"/>
    <dgm:cxn modelId="{4A8E2060-0E75-4902-A27E-2D5ACD4DF23F}" type="presOf" srcId="{002A76DD-06BE-4C9D-A053-89FD29BF8DFF}" destId="{2DC690F2-1ECE-4040-9055-D249453C9426}" srcOrd="0" destOrd="0" presId="urn:microsoft.com/office/officeart/2005/8/layout/hList1"/>
    <dgm:cxn modelId="{38C54B32-0323-4540-8C4B-9E22E7CE35FB}" type="presOf" srcId="{62D27261-2CEE-48A1-ADCD-D2DEA4B3E024}" destId="{701FB4A9-BBEE-4374-B9B6-96EC02B644DD}" srcOrd="0" destOrd="0" presId="urn:microsoft.com/office/officeart/2005/8/layout/hList1"/>
    <dgm:cxn modelId="{FFD1E9D8-44C6-4672-A0C6-22FC51AF339F}" type="presOf" srcId="{E1A04A62-168B-4E15-A402-A64F6277BEBC}" destId="{DD23DE59-24DA-4487-9670-08D02000C4C0}" srcOrd="0" destOrd="0" presId="urn:microsoft.com/office/officeart/2005/8/layout/hList1"/>
    <dgm:cxn modelId="{A74B50B8-92E0-4B5C-9A2C-C363147C3997}" type="presOf" srcId="{470AE6A4-8FED-4F1A-B02D-D2B0BD488C19}" destId="{EF027991-E781-4A37-B1CC-F60A254DD292}" srcOrd="0" destOrd="0" presId="urn:microsoft.com/office/officeart/2005/8/layout/hList1"/>
    <dgm:cxn modelId="{AF734ECE-87A9-4DF0-B6B0-334B4655F629}" srcId="{E1A04A62-168B-4E15-A402-A64F6277BEBC}" destId="{62D27261-2CEE-48A1-ADCD-D2DEA4B3E024}" srcOrd="0" destOrd="0" parTransId="{4AA7E625-D83E-48C9-A464-AB3C774ACAC4}" sibTransId="{FC0F7490-E3E5-4788-99A0-73A38AD361DC}"/>
    <dgm:cxn modelId="{F25E549B-872B-4D98-BD80-463C5B5655CB}" srcId="{62D27261-2CEE-48A1-ADCD-D2DEA4B3E024}" destId="{470AE6A4-8FED-4F1A-B02D-D2B0BD488C19}" srcOrd="0" destOrd="0" parTransId="{4AE08F04-B5E1-45CB-BBDD-FCD5E2578E01}" sibTransId="{77A4A881-70C7-4D51-9A95-3698303222CB}"/>
    <dgm:cxn modelId="{DC8CB205-ECEE-4166-8914-5304C41C7A96}" srcId="{E1A04A62-168B-4E15-A402-A64F6277BEBC}" destId="{8333E09C-1E41-4000-B725-5E8A36A5656E}" srcOrd="1" destOrd="0" parTransId="{28F51AEC-FD86-4F4F-A950-0028EF5DA309}" sibTransId="{597C496E-FD79-46D5-8009-115982F21E87}"/>
    <dgm:cxn modelId="{E1E77704-D155-4931-8310-CB8AFB5F67A8}" srcId="{8333E09C-1E41-4000-B725-5E8A36A5656E}" destId="{002A76DD-06BE-4C9D-A053-89FD29BF8DFF}" srcOrd="0" destOrd="0" parTransId="{9C777C6B-9F67-4DCE-8735-405C7E540222}" sibTransId="{F83355D5-7772-4411-B135-89D9475A0CA8}"/>
    <dgm:cxn modelId="{3BB80368-BBEF-468A-ACED-46CA7A02B116}" type="presParOf" srcId="{DD23DE59-24DA-4487-9670-08D02000C4C0}" destId="{F1ECC2D7-5486-4EDA-9EE0-11B95C199DAB}" srcOrd="0" destOrd="0" presId="urn:microsoft.com/office/officeart/2005/8/layout/hList1"/>
    <dgm:cxn modelId="{65636B50-87AA-4DB8-946A-9C5A7D3C90F8}" type="presParOf" srcId="{F1ECC2D7-5486-4EDA-9EE0-11B95C199DAB}" destId="{701FB4A9-BBEE-4374-B9B6-96EC02B644DD}" srcOrd="0" destOrd="0" presId="urn:microsoft.com/office/officeart/2005/8/layout/hList1"/>
    <dgm:cxn modelId="{3B8E8D75-5E54-4513-A2D6-9E6F71F6E05A}" type="presParOf" srcId="{F1ECC2D7-5486-4EDA-9EE0-11B95C199DAB}" destId="{EF027991-E781-4A37-B1CC-F60A254DD292}" srcOrd="1" destOrd="0" presId="urn:microsoft.com/office/officeart/2005/8/layout/hList1"/>
    <dgm:cxn modelId="{9ED6EF6A-312F-407B-A9DB-5E1CFD8F4D75}" type="presParOf" srcId="{DD23DE59-24DA-4487-9670-08D02000C4C0}" destId="{7B99C265-6092-4CBF-BDE6-4742D8C8C5EF}" srcOrd="1" destOrd="0" presId="urn:microsoft.com/office/officeart/2005/8/layout/hList1"/>
    <dgm:cxn modelId="{81788716-B040-4CE0-8527-1A61D2A4568B}" type="presParOf" srcId="{DD23DE59-24DA-4487-9670-08D02000C4C0}" destId="{4BDEE3BB-3001-48E0-9FB4-A67C79BA909C}" srcOrd="2" destOrd="0" presId="urn:microsoft.com/office/officeart/2005/8/layout/hList1"/>
    <dgm:cxn modelId="{47CD8730-D9B9-4D5C-818A-6302910EA034}" type="presParOf" srcId="{4BDEE3BB-3001-48E0-9FB4-A67C79BA909C}" destId="{20E2DD3F-6881-42A4-92CE-4737B28AEF5C}" srcOrd="0" destOrd="0" presId="urn:microsoft.com/office/officeart/2005/8/layout/hList1"/>
    <dgm:cxn modelId="{044C11AD-2D09-4FA4-9E05-BA2C79530BF6}" type="presParOf" srcId="{4BDEE3BB-3001-48E0-9FB4-A67C79BA909C}" destId="{2DC690F2-1ECE-4040-9055-D249453C942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9394C5E-8E45-4DEA-9F6B-791EF22F157A}" type="doc">
      <dgm:prSet loTypeId="urn:microsoft.com/office/officeart/2005/8/layout/hierarchy2" loCatId="hierarchy" qsTypeId="urn:microsoft.com/office/officeart/2005/8/quickstyle/simple1" qsCatId="simple" csTypeId="urn:microsoft.com/office/officeart/2005/8/colors/colorful1#14" csCatId="colorful" phldr="1"/>
      <dgm:spPr/>
      <dgm:t>
        <a:bodyPr/>
        <a:lstStyle/>
        <a:p>
          <a:endParaRPr lang="en-US"/>
        </a:p>
      </dgm:t>
    </dgm:pt>
    <dgm:pt modelId="{86BB33B0-D5CD-4BBA-A227-43B92CAFD808}">
      <dgm:prSet phldrT="[Text]"/>
      <dgm:spPr/>
      <dgm:t>
        <a:bodyPr/>
        <a:lstStyle/>
        <a:p>
          <a:r>
            <a:rPr lang="en-US" dirty="0" smtClean="0"/>
            <a:t>A</a:t>
          </a:r>
          <a:endParaRPr lang="en-US" dirty="0"/>
        </a:p>
      </dgm:t>
    </dgm:pt>
    <dgm:pt modelId="{E396A219-2C3C-4AA8-ABD4-3A8E47739D28}" type="parTrans" cxnId="{841BA2F7-251B-41F4-97AA-0426E55D7E42}">
      <dgm:prSet/>
      <dgm:spPr/>
      <dgm:t>
        <a:bodyPr/>
        <a:lstStyle/>
        <a:p>
          <a:endParaRPr lang="en-US"/>
        </a:p>
      </dgm:t>
    </dgm:pt>
    <dgm:pt modelId="{214D93C2-A92C-47BB-BBAB-ECE2A83C49C9}" type="sibTrans" cxnId="{841BA2F7-251B-41F4-97AA-0426E55D7E42}">
      <dgm:prSet/>
      <dgm:spPr/>
      <dgm:t>
        <a:bodyPr/>
        <a:lstStyle/>
        <a:p>
          <a:endParaRPr lang="en-US"/>
        </a:p>
      </dgm:t>
    </dgm:pt>
    <dgm:pt modelId="{16F98E56-7873-417C-899D-424B28728966}">
      <dgm:prSet phldrT="[Text]"/>
      <dgm:spPr/>
      <dgm:t>
        <a:bodyPr/>
        <a:lstStyle/>
        <a:p>
          <a:r>
            <a:rPr lang="en-US" dirty="0" smtClean="0"/>
            <a:t>1.8 (de Broglie)</a:t>
          </a:r>
          <a:endParaRPr lang="en-US" dirty="0"/>
        </a:p>
      </dgm:t>
    </dgm:pt>
    <dgm:pt modelId="{E638598F-6943-4D39-BDF5-4ED23BC044C9}" type="parTrans" cxnId="{E5A10A6C-A810-4EA4-BA7C-714305120A83}">
      <dgm:prSet/>
      <dgm:spPr/>
      <dgm:t>
        <a:bodyPr/>
        <a:lstStyle/>
        <a:p>
          <a:endParaRPr lang="en-US"/>
        </a:p>
      </dgm:t>
    </dgm:pt>
    <dgm:pt modelId="{ACF4EB40-6DC6-490C-9E7C-29682F78953B}" type="sibTrans" cxnId="{E5A10A6C-A810-4EA4-BA7C-714305120A83}">
      <dgm:prSet/>
      <dgm:spPr/>
      <dgm:t>
        <a:bodyPr/>
        <a:lstStyle/>
        <a:p>
          <a:endParaRPr lang="en-US"/>
        </a:p>
      </dgm:t>
    </dgm:pt>
    <dgm:pt modelId="{8D78BEC2-65F8-43AE-B2E4-55712785C7B7}">
      <dgm:prSet phldrT="[Text]"/>
      <dgm:spPr/>
      <dgm:t>
        <a:bodyPr/>
        <a:lstStyle/>
        <a:p>
          <a:r>
            <a:rPr lang="en-US" dirty="0" smtClean="0"/>
            <a:t>B</a:t>
          </a:r>
          <a:endParaRPr lang="en-US" dirty="0"/>
        </a:p>
      </dgm:t>
    </dgm:pt>
    <dgm:pt modelId="{A6A659C2-CE9C-4B20-A4FB-CD6F8616B17D}" type="parTrans" cxnId="{6FF1FFE7-C4CF-4B0E-9665-F92978EEFE91}">
      <dgm:prSet/>
      <dgm:spPr/>
      <dgm:t>
        <a:bodyPr/>
        <a:lstStyle/>
        <a:p>
          <a:endParaRPr lang="en-US"/>
        </a:p>
      </dgm:t>
    </dgm:pt>
    <dgm:pt modelId="{48E9F0A4-BF59-4CAD-A577-BD517A9CCFB7}" type="sibTrans" cxnId="{6FF1FFE7-C4CF-4B0E-9665-F92978EEFE91}">
      <dgm:prSet/>
      <dgm:spPr/>
      <dgm:t>
        <a:bodyPr/>
        <a:lstStyle/>
        <a:p>
          <a:endParaRPr lang="en-US"/>
        </a:p>
      </dgm:t>
    </dgm:pt>
    <dgm:pt modelId="{6F93CCA2-3672-411E-B6D5-E8E18C0AE8F0}">
      <dgm:prSet phldrT="[Text]"/>
      <dgm:spPr/>
      <dgm:t>
        <a:bodyPr/>
        <a:lstStyle/>
        <a:p>
          <a:r>
            <a:rPr lang="en-US" dirty="0" smtClean="0"/>
            <a:t>C</a:t>
          </a:r>
          <a:endParaRPr lang="en-US" dirty="0"/>
        </a:p>
      </dgm:t>
    </dgm:pt>
    <dgm:pt modelId="{F23D5126-6E1D-45B7-97BB-381466845D9A}" type="parTrans" cxnId="{CA621A4E-A60A-4948-B52A-E3BC414FF0CE}">
      <dgm:prSet/>
      <dgm:spPr/>
      <dgm:t>
        <a:bodyPr/>
        <a:lstStyle/>
        <a:p>
          <a:endParaRPr lang="en-US"/>
        </a:p>
      </dgm:t>
    </dgm:pt>
    <dgm:pt modelId="{3E3FC156-F16C-47CE-AF82-BA5EEB02F7B6}" type="sibTrans" cxnId="{CA621A4E-A60A-4948-B52A-E3BC414FF0CE}">
      <dgm:prSet/>
      <dgm:spPr/>
      <dgm:t>
        <a:bodyPr/>
        <a:lstStyle/>
        <a:p>
          <a:endParaRPr lang="en-US"/>
        </a:p>
      </dgm:t>
    </dgm:pt>
    <dgm:pt modelId="{33A02909-43E3-4E69-A84E-FD8425532C13}">
      <dgm:prSet phldrT="[Text]"/>
      <dgm:spPr/>
      <dgm:t>
        <a:bodyPr/>
        <a:lstStyle/>
        <a:p>
          <a:r>
            <a:rPr lang="en-US" dirty="0" smtClean="0"/>
            <a:t>1.5</a:t>
          </a:r>
        </a:p>
        <a:p>
          <a:r>
            <a:rPr lang="en-US" dirty="0" smtClean="0"/>
            <a:t>(Mechanics)</a:t>
          </a:r>
          <a:endParaRPr lang="en-US" dirty="0"/>
        </a:p>
      </dgm:t>
    </dgm:pt>
    <dgm:pt modelId="{D6811FA7-3DCF-4A2C-A610-7947DD4AE21A}" type="parTrans" cxnId="{212B1C6D-4D1F-4672-BB5E-ACD4F3FB6539}">
      <dgm:prSet/>
      <dgm:spPr/>
      <dgm:t>
        <a:bodyPr/>
        <a:lstStyle/>
        <a:p>
          <a:endParaRPr lang="en-US"/>
        </a:p>
      </dgm:t>
    </dgm:pt>
    <dgm:pt modelId="{9F943100-790C-49A1-B173-9B35CB275525}" type="sibTrans" cxnId="{212B1C6D-4D1F-4672-BB5E-ACD4F3FB6539}">
      <dgm:prSet/>
      <dgm:spPr/>
      <dgm:t>
        <a:bodyPr/>
        <a:lstStyle/>
        <a:p>
          <a:endParaRPr lang="en-US"/>
        </a:p>
      </dgm:t>
    </dgm:pt>
    <dgm:pt modelId="{9908C676-E702-4E26-B95F-C31270400A49}">
      <dgm:prSet phldrT="[Text]"/>
      <dgm:spPr/>
      <dgm:t>
        <a:bodyPr/>
        <a:lstStyle/>
        <a:p>
          <a:r>
            <a:rPr lang="en-US" dirty="0" smtClean="0"/>
            <a:t>4.0 (Optics)</a:t>
          </a:r>
          <a:endParaRPr lang="en-US" dirty="0"/>
        </a:p>
      </dgm:t>
    </dgm:pt>
    <dgm:pt modelId="{04DC251E-ADBB-4D5C-A715-CC5CF3479F3F}" type="parTrans" cxnId="{749FB6C3-B6B5-4C1A-8C64-B7E12976DF6A}">
      <dgm:prSet/>
      <dgm:spPr/>
      <dgm:t>
        <a:bodyPr/>
        <a:lstStyle/>
        <a:p>
          <a:endParaRPr lang="en-US"/>
        </a:p>
      </dgm:t>
    </dgm:pt>
    <dgm:pt modelId="{2AEE4D75-5615-4B02-82C1-6E3DD9000C16}" type="sibTrans" cxnId="{749FB6C3-B6B5-4C1A-8C64-B7E12976DF6A}">
      <dgm:prSet/>
      <dgm:spPr/>
      <dgm:t>
        <a:bodyPr/>
        <a:lstStyle/>
        <a:p>
          <a:endParaRPr lang="en-US"/>
        </a:p>
      </dgm:t>
    </dgm:pt>
    <dgm:pt modelId="{ED142E72-F35C-4C03-A66F-2A7C0750DEB7}" type="pres">
      <dgm:prSet presAssocID="{C9394C5E-8E45-4DEA-9F6B-791EF22F157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1072D3E-260B-4327-BC43-90D0028FB271}" type="pres">
      <dgm:prSet presAssocID="{86BB33B0-D5CD-4BBA-A227-43B92CAFD808}" presName="root1" presStyleCnt="0"/>
      <dgm:spPr/>
      <dgm:t>
        <a:bodyPr/>
        <a:lstStyle/>
        <a:p>
          <a:endParaRPr lang="en-US"/>
        </a:p>
      </dgm:t>
    </dgm:pt>
    <dgm:pt modelId="{B6E99341-DB4C-46DB-851E-B4B584796255}" type="pres">
      <dgm:prSet presAssocID="{86BB33B0-D5CD-4BBA-A227-43B92CAFD808}" presName="LevelOneTextNode" presStyleLbl="node0" presStyleIdx="0" presStyleCnt="3" custLinFactNeighborX="-1343" custLinFactNeighborY="1669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8038398-FE20-4C36-AAF0-B36037EC0DC9}" type="pres">
      <dgm:prSet presAssocID="{86BB33B0-D5CD-4BBA-A227-43B92CAFD808}" presName="level2hierChild" presStyleCnt="0"/>
      <dgm:spPr/>
      <dgm:t>
        <a:bodyPr/>
        <a:lstStyle/>
        <a:p>
          <a:endParaRPr lang="en-US"/>
        </a:p>
      </dgm:t>
    </dgm:pt>
    <dgm:pt modelId="{B8828FCC-B7F2-4C25-8A82-E94AEB5AAC00}" type="pres">
      <dgm:prSet presAssocID="{D6811FA7-3DCF-4A2C-A610-7947DD4AE21A}" presName="conn2-1" presStyleLbl="parChTrans1D2" presStyleIdx="0" presStyleCnt="3"/>
      <dgm:spPr>
        <a:prstGeom prst="rightArrow">
          <a:avLst/>
        </a:prstGeom>
      </dgm:spPr>
      <dgm:t>
        <a:bodyPr/>
        <a:lstStyle/>
        <a:p>
          <a:endParaRPr lang="en-US"/>
        </a:p>
      </dgm:t>
    </dgm:pt>
    <dgm:pt modelId="{4D961062-B9EC-4165-8F1F-8358426805E2}" type="pres">
      <dgm:prSet presAssocID="{D6811FA7-3DCF-4A2C-A610-7947DD4AE21A}" presName="connTx" presStyleLbl="parChTrans1D2" presStyleIdx="0" presStyleCnt="3"/>
      <dgm:spPr/>
      <dgm:t>
        <a:bodyPr/>
        <a:lstStyle/>
        <a:p>
          <a:endParaRPr lang="en-US"/>
        </a:p>
      </dgm:t>
    </dgm:pt>
    <dgm:pt modelId="{23621D9C-DCD2-41F5-B848-0BE28BECDCF1}" type="pres">
      <dgm:prSet presAssocID="{33A02909-43E3-4E69-A84E-FD8425532C13}" presName="root2" presStyleCnt="0"/>
      <dgm:spPr/>
      <dgm:t>
        <a:bodyPr/>
        <a:lstStyle/>
        <a:p>
          <a:endParaRPr lang="en-US"/>
        </a:p>
      </dgm:t>
    </dgm:pt>
    <dgm:pt modelId="{812C0E93-1EDF-4294-AD23-A123C15CDFE8}" type="pres">
      <dgm:prSet presAssocID="{33A02909-43E3-4E69-A84E-FD8425532C13}" presName="LevelTwoTextNode" presStyleLbl="node2" presStyleIdx="0" presStyleCnt="3" custLinFactNeighborX="1145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ECFAAD4-E476-4960-B36A-39451862DF02}" type="pres">
      <dgm:prSet presAssocID="{33A02909-43E3-4E69-A84E-FD8425532C13}" presName="level3hierChild" presStyleCnt="0"/>
      <dgm:spPr/>
      <dgm:t>
        <a:bodyPr/>
        <a:lstStyle/>
        <a:p>
          <a:endParaRPr lang="en-US"/>
        </a:p>
      </dgm:t>
    </dgm:pt>
    <dgm:pt modelId="{92155DAF-1F74-4E23-B049-9020B8BC6D2E}" type="pres">
      <dgm:prSet presAssocID="{8D78BEC2-65F8-43AE-B2E4-55712785C7B7}" presName="root1" presStyleCnt="0"/>
      <dgm:spPr/>
      <dgm:t>
        <a:bodyPr/>
        <a:lstStyle/>
        <a:p>
          <a:endParaRPr lang="en-US"/>
        </a:p>
      </dgm:t>
    </dgm:pt>
    <dgm:pt modelId="{39EDE5D4-3D8D-4A80-8A69-F3BACBC57D4E}" type="pres">
      <dgm:prSet presAssocID="{8D78BEC2-65F8-43AE-B2E4-55712785C7B7}" presName="LevelOneTextNode" presStyleLbl="node0" presStyleIdx="1" presStyleCnt="3" custLinFactNeighborX="-1343" custLinFactNeighborY="-393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1D0CCFF-CFDE-439D-B10C-2CED1136E76D}" type="pres">
      <dgm:prSet presAssocID="{8D78BEC2-65F8-43AE-B2E4-55712785C7B7}" presName="level2hierChild" presStyleCnt="0"/>
      <dgm:spPr/>
      <dgm:t>
        <a:bodyPr/>
        <a:lstStyle/>
        <a:p>
          <a:endParaRPr lang="en-US"/>
        </a:p>
      </dgm:t>
    </dgm:pt>
    <dgm:pt modelId="{1B12ACB0-B389-4A52-84D2-4A4F563F160D}" type="pres">
      <dgm:prSet presAssocID="{04DC251E-ADBB-4D5C-A715-CC5CF3479F3F}" presName="conn2-1" presStyleLbl="parChTrans1D2" presStyleIdx="1" presStyleCnt="3"/>
      <dgm:spPr>
        <a:prstGeom prst="rightArrow">
          <a:avLst/>
        </a:prstGeom>
      </dgm:spPr>
      <dgm:t>
        <a:bodyPr/>
        <a:lstStyle/>
        <a:p>
          <a:endParaRPr lang="en-US"/>
        </a:p>
      </dgm:t>
    </dgm:pt>
    <dgm:pt modelId="{8484729D-9629-4C72-A9A1-127E8A791F7B}" type="pres">
      <dgm:prSet presAssocID="{04DC251E-ADBB-4D5C-A715-CC5CF3479F3F}" presName="connTx" presStyleLbl="parChTrans1D2" presStyleIdx="1" presStyleCnt="3"/>
      <dgm:spPr/>
      <dgm:t>
        <a:bodyPr/>
        <a:lstStyle/>
        <a:p>
          <a:endParaRPr lang="en-US"/>
        </a:p>
      </dgm:t>
    </dgm:pt>
    <dgm:pt modelId="{8902531F-B199-4D0B-A391-82FB105E8860}" type="pres">
      <dgm:prSet presAssocID="{9908C676-E702-4E26-B95F-C31270400A49}" presName="root2" presStyleCnt="0"/>
      <dgm:spPr/>
      <dgm:t>
        <a:bodyPr/>
        <a:lstStyle/>
        <a:p>
          <a:endParaRPr lang="en-US"/>
        </a:p>
      </dgm:t>
    </dgm:pt>
    <dgm:pt modelId="{2D09331A-826C-4CE0-B843-CBC47D5C0603}" type="pres">
      <dgm:prSet presAssocID="{9908C676-E702-4E26-B95F-C31270400A49}" presName="LevelTwoTextNode" presStyleLbl="node2" presStyleIdx="1" presStyleCnt="3" custLinFactNeighborX="1145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7CDE443-6E70-47C5-A0CF-7EF2684DCBD0}" type="pres">
      <dgm:prSet presAssocID="{9908C676-E702-4E26-B95F-C31270400A49}" presName="level3hierChild" presStyleCnt="0"/>
      <dgm:spPr/>
      <dgm:t>
        <a:bodyPr/>
        <a:lstStyle/>
        <a:p>
          <a:endParaRPr lang="en-US"/>
        </a:p>
      </dgm:t>
    </dgm:pt>
    <dgm:pt modelId="{334225B0-320D-4B00-B813-75744FB864C2}" type="pres">
      <dgm:prSet presAssocID="{6F93CCA2-3672-411E-B6D5-E8E18C0AE8F0}" presName="root1" presStyleCnt="0"/>
      <dgm:spPr/>
      <dgm:t>
        <a:bodyPr/>
        <a:lstStyle/>
        <a:p>
          <a:endParaRPr lang="en-US"/>
        </a:p>
      </dgm:t>
    </dgm:pt>
    <dgm:pt modelId="{E32B47ED-0D7D-42BF-BEAC-3ACFD467F8C1}" type="pres">
      <dgm:prSet presAssocID="{6F93CCA2-3672-411E-B6D5-E8E18C0AE8F0}" presName="LevelOneTextNode" presStyleLbl="node0" presStyleIdx="2" presStyleCnt="3" custLinFactNeighborX="-1343" custLinFactNeighborY="-178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BEBF829-1E06-4F26-BE02-E53B71B242D1}" type="pres">
      <dgm:prSet presAssocID="{6F93CCA2-3672-411E-B6D5-E8E18C0AE8F0}" presName="level2hierChild" presStyleCnt="0"/>
      <dgm:spPr/>
      <dgm:t>
        <a:bodyPr/>
        <a:lstStyle/>
        <a:p>
          <a:endParaRPr lang="en-US"/>
        </a:p>
      </dgm:t>
    </dgm:pt>
    <dgm:pt modelId="{D6A1A62C-C4B2-4137-89A3-A28907C3B28B}" type="pres">
      <dgm:prSet presAssocID="{E638598F-6943-4D39-BDF5-4ED23BC044C9}" presName="conn2-1" presStyleLbl="parChTrans1D2" presStyleIdx="2" presStyleCnt="3"/>
      <dgm:spPr>
        <a:prstGeom prst="rightArrow">
          <a:avLst/>
        </a:prstGeom>
      </dgm:spPr>
      <dgm:t>
        <a:bodyPr/>
        <a:lstStyle/>
        <a:p>
          <a:endParaRPr lang="en-US"/>
        </a:p>
      </dgm:t>
    </dgm:pt>
    <dgm:pt modelId="{C11B205A-92ED-4DCC-AC6C-A222729A86D5}" type="pres">
      <dgm:prSet presAssocID="{E638598F-6943-4D39-BDF5-4ED23BC044C9}" presName="connTx" presStyleLbl="parChTrans1D2" presStyleIdx="2" presStyleCnt="3"/>
      <dgm:spPr/>
      <dgm:t>
        <a:bodyPr/>
        <a:lstStyle/>
        <a:p>
          <a:endParaRPr lang="en-US"/>
        </a:p>
      </dgm:t>
    </dgm:pt>
    <dgm:pt modelId="{16159DC0-8407-49F1-881C-AA506347CDFB}" type="pres">
      <dgm:prSet presAssocID="{16F98E56-7873-417C-899D-424B28728966}" presName="root2" presStyleCnt="0"/>
      <dgm:spPr/>
      <dgm:t>
        <a:bodyPr/>
        <a:lstStyle/>
        <a:p>
          <a:endParaRPr lang="en-US"/>
        </a:p>
      </dgm:t>
    </dgm:pt>
    <dgm:pt modelId="{2694AC45-6279-4CD6-B965-559700F1CF6E}" type="pres">
      <dgm:prSet presAssocID="{16F98E56-7873-417C-899D-424B28728966}" presName="LevelTwoTextNode" presStyleLbl="node2" presStyleIdx="2" presStyleCnt="3" custLinFactNeighborX="1145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D2105D4-BEF1-4638-82FC-195EDC651B8C}" type="pres">
      <dgm:prSet presAssocID="{16F98E56-7873-417C-899D-424B28728966}" presName="level3hierChild" presStyleCnt="0"/>
      <dgm:spPr/>
      <dgm:t>
        <a:bodyPr/>
        <a:lstStyle/>
        <a:p>
          <a:endParaRPr lang="en-US"/>
        </a:p>
      </dgm:t>
    </dgm:pt>
  </dgm:ptLst>
  <dgm:cxnLst>
    <dgm:cxn modelId="{FEFDA718-D2F4-4CAB-936F-08F19DF2DF4D}" type="presOf" srcId="{04DC251E-ADBB-4D5C-A715-CC5CF3479F3F}" destId="{8484729D-9629-4C72-A9A1-127E8A791F7B}" srcOrd="1" destOrd="0" presId="urn:microsoft.com/office/officeart/2005/8/layout/hierarchy2"/>
    <dgm:cxn modelId="{212B1C6D-4D1F-4672-BB5E-ACD4F3FB6539}" srcId="{86BB33B0-D5CD-4BBA-A227-43B92CAFD808}" destId="{33A02909-43E3-4E69-A84E-FD8425532C13}" srcOrd="0" destOrd="0" parTransId="{D6811FA7-3DCF-4A2C-A610-7947DD4AE21A}" sibTransId="{9F943100-790C-49A1-B173-9B35CB275525}"/>
    <dgm:cxn modelId="{CA621A4E-A60A-4948-B52A-E3BC414FF0CE}" srcId="{C9394C5E-8E45-4DEA-9F6B-791EF22F157A}" destId="{6F93CCA2-3672-411E-B6D5-E8E18C0AE8F0}" srcOrd="2" destOrd="0" parTransId="{F23D5126-6E1D-45B7-97BB-381466845D9A}" sibTransId="{3E3FC156-F16C-47CE-AF82-BA5EEB02F7B6}"/>
    <dgm:cxn modelId="{841BA2F7-251B-41F4-97AA-0426E55D7E42}" srcId="{C9394C5E-8E45-4DEA-9F6B-791EF22F157A}" destId="{86BB33B0-D5CD-4BBA-A227-43B92CAFD808}" srcOrd="0" destOrd="0" parTransId="{E396A219-2C3C-4AA8-ABD4-3A8E47739D28}" sibTransId="{214D93C2-A92C-47BB-BBAB-ECE2A83C49C9}"/>
    <dgm:cxn modelId="{441AE42E-5B44-4EFB-A6C3-B8939E016665}" type="presOf" srcId="{9908C676-E702-4E26-B95F-C31270400A49}" destId="{2D09331A-826C-4CE0-B843-CBC47D5C0603}" srcOrd="0" destOrd="0" presId="urn:microsoft.com/office/officeart/2005/8/layout/hierarchy2"/>
    <dgm:cxn modelId="{6FF1FFE7-C4CF-4B0E-9665-F92978EEFE91}" srcId="{C9394C5E-8E45-4DEA-9F6B-791EF22F157A}" destId="{8D78BEC2-65F8-43AE-B2E4-55712785C7B7}" srcOrd="1" destOrd="0" parTransId="{A6A659C2-CE9C-4B20-A4FB-CD6F8616B17D}" sibTransId="{48E9F0A4-BF59-4CAD-A577-BD517A9CCFB7}"/>
    <dgm:cxn modelId="{749FB6C3-B6B5-4C1A-8C64-B7E12976DF6A}" srcId="{8D78BEC2-65F8-43AE-B2E4-55712785C7B7}" destId="{9908C676-E702-4E26-B95F-C31270400A49}" srcOrd="0" destOrd="0" parTransId="{04DC251E-ADBB-4D5C-A715-CC5CF3479F3F}" sibTransId="{2AEE4D75-5615-4B02-82C1-6E3DD9000C16}"/>
    <dgm:cxn modelId="{3BF34F93-D9D1-4242-8D4B-0389574260ED}" type="presOf" srcId="{E638598F-6943-4D39-BDF5-4ED23BC044C9}" destId="{C11B205A-92ED-4DCC-AC6C-A222729A86D5}" srcOrd="1" destOrd="0" presId="urn:microsoft.com/office/officeart/2005/8/layout/hierarchy2"/>
    <dgm:cxn modelId="{EDF04C1E-4204-4217-9B9C-8325D2BAF99B}" type="presOf" srcId="{D6811FA7-3DCF-4A2C-A610-7947DD4AE21A}" destId="{B8828FCC-B7F2-4C25-8A82-E94AEB5AAC00}" srcOrd="0" destOrd="0" presId="urn:microsoft.com/office/officeart/2005/8/layout/hierarchy2"/>
    <dgm:cxn modelId="{E5A10A6C-A810-4EA4-BA7C-714305120A83}" srcId="{6F93CCA2-3672-411E-B6D5-E8E18C0AE8F0}" destId="{16F98E56-7873-417C-899D-424B28728966}" srcOrd="0" destOrd="0" parTransId="{E638598F-6943-4D39-BDF5-4ED23BC044C9}" sibTransId="{ACF4EB40-6DC6-490C-9E7C-29682F78953B}"/>
    <dgm:cxn modelId="{EF6484D3-10BA-45A8-9E21-9F030278949C}" type="presOf" srcId="{86BB33B0-D5CD-4BBA-A227-43B92CAFD808}" destId="{B6E99341-DB4C-46DB-851E-B4B584796255}" srcOrd="0" destOrd="0" presId="urn:microsoft.com/office/officeart/2005/8/layout/hierarchy2"/>
    <dgm:cxn modelId="{E4B9BB43-A1D0-46FD-BE74-E1F0A7453A04}" type="presOf" srcId="{C9394C5E-8E45-4DEA-9F6B-791EF22F157A}" destId="{ED142E72-F35C-4C03-A66F-2A7C0750DEB7}" srcOrd="0" destOrd="0" presId="urn:microsoft.com/office/officeart/2005/8/layout/hierarchy2"/>
    <dgm:cxn modelId="{B9F79E96-8677-4AC7-8B5D-493E817DC19F}" type="presOf" srcId="{6F93CCA2-3672-411E-B6D5-E8E18C0AE8F0}" destId="{E32B47ED-0D7D-42BF-BEAC-3ACFD467F8C1}" srcOrd="0" destOrd="0" presId="urn:microsoft.com/office/officeart/2005/8/layout/hierarchy2"/>
    <dgm:cxn modelId="{0281D0CD-C64F-4D4F-8A5F-2BDF375A94E0}" type="presOf" srcId="{E638598F-6943-4D39-BDF5-4ED23BC044C9}" destId="{D6A1A62C-C4B2-4137-89A3-A28907C3B28B}" srcOrd="0" destOrd="0" presId="urn:microsoft.com/office/officeart/2005/8/layout/hierarchy2"/>
    <dgm:cxn modelId="{1114E621-C652-4CF7-A17F-7442A6A09CAF}" type="presOf" srcId="{33A02909-43E3-4E69-A84E-FD8425532C13}" destId="{812C0E93-1EDF-4294-AD23-A123C15CDFE8}" srcOrd="0" destOrd="0" presId="urn:microsoft.com/office/officeart/2005/8/layout/hierarchy2"/>
    <dgm:cxn modelId="{AB9C9FC2-56FA-45AF-A5BB-F3DE7AFF0520}" type="presOf" srcId="{16F98E56-7873-417C-899D-424B28728966}" destId="{2694AC45-6279-4CD6-B965-559700F1CF6E}" srcOrd="0" destOrd="0" presId="urn:microsoft.com/office/officeart/2005/8/layout/hierarchy2"/>
    <dgm:cxn modelId="{AE4CB672-097E-4B3E-A7C1-A8A602181F43}" type="presOf" srcId="{04DC251E-ADBB-4D5C-A715-CC5CF3479F3F}" destId="{1B12ACB0-B389-4A52-84D2-4A4F563F160D}" srcOrd="0" destOrd="0" presId="urn:microsoft.com/office/officeart/2005/8/layout/hierarchy2"/>
    <dgm:cxn modelId="{0C667E98-0AA5-49B6-A6C6-8DD2CCF8E6EA}" type="presOf" srcId="{D6811FA7-3DCF-4A2C-A610-7947DD4AE21A}" destId="{4D961062-B9EC-4165-8F1F-8358426805E2}" srcOrd="1" destOrd="0" presId="urn:microsoft.com/office/officeart/2005/8/layout/hierarchy2"/>
    <dgm:cxn modelId="{58312596-F0B4-4C05-80A3-295324543AF5}" type="presOf" srcId="{8D78BEC2-65F8-43AE-B2E4-55712785C7B7}" destId="{39EDE5D4-3D8D-4A80-8A69-F3BACBC57D4E}" srcOrd="0" destOrd="0" presId="urn:microsoft.com/office/officeart/2005/8/layout/hierarchy2"/>
    <dgm:cxn modelId="{71AAB3E9-D98D-43CC-BFDA-CB64D5AD56D6}" type="presParOf" srcId="{ED142E72-F35C-4C03-A66F-2A7C0750DEB7}" destId="{E1072D3E-260B-4327-BC43-90D0028FB271}" srcOrd="0" destOrd="0" presId="urn:microsoft.com/office/officeart/2005/8/layout/hierarchy2"/>
    <dgm:cxn modelId="{454EE82F-3F58-48C3-92F3-0279BB66088E}" type="presParOf" srcId="{E1072D3E-260B-4327-BC43-90D0028FB271}" destId="{B6E99341-DB4C-46DB-851E-B4B584796255}" srcOrd="0" destOrd="0" presId="urn:microsoft.com/office/officeart/2005/8/layout/hierarchy2"/>
    <dgm:cxn modelId="{55D34E8F-E49F-4F71-8780-BF25B32FFC28}" type="presParOf" srcId="{E1072D3E-260B-4327-BC43-90D0028FB271}" destId="{F8038398-FE20-4C36-AAF0-B36037EC0DC9}" srcOrd="1" destOrd="0" presId="urn:microsoft.com/office/officeart/2005/8/layout/hierarchy2"/>
    <dgm:cxn modelId="{16D07F7A-1E83-4F39-BD36-B21841DC1D99}" type="presParOf" srcId="{F8038398-FE20-4C36-AAF0-B36037EC0DC9}" destId="{B8828FCC-B7F2-4C25-8A82-E94AEB5AAC00}" srcOrd="0" destOrd="0" presId="urn:microsoft.com/office/officeart/2005/8/layout/hierarchy2"/>
    <dgm:cxn modelId="{800B2D7A-7143-4841-A123-1EC8FD850AF0}" type="presParOf" srcId="{B8828FCC-B7F2-4C25-8A82-E94AEB5AAC00}" destId="{4D961062-B9EC-4165-8F1F-8358426805E2}" srcOrd="0" destOrd="0" presId="urn:microsoft.com/office/officeart/2005/8/layout/hierarchy2"/>
    <dgm:cxn modelId="{3A67295E-8BD2-435F-BDC9-E16C30DAAD14}" type="presParOf" srcId="{F8038398-FE20-4C36-AAF0-B36037EC0DC9}" destId="{23621D9C-DCD2-41F5-B848-0BE28BECDCF1}" srcOrd="1" destOrd="0" presId="urn:microsoft.com/office/officeart/2005/8/layout/hierarchy2"/>
    <dgm:cxn modelId="{EDF55395-3128-470C-BF63-588326DC2C3D}" type="presParOf" srcId="{23621D9C-DCD2-41F5-B848-0BE28BECDCF1}" destId="{812C0E93-1EDF-4294-AD23-A123C15CDFE8}" srcOrd="0" destOrd="0" presId="urn:microsoft.com/office/officeart/2005/8/layout/hierarchy2"/>
    <dgm:cxn modelId="{FCB549D8-1261-4658-AC6B-2C39B4487962}" type="presParOf" srcId="{23621D9C-DCD2-41F5-B848-0BE28BECDCF1}" destId="{6ECFAAD4-E476-4960-B36A-39451862DF02}" srcOrd="1" destOrd="0" presId="urn:microsoft.com/office/officeart/2005/8/layout/hierarchy2"/>
    <dgm:cxn modelId="{FDF1C88F-46E9-4E7D-88ED-FA978F4EC806}" type="presParOf" srcId="{ED142E72-F35C-4C03-A66F-2A7C0750DEB7}" destId="{92155DAF-1F74-4E23-B049-9020B8BC6D2E}" srcOrd="1" destOrd="0" presId="urn:microsoft.com/office/officeart/2005/8/layout/hierarchy2"/>
    <dgm:cxn modelId="{A13EA1C0-DF1B-42EE-A82F-AF27DEE5A68D}" type="presParOf" srcId="{92155DAF-1F74-4E23-B049-9020B8BC6D2E}" destId="{39EDE5D4-3D8D-4A80-8A69-F3BACBC57D4E}" srcOrd="0" destOrd="0" presId="urn:microsoft.com/office/officeart/2005/8/layout/hierarchy2"/>
    <dgm:cxn modelId="{407142C9-2B17-4474-933F-8DEC5B0CE0A8}" type="presParOf" srcId="{92155DAF-1F74-4E23-B049-9020B8BC6D2E}" destId="{B1D0CCFF-CFDE-439D-B10C-2CED1136E76D}" srcOrd="1" destOrd="0" presId="urn:microsoft.com/office/officeart/2005/8/layout/hierarchy2"/>
    <dgm:cxn modelId="{21E0A3B2-33AA-4812-8452-0D3CAC144E9E}" type="presParOf" srcId="{B1D0CCFF-CFDE-439D-B10C-2CED1136E76D}" destId="{1B12ACB0-B389-4A52-84D2-4A4F563F160D}" srcOrd="0" destOrd="0" presId="urn:microsoft.com/office/officeart/2005/8/layout/hierarchy2"/>
    <dgm:cxn modelId="{FE8EF9B2-3103-4539-8EF8-9CB4713B2C31}" type="presParOf" srcId="{1B12ACB0-B389-4A52-84D2-4A4F563F160D}" destId="{8484729D-9629-4C72-A9A1-127E8A791F7B}" srcOrd="0" destOrd="0" presId="urn:microsoft.com/office/officeart/2005/8/layout/hierarchy2"/>
    <dgm:cxn modelId="{3E897F1B-0D55-4767-ADCD-BA26D27FAC06}" type="presParOf" srcId="{B1D0CCFF-CFDE-439D-B10C-2CED1136E76D}" destId="{8902531F-B199-4D0B-A391-82FB105E8860}" srcOrd="1" destOrd="0" presId="urn:microsoft.com/office/officeart/2005/8/layout/hierarchy2"/>
    <dgm:cxn modelId="{5B943956-C44E-4C79-96D4-005662035E32}" type="presParOf" srcId="{8902531F-B199-4D0B-A391-82FB105E8860}" destId="{2D09331A-826C-4CE0-B843-CBC47D5C0603}" srcOrd="0" destOrd="0" presId="urn:microsoft.com/office/officeart/2005/8/layout/hierarchy2"/>
    <dgm:cxn modelId="{6DF45324-D22C-4C77-9253-1C8E188568B4}" type="presParOf" srcId="{8902531F-B199-4D0B-A391-82FB105E8860}" destId="{17CDE443-6E70-47C5-A0CF-7EF2684DCBD0}" srcOrd="1" destOrd="0" presId="urn:microsoft.com/office/officeart/2005/8/layout/hierarchy2"/>
    <dgm:cxn modelId="{99148E13-E74E-4954-BC21-6D60F7D68F89}" type="presParOf" srcId="{ED142E72-F35C-4C03-A66F-2A7C0750DEB7}" destId="{334225B0-320D-4B00-B813-75744FB864C2}" srcOrd="2" destOrd="0" presId="urn:microsoft.com/office/officeart/2005/8/layout/hierarchy2"/>
    <dgm:cxn modelId="{06B8C610-86D7-457D-B97B-07FB8DFF58B2}" type="presParOf" srcId="{334225B0-320D-4B00-B813-75744FB864C2}" destId="{E32B47ED-0D7D-42BF-BEAC-3ACFD467F8C1}" srcOrd="0" destOrd="0" presId="urn:microsoft.com/office/officeart/2005/8/layout/hierarchy2"/>
    <dgm:cxn modelId="{366BC2E3-11AE-4A23-8C8F-8CE645274D77}" type="presParOf" srcId="{334225B0-320D-4B00-B813-75744FB864C2}" destId="{7BEBF829-1E06-4F26-BE02-E53B71B242D1}" srcOrd="1" destOrd="0" presId="urn:microsoft.com/office/officeart/2005/8/layout/hierarchy2"/>
    <dgm:cxn modelId="{7A5A1EA2-27AA-4302-B570-4E356280D38C}" type="presParOf" srcId="{7BEBF829-1E06-4F26-BE02-E53B71B242D1}" destId="{D6A1A62C-C4B2-4137-89A3-A28907C3B28B}" srcOrd="0" destOrd="0" presId="urn:microsoft.com/office/officeart/2005/8/layout/hierarchy2"/>
    <dgm:cxn modelId="{D57526C0-1C60-431B-8237-8D224CB4F216}" type="presParOf" srcId="{D6A1A62C-C4B2-4137-89A3-A28907C3B28B}" destId="{C11B205A-92ED-4DCC-AC6C-A222729A86D5}" srcOrd="0" destOrd="0" presId="urn:microsoft.com/office/officeart/2005/8/layout/hierarchy2"/>
    <dgm:cxn modelId="{1806917D-C480-4D2C-B736-52C6A1487815}" type="presParOf" srcId="{7BEBF829-1E06-4F26-BE02-E53B71B242D1}" destId="{16159DC0-8407-49F1-881C-AA506347CDFB}" srcOrd="1" destOrd="0" presId="urn:microsoft.com/office/officeart/2005/8/layout/hierarchy2"/>
    <dgm:cxn modelId="{06CE5433-A8B8-4E19-90A0-BEE2F66C5BB2}" type="presParOf" srcId="{16159DC0-8407-49F1-881C-AA506347CDFB}" destId="{2694AC45-6279-4CD6-B965-559700F1CF6E}" srcOrd="0" destOrd="0" presId="urn:microsoft.com/office/officeart/2005/8/layout/hierarchy2"/>
    <dgm:cxn modelId="{BF5FB173-7B73-4E21-B239-5395ED58DFB7}" type="presParOf" srcId="{16159DC0-8407-49F1-881C-AA506347CDFB}" destId="{8D2105D4-BEF1-4638-82FC-195EDC651B8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DFF3FB-3E3E-4D72-8B8C-2F7F8EB41230}">
      <dsp:nvSpPr>
        <dsp:cNvPr id="0" name=""/>
        <dsp:cNvSpPr/>
      </dsp:nvSpPr>
      <dsp:spPr>
        <a:xfrm rot="10800000">
          <a:off x="700761" y="6010"/>
          <a:ext cx="7071638" cy="1309505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7455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  <a:latin typeface="Times"/>
              <a:cs typeface="Times"/>
            </a:rPr>
            <a:t>William Hamilton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 err="1" smtClean="0">
              <a:solidFill>
                <a:schemeClr val="tx1"/>
              </a:solidFill>
              <a:latin typeface="Times"/>
              <a:cs typeface="Times"/>
            </a:rPr>
            <a:t>Extremum</a:t>
          </a:r>
          <a:r>
            <a:rPr lang="en-US" sz="2400" b="0" kern="1200" dirty="0" smtClean="0">
              <a:solidFill>
                <a:schemeClr val="tx1"/>
              </a:solidFill>
              <a:latin typeface="Times"/>
              <a:cs typeface="Times"/>
            </a:rPr>
            <a:t> Principle in Mechanics (15%)</a:t>
          </a:r>
          <a:endParaRPr lang="en-US" sz="2400" b="0" kern="1200" dirty="0">
            <a:solidFill>
              <a:schemeClr val="tx1"/>
            </a:solidFill>
            <a:latin typeface="Times"/>
            <a:cs typeface="Times"/>
          </a:endParaRPr>
        </a:p>
      </dsp:txBody>
      <dsp:txXfrm rot="10800000">
        <a:off x="1028137" y="6010"/>
        <a:ext cx="6744262" cy="1309505"/>
      </dsp:txXfrm>
    </dsp:sp>
    <dsp:sp modelId="{85AD207F-4D71-4747-AA7F-BB5D25FFB440}">
      <dsp:nvSpPr>
        <dsp:cNvPr id="0" name=""/>
        <dsp:cNvSpPr/>
      </dsp:nvSpPr>
      <dsp:spPr>
        <a:xfrm>
          <a:off x="137032" y="4910"/>
          <a:ext cx="1309505" cy="1309505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61A75D-BE7C-4471-8EAF-8D6CCBF84AA1}">
      <dsp:nvSpPr>
        <dsp:cNvPr id="0" name=""/>
        <dsp:cNvSpPr/>
      </dsp:nvSpPr>
      <dsp:spPr>
        <a:xfrm rot="10800000">
          <a:off x="658172" y="1706413"/>
          <a:ext cx="7114227" cy="1309505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7455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  <a:latin typeface="Times"/>
              <a:cs typeface="Times"/>
            </a:rPr>
            <a:t>Pierre de Fermat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 err="1" smtClean="0">
              <a:solidFill>
                <a:schemeClr val="tx1"/>
              </a:solidFill>
              <a:latin typeface="Times"/>
              <a:cs typeface="Times"/>
            </a:rPr>
            <a:t>Extremum</a:t>
          </a:r>
          <a:r>
            <a:rPr lang="en-US" sz="2400" b="0" kern="1200" dirty="0" smtClean="0">
              <a:solidFill>
                <a:schemeClr val="tx1"/>
              </a:solidFill>
              <a:latin typeface="Times"/>
              <a:cs typeface="Times"/>
            </a:rPr>
            <a:t> Principle in Ray Optics (40%)</a:t>
          </a:r>
        </a:p>
      </dsp:txBody>
      <dsp:txXfrm rot="10800000">
        <a:off x="985548" y="1706413"/>
        <a:ext cx="6786851" cy="1309505"/>
      </dsp:txXfrm>
    </dsp:sp>
    <dsp:sp modelId="{8E5081A9-11B9-4698-AB9F-A8368DEDEEEC}">
      <dsp:nvSpPr>
        <dsp:cNvPr id="0" name=""/>
        <dsp:cNvSpPr/>
      </dsp:nvSpPr>
      <dsp:spPr>
        <a:xfrm>
          <a:off x="137032" y="1706413"/>
          <a:ext cx="1309505" cy="130950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D0F8A7-D985-4CFB-976B-8CFF92FE2CCB}">
      <dsp:nvSpPr>
        <dsp:cNvPr id="0" name=""/>
        <dsp:cNvSpPr/>
      </dsp:nvSpPr>
      <dsp:spPr>
        <a:xfrm rot="10800000">
          <a:off x="585035" y="3406815"/>
          <a:ext cx="7187364" cy="1309505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7455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  <a:latin typeface="Times"/>
              <a:cs typeface="Times"/>
            </a:rPr>
            <a:t>Louis de Broglie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 smtClean="0">
              <a:solidFill>
                <a:schemeClr val="tx1"/>
              </a:solidFill>
              <a:latin typeface="Times"/>
              <a:cs typeface="Times"/>
            </a:rPr>
            <a:t>The </a:t>
          </a:r>
          <a:r>
            <a:rPr lang="en-US" sz="2400" b="0" kern="1200" dirty="0" err="1" smtClean="0">
              <a:solidFill>
                <a:schemeClr val="tx1"/>
              </a:solidFill>
              <a:latin typeface="Times"/>
              <a:cs typeface="Times"/>
            </a:rPr>
            <a:t>Extremum</a:t>
          </a:r>
          <a:r>
            <a:rPr lang="en-US" sz="2400" b="0" kern="1200" dirty="0" smtClean="0">
              <a:solidFill>
                <a:schemeClr val="tx1"/>
              </a:solidFill>
              <a:latin typeface="Times"/>
              <a:cs typeface="Times"/>
            </a:rPr>
            <a:t> Principle and</a:t>
          </a:r>
          <a:br>
            <a:rPr lang="en-US" sz="2400" b="0" kern="1200" dirty="0" smtClean="0">
              <a:solidFill>
                <a:schemeClr val="tx1"/>
              </a:solidFill>
              <a:latin typeface="Times"/>
              <a:cs typeface="Times"/>
            </a:rPr>
          </a:br>
          <a:r>
            <a:rPr lang="en-US" sz="2400" b="0" kern="1200" dirty="0" smtClean="0">
              <a:solidFill>
                <a:schemeClr val="tx1"/>
              </a:solidFill>
              <a:latin typeface="Times"/>
              <a:cs typeface="Times"/>
            </a:rPr>
            <a:t>The Wave Nature of Matter (17%)</a:t>
          </a:r>
          <a:endParaRPr lang="en-US" sz="2400" b="0" kern="1200" dirty="0">
            <a:solidFill>
              <a:schemeClr val="tx1"/>
            </a:solidFill>
            <a:latin typeface="Times"/>
            <a:cs typeface="Times"/>
          </a:endParaRPr>
        </a:p>
      </dsp:txBody>
      <dsp:txXfrm rot="10800000">
        <a:off x="912411" y="3406815"/>
        <a:ext cx="6859988" cy="1309505"/>
      </dsp:txXfrm>
    </dsp:sp>
    <dsp:sp modelId="{79F0B99F-9057-4BF5-900C-B24CC3FA8838}">
      <dsp:nvSpPr>
        <dsp:cNvPr id="0" name=""/>
        <dsp:cNvSpPr/>
      </dsp:nvSpPr>
      <dsp:spPr>
        <a:xfrm>
          <a:off x="166234" y="3406815"/>
          <a:ext cx="1309505" cy="130950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B7F84C-5236-443F-92A5-706425D26988}">
      <dsp:nvSpPr>
        <dsp:cNvPr id="0" name=""/>
        <dsp:cNvSpPr/>
      </dsp:nvSpPr>
      <dsp:spPr>
        <a:xfrm rot="10800000">
          <a:off x="740457" y="5107217"/>
          <a:ext cx="7031942" cy="1516171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7455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  <a:latin typeface="Times"/>
              <a:cs typeface="Times"/>
            </a:rPr>
            <a:t>Richard Feynman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  <a:latin typeface="Times"/>
              <a:cs typeface="Times"/>
            </a:rPr>
            <a:t>Wave Nature of Matter and Experimental </a:t>
          </a:r>
          <a:r>
            <a:rPr lang="en-US" sz="2400" kern="1200" dirty="0" err="1" smtClean="0">
              <a:solidFill>
                <a:schemeClr val="tx1"/>
              </a:solidFill>
              <a:latin typeface="Times"/>
              <a:cs typeface="Times"/>
            </a:rPr>
            <a:t>Realisation</a:t>
          </a:r>
          <a:r>
            <a:rPr lang="en-US" sz="2400" kern="1200" dirty="0" smtClean="0">
              <a:solidFill>
                <a:schemeClr val="tx1"/>
              </a:solidFill>
              <a:latin typeface="Times"/>
              <a:cs typeface="Times"/>
            </a:rPr>
            <a:t> of Feynman’s Famous Double-Slit Experiment (28%)</a:t>
          </a:r>
          <a:endParaRPr lang="en-US" sz="2400" b="0" kern="1200" dirty="0">
            <a:solidFill>
              <a:schemeClr val="tx1"/>
            </a:solidFill>
            <a:latin typeface="Times"/>
            <a:cs typeface="Times"/>
          </a:endParaRPr>
        </a:p>
      </dsp:txBody>
      <dsp:txXfrm rot="10800000">
        <a:off x="1119500" y="5107217"/>
        <a:ext cx="6652899" cy="1516171"/>
      </dsp:txXfrm>
    </dsp:sp>
    <dsp:sp modelId="{F1CAE1C5-8CDC-4D48-8035-53CB685B11DD}">
      <dsp:nvSpPr>
        <dsp:cNvPr id="0" name=""/>
        <dsp:cNvSpPr/>
      </dsp:nvSpPr>
      <dsp:spPr>
        <a:xfrm>
          <a:off x="84809" y="5210550"/>
          <a:ext cx="1309505" cy="130950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519F2C-2C8F-48A4-8FF6-4F02233F74A0}">
      <dsp:nvSpPr>
        <dsp:cNvPr id="0" name=""/>
        <dsp:cNvSpPr/>
      </dsp:nvSpPr>
      <dsp:spPr>
        <a:xfrm>
          <a:off x="6955" y="107476"/>
          <a:ext cx="1314463" cy="4032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(A1)</a:t>
          </a:r>
          <a:endParaRPr lang="en-US" sz="3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955" y="107476"/>
        <a:ext cx="1314463" cy="403200"/>
      </dsp:txXfrm>
    </dsp:sp>
    <dsp:sp modelId="{53BF7CF5-FC81-4BDC-A4C6-5C356C9C0149}">
      <dsp:nvSpPr>
        <dsp:cNvPr id="0" name=""/>
        <dsp:cNvSpPr/>
      </dsp:nvSpPr>
      <dsp:spPr>
        <a:xfrm>
          <a:off x="6955" y="510676"/>
          <a:ext cx="1314463" cy="197264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Speed in II in terms of {</a:t>
          </a:r>
          <a:r>
            <a:rPr lang="en-US" sz="1800" i="1" kern="1200" dirty="0" smtClean="0">
              <a:latin typeface="Times New Roman" pitchFamily="18" charset="0"/>
              <a:cs typeface="Times New Roman" pitchFamily="18" charset="0"/>
            </a:rPr>
            <a:t>m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,</a:t>
          </a:r>
          <a:r>
            <a:rPr lang="en-US" sz="1800" i="1" kern="1200" dirty="0" smtClean="0">
              <a:latin typeface="Times New Roman" pitchFamily="18" charset="0"/>
              <a:cs typeface="Times New Roman" pitchFamily="18" charset="0"/>
            </a:rPr>
            <a:t>v</a:t>
          </a:r>
          <a:r>
            <a:rPr lang="en-US" sz="1800" kern="1200" baseline="-25000" dirty="0" smtClean="0">
              <a:latin typeface="Times New Roman" pitchFamily="18" charset="0"/>
              <a:cs typeface="Times New Roman" pitchFamily="18" charset="0"/>
            </a:rPr>
            <a:t>1,</a:t>
          </a:r>
          <a:r>
            <a:rPr lang="en-US" sz="1800" i="1" kern="1200" dirty="0" smtClean="0">
              <a:latin typeface="Times New Roman" pitchFamily="18" charset="0"/>
              <a:cs typeface="Times New Roman" pitchFamily="18" charset="0"/>
            </a:rPr>
            <a:t>V</a:t>
          </a:r>
          <a:r>
            <a:rPr lang="en-US" sz="1800" kern="1200" baseline="-25000" dirty="0" smtClean="0">
              <a:latin typeface="Times New Roman" pitchFamily="18" charset="0"/>
              <a:cs typeface="Times New Roman" pitchFamily="18" charset="0"/>
            </a:rPr>
            <a:t>0}</a:t>
          </a:r>
          <a:endParaRPr lang="en-US" sz="180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kern="1200" dirty="0" smtClean="0">
              <a:latin typeface="Times New Roman" pitchFamily="18" charset="0"/>
              <a:cs typeface="Times New Roman" pitchFamily="18" charset="0"/>
            </a:rPr>
            <a:t>Ans.:</a:t>
          </a:r>
          <a:endParaRPr lang="en-US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955" y="510676"/>
        <a:ext cx="1314463" cy="1972646"/>
      </dsp:txXfrm>
    </dsp:sp>
    <dsp:sp modelId="{BD81B15D-CF61-4BD2-AB42-078EEF7DB72D}">
      <dsp:nvSpPr>
        <dsp:cNvPr id="0" name=""/>
        <dsp:cNvSpPr/>
      </dsp:nvSpPr>
      <dsp:spPr>
        <a:xfrm>
          <a:off x="1599339" y="107476"/>
          <a:ext cx="1704801" cy="4032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(A2)</a:t>
          </a:r>
          <a:endParaRPr lang="en-US" sz="3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599339" y="107476"/>
        <a:ext cx="1704801" cy="403200"/>
      </dsp:txXfrm>
    </dsp:sp>
    <dsp:sp modelId="{F9B75C9C-C902-4208-A863-00FE751EF4F1}">
      <dsp:nvSpPr>
        <dsp:cNvPr id="0" name=""/>
        <dsp:cNvSpPr/>
      </dsp:nvSpPr>
      <dsp:spPr>
        <a:xfrm>
          <a:off x="1599339" y="510676"/>
          <a:ext cx="1704801" cy="1972646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256032" bIns="288036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kern="1200" dirty="0" smtClean="0">
              <a:latin typeface="Times New Roman" pitchFamily="18" charset="0"/>
              <a:cs typeface="Times New Roman" pitchFamily="18" charset="0"/>
            </a:rPr>
            <a:t>Express </a:t>
          </a:r>
          <a:r>
            <a:rPr lang="en-US" i="1" kern="1200" dirty="0" smtClean="0">
              <a:latin typeface="Times New Roman" pitchFamily="18" charset="0"/>
              <a:cs typeface="Times New Roman" pitchFamily="18" charset="0"/>
            </a:rPr>
            <a:t>v</a:t>
          </a:r>
          <a:r>
            <a:rPr lang="en-US" kern="1200" baseline="-25000" dirty="0" smtClean="0">
              <a:latin typeface="Times New Roman" pitchFamily="18" charset="0"/>
              <a:cs typeface="Times New Roman" pitchFamily="18" charset="0"/>
            </a:rPr>
            <a:t>2</a:t>
          </a:r>
          <a:r>
            <a:rPr lang="en-US" kern="1200" dirty="0" smtClean="0">
              <a:latin typeface="Times New Roman" pitchFamily="18" charset="0"/>
              <a:cs typeface="Times New Roman" pitchFamily="18" charset="0"/>
            </a:rPr>
            <a:t> in terms of {</a:t>
          </a:r>
          <a:r>
            <a:rPr lang="en-US" i="1" kern="1200" dirty="0" smtClean="0">
              <a:latin typeface="Times New Roman" pitchFamily="18" charset="0"/>
              <a:cs typeface="Times New Roman" pitchFamily="18" charset="0"/>
            </a:rPr>
            <a:t>v</a:t>
          </a:r>
          <a:r>
            <a:rPr lang="en-US" kern="1200" baseline="-25000" dirty="0" smtClean="0">
              <a:latin typeface="Times New Roman" pitchFamily="18" charset="0"/>
              <a:cs typeface="Times New Roman" pitchFamily="18" charset="0"/>
            </a:rPr>
            <a:t>1</a:t>
          </a:r>
          <a:r>
            <a:rPr lang="en-US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l-GR" i="1" kern="1200" dirty="0" smtClean="0">
              <a:latin typeface="Times New Roman"/>
              <a:cs typeface="Times New Roman"/>
            </a:rPr>
            <a:t>θ</a:t>
          </a:r>
          <a:r>
            <a:rPr lang="en-US" kern="1200" baseline="-25000" dirty="0" smtClean="0">
              <a:latin typeface="Times New Roman"/>
              <a:cs typeface="Times New Roman"/>
            </a:rPr>
            <a:t>1, </a:t>
          </a:r>
          <a:r>
            <a:rPr lang="el-GR" i="1" kern="1200" dirty="0" smtClean="0">
              <a:latin typeface="Times New Roman"/>
              <a:cs typeface="Times New Roman"/>
            </a:rPr>
            <a:t>θ</a:t>
          </a:r>
          <a:r>
            <a:rPr lang="en-US" kern="1200" baseline="-25000" dirty="0" smtClean="0">
              <a:latin typeface="Times New Roman"/>
              <a:cs typeface="Times New Roman"/>
            </a:rPr>
            <a:t>2</a:t>
          </a:r>
          <a:r>
            <a:rPr lang="en-US" kern="1200" baseline="0" dirty="0" smtClean="0">
              <a:latin typeface="Times New Roman"/>
              <a:cs typeface="Times New Roman"/>
            </a:rPr>
            <a:t>}</a:t>
          </a:r>
          <a:endParaRPr lang="en-US" sz="180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kern="1200" dirty="0" smtClean="0">
              <a:latin typeface="Times New Roman" pitchFamily="18" charset="0"/>
              <a:cs typeface="Times New Roman" pitchFamily="18" charset="0"/>
            </a:rPr>
            <a:t>Ans.: </a:t>
          </a:r>
          <a:endParaRPr lang="en-US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99339" y="510676"/>
        <a:ext cx="1704801" cy="1972646"/>
      </dsp:txXfrm>
    </dsp:sp>
    <dsp:sp modelId="{5E9C095C-7663-44A0-B729-EB5387469A72}">
      <dsp:nvSpPr>
        <dsp:cNvPr id="0" name=""/>
        <dsp:cNvSpPr/>
      </dsp:nvSpPr>
      <dsp:spPr>
        <a:xfrm>
          <a:off x="3582061" y="107476"/>
          <a:ext cx="4259582" cy="4032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(A3)</a:t>
          </a:r>
          <a:endParaRPr lang="en-US" sz="3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582061" y="107476"/>
        <a:ext cx="4259582" cy="403200"/>
      </dsp:txXfrm>
    </dsp:sp>
    <dsp:sp modelId="{8E9455F4-807C-4F0D-B1B0-0A75CCA44D14}">
      <dsp:nvSpPr>
        <dsp:cNvPr id="0" name=""/>
        <dsp:cNvSpPr/>
      </dsp:nvSpPr>
      <dsp:spPr>
        <a:xfrm>
          <a:off x="3589167" y="510676"/>
          <a:ext cx="4245369" cy="1972646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Times New Roman" pitchFamily="18" charset="0"/>
              <a:cs typeface="Times New Roman" pitchFamily="18" charset="0"/>
            </a:rPr>
            <a:t>We define action </a:t>
          </a:r>
          <a:r>
            <a:rPr lang="en-US" sz="1400" i="1" kern="1200" dirty="0" smtClean="0">
              <a:latin typeface="Times New Roman" pitchFamily="18" charset="0"/>
              <a:cs typeface="Times New Roman" pitchFamily="18" charset="0"/>
            </a:rPr>
            <a:t>A</a:t>
          </a:r>
          <a:r>
            <a:rPr lang="en-US" sz="1400" kern="1200" dirty="0" smtClean="0">
              <a:latin typeface="Times New Roman" pitchFamily="18" charset="0"/>
              <a:cs typeface="Times New Roman" pitchFamily="18" charset="0"/>
            </a:rPr>
            <a:t>=</a:t>
          </a:r>
          <a:r>
            <a:rPr lang="en-US" sz="1400" i="1" kern="1200" dirty="0" err="1" smtClean="0">
              <a:latin typeface="Times New Roman" pitchFamily="18" charset="0"/>
              <a:cs typeface="Times New Roman" pitchFamily="18" charset="0"/>
            </a:rPr>
            <a:t>m</a:t>
          </a:r>
          <a:r>
            <a:rPr lang="en-US" sz="1400" kern="1200" dirty="0" err="1" smtClean="0">
              <a:latin typeface="Times New Roman"/>
              <a:cs typeface="Times New Roman"/>
            </a:rPr>
            <a:t>∫</a:t>
          </a:r>
          <a:r>
            <a:rPr lang="en-US" sz="1400" i="1" kern="1200" dirty="0" err="1" smtClean="0">
              <a:latin typeface="Times New Roman"/>
              <a:cs typeface="Times New Roman"/>
            </a:rPr>
            <a:t>v</a:t>
          </a:r>
          <a:r>
            <a:rPr lang="en-US" sz="1400" kern="1200" dirty="0" smtClean="0">
              <a:latin typeface="Times New Roman"/>
              <a:cs typeface="Times New Roman"/>
            </a:rPr>
            <a:t>(</a:t>
          </a:r>
          <a:r>
            <a:rPr lang="en-US" sz="1400" i="1" kern="1200" dirty="0" smtClean="0">
              <a:latin typeface="Times New Roman"/>
              <a:cs typeface="Times New Roman"/>
            </a:rPr>
            <a:t>s</a:t>
          </a:r>
          <a:r>
            <a:rPr lang="en-US" sz="1400" kern="1200" dirty="0" smtClean="0">
              <a:latin typeface="Times New Roman"/>
              <a:cs typeface="Times New Roman"/>
            </a:rPr>
            <a:t>)</a:t>
          </a:r>
          <a:r>
            <a:rPr lang="en-US" sz="1400" i="1" kern="1200" dirty="0" err="1" smtClean="0">
              <a:latin typeface="Times New Roman"/>
              <a:cs typeface="Times New Roman"/>
            </a:rPr>
            <a:t>ds</a:t>
          </a:r>
          <a:r>
            <a:rPr lang="en-US" sz="1400" kern="1200" dirty="0" smtClean="0">
              <a:latin typeface="Times New Roman"/>
              <a:cs typeface="Times New Roman"/>
            </a:rPr>
            <a:t> and we also explain it. Then,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Times New Roman"/>
              <a:cs typeface="Times New Roman"/>
            </a:rPr>
            <a:t>Get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err="1" smtClean="0">
              <a:latin typeface="Times New Roman"/>
              <a:cs typeface="Times New Roman"/>
            </a:rPr>
            <a:t>Extremise</a:t>
          </a:r>
          <a:r>
            <a:rPr lang="en-US" sz="1400" kern="1200" dirty="0" smtClean="0">
              <a:latin typeface="Times New Roman"/>
              <a:cs typeface="Times New Roman"/>
            </a:rPr>
            <a:t> </a:t>
          </a:r>
          <a:r>
            <a:rPr lang="en-US" sz="1400" i="1" kern="1200" dirty="0" smtClean="0">
              <a:latin typeface="Times New Roman"/>
              <a:cs typeface="Times New Roman"/>
            </a:rPr>
            <a:t>A</a:t>
          </a:r>
          <a:r>
            <a:rPr lang="en-US" sz="1400" kern="1200" dirty="0" smtClean="0">
              <a:latin typeface="Times New Roman"/>
              <a:cs typeface="Times New Roman"/>
            </a:rPr>
            <a:t>(</a:t>
          </a:r>
          <a:r>
            <a:rPr lang="el-GR" sz="1400" kern="1200" dirty="0" smtClean="0">
              <a:latin typeface="Times New Roman"/>
              <a:cs typeface="Times New Roman"/>
            </a:rPr>
            <a:t>ζ</a:t>
          </a:r>
          <a:r>
            <a:rPr lang="en-US" sz="1400" kern="1200" dirty="0" smtClean="0">
              <a:latin typeface="Times New Roman"/>
              <a:cs typeface="Times New Roman"/>
            </a:rPr>
            <a:t>). Get same </a:t>
          </a:r>
          <a:r>
            <a:rPr lang="en-US" sz="1400" kern="1200" dirty="0" smtClean="0">
              <a:solidFill>
                <a:schemeClr val="tx1"/>
              </a:solidFill>
              <a:latin typeface="Times New Roman"/>
              <a:cs typeface="Times New Roman"/>
            </a:rPr>
            <a:t>expressions</a:t>
          </a:r>
          <a:r>
            <a:rPr lang="en-US" sz="1400" kern="1200" dirty="0" smtClean="0">
              <a:solidFill>
                <a:srgbClr val="FF0000"/>
              </a:solidFill>
              <a:latin typeface="Times New Roman"/>
              <a:cs typeface="Times New Roman"/>
            </a:rPr>
            <a:t> </a:t>
          </a:r>
          <a:r>
            <a:rPr lang="en-US" sz="1400" kern="1200" dirty="0" smtClean="0">
              <a:latin typeface="Times New Roman"/>
              <a:cs typeface="Times New Roman"/>
            </a:rPr>
            <a:t>(A2).</a:t>
          </a:r>
          <a:endParaRPr lang="en-US" sz="1400" kern="1200" dirty="0"/>
        </a:p>
      </dsp:txBody>
      <dsp:txXfrm>
        <a:off x="3589167" y="510676"/>
        <a:ext cx="4245369" cy="19726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519F2C-2C8F-48A4-8FF6-4F02233F74A0}">
      <dsp:nvSpPr>
        <dsp:cNvPr id="0" name=""/>
        <dsp:cNvSpPr/>
      </dsp:nvSpPr>
      <dsp:spPr>
        <a:xfrm>
          <a:off x="2893" y="13521"/>
          <a:ext cx="1739912" cy="5472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(B1)</a:t>
          </a:r>
          <a:endParaRPr lang="en-US" sz="3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893" y="13521"/>
        <a:ext cx="1739912" cy="547200"/>
      </dsp:txXfrm>
    </dsp:sp>
    <dsp:sp modelId="{53BF7CF5-FC81-4BDC-A4C6-5C356C9C0149}">
      <dsp:nvSpPr>
        <dsp:cNvPr id="0" name=""/>
        <dsp:cNvSpPr/>
      </dsp:nvSpPr>
      <dsp:spPr>
        <a:xfrm>
          <a:off x="2893" y="560721"/>
          <a:ext cx="1739912" cy="148315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Use Fermat’s Principle to obtain Snell’s Law</a:t>
          </a:r>
          <a:endParaRPr lang="en-US" sz="16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893" y="560721"/>
        <a:ext cx="1739912" cy="1483157"/>
      </dsp:txXfrm>
    </dsp:sp>
    <dsp:sp modelId="{BD81B15D-CF61-4BD2-AB42-078EEF7DB72D}">
      <dsp:nvSpPr>
        <dsp:cNvPr id="0" name=""/>
        <dsp:cNvSpPr/>
      </dsp:nvSpPr>
      <dsp:spPr>
        <a:xfrm>
          <a:off x="1986393" y="13521"/>
          <a:ext cx="1739912" cy="5472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(B2)</a:t>
          </a:r>
          <a:endParaRPr lang="en-US" sz="3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986393" y="13521"/>
        <a:ext cx="1739912" cy="547200"/>
      </dsp:txXfrm>
    </dsp:sp>
    <dsp:sp modelId="{F9B75C9C-C902-4208-A863-00FE751EF4F1}">
      <dsp:nvSpPr>
        <dsp:cNvPr id="0" name=""/>
        <dsp:cNvSpPr/>
      </dsp:nvSpPr>
      <dsp:spPr>
        <a:xfrm>
          <a:off x="1986393" y="560721"/>
          <a:ext cx="1739912" cy="1483157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Obtain </a:t>
          </a:r>
          <a:r>
            <a:rPr lang="en-US" sz="1800" i="1" kern="1200" dirty="0" err="1" smtClean="0">
              <a:latin typeface="Times New Roman" pitchFamily="18" charset="0"/>
              <a:cs typeface="Times New Roman" pitchFamily="18" charset="0"/>
            </a:rPr>
            <a:t>dy</a:t>
          </a:r>
          <a:r>
            <a:rPr lang="en-US" sz="1800" i="0" kern="1200" dirty="0" smtClean="0">
              <a:latin typeface="Times New Roman" pitchFamily="18" charset="0"/>
              <a:cs typeface="Times New Roman" pitchFamily="18" charset="0"/>
            </a:rPr>
            <a:t>/</a:t>
          </a:r>
          <a:r>
            <a:rPr lang="en-US" sz="1800" i="1" kern="1200" dirty="0" err="1" smtClean="0">
              <a:latin typeface="Times New Roman" pitchFamily="18" charset="0"/>
              <a:cs typeface="Times New Roman" pitchFamily="18" charset="0"/>
            </a:rPr>
            <a:t>dx</a:t>
          </a:r>
          <a:r>
            <a:rPr lang="en-US" sz="1800" i="0" kern="1200" dirty="0" smtClean="0">
              <a:latin typeface="Times New Roman" pitchFamily="18" charset="0"/>
              <a:cs typeface="Times New Roman" pitchFamily="18" charset="0"/>
            </a:rPr>
            <a:t> in terms of </a:t>
          </a:r>
          <a:r>
            <a:rPr lang="en-US" sz="1800" i="1" kern="1200" dirty="0" smtClean="0">
              <a:latin typeface="Times New Roman" pitchFamily="18" charset="0"/>
              <a:cs typeface="Times New Roman" pitchFamily="18" charset="0"/>
            </a:rPr>
            <a:t>n</a:t>
          </a:r>
          <a:r>
            <a:rPr lang="en-US" sz="1800" i="0" kern="1200" baseline="-25000" dirty="0" smtClean="0">
              <a:latin typeface="Times New Roman" pitchFamily="18" charset="0"/>
              <a:cs typeface="Times New Roman" pitchFamily="18" charset="0"/>
            </a:rPr>
            <a:t>0</a:t>
          </a:r>
          <a:r>
            <a:rPr lang="en-US" sz="1800" i="0" kern="1200" dirty="0" smtClean="0">
              <a:latin typeface="Times New Roman" pitchFamily="18" charset="0"/>
              <a:cs typeface="Times New Roman" pitchFamily="18" charset="0"/>
            </a:rPr>
            <a:t> and </a:t>
          </a:r>
          <a:r>
            <a:rPr lang="en-US" sz="1800" i="1" kern="1200" dirty="0" smtClean="0">
              <a:latin typeface="Times New Roman" pitchFamily="18" charset="0"/>
              <a:cs typeface="Times New Roman" pitchFamily="18" charset="0"/>
            </a:rPr>
            <a:t>n</a:t>
          </a:r>
          <a:r>
            <a:rPr lang="en-US" sz="1800" i="0" kern="1200" dirty="0" smtClean="0">
              <a:latin typeface="Times New Roman" pitchFamily="18" charset="0"/>
              <a:cs typeface="Times New Roman" pitchFamily="18" charset="0"/>
            </a:rPr>
            <a:t>(</a:t>
          </a:r>
          <a:r>
            <a:rPr lang="en-US" sz="1800" i="1" kern="1200" dirty="0" smtClean="0">
              <a:latin typeface="Times New Roman" pitchFamily="18" charset="0"/>
              <a:cs typeface="Times New Roman" pitchFamily="18" charset="0"/>
            </a:rPr>
            <a:t>y</a:t>
          </a:r>
          <a:r>
            <a:rPr lang="en-US" sz="1800" i="0" kern="1200" dirty="0" smtClean="0">
              <a:latin typeface="Times New Roman" pitchFamily="18" charset="0"/>
              <a:cs typeface="Times New Roman" pitchFamily="18" charset="0"/>
            </a:rPr>
            <a:t>).</a:t>
          </a:r>
          <a:endParaRPr lang="en-US" sz="18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86393" y="560721"/>
        <a:ext cx="1739912" cy="1483157"/>
      </dsp:txXfrm>
    </dsp:sp>
    <dsp:sp modelId="{5E9C095C-7663-44A0-B729-EB5387469A72}">
      <dsp:nvSpPr>
        <dsp:cNvPr id="0" name=""/>
        <dsp:cNvSpPr/>
      </dsp:nvSpPr>
      <dsp:spPr>
        <a:xfrm>
          <a:off x="3969893" y="13521"/>
          <a:ext cx="1739912" cy="5472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(B3)</a:t>
          </a:r>
          <a:endParaRPr lang="en-US" sz="3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969893" y="13521"/>
        <a:ext cx="1739912" cy="547200"/>
      </dsp:txXfrm>
    </dsp:sp>
    <dsp:sp modelId="{8E9455F4-807C-4F0D-B1B0-0A75CCA44D14}">
      <dsp:nvSpPr>
        <dsp:cNvPr id="0" name=""/>
        <dsp:cNvSpPr/>
      </dsp:nvSpPr>
      <dsp:spPr>
        <a:xfrm>
          <a:off x="3969893" y="560721"/>
          <a:ext cx="1739912" cy="1483157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Take   </a:t>
          </a:r>
          <a:r>
            <a:rPr lang="en-US" sz="1800" i="1" kern="1200" dirty="0" smtClean="0">
              <a:latin typeface="Times New Roman" pitchFamily="18" charset="0"/>
              <a:cs typeface="Times New Roman" pitchFamily="18" charset="0"/>
            </a:rPr>
            <a:t>n</a:t>
          </a:r>
          <a:r>
            <a:rPr lang="en-US" sz="1800" i="0" kern="1200" dirty="0" smtClean="0">
              <a:latin typeface="Times New Roman" pitchFamily="18" charset="0"/>
              <a:cs typeface="Times New Roman" pitchFamily="18" charset="0"/>
            </a:rPr>
            <a:t>(</a:t>
          </a:r>
          <a:r>
            <a:rPr lang="en-US" sz="1800" i="1" kern="1200" dirty="0" smtClean="0">
              <a:latin typeface="Times New Roman" pitchFamily="18" charset="0"/>
              <a:cs typeface="Times New Roman" pitchFamily="18" charset="0"/>
            </a:rPr>
            <a:t>y</a:t>
          </a:r>
          <a:r>
            <a:rPr lang="en-US" sz="1800" i="0" kern="1200" dirty="0" smtClean="0">
              <a:latin typeface="Times New Roman" pitchFamily="18" charset="0"/>
              <a:cs typeface="Times New Roman" pitchFamily="18" charset="0"/>
            </a:rPr>
            <a:t>)=</a:t>
          </a:r>
          <a:r>
            <a:rPr lang="en-US" sz="1800" i="1" kern="1200" baseline="0" dirty="0" smtClean="0">
              <a:latin typeface="Times New Roman" pitchFamily="18" charset="0"/>
              <a:cs typeface="Times New Roman" pitchFamily="18" charset="0"/>
            </a:rPr>
            <a:t>n</a:t>
          </a:r>
          <a:r>
            <a:rPr lang="en-US" sz="1800" i="0" kern="1200" baseline="-25000" dirty="0" smtClean="0">
              <a:latin typeface="Times New Roman" pitchFamily="18" charset="0"/>
              <a:cs typeface="Times New Roman" pitchFamily="18" charset="0"/>
            </a:rPr>
            <a:t>0</a:t>
          </a:r>
          <a:r>
            <a:rPr lang="en-US" sz="1800" i="0" kern="1200" baseline="0" dirty="0" smtClean="0">
              <a:latin typeface="Times New Roman" pitchFamily="18" charset="0"/>
              <a:cs typeface="Times New Roman" pitchFamily="18" charset="0"/>
            </a:rPr>
            <a:t>–</a:t>
          </a:r>
          <a:r>
            <a:rPr lang="en-US" sz="1800" i="1" kern="1200" baseline="0" dirty="0" smtClean="0">
              <a:latin typeface="Times New Roman" pitchFamily="18" charset="0"/>
              <a:cs typeface="Times New Roman" pitchFamily="18" charset="0"/>
            </a:rPr>
            <a:t>ky </a:t>
          </a:r>
          <a:endParaRPr lang="en-US" sz="1800" i="1" kern="1200" baseline="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800" i="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i="0" kern="1200" dirty="0" smtClean="0">
              <a:latin typeface="Times New Roman" pitchFamily="18" charset="0"/>
              <a:cs typeface="Times New Roman" pitchFamily="18" charset="0"/>
            </a:rPr>
            <a:t>Obtain </a:t>
          </a:r>
          <a:r>
            <a:rPr lang="en-US" sz="1800" i="1" kern="1200" dirty="0" smtClean="0">
              <a:latin typeface="Times New Roman" pitchFamily="18" charset="0"/>
              <a:cs typeface="Times New Roman" pitchFamily="18" charset="0"/>
            </a:rPr>
            <a:t>x</a:t>
          </a:r>
          <a:r>
            <a:rPr lang="en-US" sz="1800" i="0" kern="1200" dirty="0" smtClean="0">
              <a:latin typeface="Times New Roman" pitchFamily="18" charset="0"/>
              <a:cs typeface="Times New Roman" pitchFamily="18" charset="0"/>
            </a:rPr>
            <a:t>=</a:t>
          </a:r>
          <a:r>
            <a:rPr lang="en-US" sz="1800" i="1" kern="1200" dirty="0" smtClean="0">
              <a:latin typeface="Times New Roman" pitchFamily="18" charset="0"/>
              <a:cs typeface="Times New Roman" pitchFamily="18" charset="0"/>
            </a:rPr>
            <a:t>x</a:t>
          </a:r>
          <a:r>
            <a:rPr lang="en-US" sz="1800" i="0" kern="1200" dirty="0" smtClean="0">
              <a:latin typeface="Times New Roman" pitchFamily="18" charset="0"/>
              <a:cs typeface="Times New Roman" pitchFamily="18" charset="0"/>
            </a:rPr>
            <a:t>(</a:t>
          </a:r>
          <a:r>
            <a:rPr lang="en-US" sz="1800" i="1" kern="1200" dirty="0" smtClean="0">
              <a:latin typeface="Times New Roman" pitchFamily="18" charset="0"/>
              <a:cs typeface="Times New Roman" pitchFamily="18" charset="0"/>
            </a:rPr>
            <a:t>y</a:t>
          </a:r>
          <a:r>
            <a:rPr lang="en-US" sz="1800" i="0" kern="1200" dirty="0" smtClean="0">
              <a:latin typeface="Times New Roman" pitchFamily="18" charset="0"/>
              <a:cs typeface="Times New Roman" pitchFamily="18" charset="0"/>
            </a:rPr>
            <a:t>)</a:t>
          </a:r>
          <a:endParaRPr lang="en-US" sz="1800" i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969893" y="560721"/>
        <a:ext cx="1739912" cy="1483157"/>
      </dsp:txXfrm>
    </dsp:sp>
    <dsp:sp modelId="{D92FD241-B318-4041-AF9C-06B096DEBA32}">
      <dsp:nvSpPr>
        <dsp:cNvPr id="0" name=""/>
        <dsp:cNvSpPr/>
      </dsp:nvSpPr>
      <dsp:spPr>
        <a:xfrm>
          <a:off x="5953394" y="13521"/>
          <a:ext cx="1739912" cy="5472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(B4)</a:t>
          </a:r>
          <a:endParaRPr lang="en-US" sz="1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953394" y="13521"/>
        <a:ext cx="1739912" cy="547200"/>
      </dsp:txXfrm>
    </dsp:sp>
    <dsp:sp modelId="{C8498923-548F-4D9A-9DE9-97A7BBE26C5A}">
      <dsp:nvSpPr>
        <dsp:cNvPr id="0" name=""/>
        <dsp:cNvSpPr/>
      </dsp:nvSpPr>
      <dsp:spPr>
        <a:xfrm>
          <a:off x="5953394" y="560721"/>
          <a:ext cx="1739912" cy="1483157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Calculate </a:t>
          </a:r>
          <a:r>
            <a:rPr lang="en-US" sz="1800" i="1" kern="1200" dirty="0" smtClean="0">
              <a:latin typeface="Times New Roman" pitchFamily="18" charset="0"/>
              <a:cs typeface="Times New Roman" pitchFamily="18" charset="0"/>
            </a:rPr>
            <a:t>x</a:t>
          </a:r>
          <a:r>
            <a:rPr lang="en-US" sz="1800" i="0" kern="1200" baseline="-25000" dirty="0" smtClean="0">
              <a:latin typeface="Times New Roman" pitchFamily="18" charset="0"/>
              <a:cs typeface="Times New Roman" pitchFamily="18" charset="0"/>
            </a:rPr>
            <a:t>0 </a:t>
          </a:r>
          <a:r>
            <a:rPr lang="en-US" sz="1800" i="0" kern="1200" baseline="0" dirty="0" smtClean="0">
              <a:latin typeface="Times New Roman" pitchFamily="18" charset="0"/>
              <a:cs typeface="Times New Roman" pitchFamily="18" charset="0"/>
            </a:rPr>
            <a:t>where the beam meets the bottom of the tank.</a:t>
          </a:r>
          <a:endParaRPr lang="en-US" sz="1800" kern="1200" baseline="-25000" dirty="0">
            <a:latin typeface="Times New Roman" pitchFamily="18" charset="0"/>
            <a:cs typeface="Times New Roman" pitchFamily="18" charset="0"/>
          </a:endParaRPr>
        </a:p>
      </dsp:txBody>
      <dsp:txXfrm>
        <a:off x="5953394" y="560721"/>
        <a:ext cx="1739912" cy="14831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519F2C-2C8F-48A4-8FF6-4F02233F74A0}">
      <dsp:nvSpPr>
        <dsp:cNvPr id="0" name=""/>
        <dsp:cNvSpPr/>
      </dsp:nvSpPr>
      <dsp:spPr>
        <a:xfrm>
          <a:off x="36" y="0"/>
          <a:ext cx="3453891" cy="4896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(C1)</a:t>
          </a:r>
          <a:endParaRPr lang="en-US" sz="3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6" y="0"/>
        <a:ext cx="3453891" cy="489600"/>
      </dsp:txXfrm>
    </dsp:sp>
    <dsp:sp modelId="{53BF7CF5-FC81-4BDC-A4C6-5C356C9C0149}">
      <dsp:nvSpPr>
        <dsp:cNvPr id="0" name=""/>
        <dsp:cNvSpPr/>
      </dsp:nvSpPr>
      <dsp:spPr>
        <a:xfrm>
          <a:off x="36" y="515977"/>
          <a:ext cx="3453891" cy="123662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Relate classical action </a:t>
          </a:r>
          <a:r>
            <a:rPr lang="en-US" sz="1800" kern="1200" dirty="0" smtClean="0">
              <a:latin typeface="Times New Roman"/>
              <a:cs typeface="Times New Roman"/>
            </a:rPr>
            <a:t>to the de Broglie wavelength.</a:t>
          </a:r>
          <a:endParaRPr lang="en-US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" y="515977"/>
        <a:ext cx="3453891" cy="1236622"/>
      </dsp:txXfrm>
    </dsp:sp>
    <dsp:sp modelId="{BD81B15D-CF61-4BD2-AB42-078EEF7DB72D}">
      <dsp:nvSpPr>
        <dsp:cNvPr id="0" name=""/>
        <dsp:cNvSpPr/>
      </dsp:nvSpPr>
      <dsp:spPr>
        <a:xfrm>
          <a:off x="3937472" y="13188"/>
          <a:ext cx="3453891" cy="4896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(C2)</a:t>
          </a:r>
          <a:endParaRPr lang="en-US" sz="3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937472" y="13188"/>
        <a:ext cx="3453891" cy="489600"/>
      </dsp:txXfrm>
    </dsp:sp>
    <dsp:sp modelId="{F9B75C9C-C902-4208-A863-00FE751EF4F1}">
      <dsp:nvSpPr>
        <dsp:cNvPr id="0" name=""/>
        <dsp:cNvSpPr/>
      </dsp:nvSpPr>
      <dsp:spPr>
        <a:xfrm>
          <a:off x="3937472" y="502788"/>
          <a:ext cx="3453891" cy="1236622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The classical path is the one where the phase difference between two extreme paths (waves) VANISHES !</a:t>
          </a:r>
          <a:endParaRPr lang="en-US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937472" y="502788"/>
        <a:ext cx="3453891" cy="123662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519F2C-2C8F-48A4-8FF6-4F02233F74A0}">
      <dsp:nvSpPr>
        <dsp:cNvPr id="0" name=""/>
        <dsp:cNvSpPr/>
      </dsp:nvSpPr>
      <dsp:spPr>
        <a:xfrm>
          <a:off x="8937" y="19547"/>
          <a:ext cx="3663243" cy="6336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(D1)</a:t>
          </a:r>
          <a:endParaRPr lang="en-US" sz="2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937" y="19547"/>
        <a:ext cx="3663243" cy="633600"/>
      </dsp:txXfrm>
    </dsp:sp>
    <dsp:sp modelId="{53BF7CF5-FC81-4BDC-A4C6-5C356C9C0149}">
      <dsp:nvSpPr>
        <dsp:cNvPr id="0" name=""/>
        <dsp:cNvSpPr/>
      </dsp:nvSpPr>
      <dsp:spPr>
        <a:xfrm>
          <a:off x="372" y="689244"/>
          <a:ext cx="3680372" cy="157720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Obtain accelerating potential </a:t>
          </a:r>
          <a:r>
            <a:rPr lang="en-US" sz="2400" i="1" kern="1200" dirty="0" smtClean="0">
              <a:latin typeface="Times New Roman" pitchFamily="18" charset="0"/>
              <a:cs typeface="Times New Roman" pitchFamily="18" charset="0"/>
            </a:rPr>
            <a:t>U</a:t>
          </a:r>
          <a:r>
            <a:rPr lang="en-US" sz="2400" i="0" kern="1200" baseline="-25000" dirty="0" smtClean="0">
              <a:latin typeface="Times New Roman" pitchFamily="18" charset="0"/>
              <a:cs typeface="Times New Roman" pitchFamily="18" charset="0"/>
            </a:rPr>
            <a:t>1</a:t>
          </a:r>
          <a:r>
            <a:rPr lang="en-US" sz="2400" i="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24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i="1" kern="1200" dirty="0" smtClean="0">
              <a:latin typeface="Times New Roman" pitchFamily="18" charset="0"/>
              <a:cs typeface="Times New Roman" pitchFamily="18" charset="0"/>
            </a:rPr>
            <a:t>U</a:t>
          </a:r>
          <a:r>
            <a:rPr lang="en-US" sz="2400" i="0" kern="1200" baseline="-25000" dirty="0" smtClean="0">
              <a:latin typeface="Times New Roman" pitchFamily="18" charset="0"/>
              <a:cs typeface="Times New Roman" pitchFamily="18" charset="0"/>
            </a:rPr>
            <a:t>1 </a:t>
          </a:r>
          <a:r>
            <a:rPr lang="en-US" sz="2400" i="0" kern="1200" dirty="0" smtClean="0">
              <a:latin typeface="Times New Roman" pitchFamily="18" charset="0"/>
              <a:cs typeface="Times New Roman" pitchFamily="18" charset="0"/>
            </a:rPr>
            <a:t>= 1139V</a:t>
          </a:r>
          <a:endParaRPr lang="en-US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72" y="689244"/>
        <a:ext cx="3680372" cy="1577207"/>
      </dsp:txXfrm>
    </dsp:sp>
    <dsp:sp modelId="{BD81B15D-CF61-4BD2-AB42-078EEF7DB72D}">
      <dsp:nvSpPr>
        <dsp:cNvPr id="0" name=""/>
        <dsp:cNvSpPr/>
      </dsp:nvSpPr>
      <dsp:spPr>
        <a:xfrm>
          <a:off x="4138401" y="1499"/>
          <a:ext cx="3709826" cy="6336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(D2)</a:t>
          </a:r>
          <a:endParaRPr lang="en-US" sz="2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38401" y="1499"/>
        <a:ext cx="3709826" cy="633600"/>
      </dsp:txXfrm>
    </dsp:sp>
    <dsp:sp modelId="{F9B75C9C-C902-4208-A863-00FE751EF4F1}">
      <dsp:nvSpPr>
        <dsp:cNvPr id="0" name=""/>
        <dsp:cNvSpPr/>
      </dsp:nvSpPr>
      <dsp:spPr>
        <a:xfrm>
          <a:off x="4138401" y="635099"/>
          <a:ext cx="3709826" cy="1649401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Calculate the phase difference in de Broglie waves</a:t>
          </a:r>
          <a:r>
            <a:rPr lang="en-US" sz="2400" kern="1200" dirty="0" smtClean="0">
              <a:latin typeface="Times New Roman"/>
              <a:cs typeface="Times New Roman"/>
            </a:rPr>
            <a:t> from </a:t>
          </a:r>
          <a:r>
            <a:rPr lang="en-US" sz="2400" i="0" kern="1200" dirty="0" smtClean="0">
              <a:latin typeface="Times New Roman"/>
              <a:cs typeface="Times New Roman"/>
            </a:rPr>
            <a:t>the two slits</a:t>
          </a:r>
          <a:r>
            <a:rPr lang="en-US" sz="2400" kern="1200" dirty="0" smtClean="0">
              <a:latin typeface="Times New Roman"/>
              <a:cs typeface="Times New Roman"/>
            </a:rPr>
            <a:t>.</a:t>
          </a:r>
          <a:endParaRPr lang="en-US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138401" y="635099"/>
        <a:ext cx="3709826" cy="164940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1FB4A9-BBEE-4374-B9B6-96EC02B644DD}">
      <dsp:nvSpPr>
        <dsp:cNvPr id="0" name=""/>
        <dsp:cNvSpPr/>
      </dsp:nvSpPr>
      <dsp:spPr>
        <a:xfrm>
          <a:off x="37" y="37529"/>
          <a:ext cx="3596320" cy="5803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(D3)</a:t>
          </a:r>
          <a:endParaRPr lang="en-US" sz="2400" kern="1200" dirty="0"/>
        </a:p>
      </dsp:txBody>
      <dsp:txXfrm>
        <a:off x="37" y="37529"/>
        <a:ext cx="3596320" cy="580305"/>
      </dsp:txXfrm>
    </dsp:sp>
    <dsp:sp modelId="{EF027991-E781-4A37-B1CC-F60A254DD292}">
      <dsp:nvSpPr>
        <dsp:cNvPr id="0" name=""/>
        <dsp:cNvSpPr/>
      </dsp:nvSpPr>
      <dsp:spPr>
        <a:xfrm>
          <a:off x="37" y="605587"/>
          <a:ext cx="3596320" cy="164288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i="0" kern="1200" baseline="0" dirty="0" smtClean="0">
              <a:latin typeface="Times New Roman" pitchFamily="18" charset="0"/>
              <a:cs typeface="Times New Roman" pitchFamily="18" charset="0"/>
            </a:rPr>
            <a:t>Obtain the points on the screen where no electrons will be detected.</a:t>
          </a:r>
          <a:endParaRPr lang="en-US" sz="2400" kern="1200" dirty="0"/>
        </a:p>
      </dsp:txBody>
      <dsp:txXfrm>
        <a:off x="37" y="605587"/>
        <a:ext cx="3596320" cy="1642882"/>
      </dsp:txXfrm>
    </dsp:sp>
    <dsp:sp modelId="{20E2DD3F-6881-42A4-92CE-4737B28AEF5C}">
      <dsp:nvSpPr>
        <dsp:cNvPr id="0" name=""/>
        <dsp:cNvSpPr/>
      </dsp:nvSpPr>
      <dsp:spPr>
        <a:xfrm>
          <a:off x="4099842" y="19158"/>
          <a:ext cx="3596320" cy="6048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(D4)</a:t>
          </a:r>
          <a:endParaRPr lang="en-US" sz="2400" kern="1200" dirty="0"/>
        </a:p>
      </dsp:txBody>
      <dsp:txXfrm>
        <a:off x="4099842" y="19158"/>
        <a:ext cx="3596320" cy="604800"/>
      </dsp:txXfrm>
    </dsp:sp>
    <dsp:sp modelId="{2DC690F2-1ECE-4040-9055-D249453C9426}">
      <dsp:nvSpPr>
        <dsp:cNvPr id="0" name=""/>
        <dsp:cNvSpPr/>
      </dsp:nvSpPr>
      <dsp:spPr>
        <a:xfrm>
          <a:off x="4099842" y="623958"/>
          <a:ext cx="3596320" cy="1642882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i="0" kern="1200" baseline="0" dirty="0" smtClean="0">
              <a:latin typeface="Times New Roman" pitchFamily="18" charset="0"/>
              <a:cs typeface="Times New Roman" pitchFamily="18" charset="0"/>
            </a:rPr>
            <a:t>Even a single electron can cause interference! </a:t>
          </a:r>
          <a:r>
            <a:rPr lang="en-US" sz="2400" i="0" kern="1200" baseline="0" dirty="0" smtClean="0">
              <a:latin typeface="Times New Roman" pitchFamily="18" charset="0"/>
              <a:cs typeface="Times New Roman" pitchFamily="18" charset="0"/>
            </a:rPr>
            <a:t>Student calculates the intensity of the beam.</a:t>
          </a:r>
        </a:p>
      </dsp:txBody>
      <dsp:txXfrm>
        <a:off x="4099842" y="623958"/>
        <a:ext cx="3596320" cy="164288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E99341-DB4C-46DB-851E-B4B584796255}">
      <dsp:nvSpPr>
        <dsp:cNvPr id="0" name=""/>
        <dsp:cNvSpPr/>
      </dsp:nvSpPr>
      <dsp:spPr>
        <a:xfrm>
          <a:off x="373868" y="106329"/>
          <a:ext cx="1261821" cy="6309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A</a:t>
          </a:r>
          <a:endParaRPr lang="en-US" sz="1700" kern="1200" dirty="0"/>
        </a:p>
      </dsp:txBody>
      <dsp:txXfrm>
        <a:off x="392347" y="124808"/>
        <a:ext cx="1224863" cy="593952"/>
      </dsp:txXfrm>
    </dsp:sp>
    <dsp:sp modelId="{B8828FCC-B7F2-4C25-8A82-E94AEB5AAC00}">
      <dsp:nvSpPr>
        <dsp:cNvPr id="0" name=""/>
        <dsp:cNvSpPr/>
      </dsp:nvSpPr>
      <dsp:spPr>
        <a:xfrm rot="21061041">
          <a:off x="1631553" y="341882"/>
          <a:ext cx="674488" cy="54492"/>
        </a:xfrm>
        <a:prstGeom prst="rightArrow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951935" y="352266"/>
        <a:ext cx="33724" cy="33724"/>
      </dsp:txXfrm>
    </dsp:sp>
    <dsp:sp modelId="{812C0E93-1EDF-4294-AD23-A123C15CDFE8}">
      <dsp:nvSpPr>
        <dsp:cNvPr id="0" name=""/>
        <dsp:cNvSpPr/>
      </dsp:nvSpPr>
      <dsp:spPr>
        <a:xfrm>
          <a:off x="2301905" y="1017"/>
          <a:ext cx="1261821" cy="63091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1.5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(Mechanics)</a:t>
          </a:r>
          <a:endParaRPr lang="en-US" sz="1700" kern="1200" dirty="0"/>
        </a:p>
      </dsp:txBody>
      <dsp:txXfrm>
        <a:off x="2320384" y="19496"/>
        <a:ext cx="1224863" cy="593952"/>
      </dsp:txXfrm>
    </dsp:sp>
    <dsp:sp modelId="{39EDE5D4-3D8D-4A80-8A69-F3BACBC57D4E}">
      <dsp:nvSpPr>
        <dsp:cNvPr id="0" name=""/>
        <dsp:cNvSpPr/>
      </dsp:nvSpPr>
      <dsp:spPr>
        <a:xfrm>
          <a:off x="373868" y="701769"/>
          <a:ext cx="1261821" cy="6309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B</a:t>
          </a:r>
          <a:endParaRPr lang="en-US" sz="1700" kern="1200" dirty="0"/>
        </a:p>
      </dsp:txBody>
      <dsp:txXfrm>
        <a:off x="392347" y="720248"/>
        <a:ext cx="1224863" cy="593952"/>
      </dsp:txXfrm>
    </dsp:sp>
    <dsp:sp modelId="{1B12ACB0-B389-4A52-84D2-4A4F563F160D}">
      <dsp:nvSpPr>
        <dsp:cNvPr id="0" name=""/>
        <dsp:cNvSpPr/>
      </dsp:nvSpPr>
      <dsp:spPr>
        <a:xfrm rot="127885">
          <a:off x="1635458" y="1002376"/>
          <a:ext cx="666677" cy="54492"/>
        </a:xfrm>
        <a:prstGeom prst="rightArrow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952130" y="1012955"/>
        <a:ext cx="33333" cy="33333"/>
      </dsp:txXfrm>
    </dsp:sp>
    <dsp:sp modelId="{2D09331A-826C-4CE0-B843-CBC47D5C0603}">
      <dsp:nvSpPr>
        <dsp:cNvPr id="0" name=""/>
        <dsp:cNvSpPr/>
      </dsp:nvSpPr>
      <dsp:spPr>
        <a:xfrm>
          <a:off x="2301905" y="726564"/>
          <a:ext cx="1261821" cy="63091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4.0 (Optics)</a:t>
          </a:r>
          <a:endParaRPr lang="en-US" sz="1700" kern="1200" dirty="0"/>
        </a:p>
      </dsp:txBody>
      <dsp:txXfrm>
        <a:off x="2320384" y="745043"/>
        <a:ext cx="1224863" cy="593952"/>
      </dsp:txXfrm>
    </dsp:sp>
    <dsp:sp modelId="{E32B47ED-0D7D-42BF-BEAC-3ACFD467F8C1}">
      <dsp:nvSpPr>
        <dsp:cNvPr id="0" name=""/>
        <dsp:cNvSpPr/>
      </dsp:nvSpPr>
      <dsp:spPr>
        <a:xfrm>
          <a:off x="373868" y="1339740"/>
          <a:ext cx="1261821" cy="6309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C</a:t>
          </a:r>
          <a:endParaRPr lang="en-US" sz="1700" kern="1200" dirty="0"/>
        </a:p>
      </dsp:txBody>
      <dsp:txXfrm>
        <a:off x="392347" y="1358219"/>
        <a:ext cx="1224863" cy="593952"/>
      </dsp:txXfrm>
    </dsp:sp>
    <dsp:sp modelId="{D6A1A62C-C4B2-4137-89A3-A28907C3B28B}">
      <dsp:nvSpPr>
        <dsp:cNvPr id="0" name=""/>
        <dsp:cNvSpPr/>
      </dsp:nvSpPr>
      <dsp:spPr>
        <a:xfrm rot="574442">
          <a:off x="1630984" y="1684135"/>
          <a:ext cx="675626" cy="54492"/>
        </a:xfrm>
        <a:prstGeom prst="rightArrow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951907" y="1694490"/>
        <a:ext cx="33781" cy="33781"/>
      </dsp:txXfrm>
    </dsp:sp>
    <dsp:sp modelId="{2694AC45-6279-4CD6-B965-559700F1CF6E}">
      <dsp:nvSpPr>
        <dsp:cNvPr id="0" name=""/>
        <dsp:cNvSpPr/>
      </dsp:nvSpPr>
      <dsp:spPr>
        <a:xfrm>
          <a:off x="2301905" y="1452111"/>
          <a:ext cx="1261821" cy="63091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1.8 (de Broglie)</a:t>
          </a:r>
          <a:endParaRPr lang="en-US" sz="1700" kern="1200" dirty="0"/>
        </a:p>
      </dsp:txBody>
      <dsp:txXfrm>
        <a:off x="2320384" y="1470590"/>
        <a:ext cx="1224863" cy="5939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4" Type="http://schemas.openxmlformats.org/officeDocument/2006/relationships/image" Target="../media/image36.wmf"/><Relationship Id="rId1" Type="http://schemas.openxmlformats.org/officeDocument/2006/relationships/image" Target="../media/image33.wmf"/><Relationship Id="rId2" Type="http://schemas.openxmlformats.org/officeDocument/2006/relationships/image" Target="../media/image3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wmf"/><Relationship Id="rId4" Type="http://schemas.openxmlformats.org/officeDocument/2006/relationships/image" Target="../media/image129.wmf"/><Relationship Id="rId1" Type="http://schemas.openxmlformats.org/officeDocument/2006/relationships/image" Target="../media/image69.wmf"/><Relationship Id="rId2" Type="http://schemas.openxmlformats.org/officeDocument/2006/relationships/image" Target="../media/image127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Relationship Id="rId2" Type="http://schemas.openxmlformats.org/officeDocument/2006/relationships/image" Target="../media/image132.wmf"/><Relationship Id="rId3" Type="http://schemas.openxmlformats.org/officeDocument/2006/relationships/image" Target="../media/image133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Relationship Id="rId2" Type="http://schemas.openxmlformats.org/officeDocument/2006/relationships/image" Target="../media/image137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0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4" Type="http://schemas.openxmlformats.org/officeDocument/2006/relationships/image" Target="../media/image41.wmf"/><Relationship Id="rId1" Type="http://schemas.openxmlformats.org/officeDocument/2006/relationships/image" Target="../media/image38.wmf"/><Relationship Id="rId2" Type="http://schemas.openxmlformats.org/officeDocument/2006/relationships/image" Target="../media/image39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3.e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wmf"/><Relationship Id="rId4" Type="http://schemas.openxmlformats.org/officeDocument/2006/relationships/image" Target="../media/image157.wmf"/><Relationship Id="rId5" Type="http://schemas.openxmlformats.org/officeDocument/2006/relationships/image" Target="../media/image158.wmf"/><Relationship Id="rId6" Type="http://schemas.openxmlformats.org/officeDocument/2006/relationships/image" Target="../media/image159.wmf"/><Relationship Id="rId7" Type="http://schemas.openxmlformats.org/officeDocument/2006/relationships/image" Target="../media/image160.wmf"/><Relationship Id="rId8" Type="http://schemas.openxmlformats.org/officeDocument/2006/relationships/image" Target="../media/image161.wmf"/><Relationship Id="rId9" Type="http://schemas.openxmlformats.org/officeDocument/2006/relationships/image" Target="../media/image162.wmf"/><Relationship Id="rId10" Type="http://schemas.openxmlformats.org/officeDocument/2006/relationships/image" Target="../media/image163.wmf"/><Relationship Id="rId11" Type="http://schemas.openxmlformats.org/officeDocument/2006/relationships/image" Target="../media/image164.wmf"/><Relationship Id="rId1" Type="http://schemas.openxmlformats.org/officeDocument/2006/relationships/image" Target="../media/image154.wmf"/><Relationship Id="rId2" Type="http://schemas.openxmlformats.org/officeDocument/2006/relationships/image" Target="../media/image155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wmf"/><Relationship Id="rId4" Type="http://schemas.openxmlformats.org/officeDocument/2006/relationships/image" Target="../media/image163.wmf"/><Relationship Id="rId5" Type="http://schemas.openxmlformats.org/officeDocument/2006/relationships/image" Target="../media/image164.wmf"/><Relationship Id="rId1" Type="http://schemas.openxmlformats.org/officeDocument/2006/relationships/image" Target="../media/image165.emf"/><Relationship Id="rId2" Type="http://schemas.openxmlformats.org/officeDocument/2006/relationships/image" Target="../media/image16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B4D803-86C4-9040-BA54-BFA62585D437}" type="datetime1">
              <a:rPr lang="en-IN" smtClean="0"/>
              <a:t>27/11/15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B1C964-DB23-2D4D-A15B-2A5B5E126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06259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800D351-16D4-E34A-9A59-7803F53FA17E}" type="datetime1">
              <a:rPr lang="en-IN" altLang="en-US" smtClean="0"/>
              <a:t>27/11/15</a:t>
            </a:fld>
            <a:endParaRPr lang="en-US" alt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68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68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1D745EF-6376-4388-83AB-8766F45315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747166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034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2356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Hamilton develops for mechanics,</a:t>
            </a:r>
            <a:r>
              <a:rPr lang="en-US" baseline="0" dirty="0" smtClean="0"/>
              <a:t> also combines mechanics and optics, bring in Fermat for optics.  Mention mechanics approach and teleological approach, reconcile through matter waves.</a:t>
            </a:r>
            <a:endParaRPr lang="en-GB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Mention the experiment done</a:t>
            </a:r>
            <a:r>
              <a:rPr lang="en-US" baseline="0" dirty="0" smtClean="0"/>
              <a:t> at HBCSE and we modeling it.</a:t>
            </a:r>
            <a:endParaRPr lang="en-GB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7062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5319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When a collimated beam (plane, monochromatic) falls normally on a slit of width 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, it is diffracted in a direction perpendicular to the slit. The net intensity of the field in the direction that makes an angle  with the beam is given by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684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It is a combination of two patterns: interference due to two wires and diffraction due to a single wire. 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spring when exposed to beam with its axis perpendicular to the beam direction then the projection looks like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Thus the spring looks like two sets of parallel wires with angle between wires of the two sets to be 2</a:t>
            </a:r>
            <a:r>
              <a:rPr lang="en-US" dirty="0" smtClean="0">
                <a:sym typeface="Symbol"/>
              </a:rPr>
              <a:t></a:t>
            </a:r>
            <a:r>
              <a:rPr lang="en-US" dirty="0" smtClean="0"/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Requires careful observations, patience, skills and cautions to minimize the errors.</a:t>
            </a:r>
          </a:p>
          <a:p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Identify two interference patterns.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Trace minima and not maxima.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Sample II is pattern shown below. Objective is to determine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a,s,d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Symbol"/>
              </a:rPr>
              <a:t>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Same procedure to be used. Note that now diffraction pattern will have three patterns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superimposed on each other.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3BA79-C722-4E6C-944D-52BD5ECEF0BD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Sample II is pattern shown below. Objective is to determine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a,s,d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Symbol"/>
              </a:rPr>
              <a:t>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Same procedure to be used. Note that now diffraction pattern will have three patterns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superimposed on each other.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CFE2D-6659-454A-B2EA-B9320B9484CB}" type="datetime1">
              <a:rPr lang="en-IN" smtClean="0"/>
              <a:t>27/11/15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280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B71033-A1BD-9443-B1D7-5DA0254128E0}" type="datetime1">
              <a:rPr lang="en-IN" altLang="en-US" smtClean="0"/>
              <a:t>27/11/15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A86185-3B03-4FF7-886B-D6EEB895606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8914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471D73-B922-6943-B262-DEAFAFF3375F}" type="datetime1">
              <a:rPr lang="en-IN" altLang="en-US" smtClean="0"/>
              <a:t>27/11/15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149803-3D16-4261-873F-1B243E6A789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658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5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5CC96-8751-EC43-91F5-B0BF3EC5BEC9}" type="datetime1">
              <a:rPr lang="en-IN" altLang="en-US" smtClean="0"/>
              <a:t>27/11/15</a:t>
            </a:fld>
            <a:endParaRPr lang="en-US" alt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FC836-89A5-44DC-B804-E6C6F1DAE6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6149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3D37E-38E1-4D4D-871D-F312F0B0ACEF}" type="datetime1">
              <a:rPr lang="en-IN" smtClean="0"/>
              <a:t>27/11/15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33F17-AB6C-4CD9-94BB-ADE7D8F1FD80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946A-B735-C74F-9B2A-740B38D53E8F}" type="datetime1">
              <a:rPr lang="en-IN" smtClean="0"/>
              <a:t>27/11/15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33F17-AB6C-4CD9-94BB-ADE7D8F1FD80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A070C-85C8-054D-9327-BA6D2768DE42}" type="datetime1">
              <a:rPr lang="en-IN" smtClean="0"/>
              <a:t>27/11/15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33F17-AB6C-4CD9-94BB-ADE7D8F1FD80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7BA3E3-FB10-994B-904F-C74EC56E22EE}" type="datetime1">
              <a:rPr lang="en-IN" altLang="en-US" smtClean="0"/>
              <a:t>27/11/15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AD5622-FB3D-4303-B770-132D13B18E3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1357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43618-80D7-9745-887D-4936BA3C3451}" type="datetime1">
              <a:rPr lang="en-IN" smtClean="0"/>
              <a:t>27/11/15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96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2D3E88-B46E-BE42-9879-A802E16B0B69}" type="datetime1">
              <a:rPr lang="en-IN" altLang="en-US" smtClean="0"/>
              <a:t>27/11/15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2DF836-C815-4B17-B2AC-0D5549ACEF5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3207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3B4CAE-7EF1-5545-BF2A-85BE84F98DA2}" type="datetime1">
              <a:rPr lang="en-IN" altLang="en-US" smtClean="0"/>
              <a:t>27/11/15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31862F-1B6E-4CF3-85E3-18FB8C9D337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5816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8AEE56-ED1B-6841-A89A-A487305F37FB}" type="datetime1">
              <a:rPr lang="en-IN" altLang="en-US" smtClean="0"/>
              <a:t>27/11/15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2A8B18-85E2-4E08-B3A3-1614BC94BF0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830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81393C-7C5A-0C4E-91D2-B8CE50992892}" type="datetime1">
              <a:rPr lang="en-IN" altLang="en-US" smtClean="0"/>
              <a:t>27/11/15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8B4B25-DC2A-4D78-8BF4-451F45225C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7199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D423B6-8023-6346-AE03-6DBDDE43D0A8}" type="datetime1">
              <a:rPr lang="en-IN" altLang="en-US" smtClean="0"/>
              <a:t>27/11/15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F9C184-2282-4450-8867-08AE8C96E22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1898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4B0CF5-EAC4-344D-8635-DCF0BAAFDEE2}" type="datetime1">
              <a:rPr lang="en-IN" altLang="en-US" smtClean="0"/>
              <a:t>27/11/15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2F73CC-6900-4187-B78F-25F09C2498E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6546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998ED90-69D3-8644-A805-DADF97173D10}" type="datetime1">
              <a:rPr lang="en-IN" altLang="en-US" smtClean="0"/>
              <a:t>27/11/15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D11B27A-791C-45B3-8A02-8AA1383B22F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8675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3" r:id="rId1"/>
    <p:sldLayoutId id="2147484414" r:id="rId2"/>
    <p:sldLayoutId id="2147484415" r:id="rId3"/>
    <p:sldLayoutId id="2147484416" r:id="rId4"/>
    <p:sldLayoutId id="2147484417" r:id="rId5"/>
    <p:sldLayoutId id="2147484418" r:id="rId6"/>
    <p:sldLayoutId id="2147484419" r:id="rId7"/>
    <p:sldLayoutId id="2147484420" r:id="rId8"/>
    <p:sldLayoutId id="2147484421" r:id="rId9"/>
    <p:sldLayoutId id="2147484422" r:id="rId10"/>
    <p:sldLayoutId id="2147484423" r:id="rId11"/>
    <p:sldLayoutId id="2147484424" r:id="rId12"/>
    <p:sldLayoutId id="2147484425" r:id="rId13"/>
    <p:sldLayoutId id="2147484426" r:id="rId14"/>
    <p:sldLayoutId id="2147484427" r:id="rId15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4" Type="http://schemas.openxmlformats.org/officeDocument/2006/relationships/image" Target="../media/image123.jpeg"/><Relationship Id="rId5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0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1.jpeg"/><Relationship Id="rId12" Type="http://schemas.openxmlformats.org/officeDocument/2006/relationships/oleObject" Target="../embeddings/oleObject20.bin"/><Relationship Id="rId13" Type="http://schemas.openxmlformats.org/officeDocument/2006/relationships/image" Target="../media/image127.wmf"/><Relationship Id="rId14" Type="http://schemas.openxmlformats.org/officeDocument/2006/relationships/oleObject" Target="../embeddings/oleObject21.bin"/><Relationship Id="rId15" Type="http://schemas.openxmlformats.org/officeDocument/2006/relationships/image" Target="../media/image128.wmf"/><Relationship Id="rId16" Type="http://schemas.openxmlformats.org/officeDocument/2006/relationships/oleObject" Target="../embeddings/oleObject22.bin"/><Relationship Id="rId17" Type="http://schemas.openxmlformats.org/officeDocument/2006/relationships/image" Target="../media/image129.w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19.bin"/><Relationship Id="rId4" Type="http://schemas.openxmlformats.org/officeDocument/2006/relationships/image" Target="../media/image69.wmf"/><Relationship Id="rId5" Type="http://schemas.openxmlformats.org/officeDocument/2006/relationships/diagramData" Target="../diagrams/data2.xml"/><Relationship Id="rId6" Type="http://schemas.openxmlformats.org/officeDocument/2006/relationships/diagramLayout" Target="../diagrams/layout2.xml"/><Relationship Id="rId7" Type="http://schemas.openxmlformats.org/officeDocument/2006/relationships/diagramQuickStyle" Target="../diagrams/quickStyle2.xml"/><Relationship Id="rId8" Type="http://schemas.openxmlformats.org/officeDocument/2006/relationships/diagramColors" Target="../diagrams/colors2.xml"/><Relationship Id="rId9" Type="http://schemas.microsoft.com/office/2007/relationships/diagramDrawing" Target="../diagrams/drawing2.xml"/><Relationship Id="rId10" Type="http://schemas.openxmlformats.org/officeDocument/2006/relationships/image" Target="../media/image130.jpeg"/></Relationships>
</file>

<file path=ppt/slides/_rels/slide107.xml.rels><?xml version="1.0" encoding="UTF-8" standalone="yes"?>
<Relationships xmlns="http://schemas.openxmlformats.org/package/2006/relationships"><Relationship Id="rId11" Type="http://schemas.microsoft.com/office/2007/relationships/diagramDrawing" Target="../diagrams/drawing3.xml"/><Relationship Id="rId12" Type="http://schemas.openxmlformats.org/officeDocument/2006/relationships/oleObject" Target="../embeddings/oleObject24.bin"/><Relationship Id="rId13" Type="http://schemas.openxmlformats.org/officeDocument/2006/relationships/image" Target="../media/image132.wmf"/><Relationship Id="rId14" Type="http://schemas.openxmlformats.org/officeDocument/2006/relationships/image" Target="../media/image134.jpeg"/><Relationship Id="rId15" Type="http://schemas.openxmlformats.org/officeDocument/2006/relationships/oleObject" Target="../embeddings/oleObject25.bin"/><Relationship Id="rId16" Type="http://schemas.openxmlformats.org/officeDocument/2006/relationships/image" Target="../media/image133.wmf"/><Relationship Id="rId17" Type="http://schemas.openxmlformats.org/officeDocument/2006/relationships/image" Target="../media/image135.jpeg"/><Relationship Id="rId18" Type="http://schemas.openxmlformats.org/officeDocument/2006/relationships/image" Target="../media/image136.jpe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122.jpeg"/><Relationship Id="rId5" Type="http://schemas.openxmlformats.org/officeDocument/2006/relationships/oleObject" Target="../embeddings/oleObject23.bin"/><Relationship Id="rId6" Type="http://schemas.openxmlformats.org/officeDocument/2006/relationships/image" Target="../media/image69.wmf"/><Relationship Id="rId7" Type="http://schemas.openxmlformats.org/officeDocument/2006/relationships/diagramData" Target="../diagrams/data3.xml"/><Relationship Id="rId8" Type="http://schemas.openxmlformats.org/officeDocument/2006/relationships/diagramLayout" Target="../diagrams/layout3.xml"/><Relationship Id="rId9" Type="http://schemas.openxmlformats.org/officeDocument/2006/relationships/diagramQuickStyle" Target="../diagrams/quickStyle3.xml"/><Relationship Id="rId10" Type="http://schemas.openxmlformats.org/officeDocument/2006/relationships/diagramColors" Target="../diagrams/colors3.xml"/></Relationships>
</file>

<file path=ppt/slides/_rels/slide108.xml.rels><?xml version="1.0" encoding="UTF-8" standalone="yes"?>
<Relationships xmlns="http://schemas.openxmlformats.org/package/2006/relationships"><Relationship Id="rId11" Type="http://schemas.microsoft.com/office/2007/relationships/diagramDrawing" Target="../diagrams/drawing4.xml"/><Relationship Id="rId12" Type="http://schemas.openxmlformats.org/officeDocument/2006/relationships/oleObject" Target="../embeddings/oleObject27.bin"/><Relationship Id="rId13" Type="http://schemas.openxmlformats.org/officeDocument/2006/relationships/image" Target="../media/image137.w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25.jpeg"/><Relationship Id="rId4" Type="http://schemas.openxmlformats.org/officeDocument/2006/relationships/oleObject" Target="../embeddings/oleObject26.bin"/><Relationship Id="rId5" Type="http://schemas.openxmlformats.org/officeDocument/2006/relationships/image" Target="../media/image69.wmf"/><Relationship Id="rId6" Type="http://schemas.openxmlformats.org/officeDocument/2006/relationships/image" Target="../media/image138.jpeg"/><Relationship Id="rId7" Type="http://schemas.openxmlformats.org/officeDocument/2006/relationships/diagramData" Target="../diagrams/data4.xml"/><Relationship Id="rId8" Type="http://schemas.openxmlformats.org/officeDocument/2006/relationships/diagramLayout" Target="../diagrams/layout4.xml"/><Relationship Id="rId9" Type="http://schemas.openxmlformats.org/officeDocument/2006/relationships/diagramQuickStyle" Target="../diagrams/quickStyle4.xml"/><Relationship Id="rId10" Type="http://schemas.openxmlformats.org/officeDocument/2006/relationships/diagramColors" Target="../diagrams/colors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4" Type="http://schemas.openxmlformats.org/officeDocument/2006/relationships/image" Target="../media/image69.wmf"/><Relationship Id="rId5" Type="http://schemas.openxmlformats.org/officeDocument/2006/relationships/image" Target="../media/image139.png"/><Relationship Id="rId6" Type="http://schemas.openxmlformats.org/officeDocument/2006/relationships/image" Target="../media/image124.jpeg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4" Type="http://schemas.openxmlformats.org/officeDocument/2006/relationships/image" Target="../media/image69.wmf"/><Relationship Id="rId5" Type="http://schemas.openxmlformats.org/officeDocument/2006/relationships/image" Target="../media/image140.jpeg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1" Type="http://schemas.openxmlformats.org/officeDocument/2006/relationships/diagramLayout" Target="../diagrams/layout6.xml"/><Relationship Id="rId12" Type="http://schemas.openxmlformats.org/officeDocument/2006/relationships/diagramQuickStyle" Target="../diagrams/quickStyle6.xml"/><Relationship Id="rId13" Type="http://schemas.openxmlformats.org/officeDocument/2006/relationships/diagramColors" Target="../diagrams/colors6.xml"/><Relationship Id="rId14" Type="http://schemas.microsoft.com/office/2007/relationships/diagramDrawing" Target="../diagrams/drawing6.xml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30.bin"/><Relationship Id="rId4" Type="http://schemas.openxmlformats.org/officeDocument/2006/relationships/image" Target="../media/image69.wmf"/><Relationship Id="rId5" Type="http://schemas.openxmlformats.org/officeDocument/2006/relationships/diagramData" Target="../diagrams/data5.xml"/><Relationship Id="rId6" Type="http://schemas.openxmlformats.org/officeDocument/2006/relationships/diagramLayout" Target="../diagrams/layout5.xml"/><Relationship Id="rId7" Type="http://schemas.openxmlformats.org/officeDocument/2006/relationships/diagramQuickStyle" Target="../diagrams/quickStyle5.xml"/><Relationship Id="rId8" Type="http://schemas.openxmlformats.org/officeDocument/2006/relationships/diagramColors" Target="../diagrams/colors5.xml"/><Relationship Id="rId9" Type="http://schemas.microsoft.com/office/2007/relationships/diagramDrawing" Target="../diagrams/drawing5.xml"/><Relationship Id="rId10" Type="http://schemas.openxmlformats.org/officeDocument/2006/relationships/diagramData" Target="../diagrams/data6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file://localhost/Users/shirishpathare/Desktop/IPhOPresentation/njp458349movie2.mov" TargetMode="External"/><Relationship Id="rId3" Type="http://schemas.openxmlformats.org/officeDocument/2006/relationships/image" Target="../media/image141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jpeg"/><Relationship Id="rId3" Type="http://schemas.openxmlformats.org/officeDocument/2006/relationships/image" Target="../media/image14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4" Type="http://schemas.openxmlformats.org/officeDocument/2006/relationships/image" Target="../media/image146.jpeg"/><Relationship Id="rId5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jpe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8.jp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9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oleObject" Target="../embeddings/Microsoft_Equation3.bin"/><Relationship Id="rId5" Type="http://schemas.openxmlformats.org/officeDocument/2006/relationships/image" Target="../media/image150.emf"/><Relationship Id="rId6" Type="http://schemas.openxmlformats.org/officeDocument/2006/relationships/image" Target="../media/image151.emf"/><Relationship Id="rId7" Type="http://schemas.openxmlformats.org/officeDocument/2006/relationships/image" Target="../media/image152.e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14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4" Type="http://schemas.openxmlformats.org/officeDocument/2006/relationships/image" Target="../media/image153.e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35.bin"/><Relationship Id="rId20" Type="http://schemas.openxmlformats.org/officeDocument/2006/relationships/image" Target="../media/image162.wmf"/><Relationship Id="rId21" Type="http://schemas.openxmlformats.org/officeDocument/2006/relationships/oleObject" Target="../embeddings/oleObject41.bin"/><Relationship Id="rId22" Type="http://schemas.openxmlformats.org/officeDocument/2006/relationships/image" Target="../media/image163.wmf"/><Relationship Id="rId23" Type="http://schemas.openxmlformats.org/officeDocument/2006/relationships/oleObject" Target="../embeddings/oleObject42.bin"/><Relationship Id="rId24" Type="http://schemas.openxmlformats.org/officeDocument/2006/relationships/image" Target="../media/image164.wmf"/><Relationship Id="rId10" Type="http://schemas.openxmlformats.org/officeDocument/2006/relationships/image" Target="../media/image157.wmf"/><Relationship Id="rId11" Type="http://schemas.openxmlformats.org/officeDocument/2006/relationships/oleObject" Target="../embeddings/oleObject36.bin"/><Relationship Id="rId12" Type="http://schemas.openxmlformats.org/officeDocument/2006/relationships/image" Target="../media/image158.wmf"/><Relationship Id="rId13" Type="http://schemas.openxmlformats.org/officeDocument/2006/relationships/oleObject" Target="../embeddings/oleObject37.bin"/><Relationship Id="rId14" Type="http://schemas.openxmlformats.org/officeDocument/2006/relationships/image" Target="../media/image159.wmf"/><Relationship Id="rId15" Type="http://schemas.openxmlformats.org/officeDocument/2006/relationships/oleObject" Target="../embeddings/oleObject38.bin"/><Relationship Id="rId16" Type="http://schemas.openxmlformats.org/officeDocument/2006/relationships/image" Target="../media/image160.wmf"/><Relationship Id="rId17" Type="http://schemas.openxmlformats.org/officeDocument/2006/relationships/oleObject" Target="../embeddings/oleObject39.bin"/><Relationship Id="rId18" Type="http://schemas.openxmlformats.org/officeDocument/2006/relationships/image" Target="../media/image161.wmf"/><Relationship Id="rId19" Type="http://schemas.openxmlformats.org/officeDocument/2006/relationships/oleObject" Target="../embeddings/oleObject40.bin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32.bin"/><Relationship Id="rId4" Type="http://schemas.openxmlformats.org/officeDocument/2006/relationships/image" Target="../media/image154.wmf"/><Relationship Id="rId5" Type="http://schemas.openxmlformats.org/officeDocument/2006/relationships/oleObject" Target="../embeddings/oleObject33.bin"/><Relationship Id="rId6" Type="http://schemas.openxmlformats.org/officeDocument/2006/relationships/image" Target="../media/image155.wmf"/><Relationship Id="rId7" Type="http://schemas.openxmlformats.org/officeDocument/2006/relationships/oleObject" Target="../embeddings/oleObject34.bin"/><Relationship Id="rId8" Type="http://schemas.openxmlformats.org/officeDocument/2006/relationships/image" Target="../media/image156.wmf"/></Relationships>
</file>

<file path=ppt/slides/_rels/slide12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6.bin"/><Relationship Id="rId12" Type="http://schemas.openxmlformats.org/officeDocument/2006/relationships/image" Target="../media/image163.wmf"/><Relationship Id="rId13" Type="http://schemas.openxmlformats.org/officeDocument/2006/relationships/oleObject" Target="../embeddings/oleObject47.bin"/><Relationship Id="rId14" Type="http://schemas.openxmlformats.org/officeDocument/2006/relationships/image" Target="../media/image164.wmf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66.emf"/><Relationship Id="rId4" Type="http://schemas.openxmlformats.org/officeDocument/2006/relationships/image" Target="../media/image167.emf"/><Relationship Id="rId5" Type="http://schemas.openxmlformats.org/officeDocument/2006/relationships/oleObject" Target="../embeddings/oleObject43.bin"/><Relationship Id="rId6" Type="http://schemas.openxmlformats.org/officeDocument/2006/relationships/image" Target="../media/image165.emf"/><Relationship Id="rId7" Type="http://schemas.openxmlformats.org/officeDocument/2006/relationships/oleObject" Target="../embeddings/oleObject44.bin"/><Relationship Id="rId8" Type="http://schemas.openxmlformats.org/officeDocument/2006/relationships/image" Target="../media/image161.wmf"/><Relationship Id="rId9" Type="http://schemas.openxmlformats.org/officeDocument/2006/relationships/oleObject" Target="../embeddings/oleObject45.bin"/><Relationship Id="rId10" Type="http://schemas.openxmlformats.org/officeDocument/2006/relationships/image" Target="../media/image162.wmf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9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8.jpg"/><Relationship Id="rId3" Type="http://schemas.openxmlformats.org/officeDocument/2006/relationships/image" Target="../media/image16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4" Type="http://schemas.openxmlformats.org/officeDocument/2006/relationships/image" Target="../media/image17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0.jpe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3.jpeg"/><Relationship Id="rId3" Type="http://schemas.openxmlformats.org/officeDocument/2006/relationships/image" Target="../media/image174.jpe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5.jpeg"/><Relationship Id="rId3" Type="http://schemas.openxmlformats.org/officeDocument/2006/relationships/image" Target="../media/image176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g"/><Relationship Id="rId4" Type="http://schemas.openxmlformats.org/officeDocument/2006/relationships/image" Target="../media/image179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7.jp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4" Type="http://schemas.openxmlformats.org/officeDocument/2006/relationships/image" Target="../media/image182.jpeg"/><Relationship Id="rId5" Type="http://schemas.openxmlformats.org/officeDocument/2006/relationships/image" Target="../media/image18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0.jpe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3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4.jpeg"/><Relationship Id="rId3" Type="http://schemas.openxmlformats.org/officeDocument/2006/relationships/image" Target="../media/image185.jpe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6.jpg"/><Relationship Id="rId3" Type="http://schemas.openxmlformats.org/officeDocument/2006/relationships/image" Target="../media/image187.jpe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8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4" Type="http://schemas.openxmlformats.org/officeDocument/2006/relationships/image" Target="../media/image19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9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4" Type="http://schemas.openxmlformats.org/officeDocument/2006/relationships/image" Target="../media/image19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2.pn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5.pn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6.emf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7.emf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4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7.emf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jpeg"/><Relationship Id="rId12" Type="http://schemas.openxmlformats.org/officeDocument/2006/relationships/image" Target="../media/image20.jpg"/><Relationship Id="rId13" Type="http://schemas.openxmlformats.org/officeDocument/2006/relationships/image" Target="../media/image21.png"/><Relationship Id="rId14" Type="http://schemas.openxmlformats.org/officeDocument/2006/relationships/image" Target="../media/image22.jpg"/><Relationship Id="rId15" Type="http://schemas.openxmlformats.org/officeDocument/2006/relationships/image" Target="../media/image23.jpg"/><Relationship Id="rId16" Type="http://schemas.openxmlformats.org/officeDocument/2006/relationships/image" Target="../media/image24.jpg"/><Relationship Id="rId17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eg"/><Relationship Id="rId6" Type="http://schemas.openxmlformats.org/officeDocument/2006/relationships/image" Target="../media/image14.jpg"/><Relationship Id="rId7" Type="http://schemas.openxmlformats.org/officeDocument/2006/relationships/image" Target="../media/image15.jpg"/><Relationship Id="rId8" Type="http://schemas.openxmlformats.org/officeDocument/2006/relationships/image" Target="../media/image16.jpg"/><Relationship Id="rId9" Type="http://schemas.openxmlformats.org/officeDocument/2006/relationships/image" Target="../media/image17.jpg"/><Relationship Id="rId10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.bin"/><Relationship Id="rId12" Type="http://schemas.openxmlformats.org/officeDocument/2006/relationships/image" Target="../media/image36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Relationship Id="rId4" Type="http://schemas.openxmlformats.org/officeDocument/2006/relationships/image" Target="../media/image37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33.w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34.wmf"/><Relationship Id="rId9" Type="http://schemas.openxmlformats.org/officeDocument/2006/relationships/oleObject" Target="../embeddings/oleObject3.bin"/><Relationship Id="rId10" Type="http://schemas.openxmlformats.org/officeDocument/2006/relationships/image" Target="../media/image35.wmf"/></Relationships>
</file>

<file path=ppt/slides/_rels/slide35.xml.rels><?xml version="1.0" encoding="UTF-8" standalone="yes"?>
<Relationships xmlns="http://schemas.openxmlformats.org/package/2006/relationships"><Relationship Id="rId20" Type="http://schemas.openxmlformats.org/officeDocument/2006/relationships/image" Target="../media/image45.png"/><Relationship Id="rId21" Type="http://schemas.openxmlformats.org/officeDocument/2006/relationships/oleObject" Target="../embeddings/oleObject7.bin"/><Relationship Id="rId22" Type="http://schemas.openxmlformats.org/officeDocument/2006/relationships/image" Target="../media/image40.wmf"/><Relationship Id="rId23" Type="http://schemas.openxmlformats.org/officeDocument/2006/relationships/oleObject" Target="../embeddings/oleObject8.bin"/><Relationship Id="rId24" Type="http://schemas.openxmlformats.org/officeDocument/2006/relationships/image" Target="../media/image41.wmf"/><Relationship Id="rId10" Type="http://schemas.openxmlformats.org/officeDocument/2006/relationships/oleObject" Target="../embeddings/oleObject5.bin"/><Relationship Id="rId11" Type="http://schemas.openxmlformats.org/officeDocument/2006/relationships/image" Target="../media/image38.wmf"/><Relationship Id="rId12" Type="http://schemas.openxmlformats.org/officeDocument/2006/relationships/oleObject" Target="../embeddings/Microsoft_Equation1.bin"/><Relationship Id="rId13" Type="http://schemas.openxmlformats.org/officeDocument/2006/relationships/image" Target="../media/image38.wmf"/><Relationship Id="rId14" Type="http://schemas.openxmlformats.org/officeDocument/2006/relationships/oleObject" Target="../embeddings/oleObject6.bin"/><Relationship Id="rId15" Type="http://schemas.openxmlformats.org/officeDocument/2006/relationships/image" Target="../media/image39.wmf"/><Relationship Id="rId16" Type="http://schemas.openxmlformats.org/officeDocument/2006/relationships/oleObject" Target="../embeddings/Microsoft_Equation2.bin"/><Relationship Id="rId17" Type="http://schemas.openxmlformats.org/officeDocument/2006/relationships/image" Target="../media/image39.wmf"/><Relationship Id="rId18" Type="http://schemas.openxmlformats.org/officeDocument/2006/relationships/image" Target="../media/image43.png"/><Relationship Id="rId19" Type="http://schemas.openxmlformats.org/officeDocument/2006/relationships/image" Target="../media/image4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<Relationship Id="rId4" Type="http://schemas.openxmlformats.org/officeDocument/2006/relationships/image" Target="../media/image42.jpeg"/><Relationship Id="rId8" Type="http://schemas.openxmlformats.org/officeDocument/2006/relationships/image" Target="../media/image22.png"/><Relationship Id="rId9" Type="http://schemas.openxmlformats.org/officeDocument/2006/relationships/image" Target="../media/image23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5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6" Type="http://schemas.openxmlformats.org/officeDocument/2006/relationships/oleObject" Target="../embeddings/oleObject9.bin"/><Relationship Id="rId7" Type="http://schemas.openxmlformats.org/officeDocument/2006/relationships/image" Target="../media/image51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5" Type="http://schemas.openxmlformats.org/officeDocument/2006/relationships/image" Target="../media/image58.jpeg"/><Relationship Id="rId6" Type="http://schemas.openxmlformats.org/officeDocument/2006/relationships/image" Target="../media/image59.jpeg"/><Relationship Id="rId7" Type="http://schemas.openxmlformats.org/officeDocument/2006/relationships/image" Target="../media/image60.jpeg"/><Relationship Id="rId8" Type="http://schemas.openxmlformats.org/officeDocument/2006/relationships/image" Target="../media/image61.jpeg"/><Relationship Id="rId9" Type="http://schemas.openxmlformats.org/officeDocument/2006/relationships/image" Target="../media/image62.png"/><Relationship Id="rId10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oleObject" Target="../embeddings/oleObject10.bin"/><Relationship Id="rId6" Type="http://schemas.openxmlformats.org/officeDocument/2006/relationships/image" Target="../media/image66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5.jpeg"/><Relationship Id="rId12" Type="http://schemas.openxmlformats.org/officeDocument/2006/relationships/image" Target="../media/image67.jpe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70.jpeg"/><Relationship Id="rId5" Type="http://schemas.openxmlformats.org/officeDocument/2006/relationships/oleObject" Target="../embeddings/oleObject11.bin"/><Relationship Id="rId6" Type="http://schemas.openxmlformats.org/officeDocument/2006/relationships/image" Target="../media/image69.wmf"/><Relationship Id="rId7" Type="http://schemas.openxmlformats.org/officeDocument/2006/relationships/image" Target="../media/image52.jpeg"/><Relationship Id="rId8" Type="http://schemas.openxmlformats.org/officeDocument/2006/relationships/image" Target="../media/image30.jpeg"/><Relationship Id="rId9" Type="http://schemas.openxmlformats.org/officeDocument/2006/relationships/image" Target="../media/image71.jpeg"/><Relationship Id="rId10" Type="http://schemas.openxmlformats.org/officeDocument/2006/relationships/image" Target="../media/image7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74.emf"/><Relationship Id="rId5" Type="http://schemas.openxmlformats.org/officeDocument/2006/relationships/image" Target="../media/image75.emf"/><Relationship Id="rId6" Type="http://schemas.openxmlformats.org/officeDocument/2006/relationships/image" Target="../media/image76.emf"/><Relationship Id="rId7" Type="http://schemas.openxmlformats.org/officeDocument/2006/relationships/image" Target="../media/image77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74.emf"/><Relationship Id="rId5" Type="http://schemas.openxmlformats.org/officeDocument/2006/relationships/image" Target="../media/image76.emf"/><Relationship Id="rId6" Type="http://schemas.openxmlformats.org/officeDocument/2006/relationships/image" Target="../media/image75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2.emf"/><Relationship Id="rId3" Type="http://schemas.openxmlformats.org/officeDocument/2006/relationships/image" Target="../media/image83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00412.MTS" TargetMode="External"/><Relationship Id="rId3" Type="http://schemas.openxmlformats.org/officeDocument/2006/relationships/image" Target="../media/image85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4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2" Type="http://schemas.openxmlformats.org/officeDocument/2006/relationships/hyperlink" Target="00409.MTS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eg"/><Relationship Id="rId3" Type="http://schemas.openxmlformats.org/officeDocument/2006/relationships/image" Target="../media/image9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93.emf"/><Relationship Id="rId5" Type="http://schemas.openxmlformats.org/officeDocument/2006/relationships/image" Target="../media/image94.jpe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image" Target="../media/image96.wmf"/><Relationship Id="rId5" Type="http://schemas.openxmlformats.org/officeDocument/2006/relationships/image" Target="../media/image94.jpe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oleObject" Target="../embeddings/oleObject16.bin"/><Relationship Id="rId5" Type="http://schemas.openxmlformats.org/officeDocument/2006/relationships/image" Target="../media/image97.w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emf"/><Relationship Id="rId3" Type="http://schemas.openxmlformats.org/officeDocument/2006/relationships/image" Target="../media/image9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4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4" Type="http://schemas.openxmlformats.org/officeDocument/2006/relationships/image" Target="../media/image102.w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18.bin"/><Relationship Id="rId5" Type="http://schemas.openxmlformats.org/officeDocument/2006/relationships/image" Target="../media/image102.wmf"/><Relationship Id="rId6" Type="http://schemas.openxmlformats.org/officeDocument/2006/relationships/image" Target="../media/image98.emf"/><Relationship Id="rId7" Type="http://schemas.openxmlformats.org/officeDocument/2006/relationships/image" Target="../media/image100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4" Type="http://schemas.openxmlformats.org/officeDocument/2006/relationships/image" Target="../media/image109.jpeg"/><Relationship Id="rId5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e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em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emf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emf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jpeg"/><Relationship Id="rId3" Type="http://schemas.openxmlformats.org/officeDocument/2006/relationships/image" Target="../media/image119.emf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pho-logo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6262"/>
            <a:ext cx="3114076" cy="17580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673081" y="179386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536715" y="275771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7640" y="2514600"/>
            <a:ext cx="9097362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glow rad="101600">
              <a:schemeClr val="tx2">
                <a:lumMod val="20000"/>
                <a:lumOff val="80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The 46</a:t>
            </a:r>
            <a:r>
              <a:rPr lang="en-US" sz="4000" b="1" baseline="30000" dirty="0" smtClean="0"/>
              <a:t>th</a:t>
            </a:r>
            <a:r>
              <a:rPr lang="en-US" sz="4000" b="1" dirty="0" smtClean="0"/>
              <a:t> International Physics Olympiad</a:t>
            </a:r>
            <a:endParaRPr lang="en-US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124200" y="4191000"/>
            <a:ext cx="320680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/>
              <a:t>Anwesh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Mazumdar</a:t>
            </a:r>
            <a:endParaRPr lang="en-US" sz="2800" b="1" dirty="0" smtClean="0"/>
          </a:p>
          <a:p>
            <a:pPr algn="ctr"/>
            <a:r>
              <a:rPr lang="en-US" sz="2800" b="1" dirty="0" smtClean="0"/>
              <a:t>Shirish Pathare</a:t>
            </a:r>
          </a:p>
          <a:p>
            <a:pPr algn="ctr"/>
            <a:r>
              <a:rPr lang="en-US" sz="2800" b="1" dirty="0" smtClean="0"/>
              <a:t>Praveen </a:t>
            </a:r>
            <a:r>
              <a:rPr lang="en-US" sz="2800" b="1" dirty="0" err="1" smtClean="0"/>
              <a:t>Pathak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752600" y="5786735"/>
            <a:ext cx="5944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Homi Bhabha Centre for Science Education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64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704561"/>
              </p:ext>
            </p:extLst>
          </p:nvPr>
        </p:nvGraphicFramePr>
        <p:xfrm>
          <a:off x="1017854" y="838200"/>
          <a:ext cx="6830745" cy="356616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857879"/>
                <a:gridCol w="3188790"/>
                <a:gridCol w="2784076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Times"/>
                        <a:cs typeface="Times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"/>
                          <a:cs typeface="Times"/>
                        </a:rPr>
                        <a:t>Students</a:t>
                      </a:r>
                      <a:endParaRPr lang="en-US" sz="20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"/>
                          <a:cs typeface="Times"/>
                        </a:rPr>
                        <a:t>Leaders</a:t>
                      </a:r>
                      <a:endParaRPr lang="en-US" sz="2000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"/>
                          <a:cs typeface="Times"/>
                        </a:rPr>
                        <a:t>Day 1</a:t>
                      </a:r>
                      <a:endParaRPr lang="en-US" sz="2000" b="1" dirty="0">
                        <a:latin typeface="Times"/>
                        <a:cs typeface="Times"/>
                      </a:endParaRPr>
                    </a:p>
                  </a:txBody>
                  <a:tcPr anchor="ctr" anchorCtr="1"/>
                </a:tc>
                <a:tc gridSpan="2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"/>
                          <a:cs typeface="Times"/>
                        </a:rPr>
                        <a:t>Day 2</a:t>
                      </a:r>
                      <a:endParaRPr lang="en-US" sz="2000" b="1" dirty="0">
                        <a:latin typeface="Times"/>
                        <a:cs typeface="Times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"/>
                          <a:cs typeface="Times"/>
                        </a:rPr>
                        <a:t>Day 3</a:t>
                      </a:r>
                      <a:endParaRPr lang="en-US" sz="2000" b="1" dirty="0">
                        <a:latin typeface="Times"/>
                        <a:cs typeface="Times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"/>
                          <a:cs typeface="Times"/>
                        </a:rPr>
                        <a:t>Day 4</a:t>
                      </a:r>
                      <a:endParaRPr lang="en-US" sz="2000" b="1" dirty="0">
                        <a:latin typeface="Times"/>
                        <a:cs typeface="Times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"/>
                          <a:cs typeface="Times"/>
                        </a:rPr>
                        <a:t>Day 5</a:t>
                      </a:r>
                      <a:endParaRPr lang="en-US" sz="2000" b="1" dirty="0">
                        <a:latin typeface="Times"/>
                        <a:cs typeface="Times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"/>
                          <a:cs typeface="Times"/>
                        </a:rPr>
                        <a:t>Day 6</a:t>
                      </a:r>
                      <a:endParaRPr lang="en-US" sz="2000" b="1" dirty="0">
                        <a:latin typeface="Times"/>
                        <a:cs typeface="Times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"/>
                          <a:cs typeface="Times"/>
                        </a:rPr>
                        <a:t>Day 7</a:t>
                      </a:r>
                      <a:endParaRPr lang="en-US" sz="2000" b="1" dirty="0">
                        <a:latin typeface="Times"/>
                        <a:cs typeface="Times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"/>
                          <a:cs typeface="Times"/>
                        </a:rPr>
                        <a:t>Day 8</a:t>
                      </a:r>
                      <a:endParaRPr lang="en-US" sz="2000" b="1" dirty="0">
                        <a:latin typeface="Times"/>
                        <a:cs typeface="Times"/>
                      </a:endParaRPr>
                    </a:p>
                  </a:txBody>
                  <a:tcPr anchor="ctr" anchorCtr="1"/>
                </a:tc>
                <a:tc gridSpan="2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Line Callout 1 4"/>
          <p:cNvSpPr/>
          <p:nvPr/>
        </p:nvSpPr>
        <p:spPr>
          <a:xfrm>
            <a:off x="1143000" y="4953000"/>
            <a:ext cx="6858000" cy="762000"/>
          </a:xfrm>
          <a:prstGeom prst="borderCallout1">
            <a:avLst>
              <a:gd name="adj1" fmla="val -2086"/>
              <a:gd name="adj2" fmla="val -359"/>
              <a:gd name="adj3" fmla="val -417974"/>
              <a:gd name="adj4" fmla="val 78885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4A452A"/>
                </a:solidFill>
                <a:latin typeface="Times"/>
                <a:cs typeface="Times"/>
              </a:rPr>
              <a:t>Ratification of problems by IB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4A452A"/>
                </a:solidFill>
                <a:latin typeface="Times"/>
                <a:cs typeface="Times"/>
              </a:rPr>
              <a:t>Translation into respective languages by the leaders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22122" y="1219200"/>
            <a:ext cx="2326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Opening </a:t>
            </a:r>
            <a:r>
              <a:rPr lang="en-US" sz="2000" b="1" dirty="0" smtClean="0"/>
              <a:t>Ceremony</a:t>
            </a:r>
            <a:endParaRPr lang="en-US" sz="2000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2970952" y="1600200"/>
            <a:ext cx="4877648" cy="400110"/>
            <a:chOff x="1784505" y="1752600"/>
            <a:chExt cx="4877648" cy="400110"/>
          </a:xfrm>
        </p:grpSpPr>
        <p:sp>
          <p:nvSpPr>
            <p:cNvPr id="8" name="TextBox 7"/>
            <p:cNvSpPr txBox="1"/>
            <p:nvPr/>
          </p:nvSpPr>
          <p:spPr>
            <a:xfrm>
              <a:off x="1784505" y="1752600"/>
              <a:ext cx="12962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Excursion</a:t>
              </a:r>
              <a:endParaRPr lang="en-US" sz="20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62400" y="1752600"/>
              <a:ext cx="26997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Experiment Discussion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061966" y="1981200"/>
            <a:ext cx="5100834" cy="400110"/>
            <a:chOff x="914400" y="2133600"/>
            <a:chExt cx="5100834" cy="400110"/>
          </a:xfrm>
        </p:grpSpPr>
        <p:sp>
          <p:nvSpPr>
            <p:cNvPr id="11" name="TextBox 10"/>
            <p:cNvSpPr txBox="1"/>
            <p:nvPr/>
          </p:nvSpPr>
          <p:spPr>
            <a:xfrm>
              <a:off x="914400" y="2133600"/>
              <a:ext cx="29561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Experiment </a:t>
              </a:r>
              <a:r>
                <a:rPr lang="en-US" sz="2000" b="1" dirty="0" smtClean="0"/>
                <a:t>Examination</a:t>
              </a:r>
              <a:endParaRPr lang="en-US" sz="20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18986" y="2133600"/>
              <a:ext cx="12962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Excursion</a:t>
              </a:r>
              <a:endParaRPr lang="en-US" sz="20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286000" y="2761874"/>
            <a:ext cx="4800600" cy="429597"/>
            <a:chOff x="990600" y="2104113"/>
            <a:chExt cx="4800600" cy="429597"/>
          </a:xfrm>
        </p:grpSpPr>
        <p:sp>
          <p:nvSpPr>
            <p:cNvPr id="14" name="TextBox 13"/>
            <p:cNvSpPr txBox="1"/>
            <p:nvPr/>
          </p:nvSpPr>
          <p:spPr>
            <a:xfrm>
              <a:off x="990600" y="2133600"/>
              <a:ext cx="2457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Theory Examination</a:t>
              </a:r>
              <a:endParaRPr lang="en-US" sz="20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494952" y="2104113"/>
              <a:ext cx="12962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Excursion</a:t>
              </a:r>
              <a:endParaRPr lang="en-US" sz="2000" b="1" dirty="0"/>
            </a:p>
          </p:txBody>
        </p:sp>
      </p:grpSp>
      <p:sp>
        <p:nvSpPr>
          <p:cNvPr id="16" name="Line Callout 1 15"/>
          <p:cNvSpPr/>
          <p:nvPr/>
        </p:nvSpPr>
        <p:spPr>
          <a:xfrm>
            <a:off x="1143000" y="5105400"/>
            <a:ext cx="6858000" cy="685800"/>
          </a:xfrm>
          <a:prstGeom prst="borderCallout1">
            <a:avLst>
              <a:gd name="adj1" fmla="val -4401"/>
              <a:gd name="adj2" fmla="val -102"/>
              <a:gd name="adj3" fmla="val -368874"/>
              <a:gd name="adj4" fmla="val 76789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4A452A"/>
                </a:solidFill>
                <a:latin typeface="Times"/>
                <a:cs typeface="Times"/>
              </a:rPr>
              <a:t>Ratification of problems by IB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4A452A"/>
                </a:solidFill>
                <a:latin typeface="Times"/>
                <a:cs typeface="Times"/>
              </a:rPr>
              <a:t>Translation into respective languages by the leaders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818552" y="3181290"/>
            <a:ext cx="5030048" cy="400110"/>
            <a:chOff x="1827952" y="5181600"/>
            <a:chExt cx="5030048" cy="400110"/>
          </a:xfrm>
        </p:grpSpPr>
        <p:sp>
          <p:nvSpPr>
            <p:cNvPr id="18" name="TextBox 17"/>
            <p:cNvSpPr txBox="1"/>
            <p:nvPr/>
          </p:nvSpPr>
          <p:spPr>
            <a:xfrm>
              <a:off x="1827952" y="5181600"/>
              <a:ext cx="12962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Excursion</a:t>
              </a:r>
              <a:endParaRPr lang="en-US" sz="20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090120" y="5181600"/>
              <a:ext cx="27678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Excursion + Evaluation</a:t>
              </a:r>
              <a:endParaRPr lang="en-US" sz="2000" b="1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818552" y="3581400"/>
            <a:ext cx="4377543" cy="400110"/>
            <a:chOff x="1827952" y="5715000"/>
            <a:chExt cx="4377543" cy="400110"/>
          </a:xfrm>
        </p:grpSpPr>
        <p:sp>
          <p:nvSpPr>
            <p:cNvPr id="21" name="TextBox 20"/>
            <p:cNvSpPr txBox="1"/>
            <p:nvPr/>
          </p:nvSpPr>
          <p:spPr>
            <a:xfrm>
              <a:off x="4724400" y="5715000"/>
              <a:ext cx="14810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Moderation</a:t>
              </a:r>
              <a:endParaRPr lang="en-US" sz="20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827952" y="5715000"/>
              <a:ext cx="12962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Excursion</a:t>
              </a:r>
              <a:endParaRPr lang="en-US" sz="2000" b="1" dirty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936066" y="3943290"/>
            <a:ext cx="2274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Closing  Ceremony</a:t>
            </a:r>
            <a:endParaRPr lang="en-US" sz="2000" b="1" dirty="0"/>
          </a:p>
        </p:txBody>
      </p:sp>
      <p:grpSp>
        <p:nvGrpSpPr>
          <p:cNvPr id="24" name="Group 23"/>
          <p:cNvGrpSpPr/>
          <p:nvPr/>
        </p:nvGrpSpPr>
        <p:grpSpPr>
          <a:xfrm>
            <a:off x="2590800" y="2362200"/>
            <a:ext cx="5029200" cy="400110"/>
            <a:chOff x="1600200" y="3505200"/>
            <a:chExt cx="5029200" cy="400110"/>
          </a:xfrm>
        </p:grpSpPr>
        <p:sp>
          <p:nvSpPr>
            <p:cNvPr id="25" name="TextBox 24"/>
            <p:cNvSpPr txBox="1"/>
            <p:nvPr/>
          </p:nvSpPr>
          <p:spPr>
            <a:xfrm>
              <a:off x="1600200" y="3505200"/>
              <a:ext cx="12962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Excursion</a:t>
              </a:r>
              <a:endParaRPr lang="en-US" sz="2000" b="1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428206" y="3505200"/>
              <a:ext cx="22011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Theory </a:t>
              </a:r>
              <a:r>
                <a:rPr lang="en-US" sz="2000" b="1" dirty="0" smtClean="0"/>
                <a:t>Discussion</a:t>
              </a:r>
              <a:endParaRPr lang="en-US" sz="2000" b="1" dirty="0"/>
            </a:p>
          </p:txBody>
        </p:sp>
      </p:grpSp>
      <p:sp>
        <p:nvSpPr>
          <p:cNvPr id="27" name="Line Callout 1 26"/>
          <p:cNvSpPr/>
          <p:nvPr/>
        </p:nvSpPr>
        <p:spPr>
          <a:xfrm>
            <a:off x="35280" y="4694754"/>
            <a:ext cx="9067800" cy="1327716"/>
          </a:xfrm>
          <a:prstGeom prst="borderCallout1">
            <a:avLst>
              <a:gd name="adj1" fmla="val 148"/>
              <a:gd name="adj2" fmla="val -552"/>
              <a:gd name="adj3" fmla="val -95892"/>
              <a:gd name="adj4" fmla="val 70363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>
                <a:solidFill>
                  <a:srgbClr val="4A452A"/>
                </a:solidFill>
                <a:latin typeface="Times"/>
                <a:cs typeface="Times"/>
              </a:rPr>
              <a:t>Answersheets</a:t>
            </a:r>
            <a:r>
              <a:rPr lang="en-US" sz="2000" b="1" dirty="0">
                <a:solidFill>
                  <a:srgbClr val="4A452A"/>
                </a:solidFill>
                <a:latin typeface="Times"/>
                <a:cs typeface="Times"/>
              </a:rPr>
              <a:t> are independently evaluated by graders of host country as well as leaders of respective countries </a:t>
            </a:r>
          </a:p>
          <a:p>
            <a:pPr marL="642938" indent="-342900">
              <a:buFont typeface="Arial"/>
              <a:buChar char="•"/>
            </a:pPr>
            <a:r>
              <a:rPr lang="en-US" sz="2000" b="1" dirty="0" smtClean="0">
                <a:solidFill>
                  <a:srgbClr val="4A452A"/>
                </a:solidFill>
                <a:latin typeface="Times"/>
                <a:cs typeface="Times"/>
              </a:rPr>
              <a:t>Detailed </a:t>
            </a:r>
            <a:r>
              <a:rPr lang="en-US" sz="2000" b="1" dirty="0">
                <a:solidFill>
                  <a:srgbClr val="4A452A"/>
                </a:solidFill>
                <a:latin typeface="Times"/>
                <a:cs typeface="Times"/>
              </a:rPr>
              <a:t>grading scheme prepared by host and approved by IB </a:t>
            </a:r>
            <a:endParaRPr lang="en-US" sz="2000" b="1" dirty="0" smtClean="0">
              <a:solidFill>
                <a:srgbClr val="4A452A"/>
              </a:solidFill>
              <a:latin typeface="Times"/>
              <a:cs typeface="Times"/>
            </a:endParaRPr>
          </a:p>
          <a:p>
            <a:pPr marL="642938" indent="-342900">
              <a:buFont typeface="Arial"/>
              <a:buChar char="•"/>
            </a:pPr>
            <a:r>
              <a:rPr lang="en-US" sz="2000" b="1" dirty="0" smtClean="0">
                <a:solidFill>
                  <a:srgbClr val="4A452A"/>
                </a:solidFill>
                <a:latin typeface="Times"/>
                <a:cs typeface="Times"/>
              </a:rPr>
              <a:t>Evaluation </a:t>
            </a:r>
            <a:r>
              <a:rPr lang="en-US" sz="2000" b="1" dirty="0">
                <a:solidFill>
                  <a:srgbClr val="4A452A"/>
                </a:solidFill>
                <a:latin typeface="Times"/>
                <a:cs typeface="Times"/>
              </a:rPr>
              <a:t>to be completed within a few hours </a:t>
            </a:r>
          </a:p>
        </p:txBody>
      </p:sp>
      <p:sp>
        <p:nvSpPr>
          <p:cNvPr id="28" name="Line Callout 1 27"/>
          <p:cNvSpPr/>
          <p:nvPr/>
        </p:nvSpPr>
        <p:spPr>
          <a:xfrm>
            <a:off x="3675240" y="4859159"/>
            <a:ext cx="2286000" cy="1143000"/>
          </a:xfrm>
          <a:prstGeom prst="borderCallout1">
            <a:avLst>
              <a:gd name="adj1" fmla="val 229"/>
              <a:gd name="adj2" fmla="val -616"/>
              <a:gd name="adj3" fmla="val -234905"/>
              <a:gd name="adj4" fmla="val -9369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/>
              <a:buChar char="•"/>
            </a:pPr>
            <a:r>
              <a:rPr lang="en-US" sz="2000" b="1" dirty="0">
                <a:solidFill>
                  <a:srgbClr val="4A452A"/>
                </a:solidFill>
                <a:latin typeface="Times"/>
                <a:cs typeface="Times"/>
              </a:rPr>
              <a:t>5 hour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>
                <a:solidFill>
                  <a:srgbClr val="4A452A"/>
                </a:solidFill>
                <a:latin typeface="Times"/>
                <a:cs typeface="Times"/>
              </a:rPr>
              <a:t>1 or 2 Problems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>
                <a:solidFill>
                  <a:srgbClr val="4A452A"/>
                </a:solidFill>
                <a:latin typeface="Times"/>
                <a:cs typeface="Times"/>
              </a:rPr>
              <a:t>20 Marks</a:t>
            </a:r>
          </a:p>
        </p:txBody>
      </p:sp>
      <p:sp>
        <p:nvSpPr>
          <p:cNvPr id="29" name="Line Callout 1 28"/>
          <p:cNvSpPr/>
          <p:nvPr/>
        </p:nvSpPr>
        <p:spPr>
          <a:xfrm>
            <a:off x="3810000" y="4876800"/>
            <a:ext cx="1905000" cy="1143000"/>
          </a:xfrm>
          <a:prstGeom prst="borderCallout1">
            <a:avLst>
              <a:gd name="adj1" fmla="val 228"/>
              <a:gd name="adj2" fmla="val 1"/>
              <a:gd name="adj3" fmla="val -162198"/>
              <a:gd name="adj4" fmla="val -31300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/>
              <a:buChar char="•"/>
            </a:pPr>
            <a:r>
              <a:rPr lang="en-US" sz="2000" b="1" dirty="0">
                <a:solidFill>
                  <a:srgbClr val="4A452A"/>
                </a:solidFill>
                <a:latin typeface="Times"/>
                <a:cs typeface="Times"/>
              </a:rPr>
              <a:t>5 hour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>
                <a:solidFill>
                  <a:srgbClr val="4A452A"/>
                </a:solidFill>
                <a:latin typeface="Times"/>
                <a:cs typeface="Times"/>
              </a:rPr>
              <a:t>3 Problems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>
                <a:solidFill>
                  <a:srgbClr val="4A452A"/>
                </a:solidFill>
                <a:latin typeface="Times"/>
                <a:cs typeface="Times"/>
              </a:rPr>
              <a:t>30 Marks</a:t>
            </a:r>
          </a:p>
        </p:txBody>
      </p:sp>
      <p:sp>
        <p:nvSpPr>
          <p:cNvPr id="34" name="Line Callout 1 33"/>
          <p:cNvSpPr/>
          <p:nvPr/>
        </p:nvSpPr>
        <p:spPr>
          <a:xfrm>
            <a:off x="533400" y="4724400"/>
            <a:ext cx="7696200" cy="1327716"/>
          </a:xfrm>
          <a:prstGeom prst="borderCallout1">
            <a:avLst>
              <a:gd name="adj1" fmla="val -1180"/>
              <a:gd name="adj2" fmla="val -82"/>
              <a:gd name="adj3" fmla="val -69318"/>
              <a:gd name="adj4" fmla="val 75560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rgbClr val="4A452A"/>
                </a:solidFill>
                <a:latin typeface="Times"/>
                <a:cs typeface="Times"/>
              </a:rPr>
              <a:t>Marks </a:t>
            </a:r>
            <a:r>
              <a:rPr lang="en-US" sz="2000" b="1" dirty="0">
                <a:solidFill>
                  <a:srgbClr val="4A452A"/>
                </a:solidFill>
                <a:latin typeface="Times"/>
                <a:cs typeface="Times"/>
              </a:rPr>
              <a:t>are exchanged and moderated between host graders and leaders 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b="1" dirty="0" smtClean="0">
                <a:solidFill>
                  <a:srgbClr val="4A452A"/>
                </a:solidFill>
                <a:latin typeface="Times"/>
                <a:cs typeface="Times"/>
              </a:rPr>
              <a:t>Limited</a:t>
            </a:r>
            <a:r>
              <a:rPr lang="en-US" sz="2000" b="1" dirty="0">
                <a:solidFill>
                  <a:srgbClr val="4A452A"/>
                </a:solidFill>
                <a:latin typeface="Times"/>
                <a:cs typeface="Times"/>
              </a:rPr>
              <a:t>-time discussion over detailed markings 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b="1" dirty="0" smtClean="0">
                <a:solidFill>
                  <a:srgbClr val="4A452A"/>
                </a:solidFill>
                <a:latin typeface="Times"/>
                <a:cs typeface="Times"/>
              </a:rPr>
              <a:t>Appeal </a:t>
            </a:r>
            <a:r>
              <a:rPr lang="en-US" sz="2000" b="1" dirty="0">
                <a:solidFill>
                  <a:srgbClr val="4A452A"/>
                </a:solidFill>
                <a:latin typeface="Times"/>
                <a:cs typeface="Times"/>
              </a:rPr>
              <a:t>structure for settling disputes </a:t>
            </a:r>
            <a:endParaRPr lang="en-US" sz="2000" b="1" dirty="0">
              <a:solidFill>
                <a:srgbClr val="4A452A"/>
              </a:solidFill>
              <a:effectLst/>
              <a:latin typeface="Times"/>
              <a:cs typeface="Time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-8467" y="8467"/>
            <a:ext cx="33341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IPhO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Programme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213515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  <p:bldP spid="16" grpId="0" animBg="1"/>
      <p:bldP spid="16" grpId="1" animBg="1"/>
      <p:bldP spid="23" grpId="0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4" grpId="0" animBg="1"/>
      <p:bldP spid="34" grpId="1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0"/>
            <a:ext cx="9144000" cy="685800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600" b="1" dirty="0" smtClean="0">
                <a:solidFill>
                  <a:schemeClr val="bg1"/>
                </a:solidFill>
                <a:latin typeface="Times"/>
                <a:cs typeface="Times"/>
              </a:rPr>
              <a:t>Doppler shift due to temperature</a:t>
            </a:r>
            <a:endParaRPr lang="en-IN" sz="36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175226"/>
              </p:ext>
            </p:extLst>
          </p:nvPr>
        </p:nvGraphicFramePr>
        <p:xfrm>
          <a:off x="304800" y="1066800"/>
          <a:ext cx="8610600" cy="384048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8610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effectLst/>
                          <a:latin typeface="Times"/>
                          <a:cs typeface="Times"/>
                        </a:rPr>
                        <a:t>Temperature changes neutrino energy</a:t>
                      </a:r>
                      <a:endParaRPr lang="en-US" sz="4000" dirty="0">
                        <a:effectLst/>
                        <a:latin typeface="Times"/>
                        <a:cs typeface="Time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dirty="0" smtClean="0">
                          <a:solidFill>
                            <a:srgbClr val="0000FF"/>
                          </a:solidFill>
                          <a:effectLst/>
                          <a:latin typeface="Times"/>
                          <a:cs typeface="Times"/>
                        </a:rPr>
                        <a:t>Neutrinos can also be looked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effectLst/>
                          <a:latin typeface="Times"/>
                          <a:cs typeface="Times"/>
                        </a:rPr>
                        <a:t> upon as waves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baseline="0" dirty="0" smtClean="0">
                          <a:effectLst/>
                          <a:latin typeface="Times"/>
                          <a:ea typeface="Wingdings"/>
                          <a:cs typeface="Times"/>
                          <a:sym typeface="Wingdings"/>
                        </a:rPr>
                        <a:t>Stationary Be nuclei  Fixed-energy neutrinos 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baseline="0" dirty="0" smtClean="0">
                          <a:effectLst/>
                          <a:latin typeface="Times"/>
                          <a:ea typeface="Wingdings"/>
                          <a:cs typeface="Times"/>
                          <a:sym typeface="Wingdings"/>
                        </a:rPr>
                        <a:t>High temperature inside the core</a:t>
                      </a:r>
                    </a:p>
                    <a:p>
                      <a:pPr marL="342900" indent="-342900">
                        <a:buFont typeface="Wingdings" charset="0"/>
                        <a:buChar char=" "/>
                      </a:pPr>
                      <a:r>
                        <a:rPr lang="en-US" sz="2400" baseline="0" dirty="0" smtClean="0">
                          <a:effectLst/>
                          <a:latin typeface="Times"/>
                          <a:ea typeface="Wingdings"/>
                          <a:cs typeface="Times"/>
                          <a:sym typeface="Wingdings"/>
                        </a:rPr>
                        <a:t>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effectLst/>
                          <a:latin typeface="Times"/>
                          <a:ea typeface="Wingdings"/>
                          <a:cs typeface="Times"/>
                          <a:sym typeface="Wingdings"/>
                        </a:rPr>
                        <a:t>Be nuclei act like moving neutrino sources</a:t>
                      </a:r>
                      <a:r>
                        <a:rPr lang="en-US" sz="2400" baseline="0" dirty="0" smtClean="0">
                          <a:effectLst/>
                          <a:latin typeface="Times"/>
                          <a:ea typeface="Wingdings"/>
                          <a:cs typeface="Times"/>
                          <a:sym typeface="Wingdings"/>
                        </a:rPr>
                        <a:t> </a:t>
                      </a:r>
                    </a:p>
                    <a:p>
                      <a:pPr marL="342900" indent="-342900">
                        <a:buFont typeface="Wingdings" charset="0"/>
                        <a:buChar char=" "/>
                      </a:pPr>
                      <a:r>
                        <a:rPr lang="en-US" sz="2400" baseline="0" dirty="0" smtClean="0">
                          <a:effectLst/>
                          <a:latin typeface="Times"/>
                          <a:ea typeface="Wingdings"/>
                          <a:cs typeface="Times"/>
                          <a:sym typeface="Wingdings"/>
                        </a:rPr>
                        <a:t>     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effectLst/>
                          <a:latin typeface="Times"/>
                          <a:ea typeface="Wingdings"/>
                          <a:cs typeface="Times"/>
                          <a:sym typeface="Wingdings"/>
                        </a:rPr>
                        <a:t>Doppler shift (non-relativistic)</a:t>
                      </a:r>
                    </a:p>
                    <a:p>
                      <a:pPr marL="342900" indent="-342900">
                        <a:buFont typeface="Wingdings" charset="0"/>
                        <a:buChar char=" "/>
                      </a:pPr>
                      <a:r>
                        <a:rPr lang="en-US" sz="2400" baseline="0" dirty="0" smtClean="0">
                          <a:effectLst/>
                          <a:latin typeface="Times"/>
                          <a:ea typeface="Wingdings"/>
                          <a:cs typeface="Times"/>
                          <a:sym typeface="Wingdings"/>
                        </a:rPr>
                        <a:t>          Energy of neutrinos changes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endParaRPr lang="en-US" sz="2400" baseline="0" dirty="0" smtClean="0">
                        <a:effectLst/>
                        <a:latin typeface="Times"/>
                        <a:ea typeface="+mn-ea"/>
                        <a:cs typeface="Times"/>
                        <a:sym typeface="Wingdings"/>
                      </a:endParaRP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baseline="0" dirty="0" smtClean="0">
                          <a:effectLst/>
                          <a:latin typeface="Times"/>
                          <a:ea typeface="Wingdings"/>
                          <a:cs typeface="Times"/>
                          <a:sym typeface="Wingdings"/>
                        </a:rPr>
                        <a:t>Average shift in neutrino energy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r>
                        <a:rPr lang="en-US" sz="2400" baseline="0" dirty="0" smtClean="0">
                          <a:effectLst/>
                          <a:latin typeface="Times"/>
                          <a:ea typeface="Wingdings"/>
                          <a:cs typeface="Times"/>
                          <a:sym typeface="Wingdings"/>
                        </a:rPr>
                        <a:t> </a:t>
                      </a:r>
                      <a:r>
                        <a:rPr lang="en-US" sz="2400" baseline="0" dirty="0" smtClean="0">
                          <a:solidFill>
                            <a:srgbClr val="70006A"/>
                          </a:solidFill>
                          <a:effectLst/>
                          <a:latin typeface="Times"/>
                          <a:ea typeface="Wingdings"/>
                          <a:cs typeface="Times"/>
                          <a:sym typeface="Wingdings"/>
                        </a:rPr>
                        <a:t>Average temperature of the core of the Sun [B4]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95860" y="5410200"/>
            <a:ext cx="7457540" cy="461665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"/>
                <a:cs typeface="Times"/>
              </a:rPr>
              <a:t>We can directly measure the temperature of the solar core !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564534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0"/>
            <a:ext cx="9144000" cy="685800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600" b="1" dirty="0" smtClean="0">
                <a:solidFill>
                  <a:schemeClr val="bg1"/>
                </a:solidFill>
                <a:latin typeface="Times"/>
                <a:cs typeface="Times"/>
              </a:rPr>
              <a:t>A consolidated view</a:t>
            </a:r>
            <a:endParaRPr lang="en-IN" sz="36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4800" y="1524000"/>
            <a:ext cx="609600" cy="609600"/>
            <a:chOff x="762000" y="1524000"/>
            <a:chExt cx="609600" cy="609600"/>
          </a:xfrm>
        </p:grpSpPr>
        <p:sp>
          <p:nvSpPr>
            <p:cNvPr id="7" name="Oval 6"/>
            <p:cNvSpPr/>
            <p:nvPr/>
          </p:nvSpPr>
          <p:spPr>
            <a:xfrm>
              <a:off x="762000" y="1524000"/>
              <a:ext cx="609600" cy="609600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95918" y="1524000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FFFF"/>
                  </a:solidFill>
                </a:rPr>
                <a:t>1</a:t>
              </a:r>
              <a:endParaRPr lang="en-US" sz="28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04800" y="3962400"/>
            <a:ext cx="609600" cy="609600"/>
            <a:chOff x="762000" y="3810000"/>
            <a:chExt cx="609600" cy="609600"/>
          </a:xfrm>
        </p:grpSpPr>
        <p:sp>
          <p:nvSpPr>
            <p:cNvPr id="10" name="Oval 9"/>
            <p:cNvSpPr/>
            <p:nvPr/>
          </p:nvSpPr>
          <p:spPr>
            <a:xfrm>
              <a:off x="762000" y="3810000"/>
              <a:ext cx="609600" cy="609600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95918" y="3827641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FFFF"/>
                  </a:solidFill>
                </a:rPr>
                <a:t>2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3000" y="1534180"/>
            <a:ext cx="5523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Photons from the Sun [A </a:t>
            </a:r>
            <a:r>
              <a:rPr lang="en-US" sz="2000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 smtClean="0">
                <a:solidFill>
                  <a:srgbClr val="0000FF"/>
                </a:solidFill>
              </a:rPr>
              <a:t> 5 marks]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90600" y="1981200"/>
            <a:ext cx="6917278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600" dirty="0" smtClean="0"/>
              <a:t>Temperature of the solar surface [A1]</a:t>
            </a:r>
          </a:p>
          <a:p>
            <a:pPr marL="342900" indent="-342900">
              <a:buFont typeface="Arial"/>
              <a:buChar char="•"/>
            </a:pPr>
            <a:r>
              <a:rPr lang="en-US" sz="2600" dirty="0" smtClean="0"/>
              <a:t>Efficiency of a solar cell [A2 – A8]</a:t>
            </a:r>
          </a:p>
          <a:p>
            <a:pPr marL="342900" indent="-342900">
              <a:buFont typeface="Arial"/>
              <a:buChar char="•"/>
            </a:pPr>
            <a:r>
              <a:rPr lang="en-US" sz="2600" dirty="0" smtClean="0"/>
              <a:t>Can the Sun shine by gravity alone? [A9 – A10]</a:t>
            </a:r>
            <a:endParaRPr lang="en-US" sz="2600" dirty="0"/>
          </a:p>
        </p:txBody>
      </p:sp>
      <p:sp>
        <p:nvSpPr>
          <p:cNvPr id="14" name="TextBox 13"/>
          <p:cNvSpPr txBox="1"/>
          <p:nvPr/>
        </p:nvSpPr>
        <p:spPr>
          <a:xfrm>
            <a:off x="1219200" y="3962400"/>
            <a:ext cx="5734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Neutrinos from the Sun [B </a:t>
            </a:r>
            <a:r>
              <a:rPr lang="en-US" sz="2000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 smtClean="0">
                <a:solidFill>
                  <a:srgbClr val="0000FF"/>
                </a:solidFill>
              </a:rPr>
              <a:t> 5 marks]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6800" y="4419600"/>
            <a:ext cx="726352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600" dirty="0" smtClean="0"/>
              <a:t>Counting neutrinos [B1 – B2]</a:t>
            </a:r>
          </a:p>
          <a:p>
            <a:pPr marL="342900" indent="-342900">
              <a:buFont typeface="Arial"/>
              <a:buChar char="•"/>
            </a:pPr>
            <a:r>
              <a:rPr lang="en-US" sz="2600" dirty="0" smtClean="0"/>
              <a:t>Measuring neutrino energy [B3]</a:t>
            </a:r>
          </a:p>
          <a:p>
            <a:pPr marL="342900" indent="-342900">
              <a:buFont typeface="Arial"/>
              <a:buChar char="•"/>
            </a:pPr>
            <a:r>
              <a:rPr lang="en-US" sz="2600" dirty="0" smtClean="0"/>
              <a:t>Temperature of the Sun’s core from neutrinos [B4]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569967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0"/>
            <a:ext cx="9144000" cy="685800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600" b="1" dirty="0" smtClean="0">
                <a:solidFill>
                  <a:schemeClr val="bg1"/>
                </a:solidFill>
                <a:latin typeface="Times"/>
                <a:cs typeface="Times"/>
              </a:rPr>
              <a:t>What the students are being tested for</a:t>
            </a:r>
            <a:endParaRPr lang="en-IN" sz="36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006053"/>
              </p:ext>
            </p:extLst>
          </p:nvPr>
        </p:nvGraphicFramePr>
        <p:xfrm>
          <a:off x="1752600" y="1447800"/>
          <a:ext cx="5334000" cy="237744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5334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effectLst/>
                          <a:latin typeface="Times"/>
                          <a:cs typeface="Times"/>
                        </a:rPr>
                        <a:t>Knowledge</a:t>
                      </a:r>
                      <a:endParaRPr lang="en-US" sz="4000" dirty="0">
                        <a:effectLst/>
                        <a:latin typeface="Times"/>
                        <a:cs typeface="Time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dirty="0" smtClean="0">
                          <a:effectLst/>
                          <a:latin typeface="Times"/>
                          <a:cs typeface="Times"/>
                        </a:rPr>
                        <a:t>Blackbody</a:t>
                      </a:r>
                      <a:r>
                        <a:rPr lang="en-US" sz="2400" baseline="0" dirty="0" smtClean="0">
                          <a:effectLst/>
                          <a:latin typeface="Times"/>
                          <a:cs typeface="Times"/>
                        </a:rPr>
                        <a:t> physics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baseline="0" dirty="0" smtClean="0">
                          <a:effectLst/>
                          <a:latin typeface="Times"/>
                          <a:ea typeface="Wingdings"/>
                          <a:cs typeface="Times"/>
                          <a:sym typeface="Wingdings"/>
                        </a:rPr>
                        <a:t>Modern physics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baseline="0" dirty="0" smtClean="0">
                          <a:effectLst/>
                          <a:latin typeface="Times"/>
                          <a:ea typeface="Wingdings"/>
                          <a:cs typeface="Times"/>
                          <a:sym typeface="Wingdings"/>
                        </a:rPr>
                        <a:t>Classical mechanics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baseline="0" dirty="0" smtClean="0">
                          <a:effectLst/>
                          <a:latin typeface="Times"/>
                          <a:ea typeface="Wingdings"/>
                          <a:cs typeface="Times"/>
                          <a:sym typeface="Wingdings"/>
                        </a:rPr>
                        <a:t>Relativistic energy and momentum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baseline="0" dirty="0" smtClean="0">
                          <a:effectLst/>
                          <a:latin typeface="Times"/>
                          <a:ea typeface="Wingdings"/>
                          <a:cs typeface="Times"/>
                          <a:sym typeface="Wingdings"/>
                        </a:rPr>
                        <a:t>Non-relativistic Doppler shift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8250009"/>
              </p:ext>
            </p:extLst>
          </p:nvPr>
        </p:nvGraphicFramePr>
        <p:xfrm>
          <a:off x="1143000" y="4419600"/>
          <a:ext cx="6858000" cy="164592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685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effectLst/>
                          <a:latin typeface="Times"/>
                          <a:cs typeface="Times"/>
                        </a:rPr>
                        <a:t>Skills</a:t>
                      </a:r>
                      <a:endParaRPr lang="en-US" sz="4000" dirty="0">
                        <a:effectLst/>
                        <a:latin typeface="Times"/>
                        <a:cs typeface="Time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baseline="0" dirty="0" smtClean="0">
                          <a:effectLst/>
                          <a:latin typeface="Times"/>
                          <a:cs typeface="Times"/>
                        </a:rPr>
                        <a:t>Mathematical formulation of physical situations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baseline="0" dirty="0" smtClean="0">
                          <a:effectLst/>
                          <a:latin typeface="Times"/>
                          <a:cs typeface="Times"/>
                        </a:rPr>
                        <a:t>Analytical skills and numerical approximations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baseline="0" dirty="0" smtClean="0">
                          <a:effectLst/>
                          <a:latin typeface="Times"/>
                          <a:cs typeface="Times"/>
                        </a:rPr>
                        <a:t>Plotting graphs of functions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705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0" y="1447800"/>
            <a:ext cx="6202680" cy="6858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The Extremum Principle in Physics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67200" y="558225"/>
            <a:ext cx="783287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T2</a:t>
            </a:r>
            <a:endParaRPr lang="en-IN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5036403"/>
            <a:ext cx="487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Manoj</a:t>
            </a:r>
            <a:r>
              <a:rPr lang="en-US" dirty="0" smtClean="0"/>
              <a:t> </a:t>
            </a:r>
            <a:r>
              <a:rPr lang="en-US" dirty="0" err="1" smtClean="0"/>
              <a:t>Harbola</a:t>
            </a:r>
            <a:r>
              <a:rPr lang="en-US" dirty="0" smtClean="0"/>
              <a:t> (IIT Kanpur)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smtClean="0"/>
              <a:t>Vijay </a:t>
            </a:r>
            <a:r>
              <a:rPr lang="en-US" dirty="0"/>
              <a:t>A. Singh </a:t>
            </a:r>
            <a:r>
              <a:rPr lang="en-US" dirty="0" smtClean="0"/>
              <a:t>(HBCSE, CBS)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21723" y="4425721"/>
            <a:ext cx="2638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Principal Authors: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779213" y="2438400"/>
            <a:ext cx="1511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10 marks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97403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0" y="1219200"/>
            <a:ext cx="6202680" cy="6858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The Extremum Principle in Physics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Content Placeholder 8" descr="PierreLouisMaupertui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2133600"/>
            <a:ext cx="1707071" cy="2209800"/>
          </a:xfrm>
          <a:prstGeom prst="rect">
            <a:avLst/>
          </a:prstGeom>
        </p:spPr>
      </p:pic>
      <p:pic>
        <p:nvPicPr>
          <p:cNvPr id="8" name="Content Placeholder 9" descr="Pierre_de_Fermat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2819400" y="2133600"/>
            <a:ext cx="1652588" cy="2209800"/>
          </a:xfrm>
          <a:prstGeom prst="rect">
            <a:avLst/>
          </a:prstGeom>
        </p:spPr>
      </p:pic>
      <p:pic>
        <p:nvPicPr>
          <p:cNvPr id="9" name="Content Placeholder 10" descr="alexander-hamilton-nga.jpg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4864100" y="2133600"/>
            <a:ext cx="1765300" cy="2209800"/>
          </a:xfrm>
          <a:prstGeom prst="rect">
            <a:avLst/>
          </a:prstGeom>
        </p:spPr>
      </p:pic>
      <p:pic>
        <p:nvPicPr>
          <p:cNvPr id="10" name="Content Placeholder 11" descr="Richard_Feynman_Nobel.jpg"/>
          <p:cNvPicPr>
            <a:picLocks noGrp="1" noChangeAspect="1"/>
          </p:cNvPicPr>
          <p:nvPr>
            <p:ph sz="half" idx="4294967295"/>
          </p:nvPr>
        </p:nvPicPr>
        <p:blipFill>
          <a:blip r:embed="rId5" cstate="print"/>
          <a:stretch>
            <a:fillRect/>
          </a:stretch>
        </p:blipFill>
        <p:spPr>
          <a:xfrm>
            <a:off x="7010400" y="2133600"/>
            <a:ext cx="1577975" cy="2209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3400" y="4413349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Pierre-Louis Maupertuis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19400" y="4413349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Pierre de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Fermat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76800" y="4413349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William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Hamilton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05600" y="4413349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Richard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Feynman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492996204"/>
              </p:ext>
            </p:extLst>
          </p:nvPr>
        </p:nvGraphicFramePr>
        <p:xfrm>
          <a:off x="762000" y="152400"/>
          <a:ext cx="7772400" cy="662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Oval 2"/>
          <p:cNvSpPr/>
          <p:nvPr/>
        </p:nvSpPr>
        <p:spPr>
          <a:xfrm>
            <a:off x="914400" y="152400"/>
            <a:ext cx="1309505" cy="1309505"/>
          </a:xfrm>
          <a:prstGeom prst="ellipse">
            <a:avLst/>
          </a:prstGeom>
          <a:blipFill rotWithShape="0">
            <a:blip r:embed="rId8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814154"/>
              </p:ext>
            </p:extLst>
          </p:nvPr>
        </p:nvGraphicFramePr>
        <p:xfrm>
          <a:off x="42862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893"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095620889"/>
              </p:ext>
            </p:extLst>
          </p:nvPr>
        </p:nvGraphicFramePr>
        <p:xfrm>
          <a:off x="914400" y="4114800"/>
          <a:ext cx="7848600" cy="259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Rectangle 5"/>
          <p:cNvSpPr/>
          <p:nvPr/>
        </p:nvSpPr>
        <p:spPr>
          <a:xfrm>
            <a:off x="228600" y="762000"/>
            <a:ext cx="5105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Part (A): Mechanics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A1 to A3]</a:t>
            </a:r>
          </a:p>
        </p:txBody>
      </p:sp>
      <p:pic>
        <p:nvPicPr>
          <p:cNvPr id="7" name="Content Placeholder 4" descr="alexander-hamilton-nga.jpg"/>
          <p:cNvPicPr>
            <a:picLocks noChangeAspect="1"/>
          </p:cNvPicPr>
          <p:nvPr/>
        </p:nvPicPr>
        <p:blipFill>
          <a:blip r:embed="rId10" cstate="print">
            <a:lum/>
          </a:blip>
          <a:stretch>
            <a:fillRect/>
          </a:stretch>
        </p:blipFill>
        <p:spPr>
          <a:xfrm>
            <a:off x="1905000" y="1676400"/>
            <a:ext cx="1219200" cy="14445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90600" y="3124200"/>
            <a:ext cx="312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William Hamilton</a:t>
            </a:r>
            <a:endParaRPr lang="en-US" b="1" dirty="0"/>
          </a:p>
        </p:txBody>
      </p:sp>
      <p:pic>
        <p:nvPicPr>
          <p:cNvPr id="9" name="Picture 8" descr="particle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257800" y="1066800"/>
            <a:ext cx="3352800" cy="26568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38200" y="3733800"/>
            <a:ext cx="45534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Particle goes from Region I to Region II. Then,</a:t>
            </a:r>
          </a:p>
        </p:txBody>
      </p:sp>
      <p:graphicFrame>
        <p:nvGraphicFramePr>
          <p:cNvPr id="1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035241"/>
              </p:ext>
            </p:extLst>
          </p:nvPr>
        </p:nvGraphicFramePr>
        <p:xfrm>
          <a:off x="914400" y="5943600"/>
          <a:ext cx="1295399" cy="503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894" name="Equation" r:id="rId12" imgW="1257120" imgH="457200" progId="Equation.3">
                  <p:embed/>
                </p:oleObj>
              </mc:Choice>
              <mc:Fallback>
                <p:oleObj name="Equation" r:id="rId12" imgW="1257120" imgH="457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5943600"/>
                        <a:ext cx="1295399" cy="50376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6685733"/>
              </p:ext>
            </p:extLst>
          </p:nvPr>
        </p:nvGraphicFramePr>
        <p:xfrm>
          <a:off x="2590800" y="5943600"/>
          <a:ext cx="1524000" cy="2843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895" name="Equation" r:id="rId14" imgW="1155600" imgH="215640" progId="Equation.3">
                  <p:embed/>
                </p:oleObj>
              </mc:Choice>
              <mc:Fallback>
                <p:oleObj name="Equation" r:id="rId14" imgW="1155600" imgH="2156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5943600"/>
                        <a:ext cx="1524000" cy="28437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0784358"/>
              </p:ext>
            </p:extLst>
          </p:nvPr>
        </p:nvGraphicFramePr>
        <p:xfrm>
          <a:off x="4495800" y="5257800"/>
          <a:ext cx="4191000" cy="441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896" name="Equation" r:id="rId16" imgW="3149280" imgH="304560" progId="Equation.3">
                  <p:embed/>
                </p:oleObj>
              </mc:Choice>
              <mc:Fallback>
                <p:oleObj name="Equation" r:id="rId16" imgW="3149280" imgH="30456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5257800"/>
                        <a:ext cx="4191000" cy="44115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ounded Rectangle 13"/>
          <p:cNvSpPr/>
          <p:nvPr/>
        </p:nvSpPr>
        <p:spPr>
          <a:xfrm>
            <a:off x="0" y="0"/>
            <a:ext cx="9144000" cy="685800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600" b="1" dirty="0" smtClean="0">
                <a:solidFill>
                  <a:schemeClr val="bg1"/>
                </a:solidFill>
                <a:latin typeface="Times"/>
                <a:cs typeface="Times"/>
              </a:rPr>
              <a:t>Extremum Principle in Mechanics (15%)</a:t>
            </a:r>
            <a:endParaRPr lang="en-IN" sz="36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lexander-hamilton-nga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b="24114"/>
          <a:stretch>
            <a:fillRect/>
          </a:stretch>
        </p:blipFill>
        <p:spPr>
          <a:xfrm>
            <a:off x="6583762" y="762000"/>
            <a:ext cx="1417238" cy="14387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715000" y="2057400"/>
            <a:ext cx="312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Pierre de Fermat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728008"/>
            <a:ext cx="5715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Part (B): Optics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B1 to B4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]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This is the same as Fermat’s Principle. Here the “time of flight” is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extremized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7573731"/>
              </p:ext>
            </p:extLst>
          </p:nvPr>
        </p:nvGraphicFramePr>
        <p:xfrm>
          <a:off x="4133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770" name="Equation" r:id="rId5" imgW="114151" imgH="215619" progId="Equation.3">
                  <p:embed/>
                </p:oleObj>
              </mc:Choice>
              <mc:Fallback>
                <p:oleObj name="Equation" r:id="rId5" imgW="114151" imgH="215619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3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2573123307"/>
              </p:ext>
            </p:extLst>
          </p:nvPr>
        </p:nvGraphicFramePr>
        <p:xfrm>
          <a:off x="914400" y="4648200"/>
          <a:ext cx="7696200" cy="205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3838853"/>
              </p:ext>
            </p:extLst>
          </p:nvPr>
        </p:nvGraphicFramePr>
        <p:xfrm>
          <a:off x="1066800" y="6214533"/>
          <a:ext cx="1524000" cy="338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771" name="Equation" r:id="rId12" imgW="1028520" imgH="228600" progId="Equation.3">
                  <p:embed/>
                </p:oleObj>
              </mc:Choice>
              <mc:Fallback>
                <p:oleObj name="Equation" r:id="rId12" imgW="102852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6214533"/>
                        <a:ext cx="1524000" cy="33866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0" descr="optics1-edit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85800" y="2899513"/>
            <a:ext cx="2438400" cy="1455886"/>
          </a:xfrm>
          <a:prstGeom prst="rect">
            <a:avLst/>
          </a:prstGeom>
          <a:ln>
            <a:noFill/>
          </a:ln>
        </p:spPr>
      </p:pic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3962133"/>
              </p:ext>
            </p:extLst>
          </p:nvPr>
        </p:nvGraphicFramePr>
        <p:xfrm>
          <a:off x="3090863" y="6070600"/>
          <a:ext cx="1363662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772" name="Equation" r:id="rId15" imgW="1269720" imgH="558720" progId="Equation.3">
                  <p:embed/>
                </p:oleObj>
              </mc:Choice>
              <mc:Fallback>
                <p:oleObj name="Equation" r:id="rId15" imgW="1269720" imgH="55872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0863" y="6070600"/>
                        <a:ext cx="1363662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 descr="figure-3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200400" y="2924877"/>
            <a:ext cx="2566416" cy="1570923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0" y="0"/>
            <a:ext cx="9144000" cy="685800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600" b="1" dirty="0" smtClean="0">
                <a:solidFill>
                  <a:schemeClr val="bg1"/>
                </a:solidFill>
                <a:latin typeface="Times"/>
                <a:cs typeface="Times"/>
              </a:rPr>
              <a:t>Extremum Principle in Ray Optics (40%)</a:t>
            </a:r>
            <a:endParaRPr lang="en-IN" sz="36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6200" y="2133600"/>
            <a:ext cx="8534400" cy="2209800"/>
            <a:chOff x="76200" y="2133600"/>
            <a:chExt cx="8534400" cy="2209800"/>
          </a:xfrm>
        </p:grpSpPr>
        <p:pic>
          <p:nvPicPr>
            <p:cNvPr id="23" name="Picture 22" descr="sugar-solution-2.JPG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985933" y="2819400"/>
              <a:ext cx="2624667" cy="1524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76200" y="2133600"/>
              <a:ext cx="57578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Light passing through medium of variable RI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10519F2C-2C8F-48A4-8FF6-4F02233F74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53BF7CF5-FC81-4BDC-A4C6-5C356C9C01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BD81B15D-CF61-4BD2-AB42-078EEF7DB7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F9B75C9C-C902-4208-A863-00FE751EF4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5E9C095C-7663-44A0-B729-EB5387469A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8E9455F4-807C-4F0D-B1B0-0A75CCA44D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D92FD241-B318-4041-AF9C-06B096DEB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C8498923-548F-4D9A-9DE9-97A7BBE26C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Sub>
          <a:bldDgm bld="one"/>
        </p:bldSub>
      </p:bldGraphic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lexander-hamilton-ng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860684" y="655696"/>
            <a:ext cx="1054715" cy="14779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162800" y="2057400"/>
            <a:ext cx="2057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Louis de Broglie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4400" y="1295400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Part (C): Quantum Physics [C1 and C2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]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5669119"/>
              </p:ext>
            </p:extLst>
          </p:nvPr>
        </p:nvGraphicFramePr>
        <p:xfrm>
          <a:off x="3981450" y="36258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413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1450" y="36258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 descr="screen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95600" y="4436455"/>
            <a:ext cx="3962400" cy="2345345"/>
          </a:xfrm>
          <a:prstGeom prst="rect">
            <a:avLst/>
          </a:prstGeom>
          <a:ln>
            <a:noFill/>
          </a:ln>
        </p:spPr>
      </p:pic>
      <p:grpSp>
        <p:nvGrpSpPr>
          <p:cNvPr id="3" name="Group 10"/>
          <p:cNvGrpSpPr/>
          <p:nvPr/>
        </p:nvGrpSpPr>
        <p:grpSpPr>
          <a:xfrm>
            <a:off x="228600" y="2514600"/>
            <a:ext cx="7391400" cy="1752600"/>
            <a:chOff x="1447800" y="2286000"/>
            <a:chExt cx="7391400" cy="1752600"/>
          </a:xfrm>
        </p:grpSpPr>
        <p:graphicFrame>
          <p:nvGraphicFramePr>
            <p:cNvPr id="19" name="Diagram 18"/>
            <p:cNvGraphicFramePr/>
            <p:nvPr/>
          </p:nvGraphicFramePr>
          <p:xfrm>
            <a:off x="1447800" y="2286000"/>
            <a:ext cx="7391400" cy="17526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/>
          </p:nvGraphicFramePr>
          <p:xfrm>
            <a:off x="2209800" y="3429000"/>
            <a:ext cx="1769806" cy="609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0414" name="Equation" r:id="rId12" imgW="1143000" imgH="393480" progId="Equation.3">
                    <p:embed/>
                  </p:oleObj>
                </mc:Choice>
                <mc:Fallback>
                  <p:oleObj name="Equation" r:id="rId12" imgW="1143000" imgH="39348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09800" y="3429000"/>
                          <a:ext cx="1769806" cy="6096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" name="Rounded Rectangle 10"/>
          <p:cNvSpPr/>
          <p:nvPr/>
        </p:nvSpPr>
        <p:spPr>
          <a:xfrm>
            <a:off x="0" y="0"/>
            <a:ext cx="9144000" cy="685800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b="1" dirty="0" smtClean="0">
                <a:solidFill>
                  <a:schemeClr val="bg1"/>
                </a:solidFill>
                <a:latin typeface="Times"/>
                <a:cs typeface="Times"/>
              </a:rPr>
              <a:t>The Extremum Principle and the Wave Nature of Matter (17%)</a:t>
            </a:r>
            <a:endParaRPr lang="en-IN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5791200" cy="1447800"/>
          </a:xfrm>
        </p:spPr>
        <p:txBody>
          <a:bodyPr anchor="t">
            <a:noAutofit/>
          </a:bodyPr>
          <a:lstStyle/>
          <a:p>
            <a:pPr algn="l"/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Part D: Wave Nature of Matter and Experimental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Realisation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of Feynman’s Famous Double-Slit Experiment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0376804"/>
              </p:ext>
            </p:extLst>
          </p:nvPr>
        </p:nvGraphicFramePr>
        <p:xfrm>
          <a:off x="4133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954"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3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2743200"/>
            <a:ext cx="7462129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Content Placeholder 11" descr="Richard_Feynman_Nobe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69270" y="495300"/>
            <a:ext cx="1684130" cy="23241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2000" y="5791200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Reference: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R. Bach, et al New Journal of Physics, Vol. 15, 33018 (2013).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0" y="0"/>
            <a:ext cx="9144000" cy="685800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200" b="1" dirty="0" smtClean="0">
                <a:solidFill>
                  <a:schemeClr val="bg1"/>
                </a:solidFill>
                <a:latin typeface="Times"/>
                <a:cs typeface="Times"/>
              </a:rPr>
              <a:t>Electron interference (28%)</a:t>
            </a:r>
            <a:endParaRPr lang="en-IN" sz="32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51040" y="3352800"/>
            <a:ext cx="577356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1800" indent="-323850"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600" dirty="0"/>
              <a:t>Medals thresholds pre-decided</a:t>
            </a:r>
          </a:p>
          <a:p>
            <a:pPr marL="882650" lvl="1" indent="-342900">
              <a:buSzPct val="75000"/>
              <a:buFont typeface="Arial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600" dirty="0"/>
              <a:t>Special awards for </a:t>
            </a:r>
          </a:p>
          <a:p>
            <a:pPr marL="1339850" lvl="2" indent="-342900">
              <a:buSzPct val="75000"/>
              <a:buFont typeface="Arial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600" dirty="0"/>
              <a:t>Best </a:t>
            </a:r>
            <a:r>
              <a:rPr lang="en-US" sz="2600" dirty="0" smtClean="0"/>
              <a:t>Overall Performance</a:t>
            </a:r>
            <a:endParaRPr lang="en-US" sz="2600" dirty="0"/>
          </a:p>
          <a:p>
            <a:pPr marL="1339850" lvl="2" indent="-342900">
              <a:buSzPct val="75000"/>
              <a:buFont typeface="Arial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600" dirty="0"/>
              <a:t>Best in </a:t>
            </a:r>
            <a:r>
              <a:rPr lang="en-US" sz="2600" dirty="0" smtClean="0"/>
              <a:t>Theory</a:t>
            </a:r>
            <a:endParaRPr lang="en-US" sz="2600" dirty="0"/>
          </a:p>
          <a:p>
            <a:pPr marL="1339850" lvl="2" indent="-342900">
              <a:buSzPct val="75000"/>
              <a:buFont typeface="Arial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600" dirty="0"/>
              <a:t>Best in </a:t>
            </a:r>
            <a:r>
              <a:rPr lang="en-US" sz="2600" dirty="0" smtClean="0"/>
              <a:t>Experiment</a:t>
            </a:r>
            <a:endParaRPr lang="en-US" sz="2600" dirty="0"/>
          </a:p>
        </p:txBody>
      </p:sp>
      <p:sp>
        <p:nvSpPr>
          <p:cNvPr id="6" name="Slide Number Placeholder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0EAD5622-FB3D-4303-B770-132D13B18E3C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0" y="0"/>
            <a:ext cx="51463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"/>
                <a:cs typeface="Times"/>
              </a:rPr>
              <a:t>IPhO</a:t>
            </a:r>
            <a:r>
              <a:rPr lang="en-US" sz="3200" b="1" dirty="0" smtClean="0">
                <a:latin typeface="Times"/>
                <a:cs typeface="Times"/>
              </a:rPr>
              <a:t> Academic </a:t>
            </a:r>
            <a:r>
              <a:rPr lang="en-US" sz="3200" b="1" dirty="0" err="1" smtClean="0">
                <a:latin typeface="Times"/>
                <a:cs typeface="Times"/>
              </a:rPr>
              <a:t>Programme</a:t>
            </a:r>
            <a:endParaRPr lang="en-US" sz="3200" b="1" dirty="0">
              <a:latin typeface="Times"/>
              <a:cs typeface="Time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086600" y="2667000"/>
            <a:ext cx="1787843" cy="3518452"/>
            <a:chOff x="7086600" y="2667000"/>
            <a:chExt cx="1787843" cy="3518452"/>
          </a:xfrm>
        </p:grpSpPr>
        <p:grpSp>
          <p:nvGrpSpPr>
            <p:cNvPr id="8" name="Group 7"/>
            <p:cNvGrpSpPr/>
            <p:nvPr/>
          </p:nvGrpSpPr>
          <p:grpSpPr>
            <a:xfrm>
              <a:off x="7579043" y="3124200"/>
              <a:ext cx="1295400" cy="3061252"/>
              <a:chOff x="5334000" y="1600200"/>
              <a:chExt cx="1295400" cy="335280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5334000" y="1600200"/>
                <a:ext cx="1295400" cy="304800"/>
              </a:xfrm>
              <a:prstGeom prst="rect">
                <a:avLst/>
              </a:prstGeom>
              <a:solidFill>
                <a:srgbClr val="EDB12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GOLD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5334000" y="1905000"/>
                <a:ext cx="1295400" cy="533400"/>
              </a:xfrm>
              <a:prstGeom prst="rect">
                <a:avLst/>
              </a:prstGeom>
              <a:solidFill>
                <a:srgbClr val="C0C0C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SILVER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5334000" y="2438400"/>
                <a:ext cx="1295400" cy="838200"/>
              </a:xfrm>
              <a:prstGeom prst="rect">
                <a:avLst/>
              </a:prstGeom>
              <a:solidFill>
                <a:srgbClr val="CD7F3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BRONZE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334000" y="3276600"/>
                <a:ext cx="1295400" cy="609600"/>
              </a:xfrm>
              <a:prstGeom prst="rect">
                <a:avLst/>
              </a:prstGeom>
              <a:solidFill>
                <a:srgbClr val="7FFFD4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H M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334000" y="3886200"/>
                <a:ext cx="1295400" cy="1066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240489" y="3200400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8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086600" y="3653135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25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086600" y="4415135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50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086600" y="5029200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67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137997" y="2667000"/>
              <a:ext cx="4410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%</a:t>
              </a:r>
              <a:endParaRPr lang="en-US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35031" y="1143000"/>
            <a:ext cx="613501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600" dirty="0" smtClean="0"/>
              <a:t>Final marks agreed upon after moderation</a:t>
            </a:r>
            <a:endParaRPr lang="en-US" sz="2600" dirty="0"/>
          </a:p>
        </p:txBody>
      </p:sp>
      <p:sp>
        <p:nvSpPr>
          <p:cNvPr id="23" name="TextBox 22"/>
          <p:cNvSpPr txBox="1"/>
          <p:nvPr/>
        </p:nvSpPr>
        <p:spPr>
          <a:xfrm>
            <a:off x="650723" y="1752600"/>
            <a:ext cx="662232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600" dirty="0" smtClean="0"/>
              <a:t>Medals thresholds decided before moderation</a:t>
            </a:r>
            <a:endParaRPr lang="en-US" sz="2600" dirty="0"/>
          </a:p>
        </p:txBody>
      </p:sp>
      <p:sp>
        <p:nvSpPr>
          <p:cNvPr id="24" name="TextBox 23"/>
          <p:cNvSpPr txBox="1"/>
          <p:nvPr/>
        </p:nvSpPr>
        <p:spPr>
          <a:xfrm>
            <a:off x="1676400" y="2209800"/>
            <a:ext cx="542969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600" dirty="0" smtClean="0"/>
              <a:t>Tendency for inflation at moderation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657948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163122"/>
              </p:ext>
            </p:extLst>
          </p:nvPr>
        </p:nvGraphicFramePr>
        <p:xfrm>
          <a:off x="42100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979"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00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 descr="particle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66800" y="1533277"/>
            <a:ext cx="7198997" cy="433412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0" y="0"/>
            <a:ext cx="9144000" cy="685800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200" b="1" dirty="0" smtClean="0">
                <a:solidFill>
                  <a:schemeClr val="bg1"/>
                </a:solidFill>
                <a:latin typeface="Times"/>
                <a:cs typeface="Times"/>
              </a:rPr>
              <a:t>Electron interference</a:t>
            </a:r>
            <a:endParaRPr lang="en-IN" sz="32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6118797"/>
              </p:ext>
            </p:extLst>
          </p:nvPr>
        </p:nvGraphicFramePr>
        <p:xfrm>
          <a:off x="4133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003"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3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2019879572"/>
              </p:ext>
            </p:extLst>
          </p:nvPr>
        </p:nvGraphicFramePr>
        <p:xfrm>
          <a:off x="762000" y="1219200"/>
          <a:ext cx="7848600" cy="228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964662001"/>
              </p:ext>
            </p:extLst>
          </p:nvPr>
        </p:nvGraphicFramePr>
        <p:xfrm>
          <a:off x="838200" y="4038600"/>
          <a:ext cx="7696200" cy="228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0" y="0"/>
            <a:ext cx="9144000" cy="685800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200" b="1" dirty="0" smtClean="0">
                <a:solidFill>
                  <a:schemeClr val="bg1"/>
                </a:solidFill>
                <a:latin typeface="Times"/>
                <a:cs typeface="Times"/>
              </a:rPr>
              <a:t>Electron interference</a:t>
            </a:r>
            <a:endParaRPr lang="en-IN" sz="32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10519F2C-2C8F-48A4-8FF6-4F02233F74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53BF7CF5-FC81-4BDC-A4C6-5C356C9C01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BD81B15D-CF61-4BD2-AB42-078EEF7DB7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F9B75C9C-C902-4208-A863-00FE751EF4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701FB4A9-BBEE-4374-B9B6-96EC02B644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EF027991-E781-4A37-B1CC-F60A254DD2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20E2DD3F-6881-42A4-92CE-4737B28AEF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2DC690F2-1ECE-4040-9055-D249453C94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Sub>
          <a:bldDgm bld="one"/>
        </p:bldSub>
      </p:bldGraphic>
      <p:bldGraphic spid="15" grpId="0">
        <p:bldSub>
          <a:bldDgm bld="one"/>
        </p:bldSub>
      </p:bldGraphic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789712" y="-715486"/>
            <a:ext cx="3505201" cy="8288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ounded Rectangle 3"/>
          <p:cNvSpPr/>
          <p:nvPr/>
        </p:nvSpPr>
        <p:spPr>
          <a:xfrm>
            <a:off x="0" y="0"/>
            <a:ext cx="9144000" cy="685800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600" b="1" dirty="0" smtClean="0">
                <a:solidFill>
                  <a:schemeClr val="bg1"/>
                </a:solidFill>
                <a:latin typeface="Times"/>
                <a:cs typeface="Times"/>
              </a:rPr>
              <a:t>Single electron interference pattern</a:t>
            </a:r>
            <a:endParaRPr lang="en-IN" sz="36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62000"/>
            <a:ext cx="7498080" cy="51816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82296" indent="0">
              <a:buSzPct val="100000"/>
              <a:buNone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Topics covered:</a:t>
            </a:r>
          </a:p>
          <a:p>
            <a:pPr marL="82296" indent="0">
              <a:buSzPct val="100000"/>
              <a:buNone/>
            </a:pP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	Mechanics										15%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	Heat &amp; Thermo								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smtClean="0">
                <a:latin typeface="Times New Roman"/>
                <a:cs typeface="Times New Roman"/>
              </a:rPr>
              <a:t>˟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	Ray Optics 									30%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	Waves											15%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	Electromagnetism 							5%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	Modern Physics								25%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	Miscellaneous									10%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	 Modeling								   5%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	 Dim Analysis							   5%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/>
              </a:rPr>
              <a:t>		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569913" indent="-488950">
              <a:buNone/>
            </a:pP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ight Brace 3"/>
          <p:cNvSpPr/>
          <p:nvPr/>
        </p:nvSpPr>
        <p:spPr>
          <a:xfrm>
            <a:off x="6629400" y="4971674"/>
            <a:ext cx="152400" cy="6858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Elbow Connector 4"/>
          <p:cNvCxnSpPr/>
          <p:nvPr/>
        </p:nvCxnSpPr>
        <p:spPr>
          <a:xfrm rot="5400000" flipH="1" flipV="1">
            <a:off x="6705600" y="4876800"/>
            <a:ext cx="533400" cy="38100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0" y="0"/>
            <a:ext cx="9144000" cy="685800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600" b="1" dirty="0" smtClean="0">
                <a:solidFill>
                  <a:schemeClr val="bg1"/>
                </a:solidFill>
                <a:latin typeface="Times"/>
                <a:cs typeface="Times"/>
              </a:rPr>
              <a:t>Comments</a:t>
            </a:r>
            <a:endParaRPr lang="en-IN" sz="36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762000" y="836712"/>
            <a:ext cx="7704856" cy="5544616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00000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Skills tested: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Traditional D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erivation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		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(B2), (B3), (B4),(C2)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Modelling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			(D4)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Maths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880110" marR="0" lvl="1" indent="-514350" algn="l" defTabSz="914400" rtl="0" eaLnBrk="1" fontAlgn="auto" latinLnBrk="0" hangingPunct="1">
              <a:lnSpc>
                <a:spcPct val="15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Tx/>
              <a:buFont typeface="Verdana"/>
              <a:buChar char="◦"/>
              <a:tabLst/>
              <a:defRPr/>
            </a:pPr>
            <a:r>
              <a:rPr kumimoji="0" 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Trigonometry			(B1), (B2), (C2),</a:t>
            </a:r>
            <a:r>
              <a:rPr kumimoji="0" lang="en-US" sz="19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(D2), (D3)</a:t>
            </a:r>
            <a:endParaRPr kumimoji="0" lang="en-US" sz="1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880110" marR="0" lvl="1" indent="-514350" algn="l" defTabSz="914400" rtl="0" eaLnBrk="1" fontAlgn="auto" latinLnBrk="0" hangingPunct="1">
              <a:lnSpc>
                <a:spcPct val="15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Tx/>
              <a:buFont typeface="Verdana"/>
              <a:buChar char="◦"/>
              <a:tabLst/>
              <a:defRPr/>
            </a:pPr>
            <a:r>
              <a:rPr kumimoji="0" 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Differential Calculus		(A3),</a:t>
            </a:r>
            <a:r>
              <a:rPr kumimoji="0" lang="en-US" sz="19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(B1)-(B2)</a:t>
            </a:r>
            <a:endParaRPr kumimoji="0" lang="en-US" sz="1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880110" marR="0" lvl="1" indent="-514350" algn="l" defTabSz="914400" rtl="0" eaLnBrk="1" fontAlgn="auto" latinLnBrk="0" hangingPunct="1">
              <a:lnSpc>
                <a:spcPct val="15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Tx/>
              <a:buFont typeface="Verdana"/>
              <a:buChar char="◦"/>
              <a:tabLst/>
              <a:defRPr/>
            </a:pPr>
            <a:r>
              <a:rPr kumimoji="0" 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Integral Calculus			(B3)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Numerical : 			Yes, a number of times</a:t>
            </a:r>
          </a:p>
          <a:p>
            <a:pPr marL="514350" marR="0" lvl="0" indent="-51435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Visualisation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:		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"/>
              </a:rPr>
              <a:t>Several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"/>
              </a:rPr>
              <a:t> sections of the 						question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Wingding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0" y="0"/>
            <a:ext cx="9144000" cy="685800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600" b="1" dirty="0" smtClean="0">
                <a:solidFill>
                  <a:schemeClr val="bg1"/>
                </a:solidFill>
                <a:latin typeface="Times"/>
                <a:cs typeface="Times"/>
              </a:rPr>
              <a:t>Comments</a:t>
            </a:r>
            <a:endParaRPr lang="en-IN" sz="36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371600" y="762000"/>
            <a:ext cx="1871025" cy="498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spcBef>
                <a:spcPts val="600"/>
              </a:spcBef>
              <a:buClr>
                <a:srgbClr val="FE8637"/>
              </a:buClr>
              <a:buSzPct val="100000"/>
            </a:pPr>
            <a:r>
              <a:rPr lang="en-US" sz="2000" b="1" dirty="0">
                <a:solidFill>
                  <a:prstClr val="black"/>
                </a:solidFill>
              </a:rPr>
              <a:t>Intra Modular:</a:t>
            </a:r>
          </a:p>
        </p:txBody>
      </p:sp>
      <p:grpSp>
        <p:nvGrpSpPr>
          <p:cNvPr id="2" name="Group 23"/>
          <p:cNvGrpSpPr/>
          <p:nvPr/>
        </p:nvGrpSpPr>
        <p:grpSpPr>
          <a:xfrm>
            <a:off x="1524000" y="1447800"/>
            <a:ext cx="6048672" cy="3058057"/>
            <a:chOff x="1475656" y="3879121"/>
            <a:chExt cx="6048672" cy="3058057"/>
          </a:xfrm>
        </p:grpSpPr>
        <p:grpSp>
          <p:nvGrpSpPr>
            <p:cNvPr id="5" name="Group 13"/>
            <p:cNvGrpSpPr/>
            <p:nvPr/>
          </p:nvGrpSpPr>
          <p:grpSpPr>
            <a:xfrm>
              <a:off x="1475656" y="3879121"/>
              <a:ext cx="6048672" cy="3058057"/>
              <a:chOff x="1673102" y="3355677"/>
              <a:chExt cx="6099298" cy="3621385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2123728" y="3355677"/>
                <a:ext cx="1909510" cy="4738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prstClr val="black"/>
                    </a:solidFill>
                  </a:rPr>
                  <a:t>Zero Instability</a:t>
                </a:r>
              </a:p>
            </p:txBody>
          </p:sp>
          <p:grpSp>
            <p:nvGrpSpPr>
              <p:cNvPr id="6" name="Group 23"/>
              <p:cNvGrpSpPr/>
              <p:nvPr/>
            </p:nvGrpSpPr>
            <p:grpSpPr>
              <a:xfrm>
                <a:off x="1673102" y="3859936"/>
                <a:ext cx="6099298" cy="3117126"/>
                <a:chOff x="1673102" y="3943290"/>
                <a:chExt cx="6099298" cy="3117126"/>
              </a:xfrm>
            </p:grpSpPr>
            <p:sp>
              <p:nvSpPr>
                <p:cNvPr id="4" name="TextBox 3"/>
                <p:cNvSpPr txBox="1"/>
                <p:nvPr/>
              </p:nvSpPr>
              <p:spPr>
                <a:xfrm>
                  <a:off x="2057400" y="3962400"/>
                  <a:ext cx="5715000" cy="30980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400050" indent="-400050"/>
                  <a:r>
                    <a:rPr lang="en-US" sz="2000" b="1" dirty="0">
                      <a:solidFill>
                        <a:prstClr val="black"/>
                      </a:solidFill>
                    </a:rPr>
                    <a:t>(A1)</a:t>
                  </a:r>
                </a:p>
                <a:p>
                  <a:pPr marL="400050" indent="-400050"/>
                  <a:endParaRPr lang="en-US" sz="2000" b="1" dirty="0">
                    <a:solidFill>
                      <a:prstClr val="black"/>
                    </a:solidFill>
                  </a:endParaRPr>
                </a:p>
                <a:p>
                  <a:pPr marL="400050" indent="-400050"/>
                  <a:r>
                    <a:rPr lang="en-US" sz="2000" b="1" dirty="0">
                      <a:solidFill>
                        <a:prstClr val="black"/>
                      </a:solidFill>
                    </a:rPr>
                    <a:t>(A2)</a:t>
                  </a:r>
                </a:p>
                <a:p>
                  <a:pPr marL="400050" indent="-400050"/>
                  <a:endParaRPr lang="en-US" sz="2000" b="1" dirty="0">
                    <a:solidFill>
                      <a:prstClr val="black"/>
                    </a:solidFill>
                  </a:endParaRPr>
                </a:p>
                <a:p>
                  <a:pPr marL="400050" indent="-400050"/>
                  <a:r>
                    <a:rPr lang="en-US" sz="2000" b="1" dirty="0">
                      <a:solidFill>
                        <a:prstClr val="black"/>
                      </a:solidFill>
                    </a:rPr>
                    <a:t>(A3)</a:t>
                  </a:r>
                </a:p>
                <a:p>
                  <a:pPr marL="400050" indent="-400050"/>
                  <a:endParaRPr lang="en-US" sz="2000" b="1" dirty="0">
                    <a:solidFill>
                      <a:prstClr val="black"/>
                    </a:solidFill>
                  </a:endParaRPr>
                </a:p>
                <a:p>
                  <a:pPr marL="400050" indent="-400050"/>
                  <a:endParaRPr lang="en-US" sz="2000" b="1" dirty="0">
                    <a:solidFill>
                      <a:prstClr val="black"/>
                    </a:solidFill>
                  </a:endParaRPr>
                </a:p>
                <a:p>
                  <a:pPr marL="400050" indent="-400050"/>
                  <a:endParaRPr lang="en-US" sz="2000" b="1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1673102" y="3943290"/>
                  <a:ext cx="588700" cy="47381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>
                      <a:solidFill>
                        <a:prstClr val="black"/>
                      </a:solidFill>
                    </a:rPr>
                    <a:t>(A)</a:t>
                  </a:r>
                </a:p>
              </p:txBody>
            </p:sp>
          </p:grpSp>
        </p:grpSp>
        <p:sp>
          <p:nvSpPr>
            <p:cNvPr id="18" name="Flowchart: Connector 17"/>
            <p:cNvSpPr/>
            <p:nvPr/>
          </p:nvSpPr>
          <p:spPr>
            <a:xfrm>
              <a:off x="2590800" y="4564921"/>
              <a:ext cx="76200" cy="76200"/>
            </a:xfrm>
            <a:prstGeom prst="flowChartConnector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Flowchart: Connector 18"/>
            <p:cNvSpPr/>
            <p:nvPr/>
          </p:nvSpPr>
          <p:spPr>
            <a:xfrm>
              <a:off x="2590800" y="5098321"/>
              <a:ext cx="76200" cy="76200"/>
            </a:xfrm>
            <a:prstGeom prst="flowChartConnector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Flowchart: Connector 19"/>
            <p:cNvSpPr/>
            <p:nvPr/>
          </p:nvSpPr>
          <p:spPr>
            <a:xfrm>
              <a:off x="2590800" y="5707921"/>
              <a:ext cx="76200" cy="76200"/>
            </a:xfrm>
            <a:prstGeom prst="flowChartConnector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Group 17"/>
          <p:cNvGrpSpPr/>
          <p:nvPr/>
        </p:nvGrpSpPr>
        <p:grpSpPr>
          <a:xfrm>
            <a:off x="1524000" y="3519368"/>
            <a:ext cx="6324600" cy="3189209"/>
            <a:chOff x="1143000" y="457200"/>
            <a:chExt cx="6099298" cy="3189209"/>
          </a:xfrm>
        </p:grpSpPr>
        <p:grpSp>
          <p:nvGrpSpPr>
            <p:cNvPr id="8" name="Group 1"/>
            <p:cNvGrpSpPr/>
            <p:nvPr/>
          </p:nvGrpSpPr>
          <p:grpSpPr>
            <a:xfrm>
              <a:off x="1143000" y="457200"/>
              <a:ext cx="6099298" cy="3189209"/>
              <a:chOff x="1673102" y="3943290"/>
              <a:chExt cx="6099298" cy="3189209"/>
            </a:xfrm>
          </p:grpSpPr>
          <p:sp>
            <p:nvSpPr>
              <p:cNvPr id="28" name="TextBox 2"/>
              <p:cNvSpPr txBox="1"/>
              <p:nvPr/>
            </p:nvSpPr>
            <p:spPr>
              <a:xfrm>
                <a:off x="2057400" y="3962400"/>
                <a:ext cx="5715000" cy="317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00050" indent="-400050"/>
                <a:r>
                  <a:rPr lang="en-US" sz="2000" b="1" dirty="0">
                    <a:solidFill>
                      <a:prstClr val="black"/>
                    </a:solidFill>
                  </a:rPr>
                  <a:t>(B1)</a:t>
                </a:r>
              </a:p>
              <a:p>
                <a:pPr marL="400050" indent="-400050"/>
                <a:endParaRPr lang="en-US" sz="2000" b="1" dirty="0">
                  <a:solidFill>
                    <a:prstClr val="black"/>
                  </a:solidFill>
                </a:endParaRPr>
              </a:p>
              <a:p>
                <a:pPr marL="400050" indent="-400050"/>
                <a:r>
                  <a:rPr lang="en-US" sz="2000" b="1" dirty="0">
                    <a:solidFill>
                      <a:prstClr val="black"/>
                    </a:solidFill>
                  </a:rPr>
                  <a:t>(B2)</a:t>
                </a:r>
              </a:p>
              <a:p>
                <a:pPr marL="400050" indent="-400050"/>
                <a:endParaRPr lang="en-US" sz="2000" b="1" dirty="0">
                  <a:solidFill>
                    <a:prstClr val="black"/>
                  </a:solidFill>
                </a:endParaRPr>
              </a:p>
              <a:p>
                <a:pPr marL="400050" indent="-400050"/>
                <a:r>
                  <a:rPr lang="en-US" sz="2000" b="1" dirty="0">
                    <a:solidFill>
                      <a:prstClr val="black"/>
                    </a:solidFill>
                  </a:rPr>
                  <a:t>(B3)</a:t>
                </a:r>
              </a:p>
              <a:p>
                <a:pPr marL="400050" indent="-400050"/>
                <a:endParaRPr lang="en-US" sz="2000" b="1" dirty="0">
                  <a:solidFill>
                    <a:prstClr val="black"/>
                  </a:solidFill>
                </a:endParaRPr>
              </a:p>
              <a:p>
                <a:pPr marL="400050" indent="-400050"/>
                <a:r>
                  <a:rPr lang="en-US" sz="2000" b="1" dirty="0">
                    <a:solidFill>
                      <a:prstClr val="black"/>
                    </a:solidFill>
                  </a:rPr>
                  <a:t>(B4)</a:t>
                </a:r>
              </a:p>
              <a:p>
                <a:pPr marL="400050" indent="-400050"/>
                <a:endParaRPr lang="en-US" sz="2000" b="1" dirty="0">
                  <a:solidFill>
                    <a:prstClr val="black"/>
                  </a:solidFill>
                </a:endParaRPr>
              </a:p>
              <a:p>
                <a:pPr marL="400050" indent="-400050"/>
                <a:endParaRPr lang="en-US" sz="2000" b="1" dirty="0">
                  <a:solidFill>
                    <a:prstClr val="black"/>
                  </a:solidFill>
                </a:endParaRPr>
              </a:p>
              <a:p>
                <a:pPr marL="400050" indent="-400050"/>
                <a:endParaRPr lang="en-US" sz="2000" b="1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29" name="Straight Arrow Connector 28"/>
              <p:cNvCxnSpPr/>
              <p:nvPr/>
            </p:nvCxnSpPr>
            <p:spPr>
              <a:xfrm>
                <a:off x="3273302" y="4081522"/>
                <a:ext cx="0" cy="7620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flipH="1">
                <a:off x="3730697" y="4614922"/>
                <a:ext cx="3103" cy="7620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 flipH="1">
                <a:off x="4098124" y="5148322"/>
                <a:ext cx="13378" cy="8382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3" name="TextBox 32"/>
              <p:cNvSpPr txBox="1"/>
              <p:nvPr/>
            </p:nvSpPr>
            <p:spPr>
              <a:xfrm>
                <a:off x="1673102" y="3943290"/>
                <a:ext cx="54053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prstClr val="black"/>
                    </a:solidFill>
                  </a:rPr>
                  <a:t>(B)</a:t>
                </a:r>
              </a:p>
            </p:txBody>
          </p:sp>
        </p:grpSp>
        <p:sp>
          <p:nvSpPr>
            <p:cNvPr id="27" name="Flowchart: Connector 26"/>
            <p:cNvSpPr/>
            <p:nvPr/>
          </p:nvSpPr>
          <p:spPr>
            <a:xfrm>
              <a:off x="2209800" y="671632"/>
              <a:ext cx="76200" cy="76200"/>
            </a:xfrm>
            <a:prstGeom prst="flowChartConnector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Group 19"/>
          <p:cNvGrpSpPr/>
          <p:nvPr/>
        </p:nvGrpSpPr>
        <p:grpSpPr>
          <a:xfrm>
            <a:off x="7162800" y="6248400"/>
            <a:ext cx="1897327" cy="461665"/>
            <a:chOff x="609600" y="5181600"/>
            <a:chExt cx="1897327" cy="461665"/>
          </a:xfrm>
        </p:grpSpPr>
        <p:sp>
          <p:nvSpPr>
            <p:cNvPr id="47" name="Flowchart: Connector 46"/>
            <p:cNvSpPr/>
            <p:nvPr/>
          </p:nvSpPr>
          <p:spPr>
            <a:xfrm>
              <a:off x="609600" y="5334000"/>
              <a:ext cx="76200" cy="76200"/>
            </a:xfrm>
            <a:prstGeom prst="flowChartConnector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38200" y="5181600"/>
              <a:ext cx="16687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</a:rPr>
                <a:t>Stand Alone</a:t>
              </a:r>
            </a:p>
          </p:txBody>
        </p:sp>
      </p:grpSp>
      <p:graphicFrame>
        <p:nvGraphicFramePr>
          <p:cNvPr id="24" name="Diagram 23"/>
          <p:cNvGraphicFramePr/>
          <p:nvPr/>
        </p:nvGraphicFramePr>
        <p:xfrm>
          <a:off x="4191000" y="838200"/>
          <a:ext cx="3810000" cy="2084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5" name="Rounded Rectangle 24"/>
          <p:cNvSpPr/>
          <p:nvPr/>
        </p:nvSpPr>
        <p:spPr>
          <a:xfrm>
            <a:off x="0" y="0"/>
            <a:ext cx="9144000" cy="685800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600" b="1" dirty="0" smtClean="0">
                <a:solidFill>
                  <a:schemeClr val="bg1"/>
                </a:solidFill>
                <a:latin typeface="Times"/>
                <a:cs typeface="Times"/>
              </a:rPr>
              <a:t>Comments</a:t>
            </a:r>
            <a:endParaRPr lang="en-IN" sz="36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/>
          <p:nvPr/>
        </p:nvGrpSpPr>
        <p:grpSpPr>
          <a:xfrm>
            <a:off x="7010400" y="6096000"/>
            <a:ext cx="1897327" cy="461665"/>
            <a:chOff x="609600" y="5181600"/>
            <a:chExt cx="1897327" cy="461665"/>
          </a:xfrm>
        </p:grpSpPr>
        <p:sp>
          <p:nvSpPr>
            <p:cNvPr id="25" name="Flowchart: Connector 24"/>
            <p:cNvSpPr/>
            <p:nvPr/>
          </p:nvSpPr>
          <p:spPr>
            <a:xfrm>
              <a:off x="609600" y="5334000"/>
              <a:ext cx="76200" cy="76200"/>
            </a:xfrm>
            <a:prstGeom prst="flowChartConnector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38200" y="5181600"/>
              <a:ext cx="16687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</a:rPr>
                <a:t>Stand Alone</a:t>
              </a:r>
            </a:p>
          </p:txBody>
        </p:sp>
      </p:grpSp>
      <p:grpSp>
        <p:nvGrpSpPr>
          <p:cNvPr id="4" name="Group 30"/>
          <p:cNvGrpSpPr/>
          <p:nvPr/>
        </p:nvGrpSpPr>
        <p:grpSpPr>
          <a:xfrm>
            <a:off x="1295400" y="2610648"/>
            <a:ext cx="6148114" cy="2875752"/>
            <a:chOff x="1066800" y="914400"/>
            <a:chExt cx="6148114" cy="2875752"/>
          </a:xfrm>
        </p:grpSpPr>
        <p:grpSp>
          <p:nvGrpSpPr>
            <p:cNvPr id="6" name="Group 17"/>
            <p:cNvGrpSpPr/>
            <p:nvPr/>
          </p:nvGrpSpPr>
          <p:grpSpPr>
            <a:xfrm>
              <a:off x="1066800" y="914400"/>
              <a:ext cx="6148114" cy="2875752"/>
              <a:chOff x="1094184" y="462880"/>
              <a:chExt cx="6148114" cy="2875752"/>
            </a:xfrm>
          </p:grpSpPr>
          <p:grpSp>
            <p:nvGrpSpPr>
              <p:cNvPr id="7" name="Group 1"/>
              <p:cNvGrpSpPr/>
              <p:nvPr/>
            </p:nvGrpSpPr>
            <p:grpSpPr>
              <a:xfrm>
                <a:off x="1094184" y="462880"/>
                <a:ext cx="6148114" cy="2875752"/>
                <a:chOff x="1624286" y="3948970"/>
                <a:chExt cx="6148114" cy="2875752"/>
              </a:xfrm>
            </p:grpSpPr>
            <p:sp>
              <p:nvSpPr>
                <p:cNvPr id="3" name="TextBox 2"/>
                <p:cNvSpPr txBox="1"/>
                <p:nvPr/>
              </p:nvSpPr>
              <p:spPr>
                <a:xfrm>
                  <a:off x="2057400" y="3962400"/>
                  <a:ext cx="5715000" cy="28623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400050" indent="-400050"/>
                  <a:r>
                    <a:rPr lang="en-US" b="1" dirty="0">
                      <a:solidFill>
                        <a:prstClr val="black"/>
                      </a:solidFill>
                    </a:rPr>
                    <a:t>(D1)</a:t>
                  </a:r>
                </a:p>
                <a:p>
                  <a:pPr marL="400050" indent="-400050"/>
                  <a:endParaRPr lang="en-US" b="1" dirty="0">
                    <a:solidFill>
                      <a:prstClr val="black"/>
                    </a:solidFill>
                  </a:endParaRPr>
                </a:p>
                <a:p>
                  <a:pPr marL="400050" indent="-400050"/>
                  <a:r>
                    <a:rPr lang="en-US" b="1" dirty="0">
                      <a:solidFill>
                        <a:prstClr val="black"/>
                      </a:solidFill>
                    </a:rPr>
                    <a:t>(D2)</a:t>
                  </a:r>
                </a:p>
                <a:p>
                  <a:pPr marL="400050" indent="-400050"/>
                  <a:endParaRPr lang="en-US" b="1" dirty="0">
                    <a:solidFill>
                      <a:prstClr val="black"/>
                    </a:solidFill>
                  </a:endParaRPr>
                </a:p>
                <a:p>
                  <a:pPr marL="400050" indent="-400050"/>
                  <a:r>
                    <a:rPr lang="en-US" b="1" dirty="0">
                      <a:solidFill>
                        <a:prstClr val="black"/>
                      </a:solidFill>
                    </a:rPr>
                    <a:t>(D3)</a:t>
                  </a:r>
                </a:p>
                <a:p>
                  <a:pPr marL="400050" indent="-400050"/>
                  <a:endParaRPr lang="en-US" b="1" dirty="0">
                    <a:solidFill>
                      <a:prstClr val="black"/>
                    </a:solidFill>
                  </a:endParaRPr>
                </a:p>
                <a:p>
                  <a:pPr marL="400050" indent="-400050"/>
                  <a:r>
                    <a:rPr lang="en-US" b="1" dirty="0">
                      <a:solidFill>
                        <a:prstClr val="black"/>
                      </a:solidFill>
                    </a:rPr>
                    <a:t>(D4)</a:t>
                  </a:r>
                </a:p>
                <a:p>
                  <a:pPr marL="400050" indent="-400050"/>
                  <a:endParaRPr lang="en-US" b="1" dirty="0">
                    <a:solidFill>
                      <a:prstClr val="black"/>
                    </a:solidFill>
                  </a:endParaRPr>
                </a:p>
                <a:p>
                  <a:pPr marL="400050" indent="-400050"/>
                  <a:endParaRPr lang="en-US" b="1" dirty="0">
                    <a:solidFill>
                      <a:prstClr val="black"/>
                    </a:solidFill>
                  </a:endParaRPr>
                </a:p>
                <a:p>
                  <a:pPr marL="400050" indent="-400050"/>
                  <a:endParaRPr lang="en-US" b="1" dirty="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5" name="Straight Arrow Connector 4"/>
                <p:cNvCxnSpPr/>
                <p:nvPr/>
              </p:nvCxnSpPr>
              <p:spPr>
                <a:xfrm>
                  <a:off x="3300686" y="4995922"/>
                  <a:ext cx="0" cy="76200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" name="TextBox 8"/>
                <p:cNvSpPr txBox="1"/>
                <p:nvPr/>
              </p:nvSpPr>
              <p:spPr>
                <a:xfrm>
                  <a:off x="1624286" y="3948970"/>
                  <a:ext cx="58862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>
                      <a:solidFill>
                        <a:prstClr val="black"/>
                      </a:solidFill>
                    </a:rPr>
                    <a:t>(D)</a:t>
                  </a:r>
                </a:p>
              </p:txBody>
            </p:sp>
          </p:grpSp>
          <p:sp>
            <p:nvSpPr>
              <p:cNvPr id="10" name="Flowchart: Connector 9"/>
              <p:cNvSpPr/>
              <p:nvPr/>
            </p:nvSpPr>
            <p:spPr>
              <a:xfrm>
                <a:off x="2209800" y="747832"/>
                <a:ext cx="76200" cy="7620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7" name="Flowchart: Connector 26"/>
            <p:cNvSpPr/>
            <p:nvPr/>
          </p:nvSpPr>
          <p:spPr>
            <a:xfrm>
              <a:off x="2209800" y="1885152"/>
              <a:ext cx="76200" cy="76200"/>
            </a:xfrm>
            <a:prstGeom prst="flowChartConnector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Flowchart: Connector 28"/>
            <p:cNvSpPr/>
            <p:nvPr/>
          </p:nvSpPr>
          <p:spPr>
            <a:xfrm>
              <a:off x="2209800" y="3332952"/>
              <a:ext cx="76200" cy="76200"/>
            </a:xfrm>
            <a:prstGeom prst="flowChartConnector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Group 31"/>
          <p:cNvGrpSpPr/>
          <p:nvPr/>
        </p:nvGrpSpPr>
        <p:grpSpPr>
          <a:xfrm>
            <a:off x="1295400" y="1066800"/>
            <a:ext cx="6099298" cy="1219439"/>
            <a:chOff x="1064990" y="3861048"/>
            <a:chExt cx="6099298" cy="1219439"/>
          </a:xfrm>
        </p:grpSpPr>
        <p:grpSp>
          <p:nvGrpSpPr>
            <p:cNvPr id="11" name="Group 18"/>
            <p:cNvGrpSpPr/>
            <p:nvPr/>
          </p:nvGrpSpPr>
          <p:grpSpPr>
            <a:xfrm>
              <a:off x="1064990" y="3861048"/>
              <a:ext cx="6099298" cy="1219439"/>
              <a:chOff x="1143000" y="3505200"/>
              <a:chExt cx="6099298" cy="1219439"/>
            </a:xfrm>
          </p:grpSpPr>
          <p:grpSp>
            <p:nvGrpSpPr>
              <p:cNvPr id="12" name="Group 15"/>
              <p:cNvGrpSpPr/>
              <p:nvPr/>
            </p:nvGrpSpPr>
            <p:grpSpPr>
              <a:xfrm>
                <a:off x="1143000" y="3505200"/>
                <a:ext cx="6099298" cy="1219439"/>
                <a:chOff x="1673102" y="3943290"/>
                <a:chExt cx="6099298" cy="1219439"/>
              </a:xfrm>
            </p:grpSpPr>
            <p:sp>
              <p:nvSpPr>
                <p:cNvPr id="17" name="TextBox 16"/>
                <p:cNvSpPr txBox="1"/>
                <p:nvPr/>
              </p:nvSpPr>
              <p:spPr>
                <a:xfrm>
                  <a:off x="2057400" y="3962400"/>
                  <a:ext cx="5715000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400050" indent="-400050"/>
                  <a:r>
                    <a:rPr lang="en-US" b="1" dirty="0">
                      <a:solidFill>
                        <a:prstClr val="black"/>
                      </a:solidFill>
                    </a:rPr>
                    <a:t>(C1)</a:t>
                  </a:r>
                </a:p>
                <a:p>
                  <a:pPr marL="400050" indent="-400050"/>
                  <a:endParaRPr lang="en-US" b="1" dirty="0">
                    <a:solidFill>
                      <a:prstClr val="black"/>
                    </a:solidFill>
                  </a:endParaRPr>
                </a:p>
                <a:p>
                  <a:pPr marL="400050" indent="-400050"/>
                  <a:r>
                    <a:rPr lang="en-US" b="1" dirty="0">
                      <a:solidFill>
                        <a:prstClr val="black"/>
                      </a:solidFill>
                    </a:rPr>
                    <a:t>(C2)</a:t>
                  </a:r>
                </a:p>
                <a:p>
                  <a:pPr marL="400050" indent="-400050"/>
                  <a:endParaRPr lang="en-US" b="1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1673102" y="3943290"/>
                  <a:ext cx="5806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>
                      <a:solidFill>
                        <a:prstClr val="black"/>
                      </a:solidFill>
                    </a:rPr>
                    <a:t>(C)</a:t>
                  </a:r>
                </a:p>
              </p:txBody>
            </p:sp>
          </p:grpSp>
          <p:sp>
            <p:nvSpPr>
              <p:cNvPr id="23" name="Flowchart: Connector 22"/>
              <p:cNvSpPr/>
              <p:nvPr/>
            </p:nvSpPr>
            <p:spPr>
              <a:xfrm>
                <a:off x="2286000" y="3733800"/>
                <a:ext cx="76200" cy="7620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30" name="Straight Arrow Connector 29"/>
            <p:cNvCxnSpPr/>
            <p:nvPr/>
          </p:nvCxnSpPr>
          <p:spPr>
            <a:xfrm>
              <a:off x="2514600" y="4165848"/>
              <a:ext cx="0" cy="762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" name="Rounded Rectangle 23"/>
          <p:cNvSpPr/>
          <p:nvPr/>
        </p:nvSpPr>
        <p:spPr>
          <a:xfrm>
            <a:off x="0" y="0"/>
            <a:ext cx="9144000" cy="685800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600" b="1" dirty="0" smtClean="0">
                <a:solidFill>
                  <a:schemeClr val="bg1"/>
                </a:solidFill>
                <a:latin typeface="Times"/>
                <a:cs typeface="Times"/>
              </a:rPr>
              <a:t>Comments</a:t>
            </a:r>
            <a:endParaRPr lang="en-IN" sz="36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447800"/>
            <a:ext cx="7498080" cy="2667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69913" indent="-488950" algn="just">
              <a:buSzPct val="100000"/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Theme:</a:t>
            </a:r>
          </a:p>
          <a:p>
            <a:pPr marL="914400" indent="-344488" algn="just">
              <a:buFont typeface="+mj-lt"/>
              <a:buAutoNum type="romanLcPeriod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SINGLE FRAMEWORK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to understand “a wide range” of physics</a:t>
            </a:r>
          </a:p>
          <a:p>
            <a:pPr marL="914400" indent="-344488" algn="just">
              <a:buFont typeface="+mj-lt"/>
              <a:buAutoNum type="romanLcPeriod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Feynman’s celebrated statement that electron diffraction “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has in it the heart of quantum mechanics. In reality it contains the only mystery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.”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595313" indent="-514350" algn="just"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0"/>
            <a:ext cx="9144000" cy="685800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600" b="1" dirty="0" smtClean="0">
                <a:solidFill>
                  <a:schemeClr val="bg1"/>
                </a:solidFill>
                <a:latin typeface="Times"/>
                <a:cs typeface="Times"/>
              </a:rPr>
              <a:t>Comments</a:t>
            </a:r>
            <a:endParaRPr lang="en-IN" sz="36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40398" y="4743178"/>
            <a:ext cx="80750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Reference:</a:t>
            </a:r>
          </a:p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R.Bach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D.Pope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-H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Liou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H.Batelaan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New Journal Of Physics, Vol.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033018 (2013).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14800" y="558225"/>
            <a:ext cx="783287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T3</a:t>
            </a:r>
            <a:endParaRPr lang="en-IN" sz="40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52600" y="1371600"/>
            <a:ext cx="5410200" cy="1000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Design of a Nuclear Reactor</a:t>
            </a:r>
            <a:endParaRPr kumimoji="0" lang="en-IN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5036403"/>
            <a:ext cx="487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Joseph </a:t>
            </a:r>
            <a:r>
              <a:rPr lang="en-US" dirty="0" err="1" smtClean="0"/>
              <a:t>Amal</a:t>
            </a:r>
            <a:r>
              <a:rPr lang="en-US" dirty="0" smtClean="0"/>
              <a:t> </a:t>
            </a:r>
            <a:r>
              <a:rPr lang="en-US" dirty="0"/>
              <a:t>N</a:t>
            </a:r>
            <a:r>
              <a:rPr lang="en-US" dirty="0" smtClean="0"/>
              <a:t>athan (BARC)</a:t>
            </a:r>
          </a:p>
          <a:p>
            <a:r>
              <a:rPr lang="en-US" dirty="0" smtClean="0"/>
              <a:t>Vijay </a:t>
            </a:r>
            <a:r>
              <a:rPr lang="en-US" dirty="0"/>
              <a:t>A. Singh </a:t>
            </a:r>
            <a:r>
              <a:rPr lang="en-US" dirty="0" smtClean="0"/>
              <a:t>(HBCSE, CBS)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21723" y="4425721"/>
            <a:ext cx="2638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Principal Authors: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779213" y="2362200"/>
            <a:ext cx="1511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10 marks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07886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8"/>
          <p:cNvGrpSpPr/>
          <p:nvPr/>
        </p:nvGrpSpPr>
        <p:grpSpPr>
          <a:xfrm>
            <a:off x="571472" y="2643182"/>
            <a:ext cx="3929090" cy="3316926"/>
            <a:chOff x="1214414" y="2643182"/>
            <a:chExt cx="3929090" cy="331692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4414" y="2643182"/>
              <a:ext cx="3929090" cy="278608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1785918" y="5559998"/>
              <a:ext cx="2857519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IN" sz="2000" b="1" dirty="0" err="1" smtClean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Tarapur</a:t>
              </a:r>
              <a:r>
                <a:rPr lang="en-IN" sz="2000" b="1" dirty="0" smtClean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 Reactor  3 &amp; 4</a:t>
              </a:r>
              <a:endParaRPr lang="en-IN" sz="2000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Group 19"/>
          <p:cNvGrpSpPr/>
          <p:nvPr/>
        </p:nvGrpSpPr>
        <p:grpSpPr>
          <a:xfrm>
            <a:off x="4876800" y="2667000"/>
            <a:ext cx="3772828" cy="3306141"/>
            <a:chOff x="5228328" y="2623189"/>
            <a:chExt cx="3772828" cy="330614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6953" y="2623189"/>
              <a:ext cx="3528123" cy="28060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5228328" y="5529220"/>
              <a:ext cx="3772828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IN" sz="2000" b="1" dirty="0" smtClean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Bhabha Atomic Research Centre</a:t>
              </a: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990600" y="1371600"/>
            <a:ext cx="7715304" cy="1000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Design of a Nuclear Reactor</a:t>
            </a:r>
            <a:endParaRPr kumimoji="0" lang="en-IN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206579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IPhO</a:t>
            </a:r>
            <a:r>
              <a:rPr lang="en-US" sz="3200" b="1" dirty="0" smtClean="0"/>
              <a:t> 2015</a:t>
            </a:r>
            <a:endParaRPr lang="en-US" sz="3200" b="1" dirty="0"/>
          </a:p>
        </p:txBody>
      </p:sp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6510688"/>
              </p:ext>
            </p:extLst>
          </p:nvPr>
        </p:nvGraphicFramePr>
        <p:xfrm>
          <a:off x="3884038" y="1524000"/>
          <a:ext cx="5284921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52400" y="1676400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Fully funded by the Government of India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52400" y="27432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Budget:</a:t>
            </a:r>
            <a:endParaRPr lang="en-US" dirty="0"/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668290"/>
              </p:ext>
            </p:extLst>
          </p:nvPr>
        </p:nvGraphicFramePr>
        <p:xfrm>
          <a:off x="503697" y="3352800"/>
          <a:ext cx="2849103" cy="22860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77710"/>
                <a:gridCol w="1171393"/>
              </a:tblGrid>
              <a:tr h="142240">
                <a:tc>
                  <a:txBody>
                    <a:bodyPr/>
                    <a:lstStyle/>
                    <a:p>
                      <a:r>
                        <a:rPr lang="en-US" sz="2400" b="0" dirty="0" smtClean="0"/>
                        <a:t>DAE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/>
                        <a:t>5 Cr</a:t>
                      </a:r>
                      <a:endParaRPr lang="en-US" sz="2400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DST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 Cr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MHRD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 Cr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Registration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2.5 Cr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Total</a:t>
                      </a:r>
                      <a:endParaRPr lang="en-US" sz="2400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10.5 Cr</a:t>
                      </a:r>
                      <a:endParaRPr lang="en-US" sz="2400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52400" y="914400"/>
            <a:ext cx="1482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Funding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764468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53405-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3214686"/>
            <a:ext cx="6767812" cy="342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12"/>
          <p:cNvGrpSpPr/>
          <p:nvPr/>
        </p:nvGrpSpPr>
        <p:grpSpPr>
          <a:xfrm>
            <a:off x="814361" y="285728"/>
            <a:ext cx="2024914" cy="2694192"/>
            <a:chOff x="814361" y="285728"/>
            <a:chExt cx="2024914" cy="2694192"/>
          </a:xfrm>
        </p:grpSpPr>
        <p:pic>
          <p:nvPicPr>
            <p:cNvPr id="7" name="Picture 6" descr="Otto_Hahn_(Nobel)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8998" y="285728"/>
              <a:ext cx="1584176" cy="223224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14361" y="2456700"/>
              <a:ext cx="2024914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IN" sz="2800" b="1" dirty="0" smtClean="0">
                  <a:latin typeface="Comic Sans MS" pitchFamily="66" charset="0"/>
                </a:rPr>
                <a:t>Otto Hahn</a:t>
              </a:r>
              <a:endParaRPr lang="en-IN" sz="2800" b="1" dirty="0">
                <a:latin typeface="Comic Sans MS" pitchFamily="66" charset="0"/>
              </a:endParaRPr>
            </a:p>
          </p:txBody>
        </p:sp>
      </p:grpSp>
      <p:grpSp>
        <p:nvGrpSpPr>
          <p:cNvPr id="9" name="Group 13"/>
          <p:cNvGrpSpPr/>
          <p:nvPr/>
        </p:nvGrpSpPr>
        <p:grpSpPr>
          <a:xfrm>
            <a:off x="3344265" y="285728"/>
            <a:ext cx="5262549" cy="2713242"/>
            <a:chOff x="3344265" y="285728"/>
            <a:chExt cx="5262549" cy="2713242"/>
          </a:xfrm>
        </p:grpSpPr>
        <p:pic>
          <p:nvPicPr>
            <p:cNvPr id="10" name="Picture 9" descr="Lise_Meitner_(1878-1968),_lecturing_at_Catholic_University,_Washington,_D.C.,_1946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48797" y="285728"/>
              <a:ext cx="1537583" cy="224692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344265" y="2475750"/>
              <a:ext cx="2363147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IN" sz="2800" b="1" dirty="0" smtClean="0">
                  <a:latin typeface="Comic Sans MS" pitchFamily="66" charset="0"/>
                </a:rPr>
                <a:t>Lise Meitner</a:t>
              </a:r>
              <a:endParaRPr lang="en-IN" sz="2800" b="1" dirty="0">
                <a:latin typeface="Comic Sans MS" pitchFamily="66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839678" y="2444558"/>
              <a:ext cx="2767136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b="1" dirty="0" smtClean="0">
                  <a:latin typeface="Comic Sans MS" pitchFamily="66" charset="0"/>
                </a:rPr>
                <a:t>Otto R. Frisch</a:t>
              </a:r>
            </a:p>
          </p:txBody>
        </p:sp>
        <p:pic>
          <p:nvPicPr>
            <p:cNvPr id="13" name="Picture 12" descr="otto-frisch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62724" y="285728"/>
              <a:ext cx="1638300" cy="22098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ayer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91947"/>
            <a:ext cx="7239000" cy="61660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3000" y="5105400"/>
            <a:ext cx="1428759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235</a:t>
            </a:r>
            <a:r>
              <a:rPr lang="en-US" sz="4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</a:t>
            </a:r>
          </a:p>
          <a:p>
            <a:pPr algn="ctr"/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0.72%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1585764" y="4510236"/>
            <a:ext cx="857254" cy="21878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66"/>
          <p:cNvGrpSpPr/>
          <p:nvPr/>
        </p:nvGrpSpPr>
        <p:grpSpPr>
          <a:xfrm>
            <a:off x="685800" y="2464792"/>
            <a:ext cx="1571636" cy="1183292"/>
            <a:chOff x="714348" y="2174270"/>
            <a:chExt cx="1571636" cy="1183292"/>
          </a:xfrm>
        </p:grpSpPr>
        <p:sp>
          <p:nvSpPr>
            <p:cNvPr id="15" name="TextBox 14"/>
            <p:cNvSpPr txBox="1"/>
            <p:nvPr/>
          </p:nvSpPr>
          <p:spPr>
            <a:xfrm>
              <a:off x="714348" y="2174270"/>
              <a:ext cx="1571636" cy="50270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000" b="1" baseline="300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Neutron</a:t>
              </a:r>
              <a:endPara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rot="16200000" flipH="1">
              <a:off x="1071538" y="2857496"/>
              <a:ext cx="785818" cy="21431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101"/>
          <p:cNvGrpSpPr/>
          <p:nvPr/>
        </p:nvGrpSpPr>
        <p:grpSpPr>
          <a:xfrm>
            <a:off x="2971800" y="3367071"/>
            <a:ext cx="2290778" cy="2605817"/>
            <a:chOff x="3090853" y="3190876"/>
            <a:chExt cx="2290778" cy="2605817"/>
          </a:xfrm>
        </p:grpSpPr>
        <p:sp>
          <p:nvSpPr>
            <p:cNvPr id="18" name="TextBox 17"/>
            <p:cNvSpPr txBox="1"/>
            <p:nvPr/>
          </p:nvSpPr>
          <p:spPr>
            <a:xfrm>
              <a:off x="3090853" y="4695119"/>
              <a:ext cx="2209799" cy="887422"/>
            </a:xfrm>
            <a:prstGeom prst="rect">
              <a:avLst/>
            </a:prstGeom>
            <a:noFill/>
          </p:spPr>
          <p:txBody>
            <a:bodyPr wrap="square" tIns="182880" rtlCol="0" anchor="ctr">
              <a:spAutoFit/>
            </a:bodyPr>
            <a:lstStyle/>
            <a:p>
              <a:pPr algn="ctr"/>
              <a:r>
                <a:rPr lang="en-US" sz="3200" baseline="30000" dirty="0" smtClean="0">
                  <a:solidFill>
                    <a:srgbClr val="000000"/>
                  </a:solidFill>
                  <a:latin typeface="Times"/>
                  <a:cs typeface="Times"/>
                </a:rPr>
                <a:t>Products</a:t>
              </a:r>
            </a:p>
            <a:p>
              <a:pPr algn="ctr"/>
              <a:r>
                <a:rPr lang="en-US" sz="3200" baseline="30000" dirty="0" smtClean="0">
                  <a:solidFill>
                    <a:srgbClr val="000000"/>
                  </a:solidFill>
                  <a:latin typeface="Times"/>
                  <a:cs typeface="Times"/>
                </a:rPr>
                <a:t>+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rot="16200000" flipV="1">
              <a:off x="3145634" y="3574258"/>
              <a:ext cx="1473993" cy="70722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 rot="10800000">
              <a:off x="3564733" y="4021933"/>
              <a:ext cx="673892" cy="64293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/>
            <p:cNvSpPr txBox="1"/>
            <p:nvPr/>
          </p:nvSpPr>
          <p:spPr>
            <a:xfrm>
              <a:off x="3167053" y="5335028"/>
              <a:ext cx="2214578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  <a:latin typeface="Times"/>
                  <a:cs typeface="Times"/>
                </a:rPr>
                <a:t>Energy</a:t>
              </a:r>
              <a:endParaRPr lang="en-US" dirty="0">
                <a:solidFill>
                  <a:srgbClr val="000000"/>
                </a:solidFill>
                <a:latin typeface="Times"/>
                <a:cs typeface="Times"/>
              </a:endParaRP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0" y="8467"/>
            <a:ext cx="9144000" cy="685800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600" b="1" dirty="0" smtClean="0">
                <a:solidFill>
                  <a:schemeClr val="bg1"/>
                </a:solidFill>
                <a:latin typeface="Times"/>
                <a:cs typeface="Times"/>
              </a:rPr>
              <a:t>Chain Reaction</a:t>
            </a:r>
            <a:endParaRPr lang="en-IN" sz="36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6144" y="5234206"/>
            <a:ext cx="2393776" cy="6155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ctr">
              <a:lnSpc>
                <a:spcPct val="150000"/>
              </a:lnSpc>
            </a:pPr>
            <a:r>
              <a:rPr lang="en-IN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(A) Fuel Pin</a:t>
            </a:r>
          </a:p>
        </p:txBody>
      </p:sp>
      <p:pic>
        <p:nvPicPr>
          <p:cNvPr id="13" name="Picture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0100" y="885796"/>
            <a:ext cx="6572296" cy="4143404"/>
          </a:xfrm>
          <a:prstGeom prst="rect">
            <a:avLst/>
          </a:prstGeom>
        </p:spPr>
      </p:pic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785786" y="695309"/>
            <a:ext cx="476250" cy="42862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grpSp>
        <p:nvGrpSpPr>
          <p:cNvPr id="4" name="Group 31"/>
          <p:cNvGrpSpPr/>
          <p:nvPr/>
        </p:nvGrpSpPr>
        <p:grpSpPr>
          <a:xfrm>
            <a:off x="755576" y="767861"/>
            <a:ext cx="7888390" cy="4261339"/>
            <a:chOff x="755576" y="591659"/>
            <a:chExt cx="7888390" cy="4261339"/>
          </a:xfrm>
        </p:grpSpPr>
        <p:sp>
          <p:nvSpPr>
            <p:cNvPr id="2058" name="Text Box 10"/>
            <p:cNvSpPr txBox="1">
              <a:spLocks noChangeArrowheads="1"/>
            </p:cNvSpPr>
            <p:nvPr/>
          </p:nvSpPr>
          <p:spPr bwMode="auto">
            <a:xfrm>
              <a:off x="755576" y="591659"/>
              <a:ext cx="1516129" cy="78105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b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</a:pPr>
              <a:r>
                <a:rPr lang="en-US" sz="2200" dirty="0" smtClean="0">
                  <a:solidFill>
                    <a:srgbClr val="000000"/>
                  </a:solidFill>
                  <a:latin typeface="Times New Roman" pitchFamily="18" charset="0"/>
                </a:rPr>
                <a:t>Nat-UO</a:t>
              </a:r>
              <a:r>
                <a:rPr lang="en-US" sz="2200" baseline="-25000" dirty="0" smtClean="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 sz="2200" baseline="-250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en-US" sz="220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Fuel Pins</a:t>
              </a:r>
            </a:p>
          </p:txBody>
        </p:sp>
        <p:sp>
          <p:nvSpPr>
            <p:cNvPr id="2059" name="Text Box 11"/>
            <p:cNvSpPr txBox="1">
              <a:spLocks noChangeArrowheads="1"/>
            </p:cNvSpPr>
            <p:nvPr/>
          </p:nvSpPr>
          <p:spPr bwMode="auto">
            <a:xfrm>
              <a:off x="2195736" y="4410082"/>
              <a:ext cx="2014543" cy="3619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20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Fuel Channels</a:t>
              </a:r>
              <a:endParaRPr kumimoji="0" lang="en-US" sz="22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60" name="Text Box 12"/>
            <p:cNvSpPr txBox="1">
              <a:spLocks noChangeArrowheads="1"/>
            </p:cNvSpPr>
            <p:nvPr/>
          </p:nvSpPr>
          <p:spPr bwMode="auto">
            <a:xfrm>
              <a:off x="4572000" y="4462470"/>
              <a:ext cx="2024055" cy="39052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20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Neutron paths</a:t>
              </a:r>
              <a:endParaRPr kumimoji="0" lang="en-US" sz="22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61" name="Text Box 13"/>
            <p:cNvSpPr txBox="1">
              <a:spLocks noChangeArrowheads="1"/>
            </p:cNvSpPr>
            <p:nvPr/>
          </p:nvSpPr>
          <p:spPr bwMode="auto">
            <a:xfrm>
              <a:off x="7415241" y="1404930"/>
              <a:ext cx="1228725" cy="9525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Fuel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20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Channels</a:t>
              </a:r>
              <a:endParaRPr kumimoji="0" lang="en-US" sz="22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62" name="Text Box 14"/>
            <p:cNvSpPr txBox="1">
              <a:spLocks noChangeArrowheads="1"/>
            </p:cNvSpPr>
            <p:nvPr/>
          </p:nvSpPr>
          <p:spPr bwMode="auto">
            <a:xfrm>
              <a:off x="3309932" y="733409"/>
              <a:ext cx="476250" cy="4286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63" name="Text Box 15"/>
            <p:cNvSpPr txBox="1">
              <a:spLocks noChangeArrowheads="1"/>
            </p:cNvSpPr>
            <p:nvPr/>
          </p:nvSpPr>
          <p:spPr bwMode="auto">
            <a:xfrm>
              <a:off x="5810262" y="733409"/>
              <a:ext cx="476250" cy="4286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304800" y="6020708"/>
            <a:ext cx="7632848" cy="61555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342900" indent="-342900" algn="ctr">
              <a:lnSpc>
                <a:spcPct val="150000"/>
              </a:lnSpc>
            </a:pPr>
            <a:r>
              <a:rPr lang="en-IN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(C) Overall Design of the Nuclear Reactor</a:t>
            </a:r>
            <a:endParaRPr lang="en-IN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87141" y="5632847"/>
            <a:ext cx="3052254" cy="6155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 algn="ctr">
              <a:lnSpc>
                <a:spcPct val="150000"/>
              </a:lnSpc>
            </a:pPr>
            <a:r>
              <a:rPr lang="en-IN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(B) Moderator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675040" y="712113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0000"/>
                </a:solidFill>
                <a:latin typeface="Times"/>
                <a:cs typeface="Times"/>
              </a:rPr>
              <a:t>Diagrams not to scale</a:t>
            </a:r>
            <a:endParaRPr lang="en-US" i="1" dirty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0" y="8467"/>
            <a:ext cx="9144000" cy="685800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600" b="1" dirty="0" smtClean="0">
                <a:solidFill>
                  <a:schemeClr val="bg1"/>
                </a:solidFill>
                <a:latin typeface="Times"/>
                <a:cs typeface="Times"/>
              </a:rPr>
              <a:t>Nuclear Reactor</a:t>
            </a:r>
            <a:endParaRPr lang="en-IN" sz="36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0325" y="4953000"/>
            <a:ext cx="4113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Three parts of the problem: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9" grpId="0"/>
      <p:bldP spid="30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8467"/>
            <a:ext cx="9144000" cy="685800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600" b="1" dirty="0" smtClean="0">
                <a:solidFill>
                  <a:schemeClr val="bg1"/>
                </a:solidFill>
                <a:latin typeface="Times"/>
                <a:cs typeface="Times"/>
              </a:rPr>
              <a:t>(A) Fuel Pin</a:t>
            </a:r>
            <a:endParaRPr lang="en-IN" sz="36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2667000" y="914400"/>
            <a:ext cx="6477000" cy="533400"/>
            <a:chOff x="2667000" y="914400"/>
            <a:chExt cx="6477000" cy="533400"/>
          </a:xfrm>
        </p:grpSpPr>
        <p:sp>
          <p:nvSpPr>
            <p:cNvPr id="25" name="Rectangle 24"/>
            <p:cNvSpPr/>
            <p:nvPr/>
          </p:nvSpPr>
          <p:spPr>
            <a:xfrm>
              <a:off x="2667000" y="914400"/>
              <a:ext cx="6477000" cy="5334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46897263"/>
                </p:ext>
              </p:extLst>
            </p:nvPr>
          </p:nvGraphicFramePr>
          <p:xfrm>
            <a:off x="2682875" y="914400"/>
            <a:ext cx="6461125" cy="533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2502" name="Equation" r:id="rId4" imgW="2768600" imgH="228600" progId="Equation.3">
                    <p:embed/>
                  </p:oleObj>
                </mc:Choice>
                <mc:Fallback>
                  <p:oleObj name="Equation" r:id="rId4" imgW="276860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682875" y="914400"/>
                          <a:ext cx="6461125" cy="533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9" name="Group 38"/>
          <p:cNvGrpSpPr/>
          <p:nvPr/>
        </p:nvGrpSpPr>
        <p:grpSpPr>
          <a:xfrm>
            <a:off x="4231835" y="1981200"/>
            <a:ext cx="4481257" cy="1600200"/>
            <a:chOff x="4231835" y="1981200"/>
            <a:chExt cx="4481257" cy="1600200"/>
          </a:xfrm>
        </p:grpSpPr>
        <p:sp>
          <p:nvSpPr>
            <p:cNvPr id="20" name="Rectangle 19"/>
            <p:cNvSpPr/>
            <p:nvPr/>
          </p:nvSpPr>
          <p:spPr>
            <a:xfrm>
              <a:off x="4648200" y="1981200"/>
              <a:ext cx="4038600" cy="16002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24400" y="2017653"/>
              <a:ext cx="39886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(A2) No. of </a:t>
              </a:r>
              <a:r>
                <a:rPr lang="en-US" baseline="30000" dirty="0" smtClean="0"/>
                <a:t>235</a:t>
              </a:r>
              <a:r>
                <a:rPr lang="en-US" dirty="0" smtClean="0"/>
                <a:t>U atoms in UO</a:t>
              </a:r>
              <a:r>
                <a:rPr lang="en-US" baseline="-25000" dirty="0" smtClean="0"/>
                <a:t>2</a:t>
              </a:r>
              <a:endParaRPr lang="en-US" baseline="-25000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34000" y="2514600"/>
              <a:ext cx="3352800" cy="1036320"/>
            </a:xfrm>
            <a:prstGeom prst="rect">
              <a:avLst/>
            </a:prstGeom>
          </p:spPr>
        </p:pic>
        <p:cxnSp>
          <p:nvCxnSpPr>
            <p:cNvPr id="24" name="Straight Arrow Connector 23"/>
            <p:cNvCxnSpPr/>
            <p:nvPr/>
          </p:nvCxnSpPr>
          <p:spPr>
            <a:xfrm flipH="1">
              <a:off x="4231835" y="2286000"/>
              <a:ext cx="41636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5587595" y="6248400"/>
            <a:ext cx="279440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(A3) </a:t>
            </a:r>
            <a:r>
              <a:rPr lang="en-US" i="1" dirty="0" smtClean="0"/>
              <a:t>Q</a:t>
            </a:r>
            <a:r>
              <a:rPr lang="en-US" dirty="0" smtClean="0"/>
              <a:t> = 0.5 GW/m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grpSp>
        <p:nvGrpSpPr>
          <p:cNvPr id="35" name="Group 34"/>
          <p:cNvGrpSpPr/>
          <p:nvPr/>
        </p:nvGrpSpPr>
        <p:grpSpPr>
          <a:xfrm>
            <a:off x="4482655" y="1587637"/>
            <a:ext cx="4508945" cy="4184691"/>
            <a:chOff x="4482655" y="1587637"/>
            <a:chExt cx="4508945" cy="4184691"/>
          </a:xfrm>
        </p:grpSpPr>
        <p:sp>
          <p:nvSpPr>
            <p:cNvPr id="26" name="TextBox 25"/>
            <p:cNvSpPr txBox="1"/>
            <p:nvPr/>
          </p:nvSpPr>
          <p:spPr>
            <a:xfrm>
              <a:off x="5584261" y="4572000"/>
              <a:ext cx="3407339" cy="120032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(A1)</a:t>
              </a:r>
            </a:p>
            <a:p>
              <a:r>
                <a:rPr lang="en-US" dirty="0" smtClean="0"/>
                <a:t> Meitner-Frisch </a:t>
              </a:r>
            </a:p>
            <a:p>
              <a:r>
                <a:rPr lang="en-US" dirty="0" smtClean="0"/>
                <a:t>calculation ~ 208 MeV</a:t>
              </a:r>
              <a:endParaRPr lang="en-US" dirty="0"/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>
              <a:off x="4482655" y="5099764"/>
              <a:ext cx="107994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8956320" y="1587637"/>
              <a:ext cx="0" cy="297872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604303" y="2057400"/>
            <a:ext cx="3967697" cy="4107597"/>
            <a:chOff x="604303" y="2057400"/>
            <a:chExt cx="3967697" cy="4107597"/>
          </a:xfrm>
        </p:grpSpPr>
        <p:grpSp>
          <p:nvGrpSpPr>
            <p:cNvPr id="30" name="Group 29"/>
            <p:cNvGrpSpPr/>
            <p:nvPr/>
          </p:nvGrpSpPr>
          <p:grpSpPr>
            <a:xfrm>
              <a:off x="604303" y="2971800"/>
              <a:ext cx="2519897" cy="3193197"/>
              <a:chOff x="877242" y="2971800"/>
              <a:chExt cx="2519897" cy="3193197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877242" y="2971800"/>
                <a:ext cx="24755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Cross sec. for </a:t>
                </a:r>
                <a:r>
                  <a:rPr lang="en-US" baseline="30000" dirty="0" smtClean="0"/>
                  <a:t>235</a:t>
                </a:r>
                <a:r>
                  <a:rPr lang="en-US" dirty="0" smtClean="0"/>
                  <a:t>U</a:t>
                </a:r>
                <a:endParaRPr lang="en-US" dirty="0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475353" y="3957935"/>
                <a:ext cx="18260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dirty="0" smtClean="0"/>
                  <a:t> Neutron </a:t>
                </a:r>
                <a:r>
                  <a:rPr lang="en-US" dirty="0" smtClean="0"/>
                  <a:t>flux</a:t>
                </a:r>
                <a:endParaRPr lang="en-US" dirty="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173453" y="5334000"/>
                <a:ext cx="2223686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80% of </a:t>
                </a:r>
                <a:r>
                  <a:rPr lang="en-US" i="1" dirty="0" smtClean="0"/>
                  <a:t>Q</a:t>
                </a:r>
                <a:r>
                  <a:rPr lang="en-US" dirty="0" smtClean="0"/>
                  <a:t> is </a:t>
                </a:r>
                <a:endParaRPr lang="en-US" dirty="0" smtClean="0"/>
              </a:p>
              <a:p>
                <a:r>
                  <a:rPr lang="en-US" dirty="0" smtClean="0"/>
                  <a:t>available</a:t>
                </a:r>
                <a:r>
                  <a:rPr lang="en-US" dirty="0" smtClean="0"/>
                  <a:t> </a:t>
                </a:r>
                <a:r>
                  <a:rPr lang="en-US" dirty="0" smtClean="0"/>
                  <a:t>as heat</a:t>
                </a:r>
                <a:endParaRPr lang="en-US" dirty="0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780936" y="2057400"/>
              <a:ext cx="3791064" cy="4038600"/>
              <a:chOff x="780936" y="2057400"/>
              <a:chExt cx="3791064" cy="403860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13261" y="2895600"/>
                <a:ext cx="838201" cy="655984"/>
              </a:xfrm>
              <a:prstGeom prst="rect">
                <a:avLst/>
              </a:prstGeom>
            </p:spPr>
          </p:pic>
          <p:grpSp>
            <p:nvGrpSpPr>
              <p:cNvPr id="11" name="Group 10"/>
              <p:cNvGrpSpPr/>
              <p:nvPr/>
            </p:nvGrpSpPr>
            <p:grpSpPr>
              <a:xfrm>
                <a:off x="780936" y="2057400"/>
                <a:ext cx="3546855" cy="485922"/>
                <a:chOff x="780936" y="2057400"/>
                <a:chExt cx="3546855" cy="485922"/>
              </a:xfrm>
            </p:grpSpPr>
            <p:sp>
              <p:nvSpPr>
                <p:cNvPr id="4" name="TextBox 3"/>
                <p:cNvSpPr txBox="1"/>
                <p:nvPr/>
              </p:nvSpPr>
              <p:spPr>
                <a:xfrm>
                  <a:off x="780936" y="2081657"/>
                  <a:ext cx="245132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Calculate </a:t>
                  </a:r>
                  <a:r>
                    <a:rPr lang="en-US" i="1" dirty="0" smtClean="0"/>
                    <a:t>Q</a:t>
                  </a:r>
                  <a:r>
                    <a:rPr lang="en-US" dirty="0" smtClean="0"/>
                    <a:t> value</a:t>
                  </a:r>
                  <a:endParaRPr lang="en-US" i="1" dirty="0"/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3625443" y="2057400"/>
                  <a:ext cx="70234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= </a:t>
                  </a:r>
                  <a:r>
                    <a:rPr lang="en-US" i="1" dirty="0" smtClean="0"/>
                    <a:t>N</a:t>
                  </a:r>
                  <a:endParaRPr lang="en-US" i="1" dirty="0"/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3550710" y="4800600"/>
                <a:ext cx="102129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/>
                  <a:t>× Δ</a:t>
                </a:r>
                <a:r>
                  <a:rPr lang="en-US" sz="2800" i="1" dirty="0" smtClean="0"/>
                  <a:t>E</a:t>
                </a:r>
                <a:endParaRPr lang="en-US" sz="2800" i="1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581400" y="3886200"/>
                <a:ext cx="84660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/>
                  <a:t>× </a:t>
                </a:r>
                <a:r>
                  <a:rPr lang="en-US" sz="2800" i="1" dirty="0" err="1" smtClean="0">
                    <a:latin typeface="Lucida Grande"/>
                    <a:ea typeface="Lucida Grande"/>
                    <a:cs typeface="Lucida Grande"/>
                  </a:rPr>
                  <a:t>ϕ</a:t>
                </a:r>
                <a:endParaRPr lang="en-US" sz="2800" i="1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3550710" y="5572780"/>
                <a:ext cx="99797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/>
                  <a:t>× 0.8</a:t>
                </a:r>
                <a:endParaRPr lang="en-US" sz="2800" i="1" dirty="0"/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-76199" y="3048000"/>
            <a:ext cx="761999" cy="3048000"/>
            <a:chOff x="-76199" y="3048000"/>
            <a:chExt cx="761999" cy="3048000"/>
          </a:xfrm>
        </p:grpSpPr>
        <p:sp>
          <p:nvSpPr>
            <p:cNvPr id="21" name="TextBox 20"/>
            <p:cNvSpPr txBox="1"/>
            <p:nvPr/>
          </p:nvSpPr>
          <p:spPr>
            <a:xfrm rot="16200000">
              <a:off x="-365757" y="4292622"/>
              <a:ext cx="11023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Given</a:t>
              </a:r>
              <a:endParaRPr lang="en-US" sz="2800" b="1" dirty="0"/>
            </a:p>
          </p:txBody>
        </p:sp>
        <p:sp>
          <p:nvSpPr>
            <p:cNvPr id="22" name="Left Brace 21"/>
            <p:cNvSpPr/>
            <p:nvPr/>
          </p:nvSpPr>
          <p:spPr>
            <a:xfrm>
              <a:off x="457200" y="3048000"/>
              <a:ext cx="228600" cy="3048000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54827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0" y="4362272"/>
            <a:ext cx="5334000" cy="1200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(A5)  Melting point of uranium dioxide  </a:t>
            </a:r>
          </a:p>
          <a:p>
            <a:pPr algn="just"/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IN" dirty="0" smtClean="0">
                <a:latin typeface="Times New Roman" pitchFamily="18" charset="0"/>
                <a:ea typeface="Wingdings"/>
                <a:cs typeface="Times New Roman" pitchFamily="18" charset="0"/>
                <a:sym typeface="Wingdings"/>
              </a:rPr>
              <a:t>  </a:t>
            </a:r>
            <a:r>
              <a:rPr lang="en-IN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I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Design limit on the radius of fuel </a:t>
            </a:r>
            <a:r>
              <a:rPr lang="en-I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pin</a:t>
            </a:r>
            <a:endParaRPr lang="en-IN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0"/>
          <p:cNvGrpSpPr/>
          <p:nvPr/>
        </p:nvGrpSpPr>
        <p:grpSpPr>
          <a:xfrm>
            <a:off x="4824402" y="533400"/>
            <a:ext cx="4014798" cy="4419600"/>
            <a:chOff x="4276740" y="371484"/>
            <a:chExt cx="4014798" cy="4419600"/>
          </a:xfrm>
        </p:grpSpPr>
        <p:sp>
          <p:nvSpPr>
            <p:cNvPr id="11" name="TextBox 10"/>
            <p:cNvSpPr txBox="1"/>
            <p:nvPr/>
          </p:nvSpPr>
          <p:spPr>
            <a:xfrm>
              <a:off x="5128621" y="3960087"/>
              <a:ext cx="3162917" cy="83099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Fuel Pin</a:t>
              </a:r>
            </a:p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(Cross-Sectional View)</a:t>
              </a:r>
              <a:endPara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71" name="Oval 15"/>
            <p:cNvSpPr>
              <a:spLocks noChangeArrowheads="1"/>
            </p:cNvSpPr>
            <p:nvPr/>
          </p:nvSpPr>
          <p:spPr bwMode="auto">
            <a:xfrm>
              <a:off x="5133378" y="682091"/>
              <a:ext cx="3014667" cy="3152797"/>
            </a:xfrm>
            <a:prstGeom prst="ellipse">
              <a:avLst/>
            </a:prstGeom>
            <a:solidFill>
              <a:srgbClr val="FFFFFF"/>
            </a:solidFill>
            <a:ln w="50800">
              <a:solidFill>
                <a:srgbClr val="0000C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72" name="Oval 16"/>
            <p:cNvSpPr>
              <a:spLocks noChangeArrowheads="1"/>
            </p:cNvSpPr>
            <p:nvPr/>
          </p:nvSpPr>
          <p:spPr bwMode="auto">
            <a:xfrm>
              <a:off x="5361986" y="939268"/>
              <a:ext cx="2571768" cy="2643205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9900CC"/>
              </a:solidFill>
              <a:prstDash val="sys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73" name="Oval 17"/>
            <p:cNvSpPr>
              <a:spLocks noChangeArrowheads="1"/>
            </p:cNvSpPr>
            <p:nvPr/>
          </p:nvSpPr>
          <p:spPr bwMode="auto">
            <a:xfrm>
              <a:off x="5461999" y="1048806"/>
              <a:ext cx="2357454" cy="2428892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336600"/>
              </a:solidFill>
              <a:prstDash val="sys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74" name="Text Box 18"/>
            <p:cNvSpPr txBox="1">
              <a:spLocks noChangeArrowheads="1"/>
            </p:cNvSpPr>
            <p:nvPr/>
          </p:nvSpPr>
          <p:spPr bwMode="auto">
            <a:xfrm>
              <a:off x="5981115" y="1819284"/>
              <a:ext cx="285752" cy="35719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1" u="none" strike="noStrike" cap="none" normalizeH="0" baseline="0" dirty="0" smtClean="0">
                  <a:ln>
                    <a:noFill/>
                  </a:ln>
                  <a:solidFill>
                    <a:srgbClr val="336600"/>
                  </a:solidFill>
                  <a:effectLst/>
                  <a:latin typeface="Times New Roman" pitchFamily="18" charset="0"/>
                </a:rPr>
                <a:t>r</a:t>
              </a:r>
              <a:endPara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336600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9475" name="Text Box 19"/>
            <p:cNvSpPr txBox="1">
              <a:spLocks noChangeArrowheads="1"/>
            </p:cNvSpPr>
            <p:nvPr/>
          </p:nvSpPr>
          <p:spPr bwMode="auto">
            <a:xfrm>
              <a:off x="6266867" y="1386946"/>
              <a:ext cx="1082833" cy="35463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r</a:t>
              </a: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 + </a:t>
              </a:r>
              <a:r>
                <a:rPr kumimoji="0" lang="en-US" sz="2000" b="1" i="1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δr</a:t>
              </a:r>
              <a:endPara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9476" name="Text Box 20"/>
            <p:cNvSpPr txBox="1">
              <a:spLocks noChangeArrowheads="1"/>
            </p:cNvSpPr>
            <p:nvPr/>
          </p:nvSpPr>
          <p:spPr bwMode="auto">
            <a:xfrm>
              <a:off x="7304514" y="1666884"/>
              <a:ext cx="319675" cy="37114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a</a:t>
              </a:r>
              <a:endPara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9477" name="Text Box 21"/>
            <p:cNvSpPr txBox="1">
              <a:spLocks noChangeArrowheads="1"/>
            </p:cNvSpPr>
            <p:nvPr/>
          </p:nvSpPr>
          <p:spPr bwMode="auto">
            <a:xfrm>
              <a:off x="4276740" y="371484"/>
              <a:ext cx="1500198" cy="52385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Surface (</a:t>
              </a:r>
              <a:r>
                <a:rPr kumimoji="0" lang="en-US" sz="2000" b="1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T</a:t>
              </a:r>
              <a:r>
                <a:rPr kumimoji="0" lang="en-US" sz="2000" b="1" i="1" u="none" strike="noStrike" cap="none" normalizeH="0" baseline="-2500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s</a:t>
              </a: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)</a:t>
              </a:r>
              <a:endPara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9478" name="Text Box 22"/>
            <p:cNvSpPr txBox="1">
              <a:spLocks noChangeArrowheads="1"/>
            </p:cNvSpPr>
            <p:nvPr/>
          </p:nvSpPr>
          <p:spPr bwMode="auto">
            <a:xfrm>
              <a:off x="5981116" y="2172764"/>
              <a:ext cx="1571636" cy="35719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Center (</a:t>
              </a:r>
              <a:r>
                <a:rPr kumimoji="0" lang="en-US" sz="2000" b="1" i="1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T</a:t>
              </a:r>
              <a:r>
                <a:rPr kumimoji="0" lang="en-US" sz="2000" b="1" i="1" u="none" strike="noStrike" cap="none" normalizeH="0" baseline="-2500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c</a:t>
              </a: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)</a:t>
              </a:r>
              <a:endPara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9479" name="AutoShape 23"/>
            <p:cNvCxnSpPr>
              <a:cxnSpLocks noChangeShapeType="1"/>
            </p:cNvCxnSpPr>
            <p:nvPr/>
          </p:nvCxnSpPr>
          <p:spPr bwMode="auto">
            <a:xfrm flipV="1">
              <a:off x="6645160" y="1976243"/>
              <a:ext cx="1481300" cy="283210"/>
            </a:xfrm>
            <a:prstGeom prst="straightConnector1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</p:spPr>
        </p:cxnSp>
        <p:cxnSp>
          <p:nvCxnSpPr>
            <p:cNvPr id="19480" name="AutoShape 24"/>
            <p:cNvCxnSpPr>
              <a:cxnSpLocks noChangeShapeType="1"/>
            </p:cNvCxnSpPr>
            <p:nvPr/>
          </p:nvCxnSpPr>
          <p:spPr bwMode="auto">
            <a:xfrm rot="10800000">
              <a:off x="5476279" y="2134672"/>
              <a:ext cx="1168883" cy="124780"/>
            </a:xfrm>
            <a:prstGeom prst="straightConnector1">
              <a:avLst/>
            </a:prstGeom>
            <a:noFill/>
            <a:ln w="25400">
              <a:solidFill>
                <a:srgbClr val="336600"/>
              </a:solidFill>
              <a:round/>
              <a:headEnd/>
              <a:tailEnd type="triangle" w="med" len="med"/>
            </a:ln>
          </p:spPr>
        </p:cxnSp>
        <p:cxnSp>
          <p:nvCxnSpPr>
            <p:cNvPr id="19481" name="AutoShape 25"/>
            <p:cNvCxnSpPr>
              <a:cxnSpLocks noChangeShapeType="1"/>
            </p:cNvCxnSpPr>
            <p:nvPr/>
          </p:nvCxnSpPr>
          <p:spPr bwMode="auto">
            <a:xfrm rot="16200000" flipV="1">
              <a:off x="5819733" y="1434028"/>
              <a:ext cx="1243972" cy="406880"/>
            </a:xfrm>
            <a:prstGeom prst="straightConnector1">
              <a:avLst/>
            </a:prstGeom>
            <a:noFill/>
            <a:ln w="25400">
              <a:solidFill>
                <a:srgbClr val="9900CC"/>
              </a:solidFill>
              <a:round/>
              <a:headEnd/>
              <a:tailEnd type="triangle" w="med" len="med"/>
            </a:ln>
          </p:spPr>
        </p:cxnSp>
      </p:grpSp>
      <p:sp>
        <p:nvSpPr>
          <p:cNvPr id="22" name="Rounded Rectangle 21"/>
          <p:cNvSpPr/>
          <p:nvPr/>
        </p:nvSpPr>
        <p:spPr>
          <a:xfrm>
            <a:off x="0" y="8467"/>
            <a:ext cx="9144000" cy="685800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600" b="1" dirty="0" smtClean="0">
                <a:solidFill>
                  <a:schemeClr val="bg1"/>
                </a:solidFill>
                <a:latin typeface="Times"/>
                <a:cs typeface="Times"/>
              </a:rPr>
              <a:t>(A) Fuel Pin</a:t>
            </a:r>
            <a:endParaRPr lang="en-IN" sz="36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1219200"/>
            <a:ext cx="5004048" cy="2438400"/>
            <a:chOff x="0" y="1219200"/>
            <a:chExt cx="5004048" cy="2438400"/>
          </a:xfrm>
        </p:grpSpPr>
        <p:sp>
          <p:nvSpPr>
            <p:cNvPr id="7" name="Rectangle 6"/>
            <p:cNvSpPr/>
            <p:nvPr/>
          </p:nvSpPr>
          <p:spPr>
            <a:xfrm>
              <a:off x="0" y="1219200"/>
              <a:ext cx="4495800" cy="24384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76200" y="1229380"/>
              <a:ext cx="4927848" cy="2356485"/>
              <a:chOff x="76200" y="1229380"/>
              <a:chExt cx="4927848" cy="2356485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76200" y="1229380"/>
                <a:ext cx="4495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42925" indent="-542925">
                  <a:buNone/>
                  <a:tabLst>
                    <a:tab pos="630238" algn="l"/>
                  </a:tabLst>
                </a:pPr>
                <a:r>
                  <a:rPr lang="en-IN" dirty="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(A4)	</a:t>
                </a:r>
                <a:r>
                  <a:rPr lang="en-IN" dirty="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 Heat </a:t>
                </a:r>
                <a:r>
                  <a:rPr lang="en-IN" dirty="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balance equation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899592" y="1704322"/>
                <a:ext cx="41044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By Dimensional Analysis</a:t>
                </a: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116697" y="3124200"/>
                <a:ext cx="337910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i="1" dirty="0">
                    <a:latin typeface="Times New Roman"/>
                    <a:cs typeface="Times New Roman"/>
                  </a:rPr>
                  <a:t>λ</a:t>
                </a:r>
                <a:r>
                  <a:rPr lang="en-IN" i="1" dirty="0">
                    <a:latin typeface="Times New Roman"/>
                    <a:cs typeface="Times New Roman"/>
                  </a:rPr>
                  <a:t> –</a:t>
                </a:r>
                <a:r>
                  <a:rPr lang="en-IN" dirty="0">
                    <a:latin typeface="Times New Roman"/>
                    <a:cs typeface="Times New Roman"/>
                  </a:rPr>
                  <a:t> Thermal </a:t>
                </a:r>
                <a:r>
                  <a:rPr lang="en-IN" dirty="0" smtClean="0">
                    <a:latin typeface="Times New Roman"/>
                    <a:cs typeface="Times New Roman"/>
                  </a:rPr>
                  <a:t>conductivity</a:t>
                </a:r>
                <a:endParaRPr 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aphicFrame>
            <p:nvGraphicFramePr>
              <p:cNvPr id="2" name="Object 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31510535"/>
                  </p:ext>
                </p:extLst>
              </p:nvPr>
            </p:nvGraphicFramePr>
            <p:xfrm>
              <a:off x="1143000" y="2133600"/>
              <a:ext cx="2011218" cy="990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84813" name="Equation" r:id="rId3" imgW="850900" imgH="419100" progId="Equation.3">
                      <p:embed/>
                    </p:oleObj>
                  </mc:Choice>
                  <mc:Fallback>
                    <p:oleObj name="Equation" r:id="rId3" imgW="850900" imgH="4191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1143000" y="2133600"/>
                            <a:ext cx="2011218" cy="9906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5" name="TextBox 4"/>
          <p:cNvSpPr txBox="1"/>
          <p:nvPr/>
        </p:nvSpPr>
        <p:spPr>
          <a:xfrm>
            <a:off x="3274465" y="5943600"/>
            <a:ext cx="2516735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IN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Radius </a:t>
            </a:r>
            <a:r>
              <a:rPr lang="en-IN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IN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≈</a:t>
            </a:r>
            <a:r>
              <a:rPr lang="en-IN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0.6 cm</a:t>
            </a:r>
            <a:endParaRPr lang="en-US" b="1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5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-228600" y="3864986"/>
            <a:ext cx="9273312" cy="2383414"/>
            <a:chOff x="-228600" y="3864986"/>
            <a:chExt cx="9273312" cy="2383414"/>
          </a:xfrm>
        </p:grpSpPr>
        <p:sp>
          <p:nvSpPr>
            <p:cNvPr id="61" name="Rectangle 60"/>
            <p:cNvSpPr/>
            <p:nvPr/>
          </p:nvSpPr>
          <p:spPr>
            <a:xfrm>
              <a:off x="53112" y="4114800"/>
              <a:ext cx="8991600" cy="21336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-228600" y="3864986"/>
              <a:ext cx="9273312" cy="7463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42925" indent="-542925" algn="justLow">
                <a:lnSpc>
                  <a:spcPct val="150000"/>
                </a:lnSpc>
                <a:spcBef>
                  <a:spcPts val="0"/>
                </a:spcBef>
                <a:buNone/>
                <a:tabLst>
                  <a:tab pos="630238" algn="l"/>
                </a:tabLst>
              </a:pPr>
              <a:r>
                <a:rPr lang="en-IN" sz="2000" dirty="0" smtClean="0">
                  <a:solidFill>
                    <a:srgbClr val="000000"/>
                  </a:solidFill>
                </a:rPr>
                <a:t>  </a:t>
              </a:r>
              <a:r>
                <a:rPr lang="en-IN" sz="30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(B2)  </a:t>
              </a:r>
              <a:r>
                <a:rPr lang="en-IN" sz="3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IN" sz="30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peeds after collision in the centre of mass frame 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50484" y="4767619"/>
              <a:ext cx="7786742" cy="13490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42925" indent="-542925">
                <a:lnSpc>
                  <a:spcPct val="150000"/>
                </a:lnSpc>
                <a:spcBef>
                  <a:spcPts val="0"/>
                </a:spcBef>
                <a:buNone/>
                <a:tabLst>
                  <a:tab pos="630238" algn="l"/>
                </a:tabLst>
              </a:pPr>
              <a:r>
                <a:rPr lang="en-US" sz="28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From conservation laws   </a:t>
              </a:r>
            </a:p>
            <a:p>
              <a:pPr marL="542925" indent="-542925">
                <a:lnSpc>
                  <a:spcPct val="150000"/>
                </a:lnSpc>
                <a:spcBef>
                  <a:spcPts val="0"/>
                </a:spcBef>
                <a:buNone/>
                <a:tabLst>
                  <a:tab pos="630238" algn="l"/>
                </a:tabLst>
              </a:pPr>
              <a:r>
                <a:rPr lang="en-IN" sz="2800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v </a:t>
              </a:r>
              <a:r>
                <a:rPr lang="en-IN" sz="28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= </a:t>
              </a:r>
              <a:r>
                <a:rPr lang="en-IN" sz="2800" i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Av</a:t>
              </a:r>
              <a:r>
                <a:rPr lang="en-IN" sz="2800" i="1" baseline="-250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en-IN" sz="2800" i="1" baseline="-250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IN" sz="2800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/ </a:t>
              </a:r>
              <a:r>
                <a:rPr lang="en-IN" sz="28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IN" sz="2800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en-IN" sz="28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+1)  and </a:t>
              </a:r>
              <a:r>
                <a:rPr lang="en-IN" sz="2800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en-IN" sz="28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= </a:t>
              </a:r>
              <a:r>
                <a:rPr lang="en-IN" sz="2800" i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en-IN" sz="2800" i="1" baseline="-250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en-IN" sz="2800" i="1" baseline="-250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IN" sz="2800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/ </a:t>
              </a:r>
              <a:r>
                <a:rPr lang="en-IN" sz="28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IN" sz="2800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en-IN" sz="28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+1)</a:t>
              </a:r>
              <a:endParaRPr lang="en-IN" sz="28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1128943" y="72328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1" name="Text Box 40"/>
          <p:cNvSpPr txBox="1">
            <a:spLocks noChangeArrowheads="1"/>
          </p:cNvSpPr>
          <p:nvPr/>
        </p:nvSpPr>
        <p:spPr bwMode="auto">
          <a:xfrm>
            <a:off x="381000" y="685800"/>
            <a:ext cx="3886200" cy="5334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rPr>
              <a:t>Laboratory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</a:rPr>
              <a:t>Frame (Given)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</a:endParaRPr>
          </a:p>
        </p:txBody>
      </p:sp>
      <p:sp>
        <p:nvSpPr>
          <p:cNvPr id="53" name="Text Box 41"/>
          <p:cNvSpPr txBox="1">
            <a:spLocks noChangeArrowheads="1"/>
          </p:cNvSpPr>
          <p:nvPr/>
        </p:nvSpPr>
        <p:spPr bwMode="auto">
          <a:xfrm>
            <a:off x="4876800" y="685800"/>
            <a:ext cx="4267200" cy="533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</a:rPr>
              <a:t>Center of Mass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</a:rPr>
              <a:t>Frame (Asked)</a:t>
            </a:r>
            <a:endParaRPr kumimoji="0" lang="en-US" sz="2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0" y="8467"/>
            <a:ext cx="9144000" cy="685800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000" b="1" dirty="0" smtClean="0">
                <a:solidFill>
                  <a:schemeClr val="bg1"/>
                </a:solidFill>
                <a:latin typeface="Times"/>
                <a:cs typeface="Times"/>
              </a:rPr>
              <a:t>(B) The Moderator</a:t>
            </a:r>
            <a:endParaRPr lang="en-IN" sz="30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174588" y="1299894"/>
            <a:ext cx="4029103" cy="2205052"/>
            <a:chOff x="174588" y="1299894"/>
            <a:chExt cx="4029103" cy="2205052"/>
          </a:xfrm>
        </p:grpSpPr>
        <p:grpSp>
          <p:nvGrpSpPr>
            <p:cNvPr id="21" name="Group 64"/>
            <p:cNvGrpSpPr/>
            <p:nvPr/>
          </p:nvGrpSpPr>
          <p:grpSpPr>
            <a:xfrm>
              <a:off x="174588" y="1299894"/>
              <a:ext cx="4029103" cy="2205052"/>
              <a:chOff x="285720" y="1138222"/>
              <a:chExt cx="4029103" cy="2205052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285720" y="1571612"/>
                <a:ext cx="889987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IN" sz="3000" dirty="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(B1)</a:t>
                </a:r>
                <a:endParaRPr lang="en-US" sz="3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23" name="Group 63"/>
              <p:cNvGrpSpPr/>
              <p:nvPr/>
            </p:nvGrpSpPr>
            <p:grpSpPr>
              <a:xfrm>
                <a:off x="1000100" y="1138222"/>
                <a:ext cx="3314723" cy="2205052"/>
                <a:chOff x="1000100" y="1138222"/>
                <a:chExt cx="3314723" cy="2205052"/>
              </a:xfrm>
            </p:grpSpPr>
            <p:grpSp>
              <p:nvGrpSpPr>
                <p:cNvPr id="29" name="Group 20"/>
                <p:cNvGrpSpPr>
                  <a:grpSpLocks/>
                </p:cNvGrpSpPr>
                <p:nvPr/>
              </p:nvGrpSpPr>
              <p:grpSpPr bwMode="auto">
                <a:xfrm>
                  <a:off x="1357290" y="1138222"/>
                  <a:ext cx="2655630" cy="2085217"/>
                  <a:chOff x="1995" y="2466"/>
                  <a:chExt cx="2829" cy="2150"/>
                </a:xfrm>
              </p:grpSpPr>
              <p:cxnSp>
                <p:nvCxnSpPr>
                  <p:cNvPr id="31" name="AutoShape 21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4188" y="2960"/>
                    <a:ext cx="306" cy="309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sp>
                <p:nvSpPr>
                  <p:cNvPr id="32" name="Oval 22"/>
                  <p:cNvSpPr>
                    <a:spLocks noChangeArrowheads="1"/>
                  </p:cNvSpPr>
                  <p:nvPr/>
                </p:nvSpPr>
                <p:spPr bwMode="auto">
                  <a:xfrm>
                    <a:off x="4473" y="2783"/>
                    <a:ext cx="221" cy="21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3" name="Oval 23"/>
                  <p:cNvSpPr>
                    <a:spLocks noChangeArrowheads="1"/>
                  </p:cNvSpPr>
                  <p:nvPr/>
                </p:nvSpPr>
                <p:spPr bwMode="auto">
                  <a:xfrm>
                    <a:off x="1995" y="3810"/>
                    <a:ext cx="221" cy="21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cxnSp>
                <p:nvCxnSpPr>
                  <p:cNvPr id="34" name="AutoShape 2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216" y="3919"/>
                    <a:ext cx="616" cy="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</p:spPr>
              </p:cxnSp>
              <p:sp>
                <p:nvSpPr>
                  <p:cNvPr id="35" name="Oval 25"/>
                  <p:cNvSpPr>
                    <a:spLocks noChangeArrowheads="1"/>
                  </p:cNvSpPr>
                  <p:nvPr/>
                </p:nvSpPr>
                <p:spPr bwMode="auto">
                  <a:xfrm>
                    <a:off x="3341" y="3690"/>
                    <a:ext cx="454" cy="4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6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4268" y="4098"/>
                    <a:ext cx="454" cy="4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cxnSp>
                <p:nvCxnSpPr>
                  <p:cNvPr id="37" name="AutoShape 2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769" y="4027"/>
                    <a:ext cx="286" cy="127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</p:spPr>
              </p:cxnSp>
              <p:cxnSp>
                <p:nvCxnSpPr>
                  <p:cNvPr id="38" name="AutoShape 28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3724" y="3239"/>
                    <a:ext cx="494" cy="496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</p:spPr>
              </p:cxnSp>
              <p:cxnSp>
                <p:nvCxnSpPr>
                  <p:cNvPr id="39" name="AutoShape 2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795" y="3904"/>
                    <a:ext cx="840" cy="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prstDash val="dash"/>
                    <a:round/>
                    <a:headEnd/>
                    <a:tailEnd/>
                  </a:ln>
                </p:spPr>
              </p:cxnSp>
              <p:graphicFrame>
                <p:nvGraphicFramePr>
                  <p:cNvPr id="40" name="Object 30"/>
                  <p:cNvGraphicFramePr>
                    <a:graphicFrameLocks noChangeAspect="1"/>
                  </p:cNvGraphicFramePr>
                  <p:nvPr/>
                </p:nvGraphicFramePr>
                <p:xfrm>
                  <a:off x="4550" y="2466"/>
                  <a:ext cx="260" cy="36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284783" name="Equation" r:id="rId3" imgW="165028" imgH="228501" progId="Equation.3">
                          <p:embed/>
                        </p:oleObj>
                      </mc:Choice>
                      <mc:Fallback>
                        <p:oleObj name="Equation" r:id="rId3" imgW="165028" imgH="228501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4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550" y="2466"/>
                                <a:ext cx="260" cy="360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41" name="Object 31"/>
                  <p:cNvGraphicFramePr>
                    <a:graphicFrameLocks noChangeAspect="1"/>
                  </p:cNvGraphicFramePr>
                  <p:nvPr/>
                </p:nvGraphicFramePr>
                <p:xfrm>
                  <a:off x="2024" y="3463"/>
                  <a:ext cx="260" cy="36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284784" name="Equation" r:id="rId5" imgW="165028" imgH="228501" progId="Equation.3">
                          <p:embed/>
                        </p:oleObj>
                      </mc:Choice>
                      <mc:Fallback>
                        <p:oleObj name="Equation" r:id="rId5" imgW="165028" imgH="228501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024" y="3463"/>
                                <a:ext cx="260" cy="360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42" name="Object 32"/>
                  <p:cNvGraphicFramePr>
                    <a:graphicFrameLocks noChangeAspect="1"/>
                  </p:cNvGraphicFramePr>
                  <p:nvPr/>
                </p:nvGraphicFramePr>
                <p:xfrm>
                  <a:off x="2151" y="4005"/>
                  <a:ext cx="108" cy="202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284785" name="Equation" r:id="rId7" imgW="88707" imgH="164742" progId="Equation.3">
                          <p:embed/>
                        </p:oleObj>
                      </mc:Choice>
                      <mc:Fallback>
                        <p:oleObj name="Equation" r:id="rId7" imgW="88707" imgH="164742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8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151" y="4005"/>
                                <a:ext cx="108" cy="202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43" name="Object 33"/>
                  <p:cNvGraphicFramePr>
                    <a:graphicFrameLocks noChangeAspect="1"/>
                  </p:cNvGraphicFramePr>
                  <p:nvPr/>
                </p:nvGraphicFramePr>
                <p:xfrm>
                  <a:off x="4631" y="2977"/>
                  <a:ext cx="163" cy="212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284786" name="Equation" r:id="rId9" imgW="126780" imgH="164814" progId="Equation.3">
                          <p:embed/>
                        </p:oleObj>
                      </mc:Choice>
                      <mc:Fallback>
                        <p:oleObj name="Equation" r:id="rId9" imgW="126780" imgH="164814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0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631" y="2977"/>
                                <a:ext cx="163" cy="212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44" name="Object 34"/>
                  <p:cNvGraphicFramePr>
                    <a:graphicFrameLocks noChangeAspect="1"/>
                  </p:cNvGraphicFramePr>
                  <p:nvPr/>
                </p:nvGraphicFramePr>
                <p:xfrm>
                  <a:off x="3318" y="4061"/>
                  <a:ext cx="154" cy="238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284787" name="Equation" r:id="rId11" imgW="114102" imgH="177492" progId="Equation.3">
                          <p:embed/>
                        </p:oleObj>
                      </mc:Choice>
                      <mc:Fallback>
                        <p:oleObj name="Equation" r:id="rId11" imgW="114102" imgH="177492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2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318" y="4061"/>
                                <a:ext cx="154" cy="238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45" name="Object 35"/>
                  <p:cNvGraphicFramePr>
                    <a:graphicFrameLocks noChangeAspect="1"/>
                  </p:cNvGraphicFramePr>
                  <p:nvPr/>
                </p:nvGraphicFramePr>
                <p:xfrm>
                  <a:off x="4656" y="4398"/>
                  <a:ext cx="168" cy="218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284788" name="Equation" r:id="rId13" imgW="126780" imgH="164814" progId="Equation.3">
                          <p:embed/>
                        </p:oleObj>
                      </mc:Choice>
                      <mc:Fallback>
                        <p:oleObj name="Equation" r:id="rId13" imgW="126780" imgH="164814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4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656" y="4398"/>
                                <a:ext cx="168" cy="218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cxnSp>
                <p:nvCxnSpPr>
                  <p:cNvPr id="46" name="AutoShape 3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769" y="3919"/>
                    <a:ext cx="572" cy="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47" name="AutoShape 3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019" y="4136"/>
                    <a:ext cx="249" cy="126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sp>
                <p:nvSpPr>
                  <p:cNvPr id="48" name="Arc 38"/>
                  <p:cNvSpPr>
                    <a:spLocks/>
                  </p:cNvSpPr>
                  <p:nvPr/>
                </p:nvSpPr>
                <p:spPr bwMode="auto">
                  <a:xfrm rot="1186044">
                    <a:off x="3778" y="3596"/>
                    <a:ext cx="259" cy="309"/>
                  </a:xfrm>
                  <a:custGeom>
                    <a:avLst/>
                    <a:gdLst>
                      <a:gd name="G0" fmla="+- 0 0 0"/>
                      <a:gd name="G1" fmla="+- 20969 0 0"/>
                      <a:gd name="G2" fmla="+- 21600 0 0"/>
                      <a:gd name="T0" fmla="*/ 5183 w 21432"/>
                      <a:gd name="T1" fmla="*/ 0 h 20969"/>
                      <a:gd name="T2" fmla="*/ 21432 w 21432"/>
                      <a:gd name="T3" fmla="*/ 18279 h 20969"/>
                      <a:gd name="T4" fmla="*/ 0 w 21432"/>
                      <a:gd name="T5" fmla="*/ 20969 h 209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432" h="20969" fill="none" extrusionOk="0">
                        <a:moveTo>
                          <a:pt x="5182" y="0"/>
                        </a:moveTo>
                        <a:cubicBezTo>
                          <a:pt x="13859" y="2144"/>
                          <a:pt x="20318" y="9411"/>
                          <a:pt x="21431" y="18279"/>
                        </a:cubicBezTo>
                      </a:path>
                      <a:path w="21432" h="20969" stroke="0" extrusionOk="0">
                        <a:moveTo>
                          <a:pt x="5182" y="0"/>
                        </a:moveTo>
                        <a:cubicBezTo>
                          <a:pt x="13859" y="2144"/>
                          <a:pt x="20318" y="9411"/>
                          <a:pt x="21431" y="18279"/>
                        </a:cubicBezTo>
                        <a:lnTo>
                          <a:pt x="0" y="20969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graphicFrame>
                <p:nvGraphicFramePr>
                  <p:cNvPr id="49" name="Object 39"/>
                  <p:cNvGraphicFramePr>
                    <a:graphicFrameLocks noChangeAspect="1"/>
                  </p:cNvGraphicFramePr>
                  <p:nvPr/>
                </p:nvGraphicFramePr>
                <p:xfrm>
                  <a:off x="4004" y="3463"/>
                  <a:ext cx="300" cy="34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284789" name="Equation" r:id="rId15" imgW="190335" imgH="215713" progId="Equation.3">
                          <p:embed/>
                        </p:oleObj>
                      </mc:Choice>
                      <mc:Fallback>
                        <p:oleObj name="Equation" r:id="rId15" imgW="190335" imgH="215713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004" y="3463"/>
                                <a:ext cx="300" cy="340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sp>
              <p:nvSpPr>
                <p:cNvPr id="25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3886195" y="3057522"/>
                  <a:ext cx="428628" cy="285752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b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</a:pPr>
                  <a:endParaRPr lang="en-US" baseline="-25000" dirty="0" smtClean="0">
                    <a:solidFill>
                      <a:srgbClr val="FF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6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3857620" y="1662100"/>
                  <a:ext cx="428628" cy="285752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b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</a:pPr>
                  <a:endParaRPr lang="en-US" baseline="-25000" dirty="0" smtClean="0">
                    <a:solidFill>
                      <a:srgbClr val="FF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7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1000100" y="2671757"/>
                  <a:ext cx="571504" cy="390528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000" b="1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Times New Roman" pitchFamily="18" charset="0"/>
                    </a:rPr>
                    <a:t>1</a:t>
                  </a:r>
                  <a:r>
                    <a:rPr kumimoji="0" lang="en-US" sz="2000" b="1" i="0" u="none" strike="noStrike" cap="none" normalizeH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Times New Roman" pitchFamily="18" charset="0"/>
                    </a:rPr>
                    <a:t> u</a:t>
                  </a:r>
                  <a:endPara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endParaRPr>
                </a:p>
              </p:txBody>
            </p:sp>
            <p:sp>
              <p:nvSpPr>
                <p:cNvPr id="28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2143108" y="2733670"/>
                  <a:ext cx="571504" cy="390528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2000" b="1" i="1" dirty="0" smtClean="0">
                      <a:solidFill>
                        <a:srgbClr val="000000"/>
                      </a:solidFill>
                      <a:latin typeface="Times New Roman" pitchFamily="18" charset="0"/>
                    </a:rPr>
                    <a:t>A</a:t>
                  </a:r>
                  <a:r>
                    <a:rPr kumimoji="0" lang="en-US" sz="2000" b="1" i="0" u="none" strike="noStrike" cap="none" normalizeH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Times New Roman" pitchFamily="18" charset="0"/>
                    </a:rPr>
                    <a:t> u</a:t>
                  </a:r>
                  <a:endPara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endParaRPr>
                </a:p>
              </p:txBody>
            </p:sp>
          </p:grpSp>
        </p:grpSp>
        <p:sp>
          <p:nvSpPr>
            <p:cNvPr id="55" name="Oval 54"/>
            <p:cNvSpPr/>
            <p:nvPr/>
          </p:nvSpPr>
          <p:spPr>
            <a:xfrm>
              <a:off x="1236840" y="2602250"/>
              <a:ext cx="228600" cy="229001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3563760" y="1582158"/>
              <a:ext cx="228600" cy="229001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153268" y="1289764"/>
            <a:ext cx="2655630" cy="2575222"/>
            <a:chOff x="5153268" y="1289764"/>
            <a:chExt cx="2655630" cy="2575222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5153268" y="1293218"/>
              <a:ext cx="2655630" cy="2571768"/>
              <a:chOff x="4101" y="496"/>
              <a:chExt cx="2718" cy="2589"/>
            </a:xfrm>
          </p:grpSpPr>
          <p:cxnSp>
            <p:nvCxnSpPr>
              <p:cNvPr id="5" name="AutoShape 6"/>
              <p:cNvCxnSpPr>
                <a:cxnSpLocks noChangeShapeType="1"/>
              </p:cNvCxnSpPr>
              <p:nvPr/>
            </p:nvCxnSpPr>
            <p:spPr bwMode="auto">
              <a:xfrm flipH="1">
                <a:off x="5945" y="1897"/>
                <a:ext cx="417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6" name="Oval 7"/>
              <p:cNvSpPr>
                <a:spLocks noChangeArrowheads="1"/>
              </p:cNvSpPr>
              <p:nvPr/>
            </p:nvSpPr>
            <p:spPr bwMode="auto">
              <a:xfrm>
                <a:off x="6365" y="1679"/>
                <a:ext cx="454" cy="42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" name="Arc 8"/>
              <p:cNvSpPr>
                <a:spLocks/>
              </p:cNvSpPr>
              <p:nvPr/>
            </p:nvSpPr>
            <p:spPr bwMode="auto">
              <a:xfrm rot="219920">
                <a:off x="5633" y="1621"/>
                <a:ext cx="259" cy="309"/>
              </a:xfrm>
              <a:custGeom>
                <a:avLst/>
                <a:gdLst>
                  <a:gd name="G0" fmla="+- 0 0 0"/>
                  <a:gd name="G1" fmla="+- 20969 0 0"/>
                  <a:gd name="G2" fmla="+- 21600 0 0"/>
                  <a:gd name="T0" fmla="*/ 5183 w 21432"/>
                  <a:gd name="T1" fmla="*/ 0 h 20969"/>
                  <a:gd name="T2" fmla="*/ 21432 w 21432"/>
                  <a:gd name="T3" fmla="*/ 18279 h 20969"/>
                  <a:gd name="T4" fmla="*/ 0 w 21432"/>
                  <a:gd name="T5" fmla="*/ 20969 h 20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432" h="20969" fill="none" extrusionOk="0">
                    <a:moveTo>
                      <a:pt x="5182" y="0"/>
                    </a:moveTo>
                    <a:cubicBezTo>
                      <a:pt x="13859" y="2144"/>
                      <a:pt x="20318" y="9411"/>
                      <a:pt x="21431" y="18279"/>
                    </a:cubicBezTo>
                  </a:path>
                  <a:path w="21432" h="20969" stroke="0" extrusionOk="0">
                    <a:moveTo>
                      <a:pt x="5182" y="0"/>
                    </a:moveTo>
                    <a:cubicBezTo>
                      <a:pt x="13859" y="2144"/>
                      <a:pt x="20318" y="9411"/>
                      <a:pt x="21431" y="18279"/>
                    </a:cubicBezTo>
                    <a:lnTo>
                      <a:pt x="0" y="20969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cxnSp>
            <p:nvCxnSpPr>
              <p:cNvPr id="8" name="AutoShape 9"/>
              <p:cNvCxnSpPr>
                <a:cxnSpLocks noChangeShapeType="1"/>
              </p:cNvCxnSpPr>
              <p:nvPr/>
            </p:nvCxnSpPr>
            <p:spPr bwMode="auto">
              <a:xfrm>
                <a:off x="4605" y="1897"/>
                <a:ext cx="1803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9" name="AutoShape 10"/>
              <p:cNvCxnSpPr>
                <a:cxnSpLocks noChangeShapeType="1"/>
              </p:cNvCxnSpPr>
              <p:nvPr/>
            </p:nvCxnSpPr>
            <p:spPr bwMode="auto">
              <a:xfrm>
                <a:off x="4563" y="1897"/>
                <a:ext cx="548" cy="1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0" name="AutoShape 11"/>
              <p:cNvCxnSpPr>
                <a:cxnSpLocks noChangeShapeType="1"/>
              </p:cNvCxnSpPr>
              <p:nvPr/>
            </p:nvCxnSpPr>
            <p:spPr bwMode="auto">
              <a:xfrm flipV="1">
                <a:off x="5507" y="716"/>
                <a:ext cx="357" cy="1941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1" name="AutoShape 12"/>
              <p:cNvCxnSpPr>
                <a:cxnSpLocks noChangeShapeType="1"/>
              </p:cNvCxnSpPr>
              <p:nvPr/>
            </p:nvCxnSpPr>
            <p:spPr bwMode="auto">
              <a:xfrm flipV="1">
                <a:off x="5568" y="1277"/>
                <a:ext cx="192" cy="1035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</p:spPr>
          </p:cxnSp>
          <p:graphicFrame>
            <p:nvGraphicFramePr>
              <p:cNvPr id="12" name="Object 13"/>
              <p:cNvGraphicFramePr>
                <a:graphicFrameLocks noChangeAspect="1"/>
              </p:cNvGraphicFramePr>
              <p:nvPr/>
            </p:nvGraphicFramePr>
            <p:xfrm>
              <a:off x="4101" y="1449"/>
              <a:ext cx="740" cy="36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84790" name="Equation" r:id="rId17" imgW="469900" imgH="228600" progId="Equation.3">
                      <p:embed/>
                    </p:oleObj>
                  </mc:Choice>
                  <mc:Fallback>
                    <p:oleObj name="Equation" r:id="rId17" imgW="46990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101" y="1449"/>
                            <a:ext cx="740" cy="36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" name="Object 14"/>
              <p:cNvGraphicFramePr>
                <a:graphicFrameLocks noChangeAspect="1"/>
              </p:cNvGraphicFramePr>
              <p:nvPr/>
            </p:nvGraphicFramePr>
            <p:xfrm>
              <a:off x="5982" y="523"/>
              <a:ext cx="740" cy="36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84791" name="Equation" r:id="rId19" imgW="469900" imgH="228600" progId="Equation.3">
                      <p:embed/>
                    </p:oleObj>
                  </mc:Choice>
                  <mc:Fallback>
                    <p:oleObj name="Equation" r:id="rId19" imgW="46990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982" y="523"/>
                            <a:ext cx="740" cy="36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" name="Object 15"/>
              <p:cNvGraphicFramePr>
                <a:graphicFrameLocks noChangeAspect="1"/>
              </p:cNvGraphicFramePr>
              <p:nvPr/>
            </p:nvGraphicFramePr>
            <p:xfrm>
              <a:off x="6293" y="2165"/>
              <a:ext cx="480" cy="36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84792" name="Equation" r:id="rId21" imgW="304668" imgH="228501" progId="Equation.3">
                      <p:embed/>
                    </p:oleObj>
                  </mc:Choice>
                  <mc:Fallback>
                    <p:oleObj name="Equation" r:id="rId21" imgW="304668" imgH="228501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293" y="2165"/>
                            <a:ext cx="480" cy="36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" name="Object 16"/>
              <p:cNvGraphicFramePr>
                <a:graphicFrameLocks noChangeAspect="1"/>
              </p:cNvGraphicFramePr>
              <p:nvPr/>
            </p:nvGraphicFramePr>
            <p:xfrm>
              <a:off x="5845" y="1449"/>
              <a:ext cx="220" cy="27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84793" name="Equation" r:id="rId23" imgW="139579" imgH="177646" progId="Equation.3">
                      <p:embed/>
                    </p:oleObj>
                  </mc:Choice>
                  <mc:Fallback>
                    <p:oleObj name="Equation" r:id="rId23" imgW="139579" imgH="177646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845" y="1449"/>
                            <a:ext cx="220" cy="27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6" name="Oval 17"/>
              <p:cNvSpPr>
                <a:spLocks noChangeArrowheads="1"/>
              </p:cNvSpPr>
              <p:nvPr/>
            </p:nvSpPr>
            <p:spPr bwMode="auto">
              <a:xfrm>
                <a:off x="5246" y="2657"/>
                <a:ext cx="454" cy="42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Oval 18"/>
              <p:cNvSpPr>
                <a:spLocks noChangeArrowheads="1"/>
              </p:cNvSpPr>
              <p:nvPr/>
            </p:nvSpPr>
            <p:spPr bwMode="auto">
              <a:xfrm>
                <a:off x="4327" y="1786"/>
                <a:ext cx="221" cy="217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Oval 19"/>
              <p:cNvSpPr>
                <a:spLocks noChangeArrowheads="1"/>
              </p:cNvSpPr>
              <p:nvPr/>
            </p:nvSpPr>
            <p:spPr bwMode="auto">
              <a:xfrm>
                <a:off x="5776" y="496"/>
                <a:ext cx="221" cy="217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7" name="Oval 56"/>
            <p:cNvSpPr/>
            <p:nvPr/>
          </p:nvSpPr>
          <p:spPr>
            <a:xfrm>
              <a:off x="5374920" y="2572758"/>
              <a:ext cx="228600" cy="229001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6781800" y="1289764"/>
              <a:ext cx="228600" cy="229001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25782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0" y="8467"/>
            <a:ext cx="9144000" cy="685800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000" b="1" dirty="0" smtClean="0">
                <a:solidFill>
                  <a:schemeClr val="bg1"/>
                </a:solidFill>
                <a:latin typeface="Times"/>
                <a:cs typeface="Times"/>
              </a:rPr>
              <a:t>(B) The Moderator</a:t>
            </a:r>
            <a:endParaRPr lang="en-IN" sz="30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76200" y="1066800"/>
            <a:ext cx="5334000" cy="2743200"/>
            <a:chOff x="0" y="1066800"/>
            <a:chExt cx="5334000" cy="2743200"/>
          </a:xfrm>
        </p:grpSpPr>
        <p:sp>
          <p:nvSpPr>
            <p:cNvPr id="35" name="Rectangle 34"/>
            <p:cNvSpPr/>
            <p:nvPr/>
          </p:nvSpPr>
          <p:spPr>
            <a:xfrm>
              <a:off x="0" y="1066800"/>
              <a:ext cx="5334000" cy="27432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0" y="1066800"/>
              <a:ext cx="5181600" cy="2590800"/>
              <a:chOff x="0" y="1066800"/>
              <a:chExt cx="5181600" cy="2590800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0" y="1066800"/>
                <a:ext cx="472440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42925" indent="-542925">
                  <a:spcBef>
                    <a:spcPts val="0"/>
                  </a:spcBef>
                  <a:buNone/>
                  <a:tabLst>
                    <a:tab pos="630238" algn="l"/>
                  </a:tabLst>
                </a:pPr>
                <a:r>
                  <a:rPr lang="en-IN" sz="2800" dirty="0" smtClean="0">
                    <a:solidFill>
                      <a:srgbClr val="000000"/>
                    </a:solidFill>
                  </a:rPr>
                  <a:t>  </a:t>
                </a:r>
                <a:r>
                  <a:rPr lang="en-IN" sz="2800" dirty="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(B3) Energy loss in a collision  </a:t>
                </a:r>
                <a:endParaRPr lang="en-IN" sz="28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28" name="Group 27"/>
              <p:cNvGrpSpPr/>
              <p:nvPr/>
            </p:nvGrpSpPr>
            <p:grpSpPr>
              <a:xfrm>
                <a:off x="914400" y="1460500"/>
                <a:ext cx="3505200" cy="977900"/>
                <a:chOff x="-304800" y="3581400"/>
                <a:chExt cx="3505200" cy="977900"/>
              </a:xfrm>
            </p:grpSpPr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-304800" y="3657600"/>
                  <a:ext cx="1882962" cy="901700"/>
                </a:xfrm>
                <a:prstGeom prst="rect">
                  <a:avLst/>
                </a:prstGeom>
              </p:spPr>
            </p:pic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676400" y="3581400"/>
                  <a:ext cx="1524000" cy="958645"/>
                </a:xfrm>
                <a:prstGeom prst="rect">
                  <a:avLst/>
                </a:prstGeom>
              </p:spPr>
            </p:pic>
          </p:grpSp>
          <p:grpSp>
            <p:nvGrpSpPr>
              <p:cNvPr id="31" name="Group 30"/>
              <p:cNvGrpSpPr/>
              <p:nvPr/>
            </p:nvGrpSpPr>
            <p:grpSpPr>
              <a:xfrm>
                <a:off x="609600" y="2667000"/>
                <a:ext cx="4572000" cy="990600"/>
                <a:chOff x="609600" y="2667000"/>
                <a:chExt cx="4572000" cy="990600"/>
              </a:xfrm>
            </p:grpSpPr>
            <p:graphicFrame>
              <p:nvGraphicFramePr>
                <p:cNvPr id="29" name="Object 28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603393811"/>
                    </p:ext>
                  </p:extLst>
                </p:nvPr>
              </p:nvGraphicFramePr>
              <p:xfrm>
                <a:off x="644013" y="2743200"/>
                <a:ext cx="4461387" cy="8382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82842" name="Equation" r:id="rId5" imgW="2095500" imgH="393700" progId="Equation.3">
                        <p:embed/>
                      </p:oleObj>
                    </mc:Choice>
                    <mc:Fallback>
                      <p:oleObj name="Equation" r:id="rId5" imgW="2095500" imgH="393700" progId="Equation.3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644013" y="2743200"/>
                              <a:ext cx="4461387" cy="8382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30" name="Rectangle 29"/>
                <p:cNvSpPr/>
                <p:nvPr/>
              </p:nvSpPr>
              <p:spPr>
                <a:xfrm>
                  <a:off x="609600" y="2667000"/>
                  <a:ext cx="4572000" cy="9906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22" name="Group 21"/>
          <p:cNvGrpSpPr/>
          <p:nvPr/>
        </p:nvGrpSpPr>
        <p:grpSpPr>
          <a:xfrm>
            <a:off x="5552482" y="990600"/>
            <a:ext cx="3362929" cy="3128665"/>
            <a:chOff x="5552482" y="990600"/>
            <a:chExt cx="3362929" cy="3128665"/>
          </a:xfrm>
        </p:grpSpPr>
        <p:grpSp>
          <p:nvGrpSpPr>
            <p:cNvPr id="6" name="Group 5"/>
            <p:cNvGrpSpPr/>
            <p:nvPr/>
          </p:nvGrpSpPr>
          <p:grpSpPr>
            <a:xfrm>
              <a:off x="5552482" y="990600"/>
              <a:ext cx="3362929" cy="2645786"/>
              <a:chOff x="5552482" y="990600"/>
              <a:chExt cx="3362929" cy="2645786"/>
            </a:xfrm>
          </p:grpSpPr>
          <p:grpSp>
            <p:nvGrpSpPr>
              <p:cNvPr id="7" name="Group 47"/>
              <p:cNvGrpSpPr/>
              <p:nvPr/>
            </p:nvGrpSpPr>
            <p:grpSpPr>
              <a:xfrm>
                <a:off x="5552482" y="990600"/>
                <a:ext cx="3362929" cy="2645786"/>
                <a:chOff x="4499992" y="1140404"/>
                <a:chExt cx="3362929" cy="2645786"/>
              </a:xfrm>
            </p:grpSpPr>
            <p:grpSp>
              <p:nvGrpSpPr>
                <p:cNvPr id="8" name="Group 5"/>
                <p:cNvGrpSpPr>
                  <a:grpSpLocks/>
                </p:cNvGrpSpPr>
                <p:nvPr/>
              </p:nvGrpSpPr>
              <p:grpSpPr bwMode="auto">
                <a:xfrm>
                  <a:off x="4916129" y="1214422"/>
                  <a:ext cx="2946792" cy="2571768"/>
                  <a:chOff x="3881" y="496"/>
                  <a:chExt cx="3016" cy="2589"/>
                </a:xfrm>
              </p:grpSpPr>
              <p:cxnSp>
                <p:nvCxnSpPr>
                  <p:cNvPr id="10" name="AutoShape 6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5945" y="1897"/>
                    <a:ext cx="417" cy="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</p:spPr>
              </p:cxnSp>
              <p:sp>
                <p:nvSpPr>
                  <p:cNvPr id="11" name="Oval 7"/>
                  <p:cNvSpPr>
                    <a:spLocks noChangeArrowheads="1"/>
                  </p:cNvSpPr>
                  <p:nvPr/>
                </p:nvSpPr>
                <p:spPr bwMode="auto">
                  <a:xfrm>
                    <a:off x="6365" y="1679"/>
                    <a:ext cx="454" cy="4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" name="Arc 8"/>
                  <p:cNvSpPr>
                    <a:spLocks/>
                  </p:cNvSpPr>
                  <p:nvPr/>
                </p:nvSpPr>
                <p:spPr bwMode="auto">
                  <a:xfrm rot="219920">
                    <a:off x="5633" y="1621"/>
                    <a:ext cx="259" cy="309"/>
                  </a:xfrm>
                  <a:custGeom>
                    <a:avLst/>
                    <a:gdLst>
                      <a:gd name="G0" fmla="+- 0 0 0"/>
                      <a:gd name="G1" fmla="+- 20969 0 0"/>
                      <a:gd name="G2" fmla="+- 21600 0 0"/>
                      <a:gd name="T0" fmla="*/ 5183 w 21432"/>
                      <a:gd name="T1" fmla="*/ 0 h 20969"/>
                      <a:gd name="T2" fmla="*/ 21432 w 21432"/>
                      <a:gd name="T3" fmla="*/ 18279 h 20969"/>
                      <a:gd name="T4" fmla="*/ 0 w 21432"/>
                      <a:gd name="T5" fmla="*/ 20969 h 209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432" h="20969" fill="none" extrusionOk="0">
                        <a:moveTo>
                          <a:pt x="5182" y="0"/>
                        </a:moveTo>
                        <a:cubicBezTo>
                          <a:pt x="13859" y="2144"/>
                          <a:pt x="20318" y="9411"/>
                          <a:pt x="21431" y="18279"/>
                        </a:cubicBezTo>
                      </a:path>
                      <a:path w="21432" h="20969" stroke="0" extrusionOk="0">
                        <a:moveTo>
                          <a:pt x="5182" y="0"/>
                        </a:moveTo>
                        <a:cubicBezTo>
                          <a:pt x="13859" y="2144"/>
                          <a:pt x="20318" y="9411"/>
                          <a:pt x="21431" y="18279"/>
                        </a:cubicBezTo>
                        <a:lnTo>
                          <a:pt x="0" y="20969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cxnSp>
                <p:nvCxnSpPr>
                  <p:cNvPr id="13" name="AutoShape 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605" y="1897"/>
                    <a:ext cx="1803" cy="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4" name="AutoShape 10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563" y="1897"/>
                    <a:ext cx="548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</p:spPr>
              </p:cxnSp>
              <p:cxnSp>
                <p:nvCxnSpPr>
                  <p:cNvPr id="15" name="AutoShape 11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5507" y="716"/>
                    <a:ext cx="357" cy="194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6" name="AutoShape 12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5568" y="1277"/>
                    <a:ext cx="192" cy="1035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 type="triangle" w="med" len="med"/>
                    <a:tailEnd type="triangle" w="med" len="med"/>
                  </a:ln>
                </p:spPr>
              </p:cxnSp>
              <p:graphicFrame>
                <p:nvGraphicFramePr>
                  <p:cNvPr id="18" name="Object 13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809727781"/>
                      </p:ext>
                    </p:extLst>
                  </p:nvPr>
                </p:nvGraphicFramePr>
                <p:xfrm>
                  <a:off x="3881" y="1342"/>
                  <a:ext cx="960" cy="467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282843" name="Equation" r:id="rId7" imgW="469900" imgH="228600" progId="Equation.3">
                          <p:embed/>
                        </p:oleObj>
                      </mc:Choice>
                      <mc:Fallback>
                        <p:oleObj name="Equation" r:id="rId7" imgW="469900" imgH="22860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8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881" y="1342"/>
                                <a:ext cx="960" cy="467"/>
                              </a:xfrm>
                              <a:prstGeom prst="rect">
                                <a:avLst/>
                              </a:prstGeom>
                              <a:noFill/>
                              <a:extLst/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20" name="Object 14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4032999347"/>
                      </p:ext>
                    </p:extLst>
                  </p:nvPr>
                </p:nvGraphicFramePr>
                <p:xfrm>
                  <a:off x="5982" y="523"/>
                  <a:ext cx="915" cy="445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282844" name="Equation" r:id="rId9" imgW="469900" imgH="228600" progId="Equation.3">
                          <p:embed/>
                        </p:oleObj>
                      </mc:Choice>
                      <mc:Fallback>
                        <p:oleObj name="Equation" r:id="rId9" imgW="469900" imgH="22860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0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5982" y="523"/>
                                <a:ext cx="915" cy="445"/>
                              </a:xfrm>
                              <a:prstGeom prst="rect">
                                <a:avLst/>
                              </a:prstGeom>
                              <a:noFill/>
                              <a:extLst/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21" name="Object 15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2782862062"/>
                      </p:ext>
                    </p:extLst>
                  </p:nvPr>
                </p:nvGraphicFramePr>
                <p:xfrm>
                  <a:off x="6178" y="2109"/>
                  <a:ext cx="641" cy="481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282845" name="Equation" r:id="rId11" imgW="304668" imgH="228501" progId="Equation.3">
                          <p:embed/>
                        </p:oleObj>
                      </mc:Choice>
                      <mc:Fallback>
                        <p:oleObj name="Equation" r:id="rId11" imgW="304668" imgH="228501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2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6178" y="2109"/>
                                <a:ext cx="641" cy="481"/>
                              </a:xfrm>
                              <a:prstGeom prst="rect">
                                <a:avLst/>
                              </a:prstGeom>
                              <a:noFill/>
                              <a:extLst/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23" name="Object 16"/>
                  <p:cNvGraphicFramePr>
                    <a:graphicFrameLocks noChangeAspect="1"/>
                  </p:cNvGraphicFramePr>
                  <p:nvPr/>
                </p:nvGraphicFramePr>
                <p:xfrm>
                  <a:off x="5845" y="1449"/>
                  <a:ext cx="220" cy="279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282846" name="Equation" r:id="rId13" imgW="139579" imgH="177646" progId="Equation.3">
                          <p:embed/>
                        </p:oleObj>
                      </mc:Choice>
                      <mc:Fallback>
                        <p:oleObj name="Equation" r:id="rId13" imgW="139579" imgH="177646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4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5845" y="1449"/>
                                <a:ext cx="220" cy="279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24" name="Oval 17"/>
                  <p:cNvSpPr>
                    <a:spLocks noChangeArrowheads="1"/>
                  </p:cNvSpPr>
                  <p:nvPr/>
                </p:nvSpPr>
                <p:spPr bwMode="auto">
                  <a:xfrm>
                    <a:off x="5246" y="2657"/>
                    <a:ext cx="454" cy="4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5" name="Oval 18"/>
                  <p:cNvSpPr>
                    <a:spLocks noChangeArrowheads="1"/>
                  </p:cNvSpPr>
                  <p:nvPr/>
                </p:nvSpPr>
                <p:spPr bwMode="auto">
                  <a:xfrm>
                    <a:off x="4327" y="1786"/>
                    <a:ext cx="221" cy="21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6" name="Oval 19"/>
                  <p:cNvSpPr>
                    <a:spLocks noChangeArrowheads="1"/>
                  </p:cNvSpPr>
                  <p:nvPr/>
                </p:nvSpPr>
                <p:spPr bwMode="auto">
                  <a:xfrm>
                    <a:off x="5776" y="496"/>
                    <a:ext cx="221" cy="21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9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4499992" y="1140404"/>
                  <a:ext cx="2140022" cy="87777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000" b="1" i="0" u="none" strike="noStrike" cap="none" normalizeH="0" baseline="0" dirty="0" smtClean="0">
                      <a:ln>
                        <a:noFill/>
                      </a:ln>
                      <a:solidFill>
                        <a:srgbClr val="339933"/>
                      </a:solidFill>
                      <a:effectLst/>
                      <a:latin typeface="Times New Roman" pitchFamily="18" charset="0"/>
                    </a:rPr>
                    <a:t>Center of Mass Frame </a:t>
                  </a:r>
                  <a:r>
                    <a:rPr lang="en-US" sz="2000" b="1" dirty="0" smtClean="0">
                      <a:solidFill>
                        <a:srgbClr val="339933"/>
                      </a:solidFill>
                      <a:latin typeface="Times New Roman" pitchFamily="18" charset="0"/>
                    </a:rPr>
                    <a:t>(From </a:t>
                  </a:r>
                  <a:r>
                    <a:rPr lang="en-US" sz="2000" b="1" dirty="0" smtClean="0">
                      <a:solidFill>
                        <a:srgbClr val="339933"/>
                      </a:solidFill>
                      <a:latin typeface="Times New Roman" pitchFamily="18" charset="0"/>
                    </a:rPr>
                    <a:t>B1)</a:t>
                  </a:r>
                  <a:endParaRPr kumimoji="0" lang="en-US" sz="2000" b="1" i="0" u="none" strike="noStrike" cap="none" normalizeH="0" baseline="0" dirty="0" smtClean="0">
                    <a:ln>
                      <a:noFill/>
                    </a:ln>
                    <a:solidFill>
                      <a:srgbClr val="339933"/>
                    </a:solidFill>
                    <a:effectLst/>
                    <a:latin typeface="Arial" pitchFamily="34" charset="0"/>
                  </a:endParaRPr>
                </a:p>
              </p:txBody>
            </p:sp>
          </p:grpSp>
          <p:sp>
            <p:nvSpPr>
              <p:cNvPr id="2" name="Oval 1"/>
              <p:cNvSpPr/>
              <p:nvPr/>
            </p:nvSpPr>
            <p:spPr>
              <a:xfrm>
                <a:off x="7807680" y="1055370"/>
                <a:ext cx="223128" cy="2286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6400800" y="2333129"/>
                <a:ext cx="223128" cy="2286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7266137" y="3151925"/>
              <a:ext cx="547183" cy="5586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A</a:t>
              </a:r>
              <a:r>
                <a:rPr lang="en-US" dirty="0" smtClean="0"/>
                <a:t>u</a:t>
              </a:r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317227" y="3657600"/>
              <a:ext cx="4551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V</a:t>
              </a:r>
              <a:endParaRPr lang="en-US" i="1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52400" y="5257800"/>
            <a:ext cx="8565541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I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(B4)  Calculation of </a:t>
            </a:r>
            <a:r>
              <a:rPr lang="en-I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maximum loss </a:t>
            </a:r>
            <a:r>
              <a:rPr lang="en-I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 D</a:t>
            </a:r>
            <a:r>
              <a:rPr lang="en-IN" sz="2800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I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I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when </a:t>
            </a:r>
            <a:r>
              <a:rPr lang="el-GR" sz="2800" i="1" dirty="0"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l-GR" sz="2800" i="1" dirty="0" smtClean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763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52400" y="5181600"/>
            <a:ext cx="8740080" cy="1143000"/>
            <a:chOff x="152400" y="5181600"/>
            <a:chExt cx="8740080" cy="1143000"/>
          </a:xfrm>
        </p:grpSpPr>
        <p:sp>
          <p:nvSpPr>
            <p:cNvPr id="11" name="Rectangle 10"/>
            <p:cNvSpPr/>
            <p:nvPr/>
          </p:nvSpPr>
          <p:spPr>
            <a:xfrm>
              <a:off x="152400" y="5181600"/>
              <a:ext cx="8534400" cy="1143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85192" y="5222557"/>
              <a:ext cx="870728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6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(C2) </a:t>
              </a:r>
              <a:r>
                <a:rPr lang="en-IN" sz="26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en-IN" sz="26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aximum number of channels </a:t>
              </a:r>
              <a:r>
                <a:rPr lang="en-IN" sz="26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and </a:t>
              </a:r>
              <a:r>
                <a:rPr lang="en-IN" sz="26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required mass of UO</a:t>
              </a:r>
              <a:r>
                <a:rPr lang="en-IN" sz="2600" baseline="-250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209800" y="5715000"/>
              <a:ext cx="4572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2800" i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2800" baseline="-250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US" sz="2800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=</a:t>
              </a:r>
              <a:r>
                <a:rPr lang="en-US" sz="28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387 </a:t>
              </a:r>
              <a:r>
                <a:rPr lang="en-US" sz="2800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   M</a:t>
              </a:r>
              <a:r>
                <a:rPr lang="en-US" sz="28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= 9.9 × 10</a:t>
              </a:r>
              <a:r>
                <a:rPr lang="en-US" sz="2800" baseline="30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r>
                <a:rPr lang="en-US" sz="28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kg</a:t>
              </a:r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0" y="8467"/>
            <a:ext cx="9144000" cy="685800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000" b="1" dirty="0" smtClean="0">
                <a:solidFill>
                  <a:schemeClr val="bg1"/>
                </a:solidFill>
                <a:latin typeface="Times"/>
                <a:cs typeface="Times"/>
              </a:rPr>
              <a:t>(C) The Nuclear Reactor</a:t>
            </a:r>
            <a:endParaRPr lang="en-IN" sz="30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4572000"/>
            <a:ext cx="8490575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These dimensions are very close to those of </a:t>
            </a:r>
            <a:r>
              <a:rPr lang="en-US" dirty="0" err="1" smtClean="0"/>
              <a:t>Tarapur</a:t>
            </a:r>
            <a:r>
              <a:rPr lang="en-US" dirty="0" smtClean="0"/>
              <a:t> reactors 3 &amp; 4.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-31001" y="986135"/>
            <a:ext cx="9251201" cy="3394165"/>
            <a:chOff x="-31001" y="986135"/>
            <a:chExt cx="9251201" cy="3394165"/>
          </a:xfrm>
        </p:grpSpPr>
        <p:grpSp>
          <p:nvGrpSpPr>
            <p:cNvPr id="2" name="Group 4"/>
            <p:cNvGrpSpPr/>
            <p:nvPr/>
          </p:nvGrpSpPr>
          <p:grpSpPr>
            <a:xfrm>
              <a:off x="3961906" y="1143000"/>
              <a:ext cx="5258294" cy="3237300"/>
              <a:chOff x="4190280" y="1363744"/>
              <a:chExt cx="4775918" cy="2656099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213670" y="1363744"/>
                <a:ext cx="4752528" cy="2656099"/>
                <a:chOff x="2584603" y="1200511"/>
                <a:chExt cx="5834671" cy="3661285"/>
              </a:xfrm>
            </p:grpSpPr>
            <p:pic>
              <p:nvPicPr>
                <p:cNvPr id="13" name="Picture 12"/>
                <p:cNvPicPr/>
                <p:nvPr/>
              </p:nvPicPr>
              <p:blipFill rotWithShape="1">
                <a:blip r:embed="rId3" cstate="print"/>
                <a:srcRect l="23670" t="11642"/>
                <a:stretch/>
              </p:blipFill>
              <p:spPr>
                <a:xfrm>
                  <a:off x="2722903" y="1200511"/>
                  <a:ext cx="5016622" cy="3661007"/>
                </a:xfrm>
                <a:prstGeom prst="rect">
                  <a:avLst/>
                </a:prstGeom>
              </p:spPr>
            </p:pic>
            <p:sp>
              <p:nvSpPr>
                <p:cNvPr id="2059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2584603" y="4442978"/>
                  <a:ext cx="1583696" cy="41854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400" b="1" i="0" u="none" strike="noStrike" cap="none" normalizeH="0" baseline="0" dirty="0" smtClean="0">
                      <a:ln>
                        <a:noFill/>
                      </a:ln>
                      <a:solidFill>
                        <a:srgbClr val="4A452A"/>
                      </a:solidFill>
                      <a:effectLst/>
                      <a:latin typeface="Times New Roman" pitchFamily="18" charset="0"/>
                    </a:rPr>
                    <a:t>Fuel Channels</a:t>
                  </a:r>
                  <a:endPara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4A452A"/>
                    </a:solidFill>
                    <a:effectLst/>
                    <a:latin typeface="Arial" pitchFamily="34" charset="0"/>
                  </a:endParaRPr>
                </a:p>
              </p:txBody>
            </p:sp>
            <p:sp>
              <p:nvSpPr>
                <p:cNvPr id="2060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4674634" y="4462746"/>
                  <a:ext cx="1744236" cy="39905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400" b="1" i="0" u="none" strike="noStrike" cap="none" normalizeH="0" baseline="0" dirty="0" smtClean="0">
                      <a:ln>
                        <a:noFill/>
                      </a:ln>
                      <a:solidFill>
                        <a:srgbClr val="4A452A"/>
                      </a:solidFill>
                      <a:effectLst/>
                      <a:latin typeface="Times New Roman" pitchFamily="18" charset="0"/>
                    </a:rPr>
                    <a:t>Neutron paths</a:t>
                  </a:r>
                  <a:endPara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4A452A"/>
                    </a:solidFill>
                    <a:effectLst/>
                    <a:latin typeface="Arial" pitchFamily="34" charset="0"/>
                  </a:endParaRPr>
                </a:p>
              </p:txBody>
            </p:sp>
            <p:sp>
              <p:nvSpPr>
                <p:cNvPr id="2061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7415241" y="1500925"/>
                  <a:ext cx="1004033" cy="526281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vert="horz" wrap="square" lIns="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400" b="1" i="0" u="none" strike="noStrike" cap="none" normalizeH="0" baseline="0" dirty="0" smtClean="0">
                      <a:ln>
                        <a:noFill/>
                      </a:ln>
                      <a:solidFill>
                        <a:srgbClr val="4A452A"/>
                      </a:solidFill>
                      <a:effectLst/>
                      <a:latin typeface="Times New Roman" pitchFamily="18" charset="0"/>
                    </a:rPr>
                    <a:t>Fuel 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400" b="1" i="0" u="none" strike="noStrike" cap="none" normalizeH="0" baseline="0" dirty="0" smtClean="0">
                      <a:ln>
                        <a:noFill/>
                      </a:ln>
                      <a:solidFill>
                        <a:srgbClr val="4A452A"/>
                      </a:solidFill>
                      <a:effectLst/>
                      <a:latin typeface="Times New Roman" pitchFamily="18" charset="0"/>
                    </a:rPr>
                    <a:t>Channels</a:t>
                  </a:r>
                  <a:endPara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4A452A"/>
                    </a:solidFill>
                    <a:effectLst/>
                    <a:latin typeface="Arial" pitchFamily="34" charset="0"/>
                  </a:endParaRPr>
                </a:p>
              </p:txBody>
            </p:sp>
          </p:grpSp>
          <p:grpSp>
            <p:nvGrpSpPr>
              <p:cNvPr id="4" name="Group 1"/>
              <p:cNvGrpSpPr/>
              <p:nvPr/>
            </p:nvGrpSpPr>
            <p:grpSpPr>
              <a:xfrm>
                <a:off x="4190280" y="1616870"/>
                <a:ext cx="135828" cy="157760"/>
                <a:chOff x="4190280" y="1616870"/>
                <a:chExt cx="135828" cy="157760"/>
              </a:xfrm>
            </p:grpSpPr>
            <p:sp>
              <p:nvSpPr>
                <p:cNvPr id="15" name="Text Box 12"/>
                <p:cNvSpPr txBox="1">
                  <a:spLocks noChangeArrowheads="1"/>
                </p:cNvSpPr>
                <p:nvPr/>
              </p:nvSpPr>
              <p:spPr bwMode="auto">
                <a:xfrm rot="17677304" flipH="1">
                  <a:off x="4215264" y="1595576"/>
                  <a:ext cx="85859" cy="135828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rgbClr val="9900CC"/>
                    </a:solidFill>
                    <a:effectLst/>
                    <a:latin typeface="Arial" pitchFamily="34" charset="0"/>
                  </a:endParaRPr>
                </a:p>
              </p:txBody>
            </p:sp>
            <p:sp>
              <p:nvSpPr>
                <p:cNvPr id="22" name="Freeform 21"/>
                <p:cNvSpPr/>
                <p:nvPr/>
              </p:nvSpPr>
              <p:spPr>
                <a:xfrm rot="577055">
                  <a:off x="4248150" y="1616870"/>
                  <a:ext cx="64293" cy="74414"/>
                </a:xfrm>
                <a:custGeom>
                  <a:avLst/>
                  <a:gdLst>
                    <a:gd name="connsiteX0" fmla="*/ 64293 w 64293"/>
                    <a:gd name="connsiteY0" fmla="*/ 0 h 38100"/>
                    <a:gd name="connsiteX1" fmla="*/ 0 w 64293"/>
                    <a:gd name="connsiteY1" fmla="*/ 38100 h 38100"/>
                    <a:gd name="connsiteX2" fmla="*/ 0 w 64293"/>
                    <a:gd name="connsiteY2" fmla="*/ 38100 h 38100"/>
                    <a:gd name="connsiteX3" fmla="*/ 0 w 64293"/>
                    <a:gd name="connsiteY3" fmla="*/ 38100 h 38100"/>
                    <a:gd name="connsiteX4" fmla="*/ 0 w 64293"/>
                    <a:gd name="connsiteY4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4293" h="38100">
                      <a:moveTo>
                        <a:pt x="64293" y="0"/>
                      </a:moveTo>
                      <a:lnTo>
                        <a:pt x="0" y="38100"/>
                      </a:lnTo>
                      <a:lnTo>
                        <a:pt x="0" y="38100"/>
                      </a:lnTo>
                      <a:lnTo>
                        <a:pt x="0" y="38100"/>
                      </a:lnTo>
                      <a:lnTo>
                        <a:pt x="0" y="38100"/>
                      </a:lnTo>
                    </a:path>
                  </a:pathLst>
                </a:cu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cxnSp>
              <p:nvCxnSpPr>
                <p:cNvPr id="27" name="Straight Connector 26"/>
                <p:cNvCxnSpPr/>
                <p:nvPr/>
              </p:nvCxnSpPr>
              <p:spPr>
                <a:xfrm flipH="1" flipV="1">
                  <a:off x="4243388" y="1678781"/>
                  <a:ext cx="2381" cy="95849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Freeform 27"/>
                <p:cNvSpPr/>
                <p:nvPr/>
              </p:nvSpPr>
              <p:spPr>
                <a:xfrm>
                  <a:off x="4240999" y="1686808"/>
                  <a:ext cx="30964" cy="56267"/>
                </a:xfrm>
                <a:custGeom>
                  <a:avLst/>
                  <a:gdLst>
                    <a:gd name="connsiteX0" fmla="*/ 30964 w 30964"/>
                    <a:gd name="connsiteY0" fmla="*/ 56267 h 56267"/>
                    <a:gd name="connsiteX1" fmla="*/ 4770 w 30964"/>
                    <a:gd name="connsiteY1" fmla="*/ 3880 h 56267"/>
                    <a:gd name="connsiteX2" fmla="*/ 7 w 30964"/>
                    <a:gd name="connsiteY2" fmla="*/ 3880 h 56267"/>
                    <a:gd name="connsiteX3" fmla="*/ 7 w 30964"/>
                    <a:gd name="connsiteY3" fmla="*/ 3880 h 56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964" h="56267">
                      <a:moveTo>
                        <a:pt x="30964" y="56267"/>
                      </a:moveTo>
                      <a:cubicBezTo>
                        <a:pt x="20446" y="34439"/>
                        <a:pt x="9929" y="12611"/>
                        <a:pt x="4770" y="3880"/>
                      </a:cubicBezTo>
                      <a:cubicBezTo>
                        <a:pt x="-389" y="-4851"/>
                        <a:pt x="7" y="3880"/>
                        <a:pt x="7" y="3880"/>
                      </a:cubicBezTo>
                      <a:lnTo>
                        <a:pt x="7" y="3880"/>
                      </a:lnTo>
                    </a:path>
                  </a:pathLst>
                </a:cu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</p:grpSp>
        </p:grpSp>
        <p:grpSp>
          <p:nvGrpSpPr>
            <p:cNvPr id="9" name="Group 8"/>
            <p:cNvGrpSpPr/>
            <p:nvPr/>
          </p:nvGrpSpPr>
          <p:grpSpPr>
            <a:xfrm>
              <a:off x="-31001" y="986135"/>
              <a:ext cx="3993401" cy="2976265"/>
              <a:chOff x="-31001" y="986135"/>
              <a:chExt cx="3993401" cy="2976265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0" y="990600"/>
                <a:ext cx="3962400" cy="29718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0" y="986135"/>
                <a:ext cx="3657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dirty="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(C1)  Geometry of  Reactor</a:t>
                </a: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52400" y="2514600"/>
                <a:ext cx="3429000" cy="13490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800" i="1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R</a:t>
                </a:r>
                <a:r>
                  <a:rPr lang="en-US" sz="2800" i="1" dirty="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= 3.175 m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800" i="1" dirty="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H</a:t>
                </a:r>
                <a:r>
                  <a:rPr lang="en-US" sz="2800" dirty="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= </a:t>
                </a:r>
                <a:r>
                  <a:rPr lang="en-US" sz="2800" dirty="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5.866 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m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31001" y="1728833"/>
                <a:ext cx="399340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Balance leakage of neutrons</a:t>
                </a:r>
              </a:p>
              <a:p>
                <a:r>
                  <a:rPr lang="en-US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against their </a:t>
                </a:r>
                <a:r>
                  <a:rPr lang="en-US" dirty="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excess production</a:t>
                </a:r>
                <a:endParaRPr lang="en-US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93133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24200" y="2935069"/>
            <a:ext cx="3172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Some moments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62330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8467"/>
            <a:ext cx="9144000" cy="685800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000" b="1" dirty="0" smtClean="0">
                <a:solidFill>
                  <a:schemeClr val="bg1"/>
                </a:solidFill>
                <a:latin typeface="Times"/>
                <a:cs typeface="Times"/>
              </a:rPr>
              <a:t>Some Moments</a:t>
            </a:r>
            <a:endParaRPr lang="en-IN" sz="30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400" y="838200"/>
            <a:ext cx="2752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Opening Ceremony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943600" y="3810000"/>
            <a:ext cx="1953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Jury Meeting</a:t>
            </a:r>
            <a:endParaRPr lang="en-US" b="1" dirty="0"/>
          </a:p>
        </p:txBody>
      </p:sp>
      <p:pic>
        <p:nvPicPr>
          <p:cNvPr id="8" name="Picture 7" descr="Inaugur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4572000" cy="304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26762" y="1524000"/>
            <a:ext cx="2198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July 05, at TIFR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34000" y="4415135"/>
            <a:ext cx="3313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 </a:t>
            </a:r>
            <a:r>
              <a:rPr lang="en-US" dirty="0" err="1" smtClean="0"/>
              <a:t>Taj</a:t>
            </a:r>
            <a:r>
              <a:rPr lang="en-US" dirty="0" smtClean="0"/>
              <a:t> Lands End, </a:t>
            </a:r>
            <a:r>
              <a:rPr lang="en-US" dirty="0" err="1" smtClean="0"/>
              <a:t>Bandra</a:t>
            </a:r>
            <a:endParaRPr lang="en-US" dirty="0"/>
          </a:p>
        </p:txBody>
      </p:sp>
      <p:pic>
        <p:nvPicPr>
          <p:cNvPr id="13" name="Picture 12" descr="JKT_458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0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312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762000"/>
            <a:ext cx="8763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600" dirty="0"/>
              <a:t>Dates: 5 to 12 </a:t>
            </a:r>
            <a:r>
              <a:rPr lang="en-US" sz="2600" dirty="0" smtClean="0"/>
              <a:t>July</a:t>
            </a:r>
            <a:endParaRPr lang="en-US" sz="2600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206579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IPhO</a:t>
            </a:r>
            <a:r>
              <a:rPr lang="en-US" sz="3200" b="1" dirty="0" smtClean="0"/>
              <a:t> 2015</a:t>
            </a:r>
            <a:endParaRPr lang="en-US" sz="3200" b="1" dirty="0"/>
          </a:p>
        </p:txBody>
      </p:sp>
      <p:grpSp>
        <p:nvGrpSpPr>
          <p:cNvPr id="21" name="Group 20"/>
          <p:cNvGrpSpPr/>
          <p:nvPr/>
        </p:nvGrpSpPr>
        <p:grpSpPr>
          <a:xfrm>
            <a:off x="914400" y="5212140"/>
            <a:ext cx="8153400" cy="1200328"/>
            <a:chOff x="914400" y="5212140"/>
            <a:chExt cx="8153400" cy="1200328"/>
          </a:xfrm>
        </p:grpSpPr>
        <p:sp>
          <p:nvSpPr>
            <p:cNvPr id="12" name="Oval 11"/>
            <p:cNvSpPr/>
            <p:nvPr/>
          </p:nvSpPr>
          <p:spPr>
            <a:xfrm>
              <a:off x="914400" y="5410200"/>
              <a:ext cx="152400" cy="152400"/>
            </a:xfrm>
            <a:prstGeom prst="ellipse">
              <a:avLst/>
            </a:prstGeom>
            <a:solidFill>
              <a:schemeClr val="tx2"/>
            </a:solidFill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19200" y="5212140"/>
              <a:ext cx="7848600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Excursions</a:t>
              </a:r>
              <a:r>
                <a:rPr lang="en-US" dirty="0"/>
                <a:t>: TIFR, Nehru Centre and Planetarium, </a:t>
              </a:r>
              <a:r>
                <a:rPr lang="en-US" dirty="0" smtClean="0"/>
                <a:t>Mahindra Car </a:t>
              </a:r>
              <a:r>
                <a:rPr lang="en-US" dirty="0"/>
                <a:t>Factory, </a:t>
              </a:r>
              <a:r>
                <a:rPr lang="en-US" dirty="0" err="1"/>
                <a:t>Imagica</a:t>
              </a:r>
              <a:r>
                <a:rPr lang="en-US" dirty="0"/>
                <a:t>, SG National Park, Godrej Lock Factory, </a:t>
              </a:r>
              <a:r>
                <a:rPr lang="en-US" dirty="0" smtClean="0"/>
                <a:t>South Bombay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40673" y="1143000"/>
            <a:ext cx="8657087" cy="1261884"/>
            <a:chOff x="240673" y="1143000"/>
            <a:chExt cx="8657087" cy="1261884"/>
          </a:xfrm>
        </p:grpSpPr>
        <p:sp>
          <p:nvSpPr>
            <p:cNvPr id="7" name="Oval 6"/>
            <p:cNvSpPr/>
            <p:nvPr/>
          </p:nvSpPr>
          <p:spPr>
            <a:xfrm>
              <a:off x="914400" y="1752600"/>
              <a:ext cx="152400" cy="152400"/>
            </a:xfrm>
            <a:prstGeom prst="ellipse">
              <a:avLst/>
            </a:prstGeom>
            <a:solidFill>
              <a:schemeClr val="tx2"/>
            </a:solidFill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40673" y="1143000"/>
              <a:ext cx="8657087" cy="1261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Arial"/>
                <a:buChar char="•"/>
              </a:pPr>
              <a:r>
                <a:rPr lang="en-US" sz="2600" dirty="0"/>
                <a:t>Venues:</a:t>
              </a:r>
            </a:p>
            <a:p>
              <a:r>
                <a:rPr lang="en-US" sz="2600" dirty="0"/>
                <a:t>	</a:t>
              </a:r>
              <a:r>
                <a:rPr lang="en-US" dirty="0"/>
                <a:t>Exams: Bombay Convention and Exhibition Centre 	(BCEC), 	</a:t>
              </a:r>
              <a:r>
                <a:rPr lang="en-US" dirty="0" err="1"/>
                <a:t>Goregaon</a:t>
              </a:r>
              <a:r>
                <a:rPr lang="en-US" dirty="0"/>
                <a:t> – 4300 sq. m. </a:t>
              </a:r>
              <a:r>
                <a:rPr lang="en-US" dirty="0" smtClean="0"/>
                <a:t>h</a:t>
              </a:r>
              <a:r>
                <a:rPr lang="en-US" dirty="0" smtClean="0"/>
                <a:t>all – 420 cubicles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14400" y="2590800"/>
            <a:ext cx="7772400" cy="830997"/>
            <a:chOff x="914400" y="2590800"/>
            <a:chExt cx="7772400" cy="830997"/>
          </a:xfrm>
        </p:grpSpPr>
        <p:sp>
          <p:nvSpPr>
            <p:cNvPr id="9" name="Oval 8"/>
            <p:cNvSpPr/>
            <p:nvPr/>
          </p:nvSpPr>
          <p:spPr>
            <a:xfrm>
              <a:off x="914400" y="2743200"/>
              <a:ext cx="152400" cy="152400"/>
            </a:xfrm>
            <a:prstGeom prst="ellipse">
              <a:avLst/>
            </a:prstGeom>
            <a:solidFill>
              <a:schemeClr val="tx2"/>
            </a:solidFill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44295" y="2590800"/>
              <a:ext cx="75425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Leaders' stay and academic process: Hotel </a:t>
              </a:r>
              <a:r>
                <a:rPr lang="en-US" dirty="0" err="1"/>
                <a:t>Taj</a:t>
              </a:r>
              <a:r>
                <a:rPr lang="en-US" dirty="0"/>
                <a:t>  Lands  End,  </a:t>
              </a:r>
              <a:r>
                <a:rPr lang="en-US" dirty="0" err="1" smtClean="0"/>
                <a:t>Bandra</a:t>
              </a:r>
              <a:endParaRPr 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14400" y="3500735"/>
            <a:ext cx="6172200" cy="461665"/>
            <a:chOff x="914400" y="3408015"/>
            <a:chExt cx="6172200" cy="461665"/>
          </a:xfrm>
        </p:grpSpPr>
        <p:sp>
          <p:nvSpPr>
            <p:cNvPr id="10" name="Oval 9"/>
            <p:cNvSpPr/>
            <p:nvPr/>
          </p:nvSpPr>
          <p:spPr>
            <a:xfrm>
              <a:off x="914400" y="3581400"/>
              <a:ext cx="152400" cy="152400"/>
            </a:xfrm>
            <a:prstGeom prst="ellipse">
              <a:avLst/>
            </a:prstGeom>
            <a:solidFill>
              <a:schemeClr val="tx2"/>
            </a:solidFill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219200" y="3408015"/>
              <a:ext cx="58674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Students' stay: Hotel </a:t>
              </a:r>
              <a:r>
                <a:rPr lang="en-US" dirty="0" smtClean="0"/>
                <a:t>The </a:t>
              </a:r>
              <a:r>
                <a:rPr lang="en-US" dirty="0" err="1" smtClean="0"/>
                <a:t>Leela</a:t>
              </a:r>
              <a:r>
                <a:rPr lang="en-US" dirty="0"/>
                <a:t>, </a:t>
              </a:r>
              <a:r>
                <a:rPr lang="en-US" dirty="0" err="1" smtClean="0"/>
                <a:t>Andheri</a:t>
              </a:r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14400" y="4152572"/>
            <a:ext cx="5379477" cy="755452"/>
            <a:chOff x="914400" y="4152572"/>
            <a:chExt cx="5379477" cy="755452"/>
          </a:xfrm>
        </p:grpSpPr>
        <p:sp>
          <p:nvSpPr>
            <p:cNvPr id="11" name="Oval 10"/>
            <p:cNvSpPr/>
            <p:nvPr/>
          </p:nvSpPr>
          <p:spPr>
            <a:xfrm>
              <a:off x="914400" y="4306890"/>
              <a:ext cx="152400" cy="152400"/>
            </a:xfrm>
            <a:prstGeom prst="ellipse">
              <a:avLst/>
            </a:prstGeom>
            <a:solidFill>
              <a:schemeClr val="tx2"/>
            </a:solidFill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219200" y="4152572"/>
              <a:ext cx="5074677" cy="755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Opening Ceremony: TIFR, </a:t>
              </a:r>
              <a:r>
                <a:rPr lang="en-US" dirty="0" err="1"/>
                <a:t>Colaba</a:t>
              </a:r>
              <a:endParaRPr lang="en-US" dirty="0"/>
            </a:p>
            <a:p>
              <a:r>
                <a:rPr lang="en-US" dirty="0" smtClean="0"/>
                <a:t>Closing </a:t>
              </a:r>
              <a:r>
                <a:rPr lang="en-US" dirty="0"/>
                <a:t>Ceremony: IIT Bombay, </a:t>
              </a:r>
              <a:r>
                <a:rPr lang="en-US" dirty="0" err="1" smtClean="0"/>
                <a:t>Powai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47718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609600"/>
            <a:ext cx="7355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Examinations at NESCO Exhibition Centre, </a:t>
            </a:r>
            <a:r>
              <a:rPr lang="en-US" b="1" dirty="0" err="1" smtClean="0"/>
              <a:t>Goregaon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0" y="8467"/>
            <a:ext cx="9144000" cy="685800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000" b="1" dirty="0" smtClean="0">
                <a:solidFill>
                  <a:schemeClr val="bg1"/>
                </a:solidFill>
                <a:latin typeface="Times"/>
                <a:cs typeface="Times"/>
              </a:rPr>
              <a:t>Some Moments</a:t>
            </a:r>
            <a:endParaRPr lang="en-IN" sz="30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pic>
        <p:nvPicPr>
          <p:cNvPr id="8" name="Picture 7" descr="IMG_939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1066800"/>
            <a:ext cx="4114799" cy="2743199"/>
          </a:xfrm>
          <a:prstGeom prst="rect">
            <a:avLst/>
          </a:prstGeom>
        </p:spPr>
      </p:pic>
      <p:pic>
        <p:nvPicPr>
          <p:cNvPr id="10" name="Picture 9" descr="IMG_943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219" y="1066800"/>
            <a:ext cx="4191000" cy="2794000"/>
          </a:xfrm>
          <a:prstGeom prst="rect">
            <a:avLst/>
          </a:prstGeom>
        </p:spPr>
      </p:pic>
      <p:pic>
        <p:nvPicPr>
          <p:cNvPr id="11" name="Picture 10" descr="IMG_955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3886200"/>
            <a:ext cx="44577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19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8467"/>
            <a:ext cx="9144000" cy="685800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000" b="1" dirty="0" smtClean="0">
                <a:solidFill>
                  <a:schemeClr val="bg1"/>
                </a:solidFill>
                <a:latin typeface="Times"/>
                <a:cs typeface="Times"/>
              </a:rPr>
              <a:t>Some Moments</a:t>
            </a:r>
            <a:endParaRPr lang="en-IN" sz="30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09600"/>
            <a:ext cx="1398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Grading:</a:t>
            </a:r>
            <a:endParaRPr lang="en-US" b="1" dirty="0"/>
          </a:p>
        </p:txBody>
      </p:sp>
      <p:pic>
        <p:nvPicPr>
          <p:cNvPr id="4" name="Picture 3" descr="JKT_532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4572000" cy="3048000"/>
          </a:xfrm>
          <a:prstGeom prst="rect">
            <a:avLst/>
          </a:prstGeom>
        </p:spPr>
      </p:pic>
      <p:pic>
        <p:nvPicPr>
          <p:cNvPr id="5" name="Picture 4" descr="JKT_533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10000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46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KT_600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95" y="1066800"/>
            <a:ext cx="4380205" cy="2920137"/>
          </a:xfrm>
          <a:prstGeom prst="rect">
            <a:avLst/>
          </a:prstGeom>
        </p:spPr>
      </p:pic>
      <p:pic>
        <p:nvPicPr>
          <p:cNvPr id="3" name="Picture 2" descr="JKT_601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57600"/>
            <a:ext cx="4419600" cy="29464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0" y="8467"/>
            <a:ext cx="9144000" cy="685800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000" b="1" dirty="0" smtClean="0">
                <a:solidFill>
                  <a:schemeClr val="bg1"/>
                </a:solidFill>
                <a:latin typeface="Times"/>
                <a:cs typeface="Times"/>
              </a:rPr>
              <a:t>Some Moments</a:t>
            </a:r>
            <a:endParaRPr lang="en-IN" sz="30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09600"/>
            <a:ext cx="1842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Moderation: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200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8467"/>
            <a:ext cx="9144000" cy="685800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000" b="1" dirty="0" smtClean="0">
                <a:solidFill>
                  <a:schemeClr val="bg1"/>
                </a:solidFill>
                <a:latin typeface="Times"/>
                <a:cs typeface="Times"/>
              </a:rPr>
              <a:t>Some Moments - Excursions</a:t>
            </a:r>
            <a:endParaRPr lang="en-IN" sz="30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pic>
        <p:nvPicPr>
          <p:cNvPr id="5" name="Picture 4" descr="Students_at_Imagic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143000"/>
            <a:ext cx="3789935" cy="2526623"/>
          </a:xfrm>
          <a:prstGeom prst="rect">
            <a:avLst/>
          </a:prstGeom>
        </p:spPr>
      </p:pic>
      <p:pic>
        <p:nvPicPr>
          <p:cNvPr id="6" name="Picture 5" descr="IMG_11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43001"/>
            <a:ext cx="3733800" cy="2489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7961" y="681335"/>
            <a:ext cx="3211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Mahindra Car Factory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206460" y="681335"/>
            <a:ext cx="1249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Imagica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819400" y="3657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Nehru Planetarium</a:t>
            </a:r>
            <a:endParaRPr lang="en-US" b="1" dirty="0"/>
          </a:p>
        </p:txBody>
      </p:sp>
      <p:pic>
        <p:nvPicPr>
          <p:cNvPr id="11" name="Picture 10" descr="Students_at_planetariu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064000"/>
            <a:ext cx="41910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01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8467"/>
            <a:ext cx="9144000" cy="685800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000" b="1" dirty="0" smtClean="0">
                <a:solidFill>
                  <a:schemeClr val="bg1"/>
                </a:solidFill>
                <a:latin typeface="Times"/>
                <a:cs typeface="Times"/>
              </a:rPr>
              <a:t>Some Moments – Closing Ceremony</a:t>
            </a:r>
            <a:endParaRPr lang="en-IN" sz="30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pic>
        <p:nvPicPr>
          <p:cNvPr id="3" name="Picture 2" descr="JKT_624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62891"/>
            <a:ext cx="4384964" cy="2923309"/>
          </a:xfrm>
          <a:prstGeom prst="rect">
            <a:avLst/>
          </a:prstGeom>
        </p:spPr>
      </p:pic>
      <p:pic>
        <p:nvPicPr>
          <p:cNvPr id="5" name="Picture 4" descr="JKT_6418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48" y="3962400"/>
            <a:ext cx="4451052" cy="2733081"/>
          </a:xfrm>
          <a:prstGeom prst="rect">
            <a:avLst/>
          </a:prstGeom>
        </p:spPr>
      </p:pic>
      <p:pic>
        <p:nvPicPr>
          <p:cNvPr id="6" name="Picture 5" descr="JKT_718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836" y="3948546"/>
            <a:ext cx="4232564" cy="2770909"/>
          </a:xfrm>
          <a:prstGeom prst="rect">
            <a:avLst/>
          </a:prstGeom>
        </p:spPr>
      </p:pic>
      <p:pic>
        <p:nvPicPr>
          <p:cNvPr id="7" name="Picture 6" descr="JKT_712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949682"/>
            <a:ext cx="4229100" cy="293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05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2895600"/>
            <a:ext cx="4238660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Results and Analysis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586033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0" y="0"/>
            <a:ext cx="9144000" cy="685800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600" b="1" dirty="0" smtClean="0">
                <a:solidFill>
                  <a:schemeClr val="bg1"/>
                </a:solidFill>
                <a:latin typeface="Times"/>
                <a:cs typeface="Times"/>
              </a:rPr>
              <a:t>Medals Awarded</a:t>
            </a:r>
            <a:endParaRPr lang="en-IN" sz="36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89404" y="5867400"/>
            <a:ext cx="2682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Total Medals = 263</a:t>
            </a:r>
            <a:endParaRPr lang="en-US" b="1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2130521"/>
              </p:ext>
            </p:extLst>
          </p:nvPr>
        </p:nvGraphicFramePr>
        <p:xfrm>
          <a:off x="2057400" y="838200"/>
          <a:ext cx="56388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55442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0"/>
            <a:ext cx="9144000" cy="685800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600" b="1" dirty="0" smtClean="0">
                <a:solidFill>
                  <a:schemeClr val="bg1"/>
                </a:solidFill>
                <a:latin typeface="Times"/>
                <a:cs typeface="Times"/>
              </a:rPr>
              <a:t>Special Prizes</a:t>
            </a:r>
            <a:endParaRPr lang="en-IN" sz="36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76800" y="762000"/>
            <a:ext cx="3903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Best Performance in Theory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572000" y="3886200"/>
            <a:ext cx="4506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Best Performance in Experiment</a:t>
            </a:r>
            <a:endParaRPr lang="en-US" b="1" dirty="0"/>
          </a:p>
        </p:txBody>
      </p:sp>
      <p:pic>
        <p:nvPicPr>
          <p:cNvPr id="11" name="Picture 10" descr="JKT_710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4" y="3900311"/>
            <a:ext cx="4436534" cy="2957690"/>
          </a:xfrm>
          <a:prstGeom prst="rect">
            <a:avLst/>
          </a:prstGeom>
        </p:spPr>
      </p:pic>
      <p:pic>
        <p:nvPicPr>
          <p:cNvPr id="13" name="Picture 12" descr="JKT_710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" y="685800"/>
            <a:ext cx="4394200" cy="292946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667742" y="1371600"/>
            <a:ext cx="22856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Taehyoung</a:t>
            </a:r>
            <a:r>
              <a:rPr lang="en-US" b="1" dirty="0"/>
              <a:t> Kim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62600" y="1828800"/>
            <a:ext cx="2467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Republic of Korea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279747" y="4868959"/>
            <a:ext cx="1253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Sol Kim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562600" y="5410200"/>
            <a:ext cx="2467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Republic of Korea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513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0"/>
            <a:ext cx="9144000" cy="685800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600" b="1" dirty="0" smtClean="0">
                <a:solidFill>
                  <a:schemeClr val="bg1"/>
                </a:solidFill>
                <a:latin typeface="Times"/>
                <a:cs typeface="Times"/>
              </a:rPr>
              <a:t>Special Prizes</a:t>
            </a:r>
            <a:endParaRPr lang="en-IN" sz="36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1200" y="3886200"/>
            <a:ext cx="2251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Overall Winner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257800" y="838200"/>
            <a:ext cx="3330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Best Female participant</a:t>
            </a:r>
            <a:endParaRPr lang="en-US" b="1" dirty="0"/>
          </a:p>
        </p:txBody>
      </p:sp>
      <p:pic>
        <p:nvPicPr>
          <p:cNvPr id="6" name="Picture 5" descr="Overall_winn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6200"/>
            <a:ext cx="4457700" cy="2971800"/>
          </a:xfrm>
          <a:prstGeom prst="rect">
            <a:avLst/>
          </a:prstGeom>
        </p:spPr>
      </p:pic>
      <p:pic>
        <p:nvPicPr>
          <p:cNvPr id="7" name="Picture 6" descr="JKT_711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4457700" cy="2971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91200" y="4724400"/>
            <a:ext cx="22856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Taehyoung</a:t>
            </a:r>
            <a:r>
              <a:rPr lang="en-US" b="1" dirty="0"/>
              <a:t> Kim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86058" y="5181600"/>
            <a:ext cx="2467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Republic of Korea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362280" y="1371600"/>
            <a:ext cx="30959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/>
              <a:t>Thao</a:t>
            </a:r>
            <a:r>
              <a:rPr lang="en-US" b="1" dirty="0" smtClean="0"/>
              <a:t> </a:t>
            </a:r>
            <a:r>
              <a:rPr lang="en-US" b="1" dirty="0" err="1" smtClean="0"/>
              <a:t>Thi</a:t>
            </a:r>
            <a:r>
              <a:rPr lang="en-US" b="1" dirty="0" smtClean="0"/>
              <a:t> </a:t>
            </a:r>
            <a:r>
              <a:rPr lang="en-US" b="1" dirty="0" err="1" smtClean="0"/>
              <a:t>Huong</a:t>
            </a:r>
            <a:r>
              <a:rPr lang="en-US" b="1" dirty="0" smtClean="0"/>
              <a:t> </a:t>
            </a:r>
            <a:r>
              <a:rPr lang="en-US" b="1" dirty="0" err="1" smtClean="0"/>
              <a:t>Dinh</a:t>
            </a:r>
            <a:endParaRPr lang="en-US" b="1" dirty="0" smtClean="0"/>
          </a:p>
          <a:p>
            <a:pPr algn="ctr"/>
            <a:r>
              <a:rPr lang="en-US" dirty="0" smtClean="0"/>
              <a:t>Vietnam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271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1114901"/>
              </p:ext>
            </p:extLst>
          </p:nvPr>
        </p:nvGraphicFramePr>
        <p:xfrm>
          <a:off x="0" y="-2"/>
          <a:ext cx="9241897" cy="6865833"/>
        </p:xfrm>
        <a:graphic>
          <a:graphicData uri="http://schemas.openxmlformats.org/drawingml/2006/table">
            <a:tbl>
              <a:tblPr/>
              <a:tblGrid>
                <a:gridCol w="614824"/>
                <a:gridCol w="2951624"/>
                <a:gridCol w="554326"/>
                <a:gridCol w="648212"/>
                <a:gridCol w="792624"/>
                <a:gridCol w="455230"/>
                <a:gridCol w="1662521"/>
                <a:gridCol w="1562536"/>
              </a:tblGrid>
              <a:tr h="33030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900" b="1" i="0" u="none" strike="noStrike">
                          <a:effectLst/>
                          <a:latin typeface="Times New Roman"/>
                        </a:rPr>
                        <a:t>Rank</a:t>
                      </a:r>
                    </a:p>
                  </a:txBody>
                  <a:tcPr marL="8962" marR="8962" marT="896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900" b="1" i="0" u="none" strike="noStrike" dirty="0">
                          <a:effectLst/>
                          <a:latin typeface="Times New Roman"/>
                        </a:rPr>
                        <a:t>Country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900" b="1" i="0" u="none" strike="noStrike" dirty="0">
                          <a:effectLst/>
                          <a:latin typeface="Times New Roman"/>
                        </a:rPr>
                        <a:t>Medals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900" b="1" i="0" u="none" strike="noStrike" dirty="0">
                          <a:effectLst/>
                          <a:latin typeface="Times New Roman"/>
                        </a:rPr>
                        <a:t>Average </a:t>
                      </a:r>
                      <a:r>
                        <a:rPr lang="en-US" sz="1900" b="1" i="0" u="none" strike="noStrike" dirty="0" smtClean="0">
                          <a:effectLst/>
                          <a:latin typeface="Times New Roman"/>
                        </a:rPr>
                        <a:t>Marks</a:t>
                      </a:r>
                      <a:endParaRPr lang="en-US" sz="19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6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900" b="1" i="0" u="none" strike="noStrike" dirty="0" smtClean="0">
                          <a:effectLst/>
                          <a:latin typeface="Times New Roman"/>
                        </a:rPr>
                        <a:t>Gold</a:t>
                      </a:r>
                      <a:endParaRPr lang="is-IS" sz="19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900" b="1" i="0" u="none" strike="noStrike" dirty="0" smtClean="0">
                          <a:effectLst/>
                          <a:latin typeface="Times New Roman"/>
                        </a:rPr>
                        <a:t>Silver</a:t>
                      </a:r>
                      <a:endParaRPr lang="is-IS" sz="19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900" b="1" i="0" u="none" strike="noStrike" dirty="0" smtClean="0">
                          <a:effectLst/>
                          <a:latin typeface="Times New Roman"/>
                        </a:rPr>
                        <a:t>Bronze</a:t>
                      </a:r>
                      <a:endParaRPr lang="is-IS" sz="19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1" i="0" u="none" strike="noStrike" dirty="0" smtClean="0">
                          <a:effectLst/>
                          <a:latin typeface="Times New Roman"/>
                        </a:rPr>
                        <a:t>HM</a:t>
                      </a:r>
                      <a:endParaRPr lang="en-US" sz="19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900" b="1" i="0" u="none" strike="noStrike" dirty="0" smtClean="0">
                          <a:effectLst/>
                          <a:latin typeface="Times New Roman"/>
                        </a:rPr>
                        <a:t>Medal Index</a:t>
                      </a:r>
                      <a:endParaRPr lang="pl-PL" sz="19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900" b="1" i="0" u="none" strike="noStrike">
                          <a:effectLst/>
                          <a:latin typeface="Times New Roman"/>
                        </a:rPr>
                        <a:t>People's Republic of China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900" b="0" i="0" u="none" strike="noStrike">
                          <a:effectLst/>
                          <a:latin typeface="Times New Roman"/>
                        </a:rPr>
                        <a:t>1.00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900" b="0" i="0" u="none" strike="noStrike" dirty="0">
                          <a:effectLst/>
                          <a:latin typeface="Times New Roman"/>
                        </a:rPr>
                        <a:t>46.86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900" b="0" i="0" u="none" strike="noStrike"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900" b="1" i="0" u="none" strike="noStrike">
                          <a:effectLst/>
                          <a:latin typeface="Times New Roman"/>
                        </a:rPr>
                        <a:t>Republic of Korea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900" b="0" i="0" u="none" strike="noStrike">
                          <a:effectLst/>
                          <a:latin typeface="Times New Roman"/>
                        </a:rPr>
                        <a:t>0.95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900" b="0" i="0" u="none" strike="noStrike">
                          <a:effectLst/>
                          <a:latin typeface="Times New Roman"/>
                        </a:rPr>
                        <a:t>45.86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3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900" b="1" i="0" u="none" strike="noStrike">
                          <a:effectLst/>
                          <a:latin typeface="Times New Roman"/>
                        </a:rPr>
                        <a:t>Chinese Taipei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900" b="0" i="0" u="none" strike="noStrike">
                          <a:effectLst/>
                          <a:latin typeface="Times New Roman"/>
                        </a:rPr>
                        <a:t>0.95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900" b="0" i="0" u="none" strike="noStrike" dirty="0">
                          <a:effectLst/>
                          <a:latin typeface="Times New Roman"/>
                        </a:rPr>
                        <a:t>44.42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0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900" b="1" i="0" u="none" strike="noStrike">
                          <a:effectLst/>
                          <a:latin typeface="Times New Roman"/>
                        </a:rPr>
                        <a:t>United States of America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900" b="0" i="0" u="none" strike="noStrike">
                          <a:effectLst/>
                          <a:latin typeface="Times New Roman"/>
                        </a:rPr>
                        <a:t>0.95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900" b="0" i="0" u="none" strike="noStrike">
                          <a:effectLst/>
                          <a:latin typeface="Times New Roman"/>
                        </a:rPr>
                        <a:t>43.58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3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900" b="1" i="0" u="none" strike="noStrike">
                          <a:effectLst/>
                          <a:latin typeface="Times New Roman"/>
                        </a:rPr>
                        <a:t>Russia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900" b="0" i="0" u="none" strike="noStrike">
                          <a:effectLst/>
                          <a:latin typeface="Times New Roman"/>
                        </a:rPr>
                        <a:t>0.95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900" b="0" i="0" u="none" strike="noStrike" dirty="0">
                          <a:effectLst/>
                          <a:latin typeface="Times New Roman"/>
                        </a:rPr>
                        <a:t>43.52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3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900" b="1" i="0" u="none" strike="noStrike">
                          <a:effectLst/>
                          <a:latin typeface="Times New Roman"/>
                        </a:rPr>
                        <a:t>Hong Kong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900" b="0" i="0" u="none" strike="noStrike"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900" b="0" i="0" u="none" strike="noStrike">
                          <a:effectLst/>
                          <a:latin typeface="Times New Roman"/>
                        </a:rPr>
                        <a:t>0.90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900" b="0" i="0" u="none" strike="noStrike">
                          <a:effectLst/>
                          <a:latin typeface="Times New Roman"/>
                        </a:rPr>
                        <a:t>42.18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3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900" b="1" i="0" u="none" strike="noStrike">
                          <a:effectLst/>
                          <a:latin typeface="Times New Roman"/>
                        </a:rPr>
                        <a:t>Vietnam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900" b="0" i="0" u="none" strike="noStrike"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900" b="0" i="0" u="none" strike="noStrike">
                          <a:effectLst/>
                          <a:latin typeface="Times New Roman"/>
                        </a:rPr>
                        <a:t>0.90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900" b="0" i="0" u="none" strike="noStrike">
                          <a:effectLst/>
                          <a:latin typeface="Times New Roman"/>
                        </a:rPr>
                        <a:t>41.44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1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8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900" b="1" i="0" u="none" strike="noStrike">
                          <a:effectLst/>
                          <a:latin typeface="Times New Roman"/>
                        </a:rPr>
                        <a:t>Islamic Republic of Iran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900" b="0" i="0" u="none" strike="noStrike"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900" b="0" i="0" u="none" strike="noStrike">
                          <a:effectLst/>
                          <a:latin typeface="Times New Roman"/>
                        </a:rPr>
                        <a:t>0.85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900" b="0" i="0" u="none" strike="noStrike" dirty="0">
                          <a:effectLst/>
                          <a:latin typeface="Times New Roman"/>
                        </a:rPr>
                        <a:t>41.50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3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900" b="1" i="0" u="none" strike="noStrike">
                          <a:effectLst/>
                          <a:latin typeface="Times New Roman"/>
                        </a:rPr>
                        <a:t>Romania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900" b="0" i="0" u="none" strike="noStrike"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900" b="0" i="0" u="none" strike="noStrike"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900" b="0" i="0" u="none" strike="noStrike">
                          <a:effectLst/>
                          <a:latin typeface="Times New Roman"/>
                        </a:rPr>
                        <a:t>0.80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900" b="0" i="0" u="none" strike="noStrike">
                          <a:effectLst/>
                          <a:latin typeface="Times New Roman"/>
                        </a:rPr>
                        <a:t>39.10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8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900" b="1" i="0" u="none" strike="noStrike">
                          <a:effectLst/>
                          <a:latin typeface="Times New Roman"/>
                        </a:rPr>
                        <a:t>Republic of Singapore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900" b="0" i="0" u="none" strike="noStrike">
                          <a:effectLst/>
                          <a:latin typeface="Times New Roman"/>
                        </a:rPr>
                        <a:t>0.80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900" b="0" i="0" u="none" strike="noStrike">
                          <a:effectLst/>
                          <a:latin typeface="Times New Roman"/>
                        </a:rPr>
                        <a:t>41.82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33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900" b="0" i="0" u="none" strike="noStrike">
                          <a:effectLst/>
                          <a:latin typeface="Times New Roman"/>
                        </a:rPr>
                        <a:t>11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900" b="1" i="0" u="none" strike="noStrike">
                          <a:effectLst/>
                          <a:latin typeface="Times New Roman"/>
                        </a:rPr>
                        <a:t>Thailand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900" b="0" i="0" u="none" strike="noStrike">
                          <a:effectLst/>
                          <a:latin typeface="Times New Roman"/>
                        </a:rPr>
                        <a:t>0.80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900" b="0" i="0" u="none" strike="noStrike">
                          <a:effectLst/>
                          <a:latin typeface="Times New Roman"/>
                        </a:rPr>
                        <a:t>39.26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332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900" b="0" i="0" u="none" strike="noStrike"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900" b="1" i="0" u="none" strike="noStrike">
                          <a:effectLst/>
                          <a:latin typeface="Times New Roman"/>
                        </a:rPr>
                        <a:t>Japan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900" b="0" i="0" u="none" strike="noStrike"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900" b="0" i="0" u="none" strike="noStrike"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900" b="0" i="0" u="none" strike="noStrike">
                          <a:effectLst/>
                          <a:latin typeface="Times New Roman"/>
                        </a:rPr>
                        <a:t>0.70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900" b="0" i="0" u="none" strike="noStrike" dirty="0">
                          <a:effectLst/>
                          <a:latin typeface="Times New Roman"/>
                        </a:rPr>
                        <a:t>33.64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332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900" b="0" i="0" u="none" strike="noStrike">
                          <a:effectLst/>
                          <a:latin typeface="Times New Roman"/>
                        </a:rPr>
                        <a:t>13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900" b="1" i="0" u="none" strike="noStrike">
                          <a:effectLst/>
                          <a:latin typeface="Times New Roman"/>
                        </a:rPr>
                        <a:t>Belarus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900" b="0" i="0" u="none" strike="noStrike">
                          <a:effectLst/>
                          <a:latin typeface="Times New Roman"/>
                        </a:rPr>
                        <a:t>0.65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900" b="0" i="0" u="none" strike="noStrike">
                          <a:effectLst/>
                          <a:latin typeface="Times New Roman"/>
                        </a:rPr>
                        <a:t>31.88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3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 dirty="0"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900" b="1" i="0" u="none" strike="noStrike">
                          <a:effectLst/>
                          <a:latin typeface="Times New Roman"/>
                        </a:rPr>
                        <a:t>Poland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900" b="0" i="0" u="none" strike="noStrike">
                          <a:effectLst/>
                          <a:latin typeface="Times New Roman"/>
                        </a:rPr>
                        <a:t>0.55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900" b="0" i="0" u="none" strike="noStrike" dirty="0">
                          <a:effectLst/>
                          <a:latin typeface="Times New Roman"/>
                        </a:rPr>
                        <a:t>30.44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3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900" b="1" i="0" u="none" strike="noStrike">
                          <a:effectLst/>
                          <a:latin typeface="Times New Roman"/>
                        </a:rPr>
                        <a:t>Estonia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900" b="0" i="0" u="none" strike="noStrike"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900" b="0" i="0" u="none" strike="noStrike">
                          <a:effectLst/>
                          <a:latin typeface="Times New Roman"/>
                        </a:rPr>
                        <a:t>0.40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900" b="0" i="0" u="none" strike="noStrike" dirty="0">
                          <a:effectLst/>
                          <a:latin typeface="Times New Roman"/>
                        </a:rPr>
                        <a:t>26.92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1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900" b="1" i="0" u="none" strike="noStrike">
                          <a:effectLst/>
                          <a:latin typeface="Times New Roman"/>
                        </a:rPr>
                        <a:t>Republic of Kazakhstan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900" b="0" i="0" u="none" strike="noStrike"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900" b="0" i="0" u="none" strike="noStrike">
                          <a:effectLst/>
                          <a:latin typeface="Times New Roman"/>
                        </a:rPr>
                        <a:t>0.40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900" b="0" i="0" u="none" strike="noStrike" dirty="0">
                          <a:effectLst/>
                          <a:latin typeface="Times New Roman"/>
                        </a:rPr>
                        <a:t>26.54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3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17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900" b="1" i="0" u="none" strike="noStrike">
                          <a:effectLst/>
                          <a:latin typeface="Times New Roman"/>
                        </a:rPr>
                        <a:t>Hungary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900" b="0" i="0" u="none" strike="noStrike">
                          <a:effectLst/>
                          <a:latin typeface="Times New Roman"/>
                        </a:rPr>
                        <a:t>0.70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900" b="0" i="0" u="none" strike="noStrike" dirty="0">
                          <a:effectLst/>
                          <a:latin typeface="Times New Roman"/>
                        </a:rPr>
                        <a:t>36.38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332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900" b="0" i="0" u="none" strike="noStrike" dirty="0"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900" b="1" i="0" u="none" strike="noStrike" dirty="0">
                          <a:effectLst/>
                          <a:latin typeface="Times New Roman"/>
                        </a:rPr>
                        <a:t>India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 dirty="0"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 dirty="0"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 dirty="0"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900" b="0" i="0" u="none" strike="noStrike" dirty="0">
                          <a:effectLst/>
                          <a:latin typeface="Times New Roman"/>
                        </a:rPr>
                        <a:t>0.70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900" b="0" i="0" u="none" strike="noStrike" dirty="0">
                          <a:effectLst/>
                          <a:latin typeface="Times New Roman"/>
                        </a:rPr>
                        <a:t>35.70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803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19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900" b="1" i="0" u="none" strike="noStrike">
                          <a:effectLst/>
                          <a:latin typeface="Times New Roman"/>
                        </a:rPr>
                        <a:t>Indonesia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900" b="0" i="0" u="none" strike="noStrike"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900" b="0" i="0" u="none" strike="noStrike">
                          <a:effectLst/>
                          <a:latin typeface="Times New Roman"/>
                        </a:rPr>
                        <a:t>0.65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900" b="0" i="0" u="none" strike="noStrike" dirty="0">
                          <a:effectLst/>
                          <a:latin typeface="Times New Roman"/>
                        </a:rPr>
                        <a:t>34.14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332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900" b="0" i="0" u="none" strike="noStrike"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900" b="1" i="0" u="none" strike="noStrike" dirty="0">
                          <a:effectLst/>
                          <a:latin typeface="Times New Roman"/>
                        </a:rPr>
                        <a:t>Ukraine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900" b="0" i="0" u="none" strike="noStrike"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900" b="0" i="0" u="none" strike="noStrike">
                          <a:effectLst/>
                          <a:latin typeface="Times New Roman"/>
                        </a:rPr>
                        <a:t>0.65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900" b="0" i="0" u="none" strike="noStrike" dirty="0">
                          <a:effectLst/>
                          <a:latin typeface="Times New Roman"/>
                        </a:rPr>
                        <a:t>33.98</a:t>
                      </a:r>
                    </a:p>
                  </a:txBody>
                  <a:tcPr marL="8962" marR="8962" marT="896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5422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00" y="24824"/>
            <a:ext cx="416372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IPhO</a:t>
            </a:r>
            <a:r>
              <a:rPr lang="en-US" sz="3200" b="1" dirty="0" smtClean="0"/>
              <a:t> 2015 in numbers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5638800"/>
            <a:ext cx="8915400" cy="4308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Academic and organizational preparations started 18 months in advance.</a:t>
            </a:r>
            <a:endParaRPr lang="en-US" sz="2200" b="1" dirty="0"/>
          </a:p>
        </p:txBody>
      </p:sp>
      <p:grpSp>
        <p:nvGrpSpPr>
          <p:cNvPr id="27" name="Group 26"/>
          <p:cNvGrpSpPr/>
          <p:nvPr/>
        </p:nvGrpSpPr>
        <p:grpSpPr>
          <a:xfrm>
            <a:off x="0" y="1752600"/>
            <a:ext cx="4891615" cy="2366665"/>
            <a:chOff x="228601" y="990600"/>
            <a:chExt cx="4891615" cy="2366665"/>
          </a:xfrm>
        </p:grpSpPr>
        <p:sp>
          <p:nvSpPr>
            <p:cNvPr id="2" name="TextBox 1"/>
            <p:cNvSpPr txBox="1"/>
            <p:nvPr/>
          </p:nvSpPr>
          <p:spPr>
            <a:xfrm>
              <a:off x="228601" y="1828800"/>
              <a:ext cx="2133600" cy="52322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83 Countries</a:t>
              </a:r>
              <a:endParaRPr lang="en-US" sz="2800" b="1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200400" y="990600"/>
              <a:ext cx="1869322" cy="46166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382 Students</a:t>
              </a:r>
              <a:endParaRPr lang="en-US" b="1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200400" y="1600200"/>
              <a:ext cx="1783210" cy="46166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160 Leaders</a:t>
              </a:r>
              <a:endParaRPr lang="en-US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00400" y="2209800"/>
              <a:ext cx="1919816" cy="46166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76 Observers</a:t>
              </a:r>
              <a:endParaRPr lang="en-US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00400" y="2895600"/>
              <a:ext cx="1578527" cy="46166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18 Visitors</a:t>
              </a:r>
              <a:endParaRPr lang="en-US" b="1" dirty="0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2819400" y="1219200"/>
              <a:ext cx="304800" cy="1981200"/>
              <a:chOff x="2819400" y="1219200"/>
              <a:chExt cx="304800" cy="1981200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2819400" y="1219200"/>
                <a:ext cx="0" cy="19812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2819400" y="1219200"/>
                <a:ext cx="304800" cy="223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2819400" y="1828800"/>
                <a:ext cx="304800" cy="223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2819400" y="2438400"/>
                <a:ext cx="30480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2819400" y="3200400"/>
                <a:ext cx="30480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Straight Connector 25"/>
            <p:cNvCxnSpPr/>
            <p:nvPr/>
          </p:nvCxnSpPr>
          <p:spPr>
            <a:xfrm flipH="1">
              <a:off x="2362200" y="2133600"/>
              <a:ext cx="4572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5410200" y="1295400"/>
            <a:ext cx="3603721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Academic Team Members</a:t>
            </a:r>
          </a:p>
          <a:p>
            <a:pPr algn="ctr"/>
            <a:r>
              <a:rPr lang="en-US" b="1" dirty="0"/>
              <a:t>129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172200" y="2590800"/>
            <a:ext cx="2211513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Student Guides</a:t>
            </a:r>
          </a:p>
          <a:p>
            <a:pPr algn="ctr"/>
            <a:r>
              <a:rPr lang="en-US" b="1" dirty="0" smtClean="0"/>
              <a:t>119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5867400" y="3733800"/>
            <a:ext cx="2890535" cy="12003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Organizational Staff </a:t>
            </a:r>
          </a:p>
          <a:p>
            <a:pPr algn="ctr"/>
            <a:r>
              <a:rPr lang="en-US" b="1" dirty="0" smtClean="0"/>
              <a:t>(HBCSE)</a:t>
            </a:r>
          </a:p>
          <a:p>
            <a:pPr algn="ctr"/>
            <a:r>
              <a:rPr lang="en-US" b="1" dirty="0" smtClean="0"/>
              <a:t>70+</a:t>
            </a:r>
            <a:endParaRPr lang="en-US" b="1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5215467" y="1151467"/>
            <a:ext cx="16933" cy="3911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122333" y="1159934"/>
            <a:ext cx="16933" cy="3911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6908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isto-total-medal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6" y="1600200"/>
            <a:ext cx="8534400" cy="42672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0" y="0"/>
            <a:ext cx="9144000" cy="685800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600" b="1" dirty="0" smtClean="0">
                <a:solidFill>
                  <a:schemeClr val="bg1"/>
                </a:solidFill>
                <a:latin typeface="Times"/>
                <a:cs typeface="Times"/>
              </a:rPr>
              <a:t>Medals and Scores</a:t>
            </a:r>
            <a:endParaRPr lang="en-IN" sz="36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152398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isto-theor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1666"/>
            <a:ext cx="4605867" cy="2302934"/>
          </a:xfrm>
          <a:prstGeom prst="rect">
            <a:avLst/>
          </a:prstGeom>
        </p:spPr>
      </p:pic>
      <p:pic>
        <p:nvPicPr>
          <p:cNvPr id="8" name="Picture 7" descr="histo-expt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600" y="990600"/>
            <a:ext cx="4604400" cy="2304000"/>
          </a:xfrm>
          <a:prstGeom prst="rect">
            <a:avLst/>
          </a:prstGeom>
        </p:spPr>
      </p:pic>
      <p:pic>
        <p:nvPicPr>
          <p:cNvPr id="9" name="Picture 8" descr="histo-total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581400"/>
            <a:ext cx="4604400" cy="2304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0" y="0"/>
            <a:ext cx="9144000" cy="685800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600" b="1" dirty="0" smtClean="0">
                <a:solidFill>
                  <a:schemeClr val="bg1"/>
                </a:solidFill>
                <a:latin typeface="Times"/>
                <a:cs typeface="Times"/>
              </a:rPr>
              <a:t>Marks Distribution</a:t>
            </a:r>
            <a:endParaRPr lang="en-IN" sz="36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9000" y="6019800"/>
            <a:ext cx="8070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IPhO</a:t>
            </a:r>
            <a:r>
              <a:rPr lang="en-US" b="1" dirty="0" smtClean="0"/>
              <a:t> Statutes:</a:t>
            </a:r>
            <a:r>
              <a:rPr lang="en-US" b="1" i="1" dirty="0" smtClean="0"/>
              <a:t> “Half the students should get half the marks”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747314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0"/>
            <a:ext cx="9144000" cy="685800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600" b="1" dirty="0" smtClean="0">
                <a:solidFill>
                  <a:schemeClr val="bg1"/>
                </a:solidFill>
                <a:latin typeface="Times"/>
                <a:cs typeface="Times"/>
              </a:rPr>
              <a:t>Marks Distribution</a:t>
            </a:r>
            <a:endParaRPr lang="en-IN" sz="36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990600"/>
            <a:ext cx="9144000" cy="4896000"/>
            <a:chOff x="0" y="1353600"/>
            <a:chExt cx="9144000" cy="4896000"/>
          </a:xfrm>
        </p:grpSpPr>
        <p:pic>
          <p:nvPicPr>
            <p:cNvPr id="4" name="Picture 3" descr="histo-theory-median.png"/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53600"/>
              <a:ext cx="4604400" cy="2304000"/>
            </a:xfrm>
            <a:prstGeom prst="rect">
              <a:avLst/>
            </a:prstGeom>
          </p:spPr>
        </p:pic>
        <p:pic>
          <p:nvPicPr>
            <p:cNvPr id="5" name="Picture 4" descr="histo-expt-median.png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9600" y="1353600"/>
              <a:ext cx="4604400" cy="2304000"/>
            </a:xfrm>
            <a:prstGeom prst="rect">
              <a:avLst/>
            </a:prstGeom>
          </p:spPr>
        </p:pic>
        <p:pic>
          <p:nvPicPr>
            <p:cNvPr id="6" name="Picture 5" descr="histo-total-median.png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0400" y="3945600"/>
              <a:ext cx="4604400" cy="230400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769000" y="6019800"/>
            <a:ext cx="8070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IPhO</a:t>
            </a:r>
            <a:r>
              <a:rPr lang="en-US" b="1" dirty="0" smtClean="0"/>
              <a:t> Statutes:</a:t>
            </a:r>
            <a:r>
              <a:rPr lang="en-US" b="1" i="1" dirty="0" smtClean="0"/>
              <a:t> “Half the students should get half the marks”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375943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0" y="0"/>
            <a:ext cx="9144000" cy="685800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600" b="1" dirty="0" smtClean="0">
                <a:solidFill>
                  <a:schemeClr val="bg1"/>
                </a:solidFill>
                <a:latin typeface="Times"/>
                <a:cs typeface="Times"/>
              </a:rPr>
              <a:t>Lowest Inflation ever</a:t>
            </a:r>
            <a:r>
              <a:rPr lang="is-IS" sz="3600" b="1" dirty="0" smtClean="0">
                <a:solidFill>
                  <a:schemeClr val="bg1"/>
                </a:solidFill>
                <a:latin typeface="Times"/>
                <a:cs typeface="Times"/>
              </a:rPr>
              <a:t>…!</a:t>
            </a:r>
            <a:endParaRPr lang="en-IN" sz="36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762000"/>
            <a:ext cx="662232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600" dirty="0" smtClean="0"/>
              <a:t>Medals thresholds decided before moderation</a:t>
            </a:r>
            <a:endParaRPr lang="en-US" sz="2600" dirty="0"/>
          </a:p>
        </p:txBody>
      </p:sp>
      <p:sp>
        <p:nvSpPr>
          <p:cNvPr id="5" name="TextBox 4"/>
          <p:cNvSpPr txBox="1"/>
          <p:nvPr/>
        </p:nvSpPr>
        <p:spPr>
          <a:xfrm>
            <a:off x="1330477" y="1219200"/>
            <a:ext cx="542969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600" dirty="0" smtClean="0"/>
              <a:t>Tendency for inflation at moderation</a:t>
            </a:r>
            <a:endParaRPr lang="en-US" sz="26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0" y="2095500"/>
            <a:ext cx="9067800" cy="4533900"/>
            <a:chOff x="0" y="2095500"/>
            <a:chExt cx="9067800" cy="4533900"/>
          </a:xfrm>
        </p:grpSpPr>
        <p:pic>
          <p:nvPicPr>
            <p:cNvPr id="3" name="Picture 2" descr="medals-yea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95500"/>
              <a:ext cx="9067800" cy="4533900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1681322" y="4978854"/>
              <a:ext cx="6848156" cy="1314906"/>
              <a:chOff x="1681322" y="4978854"/>
              <a:chExt cx="6848156" cy="1314906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1725695" y="5900552"/>
                <a:ext cx="6766525" cy="393208"/>
                <a:chOff x="1725695" y="5900552"/>
                <a:chExt cx="6766525" cy="393208"/>
              </a:xfrm>
            </p:grpSpPr>
            <p:sp>
              <p:nvSpPr>
                <p:cNvPr id="2" name="Oval 1"/>
                <p:cNvSpPr/>
                <p:nvPr/>
              </p:nvSpPr>
              <p:spPr>
                <a:xfrm>
                  <a:off x="1725695" y="5900552"/>
                  <a:ext cx="152400" cy="152400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Oval 6"/>
                <p:cNvSpPr/>
                <p:nvPr/>
              </p:nvSpPr>
              <p:spPr>
                <a:xfrm>
                  <a:off x="3086533" y="6139914"/>
                  <a:ext cx="152400" cy="152400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Oval 8"/>
                <p:cNvSpPr/>
                <p:nvPr/>
              </p:nvSpPr>
              <p:spPr>
                <a:xfrm>
                  <a:off x="4442280" y="6141360"/>
                  <a:ext cx="152400" cy="152400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Oval 9"/>
                <p:cNvSpPr/>
                <p:nvPr/>
              </p:nvSpPr>
              <p:spPr>
                <a:xfrm>
                  <a:off x="5802540" y="6096000"/>
                  <a:ext cx="152400" cy="152400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>
                  <a:off x="8339820" y="6019800"/>
                  <a:ext cx="152400" cy="152400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" name="Rectangle 12"/>
              <p:cNvSpPr/>
              <p:nvPr/>
            </p:nvSpPr>
            <p:spPr>
              <a:xfrm>
                <a:off x="1681322" y="5006520"/>
                <a:ext cx="239940" cy="457200"/>
              </a:xfrm>
              <a:prstGeom prst="rect">
                <a:avLst/>
              </a:prstGeom>
              <a:noFill/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036660" y="4997298"/>
                <a:ext cx="239940" cy="457200"/>
              </a:xfrm>
              <a:prstGeom prst="rect">
                <a:avLst/>
              </a:prstGeom>
              <a:noFill/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391998" y="4988076"/>
                <a:ext cx="239940" cy="457200"/>
              </a:xfrm>
              <a:prstGeom prst="rect">
                <a:avLst/>
              </a:prstGeom>
              <a:noFill/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5747336" y="4978854"/>
                <a:ext cx="239940" cy="457200"/>
              </a:xfrm>
              <a:prstGeom prst="rect">
                <a:avLst/>
              </a:prstGeom>
              <a:noFill/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289538" y="4999164"/>
                <a:ext cx="239940" cy="457200"/>
              </a:xfrm>
              <a:prstGeom prst="rect">
                <a:avLst/>
              </a:prstGeom>
              <a:noFill/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57271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0" y="0"/>
            <a:ext cx="9144000" cy="685800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600" b="1" dirty="0" smtClean="0">
                <a:solidFill>
                  <a:schemeClr val="bg1"/>
                </a:solidFill>
                <a:latin typeface="Times"/>
                <a:cs typeface="Times"/>
              </a:rPr>
              <a:t>Lowest Inflation ever</a:t>
            </a:r>
            <a:r>
              <a:rPr lang="is-IS" sz="3600" b="1" dirty="0" smtClean="0">
                <a:solidFill>
                  <a:schemeClr val="bg1"/>
                </a:solidFill>
                <a:latin typeface="Times"/>
                <a:cs typeface="Times"/>
              </a:rPr>
              <a:t>…!</a:t>
            </a:r>
            <a:endParaRPr lang="en-IN" sz="36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pic>
        <p:nvPicPr>
          <p:cNvPr id="2" name="Picture 1" descr="Letter of apprecia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10" y="589422"/>
            <a:ext cx="4361590" cy="61722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762000" y="1371600"/>
            <a:ext cx="8229600" cy="4724400"/>
            <a:chOff x="762000" y="1371600"/>
            <a:chExt cx="8229600" cy="4724400"/>
          </a:xfrm>
        </p:grpSpPr>
        <p:sp>
          <p:nvSpPr>
            <p:cNvPr id="39" name="Line Callout 1 (Border and Accent Bar) 38"/>
            <p:cNvSpPr/>
            <p:nvPr/>
          </p:nvSpPr>
          <p:spPr>
            <a:xfrm>
              <a:off x="5105400" y="1371600"/>
              <a:ext cx="3886200" cy="4724400"/>
            </a:xfrm>
            <a:prstGeom prst="accentBorderCallout1">
              <a:avLst>
                <a:gd name="adj1" fmla="val 18750"/>
                <a:gd name="adj2" fmla="val -8333"/>
                <a:gd name="adj3" fmla="val 43064"/>
                <a:gd name="adj4" fmla="val -27323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s-IS" i="1" dirty="0">
                  <a:solidFill>
                    <a:schemeClr val="bg2">
                      <a:lumMod val="25000"/>
                    </a:schemeClr>
                  </a:solidFill>
                </a:rPr>
                <a:t>“…</a:t>
              </a:r>
              <a:r>
                <a:rPr lang="en-US" i="1" dirty="0">
                  <a:solidFill>
                    <a:schemeClr val="bg2">
                      <a:lumMod val="25000"/>
                    </a:schemeClr>
                  </a:solidFill>
                </a:rPr>
                <a:t>The distribution of the final marks varies from 1.0 to 48.3 on a scale up to 50, which is close to an ideal result. Though the way of awarding the different medals in our Olympiad – as prescribed in the Statutes – is prone to inflation, it turns out that you and your team achieved</a:t>
              </a:r>
              <a:r>
                <a:rPr lang="en-US" b="1" i="1" dirty="0">
                  <a:solidFill>
                    <a:schemeClr val="bg2">
                      <a:lumMod val="25000"/>
                    </a:schemeClr>
                  </a:solidFill>
                </a:rPr>
                <a:t> the lowest inflation percentage ever</a:t>
              </a:r>
              <a:r>
                <a:rPr lang="en-US" i="1" dirty="0">
                  <a:solidFill>
                    <a:schemeClr val="bg2">
                      <a:lumMod val="25000"/>
                    </a:schemeClr>
                  </a:solidFill>
                </a:rPr>
                <a:t>! </a:t>
              </a:r>
              <a:r>
                <a:rPr lang="is-IS" i="1" dirty="0">
                  <a:solidFill>
                    <a:schemeClr val="bg2">
                      <a:lumMod val="25000"/>
                    </a:schemeClr>
                  </a:solidFill>
                </a:rPr>
                <a:t>…</a:t>
              </a:r>
              <a:r>
                <a:rPr lang="is-IS" i="1" dirty="0" smtClean="0">
                  <a:solidFill>
                    <a:schemeClr val="bg2">
                      <a:lumMod val="25000"/>
                    </a:schemeClr>
                  </a:solidFill>
                </a:rPr>
                <a:t>”</a:t>
              </a:r>
              <a:endParaRPr lang="en-US" i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62000" y="3387352"/>
              <a:ext cx="3276600" cy="38958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04019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0"/>
            <a:ext cx="9144000" cy="685800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600" b="1" dirty="0" smtClean="0">
                <a:solidFill>
                  <a:schemeClr val="bg1"/>
                </a:solidFill>
                <a:latin typeface="Times"/>
                <a:cs typeface="Times"/>
              </a:rPr>
              <a:t>Letter of Appreciation</a:t>
            </a:r>
            <a:r>
              <a:rPr lang="is-IS" sz="3600" b="1" dirty="0" smtClean="0">
                <a:solidFill>
                  <a:schemeClr val="bg1"/>
                </a:solidFill>
                <a:latin typeface="Times"/>
                <a:cs typeface="Times"/>
              </a:rPr>
              <a:t>…</a:t>
            </a:r>
            <a:endParaRPr lang="en-IN" sz="36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pic>
        <p:nvPicPr>
          <p:cNvPr id="8" name="Picture 7" descr="Letter of apprecia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09600"/>
            <a:ext cx="4361590" cy="617220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685800" y="838200"/>
            <a:ext cx="8153400" cy="5562600"/>
            <a:chOff x="685800" y="838200"/>
            <a:chExt cx="8153400" cy="5562600"/>
          </a:xfrm>
        </p:grpSpPr>
        <p:sp>
          <p:nvSpPr>
            <p:cNvPr id="24" name="Line Callout 1 (Border and Accent Bar) 23"/>
            <p:cNvSpPr/>
            <p:nvPr/>
          </p:nvSpPr>
          <p:spPr>
            <a:xfrm>
              <a:off x="5029200" y="838200"/>
              <a:ext cx="3810000" cy="5562600"/>
            </a:xfrm>
            <a:prstGeom prst="accentBorderCallout1">
              <a:avLst>
                <a:gd name="adj1" fmla="val 18750"/>
                <a:gd name="adj2" fmla="val -8333"/>
                <a:gd name="adj3" fmla="val 54846"/>
                <a:gd name="adj4" fmla="val -28039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i="1" dirty="0">
                  <a:solidFill>
                    <a:srgbClr val="000000"/>
                  </a:solidFill>
                </a:rPr>
                <a:t>“</a:t>
              </a:r>
              <a:r>
                <a:rPr lang="is-IS" sz="2200" i="1" dirty="0">
                  <a:solidFill>
                    <a:srgbClr val="000000"/>
                  </a:solidFill>
                </a:rPr>
                <a:t>…</a:t>
              </a:r>
              <a:r>
                <a:rPr lang="en-US" sz="2200" i="1" dirty="0">
                  <a:solidFill>
                    <a:srgbClr val="000000"/>
                  </a:solidFill>
                </a:rPr>
                <a:t>We were very impressed by the way in which the markers were trained in order to have them mark consistently and uniformly. </a:t>
              </a:r>
            </a:p>
            <a:p>
              <a:endParaRPr lang="en-US" sz="2200" i="1" dirty="0">
                <a:solidFill>
                  <a:srgbClr val="000000"/>
                </a:solidFill>
              </a:endParaRPr>
            </a:p>
            <a:p>
              <a:r>
                <a:rPr lang="en-US" sz="2200" i="1" dirty="0">
                  <a:solidFill>
                    <a:srgbClr val="000000"/>
                  </a:solidFill>
                </a:rPr>
                <a:t>Well balanced problems with an increasing level of difficulty and with an appropriate length are the basis of a good competition, but that requires also that the marking is done with an understanding attitude towards the students. It is very clear that you succeeded in that</a:t>
              </a:r>
              <a:r>
                <a:rPr lang="is-IS" sz="2200" i="1" dirty="0">
                  <a:solidFill>
                    <a:srgbClr val="000000"/>
                  </a:solidFill>
                </a:rPr>
                <a:t>…</a:t>
              </a:r>
              <a:r>
                <a:rPr lang="is-IS" sz="2200" i="1" dirty="0" smtClean="0">
                  <a:solidFill>
                    <a:srgbClr val="000000"/>
                  </a:solidFill>
                </a:rPr>
                <a:t>”</a:t>
              </a:r>
              <a:endParaRPr lang="en-US" sz="2200" i="1" dirty="0">
                <a:solidFill>
                  <a:srgbClr val="000000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85800" y="3874332"/>
              <a:ext cx="3276600" cy="457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36716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9144000" cy="685800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 smtClean="0">
                <a:solidFill>
                  <a:schemeClr val="bg1"/>
                </a:solidFill>
                <a:latin typeface="Times"/>
                <a:cs typeface="Times"/>
              </a:rPr>
              <a:t>IPhO</a:t>
            </a:r>
            <a:r>
              <a:rPr lang="en-US" sz="3600" b="1" dirty="0" smtClean="0">
                <a:solidFill>
                  <a:schemeClr val="bg1"/>
                </a:solidFill>
                <a:latin typeface="Times"/>
                <a:cs typeface="Times"/>
              </a:rPr>
              <a:t> 2015 – An Organizational Challenge</a:t>
            </a:r>
            <a:endParaRPr lang="en-IN" sz="36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676" y="762000"/>
            <a:ext cx="81749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/>
              <a:t>Before the event</a:t>
            </a:r>
          </a:p>
          <a:p>
            <a:pPr marL="914400" lvl="1" indent="-457200">
              <a:buFontTx/>
              <a:buChar char="-"/>
            </a:pPr>
            <a:r>
              <a:rPr lang="en-US" sz="2300" dirty="0" smtClean="0"/>
              <a:t>Nearly </a:t>
            </a:r>
            <a:r>
              <a:rPr lang="en-US" sz="2300" dirty="0"/>
              <a:t>1000 people to be hosted for 10 days in two different </a:t>
            </a:r>
            <a:r>
              <a:rPr lang="en-US" sz="2300" dirty="0" smtClean="0"/>
              <a:t>locations</a:t>
            </a:r>
          </a:p>
          <a:p>
            <a:pPr marL="914400" lvl="1" indent="-457200">
              <a:buFontTx/>
              <a:buChar char="-"/>
            </a:pPr>
            <a:r>
              <a:rPr lang="en-US" sz="2300" dirty="0" smtClean="0"/>
              <a:t>Arrangements </a:t>
            </a:r>
            <a:r>
              <a:rPr lang="en-US" sz="2300" dirty="0"/>
              <a:t>for accommodation, transport and food at exam and excursion </a:t>
            </a:r>
            <a:r>
              <a:rPr lang="en-US" sz="2300" dirty="0" smtClean="0"/>
              <a:t>venues</a:t>
            </a:r>
          </a:p>
          <a:p>
            <a:pPr marL="914400" lvl="1" indent="-457200">
              <a:buFontTx/>
              <a:buChar char="-"/>
            </a:pPr>
            <a:r>
              <a:rPr lang="en-US" sz="2300" dirty="0" smtClean="0"/>
              <a:t>Visa </a:t>
            </a:r>
            <a:r>
              <a:rPr lang="en-US" sz="2300" dirty="0"/>
              <a:t>for participants from 80+ </a:t>
            </a:r>
            <a:r>
              <a:rPr lang="en-US" sz="2300" dirty="0" smtClean="0"/>
              <a:t>countries</a:t>
            </a:r>
            <a:endParaRPr lang="en-US" sz="23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3124200"/>
            <a:ext cx="9144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/>
              <a:t>During the event</a:t>
            </a:r>
          </a:p>
          <a:p>
            <a:pPr marL="800100" lvl="1" indent="-342900">
              <a:buFontTx/>
              <a:buChar char="-"/>
            </a:pPr>
            <a:r>
              <a:rPr lang="en-US" sz="2300" dirty="0" smtClean="0"/>
              <a:t>Academic </a:t>
            </a:r>
            <a:r>
              <a:rPr lang="en-US" sz="2300" dirty="0"/>
              <a:t>process went on </a:t>
            </a:r>
            <a:r>
              <a:rPr lang="en-US" sz="2300" dirty="0" smtClean="0"/>
              <a:t>continuously </a:t>
            </a:r>
            <a:r>
              <a:rPr lang="en-US" sz="2300" dirty="0"/>
              <a:t>for 6 days and even </a:t>
            </a:r>
            <a:r>
              <a:rPr lang="en-US" sz="2300" dirty="0" smtClean="0"/>
              <a:t>nights</a:t>
            </a:r>
            <a:endParaRPr lang="en-US" sz="2300" dirty="0"/>
          </a:p>
          <a:p>
            <a:pPr marL="800100" lvl="1" indent="-342900">
              <a:buFontTx/>
              <a:buChar char="-"/>
            </a:pPr>
            <a:r>
              <a:rPr lang="en-US" sz="2300" dirty="0" smtClean="0"/>
              <a:t>IB </a:t>
            </a:r>
            <a:r>
              <a:rPr lang="en-US" sz="2300" dirty="0"/>
              <a:t>meetings started at 9 AM and finished at 6 AM next day</a:t>
            </a:r>
            <a:r>
              <a:rPr lang="en-US" sz="2300" dirty="0" smtClean="0"/>
              <a:t>!</a:t>
            </a:r>
          </a:p>
          <a:p>
            <a:pPr marL="800100" lvl="1" indent="-342900">
              <a:buFontTx/>
              <a:buChar char="-"/>
            </a:pPr>
            <a:r>
              <a:rPr lang="en-US" sz="2300" dirty="0" smtClean="0"/>
              <a:t>Preparation </a:t>
            </a:r>
            <a:r>
              <a:rPr lang="en-US" sz="2300" dirty="0"/>
              <a:t>at 5000 square </a:t>
            </a:r>
            <a:r>
              <a:rPr lang="en-US" sz="2300" dirty="0" err="1"/>
              <a:t>metre</a:t>
            </a:r>
            <a:r>
              <a:rPr lang="en-US" sz="2300" dirty="0"/>
              <a:t> exam </a:t>
            </a:r>
            <a:r>
              <a:rPr lang="en-US" sz="2300" dirty="0" smtClean="0"/>
              <a:t>venue</a:t>
            </a:r>
          </a:p>
          <a:p>
            <a:pPr marL="1257300" lvl="2" indent="-342900">
              <a:buFontTx/>
              <a:buChar char="-"/>
            </a:pPr>
            <a:r>
              <a:rPr lang="en-US" sz="2300" dirty="0" smtClean="0"/>
              <a:t>420 </a:t>
            </a:r>
            <a:r>
              <a:rPr lang="en-US" sz="2300" dirty="0"/>
              <a:t>cubicles built, experiments set up in less than 4 </a:t>
            </a:r>
            <a:r>
              <a:rPr lang="en-US" sz="2300" dirty="0" smtClean="0"/>
              <a:t>days</a:t>
            </a:r>
          </a:p>
          <a:p>
            <a:pPr marL="811213" lvl="2" indent="-342900">
              <a:buFontTx/>
              <a:buChar char="-"/>
            </a:pPr>
            <a:r>
              <a:rPr lang="en-US" sz="2300" dirty="0" smtClean="0"/>
              <a:t>500 </a:t>
            </a:r>
            <a:r>
              <a:rPr lang="en-US" sz="2300" dirty="0"/>
              <a:t>students and their guides went out for either exams, excursions or ceremonies on 8 </a:t>
            </a:r>
            <a:r>
              <a:rPr lang="en-US" sz="2300" dirty="0" smtClean="0"/>
              <a:t>days</a:t>
            </a:r>
          </a:p>
          <a:p>
            <a:pPr marL="811213" lvl="2" indent="-342900">
              <a:buFontTx/>
              <a:buChar char="-"/>
            </a:pPr>
            <a:r>
              <a:rPr lang="en-US" sz="2300" dirty="0" smtClean="0"/>
              <a:t>250 </a:t>
            </a:r>
            <a:r>
              <a:rPr lang="en-US" sz="2300" dirty="0"/>
              <a:t>leaders, observers, visitors and their guides went for excursions or ceremonies on 5 </a:t>
            </a:r>
            <a:r>
              <a:rPr lang="en-US" sz="2300" dirty="0" smtClean="0"/>
              <a:t>days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2172240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0"/>
            <a:ext cx="9144000" cy="685800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600" b="1" dirty="0" smtClean="0">
                <a:solidFill>
                  <a:schemeClr val="bg1"/>
                </a:solidFill>
                <a:latin typeface="Times"/>
                <a:cs typeface="Times"/>
              </a:rPr>
              <a:t>Letter of Appreciation</a:t>
            </a:r>
            <a:r>
              <a:rPr lang="is-IS" sz="3600" b="1" dirty="0" smtClean="0">
                <a:solidFill>
                  <a:schemeClr val="bg1"/>
                </a:solidFill>
                <a:latin typeface="Times"/>
                <a:cs typeface="Times"/>
              </a:rPr>
              <a:t>…</a:t>
            </a:r>
            <a:endParaRPr lang="en-IN" sz="36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pic>
        <p:nvPicPr>
          <p:cNvPr id="8" name="Picture 7" descr="Letter of apprecia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09600"/>
            <a:ext cx="4361590" cy="61722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85800" y="1219200"/>
            <a:ext cx="8382000" cy="4743509"/>
            <a:chOff x="685800" y="1219200"/>
            <a:chExt cx="8382000" cy="4743509"/>
          </a:xfrm>
        </p:grpSpPr>
        <p:grpSp>
          <p:nvGrpSpPr>
            <p:cNvPr id="13" name="Group 12"/>
            <p:cNvGrpSpPr/>
            <p:nvPr/>
          </p:nvGrpSpPr>
          <p:grpSpPr>
            <a:xfrm>
              <a:off x="685800" y="1219200"/>
              <a:ext cx="8382000" cy="3962400"/>
              <a:chOff x="685800" y="1219200"/>
              <a:chExt cx="8382000" cy="3962400"/>
            </a:xfrm>
          </p:grpSpPr>
          <p:sp>
            <p:nvSpPr>
              <p:cNvPr id="9" name="Line Callout 1 (Border and Accent Bar) 8"/>
              <p:cNvSpPr/>
              <p:nvPr/>
            </p:nvSpPr>
            <p:spPr>
              <a:xfrm>
                <a:off x="4953000" y="1219200"/>
                <a:ext cx="4114800" cy="2514600"/>
              </a:xfrm>
              <a:prstGeom prst="accentBorderCallout1">
                <a:avLst>
                  <a:gd name="adj1" fmla="val 47271"/>
                  <a:gd name="adj2" fmla="val -7970"/>
                  <a:gd name="adj3" fmla="val 148852"/>
                  <a:gd name="adj4" fmla="val -20487"/>
                </a:avLst>
              </a:prstGeom>
              <a:noFill/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i="1" dirty="0">
                    <a:solidFill>
                      <a:srgbClr val="000000"/>
                    </a:solidFill>
                    <a:latin typeface="Times"/>
                    <a:cs typeface="Times"/>
                  </a:rPr>
                  <a:t>“</a:t>
                </a:r>
                <a:r>
                  <a:rPr lang="is-IS" i="1" dirty="0">
                    <a:solidFill>
                      <a:srgbClr val="000000"/>
                    </a:solidFill>
                    <a:latin typeface="Times"/>
                    <a:cs typeface="Times"/>
                  </a:rPr>
                  <a:t>…</a:t>
                </a:r>
                <a:r>
                  <a:rPr lang="en-US" i="1" dirty="0">
                    <a:solidFill>
                      <a:srgbClr val="000000"/>
                    </a:solidFill>
                    <a:latin typeface="Times"/>
                    <a:cs typeface="Times"/>
                  </a:rPr>
                  <a:t>The conclusion is that you succeeded in organizing the best International Physics Olympiad we have ever had. We thank you and your team very much for your work</a:t>
                </a:r>
                <a:r>
                  <a:rPr lang="is-IS" i="1" dirty="0">
                    <a:solidFill>
                      <a:srgbClr val="000000"/>
                    </a:solidFill>
                    <a:latin typeface="Times"/>
                    <a:cs typeface="Times"/>
                  </a:rPr>
                  <a:t>…</a:t>
                </a:r>
                <a:r>
                  <a:rPr lang="is-IS" i="1" dirty="0" smtClean="0">
                    <a:solidFill>
                      <a:srgbClr val="000000"/>
                    </a:solidFill>
                    <a:latin typeface="Times"/>
                    <a:cs typeface="Times"/>
                  </a:rPr>
                  <a:t>”</a:t>
                </a:r>
                <a:endParaRPr lang="en-US" i="1" dirty="0">
                  <a:solidFill>
                    <a:srgbClr val="000000"/>
                  </a:solidFill>
                  <a:latin typeface="Times"/>
                  <a:cs typeface="Times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85800" y="4953000"/>
                <a:ext cx="3429000" cy="2286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4978101" y="4362271"/>
              <a:ext cx="3784899" cy="1600438"/>
              <a:chOff x="4978101" y="4362271"/>
              <a:chExt cx="3784899" cy="1600438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4978101" y="4362271"/>
                <a:ext cx="1930324" cy="16004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Sincerely Yours,</a:t>
                </a:r>
              </a:p>
              <a:p>
                <a:endParaRPr lang="en-US" sz="1400" dirty="0"/>
              </a:p>
              <a:p>
                <a:endParaRPr lang="en-US" sz="1400" dirty="0" smtClean="0"/>
              </a:p>
              <a:p>
                <a:endParaRPr lang="en-US" sz="1400" dirty="0" smtClean="0"/>
              </a:p>
              <a:p>
                <a:endParaRPr lang="en-US" sz="1400" dirty="0"/>
              </a:p>
              <a:p>
                <a:r>
                  <a:rPr lang="en-US" sz="1400" dirty="0" smtClean="0"/>
                  <a:t>Dr. Hans </a:t>
                </a:r>
                <a:r>
                  <a:rPr lang="en-US" sz="1400" dirty="0" err="1" smtClean="0"/>
                  <a:t>Jordens</a:t>
                </a:r>
                <a:r>
                  <a:rPr lang="en-US" sz="1400" dirty="0" smtClean="0"/>
                  <a:t> </a:t>
                </a:r>
                <a:r>
                  <a:rPr lang="en-US" sz="1400" dirty="0" err="1" smtClean="0"/>
                  <a:t>FInstP</a:t>
                </a:r>
                <a:endParaRPr lang="en-US" sz="1400" dirty="0" smtClean="0"/>
              </a:p>
              <a:p>
                <a:r>
                  <a:rPr lang="en-US" sz="1400" dirty="0" smtClean="0"/>
                  <a:t>President, </a:t>
                </a:r>
                <a:r>
                  <a:rPr lang="en-US" sz="1400" dirty="0" err="1" smtClean="0"/>
                  <a:t>IPhO</a:t>
                </a:r>
                <a:endParaRPr lang="en-US" sz="1400" dirty="0" smtClean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7110484" y="5420380"/>
                <a:ext cx="165251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Dr. Matthew </a:t>
                </a:r>
                <a:r>
                  <a:rPr lang="en-US" sz="1400" dirty="0" err="1" smtClean="0"/>
                  <a:t>Verdon</a:t>
                </a:r>
                <a:endParaRPr lang="en-US" sz="1400" dirty="0" smtClean="0"/>
              </a:p>
              <a:p>
                <a:r>
                  <a:rPr lang="en-US" sz="1400" dirty="0" smtClean="0"/>
                  <a:t>Secretary, </a:t>
                </a:r>
                <a:r>
                  <a:rPr lang="en-US" sz="1400" dirty="0" err="1" smtClean="0"/>
                  <a:t>IPhO</a:t>
                </a:r>
                <a:endParaRPr lang="en-US" sz="1400" dirty="0" smtClean="0"/>
              </a:p>
            </p:txBody>
          </p:sp>
          <p:pic>
            <p:nvPicPr>
              <p:cNvPr id="274433" name="Picture 1" descr="jordens_handtekeni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32425" y="4660356"/>
                <a:ext cx="739775" cy="8577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4434" name="Picture 2" descr="mvsig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86600" y="4724400"/>
                <a:ext cx="1516063" cy="768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795582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9144000" cy="685800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600" b="1" i="1" dirty="0" smtClean="0">
                <a:solidFill>
                  <a:schemeClr val="bg1"/>
                </a:solidFill>
                <a:latin typeface="Times"/>
                <a:cs typeface="Times"/>
              </a:rPr>
              <a:t>Thank you</a:t>
            </a:r>
            <a:r>
              <a:rPr lang="is-IS" sz="3600" b="1" i="1" dirty="0" smtClean="0">
                <a:solidFill>
                  <a:schemeClr val="bg1"/>
                </a:solidFill>
                <a:latin typeface="Times"/>
                <a:cs typeface="Times"/>
              </a:rPr>
              <a:t>…</a:t>
            </a:r>
            <a:endParaRPr lang="en-IN" sz="3600" b="1" i="1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0302" y="762000"/>
            <a:ext cx="7595498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i="1" dirty="0"/>
              <a:t>Academic Committee, Academic Development Group, Academic </a:t>
            </a:r>
            <a:r>
              <a:rPr lang="en-US" i="1" dirty="0" smtClean="0"/>
              <a:t>Team</a:t>
            </a:r>
          </a:p>
          <a:p>
            <a:endParaRPr lang="en-US" i="1" dirty="0"/>
          </a:p>
          <a:p>
            <a:pPr marL="342900" indent="-342900">
              <a:buFont typeface="Arial"/>
              <a:buChar char="•"/>
            </a:pPr>
            <a:r>
              <a:rPr lang="en-US" i="1" dirty="0"/>
              <a:t>HBCSE staff</a:t>
            </a:r>
          </a:p>
          <a:p>
            <a:pPr marL="342900" indent="-342900">
              <a:buFont typeface="Arial"/>
              <a:buChar char="•"/>
            </a:pPr>
            <a:endParaRPr lang="en-US" i="1" dirty="0" smtClean="0"/>
          </a:p>
          <a:p>
            <a:pPr marL="342900" indent="-342900">
              <a:buFont typeface="Arial"/>
              <a:buChar char="•"/>
            </a:pPr>
            <a:r>
              <a:rPr lang="en-US" i="1" dirty="0" smtClean="0"/>
              <a:t>Student </a:t>
            </a:r>
            <a:r>
              <a:rPr lang="en-US" i="1" dirty="0"/>
              <a:t>guides</a:t>
            </a:r>
          </a:p>
          <a:p>
            <a:pPr marL="342900" indent="-342900">
              <a:buFont typeface="Arial"/>
              <a:buChar char="•"/>
            </a:pPr>
            <a:endParaRPr lang="en-US" i="1" dirty="0" smtClean="0"/>
          </a:p>
          <a:p>
            <a:pPr marL="342900" indent="-342900">
              <a:buFont typeface="Arial"/>
              <a:buChar char="•"/>
            </a:pPr>
            <a:r>
              <a:rPr lang="en-US" i="1" dirty="0" smtClean="0"/>
              <a:t>Funding </a:t>
            </a:r>
            <a:r>
              <a:rPr lang="en-US" i="1" dirty="0"/>
              <a:t>agencies – DAE, MHRD, DST</a:t>
            </a:r>
          </a:p>
          <a:p>
            <a:pPr marL="342900" indent="-342900">
              <a:buFont typeface="Arial"/>
              <a:buChar char="•"/>
            </a:pPr>
            <a:endParaRPr lang="en-US" i="1" dirty="0" smtClean="0"/>
          </a:p>
          <a:p>
            <a:pPr marL="342900" indent="-342900">
              <a:buFont typeface="Arial"/>
              <a:buChar char="•"/>
            </a:pPr>
            <a:r>
              <a:rPr lang="en-US" i="1" dirty="0" smtClean="0"/>
              <a:t>TIFR</a:t>
            </a:r>
            <a:endParaRPr lang="en-US" i="1" dirty="0"/>
          </a:p>
          <a:p>
            <a:pPr marL="342900" indent="-342900">
              <a:buFont typeface="Arial"/>
              <a:buChar char="•"/>
            </a:pPr>
            <a:endParaRPr lang="en-US" i="1" dirty="0" smtClean="0"/>
          </a:p>
          <a:p>
            <a:pPr marL="342900" indent="-342900">
              <a:buFont typeface="Arial"/>
              <a:buChar char="•"/>
            </a:pPr>
            <a:r>
              <a:rPr lang="en-US" i="1" dirty="0" err="1" smtClean="0"/>
              <a:t>IPhO</a:t>
            </a:r>
            <a:r>
              <a:rPr lang="en-US" i="1" dirty="0" smtClean="0"/>
              <a:t> </a:t>
            </a:r>
            <a:r>
              <a:rPr lang="en-US" i="1" dirty="0"/>
              <a:t>President</a:t>
            </a:r>
          </a:p>
          <a:p>
            <a:pPr marL="342900" indent="-342900">
              <a:buFont typeface="Arial"/>
              <a:buChar char="•"/>
            </a:pPr>
            <a:endParaRPr lang="en-US" i="1" dirty="0" smtClean="0"/>
          </a:p>
          <a:p>
            <a:pPr marL="342900" indent="-342900">
              <a:buFont typeface="Arial"/>
              <a:buChar char="•"/>
            </a:pPr>
            <a:r>
              <a:rPr lang="en-US" i="1" dirty="0" smtClean="0"/>
              <a:t>International </a:t>
            </a:r>
            <a:r>
              <a:rPr lang="en-US" i="1" dirty="0"/>
              <a:t>Board</a:t>
            </a:r>
          </a:p>
          <a:p>
            <a:pPr marL="342900" indent="-342900">
              <a:buFont typeface="Arial"/>
              <a:buChar char="•"/>
            </a:pPr>
            <a:endParaRPr lang="en-US" i="1" dirty="0" smtClean="0"/>
          </a:p>
          <a:p>
            <a:pPr marL="342900" indent="-342900">
              <a:buFont typeface="Arial"/>
              <a:buChar char="•"/>
            </a:pPr>
            <a:r>
              <a:rPr lang="en-US" i="1" dirty="0" smtClean="0"/>
              <a:t>STUDENT </a:t>
            </a:r>
            <a:r>
              <a:rPr lang="en-US" i="1" dirty="0"/>
              <a:t>participants from all over the world</a:t>
            </a:r>
            <a:r>
              <a:rPr lang="en-US" i="1" dirty="0" smtClean="0"/>
              <a:t>!</a:t>
            </a:r>
            <a:endParaRPr lang="en-US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0" y="2971800"/>
            <a:ext cx="4804921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Academic Preparations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766578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933" y="33867"/>
            <a:ext cx="546155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"/>
                <a:cs typeface="Times"/>
              </a:rPr>
              <a:t>Academic Resource Personnel</a:t>
            </a:r>
            <a:endParaRPr lang="en-US" sz="3200" b="1" dirty="0">
              <a:latin typeface="Times"/>
              <a:cs typeface="Time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85800"/>
            <a:ext cx="8340745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31800" indent="-323850"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300" b="1" dirty="0">
                <a:latin typeface="Times"/>
                <a:cs typeface="Times"/>
              </a:rPr>
              <a:t>16-member Academic Committee</a:t>
            </a:r>
          </a:p>
          <a:p>
            <a:pPr marL="882650" lvl="1" indent="-342900">
              <a:buSzPct val="75000"/>
              <a:buFont typeface="Arial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300" dirty="0">
                <a:latin typeface="Times"/>
                <a:cs typeface="Times"/>
              </a:rPr>
              <a:t>Overall responsibility of academic </a:t>
            </a:r>
            <a:r>
              <a:rPr lang="en-US" sz="2300" dirty="0" err="1">
                <a:latin typeface="Times"/>
                <a:cs typeface="Times"/>
              </a:rPr>
              <a:t>programme</a:t>
            </a:r>
            <a:endParaRPr lang="en-US" sz="2300" dirty="0">
              <a:latin typeface="Times"/>
              <a:cs typeface="Times"/>
            </a:endParaRPr>
          </a:p>
          <a:p>
            <a:pPr marL="882650" lvl="1" indent="-342900">
              <a:buSzPct val="75000"/>
              <a:buFont typeface="Arial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300" dirty="0">
                <a:latin typeface="Times"/>
                <a:cs typeface="Times"/>
              </a:rPr>
              <a:t>Selected and developed theoretical and experimental </a:t>
            </a:r>
            <a:r>
              <a:rPr lang="en-US" sz="2300" dirty="0" smtClean="0">
                <a:latin typeface="Times"/>
                <a:cs typeface="Times"/>
              </a:rPr>
              <a:t>problems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-3316271" y="1799398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0" y="1770241"/>
            <a:ext cx="9080563" cy="5087759"/>
            <a:chOff x="0" y="1770241"/>
            <a:chExt cx="9080563" cy="5087759"/>
          </a:xfrm>
        </p:grpSpPr>
        <p:pic>
          <p:nvPicPr>
            <p:cNvPr id="3" name="Picture 2" descr="ajit-srivastava.jpg"/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828800"/>
              <a:ext cx="1080000" cy="1080000"/>
            </a:xfrm>
            <a:prstGeom prst="rect">
              <a:avLst/>
            </a:prstGeom>
          </p:spPr>
        </p:pic>
        <p:pic>
          <p:nvPicPr>
            <p:cNvPr id="4" name="Picture 3" descr="amol-digh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2800" y="1842000"/>
              <a:ext cx="1080000" cy="1080000"/>
            </a:xfrm>
            <a:prstGeom prst="rect">
              <a:avLst/>
            </a:prstGeom>
          </p:spPr>
        </p:pic>
        <p:pic>
          <p:nvPicPr>
            <p:cNvPr id="8" name="Picture 7" descr="anwesh-mazumdar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1800" y="5105400"/>
              <a:ext cx="891000" cy="1080000"/>
            </a:xfrm>
            <a:prstGeom prst="rect">
              <a:avLst/>
            </a:prstGeom>
          </p:spPr>
        </p:pic>
        <p:pic>
          <p:nvPicPr>
            <p:cNvPr id="9" name="Picture 8" descr="arnab-bhattacharya.jpg"/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4200" y="1842000"/>
              <a:ext cx="1080000" cy="1080000"/>
            </a:xfrm>
            <a:prstGeom prst="rect">
              <a:avLst/>
            </a:prstGeom>
          </p:spPr>
        </p:pic>
        <p:pic>
          <p:nvPicPr>
            <p:cNvPr id="10" name="Picture 9" descr="c-k-desai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2600" y="5181600"/>
              <a:ext cx="1085964" cy="1066800"/>
            </a:xfrm>
            <a:prstGeom prst="rect">
              <a:avLst/>
            </a:prstGeom>
          </p:spPr>
        </p:pic>
        <p:pic>
          <p:nvPicPr>
            <p:cNvPr id="12" name="Picture 11" descr="h-c-pradhan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400" y="5105400"/>
              <a:ext cx="1066800" cy="1080000"/>
            </a:xfrm>
            <a:prstGeom prst="rect">
              <a:avLst/>
            </a:prstGeom>
          </p:spPr>
        </p:pic>
        <p:pic>
          <p:nvPicPr>
            <p:cNvPr id="15" name="Picture 14" descr="praveen-pathak.jpg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5105400"/>
              <a:ext cx="1143000" cy="1219200"/>
            </a:xfrm>
            <a:prstGeom prst="rect">
              <a:avLst/>
            </a:prstGeom>
          </p:spPr>
        </p:pic>
        <p:pic>
          <p:nvPicPr>
            <p:cNvPr id="17" name="Picture 16" descr="s-annapoorni.jpg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200" y="3505200"/>
              <a:ext cx="1156200" cy="1080000"/>
            </a:xfrm>
            <a:prstGeom prst="rect">
              <a:avLst/>
            </a:prstGeom>
          </p:spPr>
        </p:pic>
        <p:pic>
          <p:nvPicPr>
            <p:cNvPr id="19" name="Picture 18" descr="vijay-singh.jpg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9000" y="3492000"/>
              <a:ext cx="1080000" cy="1080000"/>
            </a:xfrm>
            <a:prstGeom prst="rect">
              <a:avLst/>
            </a:prstGeom>
          </p:spPr>
        </p:pic>
        <p:pic>
          <p:nvPicPr>
            <p:cNvPr id="20" name="Picture 19" descr="harbola.jp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7400" y="3505200"/>
              <a:ext cx="1066800" cy="1080000"/>
            </a:xfrm>
            <a:prstGeom prst="rect">
              <a:avLst/>
            </a:prstGeom>
          </p:spPr>
        </p:pic>
        <p:pic>
          <p:nvPicPr>
            <p:cNvPr id="21" name="Picture 20" descr="Rajesh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400" y="5105400"/>
              <a:ext cx="1066800" cy="1080000"/>
            </a:xfrm>
            <a:prstGeom prst="rect">
              <a:avLst/>
            </a:prstGeom>
          </p:spPr>
        </p:pic>
        <p:pic>
          <p:nvPicPr>
            <p:cNvPr id="23" name="Picture 22" descr="hsmani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8800" y="5181600"/>
              <a:ext cx="950400" cy="10800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76200" y="2819400"/>
              <a:ext cx="20096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err="1" smtClean="0"/>
                <a:t>Ajit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Srivastava</a:t>
              </a:r>
              <a:endParaRPr lang="en-US" sz="1800" dirty="0" smtClean="0"/>
            </a:p>
            <a:p>
              <a:pPr algn="ctr"/>
              <a:r>
                <a:rPr lang="en-US" sz="1800" dirty="0" smtClean="0"/>
                <a:t>IOP - Bhubaneswar</a:t>
              </a:r>
              <a:endParaRPr lang="en-US" sz="18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014903" y="2819400"/>
              <a:ext cx="15825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err="1" smtClean="0"/>
                <a:t>Amol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Dighe</a:t>
              </a:r>
              <a:endParaRPr lang="en-US" sz="1800" dirty="0" smtClean="0"/>
            </a:p>
            <a:p>
              <a:pPr algn="ctr"/>
              <a:r>
                <a:rPr lang="en-US" sz="1800" dirty="0" smtClean="0"/>
                <a:t>TIFR, Mumbai</a:t>
              </a:r>
              <a:endParaRPr lang="en-US" sz="18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657600" y="2819400"/>
              <a:ext cx="19474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/>
                <a:t>M.K. </a:t>
              </a:r>
              <a:r>
                <a:rPr lang="en-US" sz="1800" dirty="0" err="1" smtClean="0"/>
                <a:t>Raghavendra</a:t>
              </a:r>
              <a:endParaRPr lang="en-US" sz="1800" dirty="0" smtClean="0"/>
            </a:p>
            <a:p>
              <a:pPr algn="ctr"/>
              <a:r>
                <a:rPr lang="en-US" sz="1800" dirty="0" err="1" smtClean="0"/>
                <a:t>IISc</a:t>
              </a:r>
              <a:r>
                <a:rPr lang="en-US" sz="1800" dirty="0" smtClean="0"/>
                <a:t>, Bengaluru</a:t>
              </a:r>
              <a:endParaRPr lang="en-US" sz="18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596332" y="2819400"/>
              <a:ext cx="16979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/>
                <a:t>A. Bhattacharya</a:t>
              </a:r>
            </a:p>
            <a:p>
              <a:pPr algn="ctr"/>
              <a:r>
                <a:rPr lang="en-US" sz="1800" dirty="0" smtClean="0"/>
                <a:t>TIFR, Mumbai</a:t>
              </a:r>
              <a:endParaRPr lang="en-US" sz="18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426561" y="2819400"/>
              <a:ext cx="15650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/>
                <a:t>C. </a:t>
              </a:r>
              <a:r>
                <a:rPr lang="en-US" sz="1800" dirty="0" err="1" smtClean="0"/>
                <a:t>Kadolkar</a:t>
              </a:r>
              <a:endParaRPr lang="en-US" sz="1800" dirty="0" smtClean="0"/>
            </a:p>
            <a:p>
              <a:pPr algn="ctr"/>
              <a:r>
                <a:rPr lang="en-US" sz="1800" dirty="0" smtClean="0"/>
                <a:t>IIT - Guwahati</a:t>
              </a:r>
              <a:endParaRPr lang="en-US" sz="18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97987" y="4495800"/>
              <a:ext cx="15184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/>
                <a:t>S. </a:t>
              </a:r>
              <a:r>
                <a:rPr lang="en-US" sz="1800" dirty="0" err="1" smtClean="0"/>
                <a:t>Annapoorni</a:t>
              </a:r>
              <a:endParaRPr lang="en-US" sz="1800" dirty="0" smtClean="0"/>
            </a:p>
            <a:p>
              <a:pPr algn="ctr"/>
              <a:r>
                <a:rPr lang="en-US" sz="1800" dirty="0" smtClean="0"/>
                <a:t>Univ. of Delhi</a:t>
              </a:r>
              <a:endParaRPr lang="en-US" sz="18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178291" y="4495800"/>
              <a:ext cx="14291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/>
                <a:t>Vijay Singh</a:t>
              </a:r>
            </a:p>
            <a:p>
              <a:pPr algn="ctr"/>
              <a:r>
                <a:rPr lang="en-US" sz="1800" dirty="0" smtClean="0"/>
                <a:t>HBCSE/CBS</a:t>
              </a:r>
              <a:endParaRPr lang="en-US" sz="18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878798" y="4495800"/>
              <a:ext cx="15887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/>
                <a:t>Shirish Pathare</a:t>
              </a:r>
            </a:p>
            <a:p>
              <a:pPr algn="ctr"/>
              <a:r>
                <a:rPr lang="en-US" sz="1800" dirty="0" smtClean="0"/>
                <a:t>HBCSE</a:t>
              </a:r>
              <a:endParaRPr lang="en-US" sz="18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579420" y="4495800"/>
              <a:ext cx="15884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err="1" smtClean="0"/>
                <a:t>Manoj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Harbola</a:t>
              </a:r>
              <a:endParaRPr lang="en-US" sz="1800" dirty="0" smtClean="0"/>
            </a:p>
            <a:p>
              <a:pPr algn="ctr"/>
              <a:r>
                <a:rPr lang="en-US" sz="1800" dirty="0" smtClean="0"/>
                <a:t>IIT Kanpur</a:t>
              </a:r>
              <a:endParaRPr lang="en-US" sz="18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374058" y="4495800"/>
              <a:ext cx="16466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/>
                <a:t>Joseph Samuel</a:t>
              </a:r>
              <a:endParaRPr lang="en-US" sz="1800" dirty="0" smtClean="0"/>
            </a:p>
            <a:p>
              <a:pPr algn="ctr"/>
              <a:r>
                <a:rPr lang="en-US" sz="1800" dirty="0" smtClean="0"/>
                <a:t>RRI, Bengaluru</a:t>
              </a:r>
              <a:endParaRPr lang="en-US" sz="18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0" y="6211669"/>
              <a:ext cx="16594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/>
                <a:t>Praveen </a:t>
              </a:r>
              <a:r>
                <a:rPr lang="en-US" sz="1800" dirty="0" err="1" smtClean="0"/>
                <a:t>Pathak</a:t>
              </a:r>
              <a:endParaRPr lang="en-US" sz="1800" dirty="0" smtClean="0"/>
            </a:p>
            <a:p>
              <a:pPr algn="ctr"/>
              <a:r>
                <a:rPr lang="en-US" sz="1800" dirty="0" smtClean="0"/>
                <a:t>HBCSE</a:t>
              </a:r>
              <a:endParaRPr lang="en-US" sz="18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524000" y="6211669"/>
              <a:ext cx="14797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/>
                <a:t>C. K. Desai</a:t>
              </a:r>
            </a:p>
            <a:p>
              <a:pPr algn="ctr"/>
              <a:r>
                <a:rPr lang="en-US" sz="1800" dirty="0" smtClean="0"/>
                <a:t>Bajaj Sc. Inst.</a:t>
              </a:r>
              <a:endParaRPr lang="en-US" sz="18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958687" y="6211669"/>
              <a:ext cx="14927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/>
                <a:t>H. C. </a:t>
              </a:r>
              <a:r>
                <a:rPr lang="en-US" sz="1800" dirty="0" err="1" smtClean="0"/>
                <a:t>Pradhan</a:t>
              </a:r>
              <a:endParaRPr lang="en-US" sz="1800" dirty="0" smtClean="0"/>
            </a:p>
            <a:p>
              <a:pPr algn="ctr"/>
              <a:r>
                <a:rPr lang="en-US" sz="1800" dirty="0" smtClean="0"/>
                <a:t>HBCSE/CBS</a:t>
              </a:r>
              <a:endParaRPr lang="en-US" sz="18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463139" y="6211669"/>
              <a:ext cx="16206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/>
                <a:t>R. B. </a:t>
              </a:r>
              <a:r>
                <a:rPr lang="en-US" sz="1800" dirty="0" err="1" smtClean="0"/>
                <a:t>Khaparde</a:t>
              </a:r>
              <a:endParaRPr lang="en-US" sz="1800" dirty="0" smtClean="0"/>
            </a:p>
            <a:p>
              <a:pPr algn="ctr"/>
              <a:r>
                <a:rPr lang="en-US" sz="1800" dirty="0" smtClean="0"/>
                <a:t>HBCSE</a:t>
              </a:r>
              <a:endParaRPr lang="en-US" sz="18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993553" y="6211669"/>
              <a:ext cx="14798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/>
                <a:t>A. </a:t>
              </a:r>
              <a:r>
                <a:rPr lang="en-US" sz="1800" dirty="0" err="1" smtClean="0"/>
                <a:t>Mazumdar</a:t>
              </a:r>
              <a:endParaRPr lang="en-US" sz="1800" dirty="0" smtClean="0"/>
            </a:p>
            <a:p>
              <a:pPr algn="ctr"/>
              <a:r>
                <a:rPr lang="en-US" sz="1800" dirty="0" smtClean="0"/>
                <a:t>HBCSE</a:t>
              </a:r>
              <a:endParaRPr lang="en-US" sz="18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575148" y="6211669"/>
              <a:ext cx="15054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/>
                <a:t>H. S. Mani</a:t>
              </a:r>
            </a:p>
            <a:p>
              <a:pPr algn="ctr"/>
              <a:r>
                <a:rPr lang="en-US" sz="1800" dirty="0" smtClean="0"/>
                <a:t>CMI, Chennai</a:t>
              </a:r>
              <a:endParaRPr lang="en-US" sz="1800" dirty="0"/>
            </a:p>
          </p:txBody>
        </p:sp>
        <p:pic>
          <p:nvPicPr>
            <p:cNvPr id="14" name="Picture 13" descr="3404 org B.jp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0" y="3429000"/>
              <a:ext cx="1130185" cy="1127760"/>
            </a:xfrm>
            <a:prstGeom prst="rect">
              <a:avLst/>
            </a:prstGeom>
          </p:spPr>
        </p:pic>
        <p:pic>
          <p:nvPicPr>
            <p:cNvPr id="16" name="Picture 15" descr="Raghavendra.jp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3860" y="1828800"/>
              <a:ext cx="815340" cy="1045308"/>
            </a:xfrm>
            <a:prstGeom prst="rect">
              <a:avLst/>
            </a:prstGeom>
          </p:spPr>
        </p:pic>
        <p:pic>
          <p:nvPicPr>
            <p:cNvPr id="42" name="Picture 41" descr="Charu.jp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8600" y="1770241"/>
              <a:ext cx="914400" cy="1140408"/>
            </a:xfrm>
            <a:prstGeom prst="rect">
              <a:avLst/>
            </a:prstGeom>
          </p:spPr>
        </p:pic>
        <p:pic>
          <p:nvPicPr>
            <p:cNvPr id="43" name="Picture 42" descr="JKT_6252.JP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0" y="3476699"/>
              <a:ext cx="1166145" cy="10953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931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933" y="33867"/>
            <a:ext cx="546155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"/>
                <a:cs typeface="Times"/>
              </a:rPr>
              <a:t>Academic Resource Personnel</a:t>
            </a:r>
            <a:endParaRPr lang="en-US" sz="3200" b="1" dirty="0">
              <a:latin typeface="Times"/>
              <a:cs typeface="Time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1371600"/>
            <a:ext cx="8763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1800" indent="-323850"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300" b="1" dirty="0">
                <a:latin typeface="Times"/>
                <a:cs typeface="Times"/>
              </a:rPr>
              <a:t>Academic Development </a:t>
            </a:r>
            <a:r>
              <a:rPr lang="en-US" sz="2300" b="1" dirty="0" smtClean="0">
                <a:latin typeface="Times"/>
                <a:cs typeface="Times"/>
              </a:rPr>
              <a:t>Group</a:t>
            </a:r>
          </a:p>
          <a:p>
            <a:pPr marL="889000" lvl="1" indent="-323850"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300" dirty="0" smtClean="0">
                <a:latin typeface="Times"/>
                <a:cs typeface="Times"/>
              </a:rPr>
              <a:t>About </a:t>
            </a:r>
            <a:r>
              <a:rPr lang="en-US" sz="2300" dirty="0">
                <a:latin typeface="Times"/>
                <a:cs typeface="Times"/>
              </a:rPr>
              <a:t>15 experienced teachers and researchers</a:t>
            </a:r>
          </a:p>
          <a:p>
            <a:pPr marL="1295400" lvl="2" indent="-287338"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300" dirty="0">
                <a:latin typeface="Times"/>
                <a:cs typeface="Times"/>
              </a:rPr>
              <a:t>Developed and vetted theoretical and experimental problems</a:t>
            </a:r>
          </a:p>
          <a:p>
            <a:pPr marL="1295400" lvl="2" indent="-287338"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300" dirty="0">
                <a:latin typeface="Times"/>
                <a:cs typeface="Times"/>
              </a:rPr>
              <a:t>Supervised </a:t>
            </a:r>
            <a:r>
              <a:rPr lang="en-US" sz="2300" dirty="0" smtClean="0">
                <a:latin typeface="Times"/>
                <a:cs typeface="Times"/>
              </a:rPr>
              <a:t>grading </a:t>
            </a:r>
            <a:r>
              <a:rPr lang="en-US" sz="2300" dirty="0">
                <a:latin typeface="Times"/>
                <a:cs typeface="Times"/>
              </a:rPr>
              <a:t>and </a:t>
            </a:r>
            <a:r>
              <a:rPr lang="en-US" sz="2300" dirty="0" smtClean="0">
                <a:latin typeface="Times"/>
                <a:cs typeface="Times"/>
              </a:rPr>
              <a:t>moderation</a:t>
            </a:r>
            <a:endParaRPr lang="en-US" sz="2300" dirty="0">
              <a:latin typeface="Times"/>
              <a:cs typeface="Time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3581400"/>
            <a:ext cx="7173759" cy="2569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31800" indent="-323850"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300" b="1" dirty="0">
                <a:latin typeface="Times"/>
                <a:cs typeface="Times"/>
              </a:rPr>
              <a:t>Academic </a:t>
            </a:r>
            <a:r>
              <a:rPr lang="en-US" sz="2300" b="1" dirty="0" smtClean="0">
                <a:latin typeface="Times"/>
                <a:cs typeface="Times"/>
              </a:rPr>
              <a:t>Team</a:t>
            </a:r>
          </a:p>
          <a:p>
            <a:pPr marL="889000" lvl="1" indent="-323850"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300" dirty="0" smtClean="0">
                <a:latin typeface="Times"/>
                <a:cs typeface="Times"/>
              </a:rPr>
              <a:t>50 </a:t>
            </a:r>
            <a:r>
              <a:rPr lang="en-US" sz="2300" dirty="0">
                <a:latin typeface="Times"/>
                <a:cs typeface="Times"/>
              </a:rPr>
              <a:t>undergraduate college and junior college teachers</a:t>
            </a:r>
          </a:p>
          <a:p>
            <a:pPr marL="1295400" lvl="2" indent="-287338"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300" dirty="0">
                <a:latin typeface="Times"/>
                <a:cs typeface="Times"/>
              </a:rPr>
              <a:t>Tested and set up 430 experimental sets</a:t>
            </a:r>
          </a:p>
          <a:p>
            <a:pPr marL="1295400" lvl="2" indent="-287338"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300" dirty="0" smtClean="0">
                <a:latin typeface="Times"/>
                <a:cs typeface="Times"/>
              </a:rPr>
              <a:t>Graders </a:t>
            </a:r>
            <a:r>
              <a:rPr lang="en-US" sz="2300" dirty="0">
                <a:latin typeface="Times"/>
                <a:cs typeface="Times"/>
              </a:rPr>
              <a:t>for experimental </a:t>
            </a:r>
            <a:r>
              <a:rPr lang="en-US" sz="2300" dirty="0" smtClean="0">
                <a:latin typeface="Times"/>
                <a:cs typeface="Times"/>
              </a:rPr>
              <a:t>problems</a:t>
            </a:r>
          </a:p>
          <a:p>
            <a:pPr marL="1008062" lvl="2"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2300" dirty="0" smtClean="0">
              <a:latin typeface="Times"/>
              <a:cs typeface="Times"/>
            </a:endParaRPr>
          </a:p>
          <a:p>
            <a:pPr marL="900113" lvl="2" indent="-354013">
              <a:buSzPct val="45000"/>
              <a:buFont typeface="Wingdings" charset="0"/>
              <a:buChar char=""/>
              <a:tabLst>
                <a:tab pos="811213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300" dirty="0" smtClean="0">
                <a:latin typeface="Times"/>
                <a:cs typeface="Times"/>
              </a:rPr>
              <a:t>50 </a:t>
            </a:r>
            <a:r>
              <a:rPr lang="en-US" sz="2300" dirty="0">
                <a:latin typeface="Times"/>
                <a:cs typeface="Times"/>
              </a:rPr>
              <a:t>undergraduate students (mostly past-Olympiad)</a:t>
            </a:r>
          </a:p>
          <a:p>
            <a:pPr marL="1295400" lvl="2" indent="-287338"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300" dirty="0" smtClean="0">
                <a:latin typeface="Times"/>
                <a:cs typeface="Times"/>
              </a:rPr>
              <a:t>Graders </a:t>
            </a:r>
            <a:r>
              <a:rPr lang="en-US" sz="2300" dirty="0">
                <a:latin typeface="Times"/>
                <a:cs typeface="Times"/>
              </a:rPr>
              <a:t>for theoretical problems </a:t>
            </a:r>
          </a:p>
        </p:txBody>
      </p:sp>
    </p:spTree>
    <p:extLst>
      <p:ext uri="{BB962C8B-B14F-4D97-AF65-F5344CB8AC3E}">
        <p14:creationId xmlns:p14="http://schemas.microsoft.com/office/powerpoint/2010/main" val="3727208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607" y="0"/>
            <a:ext cx="56973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"/>
                <a:cs typeface="Times"/>
              </a:rPr>
              <a:t>Development of academic tasks</a:t>
            </a:r>
            <a:endParaRPr lang="en-US" sz="3200" b="1" dirty="0">
              <a:latin typeface="Times"/>
              <a:cs typeface="Time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62000" y="990600"/>
            <a:ext cx="8223777" cy="1015663"/>
            <a:chOff x="762000" y="1066800"/>
            <a:chExt cx="8223777" cy="1015663"/>
          </a:xfrm>
        </p:grpSpPr>
        <p:sp>
          <p:nvSpPr>
            <p:cNvPr id="3" name="TextBox 2"/>
            <p:cNvSpPr txBox="1"/>
            <p:nvPr/>
          </p:nvSpPr>
          <p:spPr>
            <a:xfrm>
              <a:off x="762000" y="1066800"/>
              <a:ext cx="5033124" cy="101566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  <a:bevelB w="152400" h="50800" prst="softRound"/>
            </a:sp3d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Four Resource Generation Camps (2T + 2E)</a:t>
              </a:r>
            </a:p>
            <a:p>
              <a:pPr marL="882650" lvl="1" indent="-342900">
                <a:buSzPct val="75000"/>
                <a:buFont typeface="Arial"/>
                <a:buChar char="•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</a:pPr>
              <a:r>
                <a:rPr lang="en-US" sz="2000" dirty="0"/>
                <a:t>83 resource persons participated</a:t>
              </a:r>
            </a:p>
            <a:p>
              <a:pPr marL="882650" lvl="1" indent="-342900">
                <a:buSzPct val="75000"/>
                <a:buFont typeface="Arial"/>
                <a:buChar char="•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</a:pPr>
              <a:r>
                <a:rPr lang="en-US" sz="2000" dirty="0"/>
                <a:t>Many ideas </a:t>
              </a:r>
              <a:r>
                <a:rPr lang="en-US" sz="2000" dirty="0" smtClean="0"/>
                <a:t>floated</a:t>
              </a:r>
              <a:endParaRPr lang="en-US" sz="20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553200" y="1295400"/>
              <a:ext cx="2432577" cy="46166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March-April 2014</a:t>
              </a:r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09600" y="2133600"/>
            <a:ext cx="8382000" cy="1853863"/>
            <a:chOff x="609600" y="2286000"/>
            <a:chExt cx="8382000" cy="1853863"/>
          </a:xfrm>
        </p:grpSpPr>
        <p:sp>
          <p:nvSpPr>
            <p:cNvPr id="12" name="Down Arrow 11"/>
            <p:cNvSpPr/>
            <p:nvPr/>
          </p:nvSpPr>
          <p:spPr>
            <a:xfrm>
              <a:off x="2971800" y="2286000"/>
              <a:ext cx="533400" cy="76200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609600" y="3124200"/>
              <a:ext cx="8382000" cy="1015663"/>
              <a:chOff x="609600" y="3124200"/>
              <a:chExt cx="8382000" cy="1015663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609600" y="3124200"/>
                <a:ext cx="5544331" cy="1015663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w="152400" h="50800" prst="softRound"/>
                <a:bevelB w="152400" h="50800" prst="softRound"/>
              </a:sp3d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/>
                  <a:t>Initial Shortlisting by Academic Core Committee</a:t>
                </a:r>
              </a:p>
              <a:p>
                <a:pPr marL="882650" lvl="1" indent="-342900">
                  <a:buSzPct val="75000"/>
                  <a:buFont typeface="Arial"/>
                  <a:buChar char="•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  <a:tab pos="8686800" algn="l"/>
                  </a:tabLst>
                </a:pPr>
                <a:r>
                  <a:rPr lang="en-US" sz="2000" dirty="0"/>
                  <a:t>15 ideas in theory, 8 in experiment</a:t>
                </a:r>
              </a:p>
              <a:p>
                <a:pPr marL="882650" lvl="1" indent="-342900">
                  <a:buSzPct val="75000"/>
                  <a:buFont typeface="Arial"/>
                  <a:buChar char="•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  <a:tab pos="8686800" algn="l"/>
                  </a:tabLst>
                </a:pPr>
                <a:r>
                  <a:rPr lang="en-US" sz="2000" dirty="0"/>
                  <a:t>Further </a:t>
                </a:r>
                <a:r>
                  <a:rPr lang="en-US" sz="2000" dirty="0" smtClean="0"/>
                  <a:t>development</a:t>
                </a:r>
                <a:endParaRPr lang="en-US" sz="2000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558572" y="3352800"/>
                <a:ext cx="2433028" cy="461665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May-August 2014</a:t>
                </a:r>
                <a:endParaRPr lang="en-US" dirty="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82262" y="4114800"/>
            <a:ext cx="8985538" cy="2590800"/>
            <a:chOff x="-5700" y="4267200"/>
            <a:chExt cx="8985538" cy="2590800"/>
          </a:xfrm>
        </p:grpSpPr>
        <p:sp>
          <p:nvSpPr>
            <p:cNvPr id="13" name="Down Arrow 12"/>
            <p:cNvSpPr/>
            <p:nvPr/>
          </p:nvSpPr>
          <p:spPr>
            <a:xfrm>
              <a:off x="2883838" y="4267200"/>
              <a:ext cx="533400" cy="76200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-5700" y="5226784"/>
              <a:ext cx="8985538" cy="1631216"/>
              <a:chOff x="-5700" y="5226784"/>
              <a:chExt cx="8985538" cy="1631216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-5700" y="5226784"/>
                <a:ext cx="6628738" cy="163121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  <a:bevelB w="152400" h="50800" prst="softRound"/>
              </a:sp3d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/>
                  <a:t>Further Shortlisting by Academic Committee</a:t>
                </a:r>
              </a:p>
              <a:p>
                <a:pPr marL="882650" lvl="1" indent="-342900">
                  <a:buSzPct val="75000"/>
                  <a:buFont typeface="Arial"/>
                  <a:buChar char="•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  <a:tab pos="8686800" algn="l"/>
                  </a:tabLst>
                </a:pPr>
                <a:r>
                  <a:rPr lang="en-US" sz="2000" dirty="0"/>
                  <a:t>7 proposals for theory questions</a:t>
                </a:r>
              </a:p>
              <a:p>
                <a:pPr marL="882650" lvl="1" indent="-342900">
                  <a:buSzPct val="75000"/>
                  <a:buFont typeface="Arial"/>
                  <a:buChar char="•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  <a:tab pos="8686800" algn="l"/>
                  </a:tabLst>
                </a:pPr>
                <a:r>
                  <a:rPr lang="en-US" sz="2000" dirty="0"/>
                  <a:t>3 experimental ideas chosen for rigorous testing</a:t>
                </a:r>
              </a:p>
              <a:p>
                <a:pPr marL="882650" lvl="1" indent="-342900">
                  <a:buSzPct val="75000"/>
                  <a:buFont typeface="Arial"/>
                  <a:buChar char="•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  <a:tab pos="8686800" algn="l"/>
                  </a:tabLst>
                </a:pPr>
                <a:r>
                  <a:rPr lang="en-US" sz="2000" dirty="0"/>
                  <a:t>15 sets of each experiment developed and checked for </a:t>
                </a:r>
              </a:p>
              <a:p>
                <a:pPr marL="539750" lvl="1">
                  <a:buSzPct val="7500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  <a:tab pos="8686800" algn="l"/>
                  </a:tabLst>
                </a:pPr>
                <a:r>
                  <a:rPr lang="en-US" sz="2000" dirty="0"/>
                  <a:t>     feasibility and robustness – data </a:t>
                </a:r>
                <a:r>
                  <a:rPr lang="en-US" sz="2000" dirty="0" err="1" smtClean="0"/>
                  <a:t>analysed</a:t>
                </a:r>
                <a:endParaRPr lang="en-US" sz="2000" dirty="0" smtClean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781800" y="5791200"/>
                <a:ext cx="2198038" cy="461665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September 2014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2615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7607" y="0"/>
            <a:ext cx="56973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"/>
                <a:cs typeface="Times"/>
              </a:rPr>
              <a:t>Development of academic tasks</a:t>
            </a:r>
            <a:endParaRPr lang="en-US" sz="3200" b="1" dirty="0">
              <a:latin typeface="Times"/>
              <a:cs typeface="Time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6200" y="1143000"/>
            <a:ext cx="9067800" cy="800219"/>
            <a:chOff x="76200" y="1143000"/>
            <a:chExt cx="9067800" cy="800219"/>
          </a:xfrm>
        </p:grpSpPr>
        <p:sp>
          <p:nvSpPr>
            <p:cNvPr id="3" name="TextBox 2"/>
            <p:cNvSpPr txBox="1"/>
            <p:nvPr/>
          </p:nvSpPr>
          <p:spPr>
            <a:xfrm>
              <a:off x="76200" y="1143000"/>
              <a:ext cx="6705599" cy="800219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  <a:bevelB w="152400" h="50800" prst="softRound"/>
            </a:sp3d>
          </p:spPr>
          <p:txBody>
            <a:bodyPr wrap="square" rtlCol="0">
              <a:spAutoFit/>
            </a:bodyPr>
            <a:lstStyle/>
            <a:p>
              <a:pPr marL="107950">
                <a:buSzPct val="4500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</a:pPr>
              <a:r>
                <a:rPr lang="en-US" sz="2300" b="1" dirty="0"/>
                <a:t>Final selection of problems by academic </a:t>
              </a:r>
              <a:r>
                <a:rPr lang="en-US" sz="2300" b="1" dirty="0" smtClean="0"/>
                <a:t>committee</a:t>
              </a:r>
              <a:endParaRPr lang="en-US" sz="2300" b="1" dirty="0"/>
            </a:p>
            <a:p>
              <a:pPr marL="882650" lvl="1" indent="-342900">
                <a:buSzPct val="75000"/>
                <a:buFont typeface="Arial"/>
                <a:buChar char="•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</a:pPr>
              <a:r>
                <a:rPr lang="en-US" sz="2200" dirty="0"/>
                <a:t>4 theoretical tasks, 2 experimental </a:t>
              </a:r>
              <a:r>
                <a:rPr lang="en-US" sz="2200" dirty="0" smtClean="0"/>
                <a:t>tasks</a:t>
              </a:r>
              <a:endParaRPr lang="en-US" sz="2200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904835" y="1295400"/>
              <a:ext cx="2239165" cy="46166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November 2014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28600" y="2057400"/>
            <a:ext cx="8782522" cy="4609475"/>
            <a:chOff x="228600" y="2057400"/>
            <a:chExt cx="8782522" cy="4609475"/>
          </a:xfrm>
        </p:grpSpPr>
        <p:sp>
          <p:nvSpPr>
            <p:cNvPr id="5" name="TextBox 4"/>
            <p:cNvSpPr txBox="1"/>
            <p:nvPr/>
          </p:nvSpPr>
          <p:spPr>
            <a:xfrm>
              <a:off x="228600" y="2971800"/>
              <a:ext cx="3980577" cy="44627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  <a:bevelB w="152400" h="50800" prst="softRound"/>
            </a:sp3d>
          </p:spPr>
          <p:txBody>
            <a:bodyPr wrap="none" rtlCol="0">
              <a:spAutoFit/>
            </a:bodyPr>
            <a:lstStyle/>
            <a:p>
              <a:pPr marL="107950">
                <a:buSzPct val="4500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</a:pPr>
              <a:r>
                <a:rPr lang="en-US" sz="2300" b="1" dirty="0"/>
                <a:t>Final development and </a:t>
              </a:r>
              <a:r>
                <a:rPr lang="en-US" sz="2300" b="1" dirty="0" smtClean="0"/>
                <a:t>testing</a:t>
              </a:r>
              <a:endParaRPr lang="en-US" sz="23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53000" y="2895600"/>
              <a:ext cx="3791573" cy="46166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December </a:t>
              </a:r>
              <a:r>
                <a:rPr lang="en-US" dirty="0"/>
                <a:t>2014 to June 2015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56802" y="3527554"/>
              <a:ext cx="8754320" cy="313932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  <a:bevelB w="152400" h="50800" prst="softRound"/>
            </a:sp3d>
          </p:spPr>
          <p:txBody>
            <a:bodyPr wrap="none" rtlCol="0">
              <a:spAutoFit/>
            </a:bodyPr>
            <a:lstStyle/>
            <a:p>
              <a:pPr marL="0" lvl="1">
                <a:buSzPct val="7500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</a:pPr>
              <a:r>
                <a:rPr lang="en-US" sz="2200" b="1" dirty="0"/>
                <a:t>Theoretical </a:t>
              </a:r>
              <a:r>
                <a:rPr lang="en-US" sz="2200" b="1" dirty="0" smtClean="0"/>
                <a:t>tasks </a:t>
              </a:r>
              <a:endParaRPr lang="en-US" sz="2200" b="1" dirty="0"/>
            </a:p>
            <a:p>
              <a:pPr marL="798513" lvl="2" indent="-342900">
                <a:buSzPct val="75000"/>
                <a:buFont typeface="Arial"/>
                <a:buChar char="•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</a:pPr>
              <a:r>
                <a:rPr lang="en-US" sz="2200" dirty="0"/>
                <a:t>Refined, </a:t>
              </a:r>
              <a:r>
                <a:rPr lang="en-US" sz="2200" dirty="0" err="1"/>
                <a:t>modularised</a:t>
              </a:r>
              <a:endParaRPr lang="en-US" sz="2200" dirty="0"/>
            </a:p>
            <a:p>
              <a:pPr marL="798513" lvl="2" indent="-342900">
                <a:buSzPct val="75000"/>
                <a:buFont typeface="Arial"/>
                <a:buChar char="•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</a:pPr>
              <a:r>
                <a:rPr lang="en-US" sz="2200" dirty="0"/>
                <a:t>Content validation by subject experts</a:t>
              </a:r>
            </a:p>
            <a:p>
              <a:pPr marL="798513" lvl="2" indent="-342900">
                <a:buSzPct val="75000"/>
                <a:buFont typeface="Arial"/>
                <a:buChar char="•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</a:pPr>
              <a:r>
                <a:rPr lang="en-US" sz="2200" dirty="0"/>
                <a:t>Face validation by past Olympiad </a:t>
              </a:r>
              <a:r>
                <a:rPr lang="en-US" sz="2200" dirty="0" smtClean="0"/>
                <a:t>students</a:t>
              </a:r>
            </a:p>
            <a:p>
              <a:pPr marL="92075" lvl="1">
                <a:buSzPct val="7500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</a:pPr>
              <a:r>
                <a:rPr lang="en-US" sz="2200" b="1" dirty="0"/>
                <a:t>Experimental tasks</a:t>
              </a:r>
            </a:p>
            <a:p>
              <a:pPr marL="803275" lvl="2" indent="-355600">
                <a:buSzPct val="75000"/>
                <a:buFont typeface="Arial"/>
                <a:buChar char="•"/>
                <a:tabLst>
                  <a:tab pos="803275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</a:pPr>
              <a:r>
                <a:rPr lang="en-US" sz="2200" dirty="0"/>
                <a:t>Apparatus design </a:t>
              </a:r>
              <a:r>
                <a:rPr lang="en-US" sz="2200" dirty="0" err="1"/>
                <a:t>finalised</a:t>
              </a:r>
              <a:r>
                <a:rPr lang="en-US" sz="2200" dirty="0"/>
                <a:t> and prototypes built</a:t>
              </a:r>
            </a:p>
            <a:p>
              <a:pPr marL="803275" lvl="2" indent="-355600">
                <a:buSzPct val="75000"/>
                <a:buFont typeface="Arial"/>
                <a:buChar char="•"/>
                <a:tabLst>
                  <a:tab pos="803275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</a:pPr>
              <a:r>
                <a:rPr lang="en-US" sz="2200" dirty="0"/>
                <a:t>More than 30 components custom-made externally</a:t>
              </a:r>
            </a:p>
            <a:p>
              <a:pPr marL="803275" lvl="2" indent="-355600">
                <a:buSzPct val="75000"/>
                <a:buFont typeface="Arial"/>
                <a:buChar char="•"/>
                <a:tabLst>
                  <a:tab pos="803275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</a:pPr>
              <a:r>
                <a:rPr lang="en-US" sz="2200" dirty="0"/>
                <a:t>430 sets assembled and checked thoroughly by a team of 50 teachers</a:t>
              </a:r>
            </a:p>
            <a:p>
              <a:pPr marL="803275" lvl="2" indent="-355600">
                <a:buSzPct val="75000"/>
                <a:buFont typeface="Arial"/>
                <a:buChar char="•"/>
                <a:tabLst>
                  <a:tab pos="803275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</a:pPr>
              <a:r>
                <a:rPr lang="en-US" sz="2200" dirty="0"/>
                <a:t>Data recorded for each </a:t>
              </a:r>
              <a:r>
                <a:rPr lang="en-US" sz="2200" dirty="0" smtClean="0"/>
                <a:t>set</a:t>
              </a:r>
              <a:endParaRPr lang="en-US" sz="2200" dirty="0"/>
            </a:p>
          </p:txBody>
        </p:sp>
        <p:sp>
          <p:nvSpPr>
            <p:cNvPr id="11" name="Down Arrow 10"/>
            <p:cNvSpPr/>
            <p:nvPr/>
          </p:nvSpPr>
          <p:spPr>
            <a:xfrm>
              <a:off x="2133600" y="2057400"/>
              <a:ext cx="533400" cy="76200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99988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9800" y="2895600"/>
            <a:ext cx="5318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err="1" smtClean="0"/>
              <a:t>Mens</a:t>
            </a:r>
            <a:r>
              <a:rPr lang="en-US" sz="3600" i="1" dirty="0" smtClean="0"/>
              <a:t> </a:t>
            </a:r>
            <a:r>
              <a:rPr lang="en-US" sz="3600" i="1" dirty="0" err="1" smtClean="0"/>
              <a:t>sana</a:t>
            </a:r>
            <a:r>
              <a:rPr lang="en-US" sz="3600" i="1" dirty="0" smtClean="0"/>
              <a:t> in </a:t>
            </a:r>
            <a:r>
              <a:rPr lang="en-US" sz="3600" i="1" dirty="0" err="1" smtClean="0"/>
              <a:t>corpore</a:t>
            </a:r>
            <a:r>
              <a:rPr lang="en-US" sz="3600" i="1" dirty="0" smtClean="0"/>
              <a:t> </a:t>
            </a:r>
            <a:r>
              <a:rPr lang="en-US" sz="3600" i="1" dirty="0" err="1" smtClean="0"/>
              <a:t>sano</a:t>
            </a:r>
            <a:endParaRPr lang="en-US" sz="36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2438400" y="3657600"/>
            <a:ext cx="4573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 sound mind in a sound body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78914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5800" y="1531203"/>
            <a:ext cx="822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/>
              <a:t>Question paper, </a:t>
            </a:r>
            <a:r>
              <a:rPr lang="en-US" dirty="0" err="1" smtClean="0"/>
              <a:t>Answersheet</a:t>
            </a:r>
            <a:r>
              <a:rPr lang="en-US" dirty="0" smtClean="0"/>
              <a:t>, </a:t>
            </a:r>
            <a:r>
              <a:rPr lang="en-US" dirty="0"/>
              <a:t>Model Answer, Grading Scheme </a:t>
            </a:r>
            <a:r>
              <a:rPr lang="en-US" dirty="0" smtClean="0"/>
              <a:t>designed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85800" y="3124200"/>
            <a:ext cx="7391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Several training sessions conducted for 100 theory and experiment graders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85800" y="4796135"/>
            <a:ext cx="533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Moderation sessions rehearsed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7607" y="0"/>
            <a:ext cx="56973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"/>
                <a:cs typeface="Times"/>
              </a:rPr>
              <a:t>Development of academic tasks</a:t>
            </a:r>
            <a:endParaRPr lang="en-US" sz="3200" b="1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763965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607" y="0"/>
            <a:ext cx="189466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"/>
                <a:cs typeface="Times"/>
              </a:rPr>
              <a:t>IPhOrum</a:t>
            </a:r>
            <a:endParaRPr lang="en-US" sz="3200" b="1" dirty="0">
              <a:latin typeface="Times"/>
              <a:cs typeface="Time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990600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err="1" smtClean="0"/>
              <a:t>IPhOrum</a:t>
            </a:r>
            <a:r>
              <a:rPr lang="en-US" sz="2300" dirty="0" smtClean="0"/>
              <a:t> – a dedicated software developed for handling </a:t>
            </a:r>
            <a:r>
              <a:rPr lang="en-US" sz="2300" dirty="0" smtClean="0"/>
              <a:t>IB </a:t>
            </a:r>
            <a:r>
              <a:rPr lang="en-US" sz="2300" dirty="0" smtClean="0"/>
              <a:t>deliberations</a:t>
            </a:r>
          </a:p>
          <a:p>
            <a:pPr marL="800100" lvl="1" indent="-342900">
              <a:buFont typeface="Arial"/>
              <a:buChar char="•"/>
            </a:pPr>
            <a:r>
              <a:rPr lang="en-US" sz="2300" dirty="0" smtClean="0"/>
              <a:t>Posting comments</a:t>
            </a:r>
          </a:p>
          <a:p>
            <a:pPr marL="800100" lvl="1" indent="-342900">
              <a:buFont typeface="Arial"/>
              <a:buChar char="•"/>
            </a:pPr>
            <a:r>
              <a:rPr lang="en-US" sz="2300" dirty="0" smtClean="0"/>
              <a:t>Voting</a:t>
            </a:r>
          </a:p>
          <a:p>
            <a:pPr marL="800100" lvl="1" indent="-342900">
              <a:buFont typeface="Arial"/>
              <a:buChar char="•"/>
            </a:pPr>
            <a:r>
              <a:rPr lang="en-US" sz="2300" dirty="0" smtClean="0"/>
              <a:t>Downloading and uploading the trial and final versions of </a:t>
            </a:r>
          </a:p>
          <a:p>
            <a:pPr lvl="1"/>
            <a:r>
              <a:rPr lang="en-US" sz="2300" dirty="0"/>
              <a:t> </a:t>
            </a:r>
            <a:r>
              <a:rPr lang="en-US" sz="2300" dirty="0" smtClean="0"/>
              <a:t>   examination material</a:t>
            </a:r>
          </a:p>
          <a:p>
            <a:pPr marL="800100" lvl="1" indent="-342900">
              <a:buFont typeface="Arial"/>
              <a:buChar char="•"/>
            </a:pPr>
            <a:r>
              <a:rPr lang="en-US" sz="2300" dirty="0" smtClean="0"/>
              <a:t>Marks </a:t>
            </a:r>
            <a:r>
              <a:rPr lang="en-US" sz="2300" dirty="0"/>
              <a:t>tabulation and exchange</a:t>
            </a:r>
            <a:endParaRPr lang="en-US" sz="2300" dirty="0" smtClean="0"/>
          </a:p>
        </p:txBody>
      </p:sp>
    </p:spTree>
    <p:extLst>
      <p:ext uri="{BB962C8B-B14F-4D97-AF65-F5344CB8AC3E}">
        <p14:creationId xmlns:p14="http://schemas.microsoft.com/office/powerpoint/2010/main" val="2592785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381000" y="1066800"/>
            <a:ext cx="8382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607" y="0"/>
            <a:ext cx="189466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"/>
                <a:cs typeface="Times"/>
              </a:rPr>
              <a:t>IPhOrum</a:t>
            </a:r>
            <a:endParaRPr lang="en-US" sz="3200" b="1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684985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KT_455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90399"/>
            <a:ext cx="4572000" cy="304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0760" y="4209454"/>
            <a:ext cx="354456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300" i="1" dirty="0"/>
              <a:t>Developed by: </a:t>
            </a:r>
          </a:p>
          <a:p>
            <a:pPr marL="1257300" lvl="2" indent="-342900">
              <a:buFont typeface="Arial"/>
              <a:buChar char="•"/>
            </a:pPr>
            <a:r>
              <a:rPr lang="en-US" sz="2300" i="1" dirty="0" smtClean="0"/>
              <a:t>Kumar </a:t>
            </a:r>
            <a:r>
              <a:rPr lang="en-US" sz="2300" i="1" dirty="0" err="1" smtClean="0"/>
              <a:t>Ayush</a:t>
            </a:r>
            <a:endParaRPr lang="en-US" sz="2300" i="1" dirty="0"/>
          </a:p>
          <a:p>
            <a:pPr marL="1257300" lvl="2" indent="-342900">
              <a:buFont typeface="Arial"/>
              <a:buChar char="•"/>
            </a:pPr>
            <a:r>
              <a:rPr lang="en-US" sz="2300" i="1" dirty="0" err="1"/>
              <a:t>Sandesh</a:t>
            </a:r>
            <a:r>
              <a:rPr lang="en-US" sz="2300" i="1" dirty="0"/>
              <a:t> </a:t>
            </a:r>
            <a:r>
              <a:rPr lang="en-US" sz="2300" i="1" dirty="0" err="1"/>
              <a:t>Kalantre</a:t>
            </a:r>
            <a:endParaRPr lang="en-US" sz="2300" i="1" dirty="0"/>
          </a:p>
          <a:p>
            <a:pPr marL="1257300" lvl="2" indent="-342900">
              <a:buFont typeface="Arial"/>
              <a:buChar char="•"/>
            </a:pPr>
            <a:r>
              <a:rPr lang="en-US" sz="2300" i="1" dirty="0" err="1"/>
              <a:t>Sharad</a:t>
            </a:r>
            <a:r>
              <a:rPr lang="en-US" sz="2300" i="1" dirty="0"/>
              <a:t> </a:t>
            </a:r>
            <a:r>
              <a:rPr lang="en-US" sz="2300" i="1" dirty="0" err="1"/>
              <a:t>Mirani</a:t>
            </a:r>
            <a:endParaRPr lang="en-US" sz="2300" i="1" dirty="0"/>
          </a:p>
          <a:p>
            <a:pPr marL="1257300" lvl="2" indent="-342900">
              <a:buFont typeface="Arial"/>
              <a:buChar char="•"/>
            </a:pPr>
            <a:r>
              <a:rPr lang="en-US" sz="2300" i="1" dirty="0" err="1"/>
              <a:t>Arijit</a:t>
            </a:r>
            <a:r>
              <a:rPr lang="en-US" sz="2300" i="1" dirty="0"/>
              <a:t> </a:t>
            </a:r>
            <a:r>
              <a:rPr lang="en-US" sz="2300" i="1" dirty="0" smtClean="0"/>
              <a:t>Das</a:t>
            </a:r>
            <a:endParaRPr lang="en-US" sz="2300" i="1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607" y="0"/>
            <a:ext cx="189466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"/>
                <a:cs typeface="Times"/>
              </a:rPr>
              <a:t>IPhOrum</a:t>
            </a:r>
            <a:endParaRPr lang="en-US" sz="3200" b="1" dirty="0">
              <a:latin typeface="Times"/>
              <a:cs typeface="Time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990600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err="1" smtClean="0"/>
              <a:t>IPhOrum</a:t>
            </a:r>
            <a:r>
              <a:rPr lang="en-US" sz="2300" dirty="0" smtClean="0"/>
              <a:t> – a dedicated software developed for handling </a:t>
            </a:r>
            <a:r>
              <a:rPr lang="en-US" sz="2300" dirty="0" smtClean="0"/>
              <a:t>IB </a:t>
            </a:r>
            <a:r>
              <a:rPr lang="en-US" sz="2300" dirty="0" smtClean="0"/>
              <a:t>deliberations</a:t>
            </a:r>
          </a:p>
          <a:p>
            <a:pPr marL="800100" lvl="1" indent="-342900">
              <a:buFont typeface="Arial"/>
              <a:buChar char="•"/>
            </a:pPr>
            <a:r>
              <a:rPr lang="en-US" sz="2300" dirty="0" smtClean="0"/>
              <a:t>Posting comments</a:t>
            </a:r>
          </a:p>
          <a:p>
            <a:pPr marL="800100" lvl="1" indent="-342900">
              <a:buFont typeface="Arial"/>
              <a:buChar char="•"/>
            </a:pPr>
            <a:r>
              <a:rPr lang="en-US" sz="2300" dirty="0" smtClean="0"/>
              <a:t>Voting</a:t>
            </a:r>
          </a:p>
          <a:p>
            <a:pPr marL="800100" lvl="1" indent="-342900">
              <a:buFont typeface="Arial"/>
              <a:buChar char="•"/>
            </a:pPr>
            <a:r>
              <a:rPr lang="en-US" sz="2300" dirty="0" smtClean="0"/>
              <a:t>Downloading and uploading the trial and final versions of </a:t>
            </a:r>
          </a:p>
          <a:p>
            <a:pPr lvl="1"/>
            <a:r>
              <a:rPr lang="en-US" sz="2300" dirty="0"/>
              <a:t> </a:t>
            </a:r>
            <a:r>
              <a:rPr lang="en-US" sz="2300" dirty="0" smtClean="0"/>
              <a:t>   examination material</a:t>
            </a:r>
          </a:p>
          <a:p>
            <a:pPr marL="800100" lvl="1" indent="-342900">
              <a:buFont typeface="Arial"/>
              <a:buChar char="•"/>
            </a:pPr>
            <a:r>
              <a:rPr lang="en-US" sz="2300" dirty="0" smtClean="0"/>
              <a:t>Marks </a:t>
            </a:r>
            <a:r>
              <a:rPr lang="en-US" sz="2300" dirty="0"/>
              <a:t>tabulation and exchange</a:t>
            </a:r>
            <a:endParaRPr lang="en-US" sz="2300" dirty="0" smtClean="0"/>
          </a:p>
        </p:txBody>
      </p:sp>
    </p:spTree>
    <p:extLst>
      <p:ext uri="{BB962C8B-B14F-4D97-AF65-F5344CB8AC3E}">
        <p14:creationId xmlns:p14="http://schemas.microsoft.com/office/powerpoint/2010/main" val="1400824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25401"/>
            <a:ext cx="45512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Design of academic tasks</a:t>
            </a:r>
            <a:endParaRPr lang="en-US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56116" y="4538008"/>
            <a:ext cx="75801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Further </a:t>
            </a:r>
            <a:r>
              <a:rPr lang="en-US" b="1" dirty="0" smtClean="0"/>
              <a:t>constraints for experiments</a:t>
            </a:r>
          </a:p>
          <a:p>
            <a:pPr marL="225425" indent="-225425">
              <a:buFont typeface="Arial"/>
              <a:buChar char="•"/>
            </a:pPr>
            <a:r>
              <a:rPr lang="en-US" dirty="0" smtClean="0"/>
              <a:t>No real time evaluation </a:t>
            </a:r>
          </a:p>
          <a:p>
            <a:pPr marL="225425" indent="-225425">
              <a:buFont typeface="Arial"/>
              <a:buChar char="•"/>
            </a:pPr>
            <a:r>
              <a:rPr lang="en-US" dirty="0" smtClean="0"/>
              <a:t>Cannot use advanced or non-standard instruments</a:t>
            </a:r>
            <a:endParaRPr lang="en-US" dirty="0"/>
          </a:p>
          <a:p>
            <a:pPr marL="225425" indent="-225425">
              <a:buFont typeface="Arial"/>
              <a:buChar char="•"/>
            </a:pPr>
            <a:r>
              <a:rPr lang="en-US" dirty="0" smtClean="0"/>
              <a:t>Standardization process – robust apparatus and procedures</a:t>
            </a:r>
          </a:p>
          <a:p>
            <a:pPr marL="225425" indent="-225425">
              <a:buFont typeface="Arial"/>
              <a:buChar char="•"/>
            </a:pPr>
            <a:r>
              <a:rPr lang="en-US" dirty="0" smtClean="0"/>
              <a:t>Budget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" y="914400"/>
            <a:ext cx="1981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Constraints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76273" y="1640628"/>
            <a:ext cx="8362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/>
              <a:t>Language barrier: questions cannot be qualitative; answers can only be mathematical expressions, numbers or </a:t>
            </a:r>
            <a:r>
              <a:rPr lang="en-US" dirty="0" smtClean="0"/>
              <a:t>graphs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81197" y="2819400"/>
            <a:ext cx="86628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9250" indent="-349250">
              <a:buFont typeface="Arial"/>
              <a:buChar char="•"/>
            </a:pPr>
            <a:r>
              <a:rPr lang="en-US" dirty="0"/>
              <a:t>Difficult to evolve objective criterion for evaluating open-ended questions </a:t>
            </a:r>
          </a:p>
          <a:p>
            <a:r>
              <a:rPr lang="en-US" dirty="0"/>
              <a:t>	- Hard to credit innovative approach adopted by the students</a:t>
            </a:r>
          </a:p>
          <a:p>
            <a:r>
              <a:rPr lang="en-US" dirty="0"/>
              <a:t>	- “Open” or “Show that ...” questions difficult to </a:t>
            </a:r>
            <a:r>
              <a:rPr lang="en-US" dirty="0" smtClean="0"/>
              <a:t>grade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072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0" y="5486400"/>
            <a:ext cx="8465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en-US" sz="2200" dirty="0" smtClean="0"/>
              <a:t>Theory: Analytical and mathematical skills, visualization, </a:t>
            </a:r>
          </a:p>
          <a:p>
            <a:pPr lvl="1"/>
            <a:r>
              <a:rPr lang="en-US" sz="2200" dirty="0"/>
              <a:t>	</a:t>
            </a:r>
            <a:r>
              <a:rPr lang="en-US" sz="2200" dirty="0" smtClean="0"/>
              <a:t>function plotting, modeling, numerical approximations</a:t>
            </a:r>
            <a:endParaRPr lang="en-US" sz="2200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25401"/>
            <a:ext cx="4004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Design of academic tasks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762000"/>
            <a:ext cx="3829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Criteria for a good problem</a:t>
            </a: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76200" y="1371600"/>
            <a:ext cx="795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>
                <a:latin typeface="Times"/>
                <a:cs typeface="Times"/>
              </a:rPr>
              <a:t>Sound and interesting physics within the prescribed </a:t>
            </a:r>
            <a:r>
              <a:rPr lang="en-US" dirty="0" smtClean="0">
                <a:latin typeface="Times"/>
                <a:cs typeface="Times"/>
              </a:rPr>
              <a:t>syllabus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798" y="1981200"/>
            <a:ext cx="46346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>
                <a:latin typeface="Times"/>
                <a:cs typeface="Times"/>
              </a:rPr>
              <a:t>Clear and unambiguous </a:t>
            </a:r>
            <a:r>
              <a:rPr lang="en-US" dirty="0" smtClean="0">
                <a:latin typeface="Times"/>
                <a:cs typeface="Times"/>
              </a:rPr>
              <a:t>language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876" y="2590800"/>
            <a:ext cx="5891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>
                <a:latin typeface="Times"/>
                <a:cs typeface="Times"/>
              </a:rPr>
              <a:t>Appropriate and progressive difficulty </a:t>
            </a:r>
            <a:r>
              <a:rPr lang="en-US" dirty="0" smtClean="0">
                <a:latin typeface="Times"/>
                <a:cs typeface="Times"/>
              </a:rPr>
              <a:t>level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715" y="3200400"/>
            <a:ext cx="9072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/>
              <a:t>Experimental problem should test both conceptual and procedural understanding 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4572000"/>
            <a:ext cx="7032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20738" lvl="1" indent="-363538">
              <a:buFont typeface="Arial"/>
              <a:buChar char="•"/>
            </a:pPr>
            <a:r>
              <a:rPr lang="en-US" sz="2200" dirty="0" smtClean="0">
                <a:latin typeface="Times"/>
                <a:cs typeface="Times"/>
              </a:rPr>
              <a:t>Experiment</a:t>
            </a:r>
            <a:r>
              <a:rPr lang="en-US" sz="2200" dirty="0"/>
              <a:t>: data collection, data analysis, graph plotting, </a:t>
            </a:r>
          </a:p>
          <a:p>
            <a:pPr lvl="2"/>
            <a:r>
              <a:rPr lang="en-US" sz="2200" dirty="0"/>
              <a:t>manual dexterity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6200" y="4114800"/>
            <a:ext cx="4095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>
                <a:latin typeface="Times"/>
                <a:cs typeface="Times"/>
              </a:rPr>
              <a:t>Should test a variety of </a:t>
            </a:r>
            <a:r>
              <a:rPr lang="en-US" dirty="0" smtClean="0">
                <a:latin typeface="Times"/>
                <a:cs typeface="Times"/>
              </a:rPr>
              <a:t>skills</a:t>
            </a:r>
            <a:endParaRPr lang="en-US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957959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  <p:bldP spid="4" grpId="0"/>
      <p:bldP spid="5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762000"/>
            <a:ext cx="3829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Criteria for a good problem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25401"/>
            <a:ext cx="4004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Design of academic tasks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1446575"/>
            <a:ext cx="3493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>
                <a:latin typeface="Times"/>
                <a:cs typeface="Times"/>
              </a:rPr>
              <a:t>Modularity and </a:t>
            </a:r>
            <a:r>
              <a:rPr lang="en-US" dirty="0" smtClean="0">
                <a:latin typeface="Times"/>
                <a:cs typeface="Times"/>
              </a:rPr>
              <a:t>stability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0313" y="2169862"/>
            <a:ext cx="7455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>
                <a:latin typeface="Times"/>
                <a:cs typeface="Times"/>
              </a:rPr>
              <a:t>Flexibility regarding addition or subtraction of sub-parts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35839" y="2971800"/>
            <a:ext cx="4787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>
                <a:latin typeface="Times"/>
                <a:cs typeface="Times"/>
              </a:rPr>
              <a:t>Equitable distribution of </a:t>
            </a:r>
            <a:r>
              <a:rPr lang="en-US" dirty="0" smtClean="0">
                <a:latin typeface="Times"/>
                <a:cs typeface="Times"/>
              </a:rPr>
              <a:t>marks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3657600"/>
            <a:ext cx="8302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>
                <a:latin typeface="Times"/>
                <a:cs typeface="Times"/>
              </a:rPr>
              <a:t>Can parts of the problem be solved in several alternative ways</a:t>
            </a:r>
            <a:r>
              <a:rPr lang="en-US" dirty="0" smtClean="0">
                <a:latin typeface="Times"/>
                <a:cs typeface="Times"/>
              </a:rPr>
              <a:t>?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6240" y="4419600"/>
            <a:ext cx="8745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/>
              <a:t>Should not be just a verification process but should have an interesting investigative </a:t>
            </a:r>
            <a:r>
              <a:rPr lang="en-US" dirty="0" smtClean="0"/>
              <a:t>approach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6240" y="5504041"/>
            <a:ext cx="8669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>
                <a:latin typeface="Times"/>
                <a:cs typeface="Times"/>
              </a:rPr>
              <a:t>Is there an interesting conceptual point or a nice application? Is it related in some modest way to current frontiers</a:t>
            </a:r>
            <a:r>
              <a:rPr lang="en-US" dirty="0" smtClean="0">
                <a:latin typeface="Times"/>
                <a:cs typeface="Times"/>
              </a:rPr>
              <a:t>?</a:t>
            </a:r>
            <a:endParaRPr lang="en-US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745016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84626" y="2971800"/>
            <a:ext cx="3313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"/>
                <a:cs typeface="Times"/>
              </a:rPr>
              <a:t>EXPERIMENT</a:t>
            </a:r>
            <a:endParaRPr lang="en-IN" sz="3600" b="1" dirty="0"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25401"/>
            <a:ext cx="431500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E</a:t>
            </a:r>
            <a:r>
              <a:rPr lang="en-US" sz="3200" b="1" dirty="0" smtClean="0"/>
              <a:t>xperimental problems</a:t>
            </a:r>
            <a:endParaRPr lang="en-US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06400" y="1143000"/>
            <a:ext cx="7670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600" dirty="0" smtClean="0"/>
              <a:t>We use light (and other parts of the electromagnetic spectrum) to probe matter</a:t>
            </a:r>
          </a:p>
          <a:p>
            <a:pPr marL="914400" lvl="1" indent="-457200">
              <a:buFont typeface="Arial"/>
              <a:buChar char="•"/>
            </a:pPr>
            <a:r>
              <a:rPr lang="en-US" sz="2600" dirty="0"/>
              <a:t>Appropriate topic in 2015 – the International year of LIGHT</a:t>
            </a:r>
            <a:r>
              <a:rPr lang="en-US" sz="2600" dirty="0" smtClean="0"/>
              <a:t>!</a:t>
            </a:r>
            <a:endParaRPr lang="en-US" sz="2600" dirty="0"/>
          </a:p>
        </p:txBody>
      </p:sp>
      <p:sp>
        <p:nvSpPr>
          <p:cNvPr id="11" name="TextBox 10"/>
          <p:cNvSpPr txBox="1"/>
          <p:nvPr/>
        </p:nvSpPr>
        <p:spPr>
          <a:xfrm>
            <a:off x="406400" y="3124200"/>
            <a:ext cx="7670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600" dirty="0" smtClean="0"/>
              <a:t>One of the most characteristic properties of waves is </a:t>
            </a:r>
            <a:r>
              <a:rPr lang="en-US" sz="2600" b="1" dirty="0" smtClean="0"/>
              <a:t>Diffraction</a:t>
            </a:r>
            <a:endParaRPr lang="en-US" sz="2600" dirty="0"/>
          </a:p>
        </p:txBody>
      </p:sp>
      <p:sp>
        <p:nvSpPr>
          <p:cNvPr id="12" name="TextBox 11"/>
          <p:cNvSpPr txBox="1"/>
          <p:nvPr/>
        </p:nvSpPr>
        <p:spPr>
          <a:xfrm>
            <a:off x="406400" y="4343400"/>
            <a:ext cx="78994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600" dirty="0" smtClean="0"/>
              <a:t>Diffraction is a powerful tool used across the </a:t>
            </a:r>
            <a:r>
              <a:rPr lang="en-US" sz="2600" dirty="0"/>
              <a:t>sciences </a:t>
            </a:r>
            <a:r>
              <a:rPr lang="en-US" sz="2600" dirty="0" smtClean="0"/>
              <a:t>– helped </a:t>
            </a:r>
            <a:r>
              <a:rPr lang="en-US" sz="2600" dirty="0" smtClean="0"/>
              <a:t>unravel the structure of crystals, DNA, proteins – one instance when physics has moved </a:t>
            </a:r>
            <a:r>
              <a:rPr lang="en-US" sz="2600" dirty="0" smtClean="0"/>
              <a:t>biology forward</a:t>
            </a:r>
            <a:endParaRPr lang="en-US" sz="2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25401"/>
            <a:ext cx="67431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E</a:t>
            </a:r>
            <a:r>
              <a:rPr lang="en-US" sz="3200" b="1" dirty="0" smtClean="0"/>
              <a:t>xperimental problems of </a:t>
            </a:r>
            <a:r>
              <a:rPr lang="en-US" sz="3200" b="1" dirty="0" err="1" smtClean="0"/>
              <a:t>IPhO</a:t>
            </a:r>
            <a:r>
              <a:rPr lang="en-US" sz="3200" b="1" dirty="0" smtClean="0"/>
              <a:t> 2015</a:t>
            </a:r>
            <a:endParaRPr lang="en-US" sz="3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23333" y="1143000"/>
            <a:ext cx="8415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</a:t>
            </a:r>
            <a:r>
              <a:rPr lang="en-US" sz="2800" b="1" dirty="0" smtClean="0"/>
              <a:t>iffraction of laser in two interesting situations:</a:t>
            </a:r>
            <a:endParaRPr lang="en-US" sz="2800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609600" y="1828800"/>
            <a:ext cx="7543800" cy="1502152"/>
            <a:chOff x="533400" y="2514600"/>
            <a:chExt cx="7543800" cy="1502152"/>
          </a:xfrm>
        </p:grpSpPr>
        <p:sp>
          <p:nvSpPr>
            <p:cNvPr id="15" name="TextBox 14"/>
            <p:cNvSpPr txBox="1"/>
            <p:nvPr/>
          </p:nvSpPr>
          <p:spPr>
            <a:xfrm>
              <a:off x="576050" y="2514600"/>
              <a:ext cx="6834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E-I</a:t>
              </a:r>
              <a:endParaRPr lang="en-US" sz="28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33400" y="3124200"/>
              <a:ext cx="754380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smtClean="0"/>
                <a:t>Diffraction of light from helical structure – will help us appreciate how the DNA structure was discovered</a:t>
              </a:r>
              <a:endParaRPr lang="en-US" sz="26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26533" y="3820180"/>
            <a:ext cx="7755467" cy="1892082"/>
            <a:chOff x="626533" y="4353580"/>
            <a:chExt cx="7755467" cy="1892082"/>
          </a:xfrm>
        </p:grpSpPr>
        <p:sp>
          <p:nvSpPr>
            <p:cNvPr id="18" name="TextBox 17"/>
            <p:cNvSpPr txBox="1"/>
            <p:nvPr/>
          </p:nvSpPr>
          <p:spPr>
            <a:xfrm>
              <a:off x="685800" y="4353580"/>
              <a:ext cx="823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E-II</a:t>
              </a:r>
              <a:endParaRPr lang="en-US" sz="28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26533" y="4953000"/>
              <a:ext cx="7755467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smtClean="0"/>
                <a:t>Diffraction of light from surface tension waves on water will be used to measure the surface tension and viscosity of water.</a:t>
              </a:r>
              <a:endParaRPr lang="en-US" sz="2600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640044" y="6091535"/>
            <a:ext cx="5446556" cy="4616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Both experiments are merged in one setup.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ndon-2012-summer-olympic-games-womens-100m-das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8230"/>
            <a:ext cx="9144000" cy="514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88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71600" y="2819400"/>
            <a:ext cx="65812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Times"/>
                <a:cs typeface="Times"/>
              </a:rPr>
              <a:t>Diffraction due to Helical Structures</a:t>
            </a:r>
            <a:endParaRPr lang="en-US" sz="1800" b="1" dirty="0">
              <a:latin typeface="Times"/>
              <a:cs typeface="Time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4200" y="3933056"/>
            <a:ext cx="1511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"/>
                <a:cs typeface="Times"/>
              </a:rPr>
              <a:t>10 marks</a:t>
            </a:r>
            <a:endParaRPr lang="en-US" sz="2800" dirty="0">
              <a:latin typeface="Times"/>
              <a:cs typeface="Time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25401"/>
            <a:ext cx="9599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E</a:t>
            </a:r>
            <a:r>
              <a:rPr lang="en-US" sz="3200" b="1" dirty="0"/>
              <a:t> </a:t>
            </a:r>
            <a:r>
              <a:rPr lang="en-US" sz="3200" b="1" dirty="0" smtClean="0"/>
              <a:t>- I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5036403"/>
            <a:ext cx="6248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Praveen </a:t>
            </a:r>
            <a:r>
              <a:rPr lang="en-US" dirty="0" err="1" smtClean="0"/>
              <a:t>Pathak</a:t>
            </a:r>
            <a:r>
              <a:rPr lang="en-US" dirty="0" smtClean="0"/>
              <a:t> (HBCSE)</a:t>
            </a:r>
          </a:p>
          <a:p>
            <a:r>
              <a:rPr lang="en-US" dirty="0" err="1" smtClean="0"/>
              <a:t>Charudatt</a:t>
            </a:r>
            <a:r>
              <a:rPr lang="en-US" dirty="0" smtClean="0"/>
              <a:t> </a:t>
            </a:r>
            <a:r>
              <a:rPr lang="en-US" dirty="0" err="1" smtClean="0"/>
              <a:t>Kadolkar</a:t>
            </a:r>
            <a:r>
              <a:rPr lang="en-US" dirty="0" smtClean="0"/>
              <a:t> (IIT Guwahati)</a:t>
            </a:r>
          </a:p>
          <a:p>
            <a:r>
              <a:rPr lang="en-US" dirty="0"/>
              <a:t>Manish </a:t>
            </a:r>
            <a:r>
              <a:rPr lang="en-US" dirty="0" err="1"/>
              <a:t>Kapoor</a:t>
            </a:r>
            <a:r>
              <a:rPr lang="en-US" dirty="0"/>
              <a:t> (Christ Church College, </a:t>
            </a:r>
            <a:r>
              <a:rPr lang="en-US" dirty="0" smtClean="0"/>
              <a:t>Kanpur)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21723" y="4425721"/>
            <a:ext cx="2638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Principal Authors: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8936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0" y="25401"/>
            <a:ext cx="212229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Motivation</a:t>
            </a:r>
            <a:endParaRPr lang="en-US" sz="3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838200" y="59552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6200" y="1447800"/>
            <a:ext cx="6096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 smtClean="0">
                <a:latin typeface="Times"/>
                <a:cs typeface="Times"/>
              </a:rPr>
              <a:t>Rosalind Franklin, a chemical physicist used X-ray diffraction to determine the structure of DNA.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 smtClean="0">
              <a:latin typeface="Times"/>
              <a:cs typeface="Times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>
                <a:latin typeface="Times"/>
                <a:cs typeface="Times"/>
              </a:rPr>
              <a:t>This X-ray photo famously known as "Photo-51".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 smtClean="0">
              <a:latin typeface="Times"/>
              <a:cs typeface="Times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>
                <a:latin typeface="Times"/>
                <a:cs typeface="Times"/>
              </a:rPr>
              <a:t>The X in the pattern is signature helical structure.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 smtClean="0">
              <a:latin typeface="Times"/>
              <a:cs typeface="Times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>
                <a:latin typeface="Times"/>
                <a:cs typeface="Times"/>
              </a:rPr>
              <a:t>Missing maxima indicate </a:t>
            </a:r>
            <a:r>
              <a:rPr lang="en-US" dirty="0">
                <a:latin typeface="Times"/>
                <a:cs typeface="Times"/>
              </a:rPr>
              <a:t>that one strand of DNA is slightly offset against the other.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6400800" y="1219200"/>
            <a:ext cx="2438400" cy="2765286"/>
            <a:chOff x="6400800" y="1219200"/>
            <a:chExt cx="2438400" cy="2765286"/>
          </a:xfrm>
        </p:grpSpPr>
        <p:pic>
          <p:nvPicPr>
            <p:cNvPr id="26" name="Picture 2" descr="\\VBOXSVR\praveenp\ltx\olympiad\ipho2015\helix\Rosalind_Franklin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781800" y="1219200"/>
              <a:ext cx="1619250" cy="2117358"/>
            </a:xfrm>
            <a:prstGeom prst="rect">
              <a:avLst/>
            </a:prstGeom>
            <a:noFill/>
          </p:spPr>
        </p:pic>
        <p:sp>
          <p:nvSpPr>
            <p:cNvPr id="27" name="Rectangle 26"/>
            <p:cNvSpPr/>
            <p:nvPr/>
          </p:nvSpPr>
          <p:spPr>
            <a:xfrm>
              <a:off x="6400800" y="3276600"/>
              <a:ext cx="24384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smtClean="0">
                  <a:latin typeface="Times"/>
                  <a:cs typeface="Times"/>
                </a:rPr>
                <a:t>Rosalind Franklin</a:t>
              </a:r>
              <a:r>
                <a:rPr lang="en-US" sz="2000" dirty="0" smtClean="0">
                  <a:latin typeface="Times"/>
                  <a:cs typeface="Times"/>
                </a:rPr>
                <a:t> </a:t>
              </a:r>
            </a:p>
            <a:p>
              <a:pPr algn="ctr"/>
              <a:r>
                <a:rPr lang="en-US" sz="2000" dirty="0" smtClean="0">
                  <a:latin typeface="Times"/>
                  <a:cs typeface="Times"/>
                </a:rPr>
                <a:t>(1920 – 1958)</a:t>
              </a:r>
              <a:endParaRPr lang="en-US" sz="2000" dirty="0">
                <a:latin typeface="Times"/>
                <a:cs typeface="Times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629400" y="4114800"/>
            <a:ext cx="1981200" cy="2595265"/>
            <a:chOff x="6629400" y="4114800"/>
            <a:chExt cx="1981200" cy="2595265"/>
          </a:xfrm>
        </p:grpSpPr>
        <p:sp>
          <p:nvSpPr>
            <p:cNvPr id="29" name="TextBox 28"/>
            <p:cNvSpPr txBox="1"/>
            <p:nvPr/>
          </p:nvSpPr>
          <p:spPr>
            <a:xfrm>
              <a:off x="7010400" y="6248400"/>
              <a:ext cx="13644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Times"/>
                  <a:cs typeface="Times"/>
                </a:rPr>
                <a:t>Photo 51 </a:t>
              </a:r>
              <a:endParaRPr lang="en-US" sz="2400" b="1" dirty="0">
                <a:latin typeface="Times"/>
                <a:cs typeface="Times"/>
              </a:endParaRPr>
            </a:p>
          </p:txBody>
        </p:sp>
        <p:pic>
          <p:nvPicPr>
            <p:cNvPr id="30" name="Picture 3" descr="\\VBOXSVR\praveenp\ltx\olympiad\ipho2015\helix\photo5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629400" y="4114800"/>
              <a:ext cx="1981200" cy="2047876"/>
            </a:xfrm>
            <a:prstGeom prst="rect">
              <a:avLst/>
            </a:prstGeom>
            <a:noFill/>
          </p:spPr>
        </p:pic>
      </p:grpSp>
      <p:grpSp>
        <p:nvGrpSpPr>
          <p:cNvPr id="31" name="Group 30"/>
          <p:cNvGrpSpPr/>
          <p:nvPr/>
        </p:nvGrpSpPr>
        <p:grpSpPr>
          <a:xfrm>
            <a:off x="7168823" y="4546133"/>
            <a:ext cx="1013131" cy="1259665"/>
            <a:chOff x="7154225" y="4436035"/>
            <a:chExt cx="1013131" cy="1259665"/>
          </a:xfrm>
        </p:grpSpPr>
        <p:cxnSp>
          <p:nvCxnSpPr>
            <p:cNvPr id="32" name="Straight Connector 31"/>
            <p:cNvCxnSpPr/>
            <p:nvPr/>
          </p:nvCxnSpPr>
          <p:spPr>
            <a:xfrm flipH="1">
              <a:off x="7154225" y="4436035"/>
              <a:ext cx="870659" cy="1220694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 flipV="1">
              <a:off x="7154225" y="4475006"/>
              <a:ext cx="1013131" cy="1220694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33"/>
          <p:cNvSpPr/>
          <p:nvPr/>
        </p:nvSpPr>
        <p:spPr>
          <a:xfrm>
            <a:off x="7075074" y="4371788"/>
            <a:ext cx="1092282" cy="1477682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457200" indent="-457200" algn="ctr">
              <a:buFont typeface="Arial" pitchFamily="34" charset="0"/>
              <a:buChar char="•"/>
            </a:pPr>
            <a:endParaRPr lang="en-US" sz="2900" dirty="0" smtClean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7027298" y="4849053"/>
            <a:ext cx="1130663" cy="145320"/>
            <a:chOff x="7027298" y="4849053"/>
            <a:chExt cx="1130663" cy="145320"/>
          </a:xfrm>
        </p:grpSpPr>
        <p:cxnSp>
          <p:nvCxnSpPr>
            <p:cNvPr id="37" name="Straight Connector 36"/>
            <p:cNvCxnSpPr/>
            <p:nvPr/>
          </p:nvCxnSpPr>
          <p:spPr>
            <a:xfrm flipV="1">
              <a:off x="7027298" y="4849053"/>
              <a:ext cx="217665" cy="108608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7917549" y="4849053"/>
              <a:ext cx="240412" cy="145320"/>
            </a:xfrm>
            <a:prstGeom prst="line">
              <a:avLst/>
            </a:prstGeom>
            <a:ln w="28575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\\VBOXSVR\praveenp\ltx\olympiad\ipho2015\helix\structure-of-d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0666" y="3276600"/>
            <a:ext cx="1427997" cy="2527554"/>
          </a:xfrm>
          <a:prstGeom prst="rect">
            <a:avLst/>
          </a:prstGeom>
          <a:noFill/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584" y="3276600"/>
            <a:ext cx="1967016" cy="2285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985839" y="3815016"/>
                <a:ext cx="1027845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6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</m:oMath>
                  </m:oMathPara>
                </a14:m>
                <a:endParaRPr lang="en-US" sz="6600" dirty="0" smtClean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5839" y="3815016"/>
                <a:ext cx="1027845" cy="1107996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6000690" y="5872416"/>
            <a:ext cx="1074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"/>
                <a:cs typeface="Times"/>
              </a:rPr>
              <a:t>Spring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43000" y="5943600"/>
            <a:ext cx="3358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"/>
                <a:cs typeface="Times"/>
              </a:rPr>
              <a:t>DNA molecule structure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" y="1155918"/>
            <a:ext cx="8610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>
                <a:latin typeface="Times"/>
                <a:cs typeface="Times"/>
              </a:rPr>
              <a:t>In this experiment students will be led to find the parameters similar to one involved in DNA</a:t>
            </a:r>
            <a:r>
              <a:rPr lang="en-US" dirty="0" smtClean="0">
                <a:latin typeface="Times"/>
                <a:cs typeface="Times"/>
              </a:rPr>
              <a:t>.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 smtClean="0">
              <a:latin typeface="Times"/>
              <a:cs typeface="Times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dirty="0">
                <a:latin typeface="Times"/>
                <a:cs typeface="Times"/>
              </a:rPr>
              <a:t>Objective is to examine the diffraction pattern of a spring and a pattern similar to double helix</a:t>
            </a:r>
            <a:r>
              <a:rPr lang="en-US" dirty="0" smtClean="0">
                <a:latin typeface="Times"/>
                <a:cs typeface="Times"/>
              </a:rPr>
              <a:t>.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0" y="25401"/>
            <a:ext cx="187102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Objective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0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3048000"/>
            <a:ext cx="7620000" cy="304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" y="1447800"/>
            <a:ext cx="8686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The diffraction pattern of thin wire (shaded) is the same as that of a slit of the same (</a:t>
            </a:r>
            <a:r>
              <a:rPr lang="en-US" dirty="0" err="1" smtClean="0">
                <a:latin typeface="Times"/>
                <a:cs typeface="Times"/>
              </a:rPr>
              <a:t>unshaded</a:t>
            </a:r>
            <a:r>
              <a:rPr lang="en-US" dirty="0" smtClean="0">
                <a:latin typeface="Times"/>
                <a:cs typeface="Times"/>
              </a:rPr>
              <a:t>) width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25401"/>
            <a:ext cx="35323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Babinet’s</a:t>
            </a:r>
            <a:r>
              <a:rPr lang="en-US" sz="3200" b="1" dirty="0" smtClean="0"/>
              <a:t> Principle</a:t>
            </a:r>
            <a:endParaRPr lang="en-US" sz="3200" b="1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19201"/>
            <a:ext cx="6019800" cy="2667000"/>
          </a:xfrm>
          <a:prstGeom prst="rect">
            <a:avLst/>
          </a:prstGeom>
        </p:spPr>
      </p:pic>
      <p:sp>
        <p:nvSpPr>
          <p:cNvPr id="79881" name="Rectangle 9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9884" name="Rectangle 12"/>
          <p:cNvSpPr>
            <a:spLocks noChangeArrowheads="1"/>
          </p:cNvSpPr>
          <p:nvPr/>
        </p:nvSpPr>
        <p:spPr bwMode="auto">
          <a:xfrm>
            <a:off x="0" y="847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1524000"/>
            <a:ext cx="16770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+mn-lt"/>
                <a:cs typeface="Times New Roman" pitchFamily="18" charset="0"/>
              </a:rPr>
              <a:t>Collimated </a:t>
            </a:r>
          </a:p>
          <a:p>
            <a:r>
              <a:rPr lang="en-US" sz="2400" b="1" dirty="0" smtClean="0">
                <a:latin typeface="+mn-lt"/>
                <a:cs typeface="Times New Roman" pitchFamily="18" charset="0"/>
              </a:rPr>
              <a:t>beam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67600" y="1676400"/>
            <a:ext cx="16866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+mn-lt"/>
                <a:cs typeface="Times New Roman" pitchFamily="18" charset="0"/>
              </a:rPr>
              <a:t>Diffraction </a:t>
            </a:r>
          </a:p>
          <a:p>
            <a:pPr algn="ctr"/>
            <a:r>
              <a:rPr lang="en-US" sz="2400" b="1" dirty="0" smtClean="0">
                <a:latin typeface="+mn-lt"/>
                <a:cs typeface="Times New Roman" pitchFamily="18" charset="0"/>
              </a:rPr>
              <a:t>pattern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28600" y="3886200"/>
            <a:ext cx="8713440" cy="2819400"/>
            <a:chOff x="228600" y="3886200"/>
            <a:chExt cx="8713440" cy="2819400"/>
          </a:xfrm>
        </p:grpSpPr>
        <p:sp>
          <p:nvSpPr>
            <p:cNvPr id="3" name="TextBox 2"/>
            <p:cNvSpPr txBox="1"/>
            <p:nvPr/>
          </p:nvSpPr>
          <p:spPr>
            <a:xfrm>
              <a:off x="470752" y="5288207"/>
              <a:ext cx="30700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"/>
                  <a:cs typeface="Times"/>
                </a:rPr>
                <a:t>Intensity has minima at 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28600" y="3886200"/>
              <a:ext cx="36635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The net intensity of the field</a:t>
              </a:r>
              <a:endParaRPr lang="en-IN" dirty="0">
                <a:latin typeface="Times"/>
                <a:cs typeface="Times"/>
              </a:endParaRPr>
            </a:p>
          </p:txBody>
        </p:sp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62876607"/>
                </p:ext>
              </p:extLst>
            </p:nvPr>
          </p:nvGraphicFramePr>
          <p:xfrm>
            <a:off x="2920999" y="4267199"/>
            <a:ext cx="2413001" cy="9906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909" name="Equation" r:id="rId5" imgW="1206360" imgH="495000" progId="Equation.3">
                    <p:embed/>
                  </p:oleObj>
                </mc:Choice>
                <mc:Fallback>
                  <p:oleObj name="Equation" r:id="rId5" imgW="1206360" imgH="4950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0999" y="4267199"/>
                          <a:ext cx="2413001" cy="99060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06242673"/>
                </p:ext>
              </p:extLst>
            </p:nvPr>
          </p:nvGraphicFramePr>
          <p:xfrm>
            <a:off x="5943600" y="4419600"/>
            <a:ext cx="2998440" cy="685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910" name="Equation" r:id="rId7" imgW="1333440" imgH="304560" progId="Equation.3">
                    <p:embed/>
                  </p:oleObj>
                </mc:Choice>
                <mc:Fallback>
                  <p:oleObj name="Equation" r:id="rId7" imgW="1333440" imgH="304560" progId="Equation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43600" y="4419600"/>
                          <a:ext cx="2998440" cy="6858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37863376"/>
                </p:ext>
              </p:extLst>
            </p:nvPr>
          </p:nvGraphicFramePr>
          <p:xfrm>
            <a:off x="3124200" y="5791200"/>
            <a:ext cx="1946787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911" name="Equation" r:id="rId9" imgW="838080" imgH="393480" progId="Equation.3">
                    <p:embed/>
                  </p:oleObj>
                </mc:Choice>
                <mc:Fallback>
                  <p:oleObj name="Equation" r:id="rId9" imgW="838080" imgH="393480" progId="Equation.3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4200" y="5791200"/>
                          <a:ext cx="1946787" cy="9144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89130879"/>
                </p:ext>
              </p:extLst>
            </p:nvPr>
          </p:nvGraphicFramePr>
          <p:xfrm>
            <a:off x="6019799" y="5943600"/>
            <a:ext cx="1933575" cy="533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912" name="Equation" r:id="rId11" imgW="736560" imgH="203040" progId="Equation.3">
                    <p:embed/>
                  </p:oleObj>
                </mc:Choice>
                <mc:Fallback>
                  <p:oleObj name="Equation" r:id="rId11" imgW="736560" imgH="203040" progId="Equation.3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19799" y="5943600"/>
                          <a:ext cx="1933575" cy="5334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" name="Rectangle 14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0" y="25401"/>
            <a:ext cx="52838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Diffraction by a thin slit/wire</a:t>
            </a:r>
            <a:endParaRPr lang="en-US" sz="3200" b="1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C:\Users\supshi\Desktop\PhO15\DNA\Fig3.JPG"/>
          <p:cNvPicPr/>
          <p:nvPr/>
        </p:nvPicPr>
        <p:blipFill>
          <a:blip r:embed="rId4" cstate="print"/>
          <a:srcRect l="30769"/>
          <a:stretch>
            <a:fillRect/>
          </a:stretch>
        </p:blipFill>
        <p:spPr bwMode="auto">
          <a:xfrm>
            <a:off x="152400" y="4572000"/>
            <a:ext cx="8382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4" name="Rectangle 8"/>
          <p:cNvSpPr>
            <a:spLocks noChangeArrowheads="1"/>
          </p:cNvSpPr>
          <p:nvPr/>
        </p:nvSpPr>
        <p:spPr bwMode="auto">
          <a:xfrm>
            <a:off x="0" y="781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62000" y="1524000"/>
            <a:ext cx="8153400" cy="1295400"/>
            <a:chOff x="762000" y="1524000"/>
            <a:chExt cx="8153400" cy="1295400"/>
          </a:xfrm>
        </p:grpSpPr>
        <p:grpSp>
          <p:nvGrpSpPr>
            <p:cNvPr id="4" name="Group 8"/>
            <p:cNvGrpSpPr/>
            <p:nvPr/>
          </p:nvGrpSpPr>
          <p:grpSpPr>
            <a:xfrm>
              <a:off x="762000" y="1676400"/>
              <a:ext cx="1857518" cy="1143000"/>
              <a:chOff x="352282" y="1447800"/>
              <a:chExt cx="1857518" cy="1143000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1173915" y="1524000"/>
                <a:ext cx="304800" cy="3048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1173915" y="2286000"/>
                <a:ext cx="304800" cy="3048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>
                <a:off x="640515" y="1524000"/>
                <a:ext cx="137160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640515" y="1828800"/>
                <a:ext cx="83820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1250115" y="2286000"/>
                <a:ext cx="83820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>
                <a:off x="1021515" y="1524000"/>
                <a:ext cx="0" cy="32294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>
                <a:off x="1707315" y="1524000"/>
                <a:ext cx="0" cy="762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TextBox 4"/>
                  <p:cNvSpPr txBox="1"/>
                  <p:nvPr/>
                </p:nvSpPr>
                <p:spPr>
                  <a:xfrm>
                    <a:off x="352282" y="1447800"/>
                    <a:ext cx="440633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Para xmlns:m="http://schemas.openxmlformats.org/officeDocument/2006/math" xmlns="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oMath>
                      </m:oMathPara>
                    </a14:m>
                    <a:endParaRPr lang="en-US" sz="2400" b="0" dirty="0" smtClean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" name="TextBox 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2282" y="1447800"/>
                    <a:ext cx="440633" cy="461665"/>
                  </a:xfrm>
                  <a:prstGeom prst="rect">
                    <a:avLst/>
                  </a:prstGeom>
                  <a:blipFill rotWithShape="1">
                    <a:blip r:embed="rId8" cstate="print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/>
                  <p:cNvSpPr txBox="1"/>
                  <p:nvPr/>
                </p:nvSpPr>
                <p:spPr>
                  <a:xfrm>
                    <a:off x="1760510" y="1738458"/>
                    <a:ext cx="449290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Para xmlns:m="http://schemas.openxmlformats.org/officeDocument/2006/math" xmlns="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latin typeface="Cambria Math"/>
                              <a:cs typeface="Times New Roman" pitchFamily="18" charset="0"/>
                            </a:rPr>
                            <m:t>𝑑</m:t>
                          </m:r>
                        </m:oMath>
                      </m:oMathPara>
                    </a14:m>
                    <a:endParaRPr lang="en-US" sz="2400" b="0" dirty="0" smtClean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7" name="TextBox 4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60510" y="1738458"/>
                    <a:ext cx="449290" cy="461665"/>
                  </a:xfrm>
                  <a:prstGeom prst="rect">
                    <a:avLst/>
                  </a:prstGeom>
                  <a:blipFill rotWithShape="1">
                    <a:blip r:embed="rId9" cstate="print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45" name="Object 44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537966071"/>
                    </p:ext>
                  </p:extLst>
                </p:nvPr>
              </p:nvGraphicFramePr>
              <p:xfrm>
                <a:off x="3505200" y="1524000"/>
                <a:ext cx="3225800" cy="9906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257937" name="Equation" r:id="rId10" imgW="1612800" imgH="495000" progId="Equation.3">
                        <p:embed/>
                      </p:oleObj>
                    </mc:Choice>
                    <mc:Fallback>
                      <p:oleObj name="Equation" r:id="rId10" imgW="1612800" imgH="495000" progId="Equation.3">
                        <p:embed/>
                        <p:pic>
                          <p:nvPicPr>
                            <p:cNvPr id="0" name="Picture 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505200" y="1524000"/>
                              <a:ext cx="3225800" cy="99060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45" name="Object 44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537966071"/>
                    </p:ext>
                  </p:extLst>
                </p:nvPr>
              </p:nvGraphicFramePr>
              <p:xfrm>
                <a:off x="3505200" y="1524000"/>
                <a:ext cx="3225800" cy="9906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257607" name="Equation" r:id="rId12" imgW="1612800" imgH="495000" progId="Equation.3">
                        <p:embed/>
                      </p:oleObj>
                    </mc:Choice>
                    <mc:Fallback>
                      <p:oleObj name="Equation" r:id="rId12" imgW="1612800" imgH="495000" progId="Equation.3">
                        <p:embed/>
                        <p:pic>
                          <p:nvPicPr>
                            <p:cNvPr id="0" name="Picture 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505200" y="1524000"/>
                              <a:ext cx="3225800" cy="99060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46" name="Object 45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186867585"/>
                    </p:ext>
                  </p:extLst>
                </p:nvPr>
              </p:nvGraphicFramePr>
              <p:xfrm>
                <a:off x="7307381" y="1676400"/>
                <a:ext cx="1608019" cy="765637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257938" name="Equation" r:id="rId14" imgW="825480" imgH="393480" progId="Equation.3">
                        <p:embed/>
                      </p:oleObj>
                    </mc:Choice>
                    <mc:Fallback>
                      <p:oleObj name="Equation" r:id="rId14" imgW="825480" imgH="393480" progId="Equation.3">
                        <p:embed/>
                        <p:pic>
                          <p:nvPicPr>
                            <p:cNvPr id="0" name="Object 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5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307381" y="1676400"/>
                              <a:ext cx="1608019" cy="765637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46" name="Object 45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186867585"/>
                    </p:ext>
                  </p:extLst>
                </p:nvPr>
              </p:nvGraphicFramePr>
              <p:xfrm>
                <a:off x="7307381" y="1676400"/>
                <a:ext cx="1608019" cy="765637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257608" name="Equation" r:id="rId16" imgW="825480" imgH="393480" progId="Equation.3">
                        <p:embed/>
                      </p:oleObj>
                    </mc:Choice>
                    <mc:Fallback>
                      <p:oleObj name="Equation" r:id="rId16" imgW="825480" imgH="393480" progId="Equation.3">
                        <p:embed/>
                        <p:pic>
                          <p:nvPicPr>
                            <p:cNvPr id="0" name="Object 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307381" y="1676400"/>
                              <a:ext cx="1608019" cy="765637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381000" y="2286000"/>
            <a:ext cx="8292631" cy="2438400"/>
            <a:chOff x="381000" y="2286000"/>
            <a:chExt cx="8292631" cy="2438400"/>
          </a:xfrm>
        </p:grpSpPr>
        <p:cxnSp>
          <p:nvCxnSpPr>
            <p:cNvPr id="48" name="Straight Arrow Connector 47"/>
            <p:cNvCxnSpPr/>
            <p:nvPr/>
          </p:nvCxnSpPr>
          <p:spPr>
            <a:xfrm flipV="1">
              <a:off x="2895600" y="2286000"/>
              <a:ext cx="2133600" cy="762000"/>
            </a:xfrm>
            <a:prstGeom prst="straightConnector1">
              <a:avLst/>
            </a:prstGeom>
            <a:ln w="28575">
              <a:solidFill>
                <a:schemeClr val="bg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rot="5400000" flipH="1" flipV="1">
              <a:off x="5295900" y="2552701"/>
              <a:ext cx="609601" cy="533400"/>
            </a:xfrm>
            <a:prstGeom prst="straightConnector1">
              <a:avLst/>
            </a:prstGeom>
            <a:ln w="28575">
              <a:solidFill>
                <a:schemeClr val="bg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381000" y="2895600"/>
              <a:ext cx="8292631" cy="1828800"/>
              <a:chOff x="381000" y="2895600"/>
              <a:chExt cx="8292631" cy="1828800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6248400" y="2895600"/>
                <a:ext cx="2425231" cy="1219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6" name="Picture 3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3505200" y="2971800"/>
                <a:ext cx="2425231" cy="12121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7" name="Picture 4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685800" y="3066787"/>
                <a:ext cx="2256420" cy="11286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5943600" y="3429000"/>
                <a:ext cx="30947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latin typeface="Times New Roman" pitchFamily="18" charset="0"/>
                    <a:cs typeface="Times New Roman" pitchFamily="18" charset="0"/>
                  </a:rPr>
                  <a:t>=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429000" y="4277442"/>
                <a:ext cx="3124200" cy="430887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 smtClean="0">
                    <a:latin typeface="Times New Roman" pitchFamily="18" charset="0"/>
                    <a:cs typeface="Times New Roman" pitchFamily="18" charset="0"/>
                  </a:rPr>
                  <a:t>Due to wire thickness (</a:t>
                </a:r>
                <a:r>
                  <a:rPr lang="en-US" sz="2200" i="1" dirty="0" smtClean="0">
                    <a:latin typeface="Times New Roman" pitchFamily="18" charset="0"/>
                    <a:cs typeface="Times New Roman" pitchFamily="18" charset="0"/>
                  </a:rPr>
                  <a:t>a)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81000" y="4267200"/>
                <a:ext cx="2895600" cy="430887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 smtClean="0">
                    <a:latin typeface="Times New Roman" pitchFamily="18" charset="0"/>
                    <a:cs typeface="Times New Roman" pitchFamily="18" charset="0"/>
                  </a:rPr>
                  <a:t>Due to wire spacing (</a:t>
                </a:r>
                <a:r>
                  <a:rPr lang="en-US" sz="2200" i="1" dirty="0" smtClean="0">
                    <a:latin typeface="Times New Roman" pitchFamily="18" charset="0"/>
                    <a:cs typeface="Times New Roman" pitchFamily="18" charset="0"/>
                  </a:rPr>
                  <a:t>d)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010401" y="4293513"/>
                <a:ext cx="1371599" cy="430887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 smtClean="0">
                    <a:latin typeface="Times New Roman" pitchFamily="18" charset="0"/>
                    <a:cs typeface="Times New Roman" pitchFamily="18" charset="0"/>
                  </a:rPr>
                  <a:t>On screen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2971800" y="3316069"/>
                <a:ext cx="30947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smtClean="0">
                    <a:latin typeface="Times New Roman" pitchFamily="18" charset="0"/>
                    <a:cs typeface="Times New Roman" pitchFamily="18" charset="0"/>
                  </a:rPr>
                  <a:t>×</a:t>
                </a: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2133600" y="5512713"/>
            <a:ext cx="5224752" cy="1345287"/>
            <a:chOff x="2133600" y="5512713"/>
            <a:chExt cx="5224752" cy="1345287"/>
          </a:xfrm>
        </p:grpSpPr>
        <p:sp>
          <p:nvSpPr>
            <p:cNvPr id="40" name="TextBox 39"/>
            <p:cNvSpPr txBox="1"/>
            <p:nvPr/>
          </p:nvSpPr>
          <p:spPr>
            <a:xfrm>
              <a:off x="2133600" y="6427113"/>
              <a:ext cx="207140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latin typeface="Times New Roman" pitchFamily="18" charset="0"/>
                  <a:cs typeface="Times New Roman" pitchFamily="18" charset="0"/>
                </a:rPr>
                <a:t>Missing maxima</a:t>
              </a: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rot="5400000" flipH="1" flipV="1">
              <a:off x="2022740" y="5969119"/>
              <a:ext cx="914400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rot="5400000" flipH="1" flipV="1">
              <a:off x="3256756" y="5995432"/>
              <a:ext cx="914400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rot="5400000" flipH="1" flipV="1">
              <a:off x="5701506" y="5995432"/>
              <a:ext cx="914400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rot="5400000" flipH="1" flipV="1">
              <a:off x="6900358" y="5995432"/>
              <a:ext cx="914400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6137564" y="5842377"/>
            <a:ext cx="1219200" cy="561597"/>
            <a:chOff x="6137564" y="5842377"/>
            <a:chExt cx="1219200" cy="561597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6137564" y="6400800"/>
              <a:ext cx="1219200" cy="0"/>
            </a:xfrm>
            <a:prstGeom prst="line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64" name="Object 6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6019230"/>
                </p:ext>
              </p:extLst>
            </p:nvPr>
          </p:nvGraphicFramePr>
          <p:xfrm>
            <a:off x="6553200" y="5842377"/>
            <a:ext cx="381000" cy="5615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7939" name="Equation" r:id="rId21" imgW="266400" imgH="393480" progId="Equation.3">
                    <p:embed/>
                  </p:oleObj>
                </mc:Choice>
                <mc:Fallback>
                  <p:oleObj name="Equation" r:id="rId21" imgW="266400" imgH="393480" progId="Equation.3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53200" y="5842377"/>
                          <a:ext cx="381000" cy="56159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Group 10"/>
          <p:cNvGrpSpPr/>
          <p:nvPr/>
        </p:nvGrpSpPr>
        <p:grpSpPr>
          <a:xfrm>
            <a:off x="4724400" y="5386626"/>
            <a:ext cx="381000" cy="1347171"/>
            <a:chOff x="4724400" y="5386626"/>
            <a:chExt cx="381000" cy="1347171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4819415" y="5386626"/>
              <a:ext cx="0" cy="685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5016500" y="5399326"/>
              <a:ext cx="0" cy="685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65" name="Object 6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11530750"/>
                </p:ext>
              </p:extLst>
            </p:nvPr>
          </p:nvGraphicFramePr>
          <p:xfrm>
            <a:off x="4724400" y="6172200"/>
            <a:ext cx="381000" cy="5615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7940" name="Equation" r:id="rId23" imgW="266400" imgH="393480" progId="Equation.3">
                    <p:embed/>
                  </p:oleObj>
                </mc:Choice>
                <mc:Fallback>
                  <p:oleObj name="Equation" r:id="rId23" imgW="266400" imgH="393480" progId="Equation.3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24400" y="6172200"/>
                          <a:ext cx="381000" cy="56159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66" name="Straight Connector 65"/>
            <p:cNvCxnSpPr/>
            <p:nvPr/>
          </p:nvCxnSpPr>
          <p:spPr>
            <a:xfrm>
              <a:off x="4800600" y="6019800"/>
              <a:ext cx="228600" cy="1588"/>
            </a:xfrm>
            <a:prstGeom prst="line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Rectangle 49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0" y="25401"/>
            <a:ext cx="471815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Diffraction + Interference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28600" y="1009471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"/>
                <a:cs typeface="Times"/>
              </a:rPr>
              <a:t>If you replace one wire by a pair of two wires as shown below and illuminate by laser beam the diffraction intensity pattern for this sample will depend on </a:t>
            </a:r>
            <a:r>
              <a:rPr lang="en-US" sz="2400" i="1" dirty="0" smtClean="0">
                <a:latin typeface="Times"/>
                <a:cs typeface="Times"/>
              </a:rPr>
              <a:t>a, s, d. 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" y="5634335"/>
            <a:ext cx="6172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"/>
                <a:cs typeface="Times"/>
              </a:rPr>
              <a:t>Intensity pattern will have  three periodicities.</a:t>
            </a:r>
            <a:endParaRPr lang="en-US" sz="2400" dirty="0">
              <a:latin typeface="Times"/>
              <a:cs typeface="Times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9400" y="2891581"/>
            <a:ext cx="3733800" cy="2442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781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25401"/>
            <a:ext cx="352833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Three length scales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etu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1143000"/>
            <a:ext cx="6858000" cy="45742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15200" y="2590800"/>
            <a:ext cx="1838965" cy="43088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Right reflector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0840" y="2450068"/>
            <a:ext cx="1683474" cy="43088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Left reflector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00800" y="1600200"/>
            <a:ext cx="914400" cy="43088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Laser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10200" y="2057400"/>
            <a:ext cx="1031051" cy="43088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Sample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49157" y="4278868"/>
            <a:ext cx="952505" cy="43088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Screen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28600" y="6248400"/>
            <a:ext cx="861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imes"/>
                <a:cs typeface="Times"/>
              </a:rPr>
              <a:t>Beam is parallel to the platform and the screen is perpendicular to the beam.</a:t>
            </a:r>
            <a:endParaRPr lang="en-US" sz="2000" b="1" dirty="0">
              <a:latin typeface="Times"/>
              <a:cs typeface="Times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1295400" y="2362200"/>
            <a:ext cx="5562600" cy="1067916"/>
          </a:xfrm>
          <a:prstGeom prst="straightConnector1">
            <a:avLst/>
          </a:prstGeom>
          <a:ln w="28575">
            <a:solidFill>
              <a:srgbClr val="FF0000"/>
            </a:solidFill>
            <a:headEnd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1295400" y="2514600"/>
            <a:ext cx="5943600" cy="915516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2209800" y="2514600"/>
            <a:ext cx="5029200" cy="114300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0" y="781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5848290"/>
            <a:ext cx="220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Prerequisite: 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0" y="25401"/>
            <a:ext cx="11881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Setup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pring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5800" y="1752600"/>
            <a:ext cx="1981200" cy="2895600"/>
          </a:xfrm>
          <a:prstGeom prst="rect">
            <a:avLst/>
          </a:prstGeom>
        </p:spPr>
      </p:pic>
      <p:pic>
        <p:nvPicPr>
          <p:cNvPr id="21" name="Picture 20" descr="springb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91000" y="1752600"/>
            <a:ext cx="2133600" cy="289864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6200" y="4800600"/>
            <a:ext cx="3657600" cy="4308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Times"/>
                <a:cs typeface="Times"/>
              </a:rPr>
              <a:t>Typical view of helical spring</a:t>
            </a:r>
            <a:endParaRPr lang="en-US" sz="2200" dirty="0">
              <a:latin typeface="Times"/>
              <a:cs typeface="Time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953000" y="4800600"/>
            <a:ext cx="3429000" cy="4308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Times"/>
                <a:cs typeface="Times"/>
              </a:rPr>
              <a:t>Viewed at normal incidence</a:t>
            </a:r>
            <a:endParaRPr lang="en-US" sz="2200" dirty="0">
              <a:latin typeface="Times"/>
              <a:cs typeface="Times"/>
            </a:endParaRPr>
          </a:p>
        </p:txBody>
      </p:sp>
      <p:pic>
        <p:nvPicPr>
          <p:cNvPr id="123" name="Picture 1"/>
          <p:cNvPicPr>
            <a:picLocks noChangeAspect="1" noChangeArrowheads="1"/>
          </p:cNvPicPr>
          <p:nvPr/>
        </p:nvPicPr>
        <p:blipFill>
          <a:blip r:embed="rId5" cstate="print"/>
          <a:srcRect l="14478" r="13130"/>
          <a:stretch>
            <a:fillRect/>
          </a:stretch>
        </p:blipFill>
        <p:spPr bwMode="auto">
          <a:xfrm rot="10800000">
            <a:off x="7008531" y="1752600"/>
            <a:ext cx="1778716" cy="28986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781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" y="1219200"/>
            <a:ext cx="3459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"/>
                <a:cs typeface="Times"/>
              </a:rPr>
              <a:t>Sample 1: Helical Spring</a:t>
            </a:r>
            <a:endParaRPr lang="en-IN" b="1" dirty="0">
              <a:latin typeface="Times"/>
              <a:cs typeface="Time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5646003"/>
            <a:ext cx="891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"/>
                <a:cs typeface="Times"/>
              </a:rPr>
              <a:t>Determine wire thickness (</a:t>
            </a:r>
            <a:r>
              <a:rPr lang="en-US" b="1" i="1" dirty="0" smtClean="0">
                <a:latin typeface="Times"/>
                <a:cs typeface="Times"/>
              </a:rPr>
              <a:t>a</a:t>
            </a:r>
            <a:r>
              <a:rPr lang="en-US" b="1" baseline="-25000" dirty="0" smtClean="0">
                <a:latin typeface="Times"/>
                <a:cs typeface="Times"/>
              </a:rPr>
              <a:t>1</a:t>
            </a:r>
            <a:r>
              <a:rPr lang="en-US" b="1" dirty="0" smtClean="0">
                <a:latin typeface="Times"/>
                <a:cs typeface="Times"/>
              </a:rPr>
              <a:t>), perpendicular distance (</a:t>
            </a:r>
            <a:r>
              <a:rPr lang="en-US" b="1" i="1" dirty="0" smtClean="0">
                <a:latin typeface="Times"/>
                <a:cs typeface="Times"/>
              </a:rPr>
              <a:t>d</a:t>
            </a:r>
            <a:r>
              <a:rPr lang="en-US" b="1" baseline="-25000" dirty="0" smtClean="0">
                <a:latin typeface="Times"/>
                <a:cs typeface="Times"/>
              </a:rPr>
              <a:t>1</a:t>
            </a:r>
            <a:r>
              <a:rPr lang="en-US" b="1" dirty="0" smtClean="0">
                <a:latin typeface="Times"/>
                <a:cs typeface="Times"/>
              </a:rPr>
              <a:t>), pitch (</a:t>
            </a:r>
            <a:r>
              <a:rPr lang="en-US" b="1" i="1" dirty="0" smtClean="0">
                <a:latin typeface="Times"/>
                <a:cs typeface="Times"/>
              </a:rPr>
              <a:t>P</a:t>
            </a:r>
            <a:r>
              <a:rPr lang="en-US" b="1" dirty="0" smtClean="0">
                <a:latin typeface="Times"/>
                <a:cs typeface="Times"/>
              </a:rPr>
              <a:t>), radius (</a:t>
            </a:r>
            <a:r>
              <a:rPr lang="en-US" b="1" i="1" dirty="0" smtClean="0">
                <a:latin typeface="Times"/>
                <a:cs typeface="Times"/>
              </a:rPr>
              <a:t>R</a:t>
            </a:r>
            <a:r>
              <a:rPr lang="en-US" b="1" dirty="0" smtClean="0">
                <a:latin typeface="Times"/>
                <a:cs typeface="Times"/>
              </a:rPr>
              <a:t>) and pitch angle (</a:t>
            </a:r>
            <a:r>
              <a:rPr lang="el-GR" b="1" i="1" dirty="0" smtClean="0">
                <a:latin typeface="Times"/>
                <a:cs typeface="Times"/>
              </a:rPr>
              <a:t>α</a:t>
            </a:r>
            <a:r>
              <a:rPr lang="en-US" b="1" baseline="-25000" dirty="0" smtClean="0">
                <a:latin typeface="Times"/>
                <a:cs typeface="Times"/>
              </a:rPr>
              <a:t>1</a:t>
            </a:r>
            <a:r>
              <a:rPr lang="en-US" b="1" dirty="0" smtClean="0">
                <a:latin typeface="Times"/>
                <a:cs typeface="Times"/>
              </a:rPr>
              <a:t>).</a:t>
            </a:r>
            <a:endParaRPr lang="en-IN" b="1" dirty="0">
              <a:latin typeface="Times"/>
              <a:cs typeface="Times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781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0" y="25401"/>
            <a:ext cx="70000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Part A: Diffraction pattern of sample 1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57200" y="990600"/>
            <a:ext cx="2209800" cy="5383887"/>
            <a:chOff x="457200" y="990600"/>
            <a:chExt cx="2209800" cy="5383887"/>
          </a:xfrm>
        </p:grpSpPr>
        <p:pic>
          <p:nvPicPr>
            <p:cNvPr id="42" name="Picture 41" descr="IMAG0922.jpg"/>
            <p:cNvPicPr>
              <a:picLocks noChangeAspect="1"/>
            </p:cNvPicPr>
            <p:nvPr/>
          </p:nvPicPr>
          <p:blipFill>
            <a:blip r:embed="rId4" cstate="print"/>
            <a:srcRect l="35034" t="13333" r="26054" b="21111"/>
            <a:stretch>
              <a:fillRect/>
            </a:stretch>
          </p:blipFill>
          <p:spPr>
            <a:xfrm>
              <a:off x="533400" y="990600"/>
              <a:ext cx="2133600" cy="484163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Rectangle 7"/>
            <p:cNvSpPr/>
            <p:nvPr/>
          </p:nvSpPr>
          <p:spPr>
            <a:xfrm>
              <a:off x="457200" y="5943600"/>
              <a:ext cx="2127468" cy="43088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2200" dirty="0" smtClean="0">
                  <a:latin typeface="Times"/>
                  <a:cs typeface="Times"/>
                </a:rPr>
                <a:t>Pattern on screen</a:t>
              </a:r>
              <a:endParaRPr lang="en-US" sz="2200" dirty="0">
                <a:latin typeface="Times"/>
                <a:cs typeface="Time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010400" y="990600"/>
            <a:ext cx="1602334" cy="5460087"/>
            <a:chOff x="7010400" y="990600"/>
            <a:chExt cx="1602334" cy="5460087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6965" y="990600"/>
              <a:ext cx="1365000" cy="4953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Rectangle 8"/>
            <p:cNvSpPr/>
            <p:nvPr/>
          </p:nvSpPr>
          <p:spPr>
            <a:xfrm>
              <a:off x="7010400" y="6019800"/>
              <a:ext cx="1602334" cy="43088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2200" dirty="0" smtClean="0">
                  <a:latin typeface="Times"/>
                  <a:cs typeface="Times"/>
                </a:rPr>
                <a:t>Pattern trace</a:t>
              </a:r>
              <a:endParaRPr lang="en-US" sz="2200" dirty="0">
                <a:latin typeface="Times"/>
                <a:cs typeface="Times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971800" y="1066800"/>
            <a:ext cx="3544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latin typeface="Times"/>
                <a:cs typeface="Times"/>
              </a:rPr>
              <a:t>Identify two periodicities.</a:t>
            </a:r>
          </a:p>
        </p:txBody>
      </p:sp>
      <p:grpSp>
        <p:nvGrpSpPr>
          <p:cNvPr id="4" name="Group 68"/>
          <p:cNvGrpSpPr/>
          <p:nvPr/>
        </p:nvGrpSpPr>
        <p:grpSpPr>
          <a:xfrm>
            <a:off x="1219200" y="2362200"/>
            <a:ext cx="967273" cy="2272030"/>
            <a:chOff x="1219200" y="2362200"/>
            <a:chExt cx="967273" cy="2272030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1676400" y="2362200"/>
              <a:ext cx="497373" cy="1143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689100" y="2489200"/>
              <a:ext cx="497373" cy="1143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1663700" y="2603500"/>
              <a:ext cx="497373" cy="1143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1231900" y="4267200"/>
              <a:ext cx="497373" cy="12573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1244600" y="4394200"/>
              <a:ext cx="497373" cy="12573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1219200" y="4508500"/>
              <a:ext cx="497373" cy="12573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4" name="Straight Connector 73"/>
          <p:cNvCxnSpPr/>
          <p:nvPr/>
        </p:nvCxnSpPr>
        <p:spPr>
          <a:xfrm flipV="1">
            <a:off x="7503225" y="4953000"/>
            <a:ext cx="474023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8"/>
          <p:cNvSpPr>
            <a:spLocks noChangeArrowheads="1"/>
          </p:cNvSpPr>
          <p:nvPr/>
        </p:nvSpPr>
        <p:spPr bwMode="auto">
          <a:xfrm>
            <a:off x="0" y="781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69"/>
          <p:cNvGrpSpPr/>
          <p:nvPr/>
        </p:nvGrpSpPr>
        <p:grpSpPr>
          <a:xfrm>
            <a:off x="1219200" y="2057400"/>
            <a:ext cx="923925" cy="2743200"/>
            <a:chOff x="1219200" y="2057400"/>
            <a:chExt cx="923925" cy="2743200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1219200" y="2057400"/>
              <a:ext cx="60388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600200" y="4800600"/>
              <a:ext cx="54292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368425" y="2819400"/>
              <a:ext cx="46037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612900" y="4135993"/>
              <a:ext cx="3683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79"/>
          <p:cNvGrpSpPr/>
          <p:nvPr/>
        </p:nvGrpSpPr>
        <p:grpSpPr>
          <a:xfrm>
            <a:off x="1729273" y="4135993"/>
            <a:ext cx="5322615" cy="707886"/>
            <a:chOff x="1729273" y="4135993"/>
            <a:chExt cx="5322615" cy="707886"/>
          </a:xfrm>
        </p:grpSpPr>
        <p:sp>
          <p:nvSpPr>
            <p:cNvPr id="35" name="TextBox 34"/>
            <p:cNvSpPr txBox="1"/>
            <p:nvPr/>
          </p:nvSpPr>
          <p:spPr>
            <a:xfrm>
              <a:off x="2971800" y="4135993"/>
              <a:ext cx="40800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Times"/>
                  <a:cs typeface="Times"/>
                </a:rPr>
                <a:t>Gives perpendicular distance between</a:t>
              </a:r>
            </a:p>
            <a:p>
              <a:r>
                <a:rPr lang="en-US" sz="2000" dirty="0" smtClean="0">
                  <a:latin typeface="Times"/>
                  <a:cs typeface="Times"/>
                </a:rPr>
                <a:t>helical turns </a:t>
              </a:r>
              <a:r>
                <a:rPr lang="en-US" sz="2000" i="1" dirty="0" smtClean="0">
                  <a:latin typeface="Times"/>
                  <a:cs typeface="Times"/>
                </a:rPr>
                <a:t>d</a:t>
              </a:r>
              <a:r>
                <a:rPr lang="en-US" sz="2000" i="1" baseline="-25000" dirty="0" smtClean="0">
                  <a:latin typeface="Times"/>
                  <a:cs typeface="Times"/>
                </a:rPr>
                <a:t>1 </a:t>
              </a:r>
              <a:r>
                <a:rPr lang="en-US" sz="2000" dirty="0" smtClean="0">
                  <a:latin typeface="Times"/>
                  <a:cs typeface="Times"/>
                </a:rPr>
                <a:t>(</a:t>
              </a:r>
              <a:r>
                <a:rPr lang="en-US" sz="2000" i="1" dirty="0" smtClean="0">
                  <a:latin typeface="Times"/>
                  <a:cs typeface="Times"/>
                </a:rPr>
                <a:t>d</a:t>
              </a:r>
              <a:r>
                <a:rPr lang="en-US" sz="2000" i="1" baseline="-25000" dirty="0" smtClean="0">
                  <a:latin typeface="Times"/>
                  <a:cs typeface="Times"/>
                </a:rPr>
                <a:t>1</a:t>
              </a:r>
              <a:r>
                <a:rPr lang="en-US" sz="2000" dirty="0" smtClean="0">
                  <a:latin typeface="Times"/>
                  <a:cs typeface="Times"/>
                </a:rPr>
                <a:t>&gt;</a:t>
              </a:r>
              <a:r>
                <a:rPr lang="en-US" sz="2000" i="1" dirty="0" smtClean="0">
                  <a:latin typeface="Times"/>
                  <a:cs typeface="Times"/>
                </a:rPr>
                <a:t> a</a:t>
              </a:r>
              <a:r>
                <a:rPr lang="en-US" sz="2000" i="1" baseline="-25000" dirty="0" smtClean="0">
                  <a:latin typeface="Times"/>
                  <a:cs typeface="Times"/>
                </a:rPr>
                <a:t>1</a:t>
              </a:r>
              <a:r>
                <a:rPr lang="en-US" sz="2000" dirty="0" smtClean="0">
                  <a:latin typeface="Times"/>
                  <a:cs typeface="Times"/>
                </a:rPr>
                <a:t>). </a:t>
              </a:r>
              <a:r>
                <a:rPr lang="en-US" sz="2000" i="1" baseline="-25000" dirty="0" smtClean="0">
                  <a:latin typeface="Times"/>
                  <a:cs typeface="Times"/>
                </a:rPr>
                <a:t> </a:t>
              </a:r>
              <a:endParaRPr lang="en-US" sz="2000" i="1" dirty="0" smtClean="0">
                <a:latin typeface="Times"/>
                <a:cs typeface="Times"/>
              </a:endParaRP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1729273" y="4330065"/>
              <a:ext cx="1318727" cy="6413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 flipV="1">
              <a:off x="1797050" y="4482466"/>
              <a:ext cx="1274277" cy="15176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5850783" y="3669030"/>
            <a:ext cx="2226417" cy="2051825"/>
            <a:chOff x="5850783" y="3669030"/>
            <a:chExt cx="2226417" cy="2051825"/>
          </a:xfrm>
        </p:grpSpPr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49920971"/>
                </p:ext>
              </p:extLst>
            </p:nvPr>
          </p:nvGraphicFramePr>
          <p:xfrm>
            <a:off x="5850783" y="5143005"/>
            <a:ext cx="1286182" cy="577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106" name="Equation" r:id="rId6" imgW="875920" imgH="393529" progId="Equation.3">
                    <p:embed/>
                  </p:oleObj>
                </mc:Choice>
                <mc:Fallback>
                  <p:oleObj name="Equation" r:id="rId6" imgW="875920" imgH="393529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0783" y="5143005"/>
                          <a:ext cx="1286182" cy="57785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CC3300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6" name="Straight Arrow Connector 25"/>
            <p:cNvCxnSpPr/>
            <p:nvPr/>
          </p:nvCxnSpPr>
          <p:spPr>
            <a:xfrm>
              <a:off x="7865423" y="3669030"/>
              <a:ext cx="211777" cy="1283970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V="1">
              <a:off x="7420100" y="4991100"/>
              <a:ext cx="597725" cy="114300"/>
            </a:xfrm>
            <a:prstGeom prst="line">
              <a:avLst/>
            </a:prstGeom>
            <a:ln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1823085" y="2057400"/>
            <a:ext cx="4866399" cy="762000"/>
            <a:chOff x="1823085" y="2057400"/>
            <a:chExt cx="4866399" cy="762000"/>
          </a:xfrm>
        </p:grpSpPr>
        <p:cxnSp>
          <p:nvCxnSpPr>
            <p:cNvPr id="62" name="Straight Arrow Connector 61"/>
            <p:cNvCxnSpPr/>
            <p:nvPr/>
          </p:nvCxnSpPr>
          <p:spPr>
            <a:xfrm>
              <a:off x="1828800" y="2057400"/>
              <a:ext cx="1066800" cy="33706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V="1">
              <a:off x="1823085" y="2394466"/>
              <a:ext cx="1072515" cy="42493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2971800" y="2209800"/>
              <a:ext cx="37176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Times"/>
                  <a:cs typeface="Times"/>
                </a:rPr>
                <a:t>Gives thickness of spring wire </a:t>
              </a:r>
              <a:r>
                <a:rPr lang="en-US" sz="2000" i="1" dirty="0" smtClean="0">
                  <a:latin typeface="Times"/>
                  <a:cs typeface="Times"/>
                </a:rPr>
                <a:t>a</a:t>
              </a:r>
              <a:r>
                <a:rPr lang="en-US" sz="2000" baseline="-25000" dirty="0" smtClean="0">
                  <a:latin typeface="Times"/>
                  <a:cs typeface="Times"/>
                </a:rPr>
                <a:t>1</a:t>
              </a:r>
              <a:r>
                <a:rPr lang="en-US" sz="2000" dirty="0" smtClean="0">
                  <a:latin typeface="Times"/>
                  <a:cs typeface="Times"/>
                </a:rPr>
                <a:t>.</a:t>
              </a:r>
              <a:endParaRPr lang="en-IN" sz="2000" dirty="0">
                <a:latin typeface="Times"/>
                <a:cs typeface="Times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0" y="25401"/>
            <a:ext cx="70000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Part A: Diffraction pattern of sample 1</a:t>
            </a:r>
            <a:endParaRPr lang="en-US" sz="3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343379" y="5486400"/>
            <a:ext cx="1796398" cy="120032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a</a:t>
            </a:r>
            <a:r>
              <a:rPr lang="en-US" baseline="-25000" dirty="0" smtClean="0"/>
              <a:t>1</a:t>
            </a:r>
            <a:r>
              <a:rPr lang="en-US" dirty="0" smtClean="0"/>
              <a:t> ~ 150 </a:t>
            </a:r>
            <a:r>
              <a:rPr lang="en-US" dirty="0" err="1" smtClean="0"/>
              <a:t>μm</a:t>
            </a:r>
            <a:endParaRPr lang="en-US" dirty="0" smtClean="0"/>
          </a:p>
          <a:p>
            <a:r>
              <a:rPr lang="en-US" i="1" dirty="0" smtClean="0"/>
              <a:t>d</a:t>
            </a:r>
            <a:r>
              <a:rPr lang="en-US" baseline="-25000" dirty="0" smtClean="0"/>
              <a:t>1</a:t>
            </a:r>
            <a:r>
              <a:rPr lang="en-US" dirty="0" smtClean="0"/>
              <a:t> ~ 900 </a:t>
            </a:r>
            <a:r>
              <a:rPr lang="en-US" dirty="0" err="1" smtClean="0"/>
              <a:t>μm</a:t>
            </a:r>
            <a:endParaRPr lang="en-US" dirty="0" smtClean="0"/>
          </a:p>
          <a:p>
            <a:r>
              <a:rPr lang="en-US" i="1" dirty="0" smtClean="0"/>
              <a:t>α</a:t>
            </a:r>
            <a:r>
              <a:rPr lang="en-US" dirty="0" smtClean="0"/>
              <a:t> ~ 10°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0173" y="0"/>
            <a:ext cx="9827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Plan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447800" y="1242477"/>
            <a:ext cx="5061426" cy="523220"/>
          </a:xfrm>
          <a:prstGeom prst="rect">
            <a:avLst/>
          </a:prstGeom>
          <a:solidFill>
            <a:schemeClr val="bg2">
              <a:lumMod val="90000"/>
              <a:alpha val="5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 smtClean="0"/>
              <a:t>1. Overview of </a:t>
            </a:r>
            <a:r>
              <a:rPr lang="en-US" sz="2800" dirty="0"/>
              <a:t>P</a:t>
            </a:r>
            <a:r>
              <a:rPr lang="en-US" sz="2800" dirty="0" smtClean="0"/>
              <a:t>hysics </a:t>
            </a:r>
            <a:r>
              <a:rPr lang="en-US" sz="2800" dirty="0"/>
              <a:t>O</a:t>
            </a:r>
            <a:r>
              <a:rPr lang="en-US" sz="2800" dirty="0" smtClean="0"/>
              <a:t>lympiad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447800" y="2301816"/>
            <a:ext cx="4961139" cy="523220"/>
          </a:xfrm>
          <a:prstGeom prst="rect">
            <a:avLst/>
          </a:prstGeom>
          <a:solidFill>
            <a:schemeClr val="bg2">
              <a:lumMod val="90000"/>
              <a:alpha val="5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/>
              <a:t>2</a:t>
            </a:r>
            <a:r>
              <a:rPr lang="en-US" sz="2800" dirty="0" smtClean="0"/>
              <a:t>. Academic </a:t>
            </a:r>
            <a:r>
              <a:rPr lang="en-US" sz="2800" dirty="0" err="1" smtClean="0"/>
              <a:t>programme</a:t>
            </a:r>
            <a:r>
              <a:rPr lang="en-US" sz="2800" dirty="0" smtClean="0"/>
              <a:t> of </a:t>
            </a:r>
            <a:r>
              <a:rPr lang="en-US" sz="2800" dirty="0" err="1" smtClean="0"/>
              <a:t>IPhO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447800" y="3386257"/>
            <a:ext cx="6207899" cy="523220"/>
          </a:xfrm>
          <a:prstGeom prst="rect">
            <a:avLst/>
          </a:prstGeom>
          <a:solidFill>
            <a:schemeClr val="bg2">
              <a:lumMod val="90000"/>
              <a:alpha val="5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 smtClean="0"/>
              <a:t>3. Experimental component of </a:t>
            </a:r>
            <a:r>
              <a:rPr lang="en-US" sz="2800" dirty="0" err="1" smtClean="0"/>
              <a:t>IPhO</a:t>
            </a:r>
            <a:r>
              <a:rPr lang="en-US" sz="2800" dirty="0" smtClean="0"/>
              <a:t> 2015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1447800" y="4505980"/>
            <a:ext cx="5902127" cy="523220"/>
          </a:xfrm>
          <a:prstGeom prst="rect">
            <a:avLst/>
          </a:prstGeom>
          <a:solidFill>
            <a:schemeClr val="bg2">
              <a:lumMod val="90000"/>
              <a:alpha val="5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/>
              <a:t>4</a:t>
            </a:r>
            <a:r>
              <a:rPr lang="en-US" sz="2800" dirty="0" smtClean="0"/>
              <a:t>. Theoretical component of </a:t>
            </a:r>
            <a:r>
              <a:rPr lang="en-US" sz="2800" dirty="0" err="1" smtClean="0"/>
              <a:t>IPhO</a:t>
            </a:r>
            <a:r>
              <a:rPr lang="en-US" sz="2800" dirty="0" smtClean="0"/>
              <a:t> 2015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1447800" y="5572780"/>
            <a:ext cx="5261476" cy="523220"/>
          </a:xfrm>
          <a:prstGeom prst="rect">
            <a:avLst/>
          </a:prstGeom>
          <a:solidFill>
            <a:schemeClr val="bg2">
              <a:lumMod val="90000"/>
              <a:alpha val="5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 smtClean="0"/>
              <a:t>5. Results &amp; analysis of </a:t>
            </a:r>
            <a:r>
              <a:rPr lang="en-US" sz="2800" dirty="0" err="1" smtClean="0"/>
              <a:t>IPhO</a:t>
            </a:r>
            <a:r>
              <a:rPr lang="en-US" sz="2800" dirty="0" smtClean="0"/>
              <a:t> 2015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45030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J:\Final photos for dna\DNA3d2d -Copy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6200" y="2001193"/>
            <a:ext cx="5562600" cy="2591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551116" y="4680287"/>
            <a:ext cx="1811084" cy="120032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Typical view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of double helix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24200" y="4687669"/>
            <a:ext cx="2133600" cy="120032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Viewed at normal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incidence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383545"/>
            <a:ext cx="20871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781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0" y="25401"/>
            <a:ext cx="37751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Part B: Double helix</a:t>
            </a:r>
            <a:endParaRPr lang="en-US" sz="3200" b="1" baseline="-25000" dirty="0"/>
          </a:p>
        </p:txBody>
      </p:sp>
    </p:spTree>
    <p:extLst>
      <p:ext uri="{BB962C8B-B14F-4D97-AF65-F5344CB8AC3E}">
        <p14:creationId xmlns:p14="http://schemas.microsoft.com/office/powerpoint/2010/main" val="1924966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420" y="1126426"/>
            <a:ext cx="1423950" cy="132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220" y="1066800"/>
            <a:ext cx="1461780" cy="1386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4" t="9039" r="31875" b="5819"/>
          <a:stretch/>
        </p:blipFill>
        <p:spPr>
          <a:xfrm>
            <a:off x="739218" y="1143000"/>
            <a:ext cx="1264763" cy="228600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01437"/>
            <a:ext cx="1581128" cy="1509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" t="25668" r="3219" b="30500"/>
          <a:stretch/>
        </p:blipFill>
        <p:spPr>
          <a:xfrm>
            <a:off x="5806965" y="2948045"/>
            <a:ext cx="3312355" cy="8020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0" t="30575" r="26065" b="10115"/>
          <a:stretch/>
        </p:blipFill>
        <p:spPr>
          <a:xfrm>
            <a:off x="2057400" y="4622501"/>
            <a:ext cx="1517635" cy="1489791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781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486" y="1219200"/>
            <a:ext cx="1738377" cy="17373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2400" y="3424535"/>
            <a:ext cx="2831224" cy="83099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3D printing/</a:t>
            </a:r>
          </a:p>
          <a:p>
            <a:r>
              <a:rPr lang="en-US" dirty="0" smtClean="0"/>
              <a:t>Double helical spring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794281" y="2453576"/>
            <a:ext cx="2920719" cy="120032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High resolution printing/Photograph on old camera rolls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81000" y="6123593"/>
            <a:ext cx="3344185" cy="4616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Laser cut pattern on brass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806966" y="3750092"/>
            <a:ext cx="3312355" cy="4616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Micron size wire weaved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4168612" y="4512092"/>
            <a:ext cx="4670588" cy="2209800"/>
            <a:chOff x="4168612" y="4512092"/>
            <a:chExt cx="4670588" cy="220980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256006" y="4424698"/>
              <a:ext cx="1752600" cy="1927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" name="Group 15"/>
            <p:cNvGrpSpPr/>
            <p:nvPr/>
          </p:nvGrpSpPr>
          <p:grpSpPr>
            <a:xfrm>
              <a:off x="4798972" y="4512092"/>
              <a:ext cx="4040228" cy="1752600"/>
              <a:chOff x="2209800" y="3983883"/>
              <a:chExt cx="4040228" cy="1752600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069" t="-1341" r="24483" b="192"/>
              <a:stretch/>
            </p:blipFill>
            <p:spPr>
              <a:xfrm rot="5400000">
                <a:off x="4344621" y="3831076"/>
                <a:ext cx="1752600" cy="2058214"/>
              </a:xfrm>
              <a:prstGeom prst="rect">
                <a:avLst/>
              </a:prstGeom>
            </p:spPr>
          </p:pic>
          <p:sp>
            <p:nvSpPr>
              <p:cNvPr id="18" name="Right Arrow 17"/>
              <p:cNvSpPr/>
              <p:nvPr/>
            </p:nvSpPr>
            <p:spPr>
              <a:xfrm>
                <a:off x="2853559" y="4813774"/>
                <a:ext cx="1143000" cy="127930"/>
              </a:xfrm>
              <a:prstGeom prst="rightArrow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marL="457200" indent="-457200" algn="ctr">
                  <a:buFont typeface="Arial" pitchFamily="34" charset="0"/>
                  <a:buChar char="•"/>
                </a:pPr>
                <a:endParaRPr lang="en-US" sz="29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2209800" y="4572000"/>
                <a:ext cx="609600" cy="609600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marL="457200" indent="-457200" algn="ctr">
                  <a:buFont typeface="Arial" pitchFamily="34" charset="0"/>
                  <a:buChar char="•"/>
                </a:pPr>
                <a:endParaRPr lang="en-US" sz="29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506014" y="4343400"/>
                <a:ext cx="5822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10X</a:t>
                </a: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5230005" y="6260227"/>
              <a:ext cx="2389995" cy="461665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Photolithography</a:t>
              </a:r>
              <a:endParaRPr lang="en-US" dirty="0"/>
            </a:p>
          </p:txBody>
        </p:sp>
      </p:grp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0" y="383545"/>
            <a:ext cx="20871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0" y="781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0" y="25401"/>
            <a:ext cx="61432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Explored double helical structure</a:t>
            </a:r>
            <a:endParaRPr lang="en-US" sz="3200" b="1" baseline="-25000" dirty="0"/>
          </a:p>
        </p:txBody>
      </p:sp>
    </p:spTree>
    <p:extLst>
      <p:ext uri="{BB962C8B-B14F-4D97-AF65-F5344CB8AC3E}">
        <p14:creationId xmlns:p14="http://schemas.microsoft.com/office/powerpoint/2010/main" val="1916348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J:\Final photos for dna\DNA3d2d -Copy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6200" y="1600200"/>
            <a:ext cx="5562600" cy="2591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551116" y="4419600"/>
            <a:ext cx="1952779" cy="76944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200" dirty="0" smtClean="0">
                <a:latin typeface="Times"/>
                <a:cs typeface="Times"/>
              </a:rPr>
              <a:t>Typical view </a:t>
            </a:r>
          </a:p>
          <a:p>
            <a:r>
              <a:rPr lang="en-US" sz="2200" dirty="0" smtClean="0">
                <a:latin typeface="Times"/>
                <a:cs typeface="Times"/>
              </a:rPr>
              <a:t>of double helix</a:t>
            </a:r>
            <a:endParaRPr lang="en-US" sz="2200" dirty="0">
              <a:latin typeface="Times"/>
              <a:cs typeface="Time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24200" y="4419600"/>
            <a:ext cx="2362200" cy="76944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Times"/>
                <a:cs typeface="Times"/>
              </a:rPr>
              <a:t>Viewed at normal </a:t>
            </a:r>
          </a:p>
          <a:p>
            <a:r>
              <a:rPr lang="en-US" sz="2200" dirty="0" smtClean="0">
                <a:latin typeface="Times"/>
                <a:cs typeface="Times"/>
              </a:rPr>
              <a:t>incidence</a:t>
            </a:r>
            <a:endParaRPr lang="en-US" sz="2200" dirty="0">
              <a:latin typeface="Times"/>
              <a:cs typeface="Times"/>
            </a:endParaRPr>
          </a:p>
        </p:txBody>
      </p:sp>
      <p:pic>
        <p:nvPicPr>
          <p:cNvPr id="13" name="Picture 12" descr="C:\Users\supshi\Desktop\PhO15\DNA\Fig4.JPG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715000" y="2057400"/>
            <a:ext cx="322754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6019800" y="4191000"/>
            <a:ext cx="2819400" cy="110799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Times"/>
                <a:ea typeface="Calibri"/>
                <a:cs typeface="Times"/>
              </a:rPr>
              <a:t>Double-helix-like pattern of sample II printed on glass</a:t>
            </a:r>
            <a:endParaRPr lang="en-US" sz="2200" dirty="0">
              <a:latin typeface="Times"/>
              <a:cs typeface="Time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200" y="5562600"/>
            <a:ext cx="8915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"/>
                <a:cs typeface="Times"/>
              </a:rPr>
              <a:t>D</a:t>
            </a:r>
            <a:r>
              <a:rPr lang="en-US" dirty="0" smtClean="0">
                <a:latin typeface="Times"/>
                <a:cs typeface="Times"/>
              </a:rPr>
              <a:t>etermine line thickness (</a:t>
            </a:r>
            <a:r>
              <a:rPr lang="en-US" i="1" dirty="0" smtClean="0">
                <a:latin typeface="Times"/>
                <a:cs typeface="Times"/>
              </a:rPr>
              <a:t>a</a:t>
            </a:r>
            <a:r>
              <a:rPr lang="en-US" i="1" baseline="-25000" dirty="0" smtClean="0">
                <a:latin typeface="Times"/>
                <a:cs typeface="Times"/>
              </a:rPr>
              <a:t>2</a:t>
            </a:r>
            <a:r>
              <a:rPr lang="en-US" dirty="0" smtClean="0">
                <a:latin typeface="Times"/>
                <a:cs typeface="Times"/>
              </a:rPr>
              <a:t>), perpendicular distance (</a:t>
            </a:r>
            <a:r>
              <a:rPr lang="en-US" i="1" dirty="0" smtClean="0">
                <a:latin typeface="Times"/>
                <a:cs typeface="Times"/>
              </a:rPr>
              <a:t>d</a:t>
            </a:r>
            <a:r>
              <a:rPr lang="en-US" i="1" baseline="-25000" dirty="0" smtClean="0">
                <a:latin typeface="Times"/>
                <a:cs typeface="Times"/>
              </a:rPr>
              <a:t>2</a:t>
            </a:r>
            <a:r>
              <a:rPr lang="en-US" dirty="0" smtClean="0">
                <a:latin typeface="Times"/>
                <a:cs typeface="Times"/>
              </a:rPr>
              <a:t>) and pitch angle (2</a:t>
            </a:r>
            <a:r>
              <a:rPr lang="en-US" i="1" dirty="0" smtClean="0">
                <a:latin typeface="Times"/>
                <a:cs typeface="Times"/>
              </a:rPr>
              <a:t>α</a:t>
            </a:r>
            <a:r>
              <a:rPr lang="en-US" baseline="-25000" dirty="0" smtClean="0">
                <a:latin typeface="Times"/>
                <a:cs typeface="Times"/>
                <a:sym typeface="Symbol"/>
              </a:rPr>
              <a:t>2</a:t>
            </a:r>
            <a:r>
              <a:rPr lang="en-US" dirty="0" smtClean="0">
                <a:latin typeface="Times"/>
                <a:cs typeface="Times"/>
              </a:rPr>
              <a:t>).</a:t>
            </a:r>
            <a:endParaRPr lang="en-US" i="1" dirty="0" smtClean="0">
              <a:latin typeface="Times"/>
              <a:cs typeface="Times"/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0" y="383545"/>
            <a:ext cx="20871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0" y="781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2400" y="1066800"/>
            <a:ext cx="3223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"/>
                <a:cs typeface="Times"/>
              </a:rPr>
              <a:t>Sample 2: Double helix</a:t>
            </a:r>
            <a:endParaRPr lang="en-IN" b="1" dirty="0">
              <a:latin typeface="Times"/>
              <a:cs typeface="Time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0" y="25401"/>
            <a:ext cx="13356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Part B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00" y="685800"/>
            <a:ext cx="1950850" cy="6153538"/>
            <a:chOff x="762000" y="685800"/>
            <a:chExt cx="1950850" cy="6153538"/>
          </a:xfrm>
        </p:grpSpPr>
        <p:pic>
          <p:nvPicPr>
            <p:cNvPr id="4" name="Picture 3" descr="IMAG0916.jpg"/>
            <p:cNvPicPr>
              <a:picLocks noChangeAspect="1"/>
            </p:cNvPicPr>
            <p:nvPr/>
          </p:nvPicPr>
          <p:blipFill>
            <a:blip r:embed="rId3" cstate="print"/>
            <a:srcRect l="41020" t="3333" r="27551" b="15556"/>
            <a:stretch>
              <a:fillRect/>
            </a:stretch>
          </p:blipFill>
          <p:spPr>
            <a:xfrm>
              <a:off x="914400" y="685800"/>
              <a:ext cx="1709803" cy="594360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762000" y="6439228"/>
              <a:ext cx="1950850" cy="40011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latin typeface="Times"/>
                  <a:cs typeface="Times"/>
                </a:rPr>
                <a:t>Pattern on screen</a:t>
              </a:r>
              <a:endParaRPr lang="en-US" sz="2000" dirty="0">
                <a:latin typeface="Times"/>
                <a:cs typeface="Times"/>
              </a:endParaRPr>
            </a:p>
          </p:txBody>
        </p:sp>
      </p:grpSp>
      <p:grpSp>
        <p:nvGrpSpPr>
          <p:cNvPr id="7" name="Group 27"/>
          <p:cNvGrpSpPr/>
          <p:nvPr/>
        </p:nvGrpSpPr>
        <p:grpSpPr>
          <a:xfrm rot="20909592">
            <a:off x="1676400" y="4076700"/>
            <a:ext cx="381000" cy="152400"/>
            <a:chOff x="1676400" y="4076700"/>
            <a:chExt cx="609600" cy="152400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1676400" y="4076700"/>
              <a:ext cx="53340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733550" y="4152900"/>
              <a:ext cx="53340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1752600" y="4229100"/>
              <a:ext cx="53340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2667000" y="914400"/>
            <a:ext cx="3778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latin typeface="Times"/>
                <a:cs typeface="Times"/>
              </a:rPr>
              <a:t>Identify three periodicities.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7248752" y="762000"/>
            <a:ext cx="1514248" cy="6001139"/>
            <a:chOff x="6400800" y="838199"/>
            <a:chExt cx="1514248" cy="6001139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552" y="838199"/>
              <a:ext cx="1504496" cy="5688429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6400800" y="6439228"/>
              <a:ext cx="1473455" cy="40011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latin typeface="Times"/>
                  <a:cs typeface="Times"/>
                </a:rPr>
                <a:t>Pattern trace</a:t>
              </a:r>
              <a:endParaRPr lang="en-US" sz="2000" dirty="0">
                <a:latin typeface="Times"/>
                <a:cs typeface="Time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953352" y="3973531"/>
            <a:ext cx="2362200" cy="2274870"/>
            <a:chOff x="5105400" y="4049730"/>
            <a:chExt cx="2362200" cy="2274870"/>
          </a:xfrm>
        </p:grpSpPr>
        <p:graphicFrame>
          <p:nvGraphicFramePr>
            <p:cNvPr id="33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33732854"/>
                </p:ext>
              </p:extLst>
            </p:nvPr>
          </p:nvGraphicFramePr>
          <p:xfrm>
            <a:off x="5105400" y="5638800"/>
            <a:ext cx="1304925" cy="577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130" name="Equation" r:id="rId5" imgW="888614" imgH="393529" progId="Equation.3">
                    <p:embed/>
                  </p:oleObj>
                </mc:Choice>
                <mc:Fallback>
                  <p:oleObj name="Equation" r:id="rId5" imgW="888614" imgH="393529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05400" y="5638800"/>
                          <a:ext cx="1304925" cy="57785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CC3300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4" name="Straight Arrow Connector 33"/>
            <p:cNvCxnSpPr/>
            <p:nvPr/>
          </p:nvCxnSpPr>
          <p:spPr>
            <a:xfrm flipH="1">
              <a:off x="6553200" y="4049730"/>
              <a:ext cx="457200" cy="2049094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6679720" y="6175024"/>
              <a:ext cx="787880" cy="149576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1991703" y="3954959"/>
            <a:ext cx="4409097" cy="769441"/>
            <a:chOff x="1991703" y="3954959"/>
            <a:chExt cx="4409097" cy="769441"/>
          </a:xfrm>
        </p:grpSpPr>
        <p:sp>
          <p:nvSpPr>
            <p:cNvPr id="20" name="TextBox 19"/>
            <p:cNvSpPr txBox="1"/>
            <p:nvPr/>
          </p:nvSpPr>
          <p:spPr>
            <a:xfrm>
              <a:off x="2812958" y="3954959"/>
              <a:ext cx="358784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latin typeface="Times"/>
                  <a:cs typeface="Times"/>
                </a:rPr>
                <a:t>Gives perpendicular distance</a:t>
              </a:r>
            </a:p>
            <a:p>
              <a:r>
                <a:rPr lang="en-US" sz="2200" dirty="0" smtClean="0">
                  <a:latin typeface="Times"/>
                  <a:cs typeface="Times"/>
                </a:rPr>
                <a:t> between helical turns </a:t>
              </a:r>
              <a:r>
                <a:rPr lang="en-US" sz="2200" i="1" dirty="0" smtClean="0">
                  <a:latin typeface="Times"/>
                  <a:cs typeface="Times"/>
                </a:rPr>
                <a:t>d</a:t>
              </a:r>
              <a:r>
                <a:rPr lang="en-US" sz="2200" i="1" baseline="-25000" dirty="0" smtClean="0">
                  <a:latin typeface="Times"/>
                  <a:cs typeface="Times"/>
                </a:rPr>
                <a:t>2.</a:t>
              </a:r>
              <a:endParaRPr lang="en-US" sz="2200" i="1" dirty="0" smtClean="0">
                <a:latin typeface="Times"/>
                <a:cs typeface="Times"/>
              </a:endParaRP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>
              <a:off x="1991703" y="4049730"/>
              <a:ext cx="879134" cy="15963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>
              <a:off x="2068772" y="4183777"/>
              <a:ext cx="682616" cy="578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2"/>
          <p:cNvGrpSpPr/>
          <p:nvPr/>
        </p:nvGrpSpPr>
        <p:grpSpPr>
          <a:xfrm rot="20986716">
            <a:off x="1304346" y="877114"/>
            <a:ext cx="897286" cy="5334000"/>
            <a:chOff x="609600" y="838200"/>
            <a:chExt cx="2514600" cy="53340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762000" y="2133600"/>
              <a:ext cx="23622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62000" y="838200"/>
              <a:ext cx="23622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09600" y="6172200"/>
              <a:ext cx="23622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09600" y="4876800"/>
              <a:ext cx="23622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/>
          <p:cNvSpPr/>
          <p:nvPr/>
        </p:nvSpPr>
        <p:spPr>
          <a:xfrm>
            <a:off x="3505200" y="1600200"/>
            <a:ext cx="16097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i="1" baseline="-25000" dirty="0" smtClean="0">
                <a:latin typeface="Times New Roman" pitchFamily="18" charset="0"/>
                <a:cs typeface="Times New Roman" pitchFamily="18" charset="0"/>
              </a:rPr>
              <a:t>2 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&gt;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s &gt; a</a:t>
            </a:r>
            <a:r>
              <a:rPr lang="en-US" i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/>
          </a:p>
        </p:txBody>
      </p:sp>
      <p:grpSp>
        <p:nvGrpSpPr>
          <p:cNvPr id="15" name="Group 15"/>
          <p:cNvGrpSpPr/>
          <p:nvPr/>
        </p:nvGrpSpPr>
        <p:grpSpPr>
          <a:xfrm rot="482874">
            <a:off x="1606364" y="2629803"/>
            <a:ext cx="568899" cy="533400"/>
            <a:chOff x="1447800" y="2590800"/>
            <a:chExt cx="762000" cy="533400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1447800" y="2838450"/>
              <a:ext cx="7620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447800" y="2590800"/>
              <a:ext cx="751695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1447800" y="3124200"/>
              <a:ext cx="76200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2384388" y="4823983"/>
            <a:ext cx="3711612" cy="1274852"/>
            <a:chOff x="2384388" y="4823983"/>
            <a:chExt cx="3711612" cy="1274852"/>
          </a:xfrm>
        </p:grpSpPr>
        <p:sp>
          <p:nvSpPr>
            <p:cNvPr id="19" name="TextBox 18"/>
            <p:cNvSpPr txBox="1"/>
            <p:nvPr/>
          </p:nvSpPr>
          <p:spPr>
            <a:xfrm>
              <a:off x="3118388" y="5040868"/>
              <a:ext cx="297761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>
                  <a:latin typeface="Times"/>
                  <a:cs typeface="Times"/>
                </a:rPr>
                <a:t>Gives  line thickness </a:t>
              </a:r>
              <a:r>
                <a:rPr lang="en-US" sz="2200" i="1" dirty="0" smtClean="0">
                  <a:latin typeface="Times"/>
                  <a:cs typeface="Times"/>
                </a:rPr>
                <a:t>a</a:t>
              </a:r>
              <a:r>
                <a:rPr lang="en-US" sz="2200" i="1" baseline="-25000" dirty="0" smtClean="0">
                  <a:latin typeface="Times"/>
                  <a:cs typeface="Times"/>
                </a:rPr>
                <a:t>2.</a:t>
              </a:r>
              <a:endParaRPr lang="en-US" sz="2200" i="1" dirty="0" smtClean="0">
                <a:latin typeface="Times"/>
                <a:cs typeface="Times"/>
              </a:endParaRPr>
            </a:p>
          </p:txBody>
        </p:sp>
        <p:cxnSp>
          <p:nvCxnSpPr>
            <p:cNvPr id="39" name="Straight Arrow Connector 38"/>
            <p:cNvCxnSpPr>
              <a:endCxn id="19" idx="1"/>
            </p:cNvCxnSpPr>
            <p:nvPr/>
          </p:nvCxnSpPr>
          <p:spPr>
            <a:xfrm>
              <a:off x="2384388" y="4823983"/>
              <a:ext cx="734000" cy="43232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endCxn id="19" idx="1"/>
            </p:cNvCxnSpPr>
            <p:nvPr/>
          </p:nvCxnSpPr>
          <p:spPr>
            <a:xfrm rot="5400000" flipH="1" flipV="1">
              <a:off x="2450034" y="5430481"/>
              <a:ext cx="842522" cy="49418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48"/>
          <p:cNvGrpSpPr/>
          <p:nvPr/>
        </p:nvGrpSpPr>
        <p:grpSpPr>
          <a:xfrm>
            <a:off x="2202182" y="2602468"/>
            <a:ext cx="3360418" cy="558108"/>
            <a:chOff x="2202182" y="2602468"/>
            <a:chExt cx="3360418" cy="558108"/>
          </a:xfrm>
        </p:grpSpPr>
        <p:sp>
          <p:nvSpPr>
            <p:cNvPr id="29" name="TextBox 28"/>
            <p:cNvSpPr txBox="1"/>
            <p:nvPr/>
          </p:nvSpPr>
          <p:spPr>
            <a:xfrm>
              <a:off x="2965988" y="2602468"/>
              <a:ext cx="25966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>
                  <a:latin typeface="Times"/>
                  <a:cs typeface="Times"/>
                </a:rPr>
                <a:t>Gives helix offset </a:t>
              </a:r>
              <a:r>
                <a:rPr lang="en-US" b="1" i="1" dirty="0" smtClean="0">
                  <a:latin typeface="Times"/>
                  <a:cs typeface="Times"/>
                </a:rPr>
                <a:t>s</a:t>
              </a:r>
              <a:endParaRPr lang="en-US" i="1" dirty="0" smtClean="0">
                <a:latin typeface="Times"/>
                <a:cs typeface="Times"/>
              </a:endParaRPr>
            </a:p>
          </p:txBody>
        </p:sp>
        <p:cxnSp>
          <p:nvCxnSpPr>
            <p:cNvPr id="46" name="Straight Arrow Connector 45"/>
            <p:cNvCxnSpPr>
              <a:endCxn id="29" idx="1"/>
            </p:cNvCxnSpPr>
            <p:nvPr/>
          </p:nvCxnSpPr>
          <p:spPr>
            <a:xfrm>
              <a:off x="2202182" y="2671176"/>
              <a:ext cx="763806" cy="16212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endCxn id="29" idx="1"/>
            </p:cNvCxnSpPr>
            <p:nvPr/>
          </p:nvCxnSpPr>
          <p:spPr>
            <a:xfrm flipV="1">
              <a:off x="2202182" y="2833301"/>
              <a:ext cx="763806" cy="32727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8"/>
          <p:cNvSpPr>
            <a:spLocks noChangeArrowheads="1"/>
          </p:cNvSpPr>
          <p:nvPr/>
        </p:nvSpPr>
        <p:spPr bwMode="auto">
          <a:xfrm>
            <a:off x="0" y="781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0" y="25401"/>
            <a:ext cx="69998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Part B: Diffraction pattern of sample 2</a:t>
            </a:r>
            <a:endParaRPr lang="en-US" sz="32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3569477" y="5486400"/>
            <a:ext cx="1612123" cy="132343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a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~ 50 </a:t>
            </a:r>
            <a:r>
              <a:rPr lang="en-US" sz="2000" dirty="0" err="1" smtClean="0"/>
              <a:t>μm</a:t>
            </a:r>
            <a:endParaRPr lang="en-US" sz="2000" dirty="0" smtClean="0"/>
          </a:p>
          <a:p>
            <a:r>
              <a:rPr lang="en-US" sz="2000" i="1" dirty="0" smtClean="0"/>
              <a:t>d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~ 1000 </a:t>
            </a:r>
            <a:r>
              <a:rPr lang="en-US" sz="2000" dirty="0" err="1" smtClean="0"/>
              <a:t>μm</a:t>
            </a:r>
            <a:endParaRPr lang="en-US" sz="2000" dirty="0" smtClean="0"/>
          </a:p>
          <a:p>
            <a:r>
              <a:rPr lang="en-US" sz="2000" i="1" dirty="0" smtClean="0"/>
              <a:t>s</a:t>
            </a:r>
            <a:r>
              <a:rPr lang="en-US" sz="2000" dirty="0" smtClean="0"/>
              <a:t> = 240 </a:t>
            </a:r>
            <a:r>
              <a:rPr lang="en-US" sz="2000" dirty="0" err="1" smtClean="0"/>
              <a:t>μm</a:t>
            </a:r>
            <a:endParaRPr lang="en-US" sz="2000" dirty="0" smtClean="0"/>
          </a:p>
          <a:p>
            <a:r>
              <a:rPr lang="el-GR" sz="2000" i="1" dirty="0" smtClean="0"/>
              <a:t>α</a:t>
            </a:r>
            <a:r>
              <a:rPr lang="en-US" sz="2000" dirty="0" smtClean="0"/>
              <a:t> = 10</a:t>
            </a:r>
            <a:r>
              <a:rPr lang="en-US" sz="2000" dirty="0"/>
              <a:t>°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361950" y="1173391"/>
            <a:ext cx="2384173" cy="2890541"/>
            <a:chOff x="6378827" y="152400"/>
            <a:chExt cx="2384173" cy="2890541"/>
          </a:xfrm>
        </p:grpSpPr>
        <p:sp>
          <p:nvSpPr>
            <p:cNvPr id="7" name="TextBox 6"/>
            <p:cNvSpPr txBox="1"/>
            <p:nvPr/>
          </p:nvSpPr>
          <p:spPr>
            <a:xfrm>
              <a:off x="7086600" y="2581276"/>
              <a:ext cx="13644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Photo 51 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8" name="Picture 3" descr="\\VBOXSVR\praveenp\ltx\olympiad\ipho2015\helix\photo5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378827" y="152400"/>
              <a:ext cx="2384173" cy="2428876"/>
            </a:xfrm>
            <a:prstGeom prst="rect">
              <a:avLst/>
            </a:prstGeom>
            <a:noFill/>
          </p:spPr>
        </p:pic>
      </p:grpSp>
      <p:grpSp>
        <p:nvGrpSpPr>
          <p:cNvPr id="3" name="Group 34"/>
          <p:cNvGrpSpPr/>
          <p:nvPr/>
        </p:nvGrpSpPr>
        <p:grpSpPr>
          <a:xfrm>
            <a:off x="840780" y="1597818"/>
            <a:ext cx="1788120" cy="2135982"/>
            <a:chOff x="840780" y="1478191"/>
            <a:chExt cx="1788120" cy="2135982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60788272"/>
                </p:ext>
              </p:extLst>
            </p:nvPr>
          </p:nvGraphicFramePr>
          <p:xfrm>
            <a:off x="2514600" y="3398273"/>
            <a:ext cx="1143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153" name="Equation" r:id="rId5" imgW="114151" imgH="215619" progId="Equation.3">
                    <p:embed/>
                  </p:oleObj>
                </mc:Choice>
                <mc:Fallback>
                  <p:oleObj name="Equation" r:id="rId5" imgW="114151" imgH="215619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14600" y="3398273"/>
                          <a:ext cx="1143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9" name="Straight Connector 8"/>
            <p:cNvCxnSpPr/>
            <p:nvPr/>
          </p:nvCxnSpPr>
          <p:spPr>
            <a:xfrm flipH="1">
              <a:off x="993523" y="1554391"/>
              <a:ext cx="1047750" cy="144780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 flipV="1">
              <a:off x="993523" y="1600612"/>
              <a:ext cx="1219200" cy="144780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898273" y="1478191"/>
              <a:ext cx="1314450" cy="1752600"/>
            </a:xfrm>
            <a:prstGeom prst="rect">
              <a:avLst/>
            </a:prstGeom>
          </p:spPr>
          <p:txBody>
            <a:bodyPr wrap="square" rtlCol="0" anchor="ctr">
              <a:spAutoFit/>
            </a:bodyPr>
            <a:lstStyle/>
            <a:p>
              <a:pPr marL="457200" indent="-457200" algn="ctr">
                <a:buFont typeface="Arial" pitchFamily="34" charset="0"/>
                <a:buChar char="•"/>
              </a:pPr>
              <a:endParaRPr lang="en-US" sz="2900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V="1">
              <a:off x="840780" y="2044249"/>
              <a:ext cx="261938" cy="128814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912107" y="2044249"/>
              <a:ext cx="289312" cy="172356"/>
            </a:xfrm>
            <a:prstGeom prst="line">
              <a:avLst/>
            </a:prstGeom>
            <a:ln w="28575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31"/>
          <p:cNvGrpSpPr/>
          <p:nvPr/>
        </p:nvGrpSpPr>
        <p:grpSpPr>
          <a:xfrm>
            <a:off x="3276600" y="914400"/>
            <a:ext cx="2057400" cy="3886200"/>
            <a:chOff x="2971800" y="1194151"/>
            <a:chExt cx="2133600" cy="4841631"/>
          </a:xfrm>
        </p:grpSpPr>
        <p:pic>
          <p:nvPicPr>
            <p:cNvPr id="18" name="Picture 17" descr="IMAG0922.jpg"/>
            <p:cNvPicPr>
              <a:picLocks noChangeAspect="1"/>
            </p:cNvPicPr>
            <p:nvPr/>
          </p:nvPicPr>
          <p:blipFill>
            <a:blip r:embed="rId7" cstate="print"/>
            <a:srcRect l="35034" t="13333" r="26054" b="21111"/>
            <a:stretch>
              <a:fillRect/>
            </a:stretch>
          </p:blipFill>
          <p:spPr>
            <a:xfrm>
              <a:off x="2971800" y="1194151"/>
              <a:ext cx="2133600" cy="484163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14" name="Group 18"/>
            <p:cNvGrpSpPr/>
            <p:nvPr/>
          </p:nvGrpSpPr>
          <p:grpSpPr>
            <a:xfrm>
              <a:off x="3657600" y="2260951"/>
              <a:ext cx="923925" cy="2743200"/>
              <a:chOff x="1219200" y="2057400"/>
              <a:chExt cx="923925" cy="2743200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>
                <a:off x="1219200" y="2057400"/>
                <a:ext cx="60388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1600200" y="4800600"/>
                <a:ext cx="54292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368425" y="2819400"/>
                <a:ext cx="46037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1612900" y="4135993"/>
                <a:ext cx="3683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23"/>
            <p:cNvGrpSpPr/>
            <p:nvPr/>
          </p:nvGrpSpPr>
          <p:grpSpPr>
            <a:xfrm>
              <a:off x="3657600" y="2565751"/>
              <a:ext cx="967273" cy="2272030"/>
              <a:chOff x="1219200" y="2362200"/>
              <a:chExt cx="967273" cy="2272030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>
                <a:off x="1676400" y="2362200"/>
                <a:ext cx="497373" cy="1143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1689100" y="2489200"/>
                <a:ext cx="497373" cy="1143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1663700" y="2603500"/>
                <a:ext cx="497373" cy="1143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1231900" y="4267200"/>
                <a:ext cx="497373" cy="12573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1244600" y="4394200"/>
                <a:ext cx="497373" cy="12573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1219200" y="4508500"/>
                <a:ext cx="497373" cy="12573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1" name="Picture 4" descr="\\VBOXSVR\praveenp\ltx\olympiad\ipho2015\helix\structure-of-dn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4671" y="4191000"/>
            <a:ext cx="1463729" cy="2590800"/>
          </a:xfrm>
          <a:prstGeom prst="rect">
            <a:avLst/>
          </a:prstGeom>
          <a:noFill/>
        </p:spPr>
      </p:pic>
      <p:pic>
        <p:nvPicPr>
          <p:cNvPr id="33" name="Picture 1"/>
          <p:cNvPicPr>
            <a:picLocks noChangeAspect="1" noChangeArrowheads="1"/>
          </p:cNvPicPr>
          <p:nvPr/>
        </p:nvPicPr>
        <p:blipFill>
          <a:blip r:embed="rId9" cstate="print"/>
          <a:srcRect l="14478" r="13130"/>
          <a:stretch>
            <a:fillRect/>
          </a:stretch>
        </p:blipFill>
        <p:spPr bwMode="auto">
          <a:xfrm rot="10800000" flipH="1">
            <a:off x="3733800" y="4876800"/>
            <a:ext cx="1143000" cy="18626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0" y="383545"/>
            <a:ext cx="20871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0" y="781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rot="5400000">
            <a:off x="266700" y="3847306"/>
            <a:ext cx="5410200" cy="15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314112" y="3850288"/>
            <a:ext cx="5410200" cy="15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>
            <a:off x="2866831" y="3856638"/>
            <a:ext cx="5410200" cy="15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5400000">
            <a:off x="2914243" y="3859620"/>
            <a:ext cx="5410200" cy="15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0" y="25401"/>
            <a:ext cx="19173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Summary</a:t>
            </a:r>
            <a:endParaRPr lang="en-US" sz="32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5681597" y="762000"/>
            <a:ext cx="3462404" cy="5791200"/>
            <a:chOff x="5681597" y="762000"/>
            <a:chExt cx="3462404" cy="5791200"/>
          </a:xfrm>
        </p:grpSpPr>
        <p:pic>
          <p:nvPicPr>
            <p:cNvPr id="34" name="Picture 33" descr="J:\Final photos for dna\DNA3d2d -Copy.jpg"/>
            <p:cNvPicPr/>
            <p:nvPr/>
          </p:nvPicPr>
          <p:blipFill>
            <a:blip r:embed="rId10" cstate="print"/>
            <a:stretch>
              <a:fillRect/>
            </a:stretch>
          </p:blipFill>
          <p:spPr bwMode="auto">
            <a:xfrm>
              <a:off x="5867400" y="5257800"/>
              <a:ext cx="3124200" cy="129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35" descr="C:\Users\supshi\Desktop\PhO15\DNA\Fig4.JPG"/>
            <p:cNvPicPr/>
            <p:nvPr/>
          </p:nvPicPr>
          <p:blipFill>
            <a:blip r:embed="rId11" cstate="print"/>
            <a:stretch>
              <a:fillRect/>
            </a:stretch>
          </p:blipFill>
          <p:spPr bwMode="auto">
            <a:xfrm>
              <a:off x="6934201" y="3429000"/>
              <a:ext cx="2209800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7" name="Group 46"/>
            <p:cNvGrpSpPr/>
            <p:nvPr/>
          </p:nvGrpSpPr>
          <p:grpSpPr>
            <a:xfrm>
              <a:off x="5681597" y="762000"/>
              <a:ext cx="1252603" cy="4191000"/>
              <a:chOff x="1981200" y="381000"/>
              <a:chExt cx="1709803" cy="5943600"/>
            </a:xfrm>
          </p:grpSpPr>
          <p:pic>
            <p:nvPicPr>
              <p:cNvPr id="48" name="Picture 47" descr="IMAG0916.jpg"/>
              <p:cNvPicPr>
                <a:picLocks noChangeAspect="1"/>
              </p:cNvPicPr>
              <p:nvPr/>
            </p:nvPicPr>
            <p:blipFill>
              <a:blip r:embed="rId12" cstate="print"/>
              <a:srcRect l="41020" t="3333" r="27551" b="15556"/>
              <a:stretch>
                <a:fillRect/>
              </a:stretch>
            </p:blipFill>
            <p:spPr>
              <a:xfrm>
                <a:off x="1981200" y="381000"/>
                <a:ext cx="1709803" cy="5943600"/>
              </a:xfrm>
              <a:prstGeom prst="rect">
                <a:avLst/>
              </a:prstGeom>
            </p:spPr>
          </p:pic>
          <p:grpSp>
            <p:nvGrpSpPr>
              <p:cNvPr id="49" name="Group 27"/>
              <p:cNvGrpSpPr/>
              <p:nvPr/>
            </p:nvGrpSpPr>
            <p:grpSpPr>
              <a:xfrm rot="20909592">
                <a:off x="2743200" y="3771900"/>
                <a:ext cx="381000" cy="152400"/>
                <a:chOff x="1676400" y="4076700"/>
                <a:chExt cx="609600" cy="152400"/>
              </a:xfrm>
            </p:grpSpPr>
            <p:cxnSp>
              <p:nvCxnSpPr>
                <p:cNvPr id="59" name="Straight Connector 58"/>
                <p:cNvCxnSpPr/>
                <p:nvPr/>
              </p:nvCxnSpPr>
              <p:spPr>
                <a:xfrm>
                  <a:off x="1676400" y="4076700"/>
                  <a:ext cx="533400" cy="0"/>
                </a:xfrm>
                <a:prstGeom prst="line">
                  <a:avLst/>
                </a:prstGeom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>
                  <a:off x="1733550" y="4152900"/>
                  <a:ext cx="533400" cy="0"/>
                </a:xfrm>
                <a:prstGeom prst="line">
                  <a:avLst/>
                </a:prstGeom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1752600" y="4229100"/>
                  <a:ext cx="533400" cy="0"/>
                </a:xfrm>
                <a:prstGeom prst="line">
                  <a:avLst/>
                </a:prstGeom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2"/>
              <p:cNvGrpSpPr/>
              <p:nvPr/>
            </p:nvGrpSpPr>
            <p:grpSpPr>
              <a:xfrm rot="20986716">
                <a:off x="2371146" y="572314"/>
                <a:ext cx="897286" cy="5334000"/>
                <a:chOff x="609600" y="838200"/>
                <a:chExt cx="2514600" cy="5334000"/>
              </a:xfrm>
            </p:grpSpPr>
            <p:cxnSp>
              <p:nvCxnSpPr>
                <p:cNvPr id="55" name="Straight Connector 54"/>
                <p:cNvCxnSpPr/>
                <p:nvPr/>
              </p:nvCxnSpPr>
              <p:spPr>
                <a:xfrm>
                  <a:off x="762000" y="2133600"/>
                  <a:ext cx="2362200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>
                  <a:off x="762000" y="838200"/>
                  <a:ext cx="2362200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>
                  <a:off x="609600" y="6172200"/>
                  <a:ext cx="2362200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>
                  <a:off x="609600" y="4876800"/>
                  <a:ext cx="2362200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/>
            </p:nvGrpSpPr>
            <p:grpSpPr>
              <a:xfrm rot="482874">
                <a:off x="2673164" y="2325003"/>
                <a:ext cx="568899" cy="533400"/>
                <a:chOff x="1447800" y="2590800"/>
                <a:chExt cx="762000" cy="533400"/>
              </a:xfrm>
            </p:grpSpPr>
            <p:cxnSp>
              <p:nvCxnSpPr>
                <p:cNvPr id="52" name="Straight Connector 51"/>
                <p:cNvCxnSpPr/>
                <p:nvPr/>
              </p:nvCxnSpPr>
              <p:spPr>
                <a:xfrm>
                  <a:off x="1447800" y="2838450"/>
                  <a:ext cx="762000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>
                  <a:off x="1447800" y="2590800"/>
                  <a:ext cx="751695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>
                  <a:off x="1447800" y="3124200"/>
                  <a:ext cx="762000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3965128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2362200"/>
            <a:ext cx="85045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"/>
                <a:cs typeface="Times"/>
              </a:rPr>
              <a:t>Diffraction due to </a:t>
            </a:r>
          </a:p>
          <a:p>
            <a:r>
              <a:rPr lang="en-US" sz="3600" dirty="0" smtClean="0">
                <a:latin typeface="Times"/>
                <a:cs typeface="Times"/>
              </a:rPr>
              <a:t>		</a:t>
            </a:r>
            <a:r>
              <a:rPr lang="en-US" sz="3600" b="1" dirty="0" smtClean="0">
                <a:latin typeface="Times"/>
                <a:cs typeface="Times"/>
              </a:rPr>
              <a:t>Surface Tension Waves on Water</a:t>
            </a:r>
            <a:endParaRPr lang="en-US" sz="3600" b="1" dirty="0">
              <a:latin typeface="Times"/>
              <a:cs typeface="Time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20272" y="3933056"/>
            <a:ext cx="1511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"/>
                <a:cs typeface="Times"/>
              </a:rPr>
              <a:t>10 marks</a:t>
            </a:r>
            <a:endParaRPr lang="en-US" sz="2800" dirty="0">
              <a:latin typeface="Times"/>
              <a:cs typeface="Time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0" y="25401"/>
            <a:ext cx="11196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E</a:t>
            </a:r>
            <a:r>
              <a:rPr lang="en-US" sz="3200" b="1" dirty="0"/>
              <a:t> </a:t>
            </a:r>
            <a:r>
              <a:rPr lang="en-US" sz="3200" b="1" dirty="0" smtClean="0"/>
              <a:t>- II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38200" y="5036403"/>
            <a:ext cx="487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Shirish Pathare (HBCSE) </a:t>
            </a:r>
          </a:p>
          <a:p>
            <a:r>
              <a:rPr lang="en-US" dirty="0" smtClean="0"/>
              <a:t>K. G. M. Nair (CMI, Chennai)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21723" y="4425721"/>
            <a:ext cx="2638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Principal Authors: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64345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8050" y="2895600"/>
            <a:ext cx="81163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"/>
                <a:cs typeface="Times"/>
              </a:rPr>
              <a:t>To determine the surface tension and viscosity of water </a:t>
            </a:r>
          </a:p>
          <a:p>
            <a:r>
              <a:rPr lang="en-US" sz="2800" dirty="0" smtClean="0">
                <a:latin typeface="Times"/>
                <a:cs typeface="Times"/>
              </a:rPr>
              <a:t>by studying the surface tension waves on water.</a:t>
            </a:r>
            <a:endParaRPr lang="en-US" sz="2800" dirty="0">
              <a:latin typeface="Times"/>
              <a:cs typeface="Time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25401"/>
            <a:ext cx="187102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Objective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249575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517883"/>
            <a:ext cx="889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"/>
                <a:cs typeface="Times"/>
              </a:rPr>
              <a:t>In the case of waves on a</a:t>
            </a:r>
            <a:r>
              <a:rPr lang="en-US" dirty="0" smtClean="0">
                <a:latin typeface="Times"/>
                <a:cs typeface="Times"/>
              </a:rPr>
              <a:t> liquid surface, </a:t>
            </a:r>
            <a:r>
              <a:rPr lang="en-US" dirty="0">
                <a:latin typeface="Times"/>
                <a:cs typeface="Times"/>
              </a:rPr>
              <a:t>t</a:t>
            </a:r>
            <a:r>
              <a:rPr lang="en-US" dirty="0" smtClean="0">
                <a:latin typeface="Times"/>
                <a:cs typeface="Times"/>
              </a:rPr>
              <a:t>he restoring force, is </a:t>
            </a:r>
            <a:r>
              <a:rPr lang="en-US" dirty="0">
                <a:latin typeface="Times"/>
                <a:cs typeface="Times"/>
              </a:rPr>
              <a:t>p</a:t>
            </a:r>
            <a:r>
              <a:rPr lang="en-US" dirty="0" smtClean="0">
                <a:latin typeface="Times"/>
                <a:cs typeface="Times"/>
              </a:rPr>
              <a:t>artly due to </a:t>
            </a:r>
            <a:r>
              <a:rPr lang="en-US" u="sng" dirty="0" smtClean="0">
                <a:latin typeface="Times"/>
                <a:cs typeface="Times"/>
              </a:rPr>
              <a:t>gravity</a:t>
            </a:r>
            <a:r>
              <a:rPr lang="en-US" dirty="0" smtClean="0">
                <a:latin typeface="Times"/>
                <a:cs typeface="Times"/>
              </a:rPr>
              <a:t> and partly due to </a:t>
            </a:r>
            <a:r>
              <a:rPr lang="en-US" u="sng" dirty="0" smtClean="0">
                <a:latin typeface="Times"/>
                <a:cs typeface="Times"/>
              </a:rPr>
              <a:t>surface tension</a:t>
            </a:r>
            <a:r>
              <a:rPr lang="en-US" dirty="0" smtClean="0">
                <a:latin typeface="Times"/>
                <a:cs typeface="Times"/>
              </a:rPr>
              <a:t>.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760" y="3429000"/>
            <a:ext cx="71465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For wavelengths smaller than a critical wavelength </a:t>
            </a:r>
            <a:r>
              <a:rPr lang="en-US" i="1" dirty="0" err="1" smtClean="0">
                <a:latin typeface="Times"/>
                <a:cs typeface="Times"/>
              </a:rPr>
              <a:t>λ</a:t>
            </a:r>
            <a:r>
              <a:rPr lang="en-US" baseline="-25000" dirty="0" err="1" smtClean="0">
                <a:latin typeface="Times"/>
                <a:cs typeface="Times"/>
              </a:rPr>
              <a:t>m</a:t>
            </a:r>
            <a:r>
              <a:rPr lang="en-US" dirty="0" smtClean="0">
                <a:latin typeface="Times"/>
                <a:cs typeface="Times"/>
              </a:rPr>
              <a:t>, the restoring force is mainly due to surface tension.  </a:t>
            </a:r>
          </a:p>
          <a:p>
            <a:endParaRPr lang="en-US" dirty="0" smtClean="0">
              <a:latin typeface="Times"/>
              <a:cs typeface="Times"/>
            </a:endParaRPr>
          </a:p>
          <a:p>
            <a:endParaRPr lang="en-US" dirty="0" smtClean="0">
              <a:latin typeface="Times"/>
              <a:cs typeface="Times"/>
            </a:endParaRPr>
          </a:p>
          <a:p>
            <a:r>
              <a:rPr lang="en-US" dirty="0" smtClean="0">
                <a:latin typeface="Times"/>
                <a:cs typeface="Times"/>
              </a:rPr>
              <a:t>(For wavelengths larger than </a:t>
            </a:r>
            <a:r>
              <a:rPr lang="en-US" i="1" dirty="0" err="1" smtClean="0">
                <a:latin typeface="Times"/>
                <a:cs typeface="Times"/>
              </a:rPr>
              <a:t>λ</a:t>
            </a:r>
            <a:r>
              <a:rPr lang="en-US" baseline="-25000" dirty="0" err="1" smtClean="0">
                <a:latin typeface="Times"/>
                <a:cs typeface="Times"/>
              </a:rPr>
              <a:t>m</a:t>
            </a:r>
            <a:r>
              <a:rPr lang="en-US" dirty="0" smtClean="0">
                <a:latin typeface="Times"/>
                <a:cs typeface="Times"/>
              </a:rPr>
              <a:t>, gravity dominates.)</a:t>
            </a:r>
            <a:endParaRPr lang="en-US" dirty="0">
              <a:latin typeface="Times"/>
              <a:cs typeface="Time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36296" y="3933056"/>
            <a:ext cx="1568609" cy="93610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7236296" y="3284984"/>
            <a:ext cx="0" cy="25202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0" y="25401"/>
            <a:ext cx="40539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Liquid Surface Waves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909986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5496" y="1268760"/>
            <a:ext cx="8604448" cy="60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just" defTabSz="45720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"/>
                <a:ea typeface="+mj-ea"/>
                <a:cs typeface="Times"/>
              </a:rPr>
              <a:t>For the surface tension waves,  the dispersion relation is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771129"/>
              </p:ext>
            </p:extLst>
          </p:nvPr>
        </p:nvGraphicFramePr>
        <p:xfrm>
          <a:off x="3635897" y="1959192"/>
          <a:ext cx="1715099" cy="1109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77" name="Equation" r:id="rId3" imgW="639720" imgH="411120" progId="Equation.3">
                  <p:embed/>
                </p:oleObj>
              </mc:Choice>
              <mc:Fallback>
                <p:oleObj name="Equation" r:id="rId3" imgW="639720" imgH="411120" progId="Equation.3">
                  <p:embed/>
                  <p:pic>
                    <p:nvPicPr>
                      <p:cNvPr id="0" name="Picture 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897" y="1959192"/>
                        <a:ext cx="1715099" cy="110977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19672" y="3310030"/>
            <a:ext cx="1584176" cy="5510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59058" y="3284984"/>
            <a:ext cx="702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cs typeface="Times" pitchFamily="18" charset="0"/>
              </a:rPr>
              <a:t>and</a:t>
            </a:r>
            <a:endParaRPr lang="en-US" sz="2800" dirty="0">
              <a:cs typeface="Times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3255367"/>
            <a:ext cx="1151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cs typeface="Times" pitchFamily="18" charset="0"/>
              </a:rPr>
              <a:t>where,</a:t>
            </a:r>
            <a:endParaRPr lang="en-US" sz="2800" dirty="0">
              <a:cs typeface="Times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27984" y="3099821"/>
            <a:ext cx="1512168" cy="10492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7504" y="4278577"/>
            <a:ext cx="89807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latin typeface="Times"/>
                <a:cs typeface="Times"/>
              </a:rPr>
              <a:t>σ</a:t>
            </a:r>
            <a:r>
              <a:rPr lang="en-US" i="1" dirty="0">
                <a:latin typeface="Times"/>
                <a:cs typeface="Times"/>
              </a:rPr>
              <a:t> </a:t>
            </a:r>
            <a:r>
              <a:rPr lang="en-US" dirty="0">
                <a:latin typeface="Times"/>
                <a:cs typeface="Times"/>
              </a:rPr>
              <a:t>and</a:t>
            </a:r>
            <a:r>
              <a:rPr lang="en-US" i="1" dirty="0">
                <a:latin typeface="Times"/>
                <a:cs typeface="Times"/>
              </a:rPr>
              <a:t> </a:t>
            </a:r>
            <a:r>
              <a:rPr lang="en-US" i="1" dirty="0" smtClean="0">
                <a:latin typeface="Times"/>
                <a:cs typeface="Times"/>
              </a:rPr>
              <a:t>   </a:t>
            </a:r>
            <a:r>
              <a:rPr lang="en-US" dirty="0" smtClean="0">
                <a:latin typeface="Times"/>
                <a:cs typeface="Times"/>
              </a:rPr>
              <a:t>are </a:t>
            </a:r>
            <a:r>
              <a:rPr lang="en-US" dirty="0">
                <a:latin typeface="Times"/>
                <a:cs typeface="Times"/>
              </a:rPr>
              <a:t>respectively surface tension and density of the given water sample</a:t>
            </a:r>
            <a:r>
              <a:rPr lang="en-US" dirty="0" smtClean="0">
                <a:latin typeface="Times"/>
                <a:cs typeface="Times"/>
              </a:rPr>
              <a:t>.</a:t>
            </a:r>
            <a:endParaRPr lang="en-US" i="1" dirty="0" smtClean="0">
              <a:latin typeface="Times"/>
              <a:cs typeface="Times"/>
            </a:endParaRPr>
          </a:p>
          <a:p>
            <a:endParaRPr lang="en-US" i="1" dirty="0">
              <a:latin typeface="Times"/>
              <a:cs typeface="Times"/>
            </a:endParaRPr>
          </a:p>
          <a:p>
            <a:r>
              <a:rPr lang="en-US" i="1" dirty="0" smtClean="0">
                <a:latin typeface="Times"/>
                <a:cs typeface="Times"/>
              </a:rPr>
              <a:t>f </a:t>
            </a:r>
            <a:r>
              <a:rPr lang="en-US" dirty="0" smtClean="0">
                <a:latin typeface="Times"/>
                <a:cs typeface="Times"/>
              </a:rPr>
              <a:t>and</a:t>
            </a:r>
            <a:r>
              <a:rPr lang="en-US" i="1" dirty="0" smtClean="0">
                <a:latin typeface="Times"/>
                <a:cs typeface="Times"/>
              </a:rPr>
              <a:t> </a:t>
            </a:r>
            <a:r>
              <a:rPr lang="en-US" i="1" dirty="0" err="1" smtClean="0">
                <a:latin typeface="Times"/>
                <a:cs typeface="Times"/>
              </a:rPr>
              <a:t>λ</a:t>
            </a:r>
            <a:r>
              <a:rPr lang="en-US" baseline="-25000" dirty="0" err="1" smtClean="0">
                <a:latin typeface="Times"/>
                <a:cs typeface="Times"/>
              </a:rPr>
              <a:t>waves</a:t>
            </a:r>
            <a:r>
              <a:rPr lang="en-US" dirty="0" smtClean="0">
                <a:latin typeface="Times"/>
                <a:cs typeface="Times"/>
              </a:rPr>
              <a:t> are respectively the frequency and wavelength of the waves</a:t>
            </a:r>
            <a:r>
              <a:rPr lang="en-US" dirty="0">
                <a:latin typeface="Times"/>
                <a:cs typeface="Times"/>
              </a:rPr>
              <a:t>.</a:t>
            </a:r>
            <a:endParaRPr lang="en-US" dirty="0" smtClean="0">
              <a:latin typeface="Times"/>
              <a:cs typeface="Time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0" y="25401"/>
            <a:ext cx="42138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Surface Tension Waves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4419600"/>
            <a:ext cx="257908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360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9512" y="2948751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If for a given frequency, the wavelength </a:t>
            </a:r>
            <a:r>
              <a:rPr lang="en-US" i="1" dirty="0" err="1" smtClean="0">
                <a:latin typeface="Times"/>
                <a:cs typeface="Times"/>
              </a:rPr>
              <a:t>λ</a:t>
            </a:r>
            <a:r>
              <a:rPr lang="en-US" baseline="-25000" dirty="0" err="1" smtClean="0">
                <a:latin typeface="Times"/>
                <a:cs typeface="Times"/>
              </a:rPr>
              <a:t>waves</a:t>
            </a:r>
            <a:r>
              <a:rPr lang="en-US" baseline="-25000" dirty="0" smtClean="0">
                <a:latin typeface="Times"/>
                <a:cs typeface="Times"/>
              </a:rPr>
              <a:t> </a:t>
            </a:r>
            <a:r>
              <a:rPr lang="en-US" dirty="0" smtClean="0">
                <a:latin typeface="Times"/>
                <a:cs typeface="Times"/>
              </a:rPr>
              <a:t>for the surface tension waves is determined then we can obtain the value of surface tension.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4725144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For determining </a:t>
            </a:r>
            <a:r>
              <a:rPr lang="en-US" i="1" dirty="0" err="1">
                <a:latin typeface="Times"/>
                <a:cs typeface="Times"/>
              </a:rPr>
              <a:t>λ</a:t>
            </a:r>
            <a:r>
              <a:rPr lang="en-US" baseline="-25000" dirty="0" err="1">
                <a:latin typeface="Times"/>
                <a:cs typeface="Times"/>
              </a:rPr>
              <a:t>waves</a:t>
            </a:r>
            <a:r>
              <a:rPr lang="en-US" baseline="-25000" dirty="0">
                <a:latin typeface="Times"/>
                <a:cs typeface="Times"/>
              </a:rPr>
              <a:t> </a:t>
            </a:r>
            <a:r>
              <a:rPr lang="en-US" baseline="-25000" dirty="0" smtClean="0">
                <a:latin typeface="Times"/>
                <a:cs typeface="Times"/>
              </a:rPr>
              <a:t> </a:t>
            </a:r>
            <a:r>
              <a:rPr lang="en-US" dirty="0" smtClean="0">
                <a:latin typeface="Times"/>
                <a:cs typeface="Times"/>
              </a:rPr>
              <a:t>we use the phenomenon of diffraction. </a:t>
            </a:r>
            <a:endParaRPr lang="en-US" dirty="0">
              <a:latin typeface="Times"/>
              <a:cs typeface="Times"/>
            </a:endParaRPr>
          </a:p>
        </p:txBody>
      </p:sp>
      <p:graphicFrame>
        <p:nvGraphicFramePr>
          <p:cNvPr id="8806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0134739"/>
              </p:ext>
            </p:extLst>
          </p:nvPr>
        </p:nvGraphicFramePr>
        <p:xfrm>
          <a:off x="6588224" y="1484784"/>
          <a:ext cx="1716088" cy="1109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601" name="Equation" r:id="rId3" imgW="639720" imgH="411120" progId="Equation.3">
                  <p:embed/>
                </p:oleObj>
              </mc:Choice>
              <mc:Fallback>
                <p:oleObj name="Equation" r:id="rId3" imgW="639720" imgH="411120" progId="Equation.3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224" y="1484784"/>
                        <a:ext cx="1716088" cy="1109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35896" y="1556792"/>
            <a:ext cx="1512168" cy="10492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3568" y="1844824"/>
            <a:ext cx="1584176" cy="551018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2699792" y="1480468"/>
            <a:ext cx="0" cy="11521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940152" y="1480468"/>
            <a:ext cx="0" cy="11521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23528" y="2636912"/>
            <a:ext cx="84249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23528" y="1484784"/>
            <a:ext cx="84249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0" y="25401"/>
            <a:ext cx="226215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Experiment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406205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16932"/>
            <a:ext cx="577594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International Physics Olympiad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58040" y="838200"/>
            <a:ext cx="8340745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600" dirty="0" smtClean="0"/>
              <a:t>International Physics Olympiad (</a:t>
            </a:r>
            <a:r>
              <a:rPr lang="en-US" sz="2600" dirty="0" err="1" smtClean="0"/>
              <a:t>IPhO</a:t>
            </a:r>
            <a:r>
              <a:rPr lang="en-US" sz="2600" dirty="0" smtClean="0"/>
              <a:t>) is an annual global</a:t>
            </a:r>
          </a:p>
          <a:p>
            <a:r>
              <a:rPr lang="en-US" sz="2600" dirty="0" smtClean="0"/>
              <a:t>    physics competition for higher secondary school students </a:t>
            </a:r>
            <a:endParaRPr lang="en-US" sz="2600" dirty="0" smtClean="0"/>
          </a:p>
          <a:p>
            <a:pPr marL="914400" lvl="1" indent="-457200">
              <a:buFont typeface="Arial"/>
              <a:buChar char="•"/>
            </a:pPr>
            <a:r>
              <a:rPr lang="en-US" sz="2600" dirty="0" smtClean="0"/>
              <a:t>Pre</a:t>
            </a:r>
            <a:r>
              <a:rPr lang="en-US" sz="2600" dirty="0" smtClean="0"/>
              <a:t>-university and less than 20 </a:t>
            </a:r>
            <a:r>
              <a:rPr lang="en-US" sz="2600" dirty="0" smtClean="0"/>
              <a:t>years</a:t>
            </a:r>
            <a:endParaRPr lang="en-US" sz="2600" dirty="0"/>
          </a:p>
        </p:txBody>
      </p:sp>
      <p:sp>
        <p:nvSpPr>
          <p:cNvPr id="14" name="TextBox 13"/>
          <p:cNvSpPr txBox="1"/>
          <p:nvPr/>
        </p:nvSpPr>
        <p:spPr>
          <a:xfrm>
            <a:off x="152400" y="2288738"/>
            <a:ext cx="8584401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600" dirty="0" smtClean="0"/>
              <a:t>Individual competition with challenging tasks both in theory </a:t>
            </a:r>
          </a:p>
          <a:p>
            <a:r>
              <a:rPr lang="en-US" sz="2600" dirty="0"/>
              <a:t> </a:t>
            </a:r>
            <a:r>
              <a:rPr lang="en-US" sz="2600" dirty="0" smtClean="0"/>
              <a:t>   and </a:t>
            </a:r>
            <a:r>
              <a:rPr lang="en-US" sz="2600" dirty="0" smtClean="0"/>
              <a:t>experiment</a:t>
            </a:r>
          </a:p>
          <a:p>
            <a:pPr marL="914400" lvl="1" indent="-457200">
              <a:buFont typeface="Arial"/>
              <a:buChar char="•"/>
            </a:pPr>
            <a:r>
              <a:rPr lang="en-US" sz="2600" dirty="0" smtClean="0"/>
              <a:t>5 </a:t>
            </a:r>
            <a:r>
              <a:rPr lang="en-US" sz="2600" dirty="0" smtClean="0"/>
              <a:t>student team with leaders and </a:t>
            </a:r>
            <a:r>
              <a:rPr lang="en-US" sz="2600" dirty="0" smtClean="0"/>
              <a:t>observers</a:t>
            </a:r>
            <a:endParaRPr lang="en-US" sz="2600" dirty="0"/>
          </a:p>
        </p:txBody>
      </p:sp>
      <p:sp>
        <p:nvSpPr>
          <p:cNvPr id="15" name="TextBox 14"/>
          <p:cNvSpPr txBox="1"/>
          <p:nvPr/>
        </p:nvSpPr>
        <p:spPr>
          <a:xfrm>
            <a:off x="152400" y="3736538"/>
            <a:ext cx="863569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8300" indent="-368300">
              <a:buFont typeface="Arial"/>
              <a:buChar char="•"/>
            </a:pPr>
            <a:r>
              <a:rPr lang="en-US" sz="2600" dirty="0" smtClean="0"/>
              <a:t>Competition is governed by syllabus and statutes formulated </a:t>
            </a:r>
          </a:p>
          <a:p>
            <a:r>
              <a:rPr lang="en-US" sz="2600" dirty="0"/>
              <a:t> </a:t>
            </a:r>
            <a:r>
              <a:rPr lang="en-US" sz="2600" dirty="0" smtClean="0"/>
              <a:t>    by an International Board of teachers/mentors</a:t>
            </a:r>
          </a:p>
          <a:p>
            <a:pPr marL="914400" lvl="1" indent="-457200">
              <a:buFont typeface="Arial"/>
              <a:buChar char="•"/>
            </a:pPr>
            <a:r>
              <a:rPr lang="en-US" sz="2600" dirty="0" smtClean="0"/>
              <a:t>Syllabus equivalent to CBSE std. XI &amp; XII</a:t>
            </a:r>
            <a:endParaRPr lang="en-US" sz="2600" dirty="0"/>
          </a:p>
        </p:txBody>
      </p:sp>
      <p:sp>
        <p:nvSpPr>
          <p:cNvPr id="2" name="TextBox 1"/>
          <p:cNvSpPr txBox="1"/>
          <p:nvPr/>
        </p:nvSpPr>
        <p:spPr>
          <a:xfrm>
            <a:off x="152400" y="5222557"/>
            <a:ext cx="787908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600" dirty="0"/>
              <a:t>Three-member elected secretariat coordinates </a:t>
            </a:r>
            <a:r>
              <a:rPr lang="en-US" sz="2600" dirty="0" smtClean="0"/>
              <a:t>activities</a:t>
            </a:r>
            <a:endParaRPr lang="en-US" sz="2600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5889248"/>
            <a:ext cx="8610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600" dirty="0"/>
              <a:t>Cost of event borne by host country, partly recovered in registration </a:t>
            </a:r>
            <a:r>
              <a:rPr lang="en-US" sz="2600" dirty="0" smtClean="0"/>
              <a:t>fees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863581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2" grpId="0"/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4016" y="1124744"/>
            <a:ext cx="8964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The ripples (surface tension waves on water) act as a reflection grating for a monochromatic light beam (Laser) incident at a glancing angle to the water surface.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7016" y="5589240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Measurement of the resulting diffraction pattern enables us to determine </a:t>
            </a:r>
            <a:r>
              <a:rPr lang="en-US" i="1" dirty="0" err="1">
                <a:latin typeface="Times"/>
                <a:cs typeface="Times"/>
              </a:rPr>
              <a:t>λ</a:t>
            </a:r>
            <a:r>
              <a:rPr lang="en-US" baseline="-25000" dirty="0" err="1">
                <a:latin typeface="Times"/>
                <a:cs typeface="Times"/>
              </a:rPr>
              <a:t>waves</a:t>
            </a:r>
            <a:r>
              <a:rPr lang="en-US" baseline="-25000" dirty="0">
                <a:latin typeface="Times"/>
                <a:cs typeface="Times"/>
              </a:rPr>
              <a:t> </a:t>
            </a:r>
            <a:r>
              <a:rPr lang="en-US" baseline="-25000" dirty="0" smtClean="0">
                <a:latin typeface="Times"/>
                <a:cs typeface="Times"/>
              </a:rPr>
              <a:t>.</a:t>
            </a:r>
            <a:endParaRPr lang="en-US" dirty="0">
              <a:latin typeface="Times"/>
              <a:cs typeface="Times"/>
            </a:endParaRPr>
          </a:p>
        </p:txBody>
      </p:sp>
      <p:pic>
        <p:nvPicPr>
          <p:cNvPr id="4" name="Picture 3" descr="wavegrating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420888"/>
            <a:ext cx="8468586" cy="28803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25401"/>
            <a:ext cx="226215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Experiment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643828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36512" y="4293096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07504" y="2204864"/>
            <a:ext cx="59046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lnSpc>
                <a:spcPct val="80000"/>
              </a:lnSpc>
              <a:buNone/>
            </a:pPr>
            <a:r>
              <a:rPr lang="en-US" altLang="en-US" dirty="0" smtClean="0">
                <a:latin typeface="Times"/>
                <a:cs typeface="Times"/>
              </a:rPr>
              <a:t>These ripples act as a reflection grating.</a:t>
            </a:r>
            <a:endParaRPr lang="en-US" altLang="en-US" dirty="0">
              <a:latin typeface="Times"/>
              <a:cs typeface="Times"/>
            </a:endParaRPr>
          </a:p>
        </p:txBody>
      </p:sp>
      <p:pic>
        <p:nvPicPr>
          <p:cNvPr id="13" name="Picture 12" descr="pattern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36912"/>
            <a:ext cx="1583712" cy="158371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0" y="25401"/>
            <a:ext cx="226215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Experiment</a:t>
            </a:r>
            <a:endParaRPr lang="en-US" sz="32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0" y="1268761"/>
            <a:ext cx="9144000" cy="5065775"/>
            <a:chOff x="0" y="1268761"/>
            <a:chExt cx="9144000" cy="5065775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1268761"/>
              <a:ext cx="9144000" cy="5065775"/>
              <a:chOff x="0" y="1268761"/>
              <a:chExt cx="9144000" cy="5065775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107504" y="1268761"/>
                <a:ext cx="8640960" cy="6906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80000"/>
                  </a:lnSpc>
                </a:pPr>
                <a:r>
                  <a:rPr lang="en-US" altLang="en-US" dirty="0">
                    <a:latin typeface="Times"/>
                    <a:cs typeface="Times"/>
                  </a:rPr>
                  <a:t>The ripples are produced on the water surface in a tray by a vibrator driven by a sine wave generator. </a:t>
                </a:r>
              </a:p>
            </p:txBody>
          </p:sp>
          <p:pic>
            <p:nvPicPr>
              <p:cNvPr id="100353" name="Picture 1" descr="C:\Users\Shirish\Desktop\1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4581128"/>
                <a:ext cx="9144000" cy="1753408"/>
              </a:xfrm>
              <a:prstGeom prst="rect">
                <a:avLst/>
              </a:prstGeom>
              <a:noFill/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6553200" y="4648200"/>
              <a:ext cx="1223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Vibrator</a:t>
              </a:r>
            </a:p>
            <a:p>
              <a:r>
                <a:rPr lang="en-US" sz="2000" dirty="0" smtClean="0"/>
                <a:t>Assembly</a:t>
              </a:r>
              <a:endParaRPr lang="en-US" sz="20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0" y="2783512"/>
            <a:ext cx="9142915" cy="3555072"/>
            <a:chOff x="0" y="2743200"/>
            <a:chExt cx="9142915" cy="3555072"/>
          </a:xfrm>
        </p:grpSpPr>
        <p:grpSp>
          <p:nvGrpSpPr>
            <p:cNvPr id="20" name="Group 19"/>
            <p:cNvGrpSpPr/>
            <p:nvPr/>
          </p:nvGrpSpPr>
          <p:grpSpPr>
            <a:xfrm>
              <a:off x="0" y="2743200"/>
              <a:ext cx="9142915" cy="3555072"/>
              <a:chOff x="0" y="2780928"/>
              <a:chExt cx="9142915" cy="3555072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179512" y="2780928"/>
                <a:ext cx="6552728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en-US" dirty="0" smtClean="0">
                    <a:latin typeface="Times"/>
                    <a:cs typeface="Times"/>
                  </a:rPr>
                  <a:t>A laser beam is incident at a glancing angle on the surface of water (i.e. on the grating formed by water waves) giving a diffraction pattern on the observation screen.</a:t>
                </a:r>
                <a:endParaRPr lang="en-IN" dirty="0">
                  <a:latin typeface="Times"/>
                  <a:cs typeface="Times"/>
                </a:endParaRPr>
              </a:p>
            </p:txBody>
          </p:sp>
          <p:pic>
            <p:nvPicPr>
              <p:cNvPr id="100354" name="Picture 2" descr="C:\Users\Shirish\Desktop\2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4582800"/>
                <a:ext cx="9142915" cy="1753200"/>
              </a:xfrm>
              <a:prstGeom prst="rect">
                <a:avLst/>
              </a:prstGeom>
              <a:noFill/>
            </p:spPr>
          </p:pic>
        </p:grpSp>
        <p:sp>
          <p:nvSpPr>
            <p:cNvPr id="19" name="TextBox 18"/>
            <p:cNvSpPr txBox="1"/>
            <p:nvPr/>
          </p:nvSpPr>
          <p:spPr>
            <a:xfrm>
              <a:off x="6629400" y="4572000"/>
              <a:ext cx="1223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Vibrator</a:t>
              </a:r>
            </a:p>
            <a:p>
              <a:r>
                <a:rPr lang="en-US" sz="2000" dirty="0" smtClean="0"/>
                <a:t>Assembly</a:t>
              </a:r>
              <a:endParaRPr lang="en-US" sz="2000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Rectangle 5"/>
          <p:cNvSpPr>
            <a:spLocks noChangeArrowheads="1"/>
          </p:cNvSpPr>
          <p:nvPr/>
        </p:nvSpPr>
        <p:spPr bwMode="black">
          <a:xfrm>
            <a:off x="144016" y="3429000"/>
            <a:ext cx="8999984" cy="64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altLang="en-US" sz="2200" i="1" dirty="0" err="1" smtClean="0">
                <a:latin typeface="Times"/>
                <a:cs typeface="Times"/>
                <a:sym typeface="Symbol"/>
              </a:rPr>
              <a:t>θ</a:t>
            </a:r>
            <a:r>
              <a:rPr lang="en-US" altLang="en-US" sz="2200" dirty="0" smtClean="0">
                <a:latin typeface="Times"/>
                <a:cs typeface="Times"/>
                <a:sym typeface="Symbol"/>
              </a:rPr>
              <a:t> </a:t>
            </a:r>
            <a:r>
              <a:rPr lang="en-US" altLang="en-US" sz="2200" dirty="0" smtClean="0">
                <a:latin typeface="Times"/>
                <a:cs typeface="Times"/>
                <a:sym typeface="Symbol" panose="05050102010706020507" pitchFamily="18" charset="2"/>
              </a:rPr>
              <a:t>is </a:t>
            </a:r>
            <a:r>
              <a:rPr lang="en-US" altLang="en-US" sz="2200" dirty="0">
                <a:latin typeface="Times"/>
                <a:cs typeface="Times"/>
                <a:sym typeface="Symbol" panose="05050102010706020507" pitchFamily="18" charset="2"/>
              </a:rPr>
              <a:t>the </a:t>
            </a:r>
            <a:r>
              <a:rPr lang="en-US" altLang="en-US" sz="2200" dirty="0" smtClean="0">
                <a:latin typeface="Times"/>
                <a:cs typeface="Times"/>
                <a:sym typeface="Symbol" panose="05050102010706020507" pitchFamily="18" charset="2"/>
              </a:rPr>
              <a:t>glancing angle (the angle made by the reflected ray with the water surface).</a:t>
            </a:r>
            <a:endParaRPr lang="en-US" altLang="en-US" sz="2200" dirty="0">
              <a:latin typeface="Times"/>
              <a:cs typeface="Times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black">
          <a:xfrm>
            <a:off x="179512" y="4077072"/>
            <a:ext cx="8964488" cy="791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altLang="en-US" sz="2200" i="1" dirty="0" smtClean="0">
                <a:latin typeface="Times"/>
                <a:cs typeface="Times"/>
              </a:rPr>
              <a:t>γ  </a:t>
            </a:r>
            <a:r>
              <a:rPr lang="en-US" altLang="en-US" sz="2200" dirty="0" smtClean="0">
                <a:latin typeface="Times"/>
                <a:cs typeface="Times"/>
              </a:rPr>
              <a:t>is </a:t>
            </a:r>
            <a:r>
              <a:rPr lang="en-US" altLang="en-US" sz="2200" dirty="0">
                <a:latin typeface="Times"/>
                <a:cs typeface="Times"/>
              </a:rPr>
              <a:t>the </a:t>
            </a:r>
            <a:r>
              <a:rPr lang="en-US" altLang="en-US" sz="2200" dirty="0" smtClean="0">
                <a:latin typeface="Times"/>
                <a:cs typeface="Times"/>
              </a:rPr>
              <a:t>angular separation between the central maximum and the first order maximum.</a:t>
            </a:r>
            <a:endParaRPr lang="en-US" altLang="en-US" sz="2200" dirty="0">
              <a:latin typeface="Times"/>
              <a:cs typeface="Times"/>
              <a:sym typeface="Symbol" panose="05050102010706020507" pitchFamily="18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8520" y="4797152"/>
            <a:ext cx="9035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Times"/>
                <a:cs typeface="Times"/>
              </a:rPr>
              <a:t>According to standard diffraction theory, the wavenumber </a:t>
            </a:r>
            <a:r>
              <a:rPr lang="en-US" sz="2200" i="1" dirty="0" smtClean="0">
                <a:latin typeface="Times"/>
                <a:cs typeface="Times"/>
              </a:rPr>
              <a:t>k</a:t>
            </a:r>
            <a:r>
              <a:rPr lang="en-US" sz="2200" dirty="0" smtClean="0">
                <a:latin typeface="Times"/>
                <a:cs typeface="Times"/>
              </a:rPr>
              <a:t> of the surface tension waves is expressed in terms of θ, </a:t>
            </a:r>
            <a:r>
              <a:rPr lang="en-US" sz="2200" i="1" dirty="0" smtClean="0">
                <a:latin typeface="Times"/>
                <a:cs typeface="Times"/>
              </a:rPr>
              <a:t>γ</a:t>
            </a:r>
            <a:r>
              <a:rPr lang="en-US" sz="2200" dirty="0" smtClean="0">
                <a:latin typeface="Times"/>
                <a:cs typeface="Times"/>
              </a:rPr>
              <a:t>, </a:t>
            </a:r>
            <a:r>
              <a:rPr lang="en-US" sz="2200" i="1" dirty="0" err="1" smtClean="0">
                <a:latin typeface="Times"/>
                <a:cs typeface="Times"/>
              </a:rPr>
              <a:t>λ</a:t>
            </a:r>
            <a:r>
              <a:rPr lang="en-US" sz="2200" baseline="-25000" dirty="0" err="1" smtClean="0">
                <a:latin typeface="Times"/>
                <a:cs typeface="Times"/>
              </a:rPr>
              <a:t>Laser</a:t>
            </a:r>
            <a:endParaRPr lang="en-US" sz="2200" baseline="-25000" dirty="0">
              <a:latin typeface="Times"/>
              <a:cs typeface="Time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5661248"/>
            <a:ext cx="2388971" cy="864096"/>
          </a:xfrm>
          <a:prstGeom prst="rect">
            <a:avLst/>
          </a:prstGeom>
        </p:spPr>
      </p:pic>
      <p:pic>
        <p:nvPicPr>
          <p:cNvPr id="99329" name="Picture 1" descr="C:\Users\Shirish\Desktop\Fig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252" y="1091267"/>
            <a:ext cx="7848872" cy="2337733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0" y="25401"/>
            <a:ext cx="226215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Experiment</a:t>
            </a:r>
            <a:endParaRPr lang="en-US" sz="32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59834" y="2852938"/>
            <a:ext cx="31480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"/>
                <a:cs typeface="Times"/>
              </a:rPr>
              <a:t>The Apparatus</a:t>
            </a:r>
            <a:endParaRPr lang="en-US" sz="3600" b="1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543812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73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0768"/>
            <a:ext cx="7356309" cy="551723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61671" y="260649"/>
            <a:ext cx="4968552" cy="4248472"/>
            <a:chOff x="361670" y="260648"/>
            <a:chExt cx="4968552" cy="4248472"/>
          </a:xfrm>
        </p:grpSpPr>
        <p:sp>
          <p:nvSpPr>
            <p:cNvPr id="11" name="TextBox 10"/>
            <p:cNvSpPr txBox="1"/>
            <p:nvPr/>
          </p:nvSpPr>
          <p:spPr>
            <a:xfrm>
              <a:off x="755577" y="404664"/>
              <a:ext cx="3816422" cy="52322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Times"/>
                  <a:cs typeface="Times"/>
                </a:rPr>
                <a:t>Wooden platform unit</a:t>
              </a:r>
              <a:endParaRPr lang="en-US" sz="2800" dirty="0">
                <a:latin typeface="Times"/>
                <a:cs typeface="Time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61670" y="260648"/>
              <a:ext cx="4968552" cy="4248472"/>
            </a:xfrm>
            <a:prstGeom prst="rect">
              <a:avLst/>
            </a:prstGeom>
            <a:noFill/>
            <a:ln w="539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"/>
                <a:cs typeface="Time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364088" y="260649"/>
            <a:ext cx="3096344" cy="4248472"/>
            <a:chOff x="5364088" y="260648"/>
            <a:chExt cx="3096344" cy="4248472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5364088" y="404664"/>
              <a:ext cx="0" cy="144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5868144" y="332655"/>
              <a:ext cx="2088232" cy="830997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Vibrator/laser </a:t>
              </a:r>
            </a:p>
            <a:p>
              <a:r>
                <a:rPr lang="en-US" dirty="0" smtClean="0">
                  <a:latin typeface="Times"/>
                  <a:cs typeface="Times"/>
                </a:rPr>
                <a:t>source unit</a:t>
              </a:r>
              <a:endParaRPr lang="en-US" dirty="0">
                <a:latin typeface="Times"/>
                <a:cs typeface="Time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436096" y="260648"/>
              <a:ext cx="3024336" cy="4248472"/>
            </a:xfrm>
            <a:prstGeom prst="rect">
              <a:avLst/>
            </a:prstGeom>
            <a:noFill/>
            <a:ln w="539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"/>
                <a:cs typeface="Time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3153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1" descr="G:\Standtopforppt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639" y="990600"/>
            <a:ext cx="8747079" cy="5715016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25401"/>
            <a:ext cx="501932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Vibrator/Laser Source Unit</a:t>
            </a:r>
            <a:endParaRPr lang="en-US" sz="32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551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521709"/>
            <a:ext cx="6012160" cy="44790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25401"/>
            <a:ext cx="42590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The </a:t>
            </a:r>
            <a:r>
              <a:rPr lang="en-US" sz="3200" b="1" dirty="0"/>
              <a:t>V</a:t>
            </a:r>
            <a:r>
              <a:rPr lang="en-US" sz="3200" b="1" dirty="0" smtClean="0"/>
              <a:t>ibrator Assembly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64252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1" descr="C:\Users\Shirish\Desktop\IMG_58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1142984"/>
            <a:ext cx="9001156" cy="523238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25401"/>
            <a:ext cx="53441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Tablet as sine wave generator</a:t>
            </a:r>
            <a:endParaRPr lang="en-US" sz="32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168.JP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4305461" cy="5373216"/>
          </a:xfrm>
          <a:prstGeom prst="rect">
            <a:avLst/>
          </a:prstGeom>
        </p:spPr>
      </p:pic>
      <p:pic>
        <p:nvPicPr>
          <p:cNvPr id="9" name="Picture 8" descr="IMG_515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4" y="1846932"/>
            <a:ext cx="3447631" cy="352628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25401"/>
            <a:ext cx="83407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Assembly for diffraction pattern measurement</a:t>
            </a:r>
            <a:endParaRPr lang="en-US" sz="32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516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4305461" cy="5373216"/>
          </a:xfrm>
          <a:prstGeom prst="rect">
            <a:avLst/>
          </a:prstGeom>
        </p:spPr>
      </p:pic>
      <p:pic>
        <p:nvPicPr>
          <p:cNvPr id="3" name="Picture 2" descr="pattern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00" y="1845224"/>
            <a:ext cx="3600000" cy="3600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25401"/>
            <a:ext cx="83407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Assembly for diffraction pattern measurement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930551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untry-yea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111500"/>
            <a:ext cx="5757333" cy="3746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52399" y="838200"/>
            <a:ext cx="879014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Originated in the Eastern Bloc in 1967 (Warsaw, Poland)</a:t>
            </a:r>
          </a:p>
          <a:p>
            <a:pPr lvl="1"/>
            <a:r>
              <a:rPr lang="en-US" dirty="0" smtClean="0"/>
              <a:t>(</a:t>
            </a:r>
            <a:r>
              <a:rPr lang="is-IS" dirty="0" smtClean="0"/>
              <a:t>…i</a:t>
            </a:r>
            <a:r>
              <a:rPr lang="en-US" dirty="0" err="1" smtClean="0"/>
              <a:t>nspired</a:t>
            </a:r>
            <a:r>
              <a:rPr lang="en-US" dirty="0" smtClean="0"/>
              <a:t> </a:t>
            </a:r>
            <a:r>
              <a:rPr lang="en-US" dirty="0"/>
              <a:t>by the hugely successful Mathematics Olympiad running since </a:t>
            </a:r>
            <a:r>
              <a:rPr lang="en-US" dirty="0" smtClean="0"/>
              <a:t>1959)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5355" y="2079248"/>
            <a:ext cx="8290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Less than 10 countries in first few years, but </a:t>
            </a:r>
            <a:r>
              <a:rPr lang="en-US" dirty="0"/>
              <a:t>participation has increased steadily over the last four </a:t>
            </a:r>
            <a:r>
              <a:rPr lang="en-US" dirty="0" smtClean="0"/>
              <a:t>decades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16932"/>
            <a:ext cx="577594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International Physics Olympiad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172505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55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551383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25401"/>
            <a:ext cx="417434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Wooden Platform Unit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54102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07" y="5877274"/>
            <a:ext cx="5928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Plot a suitable graph to determine the angle, </a:t>
            </a:r>
            <a:r>
              <a:rPr lang="en-US" i="1" dirty="0" err="1" smtClean="0">
                <a:latin typeface="Times"/>
                <a:cs typeface="Times"/>
              </a:rPr>
              <a:t>θ</a:t>
            </a:r>
            <a:r>
              <a:rPr lang="en-IN" b="1" dirty="0" smtClean="0">
                <a:latin typeface="Times"/>
                <a:cs typeface="Times"/>
                <a:sym typeface="Symbol"/>
              </a:rPr>
              <a:t>.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496" y="4797154"/>
            <a:ext cx="91085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Move the light </a:t>
            </a:r>
            <a:r>
              <a:rPr lang="en-US" dirty="0">
                <a:latin typeface="Times"/>
                <a:cs typeface="Times"/>
              </a:rPr>
              <a:t>sensor-</a:t>
            </a:r>
            <a:r>
              <a:rPr lang="en-US" dirty="0" smtClean="0">
                <a:latin typeface="Times"/>
                <a:cs typeface="Times"/>
              </a:rPr>
              <a:t>light </a:t>
            </a:r>
            <a:r>
              <a:rPr lang="en-US" dirty="0">
                <a:latin typeface="Times"/>
                <a:cs typeface="Times"/>
              </a:rPr>
              <a:t>meter </a:t>
            </a:r>
            <a:r>
              <a:rPr lang="en-US" dirty="0" smtClean="0">
                <a:latin typeface="Times"/>
                <a:cs typeface="Times"/>
              </a:rPr>
              <a:t>assembly in x-direction and measure the y-displacement of the reflected laser spot.</a:t>
            </a:r>
          </a:p>
        </p:txBody>
      </p:sp>
      <p:pic>
        <p:nvPicPr>
          <p:cNvPr id="9" name="Picture 8" descr="C:\Users\Shirish\Desktop\PhO27May\figures\Fig3new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0"/>
            <a:ext cx="914400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25401"/>
            <a:ext cx="58272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Part C: Measurement of angle </a:t>
            </a:r>
            <a:r>
              <a:rPr lang="en-IN" sz="3200" b="1" i="1" dirty="0">
                <a:latin typeface="Times"/>
                <a:cs typeface="Times"/>
                <a:sym typeface="Symbol"/>
              </a:rPr>
              <a:t>θ</a:t>
            </a:r>
            <a:r>
              <a:rPr lang="en-US" sz="3200" b="1" dirty="0" smtClean="0"/>
              <a:t> </a:t>
            </a:r>
            <a:endParaRPr lang="en-US" sz="32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491882" y="4653136"/>
            <a:ext cx="4699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"/>
                <a:cs typeface="Times"/>
              </a:rPr>
              <a:t>Vary frequency</a:t>
            </a:r>
            <a:r>
              <a:rPr lang="en-US" sz="2800" i="1" dirty="0" smtClean="0">
                <a:latin typeface="Times"/>
                <a:cs typeface="Times"/>
              </a:rPr>
              <a:t> </a:t>
            </a:r>
            <a:r>
              <a:rPr lang="en-US" sz="2800" b="1" i="1" dirty="0" smtClean="0">
                <a:latin typeface="Times"/>
                <a:cs typeface="Times"/>
              </a:rPr>
              <a:t>f </a:t>
            </a:r>
            <a:r>
              <a:rPr lang="en-US" sz="2800" dirty="0" smtClean="0">
                <a:latin typeface="Times"/>
                <a:cs typeface="Times"/>
              </a:rPr>
              <a:t>and note </a:t>
            </a:r>
            <a:r>
              <a:rPr lang="en-US" sz="2800" b="1" dirty="0" smtClean="0">
                <a:latin typeface="Times"/>
                <a:cs typeface="Times"/>
              </a:rPr>
              <a:t>2</a:t>
            </a:r>
            <a:r>
              <a:rPr lang="en-US" sz="2800" b="1" i="1" dirty="0" smtClean="0">
                <a:latin typeface="Times"/>
                <a:cs typeface="Times"/>
              </a:rPr>
              <a:t>x</a:t>
            </a:r>
            <a:r>
              <a:rPr lang="en-US" sz="2800" b="1" baseline="-25000" dirty="0" smtClean="0">
                <a:latin typeface="Times"/>
                <a:cs typeface="Times"/>
              </a:rPr>
              <a:t>2</a:t>
            </a:r>
            <a:r>
              <a:rPr lang="en-US" sz="2800" baseline="-25000" dirty="0" smtClean="0">
                <a:latin typeface="Times"/>
                <a:cs typeface="Times"/>
              </a:rPr>
              <a:t>.</a:t>
            </a:r>
            <a:endParaRPr lang="en-US" sz="2800" baseline="-25000" dirty="0">
              <a:latin typeface="Times"/>
              <a:cs typeface="Time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63890" y="5589240"/>
            <a:ext cx="2012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"/>
                <a:cs typeface="Times"/>
              </a:rPr>
              <a:t>Calculate </a:t>
            </a:r>
            <a:r>
              <a:rPr lang="en-US" sz="2800" i="1" dirty="0" smtClean="0">
                <a:latin typeface="Times"/>
                <a:cs typeface="Times"/>
              </a:rPr>
              <a:t>x</a:t>
            </a:r>
            <a:r>
              <a:rPr lang="en-US" sz="2800" baseline="-25000" dirty="0" smtClean="0">
                <a:latin typeface="Times"/>
                <a:cs typeface="Times"/>
              </a:rPr>
              <a:t>1</a:t>
            </a:r>
            <a:r>
              <a:rPr lang="en-US" sz="2800" dirty="0" smtClean="0">
                <a:latin typeface="Times"/>
                <a:cs typeface="Times"/>
              </a:rPr>
              <a:t>.</a:t>
            </a:r>
            <a:endParaRPr lang="en-US" sz="2800" baseline="-25000" dirty="0">
              <a:latin typeface="Times"/>
              <a:cs typeface="Times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6822533"/>
              </p:ext>
            </p:extLst>
          </p:nvPr>
        </p:nvGraphicFramePr>
        <p:xfrm>
          <a:off x="381000" y="4760640"/>
          <a:ext cx="2652557" cy="1716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54" name="Equation" r:id="rId3" imgW="639720" imgH="411120" progId="Equation.3">
                  <p:embed/>
                </p:oleObj>
              </mc:Choice>
              <mc:Fallback>
                <p:oleObj name="Equation" r:id="rId3" imgW="639720" imgH="411120" progId="Equation.3">
                  <p:embed/>
                  <p:pic>
                    <p:nvPicPr>
                      <p:cNvPr id="0" name="Picture 1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760640"/>
                        <a:ext cx="2652557" cy="171636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Connector 14"/>
          <p:cNvCxnSpPr/>
          <p:nvPr/>
        </p:nvCxnSpPr>
        <p:spPr>
          <a:xfrm>
            <a:off x="3275856" y="4581130"/>
            <a:ext cx="0" cy="20162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9241" name="Picture 89" descr="C:\Users\Shirish\Desktop\Fig4ne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124744"/>
            <a:ext cx="9121769" cy="295232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0" y="25401"/>
            <a:ext cx="75841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Part D: Measurement of surface tension, </a:t>
            </a:r>
            <a:r>
              <a:rPr lang="en-IN" sz="3200" b="1" i="1" dirty="0"/>
              <a:t>σ</a:t>
            </a:r>
            <a:r>
              <a:rPr lang="en-US" sz="3200" b="1" dirty="0" smtClean="0"/>
              <a:t>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920405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ttern1nx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980728"/>
            <a:ext cx="54006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506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1294901"/>
              </p:ext>
            </p:extLst>
          </p:nvPr>
        </p:nvGraphicFramePr>
        <p:xfrm>
          <a:off x="26988" y="4633913"/>
          <a:ext cx="3216275" cy="205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64" name="Equation" r:id="rId3" imgW="660308" imgH="418893" progId="Equation.3">
                  <p:embed/>
                </p:oleObj>
              </mc:Choice>
              <mc:Fallback>
                <p:oleObj name="Equation" r:id="rId3" imgW="660308" imgH="418893" progId="Equation.3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88" y="4633913"/>
                        <a:ext cx="3216275" cy="2054225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/>
        </p:nvCxnSpPr>
        <p:spPr>
          <a:xfrm>
            <a:off x="3275856" y="4653136"/>
            <a:ext cx="0" cy="20162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95192" y="4989493"/>
            <a:ext cx="4558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"/>
                <a:cs typeface="Times"/>
              </a:rPr>
              <a:t>Plot a suitable linear graph to determine </a:t>
            </a:r>
            <a:r>
              <a:rPr lang="en-US" sz="2800" i="1" dirty="0">
                <a:latin typeface="Times"/>
                <a:cs typeface="Times"/>
              </a:rPr>
              <a:t>q</a:t>
            </a:r>
            <a:r>
              <a:rPr lang="en-US" sz="2800" dirty="0" smtClean="0">
                <a:latin typeface="Times"/>
                <a:cs typeface="Times"/>
              </a:rPr>
              <a:t>.</a:t>
            </a:r>
            <a:endParaRPr lang="en-US" sz="2800" baseline="-25000" dirty="0">
              <a:latin typeface="Times"/>
              <a:cs typeface="Times"/>
            </a:endParaRPr>
          </a:p>
        </p:txBody>
      </p:sp>
      <p:pic>
        <p:nvPicPr>
          <p:cNvPr id="16" name="Picture 89" descr="C:\Users\Shirish\Desktop\Fig4ne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124744"/>
            <a:ext cx="9121769" cy="2952328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0" y="25401"/>
            <a:ext cx="75841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Part D: Measurement of surface tension, </a:t>
            </a:r>
            <a:r>
              <a:rPr lang="en-IN" sz="3200" b="1" i="1" dirty="0"/>
              <a:t>σ</a:t>
            </a:r>
            <a:r>
              <a:rPr lang="en-US" sz="3200" b="1" dirty="0" smtClean="0"/>
              <a:t>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932466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491880" y="5085184"/>
            <a:ext cx="5652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"/>
                <a:cs typeface="Times"/>
              </a:rPr>
              <a:t>Plot a suitable linear graph to determine </a:t>
            </a:r>
            <a:r>
              <a:rPr lang="en-US" sz="2800" i="1" dirty="0" err="1" smtClean="0">
                <a:latin typeface="Times"/>
                <a:cs typeface="Times"/>
              </a:rPr>
              <a:t>σ</a:t>
            </a:r>
            <a:r>
              <a:rPr lang="en-US" sz="2800" dirty="0" smtClean="0">
                <a:latin typeface="Times"/>
                <a:cs typeface="Times"/>
              </a:rPr>
              <a:t>.</a:t>
            </a:r>
            <a:endParaRPr lang="en-US" sz="2800" baseline="-25000" dirty="0">
              <a:latin typeface="Times"/>
              <a:cs typeface="Time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275856" y="4581130"/>
            <a:ext cx="0" cy="20162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89" descr="C:\Users\Shirish\Desktop\Fig4n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4744"/>
            <a:ext cx="9121769" cy="2952328"/>
          </a:xfrm>
          <a:prstGeom prst="rect">
            <a:avLst/>
          </a:prstGeom>
          <a:noFill/>
        </p:spPr>
      </p:pic>
      <p:graphicFrame>
        <p:nvGraphicFramePr>
          <p:cNvPr id="1051" name="Object 27"/>
          <p:cNvGraphicFramePr>
            <a:graphicFrameLocks noChangeAspect="1"/>
          </p:cNvGraphicFramePr>
          <p:nvPr/>
        </p:nvGraphicFramePr>
        <p:xfrm>
          <a:off x="44450" y="4633913"/>
          <a:ext cx="3154363" cy="205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5" name="Equation" r:id="rId4" imgW="647631" imgH="418893" progId="Equation.3">
                  <p:embed/>
                </p:oleObj>
              </mc:Choice>
              <mc:Fallback>
                <p:oleObj name="Equation" r:id="rId4" imgW="647631" imgH="418893" progId="Equation.3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50" y="4633913"/>
                        <a:ext cx="3154363" cy="2054225"/>
                      </a:xfrm>
                      <a:prstGeom prst="rect">
                        <a:avLst/>
                      </a:prstGeom>
                      <a:solidFill>
                        <a:srgbClr val="FFCC99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25401"/>
            <a:ext cx="75841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Part D: Measurement of surface tension, </a:t>
            </a:r>
            <a:r>
              <a:rPr lang="en-IN" sz="3200" b="1" i="1" dirty="0"/>
              <a:t>σ</a:t>
            </a:r>
            <a:r>
              <a:rPr lang="en-US" sz="3200" b="1" dirty="0" smtClean="0"/>
              <a:t>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349234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2924944"/>
            <a:ext cx="2436271" cy="8949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1066800"/>
            <a:ext cx="6816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The amplitude </a:t>
            </a:r>
            <a:r>
              <a:rPr lang="en-US" i="1" dirty="0" smtClean="0">
                <a:latin typeface="Times"/>
                <a:cs typeface="Times"/>
              </a:rPr>
              <a:t>h</a:t>
            </a:r>
            <a:r>
              <a:rPr lang="en-US" dirty="0" smtClean="0">
                <a:latin typeface="Times"/>
                <a:cs typeface="Times"/>
              </a:rPr>
              <a:t> of the waves decays as it propagates.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4653136"/>
            <a:ext cx="438179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"/>
                <a:cs typeface="Times"/>
              </a:rPr>
              <a:t>δ</a:t>
            </a:r>
            <a:r>
              <a:rPr lang="en-US" dirty="0" smtClean="0">
                <a:latin typeface="Times"/>
                <a:cs typeface="Times"/>
              </a:rPr>
              <a:t> is the attenuation constant .</a:t>
            </a:r>
          </a:p>
          <a:p>
            <a:r>
              <a:rPr lang="en-US" i="1" dirty="0">
                <a:latin typeface="Times"/>
                <a:cs typeface="Times"/>
              </a:rPr>
              <a:t>h</a:t>
            </a:r>
            <a:r>
              <a:rPr lang="en-US" dirty="0" smtClean="0">
                <a:latin typeface="Times"/>
                <a:cs typeface="Times"/>
              </a:rPr>
              <a:t> is the amplitude at distance </a:t>
            </a:r>
            <a:r>
              <a:rPr lang="en-US" i="1" dirty="0" smtClean="0">
                <a:latin typeface="Times"/>
                <a:cs typeface="Times"/>
              </a:rPr>
              <a:t>s</a:t>
            </a:r>
            <a:r>
              <a:rPr lang="en-US" dirty="0" smtClean="0">
                <a:latin typeface="Times"/>
                <a:cs typeface="Times"/>
              </a:rPr>
              <a:t>.</a:t>
            </a:r>
          </a:p>
          <a:p>
            <a:r>
              <a:rPr lang="en-US" i="1" dirty="0" smtClean="0">
                <a:latin typeface="Times"/>
                <a:cs typeface="Times"/>
              </a:rPr>
              <a:t>h</a:t>
            </a:r>
            <a:r>
              <a:rPr lang="en-US" baseline="-25000" dirty="0" smtClean="0">
                <a:latin typeface="Times"/>
                <a:cs typeface="Times"/>
              </a:rPr>
              <a:t>o</a:t>
            </a:r>
            <a:r>
              <a:rPr lang="en-US" dirty="0" smtClean="0">
                <a:latin typeface="Times"/>
                <a:cs typeface="Times"/>
              </a:rPr>
              <a:t> is the amplitude at the vibrator.</a:t>
            </a:r>
            <a:endParaRPr lang="en-US" dirty="0">
              <a:latin typeface="Times"/>
              <a:cs typeface="Times"/>
            </a:endParaRPr>
          </a:p>
        </p:txBody>
      </p:sp>
      <p:pic>
        <p:nvPicPr>
          <p:cNvPr id="104449" name="Picture 1" descr="C:\Users\Shirish\Desktop\figdam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1700808"/>
            <a:ext cx="5394745" cy="295232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25401"/>
            <a:ext cx="9184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Part E: Measurement of attenuation constant and viscosity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181124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340768"/>
            <a:ext cx="1932215" cy="7097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406" y="2132856"/>
            <a:ext cx="50994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"/>
                <a:cs typeface="Times"/>
                <a:sym typeface="Symbol"/>
              </a:rPr>
              <a:t>This part consists of 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>
                <a:latin typeface="Times"/>
                <a:cs typeface="Times"/>
                <a:sym typeface="Symbol"/>
              </a:rPr>
              <a:t>keeping </a:t>
            </a:r>
            <a:r>
              <a:rPr lang="en-US" i="1" dirty="0" smtClean="0">
                <a:latin typeface="Times"/>
                <a:cs typeface="Times"/>
                <a:sym typeface="Symbol"/>
              </a:rPr>
              <a:t>h</a:t>
            </a:r>
            <a:r>
              <a:rPr lang="en-US" dirty="0" smtClean="0">
                <a:latin typeface="Times"/>
                <a:cs typeface="Times"/>
                <a:sym typeface="Symbol"/>
              </a:rPr>
              <a:t> constant and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>
                <a:latin typeface="Times"/>
                <a:cs typeface="Times"/>
                <a:sym typeface="Symbol"/>
              </a:rPr>
              <a:t>finding how </a:t>
            </a:r>
            <a:r>
              <a:rPr lang="en-US" i="1" dirty="0" smtClean="0">
                <a:latin typeface="Times"/>
                <a:cs typeface="Times"/>
                <a:sym typeface="Symbol"/>
              </a:rPr>
              <a:t>h</a:t>
            </a:r>
            <a:r>
              <a:rPr lang="en-US" baseline="-25000" dirty="0" smtClean="0">
                <a:latin typeface="Times"/>
                <a:cs typeface="Times"/>
                <a:sym typeface="Symbol"/>
              </a:rPr>
              <a:t>0</a:t>
            </a:r>
            <a:r>
              <a:rPr lang="en-US" dirty="0" smtClean="0">
                <a:latin typeface="Times"/>
                <a:cs typeface="Times"/>
                <a:sym typeface="Symbol"/>
              </a:rPr>
              <a:t> varies with </a:t>
            </a:r>
            <a:r>
              <a:rPr lang="en-US" i="1" dirty="0" smtClean="0">
                <a:latin typeface="Times"/>
                <a:cs typeface="Times"/>
                <a:sym typeface="Symbol"/>
              </a:rPr>
              <a:t>s </a:t>
            </a:r>
            <a:r>
              <a:rPr lang="en-US" dirty="0" smtClean="0">
                <a:latin typeface="Times"/>
                <a:cs typeface="Times"/>
                <a:sym typeface="Symbol"/>
              </a:rPr>
              <a:t>and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>
                <a:latin typeface="Times"/>
                <a:cs typeface="Times"/>
                <a:sym typeface="Symbol"/>
              </a:rPr>
              <a:t>hence determine </a:t>
            </a:r>
            <a:r>
              <a:rPr lang="en-US" dirty="0" err="1" smtClean="0">
                <a:latin typeface="Times"/>
                <a:cs typeface="Times"/>
                <a:sym typeface="Symbol"/>
              </a:rPr>
              <a:t>δ</a:t>
            </a:r>
            <a:r>
              <a:rPr lang="en-US" dirty="0" smtClean="0">
                <a:latin typeface="Times"/>
                <a:cs typeface="Times"/>
                <a:sym typeface="Symbol"/>
              </a:rPr>
              <a:t>.</a:t>
            </a:r>
            <a:endParaRPr lang="en-US" dirty="0">
              <a:latin typeface="Times"/>
              <a:cs typeface="Time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5013176"/>
            <a:ext cx="1944216" cy="130937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</p:pic>
      <p:sp>
        <p:nvSpPr>
          <p:cNvPr id="3" name="TextBox 2"/>
          <p:cNvSpPr txBox="1"/>
          <p:nvPr/>
        </p:nvSpPr>
        <p:spPr>
          <a:xfrm>
            <a:off x="179512" y="4077072"/>
            <a:ext cx="8045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The attenuation constant </a:t>
            </a:r>
            <a:r>
              <a:rPr lang="en-US" i="1" dirty="0" err="1" smtClean="0">
                <a:latin typeface="Times"/>
                <a:cs typeface="Times"/>
                <a:sym typeface="Symbol"/>
              </a:rPr>
              <a:t>δ</a:t>
            </a:r>
            <a:r>
              <a:rPr lang="en-US" dirty="0" smtClean="0">
                <a:latin typeface="Times"/>
                <a:cs typeface="Times"/>
                <a:sym typeface="Symbol"/>
              </a:rPr>
              <a:t> is related to the viscosity </a:t>
            </a:r>
            <a:r>
              <a:rPr lang="en-US" i="1" dirty="0" err="1" smtClean="0">
                <a:latin typeface="Times"/>
                <a:cs typeface="Times"/>
                <a:sym typeface="Symbol"/>
              </a:rPr>
              <a:t>η</a:t>
            </a:r>
            <a:r>
              <a:rPr lang="en-US" dirty="0" smtClean="0">
                <a:latin typeface="Times"/>
                <a:cs typeface="Times"/>
                <a:sym typeface="Symbol"/>
              </a:rPr>
              <a:t> given by,</a:t>
            </a:r>
            <a:r>
              <a:rPr lang="en-US" dirty="0" smtClean="0">
                <a:latin typeface="Times"/>
                <a:cs typeface="Times"/>
              </a:rPr>
              <a:t> </a:t>
            </a:r>
            <a:endParaRPr lang="en-US" dirty="0">
              <a:latin typeface="Times"/>
              <a:cs typeface="Times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187624" y="3933056"/>
            <a:ext cx="669674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" descr="C:\Users\Shirish\Desktop\figdam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6521" y="1500174"/>
            <a:ext cx="3916128" cy="214314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0" y="25401"/>
            <a:ext cx="9184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Part E: Measurement of attenuation constant and viscosity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39554" y="1628802"/>
            <a:ext cx="3672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i="1" dirty="0" smtClean="0">
                <a:latin typeface="Times"/>
                <a:cs typeface="Times"/>
              </a:rPr>
              <a:t> h</a:t>
            </a:r>
            <a:r>
              <a:rPr lang="en-US" baseline="-25000" dirty="0" smtClean="0">
                <a:latin typeface="Times"/>
                <a:cs typeface="Times"/>
              </a:rPr>
              <a:t>0</a:t>
            </a:r>
            <a:r>
              <a:rPr lang="en-US" dirty="0" smtClean="0">
                <a:latin typeface="Times"/>
                <a:cs typeface="Times"/>
              </a:rPr>
              <a:t> is not measured directly.</a:t>
            </a:r>
            <a:endParaRPr lang="en-IN" dirty="0">
              <a:latin typeface="Times"/>
              <a:cs typeface="Time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6" y="2535289"/>
            <a:ext cx="6533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"/>
                <a:cs typeface="Times"/>
              </a:rPr>
              <a:t> We use the empirically obtained relation,</a:t>
            </a:r>
            <a:endParaRPr lang="en-IN" dirty="0">
              <a:latin typeface="Times"/>
              <a:cs typeface="Times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3662425" y="3212976"/>
          <a:ext cx="1991203" cy="840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673" name="Equation" r:id="rId3" imgW="571225" imgH="241269" progId="Equation.3">
                  <p:embed/>
                </p:oleObj>
              </mc:Choice>
              <mc:Fallback>
                <p:oleObj name="Equation" r:id="rId3" imgW="571225" imgH="241269" progId="Equation.3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2425" y="3212976"/>
                        <a:ext cx="1991203" cy="8407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11560" y="4365106"/>
            <a:ext cx="77293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Times"/>
                <a:cs typeface="Times"/>
              </a:rPr>
              <a:t>V</a:t>
            </a:r>
            <a:r>
              <a:rPr lang="en-US" baseline="-25000" dirty="0" err="1" smtClean="0">
                <a:latin typeface="Times"/>
                <a:cs typeface="Times"/>
              </a:rPr>
              <a:t>rms</a:t>
            </a:r>
            <a:r>
              <a:rPr lang="en-US" dirty="0" smtClean="0">
                <a:latin typeface="Times"/>
                <a:cs typeface="Times"/>
              </a:rPr>
              <a:t> is the voltage applied to the vibrator assembly. (which is </a:t>
            </a:r>
          </a:p>
          <a:p>
            <a:r>
              <a:rPr lang="en-US" dirty="0" smtClean="0">
                <a:latin typeface="Times"/>
                <a:cs typeface="Times"/>
              </a:rPr>
              <a:t>measured using the digital </a:t>
            </a:r>
            <a:r>
              <a:rPr lang="en-US" dirty="0" err="1" smtClean="0">
                <a:latin typeface="Times"/>
                <a:cs typeface="Times"/>
              </a:rPr>
              <a:t>multimeter</a:t>
            </a:r>
            <a:r>
              <a:rPr lang="en-US" dirty="0" smtClean="0">
                <a:latin typeface="Times"/>
                <a:cs typeface="Times"/>
              </a:rPr>
              <a:t>.)</a:t>
            </a:r>
            <a:endParaRPr lang="en-IN" dirty="0">
              <a:latin typeface="Times"/>
              <a:cs typeface="Time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25401"/>
            <a:ext cx="9184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Part E: Measurement of attenuation constant and viscosity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83510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1" descr="C:\Users\Shirish\Desktop\Lu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62000"/>
            <a:ext cx="3543488" cy="5596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286248" y="1686815"/>
            <a:ext cx="46434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latin typeface="Times"/>
                <a:cs typeface="Times"/>
              </a:rPr>
              <a:t> The first order maximum should fall on the circular</a:t>
            </a:r>
          </a:p>
          <a:p>
            <a:r>
              <a:rPr lang="en-US" sz="2800" dirty="0" smtClean="0">
                <a:latin typeface="Times"/>
                <a:cs typeface="Times"/>
              </a:rPr>
              <a:t> aperture.</a:t>
            </a:r>
            <a:endParaRPr lang="en-IN" sz="2800" dirty="0">
              <a:latin typeface="Times"/>
              <a:cs typeface="Time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29124" y="3829955"/>
            <a:ext cx="40719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latin typeface="Times"/>
                <a:cs typeface="Times"/>
              </a:rPr>
              <a:t> Adjust </a:t>
            </a:r>
            <a:r>
              <a:rPr lang="en-US" sz="2800" i="1" dirty="0" err="1" smtClean="0">
                <a:latin typeface="Times"/>
                <a:cs typeface="Times"/>
              </a:rPr>
              <a:t>V</a:t>
            </a:r>
            <a:r>
              <a:rPr lang="en-US" sz="2800" baseline="-25000" dirty="0" err="1" smtClean="0">
                <a:latin typeface="Times"/>
                <a:cs typeface="Times"/>
              </a:rPr>
              <a:t>rms</a:t>
            </a:r>
            <a:r>
              <a:rPr lang="en-US" sz="2800" baseline="-25000" dirty="0" smtClean="0">
                <a:latin typeface="Times"/>
                <a:cs typeface="Times"/>
              </a:rPr>
              <a:t> </a:t>
            </a:r>
            <a:r>
              <a:rPr lang="en-US" sz="2800" dirty="0" smtClean="0">
                <a:latin typeface="Times"/>
                <a:cs typeface="Times"/>
              </a:rPr>
              <a:t>to get the reading in the light meter equal to 100.</a:t>
            </a:r>
            <a:r>
              <a:rPr lang="en-US" sz="2800" baseline="-25000" dirty="0" smtClean="0">
                <a:latin typeface="Times"/>
                <a:cs typeface="Times"/>
              </a:rPr>
              <a:t> </a:t>
            </a:r>
            <a:endParaRPr lang="en-US" sz="2800" dirty="0">
              <a:latin typeface="Times"/>
              <a:cs typeface="Time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25401"/>
            <a:ext cx="9184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Part E: Measurement of attenuation constant and viscosity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094362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16932"/>
            <a:ext cx="577594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International Physics Olympiad</a:t>
            </a:r>
            <a:endParaRPr lang="en-US" sz="3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04800" y="762000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India started participating in 1998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4800" y="1295400"/>
            <a:ext cx="8610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/>
              <a:t>Indian effort coordinated by HBCSE with help from Indian Association of Physics Teachers (IAPT) and funding from </a:t>
            </a:r>
            <a:r>
              <a:rPr lang="en-US" dirty="0" smtClean="0"/>
              <a:t>Government of India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304800" y="2819400"/>
            <a:ext cx="8610600" cy="4021949"/>
            <a:chOff x="304800" y="2819400"/>
            <a:chExt cx="8610600" cy="4021949"/>
          </a:xfrm>
        </p:grpSpPr>
        <p:graphicFrame>
          <p:nvGraphicFramePr>
            <p:cNvPr id="16" name="Chart 15"/>
            <p:cNvGraphicFramePr/>
            <p:nvPr>
              <p:extLst>
                <p:ext uri="{D42A27DB-BD31-4B8C-83A1-F6EECF244321}">
                  <p14:modId xmlns:p14="http://schemas.microsoft.com/office/powerpoint/2010/main" val="1516577656"/>
                </p:ext>
              </p:extLst>
            </p:nvPr>
          </p:nvGraphicFramePr>
          <p:xfrm>
            <a:off x="457200" y="3429000"/>
            <a:ext cx="3886200" cy="341234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9" name="TextBox 18"/>
            <p:cNvSpPr txBox="1"/>
            <p:nvPr/>
          </p:nvSpPr>
          <p:spPr>
            <a:xfrm>
              <a:off x="304800" y="2819400"/>
              <a:ext cx="3982418" cy="49244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600" b="1" dirty="0" smtClean="0"/>
                <a:t>Medals Tally (1998 – 2015)</a:t>
              </a:r>
              <a:endParaRPr lang="en-US" sz="26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724400" y="4419600"/>
              <a:ext cx="4191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/>
                <a:t>None of </a:t>
              </a:r>
              <a:r>
                <a:rPr lang="en-US" b="1" i="1" dirty="0" smtClean="0"/>
                <a:t>the </a:t>
              </a:r>
              <a:r>
                <a:rPr lang="en-US" b="1" i="1" dirty="0"/>
                <a:t>90 students so far have returned empty-</a:t>
              </a:r>
              <a:r>
                <a:rPr lang="en-US" b="1" i="1" dirty="0" smtClean="0"/>
                <a:t>handed</a:t>
              </a:r>
              <a:endParaRPr lang="en-US" b="1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2088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4" name="Picture 8" descr="C:\Users\Shirish\Desktop\damp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36606" cy="6858000"/>
          </a:xfrm>
          <a:prstGeom prst="rect">
            <a:avLst/>
          </a:prstGeom>
          <a:noFill/>
        </p:spPr>
      </p:pic>
      <p:grpSp>
        <p:nvGrpSpPr>
          <p:cNvPr id="23" name="Group 22"/>
          <p:cNvGrpSpPr/>
          <p:nvPr/>
        </p:nvGrpSpPr>
        <p:grpSpPr>
          <a:xfrm>
            <a:off x="0" y="0"/>
            <a:ext cx="9036496" cy="6858000"/>
            <a:chOff x="0" y="0"/>
            <a:chExt cx="9036496" cy="6858000"/>
          </a:xfrm>
        </p:grpSpPr>
        <p:sp>
          <p:nvSpPr>
            <p:cNvPr id="9" name="TextBox 8"/>
            <p:cNvSpPr txBox="1"/>
            <p:nvPr/>
          </p:nvSpPr>
          <p:spPr>
            <a:xfrm>
              <a:off x="5004048" y="2276872"/>
              <a:ext cx="4032448" cy="70788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"/>
                  <a:cs typeface="Times"/>
                </a:rPr>
                <a:t>Move the vibrator away from the laser spot by 0.5 cm.</a:t>
              </a:r>
              <a:endParaRPr lang="en-US" sz="2000" dirty="0">
                <a:latin typeface="Times"/>
                <a:cs typeface="Time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42148" y="3176156"/>
              <a:ext cx="3600400" cy="101566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"/>
                  <a:cs typeface="Times"/>
                </a:rPr>
                <a:t>Point </a:t>
              </a:r>
              <a:r>
                <a:rPr lang="en-US" sz="2000" b="1" dirty="0" smtClean="0">
                  <a:latin typeface="Times"/>
                  <a:cs typeface="Times"/>
                </a:rPr>
                <a:t>E</a:t>
              </a:r>
              <a:r>
                <a:rPr lang="en-US" sz="2000" dirty="0" smtClean="0">
                  <a:latin typeface="Times"/>
                  <a:cs typeface="Times"/>
                </a:rPr>
                <a:t> will see a reduced amplitude and hence reduced intensity reading in light meter.</a:t>
              </a:r>
              <a:endParaRPr lang="en-US" sz="2000" dirty="0">
                <a:latin typeface="Times"/>
                <a:cs typeface="Times"/>
              </a:endParaRPr>
            </a:p>
          </p:txBody>
        </p:sp>
        <p:pic>
          <p:nvPicPr>
            <p:cNvPr id="106505" name="Picture 9" descr="C:\Users\Shirish\Desktop\damp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4836606" cy="6858000"/>
            </a:xfrm>
            <a:prstGeom prst="rect">
              <a:avLst/>
            </a:prstGeom>
            <a:noFill/>
          </p:spPr>
        </p:pic>
      </p:grpSp>
      <p:grpSp>
        <p:nvGrpSpPr>
          <p:cNvPr id="27" name="Group 2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0" name="TextBox 9"/>
            <p:cNvSpPr txBox="1"/>
            <p:nvPr/>
          </p:nvSpPr>
          <p:spPr>
            <a:xfrm>
              <a:off x="4932040" y="4797152"/>
              <a:ext cx="4211960" cy="1323439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"/>
                  <a:cs typeface="Times"/>
                </a:rPr>
                <a:t>Adjust </a:t>
              </a:r>
              <a:r>
                <a:rPr lang="en-US" sz="2000" i="1" dirty="0" err="1" smtClean="0">
                  <a:latin typeface="Times"/>
                  <a:cs typeface="Times"/>
                </a:rPr>
                <a:t>V</a:t>
              </a:r>
              <a:r>
                <a:rPr lang="en-US" sz="2000" baseline="-25000" dirty="0" err="1" smtClean="0">
                  <a:latin typeface="Times"/>
                  <a:cs typeface="Times"/>
                </a:rPr>
                <a:t>rms</a:t>
              </a:r>
              <a:r>
                <a:rPr lang="en-US" sz="2000" baseline="-25000" dirty="0" smtClean="0">
                  <a:latin typeface="Times"/>
                  <a:cs typeface="Times"/>
                </a:rPr>
                <a:t> </a:t>
              </a:r>
              <a:r>
                <a:rPr lang="en-US" sz="2000" dirty="0" smtClean="0">
                  <a:latin typeface="Times"/>
                  <a:cs typeface="Times"/>
                </a:rPr>
                <a:t>to get the reading in the light meter equal to 100 and thus maintaining the wave amplitude at point </a:t>
              </a:r>
              <a:r>
                <a:rPr lang="en-US" sz="2000" b="1" dirty="0" smtClean="0">
                  <a:latin typeface="Times"/>
                  <a:cs typeface="Times"/>
                </a:rPr>
                <a:t>E</a:t>
              </a:r>
              <a:r>
                <a:rPr lang="en-US" sz="2000" dirty="0" smtClean="0">
                  <a:latin typeface="Times"/>
                  <a:cs typeface="Times"/>
                </a:rPr>
                <a:t>.</a:t>
              </a:r>
              <a:endParaRPr lang="en-US" sz="2000" dirty="0">
                <a:latin typeface="Times"/>
                <a:cs typeface="Times"/>
              </a:endParaRPr>
            </a:p>
          </p:txBody>
        </p:sp>
        <p:pic>
          <p:nvPicPr>
            <p:cNvPr id="106507" name="Picture 11" descr="C:\Users\Shirish\Desktop\damp3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4836606" cy="685800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98650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19672" y="2708920"/>
            <a:ext cx="4214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Plot a graph of </a:t>
            </a:r>
            <a:r>
              <a:rPr lang="en-US" dirty="0" err="1" smtClean="0">
                <a:latin typeface="Times"/>
                <a:cs typeface="Times"/>
              </a:rPr>
              <a:t>ln</a:t>
            </a:r>
            <a:r>
              <a:rPr lang="en-US" dirty="0" smtClean="0">
                <a:latin typeface="Times"/>
                <a:cs typeface="Times"/>
              </a:rPr>
              <a:t>(</a:t>
            </a:r>
            <a:r>
              <a:rPr lang="en-US" i="1" dirty="0" err="1" smtClean="0">
                <a:latin typeface="Times"/>
                <a:cs typeface="Times"/>
              </a:rPr>
              <a:t>V</a:t>
            </a:r>
            <a:r>
              <a:rPr lang="en-US" baseline="-25000" dirty="0" err="1" smtClean="0">
                <a:latin typeface="Times"/>
                <a:cs typeface="Times"/>
              </a:rPr>
              <a:t>rms</a:t>
            </a:r>
            <a:r>
              <a:rPr lang="en-US" dirty="0" smtClean="0">
                <a:latin typeface="Times"/>
                <a:cs typeface="Times"/>
              </a:rPr>
              <a:t>) versus </a:t>
            </a:r>
            <a:r>
              <a:rPr lang="en-US" i="1" dirty="0" smtClean="0">
                <a:latin typeface="Times"/>
                <a:cs typeface="Times"/>
              </a:rPr>
              <a:t>s</a:t>
            </a:r>
            <a:endParaRPr lang="en-US" i="1" dirty="0">
              <a:latin typeface="Times"/>
              <a:cs typeface="Time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15816" y="3717032"/>
            <a:ext cx="3748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"/>
                <a:cs typeface="Times"/>
              </a:rPr>
              <a:t>δ</a:t>
            </a:r>
            <a:r>
              <a:rPr lang="en-US" dirty="0" smtClean="0">
                <a:latin typeface="Times"/>
                <a:cs typeface="Times"/>
              </a:rPr>
              <a:t> = 0.4 × Slope of the graph</a:t>
            </a:r>
            <a:endParaRPr lang="en-US" dirty="0">
              <a:latin typeface="Times"/>
              <a:cs typeface="Times"/>
            </a:endParaRPr>
          </a:p>
        </p:txBody>
      </p:sp>
      <p:graphicFrame>
        <p:nvGraphicFramePr>
          <p:cNvPr id="107522" name="Object 2"/>
          <p:cNvGraphicFramePr>
            <a:graphicFrameLocks noChangeAspect="1"/>
          </p:cNvGraphicFramePr>
          <p:nvPr/>
        </p:nvGraphicFramePr>
        <p:xfrm>
          <a:off x="5076056" y="1443241"/>
          <a:ext cx="1800202" cy="761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36" name="Equation" r:id="rId4" imgW="571225" imgH="241269" progId="Equation.3">
                  <p:embed/>
                </p:oleObj>
              </mc:Choice>
              <mc:Fallback>
                <p:oleObj name="Equation" r:id="rId4" imgW="571225" imgH="241269" progId="Equation.3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056" y="1443241"/>
                        <a:ext cx="1800202" cy="7616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1720" y="1484784"/>
            <a:ext cx="1932215" cy="709794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1619672" y="1268760"/>
            <a:ext cx="57606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619672" y="2348880"/>
            <a:ext cx="57606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572000" y="1268760"/>
            <a:ext cx="0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95936" y="4716327"/>
            <a:ext cx="1296144" cy="87291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</p:pic>
      <p:cxnSp>
        <p:nvCxnSpPr>
          <p:cNvPr id="19" name="Straight Connector 18"/>
          <p:cNvCxnSpPr/>
          <p:nvPr/>
        </p:nvCxnSpPr>
        <p:spPr>
          <a:xfrm>
            <a:off x="1619672" y="4581128"/>
            <a:ext cx="57606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4920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25401"/>
            <a:ext cx="7106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Challenges in the Experimental Development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371600" y="1219200"/>
            <a:ext cx="782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 – 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" y="2057400"/>
            <a:ext cx="1646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 Ball joint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1000" y="3124200"/>
            <a:ext cx="1175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 Laser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510540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 Etched pattern on       the glass plate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0" y="4038600"/>
            <a:ext cx="2518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 Uniform springs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96000" y="1219200"/>
            <a:ext cx="885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 – II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0" y="2133600"/>
            <a:ext cx="3340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 Vibration free platform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0" y="3124200"/>
            <a:ext cx="4457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 Sine wave generator for speaker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572000" y="4186535"/>
            <a:ext cx="4019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 Light intensity measurement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572000" y="5257800"/>
            <a:ext cx="3980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4. Glancing angle arrangement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4038600" y="1219200"/>
            <a:ext cx="0" cy="4876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962400" y="1224836"/>
            <a:ext cx="0" cy="4876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8357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25401"/>
            <a:ext cx="43439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Experimental Examination</a:t>
            </a:r>
            <a:endParaRPr lang="en-US" sz="2800" b="1" dirty="0"/>
          </a:p>
        </p:txBody>
      </p:sp>
      <p:pic>
        <p:nvPicPr>
          <p:cNvPr id="7" name="Picture 6" descr="Expt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038600"/>
            <a:ext cx="4191000" cy="2793999"/>
          </a:xfrm>
          <a:prstGeom prst="rect">
            <a:avLst/>
          </a:prstGeom>
        </p:spPr>
      </p:pic>
      <p:pic>
        <p:nvPicPr>
          <p:cNvPr id="8" name="Picture 7" descr="IMG_051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2000"/>
            <a:ext cx="3759200" cy="2819400"/>
          </a:xfrm>
          <a:prstGeom prst="rect">
            <a:avLst/>
          </a:prstGeom>
        </p:spPr>
      </p:pic>
      <p:pic>
        <p:nvPicPr>
          <p:cNvPr id="9" name="Picture 8" descr="IMG_925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762000"/>
            <a:ext cx="4267200" cy="2844800"/>
          </a:xfrm>
          <a:prstGeom prst="rect">
            <a:avLst/>
          </a:prstGeom>
        </p:spPr>
      </p:pic>
      <p:pic>
        <p:nvPicPr>
          <p:cNvPr id="10" name="Picture 9" descr="IMG_9487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21" y="4114800"/>
            <a:ext cx="4049379" cy="269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86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57600" y="2844800"/>
            <a:ext cx="19489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THEORY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840361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2400" y="1600200"/>
            <a:ext cx="8839200" cy="3692843"/>
            <a:chOff x="152400" y="1600200"/>
            <a:chExt cx="8839200" cy="3692843"/>
          </a:xfrm>
        </p:grpSpPr>
        <p:sp>
          <p:nvSpPr>
            <p:cNvPr id="8" name="TextBox 7"/>
            <p:cNvSpPr txBox="1"/>
            <p:nvPr/>
          </p:nvSpPr>
          <p:spPr>
            <a:xfrm>
              <a:off x="152400" y="1600200"/>
              <a:ext cx="689793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dirty="0" smtClean="0"/>
                <a:t>1. Understanding a natural system or phenomenon</a:t>
              </a:r>
              <a:endParaRPr lang="en-US" sz="26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6736" y="3124200"/>
              <a:ext cx="880486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dirty="0" smtClean="0"/>
                <a:t>2. Exploration of a fundamental overarching principle in physics </a:t>
              </a:r>
              <a:endParaRPr lang="en-US" sz="26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1515" y="4800600"/>
              <a:ext cx="649408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dirty="0" smtClean="0"/>
                <a:t>3. Application of physics to a real world design </a:t>
              </a:r>
              <a:endParaRPr lang="en-US" sz="2600" dirty="0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25401"/>
            <a:ext cx="2841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Theory Problems</a:t>
            </a:r>
            <a:endParaRPr lang="en-US" sz="28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533400" y="2357735"/>
            <a:ext cx="6528362" cy="3697308"/>
            <a:chOff x="533400" y="2357735"/>
            <a:chExt cx="6528362" cy="3697308"/>
          </a:xfrm>
        </p:grpSpPr>
        <p:sp>
          <p:nvSpPr>
            <p:cNvPr id="2" name="TextBox 1"/>
            <p:cNvSpPr txBox="1"/>
            <p:nvPr/>
          </p:nvSpPr>
          <p:spPr>
            <a:xfrm>
              <a:off x="533400" y="2357735"/>
              <a:ext cx="6528362" cy="49244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none" rtlCol="0">
              <a:spAutoFit/>
            </a:bodyPr>
            <a:lstStyle/>
            <a:p>
              <a:r>
                <a:rPr lang="en-US" sz="2600" dirty="0" smtClean="0"/>
                <a:t>Particles from the Sun – Photons and Neutrinos </a:t>
              </a:r>
              <a:endParaRPr lang="en-US" sz="26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33400" y="3927157"/>
              <a:ext cx="4891083" cy="49244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none" rtlCol="0">
              <a:spAutoFit/>
            </a:bodyPr>
            <a:lstStyle/>
            <a:p>
              <a:r>
                <a:rPr lang="en-US" sz="2600" dirty="0" smtClean="0"/>
                <a:t>The </a:t>
              </a:r>
              <a:r>
                <a:rPr lang="en-US" sz="2600" dirty="0" err="1"/>
                <a:t>E</a:t>
              </a:r>
              <a:r>
                <a:rPr lang="en-US" sz="2600" dirty="0" err="1" smtClean="0"/>
                <a:t>xtremum</a:t>
              </a:r>
              <a:r>
                <a:rPr lang="en-US" sz="2600" dirty="0" smtClean="0"/>
                <a:t> Principle in Physics</a:t>
              </a:r>
              <a:endParaRPr lang="en-US" sz="26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58238" y="5562600"/>
              <a:ext cx="3980577" cy="49244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none" rtlCol="0">
              <a:spAutoFit/>
            </a:bodyPr>
            <a:lstStyle/>
            <a:p>
              <a:r>
                <a:rPr lang="en-US" sz="2600" dirty="0" smtClean="0"/>
                <a:t>Design of a Nuclear Reactor</a:t>
              </a:r>
              <a:endParaRPr lang="en-US" sz="2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08431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438400" y="2438400"/>
            <a:ext cx="4343400" cy="11430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extBox 5"/>
          <p:cNvSpPr txBox="1"/>
          <p:nvPr/>
        </p:nvSpPr>
        <p:spPr>
          <a:xfrm>
            <a:off x="2286000" y="2456041"/>
            <a:ext cx="472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Particles from the Sun</a:t>
            </a:r>
          </a:p>
          <a:p>
            <a:pPr algn="ctr"/>
            <a:r>
              <a:rPr lang="en-US" sz="2800" b="1" dirty="0" smtClean="0"/>
              <a:t>Photons and Neutrinos</a:t>
            </a:r>
            <a:endParaRPr lang="en-IN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267200" y="558225"/>
            <a:ext cx="783287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T1</a:t>
            </a:r>
            <a:endParaRPr lang="en-IN" sz="4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5036403"/>
            <a:ext cx="4876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Amol</a:t>
            </a:r>
            <a:r>
              <a:rPr lang="en-US" dirty="0" smtClean="0"/>
              <a:t> </a:t>
            </a:r>
            <a:r>
              <a:rPr lang="en-US" dirty="0" err="1"/>
              <a:t>Dighe</a:t>
            </a:r>
            <a:r>
              <a:rPr lang="en-US" dirty="0"/>
              <a:t> (TIFR), </a:t>
            </a:r>
            <a:endParaRPr lang="en-US" dirty="0" smtClean="0"/>
          </a:p>
          <a:p>
            <a:r>
              <a:rPr lang="en-US" dirty="0" err="1" smtClean="0"/>
              <a:t>Anwesh</a:t>
            </a:r>
            <a:r>
              <a:rPr lang="en-US" dirty="0" smtClean="0"/>
              <a:t> </a:t>
            </a:r>
            <a:r>
              <a:rPr lang="en-US" dirty="0" err="1"/>
              <a:t>Mazumdar</a:t>
            </a:r>
            <a:r>
              <a:rPr lang="en-US" dirty="0"/>
              <a:t> (HBCSE-TIFR</a:t>
            </a:r>
            <a:r>
              <a:rPr lang="en-US" dirty="0" smtClean="0"/>
              <a:t>)</a:t>
            </a:r>
          </a:p>
          <a:p>
            <a:r>
              <a:rPr lang="en-US" dirty="0" smtClean="0"/>
              <a:t>Vijay </a:t>
            </a:r>
            <a:r>
              <a:rPr lang="en-US" dirty="0"/>
              <a:t>A. Singh </a:t>
            </a:r>
            <a:r>
              <a:rPr lang="en-US" dirty="0" smtClean="0"/>
              <a:t>(HBCSE, CBS)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21723" y="4425721"/>
            <a:ext cx="2638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Principal Authors: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779213" y="3886200"/>
            <a:ext cx="1511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10 marks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762000"/>
            <a:ext cx="221932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>
          <a:xfrm>
            <a:off x="0" y="0"/>
            <a:ext cx="9144000" cy="685800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600" b="1" dirty="0" smtClean="0">
                <a:solidFill>
                  <a:schemeClr val="bg1"/>
                </a:solidFill>
                <a:latin typeface="Times"/>
                <a:cs typeface="Times"/>
              </a:rPr>
              <a:t>The Sun</a:t>
            </a:r>
            <a:endParaRPr lang="en-IN" sz="36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2252899"/>
              </p:ext>
            </p:extLst>
          </p:nvPr>
        </p:nvGraphicFramePr>
        <p:xfrm>
          <a:off x="1524000" y="2971800"/>
          <a:ext cx="6096000" cy="128016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6096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"/>
                          <a:cs typeface="Times"/>
                        </a:rPr>
                        <a:t>Essential information</a:t>
                      </a:r>
                      <a:endParaRPr lang="en-US" sz="2400" dirty="0">
                        <a:latin typeface="Times"/>
                        <a:cs typeface="Time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dirty="0" smtClean="0">
                          <a:latin typeface="Times"/>
                          <a:cs typeface="Times"/>
                        </a:rPr>
                        <a:t>Mass </a:t>
                      </a:r>
                      <a:r>
                        <a:rPr lang="en-US" sz="2400" i="1" dirty="0" smtClean="0">
                          <a:latin typeface="Times"/>
                          <a:cs typeface="Times"/>
                        </a:rPr>
                        <a:t>M</a:t>
                      </a:r>
                      <a:r>
                        <a:rPr lang="en-US" sz="2400" baseline="-25000" dirty="0" smtClean="0">
                          <a:latin typeface="Times"/>
                          <a:cs typeface="Times"/>
                          <a:sym typeface="Wingdings"/>
                        </a:rPr>
                        <a:t></a:t>
                      </a:r>
                      <a:r>
                        <a:rPr lang="en-US" sz="2400" dirty="0" smtClean="0">
                          <a:latin typeface="Times"/>
                          <a:cs typeface="Times"/>
                        </a:rPr>
                        <a:t>, Radius </a:t>
                      </a:r>
                      <a:r>
                        <a:rPr lang="en-US" sz="2400" i="1" dirty="0" smtClean="0">
                          <a:latin typeface="Times"/>
                          <a:cs typeface="Times"/>
                        </a:rPr>
                        <a:t>R</a:t>
                      </a:r>
                      <a:r>
                        <a:rPr lang="en-US" sz="2400" baseline="-25000" dirty="0" smtClean="0">
                          <a:latin typeface="Times"/>
                          <a:cs typeface="Times"/>
                          <a:sym typeface="Wingdings"/>
                        </a:rPr>
                        <a:t></a:t>
                      </a:r>
                      <a:r>
                        <a:rPr lang="en-US" sz="2400" dirty="0" smtClean="0">
                          <a:latin typeface="Times"/>
                          <a:cs typeface="Times"/>
                        </a:rPr>
                        <a:t>,</a:t>
                      </a:r>
                      <a:r>
                        <a:rPr lang="en-US" sz="2400" baseline="0" dirty="0" smtClean="0">
                          <a:latin typeface="Times"/>
                          <a:cs typeface="Times"/>
                        </a:rPr>
                        <a:t> Luminosity </a:t>
                      </a:r>
                      <a:r>
                        <a:rPr lang="en-US" sz="2400" i="1" baseline="0" dirty="0" smtClean="0">
                          <a:latin typeface="Times"/>
                          <a:cs typeface="Times"/>
                        </a:rPr>
                        <a:t>L</a:t>
                      </a:r>
                      <a:r>
                        <a:rPr lang="en-US" sz="2400" baseline="-25000" dirty="0" smtClean="0">
                          <a:latin typeface="Times"/>
                          <a:cs typeface="Times"/>
                          <a:sym typeface="Wingdings"/>
                        </a:rPr>
                        <a:t></a:t>
                      </a:r>
                      <a:endParaRPr lang="en-US" sz="2400" baseline="0" dirty="0" smtClean="0">
                        <a:latin typeface="Times"/>
                        <a:cs typeface="Times"/>
                      </a:endParaRP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baseline="0" dirty="0" smtClean="0">
                          <a:latin typeface="Times"/>
                          <a:cs typeface="Times"/>
                        </a:rPr>
                        <a:t>Distance </a:t>
                      </a:r>
                      <a:r>
                        <a:rPr lang="en-US" sz="2400" i="1" baseline="0" dirty="0" smtClean="0">
                          <a:latin typeface="Times"/>
                          <a:cs typeface="Times"/>
                        </a:rPr>
                        <a:t>d</a:t>
                      </a:r>
                      <a:r>
                        <a:rPr lang="en-US" sz="2400" baseline="-25000" dirty="0" smtClean="0">
                          <a:latin typeface="Times"/>
                          <a:cs typeface="Times"/>
                          <a:sym typeface="Wingdings"/>
                        </a:rPr>
                        <a:t></a:t>
                      </a:r>
                      <a:r>
                        <a:rPr lang="en-US" sz="2400" baseline="0" dirty="0" smtClean="0">
                          <a:latin typeface="Times"/>
                          <a:cs typeface="Times"/>
                        </a:rPr>
                        <a:t> from the Earth</a:t>
                      </a:r>
                      <a:endParaRPr lang="en-US" sz="2400" dirty="0">
                        <a:latin typeface="Times"/>
                        <a:cs typeface="Time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1900490"/>
              </p:ext>
            </p:extLst>
          </p:nvPr>
        </p:nvGraphicFramePr>
        <p:xfrm>
          <a:off x="1066800" y="4831080"/>
          <a:ext cx="7239000" cy="164592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7239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"/>
                          <a:cs typeface="Times"/>
                        </a:rPr>
                        <a:t>Questions: Curious</a:t>
                      </a:r>
                      <a:r>
                        <a:rPr lang="en-US" sz="2400" baseline="0" dirty="0" smtClean="0">
                          <a:latin typeface="Times"/>
                          <a:cs typeface="Times"/>
                        </a:rPr>
                        <a:t> and Practical</a:t>
                      </a:r>
                      <a:endParaRPr lang="en-US" sz="2400" dirty="0">
                        <a:latin typeface="Times"/>
                        <a:cs typeface="Time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dirty="0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How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 hot is the Sun? Inside? Outside?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How does the Sun shine? How do we know this?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How well can we extract energy from the Sun?</a:t>
                      </a:r>
                      <a:endParaRPr lang="en-US" sz="2400" dirty="0">
                        <a:solidFill>
                          <a:srgbClr val="0000FF"/>
                        </a:solidFill>
                        <a:latin typeface="Times"/>
                        <a:cs typeface="Time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0"/>
            <a:ext cx="9144000" cy="685800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600" b="1" dirty="0" smtClean="0">
                <a:solidFill>
                  <a:schemeClr val="bg1"/>
                </a:solidFill>
                <a:latin typeface="Times"/>
                <a:cs typeface="Times"/>
              </a:rPr>
              <a:t>Particles from the Sun</a:t>
            </a:r>
            <a:endParaRPr lang="en-IN" sz="36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04800" y="1524000"/>
            <a:ext cx="609600" cy="609600"/>
            <a:chOff x="762000" y="1524000"/>
            <a:chExt cx="609600" cy="609600"/>
          </a:xfrm>
        </p:grpSpPr>
        <p:sp>
          <p:nvSpPr>
            <p:cNvPr id="6" name="Oval 5"/>
            <p:cNvSpPr/>
            <p:nvPr/>
          </p:nvSpPr>
          <p:spPr>
            <a:xfrm>
              <a:off x="762000" y="1524000"/>
              <a:ext cx="609600" cy="609600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95918" y="1524000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FFFF"/>
                  </a:solidFill>
                </a:rPr>
                <a:t>1</a:t>
              </a:r>
              <a:endParaRPr lang="en-US" sz="28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04800" y="3962400"/>
            <a:ext cx="609600" cy="609600"/>
            <a:chOff x="762000" y="3810000"/>
            <a:chExt cx="609600" cy="609600"/>
          </a:xfrm>
        </p:grpSpPr>
        <p:sp>
          <p:nvSpPr>
            <p:cNvPr id="9" name="Oval 8"/>
            <p:cNvSpPr/>
            <p:nvPr/>
          </p:nvSpPr>
          <p:spPr>
            <a:xfrm>
              <a:off x="762000" y="3810000"/>
              <a:ext cx="609600" cy="609600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95918" y="3827641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FFFF"/>
                  </a:solidFill>
                </a:rPr>
                <a:t>2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143000" y="1534180"/>
            <a:ext cx="5523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Photons from the Sun [A </a:t>
            </a:r>
            <a:r>
              <a:rPr lang="en-US" sz="2000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 smtClean="0">
                <a:solidFill>
                  <a:srgbClr val="0000FF"/>
                </a:solidFill>
              </a:rPr>
              <a:t> 5 marks]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90600" y="1981200"/>
            <a:ext cx="6917278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600" dirty="0" smtClean="0"/>
              <a:t>Temperature of the solar surface [A1]</a:t>
            </a:r>
          </a:p>
          <a:p>
            <a:pPr marL="342900" indent="-342900">
              <a:buFont typeface="Arial"/>
              <a:buChar char="•"/>
            </a:pPr>
            <a:r>
              <a:rPr lang="en-US" sz="2600" dirty="0" smtClean="0"/>
              <a:t>Efficiency of a solar cell [A2 – A8]</a:t>
            </a:r>
          </a:p>
          <a:p>
            <a:pPr marL="342900" indent="-342900">
              <a:buFont typeface="Arial"/>
              <a:buChar char="•"/>
            </a:pPr>
            <a:r>
              <a:rPr lang="en-US" sz="2600" dirty="0" smtClean="0"/>
              <a:t>Can the Sun shine by gravity alone? [A9 – A10]</a:t>
            </a:r>
            <a:endParaRPr lang="en-US" sz="2600" dirty="0"/>
          </a:p>
        </p:txBody>
      </p:sp>
      <p:sp>
        <p:nvSpPr>
          <p:cNvPr id="19" name="TextBox 18"/>
          <p:cNvSpPr txBox="1"/>
          <p:nvPr/>
        </p:nvSpPr>
        <p:spPr>
          <a:xfrm>
            <a:off x="1219200" y="3962400"/>
            <a:ext cx="5734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Neutrinos from the Sun [B </a:t>
            </a:r>
            <a:r>
              <a:rPr lang="en-US" sz="2000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 smtClean="0">
                <a:solidFill>
                  <a:srgbClr val="0000FF"/>
                </a:solidFill>
              </a:rPr>
              <a:t> 5 marks]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66800" y="4419600"/>
            <a:ext cx="726352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600" dirty="0" smtClean="0"/>
              <a:t>Counting neutrinos [B1 – B2]</a:t>
            </a:r>
          </a:p>
          <a:p>
            <a:pPr marL="342900" indent="-342900">
              <a:buFont typeface="Arial"/>
              <a:buChar char="•"/>
            </a:pPr>
            <a:r>
              <a:rPr lang="en-US" sz="2600" dirty="0" smtClean="0"/>
              <a:t>Measuring neutrino energy [B3]</a:t>
            </a:r>
          </a:p>
          <a:p>
            <a:pPr marL="342900" indent="-342900">
              <a:buFont typeface="Arial"/>
              <a:buChar char="•"/>
            </a:pPr>
            <a:r>
              <a:rPr lang="en-US" sz="2600" dirty="0" smtClean="0"/>
              <a:t>Temperature of the Sun’s core from neutrinos [B4]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558551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0"/>
            <a:ext cx="9144000" cy="685800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600" b="1" dirty="0" smtClean="0">
                <a:solidFill>
                  <a:schemeClr val="bg1"/>
                </a:solidFill>
                <a:latin typeface="Times"/>
                <a:cs typeface="Times"/>
              </a:rPr>
              <a:t>Particles from the Sun</a:t>
            </a:r>
            <a:endParaRPr lang="en-IN" sz="36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04800" y="1524000"/>
            <a:ext cx="609600" cy="609600"/>
            <a:chOff x="762000" y="1524000"/>
            <a:chExt cx="609600" cy="609600"/>
          </a:xfrm>
        </p:grpSpPr>
        <p:sp>
          <p:nvSpPr>
            <p:cNvPr id="5" name="Oval 4"/>
            <p:cNvSpPr/>
            <p:nvPr/>
          </p:nvSpPr>
          <p:spPr>
            <a:xfrm>
              <a:off x="762000" y="1524000"/>
              <a:ext cx="609600" cy="609600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95918" y="1524000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FFFF"/>
                  </a:solidFill>
                </a:rPr>
                <a:t>1</a:t>
              </a:r>
              <a:endParaRPr lang="en-US" sz="28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04800" y="3962400"/>
            <a:ext cx="609600" cy="609600"/>
            <a:chOff x="762000" y="3810000"/>
            <a:chExt cx="609600" cy="609600"/>
          </a:xfrm>
        </p:grpSpPr>
        <p:sp>
          <p:nvSpPr>
            <p:cNvPr id="8" name="Oval 7"/>
            <p:cNvSpPr/>
            <p:nvPr/>
          </p:nvSpPr>
          <p:spPr>
            <a:xfrm>
              <a:off x="762000" y="3810000"/>
              <a:ext cx="609600" cy="609600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95918" y="3827641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143000" y="1534180"/>
            <a:ext cx="5523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Photons from the Sun [A </a:t>
            </a:r>
            <a:r>
              <a:rPr lang="en-US" sz="2000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 smtClean="0">
                <a:solidFill>
                  <a:srgbClr val="0000FF"/>
                </a:solidFill>
              </a:rPr>
              <a:t> 5 marks]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600" y="1981200"/>
            <a:ext cx="6917278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Temperature of the solar surface [A1]</a:t>
            </a:r>
          </a:p>
          <a:p>
            <a:pPr marL="342900" indent="-342900">
              <a:buFont typeface="Arial"/>
              <a:buChar char="•"/>
            </a:pP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Efficiency of a solar cell [A2 – A8]</a:t>
            </a:r>
          </a:p>
          <a:p>
            <a:pPr marL="342900" indent="-342900">
              <a:buFont typeface="Arial"/>
              <a:buChar char="•"/>
            </a:pP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Can the Sun shine by gravity alone? [A9 – A10]</a:t>
            </a:r>
            <a:endParaRPr lang="en-US" sz="2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19200" y="3962400"/>
            <a:ext cx="5734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Neutrinos from the Sun [B </a:t>
            </a:r>
            <a:r>
              <a:rPr lang="en-US" sz="2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5 marks]</a:t>
            </a:r>
            <a:endParaRPr lang="en-US" sz="28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6800" y="4419600"/>
            <a:ext cx="726352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Counting neutrinos [B1 – B2]</a:t>
            </a:r>
          </a:p>
          <a:p>
            <a:pPr marL="342900" indent="-342900">
              <a:buFont typeface="Arial"/>
              <a:buChar char="•"/>
            </a:pP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Measuring neutrino energy [B3]</a:t>
            </a:r>
          </a:p>
          <a:p>
            <a:pPr marL="342900" indent="-342900">
              <a:buFont typeface="Arial"/>
              <a:buChar char="•"/>
            </a:pP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Temperature of the Sun’s core from neutrinos [B4]</a:t>
            </a:r>
            <a:endParaRPr lang="en-US" sz="2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273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/>
          <p:cNvGrpSpPr>
            <a:grpSpLocks/>
          </p:cNvGrpSpPr>
          <p:nvPr/>
        </p:nvGrpSpPr>
        <p:grpSpPr bwMode="auto">
          <a:xfrm>
            <a:off x="1905000" y="914400"/>
            <a:ext cx="2894013" cy="5867400"/>
            <a:chOff x="1620" y="680"/>
            <a:chExt cx="1919" cy="3806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4" y="3329"/>
              <a:ext cx="460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2" y="2518"/>
              <a:ext cx="943" cy="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8" y="680"/>
              <a:ext cx="1860" cy="6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0" y="1692"/>
              <a:ext cx="1908" cy="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8" y="4020"/>
              <a:ext cx="471" cy="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2" name="AutoShape 7"/>
            <p:cNvSpPr>
              <a:spLocks noChangeArrowheads="1"/>
            </p:cNvSpPr>
            <p:nvPr/>
          </p:nvSpPr>
          <p:spPr bwMode="auto">
            <a:xfrm>
              <a:off x="2464" y="3663"/>
              <a:ext cx="209" cy="261"/>
            </a:xfrm>
            <a:prstGeom prst="downArrow">
              <a:avLst>
                <a:gd name="adj1" fmla="val 50000"/>
                <a:gd name="adj2" fmla="val 31220"/>
              </a:avLst>
            </a:prstGeom>
            <a:solidFill>
              <a:srgbClr val="729FCF"/>
            </a:solidFill>
            <a:ln w="9525" cap="flat">
              <a:solidFill>
                <a:srgbClr val="3465A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AutoShape 8"/>
            <p:cNvSpPr>
              <a:spLocks noChangeArrowheads="1"/>
            </p:cNvSpPr>
            <p:nvPr/>
          </p:nvSpPr>
          <p:spPr bwMode="auto">
            <a:xfrm>
              <a:off x="2464" y="1377"/>
              <a:ext cx="209" cy="261"/>
            </a:xfrm>
            <a:prstGeom prst="downArrow">
              <a:avLst>
                <a:gd name="adj1" fmla="val 50000"/>
                <a:gd name="adj2" fmla="val 31220"/>
              </a:avLst>
            </a:prstGeom>
            <a:solidFill>
              <a:srgbClr val="729FCF"/>
            </a:solidFill>
            <a:ln w="9525" cap="flat">
              <a:solidFill>
                <a:srgbClr val="3465A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AutoShape 9"/>
            <p:cNvSpPr>
              <a:spLocks noChangeArrowheads="1"/>
            </p:cNvSpPr>
            <p:nvPr/>
          </p:nvSpPr>
          <p:spPr bwMode="auto">
            <a:xfrm>
              <a:off x="2464" y="2174"/>
              <a:ext cx="209" cy="261"/>
            </a:xfrm>
            <a:prstGeom prst="downArrow">
              <a:avLst>
                <a:gd name="adj1" fmla="val 50000"/>
                <a:gd name="adj2" fmla="val 31220"/>
              </a:avLst>
            </a:prstGeom>
            <a:solidFill>
              <a:srgbClr val="729FCF"/>
            </a:solidFill>
            <a:ln w="9525" cap="flat">
              <a:solidFill>
                <a:srgbClr val="3465A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AutoShape 10"/>
            <p:cNvSpPr>
              <a:spLocks noChangeArrowheads="1"/>
            </p:cNvSpPr>
            <p:nvPr/>
          </p:nvSpPr>
          <p:spPr bwMode="auto">
            <a:xfrm>
              <a:off x="2464" y="3002"/>
              <a:ext cx="209" cy="261"/>
            </a:xfrm>
            <a:prstGeom prst="downArrow">
              <a:avLst>
                <a:gd name="adj1" fmla="val 50000"/>
                <a:gd name="adj2" fmla="val 31220"/>
              </a:avLst>
            </a:prstGeom>
            <a:solidFill>
              <a:srgbClr val="729FCF"/>
            </a:solidFill>
            <a:ln w="9525" cap="flat">
              <a:solidFill>
                <a:srgbClr val="3465A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" name="Group 11"/>
          <p:cNvGrpSpPr>
            <a:grpSpLocks/>
          </p:cNvGrpSpPr>
          <p:nvPr/>
        </p:nvGrpSpPr>
        <p:grpSpPr bwMode="auto">
          <a:xfrm>
            <a:off x="152400" y="804863"/>
            <a:ext cx="1730375" cy="5824537"/>
            <a:chOff x="429" y="695"/>
            <a:chExt cx="1090" cy="3669"/>
          </a:xfrm>
        </p:grpSpPr>
        <p:sp>
          <p:nvSpPr>
            <p:cNvPr id="17" name="Line 12"/>
            <p:cNvSpPr>
              <a:spLocks noChangeShapeType="1"/>
            </p:cNvSpPr>
            <p:nvPr/>
          </p:nvSpPr>
          <p:spPr bwMode="auto">
            <a:xfrm>
              <a:off x="429" y="695"/>
              <a:ext cx="0" cy="3669"/>
            </a:xfrm>
            <a:prstGeom prst="line">
              <a:avLst/>
            </a:prstGeom>
            <a:noFill/>
            <a:ln w="91440" cap="flat">
              <a:solidFill>
                <a:srgbClr val="99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"/>
                <a:cs typeface="Times"/>
              </a:endParaRPr>
            </a:p>
          </p:txBody>
        </p:sp>
        <p:sp>
          <p:nvSpPr>
            <p:cNvPr id="18" name="Text Box 13"/>
            <p:cNvSpPr txBox="1">
              <a:spLocks noChangeArrowheads="1"/>
            </p:cNvSpPr>
            <p:nvPr/>
          </p:nvSpPr>
          <p:spPr bwMode="auto">
            <a:xfrm>
              <a:off x="518" y="1804"/>
              <a:ext cx="774" cy="2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2640" rIns="90000" bIns="45000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9pPr>
            </a:lstStyle>
            <a:p>
              <a:r>
                <a:rPr lang="en-US" sz="2000" b="1">
                  <a:solidFill>
                    <a:srgbClr val="FF3333"/>
                  </a:solidFill>
                  <a:latin typeface="Times"/>
                  <a:cs typeface="Times"/>
                </a:rPr>
                <a:t>January</a:t>
              </a:r>
            </a:p>
          </p:txBody>
        </p:sp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518" y="2643"/>
              <a:ext cx="1000" cy="2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2640" rIns="90000" bIns="450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9pPr>
            </a:lstStyle>
            <a:p>
              <a:r>
                <a:rPr lang="en-US" sz="2000" b="1">
                  <a:solidFill>
                    <a:srgbClr val="FF3333"/>
                  </a:solidFill>
                  <a:latin typeface="Times"/>
                  <a:cs typeface="Times"/>
                </a:rPr>
                <a:t>April – May</a:t>
              </a:r>
            </a:p>
          </p:txBody>
        </p:sp>
        <p:sp>
          <p:nvSpPr>
            <p:cNvPr id="20" name="Text Box 15"/>
            <p:cNvSpPr txBox="1">
              <a:spLocks noChangeArrowheads="1"/>
            </p:cNvSpPr>
            <p:nvPr/>
          </p:nvSpPr>
          <p:spPr bwMode="auto">
            <a:xfrm>
              <a:off x="495" y="3345"/>
              <a:ext cx="771" cy="2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2640" rIns="90000" bIns="45000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9pPr>
            </a:lstStyle>
            <a:p>
              <a:r>
                <a:rPr lang="en-US" sz="2000" b="1">
                  <a:solidFill>
                    <a:srgbClr val="FF3333"/>
                  </a:solidFill>
                  <a:latin typeface="Times"/>
                  <a:cs typeface="Times"/>
                </a:rPr>
                <a:t>July</a:t>
              </a:r>
            </a:p>
          </p:txBody>
        </p:sp>
        <p:sp>
          <p:nvSpPr>
            <p:cNvPr id="21" name="Text Box 16"/>
            <p:cNvSpPr txBox="1">
              <a:spLocks noChangeArrowheads="1"/>
            </p:cNvSpPr>
            <p:nvPr/>
          </p:nvSpPr>
          <p:spPr bwMode="auto">
            <a:xfrm>
              <a:off x="518" y="4109"/>
              <a:ext cx="771" cy="2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2640" rIns="90000" bIns="45000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9pPr>
            </a:lstStyle>
            <a:p>
              <a:r>
                <a:rPr lang="en-US" sz="2000" b="1">
                  <a:solidFill>
                    <a:srgbClr val="FF3333"/>
                  </a:solidFill>
                  <a:latin typeface="Times"/>
                  <a:cs typeface="Times"/>
                </a:rPr>
                <a:t>July</a:t>
              </a:r>
            </a:p>
          </p:txBody>
        </p:sp>
        <p:sp>
          <p:nvSpPr>
            <p:cNvPr id="22" name="Text Box 17"/>
            <p:cNvSpPr txBox="1">
              <a:spLocks noChangeArrowheads="1"/>
            </p:cNvSpPr>
            <p:nvPr/>
          </p:nvSpPr>
          <p:spPr bwMode="auto">
            <a:xfrm>
              <a:off x="518" y="929"/>
              <a:ext cx="898" cy="2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2640" rIns="90000" bIns="45000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9pPr>
            </a:lstStyle>
            <a:p>
              <a:r>
                <a:rPr lang="en-US" sz="2000" b="1" dirty="0">
                  <a:solidFill>
                    <a:srgbClr val="FF3333"/>
                  </a:solidFill>
                  <a:latin typeface="Times"/>
                  <a:cs typeface="Times"/>
                </a:rPr>
                <a:t>November</a:t>
              </a:r>
            </a:p>
          </p:txBody>
        </p:sp>
      </p:grpSp>
      <p:grpSp>
        <p:nvGrpSpPr>
          <p:cNvPr id="23" name="Group 18"/>
          <p:cNvGrpSpPr>
            <a:grpSpLocks/>
          </p:cNvGrpSpPr>
          <p:nvPr/>
        </p:nvGrpSpPr>
        <p:grpSpPr bwMode="auto">
          <a:xfrm>
            <a:off x="4572000" y="806027"/>
            <a:ext cx="2743200" cy="5975773"/>
            <a:chOff x="3430" y="1073"/>
            <a:chExt cx="1728" cy="3529"/>
          </a:xfrm>
        </p:grpSpPr>
        <p:sp>
          <p:nvSpPr>
            <p:cNvPr id="24" name="Text Box 19"/>
            <p:cNvSpPr txBox="1">
              <a:spLocks noChangeArrowheads="1"/>
            </p:cNvSpPr>
            <p:nvPr/>
          </p:nvSpPr>
          <p:spPr bwMode="auto">
            <a:xfrm>
              <a:off x="3670" y="1073"/>
              <a:ext cx="1410" cy="5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2640" rIns="90000" bIns="45000"/>
            <a:lstStyle>
              <a:lvl1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9pPr>
            </a:lstStyle>
            <a:p>
              <a:pPr algn="ctr"/>
              <a:r>
                <a:rPr lang="en-US" sz="1800" b="1" dirty="0">
                  <a:solidFill>
                    <a:srgbClr val="FF3333"/>
                  </a:solidFill>
                  <a:latin typeface="Times"/>
                  <a:cs typeface="Times"/>
                </a:rPr>
                <a:t>NSE</a:t>
              </a:r>
            </a:p>
            <a:p>
              <a:pPr algn="ctr"/>
              <a:r>
                <a:rPr lang="en-US" sz="1800" b="1" dirty="0">
                  <a:solidFill>
                    <a:srgbClr val="0000FF"/>
                  </a:solidFill>
                  <a:latin typeface="Times"/>
                  <a:cs typeface="Times"/>
                </a:rPr>
                <a:t>&gt; 40,000 students</a:t>
              </a:r>
            </a:p>
            <a:p>
              <a:pPr algn="ctr"/>
              <a:r>
                <a:rPr lang="en-US" sz="1800" b="1" dirty="0">
                  <a:solidFill>
                    <a:srgbClr val="0000FF"/>
                  </a:solidFill>
                  <a:latin typeface="Times"/>
                  <a:cs typeface="Times"/>
                </a:rPr>
                <a:t>1400 </a:t>
              </a:r>
              <a:r>
                <a:rPr lang="en-US" sz="1800" b="1" dirty="0" err="1">
                  <a:solidFill>
                    <a:srgbClr val="0000FF"/>
                  </a:solidFill>
                  <a:latin typeface="Times"/>
                  <a:cs typeface="Times"/>
                </a:rPr>
                <a:t>centres</a:t>
              </a:r>
              <a:endParaRPr lang="en-US" sz="1800" b="1" dirty="0">
                <a:solidFill>
                  <a:srgbClr val="0000FF"/>
                </a:solidFill>
                <a:latin typeface="Times"/>
                <a:cs typeface="Times"/>
              </a:endParaRPr>
            </a:p>
          </p:txBody>
        </p:sp>
        <p:sp>
          <p:nvSpPr>
            <p:cNvPr id="25" name="Text Box 20"/>
            <p:cNvSpPr txBox="1">
              <a:spLocks noChangeArrowheads="1"/>
            </p:cNvSpPr>
            <p:nvPr/>
          </p:nvSpPr>
          <p:spPr bwMode="auto">
            <a:xfrm>
              <a:off x="3759" y="1838"/>
              <a:ext cx="1187" cy="5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2640" rIns="90000" bIns="450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9pPr>
            </a:lstStyle>
            <a:p>
              <a:pPr algn="ctr"/>
              <a:r>
                <a:rPr lang="en-US" sz="1800" b="1" dirty="0">
                  <a:solidFill>
                    <a:srgbClr val="FF3333"/>
                  </a:solidFill>
                  <a:latin typeface="Times"/>
                  <a:cs typeface="Times"/>
                </a:rPr>
                <a:t>INO</a:t>
              </a:r>
            </a:p>
            <a:p>
              <a:pPr algn="ctr"/>
              <a:r>
                <a:rPr lang="en-US" sz="1800" b="1" dirty="0" smtClean="0">
                  <a:solidFill>
                    <a:srgbClr val="0000FF"/>
                  </a:solidFill>
                  <a:latin typeface="Times"/>
                  <a:cs typeface="Times"/>
                </a:rPr>
                <a:t>~ 300 </a:t>
              </a:r>
              <a:r>
                <a:rPr lang="en-US" sz="1800" b="1" dirty="0">
                  <a:solidFill>
                    <a:srgbClr val="0000FF"/>
                  </a:solidFill>
                  <a:latin typeface="Times"/>
                  <a:cs typeface="Times"/>
                </a:rPr>
                <a:t>students</a:t>
              </a:r>
            </a:p>
            <a:p>
              <a:pPr algn="ctr"/>
              <a:r>
                <a:rPr lang="en-US" sz="1800" b="1" dirty="0">
                  <a:solidFill>
                    <a:srgbClr val="0000FF"/>
                  </a:solidFill>
                  <a:latin typeface="Times"/>
                  <a:cs typeface="Times"/>
                </a:rPr>
                <a:t>16 </a:t>
              </a:r>
              <a:r>
                <a:rPr lang="en-US" sz="1800" b="1" dirty="0" err="1">
                  <a:solidFill>
                    <a:srgbClr val="0000FF"/>
                  </a:solidFill>
                  <a:latin typeface="Times"/>
                  <a:cs typeface="Times"/>
                </a:rPr>
                <a:t>centres</a:t>
              </a:r>
              <a:endParaRPr lang="en-US" sz="1800" b="1" dirty="0">
                <a:solidFill>
                  <a:srgbClr val="0000FF"/>
                </a:solidFill>
                <a:latin typeface="Times"/>
                <a:cs typeface="Times"/>
              </a:endParaRPr>
            </a:p>
          </p:txBody>
        </p:sp>
        <p:sp>
          <p:nvSpPr>
            <p:cNvPr id="26" name="Text Box 21"/>
            <p:cNvSpPr txBox="1">
              <a:spLocks noChangeArrowheads="1"/>
            </p:cNvSpPr>
            <p:nvPr/>
          </p:nvSpPr>
          <p:spPr bwMode="auto">
            <a:xfrm>
              <a:off x="3622" y="2648"/>
              <a:ext cx="1488" cy="6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2640" rIns="90000" bIns="450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9pPr>
            </a:lstStyle>
            <a:p>
              <a:pPr algn="ctr"/>
              <a:r>
                <a:rPr lang="en-US" sz="1800" b="1" dirty="0">
                  <a:solidFill>
                    <a:srgbClr val="FF3333"/>
                  </a:solidFill>
                  <a:latin typeface="Times"/>
                  <a:cs typeface="Times"/>
                </a:rPr>
                <a:t>Orientation</a:t>
              </a:r>
              <a:r>
                <a:rPr lang="en-US" sz="1800" b="1" dirty="0" smtClean="0">
                  <a:solidFill>
                    <a:srgbClr val="FF3333"/>
                  </a:solidFill>
                  <a:latin typeface="Times"/>
                  <a:cs typeface="Times"/>
                </a:rPr>
                <a:t>/Training</a:t>
              </a:r>
              <a:endParaRPr lang="en-US" sz="1800" b="1" dirty="0">
                <a:solidFill>
                  <a:srgbClr val="FF3333"/>
                </a:solidFill>
                <a:latin typeface="Times"/>
                <a:cs typeface="Times"/>
              </a:endParaRPr>
            </a:p>
            <a:p>
              <a:pPr algn="ctr"/>
              <a:r>
                <a:rPr lang="en-US" sz="1800" b="1" dirty="0" smtClean="0">
                  <a:solidFill>
                    <a:srgbClr val="0000FF"/>
                  </a:solidFill>
                  <a:latin typeface="Times"/>
                  <a:cs typeface="Times"/>
                </a:rPr>
                <a:t>~ 40 </a:t>
              </a:r>
              <a:r>
                <a:rPr lang="en-US" sz="1800" b="1" dirty="0">
                  <a:solidFill>
                    <a:srgbClr val="0000FF"/>
                  </a:solidFill>
                  <a:latin typeface="Times"/>
                  <a:cs typeface="Times"/>
                </a:rPr>
                <a:t>students</a:t>
              </a:r>
            </a:p>
            <a:p>
              <a:pPr algn="ctr"/>
              <a:r>
                <a:rPr lang="en-US" sz="1800" b="1" dirty="0">
                  <a:solidFill>
                    <a:srgbClr val="0000FF"/>
                  </a:solidFill>
                  <a:latin typeface="Times"/>
                  <a:cs typeface="Times"/>
                </a:rPr>
                <a:t>HBCSE</a:t>
              </a:r>
            </a:p>
          </p:txBody>
        </p:sp>
        <p:sp>
          <p:nvSpPr>
            <p:cNvPr id="27" name="Text Box 22"/>
            <p:cNvSpPr txBox="1">
              <a:spLocks noChangeArrowheads="1"/>
            </p:cNvSpPr>
            <p:nvPr/>
          </p:nvSpPr>
          <p:spPr bwMode="auto">
            <a:xfrm>
              <a:off x="3430" y="3365"/>
              <a:ext cx="1728" cy="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2640" rIns="90000" bIns="450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9pPr>
            </a:lstStyle>
            <a:p>
              <a:pPr algn="ctr"/>
              <a:r>
                <a:rPr lang="en-US" sz="1800" b="1" dirty="0">
                  <a:solidFill>
                    <a:srgbClr val="FF3333"/>
                  </a:solidFill>
                  <a:latin typeface="Times"/>
                  <a:cs typeface="Times"/>
                </a:rPr>
                <a:t>Pre-</a:t>
              </a:r>
              <a:r>
                <a:rPr lang="en-US" sz="1800" b="1" dirty="0" smtClean="0">
                  <a:solidFill>
                    <a:srgbClr val="FF3333"/>
                  </a:solidFill>
                  <a:latin typeface="Times"/>
                  <a:cs typeface="Times"/>
                </a:rPr>
                <a:t>departure Training</a:t>
              </a:r>
              <a:endParaRPr lang="en-US" sz="1800" b="1" dirty="0">
                <a:solidFill>
                  <a:srgbClr val="FF3333"/>
                </a:solidFill>
                <a:latin typeface="Times"/>
                <a:cs typeface="Times"/>
              </a:endParaRPr>
            </a:p>
            <a:p>
              <a:pPr algn="ctr"/>
              <a:r>
                <a:rPr lang="en-US" sz="1800" b="1" dirty="0">
                  <a:solidFill>
                    <a:srgbClr val="0000FF"/>
                  </a:solidFill>
                  <a:latin typeface="Times"/>
                  <a:cs typeface="Times"/>
                </a:rPr>
                <a:t>5 students</a:t>
              </a:r>
            </a:p>
            <a:p>
              <a:pPr algn="ctr"/>
              <a:r>
                <a:rPr lang="en-US" sz="1800" b="1" dirty="0">
                  <a:solidFill>
                    <a:srgbClr val="0000FF"/>
                  </a:solidFill>
                  <a:latin typeface="Times"/>
                  <a:cs typeface="Times"/>
                </a:rPr>
                <a:t>HBCSE</a:t>
              </a:r>
            </a:p>
          </p:txBody>
        </p:sp>
        <p:sp>
          <p:nvSpPr>
            <p:cNvPr id="28" name="Text Box 23"/>
            <p:cNvSpPr txBox="1">
              <a:spLocks noChangeArrowheads="1"/>
            </p:cNvSpPr>
            <p:nvPr/>
          </p:nvSpPr>
          <p:spPr bwMode="auto">
            <a:xfrm>
              <a:off x="3779" y="4024"/>
              <a:ext cx="1075" cy="5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2640" rIns="90000" bIns="450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9pPr>
            </a:lstStyle>
            <a:p>
              <a:pPr algn="ctr"/>
              <a:r>
                <a:rPr lang="en-US" sz="1800" b="1" dirty="0">
                  <a:solidFill>
                    <a:srgbClr val="FF3333"/>
                  </a:solidFill>
                  <a:latin typeface="Times"/>
                  <a:cs typeface="Times"/>
                </a:rPr>
                <a:t>International</a:t>
              </a:r>
            </a:p>
            <a:p>
              <a:pPr algn="ctr"/>
              <a:r>
                <a:rPr lang="en-US" sz="1800" b="1" dirty="0">
                  <a:solidFill>
                    <a:srgbClr val="FF3333"/>
                  </a:solidFill>
                  <a:latin typeface="Times"/>
                  <a:cs typeface="Times"/>
                </a:rPr>
                <a:t>Olympiad</a:t>
              </a:r>
            </a:p>
            <a:p>
              <a:pPr algn="ctr"/>
              <a:r>
                <a:rPr lang="en-US" sz="1800" b="1" dirty="0">
                  <a:solidFill>
                    <a:srgbClr val="0000FF"/>
                  </a:solidFill>
                  <a:latin typeface="Times"/>
                  <a:cs typeface="Times"/>
                </a:rPr>
                <a:t>5 students</a:t>
              </a:r>
            </a:p>
          </p:txBody>
        </p:sp>
      </p:grpSp>
      <p:grpSp>
        <p:nvGrpSpPr>
          <p:cNvPr id="29" name="Group 24"/>
          <p:cNvGrpSpPr>
            <a:grpSpLocks/>
          </p:cNvGrpSpPr>
          <p:nvPr/>
        </p:nvGrpSpPr>
        <p:grpSpPr bwMode="auto">
          <a:xfrm>
            <a:off x="6934198" y="762000"/>
            <a:ext cx="1981199" cy="5943600"/>
            <a:chOff x="4981" y="1015"/>
            <a:chExt cx="1248" cy="3744"/>
          </a:xfrm>
        </p:grpSpPr>
        <p:sp>
          <p:nvSpPr>
            <p:cNvPr id="30" name="Text Box 25"/>
            <p:cNvSpPr txBox="1">
              <a:spLocks noChangeArrowheads="1"/>
            </p:cNvSpPr>
            <p:nvPr/>
          </p:nvSpPr>
          <p:spPr bwMode="auto">
            <a:xfrm>
              <a:off x="4981" y="1015"/>
              <a:ext cx="1248" cy="7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9pPr>
            </a:lstStyle>
            <a:p>
              <a:pPr algn="ctr"/>
              <a:r>
                <a:rPr lang="en-US" sz="1800" b="1" dirty="0">
                  <a:solidFill>
                    <a:srgbClr val="9900FF"/>
                  </a:solidFill>
                  <a:latin typeface="Times"/>
                  <a:cs typeface="Times"/>
                </a:rPr>
                <a:t>Indian</a:t>
              </a:r>
            </a:p>
            <a:p>
              <a:pPr algn="ctr"/>
              <a:r>
                <a:rPr lang="en-US" sz="1800" b="1" dirty="0">
                  <a:solidFill>
                    <a:srgbClr val="9900FF"/>
                  </a:solidFill>
                  <a:latin typeface="Times"/>
                  <a:cs typeface="Times"/>
                </a:rPr>
                <a:t>Association of </a:t>
              </a:r>
              <a:r>
                <a:rPr lang="en-US" sz="1800" b="1" dirty="0" smtClean="0">
                  <a:solidFill>
                    <a:srgbClr val="9900FF"/>
                  </a:solidFill>
                  <a:latin typeface="Times"/>
                  <a:cs typeface="Times"/>
                </a:rPr>
                <a:t>Physics Teachers</a:t>
              </a:r>
              <a:endParaRPr lang="en-US" sz="1800" b="1" dirty="0">
                <a:solidFill>
                  <a:srgbClr val="9900FF"/>
                </a:solidFill>
                <a:latin typeface="Times"/>
                <a:cs typeface="Times"/>
              </a:endParaRPr>
            </a:p>
          </p:txBody>
        </p:sp>
        <p:sp>
          <p:nvSpPr>
            <p:cNvPr id="31" name="Text Box 26"/>
            <p:cNvSpPr txBox="1">
              <a:spLocks noChangeArrowheads="1"/>
            </p:cNvSpPr>
            <p:nvPr/>
          </p:nvSpPr>
          <p:spPr bwMode="auto">
            <a:xfrm>
              <a:off x="5201" y="2004"/>
              <a:ext cx="78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6168" rIns="90000" bIns="45000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9pPr>
            </a:lstStyle>
            <a:p>
              <a:pPr algn="ctr"/>
              <a:r>
                <a:rPr lang="en-US" sz="1800" b="1">
                  <a:solidFill>
                    <a:srgbClr val="9900FF"/>
                  </a:solidFill>
                  <a:latin typeface="Times"/>
                  <a:cs typeface="Times"/>
                </a:rPr>
                <a:t>HBCSE</a:t>
              </a:r>
            </a:p>
          </p:txBody>
        </p:sp>
        <p:sp>
          <p:nvSpPr>
            <p:cNvPr id="32" name="Text Box 27"/>
            <p:cNvSpPr txBox="1">
              <a:spLocks noChangeArrowheads="1"/>
            </p:cNvSpPr>
            <p:nvPr/>
          </p:nvSpPr>
          <p:spPr bwMode="auto">
            <a:xfrm>
              <a:off x="5201" y="3447"/>
              <a:ext cx="783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6168" rIns="90000" bIns="45000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9pPr>
            </a:lstStyle>
            <a:p>
              <a:pPr algn="ctr"/>
              <a:r>
                <a:rPr lang="en-US" sz="1800" b="1" dirty="0">
                  <a:solidFill>
                    <a:srgbClr val="9900FF"/>
                  </a:solidFill>
                  <a:latin typeface="Times"/>
                  <a:cs typeface="Times"/>
                </a:rPr>
                <a:t>HBCSE</a:t>
              </a:r>
            </a:p>
          </p:txBody>
        </p:sp>
        <p:sp>
          <p:nvSpPr>
            <p:cNvPr id="33" name="Text Box 28"/>
            <p:cNvSpPr txBox="1">
              <a:spLocks noChangeArrowheads="1"/>
            </p:cNvSpPr>
            <p:nvPr/>
          </p:nvSpPr>
          <p:spPr bwMode="auto">
            <a:xfrm>
              <a:off x="5201" y="2720"/>
              <a:ext cx="783" cy="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6168" rIns="90000" bIns="45000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9pPr>
            </a:lstStyle>
            <a:p>
              <a:pPr algn="ctr"/>
              <a:r>
                <a:rPr lang="en-US" sz="1800" b="1">
                  <a:solidFill>
                    <a:srgbClr val="9900FF"/>
                  </a:solidFill>
                  <a:latin typeface="Times"/>
                  <a:cs typeface="Times"/>
                </a:rPr>
                <a:t>HBCSE</a:t>
              </a:r>
            </a:p>
          </p:txBody>
        </p:sp>
        <p:sp>
          <p:nvSpPr>
            <p:cNvPr id="34" name="Text Box 29"/>
            <p:cNvSpPr txBox="1">
              <a:spLocks noChangeArrowheads="1"/>
            </p:cNvSpPr>
            <p:nvPr/>
          </p:nvSpPr>
          <p:spPr bwMode="auto">
            <a:xfrm>
              <a:off x="4981" y="4119"/>
              <a:ext cx="1147" cy="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9pPr>
            </a:lstStyle>
            <a:p>
              <a:pPr algn="ctr"/>
              <a:r>
                <a:rPr lang="en-US" sz="1800" b="1" dirty="0" smtClean="0">
                  <a:solidFill>
                    <a:srgbClr val="9900FF"/>
                  </a:solidFill>
                  <a:latin typeface="Times"/>
                  <a:cs typeface="Times"/>
                </a:rPr>
                <a:t>Team escorted </a:t>
              </a:r>
              <a:endParaRPr lang="en-US" sz="1800" b="1" dirty="0">
                <a:solidFill>
                  <a:srgbClr val="9900FF"/>
                </a:solidFill>
                <a:latin typeface="Times"/>
                <a:cs typeface="Times"/>
              </a:endParaRPr>
            </a:p>
            <a:p>
              <a:pPr algn="ctr"/>
              <a:r>
                <a:rPr lang="en-US" sz="1800" b="1" dirty="0">
                  <a:solidFill>
                    <a:srgbClr val="9900FF"/>
                  </a:solidFill>
                  <a:latin typeface="Times"/>
                  <a:cs typeface="Times"/>
                </a:rPr>
                <a:t>by Teachers </a:t>
              </a:r>
            </a:p>
            <a:p>
              <a:pPr algn="ctr"/>
              <a:r>
                <a:rPr lang="en-US" sz="1800" b="1" dirty="0">
                  <a:solidFill>
                    <a:srgbClr val="9900FF"/>
                  </a:solidFill>
                  <a:latin typeface="Times"/>
                  <a:cs typeface="Times"/>
                </a:rPr>
                <a:t>+ HBCSE staff</a:t>
              </a:r>
            </a:p>
          </p:txBody>
        </p:sp>
      </p:grpSp>
      <p:sp>
        <p:nvSpPr>
          <p:cNvPr id="35" name="Rectangle 34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0" y="50799"/>
            <a:ext cx="6771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"/>
                <a:cs typeface="Times"/>
              </a:rPr>
              <a:t>Stages of the Indian Olympiad </a:t>
            </a:r>
            <a:r>
              <a:rPr lang="en-US" sz="2800" b="1" dirty="0" err="1" smtClean="0">
                <a:latin typeface="Times"/>
                <a:cs typeface="Times"/>
              </a:rPr>
              <a:t>Programme</a:t>
            </a:r>
            <a:endParaRPr lang="en-US" sz="2800" b="1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444203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0"/>
            <a:ext cx="9144000" cy="685800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600" b="1" dirty="0" smtClean="0">
                <a:solidFill>
                  <a:schemeClr val="bg1"/>
                </a:solidFill>
                <a:latin typeface="Times"/>
                <a:cs typeface="Times"/>
              </a:rPr>
              <a:t>Particles from the Sun</a:t>
            </a:r>
            <a:endParaRPr lang="en-IN" sz="36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04800" y="1524000"/>
            <a:ext cx="609600" cy="609600"/>
            <a:chOff x="762000" y="1524000"/>
            <a:chExt cx="609600" cy="609600"/>
          </a:xfrm>
        </p:grpSpPr>
        <p:sp>
          <p:nvSpPr>
            <p:cNvPr id="5" name="Oval 4"/>
            <p:cNvSpPr/>
            <p:nvPr/>
          </p:nvSpPr>
          <p:spPr>
            <a:xfrm>
              <a:off x="762000" y="1524000"/>
              <a:ext cx="609600" cy="609600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95918" y="1524000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FFFF"/>
                  </a:solidFill>
                </a:rPr>
                <a:t>1</a:t>
              </a:r>
              <a:endParaRPr lang="en-US" sz="28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04800" y="3962400"/>
            <a:ext cx="609600" cy="609600"/>
            <a:chOff x="762000" y="3810000"/>
            <a:chExt cx="609600" cy="609600"/>
          </a:xfrm>
        </p:grpSpPr>
        <p:sp>
          <p:nvSpPr>
            <p:cNvPr id="8" name="Oval 7"/>
            <p:cNvSpPr/>
            <p:nvPr/>
          </p:nvSpPr>
          <p:spPr>
            <a:xfrm>
              <a:off x="762000" y="3810000"/>
              <a:ext cx="609600" cy="609600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95918" y="3827641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143000" y="1534180"/>
            <a:ext cx="5523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Photons from the Sun [A </a:t>
            </a:r>
            <a:r>
              <a:rPr lang="en-US" sz="2000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 smtClean="0">
                <a:solidFill>
                  <a:srgbClr val="0000FF"/>
                </a:solidFill>
              </a:rPr>
              <a:t> 5 marks]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600" y="1981200"/>
            <a:ext cx="6917278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600" dirty="0" smtClean="0"/>
              <a:t>Temperature of the solar surface [A1]</a:t>
            </a:r>
          </a:p>
          <a:p>
            <a:pPr marL="342900" indent="-342900">
              <a:buFont typeface="Arial"/>
              <a:buChar char="•"/>
            </a:pP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Efficiency of a solar cell [A2 – A8]</a:t>
            </a:r>
          </a:p>
          <a:p>
            <a:pPr marL="342900" indent="-342900">
              <a:buFont typeface="Arial"/>
              <a:buChar char="•"/>
            </a:pP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Can the Sun shine by gravity alone? [A9 – A10]</a:t>
            </a:r>
            <a:endParaRPr lang="en-US" sz="2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19200" y="3962400"/>
            <a:ext cx="5734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Neutrinos from the Sun [B </a:t>
            </a:r>
            <a:r>
              <a:rPr lang="en-US" sz="2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5 marks]</a:t>
            </a:r>
            <a:endParaRPr lang="en-US" sz="28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6800" y="4419600"/>
            <a:ext cx="726352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Counting neutrinos [B1 – B2]</a:t>
            </a:r>
          </a:p>
          <a:p>
            <a:pPr marL="342900" indent="-342900">
              <a:buFont typeface="Arial"/>
              <a:buChar char="•"/>
            </a:pP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Measuring neutrino energy [B3]</a:t>
            </a:r>
          </a:p>
          <a:p>
            <a:pPr marL="342900" indent="-342900">
              <a:buFont typeface="Arial"/>
              <a:buChar char="•"/>
            </a:pP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Temperature of the Sun’s core from neutrinos [B4]</a:t>
            </a:r>
            <a:endParaRPr lang="en-US" sz="2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273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0"/>
            <a:ext cx="9144000" cy="685800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2800" b="1" dirty="0" smtClean="0">
                <a:solidFill>
                  <a:schemeClr val="bg1"/>
                </a:solidFill>
                <a:latin typeface="Times"/>
                <a:cs typeface="Times"/>
              </a:rPr>
              <a:t>Surface temperature from the blackbody radiation</a:t>
            </a:r>
            <a:endParaRPr lang="en-IN" sz="28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8151746"/>
              </p:ext>
            </p:extLst>
          </p:nvPr>
        </p:nvGraphicFramePr>
        <p:xfrm>
          <a:off x="762000" y="1905000"/>
          <a:ext cx="7696200" cy="164592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7696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"/>
                          <a:cs typeface="Times"/>
                        </a:rPr>
                        <a:t>Stefan’s law</a:t>
                      </a:r>
                      <a:endParaRPr lang="en-US" sz="2400" dirty="0">
                        <a:latin typeface="Times"/>
                        <a:cs typeface="Time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endParaRPr lang="en-US" sz="2400" baseline="0" dirty="0" smtClean="0">
                        <a:latin typeface="Times"/>
                        <a:cs typeface="Times"/>
                      </a:endParaRPr>
                    </a:p>
                    <a:p>
                      <a:pPr marL="0" indent="0">
                        <a:buFont typeface="Arial"/>
                        <a:buNone/>
                      </a:pPr>
                      <a:endParaRPr lang="en-US" sz="2400" baseline="0" dirty="0" smtClean="0">
                        <a:latin typeface="Times"/>
                        <a:cs typeface="Times"/>
                      </a:endParaRPr>
                    </a:p>
                    <a:p>
                      <a:pPr marL="0" indent="0">
                        <a:buFont typeface="Arial"/>
                        <a:buNone/>
                      </a:pPr>
                      <a:r>
                        <a:rPr lang="en-US" sz="2400" baseline="0" dirty="0" smtClean="0">
                          <a:latin typeface="Times"/>
                          <a:cs typeface="Times"/>
                        </a:rPr>
                        <a:t>Luminosity and radius </a:t>
                      </a:r>
                      <a:r>
                        <a:rPr lang="en-US" sz="2400" baseline="0" dirty="0" smtClean="0">
                          <a:latin typeface="Times"/>
                          <a:ea typeface="Wingdings"/>
                          <a:cs typeface="Times"/>
                          <a:sym typeface="Wingdings"/>
                        </a:rPr>
                        <a:t></a:t>
                      </a:r>
                      <a:r>
                        <a:rPr lang="en-US" sz="2400" kern="1200" baseline="0" dirty="0" smtClean="0">
                          <a:solidFill>
                            <a:srgbClr val="70006A"/>
                          </a:solidFill>
                          <a:latin typeface="Times"/>
                          <a:ea typeface="+mn-ea"/>
                          <a:cs typeface="Times"/>
                          <a:sym typeface="Wingdings"/>
                        </a:rPr>
                        <a:t>surface temperature </a:t>
                      </a:r>
                      <a:r>
                        <a:rPr lang="en-US" sz="2400" i="1" kern="1200" baseline="0" dirty="0" err="1" smtClean="0">
                          <a:solidFill>
                            <a:srgbClr val="70006A"/>
                          </a:solidFill>
                          <a:latin typeface="Times"/>
                          <a:ea typeface="+mn-ea"/>
                          <a:cs typeface="Times"/>
                          <a:sym typeface="Wingdings"/>
                        </a:rPr>
                        <a:t>T</a:t>
                      </a:r>
                      <a:r>
                        <a:rPr lang="en-US" sz="2400" kern="1200" baseline="-25000" dirty="0" err="1" smtClean="0">
                          <a:solidFill>
                            <a:srgbClr val="70006A"/>
                          </a:solidFill>
                          <a:latin typeface="Times"/>
                          <a:ea typeface="+mn-ea"/>
                          <a:cs typeface="Times"/>
                          <a:sym typeface="Wingdings"/>
                        </a:rPr>
                        <a:t>s</a:t>
                      </a:r>
                      <a:r>
                        <a:rPr lang="en-US" sz="2400" kern="1200" baseline="0" dirty="0" smtClean="0">
                          <a:solidFill>
                            <a:srgbClr val="70006A"/>
                          </a:solidFill>
                          <a:latin typeface="Times"/>
                          <a:ea typeface="+mn-ea"/>
                          <a:cs typeface="Times"/>
                          <a:sym typeface="Wingdings"/>
                        </a:rPr>
                        <a:t> [A1]</a:t>
                      </a:r>
                      <a:endParaRPr lang="en-US" sz="2400" baseline="0" dirty="0" smtClean="0">
                        <a:solidFill>
                          <a:srgbClr val="70006A"/>
                        </a:solidFill>
                        <a:latin typeface="Times"/>
                        <a:cs typeface="Time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799" y="2514600"/>
            <a:ext cx="2743201" cy="62865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773185"/>
              </p:ext>
            </p:extLst>
          </p:nvPr>
        </p:nvGraphicFramePr>
        <p:xfrm>
          <a:off x="762000" y="4572000"/>
          <a:ext cx="7696200" cy="128016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7696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"/>
                          <a:cs typeface="Times"/>
                        </a:rPr>
                        <a:t>This</a:t>
                      </a:r>
                      <a:r>
                        <a:rPr lang="en-US" sz="2400" baseline="0" dirty="0" smtClean="0">
                          <a:latin typeface="Times"/>
                          <a:cs typeface="Times"/>
                        </a:rPr>
                        <a:t> will lead later to:</a:t>
                      </a:r>
                      <a:endParaRPr lang="en-US" sz="2400" dirty="0">
                        <a:latin typeface="Times"/>
                        <a:cs typeface="Time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baseline="0" dirty="0" smtClean="0">
                          <a:latin typeface="Times"/>
                          <a:cs typeface="Times"/>
                        </a:rPr>
                        <a:t>an understanding of the efficiency of the solar cell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baseline="0" dirty="0" smtClean="0">
                          <a:latin typeface="Times"/>
                          <a:cs typeface="Times"/>
                        </a:rPr>
                        <a:t>a comparison with the core temperature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9273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0"/>
            <a:ext cx="9144000" cy="685800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600" b="1" dirty="0" smtClean="0">
                <a:solidFill>
                  <a:schemeClr val="bg1"/>
                </a:solidFill>
                <a:latin typeface="Times"/>
                <a:cs typeface="Times"/>
              </a:rPr>
              <a:t>Particles from the Sun</a:t>
            </a:r>
            <a:endParaRPr lang="en-IN" sz="36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04800" y="1524000"/>
            <a:ext cx="609600" cy="609600"/>
            <a:chOff x="762000" y="1524000"/>
            <a:chExt cx="609600" cy="609600"/>
          </a:xfrm>
        </p:grpSpPr>
        <p:sp>
          <p:nvSpPr>
            <p:cNvPr id="5" name="Oval 4"/>
            <p:cNvSpPr/>
            <p:nvPr/>
          </p:nvSpPr>
          <p:spPr>
            <a:xfrm>
              <a:off x="762000" y="1524000"/>
              <a:ext cx="609600" cy="609600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95918" y="1524000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FFFF"/>
                  </a:solidFill>
                </a:rPr>
                <a:t>1</a:t>
              </a:r>
              <a:endParaRPr lang="en-US" sz="28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04800" y="3962400"/>
            <a:ext cx="609600" cy="609600"/>
            <a:chOff x="762000" y="3810000"/>
            <a:chExt cx="609600" cy="609600"/>
          </a:xfrm>
        </p:grpSpPr>
        <p:sp>
          <p:nvSpPr>
            <p:cNvPr id="8" name="Oval 7"/>
            <p:cNvSpPr/>
            <p:nvPr/>
          </p:nvSpPr>
          <p:spPr>
            <a:xfrm>
              <a:off x="762000" y="3810000"/>
              <a:ext cx="609600" cy="609600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95918" y="3827641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143000" y="1534180"/>
            <a:ext cx="5523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Photons from the Sun [A </a:t>
            </a:r>
            <a:r>
              <a:rPr lang="en-US" sz="2000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 smtClean="0">
                <a:solidFill>
                  <a:srgbClr val="0000FF"/>
                </a:solidFill>
              </a:rPr>
              <a:t> 5 marks]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600" y="1981200"/>
            <a:ext cx="6917278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Temperature of the solar surface [A1]</a:t>
            </a:r>
          </a:p>
          <a:p>
            <a:pPr marL="342900" indent="-342900">
              <a:buFont typeface="Arial"/>
              <a:buChar char="•"/>
            </a:pPr>
            <a:r>
              <a:rPr lang="en-US" sz="2600" dirty="0" smtClean="0">
                <a:solidFill>
                  <a:srgbClr val="2E2224"/>
                </a:solidFill>
              </a:rPr>
              <a:t>Efficiency of a solar cell [A2 – A8]</a:t>
            </a:r>
          </a:p>
          <a:p>
            <a:pPr marL="342900" indent="-342900">
              <a:buFont typeface="Arial"/>
              <a:buChar char="•"/>
            </a:pP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Can the Sun shine by gravity alone? [A9 – A10]</a:t>
            </a:r>
            <a:endParaRPr lang="en-US" sz="2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19200" y="3962400"/>
            <a:ext cx="5734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Neutrinos from the Sun [B </a:t>
            </a:r>
            <a:r>
              <a:rPr lang="en-US" sz="2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5 marks]</a:t>
            </a:r>
            <a:endParaRPr lang="en-US" sz="28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6800" y="4419600"/>
            <a:ext cx="726352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Counting neutrinos [B1 – B2]</a:t>
            </a:r>
          </a:p>
          <a:p>
            <a:pPr marL="342900" indent="-342900">
              <a:buFont typeface="Arial"/>
              <a:buChar char="•"/>
            </a:pP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Measuring neutrino energy [B3]</a:t>
            </a:r>
          </a:p>
          <a:p>
            <a:pPr marL="342900" indent="-342900">
              <a:buFont typeface="Arial"/>
              <a:buChar char="•"/>
            </a:pP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Temperature of the Sun’s core from neutrinos [B4]</a:t>
            </a:r>
            <a:endParaRPr lang="en-US" sz="2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913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0"/>
            <a:ext cx="9144000" cy="685800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600" b="1" dirty="0" smtClean="0">
                <a:solidFill>
                  <a:schemeClr val="bg1"/>
                </a:solidFill>
                <a:latin typeface="Times"/>
                <a:cs typeface="Times"/>
              </a:rPr>
              <a:t>A solar cell</a:t>
            </a:r>
            <a:endParaRPr lang="en-IN" sz="36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601">
            <a:off x="3323462" y="1126681"/>
            <a:ext cx="2209800" cy="17526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779683"/>
              </p:ext>
            </p:extLst>
          </p:nvPr>
        </p:nvGraphicFramePr>
        <p:xfrm>
          <a:off x="533400" y="3352800"/>
          <a:ext cx="8229600" cy="201168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8229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"/>
                          <a:cs typeface="Times"/>
                        </a:rPr>
                        <a:t>A simple model for a solar cell</a:t>
                      </a:r>
                      <a:endParaRPr lang="en-US" sz="2400" dirty="0">
                        <a:latin typeface="Times"/>
                        <a:cs typeface="Time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baseline="0" dirty="0" smtClean="0">
                          <a:latin typeface="Times"/>
                          <a:cs typeface="Times"/>
                        </a:rPr>
                        <a:t>Semiconducting material with a “band gap” of energy </a:t>
                      </a:r>
                      <a:r>
                        <a:rPr lang="en-US" sz="2400" i="1" baseline="0" dirty="0" err="1" smtClean="0">
                          <a:latin typeface="Times"/>
                          <a:cs typeface="Times"/>
                        </a:rPr>
                        <a:t>E</a:t>
                      </a:r>
                      <a:r>
                        <a:rPr lang="en-US" sz="2400" baseline="-25000" dirty="0" err="1" smtClean="0">
                          <a:latin typeface="Times"/>
                          <a:cs typeface="Times"/>
                        </a:rPr>
                        <a:t>g</a:t>
                      </a:r>
                      <a:r>
                        <a:rPr lang="en-US" sz="2400" baseline="0" dirty="0" smtClean="0">
                          <a:latin typeface="Times"/>
                          <a:cs typeface="Times"/>
                        </a:rPr>
                        <a:t>.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baseline="0" dirty="0" smtClean="0">
                          <a:latin typeface="Times"/>
                          <a:cs typeface="Times"/>
                        </a:rPr>
                        <a:t>Every photon of energy </a:t>
                      </a:r>
                      <a:r>
                        <a:rPr lang="en-US" sz="2400" i="1" baseline="0" dirty="0" smtClean="0">
                          <a:latin typeface="Times"/>
                          <a:cs typeface="Times"/>
                        </a:rPr>
                        <a:t>E</a:t>
                      </a:r>
                      <a:r>
                        <a:rPr lang="en-US" sz="2400" baseline="0" dirty="0" smtClean="0">
                          <a:latin typeface="Times"/>
                          <a:cs typeface="Times"/>
                        </a:rPr>
                        <a:t> ≥ </a:t>
                      </a:r>
                      <a:r>
                        <a:rPr lang="en-US" sz="2400" i="1" baseline="0" dirty="0" err="1" smtClean="0">
                          <a:latin typeface="Times"/>
                          <a:cs typeface="Times"/>
                        </a:rPr>
                        <a:t>E</a:t>
                      </a:r>
                      <a:r>
                        <a:rPr lang="en-US" sz="2400" baseline="-25000" dirty="0" err="1" smtClean="0">
                          <a:latin typeface="Times"/>
                          <a:cs typeface="Times"/>
                        </a:rPr>
                        <a:t>g</a:t>
                      </a:r>
                      <a:r>
                        <a:rPr lang="en-US" sz="2400" baseline="0" dirty="0" smtClean="0">
                          <a:latin typeface="Times"/>
                          <a:cs typeface="Times"/>
                        </a:rPr>
                        <a:t> excites an electron across the band gap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baseline="0" dirty="0" smtClean="0">
                          <a:latin typeface="Times"/>
                          <a:cs typeface="Times"/>
                        </a:rPr>
                        <a:t>Useful energy </a:t>
                      </a:r>
                      <a:r>
                        <a:rPr lang="en-US" sz="2400" i="1" baseline="0" dirty="0" err="1" smtClean="0">
                          <a:latin typeface="Times"/>
                          <a:cs typeface="Times"/>
                        </a:rPr>
                        <a:t>E</a:t>
                      </a:r>
                      <a:r>
                        <a:rPr lang="en-US" sz="2400" baseline="-25000" dirty="0" err="1" smtClean="0">
                          <a:latin typeface="Times"/>
                          <a:cs typeface="Times"/>
                        </a:rPr>
                        <a:t>g</a:t>
                      </a:r>
                      <a:r>
                        <a:rPr lang="en-US" sz="2400" baseline="0" dirty="0" smtClean="0">
                          <a:latin typeface="Times"/>
                          <a:cs typeface="Times"/>
                        </a:rPr>
                        <a:t>, any extra energy is dissipated as heat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9273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0"/>
            <a:ext cx="9144000" cy="685800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600" b="1" dirty="0" smtClean="0">
                <a:solidFill>
                  <a:schemeClr val="bg1"/>
                </a:solidFill>
                <a:latin typeface="Times"/>
                <a:cs typeface="Times"/>
              </a:rPr>
              <a:t>A solar cell</a:t>
            </a:r>
            <a:endParaRPr lang="en-IN" sz="36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601">
            <a:off x="3323462" y="1126681"/>
            <a:ext cx="2209800" cy="17526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2674788"/>
              </p:ext>
            </p:extLst>
          </p:nvPr>
        </p:nvGraphicFramePr>
        <p:xfrm>
          <a:off x="533400" y="3352800"/>
          <a:ext cx="8229600" cy="201168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8229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"/>
                          <a:cs typeface="Times"/>
                        </a:rPr>
                        <a:t>A simple model for a solar cell</a:t>
                      </a:r>
                      <a:endParaRPr lang="en-US" sz="2400" dirty="0">
                        <a:latin typeface="Times"/>
                        <a:cs typeface="Time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baseline="0" dirty="0" smtClean="0">
                          <a:latin typeface="Times"/>
                          <a:cs typeface="Times"/>
                        </a:rPr>
                        <a:t>Semiconducting material with a “band gap” of energy </a:t>
                      </a:r>
                      <a:r>
                        <a:rPr lang="en-US" sz="2400" i="1" baseline="0" dirty="0" err="1" smtClean="0">
                          <a:latin typeface="Times"/>
                          <a:cs typeface="Times"/>
                        </a:rPr>
                        <a:t>E</a:t>
                      </a:r>
                      <a:r>
                        <a:rPr lang="en-US" sz="2400" baseline="-25000" dirty="0" err="1" smtClean="0">
                          <a:latin typeface="Times"/>
                          <a:cs typeface="Times"/>
                        </a:rPr>
                        <a:t>g</a:t>
                      </a:r>
                      <a:r>
                        <a:rPr lang="en-US" sz="2400" baseline="0" dirty="0" smtClean="0">
                          <a:latin typeface="Times"/>
                          <a:cs typeface="Times"/>
                        </a:rPr>
                        <a:t>.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baseline="0" dirty="0" smtClean="0">
                          <a:latin typeface="Times"/>
                          <a:cs typeface="Times"/>
                        </a:rPr>
                        <a:t>Every photon of energy </a:t>
                      </a:r>
                      <a:r>
                        <a:rPr lang="en-US" sz="2400" i="1" baseline="0" dirty="0" smtClean="0">
                          <a:latin typeface="Times"/>
                          <a:cs typeface="Times"/>
                        </a:rPr>
                        <a:t>E</a:t>
                      </a:r>
                      <a:r>
                        <a:rPr lang="en-US" sz="2400" baseline="0" dirty="0" smtClean="0">
                          <a:latin typeface="Times"/>
                          <a:cs typeface="Times"/>
                        </a:rPr>
                        <a:t> ≥ </a:t>
                      </a:r>
                      <a:r>
                        <a:rPr lang="en-US" sz="2400" i="1" baseline="0" dirty="0" err="1" smtClean="0">
                          <a:latin typeface="Times"/>
                          <a:cs typeface="Times"/>
                        </a:rPr>
                        <a:t>E</a:t>
                      </a:r>
                      <a:r>
                        <a:rPr lang="en-US" sz="2400" baseline="-25000" dirty="0" err="1" smtClean="0">
                          <a:latin typeface="Times"/>
                          <a:cs typeface="Times"/>
                        </a:rPr>
                        <a:t>g</a:t>
                      </a:r>
                      <a:r>
                        <a:rPr lang="en-US" sz="2400" baseline="0" dirty="0" smtClean="0">
                          <a:latin typeface="Times"/>
                          <a:cs typeface="Times"/>
                        </a:rPr>
                        <a:t> excites an electron across the band gap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baseline="0" dirty="0" smtClean="0">
                          <a:latin typeface="Times"/>
                          <a:cs typeface="Times"/>
                        </a:rPr>
                        <a:t>Useful energy </a:t>
                      </a:r>
                      <a:r>
                        <a:rPr lang="en-US" sz="2400" i="1" baseline="0" dirty="0" err="1" smtClean="0">
                          <a:latin typeface="Times"/>
                          <a:cs typeface="Times"/>
                        </a:rPr>
                        <a:t>E</a:t>
                      </a:r>
                      <a:r>
                        <a:rPr lang="en-US" sz="2400" baseline="-25000" dirty="0" err="1" smtClean="0">
                          <a:latin typeface="Times"/>
                          <a:cs typeface="Times"/>
                        </a:rPr>
                        <a:t>g</a:t>
                      </a:r>
                      <a:r>
                        <a:rPr lang="en-US" sz="2400" baseline="0" dirty="0" smtClean="0">
                          <a:latin typeface="Times"/>
                          <a:cs typeface="Times"/>
                        </a:rPr>
                        <a:t>, any extra energy is dissipated as heat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362200" y="5710535"/>
            <a:ext cx="6406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006A"/>
                </a:solidFill>
                <a:latin typeface="Times"/>
                <a:cs typeface="Times"/>
              </a:rPr>
              <a:t>Can calculate efficiency from the photon spectrum</a:t>
            </a:r>
            <a:endParaRPr lang="en-US" dirty="0">
              <a:solidFill>
                <a:srgbClr val="70006A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539273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0"/>
            <a:ext cx="9144000" cy="685800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600" b="1" dirty="0" smtClean="0">
                <a:solidFill>
                  <a:schemeClr val="bg1"/>
                </a:solidFill>
                <a:latin typeface="Times"/>
                <a:cs typeface="Times"/>
              </a:rPr>
              <a:t>Photon spectrum at the Earth</a:t>
            </a:r>
            <a:endParaRPr lang="en-IN" sz="36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4131961"/>
              </p:ext>
            </p:extLst>
          </p:nvPr>
        </p:nvGraphicFramePr>
        <p:xfrm>
          <a:off x="457200" y="990600"/>
          <a:ext cx="8229600" cy="213360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8229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effectLst/>
                          <a:latin typeface="Times"/>
                          <a:cs typeface="Times"/>
                        </a:rPr>
                        <a:t>Wien distribution function:</a:t>
                      </a:r>
                      <a:endParaRPr lang="en-US" sz="4000" dirty="0">
                        <a:effectLst/>
                        <a:latin typeface="Times"/>
                        <a:cs typeface="Time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effectLst/>
                          <a:latin typeface="Times"/>
                          <a:cs typeface="Times"/>
                        </a:rPr>
                        <a:t>Solar energy at Earth per unit time per unit frequency interval: </a:t>
                      </a:r>
                    </a:p>
                    <a:p>
                      <a:endParaRPr lang="en-US" sz="2000" dirty="0" smtClean="0">
                        <a:effectLst/>
                        <a:latin typeface="Times"/>
                        <a:cs typeface="Times"/>
                      </a:endParaRPr>
                    </a:p>
                    <a:p>
                      <a:endParaRPr lang="en-US" sz="3600" dirty="0" smtClean="0">
                        <a:effectLst/>
                        <a:latin typeface="Times"/>
                        <a:cs typeface="Times"/>
                      </a:endParaRPr>
                    </a:p>
                    <a:p>
                      <a:r>
                        <a:rPr lang="en-US" sz="2400" dirty="0" smtClean="0">
                          <a:effectLst/>
                          <a:latin typeface="Times"/>
                          <a:cs typeface="Times"/>
                        </a:rPr>
                        <a:t>A: the area normal to the</a:t>
                      </a:r>
                      <a:r>
                        <a:rPr lang="en-US" sz="2400" baseline="0" dirty="0" smtClean="0">
                          <a:effectLst/>
                          <a:latin typeface="Times"/>
                          <a:cs typeface="Times"/>
                        </a:rPr>
                        <a:t> direction of incident radiation</a:t>
                      </a:r>
                      <a:endParaRPr lang="en-US" sz="2400" dirty="0" smtClean="0">
                        <a:effectLst/>
                        <a:latin typeface="Times"/>
                        <a:cs typeface="Time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828800"/>
            <a:ext cx="46228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73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0"/>
            <a:ext cx="9144000" cy="685800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600" b="1" dirty="0" smtClean="0">
                <a:solidFill>
                  <a:schemeClr val="bg1"/>
                </a:solidFill>
                <a:latin typeface="Times"/>
                <a:cs typeface="Times"/>
              </a:rPr>
              <a:t>Photon spectrum at the Earth</a:t>
            </a:r>
            <a:endParaRPr lang="en-IN" sz="36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0619913"/>
              </p:ext>
            </p:extLst>
          </p:nvPr>
        </p:nvGraphicFramePr>
        <p:xfrm>
          <a:off x="457200" y="990600"/>
          <a:ext cx="8229600" cy="213360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8229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effectLst/>
                          <a:latin typeface="Times"/>
                          <a:cs typeface="Times"/>
                        </a:rPr>
                        <a:t>Wien distribution function:</a:t>
                      </a:r>
                      <a:endParaRPr lang="en-US" sz="4000" dirty="0">
                        <a:effectLst/>
                        <a:latin typeface="Times"/>
                        <a:cs typeface="Time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effectLst/>
                          <a:latin typeface="Times"/>
                          <a:cs typeface="Times"/>
                        </a:rPr>
                        <a:t>Solar energy at Earth per unit time per unit frequency interval: </a:t>
                      </a:r>
                    </a:p>
                    <a:p>
                      <a:endParaRPr lang="en-US" sz="2000" dirty="0" smtClean="0">
                        <a:effectLst/>
                        <a:latin typeface="Times"/>
                        <a:cs typeface="Times"/>
                      </a:endParaRPr>
                    </a:p>
                    <a:p>
                      <a:endParaRPr lang="en-US" sz="3600" dirty="0" smtClean="0">
                        <a:effectLst/>
                        <a:latin typeface="Times"/>
                        <a:cs typeface="Times"/>
                      </a:endParaRPr>
                    </a:p>
                    <a:p>
                      <a:r>
                        <a:rPr lang="en-US" sz="2400" dirty="0" smtClean="0">
                          <a:effectLst/>
                          <a:latin typeface="Times"/>
                          <a:cs typeface="Times"/>
                        </a:rPr>
                        <a:t>A: the area normal to the</a:t>
                      </a:r>
                      <a:r>
                        <a:rPr lang="en-US" sz="2400" baseline="0" dirty="0" smtClean="0">
                          <a:effectLst/>
                          <a:latin typeface="Times"/>
                          <a:cs typeface="Times"/>
                        </a:rPr>
                        <a:t> direction of incident radiation</a:t>
                      </a:r>
                      <a:endParaRPr lang="en-US" sz="2400" dirty="0" smtClean="0">
                        <a:effectLst/>
                        <a:latin typeface="Times"/>
                        <a:cs typeface="Time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5995133"/>
              </p:ext>
            </p:extLst>
          </p:nvPr>
        </p:nvGraphicFramePr>
        <p:xfrm>
          <a:off x="152400" y="3581400"/>
          <a:ext cx="8839200" cy="201168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8839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effectLst/>
                          <a:latin typeface="Times"/>
                          <a:cs typeface="Times"/>
                        </a:rPr>
                        <a:t>Efficiency</a:t>
                      </a:r>
                      <a:r>
                        <a:rPr lang="en-US" sz="2400" baseline="0" dirty="0" smtClean="0">
                          <a:effectLst/>
                          <a:latin typeface="Times"/>
                          <a:cs typeface="Times"/>
                        </a:rPr>
                        <a:t> of the solar cell:</a:t>
                      </a:r>
                      <a:endParaRPr lang="en-US" sz="4000" dirty="0">
                        <a:effectLst/>
                        <a:latin typeface="Times"/>
                        <a:cs typeface="Time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dirty="0" smtClean="0">
                          <a:solidFill>
                            <a:srgbClr val="800000"/>
                          </a:solidFill>
                          <a:effectLst/>
                          <a:latin typeface="Times"/>
                          <a:cs typeface="Times"/>
                        </a:rPr>
                        <a:t>Power incident [A2]</a:t>
                      </a:r>
                      <a:r>
                        <a:rPr lang="en-US" sz="2400" baseline="0" dirty="0" smtClean="0">
                          <a:solidFill>
                            <a:srgbClr val="800000"/>
                          </a:solidFill>
                          <a:effectLst/>
                          <a:latin typeface="Times"/>
                          <a:cs typeface="Times"/>
                        </a:rPr>
                        <a:t> </a:t>
                      </a:r>
                      <a:r>
                        <a:rPr lang="en-US" sz="2400" baseline="0" dirty="0" smtClean="0">
                          <a:effectLst/>
                          <a:latin typeface="Times"/>
                          <a:cs typeface="Times"/>
                        </a:rPr>
                        <a:t>from the Wien distribution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dirty="0" smtClean="0">
                          <a:solidFill>
                            <a:srgbClr val="800000"/>
                          </a:solidFill>
                          <a:effectLst/>
                          <a:latin typeface="Times"/>
                          <a:cs typeface="Times"/>
                        </a:rPr>
                        <a:t>Power output [A3, A4] </a:t>
                      </a:r>
                      <a:r>
                        <a:rPr lang="en-US" sz="2400" dirty="0" smtClean="0">
                          <a:effectLst/>
                          <a:latin typeface="Times"/>
                          <a:cs typeface="Times"/>
                        </a:rPr>
                        <a:t>from the number of photons with </a:t>
                      </a:r>
                      <a:r>
                        <a:rPr lang="en-US" sz="2400" i="1" dirty="0" smtClean="0">
                          <a:effectLst/>
                          <a:latin typeface="Times"/>
                          <a:cs typeface="Times"/>
                        </a:rPr>
                        <a:t>E</a:t>
                      </a:r>
                      <a:r>
                        <a:rPr lang="en-US" sz="2400" dirty="0" smtClean="0">
                          <a:effectLst/>
                          <a:latin typeface="Times"/>
                          <a:cs typeface="Times"/>
                        </a:rPr>
                        <a:t> &gt; </a:t>
                      </a:r>
                      <a:r>
                        <a:rPr lang="en-US" sz="2400" i="1" dirty="0" err="1" smtClean="0">
                          <a:effectLst/>
                          <a:latin typeface="Times"/>
                          <a:cs typeface="Times"/>
                        </a:rPr>
                        <a:t>E</a:t>
                      </a:r>
                      <a:r>
                        <a:rPr lang="en-US" sz="2400" baseline="-25000" dirty="0" err="1" smtClean="0">
                          <a:effectLst/>
                          <a:latin typeface="Times"/>
                          <a:cs typeface="Times"/>
                        </a:rPr>
                        <a:t>g</a:t>
                      </a:r>
                      <a:r>
                        <a:rPr lang="en-US" sz="2400" dirty="0" smtClean="0">
                          <a:effectLst/>
                          <a:latin typeface="Times"/>
                          <a:cs typeface="Times"/>
                        </a:rPr>
                        <a:t> 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dirty="0" smtClean="0">
                          <a:solidFill>
                            <a:srgbClr val="800000"/>
                          </a:solidFill>
                          <a:effectLst/>
                          <a:latin typeface="Times"/>
                          <a:cs typeface="Times"/>
                        </a:rPr>
                        <a:t>Efficiency </a:t>
                      </a:r>
                      <a:r>
                        <a:rPr lang="en-US" sz="2400" i="1" dirty="0" err="1" smtClean="0">
                          <a:solidFill>
                            <a:srgbClr val="800000"/>
                          </a:solidFill>
                          <a:effectLst/>
                          <a:latin typeface="Times"/>
                          <a:cs typeface="Times"/>
                        </a:rPr>
                        <a:t>η</a:t>
                      </a:r>
                      <a:r>
                        <a:rPr lang="en-US" sz="2400" dirty="0" smtClean="0">
                          <a:solidFill>
                            <a:srgbClr val="800000"/>
                          </a:solidFill>
                          <a:effectLst/>
                          <a:latin typeface="Times"/>
                          <a:cs typeface="Times"/>
                        </a:rPr>
                        <a:t> [A5, A6] </a:t>
                      </a:r>
                      <a:r>
                        <a:rPr lang="en-US" sz="2400" dirty="0" smtClean="0">
                          <a:effectLst/>
                          <a:latin typeface="Times"/>
                          <a:cs typeface="Times"/>
                        </a:rPr>
                        <a:t>as a function</a:t>
                      </a:r>
                      <a:r>
                        <a:rPr lang="en-US" sz="2400" baseline="0" dirty="0" smtClean="0">
                          <a:effectLst/>
                          <a:latin typeface="Times"/>
                          <a:cs typeface="Times"/>
                        </a:rPr>
                        <a:t> of </a:t>
                      </a:r>
                      <a:r>
                        <a:rPr lang="en-US" sz="2400" i="1" baseline="0" dirty="0" err="1" smtClean="0">
                          <a:effectLst/>
                          <a:latin typeface="Times"/>
                          <a:cs typeface="Times"/>
                        </a:rPr>
                        <a:t>x</a:t>
                      </a:r>
                      <a:r>
                        <a:rPr lang="en-US" sz="2400" baseline="-25000" dirty="0" err="1" smtClean="0">
                          <a:effectLst/>
                          <a:latin typeface="Times"/>
                          <a:cs typeface="Times"/>
                        </a:rPr>
                        <a:t>g</a:t>
                      </a:r>
                      <a:r>
                        <a:rPr lang="en-US" sz="2400" baseline="0" dirty="0" smtClean="0">
                          <a:effectLst/>
                          <a:latin typeface="Times"/>
                          <a:cs typeface="Times"/>
                        </a:rPr>
                        <a:t> = </a:t>
                      </a:r>
                      <a:r>
                        <a:rPr lang="en-US" sz="2400" i="1" baseline="0" dirty="0" err="1" smtClean="0">
                          <a:effectLst/>
                          <a:latin typeface="Times"/>
                          <a:cs typeface="Times"/>
                        </a:rPr>
                        <a:t>E</a:t>
                      </a:r>
                      <a:r>
                        <a:rPr lang="en-US" sz="2400" baseline="-25000" dirty="0" err="1" smtClean="0">
                          <a:effectLst/>
                          <a:latin typeface="Times"/>
                          <a:cs typeface="Times"/>
                        </a:rPr>
                        <a:t>g</a:t>
                      </a:r>
                      <a:r>
                        <a:rPr lang="en-US" sz="2400" baseline="0" dirty="0" smtClean="0">
                          <a:effectLst/>
                          <a:latin typeface="Times"/>
                          <a:cs typeface="Times"/>
                        </a:rPr>
                        <a:t> / </a:t>
                      </a:r>
                      <a:r>
                        <a:rPr lang="en-US" sz="2400" i="1" baseline="0" dirty="0" err="1" smtClean="0">
                          <a:effectLst/>
                          <a:latin typeface="Times"/>
                          <a:cs typeface="Times"/>
                        </a:rPr>
                        <a:t>k</a:t>
                      </a:r>
                      <a:r>
                        <a:rPr lang="en-US" sz="2400" baseline="-25000" dirty="0" err="1" smtClean="0">
                          <a:effectLst/>
                          <a:latin typeface="Times"/>
                          <a:cs typeface="Times"/>
                        </a:rPr>
                        <a:t>B</a:t>
                      </a:r>
                      <a:r>
                        <a:rPr lang="en-US" sz="2400" i="1" baseline="0" dirty="0" err="1" smtClean="0">
                          <a:effectLst/>
                          <a:latin typeface="Times"/>
                          <a:cs typeface="Times"/>
                        </a:rPr>
                        <a:t>T</a:t>
                      </a:r>
                      <a:r>
                        <a:rPr lang="en-US" sz="2400" baseline="-25000" dirty="0" err="1" smtClean="0">
                          <a:effectLst/>
                          <a:latin typeface="Times"/>
                          <a:cs typeface="Times"/>
                        </a:rPr>
                        <a:t>s</a:t>
                      </a:r>
                      <a:endParaRPr lang="en-US" sz="2400" baseline="0" dirty="0" smtClean="0">
                        <a:effectLst/>
                        <a:latin typeface="Times"/>
                        <a:cs typeface="Times"/>
                      </a:endParaRP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baseline="0" dirty="0" smtClean="0">
                          <a:effectLst/>
                          <a:latin typeface="Times"/>
                          <a:cs typeface="Times"/>
                        </a:rPr>
                        <a:t>Interesting to see a </a:t>
                      </a:r>
                      <a:r>
                        <a:rPr lang="en-US" sz="2400" baseline="0" dirty="0" smtClean="0">
                          <a:solidFill>
                            <a:srgbClr val="800000"/>
                          </a:solidFill>
                          <a:effectLst/>
                          <a:latin typeface="Times"/>
                          <a:cs typeface="Times"/>
                        </a:rPr>
                        <a:t>maximum of </a:t>
                      </a:r>
                      <a:r>
                        <a:rPr lang="en-US" sz="2400" i="1" dirty="0" err="1" smtClean="0">
                          <a:solidFill>
                            <a:srgbClr val="800000"/>
                          </a:solidFill>
                          <a:effectLst/>
                          <a:latin typeface="Times"/>
                          <a:cs typeface="Times"/>
                        </a:rPr>
                        <a:t>η</a:t>
                      </a:r>
                      <a:r>
                        <a:rPr lang="en-US" sz="2400" i="0" dirty="0" smtClean="0">
                          <a:solidFill>
                            <a:srgbClr val="800000"/>
                          </a:solidFill>
                          <a:effectLst/>
                          <a:latin typeface="Times"/>
                          <a:cs typeface="Times"/>
                        </a:rPr>
                        <a:t>, [A7] </a:t>
                      </a:r>
                      <a:r>
                        <a:rPr lang="en-US" sz="2400" i="0" dirty="0" smtClean="0">
                          <a:effectLst/>
                          <a:latin typeface="Times"/>
                          <a:cs typeface="Times"/>
                        </a:rPr>
                        <a:t>near the </a:t>
                      </a:r>
                      <a:r>
                        <a:rPr lang="en-US" sz="2400" i="1" dirty="0" err="1" smtClean="0">
                          <a:solidFill>
                            <a:srgbClr val="800000"/>
                          </a:solidFill>
                          <a:effectLst/>
                          <a:latin typeface="Times"/>
                          <a:cs typeface="Times"/>
                        </a:rPr>
                        <a:t>E</a:t>
                      </a:r>
                      <a:r>
                        <a:rPr lang="en-US" sz="2400" i="0" baseline="-25000" dirty="0" err="1" smtClean="0">
                          <a:solidFill>
                            <a:srgbClr val="800000"/>
                          </a:solidFill>
                          <a:effectLst/>
                          <a:latin typeface="Times"/>
                          <a:cs typeface="Times"/>
                        </a:rPr>
                        <a:t>g</a:t>
                      </a:r>
                      <a:r>
                        <a:rPr lang="en-US" sz="2400" i="0" baseline="0" dirty="0" smtClean="0">
                          <a:solidFill>
                            <a:srgbClr val="800000"/>
                          </a:solidFill>
                          <a:effectLst/>
                          <a:latin typeface="Times"/>
                          <a:cs typeface="Times"/>
                        </a:rPr>
                        <a:t> of silicon [A8]</a:t>
                      </a:r>
                      <a:endParaRPr lang="en-US" sz="2400" i="0" baseline="-25000" dirty="0" smtClean="0">
                        <a:solidFill>
                          <a:srgbClr val="8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6200" y="6019800"/>
            <a:ext cx="9004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Note: Integrals to be calculated from the Wien distribution are provided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828800"/>
            <a:ext cx="46228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73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0"/>
            <a:ext cx="9144000" cy="685800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600" b="1" dirty="0" smtClean="0">
                <a:solidFill>
                  <a:schemeClr val="bg1"/>
                </a:solidFill>
                <a:latin typeface="Times"/>
                <a:cs typeface="Times"/>
              </a:rPr>
              <a:t>Particles from the Sun</a:t>
            </a:r>
            <a:endParaRPr lang="en-IN" sz="36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04800" y="1524000"/>
            <a:ext cx="609600" cy="609600"/>
            <a:chOff x="762000" y="1524000"/>
            <a:chExt cx="609600" cy="609600"/>
          </a:xfrm>
        </p:grpSpPr>
        <p:sp>
          <p:nvSpPr>
            <p:cNvPr id="5" name="Oval 4"/>
            <p:cNvSpPr/>
            <p:nvPr/>
          </p:nvSpPr>
          <p:spPr>
            <a:xfrm>
              <a:off x="762000" y="1524000"/>
              <a:ext cx="609600" cy="609600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95918" y="1524000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FFFF"/>
                  </a:solidFill>
                </a:rPr>
                <a:t>1</a:t>
              </a:r>
              <a:endParaRPr lang="en-US" sz="28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04800" y="3962400"/>
            <a:ext cx="609600" cy="609600"/>
            <a:chOff x="762000" y="3810000"/>
            <a:chExt cx="609600" cy="609600"/>
          </a:xfrm>
        </p:grpSpPr>
        <p:sp>
          <p:nvSpPr>
            <p:cNvPr id="8" name="Oval 7"/>
            <p:cNvSpPr/>
            <p:nvPr/>
          </p:nvSpPr>
          <p:spPr>
            <a:xfrm>
              <a:off x="762000" y="3810000"/>
              <a:ext cx="609600" cy="609600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95918" y="3827641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143000" y="1534180"/>
            <a:ext cx="5523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Photons from the Sun [A </a:t>
            </a:r>
            <a:r>
              <a:rPr lang="en-US" sz="2000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 smtClean="0">
                <a:solidFill>
                  <a:srgbClr val="0000FF"/>
                </a:solidFill>
              </a:rPr>
              <a:t> 5 marks]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600" y="1981200"/>
            <a:ext cx="6917278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Temperature of the solar surface [A1]</a:t>
            </a:r>
          </a:p>
          <a:p>
            <a:pPr marL="342900" indent="-342900">
              <a:buFont typeface="Arial"/>
              <a:buChar char="•"/>
            </a:pP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Efficiency of a solar cell [A2 – A8]</a:t>
            </a:r>
          </a:p>
          <a:p>
            <a:pPr marL="342900" indent="-342900">
              <a:buFont typeface="Arial"/>
              <a:buChar char="•"/>
            </a:pPr>
            <a:r>
              <a:rPr lang="en-US" sz="2600" dirty="0" smtClean="0"/>
              <a:t>Can the Sun shine by gravity alone? [A9 – A10]</a:t>
            </a:r>
            <a:endParaRPr lang="en-US" sz="2600" dirty="0"/>
          </a:p>
        </p:txBody>
      </p:sp>
      <p:sp>
        <p:nvSpPr>
          <p:cNvPr id="12" name="TextBox 11"/>
          <p:cNvSpPr txBox="1"/>
          <p:nvPr/>
        </p:nvSpPr>
        <p:spPr>
          <a:xfrm>
            <a:off x="1219200" y="3962400"/>
            <a:ext cx="5734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Neutrinos from the Sun [B </a:t>
            </a:r>
            <a:r>
              <a:rPr lang="en-US" sz="2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5 marks]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6800" y="4419600"/>
            <a:ext cx="726352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Counting neutrinos [B1 – B2]</a:t>
            </a:r>
          </a:p>
          <a:p>
            <a:pPr marL="342900" indent="-342900">
              <a:buFont typeface="Arial"/>
              <a:buChar char="•"/>
            </a:pP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Measuring neutrino energy [B3]</a:t>
            </a:r>
          </a:p>
          <a:p>
            <a:pPr marL="342900" indent="-342900">
              <a:buFont typeface="Arial"/>
              <a:buChar char="•"/>
            </a:pP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Temperature of the Sun’s core from neutrinos [B4]</a:t>
            </a:r>
            <a:endParaRPr lang="en-US" sz="2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883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0"/>
            <a:ext cx="9144000" cy="685800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600" b="1" dirty="0" smtClean="0">
                <a:solidFill>
                  <a:schemeClr val="bg1"/>
                </a:solidFill>
                <a:latin typeface="Times"/>
                <a:cs typeface="Times"/>
              </a:rPr>
              <a:t>Kelvin-Helmholtz hypothesis</a:t>
            </a:r>
            <a:endParaRPr lang="en-IN" sz="36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6802485"/>
              </p:ext>
            </p:extLst>
          </p:nvPr>
        </p:nvGraphicFramePr>
        <p:xfrm>
          <a:off x="457200" y="762000"/>
          <a:ext cx="8229600" cy="329184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8229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effectLst/>
                          <a:latin typeface="Times"/>
                          <a:cs typeface="Times"/>
                        </a:rPr>
                        <a:t>The</a:t>
                      </a:r>
                      <a:r>
                        <a:rPr lang="en-US" sz="2400" baseline="0" dirty="0" smtClean="0">
                          <a:effectLst/>
                          <a:latin typeface="Times"/>
                          <a:cs typeface="Times"/>
                        </a:rPr>
                        <a:t> hypothesis</a:t>
                      </a:r>
                      <a:endParaRPr lang="en-US" sz="4000" dirty="0">
                        <a:effectLst/>
                        <a:latin typeface="Times"/>
                        <a:cs typeface="Time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dirty="0" smtClean="0">
                          <a:effectLst/>
                          <a:latin typeface="Times"/>
                          <a:cs typeface="Times"/>
                        </a:rPr>
                        <a:t>Original</a:t>
                      </a:r>
                      <a:r>
                        <a:rPr lang="en-US" sz="2400" baseline="0" dirty="0" smtClean="0">
                          <a:effectLst/>
                          <a:latin typeface="Times"/>
                          <a:cs typeface="Times"/>
                        </a:rPr>
                        <a:t> Sun: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r>
                        <a:rPr lang="en-US" sz="2400" baseline="0" dirty="0" smtClean="0">
                          <a:effectLst/>
                          <a:latin typeface="Times"/>
                          <a:cs typeface="Times"/>
                        </a:rPr>
                        <a:t>     Very large cloud of matter, mass </a:t>
                      </a:r>
                      <a:r>
                        <a:rPr lang="en-US" sz="2400" i="1" baseline="0" dirty="0" smtClean="0">
                          <a:effectLst/>
                          <a:latin typeface="Times"/>
                          <a:cs typeface="Times"/>
                        </a:rPr>
                        <a:t>M</a:t>
                      </a:r>
                      <a:r>
                        <a:rPr lang="en-US" sz="2400" baseline="-25000" dirty="0" smtClean="0">
                          <a:effectLst/>
                          <a:latin typeface="Times"/>
                          <a:ea typeface="Wingdings"/>
                          <a:cs typeface="Times"/>
                          <a:sym typeface="Wingdings"/>
                        </a:rPr>
                        <a:t></a:t>
                      </a:r>
                      <a:r>
                        <a:rPr lang="en-US" sz="2400" baseline="0" dirty="0" smtClean="0">
                          <a:effectLst/>
                          <a:latin typeface="Times"/>
                          <a:ea typeface="Wingdings"/>
                          <a:cs typeface="Times"/>
                          <a:sym typeface="Wingdings"/>
                        </a:rPr>
                        <a:t>, uniform density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r>
                        <a:rPr lang="en-US" sz="2400" baseline="0" dirty="0" smtClean="0">
                          <a:effectLst/>
                          <a:latin typeface="Times"/>
                          <a:ea typeface="Wingdings"/>
                          <a:cs typeface="Times"/>
                          <a:sym typeface="Wingdings"/>
                        </a:rPr>
                        <a:t>      initial gravitational potential energy,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  <a:effectLst/>
                          <a:latin typeface="Times"/>
                          <a:ea typeface="Wingdings"/>
                          <a:cs typeface="Times"/>
                          <a:sym typeface="Wingdings"/>
                        </a:rPr>
                        <a:t>Ω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effectLst/>
                          <a:latin typeface="Times"/>
                          <a:ea typeface="Wingdings"/>
                          <a:cs typeface="Times"/>
                          <a:sym typeface="Wingdings"/>
                        </a:rPr>
                        <a:t>(</a:t>
                      </a:r>
                      <a:r>
                        <a:rPr lang="en-US" sz="2400" i="1" baseline="0" dirty="0" smtClean="0">
                          <a:solidFill>
                            <a:srgbClr val="0000FF"/>
                          </a:solidFill>
                          <a:effectLst/>
                          <a:latin typeface="Times"/>
                          <a:ea typeface="Wingdings"/>
                          <a:cs typeface="Times"/>
                          <a:sym typeface="Wingdings"/>
                        </a:rPr>
                        <a:t>t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effectLst/>
                          <a:latin typeface="Times"/>
                          <a:ea typeface="Wingdings"/>
                          <a:cs typeface="Times"/>
                          <a:sym typeface="Wingdings"/>
                        </a:rPr>
                        <a:t>=0)=0</a:t>
                      </a:r>
                      <a:endParaRPr lang="en-US" sz="2400" baseline="0" dirty="0" smtClean="0">
                        <a:effectLst/>
                        <a:latin typeface="Times"/>
                        <a:ea typeface="Wingdings"/>
                        <a:cs typeface="Times"/>
                        <a:sym typeface="Wingdings"/>
                      </a:endParaRPr>
                    </a:p>
                    <a:p>
                      <a:pPr marL="0" indent="0">
                        <a:buFont typeface="Arial"/>
                        <a:buNone/>
                      </a:pPr>
                      <a:endParaRPr lang="en-US" sz="2400" baseline="0" dirty="0" smtClean="0">
                        <a:solidFill>
                          <a:srgbClr val="70006A"/>
                        </a:solidFill>
                        <a:effectLst/>
                        <a:latin typeface="Times"/>
                        <a:ea typeface="Wingdings"/>
                        <a:cs typeface="Times"/>
                        <a:sym typeface="Wingdings"/>
                      </a:endParaRP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baseline="0" dirty="0" smtClean="0">
                          <a:solidFill>
                            <a:srgbClr val="70006A"/>
                          </a:solidFill>
                          <a:effectLst/>
                          <a:latin typeface="Times"/>
                          <a:ea typeface="Wingdings"/>
                          <a:cs typeface="Times"/>
                          <a:sym typeface="Wingdings"/>
                        </a:rPr>
                        <a:t>Current gravitational energy [A9]: </a:t>
                      </a:r>
                      <a:endParaRPr lang="en-US" sz="2000" dirty="0" smtClean="0">
                        <a:solidFill>
                          <a:srgbClr val="70006A"/>
                        </a:solidFill>
                        <a:effectLst/>
                        <a:latin typeface="Times"/>
                        <a:cs typeface="Times"/>
                      </a:endParaRPr>
                    </a:p>
                    <a:p>
                      <a:endParaRPr lang="en-US" sz="3600" dirty="0" smtClean="0">
                        <a:effectLst/>
                        <a:latin typeface="Times"/>
                        <a:cs typeface="Times"/>
                      </a:endParaRP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dirty="0" smtClean="0">
                          <a:effectLst/>
                          <a:latin typeface="Times"/>
                          <a:cs typeface="Times"/>
                        </a:rPr>
                        <a:t>Gravitational energy gets converted</a:t>
                      </a:r>
                      <a:r>
                        <a:rPr lang="en-US" sz="2400" baseline="0" dirty="0" smtClean="0">
                          <a:effectLst/>
                          <a:latin typeface="Times"/>
                          <a:cs typeface="Times"/>
                        </a:rPr>
                        <a:t> to light</a:t>
                      </a:r>
                      <a:endParaRPr lang="en-US" sz="2400" dirty="0" smtClean="0">
                        <a:effectLst/>
                        <a:latin typeface="Times"/>
                        <a:cs typeface="Time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2514600"/>
            <a:ext cx="1778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73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0"/>
            <a:ext cx="9144000" cy="685800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600" b="1" dirty="0" smtClean="0">
                <a:solidFill>
                  <a:schemeClr val="bg1"/>
                </a:solidFill>
                <a:latin typeface="Times"/>
                <a:cs typeface="Times"/>
              </a:rPr>
              <a:t>Kelvin-Helmholtz hypothesis</a:t>
            </a:r>
            <a:endParaRPr lang="en-IN" sz="36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945699"/>
              </p:ext>
            </p:extLst>
          </p:nvPr>
        </p:nvGraphicFramePr>
        <p:xfrm>
          <a:off x="228600" y="4343400"/>
          <a:ext cx="8610600" cy="201168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8610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effectLst/>
                          <a:latin typeface="Times"/>
                          <a:cs typeface="Times"/>
                        </a:rPr>
                        <a:t>Testing the</a:t>
                      </a:r>
                      <a:r>
                        <a:rPr lang="en-US" sz="2400" baseline="0" dirty="0" smtClean="0">
                          <a:effectLst/>
                          <a:latin typeface="Times"/>
                          <a:cs typeface="Times"/>
                        </a:rPr>
                        <a:t> hypothesis</a:t>
                      </a:r>
                      <a:endParaRPr lang="en-US" sz="4000" dirty="0">
                        <a:effectLst/>
                        <a:latin typeface="Times"/>
                        <a:cs typeface="Time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dirty="0" smtClean="0">
                          <a:effectLst/>
                          <a:latin typeface="Times"/>
                          <a:cs typeface="Times"/>
                        </a:rPr>
                        <a:t>If the solar energy comes only from gravity, the Sun can sustain constant luminosity L only for </a:t>
                      </a:r>
                      <a:r>
                        <a:rPr lang="en-US" sz="2400" dirty="0" smtClean="0">
                          <a:solidFill>
                            <a:srgbClr val="70006A"/>
                          </a:solidFill>
                          <a:effectLst/>
                          <a:latin typeface="Times"/>
                          <a:cs typeface="Times"/>
                        </a:rPr>
                        <a:t>a few million years</a:t>
                      </a:r>
                      <a:r>
                        <a:rPr lang="en-US" sz="2400" baseline="0" dirty="0" smtClean="0">
                          <a:solidFill>
                            <a:srgbClr val="70006A"/>
                          </a:solidFill>
                          <a:effectLst/>
                          <a:latin typeface="Times"/>
                          <a:cs typeface="Times"/>
                        </a:rPr>
                        <a:t> [A10]</a:t>
                      </a:r>
                      <a:endParaRPr lang="en-US" sz="2400" baseline="0" dirty="0" smtClean="0">
                        <a:solidFill>
                          <a:srgbClr val="70006A"/>
                        </a:solidFill>
                        <a:effectLst/>
                        <a:latin typeface="Times"/>
                        <a:ea typeface="Wingdings"/>
                        <a:cs typeface="Times"/>
                        <a:sym typeface="Wingdings"/>
                      </a:endParaRP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"/>
                          <a:ea typeface="Wingdings"/>
                          <a:cs typeface="Times"/>
                          <a:sym typeface="Wingdings"/>
                        </a:rPr>
                        <a:t>Clearly incorrect </a:t>
                      </a:r>
                      <a:r>
                        <a:rPr lang="en-US" sz="2400" baseline="0" dirty="0" smtClean="0">
                          <a:effectLst/>
                          <a:latin typeface="Times"/>
                          <a:ea typeface="Wingdings"/>
                          <a:cs typeface="Times"/>
                          <a:sym typeface="Wingdings"/>
                        </a:rPr>
                        <a:t>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r>
                        <a:rPr lang="en-US" sz="2400" baseline="0" dirty="0" smtClean="0">
                          <a:effectLst/>
                          <a:latin typeface="Times"/>
                          <a:ea typeface="Wingdings"/>
                          <a:cs typeface="Times"/>
                          <a:sym typeface="Wingdings"/>
                        </a:rPr>
                        <a:t>     Gravity cannot be the only source of the Sun shining.</a:t>
                      </a:r>
                      <a:endParaRPr lang="en-US" sz="2400" dirty="0" smtClean="0">
                        <a:effectLst/>
                        <a:latin typeface="Times"/>
                        <a:cs typeface="Time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9829804"/>
              </p:ext>
            </p:extLst>
          </p:nvPr>
        </p:nvGraphicFramePr>
        <p:xfrm>
          <a:off x="457200" y="762000"/>
          <a:ext cx="8229600" cy="329184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8229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effectLst/>
                          <a:latin typeface="Times"/>
                          <a:cs typeface="Times"/>
                        </a:rPr>
                        <a:t>The</a:t>
                      </a:r>
                      <a:r>
                        <a:rPr lang="en-US" sz="2400" baseline="0" dirty="0" smtClean="0">
                          <a:effectLst/>
                          <a:latin typeface="Times"/>
                          <a:cs typeface="Times"/>
                        </a:rPr>
                        <a:t> hypothesis</a:t>
                      </a:r>
                      <a:endParaRPr lang="en-US" sz="4000" dirty="0">
                        <a:effectLst/>
                        <a:latin typeface="Times"/>
                        <a:cs typeface="Time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dirty="0" smtClean="0">
                          <a:effectLst/>
                          <a:latin typeface="Times"/>
                          <a:cs typeface="Times"/>
                        </a:rPr>
                        <a:t>Original</a:t>
                      </a:r>
                      <a:r>
                        <a:rPr lang="en-US" sz="2400" baseline="0" dirty="0" smtClean="0">
                          <a:effectLst/>
                          <a:latin typeface="Times"/>
                          <a:cs typeface="Times"/>
                        </a:rPr>
                        <a:t> Sun: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r>
                        <a:rPr lang="en-US" sz="2400" baseline="0" dirty="0" smtClean="0">
                          <a:effectLst/>
                          <a:latin typeface="Times"/>
                          <a:cs typeface="Times"/>
                        </a:rPr>
                        <a:t>     Very large cloud of matter, mass </a:t>
                      </a:r>
                      <a:r>
                        <a:rPr lang="en-US" sz="2400" i="1" baseline="0" dirty="0" smtClean="0">
                          <a:effectLst/>
                          <a:latin typeface="Times"/>
                          <a:cs typeface="Times"/>
                        </a:rPr>
                        <a:t>M</a:t>
                      </a:r>
                      <a:r>
                        <a:rPr lang="en-US" sz="2400" baseline="-25000" dirty="0" smtClean="0">
                          <a:effectLst/>
                          <a:latin typeface="Times"/>
                          <a:ea typeface="Wingdings"/>
                          <a:cs typeface="Times"/>
                          <a:sym typeface="Wingdings"/>
                        </a:rPr>
                        <a:t></a:t>
                      </a:r>
                      <a:r>
                        <a:rPr lang="en-US" sz="2400" baseline="0" dirty="0" smtClean="0">
                          <a:effectLst/>
                          <a:latin typeface="Times"/>
                          <a:ea typeface="Wingdings"/>
                          <a:cs typeface="Times"/>
                          <a:sym typeface="Wingdings"/>
                        </a:rPr>
                        <a:t>, uniform density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r>
                        <a:rPr lang="en-US" sz="2400" baseline="0" dirty="0" smtClean="0">
                          <a:effectLst/>
                          <a:latin typeface="Times"/>
                          <a:ea typeface="Wingdings"/>
                          <a:cs typeface="Times"/>
                          <a:sym typeface="Wingdings"/>
                        </a:rPr>
                        <a:t>      initial gravitational potential energy,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  <a:effectLst/>
                          <a:latin typeface="Times"/>
                          <a:ea typeface="Wingdings"/>
                          <a:cs typeface="Times"/>
                          <a:sym typeface="Wingdings"/>
                        </a:rPr>
                        <a:t>Ω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effectLst/>
                          <a:latin typeface="Times"/>
                          <a:ea typeface="Wingdings"/>
                          <a:cs typeface="Times"/>
                          <a:sym typeface="Wingdings"/>
                        </a:rPr>
                        <a:t>(</a:t>
                      </a:r>
                      <a:r>
                        <a:rPr lang="en-US" sz="2400" i="1" baseline="0" dirty="0" smtClean="0">
                          <a:solidFill>
                            <a:srgbClr val="0000FF"/>
                          </a:solidFill>
                          <a:effectLst/>
                          <a:latin typeface="Times"/>
                          <a:ea typeface="Wingdings"/>
                          <a:cs typeface="Times"/>
                          <a:sym typeface="Wingdings"/>
                        </a:rPr>
                        <a:t>t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effectLst/>
                          <a:latin typeface="Times"/>
                          <a:ea typeface="Wingdings"/>
                          <a:cs typeface="Times"/>
                          <a:sym typeface="Wingdings"/>
                        </a:rPr>
                        <a:t>=0)=0</a:t>
                      </a:r>
                      <a:endParaRPr lang="en-US" sz="2400" baseline="0" dirty="0" smtClean="0">
                        <a:effectLst/>
                        <a:latin typeface="Times"/>
                        <a:ea typeface="Wingdings"/>
                        <a:cs typeface="Times"/>
                        <a:sym typeface="Wingdings"/>
                      </a:endParaRPr>
                    </a:p>
                    <a:p>
                      <a:pPr marL="0" indent="0">
                        <a:buFont typeface="Arial"/>
                        <a:buNone/>
                      </a:pPr>
                      <a:endParaRPr lang="en-US" sz="2400" baseline="0" dirty="0" smtClean="0">
                        <a:solidFill>
                          <a:srgbClr val="70006A"/>
                        </a:solidFill>
                        <a:effectLst/>
                        <a:latin typeface="Times"/>
                        <a:ea typeface="Wingdings"/>
                        <a:cs typeface="Times"/>
                        <a:sym typeface="Wingdings"/>
                      </a:endParaRP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baseline="0" dirty="0" smtClean="0">
                          <a:solidFill>
                            <a:srgbClr val="70006A"/>
                          </a:solidFill>
                          <a:effectLst/>
                          <a:latin typeface="Times"/>
                          <a:ea typeface="Wingdings"/>
                          <a:cs typeface="Times"/>
                          <a:sym typeface="Wingdings"/>
                        </a:rPr>
                        <a:t>Current gravitational energy [A9]: </a:t>
                      </a:r>
                      <a:endParaRPr lang="en-US" sz="2000" dirty="0" smtClean="0">
                        <a:solidFill>
                          <a:srgbClr val="70006A"/>
                        </a:solidFill>
                        <a:effectLst/>
                        <a:latin typeface="Times"/>
                        <a:cs typeface="Times"/>
                      </a:endParaRPr>
                    </a:p>
                    <a:p>
                      <a:endParaRPr lang="en-US" sz="3600" dirty="0" smtClean="0">
                        <a:effectLst/>
                        <a:latin typeface="Times"/>
                        <a:cs typeface="Times"/>
                      </a:endParaRP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dirty="0" smtClean="0">
                          <a:effectLst/>
                          <a:latin typeface="Times"/>
                          <a:cs typeface="Times"/>
                        </a:rPr>
                        <a:t>Gravitational energy gets converted</a:t>
                      </a:r>
                      <a:r>
                        <a:rPr lang="en-US" sz="2400" baseline="0" dirty="0" smtClean="0">
                          <a:effectLst/>
                          <a:latin typeface="Times"/>
                          <a:cs typeface="Times"/>
                        </a:rPr>
                        <a:t> to light</a:t>
                      </a:r>
                      <a:endParaRPr lang="en-US" sz="2400" dirty="0" smtClean="0">
                        <a:effectLst/>
                        <a:latin typeface="Times"/>
                        <a:cs typeface="Time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2514600"/>
            <a:ext cx="1778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32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8467" y="8467"/>
            <a:ext cx="52583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Indian Participation in </a:t>
            </a:r>
            <a:r>
              <a:rPr lang="en-US" sz="3200" b="1" dirty="0" err="1" smtClean="0"/>
              <a:t>IPhO</a:t>
            </a:r>
            <a:endParaRPr lang="en-US" sz="3200" b="1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4572000" y="1219200"/>
            <a:ext cx="0" cy="5029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physics-career-p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4348907" cy="41529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00600" y="1143000"/>
            <a:ext cx="4343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Science</a:t>
            </a:r>
            <a:r>
              <a:rPr lang="en-US" b="1" dirty="0"/>
              <a:t>: </a:t>
            </a:r>
            <a:r>
              <a:rPr lang="en-US" dirty="0"/>
              <a:t>Completed or pursuing Ph.D. degree in a science discipline and/or is in an academic </a:t>
            </a:r>
            <a:r>
              <a:rPr lang="en-US" dirty="0" smtClean="0"/>
              <a:t>position (~16%)</a:t>
            </a:r>
          </a:p>
          <a:p>
            <a:endParaRPr lang="en-US" dirty="0"/>
          </a:p>
          <a:p>
            <a:r>
              <a:rPr lang="en-US" b="1" dirty="0" smtClean="0"/>
              <a:t>Engineering</a:t>
            </a:r>
            <a:r>
              <a:rPr lang="en-US" b="1" dirty="0"/>
              <a:t>: </a:t>
            </a:r>
            <a:r>
              <a:rPr lang="en-US" dirty="0"/>
              <a:t>Completed or pursuing Ph.D./MS degree in an engineering discipline and/or is in an academic or research related </a:t>
            </a:r>
            <a:r>
              <a:rPr lang="en-US" dirty="0" smtClean="0"/>
              <a:t>position (~ 65%)</a:t>
            </a:r>
          </a:p>
          <a:p>
            <a:endParaRPr lang="en-US" dirty="0"/>
          </a:p>
          <a:p>
            <a:r>
              <a:rPr lang="en-US" dirty="0" smtClean="0"/>
              <a:t> </a:t>
            </a:r>
            <a:r>
              <a:rPr lang="en-US" b="1" dirty="0" smtClean="0"/>
              <a:t>Others</a:t>
            </a:r>
            <a:r>
              <a:rPr lang="en-US" b="1" dirty="0"/>
              <a:t>:</a:t>
            </a:r>
            <a:r>
              <a:rPr lang="en-US" dirty="0"/>
              <a:t> In a professional job not related to </a:t>
            </a:r>
            <a:r>
              <a:rPr lang="en-US" dirty="0" smtClean="0"/>
              <a:t>academics (~19%)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0618" y="5562600"/>
            <a:ext cx="3896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/>
              <a:t>Information available for 37 out of </a:t>
            </a:r>
          </a:p>
          <a:p>
            <a:pPr algn="ctr"/>
            <a:r>
              <a:rPr lang="en-US" sz="1800" dirty="0" smtClean="0"/>
              <a:t>60 students who have completed studies</a:t>
            </a:r>
            <a:endParaRPr lang="en-US" sz="18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4495800" y="1219200"/>
            <a:ext cx="0" cy="5029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4806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0"/>
            <a:ext cx="9144000" cy="685800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600" b="1" dirty="0" smtClean="0">
                <a:solidFill>
                  <a:schemeClr val="bg1"/>
                </a:solidFill>
                <a:latin typeface="Times"/>
                <a:cs typeface="Times"/>
              </a:rPr>
              <a:t>The Sun is a nuclear reactor !</a:t>
            </a:r>
            <a:endParaRPr lang="en-IN" sz="36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0" y="1905000"/>
            <a:ext cx="71789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In early 20</a:t>
            </a:r>
            <a:r>
              <a:rPr lang="en-US" baseline="30000" dirty="0" smtClean="0">
                <a:latin typeface="Times"/>
                <a:cs typeface="Times"/>
              </a:rPr>
              <a:t>th</a:t>
            </a:r>
            <a:r>
              <a:rPr lang="en-US" dirty="0" smtClean="0">
                <a:latin typeface="Times"/>
                <a:cs typeface="Times"/>
              </a:rPr>
              <a:t> century, we learnt that the Sun shines due to </a:t>
            </a:r>
          </a:p>
          <a:p>
            <a:r>
              <a:rPr lang="en-US" dirty="0">
                <a:latin typeface="Times"/>
                <a:cs typeface="Times"/>
              </a:rPr>
              <a:t>n</a:t>
            </a:r>
            <a:r>
              <a:rPr lang="en-US" dirty="0" smtClean="0">
                <a:latin typeface="Times"/>
                <a:cs typeface="Times"/>
              </a:rPr>
              <a:t>uclear reactions in its core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43000" y="3352800"/>
            <a:ext cx="7101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Times"/>
                <a:cs typeface="Times"/>
              </a:rPr>
              <a:t>Particles called “neutrinos” emerge from these reactions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43000" y="4491335"/>
            <a:ext cx="6467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The observation of neutrinos on Earth confirms the </a:t>
            </a:r>
          </a:p>
          <a:p>
            <a:r>
              <a:rPr lang="en-US" dirty="0">
                <a:latin typeface="Times"/>
                <a:cs typeface="Times"/>
              </a:rPr>
              <a:t>m</a:t>
            </a:r>
            <a:r>
              <a:rPr lang="en-US" dirty="0" smtClean="0">
                <a:latin typeface="Times"/>
                <a:cs typeface="Times"/>
              </a:rPr>
              <a:t>echanism of the shining of the Sun</a:t>
            </a:r>
          </a:p>
        </p:txBody>
      </p:sp>
      <p:sp>
        <p:nvSpPr>
          <p:cNvPr id="11" name="Oval 10"/>
          <p:cNvSpPr/>
          <p:nvPr/>
        </p:nvSpPr>
        <p:spPr>
          <a:xfrm>
            <a:off x="685800" y="1999874"/>
            <a:ext cx="304800" cy="304800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85800" y="3505200"/>
            <a:ext cx="304800" cy="304800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85800" y="4572000"/>
            <a:ext cx="304800" cy="304800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48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4800" y="1524000"/>
            <a:ext cx="609600" cy="609600"/>
            <a:chOff x="762000" y="1524000"/>
            <a:chExt cx="609600" cy="609600"/>
          </a:xfrm>
        </p:grpSpPr>
        <p:sp>
          <p:nvSpPr>
            <p:cNvPr id="6" name="Oval 5"/>
            <p:cNvSpPr/>
            <p:nvPr/>
          </p:nvSpPr>
          <p:spPr>
            <a:xfrm>
              <a:off x="762000" y="1524000"/>
              <a:ext cx="609600" cy="609600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95918" y="1524000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tx1">
                      <a:lumMod val="25000"/>
                      <a:lumOff val="75000"/>
                    </a:schemeClr>
                  </a:solidFill>
                </a:rPr>
                <a:t>1</a:t>
              </a:r>
              <a:endParaRPr lang="en-US" sz="2800" b="1" dirty="0">
                <a:solidFill>
                  <a:schemeClr val="tx1">
                    <a:lumMod val="25000"/>
                    <a:lumOff val="75000"/>
                  </a:schemeClr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04800" y="3962400"/>
            <a:ext cx="609600" cy="609600"/>
            <a:chOff x="762000" y="3810000"/>
            <a:chExt cx="609600" cy="609600"/>
          </a:xfrm>
        </p:grpSpPr>
        <p:sp>
          <p:nvSpPr>
            <p:cNvPr id="9" name="Oval 8"/>
            <p:cNvSpPr/>
            <p:nvPr/>
          </p:nvSpPr>
          <p:spPr>
            <a:xfrm>
              <a:off x="762000" y="3810000"/>
              <a:ext cx="609600" cy="609600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95918" y="3827641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143000" y="1534180"/>
            <a:ext cx="5523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Photons from the Sun [A </a:t>
            </a:r>
            <a:r>
              <a:rPr lang="en-US" sz="2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5 marks]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600" y="1981200"/>
            <a:ext cx="6917278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Temperature of the solar surface [A1]</a:t>
            </a:r>
          </a:p>
          <a:p>
            <a:pPr marL="342900" indent="-342900">
              <a:buFont typeface="Arial"/>
              <a:buChar char="•"/>
            </a:pP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Efficiency of a solar cell [A2 – A8]</a:t>
            </a:r>
          </a:p>
          <a:p>
            <a:pPr marL="342900" indent="-342900">
              <a:buFont typeface="Arial"/>
              <a:buChar char="•"/>
            </a:pP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Can the Sun shine by gravity alone? [A9 – A10]</a:t>
            </a:r>
            <a:endParaRPr lang="en-US" sz="2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19200" y="3962400"/>
            <a:ext cx="5734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Neutrinos from the Sun [B </a:t>
            </a:r>
            <a:r>
              <a:rPr lang="en-US" sz="2000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 smtClean="0">
                <a:solidFill>
                  <a:srgbClr val="0000FF"/>
                </a:solidFill>
              </a:rPr>
              <a:t> 5 marks]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66800" y="4419600"/>
            <a:ext cx="726352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Counting neutrinos [B1 – B2]</a:t>
            </a:r>
          </a:p>
          <a:p>
            <a:pPr marL="342900" indent="-342900">
              <a:buFont typeface="Arial"/>
              <a:buChar char="•"/>
            </a:pP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Measuring neutrino energy [B3]</a:t>
            </a:r>
          </a:p>
          <a:p>
            <a:pPr marL="342900" indent="-342900">
              <a:buFont typeface="Arial"/>
              <a:buChar char="•"/>
            </a:pP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Temperature of the Sun’s core from neutrinos [B4]</a:t>
            </a:r>
            <a:endParaRPr lang="en-US" sz="2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0" y="0"/>
            <a:ext cx="9144000" cy="685800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600" b="1" dirty="0" smtClean="0">
                <a:solidFill>
                  <a:schemeClr val="bg1"/>
                </a:solidFill>
                <a:latin typeface="Times"/>
                <a:cs typeface="Times"/>
              </a:rPr>
              <a:t>Particles from the Sun</a:t>
            </a:r>
            <a:endParaRPr lang="en-IN" sz="36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805873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0"/>
            <a:ext cx="9144000" cy="685800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600" b="1" dirty="0" smtClean="0">
                <a:solidFill>
                  <a:schemeClr val="bg1"/>
                </a:solidFill>
                <a:latin typeface="Times"/>
                <a:cs typeface="Times"/>
              </a:rPr>
              <a:t>How the Sun actually shines</a:t>
            </a:r>
            <a:endParaRPr lang="en-IN" sz="36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762000"/>
            <a:ext cx="5334000" cy="42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5181600"/>
            <a:ext cx="6858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87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4800" y="1524000"/>
            <a:ext cx="609600" cy="609600"/>
            <a:chOff x="762000" y="1524000"/>
            <a:chExt cx="609600" cy="609600"/>
          </a:xfrm>
        </p:grpSpPr>
        <p:sp>
          <p:nvSpPr>
            <p:cNvPr id="6" name="Oval 5"/>
            <p:cNvSpPr/>
            <p:nvPr/>
          </p:nvSpPr>
          <p:spPr>
            <a:xfrm>
              <a:off x="762000" y="1524000"/>
              <a:ext cx="609600" cy="609600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95918" y="1524000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tx1">
                      <a:lumMod val="25000"/>
                      <a:lumOff val="75000"/>
                    </a:schemeClr>
                  </a:solidFill>
                </a:rPr>
                <a:t>1</a:t>
              </a:r>
              <a:endParaRPr lang="en-US" sz="2800" b="1" dirty="0">
                <a:solidFill>
                  <a:schemeClr val="tx1">
                    <a:lumMod val="25000"/>
                    <a:lumOff val="75000"/>
                  </a:schemeClr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04800" y="3962400"/>
            <a:ext cx="609600" cy="609600"/>
            <a:chOff x="762000" y="3810000"/>
            <a:chExt cx="609600" cy="609600"/>
          </a:xfrm>
        </p:grpSpPr>
        <p:sp>
          <p:nvSpPr>
            <p:cNvPr id="9" name="Oval 8"/>
            <p:cNvSpPr/>
            <p:nvPr/>
          </p:nvSpPr>
          <p:spPr>
            <a:xfrm>
              <a:off x="762000" y="3810000"/>
              <a:ext cx="609600" cy="609600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95918" y="3827641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143000" y="1534180"/>
            <a:ext cx="5523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Photons from the Sun [A </a:t>
            </a:r>
            <a:r>
              <a:rPr lang="en-US" sz="2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5 marks]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600" y="1981200"/>
            <a:ext cx="6917278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Temperature of the solar surface [A1]</a:t>
            </a:r>
          </a:p>
          <a:p>
            <a:pPr marL="342900" indent="-342900">
              <a:buFont typeface="Arial"/>
              <a:buChar char="•"/>
            </a:pP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Efficiency of a solar cell [A2 – A8]</a:t>
            </a:r>
          </a:p>
          <a:p>
            <a:pPr marL="342900" indent="-342900">
              <a:buFont typeface="Arial"/>
              <a:buChar char="•"/>
            </a:pP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Can the Sun shine by gravity alone? [A9 – A10]</a:t>
            </a:r>
            <a:endParaRPr lang="en-US" sz="2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19200" y="3962400"/>
            <a:ext cx="5734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Neutrinos from the Sun [B </a:t>
            </a:r>
            <a:r>
              <a:rPr lang="en-US" sz="2000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 smtClean="0">
                <a:solidFill>
                  <a:srgbClr val="0000FF"/>
                </a:solidFill>
              </a:rPr>
              <a:t> 5 marks]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66800" y="4419600"/>
            <a:ext cx="726352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600" dirty="0" smtClean="0"/>
              <a:t>Counting neutrinos [B1 – B2]</a:t>
            </a:r>
          </a:p>
          <a:p>
            <a:pPr marL="342900" indent="-342900">
              <a:buFont typeface="Arial"/>
              <a:buChar char="•"/>
            </a:pP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Measuring neutrino energy [B3]</a:t>
            </a:r>
          </a:p>
          <a:p>
            <a:pPr marL="342900" indent="-342900">
              <a:buFont typeface="Arial"/>
              <a:buChar char="•"/>
            </a:pP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Temperature of the Sun’s core from neutrinos [B4]</a:t>
            </a:r>
            <a:endParaRPr lang="en-US" sz="2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0" y="0"/>
            <a:ext cx="9144000" cy="685800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600" b="1" dirty="0" smtClean="0">
                <a:solidFill>
                  <a:schemeClr val="bg1"/>
                </a:solidFill>
                <a:latin typeface="Times"/>
                <a:cs typeface="Times"/>
              </a:rPr>
              <a:t>Particles from the Sun</a:t>
            </a:r>
            <a:endParaRPr lang="en-IN" sz="36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581543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0"/>
            <a:ext cx="9144000" cy="685800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600" b="1" dirty="0" smtClean="0">
                <a:solidFill>
                  <a:schemeClr val="bg1"/>
                </a:solidFill>
                <a:latin typeface="Times"/>
                <a:cs typeface="Times"/>
              </a:rPr>
              <a:t>How many neutrinos?</a:t>
            </a:r>
            <a:endParaRPr lang="en-IN" sz="36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832841"/>
              </p:ext>
            </p:extLst>
          </p:nvPr>
        </p:nvGraphicFramePr>
        <p:xfrm>
          <a:off x="304800" y="1066800"/>
          <a:ext cx="8610600" cy="164592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8610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effectLst/>
                          <a:latin typeface="Times"/>
                          <a:cs typeface="Times"/>
                        </a:rPr>
                        <a:t>Number</a:t>
                      </a:r>
                      <a:r>
                        <a:rPr lang="en-US" sz="2400" baseline="0" dirty="0" smtClean="0">
                          <a:effectLst/>
                          <a:latin typeface="Times"/>
                          <a:cs typeface="Times"/>
                        </a:rPr>
                        <a:t> of neutrinos expected</a:t>
                      </a:r>
                      <a:endParaRPr lang="en-US" sz="4000" dirty="0">
                        <a:effectLst/>
                        <a:latin typeface="Times"/>
                        <a:cs typeface="Time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dirty="0" smtClean="0">
                          <a:effectLst/>
                          <a:latin typeface="Times"/>
                          <a:cs typeface="Times"/>
                        </a:rPr>
                        <a:t>Two neutrinos per He nucleus formed</a:t>
                      </a:r>
                      <a:endParaRPr lang="en-US" sz="2400" baseline="0" dirty="0" smtClean="0">
                        <a:effectLst/>
                        <a:latin typeface="Times"/>
                        <a:ea typeface="Wingdings"/>
                        <a:cs typeface="Times"/>
                        <a:sym typeface="Wingdings"/>
                      </a:endParaRP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baseline="0" dirty="0" smtClean="0">
                          <a:effectLst/>
                          <a:latin typeface="Times"/>
                          <a:ea typeface="Wingdings"/>
                          <a:cs typeface="Times"/>
                          <a:sym typeface="Wingdings"/>
                        </a:rPr>
                        <a:t>Energy per He nucleus can be calculated</a:t>
                      </a:r>
                      <a:endParaRPr lang="en-US" sz="2400" baseline="0" dirty="0" smtClean="0">
                        <a:effectLst/>
                        <a:latin typeface="Times"/>
                        <a:ea typeface="+mn-ea"/>
                        <a:cs typeface="Times"/>
                        <a:sym typeface="Wingdings"/>
                      </a:endParaRP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baseline="0" dirty="0" smtClean="0">
                          <a:effectLst/>
                          <a:latin typeface="Times"/>
                          <a:ea typeface="Wingdings"/>
                          <a:cs typeface="Times"/>
                          <a:sym typeface="Wingdings"/>
                        </a:rPr>
                        <a:t>Luminosity of the Sun  </a:t>
                      </a:r>
                      <a:r>
                        <a:rPr lang="en-US" sz="2400" baseline="0" dirty="0" smtClean="0">
                          <a:solidFill>
                            <a:srgbClr val="70006A"/>
                          </a:solidFill>
                          <a:effectLst/>
                          <a:latin typeface="Times"/>
                          <a:ea typeface="Wingdings"/>
                          <a:cs typeface="Times"/>
                          <a:sym typeface="Wingdings"/>
                        </a:rPr>
                        <a:t>flux of neutrinos [B1]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521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0"/>
            <a:ext cx="9144000" cy="685800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600" b="1" dirty="0" smtClean="0">
                <a:solidFill>
                  <a:schemeClr val="bg1"/>
                </a:solidFill>
                <a:latin typeface="Times"/>
                <a:cs typeface="Times"/>
              </a:rPr>
              <a:t>How many neutrinos?</a:t>
            </a:r>
            <a:endParaRPr lang="en-IN" sz="36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3488"/>
              </p:ext>
            </p:extLst>
          </p:nvPr>
        </p:nvGraphicFramePr>
        <p:xfrm>
          <a:off x="304800" y="1066800"/>
          <a:ext cx="8610600" cy="164592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8610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effectLst/>
                          <a:latin typeface="Times"/>
                          <a:cs typeface="Times"/>
                        </a:rPr>
                        <a:t>Number</a:t>
                      </a:r>
                      <a:r>
                        <a:rPr lang="en-US" sz="2400" baseline="0" dirty="0" smtClean="0">
                          <a:effectLst/>
                          <a:latin typeface="Times"/>
                          <a:cs typeface="Times"/>
                        </a:rPr>
                        <a:t> of neutrinos expected</a:t>
                      </a:r>
                      <a:endParaRPr lang="en-US" sz="4000" dirty="0">
                        <a:effectLst/>
                        <a:latin typeface="Times"/>
                        <a:cs typeface="Time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dirty="0" smtClean="0">
                          <a:effectLst/>
                          <a:latin typeface="Times"/>
                          <a:cs typeface="Times"/>
                        </a:rPr>
                        <a:t>Two neutrinos per He nucleus formed</a:t>
                      </a:r>
                      <a:endParaRPr lang="en-US" sz="2400" baseline="0" dirty="0" smtClean="0">
                        <a:effectLst/>
                        <a:latin typeface="Times"/>
                        <a:ea typeface="Wingdings"/>
                        <a:cs typeface="Times"/>
                        <a:sym typeface="Wingdings"/>
                      </a:endParaRP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baseline="0" dirty="0" smtClean="0">
                          <a:effectLst/>
                          <a:latin typeface="Times"/>
                          <a:ea typeface="Wingdings"/>
                          <a:cs typeface="Times"/>
                          <a:sym typeface="Wingdings"/>
                        </a:rPr>
                        <a:t>Energy per He nucleus can be calculated</a:t>
                      </a:r>
                      <a:endParaRPr lang="en-US" sz="2400" baseline="0" dirty="0" smtClean="0">
                        <a:effectLst/>
                        <a:latin typeface="Times"/>
                        <a:ea typeface="+mn-ea"/>
                        <a:cs typeface="Times"/>
                        <a:sym typeface="Wingdings"/>
                      </a:endParaRP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baseline="0" dirty="0" smtClean="0">
                          <a:effectLst/>
                          <a:latin typeface="Times"/>
                          <a:ea typeface="Wingdings"/>
                          <a:cs typeface="Times"/>
                          <a:sym typeface="Wingdings"/>
                        </a:rPr>
                        <a:t>Luminosity of the Sun  </a:t>
                      </a:r>
                      <a:r>
                        <a:rPr lang="en-US" sz="2400" baseline="0" dirty="0" smtClean="0">
                          <a:solidFill>
                            <a:srgbClr val="70006A"/>
                          </a:solidFill>
                          <a:effectLst/>
                          <a:latin typeface="Times"/>
                          <a:ea typeface="Wingdings"/>
                          <a:cs typeface="Times"/>
                          <a:sym typeface="Wingdings"/>
                        </a:rPr>
                        <a:t>flux of neutrinos [B1]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542972"/>
              </p:ext>
            </p:extLst>
          </p:nvPr>
        </p:nvGraphicFramePr>
        <p:xfrm>
          <a:off x="304800" y="2971800"/>
          <a:ext cx="8610600" cy="164592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8610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effectLst/>
                          <a:latin typeface="Times"/>
                          <a:cs typeface="Times"/>
                        </a:rPr>
                        <a:t>The mystery of missing neutrinos</a:t>
                      </a:r>
                      <a:endParaRPr lang="en-US" sz="4000" dirty="0">
                        <a:effectLst/>
                        <a:latin typeface="Times"/>
                        <a:cs typeface="Time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dirty="0" smtClean="0">
                          <a:effectLst/>
                          <a:latin typeface="Times"/>
                          <a:cs typeface="Times"/>
                        </a:rPr>
                        <a:t>Only half the expected number of neutrinos detected</a:t>
                      </a:r>
                      <a:endParaRPr lang="en-US" sz="2400" baseline="0" dirty="0" smtClean="0">
                        <a:effectLst/>
                        <a:latin typeface="Times"/>
                        <a:ea typeface="Wingdings"/>
                        <a:cs typeface="Times"/>
                        <a:sym typeface="Wingdings"/>
                      </a:endParaRP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baseline="0" dirty="0" smtClean="0">
                          <a:effectLst/>
                          <a:latin typeface="Times"/>
                          <a:ea typeface="Wingdings"/>
                          <a:cs typeface="Times"/>
                          <a:sym typeface="Wingdings"/>
                        </a:rPr>
                        <a:t>The puzzle was unsolved for almost 40 years</a:t>
                      </a:r>
                      <a:r>
                        <a:rPr lang="is-IS" sz="2400" baseline="0" dirty="0" smtClean="0">
                          <a:effectLst/>
                          <a:latin typeface="Times"/>
                          <a:ea typeface="Wingdings"/>
                          <a:cs typeface="Times"/>
                          <a:sym typeface="Wingdings"/>
                        </a:rPr>
                        <a:t>…</a:t>
                      </a:r>
                      <a:endParaRPr lang="en-US" sz="2400" baseline="0" dirty="0" smtClean="0">
                        <a:effectLst/>
                        <a:latin typeface="Times"/>
                        <a:ea typeface="+mn-ea"/>
                        <a:cs typeface="Times"/>
                        <a:sym typeface="Wingdings"/>
                      </a:endParaRP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baseline="0" dirty="0" smtClean="0">
                          <a:effectLst/>
                          <a:latin typeface="Times"/>
                          <a:ea typeface="Wingdings"/>
                          <a:cs typeface="Times"/>
                          <a:sym typeface="Wingdings"/>
                        </a:rPr>
                        <a:t>A major revolution in particle physics !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1091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0"/>
            <a:ext cx="9144000" cy="685800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600" b="1" dirty="0" smtClean="0">
                <a:solidFill>
                  <a:schemeClr val="bg1"/>
                </a:solidFill>
                <a:latin typeface="Times"/>
                <a:cs typeface="Times"/>
              </a:rPr>
              <a:t>How many neutrinos?</a:t>
            </a:r>
            <a:endParaRPr lang="en-IN" sz="36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8991944"/>
              </p:ext>
            </p:extLst>
          </p:nvPr>
        </p:nvGraphicFramePr>
        <p:xfrm>
          <a:off x="304800" y="1066800"/>
          <a:ext cx="8610600" cy="164592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8610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effectLst/>
                          <a:latin typeface="Times"/>
                          <a:cs typeface="Times"/>
                        </a:rPr>
                        <a:t>Number</a:t>
                      </a:r>
                      <a:r>
                        <a:rPr lang="en-US" sz="2400" baseline="0" dirty="0" smtClean="0">
                          <a:effectLst/>
                          <a:latin typeface="Times"/>
                          <a:cs typeface="Times"/>
                        </a:rPr>
                        <a:t> of neutrinos expected</a:t>
                      </a:r>
                      <a:endParaRPr lang="en-US" sz="4000" dirty="0">
                        <a:effectLst/>
                        <a:latin typeface="Times"/>
                        <a:cs typeface="Time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dirty="0" smtClean="0">
                          <a:effectLst/>
                          <a:latin typeface="Times"/>
                          <a:cs typeface="Times"/>
                        </a:rPr>
                        <a:t>Two neutrinos per He nucleus formed</a:t>
                      </a:r>
                      <a:endParaRPr lang="en-US" sz="2400" baseline="0" dirty="0" smtClean="0">
                        <a:effectLst/>
                        <a:latin typeface="Times"/>
                        <a:ea typeface="Wingdings"/>
                        <a:cs typeface="Times"/>
                        <a:sym typeface="Wingdings"/>
                      </a:endParaRP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baseline="0" dirty="0" smtClean="0">
                          <a:effectLst/>
                          <a:latin typeface="Times"/>
                          <a:ea typeface="Wingdings"/>
                          <a:cs typeface="Times"/>
                          <a:sym typeface="Wingdings"/>
                        </a:rPr>
                        <a:t>Energy per He nucleus can be calculated</a:t>
                      </a:r>
                      <a:endParaRPr lang="en-US" sz="2400" baseline="0" dirty="0" smtClean="0">
                        <a:effectLst/>
                        <a:latin typeface="Times"/>
                        <a:ea typeface="+mn-ea"/>
                        <a:cs typeface="Times"/>
                        <a:sym typeface="Wingdings"/>
                      </a:endParaRP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baseline="0" dirty="0" smtClean="0">
                          <a:effectLst/>
                          <a:latin typeface="Times"/>
                          <a:ea typeface="Wingdings"/>
                          <a:cs typeface="Times"/>
                          <a:sym typeface="Wingdings"/>
                        </a:rPr>
                        <a:t>Luminosity of the Sun  </a:t>
                      </a:r>
                      <a:r>
                        <a:rPr lang="en-US" sz="2400" baseline="0" dirty="0" smtClean="0">
                          <a:solidFill>
                            <a:srgbClr val="70006A"/>
                          </a:solidFill>
                          <a:effectLst/>
                          <a:latin typeface="Times"/>
                          <a:ea typeface="Wingdings"/>
                          <a:cs typeface="Times"/>
                          <a:sym typeface="Wingdings"/>
                        </a:rPr>
                        <a:t>flux of neutrinos [B1]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224091"/>
              </p:ext>
            </p:extLst>
          </p:nvPr>
        </p:nvGraphicFramePr>
        <p:xfrm>
          <a:off x="304800" y="2971800"/>
          <a:ext cx="8610600" cy="164592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8610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effectLst/>
                          <a:latin typeface="Times"/>
                          <a:cs typeface="Times"/>
                        </a:rPr>
                        <a:t>The mystery of missing neutrinos</a:t>
                      </a:r>
                      <a:endParaRPr lang="en-US" sz="4000" dirty="0">
                        <a:effectLst/>
                        <a:latin typeface="Times"/>
                        <a:cs typeface="Time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dirty="0" smtClean="0">
                          <a:effectLst/>
                          <a:latin typeface="Times"/>
                          <a:cs typeface="Times"/>
                        </a:rPr>
                        <a:t>Only half the expected number of neutrinos detected</a:t>
                      </a:r>
                      <a:endParaRPr lang="en-US" sz="2400" baseline="0" dirty="0" smtClean="0">
                        <a:effectLst/>
                        <a:latin typeface="Times"/>
                        <a:ea typeface="Wingdings"/>
                        <a:cs typeface="Times"/>
                        <a:sym typeface="Wingdings"/>
                      </a:endParaRP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baseline="0" dirty="0" smtClean="0">
                          <a:effectLst/>
                          <a:latin typeface="Times"/>
                          <a:ea typeface="Wingdings"/>
                          <a:cs typeface="Times"/>
                          <a:sym typeface="Wingdings"/>
                        </a:rPr>
                        <a:t>The puzzle was unsolved for almost 40 years</a:t>
                      </a:r>
                      <a:r>
                        <a:rPr lang="is-IS" sz="2400" baseline="0" dirty="0" smtClean="0">
                          <a:effectLst/>
                          <a:latin typeface="Times"/>
                          <a:ea typeface="Wingdings"/>
                          <a:cs typeface="Times"/>
                          <a:sym typeface="Wingdings"/>
                        </a:rPr>
                        <a:t>…</a:t>
                      </a:r>
                      <a:endParaRPr lang="en-US" sz="2400" baseline="0" dirty="0" smtClean="0">
                        <a:effectLst/>
                        <a:latin typeface="Times"/>
                        <a:ea typeface="+mn-ea"/>
                        <a:cs typeface="Times"/>
                        <a:sym typeface="Wingdings"/>
                      </a:endParaRP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baseline="0" dirty="0" smtClean="0">
                          <a:effectLst/>
                          <a:latin typeface="Times"/>
                          <a:ea typeface="Wingdings"/>
                          <a:cs typeface="Times"/>
                          <a:sym typeface="Wingdings"/>
                        </a:rPr>
                        <a:t>A major revolution in particle physics !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477217"/>
              </p:ext>
            </p:extLst>
          </p:nvPr>
        </p:nvGraphicFramePr>
        <p:xfrm>
          <a:off x="304800" y="4831080"/>
          <a:ext cx="8610600" cy="164592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8610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effectLst/>
                          <a:latin typeface="Times"/>
                          <a:cs typeface="Times"/>
                        </a:rPr>
                        <a:t>Solution of the puzzle</a:t>
                      </a:r>
                      <a:endParaRPr lang="en-US" sz="4000" dirty="0">
                        <a:effectLst/>
                        <a:latin typeface="Times"/>
                        <a:cs typeface="Time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dirty="0" smtClean="0">
                          <a:effectLst/>
                          <a:latin typeface="Times"/>
                          <a:cs typeface="Times"/>
                        </a:rPr>
                        <a:t>Neutrinos convert from one type to another</a:t>
                      </a:r>
                      <a:endParaRPr lang="en-US" sz="2400" baseline="0" dirty="0" smtClean="0">
                        <a:effectLst/>
                        <a:latin typeface="Times"/>
                        <a:ea typeface="Wingdings"/>
                        <a:cs typeface="Times"/>
                        <a:sym typeface="Wingdings"/>
                      </a:endParaRP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2400" baseline="0" dirty="0" smtClean="0">
                          <a:effectLst/>
                          <a:latin typeface="Times"/>
                          <a:ea typeface="Wingdings"/>
                          <a:cs typeface="Times"/>
                          <a:sym typeface="Wingdings"/>
                        </a:rPr>
                        <a:t>Count neutrinos observed </a:t>
                      </a:r>
                      <a:endParaRPr lang="en-US" sz="2400" baseline="0" dirty="0" smtClean="0">
                        <a:effectLst/>
                        <a:latin typeface="Times"/>
                        <a:ea typeface="+mn-ea"/>
                        <a:cs typeface="Times"/>
                        <a:sym typeface="Wingdings"/>
                      </a:endParaRPr>
                    </a:p>
                    <a:p>
                      <a:pPr marL="0" indent="0">
                        <a:buFont typeface="Arial"/>
                        <a:buNone/>
                      </a:pPr>
                      <a:r>
                        <a:rPr lang="en-US" sz="2400" baseline="0" dirty="0" smtClean="0">
                          <a:effectLst/>
                          <a:latin typeface="Times"/>
                          <a:ea typeface="Wingdings"/>
                          <a:cs typeface="Times"/>
                          <a:sym typeface="Wingdings"/>
                        </a:rPr>
                        <a:t>      </a:t>
                      </a:r>
                      <a:r>
                        <a:rPr lang="en-US" sz="2400" baseline="0" dirty="0" smtClean="0">
                          <a:solidFill>
                            <a:srgbClr val="70006A"/>
                          </a:solidFill>
                          <a:effectLst/>
                          <a:latin typeface="Times"/>
                          <a:ea typeface="Wingdings"/>
                          <a:cs typeface="Times"/>
                          <a:sym typeface="Wingdings"/>
                        </a:rPr>
                        <a:t>fraction of electron neutrinos converted to other types [B2]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221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4800" y="1524000"/>
            <a:ext cx="609600" cy="609600"/>
            <a:chOff x="762000" y="1524000"/>
            <a:chExt cx="609600" cy="609600"/>
          </a:xfrm>
        </p:grpSpPr>
        <p:sp>
          <p:nvSpPr>
            <p:cNvPr id="6" name="Oval 5"/>
            <p:cNvSpPr/>
            <p:nvPr/>
          </p:nvSpPr>
          <p:spPr>
            <a:xfrm>
              <a:off x="762000" y="1524000"/>
              <a:ext cx="609600" cy="609600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95918" y="1524000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tx1">
                      <a:lumMod val="25000"/>
                      <a:lumOff val="75000"/>
                    </a:schemeClr>
                  </a:solidFill>
                </a:rPr>
                <a:t>1</a:t>
              </a:r>
              <a:endParaRPr lang="en-US" sz="2800" b="1" dirty="0">
                <a:solidFill>
                  <a:schemeClr val="tx1">
                    <a:lumMod val="25000"/>
                    <a:lumOff val="75000"/>
                  </a:schemeClr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04800" y="3962400"/>
            <a:ext cx="609600" cy="609600"/>
            <a:chOff x="762000" y="3810000"/>
            <a:chExt cx="609600" cy="609600"/>
          </a:xfrm>
        </p:grpSpPr>
        <p:sp>
          <p:nvSpPr>
            <p:cNvPr id="9" name="Oval 8"/>
            <p:cNvSpPr/>
            <p:nvPr/>
          </p:nvSpPr>
          <p:spPr>
            <a:xfrm>
              <a:off x="762000" y="3810000"/>
              <a:ext cx="609600" cy="609600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95918" y="3827641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143000" y="1534180"/>
            <a:ext cx="5523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Photons from the Sun [A </a:t>
            </a:r>
            <a:r>
              <a:rPr lang="en-US" sz="2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5 marks]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600" y="1981200"/>
            <a:ext cx="6917278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Temperature of the solar surface [A1]</a:t>
            </a:r>
          </a:p>
          <a:p>
            <a:pPr marL="342900" indent="-342900">
              <a:buFont typeface="Arial"/>
              <a:buChar char="•"/>
            </a:pP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Efficiency of a solar cell [A2 – A8]</a:t>
            </a:r>
          </a:p>
          <a:p>
            <a:pPr marL="342900" indent="-342900">
              <a:buFont typeface="Arial"/>
              <a:buChar char="•"/>
            </a:pP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Can the Sun shine by gravity alone? [A9 – A10]</a:t>
            </a:r>
            <a:endParaRPr lang="en-US" sz="2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19200" y="3962400"/>
            <a:ext cx="5734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Neutrinos from the Sun [B </a:t>
            </a:r>
            <a:r>
              <a:rPr lang="en-US" sz="2000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 smtClean="0">
                <a:solidFill>
                  <a:srgbClr val="0000FF"/>
                </a:solidFill>
              </a:rPr>
              <a:t> 5 marks]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66800" y="4419600"/>
            <a:ext cx="726352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Counting neutrinos [B1 – B2]</a:t>
            </a:r>
          </a:p>
          <a:p>
            <a:pPr marL="342900" indent="-342900">
              <a:buFont typeface="Arial"/>
              <a:buChar char="•"/>
            </a:pPr>
            <a:r>
              <a:rPr lang="en-US" sz="2600" dirty="0" smtClean="0"/>
              <a:t>Measuring neutrino energy [B3]</a:t>
            </a:r>
          </a:p>
          <a:p>
            <a:pPr marL="342900" indent="-342900">
              <a:buFont typeface="Arial"/>
              <a:buChar char="•"/>
            </a:pP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Temperature of the Sun’s core from neutrinos [B4]</a:t>
            </a:r>
            <a:endParaRPr lang="en-US" sz="2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0" y="0"/>
            <a:ext cx="9144000" cy="685800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600" b="1" dirty="0" smtClean="0">
                <a:solidFill>
                  <a:schemeClr val="bg1"/>
                </a:solidFill>
                <a:latin typeface="Times"/>
                <a:cs typeface="Times"/>
              </a:rPr>
              <a:t>Particles from the Sun</a:t>
            </a:r>
            <a:endParaRPr lang="en-IN" sz="36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66398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0" y="0"/>
            <a:ext cx="9144000" cy="685800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600" b="1" dirty="0" smtClean="0">
                <a:solidFill>
                  <a:schemeClr val="bg1"/>
                </a:solidFill>
                <a:latin typeface="Times"/>
                <a:cs typeface="Times"/>
              </a:rPr>
              <a:t>Neutrino energy from Cherenkov radiation</a:t>
            </a:r>
            <a:endParaRPr lang="en-IN" sz="36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pic>
        <p:nvPicPr>
          <p:cNvPr id="17" name="Picture 1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838200"/>
            <a:ext cx="3446145" cy="218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990600" y="3200400"/>
            <a:ext cx="2866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Energetic neutrino </a:t>
            </a:r>
            <a:r>
              <a:rPr lang="en-US" dirty="0" smtClean="0">
                <a:latin typeface="Times"/>
                <a:ea typeface="Wingdings"/>
                <a:cs typeface="Times"/>
                <a:sym typeface="Wingdings"/>
              </a:rPr>
              <a:t>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10000" y="3200400"/>
            <a:ext cx="2426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Energetic electron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00200" y="3733800"/>
            <a:ext cx="5173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0000FF"/>
                </a:solidFill>
                <a:latin typeface="Times"/>
                <a:cs typeface="Times"/>
              </a:rPr>
              <a:t>Cherenkov radiation when </a:t>
            </a:r>
            <a:r>
              <a:rPr lang="en-US" i="1" dirty="0" err="1" smtClean="0">
                <a:solidFill>
                  <a:srgbClr val="0000FF"/>
                </a:solidFill>
                <a:latin typeface="+mn-lt"/>
              </a:rPr>
              <a:t>v</a:t>
            </a:r>
            <a:r>
              <a:rPr lang="en-US" baseline="-25000" dirty="0" err="1" smtClean="0">
                <a:solidFill>
                  <a:srgbClr val="0000FF"/>
                </a:solidFill>
              </a:rPr>
              <a:t>e</a:t>
            </a:r>
            <a:r>
              <a:rPr lang="en-US" dirty="0" smtClean="0">
                <a:solidFill>
                  <a:srgbClr val="0000FF"/>
                </a:solidFill>
              </a:rPr>
              <a:t> &gt; </a:t>
            </a:r>
            <a:r>
              <a:rPr lang="en-US" i="1" dirty="0" smtClean="0">
                <a:solidFill>
                  <a:srgbClr val="0000FF"/>
                </a:solidFill>
              </a:rPr>
              <a:t>c</a:t>
            </a:r>
            <a:r>
              <a:rPr lang="en-US" dirty="0" smtClean="0">
                <a:solidFill>
                  <a:srgbClr val="0000FF"/>
                </a:solidFill>
              </a:rPr>
              <a:t> / </a:t>
            </a:r>
            <a:r>
              <a:rPr lang="en-US" i="1" dirty="0" smtClean="0">
                <a:solidFill>
                  <a:srgbClr val="0000FF"/>
                </a:solidFill>
              </a:rPr>
              <a:t>n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40665" y="4491335"/>
            <a:ext cx="5951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/>
                <a:ea typeface="Wingdings"/>
                <a:cs typeface="Times"/>
                <a:sym typeface="Wingdings"/>
              </a:rPr>
              <a:t></a:t>
            </a:r>
            <a:r>
              <a:rPr lang="en-US" dirty="0" smtClean="0">
                <a:solidFill>
                  <a:srgbClr val="0000FF"/>
                </a:solidFill>
                <a:latin typeface="Times"/>
                <a:cs typeface="Times"/>
              </a:rPr>
              <a:t>Cherenkov radiation stops when </a:t>
            </a:r>
            <a:r>
              <a:rPr lang="en-US" i="1" dirty="0" err="1" smtClean="0">
                <a:solidFill>
                  <a:srgbClr val="0000FF"/>
                </a:solidFill>
                <a:latin typeface="+mn-lt"/>
                <a:cs typeface="Times"/>
              </a:rPr>
              <a:t>v</a:t>
            </a:r>
            <a:r>
              <a:rPr lang="en-US" baseline="-25000" dirty="0" err="1" smtClean="0">
                <a:solidFill>
                  <a:srgbClr val="0000FF"/>
                </a:solidFill>
                <a:latin typeface="Times"/>
                <a:cs typeface="Times"/>
              </a:rPr>
              <a:t>e</a:t>
            </a:r>
            <a:r>
              <a:rPr lang="en-US" dirty="0" smtClean="0">
                <a:solidFill>
                  <a:srgbClr val="0000FF"/>
                </a:solidFill>
                <a:latin typeface="Times"/>
                <a:cs typeface="Times"/>
              </a:rPr>
              <a:t> = </a:t>
            </a:r>
            <a:r>
              <a:rPr lang="en-US" i="1" dirty="0" smtClean="0">
                <a:solidFill>
                  <a:srgbClr val="0000FF"/>
                </a:solidFill>
                <a:latin typeface="Times"/>
                <a:cs typeface="Times"/>
              </a:rPr>
              <a:t>c</a:t>
            </a:r>
            <a:r>
              <a:rPr lang="en-US" dirty="0" smtClean="0">
                <a:solidFill>
                  <a:srgbClr val="0000FF"/>
                </a:solidFill>
                <a:latin typeface="Times"/>
                <a:cs typeface="Times"/>
              </a:rPr>
              <a:t> / </a:t>
            </a:r>
            <a:r>
              <a:rPr lang="en-US" i="1" dirty="0" smtClean="0">
                <a:solidFill>
                  <a:srgbClr val="0000FF"/>
                </a:solidFill>
                <a:latin typeface="Times"/>
                <a:cs typeface="Times"/>
              </a:rPr>
              <a:t>n</a:t>
            </a:r>
            <a:endParaRPr lang="en-US" i="1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83644" y="4110335"/>
            <a:ext cx="3322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"/>
                <a:ea typeface="Wingdings"/>
                <a:cs typeface="Times"/>
                <a:sym typeface="Wingdings"/>
              </a:rPr>
              <a:t></a:t>
            </a:r>
            <a:r>
              <a:rPr lang="en-US" dirty="0" smtClean="0">
                <a:latin typeface="Times"/>
                <a:cs typeface="Times"/>
              </a:rPr>
              <a:t>Electron loses energy</a:t>
            </a:r>
            <a:endParaRPr lang="en-US" i="1" dirty="0">
              <a:latin typeface="Times"/>
              <a:cs typeface="Time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90600" y="5105400"/>
            <a:ext cx="5033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Time duration of Cherenkov radiation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76400" y="5486400"/>
            <a:ext cx="5121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"/>
                <a:ea typeface="Wingdings"/>
                <a:cs typeface="Times"/>
                <a:sym typeface="Wingdings"/>
              </a:rPr>
              <a:t></a:t>
            </a:r>
            <a:r>
              <a:rPr lang="en-US" dirty="0" smtClean="0">
                <a:solidFill>
                  <a:srgbClr val="70006A"/>
                </a:solidFill>
                <a:latin typeface="Times"/>
                <a:cs typeface="Times"/>
              </a:rPr>
              <a:t>Energy imparted to the electron [B3]</a:t>
            </a:r>
            <a:endParaRPr lang="en-US" i="1" dirty="0">
              <a:solidFill>
                <a:srgbClr val="70006A"/>
              </a:solidFill>
              <a:latin typeface="Times"/>
              <a:cs typeface="Time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59844" y="5862935"/>
            <a:ext cx="4421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"/>
                <a:ea typeface="Wingdings"/>
                <a:cs typeface="Times"/>
                <a:sym typeface="Wingdings"/>
              </a:rPr>
              <a:t></a:t>
            </a:r>
            <a:r>
              <a:rPr lang="en-US" dirty="0" smtClean="0">
                <a:latin typeface="Times"/>
                <a:cs typeface="Times"/>
              </a:rPr>
              <a:t>Estimation of neutrino energy</a:t>
            </a:r>
            <a:endParaRPr lang="en-US" i="1" dirty="0">
              <a:latin typeface="Times"/>
              <a:cs typeface="Time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762000" y="3370441"/>
            <a:ext cx="152400" cy="152400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62000" y="5257800"/>
            <a:ext cx="152400" cy="152400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580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4800" y="1524000"/>
            <a:ext cx="609600" cy="609600"/>
            <a:chOff x="762000" y="1524000"/>
            <a:chExt cx="609600" cy="609600"/>
          </a:xfrm>
        </p:grpSpPr>
        <p:sp>
          <p:nvSpPr>
            <p:cNvPr id="6" name="Oval 5"/>
            <p:cNvSpPr/>
            <p:nvPr/>
          </p:nvSpPr>
          <p:spPr>
            <a:xfrm>
              <a:off x="762000" y="1524000"/>
              <a:ext cx="609600" cy="609600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95918" y="1524000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tx1">
                      <a:lumMod val="25000"/>
                      <a:lumOff val="75000"/>
                    </a:schemeClr>
                  </a:solidFill>
                </a:rPr>
                <a:t>1</a:t>
              </a:r>
              <a:endParaRPr lang="en-US" sz="2800" b="1" dirty="0">
                <a:solidFill>
                  <a:schemeClr val="tx1">
                    <a:lumMod val="25000"/>
                    <a:lumOff val="75000"/>
                  </a:schemeClr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04800" y="3962400"/>
            <a:ext cx="609600" cy="609600"/>
            <a:chOff x="762000" y="3810000"/>
            <a:chExt cx="609600" cy="609600"/>
          </a:xfrm>
        </p:grpSpPr>
        <p:sp>
          <p:nvSpPr>
            <p:cNvPr id="9" name="Oval 8"/>
            <p:cNvSpPr/>
            <p:nvPr/>
          </p:nvSpPr>
          <p:spPr>
            <a:xfrm>
              <a:off x="762000" y="3810000"/>
              <a:ext cx="609600" cy="609600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95918" y="3827641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143000" y="1534180"/>
            <a:ext cx="5523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Photons from the Sun [A </a:t>
            </a:r>
            <a:r>
              <a:rPr lang="en-US" sz="2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5 marks]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600" y="1981200"/>
            <a:ext cx="6917278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Temperature of the solar surface [A1]</a:t>
            </a:r>
          </a:p>
          <a:p>
            <a:pPr marL="342900" indent="-342900">
              <a:buFont typeface="Arial"/>
              <a:buChar char="•"/>
            </a:pP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Efficiency of a solar cell [A2 – A8]</a:t>
            </a:r>
          </a:p>
          <a:p>
            <a:pPr marL="342900" indent="-342900">
              <a:buFont typeface="Arial"/>
              <a:buChar char="•"/>
            </a:pP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Can the Sun shine by gravity alone? [A9 – A10]</a:t>
            </a:r>
            <a:endParaRPr lang="en-US" sz="2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19200" y="3962400"/>
            <a:ext cx="5734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Neutrinos from the Sun [B </a:t>
            </a:r>
            <a:r>
              <a:rPr lang="en-US" sz="2000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 smtClean="0">
                <a:solidFill>
                  <a:srgbClr val="0000FF"/>
                </a:solidFill>
              </a:rPr>
              <a:t> 5 marks]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66800" y="4419600"/>
            <a:ext cx="7507183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Counting neutrinos [B1 – B2]</a:t>
            </a:r>
          </a:p>
          <a:p>
            <a:pPr marL="342900" indent="-342900">
              <a:buFont typeface="Arial"/>
              <a:buChar char="•"/>
            </a:pP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Measuring neutrino energy [B3]</a:t>
            </a:r>
          </a:p>
          <a:p>
            <a:pPr marL="342900" indent="-342900">
              <a:buFont typeface="Arial"/>
              <a:buChar char="•"/>
            </a:pPr>
            <a:r>
              <a:rPr lang="en-US" sz="2600" dirty="0" smtClean="0"/>
              <a:t>Temperature of the Sun’s core from neutrinos [B4]</a:t>
            </a:r>
            <a:endParaRPr lang="en-US" sz="2600" dirty="0"/>
          </a:p>
        </p:txBody>
      </p:sp>
      <p:sp>
        <p:nvSpPr>
          <p:cNvPr id="15" name="Rounded Rectangle 14"/>
          <p:cNvSpPr/>
          <p:nvPr/>
        </p:nvSpPr>
        <p:spPr>
          <a:xfrm>
            <a:off x="0" y="0"/>
            <a:ext cx="9144000" cy="685800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600" b="1" dirty="0" smtClean="0">
                <a:solidFill>
                  <a:schemeClr val="bg1"/>
                </a:solidFill>
                <a:latin typeface="Times"/>
                <a:cs typeface="Times"/>
              </a:rPr>
              <a:t>Particles from the Sun</a:t>
            </a:r>
            <a:endParaRPr lang="en-IN" sz="36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943464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18424</TotalTime>
  <Words>6561</Words>
  <Application>Microsoft Macintosh PowerPoint</Application>
  <PresentationFormat>On-screen Show (4:3)</PresentationFormat>
  <Paragraphs>1309</Paragraphs>
  <Slides>148</Slides>
  <Notes>15</Notes>
  <HiddenSlides>2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148</vt:i4>
      </vt:variant>
    </vt:vector>
  </HeadingPairs>
  <TitlesOfParts>
    <vt:vector size="151" baseType="lpstr">
      <vt:lpstr>Office Theme</vt:lpstr>
      <vt:lpstr>Equation</vt:lpstr>
      <vt:lpstr>Microsoft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Extremum Principle in Physics</vt:lpstr>
      <vt:lpstr>The Extremum Principle in Physics</vt:lpstr>
      <vt:lpstr>PowerPoint Presentation</vt:lpstr>
      <vt:lpstr>PowerPoint Presentation</vt:lpstr>
      <vt:lpstr>PowerPoint Presentation</vt:lpstr>
      <vt:lpstr>PowerPoint Presentation</vt:lpstr>
      <vt:lpstr>Part D: Wave Nature of Matter and Experimental Realisation of Feynman’s Famous Double-Slit Experiment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Winona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Movements</dc:title>
  <dc:creator>Neal Mundahl</dc:creator>
  <cp:lastModifiedBy>Shirish Pathare</cp:lastModifiedBy>
  <cp:revision>831</cp:revision>
  <dcterms:created xsi:type="dcterms:W3CDTF">2005-09-18T20:14:56Z</dcterms:created>
  <dcterms:modified xsi:type="dcterms:W3CDTF">2015-11-27T09:40:07Z</dcterms:modified>
</cp:coreProperties>
</file>